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55" r:id="rId5"/>
    <p:sldMasterId id="2147483767" r:id="rId6"/>
  </p:sldMasterIdLst>
  <p:notesMasterIdLst>
    <p:notesMasterId r:id="rId38"/>
  </p:notesMasterIdLst>
  <p:handoutMasterIdLst>
    <p:handoutMasterId r:id="rId39"/>
  </p:handoutMasterIdLst>
  <p:sldIdLst>
    <p:sldId id="1534" r:id="rId7"/>
    <p:sldId id="257" r:id="rId8"/>
    <p:sldId id="258" r:id="rId9"/>
    <p:sldId id="259" r:id="rId10"/>
    <p:sldId id="261" r:id="rId11"/>
    <p:sldId id="266" r:id="rId12"/>
    <p:sldId id="267" r:id="rId13"/>
    <p:sldId id="305" r:id="rId14"/>
    <p:sldId id="306" r:id="rId15"/>
    <p:sldId id="311" r:id="rId16"/>
    <p:sldId id="313" r:id="rId17"/>
    <p:sldId id="314" r:id="rId18"/>
    <p:sldId id="340" r:id="rId19"/>
    <p:sldId id="315" r:id="rId20"/>
    <p:sldId id="335" r:id="rId21"/>
    <p:sldId id="1081" r:id="rId22"/>
    <p:sldId id="349" r:id="rId23"/>
    <p:sldId id="1102" r:id="rId24"/>
    <p:sldId id="342" r:id="rId25"/>
    <p:sldId id="343" r:id="rId26"/>
    <p:sldId id="344" r:id="rId27"/>
    <p:sldId id="346" r:id="rId28"/>
    <p:sldId id="347" r:id="rId29"/>
    <p:sldId id="322" r:id="rId30"/>
    <p:sldId id="323" r:id="rId31"/>
    <p:sldId id="324" r:id="rId32"/>
    <p:sldId id="325" r:id="rId33"/>
    <p:sldId id="327" r:id="rId34"/>
    <p:sldId id="332" r:id="rId35"/>
    <p:sldId id="263" r:id="rId36"/>
    <p:sldId id="1536"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B0560-1B3E-4A25-A8A6-78B15FB83023}" v="118" dt="2020-05-15T18:46:52.36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0" autoAdjust="0"/>
    <p:restoredTop sz="53017" autoAdjust="0"/>
  </p:normalViewPr>
  <p:slideViewPr>
    <p:cSldViewPr snapToGrid="0">
      <p:cViewPr varScale="1">
        <p:scale>
          <a:sx n="60" d="100"/>
          <a:sy n="60" d="100"/>
        </p:scale>
        <p:origin x="84" y="66"/>
      </p:cViewPr>
      <p:guideLst/>
    </p:cSldViewPr>
  </p:slideViewPr>
  <p:outlineViewPr>
    <p:cViewPr>
      <p:scale>
        <a:sx n="33" d="100"/>
        <a:sy n="33" d="100"/>
      </p:scale>
      <p:origin x="0" y="-25236"/>
    </p:cViewPr>
  </p:outlineViewPr>
  <p:notesTextViewPr>
    <p:cViewPr>
      <p:scale>
        <a:sx n="1" d="1"/>
        <a:sy n="1" d="1"/>
      </p:scale>
      <p:origin x="0" y="0"/>
    </p:cViewPr>
  </p:notesTextViewPr>
  <p:sorterViewPr>
    <p:cViewPr>
      <p:scale>
        <a:sx n="100" d="100"/>
        <a:sy n="100" d="100"/>
      </p:scale>
      <p:origin x="0" y="-2592"/>
    </p:cViewPr>
  </p:sorterViewPr>
  <p:notesViewPr>
    <p:cSldViewPr snapToGrid="0">
      <p:cViewPr varScale="1">
        <p:scale>
          <a:sx n="59" d="100"/>
          <a:sy n="59" d="100"/>
        </p:scale>
        <p:origin x="253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A27FF6-8F00-4EE5-88BA-8F0774B146A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9D8099CC-1A49-481A-BF4A-56BFCD9E686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0616210-09D3-4284-8C03-11BBE4666B45}" type="datetimeFigureOut">
              <a:rPr lang="en-US" smtClean="0"/>
              <a:t>5/13/2021</a:t>
            </a:fld>
            <a:endParaRPr lang="en-US"/>
          </a:p>
        </p:txBody>
      </p:sp>
      <p:sp>
        <p:nvSpPr>
          <p:cNvPr id="4" name="Footer Placeholder 3">
            <a:extLst>
              <a:ext uri="{FF2B5EF4-FFF2-40B4-BE49-F238E27FC236}">
                <a16:creationId xmlns:a16="http://schemas.microsoft.com/office/drawing/2014/main" id="{5ACF70B2-0B70-481B-AFAF-06993D85872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9EF9C5-C556-4D05-8489-40608F0C070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05BF7E5-1479-419E-A44C-1EFFB236D93A}" type="slidenum">
              <a:rPr lang="en-US" smtClean="0"/>
              <a:t>‹#›</a:t>
            </a:fld>
            <a:endParaRPr lang="en-US"/>
          </a:p>
        </p:txBody>
      </p:sp>
    </p:spTree>
    <p:extLst>
      <p:ext uri="{BB962C8B-B14F-4D97-AF65-F5344CB8AC3E}">
        <p14:creationId xmlns:p14="http://schemas.microsoft.com/office/powerpoint/2010/main" val="757909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63CE0A-0526-4EEF-B55B-3A420DBE5862}" type="datetimeFigureOut">
              <a:rPr lang="en-US" smtClean="0"/>
              <a:t>5/13/2021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BFDF94-5080-4D52-876A-937634F57B30}" type="slidenum">
              <a:rPr lang="en-US" smtClean="0"/>
              <a:t>‹#›</a:t>
            </a:fld>
            <a:endParaRPr lang="en-US"/>
          </a:p>
        </p:txBody>
      </p:sp>
    </p:spTree>
    <p:extLst>
      <p:ext uri="{BB962C8B-B14F-4D97-AF65-F5344CB8AC3E}">
        <p14:creationId xmlns:p14="http://schemas.microsoft.com/office/powerpoint/2010/main" val="1361592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n.nysed.gov/"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www.theicn.org/" TargetMode="External"/><Relationship Id="rId4" Type="http://schemas.openxmlformats.org/officeDocument/2006/relationships/hyperlink" Target="https://www.fns.usda.gov/school-meals/child-nutrition-program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PowerPoint will contribute 1 hour towards Professional Standards training requirements. </a:t>
            </a:r>
            <a:r>
              <a:rPr lang="en-US" dirty="0"/>
              <a:t>This training reviews Financial Management in the Child Nutrition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how to manage the SFA’s program finances is critical in making the Child Nutrition Program self sustaining.  This presentation will review the regulations and practices you will need to understand to operate a financially successful and compliant Program.</a:t>
            </a:r>
          </a:p>
          <a:p>
            <a:endParaRPr lang="en-US" dirty="0"/>
          </a:p>
        </p:txBody>
      </p:sp>
      <p:sp>
        <p:nvSpPr>
          <p:cNvPr id="4" name="Slide Number Placeholder 3"/>
          <p:cNvSpPr>
            <a:spLocks noGrp="1"/>
          </p:cNvSpPr>
          <p:nvPr>
            <p:ph type="sldNum" sz="quarter" idx="5"/>
          </p:nvPr>
        </p:nvSpPr>
        <p:spPr/>
        <p:txBody>
          <a:bodyPr/>
          <a:lstStyle/>
          <a:p>
            <a:fld id="{07BFDF94-5080-4D52-876A-937634F57B30}" type="slidenum">
              <a:rPr lang="en-US" smtClean="0"/>
              <a:t>1</a:t>
            </a:fld>
            <a:endParaRPr lang="en-US"/>
          </a:p>
        </p:txBody>
      </p:sp>
    </p:spTree>
    <p:extLst>
      <p:ext uri="{BB962C8B-B14F-4D97-AF65-F5344CB8AC3E}">
        <p14:creationId xmlns:p14="http://schemas.microsoft.com/office/powerpoint/2010/main" val="192289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SFAs must evaluate the non-program items pricing to ensure the price charged is adequate.  </a:t>
            </a:r>
          </a:p>
          <a:p>
            <a:endParaRPr lang="en-US" dirty="0"/>
          </a:p>
          <a:p>
            <a:r>
              <a:rPr lang="en-US" dirty="0"/>
              <a:t> Some SFAs double the cost of non program food items to ensure they are creating enough revenue. Keep in mind, it would not make sense to double the cost on some smaller items like crackers or small cookies.  Always use common sense, do not use that “rule of thumb” across the board.  Pricing does matter! </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10</a:t>
            </a:fld>
            <a:endParaRPr lang="en-US"/>
          </a:p>
        </p:txBody>
      </p:sp>
    </p:spTree>
    <p:extLst>
      <p:ext uri="{BB962C8B-B14F-4D97-AF65-F5344CB8AC3E}">
        <p14:creationId xmlns:p14="http://schemas.microsoft.com/office/powerpoint/2010/main" val="391460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Expenditures are those allowable costs that can be identified specifically with the production and service of meals to school children.  </a:t>
            </a:r>
          </a:p>
          <a:p>
            <a:endParaRPr lang="en-US" dirty="0"/>
          </a:p>
          <a:p>
            <a:r>
              <a:rPr lang="en-US" dirty="0"/>
              <a:t>Analyzing financial reports, such as the profit and loss statement, can provide information on trends, significant changes in categories such as labor costs or food costs from one year to another, deviations from budgeted amounts, and give a food service director time to correct any transaction errors before closing out the period.</a:t>
            </a:r>
          </a:p>
        </p:txBody>
      </p:sp>
      <p:sp>
        <p:nvSpPr>
          <p:cNvPr id="4" name="Slide Number Placeholder 3"/>
          <p:cNvSpPr>
            <a:spLocks noGrp="1"/>
          </p:cNvSpPr>
          <p:nvPr>
            <p:ph type="sldNum" sz="quarter" idx="10"/>
          </p:nvPr>
        </p:nvSpPr>
        <p:spPr/>
        <p:txBody>
          <a:bodyPr/>
          <a:lstStyle/>
          <a:p>
            <a:fld id="{07BFDF94-5080-4D52-876A-937634F57B30}" type="slidenum">
              <a:rPr lang="en-US" smtClean="0"/>
              <a:t>11</a:t>
            </a:fld>
            <a:endParaRPr lang="en-US"/>
          </a:p>
        </p:txBody>
      </p:sp>
    </p:spTree>
    <p:extLst>
      <p:ext uri="{BB962C8B-B14F-4D97-AF65-F5344CB8AC3E}">
        <p14:creationId xmlns:p14="http://schemas.microsoft.com/office/powerpoint/2010/main" val="35868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drop in fund balance over a period of time may be a red flag to examine the amount of spending in each of the specific categories of expenditures.  A significant increase in funds may be an indication that the nutrition program is not spending funds for program improvements in areas such as food quality or equipment upgrades.  Some expenditures we review during a review of the nonprofit food service account are:</a:t>
            </a:r>
            <a:endParaRPr lang="en-US" b="1" dirty="0"/>
          </a:p>
          <a:p>
            <a:endParaRPr lang="en-US" b="1" dirty="0"/>
          </a:p>
          <a:p>
            <a:r>
              <a:rPr lang="en-US" b="1" u="sng" dirty="0"/>
              <a:t>Labor</a:t>
            </a:r>
            <a:r>
              <a:rPr lang="en-US" b="1" dirty="0"/>
              <a:t>- </a:t>
            </a:r>
            <a:r>
              <a:rPr lang="en-US" dirty="0"/>
              <a:t>salaries, fringe benefits</a:t>
            </a:r>
          </a:p>
          <a:p>
            <a:endParaRPr lang="en-US" dirty="0"/>
          </a:p>
          <a:p>
            <a:r>
              <a:rPr lang="en-US" b="1" u="sng" dirty="0"/>
              <a:t>Food</a:t>
            </a:r>
            <a:r>
              <a:rPr lang="en-US" b="1" dirty="0"/>
              <a:t>- </a:t>
            </a:r>
            <a:r>
              <a:rPr lang="en-US" dirty="0"/>
              <a:t>foods purchased, donated commodities and food production supplies</a:t>
            </a:r>
          </a:p>
          <a:p>
            <a:r>
              <a:rPr lang="en-US" dirty="0"/>
              <a:t>(40-50% of the SNP budget is a general accepted guideline.)</a:t>
            </a:r>
          </a:p>
          <a:p>
            <a:endParaRPr lang="en-US" dirty="0"/>
          </a:p>
          <a:p>
            <a:r>
              <a:rPr lang="en-US" b="1" u="sng" dirty="0"/>
              <a:t>Supplies</a:t>
            </a:r>
            <a:r>
              <a:rPr lang="en-US" dirty="0"/>
              <a:t>- non-food items such as silverware, paper supplies, menu printing, office </a:t>
            </a:r>
          </a:p>
          <a:p>
            <a:r>
              <a:rPr lang="en-US" dirty="0"/>
              <a:t>supplies and cleaning products</a:t>
            </a:r>
          </a:p>
          <a:p>
            <a:endParaRPr lang="en-US" dirty="0"/>
          </a:p>
          <a:p>
            <a:r>
              <a:rPr lang="en-US" b="1" u="sng" dirty="0"/>
              <a:t>Other expenses</a:t>
            </a:r>
            <a:r>
              <a:rPr lang="en-US" b="1" dirty="0"/>
              <a:t>-</a:t>
            </a:r>
            <a:r>
              <a:rPr lang="en-US" dirty="0"/>
              <a:t>utilities, telephones, postage, waste management, and pest control</a:t>
            </a:r>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12</a:t>
            </a:fld>
            <a:endParaRPr lang="en-US"/>
          </a:p>
        </p:txBody>
      </p:sp>
    </p:spTree>
    <p:extLst>
      <p:ext uri="{BB962C8B-B14F-4D97-AF65-F5344CB8AC3E}">
        <p14:creationId xmlns:p14="http://schemas.microsoft.com/office/powerpoint/2010/main" val="2578345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CFR 200.403 lists factors that affect the allowability of costs. It is the SFA’s responsibility to determine whether a cost meets the following criteria before the cost is paid from the school food service account:</a:t>
            </a:r>
          </a:p>
          <a:p>
            <a:endParaRPr lang="en-US" dirty="0"/>
          </a:p>
          <a:p>
            <a:r>
              <a:rPr lang="en-US" dirty="0"/>
              <a:t>Necessary ‐ In order to be allowable, the cost must be necessary to the nonprofit school food service program and the program cannot be operated without incurring the cost. For example, a school food service cannot be operated without incurring the cost of appropriate food.</a:t>
            </a:r>
          </a:p>
          <a:p>
            <a:endParaRPr lang="en-US" dirty="0"/>
          </a:p>
          <a:p>
            <a:r>
              <a:rPr lang="en-US" dirty="0"/>
              <a:t>Reasonable ‐ A cost is reasonable if, in its nature and amount, it does not exceed the cost that under the same circumstances a prudent person would also pay. The cost  must be the result of sound business practice and competitive prices.</a:t>
            </a:r>
          </a:p>
          <a:p>
            <a:endParaRPr lang="en-US" dirty="0"/>
          </a:p>
          <a:p>
            <a:r>
              <a:rPr lang="en-US" dirty="0"/>
              <a:t>Allocable ‐ A cost must be assigned to the programs or activity that benefit from that cost.  Each cost objective must be charged proportionate to the benefit received.</a:t>
            </a:r>
          </a:p>
          <a:p>
            <a:endParaRPr lang="en-US" dirty="0"/>
          </a:p>
          <a:p>
            <a:r>
              <a:rPr lang="en-US" dirty="0"/>
              <a:t>SFAs must conduct transactions using Child Nutrition funds in the same way that it conducts transactions with its own non‐Federal funds. A cost item must be treated consistently as direct or indirect in all activities of the SFA unless legislation, regulations, or guidance unless directed otherwise. For instance, a cost may not be</a:t>
            </a:r>
          </a:p>
          <a:p>
            <a:r>
              <a:rPr lang="en-US" dirty="0"/>
              <a:t>assigned to Child Nutrition funds as a direct cost if that same cost, incurred for the same purpose in similar circumstances, has been assigned to other Federal awards as an indirect cost.</a:t>
            </a:r>
          </a:p>
          <a:p>
            <a:endParaRPr lang="en-US" dirty="0"/>
          </a:p>
          <a:p>
            <a:r>
              <a:rPr lang="en-US" dirty="0"/>
              <a:t>Adequately documented ‐ All records of the nonprofit food service operation must be able to stand on its own, without depending on augmentation, interpretation, or “spin” by the SFA.</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13</a:t>
            </a:fld>
            <a:endParaRPr lang="en-US"/>
          </a:p>
        </p:txBody>
      </p:sp>
    </p:spTree>
    <p:extLst>
      <p:ext uri="{BB962C8B-B14F-4D97-AF65-F5344CB8AC3E}">
        <p14:creationId xmlns:p14="http://schemas.microsoft.com/office/powerpoint/2010/main" val="2917858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SFAs can analyze their expenses using several tools.  One way is through operating ratios.  Operating ratios are an analysis of financial data to measure the efficiency of the operation of the school nutrition program.  An expenditure as a percentage of revenue is an example of an operating ratio, such as the cost of food compared to the revenue.  Other calculations that SFAs can use are the total costs to produce a meal, and the costs to produce a meal compared with the average revenue generated per meal.</a:t>
            </a:r>
          </a:p>
          <a:p>
            <a:endParaRPr lang="en-US" dirty="0"/>
          </a:p>
          <a:p>
            <a:pPr defTabSz="931774">
              <a:defRPr/>
            </a:pPr>
            <a:r>
              <a:rPr lang="en-US" dirty="0"/>
              <a:t>The most common measure of productivity in school nutrition is the meals per labor hour as labor is an essential cost to food service. This  is calculated by dividing the number of meal equivalents produced and served in a day by the number of paid labor hours </a:t>
            </a:r>
          </a:p>
          <a:p>
            <a:endParaRPr lang="en-US" dirty="0"/>
          </a:p>
          <a:p>
            <a:pPr defTabSz="931774">
              <a:defRPr/>
            </a:pPr>
            <a:r>
              <a:rPr lang="en-US" dirty="0"/>
              <a:t>It is recommended that Food Service Directors utilize the Meals Per Labor Hour tool to evaluate labor and productivity.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14</a:t>
            </a:fld>
            <a:endParaRPr lang="en-US"/>
          </a:p>
        </p:txBody>
      </p:sp>
    </p:spTree>
    <p:extLst>
      <p:ext uri="{BB962C8B-B14F-4D97-AF65-F5344CB8AC3E}">
        <p14:creationId xmlns:p14="http://schemas.microsoft.com/office/powerpoint/2010/main" val="313662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Labor is an essential cost to food service.  It is recommended that Child Nutrition Directors utilize the Meals Per Labor Hour tool to evaluate labor and productivity. </a:t>
            </a:r>
          </a:p>
          <a:p>
            <a:pPr defTabSz="931774">
              <a:defRPr/>
            </a:pPr>
            <a:endParaRPr lang="en-US" dirty="0"/>
          </a:p>
          <a:p>
            <a:pPr defTabSz="931774">
              <a:defRPr/>
            </a:pPr>
            <a:r>
              <a:rPr lang="en-US" dirty="0"/>
              <a:t>When using a staffing formula, it is essential to know the average number of meals served for breakfast, snacks, and lunch and the average dollars in other sales. </a:t>
            </a:r>
          </a:p>
          <a:p>
            <a:pPr defTabSz="931774">
              <a:defRPr/>
            </a:pPr>
            <a:endParaRPr lang="en-US" dirty="0"/>
          </a:p>
          <a:p>
            <a:pPr defTabSz="931774">
              <a:defRPr/>
            </a:pPr>
            <a:r>
              <a:rPr lang="en-US" dirty="0"/>
              <a:t>A meal equivalent is recommended to determine meals per labor hour or the productivity rate.  </a:t>
            </a:r>
          </a:p>
          <a:p>
            <a:endParaRPr lang="en-US" dirty="0"/>
          </a:p>
        </p:txBody>
      </p:sp>
      <p:sp>
        <p:nvSpPr>
          <p:cNvPr id="4" name="Slide Number Placeholder 3"/>
          <p:cNvSpPr>
            <a:spLocks noGrp="1"/>
          </p:cNvSpPr>
          <p:nvPr>
            <p:ph type="sldNum" sz="quarter" idx="10"/>
          </p:nvPr>
        </p:nvSpPr>
        <p:spPr/>
        <p:txBody>
          <a:bodyPr/>
          <a:lstStyle/>
          <a:p>
            <a:pPr defTabSz="465887">
              <a:defRPr/>
            </a:pPr>
            <a:fld id="{07BFDF94-5080-4D52-876A-937634F57B30}" type="slidenum">
              <a:rPr lang="en-US">
                <a:solidFill>
                  <a:prstClr val="black"/>
                </a:solidFill>
                <a:latin typeface="Calibri" panose="020F0502020204030204"/>
              </a:rPr>
              <a:pPr defTabSz="46588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701371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meal equivalent</a:t>
            </a:r>
            <a:r>
              <a:rPr lang="en-US" sz="1200" b="0" i="0" kern="1200" dirty="0">
                <a:solidFill>
                  <a:schemeClr val="tx1"/>
                </a:solidFill>
                <a:effectLst/>
                <a:latin typeface="+mn-lt"/>
                <a:ea typeface="+mn-ea"/>
                <a:cs typeface="+mn-cs"/>
              </a:rPr>
              <a:t> is a statistical tool used to convert all </a:t>
            </a:r>
            <a:r>
              <a:rPr lang="en-US" sz="1200" b="1" i="0" kern="1200" dirty="0">
                <a:solidFill>
                  <a:schemeClr val="tx1"/>
                </a:solidFill>
                <a:effectLst/>
                <a:latin typeface="+mn-lt"/>
                <a:ea typeface="+mn-ea"/>
                <a:cs typeface="+mn-cs"/>
              </a:rPr>
              <a:t>meals</a:t>
            </a:r>
            <a:r>
              <a:rPr lang="en-US" sz="1200" b="0" i="0" kern="1200" dirty="0">
                <a:solidFill>
                  <a:schemeClr val="tx1"/>
                </a:solidFill>
                <a:effectLst/>
                <a:latin typeface="+mn-lt"/>
                <a:ea typeface="+mn-ea"/>
                <a:cs typeface="+mn-cs"/>
              </a:rPr>
              <a:t> and cash sales to a standard unit of production, in this case a reimbursable student lunch. It is not a unit of production, but it allows SFAs to equate all </a:t>
            </a:r>
            <a:r>
              <a:rPr lang="en-US" sz="1200" b="1" i="0" kern="1200" dirty="0">
                <a:solidFill>
                  <a:schemeClr val="tx1"/>
                </a:solidFill>
                <a:effectLst/>
                <a:latin typeface="+mn-lt"/>
                <a:ea typeface="+mn-ea"/>
                <a:cs typeface="+mn-cs"/>
              </a:rPr>
              <a:t>meals</a:t>
            </a:r>
            <a:r>
              <a:rPr lang="en-US" sz="1200" b="0" i="0" kern="1200" dirty="0">
                <a:solidFill>
                  <a:schemeClr val="tx1"/>
                </a:solidFill>
                <a:effectLst/>
                <a:latin typeface="+mn-lt"/>
                <a:ea typeface="+mn-ea"/>
                <a:cs typeface="+mn-cs"/>
              </a:rPr>
              <a:t> and other sales to a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converting food sales to meal equivalents, the school nutrition director can determine: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-Meal cost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-Labor productivity ratios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-Average revenue earned per meal/meal equivalent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7BFDF94-5080-4D52-876A-937634F57B30}" type="slidenum">
              <a:rPr lang="en-US" smtClean="0"/>
              <a:t>16</a:t>
            </a:fld>
            <a:endParaRPr lang="en-US"/>
          </a:p>
        </p:txBody>
      </p:sp>
    </p:spTree>
    <p:extLst>
      <p:ext uri="{BB962C8B-B14F-4D97-AF65-F5344CB8AC3E}">
        <p14:creationId xmlns:p14="http://schemas.microsoft.com/office/powerpoint/2010/main" val="217270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meal equivalent equalizes the labor expended on meals.  Lunch is generally the most labor-intensive meal to produce therefore, one lunch equals one meal equivalent.  Breakfast is a little less labor intensive so, 3 breakfasts equal 2 meal equivalents, and lastly 3 snacks equal 1 meal equivalent.  Snacks refer to After School Snack Program snacks only.</a:t>
            </a:r>
          </a:p>
          <a:p>
            <a:endParaRPr lang="en-US" dirty="0"/>
          </a:p>
          <a:p>
            <a:r>
              <a:rPr lang="en-US" dirty="0"/>
              <a:t>To calculate meal equivalents from non program food is a bit more complicated.  The formula used to calculate meal equivalents for non program food uses non program revenue data from your school.  You will need to have the average non program food sales.  Take the non program food sales and divide that amount by the total of the SFA’s current free lunch reimbursement rate plus the current USDA Foods value per lunch; this equals the non program food meal equivalents.</a:t>
            </a:r>
          </a:p>
          <a:p>
            <a:endParaRPr lang="en-US" dirty="0"/>
          </a:p>
          <a:p>
            <a:endParaRPr lang="en-US" b="1" dirty="0"/>
          </a:p>
        </p:txBody>
      </p:sp>
      <p:sp>
        <p:nvSpPr>
          <p:cNvPr id="4" name="Slide Number Placeholder 3"/>
          <p:cNvSpPr>
            <a:spLocks noGrp="1"/>
          </p:cNvSpPr>
          <p:nvPr>
            <p:ph type="sldNum" sz="quarter" idx="5"/>
          </p:nvPr>
        </p:nvSpPr>
        <p:spPr/>
        <p:txBody>
          <a:bodyPr/>
          <a:lstStyle/>
          <a:p>
            <a:fld id="{07BFDF94-5080-4D52-876A-937634F57B30}" type="slidenum">
              <a:rPr lang="en-US" smtClean="0"/>
              <a:t>17</a:t>
            </a:fld>
            <a:endParaRPr lang="en-US"/>
          </a:p>
        </p:txBody>
      </p:sp>
    </p:spTree>
    <p:extLst>
      <p:ext uri="{BB962C8B-B14F-4D97-AF65-F5344CB8AC3E}">
        <p14:creationId xmlns:p14="http://schemas.microsoft.com/office/powerpoint/2010/main" val="3490830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Calculate the number of labor hours in a day by taking the number of employees you have, multiple each employee by the number of hours each employees works, and then add all total number of hours worked.</a:t>
            </a:r>
          </a:p>
          <a:p>
            <a:endParaRPr lang="en-US" dirty="0"/>
          </a:p>
          <a:p>
            <a:r>
              <a:rPr lang="en-US" dirty="0"/>
              <a:t>In this example we have one Manager who works 6.5 hours in a day and 3 employees that work 3 hours each per day.</a:t>
            </a:r>
          </a:p>
          <a:p>
            <a:endParaRPr lang="en-US" dirty="0"/>
          </a:p>
          <a:p>
            <a:r>
              <a:rPr lang="en-US" dirty="0"/>
              <a:t>(1 x 6.5)  + (3 x 3) = 15.5 total labor hours/day</a:t>
            </a:r>
          </a:p>
          <a:p>
            <a:endParaRPr lang="en-US" dirty="0"/>
          </a:p>
          <a:p>
            <a:r>
              <a:rPr lang="en-US" dirty="0"/>
              <a:t>*When calculating paid labor hours per building, determine whether the Manager is included and in which building the Manager will </a:t>
            </a:r>
            <a:r>
              <a:rPr lang="en-US"/>
              <a:t>be included.  </a:t>
            </a:r>
            <a:r>
              <a:rPr lang="en-US" dirty="0"/>
              <a:t>Always </a:t>
            </a:r>
          </a:p>
          <a:p>
            <a:r>
              <a:rPr lang="en-US" dirty="0"/>
              <a:t>Specify and then be consistent when including or excluding the Manager from the paid labor hours per building- this may be determined by your Business Office, depending on their accounting practices. </a:t>
            </a:r>
          </a:p>
        </p:txBody>
      </p:sp>
      <p:sp>
        <p:nvSpPr>
          <p:cNvPr id="4" name="Slide Number Placeholder 3"/>
          <p:cNvSpPr>
            <a:spLocks noGrp="1"/>
          </p:cNvSpPr>
          <p:nvPr>
            <p:ph type="sldNum" sz="quarter" idx="5"/>
          </p:nvPr>
        </p:nvSpPr>
        <p:spPr/>
        <p:txBody>
          <a:bodyPr/>
          <a:lstStyle/>
          <a:p>
            <a:fld id="{07BFDF94-5080-4D52-876A-937634F57B30}" type="slidenum">
              <a:rPr lang="en-US" smtClean="0"/>
              <a:t>18</a:t>
            </a:fld>
            <a:endParaRPr lang="en-US"/>
          </a:p>
        </p:txBody>
      </p:sp>
    </p:spTree>
    <p:extLst>
      <p:ext uri="{BB962C8B-B14F-4D97-AF65-F5344CB8AC3E}">
        <p14:creationId xmlns:p14="http://schemas.microsoft.com/office/powerpoint/2010/main" val="336281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productivity index of meals per labor hour (MPLH) is used by many school foodservice administrators to monitor the efficiency of their operation and to determine appropriate staffing. This important information indicates to administrators whether they are making good use of their resources. This measure can help in determining how many employees are needed in a single production unit or throughout the district. The MPLH index is most effectively used to compare labor utilization within a system because labor is so dependent on the type of operation used in food production. </a:t>
            </a:r>
          </a:p>
          <a:p>
            <a:pPr defTabSz="931774">
              <a:defRPr/>
            </a:pPr>
            <a:endParaRPr lang="en-US" dirty="0"/>
          </a:p>
          <a:p>
            <a:pPr defTabSz="931774">
              <a:defRPr/>
            </a:pPr>
            <a:r>
              <a:rPr lang="en-US" dirty="0"/>
              <a:t>To calculate the meals per labor hour, we take the number of meal equivalents and divide it by the number of paid labor hours.</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19</a:t>
            </a:fld>
            <a:endParaRPr lang="en-US"/>
          </a:p>
        </p:txBody>
      </p:sp>
    </p:spTree>
    <p:extLst>
      <p:ext uri="{BB962C8B-B14F-4D97-AF65-F5344CB8AC3E}">
        <p14:creationId xmlns:p14="http://schemas.microsoft.com/office/powerpoint/2010/main" val="360050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lumMod val="75000"/>
                    <a:lumOff val="25000"/>
                  </a:prstClr>
                </a:solidFill>
                <a:latin typeface="Trebuchet MS" panose="020B0603020202020204" pitchFamily="34" charset="0"/>
              </a:rPr>
              <a:t>The School Nutrition Programs serve millions of children nutritious lunches, breakfast, and snacks daily. </a:t>
            </a:r>
          </a:p>
          <a:p>
            <a:endParaRPr lang="en-US" dirty="0">
              <a:solidFill>
                <a:prstClr val="black">
                  <a:lumMod val="75000"/>
                  <a:lumOff val="25000"/>
                </a:prstClr>
              </a:solidFill>
              <a:latin typeface="Trebuchet MS" panose="020B0603020202020204" pitchFamily="34" charset="0"/>
            </a:endParaRPr>
          </a:p>
          <a:p>
            <a:r>
              <a:rPr lang="en-US" dirty="0">
                <a:solidFill>
                  <a:prstClr val="black">
                    <a:lumMod val="75000"/>
                    <a:lumOff val="25000"/>
                  </a:prstClr>
                </a:solidFill>
                <a:latin typeface="Trebuchet MS" panose="020B0603020202020204" pitchFamily="34" charset="0"/>
              </a:rPr>
              <a:t>Managing the financial resources of these programs is critical to the success of maintaining quality standards and accountability.  The ability to interpret the financial outcomes of operational decisions and benchmark best practices is necessary to long term planning and effective management of the school district’s School Nutrition Programs.</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2</a:t>
            </a:fld>
            <a:endParaRPr lang="en-US"/>
          </a:p>
        </p:txBody>
      </p:sp>
    </p:spTree>
    <p:extLst>
      <p:ext uri="{BB962C8B-B14F-4D97-AF65-F5344CB8AC3E}">
        <p14:creationId xmlns:p14="http://schemas.microsoft.com/office/powerpoint/2010/main" val="151550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food service director wanted to calculate the meals per labor hour from the previous day.  The lunch program reported 425 lunches, 150 breakfasts and 175 snacks served.  The program paid 32 hours of labor to prepare and serve the meals.</a:t>
            </a:r>
          </a:p>
          <a:p>
            <a:endParaRPr lang="en-US" dirty="0"/>
          </a:p>
          <a:p>
            <a:r>
              <a:rPr lang="en-US" dirty="0"/>
              <a:t>We begin by calculating the meal equivalents.  One lunch is equivalent to one meal.  Two breakfast are equivalent to one meal, and three snacks are equivalent to one meal.  When we convert the meals to meal equivalents, we get a total of 583.25.  We divide the 583.25 meal equivalents by the 32 labor hours and get a Meals Per Labor Hour of 18.</a:t>
            </a:r>
          </a:p>
        </p:txBody>
      </p:sp>
      <p:sp>
        <p:nvSpPr>
          <p:cNvPr id="4" name="Slide Number Placeholder 3"/>
          <p:cNvSpPr>
            <a:spLocks noGrp="1"/>
          </p:cNvSpPr>
          <p:nvPr>
            <p:ph type="sldNum" sz="quarter" idx="10"/>
          </p:nvPr>
        </p:nvSpPr>
        <p:spPr/>
        <p:txBody>
          <a:bodyPr/>
          <a:lstStyle/>
          <a:p>
            <a:fld id="{07BFDF94-5080-4D52-876A-937634F57B30}" type="slidenum">
              <a:rPr lang="en-US" smtClean="0"/>
              <a:t>20</a:t>
            </a:fld>
            <a:endParaRPr lang="en-US"/>
          </a:p>
        </p:txBody>
      </p:sp>
    </p:spTree>
    <p:extLst>
      <p:ext uri="{BB962C8B-B14F-4D97-AF65-F5344CB8AC3E}">
        <p14:creationId xmlns:p14="http://schemas.microsoft.com/office/powerpoint/2010/main" val="1040433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31774">
              <a:defRPr/>
            </a:pPr>
            <a:r>
              <a:rPr lang="en-US" dirty="0"/>
              <a:t>This chart is an example of the staffing guidelines good estimate of labor requirements for school meals programs.  You will notice there are two guideline numbers – one for conventional systems and one for convenience systems.  “Conventional” systems produce more foods from scratch and require more labor per meal equivalent than “convenience” systems, in which more heat-and-serve items are used. Other variables, such as equipment availability, kitchen layout and staff skills will also affect labor requirements. </a:t>
            </a:r>
          </a:p>
          <a:p>
            <a:endParaRPr lang="en-US" dirty="0"/>
          </a:p>
          <a:p>
            <a:endParaRPr lang="en-US" dirty="0"/>
          </a:p>
          <a:p>
            <a:r>
              <a:rPr lang="en-US" dirty="0"/>
              <a:t>In our example on the previous slide, we calculated 583 meal equivalents divided by 32 labor hours equaled 18 meals per labor hour.  Assume the lunch program uses a convenience system.  We go to the 501-600 meal equivalent line and go to meals per labor hour convenience systems.  We see that the guideline is 18 meals per hour with a recommended 28-34 labor hours so we can surmise that the lunch program is operating efficiently.</a:t>
            </a:r>
          </a:p>
          <a:p>
            <a:endParaRPr lang="en-US" dirty="0"/>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21</a:t>
            </a:fld>
            <a:endParaRPr lang="en-US"/>
          </a:p>
        </p:txBody>
      </p:sp>
    </p:spTree>
    <p:extLst>
      <p:ext uri="{BB962C8B-B14F-4D97-AF65-F5344CB8AC3E}">
        <p14:creationId xmlns:p14="http://schemas.microsoft.com/office/powerpoint/2010/main" val="2374736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that there are factors that may affect MPLH as a productivity measure are: size of operation, number of serving lines, type of service provided, scheduling of lunch periods, production system, amount of convenience foods used, skill level of employees and complexity of the menu, etc.  Remember to document for yourself any factors that might affect the meals per labor hour</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22</a:t>
            </a:fld>
            <a:endParaRPr lang="en-US"/>
          </a:p>
        </p:txBody>
      </p:sp>
    </p:spTree>
    <p:extLst>
      <p:ext uri="{BB962C8B-B14F-4D97-AF65-F5344CB8AC3E}">
        <p14:creationId xmlns:p14="http://schemas.microsoft.com/office/powerpoint/2010/main" val="999368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Indirect costs are those costs which benefit the SFA’s organization as a whole and aren’t specific to an SFA’s child nutrition program.  </a:t>
            </a:r>
          </a:p>
          <a:p>
            <a:endParaRPr lang="en-US" dirty="0"/>
          </a:p>
          <a:p>
            <a:r>
              <a:rPr lang="en-US" dirty="0"/>
              <a:t>Administrative costs of the SFA, such as human resources, payroll, accounting, budgeting, purchasing, utilities (light, heat, etc.), etc. are incurred for the common or joint purpose and benefit all activities of the school district.  The portion that benefits any specific activity, such as foodservice, is generally determined through a mathematical allocation process prepared by the SFA and approved by SED’s Grants Finance Office.  </a:t>
            </a:r>
          </a:p>
          <a:p>
            <a:endParaRPr lang="en-US" dirty="0"/>
          </a:p>
          <a:p>
            <a:r>
              <a:rPr lang="en-US" dirty="0"/>
              <a:t> USDA memo SP60-2016 provides guidance on indirect costs.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FDF94-5080-4D52-876A-937634F57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478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Participation is key to creating a financially healthy and successful Child Nutrition Program. </a:t>
            </a:r>
          </a:p>
          <a:p>
            <a:endParaRPr lang="en-US" sz="2400" dirty="0"/>
          </a:p>
          <a:p>
            <a:r>
              <a:rPr lang="en-US" sz="2400" dirty="0"/>
              <a:t>SFAs are encouraged to be innovative and creative in delivery of their child nutrition programs.  For example, NYC schools offer </a:t>
            </a:r>
            <a:r>
              <a:rPr lang="en-US" sz="2200" dirty="0"/>
              <a:t>“NY Thursdays” where all the components of the reimbursable meal are grown or produced in NYS.  Another way is to encourage student participation by offering taste tests of potential menu items to get feedback from students.</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24</a:t>
            </a:fld>
            <a:endParaRPr lang="en-US"/>
          </a:p>
        </p:txBody>
      </p:sp>
    </p:spTree>
    <p:extLst>
      <p:ext uri="{BB962C8B-B14F-4D97-AF65-F5344CB8AC3E}">
        <p14:creationId xmlns:p14="http://schemas.microsoft.com/office/powerpoint/2010/main" val="3362658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Calculate the Cost of Food</a:t>
            </a:r>
          </a:p>
          <a:p>
            <a:endParaRPr lang="en-US" dirty="0"/>
          </a:p>
          <a:p>
            <a:pPr>
              <a:buFont typeface="Arial" panose="020B0604020202020204" pitchFamily="34" charset="0"/>
              <a:buChar char="•"/>
            </a:pPr>
            <a:r>
              <a:rPr lang="en-US" dirty="0"/>
              <a:t>Determine if costs are within guidelines,</a:t>
            </a:r>
          </a:p>
          <a:p>
            <a:pPr>
              <a:buFont typeface="Arial" panose="020B0604020202020204" pitchFamily="34" charset="0"/>
              <a:buChar char="•"/>
            </a:pPr>
            <a:r>
              <a:rPr lang="en-US" dirty="0"/>
              <a:t>Ascertain if there are sufficient funds to pay expenditures,</a:t>
            </a:r>
          </a:p>
          <a:p>
            <a:pPr>
              <a:buFont typeface="Arial" panose="020B0604020202020204" pitchFamily="34" charset="0"/>
              <a:buChar char="•"/>
            </a:pPr>
            <a:r>
              <a:rPr lang="en-US" dirty="0"/>
              <a:t>Establish the cost of each meal equivalent served, and </a:t>
            </a:r>
          </a:p>
          <a:p>
            <a:pPr>
              <a:buFont typeface="Arial" panose="020B0604020202020204" pitchFamily="34" charset="0"/>
              <a:buChar char="•"/>
            </a:pPr>
            <a:r>
              <a:rPr lang="en-US" dirty="0"/>
              <a:t>Prevent waste and food theft through monitoring food usage.</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25</a:t>
            </a:fld>
            <a:endParaRPr lang="en-US"/>
          </a:p>
        </p:txBody>
      </p:sp>
    </p:spTree>
    <p:extLst>
      <p:ext uri="{BB962C8B-B14F-4D97-AF65-F5344CB8AC3E}">
        <p14:creationId xmlns:p14="http://schemas.microsoft.com/office/powerpoint/2010/main" val="369796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Calculating the cost of food used assists school nutrition directors in maintaining operational oversight of the school nutrition program.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Beginning Food Inventory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 Total Food Purchases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Total Food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 Ending Food Inventory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Cost of Food used</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26</a:t>
            </a:fld>
            <a:endParaRPr lang="en-US"/>
          </a:p>
        </p:txBody>
      </p:sp>
    </p:spTree>
    <p:extLst>
      <p:ext uri="{BB962C8B-B14F-4D97-AF65-F5344CB8AC3E}">
        <p14:creationId xmlns:p14="http://schemas.microsoft.com/office/powerpoint/2010/main" val="2135950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of calculating cost of food used. </a:t>
            </a:r>
          </a:p>
        </p:txBody>
      </p:sp>
      <p:sp>
        <p:nvSpPr>
          <p:cNvPr id="4" name="Slide Number Placeholder 3"/>
          <p:cNvSpPr>
            <a:spLocks noGrp="1"/>
          </p:cNvSpPr>
          <p:nvPr>
            <p:ph type="sldNum" sz="quarter" idx="10"/>
          </p:nvPr>
        </p:nvSpPr>
        <p:spPr/>
        <p:txBody>
          <a:bodyPr/>
          <a:lstStyle/>
          <a:p>
            <a:fld id="{07BFDF94-5080-4D52-876A-937634F57B30}" type="slidenum">
              <a:rPr lang="en-US" smtClean="0"/>
              <a:t>27</a:t>
            </a:fld>
            <a:endParaRPr lang="en-US"/>
          </a:p>
        </p:txBody>
      </p:sp>
    </p:spTree>
    <p:extLst>
      <p:ext uri="{BB962C8B-B14F-4D97-AF65-F5344CB8AC3E}">
        <p14:creationId xmlns:p14="http://schemas.microsoft.com/office/powerpoint/2010/main" val="1460454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Best Practices for inventory management include:</a:t>
            </a:r>
          </a:p>
          <a:p>
            <a:endParaRPr lang="en-US" sz="2000" dirty="0"/>
          </a:p>
          <a:p>
            <a:pPr marL="815302" lvl="1" indent="-349415">
              <a:buFont typeface="Arial" panose="020B0604020202020204" pitchFamily="34" charset="0"/>
              <a:buChar char="•"/>
            </a:pPr>
            <a:r>
              <a:rPr lang="en-US" sz="2000" dirty="0"/>
              <a:t>Monitor inventory on a regular basis and work with managers.</a:t>
            </a:r>
          </a:p>
          <a:p>
            <a:pPr marL="815302" lvl="1" indent="-349415">
              <a:buFont typeface="Arial" panose="020B0604020202020204" pitchFamily="34" charset="0"/>
              <a:buChar char="•"/>
            </a:pPr>
            <a:r>
              <a:rPr lang="en-US" sz="2000" dirty="0"/>
              <a:t>Use an inventory self-check list on a regular basis.</a:t>
            </a:r>
          </a:p>
          <a:p>
            <a:pPr marL="815302" lvl="1" indent="-349415">
              <a:buFont typeface="Arial" panose="020B0604020202020204" pitchFamily="34" charset="0"/>
              <a:buChar char="•"/>
            </a:pPr>
            <a:r>
              <a:rPr lang="en-US" sz="2000" dirty="0"/>
              <a:t>Have an effective food safety plan in place to prevent loss of inventory.</a:t>
            </a:r>
          </a:p>
          <a:p>
            <a:pPr marL="815302" lvl="1" indent="-349415">
              <a:buFont typeface="Arial" panose="020B0604020202020204" pitchFamily="34" charset="0"/>
              <a:buChar char="•"/>
            </a:pPr>
            <a:r>
              <a:rPr lang="en-US" sz="2000" dirty="0"/>
              <a:t>Make sure the inventory conforms to the Buy American provision.</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28</a:t>
            </a:fld>
            <a:endParaRPr lang="en-US"/>
          </a:p>
        </p:txBody>
      </p:sp>
    </p:spTree>
    <p:extLst>
      <p:ext uri="{BB962C8B-B14F-4D97-AF65-F5344CB8AC3E}">
        <p14:creationId xmlns:p14="http://schemas.microsoft.com/office/powerpoint/2010/main" val="2284273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helpful resources to assist schools in Financial Management.</a:t>
            </a:r>
          </a:p>
          <a:p>
            <a:endParaRPr lang="en-US" dirty="0"/>
          </a:p>
          <a:p>
            <a:pPr defTabSz="931774">
              <a:defRPr/>
            </a:pPr>
            <a:r>
              <a:rPr lang="en-US" dirty="0"/>
              <a:t>Each year in July, Child Nutrition offers a 4 day-training for food service managers called Managing Your Child Nutrition Program.  Topics include financial management, menu planning and costing, procurement, local purchasing and communication.  It’s a great way to learn new information, network with other food service directors and earn continuing education credits.</a:t>
            </a:r>
          </a:p>
          <a:p>
            <a:pPr defTabSz="931774">
              <a:defRPr/>
            </a:pPr>
            <a:endParaRPr lang="en-US" dirty="0"/>
          </a:p>
          <a:p>
            <a:pPr defTabSz="931774">
              <a:defRPr/>
            </a:pPr>
            <a:endParaRPr lang="en-US" dirty="0"/>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Child Nutrition Knowledge Center – </a:t>
            </a:r>
            <a:r>
              <a:rPr lang="en-US" dirty="0">
                <a:hlinkClick r:id="rId3"/>
              </a:rPr>
              <a:t>www.cn.nysed.gov</a:t>
            </a:r>
            <a:r>
              <a:rPr lang="en-US" dirty="0"/>
              <a:t>, Training Tab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USDA Food and Nutrition Service - </a:t>
            </a:r>
            <a:r>
              <a:rPr lang="en-US" dirty="0">
                <a:hlinkClick r:id="rId4"/>
              </a:rPr>
              <a:t>https://www.fns.usda.gov/school-meals/child-nutrition-programs</a:t>
            </a:r>
            <a:r>
              <a:rPr lang="en-US"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Institute of Child Nutrition – </a:t>
            </a:r>
            <a:r>
              <a:rPr lang="en-US" dirty="0">
                <a:hlinkClick r:id="rId5"/>
              </a:rPr>
              <a:t>www.theicn.org</a:t>
            </a:r>
            <a:r>
              <a:rPr lang="en-US"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i="1" dirty="0"/>
              <a:t>School Food &amp; Nutrition Service Management Book</a:t>
            </a:r>
            <a:endParaRPr lang="en-US" dirty="0"/>
          </a:p>
          <a:p>
            <a:pPr lvl="0">
              <a:lnSpc>
                <a:spcPct val="100000"/>
              </a:lnSpc>
            </a:pPr>
            <a:r>
              <a:rPr lang="en-US" i="1" dirty="0"/>
              <a:t>Managing your Child Nutrition Program Training; </a:t>
            </a:r>
            <a:r>
              <a:rPr lang="en-US" sz="1200" b="1" i="1" dirty="0"/>
              <a:t>4-day training in July Training Topics: Financial Management, Menu Planning, Procurement</a:t>
            </a:r>
            <a:endParaRPr lang="en-US" sz="1200" b="1" dirty="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29</a:t>
            </a:fld>
            <a:endParaRPr lang="en-US"/>
          </a:p>
        </p:txBody>
      </p:sp>
    </p:spTree>
    <p:extLst>
      <p:ext uri="{BB962C8B-B14F-4D97-AF65-F5344CB8AC3E}">
        <p14:creationId xmlns:p14="http://schemas.microsoft.com/office/powerpoint/2010/main" val="2171202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solidFill>
                  <a:srgbClr val="221E1F"/>
                </a:solidFill>
                <a:latin typeface="Syndor ITC"/>
              </a:rPr>
              <a:t>The cost of serving students meals at school continues to increase quicker than the generation of revenue, leaving directors with difficult decisions to make about long-term goals that will ensure sustainability of the program. </a:t>
            </a:r>
          </a:p>
          <a:p>
            <a:endParaRPr lang="en-US" b="0" i="0" u="none" strike="noStrike" baseline="0" dirty="0">
              <a:solidFill>
                <a:srgbClr val="221E1F"/>
              </a:solidFill>
              <a:latin typeface="Syndor ITC"/>
            </a:endParaRPr>
          </a:p>
          <a:p>
            <a:r>
              <a:rPr lang="en-US" b="0" i="0" u="none" strike="noStrike" baseline="0" dirty="0">
                <a:solidFill>
                  <a:srgbClr val="221E1F"/>
                </a:solidFill>
                <a:latin typeface="Syndor ITC"/>
              </a:rPr>
              <a:t>At the same time, demands are increasing for more accountability in all nutrition programs.  The implementation of sound financial management concepts and principles in the operation of a school nutrition program are critical to ensure the program succeeds in meeting its goal. </a:t>
            </a:r>
          </a:p>
          <a:p>
            <a:endParaRPr lang="en-US" b="0" i="0" u="none" strike="noStrike" baseline="0" dirty="0">
              <a:solidFill>
                <a:srgbClr val="221E1F"/>
              </a:solidFill>
              <a:latin typeface="Syndor ITC"/>
            </a:endParaRPr>
          </a:p>
          <a:p>
            <a:r>
              <a:rPr lang="en-US" b="0" i="0" u="none" strike="noStrike" baseline="0" dirty="0">
                <a:solidFill>
                  <a:srgbClr val="221E1F"/>
                </a:solidFill>
                <a:latin typeface="Syndor ITC"/>
              </a:rPr>
              <a:t> The ability to interpret and analyze the financial outcomes of your operational decisions is essential to effective management of school nutrition programs. It requires </a:t>
            </a:r>
            <a:r>
              <a:rPr lang="en-US" dirty="0">
                <a:solidFill>
                  <a:srgbClr val="221E1F"/>
                </a:solidFill>
                <a:latin typeface="Syndor ITC"/>
              </a:rPr>
              <a:t>d</a:t>
            </a:r>
            <a:r>
              <a:rPr lang="en-US" dirty="0"/>
              <a:t>eveloping financial management guidelines that support the food service program’s operational goals and comply with regulations. It is an SFAs responsibility to establish cost control goals and effectively manage the school nutrition program.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3</a:t>
            </a:fld>
            <a:endParaRPr lang="en-US"/>
          </a:p>
        </p:txBody>
      </p:sp>
    </p:spTree>
    <p:extLst>
      <p:ext uri="{BB962C8B-B14F-4D97-AF65-F5344CB8AC3E}">
        <p14:creationId xmlns:p14="http://schemas.microsoft.com/office/powerpoint/2010/main" val="308307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Administrative Review has two Critical areas of review and three General Areas of review. </a:t>
            </a:r>
          </a:p>
          <a:p>
            <a:endParaRPr lang="en-US" dirty="0"/>
          </a:p>
          <a:p>
            <a:r>
              <a:rPr lang="en-US" dirty="0"/>
              <a:t>Resource management is a general area and involves a risk assessment of your school lunch operations.  If an SFA demonstrates a high risk for non-compliance with resource management, reviewers will conduct a comprehensive review of the area at high risk.  Documentation will be requested to gage compliance with regulations.</a:t>
            </a:r>
          </a:p>
          <a:p>
            <a:endParaRPr lang="en-US" dirty="0"/>
          </a:p>
          <a:p>
            <a:pPr defTabSz="931774">
              <a:defRPr/>
            </a:pPr>
            <a:r>
              <a:rPr lang="en-US" dirty="0"/>
              <a:t>The four areas within Resource Management are: Maintenance of the Nonprofit Food Service Account, Paid Lunch Equity, revenue from Non-Program Foods and Indirect Costs.  The four areas within Resource Management are discussed in detail in the </a:t>
            </a:r>
            <a:r>
              <a:rPr lang="en-US" dirty="0" err="1"/>
              <a:t>Resouce</a:t>
            </a:r>
            <a:r>
              <a:rPr lang="en-US" dirty="0"/>
              <a:t> Management Module.</a:t>
            </a:r>
          </a:p>
          <a:p>
            <a:pPr defTabSz="931774">
              <a:defRPr/>
            </a:pPr>
            <a:endParaRPr lang="en-US" dirty="0"/>
          </a:p>
          <a:p>
            <a:pPr defTabSz="931774">
              <a:defRPr/>
            </a:pPr>
            <a:r>
              <a:rPr lang="en-US" dirty="0"/>
              <a:t>The Nonprofit Food Service Account is used to account for the revenues and expenses of operating your food service program.  </a:t>
            </a:r>
          </a:p>
          <a:p>
            <a:pPr defTabSz="931774">
              <a:defRPr/>
            </a:pPr>
            <a:endParaRPr lang="en-US" dirty="0"/>
          </a:p>
          <a:p>
            <a:pPr defTabSz="931774">
              <a:defRPr/>
            </a:pPr>
            <a:r>
              <a:rPr lang="en-US" dirty="0"/>
              <a:t>Paid Lunch Equity uses a tool to determine if the SFA’s paid lunch price is adequate for covering the cost of serving meals to students who are ineligible for free or reduced-price meals.</a:t>
            </a:r>
          </a:p>
          <a:p>
            <a:pPr defTabSz="931774">
              <a:defRPr/>
            </a:pPr>
            <a:endParaRPr lang="en-US" dirty="0"/>
          </a:p>
          <a:p>
            <a:pPr defTabSz="931774">
              <a:defRPr/>
            </a:pPr>
            <a:r>
              <a:rPr lang="en-US" dirty="0"/>
              <a:t>Revenue from Non-Program Foods is used to determine if the SFA is earning enough revenue to cover the cost of non-program food.</a:t>
            </a:r>
          </a:p>
          <a:p>
            <a:pPr defTabSz="931774">
              <a:defRPr/>
            </a:pPr>
            <a:endParaRPr lang="en-US" dirty="0"/>
          </a:p>
          <a:p>
            <a:pPr defTabSz="931774">
              <a:defRPr/>
            </a:pPr>
            <a:r>
              <a:rPr lang="en-US" dirty="0"/>
              <a:t>Indirect Costs are those costs which are not directly attributable to the food service program, but to the SFA’s overall operations.</a:t>
            </a:r>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30</a:t>
            </a:fld>
            <a:endParaRPr lang="en-US"/>
          </a:p>
        </p:txBody>
      </p:sp>
    </p:spTree>
    <p:extLst>
      <p:ext uri="{BB962C8B-B14F-4D97-AF65-F5344CB8AC3E}">
        <p14:creationId xmlns:p14="http://schemas.microsoft.com/office/powerpoint/2010/main" val="2389315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Thank you.  This concludes Financial Management in Child Nutrition Programs.</a:t>
            </a:r>
          </a:p>
          <a:p>
            <a:endParaRPr lang="en-US" dirty="0"/>
          </a:p>
          <a:p>
            <a:r>
              <a:rPr lang="en-US" dirty="0"/>
              <a:t>Remember to record completion of this training for Annual Professional Standards Training requirements.</a:t>
            </a:r>
          </a:p>
          <a:p>
            <a:endParaRPr lang="en-US" dirty="0"/>
          </a:p>
          <a:p>
            <a:r>
              <a:rPr lang="en-US" dirty="0"/>
              <a:t>If you have any additional questions, please do not hesitate to contact us.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942330-F19B-49BB-AE37-1A9BB45B5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3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be pro-active when operating the food service program.  Some activities schools can do to effectively manage the program include:  </a:t>
            </a:r>
          </a:p>
          <a:p>
            <a:endParaRPr lang="en-US" dirty="0"/>
          </a:p>
          <a:p>
            <a:pPr marL="174708" indent="-174708" defTabSz="931774">
              <a:buFont typeface="Arial" panose="020B0604020202020204" pitchFamily="34" charset="0"/>
              <a:buChar char="•"/>
              <a:defRPr/>
            </a:pPr>
            <a:r>
              <a:rPr lang="en-US" dirty="0"/>
              <a:t>Tracking responsibilities by creating an organizational chart and list each employee’s job duties.</a:t>
            </a:r>
          </a:p>
          <a:p>
            <a:endParaRPr lang="en-US" dirty="0"/>
          </a:p>
          <a:p>
            <a:pPr marL="174708" indent="-174708">
              <a:buFont typeface="Arial" panose="020B0604020202020204" pitchFamily="34" charset="0"/>
              <a:buChar char="•"/>
            </a:pPr>
            <a:r>
              <a:rPr lang="en-US" dirty="0"/>
              <a:t>Developing an annual budget and adjusting the figures as needed.  This assists schools in monitoring costs over the course of the fiscal year.</a:t>
            </a:r>
          </a:p>
          <a:p>
            <a:endParaRPr lang="en-US" dirty="0"/>
          </a:p>
          <a:p>
            <a:pPr marL="174708" indent="-174708">
              <a:buFont typeface="Arial" panose="020B0604020202020204" pitchFamily="34" charset="0"/>
              <a:buChar char="•"/>
            </a:pPr>
            <a:r>
              <a:rPr lang="en-US" dirty="0"/>
              <a:t>Maintain a written internal control policy that details the hierarchy within the program and explains the responsibilities for purchasing and cash handling.  </a:t>
            </a:r>
          </a:p>
          <a:p>
            <a:pPr marL="174708" indent="-174708">
              <a:buFont typeface="Arial" panose="020B0604020202020204" pitchFamily="34" charset="0"/>
              <a:buChar char="•"/>
            </a:pPr>
            <a:r>
              <a:rPr lang="en-US" dirty="0"/>
              <a:t>Apply efficient cost control measures by evaluating the program’s expenses.  Review the program’s expenses each month to see if the expenses are within the budgeted amounts.  </a:t>
            </a:r>
          </a:p>
          <a:p>
            <a:endParaRPr lang="en-US" dirty="0"/>
          </a:p>
          <a:p>
            <a:pPr marL="174708" indent="-174708">
              <a:buFont typeface="Arial" panose="020B0604020202020204" pitchFamily="34" charset="0"/>
              <a:buChar char="•"/>
            </a:pPr>
            <a:r>
              <a:rPr lang="en-US" dirty="0"/>
              <a:t>Increase productivity by evaluating the meals per labor hour.  </a:t>
            </a:r>
          </a:p>
          <a:p>
            <a:endParaRPr lang="en-US" dirty="0"/>
          </a:p>
          <a:p>
            <a:pPr marL="174708" indent="-174708">
              <a:buFont typeface="Arial" panose="020B0604020202020204" pitchFamily="34" charset="0"/>
              <a:buChar char="•"/>
            </a:pPr>
            <a:r>
              <a:rPr lang="en-US" dirty="0"/>
              <a:t>Identify ways to increase resources through other sources, such as a la carte items.</a:t>
            </a:r>
          </a:p>
        </p:txBody>
      </p:sp>
      <p:sp>
        <p:nvSpPr>
          <p:cNvPr id="4" name="Slide Number Placeholder 3"/>
          <p:cNvSpPr>
            <a:spLocks noGrp="1"/>
          </p:cNvSpPr>
          <p:nvPr>
            <p:ph type="sldNum" sz="quarter" idx="10"/>
          </p:nvPr>
        </p:nvSpPr>
        <p:spPr/>
        <p:txBody>
          <a:bodyPr/>
          <a:lstStyle/>
          <a:p>
            <a:fld id="{07BFDF94-5080-4D52-876A-937634F57B30}" type="slidenum">
              <a:rPr lang="en-US" smtClean="0"/>
              <a:t>4</a:t>
            </a:fld>
            <a:endParaRPr lang="en-US"/>
          </a:p>
        </p:txBody>
      </p:sp>
    </p:spTree>
    <p:extLst>
      <p:ext uri="{BB962C8B-B14F-4D97-AF65-F5344CB8AC3E}">
        <p14:creationId xmlns:p14="http://schemas.microsoft.com/office/powerpoint/2010/main" val="7485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It is important that Child Nutrition Directors are supported with uniform and consistent financial reporting structure.  In public schools, “Fund C” is the cafeteria fund.  All revenues and expenses are reported annually.  Financial reporting requirements are reviewed in more detail in the Resource Management Module.</a:t>
            </a:r>
          </a:p>
          <a:p>
            <a:endParaRPr lang="en-US" altLang="en-US" dirty="0"/>
          </a:p>
          <a:p>
            <a:pPr>
              <a:buFont typeface="Arial" panose="020B0604020202020204" pitchFamily="34" charset="0"/>
              <a:buNone/>
            </a:pPr>
            <a:r>
              <a:rPr lang="en-US" altLang="en-US" dirty="0"/>
              <a:t>Food service directors must be supported with meaningful and timely financial management information. There needs to be open lines of communication between the food service director and the school’s business official.  </a:t>
            </a:r>
          </a:p>
          <a:p>
            <a:pPr>
              <a:buFont typeface="Arial" panose="020B0604020202020204" pitchFamily="34" charset="0"/>
              <a:buNone/>
            </a:pPr>
            <a:endParaRPr lang="en-US" altLang="en-US" dirty="0"/>
          </a:p>
          <a:p>
            <a:pPr>
              <a:buFont typeface="Arial" panose="020B0604020202020204" pitchFamily="34" charset="0"/>
              <a:buNone/>
            </a:pPr>
            <a:r>
              <a:rPr lang="en-US" altLang="en-US" dirty="0"/>
              <a:t>Food service directors must have an understanding of federal, state, and local reporting requirements.   The National School Lunch Program regulations for resource management are found at 7 CFR 210.14 and procurement regulations can be found in the Uniform Grants Guidance, codified at 2 CFR 200.</a:t>
            </a:r>
          </a:p>
          <a:p>
            <a:endParaRPr lang="en-US" dirty="0"/>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5</a:t>
            </a:fld>
            <a:endParaRPr lang="en-US"/>
          </a:p>
        </p:txBody>
      </p:sp>
    </p:spTree>
    <p:extLst>
      <p:ext uri="{BB962C8B-B14F-4D97-AF65-F5344CB8AC3E}">
        <p14:creationId xmlns:p14="http://schemas.microsoft.com/office/powerpoint/2010/main" val="241664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evaluate your SFA’s revenue on a regular basis to determine if the revenues the SFA receives are within its forecast by evaluating the revenues by their source.  Taking a pro-active approach to the program will enable a food service director to:</a:t>
            </a:r>
          </a:p>
          <a:p>
            <a:endParaRPr lang="en-US" dirty="0"/>
          </a:p>
          <a:p>
            <a:pPr marL="174708" indent="-174708">
              <a:buFont typeface="Arial" panose="020B0604020202020204" pitchFamily="34" charset="0"/>
              <a:buChar char="•"/>
            </a:pPr>
            <a:r>
              <a:rPr lang="en-US" dirty="0"/>
              <a:t>Determine what and if a revenue source should be increased. For example, paid student lunch sales may be lower than originally forecasted at the beginning of the year but offering foods that appeal to more students may help in increasing sales.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Analyze the revenue by its source, such as federal reimbursement, state reimbursement, ala carte sales, miscellaneous sources, or fund transfer.</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Identify areas in which revenue should be monitored for revenue loss.  </a:t>
            </a:r>
          </a:p>
        </p:txBody>
      </p:sp>
      <p:sp>
        <p:nvSpPr>
          <p:cNvPr id="4" name="Slide Number Placeholder 3"/>
          <p:cNvSpPr>
            <a:spLocks noGrp="1"/>
          </p:cNvSpPr>
          <p:nvPr>
            <p:ph type="sldNum" sz="quarter" idx="10"/>
          </p:nvPr>
        </p:nvSpPr>
        <p:spPr/>
        <p:txBody>
          <a:bodyPr/>
          <a:lstStyle/>
          <a:p>
            <a:fld id="{07BFDF94-5080-4D52-876A-937634F57B30}" type="slidenum">
              <a:rPr lang="en-US" smtClean="0"/>
              <a:t>6</a:t>
            </a:fld>
            <a:endParaRPr lang="en-US"/>
          </a:p>
        </p:txBody>
      </p:sp>
    </p:spTree>
    <p:extLst>
      <p:ext uri="{BB962C8B-B14F-4D97-AF65-F5344CB8AC3E}">
        <p14:creationId xmlns:p14="http://schemas.microsoft.com/office/powerpoint/2010/main" val="3712762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There are many ways to review a food service program’s revenue.  One of the quickest ways is to calculate the average revenue per meal or meal equivalent. </a:t>
            </a:r>
          </a:p>
          <a:p>
            <a:endParaRPr lang="en-US" altLang="en-US" dirty="0"/>
          </a:p>
          <a:p>
            <a:r>
              <a:rPr lang="en-US" altLang="en-US" dirty="0"/>
              <a:t>Compare the average revenue per meal against how much it costs to make a meal.  Is the food service making enough money to cover all of the costs that go into making one meal?</a:t>
            </a:r>
          </a:p>
          <a:p>
            <a:endParaRPr lang="en-US" altLang="en-US" sz="1100" dirty="0"/>
          </a:p>
          <a:p>
            <a:r>
              <a:rPr lang="en-US" altLang="en-US" dirty="0"/>
              <a:t>Confirm that your SFA establishes consistent guidelines for pricing non-program food items to ensure the revenue is equal to or greater than costs.</a:t>
            </a:r>
          </a:p>
          <a:p>
            <a:endParaRPr lang="en-US" altLang="en-US" sz="1100" dirty="0"/>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7</a:t>
            </a:fld>
            <a:endParaRPr lang="en-US"/>
          </a:p>
        </p:txBody>
      </p:sp>
    </p:spTree>
    <p:extLst>
      <p:ext uri="{BB962C8B-B14F-4D97-AF65-F5344CB8AC3E}">
        <p14:creationId xmlns:p14="http://schemas.microsoft.com/office/powerpoint/2010/main" val="50152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Non-program foods are foods and beverages sold in a participating school which do not include reimbursable meals.  Non Program foods are purchased using funds from the non-profit school foodservice account.  Details regarding Nonprogram food and the completion of the Nonprogram Food Revenue Tool can be found in the Resource Management Module.</a:t>
            </a:r>
          </a:p>
          <a:p>
            <a:pPr>
              <a:buFont typeface="Arial" panose="020B0604020202020204" pitchFamily="34" charset="0"/>
              <a:buNone/>
            </a:pPr>
            <a:endParaRPr lang="en-US" dirty="0"/>
          </a:p>
          <a:p>
            <a:pPr>
              <a:buFont typeface="Arial" panose="020B0604020202020204" pitchFamily="34" charset="0"/>
              <a:buNone/>
            </a:pPr>
            <a:r>
              <a:rPr lang="en-US" dirty="0"/>
              <a:t>If revenue requirements are not met as determined by the Tool, the SFA must evaluate non program food pricing.</a:t>
            </a:r>
          </a:p>
          <a:p>
            <a:pPr>
              <a:buFont typeface="Arial" panose="020B0604020202020204" pitchFamily="34" charset="0"/>
              <a:buChar char="•"/>
            </a:pPr>
            <a:endParaRPr lang="en-US" dirty="0"/>
          </a:p>
          <a:p>
            <a:pPr>
              <a:buFont typeface="Arial" panose="020B0604020202020204" pitchFamily="34" charset="0"/>
              <a:buNone/>
            </a:pPr>
            <a:r>
              <a:rPr lang="en-US" dirty="0"/>
              <a:t>These include adult meals, the sale of a second meal to a student, a la carte sales, catering, and  individual foods sold that make up a reimbursable meal.  Adult Meal Pricing is reviewed in detail in the Resource Management Module.  Each SY review the Adult Meal Price requirement for your SFA.</a:t>
            </a:r>
          </a:p>
          <a:p>
            <a:pPr>
              <a:buFont typeface="Arial" panose="020B0604020202020204" pitchFamily="34" charset="0"/>
              <a:buNone/>
            </a:pPr>
            <a:endParaRPr lang="en-US" dirty="0"/>
          </a:p>
          <a:p>
            <a:pPr>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8</a:t>
            </a:fld>
            <a:endParaRPr lang="en-US"/>
          </a:p>
        </p:txBody>
      </p:sp>
    </p:spTree>
    <p:extLst>
      <p:ext uri="{BB962C8B-B14F-4D97-AF65-F5344CB8AC3E}">
        <p14:creationId xmlns:p14="http://schemas.microsoft.com/office/powerpoint/2010/main" val="397506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50000"/>
              </a:lnSpc>
              <a:defRPr/>
            </a:pPr>
            <a:r>
              <a:rPr lang="en-US" dirty="0"/>
              <a:t>Non-Program Foods Sales Sold Away from Campus or Outside the School Day are considered sources of non-program revenue. The total cost for providing the food or meals must be replenished to the nonprofit food service account.</a:t>
            </a:r>
          </a:p>
          <a:p>
            <a:pPr>
              <a:lnSpc>
                <a:spcPct val="150000"/>
              </a:lnSpc>
              <a:buFont typeface="Arial" panose="020B0604020202020204" pitchFamily="34" charset="0"/>
              <a:buNone/>
            </a:pPr>
            <a:endParaRPr lang="en-US" dirty="0"/>
          </a:p>
          <a:p>
            <a:pPr>
              <a:lnSpc>
                <a:spcPct val="150000"/>
              </a:lnSpc>
              <a:buFont typeface="Arial" panose="020B0604020202020204" pitchFamily="34" charset="0"/>
              <a:buNone/>
            </a:pPr>
            <a:endParaRPr lang="en-US" dirty="0"/>
          </a:p>
          <a:p>
            <a:pPr>
              <a:lnSpc>
                <a:spcPct val="150000"/>
              </a:lnSpc>
              <a:buFont typeface="Arial" panose="020B0604020202020204" pitchFamily="34" charset="0"/>
              <a:buNone/>
            </a:pPr>
            <a:r>
              <a:rPr lang="en-US" dirty="0"/>
              <a:t>Food or meals catered by the food service program for events such as:</a:t>
            </a:r>
          </a:p>
          <a:p>
            <a:pPr>
              <a:lnSpc>
                <a:spcPct val="150000"/>
              </a:lnSpc>
              <a:buFont typeface="Arial" panose="020B0604020202020204" pitchFamily="34" charset="0"/>
              <a:buNone/>
            </a:pPr>
            <a:endParaRPr lang="en-US" dirty="0"/>
          </a:p>
          <a:p>
            <a:pPr marL="174708" indent="-174708">
              <a:lnSpc>
                <a:spcPct val="150000"/>
              </a:lnSpc>
              <a:buFont typeface="Arial" panose="020B0604020202020204" pitchFamily="34" charset="0"/>
              <a:buChar char="•"/>
            </a:pPr>
            <a:r>
              <a:rPr lang="en-US" dirty="0"/>
              <a:t>Catered food or meals to school organizations or school administrative offices</a:t>
            </a:r>
          </a:p>
          <a:p>
            <a:pPr marL="174708" indent="-174708" defTabSz="931774">
              <a:lnSpc>
                <a:spcPct val="150000"/>
              </a:lnSpc>
              <a:buFont typeface="Arial" panose="020B0604020202020204" pitchFamily="34" charset="0"/>
              <a:buChar char="•"/>
            </a:pPr>
            <a:r>
              <a:rPr lang="en-US" dirty="0"/>
              <a:t>Contract meals; and/or</a:t>
            </a:r>
          </a:p>
          <a:p>
            <a:pPr>
              <a:lnSpc>
                <a:spcPct val="150000"/>
              </a:lnSpc>
              <a:buFont typeface="Arial" panose="020B0604020202020204" pitchFamily="34" charset="0"/>
              <a:buChar char="•"/>
            </a:pPr>
            <a:r>
              <a:rPr lang="en-US" dirty="0"/>
              <a:t>  Special school function meals such as banquets</a:t>
            </a:r>
          </a:p>
          <a:p>
            <a:endParaRPr lang="en-US" dirty="0"/>
          </a:p>
          <a:p>
            <a:endParaRPr lang="en-US" dirty="0"/>
          </a:p>
        </p:txBody>
      </p:sp>
      <p:sp>
        <p:nvSpPr>
          <p:cNvPr id="4" name="Slide Number Placeholder 3"/>
          <p:cNvSpPr>
            <a:spLocks noGrp="1"/>
          </p:cNvSpPr>
          <p:nvPr>
            <p:ph type="sldNum" sz="quarter" idx="10"/>
          </p:nvPr>
        </p:nvSpPr>
        <p:spPr/>
        <p:txBody>
          <a:bodyPr/>
          <a:lstStyle/>
          <a:p>
            <a:fld id="{07BFDF94-5080-4D52-876A-937634F57B30}" type="slidenum">
              <a:rPr lang="en-US" smtClean="0"/>
              <a:t>9</a:t>
            </a:fld>
            <a:endParaRPr lang="en-US"/>
          </a:p>
        </p:txBody>
      </p:sp>
    </p:spTree>
    <p:extLst>
      <p:ext uri="{BB962C8B-B14F-4D97-AF65-F5344CB8AC3E}">
        <p14:creationId xmlns:p14="http://schemas.microsoft.com/office/powerpoint/2010/main" val="3230557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2709503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157683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00428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131092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9741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1788883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704985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3551864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764964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299761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330310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3173034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2922449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CD4D9E-FE39-4D12-B927-BBBFC16F86D5}"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1180160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CD4D9E-FE39-4D12-B927-BBBFC16F86D5}"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1074822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CD4D9E-FE39-4D12-B927-BBBFC16F86D5}"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1378262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D4D9E-FE39-4D12-B927-BBBFC16F86D5}"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3107250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CD4D9E-FE39-4D12-B927-BBBFC16F86D5}"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2635564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CD4D9E-FE39-4D12-B927-BBBFC16F86D5}"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1612180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177338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3286505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788">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3094">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1575">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ru-RU" dirty="0"/>
          </a:p>
        </p:txBody>
      </p:sp>
    </p:spTree>
    <p:extLst>
      <p:ext uri="{BB962C8B-B14F-4D97-AF65-F5344CB8AC3E}">
        <p14:creationId xmlns:p14="http://schemas.microsoft.com/office/powerpoint/2010/main" val="35892427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031C31-993F-4C3A-B1B5-74498BEB943C}"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3333204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dirty="0"/>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788"/>
            </a:lvl1pPr>
          </a:lstStyle>
          <a:p>
            <a:r>
              <a:rPr lang="en-US"/>
              <a:t>Click icon to add picture</a:t>
            </a:r>
            <a:endParaRPr lang="ru-RU" dirty="0"/>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91" y="2028829"/>
            <a:ext cx="4727575" cy="728663"/>
          </a:xfrm>
          <a:solidFill>
            <a:schemeClr val="accent1">
              <a:alpha val="60000"/>
            </a:schemeClr>
          </a:solidFill>
        </p:spPr>
        <p:txBody>
          <a:bodyPr lIns="396000" anchor="ctr" anchorCtr="0">
            <a:noAutofit/>
          </a:bodyPr>
          <a:lstStyle>
            <a:lvl1pPr marL="0" indent="0">
              <a:buNone/>
              <a:defRPr sz="1575">
                <a:solidFill>
                  <a:schemeClr val="bg1"/>
                </a:solidFill>
              </a:defRPr>
            </a:lvl1pPr>
            <a:lvl2pPr marL="257175" indent="0">
              <a:buNone/>
              <a:defRPr sz="1575">
                <a:solidFill>
                  <a:schemeClr val="bg1"/>
                </a:solidFill>
              </a:defRPr>
            </a:lvl2pPr>
            <a:lvl3pPr marL="514350" indent="0">
              <a:buNone/>
              <a:defRPr sz="1575">
                <a:solidFill>
                  <a:schemeClr val="bg1"/>
                </a:solidFill>
              </a:defRPr>
            </a:lvl3pPr>
            <a:lvl4pPr marL="771525" indent="0">
              <a:buNone/>
              <a:defRPr sz="1575">
                <a:solidFill>
                  <a:schemeClr val="bg1"/>
                </a:solidFill>
              </a:defRPr>
            </a:lvl4pPr>
            <a:lvl5pPr marL="1028700" indent="0">
              <a:buNone/>
              <a:defRPr sz="1575">
                <a:solidFill>
                  <a:schemeClr val="bg1"/>
                </a:solidFill>
              </a:defRPr>
            </a:lvl5pPr>
          </a:lstStyle>
          <a:p>
            <a:pPr lvl="0"/>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3094"/>
            </a:lvl1pPr>
          </a:lstStyle>
          <a:p>
            <a:r>
              <a:rPr lang="en-US" dirty="0"/>
              <a:t>Click to Edit Title</a:t>
            </a:r>
            <a:endParaRPr lang="ru-RU" dirty="0"/>
          </a:p>
        </p:txBody>
      </p:sp>
    </p:spTree>
    <p:extLst>
      <p:ext uri="{BB962C8B-B14F-4D97-AF65-F5344CB8AC3E}">
        <p14:creationId xmlns:p14="http://schemas.microsoft.com/office/powerpoint/2010/main" val="2661444362"/>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2025"/>
            </a:lvl1pPr>
          </a:lstStyle>
          <a:p>
            <a:r>
              <a:rPr lang="en-US" dirty="0"/>
              <a:t>Click to Edit Title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A64D1AC1-6FE7-4017-95DB-36424A1016F7}" type="datetime1">
              <a:rPr lang="en-US" smtClean="0"/>
              <a:t>5/13/2021</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1" y="4669674"/>
            <a:ext cx="6275471" cy="1041316"/>
          </a:xfrm>
        </p:spPr>
        <p:txBody>
          <a:bodyPr lIns="36000" tIns="0" rIns="0" bIns="0">
            <a:normAutofit/>
          </a:bodyPr>
          <a:lstStyle>
            <a:lvl1pPr marL="0" indent="0">
              <a:buNone/>
              <a:defRPr sz="788">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dirty="0"/>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293154148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2" y="457199"/>
            <a:ext cx="5637276" cy="5959476"/>
          </a:xfrm>
        </p:spPr>
        <p:txBody>
          <a:bodyPr anchor="ctr" anchorCtr="0">
            <a:noAutofit/>
          </a:bodyPr>
          <a:lstStyle>
            <a:lvl1pPr marL="0" indent="0" algn="ctr">
              <a:buNone/>
              <a:defRPr/>
            </a:lvl1pPr>
          </a:lstStyle>
          <a:p>
            <a:r>
              <a:rPr lang="en-US"/>
              <a:t>Click icon to add picture</a:t>
            </a:r>
            <a:endParaRPr lang="ru-RU"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2025"/>
            </a:lvl1p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4BCB39C5-6E5F-494A-A803-4FD0F96332A7}" type="datetime1">
              <a:rPr lang="en-US" smtClean="0"/>
              <a:t>5/13/2021</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30" y="3300065"/>
            <a:ext cx="4584212" cy="1745768"/>
          </a:xfrm>
        </p:spPr>
        <p:txBody>
          <a:bodyPr lIns="36000" tIns="0" rIns="0" bIns="0">
            <a:normAutofit/>
          </a:bodyPr>
          <a:lstStyle>
            <a:lvl1pPr marL="121500" indent="-121500">
              <a:spcBef>
                <a:spcPts val="338"/>
              </a:spcBef>
              <a:buClr>
                <a:schemeClr val="accent1">
                  <a:lumMod val="40000"/>
                  <a:lumOff val="60000"/>
                </a:schemeClr>
              </a:buClr>
              <a:buSzPct val="125000"/>
              <a:buFont typeface="Wingdings" panose="05000000000000000000" pitchFamily="2" charset="2"/>
              <a:buChar char="§"/>
              <a:defRPr sz="788">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46310288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5" y="2264012"/>
            <a:ext cx="4584212" cy="540000"/>
          </a:xfrm>
        </p:spPr>
        <p:txBody>
          <a:bodyPr lIns="36000" tIns="0" rIns="0" bIns="0"/>
          <a:lstStyle/>
          <a:p>
            <a:r>
              <a:rPr lang="en-US" dirty="0"/>
              <a:t>Click to edit title style</a:t>
            </a:r>
            <a:endParaRPr lang="ru-RU" dirty="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87EB080F-2161-4A6D-9E4A-0FDB6FDFA005}" type="datetime1">
              <a:rPr lang="en-US" smtClean="0"/>
              <a:t>5/13/2021</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5" y="457199"/>
            <a:ext cx="5637276" cy="5959476"/>
          </a:xfrm>
        </p:spPr>
        <p:txBody>
          <a:bodyPr anchor="ctr" anchorCtr="0">
            <a:noAutofit/>
          </a:bodyPr>
          <a:lstStyle>
            <a:lvl1pPr marL="0" indent="0" algn="ctr">
              <a:buNone/>
              <a:defRPr/>
            </a:lvl1pPr>
          </a:lstStyle>
          <a:p>
            <a:r>
              <a:rPr lang="en-US"/>
              <a:t>Click icon to add picture</a:t>
            </a:r>
            <a:endParaRPr lang="ru-RU"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5" y="2990573"/>
            <a:ext cx="4584212" cy="2467690"/>
          </a:xfrm>
        </p:spPr>
        <p:txBody>
          <a:bodyPr lIns="36000" tIns="0" rIns="0" bIns="0">
            <a:normAutofit/>
          </a:bodyPr>
          <a:lstStyle>
            <a:lvl1pPr marL="121500" indent="-121500">
              <a:spcBef>
                <a:spcPts val="338"/>
              </a:spcBef>
              <a:buClr>
                <a:schemeClr val="accent1">
                  <a:lumMod val="40000"/>
                  <a:lumOff val="60000"/>
                </a:schemeClr>
              </a:buClr>
              <a:buSzPct val="125000"/>
              <a:buFont typeface="Wingdings" panose="05000000000000000000" pitchFamily="2" charset="2"/>
              <a:buChar char="§"/>
              <a:defRPr sz="788">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271754703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8"/>
            <a:ext cx="9037320" cy="566931"/>
          </a:xfrm>
        </p:spPr>
        <p:txBody>
          <a:bodyPr lIns="36000" tIns="0" rIns="0" bIns="0"/>
          <a:lstStyle/>
          <a:p>
            <a:r>
              <a:rPr lang="en-US"/>
              <a:t>Click to edit Master title style</a:t>
            </a:r>
            <a:endParaRPr lang="ru-RU" dirty="0"/>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4" y="2950868"/>
            <a:ext cx="4866745"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F5EEA9C9-9869-4FF0-971D-6FC0B653654F}" type="datetime1">
              <a:rPr lang="en-US" smtClean="0"/>
              <a:t>5/13/2021</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4" y="3322311"/>
            <a:ext cx="4866745" cy="540000"/>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9" y="2950868"/>
            <a:ext cx="4866745"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9" y="3318403"/>
            <a:ext cx="4866745" cy="540000"/>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506"/>
            </a:lvl1pPr>
          </a:lstStyle>
          <a:p>
            <a:r>
              <a:rPr lang="en-US"/>
              <a:t>Click icon to add picture</a:t>
            </a:r>
            <a:endParaRPr lang="ru-RU" dirty="0"/>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7" y="2284186"/>
            <a:ext cx="612648" cy="557784"/>
          </a:xfrm>
        </p:spPr>
        <p:txBody>
          <a:bodyPr anchor="ctr" anchorCtr="0">
            <a:noAutofit/>
          </a:bodyPr>
          <a:lstStyle>
            <a:lvl1pPr marL="0" indent="0" algn="ctr">
              <a:buNone/>
              <a:defRPr sz="506"/>
            </a:lvl1pPr>
          </a:lstStyle>
          <a:p>
            <a:r>
              <a:rPr lang="en-US"/>
              <a:t>Click icon to add picture</a:t>
            </a:r>
            <a:endParaRPr lang="ru-RU" dirty="0"/>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4" y="4654845"/>
            <a:ext cx="4866745"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4" y="5026287"/>
            <a:ext cx="4866745" cy="540000"/>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9" y="4654845"/>
            <a:ext cx="4866745"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9" y="5022379"/>
            <a:ext cx="4866745" cy="540000"/>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506"/>
            </a:lvl1pPr>
          </a:lstStyle>
          <a:p>
            <a:r>
              <a:rPr lang="en-US"/>
              <a:t>Click icon to add picture</a:t>
            </a:r>
            <a:endParaRPr lang="ru-RU" dirty="0"/>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7" y="3988163"/>
            <a:ext cx="612648" cy="557784"/>
          </a:xfrm>
        </p:spPr>
        <p:txBody>
          <a:bodyPr anchor="ctr" anchorCtr="0">
            <a:noAutofit/>
          </a:bodyPr>
          <a:lstStyle>
            <a:lvl1pPr marL="0" indent="0" algn="ctr">
              <a:buNone/>
              <a:defRPr sz="506"/>
            </a:lvl1pPr>
          </a:lstStyle>
          <a:p>
            <a:r>
              <a:rPr lang="en-US"/>
              <a:t>Click icon to add picture</a:t>
            </a:r>
            <a:endParaRPr lang="ru-RU"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380295330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7"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8"/>
            <a:ext cx="9037320" cy="566931"/>
          </a:xfrm>
        </p:spPr>
        <p:txBody>
          <a:bodyPr lIns="36000" tIns="0" rIns="0" bIns="0"/>
          <a:lstStyle/>
          <a:p>
            <a:r>
              <a:rPr lang="en-US"/>
              <a:t>Click to edit Master title style</a:t>
            </a:r>
            <a:endParaRPr lang="ru-RU" dirty="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7DFE732F-BCA3-4AC9-BF09-031E69AE54E3}" type="datetime1">
              <a:rPr lang="en-US" smtClean="0"/>
              <a:t>5/13/2021</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9" y="3718884"/>
            <a:ext cx="2089545"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7" y="3069135"/>
            <a:ext cx="612648" cy="557784"/>
          </a:xfrm>
        </p:spPr>
        <p:txBody>
          <a:bodyPr anchor="ctr" anchorCtr="0">
            <a:noAutofit/>
          </a:bodyPr>
          <a:lstStyle>
            <a:lvl1pPr marL="0" indent="0" algn="ctr">
              <a:buNone/>
              <a:defRPr sz="506"/>
            </a:lvl1pPr>
          </a:lstStyle>
          <a:p>
            <a:r>
              <a:rPr lang="en-US"/>
              <a:t>Click icon to add picture</a:t>
            </a:r>
            <a:endParaRPr lang="ru-RU"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013"/>
            </a:lvl1pPr>
          </a:lstStyle>
          <a:p>
            <a:r>
              <a:rPr lang="en-US"/>
              <a:t>Click icon to add picture</a:t>
            </a:r>
            <a:endParaRPr lang="ru-RU"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82" y="3718884"/>
            <a:ext cx="2089545"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506"/>
            </a:lvl1pPr>
          </a:lstStyle>
          <a:p>
            <a:r>
              <a:rPr lang="en-US"/>
              <a:t>Click icon to add picture</a:t>
            </a:r>
            <a:endParaRPr lang="ru-RU"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1920916537"/>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BE6A9E8-5DCB-4B8F-B0B3-D223E25CFA99}"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9535687" cy="540000"/>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32"/>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9" y="3012364"/>
            <a:ext cx="1266825" cy="781561"/>
          </a:xfrm>
        </p:spPr>
        <p:txBody>
          <a:bodyPr lIns="0" tIns="0" rIns="0" bIns="0">
            <a:noAutofit/>
          </a:bodyPr>
          <a:lstStyle>
            <a:lvl1pPr marL="0" indent="0" algn="l">
              <a:buNone/>
              <a:defRPr sz="3375"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5" y="4048567"/>
            <a:ext cx="2992279"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5" y="4433661"/>
            <a:ext cx="2992279" cy="1358113"/>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3" y="3012364"/>
            <a:ext cx="1266825" cy="781561"/>
          </a:xfrm>
        </p:spPr>
        <p:txBody>
          <a:bodyPr lIns="0" tIns="0" rIns="0" bIns="0">
            <a:noAutofit/>
          </a:bodyPr>
          <a:lstStyle>
            <a:lvl1pPr marL="0" indent="0" algn="l">
              <a:buNone/>
              <a:defRPr sz="3375"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dirty="0"/>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9" y="4048567"/>
            <a:ext cx="2992279"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9" y="4433661"/>
            <a:ext cx="2992279" cy="1358113"/>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3" y="3012364"/>
            <a:ext cx="1266825" cy="781561"/>
          </a:xfrm>
        </p:spPr>
        <p:txBody>
          <a:bodyPr lIns="0" tIns="0" rIns="0" bIns="0">
            <a:noAutofit/>
          </a:bodyPr>
          <a:lstStyle>
            <a:lvl1pPr marL="0" indent="0" algn="l">
              <a:buNone/>
              <a:defRPr sz="3375"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dirty="0"/>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9" y="4048567"/>
            <a:ext cx="2992279"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9" y="4433661"/>
            <a:ext cx="2992279" cy="1358113"/>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4020338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AEA85B5C-D2DE-4229-A8EC-229B456DD14E}"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5" y="2238233"/>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9535687" cy="540000"/>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5" y="2623022"/>
            <a:ext cx="2992279" cy="781561"/>
          </a:xfrm>
        </p:spPr>
        <p:txBody>
          <a:bodyPr lIns="0" tIns="0" rIns="0" bIns="0">
            <a:noAutofit/>
          </a:bodyPr>
          <a:lstStyle>
            <a:lvl1pPr marL="0" indent="0" algn="l">
              <a:buNone/>
              <a:defRPr sz="3375"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5" y="4048567"/>
            <a:ext cx="2992279"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5" y="4433661"/>
            <a:ext cx="4893567" cy="1358113"/>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1" y="2616714"/>
            <a:ext cx="2992279" cy="781561"/>
          </a:xfrm>
        </p:spPr>
        <p:txBody>
          <a:bodyPr lIns="0" tIns="0" rIns="0" bIns="0">
            <a:noAutofit/>
          </a:bodyPr>
          <a:lstStyle>
            <a:lvl1pPr marL="0" indent="0" algn="l">
              <a:buNone/>
              <a:defRPr sz="3375"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1" y="4048567"/>
            <a:ext cx="2992279"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3" y="4433661"/>
            <a:ext cx="4853737" cy="1376965"/>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3755859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A3468CFC-DA01-475E-A89A-749B3A60AE4C}" type="datetime1">
              <a:rPr lang="en-US" smtClean="0"/>
              <a:t>5/13/2021</a:t>
            </a:fld>
            <a:endParaRPr lang="ru-RU" dirty="0"/>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9"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8" y="3071195"/>
            <a:ext cx="1797559" cy="781561"/>
          </a:xfrm>
        </p:spPr>
        <p:txBody>
          <a:bodyPr lIns="0" tIns="0" rIns="0" bIns="0">
            <a:noAutofit/>
          </a:bodyPr>
          <a:lstStyle>
            <a:lvl1pPr marL="0" indent="0" algn="ctr">
              <a:buNone/>
              <a:defRPr sz="3375"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1575"/>
            </a:lvl1pPr>
            <a:lvl2pPr marL="257175" indent="0">
              <a:buNone/>
              <a:defRPr sz="1575"/>
            </a:lvl2pPr>
          </a:lstStyle>
          <a:p>
            <a:pPr lvl="0"/>
            <a:r>
              <a:rPr lang="en-US" dirty="0"/>
              <a:t>Billion</a:t>
            </a:r>
            <a:endParaRPr lang="ru-RU" dirty="0"/>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7" y="5656692"/>
            <a:ext cx="2484000" cy="334918"/>
          </a:xfrm>
        </p:spPr>
        <p:txBody>
          <a:bodyPr lIns="36000" tIns="0" rIns="0" bIns="0" anchor="b">
            <a:normAutofit/>
          </a:bodyPr>
          <a:lstStyle>
            <a:lvl1pPr marL="0" indent="0" algn="ctr">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3" y="3068899"/>
            <a:ext cx="1797559" cy="781561"/>
          </a:xfrm>
        </p:spPr>
        <p:txBody>
          <a:bodyPr lIns="0" tIns="0" rIns="0" bIns="0">
            <a:noAutofit/>
          </a:bodyPr>
          <a:lstStyle>
            <a:lvl1pPr marL="0" indent="0" algn="ctr">
              <a:buNone/>
              <a:defRPr sz="3375"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9" y="3068899"/>
            <a:ext cx="1797559" cy="781561"/>
          </a:xfrm>
        </p:spPr>
        <p:txBody>
          <a:bodyPr lIns="0" tIns="0" rIns="0" bIns="0">
            <a:noAutofit/>
          </a:bodyPr>
          <a:lstStyle>
            <a:lvl1pPr marL="0" indent="0" algn="ctr">
              <a:buNone/>
              <a:defRPr sz="3375"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1575"/>
            </a:lvl1pPr>
            <a:lvl2pPr marL="257175" indent="0">
              <a:buNone/>
              <a:defRPr sz="1575"/>
            </a:lvl2pPr>
          </a:lstStyle>
          <a:p>
            <a:pPr lvl="0"/>
            <a:r>
              <a:rPr lang="en-US" dirty="0"/>
              <a:t>Billion</a:t>
            </a:r>
            <a:endParaRPr lang="ru-RU" dirty="0"/>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1575"/>
            </a:lvl1pPr>
            <a:lvl2pPr marL="257175" indent="0">
              <a:buNone/>
              <a:defRPr sz="1575"/>
            </a:lvl2pPr>
          </a:lstStyle>
          <a:p>
            <a:pPr lvl="0"/>
            <a:r>
              <a:rPr lang="en-US" dirty="0"/>
              <a:t>Billion</a:t>
            </a:r>
            <a:endParaRPr lang="ru-RU" dirty="0"/>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5" y="1377833"/>
            <a:ext cx="9535687" cy="540000"/>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2016282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F6EDA808-45EA-4C9F-98B2-7F9818E466BD}"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9535687" cy="909018"/>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96441" indent="-96441">
              <a:spcBef>
                <a:spcPts val="338"/>
              </a:spcBef>
              <a:buClr>
                <a:schemeClr val="accent1">
                  <a:lumMod val="40000"/>
                  <a:lumOff val="60000"/>
                </a:schemeClr>
              </a:buClr>
              <a:buSzPct val="125000"/>
              <a:buFont typeface="Wingdings" panose="05000000000000000000" pitchFamily="2" charset="2"/>
              <a:buChar char="§"/>
              <a:defRPr sz="788"/>
            </a:lvl1pPr>
            <a:lvl2pPr marL="353616" indent="-96441">
              <a:spcBef>
                <a:spcPts val="338"/>
              </a:spcBef>
              <a:buClr>
                <a:schemeClr val="accent1">
                  <a:lumMod val="40000"/>
                  <a:lumOff val="60000"/>
                </a:schemeClr>
              </a:buClr>
              <a:buSzPct val="125000"/>
              <a:buFont typeface="Wingdings" panose="05000000000000000000" pitchFamily="2" charset="2"/>
              <a:buChar char="§"/>
              <a:defRPr sz="788"/>
            </a:lvl2pPr>
          </a:lstStyle>
          <a:p>
            <a:pPr lvl="0"/>
            <a:r>
              <a:rPr lang="en-US"/>
              <a:t>Click to 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2" y="3278541"/>
            <a:ext cx="4820533"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2" y="3663631"/>
            <a:ext cx="4820533" cy="1618232"/>
          </a:xfrm>
        </p:spPr>
        <p:txBody>
          <a:bodyPr lIns="36000" tIns="0" rIns="0" bIns="0">
            <a:normAutofit/>
          </a:bodyPr>
          <a:lstStyle>
            <a:lvl1pPr marL="96441" indent="-96441">
              <a:spcBef>
                <a:spcPts val="338"/>
              </a:spcBef>
              <a:buClr>
                <a:schemeClr val="bg2">
                  <a:lumMod val="40000"/>
                  <a:lumOff val="60000"/>
                </a:schemeClr>
              </a:buClr>
              <a:buSzPct val="125000"/>
              <a:buFont typeface="Wingdings" panose="05000000000000000000" pitchFamily="2" charset="2"/>
              <a:buChar char="§"/>
              <a:defRPr sz="788"/>
            </a:lvl1pPr>
            <a:lvl2pPr marL="353616" indent="-96441">
              <a:spcBef>
                <a:spcPts val="338"/>
              </a:spcBef>
              <a:buClr>
                <a:schemeClr val="bg2">
                  <a:lumMod val="40000"/>
                  <a:lumOff val="60000"/>
                </a:schemeClr>
              </a:buClr>
              <a:buSzPct val="125000"/>
              <a:buFont typeface="Wingdings" panose="05000000000000000000" pitchFamily="2" charset="2"/>
              <a:buChar char="§"/>
              <a:defRPr sz="788"/>
            </a:lvl2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7823281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031C31-993F-4C3A-B1B5-74498BEB943C}"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1455451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AD828930-66DE-4D0A-BD0A-4D47549744B6}"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8" y="2800279"/>
            <a:ext cx="1772153" cy="777240"/>
          </a:xfrm>
          <a:solidFill>
            <a:schemeClr val="bg1">
              <a:alpha val="50000"/>
            </a:schemeClr>
          </a:solidFill>
        </p:spPr>
        <p:txBody>
          <a:bodyPr anchor="ctr" anchorCtr="0">
            <a:noAutofit/>
          </a:bodyPr>
          <a:lstStyle>
            <a:lvl1pPr marL="0" indent="0" algn="ctr">
              <a:buNone/>
              <a:defRPr sz="1125" i="1"/>
            </a:lvl1pPr>
          </a:lstStyle>
          <a:p>
            <a:r>
              <a:rPr lang="en-US" dirty="0"/>
              <a:t>Competitor 2</a:t>
            </a:r>
          </a:p>
          <a:p>
            <a:r>
              <a:rPr lang="en-US" dirty="0"/>
              <a:t>Logo</a:t>
            </a:r>
            <a:endParaRPr lang="ru-RU" dirty="0"/>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70" y="2237506"/>
            <a:ext cx="1772153" cy="777240"/>
          </a:xfrm>
          <a:solidFill>
            <a:schemeClr val="bg1">
              <a:alpha val="50000"/>
            </a:schemeClr>
          </a:solidFill>
        </p:spPr>
        <p:txBody>
          <a:bodyPr anchor="ctr" anchorCtr="0">
            <a:noAutofit/>
          </a:bodyPr>
          <a:lstStyle>
            <a:lvl1pPr marL="0" indent="0" algn="ctr">
              <a:buNone/>
              <a:defRPr sz="1125" i="1"/>
            </a:lvl1pPr>
          </a:lstStyle>
          <a:p>
            <a:r>
              <a:rPr lang="en-US" dirty="0"/>
              <a:t>Competitor </a:t>
            </a:r>
            <a:r>
              <a:rPr lang="ru-RU" dirty="0"/>
              <a:t>1</a:t>
            </a:r>
            <a:endParaRPr lang="en-US" dirty="0"/>
          </a:p>
          <a:p>
            <a:r>
              <a:rPr lang="en-US" dirty="0"/>
              <a:t>Logo</a:t>
            </a:r>
            <a:endParaRPr lang="ru-RU" dirty="0"/>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6" y="4678392"/>
            <a:ext cx="1772153" cy="777240"/>
          </a:xfrm>
          <a:solidFill>
            <a:schemeClr val="bg1">
              <a:alpha val="50000"/>
            </a:schemeClr>
          </a:solidFill>
        </p:spPr>
        <p:txBody>
          <a:bodyPr anchor="ctr" anchorCtr="0">
            <a:noAutofit/>
          </a:bodyPr>
          <a:lstStyle>
            <a:lvl1pPr marL="0" indent="0" algn="ctr">
              <a:buNone/>
              <a:defRPr sz="1125" i="1"/>
            </a:lvl1pPr>
          </a:lstStyle>
          <a:p>
            <a:r>
              <a:rPr lang="en-US" dirty="0"/>
              <a:t>Competitor </a:t>
            </a:r>
            <a:r>
              <a:rPr lang="ru-RU" dirty="0"/>
              <a:t>3</a:t>
            </a:r>
            <a:endParaRPr lang="en-US" dirty="0"/>
          </a:p>
          <a:p>
            <a:r>
              <a:rPr lang="en-US" dirty="0"/>
              <a:t>Logo</a:t>
            </a:r>
            <a:endParaRPr lang="ru-RU" dirty="0"/>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4" y="2856931"/>
            <a:ext cx="1772153" cy="777240"/>
          </a:xfrm>
          <a:solidFill>
            <a:schemeClr val="bg1">
              <a:alpha val="50000"/>
            </a:schemeClr>
          </a:solidFill>
        </p:spPr>
        <p:txBody>
          <a:bodyPr anchor="ctr" anchorCtr="0">
            <a:noAutofit/>
          </a:bodyPr>
          <a:lstStyle>
            <a:lvl1pPr marL="0" indent="0" algn="ctr">
              <a:buNone/>
              <a:defRPr sz="1125" i="1"/>
            </a:lvl1pPr>
          </a:lstStyle>
          <a:p>
            <a:r>
              <a:rPr lang="en-US" dirty="0"/>
              <a:t>Competitor </a:t>
            </a:r>
            <a:r>
              <a:rPr lang="ru-RU" dirty="0"/>
              <a:t>4</a:t>
            </a:r>
            <a:endParaRPr lang="en-US" dirty="0"/>
          </a:p>
          <a:p>
            <a:r>
              <a:rPr lang="en-US" dirty="0"/>
              <a:t>Logo</a:t>
            </a:r>
            <a:r>
              <a:rPr lang="ru-RU" dirty="0"/>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30" y="4783318"/>
            <a:ext cx="1772153" cy="777240"/>
          </a:xfrm>
          <a:solidFill>
            <a:schemeClr val="bg1">
              <a:alpha val="50000"/>
            </a:schemeClr>
          </a:solidFill>
        </p:spPr>
        <p:txBody>
          <a:bodyPr anchor="ctr" anchorCtr="0">
            <a:noAutofit/>
          </a:bodyPr>
          <a:lstStyle>
            <a:lvl1pPr marL="0" indent="0" algn="ctr">
              <a:buNone/>
              <a:defRPr sz="1125" i="1"/>
            </a:lvl1pPr>
          </a:lstStyle>
          <a:p>
            <a:r>
              <a:rPr lang="en-US" dirty="0"/>
              <a:t>Competitor </a:t>
            </a:r>
            <a:r>
              <a:rPr lang="ru-RU" dirty="0"/>
              <a:t>5</a:t>
            </a:r>
            <a:endParaRPr lang="en-US" dirty="0"/>
          </a:p>
          <a:p>
            <a:r>
              <a:rPr lang="en-US" dirty="0"/>
              <a:t>Logo</a:t>
            </a:r>
            <a:endParaRPr lang="ru-RU" dirty="0"/>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8" y="4546154"/>
            <a:ext cx="1772153" cy="777240"/>
          </a:xfrm>
          <a:solidFill>
            <a:schemeClr val="bg1">
              <a:alpha val="50000"/>
            </a:schemeClr>
          </a:solidFill>
        </p:spPr>
        <p:txBody>
          <a:bodyPr anchor="ctr" anchorCtr="0">
            <a:noAutofit/>
          </a:bodyPr>
          <a:lstStyle>
            <a:lvl1pPr marL="0" indent="0" algn="ctr">
              <a:buNone/>
              <a:defRPr sz="1125" i="1"/>
            </a:lvl1pPr>
          </a:lstStyle>
          <a:p>
            <a:r>
              <a:rPr lang="en-US" dirty="0"/>
              <a:t>Competitor </a:t>
            </a:r>
            <a:r>
              <a:rPr lang="ru-RU" dirty="0"/>
              <a:t>6</a:t>
            </a:r>
            <a:endParaRPr lang="en-US" dirty="0"/>
          </a:p>
          <a:p>
            <a:r>
              <a:rPr lang="en-US" dirty="0"/>
              <a:t>Logo</a:t>
            </a:r>
            <a:endParaRPr lang="ru-RU" dirty="0"/>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5" y="3922337"/>
            <a:ext cx="2741612" cy="248888"/>
          </a:xfrm>
        </p:spPr>
        <p:txBody>
          <a:bodyPr>
            <a:noAutofit/>
          </a:bodyPr>
          <a:lstStyle>
            <a:lvl1pPr marL="0" indent="0">
              <a:buNone/>
              <a:defRPr sz="675" b="1"/>
            </a:lvl1pPr>
            <a:lvl2pPr marL="257175" indent="0">
              <a:buNone/>
              <a:defRPr sz="675" b="1"/>
            </a:lvl2pPr>
            <a:lvl3pPr>
              <a:defRPr sz="675" b="1"/>
            </a:lvl3pPr>
            <a:lvl4pPr>
              <a:defRPr sz="675" b="1"/>
            </a:lvl4pPr>
            <a:lvl5pPr>
              <a:defRPr sz="675" b="1"/>
            </a:lvl5pPr>
          </a:lstStyle>
          <a:p>
            <a:pPr lvl="0"/>
            <a:r>
              <a:rPr lang="en-US" dirty="0"/>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788"/>
            </a:lvl1pPr>
          </a:lstStyle>
          <a:p>
            <a:r>
              <a:rPr lang="en-US"/>
              <a:t>Click icon to add picture</a:t>
            </a:r>
            <a:endParaRPr lang="ru-RU" dirty="0"/>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675" b="1"/>
            </a:lvl1pPr>
            <a:lvl2pPr marL="257175" indent="0">
              <a:buNone/>
              <a:defRPr sz="675" b="1"/>
            </a:lvl2pPr>
            <a:lvl3pPr>
              <a:defRPr sz="675" b="1"/>
            </a:lvl3pPr>
            <a:lvl4pPr>
              <a:defRPr sz="675" b="1"/>
            </a:lvl4pPr>
            <a:lvl5pPr>
              <a:defRPr sz="675" b="1"/>
            </a:lvl5pPr>
          </a:lstStyle>
          <a:p>
            <a:pPr lvl="0"/>
            <a:r>
              <a:rPr lang="en-US" dirty="0"/>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7" y="5880592"/>
            <a:ext cx="2741612" cy="248888"/>
          </a:xfrm>
        </p:spPr>
        <p:txBody>
          <a:bodyPr>
            <a:noAutofit/>
          </a:bodyPr>
          <a:lstStyle>
            <a:lvl1pPr marL="0" indent="0" algn="ctr">
              <a:buNone/>
              <a:defRPr sz="675" b="1"/>
            </a:lvl1pPr>
            <a:lvl2pPr marL="257175" indent="0">
              <a:buNone/>
              <a:defRPr sz="675" b="1"/>
            </a:lvl2pPr>
            <a:lvl3pPr>
              <a:defRPr sz="675" b="1"/>
            </a:lvl3pPr>
            <a:lvl4pPr>
              <a:defRPr sz="675" b="1"/>
            </a:lvl4pPr>
            <a:lvl5pPr>
              <a:defRPr sz="675" b="1"/>
            </a:lvl5pPr>
          </a:lstStyle>
          <a:p>
            <a:pPr lvl="0"/>
            <a:r>
              <a:rPr lang="en-US" dirty="0"/>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6" y="1640745"/>
            <a:ext cx="2741612" cy="248888"/>
          </a:xfrm>
        </p:spPr>
        <p:txBody>
          <a:bodyPr>
            <a:noAutofit/>
          </a:bodyPr>
          <a:lstStyle>
            <a:lvl1pPr marL="0" indent="0" algn="ctr">
              <a:buNone/>
              <a:defRPr sz="675" b="1"/>
            </a:lvl1pPr>
            <a:lvl2pPr marL="257175" indent="0">
              <a:buNone/>
              <a:defRPr sz="675" b="1"/>
            </a:lvl2pPr>
            <a:lvl3pPr>
              <a:defRPr sz="675" b="1"/>
            </a:lvl3pPr>
            <a:lvl4pPr>
              <a:defRPr sz="675" b="1"/>
            </a:lvl4pPr>
            <a:lvl5pPr>
              <a:defRPr sz="675" b="1"/>
            </a:lvl5pPr>
          </a:lstStyle>
          <a:p>
            <a:pPr lvl="0"/>
            <a:r>
              <a:rPr lang="en-US" dirty="0"/>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Tree>
    <p:extLst>
      <p:ext uri="{BB962C8B-B14F-4D97-AF65-F5344CB8AC3E}">
        <p14:creationId xmlns:p14="http://schemas.microsoft.com/office/powerpoint/2010/main" val="98405257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46717BC-D5DE-47AC-8AC3-51D089EE8BC6}"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5" y="2954554"/>
            <a:ext cx="2992279"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5" y="3339648"/>
            <a:ext cx="2992279" cy="334919"/>
          </a:xfrm>
        </p:spPr>
        <p:txBody>
          <a:bodyPr lIns="36000" tIns="0" rIns="0" bIns="0">
            <a:normAutofit/>
          </a:bodyPr>
          <a:lstStyle>
            <a:lvl1pPr marL="0" indent="0">
              <a:buNone/>
              <a:defRPr sz="788">
                <a:solidFill>
                  <a:schemeClr val="tx2"/>
                </a:solidFill>
              </a:defRPr>
            </a:lvl1pPr>
            <a:lvl2pPr marL="257175" indent="0">
              <a:buNone/>
              <a:defRPr sz="788">
                <a:solidFill>
                  <a:schemeClr val="tx2"/>
                </a:solidFill>
              </a:defRPr>
            </a:lvl2pPr>
          </a:lstStyle>
          <a:p>
            <a:pPr lvl="0"/>
            <a:r>
              <a:rPr lang="en-US"/>
              <a:t>Click to 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9" y="2078801"/>
            <a:ext cx="2992279"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9" y="2463895"/>
            <a:ext cx="2992279" cy="334919"/>
          </a:xfrm>
        </p:spPr>
        <p:txBody>
          <a:bodyPr lIns="36000" tIns="0" rIns="0" bIns="0">
            <a:normAutofit/>
          </a:bodyPr>
          <a:lstStyle>
            <a:lvl1pPr marL="0" indent="0">
              <a:buNone/>
              <a:defRPr sz="788">
                <a:solidFill>
                  <a:schemeClr val="tx2"/>
                </a:solidFill>
              </a:defRPr>
            </a:lvl1pPr>
            <a:lvl2pPr marL="257175" indent="0">
              <a:buNone/>
              <a:defRPr sz="788">
                <a:solidFill>
                  <a:schemeClr val="tx2"/>
                </a:solidFill>
              </a:defRPr>
            </a:lvl2pPr>
          </a:lstStyle>
          <a:p>
            <a:pPr lvl="0"/>
            <a:r>
              <a:rPr lang="en-US"/>
              <a:t>Click to 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9" y="2512808"/>
            <a:ext cx="2992279"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9" y="2897902"/>
            <a:ext cx="2992279" cy="334919"/>
          </a:xfrm>
        </p:spPr>
        <p:txBody>
          <a:bodyPr lIns="36000" tIns="0" rIns="0" bIns="0">
            <a:normAutofit/>
          </a:bodyPr>
          <a:lstStyle>
            <a:lvl1pPr marL="0" indent="0">
              <a:buNone/>
              <a:defRPr sz="788">
                <a:solidFill>
                  <a:schemeClr val="tx2"/>
                </a:solidFill>
              </a:defRPr>
            </a:lvl1pPr>
            <a:lvl2pPr marL="257175" indent="0">
              <a:buNone/>
              <a:defRPr sz="788">
                <a:solidFill>
                  <a:schemeClr val="tx2"/>
                </a:solidFill>
              </a:defRPr>
            </a:lvl2pPr>
          </a:lstStyle>
          <a:p>
            <a:pPr lvl="0"/>
            <a:r>
              <a:rPr lang="en-US"/>
              <a:t>Click to 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5" y="3750523"/>
            <a:ext cx="2992279" cy="2175910"/>
          </a:xfrm>
        </p:spPr>
        <p:txBody>
          <a:bodyPr lIns="36000" tIns="0" rIns="0" bIns="0">
            <a:noAutofit/>
          </a:bodyPr>
          <a:lstStyle>
            <a:lvl1pPr marL="101250" indent="-101250">
              <a:spcBef>
                <a:spcPts val="338"/>
              </a:spcBef>
              <a:buClr>
                <a:schemeClr val="bg2">
                  <a:lumMod val="40000"/>
                  <a:lumOff val="60000"/>
                </a:schemeClr>
              </a:buClr>
              <a:buSzPct val="125000"/>
              <a:buFont typeface="Wingdings" panose="05000000000000000000" pitchFamily="2" charset="2"/>
              <a:buChar char="§"/>
              <a:defRPr sz="788">
                <a:solidFill>
                  <a:schemeClr val="tx1"/>
                </a:solidFill>
              </a:defRPr>
            </a:lvl1pPr>
            <a:lvl2pPr marL="254497" indent="-160735">
              <a:spcBef>
                <a:spcPts val="338"/>
              </a:spcBef>
              <a:buClr>
                <a:schemeClr val="bg2">
                  <a:lumMod val="40000"/>
                  <a:lumOff val="60000"/>
                </a:schemeClr>
              </a:buClr>
              <a:buSzPct val="125000"/>
              <a:buFont typeface="Wingdings" panose="05000000000000000000" pitchFamily="2" charset="2"/>
              <a:buChar char="§"/>
              <a:defRPr sz="788">
                <a:solidFill>
                  <a:schemeClr val="tx1"/>
                </a:solidFill>
              </a:defRPr>
            </a:lvl2pPr>
            <a:lvl3pPr marL="254497" indent="-160735">
              <a:defRPr lang="en-US" sz="788" kern="1200" dirty="0">
                <a:solidFill>
                  <a:schemeClr val="tx1"/>
                </a:solidFill>
                <a:latin typeface="+mn-lt"/>
                <a:ea typeface="+mn-ea"/>
                <a:cs typeface="+mn-cs"/>
              </a:defRPr>
            </a:lvl3pPr>
          </a:lstStyle>
          <a:p>
            <a:pPr lvl="0"/>
            <a:r>
              <a:rPr lang="en-US"/>
              <a:t>Click to 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9" y="2874770"/>
            <a:ext cx="2992279" cy="2175910"/>
          </a:xfrm>
        </p:spPr>
        <p:txBody>
          <a:bodyPr lIns="36000" tIns="0" rIns="0" bIns="0">
            <a:noAutofit/>
          </a:bodyPr>
          <a:lstStyle>
            <a:lvl1pPr marL="101250" indent="-101250">
              <a:spcBef>
                <a:spcPts val="338"/>
              </a:spcBef>
              <a:buClr>
                <a:schemeClr val="bg2">
                  <a:lumMod val="40000"/>
                  <a:lumOff val="60000"/>
                </a:schemeClr>
              </a:buClr>
              <a:buSzPct val="125000"/>
              <a:buFont typeface="Wingdings" panose="05000000000000000000" pitchFamily="2" charset="2"/>
              <a:buChar char="§"/>
              <a:defRPr sz="788">
                <a:solidFill>
                  <a:schemeClr val="tx1"/>
                </a:solidFill>
              </a:defRPr>
            </a:lvl1pPr>
            <a:lvl2pPr marL="101250" indent="-101250">
              <a:spcBef>
                <a:spcPts val="338"/>
              </a:spcBef>
              <a:buClr>
                <a:schemeClr val="bg2">
                  <a:lumMod val="40000"/>
                  <a:lumOff val="60000"/>
                </a:schemeClr>
              </a:buClr>
              <a:buSzPct val="125000"/>
              <a:buFont typeface="Wingdings" panose="05000000000000000000" pitchFamily="2" charset="2"/>
              <a:buChar char="§"/>
              <a:defRPr sz="788">
                <a:solidFill>
                  <a:schemeClr val="tx1"/>
                </a:solidFill>
              </a:defRPr>
            </a:lvl2pPr>
            <a:lvl3pPr marL="222350" indent="-128588">
              <a:buClr>
                <a:schemeClr val="bg2">
                  <a:lumMod val="40000"/>
                  <a:lumOff val="60000"/>
                </a:schemeClr>
              </a:buClr>
              <a:buSzPct val="100000"/>
              <a:buFont typeface="Wingdings" panose="05000000000000000000" pitchFamily="2" charset="2"/>
              <a:buChar char="§"/>
              <a:defRPr sz="788"/>
            </a:lvl3pPr>
          </a:lstStyle>
          <a:p>
            <a:pPr lvl="0"/>
            <a:r>
              <a:rPr lang="en-US"/>
              <a:t>Click to 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9" y="3308777"/>
            <a:ext cx="2992279" cy="2175910"/>
          </a:xfrm>
        </p:spPr>
        <p:txBody>
          <a:bodyPr lIns="36000" tIns="0" rIns="0" bIns="0">
            <a:noAutofit/>
          </a:bodyPr>
          <a:lstStyle>
            <a:lvl1pPr marL="101250" indent="-101250">
              <a:spcBef>
                <a:spcPts val="338"/>
              </a:spcBef>
              <a:buClr>
                <a:schemeClr val="accent1">
                  <a:lumMod val="40000"/>
                  <a:lumOff val="60000"/>
                </a:schemeClr>
              </a:buClr>
              <a:buSzPct val="125000"/>
              <a:buFont typeface="Wingdings" panose="05000000000000000000" pitchFamily="2" charset="2"/>
              <a:buChar char="§"/>
              <a:defRPr sz="788">
                <a:solidFill>
                  <a:schemeClr val="tx1"/>
                </a:solidFill>
              </a:defRPr>
            </a:lvl1pPr>
            <a:lvl2pPr marL="191096" indent="-100906">
              <a:spcBef>
                <a:spcPts val="338"/>
              </a:spcBef>
              <a:buClr>
                <a:schemeClr val="accent1">
                  <a:lumMod val="40000"/>
                  <a:lumOff val="60000"/>
                </a:schemeClr>
              </a:buClr>
              <a:buSzPct val="100000"/>
              <a:buFont typeface="Wingdings" panose="05000000000000000000" pitchFamily="2" charset="2"/>
              <a:buChar char="§"/>
              <a:defRPr sz="788">
                <a:solidFill>
                  <a:schemeClr val="tx1"/>
                </a:solidFill>
              </a:defRPr>
            </a:lvl2pPr>
          </a:lstStyle>
          <a:p>
            <a:pPr lvl="0"/>
            <a:r>
              <a:rPr lang="en-US"/>
              <a:t>Click to 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5" y="1377833"/>
            <a:ext cx="9535687" cy="489694"/>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59197850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D3F77FB3-B17B-4800-A4FA-21F26ABC838D}"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9535687" cy="693014"/>
          </a:xfrm>
        </p:spPr>
        <p:txBody>
          <a:bodyPr lIns="36000" tIns="0" rIns="0" bIns="0">
            <a:normAutofit/>
          </a:bodyPr>
          <a:lstStyle>
            <a:lvl1pPr marL="0" indent="0" algn="l">
              <a:buFont typeface="Arial" panose="020B0604020202020204" pitchFamily="34" charset="0"/>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2" y="2323804"/>
            <a:ext cx="4820533"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1125"/>
            </a:lvl1pPr>
            <a:lvl2pPr marL="257175" indent="0" algn="l">
              <a:buNone/>
              <a:defRPr sz="1013"/>
            </a:lvl2pPr>
          </a:lstStyle>
          <a:p>
            <a:pPr lvl="0"/>
            <a:r>
              <a:rPr lang="en-US"/>
              <a:t>Click to 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8" y="2811998"/>
            <a:ext cx="4821237" cy="2660650"/>
          </a:xfrm>
        </p:spPr>
        <p:txBody>
          <a:bodyPr lIns="36000" tIns="0" rIns="0" bIns="0">
            <a:normAutofit/>
          </a:bodyPr>
          <a:lstStyle>
            <a:lvl1pPr marL="0" indent="0" algn="l">
              <a:buNone/>
              <a:defRPr sz="1125"/>
            </a:lvl1pPr>
            <a:lvl2pPr marL="257175" indent="0" algn="l">
              <a:buNone/>
              <a:defRPr sz="1013"/>
            </a:lvl2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297308613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C0C5BBE0-EB24-4012-AA8A-D3726B135ECF}"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9535687" cy="618880"/>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5" y="3891527"/>
            <a:ext cx="1728216"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5" y="4276621"/>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675"/>
            </a:lvl1pPr>
            <a:lvl2pPr marL="257175" indent="0">
              <a:buClr>
                <a:schemeClr val="tx2"/>
              </a:buClr>
              <a:buSzPct val="125000"/>
              <a:buFont typeface="Wingdings" panose="05000000000000000000" pitchFamily="2" charset="2"/>
              <a:buNone/>
              <a:defRPr sz="675"/>
            </a:lvl2pPr>
          </a:lstStyle>
          <a:p>
            <a:pPr lvl="0"/>
            <a:r>
              <a:rPr lang="en-US"/>
              <a:t>Click to 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5" y="2507927"/>
            <a:ext cx="1728216" cy="604730"/>
          </a:xfrm>
        </p:spPr>
        <p:txBody>
          <a:bodyPr lIns="36000" tIns="0" rIns="0" bIns="0" anchor="t" anchorCtr="0">
            <a:noAutofit/>
          </a:bodyPr>
          <a:lstStyle>
            <a:lvl1pPr marL="0" indent="0" algn="l">
              <a:buNone/>
              <a:defRPr sz="2813"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5" y="3136120"/>
            <a:ext cx="1728216" cy="228986"/>
          </a:xfrm>
        </p:spPr>
        <p:txBody>
          <a:bodyPr lIns="36000" tIns="0" rIns="0" bIns="0" anchor="t" anchorCtr="0">
            <a:normAutofit/>
          </a:bodyPr>
          <a:lstStyle>
            <a:lvl1pPr marL="0" indent="0">
              <a:buNone/>
              <a:defRPr sz="788" b="0">
                <a:solidFill>
                  <a:schemeClr val="tx2"/>
                </a:solidFill>
                <a:latin typeface="+mn-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21"/>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675"/>
            </a:lvl1pPr>
            <a:lvl2pPr marL="257175" indent="0">
              <a:buClr>
                <a:schemeClr val="tx2"/>
              </a:buClr>
              <a:buSzPct val="125000"/>
              <a:buFont typeface="Wingdings" panose="05000000000000000000" pitchFamily="2" charset="2"/>
              <a:buNone/>
              <a:defRPr sz="675"/>
            </a:lvl2pPr>
          </a:lstStyle>
          <a:p>
            <a:pPr lvl="0"/>
            <a:r>
              <a:rPr lang="en-US"/>
              <a:t>Click to 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2813"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788" b="0">
                <a:solidFill>
                  <a:schemeClr val="tx2"/>
                </a:solidFill>
                <a:latin typeface="+mn-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21"/>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675"/>
            </a:lvl1pPr>
            <a:lvl2pPr marL="257175" indent="0">
              <a:buClr>
                <a:schemeClr val="tx2"/>
              </a:buClr>
              <a:buSzPct val="125000"/>
              <a:buFont typeface="Wingdings" panose="05000000000000000000" pitchFamily="2" charset="2"/>
              <a:buNone/>
              <a:defRPr sz="675"/>
            </a:lvl2pPr>
          </a:lstStyle>
          <a:p>
            <a:pPr lvl="0"/>
            <a:r>
              <a:rPr lang="en-US"/>
              <a:t>Click to 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2813"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788" b="0">
                <a:solidFill>
                  <a:schemeClr val="tx2"/>
                </a:solidFill>
                <a:latin typeface="+mn-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21"/>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675"/>
            </a:lvl1pPr>
            <a:lvl2pPr marL="257175" indent="0">
              <a:buClr>
                <a:schemeClr val="tx2"/>
              </a:buClr>
              <a:buSzPct val="125000"/>
              <a:buFont typeface="Wingdings" panose="05000000000000000000" pitchFamily="2" charset="2"/>
              <a:buNone/>
              <a:defRPr sz="675"/>
            </a:lvl2pPr>
          </a:lstStyle>
          <a:p>
            <a:pPr lvl="0"/>
            <a:r>
              <a:rPr lang="en-US"/>
              <a:t>Click to 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2813"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788" b="0">
                <a:solidFill>
                  <a:schemeClr val="tx2"/>
                </a:solidFill>
                <a:latin typeface="+mn-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5" y="3891527"/>
            <a:ext cx="1728216"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5" y="4276621"/>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675"/>
            </a:lvl1pPr>
            <a:lvl2pPr marL="257175" indent="0">
              <a:buClr>
                <a:schemeClr val="tx2"/>
              </a:buClr>
              <a:buSzPct val="125000"/>
              <a:buFont typeface="Wingdings" panose="05000000000000000000" pitchFamily="2" charset="2"/>
              <a:buNone/>
              <a:defRPr sz="675"/>
            </a:lvl2pPr>
          </a:lstStyle>
          <a:p>
            <a:pPr lvl="0"/>
            <a:r>
              <a:rPr lang="en-US"/>
              <a:t>Click to 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5" y="2507927"/>
            <a:ext cx="1728216" cy="604730"/>
          </a:xfrm>
        </p:spPr>
        <p:txBody>
          <a:bodyPr lIns="36000" tIns="0" rIns="0" bIns="0" anchor="t" anchorCtr="0">
            <a:noAutofit/>
          </a:bodyPr>
          <a:lstStyle>
            <a:lvl1pPr marL="0" indent="0" algn="l">
              <a:buNone/>
              <a:defRPr sz="2813"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5" y="3136120"/>
            <a:ext cx="1728216" cy="228986"/>
          </a:xfrm>
        </p:spPr>
        <p:txBody>
          <a:bodyPr lIns="36000" tIns="0" rIns="0" bIns="0" anchor="t" anchorCtr="0">
            <a:normAutofit/>
          </a:bodyPr>
          <a:lstStyle>
            <a:lvl1pPr marL="0" indent="0">
              <a:buNone/>
              <a:defRPr sz="788" b="0">
                <a:solidFill>
                  <a:schemeClr val="tx2"/>
                </a:solidFill>
                <a:latin typeface="+mn-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3"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96720130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7" y="740998"/>
            <a:ext cx="2759105" cy="568800"/>
          </a:xfrm>
        </p:spPr>
        <p:txBody>
          <a:bodyPr lIns="36000" tIns="0" rIns="0" bIns="0">
            <a:noAutofit/>
          </a:bodyPr>
          <a:lstStyle/>
          <a:p>
            <a:r>
              <a:rPr lang="en-US" dirty="0"/>
              <a:t>Title Here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9BE5D2A7-0BDC-411C-9F46-E7263316936D}"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41" y="740998"/>
            <a:ext cx="6159583" cy="4650632"/>
          </a:xfrm>
        </p:spPr>
        <p:txBody>
          <a:bodyPr anchor="ctr" anchorCtr="0">
            <a:noAutofit/>
          </a:bodyPr>
          <a:lstStyle>
            <a:lvl1pPr marL="0" indent="0" algn="ctr">
              <a:buNone/>
              <a:defRPr sz="1013"/>
            </a:lvl1pPr>
          </a:lstStyle>
          <a:p>
            <a:r>
              <a:rPr lang="en-US"/>
              <a:t>Click icon to add table</a:t>
            </a:r>
            <a:endParaRPr lang="ru-RU" dirty="0"/>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369854470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013"/>
            </a:lvl1pPr>
          </a:lstStyle>
          <a:p>
            <a:r>
              <a:rPr lang="en-US"/>
              <a:t>Click icon to add picture</a:t>
            </a:r>
            <a:endParaRPr lang="ru-RU" dirty="0"/>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013"/>
            </a:lvl1pPr>
          </a:lstStyle>
          <a:p>
            <a:r>
              <a:rPr lang="en-US"/>
              <a:t>Click icon to add picture</a:t>
            </a:r>
            <a:endParaRPr lang="ru-RU" dirty="0"/>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013"/>
            </a:lvl1pPr>
          </a:lstStyle>
          <a:p>
            <a:r>
              <a:rPr lang="en-US"/>
              <a:t>Click icon to add picture</a:t>
            </a:r>
            <a:endParaRPr lang="ru-RU"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53517724-E740-4D5A-8455-33123A1AAF08}"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62"/>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788">
                <a:solidFill>
                  <a:schemeClr val="tx2"/>
                </a:solidFill>
              </a:defRPr>
            </a:lvl1pPr>
            <a:lvl2pPr marL="257175" indent="0" algn="ctr">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675" b="0">
                <a:solidFill>
                  <a:schemeClr val="tx1"/>
                </a:solidFill>
                <a:latin typeface="+mn-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62"/>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788">
                <a:solidFill>
                  <a:schemeClr val="tx2"/>
                </a:solidFill>
              </a:defRPr>
            </a:lvl1pPr>
            <a:lvl2pPr marL="257175" indent="0" algn="ctr">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675" b="0">
                <a:solidFill>
                  <a:schemeClr val="tx1"/>
                </a:solidFill>
                <a:latin typeface="+mn-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62"/>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788">
                <a:solidFill>
                  <a:schemeClr val="tx2"/>
                </a:solidFill>
              </a:defRPr>
            </a:lvl1pPr>
            <a:lvl2pPr marL="257175" indent="0" algn="ctr">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675" b="0">
                <a:solidFill>
                  <a:schemeClr val="tx1"/>
                </a:solidFill>
                <a:latin typeface="+mn-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623321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FBC6F9F-8A6F-4DB2-B37C-6E51C7390D31}"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9535687" cy="618880"/>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7" y="2564315"/>
            <a:ext cx="2271681" cy="334918"/>
          </a:xfrm>
        </p:spPr>
        <p:txBody>
          <a:bodyPr lIns="36000" tIns="0" rIns="0" bIns="0" anchor="b">
            <a:normAutofit/>
          </a:bodyPr>
          <a:lstStyle>
            <a:lvl1pPr marL="0" indent="0" algn="l">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7" y="2949410"/>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5" y="2647025"/>
            <a:ext cx="960120" cy="961200"/>
          </a:xfrm>
        </p:spPr>
        <p:txBody>
          <a:bodyPr anchor="ctr" anchorCtr="0">
            <a:noAutofit/>
          </a:bodyPr>
          <a:lstStyle>
            <a:lvl1pPr marL="0" indent="0" algn="ctr">
              <a:buNone/>
              <a:defRPr sz="1013">
                <a:solidFill>
                  <a:schemeClr val="tx1"/>
                </a:solidFill>
              </a:defRPr>
            </a:lvl1pPr>
          </a:lstStyle>
          <a:p>
            <a:r>
              <a:rPr lang="en-US"/>
              <a:t>Click icon to add picture</a:t>
            </a:r>
            <a:endParaRPr lang="ru-RU" dirty="0"/>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7" y="4130482"/>
            <a:ext cx="2271681" cy="334918"/>
          </a:xfrm>
        </p:spPr>
        <p:txBody>
          <a:bodyPr lIns="36000" tIns="0" rIns="0" bIns="0" anchor="b">
            <a:normAutofit/>
          </a:bodyPr>
          <a:lstStyle>
            <a:lvl1pPr marL="0" indent="0" algn="l">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7" y="4515577"/>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5" y="4213192"/>
            <a:ext cx="960120" cy="961200"/>
          </a:xfrm>
        </p:spPr>
        <p:txBody>
          <a:bodyPr anchor="ctr" anchorCtr="0">
            <a:noAutofit/>
          </a:bodyPr>
          <a:lstStyle>
            <a:lvl1pPr marL="0" indent="0" algn="ctr">
              <a:buNone/>
              <a:defRPr sz="1013">
                <a:solidFill>
                  <a:schemeClr val="tx1"/>
                </a:solidFill>
              </a:defRPr>
            </a:lvl1pPr>
          </a:lstStyle>
          <a:p>
            <a:r>
              <a:rPr lang="en-US"/>
              <a:t>Click icon to add picture</a:t>
            </a:r>
            <a:endParaRPr lang="ru-RU"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4" y="2564315"/>
            <a:ext cx="2271681" cy="334918"/>
          </a:xfrm>
        </p:spPr>
        <p:txBody>
          <a:bodyPr lIns="36000" tIns="0" rIns="0" bIns="0" anchor="b">
            <a:normAutofit/>
          </a:bodyPr>
          <a:lstStyle>
            <a:lvl1pPr marL="0" indent="0" algn="l">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4" y="2949410"/>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013">
                <a:solidFill>
                  <a:schemeClr val="tx1"/>
                </a:solidFill>
              </a:defRPr>
            </a:lvl1pPr>
          </a:lstStyle>
          <a:p>
            <a:r>
              <a:rPr lang="en-US"/>
              <a:t>Click icon to add picture</a:t>
            </a:r>
            <a:endParaRPr lang="ru-RU" dirty="0"/>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4" y="4130482"/>
            <a:ext cx="2271681" cy="334918"/>
          </a:xfrm>
        </p:spPr>
        <p:txBody>
          <a:bodyPr lIns="36000" tIns="0" rIns="0" bIns="0" anchor="b">
            <a:normAutofit/>
          </a:bodyPr>
          <a:lstStyle>
            <a:lvl1pPr marL="0" indent="0" algn="l">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4" y="4515577"/>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013">
                <a:solidFill>
                  <a:schemeClr val="tx1"/>
                </a:solidFill>
              </a:defRPr>
            </a:lvl1pPr>
          </a:lstStyle>
          <a:p>
            <a:r>
              <a:rPr lang="en-US"/>
              <a:t>Click icon to add picture</a:t>
            </a:r>
            <a:endParaRPr lang="ru-RU" dirty="0"/>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62" y="2564315"/>
            <a:ext cx="2271681" cy="334918"/>
          </a:xfrm>
        </p:spPr>
        <p:txBody>
          <a:bodyPr lIns="36000" tIns="0" rIns="0" bIns="0" anchor="b">
            <a:normAutofit/>
          </a:bodyPr>
          <a:lstStyle>
            <a:lvl1pPr marL="0" indent="0" algn="l">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62" y="2949410"/>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013">
                <a:solidFill>
                  <a:schemeClr val="tx1"/>
                </a:solidFill>
              </a:defRPr>
            </a:lvl1pPr>
          </a:lstStyle>
          <a:p>
            <a:r>
              <a:rPr lang="en-US"/>
              <a:t>Click icon to add picture</a:t>
            </a:r>
            <a:endParaRPr lang="ru-RU" dirty="0"/>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62" y="4130482"/>
            <a:ext cx="2271681" cy="334918"/>
          </a:xfrm>
        </p:spPr>
        <p:txBody>
          <a:bodyPr lIns="36000" tIns="0" rIns="0" bIns="0" anchor="b">
            <a:normAutofit/>
          </a:bodyPr>
          <a:lstStyle>
            <a:lvl1pPr marL="0" indent="0" algn="l">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62" y="4515577"/>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013">
                <a:solidFill>
                  <a:schemeClr val="tx1"/>
                </a:solidFill>
              </a:defRPr>
            </a:lvl1pPr>
          </a:lstStyle>
          <a:p>
            <a:r>
              <a:rPr lang="en-US"/>
              <a:t>Click icon to add picture</a:t>
            </a:r>
            <a:endParaRPr lang="ru-RU" dirty="0"/>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242832174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6298520" cy="568800"/>
          </a:xfrm>
        </p:spPr>
        <p:txBody>
          <a:bodyPr lIns="36000" tIns="0" rIns="0" bIns="0">
            <a:noAutofit/>
          </a:bodyPr>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EC97DF26-7FEE-48CF-BB64-F504B8D58A23}"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6" y="1377836"/>
            <a:ext cx="3730751" cy="3782007"/>
          </a:xfrm>
        </p:spPr>
        <p:txBody>
          <a:bodyPr anchor="ctr" anchorCtr="0">
            <a:noAutofit/>
          </a:bodyPr>
          <a:lstStyle>
            <a:lvl1pPr marL="0" indent="0" algn="ctr">
              <a:buNone/>
              <a:defRPr sz="1013"/>
            </a:lvl1pPr>
          </a:lstStyle>
          <a:p>
            <a:r>
              <a:rPr lang="en-US"/>
              <a:t>Click icon to add chart</a:t>
            </a:r>
            <a:endParaRPr lang="ru-RU" dirty="0"/>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9"/>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dirty="0"/>
              <a:t>Category Description</a:t>
            </a:r>
            <a:endParaRPr lang="ru-RU" dirty="0"/>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4"/>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dirty="0"/>
              <a:t>Category Description</a:t>
            </a:r>
            <a:endParaRPr lang="ru-RU" dirty="0"/>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4"/>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dirty="0"/>
              <a:t>Category Description</a:t>
            </a:r>
            <a:endParaRPr lang="ru-RU" dirty="0"/>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9"/>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dirty="0"/>
              <a:t>Category Description</a:t>
            </a:r>
            <a:endParaRPr lang="ru-RU" dirty="0"/>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4"/>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dirty="0"/>
              <a:t>Category Description</a:t>
            </a:r>
            <a:endParaRPr lang="ru-RU" dirty="0"/>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1238" b="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4"/>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dirty="0"/>
              <a:t>Category Description</a:t>
            </a:r>
            <a:endParaRPr lang="ru-RU" dirty="0"/>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633436213"/>
      </p:ext>
    </p:extLst>
  </p:cSld>
  <p:clrMapOvr>
    <a:masterClrMapping/>
  </p:clrMapOvr>
  <p:extLst>
    <p:ext uri="{DCECCB84-F9BA-43D5-87BE-67443E8EF086}">
      <p15:sldGuideLst xmlns:p15="http://schemas.microsoft.com/office/powerpoint/2012/main">
        <p15:guide id="1" orient="horz" pos="2387">
          <p15:clr>
            <a:srgbClr val="FBAE40"/>
          </p15:clr>
        </p15:guide>
        <p15:guide id="2" pos="372">
          <p15:clr>
            <a:srgbClr val="FBAE40"/>
          </p15:clr>
        </p15:guide>
        <p15:guide id="3" pos="9505">
          <p15:clr>
            <a:srgbClr val="FBAE40"/>
          </p15:clr>
        </p15:guide>
        <p15:guide id="4" pos="9868">
          <p15:clr>
            <a:srgbClr val="FBAE40"/>
          </p15:clr>
        </p15:guide>
        <p15:guide id="5" orient="horz" pos="2115">
          <p15:clr>
            <a:srgbClr val="FBAE40"/>
          </p15:clr>
        </p15:guide>
        <p15:guide id="6" orient="horz" pos="45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2" y="457199"/>
            <a:ext cx="5637276" cy="5959476"/>
          </a:xfrm>
        </p:spPr>
        <p:txBody>
          <a:bodyPr anchor="ctr" anchorCtr="0">
            <a:noAutofit/>
          </a:bodyPr>
          <a:lstStyle>
            <a:lvl1pPr marL="0" indent="0" algn="ctr">
              <a:buNone/>
              <a:defRPr/>
            </a:lvl1pPr>
          </a:lstStyle>
          <a:p>
            <a:r>
              <a:rPr lang="en-US"/>
              <a:t>Click icon to add picture</a:t>
            </a:r>
            <a:endParaRPr lang="ru-RU"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2025"/>
            </a:lvl1p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4F11D9B9-4CF6-4182-BBF7-2F0F9B4C0063}" type="datetime1">
              <a:rPr lang="en-US" smtClean="0"/>
              <a:t>5/13/2021</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30" y="3300065"/>
            <a:ext cx="4584212" cy="1745768"/>
          </a:xfrm>
        </p:spPr>
        <p:txBody>
          <a:bodyPr lIns="36000" tIns="0" rIns="0" bIns="0">
            <a:noAutofit/>
          </a:bodyPr>
          <a:lstStyle>
            <a:lvl1pPr marL="121500" indent="-121500">
              <a:spcBef>
                <a:spcPts val="338"/>
              </a:spcBef>
              <a:buClr>
                <a:schemeClr val="tx2">
                  <a:lumMod val="40000"/>
                  <a:lumOff val="60000"/>
                </a:schemeClr>
              </a:buClr>
              <a:buSzPct val="125000"/>
              <a:buFont typeface="Wingdings" panose="05000000000000000000" pitchFamily="2" charset="2"/>
              <a:buChar char="§"/>
              <a:defRPr sz="788">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312081529"/>
      </p:ext>
    </p:extLst>
  </p:cSld>
  <p:clrMapOvr>
    <a:masterClrMapping/>
  </p:clrMapOvr>
  <p:extLst>
    <p:ext uri="{DCECCB84-F9BA-43D5-87BE-67443E8EF086}">
      <p15:sldGuideLst xmlns:p15="http://schemas.microsoft.com/office/powerpoint/2012/main">
        <p15:guide id="5" pos="51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788"/>
            </a:lvl1pPr>
          </a:lstStyle>
          <a:p>
            <a:r>
              <a:rPr lang="en-US"/>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3094"/>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1575">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ru-RU" dirty="0"/>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70" y="5400675"/>
            <a:ext cx="1800225" cy="280988"/>
          </a:xfrm>
        </p:spPr>
        <p:txBody>
          <a:bodyPr lIns="0" tIns="0" rIns="0" bIns="0" anchor="ctr" anchorCtr="0">
            <a:noAutofit/>
          </a:bodyPr>
          <a:lstStyle>
            <a:lvl1pPr marL="0" indent="0" algn="ctr">
              <a:buNone/>
              <a:defRPr sz="1013">
                <a:solidFill>
                  <a:schemeClr val="bg2">
                    <a:lumMod val="60000"/>
                    <a:lumOff val="40000"/>
                  </a:schemeClr>
                </a:solidFill>
              </a:defRPr>
            </a:lvl1pPr>
            <a:lvl2pPr>
              <a:defRPr sz="1013">
                <a:solidFill>
                  <a:schemeClr val="bg2">
                    <a:lumMod val="40000"/>
                    <a:lumOff val="60000"/>
                  </a:schemeClr>
                </a:solidFill>
              </a:defRPr>
            </a:lvl2pPr>
            <a:lvl3pPr>
              <a:defRPr sz="1013">
                <a:solidFill>
                  <a:schemeClr val="bg2">
                    <a:lumMod val="40000"/>
                    <a:lumOff val="60000"/>
                  </a:schemeClr>
                </a:solidFill>
              </a:defRPr>
            </a:lvl3pPr>
            <a:lvl4pPr>
              <a:defRPr sz="1013">
                <a:solidFill>
                  <a:schemeClr val="bg2">
                    <a:lumMod val="40000"/>
                    <a:lumOff val="60000"/>
                  </a:schemeClr>
                </a:solidFill>
              </a:defRPr>
            </a:lvl4pPr>
            <a:lvl5pPr>
              <a:defRPr sz="1013">
                <a:solidFill>
                  <a:schemeClr val="bg2">
                    <a:lumMod val="40000"/>
                    <a:lumOff val="60000"/>
                  </a:schemeClr>
                </a:solidFill>
              </a:defRPr>
            </a:lvl5pPr>
          </a:lstStyle>
          <a:p>
            <a:pPr lvl="0"/>
            <a:r>
              <a:rPr lang="en-US" dirty="0"/>
              <a:t>Email:</a:t>
            </a:r>
            <a:endParaRPr lang="ru-RU" dirty="0"/>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1238">
                <a:solidFill>
                  <a:schemeClr val="bg1"/>
                </a:solidFill>
                <a:latin typeface="+mj-lt"/>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r>
              <a:rPr lang="en-US" dirty="0" err="1"/>
              <a:t>victoria@fabrikam.com</a:t>
            </a:r>
            <a:endParaRPr lang="ru-RU" dirty="0"/>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6" y="5400284"/>
            <a:ext cx="1800225" cy="280988"/>
          </a:xfrm>
        </p:spPr>
        <p:txBody>
          <a:bodyPr lIns="0" tIns="0" rIns="0" bIns="0" anchor="ctr" anchorCtr="0">
            <a:noAutofit/>
          </a:bodyPr>
          <a:lstStyle>
            <a:lvl1pPr marL="0" indent="0" algn="ctr">
              <a:buNone/>
              <a:defRPr sz="1013">
                <a:solidFill>
                  <a:schemeClr val="bg2">
                    <a:lumMod val="60000"/>
                    <a:lumOff val="40000"/>
                  </a:schemeClr>
                </a:solidFill>
              </a:defRPr>
            </a:lvl1pPr>
            <a:lvl2pPr>
              <a:defRPr sz="1013">
                <a:solidFill>
                  <a:schemeClr val="bg2">
                    <a:lumMod val="40000"/>
                    <a:lumOff val="60000"/>
                  </a:schemeClr>
                </a:solidFill>
              </a:defRPr>
            </a:lvl2pPr>
            <a:lvl3pPr>
              <a:defRPr sz="1013">
                <a:solidFill>
                  <a:schemeClr val="bg2">
                    <a:lumMod val="40000"/>
                    <a:lumOff val="60000"/>
                  </a:schemeClr>
                </a:solidFill>
              </a:defRPr>
            </a:lvl3pPr>
            <a:lvl4pPr>
              <a:defRPr sz="1013">
                <a:solidFill>
                  <a:schemeClr val="bg2">
                    <a:lumMod val="40000"/>
                    <a:lumOff val="60000"/>
                  </a:schemeClr>
                </a:solidFill>
              </a:defRPr>
            </a:lvl4pPr>
            <a:lvl5pPr>
              <a:defRPr sz="1013">
                <a:solidFill>
                  <a:schemeClr val="bg2">
                    <a:lumMod val="40000"/>
                    <a:lumOff val="60000"/>
                  </a:schemeClr>
                </a:solidFill>
              </a:defRPr>
            </a:lvl5pPr>
          </a:lstStyle>
          <a:p>
            <a:pPr lvl="0"/>
            <a:r>
              <a:rPr lang="en-US" dirty="0"/>
              <a:t>Phone:</a:t>
            </a:r>
            <a:endParaRPr lang="ru-RU" dirty="0"/>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1238">
                <a:solidFill>
                  <a:schemeClr val="bg1"/>
                </a:solidFill>
                <a:latin typeface="+mj-lt"/>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r>
              <a:rPr lang="en-US" dirty="0"/>
              <a:t>404-555-0115</a:t>
            </a:r>
            <a:endParaRPr lang="ru-RU" dirty="0"/>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4" y="5400284"/>
            <a:ext cx="1800225" cy="280988"/>
          </a:xfrm>
        </p:spPr>
        <p:txBody>
          <a:bodyPr lIns="0" tIns="0" rIns="0" bIns="0" anchor="ctr" anchorCtr="0">
            <a:noAutofit/>
          </a:bodyPr>
          <a:lstStyle>
            <a:lvl1pPr marL="0" indent="0" algn="ctr">
              <a:buNone/>
              <a:defRPr sz="1013">
                <a:solidFill>
                  <a:schemeClr val="bg2">
                    <a:lumMod val="60000"/>
                    <a:lumOff val="40000"/>
                  </a:schemeClr>
                </a:solidFill>
              </a:defRPr>
            </a:lvl1pPr>
            <a:lvl2pPr>
              <a:defRPr sz="1013">
                <a:solidFill>
                  <a:schemeClr val="bg2">
                    <a:lumMod val="40000"/>
                    <a:lumOff val="60000"/>
                  </a:schemeClr>
                </a:solidFill>
              </a:defRPr>
            </a:lvl2pPr>
            <a:lvl3pPr>
              <a:defRPr sz="1013">
                <a:solidFill>
                  <a:schemeClr val="bg2">
                    <a:lumMod val="40000"/>
                    <a:lumOff val="60000"/>
                  </a:schemeClr>
                </a:solidFill>
              </a:defRPr>
            </a:lvl3pPr>
            <a:lvl4pPr>
              <a:defRPr sz="1013">
                <a:solidFill>
                  <a:schemeClr val="bg2">
                    <a:lumMod val="40000"/>
                    <a:lumOff val="60000"/>
                  </a:schemeClr>
                </a:solidFill>
              </a:defRPr>
            </a:lvl4pPr>
            <a:lvl5pPr>
              <a:defRPr sz="1013">
                <a:solidFill>
                  <a:schemeClr val="bg2">
                    <a:lumMod val="40000"/>
                    <a:lumOff val="60000"/>
                  </a:schemeClr>
                </a:solidFill>
              </a:defRPr>
            </a:lvl5pPr>
          </a:lstStyle>
          <a:p>
            <a:pPr lvl="0"/>
            <a:r>
              <a:rPr lang="en-US" dirty="0"/>
              <a:t>Website:</a:t>
            </a:r>
            <a:endParaRPr lang="ru-RU" dirty="0"/>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1238">
                <a:solidFill>
                  <a:schemeClr val="bg1"/>
                </a:solidFill>
                <a:latin typeface="+mj-lt"/>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en-US" dirty="0"/>
              <a:t>www.fabrikam.com</a:t>
            </a:r>
            <a:endParaRPr lang="ru-RU" dirty="0"/>
          </a:p>
        </p:txBody>
      </p:sp>
    </p:spTree>
    <p:extLst>
      <p:ext uri="{BB962C8B-B14F-4D97-AF65-F5344CB8AC3E}">
        <p14:creationId xmlns:p14="http://schemas.microsoft.com/office/powerpoint/2010/main" val="2963079726"/>
      </p:ext>
    </p:extLst>
  </p:cSld>
  <p:clrMapOvr>
    <a:masterClrMapping/>
  </p:clrMapOvr>
  <p:extLst>
    <p:ext uri="{DCECCB84-F9BA-43D5-87BE-67443E8EF086}">
      <p15:sldGuideLst xmlns:p15="http://schemas.microsoft.com/office/powerpoint/2012/main">
        <p15:guide id="2" pos="5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031C31-993F-4C3A-B1B5-74498BEB943C}"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23460459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8" y="2371154"/>
            <a:ext cx="5165455"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91"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A8868EC6-0F31-4383-B010-99BD321B66EA}"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51"/>
            <a:ext cx="3276000" cy="385091"/>
          </a:xfrm>
        </p:spPr>
        <p:txBody>
          <a:bodyPr lIns="36000" tIns="0" rIns="0" bIns="0" anchor="b">
            <a:normAutofit/>
          </a:bodyPr>
          <a:lstStyle>
            <a:lvl1pPr marL="0" indent="0" algn="l">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42"/>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7" y="4238758"/>
            <a:ext cx="960120" cy="961200"/>
          </a:xfrm>
        </p:spPr>
        <p:txBody>
          <a:bodyPr anchor="ctr" anchorCtr="0">
            <a:noAutofit/>
          </a:bodyPr>
          <a:lstStyle>
            <a:lvl1pPr marL="0" indent="0" algn="ctr">
              <a:buNone/>
              <a:defRPr sz="1013">
                <a:solidFill>
                  <a:schemeClr val="tx1"/>
                </a:solidFill>
              </a:defRPr>
            </a:lvl1pPr>
          </a:lstStyle>
          <a:p>
            <a:r>
              <a:rPr lang="en-US"/>
              <a:t>Click icon to add picture</a:t>
            </a:r>
            <a:endParaRPr lang="ru-RU"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51"/>
            <a:ext cx="3276000" cy="334919"/>
          </a:xfrm>
        </p:spPr>
        <p:txBody>
          <a:bodyPr lIns="36000" tIns="0" rIns="0" bIns="0" anchor="b">
            <a:normAutofit/>
          </a:bodyPr>
          <a:lstStyle>
            <a:lvl1pPr marL="0" indent="0" algn="l">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42"/>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788">
                <a:solidFill>
                  <a:schemeClr val="tx2"/>
                </a:solidFill>
              </a:defRPr>
            </a:lvl1pPr>
            <a:lvl2pPr marL="257175" indent="0" algn="l">
              <a:buClr>
                <a:schemeClr val="tx2"/>
              </a:buClr>
              <a:buSzPct val="125000"/>
              <a:buFont typeface="Wingdings" panose="05000000000000000000" pitchFamily="2" charset="2"/>
              <a:buNone/>
              <a:defRPr sz="788">
                <a:solidFill>
                  <a:schemeClr val="tx2"/>
                </a:solidFill>
              </a:defRPr>
            </a:lvl2pPr>
          </a:lstStyle>
          <a:p>
            <a:pPr lvl="0"/>
            <a:r>
              <a:rPr lang="en-US"/>
              <a:t>Click to 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013">
                <a:solidFill>
                  <a:schemeClr val="tx1"/>
                </a:solidFill>
              </a:defRPr>
            </a:lvl1pPr>
          </a:lstStyle>
          <a:p>
            <a:r>
              <a:rPr lang="en-US"/>
              <a:t>Click icon to add picture</a:t>
            </a:r>
            <a:endParaRPr lang="ru-RU" dirty="0"/>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3" y="2177705"/>
            <a:ext cx="4403527" cy="1315520"/>
          </a:xfrm>
        </p:spPr>
        <p:txBody>
          <a:bodyPr lIns="36000" tIns="0" rIns="0" bIns="0">
            <a:normAutofit/>
          </a:bodyPr>
          <a:lstStyle>
            <a:lvl1pPr marL="0" indent="0">
              <a:spcBef>
                <a:spcPts val="338"/>
              </a:spcBef>
              <a:buClr>
                <a:schemeClr val="bg2"/>
              </a:buClr>
              <a:buSzPct val="125000"/>
              <a:buFont typeface="Wingdings" panose="05000000000000000000" pitchFamily="2" charset="2"/>
              <a:buNone/>
              <a:defRPr sz="788">
                <a:solidFill>
                  <a:schemeClr val="tx1"/>
                </a:solidFill>
              </a:defRPr>
            </a:lvl1pPr>
            <a:lvl2pPr marL="0" indent="0">
              <a:spcBef>
                <a:spcPts val="338"/>
              </a:spcBef>
              <a:buClr>
                <a:schemeClr val="bg2"/>
              </a:buClr>
              <a:buSzPct val="125000"/>
              <a:buFont typeface="Wingdings" panose="05000000000000000000" pitchFamily="2" charset="2"/>
              <a:buNone/>
              <a:defRPr sz="788">
                <a:solidFill>
                  <a:schemeClr val="tx1"/>
                </a:solidFill>
              </a:defRPr>
            </a:lvl2pPr>
          </a:lstStyle>
          <a:p>
            <a:pPr lvl="0"/>
            <a:r>
              <a:rPr lang="en-US"/>
              <a:t>Click to 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1" y="2740334"/>
            <a:ext cx="4425659" cy="752895"/>
          </a:xfrm>
        </p:spPr>
        <p:txBody>
          <a:bodyPr lIns="36000" tIns="0" rIns="0" bIns="0">
            <a:normAutofit/>
          </a:bodyPr>
          <a:lstStyle>
            <a:lvl1pPr marL="0" indent="0">
              <a:spcBef>
                <a:spcPts val="338"/>
              </a:spcBef>
              <a:buClr>
                <a:schemeClr val="accent1"/>
              </a:buClr>
              <a:buSzPct val="125000"/>
              <a:buFont typeface="Wingdings" panose="05000000000000000000" pitchFamily="2" charset="2"/>
              <a:buNone/>
              <a:defRPr sz="788">
                <a:solidFill>
                  <a:schemeClr val="tx1"/>
                </a:solidFill>
              </a:defRPr>
            </a:lvl1pPr>
            <a:lvl2pPr marL="0" indent="0">
              <a:spcBef>
                <a:spcPts val="338"/>
              </a:spcBef>
              <a:buClr>
                <a:schemeClr val="accent1"/>
              </a:buClr>
              <a:buSzPct val="125000"/>
              <a:buFont typeface="Wingdings" panose="05000000000000000000" pitchFamily="2" charset="2"/>
              <a:buNone/>
              <a:defRPr sz="788">
                <a:solidFill>
                  <a:schemeClr val="tx1"/>
                </a:solidFill>
              </a:defRPr>
            </a:lvl2pPr>
          </a:lstStyle>
          <a:p>
            <a:pPr lvl="0"/>
            <a:r>
              <a:rPr lang="en-US"/>
              <a:t>Click to 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3425207329"/>
      </p:ext>
    </p:extLst>
  </p:cSld>
  <p:clrMapOvr>
    <a:masterClrMapping/>
  </p:clrMapOvr>
  <p:extLst>
    <p:ext uri="{DCECCB84-F9BA-43D5-87BE-67443E8EF086}">
      <p15:sldGuideLst xmlns:p15="http://schemas.microsoft.com/office/powerpoint/2012/main">
        <p15:guide id="1" orient="horz" pos="2387">
          <p15:clr>
            <a:srgbClr val="FBAE40"/>
          </p15:clr>
        </p15:guide>
        <p15:guide id="2" pos="372">
          <p15:clr>
            <a:srgbClr val="FBAE40"/>
          </p15:clr>
        </p15:guide>
        <p15:guide id="3" pos="9505">
          <p15:clr>
            <a:srgbClr val="FBAE40"/>
          </p15:clr>
        </p15:guide>
        <p15:guide id="4" pos="9868">
          <p15:clr>
            <a:srgbClr val="FBAE40"/>
          </p15:clr>
        </p15:guide>
        <p15:guide id="5" orient="horz" pos="2115">
          <p15:clr>
            <a:srgbClr val="FBAE40"/>
          </p15:clr>
        </p15:guide>
        <p15:guide id="6" pos="51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2" y="457199"/>
            <a:ext cx="5637276" cy="5959476"/>
          </a:xfrm>
        </p:spPr>
        <p:txBody>
          <a:bodyPr anchor="ctr" anchorCtr="0">
            <a:noAutofit/>
          </a:bodyPr>
          <a:lstStyle>
            <a:lvl1pPr marL="0" indent="0" algn="ctr">
              <a:buNone/>
              <a:defRPr/>
            </a:lvl1pPr>
          </a:lstStyle>
          <a:p>
            <a:r>
              <a:rPr lang="en-US"/>
              <a:t>Click icon to add picture</a:t>
            </a:r>
            <a:endParaRPr lang="ru-RU"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2"/>
            <a:ext cx="4584212" cy="540001"/>
          </a:xfrm>
        </p:spPr>
        <p:txBody>
          <a:bodyPr lIns="36000" tIns="0" rIns="0" bIns="0" anchor="b">
            <a:normAutofit/>
          </a:bodyPr>
          <a:lstStyle>
            <a:lvl1pPr>
              <a:defRPr sz="2025"/>
            </a:lvl1pPr>
          </a:lstStyle>
          <a:p>
            <a:r>
              <a:rPr lang="en-US" dirty="0"/>
              <a:t>Title Here</a:t>
            </a:r>
            <a:endParaRPr lang="ru-RU" dirty="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3C2365DD-E7F2-41D5-A772-6099B6249A2D}" type="datetime1">
              <a:rPr lang="en-US" smtClean="0"/>
              <a:t>5/13/2021</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30" y="2893667"/>
            <a:ext cx="4584212" cy="1538635"/>
          </a:xfrm>
        </p:spPr>
        <p:txBody>
          <a:bodyPr lIns="36000" tIns="0" rIns="0" bIns="0">
            <a:normAutofit/>
          </a:bodyPr>
          <a:lstStyle>
            <a:lvl1pPr marL="0" indent="0">
              <a:spcBef>
                <a:spcPts val="338"/>
              </a:spcBef>
              <a:buClr>
                <a:schemeClr val="bg2"/>
              </a:buClr>
              <a:buSzPct val="125000"/>
              <a:buFont typeface="Wingdings" panose="05000000000000000000" pitchFamily="2" charset="2"/>
              <a:buNone/>
              <a:defRPr sz="788">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3" y="4579185"/>
            <a:ext cx="4584212" cy="1097719"/>
          </a:xfrm>
        </p:spPr>
        <p:txBody>
          <a:bodyPr lIns="36000" tIns="0" rIns="0" bIns="0">
            <a:normAutofit/>
          </a:bodyPr>
          <a:lstStyle>
            <a:lvl1pPr marL="96441" indent="-96441">
              <a:spcBef>
                <a:spcPts val="338"/>
              </a:spcBef>
              <a:buClr>
                <a:schemeClr val="tx2">
                  <a:lumMod val="40000"/>
                  <a:lumOff val="60000"/>
                </a:schemeClr>
              </a:buClr>
              <a:buSzPct val="125000"/>
              <a:buFont typeface="Wingdings" panose="05000000000000000000" pitchFamily="2" charset="2"/>
              <a:buChar char="§"/>
              <a:defRPr sz="788">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2990599208"/>
      </p:ext>
    </p:extLst>
  </p:cSld>
  <p:clrMapOvr>
    <a:masterClrMapping/>
  </p:clrMapOvr>
  <p:extLst>
    <p:ext uri="{DCECCB84-F9BA-43D5-87BE-67443E8EF086}">
      <p15:sldGuideLst xmlns:p15="http://schemas.microsoft.com/office/powerpoint/2012/main">
        <p15:guide id="1" orient="horz" pos="4042">
          <p15:clr>
            <a:srgbClr val="FBAE40"/>
          </p15:clr>
        </p15:guide>
        <p15:guide id="2" pos="675">
          <p15:clr>
            <a:srgbClr val="FBAE40"/>
          </p15:clr>
        </p15:guide>
        <p15:guide id="3" orient="horz" pos="528">
          <p15:clr>
            <a:srgbClr val="FBAE40"/>
          </p15:clr>
        </p15:guide>
        <p15:guide id="4" pos="9565">
          <p15:clr>
            <a:srgbClr val="FBAE40"/>
          </p15:clr>
        </p15:guide>
        <p15:guide id="5" pos="5120">
          <p15:clr>
            <a:srgbClr val="FBAE40"/>
          </p15:clr>
        </p15:guide>
        <p15:guide id="6" orient="horz" pos="2160">
          <p15:clr>
            <a:srgbClr val="FBAE40"/>
          </p15:clr>
        </p15:guide>
        <p15:guide id="7" pos="986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ru-RU" sz="1013"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3" y="742868"/>
            <a:ext cx="3232108" cy="566931"/>
          </a:xfrm>
        </p:spPr>
        <p:txBody>
          <a:bodyPr lIns="36000" tIns="0" rIns="0" bIns="0"/>
          <a:lstStyle/>
          <a:p>
            <a:r>
              <a:rPr lang="en-US" dirty="0"/>
              <a:t>Title Here</a:t>
            </a:r>
            <a:endParaRPr lang="ru-RU" dirty="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46E0F038-34A7-4B2B-B5B9-A35D7616B6C0}" type="datetime1">
              <a:rPr lang="en-US" smtClean="0"/>
              <a:t>5/13/2021</a:t>
            </a:fld>
            <a:endParaRPr lang="ru-RU"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dirty="0"/>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6" y="3022847"/>
            <a:ext cx="3757265"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6" y="3390385"/>
            <a:ext cx="3757265" cy="696037"/>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506"/>
            </a:lvl1pPr>
          </a:lstStyle>
          <a:p>
            <a:r>
              <a:rPr lang="en-US"/>
              <a:t>Click icon to add picture</a:t>
            </a:r>
            <a:endParaRPr lang="ru-RU"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6" y="867177"/>
            <a:ext cx="5699305" cy="1174966"/>
          </a:xfrm>
        </p:spPr>
        <p:txBody>
          <a:bodyPr lIns="36000" tIns="0" rIns="0" bIns="0">
            <a:normAutofit/>
          </a:bodyPr>
          <a:lstStyle>
            <a:lvl1pPr marL="0" indent="0">
              <a:buNone/>
              <a:defRPr sz="1013">
                <a:solidFill>
                  <a:schemeClr val="tx2"/>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4"/>
            <a:ext cx="2029968" cy="3533263"/>
          </a:xfrm>
        </p:spPr>
        <p:txBody>
          <a:bodyPr anchor="ctr" anchorCtr="0">
            <a:normAutofit/>
          </a:bodyPr>
          <a:lstStyle>
            <a:lvl1pPr marL="0" indent="0" algn="ctr">
              <a:buNone/>
              <a:defRPr sz="1013">
                <a:solidFill>
                  <a:schemeClr val="bg1"/>
                </a:solidFill>
              </a:defRPr>
            </a:lvl1pPr>
          </a:lstStyle>
          <a:p>
            <a:r>
              <a:rPr lang="en-US"/>
              <a:t>Click icon to add picture</a:t>
            </a:r>
            <a:endParaRPr lang="ru-RU"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6" y="5004312"/>
            <a:ext cx="3757265"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3" y="5371846"/>
            <a:ext cx="3757267" cy="540000"/>
          </a:xfrm>
        </p:spPr>
        <p:txBody>
          <a:bodyPr lIns="36000" tIns="0" rIns="0" bIns="0">
            <a:normAutofit/>
          </a:bodyPr>
          <a:lstStyle>
            <a:lvl1pPr marL="0" indent="0">
              <a:buNone/>
              <a:defRPr sz="788"/>
            </a:lvl1pPr>
            <a:lvl2pPr marL="257175" indent="0">
              <a:buNone/>
              <a:defRPr sz="788"/>
            </a:lvl2pPr>
          </a:lstStyle>
          <a:p>
            <a:pPr lvl="0"/>
            <a:r>
              <a:rPr lang="en-US"/>
              <a:t>Click to 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506"/>
            </a:lvl1pPr>
          </a:lstStyle>
          <a:p>
            <a:r>
              <a:rPr lang="en-US"/>
              <a:t>Click icon to add picture</a:t>
            </a:r>
            <a:endParaRPr lang="ru-RU"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563"/>
            </a:lvl1pPr>
          </a:lstStyle>
          <a:p>
            <a:r>
              <a:rPr lang="en-US"/>
              <a:t>Click icon to add picture</a:t>
            </a:r>
            <a:endParaRPr lang="ru-RU" dirty="0"/>
          </a:p>
        </p:txBody>
      </p:sp>
    </p:spTree>
    <p:extLst>
      <p:ext uri="{BB962C8B-B14F-4D97-AF65-F5344CB8AC3E}">
        <p14:creationId xmlns:p14="http://schemas.microsoft.com/office/powerpoint/2010/main" val="252981719"/>
      </p:ext>
    </p:extLst>
  </p:cSld>
  <p:clrMapOvr>
    <a:masterClrMapping/>
  </p:clrMapOvr>
  <p:extLst>
    <p:ext uri="{DCECCB84-F9BA-43D5-87BE-67443E8EF086}">
      <p15:sldGuideLst xmlns:p15="http://schemas.microsoft.com/office/powerpoint/2012/main">
        <p15:guide id="2" pos="51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3094">
                <a:latin typeface="+mj-lt"/>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1575">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ru-RU" dirty="0"/>
          </a:p>
        </p:txBody>
      </p:sp>
    </p:spTree>
    <p:extLst>
      <p:ext uri="{BB962C8B-B14F-4D97-AF65-F5344CB8AC3E}">
        <p14:creationId xmlns:p14="http://schemas.microsoft.com/office/powerpoint/2010/main" val="69554583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128588" lvl="0" indent="-128588"/>
            <a:r>
              <a:rPr lang="en-US"/>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3094"/>
            </a:lvl1pPr>
          </a:lstStyle>
          <a:p>
            <a:r>
              <a:rPr lang="en-US" dirty="0"/>
              <a:t>Click to Edit Title</a:t>
            </a:r>
            <a:endParaRPr lang="ru-RU" dirty="0"/>
          </a:p>
        </p:txBody>
      </p:sp>
    </p:spTree>
    <p:extLst>
      <p:ext uri="{BB962C8B-B14F-4D97-AF65-F5344CB8AC3E}">
        <p14:creationId xmlns:p14="http://schemas.microsoft.com/office/powerpoint/2010/main" val="3068116829"/>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43"/>
            <a:ext cx="10515600" cy="3874709"/>
          </a:xfrm>
        </p:spPr>
        <p:txBody>
          <a:bodyPr>
            <a:normAutofit/>
          </a:bodyPr>
          <a:lstStyle>
            <a:lvl1pPr marL="128588" indent="-128588">
              <a:buClr>
                <a:schemeClr val="tx2">
                  <a:lumMod val="40000"/>
                  <a:lumOff val="60000"/>
                </a:schemeClr>
              </a:buClr>
              <a:buFont typeface="Wingdings" panose="05000000000000000000" pitchFamily="2" charset="2"/>
              <a:buChar char="§"/>
              <a:defRPr sz="1125"/>
            </a:lvl1pPr>
            <a:lvl2pPr marL="385763" indent="-128588">
              <a:buClr>
                <a:schemeClr val="tx2">
                  <a:lumMod val="60000"/>
                  <a:lumOff val="40000"/>
                </a:schemeClr>
              </a:buClr>
              <a:buFont typeface="Wingdings" panose="05000000000000000000" pitchFamily="2" charset="2"/>
              <a:buChar char="§"/>
              <a:defRPr sz="1013"/>
            </a:lvl2pPr>
            <a:lvl3pPr marL="642938" indent="-128588">
              <a:buClr>
                <a:schemeClr val="tx2">
                  <a:lumMod val="60000"/>
                  <a:lumOff val="40000"/>
                </a:schemeClr>
              </a:buClr>
              <a:buFont typeface="Wingdings" panose="05000000000000000000" pitchFamily="2" charset="2"/>
              <a:buChar char="§"/>
              <a:defRPr sz="900"/>
            </a:lvl3pPr>
            <a:lvl4pPr marL="900113" indent="-128588">
              <a:buClr>
                <a:schemeClr val="tx2">
                  <a:lumMod val="60000"/>
                  <a:lumOff val="40000"/>
                </a:schemeClr>
              </a:buClr>
              <a:buFont typeface="Wingdings" panose="05000000000000000000" pitchFamily="2" charset="2"/>
              <a:buChar char="§"/>
              <a:defRPr sz="788"/>
            </a:lvl4pPr>
            <a:lvl5pPr marL="1157288" indent="-128588">
              <a:buClr>
                <a:schemeClr val="tx2">
                  <a:lumMod val="60000"/>
                  <a:lumOff val="40000"/>
                </a:schemeClr>
              </a:buClr>
              <a:buFont typeface="Wingdings" panose="05000000000000000000" pitchFamily="2" charset="2"/>
              <a:buChar cha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D9866C1F-9F8A-4224-B15F-0AA55718A6C7}"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Tree>
    <p:extLst>
      <p:ext uri="{BB962C8B-B14F-4D97-AF65-F5344CB8AC3E}">
        <p14:creationId xmlns:p14="http://schemas.microsoft.com/office/powerpoint/2010/main" val="99517373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CFB232A1-9BFC-443A-B75F-37BFC6CAADF3}"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2" y="1597938"/>
            <a:ext cx="4820533" cy="334918"/>
          </a:xfrm>
        </p:spPr>
        <p:txBody>
          <a:bodyPr lIns="36000" tIns="0" rIns="0" bIns="0" anchor="b">
            <a:normAutofit/>
          </a:bodyPr>
          <a:lstStyle>
            <a:lvl1pPr marL="0" indent="0">
              <a:buNone/>
              <a:defRPr sz="1238"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6"/>
            <a:ext cx="4821237" cy="3417605"/>
          </a:xfrm>
        </p:spPr>
        <p:txBody>
          <a:bodyPr lIns="36000" tIns="0" rIns="0" bIns="0">
            <a:normAutofit/>
          </a:bodyPr>
          <a:lstStyle>
            <a:lvl1pPr marL="0" indent="0" algn="l">
              <a:buNone/>
              <a:defRPr sz="1125"/>
            </a:lvl1pPr>
            <a:lvl2pPr marL="257175" indent="0" algn="l">
              <a:buNone/>
              <a:defRPr sz="1013"/>
            </a:lvl2pPr>
          </a:lstStyle>
          <a:p>
            <a:pPr lvl="0"/>
            <a:r>
              <a:rPr lang="en-US"/>
              <a:t>Click to 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8" y="2055046"/>
            <a:ext cx="4821237" cy="3417605"/>
          </a:xfrm>
        </p:spPr>
        <p:txBody>
          <a:bodyPr lIns="36000" tIns="0" rIns="0" bIns="0">
            <a:normAutofit/>
          </a:bodyPr>
          <a:lstStyle>
            <a:lvl1pPr marL="0" indent="0" algn="l">
              <a:buNone/>
              <a:defRPr sz="1125"/>
            </a:lvl1pPr>
            <a:lvl2pPr marL="257175" indent="0" algn="l">
              <a:buNone/>
              <a:defRPr sz="1013"/>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8483367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62"/>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5" y="740998"/>
            <a:ext cx="9535687" cy="568800"/>
          </a:xfrm>
        </p:spPr>
        <p:txBody>
          <a:bodyPr lIns="36000" tIns="0" rIns="0" bIns="0"/>
          <a:lstStyle/>
          <a:p>
            <a:r>
              <a:rPr lang="en-US"/>
              <a:t>Click to edit Master title style</a:t>
            </a:r>
            <a:endParaRPr lang="ru-RU"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E411930B-E837-41EC-96E3-93EF38A9D467}" type="datetime1">
              <a:rPr lang="en-US" smtClean="0"/>
              <a:t>5/13/2021</a:t>
            </a:fld>
            <a:endParaRPr lang="ru-RU"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dirty="0"/>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62"/>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788" dirty="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7"/>
            <a:ext cx="4817357" cy="338901"/>
          </a:xfrm>
        </p:spPr>
        <p:txBody>
          <a:bodyPr anchor="ctr" anchorCtr="0">
            <a:noAutofit/>
          </a:bodyPr>
          <a:lstStyle>
            <a:lvl1pPr marL="0" indent="0">
              <a:buFont typeface="Arial" panose="020B0604020202020204" pitchFamily="34" charset="0"/>
              <a:buNone/>
              <a:defRPr lang="en-US" sz="1238" b="1" kern="1200" dirty="0">
                <a:solidFill>
                  <a:schemeClr val="tx1"/>
                </a:solidFill>
                <a:latin typeface="+mj-lt"/>
                <a:ea typeface="+mn-ea"/>
                <a:cs typeface="+mn-cs"/>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marL="192881" lvl="0" indent="-192881" algn="l" defTabSz="514350" rtl="0" eaLnBrk="1" latinLnBrk="0" hangingPunct="1">
              <a:lnSpc>
                <a:spcPct val="90000"/>
              </a:lnSpc>
              <a:spcBef>
                <a:spcPts val="563"/>
              </a:spcBef>
            </a:pPr>
            <a:r>
              <a:rPr lang="en-US"/>
              <a:t>Click to 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128588" indent="-128588">
              <a:buClr>
                <a:schemeClr val="tx2">
                  <a:lumMod val="40000"/>
                  <a:lumOff val="60000"/>
                </a:schemeClr>
              </a:buClr>
              <a:buFont typeface="Wingdings" panose="05000000000000000000" pitchFamily="2" charset="2"/>
              <a:buChar char="§"/>
              <a:defRPr sz="788"/>
            </a:lvl1pPr>
            <a:lvl2pPr marL="385763" indent="-128588">
              <a:buClr>
                <a:schemeClr val="tx2">
                  <a:lumMod val="40000"/>
                  <a:lumOff val="60000"/>
                </a:schemeClr>
              </a:buClr>
              <a:buFont typeface="Wingdings" panose="05000000000000000000" pitchFamily="2" charset="2"/>
              <a:buChar char="§"/>
              <a:defRPr sz="788"/>
            </a:lvl2pPr>
            <a:lvl3pPr>
              <a:defRPr sz="788"/>
            </a:lvl3pPr>
            <a:lvl4pPr>
              <a:defRPr sz="675"/>
            </a:lvl4pPr>
            <a:lvl5pPr>
              <a:defRPr sz="675"/>
            </a:lvl5pPr>
          </a:lstStyle>
          <a:p>
            <a:pPr lvl="0"/>
            <a:r>
              <a:rPr lang="en-US"/>
              <a:t>Click to 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1" y="2166173"/>
            <a:ext cx="4859599" cy="338902"/>
          </a:xfrm>
        </p:spPr>
        <p:txBody>
          <a:bodyPr vert="horz" lIns="91440" tIns="45720" rIns="91440" bIns="45720" rtlCol="0" anchor="ctr" anchorCtr="0">
            <a:noAutofit/>
          </a:bodyPr>
          <a:lstStyle>
            <a:lvl1pPr marL="0" indent="0">
              <a:buNone/>
              <a:defRPr lang="en-US" sz="1238" b="1">
                <a:latin typeface="+mj-lt"/>
              </a:defRPr>
            </a:lvl1pPr>
          </a:lstStyle>
          <a:p>
            <a:pPr marL="128588" lvl="0" indent="-128588"/>
            <a:r>
              <a:rPr lang="en-US"/>
              <a:t>Click to 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1" y="2614467"/>
            <a:ext cx="4859599" cy="2667396"/>
          </a:xfrm>
        </p:spPr>
        <p:txBody>
          <a:bodyPr>
            <a:normAutofit/>
          </a:bodyPr>
          <a:lstStyle>
            <a:lvl1pPr marL="128588" indent="-128588">
              <a:buClr>
                <a:schemeClr val="bg2">
                  <a:lumMod val="40000"/>
                  <a:lumOff val="60000"/>
                </a:schemeClr>
              </a:buClr>
              <a:buFont typeface="Wingdings" panose="05000000000000000000" pitchFamily="2" charset="2"/>
              <a:buChar char="§"/>
              <a:defRPr sz="788"/>
            </a:lvl1pPr>
            <a:lvl2pPr marL="385763" indent="-128588">
              <a:buClr>
                <a:schemeClr val="bg2">
                  <a:lumMod val="40000"/>
                  <a:lumOff val="60000"/>
                </a:schemeClr>
              </a:buClr>
              <a:buFont typeface="Wingdings" panose="05000000000000000000" pitchFamily="2" charset="2"/>
              <a:buChar char="§"/>
              <a:defRPr sz="788"/>
            </a:lvl2pPr>
            <a:lvl3pPr>
              <a:defRPr sz="788"/>
            </a:lvl3pPr>
            <a:lvl4pPr>
              <a:defRPr sz="788"/>
            </a:lvl4pPr>
            <a:lvl5pPr>
              <a:defRPr sz="788"/>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59035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45890CAC-27E5-4DE0-A1A9-38883606715A}" type="datetime1">
              <a:rPr lang="en-US" smtClean="0"/>
              <a:t>5/13/2021</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50" y="622353"/>
            <a:ext cx="7835705" cy="1124611"/>
          </a:xfrm>
        </p:spPr>
        <p:txBody>
          <a:bodyPr/>
          <a:lstStyle>
            <a:lvl1pPr algn="ctr">
              <a:defRPr/>
            </a:lvl1pPr>
          </a:lstStyle>
          <a:p>
            <a:r>
              <a:rPr lang="en-US"/>
              <a:t>Click to edit Master title style</a:t>
            </a:r>
            <a:endParaRPr lang="ru-RU" dirty="0"/>
          </a:p>
        </p:txBody>
      </p:sp>
    </p:spTree>
    <p:extLst>
      <p:ext uri="{BB962C8B-B14F-4D97-AF65-F5344CB8AC3E}">
        <p14:creationId xmlns:p14="http://schemas.microsoft.com/office/powerpoint/2010/main" val="143240374"/>
      </p:ext>
    </p:extLst>
  </p:cSld>
  <p:clrMapOvr>
    <a:masterClrMapping/>
  </p:clrMapOvr>
  <p:extLst>
    <p:ext uri="{DCECCB84-F9BA-43D5-87BE-67443E8EF086}">
      <p15:sldGuideLst xmlns:p15="http://schemas.microsoft.com/office/powerpoint/2012/main">
        <p15:guide id="5" pos="51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97E04E58-B717-458D-A9BD-88339663E5E0}" type="datetime1">
              <a:rPr lang="en-US" smtClean="0"/>
              <a:t>5/13/2021</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Tree>
    <p:extLst>
      <p:ext uri="{BB962C8B-B14F-4D97-AF65-F5344CB8AC3E}">
        <p14:creationId xmlns:p14="http://schemas.microsoft.com/office/powerpoint/2010/main" val="353087481"/>
      </p:ext>
    </p:extLst>
  </p:cSld>
  <p:clrMapOvr>
    <a:masterClrMapping/>
  </p:clrMapOvr>
  <p:extLst>
    <p:ext uri="{DCECCB84-F9BA-43D5-87BE-67443E8EF086}">
      <p15:sldGuideLst xmlns:p15="http://schemas.microsoft.com/office/powerpoint/2012/main">
        <p15:guide id="1" orient="horz" pos="4042">
          <p15:clr>
            <a:srgbClr val="FBAE40"/>
          </p15:clr>
        </p15:guide>
        <p15:guide id="2" pos="675">
          <p15:clr>
            <a:srgbClr val="FBAE40"/>
          </p15:clr>
        </p15:guide>
        <p15:guide id="3" orient="horz" pos="504">
          <p15:clr>
            <a:srgbClr val="FBAE40"/>
          </p15:clr>
        </p15:guide>
        <p15:guide id="4" pos="9565">
          <p15:clr>
            <a:srgbClr val="FBAE40"/>
          </p15:clr>
        </p15:guide>
        <p15:guide id="5" pos="5120">
          <p15:clr>
            <a:srgbClr val="FBAE40"/>
          </p15:clr>
        </p15:guide>
        <p15:guide id="6" orient="horz" pos="2160">
          <p15:clr>
            <a:srgbClr val="FBAE40"/>
          </p15:clr>
        </p15:guide>
        <p15:guide id="7" pos="98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031C31-993F-4C3A-B1B5-74498BEB943C}"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2830367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203"/>
            <a:ext cx="5653088" cy="5403851"/>
          </a:xfrm>
          <a:noFill/>
        </p:spPr>
        <p:txBody>
          <a:bodyPr>
            <a:normAutofit/>
          </a:bodyPr>
          <a:lstStyle>
            <a:lvl1pPr marL="0" indent="0">
              <a:buNone/>
              <a:defRPr sz="1350"/>
            </a:lvl1pPr>
            <a:lvl2pPr marL="257175" indent="0">
              <a:buNone/>
              <a:defRPr sz="1125"/>
            </a:lvl2pPr>
            <a:lvl3pPr marL="514350" indent="0">
              <a:buNone/>
              <a:defRPr sz="1013"/>
            </a:lvl3pPr>
            <a:lvl4pPr marL="771525" indent="0">
              <a:buNone/>
              <a:defRPr sz="900"/>
            </a:lvl4pPr>
            <a:lvl5pPr marL="1028700" indent="0">
              <a:buNone/>
              <a:defRPr sz="900"/>
            </a:lvl5pPr>
            <a:lvl6pPr>
              <a:defRPr sz="1125"/>
            </a:lvl6pPr>
            <a:lvl7pPr>
              <a:defRPr sz="1125"/>
            </a:lvl7pPr>
            <a:lvl8pPr>
              <a:defRPr sz="1125"/>
            </a:lvl8pPr>
            <a:lvl9pPr>
              <a:defRPr sz="1125"/>
            </a:lvl9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2"/>
            <a:ext cx="4584212" cy="540001"/>
          </a:xfrm>
        </p:spPr>
        <p:txBody>
          <a:bodyPr lIns="36000" tIns="0" rIns="0" bIns="0" anchor="b">
            <a:normAutofit/>
          </a:bodyPr>
          <a:lstStyle>
            <a:lvl1pPr>
              <a:defRPr sz="2025"/>
            </a:lvl1pPr>
          </a:lstStyle>
          <a:p>
            <a:r>
              <a:rPr lang="en-US" dirty="0"/>
              <a:t>Title Here</a:t>
            </a:r>
            <a:endParaRPr lang="ru-RU" dirty="0"/>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3D6E8DB6-C86F-41BB-9BE3-8D93F7B297CA}" type="datetime1">
              <a:rPr lang="en-US" smtClean="0"/>
              <a:t>5/13/2021</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91" y="1326250"/>
            <a:ext cx="4574551" cy="4484150"/>
          </a:xfrm>
        </p:spPr>
        <p:txBody>
          <a:bodyPr vert="horz" lIns="36000" tIns="0" rIns="0" bIns="0" rtlCol="0">
            <a:normAutofit/>
          </a:bodyPr>
          <a:lstStyle>
            <a:lvl1pPr marL="0" indent="0">
              <a:buNone/>
              <a:defRPr lang="en-US" sz="1013">
                <a:solidFill>
                  <a:schemeClr val="tx2"/>
                </a:solidFill>
              </a:defRPr>
            </a:lvl1pPr>
          </a:lstStyle>
          <a:p>
            <a:pPr marL="128588" lvl="0" indent="-128588"/>
            <a:r>
              <a:rPr lang="en-US"/>
              <a:t>Click to edit Master text styles</a:t>
            </a:r>
          </a:p>
        </p:txBody>
      </p:sp>
    </p:spTree>
    <p:extLst>
      <p:ext uri="{BB962C8B-B14F-4D97-AF65-F5344CB8AC3E}">
        <p14:creationId xmlns:p14="http://schemas.microsoft.com/office/powerpoint/2010/main" val="562386233"/>
      </p:ext>
    </p:extLst>
  </p:cSld>
  <p:clrMapOvr>
    <a:masterClrMapping/>
  </p:clrMapOvr>
  <p:extLst>
    <p:ext uri="{DCECCB84-F9BA-43D5-87BE-67443E8EF086}">
      <p15:sldGuideLst xmlns:p15="http://schemas.microsoft.com/office/powerpoint/2012/main">
        <p15:guide id="1" orient="horz" pos="4042">
          <p15:clr>
            <a:srgbClr val="FBAE40"/>
          </p15:clr>
        </p15:guide>
        <p15:guide id="2" pos="675">
          <p15:clr>
            <a:srgbClr val="FBAE40"/>
          </p15:clr>
        </p15:guide>
        <p15:guide id="3" orient="horz" pos="528">
          <p15:clr>
            <a:srgbClr val="FBAE40"/>
          </p15:clr>
        </p15:guide>
        <p15:guide id="4" pos="9565">
          <p15:clr>
            <a:srgbClr val="FBAE40"/>
          </p15:clr>
        </p15:guide>
        <p15:guide id="5" pos="5120">
          <p15:clr>
            <a:srgbClr val="FBAE40"/>
          </p15:clr>
        </p15:guide>
        <p15:guide id="6" orient="horz" pos="2160">
          <p15:clr>
            <a:srgbClr val="FBAE40"/>
          </p15:clr>
        </p15:guide>
        <p15:guide id="7" pos="986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A738D8D6-1A0C-4A60-8C90-B1F74D7446F2}" type="datetime1">
              <a:rPr lang="en-US" smtClean="0"/>
              <a:t>5/13/2021</a:t>
            </a:fld>
            <a:endParaRPr lang="ru-RU"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endParaRPr lang="ru-RU" dirty="0"/>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dirty="0"/>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6" y="742868"/>
            <a:ext cx="7402051" cy="566931"/>
          </a:xfrm>
        </p:spPr>
        <p:txBody>
          <a:bodyPr lIns="36000" tIns="0" rIns="0" bIns="0"/>
          <a:lstStyle>
            <a:lvl1pPr algn="ctr">
              <a:defRPr/>
            </a:lvl1pPr>
          </a:lstStyle>
          <a:p>
            <a:r>
              <a:rPr lang="en-US"/>
              <a:t>Click to edit Master title style</a:t>
            </a:r>
            <a:endParaRPr lang="ru-RU" dirty="0"/>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6" y="2277980"/>
            <a:ext cx="11290364" cy="4122820"/>
          </a:xfrm>
        </p:spPr>
        <p:txBody>
          <a:bodyPr anchor="ctr" anchorCtr="0"/>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6" y="1377834"/>
            <a:ext cx="7402051" cy="540000"/>
          </a:xfrm>
        </p:spPr>
        <p:txBody>
          <a:bodyPr vert="horz" lIns="36000" tIns="0" rIns="0" bIns="0" rtlCol="0">
            <a:normAutofit/>
          </a:bodyPr>
          <a:lstStyle>
            <a:lvl1pPr marL="0" indent="0" algn="ctr">
              <a:buNone/>
              <a:defRPr lang="en-US" sz="1013">
                <a:solidFill>
                  <a:schemeClr val="tx2"/>
                </a:solidFill>
              </a:defRPr>
            </a:lvl1pPr>
          </a:lstStyle>
          <a:p>
            <a:pPr marL="128588" lvl="0" indent="-128588" algn="ctr"/>
            <a:r>
              <a:rPr lang="en-US"/>
              <a:t>Click to edit Master text styles</a:t>
            </a:r>
          </a:p>
        </p:txBody>
      </p:sp>
    </p:spTree>
    <p:extLst>
      <p:ext uri="{BB962C8B-B14F-4D97-AF65-F5344CB8AC3E}">
        <p14:creationId xmlns:p14="http://schemas.microsoft.com/office/powerpoint/2010/main" val="3777046044"/>
      </p:ext>
    </p:extLst>
  </p:cSld>
  <p:clrMapOvr>
    <a:masterClrMapping/>
  </p:clrMapOvr>
  <p:extLst>
    <p:ext uri="{DCECCB84-F9BA-43D5-87BE-67443E8EF086}">
      <p15:sldGuideLst xmlns:p15="http://schemas.microsoft.com/office/powerpoint/2012/main">
        <p15:guide id="5" pos="5120">
          <p15:clr>
            <a:srgbClr val="FBAE40"/>
          </p15:clr>
        </p15:guide>
        <p15:guide id="6"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8"/>
            <a:ext cx="9037320" cy="566931"/>
          </a:xfrm>
        </p:spPr>
        <p:txBody>
          <a:bodyPr lIns="36000" tIns="0" rIns="0" bIns="0"/>
          <a:lstStyle/>
          <a:p>
            <a:r>
              <a:rPr lang="en-US"/>
              <a:t>Click to edit Master title style</a:t>
            </a:r>
            <a:endParaRPr lang="ru-RU" dirty="0"/>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20"/>
            <a:ext cx="1645920" cy="519503"/>
          </a:xfrm>
        </p:spPr>
        <p:txBody>
          <a:bodyPr lIns="0" tIns="0" rIns="0" bIns="0" anchor="t" anchorCtr="0">
            <a:normAutofit/>
          </a:bodyPr>
          <a:lstStyle>
            <a:lvl1pPr marL="0" indent="0">
              <a:lnSpc>
                <a:spcPct val="100000"/>
              </a:lnSpc>
              <a:spcBef>
                <a:spcPts val="0"/>
              </a:spcBef>
              <a:buNone/>
              <a:defRPr lang="en-US" sz="675" kern="1200" dirty="0" smtClean="0">
                <a:solidFill>
                  <a:schemeClr val="tx1"/>
                </a:solidFill>
                <a:latin typeface="+mn-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8" y="1924687"/>
            <a:ext cx="2469965" cy="982274"/>
          </a:xfrm>
        </p:spPr>
        <p:txBody>
          <a:bodyPr lIns="0" rIns="0" bIns="0" anchor="ctr" anchorCtr="0">
            <a:normAutofit/>
          </a:bodyPr>
          <a:lstStyle>
            <a:lvl1pPr marL="0" indent="0">
              <a:spcBef>
                <a:spcPts val="0"/>
              </a:spcBef>
              <a:buNone/>
              <a:defRPr lang="en-US" sz="1238" b="1" kern="1200" dirty="0">
                <a:solidFill>
                  <a:schemeClr val="tx1"/>
                </a:solidFill>
                <a:latin typeface="+mj-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5" y="2982420"/>
            <a:ext cx="1389888" cy="519503"/>
          </a:xfrm>
        </p:spPr>
        <p:txBody>
          <a:bodyPr lIns="0" tIns="0" rIns="0" bIns="0" anchor="t" anchorCtr="0">
            <a:normAutofit/>
          </a:bodyPr>
          <a:lstStyle>
            <a:lvl1pPr marL="0" indent="0">
              <a:lnSpc>
                <a:spcPct val="100000"/>
              </a:lnSpc>
              <a:spcBef>
                <a:spcPts val="0"/>
              </a:spcBef>
              <a:buNone/>
              <a:defRPr lang="en-US" sz="675" kern="1200" dirty="0" smtClean="0">
                <a:solidFill>
                  <a:schemeClr val="tx1"/>
                </a:solidFill>
                <a:latin typeface="+mn-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marL="0" lvl="0" indent="0" algn="l" defTabSz="51435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5" y="3605411"/>
            <a:ext cx="1636776" cy="1618488"/>
          </a:xfrm>
        </p:spPr>
        <p:txBody>
          <a:bodyPr anchor="ctr" anchorCtr="0">
            <a:noAutofit/>
          </a:bodyPr>
          <a:lstStyle>
            <a:lvl1pPr marL="0" indent="0" algn="ctr">
              <a:buNone/>
              <a:defRPr sz="788"/>
            </a:lvl1pPr>
          </a:lstStyle>
          <a:p>
            <a:r>
              <a:rPr lang="en-US"/>
              <a:t>Click icon to add picture</a:t>
            </a:r>
            <a:endParaRPr lang="ru-RU" dirty="0"/>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788"/>
            </a:lvl1pPr>
          </a:lstStyle>
          <a:p>
            <a:r>
              <a:rPr lang="en-US"/>
              <a:t>Click icon to add picture</a:t>
            </a:r>
            <a:endParaRPr lang="ru-RU" dirty="0"/>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71" y="2982420"/>
            <a:ext cx="2113508" cy="519503"/>
          </a:xfrm>
        </p:spPr>
        <p:txBody>
          <a:bodyPr lIns="0" tIns="0" rIns="0" bIns="0" anchor="t" anchorCtr="0">
            <a:normAutofit/>
          </a:bodyPr>
          <a:lstStyle>
            <a:lvl1pPr marL="0" indent="0">
              <a:lnSpc>
                <a:spcPct val="100000"/>
              </a:lnSpc>
              <a:spcBef>
                <a:spcPts val="0"/>
              </a:spcBef>
              <a:buNone/>
              <a:defRPr lang="en-US" sz="675" kern="1200" smtClean="0">
                <a:solidFill>
                  <a:schemeClr val="tx1"/>
                </a:solidFill>
                <a:latin typeface="+mn-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marL="0" lvl="0" indent="0" algn="l" defTabSz="51435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3" y="1924687"/>
            <a:ext cx="1622417" cy="982274"/>
          </a:xfrm>
        </p:spPr>
        <p:txBody>
          <a:bodyPr lIns="0" rIns="0" bIns="0" anchor="ctr" anchorCtr="0">
            <a:normAutofit/>
          </a:bodyPr>
          <a:lstStyle>
            <a:lvl1pPr marL="0" indent="0">
              <a:spcBef>
                <a:spcPts val="0"/>
              </a:spcBef>
              <a:buNone/>
              <a:defRPr lang="en-US" sz="1238" b="1" kern="1200" dirty="0">
                <a:solidFill>
                  <a:schemeClr val="tx1"/>
                </a:solidFill>
                <a:latin typeface="+mj-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788"/>
            </a:lvl1pPr>
          </a:lstStyle>
          <a:p>
            <a:r>
              <a:rPr lang="en-US"/>
              <a:t>Click icon to add picture</a:t>
            </a:r>
            <a:endParaRPr lang="ru-RU" dirty="0"/>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3" y="2982420"/>
            <a:ext cx="2197045" cy="519503"/>
          </a:xfrm>
        </p:spPr>
        <p:txBody>
          <a:bodyPr lIns="0" tIns="0" rIns="0" bIns="0" anchor="t" anchorCtr="0">
            <a:normAutofit/>
          </a:bodyPr>
          <a:lstStyle>
            <a:lvl1pPr marL="0" indent="0">
              <a:lnSpc>
                <a:spcPct val="100000"/>
              </a:lnSpc>
              <a:spcBef>
                <a:spcPts val="0"/>
              </a:spcBef>
              <a:buNone/>
              <a:defRPr lang="en-US" sz="675" kern="1200" smtClean="0">
                <a:solidFill>
                  <a:schemeClr val="tx1"/>
                </a:solidFill>
                <a:latin typeface="+mn-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marL="0" lvl="0" indent="0" algn="l" defTabSz="51435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5" y="1924687"/>
            <a:ext cx="1622417" cy="982274"/>
          </a:xfrm>
        </p:spPr>
        <p:txBody>
          <a:bodyPr lIns="0" rIns="0" bIns="0" anchor="ctr" anchorCtr="0">
            <a:normAutofit/>
          </a:bodyPr>
          <a:lstStyle>
            <a:lvl1pPr marL="0" indent="0">
              <a:spcBef>
                <a:spcPts val="0"/>
              </a:spcBef>
              <a:buNone/>
              <a:defRPr lang="en-US" sz="1238" b="1" kern="1200" dirty="0">
                <a:solidFill>
                  <a:schemeClr val="tx1"/>
                </a:solidFill>
                <a:latin typeface="+mj-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788"/>
            </a:lvl1pPr>
          </a:lstStyle>
          <a:p>
            <a:r>
              <a:rPr lang="en-US"/>
              <a:t>Click icon to add picture</a:t>
            </a:r>
            <a:endParaRPr lang="ru-RU" dirty="0"/>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8" y="4704400"/>
            <a:ext cx="2223939" cy="519503"/>
          </a:xfrm>
        </p:spPr>
        <p:txBody>
          <a:bodyPr lIns="0" tIns="0" rIns="0" bIns="0" anchor="t" anchorCtr="0">
            <a:normAutofit/>
          </a:bodyPr>
          <a:lstStyle>
            <a:lvl1pPr marL="0" indent="0">
              <a:lnSpc>
                <a:spcPct val="100000"/>
              </a:lnSpc>
              <a:spcBef>
                <a:spcPts val="0"/>
              </a:spcBef>
              <a:buNone/>
              <a:defRPr lang="en-US" sz="675" kern="1200" smtClean="0">
                <a:solidFill>
                  <a:schemeClr val="tx1"/>
                </a:solidFill>
                <a:latin typeface="+mn-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marL="0" lvl="0" indent="0" algn="l" defTabSz="51435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6" y="5838788"/>
            <a:ext cx="8993089" cy="365122"/>
          </a:xfrm>
        </p:spPr>
        <p:txBody>
          <a:bodyPr lIns="0" tIns="0" rIns="0" bIns="0" anchor="t" anchorCtr="0">
            <a:normAutofit/>
          </a:bodyPr>
          <a:lstStyle>
            <a:lvl1pPr marL="0" indent="0" algn="l">
              <a:lnSpc>
                <a:spcPct val="100000"/>
              </a:lnSpc>
              <a:spcBef>
                <a:spcPts val="0"/>
              </a:spcBef>
              <a:buNone/>
              <a:defRPr lang="en-US" sz="675" kern="1200" smtClean="0">
                <a:solidFill>
                  <a:schemeClr val="tx1"/>
                </a:solidFill>
                <a:latin typeface="+mn-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9"/>
            <a:ext cx="2048256" cy="519503"/>
          </a:xfrm>
        </p:spPr>
        <p:txBody>
          <a:bodyPr lIns="0" tIns="0" rIns="0" bIns="0" anchor="t" anchorCtr="0">
            <a:normAutofit/>
          </a:bodyPr>
          <a:lstStyle>
            <a:lvl1pPr marL="0" indent="0">
              <a:lnSpc>
                <a:spcPct val="100000"/>
              </a:lnSpc>
              <a:spcBef>
                <a:spcPts val="0"/>
              </a:spcBef>
              <a:buNone/>
              <a:defRPr lang="en-US" sz="675" kern="1200" smtClean="0">
                <a:solidFill>
                  <a:schemeClr val="tx1"/>
                </a:solidFill>
                <a:latin typeface="+mn-lt"/>
                <a:ea typeface="+mn-ea"/>
                <a:cs typeface="+mn-cs"/>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marL="0" lvl="0" indent="0" algn="l" defTabSz="51435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1" y="1951635"/>
            <a:ext cx="558403" cy="896112"/>
          </a:xfrm>
        </p:spPr>
        <p:txBody>
          <a:bodyPr lIns="0" tIns="0" rIns="0" bIns="0">
            <a:noAutofit/>
          </a:bodyPr>
          <a:lstStyle>
            <a:lvl1pPr marL="0" indent="0" algn="l">
              <a:buNone/>
              <a:defRPr sz="3938"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3" cy="896112"/>
          </a:xfrm>
        </p:spPr>
        <p:txBody>
          <a:bodyPr lIns="0" tIns="0" rIns="0" bIns="0">
            <a:noAutofit/>
          </a:bodyPr>
          <a:lstStyle>
            <a:lvl1pPr marL="0" indent="0" algn="l">
              <a:buNone/>
              <a:defRPr sz="3938"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5" y="1931188"/>
            <a:ext cx="558403" cy="896112"/>
          </a:xfrm>
        </p:spPr>
        <p:txBody>
          <a:bodyPr lIns="0" tIns="0" rIns="0" bIns="0">
            <a:noAutofit/>
          </a:bodyPr>
          <a:lstStyle>
            <a:lvl1pPr marL="0" indent="0" algn="l">
              <a:buNone/>
              <a:defRPr sz="3938"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1593332690"/>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684E-E58F-4424-8249-106F691671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41022-3FEC-4FD7-AEAF-59D725696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D80DA-A0AA-464B-89F5-379805096A88}"/>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a:extLst>
              <a:ext uri="{FF2B5EF4-FFF2-40B4-BE49-F238E27FC236}">
                <a16:creationId xmlns:a16="http://schemas.microsoft.com/office/drawing/2014/main" id="{9E20D5E5-8933-4F65-AB42-E126647DF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D0185-64D7-4628-AF4A-6B9C9FCF4F16}"/>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2436746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02E8-47C9-47D0-B1DD-9095C278C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6CD26-C27F-42AC-AA21-BED8BA92B8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7094D-8BB7-4DF6-8404-F29B9B13EF0A}"/>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a:extLst>
              <a:ext uri="{FF2B5EF4-FFF2-40B4-BE49-F238E27FC236}">
                <a16:creationId xmlns:a16="http://schemas.microsoft.com/office/drawing/2014/main" id="{E8D94755-9656-4DA0-B396-6AAA3A612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77D8E-7D22-4F2E-A5F5-92B346BBF7D6}"/>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37020054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7DA7-9BC9-47D8-B0EB-D9713194FF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40196F-0155-435B-B22C-3189CE90C2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3A4D2-C6D3-4E76-9683-B332B71A796B}"/>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a:extLst>
              <a:ext uri="{FF2B5EF4-FFF2-40B4-BE49-F238E27FC236}">
                <a16:creationId xmlns:a16="http://schemas.microsoft.com/office/drawing/2014/main" id="{2B008B63-41A5-41CD-8C40-9ED2E110B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6AD50-B2E9-411D-BAB9-9F8FE7A6DE40}"/>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3848330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7164E-4263-452F-946B-F18B9F90C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5DE0C-9094-4876-8D57-C35A288E86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13C72A-9BFE-41F8-B24A-AE1566929F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3BC72-5E52-4B0C-951D-D09AB03A4B29}"/>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6" name="Footer Placeholder 5">
            <a:extLst>
              <a:ext uri="{FF2B5EF4-FFF2-40B4-BE49-F238E27FC236}">
                <a16:creationId xmlns:a16="http://schemas.microsoft.com/office/drawing/2014/main" id="{9B845241-201F-4FD4-BA8C-58F334373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B28E6-A024-4F7F-B0B7-CB428A3A2786}"/>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3372414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89ED-6AF4-4B1F-8CA6-9FD33536ED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AAB29B-1712-447A-A779-E9304F981B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F6B7A-EA4D-4F69-8E63-E278C9950D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97FD59-4951-41ED-A7CC-8FCD982A3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74091D-6C2C-43E9-8654-108FE22A21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DDC941-7CBE-4D25-9C7B-41DBF7347B6B}"/>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8" name="Footer Placeholder 7">
            <a:extLst>
              <a:ext uri="{FF2B5EF4-FFF2-40B4-BE49-F238E27FC236}">
                <a16:creationId xmlns:a16="http://schemas.microsoft.com/office/drawing/2014/main" id="{24F2D3E7-4903-418B-BE7D-D6BA753E0E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D42BC8-B161-4751-BC5F-7D06BE455B82}"/>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821613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ED51-FBA9-4622-BCFB-FF265E9EF4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E115A4-29B5-4937-BFC8-BA3A3BA09759}"/>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4" name="Footer Placeholder 3">
            <a:extLst>
              <a:ext uri="{FF2B5EF4-FFF2-40B4-BE49-F238E27FC236}">
                <a16:creationId xmlns:a16="http://schemas.microsoft.com/office/drawing/2014/main" id="{20C140E6-06B3-491D-83E6-11970DB5D7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CF3F55-D312-4738-BF68-FE24BD9DBAB8}"/>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344812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2DF06-1A81-43CB-A5CF-756636925E73}"/>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3" name="Footer Placeholder 2">
            <a:extLst>
              <a:ext uri="{FF2B5EF4-FFF2-40B4-BE49-F238E27FC236}">
                <a16:creationId xmlns:a16="http://schemas.microsoft.com/office/drawing/2014/main" id="{99DF0B40-15E8-4D37-9A8E-761C4531C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4DCFFB-3343-4575-B885-28530A16F98E}"/>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418238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031C31-993F-4C3A-B1B5-74498BEB943C}"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3097379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109B-3597-435F-864E-751BE518F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DE3B2C-983C-45F3-B68B-903F1C4F1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DE6E2A-B067-47B5-AD5E-45C802278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4063C9-891A-443C-8859-568837D22030}"/>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6" name="Footer Placeholder 5">
            <a:extLst>
              <a:ext uri="{FF2B5EF4-FFF2-40B4-BE49-F238E27FC236}">
                <a16:creationId xmlns:a16="http://schemas.microsoft.com/office/drawing/2014/main" id="{B3C585A0-3F3B-4620-80D7-93EFAB82B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D2CC4-8AEE-4915-9E5E-F6E1887217DD}"/>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2756150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9B4F-10B5-41C2-841E-38A4380B7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C80FB8-1080-42B6-BE62-23CA6D9841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6EBD05-C7DB-4D96-9005-E1BE3F90F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BA8F2-AC40-4900-9629-E9C2CC803136}"/>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6" name="Footer Placeholder 5">
            <a:extLst>
              <a:ext uri="{FF2B5EF4-FFF2-40B4-BE49-F238E27FC236}">
                <a16:creationId xmlns:a16="http://schemas.microsoft.com/office/drawing/2014/main" id="{1C23314A-D917-447B-8A28-037F68B69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544AC-CE87-4A8B-8D92-4046E07681BD}"/>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2945689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C75CD-B935-4BC4-ADD5-73127A45B0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50AF92-325F-4D7A-965B-5936A79B5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36FC8-1B73-4418-A26F-41859E5814F7}"/>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a:extLst>
              <a:ext uri="{FF2B5EF4-FFF2-40B4-BE49-F238E27FC236}">
                <a16:creationId xmlns:a16="http://schemas.microsoft.com/office/drawing/2014/main" id="{40A4017F-2B7E-4C55-AFFF-DE9E784F8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69D52-FC5F-4B05-A58D-4FEED52DD417}"/>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3325763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E936C2-51AF-4849-8E42-7507CA8059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47B776-7E4C-4E32-87F9-91CB62543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8D26E-7311-40A6-AC7A-5D79A00BB707}"/>
              </a:ext>
            </a:extLst>
          </p:cNvPr>
          <p:cNvSpPr>
            <a:spLocks noGrp="1"/>
          </p:cNvSpPr>
          <p:nvPr>
            <p:ph type="dt" sz="half" idx="10"/>
          </p:nvPr>
        </p:nvSpPr>
        <p:spPr/>
        <p:txBody>
          <a:bodyPr/>
          <a:lstStyle/>
          <a:p>
            <a:fld id="{05CD4D9E-FE39-4D12-B927-BBBFC16F86D5}" type="datetimeFigureOut">
              <a:rPr lang="en-US" smtClean="0"/>
              <a:t>5/13/2021</a:t>
            </a:fld>
            <a:endParaRPr lang="en-US"/>
          </a:p>
        </p:txBody>
      </p:sp>
      <p:sp>
        <p:nvSpPr>
          <p:cNvPr id="5" name="Footer Placeholder 4">
            <a:extLst>
              <a:ext uri="{FF2B5EF4-FFF2-40B4-BE49-F238E27FC236}">
                <a16:creationId xmlns:a16="http://schemas.microsoft.com/office/drawing/2014/main" id="{CFE310A0-9CE6-415A-B826-54175BB56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47F74-6E49-43CC-8842-369E054A12CE}"/>
              </a:ext>
            </a:extLst>
          </p:cNvPr>
          <p:cNvSpPr>
            <a:spLocks noGrp="1"/>
          </p:cNvSpPr>
          <p:nvPr>
            <p:ph type="sldNum" sz="quarter" idx="12"/>
          </p:nvPr>
        </p:nvSpPr>
        <p:spPr/>
        <p:txBody>
          <a:bodyPr/>
          <a:lstStyle/>
          <a:p>
            <a:fld id="{B67024EB-B6A9-4B5D-9246-F4946FCCB0E1}" type="slidenum">
              <a:rPr lang="en-US" smtClean="0"/>
              <a:t>‹#›</a:t>
            </a:fld>
            <a:endParaRPr lang="en-US"/>
          </a:p>
        </p:txBody>
      </p:sp>
    </p:spTree>
    <p:extLst>
      <p:ext uri="{BB962C8B-B14F-4D97-AF65-F5344CB8AC3E}">
        <p14:creationId xmlns:p14="http://schemas.microsoft.com/office/powerpoint/2010/main" val="4216940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031C31-993F-4C3A-B1B5-74498BEB943C}"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33645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C031C31-993F-4C3A-B1B5-74498BEB943C}"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83734-1C95-4190-8F73-19226227AB59}" type="slidenum">
              <a:rPr lang="en-US" smtClean="0"/>
              <a:t>‹#›</a:t>
            </a:fld>
            <a:endParaRPr lang="en-US"/>
          </a:p>
        </p:txBody>
      </p:sp>
    </p:spTree>
    <p:extLst>
      <p:ext uri="{BB962C8B-B14F-4D97-AF65-F5344CB8AC3E}">
        <p14:creationId xmlns:p14="http://schemas.microsoft.com/office/powerpoint/2010/main" val="16577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031C31-993F-4C3A-B1B5-74498BEB943C}" type="datetimeFigureOut">
              <a:rPr lang="en-US" smtClean="0"/>
              <a:t>5/13/2021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E083734-1C95-4190-8F73-19226227AB59}" type="slidenum">
              <a:rPr lang="en-US" smtClean="0"/>
              <a:t>‹#›</a:t>
            </a:fld>
            <a:endParaRPr lang="en-US"/>
          </a:p>
        </p:txBody>
      </p:sp>
    </p:spTree>
    <p:extLst>
      <p:ext uri="{BB962C8B-B14F-4D97-AF65-F5344CB8AC3E}">
        <p14:creationId xmlns:p14="http://schemas.microsoft.com/office/powerpoint/2010/main" val="16271115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031C31-993F-4C3A-B1B5-74498BEB943C}" type="datetimeFigureOut">
              <a:rPr lang="en-US" smtClean="0"/>
              <a:t>5/13/2021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83734-1C95-4190-8F73-19226227AB59}" type="slidenum">
              <a:rPr lang="en-US" smtClean="0"/>
              <a:t>‹#›</a:t>
            </a:fld>
            <a:endParaRPr lang="en-US"/>
          </a:p>
        </p:txBody>
      </p:sp>
    </p:spTree>
    <p:extLst>
      <p:ext uri="{BB962C8B-B14F-4D97-AF65-F5344CB8AC3E}">
        <p14:creationId xmlns:p14="http://schemas.microsoft.com/office/powerpoint/2010/main" val="288858034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73BC35-65D0-41CF-B817-5B0547807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1721AE-7A70-4D12-88F1-C8AC78DDA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70967-EDFD-47E9-87CC-B8FC2171A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5D83B-8639-4535-9E2A-6F2776DA544B}" type="datetime1">
              <a:rPr lang="en-US" smtClean="0"/>
              <a:t>5/13/2021</a:t>
            </a:fld>
            <a:endParaRPr lang="ru-RU"/>
          </a:p>
        </p:txBody>
      </p:sp>
      <p:sp>
        <p:nvSpPr>
          <p:cNvPr id="5" name="Footer Placeholder 4">
            <a:extLst>
              <a:ext uri="{FF2B5EF4-FFF2-40B4-BE49-F238E27FC236}">
                <a16:creationId xmlns:a16="http://schemas.microsoft.com/office/drawing/2014/main" id="{FC004641-B951-41C2-8D8D-4716ED5F7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ru-RU"/>
          </a:p>
        </p:txBody>
      </p:sp>
      <p:sp>
        <p:nvSpPr>
          <p:cNvPr id="6" name="Slide Number Placeholder 5">
            <a:extLst>
              <a:ext uri="{FF2B5EF4-FFF2-40B4-BE49-F238E27FC236}">
                <a16:creationId xmlns:a16="http://schemas.microsoft.com/office/drawing/2014/main" id="{656D89D7-413E-4AB3-8DB0-AAFC9F299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55719708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hyperlink" Target="https://pxhere.com/en/photo/48976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www.weightymatters.ca/2016/02/vending-machines-earn-schools-way-less.html" TargetMode="Externa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hyperlink" Target="https://www.flickr.com/photos/davedugdale/510080179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hyperlink" Target="http://www.markwk.com/time-tracking-tools.html" TargetMode="Externa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hyperlink" Target="https://blogs.chapman.edu/happenings/2010/06/03/too-many-cooks-in-the-kitchen-not-in-this-dining-common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cn.nysed.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theicn.org/" TargetMode="External"/><Relationship Id="rId4" Type="http://schemas.openxmlformats.org/officeDocument/2006/relationships/hyperlink" Target="https://www.fns.usda.gov/school-meals/child-nutrition-program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laurengreutman.com/how-to-budget-mone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2ndfloorcomputerlab.wikidot.com/announcements-check-dail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hortformblog.com/post/12873311925/usd-healthy-school-lunch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95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872A464-DC30-4167-9C82-143458BD8A35}"/>
              </a:ext>
            </a:extLst>
          </p:cNvPr>
          <p:cNvSpPr>
            <a:spLocks noGrp="1"/>
          </p:cNvSpPr>
          <p:nvPr>
            <p:ph type="title"/>
          </p:nvPr>
        </p:nvSpPr>
        <p:spPr>
          <a:xfrm>
            <a:off x="422090" y="756846"/>
            <a:ext cx="4173905" cy="5577818"/>
          </a:xfrm>
        </p:spPr>
        <p:txBody>
          <a:bodyPr>
            <a:normAutofit/>
          </a:bodyPr>
          <a:lstStyle/>
          <a:p>
            <a:pPr algn="r"/>
            <a:r>
              <a:rPr lang="en-US" sz="5000" dirty="0">
                <a:solidFill>
                  <a:srgbClr val="FFFFFF"/>
                </a:solidFill>
              </a:rPr>
              <a:t>FINANCIAL MANAGEMENT IN CHILD NUTRITION PROGRAMS</a:t>
            </a:r>
          </a:p>
        </p:txBody>
      </p:sp>
      <p:pic>
        <p:nvPicPr>
          <p:cNvPr id="15" name="Picture 14" descr="A close up of a keyboard&#10;">
            <a:extLst>
              <a:ext uri="{FF2B5EF4-FFF2-40B4-BE49-F238E27FC236}">
                <a16:creationId xmlns:a16="http://schemas.microsoft.com/office/drawing/2014/main" id="{37B7491A-9CF6-43D6-9F82-492358FB1AC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44508" y="1069133"/>
            <a:ext cx="4601038" cy="2708031"/>
          </a:xfrm>
          <a:prstGeom prst="rect">
            <a:avLst/>
          </a:prstGeom>
        </p:spPr>
      </p:pic>
      <p:cxnSp>
        <p:nvCxnSpPr>
          <p:cNvPr id="19" name="Straight Connector 1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New York State Education department child nutrition knowledge center">
            <a:extLst>
              <a:ext uri="{FF2B5EF4-FFF2-40B4-BE49-F238E27FC236}">
                <a16:creationId xmlns:a16="http://schemas.microsoft.com/office/drawing/2014/main" id="{02D24608-5472-4BBB-B597-43245A0431E1}"/>
              </a:ext>
            </a:extLst>
          </p:cNvPr>
          <p:cNvPicPr>
            <a:picLocks noChangeAspect="1"/>
          </p:cNvPicPr>
          <p:nvPr/>
        </p:nvPicPr>
        <p:blipFill>
          <a:blip r:embed="rId5"/>
          <a:stretch>
            <a:fillRect/>
          </a:stretch>
        </p:blipFill>
        <p:spPr>
          <a:xfrm>
            <a:off x="6115292" y="4434829"/>
            <a:ext cx="5459470" cy="1132840"/>
          </a:xfrm>
          <a:prstGeom prst="rect">
            <a:avLst/>
          </a:prstGeom>
        </p:spPr>
      </p:pic>
      <p:sp>
        <p:nvSpPr>
          <p:cNvPr id="12" name="TextBox 11">
            <a:extLst>
              <a:ext uri="{FF2B5EF4-FFF2-40B4-BE49-F238E27FC236}">
                <a16:creationId xmlns:a16="http://schemas.microsoft.com/office/drawing/2014/main" id="{DAADD387-BCFA-4EE5-9681-3A9C9A94CB93}"/>
              </a:ext>
            </a:extLst>
          </p:cNvPr>
          <p:cNvSpPr txBox="1"/>
          <p:nvPr/>
        </p:nvSpPr>
        <p:spPr>
          <a:xfrm>
            <a:off x="6277708" y="5934554"/>
            <a:ext cx="4466492" cy="400110"/>
          </a:xfrm>
          <a:prstGeom prst="rect">
            <a:avLst/>
          </a:prstGeom>
          <a:noFill/>
        </p:spPr>
        <p:txBody>
          <a:bodyPr wrap="square" rtlCol="0">
            <a:spAutoFit/>
          </a:bodyPr>
          <a:lstStyle/>
          <a:p>
            <a:pPr>
              <a:spcAft>
                <a:spcPts val="600"/>
              </a:spcAft>
            </a:pPr>
            <a:r>
              <a:rPr lang="en-US" sz="2000" b="1">
                <a:solidFill>
                  <a:schemeClr val="tx2"/>
                </a:solidFill>
              </a:rPr>
              <a:t>1 hour Professional Standards Training </a:t>
            </a:r>
          </a:p>
        </p:txBody>
      </p:sp>
    </p:spTree>
    <p:extLst>
      <p:ext uri="{BB962C8B-B14F-4D97-AF65-F5344CB8AC3E}">
        <p14:creationId xmlns:p14="http://schemas.microsoft.com/office/powerpoint/2010/main" val="247999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vert="horz" lIns="91440" tIns="45720" rIns="91440" bIns="45720" rtlCol="0" anchor="ctr">
            <a:normAutofit/>
          </a:bodyPr>
          <a:lstStyle/>
          <a:p>
            <a:pPr>
              <a:lnSpc>
                <a:spcPct val="90000"/>
              </a:lnSpc>
            </a:pPr>
            <a:r>
              <a:rPr lang="en-US" sz="3100">
                <a:solidFill>
                  <a:schemeClr val="bg1"/>
                </a:solidFill>
              </a:rPr>
              <a:t>Revenue:</a:t>
            </a:r>
            <a:br>
              <a:rPr lang="en-US" sz="3100">
                <a:solidFill>
                  <a:schemeClr val="bg1"/>
                </a:solidFill>
              </a:rPr>
            </a:br>
            <a:r>
              <a:rPr lang="en-US" sz="3100">
                <a:solidFill>
                  <a:schemeClr val="bg1"/>
                </a:solidFill>
              </a:rPr>
              <a:t>A la Carte Pricing (Nonprogram)</a:t>
            </a:r>
          </a:p>
        </p:txBody>
      </p:sp>
      <p:sp>
        <p:nvSpPr>
          <p:cNvPr id="5" name="Text Placeholder 4"/>
          <p:cNvSpPr>
            <a:spLocks noGrp="1"/>
          </p:cNvSpPr>
          <p:nvPr>
            <p:ph sz="half" idx="1"/>
          </p:nvPr>
        </p:nvSpPr>
        <p:spPr>
          <a:xfrm>
            <a:off x="673754" y="2160590"/>
            <a:ext cx="3973943" cy="3440110"/>
          </a:xfrm>
        </p:spPr>
        <p:txBody>
          <a:bodyPr vert="horz" lIns="91440" tIns="45720" rIns="91440" bIns="45720" rtlCol="0">
            <a:normAutofit/>
          </a:bodyPr>
          <a:lstStyle/>
          <a:p>
            <a:endParaRPr lang="en-US" dirty="0">
              <a:solidFill>
                <a:schemeClr val="bg1"/>
              </a:solidFill>
            </a:endParaRPr>
          </a:p>
          <a:p>
            <a:r>
              <a:rPr lang="en-US" b="1" dirty="0">
                <a:solidFill>
                  <a:schemeClr val="bg1"/>
                </a:solidFill>
              </a:rPr>
              <a:t>Evaluate pricing</a:t>
            </a:r>
          </a:p>
          <a:p>
            <a:pPr marL="0" indent="0"/>
            <a:endParaRPr lang="en-US" b="1" dirty="0">
              <a:solidFill>
                <a:schemeClr val="bg1"/>
              </a:solidFill>
            </a:endParaRPr>
          </a:p>
          <a:p>
            <a:r>
              <a:rPr lang="en-US" b="1" dirty="0">
                <a:solidFill>
                  <a:schemeClr val="bg1"/>
                </a:solidFill>
              </a:rPr>
              <a:t>Pricing matters</a:t>
            </a:r>
          </a:p>
        </p:txBody>
      </p:sp>
      <p:pic>
        <p:nvPicPr>
          <p:cNvPr id="7" name="Content Placeholder 6" descr="A sample a la carte price list, which includes prices of items, such as Pizza for one dollar, Fruit Cup for 75 cents, or milk for 40 cents. ">
            <a:extLst>
              <a:ext uri="{FF2B5EF4-FFF2-40B4-BE49-F238E27FC236}">
                <a16:creationId xmlns:a16="http://schemas.microsoft.com/office/drawing/2014/main" id="{DBA5E3AA-9524-48A4-8A2E-43C7B9A4F7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46390" y="715224"/>
            <a:ext cx="4661388" cy="5441132"/>
          </a:xfrm>
          <a:prstGeom prst="rect">
            <a:avLst/>
          </a:prstGeom>
        </p:spPr>
      </p:pic>
      <p:sp>
        <p:nvSpPr>
          <p:cNvPr id="30" name="Isosceles Triangle 2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4203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Isosceles Triangle 7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r>
              <a:rPr lang="en-US">
                <a:solidFill>
                  <a:schemeClr val="bg1"/>
                </a:solidFill>
              </a:rPr>
              <a:t>Evaluating Expenditures 	</a:t>
            </a:r>
          </a:p>
        </p:txBody>
      </p:sp>
      <p:sp>
        <p:nvSpPr>
          <p:cNvPr id="3" name="Text Placeholder 2"/>
          <p:cNvSpPr>
            <a:spLocks noGrp="1"/>
          </p:cNvSpPr>
          <p:nvPr>
            <p:ph type="body" sz="quarter" idx="13"/>
          </p:nvPr>
        </p:nvSpPr>
        <p:spPr>
          <a:xfrm>
            <a:off x="244444" y="2160589"/>
            <a:ext cx="4403253" cy="4484655"/>
          </a:xfrm>
        </p:spPr>
        <p:txBody>
          <a:bodyPr>
            <a:normAutofit/>
          </a:bodyPr>
          <a:lstStyle/>
          <a:p>
            <a:pPr marL="0" indent="0">
              <a:buNone/>
            </a:pPr>
            <a:endParaRPr lang="en-US" dirty="0">
              <a:solidFill>
                <a:schemeClr val="bg1"/>
              </a:solidFill>
            </a:endParaRPr>
          </a:p>
          <a:p>
            <a:pPr lvl="1">
              <a:buFont typeface="Wingdings" panose="05000000000000000000" pitchFamily="2" charset="2"/>
              <a:buChar char="Ø"/>
            </a:pPr>
            <a:r>
              <a:rPr lang="en-US" sz="1800" b="1" dirty="0">
                <a:solidFill>
                  <a:schemeClr val="bg1"/>
                </a:solidFill>
              </a:rPr>
              <a:t>Patterns or trends</a:t>
            </a:r>
          </a:p>
          <a:p>
            <a:pPr lvl="1">
              <a:buFont typeface="Wingdings" panose="05000000000000000000" pitchFamily="2" charset="2"/>
              <a:buChar char="Ø"/>
            </a:pPr>
            <a:r>
              <a:rPr lang="en-US" sz="1800" b="1" dirty="0">
                <a:solidFill>
                  <a:schemeClr val="bg1"/>
                </a:solidFill>
              </a:rPr>
              <a:t>Significant changes in cost categories</a:t>
            </a:r>
          </a:p>
          <a:p>
            <a:pPr lvl="1">
              <a:buFont typeface="Wingdings" panose="05000000000000000000" pitchFamily="2" charset="2"/>
              <a:buChar char="Ø"/>
            </a:pPr>
            <a:r>
              <a:rPr lang="en-US" sz="1800" b="1" dirty="0">
                <a:solidFill>
                  <a:schemeClr val="bg1"/>
                </a:solidFill>
              </a:rPr>
              <a:t>Deviations from financial goals</a:t>
            </a:r>
          </a:p>
          <a:p>
            <a:pPr lvl="1">
              <a:buFont typeface="Wingdings" panose="05000000000000000000" pitchFamily="2" charset="2"/>
              <a:buChar char="Ø"/>
            </a:pPr>
            <a:r>
              <a:rPr lang="en-US" sz="1800" b="1" dirty="0">
                <a:solidFill>
                  <a:schemeClr val="bg1"/>
                </a:solidFill>
              </a:rPr>
              <a:t>Possible abuse or theft</a:t>
            </a:r>
          </a:p>
          <a:p>
            <a:pPr lvl="1">
              <a:buFont typeface="Wingdings" panose="05000000000000000000" pitchFamily="2" charset="2"/>
              <a:buChar char="Ø"/>
            </a:pPr>
            <a:r>
              <a:rPr lang="en-US" sz="1800" b="1" dirty="0">
                <a:solidFill>
                  <a:schemeClr val="bg1"/>
                </a:solidFill>
              </a:rPr>
              <a:t>Transaction errors</a:t>
            </a:r>
          </a:p>
        </p:txBody>
      </p:sp>
      <p:pic>
        <p:nvPicPr>
          <p:cNvPr id="3074" name="Picture 2" descr=" photo of salad bar toppings">
            <a:extLst>
              <a:ext uri="{FF2B5EF4-FFF2-40B4-BE49-F238E27FC236}">
                <a16:creationId xmlns:a16="http://schemas.microsoft.com/office/drawing/2014/main" id="{5D47BB5D-7421-4E54-99D5-E43A1F2366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33" r="17208" b="1"/>
          <a:stretch/>
        </p:blipFill>
        <p:spPr bwMode="auto">
          <a:xfrm>
            <a:off x="6096001" y="1161251"/>
            <a:ext cx="5143500" cy="4522982"/>
          </a:xfrm>
          <a:prstGeom prst="rect">
            <a:avLst/>
          </a:prstGeom>
          <a:noFill/>
          <a:extLst>
            <a:ext uri="{909E8E84-426E-40DD-AFC4-6F175D3DCCD1}">
              <a14:hiddenFill xmlns:a14="http://schemas.microsoft.com/office/drawing/2010/main">
                <a:solidFill>
                  <a:srgbClr val="FFFFFF"/>
                </a:solidFill>
              </a14:hiddenFill>
            </a:ext>
          </a:extLst>
        </p:spPr>
      </p:pic>
      <p:sp>
        <p:nvSpPr>
          <p:cNvPr id="77" name="Isosceles Triangle 7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131814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of Expenditures</a:t>
            </a:r>
          </a:p>
        </p:txBody>
      </p:sp>
      <p:sp>
        <p:nvSpPr>
          <p:cNvPr id="4" name="Text Placeholder 3"/>
          <p:cNvSpPr>
            <a:spLocks noGrp="1"/>
          </p:cNvSpPr>
          <p:nvPr>
            <p:ph sz="half" idx="1"/>
          </p:nvPr>
        </p:nvSpPr>
        <p:spPr/>
        <p:txBody>
          <a:bodyPr/>
          <a:lstStyle/>
          <a:p>
            <a:pPr>
              <a:buFont typeface="Arial" panose="020B0604020202020204" pitchFamily="34" charset="0"/>
              <a:buChar char="•"/>
            </a:pPr>
            <a:r>
              <a:rPr lang="en-US" altLang="en-US" sz="2000" dirty="0"/>
              <a:t>Labor</a:t>
            </a:r>
          </a:p>
          <a:p>
            <a:pPr>
              <a:buFont typeface="Arial" panose="020B0604020202020204" pitchFamily="34" charset="0"/>
              <a:buChar char="•"/>
            </a:pPr>
            <a:r>
              <a:rPr lang="en-US" altLang="en-US" sz="2000" dirty="0"/>
              <a:t>Employee Benefits</a:t>
            </a:r>
          </a:p>
          <a:p>
            <a:pPr>
              <a:buFont typeface="Arial" panose="020B0604020202020204" pitchFamily="34" charset="0"/>
              <a:buChar char="•"/>
            </a:pPr>
            <a:r>
              <a:rPr lang="en-US" altLang="en-US" sz="2000" dirty="0"/>
              <a:t>Professional and Technical Services</a:t>
            </a:r>
          </a:p>
          <a:p>
            <a:pPr>
              <a:buFont typeface="Arial" panose="020B0604020202020204" pitchFamily="34" charset="0"/>
              <a:buChar char="•"/>
            </a:pPr>
            <a:r>
              <a:rPr lang="en-US" altLang="en-US" sz="2000" dirty="0"/>
              <a:t>Property Services </a:t>
            </a:r>
          </a:p>
          <a:p>
            <a:pPr lvl="0">
              <a:buFont typeface="Arial" panose="020B0604020202020204" pitchFamily="34" charset="0"/>
              <a:buChar char="•"/>
            </a:pPr>
            <a:r>
              <a:rPr lang="en-US" altLang="en-US" sz="2000" dirty="0"/>
              <a:t>Purchased Foods and USDA Foods</a:t>
            </a:r>
          </a:p>
          <a:p>
            <a:pPr>
              <a:buFont typeface="Arial" panose="020B0604020202020204" pitchFamily="34" charset="0"/>
              <a:buChar char="•"/>
            </a:pPr>
            <a:endParaRPr lang="en-US" dirty="0"/>
          </a:p>
        </p:txBody>
      </p:sp>
      <p:sp>
        <p:nvSpPr>
          <p:cNvPr id="5" name="Text Placeholder 4"/>
          <p:cNvSpPr>
            <a:spLocks noGrp="1"/>
          </p:cNvSpPr>
          <p:nvPr>
            <p:ph sz="half" idx="2"/>
          </p:nvPr>
        </p:nvSpPr>
        <p:spPr/>
        <p:txBody>
          <a:bodyPr/>
          <a:lstStyle/>
          <a:p>
            <a:pPr lvl="0">
              <a:buFont typeface="Arial" panose="020B0604020202020204" pitchFamily="34" charset="0"/>
              <a:buChar char="•"/>
            </a:pPr>
            <a:r>
              <a:rPr lang="en-US" altLang="en-US" sz="2000" dirty="0"/>
              <a:t>Supplies</a:t>
            </a:r>
          </a:p>
          <a:p>
            <a:pPr>
              <a:buFont typeface="Arial" panose="020B0604020202020204" pitchFamily="34" charset="0"/>
              <a:buChar char="•"/>
            </a:pPr>
            <a:r>
              <a:rPr lang="en-US" altLang="en-US" sz="2000" dirty="0"/>
              <a:t>Capital Assets</a:t>
            </a:r>
          </a:p>
          <a:p>
            <a:pPr>
              <a:buFont typeface="Arial" panose="020B0604020202020204" pitchFamily="34" charset="0"/>
              <a:buChar char="•"/>
            </a:pPr>
            <a:r>
              <a:rPr lang="en-US" altLang="en-US" sz="2000" dirty="0"/>
              <a:t>Miscellaneous </a:t>
            </a:r>
          </a:p>
          <a:p>
            <a:pPr>
              <a:buFont typeface="Arial" panose="020B0604020202020204" pitchFamily="34" charset="0"/>
              <a:buChar char="•"/>
            </a:pPr>
            <a:r>
              <a:rPr lang="en-US" altLang="en-US" sz="2000" dirty="0"/>
              <a:t>Indirect Costs</a:t>
            </a:r>
          </a:p>
          <a:p>
            <a:pPr>
              <a:buFont typeface="Arial" panose="020B0604020202020204" pitchFamily="34" charset="0"/>
              <a:buChar char="•"/>
            </a:pPr>
            <a:r>
              <a:rPr lang="en-US" altLang="en-US" sz="2000" dirty="0"/>
              <a:t>Fund Transfer-Out</a:t>
            </a:r>
          </a:p>
          <a:p>
            <a:endParaRPr lang="en-US" dirty="0"/>
          </a:p>
        </p:txBody>
      </p:sp>
    </p:spTree>
    <p:extLst>
      <p:ext uri="{BB962C8B-B14F-4D97-AF65-F5344CB8AC3E}">
        <p14:creationId xmlns:p14="http://schemas.microsoft.com/office/powerpoint/2010/main" val="156617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A602E1-29C7-4CE6-83BA-00C29CF2291E}"/>
              </a:ext>
            </a:extLst>
          </p:cNvPr>
          <p:cNvSpPr>
            <a:spLocks noGrp="1"/>
          </p:cNvSpPr>
          <p:nvPr>
            <p:ph type="title"/>
          </p:nvPr>
        </p:nvSpPr>
        <p:spPr>
          <a:xfrm>
            <a:off x="5536734" y="609600"/>
            <a:ext cx="3737268" cy="1320800"/>
          </a:xfrm>
        </p:spPr>
        <p:txBody>
          <a:bodyPr>
            <a:normAutofit/>
          </a:bodyPr>
          <a:lstStyle/>
          <a:p>
            <a:r>
              <a:rPr lang="en-US" dirty="0"/>
              <a:t>Criteria for Allowable Costs</a:t>
            </a:r>
          </a:p>
        </p:txBody>
      </p:sp>
      <p:sp>
        <p:nvSpPr>
          <p:cNvPr id="6" name="Content Placeholder 5">
            <a:extLst>
              <a:ext uri="{FF2B5EF4-FFF2-40B4-BE49-F238E27FC236}">
                <a16:creationId xmlns:a16="http://schemas.microsoft.com/office/drawing/2014/main" id="{E0BE3053-29C9-4601-AB37-B6AFB50EFB47}"/>
              </a:ext>
            </a:extLst>
          </p:cNvPr>
          <p:cNvSpPr>
            <a:spLocks noGrp="1"/>
          </p:cNvSpPr>
          <p:nvPr>
            <p:ph idx="1"/>
          </p:nvPr>
        </p:nvSpPr>
        <p:spPr>
          <a:xfrm>
            <a:off x="5209562" y="2091350"/>
            <a:ext cx="5292457" cy="4961300"/>
          </a:xfrm>
        </p:spPr>
        <p:txBody>
          <a:bodyPr>
            <a:noAutofit/>
          </a:bodyPr>
          <a:lstStyle/>
          <a:p>
            <a:pPr>
              <a:lnSpc>
                <a:spcPct val="90000"/>
              </a:lnSpc>
              <a:buFont typeface="Wingdings" panose="05000000000000000000" pitchFamily="2" charset="2"/>
              <a:buChar char="Ø"/>
            </a:pPr>
            <a:r>
              <a:rPr lang="en-US" b="1" dirty="0"/>
              <a:t>Necessary</a:t>
            </a:r>
          </a:p>
          <a:p>
            <a:pPr>
              <a:lnSpc>
                <a:spcPct val="90000"/>
              </a:lnSpc>
              <a:buFont typeface="Wingdings" panose="05000000000000000000" pitchFamily="2" charset="2"/>
              <a:buChar char="Ø"/>
            </a:pPr>
            <a:r>
              <a:rPr lang="en-US" b="1" dirty="0"/>
              <a:t>Reasonable</a:t>
            </a:r>
          </a:p>
          <a:p>
            <a:pPr>
              <a:lnSpc>
                <a:spcPct val="90000"/>
              </a:lnSpc>
              <a:buFont typeface="Wingdings" panose="05000000000000000000" pitchFamily="2" charset="2"/>
              <a:buChar char="Ø"/>
            </a:pPr>
            <a:r>
              <a:rPr lang="en-US" b="1" dirty="0"/>
              <a:t>Allocable</a:t>
            </a:r>
          </a:p>
          <a:p>
            <a:pPr>
              <a:lnSpc>
                <a:spcPct val="90000"/>
              </a:lnSpc>
              <a:buFont typeface="Wingdings" panose="05000000000000000000" pitchFamily="2" charset="2"/>
              <a:buChar char="Ø"/>
            </a:pPr>
            <a:r>
              <a:rPr lang="en-US" b="1" dirty="0"/>
              <a:t>Applied uniformly to both federal and non-federal activities of the entity</a:t>
            </a:r>
          </a:p>
          <a:p>
            <a:pPr>
              <a:lnSpc>
                <a:spcPct val="90000"/>
              </a:lnSpc>
              <a:buFont typeface="Wingdings" panose="05000000000000000000" pitchFamily="2" charset="2"/>
              <a:buChar char="Ø"/>
            </a:pPr>
            <a:r>
              <a:rPr lang="en-US" b="1" dirty="0"/>
              <a:t>Consistently treated as direct or indirect</a:t>
            </a:r>
          </a:p>
          <a:p>
            <a:pPr>
              <a:lnSpc>
                <a:spcPct val="90000"/>
              </a:lnSpc>
              <a:buFont typeface="Wingdings" panose="05000000000000000000" pitchFamily="2" charset="2"/>
              <a:buChar char="Ø"/>
            </a:pPr>
            <a:r>
              <a:rPr lang="en-US" b="1" dirty="0"/>
              <a:t>Determined in accordance with Generally Accepted Accounting Principles (GAAP)</a:t>
            </a:r>
          </a:p>
          <a:p>
            <a:pPr>
              <a:lnSpc>
                <a:spcPct val="90000"/>
              </a:lnSpc>
              <a:buFont typeface="Wingdings" panose="05000000000000000000" pitchFamily="2" charset="2"/>
              <a:buChar char="Ø"/>
            </a:pPr>
            <a:r>
              <a:rPr lang="en-US" b="1" dirty="0"/>
              <a:t>Not included as a cost or matching contribution to any other grant</a:t>
            </a:r>
          </a:p>
          <a:p>
            <a:pPr>
              <a:lnSpc>
                <a:spcPct val="90000"/>
              </a:lnSpc>
              <a:buFont typeface="Wingdings" panose="05000000000000000000" pitchFamily="2" charset="2"/>
              <a:buChar char="Ø"/>
            </a:pPr>
            <a:r>
              <a:rPr lang="en-US" b="1" dirty="0"/>
              <a:t>Adequately documented </a:t>
            </a:r>
          </a:p>
        </p:txBody>
      </p:sp>
      <p:pic>
        <p:nvPicPr>
          <p:cNvPr id="4" name="Picture 3" descr=" photo with text stating criteria for allowable costs">
            <a:extLst>
              <a:ext uri="{FF2B5EF4-FFF2-40B4-BE49-F238E27FC236}">
                <a16:creationId xmlns:a16="http://schemas.microsoft.com/office/drawing/2014/main" id="{7E454A9A-580D-4A40-8AF9-5EB2C6AD76B9}"/>
              </a:ext>
            </a:extLst>
          </p:cNvPr>
          <p:cNvPicPr>
            <a:picLocks noChangeAspect="1"/>
          </p:cNvPicPr>
          <p:nvPr/>
        </p:nvPicPr>
        <p:blipFill rotWithShape="1">
          <a:blip r:embed="rId3"/>
          <a:srcRect l="12350" r="898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scene3d>
            <a:camera prst="orthographicFront"/>
            <a:lightRig rig="contrasting" dir="t">
              <a:rot lat="0" lon="0" rev="3000000"/>
            </a:lightRig>
          </a:scene3d>
          <a:sp3d contourW="7620">
            <a:bevelT w="95250" h="31750"/>
            <a:contourClr>
              <a:srgbClr val="333333"/>
            </a:contourClr>
          </a:sp3d>
        </p:spPr>
      </p:pic>
      <p:sp>
        <p:nvSpPr>
          <p:cNvPr id="16" name="Isosceles Triangle 1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0574277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0"/>
            <a:ext cx="10197494" cy="1099457"/>
          </a:xfrm>
        </p:spPr>
        <p:txBody>
          <a:bodyPr>
            <a:normAutofit/>
          </a:bodyPr>
          <a:lstStyle/>
          <a:p>
            <a:r>
              <a:rPr lang="en-US"/>
              <a:t>Types of Expenditure Analysis</a:t>
            </a:r>
          </a:p>
        </p:txBody>
      </p:sp>
      <p:sp>
        <p:nvSpPr>
          <p:cNvPr id="31" name="Isosceles Triangle 3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8CEC00BE-A8B1-4A36-922F-09EFC2A86079}"/>
              </a:ext>
            </a:extLst>
          </p:cNvPr>
          <p:cNvSpPr>
            <a:spLocks noGrp="1"/>
          </p:cNvSpPr>
          <p:nvPr>
            <p:ph idx="1"/>
          </p:nvPr>
        </p:nvSpPr>
        <p:spPr/>
        <p:txBody>
          <a:bodyPr/>
          <a:lstStyle/>
          <a:p>
            <a:pPr lvl="0"/>
            <a:r>
              <a:rPr lang="en-US" sz="2400" dirty="0"/>
              <a:t>Operating ratios: Cost of food/total revenue = %</a:t>
            </a:r>
          </a:p>
          <a:p>
            <a:pPr lvl="0"/>
            <a:r>
              <a:rPr lang="en-US" sz="2400" dirty="0"/>
              <a:t>Total cost to produce one meal</a:t>
            </a:r>
          </a:p>
          <a:p>
            <a:pPr lvl="0"/>
            <a:r>
              <a:rPr lang="en-US" sz="2400" dirty="0"/>
              <a:t>Costs to produce a meal compared with the average revenue generated per meal</a:t>
            </a:r>
          </a:p>
          <a:p>
            <a:pPr lvl="0"/>
            <a:r>
              <a:rPr lang="en-US" sz="2400" dirty="0"/>
              <a:t>Meals per labor hour: Number of meal equivalents served in a day/number of paid hours</a:t>
            </a:r>
          </a:p>
          <a:p>
            <a:endParaRPr lang="en-US" dirty="0"/>
          </a:p>
        </p:txBody>
      </p:sp>
    </p:spTree>
    <p:extLst>
      <p:ext uri="{BB962C8B-B14F-4D97-AF65-F5344CB8AC3E}">
        <p14:creationId xmlns:p14="http://schemas.microsoft.com/office/powerpoint/2010/main" val="189720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r>
              <a:rPr lang="en-US">
                <a:solidFill>
                  <a:schemeClr val="bg1"/>
                </a:solidFill>
              </a:rPr>
              <a:t>Expenditure: Controlling Labor</a:t>
            </a:r>
          </a:p>
        </p:txBody>
      </p:sp>
      <p:sp>
        <p:nvSpPr>
          <p:cNvPr id="3" name="Text Placeholder 2"/>
          <p:cNvSpPr>
            <a:spLocks noGrp="1"/>
          </p:cNvSpPr>
          <p:nvPr>
            <p:ph type="body" sz="quarter" idx="13"/>
          </p:nvPr>
        </p:nvSpPr>
        <p:spPr>
          <a:xfrm>
            <a:off x="673754" y="2160590"/>
            <a:ext cx="3973943" cy="3440110"/>
          </a:xfrm>
        </p:spPr>
        <p:txBody>
          <a:bodyPr>
            <a:normAutofit/>
          </a:bodyPr>
          <a:lstStyle/>
          <a:p>
            <a:endParaRPr lang="en-US">
              <a:solidFill>
                <a:schemeClr val="bg1"/>
              </a:solidFill>
            </a:endParaRPr>
          </a:p>
          <a:p>
            <a:r>
              <a:rPr lang="en-US">
                <a:solidFill>
                  <a:schemeClr val="bg1"/>
                </a:solidFill>
              </a:rPr>
              <a:t>Labor is an essential cost to food service </a:t>
            </a:r>
          </a:p>
          <a:p>
            <a:endParaRPr lang="en-US">
              <a:solidFill>
                <a:schemeClr val="bg1"/>
              </a:solidFill>
            </a:endParaRPr>
          </a:p>
          <a:p>
            <a:r>
              <a:rPr lang="en-US">
                <a:solidFill>
                  <a:schemeClr val="bg1"/>
                </a:solidFill>
              </a:rPr>
              <a:t>Meals Per Labor Hour tool evaluates labor and productivity  </a:t>
            </a:r>
          </a:p>
          <a:p>
            <a:endParaRPr lang="en-US">
              <a:solidFill>
                <a:schemeClr val="bg1"/>
              </a:solidFill>
            </a:endParaRPr>
          </a:p>
          <a:p>
            <a:r>
              <a:rPr lang="en-US">
                <a:solidFill>
                  <a:schemeClr val="bg1"/>
                </a:solidFill>
              </a:rPr>
              <a:t>Meal Equivalents</a:t>
            </a:r>
          </a:p>
        </p:txBody>
      </p:sp>
      <p:pic>
        <p:nvPicPr>
          <p:cNvPr id="5" name="Picture 4" descr=" Photo showing a deli working making a sandwich">
            <a:extLst>
              <a:ext uri="{FF2B5EF4-FFF2-40B4-BE49-F238E27FC236}">
                <a16:creationId xmlns:a16="http://schemas.microsoft.com/office/drawing/2014/main" id="{6DEFDD70-A25F-43E6-8578-3E2CC51AD21C}"/>
              </a:ext>
            </a:extLst>
          </p:cNvPr>
          <p:cNvPicPr>
            <a:picLocks noChangeAspect="1"/>
          </p:cNvPicPr>
          <p:nvPr/>
        </p:nvPicPr>
        <p:blipFill rotWithShape="1">
          <a:blip r:embed="rId3"/>
          <a:srcRect r="36032"/>
          <a:stretch/>
        </p:blipFill>
        <p:spPr>
          <a:xfrm>
            <a:off x="6096001" y="1161284"/>
            <a:ext cx="5143500" cy="4522917"/>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629280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pPr>
              <a:lnSpc>
                <a:spcPct val="90000"/>
              </a:lnSpc>
            </a:pPr>
            <a:r>
              <a:rPr lang="en-US" altLang="en-US" sz="3100">
                <a:solidFill>
                  <a:schemeClr val="bg1"/>
                </a:solidFill>
              </a:rPr>
              <a:t>Using Meal Equivalents in Program Analysis to Measure Performance</a:t>
            </a:r>
            <a:endParaRPr lang="en-US" sz="3100">
              <a:solidFill>
                <a:schemeClr val="bg1"/>
              </a:solidFill>
            </a:endParaRPr>
          </a:p>
        </p:txBody>
      </p:sp>
      <p:sp>
        <p:nvSpPr>
          <p:cNvPr id="3" name="Content Placeholder 2"/>
          <p:cNvSpPr>
            <a:spLocks noGrp="1"/>
          </p:cNvSpPr>
          <p:nvPr>
            <p:ph idx="1"/>
          </p:nvPr>
        </p:nvSpPr>
        <p:spPr>
          <a:xfrm>
            <a:off x="561245" y="2245260"/>
            <a:ext cx="3973943" cy="4155539"/>
          </a:xfrm>
        </p:spPr>
        <p:txBody>
          <a:bodyPr>
            <a:normAutofit/>
          </a:bodyPr>
          <a:lstStyle/>
          <a:p>
            <a:pPr marL="0" indent="0">
              <a:buNone/>
            </a:pPr>
            <a:r>
              <a:rPr lang="en-US" altLang="en-US" sz="2000" dirty="0">
                <a:solidFill>
                  <a:schemeClr val="bg1"/>
                </a:solidFill>
              </a:rPr>
              <a:t>	</a:t>
            </a:r>
            <a:r>
              <a:rPr lang="en-US" altLang="en-US" sz="2000" b="1" dirty="0">
                <a:solidFill>
                  <a:schemeClr val="bg1"/>
                </a:solidFill>
              </a:rPr>
              <a:t>By converting food sales to meal equivalents, the school 	nutrition director can determine:</a:t>
            </a:r>
          </a:p>
          <a:p>
            <a:pPr marL="0" indent="0">
              <a:buNone/>
            </a:pPr>
            <a:endParaRPr lang="en-US" altLang="en-US" dirty="0">
              <a:solidFill>
                <a:schemeClr val="bg1"/>
              </a:solidFill>
            </a:endParaRPr>
          </a:p>
          <a:p>
            <a:pPr lvl="1"/>
            <a:r>
              <a:rPr lang="en-US" altLang="en-US" sz="1800" dirty="0">
                <a:solidFill>
                  <a:schemeClr val="bg1"/>
                </a:solidFill>
              </a:rPr>
              <a:t>Meal cost</a:t>
            </a:r>
          </a:p>
          <a:p>
            <a:pPr lvl="1"/>
            <a:r>
              <a:rPr lang="en-US" altLang="en-US" sz="1800" dirty="0">
                <a:solidFill>
                  <a:schemeClr val="bg1"/>
                </a:solidFill>
              </a:rPr>
              <a:t>Labor productivity ratios</a:t>
            </a:r>
          </a:p>
          <a:p>
            <a:pPr lvl="1"/>
            <a:r>
              <a:rPr lang="en-US" altLang="en-US" sz="1800" dirty="0">
                <a:solidFill>
                  <a:schemeClr val="bg1"/>
                </a:solidFill>
              </a:rPr>
              <a:t>Average revenue earned per meal/meal equivalent</a:t>
            </a:r>
          </a:p>
          <a:p>
            <a:endParaRPr lang="en-US" dirty="0">
              <a:solidFill>
                <a:schemeClr val="bg1"/>
              </a:solidFill>
            </a:endParaRPr>
          </a:p>
        </p:txBody>
      </p:sp>
      <p:pic>
        <p:nvPicPr>
          <p:cNvPr id="4" name="Picture 3" descr="photo of students standing in line for school lunch">
            <a:extLst>
              <a:ext uri="{FF2B5EF4-FFF2-40B4-BE49-F238E27FC236}">
                <a16:creationId xmlns:a16="http://schemas.microsoft.com/office/drawing/2014/main" id="{84AEE64A-BC3B-4009-813B-93531214CC66}"/>
              </a:ext>
            </a:extLst>
          </p:cNvPr>
          <p:cNvPicPr>
            <a:picLocks noChangeAspect="1"/>
          </p:cNvPicPr>
          <p:nvPr/>
        </p:nvPicPr>
        <p:blipFill>
          <a:blip r:embed="rId3"/>
          <a:stretch>
            <a:fillRect/>
          </a:stretch>
        </p:blipFill>
        <p:spPr>
          <a:xfrm>
            <a:off x="6096001" y="1532506"/>
            <a:ext cx="5143500" cy="3780472"/>
          </a:xfrm>
          <a:prstGeom prst="rect">
            <a:avLst/>
          </a:prstGeom>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21407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 photo of a lunch tray">
            <a:extLst>
              <a:ext uri="{FF2B5EF4-FFF2-40B4-BE49-F238E27FC236}">
                <a16:creationId xmlns:a16="http://schemas.microsoft.com/office/drawing/2014/main" id="{57F44113-BB20-44E2-980E-30E727CE1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807" y="923021"/>
            <a:ext cx="2629677" cy="2009869"/>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0A0AFD9-243A-4C9D-8FD8-BC5FC2BEFBB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8849" y="3769669"/>
            <a:ext cx="2913606" cy="2634794"/>
          </a:xfrm>
          <a:prstGeom prst="rect">
            <a:avLst/>
          </a:prstGeom>
          <a:ln>
            <a:noFill/>
          </a:ln>
          <a:effectLst>
            <a:softEdge rad="112500"/>
          </a:effectLst>
        </p:spPr>
      </p:pic>
      <p:sp>
        <p:nvSpPr>
          <p:cNvPr id="5" name="TextBox 4">
            <a:extLst>
              <a:ext uri="{FF2B5EF4-FFF2-40B4-BE49-F238E27FC236}">
                <a16:creationId xmlns:a16="http://schemas.microsoft.com/office/drawing/2014/main" id="{4651062D-E60C-4573-BC7E-C99124DE049A}"/>
              </a:ext>
            </a:extLst>
          </p:cNvPr>
          <p:cNvSpPr txBox="1"/>
          <p:nvPr/>
        </p:nvSpPr>
        <p:spPr>
          <a:xfrm>
            <a:off x="888849" y="536913"/>
            <a:ext cx="6483501" cy="2395977"/>
          </a:xfrm>
          <a:prstGeom prst="rect">
            <a:avLst/>
          </a:prstGeom>
          <a:noFill/>
        </p:spPr>
        <p:txBody>
          <a:bodyPr wrap="square" rtlCol="0">
            <a:spAutoFit/>
          </a:bodyPr>
          <a:lstStyle/>
          <a:p>
            <a:pPr>
              <a:lnSpc>
                <a:spcPct val="150000"/>
              </a:lnSpc>
            </a:pPr>
            <a:r>
              <a:rPr lang="en-US" sz="2400" dirty="0">
                <a:solidFill>
                  <a:srgbClr val="4F81BD"/>
                </a:solidFill>
              </a:rPr>
              <a:t>Meal Equivalent Conversions</a:t>
            </a:r>
          </a:p>
          <a:p>
            <a:pPr>
              <a:lnSpc>
                <a:spcPct val="150000"/>
              </a:lnSpc>
            </a:pPr>
            <a:endParaRPr lang="en-US" altLang="en-US" sz="2400" dirty="0"/>
          </a:p>
          <a:p>
            <a:pPr>
              <a:lnSpc>
                <a:spcPct val="150000"/>
              </a:lnSpc>
            </a:pPr>
            <a:r>
              <a:rPr lang="en-US" altLang="en-US" b="1" dirty="0"/>
              <a:t>1</a:t>
            </a:r>
            <a:r>
              <a:rPr lang="en-US" altLang="en-US" dirty="0"/>
              <a:t> lunch = </a:t>
            </a:r>
            <a:r>
              <a:rPr lang="en-US" altLang="en-US" b="1" dirty="0"/>
              <a:t>1</a:t>
            </a:r>
            <a:r>
              <a:rPr lang="en-US" altLang="en-US" dirty="0"/>
              <a:t> meal equivalent</a:t>
            </a:r>
          </a:p>
          <a:p>
            <a:pPr>
              <a:lnSpc>
                <a:spcPct val="150000"/>
              </a:lnSpc>
            </a:pPr>
            <a:r>
              <a:rPr lang="en-US" altLang="en-US" b="1" dirty="0"/>
              <a:t>3</a:t>
            </a:r>
            <a:r>
              <a:rPr lang="en-US" altLang="en-US" dirty="0"/>
              <a:t> breakfasts = </a:t>
            </a:r>
            <a:r>
              <a:rPr lang="en-US" altLang="en-US" b="1" dirty="0"/>
              <a:t>2</a:t>
            </a:r>
            <a:r>
              <a:rPr lang="en-US" altLang="en-US" dirty="0"/>
              <a:t> meal equivalents (2/3 = .67)</a:t>
            </a:r>
          </a:p>
          <a:p>
            <a:pPr>
              <a:lnSpc>
                <a:spcPct val="150000"/>
              </a:lnSpc>
            </a:pPr>
            <a:r>
              <a:rPr lang="en-US" altLang="en-US" b="1" dirty="0"/>
              <a:t>3</a:t>
            </a:r>
            <a:r>
              <a:rPr lang="en-US" altLang="en-US" dirty="0"/>
              <a:t> snacks = </a:t>
            </a:r>
            <a:r>
              <a:rPr lang="en-US" altLang="en-US" b="1" dirty="0"/>
              <a:t>1</a:t>
            </a:r>
            <a:r>
              <a:rPr lang="en-US" altLang="en-US" dirty="0"/>
              <a:t> meal equivalent (1/3 = .33)</a:t>
            </a:r>
          </a:p>
        </p:txBody>
      </p:sp>
      <p:sp>
        <p:nvSpPr>
          <p:cNvPr id="9" name="Content Placeholder 8">
            <a:extLst>
              <a:ext uri="{FF2B5EF4-FFF2-40B4-BE49-F238E27FC236}">
                <a16:creationId xmlns:a16="http://schemas.microsoft.com/office/drawing/2014/main" id="{A74B0C29-4772-4167-9B4B-99D1E9D9A0E3}"/>
              </a:ext>
            </a:extLst>
          </p:cNvPr>
          <p:cNvSpPr>
            <a:spLocks noGrp="1"/>
          </p:cNvSpPr>
          <p:nvPr>
            <p:ph sz="half" idx="2"/>
          </p:nvPr>
        </p:nvSpPr>
        <p:spPr>
          <a:xfrm>
            <a:off x="4251158" y="3429000"/>
            <a:ext cx="7700209" cy="2975463"/>
          </a:xfrm>
        </p:spPr>
        <p:txBody>
          <a:bodyPr>
            <a:normAutofit/>
          </a:bodyPr>
          <a:lstStyle/>
          <a:p>
            <a:endParaRPr lang="en-US" b="1" dirty="0"/>
          </a:p>
          <a:p>
            <a:pPr marL="0" lvl="0" indent="0" algn="ctr" defTabSz="914400">
              <a:spcBef>
                <a:spcPts val="0"/>
              </a:spcBef>
              <a:buClrTx/>
              <a:buSzTx/>
              <a:buNone/>
              <a:defRPr/>
            </a:pPr>
            <a:r>
              <a:rPr lang="en-US" sz="2400" dirty="0">
                <a:solidFill>
                  <a:srgbClr val="4F81BD"/>
                </a:solidFill>
              </a:rPr>
              <a:t>Meal Equivalent Formula for Non program Food Sales</a:t>
            </a:r>
            <a:endParaRPr lang="en-US" sz="2400" b="1" dirty="0"/>
          </a:p>
          <a:p>
            <a:endParaRPr lang="en-US" b="1" u="sng" dirty="0"/>
          </a:p>
          <a:p>
            <a:pPr marL="0" indent="0" algn="ctr">
              <a:buNone/>
            </a:pPr>
            <a:r>
              <a:rPr lang="en-US" sz="2000" u="sng" dirty="0"/>
              <a:t>Nonprogram Food Sales </a:t>
            </a:r>
          </a:p>
          <a:p>
            <a:pPr marL="0" indent="0" algn="ctr">
              <a:buNone/>
            </a:pPr>
            <a:r>
              <a:rPr lang="en-US" sz="2000" dirty="0"/>
              <a:t>Free lunch reimbursement rate + USDA Foods Value</a:t>
            </a:r>
          </a:p>
          <a:p>
            <a:endParaRPr lang="en-US" dirty="0"/>
          </a:p>
        </p:txBody>
      </p:sp>
    </p:spTree>
    <p:extLst>
      <p:ext uri="{BB962C8B-B14F-4D97-AF65-F5344CB8AC3E}">
        <p14:creationId xmlns:p14="http://schemas.microsoft.com/office/powerpoint/2010/main" val="4071104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73754" y="643467"/>
            <a:ext cx="4203045" cy="1375608"/>
          </a:xfrm>
        </p:spPr>
        <p:txBody>
          <a:bodyPr anchor="ctr">
            <a:normAutofit/>
          </a:bodyPr>
          <a:lstStyle/>
          <a:p>
            <a:r>
              <a:rPr lang="en-US" dirty="0">
                <a:solidFill>
                  <a:schemeClr val="bg1"/>
                </a:solidFill>
              </a:rPr>
              <a:t>Calculate Total Labor Hours</a:t>
            </a:r>
          </a:p>
        </p:txBody>
      </p:sp>
      <p:sp>
        <p:nvSpPr>
          <p:cNvPr id="18" name="Isosceles Triangle 1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137482" y="2160590"/>
            <a:ext cx="4510216" cy="3440110"/>
          </a:xfrm>
        </p:spPr>
        <p:txBody>
          <a:bodyPr>
            <a:normAutofit/>
          </a:bodyPr>
          <a:lstStyle/>
          <a:p>
            <a:r>
              <a:rPr lang="en-US" sz="2000" dirty="0">
                <a:solidFill>
                  <a:schemeClr val="bg1"/>
                </a:solidFill>
              </a:rPr>
              <a:t>Calculate the current total hours of labor paid daily by building because each building has its own unique circumstances related to preparation and serving meals.</a:t>
            </a:r>
          </a:p>
        </p:txBody>
      </p:sp>
      <p:sp>
        <p:nvSpPr>
          <p:cNvPr id="6" name="TextBox 5"/>
          <p:cNvSpPr txBox="1"/>
          <p:nvPr/>
        </p:nvSpPr>
        <p:spPr>
          <a:xfrm>
            <a:off x="6204337" y="1528168"/>
            <a:ext cx="6096000" cy="307777"/>
          </a:xfrm>
          <a:prstGeom prst="rect">
            <a:avLst/>
          </a:prstGeom>
          <a:noFill/>
        </p:spPr>
        <p:txBody>
          <a:bodyPr wrap="square" rtlCol="0">
            <a:spAutoFit/>
          </a:bodyPr>
          <a:lstStyle/>
          <a:p>
            <a:pPr>
              <a:spcAft>
                <a:spcPts val="600"/>
              </a:spcAft>
            </a:pPr>
            <a:r>
              <a:rPr lang="en-US" sz="1400" b="1" i="1" dirty="0"/>
              <a:t>This example - Employee hours paid daily include manager</a:t>
            </a:r>
          </a:p>
        </p:txBody>
      </p:sp>
      <p:graphicFrame>
        <p:nvGraphicFramePr>
          <p:cNvPr id="9" name="Table 8">
            <a:extLs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640025660"/>
              </p:ext>
            </p:extLst>
          </p:nvPr>
        </p:nvGraphicFramePr>
        <p:xfrm>
          <a:off x="6096001" y="2225890"/>
          <a:ext cx="5143502" cy="2393707"/>
        </p:xfrm>
        <a:graphic>
          <a:graphicData uri="http://schemas.openxmlformats.org/drawingml/2006/table">
            <a:tbl>
              <a:tblPr firstRow="1" bandRow="1">
                <a:tableStyleId>{69012ECD-51FC-41F1-AA8D-1B2483CD663E}</a:tableStyleId>
              </a:tblPr>
              <a:tblGrid>
                <a:gridCol w="1996129">
                  <a:extLst>
                    <a:ext uri="{9D8B030D-6E8A-4147-A177-3AD203B41FA5}">
                      <a16:colId xmlns:a16="http://schemas.microsoft.com/office/drawing/2014/main" val="20000"/>
                    </a:ext>
                  </a:extLst>
                </a:gridCol>
                <a:gridCol w="1537624">
                  <a:extLst>
                    <a:ext uri="{9D8B030D-6E8A-4147-A177-3AD203B41FA5}">
                      <a16:colId xmlns:a16="http://schemas.microsoft.com/office/drawing/2014/main" val="20001"/>
                    </a:ext>
                  </a:extLst>
                </a:gridCol>
                <a:gridCol w="1609749">
                  <a:extLst>
                    <a:ext uri="{9D8B030D-6E8A-4147-A177-3AD203B41FA5}">
                      <a16:colId xmlns:a16="http://schemas.microsoft.com/office/drawing/2014/main" val="20002"/>
                    </a:ext>
                  </a:extLst>
                </a:gridCol>
              </a:tblGrid>
              <a:tr h="1325441">
                <a:tc>
                  <a:txBody>
                    <a:bodyPr/>
                    <a:lstStyle/>
                    <a:p>
                      <a:r>
                        <a:rPr lang="en-US" sz="2600"/>
                        <a:t>Number of Employees</a:t>
                      </a:r>
                    </a:p>
                  </a:txBody>
                  <a:tcPr marL="98913" marR="98913" marT="49457" marB="49457"/>
                </a:tc>
                <a:tc>
                  <a:txBody>
                    <a:bodyPr/>
                    <a:lstStyle/>
                    <a:p>
                      <a:r>
                        <a:rPr lang="en-US" sz="2600"/>
                        <a:t>Number of Daily Hours</a:t>
                      </a:r>
                    </a:p>
                  </a:txBody>
                  <a:tcPr marL="98913" marR="98913" marT="49457" marB="49457"/>
                </a:tc>
                <a:tc>
                  <a:txBody>
                    <a:bodyPr/>
                    <a:lstStyle/>
                    <a:p>
                      <a:r>
                        <a:rPr lang="en-US" sz="2600"/>
                        <a:t>Total Number of Hours</a:t>
                      </a:r>
                    </a:p>
                  </a:txBody>
                  <a:tcPr marL="98913" marR="98913" marT="49457" marB="49457"/>
                </a:tc>
                <a:extLst>
                  <a:ext uri="{0D108BD9-81ED-4DB2-BD59-A6C34878D82A}">
                    <a16:rowId xmlns:a16="http://schemas.microsoft.com/office/drawing/2014/main" val="10000"/>
                  </a:ext>
                </a:extLst>
              </a:tr>
              <a:tr h="534133">
                <a:tc>
                  <a:txBody>
                    <a:bodyPr/>
                    <a:lstStyle/>
                    <a:p>
                      <a:pPr algn="ctr"/>
                      <a:r>
                        <a:rPr lang="en-US" sz="2600"/>
                        <a:t>1</a:t>
                      </a:r>
                    </a:p>
                  </a:txBody>
                  <a:tcPr marL="98913" marR="98913" marT="49457" marB="49457"/>
                </a:tc>
                <a:tc>
                  <a:txBody>
                    <a:bodyPr/>
                    <a:lstStyle/>
                    <a:p>
                      <a:pPr algn="ctr"/>
                      <a:r>
                        <a:rPr lang="en-US" sz="2600"/>
                        <a:t>6.5</a:t>
                      </a:r>
                    </a:p>
                  </a:txBody>
                  <a:tcPr marL="98913" marR="98913" marT="49457" marB="49457"/>
                </a:tc>
                <a:tc>
                  <a:txBody>
                    <a:bodyPr/>
                    <a:lstStyle/>
                    <a:p>
                      <a:pPr algn="ctr"/>
                      <a:r>
                        <a:rPr lang="en-US" sz="2600"/>
                        <a:t>6.5</a:t>
                      </a:r>
                    </a:p>
                  </a:txBody>
                  <a:tcPr marL="98913" marR="98913" marT="49457" marB="49457"/>
                </a:tc>
                <a:extLst>
                  <a:ext uri="{0D108BD9-81ED-4DB2-BD59-A6C34878D82A}">
                    <a16:rowId xmlns:a16="http://schemas.microsoft.com/office/drawing/2014/main" val="10001"/>
                  </a:ext>
                </a:extLst>
              </a:tr>
              <a:tr h="534133">
                <a:tc>
                  <a:txBody>
                    <a:bodyPr/>
                    <a:lstStyle/>
                    <a:p>
                      <a:pPr algn="ctr"/>
                      <a:r>
                        <a:rPr lang="en-US" sz="2600"/>
                        <a:t>3</a:t>
                      </a:r>
                    </a:p>
                  </a:txBody>
                  <a:tcPr marL="98913" marR="98913" marT="49457" marB="49457"/>
                </a:tc>
                <a:tc>
                  <a:txBody>
                    <a:bodyPr/>
                    <a:lstStyle/>
                    <a:p>
                      <a:pPr algn="ctr"/>
                      <a:r>
                        <a:rPr lang="en-US" sz="2600"/>
                        <a:t>3</a:t>
                      </a:r>
                    </a:p>
                  </a:txBody>
                  <a:tcPr marL="98913" marR="98913" marT="49457" marB="49457"/>
                </a:tc>
                <a:tc>
                  <a:txBody>
                    <a:bodyPr/>
                    <a:lstStyle/>
                    <a:p>
                      <a:pPr algn="ctr"/>
                      <a:r>
                        <a:rPr lang="en-US" sz="2600" dirty="0"/>
                        <a:t>9</a:t>
                      </a:r>
                    </a:p>
                  </a:txBody>
                  <a:tcPr marL="98913" marR="98913" marT="49457" marB="49457"/>
                </a:tc>
                <a:extLst>
                  <a:ext uri="{0D108BD9-81ED-4DB2-BD59-A6C34878D82A}">
                    <a16:rowId xmlns:a16="http://schemas.microsoft.com/office/drawing/2014/main" val="10002"/>
                  </a:ext>
                </a:extLst>
              </a:tr>
            </a:tbl>
          </a:graphicData>
        </a:graphic>
      </p:graphicFrame>
      <p:sp>
        <p:nvSpPr>
          <p:cNvPr id="7" name="TextBox 6"/>
          <p:cNvSpPr txBox="1"/>
          <p:nvPr/>
        </p:nvSpPr>
        <p:spPr>
          <a:xfrm>
            <a:off x="5348919" y="5055915"/>
            <a:ext cx="6705600" cy="400110"/>
          </a:xfrm>
          <a:prstGeom prst="rect">
            <a:avLst/>
          </a:prstGeom>
          <a:noFill/>
        </p:spPr>
        <p:txBody>
          <a:bodyPr wrap="square" rtlCol="0">
            <a:spAutoFit/>
          </a:bodyPr>
          <a:lstStyle/>
          <a:p>
            <a:pPr>
              <a:spcAft>
                <a:spcPts val="600"/>
              </a:spcAft>
            </a:pPr>
            <a:r>
              <a:rPr lang="en-US" sz="2000" b="1" dirty="0"/>
              <a:t>Total Paid Labor Hours assigned Daily:        15.5 hours</a:t>
            </a:r>
          </a:p>
        </p:txBody>
      </p:sp>
      <p:sp>
        <p:nvSpPr>
          <p:cNvPr id="20" name="Isosceles Triangle 1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125278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6" name="Rectangle 3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CF1D00D4-1C31-4BEB-8AC3-A0EBB84424B8}"/>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a:solidFill>
                  <a:schemeClr val="bg1"/>
                </a:solidFill>
              </a:rPr>
              <a:t>Meals Per Labor Hour Formula </a:t>
            </a:r>
          </a:p>
        </p:txBody>
      </p:sp>
      <p:sp>
        <p:nvSpPr>
          <p:cNvPr id="3" name="Content Placeholder 2">
            <a:extLst>
              <a:ext uri="{FF2B5EF4-FFF2-40B4-BE49-F238E27FC236}">
                <a16:creationId xmlns:a16="http://schemas.microsoft.com/office/drawing/2014/main" id="{45C791B4-5AC6-4524-93B3-4284F73AA3A3}"/>
              </a:ext>
            </a:extLst>
          </p:cNvPr>
          <p:cNvSpPr>
            <a:spLocks noGrp="1"/>
          </p:cNvSpPr>
          <p:nvPr>
            <p:ph sz="quarter" idx="12"/>
          </p:nvPr>
        </p:nvSpPr>
        <p:spPr>
          <a:xfrm>
            <a:off x="673754" y="2160590"/>
            <a:ext cx="3973943" cy="3440110"/>
          </a:xfrm>
        </p:spPr>
        <p:txBody>
          <a:bodyPr vert="horz" lIns="91440" tIns="45720" rIns="91440" bIns="45720" rtlCol="0">
            <a:normAutofit/>
          </a:bodyPr>
          <a:lstStyle/>
          <a:p>
            <a:pPr>
              <a:buFont typeface="Wingdings 3" charset="2"/>
              <a:buChar char=""/>
            </a:pPr>
            <a:endParaRPr lang="en-US" dirty="0">
              <a:solidFill>
                <a:schemeClr val="bg1"/>
              </a:solidFill>
            </a:endParaRPr>
          </a:p>
          <a:p>
            <a:pPr>
              <a:buFont typeface="Wingdings 3" charset="2"/>
              <a:buChar char=""/>
            </a:pPr>
            <a:endParaRPr lang="en-US" u="sng" dirty="0">
              <a:solidFill>
                <a:schemeClr val="bg1"/>
              </a:solidFill>
            </a:endParaRPr>
          </a:p>
          <a:p>
            <a:r>
              <a:rPr lang="en-US" sz="2400" u="sng" dirty="0">
                <a:solidFill>
                  <a:schemeClr val="bg1"/>
                </a:solidFill>
              </a:rPr>
              <a:t>Number of Meal Equivalents</a:t>
            </a:r>
            <a:r>
              <a:rPr lang="en-US" sz="2400" dirty="0">
                <a:solidFill>
                  <a:schemeClr val="bg1"/>
                </a:solidFill>
              </a:rPr>
              <a:t>  </a:t>
            </a:r>
            <a:r>
              <a:rPr lang="en-US" sz="2400" b="1" dirty="0">
                <a:solidFill>
                  <a:schemeClr val="bg1"/>
                </a:solidFill>
              </a:rPr>
              <a:t>÷</a:t>
            </a:r>
            <a:r>
              <a:rPr lang="en-US" sz="2400" dirty="0">
                <a:solidFill>
                  <a:schemeClr val="bg1"/>
                </a:solidFill>
              </a:rPr>
              <a:t> </a:t>
            </a:r>
            <a:r>
              <a:rPr lang="en-US" sz="2400" u="sng" dirty="0">
                <a:solidFill>
                  <a:schemeClr val="bg1"/>
                </a:solidFill>
              </a:rPr>
              <a:t>Number of Paid Labor Hours</a:t>
            </a:r>
            <a:r>
              <a:rPr lang="en-US" sz="2400" dirty="0">
                <a:solidFill>
                  <a:schemeClr val="bg1"/>
                </a:solidFill>
              </a:rPr>
              <a:t>  </a:t>
            </a:r>
            <a:r>
              <a:rPr lang="en-US" sz="2400" b="1" dirty="0">
                <a:solidFill>
                  <a:schemeClr val="bg1"/>
                </a:solidFill>
              </a:rPr>
              <a:t>= </a:t>
            </a:r>
          </a:p>
          <a:p>
            <a:r>
              <a:rPr lang="en-US" sz="2400" dirty="0">
                <a:solidFill>
                  <a:schemeClr val="bg1"/>
                </a:solidFill>
              </a:rPr>
              <a:t>Meals Per Labor Hour (MPLH)</a:t>
            </a:r>
            <a:endParaRPr lang="en-US" sz="2400" u="sng" dirty="0">
              <a:solidFill>
                <a:schemeClr val="bg1"/>
              </a:solidFill>
            </a:endParaRPr>
          </a:p>
          <a:p>
            <a:endParaRPr lang="en-US" sz="2400" dirty="0">
              <a:solidFill>
                <a:schemeClr val="bg1"/>
              </a:solidFill>
            </a:endParaRPr>
          </a:p>
          <a:p>
            <a:pPr>
              <a:buFont typeface="Wingdings 3" charset="2"/>
              <a:buChar char=""/>
            </a:pPr>
            <a:endParaRPr lang="en-US" dirty="0">
              <a:solidFill>
                <a:schemeClr val="bg1"/>
              </a:solidFill>
            </a:endParaRPr>
          </a:p>
        </p:txBody>
      </p:sp>
      <p:pic>
        <p:nvPicPr>
          <p:cNvPr id="4" name="Picture 3" descr=" photo of two smiling students">
            <a:extLst>
              <a:ext uri="{FF2B5EF4-FFF2-40B4-BE49-F238E27FC236}">
                <a16:creationId xmlns:a16="http://schemas.microsoft.com/office/drawing/2014/main" id="{249B361E-3AF6-42FB-81DF-9D8CE5063718}"/>
              </a:ext>
            </a:extLst>
          </p:cNvPr>
          <p:cNvPicPr>
            <a:picLocks noChangeAspect="1"/>
          </p:cNvPicPr>
          <p:nvPr/>
        </p:nvPicPr>
        <p:blipFill rotWithShape="1">
          <a:blip r:embed="rId3"/>
          <a:srcRect l="2393" r="19992" b="-1"/>
          <a:stretch/>
        </p:blipFill>
        <p:spPr>
          <a:xfrm>
            <a:off x="6096001" y="1161277"/>
            <a:ext cx="5143500" cy="4522930"/>
          </a:xfrm>
          <a:prstGeom prst="rect">
            <a:avLst/>
          </a:prstGeom>
        </p:spPr>
      </p:pic>
      <p:sp>
        <p:nvSpPr>
          <p:cNvPr id="42" name="Isosceles Triangle 4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724084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3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301F1EEE-8CBE-49E2-84EB-46A181CDACD5}"/>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School Nutrition Programs</a:t>
            </a:r>
          </a:p>
        </p:txBody>
      </p:sp>
      <p:sp>
        <p:nvSpPr>
          <p:cNvPr id="7" name="Content Placeholder 6">
            <a:extLst>
              <a:ext uri="{FF2B5EF4-FFF2-40B4-BE49-F238E27FC236}">
                <a16:creationId xmlns:a16="http://schemas.microsoft.com/office/drawing/2014/main" id="{0ED2F243-F710-468B-9BBB-355417211C59}"/>
              </a:ext>
            </a:extLst>
          </p:cNvPr>
          <p:cNvSpPr>
            <a:spLocks noGrp="1"/>
          </p:cNvSpPr>
          <p:nvPr>
            <p:ph idx="1"/>
          </p:nvPr>
        </p:nvSpPr>
        <p:spPr>
          <a:xfrm>
            <a:off x="673754" y="2160590"/>
            <a:ext cx="3973943" cy="3440110"/>
          </a:xfrm>
        </p:spPr>
        <p:txBody>
          <a:bodyPr>
            <a:normAutofit/>
          </a:bodyPr>
          <a:lstStyle/>
          <a:p>
            <a:pPr lvl="0">
              <a:buClr>
                <a:srgbClr val="D2BD24"/>
              </a:buClr>
              <a:buSzPct val="100000"/>
              <a:buFont typeface="Wingdings 3" panose="05040102010807070707" pitchFamily="18" charset="2"/>
              <a:buChar char="}"/>
            </a:pPr>
            <a:r>
              <a:rPr lang="en-US" b="1" dirty="0">
                <a:solidFill>
                  <a:schemeClr val="bg1"/>
                </a:solidFill>
                <a:latin typeface="Trebuchet MS" panose="020B0603020202020204" pitchFamily="34" charset="0"/>
              </a:rPr>
              <a:t>Serve millions of children daily</a:t>
            </a:r>
          </a:p>
          <a:p>
            <a:pPr lvl="0">
              <a:buClr>
                <a:srgbClr val="D2BD24"/>
              </a:buClr>
              <a:buSzPct val="100000"/>
              <a:buFont typeface="Wingdings 3" panose="05040102010807070707" pitchFamily="18" charset="2"/>
              <a:buChar char="}"/>
            </a:pPr>
            <a:r>
              <a:rPr lang="en-US" b="1" dirty="0">
                <a:solidFill>
                  <a:schemeClr val="bg1"/>
                </a:solidFill>
                <a:latin typeface="Trebuchet MS" panose="020B0603020202020204" pitchFamily="34" charset="0"/>
              </a:rPr>
              <a:t>Managing the financial resources of these programs is critical </a:t>
            </a:r>
          </a:p>
          <a:p>
            <a:pPr lvl="0">
              <a:buClr>
                <a:srgbClr val="D2BD24"/>
              </a:buClr>
              <a:buSzPct val="100000"/>
              <a:buFont typeface="Wingdings 3" panose="05040102010807070707" pitchFamily="18" charset="2"/>
              <a:buChar char="}"/>
            </a:pPr>
            <a:r>
              <a:rPr lang="en-US" b="1" dirty="0">
                <a:solidFill>
                  <a:schemeClr val="bg1"/>
                </a:solidFill>
                <a:latin typeface="Trebuchet MS" panose="020B0603020202020204" pitchFamily="34" charset="0"/>
              </a:rPr>
              <a:t>Ability to interpret the financial outcomes of operational decisions </a:t>
            </a:r>
          </a:p>
          <a:p>
            <a:pPr lvl="0">
              <a:buClr>
                <a:srgbClr val="D2BD24"/>
              </a:buClr>
              <a:buSzPct val="100000"/>
              <a:buFont typeface="Wingdings 3" panose="05040102010807070707" pitchFamily="18" charset="2"/>
              <a:buChar char="}"/>
            </a:pPr>
            <a:r>
              <a:rPr lang="en-US" b="1" dirty="0">
                <a:solidFill>
                  <a:schemeClr val="bg1"/>
                </a:solidFill>
                <a:latin typeface="Trebuchet MS" panose="020B0603020202020204" pitchFamily="34" charset="0"/>
              </a:rPr>
              <a:t>Benchmark best practices </a:t>
            </a:r>
            <a:endParaRPr lang="en-US" b="1" dirty="0">
              <a:solidFill>
                <a:schemeClr val="bg1"/>
              </a:solidFill>
            </a:endParaRPr>
          </a:p>
        </p:txBody>
      </p:sp>
      <p:pic>
        <p:nvPicPr>
          <p:cNvPr id="3" name="Picture 2" descr=" Happy children giving the thumbs up sign">
            <a:extLst>
              <a:ext uri="{FF2B5EF4-FFF2-40B4-BE49-F238E27FC236}">
                <a16:creationId xmlns:a16="http://schemas.microsoft.com/office/drawing/2014/main" id="{46C56F39-6346-4CA7-8F5F-3582FE6C36BC}"/>
              </a:ext>
            </a:extLst>
          </p:cNvPr>
          <p:cNvPicPr>
            <a:picLocks noChangeAspect="1"/>
          </p:cNvPicPr>
          <p:nvPr/>
        </p:nvPicPr>
        <p:blipFill rotWithShape="1">
          <a:blip r:embed="rId3"/>
          <a:srcRect t="1862" b="27627"/>
          <a:stretch/>
        </p:blipFill>
        <p:spPr>
          <a:xfrm>
            <a:off x="6096001" y="1581761"/>
            <a:ext cx="5143500" cy="3681962"/>
          </a:xfrm>
          <a:prstGeom prst="rect">
            <a:avLst/>
          </a:prstGeom>
        </p:spPr>
      </p:pic>
      <p:sp>
        <p:nvSpPr>
          <p:cNvPr id="41" name="Isosceles Triangle 4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264678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FA997-EB17-4112-8544-273B40BDCE06}"/>
              </a:ext>
            </a:extLst>
          </p:cNvPr>
          <p:cNvSpPr>
            <a:spLocks noGrp="1"/>
          </p:cNvSpPr>
          <p:nvPr>
            <p:ph type="title"/>
          </p:nvPr>
        </p:nvSpPr>
        <p:spPr/>
        <p:txBody>
          <a:bodyPr/>
          <a:lstStyle/>
          <a:p>
            <a:r>
              <a:rPr lang="en-US" dirty="0"/>
              <a:t>Meals Per Labor Hour Example</a:t>
            </a:r>
          </a:p>
        </p:txBody>
      </p:sp>
      <p:sp>
        <p:nvSpPr>
          <p:cNvPr id="3" name="Content Placeholder 2">
            <a:extLst>
              <a:ext uri="{FF2B5EF4-FFF2-40B4-BE49-F238E27FC236}">
                <a16:creationId xmlns:a16="http://schemas.microsoft.com/office/drawing/2014/main" id="{5C49EA09-DC38-40F3-BF90-1C248231955C}"/>
              </a:ext>
            </a:extLst>
          </p:cNvPr>
          <p:cNvSpPr>
            <a:spLocks noGrp="1"/>
          </p:cNvSpPr>
          <p:nvPr>
            <p:ph sz="quarter" idx="12"/>
          </p:nvPr>
        </p:nvSpPr>
        <p:spPr>
          <a:xfrm>
            <a:off x="1186215" y="1436554"/>
            <a:ext cx="9182561" cy="5292542"/>
          </a:xfrm>
        </p:spPr>
        <p:txBody>
          <a:bodyPr/>
          <a:lstStyle/>
          <a:p>
            <a:pPr>
              <a:spcBef>
                <a:spcPts val="0"/>
              </a:spcBef>
            </a:pPr>
            <a:r>
              <a:rPr lang="en-US" dirty="0"/>
              <a:t>A </a:t>
            </a:r>
            <a:r>
              <a:rPr lang="en-US" sz="2000" dirty="0"/>
              <a:t>food service director wanted to calculate the meals per labor hour from the previous day.  The lunch program reported the following meals served and labor hours paid:</a:t>
            </a:r>
          </a:p>
          <a:p>
            <a:pPr>
              <a:spcBef>
                <a:spcPts val="0"/>
              </a:spcBef>
            </a:pPr>
            <a:endParaRPr lang="en-US" sz="2000" dirty="0"/>
          </a:p>
          <a:p>
            <a:pPr marL="1028700" lvl="1">
              <a:spcBef>
                <a:spcPts val="0"/>
              </a:spcBef>
              <a:buFont typeface="Arial" panose="020B0604020202020204" pitchFamily="34" charset="0"/>
              <a:buChar char="•"/>
            </a:pPr>
            <a:r>
              <a:rPr lang="en-US" sz="2000" dirty="0">
                <a:solidFill>
                  <a:srgbClr val="FF0000"/>
                </a:solidFill>
              </a:rPr>
              <a:t>425 lunches, 150 breakfasts, 175 snacks</a:t>
            </a:r>
          </a:p>
          <a:p>
            <a:pPr marL="1028700" lvl="1">
              <a:spcBef>
                <a:spcPts val="0"/>
              </a:spcBef>
              <a:buFont typeface="Arial" panose="020B0604020202020204" pitchFamily="34" charset="0"/>
              <a:buChar char="•"/>
            </a:pPr>
            <a:r>
              <a:rPr lang="en-US" sz="2000" dirty="0">
                <a:solidFill>
                  <a:srgbClr val="FF0000"/>
                </a:solidFill>
              </a:rPr>
              <a:t>32 labor hours</a:t>
            </a:r>
          </a:p>
          <a:p>
            <a:pPr>
              <a:spcBef>
                <a:spcPts val="0"/>
              </a:spcBef>
            </a:pPr>
            <a:endParaRPr lang="en-US" sz="2000" dirty="0"/>
          </a:p>
          <a:p>
            <a:pPr>
              <a:spcBef>
                <a:spcPts val="0"/>
              </a:spcBef>
            </a:pPr>
            <a:endParaRPr lang="en-US" sz="2000" dirty="0"/>
          </a:p>
          <a:p>
            <a:pPr>
              <a:spcBef>
                <a:spcPts val="0"/>
              </a:spcBef>
            </a:pPr>
            <a:r>
              <a:rPr lang="en-US" sz="2000" dirty="0">
                <a:solidFill>
                  <a:schemeClr val="accent4">
                    <a:lumMod val="75000"/>
                  </a:schemeClr>
                </a:solidFill>
              </a:rPr>
              <a:t>Lunch                             425.00 Meal Equivalents</a:t>
            </a:r>
          </a:p>
          <a:p>
            <a:pPr lvl="0">
              <a:spcBef>
                <a:spcPts val="0"/>
              </a:spcBef>
              <a:buClr>
                <a:srgbClr val="4F81BD"/>
              </a:buClr>
            </a:pPr>
            <a:r>
              <a:rPr lang="en-US" sz="2000" dirty="0">
                <a:solidFill>
                  <a:schemeClr val="accent4">
                    <a:lumMod val="75000"/>
                  </a:schemeClr>
                </a:solidFill>
              </a:rPr>
              <a:t>Breakfast (150 x .67)       100.50 Meal Equivalents</a:t>
            </a:r>
          </a:p>
          <a:p>
            <a:pPr>
              <a:spcBef>
                <a:spcPts val="0"/>
              </a:spcBef>
            </a:pPr>
            <a:r>
              <a:rPr lang="en-US" sz="2000" u="sng" dirty="0">
                <a:solidFill>
                  <a:schemeClr val="accent4">
                    <a:lumMod val="75000"/>
                  </a:schemeClr>
                </a:solidFill>
              </a:rPr>
              <a:t>Snack (175 x .33)</a:t>
            </a:r>
            <a:r>
              <a:rPr lang="en-US" sz="2000" dirty="0">
                <a:solidFill>
                  <a:schemeClr val="accent4">
                    <a:lumMod val="75000"/>
                  </a:schemeClr>
                </a:solidFill>
              </a:rPr>
              <a:t>            </a:t>
            </a:r>
            <a:r>
              <a:rPr lang="en-US" sz="2000" u="sng" dirty="0">
                <a:solidFill>
                  <a:schemeClr val="accent4">
                    <a:lumMod val="75000"/>
                  </a:schemeClr>
                </a:solidFill>
              </a:rPr>
              <a:t> 57.75 Meal Equivalents</a:t>
            </a:r>
          </a:p>
          <a:p>
            <a:pPr>
              <a:spcBef>
                <a:spcPts val="0"/>
              </a:spcBef>
            </a:pPr>
            <a:r>
              <a:rPr lang="en-US" sz="2000" dirty="0">
                <a:solidFill>
                  <a:srgbClr val="FF0000"/>
                </a:solidFill>
              </a:rPr>
              <a:t>Total                               583.25 Meal Equivalents</a:t>
            </a:r>
          </a:p>
          <a:p>
            <a:pPr>
              <a:spcBef>
                <a:spcPts val="0"/>
              </a:spcBef>
            </a:pPr>
            <a:endParaRPr lang="en-US" sz="2000" dirty="0"/>
          </a:p>
          <a:p>
            <a:pPr>
              <a:spcBef>
                <a:spcPts val="0"/>
              </a:spcBef>
            </a:pPr>
            <a:r>
              <a:rPr lang="en-US" sz="2000" dirty="0">
                <a:solidFill>
                  <a:schemeClr val="accent4">
                    <a:lumMod val="75000"/>
                  </a:schemeClr>
                </a:solidFill>
              </a:rPr>
              <a:t>583.25 meal equivalents ÷ 32 labor hours = 18.227 or 18 Meals Per Labor Hour</a:t>
            </a:r>
          </a:p>
          <a:p>
            <a:endParaRPr lang="en-US" dirty="0"/>
          </a:p>
        </p:txBody>
      </p:sp>
      <p:pic>
        <p:nvPicPr>
          <p:cNvPr id="5" name="Picture 4" descr="A hand holding a calculator&#10;&#10;">
            <a:extLst>
              <a:ext uri="{FF2B5EF4-FFF2-40B4-BE49-F238E27FC236}">
                <a16:creationId xmlns:a16="http://schemas.microsoft.com/office/drawing/2014/main" id="{A336C960-223D-4462-98BE-2502E6FEC2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74044" y="2757354"/>
            <a:ext cx="2842787" cy="18317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08376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A459-A4D5-42AA-AFA2-AF353CE9FF84}"/>
              </a:ext>
            </a:extLst>
          </p:cNvPr>
          <p:cNvSpPr>
            <a:spLocks noGrp="1"/>
          </p:cNvSpPr>
          <p:nvPr>
            <p:ph type="title"/>
          </p:nvPr>
        </p:nvSpPr>
        <p:spPr/>
        <p:txBody>
          <a:bodyPr/>
          <a:lstStyle/>
          <a:p>
            <a:r>
              <a:rPr lang="en-US" dirty="0"/>
              <a:t>  Meals Per Labor Hour</a:t>
            </a:r>
          </a:p>
        </p:txBody>
      </p:sp>
      <p:pic>
        <p:nvPicPr>
          <p:cNvPr id="4" name="Content Placeholder 3" descr="photo of sample staffing guidelines for on site production">
            <a:extLst>
              <a:ext uri="{FF2B5EF4-FFF2-40B4-BE49-F238E27FC236}">
                <a16:creationId xmlns:a16="http://schemas.microsoft.com/office/drawing/2014/main" id="{692DA103-FE28-45EC-9A61-E83EEBFA0DB9}"/>
              </a:ext>
            </a:extLst>
          </p:cNvPr>
          <p:cNvPicPr>
            <a:picLocks noGrp="1"/>
          </p:cNvPicPr>
          <p:nvPr>
            <p:ph sz="quarter" idx="12"/>
          </p:nvPr>
        </p:nvPicPr>
        <p:blipFill rotWithShape="1">
          <a:blip r:embed="rId3"/>
          <a:srcRect l="17627" t="13077" r="19231" b="48718"/>
          <a:stretch/>
        </p:blipFill>
        <p:spPr bwMode="auto">
          <a:xfrm>
            <a:off x="405730" y="1372338"/>
            <a:ext cx="10486851" cy="5188687"/>
          </a:xfrm>
          <a:prstGeom prst="rect">
            <a:avLst/>
          </a:prstGeom>
          <a:ln>
            <a:noFill/>
          </a:ln>
          <a:extLst>
            <a:ext uri="{53640926-AAD7-44D8-BBD7-CCE9431645EC}">
              <a14:shadowObscured xmlns:a14="http://schemas.microsoft.com/office/drawing/2010/main"/>
            </a:ext>
          </a:extLst>
        </p:spPr>
      </p:pic>
      <p:pic>
        <p:nvPicPr>
          <p:cNvPr id="5" name="Picture 4" descr="A close up of a clock held by a cartoon figure&#10;&#10;">
            <a:extLst>
              <a:ext uri="{FF2B5EF4-FFF2-40B4-BE49-F238E27FC236}">
                <a16:creationId xmlns:a16="http://schemas.microsoft.com/office/drawing/2014/main" id="{C566D00E-1BAB-471B-8CAA-AC3A4A96CE6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484600" y="172016"/>
            <a:ext cx="2407981" cy="1955548"/>
          </a:xfrm>
          <a:prstGeom prst="rect">
            <a:avLst/>
          </a:prstGeom>
          <a:ln>
            <a:noFill/>
          </a:ln>
          <a:effectLst>
            <a:softEdge rad="112500"/>
          </a:effectLst>
        </p:spPr>
      </p:pic>
    </p:spTree>
    <p:extLst>
      <p:ext uri="{BB962C8B-B14F-4D97-AF65-F5344CB8AC3E}">
        <p14:creationId xmlns:p14="http://schemas.microsoft.com/office/powerpoint/2010/main" val="3174131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1" name="Straight Connector 9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9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0" name="Isosceles Triangle 9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02" name="Rectangle 10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 name="Isosceles Triangle 10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DAE5ACFA-15F8-42B7-A8C3-C72CBCDC19AA}"/>
              </a:ext>
            </a:extLst>
          </p:cNvPr>
          <p:cNvSpPr>
            <a:spLocks noGrp="1"/>
          </p:cNvSpPr>
          <p:nvPr>
            <p:ph type="title"/>
          </p:nvPr>
        </p:nvSpPr>
        <p:spPr>
          <a:xfrm>
            <a:off x="673754" y="643467"/>
            <a:ext cx="4203045" cy="1375608"/>
          </a:xfrm>
        </p:spPr>
        <p:txBody>
          <a:bodyPr vert="horz" lIns="91440" tIns="45720" rIns="91440" bIns="45720" rtlCol="0" anchor="ctr">
            <a:normAutofit/>
          </a:bodyPr>
          <a:lstStyle/>
          <a:p>
            <a:pPr>
              <a:lnSpc>
                <a:spcPct val="90000"/>
              </a:lnSpc>
            </a:pPr>
            <a:r>
              <a:rPr lang="en-US" sz="3100" b="1">
                <a:solidFill>
                  <a:schemeClr val="bg1"/>
                </a:solidFill>
              </a:rPr>
              <a:t>Factors Affecting Meals Per Labor Hour</a:t>
            </a:r>
          </a:p>
        </p:txBody>
      </p:sp>
      <p:sp>
        <p:nvSpPr>
          <p:cNvPr id="3" name="Content Placeholder 2">
            <a:extLst>
              <a:ext uri="{FF2B5EF4-FFF2-40B4-BE49-F238E27FC236}">
                <a16:creationId xmlns:a16="http://schemas.microsoft.com/office/drawing/2014/main" id="{3582B5BC-3469-42AF-8868-458116BD4592}"/>
              </a:ext>
            </a:extLst>
          </p:cNvPr>
          <p:cNvSpPr>
            <a:spLocks noGrp="1"/>
          </p:cNvSpPr>
          <p:nvPr>
            <p:ph sz="quarter" idx="12"/>
          </p:nvPr>
        </p:nvSpPr>
        <p:spPr>
          <a:xfrm>
            <a:off x="673754" y="2160590"/>
            <a:ext cx="3973943" cy="3624574"/>
          </a:xfrm>
        </p:spPr>
        <p:txBody>
          <a:bodyPr vert="horz" lIns="91440" tIns="45720" rIns="91440" bIns="45720" rtlCol="0">
            <a:noAutofit/>
          </a:bodyPr>
          <a:lstStyle/>
          <a:p>
            <a:pPr>
              <a:buFont typeface="Wingdings 3" charset="2"/>
              <a:buChar char=""/>
            </a:pPr>
            <a:r>
              <a:rPr lang="en-US" sz="2000" dirty="0">
                <a:solidFill>
                  <a:schemeClr val="bg1"/>
                </a:solidFill>
              </a:rPr>
              <a:t>Size of operation	</a:t>
            </a:r>
          </a:p>
          <a:p>
            <a:pPr>
              <a:buFont typeface="Wingdings 3" charset="2"/>
              <a:buChar char=""/>
            </a:pPr>
            <a:r>
              <a:rPr lang="en-US" sz="2000" dirty="0">
                <a:solidFill>
                  <a:schemeClr val="bg1"/>
                </a:solidFill>
              </a:rPr>
              <a:t>Number of serving lines</a:t>
            </a:r>
          </a:p>
          <a:p>
            <a:pPr>
              <a:buFont typeface="Wingdings 3" charset="2"/>
              <a:buChar char=""/>
            </a:pPr>
            <a:r>
              <a:rPr lang="en-US" sz="2000" dirty="0">
                <a:solidFill>
                  <a:schemeClr val="bg1"/>
                </a:solidFill>
              </a:rPr>
              <a:t>Type service provided </a:t>
            </a:r>
          </a:p>
          <a:p>
            <a:pPr>
              <a:buFont typeface="Wingdings 3" charset="2"/>
              <a:buChar char=""/>
            </a:pPr>
            <a:r>
              <a:rPr lang="en-US" sz="2000" dirty="0">
                <a:solidFill>
                  <a:schemeClr val="bg1"/>
                </a:solidFill>
              </a:rPr>
              <a:t>Scheduling of lunch periods	</a:t>
            </a:r>
          </a:p>
          <a:p>
            <a:pPr>
              <a:buFont typeface="Wingdings 3" charset="2"/>
              <a:buChar char=""/>
            </a:pPr>
            <a:r>
              <a:rPr lang="en-US" sz="2000" dirty="0">
                <a:solidFill>
                  <a:schemeClr val="bg1"/>
                </a:solidFill>
              </a:rPr>
              <a:t>Production system	</a:t>
            </a:r>
          </a:p>
          <a:p>
            <a:pPr>
              <a:buFont typeface="Wingdings 3" charset="2"/>
              <a:buChar char=""/>
            </a:pPr>
            <a:r>
              <a:rPr lang="en-US" sz="2000" dirty="0">
                <a:solidFill>
                  <a:schemeClr val="bg1"/>
                </a:solidFill>
              </a:rPr>
              <a:t>Amount of convenience foods used</a:t>
            </a:r>
          </a:p>
          <a:p>
            <a:pPr>
              <a:buFont typeface="Wingdings 3" charset="2"/>
              <a:buChar char=""/>
            </a:pPr>
            <a:r>
              <a:rPr lang="en-US" sz="2000" dirty="0">
                <a:solidFill>
                  <a:schemeClr val="bg1"/>
                </a:solidFill>
              </a:rPr>
              <a:t>Skill level of employees	</a:t>
            </a:r>
          </a:p>
          <a:p>
            <a:pPr>
              <a:buFont typeface="Wingdings 3" charset="2"/>
              <a:buChar char=""/>
            </a:pPr>
            <a:r>
              <a:rPr lang="en-US" sz="2000" dirty="0">
                <a:solidFill>
                  <a:schemeClr val="bg1"/>
                </a:solidFill>
              </a:rPr>
              <a:t>Complexity of the menu </a:t>
            </a:r>
          </a:p>
        </p:txBody>
      </p:sp>
      <p:pic>
        <p:nvPicPr>
          <p:cNvPr id="5" name="Picture 4" descr="photo of cooks in the kitchen">
            <a:extLst>
              <a:ext uri="{FF2B5EF4-FFF2-40B4-BE49-F238E27FC236}">
                <a16:creationId xmlns:a16="http://schemas.microsoft.com/office/drawing/2014/main" id="{10AD660B-BDDB-496F-8800-4089953D78F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791" r="21896"/>
          <a:stretch/>
        </p:blipFill>
        <p:spPr>
          <a:xfrm>
            <a:off x="6740326" y="972608"/>
            <a:ext cx="3854850" cy="4900269"/>
          </a:xfrm>
          <a:prstGeom prst="rect">
            <a:avLst/>
          </a:prstGeom>
        </p:spPr>
      </p:pic>
      <p:sp>
        <p:nvSpPr>
          <p:cNvPr id="108" name="Isosceles Triangle 10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7898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37">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9" name="Straight Connector 38">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6" name="Rectangle 49">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Expenditure: Indirect Cost</a:t>
            </a:r>
          </a:p>
        </p:txBody>
      </p:sp>
      <p:grpSp>
        <p:nvGrpSpPr>
          <p:cNvPr id="67" name="Group 51">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53" name="Straight Connector 52">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8" name="Rectangle 62">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Content Placeholder 5">
            <a:extLst>
              <a:ext uri="{FF2B5EF4-FFF2-40B4-BE49-F238E27FC236}">
                <a16:creationId xmlns:a16="http://schemas.microsoft.com/office/drawing/2014/main" id="{FBD956D4-6005-4834-833E-BF131D2F7AC8}"/>
              </a:ext>
            </a:extLst>
          </p:cNvPr>
          <p:cNvSpPr>
            <a:spLocks noGrp="1"/>
          </p:cNvSpPr>
          <p:nvPr>
            <p:ph sz="quarter" idx="12"/>
          </p:nvPr>
        </p:nvSpPr>
        <p:spPr>
          <a:xfrm>
            <a:off x="4200063" y="828938"/>
            <a:ext cx="7610938" cy="5305161"/>
          </a:xfrm>
        </p:spPr>
        <p:txBody>
          <a:bodyPr>
            <a:normAutofit/>
          </a:bodyPr>
          <a:lstStyle/>
          <a:p>
            <a:pPr marL="285750" lvl="0" indent="-285750" defTabSz="914400">
              <a:spcBef>
                <a:spcPts val="0"/>
              </a:spcBef>
              <a:buClrTx/>
              <a:buSzTx/>
              <a:buFont typeface="Arial" panose="020B0604020202020204" pitchFamily="34" charset="0"/>
              <a:buChar char="•"/>
              <a:defRPr/>
            </a:pPr>
            <a:r>
              <a:rPr lang="en-US" sz="2800" dirty="0">
                <a:solidFill>
                  <a:schemeClr val="tx1"/>
                </a:solidFill>
              </a:rPr>
              <a:t>Share of general schools’ costs that are incurred for common or joint purposes </a:t>
            </a:r>
          </a:p>
          <a:p>
            <a:endParaRPr lang="en-US" sz="2800" dirty="0">
              <a:solidFill>
                <a:schemeClr val="tx1"/>
              </a:solidFill>
            </a:endParaRPr>
          </a:p>
          <a:p>
            <a:pPr marL="285750" lvl="0" indent="-285750" defTabSz="914400">
              <a:spcBef>
                <a:spcPts val="0"/>
              </a:spcBef>
              <a:buClrTx/>
              <a:buSzTx/>
              <a:buFont typeface="Arial" panose="020B0604020202020204" pitchFamily="34" charset="0"/>
              <a:buChar char="•"/>
              <a:defRPr/>
            </a:pPr>
            <a:r>
              <a:rPr lang="en-US" sz="2800" b="1" dirty="0">
                <a:solidFill>
                  <a:schemeClr val="tx1"/>
                </a:solidFill>
              </a:rPr>
              <a:t>Indirect costs include:</a:t>
            </a:r>
            <a:r>
              <a:rPr lang="en-US" sz="2800" dirty="0">
                <a:solidFill>
                  <a:schemeClr val="tx1"/>
                </a:solidFill>
              </a:rPr>
              <a:t>	</a:t>
            </a:r>
          </a:p>
          <a:p>
            <a:r>
              <a:rPr lang="en-US" sz="2800" dirty="0">
                <a:solidFill>
                  <a:schemeClr val="tx1"/>
                </a:solidFill>
              </a:rPr>
              <a:t>Human resources, payroll, accounting, budgeting, purchasing, utilities (light, head, etc.), etc.</a:t>
            </a:r>
          </a:p>
          <a:p>
            <a:endParaRPr lang="en-US" sz="2800" dirty="0">
              <a:solidFill>
                <a:schemeClr val="tx1"/>
              </a:solidFill>
            </a:endParaRPr>
          </a:p>
          <a:p>
            <a:pPr marL="285750" lvl="0" indent="-285750" defTabSz="914400">
              <a:spcBef>
                <a:spcPts val="0"/>
              </a:spcBef>
              <a:buClrTx/>
              <a:buSzTx/>
              <a:buFont typeface="Arial" panose="020B0604020202020204" pitchFamily="34" charset="0"/>
              <a:buChar char="•"/>
              <a:defRPr/>
            </a:pPr>
            <a:r>
              <a:rPr lang="en-US" sz="2800" dirty="0">
                <a:solidFill>
                  <a:schemeClr val="tx1"/>
                </a:solidFill>
              </a:rPr>
              <a:t>See USDA memo SP60-2016, dated September 30, 2016</a:t>
            </a:r>
          </a:p>
          <a:p>
            <a:endParaRPr lang="en-US" sz="2800" dirty="0"/>
          </a:p>
        </p:txBody>
      </p:sp>
    </p:spTree>
    <p:extLst>
      <p:ext uri="{BB962C8B-B14F-4D97-AF65-F5344CB8AC3E}">
        <p14:creationId xmlns:p14="http://schemas.microsoft.com/office/powerpoint/2010/main" val="1804374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descr="slide discussing participation">
            <a:extLst>
              <a:ext uri="{FF2B5EF4-FFF2-40B4-BE49-F238E27FC236}">
                <a16:creationId xmlns:a16="http://schemas.microsoft.com/office/drawing/2014/main" id="{10BE40E3-5550-4CDD-B4FD-387C33EBF15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578EC957-1F3F-4C00-B023-C8725C2171CB}"/>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3D642632-BBD5-46D6-A91D-9B2BF68219B7}"/>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BF9D518D-AFF5-4DE2-AEE2-0EC15479A9AF}"/>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14EF979B-B00D-460C-BD56-7EEAFB7E0F98}"/>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3E40F9A1-6B82-400F-9397-26D1D36F1F04}"/>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2EF7DDF1-FF86-4CA4-B08B-8939557EBDB3}"/>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6D7C1F89-72B2-4FDC-B9E2-04F52D5C504C}"/>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itle 3"/>
          <p:cNvSpPr>
            <a:spLocks noGrp="1"/>
          </p:cNvSpPr>
          <p:nvPr>
            <p:ph type="title"/>
          </p:nvPr>
        </p:nvSpPr>
        <p:spPr>
          <a:xfrm>
            <a:off x="2849562" y="609600"/>
            <a:ext cx="6424440" cy="1320800"/>
          </a:xfrm>
        </p:spPr>
        <p:txBody>
          <a:bodyPr vert="horz" lIns="91440" tIns="45720" rIns="91440" bIns="45720" rtlCol="0" anchor="t">
            <a:normAutofit/>
          </a:bodyPr>
          <a:lstStyle/>
          <a:p>
            <a:r>
              <a:rPr lang="en-US" dirty="0"/>
              <a:t>Participation</a:t>
            </a:r>
          </a:p>
        </p:txBody>
      </p:sp>
      <p:pic>
        <p:nvPicPr>
          <p:cNvPr id="7" name="Picture 6" descr=" photo of mixed salad topping"/>
          <p:cNvPicPr>
            <a:picLocks noChangeAspect="1"/>
          </p:cNvPicPr>
          <p:nvPr/>
        </p:nvPicPr>
        <p:blipFill rotWithShape="1">
          <a:blip r:embed="rId3"/>
          <a:srcRect l="46330" r="37535" b="8405"/>
          <a:stretch/>
        </p:blipFill>
        <p:spPr>
          <a:xfrm>
            <a:off x="20" y="10"/>
            <a:ext cx="2734036" cy="6867719"/>
          </a:xfrm>
          <a:custGeom>
            <a:avLst/>
            <a:gdLst>
              <a:gd name="connsiteX0" fmla="*/ 0 w 2734056"/>
              <a:gd name="connsiteY0" fmla="*/ 0 h 6858000"/>
              <a:gd name="connsiteX1" fmla="*/ 1674254 w 2734056"/>
              <a:gd name="connsiteY1" fmla="*/ 0 h 6858000"/>
              <a:gd name="connsiteX2" fmla="*/ 2734056 w 2734056"/>
              <a:gd name="connsiteY2" fmla="*/ 6850199 h 6858000"/>
              <a:gd name="connsiteX3" fmla="*/ 2734056 w 2734056"/>
              <a:gd name="connsiteY3" fmla="*/ 6858000 h 6858000"/>
              <a:gd name="connsiteX4" fmla="*/ 461457 w 2734056"/>
              <a:gd name="connsiteY4" fmla="*/ 6858000 h 6858000"/>
              <a:gd name="connsiteX5" fmla="*/ 0 w 2734056"/>
              <a:gd name="connsiteY5" fmla="*/ 41341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5" name="Text Placeholder 4"/>
          <p:cNvSpPr>
            <a:spLocks noGrp="1"/>
          </p:cNvSpPr>
          <p:nvPr>
            <p:ph sz="half" idx="1"/>
          </p:nvPr>
        </p:nvSpPr>
        <p:spPr>
          <a:xfrm>
            <a:off x="2849562" y="2160589"/>
            <a:ext cx="6424440" cy="3869019"/>
          </a:xfrm>
        </p:spPr>
        <p:txBody>
          <a:bodyPr vert="horz" lIns="91440" tIns="45720" rIns="91440" bIns="45720" rtlCol="0">
            <a:normAutofit/>
          </a:bodyPr>
          <a:lstStyle/>
          <a:p>
            <a:endParaRPr lang="en-US" dirty="0"/>
          </a:p>
          <a:p>
            <a:r>
              <a:rPr lang="en-US" sz="2000" dirty="0"/>
              <a:t>Participation is key to creating a financially healthy and successful Child Nutrition Program</a:t>
            </a:r>
          </a:p>
          <a:p>
            <a:pPr marL="0" indent="0">
              <a:buNone/>
            </a:pPr>
            <a:endParaRPr lang="en-US" sz="2000" dirty="0"/>
          </a:p>
          <a:p>
            <a:r>
              <a:rPr lang="en-US" sz="2000" dirty="0"/>
              <a:t>SFAs are encouraged to be innovative and creative in delivery of their child nutrition programs </a:t>
            </a:r>
          </a:p>
          <a:p>
            <a:pPr lvl="1"/>
            <a:r>
              <a:rPr lang="en-US" sz="1800" dirty="0"/>
              <a:t>Taste testing</a:t>
            </a:r>
          </a:p>
          <a:p>
            <a:pPr lvl="1"/>
            <a:r>
              <a:rPr lang="en-US" sz="1800" dirty="0"/>
              <a:t>Marketing</a:t>
            </a:r>
          </a:p>
          <a:p>
            <a:pPr lvl="1"/>
            <a:endParaRPr lang="en-US" dirty="0"/>
          </a:p>
        </p:txBody>
      </p:sp>
      <p:sp>
        <p:nvSpPr>
          <p:cNvPr id="24" name="Isosceles Triangle 2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42661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0"/>
            <a:ext cx="10197494" cy="1099457"/>
          </a:xfrm>
        </p:spPr>
        <p:txBody>
          <a:bodyPr>
            <a:normAutofit/>
          </a:bodyPr>
          <a:lstStyle/>
          <a:p>
            <a:r>
              <a:rPr lang="en-US" dirty="0"/>
              <a:t>Calculate the Cost of Food</a:t>
            </a:r>
          </a:p>
        </p:txBody>
      </p:sp>
      <p:sp>
        <p:nvSpPr>
          <p:cNvPr id="49" name="Isosceles Triangle 4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B6018FA4-BE4E-4CCF-8CAA-261009489246}"/>
              </a:ext>
            </a:extLst>
          </p:cNvPr>
          <p:cNvSpPr>
            <a:spLocks noGrp="1"/>
          </p:cNvSpPr>
          <p:nvPr>
            <p:ph idx="1"/>
          </p:nvPr>
        </p:nvSpPr>
        <p:spPr/>
        <p:txBody>
          <a:bodyPr/>
          <a:lstStyle/>
          <a:p>
            <a:pPr>
              <a:buFont typeface="Arial" panose="020B0604020202020204" pitchFamily="34" charset="0"/>
              <a:buChar char="•"/>
            </a:pPr>
            <a:r>
              <a:rPr lang="en-US" sz="2800" dirty="0"/>
              <a:t>Determine if costs are within guidelines,</a:t>
            </a:r>
          </a:p>
          <a:p>
            <a:pPr>
              <a:buFont typeface="Arial" panose="020B0604020202020204" pitchFamily="34" charset="0"/>
              <a:buChar char="•"/>
            </a:pPr>
            <a:r>
              <a:rPr lang="en-US" sz="2800" dirty="0"/>
              <a:t>Ascertain if there are sufficient funds to pay expenditures,</a:t>
            </a:r>
          </a:p>
          <a:p>
            <a:pPr>
              <a:buFont typeface="Arial" panose="020B0604020202020204" pitchFamily="34" charset="0"/>
              <a:buChar char="•"/>
            </a:pPr>
            <a:r>
              <a:rPr lang="en-US" sz="2800" dirty="0"/>
              <a:t>Establish the cost of each meal equivalent served, and </a:t>
            </a:r>
          </a:p>
          <a:p>
            <a:pPr>
              <a:buFont typeface="Arial" panose="020B0604020202020204" pitchFamily="34" charset="0"/>
              <a:buChar char="•"/>
            </a:pPr>
            <a:r>
              <a:rPr lang="en-US" sz="2800" dirty="0"/>
              <a:t>Prevent waste and food theft through monitoring food usage.</a:t>
            </a:r>
          </a:p>
          <a:p>
            <a:pPr>
              <a:buFont typeface="+mj-lt"/>
              <a:buAutoNum type="arabicPeriod"/>
            </a:pPr>
            <a:endParaRPr lang="en-US" dirty="0"/>
          </a:p>
        </p:txBody>
      </p:sp>
    </p:spTree>
    <p:extLst>
      <p:ext uri="{BB962C8B-B14F-4D97-AF65-F5344CB8AC3E}">
        <p14:creationId xmlns:p14="http://schemas.microsoft.com/office/powerpoint/2010/main" val="53303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descr="slide showing how to calculate the cost of food used">
            <a:extLst>
              <a:ext uri="{FF2B5EF4-FFF2-40B4-BE49-F238E27FC236}">
                <a16:creationId xmlns:a16="http://schemas.microsoft.com/office/drawing/2014/main" id="{9F4444CE-BC8D-4D61-B303-4C05614E62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86933" y="609600"/>
            <a:ext cx="10197494" cy="1099457"/>
          </a:xfrm>
        </p:spPr>
        <p:txBody>
          <a:bodyPr>
            <a:normAutofit/>
          </a:bodyPr>
          <a:lstStyle/>
          <a:p>
            <a:r>
              <a:rPr lang="en-US" dirty="0"/>
              <a:t>Calculating Cost of Food Used</a:t>
            </a:r>
          </a:p>
        </p:txBody>
      </p:sp>
      <p:sp>
        <p:nvSpPr>
          <p:cNvPr id="3" name="TextBox 2">
            <a:extLst>
              <a:ext uri="{FF2B5EF4-FFF2-40B4-BE49-F238E27FC236}">
                <a16:creationId xmlns:a16="http://schemas.microsoft.com/office/drawing/2014/main" id="{A4921619-4C88-43DE-AB1A-0DEA3AED4482}"/>
              </a:ext>
            </a:extLst>
          </p:cNvPr>
          <p:cNvSpPr txBox="1"/>
          <p:nvPr/>
        </p:nvSpPr>
        <p:spPr>
          <a:xfrm>
            <a:off x="1638301" y="1543050"/>
            <a:ext cx="8401050" cy="3785652"/>
          </a:xfrm>
          <a:prstGeom prst="rect">
            <a:avLst/>
          </a:prstGeom>
          <a:noFill/>
        </p:spPr>
        <p:txBody>
          <a:bodyPr wrap="square" rtlCol="0">
            <a:spAutoFit/>
          </a:bodyPr>
          <a:lstStyle/>
          <a:p>
            <a:pPr lvl="0" defTabSz="914400">
              <a:defRPr/>
            </a:pPr>
            <a:r>
              <a:rPr lang="en-US" sz="4800" dirty="0"/>
              <a:t>Beginning Food Inventory</a:t>
            </a:r>
          </a:p>
          <a:p>
            <a:pPr lvl="0" defTabSz="914400">
              <a:defRPr/>
            </a:pPr>
            <a:r>
              <a:rPr lang="en-US" sz="4800" u="sng" dirty="0"/>
              <a:t>+ Total Food Purchases</a:t>
            </a:r>
            <a:endParaRPr lang="en-US" sz="4800" dirty="0"/>
          </a:p>
          <a:p>
            <a:pPr lvl="0" defTabSz="914400">
              <a:defRPr/>
            </a:pPr>
            <a:r>
              <a:rPr lang="en-US" sz="4800" dirty="0"/>
              <a:t>= Total Food Available</a:t>
            </a:r>
          </a:p>
          <a:p>
            <a:pPr lvl="0" defTabSz="914400">
              <a:defRPr/>
            </a:pPr>
            <a:r>
              <a:rPr lang="en-US" sz="4800" u="sng" dirty="0"/>
              <a:t>- Ending Food Inventory</a:t>
            </a:r>
            <a:r>
              <a:rPr lang="en-US" sz="4800" dirty="0"/>
              <a:t> </a:t>
            </a:r>
          </a:p>
          <a:p>
            <a:pPr lvl="0" defTabSz="914400">
              <a:defRPr/>
            </a:pPr>
            <a:r>
              <a:rPr lang="en-US" sz="4800" dirty="0"/>
              <a:t>= Cost of Food used</a:t>
            </a:r>
          </a:p>
        </p:txBody>
      </p:sp>
    </p:spTree>
    <p:extLst>
      <p:ext uri="{BB962C8B-B14F-4D97-AF65-F5344CB8AC3E}">
        <p14:creationId xmlns:p14="http://schemas.microsoft.com/office/powerpoint/2010/main" val="1353519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0"/>
            <a:ext cx="10197494" cy="1099457"/>
          </a:xfrm>
        </p:spPr>
        <p:txBody>
          <a:bodyPr>
            <a:normAutofit/>
          </a:bodyPr>
          <a:lstStyle/>
          <a:p>
            <a:pPr>
              <a:lnSpc>
                <a:spcPct val="90000"/>
              </a:lnSpc>
            </a:pPr>
            <a:r>
              <a:rPr lang="en-US" dirty="0"/>
              <a:t>Example of Calculations for Cost of Food Used</a:t>
            </a:r>
            <a:br>
              <a:rPr lang="en-US" dirty="0"/>
            </a:br>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9" name="Content Placeholder 4"/>
          <p:cNvGraphicFramePr>
            <a:graphicFrameLocks noGrp="1"/>
          </p:cNvGraphicFramePr>
          <p:nvPr>
            <p:ph idx="1"/>
            <p:extLst>
              <p:ext uri="{D42A27DB-BD31-4B8C-83A1-F6EECF244321}">
                <p14:modId xmlns:p14="http://schemas.microsoft.com/office/powerpoint/2010/main" val="1405188252"/>
              </p:ext>
            </p:extLst>
          </p:nvPr>
        </p:nvGraphicFramePr>
        <p:xfrm>
          <a:off x="2031138" y="1948543"/>
          <a:ext cx="8129725" cy="4093483"/>
        </p:xfrm>
        <a:graphic>
          <a:graphicData uri="http://schemas.openxmlformats.org/drawingml/2006/table">
            <a:tbl>
              <a:tblPr firstRow="1" bandRow="1">
                <a:tableStyleId>{5C22544A-7EE6-4342-B048-85BDC9FD1C3A}</a:tableStyleId>
              </a:tblPr>
              <a:tblGrid>
                <a:gridCol w="3554337">
                  <a:extLst>
                    <a:ext uri="{9D8B030D-6E8A-4147-A177-3AD203B41FA5}">
                      <a16:colId xmlns:a16="http://schemas.microsoft.com/office/drawing/2014/main" val="20000"/>
                    </a:ext>
                  </a:extLst>
                </a:gridCol>
                <a:gridCol w="2239349">
                  <a:extLst>
                    <a:ext uri="{9D8B030D-6E8A-4147-A177-3AD203B41FA5}">
                      <a16:colId xmlns:a16="http://schemas.microsoft.com/office/drawing/2014/main" val="20001"/>
                    </a:ext>
                  </a:extLst>
                </a:gridCol>
                <a:gridCol w="2336039">
                  <a:extLst>
                    <a:ext uri="{9D8B030D-6E8A-4147-A177-3AD203B41FA5}">
                      <a16:colId xmlns:a16="http://schemas.microsoft.com/office/drawing/2014/main" val="20002"/>
                    </a:ext>
                  </a:extLst>
                </a:gridCol>
              </a:tblGrid>
              <a:tr h="612630">
                <a:tc>
                  <a:txBody>
                    <a:bodyPr/>
                    <a:lstStyle/>
                    <a:p>
                      <a:pPr algn="ctr"/>
                      <a:r>
                        <a:rPr lang="en-US" sz="2700"/>
                        <a:t>Example</a:t>
                      </a:r>
                    </a:p>
                  </a:txBody>
                  <a:tcPr marL="139234" marR="139234" marT="69617" marB="69617"/>
                </a:tc>
                <a:tc>
                  <a:txBody>
                    <a:bodyPr/>
                    <a:lstStyle/>
                    <a:p>
                      <a:pPr algn="ctr"/>
                      <a:r>
                        <a:rPr lang="en-US" sz="2700"/>
                        <a:t>Annually</a:t>
                      </a:r>
                    </a:p>
                  </a:txBody>
                  <a:tcPr marL="139234" marR="139234" marT="69617" marB="69617"/>
                </a:tc>
                <a:tc>
                  <a:txBody>
                    <a:bodyPr/>
                    <a:lstStyle/>
                    <a:p>
                      <a:pPr algn="ctr"/>
                      <a:r>
                        <a:rPr lang="en-US" sz="2700"/>
                        <a:t>Monthly</a:t>
                      </a:r>
                    </a:p>
                  </a:txBody>
                  <a:tcPr marL="139234" marR="139234" marT="69617" marB="69617"/>
                </a:tc>
                <a:extLst>
                  <a:ext uri="{0D108BD9-81ED-4DB2-BD59-A6C34878D82A}">
                    <a16:rowId xmlns:a16="http://schemas.microsoft.com/office/drawing/2014/main" val="10000"/>
                  </a:ext>
                </a:extLst>
              </a:tr>
              <a:tr h="612630">
                <a:tc>
                  <a:txBody>
                    <a:bodyPr/>
                    <a:lstStyle/>
                    <a:p>
                      <a:pPr algn="ctr"/>
                      <a:r>
                        <a:rPr lang="en-US" sz="2700"/>
                        <a:t>Beginning Inventory</a:t>
                      </a:r>
                    </a:p>
                  </a:txBody>
                  <a:tcPr marL="139234" marR="139234" marT="69617" marB="69617"/>
                </a:tc>
                <a:tc>
                  <a:txBody>
                    <a:bodyPr/>
                    <a:lstStyle/>
                    <a:p>
                      <a:pPr algn="ctr"/>
                      <a:r>
                        <a:rPr lang="en-US" sz="2700"/>
                        <a:t>$      8,000</a:t>
                      </a:r>
                    </a:p>
                  </a:txBody>
                  <a:tcPr marL="139234" marR="139234" marT="69617" marB="69617"/>
                </a:tc>
                <a:tc>
                  <a:txBody>
                    <a:bodyPr/>
                    <a:lstStyle/>
                    <a:p>
                      <a:pPr algn="ctr"/>
                      <a:r>
                        <a:rPr lang="en-US" sz="2700"/>
                        <a:t>$       8,000</a:t>
                      </a:r>
                    </a:p>
                  </a:txBody>
                  <a:tcPr marL="139234" marR="139234" marT="69617" marB="69617"/>
                </a:tc>
                <a:extLst>
                  <a:ext uri="{0D108BD9-81ED-4DB2-BD59-A6C34878D82A}">
                    <a16:rowId xmlns:a16="http://schemas.microsoft.com/office/drawing/2014/main" val="10001"/>
                  </a:ext>
                </a:extLst>
              </a:tr>
              <a:tr h="612630">
                <a:tc>
                  <a:txBody>
                    <a:bodyPr/>
                    <a:lstStyle/>
                    <a:p>
                      <a:pPr algn="ctr"/>
                      <a:r>
                        <a:rPr lang="en-US" sz="2700"/>
                        <a:t>Food Purchases</a:t>
                      </a:r>
                    </a:p>
                  </a:txBody>
                  <a:tcPr marL="139234" marR="139234" marT="69617" marB="69617"/>
                </a:tc>
                <a:tc>
                  <a:txBody>
                    <a:bodyPr/>
                    <a:lstStyle/>
                    <a:p>
                      <a:pPr algn="ctr"/>
                      <a:r>
                        <a:rPr lang="en-US" sz="2700"/>
                        <a:t>+  300,000</a:t>
                      </a:r>
                    </a:p>
                  </a:txBody>
                  <a:tcPr marL="139234" marR="139234" marT="69617" marB="69617"/>
                </a:tc>
                <a:tc>
                  <a:txBody>
                    <a:bodyPr/>
                    <a:lstStyle/>
                    <a:p>
                      <a:pPr algn="ctr"/>
                      <a:r>
                        <a:rPr lang="en-US" sz="2700"/>
                        <a:t>       25,000</a:t>
                      </a:r>
                    </a:p>
                  </a:txBody>
                  <a:tcPr marL="139234" marR="139234" marT="69617" marB="69617"/>
                </a:tc>
                <a:extLst>
                  <a:ext uri="{0D108BD9-81ED-4DB2-BD59-A6C34878D82A}">
                    <a16:rowId xmlns:a16="http://schemas.microsoft.com/office/drawing/2014/main" val="10002"/>
                  </a:ext>
                </a:extLst>
              </a:tr>
              <a:tr h="612630">
                <a:tc>
                  <a:txBody>
                    <a:bodyPr/>
                    <a:lstStyle/>
                    <a:p>
                      <a:pPr algn="ctr"/>
                      <a:r>
                        <a:rPr lang="en-US" sz="2700"/>
                        <a:t>Food Available</a:t>
                      </a:r>
                    </a:p>
                  </a:txBody>
                  <a:tcPr marL="139234" marR="139234" marT="69617" marB="69617"/>
                </a:tc>
                <a:tc>
                  <a:txBody>
                    <a:bodyPr/>
                    <a:lstStyle/>
                    <a:p>
                      <a:pPr algn="ctr"/>
                      <a:r>
                        <a:rPr lang="en-US" sz="2700"/>
                        <a:t>$  308,000</a:t>
                      </a:r>
                    </a:p>
                  </a:txBody>
                  <a:tcPr marL="139234" marR="139234" marT="69617" marB="69617"/>
                </a:tc>
                <a:tc>
                  <a:txBody>
                    <a:bodyPr/>
                    <a:lstStyle/>
                    <a:p>
                      <a:pPr algn="ctr"/>
                      <a:r>
                        <a:rPr lang="en-US" sz="2700"/>
                        <a:t>$     33,000</a:t>
                      </a:r>
                    </a:p>
                  </a:txBody>
                  <a:tcPr marL="139234" marR="139234" marT="69617" marB="69617"/>
                </a:tc>
                <a:extLst>
                  <a:ext uri="{0D108BD9-81ED-4DB2-BD59-A6C34878D82A}">
                    <a16:rowId xmlns:a16="http://schemas.microsoft.com/office/drawing/2014/main" val="10003"/>
                  </a:ext>
                </a:extLst>
              </a:tr>
              <a:tr h="1030333">
                <a:tc>
                  <a:txBody>
                    <a:bodyPr/>
                    <a:lstStyle/>
                    <a:p>
                      <a:pPr algn="ctr"/>
                      <a:r>
                        <a:rPr lang="en-US" sz="2700"/>
                        <a:t>Less: ending inventory</a:t>
                      </a:r>
                    </a:p>
                  </a:txBody>
                  <a:tcPr marL="139234" marR="139234" marT="69617" marB="69617"/>
                </a:tc>
                <a:tc>
                  <a:txBody>
                    <a:bodyPr/>
                    <a:lstStyle/>
                    <a:p>
                      <a:pPr algn="ctr"/>
                      <a:r>
                        <a:rPr lang="en-US" sz="2700"/>
                        <a:t>-        7,000</a:t>
                      </a:r>
                    </a:p>
                  </a:txBody>
                  <a:tcPr marL="139234" marR="139234" marT="69617" marB="69617"/>
                </a:tc>
                <a:tc>
                  <a:txBody>
                    <a:bodyPr/>
                    <a:lstStyle/>
                    <a:p>
                      <a:pPr algn="ctr"/>
                      <a:r>
                        <a:rPr lang="en-US" sz="2700"/>
                        <a:t>-         7,000</a:t>
                      </a:r>
                    </a:p>
                  </a:txBody>
                  <a:tcPr marL="139234" marR="139234" marT="69617" marB="69617"/>
                </a:tc>
                <a:extLst>
                  <a:ext uri="{0D108BD9-81ED-4DB2-BD59-A6C34878D82A}">
                    <a16:rowId xmlns:a16="http://schemas.microsoft.com/office/drawing/2014/main" val="10004"/>
                  </a:ext>
                </a:extLst>
              </a:tr>
              <a:tr h="612630">
                <a:tc>
                  <a:txBody>
                    <a:bodyPr/>
                    <a:lstStyle/>
                    <a:p>
                      <a:pPr algn="ctr"/>
                      <a:r>
                        <a:rPr lang="en-US" sz="2700"/>
                        <a:t>Cost of Food Used</a:t>
                      </a:r>
                    </a:p>
                  </a:txBody>
                  <a:tcPr marL="139234" marR="139234" marT="69617" marB="69617"/>
                </a:tc>
                <a:tc>
                  <a:txBody>
                    <a:bodyPr/>
                    <a:lstStyle/>
                    <a:p>
                      <a:pPr algn="ctr"/>
                      <a:r>
                        <a:rPr lang="en-US" sz="2700"/>
                        <a:t>$  301,000</a:t>
                      </a:r>
                    </a:p>
                  </a:txBody>
                  <a:tcPr marL="139234" marR="139234" marT="69617" marB="69617"/>
                </a:tc>
                <a:tc>
                  <a:txBody>
                    <a:bodyPr/>
                    <a:lstStyle/>
                    <a:p>
                      <a:pPr algn="ctr"/>
                      <a:r>
                        <a:rPr lang="en-US" sz="2700"/>
                        <a:t>$     26,000</a:t>
                      </a:r>
                    </a:p>
                  </a:txBody>
                  <a:tcPr marL="139234" marR="139234" marT="69617" marB="6961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56721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vert="horz" lIns="91440" tIns="45720" rIns="91440" bIns="45720" rtlCol="0" anchor="ctr">
            <a:normAutofit/>
          </a:bodyPr>
          <a:lstStyle/>
          <a:p>
            <a:r>
              <a:rPr lang="en-US">
                <a:solidFill>
                  <a:schemeClr val="bg1"/>
                </a:solidFill>
              </a:rPr>
              <a:t>Inventory Management</a:t>
            </a:r>
          </a:p>
        </p:txBody>
      </p:sp>
      <p:sp>
        <p:nvSpPr>
          <p:cNvPr id="4" name="Text Placeholder 3"/>
          <p:cNvSpPr>
            <a:spLocks noGrp="1"/>
          </p:cNvSpPr>
          <p:nvPr>
            <p:ph sz="half" idx="2"/>
          </p:nvPr>
        </p:nvSpPr>
        <p:spPr>
          <a:xfrm>
            <a:off x="673754" y="2160589"/>
            <a:ext cx="3973943" cy="3977661"/>
          </a:xfrm>
        </p:spPr>
        <p:txBody>
          <a:bodyPr vert="horz" lIns="91440" tIns="45720" rIns="91440" bIns="45720" rtlCol="0">
            <a:normAutofit/>
          </a:bodyPr>
          <a:lstStyle/>
          <a:p>
            <a:pPr marL="0" indent="0"/>
            <a:r>
              <a:rPr lang="en-US" sz="2000" dirty="0">
                <a:solidFill>
                  <a:schemeClr val="bg1"/>
                </a:solidFill>
              </a:rPr>
              <a:t>Best Practices</a:t>
            </a:r>
          </a:p>
          <a:p>
            <a:pPr lvl="1"/>
            <a:r>
              <a:rPr lang="en-US" sz="2000" dirty="0">
                <a:solidFill>
                  <a:schemeClr val="bg1"/>
                </a:solidFill>
              </a:rPr>
              <a:t>Monitor inventory </a:t>
            </a:r>
          </a:p>
          <a:p>
            <a:pPr lvl="1"/>
            <a:r>
              <a:rPr lang="en-US" sz="2000" dirty="0">
                <a:solidFill>
                  <a:schemeClr val="bg1"/>
                </a:solidFill>
              </a:rPr>
              <a:t>Use an inventory check list</a:t>
            </a:r>
          </a:p>
          <a:p>
            <a:pPr lvl="1"/>
            <a:r>
              <a:rPr lang="en-US" sz="2000" dirty="0">
                <a:solidFill>
                  <a:schemeClr val="bg1"/>
                </a:solidFill>
              </a:rPr>
              <a:t>Have an effective food safety plan</a:t>
            </a:r>
          </a:p>
          <a:p>
            <a:pPr lvl="1"/>
            <a:r>
              <a:rPr lang="en-US" sz="2000" dirty="0">
                <a:solidFill>
                  <a:schemeClr val="bg1"/>
                </a:solidFill>
              </a:rPr>
              <a:t>Buy American </a:t>
            </a:r>
          </a:p>
          <a:p>
            <a:endParaRPr lang="en-US" dirty="0">
              <a:solidFill>
                <a:schemeClr val="bg1"/>
              </a:solidFill>
            </a:endParaRPr>
          </a:p>
        </p:txBody>
      </p:sp>
      <p:pic>
        <p:nvPicPr>
          <p:cNvPr id="6" name="Content Placeholder 4" descr="Sample Inventory Control Self-Check List with standard operating procedure prevention practices and a yes or no box to check next to each practice and loss caused by customers prevention practices and yes or no check boxes next to each procedure.  For example a standard operating procedure example is the produce is clean and stored correctly or leftovers are dated and used the next day or frozen. A loss caused by customers prevention practice is the staff is trained to observe customers to prevent theft on the service line and cashiers are placed at the exit of the serving line area. "/>
          <p:cNvPicPr>
            <a:picLocks noGrp="1" noChangeAspect="1"/>
          </p:cNvPicPr>
          <p:nvPr>
            <p:ph sz="half" idx="1"/>
          </p:nvPr>
        </p:nvPicPr>
        <p:blipFill>
          <a:blip r:embed="rId3"/>
          <a:stretch>
            <a:fillRect/>
          </a:stretch>
        </p:blipFill>
        <p:spPr>
          <a:xfrm>
            <a:off x="6615764" y="972608"/>
            <a:ext cx="4103974" cy="4900269"/>
          </a:xfrm>
          <a:prstGeom prst="rect">
            <a:avLst/>
          </a:prstGeom>
          <a:ln>
            <a:noFill/>
          </a:ln>
          <a:effectLst>
            <a:outerShdw blurRad="190500" algn="tl" rotWithShape="0">
              <a:srgbClr val="000000">
                <a:alpha val="70000"/>
              </a:srgbClr>
            </a:outerShdw>
          </a:effectLst>
        </p:spPr>
      </p:pic>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177575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5">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CF4D24-64A1-4783-938F-EF512F2B2BA5}"/>
              </a:ext>
            </a:extLst>
          </p:cNvPr>
          <p:cNvSpPr>
            <a:spLocks noGrp="1"/>
          </p:cNvSpPr>
          <p:nvPr>
            <p:ph type="title"/>
          </p:nvPr>
        </p:nvSpPr>
        <p:spPr>
          <a:xfrm>
            <a:off x="652481" y="1382486"/>
            <a:ext cx="3547581" cy="4093028"/>
          </a:xfrm>
        </p:spPr>
        <p:txBody>
          <a:bodyPr anchor="ctr">
            <a:normAutofit/>
          </a:bodyPr>
          <a:lstStyle/>
          <a:p>
            <a:r>
              <a:rPr lang="en-US" sz="4400"/>
              <a:t>Helpful Resources and Training:</a:t>
            </a:r>
          </a:p>
        </p:txBody>
      </p:sp>
      <p:grpSp>
        <p:nvGrpSpPr>
          <p:cNvPr id="44" name="Group 47">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49" name="Straight Connector 48">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9">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51"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9" name="Rectangle 58">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97E0229-7C32-4D16-B620-53B9A9BD1942}"/>
              </a:ext>
            </a:extLst>
          </p:cNvPr>
          <p:cNvSpPr>
            <a:spLocks noGrp="1"/>
          </p:cNvSpPr>
          <p:nvPr>
            <p:ph idx="1"/>
          </p:nvPr>
        </p:nvSpPr>
        <p:spPr>
          <a:xfrm>
            <a:off x="4420226" y="285750"/>
            <a:ext cx="7295524" cy="6210300"/>
          </a:xfrm>
        </p:spPr>
        <p:txBody>
          <a:bodyPr/>
          <a:lstStyle/>
          <a:p>
            <a:pPr defTabSz="931774">
              <a:spcBef>
                <a:spcPts val="0"/>
              </a:spcBef>
              <a:buClrTx/>
              <a:buSzTx/>
              <a:defRPr/>
            </a:pPr>
            <a:r>
              <a:rPr lang="en-US" sz="2800" dirty="0">
                <a:solidFill>
                  <a:schemeClr val="tx1"/>
                </a:solidFill>
              </a:rPr>
              <a:t>Child Nutrition Knowledge Center – </a:t>
            </a:r>
            <a:r>
              <a:rPr lang="en-US" sz="2800" dirty="0">
                <a:solidFill>
                  <a:schemeClr val="tx1"/>
                </a:solidFill>
                <a:hlinkClick r:id="rId3">
                  <a:extLst>
                    <a:ext uri="{A12FA001-AC4F-418D-AE19-62706E023703}">
                      <ahyp:hlinkClr xmlns:ahyp="http://schemas.microsoft.com/office/drawing/2018/hyperlinkcolor" val="tx"/>
                    </a:ext>
                  </a:extLst>
                </a:hlinkClick>
              </a:rPr>
              <a:t>www.cn.nysed.gov</a:t>
            </a:r>
            <a:r>
              <a:rPr lang="en-US" sz="2800" dirty="0">
                <a:solidFill>
                  <a:schemeClr val="tx1"/>
                </a:solidFill>
              </a:rPr>
              <a:t>, Training Tab </a:t>
            </a:r>
          </a:p>
          <a:p>
            <a:pPr defTabSz="931774">
              <a:spcBef>
                <a:spcPts val="0"/>
              </a:spcBef>
              <a:buClrTx/>
              <a:buSzTx/>
              <a:defRPr/>
            </a:pPr>
            <a:r>
              <a:rPr lang="en-US" sz="2800" dirty="0">
                <a:solidFill>
                  <a:schemeClr val="tx1"/>
                </a:solidFill>
              </a:rPr>
              <a:t>USDA Food and Nutrition Service - </a:t>
            </a:r>
            <a:r>
              <a:rPr lang="en-US" sz="2800" dirty="0">
                <a:solidFill>
                  <a:schemeClr val="tx1"/>
                </a:solidFill>
                <a:hlinkClick r:id="rId4">
                  <a:extLst>
                    <a:ext uri="{A12FA001-AC4F-418D-AE19-62706E023703}">
                      <ahyp:hlinkClr xmlns:ahyp="http://schemas.microsoft.com/office/drawing/2018/hyperlinkcolor" val="tx"/>
                    </a:ext>
                  </a:extLst>
                </a:hlinkClick>
              </a:rPr>
              <a:t>https://www.fns.usda.gov/school-meals/child-nutrition-programs</a:t>
            </a:r>
            <a:r>
              <a:rPr lang="en-US" sz="2800" dirty="0">
                <a:solidFill>
                  <a:schemeClr val="tx1"/>
                </a:solidFill>
              </a:rPr>
              <a:t> </a:t>
            </a:r>
          </a:p>
          <a:p>
            <a:pPr defTabSz="931774">
              <a:spcBef>
                <a:spcPts val="0"/>
              </a:spcBef>
              <a:buClrTx/>
              <a:buSzTx/>
              <a:defRPr/>
            </a:pPr>
            <a:r>
              <a:rPr lang="en-US" sz="2800" dirty="0">
                <a:solidFill>
                  <a:schemeClr val="tx1"/>
                </a:solidFill>
              </a:rPr>
              <a:t>The Institute of Child Nutrition – </a:t>
            </a:r>
            <a:r>
              <a:rPr lang="en-US" sz="2800" dirty="0">
                <a:solidFill>
                  <a:schemeClr val="tx1"/>
                </a:solidFill>
                <a:hlinkClick r:id="rId5">
                  <a:extLst>
                    <a:ext uri="{A12FA001-AC4F-418D-AE19-62706E023703}">
                      <ahyp:hlinkClr xmlns:ahyp="http://schemas.microsoft.com/office/drawing/2018/hyperlinkcolor" val="tx"/>
                    </a:ext>
                  </a:extLst>
                </a:hlinkClick>
              </a:rPr>
              <a:t>www.theicn.org</a:t>
            </a:r>
            <a:r>
              <a:rPr lang="en-US" sz="2800" dirty="0">
                <a:solidFill>
                  <a:schemeClr val="tx1"/>
                </a:solidFill>
              </a:rPr>
              <a:t> </a:t>
            </a:r>
          </a:p>
          <a:p>
            <a:pPr defTabSz="931774">
              <a:spcBef>
                <a:spcPts val="0"/>
              </a:spcBef>
              <a:buClrTx/>
              <a:buSzTx/>
              <a:defRPr/>
            </a:pPr>
            <a:r>
              <a:rPr lang="en-US" sz="2800" i="1" dirty="0">
                <a:solidFill>
                  <a:schemeClr val="tx1"/>
                </a:solidFill>
              </a:rPr>
              <a:t>School Food &amp; Nutrition Service Management Book</a:t>
            </a:r>
            <a:endParaRPr lang="en-US" sz="2800" dirty="0">
              <a:solidFill>
                <a:schemeClr val="tx1"/>
              </a:solidFill>
            </a:endParaRPr>
          </a:p>
          <a:p>
            <a:pPr lvl="0">
              <a:lnSpc>
                <a:spcPct val="100000"/>
              </a:lnSpc>
            </a:pPr>
            <a:r>
              <a:rPr lang="en-US" sz="2800" i="1" dirty="0">
                <a:solidFill>
                  <a:schemeClr val="tx1"/>
                </a:solidFill>
              </a:rPr>
              <a:t>Managing your Child Nutrition Program Training; 4-day training in July Training Topics: Financial Management, Menu Planning, Procurement</a:t>
            </a:r>
            <a:endParaRPr lang="en-US" sz="2800" dirty="0">
              <a:solidFill>
                <a:schemeClr val="tx1"/>
              </a:solidFill>
            </a:endParaRPr>
          </a:p>
          <a:p>
            <a:endParaRPr lang="en-US" dirty="0"/>
          </a:p>
        </p:txBody>
      </p:sp>
    </p:spTree>
    <p:extLst>
      <p:ext uri="{BB962C8B-B14F-4D97-AF65-F5344CB8AC3E}">
        <p14:creationId xmlns:p14="http://schemas.microsoft.com/office/powerpoint/2010/main" val="363775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7D059A94-7F1E-4E36-8ACC-4D0E0A4E7AC4}"/>
              </a:ext>
            </a:extLst>
          </p:cNvPr>
          <p:cNvSpPr>
            <a:spLocks noGrp="1"/>
          </p:cNvSpPr>
          <p:nvPr>
            <p:ph type="title"/>
          </p:nvPr>
        </p:nvSpPr>
        <p:spPr>
          <a:xfrm>
            <a:off x="673754" y="643467"/>
            <a:ext cx="4203045" cy="1375608"/>
          </a:xfrm>
        </p:spPr>
        <p:txBody>
          <a:bodyPr anchor="ctr">
            <a:normAutofit/>
          </a:bodyPr>
          <a:lstStyle/>
          <a:p>
            <a:pPr>
              <a:lnSpc>
                <a:spcPct val="90000"/>
              </a:lnSpc>
            </a:pPr>
            <a:r>
              <a:rPr lang="en-US" altLang="en-US" sz="3100">
                <a:solidFill>
                  <a:schemeClr val="bg1"/>
                </a:solidFill>
              </a:rPr>
              <a:t>Financial Management Competencies </a:t>
            </a:r>
            <a:endParaRPr lang="en-US" sz="3100">
              <a:solidFill>
                <a:schemeClr val="bg1"/>
              </a:solidFill>
            </a:endParaRPr>
          </a:p>
        </p:txBody>
      </p:sp>
      <p:sp>
        <p:nvSpPr>
          <p:cNvPr id="5" name="Content Placeholder 4">
            <a:extLst>
              <a:ext uri="{FF2B5EF4-FFF2-40B4-BE49-F238E27FC236}">
                <a16:creationId xmlns:a16="http://schemas.microsoft.com/office/drawing/2014/main" id="{B8A12E3C-15D9-47FF-AA78-ABBF9E4B544D}"/>
              </a:ext>
            </a:extLst>
          </p:cNvPr>
          <p:cNvSpPr>
            <a:spLocks noGrp="1"/>
          </p:cNvSpPr>
          <p:nvPr>
            <p:ph idx="1"/>
          </p:nvPr>
        </p:nvSpPr>
        <p:spPr>
          <a:xfrm>
            <a:off x="673754" y="2160589"/>
            <a:ext cx="3973943" cy="3778483"/>
          </a:xfrm>
        </p:spPr>
        <p:txBody>
          <a:bodyPr>
            <a:normAutofit/>
          </a:bodyPr>
          <a:lstStyle/>
          <a:p>
            <a:pPr>
              <a:buFont typeface="Wingdings" panose="05000000000000000000" pitchFamily="2" charset="2"/>
              <a:buChar char="Ø"/>
            </a:pPr>
            <a:r>
              <a:rPr lang="en-US" b="1" dirty="0">
                <a:solidFill>
                  <a:schemeClr val="bg1"/>
                </a:solidFill>
              </a:rPr>
              <a:t>Develop financial management guidelines that supports school nutrition program operational goals and comply with regulations</a:t>
            </a:r>
          </a:p>
          <a:p>
            <a:pPr>
              <a:buFont typeface="Wingdings" panose="05000000000000000000" pitchFamily="2" charset="2"/>
              <a:buChar char="Ø"/>
            </a:pPr>
            <a:endParaRPr lang="en-US" b="1" dirty="0">
              <a:solidFill>
                <a:schemeClr val="bg1"/>
              </a:solidFill>
            </a:endParaRPr>
          </a:p>
          <a:p>
            <a:pPr>
              <a:buFont typeface="Wingdings" panose="05000000000000000000" pitchFamily="2" charset="2"/>
              <a:buChar char="Ø"/>
            </a:pPr>
            <a:r>
              <a:rPr lang="en-US" b="1" dirty="0">
                <a:solidFill>
                  <a:schemeClr val="bg1"/>
                </a:solidFill>
              </a:rPr>
              <a:t>Establish cost control goals to effectively manage the school nutrition program</a:t>
            </a:r>
          </a:p>
          <a:p>
            <a:pPr>
              <a:buFont typeface="Arial" panose="020B0604020202020204" pitchFamily="34" charset="0"/>
              <a:buChar char="•"/>
            </a:pPr>
            <a:endParaRPr lang="en-US" b="1" dirty="0">
              <a:solidFill>
                <a:schemeClr val="bg1"/>
              </a:solidFill>
            </a:endParaRPr>
          </a:p>
          <a:p>
            <a:endParaRPr lang="en-US" dirty="0">
              <a:solidFill>
                <a:schemeClr val="bg1"/>
              </a:solidFill>
            </a:endParaRPr>
          </a:p>
        </p:txBody>
      </p:sp>
      <p:pic>
        <p:nvPicPr>
          <p:cNvPr id="3" name="Picture 2" descr="Child holding a piggy bank">
            <a:extLst>
              <a:ext uri="{FF2B5EF4-FFF2-40B4-BE49-F238E27FC236}">
                <a16:creationId xmlns:a16="http://schemas.microsoft.com/office/drawing/2014/main" id="{A1D2E022-7729-46D6-B352-181BFE0F52CB}"/>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6738270" y="972608"/>
            <a:ext cx="3858961" cy="4900269"/>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09214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8FFDF6-2840-4E30-8F63-31B17E44170F}"/>
              </a:ext>
            </a:extLst>
          </p:cNvPr>
          <p:cNvSpPr>
            <a:spLocks noGrp="1"/>
          </p:cNvSpPr>
          <p:nvPr>
            <p:ph type="title"/>
          </p:nvPr>
        </p:nvSpPr>
        <p:spPr>
          <a:xfrm>
            <a:off x="425302" y="309526"/>
            <a:ext cx="9015258" cy="1320800"/>
          </a:xfrm>
        </p:spPr>
        <p:txBody>
          <a:bodyPr>
            <a:normAutofit/>
          </a:bodyPr>
          <a:lstStyle/>
          <a:p>
            <a:r>
              <a:rPr lang="en-US" dirty="0"/>
              <a:t>Accountability:</a:t>
            </a:r>
            <a:br>
              <a:rPr lang="en-US" dirty="0"/>
            </a:br>
            <a:r>
              <a:rPr lang="en-US" dirty="0"/>
              <a:t>The Administrative Review </a:t>
            </a:r>
          </a:p>
        </p:txBody>
      </p:sp>
      <p:sp>
        <p:nvSpPr>
          <p:cNvPr id="5" name="Arrow: Down 4" descr="arrow pointing down from title">
            <a:extLst>
              <a:ext uri="{FF2B5EF4-FFF2-40B4-BE49-F238E27FC236}">
                <a16:creationId xmlns:a16="http://schemas.microsoft.com/office/drawing/2014/main" id="{641C5FD5-D6A0-4A9F-A50A-23757770CEE8}"/>
              </a:ext>
            </a:extLst>
          </p:cNvPr>
          <p:cNvSpPr/>
          <p:nvPr/>
        </p:nvSpPr>
        <p:spPr>
          <a:xfrm>
            <a:off x="4439901" y="1479050"/>
            <a:ext cx="493030" cy="7726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Chart that encompasses the Critical Areas of Review and General Areas of Review for the Administrative Review. The Critical Areas of Review are Meal Access and Reimbursement; which includes, Certification &amp; Benefit Issuance, Verification, and Meal Counting &amp; Claiming; Meal Pattern &amp; Nutritional Quality includes, Meal Components &amp; Quantities, Offier vs. Serve, and Dietary Specifications &amp; Nutrient Analysis. The General Areas of Review are Resource Management; which includes, Risk Assessment, Nonprofit School Food Service Account, Paid Lunch Equity, Revenue from NonProgram Foods, and Indirect costs; the second General Area is General Program Compliance, which includes, Civil Rights, Food Safety, Local Wellness Policy, Competitive Foods, Water Level One Certification, and Onsite Monitoring; the third General Area is Other State/Federal Program Reviews, which includes Afterschool Care Snack Program, Fresh Fruit and Vegetable Program, and Special Milk Program. ">
            <a:extLst>
              <a:ext uri="{FF2B5EF4-FFF2-40B4-BE49-F238E27FC236}">
                <a16:creationId xmlns:a16="http://schemas.microsoft.com/office/drawing/2014/main" id="{5E6B1F28-3228-4966-9B89-B23534429BEA}"/>
              </a:ext>
            </a:extLst>
          </p:cNvPr>
          <p:cNvPicPr>
            <a:picLocks noChangeAspect="1"/>
          </p:cNvPicPr>
          <p:nvPr/>
        </p:nvPicPr>
        <p:blipFill rotWithShape="1">
          <a:blip r:embed="rId3"/>
          <a:srcRect l="3164" t="6807" r="6602" b="11082"/>
          <a:stretch/>
        </p:blipFill>
        <p:spPr>
          <a:xfrm>
            <a:off x="655304" y="2314354"/>
            <a:ext cx="8180877" cy="4189227"/>
          </a:xfrm>
          <a:prstGeom prst="rect">
            <a:avLst/>
          </a:prstGeom>
        </p:spPr>
      </p:pic>
    </p:spTree>
    <p:extLst>
      <p:ext uri="{BB962C8B-B14F-4D97-AF65-F5344CB8AC3E}">
        <p14:creationId xmlns:p14="http://schemas.microsoft.com/office/powerpoint/2010/main" val="911931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142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32AC64-74E0-497D-9479-2B3677CC7999}"/>
              </a:ext>
            </a:extLst>
          </p:cNvPr>
          <p:cNvSpPr txBox="1">
            <a:spLocks noGrp="1"/>
          </p:cNvSpPr>
          <p:nvPr>
            <p:ph type="title" idx="4294967295"/>
          </p:nvPr>
        </p:nvSpPr>
        <p:spPr>
          <a:xfrm>
            <a:off x="524256" y="4767072"/>
            <a:ext cx="6594189" cy="16252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Calibri Light" panose="020F0302020204030204"/>
                <a:ea typeface="+mn-ea"/>
                <a:cs typeface="+mn-cs"/>
              </a:rPr>
              <a:t>This concludes Financial Management in Child Nutrition Programs </a:t>
            </a:r>
          </a:p>
        </p:txBody>
      </p:sp>
      <p:pic>
        <p:nvPicPr>
          <p:cNvPr id="3" name="Picture Placeholder 2">
            <a:extLst>
              <a:ext uri="{FF2B5EF4-FFF2-40B4-BE49-F238E27FC236}">
                <a16:creationId xmlns:a16="http://schemas.microsoft.com/office/drawing/2014/main" id="{8AB20C08-E421-449A-9D65-BC1AC55AFB6A}"/>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t="16400" r="1" b="601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76BBAAE-F121-477B-A082-61DB6135A766}"/>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a:buClr>
                <a:schemeClr val="bg1"/>
              </a:buClr>
            </a:pPr>
            <a:r>
              <a:rPr lang="en-US" sz="2400">
                <a:solidFill>
                  <a:srgbClr val="FFFFFF"/>
                </a:solidFill>
              </a:rPr>
              <a:t>New York State Education Department</a:t>
            </a:r>
          </a:p>
          <a:p>
            <a:pPr indent="-228600">
              <a:buClr>
                <a:schemeClr val="bg1"/>
              </a:buClr>
              <a:buFont typeface="Arial" panose="020B0604020202020204" pitchFamily="34" charset="0"/>
              <a:buChar char="•"/>
            </a:pPr>
            <a:r>
              <a:rPr lang="en-US" sz="2000" b="1">
                <a:solidFill>
                  <a:srgbClr val="FFFFFF"/>
                </a:solidFill>
              </a:rPr>
              <a:t>Child Nutrition Program Administration</a:t>
            </a:r>
          </a:p>
          <a:p>
            <a:pPr indent="-228600">
              <a:buClr>
                <a:schemeClr val="bg1"/>
              </a:buClr>
              <a:buFont typeface="Arial" panose="020B0604020202020204" pitchFamily="34" charset="0"/>
              <a:buChar char="•"/>
            </a:pPr>
            <a:endParaRPr lang="en-US" sz="2000">
              <a:solidFill>
                <a:srgbClr val="FFFFFF"/>
              </a:solidFill>
            </a:endParaRPr>
          </a:p>
          <a:p>
            <a:pPr indent="-228600">
              <a:buClr>
                <a:schemeClr val="bg1"/>
              </a:buClr>
              <a:buFont typeface="Arial" panose="020B0604020202020204" pitchFamily="34" charset="0"/>
              <a:buChar char="•"/>
            </a:pPr>
            <a:r>
              <a:rPr lang="en-US" sz="2000">
                <a:solidFill>
                  <a:srgbClr val="FFFFFF"/>
                </a:solidFill>
              </a:rPr>
              <a:t>(518)473-8781</a:t>
            </a:r>
          </a:p>
          <a:p>
            <a:pPr indent="-228600">
              <a:buClr>
                <a:schemeClr val="bg1"/>
              </a:buClr>
              <a:buFont typeface="Arial" panose="020B0604020202020204" pitchFamily="34" charset="0"/>
              <a:buChar char="•"/>
            </a:pPr>
            <a:r>
              <a:rPr lang="en-US" sz="2000">
                <a:solidFill>
                  <a:srgbClr val="FFFFFF"/>
                </a:solidFill>
              </a:rPr>
              <a:t>CN@nysed.gov</a:t>
            </a:r>
          </a:p>
          <a:p>
            <a:pPr indent="-228600">
              <a:buFont typeface="Arial" panose="020B0604020202020204" pitchFamily="34" charset="0"/>
              <a:buChar char="•"/>
            </a:pPr>
            <a:endParaRPr lang="en-US" sz="2000">
              <a:solidFill>
                <a:srgbClr val="FFFFFF"/>
              </a:solidFill>
            </a:endParaRPr>
          </a:p>
        </p:txBody>
      </p:sp>
    </p:spTree>
    <p:extLst>
      <p:ext uri="{BB962C8B-B14F-4D97-AF65-F5344CB8AC3E}">
        <p14:creationId xmlns:p14="http://schemas.microsoft.com/office/powerpoint/2010/main" val="844573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A650F5E1-44AC-4CA2-ADDC-8324B2A4AAF8}"/>
              </a:ext>
            </a:extLst>
          </p:cNvPr>
          <p:cNvSpPr>
            <a:spLocks noGrp="1"/>
          </p:cNvSpPr>
          <p:nvPr>
            <p:ph type="title"/>
          </p:nvPr>
        </p:nvSpPr>
        <p:spPr>
          <a:xfrm>
            <a:off x="673754" y="643467"/>
            <a:ext cx="4203045" cy="1375608"/>
          </a:xfrm>
        </p:spPr>
        <p:txBody>
          <a:bodyPr anchor="ctr">
            <a:normAutofit/>
          </a:bodyPr>
          <a:lstStyle/>
          <a:p>
            <a:pPr>
              <a:lnSpc>
                <a:spcPct val="90000"/>
              </a:lnSpc>
            </a:pPr>
            <a:r>
              <a:rPr lang="en-US" sz="3100">
                <a:solidFill>
                  <a:schemeClr val="bg1"/>
                </a:solidFill>
              </a:rPr>
              <a:t>Activities for Effective Financial Management</a:t>
            </a:r>
          </a:p>
        </p:txBody>
      </p:sp>
      <p:sp>
        <p:nvSpPr>
          <p:cNvPr id="5" name="Content Placeholder 4">
            <a:extLst>
              <a:ext uri="{FF2B5EF4-FFF2-40B4-BE49-F238E27FC236}">
                <a16:creationId xmlns:a16="http://schemas.microsoft.com/office/drawing/2014/main" id="{E23669AF-A489-47B7-AC74-67FEEC29B9CA}"/>
              </a:ext>
            </a:extLst>
          </p:cNvPr>
          <p:cNvSpPr>
            <a:spLocks noGrp="1"/>
          </p:cNvSpPr>
          <p:nvPr>
            <p:ph idx="1"/>
          </p:nvPr>
        </p:nvSpPr>
        <p:spPr>
          <a:xfrm>
            <a:off x="673754" y="2160590"/>
            <a:ext cx="3973943" cy="3440110"/>
          </a:xfrm>
        </p:spPr>
        <p:txBody>
          <a:bodyPr>
            <a:normAutofit/>
          </a:bodyPr>
          <a:lstStyle/>
          <a:p>
            <a:pPr lvl="1">
              <a:buFont typeface="Arial" panose="020B0604020202020204" pitchFamily="34" charset="0"/>
              <a:buChar char="•"/>
            </a:pPr>
            <a:r>
              <a:rPr lang="en-US" altLang="en-US" sz="1800" b="1" dirty="0">
                <a:solidFill>
                  <a:schemeClr val="bg1"/>
                </a:solidFill>
              </a:rPr>
              <a:t>Develop an annual budget &amp; adjust as needed</a:t>
            </a:r>
          </a:p>
          <a:p>
            <a:pPr lvl="1">
              <a:buFont typeface="Arial" panose="020B0604020202020204" pitchFamily="34" charset="0"/>
              <a:buChar char="•"/>
            </a:pPr>
            <a:r>
              <a:rPr lang="en-US" altLang="en-US" sz="1800" b="1" dirty="0">
                <a:solidFill>
                  <a:schemeClr val="bg1"/>
                </a:solidFill>
              </a:rPr>
              <a:t>Maintain a written internal control policy</a:t>
            </a:r>
          </a:p>
          <a:p>
            <a:pPr lvl="1">
              <a:buFont typeface="Arial" panose="020B0604020202020204" pitchFamily="34" charset="0"/>
              <a:buChar char="•"/>
            </a:pPr>
            <a:r>
              <a:rPr lang="en-US" altLang="en-US" sz="1800" b="1" dirty="0">
                <a:solidFill>
                  <a:schemeClr val="bg1"/>
                </a:solidFill>
              </a:rPr>
              <a:t>Apply efficient cost control measures</a:t>
            </a:r>
          </a:p>
          <a:p>
            <a:pPr lvl="1">
              <a:buFont typeface="Arial" panose="020B0604020202020204" pitchFamily="34" charset="0"/>
              <a:buChar char="•"/>
            </a:pPr>
            <a:r>
              <a:rPr lang="en-US" altLang="en-US" sz="1800" b="1" dirty="0">
                <a:solidFill>
                  <a:schemeClr val="bg1"/>
                </a:solidFill>
              </a:rPr>
              <a:t>Increase productivity</a:t>
            </a:r>
          </a:p>
          <a:p>
            <a:pPr lvl="1">
              <a:buFont typeface="Arial" panose="020B0604020202020204" pitchFamily="34" charset="0"/>
              <a:buChar char="•"/>
            </a:pPr>
            <a:r>
              <a:rPr lang="en-US" altLang="en-US" sz="1800" b="1" dirty="0">
                <a:solidFill>
                  <a:schemeClr val="bg1"/>
                </a:solidFill>
              </a:rPr>
              <a:t>Identify ways to increase resources</a:t>
            </a:r>
          </a:p>
          <a:p>
            <a:endParaRPr lang="en-US" dirty="0">
              <a:solidFill>
                <a:schemeClr val="bg1"/>
              </a:solidFill>
            </a:endParaRPr>
          </a:p>
        </p:txBody>
      </p:sp>
      <p:pic>
        <p:nvPicPr>
          <p:cNvPr id="3" name="Picture 2" descr="photo of glass jar holding coins, with a label that says savings">
            <a:extLst>
              <a:ext uri="{FF2B5EF4-FFF2-40B4-BE49-F238E27FC236}">
                <a16:creationId xmlns:a16="http://schemas.microsoft.com/office/drawing/2014/main" id="{340411CC-CE1B-45CA-967D-FFA462A941C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021" r="27876" b="-1"/>
          <a:stretch/>
        </p:blipFill>
        <p:spPr>
          <a:xfrm>
            <a:off x="6740346" y="972608"/>
            <a:ext cx="3854810" cy="4900269"/>
          </a:xfrm>
          <a:prstGeom prst="rect">
            <a:avLst/>
          </a:prstGeom>
        </p:spPr>
      </p:pic>
      <p:sp>
        <p:nvSpPr>
          <p:cNvPr id="21" name="Isosceles Triangle 2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39987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ACFFE763-E268-4DC7-8AF8-E0F5E633EFA5}"/>
              </a:ext>
            </a:extLst>
          </p:cNvPr>
          <p:cNvSpPr>
            <a:spLocks noGrp="1"/>
          </p:cNvSpPr>
          <p:nvPr>
            <p:ph type="title"/>
          </p:nvPr>
        </p:nvSpPr>
        <p:spPr>
          <a:xfrm>
            <a:off x="673754" y="643467"/>
            <a:ext cx="4203045" cy="1375608"/>
          </a:xfrm>
        </p:spPr>
        <p:txBody>
          <a:bodyPr anchor="ctr">
            <a:normAutofit/>
          </a:bodyPr>
          <a:lstStyle/>
          <a:p>
            <a:r>
              <a:rPr lang="en-US" sz="3300">
                <a:solidFill>
                  <a:schemeClr val="bg1"/>
                </a:solidFill>
              </a:rPr>
              <a:t>Financial Management System</a:t>
            </a:r>
          </a:p>
        </p:txBody>
      </p:sp>
      <p:sp>
        <p:nvSpPr>
          <p:cNvPr id="6" name="Text Placeholder 2">
            <a:extLst>
              <a:ext uri="{FF2B5EF4-FFF2-40B4-BE49-F238E27FC236}">
                <a16:creationId xmlns:a16="http://schemas.microsoft.com/office/drawing/2014/main" id="{19242D3E-AA90-45E4-947E-2C08CD5875F7}"/>
              </a:ext>
            </a:extLst>
          </p:cNvPr>
          <p:cNvSpPr>
            <a:spLocks noGrp="1"/>
          </p:cNvSpPr>
          <p:nvPr>
            <p:ph idx="1"/>
          </p:nvPr>
        </p:nvSpPr>
        <p:spPr>
          <a:xfrm>
            <a:off x="673754" y="2160590"/>
            <a:ext cx="3973943" cy="3440110"/>
          </a:xfrm>
        </p:spPr>
        <p:txBody>
          <a:bodyPr>
            <a:normAutofit/>
          </a:bodyPr>
          <a:lstStyle/>
          <a:p>
            <a:pPr>
              <a:buFont typeface="Wingdings" panose="05000000000000000000" pitchFamily="2" charset="2"/>
              <a:buChar char="Ø"/>
            </a:pPr>
            <a:r>
              <a:rPr lang="en-US" altLang="en-US" b="1" dirty="0">
                <a:solidFill>
                  <a:schemeClr val="bg1"/>
                </a:solidFill>
              </a:rPr>
              <a:t>Uniform and consistent financial reporting structure</a:t>
            </a:r>
          </a:p>
          <a:p>
            <a:pPr>
              <a:buFont typeface="Wingdings" panose="05000000000000000000" pitchFamily="2" charset="2"/>
              <a:buChar char="Ø"/>
            </a:pPr>
            <a:r>
              <a:rPr lang="en-US" altLang="en-US" b="1" dirty="0">
                <a:solidFill>
                  <a:schemeClr val="bg1"/>
                </a:solidFill>
              </a:rPr>
              <a:t>Meaningful and timely financial management information</a:t>
            </a:r>
          </a:p>
          <a:p>
            <a:pPr>
              <a:buFont typeface="Wingdings" panose="05000000000000000000" pitchFamily="2" charset="2"/>
              <a:buChar char="Ø"/>
            </a:pPr>
            <a:r>
              <a:rPr lang="en-US" altLang="en-US" b="1" dirty="0">
                <a:solidFill>
                  <a:schemeClr val="bg1"/>
                </a:solidFill>
              </a:rPr>
              <a:t>Understanding federal, state, and local reporting requirements</a:t>
            </a:r>
          </a:p>
          <a:p>
            <a:pPr lvl="1">
              <a:buFont typeface="Wingdings" panose="05000000000000000000" pitchFamily="2" charset="2"/>
              <a:buChar char="Ø"/>
            </a:pPr>
            <a:r>
              <a:rPr lang="en-US" altLang="en-US" b="1" dirty="0">
                <a:solidFill>
                  <a:schemeClr val="bg1"/>
                </a:solidFill>
              </a:rPr>
              <a:t>NSLP – 7 CFR 210.14</a:t>
            </a:r>
          </a:p>
          <a:p>
            <a:pPr lvl="1">
              <a:buFont typeface="Wingdings" panose="05000000000000000000" pitchFamily="2" charset="2"/>
              <a:buChar char="Ø"/>
            </a:pPr>
            <a:r>
              <a:rPr lang="en-US" altLang="en-US" b="1" dirty="0">
                <a:solidFill>
                  <a:schemeClr val="bg1"/>
                </a:solidFill>
              </a:rPr>
              <a:t>UGG 2 CFR 200</a:t>
            </a:r>
          </a:p>
          <a:p>
            <a:pPr marL="0" indent="0">
              <a:buNone/>
            </a:pPr>
            <a:endParaRPr lang="en-US" dirty="0">
              <a:solidFill>
                <a:schemeClr val="bg1"/>
              </a:solidFill>
            </a:endParaRPr>
          </a:p>
        </p:txBody>
      </p:sp>
      <p:pic>
        <p:nvPicPr>
          <p:cNvPr id="3" name="Picture 2" descr=" children doing homework">
            <a:extLst>
              <a:ext uri="{FF2B5EF4-FFF2-40B4-BE49-F238E27FC236}">
                <a16:creationId xmlns:a16="http://schemas.microsoft.com/office/drawing/2014/main" id="{E43E0A89-7BE7-4D6B-B16C-A8D599C1D773}"/>
              </a:ext>
            </a:extLst>
          </p:cNvPr>
          <p:cNvPicPr>
            <a:picLocks noChangeAspect="1"/>
          </p:cNvPicPr>
          <p:nvPr/>
        </p:nvPicPr>
        <p:blipFill rotWithShape="1">
          <a:blip r:embed="rId3"/>
          <a:srcRect l="2751" r="4005" b="2"/>
          <a:stretch/>
        </p:blipFill>
        <p:spPr>
          <a:xfrm>
            <a:off x="6096001" y="1581757"/>
            <a:ext cx="5143500" cy="3681971"/>
          </a:xfrm>
          <a:prstGeom prst="rect">
            <a:avLst/>
          </a:prstGeom>
        </p:spPr>
      </p:pic>
      <p:sp>
        <p:nvSpPr>
          <p:cNvPr id="40" name="Isosceles Triangle 3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213860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1">
            <a:extLst>
              <a:ext uri="{FF2B5EF4-FFF2-40B4-BE49-F238E27FC236}">
                <a16:creationId xmlns:a16="http://schemas.microsoft.com/office/drawing/2014/main" id="{9FC9CCE7-2542-48A0-9665-3BD62139A0DF}"/>
              </a:ext>
            </a:extLst>
          </p:cNvPr>
          <p:cNvSpPr>
            <a:spLocks noGrp="1"/>
          </p:cNvSpPr>
          <p:nvPr>
            <p:ph type="title"/>
          </p:nvPr>
        </p:nvSpPr>
        <p:spPr>
          <a:xfrm>
            <a:off x="673754" y="643467"/>
            <a:ext cx="4203045" cy="1375608"/>
          </a:xfrm>
        </p:spPr>
        <p:txBody>
          <a:bodyPr anchor="ctr">
            <a:normAutofit/>
          </a:bodyPr>
          <a:lstStyle/>
          <a:p>
            <a:r>
              <a:rPr lang="en-US">
                <a:solidFill>
                  <a:schemeClr val="bg1"/>
                </a:solidFill>
              </a:rPr>
              <a:t>Evaluating Revenue</a:t>
            </a:r>
          </a:p>
        </p:txBody>
      </p:sp>
      <p:sp>
        <p:nvSpPr>
          <p:cNvPr id="8" name="Text Placeholder 5">
            <a:extLst>
              <a:ext uri="{FF2B5EF4-FFF2-40B4-BE49-F238E27FC236}">
                <a16:creationId xmlns:a16="http://schemas.microsoft.com/office/drawing/2014/main" id="{A6629B34-CE03-49E2-BB60-02C9A4C7CB30}"/>
              </a:ext>
            </a:extLst>
          </p:cNvPr>
          <p:cNvSpPr>
            <a:spLocks noGrp="1"/>
          </p:cNvSpPr>
          <p:nvPr>
            <p:ph idx="1"/>
          </p:nvPr>
        </p:nvSpPr>
        <p:spPr>
          <a:xfrm>
            <a:off x="673754" y="2160589"/>
            <a:ext cx="3973943" cy="3823751"/>
          </a:xfrm>
        </p:spPr>
        <p:txBody>
          <a:bodyPr>
            <a:normAutofit/>
          </a:bodyPr>
          <a:lstStyle/>
          <a:p>
            <a:pPr>
              <a:buFont typeface="Wingdings" panose="05000000000000000000" pitchFamily="2" charset="2"/>
              <a:buChar char="Ø"/>
            </a:pPr>
            <a:r>
              <a:rPr lang="en-US" sz="2000" b="1" dirty="0">
                <a:solidFill>
                  <a:schemeClr val="bg1"/>
                </a:solidFill>
              </a:rPr>
              <a:t>Determine if and where revenue should be increased</a:t>
            </a:r>
          </a:p>
          <a:p>
            <a:pPr>
              <a:buFont typeface="Wingdings" panose="05000000000000000000" pitchFamily="2" charset="2"/>
              <a:buChar char="Ø"/>
            </a:pPr>
            <a:endParaRPr lang="en-US" sz="2000" b="1" dirty="0">
              <a:solidFill>
                <a:schemeClr val="bg1"/>
              </a:solidFill>
            </a:endParaRPr>
          </a:p>
          <a:p>
            <a:pPr>
              <a:buFont typeface="Wingdings" panose="05000000000000000000" pitchFamily="2" charset="2"/>
              <a:buChar char="Ø"/>
            </a:pPr>
            <a:r>
              <a:rPr lang="en-US" sz="2000" b="1" dirty="0">
                <a:solidFill>
                  <a:schemeClr val="bg1"/>
                </a:solidFill>
              </a:rPr>
              <a:t>Analyze revenue by source</a:t>
            </a:r>
          </a:p>
          <a:p>
            <a:pPr>
              <a:buFont typeface="Wingdings" panose="05000000000000000000" pitchFamily="2" charset="2"/>
              <a:buChar char="Ø"/>
            </a:pPr>
            <a:endParaRPr lang="en-US" sz="2000" b="1" dirty="0">
              <a:solidFill>
                <a:schemeClr val="bg1"/>
              </a:solidFill>
            </a:endParaRPr>
          </a:p>
          <a:p>
            <a:pPr>
              <a:buFont typeface="Wingdings" panose="05000000000000000000" pitchFamily="2" charset="2"/>
              <a:buChar char="Ø"/>
            </a:pPr>
            <a:r>
              <a:rPr lang="en-US" sz="2000" b="1" dirty="0">
                <a:solidFill>
                  <a:schemeClr val="bg1"/>
                </a:solidFill>
              </a:rPr>
              <a:t>Identify areas in which revenue should be monitored for revenue loss</a:t>
            </a:r>
          </a:p>
          <a:p>
            <a:endParaRPr lang="en-US" dirty="0">
              <a:solidFill>
                <a:schemeClr val="bg1"/>
              </a:solidFill>
            </a:endParaRPr>
          </a:p>
        </p:txBody>
      </p:sp>
      <p:pic>
        <p:nvPicPr>
          <p:cNvPr id="2" name="Picture 1" descr=" children holding notebooks">
            <a:extLst>
              <a:ext uri="{FF2B5EF4-FFF2-40B4-BE49-F238E27FC236}">
                <a16:creationId xmlns:a16="http://schemas.microsoft.com/office/drawing/2014/main" id="{8E8B4282-0981-437A-B9DA-194F888F518C}"/>
              </a:ext>
            </a:extLst>
          </p:cNvPr>
          <p:cNvPicPr>
            <a:picLocks noChangeAspect="1"/>
          </p:cNvPicPr>
          <p:nvPr/>
        </p:nvPicPr>
        <p:blipFill>
          <a:blip r:embed="rId3"/>
          <a:stretch>
            <a:fillRect/>
          </a:stretch>
        </p:blipFill>
        <p:spPr>
          <a:xfrm>
            <a:off x="6096001" y="1717560"/>
            <a:ext cx="5143500" cy="3410364"/>
          </a:xfrm>
          <a:prstGeom prst="rect">
            <a:avLst/>
          </a:prstGeom>
        </p:spPr>
      </p:pic>
      <p:sp>
        <p:nvSpPr>
          <p:cNvPr id="19" name="Isosceles Triangle 1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41012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05B29A9-1816-43CA-8655-EF572EF64A1E}"/>
              </a:ext>
            </a:extLst>
          </p:cNvPr>
          <p:cNvSpPr>
            <a:spLocks noGrp="1"/>
          </p:cNvSpPr>
          <p:nvPr>
            <p:ph type="title"/>
          </p:nvPr>
        </p:nvSpPr>
        <p:spPr>
          <a:xfrm>
            <a:off x="1286933" y="266246"/>
            <a:ext cx="10197494" cy="1099457"/>
          </a:xfrm>
        </p:spPr>
        <p:txBody>
          <a:bodyPr>
            <a:normAutofit/>
          </a:bodyPr>
          <a:lstStyle/>
          <a:p>
            <a:r>
              <a:rPr lang="en-US" dirty="0"/>
              <a:t>Revenue Analysis </a:t>
            </a:r>
          </a:p>
        </p:txBody>
      </p:sp>
      <p:sp>
        <p:nvSpPr>
          <p:cNvPr id="46" name="Isosceles Triangle 4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4401C78-5CA7-40D5-AB09-F64D0D5A7E62}"/>
              </a:ext>
            </a:extLst>
          </p:cNvPr>
          <p:cNvSpPr>
            <a:spLocks noGrp="1"/>
          </p:cNvSpPr>
          <p:nvPr>
            <p:ph idx="1"/>
          </p:nvPr>
        </p:nvSpPr>
        <p:spPr/>
        <p:txBody>
          <a:bodyPr>
            <a:normAutofit lnSpcReduction="10000"/>
          </a:bodyPr>
          <a:lstStyle/>
          <a:p>
            <a:pPr defTabSz="914400">
              <a:spcBef>
                <a:spcPts val="0"/>
              </a:spcBef>
              <a:buClrTx/>
              <a:buSzTx/>
              <a:defRPr/>
            </a:pPr>
            <a:r>
              <a:rPr lang="en-US" sz="2800" dirty="0"/>
              <a:t>Calculate average revenue per meal or meal equivalent</a:t>
            </a:r>
          </a:p>
          <a:p>
            <a:pPr defTabSz="914400">
              <a:spcBef>
                <a:spcPts val="0"/>
              </a:spcBef>
              <a:buClrTx/>
              <a:buSzTx/>
              <a:defRPr/>
            </a:pPr>
            <a:endParaRPr lang="en-US" sz="2800" dirty="0"/>
          </a:p>
          <a:p>
            <a:pPr defTabSz="914400">
              <a:spcBef>
                <a:spcPts val="0"/>
              </a:spcBef>
              <a:buClrTx/>
              <a:buSzTx/>
              <a:defRPr/>
            </a:pPr>
            <a:r>
              <a:rPr lang="en-US" sz="2800" dirty="0"/>
              <a:t>Compare revenue generated per meal with costs per meal</a:t>
            </a:r>
          </a:p>
          <a:p>
            <a:pPr defTabSz="914400">
              <a:spcBef>
                <a:spcPts val="0"/>
              </a:spcBef>
              <a:buClrTx/>
              <a:buSzTx/>
              <a:defRPr/>
            </a:pPr>
            <a:endParaRPr lang="en-US" sz="2800" dirty="0"/>
          </a:p>
          <a:p>
            <a:pPr defTabSz="914400">
              <a:spcBef>
                <a:spcPts val="0"/>
              </a:spcBef>
              <a:buClrTx/>
              <a:buSzTx/>
              <a:defRPr/>
            </a:pPr>
            <a:r>
              <a:rPr lang="en-US" sz="2800" dirty="0"/>
              <a:t>Establish consistent guidelines for pricing non-program food items to ensure revenue is equal to or greater than costs</a:t>
            </a:r>
          </a:p>
          <a:p>
            <a:endParaRPr lang="en-US" dirty="0"/>
          </a:p>
        </p:txBody>
      </p:sp>
    </p:spTree>
    <p:extLst>
      <p:ext uri="{BB962C8B-B14F-4D97-AF65-F5344CB8AC3E}">
        <p14:creationId xmlns:p14="http://schemas.microsoft.com/office/powerpoint/2010/main" val="2653410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r>
              <a:rPr lang="en-US">
                <a:solidFill>
                  <a:schemeClr val="bg1"/>
                </a:solidFill>
              </a:rPr>
              <a:t>Revenue:</a:t>
            </a:r>
            <a:br>
              <a:rPr lang="en-US">
                <a:solidFill>
                  <a:schemeClr val="bg1"/>
                </a:solidFill>
              </a:rPr>
            </a:br>
            <a:r>
              <a:rPr lang="en-US">
                <a:solidFill>
                  <a:schemeClr val="bg1"/>
                </a:solidFill>
              </a:rPr>
              <a:t>Non-Program Foods</a:t>
            </a:r>
          </a:p>
        </p:txBody>
      </p:sp>
      <p:sp>
        <p:nvSpPr>
          <p:cNvPr id="3" name="Text Placeholder 2"/>
          <p:cNvSpPr>
            <a:spLocks noGrp="1"/>
          </p:cNvSpPr>
          <p:nvPr>
            <p:ph idx="1"/>
          </p:nvPr>
        </p:nvSpPr>
        <p:spPr>
          <a:xfrm>
            <a:off x="673754" y="2160589"/>
            <a:ext cx="3973943" cy="3914285"/>
          </a:xfrm>
        </p:spPr>
        <p:txBody>
          <a:bodyPr>
            <a:normAutofit/>
          </a:bodyPr>
          <a:lstStyle/>
          <a:p>
            <a:pPr marL="0" indent="0">
              <a:lnSpc>
                <a:spcPct val="90000"/>
              </a:lnSpc>
              <a:buNone/>
            </a:pPr>
            <a:endParaRPr lang="en-US" sz="1700" dirty="0">
              <a:solidFill>
                <a:schemeClr val="bg1"/>
              </a:solidFill>
            </a:endParaRPr>
          </a:p>
          <a:p>
            <a:pPr lvl="1">
              <a:lnSpc>
                <a:spcPct val="90000"/>
              </a:lnSpc>
              <a:buFont typeface="Wingdings" panose="05000000000000000000" pitchFamily="2" charset="2"/>
              <a:buChar char="Ø"/>
            </a:pPr>
            <a:r>
              <a:rPr lang="en-US" sz="1700" b="1" dirty="0">
                <a:solidFill>
                  <a:schemeClr val="bg1"/>
                </a:solidFill>
              </a:rPr>
              <a:t>Adult meals</a:t>
            </a:r>
          </a:p>
          <a:p>
            <a:pPr marL="457200" lvl="1" indent="0">
              <a:lnSpc>
                <a:spcPct val="90000"/>
              </a:lnSpc>
              <a:buNone/>
            </a:pPr>
            <a:endParaRPr lang="en-US" sz="1700" b="1" dirty="0">
              <a:solidFill>
                <a:schemeClr val="bg1"/>
              </a:solidFill>
            </a:endParaRPr>
          </a:p>
          <a:p>
            <a:pPr lvl="1">
              <a:lnSpc>
                <a:spcPct val="90000"/>
              </a:lnSpc>
              <a:buFont typeface="Wingdings" panose="05000000000000000000" pitchFamily="2" charset="2"/>
              <a:buChar char="Ø"/>
            </a:pPr>
            <a:r>
              <a:rPr lang="en-US" sz="1700" b="1" dirty="0">
                <a:solidFill>
                  <a:schemeClr val="bg1"/>
                </a:solidFill>
              </a:rPr>
              <a:t>Sale of second meals </a:t>
            </a:r>
          </a:p>
          <a:p>
            <a:pPr marL="457200" lvl="1" indent="0">
              <a:lnSpc>
                <a:spcPct val="90000"/>
              </a:lnSpc>
              <a:buNone/>
            </a:pPr>
            <a:endParaRPr lang="en-US" sz="1700" b="1" dirty="0">
              <a:solidFill>
                <a:schemeClr val="bg1"/>
              </a:solidFill>
            </a:endParaRPr>
          </a:p>
          <a:p>
            <a:pPr lvl="1">
              <a:lnSpc>
                <a:spcPct val="90000"/>
              </a:lnSpc>
              <a:buFont typeface="Wingdings" panose="05000000000000000000" pitchFamily="2" charset="2"/>
              <a:buChar char="Ø"/>
            </a:pPr>
            <a:r>
              <a:rPr lang="en-US" sz="1700" b="1" dirty="0">
                <a:solidFill>
                  <a:schemeClr val="bg1"/>
                </a:solidFill>
              </a:rPr>
              <a:t>A la carte</a:t>
            </a:r>
          </a:p>
          <a:p>
            <a:pPr marL="457200" lvl="1" indent="0">
              <a:lnSpc>
                <a:spcPct val="90000"/>
              </a:lnSpc>
              <a:buNone/>
            </a:pPr>
            <a:endParaRPr lang="en-US" sz="1700" b="1" dirty="0">
              <a:solidFill>
                <a:schemeClr val="bg1"/>
              </a:solidFill>
            </a:endParaRPr>
          </a:p>
          <a:p>
            <a:pPr lvl="1">
              <a:lnSpc>
                <a:spcPct val="90000"/>
              </a:lnSpc>
              <a:buFont typeface="Wingdings" panose="05000000000000000000" pitchFamily="2" charset="2"/>
              <a:buChar char="Ø"/>
            </a:pPr>
            <a:r>
              <a:rPr lang="en-US" sz="1700" b="1" dirty="0">
                <a:solidFill>
                  <a:schemeClr val="bg1"/>
                </a:solidFill>
              </a:rPr>
              <a:t>Individual food items</a:t>
            </a:r>
          </a:p>
          <a:p>
            <a:pPr marL="457200" lvl="1" indent="0">
              <a:lnSpc>
                <a:spcPct val="90000"/>
              </a:lnSpc>
              <a:buNone/>
            </a:pPr>
            <a:endParaRPr lang="en-US" sz="1700" b="1" dirty="0">
              <a:solidFill>
                <a:schemeClr val="bg1"/>
              </a:solidFill>
            </a:endParaRPr>
          </a:p>
          <a:p>
            <a:pPr lvl="1">
              <a:lnSpc>
                <a:spcPct val="90000"/>
              </a:lnSpc>
              <a:buFont typeface="Wingdings" panose="05000000000000000000" pitchFamily="2" charset="2"/>
              <a:buChar char="Ø"/>
            </a:pPr>
            <a:r>
              <a:rPr lang="en-US" sz="1700" b="1" dirty="0">
                <a:solidFill>
                  <a:schemeClr val="bg1"/>
                </a:solidFill>
              </a:rPr>
              <a:t>Catering</a:t>
            </a:r>
          </a:p>
          <a:p>
            <a:pPr marL="0" indent="0">
              <a:lnSpc>
                <a:spcPct val="90000"/>
              </a:lnSpc>
              <a:buNone/>
            </a:pPr>
            <a:endParaRPr lang="en-US" sz="1700" dirty="0">
              <a:solidFill>
                <a:schemeClr val="bg1"/>
              </a:solidFill>
            </a:endParaRPr>
          </a:p>
        </p:txBody>
      </p:sp>
      <p:pic>
        <p:nvPicPr>
          <p:cNvPr id="6" name="Picture 5" descr="photo of a vending machine">
            <a:extLst>
              <a:ext uri="{FF2B5EF4-FFF2-40B4-BE49-F238E27FC236}">
                <a16:creationId xmlns:a16="http://schemas.microsoft.com/office/drawing/2014/main" id="{F9A1AF9B-757C-47B7-BED4-FE9DB84D729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293" r="5707"/>
          <a:stretch/>
        </p:blipFill>
        <p:spPr>
          <a:xfrm>
            <a:off x="6740312" y="972608"/>
            <a:ext cx="3854878" cy="4900269"/>
          </a:xfrm>
          <a:prstGeom prst="rect">
            <a:avLst/>
          </a:prstGeom>
        </p:spPr>
      </p:pic>
      <p:sp>
        <p:nvSpPr>
          <p:cNvPr id="23" name="Isosceles Triangle 2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110909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3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r>
              <a:rPr lang="en-US">
                <a:solidFill>
                  <a:schemeClr val="bg1"/>
                </a:solidFill>
              </a:rPr>
              <a:t>Non-Program Foods Sales</a:t>
            </a:r>
          </a:p>
        </p:txBody>
      </p:sp>
      <p:sp>
        <p:nvSpPr>
          <p:cNvPr id="3" name="Text Placeholder 2"/>
          <p:cNvSpPr>
            <a:spLocks noGrp="1"/>
          </p:cNvSpPr>
          <p:nvPr>
            <p:ph type="body" sz="quarter" idx="13"/>
          </p:nvPr>
        </p:nvSpPr>
        <p:spPr>
          <a:xfrm>
            <a:off x="673754" y="2160590"/>
            <a:ext cx="3973943" cy="3440110"/>
          </a:xfrm>
        </p:spPr>
        <p:txBody>
          <a:bodyPr>
            <a:normAutofit/>
          </a:bodyPr>
          <a:lstStyle/>
          <a:p>
            <a:pPr>
              <a:buFont typeface="Arial" panose="020B0604020202020204" pitchFamily="34" charset="0"/>
              <a:buChar char="•"/>
            </a:pPr>
            <a:endParaRPr lang="en-US" dirty="0">
              <a:solidFill>
                <a:schemeClr val="bg1"/>
              </a:solidFill>
            </a:endParaRPr>
          </a:p>
          <a:p>
            <a:pPr>
              <a:buFont typeface="Wingdings" panose="05000000000000000000" pitchFamily="2" charset="2"/>
              <a:buChar char="Ø"/>
            </a:pPr>
            <a:r>
              <a:rPr lang="en-US" sz="2000" b="1" dirty="0">
                <a:solidFill>
                  <a:schemeClr val="bg1"/>
                </a:solidFill>
              </a:rPr>
              <a:t>Catered food or meals</a:t>
            </a:r>
          </a:p>
          <a:p>
            <a:pPr marL="0" indent="0">
              <a:buNone/>
            </a:pPr>
            <a:endParaRPr lang="en-US" sz="2000" b="1" dirty="0">
              <a:solidFill>
                <a:schemeClr val="bg1"/>
              </a:solidFill>
            </a:endParaRPr>
          </a:p>
          <a:p>
            <a:pPr>
              <a:buFont typeface="Wingdings" panose="05000000000000000000" pitchFamily="2" charset="2"/>
              <a:buChar char="Ø"/>
            </a:pPr>
            <a:r>
              <a:rPr lang="en-US" sz="2000" b="1" dirty="0">
                <a:solidFill>
                  <a:schemeClr val="bg1"/>
                </a:solidFill>
              </a:rPr>
              <a:t>Contract meals</a:t>
            </a:r>
          </a:p>
          <a:p>
            <a:pPr marL="0" indent="0">
              <a:buNone/>
            </a:pPr>
            <a:endParaRPr lang="en-US" sz="2000" b="1" dirty="0">
              <a:solidFill>
                <a:schemeClr val="bg1"/>
              </a:solidFill>
            </a:endParaRPr>
          </a:p>
          <a:p>
            <a:pPr>
              <a:buFont typeface="Wingdings" panose="05000000000000000000" pitchFamily="2" charset="2"/>
              <a:buChar char="Ø"/>
            </a:pPr>
            <a:r>
              <a:rPr lang="en-US" sz="2000" b="1" dirty="0">
                <a:solidFill>
                  <a:schemeClr val="bg1"/>
                </a:solidFill>
              </a:rPr>
              <a:t>Special school function meals such as banquets</a:t>
            </a:r>
          </a:p>
        </p:txBody>
      </p:sp>
      <p:pic>
        <p:nvPicPr>
          <p:cNvPr id="6" name="Picture 5" descr="photo of pizza being sliced">
            <a:extLst>
              <a:ext uri="{FF2B5EF4-FFF2-40B4-BE49-F238E27FC236}">
                <a16:creationId xmlns:a16="http://schemas.microsoft.com/office/drawing/2014/main" id="{B7ECD4D6-F06E-4A4A-9C12-A0E759CF64B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614" r="38793" b="1"/>
          <a:stretch/>
        </p:blipFill>
        <p:spPr>
          <a:xfrm>
            <a:off x="6740306" y="972608"/>
            <a:ext cx="3854890" cy="4900269"/>
          </a:xfrm>
          <a:prstGeom prst="rect">
            <a:avLst/>
          </a:prstGeom>
        </p:spPr>
      </p:pic>
      <p:sp>
        <p:nvSpPr>
          <p:cNvPr id="41" name="Isosceles Triangle 4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240270501"/>
      </p:ext>
    </p:extLst>
  </p:cSld>
  <p:clrMapOvr>
    <a:masterClrMapping/>
  </p:clrMapOvr>
</p:sld>
</file>

<file path=ppt/theme/theme1.xml><?xml version="1.0" encoding="utf-8"?>
<a:theme xmlns:a="http://schemas.openxmlformats.org/drawingml/2006/main" name="Fac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3035191B9D1142A92A354008178728" ma:contentTypeVersion="4" ma:contentTypeDescription="Create a new document." ma:contentTypeScope="" ma:versionID="cf426b36fd6aa01bf4acee242b7c4b1a">
  <xsd:schema xmlns:xsd="http://www.w3.org/2001/XMLSchema" xmlns:xs="http://www.w3.org/2001/XMLSchema" xmlns:p="http://schemas.microsoft.com/office/2006/metadata/properties" xmlns:ns2="5e2d168e-4332-4599-b12a-83b6d143ab3e" targetNamespace="http://schemas.microsoft.com/office/2006/metadata/properties" ma:root="true" ma:fieldsID="9d207e4b30b07a7ddc7f3459304aecd8" ns2:_="">
    <xsd:import namespace="5e2d168e-4332-4599-b12a-83b6d143ab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2d168e-4332-4599-b12a-83b6d143ab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1341F0-0A63-49FF-926D-B0B44E225DE5}">
  <ds:schemaRefs>
    <ds:schemaRef ds:uri="http://schemas.microsoft.com/sharepoint/v3/contenttype/forms"/>
  </ds:schemaRefs>
</ds:datastoreItem>
</file>

<file path=customXml/itemProps2.xml><?xml version="1.0" encoding="utf-8"?>
<ds:datastoreItem xmlns:ds="http://schemas.openxmlformats.org/officeDocument/2006/customXml" ds:itemID="{16A68BDB-9D1C-4BE5-9D46-EEF154B0050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8BCEC61-57B1-4472-AC34-F67AA4CC6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2d168e-4332-4599-b12a-83b6d143ab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TotalTime>
  <Words>4467</Words>
  <Application>Microsoft Office PowerPoint</Application>
  <PresentationFormat>Widescreen</PresentationFormat>
  <Paragraphs>444</Paragraphs>
  <Slides>31</Slides>
  <Notes>31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Syndor ITC</vt:lpstr>
      <vt:lpstr>Trebuchet MS</vt:lpstr>
      <vt:lpstr>Wingdings</vt:lpstr>
      <vt:lpstr>Wingdings 3</vt:lpstr>
      <vt:lpstr>Facet</vt:lpstr>
      <vt:lpstr>Office Theme</vt:lpstr>
      <vt:lpstr>2_Office Theme</vt:lpstr>
      <vt:lpstr>FINANCIAL MANAGEMENT IN CHILD NUTRITION PROGRAMS</vt:lpstr>
      <vt:lpstr>School Nutrition Programs</vt:lpstr>
      <vt:lpstr>Financial Management Competencies </vt:lpstr>
      <vt:lpstr>Activities for Effective Financial Management</vt:lpstr>
      <vt:lpstr>Financial Management System</vt:lpstr>
      <vt:lpstr>Evaluating Revenue</vt:lpstr>
      <vt:lpstr>Revenue Analysis </vt:lpstr>
      <vt:lpstr>Revenue: Non-Program Foods</vt:lpstr>
      <vt:lpstr>Non-Program Foods Sales</vt:lpstr>
      <vt:lpstr>Revenue: A la Carte Pricing (Nonprogram)</vt:lpstr>
      <vt:lpstr>Evaluating Expenditures  </vt:lpstr>
      <vt:lpstr>Classification of Expenditures</vt:lpstr>
      <vt:lpstr>Criteria for Allowable Costs</vt:lpstr>
      <vt:lpstr>Types of Expenditure Analysis</vt:lpstr>
      <vt:lpstr>Expenditure: Controlling Labor</vt:lpstr>
      <vt:lpstr>Using Meal Equivalents in Program Analysis to Measure Performance</vt:lpstr>
      <vt:lpstr>PowerPoint Presentation</vt:lpstr>
      <vt:lpstr>Calculate Total Labor Hours</vt:lpstr>
      <vt:lpstr>Meals Per Labor Hour Formula </vt:lpstr>
      <vt:lpstr>Meals Per Labor Hour Example</vt:lpstr>
      <vt:lpstr>  Meals Per Labor Hour</vt:lpstr>
      <vt:lpstr>Factors Affecting Meals Per Labor Hour</vt:lpstr>
      <vt:lpstr>Expenditure: Indirect Cost</vt:lpstr>
      <vt:lpstr>Participation</vt:lpstr>
      <vt:lpstr>Calculate the Cost of Food</vt:lpstr>
      <vt:lpstr>Calculating Cost of Food Used</vt:lpstr>
      <vt:lpstr>Example of Calculations for Cost of Food Used </vt:lpstr>
      <vt:lpstr>Inventory Management</vt:lpstr>
      <vt:lpstr>Helpful Resources and Training:</vt:lpstr>
      <vt:lpstr>Accountability: The Administrative Review </vt:lpstr>
      <vt:lpstr>This concludes Financial Management in Child Nutrition Programs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Manager Training Everything But the Kitchen Sink Training Guide</dc:title>
  <dc:creator>Kathryn Oliver</dc:creator>
  <cp:lastModifiedBy>Laura Matturro</cp:lastModifiedBy>
  <cp:revision>17</cp:revision>
  <dcterms:created xsi:type="dcterms:W3CDTF">2020-05-05T13:07:16Z</dcterms:created>
  <dcterms:modified xsi:type="dcterms:W3CDTF">2021-05-13T18:16:15Z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0x010100E63035191B9D1142A92A354008178728</vt:lpwstr>
  </property>
</Properties>
</file>