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4.jpg" ContentType="image/gif"/>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1"/>
  </p:notesMasterIdLst>
  <p:sldIdLst>
    <p:sldId id="256" r:id="rId2"/>
    <p:sldId id="258" r:id="rId3"/>
    <p:sldId id="259" r:id="rId4"/>
    <p:sldId id="260" r:id="rId5"/>
    <p:sldId id="283" r:id="rId6"/>
    <p:sldId id="284" r:id="rId7"/>
    <p:sldId id="261" r:id="rId8"/>
    <p:sldId id="286" r:id="rId9"/>
    <p:sldId id="262" r:id="rId10"/>
    <p:sldId id="263" r:id="rId11"/>
    <p:sldId id="285" r:id="rId12"/>
    <p:sldId id="264" r:id="rId13"/>
    <p:sldId id="265" r:id="rId14"/>
    <p:sldId id="266" r:id="rId15"/>
    <p:sldId id="267" r:id="rId16"/>
    <p:sldId id="268" r:id="rId17"/>
    <p:sldId id="269" r:id="rId18"/>
    <p:sldId id="270" r:id="rId19"/>
    <p:sldId id="271" r:id="rId20"/>
    <p:sldId id="278" r:id="rId21"/>
    <p:sldId id="279" r:id="rId22"/>
    <p:sldId id="280" r:id="rId23"/>
    <p:sldId id="281" r:id="rId24"/>
    <p:sldId id="277" r:id="rId25"/>
    <p:sldId id="276" r:id="rId26"/>
    <p:sldId id="275" r:id="rId27"/>
    <p:sldId id="274" r:id="rId28"/>
    <p:sldId id="273"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4" autoAdjust="0"/>
    <p:restoredTop sz="57216" autoAdjust="0"/>
  </p:normalViewPr>
  <p:slideViewPr>
    <p:cSldViewPr snapToGrid="0">
      <p:cViewPr varScale="1">
        <p:scale>
          <a:sx n="105" d="100"/>
          <a:sy n="105" d="100"/>
        </p:scale>
        <p:origin x="19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075C4-99C3-4786-B4BD-EF44B07B9940}" type="datetimeFigureOut">
              <a:rPr lang="en-US" smtClean="0"/>
              <a:t>9/12/2018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B2BEE-E41D-4C2D-BFCC-651CBC1D1103}" type="slidenum">
              <a:rPr lang="en-US" smtClean="0"/>
              <a:t>‹#›</a:t>
            </a:fld>
            <a:endParaRPr lang="en-US"/>
          </a:p>
        </p:txBody>
      </p:sp>
    </p:spTree>
    <p:extLst>
      <p:ext uri="{BB962C8B-B14F-4D97-AF65-F5344CB8AC3E}">
        <p14:creationId xmlns:p14="http://schemas.microsoft.com/office/powerpoint/2010/main" val="75705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for the income verification and collection report webinar. </a:t>
            </a:r>
          </a:p>
          <a:p>
            <a:endParaRPr lang="en-US" dirty="0"/>
          </a:p>
          <a:p>
            <a:endParaRPr lang="en-US" sz="1200" b="0" i="0" u="none" strike="noStrike" kern="1200" baseline="0" dirty="0">
              <a:solidFill>
                <a:schemeClr val="tx1"/>
              </a:solidFill>
              <a:latin typeface="+mn-lt"/>
              <a:ea typeface="+mn-ea"/>
              <a:cs typeface="+mn-cs"/>
            </a:endParaRPr>
          </a:p>
          <a:p>
            <a:r>
              <a:rPr lang="en-US" dirty="0"/>
              <a:t>Today’s webinar will contribute 1.5 Training Hours </a:t>
            </a:r>
            <a:r>
              <a:rPr lang="en-US" sz="1200" b="0" i="0" u="none" strike="noStrike" kern="1200" baseline="0" dirty="0">
                <a:solidFill>
                  <a:schemeClr val="tx1"/>
                </a:solidFill>
                <a:latin typeface="+mn-lt"/>
                <a:ea typeface="+mn-ea"/>
                <a:cs typeface="+mn-cs"/>
              </a:rPr>
              <a:t>towards the professional standards training requirements.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a:t>
            </a:fld>
            <a:endParaRPr lang="en-US"/>
          </a:p>
        </p:txBody>
      </p:sp>
    </p:spTree>
    <p:extLst>
      <p:ext uri="{BB962C8B-B14F-4D97-AF65-F5344CB8AC3E}">
        <p14:creationId xmlns:p14="http://schemas.microsoft.com/office/powerpoint/2010/main" val="269323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with explaining the error prone sampling method. </a:t>
            </a:r>
          </a:p>
          <a:p>
            <a:endParaRPr lang="en-US" dirty="0"/>
          </a:p>
          <a:p>
            <a:r>
              <a:rPr lang="en-US" dirty="0"/>
              <a:t>With the error prone method, SFAs must verify the lesser of 3% or 3,000 of the approved applications on file as of October 1st.  Applications to be verified must meet the definition of an Error Prone Application. Error Prone Applications are defined as those with a reported income within $24 per week, $100 per month or $1,200 per year of the applicable Income Eligibility Guidelines. </a:t>
            </a:r>
          </a:p>
          <a:p>
            <a:endParaRPr lang="en-US" dirty="0"/>
          </a:p>
          <a:p>
            <a:r>
              <a:rPr lang="en-US" dirty="0"/>
              <a:t>When approving free and reduced price applications, it may be helpful for the approver to mark, highlight or tag applications that meet the error prone definition. </a:t>
            </a:r>
          </a:p>
          <a:p>
            <a:endParaRPr lang="en-US" dirty="0"/>
          </a:p>
          <a:p>
            <a:r>
              <a:rPr lang="en-US" dirty="0"/>
              <a:t>This way when starting the income verification process and potentially finding out that the error prone sampling method needs to be used, the applications that are error prone have already been identified.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10</a:t>
            </a:fld>
            <a:endParaRPr lang="en-US"/>
          </a:p>
        </p:txBody>
      </p:sp>
    </p:spTree>
    <p:extLst>
      <p:ext uri="{BB962C8B-B14F-4D97-AF65-F5344CB8AC3E}">
        <p14:creationId xmlns:p14="http://schemas.microsoft.com/office/powerpoint/2010/main" val="48137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example on the screen, Say you have 210 new applications on file as of October 1st. Take 210 and multiply this by 3% which would equal 6.3. </a:t>
            </a:r>
          </a:p>
          <a:p>
            <a:r>
              <a:rPr lang="en-US" dirty="0"/>
              <a:t>It is important that you always round up.  So you would round up to 7 applications to be verified. </a:t>
            </a:r>
          </a:p>
          <a:p>
            <a:r>
              <a:rPr lang="en-US" dirty="0"/>
              <a:t>You would then choose 7 error prone applications that meet the error prone selection method.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11</a:t>
            </a:fld>
            <a:endParaRPr lang="en-US"/>
          </a:p>
        </p:txBody>
      </p:sp>
    </p:spTree>
    <p:extLst>
      <p:ext uri="{BB962C8B-B14F-4D97-AF65-F5344CB8AC3E}">
        <p14:creationId xmlns:p14="http://schemas.microsoft.com/office/powerpoint/2010/main" val="103817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first alternate sampling method, the Random Method. </a:t>
            </a:r>
          </a:p>
          <a:p>
            <a:endParaRPr lang="en-US" dirty="0"/>
          </a:p>
          <a:p>
            <a:r>
              <a:rPr lang="en-US" dirty="0"/>
              <a:t>When using the alternate 1 method, SFAs must verify the lesser of 3% or 3,000 of the total number of approved applications on file as of October 1st. </a:t>
            </a:r>
          </a:p>
          <a:p>
            <a:endParaRPr lang="en-US" dirty="0"/>
          </a:p>
          <a:p>
            <a:r>
              <a:rPr lang="en-US" dirty="0"/>
              <a:t>The applications to be verified must be selected randomly. The random sample should include both income applications and categorically eligible applications. These include foster children applications where they checked the foster box but didn’t supply supporting paperwork or for children receiving SNAP/TANF/FDPIR benefits whose names do not appear on the direct certification matching list.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12</a:t>
            </a:fld>
            <a:endParaRPr lang="en-US"/>
          </a:p>
        </p:txBody>
      </p:sp>
    </p:spTree>
    <p:extLst>
      <p:ext uri="{BB962C8B-B14F-4D97-AF65-F5344CB8AC3E}">
        <p14:creationId xmlns:p14="http://schemas.microsoft.com/office/powerpoint/2010/main" val="104439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Alternate Sampling Method is the Focused Method. </a:t>
            </a:r>
          </a:p>
          <a:p>
            <a:endParaRPr lang="en-US" dirty="0"/>
          </a:p>
          <a:p>
            <a:r>
              <a:rPr lang="en-US" dirty="0"/>
              <a:t>To determine the number</a:t>
            </a:r>
            <a:r>
              <a:rPr lang="en-US" baseline="0" dirty="0"/>
              <a:t> of applications to be verified based on this method, you will take the lesser of 1% (or 1000) of the total number of approved applications selected from the income applications that are error prone and SNAP/TANF/FDPIR applications plus the lesser of .5% or 500 approved case number applications.</a:t>
            </a:r>
          </a:p>
          <a:p>
            <a:endParaRPr lang="en-US" baseline="0" dirty="0"/>
          </a:p>
          <a:p>
            <a:r>
              <a:rPr lang="en-US" baseline="0" dirty="0"/>
              <a:t>Lets simplify this by completing an example: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say we have 900 total SFA applications. First we would sort the applications into two piles—the income applications and the case number applications. From this we determine that we have 600  applications with a case number and 300 applications that was approved based on income.  We would take 1% (or 1000) multiplied by 900 and get 9 applications to verify.</a:t>
            </a:r>
          </a:p>
          <a:p>
            <a:endParaRPr lang="en-US" baseline="0" dirty="0"/>
          </a:p>
          <a:p>
            <a:r>
              <a:rPr lang="en-US" baseline="0" dirty="0"/>
              <a:t>From the income applications pile, choose 9 applications to verify that are error prone. This should be easy since you have the error prone applications flagged already. If you don’t have enough error prone applications, select the error prone ones you have and the remaining ones choose randomly.  </a:t>
            </a:r>
          </a:p>
          <a:p>
            <a:endParaRPr lang="en-US" baseline="0" dirty="0"/>
          </a:p>
          <a:p>
            <a:r>
              <a:rPr lang="en-US" baseline="0" dirty="0"/>
              <a:t>You will then have to verify .5% (or 500) of the case number applications. .5% multiplied by 600 gives you 3 case number applications to verify. </a:t>
            </a:r>
          </a:p>
          <a:p>
            <a:endParaRPr lang="en-US" baseline="0" dirty="0"/>
          </a:p>
          <a:p>
            <a:r>
              <a:rPr lang="en-US" baseline="0" dirty="0"/>
              <a:t>So all together a total of 12 applications will be verified.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13</a:t>
            </a:fld>
            <a:endParaRPr lang="en-US"/>
          </a:p>
        </p:txBody>
      </p:sp>
    </p:spTree>
    <p:extLst>
      <p:ext uri="{BB962C8B-B14F-4D97-AF65-F5344CB8AC3E}">
        <p14:creationId xmlns:p14="http://schemas.microsoft.com/office/powerpoint/2010/main" val="86574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establishing your verification pool and determining the sample method you will then want to select the applications to verify.</a:t>
            </a:r>
          </a:p>
          <a:p>
            <a:endParaRPr lang="en-US" baseline="0" dirty="0"/>
          </a:p>
          <a:p>
            <a:r>
              <a:rPr lang="en-US" baseline="0" dirty="0"/>
              <a:t>Remember to always round up and to never verify any more or any less than the required sample.</a:t>
            </a:r>
          </a:p>
          <a:p>
            <a:endParaRPr lang="en-US" baseline="0" dirty="0"/>
          </a:p>
          <a:p>
            <a:r>
              <a:rPr lang="en-US" baseline="0" dirty="0"/>
              <a:t>If you are using a computerized system to assist you with the verification process, always double check your system to ensure that the correct number of applications to be verified is chosen. In past years we found that many SFAs who use computerized systems verified the wrong amount of applications due to wrong dates, glitches in systems or it not rounding up. </a:t>
            </a:r>
          </a:p>
          <a:p>
            <a:endParaRPr lang="en-US" baseline="0" dirty="0"/>
          </a:p>
          <a:p>
            <a:r>
              <a:rPr lang="en-US" baseline="0" dirty="0"/>
              <a:t>Refer to the current SY’s Income Verification Booklet posted on the Child Nutrition website for guidance. </a:t>
            </a:r>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14</a:t>
            </a:fld>
            <a:endParaRPr lang="en-US"/>
          </a:p>
        </p:txBody>
      </p:sp>
    </p:spTree>
    <p:extLst>
      <p:ext uri="{BB962C8B-B14F-4D97-AF65-F5344CB8AC3E}">
        <p14:creationId xmlns:p14="http://schemas.microsoft.com/office/powerpoint/2010/main" val="2191476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sz="1200" dirty="0"/>
              <a:t>After you have </a:t>
            </a:r>
            <a:r>
              <a:rPr lang="en-US" sz="1200" baseline="0" dirty="0"/>
              <a:t>chosen your applications to verify, an individual other than the original reviewing official must review each approved application selected for verification to ensure that the initial determination was accurate. </a:t>
            </a:r>
            <a:r>
              <a:rPr lang="en-US" sz="1200" dirty="0"/>
              <a:t> </a:t>
            </a:r>
          </a:p>
          <a:p>
            <a:pPr>
              <a:lnSpc>
                <a:spcPct val="90000"/>
              </a:lnSpc>
              <a:spcBef>
                <a:spcPct val="0"/>
              </a:spcBef>
            </a:pPr>
            <a:endParaRPr lang="en-US" sz="1200" dirty="0"/>
          </a:p>
          <a:p>
            <a:pPr>
              <a:lnSpc>
                <a:spcPct val="90000"/>
              </a:lnSpc>
              <a:spcBef>
                <a:spcPct val="0"/>
              </a:spcBef>
            </a:pPr>
            <a:r>
              <a:rPr lang="en-US" sz="1200" dirty="0"/>
              <a:t>This Second Reviewing Official cannot be a management company employee, the original reviewing official or the verification official.</a:t>
            </a:r>
          </a:p>
          <a:p>
            <a:pPr>
              <a:lnSpc>
                <a:spcPct val="90000"/>
              </a:lnSpc>
              <a:spcBef>
                <a:spcPct val="0"/>
              </a:spcBef>
            </a:pPr>
            <a:endParaRPr lang="en-US" sz="1200" dirty="0"/>
          </a:p>
          <a:p>
            <a:pPr>
              <a:lnSpc>
                <a:spcPct val="90000"/>
              </a:lnSpc>
              <a:spcBef>
                <a:spcPct val="0"/>
              </a:spcBef>
            </a:pPr>
            <a:r>
              <a:rPr lang="en-US" sz="1200" dirty="0"/>
              <a:t>A</a:t>
            </a:r>
            <a:r>
              <a:rPr lang="en-US" sz="1200" baseline="0" dirty="0"/>
              <a:t> confirmation review is not required if a technology based Point of Sale system is used to approve applications. </a:t>
            </a:r>
            <a:endParaRPr lang="en-US" sz="1200" dirty="0"/>
          </a:p>
          <a:p>
            <a:pPr>
              <a:lnSpc>
                <a:spcPct val="90000"/>
              </a:lnSpc>
              <a:spcBef>
                <a:spcPct val="0"/>
              </a:spcBef>
            </a:pPr>
            <a:endParaRPr lang="en-US" sz="1200" dirty="0"/>
          </a:p>
          <a:p>
            <a:pPr>
              <a:lnSpc>
                <a:spcPct val="90000"/>
              </a:lnSpc>
              <a:spcBef>
                <a:spcPct val="0"/>
              </a:spcBef>
            </a:pPr>
            <a:r>
              <a:rPr lang="en-US" sz="1200" dirty="0"/>
              <a:t>Make sure</a:t>
            </a:r>
            <a:r>
              <a:rPr lang="en-US" sz="1200" baseline="0" dirty="0"/>
              <a:t> documentation of the confirmation review is maintained on file with income verification paperwork.  </a:t>
            </a:r>
            <a:endParaRPr lang="en-US" sz="1200" dirty="0"/>
          </a:p>
          <a:p>
            <a:pPr>
              <a:lnSpc>
                <a:spcPct val="90000"/>
              </a:lnSpc>
              <a:spcBef>
                <a:spcPct val="0"/>
              </a:spcBef>
            </a:pPr>
            <a:endParaRPr lang="en-US" sz="1200"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15</a:t>
            </a:fld>
            <a:endParaRPr lang="en-US"/>
          </a:p>
        </p:txBody>
      </p:sp>
    </p:spTree>
    <p:extLst>
      <p:ext uri="{BB962C8B-B14F-4D97-AF65-F5344CB8AC3E}">
        <p14:creationId xmlns:p14="http://schemas.microsoft.com/office/powerpoint/2010/main" val="274645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During</a:t>
            </a:r>
            <a:r>
              <a:rPr lang="en-US" sz="1200" baseline="0" dirty="0"/>
              <a:t> the confirmation review, if the second reviewing official finds that the application was originally approved correctly, the verification official would proceed with verifying the application.</a:t>
            </a:r>
          </a:p>
          <a:p>
            <a:pPr>
              <a:spcBef>
                <a:spcPct val="0"/>
              </a:spcBef>
            </a:pPr>
            <a:endParaRPr lang="en-US" sz="1200" baseline="0" dirty="0"/>
          </a:p>
          <a:p>
            <a:pPr>
              <a:spcBef>
                <a:spcPct val="0"/>
              </a:spcBef>
            </a:pPr>
            <a:r>
              <a:rPr lang="en-US" sz="1200" baseline="0" dirty="0"/>
              <a:t>If they find the application was incorrectly approved, one of the following actions must be taken:</a:t>
            </a:r>
          </a:p>
          <a:p>
            <a:pPr>
              <a:spcBef>
                <a:spcPct val="0"/>
              </a:spcBef>
            </a:pPr>
            <a:endParaRPr lang="en-US" sz="1200" baseline="0" dirty="0"/>
          </a:p>
          <a:p>
            <a:pPr>
              <a:spcBef>
                <a:spcPct val="0"/>
              </a:spcBef>
            </a:pPr>
            <a:r>
              <a:rPr lang="en-US" sz="1200" baseline="0" dirty="0"/>
              <a:t>2. If the status changes from </a:t>
            </a:r>
            <a:r>
              <a:rPr lang="en-US" sz="1200" b="1" baseline="0" dirty="0"/>
              <a:t>free to reduced</a:t>
            </a:r>
            <a:r>
              <a:rPr lang="en-US" sz="1200" baseline="0" dirty="0"/>
              <a:t>:</a:t>
            </a:r>
          </a:p>
          <a:p>
            <a:pPr marL="342900" indent="-342900">
              <a:spcBef>
                <a:spcPct val="0"/>
              </a:spcBef>
              <a:buAutoNum type="alphaLcPeriod"/>
            </a:pPr>
            <a:r>
              <a:rPr lang="en-US" sz="1200" baseline="0" dirty="0"/>
              <a:t>Do not change the child’s status</a:t>
            </a:r>
          </a:p>
          <a:p>
            <a:pPr marL="342900" indent="-342900">
              <a:spcBef>
                <a:spcPct val="0"/>
              </a:spcBef>
              <a:buAutoNum type="alphaLcPeriod"/>
            </a:pPr>
            <a:r>
              <a:rPr lang="en-US" sz="1200" baseline="0" dirty="0"/>
              <a:t>Proceed with verifying the application </a:t>
            </a:r>
          </a:p>
          <a:p>
            <a:pPr>
              <a:spcBef>
                <a:spcPct val="0"/>
              </a:spcBef>
            </a:pPr>
            <a:endParaRPr lang="en-US" sz="1200" baseline="0" dirty="0"/>
          </a:p>
          <a:p>
            <a:pPr>
              <a:spcBef>
                <a:spcPct val="0"/>
              </a:spcBef>
            </a:pPr>
            <a:r>
              <a:rPr lang="en-US" sz="1200" baseline="0" dirty="0"/>
              <a:t>3. If the status changes from </a:t>
            </a:r>
            <a:r>
              <a:rPr lang="en-US" sz="1200" b="1" baseline="0" dirty="0"/>
              <a:t>reduced to free</a:t>
            </a:r>
            <a:r>
              <a:rPr lang="en-US" sz="1200" baseline="0" dirty="0"/>
              <a:t>: </a:t>
            </a:r>
          </a:p>
          <a:p>
            <a:pPr marL="342900" indent="-342900">
              <a:spcBef>
                <a:spcPct val="0"/>
              </a:spcBef>
              <a:buAutoNum type="alphaLcPeriod"/>
            </a:pPr>
            <a:r>
              <a:rPr lang="en-US" sz="1200" baseline="0" dirty="0"/>
              <a:t>Make the increased benefits available immediately</a:t>
            </a:r>
          </a:p>
          <a:p>
            <a:pPr marL="342900" indent="-342900">
              <a:spcBef>
                <a:spcPct val="0"/>
              </a:spcBef>
              <a:buAutoNum type="alphaLcPeriod"/>
            </a:pPr>
            <a:r>
              <a:rPr lang="en-US" sz="1200" baseline="0" dirty="0"/>
              <a:t>Notify the household of change in benefits</a:t>
            </a:r>
          </a:p>
          <a:p>
            <a:pPr marL="342900" indent="-342900">
              <a:spcBef>
                <a:spcPct val="0"/>
              </a:spcBef>
              <a:buAutoNum type="alphaLcPeriod"/>
            </a:pPr>
            <a:r>
              <a:rPr lang="en-US" sz="1200" baseline="0" dirty="0"/>
              <a:t>Verify the application</a:t>
            </a:r>
          </a:p>
          <a:p>
            <a:pPr marL="0" indent="0">
              <a:spcBef>
                <a:spcPct val="0"/>
              </a:spcBef>
              <a:buNone/>
            </a:pPr>
            <a:endParaRPr lang="en-US" sz="1200" baseline="0" dirty="0"/>
          </a:p>
          <a:p>
            <a:pPr marL="0" indent="0">
              <a:spcBef>
                <a:spcPct val="0"/>
              </a:spcBef>
              <a:buNone/>
            </a:pPr>
            <a:r>
              <a:rPr lang="en-US" sz="1200" baseline="0" dirty="0"/>
              <a:t>4. If the status changes from </a:t>
            </a:r>
            <a:r>
              <a:rPr lang="en-US" sz="1200" b="1" baseline="0" dirty="0"/>
              <a:t>free or reduced price to paid</a:t>
            </a:r>
            <a:r>
              <a:rPr lang="en-US" sz="1200" baseline="0" dirty="0"/>
              <a:t>:</a:t>
            </a:r>
          </a:p>
          <a:p>
            <a:pPr marL="0" indent="0">
              <a:spcBef>
                <a:spcPct val="0"/>
              </a:spcBef>
              <a:buNone/>
            </a:pPr>
            <a:r>
              <a:rPr lang="en-US" sz="1200" baseline="0" dirty="0"/>
              <a:t>a.    Immediately send the household a notice of adverse action</a:t>
            </a:r>
          </a:p>
          <a:p>
            <a:pPr marL="0" indent="0">
              <a:spcBef>
                <a:spcPct val="0"/>
              </a:spcBef>
              <a:buNone/>
            </a:pPr>
            <a:r>
              <a:rPr lang="en-US" sz="1200" baseline="0" dirty="0"/>
              <a:t>b.    Do not verify the application</a:t>
            </a:r>
          </a:p>
          <a:p>
            <a:pPr marL="0" indent="0">
              <a:spcBef>
                <a:spcPct val="0"/>
              </a:spcBef>
              <a:buNone/>
            </a:pPr>
            <a:r>
              <a:rPr lang="en-US" sz="1200" baseline="0" dirty="0"/>
              <a:t>c.    Select a similar application (example—another error prone application) to verify</a:t>
            </a:r>
          </a:p>
          <a:p>
            <a:pPr marL="0" indent="0">
              <a:spcBef>
                <a:spcPct val="0"/>
              </a:spcBef>
              <a:buNone/>
            </a:pPr>
            <a:r>
              <a:rPr lang="en-US" sz="1200" baseline="0" dirty="0"/>
              <a:t>d.    Begin the verification process with the newly selected application. The second reviewing official must review the application</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16</a:t>
            </a:fld>
            <a:endParaRPr lang="en-US"/>
          </a:p>
        </p:txBody>
      </p:sp>
    </p:spTree>
    <p:extLst>
      <p:ext uri="{BB962C8B-B14F-4D97-AF65-F5344CB8AC3E}">
        <p14:creationId xmlns:p14="http://schemas.microsoft.com/office/powerpoint/2010/main" val="241821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confirmation review is complete, you now</a:t>
            </a:r>
            <a:r>
              <a:rPr lang="en-US" baseline="0" dirty="0"/>
              <a:t> must notify households that they have been selected for verification. We highly recommend that you use the SED prototype letters enclosed in the Income Verification Booklet as these letters contain the correct format, wording and the most up to date version of the non-discrimination statement. </a:t>
            </a:r>
          </a:p>
          <a:p>
            <a:endParaRPr lang="en-US" baseline="0" dirty="0"/>
          </a:p>
          <a:p>
            <a:r>
              <a:rPr lang="en-US" baseline="0" dirty="0"/>
              <a:t>The notification letter must include:</a:t>
            </a:r>
          </a:p>
          <a:p>
            <a:pPr marL="171450" indent="-171450">
              <a:buFont typeface="Arial" panose="020B0604020202020204" pitchFamily="34" charset="0"/>
              <a:buChar char="•"/>
            </a:pPr>
            <a:r>
              <a:rPr lang="en-US" baseline="0" dirty="0"/>
              <a:t>The type of acceptable verification documentation to confirm current income.</a:t>
            </a:r>
          </a:p>
          <a:p>
            <a:pPr marL="171450" indent="-171450">
              <a:buFont typeface="Arial" panose="020B0604020202020204" pitchFamily="34" charset="0"/>
              <a:buChar char="•"/>
            </a:pPr>
            <a:r>
              <a:rPr lang="en-US" baseline="0" dirty="0"/>
              <a:t>The household may provide proof that the child or any household member is receiving benefits under the assistance program (SNAP/TANF/FDPIR) instead of providing income information. </a:t>
            </a:r>
          </a:p>
          <a:p>
            <a:pPr marL="171450" indent="-171450">
              <a:buFont typeface="Arial" panose="020B0604020202020204" pitchFamily="34" charset="0"/>
              <a:buChar char="•"/>
            </a:pPr>
            <a:r>
              <a:rPr lang="en-US" baseline="0" dirty="0"/>
              <a:t>The date that the information must be provided as specified by the SFA and that failure to respond by the deadline will result in termination of benefits.</a:t>
            </a:r>
          </a:p>
          <a:p>
            <a:pPr marL="171450" indent="-171450">
              <a:buFont typeface="Arial" panose="020B0604020202020204" pitchFamily="34" charset="0"/>
              <a:buChar char="•"/>
            </a:pPr>
            <a:r>
              <a:rPr lang="en-US" baseline="0" dirty="0"/>
              <a:t>Name of an official at the SFA who can answer questions and provide assistance to the households</a:t>
            </a:r>
          </a:p>
          <a:p>
            <a:pPr marL="171450" indent="-171450">
              <a:buFont typeface="Arial" panose="020B0604020202020204" pitchFamily="34" charset="0"/>
              <a:buChar char="•"/>
            </a:pPr>
            <a:r>
              <a:rPr lang="en-US" baseline="0" dirty="0"/>
              <a:t>A toll free number for parents to obtain assistance. This can be a local number within the district. It cannot be a long distance call. </a:t>
            </a:r>
          </a:p>
          <a:p>
            <a:endParaRPr lang="en-US" baseline="0" dirty="0"/>
          </a:p>
          <a:p>
            <a:endParaRPr lang="en-US" baseline="0" dirty="0"/>
          </a:p>
          <a:p>
            <a:r>
              <a:rPr lang="en-US" baseline="0" dirty="0"/>
              <a:t>Our office has seen on reviews last school year that SFAs are using old versions of verification letters that contain incorrect information such as requesting households to supply their social security numbers when submitting income proof, the letters containing the incorrect version of the non-discrimination statement and using old acronyms for program names like AFDC (Aid For Dependent Children) which was replaced by TANF in the 1990s. </a:t>
            </a:r>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17</a:t>
            </a:fld>
            <a:endParaRPr lang="en-US"/>
          </a:p>
        </p:txBody>
      </p:sp>
    </p:spTree>
    <p:extLst>
      <p:ext uri="{BB962C8B-B14F-4D97-AF65-F5344CB8AC3E}">
        <p14:creationId xmlns:p14="http://schemas.microsoft.com/office/powerpoint/2010/main" val="88908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spcBef>
                <a:spcPct val="0"/>
              </a:spcBef>
              <a:buFontTx/>
              <a:buNone/>
            </a:pPr>
            <a:r>
              <a:rPr lang="en-US" sz="1200" dirty="0"/>
              <a:t>You must verify all sources of income during verification.  Generally, the household is verifying the income that was listed on the application at the time it was submitted and approved</a:t>
            </a:r>
          </a:p>
          <a:p>
            <a:pPr>
              <a:spcBef>
                <a:spcPct val="0"/>
              </a:spcBef>
              <a:buFontTx/>
              <a:buNone/>
            </a:pPr>
            <a:r>
              <a:rPr lang="en-US" sz="1200" dirty="0"/>
              <a:t>However, the household can verify its income for any point in time between the time the application was completed and when</a:t>
            </a:r>
            <a:r>
              <a:rPr lang="en-US" sz="1200" baseline="0" dirty="0"/>
              <a:t> the documentation was requested. For example, they may submit income documentation showing they were eligible in September, or submit their current income, both would be sufficient. </a:t>
            </a:r>
          </a:p>
          <a:p>
            <a:pPr>
              <a:spcBef>
                <a:spcPct val="0"/>
              </a:spcBef>
              <a:buFontTx/>
              <a:buNone/>
            </a:pPr>
            <a:endParaRPr lang="en-US" sz="1200" dirty="0"/>
          </a:p>
          <a:p>
            <a:r>
              <a:rPr lang="en-US" dirty="0"/>
              <a:t>Acceptable documentation would be: pay stubs, TANF/SNAP recertification letter with eligibility dates listed, documentation from a Foster Agency, or Direct Verification, and collateral contact such as an employer or pastor. </a:t>
            </a:r>
          </a:p>
          <a:p>
            <a:r>
              <a:rPr lang="en-US" dirty="0"/>
              <a:t>W-2 tax forms are acceptable but only if  self-employed.</a:t>
            </a:r>
          </a:p>
          <a:p>
            <a:r>
              <a:rPr lang="en-US" dirty="0"/>
              <a:t>Please note that EBT cards may not be accepted as documentation. </a:t>
            </a:r>
          </a:p>
          <a:p>
            <a:pPr>
              <a:spcBef>
                <a:spcPct val="0"/>
              </a:spcBef>
              <a:buFontTx/>
              <a:buNone/>
            </a:pPr>
            <a:endParaRPr lang="en-US" sz="1200" dirty="0"/>
          </a:p>
          <a:p>
            <a:pPr>
              <a:spcBef>
                <a:spcPct val="0"/>
              </a:spcBef>
              <a:buFontTx/>
              <a:buNone/>
            </a:pPr>
            <a:endParaRPr lang="en-US" sz="1200" dirty="0"/>
          </a:p>
          <a:p>
            <a:pPr>
              <a:spcBef>
                <a:spcPct val="0"/>
              </a:spcBef>
              <a:buFontTx/>
              <a:buNone/>
            </a:pPr>
            <a:r>
              <a:rPr lang="en-US" sz="1200" dirty="0"/>
              <a:t>If the</a:t>
            </a:r>
            <a:r>
              <a:rPr lang="en-US" sz="1200" baseline="0" dirty="0"/>
              <a:t> household</a:t>
            </a:r>
            <a:r>
              <a:rPr lang="en-US" sz="1200" dirty="0"/>
              <a:t> does not respond</a:t>
            </a:r>
            <a:r>
              <a:rPr lang="en-US" sz="1200" baseline="0" dirty="0"/>
              <a:t> you</a:t>
            </a:r>
            <a:r>
              <a:rPr lang="en-US" sz="1200" dirty="0"/>
              <a:t> must make one additional attempt (via letter, email, or phone call) DOCUMENT YOUR EFFORTS</a:t>
            </a:r>
          </a:p>
          <a:p>
            <a:pPr>
              <a:spcBef>
                <a:spcPct val="0"/>
              </a:spcBef>
              <a:buFontTx/>
              <a:buNone/>
            </a:pPr>
            <a:r>
              <a:rPr lang="en-US" sz="1200" dirty="0"/>
              <a:t>SFAs must provide a toll free number for families to call for assistance with the process (on letter) they cannot be charged for the call </a:t>
            </a:r>
          </a:p>
          <a:p>
            <a:pPr>
              <a:spcBef>
                <a:spcPct val="0"/>
              </a:spcBef>
              <a:buFontTx/>
              <a:buNone/>
            </a:pPr>
            <a:r>
              <a:rPr lang="en-US" sz="1200" dirty="0"/>
              <a:t>The SFA can hire a 3</a:t>
            </a:r>
            <a:r>
              <a:rPr lang="en-US" sz="1200" baseline="30000" dirty="0"/>
              <a:t>rd</a:t>
            </a:r>
            <a:r>
              <a:rPr lang="en-US" sz="1200" dirty="0"/>
              <a:t> party to help w/this follow up.   This third party may not be a Management Company employee!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18</a:t>
            </a:fld>
            <a:endParaRPr lang="en-US"/>
          </a:p>
        </p:txBody>
      </p:sp>
    </p:spTree>
    <p:extLst>
      <p:ext uri="{BB962C8B-B14F-4D97-AF65-F5344CB8AC3E}">
        <p14:creationId xmlns:p14="http://schemas.microsoft.com/office/powerpoint/2010/main" val="4009839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p>
          <a:p>
            <a:pPr>
              <a:spcBef>
                <a:spcPct val="0"/>
              </a:spcBef>
              <a:buFontTx/>
              <a:buNone/>
            </a:pPr>
            <a:r>
              <a:rPr lang="en-US" sz="1200" dirty="0"/>
              <a:t>If benefits will increase as a result of verification (for example going</a:t>
            </a:r>
            <a:r>
              <a:rPr lang="en-US" sz="1200" baseline="0" dirty="0"/>
              <a:t> from reduced to free)</a:t>
            </a:r>
            <a:r>
              <a:rPr lang="en-US" sz="1200" dirty="0"/>
              <a:t> – you must make the increase within 3 operating days</a:t>
            </a:r>
          </a:p>
          <a:p>
            <a:pPr>
              <a:spcBef>
                <a:spcPct val="0"/>
              </a:spcBef>
              <a:buFontTx/>
              <a:buNone/>
            </a:pPr>
            <a:r>
              <a:rPr lang="en-US" sz="1200" dirty="0"/>
              <a:t>If benefits will decrease – you must give the</a:t>
            </a:r>
            <a:r>
              <a:rPr lang="en-US" sz="1200" baseline="0" dirty="0"/>
              <a:t> household </a:t>
            </a:r>
            <a:r>
              <a:rPr lang="en-US" sz="1200" dirty="0"/>
              <a:t>10 </a:t>
            </a:r>
            <a:r>
              <a:rPr lang="en-US" sz="1200" u="sng" dirty="0"/>
              <a:t>calendar</a:t>
            </a:r>
            <a:r>
              <a:rPr lang="en-US" sz="1200" dirty="0"/>
              <a:t> days written notice</a:t>
            </a:r>
            <a:r>
              <a:rPr lang="en-US" sz="1200" baseline="0" dirty="0"/>
              <a:t> (ex. Reduced to paid)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Be sure to make changes for </a:t>
            </a:r>
            <a:r>
              <a:rPr lang="en-US" sz="1200" b="1" u="sng" dirty="0"/>
              <a:t>all</a:t>
            </a:r>
            <a:r>
              <a:rPr lang="en-US" sz="1200" dirty="0"/>
              <a:t> household members.</a:t>
            </a:r>
          </a:p>
          <a:p>
            <a:pPr>
              <a:spcBef>
                <a:spcPct val="0"/>
              </a:spcBef>
              <a:buFontTx/>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household fails to respond, meal</a:t>
            </a:r>
            <a:r>
              <a:rPr lang="en-US" sz="1200" baseline="0" dirty="0"/>
              <a:t> benefits must be terminated. </a:t>
            </a:r>
            <a:endParaRPr lang="en-US" sz="1200"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19</a:t>
            </a:fld>
            <a:endParaRPr lang="en-US"/>
          </a:p>
        </p:txBody>
      </p:sp>
    </p:spTree>
    <p:extLst>
      <p:ext uri="{BB962C8B-B14F-4D97-AF65-F5344CB8AC3E}">
        <p14:creationId xmlns:p14="http://schemas.microsoft.com/office/powerpoint/2010/main" val="228864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611"/>
              </a:spcBef>
              <a:spcAft>
                <a:spcPts val="0"/>
              </a:spcAft>
              <a:buFont typeface="Arial" panose="020B0604020202020204" pitchFamily="34" charset="0"/>
              <a:buNone/>
              <a:defRPr/>
            </a:pPr>
            <a:r>
              <a:rPr lang="en-US" dirty="0"/>
              <a:t>These are program regulations that are important for you to be aware of and familiarize yourself with. </a:t>
            </a:r>
          </a:p>
          <a:p>
            <a:pPr marL="0" indent="0" fontAlgn="auto">
              <a:spcBef>
                <a:spcPts val="611"/>
              </a:spcBef>
              <a:spcAft>
                <a:spcPts val="0"/>
              </a:spcAft>
              <a:buFont typeface="Arial" panose="020B0604020202020204" pitchFamily="34" charset="0"/>
              <a:buNone/>
              <a:defRPr/>
            </a:pPr>
            <a:endParaRPr lang="en-US" dirty="0"/>
          </a:p>
          <a:p>
            <a:pPr marL="0" indent="0" fontAlgn="auto">
              <a:spcBef>
                <a:spcPts val="611"/>
              </a:spcBef>
              <a:spcAft>
                <a:spcPts val="0"/>
              </a:spcAft>
              <a:buFont typeface="Arial" panose="020B0604020202020204" pitchFamily="34" charset="0"/>
              <a:buNone/>
              <a:defRPr/>
            </a:pPr>
            <a:r>
              <a:rPr lang="en-US" dirty="0"/>
              <a:t>It is important for you to keep current on federal and State regulations, policies, instructions and memos that are posted on the Child Nutrition Knowledge Center website to help ensure you have the most up to date information regarding the Program. </a:t>
            </a:r>
          </a:p>
          <a:p>
            <a:pPr fontAlgn="auto">
              <a:spcBef>
                <a:spcPts val="611"/>
              </a:spcBef>
              <a:spcAft>
                <a:spcPts val="0"/>
              </a:spcAft>
              <a:defRPr/>
            </a:pPr>
            <a:endParaRPr lang="en-US" dirty="0"/>
          </a:p>
          <a:p>
            <a:pPr marL="0" indent="0" fontAlgn="auto">
              <a:spcBef>
                <a:spcPts val="611"/>
              </a:spcBef>
              <a:spcAft>
                <a:spcPts val="0"/>
              </a:spcAft>
              <a:buFont typeface="Arial" panose="020B0604020202020204" pitchFamily="34" charset="0"/>
              <a:buNone/>
              <a:defRPr/>
            </a:pPr>
            <a:r>
              <a:rPr lang="en-US" dirty="0"/>
              <a:t>Today we are focusing on Income Verification specific to Part 245- Free and Reduced Price Eligibility. </a:t>
            </a:r>
          </a:p>
          <a:p>
            <a:pPr fontAlgn="auto">
              <a:spcBef>
                <a:spcPts val="611"/>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a:t>
            </a:fld>
            <a:endParaRPr lang="en-US"/>
          </a:p>
        </p:txBody>
      </p:sp>
    </p:spTree>
    <p:extLst>
      <p:ext uri="{BB962C8B-B14F-4D97-AF65-F5344CB8AC3E}">
        <p14:creationId xmlns:p14="http://schemas.microsoft.com/office/powerpoint/2010/main" val="32555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1E1A4-0519-42CA-9B83-709E0274AB32}" type="slidenum">
              <a:rPr lang="en-US">
                <a:cs typeface="Arial" charset="0"/>
              </a:rPr>
              <a:pPr fontAlgn="base">
                <a:spcBef>
                  <a:spcPct val="0"/>
                </a:spcBef>
                <a:spcAft>
                  <a:spcPct val="0"/>
                </a:spcAft>
              </a:pPr>
              <a:t>20</a:t>
            </a:fld>
            <a:endParaRPr lang="en-US">
              <a:cs typeface="Arial" charset="0"/>
            </a:endParaRPr>
          </a:p>
        </p:txBody>
      </p:sp>
      <p:sp>
        <p:nvSpPr>
          <p:cNvPr id="122882" name="Rectangle 7"/>
          <p:cNvSpPr txBox="1">
            <a:spLocks noGrp="1" noChangeArrowheads="1"/>
          </p:cNvSpPr>
          <p:nvPr/>
        </p:nvSpPr>
        <p:spPr bwMode="auto">
          <a:xfrm>
            <a:off x="3885409" y="8831264"/>
            <a:ext cx="2972591" cy="465137"/>
          </a:xfrm>
          <a:prstGeom prst="rect">
            <a:avLst/>
          </a:prstGeom>
          <a:noFill/>
          <a:ln w="9525">
            <a:noFill/>
            <a:miter lim="800000"/>
            <a:headEnd/>
            <a:tailEnd/>
          </a:ln>
        </p:spPr>
        <p:txBody>
          <a:bodyPr lIns="93177" tIns="46589" rIns="93177" bIns="46589" anchor="b"/>
          <a:lstStyle/>
          <a:p>
            <a:pPr defTabSz="931863"/>
            <a:fld id="{11951776-9C8A-46A2-B435-DDBB0B201E1B}" type="slidenum">
              <a:rPr lang="en-US" sz="1200">
                <a:latin typeface="Times New Roman" pitchFamily="18" charset="0"/>
              </a:rPr>
              <a:pPr defTabSz="931863"/>
              <a:t>20</a:t>
            </a:fld>
            <a:endParaRPr lang="en-US" sz="1200">
              <a:latin typeface="Times New Roman" pitchFamily="18"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745126" y="4416426"/>
            <a:ext cx="5442103" cy="4498975"/>
          </a:xfrm>
          <a:noFill/>
        </p:spPr>
        <p:txBody>
          <a:bodyPr wrap="square" numCol="1" anchor="t" anchorCtr="0" compatLnSpc="1">
            <a:prstTxWarp prst="textNoShape">
              <a:avLst/>
            </a:prstTxWarp>
          </a:bodyPr>
          <a:lstStyle/>
          <a:p>
            <a:pPr>
              <a:spcBef>
                <a:spcPct val="0"/>
              </a:spcBef>
            </a:pPr>
            <a:r>
              <a:rPr lang="en-US" sz="1400" dirty="0"/>
              <a:t>Any household which fails to submit requested verification documentation by the date specified by the SFA or submits verification information that does not support the initial determination of eligibility, must be sent a notice that benefits will be reduced or terminated in 10 calendar days. </a:t>
            </a:r>
          </a:p>
          <a:p>
            <a:pPr>
              <a:spcBef>
                <a:spcPct val="0"/>
              </a:spcBef>
            </a:pPr>
            <a:endParaRPr lang="en-US" sz="1400" dirty="0"/>
          </a:p>
          <a:p>
            <a:pPr>
              <a:spcBef>
                <a:spcPct val="0"/>
              </a:spcBef>
            </a:pPr>
            <a:r>
              <a:rPr lang="en-US" sz="1400" dirty="0"/>
              <a:t>SFAs must take the following actions if the household fails to cooperate with verification efforts:</a:t>
            </a:r>
          </a:p>
          <a:p>
            <a:pPr>
              <a:spcBef>
                <a:spcPct val="0"/>
              </a:spcBef>
            </a:pPr>
            <a:endParaRPr lang="en-US" sz="1400" dirty="0"/>
          </a:p>
          <a:p>
            <a:pPr marL="285750" indent="-285750">
              <a:spcBef>
                <a:spcPct val="0"/>
              </a:spcBef>
              <a:buFont typeface="Arial" panose="020B0604020202020204" pitchFamily="34" charset="0"/>
              <a:buChar char="•"/>
            </a:pPr>
            <a:r>
              <a:rPr lang="en-US" sz="1400" dirty="0"/>
              <a:t>SFAs must follow up with families who do not respond to initial verification efforts.</a:t>
            </a:r>
            <a:r>
              <a:rPr lang="en-US" sz="1400" baseline="0" dirty="0"/>
              <a:t> SF</a:t>
            </a:r>
            <a:r>
              <a:rPr lang="en-US" sz="1400" dirty="0"/>
              <a:t>As may contract with a third party to make additional attempts to follow up with non-responders. </a:t>
            </a:r>
          </a:p>
          <a:p>
            <a:pPr marL="0" indent="0">
              <a:spcBef>
                <a:spcPct val="0"/>
              </a:spcBef>
              <a:buFont typeface="Arial" panose="020B0604020202020204" pitchFamily="34" charset="0"/>
              <a:buNone/>
            </a:pPr>
            <a:endParaRPr lang="en-US" sz="1400" dirty="0"/>
          </a:p>
          <a:p>
            <a:pPr marL="285750" indent="-285750">
              <a:spcBef>
                <a:spcPct val="0"/>
              </a:spcBef>
              <a:buFont typeface="Arial" panose="020B0604020202020204" pitchFamily="34" charset="0"/>
              <a:buChar char="•"/>
            </a:pPr>
            <a:r>
              <a:rPr lang="en-US" sz="1400" dirty="0"/>
              <a:t>Prior to actual reduction in benefits or termination of benefits, 10 calendar days written advance notification must be provided to the household. The first day of the 10 calendar day advance notification must be the day the notice is sent to the household. </a:t>
            </a:r>
          </a:p>
          <a:p>
            <a:pPr marL="0" indent="0">
              <a:spcBef>
                <a:spcPct val="0"/>
              </a:spcBef>
              <a:buFont typeface="Arial" panose="020B0604020202020204" pitchFamily="34" charset="0"/>
              <a:buNone/>
            </a:pPr>
            <a:endParaRPr lang="en-US" sz="1400" dirty="0"/>
          </a:p>
          <a:p>
            <a:pPr marL="285750" indent="-285750">
              <a:spcBef>
                <a:spcPct val="0"/>
              </a:spcBef>
              <a:buFont typeface="Arial" panose="020B0604020202020204" pitchFamily="34" charset="0"/>
              <a:buChar char="•"/>
            </a:pPr>
            <a:r>
              <a:rPr lang="en-US" sz="1400" dirty="0"/>
              <a:t>The notice must advise the household of a change in benefits, reasons for the change, the right of appeal, how and when the appeal must be filed, and that the household may reapply for meal benefits. If the household provides information that confirms their eligibility within the 10 calendar days, the family must continue to receive benefits. If there is no response, benefits must be terminated on day 11. </a:t>
            </a:r>
          </a:p>
          <a:p>
            <a:pPr marL="0" indent="0">
              <a:spcBef>
                <a:spcPct val="0"/>
              </a:spcBef>
              <a:buFont typeface="Arial" panose="020B0604020202020204" pitchFamily="34" charset="0"/>
              <a:buNone/>
            </a:pPr>
            <a:endParaRPr lang="en-US" sz="1400" dirty="0"/>
          </a:p>
          <a:p>
            <a:pPr marL="285750" indent="-285750">
              <a:spcBef>
                <a:spcPct val="0"/>
              </a:spcBef>
              <a:buFont typeface="Arial" panose="020B0604020202020204" pitchFamily="34" charset="0"/>
              <a:buChar char="•"/>
            </a:pPr>
            <a:r>
              <a:rPr lang="en-US" sz="1400" dirty="0"/>
              <a:t>Reductions or changes in benefits must be extended to all children in the household who were originally determined to be eligible by information that no longer supports the benefit level.  Households that appeal the reduction or termination of benefits within the 10 calendar day notice must continue to receive benefits until the decision of the hearing official is made. </a:t>
            </a:r>
            <a:endParaRPr lang="en-US" sz="1400" baseline="0" dirty="0"/>
          </a:p>
        </p:txBody>
      </p:sp>
      <p:sp>
        <p:nvSpPr>
          <p:cNvPr id="122885"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11D125D-8557-4829-8D26-5D1FFDB1E883}" type="datetime7">
              <a:rPr lang="en-US">
                <a:cs typeface="Arial" charset="0"/>
              </a:rPr>
              <a:pPr fontAlgn="base">
                <a:spcBef>
                  <a:spcPct val="0"/>
                </a:spcBef>
                <a:spcAft>
                  <a:spcPct val="0"/>
                </a:spcAft>
              </a:pPr>
              <a:t>Sep-18</a:t>
            </a:fld>
            <a:endParaRPr lang="en-US">
              <a:cs typeface="Arial" charset="0"/>
            </a:endParaRPr>
          </a:p>
        </p:txBody>
      </p:sp>
    </p:spTree>
    <p:extLst>
      <p:ext uri="{BB962C8B-B14F-4D97-AF65-F5344CB8AC3E}">
        <p14:creationId xmlns:p14="http://schemas.microsoft.com/office/powerpoint/2010/main" val="222700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9241C7-2719-482A-B70A-7A7858E031AD}" type="slidenum">
              <a:rPr lang="en-US">
                <a:cs typeface="Arial" charset="0"/>
              </a:rPr>
              <a:pPr fontAlgn="base">
                <a:spcBef>
                  <a:spcPct val="0"/>
                </a:spcBef>
                <a:spcAft>
                  <a:spcPct val="0"/>
                </a:spcAft>
              </a:pPr>
              <a:t>21</a:t>
            </a:fld>
            <a:endParaRPr lang="en-US">
              <a:cs typeface="Arial" charset="0"/>
            </a:endParaRPr>
          </a:p>
        </p:txBody>
      </p:sp>
      <p:sp>
        <p:nvSpPr>
          <p:cNvPr id="109570" name="Rectangle 7"/>
          <p:cNvSpPr txBox="1">
            <a:spLocks noGrp="1" noChangeArrowheads="1"/>
          </p:cNvSpPr>
          <p:nvPr/>
        </p:nvSpPr>
        <p:spPr bwMode="auto">
          <a:xfrm>
            <a:off x="3885409" y="8831264"/>
            <a:ext cx="2972591" cy="465137"/>
          </a:xfrm>
          <a:prstGeom prst="rect">
            <a:avLst/>
          </a:prstGeom>
          <a:noFill/>
          <a:ln w="9525">
            <a:noFill/>
            <a:miter lim="800000"/>
            <a:headEnd/>
            <a:tailEnd/>
          </a:ln>
        </p:spPr>
        <p:txBody>
          <a:bodyPr lIns="93177" tIns="46589" rIns="93177" bIns="46589" anchor="b"/>
          <a:lstStyle/>
          <a:p>
            <a:pPr defTabSz="931863"/>
            <a:fld id="{1AAF0CFA-271C-428D-864B-5DA3DEF72BE2}" type="slidenum">
              <a:rPr lang="en-US" sz="1200">
                <a:latin typeface="Times New Roman" pitchFamily="18" charset="0"/>
              </a:rPr>
              <a:pPr defTabSz="931863"/>
              <a:t>21</a:t>
            </a:fld>
            <a:endParaRPr lang="en-US" sz="1200">
              <a:latin typeface="Times New Roman" pitchFamily="18" charset="0"/>
            </a:endParaRPr>
          </a:p>
        </p:txBody>
      </p:sp>
      <p:sp>
        <p:nvSpPr>
          <p:cNvPr id="109571" name="Rectangle 2"/>
          <p:cNvSpPr>
            <a:spLocks noGrp="1" noRot="1" noChangeAspect="1" noChangeArrowheads="1" noTextEdit="1"/>
          </p:cNvSpPr>
          <p:nvPr>
            <p:ph type="sldImg"/>
          </p:nvPr>
        </p:nvSpPr>
        <p:spPr bwMode="auto">
          <a:xfrm>
            <a:off x="292100" y="0"/>
            <a:ext cx="6197600" cy="3486150"/>
          </a:xfrm>
          <a:noFill/>
          <a:ln>
            <a:solidFill>
              <a:srgbClr val="000000"/>
            </a:solidFill>
            <a:miter lim="800000"/>
            <a:headEnd/>
            <a:tailEnd/>
          </a:ln>
        </p:spPr>
      </p:sp>
      <p:sp>
        <p:nvSpPr>
          <p:cNvPr id="109572" name="Rectangle 3"/>
          <p:cNvSpPr>
            <a:spLocks noGrp="1" noChangeArrowheads="1"/>
          </p:cNvSpPr>
          <p:nvPr>
            <p:ph type="body" idx="1"/>
          </p:nvPr>
        </p:nvSpPr>
        <p:spPr bwMode="auto">
          <a:xfrm>
            <a:off x="838200" y="3581400"/>
            <a:ext cx="5029199" cy="4335463"/>
          </a:xfrm>
          <a:noFill/>
        </p:spPr>
        <p:txBody>
          <a:bodyPr wrap="square" numCol="1" anchor="t" anchorCtr="0" compatLnSpc="1">
            <a:prstTxWarp prst="textNoShape">
              <a:avLst/>
            </a:prstTxWarp>
          </a:bodyPr>
          <a:lstStyle/>
          <a:p>
            <a:pPr marL="0" indent="0">
              <a:spcBef>
                <a:spcPct val="0"/>
              </a:spcBef>
              <a:buFontTx/>
              <a:buNone/>
            </a:pPr>
            <a:r>
              <a:rPr lang="en-US" dirty="0"/>
              <a:t>The SFA may, on a case-by-case basis,</a:t>
            </a:r>
            <a:r>
              <a:rPr lang="en-US" baseline="0" dirty="0"/>
              <a:t> replace up to 5% of the applications selected for verification. Applications may be replaced when the SFA believes that the household selected is a “fragile household” and would be unable to satisfactory respond to the verification request.</a:t>
            </a:r>
          </a:p>
          <a:p>
            <a:pPr marL="0" indent="0">
              <a:spcBef>
                <a:spcPct val="0"/>
              </a:spcBef>
              <a:buFontTx/>
              <a:buNone/>
            </a:pPr>
            <a:endParaRPr lang="en-US" baseline="0" dirty="0"/>
          </a:p>
          <a:p>
            <a:pPr marL="0" indent="0">
              <a:spcBef>
                <a:spcPct val="0"/>
              </a:spcBef>
              <a:buFontTx/>
              <a:buNone/>
            </a:pPr>
            <a:r>
              <a:rPr lang="en-US" dirty="0"/>
              <a:t>It is best practice to try and limit this to those rare cases where it is really necessary for example </a:t>
            </a:r>
            <a:r>
              <a:rPr lang="en-US" baseline="0" dirty="0"/>
              <a:t>if you have a family who is up for verification but you know they have a household member who has been in the hospital for an extended period of time. </a:t>
            </a:r>
            <a:endParaRPr lang="en-US" dirty="0"/>
          </a:p>
          <a:p>
            <a:pPr marL="0" indent="0">
              <a:spcBef>
                <a:spcPct val="0"/>
              </a:spcBef>
              <a:buFontTx/>
              <a:buNone/>
            </a:pPr>
            <a:endParaRPr lang="en-US" baseline="0" dirty="0"/>
          </a:p>
          <a:p>
            <a:pPr marL="0" indent="0">
              <a:spcBef>
                <a:spcPct val="0"/>
              </a:spcBef>
              <a:buFontTx/>
              <a:buNone/>
            </a:pPr>
            <a:r>
              <a:rPr lang="en-US" baseline="0" dirty="0"/>
              <a:t>If you choose to exercise this option, you must document why you passed over the fragile application. Any application that is removed must be replaced with another approved application selected on the same basis (ex. Error prone application must be substituted for a withdrawn error prone application). The newly selected application must then have a confirmation review prior to being verified. </a:t>
            </a:r>
            <a:endParaRPr lang="en-US" dirty="0"/>
          </a:p>
          <a:p>
            <a:pPr>
              <a:spcBef>
                <a:spcPct val="0"/>
              </a:spcBef>
            </a:pPr>
            <a:endParaRPr lang="en-US" sz="1400" dirty="0"/>
          </a:p>
          <a:p>
            <a:pPr>
              <a:spcBef>
                <a:spcPct val="0"/>
              </a:spcBef>
            </a:pPr>
            <a:endParaRPr lang="en-US" sz="1400" dirty="0"/>
          </a:p>
        </p:txBody>
      </p:sp>
      <p:sp>
        <p:nvSpPr>
          <p:cNvPr id="109573"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CC2C5E2-43FD-4D82-AA58-D86D6434C4BF}" type="datetime7">
              <a:rPr lang="en-US">
                <a:cs typeface="Arial" charset="0"/>
              </a:rPr>
              <a:pPr fontAlgn="base">
                <a:spcBef>
                  <a:spcPct val="0"/>
                </a:spcBef>
                <a:spcAft>
                  <a:spcPct val="0"/>
                </a:spcAft>
              </a:pPr>
              <a:t>Sep-18</a:t>
            </a:fld>
            <a:endParaRPr lang="en-US">
              <a:cs typeface="Arial" charset="0"/>
            </a:endParaRPr>
          </a:p>
        </p:txBody>
      </p:sp>
    </p:spTree>
    <p:extLst>
      <p:ext uri="{BB962C8B-B14F-4D97-AF65-F5344CB8AC3E}">
        <p14:creationId xmlns:p14="http://schemas.microsoft.com/office/powerpoint/2010/main" val="2150818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43E293-5F37-4E8F-885B-E5DC38E335CD}" type="slidenum">
              <a:rPr lang="en-US">
                <a:cs typeface="Arial" charset="0"/>
              </a:rPr>
              <a:pPr fontAlgn="base">
                <a:spcBef>
                  <a:spcPct val="0"/>
                </a:spcBef>
                <a:spcAft>
                  <a:spcPct val="0"/>
                </a:spcAft>
              </a:pPr>
              <a:t>22</a:t>
            </a:fld>
            <a:endParaRPr lang="en-US">
              <a:cs typeface="Arial" charset="0"/>
            </a:endParaRPr>
          </a:p>
        </p:txBody>
      </p:sp>
      <p:sp>
        <p:nvSpPr>
          <p:cNvPr id="131074" name="Rectangle 7"/>
          <p:cNvSpPr txBox="1">
            <a:spLocks noGrp="1" noChangeArrowheads="1"/>
          </p:cNvSpPr>
          <p:nvPr/>
        </p:nvSpPr>
        <p:spPr bwMode="auto">
          <a:xfrm>
            <a:off x="3885409" y="8831264"/>
            <a:ext cx="2972591" cy="465137"/>
          </a:xfrm>
          <a:prstGeom prst="rect">
            <a:avLst/>
          </a:prstGeom>
          <a:noFill/>
          <a:ln w="9525">
            <a:noFill/>
            <a:miter lim="800000"/>
            <a:headEnd/>
            <a:tailEnd/>
          </a:ln>
        </p:spPr>
        <p:txBody>
          <a:bodyPr lIns="93177" tIns="46589" rIns="93177" bIns="46589" anchor="b"/>
          <a:lstStyle/>
          <a:p>
            <a:pPr defTabSz="931863"/>
            <a:fld id="{278CA250-CC0C-4FE5-977E-E87127E24C80}" type="slidenum">
              <a:rPr lang="en-US" sz="1200">
                <a:latin typeface="Calibri" pitchFamily="34" charset="0"/>
              </a:rPr>
              <a:pPr defTabSz="931863"/>
              <a:t>22</a:t>
            </a:fld>
            <a:endParaRPr lang="en-US" sz="1200">
              <a:latin typeface="Calibri" pitchFamily="34" charset="0"/>
            </a:endParaRPr>
          </a:p>
        </p:txBody>
      </p:sp>
      <p:sp>
        <p:nvSpPr>
          <p:cNvPr id="131075" name="Rectangle 2"/>
          <p:cNvSpPr>
            <a:spLocks noGrp="1" noRot="1" noChangeAspect="1" noChangeArrowheads="1" noTextEdit="1"/>
          </p:cNvSpPr>
          <p:nvPr>
            <p:ph type="sldImg"/>
          </p:nvPr>
        </p:nvSpPr>
        <p:spPr bwMode="auto">
          <a:xfrm>
            <a:off x="12700" y="0"/>
            <a:ext cx="6908800" cy="3886200"/>
          </a:xfrm>
          <a:noFill/>
          <a:ln>
            <a:solidFill>
              <a:srgbClr val="000000"/>
            </a:solidFill>
            <a:miter lim="800000"/>
            <a:headEnd/>
            <a:tailEnd/>
          </a:ln>
        </p:spPr>
      </p:sp>
      <p:sp>
        <p:nvSpPr>
          <p:cNvPr id="117764" name="Rectangle 3"/>
          <p:cNvSpPr>
            <a:spLocks noGrp="1" noChangeArrowheads="1"/>
          </p:cNvSpPr>
          <p:nvPr>
            <p:ph type="body" idx="1"/>
          </p:nvPr>
        </p:nvSpPr>
        <p:spPr>
          <a:xfrm>
            <a:off x="297418" y="4038600"/>
            <a:ext cx="6038521" cy="4953000"/>
          </a:xfrm>
        </p:spPr>
        <p:txBody>
          <a:bodyPr/>
          <a:lstStyle/>
          <a:p>
            <a:pPr fontAlgn="auto">
              <a:spcBef>
                <a:spcPts val="0"/>
              </a:spcBef>
              <a:spcAft>
                <a:spcPts val="0"/>
              </a:spcAft>
              <a:defRPr/>
            </a:pPr>
            <a:r>
              <a:rPr lang="en-US" sz="1000" dirty="0"/>
              <a:t>Direct verification is an optional method in order to help expedite the verification process.</a:t>
            </a:r>
            <a:r>
              <a:rPr lang="en-US" sz="1000" baseline="0" dirty="0"/>
              <a:t> </a:t>
            </a:r>
            <a:r>
              <a:rPr lang="en-US" sz="1000" dirty="0"/>
              <a:t>Direct Verification can be used for the sample selected for verification via the error prone method, the random sample, or the focused sample.</a:t>
            </a:r>
          </a:p>
          <a:p>
            <a:pPr fontAlgn="auto">
              <a:spcBef>
                <a:spcPts val="0"/>
              </a:spcBef>
              <a:spcAft>
                <a:spcPts val="0"/>
              </a:spcAft>
              <a:defRPr/>
            </a:pPr>
            <a:endParaRPr lang="en-US" sz="1000" b="1" dirty="0"/>
          </a:p>
          <a:p>
            <a:pPr fontAlgn="auto">
              <a:spcBef>
                <a:spcPts val="0"/>
              </a:spcBef>
              <a:spcAft>
                <a:spcPts val="0"/>
              </a:spcAft>
              <a:defRPr/>
            </a:pPr>
            <a:r>
              <a:rPr lang="en-US" sz="1000" b="0" dirty="0"/>
              <a:t>If so, SFAs must use Direct Verification prior to contacting families for verification documentation. </a:t>
            </a:r>
            <a:r>
              <a:rPr lang="en-US" sz="1000" dirty="0"/>
              <a:t>If information obtained through this process verifies that the household is participating in the SNAP or Medicaid, no additional verification is required. The eligibility status of the child or children listed on the application is considered verified. </a:t>
            </a:r>
          </a:p>
          <a:p>
            <a:pPr fontAlgn="auto">
              <a:lnSpc>
                <a:spcPct val="90000"/>
              </a:lnSpc>
              <a:spcBef>
                <a:spcPts val="0"/>
              </a:spcBef>
              <a:spcAft>
                <a:spcPts val="0"/>
              </a:spcAft>
              <a:defRPr/>
            </a:pPr>
            <a:endParaRPr lang="en-US" sz="1000" b="1" u="sng" dirty="0"/>
          </a:p>
          <a:p>
            <a:pPr fontAlgn="auto">
              <a:lnSpc>
                <a:spcPct val="90000"/>
              </a:lnSpc>
              <a:spcBef>
                <a:spcPts val="0"/>
              </a:spcBef>
              <a:spcAft>
                <a:spcPts val="0"/>
              </a:spcAft>
              <a:defRPr/>
            </a:pPr>
            <a:r>
              <a:rPr lang="en-US" sz="1000" dirty="0"/>
              <a:t>If information provided by the public agency does not verify eligibility, the LEA must proceed with regular verification activities.</a:t>
            </a:r>
          </a:p>
          <a:p>
            <a:pPr fontAlgn="auto">
              <a:lnSpc>
                <a:spcPct val="90000"/>
              </a:lnSpc>
              <a:spcBef>
                <a:spcPts val="0"/>
              </a:spcBef>
              <a:spcAft>
                <a:spcPts val="0"/>
              </a:spcAft>
              <a:defRPr/>
            </a:pPr>
            <a:endParaRPr lang="en-US" sz="1000" dirty="0">
              <a:cs typeface="Times New Roman" pitchFamily="18" charset="0"/>
            </a:endParaRPr>
          </a:p>
          <a:p>
            <a:pPr fontAlgn="auto">
              <a:lnSpc>
                <a:spcPct val="90000"/>
              </a:lnSpc>
              <a:spcBef>
                <a:spcPts val="0"/>
              </a:spcBef>
              <a:spcAft>
                <a:spcPts val="0"/>
              </a:spcAft>
              <a:defRPr/>
            </a:pPr>
            <a:r>
              <a:rPr lang="en-US" sz="1000" dirty="0"/>
              <a:t>SFAs must keep a record of directly verified students on file for review. Results of Direct Verification must be reported on the School Food Authority Verification Collection Report.</a:t>
            </a:r>
            <a:endParaRPr lang="en-US" sz="1000" dirty="0">
              <a:cs typeface="Times New Roman" pitchFamily="18" charset="0"/>
            </a:endParaRPr>
          </a:p>
        </p:txBody>
      </p:sp>
      <p:sp>
        <p:nvSpPr>
          <p:cNvPr id="131077"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96F3D5E-2A52-42E1-B0CD-67DF5A037DDD}" type="datetime7">
              <a:rPr lang="en-US">
                <a:cs typeface="Arial" charset="0"/>
              </a:rPr>
              <a:pPr fontAlgn="base">
                <a:spcBef>
                  <a:spcPct val="0"/>
                </a:spcBef>
                <a:spcAft>
                  <a:spcPct val="0"/>
                </a:spcAft>
              </a:pPr>
              <a:t>Sep-18</a:t>
            </a:fld>
            <a:endParaRPr lang="en-US">
              <a:cs typeface="Arial" charset="0"/>
            </a:endParaRPr>
          </a:p>
        </p:txBody>
      </p:sp>
    </p:spTree>
    <p:extLst>
      <p:ext uri="{BB962C8B-B14F-4D97-AF65-F5344CB8AC3E}">
        <p14:creationId xmlns:p14="http://schemas.microsoft.com/office/powerpoint/2010/main" val="3324391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Applications that are verified “for cause” are in addition to the annually required verification process. </a:t>
            </a:r>
          </a:p>
          <a:p>
            <a:endParaRPr lang="en-US" baseline="0" dirty="0"/>
          </a:p>
          <a:p>
            <a:r>
              <a:rPr lang="en-US" baseline="0" dirty="0"/>
              <a:t>SFAs have an obligation to verify all questionable applications. </a:t>
            </a:r>
          </a:p>
          <a:p>
            <a:endParaRPr lang="en-US" baseline="0" dirty="0"/>
          </a:p>
          <a:p>
            <a:r>
              <a:rPr lang="en-US" baseline="0" dirty="0"/>
              <a:t>SFAs must verify “for cause” those applications that are reported to be questionable, even if the reporting source of the information is anonymous. </a:t>
            </a:r>
          </a:p>
          <a:p>
            <a:endParaRPr lang="en-US" baseline="0" dirty="0"/>
          </a:p>
          <a:p>
            <a:r>
              <a:rPr lang="en-US" baseline="0" dirty="0"/>
              <a:t>The number of applications verified “for cause” and the results of those applications must be reported on the Verification Collection Report (Question VC1 on page 2 of the Attachment G, which we will go over later on in the presentation. </a:t>
            </a:r>
          </a:p>
          <a:p>
            <a:endParaRPr lang="en-US" baseline="0" dirty="0"/>
          </a:p>
          <a:p>
            <a:r>
              <a:rPr lang="en-US" baseline="0" dirty="0"/>
              <a:t>The applications “verified for cause” do not contribute toward your required sample size for the annual verification requirement. These applications are counted separately from your sample size.</a:t>
            </a:r>
          </a:p>
          <a:p>
            <a:r>
              <a:rPr lang="en-US" baseline="0" dirty="0"/>
              <a:t>   </a:t>
            </a:r>
          </a:p>
          <a:p>
            <a:endParaRPr lang="en-US" baseline="0" dirty="0"/>
          </a:p>
        </p:txBody>
      </p:sp>
      <p:sp>
        <p:nvSpPr>
          <p:cNvPr id="4" name="Date Placeholder 3"/>
          <p:cNvSpPr>
            <a:spLocks noGrp="1"/>
          </p:cNvSpPr>
          <p:nvPr>
            <p:ph type="dt" idx="10"/>
          </p:nvPr>
        </p:nvSpPr>
        <p:spPr/>
        <p:txBody>
          <a:bodyPr/>
          <a:lstStyle/>
          <a:p>
            <a:pPr>
              <a:defRPr/>
            </a:pPr>
            <a:fld id="{ADB5585A-47E4-4C37-AD58-9669505D1FBF}" type="datetime7">
              <a:rPr lang="en-US" smtClean="0"/>
              <a:pPr>
                <a:defRPr/>
              </a:pPr>
              <a:t>Sep-18</a:t>
            </a:fld>
            <a:endParaRPr lang="en-US"/>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23</a:t>
            </a:fld>
            <a:endParaRPr lang="en-US"/>
          </a:p>
        </p:txBody>
      </p:sp>
    </p:spTree>
    <p:extLst>
      <p:ext uri="{BB962C8B-B14F-4D97-AF65-F5344CB8AC3E}">
        <p14:creationId xmlns:p14="http://schemas.microsoft.com/office/powerpoint/2010/main" val="395048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0"/>
              </a:spcAft>
              <a:buFont typeface="Arial" pitchFamily="34" charset="0"/>
              <a:buNone/>
              <a:defRPr/>
            </a:pPr>
            <a:r>
              <a:rPr lang="en-US" dirty="0"/>
              <a:t>Here</a:t>
            </a:r>
            <a:r>
              <a:rPr lang="en-US" baseline="0" dirty="0"/>
              <a:t> is a</a:t>
            </a:r>
            <a:r>
              <a:rPr lang="en-US" dirty="0"/>
              <a:t> screen shot of the verification collection report,</a:t>
            </a:r>
            <a:r>
              <a:rPr lang="en-US" baseline="0" dirty="0"/>
              <a:t> also known as </a:t>
            </a:r>
            <a:r>
              <a:rPr lang="en-US" dirty="0"/>
              <a:t>Attachment G.</a:t>
            </a:r>
          </a:p>
          <a:p>
            <a:pPr marL="0" indent="0" fontAlgn="auto">
              <a:spcBef>
                <a:spcPts val="0"/>
              </a:spcBef>
              <a:spcAft>
                <a:spcPts val="0"/>
              </a:spcAft>
              <a:buFont typeface="Arial" pitchFamily="34" charset="0"/>
              <a:buNone/>
              <a:defRPr/>
            </a:pPr>
            <a:r>
              <a:rPr lang="en-US" dirty="0"/>
              <a:t>SFAs</a:t>
            </a:r>
            <a:r>
              <a:rPr lang="en-US" baseline="0" dirty="0"/>
              <a:t> must report all required data on the verification collection report.</a:t>
            </a:r>
            <a:endParaRPr lang="en-US" dirty="0"/>
          </a:p>
          <a:p>
            <a:pPr marL="0" indent="0" fontAlgn="auto">
              <a:spcBef>
                <a:spcPts val="0"/>
              </a:spcBef>
              <a:spcAft>
                <a:spcPts val="0"/>
              </a:spcAft>
              <a:buFont typeface="Arial" pitchFamily="34" charset="0"/>
              <a:buNone/>
              <a:defRPr/>
            </a:pPr>
            <a:endParaRPr lang="en-US" baseline="0" dirty="0"/>
          </a:p>
          <a:p>
            <a:pPr marL="0" indent="0" fontAlgn="auto">
              <a:spcBef>
                <a:spcPts val="0"/>
              </a:spcBef>
              <a:spcAft>
                <a:spcPts val="0"/>
              </a:spcAft>
              <a:buFont typeface="Arial" pitchFamily="34" charset="0"/>
              <a:buNone/>
              <a:defRPr/>
            </a:pPr>
            <a:r>
              <a:rPr lang="en-US" dirty="0"/>
              <a:t>Remember that you want to start the verification process on October 1st and have it completed by November 15th</a:t>
            </a:r>
          </a:p>
          <a:p>
            <a:pPr marL="0" indent="0" fontAlgn="auto">
              <a:spcBef>
                <a:spcPts val="0"/>
              </a:spcBef>
              <a:spcAft>
                <a:spcPts val="0"/>
              </a:spcAft>
              <a:buFont typeface="Arial" pitchFamily="34" charset="0"/>
              <a:buNone/>
              <a:defRPr/>
            </a:pP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SFA’s are required to submit the verification collection report by December 15</a:t>
            </a:r>
            <a:r>
              <a:rPr lang="en-US" baseline="30000" dirty="0"/>
              <a:t>th</a:t>
            </a:r>
            <a:r>
              <a:rPr lang="en-US" dirty="0"/>
              <a:t> via the child nutrition management system</a:t>
            </a:r>
            <a:r>
              <a:rPr lang="en-US" baseline="0" dirty="0"/>
              <a:t>. Failure to submit the report by December 15</a:t>
            </a:r>
            <a:r>
              <a:rPr lang="en-US" baseline="30000" dirty="0"/>
              <a:t>th</a:t>
            </a:r>
            <a:r>
              <a:rPr lang="en-US" baseline="0" dirty="0"/>
              <a:t> will result in your Programs being placed on reimbursement hold. It is essential that the reports are submitted on time because SED has to report the results to USDA.</a:t>
            </a:r>
          </a:p>
          <a:p>
            <a:pPr marL="171450" indent="-171450" fontAlgn="auto">
              <a:spcBef>
                <a:spcPts val="0"/>
              </a:spcBef>
              <a:spcAft>
                <a:spcPts val="0"/>
              </a:spcAft>
              <a:buFont typeface="Arial" pitchFamily="34" charset="0"/>
              <a:buChar char="•"/>
              <a:defRPr/>
            </a:pPr>
            <a:endParaRPr lang="en-US" dirty="0"/>
          </a:p>
          <a:p>
            <a:pPr marL="0" indent="0" fontAlgn="auto">
              <a:spcBef>
                <a:spcPts val="0"/>
              </a:spcBef>
              <a:spcAft>
                <a:spcPts val="0"/>
              </a:spcAft>
              <a:buFont typeface="Arial" pitchFamily="34" charset="0"/>
              <a:buNone/>
              <a:defRPr/>
            </a:pPr>
            <a:r>
              <a:rPr lang="en-US" dirty="0"/>
              <a:t>Even those schools exempt from verification requirements</a:t>
            </a:r>
            <a:r>
              <a:rPr lang="en-US" baseline="0" dirty="0"/>
              <a:t> must still complete the report. </a:t>
            </a:r>
          </a:p>
          <a:p>
            <a:pPr marL="0" indent="0" fontAlgn="auto">
              <a:spcBef>
                <a:spcPts val="0"/>
              </a:spcBef>
              <a:spcAft>
                <a:spcPts val="0"/>
              </a:spcAft>
              <a:buFont typeface="Arial" pitchFamily="34" charset="0"/>
              <a:buNone/>
              <a:defRPr/>
            </a:pPr>
            <a:endParaRPr lang="en-US" baseline="0" dirty="0"/>
          </a:p>
          <a:p>
            <a:pPr marL="0" indent="0" fontAlgn="auto">
              <a:spcBef>
                <a:spcPts val="0"/>
              </a:spcBef>
              <a:spcAft>
                <a:spcPts val="0"/>
              </a:spcAft>
              <a:buFont typeface="Arial" pitchFamily="34" charset="0"/>
              <a:buNone/>
              <a:defRPr/>
            </a:pPr>
            <a:r>
              <a:rPr lang="en-US" baseline="0" dirty="0"/>
              <a:t>Community Eligibility Provision and Provision 2 schools only need to complete section 2 and mark 3-1 and 5-1 (if all schools in the SFA are under this Provision) and submit the form by December 15</a:t>
            </a:r>
            <a:r>
              <a:rPr lang="en-US" baseline="30000" dirty="0"/>
              <a:t>th</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24</a:t>
            </a:fld>
            <a:endParaRPr lang="en-US"/>
          </a:p>
        </p:txBody>
      </p:sp>
    </p:spTree>
    <p:extLst>
      <p:ext uri="{BB962C8B-B14F-4D97-AF65-F5344CB8AC3E}">
        <p14:creationId xmlns:p14="http://schemas.microsoft.com/office/powerpoint/2010/main" val="408553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what the top portion of the collection report looks like. We will now go through each section. The instructions on how to complete this are located in the Income Verification booklet. </a:t>
            </a:r>
          </a:p>
          <a:p>
            <a:endParaRPr lang="en-US" baseline="0" dirty="0"/>
          </a:p>
          <a:p>
            <a:r>
              <a:rPr lang="en-US" baseline="0" dirty="0"/>
              <a:t>Section 1 column A is the total number of schools in your SFA or Residential Child Care Institution (RCCI) and the B column is the total number of students. </a:t>
            </a:r>
          </a:p>
          <a:p>
            <a:endParaRPr lang="en-US" baseline="0" dirty="0"/>
          </a:p>
          <a:p>
            <a:r>
              <a:rPr lang="en-US" baseline="0" dirty="0"/>
              <a:t>When you go in to the system to file the report you will notice that this section will be prefilled. These numbers automatically pre-fill upon submission of your October claim. </a:t>
            </a:r>
          </a:p>
          <a:p>
            <a:endParaRPr lang="en-US" baseline="0" dirty="0"/>
          </a:p>
          <a:p>
            <a:pPr>
              <a:spcBef>
                <a:spcPct val="0"/>
              </a:spcBef>
              <a:buFontTx/>
              <a:buChar char="•"/>
            </a:pPr>
            <a:r>
              <a:rPr lang="en-US" baseline="0" dirty="0"/>
              <a:t>If the numbers are not prefilled in here remember to enter the data using the last operating day in October. This makes it consistent with the claim for reimbursement.  Remember that  the </a:t>
            </a:r>
            <a:r>
              <a:rPr lang="en-US" sz="1200" dirty="0"/>
              <a:t>October claim for reimbursement requires SFA’s to report number eligibles and enrollment as of the last operating day of October.  For all other claim months you report the highest number of the enrolled free, reduced, and paid students.</a:t>
            </a:r>
          </a:p>
          <a:p>
            <a:endParaRPr lang="en-US" baseline="0" dirty="0"/>
          </a:p>
          <a:p>
            <a:r>
              <a:rPr lang="en-US" baseline="0" dirty="0"/>
              <a:t>Section 2 is only for those SFAs or RCCIs who operate alternative provisions  (Provision 2) or the Community Eligibility Provision (CEP).  </a:t>
            </a:r>
            <a:r>
              <a:rPr lang="en-US" baseline="0" dirty="0" err="1"/>
              <a:t>Again,report</a:t>
            </a:r>
            <a:r>
              <a:rPr lang="en-US" baseline="0" dirty="0"/>
              <a:t> students as of the last operating day in October.</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25</a:t>
            </a:fld>
            <a:endParaRPr lang="en-US"/>
          </a:p>
        </p:txBody>
      </p:sp>
    </p:spTree>
    <p:extLst>
      <p:ext uri="{BB962C8B-B14F-4D97-AF65-F5344CB8AC3E}">
        <p14:creationId xmlns:p14="http://schemas.microsoft.com/office/powerpoint/2010/main" val="4058360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3 is where you are going to report your number of free eligibles that are not subject to the income verification process.</a:t>
            </a:r>
          </a:p>
          <a:p>
            <a:endParaRPr lang="en-US" baseline="0" dirty="0"/>
          </a:p>
          <a:p>
            <a:r>
              <a:rPr lang="en-US" baseline="0" dirty="0"/>
              <a:t>3-1: This box needs to be check marked if the SFA is not required to perform direct certification (i.e. RCCIs without day students, SFA-wide CEP or Provision 2 in a non-base year)</a:t>
            </a:r>
          </a:p>
          <a:p>
            <a:endParaRPr lang="en-US" baseline="0" dirty="0"/>
          </a:p>
          <a:p>
            <a:r>
              <a:rPr lang="en-US" baseline="0" dirty="0"/>
              <a:t>Remember that direct certification is the process by which the student is eligible based on documentation received directly from the applicable program (i.e. TANF, SNAP agency). This process eliminates the need for the household to submit an application. </a:t>
            </a:r>
          </a:p>
          <a:p>
            <a:endParaRPr lang="en-US" baseline="0" dirty="0"/>
          </a:p>
          <a:p>
            <a:r>
              <a:rPr lang="en-US" baseline="0" dirty="0"/>
              <a:t>Most SFAs will find that you will be reporting the largest number in 3-2 versus 3-3 and 3-4. </a:t>
            </a:r>
          </a:p>
          <a:p>
            <a:endParaRPr lang="en-US" baseline="0" dirty="0"/>
          </a:p>
          <a:p>
            <a:r>
              <a:rPr lang="en-US" baseline="0" dirty="0"/>
              <a:t>3-2: Include students directly certified with SNAP. If a student is directly certified with SNAP as well as with another program (</a:t>
            </a:r>
            <a:r>
              <a:rPr lang="en-US" baseline="0" dirty="0" err="1"/>
              <a:t>i.e</a:t>
            </a:r>
            <a:r>
              <a:rPr lang="en-US" baseline="0" dirty="0"/>
              <a:t> TANF, Medicaid), include the student in THIS SNAP count only since SNAP is the hierarchy. Also include any student in the SFA deemed eligible based on the extension of a household member who was directly certified with SNAP.</a:t>
            </a:r>
          </a:p>
          <a:p>
            <a:r>
              <a:rPr lang="en-US" baseline="0" dirty="0"/>
              <a:t>DO NOT include certifications from when a household submits a letter from the SNAP agency to document receipt of SNAP benefits. </a:t>
            </a:r>
          </a:p>
          <a:p>
            <a:endParaRPr lang="en-US" baseline="0" dirty="0"/>
          </a:p>
          <a:p>
            <a:r>
              <a:rPr lang="en-US" baseline="0" dirty="0"/>
              <a:t>3-3: Include students directly certified through programs other than SNAP  such as Medicaid, TANF, FDPIR. Also include any student in the SFA deemed eligible based on extended categorically eligibility via an eligible student in the primary household who has been directly certified. DO NOT include Snap students already reported in 3-2 or to be reported in 3-4.</a:t>
            </a:r>
          </a:p>
          <a:p>
            <a:r>
              <a:rPr lang="en-US" baseline="0" dirty="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3-4: Include ONLY students certified as categorically FREE eligible based on a letter submitted by a household from the SNAP agency. Also include any student in the SFA deemed eligible based on extended categorical eligibility via an eligible student in the primary household who has been directly certified through the SNAP letter method. </a:t>
            </a:r>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26</a:t>
            </a:fld>
            <a:endParaRPr lang="en-US"/>
          </a:p>
        </p:txBody>
      </p:sp>
    </p:spTree>
    <p:extLst>
      <p:ext uri="{BB962C8B-B14F-4D97-AF65-F5344CB8AC3E}">
        <p14:creationId xmlns:p14="http://schemas.microsoft.com/office/powerpoint/2010/main" val="102615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4 is for those students approved as Free or Reduced price eligible through a household application.</a:t>
            </a:r>
          </a:p>
          <a:p>
            <a:endParaRPr lang="en-US" baseline="0" dirty="0"/>
          </a:p>
          <a:p>
            <a:r>
              <a:rPr lang="en-US" baseline="0" dirty="0"/>
              <a:t>There are two columns to complete here. The A column refers to the number of applications on file as of October 1</a:t>
            </a:r>
            <a:r>
              <a:rPr lang="en-US" baseline="30000" dirty="0"/>
              <a:t>st</a:t>
            </a:r>
            <a:r>
              <a:rPr lang="en-US" baseline="0" dirty="0"/>
              <a:t>. The B column refers to the number of students and this number is reported as of the last operating day in October.</a:t>
            </a:r>
          </a:p>
          <a:p>
            <a:endParaRPr lang="en-US" baseline="0" dirty="0"/>
          </a:p>
          <a:p>
            <a:r>
              <a:rPr lang="en-US" baseline="0" dirty="0"/>
              <a:t>Section 4-1 A and B: The number of applications approved as Free eligible based on documentation submitted on an application (Case number for SNAP, TANF, FDPIR written on an application or a foster child application where they did not submit a letter from the State or a placing agency). On file as of October 1</a:t>
            </a:r>
            <a:r>
              <a:rPr lang="en-US" baseline="30000" dirty="0"/>
              <a:t>st</a:t>
            </a:r>
            <a:r>
              <a:rPr lang="en-US" baseline="0" dirty="0"/>
              <a:t> and for the B column, the number of students as of the last operating day in October approved Free eligible based on documentation submitted on an application (ex. Snap, TANF, FDPIR on an application). Include students in the SFA deemed eligible due to extended categorical eligibility via an eligible student in the primary household categorically Free eligible with Snap, TANF or FDPIR.</a:t>
            </a:r>
          </a:p>
          <a:p>
            <a:endParaRPr lang="en-US" baseline="0" dirty="0"/>
          </a:p>
          <a:p>
            <a:r>
              <a:rPr lang="en-US" baseline="0" dirty="0"/>
              <a:t>Section 4-2 A and B: The number of applications approved Free eligible based on income information submitted by the household on file as of October 1</a:t>
            </a:r>
            <a:r>
              <a:rPr lang="en-US" baseline="30000" dirty="0"/>
              <a:t>st</a:t>
            </a:r>
            <a:r>
              <a:rPr lang="en-US" baseline="0" dirty="0"/>
              <a:t> and the number of students as of the last operating day in October approved Free eligible based on income information submitted by the household.</a:t>
            </a:r>
          </a:p>
          <a:p>
            <a:endParaRPr lang="en-US" baseline="0" dirty="0"/>
          </a:p>
          <a:p>
            <a:r>
              <a:rPr lang="en-US" baseline="0" dirty="0"/>
              <a:t>Section 4-3 A and B: Number of applications approved Reduced price eligible based on income information submitted by the household on file as October 1</a:t>
            </a:r>
            <a:r>
              <a:rPr lang="en-US" baseline="30000" dirty="0"/>
              <a:t>st</a:t>
            </a:r>
            <a:r>
              <a:rPr lang="en-US" baseline="0" dirty="0"/>
              <a:t> and the number of students as of the last operating day in October approved Reduced price eligible based on income information submitted by the household. </a:t>
            </a:r>
          </a:p>
          <a:p>
            <a:endParaRPr lang="en-US" baseline="0" dirty="0"/>
          </a:p>
          <a:p>
            <a:r>
              <a:rPr lang="en-US" baseline="0" dirty="0"/>
              <a:t>To determine the number of applications to verify you would add up 4-1 A, 4-2 A and 4-3 A and multiply this number by 3%. Remember to always round up!</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27</a:t>
            </a:fld>
            <a:endParaRPr lang="en-US"/>
          </a:p>
        </p:txBody>
      </p:sp>
    </p:spTree>
    <p:extLst>
      <p:ext uri="{BB962C8B-B14F-4D97-AF65-F5344CB8AC3E}">
        <p14:creationId xmlns:p14="http://schemas.microsoft.com/office/powerpoint/2010/main" val="429115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Section</a:t>
            </a:r>
            <a:r>
              <a:rPr lang="en-US" baseline="0" dirty="0"/>
              <a:t> 5 of the verification collection report. </a:t>
            </a:r>
          </a:p>
          <a:p>
            <a:endParaRPr lang="en-US" baseline="0" dirty="0"/>
          </a:p>
          <a:p>
            <a:r>
              <a:rPr lang="en-US" b="1" baseline="0" dirty="0"/>
              <a:t>For: </a:t>
            </a:r>
          </a:p>
          <a:p>
            <a:endParaRPr lang="en-US" baseline="0" dirty="0"/>
          </a:p>
          <a:p>
            <a:r>
              <a:rPr lang="en-US" baseline="0" dirty="0"/>
              <a:t>5-1: Check this box if all schools in your SFA or RCCIs are exempt from performing income verification (ex. RCCIS with no day students, all schools within the SFA are participating in CEP or Provision 2, etc.)</a:t>
            </a:r>
          </a:p>
          <a:p>
            <a:endParaRPr lang="en-US" baseline="0" dirty="0"/>
          </a:p>
          <a:p>
            <a:r>
              <a:rPr lang="en-US" baseline="0" dirty="0"/>
              <a:t>5-2: Indicate whether verification was performed and completed by the deadline of November 15</a:t>
            </a:r>
            <a:r>
              <a:rPr lang="en-US" baseline="30000" dirty="0"/>
              <a:t>th</a:t>
            </a:r>
            <a:r>
              <a:rPr lang="en-US" baseline="0" dirty="0"/>
              <a:t>, after or not at all.</a:t>
            </a:r>
          </a:p>
          <a:p>
            <a:endParaRPr lang="en-US" baseline="0" dirty="0"/>
          </a:p>
          <a:p>
            <a:r>
              <a:rPr lang="en-US" baseline="0" dirty="0"/>
              <a:t>5-3: Select the verification sample method that was used: </a:t>
            </a:r>
          </a:p>
          <a:p>
            <a:r>
              <a:rPr lang="en-US" baseline="0" dirty="0"/>
              <a:t>	1. Error Prone Method</a:t>
            </a:r>
          </a:p>
          <a:p>
            <a:r>
              <a:rPr lang="en-US" baseline="0" dirty="0"/>
              <a:t>	2. Alternate 1 or Random Method</a:t>
            </a:r>
          </a:p>
          <a:p>
            <a:r>
              <a:rPr lang="en-US" baseline="0" dirty="0"/>
              <a:t>	3. Alternate 2 or Focused Method</a:t>
            </a:r>
          </a:p>
          <a:p>
            <a:endParaRPr lang="en-US" baseline="0" dirty="0"/>
          </a:p>
          <a:p>
            <a:r>
              <a:rPr lang="en-US" baseline="0" dirty="0"/>
              <a:t>5-4: Indicate the total error prone applications on file as of October 1</a:t>
            </a:r>
            <a:r>
              <a:rPr lang="en-US" baseline="30000" dirty="0"/>
              <a:t>st</a:t>
            </a:r>
            <a:r>
              <a:rPr lang="en-US" baseline="0" dirty="0"/>
              <a:t>. </a:t>
            </a:r>
          </a:p>
          <a:p>
            <a:endParaRPr lang="en-US" baseline="0" dirty="0"/>
          </a:p>
          <a:p>
            <a:r>
              <a:rPr lang="en-US" baseline="0" dirty="0"/>
              <a:t>5-5: Enter the total number of applications to verify.</a:t>
            </a:r>
          </a:p>
          <a:p>
            <a:endParaRPr lang="en-US" baseline="0" dirty="0"/>
          </a:p>
          <a:p>
            <a:r>
              <a:rPr lang="en-US" baseline="0" dirty="0"/>
              <a:t>5-6: Check this box if direct verification was not conducted at the SFA. Remember this is direct VERIFICATION not direct CERTIFICATION which we just discussed on slide 22. </a:t>
            </a:r>
          </a:p>
          <a:p>
            <a:r>
              <a:rPr lang="en-US" baseline="0" dirty="0"/>
              <a:t>If you conducted direct verification at your SFA, then do not mark 5-6 .  Fill in the number of applications and students confirmed through direct verification in 5-7.</a:t>
            </a:r>
          </a:p>
          <a:p>
            <a:endParaRPr lang="en-US" baseline="0" dirty="0"/>
          </a:p>
          <a:p>
            <a:r>
              <a:rPr lang="en-US" baseline="0" dirty="0"/>
              <a:t>5-8: This section is where you would indicate the results of income verification. The different columns (Large A, Large B and Large C) indicate the different types of applications (A- free based on a categorical applications, B-free based on income, C-reduced based on income)</a:t>
            </a:r>
          </a:p>
          <a:p>
            <a:r>
              <a:rPr lang="en-US" baseline="0" dirty="0"/>
              <a:t>The small “a” and small “b” under each heading are the number of applications and students.</a:t>
            </a:r>
          </a:p>
          <a:p>
            <a:r>
              <a:rPr lang="en-US" baseline="0" dirty="0"/>
              <a:t>	1. The household responded to verification and provided proof to show they would remain the same eligibility category they were initially qualified for. </a:t>
            </a:r>
          </a:p>
          <a:p>
            <a:r>
              <a:rPr lang="en-US" baseline="0" dirty="0"/>
              <a:t>	2. The household responded to verification but the proof they provided determined they should now be receiving reduced price benefits.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	3. The household responded to verification but the proof they provided determined they are not eligible for free or reduced price benefits.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	4. The household failed to respond to the income verification therefore they were changed to paid. </a:t>
            </a:r>
          </a:p>
          <a:p>
            <a:r>
              <a:rPr lang="en-US" baseline="0" dirty="0"/>
              <a:t>  </a:t>
            </a:r>
          </a:p>
          <a:p>
            <a:r>
              <a:rPr lang="en-US" baseline="0" dirty="0"/>
              <a:t>The number of applications reported in 5-8 should include both the results of verification from the verification process and the results from any applications verified for cause reported in VC-1(Verification for Cause). </a:t>
            </a:r>
          </a:p>
          <a:p>
            <a:r>
              <a:rPr lang="en-US" baseline="0" dirty="0"/>
              <a:t>VC-1 : If applicable, report all applications verified for cause outside of the verification process and the results from any applications verified for cause.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28</a:t>
            </a:fld>
            <a:endParaRPr lang="en-US"/>
          </a:p>
        </p:txBody>
      </p:sp>
    </p:spTree>
    <p:extLst>
      <p:ext uri="{BB962C8B-B14F-4D97-AF65-F5344CB8AC3E}">
        <p14:creationId xmlns:p14="http://schemas.microsoft.com/office/powerpoint/2010/main" val="1990284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29</a:t>
            </a:fld>
            <a:endParaRPr lang="en-US"/>
          </a:p>
        </p:txBody>
      </p:sp>
    </p:spTree>
    <p:extLst>
      <p:ext uri="{BB962C8B-B14F-4D97-AF65-F5344CB8AC3E}">
        <p14:creationId xmlns:p14="http://schemas.microsoft.com/office/powerpoint/2010/main" val="162506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require that all school food authorities, or SFAs, that participate in the School Breakfast Program or the National School Lunch Program select and verify a sample of their approved free and reduced price meal applications that on file as of October 1</a:t>
            </a:r>
            <a:r>
              <a:rPr lang="en-US" baseline="30000" dirty="0"/>
              <a:t>st</a:t>
            </a:r>
            <a:r>
              <a:rPr lang="en-US" dirty="0"/>
              <a:t> by November 15th of each year. </a:t>
            </a:r>
          </a:p>
          <a:p>
            <a:endParaRPr lang="en-US" dirty="0"/>
          </a:p>
          <a:p>
            <a:r>
              <a:rPr lang="en-US" dirty="0"/>
              <a:t>Verification is an annual requirement that confirms the eligibility of free and reduced price meals under the National School Lunch Program and School Breakfast Program. </a:t>
            </a:r>
          </a:p>
          <a:p>
            <a:endParaRPr lang="en-US" dirty="0"/>
          </a:p>
          <a:p>
            <a:r>
              <a:rPr lang="en-US" dirty="0"/>
              <a:t>Verification is only required when eligibility is determined through the application process, not through the Direct Certification Matching Process (DCMP). </a:t>
            </a:r>
          </a:p>
          <a:p>
            <a:endParaRPr lang="en-US" dirty="0"/>
          </a:p>
          <a:p>
            <a:r>
              <a:rPr lang="en-US" dirty="0"/>
              <a:t>Prototype forms and letters are available for use and are published in the income verification booklet. We strongly suggest SFAs use these forms to ensure they contain the most current and correct information. If you are using a computerized Point Of Sale system, it is important to ensure they are using the most up to date versions. </a:t>
            </a:r>
          </a:p>
          <a:p>
            <a:endParaRPr lang="en-US" dirty="0"/>
          </a:p>
          <a:p>
            <a:r>
              <a:rPr lang="en-US" dirty="0"/>
              <a:t>Like other program information, you are required to keep all supporting documentation of the verification process on file. This includes the number of applications the SFA has file as of October 1st, the number in which is required to verify, documentation that a confirmation review was conducted, and the summary of the process and all results.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3</a:t>
            </a:fld>
            <a:endParaRPr lang="en-US"/>
          </a:p>
        </p:txBody>
      </p:sp>
    </p:spTree>
    <p:extLst>
      <p:ext uri="{BB962C8B-B14F-4D97-AF65-F5344CB8AC3E}">
        <p14:creationId xmlns:p14="http://schemas.microsoft.com/office/powerpoint/2010/main" val="59825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lnSpc>
                <a:spcPct val="90000"/>
              </a:lnSpc>
              <a:spcBef>
                <a:spcPts val="0"/>
              </a:spcBef>
              <a:spcAft>
                <a:spcPts val="0"/>
              </a:spcAft>
              <a:buFont typeface="Arial" pitchFamily="34" charset="0"/>
              <a:buNone/>
              <a:defRPr/>
            </a:pPr>
            <a:r>
              <a:rPr lang="en-US" sz="1200" dirty="0"/>
              <a:t>Verification efforts are </a:t>
            </a:r>
            <a:r>
              <a:rPr lang="en-US" sz="1200" b="1" u="sng" dirty="0"/>
              <a:t>not</a:t>
            </a:r>
            <a:r>
              <a:rPr lang="en-US" sz="1200" dirty="0"/>
              <a:t> required for:</a:t>
            </a:r>
          </a:p>
          <a:p>
            <a:pPr marL="0" indent="0" fontAlgn="auto">
              <a:lnSpc>
                <a:spcPct val="90000"/>
              </a:lnSpc>
              <a:spcBef>
                <a:spcPts val="0"/>
              </a:spcBef>
              <a:spcAft>
                <a:spcPts val="0"/>
              </a:spcAft>
              <a:buFont typeface="Arial" pitchFamily="34" charset="0"/>
              <a:buNone/>
              <a:defRPr/>
            </a:pPr>
            <a:endParaRPr lang="en-US" sz="1200" dirty="0"/>
          </a:p>
          <a:p>
            <a:pPr marL="171450" indent="-171450" fontAlgn="auto">
              <a:lnSpc>
                <a:spcPct val="90000"/>
              </a:lnSpc>
              <a:spcBef>
                <a:spcPts val="0"/>
              </a:spcBef>
              <a:spcAft>
                <a:spcPts val="0"/>
              </a:spcAft>
              <a:buFont typeface="Arial" panose="020B0604020202020204" pitchFamily="34" charset="0"/>
              <a:buChar char="•"/>
              <a:defRPr/>
            </a:pPr>
            <a:r>
              <a:rPr lang="en-US" sz="1200" dirty="0"/>
              <a:t>Schools </a:t>
            </a:r>
            <a:r>
              <a:rPr lang="en-US" sz="1200" baseline="0" dirty="0"/>
              <a:t>claiming students in the paid reimbursement category only. </a:t>
            </a:r>
            <a:r>
              <a:rPr lang="en-US" sz="1200" dirty="0"/>
              <a:t> </a:t>
            </a:r>
          </a:p>
          <a:p>
            <a:pPr marL="171450" indent="-171450" fontAlgn="auto">
              <a:lnSpc>
                <a:spcPct val="90000"/>
              </a:lnSpc>
              <a:spcBef>
                <a:spcPts val="0"/>
              </a:spcBef>
              <a:spcAft>
                <a:spcPts val="0"/>
              </a:spcAft>
              <a:buFont typeface="Arial" panose="020B0604020202020204" pitchFamily="34" charset="0"/>
              <a:buChar char="•"/>
              <a:defRPr/>
            </a:pPr>
            <a:r>
              <a:rPr lang="en-US" sz="1200" dirty="0"/>
              <a:t>Schools participating</a:t>
            </a:r>
            <a:r>
              <a:rPr lang="en-US" sz="1200" baseline="0" dirty="0"/>
              <a:t> in the Special Milk Program only. </a:t>
            </a:r>
          </a:p>
          <a:p>
            <a:pPr marL="171450" indent="-171450" fontAlgn="auto">
              <a:lnSpc>
                <a:spcPct val="90000"/>
              </a:lnSpc>
              <a:spcBef>
                <a:spcPts val="0"/>
              </a:spcBef>
              <a:spcAft>
                <a:spcPts val="0"/>
              </a:spcAft>
              <a:buFont typeface="Arial" panose="020B0604020202020204" pitchFamily="34" charset="0"/>
              <a:buChar char="•"/>
              <a:defRPr/>
            </a:pPr>
            <a:r>
              <a:rPr lang="en-US" sz="1200" baseline="0" dirty="0"/>
              <a:t>Residential Child Care Institutions (RCCIs) with no day students</a:t>
            </a:r>
            <a:endParaRPr lang="en-US" sz="1200" dirty="0"/>
          </a:p>
          <a:p>
            <a: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t>Schools</a:t>
            </a:r>
            <a:r>
              <a:rPr lang="en-US" sz="1200" baseline="0" dirty="0"/>
              <a:t> in the non-base years of Provision 2 or Schools operating in the Community Eligibility Provision (CEP). </a:t>
            </a:r>
          </a:p>
          <a:p>
            <a:pPr marL="0" indent="0" fontAlgn="auto">
              <a:spcBef>
                <a:spcPts val="0"/>
              </a:spcBef>
              <a:spcAft>
                <a:spcPts val="0"/>
              </a:spcAft>
              <a:buFont typeface="Arial" pitchFamily="34" charset="0"/>
              <a:buNone/>
              <a:defRPr/>
            </a:pPr>
            <a:endParaRPr lang="en-US" sz="1200" baseline="0" dirty="0"/>
          </a:p>
          <a:p>
            <a:pPr marL="0" indent="0" fontAlgn="auto">
              <a:spcBef>
                <a:spcPts val="0"/>
              </a:spcBef>
              <a:spcAft>
                <a:spcPts val="0"/>
              </a:spcAft>
              <a:buFont typeface="Arial" pitchFamily="34" charset="0"/>
              <a:buNone/>
              <a:defRPr/>
            </a:pPr>
            <a:r>
              <a:rPr lang="en-US" sz="1200" b="0" dirty="0"/>
              <a:t>However, even if you are exempt from conducting verification, you still have to report and submit information on the verification collection report to SED. We will go over the information you have to submit when we discuss the verification collect report in later slides. </a:t>
            </a:r>
            <a:endParaRPr lang="en-US" sz="1800" b="0" dirty="0"/>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4</a:t>
            </a:fld>
            <a:endParaRPr lang="en-US"/>
          </a:p>
        </p:txBody>
      </p:sp>
    </p:spTree>
    <p:extLst>
      <p:ext uri="{BB962C8B-B14F-4D97-AF65-F5344CB8AC3E}">
        <p14:creationId xmlns:p14="http://schemas.microsoft.com/office/powerpoint/2010/main" val="216618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7030A0"/>
                </a:solidFill>
              </a:rPr>
              <a:t>SFAs are now allowed to begin the Verification process prior to October 1</a:t>
            </a:r>
            <a:r>
              <a:rPr lang="en-US" baseline="30000" dirty="0">
                <a:solidFill>
                  <a:srgbClr val="7030A0"/>
                </a:solidFill>
              </a:rPr>
              <a:t>st</a:t>
            </a:r>
            <a:r>
              <a:rPr lang="en-US" dirty="0">
                <a:solidFill>
                  <a:srgbClr val="7030A0"/>
                </a:solidFill>
              </a:rPr>
              <a:t>.  SFAs may begin verifying applications as soon as they start collecting them.  By doing so SFAs will save time and energy and the applications won’t pile up all at once.  </a:t>
            </a:r>
          </a:p>
          <a:p>
            <a:endParaRPr lang="en-US" dirty="0">
              <a:solidFill>
                <a:srgbClr val="7030A0"/>
              </a:solidFill>
            </a:endParaRPr>
          </a:p>
          <a:p>
            <a:r>
              <a:rPr lang="en-US" dirty="0">
                <a:solidFill>
                  <a:srgbClr val="7030A0"/>
                </a:solidFill>
              </a:rPr>
              <a:t>If an SFA chooses this approach the SFA MUST decide how often to sample applications.</a:t>
            </a:r>
          </a:p>
          <a:p>
            <a:endParaRPr lang="en-US" dirty="0">
              <a:solidFill>
                <a:srgbClr val="7030A0"/>
              </a:solidFill>
            </a:endParaRPr>
          </a:p>
          <a:p>
            <a:r>
              <a:rPr lang="en-US" dirty="0">
                <a:solidFill>
                  <a:srgbClr val="7030A0"/>
                </a:solidFill>
              </a:rPr>
              <a:t>Include only applications approved since the last sample was selected, and select either 3% or 1.5% of approved applications as required by the sampling method each time.</a:t>
            </a:r>
          </a:p>
        </p:txBody>
      </p:sp>
      <p:sp>
        <p:nvSpPr>
          <p:cNvPr id="4" name="Slide Number Placeholder 3"/>
          <p:cNvSpPr>
            <a:spLocks noGrp="1"/>
          </p:cNvSpPr>
          <p:nvPr>
            <p:ph type="sldNum" sz="quarter" idx="10"/>
          </p:nvPr>
        </p:nvSpPr>
        <p:spPr/>
        <p:txBody>
          <a:bodyPr/>
          <a:lstStyle/>
          <a:p>
            <a:fld id="{C02B2BEE-E41D-4C2D-BFCC-651CBC1D1103}" type="slidenum">
              <a:rPr lang="en-US" smtClean="0"/>
              <a:t>5</a:t>
            </a:fld>
            <a:endParaRPr lang="en-US"/>
          </a:p>
        </p:txBody>
      </p:sp>
    </p:spTree>
    <p:extLst>
      <p:ext uri="{BB962C8B-B14F-4D97-AF65-F5344CB8AC3E}">
        <p14:creationId xmlns:p14="http://schemas.microsoft.com/office/powerpoint/2010/main" val="116588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this SFA decided to start conducting standard verification every two weeks beginning August 1</a:t>
            </a:r>
            <a:r>
              <a:rPr lang="en-US" baseline="30000" dirty="0"/>
              <a:t>st</a:t>
            </a:r>
            <a:r>
              <a:rPr lang="en-US" dirty="0"/>
              <a:t> until October 1</a:t>
            </a:r>
            <a:r>
              <a:rPr lang="en-US" baseline="30000" dirty="0"/>
              <a:t>st</a:t>
            </a:r>
            <a:r>
              <a:rPr lang="en-US" dirty="0"/>
              <a:t>.  </a:t>
            </a:r>
          </a:p>
          <a:p>
            <a:endParaRPr lang="en-US" dirty="0"/>
          </a:p>
          <a:p>
            <a:r>
              <a:rPr lang="en-US" dirty="0"/>
              <a:t>The SFA selected 3% of approved applications as you can see on the chart above.</a:t>
            </a:r>
          </a:p>
          <a:p>
            <a:endParaRPr lang="en-US" dirty="0"/>
          </a:p>
          <a:p>
            <a:r>
              <a:rPr lang="en-US" dirty="0"/>
              <a:t>On October 1</a:t>
            </a:r>
            <a:r>
              <a:rPr lang="en-US" baseline="30000" dirty="0"/>
              <a:t>st</a:t>
            </a:r>
            <a:r>
              <a:rPr lang="en-US" dirty="0"/>
              <a:t> the SFA calculated that 1,894 applications were approved, you would then multiply 1,894 applications by 0.03, 57 applications needed to be approved.  </a:t>
            </a:r>
          </a:p>
          <a:p>
            <a:endParaRPr lang="en-US" dirty="0"/>
          </a:p>
          <a:p>
            <a:r>
              <a:rPr lang="en-US" dirty="0"/>
              <a:t>By completing verification biweekly, the SFA has already verified 55 applications and is ahead of schedule, they only need to verify 2 applications by November 15</a:t>
            </a:r>
            <a:r>
              <a:rPr lang="en-US" baseline="30000" dirty="0"/>
              <a:t>th</a:t>
            </a:r>
            <a:r>
              <a:rPr lang="en-US" dirty="0"/>
              <a:t>.  </a:t>
            </a:r>
          </a:p>
        </p:txBody>
      </p:sp>
      <p:sp>
        <p:nvSpPr>
          <p:cNvPr id="4" name="Slide Number Placeholder 3"/>
          <p:cNvSpPr>
            <a:spLocks noGrp="1"/>
          </p:cNvSpPr>
          <p:nvPr>
            <p:ph type="sldNum" sz="quarter" idx="10"/>
          </p:nvPr>
        </p:nvSpPr>
        <p:spPr/>
        <p:txBody>
          <a:bodyPr/>
          <a:lstStyle/>
          <a:p>
            <a:fld id="{C02B2BEE-E41D-4C2D-BFCC-651CBC1D1103}" type="slidenum">
              <a:rPr lang="en-US" smtClean="0"/>
              <a:t>6</a:t>
            </a:fld>
            <a:endParaRPr lang="en-US"/>
          </a:p>
        </p:txBody>
      </p:sp>
    </p:spTree>
    <p:extLst>
      <p:ext uri="{BB962C8B-B14F-4D97-AF65-F5344CB8AC3E}">
        <p14:creationId xmlns:p14="http://schemas.microsoft.com/office/powerpoint/2010/main" val="44496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One </a:t>
            </a:r>
            <a:r>
              <a:rPr lang="en-US" dirty="0"/>
              <a:t>in the Income Verification Process is to establish your verification sample pool. </a:t>
            </a:r>
          </a:p>
          <a:p>
            <a:endParaRPr lang="en-US" dirty="0"/>
          </a:p>
          <a:p>
            <a:r>
              <a:rPr lang="en-US" dirty="0"/>
              <a:t>To establish this sample pool, you must count the number of newly approved free and reduced applications on file for the entire local educational agency as of October 1st.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foster children that are on a free/reduced application will be in the sample pool. </a:t>
            </a: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C02B2BEE-E41D-4C2D-BFCC-651CBC1D1103}" type="slidenum">
              <a:rPr lang="en-US" smtClean="0"/>
              <a:t>7</a:t>
            </a:fld>
            <a:endParaRPr lang="en-US"/>
          </a:p>
        </p:txBody>
      </p:sp>
    </p:spTree>
    <p:extLst>
      <p:ext uri="{BB962C8B-B14F-4D97-AF65-F5344CB8AC3E}">
        <p14:creationId xmlns:p14="http://schemas.microsoft.com/office/powerpoint/2010/main" val="228335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should not include Direct Certification, Homeless, migrant, runaways, or head start children in the sample pool.</a:t>
            </a:r>
          </a:p>
          <a:p>
            <a:endParaRPr lang="en-US" dirty="0"/>
          </a:p>
          <a:p>
            <a:r>
              <a:rPr lang="en-US" dirty="0"/>
              <a:t>Also foster children who are deemed eligible based on a letter from a state/local placement agency must not be included in the sample pool. </a:t>
            </a:r>
          </a:p>
          <a:p>
            <a:r>
              <a:rPr lang="en-US" dirty="0"/>
              <a:t>Denied applications and Carry over applications from the previous year, who have not yet submitted a new application also, would not be included in the sample pool. </a:t>
            </a:r>
          </a:p>
          <a:p>
            <a:endParaRPr lang="en-US" dirty="0"/>
          </a:p>
          <a:p>
            <a:r>
              <a:rPr lang="en-US" dirty="0"/>
              <a:t>Do not include categorically eligible students in your verification sample pool such as: </a:t>
            </a:r>
          </a:p>
          <a:p>
            <a:pPr marL="171450" indent="-171450">
              <a:buFont typeface="Arial" panose="020B0604020202020204" pitchFamily="34" charset="0"/>
              <a:buChar char="•"/>
            </a:pPr>
            <a:r>
              <a:rPr lang="en-US" dirty="0"/>
              <a:t>Households that are directly matched through the direct certification matching process or those students who have been identified as living in the same household as the certified student that receives SNAP or Medicaid benefits.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Runaway or Homeless children who have been identified by your district’s McKinney-Vento school district liaison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Migrant children who have been identified by the district’s Migrant Education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participating in Head Start/Even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Foster children who are identified by a list or letters from the social services and voluntary placement agencies</a:t>
            </a:r>
          </a:p>
          <a:p>
            <a:pPr marL="0" indent="0">
              <a:buFont typeface="Arial" panose="020B0604020202020204" pitchFamily="34" charset="0"/>
              <a:buNone/>
            </a:pPr>
            <a:endParaRPr lang="en-US" dirty="0"/>
          </a:p>
          <a:p>
            <a:r>
              <a:rPr lang="en-US" dirty="0"/>
              <a:t>Also, do not include any applications for students whose eligibility were carried over for the 30 operating days in your verification pool. These carryover applications are not to be verified in this school year because they were subject to verification in the prior year. </a:t>
            </a:r>
          </a:p>
          <a:p>
            <a:endParaRPr lang="en-US" dirty="0"/>
          </a:p>
          <a:p>
            <a:r>
              <a:rPr lang="en-US" dirty="0"/>
              <a:t>Lastly, do not include Denied Applications in your sample pool. Remember only newly approved free and reduced applications on file as of October 1</a:t>
            </a:r>
            <a:r>
              <a:rPr lang="en-US" baseline="30000" dirty="0"/>
              <a:t>st</a:t>
            </a:r>
            <a:r>
              <a:rPr lang="en-US" dirty="0"/>
              <a:t>.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8</a:t>
            </a:fld>
            <a:endParaRPr lang="en-US"/>
          </a:p>
        </p:txBody>
      </p:sp>
    </p:spTree>
    <p:extLst>
      <p:ext uri="{BB962C8B-B14F-4D97-AF65-F5344CB8AC3E}">
        <p14:creationId xmlns:p14="http://schemas.microsoft.com/office/powerpoint/2010/main" val="182114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Step 2 is to determine the Sampling</a:t>
            </a:r>
            <a:r>
              <a:rPr lang="en-US" sz="1200" baseline="0" dirty="0"/>
              <a:t> Method that you will use to verify the selected applications.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aseline="0" dirty="0"/>
              <a:t>An SFAs response rate from the last school year will determine how you should conduct income verification for the current school year.  </a:t>
            </a: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SED publishes a list of SFAs who had an 80% or greater response rate to</a:t>
            </a:r>
            <a:r>
              <a:rPr lang="en-US" sz="1200" baseline="0" dirty="0"/>
              <a:t> income </a:t>
            </a:r>
            <a:r>
              <a:rPr lang="en-US" sz="1200" dirty="0"/>
              <a:t>verification in the previous school year annually. If your</a:t>
            </a:r>
            <a:r>
              <a:rPr lang="en-US" sz="1200" baseline="0" dirty="0"/>
              <a:t> SFA is listed, you can use the error prone, random or focused selection method.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If less then 80% of households selected responded to verification efforts last year or</a:t>
            </a:r>
            <a:r>
              <a:rPr lang="en-US" sz="1200" baseline="0" dirty="0"/>
              <a:t> i</a:t>
            </a:r>
            <a:r>
              <a:rPr lang="en-US" sz="1200" dirty="0"/>
              <a:t>f you are a school in your first year of operation</a:t>
            </a:r>
            <a:r>
              <a:rPr lang="en-US" sz="1200" baseline="0" dirty="0"/>
              <a:t> or </a:t>
            </a:r>
            <a:r>
              <a:rPr lang="en-US" sz="1200" dirty="0"/>
              <a:t>if you are coming off of Provision 2 you must use </a:t>
            </a:r>
            <a:r>
              <a:rPr lang="en-US" sz="1200" u="sng" dirty="0"/>
              <a:t>Error-prone </a:t>
            </a:r>
            <a:r>
              <a:rPr lang="en-US" sz="1200" u="none" dirty="0"/>
              <a:t>as your sampling method </a:t>
            </a:r>
            <a:r>
              <a:rPr lang="en-US" sz="1200" dirty="0"/>
              <a:t>for the current SY. </a:t>
            </a:r>
          </a:p>
          <a:p>
            <a:endParaRPr lang="en-US" dirty="0"/>
          </a:p>
        </p:txBody>
      </p:sp>
      <p:sp>
        <p:nvSpPr>
          <p:cNvPr id="4" name="Slide Number Placeholder 3"/>
          <p:cNvSpPr>
            <a:spLocks noGrp="1"/>
          </p:cNvSpPr>
          <p:nvPr>
            <p:ph type="sldNum" sz="quarter" idx="10"/>
          </p:nvPr>
        </p:nvSpPr>
        <p:spPr/>
        <p:txBody>
          <a:bodyPr/>
          <a:lstStyle/>
          <a:p>
            <a:fld id="{C02B2BEE-E41D-4C2D-BFCC-651CBC1D1103}" type="slidenum">
              <a:rPr lang="en-US" smtClean="0"/>
              <a:t>9</a:t>
            </a:fld>
            <a:endParaRPr lang="en-US"/>
          </a:p>
        </p:txBody>
      </p:sp>
    </p:spTree>
    <p:extLst>
      <p:ext uri="{BB962C8B-B14F-4D97-AF65-F5344CB8AC3E}">
        <p14:creationId xmlns:p14="http://schemas.microsoft.com/office/powerpoint/2010/main" val="165064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76031B-F917-4057-9CF6-267418DE14CC}"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60423-3546-4B0E-8A86-51A6DAD821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81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6031B-F917-4057-9CF6-267418DE14CC}"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376301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6031B-F917-4057-9CF6-267418DE14CC}"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394172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6031B-F917-4057-9CF6-267418DE14CC}"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73081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76031B-F917-4057-9CF6-267418DE14CC}"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60423-3546-4B0E-8A86-51A6DAD821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48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76031B-F917-4057-9CF6-267418DE14CC}"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2520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76031B-F917-4057-9CF6-267418DE14CC}"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113321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76031B-F917-4057-9CF6-267418DE14CC}"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277334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76031B-F917-4057-9CF6-267418DE14CC}" type="datetimeFigureOut">
              <a:rPr lang="en-US" smtClean="0"/>
              <a:t>9/12/2018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34088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76031B-F917-4057-9CF6-267418DE14CC}" type="datetimeFigureOut">
              <a:rPr lang="en-US" smtClean="0"/>
              <a:t>9/12/2018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F60423-3546-4B0E-8A86-51A6DAD8210A}" type="slidenum">
              <a:rPr lang="en-US" smtClean="0"/>
              <a:t>‹#›</a:t>
            </a:fld>
            <a:endParaRPr lang="en-US"/>
          </a:p>
        </p:txBody>
      </p:sp>
    </p:spTree>
    <p:extLst>
      <p:ext uri="{BB962C8B-B14F-4D97-AF65-F5344CB8AC3E}">
        <p14:creationId xmlns:p14="http://schemas.microsoft.com/office/powerpoint/2010/main" val="350536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76031B-F917-4057-9CF6-267418DE14CC}"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60423-3546-4B0E-8A86-51A6DAD8210A}" type="slidenum">
              <a:rPr lang="en-US" smtClean="0"/>
              <a:t>‹#›</a:t>
            </a:fld>
            <a:endParaRPr lang="en-US"/>
          </a:p>
        </p:txBody>
      </p:sp>
    </p:spTree>
    <p:extLst>
      <p:ext uri="{BB962C8B-B14F-4D97-AF65-F5344CB8AC3E}">
        <p14:creationId xmlns:p14="http://schemas.microsoft.com/office/powerpoint/2010/main" val="221148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76031B-F917-4057-9CF6-267418DE14CC}" type="datetimeFigureOut">
              <a:rPr lang="en-US" smtClean="0"/>
              <a:t>9/12/2018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F60423-3546-4B0E-8A86-51A6DAD8210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058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41E8-2DA3-47F4-AF5E-20DD12400AC7}"/>
              </a:ext>
            </a:extLst>
          </p:cNvPr>
          <p:cNvSpPr>
            <a:spLocks noGrp="1"/>
          </p:cNvSpPr>
          <p:nvPr>
            <p:ph type="ctrTitle"/>
          </p:nvPr>
        </p:nvSpPr>
        <p:spPr/>
        <p:txBody>
          <a:bodyPr>
            <a:normAutofit/>
          </a:bodyPr>
          <a:lstStyle/>
          <a:p>
            <a:pPr algn="ctr"/>
            <a:r>
              <a:rPr lang="en-US" sz="6000" dirty="0"/>
              <a:t>Income Verification &amp; Collection Report</a:t>
            </a:r>
            <a:br>
              <a:rPr lang="en-US" sz="6000" dirty="0"/>
            </a:br>
            <a:endParaRPr lang="en-US" sz="6000" dirty="0"/>
          </a:p>
        </p:txBody>
      </p:sp>
      <p:sp>
        <p:nvSpPr>
          <p:cNvPr id="3" name="Subtitle 2">
            <a:extLst>
              <a:ext uri="{FF2B5EF4-FFF2-40B4-BE49-F238E27FC236}">
                <a16:creationId xmlns:a16="http://schemas.microsoft.com/office/drawing/2014/main" id="{B35A0588-961F-46EB-9AE0-B5F7C1BE70CE}"/>
              </a:ext>
            </a:extLst>
          </p:cNvPr>
          <p:cNvSpPr>
            <a:spLocks noGrp="1"/>
          </p:cNvSpPr>
          <p:nvPr>
            <p:ph type="subTitle" idx="1"/>
          </p:nvPr>
        </p:nvSpPr>
        <p:spPr>
          <a:xfrm>
            <a:off x="1100051" y="4455620"/>
            <a:ext cx="10058400" cy="1576880"/>
          </a:xfrm>
        </p:spPr>
        <p:txBody>
          <a:bodyPr>
            <a:normAutofit/>
          </a:bodyPr>
          <a:lstStyle/>
          <a:p>
            <a:endParaRPr lang="en-US" sz="1600" cap="none" dirty="0"/>
          </a:p>
          <a:p>
            <a:r>
              <a:rPr lang="en-US" sz="1600" cap="none" dirty="0"/>
              <a:t>Child Nutrition Program Administration</a:t>
            </a:r>
          </a:p>
          <a:p>
            <a:r>
              <a:rPr lang="en-US" sz="1600" cap="none" dirty="0"/>
              <a:t>New York State Education Department</a:t>
            </a:r>
          </a:p>
          <a:p>
            <a:endParaRPr lang="en-US" dirty="0"/>
          </a:p>
        </p:txBody>
      </p:sp>
    </p:spTree>
    <p:extLst>
      <p:ext uri="{BB962C8B-B14F-4D97-AF65-F5344CB8AC3E}">
        <p14:creationId xmlns:p14="http://schemas.microsoft.com/office/powerpoint/2010/main" val="219670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C028-2BF6-4136-8750-0172FBBC16F0}"/>
              </a:ext>
            </a:extLst>
          </p:cNvPr>
          <p:cNvSpPr>
            <a:spLocks noGrp="1"/>
          </p:cNvSpPr>
          <p:nvPr>
            <p:ph type="title"/>
          </p:nvPr>
        </p:nvSpPr>
        <p:spPr/>
        <p:txBody>
          <a:bodyPr/>
          <a:lstStyle/>
          <a:p>
            <a:r>
              <a:rPr lang="en-US" dirty="0"/>
              <a:t>Error Prone Method</a:t>
            </a:r>
          </a:p>
        </p:txBody>
      </p:sp>
      <p:sp>
        <p:nvSpPr>
          <p:cNvPr id="7" name="Content Placeholder 6">
            <a:extLst>
              <a:ext uri="{FF2B5EF4-FFF2-40B4-BE49-F238E27FC236}">
                <a16:creationId xmlns:a16="http://schemas.microsoft.com/office/drawing/2014/main" id="{649AFF63-EA04-4764-A373-48630C1C7F41}"/>
              </a:ext>
            </a:extLst>
          </p:cNvPr>
          <p:cNvSpPr>
            <a:spLocks noGrp="1"/>
          </p:cNvSpPr>
          <p:nvPr>
            <p:ph sz="half" idx="2"/>
          </p:nvPr>
        </p:nvSpPr>
        <p:spPr>
          <a:xfrm>
            <a:off x="1366520" y="1871452"/>
            <a:ext cx="7459980" cy="4114482"/>
          </a:xfrm>
        </p:spPr>
        <p:txBody>
          <a:bodyPr>
            <a:normAutofit/>
          </a:bodyPr>
          <a:lstStyle/>
          <a:p>
            <a:pPr marL="475488" indent="-457200">
              <a:spcAft>
                <a:spcPts val="0"/>
              </a:spcAft>
              <a:buFont typeface="Arial" panose="020B0604020202020204" pitchFamily="34" charset="0"/>
              <a:buChar char="•"/>
              <a:defRPr/>
            </a:pPr>
            <a:r>
              <a:rPr lang="en-US" dirty="0">
                <a:solidFill>
                  <a:schemeClr val="tx2"/>
                </a:solidFill>
              </a:rPr>
              <a:t>Verify the lesser of 3% or 3,000 of applications that fall within </a:t>
            </a:r>
            <a:r>
              <a:rPr lang="en-US" b="1" dirty="0">
                <a:solidFill>
                  <a:srgbClr val="003399"/>
                </a:solidFill>
              </a:rPr>
              <a:t>$24/week</a:t>
            </a:r>
            <a:r>
              <a:rPr lang="en-US" dirty="0">
                <a:solidFill>
                  <a:srgbClr val="003399"/>
                </a:solidFill>
              </a:rPr>
              <a:t>, </a:t>
            </a:r>
            <a:r>
              <a:rPr lang="en-US" b="1" dirty="0">
                <a:solidFill>
                  <a:srgbClr val="003399"/>
                </a:solidFill>
              </a:rPr>
              <a:t>$100/month </a:t>
            </a:r>
            <a:r>
              <a:rPr lang="en-US" dirty="0">
                <a:solidFill>
                  <a:schemeClr val="tx2"/>
                </a:solidFill>
              </a:rPr>
              <a:t>or </a:t>
            </a:r>
            <a:r>
              <a:rPr lang="en-US" b="1" dirty="0">
                <a:solidFill>
                  <a:srgbClr val="003399"/>
                </a:solidFill>
              </a:rPr>
              <a:t>$1200/year </a:t>
            </a:r>
            <a:r>
              <a:rPr lang="en-US" dirty="0">
                <a:solidFill>
                  <a:schemeClr val="tx2"/>
                </a:solidFill>
              </a:rPr>
              <a:t>of the eligibility limit</a:t>
            </a:r>
          </a:p>
          <a:p>
            <a:pPr marL="475488" indent="-457200">
              <a:spcAft>
                <a:spcPts val="0"/>
              </a:spcAft>
              <a:buFont typeface="Arial" panose="020B0604020202020204" pitchFamily="34" charset="0"/>
              <a:buChar char="•"/>
              <a:defRPr/>
            </a:pPr>
            <a:r>
              <a:rPr lang="en-US" i="1" u="sng" dirty="0">
                <a:solidFill>
                  <a:schemeClr val="tx2"/>
                </a:solidFill>
              </a:rPr>
              <a:t>Always</a:t>
            </a:r>
            <a:r>
              <a:rPr lang="en-US" i="1" dirty="0">
                <a:solidFill>
                  <a:schemeClr val="tx2"/>
                </a:solidFill>
              </a:rPr>
              <a:t> round up</a:t>
            </a:r>
          </a:p>
          <a:p>
            <a:pPr marL="475488" indent="-457200">
              <a:spcAft>
                <a:spcPts val="0"/>
              </a:spcAft>
              <a:buFont typeface="Arial" panose="020B0604020202020204" pitchFamily="34" charset="0"/>
              <a:buChar char="•"/>
              <a:defRPr/>
            </a:pPr>
            <a:endParaRPr lang="en-US" dirty="0">
              <a:solidFill>
                <a:schemeClr val="tx2"/>
              </a:solidFill>
            </a:endParaRPr>
          </a:p>
          <a:p>
            <a:pPr marL="475488" indent="-457200">
              <a:spcAft>
                <a:spcPts val="0"/>
              </a:spcAft>
              <a:buFont typeface="Arial" panose="020B0604020202020204" pitchFamily="34" charset="0"/>
              <a:buChar char="•"/>
              <a:defRPr/>
            </a:pPr>
            <a:r>
              <a:rPr lang="en-US" b="1" i="1" dirty="0">
                <a:solidFill>
                  <a:srgbClr val="003399"/>
                </a:solidFill>
              </a:rPr>
              <a:t>Do not </a:t>
            </a:r>
            <a:r>
              <a:rPr lang="en-US" dirty="0">
                <a:solidFill>
                  <a:schemeClr val="tx2"/>
                </a:solidFill>
              </a:rPr>
              <a:t>verify more applications than required</a:t>
            </a:r>
          </a:p>
          <a:p>
            <a:pPr marL="475488" indent="-457200">
              <a:spcAft>
                <a:spcPts val="0"/>
              </a:spcAft>
              <a:buFont typeface="Arial" panose="020B0604020202020204" pitchFamily="34" charset="0"/>
              <a:buChar char="•"/>
              <a:defRPr/>
            </a:pPr>
            <a:endParaRPr lang="en-US" dirty="0">
              <a:solidFill>
                <a:schemeClr val="tx2"/>
              </a:solidFill>
            </a:endParaRPr>
          </a:p>
          <a:p>
            <a:pPr marL="475488" indent="-457200">
              <a:spcAft>
                <a:spcPts val="0"/>
              </a:spcAft>
              <a:buFont typeface="Arial" panose="020B0604020202020204" pitchFamily="34" charset="0"/>
              <a:buChar char="•"/>
              <a:defRPr/>
            </a:pPr>
            <a:r>
              <a:rPr lang="en-US" dirty="0">
                <a:solidFill>
                  <a:schemeClr val="tx2"/>
                </a:solidFill>
              </a:rPr>
              <a:t>When initially approving applications, it may be helpful to flag error prone applications to help facilitate the process.</a:t>
            </a:r>
          </a:p>
          <a:p>
            <a:endParaRPr lang="en-US" dirty="0"/>
          </a:p>
        </p:txBody>
      </p:sp>
      <p:pic>
        <p:nvPicPr>
          <p:cNvPr id="4" name="Picture 3">
            <a:extLst>
              <a:ext uri="{FF2B5EF4-FFF2-40B4-BE49-F238E27FC236}">
                <a16:creationId xmlns:a16="http://schemas.microsoft.com/office/drawing/2014/main" id="{088E7B55-6E68-4525-ACC7-C95C6AA2E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00" y="2559050"/>
            <a:ext cx="2381250" cy="2019300"/>
          </a:xfrm>
          <a:prstGeom prst="rect">
            <a:avLst/>
          </a:prstGeom>
        </p:spPr>
      </p:pic>
    </p:spTree>
    <p:extLst>
      <p:ext uri="{BB962C8B-B14F-4D97-AF65-F5344CB8AC3E}">
        <p14:creationId xmlns:p14="http://schemas.microsoft.com/office/powerpoint/2010/main" val="314304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generated with very high confidence">
            <a:extLst>
              <a:ext uri="{FF2B5EF4-FFF2-40B4-BE49-F238E27FC236}">
                <a16:creationId xmlns:a16="http://schemas.microsoft.com/office/drawing/2014/main" id="{FCBC95C3-A27C-4B98-BA9B-AC076DC683C4}"/>
              </a:ext>
            </a:extLst>
          </p:cNvPr>
          <p:cNvPicPr>
            <a:picLocks noChangeAspect="1"/>
          </p:cNvPicPr>
          <p:nvPr/>
        </p:nvPicPr>
        <p:blipFill rotWithShape="1">
          <a:blip r:embed="rId3">
            <a:extLst>
              <a:ext uri="{28A0092B-C50C-407E-A947-70E740481C1C}">
                <a14:useLocalDpi xmlns:a14="http://schemas.microsoft.com/office/drawing/2010/main" val="0"/>
              </a:ext>
            </a:extLst>
          </a:blip>
          <a:srcRect l="16903" r="-1" b="-1"/>
          <a:stretch/>
        </p:blipFill>
        <p:spPr>
          <a:xfrm>
            <a:off x="8020570" y="1916318"/>
            <a:ext cx="3135109" cy="3471012"/>
          </a:xfrm>
          <a:prstGeom prst="rect">
            <a:avLst/>
          </a:prstGeom>
          <a:ln>
            <a:noFill/>
          </a:ln>
          <a:effectLst>
            <a:softEdge rad="112500"/>
          </a:effectLst>
        </p:spPr>
      </p:pic>
      <p:sp>
        <p:nvSpPr>
          <p:cNvPr id="2" name="Title 1">
            <a:extLst>
              <a:ext uri="{FF2B5EF4-FFF2-40B4-BE49-F238E27FC236}">
                <a16:creationId xmlns:a16="http://schemas.microsoft.com/office/drawing/2014/main" id="{2854BC69-D618-445B-8A4D-0947D50BEB28}"/>
              </a:ext>
            </a:extLst>
          </p:cNvPr>
          <p:cNvSpPr>
            <a:spLocks noGrp="1"/>
          </p:cNvSpPr>
          <p:nvPr>
            <p:ph type="title"/>
          </p:nvPr>
        </p:nvSpPr>
        <p:spPr>
          <a:xfrm>
            <a:off x="1097280" y="286603"/>
            <a:ext cx="10058400" cy="1450757"/>
          </a:xfrm>
        </p:spPr>
        <p:txBody>
          <a:bodyPr>
            <a:normAutofit/>
          </a:bodyPr>
          <a:lstStyle/>
          <a:p>
            <a:r>
              <a:rPr lang="en-US" dirty="0"/>
              <a:t>Error Prone Method</a:t>
            </a:r>
          </a:p>
        </p:txBody>
      </p:sp>
      <p:sp>
        <p:nvSpPr>
          <p:cNvPr id="3" name="Content Placeholder 2">
            <a:extLst>
              <a:ext uri="{FF2B5EF4-FFF2-40B4-BE49-F238E27FC236}">
                <a16:creationId xmlns:a16="http://schemas.microsoft.com/office/drawing/2014/main" id="{B5F3751C-9024-4293-BE7A-1A1DF5CB402A}"/>
              </a:ext>
            </a:extLst>
          </p:cNvPr>
          <p:cNvSpPr>
            <a:spLocks noGrp="1"/>
          </p:cNvSpPr>
          <p:nvPr>
            <p:ph idx="1"/>
          </p:nvPr>
        </p:nvSpPr>
        <p:spPr>
          <a:xfrm>
            <a:off x="1097279" y="1845734"/>
            <a:ext cx="6454987" cy="4023360"/>
          </a:xfrm>
        </p:spPr>
        <p:txBody>
          <a:bodyPr>
            <a:normAutofit lnSpcReduction="10000"/>
          </a:bodyPr>
          <a:lstStyle/>
          <a:p>
            <a:pPr marL="640080" indent="-457200" fontAlgn="auto">
              <a:spcAft>
                <a:spcPts val="0"/>
              </a:spcAft>
              <a:buFont typeface="Arial" panose="020B0604020202020204" pitchFamily="34" charset="0"/>
              <a:buChar char="•"/>
              <a:defRPr/>
            </a:pPr>
            <a:endParaRPr lang="en-US" sz="1900" dirty="0"/>
          </a:p>
          <a:p>
            <a:pPr marL="182880" indent="0" fontAlgn="auto">
              <a:spcAft>
                <a:spcPts val="0"/>
              </a:spcAft>
              <a:buNone/>
              <a:defRPr/>
            </a:pPr>
            <a:r>
              <a:rPr lang="en-US" sz="1900" dirty="0"/>
              <a:t>Example:</a:t>
            </a:r>
          </a:p>
          <a:p>
            <a:pPr marL="182880" indent="0" fontAlgn="auto">
              <a:spcAft>
                <a:spcPts val="0"/>
              </a:spcAft>
              <a:buNone/>
              <a:defRPr/>
            </a:pPr>
            <a:r>
              <a:rPr lang="en-US" sz="1900" dirty="0"/>
              <a:t>210 application forms are on file</a:t>
            </a:r>
          </a:p>
          <a:p>
            <a:pPr marL="182880" indent="0">
              <a:spcAft>
                <a:spcPts val="0"/>
              </a:spcAft>
              <a:buNone/>
              <a:defRPr/>
            </a:pPr>
            <a:r>
              <a:rPr lang="en-US" sz="1900" dirty="0"/>
              <a:t>Take 3% = 6.3 Round up to 7</a:t>
            </a:r>
          </a:p>
          <a:p>
            <a:pPr marL="182880" indent="0">
              <a:spcAft>
                <a:spcPts val="0"/>
              </a:spcAft>
              <a:buNone/>
              <a:defRPr/>
            </a:pPr>
            <a:endParaRPr lang="en-US" sz="1900" dirty="0"/>
          </a:p>
          <a:p>
            <a:pPr marL="468630" indent="-285750">
              <a:spcAft>
                <a:spcPts val="0"/>
              </a:spcAft>
              <a:buFont typeface="Arial" panose="020B0604020202020204" pitchFamily="34" charset="0"/>
              <a:buChar char="•"/>
              <a:defRPr/>
            </a:pPr>
            <a:r>
              <a:rPr lang="en-US" sz="1900" dirty="0">
                <a:solidFill>
                  <a:srgbClr val="003399"/>
                </a:solidFill>
              </a:rPr>
              <a:t>Choose 7 error-prone applications to be verified</a:t>
            </a:r>
          </a:p>
          <a:p>
            <a:pPr marL="468630" indent="-285750">
              <a:spcAft>
                <a:spcPts val="0"/>
              </a:spcAft>
              <a:buClr>
                <a:schemeClr val="accent3"/>
              </a:buClr>
              <a:buFont typeface="Wingdings" panose="05000000000000000000" pitchFamily="2" charset="2"/>
              <a:buChar char="Ø"/>
              <a:defRPr/>
            </a:pPr>
            <a:endParaRPr lang="en-US" sz="1900" dirty="0">
              <a:solidFill>
                <a:srgbClr val="003399"/>
              </a:solidFill>
            </a:endParaRPr>
          </a:p>
          <a:p>
            <a:pPr marL="468630" indent="-285750">
              <a:spcAft>
                <a:spcPts val="0"/>
              </a:spcAft>
              <a:buFont typeface="Arial" panose="020B0604020202020204" pitchFamily="34" charset="0"/>
              <a:buChar char="•"/>
              <a:defRPr/>
            </a:pPr>
            <a:r>
              <a:rPr lang="en-US" sz="1900" dirty="0">
                <a:solidFill>
                  <a:srgbClr val="003399"/>
                </a:solidFill>
              </a:rPr>
              <a:t>Suppose you only have 3 error-prone applications – what would you need to do?</a:t>
            </a:r>
          </a:p>
          <a:p>
            <a:pPr marL="468630" indent="-285750">
              <a:spcAft>
                <a:spcPts val="0"/>
              </a:spcAft>
              <a:buClr>
                <a:schemeClr val="accent2"/>
              </a:buClr>
              <a:buFont typeface="Arial" panose="020B0604020202020204" pitchFamily="34" charset="0"/>
              <a:buChar char="•"/>
              <a:defRPr/>
            </a:pPr>
            <a:endParaRPr lang="en-US" sz="1900" dirty="0">
              <a:solidFill>
                <a:srgbClr val="003399"/>
              </a:solidFill>
            </a:endParaRPr>
          </a:p>
          <a:p>
            <a:pPr marL="468630" indent="-285750">
              <a:spcAft>
                <a:spcPts val="0"/>
              </a:spcAft>
              <a:buFont typeface="Arial" panose="020B0604020202020204" pitchFamily="34" charset="0"/>
              <a:buChar char="•"/>
              <a:defRPr/>
            </a:pPr>
            <a:r>
              <a:rPr lang="en-US" sz="1900" dirty="0">
                <a:solidFill>
                  <a:srgbClr val="003399"/>
                </a:solidFill>
              </a:rPr>
              <a:t>Choose the remaining 4 using random method</a:t>
            </a:r>
          </a:p>
          <a:p>
            <a:pPr marL="182880" indent="0">
              <a:spcAft>
                <a:spcPts val="0"/>
              </a:spcAft>
              <a:buClr>
                <a:schemeClr val="accent3"/>
              </a:buClr>
              <a:buNone/>
              <a:defRPr/>
            </a:pPr>
            <a:endParaRPr lang="en-US" sz="1900" dirty="0">
              <a:solidFill>
                <a:schemeClr val="accent6"/>
              </a:solidFill>
            </a:endParaRPr>
          </a:p>
          <a:p>
            <a:endParaRPr lang="en-US" sz="1900" dirty="0"/>
          </a:p>
        </p:txBody>
      </p:sp>
    </p:spTree>
    <p:extLst>
      <p:ext uri="{BB962C8B-B14F-4D97-AF65-F5344CB8AC3E}">
        <p14:creationId xmlns:p14="http://schemas.microsoft.com/office/powerpoint/2010/main" val="379985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2DF6-5C45-433C-BDC8-871158A072D0}"/>
              </a:ext>
            </a:extLst>
          </p:cNvPr>
          <p:cNvSpPr>
            <a:spLocks noGrp="1"/>
          </p:cNvSpPr>
          <p:nvPr>
            <p:ph type="title"/>
          </p:nvPr>
        </p:nvSpPr>
        <p:spPr/>
        <p:txBody>
          <a:bodyPr/>
          <a:lstStyle/>
          <a:p>
            <a:r>
              <a:rPr lang="en-US" dirty="0"/>
              <a:t>Random Method (Alternate 1) </a:t>
            </a:r>
          </a:p>
        </p:txBody>
      </p:sp>
      <p:sp>
        <p:nvSpPr>
          <p:cNvPr id="7" name="Content Placeholder 6">
            <a:extLst>
              <a:ext uri="{FF2B5EF4-FFF2-40B4-BE49-F238E27FC236}">
                <a16:creationId xmlns:a16="http://schemas.microsoft.com/office/drawing/2014/main" id="{4EFA2BA7-C68E-4A5E-8914-AA2FF95DDC7A}"/>
              </a:ext>
            </a:extLst>
          </p:cNvPr>
          <p:cNvSpPr>
            <a:spLocks noGrp="1"/>
          </p:cNvSpPr>
          <p:nvPr>
            <p:ph idx="1"/>
          </p:nvPr>
        </p:nvSpPr>
        <p:spPr/>
        <p:txBody>
          <a:bodyPr/>
          <a:lstStyle/>
          <a:p>
            <a:pPr>
              <a:buFont typeface="Arial" panose="020B0604020202020204" pitchFamily="34" charset="0"/>
              <a:buChar char="•"/>
            </a:pPr>
            <a:r>
              <a:rPr lang="en-US" sz="2400" dirty="0">
                <a:solidFill>
                  <a:schemeClr val="tx2"/>
                </a:solidFill>
              </a:rPr>
              <a:t>Verify the </a:t>
            </a:r>
            <a:r>
              <a:rPr lang="en-US" sz="2400" dirty="0">
                <a:solidFill>
                  <a:srgbClr val="990033"/>
                </a:solidFill>
              </a:rPr>
              <a:t>lesser of 3%</a:t>
            </a:r>
            <a:r>
              <a:rPr lang="en-US" sz="2400" dirty="0">
                <a:solidFill>
                  <a:schemeClr val="tx2"/>
                </a:solidFill>
              </a:rPr>
              <a:t> </a:t>
            </a:r>
            <a:r>
              <a:rPr lang="en-US" sz="2400" dirty="0">
                <a:solidFill>
                  <a:srgbClr val="990033"/>
                </a:solidFill>
              </a:rPr>
              <a:t>or 3,000 </a:t>
            </a:r>
            <a:r>
              <a:rPr lang="en-US" sz="2400" dirty="0">
                <a:solidFill>
                  <a:schemeClr val="tx2"/>
                </a:solidFill>
              </a:rPr>
              <a:t>of the </a:t>
            </a:r>
            <a:r>
              <a:rPr lang="en-US" sz="2400" b="1" dirty="0">
                <a:solidFill>
                  <a:srgbClr val="990033"/>
                </a:solidFill>
              </a:rPr>
              <a:t>total </a:t>
            </a:r>
            <a:r>
              <a:rPr lang="en-US" sz="2400" dirty="0">
                <a:solidFill>
                  <a:schemeClr val="tx2"/>
                </a:solidFill>
              </a:rPr>
              <a:t>number of </a:t>
            </a:r>
            <a:r>
              <a:rPr lang="en-US" sz="2400" i="1" dirty="0">
                <a:solidFill>
                  <a:schemeClr val="tx2"/>
                </a:solidFill>
              </a:rPr>
              <a:t>approved applications</a:t>
            </a:r>
            <a:r>
              <a:rPr lang="en-US" sz="2400" dirty="0">
                <a:solidFill>
                  <a:schemeClr val="tx2"/>
                </a:solidFill>
              </a:rPr>
              <a:t> on file as of </a:t>
            </a:r>
            <a:r>
              <a:rPr lang="en-US" sz="2400" u="sng" dirty="0">
                <a:solidFill>
                  <a:srgbClr val="990033"/>
                </a:solidFill>
              </a:rPr>
              <a:t>October 1</a:t>
            </a:r>
            <a:r>
              <a:rPr lang="en-US" sz="2400" u="sng" baseline="30000" dirty="0">
                <a:solidFill>
                  <a:srgbClr val="990033"/>
                </a:solidFill>
              </a:rPr>
              <a:t>st</a:t>
            </a:r>
            <a:r>
              <a:rPr lang="en-US" sz="2400" u="sng" dirty="0">
                <a:solidFill>
                  <a:srgbClr val="990033"/>
                </a:solidFill>
              </a:rPr>
              <a:t> </a:t>
            </a:r>
            <a:r>
              <a:rPr lang="en-US" sz="2400" dirty="0">
                <a:solidFill>
                  <a:schemeClr val="tx2"/>
                </a:solidFill>
              </a:rPr>
              <a:t>selected at </a:t>
            </a:r>
            <a:r>
              <a:rPr lang="en-US" sz="2400" b="1" dirty="0">
                <a:solidFill>
                  <a:schemeClr val="tx2"/>
                </a:solidFill>
              </a:rPr>
              <a:t>random</a:t>
            </a:r>
          </a:p>
          <a:p>
            <a:pPr>
              <a:buFont typeface="Arial" panose="020B0604020202020204" pitchFamily="34" charset="0"/>
              <a:buChar char="•"/>
            </a:pPr>
            <a:r>
              <a:rPr lang="en-US" sz="2400" dirty="0">
                <a:solidFill>
                  <a:schemeClr val="tx2"/>
                </a:solidFill>
              </a:rPr>
              <a:t>Random sample must include both:</a:t>
            </a:r>
          </a:p>
          <a:p>
            <a:pPr lvl="2"/>
            <a:r>
              <a:rPr lang="en-US" sz="2400" dirty="0">
                <a:solidFill>
                  <a:srgbClr val="003399"/>
                </a:solidFill>
              </a:rPr>
              <a:t>Income applications</a:t>
            </a:r>
          </a:p>
          <a:p>
            <a:pPr lvl="2"/>
            <a:r>
              <a:rPr lang="en-US" sz="2400" dirty="0">
                <a:solidFill>
                  <a:srgbClr val="003399"/>
                </a:solidFill>
              </a:rPr>
              <a:t>Categorical applications</a:t>
            </a:r>
          </a:p>
          <a:p>
            <a:pPr lvl="3"/>
            <a:r>
              <a:rPr lang="en-US" sz="2400" dirty="0">
                <a:solidFill>
                  <a:schemeClr val="tx2"/>
                </a:solidFill>
              </a:rPr>
              <a:t> Applications that families indicated a </a:t>
            </a:r>
            <a:r>
              <a:rPr lang="en-US" sz="2400" dirty="0">
                <a:solidFill>
                  <a:srgbClr val="003399"/>
                </a:solidFill>
              </a:rPr>
              <a:t>SNAP/TANF/FDPIR case number or checked the foster box</a:t>
            </a:r>
            <a:r>
              <a:rPr lang="en-US" sz="2400" dirty="0">
                <a:solidFill>
                  <a:schemeClr val="tx2"/>
                </a:solidFill>
              </a:rPr>
              <a:t> on the application but whose names do not appear on the direct certification matching list</a:t>
            </a:r>
            <a:endParaRPr lang="en-US" dirty="0"/>
          </a:p>
        </p:txBody>
      </p:sp>
    </p:spTree>
    <p:extLst>
      <p:ext uri="{BB962C8B-B14F-4D97-AF65-F5344CB8AC3E}">
        <p14:creationId xmlns:p14="http://schemas.microsoft.com/office/powerpoint/2010/main" val="347583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5EF9-CDE0-4F63-BC52-B2C2749EA8A3}"/>
              </a:ext>
            </a:extLst>
          </p:cNvPr>
          <p:cNvSpPr>
            <a:spLocks noGrp="1"/>
          </p:cNvSpPr>
          <p:nvPr>
            <p:ph type="title"/>
          </p:nvPr>
        </p:nvSpPr>
        <p:spPr/>
        <p:txBody>
          <a:bodyPr/>
          <a:lstStyle/>
          <a:p>
            <a:r>
              <a:rPr lang="en-US" dirty="0"/>
              <a:t>Focused Method (Alternate 2)</a:t>
            </a:r>
          </a:p>
        </p:txBody>
      </p:sp>
      <p:sp>
        <p:nvSpPr>
          <p:cNvPr id="3" name="Content Placeholder 2">
            <a:extLst>
              <a:ext uri="{FF2B5EF4-FFF2-40B4-BE49-F238E27FC236}">
                <a16:creationId xmlns:a16="http://schemas.microsoft.com/office/drawing/2014/main" id="{450DDCC1-1E79-4B08-90FA-B6174DF2BCAD}"/>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solidFill>
                  <a:schemeClr val="tx2"/>
                </a:solidFill>
              </a:rPr>
              <a:t>Verify the </a:t>
            </a:r>
            <a:r>
              <a:rPr lang="en-US" b="1" dirty="0">
                <a:solidFill>
                  <a:srgbClr val="990033"/>
                </a:solidFill>
              </a:rPr>
              <a:t>lesser of 1% or 1,000 </a:t>
            </a:r>
            <a:r>
              <a:rPr lang="en-US" dirty="0">
                <a:solidFill>
                  <a:schemeClr val="tx2"/>
                </a:solidFill>
              </a:rPr>
              <a:t>of the </a:t>
            </a:r>
            <a:r>
              <a:rPr lang="en-US" b="1" dirty="0">
                <a:solidFill>
                  <a:srgbClr val="990033"/>
                </a:solidFill>
              </a:rPr>
              <a:t>total number </a:t>
            </a:r>
            <a:r>
              <a:rPr lang="en-US" dirty="0">
                <a:solidFill>
                  <a:schemeClr val="tx2"/>
                </a:solidFill>
              </a:rPr>
              <a:t>of </a:t>
            </a:r>
            <a:r>
              <a:rPr lang="en-US" i="1" dirty="0">
                <a:solidFill>
                  <a:schemeClr val="tx2"/>
                </a:solidFill>
              </a:rPr>
              <a:t>approved applications </a:t>
            </a:r>
            <a:r>
              <a:rPr lang="en-US" dirty="0">
                <a:solidFill>
                  <a:schemeClr val="tx2"/>
                </a:solidFill>
              </a:rPr>
              <a:t>(income and SNAP/TANF/FDPIR or Foster applications)</a:t>
            </a:r>
            <a:r>
              <a:rPr lang="en-US" dirty="0">
                <a:solidFill>
                  <a:schemeClr val="accent1"/>
                </a:solidFill>
              </a:rPr>
              <a:t> </a:t>
            </a:r>
            <a:r>
              <a:rPr lang="en-US" b="1" u="sng" dirty="0">
                <a:solidFill>
                  <a:srgbClr val="003399"/>
                </a:solidFill>
              </a:rPr>
              <a:t>plus</a:t>
            </a:r>
            <a:r>
              <a:rPr lang="en-US" dirty="0">
                <a:solidFill>
                  <a:schemeClr val="accent1"/>
                </a:solidFill>
              </a:rPr>
              <a:t> </a:t>
            </a:r>
            <a:r>
              <a:rPr lang="en-US" dirty="0">
                <a:solidFill>
                  <a:schemeClr val="tx2"/>
                </a:solidFill>
              </a:rPr>
              <a:t>the </a:t>
            </a:r>
            <a:r>
              <a:rPr lang="en-US" b="1" dirty="0">
                <a:solidFill>
                  <a:srgbClr val="990033"/>
                </a:solidFill>
              </a:rPr>
              <a:t>lesser of .5% or 500 </a:t>
            </a:r>
            <a:r>
              <a:rPr lang="en-US" i="1" dirty="0">
                <a:solidFill>
                  <a:schemeClr val="tx2"/>
                </a:solidFill>
              </a:rPr>
              <a:t>approved applications</a:t>
            </a:r>
            <a:r>
              <a:rPr lang="en-US" dirty="0">
                <a:solidFill>
                  <a:schemeClr val="tx2"/>
                </a:solidFill>
              </a:rPr>
              <a:t> which reported a </a:t>
            </a:r>
            <a:r>
              <a:rPr lang="en-US" b="1" dirty="0">
                <a:solidFill>
                  <a:srgbClr val="990033"/>
                </a:solidFill>
              </a:rPr>
              <a:t>SNAP/TANF/FDPIR case number</a:t>
            </a:r>
          </a:p>
          <a:p>
            <a:pPr marL="0" indent="0">
              <a:buNone/>
            </a:pPr>
            <a:endParaRPr lang="en-US" dirty="0">
              <a:solidFill>
                <a:schemeClr val="tx2"/>
              </a:solidFill>
            </a:endParaRPr>
          </a:p>
          <a:p>
            <a:pPr marL="0" indent="0">
              <a:buNone/>
            </a:pPr>
            <a:r>
              <a:rPr lang="en-US" sz="1800" u="sng" dirty="0">
                <a:solidFill>
                  <a:schemeClr val="tx2"/>
                </a:solidFill>
              </a:rPr>
              <a:t>Example:</a:t>
            </a:r>
          </a:p>
          <a:p>
            <a:pPr marL="650875" lvl="1" indent="-285750"/>
            <a:r>
              <a:rPr lang="en-US" dirty="0">
                <a:solidFill>
                  <a:schemeClr val="tx2"/>
                </a:solidFill>
              </a:rPr>
              <a:t>900 total approved applications</a:t>
            </a:r>
          </a:p>
          <a:p>
            <a:pPr marL="650875" lvl="1" indent="-285750"/>
            <a:r>
              <a:rPr lang="en-US" dirty="0">
                <a:solidFill>
                  <a:schemeClr val="tx2"/>
                </a:solidFill>
              </a:rPr>
              <a:t>600 approved with just a SNAP/TANF/FDPIR case number, 300 income applications </a:t>
            </a:r>
          </a:p>
          <a:p>
            <a:pPr marL="650875" lvl="1" indent="-285750"/>
            <a:r>
              <a:rPr lang="en-US" dirty="0">
                <a:solidFill>
                  <a:schemeClr val="tx2"/>
                </a:solidFill>
              </a:rPr>
              <a:t>Separate applications into two piles: income group and case number group</a:t>
            </a:r>
          </a:p>
          <a:p>
            <a:pPr marL="650875" lvl="1" indent="-285750"/>
            <a:r>
              <a:rPr lang="en-US" dirty="0">
                <a:solidFill>
                  <a:schemeClr val="tx2"/>
                </a:solidFill>
              </a:rPr>
              <a:t>.01 (1%) x 900= 9 </a:t>
            </a:r>
          </a:p>
          <a:p>
            <a:pPr marL="833755" lvl="2" indent="-285750"/>
            <a:r>
              <a:rPr lang="en-US" dirty="0">
                <a:solidFill>
                  <a:schemeClr val="tx2"/>
                </a:solidFill>
              </a:rPr>
              <a:t>Select 9 error prone </a:t>
            </a:r>
            <a:r>
              <a:rPr lang="en-US" i="1" dirty="0">
                <a:solidFill>
                  <a:schemeClr val="tx2"/>
                </a:solidFill>
              </a:rPr>
              <a:t>income</a:t>
            </a:r>
            <a:r>
              <a:rPr lang="en-US" dirty="0">
                <a:solidFill>
                  <a:schemeClr val="tx2"/>
                </a:solidFill>
              </a:rPr>
              <a:t> applications to verify </a:t>
            </a:r>
          </a:p>
          <a:p>
            <a:pPr marL="650875" lvl="1" indent="-285750"/>
            <a:r>
              <a:rPr lang="en-US" dirty="0">
                <a:solidFill>
                  <a:schemeClr val="tx2"/>
                </a:solidFill>
              </a:rPr>
              <a:t>.005 (.5%) x 600= 3</a:t>
            </a:r>
          </a:p>
          <a:p>
            <a:pPr marL="833755" lvl="2" indent="-285750"/>
            <a:r>
              <a:rPr lang="en-US" dirty="0">
                <a:solidFill>
                  <a:schemeClr val="tx2"/>
                </a:solidFill>
              </a:rPr>
              <a:t>Select 3 applications with case numbers to verify</a:t>
            </a:r>
          </a:p>
          <a:p>
            <a:pPr marL="650875" lvl="1" indent="-285750"/>
            <a:r>
              <a:rPr lang="en-US" b="1" dirty="0">
                <a:solidFill>
                  <a:srgbClr val="003399"/>
                </a:solidFill>
              </a:rPr>
              <a:t>12 total verified applications</a:t>
            </a:r>
          </a:p>
          <a:p>
            <a:endParaRPr lang="en-US" dirty="0"/>
          </a:p>
        </p:txBody>
      </p:sp>
    </p:spTree>
    <p:extLst>
      <p:ext uri="{BB962C8B-B14F-4D97-AF65-F5344CB8AC3E}">
        <p14:creationId xmlns:p14="http://schemas.microsoft.com/office/powerpoint/2010/main" val="327999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2A23-F78B-484F-ACBF-AEE0CA4FBE40}"/>
              </a:ext>
            </a:extLst>
          </p:cNvPr>
          <p:cNvSpPr>
            <a:spLocks noGrp="1"/>
          </p:cNvSpPr>
          <p:nvPr>
            <p:ph type="title"/>
          </p:nvPr>
        </p:nvSpPr>
        <p:spPr/>
        <p:txBody>
          <a:bodyPr>
            <a:normAutofit/>
          </a:bodyPr>
          <a:lstStyle/>
          <a:p>
            <a:r>
              <a:rPr lang="en-US" sz="4400" dirty="0"/>
              <a:t>Step 3: Select Applications to Verify</a:t>
            </a:r>
          </a:p>
        </p:txBody>
      </p:sp>
      <p:sp>
        <p:nvSpPr>
          <p:cNvPr id="3" name="Content Placeholder 2">
            <a:extLst>
              <a:ext uri="{FF2B5EF4-FFF2-40B4-BE49-F238E27FC236}">
                <a16:creationId xmlns:a16="http://schemas.microsoft.com/office/drawing/2014/main" id="{5C5C079E-1AC5-4FE6-AC6A-5595847CA5F0}"/>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sz="2400" dirty="0">
                <a:solidFill>
                  <a:schemeClr val="tx2"/>
                </a:solidFill>
              </a:rPr>
              <a:t>Select applications in accordance with the type of verification conducted</a:t>
            </a:r>
          </a:p>
          <a:p>
            <a:pPr lvl="1">
              <a:buFont typeface="Courier New" panose="02070309020205020404" pitchFamily="49" charset="0"/>
              <a:buChar char="o"/>
            </a:pPr>
            <a:r>
              <a:rPr lang="en-US" sz="2400" dirty="0">
                <a:solidFill>
                  <a:schemeClr val="tx2"/>
                </a:solidFill>
              </a:rPr>
              <a:t>Error Prone</a:t>
            </a:r>
          </a:p>
          <a:p>
            <a:pPr lvl="1">
              <a:buFont typeface="Courier New" panose="02070309020205020404" pitchFamily="49" charset="0"/>
              <a:buChar char="o"/>
            </a:pPr>
            <a:r>
              <a:rPr lang="en-US" sz="2400" dirty="0">
                <a:solidFill>
                  <a:schemeClr val="tx2"/>
                </a:solidFill>
              </a:rPr>
              <a:t>Random (Alternate 1)</a:t>
            </a:r>
          </a:p>
          <a:p>
            <a:pPr lvl="1">
              <a:buFont typeface="Courier New" panose="02070309020205020404" pitchFamily="49" charset="0"/>
              <a:buChar char="o"/>
            </a:pPr>
            <a:r>
              <a:rPr lang="en-US" sz="2400" dirty="0">
                <a:solidFill>
                  <a:schemeClr val="tx2"/>
                </a:solidFill>
              </a:rPr>
              <a:t>Focused (Alternate 2)</a:t>
            </a:r>
          </a:p>
          <a:p>
            <a:pPr lvl="1">
              <a:buFont typeface="Arial" panose="020B0604020202020204" pitchFamily="34" charset="0"/>
              <a:buChar char="•"/>
            </a:pPr>
            <a:endParaRPr lang="en-US" sz="2400" dirty="0">
              <a:solidFill>
                <a:schemeClr val="tx2"/>
              </a:solidFill>
            </a:endParaRPr>
          </a:p>
          <a:p>
            <a:pPr>
              <a:buFont typeface="Arial" panose="020B0604020202020204" pitchFamily="34" charset="0"/>
              <a:buChar char="•"/>
            </a:pPr>
            <a:r>
              <a:rPr lang="en-US" sz="2400" dirty="0">
                <a:solidFill>
                  <a:schemeClr val="tx2"/>
                </a:solidFill>
              </a:rPr>
              <a:t>Always round up</a:t>
            </a:r>
          </a:p>
          <a:p>
            <a:pPr lvl="1">
              <a:buFont typeface="Arial" panose="020B0604020202020204" pitchFamily="34" charset="0"/>
              <a:buChar char="•"/>
            </a:pPr>
            <a:r>
              <a:rPr lang="en-US" sz="2400" dirty="0">
                <a:solidFill>
                  <a:schemeClr val="tx2"/>
                </a:solidFill>
              </a:rPr>
              <a:t>6.1= 7 applications</a:t>
            </a:r>
          </a:p>
          <a:p>
            <a:pPr lvl="1">
              <a:buFont typeface="Arial" panose="020B0604020202020204" pitchFamily="34" charset="0"/>
              <a:buChar char="•"/>
            </a:pPr>
            <a:endParaRPr lang="en-US" sz="2400" dirty="0">
              <a:solidFill>
                <a:schemeClr val="tx2"/>
              </a:solidFill>
            </a:endParaRPr>
          </a:p>
          <a:p>
            <a:pPr>
              <a:buFont typeface="Arial" panose="020B0604020202020204" pitchFamily="34" charset="0"/>
              <a:buChar char="•"/>
            </a:pPr>
            <a:r>
              <a:rPr lang="en-US" sz="2400" dirty="0">
                <a:solidFill>
                  <a:srgbClr val="7030A0"/>
                </a:solidFill>
              </a:rPr>
              <a:t>Do not verify any more or any less than required sample size</a:t>
            </a:r>
          </a:p>
          <a:p>
            <a:pPr>
              <a:buFont typeface="Arial" panose="020B0604020202020204" pitchFamily="34" charset="0"/>
              <a:buChar char="•"/>
            </a:pPr>
            <a:endParaRPr lang="en-US" sz="2400" b="1" dirty="0">
              <a:solidFill>
                <a:srgbClr val="7030A0"/>
              </a:solidFill>
            </a:endParaRPr>
          </a:p>
          <a:p>
            <a:pPr>
              <a:buFont typeface="Arial" panose="020B0604020202020204" pitchFamily="34" charset="0"/>
              <a:buChar char="•"/>
            </a:pPr>
            <a:r>
              <a:rPr lang="en-US" sz="2400" dirty="0">
                <a:solidFill>
                  <a:srgbClr val="7030A0"/>
                </a:solidFill>
              </a:rPr>
              <a:t>Check computerized systems for accuracy </a:t>
            </a:r>
          </a:p>
          <a:p>
            <a:pPr marL="0" indent="0">
              <a:buNone/>
            </a:pPr>
            <a:endParaRPr lang="en-US" sz="2400" dirty="0">
              <a:solidFill>
                <a:srgbClr val="7030A0"/>
              </a:solidFill>
            </a:endParaRPr>
          </a:p>
          <a:p>
            <a:pPr>
              <a:buFont typeface="Arial" panose="020B0604020202020204" pitchFamily="34" charset="0"/>
              <a:buChar char="•"/>
            </a:pPr>
            <a:r>
              <a:rPr lang="en-US" sz="2400" dirty="0">
                <a:solidFill>
                  <a:srgbClr val="7030A0"/>
                </a:solidFill>
              </a:rPr>
              <a:t>Refer to the Income Verification Booklet for guidance</a:t>
            </a:r>
          </a:p>
          <a:p>
            <a:endParaRPr lang="en-US" dirty="0"/>
          </a:p>
        </p:txBody>
      </p:sp>
      <p:pic>
        <p:nvPicPr>
          <p:cNvPr id="5" name="Picture 4" descr="A close up of a device&#10;&#10;Description generated with high confidence">
            <a:extLst>
              <a:ext uri="{FF2B5EF4-FFF2-40B4-BE49-F238E27FC236}">
                <a16:creationId xmlns:a16="http://schemas.microsoft.com/office/drawing/2014/main" id="{F52B364B-763E-4976-8419-62393237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118" y="2490969"/>
            <a:ext cx="3776662" cy="2732889"/>
          </a:xfrm>
          <a:prstGeom prst="rect">
            <a:avLst/>
          </a:prstGeom>
        </p:spPr>
      </p:pic>
    </p:spTree>
    <p:extLst>
      <p:ext uri="{BB962C8B-B14F-4D97-AF65-F5344CB8AC3E}">
        <p14:creationId xmlns:p14="http://schemas.microsoft.com/office/powerpoint/2010/main" val="317512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0537-E56E-4B3B-B471-1430FB946033}"/>
              </a:ext>
            </a:extLst>
          </p:cNvPr>
          <p:cNvSpPr>
            <a:spLocks noGrp="1"/>
          </p:cNvSpPr>
          <p:nvPr>
            <p:ph type="title"/>
          </p:nvPr>
        </p:nvSpPr>
        <p:spPr/>
        <p:txBody>
          <a:bodyPr/>
          <a:lstStyle/>
          <a:p>
            <a:r>
              <a:rPr lang="en-US" dirty="0"/>
              <a:t>Step 4: Confirmation Review</a:t>
            </a:r>
          </a:p>
        </p:txBody>
      </p:sp>
      <p:sp>
        <p:nvSpPr>
          <p:cNvPr id="3" name="Content Placeholder 2">
            <a:extLst>
              <a:ext uri="{FF2B5EF4-FFF2-40B4-BE49-F238E27FC236}">
                <a16:creationId xmlns:a16="http://schemas.microsoft.com/office/drawing/2014/main" id="{668B2FCF-BADC-4DC7-89ED-D03B8C0F4195}"/>
              </a:ext>
            </a:extLst>
          </p:cNvPr>
          <p:cNvSpPr>
            <a:spLocks noGrp="1"/>
          </p:cNvSpPr>
          <p:nvPr>
            <p:ph idx="1"/>
          </p:nvPr>
        </p:nvSpPr>
        <p:spPr/>
        <p:txBody>
          <a:bodyPr>
            <a:normAutofit/>
          </a:bodyPr>
          <a:lstStyle/>
          <a:p>
            <a:pPr marL="640080" indent="-457200" fontAlgn="auto">
              <a:spcAft>
                <a:spcPts val="0"/>
              </a:spcAft>
              <a:buFont typeface="Arial" panose="020B0604020202020204" pitchFamily="34" charset="0"/>
              <a:buChar char="•"/>
              <a:defRPr/>
            </a:pPr>
            <a:r>
              <a:rPr lang="en-US" sz="1800" dirty="0">
                <a:solidFill>
                  <a:schemeClr val="tx2"/>
                </a:solidFill>
              </a:rPr>
              <a:t>Take the applications that have been selected for verification and have them reviewed by </a:t>
            </a:r>
            <a:r>
              <a:rPr lang="en-US" sz="1800" b="1" u="sng" dirty="0">
                <a:solidFill>
                  <a:srgbClr val="7030A0"/>
                </a:solidFill>
              </a:rPr>
              <a:t>a second reviewing official</a:t>
            </a:r>
            <a:r>
              <a:rPr lang="en-US" sz="1800" b="1" u="sng" dirty="0">
                <a:solidFill>
                  <a:srgbClr val="000099"/>
                </a:solidFill>
              </a:rPr>
              <a:t> </a:t>
            </a:r>
            <a:r>
              <a:rPr lang="en-US" sz="1800" dirty="0">
                <a:solidFill>
                  <a:schemeClr val="tx2"/>
                </a:solidFill>
              </a:rPr>
              <a:t>to ensure the application was initially approved correctly </a:t>
            </a:r>
          </a:p>
          <a:p>
            <a:pPr marL="640080" indent="-457200" fontAlgn="auto">
              <a:spcAft>
                <a:spcPts val="0"/>
              </a:spcAft>
              <a:buFont typeface="Arial" panose="020B0604020202020204" pitchFamily="34" charset="0"/>
              <a:buChar char="•"/>
              <a:defRPr/>
            </a:pPr>
            <a:endParaRPr lang="en-US" sz="1800" dirty="0">
              <a:solidFill>
                <a:schemeClr val="tx2"/>
              </a:solidFill>
            </a:endParaRPr>
          </a:p>
          <a:p>
            <a:pPr marL="640080" indent="-457200" fontAlgn="auto">
              <a:spcAft>
                <a:spcPts val="0"/>
              </a:spcAft>
              <a:buFont typeface="Arial" panose="020B0604020202020204" pitchFamily="34" charset="0"/>
              <a:buChar char="•"/>
              <a:defRPr/>
            </a:pPr>
            <a:r>
              <a:rPr lang="en-US" sz="1800" dirty="0">
                <a:solidFill>
                  <a:schemeClr val="tx2"/>
                </a:solidFill>
              </a:rPr>
              <a:t>Second reviewing official </a:t>
            </a:r>
            <a:r>
              <a:rPr lang="en-US" sz="1800" b="1" u="sng" dirty="0">
                <a:solidFill>
                  <a:srgbClr val="7030A0"/>
                </a:solidFill>
              </a:rPr>
              <a:t>cannot</a:t>
            </a:r>
            <a:r>
              <a:rPr lang="en-US" sz="1800" dirty="0">
                <a:solidFill>
                  <a:schemeClr val="tx2"/>
                </a:solidFill>
              </a:rPr>
              <a:t> be:</a:t>
            </a:r>
          </a:p>
          <a:p>
            <a:pPr marL="1005840" lvl="2" indent="-457200">
              <a:spcAft>
                <a:spcPts val="0"/>
              </a:spcAft>
              <a:buFont typeface="Courier New" panose="02070309020205020404" pitchFamily="49" charset="0"/>
              <a:buChar char="o"/>
              <a:defRPr/>
            </a:pPr>
            <a:r>
              <a:rPr lang="en-US" sz="1800" dirty="0">
                <a:solidFill>
                  <a:srgbClr val="7030A0"/>
                </a:solidFill>
              </a:rPr>
              <a:t>FSMC employee</a:t>
            </a:r>
          </a:p>
          <a:p>
            <a:pPr marL="1005840" lvl="2" indent="-457200">
              <a:spcAft>
                <a:spcPts val="0"/>
              </a:spcAft>
              <a:buFont typeface="Courier New" panose="02070309020205020404" pitchFamily="49" charset="0"/>
              <a:buChar char="o"/>
              <a:defRPr/>
            </a:pPr>
            <a:r>
              <a:rPr lang="en-US" sz="1800" dirty="0">
                <a:solidFill>
                  <a:srgbClr val="7030A0"/>
                </a:solidFill>
              </a:rPr>
              <a:t>Original reviewing official</a:t>
            </a:r>
          </a:p>
          <a:p>
            <a:pPr marL="1005840" lvl="2" indent="-457200">
              <a:spcAft>
                <a:spcPts val="0"/>
              </a:spcAft>
              <a:buFont typeface="Courier New" panose="02070309020205020404" pitchFamily="49" charset="0"/>
              <a:buChar char="o"/>
              <a:defRPr/>
            </a:pPr>
            <a:r>
              <a:rPr lang="en-US" sz="1800" dirty="0">
                <a:solidFill>
                  <a:srgbClr val="7030A0"/>
                </a:solidFill>
              </a:rPr>
              <a:t>Original verification official</a:t>
            </a:r>
          </a:p>
          <a:p>
            <a:pPr marL="548640" lvl="2" indent="0">
              <a:spcAft>
                <a:spcPts val="0"/>
              </a:spcAft>
              <a:buNone/>
              <a:defRPr/>
            </a:pPr>
            <a:endParaRPr lang="en-US" sz="1800" dirty="0">
              <a:solidFill>
                <a:schemeClr val="tx2"/>
              </a:solidFill>
            </a:endParaRPr>
          </a:p>
          <a:p>
            <a:pPr marL="530352" indent="-457200">
              <a:spcAft>
                <a:spcPts val="0"/>
              </a:spcAft>
              <a:buFont typeface="Arial" panose="020B0604020202020204" pitchFamily="34" charset="0"/>
              <a:buChar char="•"/>
              <a:defRPr/>
            </a:pPr>
            <a:r>
              <a:rPr lang="en-US" sz="1800" dirty="0">
                <a:solidFill>
                  <a:schemeClr val="tx2"/>
                </a:solidFill>
              </a:rPr>
              <a:t>Confirmation Review is not required if computer software was used to approve applications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22977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A231-BB83-4CF1-B880-3BBB2A1B89A8}"/>
              </a:ext>
            </a:extLst>
          </p:cNvPr>
          <p:cNvSpPr>
            <a:spLocks noGrp="1"/>
          </p:cNvSpPr>
          <p:nvPr>
            <p:ph type="title"/>
          </p:nvPr>
        </p:nvSpPr>
        <p:spPr/>
        <p:txBody>
          <a:bodyPr/>
          <a:lstStyle/>
          <a:p>
            <a:r>
              <a:rPr lang="en-US" dirty="0"/>
              <a:t>Confirmation Review Outcomes</a:t>
            </a:r>
          </a:p>
        </p:txBody>
      </p:sp>
      <p:sp>
        <p:nvSpPr>
          <p:cNvPr id="4" name="Content Placeholder 3">
            <a:extLst>
              <a:ext uri="{FF2B5EF4-FFF2-40B4-BE49-F238E27FC236}">
                <a16:creationId xmlns:a16="http://schemas.microsoft.com/office/drawing/2014/main" id="{8B41C67C-C9E3-43C9-BD6F-16D9C82EE036}"/>
              </a:ext>
            </a:extLst>
          </p:cNvPr>
          <p:cNvSpPr>
            <a:spLocks noGrp="1"/>
          </p:cNvSpPr>
          <p:nvPr>
            <p:ph sz="half" idx="1"/>
          </p:nvPr>
        </p:nvSpPr>
        <p:spPr/>
        <p:txBody>
          <a:bodyPr/>
          <a:lstStyle/>
          <a:p>
            <a:pPr marL="388620" indent="-342900">
              <a:spcAft>
                <a:spcPts val="0"/>
              </a:spcAft>
              <a:buFont typeface="Arial" panose="020B0604020202020204" pitchFamily="34" charset="0"/>
              <a:buChar char="•"/>
              <a:defRPr/>
            </a:pPr>
            <a:r>
              <a:rPr lang="en-US" sz="1800" b="1" dirty="0">
                <a:solidFill>
                  <a:srgbClr val="7030A0"/>
                </a:solidFill>
              </a:rPr>
              <a:t>No change in status</a:t>
            </a:r>
          </a:p>
          <a:p>
            <a:pPr marL="681228" lvl="1" indent="-342900">
              <a:spcAft>
                <a:spcPts val="0"/>
              </a:spcAft>
              <a:buFont typeface="Courier New" panose="02070309020205020404" pitchFamily="49" charset="0"/>
              <a:buChar char="o"/>
              <a:defRPr/>
            </a:pPr>
            <a:r>
              <a:rPr lang="en-US" dirty="0">
                <a:solidFill>
                  <a:schemeClr val="tx2"/>
                </a:solidFill>
              </a:rPr>
              <a:t>application was approved correctly</a:t>
            </a:r>
          </a:p>
          <a:p>
            <a:pPr marL="681228" lvl="1" indent="-342900">
              <a:spcAft>
                <a:spcPts val="0"/>
              </a:spcAft>
              <a:buFont typeface="Courier New" panose="02070309020205020404" pitchFamily="49" charset="0"/>
              <a:buChar char="o"/>
              <a:defRPr/>
            </a:pPr>
            <a:r>
              <a:rPr lang="en-US" dirty="0">
                <a:solidFill>
                  <a:schemeClr val="tx2"/>
                </a:solidFill>
              </a:rPr>
              <a:t>SFA verifies application</a:t>
            </a:r>
          </a:p>
          <a:p>
            <a:pPr marL="708660" lvl="1" indent="-342900">
              <a:spcAft>
                <a:spcPts val="0"/>
              </a:spcAft>
              <a:buFont typeface="Arial" panose="020B0604020202020204" pitchFamily="34" charset="0"/>
              <a:buChar char="•"/>
              <a:defRPr/>
            </a:pPr>
            <a:endParaRPr lang="en-US" dirty="0">
              <a:solidFill>
                <a:schemeClr val="tx2"/>
              </a:solidFill>
            </a:endParaRPr>
          </a:p>
          <a:p>
            <a:pPr marL="502920" indent="-457200">
              <a:spcAft>
                <a:spcPts val="0"/>
              </a:spcAft>
              <a:buFont typeface="Arial" panose="020B0604020202020204" pitchFamily="34" charset="0"/>
              <a:buChar char="•"/>
              <a:defRPr/>
            </a:pPr>
            <a:r>
              <a:rPr lang="en-US" sz="1800" b="1" dirty="0">
                <a:solidFill>
                  <a:srgbClr val="7030A0"/>
                </a:solidFill>
              </a:rPr>
              <a:t>Changed from Reduced to Free</a:t>
            </a:r>
          </a:p>
          <a:p>
            <a:pPr marL="822960" lvl="1" indent="-457200">
              <a:spcAft>
                <a:spcPts val="0"/>
              </a:spcAft>
              <a:buFont typeface="Courier New" panose="02070309020205020404" pitchFamily="49" charset="0"/>
              <a:buChar char="o"/>
              <a:defRPr/>
            </a:pPr>
            <a:r>
              <a:rPr lang="en-US" dirty="0">
                <a:solidFill>
                  <a:schemeClr val="tx2"/>
                </a:solidFill>
              </a:rPr>
              <a:t>Immediately change benefits</a:t>
            </a:r>
          </a:p>
          <a:p>
            <a:pPr marL="822960" lvl="1" indent="-457200">
              <a:spcAft>
                <a:spcPts val="0"/>
              </a:spcAft>
              <a:buFont typeface="Courier New" panose="02070309020205020404" pitchFamily="49" charset="0"/>
              <a:buChar char="o"/>
              <a:defRPr/>
            </a:pPr>
            <a:r>
              <a:rPr lang="en-US" dirty="0">
                <a:solidFill>
                  <a:schemeClr val="tx2"/>
                </a:solidFill>
              </a:rPr>
              <a:t>Notify household of change</a:t>
            </a:r>
          </a:p>
          <a:p>
            <a:pPr marL="822960" lvl="1" indent="-457200">
              <a:spcAft>
                <a:spcPts val="0"/>
              </a:spcAft>
              <a:buFont typeface="Courier New" panose="02070309020205020404" pitchFamily="49" charset="0"/>
              <a:buChar char="o"/>
              <a:defRPr/>
            </a:pPr>
            <a:r>
              <a:rPr lang="en-US" dirty="0">
                <a:solidFill>
                  <a:schemeClr val="tx2"/>
                </a:solidFill>
              </a:rPr>
              <a:t>Verify application</a:t>
            </a:r>
          </a:p>
          <a:p>
            <a:endParaRPr lang="en-US" dirty="0"/>
          </a:p>
        </p:txBody>
      </p:sp>
      <p:sp>
        <p:nvSpPr>
          <p:cNvPr id="5" name="Content Placeholder 4">
            <a:extLst>
              <a:ext uri="{FF2B5EF4-FFF2-40B4-BE49-F238E27FC236}">
                <a16:creationId xmlns:a16="http://schemas.microsoft.com/office/drawing/2014/main" id="{B50A8082-3FC7-4FA9-92EF-0885DF36BBF9}"/>
              </a:ext>
            </a:extLst>
          </p:cNvPr>
          <p:cNvSpPr>
            <a:spLocks noGrp="1"/>
          </p:cNvSpPr>
          <p:nvPr>
            <p:ph sz="half" idx="2"/>
          </p:nvPr>
        </p:nvSpPr>
        <p:spPr/>
        <p:txBody>
          <a:bodyPr>
            <a:normAutofit/>
          </a:bodyPr>
          <a:lstStyle/>
          <a:p>
            <a:pPr marL="388620" indent="-342900">
              <a:spcAft>
                <a:spcPts val="0"/>
              </a:spcAft>
              <a:buFont typeface="Arial" panose="020B0604020202020204" pitchFamily="34" charset="0"/>
              <a:buChar char="•"/>
              <a:defRPr/>
            </a:pPr>
            <a:r>
              <a:rPr lang="en-US" sz="1800" b="1" dirty="0">
                <a:solidFill>
                  <a:srgbClr val="7030A0"/>
                </a:solidFill>
              </a:rPr>
              <a:t>Changed from Free to Reduced</a:t>
            </a:r>
          </a:p>
          <a:p>
            <a:pPr marL="708660" lvl="1" indent="-342900">
              <a:spcAft>
                <a:spcPts val="0"/>
              </a:spcAft>
              <a:buFont typeface="Courier New" panose="02070309020205020404" pitchFamily="49" charset="0"/>
              <a:buChar char="o"/>
              <a:defRPr/>
            </a:pPr>
            <a:r>
              <a:rPr lang="en-US" dirty="0">
                <a:solidFill>
                  <a:schemeClr val="tx2"/>
                </a:solidFill>
              </a:rPr>
              <a:t>Do not change status</a:t>
            </a:r>
          </a:p>
          <a:p>
            <a:pPr marL="708660" lvl="1" indent="-342900">
              <a:spcAft>
                <a:spcPts val="0"/>
              </a:spcAft>
              <a:buFont typeface="Courier New" panose="02070309020205020404" pitchFamily="49" charset="0"/>
              <a:buChar char="o"/>
              <a:defRPr/>
            </a:pPr>
            <a:r>
              <a:rPr lang="en-US" dirty="0">
                <a:solidFill>
                  <a:schemeClr val="tx2"/>
                </a:solidFill>
              </a:rPr>
              <a:t>Verify application</a:t>
            </a:r>
          </a:p>
          <a:p>
            <a:pPr marL="365760" lvl="1" indent="0" fontAlgn="auto">
              <a:spcAft>
                <a:spcPts val="0"/>
              </a:spcAft>
              <a:buNone/>
              <a:defRPr/>
            </a:pPr>
            <a:endParaRPr lang="en-US" dirty="0">
              <a:solidFill>
                <a:schemeClr val="tx2"/>
              </a:solidFill>
            </a:endParaRPr>
          </a:p>
          <a:p>
            <a:pPr marL="388620" indent="-342900">
              <a:spcAft>
                <a:spcPts val="0"/>
              </a:spcAft>
              <a:buFont typeface="Arial" panose="020B0604020202020204" pitchFamily="34" charset="0"/>
              <a:buChar char="•"/>
              <a:defRPr/>
            </a:pPr>
            <a:r>
              <a:rPr lang="en-US" sz="1800" b="1" dirty="0">
                <a:solidFill>
                  <a:srgbClr val="7030A0"/>
                </a:solidFill>
              </a:rPr>
              <a:t>Changed from Free or Reduced to Paid</a:t>
            </a:r>
          </a:p>
          <a:p>
            <a:pPr marL="548640" lvl="1">
              <a:spcAft>
                <a:spcPts val="0"/>
              </a:spcAft>
              <a:defRPr/>
            </a:pPr>
            <a:r>
              <a:rPr lang="en-US" dirty="0">
                <a:solidFill>
                  <a:schemeClr val="tx2"/>
                </a:solidFill>
              </a:rPr>
              <a:t>Immediately notify household of change in benefits</a:t>
            </a:r>
          </a:p>
          <a:p>
            <a:pPr marL="548640" lvl="1">
              <a:spcAft>
                <a:spcPts val="0"/>
              </a:spcAft>
              <a:defRPr/>
            </a:pPr>
            <a:r>
              <a:rPr lang="en-US" dirty="0">
                <a:solidFill>
                  <a:schemeClr val="tx2"/>
                </a:solidFill>
              </a:rPr>
              <a:t>Do </a:t>
            </a:r>
            <a:r>
              <a:rPr lang="en-US" b="1" dirty="0">
                <a:solidFill>
                  <a:srgbClr val="990033"/>
                </a:solidFill>
              </a:rPr>
              <a:t>not</a:t>
            </a:r>
            <a:r>
              <a:rPr lang="en-US" dirty="0">
                <a:solidFill>
                  <a:srgbClr val="990033"/>
                </a:solidFill>
              </a:rPr>
              <a:t> </a:t>
            </a:r>
            <a:r>
              <a:rPr lang="en-US" dirty="0">
                <a:solidFill>
                  <a:schemeClr val="tx2"/>
                </a:solidFill>
              </a:rPr>
              <a:t>verify application</a:t>
            </a:r>
          </a:p>
          <a:p>
            <a:pPr marL="548640" lvl="1">
              <a:spcAft>
                <a:spcPts val="0"/>
              </a:spcAft>
              <a:defRPr/>
            </a:pPr>
            <a:r>
              <a:rPr lang="en-US" dirty="0">
                <a:solidFill>
                  <a:schemeClr val="tx2"/>
                </a:solidFill>
              </a:rPr>
              <a:t>Select another free or reduced application to verify</a:t>
            </a:r>
          </a:p>
          <a:p>
            <a:pPr marL="548640" lvl="1">
              <a:spcAft>
                <a:spcPts val="0"/>
              </a:spcAft>
              <a:defRPr/>
            </a:pPr>
            <a:r>
              <a:rPr lang="en-US" dirty="0">
                <a:solidFill>
                  <a:schemeClr val="tx2"/>
                </a:solidFill>
              </a:rPr>
              <a:t>Conduct 2</a:t>
            </a:r>
            <a:r>
              <a:rPr lang="en-US" baseline="30000" dirty="0">
                <a:solidFill>
                  <a:schemeClr val="tx2"/>
                </a:solidFill>
              </a:rPr>
              <a:t>nd</a:t>
            </a:r>
            <a:r>
              <a:rPr lang="en-US" dirty="0">
                <a:solidFill>
                  <a:schemeClr val="tx2"/>
                </a:solidFill>
              </a:rPr>
              <a:t> review of newly selected application</a:t>
            </a:r>
          </a:p>
          <a:p>
            <a:endParaRPr lang="en-US" dirty="0"/>
          </a:p>
        </p:txBody>
      </p:sp>
      <p:pic>
        <p:nvPicPr>
          <p:cNvPr id="6" name="Picture 5" descr="A person sitting at a table&#10;&#10;Description generated with high confidence">
            <a:extLst>
              <a:ext uri="{FF2B5EF4-FFF2-40B4-BE49-F238E27FC236}">
                <a16:creationId xmlns:a16="http://schemas.microsoft.com/office/drawing/2014/main" id="{22006028-0DD3-4FA4-B47A-C64E2D556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83" y="4334766"/>
            <a:ext cx="2737104" cy="1824736"/>
          </a:xfrm>
          <a:prstGeom prst="rect">
            <a:avLst/>
          </a:prstGeom>
        </p:spPr>
      </p:pic>
    </p:spTree>
    <p:extLst>
      <p:ext uri="{BB962C8B-B14F-4D97-AF65-F5344CB8AC3E}">
        <p14:creationId xmlns:p14="http://schemas.microsoft.com/office/powerpoint/2010/main" val="227566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72DA21-F6D5-4E00-981D-96460FE0CD7A}"/>
              </a:ext>
            </a:extLst>
          </p:cNvPr>
          <p:cNvPicPr>
            <a:picLocks noChangeAspect="1"/>
          </p:cNvPicPr>
          <p:nvPr/>
        </p:nvPicPr>
        <p:blipFill rotWithShape="1">
          <a:blip r:embed="rId3"/>
          <a:srcRect l="17035" r="716" b="2"/>
          <a:stretch/>
        </p:blipFill>
        <p:spPr>
          <a:xfrm>
            <a:off x="8020570" y="1916318"/>
            <a:ext cx="3135109" cy="3471012"/>
          </a:xfrm>
          <a:prstGeom prst="rect">
            <a:avLst/>
          </a:prstGeom>
        </p:spPr>
      </p:pic>
      <p:sp>
        <p:nvSpPr>
          <p:cNvPr id="2" name="Title 1">
            <a:extLst>
              <a:ext uri="{FF2B5EF4-FFF2-40B4-BE49-F238E27FC236}">
                <a16:creationId xmlns:a16="http://schemas.microsoft.com/office/drawing/2014/main" id="{EEE1CB54-B671-4B52-A786-5FA277EB432C}"/>
              </a:ext>
            </a:extLst>
          </p:cNvPr>
          <p:cNvSpPr>
            <a:spLocks noGrp="1"/>
          </p:cNvSpPr>
          <p:nvPr>
            <p:ph type="title"/>
          </p:nvPr>
        </p:nvSpPr>
        <p:spPr>
          <a:xfrm>
            <a:off x="1097280" y="286603"/>
            <a:ext cx="10058400" cy="1450757"/>
          </a:xfrm>
        </p:spPr>
        <p:txBody>
          <a:bodyPr>
            <a:normAutofit/>
          </a:bodyPr>
          <a:lstStyle/>
          <a:p>
            <a:r>
              <a:rPr lang="en-US"/>
              <a:t>Step 5: Notify Household of Selection</a:t>
            </a:r>
          </a:p>
        </p:txBody>
      </p:sp>
      <p:sp>
        <p:nvSpPr>
          <p:cNvPr id="5" name="Content Placeholder 4">
            <a:extLst>
              <a:ext uri="{FF2B5EF4-FFF2-40B4-BE49-F238E27FC236}">
                <a16:creationId xmlns:a16="http://schemas.microsoft.com/office/drawing/2014/main" id="{3197D79B-901D-405E-BDA2-CF47995AD72C}"/>
              </a:ext>
            </a:extLst>
          </p:cNvPr>
          <p:cNvSpPr>
            <a:spLocks noGrp="1"/>
          </p:cNvSpPr>
          <p:nvPr>
            <p:ph idx="1"/>
          </p:nvPr>
        </p:nvSpPr>
        <p:spPr>
          <a:xfrm>
            <a:off x="1097279" y="1845734"/>
            <a:ext cx="6454987" cy="4023360"/>
          </a:xfrm>
        </p:spPr>
        <p:txBody>
          <a:bodyPr>
            <a:normAutofit fontScale="92500" lnSpcReduction="10000"/>
          </a:bodyPr>
          <a:lstStyle/>
          <a:p>
            <a:pPr>
              <a:buFont typeface="Arial" panose="020B0604020202020204" pitchFamily="34" charset="0"/>
              <a:buChar char="•"/>
            </a:pPr>
            <a:r>
              <a:rPr lang="en-US" sz="1600" dirty="0"/>
              <a:t>Must notify households of selection</a:t>
            </a:r>
          </a:p>
          <a:p>
            <a:pPr lvl="1"/>
            <a:r>
              <a:rPr lang="en-US" sz="1600" dirty="0">
                <a:solidFill>
                  <a:srgbClr val="003399"/>
                </a:solidFill>
              </a:rPr>
              <a:t>Recommended to use SED prototype letters </a:t>
            </a:r>
          </a:p>
          <a:p>
            <a:pPr lvl="1"/>
            <a:endParaRPr lang="en-US" sz="1600" dirty="0"/>
          </a:p>
          <a:p>
            <a:pPr>
              <a:buFont typeface="Arial" panose="020B0604020202020204" pitchFamily="34" charset="0"/>
              <a:buChar char="•"/>
            </a:pPr>
            <a:r>
              <a:rPr lang="en-US" sz="1600" dirty="0"/>
              <a:t>Must inform households:</a:t>
            </a:r>
          </a:p>
          <a:p>
            <a:pPr lvl="1"/>
            <a:r>
              <a:rPr lang="en-US" sz="1600" dirty="0"/>
              <a:t>The type of </a:t>
            </a:r>
            <a:r>
              <a:rPr lang="en-US" sz="1600" dirty="0">
                <a:solidFill>
                  <a:srgbClr val="003399"/>
                </a:solidFill>
              </a:rPr>
              <a:t>acceptable verification documentation </a:t>
            </a:r>
            <a:r>
              <a:rPr lang="en-US" sz="1600" dirty="0"/>
              <a:t>to confirm current income</a:t>
            </a:r>
          </a:p>
          <a:p>
            <a:pPr lvl="1"/>
            <a:r>
              <a:rPr lang="en-US" sz="1600" dirty="0"/>
              <a:t>That the household may provide </a:t>
            </a:r>
            <a:r>
              <a:rPr lang="en-US" sz="1600" dirty="0">
                <a:solidFill>
                  <a:srgbClr val="003399"/>
                </a:solidFill>
              </a:rPr>
              <a:t>proof</a:t>
            </a:r>
            <a:r>
              <a:rPr lang="en-US" sz="1600" dirty="0"/>
              <a:t> that the child or any household member is receiving benefits under the </a:t>
            </a:r>
            <a:r>
              <a:rPr lang="en-US" sz="1600" dirty="0">
                <a:solidFill>
                  <a:srgbClr val="003399"/>
                </a:solidFill>
              </a:rPr>
              <a:t>Assistance Programs (SNAP/TANF/FDPIR)</a:t>
            </a:r>
            <a:r>
              <a:rPr lang="en-US" sz="1600" dirty="0"/>
              <a:t> instead of providing income information </a:t>
            </a:r>
          </a:p>
          <a:p>
            <a:pPr lvl="1"/>
            <a:r>
              <a:rPr lang="en-US" sz="1600" dirty="0"/>
              <a:t>The </a:t>
            </a:r>
            <a:r>
              <a:rPr lang="en-US" sz="1600" dirty="0">
                <a:solidFill>
                  <a:srgbClr val="003399"/>
                </a:solidFill>
              </a:rPr>
              <a:t>date the information must be provided by </a:t>
            </a:r>
            <a:r>
              <a:rPr lang="en-US" sz="1600" dirty="0"/>
              <a:t>and that </a:t>
            </a:r>
            <a:r>
              <a:rPr lang="en-US" sz="1600" dirty="0">
                <a:solidFill>
                  <a:srgbClr val="003399"/>
                </a:solidFill>
              </a:rPr>
              <a:t>failure to respond by the deadline will result in termination</a:t>
            </a:r>
            <a:r>
              <a:rPr lang="en-US" sz="1600" dirty="0"/>
              <a:t> of benefits</a:t>
            </a:r>
          </a:p>
          <a:p>
            <a:pPr lvl="1"/>
            <a:r>
              <a:rPr lang="en-US" sz="1600" dirty="0"/>
              <a:t>Name of an </a:t>
            </a:r>
            <a:r>
              <a:rPr lang="en-US" sz="1600" dirty="0">
                <a:solidFill>
                  <a:srgbClr val="003399"/>
                </a:solidFill>
              </a:rPr>
              <a:t>SFA official </a:t>
            </a:r>
            <a:r>
              <a:rPr lang="en-US" sz="1600" dirty="0"/>
              <a:t>who can answer questions and provide assistance</a:t>
            </a:r>
          </a:p>
          <a:p>
            <a:pPr lvl="1"/>
            <a:r>
              <a:rPr lang="en-US" sz="1600" dirty="0">
                <a:solidFill>
                  <a:srgbClr val="003399"/>
                </a:solidFill>
              </a:rPr>
              <a:t>A toll free number </a:t>
            </a:r>
            <a:r>
              <a:rPr lang="en-US" sz="1600" dirty="0"/>
              <a:t>for parents to obtain assistance. This can be a local number within the district.  It cannot be a long distance call </a:t>
            </a:r>
          </a:p>
          <a:p>
            <a:endParaRPr lang="en-US" sz="1400" dirty="0"/>
          </a:p>
        </p:txBody>
      </p:sp>
    </p:spTree>
    <p:extLst>
      <p:ext uri="{BB962C8B-B14F-4D97-AF65-F5344CB8AC3E}">
        <p14:creationId xmlns:p14="http://schemas.microsoft.com/office/powerpoint/2010/main" val="384870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00B3-72BF-4580-BC03-78B4E495D700}"/>
              </a:ext>
            </a:extLst>
          </p:cNvPr>
          <p:cNvSpPr>
            <a:spLocks noGrp="1"/>
          </p:cNvSpPr>
          <p:nvPr>
            <p:ph type="title"/>
          </p:nvPr>
        </p:nvSpPr>
        <p:spPr>
          <a:xfrm>
            <a:off x="1097280" y="286603"/>
            <a:ext cx="10058400" cy="1450757"/>
          </a:xfrm>
        </p:spPr>
        <p:txBody>
          <a:bodyPr/>
          <a:lstStyle/>
          <a:p>
            <a:r>
              <a:rPr lang="en-US"/>
              <a:t>Step 6: Verification of Eligibility</a:t>
            </a:r>
            <a:endParaRPr lang="en-US" dirty="0"/>
          </a:p>
        </p:txBody>
      </p:sp>
      <p:sp>
        <p:nvSpPr>
          <p:cNvPr id="3" name="Content Placeholder 2">
            <a:extLst>
              <a:ext uri="{FF2B5EF4-FFF2-40B4-BE49-F238E27FC236}">
                <a16:creationId xmlns:a16="http://schemas.microsoft.com/office/drawing/2014/main" id="{9AFDDA2E-F0F1-4C09-A34C-3E1D002136BC}"/>
              </a:ext>
            </a:extLst>
          </p:cNvPr>
          <p:cNvSpPr>
            <a:spLocks noGrp="1"/>
          </p:cNvSpPr>
          <p:nvPr>
            <p:ph idx="1"/>
          </p:nvPr>
        </p:nvSpPr>
        <p:spPr>
          <a:xfrm>
            <a:off x="1262380" y="1943099"/>
            <a:ext cx="9628124" cy="4279900"/>
          </a:xfrm>
        </p:spPr>
        <p:txBody>
          <a:bodyPr>
            <a:normAutofit fontScale="77500" lnSpcReduction="20000"/>
          </a:bodyPr>
          <a:lstStyle/>
          <a:p>
            <a:pPr>
              <a:buFont typeface="Arial" panose="020B0604020202020204" pitchFamily="34" charset="0"/>
              <a:buChar char="•"/>
            </a:pPr>
            <a:r>
              <a:rPr lang="en-US" sz="2100" dirty="0">
                <a:solidFill>
                  <a:srgbClr val="990033"/>
                </a:solidFill>
              </a:rPr>
              <a:t>SFAs must verify all sources of income during verification</a:t>
            </a:r>
          </a:p>
          <a:p>
            <a:pPr>
              <a:buFont typeface="Arial" panose="020B0604020202020204" pitchFamily="34" charset="0"/>
              <a:buChar char="•"/>
            </a:pPr>
            <a:r>
              <a:rPr lang="en-US" sz="2100" dirty="0">
                <a:solidFill>
                  <a:schemeClr val="tx2"/>
                </a:solidFill>
              </a:rPr>
              <a:t>Confirm income at the time of application beginning the month before they applied through the time the application is verified</a:t>
            </a:r>
          </a:p>
          <a:p>
            <a:pPr marL="0" indent="0">
              <a:buNone/>
            </a:pPr>
            <a:endParaRPr lang="en-US" sz="2100" dirty="0">
              <a:solidFill>
                <a:schemeClr val="tx2"/>
              </a:solidFill>
            </a:endParaRPr>
          </a:p>
          <a:p>
            <a:pPr>
              <a:buFont typeface="Arial" panose="020B0604020202020204" pitchFamily="34" charset="0"/>
              <a:buChar char="•"/>
            </a:pPr>
            <a:r>
              <a:rPr lang="en-US" sz="2100" dirty="0">
                <a:solidFill>
                  <a:schemeClr val="tx2"/>
                </a:solidFill>
              </a:rPr>
              <a:t>Acceptable Documentation:</a:t>
            </a:r>
          </a:p>
          <a:p>
            <a:pPr lvl="1">
              <a:buFont typeface="Arial" panose="020B0604020202020204" pitchFamily="34" charset="0"/>
              <a:buChar char="•"/>
              <a:defRPr/>
            </a:pPr>
            <a:r>
              <a:rPr lang="en-US" sz="2100" dirty="0">
                <a:solidFill>
                  <a:schemeClr val="tx2"/>
                </a:solidFill>
              </a:rPr>
              <a:t>Pay stub(s)</a:t>
            </a:r>
          </a:p>
          <a:p>
            <a:pPr lvl="1">
              <a:buFont typeface="Arial" panose="020B0604020202020204" pitchFamily="34" charset="0"/>
              <a:buChar char="•"/>
              <a:defRPr/>
            </a:pPr>
            <a:r>
              <a:rPr lang="en-US" sz="2100" dirty="0">
                <a:solidFill>
                  <a:schemeClr val="tx2"/>
                </a:solidFill>
              </a:rPr>
              <a:t>W-2’s for self-employed </a:t>
            </a:r>
            <a:r>
              <a:rPr lang="en-US" sz="2100" b="1" dirty="0">
                <a:solidFill>
                  <a:srgbClr val="990033"/>
                </a:solidFill>
              </a:rPr>
              <a:t>only</a:t>
            </a:r>
          </a:p>
          <a:p>
            <a:pPr lvl="1">
              <a:buFont typeface="Arial" panose="020B0604020202020204" pitchFamily="34" charset="0"/>
              <a:buChar char="•"/>
              <a:defRPr/>
            </a:pPr>
            <a:r>
              <a:rPr lang="en-US" sz="2100" dirty="0">
                <a:solidFill>
                  <a:schemeClr val="tx2"/>
                </a:solidFill>
              </a:rPr>
              <a:t>TANF or SNAP recertification letter with eligibility dates listed</a:t>
            </a:r>
          </a:p>
          <a:p>
            <a:pPr lvl="2">
              <a:buFont typeface="Arial" panose="020B0604020202020204" pitchFamily="34" charset="0"/>
              <a:buChar char="•"/>
              <a:defRPr/>
            </a:pPr>
            <a:r>
              <a:rPr lang="en-US" sz="2100" dirty="0">
                <a:solidFill>
                  <a:schemeClr val="tx2"/>
                </a:solidFill>
              </a:rPr>
              <a:t>EBT card may not be accepted as documentation</a:t>
            </a:r>
          </a:p>
          <a:p>
            <a:pPr lvl="1">
              <a:buFont typeface="Arial" panose="020B0604020202020204" pitchFamily="34" charset="0"/>
              <a:buChar char="•"/>
              <a:defRPr/>
            </a:pPr>
            <a:r>
              <a:rPr lang="en-US" sz="2100" dirty="0">
                <a:solidFill>
                  <a:schemeClr val="tx2"/>
                </a:solidFill>
              </a:rPr>
              <a:t>Collateral Contact (for ex. employer, pastor, etc.)</a:t>
            </a:r>
          </a:p>
          <a:p>
            <a:pPr lvl="1">
              <a:buFont typeface="Arial" panose="020B0604020202020204" pitchFamily="34" charset="0"/>
              <a:buChar char="•"/>
              <a:defRPr/>
            </a:pPr>
            <a:r>
              <a:rPr lang="en-US" sz="2100" dirty="0">
                <a:solidFill>
                  <a:schemeClr val="tx2"/>
                </a:solidFill>
              </a:rPr>
              <a:t>Letter/documentation from Foster agency</a:t>
            </a:r>
          </a:p>
          <a:p>
            <a:pPr lvl="1">
              <a:buFont typeface="Arial" panose="020B0604020202020204" pitchFamily="34" charset="0"/>
              <a:buChar char="•"/>
              <a:defRPr/>
            </a:pPr>
            <a:r>
              <a:rPr lang="en-US" sz="2100" dirty="0">
                <a:solidFill>
                  <a:schemeClr val="tx2"/>
                </a:solidFill>
              </a:rPr>
              <a:t>Direct Verification</a:t>
            </a:r>
          </a:p>
          <a:p>
            <a:pPr marL="201168" lvl="1" indent="0">
              <a:buNone/>
              <a:defRPr/>
            </a:pPr>
            <a:endParaRPr lang="en-US" sz="2100" dirty="0">
              <a:solidFill>
                <a:schemeClr val="tx2"/>
              </a:solidFill>
            </a:endParaRPr>
          </a:p>
          <a:p>
            <a:pPr>
              <a:buFont typeface="Arial" panose="020B0604020202020204" pitchFamily="34" charset="0"/>
              <a:buChar char="•"/>
            </a:pPr>
            <a:r>
              <a:rPr lang="en-US" sz="2100" dirty="0">
                <a:solidFill>
                  <a:schemeClr val="tx2"/>
                </a:solidFill>
              </a:rPr>
              <a:t>SFAs must make at least </a:t>
            </a:r>
            <a:r>
              <a:rPr lang="en-US" sz="2100" dirty="0">
                <a:solidFill>
                  <a:srgbClr val="990033"/>
                </a:solidFill>
              </a:rPr>
              <a:t>1</a:t>
            </a:r>
            <a:r>
              <a:rPr lang="en-US" sz="2100" dirty="0">
                <a:solidFill>
                  <a:schemeClr val="tx2"/>
                </a:solidFill>
              </a:rPr>
              <a:t> follow up attempt to contact families who do not respond to initial verification efforts</a:t>
            </a:r>
          </a:p>
          <a:p>
            <a:pPr lvl="1">
              <a:buFont typeface="Arial" panose="020B0604020202020204" pitchFamily="34" charset="0"/>
              <a:buChar char="•"/>
            </a:pPr>
            <a:r>
              <a:rPr lang="en-US" sz="2100" dirty="0">
                <a:solidFill>
                  <a:schemeClr val="tx2"/>
                </a:solidFill>
              </a:rPr>
              <a:t>May have third party assist with follow-up</a:t>
            </a:r>
          </a:p>
          <a:p>
            <a:endParaRPr lang="en-US" dirty="0"/>
          </a:p>
        </p:txBody>
      </p:sp>
      <p:pic>
        <p:nvPicPr>
          <p:cNvPr id="4" name="Picture 3">
            <a:extLst>
              <a:ext uri="{FF2B5EF4-FFF2-40B4-BE49-F238E27FC236}">
                <a16:creationId xmlns:a16="http://schemas.microsoft.com/office/drawing/2014/main" id="{EA88FF68-5D44-4BBA-BB79-1D766CCE1849}"/>
              </a:ext>
            </a:extLst>
          </p:cNvPr>
          <p:cNvPicPr>
            <a:picLocks noChangeAspect="1"/>
          </p:cNvPicPr>
          <p:nvPr/>
        </p:nvPicPr>
        <p:blipFill>
          <a:blip r:embed="rId3"/>
          <a:stretch>
            <a:fillRect/>
          </a:stretch>
        </p:blipFill>
        <p:spPr>
          <a:xfrm>
            <a:off x="7780094" y="2892466"/>
            <a:ext cx="2964106" cy="2381165"/>
          </a:xfrm>
          <a:prstGeom prst="rect">
            <a:avLst/>
          </a:prstGeom>
        </p:spPr>
      </p:pic>
    </p:spTree>
    <p:extLst>
      <p:ext uri="{BB962C8B-B14F-4D97-AF65-F5344CB8AC3E}">
        <p14:creationId xmlns:p14="http://schemas.microsoft.com/office/powerpoint/2010/main" val="165417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generated with high confidence">
            <a:extLst>
              <a:ext uri="{FF2B5EF4-FFF2-40B4-BE49-F238E27FC236}">
                <a16:creationId xmlns:a16="http://schemas.microsoft.com/office/drawing/2014/main" id="{433C64FF-9DBC-4044-9CAA-DB4E95BF8DF9}"/>
              </a:ext>
            </a:extLst>
          </p:cNvPr>
          <p:cNvPicPr>
            <a:picLocks noChangeAspect="1"/>
          </p:cNvPicPr>
          <p:nvPr/>
        </p:nvPicPr>
        <p:blipFill>
          <a:blip r:embed="rId3"/>
          <a:stretch>
            <a:fillRect/>
          </a:stretch>
        </p:blipFill>
        <p:spPr>
          <a:xfrm>
            <a:off x="8020570" y="2292410"/>
            <a:ext cx="3135109" cy="2718828"/>
          </a:xfrm>
          <a:prstGeom prst="rect">
            <a:avLst/>
          </a:prstGeom>
        </p:spPr>
      </p:pic>
      <p:sp>
        <p:nvSpPr>
          <p:cNvPr id="2" name="Title 1">
            <a:extLst>
              <a:ext uri="{FF2B5EF4-FFF2-40B4-BE49-F238E27FC236}">
                <a16:creationId xmlns:a16="http://schemas.microsoft.com/office/drawing/2014/main" id="{662EBAA7-708D-4C6E-9F11-F05A46C66D17}"/>
              </a:ext>
            </a:extLst>
          </p:cNvPr>
          <p:cNvSpPr>
            <a:spLocks noGrp="1"/>
          </p:cNvSpPr>
          <p:nvPr>
            <p:ph type="title"/>
          </p:nvPr>
        </p:nvSpPr>
        <p:spPr>
          <a:xfrm>
            <a:off x="1097280" y="286603"/>
            <a:ext cx="10058400" cy="1450757"/>
          </a:xfrm>
        </p:spPr>
        <p:txBody>
          <a:bodyPr>
            <a:normAutofit/>
          </a:bodyPr>
          <a:lstStyle/>
          <a:p>
            <a:r>
              <a:rPr lang="en-US" dirty="0"/>
              <a:t>Step 7: Results of Verification</a:t>
            </a:r>
          </a:p>
        </p:txBody>
      </p:sp>
      <p:sp>
        <p:nvSpPr>
          <p:cNvPr id="3" name="Content Placeholder 2">
            <a:extLst>
              <a:ext uri="{FF2B5EF4-FFF2-40B4-BE49-F238E27FC236}">
                <a16:creationId xmlns:a16="http://schemas.microsoft.com/office/drawing/2014/main" id="{31B12F5E-4612-44BF-9138-D68826658C38}"/>
              </a:ext>
            </a:extLst>
          </p:cNvPr>
          <p:cNvSpPr>
            <a:spLocks noGrp="1"/>
          </p:cNvSpPr>
          <p:nvPr>
            <p:ph idx="1"/>
          </p:nvPr>
        </p:nvSpPr>
        <p:spPr>
          <a:xfrm>
            <a:off x="1097279" y="1845734"/>
            <a:ext cx="6454987" cy="4023360"/>
          </a:xfrm>
        </p:spPr>
        <p:txBody>
          <a:bodyPr>
            <a:normAutofit lnSpcReduction="10000"/>
          </a:bodyPr>
          <a:lstStyle/>
          <a:p>
            <a:pPr marL="274320" fontAlgn="auto">
              <a:spcAft>
                <a:spcPts val="0"/>
              </a:spcAft>
              <a:defRPr/>
            </a:pPr>
            <a:r>
              <a:rPr lang="en-US" sz="1500" dirty="0"/>
              <a:t>Notify Families of the outcome of verification</a:t>
            </a:r>
          </a:p>
          <a:p>
            <a:pPr lvl="1">
              <a:defRPr/>
            </a:pPr>
            <a:r>
              <a:rPr lang="en-US" sz="1500" dirty="0">
                <a:solidFill>
                  <a:srgbClr val="7030A0"/>
                </a:solidFill>
              </a:rPr>
              <a:t>Use NYSED prototype letter</a:t>
            </a:r>
          </a:p>
          <a:p>
            <a:pPr marL="393192" lvl="1" indent="0">
              <a:buNone/>
              <a:defRPr/>
            </a:pPr>
            <a:endParaRPr lang="en-US" sz="1500" dirty="0"/>
          </a:p>
          <a:p>
            <a:pPr marL="274320" fontAlgn="auto">
              <a:spcAft>
                <a:spcPts val="0"/>
              </a:spcAft>
              <a:defRPr/>
            </a:pPr>
            <a:r>
              <a:rPr lang="en-US" sz="1500" dirty="0"/>
              <a:t>Changes in eligibility – </a:t>
            </a:r>
          </a:p>
          <a:p>
            <a:pPr marL="548640" lvl="1">
              <a:spcAft>
                <a:spcPts val="0"/>
              </a:spcAft>
              <a:defRPr/>
            </a:pPr>
            <a:r>
              <a:rPr lang="en-US" sz="1500" b="1" i="1" dirty="0">
                <a:solidFill>
                  <a:srgbClr val="7030A0"/>
                </a:solidFill>
              </a:rPr>
              <a:t>Increase</a:t>
            </a:r>
            <a:r>
              <a:rPr lang="en-US" sz="1500" dirty="0"/>
              <a:t> in benefits </a:t>
            </a:r>
          </a:p>
          <a:p>
            <a:pPr marL="822960" lvl="2">
              <a:defRPr/>
            </a:pPr>
            <a:r>
              <a:rPr lang="en-US" sz="1500" dirty="0"/>
              <a:t>Must be made within </a:t>
            </a:r>
            <a:r>
              <a:rPr lang="en-US" sz="1500" b="1" dirty="0">
                <a:solidFill>
                  <a:srgbClr val="7030A0"/>
                </a:solidFill>
              </a:rPr>
              <a:t>3</a:t>
            </a:r>
            <a:r>
              <a:rPr lang="en-US" sz="1500" dirty="0"/>
              <a:t> operating days (e.g. reduced to free) </a:t>
            </a:r>
          </a:p>
          <a:p>
            <a:pPr marL="548640" lvl="1">
              <a:spcAft>
                <a:spcPts val="0"/>
              </a:spcAft>
              <a:defRPr/>
            </a:pPr>
            <a:r>
              <a:rPr lang="en-US" sz="1500" b="1" i="1" dirty="0">
                <a:solidFill>
                  <a:srgbClr val="7030A0"/>
                </a:solidFill>
              </a:rPr>
              <a:t>Decrease</a:t>
            </a:r>
            <a:r>
              <a:rPr lang="en-US" sz="1500" dirty="0"/>
              <a:t> in benefits </a:t>
            </a:r>
          </a:p>
          <a:p>
            <a:pPr marL="822960" lvl="2">
              <a:defRPr/>
            </a:pPr>
            <a:r>
              <a:rPr lang="en-US" sz="1500" dirty="0"/>
              <a:t>Families must be given </a:t>
            </a:r>
            <a:r>
              <a:rPr lang="en-US" sz="1500" b="1" dirty="0">
                <a:solidFill>
                  <a:srgbClr val="7030A0"/>
                </a:solidFill>
              </a:rPr>
              <a:t>10</a:t>
            </a:r>
            <a:r>
              <a:rPr lang="en-US" sz="1500" dirty="0"/>
              <a:t> calendar days written notice (e.g. free to paid)</a:t>
            </a:r>
          </a:p>
          <a:p>
            <a:pPr marL="822960" lvl="2">
              <a:defRPr/>
            </a:pPr>
            <a:r>
              <a:rPr lang="en-US" sz="1500" dirty="0"/>
              <a:t>Notice must include required information on denial letter</a:t>
            </a:r>
          </a:p>
          <a:p>
            <a:pPr lvl="1">
              <a:defRPr/>
            </a:pPr>
            <a:endParaRPr lang="en-US" sz="1500" dirty="0"/>
          </a:p>
          <a:p>
            <a:pPr marL="274320" lvl="1" indent="-274320">
              <a:buClr>
                <a:schemeClr val="accent3"/>
              </a:buClr>
              <a:buSzPct val="95000"/>
              <a:defRPr/>
            </a:pPr>
            <a:r>
              <a:rPr lang="en-US" sz="1500" dirty="0"/>
              <a:t>Change Benefits must be made for </a:t>
            </a:r>
            <a:r>
              <a:rPr lang="en-US" sz="1500" dirty="0">
                <a:solidFill>
                  <a:srgbClr val="990033"/>
                </a:solidFill>
              </a:rPr>
              <a:t>ALL</a:t>
            </a:r>
            <a:r>
              <a:rPr lang="en-US" sz="1500" dirty="0"/>
              <a:t> family members</a:t>
            </a:r>
          </a:p>
          <a:p>
            <a:pPr marL="822960" lvl="2">
              <a:defRPr/>
            </a:pPr>
            <a:endParaRPr lang="en-US" sz="1500" dirty="0"/>
          </a:p>
          <a:p>
            <a:pPr marL="274320" fontAlgn="auto">
              <a:spcAft>
                <a:spcPts val="0"/>
              </a:spcAft>
              <a:defRPr/>
            </a:pPr>
            <a:r>
              <a:rPr lang="en-US" sz="1500" dirty="0"/>
              <a:t>NOTE:</a:t>
            </a:r>
          </a:p>
          <a:p>
            <a:pPr marL="548640" lvl="1">
              <a:spcAft>
                <a:spcPts val="0"/>
              </a:spcAft>
              <a:defRPr/>
            </a:pPr>
            <a:r>
              <a:rPr lang="en-US" sz="1500" b="1" dirty="0"/>
              <a:t>No response = benefits must be terminated</a:t>
            </a:r>
          </a:p>
          <a:p>
            <a:endParaRPr lang="en-US" sz="1500" dirty="0"/>
          </a:p>
        </p:txBody>
      </p:sp>
    </p:spTree>
    <p:extLst>
      <p:ext uri="{BB962C8B-B14F-4D97-AF65-F5344CB8AC3E}">
        <p14:creationId xmlns:p14="http://schemas.microsoft.com/office/powerpoint/2010/main" val="217671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4B68-7997-4B29-A38E-C97FAC5E1783}"/>
              </a:ext>
            </a:extLst>
          </p:cNvPr>
          <p:cNvSpPr>
            <a:spLocks noGrp="1"/>
          </p:cNvSpPr>
          <p:nvPr>
            <p:ph type="title"/>
          </p:nvPr>
        </p:nvSpPr>
        <p:spPr/>
        <p:txBody>
          <a:bodyPr/>
          <a:lstStyle/>
          <a:p>
            <a:r>
              <a:rPr lang="en-US" dirty="0"/>
              <a:t>Regulatory Authority</a:t>
            </a:r>
          </a:p>
        </p:txBody>
      </p:sp>
      <p:sp>
        <p:nvSpPr>
          <p:cNvPr id="3" name="Content Placeholder 2">
            <a:extLst>
              <a:ext uri="{FF2B5EF4-FFF2-40B4-BE49-F238E27FC236}">
                <a16:creationId xmlns:a16="http://schemas.microsoft.com/office/drawing/2014/main" id="{15D874DB-97AC-470E-A53A-C666230D4B96}"/>
              </a:ext>
            </a:extLst>
          </p:cNvPr>
          <p:cNvSpPr>
            <a:spLocks noGrp="1"/>
          </p:cNvSpPr>
          <p:nvPr>
            <p:ph idx="1"/>
          </p:nvPr>
        </p:nvSpPr>
        <p:spPr>
          <a:xfrm>
            <a:off x="1097280" y="1737360"/>
            <a:ext cx="10058400" cy="4453466"/>
          </a:xfrm>
        </p:spPr>
        <p:txBody>
          <a:bodyPr>
            <a:noAutofit/>
          </a:bodyPr>
          <a:lstStyle/>
          <a:p>
            <a:pPr>
              <a:lnSpc>
                <a:spcPct val="100000"/>
              </a:lnSpc>
              <a:spcBef>
                <a:spcPts val="600"/>
              </a:spcBef>
              <a:spcAft>
                <a:spcPts val="0"/>
              </a:spcAft>
              <a:buFont typeface="Arial" panose="020B0604020202020204" pitchFamily="34" charset="0"/>
              <a:buChar char="•"/>
            </a:pPr>
            <a:r>
              <a:rPr lang="en-US" sz="1200" dirty="0"/>
              <a:t>7 CFR</a:t>
            </a:r>
          </a:p>
          <a:p>
            <a:pPr marL="651510" lvl="1" indent="-285750">
              <a:lnSpc>
                <a:spcPct val="100000"/>
              </a:lnSpc>
              <a:spcBef>
                <a:spcPts val="600"/>
              </a:spcBef>
            </a:pPr>
            <a:r>
              <a:rPr lang="en-US" sz="1200" dirty="0"/>
              <a:t>Part 210– National School Lunch Program</a:t>
            </a:r>
          </a:p>
          <a:p>
            <a:pPr marL="651510" lvl="1" indent="-285750">
              <a:lnSpc>
                <a:spcPct val="100000"/>
              </a:lnSpc>
              <a:spcBef>
                <a:spcPts val="600"/>
              </a:spcBef>
            </a:pPr>
            <a:r>
              <a:rPr lang="en-US" sz="1200" dirty="0"/>
              <a:t>Part 215– Special Milk Program</a:t>
            </a:r>
          </a:p>
          <a:p>
            <a:pPr marL="651510" lvl="1" indent="-285750">
              <a:lnSpc>
                <a:spcPct val="100000"/>
              </a:lnSpc>
              <a:spcBef>
                <a:spcPts val="600"/>
              </a:spcBef>
            </a:pPr>
            <a:r>
              <a:rPr lang="en-US" sz="1200" dirty="0"/>
              <a:t>Part 220– School Breakfast Program</a:t>
            </a:r>
          </a:p>
          <a:p>
            <a:pPr marL="651510" lvl="1" indent="-285750">
              <a:lnSpc>
                <a:spcPct val="100000"/>
              </a:lnSpc>
              <a:spcBef>
                <a:spcPts val="600"/>
              </a:spcBef>
            </a:pPr>
            <a:r>
              <a:rPr lang="en-US" sz="1200" dirty="0"/>
              <a:t>Part 235– State Administrative Expense</a:t>
            </a:r>
          </a:p>
          <a:p>
            <a:pPr marL="651510" lvl="1" indent="-285750">
              <a:lnSpc>
                <a:spcPct val="100000"/>
              </a:lnSpc>
              <a:spcBef>
                <a:spcPts val="600"/>
              </a:spcBef>
            </a:pPr>
            <a:r>
              <a:rPr lang="en-US" sz="1200" b="1" dirty="0"/>
              <a:t>Part 245– Free and Reduced Price Eligibility</a:t>
            </a:r>
          </a:p>
          <a:p>
            <a:pPr marL="651510" lvl="1" indent="-285750">
              <a:lnSpc>
                <a:spcPct val="100000"/>
              </a:lnSpc>
              <a:spcBef>
                <a:spcPts val="600"/>
              </a:spcBef>
            </a:pPr>
            <a:r>
              <a:rPr lang="en-US" sz="1200" dirty="0"/>
              <a:t>Part 3016- Procurement for Public &amp; Charter Schools</a:t>
            </a:r>
          </a:p>
          <a:p>
            <a:pPr marL="651510" lvl="1" indent="-285750">
              <a:lnSpc>
                <a:spcPct val="100000"/>
              </a:lnSpc>
              <a:spcBef>
                <a:spcPts val="600"/>
              </a:spcBef>
            </a:pPr>
            <a:r>
              <a:rPr lang="en-US" sz="1200" dirty="0"/>
              <a:t>Part 3019- Procurement for Non-Public Schools</a:t>
            </a:r>
          </a:p>
          <a:p>
            <a:pPr marL="651510" lvl="1" indent="-285750">
              <a:lnSpc>
                <a:spcPct val="100000"/>
              </a:lnSpc>
              <a:spcBef>
                <a:spcPts val="600"/>
              </a:spcBef>
            </a:pPr>
            <a:r>
              <a:rPr lang="en-US" sz="1200" dirty="0"/>
              <a:t>Part 3052- Audit Requirements</a:t>
            </a:r>
          </a:p>
          <a:p>
            <a:pPr marL="651510" lvl="1" indent="-285750">
              <a:lnSpc>
                <a:spcPct val="100000"/>
              </a:lnSpc>
              <a:spcBef>
                <a:spcPts val="600"/>
              </a:spcBef>
            </a:pPr>
            <a:endParaRPr lang="en-US" sz="1200" dirty="0"/>
          </a:p>
          <a:p>
            <a:pPr>
              <a:lnSpc>
                <a:spcPct val="100000"/>
              </a:lnSpc>
              <a:spcBef>
                <a:spcPts val="600"/>
              </a:spcBef>
              <a:buFont typeface="Arial" panose="020B0604020202020204" pitchFamily="34" charset="0"/>
              <a:buChar char="•"/>
            </a:pPr>
            <a:r>
              <a:rPr lang="en-US" sz="1200" dirty="0"/>
              <a:t>Public Law 111-296  (Healthy, Hunger-Free Kids Act of 2010)</a:t>
            </a:r>
          </a:p>
          <a:p>
            <a:pPr>
              <a:lnSpc>
                <a:spcPct val="100000"/>
              </a:lnSpc>
              <a:spcBef>
                <a:spcPts val="600"/>
              </a:spcBef>
              <a:buFont typeface="Arial" panose="020B0604020202020204" pitchFamily="34" charset="0"/>
              <a:buChar char="•"/>
            </a:pPr>
            <a:endParaRPr lang="en-US" sz="1200" dirty="0"/>
          </a:p>
          <a:p>
            <a:pPr>
              <a:lnSpc>
                <a:spcPct val="100000"/>
              </a:lnSpc>
              <a:spcBef>
                <a:spcPts val="600"/>
              </a:spcBef>
              <a:buFont typeface="Arial" panose="020B0604020202020204" pitchFamily="34" charset="0"/>
              <a:buChar char="•"/>
            </a:pPr>
            <a:r>
              <a:rPr lang="en-US" sz="1200" dirty="0"/>
              <a:t>2 CFR Chapter I, and Chapter II, Parts 200, 215, 220, 225, and 230- Uniform Administrative Requirements, Cost Principles, and Audit Requirements for Federal Awards; Final Rule</a:t>
            </a:r>
          </a:p>
          <a:p>
            <a:pPr marL="651510" lvl="1" indent="-285750">
              <a:lnSpc>
                <a:spcPct val="100000"/>
              </a:lnSpc>
              <a:spcBef>
                <a:spcPts val="600"/>
              </a:spcBef>
            </a:pPr>
            <a:r>
              <a:rPr lang="en-US" sz="1200" dirty="0"/>
              <a:t>Supersedes and streamlines requirements from OMB CIRCULARS A-87; A-122</a:t>
            </a:r>
          </a:p>
        </p:txBody>
      </p:sp>
    </p:spTree>
    <p:extLst>
      <p:ext uri="{BB962C8B-B14F-4D97-AF65-F5344CB8AC3E}">
        <p14:creationId xmlns:p14="http://schemas.microsoft.com/office/powerpoint/2010/main" val="264798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42999" y="-249383"/>
            <a:ext cx="9448801" cy="2047009"/>
          </a:xfrm>
        </p:spPr>
        <p:txBody>
          <a:bodyPr>
            <a:normAutofit/>
          </a:bodyPr>
          <a:lstStyle/>
          <a:p>
            <a:pPr>
              <a:defRPr/>
            </a:pPr>
            <a:r>
              <a:rPr lang="en-US" sz="4400" dirty="0"/>
              <a:t>Households who do not respond:</a:t>
            </a:r>
          </a:p>
        </p:txBody>
      </p:sp>
      <p:sp>
        <p:nvSpPr>
          <p:cNvPr id="4" name="Content Placeholder 3"/>
          <p:cNvSpPr>
            <a:spLocks noGrp="1"/>
          </p:cNvSpPr>
          <p:nvPr>
            <p:ph idx="1"/>
          </p:nvPr>
        </p:nvSpPr>
        <p:spPr>
          <a:xfrm>
            <a:off x="1142999" y="1922318"/>
            <a:ext cx="9996055" cy="4270664"/>
          </a:xfrm>
        </p:spPr>
        <p:txBody>
          <a:bodyPr>
            <a:normAutofit/>
          </a:bodyPr>
          <a:lstStyle/>
          <a:p>
            <a:pPr marL="468630" indent="-285750">
              <a:spcAft>
                <a:spcPts val="0"/>
              </a:spcAft>
              <a:buFont typeface="Arial" panose="020B0604020202020204" pitchFamily="34" charset="0"/>
              <a:buChar char="•"/>
              <a:defRPr/>
            </a:pPr>
            <a:r>
              <a:rPr lang="en-US" sz="1600" dirty="0">
                <a:solidFill>
                  <a:schemeClr val="tx2"/>
                </a:solidFill>
              </a:rPr>
              <a:t>SFAs must take the following written action:</a:t>
            </a:r>
          </a:p>
          <a:p>
            <a:pPr marL="548640" lvl="1">
              <a:spcAft>
                <a:spcPts val="0"/>
              </a:spcAft>
              <a:defRPr/>
            </a:pPr>
            <a:r>
              <a:rPr lang="en-US" sz="1600" dirty="0">
                <a:solidFill>
                  <a:srgbClr val="003399"/>
                </a:solidFill>
              </a:rPr>
              <a:t>Benefits must be terminated</a:t>
            </a:r>
          </a:p>
          <a:p>
            <a:pPr marL="822960" lvl="2">
              <a:defRPr/>
            </a:pPr>
            <a:r>
              <a:rPr lang="en-US" sz="1600" dirty="0">
                <a:solidFill>
                  <a:srgbClr val="7030A0"/>
                </a:solidFill>
              </a:rPr>
              <a:t>10</a:t>
            </a:r>
            <a:r>
              <a:rPr lang="en-US" sz="1600" dirty="0">
                <a:solidFill>
                  <a:schemeClr val="tx2"/>
                </a:solidFill>
              </a:rPr>
              <a:t>-</a:t>
            </a:r>
            <a:r>
              <a:rPr lang="en-US" sz="1600" b="1" dirty="0">
                <a:solidFill>
                  <a:srgbClr val="7030A0"/>
                </a:solidFill>
              </a:rPr>
              <a:t>calendar</a:t>
            </a:r>
            <a:r>
              <a:rPr lang="en-US" sz="1600" dirty="0">
                <a:solidFill>
                  <a:schemeClr val="tx2"/>
                </a:solidFill>
              </a:rPr>
              <a:t> day advance notice </a:t>
            </a:r>
            <a:r>
              <a:rPr lang="en-US" sz="1600" i="1" dirty="0">
                <a:solidFill>
                  <a:schemeClr val="tx2"/>
                </a:solidFill>
              </a:rPr>
              <a:t>(the 1st day is the day the notification is sent)</a:t>
            </a:r>
          </a:p>
          <a:p>
            <a:pPr marL="822960" lvl="2">
              <a:defRPr/>
            </a:pPr>
            <a:r>
              <a:rPr lang="en-US" sz="1600" dirty="0">
                <a:solidFill>
                  <a:schemeClr val="tx2"/>
                </a:solidFill>
              </a:rPr>
              <a:t>This should be built into the verification timeline to be completed by </a:t>
            </a:r>
            <a:r>
              <a:rPr lang="en-US" sz="1600" b="1" u="sng" dirty="0">
                <a:solidFill>
                  <a:srgbClr val="FF0000"/>
                </a:solidFill>
              </a:rPr>
              <a:t>November 15</a:t>
            </a:r>
          </a:p>
          <a:p>
            <a:pPr marL="365760" lvl="1" indent="0">
              <a:spcAft>
                <a:spcPts val="0"/>
              </a:spcAft>
              <a:buNone/>
              <a:defRPr/>
            </a:pPr>
            <a:endParaRPr lang="en-US" sz="1600" dirty="0">
              <a:solidFill>
                <a:schemeClr val="tx2"/>
              </a:solidFill>
            </a:endParaRPr>
          </a:p>
          <a:p>
            <a:pPr marL="468630" indent="-285750">
              <a:spcAft>
                <a:spcPts val="0"/>
              </a:spcAft>
              <a:buFont typeface="Arial" panose="020B0604020202020204" pitchFamily="34" charset="0"/>
              <a:buChar char="•"/>
              <a:defRPr/>
            </a:pPr>
            <a:r>
              <a:rPr lang="en-US" sz="1600" dirty="0">
                <a:solidFill>
                  <a:schemeClr val="tx2"/>
                </a:solidFill>
              </a:rPr>
              <a:t>The written notice must include: </a:t>
            </a:r>
          </a:p>
          <a:p>
            <a:pPr marL="548640" lvl="1">
              <a:spcAft>
                <a:spcPts val="0"/>
              </a:spcAft>
              <a:defRPr/>
            </a:pPr>
            <a:r>
              <a:rPr lang="en-US" sz="1600" dirty="0">
                <a:solidFill>
                  <a:schemeClr val="tx2"/>
                </a:solidFill>
              </a:rPr>
              <a:t>Change in benefits</a:t>
            </a:r>
          </a:p>
          <a:p>
            <a:pPr marL="548640" lvl="1">
              <a:spcAft>
                <a:spcPts val="0"/>
              </a:spcAft>
              <a:defRPr/>
            </a:pPr>
            <a:r>
              <a:rPr lang="en-US" sz="1600" dirty="0">
                <a:solidFill>
                  <a:schemeClr val="tx2"/>
                </a:solidFill>
              </a:rPr>
              <a:t>Reason(s) for change</a:t>
            </a:r>
          </a:p>
          <a:p>
            <a:pPr marL="548640" lvl="1">
              <a:spcAft>
                <a:spcPts val="0"/>
              </a:spcAft>
              <a:defRPr/>
            </a:pPr>
            <a:r>
              <a:rPr lang="en-US" sz="1600" dirty="0">
                <a:solidFill>
                  <a:schemeClr val="tx2"/>
                </a:solidFill>
              </a:rPr>
              <a:t>Right to appeal</a:t>
            </a:r>
          </a:p>
          <a:p>
            <a:pPr marL="548640" lvl="1">
              <a:spcAft>
                <a:spcPts val="0"/>
              </a:spcAft>
              <a:defRPr/>
            </a:pPr>
            <a:r>
              <a:rPr lang="en-US" sz="1600" dirty="0">
                <a:solidFill>
                  <a:schemeClr val="tx2"/>
                </a:solidFill>
              </a:rPr>
              <a:t>Appeal process</a:t>
            </a:r>
          </a:p>
          <a:p>
            <a:pPr marL="548640" lvl="1">
              <a:spcAft>
                <a:spcPts val="0"/>
              </a:spcAft>
              <a:defRPr/>
            </a:pPr>
            <a:r>
              <a:rPr lang="en-US" sz="1600" dirty="0">
                <a:solidFill>
                  <a:schemeClr val="tx2"/>
                </a:solidFill>
              </a:rPr>
              <a:t>Non-discrimination statement</a:t>
            </a:r>
          </a:p>
          <a:p>
            <a:pPr marL="548640" lvl="1">
              <a:spcAft>
                <a:spcPts val="0"/>
              </a:spcAft>
              <a:defRPr/>
            </a:pPr>
            <a:r>
              <a:rPr lang="en-US" sz="1600" dirty="0">
                <a:solidFill>
                  <a:schemeClr val="tx2"/>
                </a:solidFill>
              </a:rPr>
              <a:t>Reapplication process</a:t>
            </a:r>
          </a:p>
          <a:p>
            <a:pPr marL="365760" lvl="1" indent="0">
              <a:spcAft>
                <a:spcPts val="0"/>
              </a:spcAft>
              <a:buNone/>
              <a:defRPr/>
            </a:pPr>
            <a:endParaRPr lang="en-US" sz="1600" dirty="0">
              <a:solidFill>
                <a:schemeClr val="tx2"/>
              </a:solidFill>
            </a:endParaRPr>
          </a:p>
          <a:p>
            <a:pPr marL="358902" indent="-285750">
              <a:buFont typeface="Arial" panose="020B0604020202020204" pitchFamily="34" charset="0"/>
              <a:buChar char="•"/>
              <a:defRPr/>
            </a:pPr>
            <a:r>
              <a:rPr lang="en-US" sz="1600" dirty="0">
                <a:solidFill>
                  <a:srgbClr val="003399"/>
                </a:solidFill>
              </a:rPr>
              <a:t>Households that appeals within 10 calendar days:</a:t>
            </a:r>
          </a:p>
          <a:p>
            <a:pPr marL="548640" lvl="1">
              <a:defRPr/>
            </a:pPr>
            <a:r>
              <a:rPr lang="en-US" sz="1600" dirty="0">
                <a:solidFill>
                  <a:srgbClr val="003399"/>
                </a:solidFill>
              </a:rPr>
              <a:t>Must continue to receive benefits until decision is made by hearing official</a:t>
            </a:r>
          </a:p>
        </p:txBody>
      </p:sp>
      <p:sp>
        <p:nvSpPr>
          <p:cNvPr id="121860" name="AutoShape 2" descr="data:image/jpeg;base64,/9j/4AAQSkZJRgABAQAAAQABAAD/2wCEAAkGBhAQDw8NDRANDQ0NDQwMDAwMDQ4MDQwNFBAVFBQQEhIXGyYeFxkjGRISHy8gIycpLCwsFR4xNTAqNSYrLCkBCQoKDgwOFA8PFCkYFBgpKSkpKSkpKSkpKSkpKSkpKSkpKSkpLCkpKSopKSkpKSkpKikpLCkpKSkpKSkpKSkpKf/AABEIAMIBAwMBIgACEQEDEQH/xAAcAAACAwEBAQEAAAAAAAAAAAADBAECBQAGBwj/xABGEAACAgEBBAYECgcFCQAAAAAAAQIDBBEFEiFRBhMxQZGhFGFxgQciMlJicpKxwdEVFiMzQlOCQ2Nzg+EkNERUk6Oy8PH/xAAaAQADAQEBAQAAAAAAAAAAAAAAAQIDBAUG/8QAIxEBAQACAQQDAAMBAAAAAAAAAAECERIDEyFRMUFhInGRMv/aAAwDAQACEQMRAD8A9xqTqC3yN8+c21HTJBKZeLALEnIkCQSccMIOJIDYUmLWjMxW5itKkciRmZFg/kyMfLsKnlnkWutARsBXWlK7DaRi0aZD1Jm0SNLHJrTE5WhiMQVSGoRJ20kV3SJRDbpWUQ2ZaSByQeSBSRYLzQvNDc0AlE1xqaX3Tt0LuE7hdqQd0sol90ndFtUDcQcojDQOSHAX3SS7RAxt6hzK9YAnaDdp5zXR6FgxCRmV2jlUxA5FlwUGERUJJxxww4hnFWxGrNiWRIZtkZ+TYIEcqwxcywfzLTFyrTXGM7Cd9h1Mxe6wmiZ0a8MLPLYxmauOZGIa+OZZLjRqGYMUrYxCRm1g+pEiu8Q2I1JIFJB2DcS5SLyQOURmUQcomkpUDdO0CNFWitpU3TtCxOhNqgmgckHYKSLxpULQ4nQktJuy8D6QJZF4t6QcXF1ablNxo0WHnsa81sa0mwq2qpB0I0WDcZCiBDiNThhDZSTLSBTYjAukZmVMfuZl5bCKZGbYYmVYaua+0xMk6cIjIrOQbG7QKiOYtZvfhz1rYaNagzsSBp0o5qqGaxiICtDEUSuLananECUujmiEWEApIHJBpApF4lQmUYRlWaJUOJZAGhgpBGijRWJUPQknQgsmVkTFlIjIuF1cZzF0tPHsNbGuMCi00se4zyxTa9Fj3D1dphUXj9N5jYhqxmX1E67RiMwNZgrAm8CsYqZS9mXlM07zMyUOGw81dpkXxNvKgZl1R04MsqRhDiPY0AMa+I/jVl5MD+LA0aoiuNA0KoHPWsXgg8URCAVQFtcU0I0COJyiBqxRfQlRJYgDNApBpgZF4lQ2iN0IkWUCrdHjjsHcO6sYVZZVkXNvOmVdRV1DrrKOsczPtEuqOG+rOHzHafPsi4DCYNy1ZZHbpls7RaP03mMp6Bq8kzywTXoqMk0qMg8vRlGnjZJhcCejquG67TDpyR2vIM7iGorCs5CsLwnWkVQdrEr4jc5C9hWMFZWRWZ11Rs3xM6+J1YYsMmeq+I5jxBbnEZpRWWKJGhjo0aUZ1DH6ZHNlG2MOQiEUQdbDIxaaVcTt0JoRoBKaFJBWBmOAOQNoJIroX8FJtVRCRicol4ojKuvDFKiWUSUi2hla2kV3SriE0IaDkrQO6cEOHyPT5NGQVMSrvQXr0ezp5g0pA+sBu0pKwWiO05BpUZR51WjNWSTcVPT05g9VmHla8wcqzTLLAnqq8sZhkHmaMw0Ksox4G15XA5TFI3hFMvHAqi1iVqG5sBYjqwxZUnuhq0Q4l64lZQpDdI7UxSqI3WcWbeQ5Ww8WKwYeLOar0MmSUTLolNVkCkGaBSRUTQmiNC7RGg7V4RyLIglGNrtxgiJ1Ko7UhppbUq2dqQ2Bu1OKnAb4eri6uEVMurD6PTxzvXHdcK75G+LRw11heNolvkq0XFTSjeGhlCFNU5diYzHBnyZFgamNlGrj5B5+muUe1M08aZlwLbcqtGY2GZRMchM1xwTaa3gc2V3ik5GsjNwWtAEw0GRmrE3WxiuYkpl4WnBm6I0oTDRkZ9dweNpy1R6Mi8ZCStCRtEmm3IHJg+tKuwcTpdsgHvkpitb9PFYsiqZZGVrqxixxXUnUlSSrO1IbA3HEakAb4FqXizXxejNku1M3cLoZ2arU+luUePp5CuuT7E2N07Ksl3aHvKOi+7/D5DUNj6d3kRcz08Vj9G2/lampidGY8OB6mGAl3DVOKkTarTHxtgpdw3HYi5G7TQhmNCEby9mwVyFnsPTsPZyoQJ4yGix5KOzJIIsWS7j1HoiI9CRcqLi8y4NdwGbPUTwFyFrNlrkPkXF5+Mg0JGpLZC5ApbL07DLOqkK7xCkGnhyQvOuS7jjzayjwsDRuM7rGjvSDmsVtqK4urzKWSWjkC0TW687rzM9JOjkho41o2hYzM2q4armY5Orpw5FltQMJBUQ30tqdqV1I1EFtSGyupDYGnUkpqcBmsbo7FdyNKrY8V3G7DGQVUo+k4x4+2H+ilyB2bJXI9A60CsrDjBt5qzZKFrMDQ9JbUI34rZFxPbC390JDLQ1bs3UpDZhHk9qKbZdRY1XhaBljD1S2RUWW0HuoJ6geqGe0Q4mj6NyRdYHfLSK9fb4D8hlOASrZsp9i0XNmhvVQ7Fvy/wDe4pZnSfYlFevgGvZ6RXsWqPGfx3y7EdPHx4/2cPBAXJy7W37OCA24cZLSW97U2g8elaBzsDGs7EovnDh5GLldH5R1cNLI+rhLwCZ+Cq38S2cPVOLlHxBU5GVH5O7cvoSTfgzHLCVWmf6Jo9GmnyfAJHGRrVbThZpC6tqXZ8aLjLzD/oqEtXCbXelJa+4zvSLTE9FRMcNGs9kyX+nE5bPkLtlCNeIhmvHGY4UgkcZmOXR26Mc9BQpCdWFVEjnXIxvRazqAOBRoPKDBygyL0qqZh6EaF3B8iN18ie1VcopocW0Zw+1T5PoGp2pTU7U+geQvqVaIJAKSgCnSMaEaCBJ4xyxR3dIcku9BoFlilvRyLdoQj2cdOQhftr5u6l7XL7uHmK2RUxtPSoXfogFt9Ue17z5Ix7dqOb0ipT9UPk+/Th4sh12dsnCqPraX3E3L0vh7P3bTfZBKC5vg/ATlk68W5T9nCItLJpjwcnbLlBbx3p03+7q05Ox8fAjlVcTSc32JRXqKyUI8Zy1frYFY19nypOK5RWiLx2fVHjZKLf0pajko8LRzU+EE360iXa1xak/Ug1eXUuENH7EJbRy0k3xXrSf4D0W/wjm7Qq10bnW/pxaiK9TGfGLrny3HpLyFLdqrXR2e6Wj8pEJwm9dyqb5x1rl4x1IsrTw0vjJaaz9k49YvzL1ZOj0SjLs13JaNPX5r4+ZnU3NcIvJrfKMo5EfDiwksyXZKePZ9G+EqJeYeYWm9j7UguD1i+z4ycdfEejfCXbp7ew89hzfDehOOvfCyNtfn+Q9XGPHsWunFJwfv04eRUqbi11XH1FlQjLjr2p8fH7gkcqS49vqT/APCeLR9GIeMIfpnThuv3akvpDHk17UPWJapt4pV4i5Fa9tQfeg9e0K5d6FxxP8AkXeGuRV4XqNGNkX3ltEHbxLlWV6EjjU6pHB2oOdP6k6iM9qQXc/fwFp7fgu+P2k395pyieNbCZJgz6QfNT90W/wAWbZsfYpv+lx+/wDIXOHwr0UrYrtYpbtaC4R1k/o8dDEk7p8XuxXOTdmnu+SLWWVrhO12NfwRe+tfqx0S8SbmqYNTI20+zWK9Se+/yFJZNk+CUn9Z6Lw/0YGucpL9lTLT509K4eC082c6teFlrl/dY0XJe9rgTu1epFp7q/e2rX5sfjtez/4DldBv9nTK1rsdre74F1uV/JqhH6WRZFP7KEczpNTXwnl01/Rpimwko2e6nJkuMo0w5Qio6L2sBPDpjxutU365Ox+CMmO3la/2GPn5j7pbsq63/U0l5juPjZkuKoxcSPO2TyLV7lw8x8S5Go5dS4VU22evRQj5EvLyP4YU0Lu1+NIr+j3/AMRlWz+hVuY8PLj5h6bKq/3cIp/OalbJ+9j+BsOOz77Pl2za5R+KvLQZo2DCPGXF85MrLPb7XJL2xrQJbWpi9bLaIeuVqkx7heVNuztphrjV1z5xctxv2M8Vf0zy09yWNu+22tLx1NPpF0q1bjXdg2V9ylNp+R4zI2jBtuVWz5Pn12n4Brf0e9R6KG2pS4zjQm+7rVJ/+IZWQlx6ult98ZJNP26o8pDOp/kYftjkT08jRwto0rTSrHXr6+5/gHAcnpasdS7I293Zc5x8HvDlODpxaucfmtQ00926J7PzIy004f4c5PzkjYr+tZ/1KR8P0uS2PBLhHej7YpeegdxfOL9qZWNn0p++VTL9Z6/KH5hwHJXR96X9MuIOyxrumvBhJWrmvBfmLyyFzJ4HyQ8h69+ns7Svbx/Asro978yVdDmHA+TnFaFY1cmW62v5yLxtr+chcRtMLZR7GMV50wDtr+ciVfDmg40eDi2lIgT6+HM4eqPAatj/ACMiT5zjJ/fwJeXp/Z7n18jHq/Jnj4dKciT0r/QLfcq5ZeS/Cuph5ZmbNp227Koiv7vaWJw9rVbFw0XLb0kcuUnooVac5W2W/joHSmvjOVFa7dYU7zXvcfxPLWwwpR/b5qc+9Y2bte6D9kVP8RVbO2MnrOOZkS9WNmWr/vOS8h8Z7G76eoytr4UP95y4za/huya4L7EXJ+RFfSinT/Zar7V3PFw5yg/86xbpmYe3sHHSWJs3Jb7pejU0+/g19xa3pzlSf7HZslylbOtfcmHiHq1oy2hn3fucOPqlmZcJJf0w3kvAYx9i5Vkdc3OjQ9X+wwIJqK+vJdv9J5jI6S7Zs4RoorX0pSnp4iNlW27V8a2Neq7IRS9wuX9Di9o+jOz48bnlZT73kXyUX/SnFeRC2lgY37nHxamv4taYy8eLPCfqPtK395kWvXuW8/uC1/BHkS+VO2XtTQcv0aj1uT8IVMf7XGj/AFzs8kjHy/hJq/5iP+Xjyfm2Ar+BiT7d/s75a8RvH+BZL5Wr9rQf6PH4xb/hCq/mZUvqwpr/AAFZdP6/5eVZ9fIkl4RPXw+B+K5LT2fkNV/BfXFaOVfBd7QePR7/AF8+t6aqXZhQfrslOf3juxOkeLKembs2mUJfxwrUnH2o9zT8GFOuu/Bvv4rQfr+DmuPHgx/1C3Pbzu0J7F3NasOu2TXCEKlHT2vuPMT2bOyb9HxcXGj2pyq62SXvPp36o1x4KKXu4HkOnXSqvZ66qjcnkzXGPb1a5sf8k+GJds62GnpGZZDVcK6Iwr4d3DuKxthH+1yZ/wCJk2/dFpHhcnpBdZJznJylJ6tgXtSzmwvTyv2qZ4z62+jx2uo9j8ZOXnJsv+sjX8fmkfMntCzmyPTLObF2b7V3Z6fTH0pl/Mf2gUulb/mPxPm/pE+bI6yfNh2f0u7+Posulz/mPxBS6X/TZ8/+PzZPVy9Y+1PY7l9PdS6X/SYOXTD1+Z4tY8vWXWHL1h28fY55enrH0w9b8SkumD5vxPNR2fL1hobLYccZ9n/K/Tbl0xn3SZT9cLe6TM6Gx2NVbE9QuWMPhlTH643fOOJWwfUcLu4n2q+lZVjc5RbbjvNbrbcdPYGowql2V1r2Qj+RxxKTlePD5kPsovGiOvyY/ZRxxJHKceHzIfZRpY+JXp8iv7ETji8UU9Ti1/Mh9iIzGqPdGK9yIONIiiqK5LwJ0OOGSWZG175RT3ZSj9WTRxwsjx+XynpdtjIjru5GRH2XWL8T57mbayW3rkZL9t9n5kHGnT+G2Ttn7ZyVJaZGQuPddZ+Z+hegeTOeNF2TnN7q4zlKT8zjh5fSL/y2NoyahNrVPdlxR+W+kFjll5Dk3J9bPjJuT7ebOOJnyj6IJEpHHFCLaF0jjhKXSCRRxxNXBIoPBI44zrSDQiuSGIRXJHHGdaweEVyQxXFckScZ1ZqqK5IdoiuS8DjjGqOKK5I444g3/9k="/>
          <p:cNvSpPr>
            <a:spLocks noChangeAspect="1" noChangeArrowheads="1"/>
          </p:cNvSpPr>
          <p:nvPr/>
        </p:nvSpPr>
        <p:spPr bwMode="auto">
          <a:xfrm>
            <a:off x="1524000" y="-144463"/>
            <a:ext cx="304800" cy="304801"/>
          </a:xfrm>
          <a:prstGeom prst="rect">
            <a:avLst/>
          </a:prstGeom>
          <a:noFill/>
          <a:ln w="9525">
            <a:noFill/>
            <a:miter lim="800000"/>
            <a:headEnd/>
            <a:tailEnd/>
          </a:ln>
        </p:spPr>
        <p:txBody>
          <a:bodyPr/>
          <a:lstStyle/>
          <a:p>
            <a:endParaRPr lang="en-US">
              <a:latin typeface="Franklin Gothic Medium" pitchFamily="34" charset="0"/>
            </a:endParaRPr>
          </a:p>
        </p:txBody>
      </p:sp>
      <p:pic>
        <p:nvPicPr>
          <p:cNvPr id="3" name="Picture 2">
            <a:extLst>
              <a:ext uri="{FF2B5EF4-FFF2-40B4-BE49-F238E27FC236}">
                <a16:creationId xmlns:a16="http://schemas.microsoft.com/office/drawing/2014/main" id="{6E23F8E0-F42D-4576-A598-190D2693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488" y="3248649"/>
            <a:ext cx="1742312" cy="2112109"/>
          </a:xfrm>
          <a:prstGeom prst="rect">
            <a:avLst/>
          </a:prstGeom>
        </p:spPr>
      </p:pic>
    </p:spTree>
    <p:extLst>
      <p:ext uri="{BB962C8B-B14F-4D97-AF65-F5344CB8AC3E}">
        <p14:creationId xmlns:p14="http://schemas.microsoft.com/office/powerpoint/2010/main" val="5350858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74173" y="457199"/>
            <a:ext cx="7436427" cy="1319646"/>
          </a:xfrm>
        </p:spPr>
        <p:txBody>
          <a:bodyPr>
            <a:normAutofit/>
          </a:bodyPr>
          <a:lstStyle/>
          <a:p>
            <a:pPr>
              <a:defRPr/>
            </a:pPr>
            <a:r>
              <a:rPr lang="en-US" dirty="0"/>
              <a:t>Fragile Households</a:t>
            </a:r>
          </a:p>
        </p:txBody>
      </p:sp>
      <p:sp>
        <p:nvSpPr>
          <p:cNvPr id="25603" name="Rectangle 3"/>
          <p:cNvSpPr>
            <a:spLocks noGrp="1" noChangeArrowheads="1"/>
          </p:cNvSpPr>
          <p:nvPr>
            <p:ph idx="1"/>
          </p:nvPr>
        </p:nvSpPr>
        <p:spPr>
          <a:xfrm>
            <a:off x="1174173" y="2024064"/>
            <a:ext cx="8960427" cy="4681537"/>
          </a:xfrm>
        </p:spPr>
        <p:txBody>
          <a:bodyPr/>
          <a:lstStyle/>
          <a:p>
            <a:pPr>
              <a:spcAft>
                <a:spcPts val="0"/>
              </a:spcAft>
              <a:buFont typeface="Arial" panose="020B0604020202020204" pitchFamily="34" charset="0"/>
              <a:buChar char="•"/>
              <a:defRPr/>
            </a:pPr>
            <a:r>
              <a:rPr lang="en-US" sz="1800" dirty="0">
                <a:solidFill>
                  <a:schemeClr val="tx2"/>
                </a:solidFill>
              </a:rPr>
              <a:t>Fragile household: is one that may be having major hospitalization and/or health issues or tragic events</a:t>
            </a:r>
          </a:p>
          <a:p>
            <a:pPr marL="731520" lvl="1" indent="-457200">
              <a:spcAft>
                <a:spcPts val="0"/>
              </a:spcAft>
              <a:defRPr/>
            </a:pPr>
            <a:r>
              <a:rPr lang="en-US" dirty="0">
                <a:solidFill>
                  <a:schemeClr val="tx2"/>
                </a:solidFill>
              </a:rPr>
              <a:t>SFAs may decline up to 5% of their verification sample and replace them with other approved applications when a fragile household is chosen</a:t>
            </a:r>
          </a:p>
          <a:p>
            <a:pPr marL="0" indent="-18288">
              <a:spcAft>
                <a:spcPts val="0"/>
              </a:spcAft>
              <a:buNone/>
              <a:defRPr/>
            </a:pPr>
            <a:r>
              <a:rPr lang="en-US" sz="1800" dirty="0">
                <a:solidFill>
                  <a:schemeClr val="tx2"/>
                </a:solidFill>
              </a:rPr>
              <a:t>The SFA may:</a:t>
            </a:r>
          </a:p>
          <a:p>
            <a:pPr marL="1280160" lvl="3" indent="-457200">
              <a:spcAft>
                <a:spcPts val="0"/>
              </a:spcAft>
              <a:buClr>
                <a:schemeClr val="accent4"/>
              </a:buClr>
              <a:defRPr/>
            </a:pPr>
            <a:r>
              <a:rPr lang="en-US" sz="1800" dirty="0">
                <a:solidFill>
                  <a:schemeClr val="tx2"/>
                </a:solidFill>
              </a:rPr>
              <a:t>Skip over the “fragile” household’s application </a:t>
            </a:r>
          </a:p>
          <a:p>
            <a:pPr marL="1280160" lvl="3" indent="-457200">
              <a:spcAft>
                <a:spcPts val="0"/>
              </a:spcAft>
              <a:buClr>
                <a:schemeClr val="accent4"/>
              </a:buClr>
              <a:defRPr/>
            </a:pPr>
            <a:r>
              <a:rPr lang="en-US" sz="1800" dirty="0">
                <a:solidFill>
                  <a:schemeClr val="tx2"/>
                </a:solidFill>
              </a:rPr>
              <a:t>Document why the SFA passed over the “fragile” application</a:t>
            </a:r>
          </a:p>
          <a:p>
            <a:pPr marL="1463040" lvl="4" indent="-457200">
              <a:spcAft>
                <a:spcPts val="0"/>
              </a:spcAft>
              <a:buClr>
                <a:schemeClr val="accent4"/>
              </a:buClr>
              <a:defRPr/>
            </a:pPr>
            <a:r>
              <a:rPr lang="en-US" sz="1800" dirty="0">
                <a:solidFill>
                  <a:srgbClr val="FF0000"/>
                </a:solidFill>
              </a:rPr>
              <a:t>Only in </a:t>
            </a:r>
            <a:r>
              <a:rPr lang="en-US" sz="1800" u="sng" dirty="0">
                <a:solidFill>
                  <a:srgbClr val="FF0000"/>
                </a:solidFill>
              </a:rPr>
              <a:t>rare</a:t>
            </a:r>
            <a:r>
              <a:rPr lang="en-US" sz="1800" dirty="0">
                <a:solidFill>
                  <a:srgbClr val="FF0000"/>
                </a:solidFill>
              </a:rPr>
              <a:t> and necessary circumstances should this be used</a:t>
            </a:r>
          </a:p>
          <a:p>
            <a:pPr marL="1280160" lvl="3" indent="-457200">
              <a:spcAft>
                <a:spcPts val="0"/>
              </a:spcAft>
              <a:buClr>
                <a:schemeClr val="accent4"/>
              </a:buClr>
              <a:defRPr/>
            </a:pPr>
            <a:r>
              <a:rPr lang="en-US" sz="1800" dirty="0">
                <a:solidFill>
                  <a:schemeClr val="tx2"/>
                </a:solidFill>
              </a:rPr>
              <a:t>Select another application and begin the verification process</a:t>
            </a:r>
          </a:p>
          <a:p>
            <a:pPr marL="457200" indent="-457200">
              <a:spcAft>
                <a:spcPts val="0"/>
              </a:spcAft>
              <a:buNone/>
              <a:defRPr/>
            </a:pPr>
            <a:endParaRPr lang="en-US" b="1" dirty="0">
              <a:solidFill>
                <a:srgbClr val="000066"/>
              </a:solidFill>
            </a:endParaRPr>
          </a:p>
        </p:txBody>
      </p:sp>
      <p:pic>
        <p:nvPicPr>
          <p:cNvPr id="5" name="Picture 4" descr="A close up of a device&#10;&#10;Description generated with very high confidence">
            <a:extLst>
              <a:ext uri="{FF2B5EF4-FFF2-40B4-BE49-F238E27FC236}">
                <a16:creationId xmlns:a16="http://schemas.microsoft.com/office/drawing/2014/main" id="{5F1B0469-72A5-425C-8869-1EAD8AC5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726" y="4364832"/>
            <a:ext cx="2826490" cy="1645921"/>
          </a:xfrm>
          <a:prstGeom prst="ellipse">
            <a:avLst/>
          </a:prstGeom>
          <a:ln>
            <a:noFill/>
          </a:ln>
          <a:effectLst>
            <a:softEdge rad="112500"/>
          </a:effectLst>
        </p:spPr>
      </p:pic>
    </p:spTree>
    <p:extLst>
      <p:ext uri="{BB962C8B-B14F-4D97-AF65-F5344CB8AC3E}">
        <p14:creationId xmlns:p14="http://schemas.microsoft.com/office/powerpoint/2010/main" val="42340779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generated with high confidence">
            <a:extLst>
              <a:ext uri="{FF2B5EF4-FFF2-40B4-BE49-F238E27FC236}">
                <a16:creationId xmlns:a16="http://schemas.microsoft.com/office/drawing/2014/main" id="{98D09B42-3401-4D3D-81E9-ECFA2F5D70AE}"/>
              </a:ext>
            </a:extLst>
          </p:cNvPr>
          <p:cNvPicPr>
            <a:picLocks noChangeAspect="1"/>
          </p:cNvPicPr>
          <p:nvPr/>
        </p:nvPicPr>
        <p:blipFill rotWithShape="1">
          <a:blip r:embed="rId3">
            <a:extLst>
              <a:ext uri="{28A0092B-C50C-407E-A947-70E740481C1C}">
                <a14:useLocalDpi xmlns:a14="http://schemas.microsoft.com/office/drawing/2010/main" val="0"/>
              </a:ext>
            </a:extLst>
          </a:blip>
          <a:srcRect r="14872" b="1"/>
          <a:stretch/>
        </p:blipFill>
        <p:spPr>
          <a:xfrm>
            <a:off x="8655570" y="2210808"/>
            <a:ext cx="3135109" cy="3471012"/>
          </a:xfrm>
          <a:prstGeom prst="rect">
            <a:avLst/>
          </a:prstGeom>
        </p:spPr>
      </p:pic>
      <p:sp>
        <p:nvSpPr>
          <p:cNvPr id="2050" name="Rectangle 2"/>
          <p:cNvSpPr>
            <a:spLocks noGrp="1" noChangeArrowheads="1"/>
          </p:cNvSpPr>
          <p:nvPr>
            <p:ph type="title"/>
          </p:nvPr>
        </p:nvSpPr>
        <p:spPr>
          <a:xfrm>
            <a:off x="1097280" y="286603"/>
            <a:ext cx="10058400" cy="1450757"/>
          </a:xfrm>
        </p:spPr>
        <p:txBody>
          <a:bodyPr>
            <a:normAutofit/>
          </a:bodyPr>
          <a:lstStyle/>
          <a:p>
            <a:pPr>
              <a:defRPr/>
            </a:pPr>
            <a:r>
              <a:rPr lang="en-US" dirty="0"/>
              <a:t>Direct Verification 	</a:t>
            </a:r>
          </a:p>
        </p:txBody>
      </p:sp>
      <p:sp>
        <p:nvSpPr>
          <p:cNvPr id="116739" name="Rectangle 3"/>
          <p:cNvSpPr>
            <a:spLocks noGrp="1" noChangeArrowheads="1"/>
          </p:cNvSpPr>
          <p:nvPr>
            <p:ph idx="1"/>
          </p:nvPr>
        </p:nvSpPr>
        <p:spPr>
          <a:xfrm>
            <a:off x="284479" y="1934634"/>
            <a:ext cx="8542021" cy="4023360"/>
          </a:xfrm>
        </p:spPr>
        <p:txBody>
          <a:bodyPr>
            <a:normAutofit fontScale="92500"/>
          </a:bodyPr>
          <a:lstStyle/>
          <a:p>
            <a:pPr marL="468630" indent="-285750">
              <a:spcAft>
                <a:spcPts val="0"/>
              </a:spcAft>
              <a:buFont typeface="Arial" panose="020B0604020202020204" pitchFamily="34" charset="0"/>
              <a:buChar char="•"/>
              <a:defRPr/>
            </a:pPr>
            <a:r>
              <a:rPr lang="en-US" sz="1800" dirty="0"/>
              <a:t>Direct Verification is the confirmation of eligibility by using records from public agencies to verify assistance program participation. </a:t>
            </a:r>
          </a:p>
          <a:p>
            <a:pPr marL="761238" lvl="1" indent="-285750">
              <a:spcAft>
                <a:spcPts val="0"/>
              </a:spcAft>
              <a:buFont typeface="Arial" panose="020B0604020202020204" pitchFamily="34" charset="0"/>
              <a:buChar char="•"/>
              <a:defRPr/>
            </a:pPr>
            <a:r>
              <a:rPr lang="en-US" dirty="0"/>
              <a:t>Purpose– Help reduce termination of eligible families who fail to return information when chosen for verification</a:t>
            </a:r>
          </a:p>
          <a:p>
            <a:pPr marL="761238" lvl="1" indent="-285750">
              <a:spcAft>
                <a:spcPts val="0"/>
              </a:spcAft>
              <a:buFont typeface="Arial" panose="020B0604020202020204" pitchFamily="34" charset="0"/>
              <a:buChar char="•"/>
              <a:defRPr/>
            </a:pPr>
            <a:r>
              <a:rPr lang="en-US" dirty="0"/>
              <a:t>Intent–To validate a household’s eligibility</a:t>
            </a:r>
          </a:p>
          <a:p>
            <a:pPr marL="640080" lvl="2" indent="0">
              <a:buNone/>
              <a:defRPr/>
            </a:pPr>
            <a:endParaRPr lang="en-US" sz="1800" dirty="0"/>
          </a:p>
          <a:p>
            <a:pPr marL="0" indent="0">
              <a:buNone/>
              <a:defRPr/>
            </a:pPr>
            <a:r>
              <a:rPr lang="en-US" sz="1800" dirty="0"/>
              <a:t>SFAs will:</a:t>
            </a:r>
          </a:p>
          <a:p>
            <a:pPr marL="0" indent="0">
              <a:buNone/>
              <a:defRPr/>
            </a:pPr>
            <a:r>
              <a:rPr lang="en-US" sz="1800" dirty="0"/>
              <a:t>Access Business Portal and click on New York State Identification System (NYSSIS) </a:t>
            </a:r>
          </a:p>
          <a:p>
            <a:pPr marL="0" indent="0">
              <a:buNone/>
              <a:defRPr/>
            </a:pPr>
            <a:r>
              <a:rPr lang="en-US" sz="1800" dirty="0"/>
              <a:t>SFAs will use the search tool to verify students eligibility</a:t>
            </a:r>
          </a:p>
          <a:p>
            <a:pPr lvl="1">
              <a:buFont typeface="Courier New" panose="02070309020205020404" pitchFamily="49" charset="0"/>
              <a:buChar char="o"/>
              <a:defRPr/>
            </a:pPr>
            <a:r>
              <a:rPr lang="en-US" dirty="0"/>
              <a:t>Must match</a:t>
            </a:r>
            <a:r>
              <a:rPr lang="en-US" b="1" dirty="0"/>
              <a:t> </a:t>
            </a:r>
            <a:r>
              <a:rPr lang="en-US" b="1" dirty="0">
                <a:solidFill>
                  <a:srgbClr val="990033"/>
                </a:solidFill>
              </a:rPr>
              <a:t>3 </a:t>
            </a:r>
            <a:r>
              <a:rPr lang="en-US" dirty="0">
                <a:solidFill>
                  <a:srgbClr val="990033"/>
                </a:solidFill>
              </a:rPr>
              <a:t>unique identifiers </a:t>
            </a:r>
            <a:r>
              <a:rPr lang="en-US" dirty="0"/>
              <a:t>(i.e. DOB, address, name)</a:t>
            </a:r>
          </a:p>
          <a:p>
            <a:pPr lvl="1">
              <a:buFont typeface="Courier New" panose="02070309020205020404" pitchFamily="49" charset="0"/>
              <a:buChar char="o"/>
              <a:defRPr/>
            </a:pPr>
            <a:r>
              <a:rPr lang="en-US" dirty="0">
                <a:solidFill>
                  <a:srgbClr val="990033"/>
                </a:solidFill>
              </a:rPr>
              <a:t>Keep a record </a:t>
            </a:r>
            <a:r>
              <a:rPr lang="en-US" dirty="0"/>
              <a:t>of directly verified students on file for review</a:t>
            </a:r>
          </a:p>
          <a:p>
            <a:pPr lvl="1">
              <a:buFont typeface="Courier New" panose="02070309020205020404" pitchFamily="49" charset="0"/>
              <a:buChar char="o"/>
              <a:defRPr/>
            </a:pPr>
            <a:r>
              <a:rPr lang="en-US" dirty="0">
                <a:solidFill>
                  <a:srgbClr val="990033"/>
                </a:solidFill>
              </a:rPr>
              <a:t>Report data on Income Verification Collection Report </a:t>
            </a:r>
            <a:r>
              <a:rPr lang="en-US" dirty="0"/>
              <a:t>(Attachment G)</a:t>
            </a:r>
          </a:p>
          <a:p>
            <a:pPr marL="640080" lvl="2" indent="0">
              <a:buNone/>
              <a:defRPr/>
            </a:pPr>
            <a:r>
              <a:rPr lang="en-US" sz="1100" dirty="0"/>
              <a:t>  </a:t>
            </a:r>
          </a:p>
          <a:p>
            <a:pPr marL="274320">
              <a:spcAft>
                <a:spcPts val="0"/>
              </a:spcAft>
              <a:defRPr/>
            </a:pPr>
            <a:endParaRPr lang="en-US" sz="1100" dirty="0"/>
          </a:p>
        </p:txBody>
      </p:sp>
    </p:spTree>
    <p:extLst>
      <p:ext uri="{BB962C8B-B14F-4D97-AF65-F5344CB8AC3E}">
        <p14:creationId xmlns:p14="http://schemas.microsoft.com/office/powerpoint/2010/main" val="10904898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481" y="381000"/>
            <a:ext cx="6722919" cy="1447800"/>
          </a:xfrm>
        </p:spPr>
        <p:txBody>
          <a:bodyPr>
            <a:normAutofit/>
          </a:bodyPr>
          <a:lstStyle/>
          <a:p>
            <a:r>
              <a:rPr lang="en-US" dirty="0"/>
              <a:t>Verification for Cause</a:t>
            </a:r>
          </a:p>
        </p:txBody>
      </p:sp>
      <p:sp>
        <p:nvSpPr>
          <p:cNvPr id="3" name="Content Placeholder 2"/>
          <p:cNvSpPr>
            <a:spLocks noGrp="1"/>
          </p:cNvSpPr>
          <p:nvPr>
            <p:ph idx="1"/>
          </p:nvPr>
        </p:nvSpPr>
        <p:spPr>
          <a:xfrm>
            <a:off x="1049481" y="2067790"/>
            <a:ext cx="10837719" cy="5412510"/>
          </a:xfrm>
        </p:spPr>
        <p:txBody>
          <a:bodyPr>
            <a:normAutofit/>
          </a:bodyPr>
          <a:lstStyle/>
          <a:p>
            <a:pPr>
              <a:buFont typeface="Arial" panose="020B0604020202020204" pitchFamily="34" charset="0"/>
              <a:buChar char="•"/>
            </a:pPr>
            <a:r>
              <a:rPr lang="en-US" sz="2400" dirty="0">
                <a:solidFill>
                  <a:srgbClr val="990033"/>
                </a:solidFill>
              </a:rPr>
              <a:t>SFAs are obligated to verify all questionable applications </a:t>
            </a:r>
          </a:p>
          <a:p>
            <a:pPr>
              <a:buFont typeface="Arial" panose="020B0604020202020204" pitchFamily="34" charset="0"/>
              <a:buChar char="•"/>
            </a:pPr>
            <a:r>
              <a:rPr lang="en-US" sz="2400" dirty="0">
                <a:solidFill>
                  <a:schemeClr val="tx2"/>
                </a:solidFill>
              </a:rPr>
              <a:t>Applications verified for cause are in</a:t>
            </a:r>
            <a:r>
              <a:rPr lang="en-US" sz="2400" b="1" dirty="0">
                <a:solidFill>
                  <a:srgbClr val="990033"/>
                </a:solidFill>
              </a:rPr>
              <a:t> </a:t>
            </a:r>
            <a:r>
              <a:rPr lang="en-US" sz="2400" b="1" i="1" dirty="0">
                <a:solidFill>
                  <a:srgbClr val="990033"/>
                </a:solidFill>
              </a:rPr>
              <a:t>addition</a:t>
            </a:r>
            <a:r>
              <a:rPr lang="en-US" sz="2400" b="1" dirty="0">
                <a:solidFill>
                  <a:srgbClr val="990033"/>
                </a:solidFill>
              </a:rPr>
              <a:t> </a:t>
            </a:r>
            <a:r>
              <a:rPr lang="en-US" sz="2400" dirty="0">
                <a:solidFill>
                  <a:schemeClr val="tx2"/>
                </a:solidFill>
              </a:rPr>
              <a:t>to the annually required verification process</a:t>
            </a:r>
          </a:p>
          <a:p>
            <a:pPr lvl="1">
              <a:buFont typeface="Arial" panose="020B0604020202020204" pitchFamily="34" charset="0"/>
              <a:buChar char="•"/>
            </a:pPr>
            <a:r>
              <a:rPr lang="en-US" sz="2400" dirty="0">
                <a:solidFill>
                  <a:schemeClr val="tx2"/>
                </a:solidFill>
              </a:rPr>
              <a:t>Restriction on sample size (over-verifying) does not pertain to verification for cause applications</a:t>
            </a:r>
          </a:p>
          <a:p>
            <a:pPr>
              <a:buFont typeface="Arial" panose="020B0604020202020204" pitchFamily="34" charset="0"/>
              <a:buChar char="•"/>
            </a:pPr>
            <a:r>
              <a:rPr lang="en-US" sz="2400" dirty="0">
                <a:solidFill>
                  <a:schemeClr val="tx2"/>
                </a:solidFill>
              </a:rPr>
              <a:t>Follow Income Verification procedures</a:t>
            </a:r>
          </a:p>
          <a:p>
            <a:pPr>
              <a:buFont typeface="Arial" panose="020B0604020202020204" pitchFamily="34" charset="0"/>
              <a:buChar char="•"/>
            </a:pPr>
            <a:r>
              <a:rPr lang="en-US" sz="2400" dirty="0">
                <a:solidFill>
                  <a:srgbClr val="7030A0"/>
                </a:solidFill>
              </a:rPr>
              <a:t>Report those applications verified for cause and the results on the Income Verification Collection Report (Attachment G) </a:t>
            </a:r>
          </a:p>
        </p:txBody>
      </p:sp>
    </p:spTree>
    <p:extLst>
      <p:ext uri="{BB962C8B-B14F-4D97-AF65-F5344CB8AC3E}">
        <p14:creationId xmlns:p14="http://schemas.microsoft.com/office/powerpoint/2010/main" val="214532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F0DD00-25BC-4635-BDE0-7A84A1727A6D}"/>
              </a:ext>
            </a:extLst>
          </p:cNvPr>
          <p:cNvSpPr>
            <a:spLocks noGrp="1"/>
          </p:cNvSpPr>
          <p:nvPr>
            <p:ph type="title"/>
          </p:nvPr>
        </p:nvSpPr>
        <p:spPr/>
        <p:txBody>
          <a:bodyPr/>
          <a:lstStyle/>
          <a:p>
            <a:r>
              <a:rPr lang="en-US" dirty="0"/>
              <a:t>Income Verification Collection Report (Attachment G)</a:t>
            </a:r>
          </a:p>
        </p:txBody>
      </p:sp>
      <p:sp>
        <p:nvSpPr>
          <p:cNvPr id="6" name="Content Placeholder 5">
            <a:extLst>
              <a:ext uri="{FF2B5EF4-FFF2-40B4-BE49-F238E27FC236}">
                <a16:creationId xmlns:a16="http://schemas.microsoft.com/office/drawing/2014/main" id="{EE6CFF81-3082-4C42-9297-0718A420B89F}"/>
              </a:ext>
            </a:extLst>
          </p:cNvPr>
          <p:cNvSpPr>
            <a:spLocks noGrp="1"/>
          </p:cNvSpPr>
          <p:nvPr>
            <p:ph sz="half" idx="2"/>
          </p:nvPr>
        </p:nvSpPr>
        <p:spPr/>
        <p:txBody>
          <a:bodyPr>
            <a:normAutofit lnSpcReduction="10000"/>
          </a:bodyPr>
          <a:lstStyle/>
          <a:p>
            <a:pPr fontAlgn="auto">
              <a:spcAft>
                <a:spcPts val="0"/>
              </a:spcAft>
              <a:buFont typeface="Arial" panose="020B0604020202020204" pitchFamily="34" charset="0"/>
              <a:buChar char="•"/>
              <a:defRPr/>
            </a:pPr>
            <a:r>
              <a:rPr lang="en-US" sz="1400" b="1" dirty="0">
                <a:solidFill>
                  <a:srgbClr val="003399"/>
                </a:solidFill>
              </a:rPr>
              <a:t>Must report data on verification using the Income Verification Collection Report</a:t>
            </a:r>
          </a:p>
          <a:p>
            <a:pPr fontAlgn="auto">
              <a:spcAft>
                <a:spcPts val="0"/>
              </a:spcAft>
              <a:buFont typeface="Arial" panose="020B0604020202020204" pitchFamily="34" charset="0"/>
              <a:buChar char="•"/>
              <a:defRPr/>
            </a:pPr>
            <a:endParaRPr lang="en-US" sz="1400" dirty="0">
              <a:solidFill>
                <a:schemeClr val="tx2"/>
              </a:solidFill>
            </a:endParaRPr>
          </a:p>
          <a:p>
            <a:pPr fontAlgn="auto">
              <a:spcAft>
                <a:spcPts val="0"/>
              </a:spcAft>
              <a:buFont typeface="Arial" panose="020B0604020202020204" pitchFamily="34" charset="0"/>
              <a:buChar char="•"/>
              <a:defRPr/>
            </a:pPr>
            <a:r>
              <a:rPr lang="en-US" sz="1400" dirty="0">
                <a:solidFill>
                  <a:schemeClr val="tx2"/>
                </a:solidFill>
              </a:rPr>
              <a:t>Start Verification Process by </a:t>
            </a:r>
            <a:r>
              <a:rPr lang="en-US" sz="1400" b="1" dirty="0">
                <a:solidFill>
                  <a:srgbClr val="FF0000"/>
                </a:solidFill>
              </a:rPr>
              <a:t>October 1</a:t>
            </a:r>
            <a:r>
              <a:rPr lang="en-US" sz="1400" b="1" baseline="30000" dirty="0">
                <a:solidFill>
                  <a:srgbClr val="FF0000"/>
                </a:solidFill>
              </a:rPr>
              <a:t>st</a:t>
            </a:r>
            <a:r>
              <a:rPr lang="en-US" sz="1400" b="1" dirty="0">
                <a:solidFill>
                  <a:srgbClr val="FF0000"/>
                </a:solidFill>
              </a:rPr>
              <a:t> </a:t>
            </a:r>
          </a:p>
          <a:p>
            <a:pPr fontAlgn="auto">
              <a:spcAft>
                <a:spcPts val="0"/>
              </a:spcAft>
              <a:buFont typeface="Arial" panose="020B0604020202020204" pitchFamily="34" charset="0"/>
              <a:buChar char="•"/>
              <a:defRPr/>
            </a:pPr>
            <a:endParaRPr lang="en-US" sz="1400" dirty="0">
              <a:solidFill>
                <a:schemeClr val="tx2"/>
              </a:solidFill>
            </a:endParaRPr>
          </a:p>
          <a:p>
            <a:pPr fontAlgn="auto">
              <a:spcAft>
                <a:spcPts val="0"/>
              </a:spcAft>
              <a:buFont typeface="Arial" panose="020B0604020202020204" pitchFamily="34" charset="0"/>
              <a:buChar char="•"/>
              <a:defRPr/>
            </a:pPr>
            <a:r>
              <a:rPr lang="en-US" sz="1400" dirty="0">
                <a:solidFill>
                  <a:schemeClr val="tx2"/>
                </a:solidFill>
              </a:rPr>
              <a:t>Complete Verification Process by </a:t>
            </a:r>
            <a:r>
              <a:rPr lang="en-US" sz="1400" b="1" dirty="0">
                <a:solidFill>
                  <a:srgbClr val="FF0000"/>
                </a:solidFill>
              </a:rPr>
              <a:t>November 15</a:t>
            </a:r>
          </a:p>
          <a:p>
            <a:pPr fontAlgn="auto">
              <a:spcAft>
                <a:spcPts val="0"/>
              </a:spcAft>
              <a:buFont typeface="Arial" panose="020B0604020202020204" pitchFamily="34" charset="0"/>
              <a:buChar char="•"/>
              <a:defRPr/>
            </a:pPr>
            <a:endParaRPr lang="en-US" sz="1400" dirty="0">
              <a:solidFill>
                <a:schemeClr val="tx2"/>
              </a:solidFill>
            </a:endParaRPr>
          </a:p>
          <a:p>
            <a:pPr fontAlgn="auto">
              <a:spcAft>
                <a:spcPts val="0"/>
              </a:spcAft>
              <a:buFont typeface="Arial" panose="020B0604020202020204" pitchFamily="34" charset="0"/>
              <a:buChar char="•"/>
              <a:defRPr/>
            </a:pPr>
            <a:r>
              <a:rPr lang="en-US" sz="1400" dirty="0">
                <a:solidFill>
                  <a:schemeClr val="tx2"/>
                </a:solidFill>
              </a:rPr>
              <a:t>Submit Income Verification Report on CNMS by </a:t>
            </a:r>
            <a:r>
              <a:rPr lang="en-US" sz="1400" b="1" dirty="0">
                <a:solidFill>
                  <a:srgbClr val="FF0000"/>
                </a:solidFill>
              </a:rPr>
              <a:t>December 15</a:t>
            </a:r>
            <a:r>
              <a:rPr lang="en-US" sz="1400" dirty="0">
                <a:solidFill>
                  <a:schemeClr val="tx2"/>
                </a:solidFill>
              </a:rPr>
              <a:t>. </a:t>
            </a:r>
          </a:p>
          <a:p>
            <a:pPr>
              <a:buFont typeface="Arial" panose="020B0604020202020204" pitchFamily="34" charset="0"/>
              <a:buChar char="•"/>
              <a:defRPr/>
            </a:pPr>
            <a:endParaRPr lang="en-US" sz="1400" dirty="0">
              <a:solidFill>
                <a:schemeClr val="tx2"/>
              </a:solidFill>
            </a:endParaRPr>
          </a:p>
          <a:p>
            <a:pPr>
              <a:buFont typeface="Arial" panose="020B0604020202020204" pitchFamily="34" charset="0"/>
              <a:buChar char="•"/>
              <a:defRPr/>
            </a:pPr>
            <a:r>
              <a:rPr lang="en-US" sz="1400" b="1" i="1" dirty="0">
                <a:solidFill>
                  <a:srgbClr val="990033"/>
                </a:solidFill>
              </a:rPr>
              <a:t>Even those exempt from verification requirements must still complete the report</a:t>
            </a:r>
            <a:r>
              <a:rPr lang="en-US" sz="1400" dirty="0">
                <a:solidFill>
                  <a:schemeClr val="tx2"/>
                </a:solidFill>
              </a:rPr>
              <a:t>.</a:t>
            </a:r>
          </a:p>
          <a:p>
            <a:pPr marL="934974" lvl="1" indent="-285750">
              <a:buFont typeface="Arial" panose="020B0604020202020204" pitchFamily="34" charset="0"/>
              <a:buChar char="•"/>
              <a:defRPr/>
            </a:pPr>
            <a:r>
              <a:rPr lang="en-US" sz="1400" dirty="0">
                <a:solidFill>
                  <a:schemeClr val="tx2"/>
                </a:solidFill>
              </a:rPr>
              <a:t>CEP and Provision 2 schools only need to complete section 2, 3-1 and 5-1 </a:t>
            </a:r>
            <a:r>
              <a:rPr lang="en-US" sz="1400" i="1" dirty="0">
                <a:solidFill>
                  <a:schemeClr val="tx2"/>
                </a:solidFill>
              </a:rPr>
              <a:t>(if all schools in the SFA are under the Provision)</a:t>
            </a:r>
          </a:p>
          <a:p>
            <a:endParaRPr lang="en-US" dirty="0"/>
          </a:p>
        </p:txBody>
      </p:sp>
      <p:pic>
        <p:nvPicPr>
          <p:cNvPr id="7" name="Picture 2">
            <a:extLst>
              <a:ext uri="{FF2B5EF4-FFF2-40B4-BE49-F238E27FC236}">
                <a16:creationId xmlns:a16="http://schemas.microsoft.com/office/drawing/2014/main" id="{ECB7CDD5-E9C8-4008-A40B-A95160A45D10}"/>
              </a:ext>
            </a:extLst>
          </p:cNvPr>
          <p:cNvPicPr>
            <a:picLocks noGrp="1" noChangeAspect="1" noChangeArrowheads="1"/>
          </p:cNvPicPr>
          <p:nvPr>
            <p:ph sz="half" idx="1"/>
          </p:nvPr>
        </p:nvPicPr>
        <p:blipFill>
          <a:blip r:embed="rId3"/>
          <a:srcRect/>
          <a:stretch>
            <a:fillRect/>
          </a:stretch>
        </p:blipFill>
        <p:spPr bwMode="auto">
          <a:xfrm>
            <a:off x="749300" y="1846263"/>
            <a:ext cx="4953000" cy="4364037"/>
          </a:xfrm>
          <a:prstGeom prst="rect">
            <a:avLst/>
          </a:prstGeom>
          <a:noFill/>
          <a:ln w="9525">
            <a:noFill/>
            <a:miter lim="800000"/>
            <a:headEnd/>
            <a:tailEnd/>
          </a:ln>
        </p:spPr>
      </p:pic>
    </p:spTree>
    <p:extLst>
      <p:ext uri="{BB962C8B-B14F-4D97-AF65-F5344CB8AC3E}">
        <p14:creationId xmlns:p14="http://schemas.microsoft.com/office/powerpoint/2010/main" val="3145976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35FD-EA68-4522-8917-D86919F0DF63}"/>
              </a:ext>
            </a:extLst>
          </p:cNvPr>
          <p:cNvSpPr>
            <a:spLocks noGrp="1"/>
          </p:cNvSpPr>
          <p:nvPr>
            <p:ph type="title"/>
          </p:nvPr>
        </p:nvSpPr>
        <p:spPr/>
        <p:txBody>
          <a:bodyPr>
            <a:normAutofit/>
          </a:bodyPr>
          <a:lstStyle/>
          <a:p>
            <a:r>
              <a:rPr lang="en-US" sz="3200" dirty="0"/>
              <a:t>Verification Collection Report: Section 1 and 2</a:t>
            </a:r>
          </a:p>
        </p:txBody>
      </p:sp>
      <p:pic>
        <p:nvPicPr>
          <p:cNvPr id="4" name="Picture 2">
            <a:extLst>
              <a:ext uri="{FF2B5EF4-FFF2-40B4-BE49-F238E27FC236}">
                <a16:creationId xmlns:a16="http://schemas.microsoft.com/office/drawing/2014/main" id="{29F6E1F7-4C92-4B67-94F6-77467D935B9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2217000"/>
            <a:ext cx="6345237" cy="178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97F63213-9968-41AE-AD2B-A320EA6964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63" y="4152900"/>
            <a:ext cx="6345237"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F2BCFF4-9DF2-4DED-BA3E-0F9052A23068}"/>
              </a:ext>
            </a:extLst>
          </p:cNvPr>
          <p:cNvSpPr/>
          <p:nvPr/>
        </p:nvSpPr>
        <p:spPr>
          <a:xfrm>
            <a:off x="6946900" y="2217000"/>
            <a:ext cx="4991100" cy="3416320"/>
          </a:xfrm>
          <a:prstGeom prst="rect">
            <a:avLst/>
          </a:prstGeom>
        </p:spPr>
        <p:txBody>
          <a:bodyPr wrap="square">
            <a:spAutoFit/>
          </a:bodyPr>
          <a:lstStyle/>
          <a:p>
            <a:pPr algn="ctr"/>
            <a:endParaRPr lang="en-US" dirty="0">
              <a:solidFill>
                <a:schemeClr val="bg2">
                  <a:lumMod val="25000"/>
                </a:schemeClr>
              </a:solidFill>
            </a:endParaRPr>
          </a:p>
          <a:p>
            <a:pPr algn="ctr"/>
            <a:r>
              <a:rPr lang="en-US" dirty="0">
                <a:solidFill>
                  <a:schemeClr val="bg2">
                    <a:lumMod val="25000"/>
                  </a:schemeClr>
                </a:solidFill>
              </a:rPr>
              <a:t>Section 1 will prefill once the October claim is submitted using the last operating day in October  </a:t>
            </a:r>
          </a:p>
          <a:p>
            <a:pPr algn="ctr"/>
            <a:endParaRPr lang="en-US" dirty="0">
              <a:solidFill>
                <a:schemeClr val="bg2">
                  <a:lumMod val="25000"/>
                </a:schemeClr>
              </a:solidFill>
            </a:endParaRPr>
          </a:p>
          <a:p>
            <a:pPr algn="ctr"/>
            <a:endParaRPr lang="en-US" dirty="0">
              <a:solidFill>
                <a:schemeClr val="bg2">
                  <a:lumMod val="25000"/>
                </a:schemeClr>
              </a:solidFill>
            </a:endParaRPr>
          </a:p>
          <a:p>
            <a:pPr algn="ctr"/>
            <a:endParaRPr lang="en-US" dirty="0">
              <a:solidFill>
                <a:schemeClr val="bg2">
                  <a:lumMod val="25000"/>
                </a:schemeClr>
              </a:solidFill>
            </a:endParaRPr>
          </a:p>
          <a:p>
            <a:pPr algn="ctr"/>
            <a:endParaRPr lang="en-US" dirty="0">
              <a:solidFill>
                <a:schemeClr val="bg2">
                  <a:lumMod val="25000"/>
                </a:schemeClr>
              </a:solidFill>
            </a:endParaRPr>
          </a:p>
          <a:p>
            <a:pPr algn="ctr"/>
            <a:r>
              <a:rPr lang="en-US" dirty="0">
                <a:solidFill>
                  <a:schemeClr val="bg2">
                    <a:lumMod val="25000"/>
                  </a:schemeClr>
                </a:solidFill>
              </a:rPr>
              <a:t>Section 2 is only for SFAs or RCCIs who operate alternative provisions, this include Provision 2 and Community Eligibility Provision (CEP).</a:t>
            </a:r>
          </a:p>
        </p:txBody>
      </p:sp>
    </p:spTree>
    <p:extLst>
      <p:ext uri="{BB962C8B-B14F-4D97-AF65-F5344CB8AC3E}">
        <p14:creationId xmlns:p14="http://schemas.microsoft.com/office/powerpoint/2010/main" val="363100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4799-8FD6-4EE1-AAF8-452B0300BAE3}"/>
              </a:ext>
            </a:extLst>
          </p:cNvPr>
          <p:cNvSpPr>
            <a:spLocks noGrp="1"/>
          </p:cNvSpPr>
          <p:nvPr>
            <p:ph type="title"/>
          </p:nvPr>
        </p:nvSpPr>
        <p:spPr/>
        <p:txBody>
          <a:bodyPr>
            <a:normAutofit/>
          </a:bodyPr>
          <a:lstStyle/>
          <a:p>
            <a:r>
              <a:rPr lang="en-US" sz="4000" dirty="0"/>
              <a:t>Verification Collection Report: Section 3 </a:t>
            </a:r>
          </a:p>
        </p:txBody>
      </p:sp>
      <p:pic>
        <p:nvPicPr>
          <p:cNvPr id="4" name="Picture 2">
            <a:extLst>
              <a:ext uri="{FF2B5EF4-FFF2-40B4-BE49-F238E27FC236}">
                <a16:creationId xmlns:a16="http://schemas.microsoft.com/office/drawing/2014/main" id="{FF2CA180-6AF2-4E16-8C58-0B2E64EA77B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0090" y="2820748"/>
            <a:ext cx="7402801" cy="253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D8879498-630A-4763-9966-10A7FE49A57D}"/>
              </a:ext>
            </a:extLst>
          </p:cNvPr>
          <p:cNvCxnSpPr>
            <a:cxnSpLocks/>
          </p:cNvCxnSpPr>
          <p:nvPr/>
        </p:nvCxnSpPr>
        <p:spPr>
          <a:xfrm flipV="1">
            <a:off x="2805545" y="2484919"/>
            <a:ext cx="259773" cy="7258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FC08E43-91BD-4E86-89F2-0FB83572D98F}"/>
              </a:ext>
            </a:extLst>
          </p:cNvPr>
          <p:cNvSpPr/>
          <p:nvPr/>
        </p:nvSpPr>
        <p:spPr>
          <a:xfrm>
            <a:off x="559810" y="1961698"/>
            <a:ext cx="4729163" cy="523220"/>
          </a:xfrm>
          <a:prstGeom prst="rect">
            <a:avLst/>
          </a:prstGeom>
        </p:spPr>
        <p:txBody>
          <a:bodyPr wrap="square">
            <a:spAutoFit/>
          </a:bodyPr>
          <a:lstStyle/>
          <a:p>
            <a:pPr algn="ctr"/>
            <a:r>
              <a:rPr lang="en-US" sz="1400" b="1" dirty="0"/>
              <a:t>3-1 </a:t>
            </a:r>
            <a:r>
              <a:rPr lang="en-US" sz="1400" dirty="0"/>
              <a:t>SFAs that are not required to perform direct certification check box 3-1</a:t>
            </a:r>
          </a:p>
        </p:txBody>
      </p:sp>
      <p:cxnSp>
        <p:nvCxnSpPr>
          <p:cNvPr id="8" name="Straight Arrow Connector 7">
            <a:extLst>
              <a:ext uri="{FF2B5EF4-FFF2-40B4-BE49-F238E27FC236}">
                <a16:creationId xmlns:a16="http://schemas.microsoft.com/office/drawing/2014/main" id="{767CF6ED-499A-402C-B5CD-EFED879F70D0}"/>
              </a:ext>
            </a:extLst>
          </p:cNvPr>
          <p:cNvCxnSpPr>
            <a:cxnSpLocks/>
          </p:cNvCxnSpPr>
          <p:nvPr/>
        </p:nvCxnSpPr>
        <p:spPr>
          <a:xfrm flipV="1">
            <a:off x="8094518" y="2556053"/>
            <a:ext cx="1153391" cy="11742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60D574-F75E-48A5-9236-F0999DC7769F}"/>
              </a:ext>
            </a:extLst>
          </p:cNvPr>
          <p:cNvSpPr txBox="1"/>
          <p:nvPr/>
        </p:nvSpPr>
        <p:spPr>
          <a:xfrm>
            <a:off x="7432962" y="1909722"/>
            <a:ext cx="4578927" cy="646331"/>
          </a:xfrm>
          <a:prstGeom prst="rect">
            <a:avLst/>
          </a:prstGeom>
          <a:noFill/>
        </p:spPr>
        <p:txBody>
          <a:bodyPr wrap="square" rtlCol="0">
            <a:spAutoFit/>
          </a:bodyPr>
          <a:lstStyle/>
          <a:p>
            <a:pPr algn="ctr"/>
            <a:r>
              <a:rPr lang="en-US" sz="1200" b="1" dirty="0"/>
              <a:t>3-2 </a:t>
            </a:r>
            <a:r>
              <a:rPr lang="en-US" sz="1200" dirty="0"/>
              <a:t>Students directly certified through SNAP ONLY or extension of eligibility</a:t>
            </a:r>
          </a:p>
          <a:p>
            <a:pPr algn="ctr"/>
            <a:r>
              <a:rPr lang="en-US" sz="1200" b="1" dirty="0">
                <a:solidFill>
                  <a:srgbClr val="FF0000"/>
                </a:solidFill>
              </a:rPr>
              <a:t>(most SFAs will have largest number here)</a:t>
            </a:r>
          </a:p>
        </p:txBody>
      </p:sp>
      <p:cxnSp>
        <p:nvCxnSpPr>
          <p:cNvPr id="12" name="Straight Arrow Connector 11">
            <a:extLst>
              <a:ext uri="{FF2B5EF4-FFF2-40B4-BE49-F238E27FC236}">
                <a16:creationId xmlns:a16="http://schemas.microsoft.com/office/drawing/2014/main" id="{08BFDAC2-5A01-4CDF-ABC4-72CB32EB2A38}"/>
              </a:ext>
            </a:extLst>
          </p:cNvPr>
          <p:cNvCxnSpPr>
            <a:cxnSpLocks/>
          </p:cNvCxnSpPr>
          <p:nvPr/>
        </p:nvCxnSpPr>
        <p:spPr>
          <a:xfrm>
            <a:off x="8094518" y="5088171"/>
            <a:ext cx="0" cy="5409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D52E0A-2A04-450B-96CB-C39CB5866191}"/>
              </a:ext>
            </a:extLst>
          </p:cNvPr>
          <p:cNvSpPr txBox="1"/>
          <p:nvPr/>
        </p:nvSpPr>
        <p:spPr>
          <a:xfrm>
            <a:off x="7003472" y="5550479"/>
            <a:ext cx="4447309" cy="738664"/>
          </a:xfrm>
          <a:prstGeom prst="rect">
            <a:avLst/>
          </a:prstGeom>
          <a:noFill/>
        </p:spPr>
        <p:txBody>
          <a:bodyPr wrap="square" rtlCol="0">
            <a:spAutoFit/>
          </a:bodyPr>
          <a:lstStyle/>
          <a:p>
            <a:r>
              <a:rPr lang="en-US" sz="1400" b="1" dirty="0"/>
              <a:t>3-4 </a:t>
            </a:r>
            <a:r>
              <a:rPr lang="en-US" sz="1400" dirty="0"/>
              <a:t>Include </a:t>
            </a:r>
            <a:r>
              <a:rPr lang="en-US" sz="1400" u="sng" dirty="0"/>
              <a:t>ONLY</a:t>
            </a:r>
            <a:r>
              <a:rPr lang="en-US" sz="1400" dirty="0"/>
              <a:t> students certified as Free based on a </a:t>
            </a:r>
            <a:r>
              <a:rPr lang="en-US" sz="1400" dirty="0">
                <a:solidFill>
                  <a:srgbClr val="FF0000"/>
                </a:solidFill>
              </a:rPr>
              <a:t>letter </a:t>
            </a:r>
            <a:r>
              <a:rPr lang="en-US" sz="1400" dirty="0"/>
              <a:t>submitted by family from SNAP agency or extension of this eligibility</a:t>
            </a:r>
            <a:endParaRPr lang="en-US" sz="1400" b="1" dirty="0"/>
          </a:p>
        </p:txBody>
      </p:sp>
      <p:cxnSp>
        <p:nvCxnSpPr>
          <p:cNvPr id="18" name="Straight Arrow Connector 17">
            <a:extLst>
              <a:ext uri="{FF2B5EF4-FFF2-40B4-BE49-F238E27FC236}">
                <a16:creationId xmlns:a16="http://schemas.microsoft.com/office/drawing/2014/main" id="{0B848D6C-4553-4CD5-9D7E-88F4D82D83EA}"/>
              </a:ext>
            </a:extLst>
          </p:cNvPr>
          <p:cNvCxnSpPr>
            <a:cxnSpLocks/>
          </p:cNvCxnSpPr>
          <p:nvPr/>
        </p:nvCxnSpPr>
        <p:spPr>
          <a:xfrm>
            <a:off x="8335241" y="4680239"/>
            <a:ext cx="67367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4AC15CB-B7A0-42D3-9A87-3EE52FA28727}"/>
              </a:ext>
            </a:extLst>
          </p:cNvPr>
          <p:cNvSpPr txBox="1"/>
          <p:nvPr/>
        </p:nvSpPr>
        <p:spPr>
          <a:xfrm>
            <a:off x="9008918" y="3851986"/>
            <a:ext cx="3276600" cy="1384995"/>
          </a:xfrm>
          <a:prstGeom prst="rect">
            <a:avLst/>
          </a:prstGeom>
          <a:noFill/>
        </p:spPr>
        <p:txBody>
          <a:bodyPr wrap="square" rtlCol="0">
            <a:spAutoFit/>
          </a:bodyPr>
          <a:lstStyle/>
          <a:p>
            <a:r>
              <a:rPr lang="en-US" sz="1400" b="1" dirty="0"/>
              <a:t>3-3 </a:t>
            </a:r>
            <a:r>
              <a:rPr lang="en-US" sz="1400" dirty="0"/>
              <a:t>Students directly certified through TANF, Medicaid, FDPIR or extension of eligibility for these programs. Also homeless, migrant, runaway, documented foster children, Head Start</a:t>
            </a:r>
          </a:p>
        </p:txBody>
      </p:sp>
      <p:sp>
        <p:nvSpPr>
          <p:cNvPr id="21" name="TextBox 20">
            <a:extLst>
              <a:ext uri="{FF2B5EF4-FFF2-40B4-BE49-F238E27FC236}">
                <a16:creationId xmlns:a16="http://schemas.microsoft.com/office/drawing/2014/main" id="{490D2329-CFDD-4B7E-ACD7-BE4B50C17772}"/>
              </a:ext>
            </a:extLst>
          </p:cNvPr>
          <p:cNvSpPr txBox="1"/>
          <p:nvPr/>
        </p:nvSpPr>
        <p:spPr>
          <a:xfrm>
            <a:off x="237258" y="5543007"/>
            <a:ext cx="5136573"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200" dirty="0">
                <a:solidFill>
                  <a:srgbClr val="FF0000"/>
                </a:solidFill>
              </a:rPr>
              <a:t>Students are to be reported only once</a:t>
            </a:r>
          </a:p>
          <a:p>
            <a:pPr marL="285750" indent="-285750">
              <a:buFont typeface="Arial" panose="020B0604020202020204" pitchFamily="34" charset="0"/>
              <a:buChar char="•"/>
            </a:pPr>
            <a:r>
              <a:rPr lang="en-US" sz="1200" dirty="0">
                <a:solidFill>
                  <a:srgbClr val="FF0000"/>
                </a:solidFill>
              </a:rPr>
              <a:t>Use the last operating day in October when reporting data in section 3</a:t>
            </a:r>
          </a:p>
        </p:txBody>
      </p:sp>
    </p:spTree>
    <p:extLst>
      <p:ext uri="{BB962C8B-B14F-4D97-AF65-F5344CB8AC3E}">
        <p14:creationId xmlns:p14="http://schemas.microsoft.com/office/powerpoint/2010/main" val="139023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ECE6-F2FA-4F1D-A95F-A411735D2843}"/>
              </a:ext>
            </a:extLst>
          </p:cNvPr>
          <p:cNvSpPr>
            <a:spLocks noGrp="1"/>
          </p:cNvSpPr>
          <p:nvPr>
            <p:ph type="title"/>
          </p:nvPr>
        </p:nvSpPr>
        <p:spPr/>
        <p:txBody>
          <a:bodyPr>
            <a:normAutofit/>
          </a:bodyPr>
          <a:lstStyle/>
          <a:p>
            <a:r>
              <a:rPr lang="en-US" sz="4000" dirty="0"/>
              <a:t>Verification Collection Report: Section 4</a:t>
            </a:r>
          </a:p>
        </p:txBody>
      </p:sp>
      <p:sp>
        <p:nvSpPr>
          <p:cNvPr id="3" name="Content Placeholder 2">
            <a:extLst>
              <a:ext uri="{FF2B5EF4-FFF2-40B4-BE49-F238E27FC236}">
                <a16:creationId xmlns:a16="http://schemas.microsoft.com/office/drawing/2014/main" id="{0FDB1A8A-2F0A-4584-BE57-34596EE3F873}"/>
              </a:ext>
            </a:extLst>
          </p:cNvPr>
          <p:cNvSpPr>
            <a:spLocks noGrp="1"/>
          </p:cNvSpPr>
          <p:nvPr>
            <p:ph idx="1"/>
          </p:nvPr>
        </p:nvSpPr>
        <p:spPr/>
        <p:txBody>
          <a:bodyPr/>
          <a:lstStyle/>
          <a:p>
            <a:r>
              <a:rPr lang="en-US" sz="1400" dirty="0">
                <a:solidFill>
                  <a:schemeClr val="bg2">
                    <a:lumMod val="25000"/>
                  </a:schemeClr>
                </a:solidFill>
              </a:rPr>
              <a:t>A. Number of applications refers to the number of household applications submitted</a:t>
            </a:r>
          </a:p>
          <a:p>
            <a:pPr marL="1001268" lvl="1" indent="-342900">
              <a:buAutoNum type="alphaUcPeriod"/>
            </a:pPr>
            <a:r>
              <a:rPr lang="en-US" sz="1400" dirty="0">
                <a:solidFill>
                  <a:schemeClr val="bg2">
                    <a:lumMod val="25000"/>
                  </a:schemeClr>
                </a:solidFill>
              </a:rPr>
              <a:t>4-1: Free eligible based on a case number written on an application or a foster child application where the household did not submit documentation verifying the foster child’s status </a:t>
            </a:r>
          </a:p>
          <a:p>
            <a:pPr marL="1001268" lvl="1" indent="-342900">
              <a:buAutoNum type="alphaUcPeriod"/>
            </a:pPr>
            <a:r>
              <a:rPr lang="en-US" sz="1400" dirty="0">
                <a:solidFill>
                  <a:schemeClr val="bg2">
                    <a:lumMod val="25000"/>
                  </a:schemeClr>
                </a:solidFill>
              </a:rPr>
              <a:t>4-2: Free eligible based on income information on an application</a:t>
            </a:r>
          </a:p>
          <a:p>
            <a:pPr marL="1001268" lvl="1" indent="-342900">
              <a:buAutoNum type="alphaUcPeriod"/>
            </a:pPr>
            <a:r>
              <a:rPr lang="en-US" sz="1400" dirty="0">
                <a:solidFill>
                  <a:schemeClr val="bg2">
                    <a:lumMod val="25000"/>
                  </a:schemeClr>
                </a:solidFill>
              </a:rPr>
              <a:t>4-3: Reduced eligible based on income information on an application </a:t>
            </a:r>
          </a:p>
          <a:p>
            <a:endParaRPr lang="en-US" sz="1400" dirty="0">
              <a:solidFill>
                <a:schemeClr val="bg2">
                  <a:lumMod val="25000"/>
                </a:schemeClr>
              </a:solidFill>
            </a:endParaRPr>
          </a:p>
          <a:p>
            <a:r>
              <a:rPr lang="en-US" sz="1400" dirty="0">
                <a:solidFill>
                  <a:schemeClr val="bg2">
                    <a:lumMod val="25000"/>
                  </a:schemeClr>
                </a:solidFill>
              </a:rPr>
              <a:t>B. Number of students are the total number of students on all applications submitted (there may be more than one student per household application) </a:t>
            </a:r>
          </a:p>
          <a:p>
            <a:endParaRPr lang="en-US" dirty="0"/>
          </a:p>
        </p:txBody>
      </p:sp>
      <p:pic>
        <p:nvPicPr>
          <p:cNvPr id="4" name="Picture 2">
            <a:extLst>
              <a:ext uri="{FF2B5EF4-FFF2-40B4-BE49-F238E27FC236}">
                <a16:creationId xmlns:a16="http://schemas.microsoft.com/office/drawing/2014/main" id="{33B71F62-CB8B-42AA-B260-00DAF4D1A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4313197"/>
            <a:ext cx="6705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19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F8E7C89-98BB-43E0-9399-09C84A13F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99291"/>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27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034DC2-0BAC-4431-915A-15D092347B37}"/>
              </a:ext>
            </a:extLst>
          </p:cNvPr>
          <p:cNvSpPr>
            <a:spLocks noGrp="1"/>
          </p:cNvSpPr>
          <p:nvPr>
            <p:ph type="title"/>
          </p:nvPr>
        </p:nvSpPr>
        <p:spPr>
          <a:xfrm>
            <a:off x="1024543" y="639896"/>
            <a:ext cx="10058400" cy="1448679"/>
          </a:xfrm>
        </p:spPr>
        <p:txBody>
          <a:bodyPr>
            <a:noAutofit/>
          </a:bodyPr>
          <a:lstStyle/>
          <a:p>
            <a:pPr algn="ctr">
              <a:lnSpc>
                <a:spcPct val="100000"/>
              </a:lnSpc>
            </a:pPr>
            <a:r>
              <a:rPr lang="en-US" sz="2000" dirty="0">
                <a:solidFill>
                  <a:schemeClr val="tx2"/>
                </a:solidFill>
              </a:rPr>
              <a:t>Child Nutrition Program Administration</a:t>
            </a:r>
            <a:br>
              <a:rPr lang="en-US" sz="2000" dirty="0">
                <a:solidFill>
                  <a:schemeClr val="tx2"/>
                </a:solidFill>
              </a:rPr>
            </a:br>
            <a:r>
              <a:rPr lang="en-US" sz="2000" dirty="0">
                <a:solidFill>
                  <a:schemeClr val="tx2"/>
                </a:solidFill>
              </a:rPr>
              <a:t>89 Washington Avenue, Room 375 EBA</a:t>
            </a:r>
            <a:br>
              <a:rPr lang="en-US" sz="2000" dirty="0">
                <a:solidFill>
                  <a:schemeClr val="tx2"/>
                </a:solidFill>
              </a:rPr>
            </a:br>
            <a:r>
              <a:rPr lang="en-US" sz="2000" dirty="0">
                <a:solidFill>
                  <a:schemeClr val="tx2"/>
                </a:solidFill>
              </a:rPr>
              <a:t>Albany, NY 12234</a:t>
            </a:r>
            <a:br>
              <a:rPr lang="en-US" sz="2000" dirty="0">
                <a:solidFill>
                  <a:schemeClr val="tx2"/>
                </a:solidFill>
              </a:rPr>
            </a:br>
            <a:r>
              <a:rPr lang="en-US" sz="2000" dirty="0">
                <a:solidFill>
                  <a:schemeClr val="tx2"/>
                </a:solidFill>
              </a:rPr>
              <a:t>(518) 473-8781</a:t>
            </a:r>
            <a:br>
              <a:rPr lang="en-US" sz="1600" i="1" dirty="0">
                <a:solidFill>
                  <a:schemeClr val="tx2"/>
                </a:solidFill>
              </a:rPr>
            </a:br>
            <a:br>
              <a:rPr lang="en-US" sz="1600" i="1" dirty="0">
                <a:solidFill>
                  <a:schemeClr val="tx2"/>
                </a:solidFill>
              </a:rPr>
            </a:br>
            <a:endParaRPr lang="en-US" sz="1600" dirty="0"/>
          </a:p>
        </p:txBody>
      </p:sp>
      <p:sp>
        <p:nvSpPr>
          <p:cNvPr id="9" name="Rectangle 8">
            <a:extLst>
              <a:ext uri="{FF2B5EF4-FFF2-40B4-BE49-F238E27FC236}">
                <a16:creationId xmlns:a16="http://schemas.microsoft.com/office/drawing/2014/main" id="{3368FD74-A642-4183-BCAC-E724220545E2}"/>
              </a:ext>
            </a:extLst>
          </p:cNvPr>
          <p:cNvSpPr/>
          <p:nvPr/>
        </p:nvSpPr>
        <p:spPr>
          <a:xfrm>
            <a:off x="1559675" y="2508097"/>
            <a:ext cx="9133609" cy="3808735"/>
          </a:xfrm>
          <a:prstGeom prst="rect">
            <a:avLst/>
          </a:prstGeom>
        </p:spPr>
        <p:txBody>
          <a:bodyPr wrap="square">
            <a:spAutoFit/>
          </a:bodyPr>
          <a:lstStyle/>
          <a:p>
            <a:r>
              <a:rPr lang="en-US" sz="105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r>
              <a:rPr lang="en-US" sz="105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r>
              <a:rPr lang="en-US" sz="1050"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a:t>
            </a:r>
          </a:p>
          <a:p>
            <a:endParaRPr lang="en-US" sz="1050" dirty="0">
              <a:solidFill>
                <a:srgbClr val="000000"/>
              </a:solidFill>
            </a:endParaRPr>
          </a:p>
          <a:p>
            <a:r>
              <a:rPr lang="en-US" sz="1050" dirty="0">
                <a:solidFill>
                  <a:srgbClr val="000000"/>
                </a:solidFill>
              </a:rPr>
              <a:t>(1)     mail: U.S. Department of Agriculture</a:t>
            </a:r>
          </a:p>
          <a:p>
            <a:r>
              <a:rPr lang="en-US" sz="1050" dirty="0">
                <a:solidFill>
                  <a:srgbClr val="000000"/>
                </a:solidFill>
              </a:rPr>
              <a:t>         Office of the Assistant Secretary for Civil Rights</a:t>
            </a:r>
          </a:p>
          <a:p>
            <a:r>
              <a:rPr lang="en-US" sz="1050" dirty="0">
                <a:solidFill>
                  <a:srgbClr val="000000"/>
                </a:solidFill>
              </a:rPr>
              <a:t>         1400 Independence Avenue, SW</a:t>
            </a:r>
          </a:p>
          <a:p>
            <a:r>
              <a:rPr lang="en-US" sz="1050" dirty="0">
                <a:solidFill>
                  <a:srgbClr val="000000"/>
                </a:solidFill>
              </a:rPr>
              <a:t>         Washington, D.C. 20250-9410;</a:t>
            </a:r>
          </a:p>
          <a:p>
            <a:endParaRPr lang="en-US" sz="1050" dirty="0">
              <a:solidFill>
                <a:srgbClr val="000000"/>
              </a:solidFill>
            </a:endParaRPr>
          </a:p>
          <a:p>
            <a:r>
              <a:rPr lang="en-US" sz="1050" dirty="0">
                <a:solidFill>
                  <a:srgbClr val="000000"/>
                </a:solidFill>
              </a:rPr>
              <a:t>(2)     fax: (202) 690-7442; or</a:t>
            </a:r>
          </a:p>
          <a:p>
            <a:endParaRPr lang="en-US" sz="1050" dirty="0">
              <a:solidFill>
                <a:srgbClr val="000000"/>
              </a:solidFill>
            </a:endParaRPr>
          </a:p>
          <a:p>
            <a:r>
              <a:rPr lang="en-US" sz="1050" dirty="0">
                <a:solidFill>
                  <a:srgbClr val="000000"/>
                </a:solidFill>
              </a:rPr>
              <a:t>(3)     email: </a:t>
            </a:r>
            <a:r>
              <a:rPr lang="en-US" sz="1050" dirty="0"/>
              <a:t>program.intake@usda.gov</a:t>
            </a:r>
          </a:p>
          <a:p>
            <a:endParaRPr lang="en-US" sz="1050" dirty="0">
              <a:solidFill>
                <a:srgbClr val="000000"/>
              </a:solidFill>
            </a:endParaRPr>
          </a:p>
          <a:p>
            <a:r>
              <a:rPr lang="en-US" sz="1050" dirty="0">
                <a:solidFill>
                  <a:srgbClr val="000000"/>
                </a:solidFill>
              </a:rPr>
              <a:t>This institution is an equal opportunity provider.</a:t>
            </a:r>
            <a:endParaRPr lang="en-US" sz="1050" b="0" i="0" dirty="0">
              <a:solidFill>
                <a:srgbClr val="000000"/>
              </a:solidFill>
              <a:effectLst/>
            </a:endParaRPr>
          </a:p>
        </p:txBody>
      </p:sp>
    </p:spTree>
    <p:extLst>
      <p:ext uri="{BB962C8B-B14F-4D97-AF65-F5344CB8AC3E}">
        <p14:creationId xmlns:p14="http://schemas.microsoft.com/office/powerpoint/2010/main" val="248924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5604-92BD-4426-978D-B043E16D3845}"/>
              </a:ext>
            </a:extLst>
          </p:cNvPr>
          <p:cNvSpPr>
            <a:spLocks noGrp="1"/>
          </p:cNvSpPr>
          <p:nvPr>
            <p:ph type="title"/>
          </p:nvPr>
        </p:nvSpPr>
        <p:spPr>
          <a:xfrm>
            <a:off x="1097280" y="210403"/>
            <a:ext cx="10058400" cy="1450757"/>
          </a:xfrm>
        </p:spPr>
        <p:txBody>
          <a:bodyPr/>
          <a:lstStyle/>
          <a:p>
            <a:r>
              <a:rPr lang="en-US" dirty="0"/>
              <a:t>Income Verification</a:t>
            </a:r>
          </a:p>
        </p:txBody>
      </p:sp>
      <p:sp>
        <p:nvSpPr>
          <p:cNvPr id="3" name="Content Placeholder 2">
            <a:extLst>
              <a:ext uri="{FF2B5EF4-FFF2-40B4-BE49-F238E27FC236}">
                <a16:creationId xmlns:a16="http://schemas.microsoft.com/office/drawing/2014/main" id="{26365E82-6860-4940-A483-EFE8EFCF9AE8}"/>
              </a:ext>
            </a:extLst>
          </p:cNvPr>
          <p:cNvSpPr>
            <a:spLocks noGrp="1"/>
          </p:cNvSpPr>
          <p:nvPr>
            <p:ph idx="1"/>
          </p:nvPr>
        </p:nvSpPr>
        <p:spPr>
          <a:xfrm>
            <a:off x="1097280" y="1845734"/>
            <a:ext cx="10058400" cy="4453466"/>
          </a:xfrm>
        </p:spPr>
        <p:txBody>
          <a:bodyPr>
            <a:normAutofit fontScale="92500" lnSpcReduction="10000"/>
          </a:bodyPr>
          <a:lstStyle/>
          <a:p>
            <a:pPr>
              <a:buFont typeface="Arial" panose="020B0604020202020204" pitchFamily="34" charset="0"/>
              <a:buChar char="•"/>
            </a:pPr>
            <a:r>
              <a:rPr lang="en-US" sz="1800" dirty="0">
                <a:solidFill>
                  <a:schemeClr val="tx2"/>
                </a:solidFill>
              </a:rPr>
              <a:t>Verification is an </a:t>
            </a:r>
            <a:r>
              <a:rPr lang="en-US" sz="1800" b="1" u="sng" dirty="0">
                <a:solidFill>
                  <a:srgbClr val="7030A0"/>
                </a:solidFill>
              </a:rPr>
              <a:t>annual</a:t>
            </a:r>
            <a:r>
              <a:rPr lang="en-US" sz="1800" b="1" dirty="0">
                <a:solidFill>
                  <a:schemeClr val="tx2"/>
                </a:solidFill>
              </a:rPr>
              <a:t> r</a:t>
            </a:r>
            <a:r>
              <a:rPr lang="en-US" sz="1800" dirty="0">
                <a:solidFill>
                  <a:schemeClr val="tx2"/>
                </a:solidFill>
              </a:rPr>
              <a:t>equirement that confirms the eligibility of free and reduced price meals under the NSLP and SBP</a:t>
            </a:r>
          </a:p>
          <a:p>
            <a:pPr>
              <a:buFont typeface="Arial" panose="020B0604020202020204" pitchFamily="34" charset="0"/>
              <a:buChar char="•"/>
            </a:pPr>
            <a:r>
              <a:rPr lang="en-US" sz="1800" dirty="0">
                <a:solidFill>
                  <a:schemeClr val="tx2"/>
                </a:solidFill>
              </a:rPr>
              <a:t>Confirmation of information provided on a free/reduced application:</a:t>
            </a:r>
          </a:p>
          <a:p>
            <a:pPr lvl="1"/>
            <a:r>
              <a:rPr lang="en-US" sz="1600" dirty="0">
                <a:solidFill>
                  <a:schemeClr val="tx2"/>
                </a:solidFill>
              </a:rPr>
              <a:t>Income eligibility</a:t>
            </a:r>
          </a:p>
          <a:p>
            <a:pPr lvl="1"/>
            <a:r>
              <a:rPr lang="en-US" sz="1600" dirty="0">
                <a:solidFill>
                  <a:schemeClr val="tx2"/>
                </a:solidFill>
              </a:rPr>
              <a:t>Child or household member is receiving assistance under SNAP, FDPIR, TANF</a:t>
            </a:r>
          </a:p>
          <a:p>
            <a:pPr lvl="2"/>
            <a:r>
              <a:rPr lang="en-US" sz="1600" dirty="0">
                <a:solidFill>
                  <a:srgbClr val="003399"/>
                </a:solidFill>
              </a:rPr>
              <a:t>Not required through the Direct Certification Matching Process (DCMP)</a:t>
            </a:r>
          </a:p>
          <a:p>
            <a:pPr>
              <a:buFont typeface="Arial" panose="020B0604020202020204" pitchFamily="34" charset="0"/>
              <a:buChar char="•"/>
            </a:pPr>
            <a:r>
              <a:rPr lang="en-US" sz="1800" dirty="0">
                <a:solidFill>
                  <a:schemeClr val="tx2"/>
                </a:solidFill>
              </a:rPr>
              <a:t>Verification must be </a:t>
            </a:r>
            <a:r>
              <a:rPr lang="en-US" sz="1800" b="1" u="sng" dirty="0">
                <a:solidFill>
                  <a:schemeClr val="tx2"/>
                </a:solidFill>
              </a:rPr>
              <a:t>completed</a:t>
            </a:r>
            <a:r>
              <a:rPr lang="en-US" sz="1800" dirty="0">
                <a:solidFill>
                  <a:schemeClr val="tx2"/>
                </a:solidFill>
              </a:rPr>
              <a:t> by </a:t>
            </a:r>
            <a:r>
              <a:rPr lang="en-US" sz="1800" b="1" dirty="0">
                <a:solidFill>
                  <a:srgbClr val="7030A0"/>
                </a:solidFill>
              </a:rPr>
              <a:t>November 15</a:t>
            </a:r>
            <a:r>
              <a:rPr lang="en-US" sz="1800" b="1" baseline="30000" dirty="0">
                <a:solidFill>
                  <a:srgbClr val="7030A0"/>
                </a:solidFill>
              </a:rPr>
              <a:t>th</a:t>
            </a:r>
            <a:r>
              <a:rPr lang="en-US" sz="1800" b="1" dirty="0">
                <a:solidFill>
                  <a:srgbClr val="7030A0"/>
                </a:solidFill>
              </a:rPr>
              <a:t> </a:t>
            </a:r>
          </a:p>
          <a:p>
            <a:pPr lvl="1"/>
            <a:r>
              <a:rPr lang="en-US" sz="1600" dirty="0">
                <a:solidFill>
                  <a:schemeClr val="tx2"/>
                </a:solidFill>
              </a:rPr>
              <a:t>Includes changes in eligibility</a:t>
            </a:r>
          </a:p>
          <a:p>
            <a:pPr>
              <a:buFont typeface="Arial" panose="020B0604020202020204" pitchFamily="34" charset="0"/>
              <a:buChar char="•"/>
            </a:pPr>
            <a:r>
              <a:rPr lang="en-US" sz="1800" dirty="0">
                <a:solidFill>
                  <a:schemeClr val="tx2"/>
                </a:solidFill>
              </a:rPr>
              <a:t>SED prototype forms</a:t>
            </a:r>
          </a:p>
          <a:p>
            <a:pPr lvl="1"/>
            <a:r>
              <a:rPr lang="en-US" sz="1600" dirty="0">
                <a:solidFill>
                  <a:srgbClr val="003399"/>
                </a:solidFill>
              </a:rPr>
              <a:t>Review POS generated letters </a:t>
            </a:r>
          </a:p>
          <a:p>
            <a:pPr>
              <a:buFont typeface="Arial" panose="020B0604020202020204" pitchFamily="34" charset="0"/>
              <a:buChar char="•"/>
            </a:pPr>
            <a:r>
              <a:rPr lang="en-US" sz="1800" b="1" i="1" dirty="0">
                <a:solidFill>
                  <a:schemeClr val="tx2"/>
                </a:solidFill>
              </a:rPr>
              <a:t>Keep all supporting documentation on file</a:t>
            </a:r>
          </a:p>
          <a:p>
            <a:pPr lvl="1"/>
            <a:r>
              <a:rPr lang="en-US" sz="1600" dirty="0">
                <a:solidFill>
                  <a:schemeClr val="tx2"/>
                </a:solidFill>
              </a:rPr>
              <a:t>Number of applications on file as of </a:t>
            </a:r>
            <a:r>
              <a:rPr lang="en-US" sz="1600" b="1" dirty="0">
                <a:solidFill>
                  <a:srgbClr val="7030A0"/>
                </a:solidFill>
              </a:rPr>
              <a:t>October 1</a:t>
            </a:r>
            <a:r>
              <a:rPr lang="en-US" sz="1600" b="1" baseline="30000" dirty="0">
                <a:solidFill>
                  <a:srgbClr val="7030A0"/>
                </a:solidFill>
              </a:rPr>
              <a:t>st</a:t>
            </a:r>
            <a:r>
              <a:rPr lang="en-US" sz="1600" b="1" dirty="0">
                <a:solidFill>
                  <a:srgbClr val="7030A0"/>
                </a:solidFill>
              </a:rPr>
              <a:t> </a:t>
            </a:r>
          </a:p>
          <a:p>
            <a:pPr lvl="1"/>
            <a:r>
              <a:rPr lang="en-US" sz="1600" dirty="0">
                <a:solidFill>
                  <a:schemeClr val="tx2"/>
                </a:solidFill>
              </a:rPr>
              <a:t>Number of applications that must be verified</a:t>
            </a:r>
          </a:p>
          <a:p>
            <a:pPr lvl="1"/>
            <a:r>
              <a:rPr lang="en-US" sz="1600" dirty="0">
                <a:solidFill>
                  <a:schemeClr val="tx2"/>
                </a:solidFill>
              </a:rPr>
              <a:t>Documentation of confirmation review</a:t>
            </a:r>
          </a:p>
          <a:p>
            <a:pPr lvl="1"/>
            <a:r>
              <a:rPr lang="en-US" sz="1600" dirty="0">
                <a:solidFill>
                  <a:schemeClr val="tx2"/>
                </a:solidFill>
              </a:rPr>
              <a:t>Summary of the verification process and results</a:t>
            </a:r>
          </a:p>
          <a:p>
            <a:pPr lvl="1"/>
            <a:endParaRPr lang="en-US" sz="1300" dirty="0">
              <a:solidFill>
                <a:schemeClr val="tx2"/>
              </a:solidFill>
            </a:endParaRPr>
          </a:p>
          <a:p>
            <a:pPr lvl="1"/>
            <a:endParaRPr lang="en-US" sz="1300" dirty="0">
              <a:solidFill>
                <a:srgbClr val="FF0000"/>
              </a:solidFill>
            </a:endParaRPr>
          </a:p>
          <a:p>
            <a:endParaRPr lang="en-US" dirty="0"/>
          </a:p>
        </p:txBody>
      </p:sp>
      <p:pic>
        <p:nvPicPr>
          <p:cNvPr id="5" name="Picture 4" descr="A close up of a device&#10;&#10;Description generated with high confidence">
            <a:extLst>
              <a:ext uri="{FF2B5EF4-FFF2-40B4-BE49-F238E27FC236}">
                <a16:creationId xmlns:a16="http://schemas.microsoft.com/office/drawing/2014/main" id="{EDA72978-7421-44EC-BAE5-DCEF07993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842" y="3210332"/>
            <a:ext cx="2857500" cy="2857500"/>
          </a:xfrm>
          <a:prstGeom prst="rect">
            <a:avLst/>
          </a:prstGeom>
        </p:spPr>
      </p:pic>
    </p:spTree>
    <p:extLst>
      <p:ext uri="{BB962C8B-B14F-4D97-AF65-F5344CB8AC3E}">
        <p14:creationId xmlns:p14="http://schemas.microsoft.com/office/powerpoint/2010/main" val="344075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FC452-2615-4A18-8A7A-66D197F7F5D8}"/>
              </a:ext>
            </a:extLst>
          </p:cNvPr>
          <p:cNvSpPr>
            <a:spLocks noGrp="1"/>
          </p:cNvSpPr>
          <p:nvPr>
            <p:ph type="title"/>
          </p:nvPr>
        </p:nvSpPr>
        <p:spPr/>
        <p:txBody>
          <a:bodyPr/>
          <a:lstStyle/>
          <a:p>
            <a:r>
              <a:rPr lang="en-US" dirty="0"/>
              <a:t>Income Verification</a:t>
            </a:r>
          </a:p>
        </p:txBody>
      </p:sp>
      <p:sp>
        <p:nvSpPr>
          <p:cNvPr id="3" name="Content Placeholder 2">
            <a:extLst>
              <a:ext uri="{FF2B5EF4-FFF2-40B4-BE49-F238E27FC236}">
                <a16:creationId xmlns:a16="http://schemas.microsoft.com/office/drawing/2014/main" id="{9389FAAB-6C8E-4A8C-AFB3-F3B489DE757F}"/>
              </a:ext>
            </a:extLst>
          </p:cNvPr>
          <p:cNvSpPr>
            <a:spLocks noGrp="1"/>
          </p:cNvSpPr>
          <p:nvPr>
            <p:ph idx="1"/>
          </p:nvPr>
        </p:nvSpPr>
        <p:spPr>
          <a:xfrm>
            <a:off x="1097280" y="1972734"/>
            <a:ext cx="10058400" cy="4023360"/>
          </a:xfrm>
        </p:spPr>
        <p:txBody>
          <a:bodyPr>
            <a:normAutofit/>
          </a:bodyPr>
          <a:lstStyle/>
          <a:p>
            <a:r>
              <a:rPr lang="en-US" b="1" u="sng" dirty="0"/>
              <a:t>Not required</a:t>
            </a:r>
            <a:r>
              <a:rPr lang="en-US" u="sng" dirty="0"/>
              <a:t> </a:t>
            </a:r>
            <a:r>
              <a:rPr lang="en-US" b="1" u="sng" dirty="0"/>
              <a:t>for</a:t>
            </a:r>
            <a:r>
              <a:rPr lang="en-US" dirty="0"/>
              <a:t>: </a:t>
            </a:r>
          </a:p>
          <a:p>
            <a:endParaRPr lang="en-US" dirty="0"/>
          </a:p>
          <a:p>
            <a:pPr lvl="1">
              <a:buFont typeface="Arial" panose="020B0604020202020204" pitchFamily="34" charset="0"/>
              <a:buChar char="•"/>
            </a:pPr>
            <a:r>
              <a:rPr lang="en-US" sz="2000" dirty="0"/>
              <a:t>SFAs claiming </a:t>
            </a:r>
            <a:r>
              <a:rPr lang="en-US" sz="2000" b="1" u="sng" dirty="0">
                <a:solidFill>
                  <a:srgbClr val="7030A0"/>
                </a:solidFill>
              </a:rPr>
              <a:t>paid</a:t>
            </a:r>
            <a:r>
              <a:rPr lang="en-US" sz="2000" dirty="0"/>
              <a:t> </a:t>
            </a:r>
            <a:r>
              <a:rPr lang="en-US" sz="2000" b="1" u="sng" dirty="0">
                <a:solidFill>
                  <a:srgbClr val="7030A0"/>
                </a:solidFill>
              </a:rPr>
              <a:t>reimbursement</a:t>
            </a:r>
            <a:r>
              <a:rPr lang="en-US" sz="2000" dirty="0"/>
              <a:t> </a:t>
            </a:r>
            <a:r>
              <a:rPr lang="en-US" sz="2000" b="1" u="sng" dirty="0">
                <a:solidFill>
                  <a:srgbClr val="7030A0"/>
                </a:solidFill>
              </a:rPr>
              <a:t>only</a:t>
            </a:r>
          </a:p>
          <a:p>
            <a:pPr lvl="1">
              <a:buFont typeface="Arial" panose="020B0604020202020204" pitchFamily="34" charset="0"/>
              <a:buChar char="•"/>
            </a:pPr>
            <a:r>
              <a:rPr lang="en-US" sz="2000" dirty="0">
                <a:solidFill>
                  <a:prstClr val="black">
                    <a:lumMod val="75000"/>
                    <a:lumOff val="25000"/>
                  </a:prstClr>
                </a:solidFill>
              </a:rPr>
              <a:t>SFAs only in the </a:t>
            </a:r>
            <a:r>
              <a:rPr lang="en-US" sz="2000" dirty="0"/>
              <a:t>Special Milk Program </a:t>
            </a:r>
          </a:p>
          <a:p>
            <a:pPr lvl="1">
              <a:buFont typeface="Arial" panose="020B0604020202020204" pitchFamily="34" charset="0"/>
              <a:buChar char="•"/>
            </a:pPr>
            <a:r>
              <a:rPr lang="en-US" sz="2000" dirty="0"/>
              <a:t>RCCIs with no day students</a:t>
            </a:r>
          </a:p>
          <a:p>
            <a:pPr lvl="1">
              <a:buFont typeface="Arial" panose="020B0604020202020204" pitchFamily="34" charset="0"/>
              <a:buChar char="•"/>
            </a:pPr>
            <a:r>
              <a:rPr lang="en-US" sz="2000" dirty="0"/>
              <a:t>SFAs in Non base year Provision 2</a:t>
            </a:r>
          </a:p>
          <a:p>
            <a:pPr lvl="1">
              <a:buFont typeface="Arial" panose="020B0604020202020204" pitchFamily="34" charset="0"/>
              <a:buChar char="•"/>
            </a:pPr>
            <a:r>
              <a:rPr lang="en-US" sz="2000" dirty="0">
                <a:solidFill>
                  <a:prstClr val="black">
                    <a:lumMod val="75000"/>
                    <a:lumOff val="25000"/>
                  </a:prstClr>
                </a:solidFill>
              </a:rPr>
              <a:t>SFAs in </a:t>
            </a:r>
            <a:r>
              <a:rPr lang="en-US" sz="2000" dirty="0"/>
              <a:t>Community Eligibility Provision (CEP)</a:t>
            </a:r>
          </a:p>
          <a:p>
            <a:pPr>
              <a:buFont typeface="Arial" panose="020B0604020202020204" pitchFamily="34" charset="0"/>
              <a:buChar char="•"/>
            </a:pPr>
            <a:endParaRPr lang="en-US" dirty="0"/>
          </a:p>
          <a:p>
            <a:pPr>
              <a:buFont typeface="Arial" panose="020B0604020202020204" pitchFamily="34" charset="0"/>
              <a:buChar char="•"/>
            </a:pPr>
            <a:r>
              <a:rPr lang="en-US" b="1" dirty="0"/>
              <a:t>These SFAs must however still submit and report information to SED </a:t>
            </a:r>
          </a:p>
        </p:txBody>
      </p:sp>
      <p:pic>
        <p:nvPicPr>
          <p:cNvPr id="5" name="Picture 4" descr="A picture containing table, indoor, cup&#10;&#10;Description generated with high confidence">
            <a:extLst>
              <a:ext uri="{FF2B5EF4-FFF2-40B4-BE49-F238E27FC236}">
                <a16:creationId xmlns:a16="http://schemas.microsoft.com/office/drawing/2014/main" id="{A9087B91-26C9-45CE-8DBA-EFEBA6DC6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093" y="2218918"/>
            <a:ext cx="2438400" cy="2438400"/>
          </a:xfrm>
          <a:prstGeom prst="rect">
            <a:avLst/>
          </a:prstGeom>
        </p:spPr>
      </p:pic>
    </p:spTree>
    <p:extLst>
      <p:ext uri="{BB962C8B-B14F-4D97-AF65-F5344CB8AC3E}">
        <p14:creationId xmlns:p14="http://schemas.microsoft.com/office/powerpoint/2010/main" val="344363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erson posing for a picture&#10;&#10;Description generated with high confidence">
            <a:extLst>
              <a:ext uri="{FF2B5EF4-FFF2-40B4-BE49-F238E27FC236}">
                <a16:creationId xmlns:a16="http://schemas.microsoft.com/office/drawing/2014/main" id="{42E007AC-BAB5-4810-8E75-A98FAE761A32}"/>
              </a:ext>
            </a:extLst>
          </p:cNvPr>
          <p:cNvPicPr>
            <a:picLocks noChangeAspect="1"/>
          </p:cNvPicPr>
          <p:nvPr/>
        </p:nvPicPr>
        <p:blipFill rotWithShape="1">
          <a:blip r:embed="rId3">
            <a:extLst>
              <a:ext uri="{28A0092B-C50C-407E-A947-70E740481C1C}">
                <a14:useLocalDpi xmlns:a14="http://schemas.microsoft.com/office/drawing/2010/main" val="0"/>
              </a:ext>
            </a:extLst>
          </a:blip>
          <a:srcRect l="38214" r="11340" b="1"/>
          <a:stretch/>
        </p:blipFill>
        <p:spPr>
          <a:xfrm>
            <a:off x="633999" y="640081"/>
            <a:ext cx="4001315" cy="5314406"/>
          </a:xfrm>
          <a:prstGeom prst="rect">
            <a:avLst/>
          </a:prstGeom>
        </p:spPr>
      </p:pic>
      <p:sp>
        <p:nvSpPr>
          <p:cNvPr id="2" name="Title 1">
            <a:extLst>
              <a:ext uri="{FF2B5EF4-FFF2-40B4-BE49-F238E27FC236}">
                <a16:creationId xmlns:a16="http://schemas.microsoft.com/office/drawing/2014/main" id="{7CB778C2-D3EF-4CCC-8107-4733211B6C92}"/>
              </a:ext>
            </a:extLst>
          </p:cNvPr>
          <p:cNvSpPr>
            <a:spLocks noGrp="1"/>
          </p:cNvSpPr>
          <p:nvPr>
            <p:ph type="title"/>
          </p:nvPr>
        </p:nvSpPr>
        <p:spPr>
          <a:xfrm>
            <a:off x="4974771" y="634946"/>
            <a:ext cx="6574972" cy="1450757"/>
          </a:xfrm>
        </p:spPr>
        <p:txBody>
          <a:bodyPr>
            <a:normAutofit/>
          </a:bodyPr>
          <a:lstStyle/>
          <a:p>
            <a:r>
              <a:rPr lang="en-US" dirty="0"/>
              <a:t>Income Verification</a:t>
            </a:r>
          </a:p>
        </p:txBody>
      </p:sp>
      <p:sp>
        <p:nvSpPr>
          <p:cNvPr id="3" name="Content Placeholder 2">
            <a:extLst>
              <a:ext uri="{FF2B5EF4-FFF2-40B4-BE49-F238E27FC236}">
                <a16:creationId xmlns:a16="http://schemas.microsoft.com/office/drawing/2014/main" id="{06658101-18BA-4123-8888-334BF734DF54}"/>
              </a:ext>
            </a:extLst>
          </p:cNvPr>
          <p:cNvSpPr>
            <a:spLocks noGrp="1"/>
          </p:cNvSpPr>
          <p:nvPr>
            <p:ph idx="1"/>
          </p:nvPr>
        </p:nvSpPr>
        <p:spPr>
          <a:xfrm>
            <a:off x="4974769" y="2198914"/>
            <a:ext cx="6574973" cy="3670180"/>
          </a:xfrm>
        </p:spPr>
        <p:txBody>
          <a:bodyPr>
            <a:normAutofit/>
          </a:bodyPr>
          <a:lstStyle/>
          <a:p>
            <a:pPr>
              <a:buFont typeface="Arial" panose="020B0604020202020204" pitchFamily="34" charset="0"/>
              <a:buChar char="•"/>
            </a:pPr>
            <a:r>
              <a:rPr lang="en-US" dirty="0">
                <a:solidFill>
                  <a:srgbClr val="FF0000"/>
                </a:solidFill>
              </a:rPr>
              <a:t>SFAs have the option to begin the Verification process prior to October 1st</a:t>
            </a:r>
          </a:p>
          <a:p>
            <a:pPr>
              <a:buFont typeface="Arial" panose="020B0604020202020204" pitchFamily="34" charset="0"/>
              <a:buChar char="•"/>
            </a:pPr>
            <a:r>
              <a:rPr lang="en-US" dirty="0"/>
              <a:t>If SFA chooses this approach SFA </a:t>
            </a:r>
            <a:r>
              <a:rPr lang="en-US" b="1" dirty="0"/>
              <a:t>MUST</a:t>
            </a:r>
            <a:r>
              <a:rPr lang="en-US" dirty="0"/>
              <a:t>:</a:t>
            </a:r>
          </a:p>
          <a:p>
            <a:pPr lvl="1">
              <a:buFont typeface="Arial" panose="020B0604020202020204" pitchFamily="34" charset="0"/>
              <a:buChar char="•"/>
            </a:pPr>
            <a:r>
              <a:rPr lang="en-US" dirty="0">
                <a:solidFill>
                  <a:srgbClr val="003399"/>
                </a:solidFill>
              </a:rPr>
              <a:t>Decide how often to sample applications</a:t>
            </a:r>
          </a:p>
          <a:p>
            <a:pPr lvl="1">
              <a:buFont typeface="Arial" panose="020B0604020202020204" pitchFamily="34" charset="0"/>
              <a:buChar char="•"/>
            </a:pPr>
            <a:r>
              <a:rPr lang="en-US" dirty="0">
                <a:solidFill>
                  <a:srgbClr val="003399"/>
                </a:solidFill>
              </a:rPr>
              <a:t>Include only applications approved since the last sample was selected</a:t>
            </a:r>
          </a:p>
          <a:p>
            <a:pPr lvl="1">
              <a:buFont typeface="Arial" panose="020B0604020202020204" pitchFamily="34" charset="0"/>
              <a:buChar char="•"/>
            </a:pPr>
            <a:r>
              <a:rPr lang="en-US" dirty="0">
                <a:solidFill>
                  <a:srgbClr val="003399"/>
                </a:solidFill>
              </a:rPr>
              <a:t>Select either 3% or 1.5% of approved applications as required by the sampling method each time</a:t>
            </a:r>
          </a:p>
          <a:p>
            <a:pPr lvl="1">
              <a:buFont typeface="Arial" panose="020B0604020202020204" pitchFamily="34" charset="0"/>
              <a:buChar char="•"/>
            </a:pPr>
            <a:endParaRPr lang="en-US" dirty="0">
              <a:solidFill>
                <a:srgbClr val="003399"/>
              </a:solidFill>
            </a:endParaRPr>
          </a:p>
          <a:p>
            <a:pPr marL="201168" lvl="1" indent="0">
              <a:buNone/>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6120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522E-A3D8-467D-ABBE-D58C0A97EBB6}"/>
              </a:ext>
            </a:extLst>
          </p:cNvPr>
          <p:cNvSpPr>
            <a:spLocks noGrp="1"/>
          </p:cNvSpPr>
          <p:nvPr>
            <p:ph type="title"/>
          </p:nvPr>
        </p:nvSpPr>
        <p:spPr/>
        <p:txBody>
          <a:bodyPr/>
          <a:lstStyle/>
          <a:p>
            <a:r>
              <a:rPr lang="en-US" dirty="0"/>
              <a:t>Income Verification Example</a:t>
            </a:r>
          </a:p>
        </p:txBody>
      </p:sp>
      <p:sp>
        <p:nvSpPr>
          <p:cNvPr id="3" name="Content Placeholder 2">
            <a:extLst>
              <a:ext uri="{FF2B5EF4-FFF2-40B4-BE49-F238E27FC236}">
                <a16:creationId xmlns:a16="http://schemas.microsoft.com/office/drawing/2014/main" id="{709328E3-A2E8-47A3-812D-CDD1AAB80CB1}"/>
              </a:ext>
            </a:extLst>
          </p:cNvPr>
          <p:cNvSpPr>
            <a:spLocks noGrp="1"/>
          </p:cNvSpPr>
          <p:nvPr>
            <p:ph idx="1"/>
          </p:nvPr>
        </p:nvSpPr>
        <p:spPr>
          <a:xfrm>
            <a:off x="1003300" y="1838960"/>
            <a:ext cx="10629900" cy="4516966"/>
          </a:xfrm>
        </p:spPr>
        <p:txBody>
          <a:bodyPr>
            <a:normAutofit fontScale="85000" lnSpcReduction="10000"/>
          </a:bodyPr>
          <a:lstStyle/>
          <a:p>
            <a:pPr lvl="1">
              <a:buFont typeface="Arial" panose="020B0604020202020204" pitchFamily="34" charset="0"/>
              <a:buChar char="•"/>
            </a:pPr>
            <a:r>
              <a:rPr lang="en-US" sz="2000" dirty="0"/>
              <a:t>Example: SFA conducting standard verification selects 3% of approved applications every two weeks from August 1st until October 1</a:t>
            </a:r>
            <a:r>
              <a:rPr lang="en-US" sz="2000" baseline="30000" dirty="0"/>
              <a:t>st</a:t>
            </a:r>
            <a:endParaRPr lang="en-US" sz="2000" dirty="0"/>
          </a:p>
          <a:p>
            <a:pPr marL="201168" lvl="1"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solidFill>
                <a:srgbClr val="7030A0"/>
              </a:solidFill>
            </a:endParaRPr>
          </a:p>
          <a:p>
            <a:endParaRPr lang="en-US" dirty="0">
              <a:solidFill>
                <a:srgbClr val="7030A0"/>
              </a:solidFill>
            </a:endParaRPr>
          </a:p>
          <a:p>
            <a:r>
              <a:rPr lang="en-US" dirty="0">
                <a:solidFill>
                  <a:srgbClr val="7030A0"/>
                </a:solidFill>
              </a:rPr>
              <a:t>On October 1st:  1,894 were approved: 3% of 1, 894 (0.03 x 1,894)=57 Apps to be approved.</a:t>
            </a:r>
          </a:p>
          <a:p>
            <a:r>
              <a:rPr lang="en-US" dirty="0">
                <a:solidFill>
                  <a:srgbClr val="7030A0"/>
                </a:solidFill>
              </a:rPr>
              <a:t>55 Applications were already approved so on October 1</a:t>
            </a:r>
            <a:r>
              <a:rPr lang="en-US" baseline="30000" dirty="0">
                <a:solidFill>
                  <a:srgbClr val="7030A0"/>
                </a:solidFill>
              </a:rPr>
              <a:t>st</a:t>
            </a:r>
            <a:r>
              <a:rPr lang="en-US" dirty="0">
                <a:solidFill>
                  <a:srgbClr val="7030A0"/>
                </a:solidFill>
              </a:rPr>
              <a:t> LEA will need to randomly select 2 more apps</a:t>
            </a:r>
          </a:p>
        </p:txBody>
      </p:sp>
      <p:graphicFrame>
        <p:nvGraphicFramePr>
          <p:cNvPr id="4" name="Table 3">
            <a:extLst>
              <a:ext uri="{FF2B5EF4-FFF2-40B4-BE49-F238E27FC236}">
                <a16:creationId xmlns:a16="http://schemas.microsoft.com/office/drawing/2014/main" id="{8923A18E-EC04-4936-B440-0F4AE7190FEB}"/>
              </a:ext>
            </a:extLst>
          </p:cNvPr>
          <p:cNvGraphicFramePr>
            <a:graphicFrameLocks noGrp="1"/>
          </p:cNvGraphicFramePr>
          <p:nvPr>
            <p:extLst>
              <p:ext uri="{D42A27DB-BD31-4B8C-83A1-F6EECF244321}">
                <p14:modId xmlns:p14="http://schemas.microsoft.com/office/powerpoint/2010/main" val="1859313648"/>
              </p:ext>
            </p:extLst>
          </p:nvPr>
        </p:nvGraphicFramePr>
        <p:xfrm>
          <a:off x="2062479" y="2540848"/>
          <a:ext cx="8128001" cy="2468880"/>
        </p:xfrm>
        <a:graphic>
          <a:graphicData uri="http://schemas.openxmlformats.org/drawingml/2006/table">
            <a:tbl>
              <a:tblPr firstRow="1" bandRow="1">
                <a:tableStyleId>{5C22544A-7EE6-4342-B048-85BDC9FD1C3A}</a:tableStyleId>
              </a:tblPr>
              <a:tblGrid>
                <a:gridCol w="1823721">
                  <a:extLst>
                    <a:ext uri="{9D8B030D-6E8A-4147-A177-3AD203B41FA5}">
                      <a16:colId xmlns:a16="http://schemas.microsoft.com/office/drawing/2014/main" val="2267507619"/>
                    </a:ext>
                  </a:extLst>
                </a:gridCol>
                <a:gridCol w="850900">
                  <a:extLst>
                    <a:ext uri="{9D8B030D-6E8A-4147-A177-3AD203B41FA5}">
                      <a16:colId xmlns:a16="http://schemas.microsoft.com/office/drawing/2014/main" val="2479725796"/>
                    </a:ext>
                  </a:extLst>
                </a:gridCol>
                <a:gridCol w="808808">
                  <a:extLst>
                    <a:ext uri="{9D8B030D-6E8A-4147-A177-3AD203B41FA5}">
                      <a16:colId xmlns:a16="http://schemas.microsoft.com/office/drawing/2014/main" val="897152282"/>
                    </a:ext>
                  </a:extLst>
                </a:gridCol>
                <a:gridCol w="1161143">
                  <a:extLst>
                    <a:ext uri="{9D8B030D-6E8A-4147-A177-3AD203B41FA5}">
                      <a16:colId xmlns:a16="http://schemas.microsoft.com/office/drawing/2014/main" val="967847695"/>
                    </a:ext>
                  </a:extLst>
                </a:gridCol>
                <a:gridCol w="1161143">
                  <a:extLst>
                    <a:ext uri="{9D8B030D-6E8A-4147-A177-3AD203B41FA5}">
                      <a16:colId xmlns:a16="http://schemas.microsoft.com/office/drawing/2014/main" val="2007115909"/>
                    </a:ext>
                  </a:extLst>
                </a:gridCol>
                <a:gridCol w="1161143">
                  <a:extLst>
                    <a:ext uri="{9D8B030D-6E8A-4147-A177-3AD203B41FA5}">
                      <a16:colId xmlns:a16="http://schemas.microsoft.com/office/drawing/2014/main" val="695310141"/>
                    </a:ext>
                  </a:extLst>
                </a:gridCol>
                <a:gridCol w="1161143">
                  <a:extLst>
                    <a:ext uri="{9D8B030D-6E8A-4147-A177-3AD203B41FA5}">
                      <a16:colId xmlns:a16="http://schemas.microsoft.com/office/drawing/2014/main" val="1010216595"/>
                    </a:ext>
                  </a:extLst>
                </a:gridCol>
              </a:tblGrid>
              <a:tr h="370840">
                <a:tc>
                  <a:txBody>
                    <a:bodyPr/>
                    <a:lstStyle/>
                    <a:p>
                      <a:pPr algn="ctr"/>
                      <a:r>
                        <a:rPr lang="en-US" dirty="0"/>
                        <a:t>Time Frame</a:t>
                      </a:r>
                    </a:p>
                  </a:txBody>
                  <a:tcPr/>
                </a:tc>
                <a:tc>
                  <a:txBody>
                    <a:bodyPr/>
                    <a:lstStyle/>
                    <a:p>
                      <a:pPr algn="ctr"/>
                      <a:r>
                        <a:rPr lang="en-US" dirty="0"/>
                        <a:t>8/1-8/13</a:t>
                      </a:r>
                    </a:p>
                  </a:txBody>
                  <a:tcPr/>
                </a:tc>
                <a:tc>
                  <a:txBody>
                    <a:bodyPr/>
                    <a:lstStyle/>
                    <a:p>
                      <a:pPr algn="ctr"/>
                      <a:r>
                        <a:rPr lang="en-US" dirty="0"/>
                        <a:t>8/14-8/27</a:t>
                      </a:r>
                    </a:p>
                  </a:txBody>
                  <a:tcPr/>
                </a:tc>
                <a:tc>
                  <a:txBody>
                    <a:bodyPr/>
                    <a:lstStyle/>
                    <a:p>
                      <a:pPr algn="ctr"/>
                      <a:r>
                        <a:rPr lang="en-US" dirty="0"/>
                        <a:t>8/28-9/10</a:t>
                      </a:r>
                    </a:p>
                  </a:txBody>
                  <a:tcPr/>
                </a:tc>
                <a:tc>
                  <a:txBody>
                    <a:bodyPr/>
                    <a:lstStyle/>
                    <a:p>
                      <a:pPr algn="ctr"/>
                      <a:r>
                        <a:rPr lang="en-US" dirty="0"/>
                        <a:t>9/11-9/24</a:t>
                      </a:r>
                    </a:p>
                  </a:txBody>
                  <a:tcPr/>
                </a:tc>
                <a:tc>
                  <a:txBody>
                    <a:bodyPr/>
                    <a:lstStyle/>
                    <a:p>
                      <a:pPr algn="ctr"/>
                      <a:r>
                        <a:rPr lang="en-US" dirty="0"/>
                        <a:t>9/25-10/1</a:t>
                      </a:r>
                    </a:p>
                  </a:txBody>
                  <a:tcPr/>
                </a:tc>
                <a:tc>
                  <a:txBody>
                    <a:bodyPr/>
                    <a:lstStyle/>
                    <a:p>
                      <a:pPr algn="ctr"/>
                      <a:r>
                        <a:rPr lang="en-US" dirty="0"/>
                        <a:t>TOTAL</a:t>
                      </a:r>
                    </a:p>
                  </a:txBody>
                  <a:tcPr/>
                </a:tc>
                <a:extLst>
                  <a:ext uri="{0D108BD9-81ED-4DB2-BD59-A6C34878D82A}">
                    <a16:rowId xmlns:a16="http://schemas.microsoft.com/office/drawing/2014/main" val="2343927739"/>
                  </a:ext>
                </a:extLst>
              </a:tr>
              <a:tr h="370840">
                <a:tc>
                  <a:txBody>
                    <a:bodyPr/>
                    <a:lstStyle/>
                    <a:p>
                      <a:pPr algn="ctr"/>
                      <a:r>
                        <a:rPr lang="en-US" dirty="0"/>
                        <a:t>Approved applications in time frame</a:t>
                      </a:r>
                    </a:p>
                  </a:txBody>
                  <a:tcPr/>
                </a:tc>
                <a:tc>
                  <a:txBody>
                    <a:bodyPr/>
                    <a:lstStyle/>
                    <a:p>
                      <a:pPr algn="ctr"/>
                      <a:r>
                        <a:rPr lang="en-US" dirty="0"/>
                        <a:t>703</a:t>
                      </a:r>
                    </a:p>
                  </a:txBody>
                  <a:tcPr/>
                </a:tc>
                <a:tc>
                  <a:txBody>
                    <a:bodyPr/>
                    <a:lstStyle/>
                    <a:p>
                      <a:pPr algn="ctr"/>
                      <a:r>
                        <a:rPr lang="en-US" dirty="0"/>
                        <a:t>455</a:t>
                      </a:r>
                    </a:p>
                  </a:txBody>
                  <a:tcPr/>
                </a:tc>
                <a:tc>
                  <a:txBody>
                    <a:bodyPr/>
                    <a:lstStyle/>
                    <a:p>
                      <a:pPr algn="ctr"/>
                      <a:r>
                        <a:rPr lang="en-US" dirty="0"/>
                        <a:t>296</a:t>
                      </a:r>
                    </a:p>
                  </a:txBody>
                  <a:tcPr/>
                </a:tc>
                <a:tc>
                  <a:txBody>
                    <a:bodyPr/>
                    <a:lstStyle/>
                    <a:p>
                      <a:pPr algn="ctr"/>
                      <a:r>
                        <a:rPr lang="en-US" dirty="0"/>
                        <a:t>273</a:t>
                      </a:r>
                    </a:p>
                  </a:txBody>
                  <a:tcPr/>
                </a:tc>
                <a:tc>
                  <a:txBody>
                    <a:bodyPr/>
                    <a:lstStyle/>
                    <a:p>
                      <a:pPr algn="ctr"/>
                      <a:r>
                        <a:rPr lang="en-US" dirty="0"/>
                        <a:t>167</a:t>
                      </a:r>
                    </a:p>
                  </a:txBody>
                  <a:tcPr/>
                </a:tc>
                <a:tc>
                  <a:txBody>
                    <a:bodyPr/>
                    <a:lstStyle/>
                    <a:p>
                      <a:pPr algn="ctr"/>
                      <a:r>
                        <a:rPr lang="en-US" dirty="0"/>
                        <a:t>1894</a:t>
                      </a:r>
                    </a:p>
                  </a:txBody>
                  <a:tcPr/>
                </a:tc>
                <a:extLst>
                  <a:ext uri="{0D108BD9-81ED-4DB2-BD59-A6C34878D82A}">
                    <a16:rowId xmlns:a16="http://schemas.microsoft.com/office/drawing/2014/main" val="1612937389"/>
                  </a:ext>
                </a:extLst>
              </a:tr>
              <a:tr h="370840">
                <a:tc>
                  <a:txBody>
                    <a:bodyPr/>
                    <a:lstStyle/>
                    <a:p>
                      <a:pPr algn="ctr"/>
                      <a:r>
                        <a:rPr lang="en-US" dirty="0"/>
                        <a:t>Applications selected for verification</a:t>
                      </a:r>
                    </a:p>
                  </a:txBody>
                  <a:tcPr/>
                </a:tc>
                <a:tc>
                  <a:txBody>
                    <a:bodyPr/>
                    <a:lstStyle/>
                    <a:p>
                      <a:pPr algn="ctr"/>
                      <a:r>
                        <a:rPr lang="en-US" dirty="0"/>
                        <a:t>21</a:t>
                      </a:r>
                    </a:p>
                  </a:txBody>
                  <a:tcPr/>
                </a:tc>
                <a:tc>
                  <a:txBody>
                    <a:bodyPr/>
                    <a:lstStyle/>
                    <a:p>
                      <a:pPr algn="ctr"/>
                      <a:r>
                        <a:rPr lang="en-US" dirty="0"/>
                        <a:t>13</a:t>
                      </a:r>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t>5</a:t>
                      </a:r>
                    </a:p>
                  </a:txBody>
                  <a:tcPr/>
                </a:tc>
                <a:tc>
                  <a:txBody>
                    <a:bodyPr/>
                    <a:lstStyle/>
                    <a:p>
                      <a:pPr algn="ctr"/>
                      <a:r>
                        <a:rPr lang="en-US" dirty="0"/>
                        <a:t>55</a:t>
                      </a:r>
                    </a:p>
                  </a:txBody>
                  <a:tcPr/>
                </a:tc>
                <a:extLst>
                  <a:ext uri="{0D108BD9-81ED-4DB2-BD59-A6C34878D82A}">
                    <a16:rowId xmlns:a16="http://schemas.microsoft.com/office/drawing/2014/main" val="1932406210"/>
                  </a:ext>
                </a:extLst>
              </a:tr>
            </a:tbl>
          </a:graphicData>
        </a:graphic>
      </p:graphicFrame>
    </p:spTree>
    <p:extLst>
      <p:ext uri="{BB962C8B-B14F-4D97-AF65-F5344CB8AC3E}">
        <p14:creationId xmlns:p14="http://schemas.microsoft.com/office/powerpoint/2010/main" val="143556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emote control&#10;&#10;Description generated with high confidence">
            <a:extLst>
              <a:ext uri="{FF2B5EF4-FFF2-40B4-BE49-F238E27FC236}">
                <a16:creationId xmlns:a16="http://schemas.microsoft.com/office/drawing/2014/main" id="{39747388-BEBD-4722-99B2-3C180EF958DF}"/>
              </a:ext>
            </a:extLst>
          </p:cNvPr>
          <p:cNvPicPr>
            <a:picLocks noChangeAspect="1"/>
          </p:cNvPicPr>
          <p:nvPr/>
        </p:nvPicPr>
        <p:blipFill rotWithShape="1">
          <a:blip r:embed="rId3">
            <a:extLst>
              <a:ext uri="{28A0092B-C50C-407E-A947-70E740481C1C}">
                <a14:useLocalDpi xmlns:a14="http://schemas.microsoft.com/office/drawing/2010/main" val="0"/>
              </a:ext>
            </a:extLst>
          </a:blip>
          <a:srcRect l="34187" r="5523"/>
          <a:stretch/>
        </p:blipFill>
        <p:spPr>
          <a:xfrm>
            <a:off x="8490470" y="2144918"/>
            <a:ext cx="3135109" cy="3471012"/>
          </a:xfrm>
          <a:prstGeom prst="rect">
            <a:avLst/>
          </a:prstGeom>
        </p:spPr>
      </p:pic>
      <p:sp>
        <p:nvSpPr>
          <p:cNvPr id="2" name="Title 1">
            <a:extLst>
              <a:ext uri="{FF2B5EF4-FFF2-40B4-BE49-F238E27FC236}">
                <a16:creationId xmlns:a16="http://schemas.microsoft.com/office/drawing/2014/main" id="{A4C3D1D9-5180-4F2C-91A5-EFBA2E8D112A}"/>
              </a:ext>
            </a:extLst>
          </p:cNvPr>
          <p:cNvSpPr>
            <a:spLocks noGrp="1"/>
          </p:cNvSpPr>
          <p:nvPr>
            <p:ph type="title"/>
          </p:nvPr>
        </p:nvSpPr>
        <p:spPr>
          <a:xfrm>
            <a:off x="1097280" y="286603"/>
            <a:ext cx="10058400" cy="1450757"/>
          </a:xfrm>
        </p:spPr>
        <p:txBody>
          <a:bodyPr>
            <a:normAutofit/>
          </a:bodyPr>
          <a:lstStyle/>
          <a:p>
            <a:r>
              <a:rPr lang="en-US" dirty="0"/>
              <a:t>Step 1: Establish Sample Pool</a:t>
            </a:r>
          </a:p>
        </p:txBody>
      </p:sp>
      <p:sp>
        <p:nvSpPr>
          <p:cNvPr id="3" name="Content Placeholder 2">
            <a:extLst>
              <a:ext uri="{FF2B5EF4-FFF2-40B4-BE49-F238E27FC236}">
                <a16:creationId xmlns:a16="http://schemas.microsoft.com/office/drawing/2014/main" id="{C8BCD76E-6B26-4058-832E-F74EA912A375}"/>
              </a:ext>
            </a:extLst>
          </p:cNvPr>
          <p:cNvSpPr>
            <a:spLocks noGrp="1"/>
          </p:cNvSpPr>
          <p:nvPr>
            <p:ph idx="1"/>
          </p:nvPr>
        </p:nvSpPr>
        <p:spPr>
          <a:xfrm>
            <a:off x="533400" y="1845734"/>
            <a:ext cx="7487169" cy="4491566"/>
          </a:xfrm>
        </p:spPr>
        <p:txBody>
          <a:bodyPr>
            <a:normAutofit/>
          </a:bodyPr>
          <a:lstStyle/>
          <a:p>
            <a:pPr>
              <a:buFont typeface="Arial" panose="020B0604020202020204" pitchFamily="34" charset="0"/>
              <a:buChar char="•"/>
            </a:pPr>
            <a:r>
              <a:rPr lang="en-US" sz="1600" dirty="0"/>
              <a:t>Sample Pool: Total number of newly approved applications on file as of October 1</a:t>
            </a:r>
          </a:p>
          <a:p>
            <a:pPr>
              <a:buFont typeface="Arial" panose="020B0604020202020204" pitchFamily="34" charset="0"/>
              <a:buChar char="•"/>
            </a:pPr>
            <a:endParaRPr lang="en-US" sz="1600" dirty="0"/>
          </a:p>
          <a:p>
            <a:pPr>
              <a:buFont typeface="Arial" panose="020B0604020202020204" pitchFamily="34" charset="0"/>
              <a:buChar char="•"/>
            </a:pPr>
            <a:r>
              <a:rPr lang="en-US" sz="1600" dirty="0"/>
              <a:t>How to Determine your Verification Sample Pool: (Start October 1)</a:t>
            </a:r>
          </a:p>
          <a:p>
            <a:pPr lvl="1"/>
            <a:r>
              <a:rPr lang="en-US" dirty="0">
                <a:solidFill>
                  <a:srgbClr val="003399"/>
                </a:solidFill>
              </a:rPr>
              <a:t>Count # free and reduced applications, district-wide (pieces of paper) </a:t>
            </a:r>
          </a:p>
          <a:p>
            <a:pPr lvl="1"/>
            <a:r>
              <a:rPr lang="en-US" dirty="0">
                <a:solidFill>
                  <a:srgbClr val="003399"/>
                </a:solidFill>
              </a:rPr>
              <a:t>Include income applications,</a:t>
            </a:r>
          </a:p>
          <a:p>
            <a:pPr lvl="1"/>
            <a:r>
              <a:rPr lang="en-US" dirty="0">
                <a:solidFill>
                  <a:srgbClr val="003399"/>
                </a:solidFill>
              </a:rPr>
              <a:t>Applications listing a case number</a:t>
            </a:r>
          </a:p>
          <a:p>
            <a:pPr lvl="1"/>
            <a:r>
              <a:rPr lang="en-US" dirty="0">
                <a:solidFill>
                  <a:srgbClr val="003399"/>
                </a:solidFill>
              </a:rPr>
              <a:t>Applications with the foster child box checked but a letter or documentation from social service/placement agency was not submitted</a:t>
            </a:r>
          </a:p>
          <a:p>
            <a:pPr lvl="1"/>
            <a:endParaRPr lang="en-US" dirty="0"/>
          </a:p>
          <a:p>
            <a:pPr>
              <a:buFont typeface="Arial" panose="020B0604020202020204" pitchFamily="34" charset="0"/>
              <a:buChar char="•"/>
            </a:pPr>
            <a:endParaRPr lang="en-US" sz="1400" dirty="0">
              <a:solidFill>
                <a:srgbClr val="003399"/>
              </a:solidFill>
            </a:endParaRPr>
          </a:p>
        </p:txBody>
      </p:sp>
    </p:spTree>
    <p:extLst>
      <p:ext uri="{BB962C8B-B14F-4D97-AF65-F5344CB8AC3E}">
        <p14:creationId xmlns:p14="http://schemas.microsoft.com/office/powerpoint/2010/main" val="399917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5C2B-DB3D-40E2-A5F9-BCB53B11F2A2}"/>
              </a:ext>
            </a:extLst>
          </p:cNvPr>
          <p:cNvSpPr>
            <a:spLocks noGrp="1"/>
          </p:cNvSpPr>
          <p:nvPr>
            <p:ph type="title"/>
          </p:nvPr>
        </p:nvSpPr>
        <p:spPr/>
        <p:txBody>
          <a:bodyPr/>
          <a:lstStyle/>
          <a:p>
            <a:pPr algn="ctr"/>
            <a:r>
              <a:rPr lang="en-US" dirty="0"/>
              <a:t>Establish Sample Pool</a:t>
            </a:r>
          </a:p>
        </p:txBody>
      </p:sp>
      <p:sp>
        <p:nvSpPr>
          <p:cNvPr id="3" name="Content Placeholder 2">
            <a:extLst>
              <a:ext uri="{FF2B5EF4-FFF2-40B4-BE49-F238E27FC236}">
                <a16:creationId xmlns:a16="http://schemas.microsoft.com/office/drawing/2014/main" id="{04BA9370-71E4-4A46-B63D-E93D4B047DCB}"/>
              </a:ext>
            </a:extLst>
          </p:cNvPr>
          <p:cNvSpPr>
            <a:spLocks noGrp="1"/>
          </p:cNvSpPr>
          <p:nvPr>
            <p:ph idx="1"/>
          </p:nvPr>
        </p:nvSpPr>
        <p:spPr/>
        <p:txBody>
          <a:bodyPr/>
          <a:lstStyle/>
          <a:p>
            <a:r>
              <a:rPr lang="en-US" dirty="0"/>
              <a:t>The following should not be included in your sample pool:</a:t>
            </a:r>
          </a:p>
        </p:txBody>
      </p:sp>
      <p:sp>
        <p:nvSpPr>
          <p:cNvPr id="4" name="Rectangle 3">
            <a:extLst>
              <a:ext uri="{FF2B5EF4-FFF2-40B4-BE49-F238E27FC236}">
                <a16:creationId xmlns:a16="http://schemas.microsoft.com/office/drawing/2014/main" id="{366F4017-FCAD-411B-9D78-AD0127C2D03B}"/>
              </a:ext>
            </a:extLst>
          </p:cNvPr>
          <p:cNvSpPr/>
          <p:nvPr/>
        </p:nvSpPr>
        <p:spPr>
          <a:xfrm>
            <a:off x="3078480" y="2296620"/>
            <a:ext cx="6096000" cy="3948773"/>
          </a:xfrm>
          <a:prstGeom prst="rect">
            <a:avLst/>
          </a:prstGeom>
        </p:spPr>
        <p:txBody>
          <a:bodyPr>
            <a:spAutoFit/>
          </a:bodyPr>
          <a:lstStyle/>
          <a:p>
            <a:pPr marL="384048" lvl="1" indent="-182880" defTabSz="914400">
              <a:lnSpc>
                <a:spcPct val="90000"/>
              </a:lnSpc>
              <a:spcBef>
                <a:spcPts val="200"/>
              </a:spcBef>
              <a:spcAft>
                <a:spcPts val="400"/>
              </a:spcAft>
              <a:buClr>
                <a:srgbClr val="3494BA"/>
              </a:buClr>
              <a:buFont typeface="Calibri" pitchFamily="34" charset="0"/>
              <a:buChar char="◦"/>
            </a:pPr>
            <a:r>
              <a:rPr lang="en-US" dirty="0">
                <a:solidFill>
                  <a:srgbClr val="003399"/>
                </a:solidFill>
              </a:rPr>
              <a:t>Direct Certification Match</a:t>
            </a:r>
          </a:p>
          <a:p>
            <a:pPr marL="201168" lvl="1" defTabSz="914400">
              <a:lnSpc>
                <a:spcPct val="90000"/>
              </a:lnSpc>
              <a:spcBef>
                <a:spcPts val="200"/>
              </a:spcBef>
              <a:spcAft>
                <a:spcPts val="400"/>
              </a:spcAft>
              <a:buClr>
                <a:srgbClr val="3494BA"/>
              </a:buClr>
            </a:pPr>
            <a:endParaRPr lang="en-US" dirty="0">
              <a:solidFill>
                <a:srgbClr val="003399"/>
              </a:solidFill>
            </a:endParaRPr>
          </a:p>
          <a:p>
            <a:pPr marL="384048" lvl="1" indent="-182880" defTabSz="914400">
              <a:lnSpc>
                <a:spcPct val="90000"/>
              </a:lnSpc>
              <a:spcBef>
                <a:spcPts val="200"/>
              </a:spcBef>
              <a:spcAft>
                <a:spcPts val="400"/>
              </a:spcAft>
              <a:buClr>
                <a:srgbClr val="3494BA"/>
              </a:buClr>
              <a:buFont typeface="Calibri" pitchFamily="34" charset="0"/>
              <a:buChar char="◦"/>
            </a:pPr>
            <a:r>
              <a:rPr lang="en-US" dirty="0">
                <a:solidFill>
                  <a:srgbClr val="003399"/>
                </a:solidFill>
              </a:rPr>
              <a:t>Homeless, migrant,  runaways, or Head Start children</a:t>
            </a:r>
          </a:p>
          <a:p>
            <a:pPr marL="201168" lvl="1" defTabSz="914400">
              <a:lnSpc>
                <a:spcPct val="90000"/>
              </a:lnSpc>
              <a:spcBef>
                <a:spcPts val="200"/>
              </a:spcBef>
              <a:spcAft>
                <a:spcPts val="400"/>
              </a:spcAft>
              <a:buClr>
                <a:srgbClr val="3494BA"/>
              </a:buClr>
            </a:pPr>
            <a:endParaRPr lang="en-US" dirty="0">
              <a:solidFill>
                <a:srgbClr val="003399"/>
              </a:solidFill>
            </a:endParaRPr>
          </a:p>
          <a:p>
            <a:pPr marL="384048" lvl="1" indent="-182880" defTabSz="914400">
              <a:lnSpc>
                <a:spcPct val="90000"/>
              </a:lnSpc>
              <a:spcBef>
                <a:spcPts val="200"/>
              </a:spcBef>
              <a:spcAft>
                <a:spcPts val="400"/>
              </a:spcAft>
              <a:buClr>
                <a:srgbClr val="3494BA"/>
              </a:buClr>
              <a:buFont typeface="Calibri" pitchFamily="34" charset="0"/>
              <a:buChar char="◦"/>
            </a:pPr>
            <a:r>
              <a:rPr lang="en-US" dirty="0">
                <a:solidFill>
                  <a:srgbClr val="003399"/>
                </a:solidFill>
              </a:rPr>
              <a:t>Foster children who are deemed eligible based on a letter from the State or local placement agency</a:t>
            </a:r>
          </a:p>
          <a:p>
            <a:pPr marL="201168" lvl="1" defTabSz="914400">
              <a:lnSpc>
                <a:spcPct val="90000"/>
              </a:lnSpc>
              <a:spcBef>
                <a:spcPts val="200"/>
              </a:spcBef>
              <a:spcAft>
                <a:spcPts val="400"/>
              </a:spcAft>
              <a:buClr>
                <a:srgbClr val="3494BA"/>
              </a:buClr>
            </a:pPr>
            <a:endParaRPr lang="en-US" dirty="0">
              <a:solidFill>
                <a:srgbClr val="003399"/>
              </a:solidFill>
            </a:endParaRPr>
          </a:p>
          <a:p>
            <a:pPr marL="384048" lvl="1" indent="-182880" defTabSz="914400">
              <a:lnSpc>
                <a:spcPct val="90000"/>
              </a:lnSpc>
              <a:spcBef>
                <a:spcPts val="200"/>
              </a:spcBef>
              <a:spcAft>
                <a:spcPts val="400"/>
              </a:spcAft>
              <a:buClr>
                <a:srgbClr val="3494BA"/>
              </a:buClr>
              <a:buFont typeface="Calibri" pitchFamily="34" charset="0"/>
              <a:buChar char="◦"/>
            </a:pPr>
            <a:r>
              <a:rPr lang="en-US" dirty="0">
                <a:solidFill>
                  <a:srgbClr val="003399"/>
                </a:solidFill>
              </a:rPr>
              <a:t>Carry-over applications from the previous year who have not yet submitted a new application</a:t>
            </a:r>
          </a:p>
          <a:p>
            <a:pPr marL="201168" lvl="1" defTabSz="914400">
              <a:lnSpc>
                <a:spcPct val="90000"/>
              </a:lnSpc>
              <a:spcBef>
                <a:spcPts val="200"/>
              </a:spcBef>
              <a:spcAft>
                <a:spcPts val="400"/>
              </a:spcAft>
              <a:buClr>
                <a:srgbClr val="3494BA"/>
              </a:buClr>
            </a:pPr>
            <a:endParaRPr lang="en-US" dirty="0">
              <a:solidFill>
                <a:srgbClr val="003399"/>
              </a:solidFill>
            </a:endParaRPr>
          </a:p>
          <a:p>
            <a:pPr marL="384048" lvl="1" indent="-182880" defTabSz="914400">
              <a:lnSpc>
                <a:spcPct val="90000"/>
              </a:lnSpc>
              <a:spcBef>
                <a:spcPts val="200"/>
              </a:spcBef>
              <a:spcAft>
                <a:spcPts val="400"/>
              </a:spcAft>
              <a:buClr>
                <a:srgbClr val="3494BA"/>
              </a:buClr>
              <a:buFont typeface="Calibri" pitchFamily="34" charset="0"/>
              <a:buChar char="◦"/>
            </a:pPr>
            <a:r>
              <a:rPr lang="en-US" dirty="0">
                <a:solidFill>
                  <a:srgbClr val="003399"/>
                </a:solidFill>
              </a:rPr>
              <a:t>Denied Applications</a:t>
            </a:r>
            <a:endParaRPr lang="en-US" dirty="0"/>
          </a:p>
        </p:txBody>
      </p:sp>
    </p:spTree>
    <p:extLst>
      <p:ext uri="{BB962C8B-B14F-4D97-AF65-F5344CB8AC3E}">
        <p14:creationId xmlns:p14="http://schemas.microsoft.com/office/powerpoint/2010/main" val="300710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AFDD0A-2740-43EB-99F8-797A772C3ECE}"/>
              </a:ext>
            </a:extLst>
          </p:cNvPr>
          <p:cNvPicPr>
            <a:picLocks noChangeAspect="1"/>
          </p:cNvPicPr>
          <p:nvPr/>
        </p:nvPicPr>
        <p:blipFill rotWithShape="1">
          <a:blip r:embed="rId3">
            <a:extLst>
              <a:ext uri="{28A0092B-C50C-407E-A947-70E740481C1C}">
                <a14:useLocalDpi xmlns:a14="http://schemas.microsoft.com/office/drawing/2010/main" val="0"/>
              </a:ext>
            </a:extLst>
          </a:blip>
          <a:srcRect l="5174" r="3652" b="1"/>
          <a:stretch/>
        </p:blipFill>
        <p:spPr>
          <a:xfrm>
            <a:off x="1076432" y="1916318"/>
            <a:ext cx="3094997" cy="3471012"/>
          </a:xfrm>
          <a:prstGeom prst="rect">
            <a:avLst/>
          </a:prstGeom>
        </p:spPr>
      </p:pic>
      <p:sp>
        <p:nvSpPr>
          <p:cNvPr id="2" name="Title 1">
            <a:extLst>
              <a:ext uri="{FF2B5EF4-FFF2-40B4-BE49-F238E27FC236}">
                <a16:creationId xmlns:a16="http://schemas.microsoft.com/office/drawing/2014/main" id="{5BF92EDB-77BB-473A-A4DD-443D2AB558C5}"/>
              </a:ext>
            </a:extLst>
          </p:cNvPr>
          <p:cNvSpPr>
            <a:spLocks noGrp="1"/>
          </p:cNvSpPr>
          <p:nvPr>
            <p:ph type="title"/>
          </p:nvPr>
        </p:nvSpPr>
        <p:spPr>
          <a:xfrm>
            <a:off x="1097280" y="520700"/>
            <a:ext cx="10058400" cy="835660"/>
          </a:xfrm>
        </p:spPr>
        <p:txBody>
          <a:bodyPr>
            <a:normAutofit/>
          </a:bodyPr>
          <a:lstStyle/>
          <a:p>
            <a:r>
              <a:rPr lang="en-US" sz="4000" dirty="0"/>
              <a:t>Step 2: Determine the Sampling Method</a:t>
            </a:r>
          </a:p>
        </p:txBody>
      </p:sp>
      <p:sp>
        <p:nvSpPr>
          <p:cNvPr id="3" name="Content Placeholder 2">
            <a:extLst>
              <a:ext uri="{FF2B5EF4-FFF2-40B4-BE49-F238E27FC236}">
                <a16:creationId xmlns:a16="http://schemas.microsoft.com/office/drawing/2014/main" id="{84A6A9AD-9A76-4459-8E53-D70B6696BE6D}"/>
              </a:ext>
            </a:extLst>
          </p:cNvPr>
          <p:cNvSpPr>
            <a:spLocks noGrp="1"/>
          </p:cNvSpPr>
          <p:nvPr>
            <p:ph idx="1"/>
          </p:nvPr>
        </p:nvSpPr>
        <p:spPr>
          <a:xfrm>
            <a:off x="4639733" y="1845734"/>
            <a:ext cx="6515947" cy="4023360"/>
          </a:xfrm>
        </p:spPr>
        <p:txBody>
          <a:bodyPr>
            <a:normAutofit lnSpcReduction="10000"/>
          </a:bodyPr>
          <a:lstStyle/>
          <a:p>
            <a:pPr marL="0" indent="0">
              <a:spcAft>
                <a:spcPts val="0"/>
              </a:spcAft>
              <a:buNone/>
              <a:defRPr/>
            </a:pPr>
            <a:r>
              <a:rPr lang="en-US" sz="1400" dirty="0">
                <a:solidFill>
                  <a:srgbClr val="FF0000"/>
                </a:solidFill>
              </a:rPr>
              <a:t>Your Response Rate from the last completed SY determines how you should conduct income verification for current SY</a:t>
            </a:r>
            <a:endParaRPr lang="en-US" sz="1400" u="sng" dirty="0">
              <a:solidFill>
                <a:srgbClr val="FF0000"/>
              </a:solidFill>
            </a:endParaRPr>
          </a:p>
          <a:p>
            <a:pPr marL="0" indent="0">
              <a:spcAft>
                <a:spcPts val="0"/>
              </a:spcAft>
              <a:buNone/>
              <a:defRPr/>
            </a:pPr>
            <a:r>
              <a:rPr lang="en-US" sz="1400" u="sng" dirty="0"/>
              <a:t>Error Prone Method</a:t>
            </a:r>
          </a:p>
          <a:p>
            <a:pPr marL="617538" lvl="1" indent="-342900">
              <a:spcAft>
                <a:spcPts val="0"/>
              </a:spcAft>
              <a:defRPr/>
            </a:pPr>
            <a:r>
              <a:rPr lang="en-US" sz="1400" dirty="0">
                <a:solidFill>
                  <a:srgbClr val="003399"/>
                </a:solidFill>
              </a:rPr>
              <a:t>Must be used if you had </a:t>
            </a:r>
            <a:r>
              <a:rPr lang="en-US" sz="1400" u="sng" dirty="0">
                <a:solidFill>
                  <a:srgbClr val="003399"/>
                </a:solidFill>
              </a:rPr>
              <a:t>less than 80% </a:t>
            </a:r>
            <a:r>
              <a:rPr lang="en-US" sz="1400" dirty="0">
                <a:solidFill>
                  <a:srgbClr val="003399"/>
                </a:solidFill>
              </a:rPr>
              <a:t>response rate to verification last SY</a:t>
            </a:r>
          </a:p>
          <a:p>
            <a:pPr marL="800418" lvl="2" indent="-342900">
              <a:spcAft>
                <a:spcPts val="0"/>
              </a:spcAft>
              <a:defRPr/>
            </a:pPr>
            <a:r>
              <a:rPr lang="en-US" i="1" dirty="0"/>
              <a:t>SED generate the list</a:t>
            </a:r>
            <a:r>
              <a:rPr lang="en-US" dirty="0"/>
              <a:t> of LEA’s that had a greater than 80% response rate</a:t>
            </a:r>
          </a:p>
          <a:p>
            <a:pPr marL="800418" lvl="2" indent="-342900">
              <a:spcAft>
                <a:spcPts val="0"/>
              </a:spcAft>
              <a:defRPr/>
            </a:pPr>
            <a:r>
              <a:rPr lang="en-US" dirty="0"/>
              <a:t>If your LEA is not listed, you must use this method</a:t>
            </a:r>
          </a:p>
          <a:p>
            <a:pPr marL="617538" lvl="1" indent="-342900">
              <a:spcAft>
                <a:spcPts val="0"/>
              </a:spcAft>
              <a:defRPr/>
            </a:pPr>
            <a:r>
              <a:rPr lang="en-US" sz="1400" dirty="0"/>
              <a:t>Must be used if you are coming off Provision 2</a:t>
            </a:r>
          </a:p>
          <a:p>
            <a:pPr marL="617538" lvl="1" indent="-342900">
              <a:spcAft>
                <a:spcPts val="0"/>
              </a:spcAft>
              <a:defRPr/>
            </a:pPr>
            <a:r>
              <a:rPr lang="en-US" sz="1400" dirty="0"/>
              <a:t>Must be used if you are in first year of operation</a:t>
            </a:r>
          </a:p>
          <a:p>
            <a:pPr marL="274638" lvl="1" indent="0">
              <a:spcAft>
                <a:spcPts val="0"/>
              </a:spcAft>
              <a:buNone/>
              <a:defRPr/>
            </a:pPr>
            <a:r>
              <a:rPr lang="en-US" sz="1400" dirty="0"/>
              <a:t> </a:t>
            </a:r>
          </a:p>
          <a:p>
            <a:pPr marL="0" indent="0">
              <a:buNone/>
              <a:defRPr/>
            </a:pPr>
            <a:r>
              <a:rPr lang="en-US" sz="1400" u="sng" dirty="0"/>
              <a:t>Alternate Options</a:t>
            </a:r>
          </a:p>
          <a:p>
            <a:pPr marL="578358" lvl="1" indent="-285750">
              <a:defRPr/>
            </a:pPr>
            <a:r>
              <a:rPr lang="en-US" sz="1400" u="sng" dirty="0">
                <a:solidFill>
                  <a:srgbClr val="003399"/>
                </a:solidFill>
              </a:rPr>
              <a:t>If 80% or more</a:t>
            </a:r>
            <a:r>
              <a:rPr lang="en-US" sz="1400" dirty="0">
                <a:solidFill>
                  <a:srgbClr val="003399"/>
                </a:solidFill>
              </a:rPr>
              <a:t> of households responded to income verification last SY, you can use </a:t>
            </a:r>
            <a:r>
              <a:rPr lang="en-US" sz="1400" i="1" dirty="0">
                <a:solidFill>
                  <a:srgbClr val="003399"/>
                </a:solidFill>
              </a:rPr>
              <a:t>either</a:t>
            </a:r>
            <a:r>
              <a:rPr lang="en-US" sz="1400" dirty="0">
                <a:solidFill>
                  <a:srgbClr val="003399"/>
                </a:solidFill>
              </a:rPr>
              <a:t> the error prone method OR 1 of 2 alternate options:</a:t>
            </a:r>
          </a:p>
          <a:p>
            <a:pPr marL="843534" lvl="2" indent="-285750">
              <a:defRPr/>
            </a:pPr>
            <a:r>
              <a:rPr lang="en-US" dirty="0"/>
              <a:t>Random Method</a:t>
            </a:r>
          </a:p>
          <a:p>
            <a:pPr marL="843534" lvl="2" indent="-285750">
              <a:defRPr/>
            </a:pPr>
            <a:r>
              <a:rPr lang="en-US" dirty="0"/>
              <a:t>Focused Method</a:t>
            </a:r>
          </a:p>
          <a:p>
            <a:endParaRPr lang="en-US" sz="1400" dirty="0"/>
          </a:p>
        </p:txBody>
      </p:sp>
    </p:spTree>
    <p:extLst>
      <p:ext uri="{BB962C8B-B14F-4D97-AF65-F5344CB8AC3E}">
        <p14:creationId xmlns:p14="http://schemas.microsoft.com/office/powerpoint/2010/main" val="3569681555"/>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1663</TotalTime>
  <Words>6751</Words>
  <Application>Microsoft Office PowerPoint</Application>
  <PresentationFormat>Widescreen</PresentationFormat>
  <Paragraphs>641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Courier New</vt:lpstr>
      <vt:lpstr>Franklin Gothic Medium</vt:lpstr>
      <vt:lpstr>Times New Roman</vt:lpstr>
      <vt:lpstr>Wingdings</vt:lpstr>
      <vt:lpstr>Retrospect</vt:lpstr>
      <vt:lpstr>Income Verification &amp; Collection Report </vt:lpstr>
      <vt:lpstr>Regulatory Authority</vt:lpstr>
      <vt:lpstr>Income Verification</vt:lpstr>
      <vt:lpstr>Income Verification</vt:lpstr>
      <vt:lpstr>Income Verification</vt:lpstr>
      <vt:lpstr>Income Verification Example</vt:lpstr>
      <vt:lpstr>Step 1: Establish Sample Pool</vt:lpstr>
      <vt:lpstr>Establish Sample Pool</vt:lpstr>
      <vt:lpstr>Step 2: Determine the Sampling Method</vt:lpstr>
      <vt:lpstr>Error Prone Method</vt:lpstr>
      <vt:lpstr>Error Prone Method</vt:lpstr>
      <vt:lpstr>Random Method (Alternate 1) </vt:lpstr>
      <vt:lpstr>Focused Method (Alternate 2)</vt:lpstr>
      <vt:lpstr>Step 3: Select Applications to Verify</vt:lpstr>
      <vt:lpstr>Step 4: Confirmation Review</vt:lpstr>
      <vt:lpstr>Confirmation Review Outcomes</vt:lpstr>
      <vt:lpstr>Step 5: Notify Household of Selection</vt:lpstr>
      <vt:lpstr>Step 6: Verification of Eligibility</vt:lpstr>
      <vt:lpstr>Step 7: Results of Verification</vt:lpstr>
      <vt:lpstr>Households who do not respond:</vt:lpstr>
      <vt:lpstr>Fragile Households</vt:lpstr>
      <vt:lpstr>Direct Verification  </vt:lpstr>
      <vt:lpstr>Verification for Cause</vt:lpstr>
      <vt:lpstr>Income Verification Collection Report (Attachment G)</vt:lpstr>
      <vt:lpstr>Verification Collection Report: Section 1 and 2</vt:lpstr>
      <vt:lpstr>Verification Collection Report: Section 3 </vt:lpstr>
      <vt:lpstr>Verification Collection Report: Section 4</vt:lpstr>
      <vt:lpstr>PowerPoint Presentation</vt:lpstr>
      <vt:lpstr>Child Nutrition Program Administration 89 Washington Avenue, Room 375 EBA Albany, NY 12234 (518) 473-8781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Kovage</dc:creator>
  <cp:lastModifiedBy>Evelyn Dunne</cp:lastModifiedBy>
  <cp:revision>82</cp:revision>
  <dcterms:created xsi:type="dcterms:W3CDTF">2017-08-17T13:14:49Z</dcterms:created>
  <dcterms:modified xsi:type="dcterms:W3CDTF">2018-09-12T17:03:01Z</dcterms:modified>
</cp:coreProperties>
</file>