
<file path=[Content_Types].xml><?xml version="1.0" encoding="utf-8"?>
<Types xmlns="http://schemas.openxmlformats.org/package/2006/content-types">
  <Default Extension="tmp" ContentType="image/png"/>
  <Default Extension="png" ContentType="image/png"/>
  <Default Extension="jpeg" ContentType="image/jpeg"/>
  <Default Extension="png&amp;ehk=noW2G7ThEbvS5uGqClza5A&amp;r=0&amp;pid=OfficeInsert" ContentType="image/png"/>
  <Default Extension="jpg&amp;ehk=R4OmUvad9A6HjEV8vhHFeA&amp;r=0&amp;pid=OfficeInsert" ContentType="image/jpeg"/>
  <Default Extension="rels" ContentType="application/vnd.openxmlformats-package.relationships+xml"/>
  <Default Extension="xml" ContentType="application/xml"/>
  <Default Extension="png&amp;ehk=7" ContentType="image/png"/>
  <Default Extension="png&amp;ehk=rujlJYCaPECqArHorIZ6ug&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6"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40703D-CCF5-445E-A148-00307EA90287}">
          <p14:sldIdLst>
            <p14:sldId id="257"/>
            <p14:sldId id="258"/>
            <p14:sldId id="259"/>
            <p14:sldId id="260"/>
            <p14:sldId id="266"/>
            <p14:sldId id="261"/>
            <p14:sldId id="262"/>
            <p14:sldId id="263"/>
            <p14:sldId id="264"/>
            <p14:sldId id="267"/>
            <p14:sldId id="268"/>
            <p14:sldId id="269"/>
            <p14:sldId id="270"/>
            <p14:sldId id="271"/>
            <p14:sldId id="272"/>
            <p14:sldId id="273"/>
            <p14:sldId id="274"/>
            <p14:sldId id="275"/>
            <p14:sldId id="276"/>
            <p14:sldId id="277"/>
            <p14:sldId id="278"/>
            <p14:sldId id="279"/>
            <p14:sldId id="280"/>
            <p14:sldId id="282"/>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5461" autoAdjust="0"/>
  </p:normalViewPr>
  <p:slideViewPr>
    <p:cSldViewPr snapToGrid="0">
      <p:cViewPr varScale="1">
        <p:scale>
          <a:sx n="83" d="100"/>
          <a:sy n="83" d="100"/>
        </p:scale>
        <p:origin x="126" y="258"/>
      </p:cViewPr>
      <p:guideLst/>
    </p:cSldViewPr>
  </p:slideViewPr>
  <p:notesTextViewPr>
    <p:cViewPr>
      <p:scale>
        <a:sx n="1" d="1"/>
        <a:sy n="1" d="1"/>
      </p:scale>
      <p:origin x="0" y="0"/>
    </p:cViewPr>
  </p:notesTextViewPr>
  <p:sorterViewPr>
    <p:cViewPr>
      <p:scale>
        <a:sx n="100" d="100"/>
        <a:sy n="100" d="100"/>
      </p:scale>
      <p:origin x="0" y="-222"/>
    </p:cViewPr>
  </p:sorterViewPr>
  <p:notesViewPr>
    <p:cSldViewPr snapToGrid="0">
      <p:cViewPr varScale="1">
        <p:scale>
          <a:sx n="70" d="100"/>
          <a:sy n="70" d="100"/>
        </p:scale>
        <p:origin x="324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B1C4E-2A40-4B95-A65B-22D35390B733}"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17DC2-8FA9-45B2-A00C-C72697D6CA00}" type="slidenum">
              <a:rPr lang="en-US" smtClean="0"/>
              <a:t>‹#›</a:t>
            </a:fld>
            <a:endParaRPr lang="en-US"/>
          </a:p>
        </p:txBody>
      </p:sp>
    </p:spTree>
    <p:extLst>
      <p:ext uri="{BB962C8B-B14F-4D97-AF65-F5344CB8AC3E}">
        <p14:creationId xmlns:p14="http://schemas.microsoft.com/office/powerpoint/2010/main" val="373294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47202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60279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247073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89794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54117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422708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101939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31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10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50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56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procurement of goods and services is a significant responsibility of a SFA.</a:t>
            </a:r>
          </a:p>
          <a:p>
            <a:r>
              <a:rPr lang="en-US" dirty="0"/>
              <a:t> Obtaining the most economical purchase should be considered in all purchases when using the nonprofit food service account. </a:t>
            </a:r>
          </a:p>
          <a:p>
            <a:endParaRPr lang="en-US" dirty="0"/>
          </a:p>
          <a:p>
            <a:r>
              <a:rPr lang="en-US" dirty="0"/>
              <a:t>Federal, state and local laws and regulations specify the methods SFAs must follow to properly procure goods and services and award contracts only to responsible contractors.  Additionally, SFAs must not restrict competition and must follow all procurement standards in Program regulations in 7 CFR 210.21 and the government-wide requirements in 2 CFR 200.318-.326. SFAs must prohibit conflicts of interest, use required procurement methods, take affirmative steps to use small, minority, women's business and labor surplus enterprises, when possible, and oversee contractors to ensure all contract provisions are fulfilled for the duration of the contract.  </a:t>
            </a:r>
          </a:p>
          <a:p>
            <a:endParaRPr lang="en-US" dirty="0"/>
          </a:p>
          <a:p>
            <a:r>
              <a:rPr lang="en-US" dirty="0"/>
              <a:t>SED is required to ensure that SFAs comply with the applicable regulations.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306307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41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7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289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201477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179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Procurement Review is conducted the same year as the Administrative Review. SED will be reviewing the SFA’s Procurement activities from most recently </a:t>
            </a:r>
            <a:r>
              <a:rPr lang="en-US" i="1" dirty="0"/>
              <a:t>completed</a:t>
            </a:r>
            <a:r>
              <a:rPr lang="en-US" dirty="0"/>
              <a:t> school year.</a:t>
            </a:r>
          </a:p>
          <a:p>
            <a:endParaRPr lang="en-US" dirty="0"/>
          </a:p>
          <a:p>
            <a:endParaRPr lang="en-US" dirty="0"/>
          </a:p>
          <a:p>
            <a:r>
              <a:rPr lang="en-US" sz="1200" kern="1200" dirty="0">
                <a:solidFill>
                  <a:schemeClr val="tx1"/>
                </a:solidFill>
                <a:effectLst/>
                <a:latin typeface="+mn-lt"/>
                <a:ea typeface="+mn-ea"/>
                <a:cs typeface="+mn-cs"/>
              </a:rPr>
              <a:t>SED developed a Procurement Review Worksheet that will be sent to SFAs to collect</a:t>
            </a:r>
            <a:r>
              <a:rPr lang="en-US" baseline="0" dirty="0"/>
              <a:t> all SFA staff responsible for procurement, vendor names, goods and services provided, total amount paid to vendor, number of purchases from the vendor during the year, number of bids received.  Based on the SFA’s responses, SED will ask for more documentation of specific purchases.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345843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“Procurement Review Worksheet” that will be sent is shown here. </a:t>
            </a:r>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38246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need to know what method was used when conducting procurements, who conducted the procurement and how quotes were received to complete the procurement review worksheet.</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38834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SFAs should be following their own written procurement plan when conducting any procurement. This is a comprehensive plan that clearly defines responsibility and establishes guidelines the SFA and the procurement person within the organization must follow.</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50118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procurement plan should clarify terms used in the policy which may need further explanation (such as responsive and responsible bidder)</a:t>
            </a:r>
          </a:p>
          <a:p>
            <a:pPr marL="171450" indent="-171450">
              <a:buFont typeface="Arial" panose="020B0604020202020204" pitchFamily="34" charset="0"/>
              <a:buChar char="•"/>
            </a:pPr>
            <a:r>
              <a:rPr lang="en-US" baseline="0" dirty="0"/>
              <a:t>Basic organizational concepts, such as which people in the organization are responsible for ordering and who approves purchases.  A best practice is to establish different financial levels for procurement.</a:t>
            </a:r>
          </a:p>
          <a:p>
            <a:pPr marL="171450" indent="-171450">
              <a:buFont typeface="Arial" panose="020B0604020202020204" pitchFamily="34" charset="0"/>
              <a:buChar char="•"/>
            </a:pPr>
            <a:r>
              <a:rPr lang="en-US" baseline="0" dirty="0"/>
              <a:t>Source selection establishes which method of procurement will be used</a:t>
            </a:r>
          </a:p>
          <a:p>
            <a:pPr marL="171450" indent="-171450">
              <a:buFont typeface="Arial" panose="020B0604020202020204" pitchFamily="34" charset="0"/>
              <a:buChar char="•"/>
            </a:pPr>
            <a:r>
              <a:rPr lang="en-US" baseline="0" dirty="0"/>
              <a:t>Developing good specs ensures your procurement is competitive and not too restrictive, including using the Buy American provision and purchasing from minority or women-owned businesses.</a:t>
            </a:r>
          </a:p>
          <a:p>
            <a:pPr marL="171450" indent="-171450">
              <a:buFont typeface="Arial" panose="020B0604020202020204" pitchFamily="34" charset="0"/>
              <a:buChar char="•"/>
            </a:pPr>
            <a:r>
              <a:rPr lang="en-US" baseline="0" dirty="0"/>
              <a:t>A procurement plan would not be complete without a conflict of interest and code of conduct policy for everyone involved in the procurement process.  It documents the steps to take if there is a conflict of interest and the consequences if there is a violation of the policy.  The policy should address areas such as:</a:t>
            </a:r>
          </a:p>
          <a:p>
            <a:pPr marL="628650" lvl="1" indent="-171450">
              <a:buFont typeface="Arial" panose="020B0604020202020204" pitchFamily="34" charset="0"/>
              <a:buChar char="•"/>
            </a:pPr>
            <a:r>
              <a:rPr lang="en-US" baseline="0" dirty="0"/>
              <a:t>Gratuities and kickbacks</a:t>
            </a:r>
          </a:p>
          <a:p>
            <a:pPr marL="628650" lvl="1" indent="-171450">
              <a:buFont typeface="Arial" panose="020B0604020202020204" pitchFamily="34" charset="0"/>
              <a:buChar char="•"/>
            </a:pPr>
            <a:r>
              <a:rPr lang="en-US" baseline="0" dirty="0"/>
              <a:t>Miscellaneous fees – fees that aren’t attributable to the purchase</a:t>
            </a:r>
          </a:p>
          <a:p>
            <a:pPr marL="628650" lvl="1" indent="-171450">
              <a:buFont typeface="Arial" panose="020B0604020202020204" pitchFamily="34" charset="0"/>
              <a:buChar char="•"/>
            </a:pPr>
            <a:r>
              <a:rPr lang="en-US" baseline="0" dirty="0"/>
              <a:t>Process for violations of the procurement policy </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26105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15653"/>
          </a:xfrm>
        </p:spPr>
        <p:txBody>
          <a:bodyPr/>
          <a:lstStyle/>
          <a:p>
            <a:r>
              <a:rPr lang="en-US" dirty="0"/>
              <a:t>No employee, officer, or agent may participate in the selection, award or administration of a contract supported by a Federal award if he or she has a real or apparent conflict of interest.  Individuals involved in the conflict of interest should excuse themselves from the process.</a:t>
            </a:r>
          </a:p>
          <a:p>
            <a:endParaRPr lang="en-US" dirty="0"/>
          </a:p>
          <a:p>
            <a:r>
              <a:rPr lang="en-US" dirty="0"/>
              <a:t>Each SFA must adopt a written conflict of interest policy that clearly sets forth the procedures to be followed in an instance where a member of the entity has personal or business interests that may be advanced by an action, including a provision that such member may not participate in any decision to approve any transaction where such conflicting interests may be advanced.  The policy should be reviewed by the SFAs attorneys and/or auditors prior to its adoption.</a:t>
            </a:r>
          </a:p>
          <a:p>
            <a:endParaRPr lang="en-US" dirty="0"/>
          </a:p>
          <a:p>
            <a:r>
              <a:rPr lang="en-US" dirty="0"/>
              <a:t>The officers, employees and agents on the entity must neither solicit not accept gratuities, favors or anything of monetary value.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42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will also provide SED with a  list of all vendors that were paid with CN funds during the previous school year.</a:t>
            </a:r>
          </a:p>
          <a:p>
            <a:endParaRPr lang="en-US" dirty="0"/>
          </a:p>
          <a:p>
            <a:r>
              <a:rPr lang="en-US" dirty="0"/>
              <a:t>This list needs to include each transaction, with the total amounts paid to each vendor.</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259526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ACE2-BAA4-4519-AED5-0AFB67F4D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E260C-B13E-4764-9774-3C0FCE122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266C0D-980F-4E82-B117-573D989C96F0}"/>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5" name="Footer Placeholder 4">
            <a:extLst>
              <a:ext uri="{FF2B5EF4-FFF2-40B4-BE49-F238E27FC236}">
                <a16:creationId xmlns:a16="http://schemas.microsoft.com/office/drawing/2014/main" id="{CC7B6C99-C26E-4D92-83E6-4173CDDD3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3DA55-48FC-437F-9298-B69153E99B25}"/>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337371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875F-F95D-462F-863F-5BCE4EE3AD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9E033-FAEC-434D-B455-BCACE28FB9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836DE-14EB-49CC-B179-13B4F1FF098B}"/>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5" name="Footer Placeholder 4">
            <a:extLst>
              <a:ext uri="{FF2B5EF4-FFF2-40B4-BE49-F238E27FC236}">
                <a16:creationId xmlns:a16="http://schemas.microsoft.com/office/drawing/2014/main" id="{C7B3DD85-A224-4CB7-9864-252779E95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1D796-C103-41F8-9D4B-401724AFA2F9}"/>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247765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1C5EE-E72B-458A-BCC0-EA93F7F1BF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A23553-62B9-4CAA-BCE4-522FDA46A3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1A50E-9439-4BC1-9CA9-985E047EFB64}"/>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5" name="Footer Placeholder 4">
            <a:extLst>
              <a:ext uri="{FF2B5EF4-FFF2-40B4-BE49-F238E27FC236}">
                <a16:creationId xmlns:a16="http://schemas.microsoft.com/office/drawing/2014/main" id="{D5E611CF-1A66-4A51-B34C-9A296119C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D670F-BCB5-43E7-BD85-8FC09B31BA07}"/>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44177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2724-660E-4C92-9D8F-52F493865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A0344-A938-47FC-8758-9D682FB956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B54D7-0996-4CBB-963F-C6CF8043C9D8}"/>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5" name="Footer Placeholder 4">
            <a:extLst>
              <a:ext uri="{FF2B5EF4-FFF2-40B4-BE49-F238E27FC236}">
                <a16:creationId xmlns:a16="http://schemas.microsoft.com/office/drawing/2014/main" id="{5699A031-68E7-419B-9918-C9D9E9B62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D6A24-A2D5-4C09-BF16-4A202E82A625}"/>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46645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3612-25B0-484E-97F8-E4C51C7AE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74CED-2F15-4569-90B0-21EB8FE63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35FEB0-1323-4E63-BCB4-0E9C347EA01F}"/>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5" name="Footer Placeholder 4">
            <a:extLst>
              <a:ext uri="{FF2B5EF4-FFF2-40B4-BE49-F238E27FC236}">
                <a16:creationId xmlns:a16="http://schemas.microsoft.com/office/drawing/2014/main" id="{1FAA7E97-9CE7-4A11-BEC2-EAB17E1E6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60C7C-2102-4CF5-B738-F4DEF61053B7}"/>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26019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E408-3D7C-4BE9-BF00-68B144BD2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0D8CD-A1B0-4EF5-9D0A-B6C602CC46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A5AD5-3C69-4BFE-ACAD-8E8DB2E90D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46140-45B6-4AA7-828B-6DA64E45C216}"/>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6" name="Footer Placeholder 5">
            <a:extLst>
              <a:ext uri="{FF2B5EF4-FFF2-40B4-BE49-F238E27FC236}">
                <a16:creationId xmlns:a16="http://schemas.microsoft.com/office/drawing/2014/main" id="{19607754-CA2F-4A19-8E7F-3251F7188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E9DD8-4318-4479-9FA2-A995A3006189}"/>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221176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483C-F1C6-42A7-8549-7632A6DA06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83A3B-435B-47B8-962E-745B77415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F26619-D90E-457E-ACCD-1B3B7641C4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D082CC-C6D5-408F-8F8D-105B8A0C1B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D4307C-5EAD-4321-8390-BCF3092749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D7F17F-D99E-400A-AE0F-7F5E79B0F992}"/>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8" name="Footer Placeholder 7">
            <a:extLst>
              <a:ext uri="{FF2B5EF4-FFF2-40B4-BE49-F238E27FC236}">
                <a16:creationId xmlns:a16="http://schemas.microsoft.com/office/drawing/2014/main" id="{BA0B3F22-19E6-49C7-823E-C93E9E823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28A4FE-F681-4741-B481-B2BAF2C10629}"/>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106784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126C-1A74-4150-9FE7-9EC198007D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EC7D7-AC07-4315-8768-DD928D032F73}"/>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4" name="Footer Placeholder 3">
            <a:extLst>
              <a:ext uri="{FF2B5EF4-FFF2-40B4-BE49-F238E27FC236}">
                <a16:creationId xmlns:a16="http://schemas.microsoft.com/office/drawing/2014/main" id="{BB0156B3-762D-458D-844A-555AA68580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B58552-9F93-4A53-870C-BF418B54C2B7}"/>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33005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245D3-8ED7-49AA-A04C-DFE94CCD98A9}"/>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3" name="Footer Placeholder 2">
            <a:extLst>
              <a:ext uri="{FF2B5EF4-FFF2-40B4-BE49-F238E27FC236}">
                <a16:creationId xmlns:a16="http://schemas.microsoft.com/office/drawing/2014/main" id="{6F4C79D2-115C-423A-B45C-4754E0E5B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786AB9-E562-4661-898B-43E4392DA5E5}"/>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357911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BCCB-354A-49B2-925F-7074B85AF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E6B4E-A028-45BD-B31F-4EEFE49F6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F58513-4ECA-4A32-911E-AB66010E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FE2E1D-6632-4C77-AF11-4B2F95D0C2C8}"/>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6" name="Footer Placeholder 5">
            <a:extLst>
              <a:ext uri="{FF2B5EF4-FFF2-40B4-BE49-F238E27FC236}">
                <a16:creationId xmlns:a16="http://schemas.microsoft.com/office/drawing/2014/main" id="{66828070-612F-40EC-BDDB-FC3BB6E0A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37FB1-FA69-45A1-BD87-56CCE1C01F67}"/>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210510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B5D7-9117-4B0E-837B-B78B21D81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964E48-2CEB-4D36-B26E-749074DBE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B4DEB-1FB7-4529-9372-C0CFA4B30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088D8E-913E-4610-AC4B-B1CE6460D1E3}"/>
              </a:ext>
            </a:extLst>
          </p:cNvPr>
          <p:cNvSpPr>
            <a:spLocks noGrp="1"/>
          </p:cNvSpPr>
          <p:nvPr>
            <p:ph type="dt" sz="half" idx="10"/>
          </p:nvPr>
        </p:nvSpPr>
        <p:spPr/>
        <p:txBody>
          <a:bodyPr/>
          <a:lstStyle/>
          <a:p>
            <a:fld id="{14F412C3-E9C6-4FBC-B597-59B5127F91FE}" type="datetimeFigureOut">
              <a:rPr lang="en-US" smtClean="0"/>
              <a:t>12/1/2017</a:t>
            </a:fld>
            <a:endParaRPr lang="en-US"/>
          </a:p>
        </p:txBody>
      </p:sp>
      <p:sp>
        <p:nvSpPr>
          <p:cNvPr id="6" name="Footer Placeholder 5">
            <a:extLst>
              <a:ext uri="{FF2B5EF4-FFF2-40B4-BE49-F238E27FC236}">
                <a16:creationId xmlns:a16="http://schemas.microsoft.com/office/drawing/2014/main" id="{C6B48B95-6FCF-46C1-BEA9-095B31BA0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6D6FA-D94F-4C99-9421-17C168A82B57}"/>
              </a:ext>
            </a:extLst>
          </p:cNvPr>
          <p:cNvSpPr>
            <a:spLocks noGrp="1"/>
          </p:cNvSpPr>
          <p:nvPr>
            <p:ph type="sldNum" sz="quarter" idx="12"/>
          </p:nvPr>
        </p:nvSpPr>
        <p:spPr/>
        <p:txBody>
          <a:bodyPr/>
          <a:lstStyle/>
          <a:p>
            <a:fld id="{17895663-842E-4C68-9C3F-C426551A85F1}" type="slidenum">
              <a:rPr lang="en-US" smtClean="0"/>
              <a:t>‹#›</a:t>
            </a:fld>
            <a:endParaRPr lang="en-US"/>
          </a:p>
        </p:txBody>
      </p:sp>
    </p:spTree>
    <p:extLst>
      <p:ext uri="{BB962C8B-B14F-4D97-AF65-F5344CB8AC3E}">
        <p14:creationId xmlns:p14="http://schemas.microsoft.com/office/powerpoint/2010/main" val="211084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55B24-4694-4159-8695-E56FA6245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1C9ED-58EB-493D-92FD-57C81B059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C47A8-7FDD-4A7F-90B9-3EFA4FD63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412C3-E9C6-4FBC-B597-59B5127F91FE}" type="datetimeFigureOut">
              <a:rPr lang="en-US" smtClean="0"/>
              <a:t>12/1/2017</a:t>
            </a:fld>
            <a:endParaRPr lang="en-US"/>
          </a:p>
        </p:txBody>
      </p:sp>
      <p:sp>
        <p:nvSpPr>
          <p:cNvPr id="5" name="Footer Placeholder 4">
            <a:extLst>
              <a:ext uri="{FF2B5EF4-FFF2-40B4-BE49-F238E27FC236}">
                <a16:creationId xmlns:a16="http://schemas.microsoft.com/office/drawing/2014/main" id="{9B50986B-DEF1-4967-924B-976B7D334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33FAD6-4E9B-42A7-A6A3-D6FE322D1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95663-842E-4C68-9C3F-C426551A85F1}" type="slidenum">
              <a:rPr lang="en-US" smtClean="0"/>
              <a:t>‹#›</a:t>
            </a:fld>
            <a:endParaRPr lang="en-US"/>
          </a:p>
        </p:txBody>
      </p:sp>
    </p:spTree>
    <p:extLst>
      <p:ext uri="{BB962C8B-B14F-4D97-AF65-F5344CB8AC3E}">
        <p14:creationId xmlns:p14="http://schemas.microsoft.com/office/powerpoint/2010/main" val="25320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cronkitenewsonline.com/2014/08/some-schools-take-a-pass-on-program-to-give-free-meals-to-students/" TargetMode="External"/><Relationship Id="rId2" Type="http://schemas.openxmlformats.org/officeDocument/2006/relationships/image" Target="../media/image18.jpg&amp;ehk=R4OmUvad9A6HjEV8vhHFeA&amp;r=0&amp;pid=OfficeInsert"/><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cn.nyse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amp;ehk=7"/><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commons.wikimedia.org/wiki/File:Review.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amp;ehk=noW2G7ThEbvS5uGqClza5A&amp;r=0&amp;pid=OfficeInsert"/><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commons.wikimedia.org/wiki/File:Shopping_cart_with_food_clip_art.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amp;ehk=rujlJYCaPECqArHorIZ6ug&amp;r=0&amp;pid=OfficeInsert"/><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veach-glines.blogspot.co.uk/201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curement of food">
            <a:extLst>
              <a:ext uri="{FF2B5EF4-FFF2-40B4-BE49-F238E27FC236}">
                <a16:creationId xmlns:a16="http://schemas.microsoft.com/office/drawing/2014/main" id="{E4D4E331-9110-45A1-9278-528749849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45" b="19233"/>
          <a:stretch/>
        </p:blipFill>
        <p:spPr bwMode="auto">
          <a:xfrm>
            <a:off x="20" y="1"/>
            <a:ext cx="12191979" cy="4239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50449" y="4559523"/>
            <a:ext cx="10901471" cy="1236440"/>
          </a:xfrm>
          <a:noFill/>
        </p:spPr>
        <p:txBody>
          <a:bodyPr>
            <a:normAutofit/>
          </a:bodyPr>
          <a:lstStyle/>
          <a:p>
            <a:r>
              <a:rPr lang="en-US" b="1">
                <a:solidFill>
                  <a:srgbClr val="CC3300"/>
                </a:solidFill>
              </a:rPr>
              <a:t>Procurement Review</a:t>
            </a:r>
            <a:endParaRPr lang="en-US" b="1" dirty="0">
              <a:solidFill>
                <a:srgbClr val="CC3300"/>
              </a:solidFill>
            </a:endParaRPr>
          </a:p>
        </p:txBody>
      </p:sp>
      <p:sp>
        <p:nvSpPr>
          <p:cNvPr id="3" name="Content Placeholder 2"/>
          <p:cNvSpPr>
            <a:spLocks noGrp="1"/>
          </p:cNvSpPr>
          <p:nvPr>
            <p:ph type="subTitle" idx="1"/>
          </p:nvPr>
        </p:nvSpPr>
        <p:spPr>
          <a:xfrm>
            <a:off x="650449" y="5795963"/>
            <a:ext cx="10901471" cy="560388"/>
          </a:xfrm>
          <a:noFill/>
        </p:spPr>
        <p:txBody>
          <a:bodyPr>
            <a:normAutofit/>
          </a:bodyPr>
          <a:lstStyle/>
          <a:p>
            <a:r>
              <a:rPr lang="en-US" dirty="0"/>
              <a:t>Child Nutrition Program Administration</a:t>
            </a:r>
          </a:p>
        </p:txBody>
      </p:sp>
    </p:spTree>
    <p:extLst>
      <p:ext uri="{BB962C8B-B14F-4D97-AF65-F5344CB8AC3E}">
        <p14:creationId xmlns:p14="http://schemas.microsoft.com/office/powerpoint/2010/main" val="234757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generated with very high confidence">
            <a:extLst>
              <a:ext uri="{FF2B5EF4-FFF2-40B4-BE49-F238E27FC236}">
                <a16:creationId xmlns:a16="http://schemas.microsoft.com/office/drawing/2014/main" id="{04CC87F2-CC4D-4604-92C3-53853D8406AA}"/>
              </a:ext>
            </a:extLst>
          </p:cNvPr>
          <p:cNvPicPr>
            <a:picLocks noGrp="1" noChangeAspect="1"/>
          </p:cNvPicPr>
          <p:nvPr>
            <p:ph sz="half" idx="2"/>
          </p:nvPr>
        </p:nvPicPr>
        <p:blipFill>
          <a:blip r:embed="rId3"/>
          <a:stretch>
            <a:fillRect/>
          </a:stretch>
        </p:blipFill>
        <p:spPr>
          <a:xfrm>
            <a:off x="5608319" y="1592812"/>
            <a:ext cx="5614835" cy="3519157"/>
          </a:xfrm>
          <a:prstGeom prst="rect">
            <a:avLst/>
          </a:prstGeom>
          <a:effectLst/>
        </p:spPr>
      </p:pic>
      <p:sp>
        <p:nvSpPr>
          <p:cNvPr id="2" name="Title 1">
            <a:extLst>
              <a:ext uri="{FF2B5EF4-FFF2-40B4-BE49-F238E27FC236}">
                <a16:creationId xmlns:a16="http://schemas.microsoft.com/office/drawing/2014/main" id="{B595ED7D-DA9C-4961-B1C5-47EDCA915C77}"/>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rgbClr val="008080"/>
                </a:solidFill>
                <a:latin typeface="+mj-lt"/>
                <a:ea typeface="+mj-ea"/>
                <a:cs typeface="+mj-cs"/>
              </a:rPr>
              <a:t>Buy American</a:t>
            </a:r>
          </a:p>
        </p:txBody>
      </p:sp>
      <p:sp>
        <p:nvSpPr>
          <p:cNvPr id="3" name="Content Placeholder 2">
            <a:extLst>
              <a:ext uri="{FF2B5EF4-FFF2-40B4-BE49-F238E27FC236}">
                <a16:creationId xmlns:a16="http://schemas.microsoft.com/office/drawing/2014/main" id="{C55CCB76-6BF3-49D6-A1F1-C3C6DCE673DA}"/>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1400" b="1" dirty="0"/>
              <a:t>Purchase domestic commodities and products that are:</a:t>
            </a:r>
          </a:p>
          <a:p>
            <a:pPr lvl="1"/>
            <a:r>
              <a:rPr lang="en-US" sz="1400" dirty="0"/>
              <a:t>Produced in the US or</a:t>
            </a:r>
          </a:p>
          <a:p>
            <a:pPr lvl="1"/>
            <a:r>
              <a:rPr lang="en-US" sz="1400" dirty="0"/>
              <a:t>Processed using agricultural commodities produced in the US</a:t>
            </a:r>
          </a:p>
          <a:p>
            <a:pPr lvl="2"/>
            <a:r>
              <a:rPr lang="en-US" sz="1400" dirty="0">
                <a:solidFill>
                  <a:srgbClr val="002060"/>
                </a:solidFill>
              </a:rPr>
              <a:t>Includes Guam, American Samoa, Virgin Islands, Puerto Rico, and Northern Mariana Islands</a:t>
            </a:r>
          </a:p>
          <a:p>
            <a:r>
              <a:rPr lang="en-US" sz="1400" b="1" dirty="0"/>
              <a:t>Include requirement in all solicitation and contract documents</a:t>
            </a:r>
          </a:p>
          <a:p>
            <a:pPr lvl="1"/>
            <a:r>
              <a:rPr lang="en-US" sz="1400" dirty="0"/>
              <a:t>Can require country of origin on all products and/or invoices</a:t>
            </a:r>
          </a:p>
          <a:p>
            <a:pPr lvl="1"/>
            <a:r>
              <a:rPr lang="en-US" sz="1400" dirty="0"/>
              <a:t>Can state only domestically grown products will be approved</a:t>
            </a:r>
          </a:p>
          <a:p>
            <a:pPr marL="0" indent="0">
              <a:buNone/>
            </a:pPr>
            <a:endParaRPr lang="en-US" sz="1400" dirty="0"/>
          </a:p>
        </p:txBody>
      </p:sp>
    </p:spTree>
    <p:extLst>
      <p:ext uri="{BB962C8B-B14F-4D97-AF65-F5344CB8AC3E}">
        <p14:creationId xmlns:p14="http://schemas.microsoft.com/office/powerpoint/2010/main" val="96444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0A99EA-5F7D-4FDF-939F-F7608F05C72D}"/>
              </a:ext>
            </a:extLst>
          </p:cNvPr>
          <p:cNvSpPr/>
          <p:nvPr/>
        </p:nvSpPr>
        <p:spPr>
          <a:xfrm>
            <a:off x="0" y="0"/>
            <a:ext cx="6096000"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3A7F7-B490-4451-957B-908C2939EA50}"/>
              </a:ext>
            </a:extLst>
          </p:cNvPr>
          <p:cNvSpPr>
            <a:spLocks noGrp="1"/>
          </p:cNvSpPr>
          <p:nvPr>
            <p:ph type="title"/>
          </p:nvPr>
        </p:nvSpPr>
        <p:spPr/>
        <p:txBody>
          <a:bodyPr/>
          <a:lstStyle/>
          <a:p>
            <a:r>
              <a:rPr lang="en-US" dirty="0">
                <a:solidFill>
                  <a:srgbClr val="008080"/>
                </a:solidFill>
              </a:rPr>
              <a:t>Buy American</a:t>
            </a:r>
          </a:p>
        </p:txBody>
      </p:sp>
      <p:sp>
        <p:nvSpPr>
          <p:cNvPr id="3" name="Content Placeholder 2">
            <a:extLst>
              <a:ext uri="{FF2B5EF4-FFF2-40B4-BE49-F238E27FC236}">
                <a16:creationId xmlns:a16="http://schemas.microsoft.com/office/drawing/2014/main" id="{EBEE38CA-4E58-43F7-9B81-8B15CECCAEDB}"/>
              </a:ext>
            </a:extLst>
          </p:cNvPr>
          <p:cNvSpPr>
            <a:spLocks noGrp="1"/>
          </p:cNvSpPr>
          <p:nvPr>
            <p:ph sz="half" idx="1"/>
          </p:nvPr>
        </p:nvSpPr>
        <p:spPr>
          <a:xfrm>
            <a:off x="159657" y="1825625"/>
            <a:ext cx="5860143" cy="4351338"/>
          </a:xfrm>
        </p:spPr>
        <p:txBody>
          <a:bodyPr>
            <a:normAutofit/>
          </a:bodyPr>
          <a:lstStyle/>
          <a:p>
            <a:pPr marL="0" indent="0">
              <a:buNone/>
            </a:pPr>
            <a:r>
              <a:rPr lang="en-US" b="1" u="sng" dirty="0"/>
              <a:t>Before buying a non-domestic good</a:t>
            </a:r>
          </a:p>
          <a:p>
            <a:r>
              <a:rPr lang="en-US" dirty="0"/>
              <a:t>Consider alternatives first</a:t>
            </a:r>
          </a:p>
          <a:p>
            <a:pPr lvl="1"/>
            <a:r>
              <a:rPr lang="en-US" dirty="0"/>
              <a:t>Other domestic sources?</a:t>
            </a:r>
          </a:p>
          <a:p>
            <a:pPr lvl="1"/>
            <a:r>
              <a:rPr lang="en-US" dirty="0"/>
              <a:t>Domestic substitution?</a:t>
            </a:r>
          </a:p>
          <a:p>
            <a:pPr lvl="1"/>
            <a:r>
              <a:rPr lang="en-US" dirty="0"/>
              <a:t>Time of year?</a:t>
            </a:r>
          </a:p>
          <a:p>
            <a:r>
              <a:rPr lang="en-US" dirty="0"/>
              <a:t>Exceptions are rare and should only be used as a last resort</a:t>
            </a:r>
          </a:p>
          <a:p>
            <a:pPr marL="0" indent="0">
              <a:buNone/>
            </a:pPr>
            <a:endParaRPr lang="en-US" dirty="0"/>
          </a:p>
        </p:txBody>
      </p:sp>
      <p:pic>
        <p:nvPicPr>
          <p:cNvPr id="4098" name="Picture 2" descr="Picture of Uncle Sam.">
            <a:extLst>
              <a:ext uri="{FF2B5EF4-FFF2-40B4-BE49-F238E27FC236}">
                <a16:creationId xmlns:a16="http://schemas.microsoft.com/office/drawing/2014/main" id="{E3C631C1-A4DC-4E2D-A138-E63BAE95BE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51562" y="1253331"/>
            <a:ext cx="310809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8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6" name="Picture 6" descr="Image result for fruit section in supermarket">
            <a:extLst>
              <a:ext uri="{FF2B5EF4-FFF2-40B4-BE49-F238E27FC236}">
                <a16:creationId xmlns:a16="http://schemas.microsoft.com/office/drawing/2014/main" id="{2780A9DD-53A2-40E2-AEAF-F09294A0EDB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119" r="9091" b="2127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7905B-9BB2-4CD4-A934-201F37A6EE55}"/>
              </a:ext>
            </a:extLst>
          </p:cNvPr>
          <p:cNvSpPr>
            <a:spLocks noGrp="1"/>
          </p:cNvSpPr>
          <p:nvPr>
            <p:ph type="title"/>
          </p:nvPr>
        </p:nvSpPr>
        <p:spPr>
          <a:xfrm>
            <a:off x="594805" y="640263"/>
            <a:ext cx="5221266" cy="1344975"/>
          </a:xfrm>
        </p:spPr>
        <p:txBody>
          <a:bodyPr vert="horz" lIns="91440" tIns="45720" rIns="91440" bIns="45720" rtlCol="0" anchor="ctr">
            <a:normAutofit/>
          </a:bodyPr>
          <a:lstStyle/>
          <a:p>
            <a:r>
              <a:rPr lang="en-US" sz="4000"/>
              <a:t>Micro Purchases</a:t>
            </a:r>
          </a:p>
        </p:txBody>
      </p:sp>
      <p:sp>
        <p:nvSpPr>
          <p:cNvPr id="3" name="Content Placeholder 2">
            <a:extLst>
              <a:ext uri="{FF2B5EF4-FFF2-40B4-BE49-F238E27FC236}">
                <a16:creationId xmlns:a16="http://schemas.microsoft.com/office/drawing/2014/main" id="{0FAB9B58-A7A0-45E7-AA9A-121B061B285C}"/>
              </a:ext>
            </a:extLst>
          </p:cNvPr>
          <p:cNvSpPr>
            <a:spLocks noGrp="1"/>
          </p:cNvSpPr>
          <p:nvPr>
            <p:ph sz="half" idx="1"/>
          </p:nvPr>
        </p:nvSpPr>
        <p:spPr>
          <a:xfrm>
            <a:off x="594110" y="2121763"/>
            <a:ext cx="5235490" cy="3773010"/>
          </a:xfrm>
        </p:spPr>
        <p:txBody>
          <a:bodyPr vert="horz" lIns="91440" tIns="45720" rIns="91440" bIns="45720" rtlCol="0">
            <a:normAutofit/>
          </a:bodyPr>
          <a:lstStyle/>
          <a:p>
            <a:r>
              <a:rPr lang="en-US" sz="1500" dirty="0"/>
              <a:t>Purchases made without first soliciting competitive quotes</a:t>
            </a:r>
          </a:p>
          <a:p>
            <a:pPr lvl="1"/>
            <a:r>
              <a:rPr lang="en-US" sz="1500" dirty="0"/>
              <a:t>Must be under $3,500</a:t>
            </a:r>
          </a:p>
          <a:p>
            <a:r>
              <a:rPr lang="en-US" sz="1500" dirty="0"/>
              <a:t>For each selected vendor:</a:t>
            </a:r>
          </a:p>
          <a:p>
            <a:pPr lvl="1"/>
            <a:r>
              <a:rPr lang="en-US" sz="1500" dirty="0"/>
              <a:t>3 receipts/invoices</a:t>
            </a:r>
          </a:p>
          <a:p>
            <a:pPr lvl="2"/>
            <a:r>
              <a:rPr lang="en-US" sz="1500" dirty="0"/>
              <a:t>3 from 1 month</a:t>
            </a:r>
          </a:p>
          <a:p>
            <a:pPr lvl="2"/>
            <a:r>
              <a:rPr lang="en-US" sz="1500" dirty="0"/>
              <a:t>1 per month for 3 consecutive months</a:t>
            </a:r>
          </a:p>
          <a:p>
            <a:pPr lvl="2"/>
            <a:r>
              <a:rPr lang="en-US" sz="1500" dirty="0"/>
              <a:t>1 per quarter for each quarter</a:t>
            </a:r>
          </a:p>
          <a:p>
            <a:pPr lvl="1"/>
            <a:r>
              <a:rPr lang="en-US" sz="1500" dirty="0"/>
              <a:t>Explain how it was determined prices were reasonable</a:t>
            </a:r>
          </a:p>
          <a:p>
            <a:pPr lvl="1"/>
            <a:r>
              <a:rPr lang="en-US" sz="1500" dirty="0"/>
              <a:t>Explain how purchases were spread </a:t>
            </a:r>
            <a:r>
              <a:rPr lang="en-US" sz="1500" b="1" dirty="0"/>
              <a:t>equitably</a:t>
            </a:r>
          </a:p>
          <a:p>
            <a:pPr lvl="2"/>
            <a:r>
              <a:rPr lang="en-US" sz="1500" dirty="0"/>
              <a:t>Must spread the wealth</a:t>
            </a:r>
          </a:p>
          <a:p>
            <a:endParaRPr lang="en-US" sz="1500" dirty="0"/>
          </a:p>
        </p:txBody>
      </p:sp>
    </p:spTree>
    <p:extLst>
      <p:ext uri="{BB962C8B-B14F-4D97-AF65-F5344CB8AC3E}">
        <p14:creationId xmlns:p14="http://schemas.microsoft.com/office/powerpoint/2010/main" val="177094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receipts">
            <a:extLst>
              <a:ext uri="{FF2B5EF4-FFF2-40B4-BE49-F238E27FC236}">
                <a16:creationId xmlns:a16="http://schemas.microsoft.com/office/drawing/2014/main" id="{448CC30A-C609-47B4-8354-B9248912245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078" r="2897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kern="1200" dirty="0">
                <a:solidFill>
                  <a:srgbClr val="CC3300"/>
                </a:solidFill>
                <a:latin typeface="+mj-lt"/>
                <a:ea typeface="+mj-ea"/>
                <a:cs typeface="+mj-cs"/>
              </a:rPr>
              <a:t>Small Purchases</a:t>
            </a:r>
          </a:p>
        </p:txBody>
      </p:sp>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r>
              <a:rPr lang="en-US" sz="1600" dirty="0">
                <a:solidFill>
                  <a:srgbClr val="000000"/>
                </a:solidFill>
              </a:rPr>
              <a:t>Vendors were informally contacted for quotes prior to purchasing</a:t>
            </a:r>
          </a:p>
          <a:p>
            <a:pPr lvl="1"/>
            <a:r>
              <a:rPr lang="en-US" sz="1600" dirty="0">
                <a:solidFill>
                  <a:srgbClr val="000000"/>
                </a:solidFill>
              </a:rPr>
              <a:t>Must be below the small purchase threshold</a:t>
            </a:r>
          </a:p>
          <a:p>
            <a:r>
              <a:rPr lang="en-US" sz="1600" dirty="0">
                <a:solidFill>
                  <a:srgbClr val="000000"/>
                </a:solidFill>
              </a:rPr>
              <a:t>For each vendor:</a:t>
            </a:r>
          </a:p>
          <a:p>
            <a:pPr lvl="1"/>
            <a:r>
              <a:rPr lang="en-US" sz="1600" dirty="0">
                <a:solidFill>
                  <a:srgbClr val="000000"/>
                </a:solidFill>
              </a:rPr>
              <a:t>Solicitation documentation</a:t>
            </a:r>
          </a:p>
          <a:p>
            <a:pPr lvl="1"/>
            <a:r>
              <a:rPr lang="en-US" sz="1600" dirty="0">
                <a:solidFill>
                  <a:srgbClr val="000000"/>
                </a:solidFill>
              </a:rPr>
              <a:t>Responses received</a:t>
            </a:r>
          </a:p>
          <a:p>
            <a:pPr lvl="2"/>
            <a:r>
              <a:rPr lang="en-US" sz="1600" dirty="0">
                <a:solidFill>
                  <a:srgbClr val="000000"/>
                </a:solidFill>
              </a:rPr>
              <a:t>Was the most responsive and responsible bidder selected?</a:t>
            </a:r>
          </a:p>
          <a:p>
            <a:pPr lvl="1"/>
            <a:r>
              <a:rPr lang="en-US" sz="1600" b="1" dirty="0">
                <a:solidFill>
                  <a:srgbClr val="000000"/>
                </a:solidFill>
              </a:rPr>
              <a:t>3 receipts/invoices</a:t>
            </a:r>
          </a:p>
          <a:p>
            <a:pPr lvl="2"/>
            <a:r>
              <a:rPr lang="en-US" sz="1600" dirty="0">
                <a:solidFill>
                  <a:srgbClr val="000000"/>
                </a:solidFill>
              </a:rPr>
              <a:t>Were the items purchased the products solicited?</a:t>
            </a:r>
          </a:p>
          <a:p>
            <a:endParaRPr lang="en-US" sz="1600" dirty="0">
              <a:solidFill>
                <a:srgbClr val="000000"/>
              </a:solidFill>
            </a:endParaRPr>
          </a:p>
        </p:txBody>
      </p:sp>
    </p:spTree>
    <p:extLst>
      <p:ext uri="{BB962C8B-B14F-4D97-AF65-F5344CB8AC3E}">
        <p14:creationId xmlns:p14="http://schemas.microsoft.com/office/powerpoint/2010/main" val="38152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receipts">
            <a:extLst>
              <a:ext uri="{FF2B5EF4-FFF2-40B4-BE49-F238E27FC236}">
                <a16:creationId xmlns:a16="http://schemas.microsoft.com/office/drawing/2014/main" id="{448CC30A-C609-47B4-8354-B9248912245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078" r="2897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A8F622-77A8-41F4-9801-43B6EFB1F84C}"/>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kern="1200" dirty="0">
                <a:solidFill>
                  <a:srgbClr val="CC3300"/>
                </a:solidFill>
                <a:latin typeface="+mj-lt"/>
                <a:ea typeface="+mj-ea"/>
                <a:cs typeface="+mj-cs"/>
              </a:rPr>
              <a:t>Small Purchases</a:t>
            </a:r>
          </a:p>
        </p:txBody>
      </p:sp>
      <p:sp>
        <p:nvSpPr>
          <p:cNvPr id="3" name="Content Placeholder 2">
            <a:extLst>
              <a:ext uri="{FF2B5EF4-FFF2-40B4-BE49-F238E27FC236}">
                <a16:creationId xmlns:a16="http://schemas.microsoft.com/office/drawing/2014/main" id="{D22FB36A-3AC7-4BE5-A1A0-3760D7480EBA}"/>
              </a:ext>
            </a:extLst>
          </p:cNvPr>
          <p:cNvSpPr>
            <a:spLocks noGrp="1"/>
          </p:cNvSpPr>
          <p:nvPr>
            <p:ph sz="half" idx="1"/>
          </p:nvPr>
        </p:nvSpPr>
        <p:spPr>
          <a:xfrm>
            <a:off x="221062" y="2041430"/>
            <a:ext cx="6394152" cy="4018125"/>
          </a:xfrm>
        </p:spPr>
        <p:txBody>
          <a:bodyPr vert="horz" lIns="91440" tIns="45720" rIns="91440" bIns="45720" rtlCol="0" anchor="ctr">
            <a:normAutofit/>
          </a:bodyPr>
          <a:lstStyle/>
          <a:p>
            <a:pPr marL="0" indent="0">
              <a:buNone/>
            </a:pPr>
            <a:r>
              <a:rPr lang="en-US" sz="2000" b="1" u="sng" dirty="0"/>
              <a:t>Solicitation Documentation</a:t>
            </a:r>
          </a:p>
          <a:p>
            <a:r>
              <a:rPr lang="en-US" sz="2000" dirty="0"/>
              <a:t>2 or more vendors contacted</a:t>
            </a:r>
          </a:p>
          <a:p>
            <a:r>
              <a:rPr lang="en-US" sz="2000" dirty="0"/>
              <a:t>No unreasonable requirements</a:t>
            </a:r>
          </a:p>
          <a:p>
            <a:r>
              <a:rPr lang="en-US" sz="2000" dirty="0"/>
              <a:t>If specifying a brand name, allow an equal product</a:t>
            </a:r>
          </a:p>
          <a:p>
            <a:r>
              <a:rPr lang="en-US" sz="2000" dirty="0"/>
              <a:t>Clear and accurate description of the product solicited</a:t>
            </a:r>
          </a:p>
          <a:p>
            <a:r>
              <a:rPr lang="en-US" sz="2000" dirty="0"/>
              <a:t>Buy American requirement</a:t>
            </a:r>
          </a:p>
          <a:p>
            <a:endParaRPr lang="en-US" sz="1600" dirty="0">
              <a:solidFill>
                <a:srgbClr val="000000"/>
              </a:solidFill>
            </a:endParaRPr>
          </a:p>
        </p:txBody>
      </p:sp>
    </p:spTree>
    <p:extLst>
      <p:ext uri="{BB962C8B-B14F-4D97-AF65-F5344CB8AC3E}">
        <p14:creationId xmlns:p14="http://schemas.microsoft.com/office/powerpoint/2010/main" val="121600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9205-5EEB-427D-A488-AFDD725F1FC2}"/>
              </a:ext>
            </a:extLst>
          </p:cNvPr>
          <p:cNvSpPr>
            <a:spLocks noGrp="1"/>
          </p:cNvSpPr>
          <p:nvPr>
            <p:ph type="title"/>
          </p:nvPr>
        </p:nvSpPr>
        <p:spPr/>
        <p:txBody>
          <a:bodyPr/>
          <a:lstStyle/>
          <a:p>
            <a:r>
              <a:rPr lang="en-US" dirty="0">
                <a:solidFill>
                  <a:srgbClr val="CC3300"/>
                </a:solidFill>
              </a:rPr>
              <a:t>Formal Contracts</a:t>
            </a:r>
          </a:p>
        </p:txBody>
      </p:sp>
      <p:sp>
        <p:nvSpPr>
          <p:cNvPr id="3" name="Content Placeholder 2">
            <a:extLst>
              <a:ext uri="{FF2B5EF4-FFF2-40B4-BE49-F238E27FC236}">
                <a16:creationId xmlns:a16="http://schemas.microsoft.com/office/drawing/2014/main" id="{FE95FE30-043F-4B32-B930-59322AEDFF06}"/>
              </a:ext>
            </a:extLst>
          </p:cNvPr>
          <p:cNvSpPr>
            <a:spLocks noGrp="1"/>
          </p:cNvSpPr>
          <p:nvPr>
            <p:ph sz="half" idx="1"/>
          </p:nvPr>
        </p:nvSpPr>
        <p:spPr>
          <a:xfrm>
            <a:off x="1251791" y="1902743"/>
            <a:ext cx="7451534" cy="4351338"/>
          </a:xfrm>
        </p:spPr>
        <p:txBody>
          <a:bodyPr/>
          <a:lstStyle/>
          <a:p>
            <a:r>
              <a:rPr lang="en-US" dirty="0"/>
              <a:t>Documents requested depends on type of formal contract</a:t>
            </a:r>
          </a:p>
          <a:p>
            <a:pPr lvl="1"/>
            <a:r>
              <a:rPr lang="en-US" dirty="0">
                <a:solidFill>
                  <a:schemeClr val="accent2"/>
                </a:solidFill>
              </a:rPr>
              <a:t>BOCES Contracts </a:t>
            </a:r>
          </a:p>
          <a:p>
            <a:pPr lvl="1"/>
            <a:r>
              <a:rPr lang="en-US" dirty="0">
                <a:solidFill>
                  <a:schemeClr val="accent2"/>
                </a:solidFill>
              </a:rPr>
              <a:t>New York State Contracts</a:t>
            </a:r>
          </a:p>
          <a:p>
            <a:pPr lvl="1"/>
            <a:r>
              <a:rPr lang="en-US" dirty="0">
                <a:solidFill>
                  <a:schemeClr val="accent2"/>
                </a:solidFill>
              </a:rPr>
              <a:t>All other contracts</a:t>
            </a:r>
          </a:p>
          <a:p>
            <a:r>
              <a:rPr lang="en-US" dirty="0"/>
              <a:t>Be sure to know which method was used to obtain each formal contract</a:t>
            </a:r>
          </a:p>
          <a:p>
            <a:endParaRPr lang="en-US" dirty="0"/>
          </a:p>
        </p:txBody>
      </p:sp>
      <p:sp>
        <p:nvSpPr>
          <p:cNvPr id="8" name="Rectangle 7">
            <a:extLst>
              <a:ext uri="{FF2B5EF4-FFF2-40B4-BE49-F238E27FC236}">
                <a16:creationId xmlns:a16="http://schemas.microsoft.com/office/drawing/2014/main" id="{C02D9467-F063-4893-93ED-7C2285F5062D}"/>
              </a:ext>
            </a:extLst>
          </p:cNvPr>
          <p:cNvSpPr/>
          <p:nvPr/>
        </p:nvSpPr>
        <p:spPr>
          <a:xfrm>
            <a:off x="9515789"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27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B2099E-2F5C-49C1-B407-7865D23C7E74}"/>
              </a:ext>
            </a:extLst>
          </p:cNvPr>
          <p:cNvSpPr/>
          <p:nvPr/>
        </p:nvSpPr>
        <p:spPr>
          <a:xfrm>
            <a:off x="3485905" y="1473685"/>
            <a:ext cx="7392318" cy="4990597"/>
          </a:xfrm>
          <a:prstGeom prst="rect">
            <a:avLst/>
          </a:prstGeom>
        </p:spPr>
        <p:txBody>
          <a:bodyPr wrap="square">
            <a:spAutoFit/>
          </a:bodyPr>
          <a:lstStyle/>
          <a:p>
            <a:pPr marL="182880" lvl="0" indent="-182880">
              <a:lnSpc>
                <a:spcPct val="90000"/>
              </a:lnSpc>
              <a:spcBef>
                <a:spcPts val="1200"/>
              </a:spcBef>
              <a:buFont typeface="Wingdings 2" pitchFamily="18" charset="2"/>
              <a:buChar char=""/>
            </a:pPr>
            <a:r>
              <a:rPr lang="en-US" sz="2400" b="1" dirty="0">
                <a:latin typeface="Corbel" panose="020B0503020204020204"/>
              </a:rPr>
              <a:t>Solicitation and award documents reviewed at the BOCES by SED Audit Team</a:t>
            </a:r>
          </a:p>
          <a:p>
            <a:pPr marL="182880" lvl="0" indent="-182880">
              <a:lnSpc>
                <a:spcPct val="90000"/>
              </a:lnSpc>
              <a:spcBef>
                <a:spcPts val="1200"/>
              </a:spcBef>
              <a:buFont typeface="Wingdings 2" pitchFamily="18" charset="2"/>
              <a:buChar char=""/>
            </a:pPr>
            <a:r>
              <a:rPr lang="en-US" sz="2400" dirty="0">
                <a:latin typeface="Corbel" panose="020B0503020204020204"/>
              </a:rPr>
              <a:t>For each selected vendor:</a:t>
            </a:r>
          </a:p>
          <a:p>
            <a:pPr marL="685800" lvl="1" indent="-182880">
              <a:lnSpc>
                <a:spcPct val="90000"/>
              </a:lnSpc>
              <a:spcBef>
                <a:spcPts val="250"/>
              </a:spcBef>
              <a:spcAft>
                <a:spcPts val="250"/>
              </a:spcAft>
              <a:buFont typeface="Wingdings 2" pitchFamily="18" charset="2"/>
              <a:buChar char=""/>
            </a:pPr>
            <a:r>
              <a:rPr lang="en-US" sz="2400" dirty="0">
                <a:latin typeface="Corbel" panose="020B0503020204020204"/>
              </a:rPr>
              <a:t>Awarded contract</a:t>
            </a:r>
          </a:p>
          <a:p>
            <a:pPr marL="685800" lvl="1" indent="-182880">
              <a:lnSpc>
                <a:spcPct val="90000"/>
              </a:lnSpc>
              <a:spcBef>
                <a:spcPts val="250"/>
              </a:spcBef>
              <a:spcAft>
                <a:spcPts val="250"/>
              </a:spcAft>
              <a:buFont typeface="Wingdings 2" pitchFamily="18" charset="2"/>
              <a:buChar char=""/>
            </a:pPr>
            <a:r>
              <a:rPr lang="en-US" sz="2400" i="1" dirty="0">
                <a:solidFill>
                  <a:schemeClr val="accent2"/>
                </a:solidFill>
                <a:latin typeface="Corbel" panose="020B0503020204020204"/>
              </a:rPr>
              <a:t>3 </a:t>
            </a:r>
            <a:r>
              <a:rPr lang="en-US" sz="2400" dirty="0">
                <a:latin typeface="Corbel" panose="020B0503020204020204"/>
              </a:rPr>
              <a:t>Purchase orders and vendor receipts/invoices</a:t>
            </a:r>
          </a:p>
          <a:p>
            <a:pPr marL="1143000" lvl="2" indent="-182880">
              <a:lnSpc>
                <a:spcPct val="90000"/>
              </a:lnSpc>
              <a:spcBef>
                <a:spcPts val="250"/>
              </a:spcBef>
              <a:spcAft>
                <a:spcPts val="250"/>
              </a:spcAft>
              <a:buFont typeface="Wingdings 2" pitchFamily="18" charset="2"/>
              <a:buChar char=""/>
            </a:pPr>
            <a:r>
              <a:rPr lang="en-US" sz="2400" dirty="0">
                <a:solidFill>
                  <a:srgbClr val="002060"/>
                </a:solidFill>
                <a:latin typeface="Corbel" panose="020B0503020204020204"/>
              </a:rPr>
              <a:t>Are the items purchased included in the contract?</a:t>
            </a:r>
          </a:p>
          <a:p>
            <a:pPr marL="1143000" lvl="2" indent="-182880">
              <a:lnSpc>
                <a:spcPct val="90000"/>
              </a:lnSpc>
              <a:spcBef>
                <a:spcPts val="250"/>
              </a:spcBef>
              <a:spcAft>
                <a:spcPts val="250"/>
              </a:spcAft>
              <a:buFont typeface="Wingdings 2" pitchFamily="18" charset="2"/>
              <a:buChar char=""/>
            </a:pPr>
            <a:r>
              <a:rPr lang="en-US" sz="2400" dirty="0">
                <a:solidFill>
                  <a:srgbClr val="002060"/>
                </a:solidFill>
                <a:latin typeface="Corbel" panose="020B0503020204020204"/>
              </a:rPr>
              <a:t>Does the item price match the contract price?</a:t>
            </a:r>
          </a:p>
          <a:p>
            <a:pPr marL="685800" lvl="1" indent="-182880">
              <a:lnSpc>
                <a:spcPct val="90000"/>
              </a:lnSpc>
              <a:spcBef>
                <a:spcPts val="250"/>
              </a:spcBef>
              <a:spcAft>
                <a:spcPts val="250"/>
              </a:spcAft>
              <a:buFont typeface="Wingdings 2" pitchFamily="18" charset="2"/>
              <a:buChar char=""/>
            </a:pPr>
            <a:r>
              <a:rPr lang="en-US" sz="2400" dirty="0">
                <a:latin typeface="Corbel" panose="020B0503020204020204"/>
              </a:rPr>
              <a:t>Contract performance management documentation</a:t>
            </a:r>
          </a:p>
          <a:p>
            <a:pPr marL="1143000" lvl="2" indent="-182880">
              <a:lnSpc>
                <a:spcPct val="90000"/>
              </a:lnSpc>
              <a:spcBef>
                <a:spcPts val="250"/>
              </a:spcBef>
              <a:spcAft>
                <a:spcPts val="250"/>
              </a:spcAft>
              <a:buFont typeface="Wingdings 2" pitchFamily="18" charset="2"/>
              <a:buChar char=""/>
            </a:pPr>
            <a:r>
              <a:rPr lang="en-US" sz="2400" dirty="0">
                <a:latin typeface="Corbel" panose="020B0503020204020204"/>
              </a:rPr>
              <a:t>Description of the steps taken to ensure vendors are complying with the pricing and terms of the contract</a:t>
            </a:r>
          </a:p>
        </p:txBody>
      </p:sp>
      <p:sp>
        <p:nvSpPr>
          <p:cNvPr id="13" name="Rectangle 12">
            <a:extLst>
              <a:ext uri="{FF2B5EF4-FFF2-40B4-BE49-F238E27FC236}">
                <a16:creationId xmlns:a16="http://schemas.microsoft.com/office/drawing/2014/main" id="{08B0F74C-8AD4-4A58-9209-63DDBB1B0B46}"/>
              </a:ext>
            </a:extLst>
          </p:cNvPr>
          <p:cNvSpPr/>
          <p:nvPr/>
        </p:nvSpPr>
        <p:spPr>
          <a:xfrm>
            <a:off x="0"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9BB1789-4122-4445-925E-870F446D784D}"/>
              </a:ext>
            </a:extLst>
          </p:cNvPr>
          <p:cNvSpPr>
            <a:spLocks noGrp="1"/>
          </p:cNvSpPr>
          <p:nvPr>
            <p:ph type="title"/>
          </p:nvPr>
        </p:nvSpPr>
        <p:spPr>
          <a:xfrm>
            <a:off x="2986489" y="148122"/>
            <a:ext cx="10515600" cy="1325563"/>
          </a:xfrm>
        </p:spPr>
        <p:txBody>
          <a:bodyPr/>
          <a:lstStyle/>
          <a:p>
            <a:r>
              <a:rPr lang="en-US" dirty="0">
                <a:solidFill>
                  <a:srgbClr val="CC3300"/>
                </a:solidFill>
              </a:rPr>
              <a:t>BOCES Contracts</a:t>
            </a:r>
          </a:p>
        </p:txBody>
      </p:sp>
    </p:spTree>
    <p:extLst>
      <p:ext uri="{BB962C8B-B14F-4D97-AF65-F5344CB8AC3E}">
        <p14:creationId xmlns:p14="http://schemas.microsoft.com/office/powerpoint/2010/main" val="372558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B2099E-2F5C-49C1-B407-7865D23C7E74}"/>
              </a:ext>
            </a:extLst>
          </p:cNvPr>
          <p:cNvSpPr/>
          <p:nvPr/>
        </p:nvSpPr>
        <p:spPr>
          <a:xfrm>
            <a:off x="1211856" y="1905506"/>
            <a:ext cx="7524520" cy="3046988"/>
          </a:xfrm>
          <a:prstGeom prst="rect">
            <a:avLst/>
          </a:prstGeom>
        </p:spPr>
        <p:txBody>
          <a:bodyPr wrap="square">
            <a:spAutoFit/>
          </a:bodyPr>
          <a:lstStyle/>
          <a:p>
            <a:pPr marL="342900" indent="-342900">
              <a:buFont typeface="Arial" panose="020B0604020202020204" pitchFamily="34" charset="0"/>
              <a:buChar char="•"/>
            </a:pPr>
            <a:r>
              <a:rPr lang="en-US" sz="2400" dirty="0"/>
              <a:t>Must still determine buying from State contract provides best possible price</a:t>
            </a:r>
          </a:p>
          <a:p>
            <a:endParaRPr lang="en-US" sz="2400" dirty="0"/>
          </a:p>
          <a:p>
            <a:pPr marL="342900" indent="-342900">
              <a:buFont typeface="Arial" panose="020B0604020202020204" pitchFamily="34" charset="0"/>
              <a:buChar char="•"/>
            </a:pPr>
            <a:r>
              <a:rPr lang="en-US" sz="2400" dirty="0"/>
              <a:t>For each selected vendor:</a:t>
            </a:r>
          </a:p>
          <a:p>
            <a:pPr marL="800100" lvl="1" indent="-342900">
              <a:buFont typeface="Arial" panose="020B0604020202020204" pitchFamily="34" charset="0"/>
              <a:buChar char="•"/>
            </a:pPr>
            <a:r>
              <a:rPr lang="en-US" sz="2400" dirty="0">
                <a:solidFill>
                  <a:schemeClr val="accent2"/>
                </a:solidFill>
              </a:rPr>
              <a:t>Awarded contract</a:t>
            </a:r>
          </a:p>
          <a:p>
            <a:pPr marL="800100" lvl="1" indent="-342900">
              <a:buFont typeface="Arial" panose="020B0604020202020204" pitchFamily="34" charset="0"/>
              <a:buChar char="•"/>
            </a:pPr>
            <a:r>
              <a:rPr lang="en-US" sz="2400" dirty="0">
                <a:solidFill>
                  <a:schemeClr val="accent2"/>
                </a:solidFill>
              </a:rPr>
              <a:t>Quote for specific purchase</a:t>
            </a:r>
          </a:p>
          <a:p>
            <a:pPr marL="800100" lvl="1" indent="-342900">
              <a:buFont typeface="Arial" panose="020B0604020202020204" pitchFamily="34" charset="0"/>
              <a:buChar char="•"/>
            </a:pPr>
            <a:r>
              <a:rPr lang="en-US" sz="2400" dirty="0">
                <a:solidFill>
                  <a:schemeClr val="accent2"/>
                </a:solidFill>
              </a:rPr>
              <a:t>3 purchase orders and invoices</a:t>
            </a:r>
          </a:p>
          <a:p>
            <a:pPr marL="800100" lvl="1" indent="-342900">
              <a:buFont typeface="Arial" panose="020B0604020202020204" pitchFamily="34" charset="0"/>
              <a:buChar char="•"/>
            </a:pPr>
            <a:r>
              <a:rPr lang="en-US" sz="2400" dirty="0">
                <a:solidFill>
                  <a:schemeClr val="accent2"/>
                </a:solidFill>
              </a:rPr>
              <a:t>Contract management documentation</a:t>
            </a:r>
          </a:p>
        </p:txBody>
      </p:sp>
      <p:sp>
        <p:nvSpPr>
          <p:cNvPr id="6" name="Title 5">
            <a:extLst>
              <a:ext uri="{FF2B5EF4-FFF2-40B4-BE49-F238E27FC236}">
                <a16:creationId xmlns:a16="http://schemas.microsoft.com/office/drawing/2014/main" id="{DBF74C78-A060-4D08-9979-7BF6E75CAB33}"/>
              </a:ext>
            </a:extLst>
          </p:cNvPr>
          <p:cNvSpPr>
            <a:spLocks noGrp="1"/>
          </p:cNvSpPr>
          <p:nvPr>
            <p:ph type="title"/>
          </p:nvPr>
        </p:nvSpPr>
        <p:spPr/>
        <p:txBody>
          <a:bodyPr/>
          <a:lstStyle/>
          <a:p>
            <a:r>
              <a:rPr lang="en-US" dirty="0">
                <a:solidFill>
                  <a:srgbClr val="CC3300"/>
                </a:solidFill>
              </a:rPr>
              <a:t>State Contracts</a:t>
            </a:r>
          </a:p>
        </p:txBody>
      </p:sp>
      <p:sp>
        <p:nvSpPr>
          <p:cNvPr id="8" name="Rectangle 7">
            <a:extLst>
              <a:ext uri="{FF2B5EF4-FFF2-40B4-BE49-F238E27FC236}">
                <a16:creationId xmlns:a16="http://schemas.microsoft.com/office/drawing/2014/main" id="{D789ADC5-88C5-4C4C-AACF-C54E62030D21}"/>
              </a:ext>
            </a:extLst>
          </p:cNvPr>
          <p:cNvSpPr/>
          <p:nvPr/>
        </p:nvSpPr>
        <p:spPr>
          <a:xfrm>
            <a:off x="9515789"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NYSED Child Nutrition logo.">
            <a:extLst>
              <a:ext uri="{FF2B5EF4-FFF2-40B4-BE49-F238E27FC236}">
                <a16:creationId xmlns:a16="http://schemas.microsoft.com/office/drawing/2014/main" id="{BEB67517-1DF2-42FA-B7CD-91305470E3BF}"/>
              </a:ext>
            </a:extLst>
          </p:cNvPr>
          <p:cNvPicPr>
            <a:picLocks noChangeAspect="1"/>
          </p:cNvPicPr>
          <p:nvPr/>
        </p:nvPicPr>
        <p:blipFill>
          <a:blip r:embed="rId3"/>
          <a:stretch>
            <a:fillRect/>
          </a:stretch>
        </p:blipFill>
        <p:spPr>
          <a:xfrm>
            <a:off x="4439783" y="5167312"/>
            <a:ext cx="4686300" cy="1362075"/>
          </a:xfrm>
          <a:prstGeom prst="rect">
            <a:avLst/>
          </a:prstGeom>
        </p:spPr>
      </p:pic>
    </p:spTree>
    <p:extLst>
      <p:ext uri="{BB962C8B-B14F-4D97-AF65-F5344CB8AC3E}">
        <p14:creationId xmlns:p14="http://schemas.microsoft.com/office/powerpoint/2010/main" val="205519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0F74C-8AD4-4A58-9209-63DDBB1B0B46}"/>
              </a:ext>
            </a:extLst>
          </p:cNvPr>
          <p:cNvSpPr/>
          <p:nvPr/>
        </p:nvSpPr>
        <p:spPr>
          <a:xfrm>
            <a:off x="0"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9BB1789-4122-4445-925E-870F446D784D}"/>
              </a:ext>
            </a:extLst>
          </p:cNvPr>
          <p:cNvSpPr>
            <a:spLocks noGrp="1"/>
          </p:cNvSpPr>
          <p:nvPr>
            <p:ph type="title"/>
          </p:nvPr>
        </p:nvSpPr>
        <p:spPr>
          <a:xfrm>
            <a:off x="2986489" y="148122"/>
            <a:ext cx="10515600" cy="1325563"/>
          </a:xfrm>
        </p:spPr>
        <p:txBody>
          <a:bodyPr/>
          <a:lstStyle/>
          <a:p>
            <a:r>
              <a:rPr lang="en-US" dirty="0">
                <a:solidFill>
                  <a:srgbClr val="CC3300"/>
                </a:solidFill>
              </a:rPr>
              <a:t>All Other Contracts</a:t>
            </a:r>
          </a:p>
        </p:txBody>
      </p:sp>
      <p:sp>
        <p:nvSpPr>
          <p:cNvPr id="2" name="Rectangle 1">
            <a:extLst>
              <a:ext uri="{FF2B5EF4-FFF2-40B4-BE49-F238E27FC236}">
                <a16:creationId xmlns:a16="http://schemas.microsoft.com/office/drawing/2014/main" id="{575C52AB-B052-4AE2-ABCF-941D8CACB217}"/>
              </a:ext>
            </a:extLst>
          </p:cNvPr>
          <p:cNvSpPr/>
          <p:nvPr/>
        </p:nvSpPr>
        <p:spPr>
          <a:xfrm>
            <a:off x="3686978" y="1473685"/>
            <a:ext cx="7440057" cy="3970318"/>
          </a:xfrm>
          <a:prstGeom prst="rect">
            <a:avLst/>
          </a:prstGeom>
        </p:spPr>
        <p:txBody>
          <a:bodyPr wrap="square">
            <a:spAutoFit/>
          </a:bodyPr>
          <a:lstStyle/>
          <a:p>
            <a:pPr marL="285750" indent="-285750">
              <a:buFont typeface="Arial" panose="020B0604020202020204" pitchFamily="34" charset="0"/>
              <a:buChar char="•"/>
            </a:pPr>
            <a:r>
              <a:rPr lang="en-US" dirty="0"/>
              <a:t>Cost/price analysis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Solicitation documentation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Responses received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Evaluation criteria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Final awarded contract and notification documentation</a:t>
            </a:r>
          </a:p>
          <a:p>
            <a:pPr marL="285750" indent="-285750">
              <a:buFont typeface="Arial" panose="020B0604020202020204" pitchFamily="34" charset="0"/>
              <a:buChar char="•"/>
            </a:pPr>
            <a:r>
              <a:rPr lang="en-US" dirty="0"/>
              <a:t>3 purchase orders and receipts/invoices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Amended contract language and contract renewals, as applicable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Contract performance management documentation</a:t>
            </a:r>
          </a:p>
        </p:txBody>
      </p:sp>
    </p:spTree>
    <p:extLst>
      <p:ext uri="{BB962C8B-B14F-4D97-AF65-F5344CB8AC3E}">
        <p14:creationId xmlns:p14="http://schemas.microsoft.com/office/powerpoint/2010/main" val="18780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0F74C-8AD4-4A58-9209-63DDBB1B0B46}"/>
              </a:ext>
            </a:extLst>
          </p:cNvPr>
          <p:cNvSpPr/>
          <p:nvPr/>
        </p:nvSpPr>
        <p:spPr>
          <a:xfrm>
            <a:off x="0"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9BB1789-4122-4445-925E-870F446D784D}"/>
              </a:ext>
            </a:extLst>
          </p:cNvPr>
          <p:cNvSpPr>
            <a:spLocks noGrp="1"/>
          </p:cNvSpPr>
          <p:nvPr>
            <p:ph type="title"/>
          </p:nvPr>
        </p:nvSpPr>
        <p:spPr>
          <a:xfrm>
            <a:off x="2964456" y="-99874"/>
            <a:ext cx="10515600" cy="1325563"/>
          </a:xfrm>
        </p:spPr>
        <p:txBody>
          <a:bodyPr/>
          <a:lstStyle/>
          <a:p>
            <a:r>
              <a:rPr lang="en-US" dirty="0">
                <a:solidFill>
                  <a:srgbClr val="CC3300"/>
                </a:solidFill>
              </a:rPr>
              <a:t>All Other Contracts</a:t>
            </a:r>
          </a:p>
        </p:txBody>
      </p:sp>
      <p:sp>
        <p:nvSpPr>
          <p:cNvPr id="2" name="Rectangle 1">
            <a:extLst>
              <a:ext uri="{FF2B5EF4-FFF2-40B4-BE49-F238E27FC236}">
                <a16:creationId xmlns:a16="http://schemas.microsoft.com/office/drawing/2014/main" id="{575C52AB-B052-4AE2-ABCF-941D8CACB217}"/>
              </a:ext>
            </a:extLst>
          </p:cNvPr>
          <p:cNvSpPr/>
          <p:nvPr/>
        </p:nvSpPr>
        <p:spPr>
          <a:xfrm>
            <a:off x="3679635" y="1027323"/>
            <a:ext cx="7821975" cy="5355312"/>
          </a:xfrm>
          <a:prstGeom prst="rect">
            <a:avLst/>
          </a:prstGeom>
        </p:spPr>
        <p:txBody>
          <a:bodyPr wrap="square">
            <a:spAutoFit/>
          </a:bodyPr>
          <a:lstStyle/>
          <a:p>
            <a:r>
              <a:rPr lang="en-US" b="1" u="sng" dirty="0"/>
              <a:t>Solicitation Documentation</a:t>
            </a:r>
          </a:p>
          <a:p>
            <a:endParaRPr lang="en-US" b="1" u="sng" dirty="0"/>
          </a:p>
          <a:p>
            <a:r>
              <a:rPr lang="en-US" dirty="0"/>
              <a:t>Include copy of advertisement</a:t>
            </a:r>
          </a:p>
          <a:p>
            <a:pPr lvl="1"/>
            <a:r>
              <a:rPr lang="en-US" dirty="0">
                <a:solidFill>
                  <a:schemeClr val="accent2"/>
                </a:solidFill>
              </a:rPr>
              <a:t>Publicly advertised?</a:t>
            </a:r>
          </a:p>
          <a:p>
            <a:pPr lvl="1"/>
            <a:r>
              <a:rPr lang="en-US" dirty="0">
                <a:solidFill>
                  <a:schemeClr val="accent2"/>
                </a:solidFill>
              </a:rPr>
              <a:t>Adequate time provided for responses?</a:t>
            </a:r>
          </a:p>
          <a:p>
            <a:pPr lvl="1"/>
            <a:endParaRPr lang="en-US" dirty="0"/>
          </a:p>
          <a:p>
            <a:r>
              <a:rPr lang="en-US" dirty="0"/>
              <a:t>Solicitation includes all specifications and evaluation factors </a:t>
            </a:r>
          </a:p>
          <a:p>
            <a:pPr lvl="1"/>
            <a:r>
              <a:rPr lang="en-US" dirty="0">
                <a:solidFill>
                  <a:schemeClr val="accent2"/>
                </a:solidFill>
              </a:rPr>
              <a:t>Price must be primary factor</a:t>
            </a:r>
          </a:p>
          <a:p>
            <a:endParaRPr lang="en-US" dirty="0"/>
          </a:p>
          <a:p>
            <a:r>
              <a:rPr lang="en-US" dirty="0"/>
              <a:t>No unreasonable requirements</a:t>
            </a:r>
          </a:p>
          <a:p>
            <a:endParaRPr lang="en-US" dirty="0"/>
          </a:p>
          <a:p>
            <a:r>
              <a:rPr lang="en-US" dirty="0"/>
              <a:t>If specifying a brand name, allow an equal product</a:t>
            </a:r>
          </a:p>
          <a:p>
            <a:endParaRPr lang="en-US" dirty="0">
              <a:solidFill>
                <a:srgbClr val="FF0000"/>
              </a:solidFill>
              <a:hlinkClick r:id="rId3"/>
            </a:endParaRPr>
          </a:p>
          <a:p>
            <a:r>
              <a:rPr lang="en-US" dirty="0">
                <a:solidFill>
                  <a:srgbClr val="002060"/>
                </a:solidFill>
                <a:hlinkClick r:id="rId3"/>
              </a:rPr>
              <a:t>Required clauses</a:t>
            </a:r>
            <a:endParaRPr lang="en-US" dirty="0">
              <a:solidFill>
                <a:srgbClr val="002060"/>
              </a:solidFill>
            </a:endParaRPr>
          </a:p>
          <a:p>
            <a:pPr lvl="1"/>
            <a:r>
              <a:rPr lang="en-US" dirty="0">
                <a:solidFill>
                  <a:srgbClr val="002060"/>
                </a:solidFill>
              </a:rPr>
              <a:t>Appendix II to Part 200</a:t>
            </a:r>
          </a:p>
          <a:p>
            <a:pPr lvl="1"/>
            <a:r>
              <a:rPr lang="en-US" dirty="0">
                <a:solidFill>
                  <a:srgbClr val="002060"/>
                </a:solidFill>
              </a:rPr>
              <a:t>Termination for cause, Equal Employment Opportunity, Contract Work Hours/Safety Standards Act, Davis Bacon Act, Rights to Inventions, Debarment and Suspension, Byrd Anti-Lobbying Amendment, Buy American</a:t>
            </a:r>
          </a:p>
          <a:p>
            <a:endParaRPr lang="en-US" dirty="0"/>
          </a:p>
        </p:txBody>
      </p:sp>
      <p:pic>
        <p:nvPicPr>
          <p:cNvPr id="5" name="Picture 4" descr="Unrelated photograph of reporters">
            <a:extLst>
              <a:ext uri="{FF2B5EF4-FFF2-40B4-BE49-F238E27FC236}">
                <a16:creationId xmlns:a16="http://schemas.microsoft.com/office/drawing/2014/main" id="{0C80F4F0-168A-4987-B21C-EC45EFD30146}"/>
              </a:ext>
            </a:extLst>
          </p:cNvPr>
          <p:cNvPicPr>
            <a:picLocks noChangeAspect="1"/>
          </p:cNvPicPr>
          <p:nvPr/>
        </p:nvPicPr>
        <p:blipFill>
          <a:blip r:embed="rId4"/>
          <a:stretch>
            <a:fillRect/>
          </a:stretch>
        </p:blipFill>
        <p:spPr>
          <a:xfrm>
            <a:off x="8444055" y="704142"/>
            <a:ext cx="2905125" cy="1571625"/>
          </a:xfrm>
          <a:prstGeom prst="ellipse">
            <a:avLst/>
          </a:prstGeom>
        </p:spPr>
      </p:pic>
    </p:spTree>
    <p:extLst>
      <p:ext uri="{BB962C8B-B14F-4D97-AF65-F5344CB8AC3E}">
        <p14:creationId xmlns:p14="http://schemas.microsoft.com/office/powerpoint/2010/main" val="191319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80B658D6-513A-45A1-B152-815FFAF2B43A}"/>
              </a:ext>
            </a:extLst>
          </p:cNvPr>
          <p:cNvGraphicFramePr>
            <a:graphicFrameLocks noGrp="1"/>
          </p:cNvGraphicFramePr>
          <p:nvPr>
            <p:extLst>
              <p:ext uri="{D42A27DB-BD31-4B8C-83A1-F6EECF244321}">
                <p14:modId xmlns:p14="http://schemas.microsoft.com/office/powerpoint/2010/main" val="3505622079"/>
              </p:ext>
            </p:extLst>
          </p:nvPr>
        </p:nvGraphicFramePr>
        <p:xfrm>
          <a:off x="116115" y="536295"/>
          <a:ext cx="11959770" cy="6225987"/>
        </p:xfrm>
        <a:graphic>
          <a:graphicData uri="http://schemas.openxmlformats.org/drawingml/2006/table">
            <a:tbl>
              <a:tblPr firstRow="1" bandRow="1">
                <a:tableStyleId>{93296810-A885-4BE3-A3E7-6D5BEEA58F35}</a:tableStyleId>
              </a:tblPr>
              <a:tblGrid>
                <a:gridCol w="1993295">
                  <a:extLst>
                    <a:ext uri="{9D8B030D-6E8A-4147-A177-3AD203B41FA5}">
                      <a16:colId xmlns:a16="http://schemas.microsoft.com/office/drawing/2014/main" val="720937353"/>
                    </a:ext>
                  </a:extLst>
                </a:gridCol>
                <a:gridCol w="1993295">
                  <a:extLst>
                    <a:ext uri="{9D8B030D-6E8A-4147-A177-3AD203B41FA5}">
                      <a16:colId xmlns:a16="http://schemas.microsoft.com/office/drawing/2014/main" val="108306204"/>
                    </a:ext>
                  </a:extLst>
                </a:gridCol>
                <a:gridCol w="1993295">
                  <a:extLst>
                    <a:ext uri="{9D8B030D-6E8A-4147-A177-3AD203B41FA5}">
                      <a16:colId xmlns:a16="http://schemas.microsoft.com/office/drawing/2014/main" val="1165224890"/>
                    </a:ext>
                  </a:extLst>
                </a:gridCol>
                <a:gridCol w="1993295">
                  <a:extLst>
                    <a:ext uri="{9D8B030D-6E8A-4147-A177-3AD203B41FA5}">
                      <a16:colId xmlns:a16="http://schemas.microsoft.com/office/drawing/2014/main" val="3753916145"/>
                    </a:ext>
                  </a:extLst>
                </a:gridCol>
                <a:gridCol w="2390020">
                  <a:extLst>
                    <a:ext uri="{9D8B030D-6E8A-4147-A177-3AD203B41FA5}">
                      <a16:colId xmlns:a16="http://schemas.microsoft.com/office/drawing/2014/main" val="275873914"/>
                    </a:ext>
                  </a:extLst>
                </a:gridCol>
                <a:gridCol w="1596570">
                  <a:extLst>
                    <a:ext uri="{9D8B030D-6E8A-4147-A177-3AD203B41FA5}">
                      <a16:colId xmlns:a16="http://schemas.microsoft.com/office/drawing/2014/main" val="1312698621"/>
                    </a:ext>
                  </a:extLst>
                </a:gridCol>
              </a:tblGrid>
              <a:tr h="355996">
                <a:tc>
                  <a:txBody>
                    <a:bodyPr/>
                    <a:lstStyle/>
                    <a:p>
                      <a:endParaRPr lang="en-US" sz="1200" dirty="0"/>
                    </a:p>
                  </a:txBody>
                  <a:tcPr/>
                </a:tc>
                <a:tc gridSpan="2">
                  <a:txBody>
                    <a:bodyPr/>
                    <a:lstStyle/>
                    <a:p>
                      <a:pPr algn="ctr"/>
                      <a:r>
                        <a:rPr lang="en-US" sz="1200" dirty="0"/>
                        <a:t>Informal</a:t>
                      </a:r>
                    </a:p>
                  </a:txBody>
                  <a:tcPr/>
                </a:tc>
                <a:tc hMerge="1">
                  <a:txBody>
                    <a:bodyPr/>
                    <a:lstStyle/>
                    <a:p>
                      <a:endParaRPr lang="en-US" dirty="0"/>
                    </a:p>
                  </a:txBody>
                  <a:tcPr/>
                </a:tc>
                <a:tc gridSpan="3">
                  <a:txBody>
                    <a:bodyPr/>
                    <a:lstStyle/>
                    <a:p>
                      <a:pPr algn="ctr"/>
                      <a:r>
                        <a:rPr lang="en-US" sz="1200" dirty="0"/>
                        <a:t>Formal</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62954545"/>
                  </a:ext>
                </a:extLst>
              </a:tr>
              <a:tr h="462129">
                <a:tc>
                  <a:txBody>
                    <a:bodyPr/>
                    <a:lstStyle/>
                    <a:p>
                      <a:endParaRPr lang="en-US" sz="1200"/>
                    </a:p>
                  </a:txBody>
                  <a:tcP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Micro Purchases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Small Purchase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Sealed Bids (IFB)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Competitive Proposals (RFP)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Non-Competitive Proposals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3289771"/>
                  </a:ext>
                </a:extLst>
              </a:tr>
              <a:tr h="417671">
                <a:tc>
                  <a:txBody>
                    <a:bodyPr/>
                    <a:lstStyle/>
                    <a:p>
                      <a:pPr marL="0" marR="0">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Regulations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 320(a)</a:t>
                      </a:r>
                      <a:r>
                        <a:rPr lang="en-US" sz="1200" i="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200.67 </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200.320(b)</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200.88</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 320(c)(1)(i-ii)</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 320(c)(2)(i-v)</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 320(d)(1)</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200.320(f)(1)</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335804"/>
                  </a:ext>
                </a:extLst>
              </a:tr>
              <a:tr h="1654493">
                <a:tc>
                  <a:txBody>
                    <a:bodyPr/>
                    <a:lstStyle/>
                    <a:p>
                      <a:pPr marL="0" marR="0">
                        <a:lnSpc>
                          <a:spcPct val="115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Basic Procedures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Purchases not exceeding (Federal=$3,500) may award without soliciting competitive quotations if price is reasonable; equitable  distribution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Purchases not exceeding applicable Small Purchase Threshold (Fed=$150,000). Minimum two preferably three or more price quotes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Technical specifications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Advertise bid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Public bid opening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Firm fixed price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Award to lowest responsive and responsible bidder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Solicitation includes evaluation criteria Award based on score with primary weight on price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Item available only from a single source; public exigency;      competition deemed inadequate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371838"/>
                  </a:ext>
                </a:extLst>
              </a:tr>
              <a:tr h="3275158">
                <a:tc>
                  <a:txBody>
                    <a:bodyPr/>
                    <a:lstStyle/>
                    <a:p>
                      <a:pPr marL="0" marR="0">
                        <a:lnSpc>
                          <a:spcPct val="115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SA oversight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Assurance of reasonable and necessary costs; purchases distributed equitably among qualified suppliers; </a:t>
                      </a:r>
                      <a:r>
                        <a:rPr lang="en-US" sz="1400" b="1">
                          <a:effectLst/>
                          <a:latin typeface="Times New Roman" panose="02020603050405020304" pitchFamily="18" charset="0"/>
                          <a:ea typeface="Calibri" panose="020F0502020204030204" pitchFamily="34" charset="0"/>
                          <a:cs typeface="Times New Roman" panose="02020603050405020304" pitchFamily="18" charset="0"/>
                        </a:rPr>
                        <a:t>Buy American food</a:t>
                      </a:r>
                      <a:r>
                        <a:rPr lang="en-US" sz="1400">
                          <a:effectLst/>
                          <a:latin typeface="Times New Roman" panose="02020603050405020304" pitchFamily="18" charset="0"/>
                          <a:ea typeface="Calibri" panose="020F0502020204030204" pitchFamily="34" charset="0"/>
                          <a:cs typeface="Times New Roman" panose="02020603050405020304" pitchFamily="18" charset="0"/>
                        </a:rPr>
                        <a:t>; documented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Assurance of competition;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Buy American food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documented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Assurance of advertising, bid opening, resulting in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fixed price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contract Required provisions--7 CFR Part 210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 CFR Part 200 Appendix II;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Buy American food;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contract award to lowest responsive and responsible bidder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Assurance of  advertising,  evaluation/award with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price as primary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no unallowable cost provisions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Results in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fixed price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cost reimbursable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Required contract provisions (7 CFR Part 210,2 CFR Part 200, Appendix II); Buy American food;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ensure SFA receives discounts, rebates and credits in cost reimbursable contracts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Assure adherence to 200.320(f)(1)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9710961"/>
                  </a:ext>
                </a:extLst>
              </a:tr>
            </a:tbl>
          </a:graphicData>
        </a:graphic>
      </p:graphicFrame>
      <p:sp>
        <p:nvSpPr>
          <p:cNvPr id="2" name="TextBox 1">
            <a:extLst>
              <a:ext uri="{FF2B5EF4-FFF2-40B4-BE49-F238E27FC236}">
                <a16:creationId xmlns:a16="http://schemas.microsoft.com/office/drawing/2014/main" id="{C16F0AD1-0BE9-4DBE-A1C4-3C2FA2D147D0}"/>
              </a:ext>
            </a:extLst>
          </p:cNvPr>
          <p:cNvSpPr txBox="1"/>
          <p:nvPr/>
        </p:nvSpPr>
        <p:spPr>
          <a:xfrm>
            <a:off x="2986268" y="127322"/>
            <a:ext cx="6389226" cy="400110"/>
          </a:xfrm>
          <a:prstGeom prst="rect">
            <a:avLst/>
          </a:prstGeom>
          <a:noFill/>
        </p:spPr>
        <p:txBody>
          <a:bodyPr wrap="square" rtlCol="0">
            <a:spAutoFit/>
          </a:bodyPr>
          <a:lstStyle/>
          <a:p>
            <a:pPr algn="ctr"/>
            <a:r>
              <a:rPr lang="en-US" sz="2000" b="1" dirty="0"/>
              <a:t>Procurement Basics</a:t>
            </a:r>
          </a:p>
        </p:txBody>
      </p:sp>
    </p:spTree>
    <p:extLst>
      <p:ext uri="{BB962C8B-B14F-4D97-AF65-F5344CB8AC3E}">
        <p14:creationId xmlns:p14="http://schemas.microsoft.com/office/powerpoint/2010/main" val="249684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0F74C-8AD4-4A58-9209-63DDBB1B0B46}"/>
              </a:ext>
            </a:extLst>
          </p:cNvPr>
          <p:cNvSpPr/>
          <p:nvPr/>
        </p:nvSpPr>
        <p:spPr>
          <a:xfrm>
            <a:off x="0"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9BB1789-4122-4445-925E-870F446D784D}"/>
              </a:ext>
            </a:extLst>
          </p:cNvPr>
          <p:cNvSpPr>
            <a:spLocks noGrp="1"/>
          </p:cNvSpPr>
          <p:nvPr>
            <p:ph type="title"/>
          </p:nvPr>
        </p:nvSpPr>
        <p:spPr>
          <a:xfrm>
            <a:off x="2964456" y="-99874"/>
            <a:ext cx="10515600" cy="1325563"/>
          </a:xfrm>
        </p:spPr>
        <p:txBody>
          <a:bodyPr/>
          <a:lstStyle/>
          <a:p>
            <a:r>
              <a:rPr lang="en-US" dirty="0">
                <a:solidFill>
                  <a:srgbClr val="CC3300"/>
                </a:solidFill>
              </a:rPr>
              <a:t>All Other Contracts</a:t>
            </a:r>
          </a:p>
        </p:txBody>
      </p:sp>
      <p:sp>
        <p:nvSpPr>
          <p:cNvPr id="3" name="Rectangle 2">
            <a:extLst>
              <a:ext uri="{FF2B5EF4-FFF2-40B4-BE49-F238E27FC236}">
                <a16:creationId xmlns:a16="http://schemas.microsoft.com/office/drawing/2014/main" id="{68287525-7A3D-45B0-8273-8C2233544644}"/>
              </a:ext>
            </a:extLst>
          </p:cNvPr>
          <p:cNvSpPr/>
          <p:nvPr/>
        </p:nvSpPr>
        <p:spPr>
          <a:xfrm>
            <a:off x="3896298" y="1459590"/>
            <a:ext cx="6999383" cy="4062651"/>
          </a:xfrm>
          <a:prstGeom prst="rect">
            <a:avLst/>
          </a:prstGeom>
        </p:spPr>
        <p:txBody>
          <a:bodyPr wrap="square">
            <a:spAutoFit/>
          </a:bodyPr>
          <a:lstStyle/>
          <a:p>
            <a:r>
              <a:rPr lang="en-US" sz="2000" b="1" u="sng" dirty="0"/>
              <a:t>Evaluation/Award</a:t>
            </a:r>
          </a:p>
          <a:p>
            <a:endParaRPr lang="en-US" b="1" u="sng" dirty="0"/>
          </a:p>
          <a:p>
            <a:pPr marL="285750" indent="-285750">
              <a:buFont typeface="Arial" panose="020B0604020202020204" pitchFamily="34" charset="0"/>
              <a:buChar char="•"/>
            </a:pPr>
            <a:r>
              <a:rPr lang="en-US" sz="2000" dirty="0"/>
              <a:t>Was the contract awarded to the lowest responsive and responsible bidder?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Were bids evaluated and awarded as published?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Any unallowable cost items included?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Geographic preference correctly used?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records must be maintained</a:t>
            </a:r>
          </a:p>
          <a:p>
            <a:pPr marL="742950" lvl="1" indent="-285750">
              <a:buFont typeface="Arial" panose="020B0604020202020204" pitchFamily="34" charset="0"/>
              <a:buChar char="•"/>
            </a:pPr>
            <a:r>
              <a:rPr lang="en-US" sz="2000" dirty="0">
                <a:solidFill>
                  <a:schemeClr val="accent2"/>
                </a:solidFill>
              </a:rPr>
              <a:t>All responses</a:t>
            </a:r>
          </a:p>
        </p:txBody>
      </p:sp>
    </p:spTree>
    <p:extLst>
      <p:ext uri="{BB962C8B-B14F-4D97-AF65-F5344CB8AC3E}">
        <p14:creationId xmlns:p14="http://schemas.microsoft.com/office/powerpoint/2010/main" val="316445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0F74C-8AD4-4A58-9209-63DDBB1B0B46}"/>
              </a:ext>
            </a:extLst>
          </p:cNvPr>
          <p:cNvSpPr/>
          <p:nvPr/>
        </p:nvSpPr>
        <p:spPr>
          <a:xfrm>
            <a:off x="0" y="0"/>
            <a:ext cx="2676211"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9BB1789-4122-4445-925E-870F446D784D}"/>
              </a:ext>
            </a:extLst>
          </p:cNvPr>
          <p:cNvSpPr>
            <a:spLocks noGrp="1"/>
          </p:cNvSpPr>
          <p:nvPr>
            <p:ph type="title"/>
          </p:nvPr>
        </p:nvSpPr>
        <p:spPr>
          <a:xfrm>
            <a:off x="2964456" y="-99874"/>
            <a:ext cx="10515600" cy="1325563"/>
          </a:xfrm>
        </p:spPr>
        <p:txBody>
          <a:bodyPr/>
          <a:lstStyle/>
          <a:p>
            <a:r>
              <a:rPr lang="en-US" dirty="0">
                <a:solidFill>
                  <a:srgbClr val="CC3300"/>
                </a:solidFill>
              </a:rPr>
              <a:t>All Other Contracts</a:t>
            </a:r>
          </a:p>
        </p:txBody>
      </p:sp>
      <p:sp>
        <p:nvSpPr>
          <p:cNvPr id="3" name="Rectangle 2">
            <a:extLst>
              <a:ext uri="{FF2B5EF4-FFF2-40B4-BE49-F238E27FC236}">
                <a16:creationId xmlns:a16="http://schemas.microsoft.com/office/drawing/2014/main" id="{68287525-7A3D-45B0-8273-8C2233544644}"/>
              </a:ext>
            </a:extLst>
          </p:cNvPr>
          <p:cNvSpPr/>
          <p:nvPr/>
        </p:nvSpPr>
        <p:spPr>
          <a:xfrm>
            <a:off x="3962399" y="1432843"/>
            <a:ext cx="6999383" cy="2246769"/>
          </a:xfrm>
          <a:prstGeom prst="rect">
            <a:avLst/>
          </a:prstGeom>
        </p:spPr>
        <p:txBody>
          <a:bodyPr wrap="square">
            <a:spAutoFit/>
          </a:bodyPr>
          <a:lstStyle/>
          <a:p>
            <a:r>
              <a:rPr lang="en-US" sz="2400" b="1" u="sng" dirty="0"/>
              <a:t>Contract Management</a:t>
            </a:r>
          </a:p>
          <a:p>
            <a:endParaRPr lang="en-US" sz="2400" b="1" u="sng" dirty="0"/>
          </a:p>
          <a:p>
            <a:pPr marL="342900" indent="-342900">
              <a:buFont typeface="Arial" panose="020B0604020202020204" pitchFamily="34" charset="0"/>
              <a:buChar char="•"/>
            </a:pPr>
            <a:r>
              <a:rPr lang="en-US" sz="2400" dirty="0"/>
              <a:t>Items purchased included on contract</a:t>
            </a:r>
          </a:p>
          <a:p>
            <a:pPr marL="342900" indent="-342900">
              <a:buFont typeface="Arial" panose="020B0604020202020204" pitchFamily="34" charset="0"/>
              <a:buChar char="•"/>
            </a:pPr>
            <a:r>
              <a:rPr lang="en-US" sz="2400" dirty="0"/>
              <a:t>Each item price matches contract price</a:t>
            </a:r>
          </a:p>
          <a:p>
            <a:pPr marL="342900" indent="-342900">
              <a:buFont typeface="Arial" panose="020B0604020202020204" pitchFamily="34" charset="0"/>
              <a:buChar char="•"/>
            </a:pPr>
            <a:r>
              <a:rPr lang="en-US" sz="2400" dirty="0"/>
              <a:t>Vendors following all requirements in contract</a:t>
            </a:r>
          </a:p>
          <a:p>
            <a:pPr marL="742950" lvl="1" indent="-285750">
              <a:buFont typeface="Arial" panose="020B0604020202020204" pitchFamily="34" charset="0"/>
              <a:buChar char="•"/>
            </a:pPr>
            <a:endParaRPr lang="en-US" sz="2000" dirty="0">
              <a:solidFill>
                <a:schemeClr val="accent2"/>
              </a:solidFill>
            </a:endParaRPr>
          </a:p>
        </p:txBody>
      </p:sp>
      <p:pic>
        <p:nvPicPr>
          <p:cNvPr id="6" name="Picture 5" descr="Vegetables">
            <a:extLst>
              <a:ext uri="{FF2B5EF4-FFF2-40B4-BE49-F238E27FC236}">
                <a16:creationId xmlns:a16="http://schemas.microsoft.com/office/drawing/2014/main" id="{5C75B926-74FB-4DE4-8A30-1A87A0447707}"/>
              </a:ext>
            </a:extLst>
          </p:cNvPr>
          <p:cNvPicPr>
            <a:picLocks noChangeAspect="1"/>
          </p:cNvPicPr>
          <p:nvPr/>
        </p:nvPicPr>
        <p:blipFill>
          <a:blip r:embed="rId3"/>
          <a:stretch>
            <a:fillRect/>
          </a:stretch>
        </p:blipFill>
        <p:spPr>
          <a:xfrm>
            <a:off x="5700845" y="4417113"/>
            <a:ext cx="3522489" cy="2016087"/>
          </a:xfrm>
          <a:prstGeom prst="rect">
            <a:avLst/>
          </a:prstGeom>
        </p:spPr>
      </p:pic>
    </p:spTree>
    <p:extLst>
      <p:ext uri="{BB962C8B-B14F-4D97-AF65-F5344CB8AC3E}">
        <p14:creationId xmlns:p14="http://schemas.microsoft.com/office/powerpoint/2010/main" val="301421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B0F74C-8AD4-4A58-9209-63DDBB1B0B46}"/>
              </a:ext>
            </a:extLst>
          </p:cNvPr>
          <p:cNvSpPr/>
          <p:nvPr/>
        </p:nvSpPr>
        <p:spPr>
          <a:xfrm>
            <a:off x="9515789" y="0"/>
            <a:ext cx="2676211"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9BB1789-4122-4445-925E-870F446D784D}"/>
              </a:ext>
            </a:extLst>
          </p:cNvPr>
          <p:cNvSpPr>
            <a:spLocks noGrp="1"/>
          </p:cNvSpPr>
          <p:nvPr>
            <p:ph type="title"/>
          </p:nvPr>
        </p:nvSpPr>
        <p:spPr>
          <a:xfrm>
            <a:off x="529728" y="290503"/>
            <a:ext cx="8371901" cy="1325563"/>
          </a:xfrm>
        </p:spPr>
        <p:txBody>
          <a:bodyPr/>
          <a:lstStyle/>
          <a:p>
            <a:r>
              <a:rPr lang="en-US" dirty="0">
                <a:solidFill>
                  <a:srgbClr val="CC3300"/>
                </a:solidFill>
              </a:rPr>
              <a:t>Food Service Management Company Contracts</a:t>
            </a:r>
          </a:p>
        </p:txBody>
      </p:sp>
      <p:sp>
        <p:nvSpPr>
          <p:cNvPr id="3" name="Rectangle 2">
            <a:extLst>
              <a:ext uri="{FF2B5EF4-FFF2-40B4-BE49-F238E27FC236}">
                <a16:creationId xmlns:a16="http://schemas.microsoft.com/office/drawing/2014/main" id="{68287525-7A3D-45B0-8273-8C2233544644}"/>
              </a:ext>
            </a:extLst>
          </p:cNvPr>
          <p:cNvSpPr/>
          <p:nvPr/>
        </p:nvSpPr>
        <p:spPr>
          <a:xfrm>
            <a:off x="1472587" y="2038771"/>
            <a:ext cx="6999383" cy="3447098"/>
          </a:xfrm>
          <a:prstGeom prst="rect">
            <a:avLst/>
          </a:prstGeom>
        </p:spPr>
        <p:txBody>
          <a:bodyPr wrap="square">
            <a:spAutoFit/>
          </a:bodyPr>
          <a:lstStyle/>
          <a:p>
            <a:pPr marL="285750" indent="-285750">
              <a:buFont typeface="Arial" panose="020B0604020202020204" pitchFamily="34" charset="0"/>
              <a:buChar char="•"/>
            </a:pPr>
            <a:r>
              <a:rPr lang="en-US" b="1" dirty="0">
                <a:solidFill>
                  <a:schemeClr val="accent2"/>
                </a:solidFill>
              </a:rPr>
              <a:t>3 FSMC invoices</a:t>
            </a:r>
          </a:p>
          <a:p>
            <a:pPr marL="742950" lvl="1" indent="-285750">
              <a:buFont typeface="Arial" panose="020B0604020202020204" pitchFamily="34" charset="0"/>
              <a:buChar char="•"/>
            </a:pPr>
            <a:r>
              <a:rPr lang="en-US" dirty="0"/>
              <a:t>Contracts originating in 2015-16 or later</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2"/>
                </a:solidFill>
              </a:rPr>
              <a:t>3 FSMC monthly operating statements</a:t>
            </a:r>
          </a:p>
          <a:p>
            <a:pPr marL="742950" lvl="1" indent="-285750">
              <a:buFont typeface="Arial" panose="020B0604020202020204" pitchFamily="34" charset="0"/>
              <a:buChar char="•"/>
            </a:pPr>
            <a:r>
              <a:rPr lang="en-US" dirty="0"/>
              <a:t>Contracts originating prior to 2015-16</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chemeClr val="accent2"/>
                </a:solidFill>
              </a:rPr>
              <a:t>FSMC monitoring</a:t>
            </a:r>
          </a:p>
          <a:p>
            <a:pPr marL="742950" lvl="1" indent="-285750">
              <a:buFont typeface="Arial" panose="020B0604020202020204" pitchFamily="34" charset="0"/>
              <a:buChar char="•"/>
            </a:pPr>
            <a:r>
              <a:rPr lang="en-US" dirty="0"/>
              <a:t>Advisory board</a:t>
            </a:r>
          </a:p>
          <a:p>
            <a:pPr marL="742950" lvl="1" indent="-285750">
              <a:buFont typeface="Arial" panose="020B0604020202020204" pitchFamily="34" charset="0"/>
              <a:buChar char="•"/>
            </a:pPr>
            <a:r>
              <a:rPr lang="en-US" dirty="0"/>
              <a:t>SFA On-site monitoring</a:t>
            </a:r>
          </a:p>
          <a:p>
            <a:pPr marL="742950" lvl="1" indent="-285750">
              <a:buFont typeface="Arial" panose="020B0604020202020204" pitchFamily="34" charset="0"/>
              <a:buChar char="•"/>
            </a:pPr>
            <a:r>
              <a:rPr lang="en-US" dirty="0"/>
              <a:t>Receiving discounts, rebates, and/or credits</a:t>
            </a:r>
          </a:p>
          <a:p>
            <a:pPr marL="742950" lvl="1" indent="-285750">
              <a:buFont typeface="Arial" panose="020B0604020202020204" pitchFamily="34" charset="0"/>
              <a:buChar char="•"/>
            </a:pPr>
            <a:r>
              <a:rPr lang="en-US" dirty="0"/>
              <a:t>Crediting for full value of USDA foods </a:t>
            </a:r>
          </a:p>
          <a:p>
            <a:pPr marL="742950" lvl="1" indent="-285750">
              <a:buFont typeface="Arial" panose="020B0604020202020204" pitchFamily="34" charset="0"/>
              <a:buChar char="•"/>
            </a:pPr>
            <a:endParaRPr lang="en-US" sz="2000" dirty="0">
              <a:solidFill>
                <a:schemeClr val="accent2"/>
              </a:solidFill>
            </a:endParaRPr>
          </a:p>
        </p:txBody>
      </p:sp>
    </p:spTree>
    <p:extLst>
      <p:ext uri="{BB962C8B-B14F-4D97-AF65-F5344CB8AC3E}">
        <p14:creationId xmlns:p14="http://schemas.microsoft.com/office/powerpoint/2010/main" val="266761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table&#10;&#10;Description generated with very high confidence">
            <a:extLst>
              <a:ext uri="{FF2B5EF4-FFF2-40B4-BE49-F238E27FC236}">
                <a16:creationId xmlns:a16="http://schemas.microsoft.com/office/drawing/2014/main" id="{A1E33AB4-5137-42AC-91DF-072F3D87A0C5}"/>
              </a:ext>
            </a:extLst>
          </p:cNvPr>
          <p:cNvPicPr>
            <a:picLocks noGrp="1" noChangeAspect="1"/>
          </p:cNvPicPr>
          <p:nvPr>
            <p:ph sz="half" idx="1"/>
          </p:nvPr>
        </p:nvPicPr>
        <p:blipFill rotWithShape="1">
          <a:blip r:embed="rId3"/>
          <a:srcRect l="15011" r="18264"/>
          <a:stretch/>
        </p:blipFill>
        <p:spPr>
          <a:xfrm>
            <a:off x="8703325" y="3316088"/>
            <a:ext cx="2827662" cy="3178306"/>
          </a:xfrm>
          <a:prstGeom prst="roundRect">
            <a:avLst/>
          </a:prstGeom>
          <a:effectLst/>
        </p:spPr>
      </p:pic>
      <p:sp>
        <p:nvSpPr>
          <p:cNvPr id="2" name="Title 1">
            <a:extLst>
              <a:ext uri="{FF2B5EF4-FFF2-40B4-BE49-F238E27FC236}">
                <a16:creationId xmlns:a16="http://schemas.microsoft.com/office/drawing/2014/main" id="{822E4127-07D2-454D-974A-CF045CDB877E}"/>
              </a:ext>
            </a:extLst>
          </p:cNvPr>
          <p:cNvSpPr>
            <a:spLocks noGrp="1"/>
          </p:cNvSpPr>
          <p:nvPr>
            <p:ph type="title"/>
          </p:nvPr>
        </p:nvSpPr>
        <p:spPr>
          <a:xfrm>
            <a:off x="2775184" y="50287"/>
            <a:ext cx="5127031" cy="1676603"/>
          </a:xfrm>
        </p:spPr>
        <p:txBody>
          <a:bodyPr vert="horz" lIns="91440" tIns="45720" rIns="91440" bIns="45720" rtlCol="0" anchor="ctr">
            <a:normAutofit/>
          </a:bodyPr>
          <a:lstStyle/>
          <a:p>
            <a:r>
              <a:rPr lang="en-US" dirty="0">
                <a:solidFill>
                  <a:srgbClr val="CC3300"/>
                </a:solidFill>
              </a:rPr>
              <a:t>Processing Contracts</a:t>
            </a:r>
          </a:p>
        </p:txBody>
      </p:sp>
      <p:sp>
        <p:nvSpPr>
          <p:cNvPr id="4" name="Content Placeholder 3">
            <a:extLst>
              <a:ext uri="{FF2B5EF4-FFF2-40B4-BE49-F238E27FC236}">
                <a16:creationId xmlns:a16="http://schemas.microsoft.com/office/drawing/2014/main" id="{C5594D84-9243-4231-9D49-C862E308B5E5}"/>
              </a:ext>
            </a:extLst>
          </p:cNvPr>
          <p:cNvSpPr>
            <a:spLocks noGrp="1"/>
          </p:cNvSpPr>
          <p:nvPr>
            <p:ph sz="half" idx="2"/>
          </p:nvPr>
        </p:nvSpPr>
        <p:spPr>
          <a:xfrm>
            <a:off x="3279291" y="1645186"/>
            <a:ext cx="7142666" cy="3785419"/>
          </a:xfrm>
        </p:spPr>
        <p:txBody>
          <a:bodyPr vert="horz" lIns="91440" tIns="45720" rIns="91440" bIns="45720" rtlCol="0">
            <a:normAutofit/>
          </a:bodyPr>
          <a:lstStyle/>
          <a:p>
            <a:r>
              <a:rPr lang="en-US" sz="2000" dirty="0"/>
              <a:t>MUST be procured following proper procurement methods</a:t>
            </a:r>
          </a:p>
          <a:p>
            <a:r>
              <a:rPr lang="en-US" sz="2000" dirty="0"/>
              <a:t>Documents requested depends on procurement method used</a:t>
            </a:r>
          </a:p>
          <a:p>
            <a:r>
              <a:rPr lang="en-US" sz="2000" dirty="0"/>
              <a:t>Did you receive the full value of USDA foods from the processor?</a:t>
            </a:r>
          </a:p>
          <a:p>
            <a:r>
              <a:rPr lang="en-US" sz="2000" dirty="0"/>
              <a:t>Are you efficiently using USDA foods for processing?</a:t>
            </a:r>
          </a:p>
          <a:p>
            <a:pPr lvl="1"/>
            <a:r>
              <a:rPr lang="en-US" sz="2000" dirty="0"/>
              <a:t>K-12 Foodservice</a:t>
            </a:r>
          </a:p>
          <a:p>
            <a:pPr lvl="1"/>
            <a:r>
              <a:rPr lang="en-US" sz="2000" dirty="0"/>
              <a:t>Processing Link</a:t>
            </a:r>
          </a:p>
          <a:p>
            <a:endParaRPr lang="en-US" sz="2000" dirty="0"/>
          </a:p>
        </p:txBody>
      </p:sp>
      <p:sp>
        <p:nvSpPr>
          <p:cNvPr id="13" name="Rectangle 12">
            <a:extLst>
              <a:ext uri="{FF2B5EF4-FFF2-40B4-BE49-F238E27FC236}">
                <a16:creationId xmlns:a16="http://schemas.microsoft.com/office/drawing/2014/main" id="{E01C75DF-1D04-4239-8D8D-F97A24653D74}"/>
              </a:ext>
            </a:extLst>
          </p:cNvPr>
          <p:cNvSpPr/>
          <p:nvPr/>
        </p:nvSpPr>
        <p:spPr>
          <a:xfrm>
            <a:off x="0" y="0"/>
            <a:ext cx="2676211" cy="685800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930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child, person, table, sitting&#10;&#10;Description generated with very high confidence">
            <a:extLst>
              <a:ext uri="{FF2B5EF4-FFF2-40B4-BE49-F238E27FC236}">
                <a16:creationId xmlns:a16="http://schemas.microsoft.com/office/drawing/2014/main" id="{62F0B256-CDD6-4ED9-A117-F96236AA614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01" r="13035"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2E6C10A7-247A-4AB5-9804-573C8EE45136}"/>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b="1"/>
              <a:t>Procurement Review Process</a:t>
            </a:r>
          </a:p>
        </p:txBody>
      </p:sp>
      <p:sp>
        <p:nvSpPr>
          <p:cNvPr id="3" name="Content Placeholder 2">
            <a:extLst>
              <a:ext uri="{FF2B5EF4-FFF2-40B4-BE49-F238E27FC236}">
                <a16:creationId xmlns:a16="http://schemas.microsoft.com/office/drawing/2014/main" id="{5C9B4EA3-D569-4285-A980-FE39B1D2BB5D}"/>
              </a:ext>
            </a:extLst>
          </p:cNvPr>
          <p:cNvSpPr>
            <a:spLocks noGrp="1"/>
          </p:cNvSpPr>
          <p:nvPr>
            <p:ph sz="half" idx="1"/>
          </p:nvPr>
        </p:nvSpPr>
        <p:spPr>
          <a:xfrm>
            <a:off x="648931" y="2438400"/>
            <a:ext cx="3651466" cy="3785419"/>
          </a:xfrm>
        </p:spPr>
        <p:txBody>
          <a:bodyPr vert="horz" lIns="91440" tIns="45720" rIns="91440" bIns="45720" rtlCol="0">
            <a:normAutofit/>
          </a:bodyPr>
          <a:lstStyle/>
          <a:p>
            <a:pPr marL="0" indent="0" algn="ctr">
              <a:buNone/>
            </a:pPr>
            <a:r>
              <a:rPr lang="en-US" dirty="0"/>
              <a:t>SED reviews documents, provides SFAS with technical assistance and corrective action as applicable.</a:t>
            </a:r>
          </a:p>
          <a:p>
            <a:pPr marL="0"/>
            <a:endParaRPr lang="en-US" sz="1800" dirty="0"/>
          </a:p>
        </p:txBody>
      </p:sp>
    </p:spTree>
    <p:extLst>
      <p:ext uri="{BB962C8B-B14F-4D97-AF65-F5344CB8AC3E}">
        <p14:creationId xmlns:p14="http://schemas.microsoft.com/office/powerpoint/2010/main" val="394415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kids eating school lunch">
            <a:extLst>
              <a:ext uri="{FF2B5EF4-FFF2-40B4-BE49-F238E27FC236}">
                <a16:creationId xmlns:a16="http://schemas.microsoft.com/office/drawing/2014/main" id="{F586AF9E-66D0-4311-B039-2523DFC8F9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4" r="13926"/>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95F7B7-9790-4EE4-B7E7-489E6ED303E1}"/>
              </a:ext>
            </a:extLst>
          </p:cNvPr>
          <p:cNvSpPr>
            <a:spLocks noGrp="1"/>
          </p:cNvSpPr>
          <p:nvPr>
            <p:ph type="ctrTitle"/>
          </p:nvPr>
        </p:nvSpPr>
        <p:spPr>
          <a:xfrm>
            <a:off x="8174735" y="550843"/>
            <a:ext cx="3558229" cy="1958316"/>
          </a:xfrm>
          <a:noFill/>
        </p:spPr>
        <p:txBody>
          <a:bodyPr>
            <a:normAutofit/>
          </a:bodyPr>
          <a:lstStyle/>
          <a:p>
            <a:r>
              <a:rPr lang="en-US" sz="4400" b="1" dirty="0">
                <a:solidFill>
                  <a:srgbClr val="CC3300"/>
                </a:solidFill>
              </a:rPr>
              <a:t>Child Nutrition Program Administration</a:t>
            </a:r>
          </a:p>
        </p:txBody>
      </p:sp>
      <p:sp>
        <p:nvSpPr>
          <p:cNvPr id="3" name="Subtitle 2">
            <a:extLst>
              <a:ext uri="{FF2B5EF4-FFF2-40B4-BE49-F238E27FC236}">
                <a16:creationId xmlns:a16="http://schemas.microsoft.com/office/drawing/2014/main" id="{00E9025C-A4ED-426A-AF53-BFB35E531D36}"/>
              </a:ext>
            </a:extLst>
          </p:cNvPr>
          <p:cNvSpPr>
            <a:spLocks noGrp="1"/>
          </p:cNvSpPr>
          <p:nvPr>
            <p:ph type="subTitle" idx="1"/>
          </p:nvPr>
        </p:nvSpPr>
        <p:spPr>
          <a:xfrm>
            <a:off x="8265256" y="3142560"/>
            <a:ext cx="3677028" cy="3412475"/>
          </a:xfrm>
          <a:noFill/>
        </p:spPr>
        <p:txBody>
          <a:bodyPr>
            <a:normAutofit/>
          </a:bodyPr>
          <a:lstStyle/>
          <a:p>
            <a:r>
              <a:rPr lang="en-US" dirty="0"/>
              <a:t>89 Washington Avenue, 375 EBA</a:t>
            </a:r>
            <a:br>
              <a:rPr lang="en-US" dirty="0"/>
            </a:br>
            <a:r>
              <a:rPr lang="en-US" dirty="0"/>
              <a:t>Albany, NY 12234</a:t>
            </a:r>
          </a:p>
          <a:p>
            <a:r>
              <a:rPr lang="en-US" dirty="0"/>
              <a:t>(518) 473-8781</a:t>
            </a:r>
          </a:p>
          <a:p>
            <a:r>
              <a:rPr lang="en-US" dirty="0">
                <a:hlinkClick r:id="rId4"/>
              </a:rPr>
              <a:t>www.cn.nysed.gov</a:t>
            </a:r>
            <a:endParaRPr lang="en-US" dirty="0"/>
          </a:p>
          <a:p>
            <a:r>
              <a:rPr lang="en-US" dirty="0"/>
              <a:t>cntraining@nysed.gov</a:t>
            </a:r>
          </a:p>
        </p:txBody>
      </p:sp>
    </p:spTree>
    <p:extLst>
      <p:ext uri="{BB962C8B-B14F-4D97-AF65-F5344CB8AC3E}">
        <p14:creationId xmlns:p14="http://schemas.microsoft.com/office/powerpoint/2010/main" val="153445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7" descr="A close up of a sign&#10;&#10;">
            <a:extLst>
              <a:ext uri="{FF2B5EF4-FFF2-40B4-BE49-F238E27FC236}">
                <a16:creationId xmlns:a16="http://schemas.microsoft.com/office/drawing/2014/main" id="{8598FE7C-11F7-4693-85A0-A68B60DE6DD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9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E7B5B33-C26F-4806-9D88-0F964888394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Review Process</a:t>
            </a:r>
          </a:p>
        </p:txBody>
      </p:sp>
      <p:sp>
        <p:nvSpPr>
          <p:cNvPr id="3" name="Content Placeholder 2">
            <a:extLst>
              <a:ext uri="{FF2B5EF4-FFF2-40B4-BE49-F238E27FC236}">
                <a16:creationId xmlns:a16="http://schemas.microsoft.com/office/drawing/2014/main" id="{13BAA05B-ED67-4F2C-9470-C7C06BD99660}"/>
              </a:ext>
            </a:extLst>
          </p:cNvPr>
          <p:cNvSpPr>
            <a:spLocks noGrp="1"/>
          </p:cNvSpPr>
          <p:nvPr>
            <p:ph sz="half" idx="1"/>
          </p:nvPr>
        </p:nvSpPr>
        <p:spPr>
          <a:xfrm>
            <a:off x="451262" y="2316477"/>
            <a:ext cx="5771407" cy="4176387"/>
          </a:xfrm>
        </p:spPr>
        <p:txBody>
          <a:bodyPr vert="horz" lIns="91440" tIns="45720" rIns="91440" bIns="45720" rtlCol="0">
            <a:normAutofit/>
          </a:bodyPr>
          <a:lstStyle/>
          <a:p>
            <a:pPr lvl="0"/>
            <a:r>
              <a:rPr lang="en-US" sz="1600" dirty="0"/>
              <a:t>Procurement Review conducted concurrently with the Administrative Review</a:t>
            </a:r>
          </a:p>
          <a:p>
            <a:pPr lvl="1"/>
            <a:r>
              <a:rPr lang="en-US" sz="1600" dirty="0"/>
              <a:t>Procurement activities from most recently </a:t>
            </a:r>
            <a:r>
              <a:rPr lang="en-US" sz="1600" i="1" dirty="0"/>
              <a:t>completed</a:t>
            </a:r>
            <a:r>
              <a:rPr lang="en-US" sz="1600" dirty="0"/>
              <a:t> school year</a:t>
            </a:r>
          </a:p>
          <a:p>
            <a:pPr lvl="0"/>
            <a:r>
              <a:rPr lang="en-US" sz="1600" dirty="0"/>
              <a:t>1) Documents requested by SED</a:t>
            </a:r>
          </a:p>
          <a:p>
            <a:pPr lvl="1"/>
            <a:r>
              <a:rPr lang="en-US" sz="1600" dirty="0"/>
              <a:t>Procurement Review Worksheet</a:t>
            </a:r>
          </a:p>
          <a:p>
            <a:pPr lvl="1"/>
            <a:r>
              <a:rPr lang="en-US" sz="1600" dirty="0"/>
              <a:t>List of all expenses by vendor, including procurement method used</a:t>
            </a:r>
          </a:p>
          <a:p>
            <a:pPr lvl="1"/>
            <a:r>
              <a:rPr lang="en-US" sz="1600" dirty="0"/>
              <a:t>Procurement Policy and Code of Conduct</a:t>
            </a:r>
          </a:p>
          <a:p>
            <a:pPr lvl="0"/>
            <a:r>
              <a:rPr lang="en-US" sz="1600" dirty="0"/>
              <a:t>2) SED selects a sample of vendors from each procurement method and requests additional documents for these vendors</a:t>
            </a:r>
          </a:p>
          <a:p>
            <a:pPr lvl="0"/>
            <a:r>
              <a:rPr lang="en-US" sz="1600" dirty="0"/>
              <a:t>3) SED completes procurement review and documents any findings, corrective action, and technical assistance</a:t>
            </a:r>
          </a:p>
          <a:p>
            <a:endParaRPr lang="en-US" sz="1400" dirty="0"/>
          </a:p>
        </p:txBody>
      </p:sp>
    </p:spTree>
    <p:extLst>
      <p:ext uri="{BB962C8B-B14F-4D97-AF65-F5344CB8AC3E}">
        <p14:creationId xmlns:p14="http://schemas.microsoft.com/office/powerpoint/2010/main" val="194884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7" descr="Screen Clipping">
            <a:extLst>
              <a:ext uri="{FF2B5EF4-FFF2-40B4-BE49-F238E27FC236}">
                <a16:creationId xmlns:a16="http://schemas.microsoft.com/office/drawing/2014/main" id="{591798D0-2C3C-408E-869E-B5EB5B9457B1}"/>
              </a:ext>
            </a:extLst>
          </p:cNvPr>
          <p:cNvPicPr>
            <a:picLocks noChangeAspect="1"/>
          </p:cNvPicPr>
          <p:nvPr/>
        </p:nvPicPr>
        <p:blipFill rotWithShape="1">
          <a:blip r:embed="rId3">
            <a:extLst>
              <a:ext uri="{28A0092B-C50C-407E-A947-70E740481C1C}">
                <a14:useLocalDpi xmlns:a14="http://schemas.microsoft.com/office/drawing/2010/main" val="0"/>
              </a:ext>
            </a:extLst>
          </a:blip>
          <a:srcRect r="23112" b="1"/>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D8FE7E-C190-4883-9D6C-44CBEE8F1D9B}"/>
              </a:ext>
            </a:extLst>
          </p:cNvPr>
          <p:cNvSpPr>
            <a:spLocks noGrp="1"/>
          </p:cNvSpPr>
          <p:nvPr>
            <p:ph type="ctrTitle"/>
          </p:nvPr>
        </p:nvSpPr>
        <p:spPr>
          <a:xfrm>
            <a:off x="8022021" y="3231931"/>
            <a:ext cx="3852041" cy="1834056"/>
          </a:xfrm>
        </p:spPr>
        <p:txBody>
          <a:bodyPr>
            <a:normAutofit/>
          </a:bodyPr>
          <a:lstStyle/>
          <a:p>
            <a:r>
              <a:rPr lang="en-US" sz="4000" dirty="0"/>
              <a:t>Procurement Review Worksheet</a:t>
            </a:r>
          </a:p>
        </p:txBody>
      </p:sp>
    </p:spTree>
    <p:extLst>
      <p:ext uri="{BB962C8B-B14F-4D97-AF65-F5344CB8AC3E}">
        <p14:creationId xmlns:p14="http://schemas.microsoft.com/office/powerpoint/2010/main" val="6407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E29CE-D40E-463F-9F9C-AD65CCE2178C}"/>
              </a:ext>
            </a:extLst>
          </p:cNvPr>
          <p:cNvSpPr>
            <a:spLocks noGrp="1"/>
          </p:cNvSpPr>
          <p:nvPr>
            <p:ph sz="half" idx="1"/>
          </p:nvPr>
        </p:nvSpPr>
        <p:spPr>
          <a:xfrm>
            <a:off x="522514" y="435429"/>
            <a:ext cx="8084458" cy="5780146"/>
          </a:xfrm>
        </p:spPr>
        <p:txBody>
          <a:bodyPr>
            <a:normAutofit lnSpcReduction="10000"/>
          </a:bodyPr>
          <a:lstStyle/>
          <a:p>
            <a:pPr marL="0" indent="0">
              <a:buNone/>
            </a:pPr>
            <a:r>
              <a:rPr lang="en-US" dirty="0"/>
              <a:t>		</a:t>
            </a:r>
          </a:p>
          <a:p>
            <a:pPr marL="457200" lvl="1" indent="0">
              <a:buNone/>
            </a:pPr>
            <a:r>
              <a:rPr lang="en-US" dirty="0"/>
              <a:t>Who procured goods/services</a:t>
            </a:r>
          </a:p>
          <a:p>
            <a:pPr lvl="1"/>
            <a:r>
              <a:rPr lang="en-US" dirty="0"/>
              <a:t>Name, title, contact information</a:t>
            </a:r>
          </a:p>
          <a:p>
            <a:pPr marL="457200" lvl="1" indent="0">
              <a:buNone/>
            </a:pPr>
            <a:endParaRPr lang="en-US" dirty="0"/>
          </a:p>
          <a:p>
            <a:pPr marL="457200" lvl="1" indent="0">
              <a:buNone/>
            </a:pPr>
            <a:r>
              <a:rPr lang="en-US" dirty="0"/>
              <a:t>Method of Procurement</a:t>
            </a:r>
          </a:p>
          <a:p>
            <a:pPr lvl="1"/>
            <a:r>
              <a:rPr lang="en-US" dirty="0"/>
              <a:t>Micro, small or formal </a:t>
            </a:r>
          </a:p>
          <a:p>
            <a:pPr lvl="1"/>
            <a:endParaRPr lang="en-US" dirty="0"/>
          </a:p>
          <a:p>
            <a:pPr marL="457200" lvl="1" indent="0">
              <a:buNone/>
            </a:pPr>
            <a:r>
              <a:rPr lang="en-US" dirty="0"/>
              <a:t>Type of solicitations</a:t>
            </a:r>
          </a:p>
          <a:p>
            <a:pPr lvl="1"/>
            <a:r>
              <a:rPr lang="en-US" dirty="0"/>
              <a:t>IFB, RFP</a:t>
            </a:r>
          </a:p>
          <a:p>
            <a:pPr marL="457200" lvl="1" indent="0">
              <a:buNone/>
            </a:pPr>
            <a:endParaRPr lang="en-US" dirty="0"/>
          </a:p>
          <a:p>
            <a:pPr marL="457200" lvl="1" indent="0">
              <a:buNone/>
            </a:pPr>
            <a:r>
              <a:rPr lang="en-US" dirty="0"/>
              <a:t>Type of contract</a:t>
            </a:r>
          </a:p>
          <a:p>
            <a:pPr lvl="1"/>
            <a:r>
              <a:rPr lang="en-US" dirty="0"/>
              <a:t>Fixed price or cost reimbursable</a:t>
            </a:r>
          </a:p>
          <a:p>
            <a:pPr lvl="1"/>
            <a:endParaRPr lang="en-US" dirty="0"/>
          </a:p>
          <a:p>
            <a:pPr marL="457200" lvl="1" indent="0">
              <a:buNone/>
            </a:pPr>
            <a:endParaRPr lang="en-US" dirty="0"/>
          </a:p>
          <a:p>
            <a:pPr marL="457200" lvl="1" indent="0">
              <a:buNone/>
            </a:pPr>
            <a:br>
              <a:rPr lang="en-US" dirty="0"/>
            </a:br>
            <a:r>
              <a:rPr lang="en-US" dirty="0"/>
              <a:t>	</a:t>
            </a:r>
          </a:p>
        </p:txBody>
      </p:sp>
      <p:pic>
        <p:nvPicPr>
          <p:cNvPr id="6" name="Picture 5" descr="A picture of a shopping cart.">
            <a:extLst>
              <a:ext uri="{FF2B5EF4-FFF2-40B4-BE49-F238E27FC236}">
                <a16:creationId xmlns:a16="http://schemas.microsoft.com/office/drawing/2014/main" id="{5C351469-5F0C-49B8-8B65-086CAFBA7B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3446" y="972457"/>
            <a:ext cx="5037538" cy="4120159"/>
          </a:xfrm>
          <a:prstGeom prst="rect">
            <a:avLst/>
          </a:prstGeom>
        </p:spPr>
      </p:pic>
    </p:spTree>
    <p:extLst>
      <p:ext uri="{BB962C8B-B14F-4D97-AF65-F5344CB8AC3E}">
        <p14:creationId xmlns:p14="http://schemas.microsoft.com/office/powerpoint/2010/main" val="154467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 map.">
            <a:extLst>
              <a:ext uri="{FF2B5EF4-FFF2-40B4-BE49-F238E27FC236}">
                <a16:creationId xmlns:a16="http://schemas.microsoft.com/office/drawing/2014/main" id="{090A27D7-543B-4150-BB6C-A4003C90C465}"/>
              </a:ext>
            </a:extLst>
          </p:cNvPr>
          <p:cNvPicPr>
            <a:picLocks noChangeAspect="1"/>
          </p:cNvPicPr>
          <p:nvPr/>
        </p:nvPicPr>
        <p:blipFill rotWithShape="1">
          <a:blip r:embed="rId3">
            <a:alphaModFix/>
            <a:extLst/>
          </a:blip>
          <a:srcRect l="10767" r="-1" b="-1"/>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2054" name="Picture 6" descr="Related image">
            <a:extLst>
              <a:ext uri="{FF2B5EF4-FFF2-40B4-BE49-F238E27FC236}">
                <a16:creationId xmlns:a16="http://schemas.microsoft.com/office/drawing/2014/main" id="{E4C7E5F8-9416-47EA-A983-FD7AD469447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1333"/>
          <a:stretch/>
        </p:blipFill>
        <p:spPr bwMode="auto">
          <a:xfrm>
            <a:off x="6219440" y="1"/>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5CD829-00A6-4D69-9AB8-09836EECE460}"/>
              </a:ext>
            </a:extLst>
          </p:cNvPr>
          <p:cNvSpPr>
            <a:spLocks noGrp="1"/>
          </p:cNvSpPr>
          <p:nvPr>
            <p:ph type="title"/>
          </p:nvPr>
        </p:nvSpPr>
        <p:spPr>
          <a:xfrm>
            <a:off x="805661" y="802955"/>
            <a:ext cx="5290594" cy="1454051"/>
          </a:xfrm>
        </p:spPr>
        <p:txBody>
          <a:bodyPr vert="horz" lIns="91440" tIns="45720" rIns="91440" bIns="45720" rtlCol="0" anchor="ctr">
            <a:normAutofit/>
          </a:bodyPr>
          <a:lstStyle/>
          <a:p>
            <a:r>
              <a:rPr lang="en-US" kern="1200" dirty="0">
                <a:solidFill>
                  <a:srgbClr val="CC3300"/>
                </a:solidFill>
                <a:latin typeface="+mj-lt"/>
                <a:ea typeface="+mj-ea"/>
                <a:cs typeface="+mj-cs"/>
              </a:rPr>
              <a:t>Procurement Policy</a:t>
            </a:r>
          </a:p>
        </p:txBody>
      </p:sp>
      <p:sp>
        <p:nvSpPr>
          <p:cNvPr id="3" name="Content Placeholder 2">
            <a:extLst>
              <a:ext uri="{FF2B5EF4-FFF2-40B4-BE49-F238E27FC236}">
                <a16:creationId xmlns:a16="http://schemas.microsoft.com/office/drawing/2014/main" id="{B21EFDE9-EDF6-4C62-93D2-D20FA2FBA2C7}"/>
              </a:ext>
            </a:extLst>
          </p:cNvPr>
          <p:cNvSpPr>
            <a:spLocks noGrp="1"/>
          </p:cNvSpPr>
          <p:nvPr>
            <p:ph sz="half" idx="1"/>
          </p:nvPr>
        </p:nvSpPr>
        <p:spPr>
          <a:xfrm>
            <a:off x="805661" y="2421682"/>
            <a:ext cx="5286665" cy="3639289"/>
          </a:xfrm>
        </p:spPr>
        <p:txBody>
          <a:bodyPr vert="horz" lIns="91440" tIns="45720" rIns="91440" bIns="45720" rtlCol="0" anchor="ctr">
            <a:normAutofit/>
          </a:bodyPr>
          <a:lstStyle/>
          <a:p>
            <a:r>
              <a:rPr lang="en-US" sz="2000" dirty="0">
                <a:solidFill>
                  <a:srgbClr val="002060"/>
                </a:solidFill>
              </a:rPr>
              <a:t>Roadmap for how procurement is conducted in compliance with regulations</a:t>
            </a:r>
          </a:p>
          <a:p>
            <a:pPr lvl="1"/>
            <a:r>
              <a:rPr lang="en-US" sz="2000" dirty="0">
                <a:solidFill>
                  <a:srgbClr val="000000"/>
                </a:solidFill>
              </a:rPr>
              <a:t>How it is determined which method will be used</a:t>
            </a:r>
          </a:p>
          <a:p>
            <a:pPr lvl="1"/>
            <a:r>
              <a:rPr lang="en-US" sz="2000" dirty="0">
                <a:solidFill>
                  <a:srgbClr val="000000"/>
                </a:solidFill>
              </a:rPr>
              <a:t> Assuring open and fair competition</a:t>
            </a:r>
          </a:p>
          <a:p>
            <a:pPr lvl="1"/>
            <a:r>
              <a:rPr lang="en-US" sz="2000" dirty="0">
                <a:solidFill>
                  <a:srgbClr val="000000"/>
                </a:solidFill>
              </a:rPr>
              <a:t>Perform a cost/price analysis with every formal procurement action</a:t>
            </a:r>
          </a:p>
          <a:p>
            <a:pPr lvl="1"/>
            <a:r>
              <a:rPr lang="en-US" sz="2000" dirty="0">
                <a:solidFill>
                  <a:srgbClr val="000000"/>
                </a:solidFill>
              </a:rPr>
              <a:t>Steps that will be taken to use small, minority, and women’s business enterprises and labor surplus firms when possible</a:t>
            </a:r>
          </a:p>
          <a:p>
            <a:endParaRPr lang="en-US" sz="2000" dirty="0">
              <a:solidFill>
                <a:srgbClr val="000000"/>
              </a:solidFill>
            </a:endParaRPr>
          </a:p>
        </p:txBody>
      </p:sp>
    </p:spTree>
    <p:extLst>
      <p:ext uri="{BB962C8B-B14F-4D97-AF65-F5344CB8AC3E}">
        <p14:creationId xmlns:p14="http://schemas.microsoft.com/office/powerpoint/2010/main" val="374849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hopping cart full of fruits and vegetables.&#10;&#10;">
            <a:extLst>
              <a:ext uri="{FF2B5EF4-FFF2-40B4-BE49-F238E27FC236}">
                <a16:creationId xmlns:a16="http://schemas.microsoft.com/office/drawing/2014/main" id="{041C833D-5D39-4911-B754-36A41338EDBA}"/>
              </a:ext>
            </a:extLst>
          </p:cNvPr>
          <p:cNvPicPr>
            <a:picLocks noGrp="1" noChangeAspect="1"/>
          </p:cNvPicPr>
          <p:nvPr>
            <p:ph sz="half" idx="1"/>
          </p:nvPr>
        </p:nvPicPr>
        <p:blipFill rotWithShape="1">
          <a:blip r:embed="rId3"/>
          <a:srcRect l="7377" r="3656"/>
          <a:stretch/>
        </p:blipFill>
        <p:spPr>
          <a:xfrm>
            <a:off x="6090612" y="10"/>
            <a:ext cx="6101387" cy="6857990"/>
          </a:xfrm>
          <a:prstGeom prst="rect">
            <a:avLst/>
          </a:prstGeom>
          <a:effectLst/>
        </p:spPr>
      </p:pic>
      <p:sp>
        <p:nvSpPr>
          <p:cNvPr id="2" name="Title 1">
            <a:extLst>
              <a:ext uri="{FF2B5EF4-FFF2-40B4-BE49-F238E27FC236}">
                <a16:creationId xmlns:a16="http://schemas.microsoft.com/office/drawing/2014/main" id="{FA406EB0-6666-424C-8C51-D0BFC87B132F}"/>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3700" dirty="0">
                <a:solidFill>
                  <a:srgbClr val="CC3300"/>
                </a:solidFill>
              </a:rPr>
              <a:t>What should I include in my procurement plan?</a:t>
            </a:r>
          </a:p>
        </p:txBody>
      </p:sp>
      <p:sp>
        <p:nvSpPr>
          <p:cNvPr id="4" name="Content Placeholder 3">
            <a:extLst>
              <a:ext uri="{FF2B5EF4-FFF2-40B4-BE49-F238E27FC236}">
                <a16:creationId xmlns:a16="http://schemas.microsoft.com/office/drawing/2014/main" id="{CF9CC911-2F67-44BE-9ECF-EE2244D02847}"/>
              </a:ext>
            </a:extLst>
          </p:cNvPr>
          <p:cNvSpPr>
            <a:spLocks noGrp="1"/>
          </p:cNvSpPr>
          <p:nvPr>
            <p:ph sz="half" idx="2"/>
          </p:nvPr>
        </p:nvSpPr>
        <p:spPr>
          <a:xfrm>
            <a:off x="648930" y="2438400"/>
            <a:ext cx="5127029" cy="3785419"/>
          </a:xfrm>
        </p:spPr>
        <p:txBody>
          <a:bodyPr vert="horz" lIns="91440" tIns="45720" rIns="91440" bIns="45720" rtlCol="0">
            <a:normAutofit/>
          </a:bodyPr>
          <a:lstStyle/>
          <a:p>
            <a:r>
              <a:rPr lang="en-US" sz="2000" dirty="0"/>
              <a:t>Definitions</a:t>
            </a:r>
          </a:p>
          <a:p>
            <a:r>
              <a:rPr lang="en-US" sz="2000" dirty="0"/>
              <a:t>Basic Organizational Concepts</a:t>
            </a:r>
          </a:p>
          <a:p>
            <a:r>
              <a:rPr lang="en-US" sz="2000" dirty="0"/>
              <a:t>Source Selection</a:t>
            </a:r>
          </a:p>
          <a:p>
            <a:r>
              <a:rPr lang="en-US" sz="2000" dirty="0"/>
              <a:t>Specifications</a:t>
            </a:r>
          </a:p>
          <a:p>
            <a:r>
              <a:rPr lang="en-US" sz="2000" dirty="0"/>
              <a:t>Buy American</a:t>
            </a:r>
          </a:p>
          <a:p>
            <a:r>
              <a:rPr lang="en-US" sz="2000" dirty="0"/>
              <a:t>Minority/Women-Owned Businesses</a:t>
            </a:r>
          </a:p>
          <a:p>
            <a:r>
              <a:rPr lang="en-US" sz="2000" dirty="0"/>
              <a:t>Conflict of Interest / Code of Conduct policy</a:t>
            </a:r>
          </a:p>
          <a:p>
            <a:pPr marL="0" indent="0">
              <a:buNone/>
            </a:pPr>
            <a:endParaRPr lang="en-US" sz="2000" dirty="0"/>
          </a:p>
          <a:p>
            <a:endParaRPr lang="en-US" sz="2000" dirty="0"/>
          </a:p>
        </p:txBody>
      </p:sp>
    </p:spTree>
    <p:extLst>
      <p:ext uri="{BB962C8B-B14F-4D97-AF65-F5344CB8AC3E}">
        <p14:creationId xmlns:p14="http://schemas.microsoft.com/office/powerpoint/2010/main" val="294912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1BEB-5A41-4560-A5CA-E8363F677FEE}"/>
              </a:ext>
            </a:extLst>
          </p:cNvPr>
          <p:cNvSpPr>
            <a:spLocks noGrp="1"/>
          </p:cNvSpPr>
          <p:nvPr>
            <p:ph type="title"/>
          </p:nvPr>
        </p:nvSpPr>
        <p:spPr>
          <a:xfrm>
            <a:off x="640080" y="1734626"/>
            <a:ext cx="2752354" cy="2709275"/>
          </a:xfrm>
          <a:prstGeom prst="ellipse">
            <a:avLst/>
          </a:prstGeom>
          <a:solidFill>
            <a:srgbClr val="008080"/>
          </a:solidFill>
          <a:ln w="174625" cmpd="thinThick">
            <a:solidFill>
              <a:srgbClr val="006666"/>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Code of Conduct</a:t>
            </a:r>
          </a:p>
        </p:txBody>
      </p:sp>
      <p:sp>
        <p:nvSpPr>
          <p:cNvPr id="4" name="Rectangle 3">
            <a:extLst>
              <a:ext uri="{FF2B5EF4-FFF2-40B4-BE49-F238E27FC236}">
                <a16:creationId xmlns:a16="http://schemas.microsoft.com/office/drawing/2014/main" id="{63BC3D71-D324-49D8-A0A0-5FD03120CA65}"/>
              </a:ext>
            </a:extLst>
          </p:cNvPr>
          <p:cNvSpPr/>
          <p:nvPr/>
        </p:nvSpPr>
        <p:spPr>
          <a:xfrm>
            <a:off x="4032514" y="1734626"/>
            <a:ext cx="6809433" cy="2400657"/>
          </a:xfrm>
          <a:prstGeom prst="rect">
            <a:avLst/>
          </a:prstGeom>
        </p:spPr>
        <p:txBody>
          <a:bodyPr wrap="square">
            <a:spAutoFit/>
          </a:bodyPr>
          <a:lstStyle/>
          <a:p>
            <a:endParaRPr lang="en-US" sz="2400" dirty="0"/>
          </a:p>
          <a:p>
            <a:pPr marL="342900" indent="-342900">
              <a:buFont typeface="Arial" panose="020B0604020202020204" pitchFamily="34" charset="0"/>
              <a:buChar char="•"/>
            </a:pPr>
            <a:r>
              <a:rPr lang="en-US" sz="2400" dirty="0"/>
              <a:t>Prohibits real or apparent conflicts of interest for employees engaged in the selection, award, and administration of contracts</a:t>
            </a:r>
          </a:p>
          <a:p>
            <a:pPr lvl="1"/>
            <a:endParaRPr lang="en-US" dirty="0">
              <a:solidFill>
                <a:schemeClr val="accent6"/>
              </a:solidFill>
            </a:endParaRPr>
          </a:p>
          <a:p>
            <a:pPr lvl="1"/>
            <a:r>
              <a:rPr lang="en-US" dirty="0">
                <a:solidFill>
                  <a:srgbClr val="002060"/>
                </a:solidFill>
              </a:rPr>
              <a:t>Prohibits soliciting or accepting favors, gifts, etc.</a:t>
            </a:r>
          </a:p>
          <a:p>
            <a:pPr lvl="1"/>
            <a:r>
              <a:rPr lang="en-US" dirty="0">
                <a:solidFill>
                  <a:srgbClr val="002060"/>
                </a:solidFill>
              </a:rPr>
              <a:t>Provides for disciplinary actions for violations</a:t>
            </a:r>
          </a:p>
        </p:txBody>
      </p:sp>
      <p:sp>
        <p:nvSpPr>
          <p:cNvPr id="5" name="Rectangle 4">
            <a:extLst>
              <a:ext uri="{FF2B5EF4-FFF2-40B4-BE49-F238E27FC236}">
                <a16:creationId xmlns:a16="http://schemas.microsoft.com/office/drawing/2014/main" id="{47ADB4AD-05F4-41C4-A749-2E57593314DB}"/>
              </a:ext>
            </a:extLst>
          </p:cNvPr>
          <p:cNvSpPr/>
          <p:nvPr/>
        </p:nvSpPr>
        <p:spPr>
          <a:xfrm>
            <a:off x="3392434" y="723927"/>
            <a:ext cx="5254387" cy="584775"/>
          </a:xfrm>
          <a:prstGeom prst="rect">
            <a:avLst/>
          </a:prstGeom>
        </p:spPr>
        <p:txBody>
          <a:bodyPr wrap="none">
            <a:spAutoFit/>
          </a:bodyPr>
          <a:lstStyle/>
          <a:p>
            <a:pPr lvl="0"/>
            <a:r>
              <a:rPr lang="en-US" sz="3200" b="1" i="1" dirty="0">
                <a:solidFill>
                  <a:srgbClr val="CC3300"/>
                </a:solidFill>
              </a:rPr>
              <a:t>Procurement</a:t>
            </a:r>
            <a:r>
              <a:rPr lang="en-US" sz="3200" dirty="0">
                <a:solidFill>
                  <a:srgbClr val="CC3300"/>
                </a:solidFill>
              </a:rPr>
              <a:t> Code of Conduct</a:t>
            </a:r>
          </a:p>
        </p:txBody>
      </p:sp>
      <p:pic>
        <p:nvPicPr>
          <p:cNvPr id="6" name="Picture 5" descr="No gifts.">
            <a:extLst>
              <a:ext uri="{FF2B5EF4-FFF2-40B4-BE49-F238E27FC236}">
                <a16:creationId xmlns:a16="http://schemas.microsoft.com/office/drawing/2014/main" id="{43F2E151-31D5-49AA-8A59-40E3E38150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38771" y="3947885"/>
            <a:ext cx="2064204" cy="2064204"/>
          </a:xfrm>
          <a:prstGeom prst="rect">
            <a:avLst/>
          </a:prstGeom>
        </p:spPr>
      </p:pic>
    </p:spTree>
    <p:extLst>
      <p:ext uri="{BB962C8B-B14F-4D97-AF65-F5344CB8AC3E}">
        <p14:creationId xmlns:p14="http://schemas.microsoft.com/office/powerpoint/2010/main" val="19435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1A92-649A-4147-B990-26DD216F2F53}"/>
              </a:ext>
            </a:extLst>
          </p:cNvPr>
          <p:cNvSpPr>
            <a:spLocks noGrp="1"/>
          </p:cNvSpPr>
          <p:nvPr>
            <p:ph type="title"/>
          </p:nvPr>
        </p:nvSpPr>
        <p:spPr>
          <a:xfrm>
            <a:off x="838200" y="365125"/>
            <a:ext cx="10515600" cy="1325563"/>
          </a:xfrm>
        </p:spPr>
        <p:txBody>
          <a:bodyPr/>
          <a:lstStyle/>
          <a:p>
            <a:r>
              <a:rPr lang="en-US" dirty="0">
                <a:solidFill>
                  <a:srgbClr val="CC3300"/>
                </a:solidFill>
              </a:rPr>
              <a:t>Vendor Paid List</a:t>
            </a:r>
          </a:p>
        </p:txBody>
      </p:sp>
      <p:sp>
        <p:nvSpPr>
          <p:cNvPr id="3" name="Content Placeholder 2">
            <a:extLst>
              <a:ext uri="{FF2B5EF4-FFF2-40B4-BE49-F238E27FC236}">
                <a16:creationId xmlns:a16="http://schemas.microsoft.com/office/drawing/2014/main" id="{B0FE9110-983A-4A72-B83D-FCB6850309BB}"/>
              </a:ext>
            </a:extLst>
          </p:cNvPr>
          <p:cNvSpPr>
            <a:spLocks noGrp="1"/>
          </p:cNvSpPr>
          <p:nvPr>
            <p:ph sz="half" idx="1"/>
          </p:nvPr>
        </p:nvSpPr>
        <p:spPr>
          <a:xfrm>
            <a:off x="1490187" y="1690688"/>
            <a:ext cx="6855142" cy="3868615"/>
          </a:xfrm>
          <a:noFill/>
          <a:ln w="28575">
            <a:noFill/>
          </a:ln>
        </p:spPr>
        <p:txBody>
          <a:bodyPr/>
          <a:lstStyle/>
          <a:p>
            <a:r>
              <a:rPr lang="en-US" dirty="0"/>
              <a:t>List of all vendors paid with Child Nutrition funds from the previous school year</a:t>
            </a:r>
          </a:p>
          <a:p>
            <a:r>
              <a:rPr lang="en-US" dirty="0"/>
              <a:t>Includes total amount paid to vendor</a:t>
            </a:r>
          </a:p>
          <a:p>
            <a:pPr lvl="1"/>
            <a:r>
              <a:rPr lang="en-US" dirty="0"/>
              <a:t>Broken down by each transaction</a:t>
            </a:r>
          </a:p>
          <a:p>
            <a:endParaRPr lang="en-US" dirty="0"/>
          </a:p>
        </p:txBody>
      </p:sp>
      <p:pic>
        <p:nvPicPr>
          <p:cNvPr id="5" name="Picture 4" descr="An example of a vendor paid list from a school.">
            <a:extLst>
              <a:ext uri="{FF2B5EF4-FFF2-40B4-BE49-F238E27FC236}">
                <a16:creationId xmlns:a16="http://schemas.microsoft.com/office/drawing/2014/main" id="{C95A6F2F-109A-488A-8905-E86C0701B476}"/>
              </a:ext>
            </a:extLst>
          </p:cNvPr>
          <p:cNvPicPr>
            <a:picLocks noChangeAspect="1"/>
          </p:cNvPicPr>
          <p:nvPr/>
        </p:nvPicPr>
        <p:blipFill>
          <a:blip r:embed="rId3"/>
          <a:stretch>
            <a:fillRect/>
          </a:stretch>
        </p:blipFill>
        <p:spPr>
          <a:xfrm>
            <a:off x="2812683" y="4041950"/>
            <a:ext cx="5456273" cy="1948669"/>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97B28D00-E435-4C83-9987-A4FBC1B2B345}"/>
              </a:ext>
            </a:extLst>
          </p:cNvPr>
          <p:cNvSpPr/>
          <p:nvPr/>
        </p:nvSpPr>
        <p:spPr>
          <a:xfrm>
            <a:off x="9515789" y="0"/>
            <a:ext cx="2676211" cy="6928338"/>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62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1926</Words>
  <Application>Microsoft Office PowerPoint</Application>
  <PresentationFormat>Widescreen</PresentationFormat>
  <Paragraphs>289</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Corbel</vt:lpstr>
      <vt:lpstr>Times New Roman</vt:lpstr>
      <vt:lpstr>Wingdings 2</vt:lpstr>
      <vt:lpstr>Office Theme</vt:lpstr>
      <vt:lpstr>Procurement Review</vt:lpstr>
      <vt:lpstr>PowerPoint Presentation</vt:lpstr>
      <vt:lpstr>Review Process</vt:lpstr>
      <vt:lpstr>Procurement Review Worksheet</vt:lpstr>
      <vt:lpstr>PowerPoint Presentation</vt:lpstr>
      <vt:lpstr>Procurement Policy</vt:lpstr>
      <vt:lpstr>What should I include in my procurement plan?</vt:lpstr>
      <vt:lpstr>Code of Conduct</vt:lpstr>
      <vt:lpstr>Vendor Paid List</vt:lpstr>
      <vt:lpstr>Buy American</vt:lpstr>
      <vt:lpstr>Buy American</vt:lpstr>
      <vt:lpstr>Micro Purchases</vt:lpstr>
      <vt:lpstr>Small Purchases</vt:lpstr>
      <vt:lpstr>Small Purchases</vt:lpstr>
      <vt:lpstr>Formal Contracts</vt:lpstr>
      <vt:lpstr>BOCES Contracts</vt:lpstr>
      <vt:lpstr>State Contracts</vt:lpstr>
      <vt:lpstr>All Other Contracts</vt:lpstr>
      <vt:lpstr>All Other Contracts</vt:lpstr>
      <vt:lpstr>All Other Contracts</vt:lpstr>
      <vt:lpstr>All Other Contracts</vt:lpstr>
      <vt:lpstr>Food Service Management Company Contracts</vt:lpstr>
      <vt:lpstr>Processing Contracts</vt:lpstr>
      <vt:lpstr>Procurement Review Process</vt:lpstr>
      <vt:lpstr>Child Nutrition Program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Review</dc:title>
  <dc:creator>Kylie Smith</dc:creator>
  <cp:lastModifiedBy>Kylie Smith</cp:lastModifiedBy>
  <cp:revision>18</cp:revision>
  <dcterms:created xsi:type="dcterms:W3CDTF">2017-11-21T12:57:02Z</dcterms:created>
  <dcterms:modified xsi:type="dcterms:W3CDTF">2017-12-01T15:26:19Z</dcterms:modified>
</cp:coreProperties>
</file>