
<file path=[Content_Types].xml><?xml version="1.0" encoding="utf-8"?>
<Types xmlns="http://schemas.openxmlformats.org/package/2006/content-types">
  <Default Extension="png" ContentType="image/png"/>
  <Default Extension="tmp"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5" r:id="rId1"/>
  </p:sldMasterIdLst>
  <p:notesMasterIdLst>
    <p:notesMasterId r:id="rId27"/>
  </p:notesMasterIdLst>
  <p:sldIdLst>
    <p:sldId id="256" r:id="rId2"/>
    <p:sldId id="263" r:id="rId3"/>
    <p:sldId id="264" r:id="rId4"/>
    <p:sldId id="275" r:id="rId5"/>
    <p:sldId id="271" r:id="rId6"/>
    <p:sldId id="280" r:id="rId7"/>
    <p:sldId id="270" r:id="rId8"/>
    <p:sldId id="265" r:id="rId9"/>
    <p:sldId id="266" r:id="rId10"/>
    <p:sldId id="268" r:id="rId11"/>
    <p:sldId id="408" r:id="rId12"/>
    <p:sldId id="269" r:id="rId13"/>
    <p:sldId id="287" r:id="rId14"/>
    <p:sldId id="274" r:id="rId15"/>
    <p:sldId id="277" r:id="rId16"/>
    <p:sldId id="362" r:id="rId17"/>
    <p:sldId id="262" r:id="rId18"/>
    <p:sldId id="363" r:id="rId19"/>
    <p:sldId id="366" r:id="rId20"/>
    <p:sldId id="407" r:id="rId21"/>
    <p:sldId id="276" r:id="rId22"/>
    <p:sldId id="297" r:id="rId23"/>
    <p:sldId id="284" r:id="rId24"/>
    <p:sldId id="272" r:id="rId25"/>
    <p:sldId id="279"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47EAD19-84C3-402F-B837-0DA7B60886A4}">
          <p14:sldIdLst>
            <p14:sldId id="256"/>
            <p14:sldId id="263"/>
            <p14:sldId id="264"/>
            <p14:sldId id="275"/>
            <p14:sldId id="271"/>
            <p14:sldId id="280"/>
            <p14:sldId id="270"/>
            <p14:sldId id="265"/>
            <p14:sldId id="266"/>
            <p14:sldId id="268"/>
            <p14:sldId id="408"/>
            <p14:sldId id="269"/>
            <p14:sldId id="287"/>
            <p14:sldId id="274"/>
            <p14:sldId id="277"/>
            <p14:sldId id="362"/>
            <p14:sldId id="262"/>
            <p14:sldId id="363"/>
            <p14:sldId id="366"/>
            <p14:sldId id="407"/>
            <p14:sldId id="276"/>
            <p14:sldId id="297"/>
            <p14:sldId id="284"/>
            <p14:sldId id="272"/>
            <p14:sldId id="27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nifer Knapp" initials="JK" lastIdx="1" clrIdx="0">
    <p:extLst>
      <p:ext uri="{19B8F6BF-5375-455C-9EA6-DF929625EA0E}">
        <p15:presenceInfo xmlns:p15="http://schemas.microsoft.com/office/powerpoint/2012/main" userId="S-1-5-21-576078244-347078923-646806464-913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29000"/>
    <a:srgbClr val="FFFFFF"/>
    <a:srgbClr val="0000FF"/>
    <a:srgbClr val="3A3AB9"/>
    <a:srgbClr val="D0D8E8"/>
    <a:srgbClr val="E9EDF4"/>
    <a:srgbClr val="1148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71" autoAdjust="0"/>
    <p:restoredTop sz="94602" autoAdjust="0"/>
  </p:normalViewPr>
  <p:slideViewPr>
    <p:cSldViewPr>
      <p:cViewPr varScale="1">
        <p:scale>
          <a:sx n="108" d="100"/>
          <a:sy n="108" d="100"/>
        </p:scale>
        <p:origin x="1062"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p:cViewPr varScale="1">
        <p:scale>
          <a:sx n="75" d="100"/>
          <a:sy n="75" d="100"/>
        </p:scale>
        <p:origin x="217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_rels/data3.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BE9DA3F8-4329-4814-AE17-93228CE6A58B}" type="doc">
      <dgm:prSet loTypeId="urn:microsoft.com/office/officeart/2005/8/layout/list1" loCatId="list" qsTypeId="urn:microsoft.com/office/officeart/2005/8/quickstyle/simple2" qsCatId="simple" csTypeId="urn:microsoft.com/office/officeart/2005/8/colors/colorful2" csCatId="colorful" phldr="1"/>
      <dgm:spPr/>
      <dgm:t>
        <a:bodyPr/>
        <a:lstStyle/>
        <a:p>
          <a:endParaRPr lang="en-US"/>
        </a:p>
      </dgm:t>
    </dgm:pt>
    <dgm:pt modelId="{012F7EDB-F32B-40F8-BF8C-66BD10AA18F4}">
      <dgm:prSet/>
      <dgm:spPr/>
      <dgm:t>
        <a:bodyPr/>
        <a:lstStyle/>
        <a:p>
          <a:r>
            <a:rPr lang="en-US"/>
            <a:t>National School Lunch Program (NSLP):</a:t>
          </a:r>
        </a:p>
      </dgm:t>
    </dgm:pt>
    <dgm:pt modelId="{E7237616-C150-4CFB-B579-C665C3C8E96A}" type="parTrans" cxnId="{4E2507F4-2D81-4948-9369-E8E724CCC9ED}">
      <dgm:prSet/>
      <dgm:spPr/>
      <dgm:t>
        <a:bodyPr/>
        <a:lstStyle/>
        <a:p>
          <a:endParaRPr lang="en-US"/>
        </a:p>
      </dgm:t>
    </dgm:pt>
    <dgm:pt modelId="{1FF2F951-02F9-4649-A6C4-D543C1C40A70}" type="sibTrans" cxnId="{4E2507F4-2D81-4948-9369-E8E724CCC9ED}">
      <dgm:prSet/>
      <dgm:spPr/>
      <dgm:t>
        <a:bodyPr/>
        <a:lstStyle/>
        <a:p>
          <a:endParaRPr lang="en-US"/>
        </a:p>
      </dgm:t>
    </dgm:pt>
    <dgm:pt modelId="{08CAAAED-B7E2-4AFA-91B3-1AC2B8A9D0FA}">
      <dgm:prSet custT="1"/>
      <dgm:spPr/>
      <dgm:t>
        <a:bodyPr/>
        <a:lstStyle/>
        <a:p>
          <a:r>
            <a:rPr lang="en-US" sz="900" dirty="0"/>
            <a:t>"</a:t>
          </a:r>
          <a:r>
            <a:rPr lang="en-US" sz="1100" dirty="0"/>
            <a:t>The National School Lunch Program is a federally assisted meal program operating in public and nonprofit private schools and residential child care institutions. It provides nutritionally balanced, low-cost or free lunches to children each school day. The program was established under the National School Lunch Act, signed by President Harry Truman in 1946." </a:t>
          </a:r>
        </a:p>
      </dgm:t>
    </dgm:pt>
    <dgm:pt modelId="{AE35BE85-8A75-4AD1-A3E8-53978266CC34}" type="parTrans" cxnId="{312AFAF7-5289-4B32-8CE2-7659D1E6188B}">
      <dgm:prSet/>
      <dgm:spPr/>
      <dgm:t>
        <a:bodyPr/>
        <a:lstStyle/>
        <a:p>
          <a:endParaRPr lang="en-US"/>
        </a:p>
      </dgm:t>
    </dgm:pt>
    <dgm:pt modelId="{222684AE-EDA0-4198-914F-41B04BDBB584}" type="sibTrans" cxnId="{312AFAF7-5289-4B32-8CE2-7659D1E6188B}">
      <dgm:prSet/>
      <dgm:spPr/>
      <dgm:t>
        <a:bodyPr/>
        <a:lstStyle/>
        <a:p>
          <a:endParaRPr lang="en-US"/>
        </a:p>
      </dgm:t>
    </dgm:pt>
    <dgm:pt modelId="{54DAA77D-B0E8-4CC3-A5C5-972CEABDDC5C}">
      <dgm:prSet/>
      <dgm:spPr/>
      <dgm:t>
        <a:bodyPr/>
        <a:lstStyle/>
        <a:p>
          <a:r>
            <a:rPr lang="en-US"/>
            <a:t>School Breakfast Program (SBP):</a:t>
          </a:r>
        </a:p>
      </dgm:t>
    </dgm:pt>
    <dgm:pt modelId="{84D1C8C5-0570-4150-9828-06953547827A}" type="parTrans" cxnId="{7AC4E133-3AC8-46C1-B11B-58A3BB4269F6}">
      <dgm:prSet/>
      <dgm:spPr/>
      <dgm:t>
        <a:bodyPr/>
        <a:lstStyle/>
        <a:p>
          <a:endParaRPr lang="en-US"/>
        </a:p>
      </dgm:t>
    </dgm:pt>
    <dgm:pt modelId="{A8E43D03-5532-4372-82AA-2C5B9580FBD6}" type="sibTrans" cxnId="{7AC4E133-3AC8-46C1-B11B-58A3BB4269F6}">
      <dgm:prSet/>
      <dgm:spPr/>
      <dgm:t>
        <a:bodyPr/>
        <a:lstStyle/>
        <a:p>
          <a:endParaRPr lang="en-US"/>
        </a:p>
      </dgm:t>
    </dgm:pt>
    <dgm:pt modelId="{EB6CBE5C-48C7-4D3D-BE11-657DA1F0F14F}">
      <dgm:prSet custT="1"/>
      <dgm:spPr/>
      <dgm:t>
        <a:bodyPr/>
        <a:lstStyle/>
        <a:p>
          <a:r>
            <a:rPr lang="en-US" sz="1100" dirty="0"/>
            <a:t>"The School Breakfast Program provides cash assistance to states to operate nonprofit breakfast programs in schools and residential childcare institutions. The Food and Nutrition service administers the SBP at the Federal level. State education agencies administer the SBP at the state level, and local school food authorities operate the Program in schools.”</a:t>
          </a:r>
        </a:p>
      </dgm:t>
    </dgm:pt>
    <dgm:pt modelId="{860D105B-EE7E-440C-9251-C977C287D097}" type="parTrans" cxnId="{7F580599-17F2-4087-A0CD-FDACC5A38B40}">
      <dgm:prSet/>
      <dgm:spPr/>
      <dgm:t>
        <a:bodyPr/>
        <a:lstStyle/>
        <a:p>
          <a:endParaRPr lang="en-US"/>
        </a:p>
      </dgm:t>
    </dgm:pt>
    <dgm:pt modelId="{222BC0E3-2B3A-44FC-8166-679C0496DC9D}" type="sibTrans" cxnId="{7F580599-17F2-4087-A0CD-FDACC5A38B40}">
      <dgm:prSet/>
      <dgm:spPr/>
      <dgm:t>
        <a:bodyPr/>
        <a:lstStyle/>
        <a:p>
          <a:endParaRPr lang="en-US"/>
        </a:p>
      </dgm:t>
    </dgm:pt>
    <dgm:pt modelId="{F353E0F4-1907-4AEA-817E-01A6006E6422}">
      <dgm:prSet/>
      <dgm:spPr/>
      <dgm:t>
        <a:bodyPr/>
        <a:lstStyle/>
        <a:p>
          <a:r>
            <a:rPr lang="en-US"/>
            <a:t>After School Care Program (Snack): </a:t>
          </a:r>
        </a:p>
      </dgm:t>
    </dgm:pt>
    <dgm:pt modelId="{D2A8EB8C-B4A4-4C91-9D5F-E7F652EF67FB}" type="parTrans" cxnId="{E73B0761-25CD-430C-A83A-46A1B8A8BC6F}">
      <dgm:prSet/>
      <dgm:spPr/>
      <dgm:t>
        <a:bodyPr/>
        <a:lstStyle/>
        <a:p>
          <a:endParaRPr lang="en-US"/>
        </a:p>
      </dgm:t>
    </dgm:pt>
    <dgm:pt modelId="{CF1F8B1F-A5F4-408F-89D9-46C96C7D301D}" type="sibTrans" cxnId="{E73B0761-25CD-430C-A83A-46A1B8A8BC6F}">
      <dgm:prSet/>
      <dgm:spPr/>
      <dgm:t>
        <a:bodyPr/>
        <a:lstStyle/>
        <a:p>
          <a:endParaRPr lang="en-US"/>
        </a:p>
      </dgm:t>
    </dgm:pt>
    <dgm:pt modelId="{6228744F-0DEA-477F-B3F6-29C384333726}">
      <dgm:prSet custT="1"/>
      <dgm:spPr/>
      <dgm:t>
        <a:bodyPr/>
        <a:lstStyle/>
        <a:p>
          <a:r>
            <a:rPr lang="en-US" sz="1100" dirty="0"/>
            <a:t>"The National School Lunch Program offers cash reimbursement to help schools serve snacks to children in afterschool activities aimed at promoting the health and well-being of children and youth in our communities.  A school must provide children with regularly scheduled activities in an organized, structured and supervised environment and include educational or enrichment activities (e.g., mentoring or tutoring programs). It does not include religious instruction or explicitly religious activities.  Competitive interscholastic sports teams are not an eligible afterschool program. The programs must meet State/local licensing requirements, if available, or State/local health and safety standards. All programs that meet the eligibility requirements can participate in the National School Lunch Program and receive USDA reimbursement for afterschool snacks.”</a:t>
          </a:r>
        </a:p>
      </dgm:t>
    </dgm:pt>
    <dgm:pt modelId="{2691FFFE-1A82-4A9E-908D-6AF97200F30D}" type="parTrans" cxnId="{69E67288-9CDF-49E1-A490-BD65D353591C}">
      <dgm:prSet/>
      <dgm:spPr/>
      <dgm:t>
        <a:bodyPr/>
        <a:lstStyle/>
        <a:p>
          <a:endParaRPr lang="en-US"/>
        </a:p>
      </dgm:t>
    </dgm:pt>
    <dgm:pt modelId="{0FC495B7-181E-4861-9C25-8A385D5BB3BF}" type="sibTrans" cxnId="{69E67288-9CDF-49E1-A490-BD65D353591C}">
      <dgm:prSet/>
      <dgm:spPr/>
      <dgm:t>
        <a:bodyPr/>
        <a:lstStyle/>
        <a:p>
          <a:endParaRPr lang="en-US"/>
        </a:p>
      </dgm:t>
    </dgm:pt>
    <dgm:pt modelId="{D5C5AB03-28CF-433E-A1FF-435F5DC8264F}">
      <dgm:prSet/>
      <dgm:spPr/>
      <dgm:t>
        <a:bodyPr/>
        <a:lstStyle/>
        <a:p>
          <a:r>
            <a:rPr lang="en-US" dirty="0"/>
            <a:t>Fresh Fruit and Vegetable Program (FFVP):</a:t>
          </a:r>
        </a:p>
      </dgm:t>
    </dgm:pt>
    <dgm:pt modelId="{A16E221E-C8B7-479E-BC5B-F49352A39BB0}" type="parTrans" cxnId="{F393871E-A4F2-4D18-A5BD-03FF1C7A32ED}">
      <dgm:prSet/>
      <dgm:spPr/>
      <dgm:t>
        <a:bodyPr/>
        <a:lstStyle/>
        <a:p>
          <a:endParaRPr lang="en-US"/>
        </a:p>
      </dgm:t>
    </dgm:pt>
    <dgm:pt modelId="{1F4056A2-A00A-447F-AA63-5409E0B9A868}" type="sibTrans" cxnId="{F393871E-A4F2-4D18-A5BD-03FF1C7A32ED}">
      <dgm:prSet/>
      <dgm:spPr/>
      <dgm:t>
        <a:bodyPr/>
        <a:lstStyle/>
        <a:p>
          <a:endParaRPr lang="en-US"/>
        </a:p>
      </dgm:t>
    </dgm:pt>
    <dgm:pt modelId="{0DE0B953-259C-4E9B-9CC2-0F3B32F34542}">
      <dgm:prSet custT="1"/>
      <dgm:spPr/>
      <dgm:t>
        <a:bodyPr/>
        <a:lstStyle/>
        <a:p>
          <a:r>
            <a:rPr lang="en-US" sz="1100" b="0" i="0" dirty="0"/>
            <a:t>To provide fresh fruits and vegetables, free of charge, to all enrolled students in elementary schools with the highest percentage of students certified for free and reduced-price benefits</a:t>
          </a:r>
          <a:endParaRPr lang="en-US" sz="1100" dirty="0"/>
        </a:p>
      </dgm:t>
    </dgm:pt>
    <dgm:pt modelId="{0EC589E5-7ED2-4EA8-BE40-BAFAABA219A2}" type="parTrans" cxnId="{237F0E37-D337-4973-B627-25D795504F43}">
      <dgm:prSet/>
      <dgm:spPr/>
      <dgm:t>
        <a:bodyPr/>
        <a:lstStyle/>
        <a:p>
          <a:endParaRPr lang="en-US"/>
        </a:p>
      </dgm:t>
    </dgm:pt>
    <dgm:pt modelId="{D774776E-9955-4663-8AB8-177D38EF68CA}" type="sibTrans" cxnId="{237F0E37-D337-4973-B627-25D795504F43}">
      <dgm:prSet/>
      <dgm:spPr/>
      <dgm:t>
        <a:bodyPr/>
        <a:lstStyle/>
        <a:p>
          <a:endParaRPr lang="en-US"/>
        </a:p>
      </dgm:t>
    </dgm:pt>
    <dgm:pt modelId="{3E8C1D9C-BE48-4FB7-9474-AAC2A0055C29}" type="pres">
      <dgm:prSet presAssocID="{BE9DA3F8-4329-4814-AE17-93228CE6A58B}" presName="linear" presStyleCnt="0">
        <dgm:presLayoutVars>
          <dgm:dir/>
          <dgm:animLvl val="lvl"/>
          <dgm:resizeHandles val="exact"/>
        </dgm:presLayoutVars>
      </dgm:prSet>
      <dgm:spPr/>
    </dgm:pt>
    <dgm:pt modelId="{AA9010C1-6F11-4BE2-9DD7-D5CD51124449}" type="pres">
      <dgm:prSet presAssocID="{012F7EDB-F32B-40F8-BF8C-66BD10AA18F4}" presName="parentLin" presStyleCnt="0"/>
      <dgm:spPr/>
    </dgm:pt>
    <dgm:pt modelId="{E2B97754-4F21-4E02-896F-E6083F2A4909}" type="pres">
      <dgm:prSet presAssocID="{012F7EDB-F32B-40F8-BF8C-66BD10AA18F4}" presName="parentLeftMargin" presStyleLbl="node1" presStyleIdx="0" presStyleCnt="4"/>
      <dgm:spPr/>
    </dgm:pt>
    <dgm:pt modelId="{13B29BD1-E5DB-41A8-A66A-1D2032581099}" type="pres">
      <dgm:prSet presAssocID="{012F7EDB-F32B-40F8-BF8C-66BD10AA18F4}" presName="parentText" presStyleLbl="node1" presStyleIdx="0" presStyleCnt="4">
        <dgm:presLayoutVars>
          <dgm:chMax val="0"/>
          <dgm:bulletEnabled val="1"/>
        </dgm:presLayoutVars>
      </dgm:prSet>
      <dgm:spPr/>
    </dgm:pt>
    <dgm:pt modelId="{F0663D7A-AD52-470F-9445-FE23FE4C89E4}" type="pres">
      <dgm:prSet presAssocID="{012F7EDB-F32B-40F8-BF8C-66BD10AA18F4}" presName="negativeSpace" presStyleCnt="0"/>
      <dgm:spPr/>
    </dgm:pt>
    <dgm:pt modelId="{893D42A4-ED9C-4917-B53C-FA2C9A594A68}" type="pres">
      <dgm:prSet presAssocID="{012F7EDB-F32B-40F8-BF8C-66BD10AA18F4}" presName="childText" presStyleLbl="conFgAcc1" presStyleIdx="0" presStyleCnt="4">
        <dgm:presLayoutVars>
          <dgm:bulletEnabled val="1"/>
        </dgm:presLayoutVars>
      </dgm:prSet>
      <dgm:spPr/>
    </dgm:pt>
    <dgm:pt modelId="{98553D74-6D39-4BC9-83DF-8C51633AFA24}" type="pres">
      <dgm:prSet presAssocID="{1FF2F951-02F9-4649-A6C4-D543C1C40A70}" presName="spaceBetweenRectangles" presStyleCnt="0"/>
      <dgm:spPr/>
    </dgm:pt>
    <dgm:pt modelId="{A961429D-21CB-4DF3-BFFF-87135BB6ED98}" type="pres">
      <dgm:prSet presAssocID="{54DAA77D-B0E8-4CC3-A5C5-972CEABDDC5C}" presName="parentLin" presStyleCnt="0"/>
      <dgm:spPr/>
    </dgm:pt>
    <dgm:pt modelId="{A47629A2-40F3-40AD-8FAC-B07B266FF7C3}" type="pres">
      <dgm:prSet presAssocID="{54DAA77D-B0E8-4CC3-A5C5-972CEABDDC5C}" presName="parentLeftMargin" presStyleLbl="node1" presStyleIdx="0" presStyleCnt="4"/>
      <dgm:spPr/>
    </dgm:pt>
    <dgm:pt modelId="{4CD86E44-2F5D-4B08-AA91-C77A77B4300A}" type="pres">
      <dgm:prSet presAssocID="{54DAA77D-B0E8-4CC3-A5C5-972CEABDDC5C}" presName="parentText" presStyleLbl="node1" presStyleIdx="1" presStyleCnt="4">
        <dgm:presLayoutVars>
          <dgm:chMax val="0"/>
          <dgm:bulletEnabled val="1"/>
        </dgm:presLayoutVars>
      </dgm:prSet>
      <dgm:spPr/>
    </dgm:pt>
    <dgm:pt modelId="{F428B10D-8E4C-47D6-B933-B162D8775494}" type="pres">
      <dgm:prSet presAssocID="{54DAA77D-B0E8-4CC3-A5C5-972CEABDDC5C}" presName="negativeSpace" presStyleCnt="0"/>
      <dgm:spPr/>
    </dgm:pt>
    <dgm:pt modelId="{3E570211-1D25-470B-961A-96D193FDF34E}" type="pres">
      <dgm:prSet presAssocID="{54DAA77D-B0E8-4CC3-A5C5-972CEABDDC5C}" presName="childText" presStyleLbl="conFgAcc1" presStyleIdx="1" presStyleCnt="4">
        <dgm:presLayoutVars>
          <dgm:bulletEnabled val="1"/>
        </dgm:presLayoutVars>
      </dgm:prSet>
      <dgm:spPr/>
    </dgm:pt>
    <dgm:pt modelId="{EFEE27ED-AD38-4457-B901-C64BDDB2EA89}" type="pres">
      <dgm:prSet presAssocID="{A8E43D03-5532-4372-82AA-2C5B9580FBD6}" presName="spaceBetweenRectangles" presStyleCnt="0"/>
      <dgm:spPr/>
    </dgm:pt>
    <dgm:pt modelId="{4F168AD3-4B89-49D4-ABEA-BB498626B6B0}" type="pres">
      <dgm:prSet presAssocID="{F353E0F4-1907-4AEA-817E-01A6006E6422}" presName="parentLin" presStyleCnt="0"/>
      <dgm:spPr/>
    </dgm:pt>
    <dgm:pt modelId="{3B222D28-19C6-4BA1-96EE-B6C4FB5F9B22}" type="pres">
      <dgm:prSet presAssocID="{F353E0F4-1907-4AEA-817E-01A6006E6422}" presName="parentLeftMargin" presStyleLbl="node1" presStyleIdx="1" presStyleCnt="4"/>
      <dgm:spPr/>
    </dgm:pt>
    <dgm:pt modelId="{CA0C0699-E6C6-4BB7-A6A5-DDF9D7926F87}" type="pres">
      <dgm:prSet presAssocID="{F353E0F4-1907-4AEA-817E-01A6006E6422}" presName="parentText" presStyleLbl="node1" presStyleIdx="2" presStyleCnt="4">
        <dgm:presLayoutVars>
          <dgm:chMax val="0"/>
          <dgm:bulletEnabled val="1"/>
        </dgm:presLayoutVars>
      </dgm:prSet>
      <dgm:spPr/>
    </dgm:pt>
    <dgm:pt modelId="{D8D987C9-48DC-4D9E-9204-CB00D93EB28B}" type="pres">
      <dgm:prSet presAssocID="{F353E0F4-1907-4AEA-817E-01A6006E6422}" presName="negativeSpace" presStyleCnt="0"/>
      <dgm:spPr/>
    </dgm:pt>
    <dgm:pt modelId="{119E73D7-38E4-4656-BFAB-E94942E76536}" type="pres">
      <dgm:prSet presAssocID="{F353E0F4-1907-4AEA-817E-01A6006E6422}" presName="childText" presStyleLbl="conFgAcc1" presStyleIdx="2" presStyleCnt="4">
        <dgm:presLayoutVars>
          <dgm:bulletEnabled val="1"/>
        </dgm:presLayoutVars>
      </dgm:prSet>
      <dgm:spPr/>
    </dgm:pt>
    <dgm:pt modelId="{D584D50F-1B0F-4D34-AC44-31479831DF93}" type="pres">
      <dgm:prSet presAssocID="{CF1F8B1F-A5F4-408F-89D9-46C96C7D301D}" presName="spaceBetweenRectangles" presStyleCnt="0"/>
      <dgm:spPr/>
    </dgm:pt>
    <dgm:pt modelId="{7C42569B-764F-406D-A979-ABC080F9D2FC}" type="pres">
      <dgm:prSet presAssocID="{D5C5AB03-28CF-433E-A1FF-435F5DC8264F}" presName="parentLin" presStyleCnt="0"/>
      <dgm:spPr/>
    </dgm:pt>
    <dgm:pt modelId="{B1062808-9243-4C54-9D49-16C94003CCCA}" type="pres">
      <dgm:prSet presAssocID="{D5C5AB03-28CF-433E-A1FF-435F5DC8264F}" presName="parentLeftMargin" presStyleLbl="node1" presStyleIdx="2" presStyleCnt="4"/>
      <dgm:spPr/>
    </dgm:pt>
    <dgm:pt modelId="{4B3733DA-59B6-4EC0-8B37-662C1DB7B8C1}" type="pres">
      <dgm:prSet presAssocID="{D5C5AB03-28CF-433E-A1FF-435F5DC8264F}" presName="parentText" presStyleLbl="node1" presStyleIdx="3" presStyleCnt="4">
        <dgm:presLayoutVars>
          <dgm:chMax val="0"/>
          <dgm:bulletEnabled val="1"/>
        </dgm:presLayoutVars>
      </dgm:prSet>
      <dgm:spPr/>
    </dgm:pt>
    <dgm:pt modelId="{154678A8-116B-4E61-B1E3-A5F10A9ACAB2}" type="pres">
      <dgm:prSet presAssocID="{D5C5AB03-28CF-433E-A1FF-435F5DC8264F}" presName="negativeSpace" presStyleCnt="0"/>
      <dgm:spPr/>
    </dgm:pt>
    <dgm:pt modelId="{FE67E139-269B-40B1-B00B-171ADA1DB33C}" type="pres">
      <dgm:prSet presAssocID="{D5C5AB03-28CF-433E-A1FF-435F5DC8264F}" presName="childText" presStyleLbl="conFgAcc1" presStyleIdx="3" presStyleCnt="4">
        <dgm:presLayoutVars>
          <dgm:bulletEnabled val="1"/>
        </dgm:presLayoutVars>
      </dgm:prSet>
      <dgm:spPr/>
    </dgm:pt>
  </dgm:ptLst>
  <dgm:cxnLst>
    <dgm:cxn modelId="{8850F302-2374-43ED-816D-A055DFF245C8}" type="presOf" srcId="{0DE0B953-259C-4E9B-9CC2-0F3B32F34542}" destId="{FE67E139-269B-40B1-B00B-171ADA1DB33C}" srcOrd="0" destOrd="0" presId="urn:microsoft.com/office/officeart/2005/8/layout/list1"/>
    <dgm:cxn modelId="{EE30AD18-9B5B-489F-AB18-1E53C6CAE929}" type="presOf" srcId="{012F7EDB-F32B-40F8-BF8C-66BD10AA18F4}" destId="{E2B97754-4F21-4E02-896F-E6083F2A4909}" srcOrd="0" destOrd="0" presId="urn:microsoft.com/office/officeart/2005/8/layout/list1"/>
    <dgm:cxn modelId="{0F20021C-8942-4E5E-B076-3DC939A27936}" type="presOf" srcId="{08CAAAED-B7E2-4AFA-91B3-1AC2B8A9D0FA}" destId="{893D42A4-ED9C-4917-B53C-FA2C9A594A68}" srcOrd="0" destOrd="0" presId="urn:microsoft.com/office/officeart/2005/8/layout/list1"/>
    <dgm:cxn modelId="{F393871E-A4F2-4D18-A5BD-03FF1C7A32ED}" srcId="{BE9DA3F8-4329-4814-AE17-93228CE6A58B}" destId="{D5C5AB03-28CF-433E-A1FF-435F5DC8264F}" srcOrd="3" destOrd="0" parTransId="{A16E221E-C8B7-479E-BC5B-F49352A39BB0}" sibTransId="{1F4056A2-A00A-447F-AA63-5409E0B9A868}"/>
    <dgm:cxn modelId="{B2310F2E-B222-412B-BE50-AB33E6641779}" type="presOf" srcId="{F353E0F4-1907-4AEA-817E-01A6006E6422}" destId="{CA0C0699-E6C6-4BB7-A6A5-DDF9D7926F87}" srcOrd="1" destOrd="0" presId="urn:microsoft.com/office/officeart/2005/8/layout/list1"/>
    <dgm:cxn modelId="{7AC4E133-3AC8-46C1-B11B-58A3BB4269F6}" srcId="{BE9DA3F8-4329-4814-AE17-93228CE6A58B}" destId="{54DAA77D-B0E8-4CC3-A5C5-972CEABDDC5C}" srcOrd="1" destOrd="0" parTransId="{84D1C8C5-0570-4150-9828-06953547827A}" sibTransId="{A8E43D03-5532-4372-82AA-2C5B9580FBD6}"/>
    <dgm:cxn modelId="{237F0E37-D337-4973-B627-25D795504F43}" srcId="{D5C5AB03-28CF-433E-A1FF-435F5DC8264F}" destId="{0DE0B953-259C-4E9B-9CC2-0F3B32F34542}" srcOrd="0" destOrd="0" parTransId="{0EC589E5-7ED2-4EA8-BE40-BAFAABA219A2}" sibTransId="{D774776E-9955-4663-8AB8-177D38EF68CA}"/>
    <dgm:cxn modelId="{32A2083C-A083-4BF7-81D0-7FFAFB3C5480}" type="presOf" srcId="{F353E0F4-1907-4AEA-817E-01A6006E6422}" destId="{3B222D28-19C6-4BA1-96EE-B6C4FB5F9B22}" srcOrd="0" destOrd="0" presId="urn:microsoft.com/office/officeart/2005/8/layout/list1"/>
    <dgm:cxn modelId="{E73B0761-25CD-430C-A83A-46A1B8A8BC6F}" srcId="{BE9DA3F8-4329-4814-AE17-93228CE6A58B}" destId="{F353E0F4-1907-4AEA-817E-01A6006E6422}" srcOrd="2" destOrd="0" parTransId="{D2A8EB8C-B4A4-4C91-9D5F-E7F652EF67FB}" sibTransId="{CF1F8B1F-A5F4-408F-89D9-46C96C7D301D}"/>
    <dgm:cxn modelId="{BE53956A-3F6B-4816-8334-98D2E269B614}" type="presOf" srcId="{EB6CBE5C-48C7-4D3D-BE11-657DA1F0F14F}" destId="{3E570211-1D25-470B-961A-96D193FDF34E}" srcOrd="0" destOrd="0" presId="urn:microsoft.com/office/officeart/2005/8/layout/list1"/>
    <dgm:cxn modelId="{FE023D55-7B6F-4CF1-B83F-7EEAB5BA0717}" type="presOf" srcId="{6228744F-0DEA-477F-B3F6-29C384333726}" destId="{119E73D7-38E4-4656-BFAB-E94942E76536}" srcOrd="0" destOrd="0" presId="urn:microsoft.com/office/officeart/2005/8/layout/list1"/>
    <dgm:cxn modelId="{1B1CEE76-28CC-45F9-BC23-E8A9B3C65A58}" type="presOf" srcId="{012F7EDB-F32B-40F8-BF8C-66BD10AA18F4}" destId="{13B29BD1-E5DB-41A8-A66A-1D2032581099}" srcOrd="1" destOrd="0" presId="urn:microsoft.com/office/officeart/2005/8/layout/list1"/>
    <dgm:cxn modelId="{69E67288-9CDF-49E1-A490-BD65D353591C}" srcId="{F353E0F4-1907-4AEA-817E-01A6006E6422}" destId="{6228744F-0DEA-477F-B3F6-29C384333726}" srcOrd="0" destOrd="0" parTransId="{2691FFFE-1A82-4A9E-908D-6AF97200F30D}" sibTransId="{0FC495B7-181E-4861-9C25-8A385D5BB3BF}"/>
    <dgm:cxn modelId="{7F580599-17F2-4087-A0CD-FDACC5A38B40}" srcId="{54DAA77D-B0E8-4CC3-A5C5-972CEABDDC5C}" destId="{EB6CBE5C-48C7-4D3D-BE11-657DA1F0F14F}" srcOrd="0" destOrd="0" parTransId="{860D105B-EE7E-440C-9251-C977C287D097}" sibTransId="{222BC0E3-2B3A-44FC-8166-679C0496DC9D}"/>
    <dgm:cxn modelId="{73E813A6-CC84-41BB-BE62-699789B41FBC}" type="presOf" srcId="{BE9DA3F8-4329-4814-AE17-93228CE6A58B}" destId="{3E8C1D9C-BE48-4FB7-9474-AAC2A0055C29}" srcOrd="0" destOrd="0" presId="urn:microsoft.com/office/officeart/2005/8/layout/list1"/>
    <dgm:cxn modelId="{F35798A9-7256-4E45-B257-CE121BAA1D94}" type="presOf" srcId="{D5C5AB03-28CF-433E-A1FF-435F5DC8264F}" destId="{B1062808-9243-4C54-9D49-16C94003CCCA}" srcOrd="0" destOrd="0" presId="urn:microsoft.com/office/officeart/2005/8/layout/list1"/>
    <dgm:cxn modelId="{B0F8E7C2-0500-4093-88DE-86BB8F9E6A85}" type="presOf" srcId="{D5C5AB03-28CF-433E-A1FF-435F5DC8264F}" destId="{4B3733DA-59B6-4EC0-8B37-662C1DB7B8C1}" srcOrd="1" destOrd="0" presId="urn:microsoft.com/office/officeart/2005/8/layout/list1"/>
    <dgm:cxn modelId="{24E497D6-AB35-443D-A7FA-91B70541C710}" type="presOf" srcId="{54DAA77D-B0E8-4CC3-A5C5-972CEABDDC5C}" destId="{A47629A2-40F3-40AD-8FAC-B07B266FF7C3}" srcOrd="0" destOrd="0" presId="urn:microsoft.com/office/officeart/2005/8/layout/list1"/>
    <dgm:cxn modelId="{FF9607F3-A44C-4F2E-868A-346E92F47622}" type="presOf" srcId="{54DAA77D-B0E8-4CC3-A5C5-972CEABDDC5C}" destId="{4CD86E44-2F5D-4B08-AA91-C77A77B4300A}" srcOrd="1" destOrd="0" presId="urn:microsoft.com/office/officeart/2005/8/layout/list1"/>
    <dgm:cxn modelId="{4E2507F4-2D81-4948-9369-E8E724CCC9ED}" srcId="{BE9DA3F8-4329-4814-AE17-93228CE6A58B}" destId="{012F7EDB-F32B-40F8-BF8C-66BD10AA18F4}" srcOrd="0" destOrd="0" parTransId="{E7237616-C150-4CFB-B579-C665C3C8E96A}" sibTransId="{1FF2F951-02F9-4649-A6C4-D543C1C40A70}"/>
    <dgm:cxn modelId="{312AFAF7-5289-4B32-8CE2-7659D1E6188B}" srcId="{012F7EDB-F32B-40F8-BF8C-66BD10AA18F4}" destId="{08CAAAED-B7E2-4AFA-91B3-1AC2B8A9D0FA}" srcOrd="0" destOrd="0" parTransId="{AE35BE85-8A75-4AD1-A3E8-53978266CC34}" sibTransId="{222684AE-EDA0-4198-914F-41B04BDBB584}"/>
    <dgm:cxn modelId="{5BE1900C-54A5-47E8-A22E-66FB41383425}" type="presParOf" srcId="{3E8C1D9C-BE48-4FB7-9474-AAC2A0055C29}" destId="{AA9010C1-6F11-4BE2-9DD7-D5CD51124449}" srcOrd="0" destOrd="0" presId="urn:microsoft.com/office/officeart/2005/8/layout/list1"/>
    <dgm:cxn modelId="{2D09C376-C7D0-451F-90CB-96E3FA3A79EE}" type="presParOf" srcId="{AA9010C1-6F11-4BE2-9DD7-D5CD51124449}" destId="{E2B97754-4F21-4E02-896F-E6083F2A4909}" srcOrd="0" destOrd="0" presId="urn:microsoft.com/office/officeart/2005/8/layout/list1"/>
    <dgm:cxn modelId="{689EF9E9-3482-4193-8E2F-A502FD42A27C}" type="presParOf" srcId="{AA9010C1-6F11-4BE2-9DD7-D5CD51124449}" destId="{13B29BD1-E5DB-41A8-A66A-1D2032581099}" srcOrd="1" destOrd="0" presId="urn:microsoft.com/office/officeart/2005/8/layout/list1"/>
    <dgm:cxn modelId="{3D41EBE2-4887-441F-BAEB-90DDBEC6CE7D}" type="presParOf" srcId="{3E8C1D9C-BE48-4FB7-9474-AAC2A0055C29}" destId="{F0663D7A-AD52-470F-9445-FE23FE4C89E4}" srcOrd="1" destOrd="0" presId="urn:microsoft.com/office/officeart/2005/8/layout/list1"/>
    <dgm:cxn modelId="{0D8D1754-0286-4F20-BE3E-2D1F125A18A2}" type="presParOf" srcId="{3E8C1D9C-BE48-4FB7-9474-AAC2A0055C29}" destId="{893D42A4-ED9C-4917-B53C-FA2C9A594A68}" srcOrd="2" destOrd="0" presId="urn:microsoft.com/office/officeart/2005/8/layout/list1"/>
    <dgm:cxn modelId="{CD4E15B3-9B44-454F-ACB8-53C29CE6E9FF}" type="presParOf" srcId="{3E8C1D9C-BE48-4FB7-9474-AAC2A0055C29}" destId="{98553D74-6D39-4BC9-83DF-8C51633AFA24}" srcOrd="3" destOrd="0" presId="urn:microsoft.com/office/officeart/2005/8/layout/list1"/>
    <dgm:cxn modelId="{94146A4F-3A86-42F9-86CC-3BF18EA8EA7D}" type="presParOf" srcId="{3E8C1D9C-BE48-4FB7-9474-AAC2A0055C29}" destId="{A961429D-21CB-4DF3-BFFF-87135BB6ED98}" srcOrd="4" destOrd="0" presId="urn:microsoft.com/office/officeart/2005/8/layout/list1"/>
    <dgm:cxn modelId="{26E742E0-C8B3-4E33-9FB3-0FA09494D193}" type="presParOf" srcId="{A961429D-21CB-4DF3-BFFF-87135BB6ED98}" destId="{A47629A2-40F3-40AD-8FAC-B07B266FF7C3}" srcOrd="0" destOrd="0" presId="urn:microsoft.com/office/officeart/2005/8/layout/list1"/>
    <dgm:cxn modelId="{E43E4575-8426-4699-A82F-CCE3B54004AF}" type="presParOf" srcId="{A961429D-21CB-4DF3-BFFF-87135BB6ED98}" destId="{4CD86E44-2F5D-4B08-AA91-C77A77B4300A}" srcOrd="1" destOrd="0" presId="urn:microsoft.com/office/officeart/2005/8/layout/list1"/>
    <dgm:cxn modelId="{A9632709-95B8-4809-9271-DF84611A9C07}" type="presParOf" srcId="{3E8C1D9C-BE48-4FB7-9474-AAC2A0055C29}" destId="{F428B10D-8E4C-47D6-B933-B162D8775494}" srcOrd="5" destOrd="0" presId="urn:microsoft.com/office/officeart/2005/8/layout/list1"/>
    <dgm:cxn modelId="{E9669170-AD25-4C5B-8AB8-ABF77285C160}" type="presParOf" srcId="{3E8C1D9C-BE48-4FB7-9474-AAC2A0055C29}" destId="{3E570211-1D25-470B-961A-96D193FDF34E}" srcOrd="6" destOrd="0" presId="urn:microsoft.com/office/officeart/2005/8/layout/list1"/>
    <dgm:cxn modelId="{8252B8CF-DCDA-427E-982F-FADCB7EA513F}" type="presParOf" srcId="{3E8C1D9C-BE48-4FB7-9474-AAC2A0055C29}" destId="{EFEE27ED-AD38-4457-B901-C64BDDB2EA89}" srcOrd="7" destOrd="0" presId="urn:microsoft.com/office/officeart/2005/8/layout/list1"/>
    <dgm:cxn modelId="{EC3F8188-263F-4C3C-A775-146E4A8EC560}" type="presParOf" srcId="{3E8C1D9C-BE48-4FB7-9474-AAC2A0055C29}" destId="{4F168AD3-4B89-49D4-ABEA-BB498626B6B0}" srcOrd="8" destOrd="0" presId="urn:microsoft.com/office/officeart/2005/8/layout/list1"/>
    <dgm:cxn modelId="{96804C26-6BD9-4E0E-BFB1-659874E099E0}" type="presParOf" srcId="{4F168AD3-4B89-49D4-ABEA-BB498626B6B0}" destId="{3B222D28-19C6-4BA1-96EE-B6C4FB5F9B22}" srcOrd="0" destOrd="0" presId="urn:microsoft.com/office/officeart/2005/8/layout/list1"/>
    <dgm:cxn modelId="{1E25C9D3-89F4-48B8-BBC8-DC19FCA0B954}" type="presParOf" srcId="{4F168AD3-4B89-49D4-ABEA-BB498626B6B0}" destId="{CA0C0699-E6C6-4BB7-A6A5-DDF9D7926F87}" srcOrd="1" destOrd="0" presId="urn:microsoft.com/office/officeart/2005/8/layout/list1"/>
    <dgm:cxn modelId="{42F54C96-7736-4E7D-B328-7E5226FCA6EF}" type="presParOf" srcId="{3E8C1D9C-BE48-4FB7-9474-AAC2A0055C29}" destId="{D8D987C9-48DC-4D9E-9204-CB00D93EB28B}" srcOrd="9" destOrd="0" presId="urn:microsoft.com/office/officeart/2005/8/layout/list1"/>
    <dgm:cxn modelId="{93A57B67-966B-4EBD-BBB3-4B25E60EEE31}" type="presParOf" srcId="{3E8C1D9C-BE48-4FB7-9474-AAC2A0055C29}" destId="{119E73D7-38E4-4656-BFAB-E94942E76536}" srcOrd="10" destOrd="0" presId="urn:microsoft.com/office/officeart/2005/8/layout/list1"/>
    <dgm:cxn modelId="{D83F3532-9EE4-4B14-AD9B-71AE508FCE27}" type="presParOf" srcId="{3E8C1D9C-BE48-4FB7-9474-AAC2A0055C29}" destId="{D584D50F-1B0F-4D34-AC44-31479831DF93}" srcOrd="11" destOrd="0" presId="urn:microsoft.com/office/officeart/2005/8/layout/list1"/>
    <dgm:cxn modelId="{E7DAFB7A-87B2-4D23-8986-CA1CE7F231CF}" type="presParOf" srcId="{3E8C1D9C-BE48-4FB7-9474-AAC2A0055C29}" destId="{7C42569B-764F-406D-A979-ABC080F9D2FC}" srcOrd="12" destOrd="0" presId="urn:microsoft.com/office/officeart/2005/8/layout/list1"/>
    <dgm:cxn modelId="{ED46785F-55CE-4734-8AE1-61D44F75A27F}" type="presParOf" srcId="{7C42569B-764F-406D-A979-ABC080F9D2FC}" destId="{B1062808-9243-4C54-9D49-16C94003CCCA}" srcOrd="0" destOrd="0" presId="urn:microsoft.com/office/officeart/2005/8/layout/list1"/>
    <dgm:cxn modelId="{F82E4F33-3B7B-4DA9-B9E4-479231B74B17}" type="presParOf" srcId="{7C42569B-764F-406D-A979-ABC080F9D2FC}" destId="{4B3733DA-59B6-4EC0-8B37-662C1DB7B8C1}" srcOrd="1" destOrd="0" presId="urn:microsoft.com/office/officeart/2005/8/layout/list1"/>
    <dgm:cxn modelId="{B5E2B18A-409A-4431-BAD6-5445F2B7945C}" type="presParOf" srcId="{3E8C1D9C-BE48-4FB7-9474-AAC2A0055C29}" destId="{154678A8-116B-4E61-B1E3-A5F10A9ACAB2}" srcOrd="13" destOrd="0" presId="urn:microsoft.com/office/officeart/2005/8/layout/list1"/>
    <dgm:cxn modelId="{DDC1FF3F-2898-455F-B705-62E21E2B97D7}" type="presParOf" srcId="{3E8C1D9C-BE48-4FB7-9474-AAC2A0055C29}" destId="{FE67E139-269B-40B1-B00B-171ADA1DB33C}"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AB59758-4C82-44EC-A786-2957BED9F4D4}"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F74B4D3A-F99C-482A-9D29-04FF08A1568E}">
      <dgm:prSet/>
      <dgm:spPr/>
      <dgm:t>
        <a:bodyPr/>
        <a:lstStyle/>
        <a:p>
          <a:r>
            <a:rPr lang="en-US"/>
            <a:t>Extended Day Snack Program</a:t>
          </a:r>
        </a:p>
      </dgm:t>
    </dgm:pt>
    <dgm:pt modelId="{09474C1F-DE1D-4F58-8030-19B1633AAF42}" type="parTrans" cxnId="{2151571C-A18D-4FE2-8181-261975406E85}">
      <dgm:prSet/>
      <dgm:spPr/>
      <dgm:t>
        <a:bodyPr/>
        <a:lstStyle/>
        <a:p>
          <a:endParaRPr lang="en-US"/>
        </a:p>
      </dgm:t>
    </dgm:pt>
    <dgm:pt modelId="{41BC07C8-4526-4D2B-9A9C-0BEF9761478F}" type="sibTrans" cxnId="{2151571C-A18D-4FE2-8181-261975406E85}">
      <dgm:prSet/>
      <dgm:spPr/>
      <dgm:t>
        <a:bodyPr/>
        <a:lstStyle/>
        <a:p>
          <a:endParaRPr lang="en-US"/>
        </a:p>
      </dgm:t>
    </dgm:pt>
    <dgm:pt modelId="{5823C997-1E0D-40D8-9EB2-44DC4E410F27}">
      <dgm:prSet/>
      <dgm:spPr/>
      <dgm:t>
        <a:bodyPr/>
        <a:lstStyle/>
        <a:p>
          <a:r>
            <a:rPr lang="en-US" dirty="0"/>
            <a:t>“A school operating longer than the traditional school day may be eligible for afterschool snack reimbursement through NSLP, provided that it operates a school day that is at least one hour longer than the minimum number of school day hours required for the comparable grade levels by the local educational agency in which the school is located.” </a:t>
          </a:r>
        </a:p>
      </dgm:t>
    </dgm:pt>
    <dgm:pt modelId="{462B0450-EDAF-42DD-98D0-3CA989B91CCD}" type="parTrans" cxnId="{8F912217-C1ED-4FE1-BB65-6279BDBAC725}">
      <dgm:prSet/>
      <dgm:spPr/>
      <dgm:t>
        <a:bodyPr/>
        <a:lstStyle/>
        <a:p>
          <a:endParaRPr lang="en-US"/>
        </a:p>
      </dgm:t>
    </dgm:pt>
    <dgm:pt modelId="{C0E2C6CB-48A3-484F-A2C0-AD1E6491251F}" type="sibTrans" cxnId="{8F912217-C1ED-4FE1-BB65-6279BDBAC725}">
      <dgm:prSet/>
      <dgm:spPr/>
      <dgm:t>
        <a:bodyPr/>
        <a:lstStyle/>
        <a:p>
          <a:endParaRPr lang="en-US"/>
        </a:p>
      </dgm:t>
    </dgm:pt>
    <dgm:pt modelId="{55644489-898E-41DD-8BC4-AD0865BF383D}">
      <dgm:prSet/>
      <dgm:spPr/>
      <dgm:t>
        <a:bodyPr/>
        <a:lstStyle/>
        <a:p>
          <a:r>
            <a:rPr lang="en-US"/>
            <a:t>Special Milk Program (SMP): </a:t>
          </a:r>
        </a:p>
      </dgm:t>
    </dgm:pt>
    <dgm:pt modelId="{A8A6A45F-A636-4053-95A7-271878B3EAA0}" type="parTrans" cxnId="{1CA0967F-86F6-41CA-BE1C-C8D3D1E3E9F4}">
      <dgm:prSet/>
      <dgm:spPr/>
      <dgm:t>
        <a:bodyPr/>
        <a:lstStyle/>
        <a:p>
          <a:endParaRPr lang="en-US"/>
        </a:p>
      </dgm:t>
    </dgm:pt>
    <dgm:pt modelId="{83252285-2EC2-4FA3-B009-404BB4122FC5}" type="sibTrans" cxnId="{1CA0967F-86F6-41CA-BE1C-C8D3D1E3E9F4}">
      <dgm:prSet/>
      <dgm:spPr/>
      <dgm:t>
        <a:bodyPr/>
        <a:lstStyle/>
        <a:p>
          <a:endParaRPr lang="en-US"/>
        </a:p>
      </dgm:t>
    </dgm:pt>
    <dgm:pt modelId="{CF9B6D7B-0E62-4916-BABF-C458A4CA9769}">
      <dgm:prSet/>
      <dgm:spPr/>
      <dgm:t>
        <a:bodyPr/>
        <a:lstStyle/>
        <a:p>
          <a:r>
            <a:rPr lang="en-US"/>
            <a:t>"The Special Milk Program provides milk to children in schools and childcare institutions who do not participate in other Federal meal service programs. The program reimburses schools for the milk they serve. Schools in the National School Lunch or School Breakfast Programs may also participate in the Special Milk Program to provide milk to children in half-day pre-kindergarten and kindergarten programs where children do not have access to the school meal programs.”</a:t>
          </a:r>
        </a:p>
      </dgm:t>
    </dgm:pt>
    <dgm:pt modelId="{D7A719F2-5DEF-4072-87D3-FC040A52A772}" type="parTrans" cxnId="{B5189F9D-8714-4AA5-84D1-DAED02F3E742}">
      <dgm:prSet/>
      <dgm:spPr/>
      <dgm:t>
        <a:bodyPr/>
        <a:lstStyle/>
        <a:p>
          <a:endParaRPr lang="en-US"/>
        </a:p>
      </dgm:t>
    </dgm:pt>
    <dgm:pt modelId="{18CDB914-50E3-47BC-8AE0-85EA9D2E7F5C}" type="sibTrans" cxnId="{B5189F9D-8714-4AA5-84D1-DAED02F3E742}">
      <dgm:prSet/>
      <dgm:spPr/>
      <dgm:t>
        <a:bodyPr/>
        <a:lstStyle/>
        <a:p>
          <a:endParaRPr lang="en-US"/>
        </a:p>
      </dgm:t>
    </dgm:pt>
    <dgm:pt modelId="{DB77EF21-AB34-4585-92C8-49761CE82B67}">
      <dgm:prSet/>
      <dgm:spPr/>
      <dgm:t>
        <a:bodyPr/>
        <a:lstStyle/>
        <a:p>
          <a:r>
            <a:rPr lang="en-US"/>
            <a:t>Summer Food Service Program (SFSP):</a:t>
          </a:r>
        </a:p>
      </dgm:t>
    </dgm:pt>
    <dgm:pt modelId="{75DA70C9-B350-4915-8F80-C080B72318AB}" type="parTrans" cxnId="{EAB0344A-F968-4E4F-80AA-B750ACC9F469}">
      <dgm:prSet/>
      <dgm:spPr/>
      <dgm:t>
        <a:bodyPr/>
        <a:lstStyle/>
        <a:p>
          <a:endParaRPr lang="en-US"/>
        </a:p>
      </dgm:t>
    </dgm:pt>
    <dgm:pt modelId="{435790DF-5C60-4D3B-BCEB-889F6D480693}" type="sibTrans" cxnId="{EAB0344A-F968-4E4F-80AA-B750ACC9F469}">
      <dgm:prSet/>
      <dgm:spPr/>
      <dgm:t>
        <a:bodyPr/>
        <a:lstStyle/>
        <a:p>
          <a:endParaRPr lang="en-US"/>
        </a:p>
      </dgm:t>
    </dgm:pt>
    <dgm:pt modelId="{E7E4089E-AA2D-4CCA-9A9B-02C2697CDD72}">
      <dgm:prSet/>
      <dgm:spPr/>
      <dgm:t>
        <a:bodyPr/>
        <a:lstStyle/>
        <a:p>
          <a:r>
            <a:rPr lang="en-US" dirty="0"/>
            <a:t>"The Summer Food Service Program (SFSP) was established to ensure that low-income children continue to receive nutritious meals when school is not in session. Free meals, that meet Federal nutrition guidelines, are provided to all children 18 years old and under at approved SFSP sites in areas with significant concentrations of low-income children.</a:t>
          </a:r>
        </a:p>
      </dgm:t>
    </dgm:pt>
    <dgm:pt modelId="{D2633361-8EB8-46B2-B340-375B609A0457}" type="parTrans" cxnId="{8F3FB4B2-179A-4E85-9887-0D3B27D44A5C}">
      <dgm:prSet/>
      <dgm:spPr/>
      <dgm:t>
        <a:bodyPr/>
        <a:lstStyle/>
        <a:p>
          <a:endParaRPr lang="en-US"/>
        </a:p>
      </dgm:t>
    </dgm:pt>
    <dgm:pt modelId="{A6F8DA6F-D59E-4A3C-A6AD-1E4E995A1E46}" type="sibTrans" cxnId="{8F3FB4B2-179A-4E85-9887-0D3B27D44A5C}">
      <dgm:prSet/>
      <dgm:spPr/>
      <dgm:t>
        <a:bodyPr/>
        <a:lstStyle/>
        <a:p>
          <a:endParaRPr lang="en-US"/>
        </a:p>
      </dgm:t>
    </dgm:pt>
    <dgm:pt modelId="{6C4192A8-61EB-4AB0-AAD3-94A376B87627}" type="pres">
      <dgm:prSet presAssocID="{8AB59758-4C82-44EC-A786-2957BED9F4D4}" presName="linear" presStyleCnt="0">
        <dgm:presLayoutVars>
          <dgm:dir/>
          <dgm:animLvl val="lvl"/>
          <dgm:resizeHandles val="exact"/>
        </dgm:presLayoutVars>
      </dgm:prSet>
      <dgm:spPr/>
    </dgm:pt>
    <dgm:pt modelId="{AA6D6F74-206C-45FA-BDC4-C8EF5CF977E9}" type="pres">
      <dgm:prSet presAssocID="{F74B4D3A-F99C-482A-9D29-04FF08A1568E}" presName="parentLin" presStyleCnt="0"/>
      <dgm:spPr/>
    </dgm:pt>
    <dgm:pt modelId="{6F4A3B95-4BA2-4131-8F7C-3867DD8791A8}" type="pres">
      <dgm:prSet presAssocID="{F74B4D3A-F99C-482A-9D29-04FF08A1568E}" presName="parentLeftMargin" presStyleLbl="node1" presStyleIdx="0" presStyleCnt="3"/>
      <dgm:spPr/>
    </dgm:pt>
    <dgm:pt modelId="{A6F78695-A86F-48FA-A09C-1D7117E6D22C}" type="pres">
      <dgm:prSet presAssocID="{F74B4D3A-F99C-482A-9D29-04FF08A1568E}" presName="parentText" presStyleLbl="node1" presStyleIdx="0" presStyleCnt="3">
        <dgm:presLayoutVars>
          <dgm:chMax val="0"/>
          <dgm:bulletEnabled val="1"/>
        </dgm:presLayoutVars>
      </dgm:prSet>
      <dgm:spPr/>
    </dgm:pt>
    <dgm:pt modelId="{056890B6-C46F-47BA-9570-E95225EA6F57}" type="pres">
      <dgm:prSet presAssocID="{F74B4D3A-F99C-482A-9D29-04FF08A1568E}" presName="negativeSpace" presStyleCnt="0"/>
      <dgm:spPr/>
    </dgm:pt>
    <dgm:pt modelId="{2D60C7C6-C16E-4743-BD89-09F54EDF854F}" type="pres">
      <dgm:prSet presAssocID="{F74B4D3A-F99C-482A-9D29-04FF08A1568E}" presName="childText" presStyleLbl="conFgAcc1" presStyleIdx="0" presStyleCnt="3">
        <dgm:presLayoutVars>
          <dgm:bulletEnabled val="1"/>
        </dgm:presLayoutVars>
      </dgm:prSet>
      <dgm:spPr/>
    </dgm:pt>
    <dgm:pt modelId="{A49472CD-B255-4F47-8A2E-9E3C7A5792B6}" type="pres">
      <dgm:prSet presAssocID="{41BC07C8-4526-4D2B-9A9C-0BEF9761478F}" presName="spaceBetweenRectangles" presStyleCnt="0"/>
      <dgm:spPr/>
    </dgm:pt>
    <dgm:pt modelId="{DFBF8137-7780-4B97-9F02-8A80C0D3E8D3}" type="pres">
      <dgm:prSet presAssocID="{55644489-898E-41DD-8BC4-AD0865BF383D}" presName="parentLin" presStyleCnt="0"/>
      <dgm:spPr/>
    </dgm:pt>
    <dgm:pt modelId="{31E6200D-9B16-42A3-BF64-43BC0F71DC6F}" type="pres">
      <dgm:prSet presAssocID="{55644489-898E-41DD-8BC4-AD0865BF383D}" presName="parentLeftMargin" presStyleLbl="node1" presStyleIdx="0" presStyleCnt="3"/>
      <dgm:spPr/>
    </dgm:pt>
    <dgm:pt modelId="{274B26B3-0AA3-442A-9990-B03EE8929190}" type="pres">
      <dgm:prSet presAssocID="{55644489-898E-41DD-8BC4-AD0865BF383D}" presName="parentText" presStyleLbl="node1" presStyleIdx="1" presStyleCnt="3">
        <dgm:presLayoutVars>
          <dgm:chMax val="0"/>
          <dgm:bulletEnabled val="1"/>
        </dgm:presLayoutVars>
      </dgm:prSet>
      <dgm:spPr/>
    </dgm:pt>
    <dgm:pt modelId="{8ED637A4-A1BE-4066-9C76-6D411FA2EB5C}" type="pres">
      <dgm:prSet presAssocID="{55644489-898E-41DD-8BC4-AD0865BF383D}" presName="negativeSpace" presStyleCnt="0"/>
      <dgm:spPr/>
    </dgm:pt>
    <dgm:pt modelId="{0F8C5FCC-A056-427D-B318-89F48297E79C}" type="pres">
      <dgm:prSet presAssocID="{55644489-898E-41DD-8BC4-AD0865BF383D}" presName="childText" presStyleLbl="conFgAcc1" presStyleIdx="1" presStyleCnt="3">
        <dgm:presLayoutVars>
          <dgm:bulletEnabled val="1"/>
        </dgm:presLayoutVars>
      </dgm:prSet>
      <dgm:spPr/>
    </dgm:pt>
    <dgm:pt modelId="{7E2113EA-2540-4A1B-8515-19E33D60DAEE}" type="pres">
      <dgm:prSet presAssocID="{83252285-2EC2-4FA3-B009-404BB4122FC5}" presName="spaceBetweenRectangles" presStyleCnt="0"/>
      <dgm:spPr/>
    </dgm:pt>
    <dgm:pt modelId="{AB30C3C3-F0D5-46AD-9514-16E109993F6F}" type="pres">
      <dgm:prSet presAssocID="{DB77EF21-AB34-4585-92C8-49761CE82B67}" presName="parentLin" presStyleCnt="0"/>
      <dgm:spPr/>
    </dgm:pt>
    <dgm:pt modelId="{CD0AE41E-50DB-4579-B8E0-0ECF0866A05D}" type="pres">
      <dgm:prSet presAssocID="{DB77EF21-AB34-4585-92C8-49761CE82B67}" presName="parentLeftMargin" presStyleLbl="node1" presStyleIdx="1" presStyleCnt="3"/>
      <dgm:spPr/>
    </dgm:pt>
    <dgm:pt modelId="{A1C7B3E2-14D0-468F-B219-CA47E9155CC4}" type="pres">
      <dgm:prSet presAssocID="{DB77EF21-AB34-4585-92C8-49761CE82B67}" presName="parentText" presStyleLbl="node1" presStyleIdx="2" presStyleCnt="3">
        <dgm:presLayoutVars>
          <dgm:chMax val="0"/>
          <dgm:bulletEnabled val="1"/>
        </dgm:presLayoutVars>
      </dgm:prSet>
      <dgm:spPr/>
    </dgm:pt>
    <dgm:pt modelId="{DA83EC6D-A169-4B02-9AA6-41CBC6025A12}" type="pres">
      <dgm:prSet presAssocID="{DB77EF21-AB34-4585-92C8-49761CE82B67}" presName="negativeSpace" presStyleCnt="0"/>
      <dgm:spPr/>
    </dgm:pt>
    <dgm:pt modelId="{92A09ABB-C644-4F5C-89EF-F6820DCD57E3}" type="pres">
      <dgm:prSet presAssocID="{DB77EF21-AB34-4585-92C8-49761CE82B67}" presName="childText" presStyleLbl="conFgAcc1" presStyleIdx="2" presStyleCnt="3">
        <dgm:presLayoutVars>
          <dgm:bulletEnabled val="1"/>
        </dgm:presLayoutVars>
      </dgm:prSet>
      <dgm:spPr/>
    </dgm:pt>
  </dgm:ptLst>
  <dgm:cxnLst>
    <dgm:cxn modelId="{7F0A1606-7570-4ACA-8CA0-9BCED4C9A8A4}" type="presOf" srcId="{55644489-898E-41DD-8BC4-AD0865BF383D}" destId="{31E6200D-9B16-42A3-BF64-43BC0F71DC6F}" srcOrd="0" destOrd="0" presId="urn:microsoft.com/office/officeart/2005/8/layout/list1"/>
    <dgm:cxn modelId="{8F912217-C1ED-4FE1-BB65-6279BDBAC725}" srcId="{F74B4D3A-F99C-482A-9D29-04FF08A1568E}" destId="{5823C997-1E0D-40D8-9EB2-44DC4E410F27}" srcOrd="0" destOrd="0" parTransId="{462B0450-EDAF-42DD-98D0-3CA989B91CCD}" sibTransId="{C0E2C6CB-48A3-484F-A2C0-AD1E6491251F}"/>
    <dgm:cxn modelId="{2151571C-A18D-4FE2-8181-261975406E85}" srcId="{8AB59758-4C82-44EC-A786-2957BED9F4D4}" destId="{F74B4D3A-F99C-482A-9D29-04FF08A1568E}" srcOrd="0" destOrd="0" parTransId="{09474C1F-DE1D-4F58-8030-19B1633AAF42}" sibTransId="{41BC07C8-4526-4D2B-9A9C-0BEF9761478F}"/>
    <dgm:cxn modelId="{EAB0344A-F968-4E4F-80AA-B750ACC9F469}" srcId="{8AB59758-4C82-44EC-A786-2957BED9F4D4}" destId="{DB77EF21-AB34-4585-92C8-49761CE82B67}" srcOrd="2" destOrd="0" parTransId="{75DA70C9-B350-4915-8F80-C080B72318AB}" sibTransId="{435790DF-5C60-4D3B-BCEB-889F6D480693}"/>
    <dgm:cxn modelId="{4306EE4C-4632-4FF0-849E-96BC5E9FA4FB}" type="presOf" srcId="{CF9B6D7B-0E62-4916-BABF-C458A4CA9769}" destId="{0F8C5FCC-A056-427D-B318-89F48297E79C}" srcOrd="0" destOrd="0" presId="urn:microsoft.com/office/officeart/2005/8/layout/list1"/>
    <dgm:cxn modelId="{1CA0967F-86F6-41CA-BE1C-C8D3D1E3E9F4}" srcId="{8AB59758-4C82-44EC-A786-2957BED9F4D4}" destId="{55644489-898E-41DD-8BC4-AD0865BF383D}" srcOrd="1" destOrd="0" parTransId="{A8A6A45F-A636-4053-95A7-271878B3EAA0}" sibTransId="{83252285-2EC2-4FA3-B009-404BB4122FC5}"/>
    <dgm:cxn modelId="{8FFCFC8F-B172-46F4-9D2A-A15671952F0A}" type="presOf" srcId="{DB77EF21-AB34-4585-92C8-49761CE82B67}" destId="{CD0AE41E-50DB-4579-B8E0-0ECF0866A05D}" srcOrd="0" destOrd="0" presId="urn:microsoft.com/office/officeart/2005/8/layout/list1"/>
    <dgm:cxn modelId="{00FA169C-7157-48C8-8740-0F6B66D03E1A}" type="presOf" srcId="{F74B4D3A-F99C-482A-9D29-04FF08A1568E}" destId="{6F4A3B95-4BA2-4131-8F7C-3867DD8791A8}" srcOrd="0" destOrd="0" presId="urn:microsoft.com/office/officeart/2005/8/layout/list1"/>
    <dgm:cxn modelId="{B5189F9D-8714-4AA5-84D1-DAED02F3E742}" srcId="{55644489-898E-41DD-8BC4-AD0865BF383D}" destId="{CF9B6D7B-0E62-4916-BABF-C458A4CA9769}" srcOrd="0" destOrd="0" parTransId="{D7A719F2-5DEF-4072-87D3-FC040A52A772}" sibTransId="{18CDB914-50E3-47BC-8AE0-85EA9D2E7F5C}"/>
    <dgm:cxn modelId="{8F3FB4B2-179A-4E85-9887-0D3B27D44A5C}" srcId="{DB77EF21-AB34-4585-92C8-49761CE82B67}" destId="{E7E4089E-AA2D-4CCA-9A9B-02C2697CDD72}" srcOrd="0" destOrd="0" parTransId="{D2633361-8EB8-46B2-B340-375B609A0457}" sibTransId="{A6F8DA6F-D59E-4A3C-A6AD-1E4E995A1E46}"/>
    <dgm:cxn modelId="{A8FF54B6-43A1-471B-910C-1ED35B913617}" type="presOf" srcId="{DB77EF21-AB34-4585-92C8-49761CE82B67}" destId="{A1C7B3E2-14D0-468F-B219-CA47E9155CC4}" srcOrd="1" destOrd="0" presId="urn:microsoft.com/office/officeart/2005/8/layout/list1"/>
    <dgm:cxn modelId="{9FDAC6CD-A2BC-43A4-B9B7-D56098D6921B}" type="presOf" srcId="{5823C997-1E0D-40D8-9EB2-44DC4E410F27}" destId="{2D60C7C6-C16E-4743-BD89-09F54EDF854F}" srcOrd="0" destOrd="0" presId="urn:microsoft.com/office/officeart/2005/8/layout/list1"/>
    <dgm:cxn modelId="{6570B9D6-980B-43B4-8E62-B0068728BE62}" type="presOf" srcId="{55644489-898E-41DD-8BC4-AD0865BF383D}" destId="{274B26B3-0AA3-442A-9990-B03EE8929190}" srcOrd="1" destOrd="0" presId="urn:microsoft.com/office/officeart/2005/8/layout/list1"/>
    <dgm:cxn modelId="{B59C00DD-4FF4-46F7-B3BF-99BB320943A8}" type="presOf" srcId="{E7E4089E-AA2D-4CCA-9A9B-02C2697CDD72}" destId="{92A09ABB-C644-4F5C-89EF-F6820DCD57E3}" srcOrd="0" destOrd="0" presId="urn:microsoft.com/office/officeart/2005/8/layout/list1"/>
    <dgm:cxn modelId="{1D3E56DE-7826-4B27-8F6E-ECE7D70691E3}" type="presOf" srcId="{F74B4D3A-F99C-482A-9D29-04FF08A1568E}" destId="{A6F78695-A86F-48FA-A09C-1D7117E6D22C}" srcOrd="1" destOrd="0" presId="urn:microsoft.com/office/officeart/2005/8/layout/list1"/>
    <dgm:cxn modelId="{AD600DEE-A06E-403A-885E-8D1E91F52CC9}" type="presOf" srcId="{8AB59758-4C82-44EC-A786-2957BED9F4D4}" destId="{6C4192A8-61EB-4AB0-AAD3-94A376B87627}" srcOrd="0" destOrd="0" presId="urn:microsoft.com/office/officeart/2005/8/layout/list1"/>
    <dgm:cxn modelId="{2ADDECA5-DFF8-4E0C-912D-2EA4743E4DB7}" type="presParOf" srcId="{6C4192A8-61EB-4AB0-AAD3-94A376B87627}" destId="{AA6D6F74-206C-45FA-BDC4-C8EF5CF977E9}" srcOrd="0" destOrd="0" presId="urn:microsoft.com/office/officeart/2005/8/layout/list1"/>
    <dgm:cxn modelId="{696B553D-BCDE-4891-BFBD-A49186A29FC0}" type="presParOf" srcId="{AA6D6F74-206C-45FA-BDC4-C8EF5CF977E9}" destId="{6F4A3B95-4BA2-4131-8F7C-3867DD8791A8}" srcOrd="0" destOrd="0" presId="urn:microsoft.com/office/officeart/2005/8/layout/list1"/>
    <dgm:cxn modelId="{714F4649-109D-434D-A03A-5A6D113F7757}" type="presParOf" srcId="{AA6D6F74-206C-45FA-BDC4-C8EF5CF977E9}" destId="{A6F78695-A86F-48FA-A09C-1D7117E6D22C}" srcOrd="1" destOrd="0" presId="urn:microsoft.com/office/officeart/2005/8/layout/list1"/>
    <dgm:cxn modelId="{8A3022BC-4170-49C2-8D10-12AB55C8B977}" type="presParOf" srcId="{6C4192A8-61EB-4AB0-AAD3-94A376B87627}" destId="{056890B6-C46F-47BA-9570-E95225EA6F57}" srcOrd="1" destOrd="0" presId="urn:microsoft.com/office/officeart/2005/8/layout/list1"/>
    <dgm:cxn modelId="{C8881907-31A7-4804-A745-CA0121F40AD8}" type="presParOf" srcId="{6C4192A8-61EB-4AB0-AAD3-94A376B87627}" destId="{2D60C7C6-C16E-4743-BD89-09F54EDF854F}" srcOrd="2" destOrd="0" presId="urn:microsoft.com/office/officeart/2005/8/layout/list1"/>
    <dgm:cxn modelId="{FB5110AB-6E75-44AC-9907-693FE8F055BA}" type="presParOf" srcId="{6C4192A8-61EB-4AB0-AAD3-94A376B87627}" destId="{A49472CD-B255-4F47-8A2E-9E3C7A5792B6}" srcOrd="3" destOrd="0" presId="urn:microsoft.com/office/officeart/2005/8/layout/list1"/>
    <dgm:cxn modelId="{4795AE15-7E46-4B0C-B8D6-0068AF3E673A}" type="presParOf" srcId="{6C4192A8-61EB-4AB0-AAD3-94A376B87627}" destId="{DFBF8137-7780-4B97-9F02-8A80C0D3E8D3}" srcOrd="4" destOrd="0" presId="urn:microsoft.com/office/officeart/2005/8/layout/list1"/>
    <dgm:cxn modelId="{A0F94C31-2105-48C4-907B-9E60F802C995}" type="presParOf" srcId="{DFBF8137-7780-4B97-9F02-8A80C0D3E8D3}" destId="{31E6200D-9B16-42A3-BF64-43BC0F71DC6F}" srcOrd="0" destOrd="0" presId="urn:microsoft.com/office/officeart/2005/8/layout/list1"/>
    <dgm:cxn modelId="{4942185F-9003-4C7D-AC42-0BE712D6316F}" type="presParOf" srcId="{DFBF8137-7780-4B97-9F02-8A80C0D3E8D3}" destId="{274B26B3-0AA3-442A-9990-B03EE8929190}" srcOrd="1" destOrd="0" presId="urn:microsoft.com/office/officeart/2005/8/layout/list1"/>
    <dgm:cxn modelId="{095DFD0C-00BD-4618-87AE-5B7A7DA24666}" type="presParOf" srcId="{6C4192A8-61EB-4AB0-AAD3-94A376B87627}" destId="{8ED637A4-A1BE-4066-9C76-6D411FA2EB5C}" srcOrd="5" destOrd="0" presId="urn:microsoft.com/office/officeart/2005/8/layout/list1"/>
    <dgm:cxn modelId="{1F9D5758-5287-413A-ADB5-F6987FD56AB9}" type="presParOf" srcId="{6C4192A8-61EB-4AB0-AAD3-94A376B87627}" destId="{0F8C5FCC-A056-427D-B318-89F48297E79C}" srcOrd="6" destOrd="0" presId="urn:microsoft.com/office/officeart/2005/8/layout/list1"/>
    <dgm:cxn modelId="{2F8EAAAA-4D42-4240-9113-4D2CFB8590FB}" type="presParOf" srcId="{6C4192A8-61EB-4AB0-AAD3-94A376B87627}" destId="{7E2113EA-2540-4A1B-8515-19E33D60DAEE}" srcOrd="7" destOrd="0" presId="urn:microsoft.com/office/officeart/2005/8/layout/list1"/>
    <dgm:cxn modelId="{A1051C9E-95B4-406B-AA0C-2D7A561D1A30}" type="presParOf" srcId="{6C4192A8-61EB-4AB0-AAD3-94A376B87627}" destId="{AB30C3C3-F0D5-46AD-9514-16E109993F6F}" srcOrd="8" destOrd="0" presId="urn:microsoft.com/office/officeart/2005/8/layout/list1"/>
    <dgm:cxn modelId="{507026E9-B018-4DC4-83CB-0176A23BDE27}" type="presParOf" srcId="{AB30C3C3-F0D5-46AD-9514-16E109993F6F}" destId="{CD0AE41E-50DB-4579-B8E0-0ECF0866A05D}" srcOrd="0" destOrd="0" presId="urn:microsoft.com/office/officeart/2005/8/layout/list1"/>
    <dgm:cxn modelId="{344D42D0-B20F-4D56-94ED-5B14FA96DFBF}" type="presParOf" srcId="{AB30C3C3-F0D5-46AD-9514-16E109993F6F}" destId="{A1C7B3E2-14D0-468F-B219-CA47E9155CC4}" srcOrd="1" destOrd="0" presId="urn:microsoft.com/office/officeart/2005/8/layout/list1"/>
    <dgm:cxn modelId="{6B595633-5209-49C2-BDAC-9701482A6C73}" type="presParOf" srcId="{6C4192A8-61EB-4AB0-AAD3-94A376B87627}" destId="{DA83EC6D-A169-4B02-9AA6-41CBC6025A12}" srcOrd="9" destOrd="0" presId="urn:microsoft.com/office/officeart/2005/8/layout/list1"/>
    <dgm:cxn modelId="{701F0AB7-8F26-4B2E-85EE-5EADEB1FF397}" type="presParOf" srcId="{6C4192A8-61EB-4AB0-AAD3-94A376B87627}" destId="{92A09ABB-C644-4F5C-89EF-F6820DCD57E3}"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3B30688-6160-413D-B8D7-BD4112103D92}" type="doc">
      <dgm:prSet loTypeId="urn:microsoft.com/office/officeart/2018/2/layout/IconVerticalSolidList" loCatId="icon" qsTypeId="urn:microsoft.com/office/officeart/2005/8/quickstyle/simple4" qsCatId="simple" csTypeId="urn:microsoft.com/office/officeart/2018/5/colors/Iconchunking_neutralicontext_colorful1" csCatId="colorful" phldr="1"/>
      <dgm:spPr/>
      <dgm:t>
        <a:bodyPr/>
        <a:lstStyle/>
        <a:p>
          <a:endParaRPr lang="en-US"/>
        </a:p>
      </dgm:t>
    </dgm:pt>
    <dgm:pt modelId="{EB5C23DC-8DE2-4515-8612-A9C39ED7CE2F}">
      <dgm:prSet/>
      <dgm:spPr/>
      <dgm:t>
        <a:bodyPr/>
        <a:lstStyle/>
        <a:p>
          <a:r>
            <a:rPr lang="en-US"/>
            <a:t>Annual Civil Rights training must be provided by the SFA for all staff who deal directly with program applicants and participants.</a:t>
          </a:r>
        </a:p>
      </dgm:t>
    </dgm:pt>
    <dgm:pt modelId="{9B0FE262-99EF-4A53-9A0B-929E8E417507}" type="parTrans" cxnId="{0AF38033-8836-447C-B7A5-1B88C68E7AFA}">
      <dgm:prSet/>
      <dgm:spPr/>
      <dgm:t>
        <a:bodyPr/>
        <a:lstStyle/>
        <a:p>
          <a:endParaRPr lang="en-US"/>
        </a:p>
      </dgm:t>
    </dgm:pt>
    <dgm:pt modelId="{3736A768-BC4E-4B35-BB44-2D29602269CC}" type="sibTrans" cxnId="{0AF38033-8836-447C-B7A5-1B88C68E7AFA}">
      <dgm:prSet/>
      <dgm:spPr/>
      <dgm:t>
        <a:bodyPr/>
        <a:lstStyle/>
        <a:p>
          <a:endParaRPr lang="en-US"/>
        </a:p>
      </dgm:t>
    </dgm:pt>
    <dgm:pt modelId="{BA9CBCD6-F957-4E07-A748-E921E67D41C5}">
      <dgm:prSet/>
      <dgm:spPr/>
      <dgm:t>
        <a:bodyPr/>
        <a:lstStyle/>
        <a:p>
          <a:r>
            <a:rPr lang="en-US"/>
            <a:t>“Justice For All” poster must be displayed</a:t>
          </a:r>
        </a:p>
      </dgm:t>
    </dgm:pt>
    <dgm:pt modelId="{CF09808E-0BDB-47C3-8D0D-19764AC91D7E}" type="parTrans" cxnId="{4F19D443-E6C1-4C62-8CB0-39E98662131F}">
      <dgm:prSet/>
      <dgm:spPr/>
      <dgm:t>
        <a:bodyPr/>
        <a:lstStyle/>
        <a:p>
          <a:endParaRPr lang="en-US"/>
        </a:p>
      </dgm:t>
    </dgm:pt>
    <dgm:pt modelId="{24835DB6-72E1-4735-891C-C1DA3C7AD4D4}" type="sibTrans" cxnId="{4F19D443-E6C1-4C62-8CB0-39E98662131F}">
      <dgm:prSet/>
      <dgm:spPr/>
      <dgm:t>
        <a:bodyPr/>
        <a:lstStyle/>
        <a:p>
          <a:endParaRPr lang="en-US"/>
        </a:p>
      </dgm:t>
    </dgm:pt>
    <dgm:pt modelId="{E337DF3D-AA4C-446E-9588-A8667D80C1A5}">
      <dgm:prSet/>
      <dgm:spPr/>
      <dgm:t>
        <a:bodyPr/>
        <a:lstStyle/>
        <a:p>
          <a:r>
            <a:rPr lang="en-US"/>
            <a:t>Racial Ethnic data collection/ Civil Rights Compliance Report</a:t>
          </a:r>
        </a:p>
      </dgm:t>
    </dgm:pt>
    <dgm:pt modelId="{39FC245C-9EC7-475E-A33A-5668CA0828B3}" type="parTrans" cxnId="{CFA86C93-9B98-46A4-9AF8-4C3AD06EAC79}">
      <dgm:prSet/>
      <dgm:spPr/>
      <dgm:t>
        <a:bodyPr/>
        <a:lstStyle/>
        <a:p>
          <a:endParaRPr lang="en-US"/>
        </a:p>
      </dgm:t>
    </dgm:pt>
    <dgm:pt modelId="{6ADCE8DF-68B2-41B8-BF7D-45F0BC6BE25E}" type="sibTrans" cxnId="{CFA86C93-9B98-46A4-9AF8-4C3AD06EAC79}">
      <dgm:prSet/>
      <dgm:spPr/>
      <dgm:t>
        <a:bodyPr/>
        <a:lstStyle/>
        <a:p>
          <a:endParaRPr lang="en-US"/>
        </a:p>
      </dgm:t>
    </dgm:pt>
    <dgm:pt modelId="{73255898-DC3B-407A-AD7F-ECDDC2384C30}">
      <dgm:prSet/>
      <dgm:spPr/>
      <dgm:t>
        <a:bodyPr/>
        <a:lstStyle/>
        <a:p>
          <a:r>
            <a:rPr lang="en-US" dirty="0"/>
            <a:t>Please view the Civil Rights folder on the CNKC for further guidance.</a:t>
          </a:r>
        </a:p>
      </dgm:t>
    </dgm:pt>
    <dgm:pt modelId="{503D5BED-A06C-4107-AEA8-C3156D5262D1}" type="parTrans" cxnId="{B386BA05-9161-448E-AE54-63FBA0011F49}">
      <dgm:prSet/>
      <dgm:spPr/>
      <dgm:t>
        <a:bodyPr/>
        <a:lstStyle/>
        <a:p>
          <a:endParaRPr lang="en-US"/>
        </a:p>
      </dgm:t>
    </dgm:pt>
    <dgm:pt modelId="{B8E55009-CE01-41AD-A4F7-EABE4FA540F6}" type="sibTrans" cxnId="{B386BA05-9161-448E-AE54-63FBA0011F49}">
      <dgm:prSet/>
      <dgm:spPr/>
      <dgm:t>
        <a:bodyPr/>
        <a:lstStyle/>
        <a:p>
          <a:endParaRPr lang="en-US"/>
        </a:p>
      </dgm:t>
    </dgm:pt>
    <dgm:pt modelId="{8FA1418C-8E15-43AA-9496-FCCD2CC01142}" type="pres">
      <dgm:prSet presAssocID="{43B30688-6160-413D-B8D7-BD4112103D92}" presName="root" presStyleCnt="0">
        <dgm:presLayoutVars>
          <dgm:dir/>
          <dgm:resizeHandles val="exact"/>
        </dgm:presLayoutVars>
      </dgm:prSet>
      <dgm:spPr/>
    </dgm:pt>
    <dgm:pt modelId="{98B9CC6A-0E92-4E07-9B0B-DA7FC1111B6F}" type="pres">
      <dgm:prSet presAssocID="{EB5C23DC-8DE2-4515-8612-A9C39ED7CE2F}" presName="compNode" presStyleCnt="0"/>
      <dgm:spPr/>
    </dgm:pt>
    <dgm:pt modelId="{A48CFF86-4B75-4F3D-A636-2E91C92BC727}" type="pres">
      <dgm:prSet presAssocID="{EB5C23DC-8DE2-4515-8612-A9C39ED7CE2F}" presName="bgRect" presStyleLbl="bgShp" presStyleIdx="0" presStyleCnt="4"/>
      <dgm:spPr/>
    </dgm:pt>
    <dgm:pt modelId="{1A8CF4C4-2F99-4DD3-8FF8-10E0B2457A42}" type="pres">
      <dgm:prSet presAssocID="{EB5C23DC-8DE2-4515-8612-A9C39ED7CE2F}"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a:ext>
      </dgm:extLst>
    </dgm:pt>
    <dgm:pt modelId="{52A1EFBE-7080-4D3F-9579-43DD061E5CDF}" type="pres">
      <dgm:prSet presAssocID="{EB5C23DC-8DE2-4515-8612-A9C39ED7CE2F}" presName="spaceRect" presStyleCnt="0"/>
      <dgm:spPr/>
    </dgm:pt>
    <dgm:pt modelId="{F0768616-4402-44AC-87D6-7088A75690CD}" type="pres">
      <dgm:prSet presAssocID="{EB5C23DC-8DE2-4515-8612-A9C39ED7CE2F}" presName="parTx" presStyleLbl="revTx" presStyleIdx="0" presStyleCnt="4">
        <dgm:presLayoutVars>
          <dgm:chMax val="0"/>
          <dgm:chPref val="0"/>
        </dgm:presLayoutVars>
      </dgm:prSet>
      <dgm:spPr/>
    </dgm:pt>
    <dgm:pt modelId="{F7900D55-B1CD-4078-96FF-3DC178DAA9F5}" type="pres">
      <dgm:prSet presAssocID="{3736A768-BC4E-4B35-BB44-2D29602269CC}" presName="sibTrans" presStyleCnt="0"/>
      <dgm:spPr/>
    </dgm:pt>
    <dgm:pt modelId="{9B0AF7A8-0725-4A12-A832-911DE4DD8B76}" type="pres">
      <dgm:prSet presAssocID="{BA9CBCD6-F957-4E07-A748-E921E67D41C5}" presName="compNode" presStyleCnt="0"/>
      <dgm:spPr/>
    </dgm:pt>
    <dgm:pt modelId="{9311E78F-ADEB-4AA4-ADAC-47911B02D71B}" type="pres">
      <dgm:prSet presAssocID="{BA9CBCD6-F957-4E07-A748-E921E67D41C5}" presName="bgRect" presStyleLbl="bgShp" presStyleIdx="1" presStyleCnt="4"/>
      <dgm:spPr/>
    </dgm:pt>
    <dgm:pt modelId="{E67CAB2B-7337-48ED-8A05-96FC95BB8C2D}" type="pres">
      <dgm:prSet presAssocID="{BA9CBCD6-F957-4E07-A748-E921E67D41C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CDEA5B6F-4C9D-4570-AAA6-1B3AA03B9EA0}" type="pres">
      <dgm:prSet presAssocID="{BA9CBCD6-F957-4E07-A748-E921E67D41C5}" presName="spaceRect" presStyleCnt="0"/>
      <dgm:spPr/>
    </dgm:pt>
    <dgm:pt modelId="{8DA08B17-887C-444F-9694-0753FFC31E63}" type="pres">
      <dgm:prSet presAssocID="{BA9CBCD6-F957-4E07-A748-E921E67D41C5}" presName="parTx" presStyleLbl="revTx" presStyleIdx="1" presStyleCnt="4">
        <dgm:presLayoutVars>
          <dgm:chMax val="0"/>
          <dgm:chPref val="0"/>
        </dgm:presLayoutVars>
      </dgm:prSet>
      <dgm:spPr/>
    </dgm:pt>
    <dgm:pt modelId="{1A0B4C2D-5D2B-4515-A5FA-994416AEB0AF}" type="pres">
      <dgm:prSet presAssocID="{24835DB6-72E1-4735-891C-C1DA3C7AD4D4}" presName="sibTrans" presStyleCnt="0"/>
      <dgm:spPr/>
    </dgm:pt>
    <dgm:pt modelId="{7846068E-B945-42C0-8076-C4FAD053D8A8}" type="pres">
      <dgm:prSet presAssocID="{E337DF3D-AA4C-446E-9588-A8667D80C1A5}" presName="compNode" presStyleCnt="0"/>
      <dgm:spPr/>
    </dgm:pt>
    <dgm:pt modelId="{83A3C923-C549-469E-8EC5-8361D7B24134}" type="pres">
      <dgm:prSet presAssocID="{E337DF3D-AA4C-446E-9588-A8667D80C1A5}" presName="bgRect" presStyleLbl="bgShp" presStyleIdx="2" presStyleCnt="4"/>
      <dgm:spPr/>
    </dgm:pt>
    <dgm:pt modelId="{E56B5C0C-FAA5-469F-8F41-607CA493554C}" type="pres">
      <dgm:prSet presAssocID="{E337DF3D-AA4C-446E-9588-A8667D80C1A5}"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cales of Justice"/>
        </a:ext>
      </dgm:extLst>
    </dgm:pt>
    <dgm:pt modelId="{824F9D38-30C8-4853-A27D-543CCDD76E32}" type="pres">
      <dgm:prSet presAssocID="{E337DF3D-AA4C-446E-9588-A8667D80C1A5}" presName="spaceRect" presStyleCnt="0"/>
      <dgm:spPr/>
    </dgm:pt>
    <dgm:pt modelId="{9B1861F0-6F1E-425B-8CE3-25EC7ECC6C41}" type="pres">
      <dgm:prSet presAssocID="{E337DF3D-AA4C-446E-9588-A8667D80C1A5}" presName="parTx" presStyleLbl="revTx" presStyleIdx="2" presStyleCnt="4">
        <dgm:presLayoutVars>
          <dgm:chMax val="0"/>
          <dgm:chPref val="0"/>
        </dgm:presLayoutVars>
      </dgm:prSet>
      <dgm:spPr/>
    </dgm:pt>
    <dgm:pt modelId="{906C9B5E-BCAD-424A-9CF6-AEAE5D8CA4B3}" type="pres">
      <dgm:prSet presAssocID="{6ADCE8DF-68B2-41B8-BF7D-45F0BC6BE25E}" presName="sibTrans" presStyleCnt="0"/>
      <dgm:spPr/>
    </dgm:pt>
    <dgm:pt modelId="{85DDAC39-3717-44DB-82AC-0965C0804E50}" type="pres">
      <dgm:prSet presAssocID="{73255898-DC3B-407A-AD7F-ECDDC2384C30}" presName="compNode" presStyleCnt="0"/>
      <dgm:spPr/>
    </dgm:pt>
    <dgm:pt modelId="{1B32137B-F1B5-479E-89C4-440DDFE70568}" type="pres">
      <dgm:prSet presAssocID="{73255898-DC3B-407A-AD7F-ECDDC2384C30}" presName="bgRect" presStyleLbl="bgShp" presStyleIdx="3" presStyleCnt="4"/>
      <dgm:spPr/>
    </dgm:pt>
    <dgm:pt modelId="{3814E542-581F-4E40-8744-46F885085597}" type="pres">
      <dgm:prSet presAssocID="{73255898-DC3B-407A-AD7F-ECDDC2384C30}"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Warning"/>
        </a:ext>
      </dgm:extLst>
    </dgm:pt>
    <dgm:pt modelId="{8CB789E4-F876-4718-952F-F8FB059027D6}" type="pres">
      <dgm:prSet presAssocID="{73255898-DC3B-407A-AD7F-ECDDC2384C30}" presName="spaceRect" presStyleCnt="0"/>
      <dgm:spPr/>
    </dgm:pt>
    <dgm:pt modelId="{28703321-73B9-4B67-B5F5-76CF5E41EC92}" type="pres">
      <dgm:prSet presAssocID="{73255898-DC3B-407A-AD7F-ECDDC2384C30}" presName="parTx" presStyleLbl="revTx" presStyleIdx="3" presStyleCnt="4">
        <dgm:presLayoutVars>
          <dgm:chMax val="0"/>
          <dgm:chPref val="0"/>
        </dgm:presLayoutVars>
      </dgm:prSet>
      <dgm:spPr/>
    </dgm:pt>
  </dgm:ptLst>
  <dgm:cxnLst>
    <dgm:cxn modelId="{B386BA05-9161-448E-AE54-63FBA0011F49}" srcId="{43B30688-6160-413D-B8D7-BD4112103D92}" destId="{73255898-DC3B-407A-AD7F-ECDDC2384C30}" srcOrd="3" destOrd="0" parTransId="{503D5BED-A06C-4107-AEA8-C3156D5262D1}" sibTransId="{B8E55009-CE01-41AD-A4F7-EABE4FA540F6}"/>
    <dgm:cxn modelId="{0AF38033-8836-447C-B7A5-1B88C68E7AFA}" srcId="{43B30688-6160-413D-B8D7-BD4112103D92}" destId="{EB5C23DC-8DE2-4515-8612-A9C39ED7CE2F}" srcOrd="0" destOrd="0" parTransId="{9B0FE262-99EF-4A53-9A0B-929E8E417507}" sibTransId="{3736A768-BC4E-4B35-BB44-2D29602269CC}"/>
    <dgm:cxn modelId="{4F19D443-E6C1-4C62-8CB0-39E98662131F}" srcId="{43B30688-6160-413D-B8D7-BD4112103D92}" destId="{BA9CBCD6-F957-4E07-A748-E921E67D41C5}" srcOrd="1" destOrd="0" parTransId="{CF09808E-0BDB-47C3-8D0D-19764AC91D7E}" sibTransId="{24835DB6-72E1-4735-891C-C1DA3C7AD4D4}"/>
    <dgm:cxn modelId="{ECED124A-4778-4C86-8469-011EEE9056B4}" type="presOf" srcId="{43B30688-6160-413D-B8D7-BD4112103D92}" destId="{8FA1418C-8E15-43AA-9496-FCCD2CC01142}" srcOrd="0" destOrd="0" presId="urn:microsoft.com/office/officeart/2018/2/layout/IconVerticalSolidList"/>
    <dgm:cxn modelId="{CFA86C93-9B98-46A4-9AF8-4C3AD06EAC79}" srcId="{43B30688-6160-413D-B8D7-BD4112103D92}" destId="{E337DF3D-AA4C-446E-9588-A8667D80C1A5}" srcOrd="2" destOrd="0" parTransId="{39FC245C-9EC7-475E-A33A-5668CA0828B3}" sibTransId="{6ADCE8DF-68B2-41B8-BF7D-45F0BC6BE25E}"/>
    <dgm:cxn modelId="{978261A4-B210-43A2-AEA8-28C88A029DF8}" type="presOf" srcId="{73255898-DC3B-407A-AD7F-ECDDC2384C30}" destId="{28703321-73B9-4B67-B5F5-76CF5E41EC92}" srcOrd="0" destOrd="0" presId="urn:microsoft.com/office/officeart/2018/2/layout/IconVerticalSolidList"/>
    <dgm:cxn modelId="{C32A8BC5-1326-472A-909C-B88DAA221255}" type="presOf" srcId="{EB5C23DC-8DE2-4515-8612-A9C39ED7CE2F}" destId="{F0768616-4402-44AC-87D6-7088A75690CD}" srcOrd="0" destOrd="0" presId="urn:microsoft.com/office/officeart/2018/2/layout/IconVerticalSolidList"/>
    <dgm:cxn modelId="{33EA77E0-002D-4D56-A401-A77F81584D0F}" type="presOf" srcId="{E337DF3D-AA4C-446E-9588-A8667D80C1A5}" destId="{9B1861F0-6F1E-425B-8CE3-25EC7ECC6C41}" srcOrd="0" destOrd="0" presId="urn:microsoft.com/office/officeart/2018/2/layout/IconVerticalSolidList"/>
    <dgm:cxn modelId="{1BAE40F1-D827-44B1-84DF-1A8967DE48D1}" type="presOf" srcId="{BA9CBCD6-F957-4E07-A748-E921E67D41C5}" destId="{8DA08B17-887C-444F-9694-0753FFC31E63}" srcOrd="0" destOrd="0" presId="urn:microsoft.com/office/officeart/2018/2/layout/IconVerticalSolidList"/>
    <dgm:cxn modelId="{98BD6064-6CBD-4223-944F-C9BF6047CF48}" type="presParOf" srcId="{8FA1418C-8E15-43AA-9496-FCCD2CC01142}" destId="{98B9CC6A-0E92-4E07-9B0B-DA7FC1111B6F}" srcOrd="0" destOrd="0" presId="urn:microsoft.com/office/officeart/2018/2/layout/IconVerticalSolidList"/>
    <dgm:cxn modelId="{0D54E788-7172-4BA2-A6CD-40337F6EF4B8}" type="presParOf" srcId="{98B9CC6A-0E92-4E07-9B0B-DA7FC1111B6F}" destId="{A48CFF86-4B75-4F3D-A636-2E91C92BC727}" srcOrd="0" destOrd="0" presId="urn:microsoft.com/office/officeart/2018/2/layout/IconVerticalSolidList"/>
    <dgm:cxn modelId="{2E52E1E3-42A8-4185-B031-01F3B7D084FC}" type="presParOf" srcId="{98B9CC6A-0E92-4E07-9B0B-DA7FC1111B6F}" destId="{1A8CF4C4-2F99-4DD3-8FF8-10E0B2457A42}" srcOrd="1" destOrd="0" presId="urn:microsoft.com/office/officeart/2018/2/layout/IconVerticalSolidList"/>
    <dgm:cxn modelId="{A3E31BE2-61D8-46CD-80BC-A4F37FA2AEB7}" type="presParOf" srcId="{98B9CC6A-0E92-4E07-9B0B-DA7FC1111B6F}" destId="{52A1EFBE-7080-4D3F-9579-43DD061E5CDF}" srcOrd="2" destOrd="0" presId="urn:microsoft.com/office/officeart/2018/2/layout/IconVerticalSolidList"/>
    <dgm:cxn modelId="{8A0D32F3-F7A9-4265-A7A6-C32778DF5BE1}" type="presParOf" srcId="{98B9CC6A-0E92-4E07-9B0B-DA7FC1111B6F}" destId="{F0768616-4402-44AC-87D6-7088A75690CD}" srcOrd="3" destOrd="0" presId="urn:microsoft.com/office/officeart/2018/2/layout/IconVerticalSolidList"/>
    <dgm:cxn modelId="{9F710793-CA24-4F09-BEFC-5B26BC93D0E3}" type="presParOf" srcId="{8FA1418C-8E15-43AA-9496-FCCD2CC01142}" destId="{F7900D55-B1CD-4078-96FF-3DC178DAA9F5}" srcOrd="1" destOrd="0" presId="urn:microsoft.com/office/officeart/2018/2/layout/IconVerticalSolidList"/>
    <dgm:cxn modelId="{2E5A7B9F-6852-4B38-A331-89369E6F15A1}" type="presParOf" srcId="{8FA1418C-8E15-43AA-9496-FCCD2CC01142}" destId="{9B0AF7A8-0725-4A12-A832-911DE4DD8B76}" srcOrd="2" destOrd="0" presId="urn:microsoft.com/office/officeart/2018/2/layout/IconVerticalSolidList"/>
    <dgm:cxn modelId="{A539F440-D182-4BE4-B51C-7214E813823E}" type="presParOf" srcId="{9B0AF7A8-0725-4A12-A832-911DE4DD8B76}" destId="{9311E78F-ADEB-4AA4-ADAC-47911B02D71B}" srcOrd="0" destOrd="0" presId="urn:microsoft.com/office/officeart/2018/2/layout/IconVerticalSolidList"/>
    <dgm:cxn modelId="{9DF52433-EA32-452F-8F78-61542F5C0FDE}" type="presParOf" srcId="{9B0AF7A8-0725-4A12-A832-911DE4DD8B76}" destId="{E67CAB2B-7337-48ED-8A05-96FC95BB8C2D}" srcOrd="1" destOrd="0" presId="urn:microsoft.com/office/officeart/2018/2/layout/IconVerticalSolidList"/>
    <dgm:cxn modelId="{BF603B6B-D7C1-4B5B-8732-D5ED87311ECE}" type="presParOf" srcId="{9B0AF7A8-0725-4A12-A832-911DE4DD8B76}" destId="{CDEA5B6F-4C9D-4570-AAA6-1B3AA03B9EA0}" srcOrd="2" destOrd="0" presId="urn:microsoft.com/office/officeart/2018/2/layout/IconVerticalSolidList"/>
    <dgm:cxn modelId="{3E8C25E9-00F4-4B8B-A205-CB6151BFAA0B}" type="presParOf" srcId="{9B0AF7A8-0725-4A12-A832-911DE4DD8B76}" destId="{8DA08B17-887C-444F-9694-0753FFC31E63}" srcOrd="3" destOrd="0" presId="urn:microsoft.com/office/officeart/2018/2/layout/IconVerticalSolidList"/>
    <dgm:cxn modelId="{4CF960E5-46E8-4C18-AB86-DBDAE4ED4F25}" type="presParOf" srcId="{8FA1418C-8E15-43AA-9496-FCCD2CC01142}" destId="{1A0B4C2D-5D2B-4515-A5FA-994416AEB0AF}" srcOrd="3" destOrd="0" presId="urn:microsoft.com/office/officeart/2018/2/layout/IconVerticalSolidList"/>
    <dgm:cxn modelId="{E5C96EEC-8E97-442B-A9DD-84B8E686795A}" type="presParOf" srcId="{8FA1418C-8E15-43AA-9496-FCCD2CC01142}" destId="{7846068E-B945-42C0-8076-C4FAD053D8A8}" srcOrd="4" destOrd="0" presId="urn:microsoft.com/office/officeart/2018/2/layout/IconVerticalSolidList"/>
    <dgm:cxn modelId="{BCBBD563-3944-4C7D-8C80-9582FB4626AA}" type="presParOf" srcId="{7846068E-B945-42C0-8076-C4FAD053D8A8}" destId="{83A3C923-C549-469E-8EC5-8361D7B24134}" srcOrd="0" destOrd="0" presId="urn:microsoft.com/office/officeart/2018/2/layout/IconVerticalSolidList"/>
    <dgm:cxn modelId="{6C88A2C9-73CC-4D7E-A79D-95EAC81CD37F}" type="presParOf" srcId="{7846068E-B945-42C0-8076-C4FAD053D8A8}" destId="{E56B5C0C-FAA5-469F-8F41-607CA493554C}" srcOrd="1" destOrd="0" presId="urn:microsoft.com/office/officeart/2018/2/layout/IconVerticalSolidList"/>
    <dgm:cxn modelId="{7084C760-90D3-418D-864E-1F2713428F29}" type="presParOf" srcId="{7846068E-B945-42C0-8076-C4FAD053D8A8}" destId="{824F9D38-30C8-4853-A27D-543CCDD76E32}" srcOrd="2" destOrd="0" presId="urn:microsoft.com/office/officeart/2018/2/layout/IconVerticalSolidList"/>
    <dgm:cxn modelId="{2945B193-C8CA-46A4-A24E-74217195E896}" type="presParOf" srcId="{7846068E-B945-42C0-8076-C4FAD053D8A8}" destId="{9B1861F0-6F1E-425B-8CE3-25EC7ECC6C41}" srcOrd="3" destOrd="0" presId="urn:microsoft.com/office/officeart/2018/2/layout/IconVerticalSolidList"/>
    <dgm:cxn modelId="{B094D431-E8B7-4A62-B2DE-A1C000C1EF8C}" type="presParOf" srcId="{8FA1418C-8E15-43AA-9496-FCCD2CC01142}" destId="{906C9B5E-BCAD-424A-9CF6-AEAE5D8CA4B3}" srcOrd="5" destOrd="0" presId="urn:microsoft.com/office/officeart/2018/2/layout/IconVerticalSolidList"/>
    <dgm:cxn modelId="{27EF597E-0BE6-4430-99F7-57940A329C41}" type="presParOf" srcId="{8FA1418C-8E15-43AA-9496-FCCD2CC01142}" destId="{85DDAC39-3717-44DB-82AC-0965C0804E50}" srcOrd="6" destOrd="0" presId="urn:microsoft.com/office/officeart/2018/2/layout/IconVerticalSolidList"/>
    <dgm:cxn modelId="{AF1E5A37-747B-4769-B6E2-EFF42857847B}" type="presParOf" srcId="{85DDAC39-3717-44DB-82AC-0965C0804E50}" destId="{1B32137B-F1B5-479E-89C4-440DDFE70568}" srcOrd="0" destOrd="0" presId="urn:microsoft.com/office/officeart/2018/2/layout/IconVerticalSolidList"/>
    <dgm:cxn modelId="{3F6C4FB9-7758-4DC1-93D3-41F793E74CF5}" type="presParOf" srcId="{85DDAC39-3717-44DB-82AC-0965C0804E50}" destId="{3814E542-581F-4E40-8744-46F885085597}" srcOrd="1" destOrd="0" presId="urn:microsoft.com/office/officeart/2018/2/layout/IconVerticalSolidList"/>
    <dgm:cxn modelId="{0D80B6FF-C796-4BFF-A1E1-930F6F4DB9FE}" type="presParOf" srcId="{85DDAC39-3717-44DB-82AC-0965C0804E50}" destId="{8CB789E4-F876-4718-952F-F8FB059027D6}" srcOrd="2" destOrd="0" presId="urn:microsoft.com/office/officeart/2018/2/layout/IconVerticalSolidList"/>
    <dgm:cxn modelId="{BEEDE045-935E-4ED3-9861-29FD891939E5}" type="presParOf" srcId="{85DDAC39-3717-44DB-82AC-0965C0804E50}" destId="{28703321-73B9-4B67-B5F5-76CF5E41EC9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3D42A4-ED9C-4917-B53C-FA2C9A594A68}">
      <dsp:nvSpPr>
        <dsp:cNvPr id="0" name=""/>
        <dsp:cNvSpPr/>
      </dsp:nvSpPr>
      <dsp:spPr>
        <a:xfrm>
          <a:off x="0" y="270551"/>
          <a:ext cx="7391400" cy="921375"/>
        </a:xfrm>
        <a:prstGeom prst="rect">
          <a:avLst/>
        </a:prstGeom>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3655" tIns="270764" rIns="573655" bIns="64008" numCol="1" spcCol="1270" anchor="t" anchorCtr="0">
          <a:noAutofit/>
        </a:bodyPr>
        <a:lstStyle/>
        <a:p>
          <a:pPr marL="57150" lvl="1" indent="-57150" algn="l" defTabSz="400050">
            <a:lnSpc>
              <a:spcPct val="90000"/>
            </a:lnSpc>
            <a:spcBef>
              <a:spcPct val="0"/>
            </a:spcBef>
            <a:spcAft>
              <a:spcPct val="15000"/>
            </a:spcAft>
            <a:buChar char="•"/>
          </a:pPr>
          <a:r>
            <a:rPr lang="en-US" sz="900" kern="1200" dirty="0"/>
            <a:t>"</a:t>
          </a:r>
          <a:r>
            <a:rPr lang="en-US" sz="1100" kern="1200" dirty="0"/>
            <a:t>The National School Lunch Program is a federally assisted meal program operating in public and nonprofit private schools and residential child care institutions. It provides nutritionally balanced, low-cost or free lunches to children each school day. The program was established under the National School Lunch Act, signed by President Harry Truman in 1946." </a:t>
          </a:r>
        </a:p>
      </dsp:txBody>
      <dsp:txXfrm>
        <a:off x="0" y="270551"/>
        <a:ext cx="7391400" cy="921375"/>
      </dsp:txXfrm>
    </dsp:sp>
    <dsp:sp modelId="{13B29BD1-E5DB-41A8-A66A-1D2032581099}">
      <dsp:nvSpPr>
        <dsp:cNvPr id="0" name=""/>
        <dsp:cNvSpPr/>
      </dsp:nvSpPr>
      <dsp:spPr>
        <a:xfrm>
          <a:off x="369570" y="78671"/>
          <a:ext cx="5173980" cy="383760"/>
        </a:xfrm>
        <a:prstGeom prst="roundRect">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95564" tIns="0" rIns="195564" bIns="0" numCol="1" spcCol="1270" anchor="ctr" anchorCtr="0">
          <a:noAutofit/>
        </a:bodyPr>
        <a:lstStyle/>
        <a:p>
          <a:pPr marL="0" lvl="0" indent="0" algn="l" defTabSz="577850">
            <a:lnSpc>
              <a:spcPct val="90000"/>
            </a:lnSpc>
            <a:spcBef>
              <a:spcPct val="0"/>
            </a:spcBef>
            <a:spcAft>
              <a:spcPct val="35000"/>
            </a:spcAft>
            <a:buNone/>
          </a:pPr>
          <a:r>
            <a:rPr lang="en-US" sz="1300" kern="1200"/>
            <a:t>National School Lunch Program (NSLP):</a:t>
          </a:r>
        </a:p>
      </dsp:txBody>
      <dsp:txXfrm>
        <a:off x="388304" y="97405"/>
        <a:ext cx="5136512" cy="346292"/>
      </dsp:txXfrm>
    </dsp:sp>
    <dsp:sp modelId="{3E570211-1D25-470B-961A-96D193FDF34E}">
      <dsp:nvSpPr>
        <dsp:cNvPr id="0" name=""/>
        <dsp:cNvSpPr/>
      </dsp:nvSpPr>
      <dsp:spPr>
        <a:xfrm>
          <a:off x="0" y="1454006"/>
          <a:ext cx="7391400" cy="941850"/>
        </a:xfrm>
        <a:prstGeom prst="rect">
          <a:avLst/>
        </a:prstGeom>
        <a:solidFill>
          <a:schemeClr val="lt1">
            <a:alpha val="90000"/>
            <a:hueOff val="0"/>
            <a:satOff val="0"/>
            <a:lumOff val="0"/>
            <a:alphaOff val="0"/>
          </a:schemeClr>
        </a:solidFill>
        <a:ln w="19050" cap="rnd" cmpd="sng" algn="ctr">
          <a:solidFill>
            <a:schemeClr val="accent2">
              <a:hueOff val="-279374"/>
              <a:satOff val="-3219"/>
              <a:lumOff val="72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3655" tIns="270764" rIns="573655" bIns="78232" numCol="1" spcCol="1270" anchor="t" anchorCtr="0">
          <a:noAutofit/>
        </a:bodyPr>
        <a:lstStyle/>
        <a:p>
          <a:pPr marL="57150" lvl="1" indent="-57150" algn="l" defTabSz="488950">
            <a:lnSpc>
              <a:spcPct val="90000"/>
            </a:lnSpc>
            <a:spcBef>
              <a:spcPct val="0"/>
            </a:spcBef>
            <a:spcAft>
              <a:spcPct val="15000"/>
            </a:spcAft>
            <a:buChar char="•"/>
          </a:pPr>
          <a:r>
            <a:rPr lang="en-US" sz="1100" kern="1200" dirty="0"/>
            <a:t>"The School Breakfast Program provides cash assistance to states to operate nonprofit breakfast programs in schools and residential childcare institutions. The Food and Nutrition service administers the SBP at the Federal level. State education agencies administer the SBP at the state level, and local school food authorities operate the Program in schools.”</a:t>
          </a:r>
        </a:p>
      </dsp:txBody>
      <dsp:txXfrm>
        <a:off x="0" y="1454006"/>
        <a:ext cx="7391400" cy="941850"/>
      </dsp:txXfrm>
    </dsp:sp>
    <dsp:sp modelId="{4CD86E44-2F5D-4B08-AA91-C77A77B4300A}">
      <dsp:nvSpPr>
        <dsp:cNvPr id="0" name=""/>
        <dsp:cNvSpPr/>
      </dsp:nvSpPr>
      <dsp:spPr>
        <a:xfrm>
          <a:off x="369570" y="1262126"/>
          <a:ext cx="5173980" cy="383760"/>
        </a:xfrm>
        <a:prstGeom prst="roundRect">
          <a:avLst/>
        </a:prstGeom>
        <a:solidFill>
          <a:schemeClr val="accent2">
            <a:hueOff val="-279374"/>
            <a:satOff val="-3219"/>
            <a:lumOff val="72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95564" tIns="0" rIns="195564" bIns="0" numCol="1" spcCol="1270" anchor="ctr" anchorCtr="0">
          <a:noAutofit/>
        </a:bodyPr>
        <a:lstStyle/>
        <a:p>
          <a:pPr marL="0" lvl="0" indent="0" algn="l" defTabSz="577850">
            <a:lnSpc>
              <a:spcPct val="90000"/>
            </a:lnSpc>
            <a:spcBef>
              <a:spcPct val="0"/>
            </a:spcBef>
            <a:spcAft>
              <a:spcPct val="35000"/>
            </a:spcAft>
            <a:buNone/>
          </a:pPr>
          <a:r>
            <a:rPr lang="en-US" sz="1300" kern="1200"/>
            <a:t>School Breakfast Program (SBP):</a:t>
          </a:r>
        </a:p>
      </dsp:txBody>
      <dsp:txXfrm>
        <a:off x="388304" y="1280860"/>
        <a:ext cx="5136512" cy="346292"/>
      </dsp:txXfrm>
    </dsp:sp>
    <dsp:sp modelId="{119E73D7-38E4-4656-BFAB-E94942E76536}">
      <dsp:nvSpPr>
        <dsp:cNvPr id="0" name=""/>
        <dsp:cNvSpPr/>
      </dsp:nvSpPr>
      <dsp:spPr>
        <a:xfrm>
          <a:off x="0" y="2657936"/>
          <a:ext cx="7391400" cy="1842750"/>
        </a:xfrm>
        <a:prstGeom prst="rect">
          <a:avLst/>
        </a:prstGeom>
        <a:solidFill>
          <a:schemeClr val="lt1">
            <a:alpha val="90000"/>
            <a:hueOff val="0"/>
            <a:satOff val="0"/>
            <a:lumOff val="0"/>
            <a:alphaOff val="0"/>
          </a:schemeClr>
        </a:solidFill>
        <a:ln w="19050" cap="rnd" cmpd="sng" algn="ctr">
          <a:solidFill>
            <a:schemeClr val="accent2">
              <a:hueOff val="-558749"/>
              <a:satOff val="-6439"/>
              <a:lumOff val="14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3655" tIns="270764" rIns="573655" bIns="78232" numCol="1" spcCol="1270" anchor="t" anchorCtr="0">
          <a:noAutofit/>
        </a:bodyPr>
        <a:lstStyle/>
        <a:p>
          <a:pPr marL="57150" lvl="1" indent="-57150" algn="l" defTabSz="488950">
            <a:lnSpc>
              <a:spcPct val="90000"/>
            </a:lnSpc>
            <a:spcBef>
              <a:spcPct val="0"/>
            </a:spcBef>
            <a:spcAft>
              <a:spcPct val="15000"/>
            </a:spcAft>
            <a:buChar char="•"/>
          </a:pPr>
          <a:r>
            <a:rPr lang="en-US" sz="1100" kern="1200" dirty="0"/>
            <a:t>"The National School Lunch Program offers cash reimbursement to help schools serve snacks to children in afterschool activities aimed at promoting the health and well-being of children and youth in our communities.  A school must provide children with regularly scheduled activities in an organized, structured and supervised environment and include educational or enrichment activities (e.g., mentoring or tutoring programs). It does not include religious instruction or explicitly religious activities.  Competitive interscholastic sports teams are not an eligible afterschool program. The programs must meet State/local licensing requirements, if available, or State/local health and safety standards. All programs that meet the eligibility requirements can participate in the National School Lunch Program and receive USDA reimbursement for afterschool snacks.”</a:t>
          </a:r>
        </a:p>
      </dsp:txBody>
      <dsp:txXfrm>
        <a:off x="0" y="2657936"/>
        <a:ext cx="7391400" cy="1842750"/>
      </dsp:txXfrm>
    </dsp:sp>
    <dsp:sp modelId="{CA0C0699-E6C6-4BB7-A6A5-DDF9D7926F87}">
      <dsp:nvSpPr>
        <dsp:cNvPr id="0" name=""/>
        <dsp:cNvSpPr/>
      </dsp:nvSpPr>
      <dsp:spPr>
        <a:xfrm>
          <a:off x="369570" y="2466056"/>
          <a:ext cx="5173980" cy="383760"/>
        </a:xfrm>
        <a:prstGeom prst="roundRect">
          <a:avLst/>
        </a:prstGeom>
        <a:solidFill>
          <a:schemeClr val="accent2">
            <a:hueOff val="-558749"/>
            <a:satOff val="-6439"/>
            <a:lumOff val="1439"/>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95564" tIns="0" rIns="195564" bIns="0" numCol="1" spcCol="1270" anchor="ctr" anchorCtr="0">
          <a:noAutofit/>
        </a:bodyPr>
        <a:lstStyle/>
        <a:p>
          <a:pPr marL="0" lvl="0" indent="0" algn="l" defTabSz="577850">
            <a:lnSpc>
              <a:spcPct val="90000"/>
            </a:lnSpc>
            <a:spcBef>
              <a:spcPct val="0"/>
            </a:spcBef>
            <a:spcAft>
              <a:spcPct val="35000"/>
            </a:spcAft>
            <a:buNone/>
          </a:pPr>
          <a:r>
            <a:rPr lang="en-US" sz="1300" kern="1200"/>
            <a:t>After School Care Program (Snack): </a:t>
          </a:r>
        </a:p>
      </dsp:txBody>
      <dsp:txXfrm>
        <a:off x="388304" y="2484790"/>
        <a:ext cx="5136512" cy="346292"/>
      </dsp:txXfrm>
    </dsp:sp>
    <dsp:sp modelId="{FE67E139-269B-40B1-B00B-171ADA1DB33C}">
      <dsp:nvSpPr>
        <dsp:cNvPr id="0" name=""/>
        <dsp:cNvSpPr/>
      </dsp:nvSpPr>
      <dsp:spPr>
        <a:xfrm>
          <a:off x="0" y="4762766"/>
          <a:ext cx="7391400" cy="644962"/>
        </a:xfrm>
        <a:prstGeom prst="rect">
          <a:avLst/>
        </a:prstGeom>
        <a:solidFill>
          <a:schemeClr val="lt1">
            <a:alpha val="90000"/>
            <a:hueOff val="0"/>
            <a:satOff val="0"/>
            <a:lumOff val="0"/>
            <a:alphaOff val="0"/>
          </a:schemeClr>
        </a:solidFill>
        <a:ln w="19050" cap="rnd" cmpd="sng" algn="ctr">
          <a:solidFill>
            <a:schemeClr val="accent2">
              <a:hueOff val="-838123"/>
              <a:satOff val="-9658"/>
              <a:lumOff val="215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3655" tIns="270764" rIns="573655" bIns="78232" numCol="1" spcCol="1270" anchor="t" anchorCtr="0">
          <a:noAutofit/>
        </a:bodyPr>
        <a:lstStyle/>
        <a:p>
          <a:pPr marL="57150" lvl="1" indent="-57150" algn="l" defTabSz="488950">
            <a:lnSpc>
              <a:spcPct val="90000"/>
            </a:lnSpc>
            <a:spcBef>
              <a:spcPct val="0"/>
            </a:spcBef>
            <a:spcAft>
              <a:spcPct val="15000"/>
            </a:spcAft>
            <a:buChar char="•"/>
          </a:pPr>
          <a:r>
            <a:rPr lang="en-US" sz="1100" b="0" i="0" kern="1200" dirty="0"/>
            <a:t>To provide fresh fruits and vegetables, free of charge, to all enrolled students in elementary schools with the highest percentage of students certified for free and reduced-price benefits</a:t>
          </a:r>
          <a:endParaRPr lang="en-US" sz="1100" kern="1200" dirty="0"/>
        </a:p>
      </dsp:txBody>
      <dsp:txXfrm>
        <a:off x="0" y="4762766"/>
        <a:ext cx="7391400" cy="644962"/>
      </dsp:txXfrm>
    </dsp:sp>
    <dsp:sp modelId="{4B3733DA-59B6-4EC0-8B37-662C1DB7B8C1}">
      <dsp:nvSpPr>
        <dsp:cNvPr id="0" name=""/>
        <dsp:cNvSpPr/>
      </dsp:nvSpPr>
      <dsp:spPr>
        <a:xfrm>
          <a:off x="369570" y="4570886"/>
          <a:ext cx="5173980" cy="383760"/>
        </a:xfrm>
        <a:prstGeom prst="roundRect">
          <a:avLst/>
        </a:prstGeom>
        <a:solidFill>
          <a:schemeClr val="accent2">
            <a:hueOff val="-838123"/>
            <a:satOff val="-9658"/>
            <a:lumOff val="2159"/>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95564" tIns="0" rIns="195564" bIns="0" numCol="1" spcCol="1270" anchor="ctr" anchorCtr="0">
          <a:noAutofit/>
        </a:bodyPr>
        <a:lstStyle/>
        <a:p>
          <a:pPr marL="0" lvl="0" indent="0" algn="l" defTabSz="577850">
            <a:lnSpc>
              <a:spcPct val="90000"/>
            </a:lnSpc>
            <a:spcBef>
              <a:spcPct val="0"/>
            </a:spcBef>
            <a:spcAft>
              <a:spcPct val="35000"/>
            </a:spcAft>
            <a:buNone/>
          </a:pPr>
          <a:r>
            <a:rPr lang="en-US" sz="1300" kern="1200" dirty="0"/>
            <a:t>Fresh Fruit and Vegetable Program (FFVP):</a:t>
          </a:r>
        </a:p>
      </dsp:txBody>
      <dsp:txXfrm>
        <a:off x="388304" y="4589620"/>
        <a:ext cx="5136512" cy="3462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60C7C6-C16E-4743-BD89-09F54EDF854F}">
      <dsp:nvSpPr>
        <dsp:cNvPr id="0" name=""/>
        <dsp:cNvSpPr/>
      </dsp:nvSpPr>
      <dsp:spPr>
        <a:xfrm>
          <a:off x="0" y="594712"/>
          <a:ext cx="6296817" cy="1134000"/>
        </a:xfrm>
        <a:prstGeom prst="rect">
          <a:avLst/>
        </a:prstGeom>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88703" tIns="249936" rIns="488703"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a:t>“A school operating longer than the traditional school day may be eligible for afterschool snack reimbursement through NSLP, provided that it operates a school day that is at least one hour longer than the minimum number of school day hours required for the comparable grade levels by the local educational agency in which the school is located.” </a:t>
          </a:r>
        </a:p>
      </dsp:txBody>
      <dsp:txXfrm>
        <a:off x="0" y="594712"/>
        <a:ext cx="6296817" cy="1134000"/>
      </dsp:txXfrm>
    </dsp:sp>
    <dsp:sp modelId="{A6F78695-A86F-48FA-A09C-1D7117E6D22C}">
      <dsp:nvSpPr>
        <dsp:cNvPr id="0" name=""/>
        <dsp:cNvSpPr/>
      </dsp:nvSpPr>
      <dsp:spPr>
        <a:xfrm>
          <a:off x="314840" y="417592"/>
          <a:ext cx="4407771" cy="35424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6603" tIns="0" rIns="166603" bIns="0" numCol="1" spcCol="1270" anchor="ctr" anchorCtr="0">
          <a:noAutofit/>
        </a:bodyPr>
        <a:lstStyle/>
        <a:p>
          <a:pPr marL="0" lvl="0" indent="0" algn="l" defTabSz="533400">
            <a:lnSpc>
              <a:spcPct val="90000"/>
            </a:lnSpc>
            <a:spcBef>
              <a:spcPct val="0"/>
            </a:spcBef>
            <a:spcAft>
              <a:spcPct val="35000"/>
            </a:spcAft>
            <a:buNone/>
          </a:pPr>
          <a:r>
            <a:rPr lang="en-US" sz="1200" kern="1200"/>
            <a:t>Extended Day Snack Program</a:t>
          </a:r>
        </a:p>
      </dsp:txBody>
      <dsp:txXfrm>
        <a:off x="332133" y="434885"/>
        <a:ext cx="4373185" cy="319654"/>
      </dsp:txXfrm>
    </dsp:sp>
    <dsp:sp modelId="{0F8C5FCC-A056-427D-B318-89F48297E79C}">
      <dsp:nvSpPr>
        <dsp:cNvPr id="0" name=""/>
        <dsp:cNvSpPr/>
      </dsp:nvSpPr>
      <dsp:spPr>
        <a:xfrm>
          <a:off x="0" y="1970632"/>
          <a:ext cx="6296817" cy="1474200"/>
        </a:xfrm>
        <a:prstGeom prst="rect">
          <a:avLst/>
        </a:prstGeom>
        <a:solidFill>
          <a:schemeClr val="lt1">
            <a:alpha val="90000"/>
            <a:hueOff val="0"/>
            <a:satOff val="0"/>
            <a:lumOff val="0"/>
            <a:alphaOff val="0"/>
          </a:schemeClr>
        </a:solidFill>
        <a:ln w="19050" cap="rnd" cmpd="sng" algn="ctr">
          <a:solidFill>
            <a:schemeClr val="accent2">
              <a:hueOff val="-419062"/>
              <a:satOff val="-4829"/>
              <a:lumOff val="107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88703" tIns="249936" rIns="488703"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a:t>"The Special Milk Program provides milk to children in schools and childcare institutions who do not participate in other Federal meal service programs. The program reimburses schools for the milk they serve. Schools in the National School Lunch or School Breakfast Programs may also participate in the Special Milk Program to provide milk to children in half-day pre-kindergarten and kindergarten programs where children do not have access to the school meal programs.”</a:t>
          </a:r>
        </a:p>
      </dsp:txBody>
      <dsp:txXfrm>
        <a:off x="0" y="1970632"/>
        <a:ext cx="6296817" cy="1474200"/>
      </dsp:txXfrm>
    </dsp:sp>
    <dsp:sp modelId="{274B26B3-0AA3-442A-9990-B03EE8929190}">
      <dsp:nvSpPr>
        <dsp:cNvPr id="0" name=""/>
        <dsp:cNvSpPr/>
      </dsp:nvSpPr>
      <dsp:spPr>
        <a:xfrm>
          <a:off x="314840" y="1793512"/>
          <a:ext cx="4407771" cy="354240"/>
        </a:xfrm>
        <a:prstGeom prst="roundRect">
          <a:avLst/>
        </a:prstGeom>
        <a:solidFill>
          <a:schemeClr val="accent2">
            <a:hueOff val="-419062"/>
            <a:satOff val="-4829"/>
            <a:lumOff val="107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6603" tIns="0" rIns="166603" bIns="0" numCol="1" spcCol="1270" anchor="ctr" anchorCtr="0">
          <a:noAutofit/>
        </a:bodyPr>
        <a:lstStyle/>
        <a:p>
          <a:pPr marL="0" lvl="0" indent="0" algn="l" defTabSz="533400">
            <a:lnSpc>
              <a:spcPct val="90000"/>
            </a:lnSpc>
            <a:spcBef>
              <a:spcPct val="0"/>
            </a:spcBef>
            <a:spcAft>
              <a:spcPct val="35000"/>
            </a:spcAft>
            <a:buNone/>
          </a:pPr>
          <a:r>
            <a:rPr lang="en-US" sz="1200" kern="1200"/>
            <a:t>Special Milk Program (SMP): </a:t>
          </a:r>
        </a:p>
      </dsp:txBody>
      <dsp:txXfrm>
        <a:off x="332133" y="1810805"/>
        <a:ext cx="4373185" cy="319654"/>
      </dsp:txXfrm>
    </dsp:sp>
    <dsp:sp modelId="{92A09ABB-C644-4F5C-89EF-F6820DCD57E3}">
      <dsp:nvSpPr>
        <dsp:cNvPr id="0" name=""/>
        <dsp:cNvSpPr/>
      </dsp:nvSpPr>
      <dsp:spPr>
        <a:xfrm>
          <a:off x="0" y="3686752"/>
          <a:ext cx="6296817" cy="1134000"/>
        </a:xfrm>
        <a:prstGeom prst="rect">
          <a:avLst/>
        </a:prstGeom>
        <a:solidFill>
          <a:schemeClr val="lt1">
            <a:alpha val="90000"/>
            <a:hueOff val="0"/>
            <a:satOff val="0"/>
            <a:lumOff val="0"/>
            <a:alphaOff val="0"/>
          </a:schemeClr>
        </a:solidFill>
        <a:ln w="19050" cap="rnd" cmpd="sng" algn="ctr">
          <a:solidFill>
            <a:schemeClr val="accent2">
              <a:hueOff val="-838123"/>
              <a:satOff val="-9658"/>
              <a:lumOff val="215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88703" tIns="249936" rIns="488703"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a:t>"The Summer Food Service Program (SFSP) was established to ensure that low-income children continue to receive nutritious meals when school is not in session. Free meals, that meet Federal nutrition guidelines, are provided to all children 18 years old and under at approved SFSP sites in areas with significant concentrations of low-income children.</a:t>
          </a:r>
        </a:p>
      </dsp:txBody>
      <dsp:txXfrm>
        <a:off x="0" y="3686752"/>
        <a:ext cx="6296817" cy="1134000"/>
      </dsp:txXfrm>
    </dsp:sp>
    <dsp:sp modelId="{A1C7B3E2-14D0-468F-B219-CA47E9155CC4}">
      <dsp:nvSpPr>
        <dsp:cNvPr id="0" name=""/>
        <dsp:cNvSpPr/>
      </dsp:nvSpPr>
      <dsp:spPr>
        <a:xfrm>
          <a:off x="314840" y="3509632"/>
          <a:ext cx="4407771" cy="354240"/>
        </a:xfrm>
        <a:prstGeom prst="roundRect">
          <a:avLst/>
        </a:prstGeom>
        <a:solidFill>
          <a:schemeClr val="accent2">
            <a:hueOff val="-838123"/>
            <a:satOff val="-9658"/>
            <a:lumOff val="215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6603" tIns="0" rIns="166603" bIns="0" numCol="1" spcCol="1270" anchor="ctr" anchorCtr="0">
          <a:noAutofit/>
        </a:bodyPr>
        <a:lstStyle/>
        <a:p>
          <a:pPr marL="0" lvl="0" indent="0" algn="l" defTabSz="533400">
            <a:lnSpc>
              <a:spcPct val="90000"/>
            </a:lnSpc>
            <a:spcBef>
              <a:spcPct val="0"/>
            </a:spcBef>
            <a:spcAft>
              <a:spcPct val="35000"/>
            </a:spcAft>
            <a:buNone/>
          </a:pPr>
          <a:r>
            <a:rPr lang="en-US" sz="1200" kern="1200"/>
            <a:t>Summer Food Service Program (SFSP):</a:t>
          </a:r>
        </a:p>
      </dsp:txBody>
      <dsp:txXfrm>
        <a:off x="332133" y="3526925"/>
        <a:ext cx="4373185" cy="3196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8CFF86-4B75-4F3D-A636-2E91C92BC727}">
      <dsp:nvSpPr>
        <dsp:cNvPr id="0" name=""/>
        <dsp:cNvSpPr/>
      </dsp:nvSpPr>
      <dsp:spPr>
        <a:xfrm>
          <a:off x="0" y="2066"/>
          <a:ext cx="4971603" cy="1047462"/>
        </a:xfrm>
        <a:prstGeom prst="roundRect">
          <a:avLst>
            <a:gd name="adj" fmla="val 10000"/>
          </a:avLst>
        </a:prstGeom>
        <a:solidFill>
          <a:schemeClr val="accent2">
            <a:hueOff val="0"/>
            <a:satOff val="0"/>
            <a:lumOff val="0"/>
            <a:alphaOff val="0"/>
          </a:schemeClr>
        </a:solidFill>
        <a:ln>
          <a:noFill/>
        </a:ln>
        <a:effectLst>
          <a:outerShdw blurRad="38100" dist="254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1A8CF4C4-2F99-4DD3-8FF8-10E0B2457A42}">
      <dsp:nvSpPr>
        <dsp:cNvPr id="0" name=""/>
        <dsp:cNvSpPr/>
      </dsp:nvSpPr>
      <dsp:spPr>
        <a:xfrm>
          <a:off x="316857" y="237745"/>
          <a:ext cx="576104" cy="5761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0768616-4402-44AC-87D6-7088A75690CD}">
      <dsp:nvSpPr>
        <dsp:cNvPr id="0" name=""/>
        <dsp:cNvSpPr/>
      </dsp:nvSpPr>
      <dsp:spPr>
        <a:xfrm>
          <a:off x="1209819" y="2066"/>
          <a:ext cx="3761783" cy="1047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856" tIns="110856" rIns="110856" bIns="110856" numCol="1" spcCol="1270" anchor="ctr" anchorCtr="0">
          <a:noAutofit/>
        </a:bodyPr>
        <a:lstStyle/>
        <a:p>
          <a:pPr marL="0" lvl="0" indent="0" algn="l" defTabSz="666750">
            <a:lnSpc>
              <a:spcPct val="90000"/>
            </a:lnSpc>
            <a:spcBef>
              <a:spcPct val="0"/>
            </a:spcBef>
            <a:spcAft>
              <a:spcPct val="35000"/>
            </a:spcAft>
            <a:buNone/>
          </a:pPr>
          <a:r>
            <a:rPr lang="en-US" sz="1500" kern="1200"/>
            <a:t>Annual Civil Rights training must be provided by the SFA for all staff who deal directly with program applicants and participants.</a:t>
          </a:r>
        </a:p>
      </dsp:txBody>
      <dsp:txXfrm>
        <a:off x="1209819" y="2066"/>
        <a:ext cx="3761783" cy="1047462"/>
      </dsp:txXfrm>
    </dsp:sp>
    <dsp:sp modelId="{9311E78F-ADEB-4AA4-ADAC-47911B02D71B}">
      <dsp:nvSpPr>
        <dsp:cNvPr id="0" name=""/>
        <dsp:cNvSpPr/>
      </dsp:nvSpPr>
      <dsp:spPr>
        <a:xfrm>
          <a:off x="0" y="1311395"/>
          <a:ext cx="4971603" cy="1047462"/>
        </a:xfrm>
        <a:prstGeom prst="roundRect">
          <a:avLst>
            <a:gd name="adj" fmla="val 10000"/>
          </a:avLst>
        </a:prstGeom>
        <a:solidFill>
          <a:schemeClr val="accent3">
            <a:hueOff val="0"/>
            <a:satOff val="0"/>
            <a:lumOff val="0"/>
            <a:alphaOff val="0"/>
          </a:schemeClr>
        </a:solidFill>
        <a:ln>
          <a:noFill/>
        </a:ln>
        <a:effectLst>
          <a:outerShdw blurRad="38100" dist="254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E67CAB2B-7337-48ED-8A05-96FC95BB8C2D}">
      <dsp:nvSpPr>
        <dsp:cNvPr id="0" name=""/>
        <dsp:cNvSpPr/>
      </dsp:nvSpPr>
      <dsp:spPr>
        <a:xfrm>
          <a:off x="316857" y="1547074"/>
          <a:ext cx="576104" cy="5761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DA08B17-887C-444F-9694-0753FFC31E63}">
      <dsp:nvSpPr>
        <dsp:cNvPr id="0" name=""/>
        <dsp:cNvSpPr/>
      </dsp:nvSpPr>
      <dsp:spPr>
        <a:xfrm>
          <a:off x="1209819" y="1311395"/>
          <a:ext cx="3761783" cy="1047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856" tIns="110856" rIns="110856" bIns="110856" numCol="1" spcCol="1270" anchor="ctr" anchorCtr="0">
          <a:noAutofit/>
        </a:bodyPr>
        <a:lstStyle/>
        <a:p>
          <a:pPr marL="0" lvl="0" indent="0" algn="l" defTabSz="666750">
            <a:lnSpc>
              <a:spcPct val="90000"/>
            </a:lnSpc>
            <a:spcBef>
              <a:spcPct val="0"/>
            </a:spcBef>
            <a:spcAft>
              <a:spcPct val="35000"/>
            </a:spcAft>
            <a:buNone/>
          </a:pPr>
          <a:r>
            <a:rPr lang="en-US" sz="1500" kern="1200"/>
            <a:t>“Justice For All” poster must be displayed</a:t>
          </a:r>
        </a:p>
      </dsp:txBody>
      <dsp:txXfrm>
        <a:off x="1209819" y="1311395"/>
        <a:ext cx="3761783" cy="1047462"/>
      </dsp:txXfrm>
    </dsp:sp>
    <dsp:sp modelId="{83A3C923-C549-469E-8EC5-8361D7B24134}">
      <dsp:nvSpPr>
        <dsp:cNvPr id="0" name=""/>
        <dsp:cNvSpPr/>
      </dsp:nvSpPr>
      <dsp:spPr>
        <a:xfrm>
          <a:off x="0" y="2620723"/>
          <a:ext cx="4971603" cy="1047462"/>
        </a:xfrm>
        <a:prstGeom prst="roundRect">
          <a:avLst>
            <a:gd name="adj" fmla="val 10000"/>
          </a:avLst>
        </a:prstGeom>
        <a:solidFill>
          <a:schemeClr val="accent4">
            <a:hueOff val="0"/>
            <a:satOff val="0"/>
            <a:lumOff val="0"/>
            <a:alphaOff val="0"/>
          </a:schemeClr>
        </a:solidFill>
        <a:ln>
          <a:noFill/>
        </a:ln>
        <a:effectLst>
          <a:outerShdw blurRad="38100" dist="254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E56B5C0C-FAA5-469F-8F41-607CA493554C}">
      <dsp:nvSpPr>
        <dsp:cNvPr id="0" name=""/>
        <dsp:cNvSpPr/>
      </dsp:nvSpPr>
      <dsp:spPr>
        <a:xfrm>
          <a:off x="316857" y="2856402"/>
          <a:ext cx="576104" cy="5761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B1861F0-6F1E-425B-8CE3-25EC7ECC6C41}">
      <dsp:nvSpPr>
        <dsp:cNvPr id="0" name=""/>
        <dsp:cNvSpPr/>
      </dsp:nvSpPr>
      <dsp:spPr>
        <a:xfrm>
          <a:off x="1209819" y="2620723"/>
          <a:ext cx="3761783" cy="1047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856" tIns="110856" rIns="110856" bIns="110856" numCol="1" spcCol="1270" anchor="ctr" anchorCtr="0">
          <a:noAutofit/>
        </a:bodyPr>
        <a:lstStyle/>
        <a:p>
          <a:pPr marL="0" lvl="0" indent="0" algn="l" defTabSz="666750">
            <a:lnSpc>
              <a:spcPct val="90000"/>
            </a:lnSpc>
            <a:spcBef>
              <a:spcPct val="0"/>
            </a:spcBef>
            <a:spcAft>
              <a:spcPct val="35000"/>
            </a:spcAft>
            <a:buNone/>
          </a:pPr>
          <a:r>
            <a:rPr lang="en-US" sz="1500" kern="1200"/>
            <a:t>Racial Ethnic data collection/ Civil Rights Compliance Report</a:t>
          </a:r>
        </a:p>
      </dsp:txBody>
      <dsp:txXfrm>
        <a:off x="1209819" y="2620723"/>
        <a:ext cx="3761783" cy="1047462"/>
      </dsp:txXfrm>
    </dsp:sp>
    <dsp:sp modelId="{1B32137B-F1B5-479E-89C4-440DDFE70568}">
      <dsp:nvSpPr>
        <dsp:cNvPr id="0" name=""/>
        <dsp:cNvSpPr/>
      </dsp:nvSpPr>
      <dsp:spPr>
        <a:xfrm>
          <a:off x="0" y="3930051"/>
          <a:ext cx="4971603" cy="1047462"/>
        </a:xfrm>
        <a:prstGeom prst="roundRect">
          <a:avLst>
            <a:gd name="adj" fmla="val 10000"/>
          </a:avLst>
        </a:prstGeom>
        <a:solidFill>
          <a:schemeClr val="accent5">
            <a:hueOff val="0"/>
            <a:satOff val="0"/>
            <a:lumOff val="0"/>
            <a:alphaOff val="0"/>
          </a:schemeClr>
        </a:solidFill>
        <a:ln>
          <a:noFill/>
        </a:ln>
        <a:effectLst>
          <a:outerShdw blurRad="38100" dist="254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3814E542-581F-4E40-8744-46F885085597}">
      <dsp:nvSpPr>
        <dsp:cNvPr id="0" name=""/>
        <dsp:cNvSpPr/>
      </dsp:nvSpPr>
      <dsp:spPr>
        <a:xfrm>
          <a:off x="316857" y="4165730"/>
          <a:ext cx="576104" cy="57610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8703321-73B9-4B67-B5F5-76CF5E41EC92}">
      <dsp:nvSpPr>
        <dsp:cNvPr id="0" name=""/>
        <dsp:cNvSpPr/>
      </dsp:nvSpPr>
      <dsp:spPr>
        <a:xfrm>
          <a:off x="1209819" y="3930051"/>
          <a:ext cx="3761783" cy="1047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856" tIns="110856" rIns="110856" bIns="110856" numCol="1" spcCol="1270" anchor="ctr" anchorCtr="0">
          <a:noAutofit/>
        </a:bodyPr>
        <a:lstStyle/>
        <a:p>
          <a:pPr marL="0" lvl="0" indent="0" algn="l" defTabSz="666750">
            <a:lnSpc>
              <a:spcPct val="90000"/>
            </a:lnSpc>
            <a:spcBef>
              <a:spcPct val="0"/>
            </a:spcBef>
            <a:spcAft>
              <a:spcPct val="35000"/>
            </a:spcAft>
            <a:buNone/>
          </a:pPr>
          <a:r>
            <a:rPr lang="en-US" sz="1500" kern="1200" dirty="0"/>
            <a:t>Please view the Civil Rights folder on the CNKC for further guidance.</a:t>
          </a:r>
        </a:p>
      </dsp:txBody>
      <dsp:txXfrm>
        <a:off x="1209819" y="3930051"/>
        <a:ext cx="3761783" cy="104746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DAA828-C74D-4008-80F8-1B3EBD697B88}" type="datetimeFigureOut">
              <a:rPr lang="en-US" smtClean="0"/>
              <a:t>5/2/2019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FA5451-9B06-4622-A214-6CCF65AD529A}" type="slidenum">
              <a:rPr lang="en-US" smtClean="0"/>
              <a:t>‹#›</a:t>
            </a:fld>
            <a:endParaRPr lang="en-US"/>
          </a:p>
        </p:txBody>
      </p:sp>
    </p:spTree>
    <p:extLst>
      <p:ext uri="{BB962C8B-B14F-4D97-AF65-F5344CB8AC3E}">
        <p14:creationId xmlns:p14="http://schemas.microsoft.com/office/powerpoint/2010/main" val="1823164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FA5451-9B06-4622-A214-6CCF65AD529A}" type="slidenum">
              <a:rPr lang="en-US" smtClean="0"/>
              <a:t>1</a:t>
            </a:fld>
            <a:endParaRPr lang="en-US"/>
          </a:p>
        </p:txBody>
      </p:sp>
    </p:spTree>
    <p:extLst>
      <p:ext uri="{BB962C8B-B14F-4D97-AF65-F5344CB8AC3E}">
        <p14:creationId xmlns:p14="http://schemas.microsoft.com/office/powerpoint/2010/main" val="6658451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FA5451-9B06-4622-A214-6CCF65AD529A}" type="slidenum">
              <a:rPr lang="en-US" smtClean="0"/>
              <a:t>10</a:t>
            </a:fld>
            <a:endParaRPr lang="en-US"/>
          </a:p>
        </p:txBody>
      </p:sp>
    </p:spTree>
    <p:extLst>
      <p:ext uri="{BB962C8B-B14F-4D97-AF65-F5344CB8AC3E}">
        <p14:creationId xmlns:p14="http://schemas.microsoft.com/office/powerpoint/2010/main" val="1441055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BFA5451-9B06-4622-A214-6CCF65AD529A}" type="slidenum">
              <a:rPr lang="en-US" smtClean="0"/>
              <a:t>11</a:t>
            </a:fld>
            <a:endParaRPr lang="en-US"/>
          </a:p>
        </p:txBody>
      </p:sp>
    </p:spTree>
    <p:extLst>
      <p:ext uri="{BB962C8B-B14F-4D97-AF65-F5344CB8AC3E}">
        <p14:creationId xmlns:p14="http://schemas.microsoft.com/office/powerpoint/2010/main" val="29056486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FA5451-9B06-4622-A214-6CCF65AD529A}" type="slidenum">
              <a:rPr lang="en-US" smtClean="0"/>
              <a:t>12</a:t>
            </a:fld>
            <a:endParaRPr lang="en-US"/>
          </a:p>
        </p:txBody>
      </p:sp>
    </p:spTree>
    <p:extLst>
      <p:ext uri="{BB962C8B-B14F-4D97-AF65-F5344CB8AC3E}">
        <p14:creationId xmlns:p14="http://schemas.microsoft.com/office/powerpoint/2010/main" val="41614140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228600"/>
            <a:ext cx="1676400" cy="1257300"/>
          </a:xfrm>
        </p:spPr>
      </p:sp>
      <p:sp>
        <p:nvSpPr>
          <p:cNvPr id="3" name="Notes Placeholder 2"/>
          <p:cNvSpPr>
            <a:spLocks noGrp="1"/>
          </p:cNvSpPr>
          <p:nvPr>
            <p:ph type="body" idx="1"/>
          </p:nvPr>
        </p:nvSpPr>
        <p:spPr>
          <a:xfrm>
            <a:off x="76200" y="1600200"/>
            <a:ext cx="6553200" cy="7467600"/>
          </a:xfrm>
        </p:spPr>
        <p:txBody>
          <a:bodyPr/>
          <a:lstStyle/>
          <a:p>
            <a:r>
              <a:rPr lang="en-US" baseline="0" dirty="0"/>
              <a:t>Minimum hiring standards are only for Food Service Directors.  </a:t>
            </a:r>
            <a:endParaRPr lang="en-US" dirty="0"/>
          </a:p>
          <a:p>
            <a:endParaRPr lang="en-US" dirty="0"/>
          </a:p>
          <a:p>
            <a:r>
              <a:rPr lang="en-US" dirty="0"/>
              <a:t>School nutrition program directors are those individuals directly responsible for the management of the day-to-day operations of the school food service for all participating schools under the jurisdiction of the SFA.</a:t>
            </a:r>
          </a:p>
          <a:p>
            <a:endParaRPr lang="en-US" dirty="0"/>
          </a:p>
          <a:p>
            <a:r>
              <a:rPr lang="en-US" dirty="0"/>
              <a:t>When the director is responsible for multiple SFAs, include the enrollments of all SFAs the director is responsible for.  For example, if a director is responsible for four SFAs with enrollments of 1,000, 4,000, 3,000 and 2,000 – for a total cumulative enrollment of 10,000, then the director would be required to meet the standards for the SFAs with 10,000-24,999 student category. </a:t>
            </a:r>
          </a:p>
          <a:p>
            <a:endParaRPr lang="en-US" dirty="0"/>
          </a:p>
          <a:p>
            <a:r>
              <a:rPr lang="en-US" dirty="0"/>
              <a:t>If the individual is hired to perform more than one school nutrition job, the hiring standards for the higher level position will apply.  For example, if the individual is hired in the cook/manager title but is responsible for the overall administration of the federal programs, this individual would be required to meet the standards established for the school nutrition program director. </a:t>
            </a:r>
          </a:p>
          <a:p>
            <a:endParaRPr lang="en-US" dirty="0"/>
          </a:p>
          <a:p>
            <a:r>
              <a:rPr lang="en-US" dirty="0"/>
              <a:t>If an individual will serve in two completely different capacities, such as principal and school nutrition program director, the minimum hiring standards for the appropriate SFA size still apply.</a:t>
            </a:r>
          </a:p>
          <a:p>
            <a:r>
              <a:rPr lang="en-US" dirty="0"/>
              <a:t>SFAs who receive meals from a vendor must still employee a food service director who meets the hiring standards.</a:t>
            </a:r>
          </a:p>
          <a:p>
            <a:endParaRPr lang="en-US" dirty="0"/>
          </a:p>
          <a:p>
            <a:r>
              <a:rPr lang="en-US" dirty="0"/>
              <a:t>Consultants are not required to meet the final rule standards.  However, it is in the best interest of the SFA to include desired education requirements, a level of experience in the operation of one or more federal nutrition programs and relevant food safety training in their contract specifications for procuring a consultant.</a:t>
            </a:r>
          </a:p>
          <a:p>
            <a:endParaRPr lang="en-US" dirty="0"/>
          </a:p>
          <a:p>
            <a:r>
              <a:rPr lang="en-US" dirty="0"/>
              <a:t>SFAs must maintain a recordkeeping system that annually documents compliance with the professional standards requirements for all school nutrition program employees.</a:t>
            </a:r>
          </a:p>
          <a:p>
            <a:endParaRPr lang="en-US" dirty="0"/>
          </a:p>
          <a:p>
            <a:r>
              <a:rPr lang="en-US" dirty="0"/>
              <a:t>Documentation must be adequate to support to the State’s satisfaction during administrative or other program reviews , that all employees are meeting the minimum professional standards.</a:t>
            </a:r>
          </a:p>
          <a:p>
            <a:endParaRPr lang="en-US" dirty="0"/>
          </a:p>
          <a:p>
            <a:r>
              <a:rPr lang="en-US" dirty="0"/>
              <a:t>At a minimum the SFA would review employee education/training progress periodically throughout the year and certify employee compliance no later than the end of each school year.</a:t>
            </a:r>
          </a:p>
          <a:p>
            <a:endParaRPr lang="en-US" dirty="0"/>
          </a:p>
          <a:p>
            <a:r>
              <a:rPr lang="en-US" dirty="0"/>
              <a:t>USDA has provided prototype tools to assist SFAs in maintaining this recordkeeping system.</a:t>
            </a:r>
          </a:p>
          <a:p>
            <a:endParaRPr lang="en-US" dirty="0"/>
          </a:p>
          <a:p>
            <a:r>
              <a:rPr lang="en-US" dirty="0"/>
              <a:t>State agencies are required to ensure that the SFA complies with the professional standards for nutrition program directors, managers and food service personnel.</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baseline="0"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75C0F60C-F3FC-40BB-B2D6-ADDACB5A6276}" type="slidenum">
              <a:rPr lang="en-US" smtClean="0"/>
              <a:t>13</a:t>
            </a:fld>
            <a:endParaRPr lang="en-US" dirty="0"/>
          </a:p>
        </p:txBody>
      </p:sp>
    </p:spTree>
    <p:extLst>
      <p:ext uri="{BB962C8B-B14F-4D97-AF65-F5344CB8AC3E}">
        <p14:creationId xmlns:p14="http://schemas.microsoft.com/office/powerpoint/2010/main" val="15881624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FA5451-9B06-4622-A214-6CCF65AD529A}" type="slidenum">
              <a:rPr lang="en-US" smtClean="0"/>
              <a:t>14</a:t>
            </a:fld>
            <a:endParaRPr lang="en-US"/>
          </a:p>
        </p:txBody>
      </p:sp>
    </p:spTree>
    <p:extLst>
      <p:ext uri="{BB962C8B-B14F-4D97-AF65-F5344CB8AC3E}">
        <p14:creationId xmlns:p14="http://schemas.microsoft.com/office/powerpoint/2010/main" val="26143829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FA5451-9B06-4622-A214-6CCF65AD529A}" type="slidenum">
              <a:rPr lang="en-US" smtClean="0"/>
              <a:t>15</a:t>
            </a:fld>
            <a:endParaRPr lang="en-US"/>
          </a:p>
        </p:txBody>
      </p:sp>
    </p:spTree>
    <p:extLst>
      <p:ext uri="{BB962C8B-B14F-4D97-AF65-F5344CB8AC3E}">
        <p14:creationId xmlns:p14="http://schemas.microsoft.com/office/powerpoint/2010/main" val="28266392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92370" y="4400548"/>
            <a:ext cx="6077396" cy="4642967"/>
          </a:xfrm>
        </p:spPr>
        <p:txBody>
          <a:bodyPr/>
          <a:lstStyle/>
          <a:p>
            <a:pPr lvl="0"/>
            <a:r>
              <a:rPr lang="en-US" dirty="0"/>
              <a:t>To provide increased access to free meals to children entitled to free meal benefits and allow for more accurate reporting, better policy and decision making at the local, State and federal levels, </a:t>
            </a:r>
            <a:r>
              <a:rPr lang="en-US" u="sng" dirty="0"/>
              <a:t>the Child Nutrition Program Administration (CNPA) has developed a State-Level Direct Certification Matching Process (DCMP).</a:t>
            </a:r>
          </a:p>
          <a:p>
            <a:pPr lvl="0"/>
            <a:endParaRPr lang="en-US" u="sng" dirty="0"/>
          </a:p>
          <a:p>
            <a:r>
              <a:rPr lang="en-US" dirty="0"/>
              <a:t>The State Match feature provides users with access to direct certification (DC) data (e.g., SNAP and Medicaid lists) and to DC data that has been matched to New York State student records through the New York State Student Identification System (NYSSIS). The NYSSIS system is already in-use by school personnel responsible for assigning unique IDs to students.  </a:t>
            </a:r>
          </a:p>
          <a:p>
            <a:endParaRPr lang="en-US" dirty="0"/>
          </a:p>
          <a:p>
            <a:r>
              <a:rPr lang="en-US" dirty="0"/>
              <a:t>You can access the new direct certification data by clicking the “Business Portal” link on the Child Nutrition Knowledge Center Website.  This will take you to the NYSED Application Business Portal website.  This is a separate website than the Child Nutrition Knowledge Center and requires another user id and password separate from the one you use for CNMS.  </a:t>
            </a:r>
          </a:p>
          <a:p>
            <a:endParaRPr lang="en-US" dirty="0"/>
          </a:p>
          <a:p>
            <a:r>
              <a:rPr lang="en-US" b="1" dirty="0"/>
              <a:t>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C2F92C-C0C7-49D7-A0CC-755023ECA2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02368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Community Eligibility Provision is a counting and claiming alternative available to schools with high economic need. The CEP is a four year provision with a potential for a fifth grace year.</a:t>
            </a:r>
          </a:p>
          <a:p>
            <a:endParaRPr lang="en-US" dirty="0"/>
          </a:p>
          <a:p>
            <a:r>
              <a:rPr lang="en-US" dirty="0"/>
              <a:t>Entire SFA/group of schools or individual schools may participate in CEP. The SFA/Group/Individual schools must have an identified student percentage of at least 40% for participation using April 1 enrollment and direct certification data from the previous year.</a:t>
            </a:r>
          </a:p>
          <a:p>
            <a:endParaRPr lang="en-US" dirty="0"/>
          </a:p>
          <a:p>
            <a:r>
              <a:rPr lang="en-US" dirty="0"/>
              <a:t>The Identified Student Percentage or ISP is comprised of SNAP/Medicaid DCMP &amp; extensions and DC through foster, homeless, migrant, runaway, Headstart, and Evenstart. A letter or list from a group home from students who are wards of the State may also be included.</a:t>
            </a:r>
          </a:p>
          <a:p>
            <a:endParaRPr lang="en-US" dirty="0"/>
          </a:p>
          <a:p>
            <a:r>
              <a:rPr lang="en-US" dirty="0"/>
              <a:t>Schools using CEP must participate in both breakfast and lunch.</a:t>
            </a:r>
          </a:p>
          <a:p>
            <a:endParaRPr lang="en-US" dirty="0"/>
          </a:p>
          <a:p>
            <a:r>
              <a:rPr lang="en-US" dirty="0"/>
              <a:t>All meals are provided to all students at no charge during all years of CEP participation.</a:t>
            </a:r>
          </a:p>
        </p:txBody>
      </p:sp>
      <p:sp>
        <p:nvSpPr>
          <p:cNvPr id="4" name="Slide Number Placeholder 3"/>
          <p:cNvSpPr>
            <a:spLocks noGrp="1"/>
          </p:cNvSpPr>
          <p:nvPr>
            <p:ph type="sldNum" sz="quarter" idx="10"/>
          </p:nvPr>
        </p:nvSpPr>
        <p:spPr/>
        <p:txBody>
          <a:bodyPr/>
          <a:lstStyle/>
          <a:p>
            <a:fld id="{E0746DE6-3336-457D-A091-FA20AC1C536E}" type="slidenum">
              <a:rPr lang="en-US" smtClean="0"/>
              <a:t>17</a:t>
            </a:fld>
            <a:endParaRPr lang="en-US"/>
          </a:p>
        </p:txBody>
      </p:sp>
    </p:spTree>
    <p:extLst>
      <p:ext uri="{BB962C8B-B14F-4D97-AF65-F5344CB8AC3E}">
        <p14:creationId xmlns:p14="http://schemas.microsoft.com/office/powerpoint/2010/main" val="9947832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9600" y="4473892"/>
            <a:ext cx="5699760" cy="4441508"/>
          </a:xfrm>
        </p:spPr>
        <p:txBody>
          <a:bodyPr/>
          <a:lstStyle/>
          <a:p>
            <a:r>
              <a:rPr lang="en-US" dirty="0"/>
              <a:t>The purpose of this initiative is to immediately end the practice of meal shaming of any kind by first prohibiting any act used to humiliate a student who cannot afford school meals, and second, require that all students are offered the same reimbursable meals as others, regardless of their ability to pay, and not limited to an alternate meal starting in the 2018-19 school year.  </a:t>
            </a:r>
          </a:p>
          <a:p>
            <a:endParaRPr lang="en-US" dirty="0"/>
          </a:p>
          <a:p>
            <a:endParaRPr lang="en-US" dirty="0"/>
          </a:p>
          <a:p>
            <a:r>
              <a:rPr lang="en-US" dirty="0"/>
              <a:t>Applies to all SFAs that participate in NSLP or SBP except schools serving at no charge such as schools participating in the Community Eligibility Provision, Provision 2, or zero pricing schools.</a:t>
            </a:r>
          </a:p>
          <a:p>
            <a:r>
              <a:rPr lang="en-US" dirty="0"/>
              <a:t> </a:t>
            </a:r>
          </a:p>
          <a:p>
            <a:r>
              <a:rPr lang="en-US" dirty="0"/>
              <a:t>A template policy has been developed for schools to use to ensure all required areas are addressed, and is included as a handout in this webinar.</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smtClean="0"/>
              <a:t>18</a:t>
            </a:fld>
            <a:endParaRPr lang="en-US" dirty="0"/>
          </a:p>
        </p:txBody>
      </p:sp>
    </p:spTree>
    <p:extLst>
      <p:ext uri="{BB962C8B-B14F-4D97-AF65-F5344CB8AC3E}">
        <p14:creationId xmlns:p14="http://schemas.microsoft.com/office/powerpoint/2010/main" val="2143250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3300" y="190500"/>
            <a:ext cx="2693988" cy="2020888"/>
          </a:xfrm>
        </p:spPr>
      </p:sp>
      <p:sp>
        <p:nvSpPr>
          <p:cNvPr id="3" name="Notes Placeholder 2"/>
          <p:cNvSpPr>
            <a:spLocks noGrp="1"/>
          </p:cNvSpPr>
          <p:nvPr>
            <p:ph type="body" idx="1"/>
          </p:nvPr>
        </p:nvSpPr>
        <p:spPr>
          <a:xfrm>
            <a:off x="611307" y="2439056"/>
            <a:ext cx="5608320" cy="6158255"/>
          </a:xfrm>
        </p:spPr>
        <p:txBody>
          <a:bodyPr/>
          <a:lstStyle/>
          <a:p>
            <a:r>
              <a:rPr lang="en-US" sz="1200" b="0" i="0" kern="1200" dirty="0">
                <a:solidFill>
                  <a:schemeClr val="tx1"/>
                </a:solidFill>
                <a:effectLst/>
                <a:latin typeface="+mn-lt"/>
                <a:ea typeface="+mn-ea"/>
                <a:cs typeface="+mn-cs"/>
              </a:rPr>
              <a:t>While nearly 60 percent of students in New York public schools are currently eligible to receive a free or reduced-price breakfast at school, only 34 percent of these students eat breakfast on any given day. </a:t>
            </a:r>
          </a:p>
          <a:p>
            <a:endParaRPr lang="en-US" sz="1200" b="0" i="0" kern="1200" dirty="0">
              <a:solidFill>
                <a:schemeClr val="tx1"/>
              </a:solidFill>
              <a:effectLst/>
              <a:latin typeface="+mn-lt"/>
              <a:ea typeface="+mn-ea"/>
              <a:cs typeface="+mn-cs"/>
            </a:endParaRPr>
          </a:p>
          <a:p>
            <a:r>
              <a:rPr lang="en-US" dirty="0"/>
              <a:t>Beginning in the 18-19 SY, all </a:t>
            </a:r>
            <a:r>
              <a:rPr lang="en-US" b="1" dirty="0"/>
              <a:t>public schools </a:t>
            </a:r>
            <a:r>
              <a:rPr lang="en-US" dirty="0"/>
              <a:t>where 70% of the school’s enrollment qualifies for free and reduced price meals, based on BEDS data , will be required to offer breakfast to all students after the instructional day has begun. For all other schools, participation in BAB is optional.</a:t>
            </a:r>
          </a:p>
          <a:p>
            <a:endParaRPr lang="en-US" dirty="0"/>
          </a:p>
          <a:p>
            <a:r>
              <a:rPr lang="en-US" dirty="0"/>
              <a:t>On or before May 1</a:t>
            </a:r>
            <a:r>
              <a:rPr lang="en-US" baseline="30000" dirty="0"/>
              <a:t>st</a:t>
            </a:r>
            <a:r>
              <a:rPr lang="en-US" dirty="0"/>
              <a:t> of each year, beginning this year, SED will post on the Child Nutrition website, the list of the public schools that meet the requirements for operating such programs, and provide notification to these schools. </a:t>
            </a:r>
          </a:p>
          <a:p>
            <a:endParaRPr lang="en-US" dirty="0"/>
          </a:p>
          <a:p>
            <a:r>
              <a:rPr lang="en-US" dirty="0"/>
              <a:t>Schools subject to this requirement will provide notice to students' parents and guardians that the school will be offering breakfast after the bell.</a:t>
            </a:r>
          </a:p>
          <a:p>
            <a:endParaRPr lang="en-US" dirty="0"/>
          </a:p>
          <a:p>
            <a:r>
              <a:rPr lang="en-US" dirty="0"/>
              <a:t>Schools will notify SED on their annual renewal if they are participating in Breakfast after the Bell and if so, what delivery model(s) they are using so that it can be reported out by SED by December each year. </a:t>
            </a:r>
          </a:p>
          <a:p>
            <a:endParaRPr lang="en-US" dirty="0"/>
          </a:p>
          <a:p>
            <a:r>
              <a:rPr lang="en-US" dirty="0"/>
              <a:t>Still have to comply with all regs – counting and  claiming, following meal pattern, maintaining production records, etc. </a:t>
            </a:r>
          </a:p>
          <a:p>
            <a:endParaRPr lang="en-US" dirty="0"/>
          </a:p>
          <a:p>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smtClean="0"/>
              <a:t>19</a:t>
            </a:fld>
            <a:endParaRPr lang="en-US"/>
          </a:p>
        </p:txBody>
      </p:sp>
    </p:spTree>
    <p:extLst>
      <p:ext uri="{BB962C8B-B14F-4D97-AF65-F5344CB8AC3E}">
        <p14:creationId xmlns:p14="http://schemas.microsoft.com/office/powerpoint/2010/main" val="1912784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FA5451-9B06-4622-A214-6CCF65AD529A}" type="slidenum">
              <a:rPr lang="en-US" smtClean="0"/>
              <a:t>2</a:t>
            </a:fld>
            <a:endParaRPr lang="en-US"/>
          </a:p>
        </p:txBody>
      </p:sp>
    </p:spTree>
    <p:extLst>
      <p:ext uri="{BB962C8B-B14F-4D97-AF65-F5344CB8AC3E}">
        <p14:creationId xmlns:p14="http://schemas.microsoft.com/office/powerpoint/2010/main" val="27196282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4800" y="4267199"/>
            <a:ext cx="6172200" cy="4648201"/>
          </a:xfrm>
        </p:spPr>
        <p:txBody>
          <a:bodyPr/>
          <a:lstStyle/>
          <a:p>
            <a:pPr lvl="0">
              <a:defRPr/>
            </a:pPr>
            <a:r>
              <a:rPr lang="en-US" dirty="0"/>
              <a:t>The incorporation of nutritious, locally grown foods supports healthy eating habits and is critical to the development of children.  When schools use food products from local sources, it supports local farmers and provides healthy choices for children in the school meal programs while supporting the local economy.</a:t>
            </a:r>
          </a:p>
          <a:p>
            <a:endParaRPr lang="en-US" dirty="0"/>
          </a:p>
          <a:p>
            <a:r>
              <a:rPr lang="en-US" dirty="0"/>
              <a:t>Governor Cuomo’s No Student Goes Hungary plan includes  an incentive for SFAs to purchase locally sourced products.  SFAs that spend at least thirty percent of total food costs for the school lunch program on NYS food products in the preceding school year are eligible for additional State reimbursement that, combined with any existing State reimbursement, will not exceed twenty-five cents for any school lunch meal.</a:t>
            </a:r>
          </a:p>
          <a:p>
            <a:endParaRPr lang="en-US" dirty="0"/>
          </a:p>
          <a:p>
            <a:r>
              <a:rPr lang="en-US" dirty="0"/>
              <a:t>This opportunity for additional funding is available to all SFAs that directly purchase individual food items or contract with a Food Service Management Company to purchase individual food items on the SFA’s behalf.   </a:t>
            </a:r>
            <a:r>
              <a:rPr lang="en-US" b="1" dirty="0"/>
              <a:t>SFA’s that purchase vended* meals are not eligible.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SFAs will track their purchases of NYS food products for their NSLP during the 18-19 SY to receive funding for meals served in the 19-20 SY.  </a:t>
            </a:r>
          </a:p>
          <a:p>
            <a:r>
              <a:rPr lang="en-US" dirty="0"/>
              <a:t>SED will be providing a formula for determining the minimum amount of NYS food product purchases for school lunch required to qualify for the additional State reimbursement. </a:t>
            </a:r>
          </a:p>
          <a:p>
            <a:endParaRPr lang="en-US" dirty="0"/>
          </a:p>
          <a:p>
            <a:r>
              <a:rPr lang="en-US" dirty="0"/>
              <a:t>SFAs will apply annually for this additional funding through SED’s Child Nutrition Management System.  SFAs must document lunch food purchases and costs in the preceding school year and certify that at least thirty percent of its total cost of food products for its school lunch program was from New York state products</a:t>
            </a:r>
            <a:r>
              <a:rPr lang="en-US" b="1" dirty="0"/>
              <a:t>.</a:t>
            </a:r>
            <a:r>
              <a:rPr lang="en-US" dirty="0"/>
              <a:t> **</a:t>
            </a:r>
          </a:p>
          <a:p>
            <a:endParaRPr lang="en-US" b="1" dirty="0"/>
          </a:p>
          <a:p>
            <a:endParaRPr lang="en-US" b="1" dirty="0"/>
          </a:p>
          <a:p>
            <a:endParaRPr lang="en-US" b="1" dirty="0"/>
          </a:p>
          <a:p>
            <a:endParaRPr lang="en-US" b="1" dirty="0"/>
          </a:p>
          <a:p>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smtClean="0"/>
              <a:t>20</a:t>
            </a:fld>
            <a:endParaRPr lang="en-US"/>
          </a:p>
        </p:txBody>
      </p:sp>
    </p:spTree>
    <p:extLst>
      <p:ext uri="{BB962C8B-B14F-4D97-AF65-F5344CB8AC3E}">
        <p14:creationId xmlns:p14="http://schemas.microsoft.com/office/powerpoint/2010/main" val="30010355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FA5451-9B06-4622-A214-6CCF65AD529A}" type="slidenum">
              <a:rPr lang="en-US" smtClean="0"/>
              <a:t>21</a:t>
            </a:fld>
            <a:endParaRPr lang="en-US"/>
          </a:p>
        </p:txBody>
      </p:sp>
    </p:spTree>
    <p:extLst>
      <p:ext uri="{BB962C8B-B14F-4D97-AF65-F5344CB8AC3E}">
        <p14:creationId xmlns:p14="http://schemas.microsoft.com/office/powerpoint/2010/main" val="17611332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BFA5451-9B06-4622-A214-6CCF65AD529A}" type="slidenum">
              <a:rPr lang="en-US" smtClean="0"/>
              <a:t>22</a:t>
            </a:fld>
            <a:endParaRPr lang="en-US"/>
          </a:p>
        </p:txBody>
      </p:sp>
    </p:spTree>
    <p:extLst>
      <p:ext uri="{BB962C8B-B14F-4D97-AF65-F5344CB8AC3E}">
        <p14:creationId xmlns:p14="http://schemas.microsoft.com/office/powerpoint/2010/main" val="14515325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BFA5451-9B06-4622-A214-6CCF65AD529A}" type="slidenum">
              <a:rPr lang="en-US" smtClean="0"/>
              <a:t>23</a:t>
            </a:fld>
            <a:endParaRPr lang="en-US"/>
          </a:p>
        </p:txBody>
      </p:sp>
    </p:spTree>
    <p:extLst>
      <p:ext uri="{BB962C8B-B14F-4D97-AF65-F5344CB8AC3E}">
        <p14:creationId xmlns:p14="http://schemas.microsoft.com/office/powerpoint/2010/main" val="37577375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FA5451-9B06-4622-A214-6CCF65AD529A}" type="slidenum">
              <a:rPr lang="en-US" smtClean="0"/>
              <a:t>24</a:t>
            </a:fld>
            <a:endParaRPr lang="en-US"/>
          </a:p>
        </p:txBody>
      </p:sp>
    </p:spTree>
    <p:extLst>
      <p:ext uri="{BB962C8B-B14F-4D97-AF65-F5344CB8AC3E}">
        <p14:creationId xmlns:p14="http://schemas.microsoft.com/office/powerpoint/2010/main" val="28322412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FA5451-9B06-4622-A214-6CCF65AD529A}" type="slidenum">
              <a:rPr lang="en-US" smtClean="0"/>
              <a:t>25</a:t>
            </a:fld>
            <a:endParaRPr lang="en-US"/>
          </a:p>
        </p:txBody>
      </p:sp>
    </p:spTree>
    <p:extLst>
      <p:ext uri="{BB962C8B-B14F-4D97-AF65-F5344CB8AC3E}">
        <p14:creationId xmlns:p14="http://schemas.microsoft.com/office/powerpoint/2010/main" val="3549527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There is no mandate for SFA’s to participate in the National School Lunch Program (NSLP), After School Care Program (Snack) or the Summer Food Service Program (SFSP).  However, SED strongly encourages all SFA’s to participate in these programs if it is in the best interest of the children.</a:t>
            </a:r>
          </a:p>
          <a:p>
            <a:endParaRPr lang="en-US" dirty="0"/>
          </a:p>
          <a:p>
            <a:r>
              <a:rPr lang="en-US" dirty="0"/>
              <a:t>There is a State mandate for Public schools to participate in the School Breakfast Program. </a:t>
            </a:r>
          </a:p>
          <a:p>
            <a:r>
              <a:rPr lang="en-US" dirty="0"/>
              <a:t> </a:t>
            </a:r>
          </a:p>
          <a:p>
            <a:r>
              <a:rPr lang="en-US" dirty="0"/>
              <a:t>The State Legislature, in an effort to help improve classroom learning, expanded the number of children who can benefit from the SBP. Section 389 of Chapter 57 of the Laws of 1993 and Chapters 614 and 615 of the Laws of 1993 required school districts to establish no later than September 1, 1993, a school breakfast program in all "severe need" elementary schools and no later than September 1, 1994, in all "severe need" schools and no later than September 1, 1995, in all elementary schools (grades K-6) that participated in the National School Lunch Program (NSLP) on or after January 1, 1993. A "severe need" school is one that served 40 percent or more of its lunches under the NSLP at a free or reduced price in the second preceding year. </a:t>
            </a:r>
            <a:endParaRPr lang="en-US" altLang="en-US" dirty="0"/>
          </a:p>
          <a:p>
            <a:endParaRPr lang="en-US" dirty="0"/>
          </a:p>
        </p:txBody>
      </p:sp>
      <p:sp>
        <p:nvSpPr>
          <p:cNvPr id="4" name="Slide Number Placeholder 3"/>
          <p:cNvSpPr>
            <a:spLocks noGrp="1"/>
          </p:cNvSpPr>
          <p:nvPr>
            <p:ph type="sldNum" sz="quarter" idx="10"/>
          </p:nvPr>
        </p:nvSpPr>
        <p:spPr/>
        <p:txBody>
          <a:bodyPr/>
          <a:lstStyle/>
          <a:p>
            <a:fld id="{CBFA5451-9B06-4622-A214-6CCF65AD529A}" type="slidenum">
              <a:rPr lang="en-US" smtClean="0"/>
              <a:t>3</a:t>
            </a:fld>
            <a:endParaRPr lang="en-US"/>
          </a:p>
        </p:txBody>
      </p:sp>
    </p:spTree>
    <p:extLst>
      <p:ext uri="{BB962C8B-B14F-4D97-AF65-F5344CB8AC3E}">
        <p14:creationId xmlns:p14="http://schemas.microsoft.com/office/powerpoint/2010/main" val="33182664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2400" y="4267200"/>
            <a:ext cx="6477000" cy="4191000"/>
          </a:xfrm>
        </p:spPr>
        <p:txBody>
          <a:bodyPr/>
          <a:lstStyle/>
          <a:p>
            <a:endParaRPr lang="en-US" altLang="en-US" b="1" dirty="0"/>
          </a:p>
          <a:p>
            <a:endParaRPr lang="en-US" dirty="0"/>
          </a:p>
        </p:txBody>
      </p:sp>
      <p:sp>
        <p:nvSpPr>
          <p:cNvPr id="4" name="Slide Number Placeholder 3"/>
          <p:cNvSpPr>
            <a:spLocks noGrp="1"/>
          </p:cNvSpPr>
          <p:nvPr>
            <p:ph type="sldNum" sz="quarter" idx="10"/>
          </p:nvPr>
        </p:nvSpPr>
        <p:spPr/>
        <p:txBody>
          <a:bodyPr/>
          <a:lstStyle/>
          <a:p>
            <a:fld id="{CBFA5451-9B06-4622-A214-6CCF65AD529A}" type="slidenum">
              <a:rPr lang="en-US" smtClean="0"/>
              <a:t>4</a:t>
            </a:fld>
            <a:endParaRPr lang="en-US"/>
          </a:p>
        </p:txBody>
      </p:sp>
    </p:spTree>
    <p:extLst>
      <p:ext uri="{BB962C8B-B14F-4D97-AF65-F5344CB8AC3E}">
        <p14:creationId xmlns:p14="http://schemas.microsoft.com/office/powerpoint/2010/main" val="34559420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FA5451-9B06-4622-A214-6CCF65AD529A}" type="slidenum">
              <a:rPr lang="en-US" smtClean="0"/>
              <a:t>5</a:t>
            </a:fld>
            <a:endParaRPr lang="en-US"/>
          </a:p>
        </p:txBody>
      </p:sp>
    </p:spTree>
    <p:extLst>
      <p:ext uri="{BB962C8B-B14F-4D97-AF65-F5344CB8AC3E}">
        <p14:creationId xmlns:p14="http://schemas.microsoft.com/office/powerpoint/2010/main" val="26398038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BFA5451-9B06-4622-A214-6CCF65AD529A}" type="slidenum">
              <a:rPr lang="en-US" smtClean="0"/>
              <a:t>6</a:t>
            </a:fld>
            <a:endParaRPr lang="en-US"/>
          </a:p>
        </p:txBody>
      </p:sp>
    </p:spTree>
    <p:extLst>
      <p:ext uri="{BB962C8B-B14F-4D97-AF65-F5344CB8AC3E}">
        <p14:creationId xmlns:p14="http://schemas.microsoft.com/office/powerpoint/2010/main" val="5036477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t>Reimbursement generated is not for adults, student teachers, principal/supt., other administrators, custodians, monitors.  Only food service staff who prepare and serve meals receive meals as a benefit at no charge</a:t>
            </a:r>
          </a:p>
          <a:p>
            <a:endParaRPr lang="en-US" dirty="0"/>
          </a:p>
        </p:txBody>
      </p:sp>
      <p:sp>
        <p:nvSpPr>
          <p:cNvPr id="4" name="Slide Number Placeholder 3"/>
          <p:cNvSpPr>
            <a:spLocks noGrp="1"/>
          </p:cNvSpPr>
          <p:nvPr>
            <p:ph type="sldNum" sz="quarter" idx="10"/>
          </p:nvPr>
        </p:nvSpPr>
        <p:spPr/>
        <p:txBody>
          <a:bodyPr/>
          <a:lstStyle/>
          <a:p>
            <a:fld id="{CBFA5451-9B06-4622-A214-6CCF65AD529A}" type="slidenum">
              <a:rPr lang="en-US" smtClean="0"/>
              <a:t>7</a:t>
            </a:fld>
            <a:endParaRPr lang="en-US"/>
          </a:p>
        </p:txBody>
      </p:sp>
    </p:spTree>
    <p:extLst>
      <p:ext uri="{BB962C8B-B14F-4D97-AF65-F5344CB8AC3E}">
        <p14:creationId xmlns:p14="http://schemas.microsoft.com/office/powerpoint/2010/main" val="4753363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FA5451-9B06-4622-A214-6CCF65AD529A}" type="slidenum">
              <a:rPr lang="en-US" smtClean="0"/>
              <a:t>8</a:t>
            </a:fld>
            <a:endParaRPr lang="en-US"/>
          </a:p>
        </p:txBody>
      </p:sp>
    </p:spTree>
    <p:extLst>
      <p:ext uri="{BB962C8B-B14F-4D97-AF65-F5344CB8AC3E}">
        <p14:creationId xmlns:p14="http://schemas.microsoft.com/office/powerpoint/2010/main" val="10533724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FA5451-9B06-4622-A214-6CCF65AD529A}" type="slidenum">
              <a:rPr lang="en-US" smtClean="0"/>
              <a:t>9</a:t>
            </a:fld>
            <a:endParaRPr lang="en-US"/>
          </a:p>
        </p:txBody>
      </p:sp>
    </p:spTree>
    <p:extLst>
      <p:ext uri="{BB962C8B-B14F-4D97-AF65-F5344CB8AC3E}">
        <p14:creationId xmlns:p14="http://schemas.microsoft.com/office/powerpoint/2010/main" val="18216749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5845A3C-CF6C-4A74-9A62-86A79694F519}" type="datetimeFigureOut">
              <a:rPr lang="en-US" smtClean="0"/>
              <a:t>5/2/2019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EB219B-0F1A-4EAD-9E2D-9B5B000EE116}" type="slidenum">
              <a:rPr lang="en-US" smtClean="0"/>
              <a:t>‹#›</a:t>
            </a:fld>
            <a:endParaRPr lang="en-US"/>
          </a:p>
        </p:txBody>
      </p:sp>
    </p:spTree>
    <p:extLst>
      <p:ext uri="{BB962C8B-B14F-4D97-AF65-F5344CB8AC3E}">
        <p14:creationId xmlns:p14="http://schemas.microsoft.com/office/powerpoint/2010/main" val="3270002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5845A3C-CF6C-4A74-9A62-86A79694F519}" type="datetimeFigureOut">
              <a:rPr lang="en-US" smtClean="0"/>
              <a:t>5/2/2019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EB219B-0F1A-4EAD-9E2D-9B5B000EE116}" type="slidenum">
              <a:rPr lang="en-US" smtClean="0"/>
              <a:t>‹#›</a:t>
            </a:fld>
            <a:endParaRPr lang="en-US"/>
          </a:p>
        </p:txBody>
      </p:sp>
    </p:spTree>
    <p:extLst>
      <p:ext uri="{BB962C8B-B14F-4D97-AF65-F5344CB8AC3E}">
        <p14:creationId xmlns:p14="http://schemas.microsoft.com/office/powerpoint/2010/main" val="2160505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5845A3C-CF6C-4A74-9A62-86A79694F519}" type="datetimeFigureOut">
              <a:rPr lang="en-US" smtClean="0"/>
              <a:t>5/2/2019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EB219B-0F1A-4EAD-9E2D-9B5B000EE116}"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2241432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5845A3C-CF6C-4A74-9A62-86A79694F519}" type="datetimeFigureOut">
              <a:rPr lang="en-US" smtClean="0"/>
              <a:t>5/2/2019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EB219B-0F1A-4EAD-9E2D-9B5B000EE116}" type="slidenum">
              <a:rPr lang="en-US" smtClean="0"/>
              <a:t>‹#›</a:t>
            </a:fld>
            <a:endParaRPr lang="en-US"/>
          </a:p>
        </p:txBody>
      </p:sp>
    </p:spTree>
    <p:extLst>
      <p:ext uri="{BB962C8B-B14F-4D97-AF65-F5344CB8AC3E}">
        <p14:creationId xmlns:p14="http://schemas.microsoft.com/office/powerpoint/2010/main" val="1975803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5845A3C-CF6C-4A74-9A62-86A79694F519}" type="datetimeFigureOut">
              <a:rPr lang="en-US" smtClean="0"/>
              <a:t>5/2/2019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EB219B-0F1A-4EAD-9E2D-9B5B000EE116}"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2887806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5845A3C-CF6C-4A74-9A62-86A79694F519}" type="datetimeFigureOut">
              <a:rPr lang="en-US" smtClean="0"/>
              <a:t>5/2/2019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EB219B-0F1A-4EAD-9E2D-9B5B000EE116}" type="slidenum">
              <a:rPr lang="en-US" smtClean="0"/>
              <a:t>‹#›</a:t>
            </a:fld>
            <a:endParaRPr lang="en-US"/>
          </a:p>
        </p:txBody>
      </p:sp>
    </p:spTree>
    <p:extLst>
      <p:ext uri="{BB962C8B-B14F-4D97-AF65-F5344CB8AC3E}">
        <p14:creationId xmlns:p14="http://schemas.microsoft.com/office/powerpoint/2010/main" val="13365472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845A3C-CF6C-4A74-9A62-86A79694F519}" type="datetimeFigureOut">
              <a:rPr lang="en-US" smtClean="0"/>
              <a:t>5/2/2019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EB219B-0F1A-4EAD-9E2D-9B5B000EE116}" type="slidenum">
              <a:rPr lang="en-US" smtClean="0"/>
              <a:t>‹#›</a:t>
            </a:fld>
            <a:endParaRPr lang="en-US"/>
          </a:p>
        </p:txBody>
      </p:sp>
    </p:spTree>
    <p:extLst>
      <p:ext uri="{BB962C8B-B14F-4D97-AF65-F5344CB8AC3E}">
        <p14:creationId xmlns:p14="http://schemas.microsoft.com/office/powerpoint/2010/main" val="18904408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845A3C-CF6C-4A74-9A62-86A79694F519}" type="datetimeFigureOut">
              <a:rPr lang="en-US" smtClean="0"/>
              <a:t>5/2/2019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EB219B-0F1A-4EAD-9E2D-9B5B000EE116}" type="slidenum">
              <a:rPr lang="en-US" smtClean="0"/>
              <a:t>‹#›</a:t>
            </a:fld>
            <a:endParaRPr lang="en-US"/>
          </a:p>
        </p:txBody>
      </p:sp>
    </p:spTree>
    <p:extLst>
      <p:ext uri="{BB962C8B-B14F-4D97-AF65-F5344CB8AC3E}">
        <p14:creationId xmlns:p14="http://schemas.microsoft.com/office/powerpoint/2010/main" val="3848267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845A3C-CF6C-4A74-9A62-86A79694F519}" type="datetimeFigureOut">
              <a:rPr lang="en-US" smtClean="0"/>
              <a:t>5/2/2019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EB219B-0F1A-4EAD-9E2D-9B5B000EE116}" type="slidenum">
              <a:rPr lang="en-US" smtClean="0"/>
              <a:t>‹#›</a:t>
            </a:fld>
            <a:endParaRPr lang="en-US"/>
          </a:p>
        </p:txBody>
      </p:sp>
    </p:spTree>
    <p:extLst>
      <p:ext uri="{BB962C8B-B14F-4D97-AF65-F5344CB8AC3E}">
        <p14:creationId xmlns:p14="http://schemas.microsoft.com/office/powerpoint/2010/main" val="767646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5845A3C-CF6C-4A74-9A62-86A79694F519}" type="datetimeFigureOut">
              <a:rPr lang="en-US" smtClean="0"/>
              <a:t>5/2/2019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EB219B-0F1A-4EAD-9E2D-9B5B000EE116}" type="slidenum">
              <a:rPr lang="en-US" smtClean="0"/>
              <a:t>‹#›</a:t>
            </a:fld>
            <a:endParaRPr lang="en-US"/>
          </a:p>
        </p:txBody>
      </p:sp>
    </p:spTree>
    <p:extLst>
      <p:ext uri="{BB962C8B-B14F-4D97-AF65-F5344CB8AC3E}">
        <p14:creationId xmlns:p14="http://schemas.microsoft.com/office/powerpoint/2010/main" val="362951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5845A3C-CF6C-4A74-9A62-86A79694F519}" type="datetimeFigureOut">
              <a:rPr lang="en-US" smtClean="0"/>
              <a:t>5/2/2019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EB219B-0F1A-4EAD-9E2D-9B5B000EE116}" type="slidenum">
              <a:rPr lang="en-US" smtClean="0"/>
              <a:t>‹#›</a:t>
            </a:fld>
            <a:endParaRPr lang="en-US"/>
          </a:p>
        </p:txBody>
      </p:sp>
    </p:spTree>
    <p:extLst>
      <p:ext uri="{BB962C8B-B14F-4D97-AF65-F5344CB8AC3E}">
        <p14:creationId xmlns:p14="http://schemas.microsoft.com/office/powerpoint/2010/main" val="1703991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5845A3C-CF6C-4A74-9A62-86A79694F519}" type="datetimeFigureOut">
              <a:rPr lang="en-US" smtClean="0"/>
              <a:t>5/2/2019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EB219B-0F1A-4EAD-9E2D-9B5B000EE116}" type="slidenum">
              <a:rPr lang="en-US" smtClean="0"/>
              <a:t>‹#›</a:t>
            </a:fld>
            <a:endParaRPr lang="en-US"/>
          </a:p>
        </p:txBody>
      </p:sp>
    </p:spTree>
    <p:extLst>
      <p:ext uri="{BB962C8B-B14F-4D97-AF65-F5344CB8AC3E}">
        <p14:creationId xmlns:p14="http://schemas.microsoft.com/office/powerpoint/2010/main" val="2445674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5845A3C-CF6C-4A74-9A62-86A79694F519}" type="datetimeFigureOut">
              <a:rPr lang="en-US" smtClean="0"/>
              <a:t>5/2/2019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EB219B-0F1A-4EAD-9E2D-9B5B000EE116}" type="slidenum">
              <a:rPr lang="en-US" smtClean="0"/>
              <a:t>‹#›</a:t>
            </a:fld>
            <a:endParaRPr lang="en-US"/>
          </a:p>
        </p:txBody>
      </p:sp>
    </p:spTree>
    <p:extLst>
      <p:ext uri="{BB962C8B-B14F-4D97-AF65-F5344CB8AC3E}">
        <p14:creationId xmlns:p14="http://schemas.microsoft.com/office/powerpoint/2010/main" val="1859650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845A3C-CF6C-4A74-9A62-86A79694F519}" type="datetimeFigureOut">
              <a:rPr lang="en-US" smtClean="0"/>
              <a:t>5/2/2019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EB219B-0F1A-4EAD-9E2D-9B5B000EE116}" type="slidenum">
              <a:rPr lang="en-US" smtClean="0"/>
              <a:t>‹#›</a:t>
            </a:fld>
            <a:endParaRPr lang="en-US"/>
          </a:p>
        </p:txBody>
      </p:sp>
    </p:spTree>
    <p:extLst>
      <p:ext uri="{BB962C8B-B14F-4D97-AF65-F5344CB8AC3E}">
        <p14:creationId xmlns:p14="http://schemas.microsoft.com/office/powerpoint/2010/main" val="2163682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B5845A3C-CF6C-4A74-9A62-86A79694F519}" type="datetimeFigureOut">
              <a:rPr lang="en-US" smtClean="0"/>
              <a:t>5/2/2019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EB219B-0F1A-4EAD-9E2D-9B5B000EE116}" type="slidenum">
              <a:rPr lang="en-US" smtClean="0"/>
              <a:t>‹#›</a:t>
            </a:fld>
            <a:endParaRPr lang="en-US"/>
          </a:p>
        </p:txBody>
      </p:sp>
    </p:spTree>
    <p:extLst>
      <p:ext uri="{BB962C8B-B14F-4D97-AF65-F5344CB8AC3E}">
        <p14:creationId xmlns:p14="http://schemas.microsoft.com/office/powerpoint/2010/main" val="1595677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5845A3C-CF6C-4A74-9A62-86A79694F519}" type="datetimeFigureOut">
              <a:rPr lang="en-US" smtClean="0"/>
              <a:t>5/2/2019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EB219B-0F1A-4EAD-9E2D-9B5B000EE116}" type="slidenum">
              <a:rPr lang="en-US" smtClean="0"/>
              <a:t>‹#›</a:t>
            </a:fld>
            <a:endParaRPr lang="en-US"/>
          </a:p>
        </p:txBody>
      </p:sp>
    </p:spTree>
    <p:extLst>
      <p:ext uri="{BB962C8B-B14F-4D97-AF65-F5344CB8AC3E}">
        <p14:creationId xmlns:p14="http://schemas.microsoft.com/office/powerpoint/2010/main" val="3497081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5845A3C-CF6C-4A74-9A62-86A79694F519}" type="datetimeFigureOut">
              <a:rPr lang="en-US" smtClean="0"/>
              <a:t>5/2/2019</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20EB219B-0F1A-4EAD-9E2D-9B5B000EE116}" type="slidenum">
              <a:rPr lang="en-US" smtClean="0"/>
              <a:t>‹#›</a:t>
            </a:fld>
            <a:endParaRPr lang="en-US"/>
          </a:p>
        </p:txBody>
      </p:sp>
    </p:spTree>
    <p:extLst>
      <p:ext uri="{BB962C8B-B14F-4D97-AF65-F5344CB8AC3E}">
        <p14:creationId xmlns:p14="http://schemas.microsoft.com/office/powerpoint/2010/main" val="3825192957"/>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 id="2147483751"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fns.usda.gov/school-meals/certification-compliance"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ecjleadingcases.wordpress.com/2013/03/12/full-video-wednesday-seminars-27-february-2013-free-movement-of-workers-and-exit-taxes-on-the-in-the-ecj-case-law-professors-belen-alonso-olea-y-pedro-herrera-libre-circulacion-de-trabaj/" TargetMode="External"/><Relationship Id="rId3" Type="http://schemas.openxmlformats.org/officeDocument/2006/relationships/image" Target="../media/image4.gif"/><Relationship Id="rId7"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www.fns.usda.gov/school-meals/professional-standards" TargetMode="External"/><Relationship Id="rId5" Type="http://schemas.openxmlformats.org/officeDocument/2006/relationships/hyperlink" Target="http://www.cn.nysed.gov/content/professional-standards" TargetMode="External"/><Relationship Id="rId4" Type="http://schemas.openxmlformats.org/officeDocument/2006/relationships/hyperlink" Target="http://ict-en-onderwijs.blogspot.com/2012_03_01_archive.html"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wheresthebenefit.blogspot.com/2012/06/guest-post-spoon-overdrafts-and-wca.html"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portal.nysed.gov/abp"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7.tmp"/><Relationship Id="rId4" Type="http://schemas.openxmlformats.org/officeDocument/2006/relationships/hyperlink" Target="http://www.cn.nysed.gov/content/new-state-wide-direct-certification-matching-process-and-mandatory-reporting-snapmedicaid"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www.cn.nysed.gov/content/2018-19-cep-application-due-june-30-2018"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cn.nysed.gov/content/meal-charge-and-prohibition-against-meal-shaming-policy-template"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cn.nysed.gov/content/breakfast-after-bell-implementation-and-reporting-breakfast-delivery-methods"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hyperlink" Target="http://www.cn.nysed.gov/content/additional-state-subsidy-purchasing-new-york-state-food-products"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openclipart.org/detail/164713/red-barn-by-bnsonger47" TargetMode="External"/><Relationship Id="rId5" Type="http://schemas.openxmlformats.org/officeDocument/2006/relationships/image" Target="../media/image10.png"/><Relationship Id="rId4" Type="http://schemas.openxmlformats.org/officeDocument/2006/relationships/hyperlink" Target="http://www.publicdomainpictures.net/view-image.php?image=100693&amp;picture=corn-angel"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pedalogica.blogspot.com.es/2013/05/dos-opciones-online-para-reducir-el.html" TargetMode="Externa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cn.nysed.gov/content/child-nutrition-programs-application-submission-process"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mailto:cn@nysed.gov"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portal.nysed.gov/portal/page/portal/CNKC"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nysed.gov/cn/cnms.ht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cn.nysed.gov/content/child-nutrition-programs-application-submission-proces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7416800" cy="1320800"/>
          </a:xfrm>
        </p:spPr>
        <p:txBody>
          <a:bodyPr anchor="t">
            <a:normAutofit/>
          </a:bodyPr>
          <a:lstStyle/>
          <a:p>
            <a:r>
              <a:rPr lang="en-US" sz="2800" dirty="0"/>
              <a:t>Introduction to New York State Education Department (SED) Child Nutrition Programs</a:t>
            </a:r>
          </a:p>
        </p:txBody>
      </p:sp>
      <p:sp>
        <p:nvSpPr>
          <p:cNvPr id="4" name="Content Placeholder 3">
            <a:extLst>
              <a:ext uri="{FF2B5EF4-FFF2-40B4-BE49-F238E27FC236}">
                <a16:creationId xmlns:a16="http://schemas.microsoft.com/office/drawing/2014/main" id="{1A031DA6-73B3-42A4-A115-36F23E95E430}"/>
              </a:ext>
            </a:extLst>
          </p:cNvPr>
          <p:cNvSpPr>
            <a:spLocks noGrp="1"/>
          </p:cNvSpPr>
          <p:nvPr>
            <p:ph idx="1"/>
          </p:nvPr>
        </p:nvSpPr>
        <p:spPr>
          <a:xfrm>
            <a:off x="3047370" y="2160589"/>
            <a:ext cx="3905879" cy="3880773"/>
          </a:xfrm>
        </p:spPr>
        <p:txBody>
          <a:bodyPr>
            <a:normAutofit/>
          </a:bodyPr>
          <a:lstStyle/>
          <a:p>
            <a:pPr>
              <a:spcBef>
                <a:spcPct val="20000"/>
              </a:spcBef>
              <a:buClr>
                <a:schemeClr val="accent2"/>
              </a:buClr>
              <a:buNone/>
            </a:pPr>
            <a:r>
              <a:rPr lang="en-US" altLang="en-US" dirty="0"/>
              <a:t>The mission of SED is to preserve the nutritional and fiscal integrity of Child Nutrition Programs by providing:</a:t>
            </a:r>
          </a:p>
          <a:p>
            <a:pPr lvl="1">
              <a:buFont typeface="Arial" panose="020B0604020202020204" pitchFamily="34" charset="0"/>
              <a:buChar char="•"/>
            </a:pPr>
            <a:r>
              <a:rPr lang="en-US" altLang="en-US" dirty="0"/>
              <a:t>Technical Assistance</a:t>
            </a:r>
          </a:p>
          <a:p>
            <a:pPr lvl="1">
              <a:buFont typeface="Arial" panose="020B0604020202020204" pitchFamily="34" charset="0"/>
              <a:buChar char="•"/>
            </a:pPr>
            <a:r>
              <a:rPr lang="en-US" altLang="en-US" dirty="0"/>
              <a:t>Professional Training</a:t>
            </a:r>
          </a:p>
          <a:p>
            <a:pPr lvl="1">
              <a:buFont typeface="Arial" panose="020B0604020202020204" pitchFamily="34" charset="0"/>
              <a:buChar char="•"/>
            </a:pPr>
            <a:r>
              <a:rPr lang="en-US" altLang="en-US" dirty="0"/>
              <a:t>Comprehensive Reviews</a:t>
            </a:r>
          </a:p>
          <a:p>
            <a:pPr lvl="1">
              <a:buFont typeface="Arial" panose="020B0604020202020204" pitchFamily="34" charset="0"/>
              <a:buChar char="•"/>
            </a:pPr>
            <a:r>
              <a:rPr lang="en-US" altLang="en-US" dirty="0"/>
              <a:t>Nutrition Evaluations</a:t>
            </a:r>
          </a:p>
          <a:p>
            <a:endParaRPr lang="en-US" dirty="0"/>
          </a:p>
        </p:txBody>
      </p:sp>
      <p:pic>
        <p:nvPicPr>
          <p:cNvPr id="1026" name="Picture 2" descr="SEDse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105" y="2159331"/>
            <a:ext cx="2186980" cy="224165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32128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748" y="780747"/>
            <a:ext cx="6447501" cy="743253"/>
          </a:xfrm>
        </p:spPr>
        <p:txBody>
          <a:bodyPr anchor="t">
            <a:normAutofit/>
          </a:bodyPr>
          <a:lstStyle/>
          <a:p>
            <a:r>
              <a:rPr lang="en-US" sz="2800" dirty="0"/>
              <a:t>Method of Service</a:t>
            </a:r>
          </a:p>
        </p:txBody>
      </p:sp>
      <p:sp>
        <p:nvSpPr>
          <p:cNvPr id="3" name="Content Placeholder 2"/>
          <p:cNvSpPr>
            <a:spLocks noGrp="1"/>
          </p:cNvSpPr>
          <p:nvPr>
            <p:ph idx="1"/>
          </p:nvPr>
        </p:nvSpPr>
        <p:spPr>
          <a:xfrm>
            <a:off x="3047370" y="2160589"/>
            <a:ext cx="3905879" cy="3880773"/>
          </a:xfrm>
        </p:spPr>
        <p:txBody>
          <a:bodyPr>
            <a:normAutofit/>
          </a:bodyPr>
          <a:lstStyle/>
          <a:p>
            <a:pPr>
              <a:lnSpc>
                <a:spcPct val="90000"/>
              </a:lnSpc>
            </a:pPr>
            <a:endParaRPr lang="en-US" sz="1500" dirty="0"/>
          </a:p>
          <a:p>
            <a:pPr>
              <a:lnSpc>
                <a:spcPct val="90000"/>
              </a:lnSpc>
            </a:pPr>
            <a:r>
              <a:rPr lang="en-US" sz="1200" dirty="0"/>
              <a:t>Self-Prep – Meals are prepared and served on site</a:t>
            </a:r>
          </a:p>
          <a:p>
            <a:pPr>
              <a:lnSpc>
                <a:spcPct val="90000"/>
              </a:lnSpc>
            </a:pPr>
            <a:r>
              <a:rPr lang="en-US" sz="1200" dirty="0"/>
              <a:t>Satellite – Meals are prepared within the SFA and delivered to each site</a:t>
            </a:r>
          </a:p>
          <a:p>
            <a:pPr>
              <a:lnSpc>
                <a:spcPct val="90000"/>
              </a:lnSpc>
            </a:pPr>
            <a:r>
              <a:rPr lang="en-US" sz="1200" dirty="0"/>
              <a:t>Sat-Prep – Meals are prepared and served on site </a:t>
            </a:r>
            <a:r>
              <a:rPr lang="en-US" sz="1200" b="1" dirty="0"/>
              <a:t>and </a:t>
            </a:r>
            <a:r>
              <a:rPr lang="en-US" sz="1200" dirty="0"/>
              <a:t>sent to additional sites </a:t>
            </a:r>
          </a:p>
          <a:p>
            <a:pPr>
              <a:lnSpc>
                <a:spcPct val="90000"/>
              </a:lnSpc>
            </a:pPr>
            <a:r>
              <a:rPr lang="en-US" sz="1200" dirty="0"/>
              <a:t>Vended – Prepared meals are delivered from an outside organization </a:t>
            </a:r>
          </a:p>
          <a:p>
            <a:pPr marL="82296" indent="0">
              <a:lnSpc>
                <a:spcPct val="90000"/>
              </a:lnSpc>
              <a:buNone/>
            </a:pPr>
            <a:r>
              <a:rPr lang="en-US" sz="1200" dirty="0"/>
              <a:t>A valid NYS Permit to Operate a Food Service is required to be submitted with all new SFA Applications for each site the SFA is applying for.</a:t>
            </a:r>
          </a:p>
          <a:p>
            <a:pPr marL="82296" lvl="0" indent="0">
              <a:lnSpc>
                <a:spcPct val="90000"/>
              </a:lnSpc>
              <a:buClr>
                <a:srgbClr val="4F81BD"/>
              </a:buClr>
              <a:buSzPct val="100000"/>
              <a:buNone/>
            </a:pPr>
            <a:endParaRPr lang="en-US" sz="1500" u="sng" dirty="0"/>
          </a:p>
          <a:p>
            <a:pPr marL="82296" indent="0">
              <a:lnSpc>
                <a:spcPct val="90000"/>
              </a:lnSpc>
              <a:buSzPct val="100000"/>
              <a:buNone/>
            </a:pPr>
            <a:endParaRPr lang="en-US" sz="1500" b="1" dirty="0"/>
          </a:p>
          <a:p>
            <a:pPr marL="82296" indent="0">
              <a:lnSpc>
                <a:spcPct val="90000"/>
              </a:lnSpc>
              <a:buSzPct val="100000"/>
              <a:buNone/>
            </a:pPr>
            <a:endParaRPr lang="en-US" sz="1500" dirty="0"/>
          </a:p>
          <a:p>
            <a:pPr marL="82296" indent="0">
              <a:lnSpc>
                <a:spcPct val="90000"/>
              </a:lnSpc>
              <a:buNone/>
            </a:pPr>
            <a:endParaRPr lang="en-US" sz="1500" dirty="0"/>
          </a:p>
        </p:txBody>
      </p:sp>
      <p:pic>
        <p:nvPicPr>
          <p:cNvPr id="4" name="Picture 2" descr="Related image">
            <a:extLst>
              <a:ext uri="{FF2B5EF4-FFF2-40B4-BE49-F238E27FC236}">
                <a16:creationId xmlns:a16="http://schemas.microsoft.com/office/drawing/2014/main" id="{C15F2792-CE42-45AD-96F4-4A3727D614C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604" r="44225"/>
          <a:stretch/>
        </p:blipFill>
        <p:spPr bwMode="auto">
          <a:xfrm>
            <a:off x="505748" y="1752600"/>
            <a:ext cx="2358448" cy="3882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61587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8ED82-4CCF-4CE3-8F53-00C36C3BB541}"/>
              </a:ext>
            </a:extLst>
          </p:cNvPr>
          <p:cNvSpPr>
            <a:spLocks noGrp="1"/>
          </p:cNvSpPr>
          <p:nvPr>
            <p:ph type="title"/>
          </p:nvPr>
        </p:nvSpPr>
        <p:spPr>
          <a:xfrm>
            <a:off x="457200" y="533400"/>
            <a:ext cx="4648200" cy="421049"/>
          </a:xfrm>
        </p:spPr>
        <p:txBody>
          <a:bodyPr anchor="ctr">
            <a:noAutofit/>
          </a:bodyPr>
          <a:lstStyle/>
          <a:p>
            <a:r>
              <a:rPr lang="en-US" sz="2800" dirty="0"/>
              <a:t>6-Cent Certification</a:t>
            </a:r>
          </a:p>
        </p:txBody>
      </p:sp>
      <p:sp>
        <p:nvSpPr>
          <p:cNvPr id="3" name="Content Placeholder 2">
            <a:extLst>
              <a:ext uri="{FF2B5EF4-FFF2-40B4-BE49-F238E27FC236}">
                <a16:creationId xmlns:a16="http://schemas.microsoft.com/office/drawing/2014/main" id="{6890634D-EE1B-4AC6-BC68-157CCD3728DD}"/>
              </a:ext>
            </a:extLst>
          </p:cNvPr>
          <p:cNvSpPr>
            <a:spLocks noGrp="1"/>
          </p:cNvSpPr>
          <p:nvPr>
            <p:ph idx="1"/>
          </p:nvPr>
        </p:nvSpPr>
        <p:spPr>
          <a:xfrm>
            <a:off x="457200" y="1127050"/>
            <a:ext cx="7010400" cy="5045150"/>
          </a:xfrm>
        </p:spPr>
        <p:txBody>
          <a:bodyPr anchor="ctr">
            <a:normAutofit/>
          </a:bodyPr>
          <a:lstStyle/>
          <a:p>
            <a:pPr>
              <a:lnSpc>
                <a:spcPct val="90000"/>
              </a:lnSpc>
            </a:pPr>
            <a:r>
              <a:rPr lang="en-US" sz="1200" dirty="0"/>
              <a:t>SFA’s receive an additional 6-cents per lunch reimbursement for meals certified to be in compliance with the meal patterns. </a:t>
            </a:r>
          </a:p>
          <a:p>
            <a:pPr>
              <a:lnSpc>
                <a:spcPct val="90000"/>
              </a:lnSpc>
            </a:pPr>
            <a:r>
              <a:rPr lang="en-US" sz="1200" dirty="0"/>
              <a:t>The 6-cent certification worksheets can be accessed on USDA’s website at: </a:t>
            </a:r>
            <a:r>
              <a:rPr lang="en-US" sz="1200" dirty="0">
                <a:hlinkClick r:id="rId3"/>
              </a:rPr>
              <a:t>https://www.fns.usda.gov/school-meals/certification-compliance</a:t>
            </a:r>
            <a:endParaRPr lang="en-US" sz="1200" dirty="0"/>
          </a:p>
          <a:p>
            <a:pPr>
              <a:lnSpc>
                <a:spcPct val="90000"/>
              </a:lnSpc>
            </a:pPr>
            <a:r>
              <a:rPr lang="en-US" sz="1200" dirty="0"/>
              <a:t>You must submit completed worksheets and menus for breakfast and lunch</a:t>
            </a:r>
          </a:p>
          <a:p>
            <a:pPr>
              <a:lnSpc>
                <a:spcPct val="90000"/>
              </a:lnSpc>
            </a:pPr>
            <a:endParaRPr lang="en-US" sz="1200" dirty="0"/>
          </a:p>
          <a:p>
            <a:pPr>
              <a:lnSpc>
                <a:spcPct val="90000"/>
              </a:lnSpc>
            </a:pPr>
            <a:r>
              <a:rPr lang="en-US" sz="1200" dirty="0"/>
              <a:t>If your SFA is seeking any of the following waivers to the meal pattern, you must submit a written request stating the reason for the request:</a:t>
            </a:r>
          </a:p>
          <a:p>
            <a:pPr lvl="1">
              <a:lnSpc>
                <a:spcPct val="90000"/>
              </a:lnSpc>
            </a:pPr>
            <a:r>
              <a:rPr lang="en-US" sz="1200" dirty="0"/>
              <a:t>Dark Green Vegetable Wavier- substitute other vegetable subgroups for the dark green subgroup</a:t>
            </a:r>
          </a:p>
          <a:p>
            <a:pPr lvl="1">
              <a:lnSpc>
                <a:spcPct val="90000"/>
              </a:lnSpc>
            </a:pPr>
            <a:r>
              <a:rPr lang="en-US" sz="1200" dirty="0"/>
              <a:t>Passover Grain Waiver- exemption from the enrichment and whole grain portions of the CNP grain requirement during Passover</a:t>
            </a:r>
          </a:p>
          <a:p>
            <a:pPr lvl="1">
              <a:lnSpc>
                <a:spcPct val="90000"/>
              </a:lnSpc>
            </a:pPr>
            <a:r>
              <a:rPr lang="en-US" sz="1200" dirty="0"/>
              <a:t>Milk Waiver- allows for flexibility for meals that contain poultry or meat- must be in accordance with Jewish Dietary Law</a:t>
            </a:r>
          </a:p>
          <a:p>
            <a:pPr lvl="1">
              <a:lnSpc>
                <a:spcPct val="90000"/>
              </a:lnSpc>
            </a:pPr>
            <a:r>
              <a:rPr lang="en-US" sz="1200" dirty="0"/>
              <a:t>Age &amp; Grade Flexibility- allows for flexibility to serve meal pattern for the highest age/grade group in residence or alternative schools due to operational limitations to separating age/grade groups for safety concerns</a:t>
            </a:r>
          </a:p>
          <a:p>
            <a:pPr marL="82296" indent="0">
              <a:lnSpc>
                <a:spcPct val="90000"/>
              </a:lnSpc>
              <a:buNone/>
            </a:pPr>
            <a:endParaRPr lang="en-US" sz="1000" dirty="0"/>
          </a:p>
          <a:p>
            <a:pPr marL="82296" indent="0">
              <a:lnSpc>
                <a:spcPct val="90000"/>
              </a:lnSpc>
              <a:buNone/>
            </a:pPr>
            <a:endParaRPr lang="en-US" sz="1000" dirty="0"/>
          </a:p>
        </p:txBody>
      </p:sp>
    </p:spTree>
    <p:extLst>
      <p:ext uri="{BB962C8B-B14F-4D97-AF65-F5344CB8AC3E}">
        <p14:creationId xmlns:p14="http://schemas.microsoft.com/office/powerpoint/2010/main" val="37842927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325120"/>
            <a:ext cx="1884038" cy="954449"/>
          </a:xfrm>
        </p:spPr>
        <p:txBody>
          <a:bodyPr anchor="ctr">
            <a:normAutofit/>
          </a:bodyPr>
          <a:lstStyle/>
          <a:p>
            <a:r>
              <a:rPr lang="en-US" sz="2800" dirty="0"/>
              <a:t>Staffing</a:t>
            </a:r>
          </a:p>
        </p:txBody>
      </p:sp>
      <p:sp>
        <p:nvSpPr>
          <p:cNvPr id="3" name="Content Placeholder 2"/>
          <p:cNvSpPr>
            <a:spLocks noGrp="1"/>
          </p:cNvSpPr>
          <p:nvPr>
            <p:ph idx="1"/>
          </p:nvPr>
        </p:nvSpPr>
        <p:spPr>
          <a:xfrm>
            <a:off x="533400" y="1279569"/>
            <a:ext cx="6400800" cy="4453796"/>
          </a:xfrm>
        </p:spPr>
        <p:txBody>
          <a:bodyPr anchor="ctr">
            <a:normAutofit/>
          </a:bodyPr>
          <a:lstStyle/>
          <a:p>
            <a:pPr>
              <a:lnSpc>
                <a:spcPct val="90000"/>
              </a:lnSpc>
              <a:buFont typeface="Arial" panose="020B0604020202020204" pitchFamily="34" charset="0"/>
              <a:buChar char="•"/>
            </a:pPr>
            <a:r>
              <a:rPr lang="en-US" sz="1200" dirty="0"/>
              <a:t>Staffing requirements may vary depending on number of students served and food production method</a:t>
            </a:r>
          </a:p>
          <a:p>
            <a:pPr lvl="0">
              <a:lnSpc>
                <a:spcPct val="90000"/>
              </a:lnSpc>
              <a:buFont typeface="Arial" panose="020B0604020202020204" pitchFamily="34" charset="0"/>
              <a:buChar char="•"/>
            </a:pPr>
            <a:r>
              <a:rPr lang="en-US" sz="1200" dirty="0"/>
              <a:t>Food Service Director</a:t>
            </a:r>
          </a:p>
          <a:p>
            <a:pPr lvl="1">
              <a:lnSpc>
                <a:spcPct val="90000"/>
              </a:lnSpc>
              <a:buFont typeface="Arial" panose="020B0604020202020204" pitchFamily="34" charset="0"/>
              <a:buChar char="•"/>
            </a:pPr>
            <a:r>
              <a:rPr lang="en-US" sz="1200" dirty="0"/>
              <a:t>Directly responsible for the management of the day-to-day operations of the school nutrition program for all participating schools under the jurisdiction of the SFA.</a:t>
            </a:r>
          </a:p>
          <a:p>
            <a:pPr lvl="0">
              <a:lnSpc>
                <a:spcPct val="90000"/>
              </a:lnSpc>
              <a:buFont typeface="Arial" panose="020B0604020202020204" pitchFamily="34" charset="0"/>
              <a:buChar char="•"/>
            </a:pPr>
            <a:r>
              <a:rPr lang="en-US" sz="1200" dirty="0"/>
              <a:t>Food Service Manager</a:t>
            </a:r>
          </a:p>
          <a:p>
            <a:pPr lvl="1">
              <a:lnSpc>
                <a:spcPct val="90000"/>
              </a:lnSpc>
              <a:buFont typeface="Arial" panose="020B0604020202020204" pitchFamily="34" charset="0"/>
              <a:buChar char="•"/>
            </a:pPr>
            <a:r>
              <a:rPr lang="en-US" sz="1200" dirty="0"/>
              <a:t>Directly responsible for the management of the day-to-day operations of the school nutrition program for a participating school(s) under the jurisdiction of the SFA.</a:t>
            </a:r>
          </a:p>
          <a:p>
            <a:pPr lvl="0">
              <a:lnSpc>
                <a:spcPct val="90000"/>
              </a:lnSpc>
              <a:buFont typeface="Arial" panose="020B0604020202020204" pitchFamily="34" charset="0"/>
              <a:buChar char="•"/>
            </a:pPr>
            <a:r>
              <a:rPr lang="en-US" sz="1200" dirty="0"/>
              <a:t>Program Staff</a:t>
            </a:r>
          </a:p>
          <a:p>
            <a:pPr lvl="1">
              <a:lnSpc>
                <a:spcPct val="90000"/>
              </a:lnSpc>
              <a:buFont typeface="Arial" panose="020B0604020202020204" pitchFamily="34" charset="0"/>
              <a:buChar char="•"/>
            </a:pPr>
            <a:r>
              <a:rPr lang="en-US" sz="1200" dirty="0"/>
              <a:t>Individuals without managerial responsibility who are involved in routine operations of the school nutrition programs for a participating school(s).  Program staff may include those individuals who prepare and serve meals, process transactions at the point of service and review free and reduced price applications.  </a:t>
            </a:r>
          </a:p>
          <a:p>
            <a:pPr>
              <a:lnSpc>
                <a:spcPct val="90000"/>
              </a:lnSpc>
            </a:pPr>
            <a:endParaRPr lang="en-US" sz="1400" dirty="0"/>
          </a:p>
        </p:txBody>
      </p:sp>
    </p:spTree>
    <p:extLst>
      <p:ext uri="{BB962C8B-B14F-4D97-AF65-F5344CB8AC3E}">
        <p14:creationId xmlns:p14="http://schemas.microsoft.com/office/powerpoint/2010/main" val="39368378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8000" y="609600"/>
            <a:ext cx="6447501" cy="740438"/>
          </a:xfrm>
        </p:spPr>
        <p:txBody>
          <a:bodyPr>
            <a:normAutofit/>
          </a:bodyPr>
          <a:lstStyle/>
          <a:p>
            <a:r>
              <a:rPr lang="en-US" sz="2800" dirty="0"/>
              <a:t>Professional Standards</a:t>
            </a:r>
          </a:p>
        </p:txBody>
      </p:sp>
      <p:pic>
        <p:nvPicPr>
          <p:cNvPr id="6" name="Picture 5" descr="White diploma, red and gold ribbon">
            <a:extLst>
              <a:ext uri="{FF2B5EF4-FFF2-40B4-BE49-F238E27FC236}">
                <a16:creationId xmlns:a16="http://schemas.microsoft.com/office/drawing/2014/main" id="{9717CE60-B3F4-4C05-8E51-59C2522ECB28}"/>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41960" y="2072350"/>
            <a:ext cx="1547922" cy="1826549"/>
          </a:xfrm>
          <a:prstGeom prst="rect">
            <a:avLst/>
          </a:prstGeom>
        </p:spPr>
      </p:pic>
      <p:sp>
        <p:nvSpPr>
          <p:cNvPr id="3" name="Content Placeholder 2"/>
          <p:cNvSpPr>
            <a:spLocks noGrp="1"/>
          </p:cNvSpPr>
          <p:nvPr>
            <p:ph idx="1"/>
          </p:nvPr>
        </p:nvSpPr>
        <p:spPr>
          <a:xfrm>
            <a:off x="2463408" y="1524000"/>
            <a:ext cx="5080392" cy="4343400"/>
          </a:xfrm>
        </p:spPr>
        <p:txBody>
          <a:bodyPr>
            <a:normAutofit fontScale="92500" lnSpcReduction="10000"/>
          </a:bodyPr>
          <a:lstStyle/>
          <a:p>
            <a:pPr marL="82296" indent="0">
              <a:lnSpc>
                <a:spcPct val="90000"/>
              </a:lnSpc>
              <a:buNone/>
            </a:pPr>
            <a:r>
              <a:rPr lang="en-US" sz="1300" dirty="0"/>
              <a:t>USDA has established minimum professional standards requirements for school nutrition professionals who manage and operate the National School Lunch and School Breakfast Programs.</a:t>
            </a:r>
          </a:p>
          <a:p>
            <a:pPr marL="82296" indent="0">
              <a:lnSpc>
                <a:spcPct val="90000"/>
              </a:lnSpc>
              <a:buNone/>
            </a:pPr>
            <a:endParaRPr lang="en-US" sz="1300" dirty="0"/>
          </a:p>
          <a:p>
            <a:pPr lvl="1">
              <a:lnSpc>
                <a:spcPct val="90000"/>
              </a:lnSpc>
              <a:buFont typeface="Arial" panose="020B0604020202020204" pitchFamily="34" charset="0"/>
              <a:buChar char="•"/>
            </a:pPr>
            <a:r>
              <a:rPr lang="en-US" sz="1300" dirty="0"/>
              <a:t>Hiring and training standards</a:t>
            </a:r>
          </a:p>
          <a:p>
            <a:pPr lvl="1">
              <a:lnSpc>
                <a:spcPct val="90000"/>
              </a:lnSpc>
              <a:buFont typeface="Arial" panose="020B0604020202020204" pitchFamily="34" charset="0"/>
              <a:buChar char="•"/>
            </a:pPr>
            <a:r>
              <a:rPr lang="en-US" sz="1300" dirty="0"/>
              <a:t>All SFAs </a:t>
            </a:r>
            <a:r>
              <a:rPr lang="en-US" sz="1300" b="1" dirty="0"/>
              <a:t>MUST</a:t>
            </a:r>
            <a:r>
              <a:rPr lang="en-US" sz="1300" dirty="0"/>
              <a:t> have a representative from the SFA acting in the program director capacity</a:t>
            </a:r>
          </a:p>
          <a:p>
            <a:pPr lvl="1">
              <a:lnSpc>
                <a:spcPct val="90000"/>
              </a:lnSpc>
              <a:buFont typeface="Arial" panose="020B0604020202020204" pitchFamily="34" charset="0"/>
              <a:buChar char="•"/>
            </a:pPr>
            <a:r>
              <a:rPr lang="en-US" sz="1300" dirty="0"/>
              <a:t>Please visit the CNKC for detailed requirements and guidance</a:t>
            </a:r>
          </a:p>
          <a:p>
            <a:pPr lvl="1">
              <a:lnSpc>
                <a:spcPct val="90000"/>
              </a:lnSpc>
              <a:buFont typeface="Arial" panose="020B0604020202020204" pitchFamily="34" charset="0"/>
              <a:buChar char="•"/>
            </a:pPr>
            <a:r>
              <a:rPr lang="en-US" sz="1300" dirty="0">
                <a:hlinkClick r:id="rId5"/>
              </a:rPr>
              <a:t>http://www.cn.nysed.gov/content/professional-standards</a:t>
            </a:r>
            <a:endParaRPr lang="en-US" sz="1300" dirty="0"/>
          </a:p>
          <a:p>
            <a:pPr lvl="2">
              <a:lnSpc>
                <a:spcPct val="90000"/>
              </a:lnSpc>
              <a:buFont typeface="Arial" panose="020B0604020202020204" pitchFamily="34" charset="0"/>
              <a:buChar char="•"/>
            </a:pPr>
            <a:endParaRPr lang="en-US" sz="1200" dirty="0"/>
          </a:p>
          <a:p>
            <a:pPr>
              <a:buFont typeface="Arial" panose="020B0604020202020204" pitchFamily="34" charset="0"/>
              <a:buChar char="•"/>
            </a:pPr>
            <a:r>
              <a:rPr lang="en-US" sz="1300" dirty="0"/>
              <a:t>SFA must ensure compliance</a:t>
            </a:r>
          </a:p>
          <a:p>
            <a:pPr>
              <a:buFont typeface="Arial" panose="020B0604020202020204" pitchFamily="34" charset="0"/>
              <a:buChar char="•"/>
            </a:pPr>
            <a:r>
              <a:rPr lang="en-US" sz="1300" dirty="0"/>
              <a:t>Maintain documentation </a:t>
            </a:r>
          </a:p>
          <a:p>
            <a:pPr lvl="1">
              <a:buFont typeface="Arial" panose="020B0604020202020204" pitchFamily="34" charset="0"/>
              <a:buChar char="•"/>
            </a:pPr>
            <a:r>
              <a:rPr lang="en-US" sz="1300" dirty="0"/>
              <a:t>SED Tracking Tool Link</a:t>
            </a:r>
          </a:p>
          <a:p>
            <a:pPr lvl="1">
              <a:buFont typeface="Arial" panose="020B0604020202020204" pitchFamily="34" charset="0"/>
              <a:buChar char="•"/>
            </a:pPr>
            <a:r>
              <a:rPr lang="en-US" sz="1300" dirty="0"/>
              <a:t>USDA Tracking Tool</a:t>
            </a:r>
          </a:p>
          <a:p>
            <a:pPr lvl="1">
              <a:buFont typeface="Arial" panose="020B0604020202020204" pitchFamily="34" charset="0"/>
              <a:buChar char="•"/>
            </a:pPr>
            <a:r>
              <a:rPr lang="en-US" sz="1300" dirty="0">
                <a:solidFill>
                  <a:srgbClr val="F29000"/>
                </a:solidFill>
                <a:hlinkClick r:id="rId6">
                  <a:extLst>
                    <a:ext uri="{A12FA001-AC4F-418D-AE19-62706E023703}">
                      <ahyp:hlinkClr xmlns:ahyp="http://schemas.microsoft.com/office/drawing/2018/hyperlinkcolor" val="tx"/>
                    </a:ext>
                  </a:extLst>
                </a:hlinkClick>
              </a:rPr>
              <a:t>http://www.USDA.usda.gov/school-meals/professional-standards</a:t>
            </a:r>
            <a:endParaRPr lang="en-US" sz="1300" dirty="0">
              <a:solidFill>
                <a:srgbClr val="F29000"/>
              </a:solidFill>
            </a:endParaRPr>
          </a:p>
          <a:p>
            <a:pPr marL="457200" lvl="1" indent="0">
              <a:lnSpc>
                <a:spcPct val="90000"/>
              </a:lnSpc>
              <a:buNone/>
            </a:pPr>
            <a:endParaRPr lang="en-US" sz="1500" dirty="0"/>
          </a:p>
          <a:p>
            <a:pPr lvl="1">
              <a:lnSpc>
                <a:spcPct val="90000"/>
              </a:lnSpc>
              <a:buFont typeface="Arial" panose="020B0604020202020204" pitchFamily="34" charset="0"/>
              <a:buChar char="•"/>
            </a:pPr>
            <a:endParaRPr lang="en-US" sz="1500" dirty="0"/>
          </a:p>
          <a:p>
            <a:pPr marL="402336" lvl="1" indent="0">
              <a:lnSpc>
                <a:spcPct val="90000"/>
              </a:lnSpc>
              <a:buNone/>
            </a:pPr>
            <a:endParaRPr lang="en-US" sz="1500" dirty="0"/>
          </a:p>
          <a:p>
            <a:pPr marL="402336" lvl="1" indent="0">
              <a:lnSpc>
                <a:spcPct val="90000"/>
              </a:lnSpc>
              <a:buNone/>
            </a:pPr>
            <a:endParaRPr lang="en-US" sz="1500" dirty="0"/>
          </a:p>
          <a:p>
            <a:pPr lvl="1">
              <a:lnSpc>
                <a:spcPct val="90000"/>
              </a:lnSpc>
            </a:pPr>
            <a:endParaRPr lang="en-US" sz="1500" dirty="0"/>
          </a:p>
          <a:p>
            <a:pPr marL="82296" indent="0">
              <a:lnSpc>
                <a:spcPct val="90000"/>
              </a:lnSpc>
              <a:buNone/>
            </a:pPr>
            <a:endParaRPr lang="en-US" sz="1500" dirty="0">
              <a:hlinkClick r:id="rId6"/>
            </a:endParaRPr>
          </a:p>
          <a:p>
            <a:pPr>
              <a:lnSpc>
                <a:spcPct val="90000"/>
              </a:lnSpc>
            </a:pPr>
            <a:endParaRPr lang="en-US" sz="1500" dirty="0"/>
          </a:p>
        </p:txBody>
      </p:sp>
      <p:pic>
        <p:nvPicPr>
          <p:cNvPr id="7" name="Picture 6" descr="An instructor and 2 students looking at a board">
            <a:extLst>
              <a:ext uri="{FF2B5EF4-FFF2-40B4-BE49-F238E27FC236}">
                <a16:creationId xmlns:a16="http://schemas.microsoft.com/office/drawing/2014/main" id="{E2513A08-8CA5-407C-8C60-BDE17B51C667}"/>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6710" y="4214813"/>
            <a:ext cx="1826549" cy="1826549"/>
          </a:xfrm>
          <a:prstGeom prst="rect">
            <a:avLst/>
          </a:prstGeom>
        </p:spPr>
      </p:pic>
      <p:sp>
        <p:nvSpPr>
          <p:cNvPr id="5" name="Slide Number Placeholder 4"/>
          <p:cNvSpPr>
            <a:spLocks noGrp="1"/>
          </p:cNvSpPr>
          <p:nvPr>
            <p:ph type="sldNum" sz="quarter" idx="12"/>
          </p:nvPr>
        </p:nvSpPr>
        <p:spPr>
          <a:xfrm>
            <a:off x="6442997" y="6041362"/>
            <a:ext cx="512504" cy="365125"/>
          </a:xfrm>
        </p:spPr>
        <p:txBody>
          <a:bodyPr>
            <a:normAutofit/>
          </a:bodyPr>
          <a:lstStyle/>
          <a:p>
            <a:pPr>
              <a:spcAft>
                <a:spcPts val="600"/>
              </a:spcAft>
            </a:pPr>
            <a:fld id="{576E0894-7549-4CA9-A6DE-052C56B33C40}" type="slidenum">
              <a:rPr lang="en-US" smtClean="0"/>
              <a:pPr>
                <a:spcAft>
                  <a:spcPts val="600"/>
                </a:spcAft>
              </a:pPr>
              <a:t>13</a:t>
            </a:fld>
            <a:endParaRPr lang="en-US"/>
          </a:p>
        </p:txBody>
      </p:sp>
    </p:spTree>
    <p:extLst>
      <p:ext uri="{BB962C8B-B14F-4D97-AF65-F5344CB8AC3E}">
        <p14:creationId xmlns:p14="http://schemas.microsoft.com/office/powerpoint/2010/main" val="30080123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8000" y="609600"/>
            <a:ext cx="6447501" cy="838200"/>
          </a:xfrm>
        </p:spPr>
        <p:txBody>
          <a:bodyPr anchor="t">
            <a:normAutofit/>
          </a:bodyPr>
          <a:lstStyle/>
          <a:p>
            <a:r>
              <a:rPr lang="en-US" sz="2800" dirty="0"/>
              <a:t>Administering CNP’s</a:t>
            </a:r>
          </a:p>
        </p:txBody>
      </p:sp>
      <p:sp>
        <p:nvSpPr>
          <p:cNvPr id="3" name="Content Placeholder 2"/>
          <p:cNvSpPr>
            <a:spLocks noGrp="1"/>
          </p:cNvSpPr>
          <p:nvPr>
            <p:ph idx="1"/>
          </p:nvPr>
        </p:nvSpPr>
        <p:spPr>
          <a:xfrm>
            <a:off x="3490722" y="2160589"/>
            <a:ext cx="4053078" cy="4011611"/>
          </a:xfrm>
        </p:spPr>
        <p:txBody>
          <a:bodyPr>
            <a:noAutofit/>
          </a:bodyPr>
          <a:lstStyle/>
          <a:p>
            <a:pPr>
              <a:lnSpc>
                <a:spcPct val="90000"/>
              </a:lnSpc>
            </a:pPr>
            <a:r>
              <a:rPr lang="en-US" sz="1200" dirty="0"/>
              <a:t>Certification and Benefit Issuance- certification of student’s eligibility for free and reduced-price meals to ensure eligible children receive meals to which they are entitled</a:t>
            </a:r>
          </a:p>
          <a:p>
            <a:pPr>
              <a:lnSpc>
                <a:spcPct val="90000"/>
              </a:lnSpc>
            </a:pPr>
            <a:r>
              <a:rPr lang="en-US" sz="1200" dirty="0"/>
              <a:t>Verification-process to confirm selected students’ eligibility for free and reduced-price meals</a:t>
            </a:r>
          </a:p>
          <a:p>
            <a:pPr>
              <a:lnSpc>
                <a:spcPct val="90000"/>
              </a:lnSpc>
            </a:pPr>
            <a:r>
              <a:rPr lang="en-US" sz="1200" dirty="0"/>
              <a:t>Menu Planning- ensure meals meet meal pattern requirements, all goods and services are purchased using proper procurement and meal prices </a:t>
            </a:r>
          </a:p>
          <a:p>
            <a:pPr>
              <a:lnSpc>
                <a:spcPct val="90000"/>
              </a:lnSpc>
            </a:pPr>
            <a:r>
              <a:rPr lang="en-US" sz="1200" dirty="0"/>
              <a:t>Meal Counting and Claiming-system to accurately count, record, consolidate and report the number of reimbursable meals claimed by category</a:t>
            </a:r>
          </a:p>
          <a:p>
            <a:pPr>
              <a:lnSpc>
                <a:spcPct val="90000"/>
              </a:lnSpc>
            </a:pPr>
            <a:r>
              <a:rPr lang="en-US" sz="1200" dirty="0"/>
              <a:t>Resource Management-systemic approach to ensuring the overall financial health of an SFA’s nonprofit school food service account</a:t>
            </a:r>
          </a:p>
        </p:txBody>
      </p:sp>
      <p:pic>
        <p:nvPicPr>
          <p:cNvPr id="8" name="Picture 7" descr="Clipboard with a check list and a pencil">
            <a:extLst>
              <a:ext uri="{FF2B5EF4-FFF2-40B4-BE49-F238E27FC236}">
                <a16:creationId xmlns:a16="http://schemas.microsoft.com/office/drawing/2014/main" id="{370721C2-401C-4F01-854F-1D982BE1E70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99860" y="2159331"/>
            <a:ext cx="2890861" cy="2642952"/>
          </a:xfrm>
          <a:prstGeom prst="rect">
            <a:avLst/>
          </a:prstGeom>
        </p:spPr>
      </p:pic>
    </p:spTree>
    <p:extLst>
      <p:ext uri="{BB962C8B-B14F-4D97-AF65-F5344CB8AC3E}">
        <p14:creationId xmlns:p14="http://schemas.microsoft.com/office/powerpoint/2010/main" val="5864801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6248400" cy="685800"/>
          </a:xfrm>
        </p:spPr>
        <p:txBody>
          <a:bodyPr anchor="ctr">
            <a:normAutofit/>
          </a:bodyPr>
          <a:lstStyle/>
          <a:p>
            <a:r>
              <a:rPr lang="en-US" sz="2800" dirty="0"/>
              <a:t>Required Documents (not inclusive)</a:t>
            </a:r>
          </a:p>
        </p:txBody>
      </p:sp>
      <p:sp>
        <p:nvSpPr>
          <p:cNvPr id="3" name="Content Placeholder 2"/>
          <p:cNvSpPr>
            <a:spLocks noGrp="1"/>
          </p:cNvSpPr>
          <p:nvPr>
            <p:ph idx="1"/>
          </p:nvPr>
        </p:nvSpPr>
        <p:spPr>
          <a:xfrm>
            <a:off x="304800" y="1163320"/>
            <a:ext cx="7354315" cy="5334000"/>
          </a:xfrm>
        </p:spPr>
        <p:txBody>
          <a:bodyPr anchor="ctr">
            <a:normAutofit lnSpcReduction="10000"/>
          </a:bodyPr>
          <a:lstStyle/>
          <a:p>
            <a:pPr lvl="0">
              <a:lnSpc>
                <a:spcPct val="90000"/>
              </a:lnSpc>
            </a:pPr>
            <a:r>
              <a:rPr lang="en-US" sz="1100" dirty="0"/>
              <a:t>Approved Application and Single Permanent Agreement</a:t>
            </a:r>
          </a:p>
          <a:p>
            <a:pPr lvl="0">
              <a:lnSpc>
                <a:spcPct val="90000"/>
              </a:lnSpc>
            </a:pPr>
            <a:r>
              <a:rPr lang="en-US" sz="1100" dirty="0"/>
              <a:t>Meal production records</a:t>
            </a:r>
          </a:p>
          <a:p>
            <a:pPr lvl="0">
              <a:lnSpc>
                <a:spcPct val="90000"/>
              </a:lnSpc>
            </a:pPr>
            <a:r>
              <a:rPr lang="en-US" sz="1100" dirty="0"/>
              <a:t>Standardized recipes</a:t>
            </a:r>
          </a:p>
          <a:p>
            <a:pPr lvl="0">
              <a:lnSpc>
                <a:spcPct val="90000"/>
              </a:lnSpc>
            </a:pPr>
            <a:r>
              <a:rPr lang="en-US" sz="1100" dirty="0"/>
              <a:t>Crediting documentation for food served (Nutrition Facts labels, CN  labels, Product Formulation Statements)</a:t>
            </a:r>
          </a:p>
          <a:p>
            <a:pPr lvl="0">
              <a:lnSpc>
                <a:spcPct val="90000"/>
              </a:lnSpc>
            </a:pPr>
            <a:r>
              <a:rPr lang="en-US" sz="1100" dirty="0"/>
              <a:t>6 cent certification documents</a:t>
            </a:r>
          </a:p>
          <a:p>
            <a:pPr lvl="0">
              <a:lnSpc>
                <a:spcPct val="90000"/>
              </a:lnSpc>
            </a:pPr>
            <a:r>
              <a:rPr lang="en-US" sz="1100" dirty="0"/>
              <a:t>Daily meal or milk counts by category of meals/milk served to each child at the Point Of Service (POS)</a:t>
            </a:r>
          </a:p>
          <a:p>
            <a:pPr lvl="0">
              <a:lnSpc>
                <a:spcPct val="90000"/>
              </a:lnSpc>
            </a:pPr>
            <a:r>
              <a:rPr lang="en-US" sz="1100" dirty="0"/>
              <a:t>Local Wellness Policy</a:t>
            </a:r>
          </a:p>
          <a:p>
            <a:pPr lvl="0">
              <a:lnSpc>
                <a:spcPct val="90000"/>
              </a:lnSpc>
            </a:pPr>
            <a:r>
              <a:rPr lang="en-US" sz="1100" dirty="0"/>
              <a:t>Revenue from children’s payments, Federal reimbursement, food sold to adults, and a la carte sales</a:t>
            </a:r>
          </a:p>
          <a:p>
            <a:pPr lvl="0">
              <a:lnSpc>
                <a:spcPct val="90000"/>
              </a:lnSpc>
            </a:pPr>
            <a:r>
              <a:rPr lang="en-US" sz="1100" dirty="0"/>
              <a:t>Food service expenditures</a:t>
            </a:r>
          </a:p>
          <a:p>
            <a:pPr lvl="0">
              <a:lnSpc>
                <a:spcPct val="90000"/>
              </a:lnSpc>
            </a:pPr>
            <a:r>
              <a:rPr lang="en-US" sz="1100" dirty="0"/>
              <a:t>Free and reduced price applications – approved and denied (if applicable)</a:t>
            </a:r>
          </a:p>
          <a:p>
            <a:pPr lvl="0">
              <a:lnSpc>
                <a:spcPct val="90000"/>
              </a:lnSpc>
            </a:pPr>
            <a:r>
              <a:rPr lang="en-US" sz="1100" dirty="0"/>
              <a:t>Application verification, Verification Summary Report (if applicable)</a:t>
            </a:r>
          </a:p>
          <a:p>
            <a:pPr lvl="0">
              <a:lnSpc>
                <a:spcPct val="90000"/>
              </a:lnSpc>
            </a:pPr>
            <a:r>
              <a:rPr lang="en-US" sz="1100" dirty="0"/>
              <a:t>Benefit Issuance list of students eligible for free or reduced price meals (if applicable)</a:t>
            </a:r>
          </a:p>
          <a:p>
            <a:pPr lvl="0">
              <a:lnSpc>
                <a:spcPct val="90000"/>
              </a:lnSpc>
            </a:pPr>
            <a:r>
              <a:rPr lang="en-US" sz="1100" dirty="0"/>
              <a:t>Direct Certification lists</a:t>
            </a:r>
          </a:p>
          <a:p>
            <a:pPr lvl="0">
              <a:lnSpc>
                <a:spcPct val="90000"/>
              </a:lnSpc>
            </a:pPr>
            <a:r>
              <a:rPr lang="en-US" sz="1100" dirty="0"/>
              <a:t>Civil Rights poster and statement</a:t>
            </a:r>
          </a:p>
          <a:p>
            <a:pPr lvl="0">
              <a:lnSpc>
                <a:spcPct val="90000"/>
              </a:lnSpc>
            </a:pPr>
            <a:r>
              <a:rPr lang="en-US" sz="1100" dirty="0"/>
              <a:t>Health inspection reports</a:t>
            </a:r>
          </a:p>
          <a:p>
            <a:pPr lvl="0">
              <a:lnSpc>
                <a:spcPct val="90000"/>
              </a:lnSpc>
            </a:pPr>
            <a:r>
              <a:rPr lang="en-US" sz="1100" dirty="0"/>
              <a:t>Food Safety HACCP Plan</a:t>
            </a:r>
          </a:p>
          <a:p>
            <a:pPr lvl="0">
              <a:lnSpc>
                <a:spcPct val="90000"/>
              </a:lnSpc>
            </a:pPr>
            <a:r>
              <a:rPr lang="en-US" sz="1100" dirty="0"/>
              <a:t>Meal Charge Policy/Anti-meal shaming policy</a:t>
            </a:r>
          </a:p>
          <a:p>
            <a:pPr lvl="0">
              <a:lnSpc>
                <a:spcPct val="90000"/>
              </a:lnSpc>
            </a:pPr>
            <a:r>
              <a:rPr lang="en-US" sz="1100" dirty="0"/>
              <a:t>Training documentation</a:t>
            </a:r>
          </a:p>
          <a:p>
            <a:pPr lvl="0">
              <a:lnSpc>
                <a:spcPct val="90000"/>
              </a:lnSpc>
            </a:pPr>
            <a:r>
              <a:rPr lang="en-US" sz="1100" dirty="0"/>
              <a:t>Annual Self-reviews</a:t>
            </a:r>
          </a:p>
          <a:p>
            <a:pPr>
              <a:lnSpc>
                <a:spcPct val="90000"/>
              </a:lnSpc>
            </a:pPr>
            <a:endParaRPr lang="en-US" sz="900" dirty="0"/>
          </a:p>
        </p:txBody>
      </p:sp>
    </p:spTree>
    <p:extLst>
      <p:ext uri="{BB962C8B-B14F-4D97-AF65-F5344CB8AC3E}">
        <p14:creationId xmlns:p14="http://schemas.microsoft.com/office/powerpoint/2010/main" val="35899118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8000" y="609600"/>
            <a:ext cx="6447501" cy="1066800"/>
          </a:xfrm>
        </p:spPr>
        <p:txBody>
          <a:bodyPr anchor="t">
            <a:normAutofit/>
          </a:bodyPr>
          <a:lstStyle/>
          <a:p>
            <a:r>
              <a:rPr lang="en-US" sz="2800" dirty="0"/>
              <a:t>State-Level Direct Certification Matching Process (DCMP)</a:t>
            </a:r>
          </a:p>
        </p:txBody>
      </p:sp>
      <p:sp>
        <p:nvSpPr>
          <p:cNvPr id="3" name="Content Placeholder 2"/>
          <p:cNvSpPr>
            <a:spLocks noGrp="1"/>
          </p:cNvSpPr>
          <p:nvPr>
            <p:ph idx="1"/>
          </p:nvPr>
        </p:nvSpPr>
        <p:spPr>
          <a:xfrm>
            <a:off x="508000" y="1981200"/>
            <a:ext cx="3606800" cy="3962399"/>
          </a:xfrm>
        </p:spPr>
        <p:txBody>
          <a:bodyPr>
            <a:normAutofit/>
          </a:bodyPr>
          <a:lstStyle/>
          <a:p>
            <a:pPr>
              <a:lnSpc>
                <a:spcPct val="90000"/>
              </a:lnSpc>
            </a:pPr>
            <a:r>
              <a:rPr lang="en-US" sz="1200" dirty="0"/>
              <a:t>Provides SNAP and Medicaid data pre-matched to student records/IDs.</a:t>
            </a:r>
          </a:p>
          <a:p>
            <a:pPr marL="0" indent="0">
              <a:lnSpc>
                <a:spcPct val="90000"/>
              </a:lnSpc>
              <a:buNone/>
            </a:pPr>
            <a:endParaRPr lang="en-US" sz="1200" b="1" dirty="0"/>
          </a:p>
          <a:p>
            <a:pPr>
              <a:lnSpc>
                <a:spcPct val="90000"/>
              </a:lnSpc>
            </a:pPr>
            <a:r>
              <a:rPr lang="en-US" sz="1200" dirty="0"/>
              <a:t>The NYSSIS system and State Match capabilities are available on the NYSED Web site, at the NYSED Application Business Portal </a:t>
            </a:r>
          </a:p>
          <a:p>
            <a:pPr marL="400050" lvl="1" indent="0">
              <a:lnSpc>
                <a:spcPct val="90000"/>
              </a:lnSpc>
              <a:buNone/>
            </a:pPr>
            <a:r>
              <a:rPr lang="en-US" sz="1200" u="sng" dirty="0">
                <a:solidFill>
                  <a:srgbClr val="FF0000"/>
                </a:solidFill>
                <a:hlinkClick r:id="rId3">
                  <a:extLst>
                    <a:ext uri="{A12FA001-AC4F-418D-AE19-62706E023703}">
                      <ahyp:hlinkClr xmlns:ahyp="http://schemas.microsoft.com/office/drawing/2018/hyperlinkcolor" val="tx"/>
                    </a:ext>
                  </a:extLst>
                </a:hlinkClick>
              </a:rPr>
              <a:t>https://portal.nysed.gov/abp</a:t>
            </a:r>
            <a:r>
              <a:rPr lang="en-US" sz="1200" dirty="0">
                <a:solidFill>
                  <a:srgbClr val="FF0000"/>
                </a:solidFill>
              </a:rPr>
              <a:t>  </a:t>
            </a:r>
          </a:p>
          <a:p>
            <a:pPr marL="0" indent="0">
              <a:lnSpc>
                <a:spcPct val="90000"/>
              </a:lnSpc>
              <a:buNone/>
            </a:pPr>
            <a:endParaRPr lang="en-US" sz="1200" dirty="0"/>
          </a:p>
          <a:p>
            <a:pPr>
              <a:lnSpc>
                <a:spcPct val="90000"/>
              </a:lnSpc>
              <a:buFont typeface="Arial" panose="020B0604020202020204" pitchFamily="34" charset="0"/>
              <a:buChar char="•"/>
            </a:pPr>
            <a:r>
              <a:rPr lang="en-US" sz="1200" dirty="0"/>
              <a:t>Please visit the CNKC for detailed requirements and guidance</a:t>
            </a:r>
          </a:p>
          <a:p>
            <a:pPr lvl="1">
              <a:lnSpc>
                <a:spcPct val="90000"/>
              </a:lnSpc>
              <a:buClr>
                <a:srgbClr val="4F81BD"/>
              </a:buClr>
            </a:pPr>
            <a:r>
              <a:rPr lang="en-US" sz="1200" dirty="0">
                <a:hlinkClick r:id="rId4"/>
              </a:rPr>
              <a:t>http://www.cn.nysed.gov/content/new-state-wide-direct-certification-matching-process-and-mandatory-reporting-snapmedicaid</a:t>
            </a:r>
            <a:endParaRPr lang="en-US" sz="1200" dirty="0"/>
          </a:p>
          <a:p>
            <a:pPr marL="82296" lvl="0" indent="0">
              <a:lnSpc>
                <a:spcPct val="90000"/>
              </a:lnSpc>
              <a:buClr>
                <a:srgbClr val="4F81BD"/>
              </a:buClr>
              <a:buNone/>
            </a:pPr>
            <a:endParaRPr lang="en-US" sz="1100" dirty="0"/>
          </a:p>
          <a:p>
            <a:pPr marL="0" indent="0">
              <a:lnSpc>
                <a:spcPct val="90000"/>
              </a:lnSpc>
              <a:buNone/>
            </a:pPr>
            <a:endParaRPr lang="en-US" sz="1100" dirty="0"/>
          </a:p>
          <a:p>
            <a:pPr marL="0" indent="0">
              <a:lnSpc>
                <a:spcPct val="90000"/>
              </a:lnSpc>
              <a:buNone/>
            </a:pPr>
            <a:endParaRPr lang="en-US" sz="1100" b="1" dirty="0">
              <a:latin typeface="+mj-lt"/>
            </a:endParaRPr>
          </a:p>
          <a:p>
            <a:pPr marL="0" indent="0">
              <a:lnSpc>
                <a:spcPct val="90000"/>
              </a:lnSpc>
              <a:buNone/>
            </a:pPr>
            <a:endParaRPr lang="en-US" sz="1100" dirty="0">
              <a:latin typeface="+mj-lt"/>
            </a:endParaRPr>
          </a:p>
        </p:txBody>
      </p:sp>
      <p:pic>
        <p:nvPicPr>
          <p:cNvPr id="8" name="Content Placeholder 9" descr="Screen Clipping">
            <a:extLst>
              <a:ext uri="{FF2B5EF4-FFF2-40B4-BE49-F238E27FC236}">
                <a16:creationId xmlns:a16="http://schemas.microsoft.com/office/drawing/2014/main" id="{18AB68D2-CCF6-498B-BF63-ECBD0A4E595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14800" y="2100027"/>
            <a:ext cx="3153742" cy="2522993"/>
          </a:xfrm>
          <a:prstGeom prst="rect">
            <a:avLst/>
          </a:prstGeom>
        </p:spPr>
      </p:pic>
    </p:spTree>
    <p:extLst>
      <p:ext uri="{BB962C8B-B14F-4D97-AF65-F5344CB8AC3E}">
        <p14:creationId xmlns:p14="http://schemas.microsoft.com/office/powerpoint/2010/main" val="15916907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40084" y="812800"/>
            <a:ext cx="5863829" cy="838200"/>
          </a:xfrm>
        </p:spPr>
        <p:txBody>
          <a:bodyPr>
            <a:normAutofit fontScale="90000"/>
          </a:bodyPr>
          <a:lstStyle/>
          <a:p>
            <a:pPr>
              <a:lnSpc>
                <a:spcPct val="90000"/>
              </a:lnSpc>
            </a:pPr>
            <a:r>
              <a:rPr lang="en-US" sz="2800" dirty="0"/>
              <a:t>Community Eligibility Provision (CEP)</a:t>
            </a:r>
          </a:p>
        </p:txBody>
      </p:sp>
      <p:pic>
        <p:nvPicPr>
          <p:cNvPr id="5" name="Picture 6" descr="Image result for kids eating lunch smiling">
            <a:extLst>
              <a:ext uri="{FF2B5EF4-FFF2-40B4-BE49-F238E27FC236}">
                <a16:creationId xmlns:a16="http://schemas.microsoft.com/office/drawing/2014/main" id="{EB353C4A-81C9-4E35-800E-083DDC8AB4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8337" r="19643" b="1996"/>
          <a:stretch/>
        </p:blipFill>
        <p:spPr bwMode="auto">
          <a:xfrm>
            <a:off x="20" y="10"/>
            <a:ext cx="2050522" cy="6867719"/>
          </a:xfrm>
          <a:custGeom>
            <a:avLst/>
            <a:gdLst>
              <a:gd name="connsiteX0" fmla="*/ 0 w 2734056"/>
              <a:gd name="connsiteY0" fmla="*/ 0 h 6858000"/>
              <a:gd name="connsiteX1" fmla="*/ 1674254 w 2734056"/>
              <a:gd name="connsiteY1" fmla="*/ 0 h 6858000"/>
              <a:gd name="connsiteX2" fmla="*/ 2734056 w 2734056"/>
              <a:gd name="connsiteY2" fmla="*/ 6850199 h 6858000"/>
              <a:gd name="connsiteX3" fmla="*/ 2734056 w 2734056"/>
              <a:gd name="connsiteY3" fmla="*/ 6858000 h 6858000"/>
              <a:gd name="connsiteX4" fmla="*/ 461457 w 2734056"/>
              <a:gd name="connsiteY4" fmla="*/ 6858000 h 6858000"/>
              <a:gd name="connsiteX5" fmla="*/ 0 w 2734056"/>
              <a:gd name="connsiteY5" fmla="*/ 41341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34056" h="6858000">
                <a:moveTo>
                  <a:pt x="0" y="0"/>
                </a:moveTo>
                <a:lnTo>
                  <a:pt x="1674254" y="0"/>
                </a:lnTo>
                <a:lnTo>
                  <a:pt x="2734056" y="6850199"/>
                </a:lnTo>
                <a:lnTo>
                  <a:pt x="2734056" y="6858000"/>
                </a:lnTo>
                <a:lnTo>
                  <a:pt x="461457" y="6858000"/>
                </a:lnTo>
                <a:lnTo>
                  <a:pt x="0" y="4134118"/>
                </a:lnTo>
                <a:close/>
              </a:path>
            </a:pathLst>
          </a:custGeom>
          <a:noFill/>
          <a:extLst>
            <a:ext uri="{909E8E84-426E-40DD-AFC4-6F175D3DCCD1}">
              <a14:hiddenFill xmlns:a14="http://schemas.microsoft.com/office/drawing/2010/main">
                <a:solidFill>
                  <a:srgbClr val="FFFFFF"/>
                </a:solidFill>
              </a14:hiddenFill>
            </a:ext>
          </a:extLst>
        </p:spPr>
      </p:pic>
      <p:sp>
        <p:nvSpPr>
          <p:cNvPr id="10" name="Isosceles Triangle 9">
            <a:extLst>
              <a:ext uri="{FF2B5EF4-FFF2-40B4-BE49-F238E27FC236}">
                <a16:creationId xmlns:a16="http://schemas.microsoft.com/office/drawing/2014/main" id="{ECD25CC7-FC66-488C-8D61-0FE7ECF161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357491"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2162833" y="1905000"/>
            <a:ext cx="4818330" cy="3880773"/>
          </a:xfrm>
        </p:spPr>
        <p:txBody>
          <a:bodyPr>
            <a:normAutofit/>
          </a:bodyPr>
          <a:lstStyle/>
          <a:p>
            <a:pPr>
              <a:lnSpc>
                <a:spcPct val="90000"/>
              </a:lnSpc>
              <a:buFont typeface="Arial" panose="020B0604020202020204" pitchFamily="34" charset="0"/>
              <a:buChar char="•"/>
            </a:pPr>
            <a:r>
              <a:rPr lang="en-US" sz="1200" dirty="0"/>
              <a:t>CEP is an option to allow high-poverty schools to feed more students and focus on meal quality rather than on paperwork.</a:t>
            </a:r>
          </a:p>
          <a:p>
            <a:pPr>
              <a:lnSpc>
                <a:spcPct val="90000"/>
              </a:lnSpc>
              <a:buFont typeface="Arial" panose="020B0604020202020204" pitchFamily="34" charset="0"/>
              <a:buChar char="•"/>
            </a:pPr>
            <a:r>
              <a:rPr lang="en-US" sz="1200" dirty="0"/>
              <a:t>Claiming alternative in high poverty areas</a:t>
            </a:r>
          </a:p>
          <a:p>
            <a:pPr lvl="1">
              <a:lnSpc>
                <a:spcPct val="90000"/>
              </a:lnSpc>
              <a:buFont typeface="Arial" panose="020B0604020202020204" pitchFamily="34" charset="0"/>
              <a:buChar char="•"/>
            </a:pPr>
            <a:r>
              <a:rPr lang="en-US" sz="1200" dirty="0"/>
              <a:t>Four year provision with potential grace year</a:t>
            </a:r>
          </a:p>
          <a:p>
            <a:pPr lvl="1">
              <a:lnSpc>
                <a:spcPct val="90000"/>
              </a:lnSpc>
              <a:buFont typeface="Arial" panose="020B0604020202020204" pitchFamily="34" charset="0"/>
              <a:buChar char="•"/>
            </a:pPr>
            <a:r>
              <a:rPr lang="en-US" sz="1200" dirty="0"/>
              <a:t>Any school district can use this option if at least one of it’s schools has 40% or more students certified for free meals without application (called “Identified Students”) 	</a:t>
            </a:r>
          </a:p>
          <a:p>
            <a:pPr lvl="1">
              <a:lnSpc>
                <a:spcPct val="90000"/>
              </a:lnSpc>
              <a:buFont typeface="Arial" panose="020B0604020202020204" pitchFamily="34" charset="0"/>
              <a:buChar char="•"/>
            </a:pPr>
            <a:r>
              <a:rPr lang="en-US" sz="1200" dirty="0"/>
              <a:t>The district may implement community eligibility in one school, a group of schools or district-wide</a:t>
            </a:r>
          </a:p>
          <a:p>
            <a:pPr lvl="1">
              <a:lnSpc>
                <a:spcPct val="90000"/>
              </a:lnSpc>
              <a:buFont typeface="Arial" panose="020B0604020202020204" pitchFamily="34" charset="0"/>
              <a:buChar char="•"/>
            </a:pPr>
            <a:r>
              <a:rPr lang="en-US" sz="1200" dirty="0"/>
              <a:t>Must participate in both breakfast and lunch</a:t>
            </a:r>
          </a:p>
          <a:p>
            <a:pPr lvl="1">
              <a:lnSpc>
                <a:spcPct val="90000"/>
              </a:lnSpc>
              <a:buFont typeface="Arial" panose="020B0604020202020204" pitchFamily="34" charset="0"/>
              <a:buChar char="•"/>
            </a:pPr>
            <a:r>
              <a:rPr lang="en-US" sz="1200" dirty="0"/>
              <a:t>All meals served to all students no charge</a:t>
            </a:r>
          </a:p>
          <a:p>
            <a:pPr lvl="1">
              <a:lnSpc>
                <a:spcPct val="90000"/>
              </a:lnSpc>
              <a:buFont typeface="Arial" panose="020B0604020202020204" pitchFamily="34" charset="0"/>
              <a:buChar char="•"/>
            </a:pPr>
            <a:r>
              <a:rPr lang="en-US" sz="1200" dirty="0"/>
              <a:t>Please visit the CNKC for detailed requirements and guidance</a:t>
            </a:r>
          </a:p>
          <a:p>
            <a:pPr lvl="2">
              <a:lnSpc>
                <a:spcPct val="90000"/>
              </a:lnSpc>
              <a:buFont typeface="Arial" panose="020B0604020202020204" pitchFamily="34" charset="0"/>
              <a:buChar char="•"/>
            </a:pPr>
            <a:r>
              <a:rPr lang="en-US" sz="1200" dirty="0">
                <a:hlinkClick r:id="rId4"/>
              </a:rPr>
              <a:t>http://www.cn.nysed.gov/content/2018-19-cep-application-due-june-30-2018</a:t>
            </a:r>
            <a:endParaRPr lang="en-US" sz="1200" dirty="0"/>
          </a:p>
          <a:p>
            <a:pPr marL="658368" lvl="2" indent="0">
              <a:lnSpc>
                <a:spcPct val="90000"/>
              </a:lnSpc>
              <a:buNone/>
            </a:pPr>
            <a:endParaRPr lang="en-US" sz="1300" dirty="0"/>
          </a:p>
        </p:txBody>
      </p:sp>
    </p:spTree>
    <p:extLst>
      <p:ext uri="{BB962C8B-B14F-4D97-AF65-F5344CB8AC3E}">
        <p14:creationId xmlns:p14="http://schemas.microsoft.com/office/powerpoint/2010/main" val="24076719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10">
            <a:extLst>
              <a:ext uri="{FF2B5EF4-FFF2-40B4-BE49-F238E27FC236}">
                <a16:creationId xmlns:a16="http://schemas.microsoft.com/office/drawing/2014/main" id="{8DF4D7F6-81B5-452A-9CE6-76D81F91D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847969-384D-4FFB-8688-D87C63DEE377}"/>
              </a:ext>
            </a:extLst>
          </p:cNvPr>
          <p:cNvSpPr>
            <a:spLocks noGrp="1"/>
          </p:cNvSpPr>
          <p:nvPr>
            <p:ph type="title"/>
          </p:nvPr>
        </p:nvSpPr>
        <p:spPr>
          <a:xfrm>
            <a:off x="1000126" y="796714"/>
            <a:ext cx="6447501" cy="762000"/>
          </a:xfrm>
        </p:spPr>
        <p:txBody>
          <a:bodyPr>
            <a:normAutofit/>
          </a:bodyPr>
          <a:lstStyle/>
          <a:p>
            <a:r>
              <a:rPr lang="en-US" sz="2800" dirty="0"/>
              <a:t>Meal Charge Policy/Anti-Meal Shaming</a:t>
            </a:r>
          </a:p>
        </p:txBody>
      </p:sp>
      <p:sp>
        <p:nvSpPr>
          <p:cNvPr id="13" name="Isosceles Triangle 12">
            <a:extLst>
              <a:ext uri="{FF2B5EF4-FFF2-40B4-BE49-F238E27FC236}">
                <a16:creationId xmlns:a16="http://schemas.microsoft.com/office/drawing/2014/main" id="{4600514D-20FB-4559-97DC-D1DC39E6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336549"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266F638A-E405-4AC0-B984-72E5813B0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03900" y="3818467"/>
            <a:ext cx="3337719" cy="3039533"/>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7" name="Straight Connector 16">
            <a:extLst>
              <a:ext uri="{FF2B5EF4-FFF2-40B4-BE49-F238E27FC236}">
                <a16:creationId xmlns:a16="http://schemas.microsoft.com/office/drawing/2014/main" id="{7D1CBE93-B17D-4509-843C-82287C3803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00950" y="0"/>
            <a:ext cx="12954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25" name="Straight Connector 18">
            <a:extLst>
              <a:ext uri="{FF2B5EF4-FFF2-40B4-BE49-F238E27FC236}">
                <a16:creationId xmlns:a16="http://schemas.microsoft.com/office/drawing/2014/main" id="{AE6277B4-6A43-48AB-89B2-3442221619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26" name="Content Placeholder 5">
            <a:extLst>
              <a:ext uri="{FF2B5EF4-FFF2-40B4-BE49-F238E27FC236}">
                <a16:creationId xmlns:a16="http://schemas.microsoft.com/office/drawing/2014/main" id="{E088DACA-558E-49BA-A3DE-120B7D2FCEA3}"/>
              </a:ext>
            </a:extLst>
          </p:cNvPr>
          <p:cNvSpPr>
            <a:spLocks noGrp="1"/>
          </p:cNvSpPr>
          <p:nvPr>
            <p:ph idx="1"/>
          </p:nvPr>
        </p:nvSpPr>
        <p:spPr>
          <a:xfrm>
            <a:off x="1000126" y="2160590"/>
            <a:ext cx="6353174" cy="3429260"/>
          </a:xfrm>
        </p:spPr>
        <p:txBody>
          <a:bodyPr>
            <a:normAutofit/>
          </a:bodyPr>
          <a:lstStyle/>
          <a:p>
            <a:r>
              <a:rPr lang="en-US" sz="1200" dirty="0"/>
              <a:t>Required for SFA’s that charge for meals</a:t>
            </a:r>
          </a:p>
          <a:p>
            <a:r>
              <a:rPr lang="en-US" sz="1200" dirty="0"/>
              <a:t>Develop and adopt a plan to ensure students with unpaid school meal fees are not shamed or treated differently</a:t>
            </a:r>
          </a:p>
          <a:p>
            <a:r>
              <a:rPr lang="en-US" sz="1200" dirty="0"/>
              <a:t>Please visit the CNKC for detailed requirements and guidance</a:t>
            </a:r>
          </a:p>
          <a:p>
            <a:pPr lvl="1"/>
            <a:r>
              <a:rPr lang="en-US" sz="1200" dirty="0">
                <a:hlinkClick r:id="rId3"/>
              </a:rPr>
              <a:t>http://www.cn.nysed.gov/content/meal-charge-and-prohibition-against-meal-shaming-policy-template</a:t>
            </a:r>
            <a:endParaRPr lang="en-US" sz="1200" dirty="0"/>
          </a:p>
          <a:p>
            <a:pPr marL="0" indent="0">
              <a:buNone/>
            </a:pPr>
            <a:endParaRPr lang="en-US" dirty="0"/>
          </a:p>
        </p:txBody>
      </p:sp>
      <p:sp>
        <p:nvSpPr>
          <p:cNvPr id="27" name="Rectangle 27">
            <a:extLst>
              <a:ext uri="{FF2B5EF4-FFF2-40B4-BE49-F238E27FC236}">
                <a16:creationId xmlns:a16="http://schemas.microsoft.com/office/drawing/2014/main" id="{27B538D5-95DB-47ED-9CB4-34AE5BF78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9230" y="0"/>
            <a:ext cx="1324770"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690844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4815A7B4-532E-48C9-AC24-D78ACF3339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0" cy="6866467"/>
            <a:chOff x="0" y="-8467"/>
            <a:chExt cx="12192000" cy="6866467"/>
          </a:xfrm>
        </p:grpSpPr>
        <p:sp>
          <p:nvSpPr>
            <p:cNvPr id="11" name="Freeform 14">
              <a:extLst>
                <a:ext uri="{FF2B5EF4-FFF2-40B4-BE49-F238E27FC236}">
                  <a16:creationId xmlns:a16="http://schemas.microsoft.com/office/drawing/2014/main" id="{D40109F4-CE5C-45F4-856E-F3F69C9FD4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3CBAA4DE-3D7B-460B-AE98-D9F9990C0B6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7BF1ED3E-4F80-4AF6-A41B-44F53DDE610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C0B2D747-3E31-45C5-9A98-A9710A585F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A15FD4BA-3020-462D-8BE8-B3A65B8E49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A304284A-7318-4DD5-898C-2F6B23C778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9DF48E66-B635-4509-B115-E0987C014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E3B96D94-5F5A-4F4C-810C-917BF4D266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7F3782D6-BFF8-4389-9D39-A023ADAA92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ECE162D4-FCAE-441B-B5E9-C91DE62124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4A847969-384D-4FFB-8688-D87C63DEE377}"/>
              </a:ext>
            </a:extLst>
          </p:cNvPr>
          <p:cNvSpPr>
            <a:spLocks noGrp="1"/>
          </p:cNvSpPr>
          <p:nvPr>
            <p:ph type="title"/>
          </p:nvPr>
        </p:nvSpPr>
        <p:spPr>
          <a:xfrm>
            <a:off x="834557" y="457200"/>
            <a:ext cx="6020390" cy="798146"/>
          </a:xfrm>
        </p:spPr>
        <p:txBody>
          <a:bodyPr vert="horz" lIns="91440" tIns="45720" rIns="91440" bIns="45720" rtlCol="0" anchor="b">
            <a:normAutofit/>
          </a:bodyPr>
          <a:lstStyle/>
          <a:p>
            <a:r>
              <a:rPr lang="en-US" sz="2800" dirty="0"/>
              <a:t>Breakfast After The Bell (BAB)</a:t>
            </a:r>
          </a:p>
        </p:txBody>
      </p:sp>
      <p:sp>
        <p:nvSpPr>
          <p:cNvPr id="24" name="Isosceles Triangle 21">
            <a:extLst>
              <a:ext uri="{FF2B5EF4-FFF2-40B4-BE49-F238E27FC236}">
                <a16:creationId xmlns:a16="http://schemas.microsoft.com/office/drawing/2014/main" id="{F6E918B1-FA59-42EF-8A8E-B0F3D1E540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380" y="1270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3">
            <a:extLst>
              <a:ext uri="{FF2B5EF4-FFF2-40B4-BE49-F238E27FC236}">
                <a16:creationId xmlns:a16="http://schemas.microsoft.com/office/drawing/2014/main" id="{E1F18F43-094C-4A37-B4B0-EDC1DA82BF5B}"/>
              </a:ext>
            </a:extLst>
          </p:cNvPr>
          <p:cNvGraphicFramePr>
            <a:graphicFrameLocks/>
          </p:cNvGraphicFramePr>
          <p:nvPr>
            <p:extLst>
              <p:ext uri="{D42A27DB-BD31-4B8C-83A1-F6EECF244321}">
                <p14:modId xmlns:p14="http://schemas.microsoft.com/office/powerpoint/2010/main" val="1522304173"/>
              </p:ext>
            </p:extLst>
          </p:nvPr>
        </p:nvGraphicFramePr>
        <p:xfrm>
          <a:off x="1415920" y="1420360"/>
          <a:ext cx="3918065" cy="4339014"/>
        </p:xfrm>
        <a:graphic>
          <a:graphicData uri="http://schemas.openxmlformats.org/drawingml/2006/table">
            <a:tbl>
              <a:tblPr firstRow="1" bandRow="1">
                <a:noFill/>
                <a:tableStyleId>{3B4B98B0-60AC-42C2-AFA5-B58CD77FA1E5}</a:tableStyleId>
              </a:tblPr>
              <a:tblGrid>
                <a:gridCol w="775659">
                  <a:extLst>
                    <a:ext uri="{9D8B030D-6E8A-4147-A177-3AD203B41FA5}">
                      <a16:colId xmlns:a16="http://schemas.microsoft.com/office/drawing/2014/main" val="4049255116"/>
                    </a:ext>
                  </a:extLst>
                </a:gridCol>
                <a:gridCol w="3142406">
                  <a:extLst>
                    <a:ext uri="{9D8B030D-6E8A-4147-A177-3AD203B41FA5}">
                      <a16:colId xmlns:a16="http://schemas.microsoft.com/office/drawing/2014/main" val="2704326161"/>
                    </a:ext>
                  </a:extLst>
                </a:gridCol>
              </a:tblGrid>
              <a:tr h="1277774">
                <a:tc>
                  <a:txBody>
                    <a:bodyPr/>
                    <a:lstStyle/>
                    <a:p>
                      <a:r>
                        <a:rPr lang="en-US" sz="1400" b="1" dirty="0">
                          <a:solidFill>
                            <a:schemeClr val="tx1">
                              <a:lumMod val="75000"/>
                              <a:lumOff val="25000"/>
                            </a:schemeClr>
                          </a:solidFill>
                        </a:rPr>
                        <a:t>Who</a:t>
                      </a:r>
                    </a:p>
                  </a:txBody>
                  <a:tcPr marL="140074" marR="105056" marT="70037" marB="70037" anchor="ctr">
                    <a:lnL w="12700" cmpd="sng">
                      <a:noFill/>
                      <a:prstDash val="solid"/>
                    </a:lnL>
                    <a:lnR w="12700" cmpd="sng">
                      <a:noFill/>
                      <a:prstDash val="solid"/>
                    </a:lnR>
                    <a:lnT w="9525" cap="flat" cmpd="sng" algn="ctr">
                      <a:noFill/>
                      <a:prstDash val="solid"/>
                    </a:lnT>
                    <a:lnB w="9525" cap="flat" cmpd="sng" algn="ctr">
                      <a:solidFill>
                        <a:srgbClr val="C7C6C1"/>
                      </a:solidFill>
                      <a:prstDash val="solid"/>
                    </a:lnB>
                    <a:noFill/>
                  </a:tcPr>
                </a:tc>
                <a:tc>
                  <a:txBody>
                    <a:bodyPr/>
                    <a:lstStyle/>
                    <a:p>
                      <a:pPr marL="285750" indent="-285750">
                        <a:buFont typeface="Wingdings" panose="05000000000000000000" pitchFamily="2" charset="2"/>
                        <a:buChar char="Ø"/>
                      </a:pPr>
                      <a:r>
                        <a:rPr lang="en-US" sz="1200" b="0" dirty="0">
                          <a:solidFill>
                            <a:schemeClr val="tx1">
                              <a:lumMod val="75000"/>
                              <a:lumOff val="25000"/>
                            </a:schemeClr>
                          </a:solidFill>
                        </a:rPr>
                        <a:t>Required: Public schools with at least 70% or more free and reduced-price eligible students in prior year</a:t>
                      </a:r>
                    </a:p>
                    <a:p>
                      <a:pPr marL="285750" indent="-285750">
                        <a:buFont typeface="Wingdings" panose="05000000000000000000" pitchFamily="2" charset="2"/>
                        <a:buChar char="Ø"/>
                      </a:pPr>
                      <a:r>
                        <a:rPr lang="en-US" sz="1200" b="0" dirty="0">
                          <a:solidFill>
                            <a:schemeClr val="tx1">
                              <a:lumMod val="75000"/>
                              <a:lumOff val="25000"/>
                            </a:schemeClr>
                          </a:solidFill>
                        </a:rPr>
                        <a:t>Optional: All other schools</a:t>
                      </a:r>
                    </a:p>
                  </a:txBody>
                  <a:tcPr marL="140074" marR="105056" marT="70037" marB="70037" anchor="ctr">
                    <a:lnL w="12700" cmpd="sng">
                      <a:noFill/>
                      <a:prstDash val="solid"/>
                    </a:lnL>
                    <a:lnR w="12700" cmpd="sng">
                      <a:noFill/>
                      <a:prstDash val="solid"/>
                    </a:lnR>
                    <a:lnT w="9525" cap="flat" cmpd="sng" algn="ctr">
                      <a:noFill/>
                      <a:prstDash val="solid"/>
                    </a:lnT>
                    <a:lnB w="9525" cap="flat" cmpd="sng" algn="ctr">
                      <a:solidFill>
                        <a:srgbClr val="C7C6C1"/>
                      </a:solidFill>
                      <a:prstDash val="solid"/>
                    </a:lnB>
                    <a:noFill/>
                  </a:tcPr>
                </a:tc>
                <a:extLst>
                  <a:ext uri="{0D108BD9-81ED-4DB2-BD59-A6C34878D82A}">
                    <a16:rowId xmlns:a16="http://schemas.microsoft.com/office/drawing/2014/main" val="1351431823"/>
                  </a:ext>
                </a:extLst>
              </a:tr>
              <a:tr h="530377">
                <a:tc>
                  <a:txBody>
                    <a:bodyPr/>
                    <a:lstStyle/>
                    <a:p>
                      <a:r>
                        <a:rPr lang="en-US" sz="1000">
                          <a:solidFill>
                            <a:schemeClr val="tx1">
                              <a:lumMod val="75000"/>
                              <a:lumOff val="25000"/>
                            </a:schemeClr>
                          </a:solidFill>
                        </a:rPr>
                        <a:t>What</a:t>
                      </a:r>
                      <a:endParaRPr lang="en-US" sz="1000" b="1">
                        <a:solidFill>
                          <a:schemeClr val="tx1">
                            <a:lumMod val="75000"/>
                            <a:lumOff val="25000"/>
                          </a:schemeClr>
                        </a:solidFill>
                      </a:endParaRPr>
                    </a:p>
                  </a:txBody>
                  <a:tcPr marL="140074" marR="105056" marT="70037" marB="70037" anchor="ctr">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200" dirty="0">
                          <a:solidFill>
                            <a:schemeClr val="tx1">
                              <a:lumMod val="75000"/>
                              <a:lumOff val="25000"/>
                            </a:schemeClr>
                          </a:solidFill>
                        </a:rPr>
                        <a:t>Offer all students a breakfast after the instructional day has begun</a:t>
                      </a:r>
                    </a:p>
                  </a:txBody>
                  <a:tcPr marL="140074" marR="105056" marT="70037" marB="70037" anchor="ctr">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extLst>
                  <a:ext uri="{0D108BD9-81ED-4DB2-BD59-A6C34878D82A}">
                    <a16:rowId xmlns:a16="http://schemas.microsoft.com/office/drawing/2014/main" val="13094287"/>
                  </a:ext>
                </a:extLst>
              </a:tr>
              <a:tr h="913884">
                <a:tc>
                  <a:txBody>
                    <a:bodyPr/>
                    <a:lstStyle/>
                    <a:p>
                      <a:r>
                        <a:rPr lang="en-US" sz="1000">
                          <a:solidFill>
                            <a:schemeClr val="tx1">
                              <a:lumMod val="75000"/>
                              <a:lumOff val="25000"/>
                            </a:schemeClr>
                          </a:solidFill>
                        </a:rPr>
                        <a:t>SED</a:t>
                      </a:r>
                      <a:endParaRPr lang="en-US" sz="1000" i="1">
                        <a:solidFill>
                          <a:schemeClr val="tx1">
                            <a:lumMod val="75000"/>
                            <a:lumOff val="25000"/>
                          </a:schemeClr>
                        </a:solidFill>
                      </a:endParaRPr>
                    </a:p>
                  </a:txBody>
                  <a:tcPr marL="140074" marR="105056" marT="70037" marB="70037" anchor="ctr">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pPr marL="285750" lvl="0" indent="-285750">
                        <a:buFont typeface="Wingdings" panose="05000000000000000000" pitchFamily="2" charset="2"/>
                        <a:buChar char="Ø"/>
                      </a:pPr>
                      <a:r>
                        <a:rPr kumimoji="0" lang="en-US" sz="1200" u="none" strike="noStrike" kern="1200" cap="none" spc="0" normalizeH="0" baseline="0" dirty="0">
                          <a:ln>
                            <a:noFill/>
                          </a:ln>
                          <a:solidFill>
                            <a:schemeClr val="tx1">
                              <a:lumMod val="75000"/>
                              <a:lumOff val="25000"/>
                            </a:schemeClr>
                          </a:solidFill>
                          <a:effectLst/>
                          <a:uLnTx/>
                          <a:uFillTx/>
                        </a:rPr>
                        <a:t>May- notify schools</a:t>
                      </a:r>
                    </a:p>
                    <a:p>
                      <a:pPr marL="285750" lvl="0" indent="-285750">
                        <a:buFont typeface="Wingdings" panose="05000000000000000000" pitchFamily="2" charset="2"/>
                        <a:buChar char="Ø"/>
                      </a:pPr>
                      <a:r>
                        <a:rPr kumimoji="0" lang="en-US" sz="1200" u="none" strike="noStrike" kern="1200" cap="none" spc="0" normalizeH="0" baseline="0" dirty="0">
                          <a:ln>
                            <a:noFill/>
                          </a:ln>
                          <a:solidFill>
                            <a:schemeClr val="tx1">
                              <a:lumMod val="75000"/>
                              <a:lumOff val="25000"/>
                            </a:schemeClr>
                          </a:solidFill>
                          <a:effectLst/>
                          <a:uLnTx/>
                          <a:uFillTx/>
                        </a:rPr>
                        <a:t>Monitor compliance</a:t>
                      </a:r>
                    </a:p>
                    <a:p>
                      <a:pPr marL="285750" lvl="0" indent="-285750">
                        <a:buFont typeface="Wingdings" panose="05000000000000000000" pitchFamily="2" charset="2"/>
                        <a:buChar char="Ø"/>
                      </a:pPr>
                      <a:r>
                        <a:rPr kumimoji="0" lang="en-US" sz="1200" u="none" strike="noStrike" kern="1200" cap="none" spc="0" normalizeH="0" baseline="0" dirty="0">
                          <a:ln>
                            <a:noFill/>
                          </a:ln>
                          <a:solidFill>
                            <a:schemeClr val="tx1">
                              <a:lumMod val="75000"/>
                              <a:lumOff val="25000"/>
                            </a:schemeClr>
                          </a:solidFill>
                          <a:effectLst/>
                          <a:uLnTx/>
                          <a:uFillTx/>
                        </a:rPr>
                        <a:t>December- publish BAB participation information</a:t>
                      </a:r>
                    </a:p>
                  </a:txBody>
                  <a:tcPr marL="140074" marR="105056" marT="70037" marB="70037" anchor="ctr">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extLst>
                  <a:ext uri="{0D108BD9-81ED-4DB2-BD59-A6C34878D82A}">
                    <a16:rowId xmlns:a16="http://schemas.microsoft.com/office/drawing/2014/main" val="4072589813"/>
                  </a:ext>
                </a:extLst>
              </a:tr>
              <a:tr h="1616979">
                <a:tc>
                  <a:txBody>
                    <a:bodyPr/>
                    <a:lstStyle/>
                    <a:p>
                      <a:r>
                        <a:rPr lang="en-US" sz="1000">
                          <a:solidFill>
                            <a:schemeClr val="tx1">
                              <a:lumMod val="75000"/>
                              <a:lumOff val="25000"/>
                            </a:schemeClr>
                          </a:solidFill>
                        </a:rPr>
                        <a:t>Next Steps-</a:t>
                      </a:r>
                    </a:p>
                    <a:p>
                      <a:r>
                        <a:rPr lang="en-US" sz="1000">
                          <a:solidFill>
                            <a:schemeClr val="tx1">
                              <a:lumMod val="75000"/>
                              <a:lumOff val="25000"/>
                            </a:schemeClr>
                          </a:solidFill>
                        </a:rPr>
                        <a:t>SFA</a:t>
                      </a:r>
                      <a:endParaRPr lang="en-US" sz="1000" i="1">
                        <a:solidFill>
                          <a:schemeClr val="tx1">
                            <a:lumMod val="75000"/>
                            <a:lumOff val="25000"/>
                          </a:schemeClr>
                        </a:solidFill>
                      </a:endParaRPr>
                    </a:p>
                  </a:txBody>
                  <a:tcPr marL="140074" marR="105056" marT="70037" marB="70037" anchor="ctr">
                    <a:lnL w="12700" cmpd="sng">
                      <a:noFill/>
                      <a:prstDash val="solid"/>
                    </a:lnL>
                    <a:lnR w="12700" cmpd="sng">
                      <a:noFill/>
                      <a:prstDash val="solid"/>
                    </a:lnR>
                    <a:lnT w="9525" cap="flat" cmpd="sng" algn="ctr">
                      <a:solidFill>
                        <a:srgbClr val="C7C6C1"/>
                      </a:solidFill>
                      <a:prstDash val="solid"/>
                    </a:lnT>
                    <a:lnB w="12700" cmpd="sng">
                      <a:noFill/>
                      <a:prstDash val="solid"/>
                    </a:lnB>
                    <a:noFill/>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200" dirty="0"/>
                        <a:t>Please visit the CNKC for detailed requirements and guidance</a:t>
                      </a:r>
                    </a:p>
                    <a:p>
                      <a:pPr marL="285750" lvl="0" indent="-285750">
                        <a:buFont typeface="Wingdings" panose="05000000000000000000" pitchFamily="2" charset="2"/>
                        <a:buChar char="Ø"/>
                      </a:pPr>
                      <a:r>
                        <a:rPr lang="en-US" sz="1200" baseline="0" dirty="0">
                          <a:solidFill>
                            <a:schemeClr val="tx1">
                              <a:lumMod val="75000"/>
                              <a:lumOff val="25000"/>
                            </a:schemeClr>
                          </a:solidFill>
                          <a:hlinkClick r:id="rId3"/>
                        </a:rPr>
                        <a:t>http://www.cn.nysed.gov/content/breakfast-after-bell-implementation-and-reporting-breakfast-delivery-methods</a:t>
                      </a:r>
                      <a:endParaRPr lang="en-US" sz="1200" baseline="0" dirty="0">
                        <a:solidFill>
                          <a:schemeClr val="tx1">
                            <a:lumMod val="75000"/>
                            <a:lumOff val="25000"/>
                          </a:schemeClr>
                        </a:solidFill>
                      </a:endParaRPr>
                    </a:p>
                    <a:p>
                      <a:pPr marL="285750" indent="-285750">
                        <a:buFont typeface="Wingdings" panose="05000000000000000000" pitchFamily="2" charset="2"/>
                        <a:buChar char="Ø"/>
                      </a:pPr>
                      <a:endParaRPr lang="en-US" sz="1200" dirty="0">
                        <a:solidFill>
                          <a:schemeClr val="tx1">
                            <a:lumMod val="75000"/>
                            <a:lumOff val="25000"/>
                          </a:schemeClr>
                        </a:solidFill>
                      </a:endParaRPr>
                    </a:p>
                    <a:p>
                      <a:endParaRPr kumimoji="0" lang="en-US" sz="1200" b="0" i="0" u="none" strike="noStrike" kern="1200" cap="none" spc="0" normalizeH="0" baseline="0" dirty="0">
                        <a:ln>
                          <a:noFill/>
                        </a:ln>
                        <a:solidFill>
                          <a:schemeClr val="tx1">
                            <a:lumMod val="75000"/>
                            <a:lumOff val="25000"/>
                          </a:schemeClr>
                        </a:solidFill>
                        <a:effectLst/>
                        <a:uLnTx/>
                        <a:uFillTx/>
                        <a:latin typeface="+mn-lt"/>
                        <a:ea typeface="+mn-ea"/>
                        <a:cs typeface="+mn-cs"/>
                      </a:endParaRPr>
                    </a:p>
                  </a:txBody>
                  <a:tcPr marL="140074" marR="105056" marT="70037" marB="70037" anchor="ctr">
                    <a:lnL w="12700" cmpd="sng">
                      <a:noFill/>
                      <a:prstDash val="solid"/>
                    </a:lnL>
                    <a:lnR w="12700" cmpd="sng">
                      <a:noFill/>
                      <a:prstDash val="solid"/>
                    </a:lnR>
                    <a:lnT w="9525" cap="flat" cmpd="sng" algn="ctr">
                      <a:solidFill>
                        <a:srgbClr val="C7C6C1"/>
                      </a:solidFill>
                      <a:prstDash val="solid"/>
                    </a:lnT>
                    <a:lnB w="12700" cmpd="sng">
                      <a:noFill/>
                      <a:prstDash val="solid"/>
                    </a:lnB>
                    <a:noFill/>
                  </a:tcPr>
                </a:tc>
                <a:extLst>
                  <a:ext uri="{0D108BD9-81ED-4DB2-BD59-A6C34878D82A}">
                    <a16:rowId xmlns:a16="http://schemas.microsoft.com/office/drawing/2014/main" val="2691946160"/>
                  </a:ext>
                </a:extLst>
              </a:tr>
            </a:tbl>
          </a:graphicData>
        </a:graphic>
      </p:graphicFrame>
    </p:spTree>
    <p:extLst>
      <p:ext uri="{BB962C8B-B14F-4D97-AF65-F5344CB8AC3E}">
        <p14:creationId xmlns:p14="http://schemas.microsoft.com/office/powerpoint/2010/main" val="3781837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6347713" cy="762000"/>
          </a:xfrm>
        </p:spPr>
        <p:txBody>
          <a:bodyPr anchor="ctr">
            <a:normAutofit/>
          </a:bodyPr>
          <a:lstStyle/>
          <a:p>
            <a:r>
              <a:rPr lang="en-US" sz="2800" dirty="0"/>
              <a:t>Child Nutrition Programs</a:t>
            </a:r>
          </a:p>
        </p:txBody>
      </p:sp>
      <p:graphicFrame>
        <p:nvGraphicFramePr>
          <p:cNvPr id="28" name="Content Placeholder 2" descr="NSLP, SBP, Snack, FFVP&#10;">
            <a:extLst>
              <a:ext uri="{FF2B5EF4-FFF2-40B4-BE49-F238E27FC236}">
                <a16:creationId xmlns:a16="http://schemas.microsoft.com/office/drawing/2014/main" id="{DD78E224-31BF-46E8-A6D1-FFF820138ABB}"/>
              </a:ext>
            </a:extLst>
          </p:cNvPr>
          <p:cNvGraphicFramePr>
            <a:graphicFrameLocks noGrp="1"/>
          </p:cNvGraphicFramePr>
          <p:nvPr>
            <p:ph idx="1"/>
            <p:extLst>
              <p:ext uri="{D42A27DB-BD31-4B8C-83A1-F6EECF244321}">
                <p14:modId xmlns:p14="http://schemas.microsoft.com/office/powerpoint/2010/main" val="1913126192"/>
              </p:ext>
            </p:extLst>
          </p:nvPr>
        </p:nvGraphicFramePr>
        <p:xfrm>
          <a:off x="304800" y="1066800"/>
          <a:ext cx="73914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533465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47969-384D-4FFB-8688-D87C63DEE377}"/>
              </a:ext>
            </a:extLst>
          </p:cNvPr>
          <p:cNvSpPr>
            <a:spLocks noGrp="1"/>
          </p:cNvSpPr>
          <p:nvPr>
            <p:ph type="title"/>
          </p:nvPr>
        </p:nvSpPr>
        <p:spPr>
          <a:xfrm>
            <a:off x="2137171" y="781077"/>
            <a:ext cx="4818329" cy="762000"/>
          </a:xfrm>
        </p:spPr>
        <p:txBody>
          <a:bodyPr>
            <a:normAutofit/>
          </a:bodyPr>
          <a:lstStyle/>
          <a:p>
            <a:r>
              <a:rPr lang="en-US" sz="2800" dirty="0"/>
              <a:t>30% NYS</a:t>
            </a:r>
          </a:p>
        </p:txBody>
      </p:sp>
      <p:pic>
        <p:nvPicPr>
          <p:cNvPr id="10" name="Picture 9" descr="A piece of wheat">
            <a:extLst>
              <a:ext uri="{FF2B5EF4-FFF2-40B4-BE49-F238E27FC236}">
                <a16:creationId xmlns:a16="http://schemas.microsoft.com/office/drawing/2014/main" id="{E0F8E03B-93E2-497B-8646-B5487CF3C11E}"/>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160" r="25877" b="-2"/>
          <a:stretch/>
        </p:blipFill>
        <p:spPr>
          <a:xfrm>
            <a:off x="20" y="10"/>
            <a:ext cx="1653550" cy="3433854"/>
          </a:xfrm>
          <a:custGeom>
            <a:avLst/>
            <a:gdLst>
              <a:gd name="connsiteX0" fmla="*/ 0 w 2204759"/>
              <a:gd name="connsiteY0" fmla="*/ 0 h 3433864"/>
              <a:gd name="connsiteX1" fmla="*/ 1674254 w 2204759"/>
              <a:gd name="connsiteY1" fmla="*/ 0 h 3433864"/>
              <a:gd name="connsiteX2" fmla="*/ 2204759 w 2204759"/>
              <a:gd name="connsiteY2" fmla="*/ 3433864 h 3433864"/>
              <a:gd name="connsiteX3" fmla="*/ 0 w 2204759"/>
              <a:gd name="connsiteY3" fmla="*/ 3433864 h 3433864"/>
            </a:gdLst>
            <a:ahLst/>
            <a:cxnLst>
              <a:cxn ang="0">
                <a:pos x="connsiteX0" y="connsiteY0"/>
              </a:cxn>
              <a:cxn ang="0">
                <a:pos x="connsiteX1" y="connsiteY1"/>
              </a:cxn>
              <a:cxn ang="0">
                <a:pos x="connsiteX2" y="connsiteY2"/>
              </a:cxn>
              <a:cxn ang="0">
                <a:pos x="connsiteX3" y="connsiteY3"/>
              </a:cxn>
            </a:cxnLst>
            <a:rect l="l" t="t" r="r" b="b"/>
            <a:pathLst>
              <a:path w="2204759" h="3433864">
                <a:moveTo>
                  <a:pt x="0" y="0"/>
                </a:moveTo>
                <a:lnTo>
                  <a:pt x="1674254" y="0"/>
                </a:lnTo>
                <a:lnTo>
                  <a:pt x="2204759" y="3433864"/>
                </a:lnTo>
                <a:lnTo>
                  <a:pt x="0" y="3433864"/>
                </a:lnTo>
                <a:close/>
              </a:path>
            </a:pathLst>
          </a:custGeom>
        </p:spPr>
      </p:pic>
      <p:pic>
        <p:nvPicPr>
          <p:cNvPr id="7" name="Picture 6" descr="A picture containing building&#10;&#10;Description automatically generated">
            <a:extLst>
              <a:ext uri="{FF2B5EF4-FFF2-40B4-BE49-F238E27FC236}">
                <a16:creationId xmlns:a16="http://schemas.microsoft.com/office/drawing/2014/main" id="{712408D3-51DF-4FC1-B252-4844735EB24D}"/>
              </a:ext>
            </a:extLst>
          </p:cNvPr>
          <p:cNvPicPr>
            <a:picLocks noChangeAspect="1"/>
          </p:cNvPicPr>
          <p:nvPr/>
        </p:nvPicPr>
        <p:blipFill rotWithShape="1">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l="17100" r="21657" b="4"/>
          <a:stretch/>
        </p:blipFill>
        <p:spPr>
          <a:xfrm>
            <a:off x="20" y="3433864"/>
            <a:ext cx="2050522" cy="3433865"/>
          </a:xfrm>
          <a:custGeom>
            <a:avLst/>
            <a:gdLst>
              <a:gd name="connsiteX0" fmla="*/ 0 w 2734056"/>
              <a:gd name="connsiteY0" fmla="*/ 0 h 3433865"/>
              <a:gd name="connsiteX1" fmla="*/ 2204758 w 2734056"/>
              <a:gd name="connsiteY1" fmla="*/ 0 h 3433865"/>
              <a:gd name="connsiteX2" fmla="*/ 2734056 w 2734056"/>
              <a:gd name="connsiteY2" fmla="*/ 3426053 h 3433865"/>
              <a:gd name="connsiteX3" fmla="*/ 2734056 w 2734056"/>
              <a:gd name="connsiteY3" fmla="*/ 3433865 h 3433865"/>
              <a:gd name="connsiteX4" fmla="*/ 461457 w 2734056"/>
              <a:gd name="connsiteY4" fmla="*/ 3433865 h 3433865"/>
              <a:gd name="connsiteX5" fmla="*/ 0 w 2734056"/>
              <a:gd name="connsiteY5" fmla="*/ 706119 h 343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34056" h="3433865">
                <a:moveTo>
                  <a:pt x="0" y="0"/>
                </a:moveTo>
                <a:lnTo>
                  <a:pt x="2204758" y="0"/>
                </a:lnTo>
                <a:lnTo>
                  <a:pt x="2734056" y="3426053"/>
                </a:lnTo>
                <a:lnTo>
                  <a:pt x="2734056" y="3433865"/>
                </a:lnTo>
                <a:lnTo>
                  <a:pt x="461457" y="3433865"/>
                </a:lnTo>
                <a:lnTo>
                  <a:pt x="0" y="706119"/>
                </a:lnTo>
                <a:close/>
              </a:path>
            </a:pathLst>
          </a:custGeom>
        </p:spPr>
      </p:pic>
      <p:cxnSp>
        <p:nvCxnSpPr>
          <p:cNvPr id="15" name="Straight Connector 14">
            <a:extLst>
              <a:ext uri="{FF2B5EF4-FFF2-40B4-BE49-F238E27FC236}">
                <a16:creationId xmlns:a16="http://schemas.microsoft.com/office/drawing/2014/main" id="{68CD69E9-7FC9-4126-807C-FF9B5F7DDA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3433864"/>
            <a:ext cx="167004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Isosceles Triangle 8">
            <a:extLst>
              <a:ext uri="{FF2B5EF4-FFF2-40B4-BE49-F238E27FC236}">
                <a16:creationId xmlns:a16="http://schemas.microsoft.com/office/drawing/2014/main" id="{33FF95D5-F212-4449-93C0-59886735AD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357491"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 name="Content Placeholder 4">
            <a:extLst>
              <a:ext uri="{FF2B5EF4-FFF2-40B4-BE49-F238E27FC236}">
                <a16:creationId xmlns:a16="http://schemas.microsoft.com/office/drawing/2014/main" id="{0F4D8D51-C8FE-46CE-AF5C-39DADF44B4FF}"/>
              </a:ext>
            </a:extLst>
          </p:cNvPr>
          <p:cNvSpPr>
            <a:spLocks noGrp="1"/>
          </p:cNvSpPr>
          <p:nvPr>
            <p:ph idx="1"/>
          </p:nvPr>
        </p:nvSpPr>
        <p:spPr>
          <a:xfrm>
            <a:off x="2137171" y="2057400"/>
            <a:ext cx="5635229" cy="4110962"/>
          </a:xfrm>
        </p:spPr>
        <p:txBody>
          <a:bodyPr>
            <a:normAutofit/>
          </a:bodyPr>
          <a:lstStyle/>
          <a:p>
            <a:pPr>
              <a:lnSpc>
                <a:spcPct val="90000"/>
              </a:lnSpc>
            </a:pPr>
            <a:r>
              <a:rPr lang="en-US" sz="1200" dirty="0"/>
              <a:t>SFAs that are self-prep or have a FSMC</a:t>
            </a:r>
          </a:p>
          <a:p>
            <a:pPr>
              <a:lnSpc>
                <a:spcPct val="90000"/>
              </a:lnSpc>
            </a:pPr>
            <a:r>
              <a:rPr lang="en-US" sz="1200" dirty="0"/>
              <a:t>Not available for SFAs that procure vended meals</a:t>
            </a:r>
          </a:p>
          <a:p>
            <a:pPr>
              <a:lnSpc>
                <a:spcPct val="90000"/>
              </a:lnSpc>
            </a:pPr>
            <a:r>
              <a:rPr lang="en-US" sz="1200" dirty="0"/>
              <a:t>State reimbursement not to exceed $.25/lunch meal</a:t>
            </a:r>
          </a:p>
          <a:p>
            <a:pPr>
              <a:lnSpc>
                <a:spcPct val="90000"/>
              </a:lnSpc>
            </a:pPr>
            <a:r>
              <a:rPr lang="en-US" sz="1200" dirty="0"/>
              <a:t>30% total lunch food costs in previous school year from NYS farmers, growers, producers, or processors</a:t>
            </a:r>
          </a:p>
          <a:p>
            <a:pPr>
              <a:lnSpc>
                <a:spcPct val="90000"/>
              </a:lnSpc>
            </a:pPr>
            <a:r>
              <a:rPr lang="en-US" sz="1200" dirty="0"/>
              <a:t>Apply to SED annually for additional subsidy</a:t>
            </a:r>
          </a:p>
          <a:p>
            <a:pPr>
              <a:lnSpc>
                <a:spcPct val="90000"/>
              </a:lnSpc>
            </a:pPr>
            <a:r>
              <a:rPr lang="en-US" sz="1200" dirty="0"/>
              <a:t>Payment through Child Nutrition claims for reimbursement</a:t>
            </a:r>
          </a:p>
          <a:p>
            <a:pPr>
              <a:lnSpc>
                <a:spcPct val="90000"/>
              </a:lnSpc>
            </a:pPr>
            <a:r>
              <a:rPr lang="en-US" sz="1200" dirty="0"/>
              <a:t>Please visit the CNKC for detailed requirements and guidance</a:t>
            </a:r>
          </a:p>
          <a:p>
            <a:pPr>
              <a:lnSpc>
                <a:spcPct val="90000"/>
              </a:lnSpc>
            </a:pPr>
            <a:r>
              <a:rPr lang="en-US" sz="1200" dirty="0">
                <a:hlinkClick r:id="rId7"/>
              </a:rPr>
              <a:t>http://www.cn.nysed.gov/content/additional-state-subsidy-purchasing-new-york-state-food-products</a:t>
            </a:r>
            <a:endParaRPr lang="en-US" sz="1200" dirty="0"/>
          </a:p>
          <a:p>
            <a:pPr marL="0" indent="0">
              <a:lnSpc>
                <a:spcPct val="90000"/>
              </a:lnSpc>
              <a:buNone/>
            </a:pPr>
            <a:endParaRPr lang="en-US" sz="1400" dirty="0"/>
          </a:p>
        </p:txBody>
      </p:sp>
    </p:spTree>
    <p:extLst>
      <p:ext uri="{BB962C8B-B14F-4D97-AF65-F5344CB8AC3E}">
        <p14:creationId xmlns:p14="http://schemas.microsoft.com/office/powerpoint/2010/main" val="1075067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8000" y="609600"/>
            <a:ext cx="6447501" cy="838200"/>
          </a:xfrm>
        </p:spPr>
        <p:txBody>
          <a:bodyPr anchor="t">
            <a:normAutofit/>
          </a:bodyPr>
          <a:lstStyle/>
          <a:p>
            <a:r>
              <a:rPr lang="en-US" sz="2800" dirty="0"/>
              <a:t>Record Keeping</a:t>
            </a:r>
          </a:p>
        </p:txBody>
      </p:sp>
      <p:sp>
        <p:nvSpPr>
          <p:cNvPr id="3" name="Content Placeholder 2"/>
          <p:cNvSpPr>
            <a:spLocks noGrp="1"/>
          </p:cNvSpPr>
          <p:nvPr>
            <p:ph idx="1"/>
          </p:nvPr>
        </p:nvSpPr>
        <p:spPr>
          <a:xfrm>
            <a:off x="3047370" y="2160589"/>
            <a:ext cx="3905879" cy="3880773"/>
          </a:xfrm>
        </p:spPr>
        <p:txBody>
          <a:bodyPr>
            <a:normAutofit/>
          </a:bodyPr>
          <a:lstStyle/>
          <a:p>
            <a:r>
              <a:rPr lang="en-US" sz="1200" dirty="0"/>
              <a:t>SFA records shall be retained for a period of 3 years after submission of the final claim for reimbursement for the fiscal year to which they pertain.  However, if audit findings have not been resolved the records shall be retained beyond the 3 year period as long as required for resolution of the issues raised by the audit.  </a:t>
            </a:r>
          </a:p>
          <a:p>
            <a:r>
              <a:rPr lang="en-US" sz="1200" dirty="0"/>
              <a:t>Please be advised that these records must be readily retrievable or immediately available upon request.</a:t>
            </a:r>
          </a:p>
          <a:p>
            <a:pPr marL="82296" indent="0">
              <a:buNone/>
            </a:pPr>
            <a:endParaRPr lang="en-US" sz="1700" dirty="0"/>
          </a:p>
        </p:txBody>
      </p:sp>
      <p:pic>
        <p:nvPicPr>
          <p:cNvPr id="9" name="Picture 8" descr="Rainbow file folders">
            <a:extLst>
              <a:ext uri="{FF2B5EF4-FFF2-40B4-BE49-F238E27FC236}">
                <a16:creationId xmlns:a16="http://schemas.microsoft.com/office/drawing/2014/main" id="{ACC70DC6-E338-4C7B-BB0D-34B1CAF0BCF7}"/>
              </a:ext>
            </a:extLst>
          </p:cNvPr>
          <p:cNvPicPr>
            <a:picLocks noChangeAspect="1"/>
          </p:cNvPicPr>
          <p:nvPr/>
        </p:nvPicPr>
        <p:blipFill rotWithShape="1">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31427" r="34402"/>
          <a:stretch/>
        </p:blipFill>
        <p:spPr>
          <a:xfrm>
            <a:off x="508000" y="2159331"/>
            <a:ext cx="2358448" cy="3882362"/>
          </a:xfrm>
          <a:prstGeom prst="rect">
            <a:avLst/>
          </a:prstGeom>
        </p:spPr>
      </p:pic>
    </p:spTree>
    <p:extLst>
      <p:ext uri="{BB962C8B-B14F-4D97-AF65-F5344CB8AC3E}">
        <p14:creationId xmlns:p14="http://schemas.microsoft.com/office/powerpoint/2010/main" val="41517514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87581" y="430619"/>
            <a:ext cx="2634840" cy="751114"/>
          </a:xfrm>
        </p:spPr>
        <p:txBody>
          <a:bodyPr anchor="ctr">
            <a:normAutofit/>
          </a:bodyPr>
          <a:lstStyle/>
          <a:p>
            <a:r>
              <a:rPr lang="en-US" sz="2800" dirty="0"/>
              <a:t>Civil Rights</a:t>
            </a:r>
          </a:p>
        </p:txBody>
      </p:sp>
      <p:graphicFrame>
        <p:nvGraphicFramePr>
          <p:cNvPr id="5" name="Content Placeholder 2" descr="Civil Rights training information">
            <a:extLst>
              <a:ext uri="{FF2B5EF4-FFF2-40B4-BE49-F238E27FC236}">
                <a16:creationId xmlns:a16="http://schemas.microsoft.com/office/drawing/2014/main" id="{9FE8D34D-72E2-4D8D-BD07-49E631D090F0}"/>
              </a:ext>
            </a:extLst>
          </p:cNvPr>
          <p:cNvGraphicFramePr>
            <a:graphicFrameLocks noGrp="1"/>
          </p:cNvGraphicFramePr>
          <p:nvPr>
            <p:ph idx="1"/>
            <p:extLst>
              <p:ext uri="{D42A27DB-BD31-4B8C-83A1-F6EECF244321}">
                <p14:modId xmlns:p14="http://schemas.microsoft.com/office/powerpoint/2010/main" val="1077929679"/>
              </p:ext>
            </p:extLst>
          </p:nvPr>
        </p:nvGraphicFramePr>
        <p:xfrm>
          <a:off x="1219200" y="1447800"/>
          <a:ext cx="4971603" cy="49795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213006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00126" y="609600"/>
            <a:ext cx="6447501" cy="734351"/>
          </a:xfrm>
        </p:spPr>
        <p:txBody>
          <a:bodyPr>
            <a:normAutofit/>
          </a:bodyPr>
          <a:lstStyle/>
          <a:p>
            <a:r>
              <a:rPr lang="en-US" sz="2800" dirty="0"/>
              <a:t>Non-Discrimination Statement</a:t>
            </a:r>
          </a:p>
        </p:txBody>
      </p:sp>
      <p:sp>
        <p:nvSpPr>
          <p:cNvPr id="17"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1000126" y="1447801"/>
            <a:ext cx="7153274" cy="4593562"/>
          </a:xfrm>
        </p:spPr>
        <p:txBody>
          <a:bodyPr>
            <a:normAutofit fontScale="92500"/>
          </a:bodyPr>
          <a:lstStyle/>
          <a:p>
            <a:pPr>
              <a:lnSpc>
                <a:spcPct val="90000"/>
              </a:lnSpc>
            </a:pPr>
            <a:r>
              <a:rPr lang="en-US" sz="1200" dirty="0">
                <a:cs typeface="Times New Roman" panose="02020603050405020304" pitchFamily="18" charset="0"/>
              </a:rPr>
              <a:t>In accordance with Federal civil rights law and U.S. Department of Agriculture (USDA) civil rights regulations and policies, the USDA, its Agencies, offices, and employees, and institutions participating in or administering USDA programs are prohibited from discriminating based on race, color, national origin, sex, disability, age, or reprisal or retaliation for prior civil rights activity in any program or activity conducted or funded by USDA.  </a:t>
            </a:r>
          </a:p>
          <a:p>
            <a:pPr>
              <a:lnSpc>
                <a:spcPct val="90000"/>
              </a:lnSpc>
            </a:pPr>
            <a:r>
              <a:rPr lang="en-US" sz="1200" dirty="0">
                <a:cs typeface="Times New Roman" panose="02020603050405020304" pitchFamily="18" charset="0"/>
              </a:rPr>
              <a:t>Persons with disabilities who require alternative means of communication for program information (e.g. Braille, large print, audiotape, American Sign Language, etc.), should contact the Agency (State or local) where they applied for benefits.  Individuals who are deaf, hard of hearing or have speech disabilities may contact USDA through the Federal Relay Service at (800) 877-8339.  Additionally, program information may be made available in languages other than English.</a:t>
            </a:r>
          </a:p>
          <a:p>
            <a:pPr>
              <a:lnSpc>
                <a:spcPct val="90000"/>
              </a:lnSpc>
            </a:pPr>
            <a:r>
              <a:rPr lang="en-US" sz="1200" dirty="0">
                <a:cs typeface="Times New Roman" panose="02020603050405020304" pitchFamily="18" charset="0"/>
              </a:rPr>
              <a:t>To file a program complaint of discrimination, complete the USDA Program Discrimination Complaint Form, (AD-3027) found online at: http://www.ascr.usda.gov/complaint_filing_cust.html, and at any USDA office, or write a letter addressed to USDA and provide in the letter all of the information requested in the form. To request a copy of the complaint form, call (866) 632-9992. Submit your completed form or letter to USDA by: </a:t>
            </a:r>
          </a:p>
          <a:p>
            <a:pPr>
              <a:lnSpc>
                <a:spcPct val="90000"/>
              </a:lnSpc>
            </a:pPr>
            <a:r>
              <a:rPr lang="en-US" sz="1200" dirty="0">
                <a:cs typeface="Times New Roman" panose="02020603050405020304" pitchFamily="18" charset="0"/>
              </a:rPr>
              <a:t>(1)	mail: U.S. Department of Agriculture </a:t>
            </a:r>
          </a:p>
          <a:p>
            <a:pPr marL="82296" indent="0">
              <a:lnSpc>
                <a:spcPct val="90000"/>
              </a:lnSpc>
              <a:buNone/>
            </a:pPr>
            <a:r>
              <a:rPr lang="en-US" sz="1200" dirty="0">
                <a:cs typeface="Times New Roman" panose="02020603050405020304" pitchFamily="18" charset="0"/>
              </a:rPr>
              <a:t>	Office of the Assistant Secretary for Civil Rights </a:t>
            </a:r>
          </a:p>
          <a:p>
            <a:pPr marL="82296" indent="0">
              <a:lnSpc>
                <a:spcPct val="90000"/>
              </a:lnSpc>
              <a:buNone/>
            </a:pPr>
            <a:r>
              <a:rPr lang="en-US" sz="1200" dirty="0">
                <a:cs typeface="Times New Roman" panose="02020603050405020304" pitchFamily="18" charset="0"/>
              </a:rPr>
              <a:t>	1400 Independence Avenue, SW </a:t>
            </a:r>
          </a:p>
          <a:p>
            <a:pPr marL="82296" indent="0">
              <a:lnSpc>
                <a:spcPct val="90000"/>
              </a:lnSpc>
              <a:buNone/>
            </a:pPr>
            <a:r>
              <a:rPr lang="en-US" sz="1200" dirty="0">
                <a:cs typeface="Times New Roman" panose="02020603050405020304" pitchFamily="18" charset="0"/>
              </a:rPr>
              <a:t>	Washington, D.C. 20250-9410; </a:t>
            </a:r>
          </a:p>
          <a:p>
            <a:pPr>
              <a:lnSpc>
                <a:spcPct val="90000"/>
              </a:lnSpc>
            </a:pPr>
            <a:r>
              <a:rPr lang="en-US" sz="1200" dirty="0">
                <a:cs typeface="Times New Roman" panose="02020603050405020304" pitchFamily="18" charset="0"/>
              </a:rPr>
              <a:t>(2) 	fax: (202) 690-7442; or </a:t>
            </a:r>
          </a:p>
          <a:p>
            <a:pPr>
              <a:lnSpc>
                <a:spcPct val="90000"/>
              </a:lnSpc>
            </a:pPr>
            <a:r>
              <a:rPr lang="en-US" sz="1200" dirty="0">
                <a:cs typeface="Times New Roman" panose="02020603050405020304" pitchFamily="18" charset="0"/>
              </a:rPr>
              <a:t>(3) 	email: program.intake@usda.gov.</a:t>
            </a:r>
          </a:p>
          <a:p>
            <a:pPr>
              <a:lnSpc>
                <a:spcPct val="90000"/>
              </a:lnSpc>
            </a:pPr>
            <a:r>
              <a:rPr lang="en-US" sz="1200" dirty="0">
                <a:cs typeface="Times New Roman" panose="02020603050405020304" pitchFamily="18" charset="0"/>
              </a:rPr>
              <a:t>This institution is an equal opportunity provider.</a:t>
            </a:r>
          </a:p>
          <a:p>
            <a:pPr marL="82296" indent="0" fontAlgn="base">
              <a:lnSpc>
                <a:spcPct val="90000"/>
              </a:lnSpc>
              <a:buNone/>
            </a:pPr>
            <a:endParaRPr lang="en-US" sz="900" dirty="0">
              <a:latin typeface="Times New Roman" panose="02020603050405020304" pitchFamily="18" charset="0"/>
              <a:cs typeface="Times New Roman" panose="02020603050405020304" pitchFamily="18" charset="0"/>
            </a:endParaRPr>
          </a:p>
        </p:txBody>
      </p:sp>
      <p:sp>
        <p:nvSpPr>
          <p:cNvPr id="18"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07450" y="4013200"/>
            <a:ext cx="336550"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8442016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00126" y="609600"/>
            <a:ext cx="6447501" cy="914400"/>
          </a:xfrm>
        </p:spPr>
        <p:txBody>
          <a:bodyPr>
            <a:normAutofit/>
          </a:bodyPr>
          <a:lstStyle/>
          <a:p>
            <a:r>
              <a:rPr lang="en-US" sz="2800" dirty="0"/>
              <a:t>How To Apply to be an SFA</a:t>
            </a:r>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1000126" y="1930400"/>
            <a:ext cx="6447501" cy="4317999"/>
          </a:xfrm>
        </p:spPr>
        <p:txBody>
          <a:bodyPr>
            <a:normAutofit lnSpcReduction="10000"/>
          </a:bodyPr>
          <a:lstStyle/>
          <a:p>
            <a:pPr lvl="0">
              <a:lnSpc>
                <a:spcPct val="90000"/>
              </a:lnSpc>
              <a:buFont typeface="Wingdings" panose="05000000000000000000" pitchFamily="2" charset="2"/>
              <a:buChar char="ü"/>
            </a:pPr>
            <a:r>
              <a:rPr lang="en-US" sz="1200" dirty="0"/>
              <a:t>Review the Introduction to the Child Nutrition Programs PowerPoint</a:t>
            </a:r>
          </a:p>
          <a:p>
            <a:pPr lvl="1">
              <a:lnSpc>
                <a:spcPct val="90000"/>
              </a:lnSpc>
              <a:buFont typeface="Wingdings" panose="05000000000000000000" pitchFamily="2" charset="2"/>
              <a:buChar char="§"/>
            </a:pPr>
            <a:r>
              <a:rPr lang="en-US" sz="1200" dirty="0"/>
              <a:t>Review webinars, tutorials, snip-its available on the Child Nutrition Knowledge Center under the ‘Trainings’ tab</a:t>
            </a:r>
          </a:p>
          <a:p>
            <a:pPr lvl="0">
              <a:lnSpc>
                <a:spcPct val="90000"/>
              </a:lnSpc>
              <a:buFont typeface="Wingdings" panose="05000000000000000000" pitchFamily="2" charset="2"/>
              <a:buChar char="ü"/>
            </a:pPr>
            <a:r>
              <a:rPr lang="en-US" sz="1200" dirty="0"/>
              <a:t>Submit the New Application Request Form, found at: </a:t>
            </a:r>
            <a:r>
              <a:rPr lang="en-US" sz="1200" dirty="0">
                <a:hlinkClick r:id="rId3"/>
              </a:rPr>
              <a:t>http://www.cn.nysed.gov/content/child-nutrition-programs-application-submission-process</a:t>
            </a:r>
            <a:endParaRPr lang="en-US" sz="1200" dirty="0"/>
          </a:p>
          <a:p>
            <a:pPr>
              <a:lnSpc>
                <a:spcPct val="90000"/>
              </a:lnSpc>
              <a:buFont typeface="Wingdings" panose="05000000000000000000" pitchFamily="2" charset="2"/>
              <a:buChar char="ü"/>
            </a:pPr>
            <a:r>
              <a:rPr lang="en-US" sz="1200" dirty="0"/>
              <a:t>Once submitted, an application packet will be e-mailed to your SFA</a:t>
            </a:r>
          </a:p>
          <a:p>
            <a:pPr lvl="0">
              <a:lnSpc>
                <a:spcPct val="90000"/>
              </a:lnSpc>
              <a:buFont typeface="Wingdings" panose="05000000000000000000" pitchFamily="2" charset="2"/>
              <a:buChar char="ü"/>
            </a:pPr>
            <a:r>
              <a:rPr lang="en-US" sz="1200" dirty="0"/>
              <a:t>Complete the New SFA Application and required documents</a:t>
            </a:r>
          </a:p>
          <a:p>
            <a:pPr>
              <a:lnSpc>
                <a:spcPct val="90000"/>
              </a:lnSpc>
              <a:buFont typeface="Wingdings" panose="05000000000000000000" pitchFamily="2" charset="2"/>
              <a:buChar char="ü"/>
            </a:pPr>
            <a:r>
              <a:rPr lang="en-US" sz="1200" dirty="0"/>
              <a:t>Conduct DCMP</a:t>
            </a:r>
          </a:p>
          <a:p>
            <a:pPr>
              <a:lnSpc>
                <a:spcPct val="90000"/>
              </a:lnSpc>
              <a:buFont typeface="Wingdings" panose="05000000000000000000" pitchFamily="2" charset="2"/>
              <a:buChar char="ü"/>
            </a:pPr>
            <a:r>
              <a:rPr lang="en-US" sz="1200" dirty="0"/>
              <a:t>If you are applying for CEP, complete the CEP application</a:t>
            </a:r>
          </a:p>
          <a:p>
            <a:pPr lvl="0">
              <a:lnSpc>
                <a:spcPct val="90000"/>
              </a:lnSpc>
              <a:buFont typeface="Wingdings" panose="05000000000000000000" pitchFamily="2" charset="2"/>
              <a:buChar char="ü"/>
            </a:pPr>
            <a:r>
              <a:rPr lang="en-US" sz="1200" dirty="0"/>
              <a:t>Submit a complete application to the following e-mail: </a:t>
            </a:r>
            <a:r>
              <a:rPr lang="en-US" sz="1200" dirty="0">
                <a:hlinkClick r:id="rId4"/>
              </a:rPr>
              <a:t>cn@nysed.gov</a:t>
            </a:r>
            <a:r>
              <a:rPr lang="en-US" sz="1200" dirty="0"/>
              <a:t> by </a:t>
            </a:r>
            <a:r>
              <a:rPr lang="en-US" sz="1200"/>
              <a:t>June 30, </a:t>
            </a:r>
            <a:r>
              <a:rPr lang="en-US" sz="1200" dirty="0"/>
              <a:t>2019</a:t>
            </a:r>
          </a:p>
          <a:p>
            <a:pPr lvl="1">
              <a:lnSpc>
                <a:spcPct val="90000"/>
              </a:lnSpc>
              <a:buFont typeface="Wingdings" panose="05000000000000000000" pitchFamily="2" charset="2"/>
              <a:buChar char="§"/>
            </a:pPr>
            <a:r>
              <a:rPr lang="en-US" sz="1200" dirty="0"/>
              <a:t>Applications submitted after this date will not be accepted</a:t>
            </a:r>
          </a:p>
          <a:p>
            <a:pPr lvl="1">
              <a:lnSpc>
                <a:spcPct val="90000"/>
              </a:lnSpc>
              <a:buFont typeface="Wingdings" panose="05000000000000000000" pitchFamily="2" charset="2"/>
              <a:buChar char="§"/>
            </a:pPr>
            <a:r>
              <a:rPr lang="en-US" sz="1200" dirty="0"/>
              <a:t>Please do not mail a paper copy</a:t>
            </a:r>
          </a:p>
          <a:p>
            <a:pPr lvl="0">
              <a:lnSpc>
                <a:spcPct val="90000"/>
              </a:lnSpc>
              <a:buFont typeface="Wingdings" panose="05000000000000000000" pitchFamily="2" charset="2"/>
              <a:buChar char="ü"/>
            </a:pPr>
            <a:r>
              <a:rPr lang="en-US" sz="1200" dirty="0"/>
              <a:t>If an application is approvable, SED will send your SFA a Single Permanent Agreement.  You must read and sign this agreement and mail back to the Child Nutrition office with an original signature.</a:t>
            </a:r>
          </a:p>
          <a:p>
            <a:pPr lvl="0">
              <a:lnSpc>
                <a:spcPct val="90000"/>
              </a:lnSpc>
              <a:buFont typeface="Wingdings" panose="05000000000000000000" pitchFamily="2" charset="2"/>
              <a:buChar char="ü"/>
            </a:pPr>
            <a:r>
              <a:rPr lang="en-US" sz="1200" dirty="0"/>
              <a:t>If approved, your SFA will be sent an approval letter</a:t>
            </a:r>
          </a:p>
          <a:p>
            <a:pPr marL="82296" lvl="0" indent="0">
              <a:lnSpc>
                <a:spcPct val="90000"/>
              </a:lnSpc>
              <a:buNone/>
            </a:pPr>
            <a:endParaRPr lang="en-US" sz="1100" dirty="0"/>
          </a:p>
          <a:p>
            <a:pPr marL="82296" lvl="0" indent="0">
              <a:lnSpc>
                <a:spcPct val="90000"/>
              </a:lnSpc>
              <a:buNone/>
            </a:pPr>
            <a:endParaRPr lang="en-US" sz="1100" dirty="0"/>
          </a:p>
        </p:txBody>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07450" y="4013200"/>
            <a:ext cx="336550"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3882761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1E399-2CC4-4A7F-AF8E-7B9E5442D51F}"/>
              </a:ext>
            </a:extLst>
          </p:cNvPr>
          <p:cNvSpPr>
            <a:spLocks noGrp="1"/>
          </p:cNvSpPr>
          <p:nvPr>
            <p:ph type="title"/>
          </p:nvPr>
        </p:nvSpPr>
        <p:spPr/>
        <p:txBody>
          <a:bodyPr/>
          <a:lstStyle/>
          <a:p>
            <a:r>
              <a:rPr lang="en-US" dirty="0">
                <a:solidFill>
                  <a:schemeClr val="bg1"/>
                </a:solidFill>
              </a:rPr>
              <a:t>Contact Us</a:t>
            </a:r>
          </a:p>
        </p:txBody>
      </p:sp>
      <p:sp>
        <p:nvSpPr>
          <p:cNvPr id="3" name="Content Placeholder 2"/>
          <p:cNvSpPr>
            <a:spLocks noGrp="1"/>
          </p:cNvSpPr>
          <p:nvPr>
            <p:ph idx="1"/>
          </p:nvPr>
        </p:nvSpPr>
        <p:spPr>
          <a:xfrm>
            <a:off x="609598" y="1828800"/>
            <a:ext cx="6347714" cy="3880773"/>
          </a:xfrm>
        </p:spPr>
        <p:txBody>
          <a:bodyPr>
            <a:normAutofit/>
          </a:bodyPr>
          <a:lstStyle/>
          <a:p>
            <a:pPr marL="137160" indent="0" algn="ctr">
              <a:buNone/>
            </a:pPr>
            <a:r>
              <a:rPr lang="en-US" dirty="0"/>
              <a:t>NYS Child Nutrition Program Administration</a:t>
            </a:r>
          </a:p>
          <a:p>
            <a:pPr marL="137160" indent="0" algn="ctr">
              <a:buNone/>
            </a:pPr>
            <a:r>
              <a:rPr lang="en-US" dirty="0"/>
              <a:t>89 Washington Avenue, 375 EBA</a:t>
            </a:r>
          </a:p>
          <a:p>
            <a:pPr marL="137160" indent="0" algn="ctr">
              <a:buNone/>
            </a:pPr>
            <a:r>
              <a:rPr lang="en-US" dirty="0"/>
              <a:t>Albany, NY 12234</a:t>
            </a:r>
          </a:p>
          <a:p>
            <a:pPr marL="137160" indent="0" algn="ctr">
              <a:buNone/>
            </a:pPr>
            <a:r>
              <a:rPr lang="en-US" dirty="0"/>
              <a:t>(518) 473-8781</a:t>
            </a:r>
          </a:p>
          <a:p>
            <a:pPr marL="137160" indent="0" algn="ctr">
              <a:buNone/>
            </a:pPr>
            <a:r>
              <a:rPr lang="en-US" dirty="0"/>
              <a:t>(518) 486-1086</a:t>
            </a:r>
          </a:p>
          <a:p>
            <a:pPr marL="137160" indent="0" algn="ctr">
              <a:buNone/>
            </a:pPr>
            <a:r>
              <a:rPr lang="en-US" dirty="0"/>
              <a:t>(518) 473-0018 FAX</a:t>
            </a:r>
          </a:p>
          <a:p>
            <a:pPr marL="137160" indent="0" algn="ctr">
              <a:buNone/>
            </a:pPr>
            <a:r>
              <a:rPr lang="en-US" sz="1400" u="sng" dirty="0">
                <a:hlinkClick r:id="rId3"/>
              </a:rPr>
              <a:t>http://portal.nysed.gov/portal/page/portal/CNKC</a:t>
            </a:r>
            <a:endParaRPr lang="en-US" sz="1400" dirty="0"/>
          </a:p>
          <a:p>
            <a:pPr marL="137160" indent="0">
              <a:buNone/>
            </a:pPr>
            <a:endParaRPr lang="en-US" dirty="0"/>
          </a:p>
          <a:p>
            <a:endParaRPr lang="en-US" dirty="0"/>
          </a:p>
        </p:txBody>
      </p:sp>
    </p:spTree>
    <p:extLst>
      <p:ext uri="{BB962C8B-B14F-4D97-AF65-F5344CB8AC3E}">
        <p14:creationId xmlns:p14="http://schemas.microsoft.com/office/powerpoint/2010/main" val="3907845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40766" cy="990600"/>
          </a:xfrm>
        </p:spPr>
        <p:txBody>
          <a:bodyPr anchor="ctr">
            <a:normAutofit/>
          </a:bodyPr>
          <a:lstStyle/>
          <a:p>
            <a:r>
              <a:rPr lang="en-US" sz="2800" dirty="0"/>
              <a:t>Child Nutrition Programs</a:t>
            </a:r>
          </a:p>
        </p:txBody>
      </p:sp>
      <p:graphicFrame>
        <p:nvGraphicFramePr>
          <p:cNvPr id="5" name="Content Placeholder 2" descr="Extended day snack, Special Milk Program, Summer food service program">
            <a:extLst>
              <a:ext uri="{FF2B5EF4-FFF2-40B4-BE49-F238E27FC236}">
                <a16:creationId xmlns:a16="http://schemas.microsoft.com/office/drawing/2014/main" id="{EAB4BE27-834B-41D9-A694-C4E51374BA85}"/>
              </a:ext>
            </a:extLst>
          </p:cNvPr>
          <p:cNvGraphicFramePr>
            <a:graphicFrameLocks noGrp="1"/>
          </p:cNvGraphicFramePr>
          <p:nvPr>
            <p:ph idx="1"/>
            <p:extLst>
              <p:ext uri="{D42A27DB-BD31-4B8C-83A1-F6EECF244321}">
                <p14:modId xmlns:p14="http://schemas.microsoft.com/office/powerpoint/2010/main" val="1240182571"/>
              </p:ext>
            </p:extLst>
          </p:nvPr>
        </p:nvGraphicFramePr>
        <p:xfrm>
          <a:off x="457200" y="990600"/>
          <a:ext cx="6296817" cy="52383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96269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Placeholder 5" descr="A large building&#10;&#10;Description automatically generated">
            <a:extLst>
              <a:ext uri="{FF2B5EF4-FFF2-40B4-BE49-F238E27FC236}">
                <a16:creationId xmlns:a16="http://schemas.microsoft.com/office/drawing/2014/main" id="{66752B8C-BFFC-4D17-B7DD-686FD2CB85D7}"/>
              </a:ext>
            </a:extLst>
          </p:cNvPr>
          <p:cNvPicPr>
            <a:picLocks noChangeAspect="1"/>
          </p:cNvPicPr>
          <p:nvPr/>
        </p:nvPicPr>
        <p:blipFill rotWithShape="1">
          <a:blip r:embed="rId3">
            <a:extLst>
              <a:ext uri="{28A0092B-C50C-407E-A947-70E740481C1C}">
                <a14:useLocalDpi xmlns:a14="http://schemas.microsoft.com/office/drawing/2010/main" val="0"/>
              </a:ext>
            </a:extLst>
          </a:blip>
          <a:srcRect l="24702" r="38694"/>
          <a:stretch/>
        </p:blipFill>
        <p:spPr>
          <a:xfrm>
            <a:off x="3202390" y="-1"/>
            <a:ext cx="5941610" cy="6858001"/>
          </a:xfrm>
          <a:custGeom>
            <a:avLst/>
            <a:gdLst>
              <a:gd name="connsiteX0" fmla="*/ 379987 w 7922146"/>
              <a:gd name="connsiteY0" fmla="*/ 0 h 6858001"/>
              <a:gd name="connsiteX1" fmla="*/ 5304971 w 7922146"/>
              <a:gd name="connsiteY1" fmla="*/ 0 h 6858001"/>
              <a:gd name="connsiteX2" fmla="*/ 7065281 w 7922146"/>
              <a:gd name="connsiteY2" fmla="*/ 0 h 6858001"/>
              <a:gd name="connsiteX3" fmla="*/ 7397540 w 7922146"/>
              <a:gd name="connsiteY3" fmla="*/ 0 h 6858001"/>
              <a:gd name="connsiteX4" fmla="*/ 7397540 w 7922146"/>
              <a:gd name="connsiteY4" fmla="*/ 1 h 6858001"/>
              <a:gd name="connsiteX5" fmla="*/ 7922146 w 7922146"/>
              <a:gd name="connsiteY5" fmla="*/ 1 h 6858001"/>
              <a:gd name="connsiteX6" fmla="*/ 7922146 w 7922146"/>
              <a:gd name="connsiteY6" fmla="*/ 6858001 h 6858001"/>
              <a:gd name="connsiteX7" fmla="*/ 7065281 w 7922146"/>
              <a:gd name="connsiteY7" fmla="*/ 6858001 h 6858001"/>
              <a:gd name="connsiteX8" fmla="*/ 7065281 w 7922146"/>
              <a:gd name="connsiteY8" fmla="*/ 6858000 h 6858001"/>
              <a:gd name="connsiteX9" fmla="*/ 5932989 w 7922146"/>
              <a:gd name="connsiteY9" fmla="*/ 6858000 h 6858001"/>
              <a:gd name="connsiteX10" fmla="*/ 5932989 w 7922146"/>
              <a:gd name="connsiteY10" fmla="*/ 6858001 h 6858001"/>
              <a:gd name="connsiteX11" fmla="*/ 27809 w 7922146"/>
              <a:gd name="connsiteY11" fmla="*/ 6858001 h 6858001"/>
              <a:gd name="connsiteX12" fmla="*/ 1803228 w 7922146"/>
              <a:gd name="connsiteY12" fmla="*/ 4521201 h 6858001"/>
              <a:gd name="connsiteX13" fmla="*/ 0 w 7922146"/>
              <a:gd name="connsiteY13" fmla="*/ 0 h 6858001"/>
              <a:gd name="connsiteX14" fmla="*/ 379987 w 7922146"/>
              <a:gd name="connsiteY14" fmla="*/ 0 h 6858001"/>
              <a:gd name="connsiteX15" fmla="*/ 0 w 7922146"/>
              <a:gd name="connsiteY15" fmla="*/ 40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p:cNvSpPr>
            <a:spLocks noGrp="1"/>
          </p:cNvSpPr>
          <p:nvPr>
            <p:ph type="title"/>
          </p:nvPr>
        </p:nvSpPr>
        <p:spPr>
          <a:xfrm>
            <a:off x="507999" y="609600"/>
            <a:ext cx="3378201" cy="1320800"/>
          </a:xfrm>
        </p:spPr>
        <p:txBody>
          <a:bodyPr>
            <a:normAutofit/>
          </a:bodyPr>
          <a:lstStyle/>
          <a:p>
            <a:r>
              <a:rPr lang="en-US" sz="2800" dirty="0"/>
              <a:t>Regulatory Authority</a:t>
            </a:r>
          </a:p>
        </p:txBody>
      </p:sp>
      <p:sp>
        <p:nvSpPr>
          <p:cNvPr id="3" name="Content Placeholder 2"/>
          <p:cNvSpPr>
            <a:spLocks noGrp="1"/>
          </p:cNvSpPr>
          <p:nvPr>
            <p:ph idx="1"/>
          </p:nvPr>
        </p:nvSpPr>
        <p:spPr>
          <a:xfrm>
            <a:off x="381000" y="1930401"/>
            <a:ext cx="3810000" cy="4110962"/>
          </a:xfrm>
        </p:spPr>
        <p:txBody>
          <a:bodyPr>
            <a:normAutofit/>
          </a:bodyPr>
          <a:lstStyle/>
          <a:p>
            <a:pPr marL="285750" indent="-285750">
              <a:lnSpc>
                <a:spcPct val="90000"/>
              </a:lnSpc>
              <a:buClr>
                <a:schemeClr val="accent3"/>
              </a:buClr>
              <a:buFont typeface="Arial" panose="020B0604020202020204" pitchFamily="34" charset="0"/>
              <a:buChar char="•"/>
              <a:defRPr/>
            </a:pPr>
            <a:r>
              <a:rPr lang="en-US" sz="1100" dirty="0"/>
              <a:t>7 CFR</a:t>
            </a:r>
          </a:p>
          <a:p>
            <a:pPr marL="651510" lvl="1" indent="-285750" fontAlgn="auto">
              <a:lnSpc>
                <a:spcPct val="90000"/>
              </a:lnSpc>
              <a:spcBef>
                <a:spcPts val="600"/>
              </a:spcBef>
              <a:spcAft>
                <a:spcPts val="0"/>
              </a:spcAft>
              <a:buFont typeface="Arial" panose="020B0604020202020204" pitchFamily="34" charset="0"/>
              <a:buChar char="•"/>
              <a:defRPr/>
            </a:pPr>
            <a:r>
              <a:rPr lang="en-US" sz="1100" dirty="0"/>
              <a:t>Part 210– National School Lunch Program</a:t>
            </a:r>
          </a:p>
          <a:p>
            <a:pPr marL="651510" lvl="1" indent="-285750" fontAlgn="auto">
              <a:lnSpc>
                <a:spcPct val="90000"/>
              </a:lnSpc>
              <a:spcBef>
                <a:spcPts val="600"/>
              </a:spcBef>
              <a:spcAft>
                <a:spcPts val="0"/>
              </a:spcAft>
              <a:buFont typeface="Arial" panose="020B0604020202020204" pitchFamily="34" charset="0"/>
              <a:buChar char="•"/>
              <a:defRPr/>
            </a:pPr>
            <a:r>
              <a:rPr lang="en-US" sz="1100" dirty="0"/>
              <a:t>Part 215– Special Milk Program</a:t>
            </a:r>
          </a:p>
          <a:p>
            <a:pPr marL="651510" lvl="1" indent="-285750" fontAlgn="auto">
              <a:lnSpc>
                <a:spcPct val="90000"/>
              </a:lnSpc>
              <a:spcBef>
                <a:spcPts val="600"/>
              </a:spcBef>
              <a:spcAft>
                <a:spcPts val="0"/>
              </a:spcAft>
              <a:buFont typeface="Arial" panose="020B0604020202020204" pitchFamily="34" charset="0"/>
              <a:buChar char="•"/>
              <a:defRPr/>
            </a:pPr>
            <a:r>
              <a:rPr lang="en-US" sz="1100" dirty="0"/>
              <a:t>Part 220– School Breakfast Program</a:t>
            </a:r>
          </a:p>
          <a:p>
            <a:pPr marL="651510" lvl="1" indent="-285750" fontAlgn="auto">
              <a:lnSpc>
                <a:spcPct val="90000"/>
              </a:lnSpc>
              <a:spcBef>
                <a:spcPts val="600"/>
              </a:spcBef>
              <a:spcAft>
                <a:spcPts val="0"/>
              </a:spcAft>
              <a:buFont typeface="Arial" panose="020B0604020202020204" pitchFamily="34" charset="0"/>
              <a:buChar char="•"/>
              <a:defRPr/>
            </a:pPr>
            <a:r>
              <a:rPr lang="en-US" sz="1100" dirty="0"/>
              <a:t>Part 235– State Administrative Expense</a:t>
            </a:r>
          </a:p>
          <a:p>
            <a:pPr marL="651510" lvl="1" indent="-285750" fontAlgn="auto">
              <a:lnSpc>
                <a:spcPct val="90000"/>
              </a:lnSpc>
              <a:spcBef>
                <a:spcPts val="600"/>
              </a:spcBef>
              <a:spcAft>
                <a:spcPts val="0"/>
              </a:spcAft>
              <a:buFont typeface="Arial" panose="020B0604020202020204" pitchFamily="34" charset="0"/>
              <a:buChar char="•"/>
              <a:defRPr/>
            </a:pPr>
            <a:r>
              <a:rPr lang="en-US" sz="1100" dirty="0"/>
              <a:t>Part 245– Free and Reduced Price Eligibility</a:t>
            </a:r>
          </a:p>
          <a:p>
            <a:pPr marL="651510" lvl="1" indent="-285750" fontAlgn="auto">
              <a:lnSpc>
                <a:spcPct val="90000"/>
              </a:lnSpc>
              <a:spcBef>
                <a:spcPts val="600"/>
              </a:spcBef>
              <a:spcAft>
                <a:spcPts val="0"/>
              </a:spcAft>
              <a:buFont typeface="Arial" panose="020B0604020202020204" pitchFamily="34" charset="0"/>
              <a:buChar char="•"/>
              <a:defRPr/>
            </a:pPr>
            <a:r>
              <a:rPr lang="en-US" sz="1100" dirty="0"/>
              <a:t>Part 200- Audit Requirements</a:t>
            </a:r>
          </a:p>
          <a:p>
            <a:pPr marL="651510" lvl="1" indent="-285750">
              <a:lnSpc>
                <a:spcPct val="90000"/>
              </a:lnSpc>
              <a:spcBef>
                <a:spcPts val="600"/>
              </a:spcBef>
              <a:buFont typeface="Arial" panose="020B0604020202020204" pitchFamily="34" charset="0"/>
              <a:buChar char="•"/>
              <a:defRPr/>
            </a:pPr>
            <a:endParaRPr lang="en-US" sz="1100" dirty="0"/>
          </a:p>
          <a:p>
            <a:pPr marL="285750" indent="-285750">
              <a:lnSpc>
                <a:spcPct val="90000"/>
              </a:lnSpc>
              <a:buClr>
                <a:schemeClr val="accent3"/>
              </a:buClr>
              <a:buFont typeface="Arial" panose="020B0604020202020204" pitchFamily="34" charset="0"/>
              <a:buChar char="•"/>
              <a:defRPr/>
            </a:pPr>
            <a:r>
              <a:rPr lang="en-US" sz="1100" dirty="0"/>
              <a:t>Public Law 111-296  (Healthy, Hunger-Free Kids Act of 2010)</a:t>
            </a:r>
          </a:p>
          <a:p>
            <a:pPr marL="0" indent="0">
              <a:lnSpc>
                <a:spcPct val="90000"/>
              </a:lnSpc>
              <a:buClr>
                <a:schemeClr val="accent3"/>
              </a:buClr>
              <a:buNone/>
              <a:defRPr/>
            </a:pPr>
            <a:endParaRPr lang="en-US" sz="1100" dirty="0"/>
          </a:p>
          <a:p>
            <a:pPr marL="285750" indent="-285750">
              <a:lnSpc>
                <a:spcPct val="90000"/>
              </a:lnSpc>
              <a:buClr>
                <a:schemeClr val="accent3"/>
              </a:buClr>
              <a:buFont typeface="Arial" panose="020B0604020202020204" pitchFamily="34" charset="0"/>
              <a:buChar char="•"/>
              <a:defRPr/>
            </a:pPr>
            <a:r>
              <a:rPr lang="en-US" sz="1100" dirty="0"/>
              <a:t>2 CFR Chapter I, and Chapter II, Parts 200, 215, 220, 225, and 230- Uniform Administrative Requirements, Cost Principles, and Audit Requirements for Federal Awards; Final Rule</a:t>
            </a:r>
          </a:p>
          <a:p>
            <a:pPr marL="285750" indent="-285750">
              <a:lnSpc>
                <a:spcPct val="90000"/>
              </a:lnSpc>
              <a:buClr>
                <a:schemeClr val="accent3"/>
              </a:buClr>
              <a:buFont typeface="Arial" panose="020B0604020202020204" pitchFamily="34" charset="0"/>
              <a:buChar char="•"/>
              <a:defRPr/>
            </a:pPr>
            <a:r>
              <a:rPr lang="en-US" sz="1100" dirty="0"/>
              <a:t>All USDA, SED guidance, memos, and instructions</a:t>
            </a:r>
          </a:p>
          <a:p>
            <a:pPr>
              <a:lnSpc>
                <a:spcPct val="90000"/>
              </a:lnSpc>
            </a:pPr>
            <a:endParaRPr lang="en-US" sz="900" dirty="0"/>
          </a:p>
        </p:txBody>
      </p:sp>
    </p:spTree>
    <p:extLst>
      <p:ext uri="{BB962C8B-B14F-4D97-AF65-F5344CB8AC3E}">
        <p14:creationId xmlns:p14="http://schemas.microsoft.com/office/powerpoint/2010/main" val="3048200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6145905" cy="838200"/>
          </a:xfrm>
        </p:spPr>
        <p:txBody>
          <a:bodyPr anchor="ctr">
            <a:normAutofit fontScale="90000"/>
          </a:bodyPr>
          <a:lstStyle/>
          <a:p>
            <a:r>
              <a:rPr lang="en-US" sz="2800" dirty="0"/>
              <a:t>Who is Eligible to Apply for Participation?</a:t>
            </a:r>
          </a:p>
        </p:txBody>
      </p:sp>
      <p:sp>
        <p:nvSpPr>
          <p:cNvPr id="3" name="Content Placeholder 2"/>
          <p:cNvSpPr>
            <a:spLocks noGrp="1"/>
          </p:cNvSpPr>
          <p:nvPr>
            <p:ph idx="1"/>
          </p:nvPr>
        </p:nvSpPr>
        <p:spPr>
          <a:xfrm>
            <a:off x="533400" y="1489974"/>
            <a:ext cx="4755762" cy="3878051"/>
          </a:xfrm>
        </p:spPr>
        <p:txBody>
          <a:bodyPr anchor="ctr">
            <a:normAutofit/>
          </a:bodyPr>
          <a:lstStyle/>
          <a:p>
            <a:pPr>
              <a:lnSpc>
                <a:spcPct val="90000"/>
              </a:lnSpc>
              <a:buFont typeface="Arial" panose="020B0604020202020204" pitchFamily="34" charset="0"/>
              <a:buChar char="•"/>
            </a:pPr>
            <a:r>
              <a:rPr lang="en-US" sz="1200" dirty="0"/>
              <a:t>Only recognized public and charter schools, not-for-profit non-public/private schools, and residential child care institutions (RCCIs) are eligible to apply for participation.  </a:t>
            </a:r>
          </a:p>
          <a:p>
            <a:pPr lvl="1">
              <a:lnSpc>
                <a:spcPct val="90000"/>
              </a:lnSpc>
              <a:buFont typeface="Arial" panose="020B0604020202020204" pitchFamily="34" charset="0"/>
              <a:buChar char="•"/>
            </a:pPr>
            <a:r>
              <a:rPr lang="en-US" sz="1200" dirty="0"/>
              <a:t>A “school” is defined in Federal Regulation 7 CFR 210.2 as: “an educational unit of high school grade or under, recognized as part of the educational system in the State and operating under public or nonprofit private ownership in a single building or complex of buildings.”</a:t>
            </a:r>
          </a:p>
          <a:p>
            <a:pPr lvl="1">
              <a:lnSpc>
                <a:spcPct val="90000"/>
              </a:lnSpc>
              <a:buFont typeface="Arial" panose="020B0604020202020204" pitchFamily="34" charset="0"/>
              <a:buChar char="•"/>
            </a:pPr>
            <a:r>
              <a:rPr lang="en-US" sz="1200" dirty="0"/>
              <a:t>Must obtain a Basic Educational Data System (BEDS) code and as applicable, State Office of Religious and Independent Schools (SORIS) code.</a:t>
            </a:r>
          </a:p>
          <a:p>
            <a:pPr marL="82296" indent="0">
              <a:lnSpc>
                <a:spcPct val="90000"/>
              </a:lnSpc>
              <a:buNone/>
            </a:pPr>
            <a:endParaRPr lang="en-US" sz="1400" dirty="0"/>
          </a:p>
        </p:txBody>
      </p:sp>
    </p:spTree>
    <p:extLst>
      <p:ext uri="{BB962C8B-B14F-4D97-AF65-F5344CB8AC3E}">
        <p14:creationId xmlns:p14="http://schemas.microsoft.com/office/powerpoint/2010/main" val="1758739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2475485" cy="914400"/>
          </a:xfrm>
        </p:spPr>
        <p:txBody>
          <a:bodyPr anchor="ctr">
            <a:normAutofit/>
          </a:bodyPr>
          <a:lstStyle/>
          <a:p>
            <a:r>
              <a:rPr lang="en-US" sz="2800" dirty="0"/>
              <a:t>SED Policy </a:t>
            </a:r>
          </a:p>
        </p:txBody>
      </p:sp>
      <p:sp>
        <p:nvSpPr>
          <p:cNvPr id="3" name="Content Placeholder 2"/>
          <p:cNvSpPr>
            <a:spLocks noGrp="1"/>
          </p:cNvSpPr>
          <p:nvPr>
            <p:ph idx="1"/>
          </p:nvPr>
        </p:nvSpPr>
        <p:spPr>
          <a:xfrm>
            <a:off x="457200" y="1371600"/>
            <a:ext cx="6858000" cy="3886200"/>
          </a:xfrm>
        </p:spPr>
        <p:txBody>
          <a:bodyPr anchor="ctr">
            <a:normAutofit/>
          </a:bodyPr>
          <a:lstStyle/>
          <a:p>
            <a:pPr>
              <a:lnSpc>
                <a:spcPct val="90000"/>
              </a:lnSpc>
            </a:pPr>
            <a:endParaRPr lang="en-US" sz="1300" dirty="0"/>
          </a:p>
          <a:p>
            <a:pPr>
              <a:lnSpc>
                <a:spcPct val="90000"/>
              </a:lnSpc>
            </a:pPr>
            <a:r>
              <a:rPr lang="en-US" sz="1200" dirty="0"/>
              <a:t>Organizations receiving federal funding for multiple CN programs must do business using the same legal name that corresponds with the FEIN number for all CN programs. This legal entity name and FEIN number must be consistent with the organizations 501c3 provided to SED for participation in CN programs. </a:t>
            </a:r>
          </a:p>
          <a:p>
            <a:pPr>
              <a:lnSpc>
                <a:spcPct val="90000"/>
              </a:lnSpc>
            </a:pPr>
            <a:r>
              <a:rPr lang="en-US" sz="1200" dirty="0"/>
              <a:t>Furthermore, the same legal corporate name with the same corresponding FEIN number in which the sponsoring organization is doing business with SED for CN program operations is required to incur program costs. Supporting documentation should be under this same FEIN number for workers compensation, disability insurance, A-133 audits, banks accounts and bills. </a:t>
            </a:r>
          </a:p>
          <a:p>
            <a:pPr>
              <a:lnSpc>
                <a:spcPct val="90000"/>
              </a:lnSpc>
            </a:pPr>
            <a:r>
              <a:rPr lang="en-US" sz="1200" dirty="0"/>
              <a:t>Organizations operating with a DBA must be able to provide on request, supporting documentation that links the DBA to this same FEIN number that the organization is doing business with SED. </a:t>
            </a:r>
          </a:p>
          <a:p>
            <a:pPr>
              <a:lnSpc>
                <a:spcPct val="90000"/>
              </a:lnSpc>
            </a:pPr>
            <a:r>
              <a:rPr lang="en-US" sz="1200" dirty="0"/>
              <a:t>Please be advised that failure to comply with this requirement and with federal and state Child Nutrition Program requirements may jeopardize future program participation. </a:t>
            </a:r>
          </a:p>
        </p:txBody>
      </p:sp>
    </p:spTree>
    <p:extLst>
      <p:ext uri="{BB962C8B-B14F-4D97-AF65-F5344CB8AC3E}">
        <p14:creationId xmlns:p14="http://schemas.microsoft.com/office/powerpoint/2010/main" val="1070318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533399"/>
            <a:ext cx="3352799" cy="990600"/>
          </a:xfrm>
        </p:spPr>
        <p:txBody>
          <a:bodyPr anchor="ctr">
            <a:normAutofit/>
          </a:bodyPr>
          <a:lstStyle/>
          <a:p>
            <a:r>
              <a:rPr lang="en-US" sz="2800" dirty="0"/>
              <a:t>Funding</a:t>
            </a:r>
          </a:p>
        </p:txBody>
      </p:sp>
      <p:sp>
        <p:nvSpPr>
          <p:cNvPr id="3" name="Content Placeholder 2"/>
          <p:cNvSpPr>
            <a:spLocks noGrp="1"/>
          </p:cNvSpPr>
          <p:nvPr>
            <p:ph idx="1"/>
          </p:nvPr>
        </p:nvSpPr>
        <p:spPr>
          <a:xfrm>
            <a:off x="609600" y="1523999"/>
            <a:ext cx="6172200" cy="4189045"/>
          </a:xfrm>
        </p:spPr>
        <p:txBody>
          <a:bodyPr anchor="ctr">
            <a:normAutofit/>
          </a:bodyPr>
          <a:lstStyle/>
          <a:p>
            <a:pPr>
              <a:lnSpc>
                <a:spcPct val="90000"/>
              </a:lnSpc>
              <a:buFont typeface="Arial" panose="020B0604020202020204" pitchFamily="34" charset="0"/>
              <a:buChar char="•"/>
            </a:pPr>
            <a:r>
              <a:rPr lang="en-US" sz="1200" dirty="0"/>
              <a:t>The goal of every school should be to have a financially sound School Meals Program. To achieve this goal, it is important to ensure the income from all meals served covers the cost of producing these meals.</a:t>
            </a:r>
          </a:p>
          <a:p>
            <a:pPr>
              <a:lnSpc>
                <a:spcPct val="90000"/>
              </a:lnSpc>
              <a:buFont typeface="Arial" panose="020B0604020202020204" pitchFamily="34" charset="0"/>
              <a:buChar char="•"/>
            </a:pPr>
            <a:endParaRPr lang="en-US" sz="1200" dirty="0"/>
          </a:p>
          <a:p>
            <a:pPr>
              <a:lnSpc>
                <a:spcPct val="90000"/>
              </a:lnSpc>
              <a:buFont typeface="Arial" panose="020B0604020202020204" pitchFamily="34" charset="0"/>
              <a:buChar char="•"/>
            </a:pPr>
            <a:r>
              <a:rPr lang="en-US" sz="1200" dirty="0"/>
              <a:t>Federal Funding</a:t>
            </a:r>
          </a:p>
          <a:p>
            <a:pPr lvl="1">
              <a:lnSpc>
                <a:spcPct val="90000"/>
              </a:lnSpc>
              <a:buFont typeface="Arial" panose="020B0604020202020204" pitchFamily="34" charset="0"/>
              <a:buChar char="•"/>
            </a:pPr>
            <a:r>
              <a:rPr lang="en-US" sz="1200" dirty="0"/>
              <a:t>The USDA reimbursement provided for a free, reduced-price, or paid meal, along with the value of commodities (donated foods), is determined annually. Rates for the current academic year can be found on the SED Child Nutrition Programs website: </a:t>
            </a:r>
            <a:r>
              <a:rPr lang="en-US" sz="1200" dirty="0">
                <a:hlinkClick r:id="rId3"/>
              </a:rPr>
              <a:t>www.nysed.gov/cn/cnms.htm</a:t>
            </a:r>
            <a:endParaRPr lang="en-US" sz="1200" dirty="0"/>
          </a:p>
          <a:p>
            <a:pPr lvl="1">
              <a:lnSpc>
                <a:spcPct val="90000"/>
              </a:lnSpc>
              <a:buFont typeface="Arial" panose="020B0604020202020204" pitchFamily="34" charset="0"/>
              <a:buChar char="•"/>
            </a:pPr>
            <a:endParaRPr lang="en-US" sz="1200" dirty="0"/>
          </a:p>
          <a:p>
            <a:pPr>
              <a:lnSpc>
                <a:spcPct val="90000"/>
              </a:lnSpc>
              <a:buFont typeface="Arial" panose="020B0604020202020204" pitchFamily="34" charset="0"/>
              <a:buChar char="•"/>
            </a:pPr>
            <a:r>
              <a:rPr lang="en-US" sz="1200" dirty="0"/>
              <a:t>State Funding</a:t>
            </a:r>
          </a:p>
          <a:p>
            <a:pPr lvl="1">
              <a:lnSpc>
                <a:spcPct val="90000"/>
              </a:lnSpc>
              <a:buFont typeface="Arial" panose="020B0604020202020204" pitchFamily="34" charset="0"/>
              <a:buChar char="•"/>
            </a:pPr>
            <a:r>
              <a:rPr lang="en-US" sz="1200" dirty="0"/>
              <a:t>The State Funds are distributed on a per-meal basis.  The rate varies.   </a:t>
            </a:r>
          </a:p>
        </p:txBody>
      </p:sp>
    </p:spTree>
    <p:extLst>
      <p:ext uri="{BB962C8B-B14F-4D97-AF65-F5344CB8AC3E}">
        <p14:creationId xmlns:p14="http://schemas.microsoft.com/office/powerpoint/2010/main" val="4390204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6280150" cy="914400"/>
          </a:xfrm>
        </p:spPr>
        <p:txBody>
          <a:bodyPr anchor="ctr">
            <a:normAutofit/>
          </a:bodyPr>
          <a:lstStyle/>
          <a:p>
            <a:r>
              <a:rPr lang="en-US" sz="2800" dirty="0"/>
              <a:t>Ways to Participate</a:t>
            </a:r>
          </a:p>
        </p:txBody>
      </p:sp>
      <p:sp>
        <p:nvSpPr>
          <p:cNvPr id="3" name="Content Placeholder 2"/>
          <p:cNvSpPr>
            <a:spLocks noGrp="1"/>
          </p:cNvSpPr>
          <p:nvPr>
            <p:ph idx="1"/>
          </p:nvPr>
        </p:nvSpPr>
        <p:spPr>
          <a:xfrm>
            <a:off x="533400" y="1524000"/>
            <a:ext cx="6280150" cy="3810000"/>
          </a:xfrm>
        </p:spPr>
        <p:txBody>
          <a:bodyPr anchor="ctr">
            <a:normAutofit/>
          </a:bodyPr>
          <a:lstStyle/>
          <a:p>
            <a:pPr>
              <a:buFont typeface="Arial" panose="020B0604020202020204" pitchFamily="34" charset="0"/>
              <a:buChar char="•"/>
            </a:pPr>
            <a:r>
              <a:rPr lang="en-US" sz="1200" dirty="0"/>
              <a:t>Two options for participation: </a:t>
            </a:r>
          </a:p>
          <a:p>
            <a:pPr lvl="1">
              <a:buFont typeface="Arial" panose="020B0604020202020204" pitchFamily="34" charset="0"/>
              <a:buChar char="•"/>
            </a:pPr>
            <a:r>
              <a:rPr lang="en-US" sz="1200" dirty="0"/>
              <a:t>(1) Complete an application and set up an agreement with SED to operate as a School Food Authority (SFA); allowing full program responsibility, or </a:t>
            </a:r>
          </a:p>
          <a:p>
            <a:pPr lvl="1">
              <a:buFont typeface="Arial" panose="020B0604020202020204" pitchFamily="34" charset="0"/>
              <a:buChar char="•"/>
            </a:pPr>
            <a:r>
              <a:rPr lang="en-US" sz="1200" dirty="0"/>
              <a:t>(2) Become a Recipient Agency (RA) sponsored by another SFA; sharing program responsibility.</a:t>
            </a:r>
          </a:p>
          <a:p>
            <a:pPr lvl="2">
              <a:buClr>
                <a:schemeClr val="accent1"/>
              </a:buClr>
              <a:buFont typeface="Arial" panose="020B0604020202020204" pitchFamily="34" charset="0"/>
              <a:buChar char="•"/>
            </a:pPr>
            <a:r>
              <a:rPr lang="en-US" sz="1200" dirty="0"/>
              <a:t>A separate application is required and can be accessed by submitting an Application Request Form at: </a:t>
            </a:r>
            <a:r>
              <a:rPr lang="en-US" sz="1200" dirty="0">
                <a:hlinkClick r:id="rId3"/>
              </a:rPr>
              <a:t>http://www.cn.nysed.gov/content/child-nutrition-programs-application-submission-process</a:t>
            </a:r>
            <a:endParaRPr lang="en-US" sz="1200" dirty="0"/>
          </a:p>
          <a:p>
            <a:pPr lvl="2"/>
            <a:endParaRPr lang="en-US" dirty="0"/>
          </a:p>
          <a:p>
            <a:pPr marL="658368" lvl="2" indent="0">
              <a:buNone/>
            </a:pPr>
            <a:endParaRPr lang="en-US" dirty="0"/>
          </a:p>
          <a:p>
            <a:pPr marL="82296" indent="0">
              <a:buNone/>
            </a:pPr>
            <a:endParaRPr lang="en-US" dirty="0"/>
          </a:p>
        </p:txBody>
      </p:sp>
    </p:spTree>
    <p:extLst>
      <p:ext uri="{BB962C8B-B14F-4D97-AF65-F5344CB8AC3E}">
        <p14:creationId xmlns:p14="http://schemas.microsoft.com/office/powerpoint/2010/main" val="3685080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1"/>
            <a:ext cx="5791200" cy="838200"/>
          </a:xfrm>
        </p:spPr>
        <p:txBody>
          <a:bodyPr anchor="ctr">
            <a:normAutofit/>
          </a:bodyPr>
          <a:lstStyle/>
          <a:p>
            <a:r>
              <a:rPr lang="en-US" sz="2800" dirty="0"/>
              <a:t>How will meals be provided?</a:t>
            </a:r>
          </a:p>
        </p:txBody>
      </p:sp>
      <p:sp>
        <p:nvSpPr>
          <p:cNvPr id="3" name="Content Placeholder 2"/>
          <p:cNvSpPr>
            <a:spLocks noGrp="1"/>
          </p:cNvSpPr>
          <p:nvPr>
            <p:ph idx="1"/>
          </p:nvPr>
        </p:nvSpPr>
        <p:spPr>
          <a:xfrm>
            <a:off x="152400" y="1371601"/>
            <a:ext cx="7696200" cy="4495799"/>
          </a:xfrm>
        </p:spPr>
        <p:txBody>
          <a:bodyPr anchor="ctr">
            <a:normAutofit/>
          </a:bodyPr>
          <a:lstStyle/>
          <a:p>
            <a:pPr>
              <a:lnSpc>
                <a:spcPct val="90000"/>
              </a:lnSpc>
              <a:buFont typeface="Arial" panose="020B0604020202020204" pitchFamily="34" charset="0"/>
              <a:buChar char="•"/>
            </a:pPr>
            <a:r>
              <a:rPr lang="en-US" sz="1200" dirty="0"/>
              <a:t>To determine which meal service appropriately serves the SFA, evaluate the facilities, contact similar SFA’s utilizing the Child Nutrition Programs, and reach out to SED with any questions or concerns</a:t>
            </a:r>
          </a:p>
          <a:p>
            <a:pPr>
              <a:lnSpc>
                <a:spcPct val="90000"/>
              </a:lnSpc>
              <a:buFont typeface="Arial" panose="020B0604020202020204" pitchFamily="34" charset="0"/>
              <a:buChar char="•"/>
            </a:pPr>
            <a:r>
              <a:rPr lang="en-US" sz="1200" dirty="0"/>
              <a:t>Meal service options:</a:t>
            </a:r>
          </a:p>
          <a:p>
            <a:pPr lvl="1">
              <a:lnSpc>
                <a:spcPct val="90000"/>
              </a:lnSpc>
              <a:buFont typeface="Arial" panose="020B0604020202020204" pitchFamily="34" charset="0"/>
              <a:buChar char="•"/>
            </a:pPr>
            <a:r>
              <a:rPr lang="en-US" sz="1200" dirty="0"/>
              <a:t>(1) SFA will self-prepare school meals</a:t>
            </a:r>
          </a:p>
          <a:p>
            <a:pPr lvl="1">
              <a:lnSpc>
                <a:spcPct val="90000"/>
              </a:lnSpc>
              <a:buFont typeface="Arial" panose="020B0604020202020204" pitchFamily="34" charset="0"/>
              <a:buChar char="•"/>
            </a:pPr>
            <a:r>
              <a:rPr lang="en-US" sz="1200" dirty="0"/>
              <a:t>(2) contract with another school or contract with a vendor for meals</a:t>
            </a:r>
          </a:p>
          <a:p>
            <a:pPr lvl="1">
              <a:lnSpc>
                <a:spcPct val="90000"/>
              </a:lnSpc>
              <a:buFont typeface="Arial" panose="020B0604020202020204" pitchFamily="34" charset="0"/>
              <a:buChar char="•"/>
            </a:pPr>
            <a:r>
              <a:rPr lang="en-US" sz="1200" dirty="0"/>
              <a:t>(3) use a food service management company (FSMC)</a:t>
            </a:r>
          </a:p>
          <a:p>
            <a:pPr lvl="2">
              <a:lnSpc>
                <a:spcPct val="90000"/>
              </a:lnSpc>
              <a:buClr>
                <a:schemeClr val="accent1"/>
              </a:buClr>
              <a:buFont typeface="Arial" panose="020B0604020202020204" pitchFamily="34" charset="0"/>
              <a:buChar char="•"/>
            </a:pPr>
            <a:r>
              <a:rPr lang="en-US" sz="1200" dirty="0"/>
              <a:t>Governed by special federal rules, and takes additional time to implement</a:t>
            </a:r>
          </a:p>
          <a:p>
            <a:pPr lvl="2">
              <a:lnSpc>
                <a:spcPct val="90000"/>
              </a:lnSpc>
              <a:buClr>
                <a:schemeClr val="accent1"/>
              </a:buClr>
              <a:buFont typeface="Arial" panose="020B0604020202020204" pitchFamily="34" charset="0"/>
              <a:buChar char="•"/>
            </a:pPr>
            <a:r>
              <a:rPr lang="en-US" sz="1200" dirty="0"/>
              <a:t>Competitively bid process to obtain a management company to manage the food service operation in whole or in part</a:t>
            </a:r>
          </a:p>
          <a:p>
            <a:pPr lvl="2">
              <a:lnSpc>
                <a:spcPct val="90000"/>
              </a:lnSpc>
              <a:buClr>
                <a:schemeClr val="accent1"/>
              </a:buClr>
              <a:buFont typeface="Arial" panose="020B0604020202020204" pitchFamily="34" charset="0"/>
              <a:buChar char="•"/>
            </a:pPr>
            <a:r>
              <a:rPr lang="en-US" sz="1200" dirty="0"/>
              <a:t>Must use SED IFB</a:t>
            </a:r>
          </a:p>
          <a:p>
            <a:pPr lvl="2">
              <a:lnSpc>
                <a:spcPct val="90000"/>
              </a:lnSpc>
              <a:buClr>
                <a:schemeClr val="accent1"/>
              </a:buClr>
              <a:buFont typeface="Arial" panose="020B0604020202020204" pitchFamily="34" charset="0"/>
              <a:buChar char="•"/>
            </a:pPr>
            <a:r>
              <a:rPr lang="en-US" sz="1200" dirty="0"/>
              <a:t>Contract must be approved by SED prior to submitting a New SFA Application</a:t>
            </a:r>
          </a:p>
          <a:p>
            <a:pPr lvl="2">
              <a:lnSpc>
                <a:spcPct val="90000"/>
              </a:lnSpc>
              <a:buClr>
                <a:schemeClr val="accent1"/>
              </a:buClr>
              <a:buFont typeface="Arial" panose="020B0604020202020204" pitchFamily="34" charset="0"/>
              <a:buChar char="•"/>
            </a:pPr>
            <a:r>
              <a:rPr lang="en-US" sz="1200" dirty="0"/>
              <a:t>SFAs will not be reimbursed for meals served prior to the FSMC contract being approved by SED.</a:t>
            </a:r>
          </a:p>
          <a:p>
            <a:pPr marL="658368" lvl="2" indent="0">
              <a:lnSpc>
                <a:spcPct val="90000"/>
              </a:lnSpc>
              <a:buNone/>
            </a:pPr>
            <a:endParaRPr lang="en-US" sz="1200" dirty="0"/>
          </a:p>
          <a:p>
            <a:pPr>
              <a:lnSpc>
                <a:spcPct val="90000"/>
              </a:lnSpc>
              <a:buFont typeface="Arial" panose="020B0604020202020204" pitchFamily="34" charset="0"/>
              <a:buChar char="•"/>
            </a:pPr>
            <a:endParaRPr lang="en-US" sz="1100" dirty="0"/>
          </a:p>
        </p:txBody>
      </p:sp>
    </p:spTree>
    <p:extLst>
      <p:ext uri="{BB962C8B-B14F-4D97-AF65-F5344CB8AC3E}">
        <p14:creationId xmlns:p14="http://schemas.microsoft.com/office/powerpoint/2010/main" val="1325213473"/>
      </p:ext>
    </p:extLst>
  </p:cSld>
  <p:clrMapOvr>
    <a:masterClrMapping/>
  </p:clrMapOvr>
</p:sld>
</file>

<file path=ppt/theme/theme1.xml><?xml version="1.0" encoding="utf-8"?>
<a:theme xmlns:a="http://schemas.openxmlformats.org/drawingml/2006/main" name="Facet">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TotalTime>
  <Words>4602</Words>
  <Application>Microsoft Office PowerPoint</Application>
  <PresentationFormat>On-screen Show (4:3)</PresentationFormat>
  <Paragraphs>343</Paragraphs>
  <Slides>25</Slides>
  <Notes>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Times New Roman</vt:lpstr>
      <vt:lpstr>Trebuchet MS</vt:lpstr>
      <vt:lpstr>Wingdings</vt:lpstr>
      <vt:lpstr>Wingdings 3</vt:lpstr>
      <vt:lpstr>Facet</vt:lpstr>
      <vt:lpstr>Introduction to New York State Education Department (SED) Child Nutrition Programs</vt:lpstr>
      <vt:lpstr>Child Nutrition Programs</vt:lpstr>
      <vt:lpstr>Child Nutrition Programs</vt:lpstr>
      <vt:lpstr>Regulatory Authority</vt:lpstr>
      <vt:lpstr>Who is Eligible to Apply for Participation?</vt:lpstr>
      <vt:lpstr>SED Policy </vt:lpstr>
      <vt:lpstr>Funding</vt:lpstr>
      <vt:lpstr>Ways to Participate</vt:lpstr>
      <vt:lpstr>How will meals be provided?</vt:lpstr>
      <vt:lpstr>Method of Service</vt:lpstr>
      <vt:lpstr>6-Cent Certification</vt:lpstr>
      <vt:lpstr>Staffing</vt:lpstr>
      <vt:lpstr>Professional Standards</vt:lpstr>
      <vt:lpstr>Administering CNP’s</vt:lpstr>
      <vt:lpstr>Required Documents (not inclusive)</vt:lpstr>
      <vt:lpstr>State-Level Direct Certification Matching Process (DCMP)</vt:lpstr>
      <vt:lpstr>Community Eligibility Provision (CEP)</vt:lpstr>
      <vt:lpstr>Meal Charge Policy/Anti-Meal Shaming</vt:lpstr>
      <vt:lpstr>Breakfast After The Bell (BAB)</vt:lpstr>
      <vt:lpstr>30% NYS</vt:lpstr>
      <vt:lpstr>Record Keeping</vt:lpstr>
      <vt:lpstr>Civil Rights</vt:lpstr>
      <vt:lpstr>Non-Discrimination Statement</vt:lpstr>
      <vt:lpstr>How To Apply to be an SFA</vt:lpstr>
      <vt:lpstr>Contact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New York State Education Department (SED) Child Nutrition Programs</dc:title>
  <dc:creator>Jennifer Knapp</dc:creator>
  <cp:lastModifiedBy>Erin Laurenzo</cp:lastModifiedBy>
  <cp:revision>10</cp:revision>
  <dcterms:created xsi:type="dcterms:W3CDTF">2019-03-07T17:44:45Z</dcterms:created>
  <dcterms:modified xsi:type="dcterms:W3CDTF">2019-05-02T15:19:24Z</dcterms:modified>
</cp:coreProperties>
</file>