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comments/modernComment_11B_B0C3382F.xml" ContentType="application/vnd.ms-powerpoint.comment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83" r:id="rId13"/>
    <p:sldId id="285" r:id="rId14"/>
    <p:sldId id="278" r:id="rId15"/>
    <p:sldId id="282" r:id="rId16"/>
    <p:sldId id="281" r:id="rId17"/>
    <p:sldId id="280" r:id="rId18"/>
    <p:sldId id="286" r:id="rId19"/>
    <p:sldId id="287" r:id="rId20"/>
    <p:sldId id="271" r:id="rId21"/>
    <p:sldId id="277" r:id="rId22"/>
    <p:sldId id="274" r:id="rId23"/>
    <p:sldId id="276" r:id="rId24"/>
    <p:sldId id="288" r:id="rId25"/>
    <p:sldId id="289" r:id="rId26"/>
    <p:sldId id="290" r:id="rId27"/>
    <p:sldId id="268" r:id="rId28"/>
    <p:sldId id="270" r:id="rId29"/>
    <p:sldId id="267" r:id="rId30"/>
  </p:sldIdLst>
  <p:sldSz cx="18288000" cy="10287000"/>
  <p:notesSz cx="6858000" cy="9144000"/>
  <p:embeddedFontLst>
    <p:embeddedFont>
      <p:font typeface="Jua" panose="020B0604020202020204" charset="-127"/>
      <p:regular r:id="rId32"/>
    </p:embeddedFont>
    <p:embeddedFont>
      <p:font typeface="Berthold Block" panose="020B0604020202020204" charset="0"/>
      <p:regular r:id="rId33"/>
    </p:embeddedFont>
    <p:embeddedFont>
      <p:font typeface="Cambria" panose="02040503050406030204" pitchFamily="18" charset="0"/>
      <p:regular r:id="rId34"/>
      <p:bold r:id="rId35"/>
      <p:italic r:id="rId36"/>
      <p:boldItalic r:id="rId37"/>
    </p:embeddedFont>
    <p:embeddedFont>
      <p:font typeface="Canva Sans" panose="020B0604020202020204" charset="0"/>
      <p:regular r:id="rId38"/>
    </p:embeddedFont>
    <p:embeddedFont>
      <p:font typeface="Franklin Gothic Heavy" panose="020B0903020102020204" pitchFamily="34" charset="0"/>
      <p:regular r:id="rId39"/>
      <p:italic r:id="rId40"/>
    </p:embeddedFont>
    <p:embeddedFont>
      <p:font typeface="Open Sans" panose="020B0606030504020204" pitchFamily="34"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
      <p:font typeface="Wingdings 2" panose="05020102010507070707" pitchFamily="18" charset="2"/>
      <p:regular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77A4DB-547B-2BAC-50A8-43AC4228F188}" name="Jamie McMillian" initials="JM" userId="S::jamie.mcmillian@nysed.gov::9fbe95a0-48ec-4efd-8e03-4966408427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59"/>
    <a:srgbClr val="082138"/>
    <a:srgbClr val="E0CB80"/>
    <a:srgbClr val="D0B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11B53-04E4-4E93-94C3-885BD72E5226}" v="54" dt="2025-04-24T13:12:08.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76" autoAdjust="0"/>
  </p:normalViewPr>
  <p:slideViewPr>
    <p:cSldViewPr snapToGrid="0">
      <p:cViewPr varScale="1">
        <p:scale>
          <a:sx n="74" d="100"/>
          <a:sy n="74" d="100"/>
        </p:scale>
        <p:origin x="43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ags" Target="tags/tag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omments/modernComment_11B_B0C3382F.xml><?xml version="1.0" encoding="utf-8"?>
<p188:cmLst xmlns:a="http://schemas.openxmlformats.org/drawingml/2006/main" xmlns:r="http://schemas.openxmlformats.org/officeDocument/2006/relationships" xmlns:p188="http://schemas.microsoft.com/office/powerpoint/2018/8/main">
  <p188:cm id="{21F12E6F-D23E-4213-992F-E8B03DEAE12C}" authorId="{A277A4DB-547B-2BAC-50A8-43AC4228F188}" status="resolved" created="2025-04-22T18:47:06.468" complete="100000">
    <pc:sldMkLst xmlns:pc="http://schemas.microsoft.com/office/powerpoint/2013/main/command">
      <pc:docMk/>
      <pc:sldMk cId="2965583919" sldId="283"/>
    </pc:sldMkLst>
    <p188:txBody>
      <a:bodyPr/>
      <a:lstStyle/>
      <a:p>
        <a:r>
          <a:rPr lang="en-US"/>
          <a:t>Should update with current application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380CF-F75D-4F04-8E14-EC1B596A0481}" type="doc">
      <dgm:prSet loTypeId="urn:microsoft.com/office/officeart/2005/8/layout/vList4" loCatId="list" qsTypeId="urn:microsoft.com/office/officeart/2005/8/quickstyle/simple1" qsCatId="simple" csTypeId="urn:microsoft.com/office/officeart/2005/8/colors/accent2_3" csCatId="accent2" phldr="1"/>
      <dgm:spPr/>
      <dgm:t>
        <a:bodyPr/>
        <a:lstStyle/>
        <a:p>
          <a:endParaRPr lang="en-US"/>
        </a:p>
      </dgm:t>
    </dgm:pt>
    <dgm:pt modelId="{42950648-D95F-4F71-A117-F542B9CE927D}">
      <dgm:prSet phldrT="[Text]"/>
      <dgm:spPr/>
      <dgm:t>
        <a:bodyPr/>
        <a:lstStyle/>
        <a:p>
          <a:r>
            <a:rPr lang="en-US"/>
            <a:t>Enrollment Period</a:t>
          </a:r>
        </a:p>
      </dgm:t>
    </dgm:pt>
    <dgm:pt modelId="{26F91EC6-E618-4FF8-8FC9-F4772F5CD4EF}" type="parTrans" cxnId="{FFE62D7E-D6C1-476B-A448-9FEA1DCDCAAF}">
      <dgm:prSet/>
      <dgm:spPr/>
      <dgm:t>
        <a:bodyPr/>
        <a:lstStyle/>
        <a:p>
          <a:endParaRPr lang="en-US"/>
        </a:p>
      </dgm:t>
    </dgm:pt>
    <dgm:pt modelId="{056E2704-4369-4329-8555-2EB9DA30469A}" type="sibTrans" cxnId="{FFE62D7E-D6C1-476B-A448-9FEA1DCDCAAF}">
      <dgm:prSet/>
      <dgm:spPr/>
      <dgm:t>
        <a:bodyPr/>
        <a:lstStyle/>
        <a:p>
          <a:endParaRPr lang="en-US"/>
        </a:p>
      </dgm:t>
    </dgm:pt>
    <dgm:pt modelId="{710E7BB0-4A66-4EBF-99CE-E7A00FBE066F}">
      <dgm:prSet phldrT="[Text]"/>
      <dgm:spPr/>
      <dgm:t>
        <a:bodyPr/>
        <a:lstStyle/>
        <a:p>
          <a:r>
            <a:rPr lang="en-US"/>
            <a:t>Begins Spring 2025</a:t>
          </a:r>
        </a:p>
      </dgm:t>
    </dgm:pt>
    <dgm:pt modelId="{92B01C16-DE1C-413E-9E31-F7D748392403}" type="parTrans" cxnId="{90E132B4-0DE9-439D-BF29-F8D253AE19E7}">
      <dgm:prSet/>
      <dgm:spPr/>
      <dgm:t>
        <a:bodyPr/>
        <a:lstStyle/>
        <a:p>
          <a:endParaRPr lang="en-US"/>
        </a:p>
      </dgm:t>
    </dgm:pt>
    <dgm:pt modelId="{87E3CFAC-C5ED-4327-BBFD-647A284222E0}" type="sibTrans" cxnId="{90E132B4-0DE9-439D-BF29-F8D253AE19E7}">
      <dgm:prSet/>
      <dgm:spPr/>
      <dgm:t>
        <a:bodyPr/>
        <a:lstStyle/>
        <a:p>
          <a:endParaRPr lang="en-US"/>
        </a:p>
      </dgm:t>
    </dgm:pt>
    <dgm:pt modelId="{E5CC5EA1-9FB5-4A81-90CD-FD2FE237F859}">
      <dgm:prSet phldrT="[Text]"/>
      <dgm:spPr/>
      <dgm:t>
        <a:bodyPr/>
        <a:lstStyle/>
        <a:p>
          <a:r>
            <a:rPr lang="en-US"/>
            <a:t>April 01, 2025 Enrollment Data</a:t>
          </a:r>
        </a:p>
      </dgm:t>
    </dgm:pt>
    <dgm:pt modelId="{4242AA05-E6CB-42E9-858C-737FF3CDD636}" type="parTrans" cxnId="{1A230DF2-DF8C-49AD-A213-6260E4ABD9AB}">
      <dgm:prSet/>
      <dgm:spPr/>
      <dgm:t>
        <a:bodyPr/>
        <a:lstStyle/>
        <a:p>
          <a:endParaRPr lang="en-US"/>
        </a:p>
      </dgm:t>
    </dgm:pt>
    <dgm:pt modelId="{48523C83-8538-4837-B7B5-7026FF416654}" type="sibTrans" cxnId="{1A230DF2-DF8C-49AD-A213-6260E4ABD9AB}">
      <dgm:prSet/>
      <dgm:spPr/>
      <dgm:t>
        <a:bodyPr/>
        <a:lstStyle/>
        <a:p>
          <a:endParaRPr lang="en-US"/>
        </a:p>
      </dgm:t>
    </dgm:pt>
    <dgm:pt modelId="{721B1F1A-2D1A-4739-A904-0DAA153E3764}">
      <dgm:prSet phldrT="[Text]"/>
      <dgm:spPr/>
      <dgm:t>
        <a:bodyPr/>
        <a:lstStyle/>
        <a:p>
          <a:r>
            <a:rPr lang="en-US"/>
            <a:t>Step #1: Application</a:t>
          </a:r>
        </a:p>
      </dgm:t>
    </dgm:pt>
    <dgm:pt modelId="{C754158A-CB82-4466-AC53-66DE5F172729}" type="parTrans" cxnId="{489273A9-0D4E-40FF-8B51-522D33C31B70}">
      <dgm:prSet/>
      <dgm:spPr/>
      <dgm:t>
        <a:bodyPr/>
        <a:lstStyle/>
        <a:p>
          <a:endParaRPr lang="en-US"/>
        </a:p>
      </dgm:t>
    </dgm:pt>
    <dgm:pt modelId="{1546C27F-D989-4C1F-B793-540A067B4FC4}" type="sibTrans" cxnId="{489273A9-0D4E-40FF-8B51-522D33C31B70}">
      <dgm:prSet/>
      <dgm:spPr/>
      <dgm:t>
        <a:bodyPr/>
        <a:lstStyle/>
        <a:p>
          <a:endParaRPr lang="en-US"/>
        </a:p>
      </dgm:t>
    </dgm:pt>
    <dgm:pt modelId="{75D6E4DC-6A06-4F15-B06D-E113B8906555}">
      <dgm:prSet phldrT="[Text]"/>
      <dgm:spPr/>
      <dgm:t>
        <a:bodyPr/>
        <a:lstStyle/>
        <a:p>
          <a:r>
            <a:rPr lang="en-US"/>
            <a:t>3 Tabs to complete: CEP Application Form, Affirmation, and Policy Statement Amendment</a:t>
          </a:r>
        </a:p>
      </dgm:t>
    </dgm:pt>
    <dgm:pt modelId="{A15A0643-76D6-4C03-B4A4-22EAD3F02A0B}" type="parTrans" cxnId="{D36F00E3-C7DE-4700-BBC3-01D741DA676B}">
      <dgm:prSet/>
      <dgm:spPr/>
      <dgm:t>
        <a:bodyPr/>
        <a:lstStyle/>
        <a:p>
          <a:endParaRPr lang="en-US"/>
        </a:p>
      </dgm:t>
    </dgm:pt>
    <dgm:pt modelId="{2208BE39-4DB3-4B86-A578-6D947F8DABF1}" type="sibTrans" cxnId="{D36F00E3-C7DE-4700-BBC3-01D741DA676B}">
      <dgm:prSet/>
      <dgm:spPr/>
      <dgm:t>
        <a:bodyPr/>
        <a:lstStyle/>
        <a:p>
          <a:endParaRPr lang="en-US"/>
        </a:p>
      </dgm:t>
    </dgm:pt>
    <dgm:pt modelId="{0C417CD5-25EA-4550-9338-1EAF3575479A}">
      <dgm:prSet phldrT="[Text]"/>
      <dgm:spPr/>
      <dgm:t>
        <a:bodyPr/>
        <a:lstStyle/>
        <a:p>
          <a:r>
            <a:rPr lang="en-US"/>
            <a:t>Submit to CN@nysed.gov</a:t>
          </a:r>
        </a:p>
      </dgm:t>
    </dgm:pt>
    <dgm:pt modelId="{6B63B4BD-FE30-4E00-B548-B0D86C620A04}" type="parTrans" cxnId="{A0377F07-AF9D-474E-8A8F-915A1FEDA77C}">
      <dgm:prSet/>
      <dgm:spPr/>
      <dgm:t>
        <a:bodyPr/>
        <a:lstStyle/>
        <a:p>
          <a:endParaRPr lang="en-US"/>
        </a:p>
      </dgm:t>
    </dgm:pt>
    <dgm:pt modelId="{66A437CC-76FF-49F7-B7B8-01E3B8488891}" type="sibTrans" cxnId="{A0377F07-AF9D-474E-8A8F-915A1FEDA77C}">
      <dgm:prSet/>
      <dgm:spPr/>
      <dgm:t>
        <a:bodyPr/>
        <a:lstStyle/>
        <a:p>
          <a:endParaRPr lang="en-US"/>
        </a:p>
      </dgm:t>
    </dgm:pt>
    <dgm:pt modelId="{4924F078-C10E-4B45-92C6-45BE0D237794}">
      <dgm:prSet phldrT="[Text]"/>
      <dgm:spPr/>
      <dgm:t>
        <a:bodyPr/>
        <a:lstStyle/>
        <a:p>
          <a:r>
            <a:rPr lang="en-US"/>
            <a:t>Step #2: Upload Student Roster</a:t>
          </a:r>
        </a:p>
      </dgm:t>
    </dgm:pt>
    <dgm:pt modelId="{464FE268-B397-4950-B7D1-EE22E670EACC}" type="parTrans" cxnId="{49528C13-2234-4693-A381-383F87B40400}">
      <dgm:prSet/>
      <dgm:spPr/>
      <dgm:t>
        <a:bodyPr/>
        <a:lstStyle/>
        <a:p>
          <a:endParaRPr lang="en-US"/>
        </a:p>
      </dgm:t>
    </dgm:pt>
    <dgm:pt modelId="{8E0E126D-A90C-4543-8C7B-83E1A17C8481}" type="sibTrans" cxnId="{49528C13-2234-4693-A381-383F87B40400}">
      <dgm:prSet/>
      <dgm:spPr/>
      <dgm:t>
        <a:bodyPr/>
        <a:lstStyle/>
        <a:p>
          <a:endParaRPr lang="en-US"/>
        </a:p>
      </dgm:t>
    </dgm:pt>
    <dgm:pt modelId="{B8E47979-EE8C-4C85-BC6B-C7BA1D381FEA}">
      <dgm:prSet phldrT="[Text]"/>
      <dgm:spPr/>
      <dgm:t>
        <a:bodyPr/>
        <a:lstStyle/>
        <a:p>
          <a:r>
            <a:rPr lang="en-US"/>
            <a:t>CN Rep will provide access to secure server</a:t>
          </a:r>
        </a:p>
      </dgm:t>
    </dgm:pt>
    <dgm:pt modelId="{C57A09A4-D5B0-49E3-A26D-C26B0548475A}" type="parTrans" cxnId="{4D15CBF5-C185-4E71-9E61-F55E9D9179E8}">
      <dgm:prSet/>
      <dgm:spPr/>
      <dgm:t>
        <a:bodyPr/>
        <a:lstStyle/>
        <a:p>
          <a:endParaRPr lang="en-US"/>
        </a:p>
      </dgm:t>
    </dgm:pt>
    <dgm:pt modelId="{D10C9CB9-58BC-4983-A16A-16DEE007E603}" type="sibTrans" cxnId="{4D15CBF5-C185-4E71-9E61-F55E9D9179E8}">
      <dgm:prSet/>
      <dgm:spPr/>
      <dgm:t>
        <a:bodyPr/>
        <a:lstStyle/>
        <a:p>
          <a:endParaRPr lang="en-US"/>
        </a:p>
      </dgm:t>
    </dgm:pt>
    <dgm:pt modelId="{A8BC3BF0-7D52-47B6-971E-2285193BD48E}" type="pres">
      <dgm:prSet presAssocID="{06E380CF-F75D-4F04-8E14-EC1B596A0481}" presName="linear" presStyleCnt="0">
        <dgm:presLayoutVars>
          <dgm:dir/>
          <dgm:resizeHandles val="exact"/>
        </dgm:presLayoutVars>
      </dgm:prSet>
      <dgm:spPr/>
    </dgm:pt>
    <dgm:pt modelId="{B05D0C62-5FFC-4D66-B3F0-0B1386A0BC5D}" type="pres">
      <dgm:prSet presAssocID="{42950648-D95F-4F71-A117-F542B9CE927D}" presName="comp" presStyleCnt="0"/>
      <dgm:spPr/>
    </dgm:pt>
    <dgm:pt modelId="{7184C0EF-CD08-4703-BDAB-0D1DCBBB7380}" type="pres">
      <dgm:prSet presAssocID="{42950648-D95F-4F71-A117-F542B9CE927D}" presName="box" presStyleLbl="node1" presStyleIdx="0" presStyleCnt="3" custLinFactNeighborX="433" custLinFactNeighborY="5225"/>
      <dgm:spPr/>
    </dgm:pt>
    <dgm:pt modelId="{DBFB35C2-7F76-411F-A6E7-46F97F819AFF}" type="pres">
      <dgm:prSet presAssocID="{42950648-D95F-4F71-A117-F542B9CE927D}" presName="img" presStyleLbl="fgImgPlace1" presStyleIdx="0" presStyleCnt="3" custLinFactNeighborX="-1446" custLinFactNeighborY="7609"/>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Pen with solid fill"/>
        </a:ext>
      </dgm:extLst>
    </dgm:pt>
    <dgm:pt modelId="{B2BB2C0A-CA3C-43E6-BE20-35759CFEB3DC}" type="pres">
      <dgm:prSet presAssocID="{42950648-D95F-4F71-A117-F542B9CE927D}" presName="text" presStyleLbl="node1" presStyleIdx="0" presStyleCnt="3">
        <dgm:presLayoutVars>
          <dgm:bulletEnabled val="1"/>
        </dgm:presLayoutVars>
      </dgm:prSet>
      <dgm:spPr/>
    </dgm:pt>
    <dgm:pt modelId="{466E1D4C-B42E-47DF-8CE8-818D2597AE7A}" type="pres">
      <dgm:prSet presAssocID="{056E2704-4369-4329-8555-2EB9DA30469A}" presName="spacer" presStyleCnt="0"/>
      <dgm:spPr/>
    </dgm:pt>
    <dgm:pt modelId="{58906C05-3FC9-4A3B-8CDA-172A30789B0A}" type="pres">
      <dgm:prSet presAssocID="{721B1F1A-2D1A-4739-A904-0DAA153E3764}" presName="comp" presStyleCnt="0"/>
      <dgm:spPr/>
    </dgm:pt>
    <dgm:pt modelId="{4E1F40B0-F9E8-45BE-AB9B-CC0DBF502F12}" type="pres">
      <dgm:prSet presAssocID="{721B1F1A-2D1A-4739-A904-0DAA153E3764}" presName="box" presStyleLbl="node1" presStyleIdx="1" presStyleCnt="3"/>
      <dgm:spPr/>
    </dgm:pt>
    <dgm:pt modelId="{DD4040E8-5503-4C24-8D7A-DD1523573EB5}" type="pres">
      <dgm:prSet presAssocID="{721B1F1A-2D1A-4739-A904-0DAA153E3764}"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Pen with solid fill"/>
        </a:ext>
      </dgm:extLst>
    </dgm:pt>
    <dgm:pt modelId="{C561C5CB-756A-495B-9523-61147E60B046}" type="pres">
      <dgm:prSet presAssocID="{721B1F1A-2D1A-4739-A904-0DAA153E3764}" presName="text" presStyleLbl="node1" presStyleIdx="1" presStyleCnt="3">
        <dgm:presLayoutVars>
          <dgm:bulletEnabled val="1"/>
        </dgm:presLayoutVars>
      </dgm:prSet>
      <dgm:spPr/>
    </dgm:pt>
    <dgm:pt modelId="{AEE586AE-7B96-447E-8E86-3AB6249797A2}" type="pres">
      <dgm:prSet presAssocID="{1546C27F-D989-4C1F-B793-540A067B4FC4}" presName="spacer" presStyleCnt="0"/>
      <dgm:spPr/>
    </dgm:pt>
    <dgm:pt modelId="{4C0DC33C-4AF8-4350-885A-DF6A6D2290B2}" type="pres">
      <dgm:prSet presAssocID="{4924F078-C10E-4B45-92C6-45BE0D237794}" presName="comp" presStyleCnt="0"/>
      <dgm:spPr/>
    </dgm:pt>
    <dgm:pt modelId="{7CDA07D4-148B-42AE-A6BD-DDA9BEDAE89B}" type="pres">
      <dgm:prSet presAssocID="{4924F078-C10E-4B45-92C6-45BE0D237794}" presName="box" presStyleLbl="node1" presStyleIdx="2" presStyleCnt="3"/>
      <dgm:spPr/>
    </dgm:pt>
    <dgm:pt modelId="{C6DBE010-FEA4-41B1-B50B-128A8DAB92D9}" type="pres">
      <dgm:prSet presAssocID="{4924F078-C10E-4B45-92C6-45BE0D237794}" presName="img"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Pen with solid fill"/>
        </a:ext>
      </dgm:extLst>
    </dgm:pt>
    <dgm:pt modelId="{13C1A4F6-F384-44A7-907D-AAF946F64BED}" type="pres">
      <dgm:prSet presAssocID="{4924F078-C10E-4B45-92C6-45BE0D237794}" presName="text" presStyleLbl="node1" presStyleIdx="2" presStyleCnt="3">
        <dgm:presLayoutVars>
          <dgm:bulletEnabled val="1"/>
        </dgm:presLayoutVars>
      </dgm:prSet>
      <dgm:spPr/>
    </dgm:pt>
  </dgm:ptLst>
  <dgm:cxnLst>
    <dgm:cxn modelId="{A0377F07-AF9D-474E-8A8F-915A1FEDA77C}" srcId="{721B1F1A-2D1A-4739-A904-0DAA153E3764}" destId="{0C417CD5-25EA-4550-9338-1EAF3575479A}" srcOrd="1" destOrd="0" parTransId="{6B63B4BD-FE30-4E00-B548-B0D86C620A04}" sibTransId="{66A437CC-76FF-49F7-B7B8-01E3B8488891}"/>
    <dgm:cxn modelId="{49528C13-2234-4693-A381-383F87B40400}" srcId="{06E380CF-F75D-4F04-8E14-EC1B596A0481}" destId="{4924F078-C10E-4B45-92C6-45BE0D237794}" srcOrd="2" destOrd="0" parTransId="{464FE268-B397-4950-B7D1-EE22E670EACC}" sibTransId="{8E0E126D-A90C-4543-8C7B-83E1A17C8481}"/>
    <dgm:cxn modelId="{F9CFED20-5137-42C6-8CB7-BECC5C36C0C0}" type="presOf" srcId="{42950648-D95F-4F71-A117-F542B9CE927D}" destId="{B2BB2C0A-CA3C-43E6-BE20-35759CFEB3DC}" srcOrd="1" destOrd="0" presId="urn:microsoft.com/office/officeart/2005/8/layout/vList4"/>
    <dgm:cxn modelId="{AABA8225-2355-42FD-BCEF-AAD203B20BBC}" type="presOf" srcId="{0C417CD5-25EA-4550-9338-1EAF3575479A}" destId="{C561C5CB-756A-495B-9523-61147E60B046}" srcOrd="1" destOrd="2" presId="urn:microsoft.com/office/officeart/2005/8/layout/vList4"/>
    <dgm:cxn modelId="{08433D2E-61B1-4993-95A7-BA21781BDF29}" type="presOf" srcId="{4924F078-C10E-4B45-92C6-45BE0D237794}" destId="{13C1A4F6-F384-44A7-907D-AAF946F64BED}" srcOrd="1" destOrd="0" presId="urn:microsoft.com/office/officeart/2005/8/layout/vList4"/>
    <dgm:cxn modelId="{16217D3A-81F3-42B0-AE72-A76353E1ED6D}" type="presOf" srcId="{710E7BB0-4A66-4EBF-99CE-E7A00FBE066F}" destId="{B2BB2C0A-CA3C-43E6-BE20-35759CFEB3DC}" srcOrd="1" destOrd="1" presId="urn:microsoft.com/office/officeart/2005/8/layout/vList4"/>
    <dgm:cxn modelId="{5C2BB041-45A8-499F-BD2E-7C4C54251A20}" type="presOf" srcId="{B8E47979-EE8C-4C85-BC6B-C7BA1D381FEA}" destId="{13C1A4F6-F384-44A7-907D-AAF946F64BED}" srcOrd="1" destOrd="1" presId="urn:microsoft.com/office/officeart/2005/8/layout/vList4"/>
    <dgm:cxn modelId="{C7654A43-AE69-4E49-A3D6-E407F7919A1E}" type="presOf" srcId="{721B1F1A-2D1A-4739-A904-0DAA153E3764}" destId="{4E1F40B0-F9E8-45BE-AB9B-CC0DBF502F12}" srcOrd="0" destOrd="0" presId="urn:microsoft.com/office/officeart/2005/8/layout/vList4"/>
    <dgm:cxn modelId="{0D677664-882E-4C67-BA7E-4DE8603888E6}" type="presOf" srcId="{0C417CD5-25EA-4550-9338-1EAF3575479A}" destId="{4E1F40B0-F9E8-45BE-AB9B-CC0DBF502F12}" srcOrd="0" destOrd="2" presId="urn:microsoft.com/office/officeart/2005/8/layout/vList4"/>
    <dgm:cxn modelId="{005ACE49-3177-412F-B846-4ECC9C2F44F5}" type="presOf" srcId="{E5CC5EA1-9FB5-4A81-90CD-FD2FE237F859}" destId="{7184C0EF-CD08-4703-BDAB-0D1DCBBB7380}" srcOrd="0" destOrd="2" presId="urn:microsoft.com/office/officeart/2005/8/layout/vList4"/>
    <dgm:cxn modelId="{F425034A-967C-4D2C-B29F-0705F0407BF2}" type="presOf" srcId="{06E380CF-F75D-4F04-8E14-EC1B596A0481}" destId="{A8BC3BF0-7D52-47B6-971E-2285193BD48E}" srcOrd="0" destOrd="0" presId="urn:microsoft.com/office/officeart/2005/8/layout/vList4"/>
    <dgm:cxn modelId="{E4E26F4B-6896-4072-8AA5-10027D97DC35}" type="presOf" srcId="{75D6E4DC-6A06-4F15-B06D-E113B8906555}" destId="{4E1F40B0-F9E8-45BE-AB9B-CC0DBF502F12}" srcOrd="0" destOrd="1" presId="urn:microsoft.com/office/officeart/2005/8/layout/vList4"/>
    <dgm:cxn modelId="{A515E44B-A674-4A37-B88C-09230DB5DDEC}" type="presOf" srcId="{E5CC5EA1-9FB5-4A81-90CD-FD2FE237F859}" destId="{B2BB2C0A-CA3C-43E6-BE20-35759CFEB3DC}" srcOrd="1" destOrd="2" presId="urn:microsoft.com/office/officeart/2005/8/layout/vList4"/>
    <dgm:cxn modelId="{A3AAD173-F393-406C-8716-BE0F1414D6BE}" type="presOf" srcId="{710E7BB0-4A66-4EBF-99CE-E7A00FBE066F}" destId="{7184C0EF-CD08-4703-BDAB-0D1DCBBB7380}" srcOrd="0" destOrd="1" presId="urn:microsoft.com/office/officeart/2005/8/layout/vList4"/>
    <dgm:cxn modelId="{A959B154-9015-44A1-989D-1B2C1FC93257}" type="presOf" srcId="{75D6E4DC-6A06-4F15-B06D-E113B8906555}" destId="{C561C5CB-756A-495B-9523-61147E60B046}" srcOrd="1" destOrd="1" presId="urn:microsoft.com/office/officeart/2005/8/layout/vList4"/>
    <dgm:cxn modelId="{FFE62D7E-D6C1-476B-A448-9FEA1DCDCAAF}" srcId="{06E380CF-F75D-4F04-8E14-EC1B596A0481}" destId="{42950648-D95F-4F71-A117-F542B9CE927D}" srcOrd="0" destOrd="0" parTransId="{26F91EC6-E618-4FF8-8FC9-F4772F5CD4EF}" sibTransId="{056E2704-4369-4329-8555-2EB9DA30469A}"/>
    <dgm:cxn modelId="{81CC24A9-BC73-4E64-AD33-BB89DC4B1FAF}" type="presOf" srcId="{4924F078-C10E-4B45-92C6-45BE0D237794}" destId="{7CDA07D4-148B-42AE-A6BD-DDA9BEDAE89B}" srcOrd="0" destOrd="0" presId="urn:microsoft.com/office/officeart/2005/8/layout/vList4"/>
    <dgm:cxn modelId="{489273A9-0D4E-40FF-8B51-522D33C31B70}" srcId="{06E380CF-F75D-4F04-8E14-EC1B596A0481}" destId="{721B1F1A-2D1A-4739-A904-0DAA153E3764}" srcOrd="1" destOrd="0" parTransId="{C754158A-CB82-4466-AC53-66DE5F172729}" sibTransId="{1546C27F-D989-4C1F-B793-540A067B4FC4}"/>
    <dgm:cxn modelId="{90E132B4-0DE9-439D-BF29-F8D253AE19E7}" srcId="{42950648-D95F-4F71-A117-F542B9CE927D}" destId="{710E7BB0-4A66-4EBF-99CE-E7A00FBE066F}" srcOrd="0" destOrd="0" parTransId="{92B01C16-DE1C-413E-9E31-F7D748392403}" sibTransId="{87E3CFAC-C5ED-4327-BBFD-647A284222E0}"/>
    <dgm:cxn modelId="{93CCC4B6-4B54-4EA3-90E2-3A5EA5EF337A}" type="presOf" srcId="{B8E47979-EE8C-4C85-BC6B-C7BA1D381FEA}" destId="{7CDA07D4-148B-42AE-A6BD-DDA9BEDAE89B}" srcOrd="0" destOrd="1" presId="urn:microsoft.com/office/officeart/2005/8/layout/vList4"/>
    <dgm:cxn modelId="{92421CDF-BA12-4ED0-A77E-BDA9767FBB25}" type="presOf" srcId="{721B1F1A-2D1A-4739-A904-0DAA153E3764}" destId="{C561C5CB-756A-495B-9523-61147E60B046}" srcOrd="1" destOrd="0" presId="urn:microsoft.com/office/officeart/2005/8/layout/vList4"/>
    <dgm:cxn modelId="{D36F00E3-C7DE-4700-BBC3-01D741DA676B}" srcId="{721B1F1A-2D1A-4739-A904-0DAA153E3764}" destId="{75D6E4DC-6A06-4F15-B06D-E113B8906555}" srcOrd="0" destOrd="0" parTransId="{A15A0643-76D6-4C03-B4A4-22EAD3F02A0B}" sibTransId="{2208BE39-4DB3-4B86-A578-6D947F8DABF1}"/>
    <dgm:cxn modelId="{0E9AF5E6-CD5E-49BC-85CF-3E39786B96A3}" type="presOf" srcId="{42950648-D95F-4F71-A117-F542B9CE927D}" destId="{7184C0EF-CD08-4703-BDAB-0D1DCBBB7380}" srcOrd="0" destOrd="0" presId="urn:microsoft.com/office/officeart/2005/8/layout/vList4"/>
    <dgm:cxn modelId="{1A230DF2-DF8C-49AD-A213-6260E4ABD9AB}" srcId="{42950648-D95F-4F71-A117-F542B9CE927D}" destId="{E5CC5EA1-9FB5-4A81-90CD-FD2FE237F859}" srcOrd="1" destOrd="0" parTransId="{4242AA05-E6CB-42E9-858C-737FF3CDD636}" sibTransId="{48523C83-8538-4837-B7B5-7026FF416654}"/>
    <dgm:cxn modelId="{4D15CBF5-C185-4E71-9E61-F55E9D9179E8}" srcId="{4924F078-C10E-4B45-92C6-45BE0D237794}" destId="{B8E47979-EE8C-4C85-BC6B-C7BA1D381FEA}" srcOrd="0" destOrd="0" parTransId="{C57A09A4-D5B0-49E3-A26D-C26B0548475A}" sibTransId="{D10C9CB9-58BC-4983-A16A-16DEE007E603}"/>
    <dgm:cxn modelId="{4429A4C7-5A5B-4E9B-BC92-B3400A14CE02}" type="presParOf" srcId="{A8BC3BF0-7D52-47B6-971E-2285193BD48E}" destId="{B05D0C62-5FFC-4D66-B3F0-0B1386A0BC5D}" srcOrd="0" destOrd="0" presId="urn:microsoft.com/office/officeart/2005/8/layout/vList4"/>
    <dgm:cxn modelId="{FA7DD5EC-05F6-4C65-993B-DB1E53761400}" type="presParOf" srcId="{B05D0C62-5FFC-4D66-B3F0-0B1386A0BC5D}" destId="{7184C0EF-CD08-4703-BDAB-0D1DCBBB7380}" srcOrd="0" destOrd="0" presId="urn:microsoft.com/office/officeart/2005/8/layout/vList4"/>
    <dgm:cxn modelId="{7CFC7E2E-9CEA-4999-A962-63E39FDBB2A8}" type="presParOf" srcId="{B05D0C62-5FFC-4D66-B3F0-0B1386A0BC5D}" destId="{DBFB35C2-7F76-411F-A6E7-46F97F819AFF}" srcOrd="1" destOrd="0" presId="urn:microsoft.com/office/officeart/2005/8/layout/vList4"/>
    <dgm:cxn modelId="{82333E06-FEE3-478C-9A4A-FFEC3F47D050}" type="presParOf" srcId="{B05D0C62-5FFC-4D66-B3F0-0B1386A0BC5D}" destId="{B2BB2C0A-CA3C-43E6-BE20-35759CFEB3DC}" srcOrd="2" destOrd="0" presId="urn:microsoft.com/office/officeart/2005/8/layout/vList4"/>
    <dgm:cxn modelId="{5E49655F-DBF6-4518-8B6D-C9D4F3BE2274}" type="presParOf" srcId="{A8BC3BF0-7D52-47B6-971E-2285193BD48E}" destId="{466E1D4C-B42E-47DF-8CE8-818D2597AE7A}" srcOrd="1" destOrd="0" presId="urn:microsoft.com/office/officeart/2005/8/layout/vList4"/>
    <dgm:cxn modelId="{8BFB8C3A-5D91-4A08-8D97-86806571730F}" type="presParOf" srcId="{A8BC3BF0-7D52-47B6-971E-2285193BD48E}" destId="{58906C05-3FC9-4A3B-8CDA-172A30789B0A}" srcOrd="2" destOrd="0" presId="urn:microsoft.com/office/officeart/2005/8/layout/vList4"/>
    <dgm:cxn modelId="{6EA18BF3-82AD-450D-8781-CE716C97DC5D}" type="presParOf" srcId="{58906C05-3FC9-4A3B-8CDA-172A30789B0A}" destId="{4E1F40B0-F9E8-45BE-AB9B-CC0DBF502F12}" srcOrd="0" destOrd="0" presId="urn:microsoft.com/office/officeart/2005/8/layout/vList4"/>
    <dgm:cxn modelId="{023A5FE7-5776-4F21-89D6-D5B13714EA2D}" type="presParOf" srcId="{58906C05-3FC9-4A3B-8CDA-172A30789B0A}" destId="{DD4040E8-5503-4C24-8D7A-DD1523573EB5}" srcOrd="1" destOrd="0" presId="urn:microsoft.com/office/officeart/2005/8/layout/vList4"/>
    <dgm:cxn modelId="{75AFC95F-9107-4D73-892F-5D24EA0A11F0}" type="presParOf" srcId="{58906C05-3FC9-4A3B-8CDA-172A30789B0A}" destId="{C561C5CB-756A-495B-9523-61147E60B046}" srcOrd="2" destOrd="0" presId="urn:microsoft.com/office/officeart/2005/8/layout/vList4"/>
    <dgm:cxn modelId="{C779245B-ED18-444F-83D8-44FBD5346DEF}" type="presParOf" srcId="{A8BC3BF0-7D52-47B6-971E-2285193BD48E}" destId="{AEE586AE-7B96-447E-8E86-3AB6249797A2}" srcOrd="3" destOrd="0" presId="urn:microsoft.com/office/officeart/2005/8/layout/vList4"/>
    <dgm:cxn modelId="{E3DD7B1D-7DF0-4101-A519-433BDD4257B5}" type="presParOf" srcId="{A8BC3BF0-7D52-47B6-971E-2285193BD48E}" destId="{4C0DC33C-4AF8-4350-885A-DF6A6D2290B2}" srcOrd="4" destOrd="0" presId="urn:microsoft.com/office/officeart/2005/8/layout/vList4"/>
    <dgm:cxn modelId="{8D526A8D-171A-4894-B219-29498695A647}" type="presParOf" srcId="{4C0DC33C-4AF8-4350-885A-DF6A6D2290B2}" destId="{7CDA07D4-148B-42AE-A6BD-DDA9BEDAE89B}" srcOrd="0" destOrd="0" presId="urn:microsoft.com/office/officeart/2005/8/layout/vList4"/>
    <dgm:cxn modelId="{F0EE7329-BC63-4DEF-A198-615EEBE4A52C}" type="presParOf" srcId="{4C0DC33C-4AF8-4350-885A-DF6A6D2290B2}" destId="{C6DBE010-FEA4-41B1-B50B-128A8DAB92D9}" srcOrd="1" destOrd="0" presId="urn:microsoft.com/office/officeart/2005/8/layout/vList4"/>
    <dgm:cxn modelId="{5A79AE49-DDF2-41B4-9B25-CDDDC57464F8}" type="presParOf" srcId="{4C0DC33C-4AF8-4350-885A-DF6A6D2290B2}" destId="{13C1A4F6-F384-44A7-907D-AAF946F64BED}"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9B55E-A64E-4FD6-9707-4A4D6C2AED38}"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143ECD00-D570-4630-A96C-E17561599FA9}">
      <dgm:prSet phldrT="[Text]"/>
      <dgm:spPr/>
      <dgm:t>
        <a:bodyPr/>
        <a:lstStyle/>
        <a:p>
          <a:r>
            <a:rPr lang="en-US" b="1" i="0" u="none"/>
            <a:t>Migrant Education Program (MEP)</a:t>
          </a:r>
          <a:endParaRPr lang="en-US"/>
        </a:p>
      </dgm:t>
    </dgm:pt>
    <dgm:pt modelId="{92FBAC3E-AECA-4290-A53B-4EF2E34D63AF}" type="parTrans" cxnId="{FD108DDF-F682-46E4-9402-1E831F9893E4}">
      <dgm:prSet/>
      <dgm:spPr/>
      <dgm:t>
        <a:bodyPr/>
        <a:lstStyle/>
        <a:p>
          <a:endParaRPr lang="en-US"/>
        </a:p>
      </dgm:t>
    </dgm:pt>
    <dgm:pt modelId="{337A5A11-DED9-44DA-8F2B-DD38C4E3411A}" type="sibTrans" cxnId="{FD108DDF-F682-46E4-9402-1E831F9893E4}">
      <dgm:prSet/>
      <dgm:spPr/>
      <dgm:t>
        <a:bodyPr/>
        <a:lstStyle/>
        <a:p>
          <a:endParaRPr lang="en-US"/>
        </a:p>
      </dgm:t>
    </dgm:pt>
    <dgm:pt modelId="{F8DAF105-79A0-410D-B316-4114F3DBD72F}">
      <dgm:prSet phldrT="[Text]"/>
      <dgm:spPr/>
      <dgm:t>
        <a:bodyPr/>
        <a:lstStyle/>
        <a:p>
          <a:pPr>
            <a:buFont typeface="Arial" panose="020B0604020202020204" pitchFamily="34" charset="0"/>
            <a:buChar char="•"/>
          </a:pPr>
          <a:r>
            <a:rPr lang="en-US" b="0" i="0" u="none"/>
            <a:t>A list of names of participating children;</a:t>
          </a:r>
          <a:r>
            <a:rPr lang="en-US" b="0" i="0"/>
            <a:t>​</a:t>
          </a:r>
          <a:endParaRPr lang="en-US"/>
        </a:p>
      </dgm:t>
    </dgm:pt>
    <dgm:pt modelId="{72A0D045-8045-45B4-AEFB-D3356E05032B}" type="parTrans" cxnId="{53CA422D-CAFE-482F-85DC-444D04600713}">
      <dgm:prSet/>
      <dgm:spPr/>
      <dgm:t>
        <a:bodyPr/>
        <a:lstStyle/>
        <a:p>
          <a:endParaRPr lang="en-US"/>
        </a:p>
      </dgm:t>
    </dgm:pt>
    <dgm:pt modelId="{6CB618A3-D94C-479C-89CC-AC9FFD74502C}" type="sibTrans" cxnId="{53CA422D-CAFE-482F-85DC-444D04600713}">
      <dgm:prSet/>
      <dgm:spPr/>
      <dgm:t>
        <a:bodyPr/>
        <a:lstStyle/>
        <a:p>
          <a:endParaRPr lang="en-US"/>
        </a:p>
      </dgm:t>
    </dgm:pt>
    <dgm:pt modelId="{58650109-1E31-4D60-9422-7D0681456A6F}">
      <dgm:prSet phldrT="[Text]"/>
      <dgm:spPr/>
      <dgm:t>
        <a:bodyPr/>
        <a:lstStyle/>
        <a:p>
          <a:r>
            <a:rPr lang="en-US" b="1" i="0" u="none"/>
            <a:t>Runaway &amp; Homeless Youth Act (RHYA)</a:t>
          </a:r>
          <a:endParaRPr lang="en-US"/>
        </a:p>
      </dgm:t>
    </dgm:pt>
    <dgm:pt modelId="{72559F5A-7B9A-4A5E-8C1D-23042404420A}" type="parTrans" cxnId="{1D0F1896-B423-448F-A103-35C0F44E45CD}">
      <dgm:prSet/>
      <dgm:spPr/>
      <dgm:t>
        <a:bodyPr/>
        <a:lstStyle/>
        <a:p>
          <a:endParaRPr lang="en-US"/>
        </a:p>
      </dgm:t>
    </dgm:pt>
    <dgm:pt modelId="{09489DCA-BA86-4821-B68C-531E58A084F6}" type="sibTrans" cxnId="{1D0F1896-B423-448F-A103-35C0F44E45CD}">
      <dgm:prSet/>
      <dgm:spPr/>
      <dgm:t>
        <a:bodyPr/>
        <a:lstStyle/>
        <a:p>
          <a:endParaRPr lang="en-US"/>
        </a:p>
      </dgm:t>
    </dgm:pt>
    <dgm:pt modelId="{2736811A-0A2E-4C20-BCC0-809D8C4CBA16}">
      <dgm:prSet phldrT="[Text]"/>
      <dgm:spPr/>
      <dgm:t>
        <a:bodyPr/>
        <a:lstStyle/>
        <a:p>
          <a:pPr>
            <a:buFont typeface="Arial" panose="020B0604020202020204" pitchFamily="34" charset="0"/>
            <a:buChar char="•"/>
          </a:pPr>
          <a:r>
            <a:rPr lang="en-US" b="0" i="0" u="none"/>
            <a:t>A list of names of participating children;</a:t>
          </a:r>
          <a:r>
            <a:rPr lang="en-US" b="0" i="0"/>
            <a:t>​</a:t>
          </a:r>
          <a:endParaRPr lang="en-US"/>
        </a:p>
      </dgm:t>
    </dgm:pt>
    <dgm:pt modelId="{DAE5A8A7-8758-4B98-A787-13AE643ABE61}" type="parTrans" cxnId="{23550A0A-5029-4B54-B72A-35F22FC2CFB3}">
      <dgm:prSet/>
      <dgm:spPr/>
      <dgm:t>
        <a:bodyPr/>
        <a:lstStyle/>
        <a:p>
          <a:endParaRPr lang="en-US"/>
        </a:p>
      </dgm:t>
    </dgm:pt>
    <dgm:pt modelId="{CD0BF2F1-6F99-44E3-99E2-243E971BCE29}" type="sibTrans" cxnId="{23550A0A-5029-4B54-B72A-35F22FC2CFB3}">
      <dgm:prSet/>
      <dgm:spPr/>
      <dgm:t>
        <a:bodyPr/>
        <a:lstStyle/>
        <a:p>
          <a:endParaRPr lang="en-US"/>
        </a:p>
      </dgm:t>
    </dgm:pt>
    <dgm:pt modelId="{4BC87A77-B170-47DF-B5CB-7D4EBFCD7AD4}">
      <dgm:prSet/>
      <dgm:spPr/>
      <dgm:t>
        <a:bodyPr/>
        <a:lstStyle/>
        <a:p>
          <a:pPr>
            <a:buFont typeface="Arial" panose="020B0604020202020204" pitchFamily="34" charset="0"/>
            <a:buChar char="•"/>
          </a:pPr>
          <a:r>
            <a:rPr lang="en-US" b="0" i="0" u="none"/>
            <a:t>The effective dates and the signature of </a:t>
          </a:r>
          <a:r>
            <a:rPr lang="en-US" b="1" i="0"/>
            <a:t>a MEP official</a:t>
          </a:r>
          <a:r>
            <a:rPr lang="en-US" b="0" i="0" u="none"/>
            <a:t>; or</a:t>
          </a:r>
          <a:r>
            <a:rPr lang="en-US" b="0" i="0"/>
            <a:t>​</a:t>
          </a:r>
        </a:p>
      </dgm:t>
    </dgm:pt>
    <dgm:pt modelId="{B835BE61-DB95-4C91-BDBF-1B87C03F01F6}" type="parTrans" cxnId="{10B4D996-7FDC-4CF2-82F5-A93BFAFD7FC3}">
      <dgm:prSet/>
      <dgm:spPr/>
      <dgm:t>
        <a:bodyPr/>
        <a:lstStyle/>
        <a:p>
          <a:endParaRPr lang="en-US"/>
        </a:p>
      </dgm:t>
    </dgm:pt>
    <dgm:pt modelId="{DF692266-4AFA-4581-8BC7-377169EF9BF1}" type="sibTrans" cxnId="{10B4D996-7FDC-4CF2-82F5-A93BFAFD7FC3}">
      <dgm:prSet/>
      <dgm:spPr/>
      <dgm:t>
        <a:bodyPr/>
        <a:lstStyle/>
        <a:p>
          <a:endParaRPr lang="en-US"/>
        </a:p>
      </dgm:t>
    </dgm:pt>
    <dgm:pt modelId="{2E36A374-9929-498B-AFF1-622D2CA12056}">
      <dgm:prSet/>
      <dgm:spPr/>
      <dgm:t>
        <a:bodyPr/>
        <a:lstStyle/>
        <a:p>
          <a:pPr>
            <a:buFont typeface="Arial" panose="020B0604020202020204" pitchFamily="34" charset="0"/>
            <a:buChar char="•"/>
          </a:pPr>
          <a:r>
            <a:rPr lang="en-US" b="0" i="0" u="none"/>
            <a:t>A letter from </a:t>
          </a:r>
          <a:r>
            <a:rPr lang="en-US" b="1" i="0"/>
            <a:t>an MEP official or local educational liaison </a:t>
          </a:r>
          <a:r>
            <a:rPr lang="en-US" b="0" i="0" u="none"/>
            <a:t>provided by the household to the school confirming the child currently participates in MEP.</a:t>
          </a:r>
          <a:endParaRPr lang="en-US" b="0" i="0"/>
        </a:p>
      </dgm:t>
    </dgm:pt>
    <dgm:pt modelId="{11675098-3AD6-442B-8119-96A538487ECD}" type="parTrans" cxnId="{C56DC3D9-6357-4BE3-9C54-57EF834517E2}">
      <dgm:prSet/>
      <dgm:spPr/>
      <dgm:t>
        <a:bodyPr/>
        <a:lstStyle/>
        <a:p>
          <a:endParaRPr lang="en-US"/>
        </a:p>
      </dgm:t>
    </dgm:pt>
    <dgm:pt modelId="{285BBDA7-F4BC-4BD5-8C99-F4FD1B45B64B}" type="sibTrans" cxnId="{C56DC3D9-6357-4BE3-9C54-57EF834517E2}">
      <dgm:prSet/>
      <dgm:spPr/>
      <dgm:t>
        <a:bodyPr/>
        <a:lstStyle/>
        <a:p>
          <a:endParaRPr lang="en-US"/>
        </a:p>
      </dgm:t>
    </dgm:pt>
    <dgm:pt modelId="{0791FBBC-FAE5-43E4-9F18-1BA739702027}">
      <dgm:prSet/>
      <dgm:spPr/>
      <dgm:t>
        <a:bodyPr/>
        <a:lstStyle/>
        <a:p>
          <a:pPr>
            <a:buFont typeface="Arial" panose="020B0604020202020204" pitchFamily="34" charset="0"/>
            <a:buChar char="•"/>
          </a:pPr>
          <a:r>
            <a:rPr lang="en-US" b="0" i="0" u="none"/>
            <a:t>The effective dates and the signature of </a:t>
          </a:r>
          <a:r>
            <a:rPr lang="en-US" b="1" i="0"/>
            <a:t>an RHYA official</a:t>
          </a:r>
          <a:r>
            <a:rPr lang="en-US" b="0" i="0" u="none"/>
            <a:t>;</a:t>
          </a:r>
          <a:r>
            <a:rPr lang="en-US" b="0" i="0"/>
            <a:t>​</a:t>
          </a:r>
        </a:p>
      </dgm:t>
    </dgm:pt>
    <dgm:pt modelId="{4FE40E33-0572-48A7-A53E-7816F075891F}" type="parTrans" cxnId="{3AF46C8F-961F-4506-A019-6199E11347AD}">
      <dgm:prSet/>
      <dgm:spPr/>
      <dgm:t>
        <a:bodyPr/>
        <a:lstStyle/>
        <a:p>
          <a:endParaRPr lang="en-US"/>
        </a:p>
      </dgm:t>
    </dgm:pt>
    <dgm:pt modelId="{48FF2852-4ECC-43E7-AFC7-A349081FC516}" type="sibTrans" cxnId="{3AF46C8F-961F-4506-A019-6199E11347AD}">
      <dgm:prSet/>
      <dgm:spPr/>
      <dgm:t>
        <a:bodyPr/>
        <a:lstStyle/>
        <a:p>
          <a:endParaRPr lang="en-US"/>
        </a:p>
      </dgm:t>
    </dgm:pt>
    <dgm:pt modelId="{2C776E72-4F6C-4712-A884-1ACB1CDE064E}">
      <dgm:prSet/>
      <dgm:spPr/>
      <dgm:t>
        <a:bodyPr/>
        <a:lstStyle/>
        <a:p>
          <a:pPr>
            <a:buFont typeface="Arial" panose="020B0604020202020204" pitchFamily="34" charset="0"/>
            <a:buChar char="•"/>
          </a:pPr>
          <a:r>
            <a:rPr lang="en-US" b="0" i="0" u="none"/>
            <a:t>A letter from </a:t>
          </a:r>
          <a:r>
            <a:rPr lang="en-US" b="1" i="0"/>
            <a:t>a RHYA official or homeless liaison</a:t>
          </a:r>
          <a:r>
            <a:rPr lang="en-US" b="0" i="0" u="none"/>
            <a:t> provided by the household to the school confirming the child currently participates in a RHYA program.</a:t>
          </a:r>
          <a:endParaRPr lang="en-US" b="0" i="0"/>
        </a:p>
      </dgm:t>
    </dgm:pt>
    <dgm:pt modelId="{5EA8E7C8-F71A-4DB1-AEBE-E3D40FF79A10}" type="parTrans" cxnId="{F0F72F13-F062-4DF7-A91A-AA9E4ECCA321}">
      <dgm:prSet/>
      <dgm:spPr/>
      <dgm:t>
        <a:bodyPr/>
        <a:lstStyle/>
        <a:p>
          <a:endParaRPr lang="en-US"/>
        </a:p>
      </dgm:t>
    </dgm:pt>
    <dgm:pt modelId="{D62B850B-D27B-4B89-BEEE-004D0520D1DE}" type="sibTrans" cxnId="{F0F72F13-F062-4DF7-A91A-AA9E4ECCA321}">
      <dgm:prSet/>
      <dgm:spPr/>
      <dgm:t>
        <a:bodyPr/>
        <a:lstStyle/>
        <a:p>
          <a:endParaRPr lang="en-US"/>
        </a:p>
      </dgm:t>
    </dgm:pt>
    <dgm:pt modelId="{36FEF171-CC73-410B-88AE-E0A7CB5D94B6}" type="pres">
      <dgm:prSet presAssocID="{BE59B55E-A64E-4FD6-9707-4A4D6C2AED38}" presName="linear" presStyleCnt="0">
        <dgm:presLayoutVars>
          <dgm:animLvl val="lvl"/>
          <dgm:resizeHandles val="exact"/>
        </dgm:presLayoutVars>
      </dgm:prSet>
      <dgm:spPr/>
    </dgm:pt>
    <dgm:pt modelId="{6FC7AC48-85A1-4E2F-89BD-4020560BF3A1}" type="pres">
      <dgm:prSet presAssocID="{143ECD00-D570-4630-A96C-E17561599FA9}" presName="parentText" presStyleLbl="node1" presStyleIdx="0" presStyleCnt="2" custLinFactNeighborX="-38" custLinFactNeighborY="1697">
        <dgm:presLayoutVars>
          <dgm:chMax val="0"/>
          <dgm:bulletEnabled val="1"/>
        </dgm:presLayoutVars>
      </dgm:prSet>
      <dgm:spPr/>
    </dgm:pt>
    <dgm:pt modelId="{FAB26AF7-4641-42A7-8A22-47B74F4456A5}" type="pres">
      <dgm:prSet presAssocID="{143ECD00-D570-4630-A96C-E17561599FA9}" presName="childText" presStyleLbl="revTx" presStyleIdx="0" presStyleCnt="2">
        <dgm:presLayoutVars>
          <dgm:bulletEnabled val="1"/>
        </dgm:presLayoutVars>
      </dgm:prSet>
      <dgm:spPr/>
    </dgm:pt>
    <dgm:pt modelId="{DDE2141E-8A5C-4D4D-9C48-67D7F7ED5831}" type="pres">
      <dgm:prSet presAssocID="{58650109-1E31-4D60-9422-7D0681456A6F}" presName="parentText" presStyleLbl="node1" presStyleIdx="1" presStyleCnt="2">
        <dgm:presLayoutVars>
          <dgm:chMax val="0"/>
          <dgm:bulletEnabled val="1"/>
        </dgm:presLayoutVars>
      </dgm:prSet>
      <dgm:spPr/>
    </dgm:pt>
    <dgm:pt modelId="{6136AD8E-9691-4247-95B3-C4E478461E39}" type="pres">
      <dgm:prSet presAssocID="{58650109-1E31-4D60-9422-7D0681456A6F}" presName="childText" presStyleLbl="revTx" presStyleIdx="1" presStyleCnt="2">
        <dgm:presLayoutVars>
          <dgm:bulletEnabled val="1"/>
        </dgm:presLayoutVars>
      </dgm:prSet>
      <dgm:spPr/>
    </dgm:pt>
  </dgm:ptLst>
  <dgm:cxnLst>
    <dgm:cxn modelId="{23550A0A-5029-4B54-B72A-35F22FC2CFB3}" srcId="{58650109-1E31-4D60-9422-7D0681456A6F}" destId="{2736811A-0A2E-4C20-BCC0-809D8C4CBA16}" srcOrd="0" destOrd="0" parTransId="{DAE5A8A7-8758-4B98-A787-13AE643ABE61}" sibTransId="{CD0BF2F1-6F99-44E3-99E2-243E971BCE29}"/>
    <dgm:cxn modelId="{AB070B0E-16F9-47FF-86D5-E715B6B7ECB3}" type="presOf" srcId="{2E36A374-9929-498B-AFF1-622D2CA12056}" destId="{FAB26AF7-4641-42A7-8A22-47B74F4456A5}" srcOrd="0" destOrd="2" presId="urn:microsoft.com/office/officeart/2005/8/layout/vList2"/>
    <dgm:cxn modelId="{F0F72F13-F062-4DF7-A91A-AA9E4ECCA321}" srcId="{58650109-1E31-4D60-9422-7D0681456A6F}" destId="{2C776E72-4F6C-4712-A884-1ACB1CDE064E}" srcOrd="2" destOrd="0" parTransId="{5EA8E7C8-F71A-4DB1-AEBE-E3D40FF79A10}" sibTransId="{D62B850B-D27B-4B89-BEEE-004D0520D1DE}"/>
    <dgm:cxn modelId="{53CA422D-CAFE-482F-85DC-444D04600713}" srcId="{143ECD00-D570-4630-A96C-E17561599FA9}" destId="{F8DAF105-79A0-410D-B316-4114F3DBD72F}" srcOrd="0" destOrd="0" parTransId="{72A0D045-8045-45B4-AEFB-D3356E05032B}" sibTransId="{6CB618A3-D94C-479C-89CC-AC9FFD74502C}"/>
    <dgm:cxn modelId="{02F03E41-85A6-4490-A70D-D1504A4319E5}" type="presOf" srcId="{BE59B55E-A64E-4FD6-9707-4A4D6C2AED38}" destId="{36FEF171-CC73-410B-88AE-E0A7CB5D94B6}" srcOrd="0" destOrd="0" presId="urn:microsoft.com/office/officeart/2005/8/layout/vList2"/>
    <dgm:cxn modelId="{D5BE0F64-7E25-41B6-92F4-1B9EA6FFD9CB}" type="presOf" srcId="{143ECD00-D570-4630-A96C-E17561599FA9}" destId="{6FC7AC48-85A1-4E2F-89BD-4020560BF3A1}" srcOrd="0" destOrd="0" presId="urn:microsoft.com/office/officeart/2005/8/layout/vList2"/>
    <dgm:cxn modelId="{811E7D64-F480-4F77-ACFF-765A8AFC28E0}" type="presOf" srcId="{0791FBBC-FAE5-43E4-9F18-1BA739702027}" destId="{6136AD8E-9691-4247-95B3-C4E478461E39}" srcOrd="0" destOrd="1" presId="urn:microsoft.com/office/officeart/2005/8/layout/vList2"/>
    <dgm:cxn modelId="{6C56D87B-1B07-4ACB-9670-184A380E2B94}" type="presOf" srcId="{58650109-1E31-4D60-9422-7D0681456A6F}" destId="{DDE2141E-8A5C-4D4D-9C48-67D7F7ED5831}" srcOrd="0" destOrd="0" presId="urn:microsoft.com/office/officeart/2005/8/layout/vList2"/>
    <dgm:cxn modelId="{C129A98D-866D-4C19-ACBC-B86D61D852BE}" type="presOf" srcId="{F8DAF105-79A0-410D-B316-4114F3DBD72F}" destId="{FAB26AF7-4641-42A7-8A22-47B74F4456A5}" srcOrd="0" destOrd="0" presId="urn:microsoft.com/office/officeart/2005/8/layout/vList2"/>
    <dgm:cxn modelId="{3AF46C8F-961F-4506-A019-6199E11347AD}" srcId="{58650109-1E31-4D60-9422-7D0681456A6F}" destId="{0791FBBC-FAE5-43E4-9F18-1BA739702027}" srcOrd="1" destOrd="0" parTransId="{4FE40E33-0572-48A7-A53E-7816F075891F}" sibTransId="{48FF2852-4ECC-43E7-AFC7-A349081FC516}"/>
    <dgm:cxn modelId="{1D0F1896-B423-448F-A103-35C0F44E45CD}" srcId="{BE59B55E-A64E-4FD6-9707-4A4D6C2AED38}" destId="{58650109-1E31-4D60-9422-7D0681456A6F}" srcOrd="1" destOrd="0" parTransId="{72559F5A-7B9A-4A5E-8C1D-23042404420A}" sibTransId="{09489DCA-BA86-4821-B68C-531E58A084F6}"/>
    <dgm:cxn modelId="{10B4D996-7FDC-4CF2-82F5-A93BFAFD7FC3}" srcId="{143ECD00-D570-4630-A96C-E17561599FA9}" destId="{4BC87A77-B170-47DF-B5CB-7D4EBFCD7AD4}" srcOrd="1" destOrd="0" parTransId="{B835BE61-DB95-4C91-BDBF-1B87C03F01F6}" sibTransId="{DF692266-4AFA-4581-8BC7-377169EF9BF1}"/>
    <dgm:cxn modelId="{7CECE2A6-C98D-4748-80F0-63F5AA5C8595}" type="presOf" srcId="{2C776E72-4F6C-4712-A884-1ACB1CDE064E}" destId="{6136AD8E-9691-4247-95B3-C4E478461E39}" srcOrd="0" destOrd="2" presId="urn:microsoft.com/office/officeart/2005/8/layout/vList2"/>
    <dgm:cxn modelId="{C95FB4CB-3E95-49C7-BD2F-DA30A83AD952}" type="presOf" srcId="{4BC87A77-B170-47DF-B5CB-7D4EBFCD7AD4}" destId="{FAB26AF7-4641-42A7-8A22-47B74F4456A5}" srcOrd="0" destOrd="1" presId="urn:microsoft.com/office/officeart/2005/8/layout/vList2"/>
    <dgm:cxn modelId="{C56DC3D9-6357-4BE3-9C54-57EF834517E2}" srcId="{143ECD00-D570-4630-A96C-E17561599FA9}" destId="{2E36A374-9929-498B-AFF1-622D2CA12056}" srcOrd="2" destOrd="0" parTransId="{11675098-3AD6-442B-8119-96A538487ECD}" sibTransId="{285BBDA7-F4BC-4BD5-8C99-F4FD1B45B64B}"/>
    <dgm:cxn modelId="{1779F9DB-2CE4-461C-BC53-0B34184736CC}" type="presOf" srcId="{2736811A-0A2E-4C20-BCC0-809D8C4CBA16}" destId="{6136AD8E-9691-4247-95B3-C4E478461E39}" srcOrd="0" destOrd="0" presId="urn:microsoft.com/office/officeart/2005/8/layout/vList2"/>
    <dgm:cxn modelId="{FD108DDF-F682-46E4-9402-1E831F9893E4}" srcId="{BE59B55E-A64E-4FD6-9707-4A4D6C2AED38}" destId="{143ECD00-D570-4630-A96C-E17561599FA9}" srcOrd="0" destOrd="0" parTransId="{92FBAC3E-AECA-4290-A53B-4EF2E34D63AF}" sibTransId="{337A5A11-DED9-44DA-8F2B-DD38C4E3411A}"/>
    <dgm:cxn modelId="{48DA126A-676A-4453-8622-B9194921170A}" type="presParOf" srcId="{36FEF171-CC73-410B-88AE-E0A7CB5D94B6}" destId="{6FC7AC48-85A1-4E2F-89BD-4020560BF3A1}" srcOrd="0" destOrd="0" presId="urn:microsoft.com/office/officeart/2005/8/layout/vList2"/>
    <dgm:cxn modelId="{916B2C5B-7741-42F8-974B-2A5FFDC8A8E6}" type="presParOf" srcId="{36FEF171-CC73-410B-88AE-E0A7CB5D94B6}" destId="{FAB26AF7-4641-42A7-8A22-47B74F4456A5}" srcOrd="1" destOrd="0" presId="urn:microsoft.com/office/officeart/2005/8/layout/vList2"/>
    <dgm:cxn modelId="{A6B379F4-94D5-4ECA-8B01-50D198B61293}" type="presParOf" srcId="{36FEF171-CC73-410B-88AE-E0A7CB5D94B6}" destId="{DDE2141E-8A5C-4D4D-9C48-67D7F7ED5831}" srcOrd="2" destOrd="0" presId="urn:microsoft.com/office/officeart/2005/8/layout/vList2"/>
    <dgm:cxn modelId="{8519418C-BA8B-4B11-8EAD-7794C22BF753}" type="presParOf" srcId="{36FEF171-CC73-410B-88AE-E0A7CB5D94B6}" destId="{6136AD8E-9691-4247-95B3-C4E478461E39}"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70BA4E-D89C-4164-873F-55E70B6876BD}" type="doc">
      <dgm:prSet loTypeId="urn:microsoft.com/office/officeart/2005/8/layout/list1" loCatId="list" qsTypeId="urn:microsoft.com/office/officeart/2005/8/quickstyle/simple1" qsCatId="simple" csTypeId="urn:microsoft.com/office/officeart/2005/8/colors/accent2_5" csCatId="accent2" phldr="1"/>
      <dgm:spPr/>
      <dgm:t>
        <a:bodyPr/>
        <a:lstStyle/>
        <a:p>
          <a:endParaRPr lang="en-US"/>
        </a:p>
      </dgm:t>
    </dgm:pt>
    <dgm:pt modelId="{2BA048CF-38AB-4B6D-9A8D-D218A102F4F1}">
      <dgm:prSet phldrT="[Text]"/>
      <dgm:spPr/>
      <dgm:t>
        <a:bodyPr/>
        <a:lstStyle/>
        <a:p>
          <a:r>
            <a:rPr lang="en-US" dirty="0"/>
            <a:t>Foster</a:t>
          </a:r>
        </a:p>
      </dgm:t>
    </dgm:pt>
    <dgm:pt modelId="{890F51D5-C1D9-491C-BA11-EDF5F82F72C3}" type="parTrans" cxnId="{C2DA66DD-E950-48C7-80DE-014DCC60CB2E}">
      <dgm:prSet/>
      <dgm:spPr/>
      <dgm:t>
        <a:bodyPr/>
        <a:lstStyle/>
        <a:p>
          <a:endParaRPr lang="en-US"/>
        </a:p>
      </dgm:t>
    </dgm:pt>
    <dgm:pt modelId="{B449636D-73AF-4624-AFBA-11B2C0A0B834}" type="sibTrans" cxnId="{C2DA66DD-E950-48C7-80DE-014DCC60CB2E}">
      <dgm:prSet/>
      <dgm:spPr/>
      <dgm:t>
        <a:bodyPr/>
        <a:lstStyle/>
        <a:p>
          <a:endParaRPr lang="en-US"/>
        </a:p>
      </dgm:t>
    </dgm:pt>
    <dgm:pt modelId="{13266441-8955-4286-9314-D3F8EA2B8D5F}">
      <dgm:prSet phldrT="[Text]"/>
      <dgm:spPr/>
      <dgm:t>
        <a:bodyPr/>
        <a:lstStyle/>
        <a:p>
          <a:pPr>
            <a:buFont typeface="Arial" panose="020B0604020202020204" pitchFamily="34" charset="0"/>
            <a:buChar char="•"/>
          </a:pPr>
          <a:r>
            <a:rPr lang="en-US" b="0" i="0" u="none"/>
            <a:t>Electronic or computer match provided directly to the LEA indicating the status of the child as a foster child without further application;</a:t>
          </a:r>
          <a:r>
            <a:rPr lang="en-US" b="0" i="0"/>
            <a:t>​</a:t>
          </a:r>
          <a:endParaRPr lang="en-US"/>
        </a:p>
      </dgm:t>
    </dgm:pt>
    <dgm:pt modelId="{B02DD06B-B794-49EB-BDE2-428586F3684F}" type="parTrans" cxnId="{3CD29645-43D2-487A-A5E1-F5CBCD21399F}">
      <dgm:prSet/>
      <dgm:spPr/>
      <dgm:t>
        <a:bodyPr/>
        <a:lstStyle/>
        <a:p>
          <a:endParaRPr lang="en-US"/>
        </a:p>
      </dgm:t>
    </dgm:pt>
    <dgm:pt modelId="{4B55B774-A1F0-4E90-9380-A78C8EC0E407}" type="sibTrans" cxnId="{3CD29645-43D2-487A-A5E1-F5CBCD21399F}">
      <dgm:prSet/>
      <dgm:spPr/>
      <dgm:t>
        <a:bodyPr/>
        <a:lstStyle/>
        <a:p>
          <a:endParaRPr lang="en-US"/>
        </a:p>
      </dgm:t>
    </dgm:pt>
    <dgm:pt modelId="{7BF30DAE-96B8-47FB-9657-65905A118842}">
      <dgm:prSet phldrT="[Text]"/>
      <dgm:spPr/>
      <dgm:t>
        <a:bodyPr/>
        <a:lstStyle/>
        <a:p>
          <a:r>
            <a:rPr lang="en-US" dirty="0" err="1"/>
            <a:t>Headstart</a:t>
          </a:r>
          <a:endParaRPr lang="en-US" dirty="0"/>
        </a:p>
      </dgm:t>
    </dgm:pt>
    <dgm:pt modelId="{9192B7A0-40B7-406B-84B1-35616529B58F}" type="parTrans" cxnId="{33ED9179-03A8-4FDB-8639-527DEC28C98E}">
      <dgm:prSet/>
      <dgm:spPr/>
      <dgm:t>
        <a:bodyPr/>
        <a:lstStyle/>
        <a:p>
          <a:endParaRPr lang="en-US"/>
        </a:p>
      </dgm:t>
    </dgm:pt>
    <dgm:pt modelId="{960EC222-EAFA-457B-8BBA-FF566C1C0B05}" type="sibTrans" cxnId="{33ED9179-03A8-4FDB-8639-527DEC28C98E}">
      <dgm:prSet/>
      <dgm:spPr/>
      <dgm:t>
        <a:bodyPr/>
        <a:lstStyle/>
        <a:p>
          <a:endParaRPr lang="en-US"/>
        </a:p>
      </dgm:t>
    </dgm:pt>
    <dgm:pt modelId="{05BD7EC8-7DA0-4058-82EC-0F01F517C1BA}">
      <dgm:prSet phldrT="[Text]"/>
      <dgm:spPr/>
      <dgm:t>
        <a:bodyPr/>
        <a:lstStyle/>
        <a:p>
          <a:pPr>
            <a:buFont typeface="Arial" panose="020B0604020202020204" pitchFamily="34" charset="0"/>
            <a:buChar char="•"/>
          </a:pPr>
          <a:r>
            <a:rPr lang="en-US" b="0" i="0" u="none" dirty="0"/>
            <a:t>Approved Federal Head Start application,</a:t>
          </a:r>
          <a:r>
            <a:rPr lang="en-US" b="0" i="0" dirty="0"/>
            <a:t>​</a:t>
          </a:r>
          <a:endParaRPr lang="en-US" dirty="0"/>
        </a:p>
      </dgm:t>
    </dgm:pt>
    <dgm:pt modelId="{38FA0249-54FA-4912-8D36-935276A50488}" type="parTrans" cxnId="{875A0FA3-8815-49C7-85AA-EEC8BBCF0A03}">
      <dgm:prSet/>
      <dgm:spPr/>
      <dgm:t>
        <a:bodyPr/>
        <a:lstStyle/>
        <a:p>
          <a:endParaRPr lang="en-US"/>
        </a:p>
      </dgm:t>
    </dgm:pt>
    <dgm:pt modelId="{9BCD7EB2-80B3-495E-B0B2-C252B1BB3761}" type="sibTrans" cxnId="{875A0FA3-8815-49C7-85AA-EEC8BBCF0A03}">
      <dgm:prSet/>
      <dgm:spPr/>
      <dgm:t>
        <a:bodyPr/>
        <a:lstStyle/>
        <a:p>
          <a:endParaRPr lang="en-US"/>
        </a:p>
      </dgm:t>
    </dgm:pt>
    <dgm:pt modelId="{36F43A37-41EF-4EEB-A5EA-47FF7398BC31}">
      <dgm:prSet/>
      <dgm:spPr/>
      <dgm:t>
        <a:bodyPr/>
        <a:lstStyle/>
        <a:p>
          <a:pPr>
            <a:buFont typeface="Arial" panose="020B0604020202020204" pitchFamily="34" charset="0"/>
            <a:buChar char="•"/>
          </a:pPr>
          <a:r>
            <a:rPr lang="en-US" b="0" i="0" u="none" dirty="0"/>
            <a:t>Letter from the State, local welfare agency or court confirming the child’s foster status</a:t>
          </a:r>
          <a:r>
            <a:rPr lang="en-US" b="0" i="0" dirty="0"/>
            <a:t>​</a:t>
          </a:r>
        </a:p>
      </dgm:t>
    </dgm:pt>
    <dgm:pt modelId="{C03CC87B-C459-4F18-A2A1-F9DE49DA7733}" type="parTrans" cxnId="{6D42475B-1F05-4A6E-B467-B6E7F6CD2CB6}">
      <dgm:prSet/>
      <dgm:spPr/>
      <dgm:t>
        <a:bodyPr/>
        <a:lstStyle/>
        <a:p>
          <a:endParaRPr lang="en-US"/>
        </a:p>
      </dgm:t>
    </dgm:pt>
    <dgm:pt modelId="{E50F6C40-97AD-4679-A471-096C606F96D1}" type="sibTrans" cxnId="{6D42475B-1F05-4A6E-B467-B6E7F6CD2CB6}">
      <dgm:prSet/>
      <dgm:spPr/>
      <dgm:t>
        <a:bodyPr/>
        <a:lstStyle/>
        <a:p>
          <a:endParaRPr lang="en-US"/>
        </a:p>
      </dgm:t>
    </dgm:pt>
    <dgm:pt modelId="{90EEB980-323D-4DAC-8647-862332264104}">
      <dgm:prSet/>
      <dgm:spPr/>
      <dgm:t>
        <a:bodyPr/>
        <a:lstStyle/>
        <a:p>
          <a:pPr>
            <a:buFont typeface="Arial" panose="020B0604020202020204" pitchFamily="34" charset="0"/>
            <a:buChar char="•"/>
          </a:pPr>
          <a:r>
            <a:rPr lang="en-US" b="0" i="0" u="none"/>
            <a:t>Documentation from the welfare agency or court stating the courts have taken legal custody of a child who has been placed in the foster care system;</a:t>
          </a:r>
          <a:r>
            <a:rPr lang="en-US" b="0" i="0"/>
            <a:t>​</a:t>
          </a:r>
        </a:p>
      </dgm:t>
    </dgm:pt>
    <dgm:pt modelId="{685D4A39-04B8-443D-B168-AABAC4C50545}" type="parTrans" cxnId="{DD1A27C8-C9C0-44DA-9875-2F2D83399559}">
      <dgm:prSet/>
      <dgm:spPr/>
      <dgm:t>
        <a:bodyPr/>
        <a:lstStyle/>
        <a:p>
          <a:endParaRPr lang="en-US"/>
        </a:p>
      </dgm:t>
    </dgm:pt>
    <dgm:pt modelId="{EE6EF368-AA8A-4064-993A-9CBDCC62270F}" type="sibTrans" cxnId="{DD1A27C8-C9C0-44DA-9875-2F2D83399559}">
      <dgm:prSet/>
      <dgm:spPr/>
      <dgm:t>
        <a:bodyPr/>
        <a:lstStyle/>
        <a:p>
          <a:endParaRPr lang="en-US"/>
        </a:p>
      </dgm:t>
    </dgm:pt>
    <dgm:pt modelId="{0F176E34-0D2F-4F07-BB55-70E4ED503649}">
      <dgm:prSet/>
      <dgm:spPr/>
      <dgm:t>
        <a:bodyPr/>
        <a:lstStyle/>
        <a:p>
          <a:pPr>
            <a:buFont typeface="Arial" panose="020B0604020202020204" pitchFamily="34" charset="0"/>
            <a:buChar char="•"/>
          </a:pPr>
          <a:r>
            <a:rPr lang="en-US" b="0" i="0" u="none" dirty="0"/>
            <a:t>List of children in foster care from the welfare agency or court</a:t>
          </a:r>
          <a:endParaRPr lang="en-US" b="0" i="0" dirty="0"/>
        </a:p>
      </dgm:t>
    </dgm:pt>
    <dgm:pt modelId="{62DB0612-A266-4F80-8283-4E262EEC73EA}" type="parTrans" cxnId="{DB160534-4F1C-4C68-935E-2B9B84E52C90}">
      <dgm:prSet/>
      <dgm:spPr/>
      <dgm:t>
        <a:bodyPr/>
        <a:lstStyle/>
        <a:p>
          <a:endParaRPr lang="en-US"/>
        </a:p>
      </dgm:t>
    </dgm:pt>
    <dgm:pt modelId="{BB9AF622-0025-4516-9479-91E616FADB96}" type="sibTrans" cxnId="{DB160534-4F1C-4C68-935E-2B9B84E52C90}">
      <dgm:prSet/>
      <dgm:spPr/>
      <dgm:t>
        <a:bodyPr/>
        <a:lstStyle/>
        <a:p>
          <a:endParaRPr lang="en-US"/>
        </a:p>
      </dgm:t>
    </dgm:pt>
    <dgm:pt modelId="{CEAFE3D1-5228-42F5-BF7C-3E039A3FDFA8}">
      <dgm:prSet/>
      <dgm:spPr/>
      <dgm:t>
        <a:bodyPr/>
        <a:lstStyle/>
        <a:p>
          <a:pPr>
            <a:buFont typeface="Arial" panose="020B0604020202020204" pitchFamily="34" charset="0"/>
            <a:buNone/>
          </a:pPr>
          <a:endParaRPr lang="en-US" b="0" i="0" dirty="0"/>
        </a:p>
      </dgm:t>
    </dgm:pt>
    <dgm:pt modelId="{4C269977-DE1A-447D-8DF2-A1A328248B16}" type="parTrans" cxnId="{D31D73A0-36D9-4CEE-B0FB-450FAD034823}">
      <dgm:prSet/>
      <dgm:spPr/>
      <dgm:t>
        <a:bodyPr/>
        <a:lstStyle/>
        <a:p>
          <a:endParaRPr lang="en-US"/>
        </a:p>
      </dgm:t>
    </dgm:pt>
    <dgm:pt modelId="{5F00D2B9-C993-4628-A499-87B6EE138BC9}" type="sibTrans" cxnId="{D31D73A0-36D9-4CEE-B0FB-450FAD034823}">
      <dgm:prSet/>
      <dgm:spPr/>
      <dgm:t>
        <a:bodyPr/>
        <a:lstStyle/>
        <a:p>
          <a:endParaRPr lang="en-US"/>
        </a:p>
      </dgm:t>
    </dgm:pt>
    <dgm:pt modelId="{6A71D25F-A724-49A7-9C90-0CB0F0DE73DE}">
      <dgm:prSet/>
      <dgm:spPr/>
      <dgm:t>
        <a:bodyPr/>
        <a:lstStyle/>
        <a:p>
          <a:pPr>
            <a:buFont typeface="Arial" panose="020B0604020202020204" pitchFamily="34" charset="0"/>
            <a:buChar char="•"/>
          </a:pPr>
          <a:r>
            <a:rPr lang="en-US" b="0" i="0" u="none"/>
            <a:t>Statement of Head Start enrollment, or</a:t>
          </a:r>
          <a:r>
            <a:rPr lang="en-US" b="0" i="0"/>
            <a:t>​</a:t>
          </a:r>
        </a:p>
      </dgm:t>
    </dgm:pt>
    <dgm:pt modelId="{7FB08EDA-37EE-4AE9-B57A-74A14D46410B}" type="parTrans" cxnId="{8A7680E8-113B-4034-A28C-CB15DC8FB61F}">
      <dgm:prSet/>
      <dgm:spPr/>
      <dgm:t>
        <a:bodyPr/>
        <a:lstStyle/>
        <a:p>
          <a:endParaRPr lang="en-US"/>
        </a:p>
      </dgm:t>
    </dgm:pt>
    <dgm:pt modelId="{5C92CBAE-6927-425D-B8B1-D1863E38DA86}" type="sibTrans" cxnId="{8A7680E8-113B-4034-A28C-CB15DC8FB61F}">
      <dgm:prSet/>
      <dgm:spPr/>
      <dgm:t>
        <a:bodyPr/>
        <a:lstStyle/>
        <a:p>
          <a:endParaRPr lang="en-US"/>
        </a:p>
      </dgm:t>
    </dgm:pt>
    <dgm:pt modelId="{AC911609-03BA-4026-958A-341DF5D34A78}">
      <dgm:prSet/>
      <dgm:spPr/>
      <dgm:t>
        <a:bodyPr/>
        <a:lstStyle/>
        <a:p>
          <a:pPr>
            <a:buFont typeface="Arial" panose="020B0604020202020204" pitchFamily="34" charset="0"/>
            <a:buChar char="•"/>
          </a:pPr>
          <a:r>
            <a:rPr lang="en-US" b="0" i="0" u="none"/>
            <a:t>List of participants from a Head Start official.</a:t>
          </a:r>
          <a:endParaRPr lang="en-US" b="0" i="0"/>
        </a:p>
      </dgm:t>
    </dgm:pt>
    <dgm:pt modelId="{EEB19C0F-7BEE-4680-8DFF-A0C3426CB575}" type="parTrans" cxnId="{C2466E1D-2B30-49AD-815B-3C9C876931FF}">
      <dgm:prSet/>
      <dgm:spPr/>
      <dgm:t>
        <a:bodyPr/>
        <a:lstStyle/>
        <a:p>
          <a:endParaRPr lang="en-US"/>
        </a:p>
      </dgm:t>
    </dgm:pt>
    <dgm:pt modelId="{1E2EDB73-0D35-4A76-AEDE-94BE62CB3953}" type="sibTrans" cxnId="{C2466E1D-2B30-49AD-815B-3C9C876931FF}">
      <dgm:prSet/>
      <dgm:spPr/>
      <dgm:t>
        <a:bodyPr/>
        <a:lstStyle/>
        <a:p>
          <a:endParaRPr lang="en-US"/>
        </a:p>
      </dgm:t>
    </dgm:pt>
    <dgm:pt modelId="{52BFA9C4-1875-4C17-9D1A-97D414DB6B59}" type="pres">
      <dgm:prSet presAssocID="{5A70BA4E-D89C-4164-873F-55E70B6876BD}" presName="linear" presStyleCnt="0">
        <dgm:presLayoutVars>
          <dgm:dir/>
          <dgm:animLvl val="lvl"/>
          <dgm:resizeHandles val="exact"/>
        </dgm:presLayoutVars>
      </dgm:prSet>
      <dgm:spPr/>
    </dgm:pt>
    <dgm:pt modelId="{38BD8EF9-D4EC-4261-A051-05BFA5B52155}" type="pres">
      <dgm:prSet presAssocID="{2BA048CF-38AB-4B6D-9A8D-D218A102F4F1}" presName="parentLin" presStyleCnt="0"/>
      <dgm:spPr/>
    </dgm:pt>
    <dgm:pt modelId="{C6EB35E8-8CA4-42EE-97DF-E84294BDC7EA}" type="pres">
      <dgm:prSet presAssocID="{2BA048CF-38AB-4B6D-9A8D-D218A102F4F1}" presName="parentLeftMargin" presStyleLbl="node1" presStyleIdx="0" presStyleCnt="2"/>
      <dgm:spPr/>
    </dgm:pt>
    <dgm:pt modelId="{8620E1AE-BFC6-4CA0-8014-CF97A8059682}" type="pres">
      <dgm:prSet presAssocID="{2BA048CF-38AB-4B6D-9A8D-D218A102F4F1}" presName="parentText" presStyleLbl="node1" presStyleIdx="0" presStyleCnt="2" custLinFactNeighborY="27298">
        <dgm:presLayoutVars>
          <dgm:chMax val="0"/>
          <dgm:bulletEnabled val="1"/>
        </dgm:presLayoutVars>
      </dgm:prSet>
      <dgm:spPr/>
    </dgm:pt>
    <dgm:pt modelId="{A3A135FE-6B6B-4241-AAD5-90753AC12832}" type="pres">
      <dgm:prSet presAssocID="{2BA048CF-38AB-4B6D-9A8D-D218A102F4F1}" presName="negativeSpace" presStyleCnt="0"/>
      <dgm:spPr/>
    </dgm:pt>
    <dgm:pt modelId="{BE90C1FC-6084-477D-B974-053B3DBD4AD3}" type="pres">
      <dgm:prSet presAssocID="{2BA048CF-38AB-4B6D-9A8D-D218A102F4F1}" presName="childText" presStyleLbl="conFgAcc1" presStyleIdx="0" presStyleCnt="2" custLinFactNeighborX="-446" custLinFactNeighborY="49207">
        <dgm:presLayoutVars>
          <dgm:bulletEnabled val="1"/>
        </dgm:presLayoutVars>
      </dgm:prSet>
      <dgm:spPr/>
    </dgm:pt>
    <dgm:pt modelId="{24E9E0C0-2A75-433C-8609-9475F1505239}" type="pres">
      <dgm:prSet presAssocID="{B449636D-73AF-4624-AFBA-11B2C0A0B834}" presName="spaceBetweenRectangles" presStyleCnt="0"/>
      <dgm:spPr/>
    </dgm:pt>
    <dgm:pt modelId="{BF1C6680-6786-4707-98E1-E0FB24D84C18}" type="pres">
      <dgm:prSet presAssocID="{7BF30DAE-96B8-47FB-9657-65905A118842}" presName="parentLin" presStyleCnt="0"/>
      <dgm:spPr/>
    </dgm:pt>
    <dgm:pt modelId="{E011E098-1B04-4BE0-8BEC-4ABF8D514DDD}" type="pres">
      <dgm:prSet presAssocID="{7BF30DAE-96B8-47FB-9657-65905A118842}" presName="parentLeftMargin" presStyleLbl="node1" presStyleIdx="0" presStyleCnt="2"/>
      <dgm:spPr/>
    </dgm:pt>
    <dgm:pt modelId="{442ADAC9-5D54-41E0-92C9-F60C9C52D8AE}" type="pres">
      <dgm:prSet presAssocID="{7BF30DAE-96B8-47FB-9657-65905A118842}" presName="parentText" presStyleLbl="node1" presStyleIdx="1" presStyleCnt="2">
        <dgm:presLayoutVars>
          <dgm:chMax val="0"/>
          <dgm:bulletEnabled val="1"/>
        </dgm:presLayoutVars>
      </dgm:prSet>
      <dgm:spPr/>
    </dgm:pt>
    <dgm:pt modelId="{3EC5515C-4B0C-45B9-86D7-720D23353A15}" type="pres">
      <dgm:prSet presAssocID="{7BF30DAE-96B8-47FB-9657-65905A118842}" presName="negativeSpace" presStyleCnt="0"/>
      <dgm:spPr/>
    </dgm:pt>
    <dgm:pt modelId="{3F1447A7-D274-4C62-9D75-A1DB74D88792}" type="pres">
      <dgm:prSet presAssocID="{7BF30DAE-96B8-47FB-9657-65905A118842}" presName="childText" presStyleLbl="conFgAcc1" presStyleIdx="1" presStyleCnt="2" custLinFactNeighborX="-126" custLinFactNeighborY="46298">
        <dgm:presLayoutVars>
          <dgm:bulletEnabled val="1"/>
        </dgm:presLayoutVars>
      </dgm:prSet>
      <dgm:spPr/>
    </dgm:pt>
  </dgm:ptLst>
  <dgm:cxnLst>
    <dgm:cxn modelId="{02C5990D-7EA8-4914-9568-03A7FC6B45DE}" type="presOf" srcId="{6A71D25F-A724-49A7-9C90-0CB0F0DE73DE}" destId="{3F1447A7-D274-4C62-9D75-A1DB74D88792}" srcOrd="0" destOrd="1" presId="urn:microsoft.com/office/officeart/2005/8/layout/list1"/>
    <dgm:cxn modelId="{C2466E1D-2B30-49AD-815B-3C9C876931FF}" srcId="{7BF30DAE-96B8-47FB-9657-65905A118842}" destId="{AC911609-03BA-4026-958A-341DF5D34A78}" srcOrd="2" destOrd="0" parTransId="{EEB19C0F-7BEE-4680-8DFF-A0C3426CB575}" sibTransId="{1E2EDB73-0D35-4A76-AEDE-94BE62CB3953}"/>
    <dgm:cxn modelId="{49301B24-8CD0-44BC-8092-74FEFFDD5540}" type="presOf" srcId="{13266441-8955-4286-9314-D3F8EA2B8D5F}" destId="{BE90C1FC-6084-477D-B974-053B3DBD4AD3}" srcOrd="0" destOrd="0" presId="urn:microsoft.com/office/officeart/2005/8/layout/list1"/>
    <dgm:cxn modelId="{24CB9025-A354-4DAF-B015-6A308ADDDBE2}" type="presOf" srcId="{2BA048CF-38AB-4B6D-9A8D-D218A102F4F1}" destId="{C6EB35E8-8CA4-42EE-97DF-E84294BDC7EA}" srcOrd="0" destOrd="0" presId="urn:microsoft.com/office/officeart/2005/8/layout/list1"/>
    <dgm:cxn modelId="{7A924026-56DB-4999-B738-AF0DD1DB9FA2}" type="presOf" srcId="{05BD7EC8-7DA0-4058-82EC-0F01F517C1BA}" destId="{3F1447A7-D274-4C62-9D75-A1DB74D88792}" srcOrd="0" destOrd="0" presId="urn:microsoft.com/office/officeart/2005/8/layout/list1"/>
    <dgm:cxn modelId="{8AC0602D-9011-43CD-A9BB-B5140CD822C5}" type="presOf" srcId="{AC911609-03BA-4026-958A-341DF5D34A78}" destId="{3F1447A7-D274-4C62-9D75-A1DB74D88792}" srcOrd="0" destOrd="2" presId="urn:microsoft.com/office/officeart/2005/8/layout/list1"/>
    <dgm:cxn modelId="{DB160534-4F1C-4C68-935E-2B9B84E52C90}" srcId="{2BA048CF-38AB-4B6D-9A8D-D218A102F4F1}" destId="{0F176E34-0D2F-4F07-BB55-70E4ED503649}" srcOrd="3" destOrd="0" parTransId="{62DB0612-A266-4F80-8283-4E262EEC73EA}" sibTransId="{BB9AF622-0025-4516-9479-91E616FADB96}"/>
    <dgm:cxn modelId="{72828D3C-F20D-4855-B9CA-FCB0C4803FA1}" type="presOf" srcId="{5A70BA4E-D89C-4164-873F-55E70B6876BD}" destId="{52BFA9C4-1875-4C17-9D1A-97D414DB6B59}" srcOrd="0" destOrd="0" presId="urn:microsoft.com/office/officeart/2005/8/layout/list1"/>
    <dgm:cxn modelId="{C993943F-6E30-4235-98C4-FD2509E88D49}" type="presOf" srcId="{7BF30DAE-96B8-47FB-9657-65905A118842}" destId="{442ADAC9-5D54-41E0-92C9-F60C9C52D8AE}" srcOrd="1" destOrd="0" presId="urn:microsoft.com/office/officeart/2005/8/layout/list1"/>
    <dgm:cxn modelId="{6D42475B-1F05-4A6E-B467-B6E7F6CD2CB6}" srcId="{2BA048CF-38AB-4B6D-9A8D-D218A102F4F1}" destId="{36F43A37-41EF-4EEB-A5EA-47FF7398BC31}" srcOrd="1" destOrd="0" parTransId="{C03CC87B-C459-4F18-A2A1-F9DE49DA7733}" sibTransId="{E50F6C40-97AD-4679-A471-096C606F96D1}"/>
    <dgm:cxn modelId="{3CD29645-43D2-487A-A5E1-F5CBCD21399F}" srcId="{2BA048CF-38AB-4B6D-9A8D-D218A102F4F1}" destId="{13266441-8955-4286-9314-D3F8EA2B8D5F}" srcOrd="0" destOrd="0" parTransId="{B02DD06B-B794-49EB-BDE2-428586F3684F}" sibTransId="{4B55B774-A1F0-4E90-9380-A78C8EC0E407}"/>
    <dgm:cxn modelId="{A1744268-DBA4-4C0F-96BF-73239DAE01BE}" type="presOf" srcId="{0F176E34-0D2F-4F07-BB55-70E4ED503649}" destId="{BE90C1FC-6084-477D-B974-053B3DBD4AD3}" srcOrd="0" destOrd="3" presId="urn:microsoft.com/office/officeart/2005/8/layout/list1"/>
    <dgm:cxn modelId="{33ED9179-03A8-4FDB-8639-527DEC28C98E}" srcId="{5A70BA4E-D89C-4164-873F-55E70B6876BD}" destId="{7BF30DAE-96B8-47FB-9657-65905A118842}" srcOrd="1" destOrd="0" parTransId="{9192B7A0-40B7-406B-84B1-35616529B58F}" sibTransId="{960EC222-EAFA-457B-8BBA-FF566C1C0B05}"/>
    <dgm:cxn modelId="{5EC44B5A-E6A8-4EEC-9925-1AE4B7FF7EB7}" type="presOf" srcId="{90EEB980-323D-4DAC-8647-862332264104}" destId="{BE90C1FC-6084-477D-B974-053B3DBD4AD3}" srcOrd="0" destOrd="2" presId="urn:microsoft.com/office/officeart/2005/8/layout/list1"/>
    <dgm:cxn modelId="{6DC67483-6DF0-45E6-A6C8-22D012A82FE3}" type="presOf" srcId="{CEAFE3D1-5228-42F5-BF7C-3E039A3FDFA8}" destId="{BE90C1FC-6084-477D-B974-053B3DBD4AD3}" srcOrd="0" destOrd="4" presId="urn:microsoft.com/office/officeart/2005/8/layout/list1"/>
    <dgm:cxn modelId="{D31D73A0-36D9-4CEE-B0FB-450FAD034823}" srcId="{2BA048CF-38AB-4B6D-9A8D-D218A102F4F1}" destId="{CEAFE3D1-5228-42F5-BF7C-3E039A3FDFA8}" srcOrd="4" destOrd="0" parTransId="{4C269977-DE1A-447D-8DF2-A1A328248B16}" sibTransId="{5F00D2B9-C993-4628-A499-87B6EE138BC9}"/>
    <dgm:cxn modelId="{875A0FA3-8815-49C7-85AA-EEC8BBCF0A03}" srcId="{7BF30DAE-96B8-47FB-9657-65905A118842}" destId="{05BD7EC8-7DA0-4058-82EC-0F01F517C1BA}" srcOrd="0" destOrd="0" parTransId="{38FA0249-54FA-4912-8D36-935276A50488}" sibTransId="{9BCD7EB2-80B3-495E-B0B2-C252B1BB3761}"/>
    <dgm:cxn modelId="{C66698BA-E913-41CD-A28C-21745E1DD524}" type="presOf" srcId="{7BF30DAE-96B8-47FB-9657-65905A118842}" destId="{E011E098-1B04-4BE0-8BEC-4ABF8D514DDD}" srcOrd="0" destOrd="0" presId="urn:microsoft.com/office/officeart/2005/8/layout/list1"/>
    <dgm:cxn modelId="{DD1A27C8-C9C0-44DA-9875-2F2D83399559}" srcId="{2BA048CF-38AB-4B6D-9A8D-D218A102F4F1}" destId="{90EEB980-323D-4DAC-8647-862332264104}" srcOrd="2" destOrd="0" parTransId="{685D4A39-04B8-443D-B168-AABAC4C50545}" sibTransId="{EE6EF368-AA8A-4064-993A-9CBDCC62270F}"/>
    <dgm:cxn modelId="{685CD7D4-36A4-4769-8FF7-AFF9C10059FD}" type="presOf" srcId="{36F43A37-41EF-4EEB-A5EA-47FF7398BC31}" destId="{BE90C1FC-6084-477D-B974-053B3DBD4AD3}" srcOrd="0" destOrd="1" presId="urn:microsoft.com/office/officeart/2005/8/layout/list1"/>
    <dgm:cxn modelId="{C2DA66DD-E950-48C7-80DE-014DCC60CB2E}" srcId="{5A70BA4E-D89C-4164-873F-55E70B6876BD}" destId="{2BA048CF-38AB-4B6D-9A8D-D218A102F4F1}" srcOrd="0" destOrd="0" parTransId="{890F51D5-C1D9-491C-BA11-EDF5F82F72C3}" sibTransId="{B449636D-73AF-4624-AFBA-11B2C0A0B834}"/>
    <dgm:cxn modelId="{8A7680E8-113B-4034-A28C-CB15DC8FB61F}" srcId="{7BF30DAE-96B8-47FB-9657-65905A118842}" destId="{6A71D25F-A724-49A7-9C90-0CB0F0DE73DE}" srcOrd="1" destOrd="0" parTransId="{7FB08EDA-37EE-4AE9-B57A-74A14D46410B}" sibTransId="{5C92CBAE-6927-425D-B8B1-D1863E38DA86}"/>
    <dgm:cxn modelId="{3E0EF8E8-BA75-4510-A972-EB0DA1039217}" type="presOf" srcId="{2BA048CF-38AB-4B6D-9A8D-D218A102F4F1}" destId="{8620E1AE-BFC6-4CA0-8014-CF97A8059682}" srcOrd="1" destOrd="0" presId="urn:microsoft.com/office/officeart/2005/8/layout/list1"/>
    <dgm:cxn modelId="{B10A2C13-CD8F-4D98-A781-8392D25AADCA}" type="presParOf" srcId="{52BFA9C4-1875-4C17-9D1A-97D414DB6B59}" destId="{38BD8EF9-D4EC-4261-A051-05BFA5B52155}" srcOrd="0" destOrd="0" presId="urn:microsoft.com/office/officeart/2005/8/layout/list1"/>
    <dgm:cxn modelId="{B77998BD-5C09-453C-A6C6-F5E732B093B1}" type="presParOf" srcId="{38BD8EF9-D4EC-4261-A051-05BFA5B52155}" destId="{C6EB35E8-8CA4-42EE-97DF-E84294BDC7EA}" srcOrd="0" destOrd="0" presId="urn:microsoft.com/office/officeart/2005/8/layout/list1"/>
    <dgm:cxn modelId="{9D935D4F-503C-4949-9C20-3B8509DC8A7E}" type="presParOf" srcId="{38BD8EF9-D4EC-4261-A051-05BFA5B52155}" destId="{8620E1AE-BFC6-4CA0-8014-CF97A8059682}" srcOrd="1" destOrd="0" presId="urn:microsoft.com/office/officeart/2005/8/layout/list1"/>
    <dgm:cxn modelId="{7D99795D-B76F-4720-9C42-C9BD552AE394}" type="presParOf" srcId="{52BFA9C4-1875-4C17-9D1A-97D414DB6B59}" destId="{A3A135FE-6B6B-4241-AAD5-90753AC12832}" srcOrd="1" destOrd="0" presId="urn:microsoft.com/office/officeart/2005/8/layout/list1"/>
    <dgm:cxn modelId="{8F8E04EA-62E0-4A28-BE47-B23654662EAF}" type="presParOf" srcId="{52BFA9C4-1875-4C17-9D1A-97D414DB6B59}" destId="{BE90C1FC-6084-477D-B974-053B3DBD4AD3}" srcOrd="2" destOrd="0" presId="urn:microsoft.com/office/officeart/2005/8/layout/list1"/>
    <dgm:cxn modelId="{C3B5AD86-0985-49DC-B8CA-3FB569495C7A}" type="presParOf" srcId="{52BFA9C4-1875-4C17-9D1A-97D414DB6B59}" destId="{24E9E0C0-2A75-433C-8609-9475F1505239}" srcOrd="3" destOrd="0" presId="urn:microsoft.com/office/officeart/2005/8/layout/list1"/>
    <dgm:cxn modelId="{A4BB187D-2C87-4F54-A331-198646AF4B66}" type="presParOf" srcId="{52BFA9C4-1875-4C17-9D1A-97D414DB6B59}" destId="{BF1C6680-6786-4707-98E1-E0FB24D84C18}" srcOrd="4" destOrd="0" presId="urn:microsoft.com/office/officeart/2005/8/layout/list1"/>
    <dgm:cxn modelId="{4EB43DAF-3354-4FB0-ADD2-99F37454E2CE}" type="presParOf" srcId="{BF1C6680-6786-4707-98E1-E0FB24D84C18}" destId="{E011E098-1B04-4BE0-8BEC-4ABF8D514DDD}" srcOrd="0" destOrd="0" presId="urn:microsoft.com/office/officeart/2005/8/layout/list1"/>
    <dgm:cxn modelId="{B0813B5E-B4F4-4AE1-B54D-BC1949009C6F}" type="presParOf" srcId="{BF1C6680-6786-4707-98E1-E0FB24D84C18}" destId="{442ADAC9-5D54-41E0-92C9-F60C9C52D8AE}" srcOrd="1" destOrd="0" presId="urn:microsoft.com/office/officeart/2005/8/layout/list1"/>
    <dgm:cxn modelId="{CE77C1F3-A274-4FA3-A100-9D834352CD6E}" type="presParOf" srcId="{52BFA9C4-1875-4C17-9D1A-97D414DB6B59}" destId="{3EC5515C-4B0C-45B9-86D7-720D23353A15}" srcOrd="5" destOrd="0" presId="urn:microsoft.com/office/officeart/2005/8/layout/list1"/>
    <dgm:cxn modelId="{B54BE099-9127-444A-BEC7-C0A3886224BF}" type="presParOf" srcId="{52BFA9C4-1875-4C17-9D1A-97D414DB6B59}" destId="{3F1447A7-D274-4C62-9D75-A1DB74D88792}"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8BEC5F-AEE0-4650-9DD7-3262D3F068B3}"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61149C39-90C3-4905-B443-C68AFF9FE2D7}">
      <dgm:prSet/>
      <dgm:spPr/>
      <dgm:t>
        <a:bodyPr/>
        <a:lstStyle/>
        <a:p>
          <a:r>
            <a:rPr lang="en-US"/>
            <a:t>Total Count Of Reimbursable Meals By Meal Is Required</a:t>
          </a:r>
        </a:p>
      </dgm:t>
    </dgm:pt>
    <dgm:pt modelId="{B3F51858-99F8-4DFB-98D7-E4B4E8D8C9F1}" type="parTrans" cxnId="{608BAA8E-59E4-4938-89D1-9F5E26CDFFE5}">
      <dgm:prSet/>
      <dgm:spPr/>
      <dgm:t>
        <a:bodyPr/>
        <a:lstStyle/>
        <a:p>
          <a:endParaRPr lang="en-US"/>
        </a:p>
      </dgm:t>
    </dgm:pt>
    <dgm:pt modelId="{A51FEE5B-D238-405B-8B8E-E85D1A70A203}" type="sibTrans" cxnId="{608BAA8E-59E4-4938-89D1-9F5E26CDFFE5}">
      <dgm:prSet/>
      <dgm:spPr/>
      <dgm:t>
        <a:bodyPr/>
        <a:lstStyle/>
        <a:p>
          <a:endParaRPr lang="en-US"/>
        </a:p>
      </dgm:t>
    </dgm:pt>
    <dgm:pt modelId="{49FE4B14-37DB-41F5-805D-4BA7918848B1}">
      <dgm:prSet/>
      <dgm:spPr/>
      <dgm:t>
        <a:bodyPr/>
        <a:lstStyle/>
        <a:p>
          <a:r>
            <a:rPr lang="en-US"/>
            <a:t>One Meal Per Child Per Day</a:t>
          </a:r>
        </a:p>
      </dgm:t>
    </dgm:pt>
    <dgm:pt modelId="{ED086107-EFFE-48A2-98C4-72E5726BC3BB}" type="parTrans" cxnId="{4EBB14D7-498C-428D-9270-C2044A56920C}">
      <dgm:prSet/>
      <dgm:spPr/>
      <dgm:t>
        <a:bodyPr/>
        <a:lstStyle/>
        <a:p>
          <a:endParaRPr lang="en-US"/>
        </a:p>
      </dgm:t>
    </dgm:pt>
    <dgm:pt modelId="{9D5D07CF-0970-44D4-83FB-FB5B24D656B4}" type="sibTrans" cxnId="{4EBB14D7-498C-428D-9270-C2044A56920C}">
      <dgm:prSet/>
      <dgm:spPr/>
      <dgm:t>
        <a:bodyPr/>
        <a:lstStyle/>
        <a:p>
          <a:endParaRPr lang="en-US"/>
        </a:p>
      </dgm:t>
    </dgm:pt>
    <dgm:pt modelId="{EA4DF9D7-D4A7-4E8A-B6C5-7BD29787EE9F}">
      <dgm:prSet/>
      <dgm:spPr/>
      <dgm:t>
        <a:bodyPr/>
        <a:lstStyle/>
        <a:p>
          <a:r>
            <a:rPr lang="en-US"/>
            <a:t>Recommend Use of Point-of-Sale System</a:t>
          </a:r>
        </a:p>
      </dgm:t>
    </dgm:pt>
    <dgm:pt modelId="{65BE8A9F-673C-4741-BE35-91C7A442346D}" type="parTrans" cxnId="{ECD207A3-F298-47BA-A5CE-D24A9E90EFDE}">
      <dgm:prSet/>
      <dgm:spPr/>
      <dgm:t>
        <a:bodyPr/>
        <a:lstStyle/>
        <a:p>
          <a:endParaRPr lang="en-US"/>
        </a:p>
      </dgm:t>
    </dgm:pt>
    <dgm:pt modelId="{D1676984-7EAE-4A75-9C37-8D10A37D6FB2}" type="sibTrans" cxnId="{ECD207A3-F298-47BA-A5CE-D24A9E90EFDE}">
      <dgm:prSet/>
      <dgm:spPr/>
      <dgm:t>
        <a:bodyPr/>
        <a:lstStyle/>
        <a:p>
          <a:endParaRPr lang="en-US"/>
        </a:p>
      </dgm:t>
    </dgm:pt>
    <dgm:pt modelId="{F7861562-73E6-4FB0-97F8-F8003729FFE9}">
      <dgm:prSet/>
      <dgm:spPr/>
      <dgm:t>
        <a:bodyPr/>
        <a:lstStyle/>
        <a:p>
          <a:r>
            <a:rPr lang="en-US"/>
            <a:t>Non-Reimbursable Meals Are Not Allowed To Be Claimed</a:t>
          </a:r>
        </a:p>
      </dgm:t>
    </dgm:pt>
    <dgm:pt modelId="{1108B7B2-38DE-4248-9FAE-5E77276F5D28}" type="parTrans" cxnId="{F7F0F3A4-6057-4AEF-AF80-0767BE9AC51D}">
      <dgm:prSet/>
      <dgm:spPr/>
      <dgm:t>
        <a:bodyPr/>
        <a:lstStyle/>
        <a:p>
          <a:endParaRPr lang="en-US"/>
        </a:p>
      </dgm:t>
    </dgm:pt>
    <dgm:pt modelId="{0F465395-52C9-4D75-9372-D4C39B435B3D}" type="sibTrans" cxnId="{F7F0F3A4-6057-4AEF-AF80-0767BE9AC51D}">
      <dgm:prSet/>
      <dgm:spPr/>
      <dgm:t>
        <a:bodyPr/>
        <a:lstStyle/>
        <a:p>
          <a:endParaRPr lang="en-US"/>
        </a:p>
      </dgm:t>
    </dgm:pt>
    <dgm:pt modelId="{E29C9D1D-1D53-4BEB-B31F-E05700775A3A}" type="pres">
      <dgm:prSet presAssocID="{788BEC5F-AEE0-4650-9DD7-3262D3F068B3}" presName="linear" presStyleCnt="0">
        <dgm:presLayoutVars>
          <dgm:animLvl val="lvl"/>
          <dgm:resizeHandles val="exact"/>
        </dgm:presLayoutVars>
      </dgm:prSet>
      <dgm:spPr/>
    </dgm:pt>
    <dgm:pt modelId="{A7DA065F-C342-443E-BF4A-5AF39087F68D}" type="pres">
      <dgm:prSet presAssocID="{61149C39-90C3-4905-B443-C68AFF9FE2D7}" presName="parentText" presStyleLbl="node1" presStyleIdx="0" presStyleCnt="4" custLinFactNeighborY="-14631">
        <dgm:presLayoutVars>
          <dgm:chMax val="0"/>
          <dgm:bulletEnabled val="1"/>
        </dgm:presLayoutVars>
      </dgm:prSet>
      <dgm:spPr/>
    </dgm:pt>
    <dgm:pt modelId="{DCFB2041-9B46-41BF-8CEE-3A3DF85D458B}" type="pres">
      <dgm:prSet presAssocID="{A51FEE5B-D238-405B-8B8E-E85D1A70A203}" presName="spacer" presStyleCnt="0"/>
      <dgm:spPr/>
    </dgm:pt>
    <dgm:pt modelId="{FBA66BC0-402F-4FA9-8F14-94A5D6B19B1F}" type="pres">
      <dgm:prSet presAssocID="{49FE4B14-37DB-41F5-805D-4BA7918848B1}" presName="parentText" presStyleLbl="node1" presStyleIdx="1" presStyleCnt="4">
        <dgm:presLayoutVars>
          <dgm:chMax val="0"/>
          <dgm:bulletEnabled val="1"/>
        </dgm:presLayoutVars>
      </dgm:prSet>
      <dgm:spPr/>
    </dgm:pt>
    <dgm:pt modelId="{64B3C9CC-79AA-44EE-9003-19C96C1AB062}" type="pres">
      <dgm:prSet presAssocID="{9D5D07CF-0970-44D4-83FB-FB5B24D656B4}" presName="spacer" presStyleCnt="0"/>
      <dgm:spPr/>
    </dgm:pt>
    <dgm:pt modelId="{ADF5D470-0CD8-4536-81B5-A7B5A28A79AD}" type="pres">
      <dgm:prSet presAssocID="{EA4DF9D7-D4A7-4E8A-B6C5-7BD29787EE9F}" presName="parentText" presStyleLbl="node1" presStyleIdx="2" presStyleCnt="4" custLinFactNeighborX="227">
        <dgm:presLayoutVars>
          <dgm:chMax val="0"/>
          <dgm:bulletEnabled val="1"/>
        </dgm:presLayoutVars>
      </dgm:prSet>
      <dgm:spPr/>
    </dgm:pt>
    <dgm:pt modelId="{00CCC58D-4691-44BC-9750-6B1C02A985FE}" type="pres">
      <dgm:prSet presAssocID="{D1676984-7EAE-4A75-9C37-8D10A37D6FB2}" presName="spacer" presStyleCnt="0"/>
      <dgm:spPr/>
    </dgm:pt>
    <dgm:pt modelId="{4355944F-9348-42DA-BC53-6987FC67C996}" type="pres">
      <dgm:prSet presAssocID="{F7861562-73E6-4FB0-97F8-F8003729FFE9}" presName="parentText" presStyleLbl="node1" presStyleIdx="3" presStyleCnt="4">
        <dgm:presLayoutVars>
          <dgm:chMax val="0"/>
          <dgm:bulletEnabled val="1"/>
        </dgm:presLayoutVars>
      </dgm:prSet>
      <dgm:spPr/>
    </dgm:pt>
  </dgm:ptLst>
  <dgm:cxnLst>
    <dgm:cxn modelId="{6F583623-A6AC-4D68-B9C2-6C6B57852E67}" type="presOf" srcId="{49FE4B14-37DB-41F5-805D-4BA7918848B1}" destId="{FBA66BC0-402F-4FA9-8F14-94A5D6B19B1F}" srcOrd="0" destOrd="0" presId="urn:microsoft.com/office/officeart/2005/8/layout/vList2"/>
    <dgm:cxn modelId="{0FF6C266-ED3E-4BF2-B377-21B744E32BF3}" type="presOf" srcId="{788BEC5F-AEE0-4650-9DD7-3262D3F068B3}" destId="{E29C9D1D-1D53-4BEB-B31F-E05700775A3A}" srcOrd="0" destOrd="0" presId="urn:microsoft.com/office/officeart/2005/8/layout/vList2"/>
    <dgm:cxn modelId="{608BAA8E-59E4-4938-89D1-9F5E26CDFFE5}" srcId="{788BEC5F-AEE0-4650-9DD7-3262D3F068B3}" destId="{61149C39-90C3-4905-B443-C68AFF9FE2D7}" srcOrd="0" destOrd="0" parTransId="{B3F51858-99F8-4DFB-98D7-E4B4E8D8C9F1}" sibTransId="{A51FEE5B-D238-405B-8B8E-E85D1A70A203}"/>
    <dgm:cxn modelId="{0EA25896-0B69-4527-A06C-FD1BF5AF73E0}" type="presOf" srcId="{61149C39-90C3-4905-B443-C68AFF9FE2D7}" destId="{A7DA065F-C342-443E-BF4A-5AF39087F68D}" srcOrd="0" destOrd="0" presId="urn:microsoft.com/office/officeart/2005/8/layout/vList2"/>
    <dgm:cxn modelId="{ECD207A3-F298-47BA-A5CE-D24A9E90EFDE}" srcId="{788BEC5F-AEE0-4650-9DD7-3262D3F068B3}" destId="{EA4DF9D7-D4A7-4E8A-B6C5-7BD29787EE9F}" srcOrd="2" destOrd="0" parTransId="{65BE8A9F-673C-4741-BE35-91C7A442346D}" sibTransId="{D1676984-7EAE-4A75-9C37-8D10A37D6FB2}"/>
    <dgm:cxn modelId="{F7F0F3A4-6057-4AEF-AF80-0767BE9AC51D}" srcId="{788BEC5F-AEE0-4650-9DD7-3262D3F068B3}" destId="{F7861562-73E6-4FB0-97F8-F8003729FFE9}" srcOrd="3" destOrd="0" parTransId="{1108B7B2-38DE-4248-9FAE-5E77276F5D28}" sibTransId="{0F465395-52C9-4D75-9372-D4C39B435B3D}"/>
    <dgm:cxn modelId="{4EBB14D7-498C-428D-9270-C2044A56920C}" srcId="{788BEC5F-AEE0-4650-9DD7-3262D3F068B3}" destId="{49FE4B14-37DB-41F5-805D-4BA7918848B1}" srcOrd="1" destOrd="0" parTransId="{ED086107-EFFE-48A2-98C4-72E5726BC3BB}" sibTransId="{9D5D07CF-0970-44D4-83FB-FB5B24D656B4}"/>
    <dgm:cxn modelId="{F7204FD8-B441-4785-BAD3-5F2C9EA544AE}" type="presOf" srcId="{EA4DF9D7-D4A7-4E8A-B6C5-7BD29787EE9F}" destId="{ADF5D470-0CD8-4536-81B5-A7B5A28A79AD}" srcOrd="0" destOrd="0" presId="urn:microsoft.com/office/officeart/2005/8/layout/vList2"/>
    <dgm:cxn modelId="{2B94E5E2-46AF-43AE-B6D9-37DF581E23BA}" type="presOf" srcId="{F7861562-73E6-4FB0-97F8-F8003729FFE9}" destId="{4355944F-9348-42DA-BC53-6987FC67C996}" srcOrd="0" destOrd="0" presId="urn:microsoft.com/office/officeart/2005/8/layout/vList2"/>
    <dgm:cxn modelId="{AF25434B-C58F-48AC-8FF5-D45A9FDE02B0}" type="presParOf" srcId="{E29C9D1D-1D53-4BEB-B31F-E05700775A3A}" destId="{A7DA065F-C342-443E-BF4A-5AF39087F68D}" srcOrd="0" destOrd="0" presId="urn:microsoft.com/office/officeart/2005/8/layout/vList2"/>
    <dgm:cxn modelId="{E2443195-2E1D-430C-B746-BDC5DB2ABCD2}" type="presParOf" srcId="{E29C9D1D-1D53-4BEB-B31F-E05700775A3A}" destId="{DCFB2041-9B46-41BF-8CEE-3A3DF85D458B}" srcOrd="1" destOrd="0" presId="urn:microsoft.com/office/officeart/2005/8/layout/vList2"/>
    <dgm:cxn modelId="{BF95ADF1-4DED-4969-93C4-F879C9F828A8}" type="presParOf" srcId="{E29C9D1D-1D53-4BEB-B31F-E05700775A3A}" destId="{FBA66BC0-402F-4FA9-8F14-94A5D6B19B1F}" srcOrd="2" destOrd="0" presId="urn:microsoft.com/office/officeart/2005/8/layout/vList2"/>
    <dgm:cxn modelId="{2A202833-F427-423C-958B-5EFEE6EB6451}" type="presParOf" srcId="{E29C9D1D-1D53-4BEB-B31F-E05700775A3A}" destId="{64B3C9CC-79AA-44EE-9003-19C96C1AB062}" srcOrd="3" destOrd="0" presId="urn:microsoft.com/office/officeart/2005/8/layout/vList2"/>
    <dgm:cxn modelId="{E6DACD57-8304-4FEA-B33F-EA93F4610B6D}" type="presParOf" srcId="{E29C9D1D-1D53-4BEB-B31F-E05700775A3A}" destId="{ADF5D470-0CD8-4536-81B5-A7B5A28A79AD}" srcOrd="4" destOrd="0" presId="urn:microsoft.com/office/officeart/2005/8/layout/vList2"/>
    <dgm:cxn modelId="{E2E3210F-161E-422D-B425-B4225F1A82C5}" type="presParOf" srcId="{E29C9D1D-1D53-4BEB-B31F-E05700775A3A}" destId="{00CCC58D-4691-44BC-9750-6B1C02A985FE}" srcOrd="5" destOrd="0" presId="urn:microsoft.com/office/officeart/2005/8/layout/vList2"/>
    <dgm:cxn modelId="{CFA9D151-D51B-4FB9-95FF-8EF6BCB24579}" type="presParOf" srcId="{E29C9D1D-1D53-4BEB-B31F-E05700775A3A}" destId="{4355944F-9348-42DA-BC53-6987FC67C996}"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4C0EF-CD08-4703-BDAB-0D1DCBBB7380}">
      <dsp:nvSpPr>
        <dsp:cNvPr id="0" name=""/>
        <dsp:cNvSpPr/>
      </dsp:nvSpPr>
      <dsp:spPr>
        <a:xfrm>
          <a:off x="0" y="132714"/>
          <a:ext cx="12192000" cy="2539999"/>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Enrollment Period</a:t>
          </a:r>
        </a:p>
        <a:p>
          <a:pPr marL="285750" lvl="1" indent="-285750" algn="l" defTabSz="1422400">
            <a:lnSpc>
              <a:spcPct val="90000"/>
            </a:lnSpc>
            <a:spcBef>
              <a:spcPct val="0"/>
            </a:spcBef>
            <a:spcAft>
              <a:spcPct val="15000"/>
            </a:spcAft>
            <a:buChar char="•"/>
          </a:pPr>
          <a:r>
            <a:rPr lang="en-US" sz="3200" kern="1200"/>
            <a:t>Begins Spring 2025</a:t>
          </a:r>
        </a:p>
        <a:p>
          <a:pPr marL="285750" lvl="1" indent="-285750" algn="l" defTabSz="1422400">
            <a:lnSpc>
              <a:spcPct val="90000"/>
            </a:lnSpc>
            <a:spcBef>
              <a:spcPct val="0"/>
            </a:spcBef>
            <a:spcAft>
              <a:spcPct val="15000"/>
            </a:spcAft>
            <a:buChar char="•"/>
          </a:pPr>
          <a:r>
            <a:rPr lang="en-US" sz="3200" kern="1200"/>
            <a:t>April 01, 2025 Enrollment Data</a:t>
          </a:r>
        </a:p>
      </dsp:txBody>
      <dsp:txXfrm>
        <a:off x="2692400" y="132714"/>
        <a:ext cx="9499600" cy="2539999"/>
      </dsp:txXfrm>
    </dsp:sp>
    <dsp:sp modelId="{DBFB35C2-7F76-411F-A6E7-46F97F819AFF}">
      <dsp:nvSpPr>
        <dsp:cNvPr id="0" name=""/>
        <dsp:cNvSpPr/>
      </dsp:nvSpPr>
      <dsp:spPr>
        <a:xfrm>
          <a:off x="218740" y="408614"/>
          <a:ext cx="2438400" cy="2031999"/>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F40B0-F9E8-45BE-AB9B-CC0DBF502F12}">
      <dsp:nvSpPr>
        <dsp:cNvPr id="0" name=""/>
        <dsp:cNvSpPr/>
      </dsp:nvSpPr>
      <dsp:spPr>
        <a:xfrm>
          <a:off x="0" y="2793999"/>
          <a:ext cx="12192000" cy="2539999"/>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Step #1: Application</a:t>
          </a:r>
        </a:p>
        <a:p>
          <a:pPr marL="285750" lvl="1" indent="-285750" algn="l" defTabSz="1422400">
            <a:lnSpc>
              <a:spcPct val="90000"/>
            </a:lnSpc>
            <a:spcBef>
              <a:spcPct val="0"/>
            </a:spcBef>
            <a:spcAft>
              <a:spcPct val="15000"/>
            </a:spcAft>
            <a:buChar char="•"/>
          </a:pPr>
          <a:r>
            <a:rPr lang="en-US" sz="3200" kern="1200"/>
            <a:t>3 Tabs to complete: CEP Application Form, Affirmation, and Policy Statement Amendment</a:t>
          </a:r>
        </a:p>
        <a:p>
          <a:pPr marL="285750" lvl="1" indent="-285750" algn="l" defTabSz="1422400">
            <a:lnSpc>
              <a:spcPct val="90000"/>
            </a:lnSpc>
            <a:spcBef>
              <a:spcPct val="0"/>
            </a:spcBef>
            <a:spcAft>
              <a:spcPct val="15000"/>
            </a:spcAft>
            <a:buChar char="•"/>
          </a:pPr>
          <a:r>
            <a:rPr lang="en-US" sz="3200" kern="1200"/>
            <a:t>Submit to CN@nysed.gov</a:t>
          </a:r>
        </a:p>
      </dsp:txBody>
      <dsp:txXfrm>
        <a:off x="2692400" y="2793999"/>
        <a:ext cx="9499600" cy="2539999"/>
      </dsp:txXfrm>
    </dsp:sp>
    <dsp:sp modelId="{DD4040E8-5503-4C24-8D7A-DD1523573EB5}">
      <dsp:nvSpPr>
        <dsp:cNvPr id="0" name=""/>
        <dsp:cNvSpPr/>
      </dsp:nvSpPr>
      <dsp:spPr>
        <a:xfrm>
          <a:off x="253999" y="3047999"/>
          <a:ext cx="2438400" cy="2031999"/>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A07D4-148B-42AE-A6BD-DDA9BEDAE89B}">
      <dsp:nvSpPr>
        <dsp:cNvPr id="0" name=""/>
        <dsp:cNvSpPr/>
      </dsp:nvSpPr>
      <dsp:spPr>
        <a:xfrm>
          <a:off x="0" y="5587999"/>
          <a:ext cx="12192000" cy="2539999"/>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Step #2: Upload Student Roster</a:t>
          </a:r>
        </a:p>
        <a:p>
          <a:pPr marL="285750" lvl="1" indent="-285750" algn="l" defTabSz="1422400">
            <a:lnSpc>
              <a:spcPct val="90000"/>
            </a:lnSpc>
            <a:spcBef>
              <a:spcPct val="0"/>
            </a:spcBef>
            <a:spcAft>
              <a:spcPct val="15000"/>
            </a:spcAft>
            <a:buChar char="•"/>
          </a:pPr>
          <a:r>
            <a:rPr lang="en-US" sz="3200" kern="1200"/>
            <a:t>CN Rep will provide access to secure server</a:t>
          </a:r>
        </a:p>
      </dsp:txBody>
      <dsp:txXfrm>
        <a:off x="2692400" y="5587999"/>
        <a:ext cx="9499600" cy="2539999"/>
      </dsp:txXfrm>
    </dsp:sp>
    <dsp:sp modelId="{C6DBE010-FEA4-41B1-B50B-128A8DAB92D9}">
      <dsp:nvSpPr>
        <dsp:cNvPr id="0" name=""/>
        <dsp:cNvSpPr/>
      </dsp:nvSpPr>
      <dsp:spPr>
        <a:xfrm>
          <a:off x="253999" y="5841999"/>
          <a:ext cx="2438400" cy="2031999"/>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AC48-85A1-4E2F-89BD-4020560BF3A1}">
      <dsp:nvSpPr>
        <dsp:cNvPr id="0" name=""/>
        <dsp:cNvSpPr/>
      </dsp:nvSpPr>
      <dsp:spPr>
        <a:xfrm>
          <a:off x="0" y="152566"/>
          <a:ext cx="12192000" cy="110331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i="0" u="none" kern="1200"/>
            <a:t>Migrant Education Program (MEP)</a:t>
          </a:r>
          <a:endParaRPr lang="en-US" sz="4600" kern="1200"/>
        </a:p>
      </dsp:txBody>
      <dsp:txXfrm>
        <a:off x="53859" y="206425"/>
        <a:ext cx="12084282" cy="995592"/>
      </dsp:txXfrm>
    </dsp:sp>
    <dsp:sp modelId="{FAB26AF7-4641-42A7-8A22-47B74F4456A5}">
      <dsp:nvSpPr>
        <dsp:cNvPr id="0" name=""/>
        <dsp:cNvSpPr/>
      </dsp:nvSpPr>
      <dsp:spPr>
        <a:xfrm>
          <a:off x="0" y="1207399"/>
          <a:ext cx="12192000"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58420" rIns="327152" bIns="58420" numCol="1" spcCol="1270" anchor="t" anchorCtr="0">
          <a:noAutofit/>
        </a:bodyPr>
        <a:lstStyle/>
        <a:p>
          <a:pPr marL="285750" lvl="1" indent="-285750" algn="l" defTabSz="1600200">
            <a:lnSpc>
              <a:spcPct val="90000"/>
            </a:lnSpc>
            <a:spcBef>
              <a:spcPct val="0"/>
            </a:spcBef>
            <a:spcAft>
              <a:spcPct val="20000"/>
            </a:spcAft>
            <a:buFont typeface="Arial" panose="020B0604020202020204" pitchFamily="34" charset="0"/>
            <a:buChar char="•"/>
          </a:pPr>
          <a:r>
            <a:rPr lang="en-US" sz="3600" b="0" i="0" u="none" kern="1200"/>
            <a:t>A list of names of participating children;</a:t>
          </a:r>
          <a:r>
            <a:rPr lang="en-US" sz="3600" b="0" i="0" kern="1200"/>
            <a:t>​</a:t>
          </a:r>
          <a:endParaRPr lang="en-US" sz="3600" kern="1200"/>
        </a:p>
        <a:p>
          <a:pPr marL="285750" lvl="1" indent="-285750" algn="l" defTabSz="1600200">
            <a:lnSpc>
              <a:spcPct val="90000"/>
            </a:lnSpc>
            <a:spcBef>
              <a:spcPct val="0"/>
            </a:spcBef>
            <a:spcAft>
              <a:spcPct val="20000"/>
            </a:spcAft>
            <a:buFont typeface="Arial" panose="020B0604020202020204" pitchFamily="34" charset="0"/>
            <a:buChar char="•"/>
          </a:pPr>
          <a:r>
            <a:rPr lang="en-US" sz="3600" b="0" i="0" u="none" kern="1200"/>
            <a:t>The effective dates and the signature of </a:t>
          </a:r>
          <a:r>
            <a:rPr lang="en-US" sz="3600" b="1" i="0" kern="1200"/>
            <a:t>a MEP official</a:t>
          </a:r>
          <a:r>
            <a:rPr lang="en-US" sz="3600" b="0" i="0" u="none" kern="1200"/>
            <a:t>; or</a:t>
          </a:r>
          <a:r>
            <a:rPr lang="en-US" sz="3600" b="0" i="0" kern="1200"/>
            <a:t>​</a:t>
          </a:r>
        </a:p>
        <a:p>
          <a:pPr marL="285750" lvl="1" indent="-285750" algn="l" defTabSz="1600200">
            <a:lnSpc>
              <a:spcPct val="90000"/>
            </a:lnSpc>
            <a:spcBef>
              <a:spcPct val="0"/>
            </a:spcBef>
            <a:spcAft>
              <a:spcPct val="20000"/>
            </a:spcAft>
            <a:buFont typeface="Arial" panose="020B0604020202020204" pitchFamily="34" charset="0"/>
            <a:buChar char="•"/>
          </a:pPr>
          <a:r>
            <a:rPr lang="en-US" sz="3600" b="0" i="0" u="none" kern="1200"/>
            <a:t>A letter from </a:t>
          </a:r>
          <a:r>
            <a:rPr lang="en-US" sz="3600" b="1" i="0" kern="1200"/>
            <a:t>an MEP official or local educational liaison </a:t>
          </a:r>
          <a:r>
            <a:rPr lang="en-US" sz="3600" b="0" i="0" u="none" kern="1200"/>
            <a:t>provided by the household to the school confirming the child currently participates in MEP.</a:t>
          </a:r>
          <a:endParaRPr lang="en-US" sz="3600" b="0" i="0" kern="1200"/>
        </a:p>
      </dsp:txBody>
      <dsp:txXfrm>
        <a:off x="0" y="1207399"/>
        <a:ext cx="12192000" cy="2856600"/>
      </dsp:txXfrm>
    </dsp:sp>
    <dsp:sp modelId="{DDE2141E-8A5C-4D4D-9C48-67D7F7ED5831}">
      <dsp:nvSpPr>
        <dsp:cNvPr id="0" name=""/>
        <dsp:cNvSpPr/>
      </dsp:nvSpPr>
      <dsp:spPr>
        <a:xfrm>
          <a:off x="0" y="4064000"/>
          <a:ext cx="12192000" cy="1103310"/>
        </a:xfrm>
        <a:prstGeom prst="roundRect">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i="0" u="none" kern="1200"/>
            <a:t>Runaway &amp; Homeless Youth Act (RHYA)</a:t>
          </a:r>
          <a:endParaRPr lang="en-US" sz="4600" kern="1200"/>
        </a:p>
      </dsp:txBody>
      <dsp:txXfrm>
        <a:off x="53859" y="4117859"/>
        <a:ext cx="12084282" cy="995592"/>
      </dsp:txXfrm>
    </dsp:sp>
    <dsp:sp modelId="{6136AD8E-9691-4247-95B3-C4E478461E39}">
      <dsp:nvSpPr>
        <dsp:cNvPr id="0" name=""/>
        <dsp:cNvSpPr/>
      </dsp:nvSpPr>
      <dsp:spPr>
        <a:xfrm>
          <a:off x="0" y="5167310"/>
          <a:ext cx="12192000"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58420" rIns="327152" bIns="58420" numCol="1" spcCol="1270" anchor="t" anchorCtr="0">
          <a:noAutofit/>
        </a:bodyPr>
        <a:lstStyle/>
        <a:p>
          <a:pPr marL="285750" lvl="1" indent="-285750" algn="l" defTabSz="1600200">
            <a:lnSpc>
              <a:spcPct val="90000"/>
            </a:lnSpc>
            <a:spcBef>
              <a:spcPct val="0"/>
            </a:spcBef>
            <a:spcAft>
              <a:spcPct val="20000"/>
            </a:spcAft>
            <a:buFont typeface="Arial" panose="020B0604020202020204" pitchFamily="34" charset="0"/>
            <a:buChar char="•"/>
          </a:pPr>
          <a:r>
            <a:rPr lang="en-US" sz="3600" b="0" i="0" u="none" kern="1200"/>
            <a:t>A list of names of participating children;</a:t>
          </a:r>
          <a:r>
            <a:rPr lang="en-US" sz="3600" b="0" i="0" kern="1200"/>
            <a:t>​</a:t>
          </a:r>
          <a:endParaRPr lang="en-US" sz="3600" kern="1200"/>
        </a:p>
        <a:p>
          <a:pPr marL="285750" lvl="1" indent="-285750" algn="l" defTabSz="1600200">
            <a:lnSpc>
              <a:spcPct val="90000"/>
            </a:lnSpc>
            <a:spcBef>
              <a:spcPct val="0"/>
            </a:spcBef>
            <a:spcAft>
              <a:spcPct val="20000"/>
            </a:spcAft>
            <a:buFont typeface="Arial" panose="020B0604020202020204" pitchFamily="34" charset="0"/>
            <a:buChar char="•"/>
          </a:pPr>
          <a:r>
            <a:rPr lang="en-US" sz="3600" b="0" i="0" u="none" kern="1200"/>
            <a:t>The effective dates and the signature of </a:t>
          </a:r>
          <a:r>
            <a:rPr lang="en-US" sz="3600" b="1" i="0" kern="1200"/>
            <a:t>an RHYA official</a:t>
          </a:r>
          <a:r>
            <a:rPr lang="en-US" sz="3600" b="0" i="0" u="none" kern="1200"/>
            <a:t>;</a:t>
          </a:r>
          <a:r>
            <a:rPr lang="en-US" sz="3600" b="0" i="0" kern="1200"/>
            <a:t>​</a:t>
          </a:r>
        </a:p>
        <a:p>
          <a:pPr marL="285750" lvl="1" indent="-285750" algn="l" defTabSz="1600200">
            <a:lnSpc>
              <a:spcPct val="90000"/>
            </a:lnSpc>
            <a:spcBef>
              <a:spcPct val="0"/>
            </a:spcBef>
            <a:spcAft>
              <a:spcPct val="20000"/>
            </a:spcAft>
            <a:buFont typeface="Arial" panose="020B0604020202020204" pitchFamily="34" charset="0"/>
            <a:buChar char="•"/>
          </a:pPr>
          <a:r>
            <a:rPr lang="en-US" sz="3600" b="0" i="0" u="none" kern="1200"/>
            <a:t>A letter from </a:t>
          </a:r>
          <a:r>
            <a:rPr lang="en-US" sz="3600" b="1" i="0" kern="1200"/>
            <a:t>a RHYA official or homeless liaison</a:t>
          </a:r>
          <a:r>
            <a:rPr lang="en-US" sz="3600" b="0" i="0" u="none" kern="1200"/>
            <a:t> provided by the household to the school confirming the child currently participates in a RHYA program.</a:t>
          </a:r>
          <a:endParaRPr lang="en-US" sz="3600" b="0" i="0" kern="1200"/>
        </a:p>
      </dsp:txBody>
      <dsp:txXfrm>
        <a:off x="0" y="5167310"/>
        <a:ext cx="12192000" cy="2856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0C1FC-6084-477D-B974-053B3DBD4AD3}">
      <dsp:nvSpPr>
        <dsp:cNvPr id="0" name=""/>
        <dsp:cNvSpPr/>
      </dsp:nvSpPr>
      <dsp:spPr>
        <a:xfrm>
          <a:off x="0" y="558439"/>
          <a:ext cx="12465269" cy="538650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7443" tIns="624840" rIns="967443" bIns="21336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Electronic or computer match provided directly to the LEA indicating the status of the child as a foster child without further application;</a:t>
          </a:r>
          <a:r>
            <a:rPr lang="en-US" sz="3000" b="0" i="0" kern="1200"/>
            <a:t>​</a:t>
          </a:r>
          <a:endParaRPr lang="en-US" sz="3000" kern="1200"/>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dirty="0"/>
            <a:t>Letter from the State, local welfare agency or court confirming the child’s foster status</a:t>
          </a:r>
          <a:r>
            <a:rPr lang="en-US" sz="3000" b="0" i="0" kern="1200" dirty="0"/>
            <a:t>​</a:t>
          </a:r>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Documentation from the welfare agency or court stating the courts have taken legal custody of a child who has been placed in the foster care system;</a:t>
          </a:r>
          <a:r>
            <a:rPr lang="en-US" sz="3000" b="0" i="0" kern="1200"/>
            <a:t>​</a:t>
          </a:r>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dirty="0"/>
            <a:t>List of children in foster care from the welfare agency or court</a:t>
          </a:r>
          <a:endParaRPr lang="en-US" sz="3000" b="0" i="0" kern="1200" dirty="0"/>
        </a:p>
        <a:p>
          <a:pPr marL="285750" lvl="1" indent="-285750" algn="l" defTabSz="1333500">
            <a:lnSpc>
              <a:spcPct val="90000"/>
            </a:lnSpc>
            <a:spcBef>
              <a:spcPct val="0"/>
            </a:spcBef>
            <a:spcAft>
              <a:spcPct val="15000"/>
            </a:spcAft>
            <a:buFont typeface="Arial" panose="020B0604020202020204" pitchFamily="34" charset="0"/>
            <a:buNone/>
          </a:pPr>
          <a:endParaRPr lang="en-US" sz="3000" b="0" i="0" kern="1200" dirty="0"/>
        </a:p>
      </dsp:txBody>
      <dsp:txXfrm>
        <a:off x="0" y="558439"/>
        <a:ext cx="12465269" cy="5386500"/>
      </dsp:txXfrm>
    </dsp:sp>
    <dsp:sp modelId="{8620E1AE-BFC6-4CA0-8014-CF97A8059682}">
      <dsp:nvSpPr>
        <dsp:cNvPr id="0" name=""/>
        <dsp:cNvSpPr/>
      </dsp:nvSpPr>
      <dsp:spPr>
        <a:xfrm>
          <a:off x="623263" y="277675"/>
          <a:ext cx="8725688" cy="8856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810" tIns="0" rIns="329810" bIns="0" numCol="1" spcCol="1270" anchor="ctr" anchorCtr="0">
          <a:noAutofit/>
        </a:bodyPr>
        <a:lstStyle/>
        <a:p>
          <a:pPr marL="0" lvl="0" indent="0" algn="l" defTabSz="1333500">
            <a:lnSpc>
              <a:spcPct val="90000"/>
            </a:lnSpc>
            <a:spcBef>
              <a:spcPct val="0"/>
            </a:spcBef>
            <a:spcAft>
              <a:spcPct val="35000"/>
            </a:spcAft>
            <a:buNone/>
          </a:pPr>
          <a:r>
            <a:rPr lang="en-US" sz="3000" kern="1200" dirty="0"/>
            <a:t>Foster</a:t>
          </a:r>
        </a:p>
      </dsp:txBody>
      <dsp:txXfrm>
        <a:off x="666494" y="320906"/>
        <a:ext cx="8639226" cy="799138"/>
      </dsp:txXfrm>
    </dsp:sp>
    <dsp:sp modelId="{3F1447A7-D274-4C62-9D75-A1DB74D88792}">
      <dsp:nvSpPr>
        <dsp:cNvPr id="0" name=""/>
        <dsp:cNvSpPr/>
      </dsp:nvSpPr>
      <dsp:spPr>
        <a:xfrm>
          <a:off x="0" y="6505948"/>
          <a:ext cx="12465269" cy="226800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7443" tIns="624840" rIns="967443" bIns="21336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dirty="0"/>
            <a:t>Approved Federal Head Start application,</a:t>
          </a:r>
          <a:r>
            <a:rPr lang="en-US" sz="3000" b="0" i="0" kern="1200" dirty="0"/>
            <a:t>​</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Statement of Head Start enrollment, or</a:t>
          </a:r>
          <a:r>
            <a:rPr lang="en-US" sz="3000" b="0" i="0" kern="1200"/>
            <a:t>​</a:t>
          </a:r>
        </a:p>
        <a:p>
          <a:pPr marL="285750" lvl="1" indent="-285750" algn="l" defTabSz="1333500">
            <a:lnSpc>
              <a:spcPct val="90000"/>
            </a:lnSpc>
            <a:spcBef>
              <a:spcPct val="0"/>
            </a:spcBef>
            <a:spcAft>
              <a:spcPct val="15000"/>
            </a:spcAft>
            <a:buFont typeface="Arial" panose="020B0604020202020204" pitchFamily="34" charset="0"/>
            <a:buChar char="•"/>
          </a:pPr>
          <a:r>
            <a:rPr lang="en-US" sz="3000" b="0" i="0" u="none" kern="1200"/>
            <a:t>List of participants from a Head Start official.</a:t>
          </a:r>
          <a:endParaRPr lang="en-US" sz="3000" b="0" i="0" kern="1200"/>
        </a:p>
      </dsp:txBody>
      <dsp:txXfrm>
        <a:off x="0" y="6505948"/>
        <a:ext cx="12465269" cy="2268000"/>
      </dsp:txXfrm>
    </dsp:sp>
    <dsp:sp modelId="{442ADAC9-5D54-41E0-92C9-F60C9C52D8AE}">
      <dsp:nvSpPr>
        <dsp:cNvPr id="0" name=""/>
        <dsp:cNvSpPr/>
      </dsp:nvSpPr>
      <dsp:spPr>
        <a:xfrm>
          <a:off x="623263" y="6027224"/>
          <a:ext cx="8725688" cy="88560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810" tIns="0" rIns="329810" bIns="0" numCol="1" spcCol="1270" anchor="ctr" anchorCtr="0">
          <a:noAutofit/>
        </a:bodyPr>
        <a:lstStyle/>
        <a:p>
          <a:pPr marL="0" lvl="0" indent="0" algn="l" defTabSz="1333500">
            <a:lnSpc>
              <a:spcPct val="90000"/>
            </a:lnSpc>
            <a:spcBef>
              <a:spcPct val="0"/>
            </a:spcBef>
            <a:spcAft>
              <a:spcPct val="35000"/>
            </a:spcAft>
            <a:buNone/>
          </a:pPr>
          <a:r>
            <a:rPr lang="en-US" sz="3000" kern="1200" dirty="0" err="1"/>
            <a:t>Headstart</a:t>
          </a:r>
          <a:endParaRPr lang="en-US" sz="3000" kern="1200" dirty="0"/>
        </a:p>
      </dsp:txBody>
      <dsp:txXfrm>
        <a:off x="666494" y="6070455"/>
        <a:ext cx="8639226"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A065F-C342-443E-BF4A-5AF39087F68D}">
      <dsp:nvSpPr>
        <dsp:cNvPr id="0" name=""/>
        <dsp:cNvSpPr/>
      </dsp:nvSpPr>
      <dsp:spPr>
        <a:xfrm>
          <a:off x="0" y="38789"/>
          <a:ext cx="8194870" cy="155142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Total Count Of Reimbursable Meals By Meal Is Required</a:t>
          </a:r>
        </a:p>
      </dsp:txBody>
      <dsp:txXfrm>
        <a:off x="75734" y="114523"/>
        <a:ext cx="8043402" cy="1399952"/>
      </dsp:txXfrm>
    </dsp:sp>
    <dsp:sp modelId="{FBA66BC0-402F-4FA9-8F14-94A5D6B19B1F}">
      <dsp:nvSpPr>
        <dsp:cNvPr id="0" name=""/>
        <dsp:cNvSpPr/>
      </dsp:nvSpPr>
      <dsp:spPr>
        <a:xfrm>
          <a:off x="0" y="1718963"/>
          <a:ext cx="8194870" cy="1551420"/>
        </a:xfrm>
        <a:prstGeom prst="roundRect">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One Meal Per Child Per Day</a:t>
          </a:r>
        </a:p>
      </dsp:txBody>
      <dsp:txXfrm>
        <a:off x="75734" y="1794697"/>
        <a:ext cx="8043402" cy="1399952"/>
      </dsp:txXfrm>
    </dsp:sp>
    <dsp:sp modelId="{ADF5D470-0CD8-4536-81B5-A7B5A28A79AD}">
      <dsp:nvSpPr>
        <dsp:cNvPr id="0" name=""/>
        <dsp:cNvSpPr/>
      </dsp:nvSpPr>
      <dsp:spPr>
        <a:xfrm>
          <a:off x="0" y="3382703"/>
          <a:ext cx="8194870" cy="1551420"/>
        </a:xfrm>
        <a:prstGeom prst="roundRect">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Recommend Use of Point-of-Sale System</a:t>
          </a:r>
        </a:p>
      </dsp:txBody>
      <dsp:txXfrm>
        <a:off x="75734" y="3458437"/>
        <a:ext cx="8043402" cy="1399952"/>
      </dsp:txXfrm>
    </dsp:sp>
    <dsp:sp modelId="{4355944F-9348-42DA-BC53-6987FC67C996}">
      <dsp:nvSpPr>
        <dsp:cNvPr id="0" name=""/>
        <dsp:cNvSpPr/>
      </dsp:nvSpPr>
      <dsp:spPr>
        <a:xfrm>
          <a:off x="0" y="5046443"/>
          <a:ext cx="8194870" cy="1551420"/>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Non-Reimbursable Meals Are Not Allowed To Be Claimed</a:t>
          </a:r>
        </a:p>
      </dsp:txBody>
      <dsp:txXfrm>
        <a:off x="75734" y="5122177"/>
        <a:ext cx="8043402" cy="139995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BF00A-89D6-46AB-8502-875D0E842E41}"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C2557-5C49-47DC-A28A-5330B6401A04}" type="slidenum">
              <a:rPr lang="en-US" smtClean="0"/>
              <a:t>‹#›</a:t>
            </a:fld>
            <a:endParaRPr lang="en-US"/>
          </a:p>
        </p:txBody>
      </p:sp>
    </p:spTree>
    <p:extLst>
      <p:ext uri="{BB962C8B-B14F-4D97-AF65-F5344CB8AC3E}">
        <p14:creationId xmlns:p14="http://schemas.microsoft.com/office/powerpoint/2010/main" val="189925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ea typeface="Cambria"/>
              </a:rPr>
              <a:t>Welcome to the Community Eligibility Provision webinar hosted by the New York State Education Department Office of Child Nutrition.</a:t>
            </a:r>
          </a:p>
          <a:p>
            <a:pPr>
              <a:defRPr/>
            </a:pPr>
            <a:endParaRPr lang="en-US" dirty="0">
              <a:latin typeface="+mn-lt"/>
              <a:ea typeface="Cambria"/>
            </a:endParaRPr>
          </a:p>
          <a:p>
            <a:pPr defTabSz="949338">
              <a:defRPr/>
            </a:pPr>
            <a:r>
              <a:rPr lang="en-US" dirty="0">
                <a:ea typeface="Cambria"/>
              </a:rPr>
              <a:t>Presenting today is Susan Adinolfe</a:t>
            </a:r>
            <a:r>
              <a:rPr lang="en-US" dirty="0">
                <a:latin typeface="+mn-lt"/>
                <a:ea typeface="Cambria"/>
              </a:rPr>
              <a:t> </a:t>
            </a:r>
            <a:r>
              <a:rPr lang="en-US" dirty="0">
                <a:ea typeface="Cambria"/>
              </a:rPr>
              <a:t>and answering questions are Sara Hayes and Tara Webster</a:t>
            </a:r>
            <a:endParaRPr lang="en-US" dirty="0">
              <a:ea typeface="Cambria"/>
              <a:cs typeface="Calibri"/>
            </a:endParaRPr>
          </a:p>
          <a:p>
            <a:pPr defTabSz="949338">
              <a:defRPr/>
            </a:pPr>
            <a:endParaRPr lang="en-US" b="0" i="1" dirty="0">
              <a:solidFill>
                <a:srgbClr val="525252"/>
              </a:solidFill>
              <a:effectLst/>
              <a:latin typeface="+mn-lt"/>
              <a:ea typeface="Cambria"/>
            </a:endParaRPr>
          </a:p>
          <a:p>
            <a:pPr defTabSz="949338">
              <a:defRPr/>
            </a:pPr>
            <a:r>
              <a:rPr lang="en-US" b="0" i="0" dirty="0">
                <a:solidFill>
                  <a:srgbClr val="525252"/>
                </a:solidFill>
                <a:effectLst/>
                <a:latin typeface="+mn-lt"/>
                <a:ea typeface="Cambria"/>
              </a:rPr>
              <a:t>Following today’s presentation, you will receive an email containing the slides from today’s webinar.</a:t>
            </a:r>
            <a:r>
              <a:rPr lang="en-US" i="0" dirty="0">
                <a:solidFill>
                  <a:srgbClr val="525252"/>
                </a:solidFill>
                <a:latin typeface="+mn-lt"/>
                <a:ea typeface="Cambria"/>
              </a:rPr>
              <a:t> </a:t>
            </a:r>
            <a:r>
              <a:rPr lang="en-US" b="0" i="0" dirty="0">
                <a:solidFill>
                  <a:srgbClr val="525252"/>
                </a:solidFill>
                <a:effectLst/>
                <a:latin typeface="+mn-lt"/>
                <a:ea typeface="Cambria"/>
              </a:rPr>
              <a:t> </a:t>
            </a:r>
            <a:endParaRPr lang="en-US" dirty="0">
              <a:solidFill>
                <a:srgbClr val="525252"/>
              </a:solidFill>
              <a:ea typeface="Cambria"/>
            </a:endParaRPr>
          </a:p>
          <a:p>
            <a:pPr defTabSz="949338">
              <a:defRPr/>
            </a:pPr>
            <a:endParaRPr lang="en-US" dirty="0">
              <a:solidFill>
                <a:srgbClr val="525252"/>
              </a:solidFill>
              <a:ea typeface="Cambria"/>
            </a:endParaRPr>
          </a:p>
          <a:p>
            <a:pPr defTabSz="949338">
              <a:defRPr/>
            </a:pPr>
            <a:r>
              <a:rPr lang="en-US" b="0" i="0" dirty="0">
                <a:solidFill>
                  <a:srgbClr val="525252"/>
                </a:solidFill>
                <a:effectLst/>
                <a:latin typeface="+mn-lt"/>
                <a:ea typeface="Cambria"/>
              </a:rPr>
              <a:t>If you do not receive them, please email CNTraining@nysed.gov. </a:t>
            </a:r>
            <a:r>
              <a:rPr lang="en-US" i="0" dirty="0">
                <a:solidFill>
                  <a:srgbClr val="525252"/>
                </a:solidFill>
                <a:ea typeface="Cambria"/>
              </a:rPr>
              <a:t>Additionally, a copy of today’s webinar will be posted to the Child Nutrition website.</a:t>
            </a:r>
            <a:r>
              <a:rPr lang="en-US" dirty="0">
                <a:solidFill>
                  <a:srgbClr val="525252"/>
                </a:solidFill>
                <a:ea typeface="Cambria"/>
              </a:rPr>
              <a:t> </a:t>
            </a:r>
            <a:endParaRPr lang="en-US" dirty="0">
              <a:cs typeface="Calibri"/>
            </a:endParaRPr>
          </a:p>
          <a:p>
            <a:pPr defTabSz="949338">
              <a:defRPr/>
            </a:pPr>
            <a:endParaRPr lang="en-US" dirty="0">
              <a:solidFill>
                <a:srgbClr val="525252"/>
              </a:solidFill>
              <a:ea typeface="Cambria" panose="02040503050406030204" pitchFamily="18" charset="0"/>
            </a:endParaRPr>
          </a:p>
          <a:p>
            <a:pPr defTabSz="949338">
              <a:defRPr/>
            </a:pPr>
            <a:r>
              <a:rPr lang="en-US" dirty="0">
                <a:solidFill>
                  <a:srgbClr val="525252"/>
                </a:solidFill>
                <a:ea typeface="Cambria"/>
              </a:rPr>
              <a:t>If you have any questions throughout the presentation, please use the Q&amp;A box to type and send them to our staff. We will answer questions at the end of the presentation. </a:t>
            </a:r>
            <a:endParaRPr lang="en-US" dirty="0">
              <a:solidFill>
                <a:srgbClr val="525252"/>
              </a:solidFill>
              <a:ea typeface="Cambria" panose="02040503050406030204" pitchFamily="18" charset="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a:t>
            </a:fld>
            <a:endParaRPr lang="en-US"/>
          </a:p>
        </p:txBody>
      </p:sp>
    </p:spTree>
    <p:extLst>
      <p:ext uri="{BB962C8B-B14F-4D97-AF65-F5344CB8AC3E}">
        <p14:creationId xmlns:p14="http://schemas.microsoft.com/office/powerpoint/2010/main" val="318916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school year 2023-24, the CEP State Subsidy began providing additional funding to ensure all CEP meals are reimbursement at the free rate. This subsidy is available for meals served in schools approved for and participating in CEP which 100% of the meals are not paid the federal free rate reimbursement.  Schools currently approved to operate CEP and are in an active cycle in the 2024-2025 school year, will not have to reapply to receive this subsidy. </a:t>
            </a:r>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10</a:t>
            </a:fld>
            <a:endParaRPr lang="en-US"/>
          </a:p>
        </p:txBody>
      </p:sp>
    </p:spTree>
    <p:extLst>
      <p:ext uri="{BB962C8B-B14F-4D97-AF65-F5344CB8AC3E}">
        <p14:creationId xmlns:p14="http://schemas.microsoft.com/office/powerpoint/2010/main" val="19795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must submit an application and be approved by the Child Nutrition Office in order</a:t>
            </a:r>
            <a:r>
              <a:rPr lang="en-US" dirty="0">
                <a:effectLst/>
              </a:rPr>
              <a:t> participate in </a:t>
            </a:r>
            <a:r>
              <a:rPr lang="en-US" dirty="0"/>
              <a:t>CEP</a:t>
            </a:r>
            <a:r>
              <a:rPr lang="en-US" dirty="0">
                <a:effectLst/>
              </a:rPr>
              <a:t>.</a:t>
            </a:r>
            <a:r>
              <a:rPr lang="en-US" dirty="0"/>
              <a:t> </a:t>
            </a:r>
            <a:r>
              <a:rPr lang="en-US" dirty="0">
                <a:effectLst/>
              </a:rPr>
              <a:t> Applications and instructions can be found on the Child Nutrition website. The CEP application can be accessed by scanning this QR code. </a:t>
            </a:r>
          </a:p>
          <a:p>
            <a:br>
              <a:rPr lang="en-US" dirty="0">
                <a:effectLst/>
              </a:rPr>
            </a:br>
            <a:r>
              <a:rPr lang="en-US" dirty="0">
                <a:effectLst/>
              </a:rPr>
              <a:t>With the application process, schools are required to submit enrollment records to support the calculated ISP. A 2-step submission process has been put in place to ensure that enrollment data is securely transferred to our office. </a:t>
            </a:r>
          </a:p>
          <a:p>
            <a:endParaRPr lang="en-US" dirty="0">
              <a:effectLst/>
            </a:endParaRPr>
          </a:p>
          <a:p>
            <a:r>
              <a:rPr lang="en-US" dirty="0">
                <a:effectLst/>
              </a:rPr>
              <a:t>The first step is emailing the completed CEP Application, which includes the completed Affirmation and Policy Statement Amendment tabs to CN@nysed.gov. Once this is submitted, an email will be sent with instructions on accessing NYSED SharePoint folder or Go Anywhere account. The second step is uploading the enrollment records to the secure server. Please do not include the enrollment records/master list within your initial email to the CN office as it contains confidential personal identifiable information. </a:t>
            </a:r>
          </a:p>
          <a:p>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11</a:t>
            </a:fld>
            <a:endParaRPr lang="en-US"/>
          </a:p>
        </p:txBody>
      </p:sp>
    </p:spTree>
    <p:extLst>
      <p:ext uri="{BB962C8B-B14F-4D97-AF65-F5344CB8AC3E}">
        <p14:creationId xmlns:p14="http://schemas.microsoft.com/office/powerpoint/2010/main" val="340124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CEP application is an excel document that will automatically calculate the ISP for each RA once all the information is entered. Schools complete the green sections, which includes all data used to calculate the ISP- DCMP, foster, homeless, migrant and runaway. All RAs electing CEP must be included on the application.</a:t>
            </a:r>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12</a:t>
            </a:fld>
            <a:endParaRPr lang="en-US"/>
          </a:p>
        </p:txBody>
      </p:sp>
    </p:spTree>
    <p:extLst>
      <p:ext uri="{BB962C8B-B14F-4D97-AF65-F5344CB8AC3E}">
        <p14:creationId xmlns:p14="http://schemas.microsoft.com/office/powerpoint/2010/main" val="98729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application also includes multiple tabs at the bottom that must be completed. The Affirmation tab must be electronically signed by a school official that has authorization to sign on behalf of the school district, such as the Superintendent or Chief Executive Officer, attesting that all data is true and accurate.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9DE01-3D0B-45C1-832F-394E9F9F96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168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Since operating under CEP requires changes to the SFAs free and reduced-price policy statement, a signed Policy Statement Amendment must accompany the application. Again, the SFA must fill in all green boxes. The Policy Statement Amendment is found under the third tab of the CEP Application.</a:t>
            </a:r>
          </a:p>
          <a:p>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14</a:t>
            </a:fld>
            <a:endParaRPr lang="en-US"/>
          </a:p>
        </p:txBody>
      </p:sp>
    </p:spTree>
    <p:extLst>
      <p:ext uri="{BB962C8B-B14F-4D97-AF65-F5344CB8AC3E}">
        <p14:creationId xmlns:p14="http://schemas.microsoft.com/office/powerpoint/2010/main" val="64902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go through an example to show how the identified students, qualifications and claiming all work. </a:t>
            </a:r>
          </a:p>
          <a:p>
            <a:endParaRPr lang="en-US" dirty="0"/>
          </a:p>
          <a:p>
            <a:r>
              <a:rPr lang="en-US" dirty="0"/>
              <a:t>This is a copy of a completed CEP application. If you look at the top chart with the green shaded boxes, the RAs listed are either your entire SFA or a group of your RAs. You will fill in the green shaded boxes with your RA name(s) that are applying, LEA codes, enrollment and number of identified students for each category. The remaining unshaded sections will fill for you.</a:t>
            </a:r>
            <a:endParaRPr lang="en-US" dirty="0">
              <a:cs typeface="Calibri"/>
            </a:endParaRPr>
          </a:p>
          <a:p>
            <a:endParaRPr lang="en-US" dirty="0"/>
          </a:p>
          <a:p>
            <a:r>
              <a:rPr lang="en-US" dirty="0"/>
              <a:t>For the first RA, named School A, they have an enrollment of 100 students in the entire RA. 30 of these students were found on the DCMP as having SNAP benefits, 2 are siblings or other household members that attend this same RA but weren’t found on the DCMP so they are an extension of eligibility, 1 is a foster student, 1 is a homeless student and 20 are Medicaid students found on the DCMP. This adds up to a total of 54 identified students. This 54 is then divided by the RA enrollment of 100 and multiplied by 100 to get a RA ISP of 54%.</a:t>
            </a:r>
            <a:endParaRPr lang="en-US" dirty="0">
              <a:cs typeface="Calibri"/>
            </a:endParaRPr>
          </a:p>
          <a:p>
            <a:endParaRPr lang="en-US" dirty="0"/>
          </a:p>
          <a:p>
            <a:r>
              <a:rPr lang="en-US" dirty="0"/>
              <a:t>Now let's look at School C. In box #10 it shows that they have a total of 16 identified students at that RA from their students found through SNAP, Medicaid and extensions with a total Identified Student Percentage of 32%, when grouped with the other RAs, the total identified student percentage combined is at 51.50% which makes this grouping eligible for CEP</a:t>
            </a:r>
          </a:p>
          <a:p>
            <a:endParaRPr lang="en-US" dirty="0"/>
          </a:p>
          <a:p>
            <a:r>
              <a:rPr lang="en-US" dirty="0"/>
              <a:t>In the example, 82.40 percent of meals will be reimbursed at the federal free rate and 17.60 percent will be reimbursed at federal paid rate. The 17.60 percent will receive the state subsidy.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15</a:t>
            </a:fld>
            <a:endParaRPr lang="en-US"/>
          </a:p>
        </p:txBody>
      </p:sp>
    </p:spTree>
    <p:extLst>
      <p:ext uri="{BB962C8B-B14F-4D97-AF65-F5344CB8AC3E}">
        <p14:creationId xmlns:p14="http://schemas.microsoft.com/office/powerpoint/2010/main" val="985213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uploading the entire student enrollment records/master list enrollment data for each RA on the application. The enrollment record/master list must include all students and be coded to indicate which students were identified to be eligible for the CEP based on: SNAP/Medicaid Direct Certification Matching Process (DCMP), extension of direct certification eligibility to other household member, foster, migrant, runaway, homeless, and Head Start/Even Start. The student enrollment and identified students by category should match your CEP application. </a:t>
            </a:r>
          </a:p>
          <a:p>
            <a:endParaRPr lang="en-US" dirty="0"/>
          </a:p>
          <a:p>
            <a:r>
              <a:rPr lang="en-US" dirty="0"/>
              <a:t>A sample code denotation and totals is shown in exhibit A while a sample coded student enrollment record/master list is shown in exhibit B. </a:t>
            </a:r>
          </a:p>
          <a:p>
            <a:endParaRPr lang="en-US" dirty="0"/>
          </a:p>
          <a:p>
            <a:r>
              <a:rPr lang="en-US" dirty="0"/>
              <a:t>Schools must retain these records used in the development of the ISP during the entire period CEP is in effect. In addition, the ISP documentation must be retained for three years after submission of the final claim for reimbursement under that claiming percentage. All other standard record keeping requirements continue to apply.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16</a:t>
            </a:fld>
            <a:endParaRPr lang="en-US"/>
          </a:p>
        </p:txBody>
      </p:sp>
    </p:spTree>
    <p:extLst>
      <p:ext uri="{BB962C8B-B14F-4D97-AF65-F5344CB8AC3E}">
        <p14:creationId xmlns:p14="http://schemas.microsoft.com/office/powerpoint/2010/main" val="258351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Although submitting the roster is the second step of the application process, it is advisable to have this roster completed prior to submission given the roster will give you the figures to report in the application. The roster and the application will need to match.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17</a:t>
            </a:fld>
            <a:endParaRPr lang="en-US"/>
          </a:p>
        </p:txBody>
      </p:sp>
    </p:spTree>
    <p:extLst>
      <p:ext uri="{BB962C8B-B14F-4D97-AF65-F5344CB8AC3E}">
        <p14:creationId xmlns:p14="http://schemas.microsoft.com/office/powerpoint/2010/main" val="2553005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discussed students to include in the ISP as “Other Source Categorically Eligible”, such as: Homeless, Migrant, Runaway and Foster.</a:t>
            </a:r>
          </a:p>
          <a:p>
            <a:r>
              <a:rPr lang="en-US" dirty="0"/>
              <a:t>The CN Representative reviewing your CEP application may require documentation to validate these students' eligibility.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9DE01-3D0B-45C1-832F-394E9F9F96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826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Acceptable documentation for </a:t>
            </a:r>
            <a:r>
              <a:rPr lang="en-US" b="1" dirty="0"/>
              <a:t>MEP participation </a:t>
            </a:r>
            <a:r>
              <a:rPr lang="en-US" dirty="0"/>
              <a:t>includes:</a:t>
            </a:r>
          </a:p>
          <a:p>
            <a:pPr marL="174708" indent="-174708">
              <a:buFont typeface="Arial" panose="020B0604020202020204" pitchFamily="34" charset="0"/>
              <a:buChar char="•"/>
            </a:pPr>
            <a:r>
              <a:rPr lang="en-US" dirty="0"/>
              <a:t>A list of names of participating children;</a:t>
            </a:r>
          </a:p>
          <a:p>
            <a:pPr marL="174708" indent="-174708">
              <a:buFont typeface="Arial" panose="020B0604020202020204" pitchFamily="34" charset="0"/>
              <a:buChar char="•"/>
            </a:pPr>
            <a:r>
              <a:rPr lang="en-US" dirty="0"/>
              <a:t>The effective dates and the signature of a MEP official; or</a:t>
            </a:r>
          </a:p>
          <a:p>
            <a:pPr marL="174708" indent="-174708">
              <a:buFont typeface="Arial" panose="020B0604020202020204" pitchFamily="34" charset="0"/>
              <a:buChar char="•"/>
            </a:pPr>
            <a:r>
              <a:rPr lang="en-US" dirty="0"/>
              <a:t>A letter from an MEP official or local educational liaison provided by the household to the school confirming the child currently participates in MEP.</a:t>
            </a:r>
          </a:p>
          <a:p>
            <a:endParaRPr lang="en-US" dirty="0"/>
          </a:p>
          <a:p>
            <a:r>
              <a:rPr lang="en-US" dirty="0"/>
              <a:t>Acceptable documentation for RHYA participation includes:</a:t>
            </a:r>
          </a:p>
          <a:p>
            <a:pPr marL="174708" indent="-174708">
              <a:buFont typeface="Arial" panose="020B0604020202020204" pitchFamily="34" charset="0"/>
              <a:buChar char="•"/>
            </a:pPr>
            <a:r>
              <a:rPr lang="en-US" dirty="0"/>
              <a:t>A list of names of participating children;</a:t>
            </a:r>
          </a:p>
          <a:p>
            <a:pPr marL="174708" indent="-174708">
              <a:buFont typeface="Arial" panose="020B0604020202020204" pitchFamily="34" charset="0"/>
              <a:buChar char="•"/>
            </a:pPr>
            <a:r>
              <a:rPr lang="en-US" dirty="0"/>
              <a:t>The effective dates and the signature of a RHYA official;</a:t>
            </a:r>
          </a:p>
          <a:p>
            <a:pPr marL="174708" indent="-174708">
              <a:buFont typeface="Arial" panose="020B0604020202020204" pitchFamily="34" charset="0"/>
              <a:buChar char="•"/>
            </a:pPr>
            <a:r>
              <a:rPr lang="en-US" dirty="0"/>
              <a:t>A letter from a RHYA official or homeless liaison provided by the household to the school confirming the child currently participates in a RHYA program.</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9DE01-3D0B-45C1-832F-394E9F9F96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067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Throughout today's webinar, there are acronyms that will be used. </a:t>
            </a:r>
            <a:endParaRPr lang="en-US" dirty="0"/>
          </a:p>
          <a:p>
            <a:r>
              <a:rPr lang="en-US" dirty="0">
                <a:cs typeface="Calibri"/>
              </a:rPr>
              <a:t>As a refresher, we thought it would be a good idea to go through them before we get started. </a:t>
            </a:r>
          </a:p>
          <a:p>
            <a:endParaRPr lang="en-US" dirty="0">
              <a:cs typeface="Calibri"/>
            </a:endParaRPr>
          </a:p>
          <a:p>
            <a:r>
              <a:rPr lang="en-US" dirty="0">
                <a:cs typeface="Calibri"/>
              </a:rPr>
              <a:t>We will be referring to Community Eligibility Provision as CEP.  </a:t>
            </a:r>
          </a:p>
          <a:p>
            <a:endParaRPr lang="en-US" dirty="0">
              <a:cs typeface="Calibri"/>
            </a:endParaRPr>
          </a:p>
          <a:p>
            <a:r>
              <a:rPr lang="en-US" dirty="0">
                <a:cs typeface="Calibri"/>
              </a:rPr>
              <a:t>SFA is the School Food Authority. The SFA is</a:t>
            </a:r>
            <a:r>
              <a:rPr lang="en-US" dirty="0"/>
              <a:t> the governing body which is responsible for the administration of the Child Nutrition Programs at the local level. In most cases, this is the school district. The school buildings within the SFA are to referred to as Recipient Agencies or RAs. </a:t>
            </a:r>
            <a:endParaRPr lang="en-US" dirty="0">
              <a:cs typeface="Calibri"/>
            </a:endParaRPr>
          </a:p>
          <a:p>
            <a:endParaRPr lang="en-US" dirty="0">
              <a:cs typeface="Calibri"/>
            </a:endParaRPr>
          </a:p>
          <a:p>
            <a:r>
              <a:rPr lang="en-US" dirty="0">
                <a:cs typeface="Calibri"/>
              </a:rPr>
              <a:t>ISP is Identified Student Percentage, which we will be discussing in detail later in this presentation. SNAP is Supplemental Nutrition Assistance Program. DCMP is direct certification matching process. </a:t>
            </a:r>
            <a:r>
              <a:rPr lang="en-US" dirty="0"/>
              <a:t>DCMP provides SFA's with access to SNAP and certain Medicaid data. And the last acronym is RCCI, which is Residential Child Care Institution.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a:t>
            </a:fld>
            <a:endParaRPr lang="en-US"/>
          </a:p>
        </p:txBody>
      </p:sp>
    </p:spTree>
    <p:extLst>
      <p:ext uri="{BB962C8B-B14F-4D97-AF65-F5344CB8AC3E}">
        <p14:creationId xmlns:p14="http://schemas.microsoft.com/office/powerpoint/2010/main" val="179177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sample documents to provide upon request.</a:t>
            </a:r>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20</a:t>
            </a:fld>
            <a:endParaRPr lang="en-US"/>
          </a:p>
        </p:txBody>
      </p:sp>
    </p:spTree>
    <p:extLst>
      <p:ext uri="{BB962C8B-B14F-4D97-AF65-F5344CB8AC3E}">
        <p14:creationId xmlns:p14="http://schemas.microsoft.com/office/powerpoint/2010/main" val="201708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Acceptable documentation to establish eligibility based on homelessness includes:</a:t>
            </a:r>
          </a:p>
          <a:p>
            <a:pPr marL="174708" indent="-174708">
              <a:buFont typeface="Arial" panose="020B0604020202020204" pitchFamily="34" charset="0"/>
              <a:buChar char="•"/>
            </a:pPr>
            <a:r>
              <a:rPr lang="en-US" dirty="0"/>
              <a:t>A list of names of homeless children; </a:t>
            </a:r>
          </a:p>
          <a:p>
            <a:pPr marL="174708" indent="-174708">
              <a:buFont typeface="Arial" panose="020B0604020202020204" pitchFamily="34" charset="0"/>
              <a:buChar char="•"/>
            </a:pPr>
            <a:r>
              <a:rPr lang="en-US" dirty="0"/>
              <a:t>The effective dates and the signature of a homeless liaison; or</a:t>
            </a:r>
          </a:p>
          <a:p>
            <a:pPr marL="174708" indent="-174708">
              <a:buFont typeface="Arial" panose="020B0604020202020204" pitchFamily="34" charset="0"/>
              <a:buChar char="•"/>
            </a:pPr>
            <a:r>
              <a:rPr lang="en-US" dirty="0"/>
              <a:t>A letter from a homeless liaison provided by the household to the school confirming the child is currently homeless.</a:t>
            </a:r>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21</a:t>
            </a:fld>
            <a:endParaRPr lang="en-US"/>
          </a:p>
        </p:txBody>
      </p:sp>
    </p:spTree>
    <p:extLst>
      <p:ext uri="{BB962C8B-B14F-4D97-AF65-F5344CB8AC3E}">
        <p14:creationId xmlns:p14="http://schemas.microsoft.com/office/powerpoint/2010/main" val="2341339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Acceptable documentation for foster children includes:</a:t>
            </a:r>
          </a:p>
          <a:p>
            <a:pPr marL="174708" indent="-174708">
              <a:buFont typeface="Arial" panose="020B0604020202020204" pitchFamily="34" charset="0"/>
              <a:buChar char="•"/>
            </a:pPr>
            <a:r>
              <a:rPr lang="en-US" dirty="0"/>
              <a:t>An electronic or computer match provided directly to the LEA indicating the status of the child as a foster child without further application;</a:t>
            </a:r>
          </a:p>
          <a:p>
            <a:pPr marL="174708" indent="-174708">
              <a:buFont typeface="Arial" panose="020B0604020202020204" pitchFamily="34" charset="0"/>
              <a:buChar char="•"/>
            </a:pPr>
            <a:r>
              <a:rPr lang="en-US" dirty="0"/>
              <a:t>A letter from the State or local welfare agency or court confirming the child’s status as a foster child;</a:t>
            </a:r>
          </a:p>
          <a:p>
            <a:pPr marL="174708" indent="-174708">
              <a:buFont typeface="Arial" panose="020B0604020202020204" pitchFamily="34" charset="0"/>
              <a:buChar char="•"/>
            </a:pPr>
            <a:r>
              <a:rPr lang="en-US" dirty="0"/>
              <a:t>Documentation from the welfare agency or court stating that the courts have taken legal custody of a child who has been placed in the foster care system; or</a:t>
            </a:r>
          </a:p>
          <a:p>
            <a:pPr marL="174708" indent="-174708">
              <a:buFont typeface="Arial" panose="020B0604020202020204" pitchFamily="34" charset="0"/>
              <a:buChar char="•"/>
            </a:pPr>
            <a:r>
              <a:rPr lang="en-US" dirty="0"/>
              <a:t>A list of children in foster care from the welfare agency or court</a:t>
            </a:r>
          </a:p>
          <a:p>
            <a:r>
              <a:rPr lang="en-US" dirty="0"/>
              <a:t>Acceptable documentation for Head Start includes:</a:t>
            </a:r>
          </a:p>
          <a:p>
            <a:pPr marL="174708" indent="-174708">
              <a:buFont typeface="Arial" panose="020B0604020202020204" pitchFamily="34" charset="0"/>
              <a:buChar char="•"/>
            </a:pPr>
            <a:r>
              <a:rPr lang="en-US" dirty="0"/>
              <a:t>An approved federal Head Start application,</a:t>
            </a:r>
          </a:p>
          <a:p>
            <a:pPr marL="174708" indent="-174708">
              <a:buFont typeface="Arial" panose="020B0604020202020204" pitchFamily="34" charset="0"/>
              <a:buChar char="•"/>
            </a:pPr>
            <a:r>
              <a:rPr lang="en-US" dirty="0"/>
              <a:t>A statement of federal Head Start enrollment, or</a:t>
            </a:r>
          </a:p>
          <a:p>
            <a:pPr marL="174708" indent="-174708">
              <a:buFont typeface="Arial" panose="020B0604020202020204" pitchFamily="34" charset="0"/>
              <a:buChar char="•"/>
            </a:pPr>
            <a:r>
              <a:rPr lang="en-US" dirty="0"/>
              <a:t>A list of participants from a Head Start official.</a:t>
            </a:r>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22</a:t>
            </a:fld>
            <a:endParaRPr lang="en-US"/>
          </a:p>
        </p:txBody>
      </p:sp>
    </p:spTree>
    <p:extLst>
      <p:ext uri="{BB962C8B-B14F-4D97-AF65-F5344CB8AC3E}">
        <p14:creationId xmlns:p14="http://schemas.microsoft.com/office/powerpoint/2010/main" val="3027079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sample documents to provide upon request.</a:t>
            </a:r>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23</a:t>
            </a:fld>
            <a:endParaRPr lang="en-US"/>
          </a:p>
        </p:txBody>
      </p:sp>
    </p:spTree>
    <p:extLst>
      <p:ext uri="{BB962C8B-B14F-4D97-AF65-F5344CB8AC3E}">
        <p14:creationId xmlns:p14="http://schemas.microsoft.com/office/powerpoint/2010/main" val="32100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are due by June 30, 2025.  We highly suggest submitting the CEP application early to ensure approval prior to the beginning of the school year.  </a:t>
            </a:r>
          </a:p>
          <a:p>
            <a:endParaRPr lang="en-US" dirty="0"/>
          </a:p>
          <a:p>
            <a:pPr>
              <a:defRPr/>
            </a:pPr>
            <a:r>
              <a:rPr lang="en-US" dirty="0"/>
              <a:t>SFAs receive an email notification once the CEP application is approved, and the information is entered into the Child Nutrition Management System.  The approval email also includes links to templates that SFAs can use to notify families of CEP participation, as notification is required. </a:t>
            </a:r>
            <a:endParaRPr lang="en-US" dirty="0">
              <a:cs typeface="Calibri" panose="020F0502020204030204"/>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9DE01-3D0B-45C1-832F-394E9F9F96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6388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SFAs use the free and reduced-price data as a proxy for many SFA functions, such as BEDS reporting, E-rate, and other local, state, and federal funding; SFAs may opt to collect family income data in addition to the required annual Direct Certification process for theses reporting purposes. While the annually required Direct Certification process for CEP reporting purposes is an allowable cost to Child Nutrition Program funds, the collection of income information from families is NOT considered an allowable expense and therefore is not chargeable to Child Nutrition Program Funds.</a:t>
            </a:r>
          </a:p>
          <a:p>
            <a:endParaRPr lang="en-US" dirty="0"/>
          </a:p>
          <a:p>
            <a:r>
              <a:rPr lang="en-US" dirty="0"/>
              <a:t>Our office makes this alternate Income collection form available for schools approved to implement CEP, along with the modified parent letter and media release on the CNKC</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9DE01-3D0B-45C1-832F-394E9F9F96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8523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operating CEP must notify the media and parents regarding implementation prior to the start of the school year.</a:t>
            </a:r>
          </a:p>
          <a:p>
            <a:pPr defTabSz="931774">
              <a:defRPr/>
            </a:pPr>
            <a:r>
              <a:rPr lang="en-US" dirty="0"/>
              <a:t>Templates for modified versions of the Public Announcement and Parent Letter can be found on the CNKC by searching: Special Provision Option Documents or by scanning this QR code.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9DE01-3D0B-45C1-832F-394E9F9F96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1316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Serving lines must still be adequately supervised to confirm that all meals claimed for reimbursement meet meal pattern requirements and that reimbursement is only claimed for one meal per child per day. For this reason, schools are encouraged to continue using a Point of Sale, or POS system. CEP schools take a total count of reimbursable meals, by meal program. </a:t>
            </a:r>
          </a:p>
          <a:p>
            <a:endParaRPr lang="en-US" dirty="0"/>
          </a:p>
          <a:p>
            <a:pPr defTabSz="931774">
              <a:defRPr/>
            </a:pPr>
            <a:r>
              <a:rPr lang="en-US" dirty="0"/>
              <a:t>When an SFA submits meal claims each month, the total reimbursable meal counts for each RA will be entered by meal type. The Child Nutrition Management System will then separate out the counts into the free and paid meal counts based on the CEP claiming percentage.   The percent that goes into the paid rate will automatically receive the additional reimbursement through the state subsidy. </a:t>
            </a:r>
          </a:p>
          <a:p>
            <a:endParaRPr lang="en-US" dirty="0">
              <a:cs typeface="Calibri"/>
            </a:endParaRPr>
          </a:p>
          <a:p>
            <a:r>
              <a:rPr lang="en-US" dirty="0"/>
              <a:t>While students may not be charged for reimbursable meals under CEP, schools may continue to charge a la carte prices for non-reimbursable meals and al la carte items. </a:t>
            </a:r>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27</a:t>
            </a:fld>
            <a:endParaRPr lang="en-US"/>
          </a:p>
        </p:txBody>
      </p:sp>
    </p:spTree>
    <p:extLst>
      <p:ext uri="{BB962C8B-B14F-4D97-AF65-F5344CB8AC3E}">
        <p14:creationId xmlns:p14="http://schemas.microsoft.com/office/powerpoint/2010/main" val="22590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key points to remember in regard to the CEP are: </a:t>
            </a:r>
          </a:p>
          <a:p>
            <a:endParaRPr lang="en-US" dirty="0"/>
          </a:p>
          <a:p>
            <a:r>
              <a:rPr lang="en-US" dirty="0"/>
              <a:t>CEP is for 4 years, with an option 1-year grace period. An SFA in year four of their CEP cycle with an ISP of at least 15 percent but less than 25 percent are permitted to continue to use the CEP for an additional fifth year, called the grace year.  The grace year eligibility must be based on the ISP enrollment of year four.  The reimbursements provided in the grace year will be generated by the year four ISP.  The grace year is optional and is a local decision.</a:t>
            </a:r>
            <a:endParaRPr lang="en-US" dirty="0">
              <a:cs typeface="Calibri" panose="020F0502020204030204"/>
            </a:endParaRPr>
          </a:p>
          <a:p>
            <a:endParaRPr lang="en-US" dirty="0"/>
          </a:p>
          <a:p>
            <a:r>
              <a:rPr lang="en-US" dirty="0"/>
              <a:t>For those SFAs that determine their ISP has increased since implementation a new CEP application should be submitted to reflect the higher ISP and to maximize federal reimbursement.  Whenever an application is approved a new 4-year cycle begins. </a:t>
            </a:r>
          </a:p>
          <a:p>
            <a:endParaRPr lang="en-US" dirty="0"/>
          </a:p>
          <a:p>
            <a:r>
              <a:rPr lang="en-US" dirty="0"/>
              <a:t>Residential Child Care Institutions, or RCCIs, may not participate in the CEP as they are not included in the purpose of the legislation. To fully maximize CEP, schools should capture as many students as possible in the ISP. This will help to ensure the longevity of the state subsidy. </a:t>
            </a:r>
            <a:endParaRPr lang="en-US" dirty="0">
              <a:cs typeface="Calibri"/>
            </a:endParaRPr>
          </a:p>
          <a:p>
            <a:r>
              <a:rPr lang="en-US" dirty="0"/>
              <a:t>While we encourage SFAs to conduct DCMP monthly, you are required to conduct at least one direct certification data match in each school year to report the number of SNAP and Medicaid matched eligible by RA to SED for federal reporting purposes.  </a:t>
            </a:r>
            <a:endParaRPr lang="en-US" dirty="0">
              <a:cs typeface="Calibri"/>
            </a:endParaRPr>
          </a:p>
          <a:p>
            <a:endParaRPr lang="en-US" dirty="0"/>
          </a:p>
          <a:p>
            <a:pPr>
              <a:defRPr/>
            </a:pPr>
            <a:r>
              <a:rPr lang="en-US" dirty="0"/>
              <a:t>The intent of the state funding is to cover the costs of providing meals at no charge. Since</a:t>
            </a:r>
            <a:r>
              <a:rPr lang="en-US" dirty="0">
                <a:ea typeface="Times New Roman" panose="02020603050405020304" pitchFamily="18" charset="0"/>
              </a:rPr>
              <a:t> monies aren’t being collected from students, SFAs need to ensure that the CEP reimbursement covers all meal costs or ensure those costs are covered from another non-federal source such as the g</a:t>
            </a:r>
            <a:r>
              <a:rPr lang="en-US" dirty="0"/>
              <a:t>eneral fund or donations </a:t>
            </a:r>
            <a:r>
              <a:rPr lang="en-US" dirty="0">
                <a:ea typeface="Times New Roman" panose="02020603050405020304" pitchFamily="18" charset="0"/>
              </a:rPr>
              <a:t>if the financial impact of implementing CEP is higher than the reimbursement received. This additional state funding will help to cover these costs.</a:t>
            </a:r>
            <a:endParaRPr lang="en-US" dirty="0">
              <a:ea typeface="Times New Roman" panose="02020603050405020304" pitchFamily="18" charset="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28</a:t>
            </a:fld>
            <a:endParaRPr lang="en-US"/>
          </a:p>
        </p:txBody>
      </p:sp>
    </p:spTree>
    <p:extLst>
      <p:ext uri="{BB962C8B-B14F-4D97-AF65-F5344CB8AC3E}">
        <p14:creationId xmlns:p14="http://schemas.microsoft.com/office/powerpoint/2010/main" val="3528367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presentation portion of the CEP webinar. We will now take questions on anything discussed during today’s webinar. Again, please use the Q&amp;A box in the lower corner to type and send it to our staff to which we will answer for all viewers to hear. Please remember you may always contact your CN representative for questions specific to your SFA. </a:t>
            </a:r>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29</a:t>
            </a:fld>
            <a:endParaRPr lang="en-US"/>
          </a:p>
        </p:txBody>
      </p:sp>
    </p:spTree>
    <p:extLst>
      <p:ext uri="{BB962C8B-B14F-4D97-AF65-F5344CB8AC3E}">
        <p14:creationId xmlns:p14="http://schemas.microsoft.com/office/powerpoint/2010/main" val="165922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During today's webinar, we will explain what CEP is and its benefits. We will walk through the process of how to determine eligibility for CEP, how to apply for CEP and how to implement the provision once approved.  We also be discussing the CEP reimbursement, including the CEP State Subsidy. </a:t>
            </a:r>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3</a:t>
            </a:fld>
            <a:endParaRPr lang="en-US"/>
          </a:p>
        </p:txBody>
      </p:sp>
    </p:spTree>
    <p:extLst>
      <p:ext uri="{BB962C8B-B14F-4D97-AF65-F5344CB8AC3E}">
        <p14:creationId xmlns:p14="http://schemas.microsoft.com/office/powerpoint/2010/main" val="286395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CEP allows qualifying schools to provide breakfast and lunch at no cost to all students without the burden of collecting and processing school meal applications. Participation in both breakfast and lunch is required to implement CEP.</a:t>
            </a:r>
          </a:p>
          <a:p>
            <a:endParaRPr lang="en-US" dirty="0"/>
          </a:p>
          <a:p>
            <a:r>
              <a:rPr lang="en-US" dirty="0"/>
              <a:t>Schools operating CEP benefit from increased participation in both breakfast and lunch, increase in meal service efficiency and an overall reduction in the administrative requirements for operating Child Nutrition Programs.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4</a:t>
            </a:fld>
            <a:endParaRPr lang="en-US"/>
          </a:p>
        </p:txBody>
      </p:sp>
    </p:spTree>
    <p:extLst>
      <p:ext uri="{BB962C8B-B14F-4D97-AF65-F5344CB8AC3E}">
        <p14:creationId xmlns:p14="http://schemas.microsoft.com/office/powerpoint/2010/main" val="355696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participate in CEP at least 25% of enrolled students must be certified for free meals without an application. A single RA, a group of RAs, or the entire SFA can participate in CEP. </a:t>
            </a:r>
          </a:p>
          <a:p>
            <a:r>
              <a:rPr lang="en-US" dirty="0"/>
              <a:t>  </a:t>
            </a:r>
            <a:endParaRPr lang="en-US" dirty="0">
              <a:cs typeface="Calibri"/>
            </a:endParaRPr>
          </a:p>
          <a:p>
            <a:r>
              <a:rPr lang="en-US" dirty="0"/>
              <a:t>SFAs should determine how to implement CEP to maximize the benefit to the most students.  </a:t>
            </a:r>
            <a:endParaRPr lang="en-US" dirty="0">
              <a:cs typeface="Calibri"/>
            </a:endParaRPr>
          </a:p>
          <a:p>
            <a:endParaRPr lang="en-US" dirty="0"/>
          </a:p>
          <a:p>
            <a:r>
              <a:rPr lang="en-US" dirty="0"/>
              <a:t>Again, to be eligible for CEP, an SFA, Group of RAs, or an Individual RA must have a cumulative identified student percentage, referred to an ISP, of at least 25% .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5</a:t>
            </a:fld>
            <a:endParaRPr lang="en-US"/>
          </a:p>
        </p:txBody>
      </p:sp>
    </p:spTree>
    <p:extLst>
      <p:ext uri="{BB962C8B-B14F-4D97-AF65-F5344CB8AC3E}">
        <p14:creationId xmlns:p14="http://schemas.microsoft.com/office/powerpoint/2010/main" val="378426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The first step in calculating your ISP is determining the number of eligible students, including any UPK students, known as identified students.</a:t>
            </a:r>
          </a:p>
          <a:p>
            <a:pPr>
              <a:defRPr/>
            </a:pPr>
            <a:r>
              <a:rPr lang="en-US" dirty="0">
                <a:latin typeface="+mn-lt"/>
              </a:rPr>
              <a:t>These students include:</a:t>
            </a:r>
          </a:p>
          <a:p>
            <a:pPr marL="174708" indent="-174708">
              <a:buFont typeface="Arial" panose="020B0604020202020204" pitchFamily="34" charset="0"/>
              <a:buChar char="•"/>
            </a:pPr>
            <a:r>
              <a:rPr lang="en-US" dirty="0">
                <a:latin typeface="+mn-lt"/>
              </a:rPr>
              <a:t>SNAP </a:t>
            </a:r>
            <a:r>
              <a:rPr lang="en-US" dirty="0">
                <a:solidFill>
                  <a:srgbClr val="000000"/>
                </a:solidFill>
                <a:ea typeface="Open Sans"/>
                <a:cs typeface="Open Sans"/>
              </a:rPr>
              <a:t>and</a:t>
            </a:r>
            <a:r>
              <a:rPr lang="en-US" dirty="0">
                <a:latin typeface="+mn-lt"/>
              </a:rPr>
              <a:t> certain Medicaid </a:t>
            </a:r>
            <a:r>
              <a:rPr lang="en-US" b="0" i="0" dirty="0">
                <a:solidFill>
                  <a:srgbClr val="000000"/>
                </a:solidFill>
                <a:effectLst/>
                <a:latin typeface="+mn-lt"/>
                <a:ea typeface="Open Sans"/>
                <a:cs typeface="Open Sans"/>
              </a:rPr>
              <a:t>recipients </a:t>
            </a:r>
            <a:r>
              <a:rPr lang="en-US" b="0" i="0" u="sng" dirty="0">
                <a:solidFill>
                  <a:srgbClr val="000000"/>
                </a:solidFill>
                <a:effectLst/>
                <a:latin typeface="+mn-lt"/>
                <a:ea typeface="Open Sans"/>
                <a:cs typeface="Open Sans"/>
              </a:rPr>
              <a:t>identified through the electronic direct certification matching process (DCMP) only</a:t>
            </a:r>
          </a:p>
          <a:p>
            <a:pPr marL="174708" indent="-174708" defTabSz="931774">
              <a:buFont typeface="Arial" panose="020B0604020202020204" pitchFamily="34" charset="0"/>
              <a:buChar char="•"/>
              <a:defRPr/>
            </a:pPr>
            <a:r>
              <a:rPr lang="en-US" b="0" i="0" u="none" dirty="0">
                <a:solidFill>
                  <a:srgbClr val="000000"/>
                </a:solidFill>
                <a:effectLst/>
                <a:latin typeface="+mn-lt"/>
                <a:ea typeface="Open Sans"/>
                <a:cs typeface="Open Sans"/>
              </a:rPr>
              <a:t>Students residing in the same household as </a:t>
            </a:r>
            <a:r>
              <a:rPr lang="en-US" dirty="0">
                <a:latin typeface="+mn-lt"/>
              </a:rPr>
              <a:t>SNAP </a:t>
            </a:r>
            <a:r>
              <a:rPr lang="en-US" dirty="0">
                <a:solidFill>
                  <a:srgbClr val="000000"/>
                </a:solidFill>
                <a:ea typeface="Open Sans"/>
                <a:cs typeface="Open Sans"/>
              </a:rPr>
              <a:t>and</a:t>
            </a:r>
            <a:r>
              <a:rPr lang="en-US" dirty="0">
                <a:latin typeface="+mn-lt"/>
              </a:rPr>
              <a:t> Medicaid </a:t>
            </a:r>
            <a:r>
              <a:rPr lang="en-US" b="0" i="0" dirty="0">
                <a:solidFill>
                  <a:srgbClr val="000000"/>
                </a:solidFill>
                <a:effectLst/>
                <a:latin typeface="+mn-lt"/>
                <a:ea typeface="Open Sans"/>
                <a:cs typeface="Open Sans"/>
              </a:rPr>
              <a:t>recipients </a:t>
            </a:r>
            <a:r>
              <a:rPr lang="en-US" b="0" i="0" u="none" dirty="0">
                <a:solidFill>
                  <a:srgbClr val="000000"/>
                </a:solidFill>
                <a:effectLst/>
                <a:latin typeface="+mn-lt"/>
                <a:ea typeface="Open Sans"/>
                <a:cs typeface="Open Sans"/>
              </a:rPr>
              <a:t>identified through the electronic DCMP, which are known as “</a:t>
            </a:r>
            <a:r>
              <a:rPr lang="en-US" b="0" i="0" u="sng" dirty="0">
                <a:solidFill>
                  <a:srgbClr val="000000"/>
                </a:solidFill>
                <a:effectLst/>
                <a:latin typeface="+mn-lt"/>
                <a:ea typeface="Open Sans"/>
                <a:cs typeface="Open Sans"/>
              </a:rPr>
              <a:t>Extensions”</a:t>
            </a:r>
            <a:endParaRPr lang="en-US" b="0" i="0" u="none" dirty="0">
              <a:solidFill>
                <a:srgbClr val="000000"/>
              </a:solidFill>
              <a:effectLst/>
              <a:latin typeface="+mn-lt"/>
              <a:ea typeface="Open Sans"/>
              <a:cs typeface="Open Sans"/>
            </a:endParaRPr>
          </a:p>
          <a:p>
            <a:pPr marL="174708" indent="-174708" defTabSz="931774">
              <a:buFont typeface="Arial" panose="020B0604020202020204" pitchFamily="34" charset="0"/>
              <a:buChar char="•"/>
              <a:defRPr/>
            </a:pPr>
            <a:r>
              <a:rPr lang="en-US" b="0" i="0" u="none" dirty="0">
                <a:solidFill>
                  <a:srgbClr val="000000"/>
                </a:solidFill>
                <a:effectLst/>
                <a:latin typeface="+mn-lt"/>
                <a:ea typeface="Open Sans"/>
                <a:cs typeface="Open Sans"/>
              </a:rPr>
              <a:t>Students eligible for free meals via </a:t>
            </a:r>
            <a:r>
              <a:rPr lang="en-US" dirty="0"/>
              <a:t>Other Source Categorical Eligibility:</a:t>
            </a:r>
          </a:p>
          <a:p>
            <a:pPr marL="640594" lvl="1" indent="-174708" defTabSz="931774">
              <a:buFont typeface="Arial" panose="020B0604020202020204" pitchFamily="34" charset="0"/>
              <a:buChar char="•"/>
              <a:defRPr/>
            </a:pPr>
            <a:r>
              <a:rPr lang="en-US" dirty="0"/>
              <a:t>Students identified as “Homeless” by the LEA’s homeless liaison or by an official of a homeless shelter;</a:t>
            </a:r>
          </a:p>
          <a:p>
            <a:pPr marL="640594" lvl="1" indent="-174708" defTabSz="931774">
              <a:buFont typeface="Arial" panose="020B0604020202020204" pitchFamily="34" charset="0"/>
              <a:buChar char="•"/>
              <a:defRPr/>
            </a:pPr>
            <a:r>
              <a:rPr lang="en-US" dirty="0"/>
              <a:t>A migrant by the State or local Migrant Education Program coordinator or homeless liaison;</a:t>
            </a:r>
          </a:p>
          <a:p>
            <a:pPr marL="640594" lvl="1" indent="-174708" defTabSz="931774">
              <a:buFont typeface="Arial" panose="020B0604020202020204" pitchFamily="34" charset="0"/>
              <a:buChar char="•"/>
              <a:defRPr/>
            </a:pPr>
            <a:r>
              <a:rPr lang="en-US" dirty="0"/>
              <a:t>A runaway who is identified by the local education liaison as receiving assistance through a program under the Runaway and Homeless Youth Act; or</a:t>
            </a:r>
          </a:p>
          <a:p>
            <a:pPr marL="640594" lvl="1" indent="-174708" defTabSz="931774">
              <a:buFont typeface="Arial" panose="020B0604020202020204" pitchFamily="34" charset="0"/>
              <a:buChar char="•"/>
              <a:defRPr/>
            </a:pPr>
            <a:r>
              <a:rPr lang="en-US" dirty="0"/>
              <a:t>A foster child whose care and placement is the responsibility of the State, or who is formally placed by a court with a caretaker household through which the State retains legal custody of the child.</a:t>
            </a:r>
          </a:p>
          <a:p>
            <a:pPr marL="640594" lvl="1" indent="-174708" defTabSz="931774">
              <a:buFont typeface="Arial" panose="020B0604020202020204" pitchFamily="34" charset="0"/>
              <a:buChar char="•"/>
              <a:defRPr/>
            </a:pPr>
            <a:r>
              <a:rPr lang="en-US" dirty="0"/>
              <a:t>Students enrolled in a Federal Head Start or Even Start program.</a:t>
            </a:r>
          </a:p>
          <a:p>
            <a:pPr defTabSz="931774">
              <a:defRPr/>
            </a:pPr>
            <a:endParaRPr lang="en-US" dirty="0">
              <a:latin typeface="+mn-lt"/>
            </a:endParaRPr>
          </a:p>
          <a:p>
            <a:r>
              <a:rPr lang="en-US" dirty="0">
                <a:latin typeface="+mn-lt"/>
              </a:rPr>
              <a:t>Students who are eligible for free meals based on submission of school meal applications are NOT included in the ISP, even if the application includes a SNAP number.</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6</a:t>
            </a:fld>
            <a:endParaRPr lang="en-US"/>
          </a:p>
        </p:txBody>
      </p:sp>
    </p:spTree>
    <p:extLst>
      <p:ext uri="{BB962C8B-B14F-4D97-AF65-F5344CB8AC3E}">
        <p14:creationId xmlns:p14="http://schemas.microsoft.com/office/powerpoint/2010/main" val="425462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 you have determined the number of identified students, then you can calculate the ISP for each RA. To calculate the ISP, divide the number of identified students by total number of enrolled students then multiply by 100.  The product of that calculation is the ISP.</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7</a:t>
            </a:fld>
            <a:endParaRPr lang="en-US"/>
          </a:p>
        </p:txBody>
      </p:sp>
    </p:spTree>
    <p:extLst>
      <p:ext uri="{BB962C8B-B14F-4D97-AF65-F5344CB8AC3E}">
        <p14:creationId xmlns:p14="http://schemas.microsoft.com/office/powerpoint/2010/main" val="326785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how SFAs can group schools to participate in CEP. </a:t>
            </a:r>
          </a:p>
          <a:p>
            <a:r>
              <a:rPr lang="en-US" dirty="0"/>
              <a:t>In the first example, South MS/HS does not qualify based on it’s individual ISP but North ES does. The SFA can group both schools together to maximize federal reimbursement and elect CEP in both RAs.</a:t>
            </a:r>
          </a:p>
          <a:p>
            <a:endParaRPr lang="en-US" dirty="0"/>
          </a:p>
          <a:p>
            <a:pPr defTabSz="931774">
              <a:defRPr/>
            </a:pPr>
            <a:r>
              <a:rPr lang="en-US" dirty="0"/>
              <a:t>In the second example, the three RAs grouped together do not qualify based on the average ISP.  However, Purple ES can be grouped with either Yellow MS or Blue HS for 2 of the RAs to be eligible for CEP.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8</a:t>
            </a:fld>
            <a:endParaRPr lang="en-US"/>
          </a:p>
        </p:txBody>
      </p:sp>
    </p:spTree>
    <p:extLst>
      <p:ext uri="{BB962C8B-B14F-4D97-AF65-F5344CB8AC3E}">
        <p14:creationId xmlns:p14="http://schemas.microsoft.com/office/powerpoint/2010/main" val="307936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CEP federal Reimbursement is calculated by multiplying the ISP by 1.6.  This calculation gives you the percentage of total meals claimed at the free rate.  The remainder is reimbursed at the paid rate.  The CEP percent of meals reimbursed at the free rate cannot exceed 100.</a:t>
            </a:r>
          </a:p>
          <a:p>
            <a:endParaRPr lang="en-US" dirty="0"/>
          </a:p>
          <a:p>
            <a:endParaRPr lang="en-US" dirty="0"/>
          </a:p>
        </p:txBody>
      </p:sp>
      <p:sp>
        <p:nvSpPr>
          <p:cNvPr id="4" name="Slide Number Placeholder 3"/>
          <p:cNvSpPr>
            <a:spLocks noGrp="1"/>
          </p:cNvSpPr>
          <p:nvPr>
            <p:ph type="sldNum" sz="quarter" idx="5"/>
          </p:nvPr>
        </p:nvSpPr>
        <p:spPr/>
        <p:txBody>
          <a:bodyPr/>
          <a:lstStyle/>
          <a:p>
            <a:fld id="{B0FC2557-5C49-47DC-A28A-5330B6401A04}" type="slidenum">
              <a:rPr lang="en-US" smtClean="0"/>
              <a:t>9</a:t>
            </a:fld>
            <a:endParaRPr lang="en-US"/>
          </a:p>
        </p:txBody>
      </p:sp>
    </p:spTree>
    <p:extLst>
      <p:ext uri="{BB962C8B-B14F-4D97-AF65-F5344CB8AC3E}">
        <p14:creationId xmlns:p14="http://schemas.microsoft.com/office/powerpoint/2010/main" val="375202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2.jpe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13"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image" Target="../media/image8.svg"/><Relationship Id="rId12"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diagramQuickStyle" Target="../diagrams/quickStyle1.xml"/><Relationship Id="rId5" Type="http://schemas.openxmlformats.org/officeDocument/2006/relationships/image" Target="../media/image2.svg"/><Relationship Id="rId10" Type="http://schemas.openxmlformats.org/officeDocument/2006/relationships/diagramLayout" Target="../diagrams/layout1.xml"/><Relationship Id="rId4" Type="http://schemas.openxmlformats.org/officeDocument/2006/relationships/image" Target="../media/image1.png"/><Relationship Id="rId9"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svg"/><Relationship Id="rId5" Type="http://schemas.openxmlformats.org/officeDocument/2006/relationships/image" Target="../media/image1.png"/><Relationship Id="rId4" Type="http://schemas.microsoft.com/office/2018/10/relationships/comments" Target="../comments/modernComment_11B_B0C3382F.xml"/><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3.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4.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5.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7.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8.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1.sv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notesSlide" Target="../notesSlides/notesSlide19.xml"/><Relationship Id="rId7" Type="http://schemas.openxmlformats.org/officeDocument/2006/relationships/image" Target="../media/image8.svg"/><Relationship Id="rId12"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7.png"/><Relationship Id="rId11" Type="http://schemas.openxmlformats.org/officeDocument/2006/relationships/diagramColors" Target="../diagrams/colors2.xml"/><Relationship Id="rId5" Type="http://schemas.openxmlformats.org/officeDocument/2006/relationships/image" Target="../media/image2.svg"/><Relationship Id="rId10" Type="http://schemas.openxmlformats.org/officeDocument/2006/relationships/diagramQuickStyle" Target="../diagrams/quickStyle2.xml"/><Relationship Id="rId4" Type="http://schemas.openxmlformats.org/officeDocument/2006/relationships/image" Target="../media/image1.png"/><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0.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notesSlide" Target="../notesSlides/notesSlide22.xml"/><Relationship Id="rId7" Type="http://schemas.openxmlformats.org/officeDocument/2006/relationships/image" Target="../media/image8.svg"/><Relationship Id="rId12"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7.png"/><Relationship Id="rId11" Type="http://schemas.openxmlformats.org/officeDocument/2006/relationships/diagramColors" Target="../diagrams/colors3.xml"/><Relationship Id="rId5" Type="http://schemas.openxmlformats.org/officeDocument/2006/relationships/image" Target="../media/image2.svg"/><Relationship Id="rId10" Type="http://schemas.openxmlformats.org/officeDocument/2006/relationships/diagramQuickStyle" Target="../diagrams/quickStyle3.xml"/><Relationship Id="rId4" Type="http://schemas.openxmlformats.org/officeDocument/2006/relationships/image" Target="../media/image1.png"/><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3.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hyperlink" Target="https://www.cn.nysed.gov/content/special-provision-option-documents" TargetMode="External"/><Relationship Id="rId3" Type="http://schemas.openxmlformats.org/officeDocument/2006/relationships/notesSlide" Target="../notesSlides/notesSlide25.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26.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27.xml"/><Relationship Id="rId7" Type="http://schemas.openxmlformats.org/officeDocument/2006/relationships/diagramLayout" Target="../diagrams/layout4.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Data" Target="../diagrams/data4.xml"/><Relationship Id="rId11" Type="http://schemas.openxmlformats.org/officeDocument/2006/relationships/image" Target="../media/image48.jpeg"/><Relationship Id="rId5" Type="http://schemas.openxmlformats.org/officeDocument/2006/relationships/image" Target="../media/image8.sv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2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28.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9.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hyperlink" Target="mailto:CN@nysed.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3.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2.svg"/><Relationship Id="rId10" Type="http://schemas.openxmlformats.org/officeDocument/2006/relationships/image" Target="../media/image20.jpeg"/><Relationship Id="rId4" Type="http://schemas.openxmlformats.org/officeDocument/2006/relationships/image" Target="../media/image1.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2.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445018"/>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Freeform 5"/>
          <p:cNvSpPr/>
          <p:nvPr/>
        </p:nvSpPr>
        <p:spPr>
          <a:xfrm flipH="1">
            <a:off x="-2080970" y="-219626"/>
            <a:ext cx="4609770" cy="6797248"/>
          </a:xfrm>
          <a:custGeom>
            <a:avLst/>
            <a:gdLst/>
            <a:ahLst/>
            <a:cxnLst/>
            <a:rect l="l" t="t" r="r" b="b"/>
            <a:pathLst>
              <a:path w="4609770" h="6797248">
                <a:moveTo>
                  <a:pt x="4609770" y="0"/>
                </a:moveTo>
                <a:lnTo>
                  <a:pt x="0" y="0"/>
                </a:lnTo>
                <a:lnTo>
                  <a:pt x="0" y="6797248"/>
                </a:lnTo>
                <a:lnTo>
                  <a:pt x="4609770" y="6797248"/>
                </a:lnTo>
                <a:lnTo>
                  <a:pt x="46097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5159663">
            <a:off x="-539919" y="4200045"/>
            <a:ext cx="5163532" cy="8873031"/>
          </a:xfrm>
          <a:custGeom>
            <a:avLst/>
            <a:gdLst/>
            <a:ahLst/>
            <a:cxnLst/>
            <a:rect l="l" t="t" r="r" b="b"/>
            <a:pathLst>
              <a:path w="5163532" h="8873031">
                <a:moveTo>
                  <a:pt x="0" y="0"/>
                </a:moveTo>
                <a:lnTo>
                  <a:pt x="5163532" y="0"/>
                </a:lnTo>
                <a:lnTo>
                  <a:pt x="5163532" y="8873031"/>
                </a:lnTo>
                <a:lnTo>
                  <a:pt x="0" y="88730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5159663">
            <a:off x="13389830" y="-1257518"/>
            <a:ext cx="5163532" cy="8873031"/>
          </a:xfrm>
          <a:custGeom>
            <a:avLst/>
            <a:gdLst/>
            <a:ahLst/>
            <a:cxnLst/>
            <a:rect l="l" t="t" r="r" b="b"/>
            <a:pathLst>
              <a:path w="5163532" h="8873031">
                <a:moveTo>
                  <a:pt x="0" y="0"/>
                </a:moveTo>
                <a:lnTo>
                  <a:pt x="5163532" y="0"/>
                </a:lnTo>
                <a:lnTo>
                  <a:pt x="5163532" y="8873031"/>
                </a:lnTo>
                <a:lnTo>
                  <a:pt x="0" y="88730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1219561" y="5264773"/>
            <a:ext cx="16347444" cy="1927908"/>
          </a:xfrm>
          <a:prstGeom prst="rect">
            <a:avLst/>
          </a:prstGeom>
        </p:spPr>
        <p:txBody>
          <a:bodyPr lIns="0" tIns="0" rIns="0" bIns="0" rtlCol="0" anchor="t">
            <a:spAutoFit/>
          </a:bodyPr>
          <a:lstStyle/>
          <a:p>
            <a:pPr marL="0" lvl="0" indent="0" algn="ctr">
              <a:lnSpc>
                <a:spcPts val="13734"/>
              </a:lnSpc>
            </a:pPr>
            <a:r>
              <a:rPr lang="en-US" sz="16158" spc="-484">
                <a:solidFill>
                  <a:srgbClr val="FFFFFF"/>
                </a:solidFill>
                <a:latin typeface="Berthold Block"/>
                <a:ea typeface="Berthold Block"/>
                <a:cs typeface="Berthold Block"/>
                <a:sym typeface="Berthold Block"/>
              </a:rPr>
              <a:t>ELIGIBILITY PROVISION</a:t>
            </a:r>
          </a:p>
        </p:txBody>
      </p:sp>
      <p:sp>
        <p:nvSpPr>
          <p:cNvPr id="9" name="TextBox 9"/>
          <p:cNvSpPr txBox="1"/>
          <p:nvPr/>
        </p:nvSpPr>
        <p:spPr>
          <a:xfrm>
            <a:off x="4091040" y="3135046"/>
            <a:ext cx="10105920" cy="2408653"/>
          </a:xfrm>
          <a:prstGeom prst="rect">
            <a:avLst/>
          </a:prstGeom>
        </p:spPr>
        <p:txBody>
          <a:bodyPr lIns="0" tIns="0" rIns="0" bIns="0" rtlCol="0" anchor="t">
            <a:spAutoFit/>
          </a:bodyPr>
          <a:lstStyle/>
          <a:p>
            <a:pPr marL="0" lvl="0" indent="0" algn="ctr">
              <a:lnSpc>
                <a:spcPts val="16113"/>
              </a:lnSpc>
            </a:pPr>
            <a:r>
              <a:rPr lang="en-US" sz="18957" spc="-568">
                <a:solidFill>
                  <a:srgbClr val="FFFFFF"/>
                </a:solidFill>
                <a:latin typeface="Berthold Block"/>
                <a:ea typeface="Berthold Block"/>
                <a:cs typeface="Berthold Block"/>
                <a:sym typeface="Berthold Block"/>
              </a:rPr>
              <a:t>COMMUNITY</a:t>
            </a:r>
          </a:p>
        </p:txBody>
      </p:sp>
      <p:sp>
        <p:nvSpPr>
          <p:cNvPr id="10" name="Freeform 10"/>
          <p:cNvSpPr/>
          <p:nvPr/>
        </p:nvSpPr>
        <p:spPr>
          <a:xfrm>
            <a:off x="8053309" y="868671"/>
            <a:ext cx="2485684" cy="1637725"/>
          </a:xfrm>
          <a:custGeom>
            <a:avLst/>
            <a:gdLst/>
            <a:ahLst/>
            <a:cxnLst/>
            <a:rect l="l" t="t" r="r" b="b"/>
            <a:pathLst>
              <a:path w="2485684" h="1637725">
                <a:moveTo>
                  <a:pt x="0" y="0"/>
                </a:moveTo>
                <a:lnTo>
                  <a:pt x="2485684" y="0"/>
                </a:lnTo>
                <a:lnTo>
                  <a:pt x="2485684" y="1637725"/>
                </a:lnTo>
                <a:lnTo>
                  <a:pt x="0" y="16377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1"/>
          <p:cNvSpPr txBox="1"/>
          <p:nvPr/>
        </p:nvSpPr>
        <p:spPr>
          <a:xfrm>
            <a:off x="5256127" y="6951394"/>
            <a:ext cx="7769910" cy="706155"/>
          </a:xfrm>
          <a:prstGeom prst="rect">
            <a:avLst/>
          </a:prstGeom>
        </p:spPr>
        <p:txBody>
          <a:bodyPr lIns="0" tIns="0" rIns="0" bIns="0" rtlCol="0" anchor="t">
            <a:spAutoFit/>
          </a:bodyPr>
          <a:lstStyle/>
          <a:p>
            <a:pPr algn="ctr">
              <a:lnSpc>
                <a:spcPts val="6246"/>
              </a:lnSpc>
            </a:pPr>
            <a:r>
              <a:rPr lang="en-US" sz="4461" dirty="0">
                <a:solidFill>
                  <a:srgbClr val="FFFFFF"/>
                </a:solidFill>
                <a:latin typeface="Jua"/>
                <a:ea typeface="Jua"/>
                <a:cs typeface="Jua"/>
                <a:sym typeface="Jua"/>
              </a:rPr>
              <a:t>Office of Child Nutrition</a:t>
            </a:r>
          </a:p>
        </p:txBody>
      </p:sp>
      <p:sp>
        <p:nvSpPr>
          <p:cNvPr id="12" name="Freeform 12"/>
          <p:cNvSpPr/>
          <p:nvPr/>
        </p:nvSpPr>
        <p:spPr>
          <a:xfrm>
            <a:off x="14108480" y="8344831"/>
            <a:ext cx="1942169" cy="1942169"/>
          </a:xfrm>
          <a:custGeom>
            <a:avLst/>
            <a:gdLst/>
            <a:ahLst/>
            <a:cxnLst/>
            <a:rect l="l" t="t" r="r" b="b"/>
            <a:pathLst>
              <a:path w="1942169" h="1942169">
                <a:moveTo>
                  <a:pt x="0" y="0"/>
                </a:moveTo>
                <a:lnTo>
                  <a:pt x="1942170" y="0"/>
                </a:lnTo>
                <a:lnTo>
                  <a:pt x="1942170" y="1942169"/>
                </a:lnTo>
                <a:lnTo>
                  <a:pt x="0" y="1942169"/>
                </a:lnTo>
                <a:lnTo>
                  <a:pt x="0" y="0"/>
                </a:lnTo>
                <a:close/>
              </a:path>
            </a:pathLst>
          </a:custGeom>
          <a:blipFill>
            <a:blip r:embed="rId12"/>
            <a:stretch>
              <a:fillRect/>
            </a:stretch>
          </a:blipFill>
        </p:spPr>
        <p:txBody>
          <a:bodyPr/>
          <a:lstStyle/>
          <a:p>
            <a:endParaRPr lang="en-US"/>
          </a:p>
        </p:txBody>
      </p:sp>
      <p:sp>
        <p:nvSpPr>
          <p:cNvPr id="13" name="Freeform 13"/>
          <p:cNvSpPr/>
          <p:nvPr/>
        </p:nvSpPr>
        <p:spPr>
          <a:xfrm>
            <a:off x="16050650" y="8229600"/>
            <a:ext cx="1999785" cy="1999785"/>
          </a:xfrm>
          <a:custGeom>
            <a:avLst/>
            <a:gdLst/>
            <a:ahLst/>
            <a:cxnLst/>
            <a:rect l="l" t="t" r="r" b="b"/>
            <a:pathLst>
              <a:path w="1999785" h="1999785">
                <a:moveTo>
                  <a:pt x="0" y="0"/>
                </a:moveTo>
                <a:lnTo>
                  <a:pt x="1999784" y="0"/>
                </a:lnTo>
                <a:lnTo>
                  <a:pt x="1999784" y="1999785"/>
                </a:lnTo>
                <a:lnTo>
                  <a:pt x="0" y="1999785"/>
                </a:lnTo>
                <a:lnTo>
                  <a:pt x="0" y="0"/>
                </a:lnTo>
                <a:close/>
              </a:path>
            </a:pathLst>
          </a:custGeom>
          <a:blipFill>
            <a:blip r:embed="rId13"/>
            <a:stretch>
              <a:fillRect/>
            </a:stretch>
          </a:blipFill>
        </p:spPr>
        <p:txBody>
          <a:bodyPr/>
          <a:lstStyle/>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4474861" y="190500"/>
            <a:ext cx="18440400" cy="4010842"/>
          </a:xfrm>
          <a:prstGeom prst="rect">
            <a:avLst/>
          </a:prstGeom>
        </p:spPr>
        <p:txBody>
          <a:bodyPr wrap="square" lIns="0" tIns="0" rIns="0" bIns="0" rtlCol="0" anchor="t">
            <a:spAutoFit/>
          </a:bodyPr>
          <a:lstStyle/>
          <a:p>
            <a:pPr marL="0" lvl="0" indent="0" algn="ctr">
              <a:lnSpc>
                <a:spcPts val="16000"/>
              </a:lnSpc>
            </a:pPr>
            <a:r>
              <a:rPr lang="en-US" sz="11500" spc="-564">
                <a:solidFill>
                  <a:srgbClr val="FFFFFF"/>
                </a:solidFill>
                <a:latin typeface="Berthold Block"/>
                <a:ea typeface="Berthold Block"/>
                <a:cs typeface="Berthold Block"/>
                <a:sym typeface="Berthold Block"/>
              </a:rPr>
              <a:t>NYS CEP </a:t>
            </a:r>
          </a:p>
          <a:p>
            <a:pPr marL="0" lvl="0" indent="0" algn="ctr">
              <a:lnSpc>
                <a:spcPts val="16000"/>
              </a:lnSpc>
            </a:pPr>
            <a:r>
              <a:rPr lang="en-US" sz="11500" spc="-564">
                <a:solidFill>
                  <a:srgbClr val="FFFFFF"/>
                </a:solidFill>
                <a:latin typeface="Berthold Block"/>
                <a:ea typeface="Berthold Block"/>
                <a:cs typeface="Berthold Block"/>
                <a:sym typeface="Berthold Block"/>
              </a:rPr>
              <a:t>State Subsidy</a:t>
            </a:r>
          </a:p>
        </p:txBody>
      </p:sp>
      <p:sp>
        <p:nvSpPr>
          <p:cNvPr id="12" name="Rectangle 11">
            <a:extLst>
              <a:ext uri="{FF2B5EF4-FFF2-40B4-BE49-F238E27FC236}">
                <a16:creationId xmlns:a16="http://schemas.microsoft.com/office/drawing/2014/main" id="{06B5F42C-3486-7E22-C84B-8ECF5FEC8F25}"/>
              </a:ext>
            </a:extLst>
          </p:cNvPr>
          <p:cNvSpPr/>
          <p:nvPr/>
        </p:nvSpPr>
        <p:spPr>
          <a:xfrm>
            <a:off x="8502436" y="2195921"/>
            <a:ext cx="8337764" cy="6452779"/>
          </a:xfrm>
          <a:prstGeom prst="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EA1FEC3-89F4-04C0-3CC9-32CB0C25E1CA}"/>
              </a:ext>
            </a:extLst>
          </p:cNvPr>
          <p:cNvSpPr txBox="1"/>
          <p:nvPr/>
        </p:nvSpPr>
        <p:spPr>
          <a:xfrm>
            <a:off x="9144000" y="3086100"/>
            <a:ext cx="6934200" cy="4524315"/>
          </a:xfrm>
          <a:prstGeom prst="rect">
            <a:avLst/>
          </a:prstGeom>
          <a:noFill/>
        </p:spPr>
        <p:txBody>
          <a:bodyPr wrap="square" rtlCol="0">
            <a:spAutoFit/>
          </a:bodyPr>
          <a:lstStyle/>
          <a:p>
            <a:pPr algn="l" rtl="0" fontAlgn="base"/>
            <a:r>
              <a:rPr lang="en-US" sz="3600" b="0" i="0" u="none" strike="noStrike" dirty="0">
                <a:solidFill>
                  <a:srgbClr val="595959"/>
                </a:solidFill>
                <a:effectLst/>
                <a:latin typeface="Cambria" panose="02040503050406030204" pitchFamily="18" charset="0"/>
              </a:rPr>
              <a:t>Ensures all CEP meals are reimbursement at the free rate.</a:t>
            </a:r>
            <a:r>
              <a:rPr lang="en-US" sz="3600" b="1" i="0" u="none" strike="noStrike" dirty="0">
                <a:solidFill>
                  <a:srgbClr val="595959"/>
                </a:solidFill>
                <a:effectLst/>
                <a:latin typeface="Cambria" panose="02040503050406030204" pitchFamily="18" charset="0"/>
              </a:rPr>
              <a:t> </a:t>
            </a:r>
            <a:r>
              <a:rPr lang="en-US" sz="3600" b="0" i="0" dirty="0">
                <a:solidFill>
                  <a:srgbClr val="000000"/>
                </a:solidFill>
                <a:effectLst/>
                <a:latin typeface="Cambria" panose="02040503050406030204" pitchFamily="18" charset="0"/>
              </a:rPr>
              <a:t>​</a:t>
            </a:r>
            <a:endParaRPr lang="en-US" sz="3600" b="0" i="0" dirty="0">
              <a:solidFill>
                <a:srgbClr val="000000"/>
              </a:solidFill>
              <a:effectLst/>
              <a:latin typeface="Segoe UI" panose="020B0502040204020203" pitchFamily="34" charset="0"/>
            </a:endParaRPr>
          </a:p>
          <a:p>
            <a:pPr algn="l" rtl="0" fontAlgn="base"/>
            <a:r>
              <a:rPr lang="en-US" sz="3600" b="0" i="0" dirty="0">
                <a:solidFill>
                  <a:srgbClr val="000000"/>
                </a:solidFill>
                <a:effectLst/>
                <a:latin typeface="Cambria" panose="02040503050406030204" pitchFamily="18" charset="0"/>
              </a:rPr>
              <a:t>​</a:t>
            </a:r>
            <a:endParaRPr lang="en-US" sz="3600" b="0" i="0" dirty="0">
              <a:solidFill>
                <a:srgbClr val="000000"/>
              </a:solidFill>
              <a:effectLst/>
              <a:latin typeface="Segoe UI" panose="020B0502040204020203" pitchFamily="34" charset="0"/>
            </a:endParaRPr>
          </a:p>
          <a:p>
            <a:pPr algn="l" rtl="0" fontAlgn="base"/>
            <a:r>
              <a:rPr lang="en-US" sz="3600" b="0" i="0" u="none" strike="noStrike" dirty="0">
                <a:solidFill>
                  <a:srgbClr val="595959"/>
                </a:solidFill>
                <a:effectLst/>
                <a:latin typeface="Cambria" panose="02040503050406030204" pitchFamily="18" charset="0"/>
              </a:rPr>
              <a:t>To receive the Subsidy:</a:t>
            </a:r>
            <a:r>
              <a:rPr lang="en-US" sz="3600" b="0" i="0" dirty="0">
                <a:solidFill>
                  <a:srgbClr val="000000"/>
                </a:solidFill>
                <a:effectLst/>
                <a:latin typeface="Cambria" panose="02040503050406030204" pitchFamily="18" charset="0"/>
              </a:rPr>
              <a:t>​</a:t>
            </a:r>
            <a:endParaRPr lang="en-US" sz="3600" b="0" i="0" dirty="0">
              <a:solidFill>
                <a:srgbClr val="000000"/>
              </a:solidFill>
              <a:effectLst/>
              <a:latin typeface="Segoe UI" panose="020B0502040204020203" pitchFamily="34" charset="0"/>
            </a:endParaRPr>
          </a:p>
          <a:p>
            <a:pPr lvl="1" fontAlgn="base">
              <a:buFont typeface="Arial" panose="020B0604020202020204" pitchFamily="34" charset="0"/>
              <a:buChar char="•"/>
            </a:pPr>
            <a:r>
              <a:rPr lang="en-US" sz="3600" b="0" i="0" u="none" strike="noStrike" dirty="0">
                <a:solidFill>
                  <a:srgbClr val="595959"/>
                </a:solidFill>
                <a:effectLst/>
                <a:latin typeface="Cambria" panose="02040503050406030204" pitchFamily="18" charset="0"/>
              </a:rPr>
              <a:t>Must be approved to participate in CEP</a:t>
            </a:r>
            <a:r>
              <a:rPr lang="en-US" sz="3600" b="0" i="0" dirty="0">
                <a:solidFill>
                  <a:srgbClr val="000000"/>
                </a:solidFill>
                <a:effectLst/>
                <a:latin typeface="Cambria" panose="02040503050406030204" pitchFamily="18" charset="0"/>
              </a:rPr>
              <a:t>​</a:t>
            </a:r>
            <a:endParaRPr lang="en-US" sz="36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sz="3600" b="0" i="0" u="none" strike="noStrike" dirty="0">
                <a:solidFill>
                  <a:srgbClr val="595959"/>
                </a:solidFill>
                <a:effectLst/>
                <a:latin typeface="Cambria" panose="02040503050406030204" pitchFamily="18" charset="0"/>
              </a:rPr>
              <a:t>Subsidy provided for meals reimbursed at federal paid rate</a:t>
            </a:r>
            <a:endParaRPr lang="en-US" sz="3600" b="0" i="0" dirty="0">
              <a:solidFill>
                <a:srgbClr val="000000"/>
              </a:solidFill>
              <a:effectLst/>
              <a:latin typeface="Arial" panose="020B0604020202020204" pitchFamily="34" charset="0"/>
            </a:endParaRPr>
          </a:p>
        </p:txBody>
      </p:sp>
      <p:pic>
        <p:nvPicPr>
          <p:cNvPr id="7170" name="Picture 2">
            <a:extLst>
              <a:ext uri="{FF2B5EF4-FFF2-40B4-BE49-F238E27FC236}">
                <a16:creationId xmlns:a16="http://schemas.microsoft.com/office/drawing/2014/main" id="{994707D7-E282-EE67-923A-B734486EF6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275" y="4201342"/>
            <a:ext cx="6555962" cy="564475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990600" y="-801084"/>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4" name="Freeform 11">
            <a:extLst>
              <a:ext uri="{FF2B5EF4-FFF2-40B4-BE49-F238E27FC236}">
                <a16:creationId xmlns:a16="http://schemas.microsoft.com/office/drawing/2014/main" id="{3BF8012A-133E-162E-F123-B0792646C903}"/>
              </a:ext>
            </a:extLst>
          </p:cNvPr>
          <p:cNvSpPr/>
          <p:nvPr/>
        </p:nvSpPr>
        <p:spPr>
          <a:xfrm>
            <a:off x="16223049" y="13836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940FEA78-89AB-C7F2-C402-C26365C28F3A}"/>
              </a:ext>
            </a:extLst>
          </p:cNvPr>
          <p:cNvSpPr txBox="1"/>
          <p:nvPr/>
        </p:nvSpPr>
        <p:spPr>
          <a:xfrm>
            <a:off x="-4267200" y="-211506"/>
            <a:ext cx="18440400" cy="1907702"/>
          </a:xfrm>
          <a:prstGeom prst="rect">
            <a:avLst/>
          </a:prstGeom>
        </p:spPr>
        <p:txBody>
          <a:bodyPr wrap="square" lIns="0" tIns="0" rIns="0" bIns="0" rtlCol="0" anchor="t">
            <a:spAutoFit/>
          </a:bodyPr>
          <a:lstStyle/>
          <a:p>
            <a:pPr marL="0" lvl="0" indent="0" algn="ctr">
              <a:lnSpc>
                <a:spcPts val="16000"/>
              </a:lnSpc>
            </a:pPr>
            <a:r>
              <a:rPr lang="en-US" sz="11500" spc="-150">
                <a:solidFill>
                  <a:srgbClr val="FFFFFF"/>
                </a:solidFill>
                <a:latin typeface="Berthold Block"/>
                <a:ea typeface="Berthold Block"/>
                <a:cs typeface="Berthold Block"/>
                <a:sym typeface="Berthold Block"/>
              </a:rPr>
              <a:t>Application Process</a:t>
            </a:r>
          </a:p>
        </p:txBody>
      </p:sp>
      <p:sp>
        <p:nvSpPr>
          <p:cNvPr id="7" name="Right Triangle 6">
            <a:extLst>
              <a:ext uri="{FF2B5EF4-FFF2-40B4-BE49-F238E27FC236}">
                <a16:creationId xmlns:a16="http://schemas.microsoft.com/office/drawing/2014/main" id="{0B6D66BB-839C-D8CC-114E-8AFA4F23C06F}"/>
              </a:ext>
            </a:extLst>
          </p:cNvPr>
          <p:cNvSpPr/>
          <p:nvPr/>
        </p:nvSpPr>
        <p:spPr>
          <a:xfrm>
            <a:off x="-30480" y="5276692"/>
            <a:ext cx="6714309" cy="4644342"/>
          </a:xfrm>
          <a:prstGeom prst="rtTriangle">
            <a:avLst/>
          </a:prstGeom>
          <a:solidFill>
            <a:srgbClr val="E0CB80"/>
          </a:solidFill>
          <a:ln>
            <a:solidFill>
              <a:srgbClr val="E0CB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spcBef>
                <a:spcPts val="2400"/>
              </a:spcBef>
              <a:buClr>
                <a:schemeClr val="bg1"/>
              </a:buClr>
              <a:buFont typeface="Wingdings" panose="05000000000000000000" pitchFamily="2" charset="2"/>
              <a:buChar char="Ø"/>
            </a:pPr>
            <a:endParaRPr lang="en-US" sz="2000" dirty="0"/>
          </a:p>
        </p:txBody>
      </p:sp>
      <p:pic>
        <p:nvPicPr>
          <p:cNvPr id="14338" name="Picture 2">
            <a:extLst>
              <a:ext uri="{FF2B5EF4-FFF2-40B4-BE49-F238E27FC236}">
                <a16:creationId xmlns:a16="http://schemas.microsoft.com/office/drawing/2014/main" id="{C949886C-611D-029A-C931-17EFB06C18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000500"/>
            <a:ext cx="3460340" cy="34603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D236E9E0-EC76-7D34-2A61-19D29D26D2B9}"/>
              </a:ext>
            </a:extLst>
          </p:cNvPr>
          <p:cNvGraphicFramePr/>
          <p:nvPr>
            <p:extLst>
              <p:ext uri="{D42A27DB-BD31-4B8C-83A1-F6EECF244321}">
                <p14:modId xmlns:p14="http://schemas.microsoft.com/office/powerpoint/2010/main" val="876493263"/>
              </p:ext>
            </p:extLst>
          </p:nvPr>
        </p:nvGraphicFramePr>
        <p:xfrm>
          <a:off x="5115265" y="1569682"/>
          <a:ext cx="12192000" cy="8128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85715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7891817" y="-1735254"/>
            <a:ext cx="36135141" cy="19090407"/>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5">
                <a:alphaModFix amt="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5">
                <a:alphaModFix amt="5000"/>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6CC56858-2FDD-1673-B3A8-EA3B26E3E792}"/>
              </a:ext>
            </a:extLst>
          </p:cNvPr>
          <p:cNvSpPr txBox="1"/>
          <p:nvPr/>
        </p:nvSpPr>
        <p:spPr>
          <a:xfrm>
            <a:off x="-2171700" y="-250717"/>
            <a:ext cx="18440400" cy="1750544"/>
          </a:xfrm>
          <a:prstGeom prst="rect">
            <a:avLst/>
          </a:prstGeom>
        </p:spPr>
        <p:txBody>
          <a:bodyPr wrap="square" lIns="0" tIns="0" rIns="0" bIns="0" rtlCol="0" anchor="t">
            <a:spAutoFit/>
          </a:bodyPr>
          <a:lstStyle/>
          <a:p>
            <a:pPr marL="0" lvl="0" indent="0" algn="ctr">
              <a:lnSpc>
                <a:spcPts val="16000"/>
              </a:lnSpc>
            </a:pPr>
            <a:r>
              <a:rPr lang="en-US" sz="6600" spc="-150" dirty="0">
                <a:solidFill>
                  <a:srgbClr val="FFFFFF"/>
                </a:solidFill>
                <a:latin typeface="Berthold Block"/>
                <a:ea typeface="Berthold Block"/>
                <a:cs typeface="Berthold Block"/>
                <a:sym typeface="Berthold Block"/>
              </a:rPr>
              <a:t>Step 1: SY 2025-2026 CEP Application</a:t>
            </a:r>
          </a:p>
        </p:txBody>
      </p:sp>
      <p:sp>
        <p:nvSpPr>
          <p:cNvPr id="14" name="Freeform 11">
            <a:extLst>
              <a:ext uri="{FF2B5EF4-FFF2-40B4-BE49-F238E27FC236}">
                <a16:creationId xmlns:a16="http://schemas.microsoft.com/office/drawing/2014/main" id="{3BF8012A-133E-162E-F123-B0792646C903}"/>
              </a:ext>
            </a:extLst>
          </p:cNvPr>
          <p:cNvSpPr/>
          <p:nvPr/>
        </p:nvSpPr>
        <p:spPr>
          <a:xfrm>
            <a:off x="14182655" y="461963"/>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65A95F1A-CE4F-DBC1-2E9D-89A7795290BB}"/>
              </a:ext>
            </a:extLst>
          </p:cNvPr>
          <p:cNvPicPr>
            <a:picLocks noChangeAspect="1"/>
          </p:cNvPicPr>
          <p:nvPr/>
        </p:nvPicPr>
        <p:blipFill>
          <a:blip r:embed="rId9"/>
          <a:stretch>
            <a:fillRect/>
          </a:stretch>
        </p:blipFill>
        <p:spPr>
          <a:xfrm>
            <a:off x="1514475" y="1489241"/>
            <a:ext cx="13584888" cy="8335796"/>
          </a:xfrm>
          <a:prstGeom prst="rect">
            <a:avLst/>
          </a:prstGeom>
        </p:spPr>
      </p:pic>
    </p:spTree>
    <p:custDataLst>
      <p:tags r:id="rId1"/>
    </p:custDataLst>
    <p:extLst>
      <p:ext uri="{BB962C8B-B14F-4D97-AF65-F5344CB8AC3E}">
        <p14:creationId xmlns:p14="http://schemas.microsoft.com/office/powerpoint/2010/main" val="2965583919"/>
      </p:ext>
    </p:extLst>
  </p:cSld>
  <p:clrMapOvr>
    <a:masterClrMapping/>
  </p:clrMapOvr>
  <p:extLst>
    <p:ext uri="{6950BFC3-D8DA-4A85-94F7-54DA5524770B}">
      <p188:commentRel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386" name="Picture 2">
            <a:extLst>
              <a:ext uri="{FF2B5EF4-FFF2-40B4-BE49-F238E27FC236}">
                <a16:creationId xmlns:a16="http://schemas.microsoft.com/office/drawing/2014/main" id="{A6C31AAD-3936-9F52-A57C-DB03EAACFB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194" y="1714500"/>
            <a:ext cx="967006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2DD54AD6-84E4-E3A0-F656-63BE598C39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6331" y="1818485"/>
            <a:ext cx="6843712" cy="70592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5A1EDB3-615F-D8D5-5912-DFCEA95BF3FE}"/>
              </a:ext>
            </a:extLst>
          </p:cNvPr>
          <p:cNvSpPr txBox="1">
            <a:spLocks/>
          </p:cNvSpPr>
          <p:nvPr/>
        </p:nvSpPr>
        <p:spPr>
          <a:xfrm>
            <a:off x="1869557" y="7958019"/>
            <a:ext cx="5831279" cy="1638300"/>
          </a:xfrm>
          <a:prstGeom prst="rect">
            <a:avLst/>
          </a:prstGeom>
        </p:spPr>
        <p:txBody>
          <a:bodyPr vert="horz" lIns="91440" tIns="45720" rIns="91440" bIns="45720" rtlCol="0" anchor="b">
            <a:noAutofit/>
          </a:bodyPr>
          <a:lstStyle>
            <a:defPPr>
              <a:defRPr lang="en-US"/>
            </a:defPPr>
            <a:lvl1pPr marL="0"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a:ln>
                  <a:noFill/>
                </a:ln>
                <a:solidFill>
                  <a:prstClr val="white"/>
                </a:solidFill>
                <a:effectLst/>
                <a:uLnTx/>
                <a:uFillTx/>
                <a:latin typeface="Calibri"/>
                <a:ea typeface="+mj-ea"/>
                <a:cs typeface="+mj-cs"/>
              </a:rPr>
              <a:t>Complete: Name, Title &amp; Date in Affirmation Tab</a:t>
            </a:r>
          </a:p>
        </p:txBody>
      </p:sp>
      <p:sp>
        <p:nvSpPr>
          <p:cNvPr id="7" name="Oval 6">
            <a:extLst>
              <a:ext uri="{FF2B5EF4-FFF2-40B4-BE49-F238E27FC236}">
                <a16:creationId xmlns:a16="http://schemas.microsoft.com/office/drawing/2014/main" id="{F4C098A4-100B-F619-0549-9A2C23B87217}"/>
              </a:ext>
            </a:extLst>
          </p:cNvPr>
          <p:cNvSpPr/>
          <p:nvPr/>
        </p:nvSpPr>
        <p:spPr>
          <a:xfrm>
            <a:off x="2587052" y="5143500"/>
            <a:ext cx="1401624" cy="995226"/>
          </a:xfrm>
          <a:prstGeom prst="ellipse">
            <a:avLst/>
          </a:pr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Arrow Connector 8">
            <a:extLst>
              <a:ext uri="{FF2B5EF4-FFF2-40B4-BE49-F238E27FC236}">
                <a16:creationId xmlns:a16="http://schemas.microsoft.com/office/drawing/2014/main" id="{5B3D2A47-C8A7-0280-D343-77A524EC7699}"/>
              </a:ext>
            </a:extLst>
          </p:cNvPr>
          <p:cNvCxnSpPr>
            <a:cxnSpLocks/>
          </p:cNvCxnSpPr>
          <p:nvPr/>
        </p:nvCxnSpPr>
        <p:spPr>
          <a:xfrm flipV="1">
            <a:off x="2337876" y="6138726"/>
            <a:ext cx="831187" cy="150040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28" name="Group 27">
            <a:extLst>
              <a:ext uri="{FF2B5EF4-FFF2-40B4-BE49-F238E27FC236}">
                <a16:creationId xmlns:a16="http://schemas.microsoft.com/office/drawing/2014/main" id="{E036174D-12F4-3D25-0A65-FCF73294C1F7}"/>
              </a:ext>
            </a:extLst>
          </p:cNvPr>
          <p:cNvGrpSpPr/>
          <p:nvPr/>
        </p:nvGrpSpPr>
        <p:grpSpPr>
          <a:xfrm rot="20677320">
            <a:off x="7123568" y="8044493"/>
            <a:ext cx="3190897" cy="1056014"/>
            <a:chOff x="4830289" y="5447859"/>
            <a:chExt cx="1473694" cy="575036"/>
          </a:xfrm>
        </p:grpSpPr>
        <p:cxnSp>
          <p:nvCxnSpPr>
            <p:cNvPr id="29" name="Straight Arrow Connector 28">
              <a:extLst>
                <a:ext uri="{FF2B5EF4-FFF2-40B4-BE49-F238E27FC236}">
                  <a16:creationId xmlns:a16="http://schemas.microsoft.com/office/drawing/2014/main" id="{5D1E10A0-BC4F-FE36-EF75-40E37A9C5DA1}"/>
                </a:ext>
              </a:extLst>
            </p:cNvPr>
            <p:cNvCxnSpPr>
              <a:cxnSpLocks/>
            </p:cNvCxnSpPr>
            <p:nvPr/>
          </p:nvCxnSpPr>
          <p:spPr>
            <a:xfrm>
              <a:off x="4830289" y="5447859"/>
              <a:ext cx="1435100" cy="125438"/>
            </a:xfrm>
            <a:prstGeom prst="straightConnector1">
              <a:avLst/>
            </a:prstGeom>
            <a:ln w="57150" cap="rnd">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05EDA866-13B6-A30E-DB2B-E01C6838C48D}"/>
                </a:ext>
              </a:extLst>
            </p:cNvPr>
            <p:cNvCxnSpPr>
              <a:cxnSpLocks/>
            </p:cNvCxnSpPr>
            <p:nvPr/>
          </p:nvCxnSpPr>
          <p:spPr>
            <a:xfrm>
              <a:off x="4868883" y="5462224"/>
              <a:ext cx="1396506" cy="317155"/>
            </a:xfrm>
            <a:prstGeom prst="straightConnector1">
              <a:avLst/>
            </a:prstGeom>
            <a:ln w="57150" cap="rnd">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2B3AD5BB-4997-DA7B-28CF-A60A5A1435E4}"/>
                </a:ext>
              </a:extLst>
            </p:cNvPr>
            <p:cNvCxnSpPr>
              <a:cxnSpLocks/>
            </p:cNvCxnSpPr>
            <p:nvPr/>
          </p:nvCxnSpPr>
          <p:spPr>
            <a:xfrm>
              <a:off x="4868883" y="5462224"/>
              <a:ext cx="1435100" cy="560671"/>
            </a:xfrm>
            <a:prstGeom prst="straightConnector1">
              <a:avLst/>
            </a:prstGeom>
            <a:ln w="57150" cap="rnd">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spTree>
    <p:custDataLst>
      <p:tags r:id="rId1"/>
    </p:custDataLst>
    <p:extLst>
      <p:ext uri="{BB962C8B-B14F-4D97-AF65-F5344CB8AC3E}">
        <p14:creationId xmlns:p14="http://schemas.microsoft.com/office/powerpoint/2010/main" val="185185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4" name="Freeform 11">
            <a:extLst>
              <a:ext uri="{FF2B5EF4-FFF2-40B4-BE49-F238E27FC236}">
                <a16:creationId xmlns:a16="http://schemas.microsoft.com/office/drawing/2014/main" id="{3BF8012A-133E-162E-F123-B0792646C903}"/>
              </a:ext>
            </a:extLst>
          </p:cNvPr>
          <p:cNvSpPr/>
          <p:nvPr/>
        </p:nvSpPr>
        <p:spPr>
          <a:xfrm>
            <a:off x="16221125" y="79448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539964" y="9347028"/>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7414" name="Picture 6">
            <a:extLst>
              <a:ext uri="{FF2B5EF4-FFF2-40B4-BE49-F238E27FC236}">
                <a16:creationId xmlns:a16="http://schemas.microsoft.com/office/drawing/2014/main" id="{C22C1DC6-2E48-CB1F-48A9-FFD61F6AB4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3116" y="1979789"/>
            <a:ext cx="8097782" cy="690874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1374D6F-58C8-7923-51F5-CFD46EA6A78C}"/>
              </a:ext>
            </a:extLst>
          </p:cNvPr>
          <p:cNvGrpSpPr/>
          <p:nvPr/>
        </p:nvGrpSpPr>
        <p:grpSpPr>
          <a:xfrm>
            <a:off x="376744" y="1790700"/>
            <a:ext cx="8232729" cy="2821105"/>
            <a:chOff x="1411626" y="3380811"/>
            <a:chExt cx="6544019" cy="1472352"/>
          </a:xfrm>
        </p:grpSpPr>
        <p:pic>
          <p:nvPicPr>
            <p:cNvPr id="7" name="Picture 6">
              <a:extLst>
                <a:ext uri="{FF2B5EF4-FFF2-40B4-BE49-F238E27FC236}">
                  <a16:creationId xmlns:a16="http://schemas.microsoft.com/office/drawing/2014/main" id="{74EE93FD-9FA1-3B02-E51D-B064C0CE7DCF}"/>
                </a:ext>
              </a:extLst>
            </p:cNvPr>
            <p:cNvPicPr>
              <a:picLocks noChangeAspect="1"/>
            </p:cNvPicPr>
            <p:nvPr/>
          </p:nvPicPr>
          <p:blipFill rotWithShape="1">
            <a:blip r:embed="rId9"/>
            <a:srcRect t="48407" r="46325"/>
            <a:stretch/>
          </p:blipFill>
          <p:spPr>
            <a:xfrm>
              <a:off x="1411626" y="3380811"/>
              <a:ext cx="6544019" cy="1320320"/>
            </a:xfrm>
            <a:prstGeom prst="rect">
              <a:avLst/>
            </a:prstGeom>
            <a:ln w="25400">
              <a:solidFill>
                <a:schemeClr val="tx1"/>
              </a:solidFill>
            </a:ln>
          </p:spPr>
        </p:pic>
        <p:sp>
          <p:nvSpPr>
            <p:cNvPr id="8" name="Oval 7">
              <a:extLst>
                <a:ext uri="{FF2B5EF4-FFF2-40B4-BE49-F238E27FC236}">
                  <a16:creationId xmlns:a16="http://schemas.microsoft.com/office/drawing/2014/main" id="{1F402E54-6C81-FE84-6A70-C7DFAE3F6452}"/>
                </a:ext>
              </a:extLst>
            </p:cNvPr>
            <p:cNvSpPr/>
            <p:nvPr/>
          </p:nvSpPr>
          <p:spPr>
            <a:xfrm>
              <a:off x="3924570" y="4238592"/>
              <a:ext cx="1747224" cy="614571"/>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9" name="TextBox 4">
            <a:extLst>
              <a:ext uri="{FF2B5EF4-FFF2-40B4-BE49-F238E27FC236}">
                <a16:creationId xmlns:a16="http://schemas.microsoft.com/office/drawing/2014/main" id="{F0856B98-432D-C5B1-7E47-AF62DAA55BCF}"/>
              </a:ext>
            </a:extLst>
          </p:cNvPr>
          <p:cNvSpPr txBox="1"/>
          <p:nvPr/>
        </p:nvSpPr>
        <p:spPr>
          <a:xfrm>
            <a:off x="1025529" y="5573249"/>
            <a:ext cx="6093822" cy="34163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0">
                <a:solidFill>
                  <a:schemeClr val="bg1"/>
                </a:solidFill>
              </a:rPr>
              <a:t>Policy Amendment Tab</a:t>
            </a:r>
          </a:p>
          <a:p>
            <a:pPr marL="285750" indent="-285750">
              <a:buFont typeface="Wingdings" panose="05000000000000000000" pitchFamily="2" charset="2"/>
              <a:buChar char="Ø"/>
            </a:pPr>
            <a:r>
              <a:rPr lang="en-US" sz="2400">
                <a:solidFill>
                  <a:schemeClr val="bg1"/>
                </a:solidFill>
              </a:rPr>
              <a:t>Complete: Name, Title &amp; Date</a:t>
            </a:r>
          </a:p>
          <a:p>
            <a:pPr marL="285750" indent="-285750">
              <a:buFont typeface="Wingdings" panose="05000000000000000000" pitchFamily="2" charset="2"/>
              <a:buChar char="Ø"/>
            </a:pPr>
            <a:endParaRPr lang="en-US" sz="2400">
              <a:solidFill>
                <a:schemeClr val="bg1"/>
              </a:solidFill>
            </a:endParaRPr>
          </a:p>
          <a:p>
            <a:pPr marL="285750" indent="-285750">
              <a:buClr>
                <a:schemeClr val="accent5"/>
              </a:buClr>
              <a:buFont typeface="Wingdings" panose="05000000000000000000" pitchFamily="2" charset="2"/>
              <a:buChar char="Ø"/>
            </a:pPr>
            <a:r>
              <a:rPr lang="en-US" sz="2400">
                <a:solidFill>
                  <a:schemeClr val="bg1"/>
                </a:solidFill>
              </a:rPr>
              <a:t>List available &amp; approved data used during application process</a:t>
            </a:r>
          </a:p>
        </p:txBody>
      </p:sp>
      <p:cxnSp>
        <p:nvCxnSpPr>
          <p:cNvPr id="10" name="Straight Arrow Connector 9">
            <a:extLst>
              <a:ext uri="{FF2B5EF4-FFF2-40B4-BE49-F238E27FC236}">
                <a16:creationId xmlns:a16="http://schemas.microsoft.com/office/drawing/2014/main" id="{CC4754D6-698B-ED7F-33B3-9BAC77324483}"/>
              </a:ext>
            </a:extLst>
          </p:cNvPr>
          <p:cNvCxnSpPr>
            <a:cxnSpLocks/>
          </p:cNvCxnSpPr>
          <p:nvPr/>
        </p:nvCxnSpPr>
        <p:spPr>
          <a:xfrm flipV="1">
            <a:off x="5608135" y="6362700"/>
            <a:ext cx="3383465" cy="1345405"/>
          </a:xfrm>
          <a:prstGeom prst="straightConnector1">
            <a:avLst/>
          </a:prstGeom>
          <a:ln w="444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1A611A-19A1-F687-923B-0F905A4C977F}"/>
              </a:ext>
            </a:extLst>
          </p:cNvPr>
          <p:cNvCxnSpPr>
            <a:cxnSpLocks/>
          </p:cNvCxnSpPr>
          <p:nvPr/>
        </p:nvCxnSpPr>
        <p:spPr>
          <a:xfrm flipV="1">
            <a:off x="5499652" y="7238182"/>
            <a:ext cx="3756909" cy="469923"/>
          </a:xfrm>
          <a:prstGeom prst="straightConnector1">
            <a:avLst/>
          </a:prstGeom>
          <a:ln w="444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E766C5-DBBB-8BA1-959B-7D425849D97E}"/>
              </a:ext>
            </a:extLst>
          </p:cNvPr>
          <p:cNvCxnSpPr>
            <a:cxnSpLocks/>
          </p:cNvCxnSpPr>
          <p:nvPr/>
        </p:nvCxnSpPr>
        <p:spPr>
          <a:xfrm flipV="1">
            <a:off x="3538163" y="4713751"/>
            <a:ext cx="954945" cy="720408"/>
          </a:xfrm>
          <a:prstGeom prst="straightConnector1">
            <a:avLst/>
          </a:prstGeom>
          <a:ln w="444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D650FB4-3469-C5D7-38E6-4417794DFA83}"/>
              </a:ext>
            </a:extLst>
          </p:cNvPr>
          <p:cNvCxnSpPr>
            <a:cxnSpLocks/>
          </p:cNvCxnSpPr>
          <p:nvPr/>
        </p:nvCxnSpPr>
        <p:spPr>
          <a:xfrm flipV="1">
            <a:off x="5499652" y="6819900"/>
            <a:ext cx="3742739" cy="888205"/>
          </a:xfrm>
          <a:prstGeom prst="straightConnector1">
            <a:avLst/>
          </a:prstGeom>
          <a:ln w="444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1D5ADE-1BE8-B2D1-99C1-D2DB6D1E6BBC}"/>
              </a:ext>
            </a:extLst>
          </p:cNvPr>
          <p:cNvCxnSpPr>
            <a:cxnSpLocks/>
          </p:cNvCxnSpPr>
          <p:nvPr/>
        </p:nvCxnSpPr>
        <p:spPr>
          <a:xfrm flipV="1">
            <a:off x="6623787" y="8267700"/>
            <a:ext cx="2618604" cy="389693"/>
          </a:xfrm>
          <a:prstGeom prst="straightConnector1">
            <a:avLst/>
          </a:prstGeom>
          <a:ln w="444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330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8434" name="Picture 2">
            <a:extLst>
              <a:ext uri="{FF2B5EF4-FFF2-40B4-BE49-F238E27FC236}">
                <a16:creationId xmlns:a16="http://schemas.microsoft.com/office/drawing/2014/main" id="{EDFD278B-7E6F-92B9-E91B-C0D690DF6F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137" y="571500"/>
            <a:ext cx="17611725" cy="2362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5755F6B-7F25-C799-395A-DF628544044C}"/>
              </a:ext>
            </a:extLst>
          </p:cNvPr>
          <p:cNvGrpSpPr>
            <a:grpSpLocks noChangeAspect="1"/>
          </p:cNvGrpSpPr>
          <p:nvPr/>
        </p:nvGrpSpPr>
        <p:grpSpPr bwMode="auto">
          <a:xfrm>
            <a:off x="1828800" y="4112556"/>
            <a:ext cx="10439634" cy="5253640"/>
            <a:chOff x="1175" y="1944"/>
            <a:chExt cx="4630" cy="2330"/>
          </a:xfrm>
        </p:grpSpPr>
        <p:sp>
          <p:nvSpPr>
            <p:cNvPr id="7" name="AutoShape 3">
              <a:extLst>
                <a:ext uri="{FF2B5EF4-FFF2-40B4-BE49-F238E27FC236}">
                  <a16:creationId xmlns:a16="http://schemas.microsoft.com/office/drawing/2014/main" id="{3A146EA0-0A1D-B4E0-4BFD-1F4C919219CE}"/>
                </a:ext>
              </a:extLst>
            </p:cNvPr>
            <p:cNvSpPr>
              <a:spLocks noChangeAspect="1" noChangeArrowheads="1" noTextEdit="1"/>
            </p:cNvSpPr>
            <p:nvPr/>
          </p:nvSpPr>
          <p:spPr bwMode="auto">
            <a:xfrm>
              <a:off x="1175" y="1944"/>
              <a:ext cx="4602" cy="22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Rectangle 7">
              <a:extLst>
                <a:ext uri="{FF2B5EF4-FFF2-40B4-BE49-F238E27FC236}">
                  <a16:creationId xmlns:a16="http://schemas.microsoft.com/office/drawing/2014/main" id="{E6CB28A0-0E57-2ABF-8C8F-429ABAC20E01}"/>
                </a:ext>
              </a:extLst>
            </p:cNvPr>
            <p:cNvSpPr>
              <a:spLocks noChangeArrowheads="1"/>
            </p:cNvSpPr>
            <p:nvPr/>
          </p:nvSpPr>
          <p:spPr bwMode="auto">
            <a:xfrm>
              <a:off x="1175" y="1944"/>
              <a:ext cx="996" cy="2002"/>
            </a:xfrm>
            <a:prstGeom prst="rect">
              <a:avLst/>
            </a:prstGeom>
            <a:solidFill>
              <a:srgbClr val="80B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9" name="Rectangle 8">
              <a:extLst>
                <a:ext uri="{FF2B5EF4-FFF2-40B4-BE49-F238E27FC236}">
                  <a16:creationId xmlns:a16="http://schemas.microsoft.com/office/drawing/2014/main" id="{ED7B5D84-C85D-034B-4FAF-116F7E6B2151}"/>
                </a:ext>
              </a:extLst>
            </p:cNvPr>
            <p:cNvSpPr>
              <a:spLocks noChangeArrowheads="1"/>
            </p:cNvSpPr>
            <p:nvPr/>
          </p:nvSpPr>
          <p:spPr bwMode="auto">
            <a:xfrm>
              <a:off x="2996" y="1944"/>
              <a:ext cx="832" cy="2002"/>
            </a:xfrm>
            <a:prstGeom prst="rect">
              <a:avLst/>
            </a:prstGeom>
            <a:solidFill>
              <a:srgbClr val="80B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 name="Rectangle 9">
              <a:extLst>
                <a:ext uri="{FF2B5EF4-FFF2-40B4-BE49-F238E27FC236}">
                  <a16:creationId xmlns:a16="http://schemas.microsoft.com/office/drawing/2014/main" id="{DF69A037-EDB8-544C-BAC9-E22233DF4D9A}"/>
                </a:ext>
              </a:extLst>
            </p:cNvPr>
            <p:cNvSpPr>
              <a:spLocks noChangeArrowheads="1"/>
            </p:cNvSpPr>
            <p:nvPr/>
          </p:nvSpPr>
          <p:spPr bwMode="auto">
            <a:xfrm>
              <a:off x="4760" y="1944"/>
              <a:ext cx="590" cy="2002"/>
            </a:xfrm>
            <a:prstGeom prst="rect">
              <a:avLst/>
            </a:prstGeom>
            <a:solidFill>
              <a:srgbClr val="80B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5" name="Rectangle 14">
              <a:extLst>
                <a:ext uri="{FF2B5EF4-FFF2-40B4-BE49-F238E27FC236}">
                  <a16:creationId xmlns:a16="http://schemas.microsoft.com/office/drawing/2014/main" id="{75974C1D-53E4-E35A-B2AB-FECB5BE2D308}"/>
                </a:ext>
              </a:extLst>
            </p:cNvPr>
            <p:cNvSpPr>
              <a:spLocks noChangeArrowheads="1"/>
            </p:cNvSpPr>
            <p:nvPr/>
          </p:nvSpPr>
          <p:spPr bwMode="auto">
            <a:xfrm>
              <a:off x="1175" y="3939"/>
              <a:ext cx="996" cy="292"/>
            </a:xfrm>
            <a:prstGeom prst="rect">
              <a:avLst/>
            </a:prstGeom>
            <a:solidFill>
              <a:srgbClr val="80B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6" name="Rectangle 15">
              <a:extLst>
                <a:ext uri="{FF2B5EF4-FFF2-40B4-BE49-F238E27FC236}">
                  <a16:creationId xmlns:a16="http://schemas.microsoft.com/office/drawing/2014/main" id="{99ABBDD7-05CE-78B3-AA60-0DFB96D52106}"/>
                </a:ext>
              </a:extLst>
            </p:cNvPr>
            <p:cNvSpPr>
              <a:spLocks noChangeArrowheads="1"/>
            </p:cNvSpPr>
            <p:nvPr/>
          </p:nvSpPr>
          <p:spPr bwMode="auto">
            <a:xfrm>
              <a:off x="2996" y="3939"/>
              <a:ext cx="832" cy="292"/>
            </a:xfrm>
            <a:prstGeom prst="rect">
              <a:avLst/>
            </a:prstGeom>
            <a:solidFill>
              <a:srgbClr val="80B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7" name="Rectangle 16">
              <a:extLst>
                <a:ext uri="{FF2B5EF4-FFF2-40B4-BE49-F238E27FC236}">
                  <a16:creationId xmlns:a16="http://schemas.microsoft.com/office/drawing/2014/main" id="{40558898-DA93-0792-33C3-96F51932BEDE}"/>
                </a:ext>
              </a:extLst>
            </p:cNvPr>
            <p:cNvSpPr>
              <a:spLocks noChangeArrowheads="1"/>
            </p:cNvSpPr>
            <p:nvPr/>
          </p:nvSpPr>
          <p:spPr bwMode="auto">
            <a:xfrm>
              <a:off x="1196" y="2029"/>
              <a:ext cx="102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1. Combined School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518F69A-3AC1-7939-063F-F0094DCFA63A}"/>
                </a:ext>
              </a:extLst>
            </p:cNvPr>
            <p:cNvSpPr>
              <a:spLocks noChangeArrowheads="1"/>
            </p:cNvSpPr>
            <p:nvPr/>
          </p:nvSpPr>
          <p:spPr bwMode="auto">
            <a:xfrm>
              <a:off x="1196" y="2172"/>
              <a:ext cx="59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Enrollment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C369B869-5BB4-5BE8-B7D4-648747068F79}"/>
                </a:ext>
              </a:extLst>
            </p:cNvPr>
            <p:cNvSpPr>
              <a:spLocks noChangeArrowheads="1"/>
            </p:cNvSpPr>
            <p:nvPr/>
          </p:nvSpPr>
          <p:spPr bwMode="auto">
            <a:xfrm>
              <a:off x="1196" y="2314"/>
              <a:ext cx="103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eligible students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3D28865A-448A-0D3F-DCE8-16B61CA805B9}"/>
                </a:ext>
              </a:extLst>
            </p:cNvPr>
            <p:cNvSpPr>
              <a:spLocks noChangeArrowheads="1"/>
            </p:cNvSpPr>
            <p:nvPr/>
          </p:nvSpPr>
          <p:spPr bwMode="auto">
            <a:xfrm>
              <a:off x="1196" y="2457"/>
              <a:ext cx="43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enrolled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0D6625DC-44E8-48E1-D01C-6AE3334C0DEA}"/>
                </a:ext>
              </a:extLst>
            </p:cNvPr>
            <p:cNvSpPr>
              <a:spLocks noChangeArrowheads="1"/>
            </p:cNvSpPr>
            <p:nvPr/>
          </p:nvSpPr>
          <p:spPr bwMode="auto">
            <a:xfrm>
              <a:off x="2505" y="2243"/>
              <a:ext cx="22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F6D66976-3F12-B991-F292-738A56FD6C83}"/>
                </a:ext>
              </a:extLst>
            </p:cNvPr>
            <p:cNvSpPr>
              <a:spLocks noChangeArrowheads="1"/>
            </p:cNvSpPr>
            <p:nvPr/>
          </p:nvSpPr>
          <p:spPr bwMode="auto">
            <a:xfrm>
              <a:off x="3017" y="2029"/>
              <a:ext cx="55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6. Migrant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15A4A71A-5A53-30CA-C056-33DBFEFF0DCD}"/>
                </a:ext>
              </a:extLst>
            </p:cNvPr>
            <p:cNvSpPr>
              <a:spLocks noChangeArrowheads="1"/>
            </p:cNvSpPr>
            <p:nvPr/>
          </p:nvSpPr>
          <p:spPr bwMode="auto">
            <a:xfrm>
              <a:off x="3017" y="2172"/>
              <a:ext cx="68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students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97E0783C-2E29-142C-8767-7B72A5AFFC62}"/>
                </a:ext>
              </a:extLst>
            </p:cNvPr>
            <p:cNvSpPr>
              <a:spLocks noChangeArrowheads="1"/>
            </p:cNvSpPr>
            <p:nvPr/>
          </p:nvSpPr>
          <p:spPr bwMode="auto">
            <a:xfrm>
              <a:off x="3017" y="2314"/>
              <a:ext cx="82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directly certified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069AFB66-9934-11B3-8A8F-2B139B1BFBB5}"/>
                </a:ext>
              </a:extLst>
            </p:cNvPr>
            <p:cNvSpPr>
              <a:spLocks noChangeArrowheads="1"/>
            </p:cNvSpPr>
            <p:nvPr/>
          </p:nvSpPr>
          <p:spPr bwMode="auto">
            <a:xfrm>
              <a:off x="3017" y="2457"/>
              <a:ext cx="5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by this 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7123FAA8-ABBC-7FDD-E1A9-B11929F0F9A4}"/>
                </a:ext>
              </a:extLst>
            </p:cNvPr>
            <p:cNvSpPr>
              <a:spLocks noChangeArrowheads="1"/>
            </p:cNvSpPr>
            <p:nvPr/>
          </p:nvSpPr>
          <p:spPr bwMode="auto">
            <a:xfrm>
              <a:off x="4269" y="2243"/>
              <a:ext cx="11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0A55D3F9-8BD2-2E36-7381-6CAF30BC6F76}"/>
                </a:ext>
              </a:extLst>
            </p:cNvPr>
            <p:cNvSpPr>
              <a:spLocks noChangeArrowheads="1"/>
            </p:cNvSpPr>
            <p:nvPr/>
          </p:nvSpPr>
          <p:spPr bwMode="auto">
            <a:xfrm>
              <a:off x="4781" y="1958"/>
              <a:ext cx="26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11.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33372649-3026-5D6C-6EEB-B52193F1A10A}"/>
                </a:ext>
              </a:extLst>
            </p:cNvPr>
            <p:cNvSpPr>
              <a:spLocks noChangeArrowheads="1"/>
            </p:cNvSpPr>
            <p:nvPr/>
          </p:nvSpPr>
          <p:spPr bwMode="auto">
            <a:xfrm>
              <a:off x="4781" y="2101"/>
              <a:ext cx="54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Identified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2FC54010-5437-9F0A-AA02-3E34143F9176}"/>
                </a:ext>
              </a:extLst>
            </p:cNvPr>
            <p:cNvSpPr>
              <a:spLocks noChangeArrowheads="1"/>
            </p:cNvSpPr>
            <p:nvPr/>
          </p:nvSpPr>
          <p:spPr bwMode="auto">
            <a:xfrm>
              <a:off x="4781" y="2243"/>
              <a:ext cx="46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Student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EE6AFF6E-4AAB-04FD-CA50-6F8ED0D8ECC0}"/>
                </a:ext>
              </a:extLst>
            </p:cNvPr>
            <p:cNvSpPr>
              <a:spLocks noChangeArrowheads="1"/>
            </p:cNvSpPr>
            <p:nvPr/>
          </p:nvSpPr>
          <p:spPr bwMode="auto">
            <a:xfrm>
              <a:off x="4781" y="2386"/>
              <a:ext cx="6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Percentage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4C5B3CB4-0A4C-FAF3-2989-640E43BF98D1}"/>
                </a:ext>
              </a:extLst>
            </p:cNvPr>
            <p:cNvSpPr>
              <a:spLocks noChangeArrowheads="1"/>
            </p:cNvSpPr>
            <p:nvPr/>
          </p:nvSpPr>
          <p:spPr bwMode="auto">
            <a:xfrm>
              <a:off x="4781" y="2528"/>
              <a:ext cx="27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68" name="Rectangle 7167">
              <a:extLst>
                <a:ext uri="{FF2B5EF4-FFF2-40B4-BE49-F238E27FC236}">
                  <a16:creationId xmlns:a16="http://schemas.microsoft.com/office/drawing/2014/main" id="{6683E61A-79AE-2281-7D7E-F69EC11C40C1}"/>
                </a:ext>
              </a:extLst>
            </p:cNvPr>
            <p:cNvSpPr>
              <a:spLocks noChangeArrowheads="1"/>
            </p:cNvSpPr>
            <p:nvPr/>
          </p:nvSpPr>
          <p:spPr bwMode="auto">
            <a:xfrm>
              <a:off x="5407" y="2243"/>
              <a:ext cx="39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51.50%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69" name="Rectangle 7168">
              <a:extLst>
                <a:ext uri="{FF2B5EF4-FFF2-40B4-BE49-F238E27FC236}">
                  <a16:creationId xmlns:a16="http://schemas.microsoft.com/office/drawing/2014/main" id="{4E5F1D8E-6125-1F3A-95FA-4C2441FB2A5E}"/>
                </a:ext>
              </a:extLst>
            </p:cNvPr>
            <p:cNvSpPr>
              <a:spLocks noChangeArrowheads="1"/>
            </p:cNvSpPr>
            <p:nvPr/>
          </p:nvSpPr>
          <p:spPr bwMode="auto">
            <a:xfrm>
              <a:off x="1196" y="2671"/>
              <a:ext cx="109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2. Direct Certification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1" name="Rectangle 7170">
              <a:extLst>
                <a:ext uri="{FF2B5EF4-FFF2-40B4-BE49-F238E27FC236}">
                  <a16:creationId xmlns:a16="http://schemas.microsoft.com/office/drawing/2014/main" id="{D6ED89DD-8767-407F-2B61-99C4E00F89D2}"/>
                </a:ext>
              </a:extLst>
            </p:cNvPr>
            <p:cNvSpPr>
              <a:spLocks noChangeArrowheads="1"/>
            </p:cNvSpPr>
            <p:nvPr/>
          </p:nvSpPr>
          <p:spPr bwMode="auto">
            <a:xfrm>
              <a:off x="1196" y="2813"/>
              <a:ext cx="9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Matching Process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2" name="Rectangle 7171">
              <a:extLst>
                <a:ext uri="{FF2B5EF4-FFF2-40B4-BE49-F238E27FC236}">
                  <a16:creationId xmlns:a16="http://schemas.microsoft.com/office/drawing/2014/main" id="{77396104-B24D-E74D-1CB1-8124237C334D}"/>
                </a:ext>
              </a:extLst>
            </p:cNvPr>
            <p:cNvSpPr>
              <a:spLocks noChangeArrowheads="1"/>
            </p:cNvSpPr>
            <p:nvPr/>
          </p:nvSpPr>
          <p:spPr bwMode="auto">
            <a:xfrm>
              <a:off x="1196" y="2956"/>
              <a:ext cx="9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(DCMP) SNAP 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3" name="Rectangle 7172">
              <a:extLst>
                <a:ext uri="{FF2B5EF4-FFF2-40B4-BE49-F238E27FC236}">
                  <a16:creationId xmlns:a16="http://schemas.microsoft.com/office/drawing/2014/main" id="{F4103442-10C9-CC87-8FA3-D974336A41D9}"/>
                </a:ext>
              </a:extLst>
            </p:cNvPr>
            <p:cNvSpPr>
              <a:spLocks noChangeArrowheads="1"/>
            </p:cNvSpPr>
            <p:nvPr/>
          </p:nvSpPr>
          <p:spPr bwMode="auto">
            <a:xfrm>
              <a:off x="2534" y="2813"/>
              <a:ext cx="17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4" name="Rectangle 7173">
              <a:extLst>
                <a:ext uri="{FF2B5EF4-FFF2-40B4-BE49-F238E27FC236}">
                  <a16:creationId xmlns:a16="http://schemas.microsoft.com/office/drawing/2014/main" id="{3706A0EE-2758-FC5E-DFBE-0A6903385646}"/>
                </a:ext>
              </a:extLst>
            </p:cNvPr>
            <p:cNvSpPr>
              <a:spLocks noChangeArrowheads="1"/>
            </p:cNvSpPr>
            <p:nvPr/>
          </p:nvSpPr>
          <p:spPr bwMode="auto">
            <a:xfrm>
              <a:off x="3017" y="2671"/>
              <a:ext cx="6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7. Runaway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5" name="Rectangle 7174">
              <a:extLst>
                <a:ext uri="{FF2B5EF4-FFF2-40B4-BE49-F238E27FC236}">
                  <a16:creationId xmlns:a16="http://schemas.microsoft.com/office/drawing/2014/main" id="{93CC1186-047D-F441-1B27-CFB9A39D6AFE}"/>
                </a:ext>
              </a:extLst>
            </p:cNvPr>
            <p:cNvSpPr>
              <a:spLocks noChangeArrowheads="1"/>
            </p:cNvSpPr>
            <p:nvPr/>
          </p:nvSpPr>
          <p:spPr bwMode="auto">
            <a:xfrm>
              <a:off x="3017" y="2813"/>
              <a:ext cx="68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students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6" name="Rectangle 7175">
              <a:extLst>
                <a:ext uri="{FF2B5EF4-FFF2-40B4-BE49-F238E27FC236}">
                  <a16:creationId xmlns:a16="http://schemas.microsoft.com/office/drawing/2014/main" id="{81EEDE60-8439-A9DE-5CE1-97C02AE30424}"/>
                </a:ext>
              </a:extLst>
            </p:cNvPr>
            <p:cNvSpPr>
              <a:spLocks noChangeArrowheads="1"/>
            </p:cNvSpPr>
            <p:nvPr/>
          </p:nvSpPr>
          <p:spPr bwMode="auto">
            <a:xfrm>
              <a:off x="3017" y="2956"/>
              <a:ext cx="82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directly certified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7" name="Rectangle 7176">
              <a:extLst>
                <a:ext uri="{FF2B5EF4-FFF2-40B4-BE49-F238E27FC236}">
                  <a16:creationId xmlns:a16="http://schemas.microsoft.com/office/drawing/2014/main" id="{4581885A-2B43-676E-9D2A-D73E18450D0E}"/>
                </a:ext>
              </a:extLst>
            </p:cNvPr>
            <p:cNvSpPr>
              <a:spLocks noChangeArrowheads="1"/>
            </p:cNvSpPr>
            <p:nvPr/>
          </p:nvSpPr>
          <p:spPr bwMode="auto">
            <a:xfrm>
              <a:off x="4269" y="2813"/>
              <a:ext cx="11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8" name="Rectangle 7177">
              <a:extLst>
                <a:ext uri="{FF2B5EF4-FFF2-40B4-BE49-F238E27FC236}">
                  <a16:creationId xmlns:a16="http://schemas.microsoft.com/office/drawing/2014/main" id="{51A3B91F-F7C4-1219-7478-3948B1499F3E}"/>
                </a:ext>
              </a:extLst>
            </p:cNvPr>
            <p:cNvSpPr>
              <a:spLocks noChangeArrowheads="1"/>
            </p:cNvSpPr>
            <p:nvPr/>
          </p:nvSpPr>
          <p:spPr bwMode="auto">
            <a:xfrm>
              <a:off x="4781" y="2742"/>
              <a:ext cx="66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12. ISP X 1.6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9" name="Rectangle 7178">
              <a:extLst>
                <a:ext uri="{FF2B5EF4-FFF2-40B4-BE49-F238E27FC236}">
                  <a16:creationId xmlns:a16="http://schemas.microsoft.com/office/drawing/2014/main" id="{59B5B79F-374B-A29B-D75C-112289F243A5}"/>
                </a:ext>
              </a:extLst>
            </p:cNvPr>
            <p:cNvSpPr>
              <a:spLocks noChangeArrowheads="1"/>
            </p:cNvSpPr>
            <p:nvPr/>
          </p:nvSpPr>
          <p:spPr bwMode="auto">
            <a:xfrm>
              <a:off x="4781" y="2884"/>
              <a:ext cx="53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Multiplier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0" name="Rectangle 7179">
              <a:extLst>
                <a:ext uri="{FF2B5EF4-FFF2-40B4-BE49-F238E27FC236}">
                  <a16:creationId xmlns:a16="http://schemas.microsoft.com/office/drawing/2014/main" id="{80651567-7F65-7393-0A3F-A6567C92273E}"/>
                </a:ext>
              </a:extLst>
            </p:cNvPr>
            <p:cNvSpPr>
              <a:spLocks noChangeArrowheads="1"/>
            </p:cNvSpPr>
            <p:nvPr/>
          </p:nvSpPr>
          <p:spPr bwMode="auto">
            <a:xfrm>
              <a:off x="5407" y="2813"/>
              <a:ext cx="39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82.40%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1" name="Rectangle 7180">
              <a:extLst>
                <a:ext uri="{FF2B5EF4-FFF2-40B4-BE49-F238E27FC236}">
                  <a16:creationId xmlns:a16="http://schemas.microsoft.com/office/drawing/2014/main" id="{BC4CC62D-572D-EE4B-51A9-FF32380F8393}"/>
                </a:ext>
              </a:extLst>
            </p:cNvPr>
            <p:cNvSpPr>
              <a:spLocks noChangeArrowheads="1"/>
            </p:cNvSpPr>
            <p:nvPr/>
          </p:nvSpPr>
          <p:spPr bwMode="auto">
            <a:xfrm>
              <a:off x="1196" y="3098"/>
              <a:ext cx="78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3. Extension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2" name="Rectangle 7181">
              <a:extLst>
                <a:ext uri="{FF2B5EF4-FFF2-40B4-BE49-F238E27FC236}">
                  <a16:creationId xmlns:a16="http://schemas.microsoft.com/office/drawing/2014/main" id="{68AB1FFC-F874-97DB-25F1-02F4426F0F35}"/>
                </a:ext>
              </a:extLst>
            </p:cNvPr>
            <p:cNvSpPr>
              <a:spLocks noChangeArrowheads="1"/>
            </p:cNvSpPr>
            <p:nvPr/>
          </p:nvSpPr>
          <p:spPr bwMode="auto">
            <a:xfrm>
              <a:off x="1196" y="3241"/>
              <a:ext cx="49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Eligibility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3" name="Rectangle 7182">
              <a:extLst>
                <a:ext uri="{FF2B5EF4-FFF2-40B4-BE49-F238E27FC236}">
                  <a16:creationId xmlns:a16="http://schemas.microsoft.com/office/drawing/2014/main" id="{F1114CFD-9A69-A777-8BEC-9547473725BA}"/>
                </a:ext>
              </a:extLst>
            </p:cNvPr>
            <p:cNvSpPr>
              <a:spLocks noChangeArrowheads="1"/>
            </p:cNvSpPr>
            <p:nvPr/>
          </p:nvSpPr>
          <p:spPr bwMode="auto">
            <a:xfrm>
              <a:off x="1196" y="3383"/>
              <a:ext cx="76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household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4" name="Rectangle 7183">
              <a:extLst>
                <a:ext uri="{FF2B5EF4-FFF2-40B4-BE49-F238E27FC236}">
                  <a16:creationId xmlns:a16="http://schemas.microsoft.com/office/drawing/2014/main" id="{4337C03A-F24F-FFBD-D75D-41E071317854}"/>
                </a:ext>
              </a:extLst>
            </p:cNvPr>
            <p:cNvSpPr>
              <a:spLocks noChangeArrowheads="1"/>
            </p:cNvSpPr>
            <p:nvPr/>
          </p:nvSpPr>
          <p:spPr bwMode="auto">
            <a:xfrm>
              <a:off x="2555" y="3241"/>
              <a:ext cx="11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5" name="Rectangle 7184">
              <a:extLst>
                <a:ext uri="{FF2B5EF4-FFF2-40B4-BE49-F238E27FC236}">
                  <a16:creationId xmlns:a16="http://schemas.microsoft.com/office/drawing/2014/main" id="{D2C4202A-6488-06C8-1AFC-49B73BB9BB48}"/>
                </a:ext>
              </a:extLst>
            </p:cNvPr>
            <p:cNvSpPr>
              <a:spLocks noChangeArrowheads="1"/>
            </p:cNvSpPr>
            <p:nvPr/>
          </p:nvSpPr>
          <p:spPr bwMode="auto">
            <a:xfrm>
              <a:off x="3017" y="3098"/>
              <a:ext cx="9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8. Head Start/Pre-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6" name="Rectangle 7185">
              <a:extLst>
                <a:ext uri="{FF2B5EF4-FFF2-40B4-BE49-F238E27FC236}">
                  <a16:creationId xmlns:a16="http://schemas.microsoft.com/office/drawing/2014/main" id="{522CD901-329F-128D-E992-BE833C6A248C}"/>
                </a:ext>
              </a:extLst>
            </p:cNvPr>
            <p:cNvSpPr>
              <a:spLocks noChangeArrowheads="1"/>
            </p:cNvSpPr>
            <p:nvPr/>
          </p:nvSpPr>
          <p:spPr bwMode="auto">
            <a:xfrm>
              <a:off x="3017" y="3241"/>
              <a:ext cx="63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K Even Start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7" name="Rectangle 7186">
              <a:extLst>
                <a:ext uri="{FF2B5EF4-FFF2-40B4-BE49-F238E27FC236}">
                  <a16:creationId xmlns:a16="http://schemas.microsoft.com/office/drawing/2014/main" id="{6E969216-6546-8D8F-13FB-FCF3A0F39B71}"/>
                </a:ext>
              </a:extLst>
            </p:cNvPr>
            <p:cNvSpPr>
              <a:spLocks noChangeArrowheads="1"/>
            </p:cNvSpPr>
            <p:nvPr/>
          </p:nvSpPr>
          <p:spPr bwMode="auto">
            <a:xfrm>
              <a:off x="3017" y="3383"/>
              <a:ext cx="78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students 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8" name="Rectangle 7187">
              <a:extLst>
                <a:ext uri="{FF2B5EF4-FFF2-40B4-BE49-F238E27FC236}">
                  <a16:creationId xmlns:a16="http://schemas.microsoft.com/office/drawing/2014/main" id="{0A5204AF-7F4C-D1D4-76A9-4FD973FDD250}"/>
                </a:ext>
              </a:extLst>
            </p:cNvPr>
            <p:cNvSpPr>
              <a:spLocks noChangeArrowheads="1"/>
            </p:cNvSpPr>
            <p:nvPr/>
          </p:nvSpPr>
          <p:spPr bwMode="auto">
            <a:xfrm>
              <a:off x="4269" y="3241"/>
              <a:ext cx="11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9" name="Rectangle 7188">
              <a:extLst>
                <a:ext uri="{FF2B5EF4-FFF2-40B4-BE49-F238E27FC236}">
                  <a16:creationId xmlns:a16="http://schemas.microsoft.com/office/drawing/2014/main" id="{5CFC155D-CE32-252E-081C-310D7EE98DE0}"/>
                </a:ext>
              </a:extLst>
            </p:cNvPr>
            <p:cNvSpPr>
              <a:spLocks noChangeArrowheads="1"/>
            </p:cNvSpPr>
            <p:nvPr/>
          </p:nvSpPr>
          <p:spPr bwMode="auto">
            <a:xfrm>
              <a:off x="4781" y="3098"/>
              <a:ext cx="23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13.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0" name="Rectangle 7189">
              <a:extLst>
                <a:ext uri="{FF2B5EF4-FFF2-40B4-BE49-F238E27FC236}">
                  <a16:creationId xmlns:a16="http://schemas.microsoft.com/office/drawing/2014/main" id="{563DF5F4-7D39-9E54-0DE5-4BB21DEB3115}"/>
                </a:ext>
              </a:extLst>
            </p:cNvPr>
            <p:cNvSpPr>
              <a:spLocks noChangeArrowheads="1"/>
            </p:cNvSpPr>
            <p:nvPr/>
          </p:nvSpPr>
          <p:spPr bwMode="auto">
            <a:xfrm>
              <a:off x="4781" y="3241"/>
              <a:ext cx="6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Percentage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1" name="Rectangle 7190">
              <a:extLst>
                <a:ext uri="{FF2B5EF4-FFF2-40B4-BE49-F238E27FC236}">
                  <a16:creationId xmlns:a16="http://schemas.microsoft.com/office/drawing/2014/main" id="{C0398691-1EAB-5A40-0108-F2B2462C5312}"/>
                </a:ext>
              </a:extLst>
            </p:cNvPr>
            <p:cNvSpPr>
              <a:spLocks noChangeArrowheads="1"/>
            </p:cNvSpPr>
            <p:nvPr/>
          </p:nvSpPr>
          <p:spPr bwMode="auto">
            <a:xfrm>
              <a:off x="4781" y="3383"/>
              <a:ext cx="59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Claimed 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2" name="Rectangle 7191">
              <a:extLst>
                <a:ext uri="{FF2B5EF4-FFF2-40B4-BE49-F238E27FC236}">
                  <a16:creationId xmlns:a16="http://schemas.microsoft.com/office/drawing/2014/main" id="{0A8183FB-02C4-0D9F-734C-A204862C3C88}"/>
                </a:ext>
              </a:extLst>
            </p:cNvPr>
            <p:cNvSpPr>
              <a:spLocks noChangeArrowheads="1"/>
            </p:cNvSpPr>
            <p:nvPr/>
          </p:nvSpPr>
          <p:spPr bwMode="auto">
            <a:xfrm>
              <a:off x="5407" y="3241"/>
              <a:ext cx="39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82.40%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3" name="Rectangle 7192">
              <a:extLst>
                <a:ext uri="{FF2B5EF4-FFF2-40B4-BE49-F238E27FC236}">
                  <a16:creationId xmlns:a16="http://schemas.microsoft.com/office/drawing/2014/main" id="{F9F8479E-5369-AD75-8160-C86A893B741F}"/>
                </a:ext>
              </a:extLst>
            </p:cNvPr>
            <p:cNvSpPr>
              <a:spLocks noChangeArrowheads="1"/>
            </p:cNvSpPr>
            <p:nvPr/>
          </p:nvSpPr>
          <p:spPr bwMode="auto">
            <a:xfrm>
              <a:off x="1196" y="3526"/>
              <a:ext cx="46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4. Foster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4" name="Rectangle 7193">
              <a:extLst>
                <a:ext uri="{FF2B5EF4-FFF2-40B4-BE49-F238E27FC236}">
                  <a16:creationId xmlns:a16="http://schemas.microsoft.com/office/drawing/2014/main" id="{7B72A96D-813B-31EA-9C1B-87B1BE6B5199}"/>
                </a:ext>
              </a:extLst>
            </p:cNvPr>
            <p:cNvSpPr>
              <a:spLocks noChangeArrowheads="1"/>
            </p:cNvSpPr>
            <p:nvPr/>
          </p:nvSpPr>
          <p:spPr bwMode="auto">
            <a:xfrm>
              <a:off x="1196" y="3668"/>
              <a:ext cx="104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students directly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5" name="Rectangle 7194">
              <a:extLst>
                <a:ext uri="{FF2B5EF4-FFF2-40B4-BE49-F238E27FC236}">
                  <a16:creationId xmlns:a16="http://schemas.microsoft.com/office/drawing/2014/main" id="{2217EB88-52F1-5044-E7FB-0971D253F976}"/>
                </a:ext>
              </a:extLst>
            </p:cNvPr>
            <p:cNvSpPr>
              <a:spLocks noChangeArrowheads="1"/>
            </p:cNvSpPr>
            <p:nvPr/>
          </p:nvSpPr>
          <p:spPr bwMode="auto">
            <a:xfrm>
              <a:off x="1196" y="3811"/>
              <a:ext cx="92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certified by this 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6" name="Rectangle 7195">
              <a:extLst>
                <a:ext uri="{FF2B5EF4-FFF2-40B4-BE49-F238E27FC236}">
                  <a16:creationId xmlns:a16="http://schemas.microsoft.com/office/drawing/2014/main" id="{5F925909-ADF7-79A4-87BD-3250DF0AC9B5}"/>
                </a:ext>
              </a:extLst>
            </p:cNvPr>
            <p:cNvSpPr>
              <a:spLocks noChangeArrowheads="1"/>
            </p:cNvSpPr>
            <p:nvPr/>
          </p:nvSpPr>
          <p:spPr bwMode="auto">
            <a:xfrm>
              <a:off x="2555" y="3668"/>
              <a:ext cx="11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7" name="Rectangle 7196">
              <a:extLst>
                <a:ext uri="{FF2B5EF4-FFF2-40B4-BE49-F238E27FC236}">
                  <a16:creationId xmlns:a16="http://schemas.microsoft.com/office/drawing/2014/main" id="{DD163B59-FF3B-40A3-9BF9-FA63F3E62E3A}"/>
                </a:ext>
              </a:extLst>
            </p:cNvPr>
            <p:cNvSpPr>
              <a:spLocks noChangeArrowheads="1"/>
            </p:cNvSpPr>
            <p:nvPr/>
          </p:nvSpPr>
          <p:spPr bwMode="auto">
            <a:xfrm>
              <a:off x="3017" y="3526"/>
              <a:ext cx="49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9. DCMP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8" name="Rectangle 7197">
              <a:extLst>
                <a:ext uri="{FF2B5EF4-FFF2-40B4-BE49-F238E27FC236}">
                  <a16:creationId xmlns:a16="http://schemas.microsoft.com/office/drawing/2014/main" id="{5542DCF9-1F60-AEDF-9DAA-2FFD5150F654}"/>
                </a:ext>
              </a:extLst>
            </p:cNvPr>
            <p:cNvSpPr>
              <a:spLocks noChangeArrowheads="1"/>
            </p:cNvSpPr>
            <p:nvPr/>
          </p:nvSpPr>
          <p:spPr bwMode="auto">
            <a:xfrm>
              <a:off x="3017" y="3668"/>
              <a:ext cx="7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Medicaid 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9" name="Rectangle 7198">
              <a:extLst>
                <a:ext uri="{FF2B5EF4-FFF2-40B4-BE49-F238E27FC236}">
                  <a16:creationId xmlns:a16="http://schemas.microsoft.com/office/drawing/2014/main" id="{B332B8D5-CAC4-F0E8-C7B9-C9B5E1C5CD5C}"/>
                </a:ext>
              </a:extLst>
            </p:cNvPr>
            <p:cNvSpPr>
              <a:spLocks noChangeArrowheads="1"/>
            </p:cNvSpPr>
            <p:nvPr/>
          </p:nvSpPr>
          <p:spPr bwMode="auto">
            <a:xfrm>
              <a:off x="3017" y="3811"/>
              <a:ext cx="68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students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32" name="Rectangle 18431">
              <a:extLst>
                <a:ext uri="{FF2B5EF4-FFF2-40B4-BE49-F238E27FC236}">
                  <a16:creationId xmlns:a16="http://schemas.microsoft.com/office/drawing/2014/main" id="{B13A144D-CFB5-1ECD-A2A0-903E673CF3E1}"/>
                </a:ext>
              </a:extLst>
            </p:cNvPr>
            <p:cNvSpPr>
              <a:spLocks noChangeArrowheads="1"/>
            </p:cNvSpPr>
            <p:nvPr/>
          </p:nvSpPr>
          <p:spPr bwMode="auto">
            <a:xfrm>
              <a:off x="4241" y="3668"/>
              <a:ext cx="17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33" name="Rectangle 18432">
              <a:extLst>
                <a:ext uri="{FF2B5EF4-FFF2-40B4-BE49-F238E27FC236}">
                  <a16:creationId xmlns:a16="http://schemas.microsoft.com/office/drawing/2014/main" id="{2805B3D7-C116-6CD6-F297-14449A6B6189}"/>
                </a:ext>
              </a:extLst>
            </p:cNvPr>
            <p:cNvSpPr>
              <a:spLocks noChangeArrowheads="1"/>
            </p:cNvSpPr>
            <p:nvPr/>
          </p:nvSpPr>
          <p:spPr bwMode="auto">
            <a:xfrm>
              <a:off x="4781" y="3526"/>
              <a:ext cx="26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14.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35" name="Rectangle 18434">
              <a:extLst>
                <a:ext uri="{FF2B5EF4-FFF2-40B4-BE49-F238E27FC236}">
                  <a16:creationId xmlns:a16="http://schemas.microsoft.com/office/drawing/2014/main" id="{A7C00336-541E-5115-502A-17EDC8012349}"/>
                </a:ext>
              </a:extLst>
            </p:cNvPr>
            <p:cNvSpPr>
              <a:spLocks noChangeArrowheads="1"/>
            </p:cNvSpPr>
            <p:nvPr/>
          </p:nvSpPr>
          <p:spPr bwMode="auto">
            <a:xfrm>
              <a:off x="4781" y="3668"/>
              <a:ext cx="6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Percentage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36" name="Rectangle 18435">
              <a:extLst>
                <a:ext uri="{FF2B5EF4-FFF2-40B4-BE49-F238E27FC236}">
                  <a16:creationId xmlns:a16="http://schemas.microsoft.com/office/drawing/2014/main" id="{CABB5906-6CA2-0482-B48F-4A48F2630AD2}"/>
                </a:ext>
              </a:extLst>
            </p:cNvPr>
            <p:cNvSpPr>
              <a:spLocks noChangeArrowheads="1"/>
            </p:cNvSpPr>
            <p:nvPr/>
          </p:nvSpPr>
          <p:spPr bwMode="auto">
            <a:xfrm>
              <a:off x="4781" y="3811"/>
              <a:ext cx="59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Claimed 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37" name="Rectangle 18436">
              <a:extLst>
                <a:ext uri="{FF2B5EF4-FFF2-40B4-BE49-F238E27FC236}">
                  <a16:creationId xmlns:a16="http://schemas.microsoft.com/office/drawing/2014/main" id="{5D2D7E52-FF07-FF02-6CFA-B8E16A347C8E}"/>
                </a:ext>
              </a:extLst>
            </p:cNvPr>
            <p:cNvSpPr>
              <a:spLocks noChangeArrowheads="1"/>
            </p:cNvSpPr>
            <p:nvPr/>
          </p:nvSpPr>
          <p:spPr bwMode="auto">
            <a:xfrm>
              <a:off x="5407" y="3668"/>
              <a:ext cx="39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17.60%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38" name="Rectangle 18437">
              <a:extLst>
                <a:ext uri="{FF2B5EF4-FFF2-40B4-BE49-F238E27FC236}">
                  <a16:creationId xmlns:a16="http://schemas.microsoft.com/office/drawing/2014/main" id="{6BAB972A-8F94-B7DC-D569-EAABDCCB9CFE}"/>
                </a:ext>
              </a:extLst>
            </p:cNvPr>
            <p:cNvSpPr>
              <a:spLocks noChangeArrowheads="1"/>
            </p:cNvSpPr>
            <p:nvPr/>
          </p:nvSpPr>
          <p:spPr bwMode="auto">
            <a:xfrm>
              <a:off x="1196" y="3953"/>
              <a:ext cx="63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5. Homeless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39" name="Rectangle 18438">
              <a:extLst>
                <a:ext uri="{FF2B5EF4-FFF2-40B4-BE49-F238E27FC236}">
                  <a16:creationId xmlns:a16="http://schemas.microsoft.com/office/drawing/2014/main" id="{35BF439E-7E5D-458B-F6E6-635EA97F9A67}"/>
                </a:ext>
              </a:extLst>
            </p:cNvPr>
            <p:cNvSpPr>
              <a:spLocks noChangeArrowheads="1"/>
            </p:cNvSpPr>
            <p:nvPr/>
          </p:nvSpPr>
          <p:spPr bwMode="auto">
            <a:xfrm>
              <a:off x="1196" y="4096"/>
              <a:ext cx="104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Calibri" panose="020F0502020204030204" pitchFamily="34" charset="0"/>
                </a:rPr>
                <a:t># of students directly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40" name="Rectangle 18439">
              <a:extLst>
                <a:ext uri="{FF2B5EF4-FFF2-40B4-BE49-F238E27FC236}">
                  <a16:creationId xmlns:a16="http://schemas.microsoft.com/office/drawing/2014/main" id="{8986116D-23CE-DDF7-5D36-A80545D83C4F}"/>
                </a:ext>
              </a:extLst>
            </p:cNvPr>
            <p:cNvSpPr>
              <a:spLocks noChangeArrowheads="1"/>
            </p:cNvSpPr>
            <p:nvPr/>
          </p:nvSpPr>
          <p:spPr bwMode="auto">
            <a:xfrm>
              <a:off x="2555" y="4024"/>
              <a:ext cx="11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41" name="Rectangle 18440">
              <a:extLst>
                <a:ext uri="{FF2B5EF4-FFF2-40B4-BE49-F238E27FC236}">
                  <a16:creationId xmlns:a16="http://schemas.microsoft.com/office/drawing/2014/main" id="{912F258E-B1D8-2C98-C6ED-F091F89279E8}"/>
                </a:ext>
              </a:extLst>
            </p:cNvPr>
            <p:cNvSpPr>
              <a:spLocks noChangeArrowheads="1"/>
            </p:cNvSpPr>
            <p:nvPr/>
          </p:nvSpPr>
          <p:spPr bwMode="auto">
            <a:xfrm>
              <a:off x="3017" y="3953"/>
              <a:ext cx="71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10. Total #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42" name="Rectangle 18441">
              <a:extLst>
                <a:ext uri="{FF2B5EF4-FFF2-40B4-BE49-F238E27FC236}">
                  <a16:creationId xmlns:a16="http://schemas.microsoft.com/office/drawing/2014/main" id="{1F2D58C5-97A1-31FA-544C-E9BC7070821C}"/>
                </a:ext>
              </a:extLst>
            </p:cNvPr>
            <p:cNvSpPr>
              <a:spLocks noChangeArrowheads="1"/>
            </p:cNvSpPr>
            <p:nvPr/>
          </p:nvSpPr>
          <p:spPr bwMode="auto">
            <a:xfrm>
              <a:off x="3017" y="4096"/>
              <a:ext cx="54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Identified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43" name="Rectangle 18442">
              <a:extLst>
                <a:ext uri="{FF2B5EF4-FFF2-40B4-BE49-F238E27FC236}">
                  <a16:creationId xmlns:a16="http://schemas.microsoft.com/office/drawing/2014/main" id="{9D3E5576-2858-5748-CB07-EA70D1628CAF}"/>
                </a:ext>
              </a:extLst>
            </p:cNvPr>
            <p:cNvSpPr>
              <a:spLocks noChangeArrowheads="1"/>
            </p:cNvSpPr>
            <p:nvPr/>
          </p:nvSpPr>
          <p:spPr bwMode="auto">
            <a:xfrm>
              <a:off x="4219" y="4024"/>
              <a:ext cx="22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44" name="Line 67">
              <a:extLst>
                <a:ext uri="{FF2B5EF4-FFF2-40B4-BE49-F238E27FC236}">
                  <a16:creationId xmlns:a16="http://schemas.microsoft.com/office/drawing/2014/main" id="{CF3377FC-C230-7B9E-C5B3-477A483962F7}"/>
                </a:ext>
              </a:extLst>
            </p:cNvPr>
            <p:cNvSpPr>
              <a:spLocks noChangeShapeType="1"/>
            </p:cNvSpPr>
            <p:nvPr/>
          </p:nvSpPr>
          <p:spPr bwMode="auto">
            <a:xfrm>
              <a:off x="1175" y="1944"/>
              <a:ext cx="0" cy="2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45" name="Rectangle 18444">
              <a:extLst>
                <a:ext uri="{FF2B5EF4-FFF2-40B4-BE49-F238E27FC236}">
                  <a16:creationId xmlns:a16="http://schemas.microsoft.com/office/drawing/2014/main" id="{B76E4964-09A1-888B-326C-D17776F27F2B}"/>
                </a:ext>
              </a:extLst>
            </p:cNvPr>
            <p:cNvSpPr>
              <a:spLocks noChangeArrowheads="1"/>
            </p:cNvSpPr>
            <p:nvPr/>
          </p:nvSpPr>
          <p:spPr bwMode="auto">
            <a:xfrm>
              <a:off x="1175" y="1944"/>
              <a:ext cx="7" cy="2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46" name="Line 69">
              <a:extLst>
                <a:ext uri="{FF2B5EF4-FFF2-40B4-BE49-F238E27FC236}">
                  <a16:creationId xmlns:a16="http://schemas.microsoft.com/office/drawing/2014/main" id="{69C2EB79-FC61-3188-C617-BE93696E4DE4}"/>
                </a:ext>
              </a:extLst>
            </p:cNvPr>
            <p:cNvSpPr>
              <a:spLocks noChangeShapeType="1"/>
            </p:cNvSpPr>
            <p:nvPr/>
          </p:nvSpPr>
          <p:spPr bwMode="auto">
            <a:xfrm>
              <a:off x="2164" y="1951"/>
              <a:ext cx="0" cy="22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47" name="Rectangle 18446">
              <a:extLst>
                <a:ext uri="{FF2B5EF4-FFF2-40B4-BE49-F238E27FC236}">
                  <a16:creationId xmlns:a16="http://schemas.microsoft.com/office/drawing/2014/main" id="{499B2DE2-6754-16F6-448B-57724775534C}"/>
                </a:ext>
              </a:extLst>
            </p:cNvPr>
            <p:cNvSpPr>
              <a:spLocks noChangeArrowheads="1"/>
            </p:cNvSpPr>
            <p:nvPr/>
          </p:nvSpPr>
          <p:spPr bwMode="auto">
            <a:xfrm>
              <a:off x="2164" y="1951"/>
              <a:ext cx="7" cy="2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48" name="Line 71">
              <a:extLst>
                <a:ext uri="{FF2B5EF4-FFF2-40B4-BE49-F238E27FC236}">
                  <a16:creationId xmlns:a16="http://schemas.microsoft.com/office/drawing/2014/main" id="{E28C8F5B-8117-FBC5-E5AB-C0C919CE3C1E}"/>
                </a:ext>
              </a:extLst>
            </p:cNvPr>
            <p:cNvSpPr>
              <a:spLocks noChangeShapeType="1"/>
            </p:cNvSpPr>
            <p:nvPr/>
          </p:nvSpPr>
          <p:spPr bwMode="auto">
            <a:xfrm>
              <a:off x="2996" y="1951"/>
              <a:ext cx="0" cy="22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49" name="Rectangle 18448">
              <a:extLst>
                <a:ext uri="{FF2B5EF4-FFF2-40B4-BE49-F238E27FC236}">
                  <a16:creationId xmlns:a16="http://schemas.microsoft.com/office/drawing/2014/main" id="{1EEF17FD-6087-8D17-C604-BF02AB9D5ADE}"/>
                </a:ext>
              </a:extLst>
            </p:cNvPr>
            <p:cNvSpPr>
              <a:spLocks noChangeArrowheads="1"/>
            </p:cNvSpPr>
            <p:nvPr/>
          </p:nvSpPr>
          <p:spPr bwMode="auto">
            <a:xfrm>
              <a:off x="2996" y="1951"/>
              <a:ext cx="7" cy="2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0" name="Line 73">
              <a:extLst>
                <a:ext uri="{FF2B5EF4-FFF2-40B4-BE49-F238E27FC236}">
                  <a16:creationId xmlns:a16="http://schemas.microsoft.com/office/drawing/2014/main" id="{26F5977B-45DB-E3BF-E1D2-15BFB47AB79F}"/>
                </a:ext>
              </a:extLst>
            </p:cNvPr>
            <p:cNvSpPr>
              <a:spLocks noChangeShapeType="1"/>
            </p:cNvSpPr>
            <p:nvPr/>
          </p:nvSpPr>
          <p:spPr bwMode="auto">
            <a:xfrm>
              <a:off x="3821" y="1951"/>
              <a:ext cx="0" cy="22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1" name="Rectangle 18450">
              <a:extLst>
                <a:ext uri="{FF2B5EF4-FFF2-40B4-BE49-F238E27FC236}">
                  <a16:creationId xmlns:a16="http://schemas.microsoft.com/office/drawing/2014/main" id="{A8387051-BC15-6447-31E9-40EBA6AF4BE3}"/>
                </a:ext>
              </a:extLst>
            </p:cNvPr>
            <p:cNvSpPr>
              <a:spLocks noChangeArrowheads="1"/>
            </p:cNvSpPr>
            <p:nvPr/>
          </p:nvSpPr>
          <p:spPr bwMode="auto">
            <a:xfrm>
              <a:off x="3821" y="1951"/>
              <a:ext cx="7" cy="2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2" name="Line 75">
              <a:extLst>
                <a:ext uri="{FF2B5EF4-FFF2-40B4-BE49-F238E27FC236}">
                  <a16:creationId xmlns:a16="http://schemas.microsoft.com/office/drawing/2014/main" id="{A6FCD5A3-4C45-5B3F-A4B4-EDC4AA98A187}"/>
                </a:ext>
              </a:extLst>
            </p:cNvPr>
            <p:cNvSpPr>
              <a:spLocks noChangeShapeType="1"/>
            </p:cNvSpPr>
            <p:nvPr/>
          </p:nvSpPr>
          <p:spPr bwMode="auto">
            <a:xfrm>
              <a:off x="4760" y="1951"/>
              <a:ext cx="0" cy="22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3" name="Rectangle 18452">
              <a:extLst>
                <a:ext uri="{FF2B5EF4-FFF2-40B4-BE49-F238E27FC236}">
                  <a16:creationId xmlns:a16="http://schemas.microsoft.com/office/drawing/2014/main" id="{8E4925AE-5FB5-D58B-EF1C-D052182E1A95}"/>
                </a:ext>
              </a:extLst>
            </p:cNvPr>
            <p:cNvSpPr>
              <a:spLocks noChangeArrowheads="1"/>
            </p:cNvSpPr>
            <p:nvPr/>
          </p:nvSpPr>
          <p:spPr bwMode="auto">
            <a:xfrm>
              <a:off x="4760" y="1951"/>
              <a:ext cx="7" cy="2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4" name="Line 77">
              <a:extLst>
                <a:ext uri="{FF2B5EF4-FFF2-40B4-BE49-F238E27FC236}">
                  <a16:creationId xmlns:a16="http://schemas.microsoft.com/office/drawing/2014/main" id="{E9965454-5168-666F-BADF-BA3DA9A1F59A}"/>
                </a:ext>
              </a:extLst>
            </p:cNvPr>
            <p:cNvSpPr>
              <a:spLocks noChangeShapeType="1"/>
            </p:cNvSpPr>
            <p:nvPr/>
          </p:nvSpPr>
          <p:spPr bwMode="auto">
            <a:xfrm>
              <a:off x="5343" y="1951"/>
              <a:ext cx="0" cy="19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5" name="Rectangle 18454">
              <a:extLst>
                <a:ext uri="{FF2B5EF4-FFF2-40B4-BE49-F238E27FC236}">
                  <a16:creationId xmlns:a16="http://schemas.microsoft.com/office/drawing/2014/main" id="{84308EA8-CF17-5C9F-1B72-BE1C040ADBFF}"/>
                </a:ext>
              </a:extLst>
            </p:cNvPr>
            <p:cNvSpPr>
              <a:spLocks noChangeArrowheads="1"/>
            </p:cNvSpPr>
            <p:nvPr/>
          </p:nvSpPr>
          <p:spPr bwMode="auto">
            <a:xfrm>
              <a:off x="5343" y="1951"/>
              <a:ext cx="7" cy="19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6" name="Line 79">
              <a:extLst>
                <a:ext uri="{FF2B5EF4-FFF2-40B4-BE49-F238E27FC236}">
                  <a16:creationId xmlns:a16="http://schemas.microsoft.com/office/drawing/2014/main" id="{A9D6EDD9-84AF-ED73-FC5D-76F860E69063}"/>
                </a:ext>
              </a:extLst>
            </p:cNvPr>
            <p:cNvSpPr>
              <a:spLocks noChangeShapeType="1"/>
            </p:cNvSpPr>
            <p:nvPr/>
          </p:nvSpPr>
          <p:spPr bwMode="auto">
            <a:xfrm>
              <a:off x="5770" y="1951"/>
              <a:ext cx="0" cy="19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7" name="Rectangle 18456">
              <a:extLst>
                <a:ext uri="{FF2B5EF4-FFF2-40B4-BE49-F238E27FC236}">
                  <a16:creationId xmlns:a16="http://schemas.microsoft.com/office/drawing/2014/main" id="{DCF46871-118B-9930-C8D2-ACB781DA9E4C}"/>
                </a:ext>
              </a:extLst>
            </p:cNvPr>
            <p:cNvSpPr>
              <a:spLocks noChangeArrowheads="1"/>
            </p:cNvSpPr>
            <p:nvPr/>
          </p:nvSpPr>
          <p:spPr bwMode="auto">
            <a:xfrm>
              <a:off x="5770" y="1951"/>
              <a:ext cx="7" cy="19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8" name="Line 81">
              <a:extLst>
                <a:ext uri="{FF2B5EF4-FFF2-40B4-BE49-F238E27FC236}">
                  <a16:creationId xmlns:a16="http://schemas.microsoft.com/office/drawing/2014/main" id="{88C4F3C7-B564-03A9-BECE-7ACCCB4CD340}"/>
                </a:ext>
              </a:extLst>
            </p:cNvPr>
            <p:cNvSpPr>
              <a:spLocks noChangeShapeType="1"/>
            </p:cNvSpPr>
            <p:nvPr/>
          </p:nvSpPr>
          <p:spPr bwMode="auto">
            <a:xfrm>
              <a:off x="1182" y="1944"/>
              <a:ext cx="459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59" name="Rectangle 18458">
              <a:extLst>
                <a:ext uri="{FF2B5EF4-FFF2-40B4-BE49-F238E27FC236}">
                  <a16:creationId xmlns:a16="http://schemas.microsoft.com/office/drawing/2014/main" id="{68E11D3E-B8BA-1196-2E6F-A7EE7A235108}"/>
                </a:ext>
              </a:extLst>
            </p:cNvPr>
            <p:cNvSpPr>
              <a:spLocks noChangeArrowheads="1"/>
            </p:cNvSpPr>
            <p:nvPr/>
          </p:nvSpPr>
          <p:spPr bwMode="auto">
            <a:xfrm>
              <a:off x="1182" y="1944"/>
              <a:ext cx="459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0" name="Line 83">
              <a:extLst>
                <a:ext uri="{FF2B5EF4-FFF2-40B4-BE49-F238E27FC236}">
                  <a16:creationId xmlns:a16="http://schemas.microsoft.com/office/drawing/2014/main" id="{FF5ED047-FCE4-BA78-C213-2F7FA83316BE}"/>
                </a:ext>
              </a:extLst>
            </p:cNvPr>
            <p:cNvSpPr>
              <a:spLocks noChangeShapeType="1"/>
            </p:cNvSpPr>
            <p:nvPr/>
          </p:nvSpPr>
          <p:spPr bwMode="auto">
            <a:xfrm>
              <a:off x="1182" y="2656"/>
              <a:ext cx="459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1" name="Rectangle 18460">
              <a:extLst>
                <a:ext uri="{FF2B5EF4-FFF2-40B4-BE49-F238E27FC236}">
                  <a16:creationId xmlns:a16="http://schemas.microsoft.com/office/drawing/2014/main" id="{A4F0793C-BA8B-32B5-9052-30CA85FEE411}"/>
                </a:ext>
              </a:extLst>
            </p:cNvPr>
            <p:cNvSpPr>
              <a:spLocks noChangeArrowheads="1"/>
            </p:cNvSpPr>
            <p:nvPr/>
          </p:nvSpPr>
          <p:spPr bwMode="auto">
            <a:xfrm>
              <a:off x="1182" y="2656"/>
              <a:ext cx="459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2" name="Line 85">
              <a:extLst>
                <a:ext uri="{FF2B5EF4-FFF2-40B4-BE49-F238E27FC236}">
                  <a16:creationId xmlns:a16="http://schemas.microsoft.com/office/drawing/2014/main" id="{6C62155F-4290-CAF4-6472-58EB1A820556}"/>
                </a:ext>
              </a:extLst>
            </p:cNvPr>
            <p:cNvSpPr>
              <a:spLocks noChangeShapeType="1"/>
            </p:cNvSpPr>
            <p:nvPr/>
          </p:nvSpPr>
          <p:spPr bwMode="auto">
            <a:xfrm>
              <a:off x="1182" y="3084"/>
              <a:ext cx="459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3" name="Rectangle 18462">
              <a:extLst>
                <a:ext uri="{FF2B5EF4-FFF2-40B4-BE49-F238E27FC236}">
                  <a16:creationId xmlns:a16="http://schemas.microsoft.com/office/drawing/2014/main" id="{2E69945C-155A-A009-EEDF-0A56BF400B18}"/>
                </a:ext>
              </a:extLst>
            </p:cNvPr>
            <p:cNvSpPr>
              <a:spLocks noChangeArrowheads="1"/>
            </p:cNvSpPr>
            <p:nvPr/>
          </p:nvSpPr>
          <p:spPr bwMode="auto">
            <a:xfrm>
              <a:off x="1182" y="3084"/>
              <a:ext cx="459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4" name="Line 87">
              <a:extLst>
                <a:ext uri="{FF2B5EF4-FFF2-40B4-BE49-F238E27FC236}">
                  <a16:creationId xmlns:a16="http://schemas.microsoft.com/office/drawing/2014/main" id="{DCC96A79-C38E-1EC8-2DFF-442216226D14}"/>
                </a:ext>
              </a:extLst>
            </p:cNvPr>
            <p:cNvSpPr>
              <a:spLocks noChangeShapeType="1"/>
            </p:cNvSpPr>
            <p:nvPr/>
          </p:nvSpPr>
          <p:spPr bwMode="auto">
            <a:xfrm>
              <a:off x="1182" y="3511"/>
              <a:ext cx="459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5" name="Rectangle 18464">
              <a:extLst>
                <a:ext uri="{FF2B5EF4-FFF2-40B4-BE49-F238E27FC236}">
                  <a16:creationId xmlns:a16="http://schemas.microsoft.com/office/drawing/2014/main" id="{C2E82A58-8B1A-B542-42A8-40A8E5C37C33}"/>
                </a:ext>
              </a:extLst>
            </p:cNvPr>
            <p:cNvSpPr>
              <a:spLocks noChangeArrowheads="1"/>
            </p:cNvSpPr>
            <p:nvPr/>
          </p:nvSpPr>
          <p:spPr bwMode="auto">
            <a:xfrm>
              <a:off x="1182" y="3511"/>
              <a:ext cx="459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6" name="Line 89">
              <a:extLst>
                <a:ext uri="{FF2B5EF4-FFF2-40B4-BE49-F238E27FC236}">
                  <a16:creationId xmlns:a16="http://schemas.microsoft.com/office/drawing/2014/main" id="{FB6E5790-F13B-3F87-CF7D-512D995275AA}"/>
                </a:ext>
              </a:extLst>
            </p:cNvPr>
            <p:cNvSpPr>
              <a:spLocks noChangeShapeType="1"/>
            </p:cNvSpPr>
            <p:nvPr/>
          </p:nvSpPr>
          <p:spPr bwMode="auto">
            <a:xfrm>
              <a:off x="1182" y="3939"/>
              <a:ext cx="459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7" name="Rectangle 18466">
              <a:extLst>
                <a:ext uri="{FF2B5EF4-FFF2-40B4-BE49-F238E27FC236}">
                  <a16:creationId xmlns:a16="http://schemas.microsoft.com/office/drawing/2014/main" id="{7E7A9517-BA5F-2A56-CE50-5145ECA47DA0}"/>
                </a:ext>
              </a:extLst>
            </p:cNvPr>
            <p:cNvSpPr>
              <a:spLocks noChangeArrowheads="1"/>
            </p:cNvSpPr>
            <p:nvPr/>
          </p:nvSpPr>
          <p:spPr bwMode="auto">
            <a:xfrm>
              <a:off x="1182" y="3939"/>
              <a:ext cx="459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8" name="Line 91">
              <a:extLst>
                <a:ext uri="{FF2B5EF4-FFF2-40B4-BE49-F238E27FC236}">
                  <a16:creationId xmlns:a16="http://schemas.microsoft.com/office/drawing/2014/main" id="{1772CC8A-1C4B-EC77-8416-687FF4AB1221}"/>
                </a:ext>
              </a:extLst>
            </p:cNvPr>
            <p:cNvSpPr>
              <a:spLocks noChangeShapeType="1"/>
            </p:cNvSpPr>
            <p:nvPr/>
          </p:nvSpPr>
          <p:spPr bwMode="auto">
            <a:xfrm>
              <a:off x="1182" y="4224"/>
              <a:ext cx="35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469" name="Rectangle 18468">
              <a:extLst>
                <a:ext uri="{FF2B5EF4-FFF2-40B4-BE49-F238E27FC236}">
                  <a16:creationId xmlns:a16="http://schemas.microsoft.com/office/drawing/2014/main" id="{848B1985-E566-1C25-C1EC-D3EA58CD26C2}"/>
                </a:ext>
              </a:extLst>
            </p:cNvPr>
            <p:cNvSpPr>
              <a:spLocks noChangeArrowheads="1"/>
            </p:cNvSpPr>
            <p:nvPr/>
          </p:nvSpPr>
          <p:spPr bwMode="auto">
            <a:xfrm>
              <a:off x="1182" y="4224"/>
              <a:ext cx="358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18470" name="TextBox 26">
            <a:extLst>
              <a:ext uri="{FF2B5EF4-FFF2-40B4-BE49-F238E27FC236}">
                <a16:creationId xmlns:a16="http://schemas.microsoft.com/office/drawing/2014/main" id="{868836E7-5588-6640-9379-39C9522F0E19}"/>
              </a:ext>
            </a:extLst>
          </p:cNvPr>
          <p:cNvSpPr txBox="1"/>
          <p:nvPr/>
        </p:nvSpPr>
        <p:spPr>
          <a:xfrm>
            <a:off x="14903799" y="3610960"/>
            <a:ext cx="169195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School C RA ISP</a:t>
            </a:r>
          </a:p>
        </p:txBody>
      </p:sp>
      <p:sp>
        <p:nvSpPr>
          <p:cNvPr id="18471" name="TextBox 31">
            <a:extLst>
              <a:ext uri="{FF2B5EF4-FFF2-40B4-BE49-F238E27FC236}">
                <a16:creationId xmlns:a16="http://schemas.microsoft.com/office/drawing/2014/main" id="{B5CD2E7C-2A0C-8C00-CA8D-31422203BC49}"/>
              </a:ext>
            </a:extLst>
          </p:cNvPr>
          <p:cNvSpPr txBox="1"/>
          <p:nvPr/>
        </p:nvSpPr>
        <p:spPr>
          <a:xfrm>
            <a:off x="13987734" y="4765477"/>
            <a:ext cx="2014266"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solidFill>
                  <a:schemeClr val="bg1"/>
                </a:solidFill>
              </a:rPr>
              <a:t>Total Combined ISP for all 3 RAs</a:t>
            </a:r>
          </a:p>
        </p:txBody>
      </p:sp>
      <p:sp>
        <p:nvSpPr>
          <p:cNvPr id="18474" name="TextBox 32">
            <a:extLst>
              <a:ext uri="{FF2B5EF4-FFF2-40B4-BE49-F238E27FC236}">
                <a16:creationId xmlns:a16="http://schemas.microsoft.com/office/drawing/2014/main" id="{D60987DC-8EB3-9982-3889-E7ABFDCBAD63}"/>
              </a:ext>
            </a:extLst>
          </p:cNvPr>
          <p:cNvSpPr txBox="1"/>
          <p:nvPr/>
        </p:nvSpPr>
        <p:spPr>
          <a:xfrm>
            <a:off x="13980794" y="6896100"/>
            <a:ext cx="3614466" cy="120032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Federal Claiming Percentages: </a:t>
            </a:r>
          </a:p>
          <a:p>
            <a:pPr marL="285750" indent="-285750">
              <a:buFont typeface="Arial" panose="020B0604020202020204" pitchFamily="34" charset="0"/>
              <a:buChar char="•"/>
            </a:pPr>
            <a:r>
              <a:rPr lang="en-US">
                <a:solidFill>
                  <a:schemeClr val="bg1"/>
                </a:solidFill>
              </a:rPr>
              <a:t>Free-82.40%</a:t>
            </a:r>
            <a:endParaRPr lang="en-US">
              <a:solidFill>
                <a:schemeClr val="bg1"/>
              </a:solidFill>
              <a:ea typeface="Cambria"/>
            </a:endParaRPr>
          </a:p>
          <a:p>
            <a:pPr marL="285750" indent="-285750">
              <a:buFont typeface="Arial" panose="020B0604020202020204" pitchFamily="34" charset="0"/>
              <a:buChar char="•"/>
            </a:pPr>
            <a:r>
              <a:rPr lang="en-US">
                <a:solidFill>
                  <a:schemeClr val="bg1"/>
                </a:solidFill>
              </a:rPr>
              <a:t>Paid-17.60% (Receive additional NYS subsidy)</a:t>
            </a:r>
            <a:endParaRPr lang="en-US">
              <a:solidFill>
                <a:schemeClr val="bg1"/>
              </a:solidFill>
              <a:ea typeface="Cambria"/>
            </a:endParaRPr>
          </a:p>
        </p:txBody>
      </p:sp>
      <p:cxnSp>
        <p:nvCxnSpPr>
          <p:cNvPr id="18476" name="Straight Arrow Connector 18475">
            <a:extLst>
              <a:ext uri="{FF2B5EF4-FFF2-40B4-BE49-F238E27FC236}">
                <a16:creationId xmlns:a16="http://schemas.microsoft.com/office/drawing/2014/main" id="{2CABF106-B350-5043-A271-A9303B549D2B}"/>
              </a:ext>
            </a:extLst>
          </p:cNvPr>
          <p:cNvCxnSpPr/>
          <p:nvPr/>
        </p:nvCxnSpPr>
        <p:spPr>
          <a:xfrm flipV="1">
            <a:off x="16002000" y="3009900"/>
            <a:ext cx="304800" cy="533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477" name="Straight Arrow Connector 18476">
            <a:extLst>
              <a:ext uri="{FF2B5EF4-FFF2-40B4-BE49-F238E27FC236}">
                <a16:creationId xmlns:a16="http://schemas.microsoft.com/office/drawing/2014/main" id="{37100637-5503-D2B7-B7E1-6034EC83D318}"/>
              </a:ext>
            </a:extLst>
          </p:cNvPr>
          <p:cNvCxnSpPr>
            <a:cxnSpLocks/>
          </p:cNvCxnSpPr>
          <p:nvPr/>
        </p:nvCxnSpPr>
        <p:spPr>
          <a:xfrm flipH="1" flipV="1">
            <a:off x="12496800" y="4991100"/>
            <a:ext cx="1295400" cy="128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480" name="Straight Arrow Connector 18479">
            <a:extLst>
              <a:ext uri="{FF2B5EF4-FFF2-40B4-BE49-F238E27FC236}">
                <a16:creationId xmlns:a16="http://schemas.microsoft.com/office/drawing/2014/main" id="{CAC12B8C-3314-A4F2-4DC7-44127BDF15A3}"/>
              </a:ext>
            </a:extLst>
          </p:cNvPr>
          <p:cNvCxnSpPr>
            <a:cxnSpLocks/>
          </p:cNvCxnSpPr>
          <p:nvPr/>
        </p:nvCxnSpPr>
        <p:spPr>
          <a:xfrm flipH="1" flipV="1">
            <a:off x="12344400" y="7162537"/>
            <a:ext cx="1643334" cy="190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482" name="Straight Arrow Connector 18481">
            <a:extLst>
              <a:ext uri="{FF2B5EF4-FFF2-40B4-BE49-F238E27FC236}">
                <a16:creationId xmlns:a16="http://schemas.microsoft.com/office/drawing/2014/main" id="{D872F314-EA12-E30C-CF3B-75E2C8E05419}"/>
              </a:ext>
            </a:extLst>
          </p:cNvPr>
          <p:cNvCxnSpPr>
            <a:cxnSpLocks/>
          </p:cNvCxnSpPr>
          <p:nvPr/>
        </p:nvCxnSpPr>
        <p:spPr>
          <a:xfrm flipH="1">
            <a:off x="12292624" y="7734300"/>
            <a:ext cx="1695110" cy="3479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38880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349099" y="-727829"/>
            <a:ext cx="18440400" cy="1774845"/>
          </a:xfrm>
          <a:prstGeom prst="rect">
            <a:avLst/>
          </a:prstGeom>
        </p:spPr>
        <p:txBody>
          <a:bodyPr wrap="square" lIns="0" tIns="0" rIns="0" bIns="0" rtlCol="0" anchor="t">
            <a:spAutoFit/>
          </a:bodyPr>
          <a:lstStyle/>
          <a:p>
            <a:pPr marL="0" lvl="0" indent="0" algn="ctr">
              <a:lnSpc>
                <a:spcPts val="16000"/>
              </a:lnSpc>
            </a:pPr>
            <a:r>
              <a:rPr lang="en-US" sz="7200" spc="-564" dirty="0">
                <a:solidFill>
                  <a:srgbClr val="FFFFFF"/>
                </a:solidFill>
                <a:latin typeface="Franklin Gothic Heavy" panose="020B0903020102020204" pitchFamily="34" charset="0"/>
                <a:ea typeface="Berthold Block"/>
                <a:cs typeface="Berthold Block"/>
                <a:sym typeface="Berthold Block"/>
              </a:rPr>
              <a:t>Step 2: Sample Coded Roster/Master List</a:t>
            </a:r>
          </a:p>
        </p:txBody>
      </p:sp>
      <p:sp>
        <p:nvSpPr>
          <p:cNvPr id="14" name="Freeform 11">
            <a:extLst>
              <a:ext uri="{FF2B5EF4-FFF2-40B4-BE49-F238E27FC236}">
                <a16:creationId xmlns:a16="http://schemas.microsoft.com/office/drawing/2014/main" id="{3BF8012A-133E-162E-F123-B0792646C903}"/>
              </a:ext>
            </a:extLst>
          </p:cNvPr>
          <p:cNvSpPr/>
          <p:nvPr/>
        </p:nvSpPr>
        <p:spPr>
          <a:xfrm rot="4838134">
            <a:off x="16547158" y="970089"/>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9458" name="Picture 2">
            <a:extLst>
              <a:ext uri="{FF2B5EF4-FFF2-40B4-BE49-F238E27FC236}">
                <a16:creationId xmlns:a16="http://schemas.microsoft.com/office/drawing/2014/main" id="{878EFEA4-C11A-F6F4-47CC-959AE51ECF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00" y="1137337"/>
            <a:ext cx="5850425" cy="664452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130BBF14-7E96-A7E5-1901-52EAC6D22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1215" y="1047016"/>
            <a:ext cx="8299884" cy="898617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 name="Text Placeholder 11">
            <a:extLst>
              <a:ext uri="{FF2B5EF4-FFF2-40B4-BE49-F238E27FC236}">
                <a16:creationId xmlns:a16="http://schemas.microsoft.com/office/drawing/2014/main" id="{85999CC3-E3D0-A1FA-A412-9B97AB1AD748}"/>
              </a:ext>
            </a:extLst>
          </p:cNvPr>
          <p:cNvSpPr txBox="1">
            <a:spLocks/>
          </p:cNvSpPr>
          <p:nvPr/>
        </p:nvSpPr>
        <p:spPr>
          <a:xfrm>
            <a:off x="1433225" y="7995864"/>
            <a:ext cx="7207990" cy="2017092"/>
          </a:xfrm>
          <a:prstGeom prst="rect">
            <a:avLst/>
          </a:prstGeom>
        </p:spPr>
        <p:txBody>
          <a:bodyPr vert="horz" lIns="91440" tIns="45720" rIns="91440" bIns="45720" rtlCol="0" anchor="ctr">
            <a:normAutofit/>
          </a:bodyPr>
          <a:lstStyle>
            <a:defPPr>
              <a:defRPr lang="en-US"/>
            </a:defPPr>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5750" indent="-285750">
              <a:buFont typeface="Wingdings" panose="05000000000000000000" pitchFamily="2" charset="2"/>
              <a:buChar char="Ø"/>
            </a:pPr>
            <a:r>
              <a:rPr lang="en-US" sz="2400" dirty="0">
                <a:solidFill>
                  <a:schemeClr val="bg1"/>
                </a:solidFill>
              </a:rPr>
              <a:t>This data should be organized by qualifying RA.  </a:t>
            </a:r>
          </a:p>
          <a:p>
            <a:pPr marL="285750" indent="-285750">
              <a:buFont typeface="Arial" panose="020B0604020202020204" pitchFamily="34" charset="0"/>
              <a:buChar char="•"/>
            </a:pPr>
            <a:r>
              <a:rPr lang="en-US" sz="2400" dirty="0">
                <a:solidFill>
                  <a:schemeClr val="bg1"/>
                </a:solidFill>
              </a:rPr>
              <a:t>The enrollment record/master list must include ALL students and be coded to indicate which students were identified to be eligible for the CEP.</a:t>
            </a:r>
          </a:p>
        </p:txBody>
      </p:sp>
      <p:sp>
        <p:nvSpPr>
          <p:cNvPr id="7" name="Arrow: Right 6">
            <a:extLst>
              <a:ext uri="{FF2B5EF4-FFF2-40B4-BE49-F238E27FC236}">
                <a16:creationId xmlns:a16="http://schemas.microsoft.com/office/drawing/2014/main" id="{09589E65-8AC4-55C2-5855-911E8CAC3465}"/>
              </a:ext>
            </a:extLst>
          </p:cNvPr>
          <p:cNvSpPr/>
          <p:nvPr/>
        </p:nvSpPr>
        <p:spPr>
          <a:xfrm>
            <a:off x="7720487" y="7629711"/>
            <a:ext cx="567559" cy="1103586"/>
          </a:xfrm>
          <a:prstGeom prst="rightArrow">
            <a:avLst/>
          </a:prstGeom>
          <a:solidFill>
            <a:srgbClr val="FFBD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588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4" name="Freeform 11">
            <a:extLst>
              <a:ext uri="{FF2B5EF4-FFF2-40B4-BE49-F238E27FC236}">
                <a16:creationId xmlns:a16="http://schemas.microsoft.com/office/drawing/2014/main" id="{3BF8012A-133E-162E-F123-B0792646C903}"/>
              </a:ext>
            </a:extLst>
          </p:cNvPr>
          <p:cNvSpPr/>
          <p:nvPr/>
        </p:nvSpPr>
        <p:spPr>
          <a:xfrm>
            <a:off x="16489090" y="-170349"/>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0484" name="Picture 4">
            <a:extLst>
              <a:ext uri="{FF2B5EF4-FFF2-40B4-BE49-F238E27FC236}">
                <a16:creationId xmlns:a16="http://schemas.microsoft.com/office/drawing/2014/main" id="{348BC9BF-B48B-6786-BFA2-EE629EC454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06" y="1212241"/>
            <a:ext cx="17369788" cy="3927278"/>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a:extLst>
              <a:ext uri="{FF2B5EF4-FFF2-40B4-BE49-F238E27FC236}">
                <a16:creationId xmlns:a16="http://schemas.microsoft.com/office/drawing/2014/main" id="{A6E11FAD-D7B7-F953-BDCC-0625FE153F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0169" y="6309805"/>
            <a:ext cx="13266374" cy="218649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2">
            <a:extLst>
              <a:ext uri="{FF2B5EF4-FFF2-40B4-BE49-F238E27FC236}">
                <a16:creationId xmlns:a16="http://schemas.microsoft.com/office/drawing/2014/main" id="{D9544849-D3B8-08D6-9283-63CE05698C78}"/>
              </a:ext>
            </a:extLst>
          </p:cNvPr>
          <p:cNvSpPr txBox="1"/>
          <p:nvPr/>
        </p:nvSpPr>
        <p:spPr>
          <a:xfrm>
            <a:off x="1212954" y="5638889"/>
            <a:ext cx="3581400" cy="31700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a:solidFill>
                  <a:schemeClr val="bg1"/>
                </a:solidFill>
              </a:rPr>
              <a:t>Roster Data Must Match Data Inputted On CEP Application</a:t>
            </a:r>
          </a:p>
        </p:txBody>
      </p:sp>
    </p:spTree>
    <p:custDataLst>
      <p:tags r:id="rId1"/>
    </p:custDataLst>
    <p:extLst>
      <p:ext uri="{BB962C8B-B14F-4D97-AF65-F5344CB8AC3E}">
        <p14:creationId xmlns:p14="http://schemas.microsoft.com/office/powerpoint/2010/main" val="402184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981200" y="-95250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717764" y="-320945"/>
            <a:ext cx="18440400" cy="1712072"/>
          </a:xfrm>
          <a:prstGeom prst="rect">
            <a:avLst/>
          </a:prstGeom>
        </p:spPr>
        <p:txBody>
          <a:bodyPr wrap="square" lIns="0" tIns="0" rIns="0" bIns="0" rtlCol="0" anchor="t">
            <a:spAutoFit/>
          </a:bodyPr>
          <a:lstStyle/>
          <a:p>
            <a:pPr marL="0" marR="0" lvl="0" indent="0" algn="ctr" defTabSz="914400" rtl="0" eaLnBrk="1" fontAlgn="auto" latinLnBrk="0" hangingPunct="1">
              <a:lnSpc>
                <a:spcPts val="16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Berthold Block"/>
                <a:ea typeface="Berthold Block"/>
                <a:cs typeface="Berthold Block"/>
                <a:sym typeface="Berthold Block"/>
              </a:rPr>
              <a:t>Supporting Documentation for Other Source Categorically Eligible Students</a:t>
            </a:r>
          </a:p>
        </p:txBody>
      </p:sp>
      <p:sp>
        <p:nvSpPr>
          <p:cNvPr id="12" name="Rectangle 11">
            <a:extLst>
              <a:ext uri="{FF2B5EF4-FFF2-40B4-BE49-F238E27FC236}">
                <a16:creationId xmlns:a16="http://schemas.microsoft.com/office/drawing/2014/main" id="{06B5F42C-3486-7E22-C84B-8ECF5FEC8F25}"/>
              </a:ext>
            </a:extLst>
          </p:cNvPr>
          <p:cNvSpPr/>
          <p:nvPr/>
        </p:nvSpPr>
        <p:spPr>
          <a:xfrm>
            <a:off x="8502436" y="2195921"/>
            <a:ext cx="8337764" cy="7214779"/>
          </a:xfrm>
          <a:prstGeom prst="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0EA1FEC3-89F4-04C0-3CC9-32CB0C25E1CA}"/>
              </a:ext>
            </a:extLst>
          </p:cNvPr>
          <p:cNvSpPr txBox="1"/>
          <p:nvPr/>
        </p:nvSpPr>
        <p:spPr>
          <a:xfrm>
            <a:off x="8915400" y="2370989"/>
            <a:ext cx="6934200" cy="655564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As determined to be:​</a:t>
            </a:r>
            <a:endParaRPr kumimoji="0" lang="en-US" sz="4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Homeless by the LEA’s homeless liaison or by an official of a homeless shelter;​</a:t>
            </a: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Migrant by the State or local Migrant Education Program coordinator or homeless liaison;​</a:t>
            </a: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Runaway by the local education liaison as receiving assistance through a program under the Runaway and Homeless Youth Act;​</a:t>
            </a: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Foster whose care and placement is the responsibility of the State or who is formally placed by a court with a caretaker household through which the State retains legal custody of the child</a:t>
            </a: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Graphic 6" descr="Cheers outline">
            <a:extLst>
              <a:ext uri="{FF2B5EF4-FFF2-40B4-BE49-F238E27FC236}">
                <a16:creationId xmlns:a16="http://schemas.microsoft.com/office/drawing/2014/main" id="{5E04AA00-2B10-AD39-31B8-0C04511A0F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2026" y="2655988"/>
            <a:ext cx="5985641" cy="5985641"/>
          </a:xfrm>
          <a:prstGeom prst="rect">
            <a:avLst/>
          </a:prstGeom>
        </p:spPr>
      </p:pic>
    </p:spTree>
    <p:custDataLst>
      <p:tags r:id="rId1"/>
    </p:custDataLst>
    <p:extLst>
      <p:ext uri="{BB962C8B-B14F-4D97-AF65-F5344CB8AC3E}">
        <p14:creationId xmlns:p14="http://schemas.microsoft.com/office/powerpoint/2010/main" val="3209073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15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15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371600" y="-266700"/>
            <a:ext cx="18440400" cy="1712072"/>
          </a:xfrm>
          <a:prstGeom prst="rect">
            <a:avLst/>
          </a:prstGeom>
        </p:spPr>
        <p:txBody>
          <a:bodyPr wrap="square" lIns="0" tIns="0" rIns="0" bIns="0" rtlCol="0" anchor="t">
            <a:spAutoFit/>
          </a:bodyPr>
          <a:lstStyle/>
          <a:p>
            <a:pPr marL="0" marR="0" lvl="0" indent="0" algn="ctr" defTabSz="914400" rtl="0" eaLnBrk="1" fontAlgn="auto" latinLnBrk="0" hangingPunct="1">
              <a:lnSpc>
                <a:spcPts val="16000"/>
              </a:lnSpc>
              <a:spcBef>
                <a:spcPts val="0"/>
              </a:spcBef>
              <a:spcAft>
                <a:spcPts val="0"/>
              </a:spcAft>
              <a:buClrTx/>
              <a:buSzTx/>
              <a:buFontTx/>
              <a:buNone/>
              <a:tabLst/>
              <a:defRPr/>
            </a:pPr>
            <a:r>
              <a:rPr kumimoji="0" lang="en-US" sz="5400" b="0" i="0" u="none" strike="noStrike" kern="1200" cap="none" spc="-150" normalizeH="0" baseline="0" noProof="0">
                <a:ln>
                  <a:noFill/>
                </a:ln>
                <a:solidFill>
                  <a:srgbClr val="FFFFFF"/>
                </a:solidFill>
                <a:effectLst/>
                <a:uLnTx/>
                <a:uFillTx/>
                <a:latin typeface="Berthold Block"/>
                <a:ea typeface="Berthold Block"/>
                <a:cs typeface="Berthold Block"/>
                <a:sym typeface="Berthold Block"/>
              </a:rPr>
              <a:t>Other Source Categorical Eligibility Acceptable Documentation</a:t>
            </a:r>
          </a:p>
        </p:txBody>
      </p:sp>
      <p:sp>
        <p:nvSpPr>
          <p:cNvPr id="14" name="Freeform 11">
            <a:extLst>
              <a:ext uri="{FF2B5EF4-FFF2-40B4-BE49-F238E27FC236}">
                <a16:creationId xmlns:a16="http://schemas.microsoft.com/office/drawing/2014/main" id="{3BF8012A-133E-162E-F123-B0792646C903}"/>
              </a:ext>
            </a:extLst>
          </p:cNvPr>
          <p:cNvSpPr/>
          <p:nvPr/>
        </p:nvSpPr>
        <p:spPr>
          <a:xfrm>
            <a:off x="15925800" y="11430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15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302491" y="849630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150" normalizeH="0" baseline="0" noProof="0">
              <a:ln>
                <a:noFill/>
              </a:ln>
              <a:solidFill>
                <a:prstClr val="black"/>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54C237F2-40E0-1892-62B2-4FC6C5EFEB46}"/>
              </a:ext>
            </a:extLst>
          </p:cNvPr>
          <p:cNvGraphicFramePr/>
          <p:nvPr/>
        </p:nvGraphicFramePr>
        <p:xfrm>
          <a:off x="3546061" y="1638300"/>
          <a:ext cx="12192000" cy="812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54739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sp>
        <p:nvSpPr>
          <p:cNvPr id="5" name="Freeform 5"/>
          <p:cNvSpPr/>
          <p:nvPr/>
        </p:nvSpPr>
        <p:spPr>
          <a:xfrm>
            <a:off x="429089" y="3965638"/>
            <a:ext cx="7419480" cy="6145749"/>
          </a:xfrm>
          <a:custGeom>
            <a:avLst/>
            <a:gdLst/>
            <a:ahLst/>
            <a:cxnLst/>
            <a:rect l="l" t="t" r="r" b="b"/>
            <a:pathLst>
              <a:path w="7419480" h="6145749">
                <a:moveTo>
                  <a:pt x="0" y="0"/>
                </a:moveTo>
                <a:lnTo>
                  <a:pt x="7419480" y="0"/>
                </a:lnTo>
                <a:lnTo>
                  <a:pt x="7419480" y="6145749"/>
                </a:lnTo>
                <a:lnTo>
                  <a:pt x="0" y="6145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028700" y="1065108"/>
            <a:ext cx="7053373" cy="1311045"/>
          </a:xfrm>
          <a:prstGeom prst="rect">
            <a:avLst/>
          </a:prstGeom>
        </p:spPr>
        <p:txBody>
          <a:bodyPr lIns="0" tIns="0" rIns="0" bIns="0" rtlCol="0" anchor="t">
            <a:spAutoFit/>
          </a:bodyPr>
          <a:lstStyle/>
          <a:p>
            <a:pPr marL="0" lvl="0" indent="0" algn="l">
              <a:lnSpc>
                <a:spcPts val="9406"/>
              </a:lnSpc>
            </a:pPr>
            <a:r>
              <a:rPr lang="en-US" sz="11066" spc="-331" dirty="0">
                <a:solidFill>
                  <a:srgbClr val="FFFFFF"/>
                </a:solidFill>
                <a:latin typeface="Berthold Block"/>
                <a:ea typeface="Berthold Block"/>
                <a:cs typeface="Berthold Block"/>
                <a:sym typeface="Berthold Block"/>
              </a:rPr>
              <a:t>ACRONYMS</a:t>
            </a:r>
          </a:p>
        </p:txBody>
      </p:sp>
      <p:sp>
        <p:nvSpPr>
          <p:cNvPr id="7" name="Freeform 7"/>
          <p:cNvSpPr/>
          <p:nvPr/>
        </p:nvSpPr>
        <p:spPr>
          <a:xfrm>
            <a:off x="16995565" y="2052924"/>
            <a:ext cx="2485684" cy="1637725"/>
          </a:xfrm>
          <a:custGeom>
            <a:avLst/>
            <a:gdLst/>
            <a:ahLst/>
            <a:cxnLst/>
            <a:rect l="l" t="t" r="r" b="b"/>
            <a:pathLst>
              <a:path w="2485684" h="1637725">
                <a:moveTo>
                  <a:pt x="0" y="0"/>
                </a:moveTo>
                <a:lnTo>
                  <a:pt x="2485684" y="0"/>
                </a:lnTo>
                <a:lnTo>
                  <a:pt x="2485684" y="1637725"/>
                </a:lnTo>
                <a:lnTo>
                  <a:pt x="0" y="16377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r>
              <a:rPr lang="en-US"/>
              <a:t>c</a:t>
            </a:r>
          </a:p>
        </p:txBody>
      </p:sp>
      <p:pic>
        <p:nvPicPr>
          <p:cNvPr id="1030" name="Picture 6" descr="A food counter in a grocery store&#10;&#10;Description automatically generated">
            <a:extLst>
              <a:ext uri="{FF2B5EF4-FFF2-40B4-BE49-F238E27FC236}">
                <a16:creationId xmlns:a16="http://schemas.microsoft.com/office/drawing/2014/main" id="{D3D90104-FF67-130B-E444-08B6BF2DBF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089" y="2871787"/>
            <a:ext cx="6057900" cy="4543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78520F-8177-AF37-13DB-DDA695C29EC9}"/>
              </a:ext>
            </a:extLst>
          </p:cNvPr>
          <p:cNvSpPr txBox="1"/>
          <p:nvPr/>
        </p:nvSpPr>
        <p:spPr>
          <a:xfrm>
            <a:off x="7696200" y="2871787"/>
            <a:ext cx="9351123" cy="4801314"/>
          </a:xfrm>
          <a:prstGeom prst="rect">
            <a:avLst/>
          </a:prstGeom>
          <a:noFill/>
        </p:spPr>
        <p:txBody>
          <a:bodyPr wrap="square" rtlCol="0">
            <a:spAutoFit/>
          </a:bodyPr>
          <a:lstStyle/>
          <a:p>
            <a:pPr algn="l" rtl="0" fontAlgn="base">
              <a:buFont typeface="Arial" panose="020B0604020202020204" pitchFamily="34" charset="0"/>
              <a:buChar char="•"/>
            </a:pPr>
            <a:r>
              <a:rPr lang="en-US" sz="3600" b="0" i="0" u="none" strike="noStrike">
                <a:solidFill>
                  <a:srgbClr val="FFFFFF"/>
                </a:solidFill>
                <a:effectLst/>
                <a:latin typeface="Cambria" panose="02040503050406030204" pitchFamily="18" charset="0"/>
              </a:rPr>
              <a:t>CEP- Community Eligibility Provision</a:t>
            </a:r>
            <a:r>
              <a:rPr lang="en-US" sz="3600" b="0" i="0">
                <a:solidFill>
                  <a:srgbClr val="000000"/>
                </a:solidFill>
                <a:effectLst/>
                <a:latin typeface="Cambria" panose="02040503050406030204" pitchFamily="18"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a:solidFill>
                  <a:srgbClr val="FFFFFF"/>
                </a:solidFill>
                <a:effectLst/>
                <a:latin typeface="Cambria" panose="02040503050406030204" pitchFamily="18" charset="0"/>
              </a:rPr>
              <a:t>SFA- School Food Authority (school district)</a:t>
            </a:r>
            <a:r>
              <a:rPr lang="en-US" sz="3600" b="0" i="0">
                <a:solidFill>
                  <a:srgbClr val="000000"/>
                </a:solidFill>
                <a:effectLst/>
                <a:latin typeface="Cambria" panose="02040503050406030204" pitchFamily="18"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a:solidFill>
                  <a:srgbClr val="FFFFFF"/>
                </a:solidFill>
                <a:effectLst/>
                <a:latin typeface="Cambria" panose="02040503050406030204" pitchFamily="18" charset="0"/>
              </a:rPr>
              <a:t>RA- Recipient Agency (school building)</a:t>
            </a:r>
            <a:r>
              <a:rPr lang="en-US" sz="3600" b="0" i="0">
                <a:solidFill>
                  <a:srgbClr val="000000"/>
                </a:solidFill>
                <a:effectLst/>
                <a:latin typeface="Cambria" panose="02040503050406030204" pitchFamily="18"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a:solidFill>
                  <a:srgbClr val="FFFFFF"/>
                </a:solidFill>
                <a:effectLst/>
                <a:latin typeface="Cambria" panose="02040503050406030204" pitchFamily="18" charset="0"/>
              </a:rPr>
              <a:t>ISP- Identified Student Percentage</a:t>
            </a:r>
            <a:r>
              <a:rPr lang="en-US" sz="3600" b="0" i="0">
                <a:solidFill>
                  <a:srgbClr val="000000"/>
                </a:solidFill>
                <a:effectLst/>
                <a:latin typeface="Cambria" panose="02040503050406030204" pitchFamily="18"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a:solidFill>
                  <a:srgbClr val="FFFFFF"/>
                </a:solidFill>
                <a:effectLst/>
                <a:latin typeface="Cambria" panose="02040503050406030204" pitchFamily="18" charset="0"/>
              </a:rPr>
              <a:t>SNAP- Supplemental Nutrition Assistance Program</a:t>
            </a:r>
            <a:r>
              <a:rPr lang="en-US" sz="3600" b="0" i="0">
                <a:solidFill>
                  <a:srgbClr val="000000"/>
                </a:solidFill>
                <a:effectLst/>
                <a:latin typeface="Cambria" panose="02040503050406030204" pitchFamily="18"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a:solidFill>
                  <a:srgbClr val="FFFFFF"/>
                </a:solidFill>
                <a:effectLst/>
                <a:latin typeface="Cambria" panose="02040503050406030204" pitchFamily="18" charset="0"/>
              </a:rPr>
              <a:t>DCMP- Direct Certification Matching Process</a:t>
            </a:r>
            <a:r>
              <a:rPr lang="en-US" sz="3600" b="0" i="0">
                <a:solidFill>
                  <a:srgbClr val="000000"/>
                </a:solidFill>
                <a:effectLst/>
                <a:latin typeface="Cambria" panose="02040503050406030204" pitchFamily="18" charset="0"/>
              </a:rPr>
              <a:t>​</a:t>
            </a:r>
            <a:endParaRPr lang="en-US" sz="3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a:solidFill>
                  <a:srgbClr val="FFFFFF"/>
                </a:solidFill>
                <a:effectLst/>
                <a:latin typeface="Cambria" panose="02040503050406030204" pitchFamily="18" charset="0"/>
              </a:rPr>
              <a:t>RCCI- Residential Child Care Institution</a:t>
            </a:r>
            <a:endParaRPr lang="en-US" sz="3600" b="0" i="0">
              <a:solidFill>
                <a:srgbClr val="000000"/>
              </a:solidFill>
              <a:effectLst/>
              <a:latin typeface="Arial" panose="020B0604020202020204" pitchFamily="34" charset="0"/>
            </a:endParaRPr>
          </a:p>
          <a:p>
            <a:endParaRPr lang="en-US"/>
          </a:p>
        </p:txBody>
      </p:sp>
      <p:sp>
        <p:nvSpPr>
          <p:cNvPr id="9" name="TextBox 15">
            <a:extLst>
              <a:ext uri="{FF2B5EF4-FFF2-40B4-BE49-F238E27FC236}">
                <a16:creationId xmlns:a16="http://schemas.microsoft.com/office/drawing/2014/main" id="{2C8406C7-E589-1E1C-63E7-CB4808D21C78}"/>
              </a:ext>
            </a:extLst>
          </p:cNvPr>
          <p:cNvSpPr txBox="1"/>
          <p:nvPr/>
        </p:nvSpPr>
        <p:spPr>
          <a:xfrm>
            <a:off x="4343400" y="7396102"/>
            <a:ext cx="182880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Saratoga Springs CSD</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521740" y="466511"/>
            <a:ext cx="32916794" cy="21754653"/>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474361" y="273627"/>
            <a:ext cx="18440400" cy="1907702"/>
          </a:xfrm>
          <a:prstGeom prst="rect">
            <a:avLst/>
          </a:prstGeom>
        </p:spPr>
        <p:txBody>
          <a:bodyPr wrap="square" lIns="0" tIns="0" rIns="0" bIns="0" rtlCol="0" anchor="t">
            <a:spAutoFit/>
          </a:bodyPr>
          <a:lstStyle/>
          <a:p>
            <a:pPr marL="0" lvl="0" indent="0" algn="ctr">
              <a:lnSpc>
                <a:spcPts val="16000"/>
              </a:lnSpc>
            </a:pPr>
            <a:r>
              <a:rPr lang="en-US" sz="11500" spc="-564">
                <a:solidFill>
                  <a:srgbClr val="FFFFFF"/>
                </a:solidFill>
                <a:latin typeface="Berthold Block"/>
                <a:ea typeface="Berthold Block"/>
                <a:cs typeface="Berthold Block"/>
                <a:sym typeface="Berthold Block"/>
              </a:rPr>
              <a:t>Acceptable Documentation SAMPLES</a:t>
            </a:r>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1506" name="Picture 2">
            <a:extLst>
              <a:ext uri="{FF2B5EF4-FFF2-40B4-BE49-F238E27FC236}">
                <a16:creationId xmlns:a16="http://schemas.microsoft.com/office/drawing/2014/main" id="{46D66B8D-D404-7362-9CDA-6117B3BB39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022" y="2690109"/>
            <a:ext cx="6998361" cy="641201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C3D143D0-3A89-D6C2-E514-7C579A7C5A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5451" y="4817686"/>
            <a:ext cx="9193595" cy="42738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6">
            <a:extLst>
              <a:ext uri="{FF2B5EF4-FFF2-40B4-BE49-F238E27FC236}">
                <a16:creationId xmlns:a16="http://schemas.microsoft.com/office/drawing/2014/main" id="{4837CE57-D9FB-78E5-91F9-342781F4FCDB}"/>
              </a:ext>
            </a:extLst>
          </p:cNvPr>
          <p:cNvSpPr>
            <a:spLocks noGrp="1"/>
          </p:cNvSpPr>
          <p:nvPr/>
        </p:nvSpPr>
        <p:spPr>
          <a:xfrm>
            <a:off x="9796649" y="4293045"/>
            <a:ext cx="6045391" cy="5498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dirty="0">
                <a:solidFill>
                  <a:schemeClr val="tx1">
                    <a:lumMod val="65000"/>
                    <a:lumOff val="35000"/>
                  </a:schemeClr>
                </a:solidFill>
              </a:rPr>
              <a:t>MEP NYS National Certificate of Eligibility (COE)</a:t>
            </a:r>
          </a:p>
        </p:txBody>
      </p:sp>
      <p:sp>
        <p:nvSpPr>
          <p:cNvPr id="7" name="Text Placeholder 4">
            <a:extLst>
              <a:ext uri="{FF2B5EF4-FFF2-40B4-BE49-F238E27FC236}">
                <a16:creationId xmlns:a16="http://schemas.microsoft.com/office/drawing/2014/main" id="{6E5744C5-4F0E-5B76-2275-F191BD6B3312}"/>
              </a:ext>
            </a:extLst>
          </p:cNvPr>
          <p:cNvSpPr>
            <a:spLocks noGrp="1"/>
          </p:cNvSpPr>
          <p:nvPr/>
        </p:nvSpPr>
        <p:spPr>
          <a:xfrm>
            <a:off x="1031784" y="2150592"/>
            <a:ext cx="6705599" cy="54986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dirty="0">
                <a:solidFill>
                  <a:schemeClr val="tx1">
                    <a:lumMod val="65000"/>
                    <a:lumOff val="35000"/>
                  </a:schemeClr>
                </a:solidFill>
              </a:rPr>
              <a:t>Letter from MEP /RHYA official /Homeless Liaison</a:t>
            </a:r>
          </a:p>
        </p:txBody>
      </p:sp>
    </p:spTree>
    <p:custDataLst>
      <p:tags r:id="rId1"/>
    </p:custDataLst>
    <p:extLst>
      <p:ext uri="{BB962C8B-B14F-4D97-AF65-F5344CB8AC3E}">
        <p14:creationId xmlns:p14="http://schemas.microsoft.com/office/powerpoint/2010/main" val="3078332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259739-063A-4126-3658-1031088B226F}"/>
              </a:ext>
            </a:extLst>
          </p:cNvPr>
          <p:cNvSpPr/>
          <p:nvPr/>
        </p:nvSpPr>
        <p:spPr>
          <a:xfrm>
            <a:off x="2651760" y="2134783"/>
            <a:ext cx="12801600" cy="6324600"/>
          </a:xfrm>
          <a:prstGeom prst="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76200" y="-68545"/>
            <a:ext cx="18440400" cy="1769780"/>
          </a:xfrm>
          <a:prstGeom prst="rect">
            <a:avLst/>
          </a:prstGeom>
        </p:spPr>
        <p:txBody>
          <a:bodyPr wrap="square" lIns="0" tIns="0" rIns="0" bIns="0" rtlCol="0" anchor="t">
            <a:spAutoFit/>
          </a:bodyPr>
          <a:lstStyle/>
          <a:p>
            <a:pPr marL="0" lvl="0" indent="0" algn="ctr">
              <a:lnSpc>
                <a:spcPts val="16000"/>
              </a:lnSpc>
            </a:pPr>
            <a:r>
              <a:rPr lang="en-US" sz="6600" dirty="0">
                <a:solidFill>
                  <a:srgbClr val="FFFFFF"/>
                </a:solidFill>
                <a:latin typeface="Berthold Block"/>
                <a:ea typeface="Berthold Block"/>
                <a:cs typeface="Berthold Block"/>
                <a:sym typeface="Berthold Block"/>
              </a:rPr>
              <a:t>McKinney-Vento Homeless Assistance Act</a:t>
            </a:r>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Right Triangle 6">
            <a:extLst>
              <a:ext uri="{FF2B5EF4-FFF2-40B4-BE49-F238E27FC236}">
                <a16:creationId xmlns:a16="http://schemas.microsoft.com/office/drawing/2014/main" id="{54F73280-2529-E359-1185-2E6F5F9E6CB7}"/>
              </a:ext>
            </a:extLst>
          </p:cNvPr>
          <p:cNvSpPr/>
          <p:nvPr/>
        </p:nvSpPr>
        <p:spPr>
          <a:xfrm rot="16200000">
            <a:off x="11230273" y="3260609"/>
            <a:ext cx="4880014" cy="9235440"/>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Content Placeholder 6">
            <a:extLst>
              <a:ext uri="{FF2B5EF4-FFF2-40B4-BE49-F238E27FC236}">
                <a16:creationId xmlns:a16="http://schemas.microsoft.com/office/drawing/2014/main" id="{5A941027-F25D-F5FE-6193-AFBB92B1397D}"/>
              </a:ext>
            </a:extLst>
          </p:cNvPr>
          <p:cNvSpPr txBox="1">
            <a:spLocks/>
          </p:cNvSpPr>
          <p:nvPr/>
        </p:nvSpPr>
        <p:spPr>
          <a:xfrm>
            <a:off x="2911655" y="2207224"/>
            <a:ext cx="12281810" cy="5717582"/>
          </a:xfrm>
          <a:prstGeom prst="rect">
            <a:avLst/>
          </a:prstGeom>
        </p:spPr>
        <p:txBody>
          <a:bodyPr anchor="ctr">
            <a:normAutofit/>
          </a:bodyPr>
          <a:lstStyle>
            <a:defPPr>
              <a:defRPr lang="en-US"/>
            </a:defPPr>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5400" b="1" dirty="0">
                <a:solidFill>
                  <a:schemeClr val="tx1"/>
                </a:solidFill>
                <a:latin typeface="+mj-lt"/>
              </a:rPr>
              <a:t>Acceptable documentation:</a:t>
            </a:r>
          </a:p>
          <a:p>
            <a:pPr>
              <a:spcBef>
                <a:spcPts val="600"/>
              </a:spcBef>
              <a:buFont typeface="Wingdings" panose="05000000000000000000" pitchFamily="2" charset="2"/>
              <a:buChar char="Ø"/>
            </a:pPr>
            <a:r>
              <a:rPr lang="en-US" sz="4400" dirty="0">
                <a:solidFill>
                  <a:schemeClr val="tx1"/>
                </a:solidFill>
                <a:latin typeface="+mj-lt"/>
              </a:rPr>
              <a:t>A list of names of </a:t>
            </a:r>
            <a:r>
              <a:rPr lang="en-US" sz="4400" b="1" u="sng" dirty="0">
                <a:solidFill>
                  <a:schemeClr val="tx1"/>
                </a:solidFill>
                <a:latin typeface="+mj-lt"/>
              </a:rPr>
              <a:t>homeless children</a:t>
            </a:r>
            <a:r>
              <a:rPr lang="en-US" sz="4400" dirty="0">
                <a:solidFill>
                  <a:schemeClr val="tx1"/>
                </a:solidFill>
                <a:latin typeface="+mj-lt"/>
              </a:rPr>
              <a:t>; </a:t>
            </a:r>
          </a:p>
          <a:p>
            <a:pPr>
              <a:spcBef>
                <a:spcPts val="600"/>
              </a:spcBef>
              <a:buFont typeface="Wingdings" panose="05000000000000000000" pitchFamily="2" charset="2"/>
              <a:buChar char="Ø"/>
            </a:pPr>
            <a:r>
              <a:rPr lang="en-US" sz="4400" dirty="0">
                <a:solidFill>
                  <a:schemeClr val="tx1"/>
                </a:solidFill>
                <a:latin typeface="+mj-lt"/>
              </a:rPr>
              <a:t>The effective dates and the signature of </a:t>
            </a:r>
            <a:r>
              <a:rPr lang="en-US" sz="4400" b="1" u="sng" dirty="0">
                <a:solidFill>
                  <a:schemeClr val="tx1"/>
                </a:solidFill>
                <a:latin typeface="+mj-lt"/>
              </a:rPr>
              <a:t>a homeless liaison</a:t>
            </a:r>
            <a:r>
              <a:rPr lang="en-US" sz="4400" dirty="0">
                <a:solidFill>
                  <a:schemeClr val="tx1"/>
                </a:solidFill>
                <a:latin typeface="+mj-lt"/>
              </a:rPr>
              <a:t>; </a:t>
            </a:r>
          </a:p>
          <a:p>
            <a:pPr>
              <a:spcBef>
                <a:spcPts val="600"/>
              </a:spcBef>
              <a:buFont typeface="Wingdings" panose="05000000000000000000" pitchFamily="2" charset="2"/>
              <a:buChar char="Ø"/>
            </a:pPr>
            <a:r>
              <a:rPr lang="en-US" sz="4400" dirty="0">
                <a:solidFill>
                  <a:schemeClr val="tx1"/>
                </a:solidFill>
                <a:latin typeface="+mj-lt"/>
              </a:rPr>
              <a:t>A letter from a </a:t>
            </a:r>
            <a:r>
              <a:rPr lang="en-US" sz="4400" b="1" u="sng" dirty="0">
                <a:solidFill>
                  <a:schemeClr val="tx1"/>
                </a:solidFill>
                <a:latin typeface="+mj-lt"/>
              </a:rPr>
              <a:t>homeless liaison </a:t>
            </a:r>
            <a:r>
              <a:rPr lang="en-US" sz="4400" dirty="0">
                <a:solidFill>
                  <a:schemeClr val="tx1"/>
                </a:solidFill>
                <a:latin typeface="+mj-lt"/>
              </a:rPr>
              <a:t>provided by the household to the school confirming the child is currently homeless.</a:t>
            </a:r>
          </a:p>
        </p:txBody>
      </p:sp>
    </p:spTree>
    <p:custDataLst>
      <p:tags r:id="rId1"/>
    </p:custDataLst>
    <p:extLst>
      <p:ext uri="{BB962C8B-B14F-4D97-AF65-F5344CB8AC3E}">
        <p14:creationId xmlns:p14="http://schemas.microsoft.com/office/powerpoint/2010/main" val="371974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130629" y="-419100"/>
            <a:ext cx="18440400" cy="1750544"/>
          </a:xfrm>
          <a:prstGeom prst="rect">
            <a:avLst/>
          </a:prstGeom>
        </p:spPr>
        <p:txBody>
          <a:bodyPr wrap="square" lIns="0" tIns="0" rIns="0" bIns="0" rtlCol="0" anchor="t">
            <a:spAutoFit/>
          </a:bodyPr>
          <a:lstStyle/>
          <a:p>
            <a:pPr marL="0" lvl="0" indent="0" algn="ctr">
              <a:lnSpc>
                <a:spcPts val="16000"/>
              </a:lnSpc>
            </a:pPr>
            <a:r>
              <a:rPr lang="en-US" sz="6600" spc="-150">
                <a:solidFill>
                  <a:srgbClr val="FFFFFF"/>
                </a:solidFill>
                <a:latin typeface="Berthold Block"/>
                <a:ea typeface="Berthold Block"/>
                <a:cs typeface="Berthold Block"/>
                <a:sym typeface="Berthold Block"/>
              </a:rPr>
              <a:t>Other Source Categorical Eligibility Acceptable Documentation</a:t>
            </a:r>
          </a:p>
        </p:txBody>
      </p:sp>
      <p:sp>
        <p:nvSpPr>
          <p:cNvPr id="14" name="Freeform 11">
            <a:extLst>
              <a:ext uri="{FF2B5EF4-FFF2-40B4-BE49-F238E27FC236}">
                <a16:creationId xmlns:a16="http://schemas.microsoft.com/office/drawing/2014/main" id="{3BF8012A-133E-162E-F123-B0792646C903}"/>
              </a:ext>
            </a:extLst>
          </p:cNvPr>
          <p:cNvSpPr/>
          <p:nvPr/>
        </p:nvSpPr>
        <p:spPr>
          <a:xfrm>
            <a:off x="17014225" y="-57932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aphicFrame>
        <p:nvGraphicFramePr>
          <p:cNvPr id="7" name="Diagram 6">
            <a:extLst>
              <a:ext uri="{FF2B5EF4-FFF2-40B4-BE49-F238E27FC236}">
                <a16:creationId xmlns:a16="http://schemas.microsoft.com/office/drawing/2014/main" id="{ACF8C221-23BA-B8D9-994F-351806C709BD}"/>
              </a:ext>
            </a:extLst>
          </p:cNvPr>
          <p:cNvGraphicFramePr/>
          <p:nvPr>
            <p:extLst>
              <p:ext uri="{D42A27DB-BD31-4B8C-83A1-F6EECF244321}">
                <p14:modId xmlns:p14="http://schemas.microsoft.com/office/powerpoint/2010/main" val="2812299062"/>
              </p:ext>
            </p:extLst>
          </p:nvPr>
        </p:nvGraphicFramePr>
        <p:xfrm>
          <a:off x="3047999" y="1079500"/>
          <a:ext cx="12465269" cy="87739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71184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669011" y="-644664"/>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457200" y="76359"/>
            <a:ext cx="18440400" cy="1821140"/>
          </a:xfrm>
          <a:prstGeom prst="rect">
            <a:avLst/>
          </a:prstGeom>
        </p:spPr>
        <p:txBody>
          <a:bodyPr wrap="square" lIns="0" tIns="0" rIns="0" bIns="0" rtlCol="0" anchor="t">
            <a:spAutoFit/>
          </a:bodyPr>
          <a:lstStyle/>
          <a:p>
            <a:pPr marL="0" lvl="0" indent="0" algn="ctr">
              <a:lnSpc>
                <a:spcPts val="16000"/>
              </a:lnSpc>
            </a:pPr>
            <a:r>
              <a:rPr lang="en-US" sz="8800" spc="-150">
                <a:solidFill>
                  <a:srgbClr val="FFFFFF"/>
                </a:solidFill>
                <a:latin typeface="Berthold Block"/>
                <a:ea typeface="Berthold Block"/>
                <a:cs typeface="Berthold Block"/>
                <a:sym typeface="Berthold Block"/>
              </a:rPr>
              <a:t>Acceptable Documentation SAMPLES</a:t>
            </a:r>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3318" name="Picture 6">
            <a:extLst>
              <a:ext uri="{FF2B5EF4-FFF2-40B4-BE49-F238E27FC236}">
                <a16:creationId xmlns:a16="http://schemas.microsoft.com/office/drawing/2014/main" id="{D0EBB57A-0E8F-9C55-C783-CD7462B92A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450" y="2650423"/>
            <a:ext cx="7619801" cy="574966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B94A725B-1C96-FA3F-2538-6049B4C526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70110" y="2171699"/>
            <a:ext cx="6761448" cy="6905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551A3F-BE8A-38D0-2BBA-C5BAFD11B6F6}"/>
              </a:ext>
            </a:extLst>
          </p:cNvPr>
          <p:cNvSpPr txBox="1"/>
          <p:nvPr/>
        </p:nvSpPr>
        <p:spPr>
          <a:xfrm>
            <a:off x="1039420" y="8459644"/>
            <a:ext cx="5992191" cy="369332"/>
          </a:xfrm>
          <a:prstGeom prst="rect">
            <a:avLst/>
          </a:prstGeom>
          <a:noFill/>
        </p:spPr>
        <p:txBody>
          <a:bodyPr wrap="square" rtlCol="0">
            <a:spAutoFit/>
          </a:bodyPr>
          <a:lstStyle/>
          <a:p>
            <a:r>
              <a:rPr lang="en-US" sz="1800" b="1" i="0" u="none" strike="noStrike" dirty="0">
                <a:solidFill>
                  <a:srgbClr val="000000"/>
                </a:solidFill>
                <a:effectLst/>
                <a:latin typeface="Cambria" panose="02040503050406030204" pitchFamily="18" charset="0"/>
              </a:rPr>
              <a:t>STAC-202 Homeless Designation Form</a:t>
            </a:r>
            <a:endParaRPr lang="en-US" dirty="0"/>
          </a:p>
        </p:txBody>
      </p:sp>
      <p:sp>
        <p:nvSpPr>
          <p:cNvPr id="7" name="TextBox 6">
            <a:extLst>
              <a:ext uri="{FF2B5EF4-FFF2-40B4-BE49-F238E27FC236}">
                <a16:creationId xmlns:a16="http://schemas.microsoft.com/office/drawing/2014/main" id="{BA117D37-0128-9C88-E5AC-5E8C373BA77B}"/>
              </a:ext>
            </a:extLst>
          </p:cNvPr>
          <p:cNvSpPr txBox="1"/>
          <p:nvPr/>
        </p:nvSpPr>
        <p:spPr>
          <a:xfrm>
            <a:off x="9870110" y="9103930"/>
            <a:ext cx="6248400" cy="369332"/>
          </a:xfrm>
          <a:prstGeom prst="rect">
            <a:avLst/>
          </a:prstGeom>
          <a:noFill/>
        </p:spPr>
        <p:txBody>
          <a:bodyPr wrap="square" rtlCol="0">
            <a:spAutoFit/>
          </a:bodyPr>
          <a:lstStyle/>
          <a:p>
            <a:r>
              <a:rPr lang="en-US" sz="1800" b="1" i="0" u="none" strike="noStrike" dirty="0">
                <a:solidFill>
                  <a:srgbClr val="000000"/>
                </a:solidFill>
                <a:effectLst/>
                <a:latin typeface="Cambria" panose="02040503050406030204" pitchFamily="18" charset="0"/>
              </a:rPr>
              <a:t>OCFS Child in Foster Care – School Notification</a:t>
            </a:r>
            <a:r>
              <a:rPr lang="en-US" sz="1800" b="0" i="0" dirty="0">
                <a:solidFill>
                  <a:srgbClr val="000000"/>
                </a:solidFill>
                <a:effectLst/>
                <a:latin typeface="Cambria" panose="02040503050406030204" pitchFamily="18" charset="0"/>
              </a:rPr>
              <a:t>​</a:t>
            </a:r>
            <a:endParaRPr lang="en-US" dirty="0"/>
          </a:p>
        </p:txBody>
      </p:sp>
    </p:spTree>
    <p:custDataLst>
      <p:tags r:id="rId1"/>
    </p:custDataLst>
    <p:extLst>
      <p:ext uri="{BB962C8B-B14F-4D97-AF65-F5344CB8AC3E}">
        <p14:creationId xmlns:p14="http://schemas.microsoft.com/office/powerpoint/2010/main" val="161732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2" y="-788138"/>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762000" y="8976"/>
            <a:ext cx="18440400" cy="1846788"/>
          </a:xfrm>
          <a:prstGeom prst="rect">
            <a:avLst/>
          </a:prstGeom>
        </p:spPr>
        <p:txBody>
          <a:bodyPr wrap="square" lIns="0" tIns="0" rIns="0" bIns="0" rtlCol="0" anchor="t">
            <a:spAutoFit/>
          </a:bodyPr>
          <a:lstStyle/>
          <a:p>
            <a:pPr marL="0" marR="0" lvl="0" indent="0" algn="ctr" defTabSz="914400" rtl="0" eaLnBrk="1" fontAlgn="auto" latinLnBrk="0" hangingPunct="1">
              <a:lnSpc>
                <a:spcPts val="16000"/>
              </a:lnSpc>
              <a:spcBef>
                <a:spcPts val="0"/>
              </a:spcBef>
              <a:spcAft>
                <a:spcPts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Berthold Block"/>
                <a:ea typeface="Berthold Block"/>
                <a:cs typeface="Berthold Block"/>
                <a:sym typeface="Berthold Block"/>
              </a:rPr>
              <a:t>Application Deadlines and Approval</a:t>
            </a:r>
          </a:p>
        </p:txBody>
      </p:sp>
      <p:sp>
        <p:nvSpPr>
          <p:cNvPr id="12" name="Rectangle 11">
            <a:extLst>
              <a:ext uri="{FF2B5EF4-FFF2-40B4-BE49-F238E27FC236}">
                <a16:creationId xmlns:a16="http://schemas.microsoft.com/office/drawing/2014/main" id="{06B5F42C-3486-7E22-C84B-8ECF5FEC8F25}"/>
              </a:ext>
            </a:extLst>
          </p:cNvPr>
          <p:cNvSpPr/>
          <p:nvPr/>
        </p:nvSpPr>
        <p:spPr>
          <a:xfrm>
            <a:off x="4122593" y="2491763"/>
            <a:ext cx="10042813" cy="4740907"/>
          </a:xfrm>
          <a:prstGeom prst="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11">
            <a:extLst>
              <a:ext uri="{FF2B5EF4-FFF2-40B4-BE49-F238E27FC236}">
                <a16:creationId xmlns:a16="http://schemas.microsoft.com/office/drawing/2014/main" id="{3BF8012A-133E-162E-F123-B0792646C903}"/>
              </a:ext>
            </a:extLst>
          </p:cNvPr>
          <p:cNvSpPr/>
          <p:nvPr/>
        </p:nvSpPr>
        <p:spPr>
          <a:xfrm rot="1166675">
            <a:off x="16242855" y="-48793"/>
            <a:ext cx="2045145" cy="1499992"/>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307567" y="8595360"/>
            <a:ext cx="2305004" cy="150114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B79429CA-D370-C486-4B7D-779276375A10}"/>
              </a:ext>
            </a:extLst>
          </p:cNvPr>
          <p:cNvSpPr txBox="1">
            <a:spLocks/>
          </p:cNvSpPr>
          <p:nvPr/>
        </p:nvSpPr>
        <p:spPr>
          <a:xfrm>
            <a:off x="4344025" y="2915064"/>
            <a:ext cx="10042813" cy="5120640"/>
          </a:xfrm>
          <a:prstGeom prst="rect">
            <a:avLst/>
          </a:prstGeom>
        </p:spPr>
        <p:txBody>
          <a:bodyPr/>
          <a:lstStyle>
            <a:defPPr>
              <a:defRPr lang="en-US"/>
            </a:defPPr>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4F81BD"/>
              </a:buClr>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CEP Application- Due by June 30, 2025</a:t>
            </a:r>
          </a:p>
          <a:p>
            <a:pPr marL="502920" marR="0" lvl="1" indent="0" algn="l" defTabSz="914400" rtl="0" eaLnBrk="1" fontAlgn="auto" latinLnBrk="0" hangingPunct="1">
              <a:lnSpc>
                <a:spcPct val="90000"/>
              </a:lnSpc>
              <a:spcBef>
                <a:spcPts val="250"/>
              </a:spcBef>
              <a:spcAft>
                <a:spcPts val="250"/>
              </a:spcAft>
              <a:buClr>
                <a:srgbClr val="4F81BD"/>
              </a:buClr>
              <a:buSzTx/>
              <a:buFont typeface="Wingdings 2" pitchFamily="18" charset="2"/>
              <a:buNone/>
              <a:tabLst/>
              <a:defRPr/>
            </a:pPr>
            <a:endParaRPr kumimoji="0" lang="en-US" sz="3000" b="0" i="0" u="none" strike="noStrike" kern="1200" cap="none" spc="0" normalizeH="0" baseline="0" noProof="0" dirty="0">
              <a:ln>
                <a:noFill/>
              </a:ln>
              <a:solidFill>
                <a:prstClr val="black">
                  <a:lumMod val="65000"/>
                  <a:lumOff val="35000"/>
                </a:prstClr>
              </a:solidFill>
              <a:effectLst/>
              <a:uLnTx/>
              <a:uFillTx/>
              <a:latin typeface="Calibri"/>
              <a:ea typeface="Cambria"/>
              <a:cs typeface="+mn-cs"/>
            </a:endParaRPr>
          </a:p>
          <a:p>
            <a:pPr marL="685800" marR="0" lvl="1" indent="-182880" algn="l" defTabSz="914400" rtl="0" eaLnBrk="1" fontAlgn="auto" latinLnBrk="0" hangingPunct="1">
              <a:lnSpc>
                <a:spcPct val="90000"/>
              </a:lnSpc>
              <a:spcBef>
                <a:spcPts val="250"/>
              </a:spcBef>
              <a:spcAft>
                <a:spcPts val="250"/>
              </a:spcAft>
              <a:buClr>
                <a:srgbClr val="4F81BD"/>
              </a:buClr>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lumMod val="65000"/>
                  <a:lumOff val="35000"/>
                </a:prstClr>
              </a:solidFill>
              <a:effectLst/>
              <a:uLnTx/>
              <a:uFillTx/>
              <a:latin typeface="Calibri"/>
              <a:ea typeface="Cambria"/>
              <a:cs typeface="+mn-cs"/>
            </a:endParaRPr>
          </a:p>
          <a:p>
            <a:pPr marL="182880" marR="0" lvl="0" indent="-182880" algn="l" defTabSz="914400" rtl="0" eaLnBrk="1" fontAlgn="auto" latinLnBrk="0" hangingPunct="1">
              <a:lnSpc>
                <a:spcPct val="90000"/>
              </a:lnSpc>
              <a:spcBef>
                <a:spcPts val="1200"/>
              </a:spcBef>
              <a:spcAft>
                <a:spcPts val="0"/>
              </a:spcAft>
              <a:buClr>
                <a:srgbClr val="4F81BD"/>
              </a:buClr>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Once CEP is approved, a notification email will be sent. </a:t>
            </a:r>
            <a:endParaRPr kumimoji="0" lang="en-US" sz="3200" b="0" i="0" u="none" strike="noStrike" kern="1200" cap="none" spc="0" normalizeH="0" baseline="0" noProof="0" dirty="0">
              <a:ln>
                <a:noFill/>
              </a:ln>
              <a:solidFill>
                <a:prstClr val="black">
                  <a:lumMod val="65000"/>
                  <a:lumOff val="35000"/>
                </a:prstClr>
              </a:solidFill>
              <a:effectLst/>
              <a:uLnTx/>
              <a:uFillTx/>
              <a:latin typeface="Calibri"/>
              <a:ea typeface="Cambria"/>
              <a:cs typeface="+mn-cs"/>
            </a:endParaRPr>
          </a:p>
        </p:txBody>
      </p:sp>
    </p:spTree>
    <p:custDataLst>
      <p:tags r:id="rId1"/>
    </p:custDataLst>
    <p:extLst>
      <p:ext uri="{BB962C8B-B14F-4D97-AF65-F5344CB8AC3E}">
        <p14:creationId xmlns:p14="http://schemas.microsoft.com/office/powerpoint/2010/main" val="1239602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2232509" y="249226"/>
            <a:ext cx="19110960" cy="1750544"/>
          </a:xfrm>
          <a:prstGeom prst="rect">
            <a:avLst/>
          </a:prstGeom>
        </p:spPr>
        <p:txBody>
          <a:bodyPr wrap="square" lIns="0" tIns="0" rIns="0" bIns="0" rtlCol="0" anchor="t">
            <a:spAutoFit/>
          </a:bodyPr>
          <a:lstStyle/>
          <a:p>
            <a:pPr marL="457200" marR="0" lvl="1" indent="0" algn="ctr" defTabSz="914400" rtl="0" eaLnBrk="1" fontAlgn="auto" latinLnBrk="0" hangingPunct="1">
              <a:lnSpc>
                <a:spcPts val="16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Berthold Block"/>
                <a:ea typeface="Berthold Block"/>
                <a:cs typeface="Berthold Block"/>
                <a:sym typeface="Berthold Block"/>
              </a:rPr>
              <a:t>Alternate Household Income Collection Forms</a:t>
            </a:r>
          </a:p>
        </p:txBody>
      </p:sp>
      <p:sp>
        <p:nvSpPr>
          <p:cNvPr id="12" name="Rectangle 11">
            <a:extLst>
              <a:ext uri="{FF2B5EF4-FFF2-40B4-BE49-F238E27FC236}">
                <a16:creationId xmlns:a16="http://schemas.microsoft.com/office/drawing/2014/main" id="{06B5F42C-3486-7E22-C84B-8ECF5FEC8F25}"/>
              </a:ext>
            </a:extLst>
          </p:cNvPr>
          <p:cNvSpPr/>
          <p:nvPr/>
        </p:nvSpPr>
        <p:spPr>
          <a:xfrm>
            <a:off x="8540687" y="2530263"/>
            <a:ext cx="8337764" cy="6452779"/>
          </a:xfrm>
          <a:prstGeom prst="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11">
            <a:extLst>
              <a:ext uri="{FF2B5EF4-FFF2-40B4-BE49-F238E27FC236}">
                <a16:creationId xmlns:a16="http://schemas.microsoft.com/office/drawing/2014/main" id="{FDB0E9B0-A23D-8519-558E-7DBEE7DC3B7D}"/>
              </a:ext>
            </a:extLst>
          </p:cNvPr>
          <p:cNvSpPr txBox="1"/>
          <p:nvPr/>
        </p:nvSpPr>
        <p:spPr>
          <a:xfrm>
            <a:off x="8942241" y="2986663"/>
            <a:ext cx="7534655" cy="553997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Schools may collect family income information using an alternative collection form for other federal, stated, and local funding</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These activities may </a:t>
            </a:r>
            <a:r>
              <a:rPr kumimoji="0" lang="en-US" sz="3200" b="1" i="0" u="sng" strike="noStrike" kern="1200" cap="none" spc="0" normalizeH="0" baseline="0" noProof="0" dirty="0">
                <a:ln>
                  <a:noFill/>
                </a:ln>
                <a:solidFill>
                  <a:prstClr val="white"/>
                </a:solidFill>
                <a:effectLst/>
                <a:uLnTx/>
                <a:uFillTx/>
                <a:latin typeface="Calibri"/>
                <a:ea typeface="+mn-ea"/>
                <a:cs typeface="+mn-cs"/>
              </a:rPr>
              <a:t>NOT</a:t>
            </a:r>
            <a:r>
              <a:rPr kumimoji="0" lang="en-US" sz="3200" b="0" i="0" u="none" strike="noStrike" kern="1200" cap="none" spc="0" normalizeH="0" baseline="0" noProof="0" dirty="0">
                <a:ln>
                  <a:noFill/>
                </a:ln>
                <a:solidFill>
                  <a:prstClr val="white"/>
                </a:solidFill>
                <a:effectLst/>
                <a:uLnTx/>
                <a:uFillTx/>
                <a:latin typeface="Calibri"/>
                <a:ea typeface="+mn-ea"/>
                <a:cs typeface="+mn-cs"/>
              </a:rPr>
              <a:t> be charged to Child Nutrition Program funds</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CNKC: Special Provision Option Documents</a:t>
            </a:r>
          </a:p>
          <a:p>
            <a:pPr marL="342900" marR="0" lvl="0" indent="-3429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https://www.cn.nysed.gov/content/special-provision-option-documents</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290" name="Picture 2" descr="Picture of Household Income Eligibility Form">
            <a:extLst>
              <a:ext uri="{FF2B5EF4-FFF2-40B4-BE49-F238E27FC236}">
                <a16:creationId xmlns:a16="http://schemas.microsoft.com/office/drawing/2014/main" id="{01F0399C-E7BB-AC11-ED15-45829E0FEE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56" y="2828316"/>
            <a:ext cx="7929879" cy="6250806"/>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p:nvPr/>
        </p:nvSpPr>
        <p:spPr>
          <a:xfrm>
            <a:off x="-494700" y="2195921"/>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22043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52400" y="-122024"/>
            <a:ext cx="18440400" cy="3959545"/>
          </a:xfrm>
          <a:prstGeom prst="rect">
            <a:avLst/>
          </a:prstGeom>
        </p:spPr>
        <p:txBody>
          <a:bodyPr wrap="square" lIns="0" tIns="0" rIns="0" bIns="0" rtlCol="0" anchor="t">
            <a:spAutoFit/>
          </a:bodyPr>
          <a:lstStyle/>
          <a:p>
            <a:pPr marL="0" marR="0" lvl="0" indent="0" algn="ctr" defTabSz="914400" rtl="0" eaLnBrk="1" fontAlgn="auto" latinLnBrk="0" hangingPunct="1">
              <a:lnSpc>
                <a:spcPts val="16000"/>
              </a:lnSpc>
              <a:spcBef>
                <a:spcPts val="0"/>
              </a:spcBef>
              <a:spcAft>
                <a:spcPts val="0"/>
              </a:spcAft>
              <a:buClrTx/>
              <a:buSzTx/>
              <a:buFontTx/>
              <a:buNone/>
              <a:tabLst/>
              <a:defRPr/>
            </a:pPr>
            <a:r>
              <a:rPr kumimoji="0" lang="en-US" sz="11500" b="0" i="0" u="none" strike="noStrike" kern="1200" cap="none" spc="-564" normalizeH="0" baseline="0" noProof="0">
                <a:ln>
                  <a:noFill/>
                </a:ln>
                <a:solidFill>
                  <a:srgbClr val="FFFFFF"/>
                </a:solidFill>
                <a:effectLst/>
                <a:uLnTx/>
                <a:uFillTx/>
                <a:latin typeface="Berthold Block"/>
                <a:ea typeface="Berthold Block"/>
                <a:cs typeface="Berthold Block"/>
                <a:sym typeface="Berthold Block"/>
              </a:rPr>
              <a:t>Notification Requirements</a:t>
            </a:r>
          </a:p>
          <a:p>
            <a:pPr marL="0" marR="0" lvl="0" indent="0" algn="ctr" defTabSz="914400" rtl="0" eaLnBrk="1" fontAlgn="auto" latinLnBrk="0" hangingPunct="1">
              <a:lnSpc>
                <a:spcPts val="16000"/>
              </a:lnSpc>
              <a:spcBef>
                <a:spcPts val="0"/>
              </a:spcBef>
              <a:spcAft>
                <a:spcPts val="0"/>
              </a:spcAft>
              <a:buClrTx/>
              <a:buSzTx/>
              <a:buFontTx/>
              <a:buNone/>
              <a:tabLst/>
              <a:defRPr/>
            </a:pPr>
            <a:r>
              <a:rPr kumimoji="0" lang="en-US" sz="11500" b="0" i="0" u="none" strike="noStrike" kern="1200" cap="none" spc="-564" normalizeH="0" baseline="0" noProof="0">
                <a:ln>
                  <a:noFill/>
                </a:ln>
                <a:solidFill>
                  <a:srgbClr val="FFFFFF"/>
                </a:solidFill>
                <a:effectLst/>
                <a:uLnTx/>
                <a:uFillTx/>
                <a:latin typeface="Berthold Block"/>
                <a:ea typeface="Berthold Block"/>
                <a:cs typeface="Berthold Block"/>
                <a:sym typeface="Berthold Block"/>
              </a:rPr>
              <a:t>(Special Provision Option Documents)</a:t>
            </a:r>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a:extLst>
              <a:ext uri="{FF2B5EF4-FFF2-40B4-BE49-F238E27FC236}">
                <a16:creationId xmlns:a16="http://schemas.microsoft.com/office/drawing/2014/main" id="{EDEB0576-20C3-BF83-1F0C-7C45DCA22E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6186" y="4572806"/>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F96EEDE-6CB8-CF5B-BD77-548A4D195096}"/>
              </a:ext>
            </a:extLst>
          </p:cNvPr>
          <p:cNvSpPr/>
          <p:nvPr/>
        </p:nvSpPr>
        <p:spPr>
          <a:xfrm>
            <a:off x="9601200" y="4572806"/>
            <a:ext cx="7620000" cy="1256494"/>
          </a:xfrm>
          <a:prstGeom prst="round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74BE9F01-D1C4-47C2-A0C0-AA8BF1305020}"/>
              </a:ext>
            </a:extLst>
          </p:cNvPr>
          <p:cNvSpPr/>
          <p:nvPr/>
        </p:nvSpPr>
        <p:spPr>
          <a:xfrm>
            <a:off x="9693382" y="6720968"/>
            <a:ext cx="7620000" cy="1256494"/>
          </a:xfrm>
          <a:prstGeom prst="round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8C82DA-EAB9-C6D6-F52E-CD3CE4CBB80B}"/>
              </a:ext>
            </a:extLst>
          </p:cNvPr>
          <p:cNvSpPr txBox="1"/>
          <p:nvPr/>
        </p:nvSpPr>
        <p:spPr>
          <a:xfrm>
            <a:off x="10539533" y="4923306"/>
            <a:ext cx="6553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Public Announcement/Media Release</a:t>
            </a:r>
          </a:p>
        </p:txBody>
      </p:sp>
      <p:sp>
        <p:nvSpPr>
          <p:cNvPr id="9" name="TextBox 8">
            <a:extLst>
              <a:ext uri="{FF2B5EF4-FFF2-40B4-BE49-F238E27FC236}">
                <a16:creationId xmlns:a16="http://schemas.microsoft.com/office/drawing/2014/main" id="{C5B61DAF-070D-CF1A-C5DB-71610B6AE0A0}"/>
              </a:ext>
            </a:extLst>
          </p:cNvPr>
          <p:cNvSpPr txBox="1"/>
          <p:nvPr/>
        </p:nvSpPr>
        <p:spPr>
          <a:xfrm>
            <a:off x="11781481" y="6991833"/>
            <a:ext cx="61648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Parent Letter</a:t>
            </a:r>
          </a:p>
        </p:txBody>
      </p:sp>
    </p:spTree>
    <p:custDataLst>
      <p:tags r:id="rId1"/>
    </p:custDataLst>
    <p:extLst>
      <p:ext uri="{BB962C8B-B14F-4D97-AF65-F5344CB8AC3E}">
        <p14:creationId xmlns:p14="http://schemas.microsoft.com/office/powerpoint/2010/main" val="369166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sp>
        <p:nvSpPr>
          <p:cNvPr id="5" name="TextBox 5"/>
          <p:cNvSpPr txBox="1"/>
          <p:nvPr/>
        </p:nvSpPr>
        <p:spPr>
          <a:xfrm>
            <a:off x="-2362200" y="107545"/>
            <a:ext cx="18440400" cy="1907702"/>
          </a:xfrm>
          <a:prstGeom prst="rect">
            <a:avLst/>
          </a:prstGeom>
        </p:spPr>
        <p:txBody>
          <a:bodyPr wrap="square" lIns="0" tIns="0" rIns="0" bIns="0" rtlCol="0" anchor="t">
            <a:spAutoFit/>
          </a:bodyPr>
          <a:lstStyle/>
          <a:p>
            <a:pPr marL="0" lvl="0" indent="0" algn="ctr">
              <a:lnSpc>
                <a:spcPts val="16000"/>
              </a:lnSpc>
            </a:pPr>
            <a:r>
              <a:rPr lang="en-US" sz="11500" spc="-564">
                <a:solidFill>
                  <a:srgbClr val="FFFFFF"/>
                </a:solidFill>
                <a:latin typeface="Berthold Block"/>
                <a:ea typeface="Berthold Block"/>
                <a:cs typeface="Berthold Block"/>
                <a:sym typeface="Berthold Block"/>
              </a:rPr>
              <a:t>Meal Counts and Edit Checks</a:t>
            </a:r>
          </a:p>
        </p:txBody>
      </p:sp>
      <p:sp>
        <p:nvSpPr>
          <p:cNvPr id="14" name="Freeform 11">
            <a:extLst>
              <a:ext uri="{FF2B5EF4-FFF2-40B4-BE49-F238E27FC236}">
                <a16:creationId xmlns:a16="http://schemas.microsoft.com/office/drawing/2014/main" id="{3BF8012A-133E-162E-F123-B0792646C903}"/>
              </a:ext>
            </a:extLst>
          </p:cNvPr>
          <p:cNvSpPr/>
          <p:nvPr/>
        </p:nvSpPr>
        <p:spPr>
          <a:xfrm>
            <a:off x="16840200" y="1912339"/>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aphicFrame>
        <p:nvGraphicFramePr>
          <p:cNvPr id="6" name="Content Placeholder 8">
            <a:extLst>
              <a:ext uri="{FF2B5EF4-FFF2-40B4-BE49-F238E27FC236}">
                <a16:creationId xmlns:a16="http://schemas.microsoft.com/office/drawing/2014/main" id="{89F065BC-54CA-A797-B557-9054D66ECB6A}"/>
              </a:ext>
            </a:extLst>
          </p:cNvPr>
          <p:cNvGraphicFramePr>
            <a:graphicFrameLocks/>
          </p:cNvGraphicFramePr>
          <p:nvPr>
            <p:extLst>
              <p:ext uri="{D42A27DB-BD31-4B8C-83A1-F6EECF244321}">
                <p14:modId xmlns:p14="http://schemas.microsoft.com/office/powerpoint/2010/main" val="449258803"/>
              </p:ext>
            </p:extLst>
          </p:nvPr>
        </p:nvGraphicFramePr>
        <p:xfrm>
          <a:off x="9785563" y="2891567"/>
          <a:ext cx="8194870" cy="66530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42" name="Picture 2" descr="A person and a child standing in a room&#10;&#10;Description automatically generated">
            <a:extLst>
              <a:ext uri="{FF2B5EF4-FFF2-40B4-BE49-F238E27FC236}">
                <a16:creationId xmlns:a16="http://schemas.microsoft.com/office/drawing/2014/main" id="{BF14B0F9-4D14-9673-042E-1B763DF066AA}"/>
              </a:ext>
            </a:extLst>
          </p:cNvPr>
          <p:cNvPicPr>
            <a:picLocks noChangeAspect="1" noChangeArrowheads="1"/>
          </p:cNvPicPr>
          <p:nvPr/>
        </p:nvPicPr>
        <p:blipFill>
          <a:blip r:embed="rId11">
            <a:alphaModFix amt="70000"/>
            <a:extLst>
              <a:ext uri="{28A0092B-C50C-407E-A947-70E740481C1C}">
                <a14:useLocalDpi xmlns:a14="http://schemas.microsoft.com/office/drawing/2010/main" val="0"/>
              </a:ext>
            </a:extLst>
          </a:blip>
          <a:srcRect/>
          <a:stretch>
            <a:fillRect/>
          </a:stretch>
        </p:blipFill>
        <p:spPr bwMode="auto">
          <a:xfrm rot="5400000">
            <a:off x="1707913" y="3508799"/>
            <a:ext cx="6453496" cy="484012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p:nvPr/>
        </p:nvSpPr>
        <p:spPr>
          <a:xfrm>
            <a:off x="1352509" y="8336684"/>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10">
            <a:extLst>
              <a:ext uri="{FF2B5EF4-FFF2-40B4-BE49-F238E27FC236}">
                <a16:creationId xmlns:a16="http://schemas.microsoft.com/office/drawing/2014/main" id="{69CAEAB5-2A49-E64D-7194-D08F2E7D0EE8}"/>
              </a:ext>
            </a:extLst>
          </p:cNvPr>
          <p:cNvSpPr txBox="1"/>
          <p:nvPr/>
        </p:nvSpPr>
        <p:spPr>
          <a:xfrm>
            <a:off x="6563385" y="9155608"/>
            <a:ext cx="91018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solidFill>
                  <a:schemeClr val="bg1"/>
                </a:solidFill>
              </a:rPr>
              <a:t>Argyle CSD</a:t>
            </a:r>
          </a:p>
        </p:txBody>
      </p:sp>
    </p:spTree>
    <p:custDataLst>
      <p:tags r:id="rId1"/>
    </p:custDataLst>
    <p:extLst>
      <p:ext uri="{BB962C8B-B14F-4D97-AF65-F5344CB8AC3E}">
        <p14:creationId xmlns:p14="http://schemas.microsoft.com/office/powerpoint/2010/main" val="3765233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605050"/>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2671120" y="51310"/>
            <a:ext cx="18440400" cy="1907702"/>
          </a:xfrm>
          <a:prstGeom prst="rect">
            <a:avLst/>
          </a:prstGeom>
        </p:spPr>
        <p:txBody>
          <a:bodyPr wrap="square" lIns="0" tIns="0" rIns="0" bIns="0" rtlCol="0" anchor="t">
            <a:spAutoFit/>
          </a:bodyPr>
          <a:lstStyle/>
          <a:p>
            <a:pPr marL="0" lvl="0" indent="0" algn="ctr">
              <a:lnSpc>
                <a:spcPts val="16000"/>
              </a:lnSpc>
            </a:pPr>
            <a:r>
              <a:rPr lang="en-US" sz="11500" spc="-564">
                <a:solidFill>
                  <a:srgbClr val="FFFFFF"/>
                </a:solidFill>
                <a:latin typeface="Berthold Block"/>
                <a:ea typeface="Berthold Block"/>
                <a:cs typeface="Berthold Block"/>
                <a:sym typeface="Berthold Block"/>
              </a:rPr>
              <a:t>Key Points</a:t>
            </a:r>
          </a:p>
        </p:txBody>
      </p:sp>
      <p:sp>
        <p:nvSpPr>
          <p:cNvPr id="12" name="Rectangle 11">
            <a:extLst>
              <a:ext uri="{FF2B5EF4-FFF2-40B4-BE49-F238E27FC236}">
                <a16:creationId xmlns:a16="http://schemas.microsoft.com/office/drawing/2014/main" id="{06B5F42C-3486-7E22-C84B-8ECF5FEC8F25}"/>
              </a:ext>
            </a:extLst>
          </p:cNvPr>
          <p:cNvSpPr/>
          <p:nvPr/>
        </p:nvSpPr>
        <p:spPr>
          <a:xfrm>
            <a:off x="8502436" y="2195921"/>
            <a:ext cx="8337764" cy="6452779"/>
          </a:xfrm>
          <a:prstGeom prst="rect">
            <a:avLst/>
          </a:prstGeom>
          <a:solidFill>
            <a:srgbClr val="E0CB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Content Placeholder 2">
            <a:extLst>
              <a:ext uri="{FF2B5EF4-FFF2-40B4-BE49-F238E27FC236}">
                <a16:creationId xmlns:a16="http://schemas.microsoft.com/office/drawing/2014/main" id="{057CC5F0-B486-C66F-FE68-0BE7041A881B}"/>
              </a:ext>
            </a:extLst>
          </p:cNvPr>
          <p:cNvSpPr txBox="1">
            <a:spLocks/>
          </p:cNvSpPr>
          <p:nvPr/>
        </p:nvSpPr>
        <p:spPr>
          <a:xfrm>
            <a:off x="8831816" y="2806917"/>
            <a:ext cx="7315200" cy="4673166"/>
          </a:xfrm>
          <a:prstGeom prst="rect">
            <a:avLst/>
          </a:prstGeom>
        </p:spPr>
        <p:txBody>
          <a:bodyPr/>
          <a:lstStyle>
            <a:defPPr>
              <a:defRPr lang="en-US"/>
            </a:defPPr>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600"/>
              <a:t>CEP is for 4 years with the optional 1-year grace year</a:t>
            </a:r>
            <a:endParaRPr lang="en-US" sz="2600">
              <a:ea typeface="Cambria"/>
            </a:endParaRPr>
          </a:p>
          <a:p>
            <a:r>
              <a:rPr lang="en-US" sz="2600">
                <a:ea typeface="Cambria"/>
              </a:rPr>
              <a:t>If the ISP increases, a new CEP application should be submitted, starting a new 4-year cycle</a:t>
            </a:r>
            <a:endParaRPr lang="en-US" sz="2600"/>
          </a:p>
          <a:p>
            <a:r>
              <a:rPr lang="en-US" sz="2600"/>
              <a:t>RAs participating in CEP must offer breakfast and lunch</a:t>
            </a:r>
            <a:endParaRPr lang="en-US" sz="2600">
              <a:ea typeface="Cambria"/>
            </a:endParaRPr>
          </a:p>
          <a:p>
            <a:r>
              <a:rPr lang="en-US" sz="2600"/>
              <a:t>RCCI’s are not eligible for CEP</a:t>
            </a:r>
            <a:endParaRPr lang="en-US" sz="2600">
              <a:ea typeface="Cambria"/>
            </a:endParaRPr>
          </a:p>
          <a:p>
            <a:r>
              <a:rPr lang="en-US" sz="2600"/>
              <a:t>To fully maximize CEP, schools should capture as many students as possible in the ISP.  This will help to ensure the longevity of the state subsidy. </a:t>
            </a:r>
            <a:endParaRPr lang="en-US" sz="2600">
              <a:ea typeface="Cambria"/>
            </a:endParaRPr>
          </a:p>
          <a:p>
            <a:r>
              <a:rPr lang="en-US" sz="2600">
                <a:ea typeface="Cambria"/>
              </a:rPr>
              <a:t>SFAs must continue to conduct DCMP</a:t>
            </a:r>
          </a:p>
        </p:txBody>
      </p:sp>
      <p:pic>
        <p:nvPicPr>
          <p:cNvPr id="9218" name="Picture 2" descr="A table with food on it&#10;&#10;Description automatically generated">
            <a:extLst>
              <a:ext uri="{FF2B5EF4-FFF2-40B4-BE49-F238E27FC236}">
                <a16:creationId xmlns:a16="http://schemas.microsoft.com/office/drawing/2014/main" id="{2C8A7242-1B11-F5B5-E9E2-2FED0EB990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92539" y="3098341"/>
            <a:ext cx="8077200" cy="4543425"/>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14">
            <a:extLst>
              <a:ext uri="{FF2B5EF4-FFF2-40B4-BE49-F238E27FC236}">
                <a16:creationId xmlns:a16="http://schemas.microsoft.com/office/drawing/2014/main" id="{AED5FCB2-834F-4AFF-AE1B-A9A209428F31}"/>
              </a:ext>
            </a:extLst>
          </p:cNvPr>
          <p:cNvSpPr txBox="1"/>
          <p:nvPr/>
        </p:nvSpPr>
        <p:spPr>
          <a:xfrm>
            <a:off x="3826620" y="9403170"/>
            <a:ext cx="492288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solidFill>
                  <a:schemeClr val="bg1"/>
                </a:solidFill>
              </a:rPr>
              <a:t>Bais Yaakov Academy for Girls</a:t>
            </a:r>
          </a:p>
        </p:txBody>
      </p:sp>
    </p:spTree>
    <p:custDataLst>
      <p:tags r:id="rId1"/>
    </p:custDataLst>
    <p:extLst>
      <p:ext uri="{BB962C8B-B14F-4D97-AF65-F5344CB8AC3E}">
        <p14:creationId xmlns:p14="http://schemas.microsoft.com/office/powerpoint/2010/main" val="398058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990600" y="-310902"/>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TextBox 5"/>
          <p:cNvSpPr txBox="1"/>
          <p:nvPr/>
        </p:nvSpPr>
        <p:spPr>
          <a:xfrm>
            <a:off x="585958" y="2957347"/>
            <a:ext cx="18440400" cy="2177071"/>
          </a:xfrm>
          <a:prstGeom prst="rect">
            <a:avLst/>
          </a:prstGeom>
        </p:spPr>
        <p:txBody>
          <a:bodyPr wrap="square" lIns="0" tIns="0" rIns="0" bIns="0" rtlCol="0" anchor="t">
            <a:spAutoFit/>
          </a:bodyPr>
          <a:lstStyle/>
          <a:p>
            <a:pPr marL="0" lvl="0" indent="0" algn="ctr">
              <a:lnSpc>
                <a:spcPts val="16000"/>
              </a:lnSpc>
            </a:pPr>
            <a:r>
              <a:rPr lang="en-US" sz="19900" spc="-564">
                <a:solidFill>
                  <a:srgbClr val="FFFFFF"/>
                </a:solidFill>
                <a:latin typeface="Berthold Block"/>
                <a:ea typeface="Berthold Block"/>
                <a:cs typeface="Berthold Block"/>
                <a:sym typeface="Berthold Block"/>
              </a:rPr>
              <a:t>Questions?</a:t>
            </a:r>
          </a:p>
        </p:txBody>
      </p:sp>
      <p:sp>
        <p:nvSpPr>
          <p:cNvPr id="14" name="Freeform 11">
            <a:extLst>
              <a:ext uri="{FF2B5EF4-FFF2-40B4-BE49-F238E27FC236}">
                <a16:creationId xmlns:a16="http://schemas.microsoft.com/office/drawing/2014/main" id="{3BF8012A-133E-162E-F123-B0792646C903}"/>
              </a:ext>
            </a:extLst>
          </p:cNvPr>
          <p:cNvSpPr/>
          <p:nvPr/>
        </p:nvSpPr>
        <p:spPr>
          <a:xfrm>
            <a:off x="16878451" y="742345"/>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307567" y="8888530"/>
            <a:ext cx="1833416" cy="1207970"/>
          </a:xfrm>
          <a:custGeom>
            <a:avLst/>
            <a:gdLst/>
            <a:ahLst/>
            <a:cxnLst/>
            <a:rect l="l" t="t" r="r" b="b"/>
            <a:pathLst>
              <a:path w="1833416" h="1207970">
                <a:moveTo>
                  <a:pt x="0" y="0"/>
                </a:moveTo>
                <a:lnTo>
                  <a:pt x="1833417" y="0"/>
                </a:lnTo>
                <a:lnTo>
                  <a:pt x="1833417" y="1207970"/>
                </a:lnTo>
                <a:lnTo>
                  <a:pt x="0" y="1207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8194" name="Picture 2">
            <a:extLst>
              <a:ext uri="{FF2B5EF4-FFF2-40B4-BE49-F238E27FC236}">
                <a16:creationId xmlns:a16="http://schemas.microsoft.com/office/drawing/2014/main" id="{3A16D5AC-01A1-350B-A1DE-2B3DE85358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0606" y="367276"/>
            <a:ext cx="8386075" cy="2073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7">
            <a:extLst>
              <a:ext uri="{FF2B5EF4-FFF2-40B4-BE49-F238E27FC236}">
                <a16:creationId xmlns:a16="http://schemas.microsoft.com/office/drawing/2014/main" id="{6F5540AE-C19E-7218-6C2E-934B7940B884}"/>
              </a:ext>
            </a:extLst>
          </p:cNvPr>
          <p:cNvSpPr txBox="1">
            <a:spLocks/>
          </p:cNvSpPr>
          <p:nvPr/>
        </p:nvSpPr>
        <p:spPr>
          <a:xfrm>
            <a:off x="2154475" y="5295900"/>
            <a:ext cx="15761388" cy="3274586"/>
          </a:xfrm>
          <a:prstGeom prst="rect">
            <a:avLst/>
          </a:prstGeom>
        </p:spPr>
        <p:txBody>
          <a:bodyPr lIns="91440" tIns="45720" rIns="91440" bIns="45720" anchor="t">
            <a:noAutofit/>
          </a:bodyPr>
          <a:lstStyle>
            <a:defPPr>
              <a:defRPr lang="en-US"/>
            </a:defPPr>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spcAft>
                <a:spcPts val="600"/>
              </a:spcAft>
              <a:buFont typeface="Wingdings" panose="05000000000000000000" pitchFamily="2" charset="2"/>
              <a:buChar char="Ø"/>
              <a:defRPr/>
            </a:pPr>
            <a:r>
              <a:rPr lang="en-US" sz="4800" b="1" dirty="0">
                <a:solidFill>
                  <a:schemeClr val="bg1"/>
                </a:solidFill>
                <a:latin typeface="Cambria"/>
                <a:ea typeface="Cambria"/>
              </a:rPr>
              <a:t>Contact Information:</a:t>
            </a:r>
          </a:p>
          <a:p>
            <a:pPr lvl="1">
              <a:spcBef>
                <a:spcPts val="0"/>
              </a:spcBef>
              <a:spcAft>
                <a:spcPts val="600"/>
              </a:spcAft>
              <a:buFont typeface="Wingdings" panose="05000000000000000000" pitchFamily="2" charset="2"/>
              <a:buChar char="Ø"/>
              <a:defRPr/>
            </a:pPr>
            <a:r>
              <a:rPr lang="en-US" sz="4800" b="1" dirty="0">
                <a:solidFill>
                  <a:schemeClr val="bg1"/>
                </a:solidFill>
                <a:latin typeface="Cambria"/>
                <a:ea typeface="Cambria"/>
                <a:cs typeface="Calibri"/>
              </a:rPr>
              <a:t>Email </a:t>
            </a:r>
            <a:r>
              <a:rPr lang="en-US" sz="4800" b="1" dirty="0">
                <a:solidFill>
                  <a:schemeClr val="bg1"/>
                </a:solidFill>
                <a:latin typeface="Cambria"/>
                <a:ea typeface="Cambria"/>
                <a:cs typeface="Calibri"/>
                <a:hlinkClick r:id="rId9">
                  <a:extLst>
                    <a:ext uri="{A12FA001-AC4F-418D-AE19-62706E023703}">
                      <ahyp:hlinkClr xmlns:ahyp="http://schemas.microsoft.com/office/drawing/2018/hyperlinkcolor" val="tx"/>
                    </a:ext>
                  </a:extLst>
                </a:hlinkClick>
              </a:rPr>
              <a:t>CN@nysed.gov</a:t>
            </a:r>
            <a:r>
              <a:rPr lang="en-US" sz="4800" b="1" dirty="0">
                <a:solidFill>
                  <a:schemeClr val="bg1"/>
                </a:solidFill>
                <a:latin typeface="Cambria"/>
                <a:ea typeface="Cambria"/>
                <a:cs typeface="Calibri"/>
              </a:rPr>
              <a:t> or CNtraining@nysed.gov</a:t>
            </a:r>
            <a:endParaRPr lang="en-US" sz="4800" b="1" i="1" dirty="0">
              <a:solidFill>
                <a:schemeClr val="bg1"/>
              </a:solidFill>
              <a:latin typeface="Cambria"/>
              <a:ea typeface="Cambria"/>
              <a:cs typeface="Calibri"/>
            </a:endParaRPr>
          </a:p>
          <a:p>
            <a:pPr lvl="1">
              <a:spcBef>
                <a:spcPts val="0"/>
              </a:spcBef>
              <a:spcAft>
                <a:spcPts val="600"/>
              </a:spcAft>
              <a:buFont typeface="Wingdings" panose="05000000000000000000" pitchFamily="2" charset="2"/>
              <a:buChar char="Ø"/>
              <a:defRPr/>
            </a:pPr>
            <a:r>
              <a:rPr lang="en-US" sz="4800" b="1" dirty="0">
                <a:solidFill>
                  <a:schemeClr val="bg1"/>
                </a:solidFill>
                <a:latin typeface="Cambria"/>
                <a:ea typeface="Cambria"/>
              </a:rPr>
              <a:t>Child Nutrition Program Office: (518) 473-8781</a:t>
            </a:r>
            <a:endParaRPr lang="en-US" sz="4800" b="1" dirty="0">
              <a:solidFill>
                <a:schemeClr val="bg1"/>
              </a:solidFill>
              <a:latin typeface="Cambria"/>
              <a:ea typeface="Cambria"/>
              <a:cs typeface="Calibri"/>
            </a:endParaRPr>
          </a:p>
          <a:p>
            <a:pPr lvl="1">
              <a:spcBef>
                <a:spcPts val="0"/>
              </a:spcBef>
              <a:spcAft>
                <a:spcPts val="600"/>
              </a:spcAft>
              <a:buFont typeface="Wingdings" panose="05000000000000000000" pitchFamily="2" charset="2"/>
              <a:buChar char="Ø"/>
              <a:defRPr/>
            </a:pPr>
            <a:r>
              <a:rPr lang="en-US" sz="4800" b="1" dirty="0">
                <a:solidFill>
                  <a:schemeClr val="bg1"/>
                </a:solidFill>
                <a:latin typeface="Cambria"/>
                <a:ea typeface="Cambria"/>
              </a:rPr>
              <a:t>CN Representative for questions specific to your SFA</a:t>
            </a:r>
            <a:endParaRPr lang="en-US" sz="4800" b="1" dirty="0">
              <a:solidFill>
                <a:schemeClr val="bg1"/>
              </a:solidFill>
              <a:latin typeface="Cambria"/>
              <a:ea typeface="Cambria"/>
              <a:cs typeface="Calibri"/>
            </a:endParaRPr>
          </a:p>
          <a:p>
            <a:endParaRPr lang="en-US" sz="2400" dirty="0">
              <a:solidFill>
                <a:srgbClr val="FFFFFF"/>
              </a:solidFill>
            </a:endParaRPr>
          </a:p>
        </p:txBody>
      </p:sp>
    </p:spTree>
    <p:custDataLst>
      <p:tags r:id="rId1"/>
    </p:custDataLst>
    <p:extLst>
      <p:ext uri="{BB962C8B-B14F-4D97-AF65-F5344CB8AC3E}">
        <p14:creationId xmlns:p14="http://schemas.microsoft.com/office/powerpoint/2010/main" val="373492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sp>
        <p:nvSpPr>
          <p:cNvPr id="2" name="Freeform 2"/>
          <p:cNvSpPr/>
          <p:nvPr/>
        </p:nvSpPr>
        <p:spPr>
          <a:xfrm>
            <a:off x="5403797" y="2001604"/>
            <a:ext cx="13981714" cy="7256696"/>
          </a:xfrm>
          <a:custGeom>
            <a:avLst/>
            <a:gdLst/>
            <a:ahLst/>
            <a:cxnLst/>
            <a:rect l="l" t="t" r="r" b="b"/>
            <a:pathLst>
              <a:path w="13981714" h="7256696">
                <a:moveTo>
                  <a:pt x="0" y="0"/>
                </a:moveTo>
                <a:lnTo>
                  <a:pt x="13981714" y="0"/>
                </a:lnTo>
                <a:lnTo>
                  <a:pt x="13981714" y="7256696"/>
                </a:lnTo>
                <a:lnTo>
                  <a:pt x="0" y="7256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3096411" y="7423644"/>
            <a:ext cx="9167162" cy="7593400"/>
          </a:xfrm>
          <a:custGeom>
            <a:avLst/>
            <a:gdLst/>
            <a:ahLst/>
            <a:cxnLst/>
            <a:rect l="l" t="t" r="r" b="b"/>
            <a:pathLst>
              <a:path w="9167162" h="7593400">
                <a:moveTo>
                  <a:pt x="0" y="0"/>
                </a:moveTo>
                <a:lnTo>
                  <a:pt x="9167162" y="0"/>
                </a:lnTo>
                <a:lnTo>
                  <a:pt x="9167162" y="7593400"/>
                </a:lnTo>
                <a:lnTo>
                  <a:pt x="0" y="7593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p:cNvGrpSpPr/>
          <p:nvPr/>
        </p:nvGrpSpPr>
        <p:grpSpPr>
          <a:xfrm>
            <a:off x="-1097511" y="-445018"/>
            <a:ext cx="20483021" cy="10908804"/>
            <a:chOff x="0" y="0"/>
            <a:chExt cx="27310695" cy="14545072"/>
          </a:xfrm>
        </p:grpSpPr>
        <p:sp>
          <p:nvSpPr>
            <p:cNvPr id="5" name="Freeform 5"/>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8">
                <a:alphaModFix amt="5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8">
                <a:alphaModFix amt="5000"/>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7" name="TextBox 7"/>
          <p:cNvSpPr txBox="1"/>
          <p:nvPr/>
        </p:nvSpPr>
        <p:spPr>
          <a:xfrm>
            <a:off x="1028700" y="2869368"/>
            <a:ext cx="10286317" cy="1311045"/>
          </a:xfrm>
          <a:prstGeom prst="rect">
            <a:avLst/>
          </a:prstGeom>
        </p:spPr>
        <p:txBody>
          <a:bodyPr lIns="0" tIns="0" rIns="0" bIns="0" rtlCol="0" anchor="t">
            <a:spAutoFit/>
          </a:bodyPr>
          <a:lstStyle/>
          <a:p>
            <a:pPr marL="0" lvl="0" indent="0" algn="l">
              <a:lnSpc>
                <a:spcPts val="9406"/>
              </a:lnSpc>
            </a:pPr>
            <a:r>
              <a:rPr lang="en-US" sz="11066" spc="-331">
                <a:solidFill>
                  <a:srgbClr val="FFFFFF"/>
                </a:solidFill>
                <a:latin typeface="Berthold Block"/>
                <a:ea typeface="Berthold Block"/>
                <a:cs typeface="Berthold Block"/>
                <a:sym typeface="Berthold Block"/>
              </a:rPr>
              <a:t>AGENDA</a:t>
            </a:r>
          </a:p>
        </p:txBody>
      </p:sp>
      <p:sp>
        <p:nvSpPr>
          <p:cNvPr id="8" name="Freeform 8"/>
          <p:cNvSpPr/>
          <p:nvPr/>
        </p:nvSpPr>
        <p:spPr>
          <a:xfrm flipH="1">
            <a:off x="-951383" y="-78763"/>
            <a:ext cx="3382882" cy="2214927"/>
          </a:xfrm>
          <a:custGeom>
            <a:avLst/>
            <a:gdLst/>
            <a:ahLst/>
            <a:cxnLst/>
            <a:rect l="l" t="t" r="r" b="b"/>
            <a:pathLst>
              <a:path w="3382882" h="2214927">
                <a:moveTo>
                  <a:pt x="3382882" y="0"/>
                </a:moveTo>
                <a:lnTo>
                  <a:pt x="0" y="0"/>
                </a:lnTo>
                <a:lnTo>
                  <a:pt x="0" y="2214926"/>
                </a:lnTo>
                <a:lnTo>
                  <a:pt x="3382882" y="2214926"/>
                </a:lnTo>
                <a:lnTo>
                  <a:pt x="338288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9"/>
          <p:cNvSpPr txBox="1"/>
          <p:nvPr/>
        </p:nvSpPr>
        <p:spPr>
          <a:xfrm>
            <a:off x="8109036" y="3319780"/>
            <a:ext cx="8571235" cy="3580765"/>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Canva Sans"/>
                <a:ea typeface="Canva Sans"/>
                <a:cs typeface="Canva Sans"/>
                <a:sym typeface="Canva Sans"/>
              </a:rPr>
              <a:t>Community Eligibility Provision (CEP):​</a:t>
            </a:r>
          </a:p>
          <a:p>
            <a:pPr marL="1468119" lvl="2" indent="-489373" algn="l">
              <a:lnSpc>
                <a:spcPts val="4759"/>
              </a:lnSpc>
              <a:buFont typeface="Arial"/>
              <a:buChar char="⚬"/>
            </a:pPr>
            <a:r>
              <a:rPr lang="en-US" sz="3399">
                <a:solidFill>
                  <a:srgbClr val="000000"/>
                </a:solidFill>
                <a:latin typeface="Canva Sans"/>
                <a:ea typeface="Canva Sans"/>
                <a:cs typeface="Canva Sans"/>
                <a:sym typeface="Canva Sans"/>
              </a:rPr>
              <a:t>Benefits ​</a:t>
            </a:r>
          </a:p>
          <a:p>
            <a:pPr marL="1468119" lvl="2" indent="-489373" algn="l">
              <a:lnSpc>
                <a:spcPts val="4759"/>
              </a:lnSpc>
              <a:buFont typeface="Arial"/>
              <a:buChar char="⚬"/>
            </a:pPr>
            <a:r>
              <a:rPr lang="en-US" sz="3399">
                <a:solidFill>
                  <a:srgbClr val="000000"/>
                </a:solidFill>
                <a:latin typeface="Canva Sans"/>
                <a:ea typeface="Canva Sans"/>
                <a:cs typeface="Canva Sans"/>
                <a:sym typeface="Canva Sans"/>
              </a:rPr>
              <a:t>Eligibility​</a:t>
            </a:r>
          </a:p>
          <a:p>
            <a:pPr marL="1468119" lvl="2" indent="-489373" algn="l">
              <a:lnSpc>
                <a:spcPts val="4759"/>
              </a:lnSpc>
              <a:buFont typeface="Arial"/>
              <a:buChar char="⚬"/>
            </a:pPr>
            <a:r>
              <a:rPr lang="en-US" sz="3399">
                <a:solidFill>
                  <a:srgbClr val="000000"/>
                </a:solidFill>
                <a:latin typeface="Canva Sans"/>
                <a:ea typeface="Canva Sans"/>
                <a:cs typeface="Canva Sans"/>
                <a:sym typeface="Canva Sans"/>
              </a:rPr>
              <a:t>Claiming and Reimbursement​</a:t>
            </a:r>
          </a:p>
          <a:p>
            <a:pPr marL="1468119" lvl="2" indent="-489373" algn="l">
              <a:lnSpc>
                <a:spcPts val="4759"/>
              </a:lnSpc>
              <a:buFont typeface="Arial"/>
              <a:buChar char="⚬"/>
            </a:pPr>
            <a:r>
              <a:rPr lang="en-US" sz="3399">
                <a:solidFill>
                  <a:srgbClr val="000000"/>
                </a:solidFill>
                <a:latin typeface="Canva Sans"/>
                <a:ea typeface="Canva Sans"/>
                <a:cs typeface="Canva Sans"/>
                <a:sym typeface="Canva Sans"/>
              </a:rPr>
              <a:t>Application Process</a:t>
            </a:r>
          </a:p>
          <a:p>
            <a:pPr algn="l">
              <a:lnSpc>
                <a:spcPts val="4759"/>
              </a:lnSpc>
            </a:pPr>
            <a:endParaRPr lang="en-US" sz="3399">
              <a:solidFill>
                <a:srgbClr val="000000"/>
              </a:solidFill>
              <a:latin typeface="Canva Sans"/>
              <a:ea typeface="Canva Sans"/>
              <a:cs typeface="Canva Sans"/>
              <a:sym typeface="Canva San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2073530" y="4931394"/>
            <a:ext cx="7825391" cy="3227665"/>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Freeform 5"/>
          <p:cNvSpPr/>
          <p:nvPr/>
        </p:nvSpPr>
        <p:spPr>
          <a:xfrm>
            <a:off x="-1676982" y="2435086"/>
            <a:ext cx="9919965" cy="5148594"/>
          </a:xfrm>
          <a:custGeom>
            <a:avLst/>
            <a:gdLst/>
            <a:ahLst/>
            <a:cxnLst/>
            <a:rect l="l" t="t" r="r" b="b"/>
            <a:pathLst>
              <a:path w="9919965" h="5148594">
                <a:moveTo>
                  <a:pt x="0" y="0"/>
                </a:moveTo>
                <a:lnTo>
                  <a:pt x="9919965" y="0"/>
                </a:lnTo>
                <a:lnTo>
                  <a:pt x="9919965" y="5148595"/>
                </a:lnTo>
                <a:lnTo>
                  <a:pt x="0" y="5148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249490">
            <a:off x="8124636" y="6519568"/>
            <a:ext cx="1532749" cy="1009872"/>
          </a:xfrm>
          <a:custGeom>
            <a:avLst/>
            <a:gdLst/>
            <a:ahLst/>
            <a:cxnLst/>
            <a:rect l="l" t="t" r="r" b="b"/>
            <a:pathLst>
              <a:path w="1532749" h="1009872">
                <a:moveTo>
                  <a:pt x="0" y="0"/>
                </a:moveTo>
                <a:lnTo>
                  <a:pt x="1532749" y="0"/>
                </a:lnTo>
                <a:lnTo>
                  <a:pt x="1532749" y="1009872"/>
                </a:lnTo>
                <a:lnTo>
                  <a:pt x="0" y="10098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9144000" y="959310"/>
            <a:ext cx="10286317" cy="2501670"/>
          </a:xfrm>
          <a:prstGeom prst="rect">
            <a:avLst/>
          </a:prstGeom>
        </p:spPr>
        <p:txBody>
          <a:bodyPr lIns="0" tIns="0" rIns="0" bIns="0" rtlCol="0" anchor="t">
            <a:spAutoFit/>
          </a:bodyPr>
          <a:lstStyle/>
          <a:p>
            <a:pPr marL="0" lvl="0" indent="0" algn="l">
              <a:lnSpc>
                <a:spcPts val="9406"/>
              </a:lnSpc>
            </a:pPr>
            <a:r>
              <a:rPr lang="en-US" sz="11066" spc="-331">
                <a:solidFill>
                  <a:srgbClr val="FFFFFF"/>
                </a:solidFill>
                <a:latin typeface="Berthold Block"/>
                <a:ea typeface="Berthold Block"/>
                <a:cs typeface="Berthold Block"/>
                <a:sym typeface="Berthold Block"/>
              </a:rPr>
              <a:t>WHAT ARE THE BENEFITS?</a:t>
            </a:r>
          </a:p>
        </p:txBody>
      </p:sp>
      <p:sp>
        <p:nvSpPr>
          <p:cNvPr id="8" name="TextBox 8"/>
          <p:cNvSpPr txBox="1"/>
          <p:nvPr/>
        </p:nvSpPr>
        <p:spPr>
          <a:xfrm>
            <a:off x="508652" y="3832455"/>
            <a:ext cx="10286317" cy="1311045"/>
          </a:xfrm>
          <a:prstGeom prst="rect">
            <a:avLst/>
          </a:prstGeom>
        </p:spPr>
        <p:txBody>
          <a:bodyPr lIns="0" tIns="0" rIns="0" bIns="0" rtlCol="0" anchor="t">
            <a:spAutoFit/>
          </a:bodyPr>
          <a:lstStyle/>
          <a:p>
            <a:pPr marL="0" lvl="0" indent="0" algn="l">
              <a:lnSpc>
                <a:spcPts val="9406"/>
              </a:lnSpc>
            </a:pPr>
            <a:r>
              <a:rPr lang="en-US" sz="11066" spc="-331">
                <a:solidFill>
                  <a:srgbClr val="FFFFFF"/>
                </a:solidFill>
                <a:latin typeface="Berthold Block"/>
                <a:ea typeface="Berthold Block"/>
                <a:cs typeface="Berthold Block"/>
                <a:sym typeface="Berthold Block"/>
              </a:rPr>
              <a:t>WHAT IS CEP?</a:t>
            </a:r>
          </a:p>
        </p:txBody>
      </p:sp>
      <p:sp>
        <p:nvSpPr>
          <p:cNvPr id="9" name="TextBox 9"/>
          <p:cNvSpPr txBox="1"/>
          <p:nvPr/>
        </p:nvSpPr>
        <p:spPr>
          <a:xfrm>
            <a:off x="8891011" y="3402841"/>
            <a:ext cx="9093250" cy="4180840"/>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FFFFFF"/>
                </a:solidFill>
                <a:latin typeface="Canva Sans"/>
                <a:ea typeface="Canva Sans"/>
                <a:cs typeface="Canva Sans"/>
                <a:sym typeface="Canva Sans"/>
              </a:rPr>
              <a:t>Free Breakfast and Lunch to all students</a:t>
            </a:r>
          </a:p>
          <a:p>
            <a:pPr marL="734059" lvl="1" indent="-367030" algn="l">
              <a:lnSpc>
                <a:spcPts val="4759"/>
              </a:lnSpc>
              <a:buFont typeface="Arial"/>
              <a:buChar char="•"/>
            </a:pPr>
            <a:r>
              <a:rPr lang="en-US" sz="3399">
                <a:solidFill>
                  <a:srgbClr val="FFFFFF"/>
                </a:solidFill>
                <a:latin typeface="Canva Sans"/>
                <a:ea typeface="Canva Sans"/>
                <a:cs typeface="Canva Sans"/>
                <a:sym typeface="Canva Sans"/>
              </a:rPr>
              <a:t>Lessens Administrative Work</a:t>
            </a:r>
          </a:p>
          <a:p>
            <a:pPr marL="1468119" lvl="2" indent="-489373" algn="l">
              <a:lnSpc>
                <a:spcPts val="4759"/>
              </a:lnSpc>
              <a:buFont typeface="Arial"/>
              <a:buChar char="⚬"/>
            </a:pPr>
            <a:r>
              <a:rPr lang="en-US" sz="3399">
                <a:solidFill>
                  <a:srgbClr val="FFFFFF"/>
                </a:solidFill>
                <a:latin typeface="Canva Sans"/>
                <a:ea typeface="Canva Sans"/>
                <a:cs typeface="Canva Sans"/>
                <a:sym typeface="Canva Sans"/>
              </a:rPr>
              <a:t>No school meal income applications</a:t>
            </a:r>
          </a:p>
          <a:p>
            <a:pPr marL="1468119" lvl="2" indent="-489373" algn="l">
              <a:lnSpc>
                <a:spcPts val="4759"/>
              </a:lnSpc>
              <a:buFont typeface="Arial"/>
              <a:buChar char="⚬"/>
            </a:pPr>
            <a:r>
              <a:rPr lang="en-US" sz="3399">
                <a:solidFill>
                  <a:srgbClr val="FFFFFF"/>
                </a:solidFill>
                <a:latin typeface="Canva Sans"/>
                <a:ea typeface="Canva Sans"/>
                <a:cs typeface="Canva Sans"/>
                <a:sym typeface="Canva Sans"/>
              </a:rPr>
              <a:t>No income verification</a:t>
            </a:r>
          </a:p>
          <a:p>
            <a:pPr marL="734059" lvl="1" indent="-367030" algn="l">
              <a:lnSpc>
                <a:spcPts val="4759"/>
              </a:lnSpc>
              <a:buFont typeface="Arial"/>
              <a:buChar char="•"/>
            </a:pPr>
            <a:r>
              <a:rPr lang="en-US" sz="3399">
                <a:solidFill>
                  <a:srgbClr val="FFFFFF"/>
                </a:solidFill>
                <a:latin typeface="Canva Sans"/>
                <a:ea typeface="Canva Sans"/>
                <a:cs typeface="Canva Sans"/>
                <a:sym typeface="Canva Sans"/>
              </a:rPr>
              <a:t>Increases Participation</a:t>
            </a:r>
          </a:p>
          <a:p>
            <a:pPr marL="734059" lvl="1" indent="-367030" algn="l">
              <a:lnSpc>
                <a:spcPts val="4759"/>
              </a:lnSpc>
              <a:buFont typeface="Arial"/>
              <a:buChar char="•"/>
            </a:pPr>
            <a:r>
              <a:rPr lang="en-US" sz="3399">
                <a:solidFill>
                  <a:srgbClr val="FFFFFF"/>
                </a:solidFill>
                <a:latin typeface="Canva Sans"/>
                <a:ea typeface="Canva Sans"/>
                <a:cs typeface="Canva Sans"/>
                <a:sym typeface="Canva Sans"/>
              </a:rPr>
              <a:t>Improves Efficiency</a:t>
            </a:r>
          </a:p>
          <a:p>
            <a:pPr algn="ctr">
              <a:lnSpc>
                <a:spcPts val="4759"/>
              </a:lnSpc>
            </a:pPr>
            <a:endParaRPr lang="en-US" sz="3399">
              <a:solidFill>
                <a:srgbClr val="FFFFFF"/>
              </a:solidFill>
              <a:latin typeface="Canva Sans"/>
              <a:ea typeface="Canva Sans"/>
              <a:cs typeface="Canva Sans"/>
              <a:sym typeface="Canva Sans"/>
            </a:endParaRPr>
          </a:p>
        </p:txBody>
      </p:sp>
      <p:pic>
        <p:nvPicPr>
          <p:cNvPr id="3074" name="Picture 2" descr="A room with tables and chairs&#10;&#10;Description automatically generated">
            <a:extLst>
              <a:ext uri="{FF2B5EF4-FFF2-40B4-BE49-F238E27FC236}">
                <a16:creationId xmlns:a16="http://schemas.microsoft.com/office/drawing/2014/main" id="{6EC5D5E4-CD5A-7D57-91B4-ED20DF5749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9981" y="5376412"/>
            <a:ext cx="6132031" cy="4599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26AC0012-75A4-66AD-96FF-5BCB3BD75645}"/>
              </a:ext>
            </a:extLst>
          </p:cNvPr>
          <p:cNvSpPr txBox="1"/>
          <p:nvPr/>
        </p:nvSpPr>
        <p:spPr>
          <a:xfrm>
            <a:off x="5506266" y="9250385"/>
            <a:ext cx="158428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solidFill>
                  <a:schemeClr val="bg1"/>
                </a:solidFill>
              </a:rPr>
              <a:t>Saratoga Springs CSD</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445018"/>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5" name="Freeform 5"/>
          <p:cNvSpPr/>
          <p:nvPr/>
        </p:nvSpPr>
        <p:spPr>
          <a:xfrm>
            <a:off x="8126820" y="4805461"/>
            <a:ext cx="13853508" cy="11475223"/>
          </a:xfrm>
          <a:custGeom>
            <a:avLst/>
            <a:gdLst/>
            <a:ahLst/>
            <a:cxnLst/>
            <a:rect l="l" t="t" r="r" b="b"/>
            <a:pathLst>
              <a:path w="13853508" h="11475223">
                <a:moveTo>
                  <a:pt x="0" y="0"/>
                </a:moveTo>
                <a:lnTo>
                  <a:pt x="13853508" y="0"/>
                </a:lnTo>
                <a:lnTo>
                  <a:pt x="13853508" y="11475223"/>
                </a:lnTo>
                <a:lnTo>
                  <a:pt x="0" y="11475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857335" y="1978163"/>
            <a:ext cx="14196239" cy="1258999"/>
          </a:xfrm>
          <a:prstGeom prst="rect">
            <a:avLst/>
          </a:prstGeom>
        </p:spPr>
        <p:txBody>
          <a:bodyPr lIns="0" tIns="0" rIns="0" bIns="0" rtlCol="0" anchor="t">
            <a:spAutoFit/>
          </a:bodyPr>
          <a:lstStyle/>
          <a:p>
            <a:pPr algn="l">
              <a:lnSpc>
                <a:spcPts val="9406"/>
              </a:lnSpc>
            </a:pPr>
            <a:r>
              <a:rPr lang="en-US" sz="11066" spc="-331">
                <a:solidFill>
                  <a:srgbClr val="FFFFFF"/>
                </a:solidFill>
                <a:latin typeface="Berthold Block"/>
                <a:ea typeface="Berthold Block"/>
                <a:cs typeface="Berthold Block"/>
                <a:sym typeface="Berthold Block"/>
              </a:rPr>
              <a:t>Who Can Participate in CEP?</a:t>
            </a:r>
          </a:p>
        </p:txBody>
      </p:sp>
      <p:sp>
        <p:nvSpPr>
          <p:cNvPr id="9" name="TextBox 9"/>
          <p:cNvSpPr txBox="1"/>
          <p:nvPr/>
        </p:nvSpPr>
        <p:spPr>
          <a:xfrm>
            <a:off x="865481" y="3695620"/>
            <a:ext cx="7974419" cy="3877985"/>
          </a:xfrm>
          <a:prstGeom prst="rect">
            <a:avLst/>
          </a:prstGeom>
        </p:spPr>
        <p:txBody>
          <a:bodyPr wrap="square" lIns="0" tIns="0" rIns="0" bIns="0" rtlCol="0" anchor="t">
            <a:spAutoFit/>
          </a:bodyPr>
          <a:lstStyle/>
          <a:p>
            <a:pPr algn="l" rtl="0" fontAlgn="base"/>
            <a:r>
              <a:rPr lang="en-US" sz="3600" b="0" i="0" u="none" strike="noStrike">
                <a:solidFill>
                  <a:schemeClr val="bg1"/>
                </a:solidFill>
                <a:effectLst/>
                <a:latin typeface="Cambria" panose="02040503050406030204" pitchFamily="18" charset="0"/>
              </a:rPr>
              <a:t>At least 25 percent of students certified for free </a:t>
            </a:r>
            <a:r>
              <a:rPr lang="en-US" sz="3600" b="0" i="0">
                <a:solidFill>
                  <a:schemeClr val="bg1"/>
                </a:solidFill>
                <a:effectLst/>
                <a:latin typeface="Cambria" panose="02040503050406030204" pitchFamily="18" charset="0"/>
              </a:rPr>
              <a:t>​</a:t>
            </a:r>
            <a:r>
              <a:rPr lang="en-US" sz="3600" b="0" i="0" u="none" strike="noStrike">
                <a:solidFill>
                  <a:schemeClr val="bg1"/>
                </a:solidFill>
                <a:effectLst/>
                <a:latin typeface="Cambria" panose="02040503050406030204" pitchFamily="18" charset="0"/>
              </a:rPr>
              <a:t>meals without an application:</a:t>
            </a:r>
            <a:r>
              <a:rPr lang="en-US" sz="3600" b="0" i="0">
                <a:solidFill>
                  <a:schemeClr val="bg1"/>
                </a:solidFill>
                <a:effectLst/>
                <a:latin typeface="Cambria" panose="02040503050406030204" pitchFamily="18" charset="0"/>
              </a:rPr>
              <a:t>​</a:t>
            </a:r>
            <a:endParaRPr lang="en-US" sz="4400" b="0" i="0">
              <a:solidFill>
                <a:schemeClr val="bg1"/>
              </a:solidFill>
              <a:effectLst/>
              <a:latin typeface="Segoe UI" panose="020B0502040204020203" pitchFamily="34" charset="0"/>
            </a:endParaRPr>
          </a:p>
          <a:p>
            <a:pPr lvl="1" fontAlgn="base">
              <a:buFont typeface="Arial" panose="020B0604020202020204" pitchFamily="34" charset="0"/>
              <a:buChar char="•"/>
            </a:pPr>
            <a:r>
              <a:rPr lang="en-US" sz="3600" b="0" i="0" u="none" strike="noStrike">
                <a:solidFill>
                  <a:schemeClr val="bg1"/>
                </a:solidFill>
                <a:effectLst/>
                <a:latin typeface="Cambria" panose="02040503050406030204" pitchFamily="18" charset="0"/>
              </a:rPr>
              <a:t>Entire SFA</a:t>
            </a:r>
            <a:r>
              <a:rPr lang="en-US" sz="3600" b="0" i="0">
                <a:solidFill>
                  <a:schemeClr val="bg1"/>
                </a:solidFill>
                <a:effectLst/>
                <a:latin typeface="Cambria" panose="02040503050406030204" pitchFamily="18" charset="0"/>
              </a:rPr>
              <a:t>​</a:t>
            </a:r>
            <a:endParaRPr lang="en-US" sz="4400" b="0" i="0">
              <a:solidFill>
                <a:schemeClr val="bg1"/>
              </a:solidFill>
              <a:effectLst/>
              <a:latin typeface="Arial" panose="020B0604020202020204" pitchFamily="34" charset="0"/>
            </a:endParaRPr>
          </a:p>
          <a:p>
            <a:pPr lvl="1" fontAlgn="base">
              <a:buFont typeface="Arial" panose="020B0604020202020204" pitchFamily="34" charset="0"/>
              <a:buChar char="•"/>
            </a:pPr>
            <a:r>
              <a:rPr lang="en-US" sz="3600" b="0" i="0" u="none" strike="noStrike">
                <a:solidFill>
                  <a:schemeClr val="bg1"/>
                </a:solidFill>
                <a:effectLst/>
                <a:latin typeface="Cambria" panose="02040503050406030204" pitchFamily="18" charset="0"/>
              </a:rPr>
              <a:t>Group of RAs</a:t>
            </a:r>
            <a:r>
              <a:rPr lang="en-US" sz="3600" b="0" i="0">
                <a:solidFill>
                  <a:schemeClr val="bg1"/>
                </a:solidFill>
                <a:effectLst/>
                <a:latin typeface="Cambria" panose="02040503050406030204" pitchFamily="18" charset="0"/>
              </a:rPr>
              <a:t>​</a:t>
            </a:r>
            <a:endParaRPr lang="en-US" sz="4400" b="0" i="0">
              <a:solidFill>
                <a:schemeClr val="bg1"/>
              </a:solidFill>
              <a:effectLst/>
              <a:latin typeface="Arial" panose="020B0604020202020204" pitchFamily="34" charset="0"/>
            </a:endParaRPr>
          </a:p>
          <a:p>
            <a:pPr lvl="1" fontAlgn="base">
              <a:buFont typeface="Arial" panose="020B0604020202020204" pitchFamily="34" charset="0"/>
              <a:buChar char="•"/>
            </a:pPr>
            <a:r>
              <a:rPr lang="en-US" sz="3600" b="0" i="0" u="none" strike="noStrike">
                <a:solidFill>
                  <a:schemeClr val="bg1"/>
                </a:solidFill>
                <a:effectLst/>
                <a:latin typeface="Cambria" panose="02040503050406030204" pitchFamily="18" charset="0"/>
              </a:rPr>
              <a:t>Individual RA</a:t>
            </a:r>
            <a:r>
              <a:rPr lang="en-US" sz="3600" b="0" i="0">
                <a:solidFill>
                  <a:schemeClr val="bg1"/>
                </a:solidFill>
                <a:effectLst/>
                <a:latin typeface="Cambria" panose="02040503050406030204" pitchFamily="18" charset="0"/>
              </a:rPr>
              <a:t>​</a:t>
            </a:r>
            <a:endParaRPr lang="en-US" sz="4400" b="0" i="0">
              <a:solidFill>
                <a:schemeClr val="bg1"/>
              </a:solidFill>
              <a:effectLst/>
              <a:latin typeface="Arial" panose="020B0604020202020204" pitchFamily="34" charset="0"/>
            </a:endParaRPr>
          </a:p>
          <a:p>
            <a:pPr lvl="1" fontAlgn="base">
              <a:buFont typeface="Arial" panose="020B0604020202020204" pitchFamily="34" charset="0"/>
              <a:buChar char="•"/>
            </a:pPr>
            <a:r>
              <a:rPr lang="en-US" sz="3600" b="0" i="0" u="none" strike="noStrike">
                <a:solidFill>
                  <a:schemeClr val="bg1"/>
                </a:solidFill>
                <a:effectLst/>
                <a:latin typeface="Cambria" panose="02040503050406030204" pitchFamily="18" charset="0"/>
              </a:rPr>
              <a:t>Multiple Groups and/or Individual RAs</a:t>
            </a:r>
            <a:endParaRPr lang="en-US" sz="4400" b="0" i="0">
              <a:solidFill>
                <a:schemeClr val="bg1"/>
              </a:solidFill>
              <a:effectLst/>
              <a:latin typeface="Arial" panose="020B060402020202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310902"/>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5" name="Group 5"/>
          <p:cNvGrpSpPr/>
          <p:nvPr/>
        </p:nvGrpSpPr>
        <p:grpSpPr>
          <a:xfrm>
            <a:off x="1028700" y="4589400"/>
            <a:ext cx="3701695" cy="2212998"/>
            <a:chOff x="0" y="0"/>
            <a:chExt cx="1274515" cy="761948"/>
          </a:xfrm>
        </p:grpSpPr>
        <p:sp>
          <p:nvSpPr>
            <p:cNvPr id="6" name="Freeform 6"/>
            <p:cNvSpPr/>
            <p:nvPr/>
          </p:nvSpPr>
          <p:spPr>
            <a:xfrm>
              <a:off x="0" y="0"/>
              <a:ext cx="1274515" cy="761948"/>
            </a:xfrm>
            <a:custGeom>
              <a:avLst/>
              <a:gdLst/>
              <a:ahLst/>
              <a:cxnLst/>
              <a:rect l="l" t="t" r="r" b="b"/>
              <a:pathLst>
                <a:path w="1274515" h="761948">
                  <a:moveTo>
                    <a:pt x="79475" y="0"/>
                  </a:moveTo>
                  <a:lnTo>
                    <a:pt x="1195040" y="0"/>
                  </a:lnTo>
                  <a:cubicBezTo>
                    <a:pt x="1238933" y="0"/>
                    <a:pt x="1274515" y="35582"/>
                    <a:pt x="1274515" y="79475"/>
                  </a:cubicBezTo>
                  <a:lnTo>
                    <a:pt x="1274515" y="682473"/>
                  </a:lnTo>
                  <a:cubicBezTo>
                    <a:pt x="1274515" y="703551"/>
                    <a:pt x="1266142" y="723766"/>
                    <a:pt x="1251238" y="738670"/>
                  </a:cubicBezTo>
                  <a:cubicBezTo>
                    <a:pt x="1236333" y="753575"/>
                    <a:pt x="1216118" y="761948"/>
                    <a:pt x="1195040" y="761948"/>
                  </a:cubicBezTo>
                  <a:lnTo>
                    <a:pt x="79475" y="761948"/>
                  </a:lnTo>
                  <a:cubicBezTo>
                    <a:pt x="58397" y="761948"/>
                    <a:pt x="38182" y="753575"/>
                    <a:pt x="23278" y="738670"/>
                  </a:cubicBezTo>
                  <a:cubicBezTo>
                    <a:pt x="8373" y="723766"/>
                    <a:pt x="0" y="703551"/>
                    <a:pt x="0" y="682473"/>
                  </a:cubicBezTo>
                  <a:lnTo>
                    <a:pt x="0" y="79475"/>
                  </a:lnTo>
                  <a:cubicBezTo>
                    <a:pt x="0" y="58397"/>
                    <a:pt x="8373" y="38182"/>
                    <a:pt x="23278" y="23278"/>
                  </a:cubicBezTo>
                  <a:cubicBezTo>
                    <a:pt x="38182" y="8373"/>
                    <a:pt x="58397" y="0"/>
                    <a:pt x="79475" y="0"/>
                  </a:cubicBezTo>
                  <a:close/>
                </a:path>
              </a:pathLst>
            </a:custGeom>
            <a:solidFill>
              <a:srgbClr val="FFBD59"/>
            </a:solidFill>
          </p:spPr>
          <p:txBody>
            <a:bodyPr/>
            <a:lstStyle/>
            <a:p>
              <a:endParaRPr lang="en-US"/>
            </a:p>
          </p:txBody>
        </p:sp>
        <p:sp>
          <p:nvSpPr>
            <p:cNvPr id="7" name="TextBox 7"/>
            <p:cNvSpPr txBox="1"/>
            <p:nvPr/>
          </p:nvSpPr>
          <p:spPr>
            <a:xfrm>
              <a:off x="0" y="-114300"/>
              <a:ext cx="1274515" cy="876248"/>
            </a:xfrm>
            <a:prstGeom prst="rect">
              <a:avLst/>
            </a:prstGeom>
          </p:spPr>
          <p:txBody>
            <a:bodyPr lIns="50800" tIns="50800" rIns="50800" bIns="50800" rtlCol="0" anchor="ctr"/>
            <a:lstStyle/>
            <a:p>
              <a:pPr algn="ctr">
                <a:lnSpc>
                  <a:spcPts val="3619"/>
                </a:lnSpc>
              </a:pPr>
              <a:endParaRPr/>
            </a:p>
          </p:txBody>
        </p:sp>
      </p:grpSp>
      <p:grpSp>
        <p:nvGrpSpPr>
          <p:cNvPr id="8" name="Group 8"/>
          <p:cNvGrpSpPr/>
          <p:nvPr/>
        </p:nvGrpSpPr>
        <p:grpSpPr>
          <a:xfrm>
            <a:off x="1028700" y="7084519"/>
            <a:ext cx="3701695" cy="2212998"/>
            <a:chOff x="0" y="0"/>
            <a:chExt cx="1274515" cy="761948"/>
          </a:xfrm>
        </p:grpSpPr>
        <p:sp>
          <p:nvSpPr>
            <p:cNvPr id="9" name="Freeform 9"/>
            <p:cNvSpPr/>
            <p:nvPr/>
          </p:nvSpPr>
          <p:spPr>
            <a:xfrm>
              <a:off x="0" y="0"/>
              <a:ext cx="1274515" cy="761948"/>
            </a:xfrm>
            <a:custGeom>
              <a:avLst/>
              <a:gdLst/>
              <a:ahLst/>
              <a:cxnLst/>
              <a:rect l="l" t="t" r="r" b="b"/>
              <a:pathLst>
                <a:path w="1274515" h="761948">
                  <a:moveTo>
                    <a:pt x="79475" y="0"/>
                  </a:moveTo>
                  <a:lnTo>
                    <a:pt x="1195040" y="0"/>
                  </a:lnTo>
                  <a:cubicBezTo>
                    <a:pt x="1238933" y="0"/>
                    <a:pt x="1274515" y="35582"/>
                    <a:pt x="1274515" y="79475"/>
                  </a:cubicBezTo>
                  <a:lnTo>
                    <a:pt x="1274515" y="682473"/>
                  </a:lnTo>
                  <a:cubicBezTo>
                    <a:pt x="1274515" y="703551"/>
                    <a:pt x="1266142" y="723766"/>
                    <a:pt x="1251238" y="738670"/>
                  </a:cubicBezTo>
                  <a:cubicBezTo>
                    <a:pt x="1236333" y="753575"/>
                    <a:pt x="1216118" y="761948"/>
                    <a:pt x="1195040" y="761948"/>
                  </a:cubicBezTo>
                  <a:lnTo>
                    <a:pt x="79475" y="761948"/>
                  </a:lnTo>
                  <a:cubicBezTo>
                    <a:pt x="58397" y="761948"/>
                    <a:pt x="38182" y="753575"/>
                    <a:pt x="23278" y="738670"/>
                  </a:cubicBezTo>
                  <a:cubicBezTo>
                    <a:pt x="8373" y="723766"/>
                    <a:pt x="0" y="703551"/>
                    <a:pt x="0" y="682473"/>
                  </a:cubicBezTo>
                  <a:lnTo>
                    <a:pt x="0" y="79475"/>
                  </a:lnTo>
                  <a:cubicBezTo>
                    <a:pt x="0" y="58397"/>
                    <a:pt x="8373" y="38182"/>
                    <a:pt x="23278" y="23278"/>
                  </a:cubicBezTo>
                  <a:cubicBezTo>
                    <a:pt x="38182" y="8373"/>
                    <a:pt x="58397" y="0"/>
                    <a:pt x="79475" y="0"/>
                  </a:cubicBezTo>
                  <a:close/>
                </a:path>
              </a:pathLst>
            </a:custGeom>
            <a:solidFill>
              <a:srgbClr val="FFBD59"/>
            </a:solidFill>
          </p:spPr>
          <p:txBody>
            <a:bodyPr/>
            <a:lstStyle/>
            <a:p>
              <a:endParaRPr lang="en-US"/>
            </a:p>
          </p:txBody>
        </p:sp>
        <p:sp>
          <p:nvSpPr>
            <p:cNvPr id="10" name="TextBox 10"/>
            <p:cNvSpPr txBox="1"/>
            <p:nvPr/>
          </p:nvSpPr>
          <p:spPr>
            <a:xfrm>
              <a:off x="0" y="-114300"/>
              <a:ext cx="1274515" cy="876248"/>
            </a:xfrm>
            <a:prstGeom prst="rect">
              <a:avLst/>
            </a:prstGeom>
          </p:spPr>
          <p:txBody>
            <a:bodyPr lIns="50800" tIns="50800" rIns="50800" bIns="50800" rtlCol="0" anchor="ctr"/>
            <a:lstStyle/>
            <a:p>
              <a:pPr algn="ctr">
                <a:lnSpc>
                  <a:spcPts val="3619"/>
                </a:lnSpc>
              </a:pPr>
              <a:endParaRPr/>
            </a:p>
          </p:txBody>
        </p:sp>
      </p:grpSp>
      <p:grpSp>
        <p:nvGrpSpPr>
          <p:cNvPr id="11" name="Group 11"/>
          <p:cNvGrpSpPr/>
          <p:nvPr/>
        </p:nvGrpSpPr>
        <p:grpSpPr>
          <a:xfrm>
            <a:off x="5131213" y="4589400"/>
            <a:ext cx="8426391" cy="2212998"/>
            <a:chOff x="0" y="0"/>
            <a:chExt cx="1274515" cy="761948"/>
          </a:xfrm>
        </p:grpSpPr>
        <p:sp>
          <p:nvSpPr>
            <p:cNvPr id="12" name="Freeform 12"/>
            <p:cNvSpPr/>
            <p:nvPr/>
          </p:nvSpPr>
          <p:spPr>
            <a:xfrm>
              <a:off x="0" y="0"/>
              <a:ext cx="1274515" cy="761948"/>
            </a:xfrm>
            <a:custGeom>
              <a:avLst/>
              <a:gdLst/>
              <a:ahLst/>
              <a:cxnLst/>
              <a:rect l="l" t="t" r="r" b="b"/>
              <a:pathLst>
                <a:path w="1274515" h="761948">
                  <a:moveTo>
                    <a:pt x="79475" y="0"/>
                  </a:moveTo>
                  <a:lnTo>
                    <a:pt x="1195040" y="0"/>
                  </a:lnTo>
                  <a:cubicBezTo>
                    <a:pt x="1238933" y="0"/>
                    <a:pt x="1274515" y="35582"/>
                    <a:pt x="1274515" y="79475"/>
                  </a:cubicBezTo>
                  <a:lnTo>
                    <a:pt x="1274515" y="682473"/>
                  </a:lnTo>
                  <a:cubicBezTo>
                    <a:pt x="1274515" y="703551"/>
                    <a:pt x="1266142" y="723766"/>
                    <a:pt x="1251238" y="738670"/>
                  </a:cubicBezTo>
                  <a:cubicBezTo>
                    <a:pt x="1236333" y="753575"/>
                    <a:pt x="1216118" y="761948"/>
                    <a:pt x="1195040" y="761948"/>
                  </a:cubicBezTo>
                  <a:lnTo>
                    <a:pt x="79475" y="761948"/>
                  </a:lnTo>
                  <a:cubicBezTo>
                    <a:pt x="58397" y="761948"/>
                    <a:pt x="38182" y="753575"/>
                    <a:pt x="23278" y="738670"/>
                  </a:cubicBezTo>
                  <a:cubicBezTo>
                    <a:pt x="8373" y="723766"/>
                    <a:pt x="0" y="703551"/>
                    <a:pt x="0" y="682473"/>
                  </a:cubicBezTo>
                  <a:lnTo>
                    <a:pt x="0" y="79475"/>
                  </a:lnTo>
                  <a:cubicBezTo>
                    <a:pt x="0" y="58397"/>
                    <a:pt x="8373" y="38182"/>
                    <a:pt x="23278" y="23278"/>
                  </a:cubicBezTo>
                  <a:cubicBezTo>
                    <a:pt x="38182" y="8373"/>
                    <a:pt x="58397" y="0"/>
                    <a:pt x="79475" y="0"/>
                  </a:cubicBezTo>
                  <a:close/>
                </a:path>
              </a:pathLst>
            </a:custGeom>
            <a:solidFill>
              <a:srgbClr val="FFBD59"/>
            </a:solidFill>
          </p:spPr>
          <p:txBody>
            <a:bodyPr/>
            <a:lstStyle/>
            <a:p>
              <a:endParaRPr lang="en-US"/>
            </a:p>
          </p:txBody>
        </p:sp>
        <p:sp>
          <p:nvSpPr>
            <p:cNvPr id="13" name="TextBox 13"/>
            <p:cNvSpPr txBox="1"/>
            <p:nvPr/>
          </p:nvSpPr>
          <p:spPr>
            <a:xfrm>
              <a:off x="0" y="-114300"/>
              <a:ext cx="1274515" cy="876248"/>
            </a:xfrm>
            <a:prstGeom prst="rect">
              <a:avLst/>
            </a:prstGeom>
          </p:spPr>
          <p:txBody>
            <a:bodyPr lIns="50800" tIns="50800" rIns="50800" bIns="50800" rtlCol="0" anchor="ctr"/>
            <a:lstStyle/>
            <a:p>
              <a:pPr algn="ctr">
                <a:lnSpc>
                  <a:spcPts val="3619"/>
                </a:lnSpc>
              </a:pPr>
              <a:endParaRPr/>
            </a:p>
          </p:txBody>
        </p:sp>
      </p:grpSp>
      <p:grpSp>
        <p:nvGrpSpPr>
          <p:cNvPr id="14" name="Group 14"/>
          <p:cNvGrpSpPr/>
          <p:nvPr/>
        </p:nvGrpSpPr>
        <p:grpSpPr>
          <a:xfrm>
            <a:off x="5245635" y="7084519"/>
            <a:ext cx="8426391" cy="2212998"/>
            <a:chOff x="0" y="0"/>
            <a:chExt cx="1274515" cy="761948"/>
          </a:xfrm>
        </p:grpSpPr>
        <p:sp>
          <p:nvSpPr>
            <p:cNvPr id="15" name="Freeform 15"/>
            <p:cNvSpPr/>
            <p:nvPr/>
          </p:nvSpPr>
          <p:spPr>
            <a:xfrm>
              <a:off x="0" y="0"/>
              <a:ext cx="1274515" cy="761948"/>
            </a:xfrm>
            <a:custGeom>
              <a:avLst/>
              <a:gdLst/>
              <a:ahLst/>
              <a:cxnLst/>
              <a:rect l="l" t="t" r="r" b="b"/>
              <a:pathLst>
                <a:path w="1274515" h="761948">
                  <a:moveTo>
                    <a:pt x="79475" y="0"/>
                  </a:moveTo>
                  <a:lnTo>
                    <a:pt x="1195040" y="0"/>
                  </a:lnTo>
                  <a:cubicBezTo>
                    <a:pt x="1238933" y="0"/>
                    <a:pt x="1274515" y="35582"/>
                    <a:pt x="1274515" y="79475"/>
                  </a:cubicBezTo>
                  <a:lnTo>
                    <a:pt x="1274515" y="682473"/>
                  </a:lnTo>
                  <a:cubicBezTo>
                    <a:pt x="1274515" y="703551"/>
                    <a:pt x="1266142" y="723766"/>
                    <a:pt x="1251238" y="738670"/>
                  </a:cubicBezTo>
                  <a:cubicBezTo>
                    <a:pt x="1236333" y="753575"/>
                    <a:pt x="1216118" y="761948"/>
                    <a:pt x="1195040" y="761948"/>
                  </a:cubicBezTo>
                  <a:lnTo>
                    <a:pt x="79475" y="761948"/>
                  </a:lnTo>
                  <a:cubicBezTo>
                    <a:pt x="58397" y="761948"/>
                    <a:pt x="38182" y="753575"/>
                    <a:pt x="23278" y="738670"/>
                  </a:cubicBezTo>
                  <a:cubicBezTo>
                    <a:pt x="8373" y="723766"/>
                    <a:pt x="0" y="703551"/>
                    <a:pt x="0" y="682473"/>
                  </a:cubicBezTo>
                  <a:lnTo>
                    <a:pt x="0" y="79475"/>
                  </a:lnTo>
                  <a:cubicBezTo>
                    <a:pt x="0" y="58397"/>
                    <a:pt x="8373" y="38182"/>
                    <a:pt x="23278" y="23278"/>
                  </a:cubicBezTo>
                  <a:cubicBezTo>
                    <a:pt x="38182" y="8373"/>
                    <a:pt x="58397" y="0"/>
                    <a:pt x="79475" y="0"/>
                  </a:cubicBezTo>
                  <a:close/>
                </a:path>
              </a:pathLst>
            </a:custGeom>
            <a:solidFill>
              <a:srgbClr val="FFBD59"/>
            </a:solidFill>
          </p:spPr>
          <p:txBody>
            <a:bodyPr/>
            <a:lstStyle/>
            <a:p>
              <a:endParaRPr lang="en-US"/>
            </a:p>
          </p:txBody>
        </p:sp>
        <p:sp>
          <p:nvSpPr>
            <p:cNvPr id="16" name="TextBox 16"/>
            <p:cNvSpPr txBox="1"/>
            <p:nvPr/>
          </p:nvSpPr>
          <p:spPr>
            <a:xfrm>
              <a:off x="0" y="-114300"/>
              <a:ext cx="1274515" cy="876248"/>
            </a:xfrm>
            <a:prstGeom prst="rect">
              <a:avLst/>
            </a:prstGeom>
          </p:spPr>
          <p:txBody>
            <a:bodyPr lIns="50800" tIns="50800" rIns="50800" bIns="50800" rtlCol="0" anchor="ctr"/>
            <a:lstStyle/>
            <a:p>
              <a:pPr algn="ctr">
                <a:lnSpc>
                  <a:spcPts val="3619"/>
                </a:lnSpc>
              </a:pPr>
              <a:endParaRPr/>
            </a:p>
          </p:txBody>
        </p:sp>
      </p:grpSp>
      <p:sp>
        <p:nvSpPr>
          <p:cNvPr id="24" name="TextBox 24"/>
          <p:cNvSpPr txBox="1"/>
          <p:nvPr/>
        </p:nvSpPr>
        <p:spPr>
          <a:xfrm>
            <a:off x="1020454" y="1161060"/>
            <a:ext cx="11914883" cy="2857257"/>
          </a:xfrm>
          <a:prstGeom prst="rect">
            <a:avLst/>
          </a:prstGeom>
        </p:spPr>
        <p:txBody>
          <a:bodyPr lIns="0" tIns="0" rIns="0" bIns="0" rtlCol="0" anchor="t">
            <a:spAutoFit/>
          </a:bodyPr>
          <a:lstStyle/>
          <a:p>
            <a:pPr algn="l">
              <a:lnSpc>
                <a:spcPts val="10895"/>
              </a:lnSpc>
            </a:pPr>
            <a:r>
              <a:rPr lang="en-US" sz="12818" spc="-384" dirty="0">
                <a:solidFill>
                  <a:srgbClr val="FFFFFF"/>
                </a:solidFill>
                <a:latin typeface="Berthold Block"/>
                <a:ea typeface="Berthold Block"/>
                <a:cs typeface="Berthold Block"/>
                <a:sym typeface="Berthold Block"/>
              </a:rPr>
              <a:t>How to Determine Identified Students</a:t>
            </a:r>
          </a:p>
        </p:txBody>
      </p:sp>
      <p:sp>
        <p:nvSpPr>
          <p:cNvPr id="25" name="TextBox 25"/>
          <p:cNvSpPr txBox="1"/>
          <p:nvPr/>
        </p:nvSpPr>
        <p:spPr>
          <a:xfrm>
            <a:off x="1543940" y="5281533"/>
            <a:ext cx="2730644" cy="743793"/>
          </a:xfrm>
          <a:prstGeom prst="rect">
            <a:avLst/>
          </a:prstGeom>
        </p:spPr>
        <p:txBody>
          <a:bodyPr lIns="0" tIns="0" rIns="0" bIns="0" rtlCol="0" anchor="t">
            <a:spAutoFit/>
          </a:bodyPr>
          <a:lstStyle/>
          <a:p>
            <a:pPr marL="0" lvl="0" indent="0" algn="ctr">
              <a:lnSpc>
                <a:spcPts val="2911"/>
              </a:lnSpc>
            </a:pPr>
            <a:r>
              <a:rPr lang="en-US" sz="3425" spc="-102">
                <a:solidFill>
                  <a:srgbClr val="282120"/>
                </a:solidFill>
                <a:latin typeface="Jua"/>
                <a:ea typeface="Jua"/>
                <a:cs typeface="Jua"/>
                <a:sym typeface="Jua"/>
              </a:rPr>
              <a:t>DCMP &amp; Extensions</a:t>
            </a:r>
          </a:p>
        </p:txBody>
      </p:sp>
      <p:sp>
        <p:nvSpPr>
          <p:cNvPr id="26" name="TextBox 26"/>
          <p:cNvSpPr txBox="1"/>
          <p:nvPr/>
        </p:nvSpPr>
        <p:spPr>
          <a:xfrm>
            <a:off x="1543940" y="7776652"/>
            <a:ext cx="2730644" cy="1115690"/>
          </a:xfrm>
          <a:prstGeom prst="rect">
            <a:avLst/>
          </a:prstGeom>
        </p:spPr>
        <p:txBody>
          <a:bodyPr lIns="0" tIns="0" rIns="0" bIns="0" rtlCol="0" anchor="t">
            <a:spAutoFit/>
          </a:bodyPr>
          <a:lstStyle/>
          <a:p>
            <a:pPr marL="0" lvl="0" indent="0" algn="ctr">
              <a:lnSpc>
                <a:spcPts val="2911"/>
              </a:lnSpc>
            </a:pPr>
            <a:r>
              <a:rPr lang="en-US" sz="2800" spc="-102">
                <a:solidFill>
                  <a:srgbClr val="282120"/>
                </a:solidFill>
                <a:latin typeface="Jua"/>
                <a:ea typeface="Jua"/>
                <a:cs typeface="Jua"/>
                <a:sym typeface="Jua"/>
              </a:rPr>
              <a:t>Other Students Certified For Free Meals</a:t>
            </a:r>
          </a:p>
        </p:txBody>
      </p:sp>
      <p:sp>
        <p:nvSpPr>
          <p:cNvPr id="27" name="TextBox 27"/>
          <p:cNvSpPr txBox="1"/>
          <p:nvPr/>
        </p:nvSpPr>
        <p:spPr>
          <a:xfrm>
            <a:off x="5616696" y="4892543"/>
            <a:ext cx="5737103" cy="1846659"/>
          </a:xfrm>
          <a:prstGeom prst="rect">
            <a:avLst/>
          </a:prstGeom>
        </p:spPr>
        <p:txBody>
          <a:bodyPr wrap="square" lIns="0" tIns="0" rIns="0" bIns="0" rtlCol="0" anchor="t">
            <a:spAutoFit/>
          </a:bodyPr>
          <a:lstStyle/>
          <a:p>
            <a:pPr algn="l" rtl="0" fontAlgn="base">
              <a:buFont typeface="Arial" panose="020B0604020202020204" pitchFamily="34" charset="0"/>
              <a:buChar char="•"/>
            </a:pPr>
            <a:r>
              <a:rPr lang="en-US" sz="2400" b="0" i="0" u="none" strike="noStrike">
                <a:solidFill>
                  <a:srgbClr val="444444"/>
                </a:solidFill>
                <a:effectLst/>
                <a:latin typeface="Calibri" panose="020F0502020204030204" pitchFamily="34" charset="0"/>
              </a:rPr>
              <a:t>Supplemental Nutrition Assistance Program (SNAP)</a:t>
            </a:r>
            <a:r>
              <a:rPr lang="en-US" sz="2400" b="0" i="0">
                <a:solidFill>
                  <a:srgbClr val="444444"/>
                </a:solidFill>
                <a:effectLst/>
                <a:latin typeface="Calibri" panose="020F0502020204030204" pitchFamily="34" charset="0"/>
              </a:rPr>
              <a:t>​</a:t>
            </a:r>
            <a:endParaRPr lang="en-US" sz="4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a:solidFill>
                  <a:srgbClr val="444444"/>
                </a:solidFill>
                <a:effectLst/>
                <a:latin typeface="Calibri" panose="020F0502020204030204" pitchFamily="34" charset="0"/>
              </a:rPr>
              <a:t>Certain Medicaid</a:t>
            </a:r>
            <a:r>
              <a:rPr lang="en-US" sz="2400" b="0" i="0">
                <a:solidFill>
                  <a:srgbClr val="444444"/>
                </a:solidFill>
                <a:effectLst/>
                <a:latin typeface="Calibri" panose="020F0502020204030204" pitchFamily="34" charset="0"/>
              </a:rPr>
              <a:t>​</a:t>
            </a:r>
            <a:endParaRPr lang="en-US" sz="4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a:solidFill>
                  <a:srgbClr val="444444"/>
                </a:solidFill>
                <a:effectLst/>
                <a:latin typeface="Calibri" panose="020F0502020204030204" pitchFamily="34" charset="0"/>
              </a:rPr>
              <a:t>Extension of DCMP to Siblings/Household Members </a:t>
            </a:r>
            <a:endParaRPr lang="en-US" sz="4400" b="0" i="0">
              <a:solidFill>
                <a:srgbClr val="444444"/>
              </a:solidFill>
              <a:effectLst/>
              <a:latin typeface="Arial" panose="020B0604020202020204" pitchFamily="34" charset="0"/>
            </a:endParaRPr>
          </a:p>
        </p:txBody>
      </p:sp>
      <p:sp>
        <p:nvSpPr>
          <p:cNvPr id="28" name="TextBox 28"/>
          <p:cNvSpPr txBox="1"/>
          <p:nvPr/>
        </p:nvSpPr>
        <p:spPr>
          <a:xfrm>
            <a:off x="5703948" y="7387662"/>
            <a:ext cx="6880103" cy="1846659"/>
          </a:xfrm>
          <a:prstGeom prst="rect">
            <a:avLst/>
          </a:prstGeom>
        </p:spPr>
        <p:txBody>
          <a:bodyPr wrap="square" lIns="0" tIns="0" rIns="0" bIns="0" rtlCol="0" anchor="t">
            <a:spAutoFit/>
          </a:bodyPr>
          <a:lstStyle/>
          <a:p>
            <a:pPr algn="l" rtl="0" fontAlgn="base">
              <a:buFont typeface="Arial" panose="020B0604020202020204" pitchFamily="34" charset="0"/>
              <a:buChar char="•"/>
            </a:pPr>
            <a:r>
              <a:rPr lang="en-US" sz="2400" b="0" i="0" u="none" strike="noStrike">
                <a:solidFill>
                  <a:srgbClr val="444444"/>
                </a:solidFill>
                <a:effectLst/>
                <a:latin typeface="Calibri" panose="020F0502020204030204" pitchFamily="34" charset="0"/>
              </a:rPr>
              <a:t>Homeless</a:t>
            </a:r>
            <a:r>
              <a:rPr lang="en-US" sz="2400" b="0" i="0">
                <a:solidFill>
                  <a:srgbClr val="444444"/>
                </a:solidFill>
                <a:effectLst/>
                <a:latin typeface="Calibri" panose="020F0502020204030204" pitchFamily="34" charset="0"/>
              </a:rPr>
              <a:t>​</a:t>
            </a:r>
            <a:endParaRPr lang="en-US" sz="4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a:solidFill>
                  <a:srgbClr val="444444"/>
                </a:solidFill>
                <a:effectLst/>
                <a:latin typeface="Calibri" panose="020F0502020204030204" pitchFamily="34" charset="0"/>
              </a:rPr>
              <a:t>Migrant</a:t>
            </a:r>
            <a:r>
              <a:rPr lang="en-US" sz="2400" b="0" i="0">
                <a:solidFill>
                  <a:srgbClr val="444444"/>
                </a:solidFill>
                <a:effectLst/>
                <a:latin typeface="Calibri" panose="020F0502020204030204" pitchFamily="34" charset="0"/>
              </a:rPr>
              <a:t>​</a:t>
            </a:r>
            <a:endParaRPr lang="en-US" sz="4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a:solidFill>
                  <a:srgbClr val="444444"/>
                </a:solidFill>
                <a:effectLst/>
                <a:latin typeface="Calibri" panose="020F0502020204030204" pitchFamily="34" charset="0"/>
              </a:rPr>
              <a:t>Runaway</a:t>
            </a:r>
            <a:r>
              <a:rPr lang="en-US" sz="2400" b="0" i="0">
                <a:solidFill>
                  <a:srgbClr val="444444"/>
                </a:solidFill>
                <a:effectLst/>
                <a:latin typeface="Calibri" panose="020F0502020204030204" pitchFamily="34" charset="0"/>
              </a:rPr>
              <a:t>​</a:t>
            </a:r>
            <a:endParaRPr lang="en-US" sz="4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a:solidFill>
                  <a:srgbClr val="444444"/>
                </a:solidFill>
                <a:effectLst/>
                <a:latin typeface="Calibri" panose="020F0502020204030204" pitchFamily="34" charset="0"/>
              </a:rPr>
              <a:t>Certified Foster children </a:t>
            </a:r>
            <a:r>
              <a:rPr lang="en-US" sz="2400" b="0" i="0">
                <a:solidFill>
                  <a:srgbClr val="444444"/>
                </a:solidFill>
                <a:effectLst/>
                <a:latin typeface="Calibri" panose="020F0502020204030204" pitchFamily="34" charset="0"/>
              </a:rPr>
              <a:t>​</a:t>
            </a:r>
            <a:endParaRPr lang="en-US" sz="4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err="1">
                <a:solidFill>
                  <a:srgbClr val="444444"/>
                </a:solidFill>
                <a:effectLst/>
                <a:latin typeface="Calibri" panose="020F0502020204030204" pitchFamily="34" charset="0"/>
              </a:rPr>
              <a:t>Headstart</a:t>
            </a:r>
            <a:r>
              <a:rPr lang="en-US" sz="2400" b="0" i="0" u="none" strike="noStrike">
                <a:solidFill>
                  <a:srgbClr val="444444"/>
                </a:solidFill>
                <a:effectLst/>
                <a:latin typeface="Calibri" panose="020F0502020204030204" pitchFamily="34" charset="0"/>
              </a:rPr>
              <a:t>/</a:t>
            </a:r>
            <a:r>
              <a:rPr lang="en-US" sz="2400" b="0" i="0" u="none" strike="noStrike" err="1">
                <a:solidFill>
                  <a:srgbClr val="444444"/>
                </a:solidFill>
                <a:effectLst/>
                <a:latin typeface="Calibri" panose="020F0502020204030204" pitchFamily="34" charset="0"/>
              </a:rPr>
              <a:t>Evenstart</a:t>
            </a:r>
            <a:r>
              <a:rPr lang="en-US" sz="2400" b="0" i="0">
                <a:solidFill>
                  <a:srgbClr val="444444"/>
                </a:solidFill>
                <a:effectLst/>
                <a:latin typeface="Calibri" panose="020F0502020204030204" pitchFamily="34" charset="0"/>
              </a:rPr>
              <a:t>​</a:t>
            </a:r>
            <a:endParaRPr lang="en-US" sz="4400" b="0" i="0">
              <a:solidFill>
                <a:srgbClr val="444444"/>
              </a:solidFill>
              <a:effectLst/>
              <a:latin typeface="Arial" panose="020B0604020202020204" pitchFamily="3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D07E31E4-233F-9BF4-B369-5EF4F9992A84}"/>
              </a:ext>
            </a:extLst>
          </p:cNvPr>
          <p:cNvSpPr/>
          <p:nvPr/>
        </p:nvSpPr>
        <p:spPr>
          <a:xfrm>
            <a:off x="12344400" y="4534951"/>
            <a:ext cx="8692369" cy="9296400"/>
          </a:xfrm>
          <a:custGeom>
            <a:avLst/>
            <a:gdLst/>
            <a:ahLst/>
            <a:cxnLst/>
            <a:rect l="l" t="t" r="r" b="b"/>
            <a:pathLst>
              <a:path w="13853508" h="11475223">
                <a:moveTo>
                  <a:pt x="0" y="0"/>
                </a:moveTo>
                <a:lnTo>
                  <a:pt x="13853508" y="0"/>
                </a:lnTo>
                <a:lnTo>
                  <a:pt x="13853508" y="11475223"/>
                </a:lnTo>
                <a:lnTo>
                  <a:pt x="0" y="114752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 name="Group 2"/>
          <p:cNvGrpSpPr/>
          <p:nvPr/>
        </p:nvGrpSpPr>
        <p:grpSpPr>
          <a:xfrm>
            <a:off x="-1097511" y="-445018"/>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6">
                <a:alphaModFix amt="5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6">
                <a:alphaModFix amt="5000"/>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5" name="TextBox 5"/>
          <p:cNvSpPr txBox="1"/>
          <p:nvPr/>
        </p:nvSpPr>
        <p:spPr>
          <a:xfrm>
            <a:off x="-206182" y="474219"/>
            <a:ext cx="17945100" cy="1599925"/>
          </a:xfrm>
          <a:prstGeom prst="rect">
            <a:avLst/>
          </a:prstGeom>
        </p:spPr>
        <p:txBody>
          <a:bodyPr wrap="square" lIns="0" tIns="0" rIns="0" bIns="0" rtlCol="0" anchor="t">
            <a:spAutoFit/>
          </a:bodyPr>
          <a:lstStyle/>
          <a:p>
            <a:pPr marL="0" lvl="0" indent="0" algn="r">
              <a:lnSpc>
                <a:spcPts val="13742"/>
              </a:lnSpc>
            </a:pPr>
            <a:r>
              <a:rPr lang="en-US" sz="8800" spc="-485">
                <a:solidFill>
                  <a:srgbClr val="FFFFFF"/>
                </a:solidFill>
                <a:latin typeface="Berthold Block"/>
                <a:ea typeface="Berthold Block"/>
                <a:cs typeface="Berthold Block"/>
                <a:sym typeface="Berthold Block"/>
              </a:rPr>
              <a:t>How to Calculate Identified Student Percentage</a:t>
            </a:r>
          </a:p>
        </p:txBody>
      </p:sp>
      <p:pic>
        <p:nvPicPr>
          <p:cNvPr id="7" name="Picture 6">
            <a:extLst>
              <a:ext uri="{FF2B5EF4-FFF2-40B4-BE49-F238E27FC236}">
                <a16:creationId xmlns:a16="http://schemas.microsoft.com/office/drawing/2014/main" id="{F705954B-4691-A28F-9C28-781F4FF7BEAF}"/>
              </a:ext>
            </a:extLst>
          </p:cNvPr>
          <p:cNvPicPr>
            <a:picLocks noChangeAspect="1"/>
          </p:cNvPicPr>
          <p:nvPr/>
        </p:nvPicPr>
        <p:blipFill>
          <a:blip r:embed="rId8"/>
          <a:stretch>
            <a:fillRect/>
          </a:stretch>
        </p:blipFill>
        <p:spPr>
          <a:xfrm>
            <a:off x="3329563" y="2214426"/>
            <a:ext cx="12180479" cy="7073265"/>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445018"/>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graphicFrame>
        <p:nvGraphicFramePr>
          <p:cNvPr id="9" name="Table 8">
            <a:extLst>
              <a:ext uri="{FF2B5EF4-FFF2-40B4-BE49-F238E27FC236}">
                <a16:creationId xmlns:a16="http://schemas.microsoft.com/office/drawing/2014/main" id="{807F329C-AC9F-C599-53C0-9E43DFCC9AD6}"/>
              </a:ext>
            </a:extLst>
          </p:cNvPr>
          <p:cNvGraphicFramePr>
            <a:graphicFrameLocks noGrp="1"/>
          </p:cNvGraphicFramePr>
          <p:nvPr>
            <p:extLst>
              <p:ext uri="{D42A27DB-BD31-4B8C-83A1-F6EECF244321}">
                <p14:modId xmlns:p14="http://schemas.microsoft.com/office/powerpoint/2010/main" val="807053282"/>
              </p:ext>
            </p:extLst>
          </p:nvPr>
        </p:nvGraphicFramePr>
        <p:xfrm>
          <a:off x="2143084" y="2662112"/>
          <a:ext cx="14001831" cy="2860326"/>
        </p:xfrm>
        <a:graphic>
          <a:graphicData uri="http://schemas.openxmlformats.org/drawingml/2006/table">
            <a:tbl>
              <a:tblPr/>
              <a:tblGrid>
                <a:gridCol w="3521827">
                  <a:extLst>
                    <a:ext uri="{9D8B030D-6E8A-4147-A177-3AD203B41FA5}">
                      <a16:colId xmlns:a16="http://schemas.microsoft.com/office/drawing/2014/main" val="2085545768"/>
                    </a:ext>
                  </a:extLst>
                </a:gridCol>
                <a:gridCol w="3419251">
                  <a:extLst>
                    <a:ext uri="{9D8B030D-6E8A-4147-A177-3AD203B41FA5}">
                      <a16:colId xmlns:a16="http://schemas.microsoft.com/office/drawing/2014/main" val="4203468330"/>
                    </a:ext>
                  </a:extLst>
                </a:gridCol>
                <a:gridCol w="3521827">
                  <a:extLst>
                    <a:ext uri="{9D8B030D-6E8A-4147-A177-3AD203B41FA5}">
                      <a16:colId xmlns:a16="http://schemas.microsoft.com/office/drawing/2014/main" val="2697609970"/>
                    </a:ext>
                  </a:extLst>
                </a:gridCol>
                <a:gridCol w="3538926">
                  <a:extLst>
                    <a:ext uri="{9D8B030D-6E8A-4147-A177-3AD203B41FA5}">
                      <a16:colId xmlns:a16="http://schemas.microsoft.com/office/drawing/2014/main" val="2389172464"/>
                    </a:ext>
                  </a:extLst>
                </a:gridCol>
              </a:tblGrid>
              <a:tr h="1147938">
                <a:tc>
                  <a:txBody>
                    <a:bodyPr/>
                    <a:lstStyle/>
                    <a:p>
                      <a:pPr algn="l" fontAlgn="base"/>
                      <a:r>
                        <a:rPr lang="en-US" sz="1800" b="1" i="0">
                          <a:solidFill>
                            <a:srgbClr val="FFFFFF"/>
                          </a:solidFill>
                          <a:effectLst/>
                          <a:latin typeface="Cambria" panose="02040503050406030204" pitchFamily="18" charset="0"/>
                        </a:rPr>
                        <a:t>RA​</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40BAD2"/>
                    </a:solidFill>
                  </a:tcPr>
                </a:tc>
                <a:tc>
                  <a:txBody>
                    <a:bodyPr/>
                    <a:lstStyle/>
                    <a:p>
                      <a:pPr algn="l" fontAlgn="base"/>
                      <a:r>
                        <a:rPr lang="en-US" sz="1800" b="1" i="0">
                          <a:solidFill>
                            <a:srgbClr val="FFFFFF"/>
                          </a:solidFill>
                          <a:effectLst/>
                          <a:latin typeface="Cambria" panose="02040503050406030204" pitchFamily="18" charset="0"/>
                        </a:rPr>
                        <a:t>ISP​</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40BAD2"/>
                    </a:solidFill>
                  </a:tcPr>
                </a:tc>
                <a:tc>
                  <a:txBody>
                    <a:bodyPr/>
                    <a:lstStyle/>
                    <a:p>
                      <a:pPr algn="l" fontAlgn="base"/>
                      <a:r>
                        <a:rPr lang="en-US" sz="1800" b="1" i="0">
                          <a:solidFill>
                            <a:srgbClr val="FFFFFF"/>
                          </a:solidFill>
                          <a:effectLst/>
                          <a:latin typeface="Cambria" panose="02040503050406030204" pitchFamily="18" charset="0"/>
                        </a:rPr>
                        <a:t>Average ISP by Group​</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40BAD2"/>
                    </a:solidFill>
                  </a:tcPr>
                </a:tc>
                <a:tc>
                  <a:txBody>
                    <a:bodyPr/>
                    <a:lstStyle/>
                    <a:p>
                      <a:pPr algn="l" fontAlgn="base"/>
                      <a:r>
                        <a:rPr lang="en-US" sz="1800" b="1" i="0">
                          <a:solidFill>
                            <a:srgbClr val="FFFFFF"/>
                          </a:solidFill>
                          <a:effectLst/>
                          <a:latin typeface="Cambria" panose="02040503050406030204" pitchFamily="18" charset="0"/>
                        </a:rPr>
                        <a:t>CEP Eligible?​</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40BAD2"/>
                    </a:solidFill>
                  </a:tcPr>
                </a:tc>
                <a:extLst>
                  <a:ext uri="{0D108BD9-81ED-4DB2-BD59-A6C34878D82A}">
                    <a16:rowId xmlns:a16="http://schemas.microsoft.com/office/drawing/2014/main" val="2387629544"/>
                  </a:ext>
                </a:extLst>
              </a:tr>
              <a:tr h="856194">
                <a:tc>
                  <a:txBody>
                    <a:bodyPr/>
                    <a:lstStyle/>
                    <a:p>
                      <a:pPr algn="l" fontAlgn="base"/>
                      <a:r>
                        <a:rPr lang="en-US" sz="1800" b="0" i="0">
                          <a:solidFill>
                            <a:srgbClr val="000000"/>
                          </a:solidFill>
                          <a:effectLst/>
                          <a:latin typeface="Cambria" panose="02040503050406030204" pitchFamily="18" charset="0"/>
                        </a:rPr>
                        <a:t>North ES​</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EE7EE"/>
                    </a:solidFill>
                  </a:tcPr>
                </a:tc>
                <a:tc>
                  <a:txBody>
                    <a:bodyPr/>
                    <a:lstStyle/>
                    <a:p>
                      <a:pPr algn="l" fontAlgn="base"/>
                      <a:r>
                        <a:rPr lang="en-US" sz="1800" b="0" i="0" dirty="0">
                          <a:solidFill>
                            <a:srgbClr val="000000"/>
                          </a:solidFill>
                          <a:effectLst/>
                          <a:latin typeface="Cambria" panose="02040503050406030204" pitchFamily="18" charset="0"/>
                        </a:rPr>
                        <a:t>48.98​</a:t>
                      </a:r>
                      <a:endParaRPr lang="en-US" b="0" i="0" dirty="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EE7EE"/>
                    </a:solidFill>
                  </a:tcPr>
                </a:tc>
                <a:tc rowSpan="2">
                  <a:txBody>
                    <a:bodyPr/>
                    <a:lstStyle/>
                    <a:p>
                      <a:pPr algn="ctr" fontAlgn="auto"/>
                      <a:r>
                        <a:rPr lang="en-US" sz="1800" b="0" i="0" dirty="0">
                          <a:solidFill>
                            <a:srgbClr val="000000"/>
                          </a:solidFill>
                          <a:effectLst/>
                          <a:latin typeface="Cambria" panose="02040503050406030204" pitchFamily="18" charset="0"/>
                        </a:rPr>
                        <a:t>​</a:t>
                      </a:r>
                    </a:p>
                    <a:p>
                      <a:pPr algn="ctr" fontAlgn="base"/>
                      <a:r>
                        <a:rPr lang="en-US" sz="1800" b="0" i="0" dirty="0">
                          <a:solidFill>
                            <a:srgbClr val="000000"/>
                          </a:solidFill>
                          <a:effectLst/>
                          <a:latin typeface="Cambria" panose="02040503050406030204" pitchFamily="18" charset="0"/>
                        </a:rPr>
                        <a:t>30.72​</a:t>
                      </a:r>
                      <a:endParaRPr lang="en-US" b="0" i="0" dirty="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EE7EE"/>
                    </a:solidFill>
                  </a:tcPr>
                </a:tc>
                <a:tc rowSpan="2">
                  <a:txBody>
                    <a:bodyPr/>
                    <a:lstStyle/>
                    <a:p>
                      <a:pPr algn="ctr" fontAlgn="auto"/>
                      <a:r>
                        <a:rPr lang="en-US" sz="1800" b="0" i="0" dirty="0">
                          <a:solidFill>
                            <a:srgbClr val="000000"/>
                          </a:solidFill>
                          <a:effectLst/>
                          <a:latin typeface="Cambria" panose="02040503050406030204" pitchFamily="18" charset="0"/>
                        </a:rPr>
                        <a:t>​</a:t>
                      </a:r>
                    </a:p>
                    <a:p>
                      <a:pPr algn="ctr" fontAlgn="base"/>
                      <a:r>
                        <a:rPr lang="en-US" sz="1800" b="0" i="0" dirty="0">
                          <a:solidFill>
                            <a:srgbClr val="000000"/>
                          </a:solidFill>
                          <a:effectLst/>
                          <a:latin typeface="Cambria" panose="02040503050406030204" pitchFamily="18" charset="0"/>
                        </a:rPr>
                        <a:t>Yes​</a:t>
                      </a:r>
                      <a:endParaRPr lang="en-US" b="0" i="0" dirty="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EE7EE"/>
                    </a:solidFill>
                  </a:tcPr>
                </a:tc>
                <a:extLst>
                  <a:ext uri="{0D108BD9-81ED-4DB2-BD59-A6C34878D82A}">
                    <a16:rowId xmlns:a16="http://schemas.microsoft.com/office/drawing/2014/main" val="3831075803"/>
                  </a:ext>
                </a:extLst>
              </a:tr>
              <a:tr h="856194">
                <a:tc>
                  <a:txBody>
                    <a:bodyPr/>
                    <a:lstStyle/>
                    <a:p>
                      <a:pPr algn="l" fontAlgn="base"/>
                      <a:r>
                        <a:rPr lang="en-US" sz="1800" b="0" i="0">
                          <a:solidFill>
                            <a:srgbClr val="000000"/>
                          </a:solidFill>
                          <a:effectLst/>
                          <a:latin typeface="Cambria" panose="02040503050406030204" pitchFamily="18" charset="0"/>
                        </a:rPr>
                        <a:t>South MS/HS​</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8F3F7"/>
                    </a:solidFill>
                  </a:tcPr>
                </a:tc>
                <a:tc>
                  <a:txBody>
                    <a:bodyPr/>
                    <a:lstStyle/>
                    <a:p>
                      <a:pPr algn="l" fontAlgn="base"/>
                      <a:r>
                        <a:rPr lang="en-US" sz="1800" b="0" i="0" dirty="0">
                          <a:solidFill>
                            <a:srgbClr val="000000"/>
                          </a:solidFill>
                          <a:effectLst/>
                          <a:latin typeface="Cambria" panose="02040503050406030204" pitchFamily="18" charset="0"/>
                        </a:rPr>
                        <a:t>12.45​</a:t>
                      </a:r>
                      <a:endParaRPr lang="en-US" b="0" i="0" dirty="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8F3F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82067803"/>
                  </a:ext>
                </a:extLst>
              </a:tr>
            </a:tbl>
          </a:graphicData>
        </a:graphic>
      </p:graphicFrame>
      <p:sp>
        <p:nvSpPr>
          <p:cNvPr id="10" name="Rectangle 1">
            <a:extLst>
              <a:ext uri="{FF2B5EF4-FFF2-40B4-BE49-F238E27FC236}">
                <a16:creationId xmlns:a16="http://schemas.microsoft.com/office/drawing/2014/main" id="{10973993-645B-ADEB-33AC-557A9665677B}"/>
              </a:ext>
            </a:extLst>
          </p:cNvPr>
          <p:cNvSpPr>
            <a:spLocks noChangeArrowheads="1"/>
          </p:cNvSpPr>
          <p:nvPr/>
        </p:nvSpPr>
        <p:spPr bwMode="auto">
          <a:xfrm>
            <a:off x="2620963" y="2305735"/>
            <a:ext cx="605915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5B1ACE64-BD60-9488-3A2C-6040D0764B13}"/>
              </a:ext>
            </a:extLst>
          </p:cNvPr>
          <p:cNvGraphicFramePr>
            <a:graphicFrameLocks noGrp="1"/>
          </p:cNvGraphicFramePr>
          <p:nvPr>
            <p:extLst>
              <p:ext uri="{D42A27DB-BD31-4B8C-83A1-F6EECF244321}">
                <p14:modId xmlns:p14="http://schemas.microsoft.com/office/powerpoint/2010/main" val="553863038"/>
              </p:ext>
            </p:extLst>
          </p:nvPr>
        </p:nvGraphicFramePr>
        <p:xfrm>
          <a:off x="2139888" y="6058377"/>
          <a:ext cx="14001832" cy="3542824"/>
        </p:xfrm>
        <a:graphic>
          <a:graphicData uri="http://schemas.openxmlformats.org/drawingml/2006/table">
            <a:tbl>
              <a:tblPr/>
              <a:tblGrid>
                <a:gridCol w="3500458">
                  <a:extLst>
                    <a:ext uri="{9D8B030D-6E8A-4147-A177-3AD203B41FA5}">
                      <a16:colId xmlns:a16="http://schemas.microsoft.com/office/drawing/2014/main" val="3135410840"/>
                    </a:ext>
                  </a:extLst>
                </a:gridCol>
                <a:gridCol w="3500458">
                  <a:extLst>
                    <a:ext uri="{9D8B030D-6E8A-4147-A177-3AD203B41FA5}">
                      <a16:colId xmlns:a16="http://schemas.microsoft.com/office/drawing/2014/main" val="1820278209"/>
                    </a:ext>
                  </a:extLst>
                </a:gridCol>
                <a:gridCol w="3500458">
                  <a:extLst>
                    <a:ext uri="{9D8B030D-6E8A-4147-A177-3AD203B41FA5}">
                      <a16:colId xmlns:a16="http://schemas.microsoft.com/office/drawing/2014/main" val="3810991689"/>
                    </a:ext>
                  </a:extLst>
                </a:gridCol>
                <a:gridCol w="3500458">
                  <a:extLst>
                    <a:ext uri="{9D8B030D-6E8A-4147-A177-3AD203B41FA5}">
                      <a16:colId xmlns:a16="http://schemas.microsoft.com/office/drawing/2014/main" val="3196744157"/>
                    </a:ext>
                  </a:extLst>
                </a:gridCol>
              </a:tblGrid>
              <a:tr h="1305250">
                <a:tc>
                  <a:txBody>
                    <a:bodyPr/>
                    <a:lstStyle/>
                    <a:p>
                      <a:pPr algn="l" fontAlgn="base"/>
                      <a:r>
                        <a:rPr lang="en-US" sz="1800" b="1" i="0">
                          <a:solidFill>
                            <a:srgbClr val="FFFFFF"/>
                          </a:solidFill>
                          <a:effectLst/>
                          <a:latin typeface="Cambria" panose="02040503050406030204" pitchFamily="18" charset="0"/>
                        </a:rPr>
                        <a:t>RA ​</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1AB39F"/>
                    </a:solidFill>
                  </a:tcPr>
                </a:tc>
                <a:tc>
                  <a:txBody>
                    <a:bodyPr/>
                    <a:lstStyle/>
                    <a:p>
                      <a:pPr algn="l" fontAlgn="base"/>
                      <a:r>
                        <a:rPr lang="en-US" sz="1800" b="1" i="0" dirty="0">
                          <a:solidFill>
                            <a:srgbClr val="FFFFFF"/>
                          </a:solidFill>
                          <a:effectLst/>
                          <a:latin typeface="Cambria" panose="02040503050406030204" pitchFamily="18" charset="0"/>
                        </a:rPr>
                        <a:t>ISP​</a:t>
                      </a:r>
                      <a:endParaRPr lang="en-US" b="1" i="0" dirty="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1AB39F"/>
                    </a:solidFill>
                  </a:tcPr>
                </a:tc>
                <a:tc>
                  <a:txBody>
                    <a:bodyPr/>
                    <a:lstStyle/>
                    <a:p>
                      <a:pPr algn="l" fontAlgn="base"/>
                      <a:r>
                        <a:rPr lang="en-US" sz="1800" b="1" i="0" dirty="0">
                          <a:solidFill>
                            <a:srgbClr val="FFFFFF"/>
                          </a:solidFill>
                          <a:effectLst/>
                          <a:latin typeface="Cambria" panose="02040503050406030204" pitchFamily="18" charset="0"/>
                        </a:rPr>
                        <a:t>Average ISP by Group​</a:t>
                      </a:r>
                      <a:endParaRPr lang="en-US" b="1" i="0" dirty="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1AB39F"/>
                    </a:solidFill>
                  </a:tcPr>
                </a:tc>
                <a:tc>
                  <a:txBody>
                    <a:bodyPr/>
                    <a:lstStyle/>
                    <a:p>
                      <a:pPr algn="l" fontAlgn="base"/>
                      <a:r>
                        <a:rPr lang="en-US" sz="1800" b="1" i="0">
                          <a:solidFill>
                            <a:srgbClr val="FFFFFF"/>
                          </a:solidFill>
                          <a:effectLst/>
                          <a:latin typeface="Cambria" panose="02040503050406030204" pitchFamily="18" charset="0"/>
                        </a:rPr>
                        <a:t>CEP Eligible?​</a:t>
                      </a:r>
                      <a:endParaRPr lang="en-US" b="1" i="0">
                        <a:solidFill>
                          <a:srgbClr val="FFFFFF"/>
                        </a:solidFill>
                        <a:effectLst/>
                      </a:endParaRPr>
                    </a:p>
                    <a:p>
                      <a:pPr algn="l" fontAlgn="base"/>
                      <a:r>
                        <a:rPr lang="en-US" sz="1800" b="1" i="0">
                          <a:solidFill>
                            <a:srgbClr val="FFFFFF"/>
                          </a:solidFill>
                          <a:effectLst/>
                          <a:latin typeface="Cambria" panose="02040503050406030204" pitchFamily="18" charset="0"/>
                        </a:rPr>
                        <a:t>​</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1AB39F"/>
                    </a:solidFill>
                  </a:tcPr>
                </a:tc>
                <a:extLst>
                  <a:ext uri="{0D108BD9-81ED-4DB2-BD59-A6C34878D82A}">
                    <a16:rowId xmlns:a16="http://schemas.microsoft.com/office/drawing/2014/main" val="1485042667"/>
                  </a:ext>
                </a:extLst>
              </a:tr>
              <a:tr h="745858">
                <a:tc>
                  <a:txBody>
                    <a:bodyPr/>
                    <a:lstStyle/>
                    <a:p>
                      <a:pPr algn="l" fontAlgn="base"/>
                      <a:r>
                        <a:rPr lang="en-US" sz="1800" b="0" i="0">
                          <a:solidFill>
                            <a:srgbClr val="000000"/>
                          </a:solidFill>
                          <a:effectLst/>
                          <a:latin typeface="Cambria" panose="02040503050406030204" pitchFamily="18" charset="0"/>
                        </a:rPr>
                        <a:t>Purple ES​</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CE5DF"/>
                    </a:solidFill>
                  </a:tcPr>
                </a:tc>
                <a:tc>
                  <a:txBody>
                    <a:bodyPr/>
                    <a:lstStyle/>
                    <a:p>
                      <a:pPr algn="l" fontAlgn="base"/>
                      <a:r>
                        <a:rPr lang="en-US" sz="1800" b="0" i="0">
                          <a:solidFill>
                            <a:srgbClr val="000000"/>
                          </a:solidFill>
                          <a:effectLst/>
                          <a:latin typeface="Cambria" panose="02040503050406030204" pitchFamily="18" charset="0"/>
                        </a:rPr>
                        <a:t>34.27​</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CE5DF"/>
                    </a:solidFill>
                  </a:tcPr>
                </a:tc>
                <a:tc rowSpan="3">
                  <a:txBody>
                    <a:bodyPr/>
                    <a:lstStyle/>
                    <a:p>
                      <a:pPr algn="ctr" fontAlgn="auto"/>
                      <a:r>
                        <a:rPr lang="en-US" sz="1800" b="0" i="0">
                          <a:solidFill>
                            <a:srgbClr val="000000"/>
                          </a:solidFill>
                          <a:effectLst/>
                          <a:latin typeface="Cambria" panose="02040503050406030204" pitchFamily="18" charset="0"/>
                        </a:rPr>
                        <a:t>​</a:t>
                      </a:r>
                    </a:p>
                    <a:p>
                      <a:pPr algn="ctr" fontAlgn="base"/>
                      <a:r>
                        <a:rPr lang="en-US" sz="1800" b="0" i="0">
                          <a:solidFill>
                            <a:srgbClr val="000000"/>
                          </a:solidFill>
                          <a:effectLst/>
                          <a:latin typeface="Cambria" panose="02040503050406030204" pitchFamily="18" charset="0"/>
                        </a:rPr>
                        <a:t>​</a:t>
                      </a:r>
                      <a:endParaRPr lang="en-US" b="0" i="0">
                        <a:solidFill>
                          <a:srgbClr val="000000"/>
                        </a:solidFill>
                        <a:effectLst/>
                      </a:endParaRPr>
                    </a:p>
                    <a:p>
                      <a:pPr algn="ctr" fontAlgn="base"/>
                      <a:r>
                        <a:rPr lang="en-US" sz="1800" b="0" i="0">
                          <a:solidFill>
                            <a:srgbClr val="000000"/>
                          </a:solidFill>
                          <a:effectLst/>
                          <a:latin typeface="Cambria" panose="02040503050406030204" pitchFamily="18" charset="0"/>
                        </a:rPr>
                        <a:t>22.45​</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CE5DF"/>
                    </a:solidFill>
                  </a:tcPr>
                </a:tc>
                <a:tc rowSpan="3">
                  <a:txBody>
                    <a:bodyPr/>
                    <a:lstStyle/>
                    <a:p>
                      <a:pPr algn="ctr" fontAlgn="auto"/>
                      <a:r>
                        <a:rPr lang="en-US" sz="1200" b="0" i="0">
                          <a:solidFill>
                            <a:srgbClr val="000000"/>
                          </a:solidFill>
                          <a:effectLst/>
                          <a:latin typeface="Cambria" panose="02040503050406030204" pitchFamily="18" charset="0"/>
                        </a:rPr>
                        <a:t>​</a:t>
                      </a:r>
                    </a:p>
                    <a:p>
                      <a:pPr algn="ctr" fontAlgn="base"/>
                      <a:r>
                        <a:rPr lang="en-US" sz="1200" b="0" i="0">
                          <a:solidFill>
                            <a:srgbClr val="000000"/>
                          </a:solidFill>
                          <a:effectLst/>
                          <a:latin typeface="Cambria" panose="02040503050406030204" pitchFamily="18" charset="0"/>
                        </a:rPr>
                        <a:t>​</a:t>
                      </a:r>
                      <a:endParaRPr lang="en-US" b="0" i="0">
                        <a:solidFill>
                          <a:srgbClr val="000000"/>
                        </a:solidFill>
                        <a:effectLst/>
                      </a:endParaRPr>
                    </a:p>
                    <a:p>
                      <a:pPr algn="ctr" fontAlgn="base"/>
                      <a:r>
                        <a:rPr lang="en-US" sz="1800" b="0" i="0">
                          <a:solidFill>
                            <a:srgbClr val="000000"/>
                          </a:solidFill>
                          <a:effectLst/>
                          <a:latin typeface="Cambria" panose="02040503050406030204" pitchFamily="18" charset="0"/>
                        </a:rPr>
                        <a:t>No​</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CE5DF"/>
                    </a:solidFill>
                  </a:tcPr>
                </a:tc>
                <a:extLst>
                  <a:ext uri="{0D108BD9-81ED-4DB2-BD59-A6C34878D82A}">
                    <a16:rowId xmlns:a16="http://schemas.microsoft.com/office/drawing/2014/main" val="1221798766"/>
                  </a:ext>
                </a:extLst>
              </a:tr>
              <a:tr h="745858">
                <a:tc>
                  <a:txBody>
                    <a:bodyPr/>
                    <a:lstStyle/>
                    <a:p>
                      <a:pPr algn="l" fontAlgn="base"/>
                      <a:r>
                        <a:rPr lang="en-US" sz="1800" b="0" i="0">
                          <a:solidFill>
                            <a:srgbClr val="000000"/>
                          </a:solidFill>
                          <a:effectLst/>
                          <a:latin typeface="Cambria" panose="02040503050406030204" pitchFamily="18" charset="0"/>
                        </a:rPr>
                        <a:t>Yellow MS​</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F2F0"/>
                    </a:solidFill>
                  </a:tcPr>
                </a:tc>
                <a:tc>
                  <a:txBody>
                    <a:bodyPr/>
                    <a:lstStyle/>
                    <a:p>
                      <a:pPr algn="l" fontAlgn="base"/>
                      <a:r>
                        <a:rPr lang="en-US" sz="1800" b="0" i="0" dirty="0">
                          <a:solidFill>
                            <a:srgbClr val="000000"/>
                          </a:solidFill>
                          <a:effectLst/>
                          <a:latin typeface="Cambria" panose="02040503050406030204" pitchFamily="18" charset="0"/>
                        </a:rPr>
                        <a:t>17.21​</a:t>
                      </a:r>
                      <a:endParaRPr lang="en-US" b="0" i="0" dirty="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F2F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14640572"/>
                  </a:ext>
                </a:extLst>
              </a:tr>
              <a:tr h="745858">
                <a:tc>
                  <a:txBody>
                    <a:bodyPr/>
                    <a:lstStyle/>
                    <a:p>
                      <a:pPr algn="l" fontAlgn="base"/>
                      <a:r>
                        <a:rPr lang="en-US" sz="1800" b="0" i="0" dirty="0">
                          <a:solidFill>
                            <a:srgbClr val="000000"/>
                          </a:solidFill>
                          <a:effectLst/>
                          <a:latin typeface="Cambria" panose="02040503050406030204" pitchFamily="18" charset="0"/>
                        </a:rPr>
                        <a:t>Blue HS​</a:t>
                      </a:r>
                      <a:endParaRPr lang="en-US" b="0" i="0" dirty="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CE5DF"/>
                    </a:solidFill>
                  </a:tcPr>
                </a:tc>
                <a:tc>
                  <a:txBody>
                    <a:bodyPr/>
                    <a:lstStyle/>
                    <a:p>
                      <a:pPr algn="l" fontAlgn="base"/>
                      <a:r>
                        <a:rPr lang="en-US" sz="1800" b="0" i="0" dirty="0">
                          <a:solidFill>
                            <a:srgbClr val="000000"/>
                          </a:solidFill>
                          <a:effectLst/>
                          <a:latin typeface="Cambria" panose="02040503050406030204" pitchFamily="18" charset="0"/>
                        </a:rPr>
                        <a:t>15.84​</a:t>
                      </a:r>
                      <a:endParaRPr lang="en-US" b="0" i="0" dirty="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CCE5D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30884669"/>
                  </a:ext>
                </a:extLst>
              </a:tr>
            </a:tbl>
          </a:graphicData>
        </a:graphic>
      </p:graphicFrame>
      <p:sp>
        <p:nvSpPr>
          <p:cNvPr id="14" name="Rectangle 3">
            <a:extLst>
              <a:ext uri="{FF2B5EF4-FFF2-40B4-BE49-F238E27FC236}">
                <a16:creationId xmlns:a16="http://schemas.microsoft.com/office/drawing/2014/main" id="{CFCB8D92-CA3D-D6BE-80A2-53CE88EDDC8D}"/>
              </a:ext>
            </a:extLst>
          </p:cNvPr>
          <p:cNvSpPr>
            <a:spLocks noChangeArrowheads="1"/>
          </p:cNvSpPr>
          <p:nvPr/>
        </p:nvSpPr>
        <p:spPr bwMode="auto">
          <a:xfrm>
            <a:off x="2613775" y="5735212"/>
            <a:ext cx="611237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Freeform 8">
            <a:extLst>
              <a:ext uri="{FF2B5EF4-FFF2-40B4-BE49-F238E27FC236}">
                <a16:creationId xmlns:a16="http://schemas.microsoft.com/office/drawing/2014/main" id="{620D922D-E63A-D81B-E8E4-DC86DEDD0BEC}"/>
              </a:ext>
            </a:extLst>
          </p:cNvPr>
          <p:cNvSpPr/>
          <p:nvPr/>
        </p:nvSpPr>
        <p:spPr>
          <a:xfrm flipH="1">
            <a:off x="-951383" y="-78763"/>
            <a:ext cx="3382882" cy="2214927"/>
          </a:xfrm>
          <a:custGeom>
            <a:avLst/>
            <a:gdLst/>
            <a:ahLst/>
            <a:cxnLst/>
            <a:rect l="l" t="t" r="r" b="b"/>
            <a:pathLst>
              <a:path w="3382882" h="2214927">
                <a:moveTo>
                  <a:pt x="3382882" y="0"/>
                </a:moveTo>
                <a:lnTo>
                  <a:pt x="0" y="0"/>
                </a:lnTo>
                <a:lnTo>
                  <a:pt x="0" y="2214926"/>
                </a:lnTo>
                <a:lnTo>
                  <a:pt x="3382882" y="2214926"/>
                </a:lnTo>
                <a:lnTo>
                  <a:pt x="338288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24">
            <a:extLst>
              <a:ext uri="{FF2B5EF4-FFF2-40B4-BE49-F238E27FC236}">
                <a16:creationId xmlns:a16="http://schemas.microsoft.com/office/drawing/2014/main" id="{A4F213FA-4626-5D91-45C2-A06EA695E0F2}"/>
              </a:ext>
            </a:extLst>
          </p:cNvPr>
          <p:cNvSpPr txBox="1"/>
          <p:nvPr/>
        </p:nvSpPr>
        <p:spPr>
          <a:xfrm>
            <a:off x="2784647" y="775774"/>
            <a:ext cx="14001832" cy="1459438"/>
          </a:xfrm>
          <a:prstGeom prst="rect">
            <a:avLst/>
          </a:prstGeom>
        </p:spPr>
        <p:txBody>
          <a:bodyPr wrap="square" lIns="0" tIns="0" rIns="0" bIns="0" rtlCol="0" anchor="t">
            <a:spAutoFit/>
          </a:bodyPr>
          <a:lstStyle/>
          <a:p>
            <a:pPr algn="l">
              <a:lnSpc>
                <a:spcPts val="10895"/>
              </a:lnSpc>
            </a:pPr>
            <a:r>
              <a:rPr lang="en-US" sz="12818" spc="-384" dirty="0">
                <a:solidFill>
                  <a:srgbClr val="FFFFFF"/>
                </a:solidFill>
                <a:latin typeface="Berthold Block"/>
                <a:ea typeface="Berthold Block"/>
                <a:cs typeface="Berthold Block"/>
                <a:sym typeface="Berthold Block"/>
              </a:rPr>
              <a:t>CEP Grouping Examples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513E"/>
        </a:solidFill>
        <a:effectLst/>
      </p:bgPr>
    </p:bg>
    <p:spTree>
      <p:nvGrpSpPr>
        <p:cNvPr id="1" name=""/>
        <p:cNvGrpSpPr/>
        <p:nvPr/>
      </p:nvGrpSpPr>
      <p:grpSpPr>
        <a:xfrm>
          <a:off x="0" y="0"/>
          <a:ext cx="0" cy="0"/>
          <a:chOff x="0" y="0"/>
          <a:chExt cx="0" cy="0"/>
        </a:xfrm>
      </p:grpSpPr>
      <p:grpSp>
        <p:nvGrpSpPr>
          <p:cNvPr id="2" name="Group 2"/>
          <p:cNvGrpSpPr/>
          <p:nvPr/>
        </p:nvGrpSpPr>
        <p:grpSpPr>
          <a:xfrm>
            <a:off x="-1097511" y="-445018"/>
            <a:ext cx="20483021" cy="10908804"/>
            <a:chOff x="0" y="0"/>
            <a:chExt cx="27310695" cy="14545072"/>
          </a:xfrm>
        </p:grpSpPr>
        <p:sp>
          <p:nvSpPr>
            <p:cNvPr id="3" name="Freeform 3"/>
            <p:cNvSpPr/>
            <p:nvPr/>
          </p:nvSpPr>
          <p:spPr>
            <a:xfrm>
              <a:off x="0" y="34307"/>
              <a:ext cx="14510765" cy="14510765"/>
            </a:xfrm>
            <a:custGeom>
              <a:avLst/>
              <a:gdLst/>
              <a:ahLst/>
              <a:cxnLst/>
              <a:rect l="l" t="t" r="r" b="b"/>
              <a:pathLst>
                <a:path w="14510765" h="14510765">
                  <a:moveTo>
                    <a:pt x="0" y="0"/>
                  </a:moveTo>
                  <a:lnTo>
                    <a:pt x="14510765" y="0"/>
                  </a:lnTo>
                  <a:lnTo>
                    <a:pt x="14510765" y="14510765"/>
                  </a:lnTo>
                  <a:lnTo>
                    <a:pt x="0" y="14510765"/>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799930" y="0"/>
              <a:ext cx="14510765" cy="14510765"/>
            </a:xfrm>
            <a:custGeom>
              <a:avLst/>
              <a:gdLst/>
              <a:ahLst/>
              <a:cxnLst/>
              <a:rect l="l" t="t" r="r" b="b"/>
              <a:pathLst>
                <a:path w="14510765" h="14510765">
                  <a:moveTo>
                    <a:pt x="14510765" y="0"/>
                  </a:moveTo>
                  <a:lnTo>
                    <a:pt x="0" y="0"/>
                  </a:lnTo>
                  <a:lnTo>
                    <a:pt x="0" y="14510765"/>
                  </a:lnTo>
                  <a:lnTo>
                    <a:pt x="14510765" y="14510765"/>
                  </a:lnTo>
                  <a:lnTo>
                    <a:pt x="14510765"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7" name="TextBox 7"/>
          <p:cNvSpPr txBox="1"/>
          <p:nvPr/>
        </p:nvSpPr>
        <p:spPr>
          <a:xfrm>
            <a:off x="2108376" y="357231"/>
            <a:ext cx="14071245" cy="3487878"/>
          </a:xfrm>
          <a:prstGeom prst="rect">
            <a:avLst/>
          </a:prstGeom>
        </p:spPr>
        <p:txBody>
          <a:bodyPr wrap="square" lIns="0" tIns="0" rIns="0" bIns="0" rtlCol="0" anchor="t">
            <a:spAutoFit/>
          </a:bodyPr>
          <a:lstStyle/>
          <a:p>
            <a:pPr marL="0" lvl="0" indent="0" algn="ctr">
              <a:lnSpc>
                <a:spcPts val="13335"/>
              </a:lnSpc>
            </a:pPr>
            <a:r>
              <a:rPr lang="en-US" sz="15688" spc="-470">
                <a:solidFill>
                  <a:srgbClr val="FFFFFF"/>
                </a:solidFill>
                <a:latin typeface="Berthold Block"/>
                <a:ea typeface="Berthold Block"/>
                <a:cs typeface="Berthold Block"/>
                <a:sym typeface="Berthold Block"/>
              </a:rPr>
              <a:t>CEP Federal Reimbursement</a:t>
            </a:r>
          </a:p>
        </p:txBody>
      </p:sp>
      <p:graphicFrame>
        <p:nvGraphicFramePr>
          <p:cNvPr id="13" name="Table 12">
            <a:extLst>
              <a:ext uri="{FF2B5EF4-FFF2-40B4-BE49-F238E27FC236}">
                <a16:creationId xmlns:a16="http://schemas.microsoft.com/office/drawing/2014/main" id="{E3676E3A-79D3-0F10-E974-6A43AAC619E6}"/>
              </a:ext>
            </a:extLst>
          </p:cNvPr>
          <p:cNvGraphicFramePr>
            <a:graphicFrameLocks noGrp="1"/>
          </p:cNvGraphicFramePr>
          <p:nvPr>
            <p:extLst>
              <p:ext uri="{D42A27DB-BD31-4B8C-83A1-F6EECF244321}">
                <p14:modId xmlns:p14="http://schemas.microsoft.com/office/powerpoint/2010/main" val="658197790"/>
              </p:ext>
            </p:extLst>
          </p:nvPr>
        </p:nvGraphicFramePr>
        <p:xfrm>
          <a:off x="3073345" y="4362770"/>
          <a:ext cx="13487399" cy="3449777"/>
        </p:xfrm>
        <a:graphic>
          <a:graphicData uri="http://schemas.openxmlformats.org/drawingml/2006/table">
            <a:tbl>
              <a:tblPr/>
              <a:tblGrid>
                <a:gridCol w="2432549">
                  <a:extLst>
                    <a:ext uri="{9D8B030D-6E8A-4147-A177-3AD203B41FA5}">
                      <a16:colId xmlns:a16="http://schemas.microsoft.com/office/drawing/2014/main" val="859908593"/>
                    </a:ext>
                  </a:extLst>
                </a:gridCol>
                <a:gridCol w="3684950">
                  <a:extLst>
                    <a:ext uri="{9D8B030D-6E8A-4147-A177-3AD203B41FA5}">
                      <a16:colId xmlns:a16="http://schemas.microsoft.com/office/drawing/2014/main" val="1014179940"/>
                    </a:ext>
                  </a:extLst>
                </a:gridCol>
                <a:gridCol w="3684950">
                  <a:extLst>
                    <a:ext uri="{9D8B030D-6E8A-4147-A177-3AD203B41FA5}">
                      <a16:colId xmlns:a16="http://schemas.microsoft.com/office/drawing/2014/main" val="4079582796"/>
                    </a:ext>
                  </a:extLst>
                </a:gridCol>
                <a:gridCol w="3684950">
                  <a:extLst>
                    <a:ext uri="{9D8B030D-6E8A-4147-A177-3AD203B41FA5}">
                      <a16:colId xmlns:a16="http://schemas.microsoft.com/office/drawing/2014/main" val="1418690303"/>
                    </a:ext>
                  </a:extLst>
                </a:gridCol>
              </a:tblGrid>
              <a:tr h="2156111">
                <a:tc>
                  <a:txBody>
                    <a:bodyPr/>
                    <a:lstStyle/>
                    <a:p>
                      <a:pPr algn="l" fontAlgn="base"/>
                      <a:r>
                        <a:rPr lang="en-US" sz="2100" b="1" i="0">
                          <a:solidFill>
                            <a:srgbClr val="FFFFFF"/>
                          </a:solidFill>
                          <a:effectLst/>
                          <a:latin typeface="Cambria" panose="02040503050406030204" pitchFamily="18" charset="0"/>
                        </a:rPr>
                        <a:t>Claiming ISP​​</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677F99"/>
                    </a:solidFill>
                  </a:tcPr>
                </a:tc>
                <a:tc>
                  <a:txBody>
                    <a:bodyPr/>
                    <a:lstStyle/>
                    <a:p>
                      <a:pPr algn="l" fontAlgn="base"/>
                      <a:r>
                        <a:rPr lang="en-US" sz="2100" b="1" i="0">
                          <a:solidFill>
                            <a:srgbClr val="FFFFFF"/>
                          </a:solidFill>
                          <a:effectLst/>
                          <a:latin typeface="Cambria" panose="02040503050406030204" pitchFamily="18" charset="0"/>
                        </a:rPr>
                        <a:t>Times the Multiplier​</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677F99"/>
                    </a:solidFill>
                  </a:tcPr>
                </a:tc>
                <a:tc>
                  <a:txBody>
                    <a:bodyPr/>
                    <a:lstStyle/>
                    <a:p>
                      <a:pPr algn="l" fontAlgn="base"/>
                      <a:r>
                        <a:rPr lang="en-US" sz="2100" b="1" i="0">
                          <a:solidFill>
                            <a:srgbClr val="FFFFFF"/>
                          </a:solidFill>
                          <a:effectLst/>
                          <a:latin typeface="Cambria" panose="02040503050406030204" pitchFamily="18" charset="0"/>
                        </a:rPr>
                        <a:t>Percent of Meals Reimbursed at Free Rate​</a:t>
                      </a:r>
                      <a:endParaRPr lang="en-US" b="1" i="0">
                        <a:solidFill>
                          <a:srgbClr val="FFFFFF"/>
                        </a:solidFill>
                        <a:effectLst/>
                      </a:endParaRPr>
                    </a:p>
                    <a:p>
                      <a:pPr algn="l" fontAlgn="base"/>
                      <a:r>
                        <a:rPr lang="en-US" sz="2100" b="1" i="0">
                          <a:solidFill>
                            <a:srgbClr val="FFFFFF"/>
                          </a:solidFill>
                          <a:effectLst/>
                          <a:latin typeface="Cambria" panose="02040503050406030204" pitchFamily="18" charset="0"/>
                        </a:rPr>
                        <a:t>(ISP x 1.6)​</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677F99"/>
                    </a:solidFill>
                  </a:tcPr>
                </a:tc>
                <a:tc>
                  <a:txBody>
                    <a:bodyPr/>
                    <a:lstStyle/>
                    <a:p>
                      <a:pPr algn="l" fontAlgn="base"/>
                      <a:r>
                        <a:rPr lang="en-US" sz="2100" b="1" i="0">
                          <a:solidFill>
                            <a:srgbClr val="FFFFFF"/>
                          </a:solidFill>
                          <a:effectLst/>
                          <a:latin typeface="Cambria" panose="02040503050406030204" pitchFamily="18" charset="0"/>
                        </a:rPr>
                        <a:t>Percent of Meals Reimbursed at Paid Rate ​​</a:t>
                      </a:r>
                      <a:endParaRPr lang="en-US" b="1" i="0">
                        <a:solidFill>
                          <a:srgbClr val="FFFFFF"/>
                        </a:solidFill>
                        <a:effectLst/>
                      </a:endParaRPr>
                    </a:p>
                    <a:p>
                      <a:pPr algn="l" fontAlgn="base"/>
                      <a:r>
                        <a:rPr lang="en-US" sz="2100" b="1" i="0">
                          <a:solidFill>
                            <a:srgbClr val="FFFFFF"/>
                          </a:solidFill>
                          <a:effectLst/>
                          <a:latin typeface="Cambria" panose="02040503050406030204" pitchFamily="18" charset="0"/>
                        </a:rPr>
                        <a:t>​​</a:t>
                      </a:r>
                      <a:endParaRPr lang="en-US" b="1" i="0">
                        <a:solidFill>
                          <a:srgbClr val="FFFFFF"/>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5239" cap="flat" cmpd="sng" algn="ctr">
                      <a:solidFill>
                        <a:srgbClr val="FFFFFF"/>
                      </a:solidFill>
                      <a:prstDash val="solid"/>
                      <a:round/>
                      <a:headEnd type="none" w="med" len="med"/>
                      <a:tailEnd type="none" w="med" len="med"/>
                    </a:lnB>
                    <a:solidFill>
                      <a:srgbClr val="677F99"/>
                    </a:solidFill>
                  </a:tcPr>
                </a:tc>
                <a:extLst>
                  <a:ext uri="{0D108BD9-81ED-4DB2-BD59-A6C34878D82A}">
                    <a16:rowId xmlns:a16="http://schemas.microsoft.com/office/drawing/2014/main" val="4175474441"/>
                  </a:ext>
                </a:extLst>
              </a:tr>
              <a:tr h="646833">
                <a:tc>
                  <a:txBody>
                    <a:bodyPr/>
                    <a:lstStyle/>
                    <a:p>
                      <a:pPr algn="l" fontAlgn="base"/>
                      <a:r>
                        <a:rPr lang="en-US" sz="2100" b="0" i="0">
                          <a:solidFill>
                            <a:srgbClr val="000000"/>
                          </a:solidFill>
                          <a:effectLst/>
                          <a:latin typeface="Cambria" panose="02040503050406030204" pitchFamily="18" charset="0"/>
                        </a:rPr>
                        <a:t>62.5​</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B8C3D0"/>
                    </a:solidFill>
                  </a:tcPr>
                </a:tc>
                <a:tc>
                  <a:txBody>
                    <a:bodyPr/>
                    <a:lstStyle/>
                    <a:p>
                      <a:pPr algn="l" fontAlgn="base"/>
                      <a:r>
                        <a:rPr lang="en-US" sz="2100" b="0" i="0">
                          <a:solidFill>
                            <a:srgbClr val="000000"/>
                          </a:solidFill>
                          <a:effectLst/>
                          <a:latin typeface="Cambria" panose="02040503050406030204" pitchFamily="18" charset="0"/>
                        </a:rPr>
                        <a:t>1.6​</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B8C3D0"/>
                    </a:solidFill>
                  </a:tcPr>
                </a:tc>
                <a:tc>
                  <a:txBody>
                    <a:bodyPr/>
                    <a:lstStyle/>
                    <a:p>
                      <a:pPr algn="l" fontAlgn="base"/>
                      <a:r>
                        <a:rPr lang="en-US" sz="2100" b="0" i="0">
                          <a:solidFill>
                            <a:srgbClr val="000000"/>
                          </a:solidFill>
                          <a:effectLst/>
                          <a:latin typeface="Cambria" panose="02040503050406030204" pitchFamily="18" charset="0"/>
                        </a:rPr>
                        <a:t>100​</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B8C3D0"/>
                    </a:solidFill>
                  </a:tcPr>
                </a:tc>
                <a:tc>
                  <a:txBody>
                    <a:bodyPr/>
                    <a:lstStyle/>
                    <a:p>
                      <a:pPr algn="l" fontAlgn="base"/>
                      <a:r>
                        <a:rPr lang="en-US" sz="2100" b="0" i="0">
                          <a:solidFill>
                            <a:srgbClr val="000000"/>
                          </a:solidFill>
                          <a:effectLst/>
                          <a:latin typeface="Cambria" panose="02040503050406030204" pitchFamily="18" charset="0"/>
                        </a:rPr>
                        <a:t>0​</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5239"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B8C3D0"/>
                    </a:solidFill>
                  </a:tcPr>
                </a:tc>
                <a:extLst>
                  <a:ext uri="{0D108BD9-81ED-4DB2-BD59-A6C34878D82A}">
                    <a16:rowId xmlns:a16="http://schemas.microsoft.com/office/drawing/2014/main" val="1585317835"/>
                  </a:ext>
                </a:extLst>
              </a:tr>
              <a:tr h="646833">
                <a:tc>
                  <a:txBody>
                    <a:bodyPr/>
                    <a:lstStyle/>
                    <a:p>
                      <a:pPr algn="l" fontAlgn="base"/>
                      <a:r>
                        <a:rPr lang="en-US" sz="2100" b="0" i="0">
                          <a:solidFill>
                            <a:srgbClr val="000000"/>
                          </a:solidFill>
                          <a:effectLst/>
                          <a:latin typeface="Cambria" panose="02040503050406030204" pitchFamily="18" charset="0"/>
                        </a:rPr>
                        <a:t>25​</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8F3F7"/>
                    </a:solidFill>
                  </a:tcPr>
                </a:tc>
                <a:tc>
                  <a:txBody>
                    <a:bodyPr/>
                    <a:lstStyle/>
                    <a:p>
                      <a:pPr algn="l" fontAlgn="base"/>
                      <a:r>
                        <a:rPr lang="en-US" sz="2100" b="0" i="0">
                          <a:solidFill>
                            <a:srgbClr val="000000"/>
                          </a:solidFill>
                          <a:effectLst/>
                          <a:latin typeface="Cambria" panose="02040503050406030204" pitchFamily="18" charset="0"/>
                        </a:rPr>
                        <a:t>1.6​</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8F3F7"/>
                    </a:solidFill>
                  </a:tcPr>
                </a:tc>
                <a:tc>
                  <a:txBody>
                    <a:bodyPr/>
                    <a:lstStyle/>
                    <a:p>
                      <a:pPr algn="l" fontAlgn="base"/>
                      <a:r>
                        <a:rPr lang="en-US" sz="2100" b="0" i="0">
                          <a:solidFill>
                            <a:srgbClr val="000000"/>
                          </a:solidFill>
                          <a:effectLst/>
                          <a:latin typeface="Cambria" panose="02040503050406030204" pitchFamily="18" charset="0"/>
                        </a:rPr>
                        <a:t>40​</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8F3F7"/>
                    </a:solidFill>
                  </a:tcPr>
                </a:tc>
                <a:tc>
                  <a:txBody>
                    <a:bodyPr/>
                    <a:lstStyle/>
                    <a:p>
                      <a:pPr algn="l" fontAlgn="base"/>
                      <a:r>
                        <a:rPr lang="en-US" sz="2100" b="0" i="0">
                          <a:solidFill>
                            <a:srgbClr val="000000"/>
                          </a:solidFill>
                          <a:effectLst/>
                          <a:latin typeface="Cambria" panose="02040503050406030204" pitchFamily="18" charset="0"/>
                        </a:rPr>
                        <a:t>60​</a:t>
                      </a:r>
                      <a:endParaRPr lang="en-US" b="0" i="0">
                        <a:solidFill>
                          <a:srgbClr val="000000"/>
                        </a:solidFill>
                        <a:effectLst/>
                      </a:endParaRPr>
                    </a:p>
                  </a:txBody>
                  <a:tcPr>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8F3F7"/>
                    </a:solidFill>
                  </a:tcPr>
                </a:tc>
                <a:extLst>
                  <a:ext uri="{0D108BD9-81ED-4DB2-BD59-A6C34878D82A}">
                    <a16:rowId xmlns:a16="http://schemas.microsoft.com/office/drawing/2014/main" val="1314526463"/>
                  </a:ext>
                </a:extLst>
              </a:tr>
            </a:tbl>
          </a:graphicData>
        </a:graphic>
      </p:graphicFrame>
      <p:sp>
        <p:nvSpPr>
          <p:cNvPr id="14" name="Rectangle 1">
            <a:extLst>
              <a:ext uri="{FF2B5EF4-FFF2-40B4-BE49-F238E27FC236}">
                <a16:creationId xmlns:a16="http://schemas.microsoft.com/office/drawing/2014/main" id="{F61FAB7B-9681-865D-222C-FD007359987A}"/>
              </a:ext>
            </a:extLst>
          </p:cNvPr>
          <p:cNvSpPr>
            <a:spLocks noChangeArrowheads="1"/>
          </p:cNvSpPr>
          <p:nvPr/>
        </p:nvSpPr>
        <p:spPr bwMode="auto">
          <a:xfrm>
            <a:off x="2286000" y="4362770"/>
            <a:ext cx="46242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Freeform 7">
            <a:extLst>
              <a:ext uri="{FF2B5EF4-FFF2-40B4-BE49-F238E27FC236}">
                <a16:creationId xmlns:a16="http://schemas.microsoft.com/office/drawing/2014/main" id="{F9D6596D-73DB-5D60-0A9B-EB76983D474C}"/>
              </a:ext>
            </a:extLst>
          </p:cNvPr>
          <p:cNvSpPr/>
          <p:nvPr/>
        </p:nvSpPr>
        <p:spPr>
          <a:xfrm>
            <a:off x="15802316" y="8395407"/>
            <a:ext cx="2485684" cy="1637725"/>
          </a:xfrm>
          <a:custGeom>
            <a:avLst/>
            <a:gdLst/>
            <a:ahLst/>
            <a:cxnLst/>
            <a:rect l="l" t="t" r="r" b="b"/>
            <a:pathLst>
              <a:path w="2485684" h="1637725">
                <a:moveTo>
                  <a:pt x="0" y="0"/>
                </a:moveTo>
                <a:lnTo>
                  <a:pt x="2485684" y="0"/>
                </a:lnTo>
                <a:lnTo>
                  <a:pt x="2485684" y="1637725"/>
                </a:lnTo>
                <a:lnTo>
                  <a:pt x="0" y="16377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r>
              <a:rPr lang="en-US"/>
              <a:t>c</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5ef16e8-4ce0-4fc3-92e2-6a7a6c8e765e}" enabled="0" method="" siteId="{15ef16e8-4ce0-4fc3-92e2-6a7a6c8e765e}" removed="1"/>
</clbl:labelList>
</file>

<file path=docProps/app.xml><?xml version="1.0" encoding="utf-8"?>
<Properties xmlns="http://schemas.openxmlformats.org/officeDocument/2006/extended-properties" xmlns:vt="http://schemas.openxmlformats.org/officeDocument/2006/docPropsVTypes">
  <TotalTime>2</TotalTime>
  <Words>4395</Words>
  <Application>Microsoft Office PowerPoint</Application>
  <PresentationFormat>Custom</PresentationFormat>
  <Paragraphs>410</Paragraphs>
  <Slides>29</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Cambria</vt:lpstr>
      <vt:lpstr>Calibri</vt:lpstr>
      <vt:lpstr>Wingdings 2</vt:lpstr>
      <vt:lpstr>Arial</vt:lpstr>
      <vt:lpstr>Franklin Gothic Heavy</vt:lpstr>
      <vt:lpstr>Berthold Block</vt:lpstr>
      <vt:lpstr>Aptos</vt:lpstr>
      <vt:lpstr>Wingdings</vt:lpstr>
      <vt:lpstr>Segoe UI</vt:lpstr>
      <vt:lpstr>Open Sans</vt:lpstr>
      <vt:lpstr>Canva Sans</vt:lpstr>
      <vt:lpstr>Times New Roman</vt:lpstr>
      <vt:lpstr>Jua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 25 ppt</dc:title>
  <dc:creator>Shannon Magill</dc:creator>
  <cp:lastModifiedBy>Jamie McMillian</cp:lastModifiedBy>
  <cp:revision>4</cp:revision>
  <dcterms:created xsi:type="dcterms:W3CDTF">2006-08-16T00:00:00Z</dcterms:created>
  <dcterms:modified xsi:type="dcterms:W3CDTF">2025-04-24T13:20:32Z</dcterms:modified>
  <dc:identifier>DAGlXqhVt24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869A04D8-35DB-46D4-9692-DBEF6F6D209F</vt:lpwstr>
  </property>
  <property fmtid="{D5CDD505-2E9C-101B-9397-08002B2CF9AE}" pid="3" name="ArticulatePath">
    <vt:lpwstr>https://nysed-my.sharepoint.com/personal/alyssa_rondeau_nysed_gov/Documents/Microsoft Teams Chat Files/CEP 25 ppt</vt:lpwstr>
  </property>
</Properties>
</file>