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42"/>
  </p:notesMasterIdLst>
  <p:handoutMasterIdLst>
    <p:handoutMasterId r:id="rId43"/>
  </p:handoutMasterIdLst>
  <p:sldIdLst>
    <p:sldId id="256" r:id="rId2"/>
    <p:sldId id="870" r:id="rId3"/>
    <p:sldId id="855" r:id="rId4"/>
    <p:sldId id="849" r:id="rId5"/>
    <p:sldId id="850" r:id="rId6"/>
    <p:sldId id="263" r:id="rId7"/>
    <p:sldId id="262" r:id="rId8"/>
    <p:sldId id="264" r:id="rId9"/>
    <p:sldId id="625" r:id="rId10"/>
    <p:sldId id="866" r:id="rId11"/>
    <p:sldId id="818" r:id="rId12"/>
    <p:sldId id="862" r:id="rId13"/>
    <p:sldId id="868" r:id="rId14"/>
    <p:sldId id="627" r:id="rId15"/>
    <p:sldId id="629" r:id="rId16"/>
    <p:sldId id="630" r:id="rId17"/>
    <p:sldId id="869" r:id="rId18"/>
    <p:sldId id="632" r:id="rId19"/>
    <p:sldId id="628" r:id="rId20"/>
    <p:sldId id="281" r:id="rId21"/>
    <p:sldId id="863" r:id="rId22"/>
    <p:sldId id="867" r:id="rId23"/>
    <p:sldId id="864" r:id="rId24"/>
    <p:sldId id="277" r:id="rId25"/>
    <p:sldId id="852" r:id="rId26"/>
    <p:sldId id="844" r:id="rId27"/>
    <p:sldId id="275" r:id="rId28"/>
    <p:sldId id="278" r:id="rId29"/>
    <p:sldId id="865" r:id="rId30"/>
    <p:sldId id="861" r:id="rId31"/>
    <p:sldId id="858" r:id="rId32"/>
    <p:sldId id="280" r:id="rId33"/>
    <p:sldId id="283" r:id="rId34"/>
    <p:sldId id="285" r:id="rId35"/>
    <p:sldId id="820" r:id="rId36"/>
    <p:sldId id="284" r:id="rId37"/>
    <p:sldId id="658" r:id="rId38"/>
    <p:sldId id="286" r:id="rId39"/>
    <p:sldId id="871" r:id="rId40"/>
    <p:sldId id="798"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yan Tusch" initials="" lastIdx="1" clrIdx="0"/>
  <p:cmAuthor id="1" name="Administrator"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56000" autoAdjust="0"/>
  </p:normalViewPr>
  <p:slideViewPr>
    <p:cSldViewPr>
      <p:cViewPr>
        <p:scale>
          <a:sx n="60" d="100"/>
          <a:sy n="60" d="100"/>
        </p:scale>
        <p:origin x="-426" y="-4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3804" y="-3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591"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n-US" smtClean="0"/>
              <a:t>August  2015</a:t>
            </a:r>
            <a:endParaRPr lang="en-US" dirty="0"/>
          </a:p>
        </p:txBody>
      </p:sp>
      <p:sp>
        <p:nvSpPr>
          <p:cNvPr id="3" name="Date Placeholder 2"/>
          <p:cNvSpPr>
            <a:spLocks noGrp="1"/>
          </p:cNvSpPr>
          <p:nvPr>
            <p:ph type="dt" sz="quarter" idx="1"/>
          </p:nvPr>
        </p:nvSpPr>
        <p:spPr>
          <a:xfrm>
            <a:off x="3883827" y="1"/>
            <a:ext cx="297259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endParaRPr lang="en-US" dirty="0"/>
          </a:p>
        </p:txBody>
      </p:sp>
      <p:sp>
        <p:nvSpPr>
          <p:cNvPr id="4" name="Footer Placeholder 3"/>
          <p:cNvSpPr>
            <a:spLocks noGrp="1"/>
          </p:cNvSpPr>
          <p:nvPr>
            <p:ph type="ftr" sz="quarter" idx="2"/>
          </p:nvPr>
        </p:nvSpPr>
        <p:spPr>
          <a:xfrm>
            <a:off x="1" y="8829675"/>
            <a:ext cx="2972591"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3827" y="8829675"/>
            <a:ext cx="297259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17A0DE3-BEBF-43F7-B754-ED3C8C595AC3}" type="slidenum">
              <a:rPr lang="en-US"/>
              <a:pPr>
                <a:defRPr/>
              </a:pPr>
              <a:t>‹#›</a:t>
            </a:fld>
            <a:endParaRPr lang="en-US" dirty="0"/>
          </a:p>
        </p:txBody>
      </p:sp>
    </p:spTree>
    <p:extLst>
      <p:ext uri="{BB962C8B-B14F-4D97-AF65-F5344CB8AC3E}">
        <p14:creationId xmlns:p14="http://schemas.microsoft.com/office/powerpoint/2010/main" val="23756475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591"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r>
              <a:rPr lang="en-US" smtClean="0"/>
              <a:t>August  2015</a:t>
            </a:r>
            <a:endParaRPr lang="en-US" dirty="0"/>
          </a:p>
        </p:txBody>
      </p:sp>
      <p:sp>
        <p:nvSpPr>
          <p:cNvPr id="3" name="Date Placeholder 2"/>
          <p:cNvSpPr>
            <a:spLocks noGrp="1"/>
          </p:cNvSpPr>
          <p:nvPr>
            <p:ph type="dt" idx="1"/>
          </p:nvPr>
        </p:nvSpPr>
        <p:spPr>
          <a:xfrm>
            <a:off x="3883827" y="1"/>
            <a:ext cx="2972590"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6590" y="4416425"/>
            <a:ext cx="548640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2972591"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3827" y="8829675"/>
            <a:ext cx="2972590"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16C5326D-4A24-45D7-9F64-96496D3A7D7C}" type="slidenum">
              <a:rPr lang="en-US"/>
              <a:pPr>
                <a:defRPr/>
              </a:pPr>
              <a:t>‹#›</a:t>
            </a:fld>
            <a:endParaRPr lang="en-US" dirty="0"/>
          </a:p>
        </p:txBody>
      </p:sp>
    </p:spTree>
    <p:extLst>
      <p:ext uri="{BB962C8B-B14F-4D97-AF65-F5344CB8AC3E}">
        <p14:creationId xmlns:p14="http://schemas.microsoft.com/office/powerpoint/2010/main" val="1042658501"/>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ysteachs.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fns.usda.gov/school-meals/family-friendly-application-translation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7F9D9F-57DC-4366-8387-C90163817541}" type="slidenum">
              <a:rPr lang="en-US">
                <a:cs typeface="Arial" charset="0"/>
              </a:rPr>
              <a:pPr fontAlgn="base">
                <a:spcBef>
                  <a:spcPct val="0"/>
                </a:spcBef>
                <a:spcAft>
                  <a:spcPct val="0"/>
                </a:spcAft>
              </a:pPr>
              <a:t>1</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6553200" cy="4914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5486400"/>
            <a:ext cx="6553200" cy="3170099"/>
          </a:xfrm>
          <a:prstGeom prst="rect">
            <a:avLst/>
          </a:prstGeom>
          <a:noFill/>
        </p:spPr>
        <p:txBody>
          <a:bodyPr wrap="square" rtlCol="0">
            <a:spAutoFit/>
          </a:bodyPr>
          <a:lstStyle/>
          <a:p>
            <a:pPr algn="ctr"/>
            <a:r>
              <a:rPr lang="en-US" sz="1400" i="1" dirty="0">
                <a:latin typeface="+mn-lt"/>
              </a:rPr>
              <a:t>Welcome to the </a:t>
            </a:r>
            <a:r>
              <a:rPr lang="en-US" sz="1400" i="1" dirty="0" smtClean="0">
                <a:latin typeface="+mn-lt"/>
              </a:rPr>
              <a:t>Eligibility Webinar</a:t>
            </a:r>
            <a:r>
              <a:rPr lang="en-US" sz="1400" i="1" dirty="0">
                <a:latin typeface="+mn-lt"/>
              </a:rPr>
              <a:t>! </a:t>
            </a:r>
            <a:endParaRPr lang="en-US" sz="1400" i="1" dirty="0" smtClean="0">
              <a:latin typeface="+mn-lt"/>
            </a:endParaRPr>
          </a:p>
          <a:p>
            <a:pPr algn="ctr"/>
            <a:endParaRPr lang="en-US" sz="1400" dirty="0">
              <a:latin typeface="+mn-lt"/>
            </a:endParaRPr>
          </a:p>
          <a:p>
            <a:pPr algn="ctr"/>
            <a:r>
              <a:rPr lang="en-US" sz="1400" dirty="0" smtClean="0">
                <a:latin typeface="+mn-lt"/>
              </a:rPr>
              <a:t>This </a:t>
            </a:r>
            <a:r>
              <a:rPr lang="en-US" sz="1400" dirty="0">
                <a:latin typeface="+mn-lt"/>
              </a:rPr>
              <a:t>webinar was previously presented live by the NYSED Office of Child Nutrition Programs on August </a:t>
            </a:r>
            <a:r>
              <a:rPr lang="en-US" sz="1400" dirty="0" smtClean="0">
                <a:latin typeface="+mn-lt"/>
              </a:rPr>
              <a:t>5th</a:t>
            </a:r>
            <a:r>
              <a:rPr lang="en-US" sz="1400" dirty="0">
                <a:latin typeface="+mn-lt"/>
              </a:rPr>
              <a:t>, 2015 and covered information related to </a:t>
            </a:r>
            <a:r>
              <a:rPr lang="en-US" sz="1400" dirty="0" smtClean="0">
                <a:latin typeface="+mn-lt"/>
              </a:rPr>
              <a:t>eligibility requirements for </a:t>
            </a:r>
            <a:r>
              <a:rPr lang="en-US" sz="1400" dirty="0">
                <a:latin typeface="+mn-lt"/>
              </a:rPr>
              <a:t>the National School Lunch Program and the School Breakfast Program. </a:t>
            </a:r>
          </a:p>
          <a:p>
            <a:pPr algn="ctr"/>
            <a:endParaRPr lang="en-US" sz="1400" dirty="0">
              <a:latin typeface="+mn-lt"/>
            </a:endParaRPr>
          </a:p>
          <a:p>
            <a:pPr algn="ctr"/>
            <a:r>
              <a:rPr lang="en-US" sz="1400" dirty="0">
                <a:latin typeface="+mn-lt"/>
              </a:rPr>
              <a:t>This webinar is about 1 hour; you must view the entire presentation in order to receive continuing education/training credits.</a:t>
            </a:r>
          </a:p>
          <a:p>
            <a:pPr algn="ctr"/>
            <a:endParaRPr lang="en-US" sz="1400" dirty="0">
              <a:latin typeface="+mn-lt"/>
            </a:endParaRPr>
          </a:p>
          <a:p>
            <a:pPr algn="ctr"/>
            <a:r>
              <a:rPr lang="en-US" sz="1400" dirty="0">
                <a:latin typeface="+mn-lt"/>
              </a:rPr>
              <a:t>After you have watched the entire presentation, you may close out of your browser by selecting the “X” on the right side of the webinar window. You will then be directed to complete a brief five question assessment of the content covered in the webinar. You must complete the assessment to receive credit for viewing this webinar.</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304800"/>
            <a:ext cx="5346700" cy="4010025"/>
          </a:xfrm>
        </p:spPr>
      </p:sp>
      <p:sp>
        <p:nvSpPr>
          <p:cNvPr id="3" name="Notes Placeholder 2"/>
          <p:cNvSpPr>
            <a:spLocks noGrp="1"/>
          </p:cNvSpPr>
          <p:nvPr>
            <p:ph type="body" idx="1"/>
          </p:nvPr>
        </p:nvSpPr>
        <p:spPr>
          <a:xfrm>
            <a:off x="304800" y="4419600"/>
            <a:ext cx="6248400" cy="4495799"/>
          </a:xfrm>
        </p:spPr>
        <p:txBody>
          <a:bodyPr/>
          <a:lstStyle/>
          <a:p>
            <a:r>
              <a:rPr lang="en-US" sz="1400" dirty="0"/>
              <a:t>Children </a:t>
            </a:r>
            <a:r>
              <a:rPr lang="en-US" sz="1400" dirty="0" smtClean="0"/>
              <a:t>are automatically </a:t>
            </a:r>
            <a:r>
              <a:rPr lang="en-US" sz="1400" dirty="0"/>
              <a:t>eligible for free meals or free milk </a:t>
            </a:r>
            <a:r>
              <a:rPr lang="en-US" sz="1400" dirty="0" smtClean="0"/>
              <a:t>if </a:t>
            </a:r>
            <a:r>
              <a:rPr lang="en-US" sz="1400" dirty="0"/>
              <a:t>they, or any household member, receive benefits under Assistance Programs; or they are designated as members of Other Source Categorically Eligible </a:t>
            </a:r>
            <a:r>
              <a:rPr lang="en-US" sz="1400" dirty="0" smtClean="0"/>
              <a:t>Programs.</a:t>
            </a:r>
            <a:endParaRPr lang="en-US" sz="1400" dirty="0"/>
          </a:p>
          <a:p>
            <a:endParaRPr lang="en-US" sz="1400" dirty="0"/>
          </a:p>
          <a:p>
            <a:r>
              <a:rPr lang="en-US" sz="1400" dirty="0" smtClean="0"/>
              <a:t>Students may be deemed categorically eligible for free meal benefits through documentation from SNAP, Eligibility Letters from NYS, documentation from a</a:t>
            </a:r>
            <a:r>
              <a:rPr lang="en-US" sz="1400" baseline="0" dirty="0" smtClean="0"/>
              <a:t> local agency such as a homeless liaison or foster agency.</a:t>
            </a:r>
            <a:endParaRPr lang="en-US" sz="1400" dirty="0" smtClean="0"/>
          </a:p>
          <a:p>
            <a:endParaRPr lang="en-US" sz="1400" dirty="0"/>
          </a:p>
          <a:p>
            <a:r>
              <a:rPr lang="en-US" sz="1400" dirty="0" smtClean="0"/>
              <a:t>Remember, you will be required to report the number of children eligible through categorical eligibility.</a:t>
            </a:r>
          </a:p>
          <a:p>
            <a:endParaRPr lang="en-US" dirty="0" smtClean="0"/>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10</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347079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5207000" cy="3905250"/>
          </a:xfrm>
        </p:spPr>
      </p:sp>
      <p:sp>
        <p:nvSpPr>
          <p:cNvPr id="3" name="Notes Placeholder 2"/>
          <p:cNvSpPr>
            <a:spLocks noGrp="1"/>
          </p:cNvSpPr>
          <p:nvPr>
            <p:ph type="body" idx="1"/>
          </p:nvPr>
        </p:nvSpPr>
        <p:spPr>
          <a:xfrm>
            <a:off x="304800" y="4343400"/>
            <a:ext cx="6400800" cy="4343401"/>
          </a:xfrm>
        </p:spPr>
        <p:txBody>
          <a:bodyPr/>
          <a:lstStyle/>
          <a:p>
            <a:r>
              <a:rPr lang="en-US" sz="1400" dirty="0" smtClean="0"/>
              <a:t>Direct Certification is the process </a:t>
            </a:r>
            <a:r>
              <a:rPr lang="en-US" sz="1400" dirty="0"/>
              <a:t>under which SFAs certify children who are members of households receiving assistance under the Assistance Programs as eligible for free school meals, without further application, based on information provided by the State/local agency administering those </a:t>
            </a:r>
            <a:r>
              <a:rPr lang="en-US" sz="1400" dirty="0" smtClean="0"/>
              <a:t>programs.</a:t>
            </a:r>
          </a:p>
          <a:p>
            <a:endParaRPr lang="en-US" sz="1400" dirty="0"/>
          </a:p>
          <a:p>
            <a:r>
              <a:rPr lang="en-US" sz="1400" b="1" dirty="0" smtClean="0"/>
              <a:t>Free </a:t>
            </a:r>
            <a:r>
              <a:rPr lang="en-US" sz="1400" b="1" dirty="0"/>
              <a:t>meal eligibility is extended to ALL </a:t>
            </a:r>
            <a:r>
              <a:rPr lang="en-US" sz="1400" b="1" dirty="0" smtClean="0"/>
              <a:t>students living in the household of </a:t>
            </a:r>
            <a:r>
              <a:rPr lang="en-US" sz="1400" b="1" dirty="0"/>
              <a:t>a child </a:t>
            </a:r>
            <a:r>
              <a:rPr lang="en-US" sz="1400" b="1" dirty="0" smtClean="0"/>
              <a:t>who is directly certified.</a:t>
            </a:r>
            <a:endParaRPr lang="en-US" sz="1400" b="1" dirty="0"/>
          </a:p>
          <a:p>
            <a:endParaRPr lang="en-US" sz="1400" dirty="0" smtClean="0"/>
          </a:p>
          <a:p>
            <a:r>
              <a:rPr lang="en-US" sz="1400" dirty="0" smtClean="0"/>
              <a:t>Direct Certification is the highest level of eligibility. </a:t>
            </a:r>
          </a:p>
          <a:p>
            <a:endParaRPr lang="en-US" sz="1400" dirty="0"/>
          </a:p>
          <a:p>
            <a:r>
              <a:rPr lang="en-US" sz="1400" dirty="0" smtClean="0"/>
              <a:t>SFAs will directly certify students for free meal benefits by conducting the Direct Certification Matching Process (DCMP).</a:t>
            </a:r>
          </a:p>
          <a:p>
            <a:endParaRPr lang="en-US" sz="800" dirty="0"/>
          </a:p>
          <a:p>
            <a:endParaRPr lang="en-US" sz="1400" dirty="0" smtClean="0"/>
          </a:p>
          <a:p>
            <a:pPr marL="171450" indent="-171450" fontAlgn="auto">
              <a:spcBef>
                <a:spcPts val="0"/>
              </a:spcBef>
              <a:spcAft>
                <a:spcPts val="0"/>
              </a:spcAft>
              <a:buFont typeface="Arial" pitchFamily="34" charset="0"/>
              <a:buChar char="•"/>
              <a:defRPr/>
            </a:pPr>
            <a:endParaRPr lang="en-US" sz="1400" dirty="0"/>
          </a:p>
          <a:p>
            <a:endParaRPr lang="en-US" sz="1400" dirty="0" smtClean="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11</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3395464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470400" cy="3352800"/>
          </a:xfrm>
        </p:spPr>
      </p:sp>
      <p:sp>
        <p:nvSpPr>
          <p:cNvPr id="3" name="Notes Placeholder 2"/>
          <p:cNvSpPr>
            <a:spLocks noGrp="1"/>
          </p:cNvSpPr>
          <p:nvPr>
            <p:ph type="body" idx="1"/>
          </p:nvPr>
        </p:nvSpPr>
        <p:spPr>
          <a:xfrm>
            <a:off x="304800" y="3886200"/>
            <a:ext cx="6248400" cy="5257800"/>
          </a:xfrm>
        </p:spPr>
        <p:txBody>
          <a:bodyPr/>
          <a:lstStyle/>
          <a:p>
            <a:r>
              <a:rPr lang="en-US" dirty="0" smtClean="0"/>
              <a:t>The Direct Certification Matching Process (DCMP) is a process that is conducted electronically by your SFA. To directly certify students for free meal benefits, or in other words- identify students who are eligible for free meals without further application, your SFA will access data through the Child Nutrition Management System (CNMS)</a:t>
            </a:r>
          </a:p>
          <a:p>
            <a:endParaRPr lang="en-US" dirty="0" smtClean="0"/>
          </a:p>
          <a:p>
            <a:r>
              <a:rPr lang="en-US" dirty="0" smtClean="0"/>
              <a:t>The data that is accessed through CNMS will include the names and addresses of students in New York State who receive assistance through the Supplemental Nutrition Assistance Program (Formally known as Food Stamps) and who also meet a very specific income criteria. </a:t>
            </a:r>
          </a:p>
          <a:p>
            <a:endParaRPr lang="en-US" dirty="0" smtClean="0"/>
          </a:p>
          <a:p>
            <a:r>
              <a:rPr lang="en-US" dirty="0" smtClean="0"/>
              <a:t>The data included through the DCMP also includes students who receive assistance through Medicaid. Not everyone who receives Medicaid qualifies for free meals; they must meet very specific income criteria. Please note, DCMP is the only way Medicaid qualifies a child for meal benefits!</a:t>
            </a:r>
            <a:endParaRPr lang="en-US" dirty="0"/>
          </a:p>
          <a:p>
            <a:endParaRPr lang="en-US" b="1" dirty="0" smtClean="0"/>
          </a:p>
          <a:p>
            <a:r>
              <a:rPr lang="en-US" b="1" dirty="0" smtClean="0"/>
              <a:t>Students </a:t>
            </a:r>
            <a:r>
              <a:rPr lang="en-US" b="1" dirty="0"/>
              <a:t>on </a:t>
            </a:r>
            <a:r>
              <a:rPr lang="en-US" b="1" dirty="0" smtClean="0"/>
              <a:t>this DCMP </a:t>
            </a:r>
            <a:r>
              <a:rPr lang="en-US" b="1" dirty="0"/>
              <a:t>list must be provided free meal benefits without further application</a:t>
            </a:r>
            <a:r>
              <a:rPr lang="en-US" b="1" dirty="0" smtClean="0"/>
              <a:t>.</a:t>
            </a:r>
            <a:endParaRPr lang="en-US" dirty="0" smtClean="0"/>
          </a:p>
          <a:p>
            <a:endParaRPr lang="en-US" dirty="0" smtClean="0"/>
          </a:p>
          <a:p>
            <a:r>
              <a:rPr lang="en-US" dirty="0" smtClean="0"/>
              <a:t>When accessing the DCMP data, each student will be flagged either SNAP or MEDI. </a:t>
            </a:r>
            <a:r>
              <a:rPr lang="en-US" b="1" dirty="0" smtClean="0"/>
              <a:t>SFAs are required to report the number of students directly certified through SNAP separately from the number of students directly certified through Medicaid. So, you must keep this data separate.</a:t>
            </a:r>
            <a:endParaRPr lang="en-US" b="1" dirty="0"/>
          </a:p>
          <a:p>
            <a:r>
              <a:rPr lang="en-US" b="1" dirty="0" smtClean="0"/>
              <a:t>If you use an electronic system to conduct DCMP- ensure it is programmed to maintain this information separately</a:t>
            </a:r>
          </a:p>
          <a:p>
            <a:endParaRPr lang="en-US" dirty="0"/>
          </a:p>
          <a:p>
            <a:r>
              <a:rPr lang="en-US" dirty="0" smtClean="0"/>
              <a:t>Again, free meal benefits are extended to ALL students living in the household of a child who is found on the direct certification matching process. </a:t>
            </a:r>
          </a:p>
          <a:p>
            <a:endParaRPr lang="en-US" dirty="0"/>
          </a:p>
          <a:p>
            <a:endParaRPr lang="en-US" dirty="0" smtClean="0"/>
          </a:p>
          <a:p>
            <a:endParaRPr lang="en-US" dirty="0" smtClean="0"/>
          </a:p>
          <a:p>
            <a:pPr marL="171450" indent="-171450" fontAlgn="auto">
              <a:spcBef>
                <a:spcPts val="0"/>
              </a:spcBef>
              <a:spcAft>
                <a:spcPts val="0"/>
              </a:spcAft>
              <a:buFont typeface="Arial" pitchFamily="34" charset="0"/>
              <a:buChar char="•"/>
              <a:defRPr/>
            </a:pPr>
            <a:endParaRPr lang="en-US" dirty="0"/>
          </a:p>
          <a:p>
            <a:endParaRPr lang="en-US" dirty="0" smtClean="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12</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339546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5283200" cy="3962400"/>
          </a:xfrm>
        </p:spPr>
      </p:sp>
      <p:sp>
        <p:nvSpPr>
          <p:cNvPr id="3" name="Notes Placeholder 2"/>
          <p:cNvSpPr>
            <a:spLocks noGrp="1"/>
          </p:cNvSpPr>
          <p:nvPr>
            <p:ph type="body" idx="1"/>
          </p:nvPr>
        </p:nvSpPr>
        <p:spPr>
          <a:xfrm>
            <a:off x="381000" y="4495800"/>
            <a:ext cx="6172200" cy="4648200"/>
          </a:xfrm>
        </p:spPr>
        <p:txBody>
          <a:bodyPr/>
          <a:lstStyle/>
          <a:p>
            <a:pPr>
              <a:spcBef>
                <a:spcPct val="0"/>
              </a:spcBef>
            </a:pPr>
            <a:r>
              <a:rPr lang="en-US" dirty="0" smtClean="0"/>
              <a:t>To conduct the DCMP, you will log into CNMS and follow the instructions as listed in the Direct Certification Memo on our Child Nutrition Knowledge Center.</a:t>
            </a:r>
          </a:p>
          <a:p>
            <a:pPr>
              <a:spcBef>
                <a:spcPct val="0"/>
              </a:spcBef>
            </a:pPr>
            <a:endParaRPr lang="en-US" dirty="0" smtClean="0"/>
          </a:p>
          <a:p>
            <a:pPr>
              <a:spcBef>
                <a:spcPct val="0"/>
              </a:spcBef>
            </a:pPr>
            <a:r>
              <a:rPr lang="en-US" dirty="0" smtClean="0"/>
              <a:t>When conducting the DCMP, SFAs can choose how to run the DCMP search to easily identify students in their SFA who qualify for free meal benefits.</a:t>
            </a:r>
          </a:p>
          <a:p>
            <a:pPr>
              <a:spcBef>
                <a:spcPct val="0"/>
              </a:spcBef>
            </a:pPr>
            <a:endParaRPr lang="en-US" dirty="0" smtClean="0"/>
          </a:p>
          <a:p>
            <a:pPr>
              <a:spcBef>
                <a:spcPct val="0"/>
              </a:spcBef>
            </a:pPr>
            <a:r>
              <a:rPr lang="en-US" dirty="0" smtClean="0"/>
              <a:t>The initial search conducted for each data set is usually done by zip code to allow for the most matches.</a:t>
            </a:r>
          </a:p>
          <a:p>
            <a:pPr>
              <a:spcBef>
                <a:spcPct val="0"/>
              </a:spcBef>
            </a:pPr>
            <a:endParaRPr lang="en-US" dirty="0" smtClean="0"/>
          </a:p>
          <a:p>
            <a:pPr>
              <a:spcBef>
                <a:spcPct val="0"/>
              </a:spcBef>
            </a:pPr>
            <a:r>
              <a:rPr lang="en-US" dirty="0" smtClean="0"/>
              <a:t>SFAs will use this data to match students who attend their SFA with students who appear on the DCMP list.</a:t>
            </a:r>
          </a:p>
          <a:p>
            <a:pPr>
              <a:spcBef>
                <a:spcPct val="0"/>
              </a:spcBef>
            </a:pPr>
            <a:endParaRPr lang="en-US" dirty="0" smtClean="0"/>
          </a:p>
          <a:p>
            <a:pPr>
              <a:spcBef>
                <a:spcPct val="0"/>
              </a:spcBef>
            </a:pPr>
            <a:r>
              <a:rPr lang="en-US" b="1" dirty="0" smtClean="0"/>
              <a:t>To make a match, SFAs must identify a student using at least three unique identifiers to the student enrollment data at the SFA. </a:t>
            </a:r>
          </a:p>
          <a:p>
            <a:pPr>
              <a:spcBef>
                <a:spcPct val="0"/>
              </a:spcBef>
            </a:pPr>
            <a:endParaRPr lang="en-US" dirty="0" smtClean="0"/>
          </a:p>
          <a:p>
            <a:pPr>
              <a:spcBef>
                <a:spcPct val="0"/>
              </a:spcBef>
            </a:pPr>
            <a:r>
              <a:rPr lang="en-US" dirty="0" err="1" smtClean="0"/>
              <a:t>Ie</a:t>
            </a:r>
            <a:r>
              <a:rPr lang="en-US" dirty="0" smtClean="0"/>
              <a:t>. First name, Last name, Case name/Guardian</a:t>
            </a:r>
          </a:p>
          <a:p>
            <a:pPr>
              <a:spcBef>
                <a:spcPct val="0"/>
              </a:spcBef>
            </a:pPr>
            <a:r>
              <a:rPr lang="en-US" dirty="0" err="1" smtClean="0"/>
              <a:t>Ie</a:t>
            </a:r>
            <a:r>
              <a:rPr lang="en-US" dirty="0" smtClean="0"/>
              <a:t>. First name, Last name, DOB</a:t>
            </a:r>
          </a:p>
          <a:p>
            <a:pPr>
              <a:spcBef>
                <a:spcPct val="0"/>
              </a:spcBef>
            </a:pPr>
            <a:r>
              <a:rPr lang="en-US" dirty="0" err="1" smtClean="0"/>
              <a:t>Ie</a:t>
            </a:r>
            <a:r>
              <a:rPr lang="en-US" dirty="0" smtClean="0"/>
              <a:t>. First name, Last name, Case number</a:t>
            </a:r>
          </a:p>
          <a:p>
            <a:pPr>
              <a:spcBef>
                <a:spcPct val="0"/>
              </a:spcBef>
            </a:pPr>
            <a:r>
              <a:rPr lang="en-US" dirty="0" err="1"/>
              <a:t>Ie</a:t>
            </a:r>
            <a:r>
              <a:rPr lang="en-US" dirty="0"/>
              <a:t>. First name, Last name, </a:t>
            </a:r>
            <a:r>
              <a:rPr lang="en-US" dirty="0" smtClean="0"/>
              <a:t>Address</a:t>
            </a:r>
            <a:endParaRPr lang="en-US" dirty="0"/>
          </a:p>
          <a:p>
            <a:pPr>
              <a:spcBef>
                <a:spcPct val="0"/>
              </a:spcBef>
            </a:pPr>
            <a:endParaRPr lang="en-US" dirty="0" smtClean="0"/>
          </a:p>
          <a:p>
            <a:pPr>
              <a:spcBef>
                <a:spcPct val="0"/>
              </a:spcBef>
            </a:pPr>
            <a:r>
              <a:rPr lang="en-US" dirty="0" smtClean="0"/>
              <a:t>SFAs also have the ability to conduct the DCMP by searching by last name or by case number</a:t>
            </a:r>
            <a:r>
              <a:rPr lang="en-US" baseline="0" dirty="0" smtClean="0"/>
              <a:t> </a:t>
            </a:r>
            <a:r>
              <a:rPr lang="en-US" dirty="0" smtClean="0"/>
              <a:t> if they want to look up a specific student.</a:t>
            </a:r>
          </a:p>
          <a:p>
            <a:pPr>
              <a:spcBef>
                <a:spcPct val="0"/>
              </a:spcBef>
            </a:pPr>
            <a:endParaRPr lang="en-US" dirty="0" smtClean="0"/>
          </a:p>
          <a:p>
            <a:pPr>
              <a:spcBef>
                <a:spcPct val="0"/>
              </a:spcBef>
            </a:pPr>
            <a:r>
              <a:rPr lang="en-US" dirty="0" smtClean="0"/>
              <a:t>SFAs must maintain these DC</a:t>
            </a:r>
            <a:r>
              <a:rPr lang="en-US" baseline="0" dirty="0" smtClean="0"/>
              <a:t> lists not just the rosters.</a:t>
            </a:r>
          </a:p>
          <a:p>
            <a:endParaRPr lang="en-US" dirty="0" smtClean="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13</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3395464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1016025" y="381000"/>
            <a:ext cx="4977798" cy="3733800"/>
          </a:xfrm>
          <a:noFill/>
          <a:ln>
            <a:solidFill>
              <a:srgbClr val="000000"/>
            </a:solidFill>
            <a:miter lim="800000"/>
            <a:headEnd/>
            <a:tailEnd/>
          </a:ln>
        </p:spPr>
      </p:sp>
      <p:sp>
        <p:nvSpPr>
          <p:cNvPr id="3" name="Notes Placeholder 2"/>
          <p:cNvSpPr>
            <a:spLocks noGrp="1"/>
          </p:cNvSpPr>
          <p:nvPr>
            <p:ph type="body" idx="1"/>
          </p:nvPr>
        </p:nvSpPr>
        <p:spPr>
          <a:xfrm>
            <a:off x="381000" y="4191000"/>
            <a:ext cx="6172199" cy="4876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SED </a:t>
            </a:r>
            <a:r>
              <a:rPr lang="en-US" dirty="0"/>
              <a:t>will provide </a:t>
            </a:r>
            <a:r>
              <a:rPr lang="en-US" u="sng" dirty="0" smtClean="0"/>
              <a:t>updated DCMP data 4 </a:t>
            </a:r>
            <a:r>
              <a:rPr lang="en-US" u="sng" dirty="0"/>
              <a:t>times</a:t>
            </a:r>
            <a:r>
              <a:rPr lang="en-US" dirty="0"/>
              <a:t> during the 15-16 school year</a:t>
            </a:r>
            <a:r>
              <a:rPr lang="en-US" dirty="0" smtClean="0"/>
              <a:t>, in </a:t>
            </a:r>
            <a:r>
              <a:rPr lang="en-US" u="sng" dirty="0" smtClean="0"/>
              <a:t>August, </a:t>
            </a:r>
            <a:r>
              <a:rPr lang="en-US" u="sng" dirty="0"/>
              <a:t>October, January </a:t>
            </a:r>
            <a:r>
              <a:rPr lang="en-US" u="sng" dirty="0" smtClean="0"/>
              <a:t>and April</a:t>
            </a:r>
            <a:r>
              <a:rPr lang="en-US" dirty="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SFAs must ensure the DCMP is conducted at least three times throughout the school year- however, t</a:t>
            </a:r>
            <a:r>
              <a:rPr lang="en-US" dirty="0" smtClean="0"/>
              <a:t>he first DCMP in August is required for all SFAs.</a:t>
            </a:r>
            <a:r>
              <a:rPr lang="en-US" baseline="0" dirty="0" smtClean="0"/>
              <a:t> </a:t>
            </a:r>
            <a:r>
              <a:rPr lang="en-US" dirty="0" smtClean="0"/>
              <a:t>It </a:t>
            </a:r>
            <a:r>
              <a:rPr lang="en-US" dirty="0"/>
              <a:t>is the SFAs responsibility to check the website for these updates and complete </a:t>
            </a:r>
            <a:r>
              <a:rPr lang="en-US" dirty="0" smtClean="0"/>
              <a:t>the DCMP at least three  </a:t>
            </a:r>
            <a:r>
              <a:rPr lang="en-US" dirty="0"/>
              <a:t>times </a:t>
            </a:r>
            <a:r>
              <a:rPr lang="en-US" dirty="0" smtClean="0"/>
              <a:t>each school year</a:t>
            </a:r>
            <a:r>
              <a:rPr lang="en-US" dirty="0"/>
              <a:t>. </a:t>
            </a:r>
            <a:endParaRPr lang="en-US" dirty="0" smtClean="0"/>
          </a:p>
          <a:p>
            <a:pPr lvl="1" fontAlgn="auto">
              <a:spcBef>
                <a:spcPts val="0"/>
              </a:spcBef>
              <a:spcAft>
                <a:spcPts val="0"/>
              </a:spcAft>
              <a:defRPr/>
            </a:pPr>
            <a:endParaRPr lang="en-US" dirty="0" smtClean="0"/>
          </a:p>
          <a:p>
            <a:r>
              <a:rPr lang="en-US" dirty="0" smtClean="0"/>
              <a:t>SFAs must keep documentation of the DCMP match each time they access the data. </a:t>
            </a:r>
          </a:p>
          <a:p>
            <a:endParaRPr lang="en-US" dirty="0" smtClean="0"/>
          </a:p>
          <a:p>
            <a:pPr fontAlgn="auto">
              <a:spcBef>
                <a:spcPts val="0"/>
              </a:spcBef>
              <a:spcAft>
                <a:spcPts val="0"/>
              </a:spcAft>
              <a:defRPr/>
            </a:pPr>
            <a:r>
              <a:rPr lang="en-US" dirty="0"/>
              <a:t>SFAs will also be responsible to </a:t>
            </a:r>
            <a:r>
              <a:rPr lang="en-US" u="sng" dirty="0"/>
              <a:t>send letters to </a:t>
            </a:r>
            <a:r>
              <a:rPr lang="en-US" u="sng" dirty="0" smtClean="0"/>
              <a:t>households of directly certified children </a:t>
            </a:r>
            <a:r>
              <a:rPr lang="en-US" u="sng" dirty="0"/>
              <a:t>notifying them</a:t>
            </a:r>
            <a:r>
              <a:rPr lang="en-US" dirty="0"/>
              <a:t> of their free status.</a:t>
            </a:r>
          </a:p>
          <a:p>
            <a:pPr marL="628650" lvl="1" indent="-171450" fontAlgn="auto">
              <a:spcBef>
                <a:spcPts val="0"/>
              </a:spcBef>
              <a:spcAft>
                <a:spcPts val="0"/>
              </a:spcAft>
              <a:buFont typeface="Arial" charset="0"/>
              <a:buChar char="•"/>
              <a:defRPr/>
            </a:pPr>
            <a:r>
              <a:rPr lang="en-US" dirty="0"/>
              <a:t>Families have the right to decline benefits by returning the letter indicating declining benefits (page 56 policy booklet) </a:t>
            </a:r>
          </a:p>
          <a:p>
            <a:pPr marL="628650" lvl="1" indent="-171450" fontAlgn="auto">
              <a:spcBef>
                <a:spcPts val="0"/>
              </a:spcBef>
              <a:spcAft>
                <a:spcPts val="0"/>
              </a:spcAft>
              <a:buFont typeface="Arial" charset="0"/>
              <a:buChar char="•"/>
              <a:defRPr/>
            </a:pPr>
            <a:r>
              <a:rPr lang="en-US" dirty="0"/>
              <a:t>If not </a:t>
            </a:r>
            <a:r>
              <a:rPr lang="en-US" dirty="0" smtClean="0"/>
              <a:t>using the prototype letter you, </a:t>
            </a:r>
            <a:r>
              <a:rPr lang="en-US" dirty="0"/>
              <a:t>must request </a:t>
            </a:r>
            <a:r>
              <a:rPr lang="en-US" dirty="0" smtClean="0"/>
              <a:t>SED approval </a:t>
            </a:r>
            <a:r>
              <a:rPr lang="en-US" dirty="0"/>
              <a:t>to ensure all required components are included</a:t>
            </a:r>
          </a:p>
          <a:p>
            <a:pPr marL="628650" lvl="1" indent="-171450" fontAlgn="auto">
              <a:spcBef>
                <a:spcPts val="0"/>
              </a:spcBef>
              <a:spcAft>
                <a:spcPts val="0"/>
              </a:spcAft>
              <a:buFont typeface="Arial" charset="0"/>
              <a:buChar char="•"/>
              <a:defRPr/>
            </a:pPr>
            <a:endParaRPr lang="en-US" dirty="0"/>
          </a:p>
          <a:p>
            <a:pPr fontAlgn="auto">
              <a:spcBef>
                <a:spcPts val="0"/>
              </a:spcBef>
              <a:spcAft>
                <a:spcPts val="0"/>
              </a:spcAft>
              <a:defRPr/>
            </a:pPr>
            <a:r>
              <a:rPr lang="en-US" dirty="0"/>
              <a:t>*SFAs must keep all information </a:t>
            </a:r>
            <a:r>
              <a:rPr lang="en-US" u="sng" dirty="0"/>
              <a:t>confidential. </a:t>
            </a:r>
          </a:p>
          <a:p>
            <a:endParaRPr lang="en-US" dirty="0" smtClean="0"/>
          </a:p>
          <a:p>
            <a:r>
              <a:rPr lang="en-US" b="1" dirty="0" smtClean="0"/>
              <a:t>Direct Certification is extremely important.</a:t>
            </a:r>
          </a:p>
          <a:p>
            <a:r>
              <a:rPr lang="en-US" dirty="0" smtClean="0"/>
              <a:t> There are  benefits to conducting DCMP: </a:t>
            </a:r>
            <a:endParaRPr lang="en-US" dirty="0"/>
          </a:p>
          <a:p>
            <a:pPr marL="628650" lvl="1" indent="-171450">
              <a:buFont typeface="Arial" panose="020B0604020202020204" pitchFamily="34" charset="0"/>
              <a:buChar char="•"/>
            </a:pPr>
            <a:r>
              <a:rPr lang="en-US" dirty="0" smtClean="0"/>
              <a:t>You </a:t>
            </a:r>
            <a:r>
              <a:rPr lang="en-US" dirty="0"/>
              <a:t>are able to reach more students who are eligible for free meals</a:t>
            </a:r>
          </a:p>
          <a:p>
            <a:pPr fontAlgn="auto">
              <a:spcBef>
                <a:spcPts val="0"/>
              </a:spcBef>
              <a:spcAft>
                <a:spcPts val="0"/>
              </a:spcAft>
              <a:defRPr/>
            </a:pPr>
            <a:endParaRPr lang="en-US" dirty="0"/>
          </a:p>
          <a:p>
            <a:pPr marL="628650" lvl="1" indent="-171450" fontAlgn="auto">
              <a:spcBef>
                <a:spcPts val="0"/>
              </a:spcBef>
              <a:spcAft>
                <a:spcPts val="0"/>
              </a:spcAft>
              <a:buFont typeface="Arial" pitchFamily="34" charset="0"/>
              <a:buChar char="•"/>
              <a:defRPr/>
            </a:pPr>
            <a:r>
              <a:rPr lang="en-US" dirty="0"/>
              <a:t>The more students you can directly certify the less applications to approve and verify  </a:t>
            </a:r>
            <a:endParaRPr lang="en-US" dirty="0" smtClean="0"/>
          </a:p>
          <a:p>
            <a:pPr lvl="1" fontAlgn="auto">
              <a:spcBef>
                <a:spcPts val="0"/>
              </a:spcBef>
              <a:spcAft>
                <a:spcPts val="0"/>
              </a:spcAft>
              <a:defRPr/>
            </a:pPr>
            <a:endParaRPr lang="en-US" dirty="0" smtClean="0"/>
          </a:p>
          <a:p>
            <a:pPr fontAlgn="auto">
              <a:spcBef>
                <a:spcPts val="0"/>
              </a:spcBef>
              <a:spcAft>
                <a:spcPts val="0"/>
              </a:spcAft>
              <a:defRPr/>
            </a:pPr>
            <a:endParaRPr lang="en-US" dirty="0"/>
          </a:p>
          <a:p>
            <a:pPr fontAlgn="auto">
              <a:spcBef>
                <a:spcPts val="0"/>
              </a:spcBef>
              <a:spcAft>
                <a:spcPts val="0"/>
              </a:spcAft>
              <a:defRPr/>
            </a:pPr>
            <a:endParaRPr lang="en-US" u="sng" dirty="0"/>
          </a:p>
          <a:p>
            <a:pPr fontAlgn="auto">
              <a:spcBef>
                <a:spcPts val="0"/>
              </a:spcBef>
              <a:spcAft>
                <a:spcPts val="0"/>
              </a:spcAft>
              <a:defRPr/>
            </a:pPr>
            <a:endParaRPr lang="en-US" dirty="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3FCBE4-A77E-499F-8279-CA9904CC34A9}" type="slidenum">
              <a:rPr lang="en-US">
                <a:cs typeface="Arial" charset="0"/>
              </a:rPr>
              <a:pPr fontAlgn="base">
                <a:spcBef>
                  <a:spcPct val="0"/>
                </a:spcBef>
                <a:spcAft>
                  <a:spcPct val="0"/>
                </a:spcAft>
              </a:pPr>
              <a:t>14</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28319" y="1905000"/>
            <a:ext cx="6578600" cy="4933950"/>
          </a:xfrm>
          <a:noFill/>
          <a:ln>
            <a:solidFill>
              <a:srgbClr val="000000"/>
            </a:solidFill>
            <a:miter lim="800000"/>
            <a:headEnd/>
            <a:tailEnd/>
          </a:ln>
        </p:spPr>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64E9CB-3485-4BE5-8E70-1C7EEFCF1326}" type="slidenum">
              <a:rPr lang="en-US">
                <a:cs typeface="Arial" charset="0"/>
              </a:rPr>
              <a:pPr fontAlgn="base">
                <a:spcBef>
                  <a:spcPct val="0"/>
                </a:spcBef>
                <a:spcAft>
                  <a:spcPct val="0"/>
                </a:spcAft>
              </a:pPr>
              <a:t>15</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52400" y="381000"/>
            <a:ext cx="6553200" cy="4914900"/>
          </a:xfrm>
          <a:noFill/>
          <a:ln>
            <a:solidFill>
              <a:srgbClr val="000000"/>
            </a:solidFill>
            <a:miter lim="800000"/>
            <a:headEnd/>
            <a:tailEnd/>
          </a:ln>
        </p:spPr>
      </p:sp>
      <p:sp>
        <p:nvSpPr>
          <p:cNvPr id="3" name="Notes Placeholder 2"/>
          <p:cNvSpPr>
            <a:spLocks noGrp="1"/>
          </p:cNvSpPr>
          <p:nvPr>
            <p:ph type="body" idx="1"/>
          </p:nvPr>
        </p:nvSpPr>
        <p:spPr>
          <a:xfrm>
            <a:off x="152400" y="5562600"/>
            <a:ext cx="6553200" cy="2895599"/>
          </a:xfrm>
        </p:spPr>
        <p:txBody>
          <a:bodyPr/>
          <a:lstStyle/>
          <a:p>
            <a:pPr fontAlgn="auto">
              <a:lnSpc>
                <a:spcPct val="90000"/>
              </a:lnSpc>
              <a:spcBef>
                <a:spcPts val="0"/>
              </a:spcBef>
              <a:spcAft>
                <a:spcPts val="0"/>
              </a:spcAft>
              <a:defRPr/>
            </a:pPr>
            <a:r>
              <a:rPr lang="en-US" sz="1400" dirty="0" smtClean="0"/>
              <a:t>Information on the Direct Certification Matching Process can be found on the Child Nutrition Knowledge Center  website</a:t>
            </a:r>
          </a:p>
          <a:p>
            <a:pPr fontAlgn="auto">
              <a:lnSpc>
                <a:spcPct val="90000"/>
              </a:lnSpc>
              <a:spcBef>
                <a:spcPts val="0"/>
              </a:spcBef>
              <a:spcAft>
                <a:spcPts val="0"/>
              </a:spcAft>
              <a:defRPr/>
            </a:pPr>
            <a:endParaRPr lang="en-US" sz="1400" dirty="0"/>
          </a:p>
          <a:p>
            <a:pPr fontAlgn="auto">
              <a:lnSpc>
                <a:spcPct val="90000"/>
              </a:lnSpc>
              <a:spcBef>
                <a:spcPts val="0"/>
              </a:spcBef>
              <a:spcAft>
                <a:spcPts val="0"/>
              </a:spcAft>
              <a:defRPr/>
            </a:pPr>
            <a:r>
              <a:rPr lang="en-US" sz="1400" dirty="0" smtClean="0"/>
              <a:t>When</a:t>
            </a:r>
            <a:r>
              <a:rPr lang="en-US" sz="1400" baseline="0" dirty="0" smtClean="0"/>
              <a:t> you click on Direct Certification on the Child Nutrition Knowledge Center #1 </a:t>
            </a:r>
            <a:r>
              <a:rPr lang="en-US" sz="1400" dirty="0" smtClean="0"/>
              <a:t>under the “Need to Know” section you will be directed to </a:t>
            </a:r>
            <a:r>
              <a:rPr lang="en-US" sz="1400" baseline="0" dirty="0" smtClean="0"/>
              <a:t>the Direct Certification memo (#2) </a:t>
            </a:r>
          </a:p>
          <a:p>
            <a:pPr fontAlgn="auto">
              <a:lnSpc>
                <a:spcPct val="90000"/>
              </a:lnSpc>
              <a:spcBef>
                <a:spcPts val="0"/>
              </a:spcBef>
              <a:spcAft>
                <a:spcPts val="0"/>
              </a:spcAft>
              <a:defRPr/>
            </a:pPr>
            <a:endParaRPr lang="en-US" sz="1400" dirty="0"/>
          </a:p>
          <a:p>
            <a:pPr fontAlgn="auto">
              <a:lnSpc>
                <a:spcPct val="90000"/>
              </a:lnSpc>
              <a:spcBef>
                <a:spcPts val="0"/>
              </a:spcBef>
              <a:spcAft>
                <a:spcPts val="0"/>
              </a:spcAft>
              <a:defRPr/>
            </a:pPr>
            <a:r>
              <a:rPr lang="en-US" sz="1400" baseline="0" dirty="0" smtClean="0"/>
              <a:t>The Direct Certification Memo explains the DCMP and includes step by step screen shot instructions on how to conduct DC (#3)</a:t>
            </a:r>
          </a:p>
          <a:p>
            <a:pPr fontAlgn="auto">
              <a:lnSpc>
                <a:spcPct val="90000"/>
              </a:lnSpc>
              <a:spcBef>
                <a:spcPts val="0"/>
              </a:spcBef>
              <a:spcAft>
                <a:spcPts val="0"/>
              </a:spcAft>
              <a:defRPr/>
            </a:pPr>
            <a:endParaRPr lang="en-US" sz="1400" dirty="0"/>
          </a:p>
          <a:p>
            <a:pPr fontAlgn="auto">
              <a:lnSpc>
                <a:spcPct val="90000"/>
              </a:lnSpc>
              <a:spcBef>
                <a:spcPts val="0"/>
              </a:spcBef>
              <a:spcAft>
                <a:spcPts val="0"/>
              </a:spcAft>
              <a:defRPr/>
            </a:pPr>
            <a:r>
              <a:rPr lang="en-US" sz="1400" dirty="0" smtClean="0"/>
              <a:t>Your SFA should review the DCMP instructions prior to starting the process.</a:t>
            </a:r>
          </a:p>
          <a:p>
            <a:pPr marL="457200" marR="0" lvl="1" indent="0" algn="l" defTabSz="914400" rtl="0" eaLnBrk="1" fontAlgn="auto" latinLnBrk="0" hangingPunct="1">
              <a:lnSpc>
                <a:spcPct val="90000"/>
              </a:lnSpc>
              <a:spcBef>
                <a:spcPts val="0"/>
              </a:spcBef>
              <a:spcAft>
                <a:spcPts val="0"/>
              </a:spcAft>
              <a:buClrTx/>
              <a:buSzTx/>
              <a:buFontTx/>
              <a:buNone/>
              <a:tabLst/>
              <a:defRPr/>
            </a:pPr>
            <a:endParaRPr lang="en-US" dirty="0"/>
          </a:p>
          <a:p>
            <a:pPr lvl="1" fontAlgn="auto">
              <a:lnSpc>
                <a:spcPct val="90000"/>
              </a:lnSpc>
              <a:spcBef>
                <a:spcPts val="0"/>
              </a:spcBef>
              <a:spcAft>
                <a:spcPts val="0"/>
              </a:spcAft>
              <a:defRPr/>
            </a:pPr>
            <a:endParaRPr lang="en-US" dirty="0"/>
          </a:p>
          <a:p>
            <a:pPr defTabSz="931774" fontAlgn="auto">
              <a:spcBef>
                <a:spcPts val="0"/>
              </a:spcBef>
              <a:spcAft>
                <a:spcPts val="0"/>
              </a:spcAft>
              <a:defRPr/>
            </a:pPr>
            <a:endParaRPr lang="en-US" dirty="0"/>
          </a:p>
          <a:p>
            <a:pPr fontAlgn="auto">
              <a:spcBef>
                <a:spcPts val="0"/>
              </a:spcBef>
              <a:spcAft>
                <a:spcPts val="0"/>
              </a:spcAft>
              <a:defRPr/>
            </a:pPr>
            <a:endParaRPr lang="en-US" dirty="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71F40C-8FD5-4EE0-88A8-7F87466C8F3F}" type="slidenum">
              <a:rPr lang="en-US">
                <a:cs typeface="Arial" charset="0"/>
              </a:rPr>
              <a:pPr fontAlgn="base">
                <a:spcBef>
                  <a:spcPct val="0"/>
                </a:spcBef>
                <a:spcAft>
                  <a:spcPct val="0"/>
                </a:spcAft>
              </a:pPr>
              <a:t>16</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304800"/>
            <a:ext cx="5753100" cy="4314825"/>
          </a:xfrm>
        </p:spPr>
      </p:sp>
      <p:sp>
        <p:nvSpPr>
          <p:cNvPr id="3" name="Notes Placeholder 2"/>
          <p:cNvSpPr>
            <a:spLocks noGrp="1"/>
          </p:cNvSpPr>
          <p:nvPr>
            <p:ph type="body" idx="1"/>
          </p:nvPr>
        </p:nvSpPr>
        <p:spPr>
          <a:xfrm>
            <a:off x="304800" y="4800600"/>
            <a:ext cx="6248400" cy="3954463"/>
          </a:xfrm>
        </p:spPr>
        <p:txBody>
          <a:bodyPr/>
          <a:lstStyle/>
          <a:p>
            <a:pPr>
              <a:spcBef>
                <a:spcPts val="0"/>
              </a:spcBef>
            </a:pPr>
            <a:r>
              <a:rPr lang="en-US" sz="1400" dirty="0" smtClean="0"/>
              <a:t>New this year- SFAs must</a:t>
            </a:r>
            <a:r>
              <a:rPr lang="en-US" sz="1400" baseline="0" dirty="0" smtClean="0"/>
              <a:t> report the number of students directly certified by recipient agency to SED prior to submitting their September claim for reimbursement. </a:t>
            </a:r>
          </a:p>
          <a:p>
            <a:pPr>
              <a:spcBef>
                <a:spcPts val="0"/>
              </a:spcBef>
            </a:pPr>
            <a:endParaRPr lang="en-US" sz="1400" baseline="0" dirty="0" smtClean="0"/>
          </a:p>
          <a:p>
            <a:pPr>
              <a:spcBef>
                <a:spcPts val="0"/>
              </a:spcBef>
            </a:pPr>
            <a:r>
              <a:rPr lang="en-US" sz="1400" baseline="0" dirty="0" smtClean="0"/>
              <a:t>SFAs will report this information through CNMS. The screenshot on the slide shows what you will see when you enter this information.</a:t>
            </a:r>
          </a:p>
          <a:p>
            <a:pPr>
              <a:spcBef>
                <a:spcPts val="0"/>
              </a:spcBef>
            </a:pPr>
            <a:endParaRPr lang="en-US" sz="1400" baseline="0" dirty="0" smtClean="0"/>
          </a:p>
          <a:p>
            <a:pPr>
              <a:spcBef>
                <a:spcPts val="0"/>
              </a:spcBef>
            </a:pPr>
            <a:r>
              <a:rPr lang="en-US" sz="1400" baseline="0" dirty="0" smtClean="0"/>
              <a:t>SFAs will be required to report the number of students identified through the August DCMP match by recipient agency. The data must be broken down by the number of students receiving snap and the number of students receiving Medicaid.</a:t>
            </a:r>
          </a:p>
          <a:p>
            <a:pPr>
              <a:spcBef>
                <a:spcPts val="0"/>
              </a:spcBef>
            </a:pPr>
            <a:endParaRPr lang="en-US" sz="1400" baseline="0" dirty="0" smtClean="0"/>
          </a:p>
          <a:p>
            <a:pPr>
              <a:spcBef>
                <a:spcPts val="0"/>
              </a:spcBef>
            </a:pPr>
            <a:r>
              <a:rPr lang="en-US" sz="1400" baseline="0" dirty="0" smtClean="0"/>
              <a:t>It is extremely important that your SFA maintain this information to ensure accurate data is reported. If you use an electronic point of sale system to conduct the DCMP- ensure it is designed to capture the number of SNAP students separately from the number of Medicaid students.</a:t>
            </a:r>
          </a:p>
          <a:p>
            <a:pPr>
              <a:spcBef>
                <a:spcPts val="0"/>
              </a:spcBef>
            </a:pPr>
            <a:endParaRPr lang="en-US" sz="1400" baseline="0" dirty="0" smtClean="0"/>
          </a:p>
          <a:p>
            <a:pPr>
              <a:spcBef>
                <a:spcPts val="0"/>
              </a:spcBef>
            </a:pPr>
            <a:r>
              <a:rPr lang="en-US" sz="1400" b="1" baseline="0" dirty="0" smtClean="0"/>
              <a:t>* If your SFA has more than 50 recipient agencies, we will be collecting this information separately.</a:t>
            </a:r>
            <a:endParaRPr lang="en-US" sz="1400" b="1"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17</a:t>
            </a:fld>
            <a:endParaRPr lang="en-US" dirty="0"/>
          </a:p>
        </p:txBody>
      </p:sp>
      <p:sp>
        <p:nvSpPr>
          <p:cNvPr id="6" name="Header Placeholder 5"/>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1954794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685800" y="304800"/>
            <a:ext cx="5410200" cy="4057650"/>
          </a:xfrm>
          <a:noFill/>
          <a:ln>
            <a:solidFill>
              <a:srgbClr val="000000"/>
            </a:solidFill>
            <a:miter lim="800000"/>
            <a:headEnd/>
            <a:tailEnd/>
          </a:ln>
        </p:spPr>
      </p:sp>
      <p:sp>
        <p:nvSpPr>
          <p:cNvPr id="3" name="Notes Placeholder 2"/>
          <p:cNvSpPr>
            <a:spLocks noGrp="1"/>
          </p:cNvSpPr>
          <p:nvPr>
            <p:ph type="body" idx="1"/>
          </p:nvPr>
        </p:nvSpPr>
        <p:spPr>
          <a:xfrm>
            <a:off x="228600" y="4495800"/>
            <a:ext cx="6324600" cy="4572000"/>
          </a:xfrm>
        </p:spPr>
        <p:txBody>
          <a:bodyPr/>
          <a:lstStyle/>
          <a:p>
            <a:pPr fontAlgn="auto">
              <a:lnSpc>
                <a:spcPct val="90000"/>
              </a:lnSpc>
              <a:spcBef>
                <a:spcPts val="0"/>
              </a:spcBef>
              <a:spcAft>
                <a:spcPts val="0"/>
              </a:spcAft>
              <a:defRPr/>
            </a:pPr>
            <a:r>
              <a:rPr lang="en-US" sz="1400" dirty="0" smtClean="0"/>
              <a:t>Children from families receiving SNAP or TANF receive a letter from SED in August indicating they are eligible for free meal benefits. This letter is called an “Eligibility Letter”. SFAs must accept this letter and provide free meal benefits to the children listed on the letter.  These letters </a:t>
            </a:r>
            <a:r>
              <a:rPr lang="en-US" sz="1400" u="sng" dirty="0" smtClean="0"/>
              <a:t>do not need to be signed or approved</a:t>
            </a:r>
            <a:r>
              <a:rPr lang="en-US" sz="1400" dirty="0" smtClean="0"/>
              <a:t> by the reviewing official.  These letters  are </a:t>
            </a:r>
            <a:r>
              <a:rPr lang="en-US" sz="1400" u="sng" dirty="0" smtClean="0"/>
              <a:t>not subject to verification</a:t>
            </a:r>
            <a:r>
              <a:rPr lang="en-US" sz="1400" dirty="0" smtClean="0"/>
              <a:t>.</a:t>
            </a:r>
          </a:p>
          <a:p>
            <a:pPr fontAlgn="auto">
              <a:lnSpc>
                <a:spcPct val="90000"/>
              </a:lnSpc>
              <a:spcBef>
                <a:spcPts val="0"/>
              </a:spcBef>
              <a:spcAft>
                <a:spcPts val="0"/>
              </a:spcAft>
              <a:defRPr/>
            </a:pPr>
            <a:endParaRPr lang="en-US" sz="1400" dirty="0" smtClean="0"/>
          </a:p>
          <a:p>
            <a:pPr fontAlgn="auto">
              <a:lnSpc>
                <a:spcPct val="90000"/>
              </a:lnSpc>
              <a:spcBef>
                <a:spcPts val="0"/>
              </a:spcBef>
              <a:spcAft>
                <a:spcPts val="0"/>
              </a:spcAft>
              <a:defRPr/>
            </a:pPr>
            <a:r>
              <a:rPr lang="en-US" sz="1400" dirty="0" smtClean="0"/>
              <a:t>If a student transfers, allow him/her to take the original, and the district keeps a copy in the discharge folder.</a:t>
            </a:r>
          </a:p>
          <a:p>
            <a:pPr fontAlgn="auto">
              <a:lnSpc>
                <a:spcPct val="90000"/>
              </a:lnSpc>
              <a:spcBef>
                <a:spcPts val="0"/>
              </a:spcBef>
              <a:spcAft>
                <a:spcPts val="0"/>
              </a:spcAft>
              <a:defRPr/>
            </a:pPr>
            <a:endParaRPr lang="en-US" sz="1400" dirty="0" smtClean="0"/>
          </a:p>
          <a:p>
            <a:pPr fontAlgn="auto">
              <a:lnSpc>
                <a:spcPct val="90000"/>
              </a:lnSpc>
              <a:spcBef>
                <a:spcPts val="0"/>
              </a:spcBef>
              <a:spcAft>
                <a:spcPts val="0"/>
              </a:spcAft>
              <a:defRPr/>
            </a:pPr>
            <a:r>
              <a:rPr lang="en-US" sz="1400" dirty="0" smtClean="0"/>
              <a:t>Benefits are extended to all students living in the household of a child who receives an “Eligibility Letter”.</a:t>
            </a:r>
          </a:p>
          <a:p>
            <a:pPr fontAlgn="auto">
              <a:lnSpc>
                <a:spcPct val="90000"/>
              </a:lnSpc>
              <a:spcBef>
                <a:spcPts val="0"/>
              </a:spcBef>
              <a:spcAft>
                <a:spcPts val="0"/>
              </a:spcAft>
              <a:defRPr/>
            </a:pPr>
            <a:endParaRPr lang="en-US" sz="1400" dirty="0" smtClean="0"/>
          </a:p>
          <a:p>
            <a:pPr fontAlgn="auto">
              <a:lnSpc>
                <a:spcPct val="90000"/>
              </a:lnSpc>
              <a:spcBef>
                <a:spcPts val="0"/>
              </a:spcBef>
              <a:spcAft>
                <a:spcPts val="0"/>
              </a:spcAft>
              <a:defRPr/>
            </a:pPr>
            <a:r>
              <a:rPr lang="en-US" sz="1400" dirty="0" smtClean="0"/>
              <a:t>You will be required to report the number of students eligible through eligibility letters.</a:t>
            </a:r>
          </a:p>
          <a:p>
            <a:pPr fontAlgn="auto">
              <a:lnSpc>
                <a:spcPct val="90000"/>
              </a:lnSpc>
              <a:spcBef>
                <a:spcPts val="0"/>
              </a:spcBef>
              <a:spcAft>
                <a:spcPts val="0"/>
              </a:spcAft>
              <a:defRPr/>
            </a:pPr>
            <a:endParaRPr lang="en-US" sz="1400" dirty="0" smtClean="0"/>
          </a:p>
          <a:p>
            <a:pPr fontAlgn="auto">
              <a:lnSpc>
                <a:spcPct val="90000"/>
              </a:lnSpc>
              <a:spcBef>
                <a:spcPts val="0"/>
              </a:spcBef>
              <a:spcAft>
                <a:spcPts val="0"/>
              </a:spcAft>
              <a:defRPr/>
            </a:pPr>
            <a:r>
              <a:rPr lang="en-US" sz="1400" dirty="0" smtClean="0"/>
              <a:t>Eligibility Letters Questions &amp; Answers, pages 17-30 in the Policy Booklet.</a:t>
            </a:r>
          </a:p>
          <a:p>
            <a:pPr marL="628650" lvl="1" indent="-171450" fontAlgn="auto">
              <a:lnSpc>
                <a:spcPct val="90000"/>
              </a:lnSpc>
              <a:spcBef>
                <a:spcPts val="0"/>
              </a:spcBef>
              <a:spcAft>
                <a:spcPts val="0"/>
              </a:spcAft>
              <a:buFont typeface="Arial" panose="020B0604020202020204" pitchFamily="34" charset="0"/>
              <a:buChar char="•"/>
              <a:defRPr/>
            </a:pPr>
            <a:r>
              <a:rPr lang="en-US" sz="1400" u="none" baseline="0" dirty="0" smtClean="0"/>
              <a:t>  </a:t>
            </a:r>
            <a:r>
              <a:rPr lang="en-US" sz="1400" u="sng" dirty="0" smtClean="0"/>
              <a:t>NYC, Upstate, English and Spanish Versions</a:t>
            </a:r>
          </a:p>
          <a:p>
            <a:pPr fontAlgn="auto">
              <a:lnSpc>
                <a:spcPct val="90000"/>
              </a:lnSpc>
              <a:spcBef>
                <a:spcPts val="0"/>
              </a:spcBef>
              <a:spcAft>
                <a:spcPts val="0"/>
              </a:spcAft>
              <a:defRPr/>
            </a:pPr>
            <a:endParaRPr lang="en-US" sz="1400" dirty="0"/>
          </a:p>
          <a:p>
            <a:pPr fontAlgn="auto">
              <a:lnSpc>
                <a:spcPct val="90000"/>
              </a:lnSpc>
              <a:spcBef>
                <a:spcPts val="0"/>
              </a:spcBef>
              <a:spcAft>
                <a:spcPts val="0"/>
              </a:spcAft>
              <a:defRPr/>
            </a:pPr>
            <a:r>
              <a:rPr lang="en-US" sz="1400" dirty="0" smtClean="0"/>
              <a:t>If you receive an eligibility letter and also find the child on the online DCMP then you should indicate the date of disregard on the letter and retain the letter on file. Direct certification is the highest form of eligibility and therefore the student would be considered directly certified for reporting purposes.</a:t>
            </a:r>
          </a:p>
          <a:p>
            <a:pPr fontAlgn="auto">
              <a:lnSpc>
                <a:spcPct val="90000"/>
              </a:lnSpc>
              <a:spcBef>
                <a:spcPts val="0"/>
              </a:spcBef>
              <a:spcAft>
                <a:spcPts val="0"/>
              </a:spcAft>
              <a:defRPr/>
            </a:pPr>
            <a:endParaRPr lang="en-US" dirty="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2A0B74-0858-40C9-A1D5-847AD5009CCF}" type="slidenum">
              <a:rPr lang="en-US">
                <a:cs typeface="Arial" charset="0"/>
              </a:rPr>
              <a:pPr fontAlgn="base">
                <a:spcBef>
                  <a:spcPct val="0"/>
                </a:spcBef>
                <a:spcAft>
                  <a:spcPct val="0"/>
                </a:spcAft>
              </a:pPr>
              <a:t>18</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63500" y="609600"/>
            <a:ext cx="6642100" cy="4981575"/>
          </a:xfrm>
          <a:noFill/>
          <a:ln>
            <a:solidFill>
              <a:srgbClr val="000000"/>
            </a:solidFill>
            <a:miter lim="800000"/>
            <a:headEnd/>
            <a:tailEnd/>
          </a:ln>
        </p:spPr>
      </p:sp>
      <p:sp>
        <p:nvSpPr>
          <p:cNvPr id="48130" name="Notes Placeholder 2"/>
          <p:cNvSpPr>
            <a:spLocks noGrp="1"/>
          </p:cNvSpPr>
          <p:nvPr>
            <p:ph type="body" idx="1"/>
          </p:nvPr>
        </p:nvSpPr>
        <p:spPr bwMode="auto">
          <a:xfrm>
            <a:off x="304800" y="6019801"/>
            <a:ext cx="6172200" cy="2895600"/>
          </a:xfrm>
          <a:noFill/>
        </p:spPr>
        <p:txBody>
          <a:bodyPr wrap="square" numCol="1" anchor="t" anchorCtr="0" compatLnSpc="1">
            <a:prstTxWarp prst="textNoShape">
              <a:avLst/>
            </a:prstTxWarp>
          </a:bodyPr>
          <a:lstStyle/>
          <a:p>
            <a:pPr>
              <a:spcBef>
                <a:spcPct val="0"/>
              </a:spcBef>
            </a:pPr>
            <a:r>
              <a:rPr lang="en-US" sz="1400" dirty="0" smtClean="0"/>
              <a:t>This is an example of what an eligibility letter looks like. </a:t>
            </a:r>
          </a:p>
          <a:p>
            <a:pPr>
              <a:spcBef>
                <a:spcPct val="0"/>
              </a:spcBef>
            </a:pPr>
            <a:endParaRPr lang="en-US" sz="1400" dirty="0"/>
          </a:p>
          <a:p>
            <a:pPr>
              <a:spcBef>
                <a:spcPct val="0"/>
              </a:spcBef>
            </a:pPr>
            <a:r>
              <a:rPr lang="en-US" sz="1400" dirty="0" smtClean="0"/>
              <a:t>Eligibility letters for free school meals/milk are </a:t>
            </a:r>
            <a:r>
              <a:rPr lang="en-US" sz="1400" b="1" dirty="0" smtClean="0"/>
              <a:t>no longer direct certifications</a:t>
            </a:r>
            <a:r>
              <a:rPr lang="en-US" sz="1400" dirty="0" smtClean="0"/>
              <a:t>. They are now considered categorical eligible.</a:t>
            </a:r>
          </a:p>
          <a:p>
            <a:pPr>
              <a:spcBef>
                <a:spcPct val="0"/>
              </a:spcBef>
            </a:pPr>
            <a:endParaRPr lang="en-US" sz="1400" dirty="0" smtClean="0"/>
          </a:p>
          <a:p>
            <a:pPr>
              <a:spcBef>
                <a:spcPct val="0"/>
              </a:spcBef>
            </a:pPr>
            <a:r>
              <a:rPr lang="en-US" sz="1400" dirty="0" smtClean="0"/>
              <a:t>You will be required to report the number of students who were deemed eligible through an Eligibility Letter.</a:t>
            </a:r>
          </a:p>
          <a:p>
            <a:pPr>
              <a:spcBef>
                <a:spcPct val="0"/>
              </a:spcBef>
            </a:pPr>
            <a:endParaRPr lang="en-US" sz="1400" dirty="0"/>
          </a:p>
          <a:p>
            <a:pPr>
              <a:spcBef>
                <a:spcPct val="0"/>
              </a:spcBef>
            </a:pPr>
            <a:r>
              <a:rPr lang="en-US" sz="1400" dirty="0" smtClean="0"/>
              <a:t>Samples of this letter in English and Spanish are on Pages 23-30 of policy booklet if its difficult to see on the screen.</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5A0E9-9B48-492F-91C5-EA80DD3EADF6}" type="slidenum">
              <a:rPr lang="en-US">
                <a:cs typeface="Arial" charset="0"/>
              </a:rPr>
              <a:pPr fontAlgn="base">
                <a:spcBef>
                  <a:spcPct val="0"/>
                </a:spcBef>
                <a:spcAft>
                  <a:spcPct val="0"/>
                </a:spcAft>
              </a:pPr>
              <a:t>19</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4648200" cy="3486150"/>
          </a:xfrm>
        </p:spPr>
      </p:sp>
      <p:sp>
        <p:nvSpPr>
          <p:cNvPr id="3" name="Notes Placeholder 2"/>
          <p:cNvSpPr>
            <a:spLocks noGrp="1"/>
          </p:cNvSpPr>
          <p:nvPr>
            <p:ph type="body" idx="1"/>
          </p:nvPr>
        </p:nvSpPr>
        <p:spPr>
          <a:xfrm>
            <a:off x="304800" y="3962400"/>
            <a:ext cx="6324600" cy="5181599"/>
          </a:xfrm>
        </p:spPr>
        <p:txBody>
          <a:bodyPr/>
          <a:lstStyle/>
          <a:p>
            <a:r>
              <a:rPr lang="en-US" sz="1200" b="0" i="0" u="none" strike="noStrike" kern="1200" baseline="0" dirty="0" smtClean="0">
                <a:solidFill>
                  <a:schemeClr val="tx1"/>
                </a:solidFill>
                <a:latin typeface="+mn-lt"/>
                <a:ea typeface="+mn-ea"/>
                <a:cs typeface="+mn-cs"/>
              </a:rPr>
              <a:t>Before we get started, the Professional Standards for State and Local Nutrition Program Personnel Final Rule</a:t>
            </a:r>
            <a:r>
              <a:rPr lang="en-US" sz="1200" b="0" i="0" u="none" strike="noStrike" kern="1200" dirty="0" smtClean="0">
                <a:solidFill>
                  <a:schemeClr val="tx1"/>
                </a:solidFill>
                <a:latin typeface="+mn-lt"/>
                <a:ea typeface="+mn-ea"/>
                <a:cs typeface="+mn-cs"/>
              </a:rPr>
              <a:t> became finalized and </a:t>
            </a:r>
            <a:r>
              <a:rPr lang="en-US" sz="1200" b="0" i="0" u="none" strike="noStrike" kern="1200" baseline="0" dirty="0" smtClean="0">
                <a:solidFill>
                  <a:schemeClr val="tx1"/>
                </a:solidFill>
                <a:latin typeface="+mn-lt"/>
                <a:ea typeface="+mn-ea"/>
                <a:cs typeface="+mn-cs"/>
              </a:rPr>
              <a:t> became effective on July 1, 2015. </a:t>
            </a:r>
          </a:p>
          <a:p>
            <a:endParaRPr lang="en-US" dirty="0"/>
          </a:p>
          <a:p>
            <a:r>
              <a:rPr lang="en-US" sz="1200" b="0" i="0" u="none" strike="noStrike" kern="1200" baseline="0" dirty="0" smtClean="0">
                <a:solidFill>
                  <a:schemeClr val="tx1"/>
                </a:solidFill>
                <a:latin typeface="+mn-lt"/>
                <a:ea typeface="+mn-ea"/>
                <a:cs typeface="+mn-cs"/>
              </a:rPr>
              <a:t>The Final Rule requires all school food service personnel to complete annual continuing education/training requirements. The number of required training hours varies depending on the position of the school food personnel. </a:t>
            </a:r>
          </a:p>
          <a:p>
            <a:endParaRPr lang="en-US" sz="1200" b="0" i="0" u="none" strike="noStrike" kern="1200" baseline="0" dirty="0" smtClean="0">
              <a:solidFill>
                <a:schemeClr val="tx1"/>
              </a:solidFill>
              <a:latin typeface="+mn-lt"/>
              <a:ea typeface="+mn-ea"/>
              <a:cs typeface="+mn-cs"/>
            </a:endParaRPr>
          </a:p>
          <a:p>
            <a:r>
              <a:rPr lang="en-US" dirty="0" smtClean="0"/>
              <a:t>This webinar will contribute 1 Training Hour </a:t>
            </a:r>
            <a:r>
              <a:rPr lang="en-US" sz="1200" b="0" i="0" u="none" strike="noStrike" kern="1200" baseline="0" dirty="0" smtClean="0">
                <a:solidFill>
                  <a:schemeClr val="tx1"/>
                </a:solidFill>
                <a:latin typeface="+mn-lt"/>
                <a:ea typeface="+mn-ea"/>
                <a:cs typeface="+mn-cs"/>
              </a:rPr>
              <a:t>towards the training requirements. </a:t>
            </a:r>
            <a:r>
              <a:rPr lang="en-US" dirty="0"/>
              <a:t>You will receive a certificate for completing this </a:t>
            </a:r>
            <a:r>
              <a:rPr lang="en-US" dirty="0" smtClean="0"/>
              <a:t>training after you complete the short survey that will be emailed to you after this training has ended.</a:t>
            </a:r>
          </a:p>
          <a:p>
            <a:endParaRPr lang="en-US" sz="400" dirty="0"/>
          </a:p>
          <a:p>
            <a:r>
              <a:rPr lang="en-US" dirty="0" smtClean="0"/>
              <a:t>You are required to track the number of training hours you earn each year and maintain documentation of the trainings that you have attended. </a:t>
            </a:r>
          </a:p>
          <a:p>
            <a:endParaRPr lang="en-US" dirty="0"/>
          </a:p>
          <a:p>
            <a:r>
              <a:rPr lang="en-US" dirty="0" smtClean="0"/>
              <a:t>Our office is developing an excel document that you may use to do this. SFAs may use this excel document to track staff training hours. The excel training document will be posted to the Child Nutrition Knowledge Center in the near future.</a:t>
            </a:r>
          </a:p>
          <a:p>
            <a:endParaRPr lang="en-US" dirty="0" smtClean="0"/>
          </a:p>
          <a:p>
            <a:r>
              <a:rPr lang="en-US" dirty="0" smtClean="0"/>
              <a:t>If you are utilizing USDA Learning Topic Codes, the code for todays Eligibility webinar training is 3100.</a:t>
            </a:r>
          </a:p>
          <a:p>
            <a:endParaRPr lang="en-US" dirty="0"/>
          </a:p>
          <a:p>
            <a:r>
              <a:rPr lang="en-US" dirty="0" smtClean="0"/>
              <a:t>Our Child Nutrition Program Office will be covering the Professional Standards Final Rule requirements in more detail in an upcoming webinar at the end of August. Information on how to sign up for this webinar will be posted on the Child Nutrition Knowledge Center. </a:t>
            </a:r>
            <a:endParaRPr lang="en-US" dirty="0"/>
          </a:p>
          <a:p>
            <a:endParaRPr lang="en-US" dirty="0" smtClean="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2</a:t>
            </a:fld>
            <a:endParaRPr lang="en-US" dirty="0"/>
          </a:p>
        </p:txBody>
      </p:sp>
      <p:sp>
        <p:nvSpPr>
          <p:cNvPr id="6" name="Header Placeholder 5"/>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124808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1066800" y="381000"/>
            <a:ext cx="4648200" cy="3486150"/>
          </a:xfrm>
          <a:noFill/>
          <a:ln>
            <a:solidFill>
              <a:srgbClr val="000000"/>
            </a:solidFill>
            <a:miter lim="800000"/>
            <a:headEnd/>
            <a:tailEnd/>
          </a:ln>
        </p:spPr>
      </p:sp>
      <p:sp>
        <p:nvSpPr>
          <p:cNvPr id="60418" name="Notes Placeholder 2"/>
          <p:cNvSpPr>
            <a:spLocks noGrp="1"/>
          </p:cNvSpPr>
          <p:nvPr>
            <p:ph type="body" idx="1"/>
          </p:nvPr>
        </p:nvSpPr>
        <p:spPr bwMode="auto">
          <a:xfrm>
            <a:off x="228600" y="4038600"/>
            <a:ext cx="6400800" cy="4495800"/>
          </a:xfrm>
          <a:noFill/>
        </p:spPr>
        <p:txBody>
          <a:bodyPr wrap="square" numCol="1" anchor="t" anchorCtr="0" compatLnSpc="1">
            <a:prstTxWarp prst="textNoShape">
              <a:avLst/>
            </a:prstTxWarp>
          </a:bodyPr>
          <a:lstStyle/>
          <a:p>
            <a:pPr>
              <a:spcBef>
                <a:spcPct val="0"/>
              </a:spcBef>
            </a:pPr>
            <a:r>
              <a:rPr lang="en-US" dirty="0" smtClean="0"/>
              <a:t>Children who are considered “Other Source Categorically Eligible” are also eligible for free meal benefits.  Other Source Categorically Eligible includes Migrant, Runaway, Homeless, Foster and Head Start/Even</a:t>
            </a:r>
            <a:r>
              <a:rPr lang="en-US" baseline="0" dirty="0" smtClean="0"/>
              <a:t> </a:t>
            </a:r>
            <a:r>
              <a:rPr lang="en-US" dirty="0" smtClean="0"/>
              <a:t>Start Children.</a:t>
            </a:r>
          </a:p>
          <a:p>
            <a:pPr lvl="1">
              <a:spcBef>
                <a:spcPct val="0"/>
              </a:spcBef>
            </a:pPr>
            <a:endParaRPr lang="en-US" dirty="0" smtClean="0"/>
          </a:p>
          <a:p>
            <a:pPr>
              <a:spcBef>
                <a:spcPct val="0"/>
              </a:spcBef>
            </a:pPr>
            <a:r>
              <a:rPr lang="en-US" dirty="0" smtClean="0"/>
              <a:t>Except </a:t>
            </a:r>
            <a:r>
              <a:rPr lang="en-US" dirty="0"/>
              <a:t>for a foster child, the household indication of Other Source </a:t>
            </a:r>
            <a:r>
              <a:rPr lang="en-US" dirty="0" smtClean="0"/>
              <a:t>Categorical </a:t>
            </a:r>
            <a:r>
              <a:rPr lang="en-US" dirty="0"/>
              <a:t>Eligible status </a:t>
            </a:r>
            <a:r>
              <a:rPr lang="en-US" b="1" u="sng" dirty="0"/>
              <a:t>must </a:t>
            </a:r>
            <a:r>
              <a:rPr lang="en-US" dirty="0"/>
              <a:t>be confirmed through documentation prior to certifying the child’s eligibility for free </a:t>
            </a:r>
            <a:r>
              <a:rPr lang="en-US" dirty="0" smtClean="0"/>
              <a:t>meals.</a:t>
            </a:r>
            <a:endParaRPr lang="en-US" dirty="0"/>
          </a:p>
          <a:p>
            <a:pPr>
              <a:spcBef>
                <a:spcPct val="0"/>
              </a:spcBef>
            </a:pPr>
            <a:endParaRPr lang="en-US" dirty="0" smtClean="0"/>
          </a:p>
          <a:p>
            <a:pPr marL="0" marR="0" lvl="2" indent="0" algn="l" defTabSz="914400" rtl="0" eaLnBrk="1" fontAlgn="base" latinLnBrk="0" hangingPunct="1">
              <a:lnSpc>
                <a:spcPct val="100000"/>
              </a:lnSpc>
              <a:spcBef>
                <a:spcPct val="0"/>
              </a:spcBef>
              <a:spcAft>
                <a:spcPct val="0"/>
              </a:spcAft>
              <a:buClrTx/>
              <a:buSzTx/>
              <a:tabLst/>
              <a:defRPr/>
            </a:pPr>
            <a:r>
              <a:rPr lang="en-US" dirty="0" smtClean="0">
                <a:solidFill>
                  <a:schemeClr val="tx2"/>
                </a:solidFill>
              </a:rPr>
              <a:t>Other Source Categorical Eligibility for free meal benefits may NOT be extended to all household members.</a:t>
            </a:r>
          </a:p>
          <a:p>
            <a:pPr>
              <a:spcBef>
                <a:spcPct val="0"/>
              </a:spcBef>
            </a:pPr>
            <a:endParaRPr lang="en-US" dirty="0" smtClean="0"/>
          </a:p>
          <a:p>
            <a:pPr>
              <a:spcBef>
                <a:spcPct val="0"/>
              </a:spcBef>
            </a:pPr>
            <a:r>
              <a:rPr lang="en-US" dirty="0" smtClean="0"/>
              <a:t>We will discuss how to confirm benefits for children who are considered other source categorically eligible on the next slide.</a:t>
            </a:r>
          </a:p>
          <a:p>
            <a:pPr>
              <a:spcBef>
                <a:spcPct val="0"/>
              </a:spcBef>
            </a:pPr>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5CF294-F717-49D8-B2D4-BFF2BDA21FEC}" type="slidenum">
              <a:rPr lang="en-US">
                <a:cs typeface="Arial" charset="0"/>
              </a:rPr>
              <a:pPr fontAlgn="base">
                <a:spcBef>
                  <a:spcPct val="0"/>
                </a:spcBef>
                <a:spcAft>
                  <a:spcPct val="0"/>
                </a:spcAft>
              </a:pPr>
              <a:t>20</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812800" y="381000"/>
            <a:ext cx="5207000" cy="3905250"/>
          </a:xfrm>
          <a:noFill/>
          <a:ln>
            <a:solidFill>
              <a:srgbClr val="000000"/>
            </a:solidFill>
            <a:miter lim="800000"/>
            <a:headEnd/>
            <a:tailEnd/>
          </a:ln>
        </p:spPr>
      </p:sp>
      <p:sp>
        <p:nvSpPr>
          <p:cNvPr id="60418" name="Notes Placeholder 2"/>
          <p:cNvSpPr>
            <a:spLocks noGrp="1"/>
          </p:cNvSpPr>
          <p:nvPr>
            <p:ph type="body" idx="1"/>
          </p:nvPr>
        </p:nvSpPr>
        <p:spPr bwMode="auto">
          <a:xfrm>
            <a:off x="228600" y="4419600"/>
            <a:ext cx="6324600" cy="4577942"/>
          </a:xfrm>
          <a:noFill/>
        </p:spPr>
        <p:txBody>
          <a:bodyPr wrap="square" numCol="1" anchor="t" anchorCtr="0" compatLnSpc="1">
            <a:prstTxWarp prst="textNoShape">
              <a:avLst/>
            </a:prstTxWarp>
          </a:bodyPr>
          <a:lstStyle/>
          <a:p>
            <a:pPr>
              <a:spcBef>
                <a:spcPct val="0"/>
              </a:spcBef>
            </a:pPr>
            <a:r>
              <a:rPr lang="en-US" u="none" dirty="0" smtClean="0"/>
              <a:t>For </a:t>
            </a:r>
            <a:r>
              <a:rPr lang="en-US" u="sng" dirty="0" smtClean="0"/>
              <a:t>Migrant Students, The state or local Migrant </a:t>
            </a:r>
            <a:r>
              <a:rPr lang="en-US" dirty="0" smtClean="0"/>
              <a:t>education Program coordinator must</a:t>
            </a:r>
            <a:r>
              <a:rPr lang="en-US" baseline="0" dirty="0" smtClean="0"/>
              <a:t> confirm the child’s eligibility</a:t>
            </a:r>
            <a:endParaRPr lang="en-US" dirty="0" smtClean="0"/>
          </a:p>
          <a:p>
            <a:pPr>
              <a:spcBef>
                <a:spcPct val="0"/>
              </a:spcBef>
            </a:pPr>
            <a:endParaRPr lang="en-US" dirty="0" smtClean="0"/>
          </a:p>
          <a:p>
            <a:pPr>
              <a:spcBef>
                <a:spcPct val="0"/>
              </a:spcBef>
            </a:pPr>
            <a:r>
              <a:rPr lang="en-US" u="none" dirty="0" smtClean="0"/>
              <a:t>Runaway students</a:t>
            </a:r>
            <a:r>
              <a:rPr lang="en-US" u="none" baseline="0" dirty="0" smtClean="0"/>
              <a:t> should be identified by the local education liaison as receiving assistance through a program under the runaway and homeless youth act</a:t>
            </a:r>
            <a:endParaRPr lang="en-US" u="none" dirty="0" smtClean="0"/>
          </a:p>
          <a:p>
            <a:pPr>
              <a:spcBef>
                <a:spcPct val="0"/>
              </a:spcBef>
            </a:pPr>
            <a:endParaRPr lang="en-US" u="none" dirty="0" smtClean="0"/>
          </a:p>
          <a:p>
            <a:pPr>
              <a:spcBef>
                <a:spcPct val="0"/>
              </a:spcBef>
            </a:pPr>
            <a:r>
              <a:rPr lang="en-US" u="sng" dirty="0" smtClean="0"/>
              <a:t>Homeless students must be deemed eligible by the Homeless Liaison or</a:t>
            </a:r>
            <a:r>
              <a:rPr lang="en-US" u="sng" baseline="0" dirty="0" smtClean="0"/>
              <a:t> by a homeless shelter</a:t>
            </a:r>
          </a:p>
          <a:p>
            <a:pPr>
              <a:spcBef>
                <a:spcPct val="0"/>
              </a:spcBef>
            </a:pPr>
            <a:endParaRPr lang="en-US" dirty="0" smtClean="0"/>
          </a:p>
          <a:p>
            <a:pPr>
              <a:spcBef>
                <a:spcPct val="0"/>
              </a:spcBef>
            </a:pPr>
            <a:r>
              <a:rPr lang="en-US" u="sng" dirty="0" smtClean="0"/>
              <a:t>The website, </a:t>
            </a:r>
            <a:r>
              <a:rPr lang="en-US" u="sng" dirty="0" smtClean="0">
                <a:hlinkClick r:id="rId3"/>
              </a:rPr>
              <a:t>www.nysteachs.org</a:t>
            </a:r>
            <a:r>
              <a:rPr lang="en-US" u="sng" dirty="0" smtClean="0"/>
              <a:t> identifies the </a:t>
            </a:r>
            <a:r>
              <a:rPr lang="en-US" dirty="0" smtClean="0"/>
              <a:t>homeless liaison for each public district. Non-public schools may contact the liaison designated for their public district.</a:t>
            </a:r>
          </a:p>
          <a:p>
            <a:pPr>
              <a:spcBef>
                <a:spcPct val="0"/>
              </a:spcBef>
            </a:pPr>
            <a:endParaRPr lang="en-US" u="sng" dirty="0"/>
          </a:p>
          <a:p>
            <a:pPr>
              <a:spcBef>
                <a:spcPct val="0"/>
              </a:spcBef>
            </a:pPr>
            <a:r>
              <a:rPr lang="en-US" u="sng" dirty="0" smtClean="0"/>
              <a:t>Head Start students are categorically eligible for free meals</a:t>
            </a:r>
            <a:r>
              <a:rPr lang="en-US" dirty="0" smtClean="0"/>
              <a:t>.  Obtain names of all students enrolled in Head Start classrooms.  </a:t>
            </a:r>
            <a:r>
              <a:rPr lang="en-US" u="sng" dirty="0" smtClean="0"/>
              <a:t>Siblings of Head Start students ARE NOT categorically eligible</a:t>
            </a:r>
            <a:r>
              <a:rPr lang="en-US" dirty="0" smtClean="0"/>
              <a:t> – no extension of eligibility exists for these students.</a:t>
            </a:r>
          </a:p>
          <a:p>
            <a:pPr>
              <a:spcBef>
                <a:spcPct val="0"/>
              </a:spcBef>
            </a:pPr>
            <a:endParaRPr lang="en-US" dirty="0" smtClean="0"/>
          </a:p>
          <a:p>
            <a:pPr>
              <a:spcBef>
                <a:spcPct val="0"/>
              </a:spcBef>
            </a:pPr>
            <a:r>
              <a:rPr lang="en-US" u="sng" dirty="0" smtClean="0"/>
              <a:t>These </a:t>
            </a:r>
            <a:r>
              <a:rPr lang="en-US" u="sng" dirty="0"/>
              <a:t>officials may provide you with a list of students. The list must be dated and signed by coordinator, liaison or provider –</a:t>
            </a:r>
            <a:r>
              <a:rPr lang="en-US" dirty="0"/>
              <a:t> List is sufficient- no applications needed.</a:t>
            </a:r>
          </a:p>
          <a:p>
            <a:pPr>
              <a:spcBef>
                <a:spcPct val="0"/>
              </a:spcBef>
            </a:pPr>
            <a:endParaRPr lang="en-US" dirty="0"/>
          </a:p>
          <a:p>
            <a:pPr>
              <a:spcBef>
                <a:spcPct val="0"/>
              </a:spcBef>
            </a:pPr>
            <a:r>
              <a:rPr lang="en-US" dirty="0" smtClean="0"/>
              <a:t>All </a:t>
            </a:r>
            <a:r>
              <a:rPr lang="en-US" dirty="0"/>
              <a:t>public Schools have someone designated for these positions.</a:t>
            </a:r>
          </a:p>
          <a:p>
            <a:pPr>
              <a:spcBef>
                <a:spcPct val="0"/>
              </a:spcBef>
            </a:pPr>
            <a:endParaRPr lang="en-US" dirty="0"/>
          </a:p>
          <a:p>
            <a:pPr>
              <a:spcBef>
                <a:spcPct val="0"/>
              </a:spcBef>
            </a:pPr>
            <a:r>
              <a:rPr lang="en-US" dirty="0" smtClean="0"/>
              <a:t>Other source categorical eligibility does </a:t>
            </a:r>
            <a:r>
              <a:rPr lang="en-US" b="1" dirty="0" smtClean="0"/>
              <a:t>not </a:t>
            </a:r>
            <a:r>
              <a:rPr lang="en-US" dirty="0" smtClean="0"/>
              <a:t>extend to all students living in the household. </a:t>
            </a:r>
          </a:p>
          <a:p>
            <a:pPr>
              <a:spcBef>
                <a:spcPct val="0"/>
              </a:spcBef>
            </a:pPr>
            <a:r>
              <a:rPr lang="en-US" dirty="0" smtClean="0"/>
              <a:t>If </a:t>
            </a:r>
            <a:r>
              <a:rPr lang="en-US" dirty="0"/>
              <a:t>you have an application from the family, certify the other students based </a:t>
            </a:r>
            <a:r>
              <a:rPr lang="en-US" dirty="0" smtClean="0"/>
              <a:t>on the </a:t>
            </a:r>
            <a:r>
              <a:rPr lang="en-US" dirty="0"/>
              <a:t>information </a:t>
            </a:r>
            <a:r>
              <a:rPr lang="en-US" dirty="0" smtClean="0"/>
              <a:t>on </a:t>
            </a:r>
            <a:r>
              <a:rPr lang="en-US" dirty="0"/>
              <a:t>the application.</a:t>
            </a:r>
          </a:p>
          <a:p>
            <a:pPr>
              <a:spcBef>
                <a:spcPct val="0"/>
              </a:spcBef>
            </a:pPr>
            <a:endParaRPr lang="en-US" dirty="0"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5CF294-F717-49D8-B2D4-BFF2BDA21FEC}" type="slidenum">
              <a:rPr lang="en-US">
                <a:cs typeface="Arial" charset="0"/>
              </a:rPr>
              <a:pPr fontAlgn="base">
                <a:spcBef>
                  <a:spcPct val="0"/>
                </a:spcBef>
                <a:spcAft>
                  <a:spcPct val="0"/>
                </a:spcAft>
              </a:pPr>
              <a:t>21</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104900" y="457200"/>
            <a:ext cx="4648200" cy="3486150"/>
          </a:xfrm>
          <a:noFill/>
          <a:ln>
            <a:solidFill>
              <a:srgbClr val="000000"/>
            </a:solidFill>
            <a:miter lim="800000"/>
            <a:headEnd/>
            <a:tailEnd/>
          </a:ln>
        </p:spPr>
      </p:sp>
      <p:sp>
        <p:nvSpPr>
          <p:cNvPr id="3" name="Notes Placeholder 2"/>
          <p:cNvSpPr>
            <a:spLocks noGrp="1"/>
          </p:cNvSpPr>
          <p:nvPr>
            <p:ph type="body" idx="1"/>
          </p:nvPr>
        </p:nvSpPr>
        <p:spPr>
          <a:xfrm>
            <a:off x="457200" y="4191000"/>
            <a:ext cx="5699970" cy="4411663"/>
          </a:xfrm>
        </p:spPr>
        <p:txBody>
          <a:bodyPr/>
          <a:lstStyle/>
          <a:p>
            <a:pPr defTabSz="931774" fontAlgn="auto">
              <a:spcBef>
                <a:spcPts val="0"/>
              </a:spcBef>
              <a:spcAft>
                <a:spcPts val="0"/>
              </a:spcAft>
              <a:defRPr/>
            </a:pPr>
            <a:r>
              <a:rPr lang="en-US" sz="1400" b="1" dirty="0" smtClean="0"/>
              <a:t>Again, if </a:t>
            </a:r>
            <a:r>
              <a:rPr lang="en-US" sz="1400" b="1" dirty="0"/>
              <a:t>one child in the household </a:t>
            </a:r>
            <a:r>
              <a:rPr lang="en-US" sz="1400" b="1" dirty="0" smtClean="0"/>
              <a:t>receives benefits through an assistance program then </a:t>
            </a:r>
            <a:r>
              <a:rPr lang="en-US" sz="1400" b="1" dirty="0"/>
              <a:t>all </a:t>
            </a:r>
            <a:r>
              <a:rPr lang="en-US" sz="1400" b="1" dirty="0" smtClean="0"/>
              <a:t>students </a:t>
            </a:r>
            <a:r>
              <a:rPr lang="en-US" sz="1400" b="1" dirty="0"/>
              <a:t>living in the household are eligible for </a:t>
            </a:r>
            <a:r>
              <a:rPr lang="en-US" sz="1400" b="1" dirty="0" smtClean="0"/>
              <a:t>free school </a:t>
            </a:r>
            <a:r>
              <a:rPr lang="en-US" sz="1400" b="1" dirty="0"/>
              <a:t>meals.</a:t>
            </a:r>
          </a:p>
          <a:p>
            <a:pPr defTabSz="931774" fontAlgn="auto">
              <a:spcBef>
                <a:spcPts val="0"/>
              </a:spcBef>
              <a:spcAft>
                <a:spcPts val="0"/>
              </a:spcAft>
              <a:defRPr/>
            </a:pPr>
            <a:endParaRPr lang="en-US" sz="1400" b="1" dirty="0"/>
          </a:p>
          <a:p>
            <a:pPr marL="0" lvl="1" defTabSz="931774" fontAlgn="auto">
              <a:spcBef>
                <a:spcPts val="0"/>
              </a:spcBef>
              <a:spcAft>
                <a:spcPts val="0"/>
              </a:spcAft>
              <a:defRPr/>
            </a:pPr>
            <a:r>
              <a:rPr lang="en-US" sz="1400" dirty="0" smtClean="0"/>
              <a:t>To extend eligibility, the SFA will use </a:t>
            </a:r>
            <a:r>
              <a:rPr lang="en-US" sz="1400" dirty="0"/>
              <a:t>school enrollment </a:t>
            </a:r>
            <a:r>
              <a:rPr lang="en-US" sz="1400" dirty="0" smtClean="0"/>
              <a:t>records to </a:t>
            </a:r>
            <a:r>
              <a:rPr lang="en-US" sz="1400" dirty="0"/>
              <a:t>identify additional </a:t>
            </a:r>
            <a:r>
              <a:rPr lang="en-US" sz="1400" dirty="0" smtClean="0"/>
              <a:t>children that live in the same household as a child identified through the DCMP.</a:t>
            </a:r>
          </a:p>
          <a:p>
            <a:pPr marL="0" lvl="1" defTabSz="931774" fontAlgn="auto">
              <a:spcBef>
                <a:spcPts val="0"/>
              </a:spcBef>
              <a:spcAft>
                <a:spcPts val="0"/>
              </a:spcAft>
              <a:defRPr/>
            </a:pPr>
            <a:endParaRPr lang="en-US" sz="1400" dirty="0"/>
          </a:p>
          <a:p>
            <a:pPr marL="0" lvl="1" defTabSz="931774" fontAlgn="auto">
              <a:spcBef>
                <a:spcPts val="0"/>
              </a:spcBef>
              <a:spcAft>
                <a:spcPts val="0"/>
              </a:spcAft>
              <a:defRPr/>
            </a:pPr>
            <a:r>
              <a:rPr lang="en-US" sz="1400" dirty="0" smtClean="0"/>
              <a:t>The SFA will use the enrollment records to validate that the child resides in the same  household.</a:t>
            </a:r>
          </a:p>
          <a:p>
            <a:pPr marL="0" lvl="1" defTabSz="931774" fontAlgn="auto">
              <a:spcBef>
                <a:spcPts val="0"/>
              </a:spcBef>
              <a:spcAft>
                <a:spcPts val="0"/>
              </a:spcAft>
              <a:defRPr/>
            </a:pPr>
            <a:endParaRPr lang="en-US" sz="1400" b="1" dirty="0"/>
          </a:p>
          <a:p>
            <a:pPr marL="0" lvl="1" defTabSz="931774" fontAlgn="auto">
              <a:spcBef>
                <a:spcPts val="0"/>
              </a:spcBef>
              <a:spcAft>
                <a:spcPts val="0"/>
              </a:spcAft>
              <a:defRPr/>
            </a:pPr>
            <a:r>
              <a:rPr lang="en-US" sz="1400" b="1" dirty="0" smtClean="0"/>
              <a:t>It is important to note that eligibility is extended to all students living in the household, even if the children are not related.</a:t>
            </a:r>
            <a:endParaRPr lang="en-US" sz="1400" b="1" dirty="0"/>
          </a:p>
          <a:p>
            <a:pPr defTabSz="931774" fontAlgn="auto">
              <a:spcBef>
                <a:spcPts val="0"/>
              </a:spcBef>
              <a:spcAft>
                <a:spcPts val="0"/>
              </a:spcAft>
              <a:defRPr/>
            </a:pPr>
            <a:endParaRPr lang="en-US" sz="1400" b="1" dirty="0"/>
          </a:p>
          <a:p>
            <a:pPr fontAlgn="auto">
              <a:lnSpc>
                <a:spcPct val="90000"/>
              </a:lnSpc>
              <a:spcBef>
                <a:spcPts val="0"/>
              </a:spcBef>
              <a:spcAft>
                <a:spcPts val="0"/>
              </a:spcAft>
              <a:buFontTx/>
              <a:buNone/>
              <a:defRPr/>
            </a:pPr>
            <a:r>
              <a:rPr lang="en-US" sz="1400" dirty="0" smtClean="0"/>
              <a:t>If a student has been identified as living in the same household as a student directly certified, the SFA should keep the enrollment records on file for that student and provide free meal benefits without further application. </a:t>
            </a:r>
          </a:p>
          <a:p>
            <a:pPr fontAlgn="auto">
              <a:lnSpc>
                <a:spcPct val="90000"/>
              </a:lnSpc>
              <a:spcBef>
                <a:spcPts val="0"/>
              </a:spcBef>
              <a:spcAft>
                <a:spcPts val="0"/>
              </a:spcAft>
              <a:buFontTx/>
              <a:buNone/>
              <a:defRPr/>
            </a:pPr>
            <a:endParaRPr lang="en-US" sz="1400" dirty="0"/>
          </a:p>
          <a:p>
            <a:pPr fontAlgn="auto">
              <a:lnSpc>
                <a:spcPct val="90000"/>
              </a:lnSpc>
              <a:spcBef>
                <a:spcPts val="0"/>
              </a:spcBef>
              <a:spcAft>
                <a:spcPts val="0"/>
              </a:spcAft>
              <a:buFontTx/>
              <a:buNone/>
              <a:defRPr/>
            </a:pPr>
            <a:r>
              <a:rPr lang="en-US" sz="1400" dirty="0" smtClean="0"/>
              <a:t>The students who are extended eligibility are considered directly certified for reporting purposes.</a:t>
            </a:r>
          </a:p>
          <a:p>
            <a:pPr fontAlgn="auto">
              <a:lnSpc>
                <a:spcPct val="90000"/>
              </a:lnSpc>
              <a:spcBef>
                <a:spcPts val="0"/>
              </a:spcBef>
              <a:spcAft>
                <a:spcPts val="0"/>
              </a:spcAft>
              <a:buFontTx/>
              <a:buChar char="•"/>
              <a:defRPr/>
            </a:pPr>
            <a:endParaRPr lang="en-US" dirty="0"/>
          </a:p>
          <a:p>
            <a:pPr lvl="1" fontAlgn="auto">
              <a:lnSpc>
                <a:spcPct val="90000"/>
              </a:lnSpc>
              <a:spcBef>
                <a:spcPts val="0"/>
              </a:spcBef>
              <a:spcAft>
                <a:spcPts val="0"/>
              </a:spcAft>
              <a:defRPr/>
            </a:pPr>
            <a:endParaRPr lang="en-US" dirty="0"/>
          </a:p>
          <a:p>
            <a:pPr defTabSz="931774" fontAlgn="auto">
              <a:spcBef>
                <a:spcPts val="0"/>
              </a:spcBef>
              <a:spcAft>
                <a:spcPts val="0"/>
              </a:spcAft>
              <a:defRPr/>
            </a:pPr>
            <a:endParaRPr lang="en-US" dirty="0"/>
          </a:p>
          <a:p>
            <a:pPr fontAlgn="auto">
              <a:spcBef>
                <a:spcPts val="0"/>
              </a:spcBef>
              <a:spcAft>
                <a:spcPts val="0"/>
              </a:spcAft>
              <a:defRPr/>
            </a:pPr>
            <a:endParaRPr lang="en-US" dirty="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71F40C-8FD5-4EE0-88A8-7F87466C8F3F}" type="slidenum">
              <a:rPr lang="en-US">
                <a:cs typeface="Arial" charset="0"/>
              </a:rPr>
              <a:pPr fontAlgn="base">
                <a:spcBef>
                  <a:spcPct val="0"/>
                </a:spcBef>
                <a:spcAft>
                  <a:spcPct val="0"/>
                </a:spcAft>
              </a:pPr>
              <a:t>22</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 y="304800"/>
            <a:ext cx="6718300" cy="5038725"/>
          </a:xfrm>
        </p:spPr>
      </p:sp>
      <p:sp>
        <p:nvSpPr>
          <p:cNvPr id="3" name="Notes Placeholder 2"/>
          <p:cNvSpPr>
            <a:spLocks noGrp="1"/>
          </p:cNvSpPr>
          <p:nvPr>
            <p:ph type="body" idx="1"/>
          </p:nvPr>
        </p:nvSpPr>
        <p:spPr>
          <a:xfrm>
            <a:off x="228600" y="5486400"/>
            <a:ext cx="6477000" cy="3505200"/>
          </a:xfrm>
        </p:spPr>
        <p:txBody>
          <a:bodyPr/>
          <a:lstStyle/>
          <a:p>
            <a:pPr>
              <a:spcBef>
                <a:spcPts val="0"/>
              </a:spcBef>
            </a:pPr>
            <a:r>
              <a:rPr lang="en-US" dirty="0" smtClean="0"/>
              <a:t>For students who are not directly certified for benefits, you will use the Free &amp; Reduced Price School Meals Family application to provide benefits.  SFAs should distribute the family application and issue benefits using a centralized processing system so information can be readily communicated to all schools within the SFA .</a:t>
            </a:r>
          </a:p>
          <a:p>
            <a:pPr>
              <a:spcBef>
                <a:spcPts val="0"/>
              </a:spcBef>
            </a:pPr>
            <a:endParaRPr lang="en-US" dirty="0" smtClean="0"/>
          </a:p>
          <a:p>
            <a:pPr>
              <a:spcBef>
                <a:spcPts val="0"/>
              </a:spcBef>
            </a:pPr>
            <a:r>
              <a:rPr lang="en-US" dirty="0" smtClean="0"/>
              <a:t>The Application can be found in our SED Policy Booklet and is available in a Word document and a PDF document. This year, USDA made changes to their prototype application- SFAs may use USDA’s version of the application however, we recommend that SFAs use our SED prototype.</a:t>
            </a:r>
          </a:p>
          <a:p>
            <a:pPr>
              <a:spcBef>
                <a:spcPts val="0"/>
              </a:spcBef>
            </a:pPr>
            <a:endParaRPr lang="en-US" dirty="0" smtClean="0"/>
          </a:p>
          <a:p>
            <a:pPr>
              <a:spcBef>
                <a:spcPts val="0"/>
              </a:spcBef>
            </a:pPr>
            <a:r>
              <a:rPr lang="en-US" dirty="0" smtClean="0"/>
              <a:t>The USDA version does not allow much room for the family to enter information, does not provide a space for the family to note the school their child attends and does not have a space for the reviewing official to mark the eligibility status the child has been approved for.</a:t>
            </a:r>
          </a:p>
          <a:p>
            <a:pPr>
              <a:spcBef>
                <a:spcPts val="0"/>
              </a:spcBef>
            </a:pPr>
            <a:endParaRPr lang="en-US" dirty="0" smtClean="0"/>
          </a:p>
          <a:p>
            <a:pPr>
              <a:spcBef>
                <a:spcPts val="0"/>
              </a:spcBef>
            </a:pPr>
            <a:r>
              <a:rPr lang="en-US" dirty="0" smtClean="0"/>
              <a:t>There are two ways to approve applications that you will receive: Categorical Applications and Income Applications</a:t>
            </a:r>
          </a:p>
          <a:p>
            <a:pPr>
              <a:spcBef>
                <a:spcPts val="0"/>
              </a:spcBef>
            </a:pPr>
            <a:endParaRPr lang="en-US" dirty="0" smtClean="0"/>
          </a:p>
          <a:p>
            <a:pPr>
              <a:spcBef>
                <a:spcPts val="0"/>
              </a:spcBef>
            </a:pPr>
            <a:r>
              <a:rPr lang="en-US" dirty="0" smtClean="0"/>
              <a:t>We will go through each type and how to approve them .</a:t>
            </a:r>
          </a:p>
          <a:p>
            <a:endParaRPr lang="en-US" baseline="0" dirty="0" smtClean="0"/>
          </a:p>
          <a:p>
            <a:endParaRPr lang="en-US"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23</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4239339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1066800" y="228600"/>
            <a:ext cx="4584700" cy="3438525"/>
          </a:xfrm>
          <a:noFill/>
          <a:ln>
            <a:solidFill>
              <a:srgbClr val="000000"/>
            </a:solidFill>
            <a:miter lim="800000"/>
            <a:headEnd/>
            <a:tailEnd/>
          </a:ln>
        </p:spPr>
      </p:sp>
      <p:sp>
        <p:nvSpPr>
          <p:cNvPr id="58370" name="Notes Placeholder 2"/>
          <p:cNvSpPr>
            <a:spLocks noGrp="1"/>
          </p:cNvSpPr>
          <p:nvPr>
            <p:ph type="body" idx="1"/>
          </p:nvPr>
        </p:nvSpPr>
        <p:spPr bwMode="auto">
          <a:xfrm>
            <a:off x="152400" y="3733800"/>
            <a:ext cx="6553200" cy="5410200"/>
          </a:xfrm>
          <a:noFill/>
        </p:spPr>
        <p:txBody>
          <a:bodyPr wrap="square" numCol="1" anchor="t" anchorCtr="0" compatLnSpc="1">
            <a:prstTxWarp prst="textNoShape">
              <a:avLst/>
            </a:prstTxWarp>
          </a:bodyPr>
          <a:lstStyle/>
          <a:p>
            <a:pPr>
              <a:lnSpc>
                <a:spcPct val="90000"/>
              </a:lnSpc>
              <a:spcBef>
                <a:spcPct val="0"/>
              </a:spcBef>
            </a:pPr>
            <a:r>
              <a:rPr lang="en-US" sz="1250" dirty="0" smtClean="0"/>
              <a:t>As we discussed, a child may be deemed categorically eligible through documentation or by submitting a free and reduced price application.  A family who receives assistance through SNAP, TANF or FDPIR may submit a free and reduced price application noting their assistance program case number. This is considered a categorical application. </a:t>
            </a:r>
            <a:r>
              <a:rPr lang="en-US" sz="1250" u="sng" dirty="0" smtClean="0"/>
              <a:t>These families are automatically eligible for free meal benefits!</a:t>
            </a:r>
          </a:p>
          <a:p>
            <a:pPr>
              <a:lnSpc>
                <a:spcPct val="90000"/>
              </a:lnSpc>
              <a:spcBef>
                <a:spcPct val="0"/>
              </a:spcBef>
            </a:pPr>
            <a:endParaRPr lang="en-US" sz="1250" u="sng" dirty="0" smtClean="0"/>
          </a:p>
          <a:p>
            <a:pPr>
              <a:lnSpc>
                <a:spcPct val="90000"/>
              </a:lnSpc>
              <a:spcBef>
                <a:spcPct val="0"/>
              </a:spcBef>
            </a:pPr>
            <a:r>
              <a:rPr lang="en-US" sz="1250" dirty="0" smtClean="0"/>
              <a:t>SFAs should be familiar with what their local assistance program case numbers look like. </a:t>
            </a:r>
          </a:p>
          <a:p>
            <a:pPr>
              <a:lnSpc>
                <a:spcPct val="90000"/>
              </a:lnSpc>
              <a:spcBef>
                <a:spcPct val="0"/>
              </a:spcBef>
            </a:pPr>
            <a:r>
              <a:rPr lang="en-US" sz="1250" b="1" dirty="0" smtClean="0"/>
              <a:t>Do </a:t>
            </a:r>
            <a:r>
              <a:rPr lang="en-US" sz="1250" b="1" dirty="0"/>
              <a:t>not use Medicaid case # on an application to provide free meal </a:t>
            </a:r>
            <a:r>
              <a:rPr lang="en-US" sz="1250" b="1" dirty="0" smtClean="0"/>
              <a:t>benefits</a:t>
            </a:r>
            <a:r>
              <a:rPr lang="en-US" sz="1250" b="1" dirty="0"/>
              <a:t>!</a:t>
            </a:r>
          </a:p>
          <a:p>
            <a:pPr>
              <a:lnSpc>
                <a:spcPct val="90000"/>
              </a:lnSpc>
              <a:spcBef>
                <a:spcPct val="0"/>
              </a:spcBef>
            </a:pPr>
            <a:endParaRPr lang="en-US" sz="1250" dirty="0"/>
          </a:p>
          <a:p>
            <a:pPr>
              <a:lnSpc>
                <a:spcPct val="90000"/>
              </a:lnSpc>
              <a:spcBef>
                <a:spcPct val="0"/>
              </a:spcBef>
            </a:pPr>
            <a:r>
              <a:rPr lang="en-US" sz="1250" dirty="0" smtClean="0"/>
              <a:t>Please note:  You may not accept the 16 digit number on EBT cards or the 9 digit social security #.</a:t>
            </a:r>
          </a:p>
          <a:p>
            <a:pPr>
              <a:lnSpc>
                <a:spcPct val="90000"/>
              </a:lnSpc>
              <a:spcBef>
                <a:spcPct val="0"/>
              </a:spcBef>
            </a:pPr>
            <a:endParaRPr lang="en-US" sz="1250" dirty="0" smtClean="0"/>
          </a:p>
          <a:p>
            <a:pPr>
              <a:lnSpc>
                <a:spcPct val="90000"/>
              </a:lnSpc>
              <a:spcBef>
                <a:spcPct val="0"/>
              </a:spcBef>
            </a:pPr>
            <a:r>
              <a:rPr lang="en-US" sz="1250" dirty="0" smtClean="0"/>
              <a:t>When you receive an application that lists a SNAP case number, you should check the Direct Certification Matching database to see if the child can be directly certified for benefits.  If you do not find the student in the direct certification matching database, you must still take the application at face value and provide free meal benefits. *Do NOT deny benefits for a family that has written a SNAP case number when you cannot find them electronically .</a:t>
            </a:r>
          </a:p>
          <a:p>
            <a:pPr>
              <a:lnSpc>
                <a:spcPct val="90000"/>
              </a:lnSpc>
              <a:spcBef>
                <a:spcPct val="0"/>
              </a:spcBef>
            </a:pPr>
            <a:endParaRPr lang="en-US" sz="1250" dirty="0" smtClean="0"/>
          </a:p>
          <a:p>
            <a:pPr>
              <a:lnSpc>
                <a:spcPct val="90000"/>
              </a:lnSpc>
              <a:spcBef>
                <a:spcPct val="0"/>
              </a:spcBef>
            </a:pPr>
            <a:r>
              <a:rPr lang="en-US" sz="1250" dirty="0" smtClean="0"/>
              <a:t>A child who is considered Other Source Categorically Eligible may also apply through an application.</a:t>
            </a:r>
          </a:p>
          <a:p>
            <a:pPr>
              <a:lnSpc>
                <a:spcPct val="90000"/>
              </a:lnSpc>
              <a:spcBef>
                <a:spcPct val="0"/>
              </a:spcBef>
            </a:pPr>
            <a:r>
              <a:rPr lang="en-US" sz="1250" dirty="0" smtClean="0"/>
              <a:t>	</a:t>
            </a:r>
          </a:p>
          <a:p>
            <a:pPr>
              <a:lnSpc>
                <a:spcPct val="90000"/>
              </a:lnSpc>
              <a:spcBef>
                <a:spcPct val="0"/>
              </a:spcBef>
            </a:pPr>
            <a:r>
              <a:rPr lang="en-US" sz="1250" dirty="0" smtClean="0"/>
              <a:t>For </a:t>
            </a:r>
            <a:r>
              <a:rPr lang="en-US" sz="1250" u="sng" dirty="0" smtClean="0"/>
              <a:t>Foster Child</a:t>
            </a:r>
            <a:r>
              <a:rPr lang="en-US" sz="1250" dirty="0" smtClean="0"/>
              <a:t> –Foster child box must be checked on the household application to indicate the foster child. Free meal benefits are then provided to the foster child.</a:t>
            </a:r>
            <a:r>
              <a:rPr lang="en-US" sz="1250" dirty="0"/>
              <a:t> </a:t>
            </a:r>
            <a:r>
              <a:rPr lang="en-US" sz="1250" dirty="0" smtClean="0"/>
              <a:t>The foster child is classified as free; other children in the household are categorized based on the family income or other criteria (SNAP/TANF case #).  Foster child can be included in total household size for certification of other children.</a:t>
            </a:r>
          </a:p>
          <a:p>
            <a:pPr>
              <a:lnSpc>
                <a:spcPct val="90000"/>
              </a:lnSpc>
              <a:spcBef>
                <a:spcPct val="0"/>
              </a:spcBef>
            </a:pPr>
            <a:endParaRPr lang="en-US" sz="1250" dirty="0" smtClean="0"/>
          </a:p>
          <a:p>
            <a:pPr>
              <a:lnSpc>
                <a:spcPct val="90000"/>
              </a:lnSpc>
              <a:spcBef>
                <a:spcPct val="0"/>
              </a:spcBef>
            </a:pPr>
            <a:r>
              <a:rPr lang="en-US" sz="1250" dirty="0" smtClean="0"/>
              <a:t>As we discussed, you must obtain documentation of eligibility for students who check Homeless, Runaway, Migrant on the application </a:t>
            </a:r>
          </a:p>
          <a:p>
            <a:pPr>
              <a:lnSpc>
                <a:spcPct val="90000"/>
              </a:lnSpc>
              <a:spcBef>
                <a:spcPct val="0"/>
              </a:spcBef>
            </a:pPr>
            <a:endParaRPr lang="en-US" sz="1250" dirty="0" smtClean="0"/>
          </a:p>
          <a:p>
            <a:pPr>
              <a:lnSpc>
                <a:spcPct val="90000"/>
              </a:lnSpc>
              <a:spcBef>
                <a:spcPct val="0"/>
              </a:spcBef>
            </a:pPr>
            <a:r>
              <a:rPr lang="en-US" sz="1250" b="1" dirty="0" smtClean="0"/>
              <a:t>Categories NOT categorically eligible:</a:t>
            </a:r>
          </a:p>
          <a:p>
            <a:pPr>
              <a:lnSpc>
                <a:spcPct val="90000"/>
              </a:lnSpc>
              <a:spcBef>
                <a:spcPct val="0"/>
              </a:spcBef>
            </a:pPr>
            <a:r>
              <a:rPr lang="en-US" sz="1250" dirty="0" smtClean="0"/>
              <a:t>Students with Disabilities, foreign exchange, immigrant and refugees.</a:t>
            </a:r>
          </a:p>
          <a:p>
            <a:pPr>
              <a:spcBef>
                <a:spcPct val="0"/>
              </a:spcBef>
            </a:pP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9472D4-E8A0-4526-971D-D71171A49179}" type="slidenum">
              <a:rPr lang="en-US">
                <a:cs typeface="Arial" charset="0"/>
              </a:rPr>
              <a:pPr fontAlgn="base">
                <a:spcBef>
                  <a:spcPct val="0"/>
                </a:spcBef>
                <a:spcAft>
                  <a:spcPct val="0"/>
                </a:spcAft>
              </a:pPr>
              <a:t>24</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990600"/>
            <a:ext cx="6486525" cy="4953000"/>
          </a:xfrm>
        </p:spPr>
      </p:sp>
      <p:sp>
        <p:nvSpPr>
          <p:cNvPr id="3" name="Notes Placeholder 2"/>
          <p:cNvSpPr>
            <a:spLocks noGrp="1"/>
          </p:cNvSpPr>
          <p:nvPr>
            <p:ph type="body" idx="1"/>
          </p:nvPr>
        </p:nvSpPr>
        <p:spPr>
          <a:xfrm>
            <a:off x="304800" y="6096000"/>
            <a:ext cx="6248400" cy="536575"/>
          </a:xfrm>
        </p:spPr>
        <p:txBody>
          <a:bodyPr/>
          <a:lstStyle/>
          <a:p>
            <a:r>
              <a:rPr lang="en-US" sz="1400" dirty="0" smtClean="0"/>
              <a:t>This</a:t>
            </a:r>
            <a:r>
              <a:rPr lang="en-US" sz="1400" baseline="0" dirty="0" smtClean="0"/>
              <a:t> screen shows an application based on Categorical eligibility- SNAP (food stamps), TANF, FDPIR.   The highlighted areas need to be completed. </a:t>
            </a:r>
          </a:p>
          <a:p>
            <a:endParaRPr lang="en-US"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25</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4239339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228600"/>
            <a:ext cx="4876800" cy="3657600"/>
          </a:xfrm>
        </p:spPr>
      </p:sp>
      <p:sp>
        <p:nvSpPr>
          <p:cNvPr id="3" name="Notes Placeholder 2"/>
          <p:cNvSpPr>
            <a:spLocks noGrp="1"/>
          </p:cNvSpPr>
          <p:nvPr>
            <p:ph type="body" idx="1"/>
          </p:nvPr>
        </p:nvSpPr>
        <p:spPr>
          <a:xfrm>
            <a:off x="228600" y="3962400"/>
            <a:ext cx="6248400" cy="5105400"/>
          </a:xfrm>
        </p:spPr>
        <p:txBody>
          <a:bodyPr/>
          <a:lstStyle/>
          <a:p>
            <a:pPr>
              <a:spcBef>
                <a:spcPct val="0"/>
              </a:spcBef>
            </a:pPr>
            <a:r>
              <a:rPr lang="en-US" dirty="0" smtClean="0"/>
              <a:t>The free and reduced price family application is also used to provide meal benefits to students who qualify based on income.</a:t>
            </a:r>
          </a:p>
          <a:p>
            <a:pPr>
              <a:spcBef>
                <a:spcPct val="0"/>
              </a:spcBef>
            </a:pPr>
            <a:endParaRPr lang="en-US" dirty="0"/>
          </a:p>
          <a:p>
            <a:pPr>
              <a:spcBef>
                <a:spcPct val="0"/>
              </a:spcBef>
            </a:pPr>
            <a:r>
              <a:rPr lang="en-US" dirty="0" smtClean="0"/>
              <a:t>Income Eligibility is a method to provide benefits to a child whose household qualifies based on current free/reduced price income guidelines determined by information provided on the application .</a:t>
            </a:r>
          </a:p>
          <a:p>
            <a:pPr>
              <a:spcBef>
                <a:spcPct val="0"/>
              </a:spcBef>
            </a:pPr>
            <a:endParaRPr lang="en-US" dirty="0"/>
          </a:p>
          <a:p>
            <a:pPr>
              <a:spcBef>
                <a:spcPct val="0"/>
              </a:spcBef>
            </a:pPr>
            <a:r>
              <a:rPr lang="en-US" dirty="0" smtClean="0"/>
              <a:t>The reviewing official will review the income application to determine which level of benefits the child(</a:t>
            </a:r>
            <a:r>
              <a:rPr lang="en-US" dirty="0" err="1" smtClean="0"/>
              <a:t>ren</a:t>
            </a:r>
            <a:r>
              <a:rPr lang="en-US" dirty="0" smtClean="0"/>
              <a:t>) qualify for.</a:t>
            </a:r>
            <a:r>
              <a:rPr lang="en-US" dirty="0"/>
              <a:t> </a:t>
            </a:r>
            <a:r>
              <a:rPr lang="en-US" dirty="0" smtClean="0"/>
              <a:t>Applications must be taken at face value. </a:t>
            </a:r>
          </a:p>
          <a:p>
            <a:pPr>
              <a:spcBef>
                <a:spcPct val="0"/>
              </a:spcBef>
            </a:pPr>
            <a:endParaRPr lang="en-US" u="sng" dirty="0"/>
          </a:p>
          <a:p>
            <a:pPr>
              <a:spcBef>
                <a:spcPct val="0"/>
              </a:spcBef>
            </a:pPr>
            <a:r>
              <a:rPr lang="en-US" u="sng" dirty="0"/>
              <a:t>Students remain eligible all year</a:t>
            </a:r>
            <a:r>
              <a:rPr lang="en-US" dirty="0"/>
              <a:t>.  For example if a student was deemed eligible in August for free meals because they received </a:t>
            </a:r>
            <a:r>
              <a:rPr lang="en-US" dirty="0" smtClean="0"/>
              <a:t>SNAP and </a:t>
            </a:r>
            <a:r>
              <a:rPr lang="en-US" dirty="0"/>
              <a:t>in Nov they </a:t>
            </a:r>
            <a:r>
              <a:rPr lang="en-US" dirty="0" smtClean="0"/>
              <a:t>no longer receive SNAP, </a:t>
            </a:r>
            <a:r>
              <a:rPr lang="en-US" dirty="0"/>
              <a:t>they are still eligible for the year. </a:t>
            </a:r>
          </a:p>
          <a:p>
            <a:pPr>
              <a:spcBef>
                <a:spcPct val="0"/>
              </a:spcBef>
            </a:pPr>
            <a:endParaRPr lang="en-US" dirty="0"/>
          </a:p>
          <a:p>
            <a:pPr>
              <a:spcBef>
                <a:spcPct val="0"/>
              </a:spcBef>
            </a:pPr>
            <a:r>
              <a:rPr lang="en-US" dirty="0"/>
              <a:t>Families can submit applications at any time during the school year or report a loss of income to qualify. </a:t>
            </a:r>
          </a:p>
          <a:p>
            <a:pPr>
              <a:spcBef>
                <a:spcPct val="0"/>
              </a:spcBef>
            </a:pPr>
            <a:endParaRPr lang="en-US" dirty="0"/>
          </a:p>
          <a:p>
            <a:pPr>
              <a:spcBef>
                <a:spcPct val="0"/>
              </a:spcBef>
              <a:defRPr/>
            </a:pPr>
            <a:r>
              <a:rPr lang="en-US" dirty="0" smtClean="0"/>
              <a:t>If a family is denied benefits and then reapplies with a new application- the information on the new application should </a:t>
            </a:r>
            <a:r>
              <a:rPr lang="en-US" dirty="0"/>
              <a:t>be verified</a:t>
            </a:r>
            <a:r>
              <a:rPr lang="en-US" dirty="0" smtClean="0"/>
              <a:t>. However, if a family reapplies for benefits after being approved for reduced, you do not verify that new application.</a:t>
            </a:r>
            <a:endParaRPr lang="en-US" dirty="0"/>
          </a:p>
          <a:p>
            <a:pPr>
              <a:spcBef>
                <a:spcPct val="0"/>
              </a:spcBef>
            </a:pPr>
            <a:endParaRPr lang="en-US" dirty="0"/>
          </a:p>
          <a:p>
            <a:pPr>
              <a:spcBef>
                <a:spcPct val="0"/>
              </a:spcBef>
            </a:pPr>
            <a:r>
              <a:rPr lang="en-US" dirty="0" smtClean="0"/>
              <a:t>Only complete applications may be approved- we will discuss what a complete application looks like.</a:t>
            </a:r>
          </a:p>
          <a:p>
            <a:pPr>
              <a:spcBef>
                <a:spcPct val="0"/>
              </a:spcBef>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NOTE! **New for SY 2015-2016:  </a:t>
            </a:r>
            <a:r>
              <a:rPr lang="en-US" kern="1200" dirty="0" smtClean="0">
                <a:solidFill>
                  <a:schemeClr val="tx1"/>
                </a:solidFill>
                <a:effectLst/>
              </a:rPr>
              <a:t>If the income section is not completed for a household member- this is an indication that the person does not make income and the application is still considered complete- page 51 &amp; 54 of manual.</a:t>
            </a:r>
          </a:p>
          <a:p>
            <a:endParaRPr lang="en-US" sz="1100"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26</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3102707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200726" y="381000"/>
            <a:ext cx="6502400" cy="4876800"/>
          </a:xfrm>
          <a:noFill/>
          <a:ln>
            <a:solidFill>
              <a:srgbClr val="000000"/>
            </a:solidFill>
            <a:miter lim="800000"/>
            <a:headEnd/>
            <a:tailEnd/>
          </a:ln>
        </p:spPr>
      </p:sp>
      <p:sp>
        <p:nvSpPr>
          <p:cNvPr id="66562" name="Notes Placeholder 2"/>
          <p:cNvSpPr>
            <a:spLocks noGrp="1"/>
          </p:cNvSpPr>
          <p:nvPr>
            <p:ph type="body" idx="1"/>
          </p:nvPr>
        </p:nvSpPr>
        <p:spPr bwMode="auto">
          <a:xfrm>
            <a:off x="228600" y="5410200"/>
            <a:ext cx="6477000" cy="3581399"/>
          </a:xfrm>
          <a:noFill/>
        </p:spPr>
        <p:txBody>
          <a:bodyPr wrap="square" numCol="1" anchor="t" anchorCtr="0" compatLnSpc="1">
            <a:prstTxWarp prst="textNoShape">
              <a:avLst/>
            </a:prstTxWarp>
          </a:bodyPr>
          <a:lstStyle/>
          <a:p>
            <a:pPr>
              <a:spcBef>
                <a:spcPct val="0"/>
              </a:spcBef>
            </a:pPr>
            <a:r>
              <a:rPr lang="en-US" sz="1400" dirty="0" smtClean="0"/>
              <a:t>These are the eligibility guidelines that the reviewing official will use to approve income applications. Every year, new eligibility guidelines are released by USDA. You must ensure you are using the most current guidelines each school year when approving applications.</a:t>
            </a:r>
          </a:p>
          <a:p>
            <a:pPr>
              <a:spcBef>
                <a:spcPct val="0"/>
              </a:spcBef>
            </a:pPr>
            <a:endParaRPr lang="en-US" sz="1400" dirty="0"/>
          </a:p>
          <a:p>
            <a:pPr>
              <a:spcBef>
                <a:spcPct val="0"/>
              </a:spcBef>
            </a:pPr>
            <a:r>
              <a:rPr lang="en-US" sz="1400" b="1" u="sng" dirty="0" smtClean="0"/>
              <a:t>How to use the scale:</a:t>
            </a:r>
          </a:p>
          <a:p>
            <a:pPr>
              <a:spcBef>
                <a:spcPct val="0"/>
              </a:spcBef>
            </a:pPr>
            <a:r>
              <a:rPr lang="en-US" sz="1400" dirty="0" smtClean="0"/>
              <a:t>Based on the number</a:t>
            </a:r>
            <a:r>
              <a:rPr lang="en-US" sz="1400" baseline="0" dirty="0" smtClean="0"/>
              <a:t> of persons in the household, </a:t>
            </a:r>
            <a:r>
              <a:rPr lang="en-US" sz="1400" dirty="0"/>
              <a:t>c</a:t>
            </a:r>
            <a:r>
              <a:rPr lang="en-US" sz="1400" dirty="0" smtClean="0"/>
              <a:t>ompare the total income for each income application to the Free Scale First. If the income falls at or below the free scale then the application is approved for free meals. If the income is over the free scale then compare the</a:t>
            </a:r>
            <a:r>
              <a:rPr lang="en-US" sz="1400" baseline="0" dirty="0" smtClean="0"/>
              <a:t> household size and income</a:t>
            </a:r>
            <a:r>
              <a:rPr lang="en-US" sz="1400" dirty="0" smtClean="0"/>
              <a:t> to the reduced scale. If the income falls at or below the reduced scale, approve the application for reduced meals.  If the income is over the reduced scale then the application is denied (paid). </a:t>
            </a:r>
          </a:p>
          <a:p>
            <a:pPr>
              <a:spcBef>
                <a:spcPct val="0"/>
              </a:spcBef>
            </a:pPr>
            <a:endParaRPr lang="en-US" sz="1400" dirty="0" smtClean="0"/>
          </a:p>
          <a:p>
            <a:pPr>
              <a:spcBef>
                <a:spcPct val="0"/>
              </a:spcBef>
            </a:pPr>
            <a:r>
              <a:rPr lang="en-US" sz="1400" dirty="0" smtClean="0"/>
              <a:t>We will discuss how to approve income applications in further detail on the next few slides.</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49E7D6-7656-4A6F-94B7-361DA9F4DD64}" type="slidenum">
              <a:rPr lang="en-US">
                <a:cs typeface="Arial" charset="0"/>
              </a:rPr>
              <a:pPr fontAlgn="base">
                <a:spcBef>
                  <a:spcPct val="0"/>
                </a:spcBef>
                <a:spcAft>
                  <a:spcPct val="0"/>
                </a:spcAft>
              </a:pPr>
              <a:t>27</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304800" y="304800"/>
            <a:ext cx="6322483" cy="4799012"/>
          </a:xfrm>
          <a:noFill/>
          <a:ln>
            <a:solidFill>
              <a:srgbClr val="000000"/>
            </a:solidFill>
            <a:miter lim="800000"/>
            <a:headEnd/>
            <a:tailEnd/>
          </a:ln>
        </p:spPr>
      </p:sp>
      <p:sp>
        <p:nvSpPr>
          <p:cNvPr id="64514" name="Notes Placeholder 2"/>
          <p:cNvSpPr>
            <a:spLocks noGrp="1"/>
          </p:cNvSpPr>
          <p:nvPr>
            <p:ph type="body" idx="1"/>
          </p:nvPr>
        </p:nvSpPr>
        <p:spPr bwMode="auto">
          <a:xfrm>
            <a:off x="228600" y="5257800"/>
            <a:ext cx="6477000" cy="3657600"/>
          </a:xfrm>
          <a:noFill/>
        </p:spPr>
        <p:txBody>
          <a:bodyPr wrap="square" numCol="1" anchor="t" anchorCtr="0" compatLnSpc="1">
            <a:prstTxWarp prst="textNoShape">
              <a:avLst/>
            </a:prstTxWarp>
          </a:bodyPr>
          <a:lstStyle/>
          <a:p>
            <a:pPr>
              <a:spcBef>
                <a:spcPct val="0"/>
              </a:spcBef>
            </a:pPr>
            <a:r>
              <a:rPr lang="en-US" sz="1100" dirty="0" smtClean="0"/>
              <a:t>This slide demonstrates what is required on an income application. An income application must include:</a:t>
            </a:r>
          </a:p>
          <a:p>
            <a:pPr marL="171450" indent="-171450">
              <a:spcBef>
                <a:spcPct val="0"/>
              </a:spcBef>
              <a:buFont typeface="Arial" panose="020B0604020202020204" pitchFamily="34" charset="0"/>
              <a:buChar char="•"/>
            </a:pPr>
            <a:r>
              <a:rPr lang="en-US" sz="1100" dirty="0" smtClean="0"/>
              <a:t>Student names</a:t>
            </a:r>
          </a:p>
          <a:p>
            <a:pPr marL="171450" indent="-171450">
              <a:spcBef>
                <a:spcPct val="0"/>
              </a:spcBef>
              <a:buFont typeface="Arial" panose="020B0604020202020204" pitchFamily="34" charset="0"/>
              <a:buChar char="•"/>
            </a:pPr>
            <a:r>
              <a:rPr lang="en-US" sz="1100" dirty="0" smtClean="0"/>
              <a:t>Household Members </a:t>
            </a:r>
          </a:p>
          <a:p>
            <a:pPr lvl="1">
              <a:spcBef>
                <a:spcPct val="0"/>
              </a:spcBef>
            </a:pPr>
            <a:r>
              <a:rPr lang="en-US" sz="1100" dirty="0"/>
              <a:t>There is also a place under the household members for the family to indicate the total number of household members including all children</a:t>
            </a:r>
          </a:p>
          <a:p>
            <a:pPr marL="171450" indent="-171450">
              <a:spcBef>
                <a:spcPct val="0"/>
              </a:spcBef>
              <a:buFont typeface="Arial" panose="020B0604020202020204" pitchFamily="34" charset="0"/>
              <a:buChar char="•"/>
            </a:pPr>
            <a:r>
              <a:rPr lang="en-US" sz="1100" dirty="0" smtClean="0"/>
              <a:t>Income and Frequency of Income for all household members</a:t>
            </a:r>
          </a:p>
          <a:p>
            <a:pPr lvl="1">
              <a:spcBef>
                <a:spcPct val="0"/>
              </a:spcBef>
            </a:pPr>
            <a:r>
              <a:rPr lang="en-US" sz="1100" dirty="0" smtClean="0"/>
              <a:t>Again, Please </a:t>
            </a:r>
            <a:r>
              <a:rPr lang="en-US" sz="1100" dirty="0"/>
              <a:t>be aware that USDA has made an update this year! If a household member does not list income, they are  certifying that no income is received for that household member. They are no longer required to check the no income box on the </a:t>
            </a:r>
            <a:r>
              <a:rPr lang="en-US" sz="1100" dirty="0" smtClean="0"/>
              <a:t>application – Page 51 &amp; 54 of USDA Manual</a:t>
            </a:r>
            <a:endParaRPr lang="en-US" sz="1100" dirty="0"/>
          </a:p>
          <a:p>
            <a:pPr lvl="1">
              <a:spcBef>
                <a:spcPct val="0"/>
              </a:spcBef>
            </a:pPr>
            <a:r>
              <a:rPr lang="en-US" sz="1100" b="1" dirty="0" smtClean="0"/>
              <a:t>You </a:t>
            </a:r>
            <a:r>
              <a:rPr lang="en-US" sz="1100" b="1" dirty="0"/>
              <a:t>should refer to the USDA Eligibility Manual for information on the types of income that must be included on the application!</a:t>
            </a:r>
          </a:p>
          <a:p>
            <a:pPr marL="171450" indent="-171450">
              <a:spcBef>
                <a:spcPct val="0"/>
              </a:spcBef>
              <a:buFont typeface="Arial" panose="020B0604020202020204" pitchFamily="34" charset="0"/>
              <a:buChar char="•"/>
            </a:pPr>
            <a:r>
              <a:rPr lang="en-US" sz="1100" dirty="0" smtClean="0"/>
              <a:t>Last four digits of the adult household member’s Social Security Number or the “no SS#” box must be checked</a:t>
            </a:r>
          </a:p>
          <a:p>
            <a:pPr marL="171450" indent="-171450">
              <a:spcBef>
                <a:spcPct val="0"/>
              </a:spcBef>
              <a:buFont typeface="Arial" panose="020B0604020202020204" pitchFamily="34" charset="0"/>
              <a:buChar char="•"/>
            </a:pPr>
            <a:r>
              <a:rPr lang="en-US" sz="1100" dirty="0" smtClean="0"/>
              <a:t>Adult Signature</a:t>
            </a:r>
          </a:p>
          <a:p>
            <a:pPr>
              <a:spcBef>
                <a:spcPct val="0"/>
              </a:spcBef>
            </a:pPr>
            <a:endParaRPr lang="en-US" sz="1100" dirty="0" smtClean="0"/>
          </a:p>
          <a:p>
            <a:pPr>
              <a:spcBef>
                <a:spcPct val="0"/>
              </a:spcBef>
            </a:pPr>
            <a:r>
              <a:rPr lang="en-US" sz="1100" dirty="0" smtClean="0"/>
              <a:t>Once a complete application is received, the reviewing official must review the application and  implement the determination within 10  operating days. – We will discuss how to approve applications on the next slide in the presentation.</a:t>
            </a:r>
          </a:p>
          <a:p>
            <a:pPr>
              <a:spcBef>
                <a:spcPct val="0"/>
              </a:spcBef>
            </a:pPr>
            <a:endParaRPr lang="en-US" sz="1100" dirty="0" smtClean="0"/>
          </a:p>
          <a:p>
            <a:pPr>
              <a:spcBef>
                <a:spcPct val="0"/>
              </a:spcBef>
            </a:pPr>
            <a:r>
              <a:rPr lang="en-US" sz="1100" dirty="0" smtClean="0"/>
              <a:t>NOTE:</a:t>
            </a:r>
            <a:r>
              <a:rPr lang="en-US" sz="1100" dirty="0"/>
              <a:t> </a:t>
            </a:r>
            <a:r>
              <a:rPr lang="en-US" sz="1100" dirty="0" smtClean="0"/>
              <a:t>Emancipated Minors can sign their own applications as a family of one (1) If application indicates “no income” or the number “zero” for any household member, the family must be given free meal benefits for the year.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50" kern="1200" dirty="0" smtClean="0">
              <a:solidFill>
                <a:schemeClr val="tx1"/>
              </a:solidFill>
              <a:effectLst/>
              <a:latin typeface="+mn-lt"/>
              <a:ea typeface="+mn-ea"/>
              <a:cs typeface="+mn-cs"/>
            </a:endParaRPr>
          </a:p>
          <a:p>
            <a:pPr>
              <a:lnSpc>
                <a:spcPct val="90000"/>
              </a:lnSpc>
              <a:spcBef>
                <a:spcPct val="0"/>
              </a:spcBef>
              <a:buFontTx/>
              <a:buNone/>
            </a:pPr>
            <a:endParaRPr lang="en-US" sz="1050" dirty="0" smtClean="0"/>
          </a:p>
          <a:p>
            <a:pPr>
              <a:lnSpc>
                <a:spcPct val="90000"/>
              </a:lnSpc>
              <a:spcBef>
                <a:spcPct val="0"/>
              </a:spcBef>
            </a:pPr>
            <a:endParaRPr lang="en-US"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9251C-66E5-48E2-8CD8-7D6B592562FF}" type="slidenum">
              <a:rPr lang="en-US">
                <a:cs typeface="Arial" charset="0"/>
              </a:rPr>
              <a:pPr fontAlgn="base">
                <a:spcBef>
                  <a:spcPct val="0"/>
                </a:spcBef>
                <a:spcAft>
                  <a:spcPct val="0"/>
                </a:spcAft>
              </a:pPr>
              <a:t>28</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304800"/>
            <a:ext cx="5486400" cy="4114800"/>
          </a:xfrm>
        </p:spPr>
      </p:sp>
      <p:sp>
        <p:nvSpPr>
          <p:cNvPr id="3" name="Notes Placeholder 2"/>
          <p:cNvSpPr>
            <a:spLocks noGrp="1"/>
          </p:cNvSpPr>
          <p:nvPr>
            <p:ph type="body" idx="1"/>
          </p:nvPr>
        </p:nvSpPr>
        <p:spPr>
          <a:xfrm>
            <a:off x="304800" y="4495800"/>
            <a:ext cx="6324600" cy="4495800"/>
          </a:xfrm>
        </p:spPr>
        <p:txBody>
          <a:bodyPr/>
          <a:lstStyle/>
          <a:p>
            <a:pPr marL="0" marR="0" indent="0" algn="l" defTabSz="914400" rtl="0" eaLnBrk="1" fontAlgn="base" latinLnBrk="0" hangingPunct="1">
              <a:spcBef>
                <a:spcPts val="0"/>
              </a:spcBef>
              <a:spcAft>
                <a:spcPct val="0"/>
              </a:spcAft>
              <a:buClrTx/>
              <a:buSzTx/>
              <a:buFontTx/>
              <a:buNone/>
              <a:tabLst/>
              <a:defRPr/>
            </a:pPr>
            <a:r>
              <a:rPr lang="en-US" dirty="0" smtClean="0"/>
              <a:t>To approve income applications, the reviewing official will use the current income eligibility guidelines . We displayed the guidelines  on a previous slide in this presentation.  The reviewing official must review the total number of household members and review the income listed.</a:t>
            </a:r>
          </a:p>
          <a:p>
            <a:pPr marL="0" marR="0" indent="0" algn="l" defTabSz="914400" rtl="0" eaLnBrk="1" fontAlgn="base" latinLnBrk="0" hangingPunct="1">
              <a:spcBef>
                <a:spcPts val="0"/>
              </a:spcBef>
              <a:spcAft>
                <a:spcPct val="0"/>
              </a:spcAft>
              <a:buClrTx/>
              <a:buSzTx/>
              <a:buFontTx/>
              <a:buNone/>
              <a:tabLst/>
              <a:defRPr/>
            </a:pPr>
            <a:endParaRPr lang="en-US" dirty="0" smtClean="0"/>
          </a:p>
          <a:p>
            <a:pPr>
              <a:spcBef>
                <a:spcPts val="0"/>
              </a:spcBef>
              <a:defRPr/>
            </a:pPr>
            <a:r>
              <a:rPr lang="en-US" dirty="0" smtClean="0"/>
              <a:t>As we saw on the income </a:t>
            </a:r>
            <a:r>
              <a:rPr lang="en-US" dirty="0"/>
              <a:t>eligibility guidelines -the frequency columns include annual, monthly, twice per month, every two weeks and </a:t>
            </a:r>
            <a:r>
              <a:rPr lang="en-US" dirty="0" smtClean="0"/>
              <a:t>weekly. If only one frequency of income is listed on the application, the reviewing official will only need to look at the  income scale for that one frequency. </a:t>
            </a:r>
          </a:p>
          <a:p>
            <a:pPr marL="171450" marR="0" indent="-171450" algn="l" defTabSz="914400" rtl="0" eaLnBrk="1" fontAlgn="base" latinLnBrk="0" hangingPunct="1">
              <a:spcBef>
                <a:spcPts val="0"/>
              </a:spcBef>
              <a:spcAft>
                <a:spcPct val="0"/>
              </a:spcAft>
              <a:buClrTx/>
              <a:buSzTx/>
              <a:buFont typeface="Arial" panose="020B0604020202020204" pitchFamily="34" charset="0"/>
              <a:buChar char="•"/>
              <a:tabLst/>
              <a:defRPr/>
            </a:pPr>
            <a:r>
              <a:rPr lang="en-US" dirty="0" smtClean="0"/>
              <a:t>If multiple incomes are listed in the same income frequency, the reviewing official will total the incomes for that one income frequency</a:t>
            </a:r>
          </a:p>
          <a:p>
            <a:pPr marL="171450" marR="0" indent="-171450" algn="l" defTabSz="914400" rtl="0" eaLnBrk="1" fontAlgn="base" latinLnBrk="0" hangingPunct="1">
              <a:spcBef>
                <a:spcPts val="0"/>
              </a:spcBef>
              <a:spcAft>
                <a:spcPct val="0"/>
              </a:spcAft>
              <a:buClrTx/>
              <a:buSzTx/>
              <a:buFont typeface="Arial" panose="020B0604020202020204" pitchFamily="34" charset="0"/>
              <a:buChar char="•"/>
              <a:tabLst/>
              <a:defRPr/>
            </a:pPr>
            <a:r>
              <a:rPr lang="en-US" dirty="0" smtClean="0"/>
              <a:t>If </a:t>
            </a:r>
            <a:r>
              <a:rPr lang="en-US" u="sng" dirty="0" smtClean="0"/>
              <a:t>different frequencies</a:t>
            </a:r>
            <a:r>
              <a:rPr lang="en-US" dirty="0" smtClean="0"/>
              <a:t> are listed- the reviewing official must </a:t>
            </a:r>
            <a:r>
              <a:rPr lang="en-US" u="sng" dirty="0" smtClean="0"/>
              <a:t>convert all incomes listed to an </a:t>
            </a:r>
            <a:r>
              <a:rPr lang="en-US" b="1" u="sng" dirty="0" smtClean="0"/>
              <a:t>annual income</a:t>
            </a:r>
            <a:r>
              <a:rPr lang="en-US" u="sng" dirty="0" smtClean="0"/>
              <a:t> using the conversion factors at bottom of application</a:t>
            </a:r>
            <a:r>
              <a:rPr lang="en-US" dirty="0" smtClean="0"/>
              <a:t>.  Do not round the values resulting from each conversion.  Sum all the values and compare the total to the published income scale for annual income for appropriate household size.  </a:t>
            </a:r>
          </a:p>
          <a:p>
            <a:pPr marL="171450" marR="0" indent="-171450" algn="l" defTabSz="914400" rtl="0" eaLnBrk="1" fontAlgn="base" latinLnBrk="0" hangingPunct="1">
              <a:spcBef>
                <a:spcPts val="0"/>
              </a:spcBef>
              <a:spcAft>
                <a:spcPct val="0"/>
              </a:spcAft>
              <a:buClrTx/>
              <a:buSzTx/>
              <a:buFont typeface="Arial" panose="020B0604020202020204" pitchFamily="34" charset="0"/>
              <a:buChar char="•"/>
              <a:tabLst/>
              <a:defRPr/>
            </a:pPr>
            <a:endParaRPr lang="en-US" dirty="0" smtClean="0"/>
          </a:p>
          <a:p>
            <a:pPr marL="0" marR="0" indent="0" algn="l" defTabSz="914400" rtl="0" eaLnBrk="1" fontAlgn="base" latinLnBrk="0" hangingPunct="1">
              <a:spcBef>
                <a:spcPts val="0"/>
              </a:spcBef>
              <a:spcAft>
                <a:spcPct val="0"/>
              </a:spcAft>
              <a:buClrTx/>
              <a:buSzTx/>
              <a:buFontTx/>
              <a:buNone/>
              <a:tabLst/>
              <a:defRPr/>
            </a:pPr>
            <a:r>
              <a:rPr lang="en-US" dirty="0" smtClean="0"/>
              <a:t>If </a:t>
            </a:r>
            <a:r>
              <a:rPr lang="en-US" u="sng" dirty="0" smtClean="0"/>
              <a:t>no income frequency listed</a:t>
            </a:r>
            <a:r>
              <a:rPr lang="en-US" dirty="0" smtClean="0"/>
              <a:t> on the application, contact family. (If you add anything that is missing to the application you need to document that you talked to the family. Initial, date and whom you spoke to). If family contact not successful, must </a:t>
            </a:r>
            <a:r>
              <a:rPr lang="en-US" u="sng" dirty="0" smtClean="0"/>
              <a:t>consider income as weekly</a:t>
            </a:r>
            <a:r>
              <a:rPr lang="en-US" dirty="0" smtClean="0"/>
              <a:t>.</a:t>
            </a:r>
          </a:p>
          <a:p>
            <a:pPr>
              <a:spcBef>
                <a:spcPts val="0"/>
              </a:spcBef>
            </a:pPr>
            <a:endParaRPr lang="en-US" dirty="0" smtClean="0"/>
          </a:p>
          <a:p>
            <a:pPr>
              <a:spcBef>
                <a:spcPts val="0"/>
              </a:spcBef>
            </a:pPr>
            <a:r>
              <a:rPr lang="en-US" dirty="0" smtClean="0"/>
              <a:t>If you use a computer program for applications, make sure it is up-to-date and converts correctly.  It makes a difference in the income. </a:t>
            </a:r>
          </a:p>
          <a:p>
            <a:pPr>
              <a:spcBef>
                <a:spcPts val="0"/>
              </a:spcBef>
            </a:pPr>
            <a:endParaRPr lang="en-US" dirty="0" smtClean="0"/>
          </a:p>
          <a:p>
            <a:pPr>
              <a:spcBef>
                <a:spcPts val="0"/>
              </a:spcBef>
            </a:pPr>
            <a:r>
              <a:rPr lang="en-US" dirty="0" smtClean="0"/>
              <a:t>You may </a:t>
            </a:r>
            <a:r>
              <a:rPr lang="en-US" u="sng" dirty="0" smtClean="0"/>
              <a:t>verify for cause</a:t>
            </a:r>
            <a:r>
              <a:rPr lang="en-US" dirty="0" smtClean="0"/>
              <a:t> if you have reason (someone reports this</a:t>
            </a:r>
            <a:r>
              <a:rPr lang="en-US" baseline="0" dirty="0" smtClean="0"/>
              <a:t> information to you) </a:t>
            </a:r>
            <a:r>
              <a:rPr lang="en-US" dirty="0" smtClean="0"/>
              <a:t>to believe information provided is incorrect.</a:t>
            </a:r>
          </a:p>
          <a:p>
            <a:endParaRPr lang="en-US" sz="1100"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29</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310270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609600" y="381000"/>
            <a:ext cx="5638800" cy="4229100"/>
          </a:xfrm>
          <a:noFill/>
          <a:ln>
            <a:solidFill>
              <a:srgbClr val="000000"/>
            </a:solidFill>
            <a:miter lim="800000"/>
            <a:headEnd/>
            <a:tailEnd/>
          </a:ln>
        </p:spPr>
      </p:sp>
      <p:sp>
        <p:nvSpPr>
          <p:cNvPr id="3" name="Notes Placeholder 2"/>
          <p:cNvSpPr>
            <a:spLocks noGrp="1"/>
          </p:cNvSpPr>
          <p:nvPr>
            <p:ph type="body" idx="1"/>
          </p:nvPr>
        </p:nvSpPr>
        <p:spPr>
          <a:xfrm>
            <a:off x="304800" y="4876800"/>
            <a:ext cx="6248400" cy="4114800"/>
          </a:xfrm>
        </p:spPr>
        <p:txBody>
          <a:bodyPr/>
          <a:lstStyle/>
          <a:p>
            <a:pPr marL="0" indent="0" fontAlgn="auto">
              <a:spcBef>
                <a:spcPts val="611"/>
              </a:spcBef>
              <a:spcAft>
                <a:spcPts val="0"/>
              </a:spcAft>
              <a:buFont typeface="Arial" panose="020B0604020202020204" pitchFamily="34" charset="0"/>
              <a:buNone/>
              <a:defRPr/>
            </a:pPr>
            <a:r>
              <a:rPr lang="en-US" sz="1400" dirty="0" smtClean="0"/>
              <a:t>These are program regulations that are important for you to be aware of and familiar with.  </a:t>
            </a:r>
          </a:p>
          <a:p>
            <a:pPr marL="0" indent="0" fontAlgn="auto">
              <a:spcBef>
                <a:spcPts val="611"/>
              </a:spcBef>
              <a:spcAft>
                <a:spcPts val="0"/>
              </a:spcAft>
              <a:buFont typeface="Arial" panose="020B0604020202020204" pitchFamily="34" charset="0"/>
              <a:buNone/>
              <a:defRPr/>
            </a:pPr>
            <a:endParaRPr lang="en-US" sz="1400" dirty="0" smtClean="0"/>
          </a:p>
          <a:p>
            <a:pPr marL="0" indent="0" fontAlgn="auto">
              <a:spcBef>
                <a:spcPts val="611"/>
              </a:spcBef>
              <a:spcAft>
                <a:spcPts val="0"/>
              </a:spcAft>
              <a:buFont typeface="Arial" panose="020B0604020202020204" pitchFamily="34" charset="0"/>
              <a:buNone/>
              <a:defRPr/>
            </a:pPr>
            <a:r>
              <a:rPr lang="en-US" sz="1400" dirty="0" smtClean="0"/>
              <a:t>It is important for you to keep current on federal and State regulations, policies, instructions and memos.  </a:t>
            </a:r>
          </a:p>
          <a:p>
            <a:pPr marL="0" indent="0" fontAlgn="auto">
              <a:spcBef>
                <a:spcPts val="611"/>
              </a:spcBef>
              <a:spcAft>
                <a:spcPts val="0"/>
              </a:spcAft>
              <a:buFont typeface="Arial" panose="020B0604020202020204" pitchFamily="34" charset="0"/>
              <a:buNone/>
              <a:defRPr/>
            </a:pPr>
            <a:endParaRPr lang="en-US" sz="1400" dirty="0" smtClean="0"/>
          </a:p>
          <a:p>
            <a:pPr fontAlgn="auto">
              <a:spcBef>
                <a:spcPts val="611"/>
              </a:spcBef>
              <a:spcAft>
                <a:spcPts val="0"/>
              </a:spcAft>
              <a:defRPr/>
            </a:pPr>
            <a:r>
              <a:rPr lang="en-US" sz="1400" dirty="0" smtClean="0"/>
              <a:t>It is recommended that you check our Child Nutrition Knowledge Center website daily to ensure you are accessing the most up to date information regarding the Program. </a:t>
            </a:r>
            <a:endParaRPr lang="en-US" sz="1400" dirty="0"/>
          </a:p>
          <a:p>
            <a:pPr fontAlgn="auto">
              <a:spcBef>
                <a:spcPts val="611"/>
              </a:spcBef>
              <a:spcAft>
                <a:spcPts val="0"/>
              </a:spcAft>
              <a:defRPr/>
            </a:pPr>
            <a:endParaRPr lang="en-US" sz="1400" dirty="0"/>
          </a:p>
          <a:p>
            <a:pPr marL="0" indent="0" fontAlgn="auto">
              <a:spcBef>
                <a:spcPts val="611"/>
              </a:spcBef>
              <a:spcAft>
                <a:spcPts val="0"/>
              </a:spcAft>
              <a:buFont typeface="Arial" panose="020B0604020202020204" pitchFamily="34" charset="0"/>
              <a:buNone/>
              <a:defRPr/>
            </a:pPr>
            <a:r>
              <a:rPr lang="en-US" sz="1400" dirty="0" smtClean="0"/>
              <a:t>Today we are focusing on Part 245- Free and Reduced Price Eligibility </a:t>
            </a:r>
          </a:p>
          <a:p>
            <a:pPr fontAlgn="auto">
              <a:spcBef>
                <a:spcPts val="611"/>
              </a:spcBef>
              <a:spcAft>
                <a:spcPts val="0"/>
              </a:spcAft>
              <a:defRPr/>
            </a:pPr>
            <a:endParaRPr lang="en-US" dirty="0"/>
          </a:p>
          <a:p>
            <a:pPr fontAlgn="auto">
              <a:spcBef>
                <a:spcPts val="611"/>
              </a:spcBef>
              <a:spcAft>
                <a:spcPts val="0"/>
              </a:spcAft>
              <a:defRPr/>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73AFA5-423F-4171-9E3D-3FE51F740603}" type="slidenum">
              <a:rPr lang="en-US"/>
              <a:pPr fontAlgn="base">
                <a:spcBef>
                  <a:spcPct val="0"/>
                </a:spcBef>
                <a:spcAft>
                  <a:spcPct val="0"/>
                </a:spcAft>
              </a:pPr>
              <a:t>3</a:t>
            </a:fld>
            <a:endParaRPr lang="en-US" dirty="0"/>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152400" y="381000"/>
            <a:ext cx="6578600" cy="4933950"/>
          </a:xfrm>
          <a:noFill/>
          <a:ln>
            <a:solidFill>
              <a:srgbClr val="000000"/>
            </a:solidFill>
            <a:miter lim="800000"/>
            <a:headEnd/>
            <a:tailEnd/>
          </a:ln>
        </p:spPr>
      </p:sp>
      <p:sp>
        <p:nvSpPr>
          <p:cNvPr id="64514" name="Notes Placeholder 2"/>
          <p:cNvSpPr>
            <a:spLocks noGrp="1"/>
          </p:cNvSpPr>
          <p:nvPr>
            <p:ph type="body" idx="1"/>
          </p:nvPr>
        </p:nvSpPr>
        <p:spPr bwMode="auto">
          <a:xfrm>
            <a:off x="228600" y="5410200"/>
            <a:ext cx="6411873" cy="3733800"/>
          </a:xfrm>
          <a:noFill/>
        </p:spPr>
        <p:txBody>
          <a:bodyPr wrap="square" numCol="1" anchor="t" anchorCtr="0" compatLnSpc="1">
            <a:prstTxWarp prst="textNoShape">
              <a:avLst/>
            </a:prstTxWarp>
          </a:bodyPr>
          <a:lstStyle/>
          <a:p>
            <a:pPr>
              <a:spcBef>
                <a:spcPts val="0"/>
              </a:spcBef>
            </a:pPr>
            <a:r>
              <a:rPr lang="en-US" sz="1250" b="1" i="0" u="none" strike="noStrike" kern="1200" baseline="0" dirty="0" smtClean="0">
                <a:solidFill>
                  <a:schemeClr val="tx1"/>
                </a:solidFill>
              </a:rPr>
              <a:t>Reviewing officials must record the eligibility determination as follows: </a:t>
            </a:r>
          </a:p>
          <a:p>
            <a:pPr marL="171450" indent="-171450">
              <a:spcBef>
                <a:spcPts val="0"/>
              </a:spcBef>
              <a:buFont typeface="Arial" panose="020B0604020202020204" pitchFamily="34" charset="0"/>
              <a:buChar char="•"/>
            </a:pPr>
            <a:r>
              <a:rPr lang="en-US" sz="1250" i="0" u="none" strike="noStrike" kern="1200" baseline="0" dirty="0" smtClean="0">
                <a:solidFill>
                  <a:schemeClr val="tx1"/>
                </a:solidFill>
              </a:rPr>
              <a:t>Indicate approval date; </a:t>
            </a:r>
          </a:p>
          <a:p>
            <a:pPr marL="171450" indent="-171450">
              <a:spcBef>
                <a:spcPts val="0"/>
              </a:spcBef>
              <a:buFont typeface="Arial" panose="020B0604020202020204" pitchFamily="34" charset="0"/>
              <a:buChar char="•"/>
            </a:pPr>
            <a:r>
              <a:rPr lang="en-US" sz="1250" i="0" u="none" strike="noStrike" kern="1200" baseline="0" dirty="0" smtClean="0">
                <a:solidFill>
                  <a:schemeClr val="tx1"/>
                </a:solidFill>
              </a:rPr>
              <a:t>Indicate the level of benefit for which each child is approved, if it is different; and </a:t>
            </a:r>
          </a:p>
          <a:p>
            <a:pPr marL="171450" indent="-171450">
              <a:spcBef>
                <a:spcPts val="0"/>
              </a:spcBef>
              <a:buFont typeface="Arial" panose="020B0604020202020204" pitchFamily="34" charset="0"/>
              <a:buChar char="•"/>
            </a:pPr>
            <a:r>
              <a:rPr lang="en-US" sz="1250" i="0" u="none" strike="noStrike" kern="1200" baseline="0" dirty="0" smtClean="0">
                <a:solidFill>
                  <a:schemeClr val="tx1"/>
                </a:solidFill>
              </a:rPr>
              <a:t>Sign or initial the application. </a:t>
            </a:r>
          </a:p>
          <a:p>
            <a:pPr marL="171450" indent="-171450">
              <a:spcBef>
                <a:spcPts val="0"/>
              </a:spcBef>
              <a:buFont typeface="Arial" panose="020B0604020202020204" pitchFamily="34" charset="0"/>
              <a:buChar char="•"/>
            </a:pPr>
            <a:endParaRPr lang="en-US" sz="1250" i="0" u="none" strike="noStrike" kern="1200" baseline="0" dirty="0" smtClean="0">
              <a:solidFill>
                <a:schemeClr val="tx1"/>
              </a:solidFill>
            </a:endParaRPr>
          </a:p>
          <a:p>
            <a:pPr>
              <a:spcBef>
                <a:spcPts val="0"/>
              </a:spcBef>
            </a:pPr>
            <a:r>
              <a:rPr lang="en-US" sz="1250" b="1" i="0" u="none" strike="noStrike" kern="1200" baseline="0" dirty="0" smtClean="0">
                <a:solidFill>
                  <a:schemeClr val="tx1"/>
                </a:solidFill>
              </a:rPr>
              <a:t>The reviewing official must sign or initial and date each application, or sign or initial and date a cover sheet attached to a batch of applications. </a:t>
            </a:r>
            <a:r>
              <a:rPr lang="en-US" sz="1250" b="0" i="0" u="sng" strike="noStrike" kern="1200" baseline="0" dirty="0" smtClean="0">
                <a:solidFill>
                  <a:schemeClr val="tx1"/>
                </a:solidFill>
              </a:rPr>
              <a:t>*This</a:t>
            </a:r>
            <a:r>
              <a:rPr lang="en-US" sz="1250" b="0" i="0" u="sng" strike="noStrike" kern="1200" dirty="0" smtClean="0">
                <a:solidFill>
                  <a:schemeClr val="tx1"/>
                </a:solidFill>
              </a:rPr>
              <a:t> is a new requirement- be sure to begin this process.</a:t>
            </a:r>
          </a:p>
          <a:p>
            <a:pPr>
              <a:spcBef>
                <a:spcPts val="0"/>
              </a:spcBef>
            </a:pPr>
            <a:endParaRPr lang="en-US" sz="1250" b="0" i="0" u="sng" strike="noStrike" kern="1200" dirty="0" smtClean="0">
              <a:solidFill>
                <a:schemeClr val="tx1"/>
              </a:solidFill>
            </a:endParaRPr>
          </a:p>
          <a:p>
            <a:pPr>
              <a:spcBef>
                <a:spcPts val="0"/>
              </a:spcBef>
            </a:pPr>
            <a:r>
              <a:rPr lang="en-US" sz="1250" dirty="0" smtClean="0"/>
              <a:t>The </a:t>
            </a:r>
            <a:r>
              <a:rPr lang="en-US" sz="1250" dirty="0"/>
              <a:t>SED prototype application does have a space to include this </a:t>
            </a:r>
            <a:r>
              <a:rPr lang="en-US" sz="1250" dirty="0" smtClean="0"/>
              <a:t>information however, if you are using the USDA prototype, the application does not have a space to record this. </a:t>
            </a:r>
            <a:endParaRPr lang="en-US" sz="1250" dirty="0"/>
          </a:p>
          <a:p>
            <a:pPr marL="171450" indent="-171450">
              <a:spcBef>
                <a:spcPts val="0"/>
              </a:spcBef>
              <a:buFont typeface="Arial" panose="020B0604020202020204" pitchFamily="34" charset="0"/>
              <a:buChar char="•"/>
            </a:pPr>
            <a:r>
              <a:rPr lang="en-US" sz="1250" b="0" i="0" u="none" strike="noStrike" kern="1200" baseline="0" dirty="0" smtClean="0">
                <a:solidFill>
                  <a:schemeClr val="tx1"/>
                </a:solidFill>
              </a:rPr>
              <a:t>The prototype USDA application may be modified to collect this information, or it can be recorded in the margins or on a separate piece of paper attached to the application. </a:t>
            </a:r>
          </a:p>
          <a:p>
            <a:pPr marL="171450" indent="-171450">
              <a:spcBef>
                <a:spcPts val="0"/>
              </a:spcBef>
              <a:buFont typeface="Arial" panose="020B0604020202020204" pitchFamily="34" charset="0"/>
              <a:buChar char="•"/>
            </a:pPr>
            <a:r>
              <a:rPr lang="en-US" sz="1250" b="0" i="0" u="none" strike="noStrike" kern="1200" baseline="0" dirty="0" smtClean="0">
                <a:solidFill>
                  <a:schemeClr val="tx1"/>
                </a:solidFill>
              </a:rPr>
              <a:t>For electronic applications-</a:t>
            </a:r>
          </a:p>
          <a:p>
            <a:pPr marL="171450" indent="-171450">
              <a:spcBef>
                <a:spcPts val="0"/>
              </a:spcBef>
              <a:buFont typeface="Arial" panose="020B0604020202020204" pitchFamily="34" charset="0"/>
              <a:buChar char="•"/>
            </a:pPr>
            <a:r>
              <a:rPr lang="en-US" sz="1250" b="0" i="0" u="none" strike="noStrike" kern="1200" baseline="0" dirty="0" smtClean="0">
                <a:solidFill>
                  <a:schemeClr val="tx1"/>
                </a:solidFill>
              </a:rPr>
              <a:t>A notation should be made to an electronic file. </a:t>
            </a:r>
          </a:p>
          <a:p>
            <a:pPr marL="171450" indent="-171450">
              <a:spcBef>
                <a:spcPts val="0"/>
              </a:spcBef>
              <a:buFont typeface="Arial" panose="020B0604020202020204" pitchFamily="34" charset="0"/>
              <a:buChar char="•"/>
            </a:pPr>
            <a:r>
              <a:rPr lang="en-US" sz="1250" b="0" i="0" u="none" strike="noStrike" kern="1200" baseline="0" dirty="0" smtClean="0">
                <a:solidFill>
                  <a:schemeClr val="tx1"/>
                </a:solidFill>
              </a:rPr>
              <a:t>A computer system should be able to capture the original date of approval, the basis for the determination (that is what household size and income was used), and update the status of applications to account for transfers, withdrawals, terminations, and other changes </a:t>
            </a:r>
          </a:p>
          <a:p>
            <a:pPr>
              <a:lnSpc>
                <a:spcPct val="90000"/>
              </a:lnSpc>
              <a:spcBef>
                <a:spcPts val="0"/>
              </a:spcBef>
            </a:pPr>
            <a:endParaRPr lang="en-US" sz="1250"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9251C-66E5-48E2-8CD8-7D6B592562FF}" type="slidenum">
              <a:rPr lang="en-US">
                <a:cs typeface="Arial" charset="0"/>
              </a:rPr>
              <a:pPr fontAlgn="base">
                <a:spcBef>
                  <a:spcPct val="0"/>
                </a:spcBef>
                <a:spcAft>
                  <a:spcPct val="0"/>
                </a:spcAft>
              </a:pPr>
              <a:t>30</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304800"/>
            <a:ext cx="6600825" cy="4950618"/>
          </a:xfrm>
        </p:spPr>
      </p:sp>
      <p:sp>
        <p:nvSpPr>
          <p:cNvPr id="3" name="Notes Placeholder 2"/>
          <p:cNvSpPr>
            <a:spLocks noGrp="1"/>
          </p:cNvSpPr>
          <p:nvPr>
            <p:ph type="body" idx="1"/>
          </p:nvPr>
        </p:nvSpPr>
        <p:spPr>
          <a:xfrm>
            <a:off x="228600" y="5562600"/>
            <a:ext cx="6477000" cy="3581399"/>
          </a:xfrm>
        </p:spPr>
        <p:txBody>
          <a:bodyPr/>
          <a:lstStyle/>
          <a:p>
            <a:pPr marL="171450" indent="-171450">
              <a:buFont typeface="Arial" panose="020B0604020202020204" pitchFamily="34" charset="0"/>
              <a:buChar char="•"/>
            </a:pPr>
            <a:r>
              <a:rPr lang="en-US" sz="1400" dirty="0" smtClean="0"/>
              <a:t>Step 1- Look over application and make sure it is complete.</a:t>
            </a:r>
          </a:p>
          <a:p>
            <a:pPr marL="171450" indent="-171450">
              <a:buFont typeface="Arial" panose="020B0604020202020204" pitchFamily="34" charset="0"/>
              <a:buChar char="•"/>
            </a:pPr>
            <a:r>
              <a:rPr lang="en-US" sz="1400" dirty="0" smtClean="0"/>
              <a:t>Step 2- Review Part #1.  Note that Joan Gold is a Foster Child.</a:t>
            </a:r>
          </a:p>
          <a:p>
            <a:pPr marL="171450" indent="-171450">
              <a:buFont typeface="Arial" panose="020B0604020202020204" pitchFamily="34" charset="0"/>
              <a:buChar char="•"/>
            </a:pPr>
            <a:r>
              <a:rPr lang="en-US" sz="1400" dirty="0" smtClean="0"/>
              <a:t>Step 3- Calculate Income in Part #3. Notice there are multiple frequencies reported on the application (monthly and weekly) therefore the income needs to be converted to annual income. Using the Income Conversion</a:t>
            </a:r>
            <a:r>
              <a:rPr lang="en-US" sz="1400" baseline="0" dirty="0" smtClean="0"/>
              <a:t> listed in the grey box at the bottom of the application:</a:t>
            </a:r>
            <a:endParaRPr lang="en-US" sz="1400" dirty="0" smtClean="0"/>
          </a:p>
          <a:p>
            <a:r>
              <a:rPr lang="en-US" sz="1400" dirty="0" smtClean="0"/>
              <a:t>	$3350 given monthly x 12 months = $40,200 annually</a:t>
            </a:r>
          </a:p>
          <a:p>
            <a:r>
              <a:rPr lang="en-US" sz="1400" dirty="0" smtClean="0"/>
              <a:t>	$150 given weekly x 52 weeks = $7,800 annually</a:t>
            </a:r>
          </a:p>
          <a:p>
            <a:r>
              <a:rPr lang="en-US" sz="1400" dirty="0" smtClean="0"/>
              <a:t>   	$365 given monthly x 12 months = $4,380 annually</a:t>
            </a:r>
          </a:p>
          <a:p>
            <a:r>
              <a:rPr lang="en-US" sz="1400" dirty="0" smtClean="0"/>
              <a:t>	Total Household Income = $52,380 annually</a:t>
            </a:r>
          </a:p>
          <a:p>
            <a:r>
              <a:rPr lang="en-US" sz="1400" baseline="0" dirty="0" smtClean="0"/>
              <a:t>Jane Apple and Johnny Appleseed are Reduced based on the Income Eligibility Guidelines. </a:t>
            </a:r>
            <a:r>
              <a:rPr lang="en-US" sz="1400" dirty="0"/>
              <a:t>F</a:t>
            </a:r>
            <a:r>
              <a:rPr lang="en-US" sz="1400" dirty="0" smtClean="0"/>
              <a:t>or a household of six members their income is more than $42,341 annually to qualify them for free meals. However the income is less than $60,255 annually so they qualify for reduced meals.</a:t>
            </a:r>
            <a:endParaRPr lang="en-US" sz="1400" baseline="0" dirty="0" smtClean="0"/>
          </a:p>
          <a:p>
            <a:endParaRPr lang="en-US"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31</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230990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381000" y="381000"/>
            <a:ext cx="6096000" cy="4686300"/>
          </a:xfrm>
          <a:noFill/>
          <a:ln>
            <a:solidFill>
              <a:srgbClr val="000000"/>
            </a:solidFill>
            <a:miter lim="800000"/>
            <a:headEnd/>
            <a:tailEnd/>
          </a:ln>
        </p:spPr>
      </p:sp>
      <p:sp>
        <p:nvSpPr>
          <p:cNvPr id="3" name="Notes Placeholder 2"/>
          <p:cNvSpPr>
            <a:spLocks noGrp="1"/>
          </p:cNvSpPr>
          <p:nvPr>
            <p:ph type="body" idx="1"/>
          </p:nvPr>
        </p:nvSpPr>
        <p:spPr>
          <a:xfrm>
            <a:off x="304800" y="5181600"/>
            <a:ext cx="6248400" cy="3962400"/>
          </a:xfrm>
        </p:spPr>
        <p:txBody>
          <a:bodyPr/>
          <a:lstStyle/>
          <a:p>
            <a:pPr fontAlgn="auto">
              <a:spcBef>
                <a:spcPts val="0"/>
              </a:spcBef>
              <a:spcAft>
                <a:spcPts val="0"/>
              </a:spcAft>
              <a:defRPr/>
            </a:pPr>
            <a:r>
              <a:rPr lang="en-US" sz="1400" dirty="0" smtClean="0"/>
              <a:t>Applications </a:t>
            </a:r>
            <a:r>
              <a:rPr lang="en-US" sz="1400" dirty="0"/>
              <a:t>and parent letters are available for </a:t>
            </a:r>
            <a:r>
              <a:rPr lang="en-US" sz="1400" dirty="0" smtClean="0"/>
              <a:t>34 </a:t>
            </a:r>
            <a:r>
              <a:rPr lang="en-US" sz="1400" dirty="0"/>
              <a:t>foreign languages at the USDA </a:t>
            </a:r>
            <a:r>
              <a:rPr lang="en-US" sz="1400" dirty="0" smtClean="0"/>
              <a:t>website: </a:t>
            </a:r>
            <a:r>
              <a:rPr lang="en-US" sz="1400" dirty="0" smtClean="0">
                <a:hlinkClick r:id="rId3"/>
              </a:rPr>
              <a:t>http://www.fns.usda.gov/school-meals/family-friendly-application-translations</a:t>
            </a:r>
            <a:r>
              <a:rPr lang="en-US" sz="1400" dirty="0" smtClean="0"/>
              <a:t>. </a:t>
            </a:r>
          </a:p>
          <a:p>
            <a:pPr fontAlgn="auto">
              <a:spcBef>
                <a:spcPts val="0"/>
              </a:spcBef>
              <a:spcAft>
                <a:spcPts val="0"/>
              </a:spcAft>
              <a:defRPr/>
            </a:pPr>
            <a:endParaRPr lang="en-US" sz="1400" kern="1200" dirty="0" smtClean="0">
              <a:solidFill>
                <a:schemeClr val="tx1"/>
              </a:solidFill>
              <a:effectLst/>
              <a:latin typeface="+mn-lt"/>
              <a:ea typeface="+mn-ea"/>
              <a:cs typeface="+mn-cs"/>
            </a:endParaRPr>
          </a:p>
          <a:p>
            <a:pPr fontAlgn="auto">
              <a:spcBef>
                <a:spcPts val="0"/>
              </a:spcBef>
              <a:spcAft>
                <a:spcPts val="0"/>
              </a:spcAft>
              <a:defRPr/>
            </a:pPr>
            <a:r>
              <a:rPr lang="en-US" sz="1400" kern="1200" dirty="0" smtClean="0">
                <a:solidFill>
                  <a:schemeClr val="tx1"/>
                </a:solidFill>
                <a:effectLst/>
                <a:latin typeface="+mn-lt"/>
                <a:ea typeface="+mn-ea"/>
                <a:cs typeface="+mn-cs"/>
              </a:rPr>
              <a:t>Can use the USDA Prototype Application if you want to. </a:t>
            </a:r>
            <a:r>
              <a:rPr lang="en-US" sz="1400" dirty="0" smtClean="0"/>
              <a:t>However, the updated</a:t>
            </a:r>
            <a:r>
              <a:rPr lang="en-US" sz="1400" baseline="0" dirty="0" smtClean="0"/>
              <a:t> application </a:t>
            </a:r>
            <a:r>
              <a:rPr lang="en-US" sz="1400" dirty="0" smtClean="0"/>
              <a:t>is only available in English. Again, w</a:t>
            </a:r>
            <a:r>
              <a:rPr lang="en-US" sz="1400" kern="1200" dirty="0" smtClean="0">
                <a:solidFill>
                  <a:schemeClr val="tx1"/>
                </a:solidFill>
                <a:effectLst/>
                <a:latin typeface="+mn-lt"/>
                <a:ea typeface="+mn-ea"/>
                <a:cs typeface="+mn-cs"/>
              </a:rPr>
              <a:t>e do not recommend it because the words are small, there is no place to indicate the benefit level &amp; for the Food Service Director to sign and there is no spot for the family to indicate which school the child attends.</a:t>
            </a:r>
          </a:p>
          <a:p>
            <a:pPr fontAlgn="auto">
              <a:spcBef>
                <a:spcPts val="0"/>
              </a:spcBef>
              <a:spcAft>
                <a:spcPts val="0"/>
              </a:spcAft>
              <a:defRPr/>
            </a:pPr>
            <a:endParaRPr lang="en-US" sz="1400" dirty="0" smtClean="0"/>
          </a:p>
          <a:p>
            <a:pPr fontAlgn="auto">
              <a:spcBef>
                <a:spcPts val="0"/>
              </a:spcBef>
              <a:spcAft>
                <a:spcPts val="0"/>
              </a:spcAft>
              <a:defRPr/>
            </a:pPr>
            <a:r>
              <a:rPr lang="en-US" sz="1400" b="1" i="1" dirty="0" smtClean="0"/>
              <a:t>Please note the highlighted information on the USDA site… </a:t>
            </a:r>
            <a:r>
              <a:rPr lang="en-US" sz="1400" b="0" i="1" dirty="0" smtClean="0"/>
              <a:t>For</a:t>
            </a:r>
            <a:r>
              <a:rPr lang="en-US" sz="1400" b="0" i="1" baseline="0" dirty="0" smtClean="0"/>
              <a:t> SY 2015-2016, there is an updated English application. </a:t>
            </a:r>
            <a:r>
              <a:rPr lang="en-US" sz="1400" b="0" i="1" kern="1200" dirty="0" smtClean="0">
                <a:solidFill>
                  <a:schemeClr val="tx1"/>
                </a:solidFill>
                <a:effectLst/>
                <a:latin typeface="+mn-lt"/>
                <a:ea typeface="+mn-ea"/>
                <a:cs typeface="+mn-cs"/>
              </a:rPr>
              <a:t>However, because all the translations are not being updated until School Year 2016-17, the previous English version is also included, below, since it is the basis for these translations.</a:t>
            </a:r>
            <a:endParaRPr lang="en-US" sz="1400" b="0" i="1" dirty="0" smtClean="0"/>
          </a:p>
          <a:p>
            <a:pPr fontAlgn="auto">
              <a:spcBef>
                <a:spcPts val="0"/>
              </a:spcBef>
              <a:spcAft>
                <a:spcPts val="0"/>
              </a:spcAft>
              <a:defRPr/>
            </a:pPr>
            <a:endParaRPr lang="en-US" sz="14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Applications</a:t>
            </a:r>
            <a:r>
              <a:rPr lang="en-US" sz="1400" baseline="0" dirty="0" smtClean="0"/>
              <a:t> and the </a:t>
            </a:r>
            <a:r>
              <a:rPr lang="en-US" sz="1400" dirty="0" smtClean="0"/>
              <a:t>Parent letter are also available in Spanish on the SED Child Nutrition Knowledge Center.</a:t>
            </a:r>
          </a:p>
          <a:p>
            <a:pPr fontAlgn="auto">
              <a:spcBef>
                <a:spcPts val="0"/>
              </a:spcBef>
              <a:spcAft>
                <a:spcPts val="0"/>
              </a:spcAft>
              <a:defRPr/>
            </a:pPr>
            <a:endParaRPr lang="en-US" dirty="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795A23-0090-4716-A419-25FA76FC1CD2}" type="slidenum">
              <a:rPr lang="en-US">
                <a:cs typeface="Arial" charset="0"/>
              </a:rPr>
              <a:pPr fontAlgn="base">
                <a:spcBef>
                  <a:spcPct val="0"/>
                </a:spcBef>
                <a:spcAft>
                  <a:spcPct val="0"/>
                </a:spcAft>
              </a:pPr>
              <a:t>32</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09D247-DF17-4174-A8C8-22EEEC5FEDA3}" type="slidenum">
              <a:rPr lang="en-US">
                <a:cs typeface="Arial" charset="0"/>
              </a:rPr>
              <a:pPr fontAlgn="base">
                <a:spcBef>
                  <a:spcPct val="0"/>
                </a:spcBef>
                <a:spcAft>
                  <a:spcPct val="0"/>
                </a:spcAft>
              </a:pPr>
              <a:t>33</a:t>
            </a:fld>
            <a:endParaRPr lang="en-US" dirty="0">
              <a:cs typeface="Arial" charset="0"/>
            </a:endParaRPr>
          </a:p>
        </p:txBody>
      </p:sp>
      <p:sp>
        <p:nvSpPr>
          <p:cNvPr id="72706" name="Rectangle 2"/>
          <p:cNvSpPr>
            <a:spLocks noGrp="1" noRot="1" noChangeAspect="1" noChangeArrowheads="1" noTextEdit="1"/>
          </p:cNvSpPr>
          <p:nvPr>
            <p:ph type="sldImg"/>
          </p:nvPr>
        </p:nvSpPr>
        <p:spPr bwMode="auto">
          <a:xfrm>
            <a:off x="457200" y="304800"/>
            <a:ext cx="5715000" cy="4287344"/>
          </a:xfrm>
          <a:noFill/>
          <a:ln>
            <a:solidFill>
              <a:srgbClr val="000000"/>
            </a:solidFill>
            <a:miter lim="800000"/>
            <a:headEnd/>
            <a:tailEnd/>
          </a:ln>
        </p:spPr>
      </p:sp>
      <p:sp>
        <p:nvSpPr>
          <p:cNvPr id="72707" name="Rectangle 3"/>
          <p:cNvSpPr>
            <a:spLocks noGrp="1" noChangeArrowheads="1"/>
          </p:cNvSpPr>
          <p:nvPr>
            <p:ph type="body" idx="1"/>
          </p:nvPr>
        </p:nvSpPr>
        <p:spPr bwMode="auto">
          <a:xfrm>
            <a:off x="152400" y="4724400"/>
            <a:ext cx="6553199" cy="4419600"/>
          </a:xfrm>
          <a:noFill/>
        </p:spPr>
        <p:txBody>
          <a:bodyPr wrap="square" numCol="1" anchor="t" anchorCtr="0" compatLnSpc="1">
            <a:prstTxWarp prst="textNoShape">
              <a:avLst/>
            </a:prstTxWarp>
          </a:bodyPr>
          <a:lstStyle/>
          <a:p>
            <a:pPr>
              <a:spcBef>
                <a:spcPct val="0"/>
              </a:spcBef>
            </a:pPr>
            <a:r>
              <a:rPr lang="en-US" u="sng" dirty="0" smtClean="0"/>
              <a:t>Families must be notified </a:t>
            </a:r>
            <a:r>
              <a:rPr lang="en-US" b="0" i="0" u="none" strike="noStrike" kern="1200" baseline="0" dirty="0" smtClean="0">
                <a:solidFill>
                  <a:schemeClr val="tx1"/>
                </a:solidFill>
              </a:rPr>
              <a:t>either in writing or verbally, of their eligibility status as approved for free or reduced price benefits</a:t>
            </a:r>
            <a:r>
              <a:rPr lang="en-US" dirty="0" smtClean="0"/>
              <a:t>.  We encourage schools to use the prototype letters contained in the free and reduced price eligibility guidance manual for notifying families of their status and their appeal rights (pg. 55 in policy booklet).</a:t>
            </a:r>
          </a:p>
          <a:p>
            <a:pPr>
              <a:spcBef>
                <a:spcPct val="0"/>
              </a:spcBef>
            </a:pPr>
            <a:endParaRPr lang="en-US" b="0" i="0" u="none" strike="noStrike" kern="1200" baseline="0" dirty="0" smtClean="0">
              <a:solidFill>
                <a:schemeClr val="tx1"/>
              </a:solidFill>
            </a:endParaRPr>
          </a:p>
          <a:p>
            <a:pPr>
              <a:spcBef>
                <a:spcPct val="0"/>
              </a:spcBef>
            </a:pPr>
            <a:r>
              <a:rPr lang="en-US" b="0" i="0" u="none" strike="noStrike" kern="1200" baseline="0" dirty="0" smtClean="0">
                <a:solidFill>
                  <a:schemeClr val="tx1"/>
                </a:solidFill>
              </a:rPr>
              <a:t>The LEA may e-mail the notification of the household’s approval for meal benefits to the adult household member who signed the application. </a:t>
            </a:r>
            <a:endParaRPr lang="en-US" dirty="0" smtClean="0"/>
          </a:p>
          <a:p>
            <a:pPr>
              <a:spcBef>
                <a:spcPct val="0"/>
              </a:spcBef>
            </a:pPr>
            <a:endParaRPr lang="en-US" u="sng" dirty="0" smtClean="0"/>
          </a:p>
          <a:p>
            <a:pPr>
              <a:spcBef>
                <a:spcPct val="0"/>
              </a:spcBef>
            </a:pPr>
            <a:r>
              <a:rPr lang="en-US" u="sng" dirty="0" smtClean="0"/>
              <a:t>Denied families must be notified in writing</a:t>
            </a:r>
            <a:r>
              <a:rPr lang="en-US" dirty="0" smtClean="0"/>
              <a:t> to allow them the appeal/hearing process. </a:t>
            </a:r>
          </a:p>
          <a:p>
            <a:pPr>
              <a:spcBef>
                <a:spcPct val="0"/>
              </a:spcBef>
            </a:pPr>
            <a:endParaRPr lang="en-US" u="sng" dirty="0"/>
          </a:p>
          <a:p>
            <a:pPr>
              <a:spcBef>
                <a:spcPct val="0"/>
              </a:spcBef>
            </a:pPr>
            <a:r>
              <a:rPr lang="en-US" u="sng" dirty="0" smtClean="0"/>
              <a:t>Letters must be kept on file</a:t>
            </a:r>
            <a:r>
              <a:rPr lang="en-US" dirty="0" smtClean="0"/>
              <a:t> for 3 years plus current year.  (ATTACH to Application)</a:t>
            </a:r>
          </a:p>
          <a:p>
            <a:pPr>
              <a:spcBef>
                <a:spcPct val="0"/>
              </a:spcBef>
            </a:pPr>
            <a:r>
              <a:rPr lang="en-US" dirty="0" smtClean="0"/>
              <a:t>Use prototype letters to be sure all required info is provided to families.</a:t>
            </a:r>
          </a:p>
          <a:p>
            <a:pPr>
              <a:spcBef>
                <a:spcPct val="0"/>
              </a:spcBef>
            </a:pPr>
            <a:endParaRPr lang="en-US" u="sng" dirty="0" smtClean="0"/>
          </a:p>
          <a:p>
            <a:pPr>
              <a:spcBef>
                <a:spcPct val="0"/>
              </a:spcBef>
            </a:pPr>
            <a:r>
              <a:rPr lang="en-US" u="sng" dirty="0" smtClean="0"/>
              <a:t>If you are using computer software or POS system </a:t>
            </a:r>
            <a:r>
              <a:rPr lang="en-US" i="1" u="sng" dirty="0" smtClean="0"/>
              <a:t>ex: </a:t>
            </a:r>
            <a:r>
              <a:rPr lang="en-US" i="1" u="sng" dirty="0" err="1" smtClean="0"/>
              <a:t>WinSnap</a:t>
            </a:r>
            <a:r>
              <a:rPr lang="en-US" i="1" u="sng" dirty="0" smtClean="0"/>
              <a:t>, </a:t>
            </a:r>
            <a:r>
              <a:rPr lang="en-US" i="1" u="sng" dirty="0" err="1" smtClean="0"/>
              <a:t>NutriKids</a:t>
            </a:r>
            <a:r>
              <a:rPr lang="en-US" i="1" u="sng" dirty="0" smtClean="0"/>
              <a:t>, </a:t>
            </a:r>
            <a:r>
              <a:rPr lang="en-US" i="1" u="sng" dirty="0" err="1" smtClean="0"/>
              <a:t>etc</a:t>
            </a:r>
            <a:r>
              <a:rPr lang="en-US" u="sng" dirty="0" smtClean="0"/>
              <a:t> that generates letters, be sure that the information is correct</a:t>
            </a:r>
            <a:r>
              <a:rPr lang="en-US" dirty="0" smtClean="0"/>
              <a:t>. We find that some of these programs are still saying that if your income increases, you must report it to the school. </a:t>
            </a:r>
            <a:r>
              <a:rPr lang="en-US" b="1" dirty="0" smtClean="0"/>
              <a:t>This is no longer required. </a:t>
            </a:r>
            <a:r>
              <a:rPr lang="en-US" dirty="0" smtClean="0"/>
              <a:t>Remember- once an application is approved, the eligibility is good for the year. Keep copies on file for 3 years plus current year.</a:t>
            </a:r>
          </a:p>
          <a:p>
            <a:pPr>
              <a:spcBef>
                <a:spcPct val="0"/>
              </a:spcBef>
            </a:pPr>
            <a:endParaRPr lang="en-US" dirty="0" smtClean="0"/>
          </a:p>
          <a:p>
            <a:pPr>
              <a:spcBef>
                <a:spcPct val="0"/>
              </a:spcBef>
            </a:pPr>
            <a:r>
              <a:rPr lang="en-US" b="1" dirty="0" smtClean="0"/>
              <a:t>Ensure the non-discrimination statement is current! </a:t>
            </a:r>
          </a:p>
          <a:p>
            <a:pPr>
              <a:spcBef>
                <a:spcPct val="0"/>
              </a:spcBef>
            </a:pPr>
            <a:endParaRPr lang="en-US" b="1" dirty="0" smtClean="0"/>
          </a:p>
          <a:p>
            <a:pPr>
              <a:spcBef>
                <a:spcPct val="0"/>
              </a:spcBef>
            </a:pPr>
            <a:r>
              <a:rPr lang="en-US" b="1" dirty="0" smtClean="0"/>
              <a:t>Even if you are a non-pricing school (you do not charge for meals at all and the costs of meals are covered through another fund) you still must notify households</a:t>
            </a:r>
          </a:p>
          <a:p>
            <a:pPr>
              <a:spcBef>
                <a:spcPct val="0"/>
              </a:spcBef>
            </a:pPr>
            <a:endParaRPr lang="en-US" b="1" dirty="0" smtClean="0"/>
          </a:p>
          <a:p>
            <a:pPr>
              <a:spcBef>
                <a:spcPct val="0"/>
              </a:spcBef>
            </a:pPr>
            <a:endParaRPr lang="en-US" dirty="0" smtClean="0"/>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C458B2-7C3A-4D7F-8ACB-520EE35D4269}" type="slidenum">
              <a:rPr lang="en-US">
                <a:cs typeface="Arial" charset="0"/>
              </a:rPr>
              <a:pPr fontAlgn="base">
                <a:spcBef>
                  <a:spcPct val="0"/>
                </a:spcBef>
                <a:spcAft>
                  <a:spcPct val="0"/>
                </a:spcAft>
              </a:pPr>
              <a:t>34</a:t>
            </a:fld>
            <a:endParaRPr lang="en-US" dirty="0">
              <a:cs typeface="Arial" charset="0"/>
            </a:endParaRPr>
          </a:p>
        </p:txBody>
      </p:sp>
      <p:sp>
        <p:nvSpPr>
          <p:cNvPr id="80898" name="Rectangle 2"/>
          <p:cNvSpPr>
            <a:spLocks noGrp="1" noRot="1" noChangeAspect="1" noChangeArrowheads="1" noTextEdit="1"/>
          </p:cNvSpPr>
          <p:nvPr>
            <p:ph type="sldImg"/>
          </p:nvPr>
        </p:nvSpPr>
        <p:spPr bwMode="auto">
          <a:xfrm>
            <a:off x="1104900" y="381000"/>
            <a:ext cx="4978400" cy="3733800"/>
          </a:xfrm>
          <a:noFill/>
          <a:ln>
            <a:solidFill>
              <a:srgbClr val="000000"/>
            </a:solidFill>
            <a:miter lim="800000"/>
            <a:headEnd/>
            <a:tailEnd/>
          </a:ln>
        </p:spPr>
      </p:sp>
      <p:sp>
        <p:nvSpPr>
          <p:cNvPr id="80899" name="Rectangle 3"/>
          <p:cNvSpPr>
            <a:spLocks noGrp="1" noChangeArrowheads="1"/>
          </p:cNvSpPr>
          <p:nvPr>
            <p:ph type="body" idx="1"/>
          </p:nvPr>
        </p:nvSpPr>
        <p:spPr bwMode="auto">
          <a:xfrm>
            <a:off x="228600" y="4267199"/>
            <a:ext cx="6192981" cy="4806647"/>
          </a:xfrm>
          <a:noFill/>
        </p:spPr>
        <p:txBody>
          <a:bodyPr wrap="square" numCol="1" anchor="t" anchorCtr="0" compatLnSpc="1">
            <a:prstTxWarp prst="textNoShape">
              <a:avLst/>
            </a:prstTxWarp>
          </a:bodyPr>
          <a:lstStyle/>
          <a:p>
            <a:pPr>
              <a:spcBef>
                <a:spcPct val="0"/>
              </a:spcBef>
            </a:pPr>
            <a:r>
              <a:rPr lang="en-US" dirty="0" smtClean="0"/>
              <a:t>SFAs are required to maintain a benefit issuance document</a:t>
            </a:r>
          </a:p>
          <a:p>
            <a:pPr marL="628650" lvl="1" indent="-171450">
              <a:spcBef>
                <a:spcPct val="0"/>
              </a:spcBef>
              <a:buFont typeface="Arial" panose="020B0604020202020204" pitchFamily="34" charset="0"/>
              <a:buChar char="•"/>
            </a:pPr>
            <a:r>
              <a:rPr lang="en-US" dirty="0" smtClean="0"/>
              <a:t>Reporting </a:t>
            </a:r>
            <a:r>
              <a:rPr lang="en-US" dirty="0"/>
              <a:t>requirements are extremely detailed</a:t>
            </a:r>
          </a:p>
          <a:p>
            <a:pPr marL="1085850" lvl="2" indent="-171450">
              <a:spcBef>
                <a:spcPct val="0"/>
              </a:spcBef>
              <a:buFont typeface="Arial" panose="020B0604020202020204" pitchFamily="34" charset="0"/>
              <a:buChar char="•"/>
            </a:pPr>
            <a:r>
              <a:rPr lang="en-US" dirty="0"/>
              <a:t>You will be required to report the number of students eligible by the different types of eligibility! Your benefit issuance document will help  to track this information</a:t>
            </a:r>
          </a:p>
          <a:p>
            <a:pPr lvl="1">
              <a:spcBef>
                <a:spcPct val="0"/>
              </a:spcBef>
            </a:pPr>
            <a:endParaRPr lang="en-US" dirty="0" smtClean="0"/>
          </a:p>
          <a:p>
            <a:pPr>
              <a:spcBef>
                <a:spcPct val="0"/>
              </a:spcBef>
            </a:pPr>
            <a:r>
              <a:rPr lang="en-US" dirty="0" smtClean="0"/>
              <a:t>Your benefit issuance document should indicate how each student was deemed eligible</a:t>
            </a:r>
          </a:p>
          <a:p>
            <a:pPr marL="628650" lvl="1" indent="-171450">
              <a:spcBef>
                <a:spcPct val="0"/>
              </a:spcBef>
              <a:buFont typeface="Arial" panose="020B0604020202020204" pitchFamily="34" charset="0"/>
              <a:buChar char="•"/>
            </a:pPr>
            <a:r>
              <a:rPr lang="en-US" dirty="0" smtClean="0"/>
              <a:t>(Read the types on the slide)</a:t>
            </a:r>
          </a:p>
          <a:p>
            <a:pPr marL="628650" lvl="1" indent="-171450">
              <a:spcBef>
                <a:spcPct val="0"/>
              </a:spcBef>
              <a:buFont typeface="Arial" panose="020B0604020202020204" pitchFamily="34" charset="0"/>
              <a:buChar char="•"/>
            </a:pPr>
            <a:r>
              <a:rPr lang="en-US" dirty="0" smtClean="0"/>
              <a:t>The benefit issuance document should note the date the child was approved for the benefits</a:t>
            </a:r>
          </a:p>
          <a:p>
            <a:pPr lvl="2">
              <a:spcBef>
                <a:spcPct val="0"/>
              </a:spcBef>
            </a:pPr>
            <a:endParaRPr lang="en-US" dirty="0" smtClean="0"/>
          </a:p>
          <a:p>
            <a:pPr>
              <a:spcBef>
                <a:spcPct val="0"/>
              </a:spcBef>
            </a:pPr>
            <a:r>
              <a:rPr lang="en-US" dirty="0" smtClean="0"/>
              <a:t>Student eligibility is confidential information! </a:t>
            </a:r>
            <a:endParaRPr lang="en-US" dirty="0"/>
          </a:p>
          <a:p>
            <a:pPr marL="628650" lvl="1" indent="-171450">
              <a:spcBef>
                <a:spcPct val="0"/>
              </a:spcBef>
              <a:buFont typeface="Arial" panose="020B0604020202020204" pitchFamily="34" charset="0"/>
              <a:buChar char="•"/>
            </a:pPr>
            <a:r>
              <a:rPr lang="en-US" baseline="0" dirty="0" smtClean="0"/>
              <a:t>The benefit issuance</a:t>
            </a:r>
            <a:r>
              <a:rPr lang="en-US" dirty="0" smtClean="0"/>
              <a:t> document should</a:t>
            </a:r>
            <a:r>
              <a:rPr lang="en-US" baseline="0" dirty="0" smtClean="0"/>
              <a:t> use codes A, B or 1, 2 not the letters F</a:t>
            </a:r>
            <a:r>
              <a:rPr lang="en-US" dirty="0" smtClean="0"/>
              <a:t> and</a:t>
            </a:r>
            <a:r>
              <a:rPr lang="en-US" baseline="0" dirty="0" smtClean="0"/>
              <a:t> R for free</a:t>
            </a:r>
            <a:r>
              <a:rPr lang="en-US" dirty="0" smtClean="0"/>
              <a:t> and reduced</a:t>
            </a:r>
          </a:p>
          <a:p>
            <a:pPr marL="628650" lvl="1" indent="-171450">
              <a:spcBef>
                <a:spcPct val="0"/>
              </a:spcBef>
              <a:buFont typeface="Arial" panose="020B0604020202020204" pitchFamily="34" charset="0"/>
              <a:buChar char="•"/>
            </a:pPr>
            <a:r>
              <a:rPr lang="en-US" dirty="0" smtClean="0"/>
              <a:t>Keep it current – Note when students leave or change category</a:t>
            </a:r>
          </a:p>
          <a:p>
            <a:pPr marL="628650" lvl="1" indent="-171450">
              <a:spcBef>
                <a:spcPct val="0"/>
              </a:spcBef>
              <a:buFont typeface="Arial" panose="020B0604020202020204" pitchFamily="34" charset="0"/>
              <a:buChar char="•"/>
            </a:pPr>
            <a:r>
              <a:rPr lang="en-US" dirty="0" smtClean="0"/>
              <a:t>Have a copy near the cash register so cashiers can refer to it </a:t>
            </a:r>
          </a:p>
          <a:p>
            <a:pPr>
              <a:spcBef>
                <a:spcPct val="0"/>
              </a:spcBef>
            </a:pPr>
            <a:endParaRPr lang="en-US" b="1" dirty="0" smtClean="0"/>
          </a:p>
          <a:p>
            <a:pPr>
              <a:spcBef>
                <a:spcPct val="0"/>
              </a:spcBef>
            </a:pPr>
            <a:endParaRPr lang="en-US" b="1" dirty="0"/>
          </a:p>
          <a:p>
            <a:pPr>
              <a:spcBef>
                <a:spcPct val="0"/>
              </a:spcBef>
            </a:pPr>
            <a:r>
              <a:rPr lang="en-US" b="1" u="sng" dirty="0" smtClean="0"/>
              <a:t>It is extremely important that your benefit issuance document reflects accurate eligibility determinations</a:t>
            </a:r>
          </a:p>
          <a:p>
            <a:pPr>
              <a:spcBef>
                <a:spcPct val="0"/>
              </a:spcBef>
            </a:pPr>
            <a:endParaRPr lang="en-US" b="1" dirty="0" smtClean="0"/>
          </a:p>
          <a:p>
            <a:pPr>
              <a:spcBef>
                <a:spcPct val="0"/>
              </a:spcBef>
            </a:pPr>
            <a:r>
              <a:rPr lang="en-US" b="1" dirty="0" smtClean="0"/>
              <a:t>If you use an electronic POS system to maintain eligibility- you must ensure it is set up to allow for you to maintain this information. You must be able to identify each type of eligibility separately.</a:t>
            </a: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457200"/>
            <a:ext cx="5283200" cy="3962400"/>
          </a:xfrm>
        </p:spPr>
      </p:sp>
      <p:sp>
        <p:nvSpPr>
          <p:cNvPr id="3" name="Notes Placeholder 2"/>
          <p:cNvSpPr>
            <a:spLocks noGrp="1"/>
          </p:cNvSpPr>
          <p:nvPr>
            <p:ph type="body" idx="1"/>
          </p:nvPr>
        </p:nvSpPr>
        <p:spPr>
          <a:xfrm>
            <a:off x="304800" y="4648200"/>
            <a:ext cx="5868190" cy="3951289"/>
          </a:xfrm>
        </p:spPr>
        <p:txBody>
          <a:bodyPr/>
          <a:lstStyle/>
          <a:p>
            <a:pPr>
              <a:spcBef>
                <a:spcPts val="0"/>
              </a:spcBef>
            </a:pPr>
            <a:r>
              <a:rPr lang="en-US" sz="1400" dirty="0" smtClean="0"/>
              <a:t>Carryover allows families time to submit an application</a:t>
            </a:r>
            <a:r>
              <a:rPr lang="en-US" sz="1400" baseline="0" dirty="0" smtClean="0"/>
              <a:t> while children can still be fed based on last years eligibility status. </a:t>
            </a:r>
          </a:p>
          <a:p>
            <a:pPr>
              <a:spcBef>
                <a:spcPts val="0"/>
              </a:spcBef>
            </a:pPr>
            <a:endParaRPr lang="en-US" sz="1400" dirty="0"/>
          </a:p>
          <a:p>
            <a:pPr>
              <a:spcBef>
                <a:spcPts val="0"/>
              </a:spcBef>
            </a:pPr>
            <a:r>
              <a:rPr lang="en-US" sz="1400" dirty="0" smtClean="0"/>
              <a:t>SFAs must </a:t>
            </a:r>
            <a:r>
              <a:rPr lang="en-US" sz="1400" dirty="0"/>
              <a:t>permit a carryover period of 30 operating days, beginning on the first operating day of school, or until a new eligibility determination is made. </a:t>
            </a:r>
            <a:endParaRPr lang="en-US" sz="1400" dirty="0" smtClean="0"/>
          </a:p>
          <a:p>
            <a:pPr>
              <a:spcBef>
                <a:spcPts val="0"/>
              </a:spcBef>
            </a:pPr>
            <a:endParaRPr lang="en-US" sz="1400" dirty="0"/>
          </a:p>
          <a:p>
            <a:pPr>
              <a:spcBef>
                <a:spcPts val="0"/>
              </a:spcBef>
            </a:pPr>
            <a:r>
              <a:rPr lang="en-US" sz="1400" b="1" dirty="0" smtClean="0"/>
              <a:t>The SFA may </a:t>
            </a:r>
            <a:r>
              <a:rPr lang="en-US" sz="1400" b="1" dirty="0"/>
              <a:t>not have a carryover period of less than 30 operating days. </a:t>
            </a:r>
            <a:endParaRPr lang="en-US" sz="1400" b="1" dirty="0" smtClean="0"/>
          </a:p>
          <a:p>
            <a:pPr>
              <a:spcBef>
                <a:spcPts val="0"/>
              </a:spcBef>
            </a:pPr>
            <a:endParaRPr lang="en-US" sz="1400" b="1" dirty="0"/>
          </a:p>
          <a:p>
            <a:pPr>
              <a:spcBef>
                <a:spcPts val="0"/>
              </a:spcBef>
            </a:pPr>
            <a:r>
              <a:rPr lang="en-US" sz="1400" b="1" dirty="0" smtClean="0"/>
              <a:t>Once a family submits an application, the new determination supersedes the carryover eligibility and must be implemented within 10 operating days of receipt.</a:t>
            </a:r>
          </a:p>
          <a:p>
            <a:endParaRPr lang="en-US" b="1" dirty="0"/>
          </a:p>
          <a:p>
            <a:endParaRPr lang="en-US" b="1"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35</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2946023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03406C-08E3-4DBB-BFC6-C7608FC78C23}" type="slidenum">
              <a:rPr lang="en-US">
                <a:cs typeface="Arial" charset="0"/>
              </a:rPr>
              <a:pPr fontAlgn="base">
                <a:spcBef>
                  <a:spcPct val="0"/>
                </a:spcBef>
                <a:spcAft>
                  <a:spcPct val="0"/>
                </a:spcAft>
              </a:pPr>
              <a:t>36</a:t>
            </a:fld>
            <a:endParaRPr lang="en-US" dirty="0">
              <a:cs typeface="Arial" charset="0"/>
            </a:endParaRPr>
          </a:p>
        </p:txBody>
      </p:sp>
      <p:sp>
        <p:nvSpPr>
          <p:cNvPr id="74754" name="Rectangle 2"/>
          <p:cNvSpPr>
            <a:spLocks noGrp="1" noRot="1" noChangeAspect="1" noChangeArrowheads="1" noTextEdit="1"/>
          </p:cNvSpPr>
          <p:nvPr>
            <p:ph type="sldImg"/>
          </p:nvPr>
        </p:nvSpPr>
        <p:spPr bwMode="auto">
          <a:xfrm>
            <a:off x="838200" y="533400"/>
            <a:ext cx="5181600" cy="3888127"/>
          </a:xfrm>
          <a:noFill/>
          <a:ln>
            <a:solidFill>
              <a:srgbClr val="000000"/>
            </a:solidFill>
            <a:miter lim="800000"/>
            <a:headEnd/>
            <a:tailEnd/>
          </a:ln>
        </p:spPr>
      </p:sp>
      <p:sp>
        <p:nvSpPr>
          <p:cNvPr id="67587" name="Rectangle 3"/>
          <p:cNvSpPr>
            <a:spLocks noGrp="1" noChangeArrowheads="1"/>
          </p:cNvSpPr>
          <p:nvPr>
            <p:ph type="body" idx="1"/>
          </p:nvPr>
        </p:nvSpPr>
        <p:spPr>
          <a:xfrm>
            <a:off x="533400" y="4572000"/>
            <a:ext cx="5876893" cy="4495800"/>
          </a:xfrm>
        </p:spPr>
        <p:txBody>
          <a:bodyPr/>
          <a:lstStyle/>
          <a:p>
            <a:pPr fontAlgn="auto">
              <a:lnSpc>
                <a:spcPct val="80000"/>
              </a:lnSpc>
              <a:spcBef>
                <a:spcPts val="0"/>
              </a:spcBef>
              <a:spcAft>
                <a:spcPts val="0"/>
              </a:spcAft>
              <a:defRPr/>
            </a:pPr>
            <a:r>
              <a:rPr lang="en-US" sz="1400" dirty="0" smtClean="0"/>
              <a:t>Keep </a:t>
            </a:r>
            <a:r>
              <a:rPr lang="en-US" sz="1400" dirty="0"/>
              <a:t>all applications and eligibility determinations in a locked </a:t>
            </a:r>
            <a:r>
              <a:rPr lang="en-US" sz="1400" dirty="0" smtClean="0"/>
              <a:t>area.  </a:t>
            </a:r>
          </a:p>
          <a:p>
            <a:pPr fontAlgn="auto">
              <a:lnSpc>
                <a:spcPct val="80000"/>
              </a:lnSpc>
              <a:spcBef>
                <a:spcPts val="0"/>
              </a:spcBef>
              <a:spcAft>
                <a:spcPts val="0"/>
              </a:spcAft>
              <a:defRPr/>
            </a:pPr>
            <a:endParaRPr lang="en-US" sz="1400" dirty="0"/>
          </a:p>
          <a:p>
            <a:pPr fontAlgn="auto">
              <a:lnSpc>
                <a:spcPct val="80000"/>
              </a:lnSpc>
              <a:spcBef>
                <a:spcPts val="0"/>
              </a:spcBef>
              <a:spcAft>
                <a:spcPts val="0"/>
              </a:spcAft>
              <a:defRPr/>
            </a:pPr>
            <a:r>
              <a:rPr lang="en-US" sz="1400" dirty="0" smtClean="0"/>
              <a:t>Duplicate applications: Staple </a:t>
            </a:r>
            <a:r>
              <a:rPr lang="en-US" sz="1400" baseline="0" dirty="0" smtClean="0"/>
              <a:t>applications and eligibility letters. </a:t>
            </a:r>
            <a:r>
              <a:rPr lang="en-US" sz="1400" dirty="0" smtClean="0"/>
              <a:t>For example, if you </a:t>
            </a:r>
            <a:r>
              <a:rPr lang="en-US" sz="1400" dirty="0"/>
              <a:t>certified a student using electronic DC, and also receive </a:t>
            </a:r>
            <a:r>
              <a:rPr lang="en-US" sz="1400" dirty="0" smtClean="0"/>
              <a:t>an eligibility letter and </a:t>
            </a:r>
            <a:r>
              <a:rPr lang="en-US" sz="1400" dirty="0"/>
              <a:t>application, the name on the electronic DC list supersedes the </a:t>
            </a:r>
            <a:r>
              <a:rPr lang="en-US" sz="1400" dirty="0" smtClean="0"/>
              <a:t>eligibility letter and </a:t>
            </a:r>
            <a:r>
              <a:rPr lang="en-US" sz="1400" dirty="0"/>
              <a:t>application.  For </a:t>
            </a:r>
            <a:r>
              <a:rPr lang="en-US" sz="1400" dirty="0" smtClean="0"/>
              <a:t> the State Agency </a:t>
            </a:r>
            <a:r>
              <a:rPr lang="en-US" sz="1400" dirty="0"/>
              <a:t>review purposes, we </a:t>
            </a:r>
            <a:r>
              <a:rPr lang="en-US" sz="1400" dirty="0" smtClean="0"/>
              <a:t>will want </a:t>
            </a:r>
            <a:r>
              <a:rPr lang="en-US" sz="1400" dirty="0"/>
              <a:t>to see </a:t>
            </a:r>
            <a:r>
              <a:rPr lang="en-US" sz="1400" dirty="0" smtClean="0"/>
              <a:t>the paperwork </a:t>
            </a:r>
            <a:r>
              <a:rPr lang="en-US" sz="1400" dirty="0"/>
              <a:t>for </a:t>
            </a:r>
            <a:r>
              <a:rPr lang="en-US" sz="1400" dirty="0" smtClean="0"/>
              <a:t>any student found </a:t>
            </a:r>
            <a:r>
              <a:rPr lang="en-US" sz="1400" dirty="0"/>
              <a:t>on an electronic DC list</a:t>
            </a:r>
            <a:r>
              <a:rPr lang="en-US" sz="1400" dirty="0" smtClean="0"/>
              <a:t>.</a:t>
            </a:r>
          </a:p>
          <a:p>
            <a:pPr fontAlgn="auto">
              <a:lnSpc>
                <a:spcPct val="80000"/>
              </a:lnSpc>
              <a:spcBef>
                <a:spcPts val="0"/>
              </a:spcBef>
              <a:spcAft>
                <a:spcPts val="0"/>
              </a:spcAft>
              <a:defRPr/>
            </a:pPr>
            <a:endParaRPr lang="en-US" sz="1400" dirty="0"/>
          </a:p>
          <a:p>
            <a:pPr fontAlgn="auto">
              <a:lnSpc>
                <a:spcPct val="80000"/>
              </a:lnSpc>
              <a:spcBef>
                <a:spcPts val="0"/>
              </a:spcBef>
              <a:spcAft>
                <a:spcPts val="0"/>
              </a:spcAft>
              <a:defRPr/>
            </a:pPr>
            <a:r>
              <a:rPr lang="en-US" sz="1400" dirty="0" smtClean="0"/>
              <a:t>Applications for students who are inactive or, no longer enrolled in your school, should be maintained separately. The date the student withdrew/transferred should be noted on the application as well as the benefit issuance document</a:t>
            </a:r>
          </a:p>
          <a:p>
            <a:pPr fontAlgn="auto">
              <a:lnSpc>
                <a:spcPct val="80000"/>
              </a:lnSpc>
              <a:spcBef>
                <a:spcPts val="0"/>
              </a:spcBef>
              <a:spcAft>
                <a:spcPts val="0"/>
              </a:spcAft>
              <a:defRPr/>
            </a:pPr>
            <a:endParaRPr lang="en-US" sz="1400" dirty="0" smtClean="0"/>
          </a:p>
          <a:p>
            <a:pPr fontAlgn="auto">
              <a:lnSpc>
                <a:spcPct val="80000"/>
              </a:lnSpc>
              <a:spcBef>
                <a:spcPts val="0"/>
              </a:spcBef>
              <a:spcAft>
                <a:spcPts val="0"/>
              </a:spcAft>
              <a:defRPr/>
            </a:pPr>
            <a:r>
              <a:rPr lang="en-US" sz="1400" dirty="0" smtClean="0"/>
              <a:t>If </a:t>
            </a:r>
            <a:r>
              <a:rPr lang="en-US" sz="1400" dirty="0"/>
              <a:t>you receive an application from another district, it is your responsibility to check if it was correctly approved.</a:t>
            </a:r>
          </a:p>
          <a:p>
            <a:pPr fontAlgn="auto">
              <a:lnSpc>
                <a:spcPct val="80000"/>
              </a:lnSpc>
              <a:spcBef>
                <a:spcPts val="0"/>
              </a:spcBef>
              <a:spcAft>
                <a:spcPts val="0"/>
              </a:spcAft>
              <a:defRPr/>
            </a:pPr>
            <a:endParaRPr lang="en-US" sz="1400" dirty="0"/>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xfrm>
            <a:off x="596419" y="4416426"/>
            <a:ext cx="5576573" cy="4575175"/>
          </a:xfrm>
          <a:noFill/>
        </p:spPr>
        <p:txBody>
          <a:bodyPr wrap="square" numCol="1" anchor="t" anchorCtr="0" compatLnSpc="1">
            <a:prstTxWarp prst="textNoShape">
              <a:avLst/>
            </a:prstTxWarp>
          </a:bodyPr>
          <a:lstStyle/>
          <a:p>
            <a:pPr>
              <a:spcBef>
                <a:spcPct val="0"/>
              </a:spcBef>
            </a:pPr>
            <a:r>
              <a:rPr lang="en-US" dirty="0" smtClean="0"/>
              <a:t>The issues of privacy and confidentiality of personal data are complicated as well as</a:t>
            </a:r>
          </a:p>
          <a:p>
            <a:pPr>
              <a:spcBef>
                <a:spcPct val="0"/>
              </a:spcBef>
            </a:pPr>
            <a:r>
              <a:rPr lang="en-US" dirty="0" smtClean="0"/>
              <a:t>sensitive.</a:t>
            </a:r>
          </a:p>
          <a:p>
            <a:pPr>
              <a:spcBef>
                <a:spcPct val="0"/>
              </a:spcBef>
            </a:pPr>
            <a:endParaRPr lang="en-US" dirty="0" smtClean="0"/>
          </a:p>
          <a:p>
            <a:pPr>
              <a:spcBef>
                <a:spcPct val="0"/>
              </a:spcBef>
            </a:pPr>
            <a:r>
              <a:rPr lang="en-US" dirty="0" smtClean="0"/>
              <a:t>The NSLA specifies that SFAs may disclose children’s free and reduced price eligibility information to persons directly connected with the administration or enforcement of certain programs or activities. There is a section in USDA’s eligibility manual on disclosure.  Information about disclosure is also in NYSED Child Nutrition Policy Booklet.</a:t>
            </a:r>
          </a:p>
          <a:p>
            <a:pPr>
              <a:spcBef>
                <a:spcPct val="0"/>
              </a:spcBef>
            </a:pPr>
            <a:endParaRPr lang="en-US" dirty="0" smtClean="0"/>
          </a:p>
          <a:p>
            <a:pPr>
              <a:spcBef>
                <a:spcPct val="0"/>
              </a:spcBef>
            </a:pPr>
            <a:r>
              <a:rPr lang="en-US" dirty="0" smtClean="0"/>
              <a:t>Certain programs require parental consent to disclose a children’s free or reduced status.  For example, the disclosure of children's eligibility for free and reduced price meals or free milk to determine eligibility for free text books, free band instruments, holiday baskets, school supplies, etc., or reduced fees for summer school or driver education programs, would require written consent by the child's parent/guardian.</a:t>
            </a:r>
          </a:p>
          <a:p>
            <a:pPr>
              <a:spcBef>
                <a:spcPct val="0"/>
              </a:spcBef>
            </a:pPr>
            <a:endParaRPr lang="en-US" dirty="0" smtClean="0"/>
          </a:p>
          <a:p>
            <a:pPr>
              <a:spcBef>
                <a:spcPct val="0"/>
              </a:spcBef>
            </a:pPr>
            <a:r>
              <a:rPr lang="en-US" dirty="0" smtClean="0"/>
              <a:t>Written prototype consent forms are available in the policy booklet (attachment 12, 13, 14)</a:t>
            </a:r>
          </a:p>
          <a:p>
            <a:pPr>
              <a:spcBef>
                <a:spcPct val="0"/>
              </a:spcBef>
            </a:pPr>
            <a:endParaRPr lang="en-US" dirty="0" smtClean="0"/>
          </a:p>
          <a:p>
            <a:pPr>
              <a:spcBef>
                <a:spcPct val="0"/>
              </a:spcBef>
            </a:pPr>
            <a:r>
              <a:rPr lang="en-US" dirty="0" smtClean="0"/>
              <a:t>The LEA may disclose aggregate data (percentage of free and reduced or total number of free and reduced students) to any program or individual when children cannot be identified through release of the aggregate data or by means of deduction. An example of aggregate data is the number of children eligible for free or reduced price meals in the school district.  </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AB4206-9635-4149-9954-117B2329CDD1}" type="slidenum">
              <a:rPr lang="en-US">
                <a:cs typeface="Arial" charset="0"/>
              </a:rPr>
              <a:pPr fontAlgn="base">
                <a:spcBef>
                  <a:spcPct val="0"/>
                </a:spcBef>
                <a:spcAft>
                  <a:spcPct val="0"/>
                </a:spcAft>
              </a:pPr>
              <a:t>37</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F977D4-8705-47AF-B612-B3F2149D6AFE}" type="slidenum">
              <a:rPr lang="en-US">
                <a:cs typeface="Arial" charset="0"/>
              </a:rPr>
              <a:pPr fontAlgn="base">
                <a:spcBef>
                  <a:spcPct val="0"/>
                </a:spcBef>
                <a:spcAft>
                  <a:spcPct val="0"/>
                </a:spcAft>
              </a:pPr>
              <a:t>38</a:t>
            </a:fld>
            <a:endParaRPr lang="en-US" dirty="0">
              <a:cs typeface="Arial" charset="0"/>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All residents are considered a family of one in a RCCI</a:t>
            </a:r>
          </a:p>
          <a:p>
            <a:pPr>
              <a:spcBef>
                <a:spcPct val="0"/>
              </a:spcBef>
            </a:pPr>
            <a:endParaRPr lang="en-US" sz="1400" dirty="0" smtClean="0"/>
          </a:p>
          <a:p>
            <a:pPr>
              <a:spcBef>
                <a:spcPct val="0"/>
              </a:spcBef>
            </a:pPr>
            <a:r>
              <a:rPr lang="en-US" sz="1400" dirty="0" smtClean="0"/>
              <a:t>Claimed</a:t>
            </a:r>
            <a:r>
              <a:rPr lang="en-US" sz="1400" baseline="0" dirty="0" smtClean="0"/>
              <a:t> </a:t>
            </a:r>
            <a:r>
              <a:rPr lang="en-US" sz="1400" dirty="0" smtClean="0"/>
              <a:t>up to the age of twenty-one</a:t>
            </a:r>
          </a:p>
          <a:p>
            <a:pPr>
              <a:spcBef>
                <a:spcPct val="0"/>
              </a:spcBef>
            </a:pPr>
            <a:endParaRPr lang="en-US" sz="1400" b="1" dirty="0" smtClean="0"/>
          </a:p>
          <a:p>
            <a:pPr>
              <a:spcBef>
                <a:spcPct val="0"/>
              </a:spcBef>
            </a:pPr>
            <a:r>
              <a:rPr lang="en-US" sz="1400" dirty="0" smtClean="0"/>
              <a:t>Day students must </a:t>
            </a:r>
            <a:r>
              <a:rPr lang="en-US" sz="1400" smtClean="0"/>
              <a:t>have an application </a:t>
            </a:r>
            <a:r>
              <a:rPr lang="en-US" sz="1400" dirty="0" smtClean="0"/>
              <a:t>or other certification document on file</a:t>
            </a: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SFAs that demonstrate high levels of, or a high risk for administrative error associated with certification, verification and other administrative processes will be required to conduct an independent review of the initial eligibility determinations for free and reduced price school meal applications for accuracy prior to notifying households of eligibility.</a:t>
            </a:r>
          </a:p>
          <a:p>
            <a:endParaRPr lang="en-US" dirty="0"/>
          </a:p>
          <a:p>
            <a:r>
              <a:rPr lang="en-US" dirty="0" smtClean="0"/>
              <a:t>This means a second person must review all applications prior to providing benefits .</a:t>
            </a:r>
          </a:p>
          <a:p>
            <a:endParaRPr lang="en-US" dirty="0"/>
          </a:p>
          <a:p>
            <a:r>
              <a:rPr lang="en-US" dirty="0" smtClean="0"/>
              <a:t>SED will notify the SFAs that need to complete this process prior to the beginning of the school year.</a:t>
            </a:r>
          </a:p>
          <a:p>
            <a:endParaRPr lang="en-US"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39</a:t>
            </a:fld>
            <a:endParaRPr lang="en-US" dirty="0"/>
          </a:p>
        </p:txBody>
      </p:sp>
      <p:sp>
        <p:nvSpPr>
          <p:cNvPr id="6" name="Header Placeholder 5"/>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245665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4967817" cy="3725863"/>
          </a:xfrm>
        </p:spPr>
      </p:sp>
      <p:sp>
        <p:nvSpPr>
          <p:cNvPr id="3" name="Notes Placeholder 2"/>
          <p:cNvSpPr>
            <a:spLocks noGrp="1"/>
          </p:cNvSpPr>
          <p:nvPr>
            <p:ph type="body" idx="1"/>
          </p:nvPr>
        </p:nvSpPr>
        <p:spPr>
          <a:xfrm>
            <a:off x="381000" y="4343400"/>
            <a:ext cx="6172200" cy="4571999"/>
          </a:xfrm>
        </p:spPr>
        <p:txBody>
          <a:bodyPr/>
          <a:lstStyle/>
          <a:p>
            <a:r>
              <a:rPr lang="en-US" sz="1400" dirty="0" smtClean="0"/>
              <a:t>All schools participating in the National School Lunch Program and School Breakfast Program must make free and reduced price meals available to eligible children.</a:t>
            </a:r>
          </a:p>
          <a:p>
            <a:endParaRPr lang="en-US" sz="1400" dirty="0"/>
          </a:p>
          <a:p>
            <a:r>
              <a:rPr lang="en-US" sz="1400" dirty="0" smtClean="0"/>
              <a:t>Also, schools participating in the Special Milk Program who have chosen to participate in the free milk option of the Special Milk Program must also make free milk available to eligible children.  </a:t>
            </a:r>
          </a:p>
          <a:p>
            <a:endParaRPr lang="en-US" sz="1400" dirty="0"/>
          </a:p>
          <a:p>
            <a:r>
              <a:rPr lang="en-US" sz="1400" b="1" u="sng" dirty="0" smtClean="0"/>
              <a:t>Student eligibility is really the foundation for</a:t>
            </a:r>
            <a:r>
              <a:rPr lang="en-US" sz="1400" b="1" u="sng" baseline="0" dirty="0" smtClean="0"/>
              <a:t> the claim for reimbursement</a:t>
            </a:r>
            <a:r>
              <a:rPr lang="en-US" sz="1400" b="1" u="sng" dirty="0" smtClean="0"/>
              <a:t>.</a:t>
            </a:r>
          </a:p>
          <a:p>
            <a:endParaRPr lang="en-US" sz="1400" dirty="0"/>
          </a:p>
          <a:p>
            <a:r>
              <a:rPr lang="en-US" sz="1400" dirty="0" smtClean="0"/>
              <a:t>It is important to ensure that eligibility determinations are made accurately and that once the determinations are made- that the student is receiving the correct benefits at the point of service</a:t>
            </a:r>
          </a:p>
          <a:p>
            <a:endParaRPr lang="en-US" sz="1400" dirty="0"/>
          </a:p>
          <a:p>
            <a:r>
              <a:rPr lang="en-US" sz="1400" dirty="0" smtClean="0"/>
              <a:t>If a student is approved incorrectly, this carries over to the point of service</a:t>
            </a:r>
            <a:r>
              <a:rPr lang="en-US" sz="1400" baseline="0" dirty="0" smtClean="0"/>
              <a:t> </a:t>
            </a:r>
            <a:r>
              <a:rPr lang="en-US" sz="1400" dirty="0" smtClean="0"/>
              <a:t>and further to the claim for reimbursement. </a:t>
            </a:r>
          </a:p>
          <a:p>
            <a:endParaRPr lang="en-US" dirty="0"/>
          </a:p>
          <a:p>
            <a:endParaRPr lang="en-US"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4</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1771496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7" name="Slide Image Placeholder 1"/>
          <p:cNvSpPr>
            <a:spLocks noGrp="1" noRot="1" noChangeAspect="1"/>
          </p:cNvSpPr>
          <p:nvPr>
            <p:ph type="sldImg"/>
          </p:nvPr>
        </p:nvSpPr>
        <p:spPr bwMode="auto">
          <a:noFill/>
          <a:ln>
            <a:solidFill>
              <a:srgbClr val="000000"/>
            </a:solidFill>
            <a:miter lim="800000"/>
            <a:headEnd/>
            <a:tailEnd/>
          </a:ln>
        </p:spPr>
      </p:sp>
      <p:sp>
        <p:nvSpPr>
          <p:cNvPr id="521218" name="Notes Placeholder 2"/>
          <p:cNvSpPr>
            <a:spLocks noGrp="1"/>
          </p:cNvSpPr>
          <p:nvPr>
            <p:ph type="body" idx="1"/>
          </p:nvPr>
        </p:nvSpPr>
        <p:spPr bwMode="auto">
          <a:noFill/>
        </p:spPr>
        <p:txBody>
          <a:bodyPr wrap="square" numCol="1" anchor="t" anchorCtr="0" compatLnSpc="1">
            <a:prstTxWarp prst="textNoShape">
              <a:avLst/>
            </a:prstTxWarp>
          </a:bodyPr>
          <a:lstStyle/>
          <a:p>
            <a:pPr algn="ctr">
              <a:spcBef>
                <a:spcPct val="0"/>
              </a:spcBef>
            </a:pPr>
            <a:endParaRPr lang="en-US" sz="1800" b="1" i="1" u="sng" dirty="0">
              <a:solidFill>
                <a:srgbClr val="FF0000"/>
              </a:solidFill>
            </a:endParaRPr>
          </a:p>
        </p:txBody>
      </p:sp>
      <p:sp>
        <p:nvSpPr>
          <p:cNvPr id="521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39CB16-A85B-4882-A20F-E06BBF68F1F6}" type="slidenum">
              <a:rPr lang="en-US">
                <a:cs typeface="Arial" charset="0"/>
              </a:rPr>
              <a:pPr fontAlgn="base">
                <a:spcBef>
                  <a:spcPct val="0"/>
                </a:spcBef>
                <a:spcAft>
                  <a:spcPct val="0"/>
                </a:spcAft>
              </a:pPr>
              <a:t>40</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648200" cy="3486150"/>
          </a:xfrm>
        </p:spPr>
      </p:sp>
      <p:sp>
        <p:nvSpPr>
          <p:cNvPr id="3" name="Notes Placeholder 2"/>
          <p:cNvSpPr>
            <a:spLocks noGrp="1"/>
          </p:cNvSpPr>
          <p:nvPr>
            <p:ph type="body" idx="1"/>
          </p:nvPr>
        </p:nvSpPr>
        <p:spPr>
          <a:xfrm>
            <a:off x="381000" y="4038600"/>
            <a:ext cx="6172200" cy="5105400"/>
          </a:xfrm>
        </p:spPr>
        <p:txBody>
          <a:bodyPr/>
          <a:lstStyle/>
          <a:p>
            <a:pPr fontAlgn="auto">
              <a:spcBef>
                <a:spcPts val="0"/>
              </a:spcBef>
              <a:spcAft>
                <a:spcPts val="0"/>
              </a:spcAft>
              <a:defRPr/>
            </a:pPr>
            <a:r>
              <a:rPr lang="en-US" b="1" dirty="0" smtClean="0"/>
              <a:t>SFAs should refer to the USDA eligibility manual for school meals</a:t>
            </a:r>
          </a:p>
          <a:p>
            <a:pPr fontAlgn="auto">
              <a:spcBef>
                <a:spcPts val="0"/>
              </a:spcBef>
              <a:spcAft>
                <a:spcPts val="0"/>
              </a:spcAft>
              <a:defRPr/>
            </a:pPr>
            <a:endParaRPr lang="en-US" dirty="0" smtClean="0"/>
          </a:p>
          <a:p>
            <a:pPr marL="628650" lvl="1" indent="-171450" fontAlgn="auto">
              <a:spcBef>
                <a:spcPts val="0"/>
              </a:spcBef>
              <a:spcAft>
                <a:spcPts val="0"/>
              </a:spcAft>
              <a:buFont typeface="Arial" pitchFamily="34" charset="0"/>
              <a:buChar char="•"/>
              <a:defRPr/>
            </a:pPr>
            <a:r>
              <a:rPr lang="en-US" dirty="0" smtClean="0"/>
              <a:t>The manual provides detailed information on the </a:t>
            </a:r>
            <a:r>
              <a:rPr lang="en-US" dirty="0"/>
              <a:t>entire eligibility and verification process</a:t>
            </a:r>
          </a:p>
          <a:p>
            <a:pPr marL="628650" lvl="1" indent="-171450" fontAlgn="auto">
              <a:spcBef>
                <a:spcPts val="0"/>
              </a:spcBef>
              <a:spcAft>
                <a:spcPts val="0"/>
              </a:spcAft>
              <a:buFont typeface="Arial" pitchFamily="34" charset="0"/>
              <a:buChar char="•"/>
              <a:defRPr/>
            </a:pPr>
            <a:endParaRPr lang="en-US" b="1" dirty="0" smtClean="0"/>
          </a:p>
          <a:p>
            <a:pPr fontAlgn="auto">
              <a:spcBef>
                <a:spcPts val="0"/>
              </a:spcBef>
              <a:spcAft>
                <a:spcPts val="0"/>
              </a:spcAft>
              <a:defRPr/>
            </a:pPr>
            <a:r>
              <a:rPr lang="en-US" b="1" dirty="0" smtClean="0"/>
              <a:t>The USDA eligibility manual was updated by USDA this July. The updated manual is on our Child Nutrition Knowledge Center website under the “Eligibility” tab</a:t>
            </a:r>
          </a:p>
          <a:p>
            <a:pPr marL="171450" indent="-171450" fontAlgn="auto">
              <a:spcBef>
                <a:spcPts val="0"/>
              </a:spcBef>
              <a:spcAft>
                <a:spcPts val="0"/>
              </a:spcAft>
              <a:buFont typeface="Arial" pitchFamily="34" charset="0"/>
              <a:buChar char="•"/>
              <a:defRPr/>
            </a:pPr>
            <a:endParaRPr lang="en-US" dirty="0"/>
          </a:p>
          <a:p>
            <a:pPr marL="628650" lvl="1" indent="-171450" fontAlgn="auto">
              <a:spcBef>
                <a:spcPts val="0"/>
              </a:spcBef>
              <a:spcAft>
                <a:spcPts val="0"/>
              </a:spcAft>
              <a:buFont typeface="Arial" pitchFamily="34" charset="0"/>
              <a:buChar char="•"/>
              <a:defRPr/>
            </a:pPr>
            <a:r>
              <a:rPr lang="en-US" dirty="0" smtClean="0"/>
              <a:t>On the updated manual, the changes are highlighted in yellow. </a:t>
            </a:r>
          </a:p>
          <a:p>
            <a:pPr marL="171450" indent="-171450" fontAlgn="auto">
              <a:spcBef>
                <a:spcPts val="0"/>
              </a:spcBef>
              <a:spcAft>
                <a:spcPts val="0"/>
              </a:spcAft>
              <a:buFont typeface="Arial" pitchFamily="34" charset="0"/>
              <a:buChar char="•"/>
              <a:defRPr/>
            </a:pPr>
            <a:endParaRPr lang="en-US" dirty="0"/>
          </a:p>
          <a:p>
            <a:pPr marL="628650" lvl="1" indent="-171450" fontAlgn="auto">
              <a:spcBef>
                <a:spcPts val="0"/>
              </a:spcBef>
              <a:spcAft>
                <a:spcPts val="0"/>
              </a:spcAft>
              <a:buFont typeface="Arial" pitchFamily="34" charset="0"/>
              <a:buChar char="•"/>
              <a:defRPr/>
            </a:pPr>
            <a:r>
              <a:rPr lang="en-US" dirty="0" smtClean="0"/>
              <a:t>Please read through the updated manual to ensure you are up to date with all requirements</a:t>
            </a:r>
          </a:p>
          <a:p>
            <a:pPr fontAlgn="auto">
              <a:spcBef>
                <a:spcPts val="0"/>
              </a:spcBef>
              <a:spcAft>
                <a:spcPts val="0"/>
              </a:spcAft>
              <a:defRPr/>
            </a:pPr>
            <a:endParaRPr lang="en-US" dirty="0"/>
          </a:p>
          <a:p>
            <a:pPr fontAlgn="auto">
              <a:spcBef>
                <a:spcPts val="0"/>
              </a:spcBef>
              <a:spcAft>
                <a:spcPts val="0"/>
              </a:spcAft>
              <a:defRPr/>
            </a:pPr>
            <a:r>
              <a:rPr lang="en-US" b="1" dirty="0" smtClean="0"/>
              <a:t>SFAs should also refer to the SED Free </a:t>
            </a:r>
            <a:r>
              <a:rPr lang="en-US" b="1" dirty="0"/>
              <a:t>and Reduced Price Income Eligibility and Policy Information </a:t>
            </a:r>
            <a:r>
              <a:rPr lang="en-US" b="1" dirty="0" smtClean="0"/>
              <a:t>Booklet</a:t>
            </a:r>
          </a:p>
          <a:p>
            <a:pPr marL="171450" indent="-171450" fontAlgn="auto">
              <a:spcBef>
                <a:spcPts val="0"/>
              </a:spcBef>
              <a:spcAft>
                <a:spcPts val="0"/>
              </a:spcAft>
              <a:buFont typeface="Arial" pitchFamily="34" charset="0"/>
              <a:buChar char="•"/>
              <a:defRPr/>
            </a:pPr>
            <a:endParaRPr lang="en-US" dirty="0" smtClean="0"/>
          </a:p>
          <a:p>
            <a:pPr marL="628650" lvl="1" indent="-171450" fontAlgn="auto">
              <a:spcBef>
                <a:spcPts val="0"/>
              </a:spcBef>
              <a:spcAft>
                <a:spcPts val="0"/>
              </a:spcAft>
              <a:buFont typeface="Arial" pitchFamily="34" charset="0"/>
              <a:buChar char="•"/>
              <a:defRPr/>
            </a:pPr>
            <a:r>
              <a:rPr lang="en-US" dirty="0" smtClean="0"/>
              <a:t>The Policy Booklet is updated each year by SED and posted on the Child Nutrition Knowledge Center website prior to the start of each new school year</a:t>
            </a:r>
          </a:p>
          <a:p>
            <a:pPr marL="628650" lvl="1" indent="-171450" fontAlgn="auto">
              <a:spcBef>
                <a:spcPts val="0"/>
              </a:spcBef>
              <a:spcAft>
                <a:spcPts val="0"/>
              </a:spcAft>
              <a:buFont typeface="Arial" pitchFamily="34" charset="0"/>
              <a:buChar char="•"/>
              <a:defRPr/>
            </a:pPr>
            <a:endParaRPr lang="en-US" dirty="0" smtClean="0"/>
          </a:p>
          <a:p>
            <a:pPr marL="628650" lvl="1" indent="-171450" fontAlgn="auto">
              <a:spcBef>
                <a:spcPts val="0"/>
              </a:spcBef>
              <a:spcAft>
                <a:spcPts val="0"/>
              </a:spcAft>
              <a:buFont typeface="Arial" pitchFamily="34" charset="0"/>
              <a:buChar char="•"/>
              <a:defRPr/>
            </a:pPr>
            <a:r>
              <a:rPr lang="en-US" dirty="0" smtClean="0"/>
              <a:t>A hard copy of the Policy Booklet is also mailed to the individuals listed as contacts in our Child Nutrition Management System</a:t>
            </a:r>
          </a:p>
          <a:p>
            <a:pPr fontAlgn="auto">
              <a:spcBef>
                <a:spcPts val="0"/>
              </a:spcBef>
              <a:spcAft>
                <a:spcPts val="0"/>
              </a:spcAft>
              <a:defRPr/>
            </a:pPr>
            <a:endParaRPr lang="en-US" dirty="0" smtClean="0"/>
          </a:p>
          <a:p>
            <a:pPr marL="628650" lvl="1" indent="-171450" fontAlgn="auto">
              <a:spcBef>
                <a:spcPts val="0"/>
              </a:spcBef>
              <a:spcAft>
                <a:spcPts val="0"/>
              </a:spcAft>
              <a:buFont typeface="Arial" pitchFamily="34" charset="0"/>
              <a:buChar char="•"/>
              <a:defRPr/>
            </a:pPr>
            <a:r>
              <a:rPr lang="en-US" dirty="0" smtClean="0"/>
              <a:t>The Policy Booklet also contains prototype letters that your SFA should use to ensure compliance </a:t>
            </a:r>
          </a:p>
          <a:p>
            <a:pPr marL="171450" indent="-171450" fontAlgn="auto">
              <a:spcBef>
                <a:spcPts val="0"/>
              </a:spcBef>
              <a:spcAft>
                <a:spcPts val="0"/>
              </a:spcAft>
              <a:buFont typeface="Arial" pitchFamily="34" charset="0"/>
              <a:buChar char="•"/>
              <a:defRPr/>
            </a:pPr>
            <a:endParaRPr lang="en-US" u="sng" dirty="0"/>
          </a:p>
          <a:p>
            <a:pPr fontAlgn="auto">
              <a:spcBef>
                <a:spcPts val="0"/>
              </a:spcBef>
              <a:spcAft>
                <a:spcPts val="0"/>
              </a:spcAft>
              <a:defRPr/>
            </a:pPr>
            <a:r>
              <a:rPr lang="en-US" u="sng" dirty="0" smtClean="0"/>
              <a:t>When </a:t>
            </a:r>
            <a:r>
              <a:rPr lang="en-US" u="sng" dirty="0"/>
              <a:t>we are going through this power point, these page numbers in the lower right hand corner of the slide indicate the page to reference in </a:t>
            </a:r>
            <a:r>
              <a:rPr lang="en-US" u="sng" dirty="0" smtClean="0"/>
              <a:t>the SED </a:t>
            </a:r>
            <a:r>
              <a:rPr lang="en-US" u="sng" dirty="0"/>
              <a:t>Policy Booklet</a:t>
            </a:r>
          </a:p>
          <a:p>
            <a:pPr fontAlgn="auto">
              <a:spcBef>
                <a:spcPts val="0"/>
              </a:spcBef>
              <a:spcAft>
                <a:spcPts val="0"/>
              </a:spcAft>
              <a:defRPr/>
            </a:pPr>
            <a:endParaRPr lang="en-US" dirty="0"/>
          </a:p>
          <a:p>
            <a:endParaRPr lang="en-US" dirty="0"/>
          </a:p>
        </p:txBody>
      </p:sp>
      <p:sp>
        <p:nvSpPr>
          <p:cNvPr id="5" name="Slide Number Placeholder 4"/>
          <p:cNvSpPr>
            <a:spLocks noGrp="1"/>
          </p:cNvSpPr>
          <p:nvPr>
            <p:ph type="sldNum" sz="quarter" idx="11"/>
          </p:nvPr>
        </p:nvSpPr>
        <p:spPr/>
        <p:txBody>
          <a:bodyPr/>
          <a:lstStyle/>
          <a:p>
            <a:pPr>
              <a:defRPr/>
            </a:pPr>
            <a:fld id="{16C5326D-4A24-45D7-9F64-96496D3A7D7C}" type="slidenum">
              <a:rPr lang="en-US" smtClean="0"/>
              <a:pPr>
                <a:defRPr/>
              </a:pPr>
              <a:t>5</a:t>
            </a:fld>
            <a:endParaRPr lang="en-US" dirty="0"/>
          </a:p>
        </p:txBody>
      </p:sp>
      <p:sp>
        <p:nvSpPr>
          <p:cNvPr id="4" name="Header Placeholder 3"/>
          <p:cNvSpPr>
            <a:spLocks noGrp="1"/>
          </p:cNvSpPr>
          <p:nvPr>
            <p:ph type="hdr" sz="quarter" idx="12"/>
          </p:nvPr>
        </p:nvSpPr>
        <p:spPr/>
        <p:txBody>
          <a:bodyPr/>
          <a:lstStyle/>
          <a:p>
            <a:pPr>
              <a:defRPr/>
            </a:pPr>
            <a:r>
              <a:rPr lang="en-US" smtClean="0"/>
              <a:t>August  2015</a:t>
            </a:r>
            <a:endParaRPr lang="en-US" dirty="0"/>
          </a:p>
        </p:txBody>
      </p:sp>
    </p:spTree>
    <p:extLst>
      <p:ext uri="{BB962C8B-B14F-4D97-AF65-F5344CB8AC3E}">
        <p14:creationId xmlns:p14="http://schemas.microsoft.com/office/powerpoint/2010/main" val="7535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1104900" y="609600"/>
            <a:ext cx="4648200" cy="3486150"/>
          </a:xfrm>
          <a:noFill/>
          <a:ln>
            <a:solidFill>
              <a:srgbClr val="000000"/>
            </a:solidFill>
            <a:miter lim="800000"/>
            <a:headEnd/>
            <a:tailEnd/>
          </a:ln>
        </p:spPr>
      </p:sp>
      <p:sp>
        <p:nvSpPr>
          <p:cNvPr id="3" name="Notes Placeholder 2"/>
          <p:cNvSpPr>
            <a:spLocks noGrp="1"/>
          </p:cNvSpPr>
          <p:nvPr>
            <p:ph type="body" idx="1"/>
          </p:nvPr>
        </p:nvSpPr>
        <p:spPr>
          <a:xfrm>
            <a:off x="381000" y="4343400"/>
            <a:ext cx="6096000" cy="4572000"/>
          </a:xfrm>
          <a:noFill/>
          <a:ln>
            <a:noFill/>
          </a:ln>
        </p:spPr>
        <p:txBody>
          <a:bodyPr/>
          <a:lstStyle/>
          <a:p>
            <a:pPr defTabSz="931774" fontAlgn="auto">
              <a:lnSpc>
                <a:spcPct val="80000"/>
              </a:lnSpc>
              <a:spcBef>
                <a:spcPts val="0"/>
              </a:spcBef>
              <a:spcAft>
                <a:spcPts val="0"/>
              </a:spcAft>
              <a:defRPr/>
            </a:pPr>
            <a:r>
              <a:rPr lang="en-US" sz="1400" dirty="0" smtClean="0"/>
              <a:t>Prior to starting the application process you must determine who the reviewing official, verification official and hearing official will be.</a:t>
            </a:r>
          </a:p>
          <a:p>
            <a:pPr defTabSz="931774" fontAlgn="auto">
              <a:lnSpc>
                <a:spcPct val="80000"/>
              </a:lnSpc>
              <a:spcBef>
                <a:spcPts val="0"/>
              </a:spcBef>
              <a:spcAft>
                <a:spcPts val="0"/>
              </a:spcAft>
              <a:defRPr/>
            </a:pPr>
            <a:endParaRPr lang="en-US" sz="1400" dirty="0"/>
          </a:p>
          <a:p>
            <a:pPr defTabSz="931774" fontAlgn="auto">
              <a:lnSpc>
                <a:spcPct val="80000"/>
              </a:lnSpc>
              <a:spcBef>
                <a:spcPts val="0"/>
              </a:spcBef>
              <a:spcAft>
                <a:spcPts val="0"/>
              </a:spcAft>
              <a:defRPr/>
            </a:pPr>
            <a:r>
              <a:rPr lang="en-US" sz="1400" dirty="0" smtClean="0"/>
              <a:t>Reviewing official: Person responsible for approving applications</a:t>
            </a:r>
          </a:p>
          <a:p>
            <a:pPr defTabSz="931774" fontAlgn="auto">
              <a:lnSpc>
                <a:spcPct val="80000"/>
              </a:lnSpc>
              <a:spcBef>
                <a:spcPts val="0"/>
              </a:spcBef>
              <a:spcAft>
                <a:spcPts val="0"/>
              </a:spcAft>
              <a:defRPr/>
            </a:pPr>
            <a:endParaRPr lang="en-US" sz="1400" dirty="0" smtClean="0"/>
          </a:p>
          <a:p>
            <a:pPr defTabSz="931774" fontAlgn="auto">
              <a:lnSpc>
                <a:spcPct val="80000"/>
              </a:lnSpc>
              <a:spcBef>
                <a:spcPts val="0"/>
              </a:spcBef>
              <a:spcAft>
                <a:spcPts val="0"/>
              </a:spcAft>
              <a:defRPr/>
            </a:pPr>
            <a:r>
              <a:rPr lang="en-US" sz="1400" dirty="0" smtClean="0"/>
              <a:t>Verification official: Person responsible for conducting the verification process</a:t>
            </a:r>
          </a:p>
          <a:p>
            <a:pPr defTabSz="931774" fontAlgn="auto">
              <a:lnSpc>
                <a:spcPct val="80000"/>
              </a:lnSpc>
              <a:spcBef>
                <a:spcPts val="0"/>
              </a:spcBef>
              <a:spcAft>
                <a:spcPts val="0"/>
              </a:spcAft>
              <a:defRPr/>
            </a:pPr>
            <a:endParaRPr lang="en-US" sz="1400" dirty="0" smtClean="0"/>
          </a:p>
          <a:p>
            <a:pPr defTabSz="931774" fontAlgn="auto">
              <a:lnSpc>
                <a:spcPct val="80000"/>
              </a:lnSpc>
              <a:spcBef>
                <a:spcPts val="0"/>
              </a:spcBef>
              <a:spcAft>
                <a:spcPts val="0"/>
              </a:spcAft>
              <a:defRPr/>
            </a:pPr>
            <a:r>
              <a:rPr lang="en-US" sz="1400" dirty="0" smtClean="0"/>
              <a:t>Hearing official: An impartial party that will review an eligibility determination if a family appeals the decision of the reviewing official</a:t>
            </a:r>
          </a:p>
          <a:p>
            <a:pPr defTabSz="931774" fontAlgn="auto">
              <a:lnSpc>
                <a:spcPct val="80000"/>
              </a:lnSpc>
              <a:spcBef>
                <a:spcPts val="0"/>
              </a:spcBef>
              <a:spcAft>
                <a:spcPts val="0"/>
              </a:spcAft>
              <a:defRPr/>
            </a:pPr>
            <a:endParaRPr lang="en-US" sz="1400" dirty="0"/>
          </a:p>
          <a:p>
            <a:pPr fontAlgn="auto">
              <a:lnSpc>
                <a:spcPct val="80000"/>
              </a:lnSpc>
              <a:spcBef>
                <a:spcPts val="0"/>
              </a:spcBef>
              <a:spcAft>
                <a:spcPts val="0"/>
              </a:spcAft>
              <a:defRPr/>
            </a:pPr>
            <a:endParaRPr lang="en-US" sz="1400" dirty="0"/>
          </a:p>
          <a:p>
            <a:pPr fontAlgn="auto">
              <a:lnSpc>
                <a:spcPct val="80000"/>
              </a:lnSpc>
              <a:spcBef>
                <a:spcPts val="0"/>
              </a:spcBef>
              <a:spcAft>
                <a:spcPts val="0"/>
              </a:spcAft>
              <a:defRPr/>
            </a:pPr>
            <a:r>
              <a:rPr lang="en-US" sz="1400" dirty="0" smtClean="0"/>
              <a:t>The Reviewing </a:t>
            </a:r>
            <a:r>
              <a:rPr lang="en-US" sz="1400" dirty="0"/>
              <a:t>and Verification </a:t>
            </a:r>
            <a:r>
              <a:rPr lang="en-US" sz="1400" dirty="0" smtClean="0"/>
              <a:t>Official: may be </a:t>
            </a:r>
            <a:r>
              <a:rPr lang="en-US" sz="1400" dirty="0"/>
              <a:t>same </a:t>
            </a:r>
            <a:r>
              <a:rPr lang="en-US" sz="1400" dirty="0" smtClean="0"/>
              <a:t>person, but the Hearing </a:t>
            </a:r>
            <a:r>
              <a:rPr lang="en-US" sz="1400" dirty="0"/>
              <a:t>official </a:t>
            </a:r>
            <a:r>
              <a:rPr lang="en-US" sz="1400" dirty="0" smtClean="0"/>
              <a:t>must </a:t>
            </a:r>
            <a:r>
              <a:rPr lang="en-US" sz="1400" dirty="0"/>
              <a:t>be someone with no prior knowledge of the application </a:t>
            </a:r>
            <a:r>
              <a:rPr lang="en-US" sz="1400" dirty="0" smtClean="0"/>
              <a:t>approval</a:t>
            </a:r>
            <a:r>
              <a:rPr lang="en-US" sz="1400" baseline="0" dirty="0" smtClean="0"/>
              <a:t>.</a:t>
            </a:r>
          </a:p>
          <a:p>
            <a:pPr fontAlgn="auto">
              <a:lnSpc>
                <a:spcPct val="80000"/>
              </a:lnSpc>
              <a:spcBef>
                <a:spcPts val="0"/>
              </a:spcBef>
              <a:spcAft>
                <a:spcPts val="0"/>
              </a:spcAft>
              <a:defRPr/>
            </a:pPr>
            <a:endParaRPr lang="en-US" sz="1400" dirty="0"/>
          </a:p>
          <a:p>
            <a:pPr fontAlgn="auto">
              <a:lnSpc>
                <a:spcPct val="80000"/>
              </a:lnSpc>
              <a:spcBef>
                <a:spcPts val="0"/>
              </a:spcBef>
              <a:spcAft>
                <a:spcPts val="0"/>
              </a:spcAft>
              <a:defRPr/>
            </a:pPr>
            <a:r>
              <a:rPr lang="en-US" sz="1400" dirty="0"/>
              <a:t>Will complete the certification of acceptance as part of the annual renewal on CNMS. </a:t>
            </a:r>
          </a:p>
          <a:p>
            <a:pPr fontAlgn="auto">
              <a:lnSpc>
                <a:spcPct val="80000"/>
              </a:lnSpc>
              <a:spcBef>
                <a:spcPts val="0"/>
              </a:spcBef>
              <a:spcAft>
                <a:spcPts val="0"/>
              </a:spcAft>
              <a:defRPr/>
            </a:pPr>
            <a:endParaRPr lang="en-US" sz="1400" dirty="0"/>
          </a:p>
          <a:p>
            <a:pPr fontAlgn="auto">
              <a:lnSpc>
                <a:spcPct val="80000"/>
              </a:lnSpc>
              <a:spcBef>
                <a:spcPts val="0"/>
              </a:spcBef>
              <a:spcAft>
                <a:spcPts val="0"/>
              </a:spcAft>
              <a:defRPr/>
            </a:pPr>
            <a:r>
              <a:rPr lang="en-US" sz="1400" dirty="0" smtClean="0"/>
              <a:t>You should print a copy and maintain with program records</a:t>
            </a:r>
          </a:p>
          <a:p>
            <a:pPr fontAlgn="auto">
              <a:lnSpc>
                <a:spcPct val="80000"/>
              </a:lnSpc>
              <a:spcBef>
                <a:spcPts val="0"/>
              </a:spcBef>
              <a:spcAft>
                <a:spcPts val="0"/>
              </a:spcAft>
              <a:defRPr/>
            </a:pPr>
            <a:endParaRPr lang="en-US" sz="1400" dirty="0" smtClean="0"/>
          </a:p>
          <a:p>
            <a:pPr fontAlgn="auto">
              <a:lnSpc>
                <a:spcPct val="80000"/>
              </a:lnSpc>
              <a:spcBef>
                <a:spcPts val="0"/>
              </a:spcBef>
              <a:spcAft>
                <a:spcPts val="0"/>
              </a:spcAft>
              <a:defRPr/>
            </a:pPr>
            <a:r>
              <a:rPr lang="en-US" sz="1400" dirty="0" smtClean="0"/>
              <a:t>A paper copy is in the Policy</a:t>
            </a:r>
            <a:r>
              <a:rPr lang="en-US" sz="1400" baseline="0" dirty="0" smtClean="0"/>
              <a:t> booklet</a:t>
            </a:r>
            <a:endParaRPr lang="en-US" sz="1400" dirty="0"/>
          </a:p>
          <a:p>
            <a:pPr marL="171450" indent="-171450" fontAlgn="auto">
              <a:lnSpc>
                <a:spcPct val="80000"/>
              </a:lnSpc>
              <a:spcBef>
                <a:spcPts val="0"/>
              </a:spcBef>
              <a:spcAft>
                <a:spcPts val="0"/>
              </a:spcAft>
              <a:buFont typeface="Arial" panose="020B0604020202020204" pitchFamily="34" charset="0"/>
              <a:buChar char="•"/>
              <a:defRPr/>
            </a:pPr>
            <a:r>
              <a:rPr lang="en-US" sz="1050" dirty="0" smtClean="0"/>
              <a:t>page 42 schools/districts of the policy booklet</a:t>
            </a:r>
            <a:endParaRPr lang="en-US" sz="1050" dirty="0"/>
          </a:p>
          <a:p>
            <a:pPr marL="171450" indent="-171450" fontAlgn="auto">
              <a:lnSpc>
                <a:spcPct val="80000"/>
              </a:lnSpc>
              <a:spcBef>
                <a:spcPts val="0"/>
              </a:spcBef>
              <a:spcAft>
                <a:spcPts val="0"/>
              </a:spcAft>
              <a:buFont typeface="Arial" panose="020B0604020202020204" pitchFamily="34" charset="0"/>
              <a:buChar char="•"/>
              <a:defRPr/>
            </a:pPr>
            <a:r>
              <a:rPr lang="en-US" sz="1050" dirty="0" smtClean="0"/>
              <a:t>page 43  </a:t>
            </a:r>
            <a:r>
              <a:rPr lang="en-US" sz="1050" dirty="0"/>
              <a:t>RCCIs and </a:t>
            </a:r>
            <a:r>
              <a:rPr lang="en-US" sz="1050" dirty="0" smtClean="0"/>
              <a:t>jails of the policy booklet</a:t>
            </a:r>
            <a:endParaRPr lang="en-US" sz="1050" dirty="0"/>
          </a:p>
          <a:p>
            <a:pPr fontAlgn="auto">
              <a:lnSpc>
                <a:spcPct val="80000"/>
              </a:lnSpc>
              <a:spcBef>
                <a:spcPts val="0"/>
              </a:spcBef>
              <a:spcAft>
                <a:spcPts val="0"/>
              </a:spcAft>
              <a:defRPr/>
            </a:pP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EC217A-3922-4317-A26B-BC87E5E6817D}" type="slidenum">
              <a:rPr lang="en-US">
                <a:cs typeface="Arial" charset="0"/>
              </a:rPr>
              <a:pPr fontAlgn="base">
                <a:spcBef>
                  <a:spcPct val="0"/>
                </a:spcBef>
                <a:spcAft>
                  <a:spcPct val="0"/>
                </a:spcAft>
              </a:pPr>
              <a:t>6</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066800" y="381000"/>
            <a:ext cx="4572000" cy="3429000"/>
          </a:xfrm>
          <a:noFill/>
          <a:ln>
            <a:solidFill>
              <a:srgbClr val="000000"/>
            </a:solidFill>
            <a:miter lim="800000"/>
            <a:headEnd/>
            <a:tailEnd/>
          </a:ln>
        </p:spPr>
      </p:sp>
      <p:sp>
        <p:nvSpPr>
          <p:cNvPr id="3" name="Notes Placeholder 2"/>
          <p:cNvSpPr>
            <a:spLocks noGrp="1"/>
          </p:cNvSpPr>
          <p:nvPr>
            <p:ph type="body" idx="1"/>
          </p:nvPr>
        </p:nvSpPr>
        <p:spPr>
          <a:xfrm>
            <a:off x="381000" y="3886200"/>
            <a:ext cx="6172200" cy="5257800"/>
          </a:xfrm>
        </p:spPr>
        <p:txBody>
          <a:bodyPr/>
          <a:lstStyle/>
          <a:p>
            <a:pPr fontAlgn="auto">
              <a:spcBef>
                <a:spcPts val="0"/>
              </a:spcBef>
              <a:spcAft>
                <a:spcPts val="0"/>
              </a:spcAft>
              <a:defRPr/>
            </a:pPr>
            <a:r>
              <a:rPr lang="en-US" dirty="0" smtClean="0"/>
              <a:t>The </a:t>
            </a:r>
            <a:r>
              <a:rPr lang="en-US" dirty="0"/>
              <a:t>public must be notified that free and reduced price meals </a:t>
            </a:r>
            <a:r>
              <a:rPr lang="en-US" dirty="0" smtClean="0"/>
              <a:t>and/or </a:t>
            </a:r>
            <a:r>
              <a:rPr lang="en-US" dirty="0"/>
              <a:t>free </a:t>
            </a:r>
            <a:r>
              <a:rPr lang="en-US" dirty="0" smtClean="0"/>
              <a:t>milk is available at your School Food Authority.  To notify the public that your SFA participates in the National School Lunch Program, School Breakfast Program or Special Milk Program, your SFA must distribute the public announcement at the beginning of each school year (also called the public release).</a:t>
            </a:r>
          </a:p>
          <a:p>
            <a:pPr fontAlgn="auto">
              <a:spcBef>
                <a:spcPts val="0"/>
              </a:spcBef>
              <a:spcAft>
                <a:spcPts val="0"/>
              </a:spcAft>
              <a:defRPr/>
            </a:pPr>
            <a:endParaRPr lang="en-US" dirty="0"/>
          </a:p>
          <a:p>
            <a:pPr fontAlgn="auto">
              <a:spcBef>
                <a:spcPts val="0"/>
              </a:spcBef>
              <a:spcAft>
                <a:spcPts val="0"/>
              </a:spcAft>
              <a:defRPr/>
            </a:pPr>
            <a:r>
              <a:rPr lang="en-US" dirty="0" smtClean="0"/>
              <a:t>SED publishes a prototype public announcement in the SED </a:t>
            </a:r>
            <a:r>
              <a:rPr lang="en-US" dirty="0"/>
              <a:t>Free and Reduced Price Income Eligibility and Policy Information </a:t>
            </a:r>
            <a:r>
              <a:rPr lang="en-US" dirty="0" smtClean="0"/>
              <a:t>Booklet. </a:t>
            </a:r>
            <a:r>
              <a:rPr lang="en-US" dirty="0"/>
              <a:t> </a:t>
            </a:r>
            <a:r>
              <a:rPr lang="en-US" dirty="0" smtClean="0"/>
              <a:t>The public </a:t>
            </a:r>
            <a:r>
              <a:rPr lang="en-US" dirty="0"/>
              <a:t>a</a:t>
            </a:r>
            <a:r>
              <a:rPr lang="en-US" dirty="0" smtClean="0"/>
              <a:t>nnouncement must be </a:t>
            </a:r>
            <a:r>
              <a:rPr lang="en-US" dirty="0"/>
              <a:t>sent </a:t>
            </a:r>
            <a:r>
              <a:rPr lang="en-US" dirty="0" smtClean="0"/>
              <a:t>to the local newspaper, local unemployment office and to any major area employers that are contemplating large layoffs.</a:t>
            </a:r>
            <a:r>
              <a:rPr lang="en-US" dirty="0"/>
              <a:t> </a:t>
            </a:r>
            <a:r>
              <a:rPr lang="en-US" dirty="0" smtClean="0"/>
              <a:t>Your SFA is responsible for sending the public announcement to the local newspaper however, you are not required to pay to have it printed.  You should keep a copy of the entire public announcement that your SFA distributed along with a copy of the locations that you distributed the announcement to for </a:t>
            </a:r>
            <a:r>
              <a:rPr lang="en-US" dirty="0"/>
              <a:t>your </a:t>
            </a:r>
            <a:r>
              <a:rPr lang="en-US" dirty="0" smtClean="0"/>
              <a:t>records.</a:t>
            </a:r>
          </a:p>
          <a:p>
            <a:pPr fontAlgn="auto">
              <a:spcBef>
                <a:spcPts val="0"/>
              </a:spcBef>
              <a:spcAft>
                <a:spcPts val="0"/>
              </a:spcAft>
              <a:defRPr/>
            </a:pPr>
            <a:endParaRPr lang="en-US" dirty="0"/>
          </a:p>
          <a:p>
            <a:pPr fontAlgn="auto">
              <a:spcBef>
                <a:spcPts val="0"/>
              </a:spcBef>
              <a:spcAft>
                <a:spcPts val="0"/>
              </a:spcAft>
              <a:defRPr/>
            </a:pPr>
            <a:r>
              <a:rPr lang="en-US" dirty="0" smtClean="0"/>
              <a:t>You may </a:t>
            </a:r>
            <a:r>
              <a:rPr lang="en-US" sz="1400" b="1" dirty="0" smtClean="0"/>
              <a:t>not</a:t>
            </a:r>
            <a:r>
              <a:rPr lang="en-US" sz="1400" dirty="0" smtClean="0"/>
              <a:t> </a:t>
            </a:r>
            <a:r>
              <a:rPr lang="en-US" dirty="0" smtClean="0"/>
              <a:t>post the public announcement on your school website because it contains the free eligibility scale.</a:t>
            </a:r>
          </a:p>
          <a:p>
            <a:pPr lvl="1" fontAlgn="auto">
              <a:spcBef>
                <a:spcPts val="0"/>
              </a:spcBef>
              <a:spcAft>
                <a:spcPts val="0"/>
              </a:spcAft>
              <a:defRPr/>
            </a:pPr>
            <a:r>
              <a:rPr lang="en-US" dirty="0" smtClean="0"/>
              <a:t>*Also</a:t>
            </a:r>
            <a:r>
              <a:rPr lang="en-US" baseline="0" dirty="0" smtClean="0"/>
              <a:t> please note that if you are posting any information regarding the Child Nutrition Program on your school website- you must include the current USDA nondiscrimination statement !</a:t>
            </a:r>
            <a:r>
              <a:rPr lang="en-US" dirty="0" smtClean="0"/>
              <a:t> </a:t>
            </a:r>
          </a:p>
          <a:p>
            <a:pPr fontAlgn="auto">
              <a:spcBef>
                <a:spcPts val="0"/>
              </a:spcBef>
              <a:spcAft>
                <a:spcPts val="0"/>
              </a:spcAft>
              <a:defRPr/>
            </a:pPr>
            <a:endParaRPr lang="en-US" dirty="0" smtClean="0"/>
          </a:p>
          <a:p>
            <a:pPr fontAlgn="auto">
              <a:spcBef>
                <a:spcPts val="0"/>
              </a:spcBef>
              <a:spcAft>
                <a:spcPts val="0"/>
              </a:spcAft>
              <a:defRPr/>
            </a:pPr>
            <a:r>
              <a:rPr lang="en-US" dirty="0" smtClean="0"/>
              <a:t>Please note, if your SFA does not charge for meals, you must still distribute the public announcement to the appropriate locations</a:t>
            </a:r>
            <a:endParaRPr lang="en-US" dirty="0"/>
          </a:p>
          <a:p>
            <a:pPr fontAlgn="auto">
              <a:spcBef>
                <a:spcPts val="0"/>
              </a:spcBef>
              <a:spcAft>
                <a:spcPts val="0"/>
              </a:spcAft>
              <a:defRPr/>
            </a:pPr>
            <a:endParaRPr lang="en-US" dirty="0"/>
          </a:p>
          <a:p>
            <a:pPr fontAlgn="auto">
              <a:spcBef>
                <a:spcPts val="0"/>
              </a:spcBef>
              <a:spcAft>
                <a:spcPts val="0"/>
              </a:spcAft>
              <a:defRPr/>
            </a:pPr>
            <a:r>
              <a:rPr lang="en-US" b="1" dirty="0"/>
              <a:t>Refer to the Policy Book pages </a:t>
            </a:r>
            <a:r>
              <a:rPr lang="en-US" b="1" u="sng" dirty="0" smtClean="0"/>
              <a:t>40-41 Annual </a:t>
            </a:r>
            <a:r>
              <a:rPr lang="en-US" b="1" u="sng" dirty="0"/>
              <a:t>News Release-Public </a:t>
            </a:r>
            <a:r>
              <a:rPr lang="en-US" b="1" u="sng" dirty="0" smtClean="0"/>
              <a:t>Announcement</a:t>
            </a:r>
          </a:p>
          <a:p>
            <a:pPr fontAlgn="auto">
              <a:spcBef>
                <a:spcPts val="0"/>
              </a:spcBef>
              <a:spcAft>
                <a:spcPts val="0"/>
              </a:spcAft>
              <a:defRPr/>
            </a:pPr>
            <a:endParaRPr lang="en-US" b="1" u="sng" dirty="0"/>
          </a:p>
          <a:p>
            <a:pPr fontAlgn="auto">
              <a:spcBef>
                <a:spcPts val="0"/>
              </a:spcBef>
              <a:spcAft>
                <a:spcPts val="0"/>
              </a:spcAft>
              <a:defRPr/>
            </a:pPr>
            <a:r>
              <a:rPr lang="en-US" b="1" u="sng" dirty="0" smtClean="0"/>
              <a:t>**Not applicable to RCCI’s with NO day students and Jails</a:t>
            </a:r>
          </a:p>
          <a:p>
            <a:pPr marL="171450" indent="-171450" fontAlgn="auto">
              <a:spcBef>
                <a:spcPts val="0"/>
              </a:spcBef>
              <a:spcAft>
                <a:spcPts val="0"/>
              </a:spcAft>
              <a:buFont typeface="Arial" pitchFamily="34" charset="0"/>
              <a:buChar char="•"/>
              <a:defRPr/>
            </a:pPr>
            <a:endParaRPr lang="en-US" b="1" u="sng"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7BBF61-4B22-4668-BEE3-B1CE798AE0F3}" type="slidenum">
              <a:rPr lang="en-US">
                <a:cs typeface="Arial" charset="0"/>
              </a:rPr>
              <a:pPr fontAlgn="base">
                <a:spcBef>
                  <a:spcPct val="0"/>
                </a:spcBef>
                <a:spcAft>
                  <a:spcPct val="0"/>
                </a:spcAft>
              </a:pPr>
              <a:t>7</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990600" y="304800"/>
            <a:ext cx="4978400" cy="3733800"/>
          </a:xfrm>
          <a:noFill/>
          <a:ln>
            <a:solidFill>
              <a:srgbClr val="000000"/>
            </a:solidFill>
            <a:miter lim="800000"/>
            <a:headEnd/>
            <a:tailEnd/>
          </a:ln>
        </p:spPr>
      </p:sp>
      <p:sp>
        <p:nvSpPr>
          <p:cNvPr id="3" name="Notes Placeholder 2"/>
          <p:cNvSpPr>
            <a:spLocks noGrp="1"/>
          </p:cNvSpPr>
          <p:nvPr>
            <p:ph type="body" idx="1"/>
          </p:nvPr>
        </p:nvSpPr>
        <p:spPr>
          <a:xfrm>
            <a:off x="304800" y="4114800"/>
            <a:ext cx="6248400" cy="5029200"/>
          </a:xfrm>
        </p:spPr>
        <p:txBody>
          <a:bodyPr/>
          <a:lstStyle/>
          <a:p>
            <a:pPr fontAlgn="auto">
              <a:lnSpc>
                <a:spcPct val="80000"/>
              </a:lnSpc>
              <a:spcBef>
                <a:spcPts val="0"/>
              </a:spcBef>
              <a:spcAft>
                <a:spcPts val="0"/>
              </a:spcAft>
              <a:defRPr/>
            </a:pPr>
            <a:r>
              <a:rPr lang="en-US" dirty="0" smtClean="0"/>
              <a:t>You are also required to notify families with children attending your School Food Authority of the availability of the Child Nutrition Programs and inform them  how they can apply to participate</a:t>
            </a:r>
          </a:p>
          <a:p>
            <a:pPr fontAlgn="auto">
              <a:lnSpc>
                <a:spcPct val="80000"/>
              </a:lnSpc>
              <a:spcBef>
                <a:spcPts val="0"/>
              </a:spcBef>
              <a:spcAft>
                <a:spcPts val="0"/>
              </a:spcAft>
              <a:defRPr/>
            </a:pPr>
            <a:endParaRPr lang="en-US" dirty="0"/>
          </a:p>
          <a:p>
            <a:pPr fontAlgn="auto">
              <a:lnSpc>
                <a:spcPct val="80000"/>
              </a:lnSpc>
              <a:spcBef>
                <a:spcPts val="0"/>
              </a:spcBef>
              <a:spcAft>
                <a:spcPts val="0"/>
              </a:spcAft>
              <a:defRPr/>
            </a:pPr>
            <a:r>
              <a:rPr lang="en-US" dirty="0" smtClean="0"/>
              <a:t>To do this, you must distribute the parent letter to all families in your SFA along with a copy of the free and reduced price income application</a:t>
            </a:r>
          </a:p>
          <a:p>
            <a:pPr fontAlgn="auto">
              <a:lnSpc>
                <a:spcPct val="80000"/>
              </a:lnSpc>
              <a:spcBef>
                <a:spcPts val="0"/>
              </a:spcBef>
              <a:spcAft>
                <a:spcPts val="0"/>
              </a:spcAft>
              <a:defRPr/>
            </a:pPr>
            <a:endParaRPr lang="en-US" dirty="0"/>
          </a:p>
          <a:p>
            <a:pPr fontAlgn="auto">
              <a:spcBef>
                <a:spcPts val="0"/>
              </a:spcBef>
              <a:spcAft>
                <a:spcPts val="0"/>
              </a:spcAft>
              <a:defRPr/>
            </a:pPr>
            <a:r>
              <a:rPr lang="en-US" dirty="0"/>
              <a:t>SED </a:t>
            </a:r>
            <a:r>
              <a:rPr lang="en-US" dirty="0" smtClean="0"/>
              <a:t>publishes a </a:t>
            </a:r>
            <a:r>
              <a:rPr lang="en-US" dirty="0"/>
              <a:t>prototype </a:t>
            </a:r>
            <a:r>
              <a:rPr lang="en-US" dirty="0" smtClean="0"/>
              <a:t>parent letter in </a:t>
            </a:r>
            <a:r>
              <a:rPr lang="en-US" dirty="0"/>
              <a:t>the SED Free and Reduced Price Income Eligibility and Policy Information </a:t>
            </a:r>
            <a:r>
              <a:rPr lang="en-US" dirty="0" smtClean="0"/>
              <a:t>Booklet each year</a:t>
            </a:r>
            <a:endParaRPr lang="en-US" dirty="0"/>
          </a:p>
          <a:p>
            <a:pPr fontAlgn="auto">
              <a:lnSpc>
                <a:spcPct val="80000"/>
              </a:lnSpc>
              <a:spcBef>
                <a:spcPts val="0"/>
              </a:spcBef>
              <a:spcAft>
                <a:spcPts val="0"/>
              </a:spcAft>
              <a:defRPr/>
            </a:pPr>
            <a:endParaRPr lang="en-US" dirty="0"/>
          </a:p>
          <a:p>
            <a:pPr fontAlgn="auto">
              <a:lnSpc>
                <a:spcPct val="80000"/>
              </a:lnSpc>
              <a:spcBef>
                <a:spcPts val="0"/>
              </a:spcBef>
              <a:spcAft>
                <a:spcPts val="0"/>
              </a:spcAft>
              <a:defRPr/>
            </a:pPr>
            <a:r>
              <a:rPr lang="en-US" dirty="0" smtClean="0"/>
              <a:t>The prototype parent letter is available in a word document that is fillable</a:t>
            </a:r>
          </a:p>
          <a:p>
            <a:pPr fontAlgn="auto">
              <a:lnSpc>
                <a:spcPct val="80000"/>
              </a:lnSpc>
              <a:spcBef>
                <a:spcPts val="0"/>
              </a:spcBef>
              <a:spcAft>
                <a:spcPts val="0"/>
              </a:spcAft>
              <a:defRPr/>
            </a:pPr>
            <a:r>
              <a:rPr lang="en-US" dirty="0" smtClean="0"/>
              <a:t> </a:t>
            </a:r>
          </a:p>
          <a:p>
            <a:pPr lvl="1" fontAlgn="auto">
              <a:lnSpc>
                <a:spcPct val="80000"/>
              </a:lnSpc>
              <a:spcBef>
                <a:spcPts val="0"/>
              </a:spcBef>
              <a:spcAft>
                <a:spcPts val="0"/>
              </a:spcAft>
              <a:defRPr/>
            </a:pPr>
            <a:r>
              <a:rPr lang="en-US" dirty="0" smtClean="0"/>
              <a:t>This is found on the Child Nutrition Knowledge Center website under the “Need to Know” section in the 2015-16 Policy booklet memo</a:t>
            </a:r>
          </a:p>
          <a:p>
            <a:pPr lvl="1" fontAlgn="auto">
              <a:lnSpc>
                <a:spcPct val="80000"/>
              </a:lnSpc>
              <a:spcBef>
                <a:spcPts val="0"/>
              </a:spcBef>
              <a:spcAft>
                <a:spcPts val="0"/>
              </a:spcAft>
              <a:defRPr/>
            </a:pPr>
            <a:endParaRPr lang="en-US" dirty="0"/>
          </a:p>
          <a:p>
            <a:pPr lvl="1" fontAlgn="auto">
              <a:lnSpc>
                <a:spcPct val="80000"/>
              </a:lnSpc>
              <a:spcBef>
                <a:spcPts val="0"/>
              </a:spcBef>
              <a:spcAft>
                <a:spcPts val="0"/>
              </a:spcAft>
              <a:defRPr/>
            </a:pPr>
            <a:r>
              <a:rPr lang="en-US" dirty="0" smtClean="0"/>
              <a:t>If your SFA is not using the SED prototype letter, you must request SED approval to ensure all required components are included</a:t>
            </a:r>
          </a:p>
          <a:p>
            <a:pPr lvl="1" fontAlgn="auto">
              <a:lnSpc>
                <a:spcPct val="80000"/>
              </a:lnSpc>
              <a:spcBef>
                <a:spcPts val="0"/>
              </a:spcBef>
              <a:spcAft>
                <a:spcPts val="0"/>
              </a:spcAft>
              <a:defRPr/>
            </a:pPr>
            <a:endParaRPr lang="en-US" dirty="0" smtClean="0"/>
          </a:p>
          <a:p>
            <a:pPr lvl="1" fontAlgn="auto">
              <a:lnSpc>
                <a:spcPct val="80000"/>
              </a:lnSpc>
              <a:spcBef>
                <a:spcPts val="0"/>
              </a:spcBef>
              <a:spcAft>
                <a:spcPts val="0"/>
              </a:spcAft>
              <a:defRPr/>
            </a:pPr>
            <a:r>
              <a:rPr lang="en-US" b="1" dirty="0" smtClean="0"/>
              <a:t>The parent letter may ONLY </a:t>
            </a:r>
            <a:r>
              <a:rPr lang="en-US" b="1" dirty="0"/>
              <a:t>include </a:t>
            </a:r>
            <a:r>
              <a:rPr lang="en-US" b="1" dirty="0" smtClean="0"/>
              <a:t>the reduced </a:t>
            </a:r>
            <a:r>
              <a:rPr lang="en-US" b="1" dirty="0"/>
              <a:t>price </a:t>
            </a:r>
            <a:r>
              <a:rPr lang="en-US" b="1" dirty="0" smtClean="0"/>
              <a:t>scale!!</a:t>
            </a:r>
          </a:p>
          <a:p>
            <a:pPr fontAlgn="auto">
              <a:lnSpc>
                <a:spcPct val="80000"/>
              </a:lnSpc>
              <a:spcBef>
                <a:spcPts val="0"/>
              </a:spcBef>
              <a:spcAft>
                <a:spcPts val="0"/>
              </a:spcAft>
              <a:defRPr/>
            </a:pPr>
            <a:endParaRPr lang="en-US" dirty="0"/>
          </a:p>
          <a:p>
            <a:pPr fontAlgn="auto">
              <a:spcBef>
                <a:spcPts val="0"/>
              </a:spcBef>
              <a:spcAft>
                <a:spcPts val="0"/>
              </a:spcAft>
              <a:defRPr/>
            </a:pPr>
            <a:r>
              <a:rPr lang="en-US" dirty="0" smtClean="0"/>
              <a:t>Sending </a:t>
            </a:r>
            <a:r>
              <a:rPr lang="en-US" dirty="0"/>
              <a:t>the parent letter </a:t>
            </a:r>
            <a:r>
              <a:rPr lang="en-US" u="sng" dirty="0"/>
              <a:t>with both free and reduced price scales </a:t>
            </a:r>
            <a:r>
              <a:rPr lang="en-US" dirty="0"/>
              <a:t>is not </a:t>
            </a:r>
            <a:r>
              <a:rPr lang="en-US" dirty="0" smtClean="0"/>
              <a:t>allowable and </a:t>
            </a:r>
            <a:r>
              <a:rPr lang="en-US" dirty="0"/>
              <a:t>c</a:t>
            </a:r>
            <a:r>
              <a:rPr lang="en-US" dirty="0" smtClean="0"/>
              <a:t>ould </a:t>
            </a:r>
            <a:r>
              <a:rPr lang="en-US" dirty="0"/>
              <a:t>jeopardize your </a:t>
            </a:r>
            <a:r>
              <a:rPr lang="en-US" dirty="0" smtClean="0"/>
              <a:t>reimbursement</a:t>
            </a:r>
          </a:p>
          <a:p>
            <a:pPr fontAlgn="auto">
              <a:spcBef>
                <a:spcPts val="0"/>
              </a:spcBef>
              <a:spcAft>
                <a:spcPts val="0"/>
              </a:spcAft>
              <a:defRPr/>
            </a:pPr>
            <a:endParaRPr lang="en-US" dirty="0"/>
          </a:p>
          <a:p>
            <a:pPr fontAlgn="auto">
              <a:spcBef>
                <a:spcPts val="0"/>
              </a:spcBef>
              <a:spcAft>
                <a:spcPts val="0"/>
              </a:spcAft>
              <a:defRPr/>
            </a:pPr>
            <a:r>
              <a:rPr lang="en-US" dirty="0" smtClean="0"/>
              <a:t>SED will make necessary changes to the prototype letter each </a:t>
            </a:r>
            <a:r>
              <a:rPr lang="en-US" dirty="0"/>
              <a:t>year- Always make sure you are using the current letter from the policy </a:t>
            </a:r>
            <a:r>
              <a:rPr lang="en-US" dirty="0" smtClean="0"/>
              <a:t>booklet </a:t>
            </a:r>
            <a:endParaRPr lang="en-US" dirty="0"/>
          </a:p>
          <a:p>
            <a:pPr fontAlgn="auto">
              <a:spcBef>
                <a:spcPts val="0"/>
              </a:spcBef>
              <a:spcAft>
                <a:spcPts val="0"/>
              </a:spcAft>
              <a:defRPr/>
            </a:pPr>
            <a:endParaRPr lang="en-US" dirty="0"/>
          </a:p>
          <a:p>
            <a:pPr fontAlgn="auto">
              <a:spcBef>
                <a:spcPts val="0"/>
              </a:spcBef>
              <a:spcAft>
                <a:spcPts val="0"/>
              </a:spcAft>
              <a:defRPr/>
            </a:pPr>
            <a:r>
              <a:rPr lang="en-US" u="sng" dirty="0" smtClean="0"/>
              <a:t>Please be aware- Households who are enrolling </a:t>
            </a:r>
            <a:r>
              <a:rPr lang="en-US" u="sng" dirty="0"/>
              <a:t>new students in </a:t>
            </a:r>
            <a:r>
              <a:rPr lang="en-US" u="sng" dirty="0" smtClean="0"/>
              <a:t>a School Food Authority, </a:t>
            </a:r>
            <a:r>
              <a:rPr lang="en-US" u="sng" dirty="0"/>
              <a:t>after the start of the school year, must </a:t>
            </a:r>
            <a:r>
              <a:rPr lang="en-US" u="sng" dirty="0" smtClean="0"/>
              <a:t>still be </a:t>
            </a:r>
            <a:r>
              <a:rPr lang="en-US" u="sng" dirty="0"/>
              <a:t>provided </a:t>
            </a:r>
            <a:r>
              <a:rPr lang="en-US" u="sng" dirty="0" smtClean="0"/>
              <a:t>with the parent letter and free and reduced application form when </a:t>
            </a:r>
            <a:r>
              <a:rPr lang="en-US" u="sng" dirty="0"/>
              <a:t>they </a:t>
            </a:r>
            <a:r>
              <a:rPr lang="en-US" u="sng" dirty="0" smtClean="0"/>
              <a:t>enroll</a:t>
            </a:r>
          </a:p>
          <a:p>
            <a:pPr fontAlgn="auto">
              <a:spcBef>
                <a:spcPts val="0"/>
              </a:spcBef>
              <a:spcAft>
                <a:spcPts val="0"/>
              </a:spcAft>
              <a:defRPr/>
            </a:pPr>
            <a:endParaRPr lang="en-US" u="sng" dirty="0" smtClean="0"/>
          </a:p>
          <a:p>
            <a:pPr fontAlgn="auto">
              <a:spcBef>
                <a:spcPts val="0"/>
              </a:spcBef>
              <a:spcAft>
                <a:spcPts val="0"/>
              </a:spcAft>
              <a:defRPr/>
            </a:pPr>
            <a:r>
              <a:rPr lang="en-US" dirty="0" smtClean="0"/>
              <a:t>Your SFA must keep a copy of the parent letter that was distributed on file with Program records.</a:t>
            </a:r>
          </a:p>
          <a:p>
            <a:pPr fontAlgn="auto">
              <a:spcBef>
                <a:spcPts val="0"/>
              </a:spcBef>
              <a:spcAft>
                <a:spcPts val="0"/>
              </a:spcAft>
              <a:defRPr/>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9C1841-F931-4378-93BA-C2C7261725A8}" type="slidenum">
              <a:rPr lang="en-US">
                <a:cs typeface="Arial" charset="0"/>
              </a:rPr>
              <a:pPr fontAlgn="base">
                <a:spcBef>
                  <a:spcPct val="0"/>
                </a:spcBef>
                <a:spcAft>
                  <a:spcPct val="0"/>
                </a:spcAft>
              </a:pPr>
              <a:t>8</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673100" y="457200"/>
            <a:ext cx="5422900" cy="4067175"/>
          </a:xfrm>
          <a:noFill/>
          <a:ln>
            <a:solidFill>
              <a:srgbClr val="000000"/>
            </a:solidFill>
            <a:miter lim="800000"/>
            <a:headEnd/>
            <a:tailEnd/>
          </a:ln>
        </p:spPr>
      </p:sp>
      <p:sp>
        <p:nvSpPr>
          <p:cNvPr id="41986" name="Notes Placeholder 2"/>
          <p:cNvSpPr>
            <a:spLocks noGrp="1"/>
          </p:cNvSpPr>
          <p:nvPr>
            <p:ph type="body" idx="1"/>
          </p:nvPr>
        </p:nvSpPr>
        <p:spPr bwMode="auto">
          <a:xfrm>
            <a:off x="304800" y="4648200"/>
            <a:ext cx="6324600" cy="4343399"/>
          </a:xfrm>
          <a:noFill/>
        </p:spPr>
        <p:txBody>
          <a:bodyPr wrap="square" numCol="1" anchor="t" anchorCtr="0" compatLnSpc="1">
            <a:prstTxWarp prst="textNoShape">
              <a:avLst/>
            </a:prstTxWarp>
          </a:bodyPr>
          <a:lstStyle/>
          <a:p>
            <a:pPr>
              <a:spcBef>
                <a:spcPct val="0"/>
              </a:spcBef>
            </a:pPr>
            <a:r>
              <a:rPr lang="en-US" sz="1400" dirty="0" smtClean="0"/>
              <a:t>There are different ways to determine eligibility and we will go through each of these in depth in the following slides.</a:t>
            </a:r>
          </a:p>
          <a:p>
            <a:pPr>
              <a:spcBef>
                <a:spcPct val="0"/>
              </a:spcBef>
            </a:pPr>
            <a:endParaRPr lang="en-US" sz="1400" dirty="0" smtClean="0"/>
          </a:p>
          <a:p>
            <a:pPr>
              <a:spcBef>
                <a:spcPct val="0"/>
              </a:spcBef>
            </a:pPr>
            <a:r>
              <a:rPr lang="en-US" sz="1400" dirty="0"/>
              <a:t>(</a:t>
            </a:r>
            <a:r>
              <a:rPr lang="en-US" sz="1400" dirty="0" smtClean="0"/>
              <a:t>See the above list)</a:t>
            </a:r>
          </a:p>
          <a:p>
            <a:pPr>
              <a:spcBef>
                <a:spcPct val="0"/>
              </a:spcBef>
            </a:pPr>
            <a:endParaRPr lang="en-US" sz="1400" dirty="0" smtClean="0"/>
          </a:p>
          <a:p>
            <a:pPr>
              <a:spcBef>
                <a:spcPct val="0"/>
              </a:spcBef>
            </a:pPr>
            <a:r>
              <a:rPr lang="en-US" sz="1400" dirty="0" smtClean="0"/>
              <a:t>USDA has implemented very strict reporting requirements regarding free and reduced price eligibility.</a:t>
            </a:r>
          </a:p>
          <a:p>
            <a:pPr>
              <a:spcBef>
                <a:spcPct val="0"/>
              </a:spcBef>
            </a:pPr>
            <a:endParaRPr lang="en-US" sz="1400" dirty="0"/>
          </a:p>
          <a:p>
            <a:pPr>
              <a:spcBef>
                <a:spcPct val="0"/>
              </a:spcBef>
            </a:pPr>
            <a:r>
              <a:rPr lang="en-US" sz="1400" dirty="0" smtClean="0"/>
              <a:t>SFAs will be required to report the number of students deemed eligible based on the different types and methods of eligibility .</a:t>
            </a:r>
          </a:p>
          <a:p>
            <a:pPr>
              <a:spcBef>
                <a:spcPct val="0"/>
              </a:spcBef>
            </a:pPr>
            <a:endParaRPr lang="en-US" sz="1400" dirty="0" smtClean="0"/>
          </a:p>
          <a:p>
            <a:pPr>
              <a:spcBef>
                <a:spcPct val="0"/>
              </a:spcBef>
            </a:pPr>
            <a:r>
              <a:rPr lang="en-US" sz="1400" dirty="0" smtClean="0"/>
              <a:t>It is important that you maintain detailed records and a benefit issuance document that will allow for you to report accurate information to SED.</a:t>
            </a:r>
          </a:p>
          <a:p>
            <a:pPr>
              <a:spcBef>
                <a:spcPct val="0"/>
              </a:spcBef>
            </a:pPr>
            <a:endParaRPr lang="en-US" sz="1400" dirty="0"/>
          </a:p>
          <a:p>
            <a:pPr>
              <a:spcBef>
                <a:spcPct val="0"/>
              </a:spcBef>
            </a:pPr>
            <a:r>
              <a:rPr lang="en-US" sz="1400" dirty="0"/>
              <a:t>W</a:t>
            </a:r>
            <a:r>
              <a:rPr lang="en-US" sz="1400" dirty="0" smtClean="0"/>
              <a:t>e will discuss the different methods of determining eligibility and how to properly maintain a benefit issuance document further in the presentation.</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28CE81-0DF3-4969-B6F2-154C54B45881}" type="slidenum">
              <a:rPr lang="en-US">
                <a:cs typeface="Arial" charset="0"/>
              </a:rPr>
              <a:pPr fontAlgn="base">
                <a:spcBef>
                  <a:spcPct val="0"/>
                </a:spcBef>
                <a:spcAft>
                  <a:spcPct val="0"/>
                </a:spcAft>
              </a:pPr>
              <a:t>9</a:t>
            </a:fld>
            <a:endParaRPr lang="en-US" dirty="0">
              <a:cs typeface="Arial" charset="0"/>
            </a:endParaRPr>
          </a:p>
        </p:txBody>
      </p:sp>
      <p:sp>
        <p:nvSpPr>
          <p:cNvPr id="2" name="Header Placeholder 1"/>
          <p:cNvSpPr>
            <a:spLocks noGrp="1"/>
          </p:cNvSpPr>
          <p:nvPr>
            <p:ph type="hdr" sz="quarter" idx="10"/>
          </p:nvPr>
        </p:nvSpPr>
        <p:spPr/>
        <p:txBody>
          <a:bodyPr/>
          <a:lstStyle/>
          <a:p>
            <a:pPr>
              <a:defRPr/>
            </a:pPr>
            <a:r>
              <a:rPr lang="en-US" smtClean="0"/>
              <a:t>August  2015</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A59E3CFA-D9C2-4F7F-BFDA-0E86E1210992}" type="datetimeFigureOut">
              <a:rPr lang="en-US" smtClean="0"/>
              <a:pPr>
                <a:defRPr/>
              </a:pPr>
              <a:t>9/8/2015</a:t>
            </a:fld>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B177867D-3E3A-49AE-AA78-B830AD50AF5C}"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EF61101-789F-4A6A-8727-E45012D9A177}" type="datetimeFigureOut">
              <a:rPr lang="en-US" smtClean="0"/>
              <a:pPr>
                <a:defRPr/>
              </a:pPr>
              <a:t>9/8/2015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CEEC11-BCF0-4712-BF39-C6F95E42FF9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3150DCD-585A-44EA-9F7E-0E4892A2BDD0}" type="datetimeFigureOut">
              <a:rPr lang="en-US" smtClean="0"/>
              <a:pPr>
                <a:defRPr/>
              </a:pPr>
              <a:t>9/8/2015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CE98AF2-CB17-4509-BBEB-B2821F1082E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pPr>
              <a:defRPr/>
            </a:pPr>
            <a:fld id="{1B167DD7-B97D-474D-872A-4010EAF0665D}" type="datetimeFigureOut">
              <a:rPr lang="en-US" smtClean="0"/>
              <a:pPr>
                <a:defRPr/>
              </a:pPr>
              <a:t>9/8/2015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60AB10C-45F9-4C5D-B8CA-EAF63E9A375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040058ED-03D4-4DC7-858D-8EB4D6F5C932}" type="datetimeFigureOut">
              <a:rPr lang="en-US" smtClean="0"/>
              <a:pPr>
                <a:defRPr/>
              </a:pPr>
              <a:t>9/8/2015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987D9C9-EE84-49BB-870D-0AFB713675D3}"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891B81D-219C-41DB-BF2F-6DB5CFB2B2D0}" type="datetimeFigureOut">
              <a:rPr lang="en-US" smtClean="0"/>
              <a:pPr>
                <a:defRPr/>
              </a:pPr>
              <a:t>9/8/2015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B8543C1-D869-4D2B-9B0C-4544FFBB1938}"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CEF63E68-0A68-402B-B460-9C4E5D5D790A}" type="datetimeFigureOut">
              <a:rPr lang="en-US" smtClean="0"/>
              <a:pPr>
                <a:defRPr/>
              </a:pPr>
              <a:t>9/8/2015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0710F0B-1571-45FC-80A7-3AA61A44A56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2287AA7-682A-4621-BB4B-761500CF2A63}" type="datetimeFigureOut">
              <a:rPr lang="en-US" smtClean="0"/>
              <a:pPr>
                <a:defRPr/>
              </a:pPr>
              <a:t>9/8/2015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71BA5A6-898B-44A1-A10C-451AFBBCBA88}"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9280D48-2370-47EE-9EAE-994033A2B5BF}" type="datetimeFigureOut">
              <a:rPr lang="en-US" smtClean="0"/>
              <a:pPr>
                <a:defRPr/>
              </a:pPr>
              <a:t>9/8/2015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ACAAE01-9AAA-4F00-A1A7-C77D2E5D9984}"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C2238022-3841-42F4-A06D-92769F123A0F}" type="datetimeFigureOut">
              <a:rPr lang="en-US" smtClean="0"/>
              <a:pPr>
                <a:defRPr/>
              </a:pPr>
              <a:t>9/8/2015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67D2DD9-359B-4F60-9AD3-CB8CBA83113A}"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2FDC2AD-F785-470D-93AE-20AF1E5DE1A7}" type="datetimeFigureOut">
              <a:rPr lang="en-US" smtClean="0"/>
              <a:pPr>
                <a:defRPr/>
              </a:pPr>
              <a:t>9/8/2015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436D4A07-8B41-4DA0-8F32-AF50D4A9D7D0}"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6DE5C83-6E9E-4304-96AC-D3F9BDBFB4F3}" type="datetimeFigureOut">
              <a:rPr lang="en-US" smtClean="0"/>
              <a:pPr>
                <a:defRPr/>
              </a:pPr>
              <a:t>9/8/2015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1D06102-97EE-426F-A7D8-9C8EEDD949C7}"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nysteach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f3Cn-EQ6syQulM&amp;tbnid=TBfU65UCKYwlcM:&amp;ved=0CAUQjRw&amp;url=http://crt.blogs.realtor.org/2010/05/20/file-cabinet-in-the-cloud/&amp;ei=m1rtUeSzJNbG4AOk04CwDA&amp;bvm=bv.49478099,d.dmg&amp;psig=AFQjCNEc16T70vTnCx1ylLmMsTJOIooPlw&amp;ust=137459609119933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37.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762000"/>
            <a:ext cx="8001000" cy="1981200"/>
          </a:xfrm>
        </p:spPr>
        <p:txBody>
          <a:bodyPr>
            <a:normAutofit/>
          </a:bodyPr>
          <a:lstStyle/>
          <a:p>
            <a:pPr algn="ctr"/>
            <a:r>
              <a:rPr lang="en-US" sz="4800" dirty="0" smtClean="0">
                <a:solidFill>
                  <a:schemeClr val="tx2"/>
                </a:solidFill>
                <a:latin typeface="+mn-lt"/>
              </a:rPr>
              <a:t>Managing Your Child Nutrition Program</a:t>
            </a:r>
            <a:endParaRPr lang="en-US" sz="4800" dirty="0">
              <a:solidFill>
                <a:schemeClr val="tx2"/>
              </a:solidFill>
              <a:latin typeface="+mn-lt"/>
            </a:endParaRPr>
          </a:p>
        </p:txBody>
      </p:sp>
      <p:sp>
        <p:nvSpPr>
          <p:cNvPr id="6" name="Subtitle 5"/>
          <p:cNvSpPr>
            <a:spLocks noGrp="1"/>
          </p:cNvSpPr>
          <p:nvPr>
            <p:ph type="subTitle" idx="1"/>
          </p:nvPr>
        </p:nvSpPr>
        <p:spPr>
          <a:xfrm>
            <a:off x="3200400" y="3657600"/>
            <a:ext cx="4800600" cy="762000"/>
          </a:xfrm>
        </p:spPr>
        <p:txBody>
          <a:bodyPr>
            <a:normAutofit/>
          </a:bodyPr>
          <a:lstStyle/>
          <a:p>
            <a:pPr algn="ctr"/>
            <a:r>
              <a:rPr lang="en-US" sz="3200" b="1" dirty="0" smtClean="0">
                <a:solidFill>
                  <a:schemeClr val="tx2"/>
                </a:solidFill>
              </a:rPr>
              <a:t>Eligibility/Applications</a:t>
            </a:r>
          </a:p>
        </p:txBody>
      </p:sp>
      <p:pic>
        <p:nvPicPr>
          <p:cNvPr id="1026" name="Picture 2" descr="http://tse1.mm.bing.net/th?&amp;id=JN.cc9AAwZdkwo%2bw48jpKEz2A&amp;w=300&amp;h=300&amp;c=0&amp;pid=1.9&amp;rs=0&amp;p=0"/>
          <p:cNvPicPr>
            <a:picLocks noChangeAspect="1" noChangeArrowheads="1"/>
          </p:cNvPicPr>
          <p:nvPr/>
        </p:nvPicPr>
        <p:blipFill rotWithShape="1">
          <a:blip r:embed="rId3">
            <a:extLst>
              <a:ext uri="{28A0092B-C50C-407E-A947-70E740481C1C}">
                <a14:useLocalDpi xmlns:a14="http://schemas.microsoft.com/office/drawing/2010/main" val="0"/>
              </a:ext>
            </a:extLst>
          </a:blip>
          <a:srcRect b="7000"/>
          <a:stretch/>
        </p:blipFill>
        <p:spPr bwMode="auto">
          <a:xfrm>
            <a:off x="609600" y="2743200"/>
            <a:ext cx="266700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p:cNvPicPr>
          <p:nvPr/>
        </p:nvPicPr>
        <p:blipFill>
          <a:blip r:embed="rId4"/>
          <a:srcRect/>
          <a:stretch>
            <a:fillRect/>
          </a:stretch>
        </p:blipFill>
        <p:spPr bwMode="auto">
          <a:xfrm>
            <a:off x="6324600" y="5934074"/>
            <a:ext cx="2540794" cy="523875"/>
          </a:xfrm>
          <a:prstGeom prst="rect">
            <a:avLst/>
          </a:prstGeom>
          <a:noFill/>
          <a:ln w="9525">
            <a:noFill/>
            <a:miter lim="800000"/>
            <a:headEnd/>
            <a:tailEnd/>
          </a:ln>
        </p:spPr>
      </p:pic>
      <p:sp>
        <p:nvSpPr>
          <p:cNvPr id="2" name="TextBox 1"/>
          <p:cNvSpPr txBox="1"/>
          <p:nvPr/>
        </p:nvSpPr>
        <p:spPr>
          <a:xfrm>
            <a:off x="228600" y="6196011"/>
            <a:ext cx="1524000" cy="400110"/>
          </a:xfrm>
          <a:prstGeom prst="rect">
            <a:avLst/>
          </a:prstGeom>
          <a:noFill/>
        </p:spPr>
        <p:txBody>
          <a:bodyPr wrap="square" rtlCol="0">
            <a:spAutoFit/>
          </a:bodyPr>
          <a:lstStyle/>
          <a:p>
            <a:r>
              <a:rPr lang="en-US" sz="2000" dirty="0" smtClean="0">
                <a:latin typeface="+mn-lt"/>
              </a:rPr>
              <a:t>August 2015 </a:t>
            </a:r>
            <a:endParaRPr lang="en-US"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smtClean="0">
                <a:latin typeface="Constantia" panose="02030602050306030303" pitchFamily="18" charset="0"/>
              </a:rPr>
              <a:t>Categorical Eligibility</a:t>
            </a:r>
            <a:endParaRPr lang="en-US" dirty="0">
              <a:latin typeface="Constantia" panose="02030602050306030303" pitchFamily="18" charset="0"/>
            </a:endParaRPr>
          </a:p>
        </p:txBody>
      </p:sp>
      <p:sp>
        <p:nvSpPr>
          <p:cNvPr id="3" name="Content Placeholder 2"/>
          <p:cNvSpPr>
            <a:spLocks noGrp="1"/>
          </p:cNvSpPr>
          <p:nvPr>
            <p:ph idx="1"/>
          </p:nvPr>
        </p:nvSpPr>
        <p:spPr>
          <a:xfrm>
            <a:off x="304800" y="1981200"/>
            <a:ext cx="8686800" cy="4495800"/>
          </a:xfrm>
        </p:spPr>
        <p:txBody>
          <a:bodyPr>
            <a:normAutofit fontScale="92500" lnSpcReduction="20000"/>
          </a:bodyPr>
          <a:lstStyle/>
          <a:p>
            <a:pPr lvl="1"/>
            <a:r>
              <a:rPr lang="en-US" sz="2800" dirty="0">
                <a:solidFill>
                  <a:schemeClr val="tx2"/>
                </a:solidFill>
              </a:rPr>
              <a:t>Children automatically eligible for free meals or free milk because they, or any household member, receive benefits under Assistance Programs; </a:t>
            </a:r>
            <a:r>
              <a:rPr lang="en-US" sz="2800" dirty="0" smtClean="0">
                <a:solidFill>
                  <a:schemeClr val="tx2"/>
                </a:solidFill>
              </a:rPr>
              <a:t>or they </a:t>
            </a:r>
            <a:r>
              <a:rPr lang="en-US" sz="2800" dirty="0">
                <a:solidFill>
                  <a:schemeClr val="tx2"/>
                </a:solidFill>
              </a:rPr>
              <a:t>are designated as members of Other Source Categorically Eligible </a:t>
            </a:r>
            <a:r>
              <a:rPr lang="en-US" sz="2800" dirty="0" smtClean="0">
                <a:solidFill>
                  <a:schemeClr val="tx2"/>
                </a:solidFill>
              </a:rPr>
              <a:t>Programs</a:t>
            </a:r>
          </a:p>
          <a:p>
            <a:pPr lvl="1"/>
            <a:endParaRPr lang="en-US" sz="1300" dirty="0" smtClean="0">
              <a:solidFill>
                <a:schemeClr val="tx2"/>
              </a:solidFill>
            </a:endParaRPr>
          </a:p>
          <a:p>
            <a:pPr lvl="3"/>
            <a:r>
              <a:rPr lang="en-US" sz="2200" dirty="0" smtClean="0">
                <a:solidFill>
                  <a:schemeClr val="tx2"/>
                </a:solidFill>
              </a:rPr>
              <a:t>Direct Certification </a:t>
            </a:r>
          </a:p>
          <a:p>
            <a:pPr lvl="3"/>
            <a:r>
              <a:rPr lang="en-US" sz="2200" dirty="0" smtClean="0">
                <a:solidFill>
                  <a:schemeClr val="tx2"/>
                </a:solidFill>
              </a:rPr>
              <a:t>Documentation </a:t>
            </a:r>
            <a:r>
              <a:rPr lang="en-US" sz="2200" dirty="0">
                <a:solidFill>
                  <a:schemeClr val="tx2"/>
                </a:solidFill>
              </a:rPr>
              <a:t>from </a:t>
            </a:r>
            <a:r>
              <a:rPr lang="en-US" sz="2200" dirty="0" smtClean="0">
                <a:solidFill>
                  <a:schemeClr val="tx2"/>
                </a:solidFill>
              </a:rPr>
              <a:t>local agency (foster, homeless, runaway)</a:t>
            </a:r>
            <a:endParaRPr lang="en-US" sz="2200" dirty="0">
              <a:solidFill>
                <a:schemeClr val="tx2"/>
              </a:solidFill>
            </a:endParaRPr>
          </a:p>
          <a:p>
            <a:pPr lvl="3"/>
            <a:r>
              <a:rPr lang="en-US" sz="2200" dirty="0">
                <a:solidFill>
                  <a:schemeClr val="tx2"/>
                </a:solidFill>
              </a:rPr>
              <a:t>SNAP/TANF notification </a:t>
            </a:r>
            <a:endParaRPr lang="en-US" sz="2200" dirty="0" smtClean="0">
              <a:solidFill>
                <a:schemeClr val="tx2"/>
              </a:solidFill>
            </a:endParaRPr>
          </a:p>
          <a:p>
            <a:pPr lvl="3"/>
            <a:r>
              <a:rPr lang="en-US" sz="2200" dirty="0" smtClean="0">
                <a:solidFill>
                  <a:schemeClr val="tx2"/>
                </a:solidFill>
              </a:rPr>
              <a:t>Eligibility </a:t>
            </a:r>
            <a:r>
              <a:rPr lang="en-US" sz="2200" dirty="0">
                <a:solidFill>
                  <a:schemeClr val="tx2"/>
                </a:solidFill>
              </a:rPr>
              <a:t>letters </a:t>
            </a:r>
          </a:p>
          <a:p>
            <a:pPr lvl="2"/>
            <a:endParaRPr lang="en-US" dirty="0" smtClean="0">
              <a:solidFill>
                <a:schemeClr val="tx2"/>
              </a:solidFill>
            </a:endParaRPr>
          </a:p>
          <a:p>
            <a:pPr lvl="1"/>
            <a:endParaRPr lang="en-US" dirty="0" smtClean="0">
              <a:solidFill>
                <a:schemeClr val="tx2"/>
              </a:solidFill>
            </a:endParaRPr>
          </a:p>
          <a:p>
            <a:pPr lvl="1"/>
            <a:endParaRPr lang="en-US" sz="1200" dirty="0" smtClean="0"/>
          </a:p>
          <a:p>
            <a:pPr marL="978408" lvl="3" indent="0">
              <a:buNone/>
            </a:pPr>
            <a:r>
              <a:rPr lang="en-US" dirty="0" smtClean="0">
                <a:solidFill>
                  <a:schemeClr val="tx2"/>
                </a:solidFill>
              </a:rPr>
              <a:t> </a:t>
            </a:r>
          </a:p>
          <a:p>
            <a:pPr lvl="2"/>
            <a:endParaRPr lang="en-US" dirty="0">
              <a:solidFill>
                <a:schemeClr val="tx2"/>
              </a:solidFill>
            </a:endParaRPr>
          </a:p>
          <a:p>
            <a:endParaRPr lang="en-US" dirty="0"/>
          </a:p>
        </p:txBody>
      </p:sp>
    </p:spTree>
    <p:extLst>
      <p:ext uri="{BB962C8B-B14F-4D97-AF65-F5344CB8AC3E}">
        <p14:creationId xmlns:p14="http://schemas.microsoft.com/office/powerpoint/2010/main" val="2656137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8763000" cy="4953000"/>
          </a:xfrm>
        </p:spPr>
        <p:txBody>
          <a:bodyPr>
            <a:normAutofit/>
          </a:bodyPr>
          <a:lstStyle/>
          <a:p>
            <a:pPr lvl="1"/>
            <a:r>
              <a:rPr lang="en-US" dirty="0" smtClean="0">
                <a:solidFill>
                  <a:schemeClr val="tx2"/>
                </a:solidFill>
              </a:rPr>
              <a:t>Process under which SFAs certify children </a:t>
            </a:r>
            <a:r>
              <a:rPr lang="en-US" dirty="0">
                <a:solidFill>
                  <a:schemeClr val="tx2"/>
                </a:solidFill>
              </a:rPr>
              <a:t>who are members of households receiving assistance under the Assistance </a:t>
            </a:r>
            <a:r>
              <a:rPr lang="en-US" dirty="0" smtClean="0">
                <a:solidFill>
                  <a:schemeClr val="tx2"/>
                </a:solidFill>
              </a:rPr>
              <a:t>Programs as </a:t>
            </a:r>
            <a:r>
              <a:rPr lang="en-US" dirty="0">
                <a:solidFill>
                  <a:schemeClr val="tx2"/>
                </a:solidFill>
              </a:rPr>
              <a:t>eligible for free school meals, </a:t>
            </a:r>
            <a:r>
              <a:rPr lang="en-US" b="1" dirty="0">
                <a:solidFill>
                  <a:schemeClr val="tx2"/>
                </a:solidFill>
              </a:rPr>
              <a:t>without further application</a:t>
            </a:r>
            <a:r>
              <a:rPr lang="en-US" dirty="0">
                <a:solidFill>
                  <a:schemeClr val="tx2"/>
                </a:solidFill>
              </a:rPr>
              <a:t>, based on information provided by the State/local agency administering those </a:t>
            </a:r>
            <a:r>
              <a:rPr lang="en-US" dirty="0" smtClean="0">
                <a:solidFill>
                  <a:schemeClr val="tx2"/>
                </a:solidFill>
              </a:rPr>
              <a:t>programs</a:t>
            </a:r>
          </a:p>
          <a:p>
            <a:pPr lvl="1"/>
            <a:endParaRPr lang="en-US" sz="1200" dirty="0" smtClean="0">
              <a:solidFill>
                <a:schemeClr val="tx2"/>
              </a:solidFill>
            </a:endParaRPr>
          </a:p>
          <a:p>
            <a:pPr lvl="1"/>
            <a:endParaRPr lang="en-US" sz="1100" dirty="0">
              <a:solidFill>
                <a:schemeClr val="tx2"/>
              </a:solidFill>
            </a:endParaRPr>
          </a:p>
          <a:p>
            <a:pPr lvl="1"/>
            <a:r>
              <a:rPr lang="en-US" sz="2000" dirty="0" smtClean="0">
                <a:solidFill>
                  <a:schemeClr val="tx2"/>
                </a:solidFill>
              </a:rPr>
              <a:t>SFAs are required to report the number of students who are directly certified for free meal benefits</a:t>
            </a:r>
          </a:p>
          <a:p>
            <a:pPr lvl="1"/>
            <a:endParaRPr lang="en-US" sz="1100" dirty="0" smtClean="0">
              <a:solidFill>
                <a:schemeClr val="tx2"/>
              </a:solidFill>
            </a:endParaRPr>
          </a:p>
          <a:p>
            <a:pPr lvl="1"/>
            <a:r>
              <a:rPr lang="en-US" sz="2000" dirty="0" smtClean="0">
                <a:solidFill>
                  <a:schemeClr val="tx2"/>
                </a:solidFill>
              </a:rPr>
              <a:t>Direct Certification is the highest form of eligibility!</a:t>
            </a:r>
          </a:p>
          <a:p>
            <a:pPr marL="393192" lvl="1" indent="0">
              <a:buNone/>
            </a:pPr>
            <a:endParaRPr lang="en-US" sz="2000" dirty="0" smtClean="0">
              <a:solidFill>
                <a:schemeClr val="tx2"/>
              </a:solidFill>
            </a:endParaRPr>
          </a:p>
          <a:p>
            <a:pPr marL="44450" indent="0">
              <a:buNone/>
            </a:pPr>
            <a:endParaRPr lang="en-US" dirty="0" smtClean="0"/>
          </a:p>
        </p:txBody>
      </p:sp>
      <p:sp>
        <p:nvSpPr>
          <p:cNvPr id="3" name="Title 2"/>
          <p:cNvSpPr>
            <a:spLocks noGrp="1"/>
          </p:cNvSpPr>
          <p:nvPr>
            <p:ph type="title"/>
          </p:nvPr>
        </p:nvSpPr>
        <p:spPr>
          <a:xfrm>
            <a:off x="152400" y="304800"/>
            <a:ext cx="8839200" cy="1143000"/>
          </a:xfrm>
        </p:spPr>
        <p:txBody>
          <a:bodyPr>
            <a:normAutofit/>
          </a:bodyPr>
          <a:lstStyle/>
          <a:p>
            <a:pPr algn="ctr"/>
            <a:r>
              <a:rPr lang="en-US" dirty="0" smtClean="0">
                <a:latin typeface="+mn-lt"/>
              </a:rPr>
              <a:t>Direct Certification</a:t>
            </a:r>
            <a:endParaRPr lang="en-US" dirty="0">
              <a:latin typeface="+mn-lt"/>
            </a:endParaRPr>
          </a:p>
        </p:txBody>
      </p:sp>
    </p:spTree>
    <p:extLst>
      <p:ext uri="{BB962C8B-B14F-4D97-AF65-F5344CB8AC3E}">
        <p14:creationId xmlns:p14="http://schemas.microsoft.com/office/powerpoint/2010/main" val="3281603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839200" cy="5257800"/>
          </a:xfrm>
        </p:spPr>
        <p:txBody>
          <a:bodyPr>
            <a:normAutofit fontScale="55000" lnSpcReduction="20000"/>
          </a:bodyPr>
          <a:lstStyle/>
          <a:p>
            <a:pPr lvl="1"/>
            <a:r>
              <a:rPr lang="en-US" sz="3600" dirty="0" smtClean="0">
                <a:solidFill>
                  <a:schemeClr val="tx2"/>
                </a:solidFill>
              </a:rPr>
              <a:t>SFAs will directly certify students for free meal benefits by conducting the Direct Certification Matching Process (DCMP)</a:t>
            </a:r>
          </a:p>
          <a:p>
            <a:pPr marL="393192" lvl="1" indent="0">
              <a:buNone/>
            </a:pPr>
            <a:endParaRPr lang="en-US" sz="3600" dirty="0" smtClean="0">
              <a:solidFill>
                <a:schemeClr val="tx2"/>
              </a:solidFill>
            </a:endParaRPr>
          </a:p>
          <a:p>
            <a:pPr lvl="1"/>
            <a:r>
              <a:rPr lang="en-US" sz="3600" dirty="0" smtClean="0">
                <a:solidFill>
                  <a:schemeClr val="tx2"/>
                </a:solidFill>
              </a:rPr>
              <a:t>Access data through the Child Nutrition Management System (CNMS)</a:t>
            </a:r>
          </a:p>
          <a:p>
            <a:pPr lvl="2"/>
            <a:r>
              <a:rPr lang="en-US" sz="3300" dirty="0" smtClean="0">
                <a:solidFill>
                  <a:schemeClr val="tx2"/>
                </a:solidFill>
              </a:rPr>
              <a:t>Names and addresses of students in New York State who receive assistance through the Supplemental Nutrition Assistance Program (SNAP) and meet very specific criteria </a:t>
            </a:r>
          </a:p>
          <a:p>
            <a:pPr marL="393192" lvl="1" indent="0">
              <a:buNone/>
            </a:pPr>
            <a:endParaRPr lang="en-US" sz="3600" dirty="0" smtClean="0">
              <a:solidFill>
                <a:schemeClr val="tx2"/>
              </a:solidFill>
            </a:endParaRPr>
          </a:p>
          <a:p>
            <a:pPr lvl="1"/>
            <a:r>
              <a:rPr lang="en-US" sz="3600" dirty="0" smtClean="0">
                <a:solidFill>
                  <a:schemeClr val="tx2"/>
                </a:solidFill>
              </a:rPr>
              <a:t>Medicaid Matching now included in the DCMP </a:t>
            </a:r>
          </a:p>
          <a:p>
            <a:pPr lvl="2"/>
            <a:r>
              <a:rPr lang="en-US" sz="3300" dirty="0">
                <a:solidFill>
                  <a:schemeClr val="tx2"/>
                </a:solidFill>
              </a:rPr>
              <a:t>Medicaid direct certification data was included with the SNAP DCMP data as of the SY 2014-2015 </a:t>
            </a:r>
            <a:endParaRPr lang="en-US" sz="3300" dirty="0" smtClean="0">
              <a:solidFill>
                <a:schemeClr val="tx2"/>
              </a:solidFill>
            </a:endParaRPr>
          </a:p>
          <a:p>
            <a:pPr lvl="2"/>
            <a:r>
              <a:rPr lang="en-US" sz="3300" u="sng" dirty="0" smtClean="0">
                <a:solidFill>
                  <a:schemeClr val="tx2"/>
                </a:solidFill>
              </a:rPr>
              <a:t>DCMP- </a:t>
            </a:r>
            <a:r>
              <a:rPr lang="en-US" sz="3300" u="sng" dirty="0">
                <a:solidFill>
                  <a:schemeClr val="tx2"/>
                </a:solidFill>
              </a:rPr>
              <a:t>Only way Medicaid deems a student eligible</a:t>
            </a:r>
          </a:p>
          <a:p>
            <a:pPr lvl="1"/>
            <a:endParaRPr lang="en-US" sz="3600" dirty="0" smtClean="0">
              <a:solidFill>
                <a:schemeClr val="tx2"/>
              </a:solidFill>
            </a:endParaRPr>
          </a:p>
          <a:p>
            <a:pPr lvl="1"/>
            <a:r>
              <a:rPr lang="en-US" sz="3600" dirty="0" smtClean="0">
                <a:solidFill>
                  <a:schemeClr val="tx2"/>
                </a:solidFill>
              </a:rPr>
              <a:t>Students </a:t>
            </a:r>
            <a:r>
              <a:rPr lang="en-US" sz="3600" dirty="0">
                <a:solidFill>
                  <a:schemeClr val="tx2"/>
                </a:solidFill>
              </a:rPr>
              <a:t>will be </a:t>
            </a:r>
            <a:r>
              <a:rPr lang="en-US" sz="3600" dirty="0" smtClean="0">
                <a:solidFill>
                  <a:schemeClr val="tx2"/>
                </a:solidFill>
              </a:rPr>
              <a:t>flagged either </a:t>
            </a:r>
            <a:r>
              <a:rPr lang="en-US" sz="3600" dirty="0">
                <a:solidFill>
                  <a:schemeClr val="tx2"/>
                </a:solidFill>
              </a:rPr>
              <a:t>SNAP or MEDI</a:t>
            </a:r>
          </a:p>
          <a:p>
            <a:pPr lvl="2"/>
            <a:r>
              <a:rPr lang="en-US" sz="3300" dirty="0">
                <a:solidFill>
                  <a:schemeClr val="tx2"/>
                </a:solidFill>
              </a:rPr>
              <a:t>SNAP is highest level of eligibility</a:t>
            </a:r>
          </a:p>
          <a:p>
            <a:pPr lvl="2"/>
            <a:r>
              <a:rPr lang="en-US" sz="3300" b="1" u="sng" dirty="0">
                <a:solidFill>
                  <a:schemeClr val="tx2"/>
                </a:solidFill>
              </a:rPr>
              <a:t>Must report SNAP and Medicaid DC </a:t>
            </a:r>
            <a:r>
              <a:rPr lang="en-US" sz="3300" b="1" u="sng" dirty="0" smtClean="0">
                <a:solidFill>
                  <a:schemeClr val="tx2"/>
                </a:solidFill>
              </a:rPr>
              <a:t>separately!</a:t>
            </a:r>
            <a:endParaRPr lang="en-US" b="1" u="sng" dirty="0">
              <a:solidFill>
                <a:schemeClr val="tx2"/>
              </a:solidFill>
            </a:endParaRPr>
          </a:p>
          <a:p>
            <a:pPr lvl="1"/>
            <a:endParaRPr lang="en-US" dirty="0">
              <a:solidFill>
                <a:schemeClr val="tx2"/>
              </a:solidFill>
            </a:endParaRPr>
          </a:p>
          <a:p>
            <a:pPr marL="44450" indent="0">
              <a:buNone/>
            </a:pPr>
            <a:endParaRPr lang="en-US" dirty="0" smtClean="0"/>
          </a:p>
        </p:txBody>
      </p:sp>
      <p:sp>
        <p:nvSpPr>
          <p:cNvPr id="3" name="Title 2"/>
          <p:cNvSpPr>
            <a:spLocks noGrp="1"/>
          </p:cNvSpPr>
          <p:nvPr>
            <p:ph type="title"/>
          </p:nvPr>
        </p:nvSpPr>
        <p:spPr>
          <a:xfrm>
            <a:off x="152400" y="457200"/>
            <a:ext cx="9144000" cy="914400"/>
          </a:xfrm>
        </p:spPr>
        <p:txBody>
          <a:bodyPr>
            <a:noAutofit/>
          </a:bodyPr>
          <a:lstStyle/>
          <a:p>
            <a:pPr algn="ctr"/>
            <a:r>
              <a:rPr lang="en-US" sz="3600" dirty="0" smtClean="0">
                <a:latin typeface="+mn-lt"/>
              </a:rPr>
              <a:t>Direct Certification Matching Process </a:t>
            </a:r>
            <a:r>
              <a:rPr lang="en-US" sz="2800" dirty="0" smtClean="0">
                <a:latin typeface="+mn-lt"/>
              </a:rPr>
              <a:t>(DCMP)</a:t>
            </a:r>
            <a:endParaRPr lang="en-US" sz="2800" dirty="0">
              <a:latin typeface="+mn-lt"/>
            </a:endParaRPr>
          </a:p>
        </p:txBody>
      </p:sp>
    </p:spTree>
    <p:extLst>
      <p:ext uri="{BB962C8B-B14F-4D97-AF65-F5344CB8AC3E}">
        <p14:creationId xmlns:p14="http://schemas.microsoft.com/office/powerpoint/2010/main" val="1813592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76400"/>
            <a:ext cx="8839200" cy="4953000"/>
          </a:xfrm>
        </p:spPr>
        <p:txBody>
          <a:bodyPr>
            <a:normAutofit/>
          </a:bodyPr>
          <a:lstStyle/>
          <a:p>
            <a:pPr lvl="1"/>
            <a:r>
              <a:rPr lang="en-US" sz="2800" dirty="0" smtClean="0">
                <a:solidFill>
                  <a:schemeClr val="tx2"/>
                </a:solidFill>
              </a:rPr>
              <a:t>SFAs will search the direct certification database by zip code and identify students who attend their SFA</a:t>
            </a:r>
          </a:p>
          <a:p>
            <a:pPr lvl="3"/>
            <a:r>
              <a:rPr lang="en-US" sz="2400" dirty="0">
                <a:solidFill>
                  <a:schemeClr val="tx2"/>
                </a:solidFill>
              </a:rPr>
              <a:t>To identify an eligible student, the SFA must match at least 3 unique identifiers to their enrollment records</a:t>
            </a:r>
          </a:p>
          <a:p>
            <a:pPr lvl="5"/>
            <a:r>
              <a:rPr lang="en-US" sz="2000" dirty="0">
                <a:solidFill>
                  <a:schemeClr val="tx2"/>
                </a:solidFill>
              </a:rPr>
              <a:t>First Name, Last Name, Case Name/Guardian</a:t>
            </a:r>
          </a:p>
          <a:p>
            <a:pPr lvl="5"/>
            <a:r>
              <a:rPr lang="en-US" sz="2000" dirty="0">
                <a:solidFill>
                  <a:schemeClr val="tx2"/>
                </a:solidFill>
              </a:rPr>
              <a:t>First Name, Last </a:t>
            </a:r>
            <a:r>
              <a:rPr lang="en-US" sz="2000" dirty="0" smtClean="0">
                <a:solidFill>
                  <a:schemeClr val="tx2"/>
                </a:solidFill>
              </a:rPr>
              <a:t>Name, </a:t>
            </a:r>
            <a:r>
              <a:rPr lang="en-US" sz="2000" dirty="0">
                <a:solidFill>
                  <a:schemeClr val="tx2"/>
                </a:solidFill>
              </a:rPr>
              <a:t>DOB</a:t>
            </a:r>
          </a:p>
          <a:p>
            <a:pPr lvl="5"/>
            <a:r>
              <a:rPr lang="en-US" sz="2000" dirty="0">
                <a:solidFill>
                  <a:schemeClr val="tx2"/>
                </a:solidFill>
              </a:rPr>
              <a:t>First </a:t>
            </a:r>
            <a:r>
              <a:rPr lang="en-US" sz="2000" dirty="0" smtClean="0">
                <a:solidFill>
                  <a:schemeClr val="tx2"/>
                </a:solidFill>
              </a:rPr>
              <a:t>Name, </a:t>
            </a:r>
            <a:r>
              <a:rPr lang="en-US" sz="2000" dirty="0">
                <a:solidFill>
                  <a:schemeClr val="tx2"/>
                </a:solidFill>
              </a:rPr>
              <a:t>Last Name, Case </a:t>
            </a:r>
            <a:r>
              <a:rPr lang="en-US" sz="2000" dirty="0" smtClean="0">
                <a:solidFill>
                  <a:schemeClr val="tx2"/>
                </a:solidFill>
              </a:rPr>
              <a:t>Number</a:t>
            </a:r>
          </a:p>
          <a:p>
            <a:pPr lvl="5"/>
            <a:r>
              <a:rPr lang="en-US" sz="2000" dirty="0" smtClean="0">
                <a:solidFill>
                  <a:schemeClr val="tx2"/>
                </a:solidFill>
              </a:rPr>
              <a:t>First Name, Last Name, Address</a:t>
            </a:r>
          </a:p>
          <a:p>
            <a:pPr lvl="5"/>
            <a:endParaRPr lang="en-US" sz="1200" dirty="0" smtClean="0">
              <a:solidFill>
                <a:schemeClr val="tx2"/>
              </a:solidFill>
            </a:endParaRPr>
          </a:p>
          <a:p>
            <a:pPr lvl="1"/>
            <a:r>
              <a:rPr lang="en-US" sz="2800" dirty="0" smtClean="0">
                <a:solidFill>
                  <a:schemeClr val="tx2"/>
                </a:solidFill>
              </a:rPr>
              <a:t>SFAs may also search the DCMP database by a last name or case number search</a:t>
            </a:r>
          </a:p>
          <a:p>
            <a:pPr lvl="3"/>
            <a:endParaRPr lang="en-US" sz="3200" dirty="0" smtClean="0">
              <a:solidFill>
                <a:schemeClr val="tx2"/>
              </a:solidFill>
            </a:endParaRPr>
          </a:p>
          <a:p>
            <a:pPr lvl="3"/>
            <a:endParaRPr lang="en-US" sz="3200" dirty="0" smtClean="0">
              <a:solidFill>
                <a:schemeClr val="tx2"/>
              </a:solidFill>
            </a:endParaRPr>
          </a:p>
          <a:p>
            <a:pPr lvl="2"/>
            <a:endParaRPr lang="en-US" sz="3000" dirty="0" smtClean="0">
              <a:solidFill>
                <a:schemeClr val="tx2"/>
              </a:solidFill>
            </a:endParaRPr>
          </a:p>
          <a:p>
            <a:pPr marL="393192" lvl="1" indent="0">
              <a:buNone/>
            </a:pPr>
            <a:endParaRPr lang="en-US" sz="3600" dirty="0" smtClean="0">
              <a:solidFill>
                <a:schemeClr val="tx2"/>
              </a:solidFill>
            </a:endParaRPr>
          </a:p>
          <a:p>
            <a:pPr lvl="1"/>
            <a:endParaRPr lang="en-US" sz="3600" dirty="0" smtClean="0">
              <a:solidFill>
                <a:schemeClr val="tx2"/>
              </a:solidFill>
            </a:endParaRPr>
          </a:p>
          <a:p>
            <a:pPr marL="667512" lvl="2" indent="0">
              <a:buNone/>
            </a:pPr>
            <a:endParaRPr lang="en-US" dirty="0">
              <a:solidFill>
                <a:schemeClr val="tx2"/>
              </a:solidFill>
            </a:endParaRPr>
          </a:p>
          <a:p>
            <a:pPr lvl="1"/>
            <a:endParaRPr lang="en-US" dirty="0">
              <a:solidFill>
                <a:schemeClr val="tx2"/>
              </a:solidFill>
            </a:endParaRPr>
          </a:p>
          <a:p>
            <a:pPr marL="44450" indent="0">
              <a:buNone/>
            </a:pPr>
            <a:endParaRPr lang="en-US" dirty="0" smtClean="0"/>
          </a:p>
        </p:txBody>
      </p:sp>
      <p:sp>
        <p:nvSpPr>
          <p:cNvPr id="3" name="Title 2"/>
          <p:cNvSpPr>
            <a:spLocks noGrp="1"/>
          </p:cNvSpPr>
          <p:nvPr>
            <p:ph type="title"/>
          </p:nvPr>
        </p:nvSpPr>
        <p:spPr>
          <a:xfrm>
            <a:off x="152400" y="533400"/>
            <a:ext cx="9144000" cy="914400"/>
          </a:xfrm>
        </p:spPr>
        <p:txBody>
          <a:bodyPr>
            <a:noAutofit/>
          </a:bodyPr>
          <a:lstStyle/>
          <a:p>
            <a:pPr algn="ctr"/>
            <a:r>
              <a:rPr lang="en-US" sz="3600" dirty="0" smtClean="0">
                <a:latin typeface="+mn-lt"/>
              </a:rPr>
              <a:t>Direct Certification Matching Process </a:t>
            </a:r>
            <a:r>
              <a:rPr lang="en-US" sz="2800" dirty="0" smtClean="0">
                <a:latin typeface="+mn-lt"/>
              </a:rPr>
              <a:t>(DCMP)</a:t>
            </a:r>
            <a:endParaRPr lang="en-US" sz="2800" dirty="0">
              <a:latin typeface="+mn-lt"/>
            </a:endParaRPr>
          </a:p>
        </p:txBody>
      </p:sp>
    </p:spTree>
    <p:extLst>
      <p:ext uri="{BB962C8B-B14F-4D97-AF65-F5344CB8AC3E}">
        <p14:creationId xmlns:p14="http://schemas.microsoft.com/office/powerpoint/2010/main" val="4092114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551688"/>
            <a:ext cx="9144000" cy="1048512"/>
          </a:xfrm>
        </p:spPr>
        <p:txBody>
          <a:bodyPr>
            <a:noAutofit/>
          </a:bodyPr>
          <a:lstStyle/>
          <a:p>
            <a:pPr algn="ctr" fontAlgn="auto">
              <a:spcAft>
                <a:spcPts val="0"/>
              </a:spcAft>
              <a:defRPr/>
            </a:pPr>
            <a:r>
              <a:rPr lang="en-US" sz="3600" dirty="0">
                <a:latin typeface="+mn-lt"/>
              </a:rPr>
              <a:t>Direct Certification Matching Process </a:t>
            </a:r>
            <a:r>
              <a:rPr lang="en-US" sz="2800" dirty="0">
                <a:latin typeface="+mn-lt"/>
              </a:rPr>
              <a:t>(DCMP)</a:t>
            </a:r>
          </a:p>
        </p:txBody>
      </p:sp>
      <p:pic>
        <p:nvPicPr>
          <p:cNvPr id="45058" name="Picture 2" descr="C:\Users\mtaney\AppData\Local\Microsoft\Windows\Temporary Internet Files\Content.IE5\CVGV6B7C\MC900212043[1].wmf"/>
          <p:cNvPicPr>
            <a:picLocks noGrp="1" noChangeAspect="1" noChangeArrowheads="1"/>
          </p:cNvPicPr>
          <p:nvPr>
            <p:ph idx="1"/>
          </p:nvPr>
        </p:nvPicPr>
        <p:blipFill>
          <a:blip r:embed="rId3"/>
          <a:srcRect/>
          <a:stretch>
            <a:fillRect/>
          </a:stretch>
        </p:blipFill>
        <p:spPr bwMode="auto">
          <a:xfrm>
            <a:off x="7471580" y="5291138"/>
            <a:ext cx="1672420" cy="1414462"/>
          </a:xfrm>
        </p:spPr>
      </p:pic>
      <p:sp>
        <p:nvSpPr>
          <p:cNvPr id="5" name="TextBox 4"/>
          <p:cNvSpPr txBox="1"/>
          <p:nvPr/>
        </p:nvSpPr>
        <p:spPr>
          <a:xfrm>
            <a:off x="239110" y="2062639"/>
            <a:ext cx="8676290" cy="4278094"/>
          </a:xfrm>
          <a:prstGeom prst="rect">
            <a:avLst/>
          </a:prstGeom>
          <a:noFill/>
        </p:spPr>
        <p:txBody>
          <a:bodyPr wrap="square">
            <a:spAutoFit/>
          </a:bodyPr>
          <a:lstStyle/>
          <a:p>
            <a:pPr marL="285750" indent="-285750" fontAlgn="auto">
              <a:spcBef>
                <a:spcPts val="0"/>
              </a:spcBef>
              <a:spcAft>
                <a:spcPts val="0"/>
              </a:spcAft>
              <a:buFont typeface="Arial" pitchFamily="34" charset="0"/>
              <a:buChar char="•"/>
              <a:defRPr/>
            </a:pPr>
            <a:r>
              <a:rPr lang="en-US" sz="2600" dirty="0" smtClean="0">
                <a:solidFill>
                  <a:schemeClr val="tx2"/>
                </a:solidFill>
                <a:latin typeface="+mn-lt"/>
                <a:cs typeface="+mn-cs"/>
              </a:rPr>
              <a:t>DCMP must </a:t>
            </a:r>
            <a:r>
              <a:rPr lang="en-US" sz="2600" dirty="0">
                <a:solidFill>
                  <a:schemeClr val="tx2"/>
                </a:solidFill>
                <a:latin typeface="+mn-lt"/>
                <a:cs typeface="+mn-cs"/>
              </a:rPr>
              <a:t>be </a:t>
            </a:r>
            <a:r>
              <a:rPr lang="en-US" sz="2600" dirty="0" smtClean="0">
                <a:solidFill>
                  <a:schemeClr val="tx2"/>
                </a:solidFill>
                <a:latin typeface="+mn-lt"/>
                <a:cs typeface="+mn-cs"/>
              </a:rPr>
              <a:t>conducted at </a:t>
            </a:r>
            <a:r>
              <a:rPr lang="en-US" sz="2600" dirty="0">
                <a:solidFill>
                  <a:schemeClr val="tx2"/>
                </a:solidFill>
                <a:latin typeface="+mn-lt"/>
                <a:cs typeface="+mn-cs"/>
              </a:rPr>
              <a:t>least </a:t>
            </a:r>
            <a:r>
              <a:rPr lang="en-US" sz="2600" b="1" dirty="0">
                <a:solidFill>
                  <a:schemeClr val="tx2"/>
                </a:solidFill>
                <a:latin typeface="+mn-lt"/>
                <a:cs typeface="+mn-cs"/>
              </a:rPr>
              <a:t>three</a:t>
            </a:r>
            <a:r>
              <a:rPr lang="en-US" sz="2600" dirty="0">
                <a:solidFill>
                  <a:schemeClr val="tx2"/>
                </a:solidFill>
                <a:latin typeface="+mn-lt"/>
                <a:cs typeface="+mn-cs"/>
              </a:rPr>
              <a:t> times </a:t>
            </a:r>
            <a:r>
              <a:rPr lang="en-US" sz="2600" dirty="0" smtClean="0">
                <a:solidFill>
                  <a:schemeClr val="tx2"/>
                </a:solidFill>
                <a:latin typeface="+mn-lt"/>
                <a:cs typeface="+mn-cs"/>
              </a:rPr>
              <a:t>each school </a:t>
            </a:r>
            <a:r>
              <a:rPr lang="en-US" sz="2600" dirty="0">
                <a:solidFill>
                  <a:schemeClr val="tx2"/>
                </a:solidFill>
                <a:latin typeface="+mn-lt"/>
                <a:cs typeface="+mn-cs"/>
              </a:rPr>
              <a:t>year </a:t>
            </a:r>
          </a:p>
          <a:p>
            <a:pPr marL="742950" lvl="1" indent="-285750" fontAlgn="auto">
              <a:spcBef>
                <a:spcPts val="0"/>
              </a:spcBef>
              <a:spcAft>
                <a:spcPts val="0"/>
              </a:spcAft>
              <a:buFont typeface="Arial" pitchFamily="34" charset="0"/>
              <a:buChar char="•"/>
              <a:defRPr/>
            </a:pPr>
            <a:r>
              <a:rPr lang="en-US" sz="2000" dirty="0" smtClean="0">
                <a:solidFill>
                  <a:schemeClr val="tx2"/>
                </a:solidFill>
                <a:latin typeface="+mn-lt"/>
                <a:cs typeface="+mn-cs"/>
              </a:rPr>
              <a:t>SED </a:t>
            </a:r>
            <a:r>
              <a:rPr lang="en-US" sz="2000" dirty="0">
                <a:solidFill>
                  <a:schemeClr val="tx2"/>
                </a:solidFill>
                <a:latin typeface="+mn-lt"/>
                <a:cs typeface="+mn-cs"/>
              </a:rPr>
              <a:t>provides DCMP data in </a:t>
            </a:r>
            <a:r>
              <a:rPr lang="en-US" sz="2000" b="1" i="1" dirty="0" smtClean="0">
                <a:solidFill>
                  <a:schemeClr val="tx2"/>
                </a:solidFill>
                <a:latin typeface="+mn-lt"/>
                <a:cs typeface="+mn-cs"/>
              </a:rPr>
              <a:t>August, </a:t>
            </a:r>
            <a:r>
              <a:rPr lang="en-US" sz="2000" b="1" i="1" dirty="0">
                <a:solidFill>
                  <a:schemeClr val="tx2"/>
                </a:solidFill>
                <a:latin typeface="+mn-lt"/>
                <a:cs typeface="+mn-cs"/>
              </a:rPr>
              <a:t>October, January &amp; </a:t>
            </a:r>
            <a:r>
              <a:rPr lang="en-US" sz="2000" b="1" i="1" dirty="0" smtClean="0">
                <a:solidFill>
                  <a:schemeClr val="tx2"/>
                </a:solidFill>
                <a:latin typeface="+mn-lt"/>
                <a:cs typeface="+mn-cs"/>
              </a:rPr>
              <a:t>April</a:t>
            </a:r>
          </a:p>
          <a:p>
            <a:pPr marL="742950" lvl="1" indent="-285750" fontAlgn="auto">
              <a:spcBef>
                <a:spcPts val="0"/>
              </a:spcBef>
              <a:spcAft>
                <a:spcPts val="0"/>
              </a:spcAft>
              <a:buFont typeface="Arial" pitchFamily="34" charset="0"/>
              <a:buChar char="•"/>
              <a:defRPr/>
            </a:pPr>
            <a:r>
              <a:rPr lang="en-US" sz="2000" b="1" u="sng" dirty="0" smtClean="0">
                <a:solidFill>
                  <a:schemeClr val="tx2"/>
                </a:solidFill>
                <a:latin typeface="+mn-lt"/>
                <a:cs typeface="+mn-cs"/>
              </a:rPr>
              <a:t>DCMP with August data is required</a:t>
            </a:r>
            <a:endParaRPr lang="en-US" sz="2000" b="1" u="sng" dirty="0">
              <a:solidFill>
                <a:schemeClr val="tx2"/>
              </a:solidFill>
              <a:latin typeface="+mn-lt"/>
              <a:cs typeface="+mn-cs"/>
            </a:endParaRPr>
          </a:p>
          <a:p>
            <a:pPr marL="742950" lvl="1" indent="-285750" fontAlgn="auto">
              <a:spcBef>
                <a:spcPts val="0"/>
              </a:spcBef>
              <a:spcAft>
                <a:spcPts val="0"/>
              </a:spcAft>
              <a:buFont typeface="Arial" pitchFamily="34" charset="0"/>
              <a:buChar char="•"/>
              <a:defRPr/>
            </a:pPr>
            <a:endParaRPr lang="en-US" sz="1200" dirty="0" smtClean="0">
              <a:solidFill>
                <a:schemeClr val="tx2"/>
              </a:solidFill>
              <a:latin typeface="+mn-lt"/>
              <a:cs typeface="+mn-cs"/>
            </a:endParaRPr>
          </a:p>
          <a:p>
            <a:pPr marL="742950" lvl="1" indent="-285750" fontAlgn="auto">
              <a:spcBef>
                <a:spcPts val="0"/>
              </a:spcBef>
              <a:spcAft>
                <a:spcPts val="0"/>
              </a:spcAft>
              <a:buFont typeface="Arial" pitchFamily="34" charset="0"/>
              <a:buChar char="•"/>
              <a:defRPr/>
            </a:pPr>
            <a:endParaRPr lang="en-US" sz="1200" dirty="0" smtClean="0">
              <a:solidFill>
                <a:schemeClr val="tx2"/>
              </a:solidFill>
              <a:latin typeface="+mn-lt"/>
              <a:cs typeface="+mn-cs"/>
            </a:endParaRPr>
          </a:p>
          <a:p>
            <a:pPr marL="285750" indent="-285750" fontAlgn="auto">
              <a:spcBef>
                <a:spcPts val="0"/>
              </a:spcBef>
              <a:spcAft>
                <a:spcPts val="0"/>
              </a:spcAft>
              <a:buFont typeface="Arial" pitchFamily="34" charset="0"/>
              <a:buChar char="•"/>
              <a:defRPr/>
            </a:pPr>
            <a:r>
              <a:rPr lang="en-US" sz="2600" dirty="0" smtClean="0">
                <a:solidFill>
                  <a:schemeClr val="tx2"/>
                </a:solidFill>
                <a:latin typeface="+mn-lt"/>
                <a:cs typeface="+mn-cs"/>
              </a:rPr>
              <a:t>SFAs must maintain a record of each DCMP match on file </a:t>
            </a:r>
          </a:p>
          <a:p>
            <a:pPr marL="285750" indent="-285750" fontAlgn="auto">
              <a:spcBef>
                <a:spcPts val="0"/>
              </a:spcBef>
              <a:spcAft>
                <a:spcPts val="0"/>
              </a:spcAft>
              <a:buFont typeface="Arial" pitchFamily="34" charset="0"/>
              <a:buChar char="•"/>
              <a:defRPr/>
            </a:pPr>
            <a:endParaRPr lang="en-US" sz="1200" dirty="0" smtClean="0">
              <a:solidFill>
                <a:schemeClr val="tx2"/>
              </a:solidFill>
              <a:latin typeface="+mn-lt"/>
              <a:cs typeface="+mn-cs"/>
            </a:endParaRPr>
          </a:p>
          <a:p>
            <a:pPr marL="285750" indent="-285750" fontAlgn="auto">
              <a:spcBef>
                <a:spcPts val="0"/>
              </a:spcBef>
              <a:spcAft>
                <a:spcPts val="0"/>
              </a:spcAft>
              <a:buFont typeface="Arial" pitchFamily="34" charset="0"/>
              <a:buChar char="•"/>
              <a:defRPr/>
            </a:pPr>
            <a:endParaRPr lang="en-US" sz="1200" dirty="0" smtClean="0">
              <a:solidFill>
                <a:schemeClr val="tx2"/>
              </a:solidFill>
              <a:latin typeface="+mn-lt"/>
              <a:cs typeface="+mn-cs"/>
            </a:endParaRPr>
          </a:p>
          <a:p>
            <a:pPr marL="285750" lvl="1" indent="-285750" fontAlgn="auto">
              <a:spcBef>
                <a:spcPts val="0"/>
              </a:spcBef>
              <a:spcAft>
                <a:spcPts val="0"/>
              </a:spcAft>
              <a:buFont typeface="Arial" pitchFamily="34" charset="0"/>
              <a:buChar char="•"/>
              <a:defRPr/>
            </a:pPr>
            <a:r>
              <a:rPr lang="en-US" sz="2600" dirty="0">
                <a:solidFill>
                  <a:schemeClr val="tx2"/>
                </a:solidFill>
                <a:latin typeface="+mn-lt"/>
                <a:cs typeface="+mn-cs"/>
              </a:rPr>
              <a:t>SFAs are required to </a:t>
            </a:r>
            <a:r>
              <a:rPr lang="en-US" sz="2600" dirty="0" smtClean="0">
                <a:solidFill>
                  <a:schemeClr val="tx2"/>
                </a:solidFill>
                <a:latin typeface="+mn-lt"/>
                <a:cs typeface="+mn-cs"/>
              </a:rPr>
              <a:t>notify families of children who are directly certified of </a:t>
            </a:r>
            <a:r>
              <a:rPr lang="en-US" sz="2600" dirty="0">
                <a:solidFill>
                  <a:schemeClr val="tx2"/>
                </a:solidFill>
                <a:latin typeface="+mn-lt"/>
                <a:cs typeface="+mn-cs"/>
              </a:rPr>
              <a:t>free meal eligibility</a:t>
            </a:r>
          </a:p>
          <a:p>
            <a:pPr marL="742950" lvl="1" indent="-285750" fontAlgn="auto">
              <a:spcBef>
                <a:spcPts val="0"/>
              </a:spcBef>
              <a:spcAft>
                <a:spcPts val="0"/>
              </a:spcAft>
              <a:buFont typeface="Arial" pitchFamily="34" charset="0"/>
              <a:buChar char="•"/>
              <a:defRPr/>
            </a:pPr>
            <a:r>
              <a:rPr lang="en-US" b="1" dirty="0" smtClean="0">
                <a:solidFill>
                  <a:schemeClr val="tx2"/>
                </a:solidFill>
                <a:latin typeface="+mn-lt"/>
              </a:rPr>
              <a:t>Written </a:t>
            </a:r>
            <a:r>
              <a:rPr lang="en-US" b="1" dirty="0">
                <a:solidFill>
                  <a:schemeClr val="tx2"/>
                </a:solidFill>
                <a:latin typeface="+mn-lt"/>
              </a:rPr>
              <a:t>notification </a:t>
            </a:r>
            <a:r>
              <a:rPr lang="en-US" b="1" dirty="0" smtClean="0">
                <a:solidFill>
                  <a:schemeClr val="tx2"/>
                </a:solidFill>
                <a:latin typeface="+mn-lt"/>
              </a:rPr>
              <a:t>must include option </a:t>
            </a:r>
            <a:r>
              <a:rPr lang="en-US" b="1" dirty="0">
                <a:solidFill>
                  <a:schemeClr val="tx2"/>
                </a:solidFill>
                <a:latin typeface="+mn-lt"/>
              </a:rPr>
              <a:t>to decline </a:t>
            </a:r>
            <a:r>
              <a:rPr lang="en-US" b="1" dirty="0" smtClean="0">
                <a:solidFill>
                  <a:schemeClr val="tx2"/>
                </a:solidFill>
                <a:latin typeface="+mn-lt"/>
              </a:rPr>
              <a:t>benefits</a:t>
            </a:r>
          </a:p>
          <a:p>
            <a:pPr marL="742950" lvl="1" indent="-285750" fontAlgn="auto">
              <a:spcBef>
                <a:spcPts val="0"/>
              </a:spcBef>
              <a:spcAft>
                <a:spcPts val="0"/>
              </a:spcAft>
              <a:buFont typeface="Arial" pitchFamily="34" charset="0"/>
              <a:buChar char="•"/>
              <a:defRPr/>
            </a:pPr>
            <a:r>
              <a:rPr lang="en-US" b="1" dirty="0" smtClean="0">
                <a:solidFill>
                  <a:schemeClr val="tx2"/>
                </a:solidFill>
                <a:latin typeface="+mn-lt"/>
                <a:cs typeface="+mn-cs"/>
              </a:rPr>
              <a:t>Use NYSED prototype   </a:t>
            </a:r>
            <a:r>
              <a:rPr lang="en-US" sz="1600" i="1" dirty="0" smtClean="0">
                <a:latin typeface="+mn-lt"/>
                <a:cs typeface="+mn-cs"/>
              </a:rPr>
              <a:t>(Attachment X: Page 56)</a:t>
            </a:r>
            <a:endParaRPr lang="en-US" sz="1600" i="1" dirty="0">
              <a:latin typeface="+mn-lt"/>
              <a:cs typeface="+mn-cs"/>
            </a:endParaRPr>
          </a:p>
          <a:p>
            <a:pPr fontAlgn="auto">
              <a:spcBef>
                <a:spcPts val="0"/>
              </a:spcBef>
              <a:spcAft>
                <a:spcPts val="0"/>
              </a:spcAft>
              <a:defRPr/>
            </a:pPr>
            <a:r>
              <a:rPr lang="en-US" dirty="0" smtClean="0">
                <a:solidFill>
                  <a:schemeClr val="tx2"/>
                </a:solidFill>
                <a:latin typeface="+mn-lt"/>
                <a:cs typeface="+mn-cs"/>
              </a:rPr>
              <a:t>                                                                                                           </a:t>
            </a:r>
            <a:endParaRPr lang="en-US" sz="1400" dirty="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765" y="914400"/>
            <a:ext cx="8305800" cy="1295400"/>
          </a:xfrm>
        </p:spPr>
        <p:txBody>
          <a:bodyPr>
            <a:normAutofit fontScale="90000"/>
          </a:bodyPr>
          <a:lstStyle/>
          <a:p>
            <a:pPr algn="ctr" fontAlgn="auto">
              <a:spcAft>
                <a:spcPts val="0"/>
              </a:spcAft>
              <a:defRPr/>
            </a:pPr>
            <a:r>
              <a:rPr lang="en-US" dirty="0" smtClean="0">
                <a:latin typeface="+mn-lt"/>
              </a:rPr>
              <a:t>SAMPLE Direct Certification Data</a:t>
            </a:r>
            <a:endParaRPr lang="en-US" dirty="0">
              <a:latin typeface="+mn-lt"/>
            </a:endParaRPr>
          </a:p>
        </p:txBody>
      </p:sp>
      <p:pic>
        <p:nvPicPr>
          <p:cNvPr id="102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14600"/>
            <a:ext cx="893436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4731" y="429912"/>
            <a:ext cx="8229600" cy="914400"/>
          </a:xfrm>
        </p:spPr>
        <p:txBody>
          <a:bodyPr/>
          <a:lstStyle/>
          <a:p>
            <a:pPr algn="ctr" fontAlgn="auto">
              <a:spcAft>
                <a:spcPts val="0"/>
              </a:spcAft>
              <a:defRPr/>
            </a:pPr>
            <a:r>
              <a:rPr lang="en-US" dirty="0" smtClean="0"/>
              <a:t>DCMP Information</a:t>
            </a:r>
            <a:endParaRPr lang="en-US" dirty="0"/>
          </a:p>
        </p:txBody>
      </p:sp>
      <p:pic>
        <p:nvPicPr>
          <p:cNvPr id="2" name="Picture 1" descr="New York State Child Nutrition Knowledge Center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16172" t="10216" r="17564" b="3052"/>
          <a:stretch/>
        </p:blipFill>
        <p:spPr>
          <a:xfrm>
            <a:off x="457200" y="1344312"/>
            <a:ext cx="3429000" cy="5236176"/>
          </a:xfrm>
          <a:prstGeom prst="rect">
            <a:avLst/>
          </a:prstGeom>
        </p:spPr>
      </p:pic>
      <p:pic>
        <p:nvPicPr>
          <p:cNvPr id="10" name="Content Placeholder 9" descr="http://portal.nysed.gov/portal/page/portal/CNKC/NeedToKnow/Direct%20Certification%20Memo.pdf - Windows Internet Explore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0980" t="9621" r="13087" b="3438"/>
          <a:stretch/>
        </p:blipFill>
        <p:spPr>
          <a:xfrm>
            <a:off x="3999849" y="1524000"/>
            <a:ext cx="2607781" cy="3483429"/>
          </a:xfrm>
          <a:ln w="9525">
            <a:solidFill>
              <a:schemeClr val="tx1"/>
            </a:solidFill>
          </a:ln>
        </p:spPr>
      </p:pic>
      <p:cxnSp>
        <p:nvCxnSpPr>
          <p:cNvPr id="9" name="Straight Arrow Connector 8"/>
          <p:cNvCxnSpPr/>
          <p:nvPr/>
        </p:nvCxnSpPr>
        <p:spPr>
          <a:xfrm flipV="1">
            <a:off x="457200" y="4800600"/>
            <a:ext cx="1828800" cy="17798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248400" y="2590800"/>
            <a:ext cx="14478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4" name="Picture 13" descr="http://portal.nysed.gov/portal/page/portal/CNKC/NeedToKnow/Direct%20Certification%20Memo.pdf - Windows Internet Explorer"/>
          <p:cNvPicPr>
            <a:picLocks noChangeAspect="1"/>
          </p:cNvPicPr>
          <p:nvPr/>
        </p:nvPicPr>
        <p:blipFill rotWithShape="1">
          <a:blip r:embed="rId5" cstate="print">
            <a:extLst>
              <a:ext uri="{28A0092B-C50C-407E-A947-70E740481C1C}">
                <a14:useLocalDpi xmlns:a14="http://schemas.microsoft.com/office/drawing/2010/main" val="0"/>
              </a:ext>
            </a:extLst>
          </a:blip>
          <a:srcRect l="11112" t="12295" r="12424" b="4047"/>
          <a:stretch/>
        </p:blipFill>
        <p:spPr>
          <a:xfrm>
            <a:off x="6655984" y="3527048"/>
            <a:ext cx="2392159" cy="3053440"/>
          </a:xfrm>
          <a:prstGeom prst="rect">
            <a:avLst/>
          </a:prstGeom>
          <a:ln w="3175">
            <a:solidFill>
              <a:schemeClr val="tx1"/>
            </a:solidFill>
          </a:ln>
        </p:spPr>
      </p:pic>
      <p:cxnSp>
        <p:nvCxnSpPr>
          <p:cNvPr id="18" name="Straight Arrow Connector 17"/>
          <p:cNvCxnSpPr/>
          <p:nvPr/>
        </p:nvCxnSpPr>
        <p:spPr>
          <a:xfrm flipV="1">
            <a:off x="4648201" y="5791200"/>
            <a:ext cx="19812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7199" y="5109933"/>
            <a:ext cx="1030435"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Rectangle 21"/>
          <p:cNvSpPr/>
          <p:nvPr/>
        </p:nvSpPr>
        <p:spPr>
          <a:xfrm>
            <a:off x="6821629" y="1695179"/>
            <a:ext cx="1030435"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5598966" y="5926338"/>
            <a:ext cx="1030435"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Autofit/>
          </a:bodyPr>
          <a:lstStyle/>
          <a:p>
            <a:r>
              <a:rPr lang="en-US" sz="4000" dirty="0" smtClean="0"/>
              <a:t>Direct Certification Data Reporting</a:t>
            </a:r>
            <a:endParaRPr lang="en-US" sz="4000" dirty="0"/>
          </a:p>
        </p:txBody>
      </p:sp>
      <p:sp>
        <p:nvSpPr>
          <p:cNvPr id="3" name="Content Placeholder 2"/>
          <p:cNvSpPr>
            <a:spLocks noGrp="1"/>
          </p:cNvSpPr>
          <p:nvPr>
            <p:ph idx="1"/>
          </p:nvPr>
        </p:nvSpPr>
        <p:spPr>
          <a:xfrm>
            <a:off x="228600" y="1600200"/>
            <a:ext cx="3124200" cy="5105401"/>
          </a:xfrm>
        </p:spPr>
        <p:txBody>
          <a:bodyPr>
            <a:normAutofit fontScale="92500"/>
          </a:bodyPr>
          <a:lstStyle/>
          <a:p>
            <a:r>
              <a:rPr lang="en-US" dirty="0" smtClean="0">
                <a:solidFill>
                  <a:schemeClr val="tx2"/>
                </a:solidFill>
              </a:rPr>
              <a:t>Prior to submission of the September claim, SFAs must report the number of students directly certified through the August DCMP on CNMS</a:t>
            </a:r>
          </a:p>
          <a:p>
            <a:endParaRPr lang="en-US" sz="1100" dirty="0" smtClean="0">
              <a:solidFill>
                <a:schemeClr val="tx2"/>
              </a:solidFill>
            </a:endParaRPr>
          </a:p>
          <a:p>
            <a:r>
              <a:rPr lang="en-US" dirty="0" smtClean="0">
                <a:solidFill>
                  <a:schemeClr val="tx2"/>
                </a:solidFill>
              </a:rPr>
              <a:t>Reported by Recipient Agency</a:t>
            </a:r>
          </a:p>
          <a:p>
            <a:endParaRPr lang="en-US" sz="1100" dirty="0" smtClean="0">
              <a:solidFill>
                <a:schemeClr val="tx2"/>
              </a:solidFill>
            </a:endParaRPr>
          </a:p>
          <a:p>
            <a:r>
              <a:rPr lang="en-US" dirty="0" smtClean="0">
                <a:solidFill>
                  <a:schemeClr val="tx2"/>
                </a:solidFill>
              </a:rPr>
              <a:t>SNAP </a:t>
            </a:r>
            <a:r>
              <a:rPr lang="en-US" dirty="0">
                <a:solidFill>
                  <a:schemeClr val="tx2"/>
                </a:solidFill>
              </a:rPr>
              <a:t>&amp; </a:t>
            </a:r>
            <a:r>
              <a:rPr lang="en-US" dirty="0" smtClean="0">
                <a:solidFill>
                  <a:schemeClr val="tx2"/>
                </a:solidFill>
              </a:rPr>
              <a:t>Medicaid reported separately</a:t>
            </a:r>
            <a:endParaRPr lang="en-US" dirty="0">
              <a:solidFill>
                <a:schemeClr val="tx2"/>
              </a:solidFill>
            </a:endParaRPr>
          </a:p>
          <a:p>
            <a:endParaRPr lang="en-US" sz="2400" dirty="0" smtClean="0">
              <a:solidFill>
                <a:schemeClr val="tx2"/>
              </a:solidFill>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t="2488" r="34293" b="3482"/>
          <a:stretch/>
        </p:blipFill>
        <p:spPr bwMode="auto">
          <a:xfrm>
            <a:off x="3733800" y="1524001"/>
            <a:ext cx="5219700" cy="5181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7143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228600"/>
            <a:ext cx="6400800" cy="1143000"/>
          </a:xfrm>
        </p:spPr>
        <p:txBody>
          <a:bodyPr>
            <a:normAutofit/>
          </a:bodyPr>
          <a:lstStyle/>
          <a:p>
            <a:pPr fontAlgn="auto">
              <a:spcAft>
                <a:spcPts val="0"/>
              </a:spcAft>
              <a:defRPr/>
            </a:pPr>
            <a:r>
              <a:rPr lang="en-US" sz="4800" dirty="0" smtClean="0">
                <a:latin typeface="+mn-lt"/>
              </a:rPr>
              <a:t>Eligibility Letter </a:t>
            </a:r>
            <a:endParaRPr lang="en-US" sz="4800" dirty="0">
              <a:latin typeface="+mn-lt"/>
            </a:endParaRPr>
          </a:p>
        </p:txBody>
      </p:sp>
      <p:sp>
        <p:nvSpPr>
          <p:cNvPr id="2" name="Content Placeholder 1"/>
          <p:cNvSpPr>
            <a:spLocks noGrp="1"/>
          </p:cNvSpPr>
          <p:nvPr>
            <p:ph idx="1"/>
          </p:nvPr>
        </p:nvSpPr>
        <p:spPr>
          <a:xfrm>
            <a:off x="228600" y="1600200"/>
            <a:ext cx="8794750" cy="5181600"/>
          </a:xfrm>
        </p:spPr>
        <p:txBody>
          <a:bodyPr>
            <a:normAutofit fontScale="92500" lnSpcReduction="20000"/>
          </a:bodyPr>
          <a:lstStyle/>
          <a:p>
            <a:pPr marL="274320" fontAlgn="auto">
              <a:lnSpc>
                <a:spcPct val="90000"/>
              </a:lnSpc>
              <a:spcAft>
                <a:spcPts val="0"/>
              </a:spcAft>
              <a:defRPr/>
            </a:pPr>
            <a:r>
              <a:rPr lang="en-US" sz="2700" dirty="0" smtClean="0">
                <a:solidFill>
                  <a:schemeClr val="tx2"/>
                </a:solidFill>
              </a:rPr>
              <a:t>Children </a:t>
            </a:r>
            <a:r>
              <a:rPr lang="en-US" sz="2700" dirty="0">
                <a:solidFill>
                  <a:schemeClr val="tx2"/>
                </a:solidFill>
              </a:rPr>
              <a:t>from families receiving </a:t>
            </a:r>
            <a:r>
              <a:rPr lang="en-US" sz="2700" dirty="0" smtClean="0">
                <a:solidFill>
                  <a:schemeClr val="tx2"/>
                </a:solidFill>
              </a:rPr>
              <a:t>SNAP or TANF receive a letter from SED in August indicating they are eligible for free meal benefits</a:t>
            </a:r>
          </a:p>
          <a:p>
            <a:pPr marL="274320" fontAlgn="auto">
              <a:lnSpc>
                <a:spcPct val="90000"/>
              </a:lnSpc>
              <a:spcAft>
                <a:spcPts val="0"/>
              </a:spcAft>
              <a:defRPr/>
            </a:pPr>
            <a:endParaRPr lang="en-US" sz="2800" dirty="0">
              <a:solidFill>
                <a:schemeClr val="tx2"/>
              </a:solidFill>
            </a:endParaRPr>
          </a:p>
          <a:p>
            <a:pPr marL="274320" fontAlgn="auto">
              <a:lnSpc>
                <a:spcPct val="90000"/>
              </a:lnSpc>
              <a:spcAft>
                <a:spcPts val="0"/>
              </a:spcAft>
              <a:defRPr/>
            </a:pPr>
            <a:r>
              <a:rPr lang="en-US" sz="2700" dirty="0" smtClean="0">
                <a:solidFill>
                  <a:schemeClr val="tx2"/>
                </a:solidFill>
              </a:rPr>
              <a:t>SFA must accept letter and provide free meal benefits</a:t>
            </a:r>
          </a:p>
          <a:p>
            <a:pPr lvl="1">
              <a:lnSpc>
                <a:spcPct val="90000"/>
              </a:lnSpc>
              <a:defRPr/>
            </a:pPr>
            <a:r>
              <a:rPr lang="en-US" dirty="0" smtClean="0">
                <a:solidFill>
                  <a:schemeClr val="tx2"/>
                </a:solidFill>
              </a:rPr>
              <a:t>No further application is needed</a:t>
            </a:r>
          </a:p>
          <a:p>
            <a:pPr lvl="1">
              <a:lnSpc>
                <a:spcPct val="90000"/>
              </a:lnSpc>
              <a:defRPr/>
            </a:pPr>
            <a:r>
              <a:rPr lang="en-US" dirty="0" smtClean="0">
                <a:solidFill>
                  <a:schemeClr val="tx2"/>
                </a:solidFill>
              </a:rPr>
              <a:t>Eligibility Letters must be current year (2015-16)</a:t>
            </a:r>
          </a:p>
          <a:p>
            <a:pPr marL="0" indent="0" fontAlgn="auto">
              <a:lnSpc>
                <a:spcPct val="90000"/>
              </a:lnSpc>
              <a:spcAft>
                <a:spcPts val="0"/>
              </a:spcAft>
              <a:buNone/>
              <a:defRPr/>
            </a:pPr>
            <a:endParaRPr lang="en-US" sz="2700" dirty="0">
              <a:solidFill>
                <a:schemeClr val="tx2"/>
              </a:solidFill>
            </a:endParaRPr>
          </a:p>
          <a:p>
            <a:pPr marL="274320" fontAlgn="auto">
              <a:lnSpc>
                <a:spcPct val="90000"/>
              </a:lnSpc>
              <a:spcAft>
                <a:spcPts val="0"/>
              </a:spcAft>
              <a:defRPr/>
            </a:pPr>
            <a:r>
              <a:rPr lang="en-US" sz="2700" dirty="0" smtClean="0">
                <a:solidFill>
                  <a:schemeClr val="tx2"/>
                </a:solidFill>
              </a:rPr>
              <a:t>Benefits extend to all household members</a:t>
            </a:r>
          </a:p>
          <a:p>
            <a:pPr marL="548640" lvl="2" indent="-274320">
              <a:lnSpc>
                <a:spcPct val="90000"/>
              </a:lnSpc>
              <a:buClr>
                <a:schemeClr val="accent3"/>
              </a:buClr>
              <a:buSzPct val="95000"/>
              <a:defRPr/>
            </a:pPr>
            <a:r>
              <a:rPr lang="en-US" sz="2400" dirty="0" smtClean="0">
                <a:solidFill>
                  <a:schemeClr val="tx2"/>
                </a:solidFill>
              </a:rPr>
              <a:t>Attach </a:t>
            </a:r>
            <a:r>
              <a:rPr lang="en-US" sz="2400" dirty="0">
                <a:solidFill>
                  <a:schemeClr val="tx2"/>
                </a:solidFill>
              </a:rPr>
              <a:t>school enrollment record as </a:t>
            </a:r>
            <a:r>
              <a:rPr lang="en-US" sz="2400" dirty="0" smtClean="0">
                <a:solidFill>
                  <a:schemeClr val="tx2"/>
                </a:solidFill>
              </a:rPr>
              <a:t>backup</a:t>
            </a:r>
          </a:p>
          <a:p>
            <a:pPr marL="0" indent="0" fontAlgn="auto">
              <a:lnSpc>
                <a:spcPct val="90000"/>
              </a:lnSpc>
              <a:spcAft>
                <a:spcPts val="0"/>
              </a:spcAft>
              <a:buNone/>
              <a:defRPr/>
            </a:pPr>
            <a:endParaRPr lang="en-US" sz="2700" dirty="0" smtClean="0">
              <a:solidFill>
                <a:schemeClr val="tx2"/>
              </a:solidFill>
            </a:endParaRPr>
          </a:p>
          <a:p>
            <a:pPr marL="274320" fontAlgn="auto">
              <a:lnSpc>
                <a:spcPct val="90000"/>
              </a:lnSpc>
              <a:spcAft>
                <a:spcPts val="0"/>
              </a:spcAft>
              <a:defRPr/>
            </a:pPr>
            <a:r>
              <a:rPr lang="en-US" sz="2700" dirty="0" smtClean="0">
                <a:solidFill>
                  <a:schemeClr val="tx2"/>
                </a:solidFill>
              </a:rPr>
              <a:t>Must report number of students deemed eligible through an  eligibility letters</a:t>
            </a:r>
            <a:endParaRPr lang="en-US" sz="2700" dirty="0"/>
          </a:p>
          <a:p>
            <a:pPr marL="274320" fontAlgn="auto">
              <a:lnSpc>
                <a:spcPct val="90000"/>
              </a:lnSpc>
              <a:spcAft>
                <a:spcPts val="0"/>
              </a:spcAft>
              <a:buFontTx/>
              <a:buNone/>
              <a:defRPr/>
            </a:pPr>
            <a:r>
              <a:rPr lang="en-US" dirty="0"/>
              <a:t>						     									</a:t>
            </a:r>
            <a:r>
              <a:rPr lang="en-US" dirty="0" smtClean="0"/>
              <a:t>                      </a:t>
            </a:r>
            <a:r>
              <a:rPr lang="en-US" sz="1500" dirty="0" smtClean="0"/>
              <a:t>(Information on Pages 17-30)</a:t>
            </a:r>
            <a:endParaRPr lang="en-US" sz="1500" dirty="0"/>
          </a:p>
        </p:txBody>
      </p:sp>
      <p:pic>
        <p:nvPicPr>
          <p:cNvPr id="55300" name="Picture 2" descr="C:\Users\mtaney\AppData\Local\Microsoft\Windows\Temporary Internet Files\Content.IE5\BQFVFZ4E\MC900217438[1].wmf"/>
          <p:cNvPicPr>
            <a:picLocks noChangeAspect="1" noChangeArrowheads="1"/>
          </p:cNvPicPr>
          <p:nvPr/>
        </p:nvPicPr>
        <p:blipFill>
          <a:blip r:embed="rId3"/>
          <a:srcRect/>
          <a:stretch>
            <a:fillRect/>
          </a:stretch>
        </p:blipFill>
        <p:spPr bwMode="auto">
          <a:xfrm>
            <a:off x="7848600" y="3048000"/>
            <a:ext cx="1250950" cy="176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portal.nysed.gov/portal/page/portal/CNKC/NeedToKnow/Memo%20-%20Policy%20Booklet%2015-16_ - Internet Explorer"/>
          <p:cNvPicPr>
            <a:picLocks noChangeAspect="1"/>
          </p:cNvPicPr>
          <p:nvPr/>
        </p:nvPicPr>
        <p:blipFill rotWithShape="1">
          <a:blip r:embed="rId3">
            <a:extLst>
              <a:ext uri="{28A0092B-C50C-407E-A947-70E740481C1C}">
                <a14:useLocalDpi xmlns:a14="http://schemas.microsoft.com/office/drawing/2010/main" val="0"/>
              </a:ext>
            </a:extLst>
          </a:blip>
          <a:srcRect l="2233" t="11210" r="5266" b="6004"/>
          <a:stretch/>
        </p:blipFill>
        <p:spPr>
          <a:xfrm>
            <a:off x="2620370" y="859808"/>
            <a:ext cx="4380931" cy="567746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algn="ctr"/>
            <a:r>
              <a:rPr lang="en-US" sz="2400" dirty="0"/>
              <a:t/>
            </a:r>
            <a:br>
              <a:rPr lang="en-US" sz="2400" dirty="0"/>
            </a:br>
            <a:r>
              <a:rPr lang="en-US" sz="2800" dirty="0"/>
              <a:t>Professional Standards for State and Local Nutrition Program Personnel Final </a:t>
            </a:r>
            <a:r>
              <a:rPr lang="en-US" sz="2800" dirty="0" smtClean="0"/>
              <a:t>Rule </a:t>
            </a:r>
            <a:endParaRPr lang="en-US" sz="2400" dirty="0"/>
          </a:p>
        </p:txBody>
      </p:sp>
      <p:sp>
        <p:nvSpPr>
          <p:cNvPr id="3" name="Content Placeholder 2"/>
          <p:cNvSpPr>
            <a:spLocks noGrp="1"/>
          </p:cNvSpPr>
          <p:nvPr>
            <p:ph idx="1"/>
          </p:nvPr>
        </p:nvSpPr>
        <p:spPr>
          <a:xfrm>
            <a:off x="228600" y="1935480"/>
            <a:ext cx="8763000" cy="4846320"/>
          </a:xfrm>
        </p:spPr>
        <p:txBody>
          <a:bodyPr/>
          <a:lstStyle/>
          <a:p>
            <a:r>
              <a:rPr lang="en-US" sz="2400" dirty="0" smtClean="0">
                <a:solidFill>
                  <a:schemeClr val="tx2"/>
                </a:solidFill>
              </a:rPr>
              <a:t>Effective July 1, 2015</a:t>
            </a:r>
          </a:p>
          <a:p>
            <a:endParaRPr lang="en-US" sz="1200" dirty="0" smtClean="0">
              <a:solidFill>
                <a:schemeClr val="tx2"/>
              </a:solidFill>
            </a:endParaRPr>
          </a:p>
          <a:p>
            <a:r>
              <a:rPr lang="en-US" sz="2400" dirty="0" smtClean="0">
                <a:solidFill>
                  <a:schemeClr val="tx2"/>
                </a:solidFill>
              </a:rPr>
              <a:t>This webinar will contribute </a:t>
            </a:r>
            <a:r>
              <a:rPr lang="en-US" sz="2400" dirty="0" smtClean="0">
                <a:solidFill>
                  <a:srgbClr val="FF0000"/>
                </a:solidFill>
              </a:rPr>
              <a:t>1 Training Hour </a:t>
            </a:r>
            <a:r>
              <a:rPr lang="en-US" sz="2400" dirty="0" smtClean="0">
                <a:solidFill>
                  <a:schemeClr val="tx2"/>
                </a:solidFill>
              </a:rPr>
              <a:t>towards the Professional Standard training requirements</a:t>
            </a:r>
          </a:p>
          <a:p>
            <a:endParaRPr lang="en-US" sz="1200" dirty="0">
              <a:solidFill>
                <a:schemeClr val="tx2"/>
              </a:solidFill>
            </a:endParaRPr>
          </a:p>
          <a:p>
            <a:r>
              <a:rPr lang="en-US" sz="2400" dirty="0" smtClean="0">
                <a:solidFill>
                  <a:schemeClr val="tx2"/>
                </a:solidFill>
              </a:rPr>
              <a:t>Required to track the number of training hours earned each year and maintain documentation of the trainings attended</a:t>
            </a:r>
          </a:p>
          <a:p>
            <a:endParaRPr lang="en-US" sz="1200" dirty="0">
              <a:solidFill>
                <a:schemeClr val="tx2"/>
              </a:solidFill>
            </a:endParaRPr>
          </a:p>
          <a:p>
            <a:r>
              <a:rPr lang="en-US" sz="2400" dirty="0" smtClean="0">
                <a:solidFill>
                  <a:schemeClr val="tx2"/>
                </a:solidFill>
              </a:rPr>
              <a:t>SED prototype tracking excel document for School Food Service Directors</a:t>
            </a:r>
          </a:p>
          <a:p>
            <a:endParaRPr lang="en-US" sz="2400" dirty="0" smtClean="0">
              <a:solidFill>
                <a:schemeClr val="tx2"/>
              </a:solidFill>
            </a:endParaRPr>
          </a:p>
          <a:p>
            <a:r>
              <a:rPr lang="en-US" sz="2400" dirty="0" smtClean="0">
                <a:solidFill>
                  <a:schemeClr val="tx2"/>
                </a:solidFill>
              </a:rPr>
              <a:t>More information will be provided in upcoming SED webinars</a:t>
            </a:r>
            <a:endParaRPr lang="en-US" sz="2400" dirty="0">
              <a:solidFill>
                <a:schemeClr val="tx2"/>
              </a:solidFill>
            </a:endParaRPr>
          </a:p>
        </p:txBody>
      </p:sp>
    </p:spTree>
    <p:extLst>
      <p:ext uri="{BB962C8B-B14F-4D97-AF65-F5344CB8AC3E}">
        <p14:creationId xmlns:p14="http://schemas.microsoft.com/office/powerpoint/2010/main" val="1562593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egisko\AppData\Local\Microsoft\Windows\Temporary Internet Files\Content.IE5\XS01WYZP\headst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9735"/>
            <a:ext cx="1028700" cy="9969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33400" y="533400"/>
            <a:ext cx="8839200" cy="904685"/>
          </a:xfrm>
        </p:spPr>
        <p:txBody>
          <a:bodyPr>
            <a:noAutofit/>
          </a:bodyPr>
          <a:lstStyle/>
          <a:p>
            <a:pPr algn="ctr" fontAlgn="auto">
              <a:spcAft>
                <a:spcPts val="0"/>
              </a:spcAft>
              <a:defRPr/>
            </a:pPr>
            <a:r>
              <a:rPr lang="en-US" sz="4000" dirty="0" smtClean="0">
                <a:latin typeface="+mn-lt"/>
              </a:rPr>
              <a:t>Other Source Categorical Eligibility</a:t>
            </a:r>
            <a:endParaRPr lang="en-US" sz="4000" dirty="0">
              <a:latin typeface="+mn-lt"/>
            </a:endParaRPr>
          </a:p>
        </p:txBody>
      </p:sp>
      <p:sp>
        <p:nvSpPr>
          <p:cNvPr id="4" name="Rectangle 3"/>
          <p:cNvSpPr>
            <a:spLocks noGrp="1" noChangeArrowheads="1"/>
          </p:cNvSpPr>
          <p:nvPr>
            <p:ph idx="1"/>
          </p:nvPr>
        </p:nvSpPr>
        <p:spPr>
          <a:xfrm>
            <a:off x="228600" y="1752600"/>
            <a:ext cx="8915399" cy="4953000"/>
          </a:xfrm>
        </p:spPr>
        <p:txBody>
          <a:bodyPr>
            <a:normAutofit fontScale="40000" lnSpcReduction="20000"/>
          </a:bodyPr>
          <a:lstStyle/>
          <a:p>
            <a:pPr marL="274320" fontAlgn="auto">
              <a:lnSpc>
                <a:spcPct val="80000"/>
              </a:lnSpc>
              <a:spcAft>
                <a:spcPts val="0"/>
              </a:spcAft>
              <a:defRPr/>
            </a:pPr>
            <a:r>
              <a:rPr lang="en-US" sz="5500" dirty="0" smtClean="0">
                <a:solidFill>
                  <a:schemeClr val="tx2"/>
                </a:solidFill>
              </a:rPr>
              <a:t>Other Source Categorical Eligibility:</a:t>
            </a:r>
          </a:p>
          <a:p>
            <a:pPr marL="274320" fontAlgn="auto">
              <a:lnSpc>
                <a:spcPct val="80000"/>
              </a:lnSpc>
              <a:spcAft>
                <a:spcPts val="0"/>
              </a:spcAft>
              <a:defRPr/>
            </a:pPr>
            <a:endParaRPr lang="en-US" sz="1100" dirty="0" smtClean="0">
              <a:solidFill>
                <a:schemeClr val="tx2"/>
              </a:solidFill>
            </a:endParaRPr>
          </a:p>
          <a:p>
            <a:pPr lvl="1">
              <a:lnSpc>
                <a:spcPct val="80000"/>
              </a:lnSpc>
              <a:defRPr/>
            </a:pPr>
            <a:r>
              <a:rPr lang="en-US" sz="5000" dirty="0" smtClean="0">
                <a:solidFill>
                  <a:schemeClr val="tx2"/>
                </a:solidFill>
              </a:rPr>
              <a:t>Migrant</a:t>
            </a:r>
          </a:p>
          <a:p>
            <a:pPr lvl="1">
              <a:lnSpc>
                <a:spcPct val="80000"/>
              </a:lnSpc>
              <a:defRPr/>
            </a:pPr>
            <a:r>
              <a:rPr lang="en-US" sz="5000" dirty="0" smtClean="0">
                <a:solidFill>
                  <a:schemeClr val="tx2"/>
                </a:solidFill>
              </a:rPr>
              <a:t>Runaway</a:t>
            </a:r>
          </a:p>
          <a:p>
            <a:pPr lvl="1">
              <a:lnSpc>
                <a:spcPct val="80000"/>
              </a:lnSpc>
              <a:defRPr/>
            </a:pPr>
            <a:r>
              <a:rPr lang="en-US" sz="5000" dirty="0" smtClean="0">
                <a:solidFill>
                  <a:schemeClr val="tx2"/>
                </a:solidFill>
              </a:rPr>
              <a:t>Homeless </a:t>
            </a:r>
          </a:p>
          <a:p>
            <a:pPr lvl="1">
              <a:lnSpc>
                <a:spcPct val="80000"/>
              </a:lnSpc>
              <a:defRPr/>
            </a:pPr>
            <a:r>
              <a:rPr lang="en-US" sz="5000" dirty="0" smtClean="0">
                <a:solidFill>
                  <a:schemeClr val="tx2"/>
                </a:solidFill>
              </a:rPr>
              <a:t>Foster</a:t>
            </a:r>
          </a:p>
          <a:p>
            <a:pPr lvl="1">
              <a:lnSpc>
                <a:spcPct val="80000"/>
              </a:lnSpc>
              <a:defRPr/>
            </a:pPr>
            <a:r>
              <a:rPr lang="en-US" sz="5000" dirty="0" smtClean="0">
                <a:solidFill>
                  <a:schemeClr val="tx2"/>
                </a:solidFill>
              </a:rPr>
              <a:t>Federally </a:t>
            </a:r>
            <a:r>
              <a:rPr lang="en-US" sz="5000" dirty="0">
                <a:solidFill>
                  <a:schemeClr val="tx2"/>
                </a:solidFill>
              </a:rPr>
              <a:t>funded Head Start or Even Start </a:t>
            </a:r>
            <a:r>
              <a:rPr lang="en-US" sz="5000" dirty="0" smtClean="0">
                <a:solidFill>
                  <a:schemeClr val="tx2"/>
                </a:solidFill>
              </a:rPr>
              <a:t>programs</a:t>
            </a:r>
          </a:p>
          <a:p>
            <a:pPr lvl="3"/>
            <a:endParaRPr lang="en-US" sz="2500" dirty="0">
              <a:solidFill>
                <a:schemeClr val="tx2"/>
              </a:solidFill>
            </a:endParaRPr>
          </a:p>
          <a:p>
            <a:pPr marL="274320" lvl="2" indent="-274320">
              <a:lnSpc>
                <a:spcPct val="150000"/>
              </a:lnSpc>
              <a:buClr>
                <a:schemeClr val="accent3"/>
              </a:buClr>
              <a:buSzPct val="95000"/>
              <a:defRPr/>
            </a:pPr>
            <a:r>
              <a:rPr lang="en-US" sz="5500" dirty="0" smtClean="0">
                <a:solidFill>
                  <a:schemeClr val="tx2"/>
                </a:solidFill>
              </a:rPr>
              <a:t>Except </a:t>
            </a:r>
            <a:r>
              <a:rPr lang="en-US" sz="5500" dirty="0">
                <a:solidFill>
                  <a:schemeClr val="tx2"/>
                </a:solidFill>
              </a:rPr>
              <a:t>for a foster child, the household indication of Other Source Categorically Eligible status must be confirmed through documentation prior to certifying the child’s eligibility for free </a:t>
            </a:r>
            <a:r>
              <a:rPr lang="en-US" sz="5500" dirty="0" smtClean="0">
                <a:solidFill>
                  <a:schemeClr val="tx2"/>
                </a:solidFill>
              </a:rPr>
              <a:t>meals</a:t>
            </a:r>
          </a:p>
          <a:p>
            <a:pPr marL="274320" lvl="2" indent="-274320">
              <a:lnSpc>
                <a:spcPct val="150000"/>
              </a:lnSpc>
              <a:buClr>
                <a:schemeClr val="accent3"/>
              </a:buClr>
              <a:buSzPct val="95000"/>
              <a:defRPr/>
            </a:pPr>
            <a:endParaRPr lang="en-US" sz="2500" dirty="0" smtClean="0">
              <a:solidFill>
                <a:schemeClr val="tx2"/>
              </a:solidFill>
            </a:endParaRPr>
          </a:p>
          <a:p>
            <a:pPr marL="274320" lvl="2" indent="-274320">
              <a:lnSpc>
                <a:spcPct val="150000"/>
              </a:lnSpc>
              <a:buClr>
                <a:schemeClr val="accent3"/>
              </a:buClr>
              <a:buSzPct val="95000"/>
              <a:defRPr/>
            </a:pPr>
            <a:r>
              <a:rPr lang="en-US" sz="5500" dirty="0" smtClean="0">
                <a:solidFill>
                  <a:schemeClr val="tx2"/>
                </a:solidFill>
              </a:rPr>
              <a:t>Other Source Categorical Eligibility for free meal benefits may NOT be extended to all household members</a:t>
            </a:r>
            <a:endParaRPr lang="en-US" sz="5500" dirty="0">
              <a:solidFill>
                <a:schemeClr val="tx2"/>
              </a:solidFill>
            </a:endParaRPr>
          </a:p>
          <a:p>
            <a:pPr marL="274320" lvl="2" indent="0">
              <a:lnSpc>
                <a:spcPct val="150000"/>
              </a:lnSpc>
              <a:buClr>
                <a:schemeClr val="accent3"/>
              </a:buClr>
              <a:buSzPct val="95000"/>
              <a:buNone/>
              <a:defRPr/>
            </a:pPr>
            <a:endParaRPr lang="en-US" sz="2500" dirty="0" smtClean="0">
              <a:solidFill>
                <a:schemeClr val="tx2"/>
              </a:solidFill>
            </a:endParaRPr>
          </a:p>
          <a:p>
            <a:pPr marL="274320" fontAlgn="auto">
              <a:lnSpc>
                <a:spcPct val="80000"/>
              </a:lnSpc>
              <a:spcAft>
                <a:spcPts val="0"/>
              </a:spcAft>
              <a:buFontTx/>
              <a:buNone/>
              <a:defRPr/>
            </a:pPr>
            <a:r>
              <a:rPr lang="en-US" sz="1900" dirty="0"/>
              <a:t>							</a:t>
            </a:r>
            <a:r>
              <a:rPr lang="en-US" sz="4000" dirty="0"/>
              <a:t> </a:t>
            </a:r>
            <a:r>
              <a:rPr lang="en-US" sz="4000" dirty="0" smtClean="0"/>
              <a:t>                      </a:t>
            </a:r>
            <a:r>
              <a:rPr lang="en-US" sz="3000" dirty="0" smtClean="0"/>
              <a:t>(Information on Pages 4-5)           </a:t>
            </a:r>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egisko\AppData\Local\Microsoft\Windows\Temporary Internet Files\Content.IE5\XS01WYZP\headst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1028700" cy="9969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09600" y="390715"/>
            <a:ext cx="8839200" cy="904685"/>
          </a:xfrm>
        </p:spPr>
        <p:txBody>
          <a:bodyPr>
            <a:noAutofit/>
          </a:bodyPr>
          <a:lstStyle/>
          <a:p>
            <a:pPr algn="ctr" fontAlgn="auto">
              <a:spcAft>
                <a:spcPts val="0"/>
              </a:spcAft>
              <a:defRPr/>
            </a:pPr>
            <a:r>
              <a:rPr lang="en-US" sz="4000" dirty="0" smtClean="0">
                <a:latin typeface="+mn-lt"/>
              </a:rPr>
              <a:t>Other Source Categorical Eligibility</a:t>
            </a:r>
            <a:endParaRPr lang="en-US" sz="4000" dirty="0">
              <a:latin typeface="+mn-lt"/>
            </a:endParaRPr>
          </a:p>
        </p:txBody>
      </p:sp>
      <p:sp>
        <p:nvSpPr>
          <p:cNvPr id="4" name="Rectangle 3"/>
          <p:cNvSpPr>
            <a:spLocks noGrp="1" noChangeArrowheads="1"/>
          </p:cNvSpPr>
          <p:nvPr>
            <p:ph idx="1"/>
          </p:nvPr>
        </p:nvSpPr>
        <p:spPr>
          <a:xfrm>
            <a:off x="263979" y="1371600"/>
            <a:ext cx="8651421" cy="5334000"/>
          </a:xfrm>
        </p:spPr>
        <p:txBody>
          <a:bodyPr>
            <a:normAutofit fontScale="40000" lnSpcReduction="20000"/>
          </a:bodyPr>
          <a:lstStyle/>
          <a:p>
            <a:pPr>
              <a:lnSpc>
                <a:spcPct val="150000"/>
              </a:lnSpc>
              <a:defRPr/>
            </a:pPr>
            <a:r>
              <a:rPr lang="en-US" sz="5500" dirty="0">
                <a:solidFill>
                  <a:schemeClr val="tx2"/>
                </a:solidFill>
              </a:rPr>
              <a:t>Migrant Students</a:t>
            </a:r>
          </a:p>
          <a:p>
            <a:pPr lvl="1">
              <a:lnSpc>
                <a:spcPct val="150000"/>
              </a:lnSpc>
              <a:defRPr/>
            </a:pPr>
            <a:r>
              <a:rPr lang="en-US" sz="4500" dirty="0">
                <a:solidFill>
                  <a:schemeClr val="tx2"/>
                </a:solidFill>
              </a:rPr>
              <a:t>State or local Migrant Education Program (MEP) coordinator </a:t>
            </a:r>
          </a:p>
          <a:p>
            <a:pPr>
              <a:lnSpc>
                <a:spcPct val="150000"/>
              </a:lnSpc>
              <a:defRPr/>
            </a:pPr>
            <a:r>
              <a:rPr lang="en-US" sz="5500" dirty="0">
                <a:solidFill>
                  <a:schemeClr val="tx2"/>
                </a:solidFill>
              </a:rPr>
              <a:t>Runaway Students</a:t>
            </a:r>
          </a:p>
          <a:p>
            <a:pPr lvl="1">
              <a:lnSpc>
                <a:spcPct val="150000"/>
              </a:lnSpc>
              <a:defRPr/>
            </a:pPr>
            <a:r>
              <a:rPr lang="en-US" sz="4500" dirty="0">
                <a:solidFill>
                  <a:schemeClr val="tx2"/>
                </a:solidFill>
              </a:rPr>
              <a:t>Identified by  the local education liaison as receiving assistance through a program under the Runaway and Homeless Youth Act</a:t>
            </a:r>
            <a:endParaRPr lang="en-US" sz="5500" dirty="0" smtClean="0">
              <a:solidFill>
                <a:schemeClr val="tx2"/>
              </a:solidFill>
            </a:endParaRPr>
          </a:p>
          <a:p>
            <a:pPr>
              <a:lnSpc>
                <a:spcPct val="150000"/>
              </a:lnSpc>
              <a:defRPr/>
            </a:pPr>
            <a:r>
              <a:rPr lang="en-US" sz="5500" dirty="0" smtClean="0">
                <a:solidFill>
                  <a:schemeClr val="tx2"/>
                </a:solidFill>
              </a:rPr>
              <a:t>Homeless </a:t>
            </a:r>
            <a:r>
              <a:rPr lang="en-US" sz="5500" dirty="0">
                <a:solidFill>
                  <a:schemeClr val="tx2"/>
                </a:solidFill>
              </a:rPr>
              <a:t>Students</a:t>
            </a:r>
          </a:p>
          <a:p>
            <a:pPr lvl="1">
              <a:lnSpc>
                <a:spcPct val="150000"/>
              </a:lnSpc>
              <a:defRPr/>
            </a:pPr>
            <a:r>
              <a:rPr lang="en-US" sz="4500" dirty="0">
                <a:solidFill>
                  <a:schemeClr val="tx2"/>
                </a:solidFill>
              </a:rPr>
              <a:t>Homeless Liaison or homeless shelter may deem a student homeless </a:t>
            </a:r>
          </a:p>
          <a:p>
            <a:pPr lvl="2">
              <a:lnSpc>
                <a:spcPct val="150000"/>
              </a:lnSpc>
              <a:defRPr/>
            </a:pPr>
            <a:r>
              <a:rPr lang="en-US" sz="3800" dirty="0">
                <a:solidFill>
                  <a:schemeClr val="tx2"/>
                </a:solidFill>
              </a:rPr>
              <a:t>McKinney-Vento Act- </a:t>
            </a:r>
            <a:r>
              <a:rPr lang="en-US" sz="3800" dirty="0" smtClean="0">
                <a:solidFill>
                  <a:schemeClr val="tx2"/>
                </a:solidFill>
                <a:hlinkClick r:id="rId4"/>
              </a:rPr>
              <a:t>www.nysteachs.org</a:t>
            </a:r>
            <a:endParaRPr lang="en-US" sz="3800" dirty="0" smtClean="0">
              <a:solidFill>
                <a:schemeClr val="tx2"/>
              </a:solidFill>
            </a:endParaRPr>
          </a:p>
          <a:p>
            <a:pPr>
              <a:lnSpc>
                <a:spcPct val="150000"/>
              </a:lnSpc>
              <a:defRPr/>
            </a:pPr>
            <a:r>
              <a:rPr lang="en-US" sz="5500" dirty="0">
                <a:solidFill>
                  <a:schemeClr val="tx2"/>
                </a:solidFill>
              </a:rPr>
              <a:t>Foster Child</a:t>
            </a:r>
          </a:p>
          <a:p>
            <a:pPr marL="548640" lvl="2" indent="-274320">
              <a:lnSpc>
                <a:spcPct val="150000"/>
              </a:lnSpc>
              <a:buClr>
                <a:schemeClr val="accent3"/>
              </a:buClr>
              <a:buSzPct val="95000"/>
              <a:defRPr/>
            </a:pPr>
            <a:r>
              <a:rPr lang="en-US" sz="4500" dirty="0">
                <a:solidFill>
                  <a:schemeClr val="tx2"/>
                </a:solidFill>
              </a:rPr>
              <a:t>Care and placement is the responsibility of the State </a:t>
            </a:r>
          </a:p>
          <a:p>
            <a:pPr marL="274320" lvl="1" indent="-274320">
              <a:lnSpc>
                <a:spcPct val="150000"/>
              </a:lnSpc>
              <a:buClr>
                <a:schemeClr val="accent3"/>
              </a:buClr>
              <a:buSzPct val="95000"/>
              <a:defRPr/>
            </a:pPr>
            <a:r>
              <a:rPr lang="en-US" sz="5500" dirty="0" smtClean="0">
                <a:solidFill>
                  <a:schemeClr val="tx2"/>
                </a:solidFill>
              </a:rPr>
              <a:t>Head </a:t>
            </a:r>
            <a:r>
              <a:rPr lang="en-US" sz="5500" dirty="0">
                <a:solidFill>
                  <a:schemeClr val="tx2"/>
                </a:solidFill>
              </a:rPr>
              <a:t>Start/Even Start </a:t>
            </a:r>
          </a:p>
          <a:p>
            <a:pPr marL="548640" lvl="2" indent="-274320">
              <a:lnSpc>
                <a:spcPct val="150000"/>
              </a:lnSpc>
              <a:buClr>
                <a:schemeClr val="accent3"/>
              </a:buClr>
              <a:buSzPct val="95000"/>
              <a:defRPr/>
            </a:pPr>
            <a:r>
              <a:rPr lang="en-US" sz="4500" dirty="0">
                <a:solidFill>
                  <a:schemeClr val="tx2"/>
                </a:solidFill>
              </a:rPr>
              <a:t>Child enrolled in Federal Head </a:t>
            </a:r>
            <a:r>
              <a:rPr lang="en-US" sz="4500" dirty="0" smtClean="0">
                <a:solidFill>
                  <a:schemeClr val="tx2"/>
                </a:solidFill>
              </a:rPr>
              <a:t>Start/Even </a:t>
            </a:r>
            <a:r>
              <a:rPr lang="en-US" sz="4500" dirty="0">
                <a:solidFill>
                  <a:schemeClr val="tx2"/>
                </a:solidFill>
              </a:rPr>
              <a:t>Start </a:t>
            </a:r>
            <a:r>
              <a:rPr lang="en-US" sz="4500" dirty="0" smtClean="0">
                <a:solidFill>
                  <a:schemeClr val="tx2"/>
                </a:solidFill>
              </a:rPr>
              <a:t>Program</a:t>
            </a:r>
          </a:p>
        </p:txBody>
      </p:sp>
    </p:spTree>
    <p:extLst>
      <p:ext uri="{BB962C8B-B14F-4D97-AF65-F5344CB8AC3E}">
        <p14:creationId xmlns:p14="http://schemas.microsoft.com/office/powerpoint/2010/main" val="378160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8229600" cy="1143000"/>
          </a:xfrm>
        </p:spPr>
        <p:txBody>
          <a:bodyPr>
            <a:normAutofit fontScale="90000"/>
          </a:bodyPr>
          <a:lstStyle/>
          <a:p>
            <a:pPr fontAlgn="auto">
              <a:spcAft>
                <a:spcPts val="0"/>
              </a:spcAft>
              <a:defRPr/>
            </a:pPr>
            <a:r>
              <a:rPr lang="en-US" dirty="0" smtClean="0">
                <a:latin typeface="+mn-lt"/>
              </a:rPr>
              <a:t>Extension of Free Meal Benefits</a:t>
            </a:r>
            <a:endParaRPr lang="en-US" dirty="0">
              <a:latin typeface="+mn-lt"/>
            </a:endParaRPr>
          </a:p>
        </p:txBody>
      </p:sp>
      <p:sp>
        <p:nvSpPr>
          <p:cNvPr id="4" name="Rectangle 3"/>
          <p:cNvSpPr>
            <a:spLocks noGrp="1" noChangeArrowheads="1"/>
          </p:cNvSpPr>
          <p:nvPr>
            <p:ph idx="1"/>
          </p:nvPr>
        </p:nvSpPr>
        <p:spPr>
          <a:xfrm>
            <a:off x="228600" y="1981200"/>
            <a:ext cx="8305800" cy="2927131"/>
          </a:xfrm>
        </p:spPr>
        <p:txBody>
          <a:bodyPr>
            <a:normAutofit/>
          </a:bodyPr>
          <a:lstStyle/>
          <a:p>
            <a:pPr marL="502920" indent="-457200">
              <a:lnSpc>
                <a:spcPct val="90000"/>
              </a:lnSpc>
              <a:defRPr/>
            </a:pPr>
            <a:r>
              <a:rPr lang="en-US" sz="2800" dirty="0" smtClean="0">
                <a:solidFill>
                  <a:schemeClr val="tx2"/>
                </a:solidFill>
              </a:rPr>
              <a:t>All </a:t>
            </a:r>
            <a:r>
              <a:rPr lang="en-US" sz="2800" dirty="0">
                <a:solidFill>
                  <a:schemeClr val="tx2"/>
                </a:solidFill>
              </a:rPr>
              <a:t>children in a household with at least one child or household member who receives benefits from an Assistance Program </a:t>
            </a:r>
            <a:r>
              <a:rPr lang="en-US" sz="2800" dirty="0" smtClean="0">
                <a:solidFill>
                  <a:schemeClr val="tx2"/>
                </a:solidFill>
              </a:rPr>
              <a:t>are </a:t>
            </a:r>
            <a:r>
              <a:rPr lang="en-US" sz="2800" dirty="0">
                <a:solidFill>
                  <a:schemeClr val="tx2"/>
                </a:solidFill>
              </a:rPr>
              <a:t>eligible for free </a:t>
            </a:r>
            <a:r>
              <a:rPr lang="en-US" sz="2800" dirty="0" smtClean="0">
                <a:solidFill>
                  <a:schemeClr val="tx2"/>
                </a:solidFill>
              </a:rPr>
              <a:t>meals</a:t>
            </a:r>
          </a:p>
          <a:p>
            <a:pPr marL="45720" indent="0">
              <a:lnSpc>
                <a:spcPct val="90000"/>
              </a:lnSpc>
              <a:buNone/>
              <a:defRPr/>
            </a:pPr>
            <a:endParaRPr lang="en-US" sz="1600" dirty="0" smtClean="0">
              <a:solidFill>
                <a:schemeClr val="tx2"/>
              </a:solidFill>
            </a:endParaRPr>
          </a:p>
          <a:p>
            <a:pPr marL="868680" lvl="1" indent="-457200">
              <a:lnSpc>
                <a:spcPct val="90000"/>
              </a:lnSpc>
              <a:defRPr/>
            </a:pPr>
            <a:r>
              <a:rPr lang="en-US" dirty="0" smtClean="0">
                <a:solidFill>
                  <a:schemeClr val="tx2"/>
                </a:solidFill>
              </a:rPr>
              <a:t>SFA will use school enrollment records to validate the household address &amp; maintain documentation on file </a:t>
            </a:r>
            <a:endParaRPr lang="en-US" dirty="0">
              <a:solidFill>
                <a:schemeClr val="tx2"/>
              </a:solidFill>
            </a:endParaRPr>
          </a:p>
        </p:txBody>
      </p:sp>
      <p:pic>
        <p:nvPicPr>
          <p:cNvPr id="5123" name="Picture 3" descr="C:\Users\aregisko\AppData\Local\Microsoft\Windows\Temporary Internet Files\Content.IE5\E2CLKBAN\Childr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017" y="4648200"/>
            <a:ext cx="318318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235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idx="4294967295"/>
          </p:nvPr>
        </p:nvSpPr>
        <p:spPr>
          <a:xfrm>
            <a:off x="304800" y="685800"/>
            <a:ext cx="4038600" cy="1447800"/>
          </a:xfrm>
        </p:spPr>
        <p:txBody>
          <a:bodyPr>
            <a:noAutofit/>
          </a:bodyPr>
          <a:lstStyle/>
          <a:p>
            <a:pPr algn="ctr" fontAlgn="auto">
              <a:spcAft>
                <a:spcPts val="0"/>
              </a:spcAft>
              <a:defRPr/>
            </a:pPr>
            <a:r>
              <a:rPr lang="en-US" sz="2800" b="1" u="sng" dirty="0" smtClean="0">
                <a:latin typeface="+mn-lt"/>
              </a:rPr>
              <a:t>Free &amp; Reduced Price School Meals Family </a:t>
            </a:r>
            <a:r>
              <a:rPr lang="en-US" sz="2800" b="1" u="sng" dirty="0">
                <a:latin typeface="+mn-lt"/>
              </a:rPr>
              <a:t>A</a:t>
            </a:r>
            <a:r>
              <a:rPr lang="en-US" sz="2800" b="1" u="sng" dirty="0" smtClean="0">
                <a:latin typeface="+mn-lt"/>
              </a:rPr>
              <a:t>pplication</a:t>
            </a:r>
            <a:endParaRPr lang="en-US" sz="2800" b="1" u="sng" dirty="0">
              <a:latin typeface="+mn-lt"/>
            </a:endParaRPr>
          </a:p>
        </p:txBody>
      </p:sp>
      <p:pic>
        <p:nvPicPr>
          <p:cNvPr id="3" name="Content Placeholder 2" descr="http://portal.nysed.gov/portal/page/portal/CNKC/NeedToKnow/Memo%20-%20Policy%20Booklet%2015-16_ - Internet Explor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90" t="11706" r="3051" b="2369"/>
          <a:stretch/>
        </p:blipFill>
        <p:spPr>
          <a:xfrm>
            <a:off x="4495800" y="691740"/>
            <a:ext cx="4530504" cy="6150494"/>
          </a:xfrm>
        </p:spPr>
      </p:pic>
      <p:sp>
        <p:nvSpPr>
          <p:cNvPr id="2" name="TextBox 1"/>
          <p:cNvSpPr txBox="1"/>
          <p:nvPr/>
        </p:nvSpPr>
        <p:spPr>
          <a:xfrm>
            <a:off x="76200" y="2514600"/>
            <a:ext cx="411480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tx2"/>
                </a:solidFill>
                <a:latin typeface="+mn-lt"/>
              </a:rPr>
              <a:t>Found in the SED Policy Booklet</a:t>
            </a:r>
          </a:p>
          <a:p>
            <a:pPr marL="742950" lvl="1" indent="-285750">
              <a:buFont typeface="Arial" panose="020B0604020202020204" pitchFamily="34" charset="0"/>
              <a:buChar char="•"/>
            </a:pPr>
            <a:r>
              <a:rPr lang="en-US" b="1" dirty="0" smtClean="0">
                <a:solidFill>
                  <a:schemeClr val="tx2"/>
                </a:solidFill>
                <a:latin typeface="+mn-lt"/>
              </a:rPr>
              <a:t>Word &amp; PDF document available</a:t>
            </a:r>
          </a:p>
          <a:p>
            <a:endParaRPr lang="en-US" b="1" dirty="0" smtClean="0">
              <a:solidFill>
                <a:schemeClr val="tx2"/>
              </a:solidFill>
              <a:latin typeface="+mn-lt"/>
            </a:endParaRPr>
          </a:p>
          <a:p>
            <a:pPr marL="285750" indent="-285750">
              <a:buFont typeface="Arial" panose="020B0604020202020204" pitchFamily="34" charset="0"/>
              <a:buChar char="•"/>
            </a:pPr>
            <a:r>
              <a:rPr lang="en-US" b="1" dirty="0" smtClean="0">
                <a:solidFill>
                  <a:schemeClr val="tx2"/>
                </a:solidFill>
                <a:latin typeface="+mn-lt"/>
              </a:rPr>
              <a:t>Application &amp; instructions must be sent home with Parent Letter</a:t>
            </a:r>
          </a:p>
          <a:p>
            <a:pPr marL="285750" indent="-285750">
              <a:buFont typeface="Arial" panose="020B0604020202020204" pitchFamily="34" charset="0"/>
              <a:buChar char="•"/>
            </a:pPr>
            <a:endParaRPr lang="en-US" b="1" dirty="0">
              <a:solidFill>
                <a:schemeClr val="tx2"/>
              </a:solidFill>
              <a:latin typeface="+mn-lt"/>
            </a:endParaRPr>
          </a:p>
          <a:p>
            <a:pPr marL="285750" indent="-285750">
              <a:buFont typeface="Arial" panose="020B0604020202020204" pitchFamily="34" charset="0"/>
              <a:buChar char="•"/>
            </a:pPr>
            <a:r>
              <a:rPr lang="en-US" b="1" dirty="0" smtClean="0">
                <a:solidFill>
                  <a:schemeClr val="tx2"/>
                </a:solidFill>
                <a:latin typeface="+mn-lt"/>
              </a:rPr>
              <a:t>SFAs may use USDA Prototype </a:t>
            </a:r>
          </a:p>
          <a:p>
            <a:pPr marL="285750" indent="-285750">
              <a:buFont typeface="Arial" panose="020B0604020202020204" pitchFamily="34" charset="0"/>
              <a:buChar char="•"/>
            </a:pPr>
            <a:endParaRPr lang="en-US" b="1" dirty="0">
              <a:solidFill>
                <a:schemeClr val="tx2"/>
              </a:solidFill>
              <a:latin typeface="+mn-lt"/>
            </a:endParaRPr>
          </a:p>
          <a:p>
            <a:r>
              <a:rPr lang="en-US" b="1" u="sng" dirty="0" smtClean="0">
                <a:solidFill>
                  <a:schemeClr val="tx2"/>
                </a:solidFill>
                <a:latin typeface="+mn-lt"/>
              </a:rPr>
              <a:t>Approving Applications:</a:t>
            </a:r>
          </a:p>
          <a:p>
            <a:endParaRPr lang="en-US" b="1" dirty="0" smtClean="0">
              <a:solidFill>
                <a:schemeClr val="tx2"/>
              </a:solidFill>
              <a:latin typeface="+mn-lt"/>
            </a:endParaRPr>
          </a:p>
          <a:p>
            <a:pPr marL="285750" indent="-285750">
              <a:buFont typeface="Arial" panose="020B0604020202020204" pitchFamily="34" charset="0"/>
              <a:buChar char="•"/>
            </a:pPr>
            <a:r>
              <a:rPr lang="en-US" b="1" dirty="0" smtClean="0">
                <a:solidFill>
                  <a:schemeClr val="tx2"/>
                </a:solidFill>
                <a:latin typeface="+mn-lt"/>
              </a:rPr>
              <a:t>Categorical Applications</a:t>
            </a:r>
          </a:p>
          <a:p>
            <a:pPr marL="285750" indent="-285750">
              <a:buFont typeface="Arial" panose="020B0604020202020204" pitchFamily="34" charset="0"/>
              <a:buChar char="•"/>
            </a:pPr>
            <a:endParaRPr lang="en-US" b="1" dirty="0" smtClean="0">
              <a:solidFill>
                <a:schemeClr val="tx2"/>
              </a:solidFill>
              <a:latin typeface="+mn-lt"/>
            </a:endParaRPr>
          </a:p>
          <a:p>
            <a:pPr marL="285750" indent="-285750">
              <a:buFont typeface="Arial" panose="020B0604020202020204" pitchFamily="34" charset="0"/>
              <a:buChar char="•"/>
            </a:pPr>
            <a:r>
              <a:rPr lang="en-US" b="1" dirty="0" smtClean="0">
                <a:solidFill>
                  <a:schemeClr val="tx2"/>
                </a:solidFill>
                <a:latin typeface="+mn-lt"/>
              </a:rPr>
              <a:t>Income Applications</a:t>
            </a:r>
          </a:p>
          <a:p>
            <a:pPr marL="285750" indent="-285750">
              <a:buFont typeface="Arial" panose="020B0604020202020204" pitchFamily="34" charset="0"/>
              <a:buChar char="•"/>
            </a:pPr>
            <a:endParaRPr lang="en-US" dirty="0">
              <a:solidFill>
                <a:schemeClr val="tx2"/>
              </a:solidFill>
              <a:latin typeface="+mn-lt"/>
            </a:endParaRPr>
          </a:p>
        </p:txBody>
      </p:sp>
    </p:spTree>
    <p:extLst>
      <p:ext uri="{BB962C8B-B14F-4D97-AF65-F5344CB8AC3E}">
        <p14:creationId xmlns:p14="http://schemas.microsoft.com/office/powerpoint/2010/main" val="390164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28600"/>
            <a:ext cx="6781800" cy="1143000"/>
          </a:xfrm>
        </p:spPr>
        <p:txBody>
          <a:bodyPr>
            <a:normAutofit/>
          </a:bodyPr>
          <a:lstStyle/>
          <a:p>
            <a:pPr algn="ctr" fontAlgn="auto">
              <a:spcAft>
                <a:spcPts val="0"/>
              </a:spcAft>
              <a:defRPr/>
            </a:pPr>
            <a:r>
              <a:rPr lang="en-US" dirty="0" smtClean="0">
                <a:latin typeface="+mn-lt"/>
              </a:rPr>
              <a:t>Categorical Applications</a:t>
            </a:r>
            <a:endParaRPr lang="en-US" dirty="0">
              <a:latin typeface="+mn-lt"/>
            </a:endParaRPr>
          </a:p>
        </p:txBody>
      </p:sp>
      <p:sp>
        <p:nvSpPr>
          <p:cNvPr id="4" name="Rectangle 3"/>
          <p:cNvSpPr>
            <a:spLocks noGrp="1" noChangeArrowheads="1"/>
          </p:cNvSpPr>
          <p:nvPr>
            <p:ph idx="1"/>
          </p:nvPr>
        </p:nvSpPr>
        <p:spPr>
          <a:xfrm>
            <a:off x="304800" y="1524000"/>
            <a:ext cx="8686800" cy="5206021"/>
          </a:xfrm>
        </p:spPr>
        <p:txBody>
          <a:bodyPr>
            <a:normAutofit fontScale="62500" lnSpcReduction="20000"/>
          </a:bodyPr>
          <a:lstStyle/>
          <a:p>
            <a:pPr marL="274320" fontAlgn="auto">
              <a:lnSpc>
                <a:spcPct val="80000"/>
              </a:lnSpc>
              <a:spcAft>
                <a:spcPts val="0"/>
              </a:spcAft>
              <a:defRPr/>
            </a:pPr>
            <a:endParaRPr lang="en-US" sz="3100" dirty="0" smtClean="0">
              <a:solidFill>
                <a:schemeClr val="tx2"/>
              </a:solidFill>
            </a:endParaRPr>
          </a:p>
          <a:p>
            <a:pPr marL="274320" fontAlgn="auto">
              <a:lnSpc>
                <a:spcPct val="80000"/>
              </a:lnSpc>
              <a:spcAft>
                <a:spcPts val="0"/>
              </a:spcAft>
              <a:defRPr/>
            </a:pPr>
            <a:r>
              <a:rPr lang="en-US" sz="3500" dirty="0" smtClean="0">
                <a:solidFill>
                  <a:schemeClr val="tx2"/>
                </a:solidFill>
              </a:rPr>
              <a:t>Contain a valid SNAP/TANF/FDPIR case #</a:t>
            </a:r>
          </a:p>
          <a:p>
            <a:pPr lvl="1">
              <a:lnSpc>
                <a:spcPct val="80000"/>
              </a:lnSpc>
              <a:defRPr/>
            </a:pPr>
            <a:r>
              <a:rPr lang="en-US" sz="2900" dirty="0" smtClean="0">
                <a:solidFill>
                  <a:schemeClr val="tx2"/>
                </a:solidFill>
              </a:rPr>
              <a:t>Automatically eligible for free meal benefits</a:t>
            </a:r>
          </a:p>
          <a:p>
            <a:pPr marL="45720" indent="0" fontAlgn="auto">
              <a:lnSpc>
                <a:spcPct val="80000"/>
              </a:lnSpc>
              <a:spcAft>
                <a:spcPts val="0"/>
              </a:spcAft>
              <a:buFont typeface="Wingdings 2" pitchFamily="18" charset="2"/>
              <a:buNone/>
              <a:defRPr/>
            </a:pPr>
            <a:endParaRPr lang="en-US" sz="3500" dirty="0">
              <a:solidFill>
                <a:schemeClr val="tx2"/>
              </a:solidFill>
            </a:endParaRPr>
          </a:p>
          <a:p>
            <a:pPr marL="274320" fontAlgn="auto">
              <a:lnSpc>
                <a:spcPct val="80000"/>
              </a:lnSpc>
              <a:spcAft>
                <a:spcPts val="0"/>
              </a:spcAft>
              <a:defRPr/>
            </a:pPr>
            <a:r>
              <a:rPr lang="en-US" sz="3500" dirty="0" smtClean="0">
                <a:solidFill>
                  <a:schemeClr val="tx2"/>
                </a:solidFill>
              </a:rPr>
              <a:t>Indicate Other Source Categorical Eligibility</a:t>
            </a:r>
          </a:p>
          <a:p>
            <a:pPr lvl="2">
              <a:lnSpc>
                <a:spcPct val="80000"/>
              </a:lnSpc>
              <a:defRPr/>
            </a:pPr>
            <a:r>
              <a:rPr lang="en-US" sz="2900" dirty="0" smtClean="0">
                <a:solidFill>
                  <a:schemeClr val="tx2"/>
                </a:solidFill>
              </a:rPr>
              <a:t>The </a:t>
            </a:r>
            <a:r>
              <a:rPr lang="en-US" sz="2900" dirty="0">
                <a:solidFill>
                  <a:schemeClr val="tx2"/>
                </a:solidFill>
              </a:rPr>
              <a:t>appropriate box under other source on the application must </a:t>
            </a:r>
            <a:r>
              <a:rPr lang="en-US" sz="2900" dirty="0" smtClean="0">
                <a:solidFill>
                  <a:schemeClr val="tx2"/>
                </a:solidFill>
              </a:rPr>
              <a:t>be checked</a:t>
            </a:r>
          </a:p>
          <a:p>
            <a:pPr lvl="2">
              <a:lnSpc>
                <a:spcPct val="80000"/>
              </a:lnSpc>
              <a:defRPr/>
            </a:pPr>
            <a:r>
              <a:rPr lang="en-US" sz="2900" dirty="0" smtClean="0">
                <a:solidFill>
                  <a:schemeClr val="tx2"/>
                </a:solidFill>
              </a:rPr>
              <a:t>Eligibility does NOT extend to all household members</a:t>
            </a:r>
            <a:endParaRPr lang="en-US" sz="2800" dirty="0" smtClean="0">
              <a:solidFill>
                <a:schemeClr val="tx2"/>
              </a:solidFill>
            </a:endParaRPr>
          </a:p>
          <a:p>
            <a:pPr marL="667512" lvl="2" indent="0">
              <a:lnSpc>
                <a:spcPct val="80000"/>
              </a:lnSpc>
              <a:buNone/>
              <a:defRPr/>
            </a:pPr>
            <a:endParaRPr lang="en-US" sz="2900" dirty="0" smtClean="0">
              <a:solidFill>
                <a:schemeClr val="tx2"/>
              </a:solidFill>
            </a:endParaRPr>
          </a:p>
          <a:p>
            <a:pPr lvl="1">
              <a:lnSpc>
                <a:spcPct val="80000"/>
              </a:lnSpc>
              <a:defRPr/>
            </a:pPr>
            <a:r>
              <a:rPr lang="en-US" sz="3200" dirty="0" smtClean="0">
                <a:solidFill>
                  <a:schemeClr val="tx2"/>
                </a:solidFill>
              </a:rPr>
              <a:t>Foster Child</a:t>
            </a:r>
          </a:p>
          <a:p>
            <a:pPr lvl="2">
              <a:lnSpc>
                <a:spcPct val="80000"/>
              </a:lnSpc>
              <a:defRPr/>
            </a:pPr>
            <a:r>
              <a:rPr lang="en-US" sz="2900" dirty="0" smtClean="0">
                <a:solidFill>
                  <a:schemeClr val="tx2"/>
                </a:solidFill>
              </a:rPr>
              <a:t>Foster </a:t>
            </a:r>
            <a:r>
              <a:rPr lang="en-US" sz="2900" dirty="0">
                <a:solidFill>
                  <a:schemeClr val="tx2"/>
                </a:solidFill>
              </a:rPr>
              <a:t>child box must be checked- Automatically </a:t>
            </a:r>
            <a:r>
              <a:rPr lang="en-US" sz="2900" dirty="0" smtClean="0">
                <a:solidFill>
                  <a:schemeClr val="tx2"/>
                </a:solidFill>
              </a:rPr>
              <a:t>eligible</a:t>
            </a:r>
          </a:p>
          <a:p>
            <a:pPr lvl="2">
              <a:lnSpc>
                <a:spcPct val="80000"/>
              </a:lnSpc>
              <a:defRPr/>
            </a:pPr>
            <a:r>
              <a:rPr lang="en-US" sz="2900" dirty="0" smtClean="0">
                <a:solidFill>
                  <a:schemeClr val="tx2"/>
                </a:solidFill>
              </a:rPr>
              <a:t>Other children in household must be deemed eligible through household income and size</a:t>
            </a:r>
          </a:p>
          <a:p>
            <a:pPr marL="667512" lvl="2" indent="0">
              <a:lnSpc>
                <a:spcPct val="80000"/>
              </a:lnSpc>
              <a:buNone/>
              <a:defRPr/>
            </a:pPr>
            <a:endParaRPr lang="en-US" sz="2600" dirty="0" smtClean="0">
              <a:solidFill>
                <a:schemeClr val="tx2"/>
              </a:solidFill>
            </a:endParaRPr>
          </a:p>
          <a:p>
            <a:pPr lvl="1">
              <a:lnSpc>
                <a:spcPct val="80000"/>
              </a:lnSpc>
              <a:defRPr/>
            </a:pPr>
            <a:r>
              <a:rPr lang="en-US" sz="3200" dirty="0" smtClean="0">
                <a:solidFill>
                  <a:schemeClr val="tx2"/>
                </a:solidFill>
              </a:rPr>
              <a:t>Homeless/Migrant/Runaway</a:t>
            </a:r>
          </a:p>
          <a:p>
            <a:pPr lvl="2">
              <a:lnSpc>
                <a:spcPct val="120000"/>
              </a:lnSpc>
              <a:defRPr/>
            </a:pPr>
            <a:r>
              <a:rPr lang="en-US" sz="2900" dirty="0" smtClean="0">
                <a:solidFill>
                  <a:schemeClr val="tx2"/>
                </a:solidFill>
              </a:rPr>
              <a:t>Documentation </a:t>
            </a:r>
            <a:r>
              <a:rPr lang="en-US" sz="2900" dirty="0">
                <a:solidFill>
                  <a:schemeClr val="tx2"/>
                </a:solidFill>
              </a:rPr>
              <a:t>of Other Source Categorical Eligibility is required </a:t>
            </a:r>
            <a:r>
              <a:rPr lang="en-US" sz="2900" dirty="0" smtClean="0">
                <a:solidFill>
                  <a:schemeClr val="tx2"/>
                </a:solidFill>
              </a:rPr>
              <a:t>from other source liaisons</a:t>
            </a:r>
          </a:p>
          <a:p>
            <a:pPr marL="393192" lvl="1" indent="0">
              <a:lnSpc>
                <a:spcPct val="120000"/>
              </a:lnSpc>
              <a:buNone/>
              <a:defRPr/>
            </a:pPr>
            <a:endParaRPr lang="en-US" sz="2600" dirty="0" smtClean="0">
              <a:solidFill>
                <a:schemeClr val="tx2"/>
              </a:solidFill>
            </a:endParaRPr>
          </a:p>
          <a:p>
            <a:pPr marL="274320" lvl="1" indent="-274320">
              <a:lnSpc>
                <a:spcPct val="80000"/>
              </a:lnSpc>
              <a:buClr>
                <a:schemeClr val="accent3"/>
              </a:buClr>
              <a:buSzPct val="95000"/>
              <a:defRPr/>
            </a:pPr>
            <a:r>
              <a:rPr lang="en-US" sz="3200" dirty="0" smtClean="0">
                <a:solidFill>
                  <a:schemeClr val="tx2"/>
                </a:solidFill>
              </a:rPr>
              <a:t>Do </a:t>
            </a:r>
            <a:r>
              <a:rPr lang="en-US" sz="3200" b="1" dirty="0">
                <a:solidFill>
                  <a:schemeClr val="tx2"/>
                </a:solidFill>
              </a:rPr>
              <a:t>not</a:t>
            </a:r>
            <a:r>
              <a:rPr lang="en-US" sz="3200" dirty="0">
                <a:solidFill>
                  <a:schemeClr val="tx2"/>
                </a:solidFill>
              </a:rPr>
              <a:t> use </a:t>
            </a:r>
            <a:r>
              <a:rPr lang="en-US" sz="3200" dirty="0" smtClean="0">
                <a:solidFill>
                  <a:schemeClr val="tx2"/>
                </a:solidFill>
              </a:rPr>
              <a:t>Medicaid </a:t>
            </a:r>
            <a:r>
              <a:rPr lang="en-US" sz="3200" dirty="0">
                <a:solidFill>
                  <a:schemeClr val="tx2"/>
                </a:solidFill>
              </a:rPr>
              <a:t>case # on an application to provide free meal </a:t>
            </a:r>
            <a:endParaRPr lang="en-US" sz="3200" dirty="0" smtClean="0">
              <a:solidFill>
                <a:schemeClr val="tx2"/>
              </a:solidFill>
            </a:endParaRPr>
          </a:p>
          <a:p>
            <a:pPr marL="0" lvl="1" indent="0">
              <a:lnSpc>
                <a:spcPct val="80000"/>
              </a:lnSpc>
              <a:buClr>
                <a:schemeClr val="accent3"/>
              </a:buClr>
              <a:buSzPct val="95000"/>
              <a:buNone/>
              <a:defRPr/>
            </a:pPr>
            <a:r>
              <a:rPr lang="en-US" sz="3200" dirty="0" smtClean="0">
                <a:solidFill>
                  <a:schemeClr val="tx2"/>
                </a:solidFill>
              </a:rPr>
              <a:t>     benefits</a:t>
            </a:r>
            <a:r>
              <a:rPr lang="en-US" sz="3200" dirty="0">
                <a:solidFill>
                  <a:schemeClr val="tx2"/>
                </a:solidFill>
              </a:rPr>
              <a:t>!</a:t>
            </a:r>
          </a:p>
          <a:p>
            <a:pPr marL="0" indent="0" fontAlgn="auto">
              <a:lnSpc>
                <a:spcPct val="80000"/>
              </a:lnSpc>
              <a:spcAft>
                <a:spcPts val="0"/>
              </a:spcAft>
              <a:buNone/>
              <a:defRPr/>
            </a:pPr>
            <a:endParaRPr lang="en-US" sz="3200" dirty="0" smtClean="0">
              <a:solidFill>
                <a:schemeClr val="tx2"/>
              </a:solidFill>
            </a:endParaRPr>
          </a:p>
          <a:p>
            <a:pPr marL="274320" fontAlgn="auto">
              <a:lnSpc>
                <a:spcPct val="80000"/>
              </a:lnSpc>
              <a:spcAft>
                <a:spcPts val="0"/>
              </a:spcAft>
              <a:buFontTx/>
              <a:buNone/>
              <a:defRPr/>
            </a:pPr>
            <a:r>
              <a:rPr lang="en-US" sz="3100" dirty="0"/>
              <a:t>	</a:t>
            </a:r>
          </a:p>
        </p:txBody>
      </p:sp>
      <p:pic>
        <p:nvPicPr>
          <p:cNvPr id="57348" name="Picture 3"/>
          <p:cNvPicPr>
            <a:picLocks noChangeAspect="1" noChangeArrowheads="1"/>
          </p:cNvPicPr>
          <p:nvPr/>
        </p:nvPicPr>
        <p:blipFill>
          <a:blip r:embed="rId3"/>
          <a:srcRect/>
          <a:stretch>
            <a:fillRect/>
          </a:stretch>
        </p:blipFill>
        <p:spPr bwMode="auto">
          <a:xfrm>
            <a:off x="7543800" y="5952719"/>
            <a:ext cx="1371600" cy="829081"/>
          </a:xfrm>
          <a:prstGeom prst="rect">
            <a:avLst/>
          </a:prstGeom>
          <a:noFill/>
          <a:ln w="9525">
            <a:solidFill>
              <a:srgbClr val="92D05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48200" y="1405476"/>
            <a:ext cx="4305300" cy="5062924"/>
          </a:xfrm>
          <a:prstGeom prst="rect">
            <a:avLst/>
          </a:prstGeom>
        </p:spPr>
        <p:txBody>
          <a:bodyPr wrap="square">
            <a:spAutoFit/>
          </a:bodyPr>
          <a:lstStyle/>
          <a:p>
            <a:pPr algn="ctr" fontAlgn="auto">
              <a:spcBef>
                <a:spcPts val="0"/>
              </a:spcBef>
              <a:spcAft>
                <a:spcPts val="0"/>
              </a:spcAft>
              <a:defRPr/>
            </a:pPr>
            <a:r>
              <a:rPr lang="en-US" sz="2400" b="1" u="sng" dirty="0" smtClean="0">
                <a:solidFill>
                  <a:schemeClr val="tx2"/>
                </a:solidFill>
                <a:latin typeface="+mn-lt"/>
              </a:rPr>
              <a:t>Categorical  Application</a:t>
            </a:r>
          </a:p>
          <a:p>
            <a:pPr algn="ctr" fontAlgn="auto">
              <a:spcBef>
                <a:spcPts val="0"/>
              </a:spcBef>
              <a:spcAft>
                <a:spcPts val="0"/>
              </a:spcAft>
              <a:defRPr/>
            </a:pPr>
            <a:endParaRPr lang="en-US" sz="1100" b="1" u="sng" dirty="0" smtClean="0">
              <a:solidFill>
                <a:schemeClr val="tx2"/>
              </a:solidFill>
              <a:latin typeface="+mn-lt"/>
            </a:endParaRPr>
          </a:p>
          <a:p>
            <a:pPr fontAlgn="auto">
              <a:spcBef>
                <a:spcPts val="0"/>
              </a:spcBef>
              <a:spcAft>
                <a:spcPts val="0"/>
              </a:spcAft>
              <a:defRPr/>
            </a:pPr>
            <a:r>
              <a:rPr lang="en-US" b="1" dirty="0" smtClean="0">
                <a:solidFill>
                  <a:schemeClr val="tx2"/>
                </a:solidFill>
                <a:latin typeface="+mn-lt"/>
              </a:rPr>
              <a:t>Must </a:t>
            </a:r>
            <a:r>
              <a:rPr lang="en-US" b="1" dirty="0">
                <a:solidFill>
                  <a:schemeClr val="tx2"/>
                </a:solidFill>
                <a:latin typeface="+mn-lt"/>
              </a:rPr>
              <a:t>include:</a:t>
            </a:r>
          </a:p>
          <a:p>
            <a:pPr fontAlgn="auto">
              <a:spcBef>
                <a:spcPts val="0"/>
              </a:spcBef>
              <a:spcAft>
                <a:spcPts val="0"/>
              </a:spcAft>
              <a:defRPr/>
            </a:pPr>
            <a:endParaRPr lang="en-US" b="1" dirty="0">
              <a:solidFill>
                <a:schemeClr val="tx2"/>
              </a:solidFill>
              <a:latin typeface="+mn-lt"/>
            </a:endParaRPr>
          </a:p>
          <a:p>
            <a:pPr marL="285750" indent="-285750" fontAlgn="auto">
              <a:spcBef>
                <a:spcPts val="0"/>
              </a:spcBef>
              <a:spcAft>
                <a:spcPts val="0"/>
              </a:spcAft>
              <a:buFont typeface="Arial" pitchFamily="34" charset="0"/>
              <a:buChar char="•"/>
              <a:defRPr/>
            </a:pPr>
            <a:r>
              <a:rPr lang="en-US" b="1" dirty="0">
                <a:solidFill>
                  <a:schemeClr val="tx2"/>
                </a:solidFill>
                <a:latin typeface="+mn-lt"/>
              </a:rPr>
              <a:t>Student name(s) </a:t>
            </a:r>
          </a:p>
          <a:p>
            <a:pPr fontAlgn="auto">
              <a:spcBef>
                <a:spcPts val="0"/>
              </a:spcBef>
              <a:spcAft>
                <a:spcPts val="0"/>
              </a:spcAft>
              <a:defRPr/>
            </a:pPr>
            <a:endParaRPr lang="en-US" b="1" dirty="0">
              <a:solidFill>
                <a:schemeClr val="tx2"/>
              </a:solidFill>
              <a:latin typeface="+mn-lt"/>
            </a:endParaRPr>
          </a:p>
          <a:p>
            <a:pPr marL="285750" indent="-285750" fontAlgn="auto">
              <a:spcBef>
                <a:spcPts val="0"/>
              </a:spcBef>
              <a:spcAft>
                <a:spcPts val="0"/>
              </a:spcAft>
              <a:buFont typeface="Arial" pitchFamily="34" charset="0"/>
              <a:buChar char="•"/>
              <a:defRPr/>
            </a:pPr>
            <a:r>
              <a:rPr lang="en-US" b="1" dirty="0" smtClean="0">
                <a:solidFill>
                  <a:schemeClr val="tx2"/>
                </a:solidFill>
                <a:latin typeface="+mn-lt"/>
              </a:rPr>
              <a:t>Valid Case #</a:t>
            </a:r>
          </a:p>
          <a:p>
            <a:pPr marL="285750" indent="-285750" fontAlgn="auto">
              <a:spcBef>
                <a:spcPts val="0"/>
              </a:spcBef>
              <a:spcAft>
                <a:spcPts val="0"/>
              </a:spcAft>
              <a:buFont typeface="Arial" pitchFamily="34" charset="0"/>
              <a:buChar char="•"/>
              <a:defRPr/>
            </a:pPr>
            <a:endParaRPr lang="en-US" b="1" dirty="0" smtClean="0">
              <a:solidFill>
                <a:schemeClr val="tx2"/>
              </a:solidFill>
              <a:latin typeface="+mn-lt"/>
            </a:endParaRPr>
          </a:p>
          <a:p>
            <a:pPr marL="285750" indent="-285750" fontAlgn="auto">
              <a:spcBef>
                <a:spcPts val="0"/>
              </a:spcBef>
              <a:spcAft>
                <a:spcPts val="0"/>
              </a:spcAft>
              <a:buFont typeface="Arial" pitchFamily="34" charset="0"/>
              <a:buChar char="•"/>
              <a:defRPr/>
            </a:pPr>
            <a:r>
              <a:rPr lang="en-US" b="1" dirty="0" smtClean="0">
                <a:solidFill>
                  <a:schemeClr val="tx2"/>
                </a:solidFill>
                <a:latin typeface="+mn-lt"/>
              </a:rPr>
              <a:t>Foster Child/Homeless, Migrant/Runaway  box checked-</a:t>
            </a:r>
            <a:r>
              <a:rPr lang="en-US" sz="1600" b="1" dirty="0" smtClean="0">
                <a:solidFill>
                  <a:schemeClr val="tx2"/>
                </a:solidFill>
                <a:latin typeface="+mn-lt"/>
              </a:rPr>
              <a:t>if applicable</a:t>
            </a:r>
          </a:p>
          <a:p>
            <a:pPr fontAlgn="auto">
              <a:spcBef>
                <a:spcPts val="0"/>
              </a:spcBef>
              <a:spcAft>
                <a:spcPts val="0"/>
              </a:spcAft>
              <a:defRPr/>
            </a:pPr>
            <a:endParaRPr lang="en-US" b="1" dirty="0">
              <a:solidFill>
                <a:schemeClr val="tx2"/>
              </a:solidFill>
              <a:latin typeface="+mn-lt"/>
            </a:endParaRPr>
          </a:p>
          <a:p>
            <a:pPr marL="285750" indent="-285750" fontAlgn="auto">
              <a:spcBef>
                <a:spcPts val="0"/>
              </a:spcBef>
              <a:spcAft>
                <a:spcPts val="0"/>
              </a:spcAft>
              <a:buFont typeface="Arial" pitchFamily="34" charset="0"/>
              <a:buChar char="•"/>
              <a:defRPr/>
            </a:pPr>
            <a:r>
              <a:rPr lang="en-US" b="1" dirty="0">
                <a:solidFill>
                  <a:schemeClr val="tx2"/>
                </a:solidFill>
                <a:latin typeface="+mn-lt"/>
              </a:rPr>
              <a:t>Adult signature</a:t>
            </a:r>
          </a:p>
          <a:p>
            <a:pPr marL="285750" indent="-285750" fontAlgn="auto">
              <a:spcBef>
                <a:spcPts val="0"/>
              </a:spcBef>
              <a:spcAft>
                <a:spcPts val="0"/>
              </a:spcAft>
              <a:buFont typeface="Arial" pitchFamily="34" charset="0"/>
              <a:buChar char="•"/>
              <a:defRPr/>
            </a:pPr>
            <a:endParaRPr lang="en-US" b="1" dirty="0">
              <a:solidFill>
                <a:schemeClr val="tx2"/>
              </a:solidFill>
              <a:latin typeface="+mn-lt"/>
            </a:endParaRPr>
          </a:p>
          <a:p>
            <a:pPr algn="ctr" fontAlgn="auto">
              <a:spcBef>
                <a:spcPts val="0"/>
              </a:spcBef>
              <a:spcAft>
                <a:spcPts val="0"/>
              </a:spcAft>
              <a:defRPr/>
            </a:pPr>
            <a:r>
              <a:rPr lang="en-US" b="1" dirty="0">
                <a:solidFill>
                  <a:schemeClr val="tx2"/>
                </a:solidFill>
                <a:latin typeface="+mn-lt"/>
              </a:rPr>
              <a:t>Only complete applications may be approved!</a:t>
            </a:r>
          </a:p>
          <a:p>
            <a:pPr fontAlgn="auto">
              <a:spcBef>
                <a:spcPts val="0"/>
              </a:spcBef>
              <a:spcAft>
                <a:spcPts val="0"/>
              </a:spcAft>
              <a:defRPr/>
            </a:pPr>
            <a:endParaRPr lang="en-US" dirty="0" smtClean="0">
              <a:solidFill>
                <a:schemeClr val="tx2"/>
              </a:solidFill>
              <a:latin typeface="+mn-lt"/>
            </a:endParaRPr>
          </a:p>
          <a:p>
            <a:pPr fontAlgn="auto">
              <a:spcBef>
                <a:spcPts val="0"/>
              </a:spcBef>
              <a:spcAft>
                <a:spcPts val="0"/>
              </a:spcAft>
              <a:defRPr/>
            </a:pPr>
            <a:r>
              <a:rPr lang="en-US" dirty="0" smtClean="0">
                <a:solidFill>
                  <a:schemeClr val="tx2"/>
                </a:solidFill>
                <a:latin typeface="+mn-lt"/>
              </a:rPr>
              <a:t>             </a:t>
            </a:r>
            <a:endParaRPr lang="en-US" dirty="0">
              <a:solidFill>
                <a:schemeClr val="tx2"/>
              </a:solidFill>
              <a:latin typeface="+mn-lt"/>
            </a:endParaRPr>
          </a:p>
        </p:txBody>
      </p:sp>
      <p:sp>
        <p:nvSpPr>
          <p:cNvPr id="9" name="Title 4"/>
          <p:cNvSpPr>
            <a:spLocks noGrp="1"/>
          </p:cNvSpPr>
          <p:nvPr>
            <p:ph type="title" idx="4294967295"/>
          </p:nvPr>
        </p:nvSpPr>
        <p:spPr>
          <a:xfrm>
            <a:off x="228600" y="609600"/>
            <a:ext cx="8915400" cy="541338"/>
          </a:xfrm>
        </p:spPr>
        <p:txBody>
          <a:bodyPr>
            <a:noAutofit/>
          </a:bodyPr>
          <a:lstStyle/>
          <a:p>
            <a:pPr algn="ctr" fontAlgn="auto">
              <a:spcAft>
                <a:spcPts val="0"/>
              </a:spcAft>
              <a:defRPr/>
            </a:pPr>
            <a:r>
              <a:rPr lang="en-US" sz="2400" b="1" dirty="0" smtClean="0">
                <a:latin typeface="+mn-lt"/>
              </a:rPr>
              <a:t>Free &amp; Reduced Price School Meals Family </a:t>
            </a:r>
            <a:r>
              <a:rPr lang="en-US" sz="2400" b="1" dirty="0">
                <a:latin typeface="+mn-lt"/>
              </a:rPr>
              <a:t>A</a:t>
            </a:r>
            <a:r>
              <a:rPr lang="en-US" sz="2400" b="1" dirty="0" smtClean="0">
                <a:latin typeface="+mn-lt"/>
              </a:rPr>
              <a:t>pplication</a:t>
            </a:r>
            <a:endParaRPr lang="en-US" sz="2400" b="1" dirty="0">
              <a:latin typeface="+mn-lt"/>
            </a:endParaRPr>
          </a:p>
        </p:txBody>
      </p:sp>
      <p:pic>
        <p:nvPicPr>
          <p:cNvPr id="3" name="Content Placeholder 2" descr="http://portal.nysed.gov/portal/page/portal/CNKC/NeedToKnow/Memo%20-%20Policy%20Booklet%2015-16_ - Internet Explore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90" t="11706" r="3051" b="2369"/>
          <a:stretch/>
        </p:blipFill>
        <p:spPr>
          <a:xfrm>
            <a:off x="434163" y="1389667"/>
            <a:ext cx="3911379" cy="5309986"/>
          </a:xfrm>
        </p:spPr>
      </p:pic>
      <p:grpSp>
        <p:nvGrpSpPr>
          <p:cNvPr id="7" name="Group 6"/>
          <p:cNvGrpSpPr/>
          <p:nvPr/>
        </p:nvGrpSpPr>
        <p:grpSpPr>
          <a:xfrm>
            <a:off x="457200" y="1981200"/>
            <a:ext cx="3810000" cy="3437666"/>
            <a:chOff x="457200" y="1981200"/>
            <a:chExt cx="3810000" cy="3437666"/>
          </a:xfrm>
        </p:grpSpPr>
        <p:sp>
          <p:nvSpPr>
            <p:cNvPr id="6" name="Oval 5"/>
            <p:cNvSpPr/>
            <p:nvPr/>
          </p:nvSpPr>
          <p:spPr>
            <a:xfrm>
              <a:off x="457200" y="5260009"/>
              <a:ext cx="1143000" cy="15885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09600" y="1981200"/>
              <a:ext cx="36576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57200" y="2682777"/>
              <a:ext cx="1219200" cy="22594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3465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ctr"/>
            <a:r>
              <a:rPr lang="en-US" dirty="0" smtClean="0">
                <a:latin typeface="+mn-lt"/>
              </a:rPr>
              <a:t>Income Eligibility</a:t>
            </a:r>
            <a:endParaRPr lang="en-US" dirty="0">
              <a:latin typeface="+mn-lt"/>
            </a:endParaRPr>
          </a:p>
        </p:txBody>
      </p:sp>
      <p:sp>
        <p:nvSpPr>
          <p:cNvPr id="3" name="Content Placeholder 2"/>
          <p:cNvSpPr>
            <a:spLocks noGrp="1"/>
          </p:cNvSpPr>
          <p:nvPr>
            <p:ph idx="1"/>
          </p:nvPr>
        </p:nvSpPr>
        <p:spPr>
          <a:xfrm>
            <a:off x="304800" y="1371600"/>
            <a:ext cx="8534400" cy="5257800"/>
          </a:xfrm>
        </p:spPr>
        <p:txBody>
          <a:bodyPr>
            <a:normAutofit lnSpcReduction="10000"/>
          </a:bodyPr>
          <a:lstStyle/>
          <a:p>
            <a:pPr lvl="1"/>
            <a:r>
              <a:rPr lang="en-US" dirty="0" smtClean="0">
                <a:solidFill>
                  <a:schemeClr val="tx2"/>
                </a:solidFill>
              </a:rPr>
              <a:t>A </a:t>
            </a:r>
            <a:r>
              <a:rPr lang="en-US" dirty="0">
                <a:solidFill>
                  <a:schemeClr val="tx2"/>
                </a:solidFill>
              </a:rPr>
              <a:t>child </a:t>
            </a:r>
            <a:r>
              <a:rPr lang="en-US" dirty="0" smtClean="0">
                <a:solidFill>
                  <a:schemeClr val="tx2"/>
                </a:solidFill>
              </a:rPr>
              <a:t>whose </a:t>
            </a:r>
            <a:r>
              <a:rPr lang="en-US" dirty="0">
                <a:solidFill>
                  <a:schemeClr val="tx2"/>
                </a:solidFill>
              </a:rPr>
              <a:t>household qualifies based on current free/reduced price income guidelines determined by information provided on the application for free/reduced price meals</a:t>
            </a:r>
            <a:r>
              <a:rPr lang="en-US" dirty="0" smtClean="0">
                <a:solidFill>
                  <a:schemeClr val="tx2"/>
                </a:solidFill>
              </a:rPr>
              <a:t>.</a:t>
            </a:r>
          </a:p>
          <a:p>
            <a:pPr lvl="1"/>
            <a:endParaRPr lang="en-US" sz="1200" dirty="0" smtClean="0">
              <a:solidFill>
                <a:schemeClr val="tx2"/>
              </a:solidFill>
            </a:endParaRPr>
          </a:p>
          <a:p>
            <a:pPr lvl="1"/>
            <a:r>
              <a:rPr lang="en-US" dirty="0" smtClean="0">
                <a:solidFill>
                  <a:schemeClr val="tx2"/>
                </a:solidFill>
              </a:rPr>
              <a:t>Applications are taken at face value!</a:t>
            </a:r>
          </a:p>
          <a:p>
            <a:pPr lvl="1"/>
            <a:endParaRPr lang="en-US" sz="1200" dirty="0" smtClean="0">
              <a:solidFill>
                <a:schemeClr val="tx2"/>
              </a:solidFill>
            </a:endParaRPr>
          </a:p>
          <a:p>
            <a:pPr lvl="1"/>
            <a:r>
              <a:rPr lang="en-US" dirty="0" smtClean="0">
                <a:solidFill>
                  <a:schemeClr val="tx2"/>
                </a:solidFill>
              </a:rPr>
              <a:t>Once approved, the student(s) remains eligible for entire school year</a:t>
            </a:r>
          </a:p>
          <a:p>
            <a:pPr lvl="1"/>
            <a:endParaRPr lang="en-US" sz="1200" dirty="0" smtClean="0">
              <a:solidFill>
                <a:schemeClr val="tx2"/>
              </a:solidFill>
            </a:endParaRPr>
          </a:p>
          <a:p>
            <a:pPr lvl="1"/>
            <a:r>
              <a:rPr lang="en-US" dirty="0" smtClean="0">
                <a:solidFill>
                  <a:schemeClr val="tx2"/>
                </a:solidFill>
              </a:rPr>
              <a:t>Families may submit an application at anytime throughout the school year </a:t>
            </a:r>
          </a:p>
          <a:p>
            <a:pPr lvl="1"/>
            <a:endParaRPr lang="en-US" sz="1200" dirty="0" smtClean="0">
              <a:solidFill>
                <a:schemeClr val="tx2"/>
              </a:solidFill>
            </a:endParaRPr>
          </a:p>
          <a:p>
            <a:pPr lvl="1"/>
            <a:r>
              <a:rPr lang="en-US" dirty="0" smtClean="0">
                <a:solidFill>
                  <a:schemeClr val="tx2"/>
                </a:solidFill>
              </a:rPr>
              <a:t>Only complete applications may be approved</a:t>
            </a:r>
          </a:p>
          <a:p>
            <a:pPr lvl="2"/>
            <a:r>
              <a:rPr lang="en-US" sz="1800" dirty="0" smtClean="0">
                <a:solidFill>
                  <a:srgbClr val="FF0000"/>
                </a:solidFill>
              </a:rPr>
              <a:t>New for SY 2015-2016:  If applicant enters “0” or leaves any income field blank, they are certifying (promising) that there is no income to report.</a:t>
            </a:r>
          </a:p>
          <a:p>
            <a:pPr lvl="2"/>
            <a:endParaRPr lang="en-US" sz="2400" dirty="0">
              <a:solidFill>
                <a:schemeClr val="tx2"/>
              </a:solidFill>
            </a:endParaRPr>
          </a:p>
          <a:p>
            <a:pPr lvl="2"/>
            <a:endParaRPr lang="en-US" dirty="0">
              <a:solidFill>
                <a:schemeClr val="tx2"/>
              </a:solidFill>
            </a:endParaRPr>
          </a:p>
          <a:p>
            <a:endParaRPr lang="en-US" dirty="0"/>
          </a:p>
        </p:txBody>
      </p:sp>
    </p:spTree>
    <p:extLst>
      <p:ext uri="{BB962C8B-B14F-4D97-AF65-F5344CB8AC3E}">
        <p14:creationId xmlns:p14="http://schemas.microsoft.com/office/powerpoint/2010/main" val="1201194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portal.nysed.gov/portal/page/portal/CNKC/NeedToKnow/Memo%20-%20Policy%20Booklet%2015-16_ - Internet Explorer"/>
          <p:cNvPicPr>
            <a:picLocks noChangeAspect="1"/>
          </p:cNvPicPr>
          <p:nvPr/>
        </p:nvPicPr>
        <p:blipFill rotWithShape="1">
          <a:blip r:embed="rId3">
            <a:extLst>
              <a:ext uri="{28A0092B-C50C-407E-A947-70E740481C1C}">
                <a14:useLocalDpi xmlns:a14="http://schemas.microsoft.com/office/drawing/2010/main" val="0"/>
              </a:ext>
            </a:extLst>
          </a:blip>
          <a:srcRect l="10884" t="27013" r="9129" b="30216"/>
          <a:stretch/>
        </p:blipFill>
        <p:spPr>
          <a:xfrm>
            <a:off x="685800" y="914400"/>
            <a:ext cx="7924800" cy="5638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72662" y="457200"/>
            <a:ext cx="8229600" cy="794386"/>
          </a:xfrm>
        </p:spPr>
        <p:txBody>
          <a:bodyPr>
            <a:noAutofit/>
          </a:bodyPr>
          <a:lstStyle/>
          <a:p>
            <a:pPr algn="ctr" fontAlgn="auto">
              <a:spcAft>
                <a:spcPts val="0"/>
              </a:spcAft>
              <a:defRPr/>
            </a:pPr>
            <a:r>
              <a:rPr lang="en-US" sz="2400" b="1" dirty="0" smtClean="0">
                <a:latin typeface="+mn-lt"/>
              </a:rPr>
              <a:t>Free &amp; Reduced Price School Meals Family </a:t>
            </a:r>
            <a:r>
              <a:rPr lang="en-US" sz="2400" b="1" dirty="0">
                <a:latin typeface="+mn-lt"/>
              </a:rPr>
              <a:t>A</a:t>
            </a:r>
            <a:r>
              <a:rPr lang="en-US" sz="2400" b="1" dirty="0" smtClean="0">
                <a:latin typeface="+mn-lt"/>
              </a:rPr>
              <a:t>pplication</a:t>
            </a:r>
            <a:endParaRPr lang="en-US" sz="2400" b="1" dirty="0">
              <a:latin typeface="+mn-lt"/>
            </a:endParaRPr>
          </a:p>
        </p:txBody>
      </p:sp>
      <p:sp>
        <p:nvSpPr>
          <p:cNvPr id="3" name="TextBox 2"/>
          <p:cNvSpPr txBox="1"/>
          <p:nvPr/>
        </p:nvSpPr>
        <p:spPr>
          <a:xfrm>
            <a:off x="4724400" y="1264724"/>
            <a:ext cx="4191000" cy="5270674"/>
          </a:xfrm>
          <a:prstGeom prst="rect">
            <a:avLst/>
          </a:prstGeom>
          <a:noFill/>
        </p:spPr>
        <p:txBody>
          <a:bodyPr wrap="square">
            <a:spAutoFit/>
          </a:bodyPr>
          <a:lstStyle/>
          <a:p>
            <a:pPr algn="ctr" fontAlgn="auto">
              <a:spcBef>
                <a:spcPts val="0"/>
              </a:spcBef>
              <a:spcAft>
                <a:spcPts val="0"/>
              </a:spcAft>
              <a:defRPr/>
            </a:pPr>
            <a:r>
              <a:rPr lang="en-US" sz="2400" b="1" u="sng" dirty="0" smtClean="0">
                <a:solidFill>
                  <a:srgbClr val="00B0F0"/>
                </a:solidFill>
                <a:latin typeface="+mn-lt"/>
                <a:cs typeface="+mn-cs"/>
              </a:rPr>
              <a:t>Income Application</a:t>
            </a:r>
          </a:p>
          <a:p>
            <a:pPr algn="ctr" fontAlgn="auto">
              <a:spcBef>
                <a:spcPts val="0"/>
              </a:spcBef>
              <a:spcAft>
                <a:spcPts val="0"/>
              </a:spcAft>
              <a:defRPr/>
            </a:pPr>
            <a:endParaRPr lang="en-US" sz="1050" b="1" u="sng" dirty="0" smtClean="0">
              <a:solidFill>
                <a:schemeClr val="tx2"/>
              </a:solidFill>
              <a:latin typeface="+mn-lt"/>
              <a:cs typeface="+mn-cs"/>
            </a:endParaRPr>
          </a:p>
          <a:p>
            <a:pPr fontAlgn="auto">
              <a:spcBef>
                <a:spcPts val="0"/>
              </a:spcBef>
              <a:spcAft>
                <a:spcPts val="0"/>
              </a:spcAft>
              <a:defRPr/>
            </a:pPr>
            <a:r>
              <a:rPr lang="en-US" b="1" dirty="0" smtClean="0">
                <a:solidFill>
                  <a:schemeClr val="tx2"/>
                </a:solidFill>
                <a:latin typeface="+mn-lt"/>
                <a:cs typeface="+mn-cs"/>
              </a:rPr>
              <a:t>Must include:</a:t>
            </a:r>
          </a:p>
          <a:p>
            <a:pPr marL="285750" indent="-285750" fontAlgn="auto">
              <a:spcBef>
                <a:spcPts val="0"/>
              </a:spcBef>
              <a:spcAft>
                <a:spcPts val="0"/>
              </a:spcAft>
              <a:buFont typeface="Arial" pitchFamily="34" charset="0"/>
              <a:buChar char="•"/>
              <a:defRPr/>
            </a:pPr>
            <a:endParaRPr lang="en-US" sz="800" b="1" dirty="0" smtClean="0">
              <a:solidFill>
                <a:schemeClr val="tx2"/>
              </a:solidFill>
              <a:latin typeface="+mn-lt"/>
              <a:cs typeface="+mn-cs"/>
            </a:endParaRPr>
          </a:p>
          <a:p>
            <a:pPr marL="285750" indent="-285750" fontAlgn="auto">
              <a:spcBef>
                <a:spcPts val="0"/>
              </a:spcBef>
              <a:spcAft>
                <a:spcPts val="0"/>
              </a:spcAft>
              <a:buFont typeface="Arial" pitchFamily="34" charset="0"/>
              <a:buChar char="•"/>
              <a:defRPr/>
            </a:pPr>
            <a:r>
              <a:rPr lang="en-US" b="1" dirty="0" smtClean="0">
                <a:solidFill>
                  <a:schemeClr val="tx2"/>
                </a:solidFill>
                <a:latin typeface="+mn-lt"/>
                <a:cs typeface="+mn-cs"/>
              </a:rPr>
              <a:t>Student </a:t>
            </a:r>
            <a:r>
              <a:rPr lang="en-US" b="1" dirty="0">
                <a:solidFill>
                  <a:schemeClr val="tx2"/>
                </a:solidFill>
                <a:latin typeface="+mn-lt"/>
                <a:cs typeface="+mn-cs"/>
              </a:rPr>
              <a:t>name(s) </a:t>
            </a:r>
            <a:endParaRPr lang="en-US" b="1" dirty="0" smtClean="0">
              <a:solidFill>
                <a:schemeClr val="tx2"/>
              </a:solidFill>
              <a:latin typeface="+mn-lt"/>
              <a:cs typeface="+mn-cs"/>
            </a:endParaRPr>
          </a:p>
          <a:p>
            <a:pPr marL="285750" indent="-285750" fontAlgn="auto">
              <a:spcBef>
                <a:spcPts val="0"/>
              </a:spcBef>
              <a:spcAft>
                <a:spcPts val="0"/>
              </a:spcAft>
              <a:buFont typeface="Arial" pitchFamily="34" charset="0"/>
              <a:buChar char="•"/>
              <a:defRPr/>
            </a:pPr>
            <a:endParaRPr lang="en-US" sz="800" b="1" dirty="0" smtClean="0">
              <a:solidFill>
                <a:schemeClr val="tx2"/>
              </a:solidFill>
              <a:latin typeface="+mn-lt"/>
              <a:cs typeface="+mn-cs"/>
            </a:endParaRPr>
          </a:p>
          <a:p>
            <a:pPr marL="285750" indent="-285750" fontAlgn="auto">
              <a:spcBef>
                <a:spcPts val="0"/>
              </a:spcBef>
              <a:spcAft>
                <a:spcPts val="0"/>
              </a:spcAft>
              <a:buFont typeface="Arial" pitchFamily="34" charset="0"/>
              <a:buChar char="•"/>
              <a:defRPr/>
            </a:pPr>
            <a:r>
              <a:rPr lang="en-US" b="1" dirty="0" smtClean="0">
                <a:solidFill>
                  <a:schemeClr val="tx2"/>
                </a:solidFill>
                <a:latin typeface="+mn-lt"/>
                <a:cs typeface="+mn-cs"/>
              </a:rPr>
              <a:t>Household member names and total number of members</a:t>
            </a:r>
          </a:p>
          <a:p>
            <a:pPr marL="285750" indent="-285750" fontAlgn="auto">
              <a:spcBef>
                <a:spcPts val="0"/>
              </a:spcBef>
              <a:spcAft>
                <a:spcPts val="0"/>
              </a:spcAft>
              <a:buFont typeface="Arial" pitchFamily="34" charset="0"/>
              <a:buChar char="•"/>
              <a:defRPr/>
            </a:pPr>
            <a:endParaRPr lang="en-US" sz="800" b="1" dirty="0" smtClean="0">
              <a:solidFill>
                <a:schemeClr val="tx2"/>
              </a:solidFill>
              <a:latin typeface="+mn-lt"/>
              <a:cs typeface="+mn-cs"/>
            </a:endParaRPr>
          </a:p>
          <a:p>
            <a:pPr marL="285750" indent="-285750" fontAlgn="auto">
              <a:spcBef>
                <a:spcPts val="0"/>
              </a:spcBef>
              <a:spcAft>
                <a:spcPts val="0"/>
              </a:spcAft>
              <a:buFont typeface="Arial" pitchFamily="34" charset="0"/>
              <a:buChar char="•"/>
              <a:defRPr/>
            </a:pPr>
            <a:r>
              <a:rPr lang="en-US" b="1" dirty="0" smtClean="0">
                <a:solidFill>
                  <a:schemeClr val="tx2"/>
                </a:solidFill>
                <a:latin typeface="+mn-lt"/>
                <a:cs typeface="+mn-cs"/>
              </a:rPr>
              <a:t>Income </a:t>
            </a:r>
            <a:r>
              <a:rPr lang="en-US" b="1" dirty="0">
                <a:solidFill>
                  <a:schemeClr val="tx2"/>
                </a:solidFill>
                <a:latin typeface="+mn-lt"/>
                <a:cs typeface="+mn-cs"/>
              </a:rPr>
              <a:t>and frequency for each household </a:t>
            </a:r>
            <a:r>
              <a:rPr lang="en-US" b="1" dirty="0" smtClean="0">
                <a:solidFill>
                  <a:schemeClr val="tx2"/>
                </a:solidFill>
                <a:latin typeface="+mn-lt"/>
                <a:cs typeface="+mn-cs"/>
              </a:rPr>
              <a:t>member</a:t>
            </a:r>
          </a:p>
          <a:p>
            <a:pPr lvl="1" fontAlgn="auto">
              <a:spcBef>
                <a:spcPts val="0"/>
              </a:spcBef>
              <a:spcAft>
                <a:spcPts val="0"/>
              </a:spcAft>
              <a:defRPr/>
            </a:pPr>
            <a:r>
              <a:rPr lang="en-US" dirty="0" smtClean="0">
                <a:solidFill>
                  <a:srgbClr val="FF0000"/>
                </a:solidFill>
                <a:latin typeface="+mn-lt"/>
                <a:cs typeface="+mn-cs"/>
              </a:rPr>
              <a:t>*</a:t>
            </a:r>
            <a:r>
              <a:rPr lang="en-US" sz="1400" dirty="0" smtClean="0">
                <a:solidFill>
                  <a:srgbClr val="FF0000"/>
                </a:solidFill>
                <a:latin typeface="+mn-lt"/>
                <a:cs typeface="+mn-cs"/>
              </a:rPr>
              <a:t>Any </a:t>
            </a:r>
            <a:r>
              <a:rPr lang="en-US" sz="1400" dirty="0">
                <a:solidFill>
                  <a:srgbClr val="FF0000"/>
                </a:solidFill>
                <a:latin typeface="+mn-lt"/>
                <a:cs typeface="+mn-cs"/>
              </a:rPr>
              <a:t>income field </a:t>
            </a:r>
            <a:r>
              <a:rPr lang="en-US" sz="1400" dirty="0" smtClean="0">
                <a:solidFill>
                  <a:srgbClr val="FF0000"/>
                </a:solidFill>
                <a:latin typeface="+mn-lt"/>
                <a:cs typeface="+mn-cs"/>
              </a:rPr>
              <a:t>left blank indicates that they are certifying that </a:t>
            </a:r>
            <a:r>
              <a:rPr lang="en-US" sz="1400" dirty="0">
                <a:solidFill>
                  <a:srgbClr val="FF0000"/>
                </a:solidFill>
                <a:latin typeface="+mn-lt"/>
                <a:cs typeface="+mn-cs"/>
              </a:rPr>
              <a:t>there is no income to </a:t>
            </a:r>
            <a:r>
              <a:rPr lang="en-US" sz="1400" dirty="0" smtClean="0">
                <a:solidFill>
                  <a:srgbClr val="FF0000"/>
                </a:solidFill>
                <a:latin typeface="+mn-lt"/>
                <a:cs typeface="+mn-cs"/>
              </a:rPr>
              <a:t>report</a:t>
            </a:r>
          </a:p>
          <a:p>
            <a:pPr marL="285750" indent="-285750" fontAlgn="auto">
              <a:spcBef>
                <a:spcPts val="0"/>
              </a:spcBef>
              <a:spcAft>
                <a:spcPts val="0"/>
              </a:spcAft>
              <a:buFont typeface="Arial" pitchFamily="34" charset="0"/>
              <a:buChar char="•"/>
              <a:defRPr/>
            </a:pPr>
            <a:endParaRPr lang="en-US" sz="800" b="1" dirty="0" smtClean="0">
              <a:solidFill>
                <a:schemeClr val="tx2"/>
              </a:solidFill>
              <a:latin typeface="+mn-lt"/>
              <a:cs typeface="+mn-cs"/>
            </a:endParaRPr>
          </a:p>
          <a:p>
            <a:pPr marL="285750" indent="-285750" fontAlgn="auto">
              <a:spcBef>
                <a:spcPts val="0"/>
              </a:spcBef>
              <a:spcAft>
                <a:spcPts val="0"/>
              </a:spcAft>
              <a:buFont typeface="Arial" pitchFamily="34" charset="0"/>
              <a:buChar char="•"/>
              <a:defRPr/>
            </a:pPr>
            <a:r>
              <a:rPr lang="en-US" b="1" dirty="0" smtClean="0">
                <a:solidFill>
                  <a:schemeClr val="tx2"/>
                </a:solidFill>
                <a:latin typeface="+mn-lt"/>
                <a:cs typeface="+mn-cs"/>
              </a:rPr>
              <a:t>Social </a:t>
            </a:r>
            <a:r>
              <a:rPr lang="en-US" b="1" dirty="0">
                <a:solidFill>
                  <a:schemeClr val="tx2"/>
                </a:solidFill>
                <a:latin typeface="+mn-lt"/>
                <a:cs typeface="+mn-cs"/>
              </a:rPr>
              <a:t>Security # (last 4 digits only</a:t>
            </a:r>
            <a:r>
              <a:rPr lang="en-US" b="1" dirty="0" smtClean="0">
                <a:solidFill>
                  <a:schemeClr val="tx2"/>
                </a:solidFill>
                <a:latin typeface="+mn-lt"/>
                <a:cs typeface="+mn-cs"/>
              </a:rPr>
              <a:t>)</a:t>
            </a:r>
          </a:p>
          <a:p>
            <a:pPr marL="285750" indent="-285750" fontAlgn="auto">
              <a:spcBef>
                <a:spcPts val="0"/>
              </a:spcBef>
              <a:spcAft>
                <a:spcPts val="0"/>
              </a:spcAft>
              <a:buFont typeface="Arial" pitchFamily="34" charset="0"/>
              <a:buChar char="•"/>
              <a:defRPr/>
            </a:pPr>
            <a:endParaRPr lang="en-US" sz="800" b="1" dirty="0" smtClean="0">
              <a:solidFill>
                <a:schemeClr val="tx2"/>
              </a:solidFill>
              <a:latin typeface="+mn-lt"/>
              <a:cs typeface="+mn-cs"/>
            </a:endParaRPr>
          </a:p>
          <a:p>
            <a:pPr marL="285750" indent="-285750" fontAlgn="auto">
              <a:spcBef>
                <a:spcPts val="0"/>
              </a:spcBef>
              <a:spcAft>
                <a:spcPts val="0"/>
              </a:spcAft>
              <a:buFont typeface="Arial" pitchFamily="34" charset="0"/>
              <a:buChar char="•"/>
              <a:defRPr/>
            </a:pPr>
            <a:r>
              <a:rPr lang="en-US" b="1" dirty="0" smtClean="0">
                <a:solidFill>
                  <a:schemeClr val="tx2"/>
                </a:solidFill>
                <a:latin typeface="+mn-lt"/>
                <a:cs typeface="+mn-cs"/>
              </a:rPr>
              <a:t>Adult signature</a:t>
            </a:r>
          </a:p>
          <a:p>
            <a:pPr marL="285750" indent="-285750" fontAlgn="auto">
              <a:spcBef>
                <a:spcPts val="0"/>
              </a:spcBef>
              <a:spcAft>
                <a:spcPts val="0"/>
              </a:spcAft>
              <a:buFont typeface="Arial" pitchFamily="34" charset="0"/>
              <a:buChar char="•"/>
              <a:defRPr/>
            </a:pPr>
            <a:endParaRPr lang="en-US" b="1" dirty="0" smtClean="0">
              <a:solidFill>
                <a:schemeClr val="tx2"/>
              </a:solidFill>
              <a:latin typeface="+mn-lt"/>
              <a:cs typeface="+mn-cs"/>
            </a:endParaRPr>
          </a:p>
          <a:p>
            <a:pPr algn="ctr" fontAlgn="auto">
              <a:spcBef>
                <a:spcPts val="0"/>
              </a:spcBef>
              <a:spcAft>
                <a:spcPts val="0"/>
              </a:spcAft>
              <a:defRPr/>
            </a:pPr>
            <a:r>
              <a:rPr lang="en-US" b="1" dirty="0" smtClean="0">
                <a:solidFill>
                  <a:schemeClr val="tx2"/>
                </a:solidFill>
                <a:latin typeface="+mn-lt"/>
                <a:cs typeface="+mn-cs"/>
              </a:rPr>
              <a:t>Only complete applications may be approved!</a:t>
            </a:r>
            <a:endParaRPr lang="en-US" b="1" dirty="0">
              <a:solidFill>
                <a:schemeClr val="tx2"/>
              </a:solidFill>
              <a:latin typeface="+mn-lt"/>
              <a:cs typeface="+mn-cs"/>
            </a:endParaRPr>
          </a:p>
          <a:p>
            <a:pPr fontAlgn="auto">
              <a:spcBef>
                <a:spcPts val="0"/>
              </a:spcBef>
              <a:spcAft>
                <a:spcPts val="0"/>
              </a:spcAft>
              <a:defRPr/>
            </a:pPr>
            <a:r>
              <a:rPr lang="en-US" dirty="0" smtClean="0">
                <a:solidFill>
                  <a:schemeClr val="tx2"/>
                </a:solidFill>
                <a:latin typeface="+mn-lt"/>
                <a:cs typeface="+mn-cs"/>
              </a:rPr>
              <a:t> </a:t>
            </a:r>
            <a:endParaRPr lang="en-US" dirty="0">
              <a:solidFill>
                <a:schemeClr val="tx2"/>
              </a:solidFill>
              <a:latin typeface="+mn-lt"/>
              <a:cs typeface="+mn-cs"/>
            </a:endParaRPr>
          </a:p>
        </p:txBody>
      </p:sp>
      <p:pic>
        <p:nvPicPr>
          <p:cNvPr id="6" name="Content Placeholder 2" descr="http://portal.nysed.gov/portal/page/portal/CNKC/NeedToKnow/Memo%20-%20Policy%20Booklet%2015-16_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890" t="11706" r="2380" b="2369"/>
          <a:stretch/>
        </p:blipFill>
        <p:spPr>
          <a:xfrm>
            <a:off x="398592" y="1389000"/>
            <a:ext cx="3962400" cy="5341903"/>
          </a:xfrm>
          <a:prstGeom prst="rect">
            <a:avLst/>
          </a:prstGeom>
        </p:spPr>
      </p:pic>
      <p:sp>
        <p:nvSpPr>
          <p:cNvPr id="8" name="Oval 7"/>
          <p:cNvSpPr/>
          <p:nvPr/>
        </p:nvSpPr>
        <p:spPr>
          <a:xfrm>
            <a:off x="403141" y="1905000"/>
            <a:ext cx="2721059"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09215" y="4786952"/>
            <a:ext cx="697892" cy="1905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91768" y="5257800"/>
            <a:ext cx="862386" cy="1905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171699" y="5326607"/>
            <a:ext cx="2100049" cy="21950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37949" y="3429000"/>
            <a:ext cx="37338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pPr algn="ctr"/>
            <a:r>
              <a:rPr lang="en-US" dirty="0" smtClean="0">
                <a:latin typeface="+mn-lt"/>
              </a:rPr>
              <a:t>Income Applications</a:t>
            </a:r>
            <a:endParaRPr lang="en-US" dirty="0">
              <a:latin typeface="+mn-lt"/>
            </a:endParaRPr>
          </a:p>
        </p:txBody>
      </p:sp>
      <p:sp>
        <p:nvSpPr>
          <p:cNvPr id="3" name="Content Placeholder 2"/>
          <p:cNvSpPr>
            <a:spLocks noGrp="1"/>
          </p:cNvSpPr>
          <p:nvPr>
            <p:ph idx="1"/>
          </p:nvPr>
        </p:nvSpPr>
        <p:spPr>
          <a:xfrm>
            <a:off x="152400" y="1524000"/>
            <a:ext cx="8915400" cy="5181600"/>
          </a:xfrm>
        </p:spPr>
        <p:txBody>
          <a:bodyPr>
            <a:normAutofit lnSpcReduction="10000"/>
          </a:bodyPr>
          <a:lstStyle/>
          <a:p>
            <a:r>
              <a:rPr lang="en-US" sz="2400" dirty="0" smtClean="0">
                <a:solidFill>
                  <a:schemeClr val="tx2"/>
                </a:solidFill>
              </a:rPr>
              <a:t>Reviewing official will use the current income eligibility guidelines to approve or deny benefits using the total household members and total income listed on the application</a:t>
            </a:r>
          </a:p>
          <a:p>
            <a:endParaRPr lang="en-US" sz="1000" dirty="0" smtClean="0">
              <a:solidFill>
                <a:schemeClr val="tx2"/>
              </a:solidFill>
            </a:endParaRPr>
          </a:p>
          <a:p>
            <a:r>
              <a:rPr lang="en-US" sz="2200" dirty="0" smtClean="0">
                <a:solidFill>
                  <a:schemeClr val="tx2"/>
                </a:solidFill>
              </a:rPr>
              <a:t>One income frequency listed:</a:t>
            </a:r>
          </a:p>
          <a:p>
            <a:pPr lvl="1"/>
            <a:r>
              <a:rPr lang="en-US" sz="2000" dirty="0">
                <a:solidFill>
                  <a:schemeClr val="tx2"/>
                </a:solidFill>
              </a:rPr>
              <a:t>Add the total income listed for the one frequency and compare to the eligibility guidelines for the household size  </a:t>
            </a:r>
          </a:p>
          <a:p>
            <a:pPr lvl="1"/>
            <a:endParaRPr lang="en-US" sz="1000" dirty="0" smtClean="0">
              <a:solidFill>
                <a:schemeClr val="tx2"/>
              </a:solidFill>
            </a:endParaRPr>
          </a:p>
          <a:p>
            <a:r>
              <a:rPr lang="en-US" sz="2200" dirty="0" smtClean="0">
                <a:solidFill>
                  <a:schemeClr val="tx2"/>
                </a:solidFill>
              </a:rPr>
              <a:t>Multiple income frequencies:</a:t>
            </a:r>
          </a:p>
          <a:p>
            <a:pPr lvl="1"/>
            <a:r>
              <a:rPr lang="en-US" sz="2000" dirty="0">
                <a:solidFill>
                  <a:schemeClr val="tx2"/>
                </a:solidFill>
              </a:rPr>
              <a:t>Must convert the different frequencies to annual income</a:t>
            </a:r>
          </a:p>
          <a:p>
            <a:pPr lvl="2"/>
            <a:r>
              <a:rPr lang="en-US" sz="2000" dirty="0" smtClean="0">
                <a:solidFill>
                  <a:schemeClr val="tx2"/>
                </a:solidFill>
              </a:rPr>
              <a:t>Total annual </a:t>
            </a:r>
            <a:r>
              <a:rPr lang="en-US" sz="2000" dirty="0">
                <a:solidFill>
                  <a:schemeClr val="tx2"/>
                </a:solidFill>
              </a:rPr>
              <a:t>income then added together and compared to the eligibility guidelines for the household size</a:t>
            </a:r>
          </a:p>
          <a:p>
            <a:pPr lvl="1"/>
            <a:endParaRPr lang="en-US" sz="1000" dirty="0" smtClean="0">
              <a:solidFill>
                <a:schemeClr val="tx2"/>
              </a:solidFill>
            </a:endParaRPr>
          </a:p>
          <a:p>
            <a:r>
              <a:rPr lang="en-US" sz="2400" dirty="0" smtClean="0">
                <a:solidFill>
                  <a:schemeClr val="tx2"/>
                </a:solidFill>
              </a:rPr>
              <a:t>No income frequency listed:</a:t>
            </a:r>
          </a:p>
          <a:p>
            <a:pPr lvl="1"/>
            <a:r>
              <a:rPr lang="en-US" sz="2200" dirty="0" smtClean="0">
                <a:solidFill>
                  <a:schemeClr val="tx2"/>
                </a:solidFill>
              </a:rPr>
              <a:t>Contact family to obtain frequency of income</a:t>
            </a:r>
          </a:p>
          <a:p>
            <a:pPr lvl="2"/>
            <a:r>
              <a:rPr lang="en-US" sz="1900" dirty="0" smtClean="0">
                <a:solidFill>
                  <a:schemeClr val="tx2"/>
                </a:solidFill>
              </a:rPr>
              <a:t>If no response, consider the income weekly </a:t>
            </a:r>
          </a:p>
        </p:txBody>
      </p:sp>
    </p:spTree>
    <p:extLst>
      <p:ext uri="{BB962C8B-B14F-4D97-AF65-F5344CB8AC3E}">
        <p14:creationId xmlns:p14="http://schemas.microsoft.com/office/powerpoint/2010/main" val="2373048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838200"/>
            <a:ext cx="9144000" cy="914400"/>
          </a:xfrm>
        </p:spPr>
        <p:txBody>
          <a:bodyPr>
            <a:normAutofit/>
          </a:bodyPr>
          <a:lstStyle/>
          <a:p>
            <a:pPr algn="ctr"/>
            <a:r>
              <a:rPr lang="en-US" sz="4000" b="1" dirty="0" smtClean="0">
                <a:solidFill>
                  <a:srgbClr val="164C6C"/>
                </a:solidFill>
              </a:rPr>
              <a:t>       </a:t>
            </a:r>
            <a:r>
              <a:rPr lang="en-US" dirty="0" smtClean="0">
                <a:latin typeface="Constantia" panose="02030602050306030303" pitchFamily="18" charset="0"/>
              </a:rPr>
              <a:t>Regulatory Authority</a:t>
            </a:r>
          </a:p>
        </p:txBody>
      </p:sp>
      <p:sp>
        <p:nvSpPr>
          <p:cNvPr id="19458" name="Content Placeholder 2"/>
          <p:cNvSpPr>
            <a:spLocks noGrp="1"/>
          </p:cNvSpPr>
          <p:nvPr>
            <p:ph idx="1"/>
          </p:nvPr>
        </p:nvSpPr>
        <p:spPr>
          <a:xfrm>
            <a:off x="533400" y="2133600"/>
            <a:ext cx="8229600" cy="4495800"/>
          </a:xfrm>
        </p:spPr>
        <p:txBody>
          <a:bodyPr>
            <a:normAutofit fontScale="25000" lnSpcReduction="20000"/>
          </a:bodyPr>
          <a:lstStyle/>
          <a:p>
            <a:pPr marL="0" indent="0">
              <a:spcBef>
                <a:spcPts val="600"/>
              </a:spcBef>
              <a:spcAft>
                <a:spcPts val="0"/>
              </a:spcAft>
            </a:pPr>
            <a:r>
              <a:rPr lang="en-US" sz="6400" dirty="0" smtClean="0"/>
              <a:t>7 </a:t>
            </a:r>
            <a:r>
              <a:rPr lang="en-US" sz="6400" dirty="0"/>
              <a:t>CFR</a:t>
            </a:r>
          </a:p>
          <a:p>
            <a:pPr marL="365760" lvl="1" indent="0">
              <a:spcBef>
                <a:spcPts val="600"/>
              </a:spcBef>
            </a:pPr>
            <a:r>
              <a:rPr lang="en-US" sz="6400" dirty="0"/>
              <a:t>Part 210– National School Lunch Program</a:t>
            </a:r>
          </a:p>
          <a:p>
            <a:pPr marL="365760" lvl="1" indent="0">
              <a:spcBef>
                <a:spcPts val="600"/>
              </a:spcBef>
            </a:pPr>
            <a:r>
              <a:rPr lang="en-US" sz="6400" dirty="0"/>
              <a:t>Part 215– Special Milk Program</a:t>
            </a:r>
          </a:p>
          <a:p>
            <a:pPr marL="365760" lvl="1" indent="0">
              <a:spcBef>
                <a:spcPts val="600"/>
              </a:spcBef>
            </a:pPr>
            <a:r>
              <a:rPr lang="en-US" sz="6400" dirty="0"/>
              <a:t>Part 220– School Breakfast Program</a:t>
            </a:r>
          </a:p>
          <a:p>
            <a:pPr marL="365760" lvl="1" indent="0">
              <a:spcBef>
                <a:spcPts val="600"/>
              </a:spcBef>
            </a:pPr>
            <a:r>
              <a:rPr lang="en-US" sz="6400" dirty="0"/>
              <a:t>Part 235– State Administrative Expense</a:t>
            </a:r>
          </a:p>
          <a:p>
            <a:pPr marL="365760" lvl="1" indent="0">
              <a:spcBef>
                <a:spcPts val="600"/>
              </a:spcBef>
            </a:pPr>
            <a:r>
              <a:rPr lang="en-US" sz="6400" b="1" dirty="0"/>
              <a:t>Part 245– Free and Reduced Price Eligibility</a:t>
            </a:r>
          </a:p>
          <a:p>
            <a:pPr marL="365760" lvl="1" indent="0">
              <a:spcBef>
                <a:spcPts val="600"/>
              </a:spcBef>
            </a:pPr>
            <a:r>
              <a:rPr lang="en-US" sz="6400" dirty="0"/>
              <a:t>Part 3016- Procurement for Public &amp; Charter Schools</a:t>
            </a:r>
          </a:p>
          <a:p>
            <a:pPr marL="365760" lvl="1" indent="0">
              <a:spcBef>
                <a:spcPts val="600"/>
              </a:spcBef>
            </a:pPr>
            <a:r>
              <a:rPr lang="en-US" sz="6400" dirty="0"/>
              <a:t>Part 3019- Procurement for Non-Public Schools</a:t>
            </a:r>
          </a:p>
          <a:p>
            <a:pPr marL="365760" lvl="1" indent="0">
              <a:spcBef>
                <a:spcPts val="600"/>
              </a:spcBef>
            </a:pPr>
            <a:r>
              <a:rPr lang="en-US" sz="6400" dirty="0"/>
              <a:t>Part 3052- Audit </a:t>
            </a:r>
            <a:r>
              <a:rPr lang="en-US" sz="6400" dirty="0" smtClean="0"/>
              <a:t>Requirements</a:t>
            </a:r>
          </a:p>
          <a:p>
            <a:pPr marL="365760" lvl="1" indent="0">
              <a:spcBef>
                <a:spcPts val="600"/>
              </a:spcBef>
              <a:buNone/>
            </a:pPr>
            <a:endParaRPr lang="en-US" sz="6400" dirty="0" smtClean="0"/>
          </a:p>
          <a:p>
            <a:pPr marL="0" indent="0">
              <a:spcBef>
                <a:spcPts val="600"/>
              </a:spcBef>
            </a:pPr>
            <a:r>
              <a:rPr lang="en-US" sz="6400" dirty="0"/>
              <a:t>Public Law 111-296  (Healthy, Hunger-Free Kids Act of 2010)</a:t>
            </a:r>
          </a:p>
          <a:p>
            <a:pPr marL="0" indent="0">
              <a:spcBef>
                <a:spcPts val="600"/>
              </a:spcBef>
              <a:spcAft>
                <a:spcPts val="0"/>
              </a:spcAft>
            </a:pPr>
            <a:endParaRPr lang="en-US" sz="6400" dirty="0"/>
          </a:p>
          <a:p>
            <a:pPr marL="0" indent="0">
              <a:spcBef>
                <a:spcPts val="600"/>
              </a:spcBef>
            </a:pPr>
            <a:r>
              <a:rPr lang="en-US" sz="6400" dirty="0" smtClean="0"/>
              <a:t>2 CFR Chapter I, and Chapter II, Parts 200, 215, 220, 225, and 230- Uniform </a:t>
            </a:r>
            <a:r>
              <a:rPr lang="en-US" sz="6400" dirty="0"/>
              <a:t>Administrative Requirements, Cost Principles, and Audit Requirements for Federal </a:t>
            </a:r>
            <a:r>
              <a:rPr lang="en-US" sz="6400" dirty="0" smtClean="0"/>
              <a:t>Awards; Final Rule</a:t>
            </a:r>
            <a:endParaRPr lang="en-US" sz="6400" dirty="0"/>
          </a:p>
          <a:p>
            <a:pPr marL="365760" lvl="1" indent="0">
              <a:spcBef>
                <a:spcPts val="600"/>
              </a:spcBef>
            </a:pPr>
            <a:r>
              <a:rPr lang="en-US" sz="6400" dirty="0" smtClean="0"/>
              <a:t>Supersedes and streamlines requirements from OMB CIRCULARS A-87; A-122</a:t>
            </a:r>
          </a:p>
          <a:p>
            <a:pPr marL="365760" lvl="1" indent="0">
              <a:spcBef>
                <a:spcPts val="600"/>
              </a:spcBef>
              <a:buNone/>
            </a:pPr>
            <a:endParaRPr lang="en-US" sz="6400" dirty="0"/>
          </a:p>
          <a:p>
            <a:pPr marL="0" indent="0">
              <a:spcBef>
                <a:spcPts val="600"/>
              </a:spcBef>
              <a:spcAft>
                <a:spcPts val="0"/>
              </a:spcAft>
            </a:pPr>
            <a:r>
              <a:rPr lang="en-US" sz="6400" dirty="0"/>
              <a:t>All USDA, SED guidance, memos, and instructions</a:t>
            </a:r>
          </a:p>
          <a:p>
            <a:pPr marL="0" indent="0">
              <a:spcAft>
                <a:spcPts val="600"/>
              </a:spcAft>
              <a:buNone/>
            </a:pPr>
            <a:endParaRPr lang="en-US" sz="4800" dirty="0" smtClean="0"/>
          </a:p>
          <a:p>
            <a:pPr marL="0" indent="0">
              <a:spcAft>
                <a:spcPts val="600"/>
              </a:spcAft>
              <a:buNone/>
            </a:pPr>
            <a:endParaRPr lang="en-US" sz="4800" dirty="0" smtClean="0"/>
          </a:p>
          <a:p>
            <a:pPr marL="0" indent="0">
              <a:spcAft>
                <a:spcPts val="600"/>
              </a:spcAft>
              <a:buNone/>
            </a:pPr>
            <a:endParaRPr lang="en-US" sz="4800" dirty="0" smtClean="0"/>
          </a:p>
          <a:p>
            <a:pPr marL="0" indent="0">
              <a:spcAft>
                <a:spcPts val="600"/>
              </a:spcAft>
            </a:pPr>
            <a:endParaRPr lang="en-US" sz="2800" dirty="0"/>
          </a:p>
          <a:p>
            <a:pPr marL="0" indent="0">
              <a:spcAft>
                <a:spcPts val="600"/>
              </a:spcAft>
            </a:pPr>
            <a:endParaRPr lang="en-US" sz="2400" dirty="0" smtClean="0">
              <a:solidFill>
                <a:schemeClr val="tx1"/>
              </a:solidFill>
            </a:endParaRPr>
          </a:p>
          <a:p>
            <a:pPr marL="273050" lvl="1" indent="0">
              <a:spcAft>
                <a:spcPts val="600"/>
              </a:spcAft>
              <a:buNone/>
            </a:pPr>
            <a:endParaRPr lang="en-US" sz="2400" dirty="0" smtClean="0">
              <a:solidFill>
                <a:schemeClr val="tx1"/>
              </a:solidFill>
            </a:endParaRPr>
          </a:p>
          <a:p>
            <a:pPr marL="273050" lvl="1" indent="0">
              <a:spcAft>
                <a:spcPts val="600"/>
              </a:spcAft>
              <a:buNone/>
            </a:pPr>
            <a:r>
              <a:rPr lang="en-US" sz="1900" dirty="0" smtClean="0">
                <a:solidFill>
                  <a:schemeClr val="tx1"/>
                </a:solidFill>
              </a:rPr>
              <a:t> </a:t>
            </a:r>
          </a:p>
          <a:p>
            <a:pPr marL="0" indent="0">
              <a:spcAft>
                <a:spcPts val="600"/>
              </a:spcAft>
            </a:pPr>
            <a:endParaRPr lang="en-US" sz="2100" dirty="0" smtClean="0"/>
          </a:p>
          <a:p>
            <a:pPr marL="273050" lvl="1" indent="0">
              <a:spcAft>
                <a:spcPts val="600"/>
              </a:spcAft>
            </a:pPr>
            <a:endParaRPr lang="en-US" sz="2100" dirty="0" smtClean="0"/>
          </a:p>
        </p:txBody>
      </p:sp>
      <p:pic>
        <p:nvPicPr>
          <p:cNvPr id="2051" name="Picture 3" descr="C:\Users\aregisko\AppData\Local\Microsoft\Windows\Temporary Internet Files\Content.IE5\DWN6UNNM\law-158356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62000"/>
            <a:ext cx="925116"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88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85800" y="609600"/>
            <a:ext cx="8229600" cy="533400"/>
          </a:xfrm>
        </p:spPr>
        <p:txBody>
          <a:bodyPr>
            <a:noAutofit/>
          </a:bodyPr>
          <a:lstStyle/>
          <a:p>
            <a:pPr algn="ctr" fontAlgn="auto">
              <a:spcAft>
                <a:spcPts val="0"/>
              </a:spcAft>
              <a:defRPr/>
            </a:pPr>
            <a:r>
              <a:rPr lang="en-US" sz="2400" b="1" dirty="0" smtClean="0">
                <a:latin typeface="+mn-lt"/>
              </a:rPr>
              <a:t>Free &amp; Reduced Price School Meals Family </a:t>
            </a:r>
            <a:r>
              <a:rPr lang="en-US" sz="2400" b="1" dirty="0">
                <a:latin typeface="+mn-lt"/>
              </a:rPr>
              <a:t>A</a:t>
            </a:r>
            <a:r>
              <a:rPr lang="en-US" sz="2400" b="1" dirty="0" smtClean="0">
                <a:latin typeface="+mn-lt"/>
              </a:rPr>
              <a:t>pplication</a:t>
            </a:r>
            <a:endParaRPr lang="en-US" sz="2400" b="1" dirty="0">
              <a:latin typeface="+mn-lt"/>
            </a:endParaRPr>
          </a:p>
        </p:txBody>
      </p:sp>
      <p:sp>
        <p:nvSpPr>
          <p:cNvPr id="3" name="TextBox 2"/>
          <p:cNvSpPr txBox="1"/>
          <p:nvPr/>
        </p:nvSpPr>
        <p:spPr>
          <a:xfrm>
            <a:off x="4876800" y="1295400"/>
            <a:ext cx="4114800" cy="5147563"/>
          </a:xfrm>
          <a:prstGeom prst="rect">
            <a:avLst/>
          </a:prstGeom>
          <a:noFill/>
        </p:spPr>
        <p:txBody>
          <a:bodyPr wrap="square">
            <a:spAutoFit/>
          </a:bodyPr>
          <a:lstStyle/>
          <a:p>
            <a:pPr algn="ctr" fontAlgn="auto">
              <a:spcBef>
                <a:spcPts val="0"/>
              </a:spcBef>
              <a:spcAft>
                <a:spcPts val="0"/>
              </a:spcAft>
              <a:defRPr/>
            </a:pPr>
            <a:r>
              <a:rPr lang="en-US" sz="2400" b="1" u="sng" dirty="0" smtClean="0">
                <a:solidFill>
                  <a:srgbClr val="00B050"/>
                </a:solidFill>
                <a:latin typeface="+mn-lt"/>
                <a:cs typeface="+mn-cs"/>
              </a:rPr>
              <a:t>Approved Application</a:t>
            </a:r>
          </a:p>
          <a:p>
            <a:pPr algn="ctr" fontAlgn="auto">
              <a:spcBef>
                <a:spcPts val="0"/>
              </a:spcBef>
              <a:spcAft>
                <a:spcPts val="0"/>
              </a:spcAft>
              <a:defRPr/>
            </a:pPr>
            <a:endParaRPr lang="en-US" sz="1050" b="1" u="sng" dirty="0" smtClean="0">
              <a:solidFill>
                <a:schemeClr val="tx2"/>
              </a:solidFill>
              <a:latin typeface="+mn-lt"/>
              <a:cs typeface="+mn-cs"/>
            </a:endParaRPr>
          </a:p>
          <a:p>
            <a:pPr fontAlgn="auto">
              <a:spcBef>
                <a:spcPts val="0"/>
              </a:spcBef>
              <a:spcAft>
                <a:spcPts val="0"/>
              </a:spcAft>
              <a:defRPr/>
            </a:pPr>
            <a:r>
              <a:rPr lang="en-US" b="1" dirty="0" smtClean="0">
                <a:solidFill>
                  <a:srgbClr val="FF0000"/>
                </a:solidFill>
                <a:latin typeface="+mn-lt"/>
                <a:cs typeface="+mn-cs"/>
              </a:rPr>
              <a:t>Reviewing Official Must:</a:t>
            </a:r>
          </a:p>
          <a:p>
            <a:endParaRPr lang="en-US" sz="1200" dirty="0">
              <a:solidFill>
                <a:srgbClr val="000000"/>
              </a:solidFill>
              <a:latin typeface="+mn-lt"/>
            </a:endParaRPr>
          </a:p>
          <a:p>
            <a:pPr marL="342900" indent="-342900">
              <a:buFont typeface="Arial" panose="020B0604020202020204" pitchFamily="34" charset="0"/>
              <a:buChar char="•"/>
            </a:pPr>
            <a:r>
              <a:rPr lang="en-US" sz="2000" dirty="0" smtClean="0">
                <a:solidFill>
                  <a:srgbClr val="000000"/>
                </a:solidFill>
                <a:latin typeface="+mn-lt"/>
              </a:rPr>
              <a:t>Indicate </a:t>
            </a:r>
            <a:r>
              <a:rPr lang="en-US" sz="2000" dirty="0">
                <a:solidFill>
                  <a:srgbClr val="000000"/>
                </a:solidFill>
                <a:latin typeface="+mn-lt"/>
              </a:rPr>
              <a:t>approval </a:t>
            </a:r>
            <a:r>
              <a:rPr lang="en-US" sz="2000" dirty="0" smtClean="0">
                <a:solidFill>
                  <a:srgbClr val="000000"/>
                </a:solidFill>
                <a:latin typeface="+mn-lt"/>
              </a:rPr>
              <a:t>date</a:t>
            </a:r>
          </a:p>
          <a:p>
            <a:pPr marL="342900" indent="-342900">
              <a:buFont typeface="Arial" panose="020B0604020202020204" pitchFamily="34" charset="0"/>
              <a:buChar char="•"/>
            </a:pPr>
            <a:endParaRPr lang="en-US" sz="500" dirty="0">
              <a:solidFill>
                <a:srgbClr val="000000"/>
              </a:solidFill>
              <a:latin typeface="+mn-lt"/>
            </a:endParaRPr>
          </a:p>
          <a:p>
            <a:pPr marL="342900" indent="-342900">
              <a:buFont typeface="Arial" panose="020B0604020202020204" pitchFamily="34" charset="0"/>
              <a:buChar char="•"/>
            </a:pPr>
            <a:r>
              <a:rPr lang="en-US" sz="2000" dirty="0" smtClean="0">
                <a:solidFill>
                  <a:srgbClr val="000000"/>
                </a:solidFill>
                <a:latin typeface="+mn-lt"/>
              </a:rPr>
              <a:t>Indicate </a:t>
            </a:r>
            <a:r>
              <a:rPr lang="en-US" sz="2000" dirty="0">
                <a:solidFill>
                  <a:srgbClr val="000000"/>
                </a:solidFill>
                <a:latin typeface="+mn-lt"/>
              </a:rPr>
              <a:t>the level of benefit for </a:t>
            </a:r>
            <a:r>
              <a:rPr lang="en-US" sz="2000" dirty="0" smtClean="0">
                <a:solidFill>
                  <a:srgbClr val="000000"/>
                </a:solidFill>
                <a:latin typeface="+mn-lt"/>
              </a:rPr>
              <a:t>  which </a:t>
            </a:r>
            <a:r>
              <a:rPr lang="en-US" sz="2000" dirty="0">
                <a:solidFill>
                  <a:srgbClr val="000000"/>
                </a:solidFill>
                <a:latin typeface="+mn-lt"/>
              </a:rPr>
              <a:t>each child is </a:t>
            </a:r>
            <a:r>
              <a:rPr lang="en-US" sz="2000" dirty="0" smtClean="0">
                <a:solidFill>
                  <a:srgbClr val="000000"/>
                </a:solidFill>
                <a:latin typeface="+mn-lt"/>
              </a:rPr>
              <a:t>approved </a:t>
            </a:r>
          </a:p>
          <a:p>
            <a:pPr marL="342900" indent="-342900">
              <a:buFont typeface="Arial" panose="020B0604020202020204" pitchFamily="34" charset="0"/>
              <a:buChar char="•"/>
            </a:pPr>
            <a:endParaRPr lang="en-US" sz="500" dirty="0">
              <a:solidFill>
                <a:srgbClr val="000000"/>
              </a:solidFill>
              <a:latin typeface="+mn-lt"/>
            </a:endParaRPr>
          </a:p>
          <a:p>
            <a:pPr marL="342900" indent="-342900">
              <a:buFont typeface="Arial" panose="020B0604020202020204" pitchFamily="34" charset="0"/>
              <a:buChar char="•"/>
            </a:pPr>
            <a:r>
              <a:rPr lang="en-US" sz="2000" dirty="0" smtClean="0">
                <a:solidFill>
                  <a:srgbClr val="000000"/>
                </a:solidFill>
                <a:latin typeface="+mn-lt"/>
              </a:rPr>
              <a:t>Sign </a:t>
            </a:r>
            <a:r>
              <a:rPr lang="en-US" sz="2000" dirty="0">
                <a:solidFill>
                  <a:srgbClr val="000000"/>
                </a:solidFill>
                <a:latin typeface="+mn-lt"/>
              </a:rPr>
              <a:t>or initial the </a:t>
            </a:r>
            <a:r>
              <a:rPr lang="en-US" sz="2000" dirty="0" smtClean="0">
                <a:solidFill>
                  <a:srgbClr val="000000"/>
                </a:solidFill>
                <a:latin typeface="+mn-lt"/>
              </a:rPr>
              <a:t>application</a:t>
            </a:r>
            <a:endParaRPr lang="en-US" sz="2000" dirty="0">
              <a:solidFill>
                <a:srgbClr val="000000"/>
              </a:solidFill>
              <a:latin typeface="+mn-lt"/>
            </a:endParaRPr>
          </a:p>
          <a:p>
            <a:endParaRPr lang="en-US" sz="2000" dirty="0" smtClean="0">
              <a:solidFill>
                <a:srgbClr val="000000"/>
              </a:solidFill>
              <a:latin typeface="+mn-lt"/>
            </a:endParaRPr>
          </a:p>
          <a:p>
            <a:r>
              <a:rPr lang="en-US" sz="2000" b="1" dirty="0" smtClean="0">
                <a:solidFill>
                  <a:srgbClr val="FF0000"/>
                </a:solidFill>
                <a:latin typeface="+mn-lt"/>
              </a:rPr>
              <a:t>The reviewing official </a:t>
            </a:r>
            <a:r>
              <a:rPr lang="en-US" sz="2000" b="1" dirty="0">
                <a:solidFill>
                  <a:srgbClr val="FF0000"/>
                </a:solidFill>
                <a:latin typeface="+mn-lt"/>
              </a:rPr>
              <a:t>must sign or initial and date each application, or sign or initial and date a cover sheet attached to a batch of applications. </a:t>
            </a:r>
            <a:endParaRPr lang="en-US" sz="2000" b="1" dirty="0">
              <a:solidFill>
                <a:srgbClr val="FF0000"/>
              </a:solidFill>
              <a:latin typeface="+mn-lt"/>
              <a:cs typeface="+mn-cs"/>
            </a:endParaRPr>
          </a:p>
          <a:p>
            <a:pPr marL="285750" indent="-285750" fontAlgn="auto">
              <a:spcBef>
                <a:spcPts val="0"/>
              </a:spcBef>
              <a:spcAft>
                <a:spcPts val="0"/>
              </a:spcAft>
              <a:buFont typeface="Arial" pitchFamily="34" charset="0"/>
              <a:buChar char="•"/>
              <a:defRPr/>
            </a:pPr>
            <a:endParaRPr lang="en-US" b="1" dirty="0" smtClean="0">
              <a:solidFill>
                <a:schemeClr val="tx2"/>
              </a:solidFill>
              <a:latin typeface="+mn-lt"/>
              <a:cs typeface="+mn-cs"/>
            </a:endParaRPr>
          </a:p>
          <a:p>
            <a:pPr algn="ctr" fontAlgn="auto">
              <a:spcBef>
                <a:spcPts val="0"/>
              </a:spcBef>
              <a:spcAft>
                <a:spcPts val="0"/>
              </a:spcAft>
              <a:defRPr/>
            </a:pPr>
            <a:r>
              <a:rPr lang="en-US" b="1" dirty="0" smtClean="0">
                <a:solidFill>
                  <a:schemeClr val="tx2"/>
                </a:solidFill>
                <a:latin typeface="+mn-lt"/>
                <a:cs typeface="+mn-cs"/>
              </a:rPr>
              <a:t>Only complete applications may be approved!</a:t>
            </a:r>
            <a:endParaRPr lang="en-US" b="1" dirty="0">
              <a:solidFill>
                <a:schemeClr val="tx2"/>
              </a:solidFill>
              <a:latin typeface="+mn-lt"/>
              <a:cs typeface="+mn-cs"/>
            </a:endParaRPr>
          </a:p>
        </p:txBody>
      </p:sp>
      <p:pic>
        <p:nvPicPr>
          <p:cNvPr id="6" name="Content Placeholder 2" descr="http://portal.nysed.gov/portal/page/portal/CNKC/NeedToKnow/Memo%20-%20Policy%20Booklet%2015-16_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890" t="11706" r="2380" b="2369"/>
          <a:stretch/>
        </p:blipFill>
        <p:spPr>
          <a:xfrm>
            <a:off x="410937" y="1295400"/>
            <a:ext cx="4005994" cy="5400674"/>
          </a:xfrm>
          <a:prstGeom prst="rect">
            <a:avLst/>
          </a:prstGeom>
        </p:spPr>
      </p:pic>
      <p:sp>
        <p:nvSpPr>
          <p:cNvPr id="11" name="Oval 10"/>
          <p:cNvSpPr/>
          <p:nvPr/>
        </p:nvSpPr>
        <p:spPr>
          <a:xfrm>
            <a:off x="685800" y="5486400"/>
            <a:ext cx="3505200" cy="6762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505199" y="1314736"/>
            <a:ext cx="762001" cy="36166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6138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889" t="13333" r="7361" b="5185"/>
          <a:stretch/>
        </p:blipFill>
        <p:spPr bwMode="auto">
          <a:xfrm>
            <a:off x="64880" y="3810000"/>
            <a:ext cx="4047274" cy="29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21000110">
            <a:off x="-164697" y="652684"/>
            <a:ext cx="4053254"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Bonus Round! </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098" t="14706" r="31845" b="13333"/>
          <a:stretch/>
        </p:blipFill>
        <p:spPr bwMode="auto">
          <a:xfrm>
            <a:off x="4092161" y="664028"/>
            <a:ext cx="4950674" cy="61754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4880" y="1371600"/>
            <a:ext cx="3657600" cy="307777"/>
          </a:xfrm>
          <a:prstGeom prst="rect">
            <a:avLst/>
          </a:prstGeom>
          <a:noFill/>
        </p:spPr>
        <p:txBody>
          <a:bodyPr wrap="square" rtlCol="0">
            <a:spAutoFit/>
          </a:bodyPr>
          <a:lstStyle/>
          <a:p>
            <a:pPr algn="ctr"/>
            <a:r>
              <a:rPr lang="en-US" sz="1400" dirty="0" smtClean="0"/>
              <a:t>Sample Income Application</a:t>
            </a:r>
            <a:endParaRPr lang="en-US" sz="1400" dirty="0"/>
          </a:p>
        </p:txBody>
      </p:sp>
      <p:sp>
        <p:nvSpPr>
          <p:cNvPr id="5" name="TextBox 4"/>
          <p:cNvSpPr txBox="1"/>
          <p:nvPr/>
        </p:nvSpPr>
        <p:spPr>
          <a:xfrm>
            <a:off x="293480" y="1679377"/>
            <a:ext cx="3200400" cy="2408352"/>
          </a:xfrm>
          <a:prstGeom prst="rect">
            <a:avLst/>
          </a:prstGeom>
          <a:noFill/>
        </p:spPr>
        <p:txBody>
          <a:bodyPr wrap="square" rtlCol="0">
            <a:spAutoFit/>
          </a:bodyPr>
          <a:lstStyle/>
          <a:p>
            <a:pPr marL="171450" indent="-171450">
              <a:buFont typeface="Arial" panose="020B0604020202020204" pitchFamily="34" charset="0"/>
              <a:buChar char="•"/>
            </a:pPr>
            <a:r>
              <a:rPr lang="en-US" sz="950" dirty="0" smtClean="0"/>
              <a:t>Jona Gold is a Foster Child</a:t>
            </a:r>
          </a:p>
          <a:p>
            <a:pPr marL="171450" indent="-171450">
              <a:buFont typeface="Arial" panose="020B0604020202020204" pitchFamily="34" charset="0"/>
              <a:buChar char="•"/>
            </a:pPr>
            <a:r>
              <a:rPr lang="en-US" sz="950" dirty="0" smtClean="0"/>
              <a:t>Calculate Income in Box #3. Frequency is in different increments. Use Income Conversion.</a:t>
            </a:r>
          </a:p>
          <a:p>
            <a:r>
              <a:rPr lang="en-US" sz="950" dirty="0" smtClean="0"/>
              <a:t>	$3,350 x 12 months = $40,200</a:t>
            </a:r>
          </a:p>
          <a:p>
            <a:r>
              <a:rPr lang="en-US" sz="950" dirty="0" smtClean="0"/>
              <a:t>	$150 x 52 weeks = $7,800</a:t>
            </a:r>
          </a:p>
          <a:p>
            <a:r>
              <a:rPr lang="en-US" sz="950" dirty="0" smtClean="0"/>
              <a:t>   	$365 x 12 months = $4,380</a:t>
            </a:r>
          </a:p>
          <a:p>
            <a:r>
              <a:rPr lang="en-US" sz="950" dirty="0" smtClean="0"/>
              <a:t> Total Household Income- $52,380 annually</a:t>
            </a:r>
          </a:p>
          <a:p>
            <a:pPr algn="ctr"/>
            <a:endParaRPr lang="en-US" sz="1200" dirty="0" smtClean="0">
              <a:solidFill>
                <a:srgbClr val="FFC000"/>
              </a:solidFill>
            </a:endParaRPr>
          </a:p>
          <a:p>
            <a:pPr algn="ctr"/>
            <a:r>
              <a:rPr lang="en-US" sz="1200" dirty="0" smtClean="0">
                <a:solidFill>
                  <a:srgbClr val="FFC000"/>
                </a:solidFill>
              </a:rPr>
              <a:t>Determine Application Status- Cast your Vote ! </a:t>
            </a:r>
          </a:p>
          <a:p>
            <a:r>
              <a:rPr lang="en-US" sz="950" dirty="0" smtClean="0"/>
              <a:t>A- Everyone is Free</a:t>
            </a:r>
          </a:p>
          <a:p>
            <a:r>
              <a:rPr lang="en-US" sz="950" dirty="0" smtClean="0"/>
              <a:t>B- Everyone is Reduced</a:t>
            </a:r>
          </a:p>
          <a:p>
            <a:r>
              <a:rPr lang="en-US" sz="950" dirty="0" smtClean="0"/>
              <a:t>C- Foster is Free, Other students reduced</a:t>
            </a:r>
          </a:p>
          <a:p>
            <a:r>
              <a:rPr lang="en-US" sz="950" dirty="0" smtClean="0"/>
              <a:t>D- Denied</a:t>
            </a:r>
          </a:p>
          <a:p>
            <a:endParaRPr lang="en-US" sz="1000" dirty="0" smtClean="0"/>
          </a:p>
        </p:txBody>
      </p:sp>
    </p:spTree>
    <p:extLst>
      <p:ext uri="{BB962C8B-B14F-4D97-AF65-F5344CB8AC3E}">
        <p14:creationId xmlns:p14="http://schemas.microsoft.com/office/powerpoint/2010/main" val="3226014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mily Friendly Application Translations | Food and Nutrition Service - Internet Explorer"/>
          <p:cNvPicPr>
            <a:picLocks noChangeAspect="1"/>
          </p:cNvPicPr>
          <p:nvPr/>
        </p:nvPicPr>
        <p:blipFill rotWithShape="1">
          <a:blip r:embed="rId3">
            <a:extLst>
              <a:ext uri="{28A0092B-C50C-407E-A947-70E740481C1C}">
                <a14:useLocalDpi xmlns:a14="http://schemas.microsoft.com/office/drawing/2010/main" val="0"/>
              </a:ext>
            </a:extLst>
          </a:blip>
          <a:srcRect l="943" t="9305" r="7897" b="2500"/>
          <a:stretch/>
        </p:blipFill>
        <p:spPr>
          <a:xfrm>
            <a:off x="838200" y="838200"/>
            <a:ext cx="7282799" cy="566737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01750" y="228600"/>
            <a:ext cx="7385050" cy="1143000"/>
          </a:xfrm>
        </p:spPr>
        <p:txBody>
          <a:bodyPr/>
          <a:lstStyle/>
          <a:p>
            <a:pPr fontAlgn="auto">
              <a:spcAft>
                <a:spcPts val="0"/>
              </a:spcAft>
              <a:defRPr/>
            </a:pPr>
            <a:r>
              <a:rPr lang="en-US" dirty="0">
                <a:latin typeface="+mn-lt"/>
              </a:rPr>
              <a:t>Notification </a:t>
            </a:r>
            <a:r>
              <a:rPr lang="en-US" dirty="0" smtClean="0">
                <a:latin typeface="+mn-lt"/>
              </a:rPr>
              <a:t>of Eligibility</a:t>
            </a:r>
            <a:endParaRPr lang="en-US" dirty="0">
              <a:latin typeface="+mn-lt"/>
            </a:endParaRPr>
          </a:p>
        </p:txBody>
      </p:sp>
      <p:sp>
        <p:nvSpPr>
          <p:cNvPr id="47107" name="Rectangle 3"/>
          <p:cNvSpPr>
            <a:spLocks noGrp="1" noChangeArrowheads="1"/>
          </p:cNvSpPr>
          <p:nvPr>
            <p:ph idx="1"/>
          </p:nvPr>
        </p:nvSpPr>
        <p:spPr>
          <a:xfrm>
            <a:off x="228600" y="1371600"/>
            <a:ext cx="8763000" cy="5334000"/>
          </a:xfrm>
        </p:spPr>
        <p:txBody>
          <a:bodyPr>
            <a:normAutofit fontScale="25000" lnSpcReduction="20000"/>
          </a:bodyPr>
          <a:lstStyle/>
          <a:p>
            <a:pPr marL="274320" fontAlgn="auto">
              <a:spcAft>
                <a:spcPts val="0"/>
              </a:spcAft>
              <a:defRPr/>
            </a:pPr>
            <a:r>
              <a:rPr lang="en-US" sz="8000" dirty="0" smtClean="0">
                <a:solidFill>
                  <a:schemeClr val="tx2"/>
                </a:solidFill>
              </a:rPr>
              <a:t>Families must be notified of eligibility</a:t>
            </a:r>
          </a:p>
          <a:p>
            <a:pPr lvl="1">
              <a:defRPr/>
            </a:pPr>
            <a:r>
              <a:rPr lang="en-US" sz="7200" dirty="0" smtClean="0">
                <a:solidFill>
                  <a:schemeClr val="tx2"/>
                </a:solidFill>
              </a:rPr>
              <a:t>Includes non-pricing schools</a:t>
            </a:r>
          </a:p>
          <a:p>
            <a:pPr marL="393192" lvl="1" indent="0">
              <a:buNone/>
              <a:defRPr/>
            </a:pPr>
            <a:endParaRPr lang="en-US" sz="8000" dirty="0">
              <a:solidFill>
                <a:schemeClr val="tx2"/>
              </a:solidFill>
            </a:endParaRPr>
          </a:p>
          <a:p>
            <a:pPr marL="274320" fontAlgn="auto">
              <a:spcAft>
                <a:spcPts val="0"/>
              </a:spcAft>
              <a:defRPr/>
            </a:pPr>
            <a:r>
              <a:rPr lang="en-US" sz="8000" dirty="0" smtClean="0">
                <a:solidFill>
                  <a:schemeClr val="tx2"/>
                </a:solidFill>
              </a:rPr>
              <a:t>NYSED Prototype Notification Letter</a:t>
            </a:r>
          </a:p>
          <a:p>
            <a:pPr lvl="1">
              <a:defRPr/>
            </a:pPr>
            <a:r>
              <a:rPr lang="en-US" sz="7600" dirty="0" smtClean="0">
                <a:solidFill>
                  <a:schemeClr val="tx2"/>
                </a:solidFill>
              </a:rPr>
              <a:t>Different letter for students deemed eligible</a:t>
            </a:r>
          </a:p>
          <a:p>
            <a:pPr marL="393192" lvl="1" indent="0">
              <a:buNone/>
              <a:defRPr/>
            </a:pPr>
            <a:r>
              <a:rPr lang="en-US" sz="7600" dirty="0">
                <a:solidFill>
                  <a:schemeClr val="tx2"/>
                </a:solidFill>
              </a:rPr>
              <a:t> </a:t>
            </a:r>
            <a:r>
              <a:rPr lang="en-US" sz="7600" dirty="0" smtClean="0">
                <a:solidFill>
                  <a:schemeClr val="tx2"/>
                </a:solidFill>
              </a:rPr>
              <a:t>    through DCMP</a:t>
            </a:r>
          </a:p>
          <a:p>
            <a:pPr>
              <a:defRPr/>
            </a:pPr>
            <a:endParaRPr lang="en-US" sz="7600" dirty="0">
              <a:solidFill>
                <a:schemeClr val="tx2"/>
              </a:solidFill>
            </a:endParaRPr>
          </a:p>
          <a:p>
            <a:pPr>
              <a:defRPr/>
            </a:pPr>
            <a:r>
              <a:rPr lang="en-US" sz="8000" dirty="0" smtClean="0">
                <a:solidFill>
                  <a:schemeClr val="tx2"/>
                </a:solidFill>
              </a:rPr>
              <a:t>Denial </a:t>
            </a:r>
            <a:r>
              <a:rPr lang="en-US" sz="8000" dirty="0">
                <a:solidFill>
                  <a:schemeClr val="tx2"/>
                </a:solidFill>
              </a:rPr>
              <a:t>Letters </a:t>
            </a:r>
          </a:p>
          <a:p>
            <a:pPr lvl="1">
              <a:defRPr/>
            </a:pPr>
            <a:r>
              <a:rPr lang="en-US" sz="7200" dirty="0">
                <a:solidFill>
                  <a:schemeClr val="tx2"/>
                </a:solidFill>
              </a:rPr>
              <a:t>Reason for Denial </a:t>
            </a:r>
          </a:p>
          <a:p>
            <a:pPr lvl="1">
              <a:defRPr/>
            </a:pPr>
            <a:r>
              <a:rPr lang="en-US" sz="7200" dirty="0">
                <a:solidFill>
                  <a:schemeClr val="tx2"/>
                </a:solidFill>
              </a:rPr>
              <a:t>Right to Appeal (and who to contact)</a:t>
            </a:r>
          </a:p>
          <a:p>
            <a:pPr lvl="1">
              <a:defRPr/>
            </a:pPr>
            <a:r>
              <a:rPr lang="en-US" sz="7200" dirty="0">
                <a:solidFill>
                  <a:schemeClr val="tx2"/>
                </a:solidFill>
              </a:rPr>
              <a:t>Family may reapply for benefits</a:t>
            </a:r>
          </a:p>
          <a:p>
            <a:pPr marL="393192" lvl="1" indent="0">
              <a:buNone/>
              <a:defRPr/>
            </a:pPr>
            <a:endParaRPr lang="en-US" sz="7600" dirty="0" smtClean="0">
              <a:solidFill>
                <a:schemeClr val="tx2"/>
              </a:solidFill>
            </a:endParaRPr>
          </a:p>
          <a:p>
            <a:pPr marL="274320" fontAlgn="auto">
              <a:spcAft>
                <a:spcPts val="0"/>
              </a:spcAft>
              <a:defRPr/>
            </a:pPr>
            <a:r>
              <a:rPr lang="en-US" sz="8000" dirty="0" smtClean="0">
                <a:solidFill>
                  <a:schemeClr val="tx2"/>
                </a:solidFill>
              </a:rPr>
              <a:t>Must maintain a copy of notification letter </a:t>
            </a:r>
          </a:p>
          <a:p>
            <a:pPr marL="0" indent="0" fontAlgn="auto">
              <a:spcAft>
                <a:spcPts val="0"/>
              </a:spcAft>
              <a:buNone/>
              <a:defRPr/>
            </a:pPr>
            <a:r>
              <a:rPr lang="en-US" sz="8000" dirty="0">
                <a:solidFill>
                  <a:schemeClr val="tx2"/>
                </a:solidFill>
              </a:rPr>
              <a:t> </a:t>
            </a:r>
            <a:r>
              <a:rPr lang="en-US" sz="8000" dirty="0" smtClean="0">
                <a:solidFill>
                  <a:schemeClr val="tx2"/>
                </a:solidFill>
              </a:rPr>
              <a:t>    on file with Program records</a:t>
            </a:r>
          </a:p>
          <a:p>
            <a:pPr marL="0" indent="0" fontAlgn="auto">
              <a:spcAft>
                <a:spcPts val="0"/>
              </a:spcAft>
              <a:buNone/>
              <a:defRPr/>
            </a:pPr>
            <a:endParaRPr lang="en-US" sz="4800" dirty="0" smtClean="0">
              <a:solidFill>
                <a:schemeClr val="tx2"/>
              </a:solidFill>
            </a:endParaRPr>
          </a:p>
          <a:p>
            <a:pPr>
              <a:defRPr/>
            </a:pPr>
            <a:r>
              <a:rPr lang="en-US" sz="8000" i="1" dirty="0">
                <a:solidFill>
                  <a:srgbClr val="0070C0"/>
                </a:solidFill>
              </a:rPr>
              <a:t>Must contain correct USDA non-discrimination statement- Update system generated letters from POS </a:t>
            </a:r>
            <a:r>
              <a:rPr lang="en-US" sz="8000" i="1" dirty="0" smtClean="0">
                <a:solidFill>
                  <a:srgbClr val="0070C0"/>
                </a:solidFill>
              </a:rPr>
              <a:t>systems</a:t>
            </a:r>
          </a:p>
          <a:p>
            <a:pPr>
              <a:defRPr/>
            </a:pPr>
            <a:endParaRPr lang="en-US" sz="4800" i="1" dirty="0">
              <a:solidFill>
                <a:srgbClr val="0070C0"/>
              </a:solidFill>
            </a:endParaRPr>
          </a:p>
          <a:p>
            <a:pPr marL="0" indent="0" fontAlgn="auto">
              <a:spcAft>
                <a:spcPts val="0"/>
              </a:spcAft>
              <a:buNone/>
              <a:defRPr/>
            </a:pPr>
            <a:r>
              <a:rPr lang="en-US" sz="4000" dirty="0"/>
              <a:t>	</a:t>
            </a:r>
            <a:r>
              <a:rPr lang="en-US" sz="5100" dirty="0"/>
              <a:t> 						</a:t>
            </a:r>
            <a:r>
              <a:rPr lang="en-US" sz="5100" dirty="0" smtClean="0"/>
              <a:t>           </a:t>
            </a:r>
            <a:r>
              <a:rPr lang="en-US" sz="4400" dirty="0" smtClean="0"/>
              <a:t>(</a:t>
            </a:r>
            <a:r>
              <a:rPr lang="en-US" sz="4400" dirty="0"/>
              <a:t>Attachment IX: Page 55)</a:t>
            </a:r>
            <a:endParaRPr lang="en-US" sz="8000" dirty="0"/>
          </a:p>
          <a:p>
            <a:pPr>
              <a:buNone/>
              <a:defRPr/>
            </a:pPr>
            <a:r>
              <a:rPr lang="en-US" sz="800" dirty="0"/>
              <a:t>	</a:t>
            </a:r>
          </a:p>
          <a:p>
            <a:pPr>
              <a:buNone/>
              <a:defRPr/>
            </a:pPr>
            <a:r>
              <a:rPr lang="en-US" sz="800" dirty="0"/>
              <a:t>							</a:t>
            </a:r>
          </a:p>
          <a:p>
            <a:pPr marL="0" indent="0" fontAlgn="auto">
              <a:spcAft>
                <a:spcPts val="0"/>
              </a:spcAft>
              <a:buNone/>
              <a:defRPr/>
            </a:pPr>
            <a:endParaRPr lang="en-US" sz="8000" dirty="0" smtClean="0">
              <a:solidFill>
                <a:schemeClr val="tx2"/>
              </a:solidFill>
            </a:endParaRPr>
          </a:p>
          <a:p>
            <a:pPr marL="0" indent="0" fontAlgn="auto">
              <a:spcAft>
                <a:spcPts val="0"/>
              </a:spcAft>
              <a:buNone/>
              <a:defRPr/>
            </a:pPr>
            <a:endParaRPr lang="en-US" sz="8000" dirty="0" smtClean="0">
              <a:solidFill>
                <a:schemeClr val="tx2"/>
              </a:solidFill>
            </a:endParaRPr>
          </a:p>
          <a:p>
            <a:pPr marL="0" indent="0" fontAlgn="auto">
              <a:spcAft>
                <a:spcPts val="0"/>
              </a:spcAft>
              <a:buNone/>
              <a:defRPr/>
            </a:pPr>
            <a:endParaRPr lang="en-US" sz="8000" dirty="0">
              <a:solidFill>
                <a:schemeClr val="tx2"/>
              </a:solidFill>
            </a:endParaRPr>
          </a:p>
          <a:p>
            <a:pPr marL="0" indent="0" fontAlgn="auto">
              <a:spcAft>
                <a:spcPts val="0"/>
              </a:spcAft>
              <a:buNone/>
              <a:defRPr/>
            </a:pPr>
            <a:endParaRPr lang="en-US" sz="8000" dirty="0" smtClean="0">
              <a:solidFill>
                <a:schemeClr val="tx2"/>
              </a:solidFill>
            </a:endParaRPr>
          </a:p>
          <a:p>
            <a:pPr marL="0" indent="0" fontAlgn="auto">
              <a:spcAft>
                <a:spcPts val="0"/>
              </a:spcAft>
              <a:buNone/>
              <a:defRPr/>
            </a:pPr>
            <a:endParaRPr lang="en-US" sz="8000" dirty="0" smtClean="0">
              <a:solidFill>
                <a:schemeClr val="tx2"/>
              </a:solidFill>
            </a:endParaRPr>
          </a:p>
        </p:txBody>
      </p:sp>
      <p:pic>
        <p:nvPicPr>
          <p:cNvPr id="2" name="Picture 1" descr="http://portal.nysed.gov/portal/page/portal/CNKC/NeedToKnow/Memo%20-%20Policy%20Booklet%2015-16_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16538" t="18087" r="19737" b="13564"/>
          <a:stretch/>
        </p:blipFill>
        <p:spPr>
          <a:xfrm>
            <a:off x="5638800" y="1447800"/>
            <a:ext cx="3229604" cy="4041210"/>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609600"/>
            <a:ext cx="6781800" cy="685800"/>
          </a:xfrm>
        </p:spPr>
        <p:txBody>
          <a:bodyPr>
            <a:normAutofit fontScale="90000"/>
          </a:bodyPr>
          <a:lstStyle/>
          <a:p>
            <a:pPr algn="ctr" fontAlgn="auto">
              <a:spcAft>
                <a:spcPts val="0"/>
              </a:spcAft>
              <a:defRPr/>
            </a:pPr>
            <a:r>
              <a:rPr lang="en-US" dirty="0" smtClean="0">
                <a:latin typeface="+mn-lt"/>
              </a:rPr>
              <a:t>Benefit Issuance Document</a:t>
            </a:r>
            <a:endParaRPr lang="en-US" dirty="0">
              <a:latin typeface="+mn-lt"/>
            </a:endParaRPr>
          </a:p>
        </p:txBody>
      </p:sp>
      <p:sp>
        <p:nvSpPr>
          <p:cNvPr id="51203" name="Rectangle 3"/>
          <p:cNvSpPr>
            <a:spLocks noGrp="1" noChangeArrowheads="1"/>
          </p:cNvSpPr>
          <p:nvPr>
            <p:ph idx="1"/>
          </p:nvPr>
        </p:nvSpPr>
        <p:spPr>
          <a:xfrm>
            <a:off x="0" y="1295400"/>
            <a:ext cx="9144000" cy="5562600"/>
          </a:xfrm>
        </p:spPr>
        <p:txBody>
          <a:bodyPr>
            <a:normAutofit fontScale="55000" lnSpcReduction="20000"/>
          </a:bodyPr>
          <a:lstStyle/>
          <a:p>
            <a:pPr marL="274320" fontAlgn="auto">
              <a:lnSpc>
                <a:spcPct val="150000"/>
              </a:lnSpc>
              <a:spcAft>
                <a:spcPts val="0"/>
              </a:spcAft>
              <a:defRPr/>
            </a:pPr>
            <a:r>
              <a:rPr lang="en-US" sz="3600" b="1" dirty="0" smtClean="0">
                <a:solidFill>
                  <a:schemeClr val="tx2"/>
                </a:solidFill>
              </a:rPr>
              <a:t>Master </a:t>
            </a:r>
            <a:r>
              <a:rPr lang="en-US" sz="3600" b="1" dirty="0">
                <a:solidFill>
                  <a:schemeClr val="tx2"/>
                </a:solidFill>
              </a:rPr>
              <a:t>List </a:t>
            </a:r>
            <a:r>
              <a:rPr lang="en-US" sz="3600" b="1" dirty="0" smtClean="0">
                <a:solidFill>
                  <a:schemeClr val="tx2"/>
                </a:solidFill>
              </a:rPr>
              <a:t>of </a:t>
            </a:r>
            <a:r>
              <a:rPr lang="en-US" sz="3600" b="1" dirty="0">
                <a:solidFill>
                  <a:schemeClr val="tx2"/>
                </a:solidFill>
              </a:rPr>
              <a:t>all eligible free and </a:t>
            </a:r>
            <a:r>
              <a:rPr lang="en-US" sz="3600" b="1" dirty="0" smtClean="0">
                <a:solidFill>
                  <a:schemeClr val="tx2"/>
                </a:solidFill>
              </a:rPr>
              <a:t>reduced price students</a:t>
            </a:r>
          </a:p>
          <a:p>
            <a:pPr marL="548640" lvl="1" indent="-182880" fontAlgn="auto">
              <a:lnSpc>
                <a:spcPct val="150000"/>
              </a:lnSpc>
              <a:spcAft>
                <a:spcPts val="0"/>
              </a:spcAft>
              <a:defRPr/>
            </a:pPr>
            <a:r>
              <a:rPr lang="en-US" sz="3300" u="sng" dirty="0">
                <a:solidFill>
                  <a:schemeClr val="tx2"/>
                </a:solidFill>
              </a:rPr>
              <a:t>I</a:t>
            </a:r>
            <a:r>
              <a:rPr lang="en-US" sz="3300" u="sng" dirty="0" smtClean="0">
                <a:solidFill>
                  <a:schemeClr val="tx2"/>
                </a:solidFill>
              </a:rPr>
              <a:t>ndicate </a:t>
            </a:r>
            <a:r>
              <a:rPr lang="en-US" sz="3300" u="sng" dirty="0">
                <a:solidFill>
                  <a:schemeClr val="tx2"/>
                </a:solidFill>
              </a:rPr>
              <a:t>how the student was deemed eligible</a:t>
            </a:r>
          </a:p>
          <a:p>
            <a:pPr marL="822960" lvl="2" indent="-182880">
              <a:lnSpc>
                <a:spcPct val="150000"/>
              </a:lnSpc>
              <a:defRPr/>
            </a:pPr>
            <a:r>
              <a:rPr lang="en-US" sz="2500" dirty="0">
                <a:solidFill>
                  <a:schemeClr val="tx2"/>
                </a:solidFill>
              </a:rPr>
              <a:t> Direct Certification</a:t>
            </a:r>
          </a:p>
          <a:p>
            <a:pPr marL="1097280" lvl="3" indent="-182880">
              <a:lnSpc>
                <a:spcPct val="150000"/>
              </a:lnSpc>
              <a:defRPr/>
            </a:pPr>
            <a:r>
              <a:rPr lang="en-US" sz="2500" dirty="0">
                <a:solidFill>
                  <a:schemeClr val="tx2"/>
                </a:solidFill>
              </a:rPr>
              <a:t>SNAP </a:t>
            </a:r>
          </a:p>
          <a:p>
            <a:pPr marL="1097280" lvl="3" indent="-182880">
              <a:lnSpc>
                <a:spcPct val="150000"/>
              </a:lnSpc>
              <a:defRPr/>
            </a:pPr>
            <a:r>
              <a:rPr lang="en-US" sz="2500" dirty="0">
                <a:solidFill>
                  <a:schemeClr val="tx2"/>
                </a:solidFill>
              </a:rPr>
              <a:t>MEDI</a:t>
            </a:r>
          </a:p>
          <a:p>
            <a:pPr marL="822960" lvl="2" indent="-182880">
              <a:lnSpc>
                <a:spcPct val="150000"/>
              </a:lnSpc>
              <a:defRPr/>
            </a:pPr>
            <a:r>
              <a:rPr lang="en-US" sz="2500" dirty="0">
                <a:solidFill>
                  <a:schemeClr val="tx2"/>
                </a:solidFill>
              </a:rPr>
              <a:t>Categorical Application</a:t>
            </a:r>
          </a:p>
          <a:p>
            <a:pPr marL="1097280" lvl="3" indent="-182880">
              <a:lnSpc>
                <a:spcPct val="150000"/>
              </a:lnSpc>
              <a:defRPr/>
            </a:pPr>
            <a:r>
              <a:rPr lang="en-US" sz="2500" dirty="0">
                <a:solidFill>
                  <a:schemeClr val="tx2"/>
                </a:solidFill>
              </a:rPr>
              <a:t>Foster, Eligibility Letter, Homeless, Migrant, Runaway, FDPIR</a:t>
            </a:r>
          </a:p>
          <a:p>
            <a:pPr marL="822960" lvl="2" indent="-182880">
              <a:lnSpc>
                <a:spcPct val="150000"/>
              </a:lnSpc>
              <a:defRPr/>
            </a:pPr>
            <a:r>
              <a:rPr lang="en-US" sz="2500" dirty="0">
                <a:solidFill>
                  <a:schemeClr val="tx2"/>
                </a:solidFill>
              </a:rPr>
              <a:t> Income Application</a:t>
            </a:r>
          </a:p>
          <a:p>
            <a:pPr marL="1097280" lvl="3" indent="-182880">
              <a:lnSpc>
                <a:spcPct val="150000"/>
              </a:lnSpc>
              <a:defRPr/>
            </a:pPr>
            <a:r>
              <a:rPr lang="en-US" sz="2500" dirty="0">
                <a:solidFill>
                  <a:schemeClr val="tx2"/>
                </a:solidFill>
              </a:rPr>
              <a:t>Free</a:t>
            </a:r>
          </a:p>
          <a:p>
            <a:pPr marL="1097280" lvl="3" indent="-182880">
              <a:lnSpc>
                <a:spcPct val="150000"/>
              </a:lnSpc>
              <a:defRPr/>
            </a:pPr>
            <a:r>
              <a:rPr lang="en-US" sz="2500" dirty="0" smtClean="0">
                <a:solidFill>
                  <a:schemeClr val="tx2"/>
                </a:solidFill>
              </a:rPr>
              <a:t>Reduced</a:t>
            </a:r>
            <a:endParaRPr lang="en-US" sz="1600" b="1" dirty="0" smtClean="0">
              <a:solidFill>
                <a:schemeClr val="tx2"/>
              </a:solidFill>
            </a:endParaRPr>
          </a:p>
          <a:p>
            <a:pPr marL="274320" fontAlgn="auto">
              <a:lnSpc>
                <a:spcPct val="150000"/>
              </a:lnSpc>
              <a:spcAft>
                <a:spcPts val="0"/>
              </a:spcAft>
              <a:defRPr/>
            </a:pPr>
            <a:r>
              <a:rPr lang="en-US" sz="2900" b="1" dirty="0" smtClean="0">
                <a:solidFill>
                  <a:schemeClr val="tx2"/>
                </a:solidFill>
              </a:rPr>
              <a:t>Record Keeping</a:t>
            </a:r>
            <a:endParaRPr lang="en-US" sz="2700" b="1" dirty="0" smtClean="0">
              <a:solidFill>
                <a:schemeClr val="tx2"/>
              </a:solidFill>
            </a:endParaRPr>
          </a:p>
          <a:p>
            <a:pPr marL="548640" lvl="1" indent="-182880" fontAlgn="auto">
              <a:lnSpc>
                <a:spcPct val="150000"/>
              </a:lnSpc>
              <a:spcAft>
                <a:spcPts val="0"/>
              </a:spcAft>
              <a:defRPr/>
            </a:pPr>
            <a:r>
              <a:rPr lang="en-US" sz="2500" dirty="0" smtClean="0">
                <a:solidFill>
                  <a:schemeClr val="tx2"/>
                </a:solidFill>
              </a:rPr>
              <a:t>Confidential information</a:t>
            </a:r>
          </a:p>
          <a:p>
            <a:pPr marL="822960" lvl="2" indent="-182880">
              <a:lnSpc>
                <a:spcPct val="150000"/>
              </a:lnSpc>
              <a:defRPr/>
            </a:pPr>
            <a:r>
              <a:rPr lang="en-US" sz="2200" dirty="0" smtClean="0">
                <a:solidFill>
                  <a:schemeClr val="tx2"/>
                </a:solidFill>
              </a:rPr>
              <a:t>List should be coded</a:t>
            </a:r>
            <a:endParaRPr lang="en-US" sz="2200" dirty="0">
              <a:solidFill>
                <a:schemeClr val="tx2"/>
              </a:solidFill>
            </a:endParaRPr>
          </a:p>
          <a:p>
            <a:pPr marL="548640" lvl="1" indent="-182880" fontAlgn="auto">
              <a:lnSpc>
                <a:spcPct val="150000"/>
              </a:lnSpc>
              <a:spcAft>
                <a:spcPts val="0"/>
              </a:spcAft>
              <a:defRPr/>
            </a:pPr>
            <a:r>
              <a:rPr lang="en-US" sz="2500" dirty="0" smtClean="0">
                <a:solidFill>
                  <a:schemeClr val="tx2"/>
                </a:solidFill>
              </a:rPr>
              <a:t>Must keep a current list updates/changes</a:t>
            </a:r>
          </a:p>
          <a:p>
            <a:pPr marL="822960" lvl="2" indent="-182880">
              <a:lnSpc>
                <a:spcPct val="150000"/>
              </a:lnSpc>
              <a:defRPr/>
            </a:pPr>
            <a:r>
              <a:rPr lang="en-US" sz="2500" dirty="0" smtClean="0">
                <a:solidFill>
                  <a:schemeClr val="tx2"/>
                </a:solidFill>
              </a:rPr>
              <a:t>Update with changes &amp; indicate date of changes</a:t>
            </a:r>
          </a:p>
          <a:p>
            <a:pPr marL="274320" fontAlgn="auto">
              <a:lnSpc>
                <a:spcPct val="150000"/>
              </a:lnSpc>
              <a:spcAft>
                <a:spcPts val="0"/>
              </a:spcAft>
              <a:defRPr/>
            </a:pPr>
            <a:r>
              <a:rPr lang="en-US" sz="2900" dirty="0" smtClean="0">
                <a:solidFill>
                  <a:schemeClr val="tx2"/>
                </a:solidFill>
              </a:rPr>
              <a:t>POS </a:t>
            </a:r>
            <a:r>
              <a:rPr lang="en-US" sz="2900" dirty="0">
                <a:solidFill>
                  <a:schemeClr val="tx2"/>
                </a:solidFill>
              </a:rPr>
              <a:t>systems should keep hard copy of master list at </a:t>
            </a:r>
            <a:r>
              <a:rPr lang="en-US" sz="2900" dirty="0" smtClean="0">
                <a:solidFill>
                  <a:schemeClr val="tx2"/>
                </a:solidFill>
              </a:rPr>
              <a:t>registers</a:t>
            </a:r>
            <a:endParaRPr lang="en-US" sz="2900" dirty="0">
              <a:solidFill>
                <a:schemeClr val="tx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682" y="4572000"/>
            <a:ext cx="208721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457200"/>
            <a:ext cx="6934200" cy="1143000"/>
          </a:xfrm>
        </p:spPr>
        <p:txBody>
          <a:bodyPr/>
          <a:lstStyle/>
          <a:p>
            <a:r>
              <a:rPr lang="en-US" dirty="0" smtClean="0">
                <a:latin typeface="Constantia" panose="02030602050306030303" pitchFamily="18" charset="0"/>
              </a:rPr>
              <a:t>Eligibility Carryover </a:t>
            </a:r>
            <a:endParaRPr lang="en-US" dirty="0">
              <a:latin typeface="Constantia" panose="02030602050306030303" pitchFamily="18" charset="0"/>
            </a:endParaRPr>
          </a:p>
        </p:txBody>
      </p:sp>
      <p:sp>
        <p:nvSpPr>
          <p:cNvPr id="2" name="Content Placeholder 1"/>
          <p:cNvSpPr>
            <a:spLocks noGrp="1"/>
          </p:cNvSpPr>
          <p:nvPr>
            <p:ph idx="1"/>
          </p:nvPr>
        </p:nvSpPr>
        <p:spPr>
          <a:xfrm>
            <a:off x="304800" y="1752600"/>
            <a:ext cx="8382000" cy="4953000"/>
          </a:xfrm>
        </p:spPr>
        <p:txBody>
          <a:bodyPr>
            <a:normAutofit lnSpcReduction="10000"/>
          </a:bodyPr>
          <a:lstStyle/>
          <a:p>
            <a:pPr marL="617538" lvl="1" indent="-342900" fontAlgn="auto">
              <a:lnSpc>
                <a:spcPct val="90000"/>
              </a:lnSpc>
              <a:spcAft>
                <a:spcPts val="0"/>
              </a:spcAft>
              <a:buClr>
                <a:srgbClr val="000066"/>
              </a:buClr>
              <a:defRPr/>
            </a:pPr>
            <a:r>
              <a:rPr lang="en-US" sz="2200" dirty="0" smtClean="0">
                <a:solidFill>
                  <a:schemeClr val="tx2"/>
                </a:solidFill>
              </a:rPr>
              <a:t>Previous year’s eligibility must be carried over to the new school year</a:t>
            </a:r>
          </a:p>
          <a:p>
            <a:pPr marL="617538" lvl="1" indent="-342900" fontAlgn="auto">
              <a:lnSpc>
                <a:spcPct val="90000"/>
              </a:lnSpc>
              <a:spcAft>
                <a:spcPts val="0"/>
              </a:spcAft>
              <a:buClr>
                <a:srgbClr val="000066"/>
              </a:buClr>
              <a:defRPr/>
            </a:pPr>
            <a:endParaRPr lang="en-US" sz="2200" dirty="0">
              <a:solidFill>
                <a:schemeClr val="tx2"/>
              </a:solidFill>
            </a:endParaRPr>
          </a:p>
          <a:p>
            <a:pPr marL="617538" lvl="1" indent="-342900" fontAlgn="auto">
              <a:lnSpc>
                <a:spcPct val="90000"/>
              </a:lnSpc>
              <a:spcAft>
                <a:spcPts val="0"/>
              </a:spcAft>
              <a:buClr>
                <a:srgbClr val="000066"/>
              </a:buClr>
              <a:defRPr/>
            </a:pPr>
            <a:r>
              <a:rPr lang="en-US" sz="2200" dirty="0" smtClean="0">
                <a:solidFill>
                  <a:schemeClr val="tx2"/>
                </a:solidFill>
              </a:rPr>
              <a:t>Carryover </a:t>
            </a:r>
            <a:r>
              <a:rPr lang="en-US" sz="2200" dirty="0">
                <a:solidFill>
                  <a:schemeClr val="tx2"/>
                </a:solidFill>
              </a:rPr>
              <a:t>is for up to 30 operating days (beginning with the first operating day of school) into the current school year OR until a new eligibility determination is made, either approved or </a:t>
            </a:r>
            <a:r>
              <a:rPr lang="en-US" sz="2200" dirty="0" smtClean="0">
                <a:solidFill>
                  <a:schemeClr val="tx2"/>
                </a:solidFill>
              </a:rPr>
              <a:t>denied</a:t>
            </a:r>
          </a:p>
          <a:p>
            <a:pPr marL="274638" lvl="1" indent="0" fontAlgn="auto">
              <a:lnSpc>
                <a:spcPct val="90000"/>
              </a:lnSpc>
              <a:spcAft>
                <a:spcPts val="0"/>
              </a:spcAft>
              <a:buClr>
                <a:srgbClr val="000066"/>
              </a:buClr>
              <a:buNone/>
              <a:defRPr/>
            </a:pPr>
            <a:endParaRPr lang="en-US" sz="2200" dirty="0">
              <a:solidFill>
                <a:schemeClr val="tx2"/>
              </a:solidFill>
            </a:endParaRPr>
          </a:p>
          <a:p>
            <a:pPr marL="617538" lvl="1" indent="-342900" fontAlgn="auto">
              <a:lnSpc>
                <a:spcPct val="90000"/>
              </a:lnSpc>
              <a:spcAft>
                <a:spcPts val="0"/>
              </a:spcAft>
              <a:buClr>
                <a:srgbClr val="000066"/>
              </a:buClr>
              <a:defRPr/>
            </a:pPr>
            <a:r>
              <a:rPr lang="en-US" sz="2200" dirty="0" smtClean="0">
                <a:solidFill>
                  <a:schemeClr val="tx2"/>
                </a:solidFill>
              </a:rPr>
              <a:t>The </a:t>
            </a:r>
            <a:r>
              <a:rPr lang="en-US" sz="2200" dirty="0">
                <a:solidFill>
                  <a:schemeClr val="tx2"/>
                </a:solidFill>
              </a:rPr>
              <a:t>new eligibility determination supersedes the carryover </a:t>
            </a:r>
            <a:r>
              <a:rPr lang="en-US" sz="2200" dirty="0" smtClean="0">
                <a:solidFill>
                  <a:schemeClr val="tx2"/>
                </a:solidFill>
              </a:rPr>
              <a:t>eligibility</a:t>
            </a:r>
          </a:p>
          <a:p>
            <a:pPr marL="617538" lvl="1" indent="-342900" fontAlgn="auto">
              <a:lnSpc>
                <a:spcPct val="90000"/>
              </a:lnSpc>
              <a:spcAft>
                <a:spcPts val="0"/>
              </a:spcAft>
              <a:buClr>
                <a:srgbClr val="000066"/>
              </a:buClr>
              <a:defRPr/>
            </a:pPr>
            <a:endParaRPr lang="en-US" sz="2200" dirty="0">
              <a:solidFill>
                <a:schemeClr val="tx2"/>
              </a:solidFill>
            </a:endParaRPr>
          </a:p>
          <a:p>
            <a:pPr marL="617538" lvl="1" indent="-342900" fontAlgn="auto">
              <a:lnSpc>
                <a:spcPct val="90000"/>
              </a:lnSpc>
              <a:spcAft>
                <a:spcPts val="0"/>
              </a:spcAft>
              <a:buClr>
                <a:srgbClr val="000066"/>
              </a:buClr>
              <a:defRPr/>
            </a:pPr>
            <a:r>
              <a:rPr lang="en-US" sz="2200" dirty="0" smtClean="0">
                <a:solidFill>
                  <a:schemeClr val="tx2"/>
                </a:solidFill>
              </a:rPr>
              <a:t>Applications must be reviewed in a timely manner. Once an application is processed and approved or denied, the new determination must be implemented within </a:t>
            </a:r>
            <a:r>
              <a:rPr lang="en-US" sz="2600" dirty="0" smtClean="0">
                <a:solidFill>
                  <a:srgbClr val="0070C0"/>
                </a:solidFill>
              </a:rPr>
              <a:t>10 </a:t>
            </a:r>
            <a:r>
              <a:rPr lang="en-US" sz="2200" dirty="0" smtClean="0">
                <a:solidFill>
                  <a:schemeClr val="tx2"/>
                </a:solidFill>
              </a:rPr>
              <a:t>operating days of receipt of the application.  </a:t>
            </a:r>
            <a:endParaRPr lang="en-US" sz="2200" dirty="0">
              <a:solidFill>
                <a:schemeClr val="tx2"/>
              </a:solidFill>
            </a:endParaRPr>
          </a:p>
          <a:p>
            <a:endParaRPr lang="en-US" dirty="0"/>
          </a:p>
        </p:txBody>
      </p:sp>
    </p:spTree>
    <p:extLst>
      <p:ext uri="{BB962C8B-B14F-4D97-AF65-F5344CB8AC3E}">
        <p14:creationId xmlns:p14="http://schemas.microsoft.com/office/powerpoint/2010/main" val="2162283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19200" y="228600"/>
            <a:ext cx="6858000" cy="1143000"/>
          </a:xfrm>
        </p:spPr>
        <p:txBody>
          <a:bodyPr>
            <a:normAutofit fontScale="90000"/>
          </a:bodyPr>
          <a:lstStyle/>
          <a:p>
            <a:pPr fontAlgn="auto">
              <a:spcAft>
                <a:spcPts val="0"/>
              </a:spcAft>
              <a:defRPr/>
            </a:pPr>
            <a:r>
              <a:rPr lang="en-US" dirty="0">
                <a:latin typeface="Constantia" panose="02030602050306030303" pitchFamily="18" charset="0"/>
              </a:rPr>
              <a:t>Application Maintenance</a:t>
            </a:r>
          </a:p>
        </p:txBody>
      </p:sp>
      <p:sp>
        <p:nvSpPr>
          <p:cNvPr id="50179" name="Rectangle 3"/>
          <p:cNvSpPr>
            <a:spLocks noGrp="1" noChangeArrowheads="1"/>
          </p:cNvSpPr>
          <p:nvPr>
            <p:ph idx="1"/>
          </p:nvPr>
        </p:nvSpPr>
        <p:spPr>
          <a:xfrm>
            <a:off x="215900" y="1562100"/>
            <a:ext cx="7170878" cy="5067300"/>
          </a:xfrm>
        </p:spPr>
        <p:txBody>
          <a:bodyPr>
            <a:normAutofit fontScale="77500" lnSpcReduction="20000"/>
          </a:bodyPr>
          <a:lstStyle/>
          <a:p>
            <a:pPr marL="274320" fontAlgn="auto">
              <a:spcAft>
                <a:spcPts val="0"/>
              </a:spcAft>
              <a:defRPr/>
            </a:pPr>
            <a:r>
              <a:rPr lang="en-US" sz="2800" dirty="0">
                <a:solidFill>
                  <a:schemeClr val="tx2"/>
                </a:solidFill>
              </a:rPr>
              <a:t>Personally Identifiable Information (</a:t>
            </a:r>
            <a:r>
              <a:rPr lang="en-US" sz="2800" dirty="0" smtClean="0">
                <a:solidFill>
                  <a:schemeClr val="tx2"/>
                </a:solidFill>
              </a:rPr>
              <a:t>PII)</a:t>
            </a:r>
          </a:p>
          <a:p>
            <a:pPr marL="0" indent="0" fontAlgn="auto">
              <a:spcAft>
                <a:spcPts val="0"/>
              </a:spcAft>
              <a:buNone/>
              <a:defRPr/>
            </a:pPr>
            <a:endParaRPr lang="en-US" sz="2800" dirty="0" smtClean="0">
              <a:solidFill>
                <a:schemeClr val="tx2"/>
              </a:solidFill>
            </a:endParaRPr>
          </a:p>
          <a:p>
            <a:pPr marL="274320" fontAlgn="auto">
              <a:spcAft>
                <a:spcPts val="0"/>
              </a:spcAft>
              <a:defRPr/>
            </a:pPr>
            <a:r>
              <a:rPr lang="en-US" sz="2800" dirty="0" smtClean="0">
                <a:solidFill>
                  <a:schemeClr val="tx2"/>
                </a:solidFill>
              </a:rPr>
              <a:t>Help Us Help You- Organize paperwork alphabetically by last name for the entire SFA </a:t>
            </a:r>
          </a:p>
          <a:p>
            <a:pPr marL="274320" fontAlgn="auto">
              <a:spcAft>
                <a:spcPts val="0"/>
              </a:spcAft>
              <a:defRPr/>
            </a:pPr>
            <a:endParaRPr lang="en-US" sz="2800" dirty="0" smtClean="0">
              <a:solidFill>
                <a:schemeClr val="tx2"/>
              </a:solidFill>
            </a:endParaRPr>
          </a:p>
          <a:p>
            <a:pPr marL="274320" fontAlgn="auto">
              <a:spcAft>
                <a:spcPts val="0"/>
              </a:spcAft>
              <a:defRPr/>
            </a:pPr>
            <a:r>
              <a:rPr lang="en-US" sz="2800" dirty="0" smtClean="0">
                <a:solidFill>
                  <a:schemeClr val="tx2"/>
                </a:solidFill>
              </a:rPr>
              <a:t>Duplicate Applications and Eligibility Letters</a:t>
            </a:r>
          </a:p>
          <a:p>
            <a:pPr marL="548640" lvl="1" indent="-182880" fontAlgn="auto">
              <a:spcAft>
                <a:spcPts val="0"/>
              </a:spcAft>
              <a:defRPr/>
            </a:pPr>
            <a:r>
              <a:rPr lang="en-US" dirty="0" smtClean="0">
                <a:solidFill>
                  <a:schemeClr val="tx2"/>
                </a:solidFill>
              </a:rPr>
              <a:t>Staple </a:t>
            </a:r>
            <a:r>
              <a:rPr lang="en-US" dirty="0">
                <a:solidFill>
                  <a:schemeClr val="tx2"/>
                </a:solidFill>
              </a:rPr>
              <a:t>together </a:t>
            </a:r>
            <a:endParaRPr lang="en-US" dirty="0" smtClean="0">
              <a:solidFill>
                <a:schemeClr val="tx2"/>
              </a:solidFill>
            </a:endParaRPr>
          </a:p>
          <a:p>
            <a:pPr marL="548640" lvl="1" indent="-182880" fontAlgn="auto">
              <a:spcAft>
                <a:spcPts val="0"/>
              </a:spcAft>
              <a:defRPr/>
            </a:pPr>
            <a:r>
              <a:rPr lang="en-US" dirty="0" smtClean="0">
                <a:solidFill>
                  <a:schemeClr val="tx2"/>
                </a:solidFill>
              </a:rPr>
              <a:t>If application was received but student found on the DC list, indicate date of disregard, and must be retained.</a:t>
            </a:r>
            <a:endParaRPr lang="en-US" sz="1000" dirty="0" smtClean="0">
              <a:solidFill>
                <a:schemeClr val="tx2"/>
              </a:solidFill>
            </a:endParaRPr>
          </a:p>
          <a:p>
            <a:pPr marL="365760" lvl="1" indent="0" fontAlgn="auto">
              <a:spcAft>
                <a:spcPts val="0"/>
              </a:spcAft>
              <a:buNone/>
              <a:defRPr/>
            </a:pPr>
            <a:r>
              <a:rPr lang="en-US" dirty="0" smtClean="0">
                <a:solidFill>
                  <a:schemeClr val="tx2"/>
                </a:solidFill>
              </a:rPr>
              <a:t> </a:t>
            </a:r>
            <a:endParaRPr lang="en-US" dirty="0">
              <a:solidFill>
                <a:schemeClr val="tx2"/>
              </a:solidFill>
            </a:endParaRPr>
          </a:p>
          <a:p>
            <a:pPr marL="274320" fontAlgn="auto">
              <a:spcAft>
                <a:spcPts val="0"/>
              </a:spcAft>
              <a:defRPr/>
            </a:pPr>
            <a:r>
              <a:rPr lang="en-US" sz="2800" dirty="0" smtClean="0">
                <a:solidFill>
                  <a:schemeClr val="tx2"/>
                </a:solidFill>
              </a:rPr>
              <a:t>Inactive/discharged applications</a:t>
            </a:r>
          </a:p>
          <a:p>
            <a:pPr lvl="1">
              <a:defRPr/>
            </a:pPr>
            <a:r>
              <a:rPr lang="en-US" dirty="0" smtClean="0">
                <a:solidFill>
                  <a:schemeClr val="tx2"/>
                </a:solidFill>
              </a:rPr>
              <a:t>Must be maintained separately</a:t>
            </a:r>
          </a:p>
          <a:p>
            <a:pPr marL="393192" lvl="1" indent="0">
              <a:buNone/>
              <a:defRPr/>
            </a:pPr>
            <a:endParaRPr lang="en-US" dirty="0">
              <a:solidFill>
                <a:schemeClr val="tx2"/>
              </a:solidFill>
            </a:endParaRPr>
          </a:p>
          <a:p>
            <a:pPr marL="274320" fontAlgn="auto">
              <a:spcAft>
                <a:spcPts val="0"/>
              </a:spcAft>
              <a:defRPr/>
            </a:pPr>
            <a:r>
              <a:rPr lang="en-US" sz="2800" dirty="0" smtClean="0">
                <a:solidFill>
                  <a:schemeClr val="tx2"/>
                </a:solidFill>
              </a:rPr>
              <a:t>Student transfers</a:t>
            </a:r>
          </a:p>
          <a:p>
            <a:pPr lvl="1">
              <a:defRPr/>
            </a:pPr>
            <a:r>
              <a:rPr lang="en-US" sz="2000" dirty="0" smtClean="0">
                <a:solidFill>
                  <a:schemeClr val="tx2"/>
                </a:solidFill>
              </a:rPr>
              <a:t>May accept an application from another district but must ensure it is approved correctly!</a:t>
            </a:r>
          </a:p>
          <a:p>
            <a:pPr marL="274320" fontAlgn="auto">
              <a:spcAft>
                <a:spcPts val="0"/>
              </a:spcAft>
              <a:defRPr/>
            </a:pPr>
            <a:endParaRPr lang="en-US" dirty="0"/>
          </a:p>
          <a:p>
            <a:pPr marL="274320" fontAlgn="auto">
              <a:spcAft>
                <a:spcPts val="0"/>
              </a:spcAft>
              <a:defRPr/>
            </a:pPr>
            <a:endParaRPr lang="en-US" dirty="0"/>
          </a:p>
        </p:txBody>
      </p:sp>
      <p:sp>
        <p:nvSpPr>
          <p:cNvPr id="73732" name="AutoShape 2" descr="data:image/jpeg;base64,/9j/4AAQSkZJRgABAQAAAQABAAD/2wCEAAkGBhQSEBUUEhQWFRUWFxsYGRYYFx0XHBcdHBcXHBgYGR8gHCYgFxojHBoYHy8hIycpLCwsFx8xNTArNSYrLCkBCQoKDgwOGg8PGiwlHhwqKSwqLCksKSwpKSkpKSkpKSosLCwpLSktLCwsKSkpLCkqKSkpLCkpKSw1LCwpKSkpKf/AABEIAOMA3gMBIgACEQEDEQH/xAAcAAACAgMBAQAAAAAAAAAAAAAABwUGAQMECAL/xABUEAACAQMBBAcDBgURBgUFAAABAgMABBEFBhIhMQcTIkFRYXGBkaEUMlJiscEzQnKywggVIyQlNENEU2NzgpKis9HSFzWDo8PTNlR0k+EWJlVk8f/EABoBAQEBAQEBAQAAAAAAAAAAAAABAgMEBQb/xAAqEQEAAgECBQQCAgMBAAAAAAAAAQIRAzESEyFBUQQyQmEigXGRscHRBf/aAAwDAQACEQMRAD8AeNFFFAUUVz3WoRxDMkiIPFmCj4nzFB0UVVr7pR0yE4e9hz9QmT8wEVC3nTxpaZ3ZJJPyIm4/2t2gYdFK09OJk/emmXk2eRK7o7u9Q/nXwdt9dn/A6dFbg/jTvkj2Fl+ypMxAatGaVXyLX5fwmoW8A8Iot8jy4p+lWG6N3lObvUr2f6ok6tfdlsVidSq4Me+1+3gBM08UYHPfkVftNVu+6YNLiz+2lc/RjV5CePdhcfGoez6L9Nj/AIqrnxkZ5Cfe2PhVgstJhhGIoYox9SNV+wVmdaDCC/2xmU4s9NvJ/BinVqfbxxXLdbTa9Pwhs7a0B/GllEjD3HHvU1ciaxWZ1ZXBfXGy2t3H4fVRGDzEIK/mqn21Ht0EROS017PJIeb7i8fXeYk++mjRWOZYwVkHQPGjBkvZkYcmWMAj0Ieu0dEUn/5S7+P/AHKY1FOZYwXZ6L7vu1m897/96vsdHV+OC61c48w//dpg1z3uoRQrvTSJEvi7hB8SM05ljCltsZqoA3Nal4fSQ/6jmtiaHrqZ3dWjbP0oR/oNbtS6XdNhyBMZSO6JC3xOB8ahH6Wrmc4sdNlfPJ5M49ygAf263Frp0Sb2W0KnK39s/k0YH/Sr7S92kQA5sZcc88M+vzR7sVBvJr9ye1LDaL4Ju5HuDNn2itT9Gk0/G81G4m8hnH95j9la4p7yOnUulrV7XPXxacfJZlz/AGRcEn3VyQfqlZgO3ZRk/VlZfgVb7akbPos0+PnE0h8XkY/Bd0VO2Wz9tD+Ct4U8xGufeRn41eYYadk+nmG7ukt5rdrcyEKjl98FicKp7IIycAHjxIpp0iukuQLJpxJxi7BzywAY+/up61us5jKCq9t7tV+t1hLchA7JuhVJwCWYKM+Qznh4VYaWX6oO43dIC/TnjX3B29nza0F1q1ntFfASN1pjkUMqxypGm6wyuFDjuI58fGoS26NtQQky6e8vf+EA/NbJ99egYnSC3UuwVIol3mPAKFQZJ9MVVV6X9OPEPKRyyIHIrz8y07QuC7g02aEcdn1bHewuHP55+ypix21uLcgjQVQDvSFlPsJjNWs9MWnD+ElH/Basr0z6b/LSD1iemZneBHx9NCgfs1jdofIbw+IWt0fTZYfjrcx/lRD7nqRj6XdMb+NEflRyD9E10R9I2mOM/K4f6wYfArWcfSuBemPTD/DuPWF/uBrqTpU0w/xtR6pIP0K6RtDpcn8PZN6mL9KvtdJ02blFYyZ8FhYn3camI8SNP+0nTf8AzkX97/TWxekPTj/HIfaxH2ivp+j/AE9v4lB7Ex+aRXM/RZpp/iaexpB+nU/H7HYNutPP8ct//cWulNqLQ8rq3P8Axk/1VAP0Q6Yf4uR6Sv8A6q5pOhXTTySVfSU/eDV/EXCLWIG+bPC3pKh/SrqRs8sH0OfspeN0F6f9K4H/ABF/0VUOkTo6i02GKW3mny8ojIZhwBUnI3VBzwpFazOIkNjXNtbO0z19wit9BTvv/ZXJHtxVMuOmVpiV0+xlnPLecHA/qpn4sK36V0YWMGCYzM30pTvD+yML7watEMSooVFCqOSqAoHsHCrisCjNHr13+Enjs0P4qYVv7m83vavq06JLfe37qaa4fvJbdB+1j/aq81mrxT2EZpuzNrb/AIGCND47uW/tNk/GpMmiisgooooCiiigXfS637yH883/AE69ACkF0nYN3pqkAgzHIPfmSEU/q9FPayKU/wCqEfetrOLPz7ocPHCkfp/GmxSk6cMm70hO5rk5H9e3A/ONbkTnSEcaXe/0Lj7qhei1N3SbfHDeDk44ZPWOMnxOAB7KlOkp8aVeH+b+11ri6OVxpVp/Rk+93NeT4/tpYioPMA+ozXPLpsTfOiib1jU/dXTQBWFUHXdf0WKd4biCPrEOGxbAgH1A4+yo4X+zsvApGvrHMn2cKnejDQba7uNTmuII5mN2yqZEV8AFj2d4HHPj6Cr1P0fac4wbK29kSr8QBS2rWs46pgrv/pDQZvwc0a/k3WPg5NbB0LWEgzFNNjuKvHIPgtXK86EdKk4iBk/IkcfAkiqZt50NWljYz3UEtwGjUEKWUjJZV49gHHHxq11qzOImTDTJ0KBfwV9Mnqn+Tivj/Zdfp+C1R/aZV+xjV22NiddPtRKSX6lScnJ4jIB9FIHsqZrXHYwWCbJa8nzNRB9ZpP0kxXPqk20NpC8r3CukYyxBikIHAE4KZOKa9Qe3H+7Lv+gf7qsXzOxh1bBa1Jd6dBPMQZHDbxA3QSsjrnA4Dgo5VW+m1c2dv/6pPzHqU6Iz+49v/wAX/GkqO6Zv3taDxvE/Nake87LM3M1isvzPqaxUBRRRQFFFFAUUUUBRRRQULbhN/VtJTGf2ZTjy66PPwFPqkVtAobaHSlPcQf8AmMR9lPWvRT2silH0ybx1TRh+L15x69bBn4YpuUrOmNR8u0Zsjhd4x+U8HH2bvxrU7Df0pvjR7r8lR75Y6+dgD+5dpj+RH5zZrX0utjR7j1jH/OSt+w8e7ploP5hD78n768vx/bScrDOQCQMkDIHiRyHtrn1K9EMMkrDIjRnIHeFBOB5nFKTXOmufrgbWJUhxwEq7xk8SSCN0DwU+pNStZtsJfYvaG/0uKVG0qaUyStK7hiPnADAwrDhj41ZB00Tj8JpF2vpk/wDTFR+hdLdnJbq9zIsEpyGjCu4GDwIIU4B8Ccip+y22spcdXdwknuL7h9zYNLUiZzNf8jgXpzA+fp14v9XP2gVWtuul5NRs3soLadZZmRRv7v01OAAc5OAPbTJS/QjKyoR4hwfvqM1ba2ztyOvuIlOeAzvsD44XJX14VmtaxOYqJKyiKRIrc1RVOPEKAce0VurVbXSSIHjZXRuIZSGB9CK20UVB7cf7su/6B/uqcqu9Ic27pV2f5rH9p1H31Y3hB0R/7nt/WX/GkqO6YOKWA8bxPs/+al+i2PGj2vmjH3yyGojpZOZNMXxvB9qf51uPedlmfmfU1ig86KgKKKKAooooCiiigKKKKCmXa720+nDGcRk+OPwxzTwrzH0oyy/rtD8nLCYRxhChwwYu+MHuPGm90P7ePqNoyz8Z7chJGAwHBzuP4BuyQR5Z78D002ZX6vKWv7RTT6rFfXJIjNz+xgnPVxxTDKhRywOfDicnvr1Rdz7kbPz3VLY9BmvGd7qryowdey0ryKfos2OsUHvB7OR9UHxzoN3pH28srzSpkt51Zy8fYIZGIEgJIBHEcKuOyuPkFrjl8nix/wC2tedNH09JG6uXMbSrmGQ8F3hndDZ4FGI3d4cjg8gRTo6IdYafTgjjjA5iB8VwGX3bxHsFee9MV6LCy7Saa1xZzwoQGkjZVJ5ZPLPgDy9tLIbKaskaxG2tpkQALlkPLh3sOPspv0Vit5rsuCXOzN5/CaRE35BVT8GNcN7pkcY/Z9KuI/Nd4j35Ap7UA45VvmyYedd7TGPFLiL4/wCdaLl7BFZYkmmdhhSx3Qp7uWC3Hyr0Xc2ccgxIiOPB1DfaDWi10S3ibejghRvpLGqn3gZFXnfSYQvRtpb2+mQpIpRzvOysMEbzEjI7ju4qz0UVxmczlRVR6V5d3SZ/Mxr/AMxT91W6qL0zS40sj6U0Y+DH7qtfdAtHR/Hu6VZj+YU+/LffVb6UGzfaSv8A+yT7mhq5bNQbllbL9GCIf8tapXSLx1fSR9dj/fT/ACq1939i1VmsCs0BRRRQFFFFAUUUUBVS282re3EdvbDN1ccE5dgE43+PDJOQM8Bgnuq20lulO4ePVC3HjAoQ+AKFSR6Et7a3SMyiB0zVEt78TOzTbm8S+c777jYYZ47u/jieOOPlVp6IttP1rml+UAiKeIOOHMq+FYeRBk91VK9tZ4oord0Q9aFlQbgMi75IC72N4b3A7uSOXI1c9G2EbWL2SJXCR2kEUJlAyC6gLgeIJEhz9UeNehHpR1yCDyPCvMev7PrYXFzpt2dyCZhNbXBBIRgSFY447pUmN8ciAe6vTtJLpqs45dZ02KUExyYRgDg4aYA4PdzoF1f6WI3zqbtKrqiRT288coQKMDsZ7ShccOz76m9ltpJNJA4rdafK/CWIYKPgcwcFHwBlH5gdk99Q20HR+LG7EN1LuRSAmG4C7y5B5SLzGOAOM4yDxFRiXcsE02RG8RxHMsZBikU8iuOAPDeVhyPhyrPS0Bn23TfaM+HhmRT+P2W9pAOfdmrto2uwXcfWW8gkXOCRkEHwYHBU+tI7ZhL94pls1W5t7c5aF0VwwYtyVhkkgEkKQfCpTTwYYf1z0zMe4d26tCSyrg8cZ4mM8+PFc5B7JxznTjsuTsorh0PWEu7eOeL5si5weankynzBBFd1edoUUUUBRRRQFLnpwl/aUCfSn+xG/wBQpjUsOmk7z2Ef0pHPxiX763T3QkmzbR7saL4Io9ygUutvjnXNKHgGP98/5UynHE+tLDbZs7Q6aPCMn+/N/lSm4uIrNYFZoCiiigKKKKAooqlbaa28sy6fbOEd1LTy/wAlFjJHkSvE+RA7+FiMzgb9Y6TLaGQxRh7mQZyIRkDHMb3f7M1Tm1RdVvTczjq7O0QMVY5787pxzLN3DuUCo+OwknguTY5itLZSS3J7ggcd8jiSVy2781QMYyagNPSaWKOBQRFJOBw/HkbAGfpbq93dvedd61iEXPR9ir3XJpb2F44UEm4pZiCoUDAUKCchSDnhxJxT22F2Mj0y0WCM7zZ3pJMYLseZx3AAAAZ4AVS/1PLftK6UfNW6bd9NxP8AKmtW0FKDphjzq+j+cv2TQmm3cXCxozuwVFBZmY4CgDJJPcAKSm1+11pqOtaWLSQymKY77bpC8WQgDIBJ7LeXKpOw7um+y39L3scY5kYcO5g6n0HEe4UsFksIrkRxyFrW6t0WbIbNvKQDvAkDe3JAG4Z7JI416OZQRggEHmDxB9R31BaxsNZXMbI9vGpYY30RUdfAqwHAj3Hka89L8PRqYJpdrrnS7KbTwnVzGTeWdMDMbDiysPn5wu645BjywK07MaHdyQyTWF0kkkilZ4CcOQ2c7wfsvnJw2e/nnNWG62J1a0YJCsd7Ameq6xY5OrBPcsnajPkp3aqOu6NqFjcLczIbZpG3hJGAEUnmv7H2V/J7x3Gu8TXsyvPRZtBHaxvY3ZNvMsjOBL2FIIXgCeAPZJ48Dnhmr9FtJascLcwE+AmT/VSefaqHUEFtqW4ko4RXiYIUnl1gH4h78cB4A8aqsVmkE7xTwmcoTnqpe4fjKwVgR35xWLacTOVy9NqwIBBBB5EcQfQ0ZpGaJb76M2j3k8UoUs1pI2GYDierZexIfLAPpUtsi+tX8DSwXyAI+4VkPaBwD/JMMEHx7jXOdLHdcm9RVAXQ9oR/GrVvUL/2RX18m2iX/wAo/wDYH+VY4fuBfaWPSd29V0yP66/3p1H6NSD3W0Kfxa2k/JK/dKKhY9N1O71iylvLQxCJlyyqdwKjlySd4jPt48K3WMTkOdjxPrSt2y/8SWH9D99xTRpXbZf+JbD+hH51xWabkrpWawKzQFFFFAUUVgmgKSe0sVxHqV5bxrvyXbAK3f1bnf3R4DGFJ7gpq4670u28W8tujTsvDe+bHn15sPQDPjXFo7NHHPqt6B10iZROW6mAERR3FuyPHHqa7UiY6pKsadsjML6ayinZY+rX5Q65AIwrFcfjdo4GfPPfVn2Us4577egH7U0+NhGee/K4OXz+MTgnP1F8RUHs/sRf3wedpBDFcnedi3GQZPJRxIyTgEgU07LRorKyeKEYVI3Yk82bcOWY95OPZgDupe8bQOb9TnF+507Z+dcn4Rp/nTYpcdANvu6Mh49uWRuXmF4eI7P20x66oX3TrdSJo0ojDdt41YqOS72TnwUlQPbjvrz1cWN1ZSxSIWGBvwzxjgykZ3lbHmcg8RxBxXrvV7ITW8sRUMJI2TdPI7ykYPvrypoWqX621xawnfTddXgPF4xydo14N453c+YoPqz6TdR3gDeyKv0mUPj17JNMqxk1/q0ljlsrpHUMp7I3geRzup9tLXQNORNPlu472NJ42Ia1YA9YhKgAq3z8knhukcO6t+yWu6lBlrNkWNiW6lnj3OJ/FR3yPUeFc5rnZTHfbPWIPw+lCT60LEj+6ZK5rnpihKtHeafcIrDDKwDAjwIYLkVwP0w31vj5ZYAD6S78YPmrHeU+yrfoPSlY3ceWmWFhzjnYKR6E9lh6cfKuU1xvATemw6fNqnVxh1tZwUUSYDRO69nB3jndfGCe44NTuw9xbaNf3C3/AFiyou7FIoLKytwY7o49oYIJ5YI51dttI9Lv7cxi7s45gd6OQSIMN4MRzU8j7D3UvrzVIpwtrrAaOaIYjvI8PlTy38ZEqeDLnPkck9YnijA3dJuu6dI8E+nNi53yzvGjRDHNSwKj9k3u8eee6tGxy38crz2t1aLJKd54Wmj7eSTxQdkHJOMYIz3VDvpOnQMWe7a6ABxHDG0ZY92878EX0DGp/YDoqN8GnuBJBbnPVBcbznPMbwPYA78cT7avSsdUWS96UdRsiPl1gm7nHWIWVW9Gy618P05SSti1sGkxzyzMfci8OPnVJu476wvJLJJWxkhUkIMcyn5nZfKHeHxyOdRE2oyQXWYRJYyYCuod13SfncMbypyO6d7GPSpwVnquTSXpfu07U+lyKg5kdYuP7SEfZVm2Y6UbK9YIrmGU8o5cLk+CtndY+XA+VK03Eqpvrr6mTnub9zg+WSmPeMVVrvVWvZo/lDxRnk0/V7uR9J+rXtkY54zxqcus7GXqgMM4BGfDPH3UsNtB/wDcen/0f6U1UZNl7EAMurqJOeeqccffkVg380F3b3UlyuoJAcZSUs6rx4EON9RxJyQR51I08GTtFZpe3XTPbKwCQyuuBliVTHDiMcc49RXT/thsur3sTb2Pmbgzn13sY8/hWOGfAvNFLO26Zs5ZrJ+rB4ssmceuUx8RUlN0xWQRSqzMx5pugFfUlse7NOGfAvVUfpL1p92Kxg/C3Rwx8EzjH9Y5z5KfGviLpksiO0k6nw3FPx36o+rbcLJqgvEiZljTdRGOOIUgM2M4G8c4HvrVaznqJbayK3tFtLXcbqEkWS4ZV4uccAx72K7zbueAIqO212ke/QmBWW1gILM2F3nY4XhnwzgeG8TUvd7bWsmivGzBrlwd5GQkmQvxkBxj5vI54YA7sVUYtbi6u0hdHMETGSZRgGVix4jy3QF4+ddYnKHlsfaGLT7ZH4FYVJz3ZG9x9M1GbXbX2q2dyiXMTSGJ1VVcMSSu7jh38fhVN236QI71Ybe3l6mGQb0zsCCuCf2Mgc8bucDgxK8armm7Fy35JsYSsKHd62VwCx4c+7PfhRwzxNcYp8rLl6A6Fowuh2uDnIkPvmk4VeK8xdEW2VzZX8dsCZIJphG8Wd4KxOOsTwI5kjgQOPIEena9CCvPPSTsyZtpRDbuIZJY1kDgbuHCOc5XiCdz53PjnjXoak7tshXauwb6UP3TipOwV+0Gzd3aZkvrNXUtgzBiN5jk/OjfGTgniuar4tA4EoidYA4V3B3gueOM44HGcZp69NaZ0lj4TRH88ffUdrPRdHIolsX+TSuoLLjMUgIBwy8d0Z7sEeVc41OnVcIWLY+xeMtpurmPAz1czhQefzl7BH9k0tZ7KeSJrkpmMOI2kAAAbGQCBjGQeZFT+vdH99FkvarhckyREFMeJAOFHsFRGgbSNbCSNl6yCZd2WInAbwZTx3HHMNg+hrdf5Rv2evbUIwurNplXiZY5HRlB5b3HcI8Mge2puO6sLdRLGUu7dyA9nPlZ4jxO9G68PaOByMg92jZ/U5bRmfTLpCJMb8E4RGIGcKwfsSYyeKtnjyFc0emXcl20zWkTMzZKsqxwg+gZUA8s8fOruL9s5qezgIdY1ifni4WR930yXSmHYbWWc2BFdQOTyUSKD6YJB9mK8+6jrjB+rksbHe5YjTjk+ccnP21EakFVyklu0DjgVBYYPmr5PxFc504nuuXovbTYGDUo8SApMowkqjJXvww/HTPd58CO9caloOq2a7lzapqNunBWKdYVHgrDEqehyB3VSDrN0IEX5VM1srAYSRhuZ5gqSMHAOM9ngcHnXzNtBNA+ba7ut3JwxLREjuOBI2ata2r3Ezc6zpoI6zSpEJ5jr3UZ8ga+4te0Ycf1vmJ8DMSPzvuqsvqpuJd+9mnk4Htb3WMPADfbGPbVh2P2keyeR4beSa1chX3kGQQO5wpAOD808Dn210RnY7SrbUNW7USQ23FjCZcclwqqSQxJbBwPPurG0GxhXV57W1xHuLvxKWJyOrVt0MeOTk86ltVvNDu+2TLbOeJ6uPGfVRvLnzGKq9/8mSaL9bZLmSbfGHcKvHkoUDiTnx4VMdciN07UZbaVt1uqYgq2UBx4jBBwcjHLhXXoGqwRPJNPGZ5f4NCB1e8SSXfxx3ADv9Kses63JvYv9KVpF4FyHjLY78rwYehxUHLdNco6WljGijBYxo0rgdw3mJK58gKo6pNpdRCxziVlSZ2SONAN07u7vARgYxlgOI4+dQ+raosjrIidTNx6zc7KE9zKPxCeORyzxHPFS0Op9ZZw2UFvK1xHKZRIDxVyRkKoXlgDmRgjNdl/tNdQyCG8tbaaUgHLxqznPLeKHic93OpAg9n9nWuS8khZIERnkmI4DAOAM/OJbAxWyy2yu4oeqjmCqBuhQi72D9bcz8c1LW0l3rE3Uswjhj4sEXEaeHAHtMTwAz4+dQurSy20j2ySh1jO7vIoXJHMZxvcDkc+6qIYjvr764kjfJYDhjPd4DnipC3sbcr+ySyxP9aHeU+0PvfCt8+nR2skUhkgu48glEcgnyYYDLQYvT+1g0dn1SFgDOxZyx7lUt2RyPzR3Vp0vT7uUbtukzKeHY3t3z5cKntV2sgur6Npg/yOIdmIAdy5wQCAMsAOHcBXZqGtXd3bTTBja2Ua7qoox1h5KgxjOTjJGFAzQc2z2yF1DKJoZoFuoSHSHfV3yOYIGQPDB8eOKfnRn0gDVLd2aPq5omCSoOWSDhlzxAODwPEEHnzpD2WycaabHetKYJgxkVue8N7sKB9M4yMePHhxDT6Adn5I7We7lBU3TgqCMdld7tY82ZseS+dA1qUfSEmNpdLbxQj3NJ/qpuUquktANd0du8s4z5Arj7T76ltpHx0yj9x5fy4vz6ndHfNtCfGGM/8ALWoXphH7jz/lRf4q1LbPn9p2/wDQRf4SV5Pi0pfTZeMtnDEpwJZsN6KuQD5ZYH+qKWmpbB3CNmICVDyKkZx5j/LIr0DrGiQ3URjuIxInPjzU+KkcVPmKot10ObhJs7yWH6rdoemVIPvBrrp3iIxKTCkzajZ9Wi3mlyxyKiq00Mpi3yBjfKshTePM476r+sJZ4BtGn80mVPeHRuPtUUw59kNaiyFkinUcu0vH2OFNQt4l7F++dLVvrCH9Jd4V0iY7SiB0sWAj3btLtJeYeIoVIPLssAR7zXNdXFvHLG1p1smD2hcIhDeC4UnIIyCM+lWVtu4zwmtWGO44bHl2lGK0QBdSvLeG1g6sB953ChSFyCxJUcAADz7zWpFfeO2kYlXa3B5owMijyVl7RHgCufM1s1d1Mag3jXG7wRNx91eQOC+N3gByHdXoa+2XtJmLS20LsTxYxjJ495GCaLPZe0iIaK2gRhyYRrkehIJrlzY8LgjpLxHiRr7T2AKgC5hDQM2MDeYEGOQ+eBnxr6g0HTZcbmovEPozQHI9qtumvQbcRg8QeYPHPr41V9otmdMSNprqCFFXmwG4SfABCN5j3Acakav0YVHR9K0S0Q9ZcQ3DHiWft4xngqqDj25PKqVtBr1tcXytEht7ePsqYUVXOCTv4yoDE+fAAVM2/wAmuJCNN0gzYPz5pJGX2gOFX2salpV1dbZ0t7e0iUZ30tREXHDiD2mO9/errmfCKXf6xAw/D30o8JHVR+c32Vv2V2ZS4LTS3MdpCnHPWAyZHLC7wPnnv7h4atGe1VQrWstxdlt3qmJCewL2ifI1O39/HE4gn0eMS7obdjfJ3TyJ3QSPaas+IGvSrfUbyJ3W8KwAkdY8hQso7zjLAY+kaq0mlSBZpomLxRsEM2Cu+W4dnPE5z64PHGatGkbANKzT3A+R2x7XV753t3mASx7I824+AqQurc6mVstPUR2kBy8pBCk92O9u8jPFjxOMUmcDuutSj0iwjhTBuHXIUcSXYcZG+qOQ8cAeNUzZHXJrZ2kga3d3+ek2Ac5PEM2Ofk3fxFNfZ7YG3tX60l5p/wCVlOSOGMqOSnz4keNdGqbDWVwS0lum8eJZMxk+Z3cA+0Vzm8SuC32u1G6v1jFx8lgWPJB69TnIA7nYnl3Cq7ozI+Q9k1xu4yYmkU+Wcby93gKblt0W6ehB6lmx3NIxHtAxmrLZWUcKbkKLGv0UUKPXhzPnU44jaDBR2NwqH9r6LIX7jIHkx71/yr42u0nUJLRri8ZYo0ZQluvDG8cZwOAx9Yk+lOYtVN6WXxpb+ckY+JP3Ui8zJhIdH3Q9C8Vrd3cslwDFHIkDjCRkqGAIyd5RnlwHiDypvAY4Co3ZiILY2yjkIIgP/bWpOuyClV0on929G/pH/Ojpq0pelOUfr5o694kJ9hkQD7DUtsN3S/8A7nn/ACov8VKkdljmxtf/AE8X+GtRvTAf3Hn/ACov8Va7Ni5N7TbQ/wAxGPcuPury/H9tJqiivl3CgliAAMkk4AA5knuFYV9UA1RNb6YbOFtyEPct4x9lPTeI7XsBHnUYOkDVbjja6dur9J1ds+0lFrcadpTJmOgPMA+oB+2hIwOQA9ABS1vukLVLePM+nIMDi4LFfUhWO6PbUTpG0Or6sXEE0cEaEb252MZzj6Uh5Hy4VY0rGTixVW1zpMsbUlWl6xxwKRDfwfAnIUH20ptpru/tLg2019I4ZRvMsrspVuYI554EY/zrTFtFb2kS/IrctMchrm4VWwf5pOKL6nJFbjS8pkwV6XnlP7V06eUdxyfiFQ8PbVO1++u57lJtVtrgWyH8EiMiqPInvPDJJBPiOGOrX9l9TW0N1LdtJgBjGkj9lCM7w5LgZGQBy491cFnqN1b2vyq11DfUbolhdu2hY4wY3yHXP4y//wA6xSI2RYdOuptRid/lMem6dG24EQqrHAHA4I44I7wDngDxqgadE6XbJb3SxsGYJN1hjV8E47XdvcxvYFS9poqNC97eD52XWNAIw2Tw4KBjePIDHDjVbniUx9YHQMXI6lQwKjGQ2cbuO7GSaos93q9/b6hDcXUW/NGMA7oHWjDDiyDD8GxkceVSkelaleXXy3s2R3QN/JTsgY+bxY8OZbAqA2Y2h1BD1FqXc4yIt0PgDnug/NHpVoTY/Vb7heS9TF3qSMn+onAn8oipMxHWRX7i2uL67W1W7a6Ge0/ERqAe0+O8Ad+OJ4DNO3TtOjgiWKJQqIMAAYz4sfFjzJrh2c2YgsotyFeJ+c54s5+sfDwA4D41L1xtbKiiiisKKKKKAqidMUn7QRe9p1HuV6vdL3pbO+bKHvknJ/MUH07RrVd4Q+LBMRRg8wij+6K31hFwMDu4VmvSiN2i2hhsbd57h91F97HuVR+Mx8PuBNeeNb6Sxe6tY3U0PURQuuOJYlOs4ueABxg8vA1culub5drFnpzEiFVMsmOBYkOcDz3EwD9c+FVXpZ2RkLQzW8RaNYxCUjUnq90nc4DjukHGfEedJEn0pdItncWb2tu7Suzod5VIQbrZPE4LewVo2Q6VLe2sooJ45w0SlcqoZW7TEYyQRwOMeVVjS9rJrRo4bWxiikfCgyIzyyEnHFiRzPcABVgTpL1EXDWstlG86kgxAOG4DJ4bzb3Djw5iufBGMLlIT9NQkdY7O0klkY4UOcZPkqZJ94qta9tBfX90lleMlqgbelVeAChd8s/aO9uoCQM8/OvnaG0ubt1kh0qW2mUg9ZHvLn1G6ADn8YYPrRqeyV7cMLjU5IrVVQK0km6HcKDyROMj8cceJqxSIRxrtQTLHaaaBawtIsYlwOufeYL1kj/OGc53VxjlW3b7ZaWzeFpbmaeOQkNIcllIPEAFyCcHIyR31E3mp2wu4BBvpbwFe3ugySENvNIRkDeJ4AZ4ACr5qPSQ14pjtNPe4Dfyqb6g93ZXI4flCtimQWVmjCSHVJI3HEFreRWHtRjXGxhj3t2+lZXOXEUTLvc/nBnUHmfHnV02d6IJZpeuvwkKZz1EeAT9U7vZjX0yfTnTUg0aBAAkEK4AAxGo4Dl3ZrlbViNlwRWjdUT+09Nlu3/lJy0ig+JRFCj+sxrq1rZHV7l0kmtSVXgsSbiKg71CK3Yz399Pccsd3h3e6isTqyYKptO166G6xS1jI3SMqgxjGOzvORjhVX212BSwFqnWmSSZm3zjdUAGMAKOfNjxJ9gp+0r+myMg2UvcruCfPMbD80+6rXUm1jCv7ax7xtbZeAkkC+4qi+7eNdfSPsKmmXEN3bqfk5kAZD2urYccZPNWAJGeRB8q5ts5OruLObuSbJ9jI32A04tttKW50+5jbGDGzAnkpQb6Nnu4gcfAmtXtwzATe0sgguLW+jPJ1yR+MOYPnlN4e6nDkd3Lu9O6kEupo+lNHIw30cBBniRnPuALDNOvZm9E1lbyD8aJM+oUKfiDTUghJ0UUVxUUUVigzWq4uVjQvIyoq82YhQPUmqxqW3gMvyewia9uD+LHxRfNmHPHlw8xXfpnRDcXjLNrM5YA5W1hOEXyLD9Hj9atxSZRET7ZXF4zQ6PbtOwOGuGXEaem9gZ82x6GrDsR0PGKcXmpS/KboEMq5LJGRxByfnsO7gFHdngaY2m6XFbxiKCNY415KowB/wDPnXVXaKxCCiiitBc9J2wVzc3Fve2BQXMHZKscB1ySBnl3sMHGQ/PhVY1javUrOMNc6YQWYIrJMGVmOeAChmGccBnup21Quma2k+QR3EQLNZ3MVyQO8JkH3b2fQGgSenKNVuWuL6+jtiCFRM7rADkE3iAqjPPJJOfWvraXZ6wt1Miai8sw+aq7sjFhyyyt2APEn0FMmDQtH1gdciJ1jcWVH6qVT3h0B4kfSwc+Nbn6GtN3CnVSAnHb61t8YPIZ7Pl82uXNjuuFD2O0bVr6HfF9JDDnClndmbHAlQOOByySKnF6GFdw11ezTY59nBPllmYj3VJz9CVqDvW9xcwHuwwYD4A/GvkbBapD+99VLfVmUkfHf+ysTfO0mE9FsXYqqqLSAhBgb0asfUkjLHzOamY0CjdUAAcgBgD0A4CqHcQbQxjh8kmx9HcBPsbcrkG1Oux/hdND4+ijfouRWOGZ7qZFFLc9LFwhxNpcynvwWHuzHW1emu2H4S3uUPoh+1lpwWMmHRVFj6ZdPPMzr6xD7nNdUfS1pp/h2HrE/wBwNTht4FwqldL9kr6W7EgGN0dc95J3SB5kMfdUlB0i6c/K7jH5W8v2qKqfSztHbz2MaQXEUh69CVRwTgK/EjnjJFWsTEika1tDDPYIhY9cpThunmAQxzywRXVqeoTTRIL3VFCFVzBHvyFRgboZUAjLYxwZs+PGpnpU2RgjuLR4lWFZz1b7g4Agp2wOWcN7cVybcbFwWFkGiUyO0gRpXOSowT2VHBckYzxPnXgr/wClp69dKazMTqZx0jPScT1nMf7l15U1znsrT2kEoMdjbXE7/wAo5yR+THGML6szUzOiW7f5LJbSgrJbyEFWGCFfiAQfrBvfWrollkawbfOVEhVOAHAKuQcc+J76+9HuSu0N0ndJAh9qpER8N6sen9ZN/U39Nj25nOZmZmJj/u0NX08Ui/le6Kitf2nt7NN6eQKT81BxdvyV8PM4HnVc0+01LWz+xA2Niech+fIv1eRfPlhfEmvqVrMvOkdf6QLe2bqkzcTk4EMXaOe4EjIB8hk+VbdP6Pb/AFPD6lKbW3PEWkXBmHd1h7vbk+S1d9j+jiz00ZgjzJjBmftOfHB5KPJQPbVortFIhEXs/sxbWMXVWsSxr34HFj4sx4sfU1KUUVsFFFFAUUUUBXzJGGBDAEEYIIyCDzB8RX1RQL3Xug7T7hi8SvayZzmFsLn8kggf1cVXZuibV4T+1dWZlHISNIvwy4pyUVMBOi32lt1wY7a6A78rvenzoyT7K5X6SdSh/fOkSjHNkEgHsJRh8adlGKzNKz2MkrF052w4TW1xEfRW+0qalbTpg0x/4dk/LicfFQwpoT2iOMOisPrKD9tQ95sLYS56yzt2J7+qUH3gZrPKquUFabcWMnzLyA+XWhT7mwalYp1kHZZXHkwb7Caib3oS0qT+LFD4pJIvw3iPhUNcfqebLnDPcxHyZW/RB+NZ5P2ZXCS2UjDICPAqCPiKj7rZm0l/CWsD+ZiTPvAzVY/2MXsX721idfBWDY+EmPhWt9kto4vmXtvMPBgM/wB6L9Lvqcqe0mUvJ0Z6axybOP2FwPcGqq9JvR/aQ6ZJLbW6RvGyMWBYnd3t1hxJ4doH2VsuZtp4udvFIPqrE3wDA1FX+ta/cwyW8mn5WVCh/YGUgEcwd7AI5jzFWKXiToz0gH5XoVpdJzj3GbyyvVt7nAqX1mP5fpJKDfaWFXUDnvjBx67wYe+qvszrHyK3m03V45oI5Q24zIezvcGx4jOGBGRnOedQ+gbcNpryQArd24YlGUlefepK5APepHP4/lp9Br1zp6dfy0rzaniazMTjO2YneMvbGrXedrRif5Wbos0i8t+tWdGjhYAqr8Dv5GSF5gbvM+QqGuLi7m1y4/W1TJKR1QYAEIAqozEnsqARjJ4VLW21Wo6n+xadamMNwaYkkIO/tkBUPvPhTb6Ouj6PS7cqD1k0mDLL9Ijkq+CDJx3nJJ8B9X0PpNbn39Tr1is2jGI/XWf6ctW9eGKV7K9sZ0LRwv8AKdRf5Xck72Gy0an+txkPmeHgO+maBjlWaK+28wooooCiiigKKKKAooooCiiigKKKKAooooCiiigKKKKAooooCiiig4tV0WC5UJcRJKoOQrqGAPiM8jXHZbH2UJzFaQIfERLn34yKzRQS4FZoooCiiigKKKKAooooCiiigKKKKD//2Q=="/>
          <p:cNvSpPr>
            <a:spLocks noChangeAspect="1" noChangeArrowheads="1"/>
          </p:cNvSpPr>
          <p:nvPr/>
        </p:nvSpPr>
        <p:spPr bwMode="auto">
          <a:xfrm>
            <a:off x="63500" y="-150813"/>
            <a:ext cx="304800" cy="304801"/>
          </a:xfrm>
          <a:prstGeom prst="rect">
            <a:avLst/>
          </a:prstGeom>
          <a:noFill/>
          <a:ln w="9525">
            <a:noFill/>
            <a:miter lim="800000"/>
            <a:headEnd/>
            <a:tailEnd/>
          </a:ln>
        </p:spPr>
        <p:txBody>
          <a:bodyPr/>
          <a:lstStyle/>
          <a:p>
            <a:endParaRPr lang="en-US" dirty="0">
              <a:latin typeface="Franklin Gothic Medium" pitchFamily="34" charset="0"/>
            </a:endParaRPr>
          </a:p>
        </p:txBody>
      </p:sp>
      <p:pic>
        <p:nvPicPr>
          <p:cNvPr id="73733" name="Picture 4" descr="http://crt.blogs.realtor.org/files/2010/05/file_cabinet_lock.gif">
            <a:hlinkClick r:id="rId3"/>
          </p:cNvPr>
          <p:cNvPicPr>
            <a:picLocks noChangeAspect="1" noChangeArrowheads="1"/>
          </p:cNvPicPr>
          <p:nvPr/>
        </p:nvPicPr>
        <p:blipFill>
          <a:blip r:embed="rId4"/>
          <a:srcRect/>
          <a:stretch>
            <a:fillRect/>
          </a:stretch>
        </p:blipFill>
        <p:spPr bwMode="auto">
          <a:xfrm>
            <a:off x="7386778" y="3429000"/>
            <a:ext cx="1642503"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600" y="152400"/>
            <a:ext cx="3048000" cy="1120140"/>
          </a:xfrm>
        </p:spPr>
        <p:txBody>
          <a:bodyPr/>
          <a:lstStyle/>
          <a:p>
            <a:pPr fontAlgn="auto">
              <a:spcAft>
                <a:spcPts val="0"/>
              </a:spcAft>
              <a:defRPr/>
            </a:pPr>
            <a:r>
              <a:rPr lang="en-US" dirty="0" smtClean="0">
                <a:latin typeface="+mn-lt"/>
              </a:rPr>
              <a:t>Disclosure</a:t>
            </a:r>
            <a:endParaRPr lang="en-US" dirty="0">
              <a:latin typeface="+mn-lt"/>
            </a:endParaRPr>
          </a:p>
        </p:txBody>
      </p:sp>
      <p:sp>
        <p:nvSpPr>
          <p:cNvPr id="5" name="Content Placeholder 4"/>
          <p:cNvSpPr>
            <a:spLocks noGrp="1"/>
          </p:cNvSpPr>
          <p:nvPr>
            <p:ph idx="1"/>
          </p:nvPr>
        </p:nvSpPr>
        <p:spPr>
          <a:xfrm>
            <a:off x="381000" y="1600201"/>
            <a:ext cx="4572000" cy="5105400"/>
          </a:xfrm>
        </p:spPr>
        <p:txBody>
          <a:bodyPr>
            <a:normAutofit fontScale="92500" lnSpcReduction="20000"/>
          </a:bodyPr>
          <a:lstStyle/>
          <a:p>
            <a:pPr marL="274320" fontAlgn="auto">
              <a:spcAft>
                <a:spcPts val="0"/>
              </a:spcAft>
              <a:defRPr/>
            </a:pPr>
            <a:r>
              <a:rPr lang="en-US" sz="2800" dirty="0" smtClean="0">
                <a:solidFill>
                  <a:schemeClr val="tx2"/>
                </a:solidFill>
              </a:rPr>
              <a:t>Disclosure of eligibility status is limited</a:t>
            </a:r>
          </a:p>
          <a:p>
            <a:pPr lvl="1">
              <a:defRPr/>
            </a:pPr>
            <a:r>
              <a:rPr lang="en-US" dirty="0" smtClean="0">
                <a:solidFill>
                  <a:schemeClr val="tx2"/>
                </a:solidFill>
              </a:rPr>
              <a:t>Refer to Disclosure Chart in Policy Booklet</a:t>
            </a:r>
          </a:p>
          <a:p>
            <a:pPr marL="274320" fontAlgn="auto">
              <a:spcAft>
                <a:spcPts val="0"/>
              </a:spcAft>
              <a:defRPr/>
            </a:pPr>
            <a:endParaRPr lang="en-US" sz="2800" dirty="0" smtClean="0">
              <a:solidFill>
                <a:schemeClr val="tx2"/>
              </a:solidFill>
            </a:endParaRPr>
          </a:p>
          <a:p>
            <a:pPr marL="274320" fontAlgn="auto">
              <a:spcAft>
                <a:spcPts val="0"/>
              </a:spcAft>
              <a:defRPr/>
            </a:pPr>
            <a:r>
              <a:rPr lang="en-US" sz="2800" dirty="0" smtClean="0">
                <a:solidFill>
                  <a:schemeClr val="tx2"/>
                </a:solidFill>
              </a:rPr>
              <a:t>Need parental written consent </a:t>
            </a:r>
          </a:p>
          <a:p>
            <a:pPr lvl="1">
              <a:defRPr/>
            </a:pPr>
            <a:r>
              <a:rPr lang="en-US" sz="1800" dirty="0" smtClean="0">
                <a:solidFill>
                  <a:schemeClr val="tx2"/>
                </a:solidFill>
              </a:rPr>
              <a:t>Prototype Consent Forms: Pages 58-60</a:t>
            </a:r>
          </a:p>
          <a:p>
            <a:pPr marL="393192" lvl="1" indent="0">
              <a:buNone/>
              <a:defRPr/>
            </a:pPr>
            <a:endParaRPr lang="en-US" sz="1800" dirty="0" smtClean="0">
              <a:solidFill>
                <a:schemeClr val="tx2"/>
              </a:solidFill>
            </a:endParaRPr>
          </a:p>
          <a:p>
            <a:pPr marL="274320" fontAlgn="auto">
              <a:spcAft>
                <a:spcPts val="0"/>
              </a:spcAft>
              <a:defRPr/>
            </a:pPr>
            <a:r>
              <a:rPr lang="en-US" sz="2800" dirty="0" smtClean="0">
                <a:solidFill>
                  <a:schemeClr val="tx2"/>
                </a:solidFill>
              </a:rPr>
              <a:t>Aggregate information permitted</a:t>
            </a:r>
          </a:p>
          <a:p>
            <a:pPr marL="0" indent="0" algn="r" fontAlgn="auto">
              <a:spcAft>
                <a:spcPts val="0"/>
              </a:spcAft>
              <a:buFont typeface="Wingdings 2" pitchFamily="18" charset="2"/>
              <a:buNone/>
              <a:defRPr/>
            </a:pPr>
            <a:endParaRPr lang="en-US" sz="1800" dirty="0" smtClean="0"/>
          </a:p>
          <a:p>
            <a:pPr marL="0" indent="0" algn="r" fontAlgn="auto">
              <a:spcAft>
                <a:spcPts val="0"/>
              </a:spcAft>
              <a:buFont typeface="Wingdings 2" pitchFamily="18" charset="2"/>
              <a:buNone/>
              <a:defRPr/>
            </a:pPr>
            <a:endParaRPr lang="en-US" sz="1800" dirty="0"/>
          </a:p>
          <a:p>
            <a:pPr marL="0" indent="0" algn="r" fontAlgn="auto">
              <a:spcAft>
                <a:spcPts val="0"/>
              </a:spcAft>
              <a:buFont typeface="Wingdings 2" pitchFamily="18" charset="2"/>
              <a:buNone/>
              <a:defRPr/>
            </a:pPr>
            <a:endParaRPr lang="en-US" sz="1800" dirty="0" smtClean="0"/>
          </a:p>
          <a:p>
            <a:pPr marL="0" indent="0" algn="r" fontAlgn="auto">
              <a:spcAft>
                <a:spcPts val="0"/>
              </a:spcAft>
              <a:buFont typeface="Wingdings 2" pitchFamily="18" charset="2"/>
              <a:buNone/>
              <a:defRPr/>
            </a:pPr>
            <a:r>
              <a:rPr lang="en-US" sz="1800" dirty="0" smtClean="0"/>
              <a:t>(Disclosure Chart: Page 36)</a:t>
            </a:r>
            <a:endParaRPr lang="en-US" sz="1800" dirty="0"/>
          </a:p>
        </p:txBody>
      </p:sp>
      <p:pic>
        <p:nvPicPr>
          <p:cNvPr id="6" name="Picture 5" descr="http://portal.nysed.gov/portal/page/portal/CNKC/NeedToKnow/Memo%20-%20Policy%20Booklet%2015-16_ - Internet Explorer"/>
          <p:cNvPicPr>
            <a:picLocks noChangeAspect="1"/>
          </p:cNvPicPr>
          <p:nvPr/>
        </p:nvPicPr>
        <p:blipFill rotWithShape="1">
          <a:blip r:embed="rId3">
            <a:extLst>
              <a:ext uri="{28A0092B-C50C-407E-A947-70E740481C1C}">
                <a14:useLocalDpi xmlns:a14="http://schemas.microsoft.com/office/drawing/2010/main" val="0"/>
              </a:ext>
            </a:extLst>
          </a:blip>
          <a:srcRect l="9207" t="17143" r="10646" b="18413"/>
          <a:stretch/>
        </p:blipFill>
        <p:spPr>
          <a:xfrm>
            <a:off x="4953000" y="1501140"/>
            <a:ext cx="3886200" cy="5052060"/>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838200"/>
            <a:ext cx="9372600" cy="1143000"/>
          </a:xfrm>
        </p:spPr>
        <p:txBody>
          <a:bodyPr>
            <a:noAutofit/>
          </a:bodyPr>
          <a:lstStyle/>
          <a:p>
            <a:pPr algn="ctr" fontAlgn="auto">
              <a:spcAft>
                <a:spcPts val="0"/>
              </a:spcAft>
              <a:defRPr/>
            </a:pPr>
            <a:r>
              <a:rPr lang="en-US" sz="4000" dirty="0" smtClean="0">
                <a:latin typeface="Constantia" panose="02030602050306030303" pitchFamily="18" charset="0"/>
              </a:rPr>
              <a:t>Residential Childcare Institution</a:t>
            </a:r>
            <a:br>
              <a:rPr lang="en-US" sz="4000" dirty="0" smtClean="0">
                <a:latin typeface="Constantia" panose="02030602050306030303" pitchFamily="18" charset="0"/>
              </a:rPr>
            </a:br>
            <a:r>
              <a:rPr lang="en-US" sz="4000" dirty="0" smtClean="0">
                <a:latin typeface="Constantia" panose="02030602050306030303" pitchFamily="18" charset="0"/>
              </a:rPr>
              <a:t> (RCCI)</a:t>
            </a:r>
            <a:endParaRPr lang="en-US" sz="4000" dirty="0">
              <a:latin typeface="Constantia" panose="02030602050306030303" pitchFamily="18" charset="0"/>
            </a:endParaRPr>
          </a:p>
        </p:txBody>
      </p:sp>
      <p:sp>
        <p:nvSpPr>
          <p:cNvPr id="48131" name="Rectangle 3"/>
          <p:cNvSpPr>
            <a:spLocks noGrp="1" noChangeArrowheads="1"/>
          </p:cNvSpPr>
          <p:nvPr>
            <p:ph idx="1"/>
          </p:nvPr>
        </p:nvSpPr>
        <p:spPr>
          <a:xfrm>
            <a:off x="457200" y="1935480"/>
            <a:ext cx="8229600" cy="4693920"/>
          </a:xfrm>
        </p:spPr>
        <p:txBody>
          <a:bodyPr>
            <a:normAutofit fontScale="77500" lnSpcReduction="20000"/>
          </a:bodyPr>
          <a:lstStyle/>
          <a:p>
            <a:pPr marL="502920" lvl="1" indent="-457200" fontAlgn="auto">
              <a:lnSpc>
                <a:spcPct val="150000"/>
              </a:lnSpc>
              <a:spcAft>
                <a:spcPts val="0"/>
              </a:spcAft>
              <a:buClr>
                <a:schemeClr val="accent1"/>
              </a:buClr>
              <a:defRPr/>
            </a:pPr>
            <a:r>
              <a:rPr lang="en-US" sz="2800" dirty="0" smtClean="0">
                <a:solidFill>
                  <a:schemeClr val="tx2"/>
                </a:solidFill>
              </a:rPr>
              <a:t>Students residing in a RCCI are considered a family of one with zero income</a:t>
            </a:r>
          </a:p>
          <a:p>
            <a:pPr marL="502920" lvl="1" indent="-457200" fontAlgn="auto">
              <a:lnSpc>
                <a:spcPct val="150000"/>
              </a:lnSpc>
              <a:spcAft>
                <a:spcPts val="0"/>
              </a:spcAft>
              <a:buClr>
                <a:schemeClr val="accent1"/>
              </a:buClr>
              <a:defRPr/>
            </a:pPr>
            <a:r>
              <a:rPr lang="en-US" sz="2800" dirty="0" smtClean="0">
                <a:solidFill>
                  <a:schemeClr val="tx2"/>
                </a:solidFill>
              </a:rPr>
              <a:t>RCCIs must maintain a Resident Eligibility </a:t>
            </a:r>
            <a:r>
              <a:rPr lang="en-US" sz="2800" dirty="0">
                <a:solidFill>
                  <a:schemeClr val="tx2"/>
                </a:solidFill>
              </a:rPr>
              <a:t>L</a:t>
            </a:r>
            <a:r>
              <a:rPr lang="en-US" sz="2800" dirty="0" smtClean="0">
                <a:solidFill>
                  <a:schemeClr val="tx2"/>
                </a:solidFill>
              </a:rPr>
              <a:t>ist: </a:t>
            </a:r>
            <a:endParaRPr lang="en-US" sz="2800" dirty="0">
              <a:solidFill>
                <a:schemeClr val="tx2"/>
              </a:solidFill>
            </a:endParaRPr>
          </a:p>
          <a:p>
            <a:pPr marL="777240" lvl="2" indent="-457200">
              <a:lnSpc>
                <a:spcPct val="150000"/>
              </a:lnSpc>
              <a:buClr>
                <a:srgbClr val="FFC000"/>
              </a:buClr>
              <a:defRPr/>
            </a:pPr>
            <a:r>
              <a:rPr lang="en-US" sz="2600" dirty="0">
                <a:solidFill>
                  <a:schemeClr val="tx2"/>
                </a:solidFill>
              </a:rPr>
              <a:t>A</a:t>
            </a:r>
            <a:r>
              <a:rPr lang="en-US" sz="2600" dirty="0" smtClean="0">
                <a:solidFill>
                  <a:schemeClr val="tx2"/>
                </a:solidFill>
              </a:rPr>
              <a:t> </a:t>
            </a:r>
            <a:r>
              <a:rPr lang="en-US" sz="2600" dirty="0">
                <a:solidFill>
                  <a:schemeClr val="tx2"/>
                </a:solidFill>
              </a:rPr>
              <a:t>master list for all residents of the RCCI/Jail</a:t>
            </a:r>
          </a:p>
          <a:p>
            <a:pPr marL="822960" lvl="2" indent="-182880">
              <a:lnSpc>
                <a:spcPct val="150000"/>
              </a:lnSpc>
              <a:defRPr/>
            </a:pPr>
            <a:r>
              <a:rPr lang="en-US" sz="2300" dirty="0">
                <a:solidFill>
                  <a:schemeClr val="tx2"/>
                </a:solidFill>
              </a:rPr>
              <a:t>List should </a:t>
            </a:r>
            <a:r>
              <a:rPr lang="en-US" sz="2300" dirty="0" smtClean="0">
                <a:solidFill>
                  <a:schemeClr val="tx2"/>
                </a:solidFill>
              </a:rPr>
              <a:t>include: </a:t>
            </a:r>
          </a:p>
          <a:p>
            <a:pPr marL="640080" lvl="2" indent="0">
              <a:lnSpc>
                <a:spcPct val="150000"/>
              </a:lnSpc>
              <a:buNone/>
              <a:defRPr/>
            </a:pPr>
            <a:r>
              <a:rPr lang="en-US" sz="2200" dirty="0" smtClean="0">
                <a:solidFill>
                  <a:schemeClr val="tx2"/>
                </a:solidFill>
              </a:rPr>
              <a:t> Name</a:t>
            </a:r>
            <a:r>
              <a:rPr lang="en-US" sz="2200" dirty="0">
                <a:solidFill>
                  <a:schemeClr val="tx2"/>
                </a:solidFill>
              </a:rPr>
              <a:t>, date of birth, admission date and time, discharged date and time, </a:t>
            </a:r>
            <a:r>
              <a:rPr lang="en-US" sz="2200" dirty="0" smtClean="0">
                <a:solidFill>
                  <a:schemeClr val="tx2"/>
                </a:solidFill>
              </a:rPr>
              <a:t>                 signature </a:t>
            </a:r>
            <a:r>
              <a:rPr lang="en-US" sz="2200" dirty="0">
                <a:solidFill>
                  <a:schemeClr val="tx2"/>
                </a:solidFill>
              </a:rPr>
              <a:t>of </a:t>
            </a:r>
            <a:r>
              <a:rPr lang="en-US" sz="2200" dirty="0" smtClean="0">
                <a:solidFill>
                  <a:schemeClr val="tx2"/>
                </a:solidFill>
              </a:rPr>
              <a:t>administrator</a:t>
            </a:r>
            <a:endParaRPr lang="en-US" sz="2400" dirty="0" smtClean="0">
              <a:solidFill>
                <a:schemeClr val="tx2"/>
              </a:solidFill>
            </a:endParaRPr>
          </a:p>
          <a:p>
            <a:pPr marL="502920" lvl="1" indent="-457200">
              <a:lnSpc>
                <a:spcPct val="150000"/>
              </a:lnSpc>
              <a:defRPr/>
            </a:pPr>
            <a:r>
              <a:rPr lang="en-US" sz="2800" dirty="0" smtClean="0">
                <a:solidFill>
                  <a:schemeClr val="tx2"/>
                </a:solidFill>
              </a:rPr>
              <a:t>RCCI with day students:</a:t>
            </a:r>
          </a:p>
          <a:p>
            <a:pPr marL="777240" lvl="2" indent="-457200">
              <a:lnSpc>
                <a:spcPct val="150000"/>
              </a:lnSpc>
              <a:buClr>
                <a:srgbClr val="FFC000"/>
              </a:buClr>
              <a:defRPr/>
            </a:pPr>
            <a:r>
              <a:rPr lang="en-US" sz="2600" dirty="0" smtClean="0">
                <a:solidFill>
                  <a:schemeClr val="tx2"/>
                </a:solidFill>
              </a:rPr>
              <a:t>Must have eligibility documentation on file for day students; claim by category for those students</a:t>
            </a:r>
          </a:p>
          <a:p>
            <a:pPr marL="502920" lvl="1" indent="-457200" fontAlgn="auto">
              <a:lnSpc>
                <a:spcPct val="150000"/>
              </a:lnSpc>
              <a:spcAft>
                <a:spcPts val="0"/>
              </a:spcAft>
              <a:buClr>
                <a:schemeClr val="accent1"/>
              </a:buClr>
              <a:defRPr/>
            </a:pPr>
            <a:endParaRPr lang="en-US" sz="2800" dirty="0" smtClean="0">
              <a:solidFill>
                <a:schemeClr val="tx2"/>
              </a:solidFill>
            </a:endParaRPr>
          </a:p>
          <a:p>
            <a:pPr marL="331470" lvl="1" indent="-285750" fontAlgn="auto">
              <a:lnSpc>
                <a:spcPct val="150000"/>
              </a:lnSpc>
              <a:spcAft>
                <a:spcPts val="0"/>
              </a:spcAft>
              <a:buClr>
                <a:schemeClr val="accent1"/>
              </a:buClr>
              <a:defRPr/>
            </a:pPr>
            <a:endParaRPr lang="en-US" sz="26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686800" cy="685800"/>
          </a:xfrm>
        </p:spPr>
        <p:txBody>
          <a:bodyPr>
            <a:noAutofit/>
          </a:bodyPr>
          <a:lstStyle/>
          <a:p>
            <a:r>
              <a:rPr lang="en-US" sz="4000" dirty="0" smtClean="0"/>
              <a:t>Independent Review of Applications</a:t>
            </a:r>
            <a:endParaRPr lang="en-US" sz="4000" dirty="0"/>
          </a:p>
        </p:txBody>
      </p:sp>
      <p:sp>
        <p:nvSpPr>
          <p:cNvPr id="3" name="Content Placeholder 2"/>
          <p:cNvSpPr>
            <a:spLocks noGrp="1"/>
          </p:cNvSpPr>
          <p:nvPr>
            <p:ph idx="1"/>
          </p:nvPr>
        </p:nvSpPr>
        <p:spPr>
          <a:xfrm>
            <a:off x="152400" y="1447800"/>
            <a:ext cx="8763000" cy="5181600"/>
          </a:xfrm>
        </p:spPr>
        <p:txBody>
          <a:bodyPr/>
          <a:lstStyle/>
          <a:p>
            <a:r>
              <a:rPr lang="en-US" dirty="0">
                <a:solidFill>
                  <a:schemeClr val="tx2"/>
                </a:solidFill>
              </a:rPr>
              <a:t>SFAs that demonstrate high levels of, or a high risk for administrative error associated with certification, verification and other administrative processes will be required to conduct an independent review of the initial eligibility determinations for free and reduced price school meal applications for accuracy prior to notifying households of eligibility</a:t>
            </a:r>
            <a:r>
              <a:rPr lang="en-US" dirty="0" smtClean="0">
                <a:solidFill>
                  <a:schemeClr val="tx2"/>
                </a:solidFill>
              </a:rPr>
              <a:t>.</a:t>
            </a:r>
          </a:p>
          <a:p>
            <a:endParaRPr lang="en-US" dirty="0">
              <a:solidFill>
                <a:schemeClr val="tx2"/>
              </a:solidFill>
            </a:endParaRPr>
          </a:p>
          <a:p>
            <a:r>
              <a:rPr lang="en-US" dirty="0">
                <a:solidFill>
                  <a:schemeClr val="tx2"/>
                </a:solidFill>
              </a:rPr>
              <a:t>SED will notify SFAs that need to complete this independent review of applications prior to the beginning of the 2015-16 school year. </a:t>
            </a:r>
          </a:p>
          <a:p>
            <a:endParaRPr lang="en-US" dirty="0"/>
          </a:p>
        </p:txBody>
      </p:sp>
    </p:spTree>
    <p:extLst>
      <p:ext uri="{BB962C8B-B14F-4D97-AF65-F5344CB8AC3E}">
        <p14:creationId xmlns:p14="http://schemas.microsoft.com/office/powerpoint/2010/main" val="3576704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latin typeface="+mn-lt"/>
              </a:rPr>
              <a:t>Purpose</a:t>
            </a:r>
            <a:endParaRPr lang="en-US" dirty="0">
              <a:latin typeface="+mn-lt"/>
            </a:endParaRPr>
          </a:p>
        </p:txBody>
      </p:sp>
      <p:sp>
        <p:nvSpPr>
          <p:cNvPr id="3" name="Content Placeholder 2"/>
          <p:cNvSpPr>
            <a:spLocks noGrp="1"/>
          </p:cNvSpPr>
          <p:nvPr>
            <p:ph idx="1"/>
          </p:nvPr>
        </p:nvSpPr>
        <p:spPr>
          <a:xfrm>
            <a:off x="381000" y="1676400"/>
            <a:ext cx="8305800" cy="4648200"/>
          </a:xfrm>
        </p:spPr>
        <p:txBody>
          <a:bodyPr>
            <a:normAutofit fontScale="85000" lnSpcReduction="10000"/>
          </a:bodyPr>
          <a:lstStyle/>
          <a:p>
            <a:r>
              <a:rPr lang="en-US" dirty="0"/>
              <a:t>All schools participating in the NSLP or SBP must make free and reduced price meals available to eligible children; and all schools and institutions participating in the free milk option of the SMP must make free milk available to eligible </a:t>
            </a:r>
            <a:r>
              <a:rPr lang="en-US" dirty="0" smtClean="0"/>
              <a:t>children</a:t>
            </a:r>
          </a:p>
          <a:p>
            <a:pPr marL="0" indent="0">
              <a:buNone/>
            </a:pPr>
            <a:endParaRPr lang="en-US" dirty="0" smtClean="0"/>
          </a:p>
          <a:p>
            <a:r>
              <a:rPr lang="en-US" dirty="0" smtClean="0"/>
              <a:t>Eligibility</a:t>
            </a:r>
          </a:p>
          <a:p>
            <a:pPr lvl="1"/>
            <a:r>
              <a:rPr lang="en-US" dirty="0" smtClean="0"/>
              <a:t>Important to ensure eligibility determinations are accurate &amp; proper benefits are provided at the point of service</a:t>
            </a:r>
          </a:p>
          <a:p>
            <a:pPr lvl="2"/>
            <a:r>
              <a:rPr lang="en-US" dirty="0" smtClean="0"/>
              <a:t>Student eligibility is the foundation for the claim for reimbursement!</a:t>
            </a:r>
          </a:p>
          <a:p>
            <a:pPr lvl="2"/>
            <a:endParaRPr lang="en-US" dirty="0" smtClean="0"/>
          </a:p>
          <a:p>
            <a:pPr lvl="1"/>
            <a:r>
              <a:rPr lang="en-US" dirty="0" smtClean="0"/>
              <a:t>Accountability for meals served and claimed</a:t>
            </a:r>
          </a:p>
          <a:p>
            <a:pPr lvl="2"/>
            <a:endParaRPr lang="en-US" dirty="0" smtClean="0"/>
          </a:p>
          <a:p>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287331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59540"/>
            <a:ext cx="8839200" cy="502860"/>
          </a:xfrm>
        </p:spPr>
        <p:txBody>
          <a:bodyPr/>
          <a:lstStyle/>
          <a:p>
            <a:pPr marL="438912" indent="-320040" algn="ctr" fontAlgn="auto">
              <a:spcBef>
                <a:spcPts val="0"/>
              </a:spcBef>
              <a:spcAft>
                <a:spcPts val="0"/>
              </a:spcAft>
              <a:defRPr/>
            </a:pPr>
            <a:r>
              <a:rPr lang="en-US" sz="3200" i="1" dirty="0">
                <a:solidFill>
                  <a:schemeClr val="tx2"/>
                </a:solidFill>
                <a:effectLst/>
                <a:latin typeface="+mn-lt"/>
              </a:rPr>
              <a:t/>
            </a:r>
            <a:br>
              <a:rPr lang="en-US" sz="3200" i="1" dirty="0">
                <a:solidFill>
                  <a:schemeClr val="tx2"/>
                </a:solidFill>
                <a:effectLst/>
                <a:latin typeface="+mn-lt"/>
              </a:rPr>
            </a:br>
            <a:r>
              <a:rPr lang="en-US" sz="2400" i="1" dirty="0" smtClean="0">
                <a:solidFill>
                  <a:schemeClr val="tx2"/>
                </a:solidFill>
                <a:effectLst/>
                <a:latin typeface="+mn-lt"/>
              </a:rPr>
              <a:t>http</a:t>
            </a:r>
            <a:r>
              <a:rPr lang="en-US" sz="2400" i="1" dirty="0">
                <a:solidFill>
                  <a:schemeClr val="tx2"/>
                </a:solidFill>
                <a:effectLst/>
                <a:latin typeface="+mn-lt"/>
              </a:rPr>
              <a:t>://</a:t>
            </a:r>
            <a:r>
              <a:rPr lang="en-US" sz="2400" i="1" dirty="0" smtClean="0">
                <a:solidFill>
                  <a:schemeClr val="tx2"/>
                </a:solidFill>
                <a:effectLst/>
                <a:latin typeface="+mn-lt"/>
              </a:rPr>
              <a:t>portal.nysed.gov/</a:t>
            </a:r>
            <a:endParaRPr lang="en-US" sz="2800" dirty="0">
              <a:solidFill>
                <a:schemeClr val="tx2"/>
              </a:solidFill>
              <a:effectLst/>
            </a:endParaRPr>
          </a:p>
        </p:txBody>
      </p:sp>
      <p:pic>
        <p:nvPicPr>
          <p:cNvPr id="520195" name="Picture 2"/>
          <p:cNvPicPr>
            <a:picLocks noChangeAspect="1"/>
          </p:cNvPicPr>
          <p:nvPr/>
        </p:nvPicPr>
        <p:blipFill>
          <a:blip r:embed="rId3"/>
          <a:srcRect/>
          <a:stretch>
            <a:fillRect/>
          </a:stretch>
        </p:blipFill>
        <p:spPr bwMode="auto">
          <a:xfrm>
            <a:off x="457200" y="914400"/>
            <a:ext cx="2586990" cy="533400"/>
          </a:xfrm>
          <a:prstGeom prst="rect">
            <a:avLst/>
          </a:prstGeom>
          <a:noFill/>
          <a:ln w="9525">
            <a:noFill/>
            <a:miter lim="800000"/>
            <a:headEnd/>
            <a:tailEnd/>
          </a:ln>
        </p:spPr>
      </p:pic>
      <p:sp>
        <p:nvSpPr>
          <p:cNvPr id="3" name="TextBox 2"/>
          <p:cNvSpPr txBox="1"/>
          <p:nvPr/>
        </p:nvSpPr>
        <p:spPr>
          <a:xfrm>
            <a:off x="152400" y="4419600"/>
            <a:ext cx="8839200" cy="2246769"/>
          </a:xfrm>
          <a:prstGeom prst="rect">
            <a:avLst/>
          </a:prstGeom>
          <a:noFill/>
        </p:spPr>
        <p:txBody>
          <a:bodyPr wrap="square" rtlCol="0">
            <a:spAutoFit/>
          </a:bodyPr>
          <a:lstStyle/>
          <a:p>
            <a:r>
              <a:rPr lang="en-US" sz="1000" dirty="0"/>
              <a:t>The U.S. Department of Agriculture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all or part of an individual's income is derived from any public assistance program, or protected genetic information in employment or in any program or activity conducted or funded by the Department.  (Not all prohibited bases will apply to all programs and/or employment activities.) 	</a:t>
            </a:r>
          </a:p>
          <a:p>
            <a:r>
              <a:rPr lang="en-US" sz="1000" dirty="0"/>
              <a:t>If you wish to file a Civil Rights program complaint of discrimination, complete the USDA Program Discrimination Form, found online at </a:t>
            </a:r>
            <a:r>
              <a:rPr lang="en-US" sz="1000" dirty="0">
                <a:hlinkClick r:id="rId4"/>
              </a:rPr>
              <a:t>http://www.ascr.usda.gov/complaint_filing_cust.html</a:t>
            </a:r>
            <a:r>
              <a:rPr lang="en-US" sz="1000" dirty="0"/>
              <a:t>, or at any USDA office, or call (866) 632-9992 to request a form.  You may also write a letter containing all of the information requested in the form.  Send your completed complaint form or letter to us by mail at U.S. Department of Agriculture, Director, Office of Adjudication, 1400 Independence Avenue, S.W., Washington, D.C.  20250-9410, by fax (202) 690-7442 or email at </a:t>
            </a:r>
            <a:r>
              <a:rPr lang="en-US" sz="1000" dirty="0">
                <a:hlinkClick r:id="rId5"/>
              </a:rPr>
              <a:t>program.intake@usda.gov</a:t>
            </a:r>
            <a:r>
              <a:rPr lang="en-US" sz="1000" dirty="0"/>
              <a:t>.</a:t>
            </a:r>
          </a:p>
          <a:p>
            <a:r>
              <a:rPr lang="en-US" sz="1000" dirty="0"/>
              <a:t> </a:t>
            </a:r>
          </a:p>
          <a:p>
            <a:r>
              <a:rPr lang="en-US" sz="1000" dirty="0"/>
              <a:t>Individuals who are deaf, hard of hearing or have speech disabilities, may contact USDA through the Federal Relay Service at (800) 877-8339; or (800) 845-6136 (Spanish).</a:t>
            </a:r>
          </a:p>
          <a:p>
            <a:r>
              <a:rPr lang="en-US" sz="1000" dirty="0"/>
              <a:t> </a:t>
            </a:r>
          </a:p>
          <a:p>
            <a:r>
              <a:rPr lang="en-US" sz="1000" dirty="0"/>
              <a:t>USDA is an equal opportunity provider and employer</a:t>
            </a:r>
            <a:r>
              <a:rPr lang="en-US" sz="900" dirty="0"/>
              <a:t>.</a:t>
            </a:r>
          </a:p>
        </p:txBody>
      </p:sp>
      <p:sp>
        <p:nvSpPr>
          <p:cNvPr id="5" name="TextBox 4"/>
          <p:cNvSpPr txBox="1"/>
          <p:nvPr/>
        </p:nvSpPr>
        <p:spPr>
          <a:xfrm>
            <a:off x="1371600" y="1660029"/>
            <a:ext cx="6781800" cy="1692771"/>
          </a:xfrm>
          <a:prstGeom prst="rect">
            <a:avLst/>
          </a:prstGeom>
          <a:noFill/>
        </p:spPr>
        <p:txBody>
          <a:bodyPr wrap="square" rtlCol="0">
            <a:spAutoFit/>
          </a:bodyPr>
          <a:lstStyle/>
          <a:p>
            <a:pPr algn="ctr"/>
            <a:r>
              <a:rPr lang="en-US" sz="2600" b="1" dirty="0">
                <a:solidFill>
                  <a:schemeClr val="tx2"/>
                </a:solidFill>
                <a:latin typeface="+mn-lt"/>
              </a:rPr>
              <a:t>Child Nutrition Program Administration</a:t>
            </a:r>
            <a:br>
              <a:rPr lang="en-US" sz="2600" b="1" dirty="0">
                <a:solidFill>
                  <a:schemeClr val="tx2"/>
                </a:solidFill>
                <a:latin typeface="+mn-lt"/>
              </a:rPr>
            </a:br>
            <a:r>
              <a:rPr lang="en-US" sz="2600" b="1" dirty="0">
                <a:solidFill>
                  <a:schemeClr val="tx2"/>
                </a:solidFill>
                <a:latin typeface="+mn-lt"/>
              </a:rPr>
              <a:t>89 Washington Avenue, Room 375 EBA</a:t>
            </a:r>
            <a:br>
              <a:rPr lang="en-US" sz="2600" b="1" dirty="0">
                <a:solidFill>
                  <a:schemeClr val="tx2"/>
                </a:solidFill>
                <a:latin typeface="+mn-lt"/>
              </a:rPr>
            </a:br>
            <a:r>
              <a:rPr lang="en-US" sz="2600" b="1" dirty="0">
                <a:solidFill>
                  <a:schemeClr val="tx2"/>
                </a:solidFill>
                <a:latin typeface="+mn-lt"/>
              </a:rPr>
              <a:t>Albany, NY </a:t>
            </a:r>
            <a:r>
              <a:rPr lang="en-US" sz="2600" b="1" dirty="0" smtClean="0">
                <a:solidFill>
                  <a:schemeClr val="tx2"/>
                </a:solidFill>
                <a:latin typeface="+mn-lt"/>
              </a:rPr>
              <a:t>12234</a:t>
            </a:r>
          </a:p>
          <a:p>
            <a:pPr algn="ctr"/>
            <a:r>
              <a:rPr lang="en-US" sz="2600" b="1" dirty="0" smtClean="0">
                <a:solidFill>
                  <a:schemeClr val="tx2"/>
                </a:solidFill>
                <a:latin typeface="+mn-lt"/>
              </a:rPr>
              <a:t>518-473-8781</a:t>
            </a:r>
            <a:endParaRPr lang="en-US" sz="2600" b="1" dirty="0">
              <a:latin typeface="+mn-l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ctr"/>
            <a:r>
              <a:rPr lang="en-US" dirty="0" smtClean="0">
                <a:latin typeface="+mn-lt"/>
              </a:rPr>
              <a:t>Important Guidance Documents</a:t>
            </a:r>
            <a:endParaRPr lang="en-US" dirty="0">
              <a:latin typeface="+mn-lt"/>
            </a:endParaRPr>
          </a:p>
        </p:txBody>
      </p:sp>
      <p:sp>
        <p:nvSpPr>
          <p:cNvPr id="3" name="Content Placeholder 2"/>
          <p:cNvSpPr>
            <a:spLocks noGrp="1"/>
          </p:cNvSpPr>
          <p:nvPr>
            <p:ph idx="1"/>
          </p:nvPr>
        </p:nvSpPr>
        <p:spPr>
          <a:xfrm>
            <a:off x="457200" y="2164080"/>
            <a:ext cx="5791200" cy="4389120"/>
          </a:xfrm>
        </p:spPr>
        <p:txBody>
          <a:bodyPr/>
          <a:lstStyle/>
          <a:p>
            <a:r>
              <a:rPr lang="en-US" dirty="0" smtClean="0">
                <a:solidFill>
                  <a:schemeClr val="tx2"/>
                </a:solidFill>
              </a:rPr>
              <a:t>USDA Eligibility Manual for School Meals</a:t>
            </a:r>
          </a:p>
          <a:p>
            <a:pPr marL="0" indent="0">
              <a:buNone/>
            </a:pPr>
            <a:endParaRPr lang="en-US" dirty="0" smtClean="0">
              <a:solidFill>
                <a:schemeClr val="tx2"/>
              </a:solidFill>
            </a:endParaRPr>
          </a:p>
          <a:p>
            <a:r>
              <a:rPr lang="en-US" dirty="0" smtClean="0">
                <a:solidFill>
                  <a:schemeClr val="tx2"/>
                </a:solidFill>
              </a:rPr>
              <a:t>NYSED Free and Reduced Price Income Eligibility and Policy Information Booklet</a:t>
            </a:r>
          </a:p>
          <a:p>
            <a:pPr lvl="1"/>
            <a:r>
              <a:rPr lang="en-US" dirty="0" smtClean="0">
                <a:solidFill>
                  <a:schemeClr val="tx2"/>
                </a:solidFill>
              </a:rPr>
              <a:t>Referenced throughout presentation in bottom right corner</a:t>
            </a:r>
            <a:endParaRPr lang="en-US" dirty="0">
              <a:solidFill>
                <a:schemeClr val="tx2"/>
              </a:solidFill>
            </a:endParaRPr>
          </a:p>
        </p:txBody>
      </p:sp>
      <p:pic>
        <p:nvPicPr>
          <p:cNvPr id="5" name="Picture 4" descr="http://portal.nysed.gov/portal/page/portal/CNKC/Eligibility_pp/USDA%20EligibilityManual.pdf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l="1302" t="9507" r="3700" b="13159"/>
          <a:stretch/>
        </p:blipFill>
        <p:spPr>
          <a:xfrm>
            <a:off x="7162799" y="2057400"/>
            <a:ext cx="1447799" cy="1776423"/>
          </a:xfrm>
          <a:prstGeom prst="rect">
            <a:avLst/>
          </a:prstGeom>
          <a:ln w="6350">
            <a:solidFill>
              <a:schemeClr val="tx1"/>
            </a:solidFill>
          </a:ln>
        </p:spPr>
      </p:pic>
      <p:pic>
        <p:nvPicPr>
          <p:cNvPr id="6" name="Picture 5" descr="http://portal.nysed.gov/portal/page/portal/CNKC/NeedToKnow/Memo%20-%20Policy%20Booklet%2015-16_ - Internet Explorer"/>
          <p:cNvPicPr>
            <a:picLocks noChangeAspect="1"/>
          </p:cNvPicPr>
          <p:nvPr/>
        </p:nvPicPr>
        <p:blipFill rotWithShape="1">
          <a:blip r:embed="rId4" cstate="print">
            <a:extLst>
              <a:ext uri="{28A0092B-C50C-407E-A947-70E740481C1C}">
                <a14:useLocalDpi xmlns:a14="http://schemas.microsoft.com/office/drawing/2010/main" val="0"/>
              </a:ext>
            </a:extLst>
          </a:blip>
          <a:srcRect l="7038" t="11793" r="12046" b="24182"/>
          <a:stretch/>
        </p:blipFill>
        <p:spPr>
          <a:xfrm>
            <a:off x="7184570" y="4114800"/>
            <a:ext cx="1426029" cy="1828800"/>
          </a:xfrm>
          <a:prstGeom prst="rect">
            <a:avLst/>
          </a:prstGeom>
          <a:ln w="9525">
            <a:solidFill>
              <a:schemeClr val="tx1"/>
            </a:solidFill>
          </a:ln>
        </p:spPr>
      </p:pic>
    </p:spTree>
    <p:extLst>
      <p:ext uri="{BB962C8B-B14F-4D97-AF65-F5344CB8AC3E}">
        <p14:creationId xmlns:p14="http://schemas.microsoft.com/office/powerpoint/2010/main" val="652640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8375" y="420687"/>
            <a:ext cx="8099425" cy="874713"/>
          </a:xfrm>
        </p:spPr>
        <p:txBody>
          <a:bodyPr>
            <a:normAutofit/>
          </a:bodyPr>
          <a:lstStyle/>
          <a:p>
            <a:pPr fontAlgn="auto">
              <a:spcAft>
                <a:spcPts val="0"/>
              </a:spcAft>
              <a:defRPr/>
            </a:pPr>
            <a:r>
              <a:rPr lang="en-US" sz="4500" dirty="0" smtClean="0">
                <a:solidFill>
                  <a:schemeClr val="tx2"/>
                </a:solidFill>
                <a:latin typeface="+mn-lt"/>
              </a:rPr>
              <a:t>Certification of Acceptance</a:t>
            </a:r>
            <a:endParaRPr lang="en-US" sz="4500" dirty="0">
              <a:solidFill>
                <a:schemeClr val="tx2"/>
              </a:solidFill>
              <a:latin typeface="+mn-lt"/>
            </a:endParaRPr>
          </a:p>
        </p:txBody>
      </p:sp>
      <p:sp>
        <p:nvSpPr>
          <p:cNvPr id="7" name="TextBox 6"/>
          <p:cNvSpPr txBox="1"/>
          <p:nvPr/>
        </p:nvSpPr>
        <p:spPr>
          <a:xfrm>
            <a:off x="5105400" y="1371600"/>
            <a:ext cx="3886200" cy="5583067"/>
          </a:xfrm>
          <a:prstGeom prst="rect">
            <a:avLst/>
          </a:prstGeom>
          <a:noFill/>
        </p:spPr>
        <p:txBody>
          <a:bodyPr wrap="square">
            <a:spAutoFit/>
          </a:bodyPr>
          <a:lstStyle/>
          <a:p>
            <a:pPr marL="388620" indent="-342900" fontAlgn="auto">
              <a:lnSpc>
                <a:spcPct val="80000"/>
              </a:lnSpc>
              <a:spcBef>
                <a:spcPts val="0"/>
              </a:spcBef>
              <a:spcAft>
                <a:spcPts val="0"/>
              </a:spcAft>
              <a:buFont typeface="Arial" pitchFamily="34" charset="0"/>
              <a:buChar char="•"/>
              <a:defRPr/>
            </a:pPr>
            <a:r>
              <a:rPr lang="en-US" sz="2400" dirty="0" smtClean="0">
                <a:solidFill>
                  <a:schemeClr val="tx2"/>
                </a:solidFill>
                <a:latin typeface="+mn-lt"/>
              </a:rPr>
              <a:t>SFA </a:t>
            </a:r>
            <a:r>
              <a:rPr lang="en-US" sz="2400" dirty="0">
                <a:solidFill>
                  <a:schemeClr val="tx2"/>
                </a:solidFill>
                <a:latin typeface="+mn-lt"/>
              </a:rPr>
              <a:t>must identify the Reviewing, Verification and Hearing </a:t>
            </a:r>
            <a:r>
              <a:rPr lang="en-US" sz="2400" dirty="0" smtClean="0">
                <a:solidFill>
                  <a:schemeClr val="tx2"/>
                </a:solidFill>
                <a:latin typeface="+mn-lt"/>
              </a:rPr>
              <a:t>Official prior to starting the application process</a:t>
            </a:r>
            <a:endParaRPr lang="en-US" sz="2400" dirty="0">
              <a:solidFill>
                <a:schemeClr val="tx2"/>
              </a:solidFill>
              <a:latin typeface="+mn-lt"/>
            </a:endParaRPr>
          </a:p>
          <a:p>
            <a:pPr marL="342900" indent="-342900" fontAlgn="auto">
              <a:lnSpc>
                <a:spcPct val="80000"/>
              </a:lnSpc>
              <a:spcBef>
                <a:spcPts val="0"/>
              </a:spcBef>
              <a:spcAft>
                <a:spcPts val="0"/>
              </a:spcAft>
              <a:buFont typeface="Arial" pitchFamily="34" charset="0"/>
              <a:buChar char="•"/>
              <a:defRPr/>
            </a:pPr>
            <a:endParaRPr lang="en-US" sz="2400" dirty="0" smtClean="0">
              <a:solidFill>
                <a:schemeClr val="tx2"/>
              </a:solidFill>
              <a:latin typeface="+mn-lt"/>
              <a:cs typeface="+mn-cs"/>
            </a:endParaRPr>
          </a:p>
          <a:p>
            <a:pPr marL="342900" indent="-342900" fontAlgn="auto">
              <a:lnSpc>
                <a:spcPct val="80000"/>
              </a:lnSpc>
              <a:spcBef>
                <a:spcPts val="0"/>
              </a:spcBef>
              <a:spcAft>
                <a:spcPts val="0"/>
              </a:spcAft>
              <a:buFont typeface="Arial" pitchFamily="34" charset="0"/>
              <a:buChar char="•"/>
              <a:defRPr/>
            </a:pPr>
            <a:r>
              <a:rPr lang="en-US" sz="2400" dirty="0" smtClean="0">
                <a:solidFill>
                  <a:schemeClr val="tx2"/>
                </a:solidFill>
                <a:latin typeface="+mn-lt"/>
                <a:cs typeface="+mn-cs"/>
              </a:rPr>
              <a:t>Will be completed as part of the Annual Renewal process on CNMS </a:t>
            </a:r>
            <a:endParaRPr lang="en-US" sz="2400" dirty="0">
              <a:solidFill>
                <a:schemeClr val="tx2"/>
              </a:solidFill>
              <a:latin typeface="+mn-lt"/>
              <a:cs typeface="+mn-cs"/>
            </a:endParaRPr>
          </a:p>
          <a:p>
            <a:pPr marL="342900" indent="-342900" fontAlgn="auto">
              <a:lnSpc>
                <a:spcPct val="80000"/>
              </a:lnSpc>
              <a:spcBef>
                <a:spcPts val="0"/>
              </a:spcBef>
              <a:spcAft>
                <a:spcPts val="0"/>
              </a:spcAft>
              <a:buFont typeface="Arial" pitchFamily="34" charset="0"/>
              <a:buChar char="•"/>
              <a:defRPr/>
            </a:pPr>
            <a:endParaRPr lang="en-US" sz="2400" dirty="0">
              <a:solidFill>
                <a:schemeClr val="tx2"/>
              </a:solidFill>
              <a:latin typeface="+mn-lt"/>
              <a:cs typeface="+mn-cs"/>
            </a:endParaRPr>
          </a:p>
          <a:p>
            <a:pPr marL="342900" indent="-342900" fontAlgn="auto">
              <a:lnSpc>
                <a:spcPct val="80000"/>
              </a:lnSpc>
              <a:spcBef>
                <a:spcPts val="0"/>
              </a:spcBef>
              <a:spcAft>
                <a:spcPts val="0"/>
              </a:spcAft>
              <a:buFont typeface="Arial" pitchFamily="34" charset="0"/>
              <a:buChar char="•"/>
              <a:defRPr/>
            </a:pPr>
            <a:r>
              <a:rPr lang="en-US" sz="2400" dirty="0" smtClean="0">
                <a:solidFill>
                  <a:schemeClr val="tx2"/>
                </a:solidFill>
                <a:latin typeface="+mn-lt"/>
                <a:cs typeface="+mn-cs"/>
              </a:rPr>
              <a:t>Reviewing &amp; Verification official may be the same person</a:t>
            </a:r>
          </a:p>
          <a:p>
            <a:pPr fontAlgn="auto">
              <a:lnSpc>
                <a:spcPct val="80000"/>
              </a:lnSpc>
              <a:spcBef>
                <a:spcPts val="0"/>
              </a:spcBef>
              <a:spcAft>
                <a:spcPts val="0"/>
              </a:spcAft>
              <a:defRPr/>
            </a:pPr>
            <a:endParaRPr lang="en-US" sz="2400" dirty="0" smtClean="0">
              <a:solidFill>
                <a:schemeClr val="tx2"/>
              </a:solidFill>
              <a:latin typeface="+mn-lt"/>
              <a:cs typeface="+mn-cs"/>
            </a:endParaRPr>
          </a:p>
          <a:p>
            <a:pPr marL="342900" indent="-342900" fontAlgn="auto">
              <a:lnSpc>
                <a:spcPct val="80000"/>
              </a:lnSpc>
              <a:spcBef>
                <a:spcPts val="0"/>
              </a:spcBef>
              <a:spcAft>
                <a:spcPts val="0"/>
              </a:spcAft>
              <a:buFont typeface="Arial" pitchFamily="34" charset="0"/>
              <a:buChar char="•"/>
              <a:defRPr/>
            </a:pPr>
            <a:r>
              <a:rPr lang="en-US" sz="2400" dirty="0" smtClean="0">
                <a:solidFill>
                  <a:schemeClr val="tx2"/>
                </a:solidFill>
                <a:latin typeface="+mn-lt"/>
                <a:cs typeface="+mn-cs"/>
              </a:rPr>
              <a:t>Hearing </a:t>
            </a:r>
            <a:r>
              <a:rPr lang="en-US" sz="2400" dirty="0">
                <a:solidFill>
                  <a:schemeClr val="tx2"/>
                </a:solidFill>
                <a:latin typeface="+mn-lt"/>
                <a:cs typeface="+mn-cs"/>
              </a:rPr>
              <a:t>Official </a:t>
            </a:r>
            <a:r>
              <a:rPr lang="en-US" sz="2400" dirty="0" smtClean="0">
                <a:solidFill>
                  <a:schemeClr val="tx2"/>
                </a:solidFill>
                <a:latin typeface="+mn-lt"/>
                <a:cs typeface="+mn-cs"/>
              </a:rPr>
              <a:t>cannot be the Reviewing Official or the Verification Official</a:t>
            </a:r>
          </a:p>
          <a:p>
            <a:pPr lvl="2" fontAlgn="auto">
              <a:lnSpc>
                <a:spcPct val="80000"/>
              </a:lnSpc>
              <a:spcBef>
                <a:spcPts val="0"/>
              </a:spcBef>
              <a:spcAft>
                <a:spcPts val="0"/>
              </a:spcAft>
              <a:defRPr/>
            </a:pPr>
            <a:r>
              <a:rPr lang="en-US" sz="1400" dirty="0" smtClean="0">
                <a:latin typeface="+mj-lt"/>
                <a:cs typeface="+mn-cs"/>
              </a:rPr>
              <a:t>       </a:t>
            </a:r>
            <a:endParaRPr lang="en-US" dirty="0">
              <a:latin typeface="+mn-lt"/>
              <a:cs typeface="+mn-cs"/>
            </a:endParaRPr>
          </a:p>
        </p:txBody>
      </p:sp>
      <p:pic>
        <p:nvPicPr>
          <p:cNvPr id="11" name="Picture 10" descr="C:\Users\tsickler\AppData\Local\Microsoft\Windows\Temporary Internet Files\Content.Outlook\1133LOE1\renewal page.png"/>
          <p:cNvPicPr/>
          <p:nvPr/>
        </p:nvPicPr>
        <p:blipFill rotWithShape="1">
          <a:blip r:embed="rId3">
            <a:extLst>
              <a:ext uri="{28A0092B-C50C-407E-A947-70E740481C1C}">
                <a14:useLocalDpi xmlns:a14="http://schemas.microsoft.com/office/drawing/2010/main" val="0"/>
              </a:ext>
            </a:extLst>
          </a:blip>
          <a:srcRect t="2000" r="29788" b="1"/>
          <a:stretch/>
        </p:blipFill>
        <p:spPr bwMode="auto">
          <a:xfrm>
            <a:off x="433552" y="1524000"/>
            <a:ext cx="4648200" cy="4724400"/>
          </a:xfrm>
          <a:prstGeom prst="rect">
            <a:avLst/>
          </a:prstGeom>
          <a:noFill/>
          <a:ln>
            <a:noFill/>
          </a:ln>
          <a:extLst>
            <a:ext uri="{53640926-AAD7-44D8-BBD7-CCE9431645EC}">
              <a14:shadowObscured xmlns:a14="http://schemas.microsoft.com/office/drawing/2010/main"/>
            </a:ext>
          </a:extLst>
        </p:spPr>
      </p:pic>
      <p:sp>
        <p:nvSpPr>
          <p:cNvPr id="8" name="Oval 7"/>
          <p:cNvSpPr/>
          <p:nvPr/>
        </p:nvSpPr>
        <p:spPr>
          <a:xfrm>
            <a:off x="152400" y="44196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lstStyle/>
          <a:p>
            <a:pPr algn="ctr" fontAlgn="auto">
              <a:spcAft>
                <a:spcPts val="0"/>
              </a:spcAft>
              <a:defRPr/>
            </a:pPr>
            <a:r>
              <a:rPr lang="en-US" dirty="0" smtClean="0">
                <a:latin typeface="+mn-lt"/>
              </a:rPr>
              <a:t>Public Announcement</a:t>
            </a:r>
            <a:endParaRPr lang="en-US" dirty="0">
              <a:latin typeface="+mn-lt"/>
            </a:endParaRPr>
          </a:p>
        </p:txBody>
      </p:sp>
      <p:sp>
        <p:nvSpPr>
          <p:cNvPr id="4" name="Content Placeholder 3"/>
          <p:cNvSpPr>
            <a:spLocks noGrp="1"/>
          </p:cNvSpPr>
          <p:nvPr>
            <p:ph idx="1"/>
          </p:nvPr>
        </p:nvSpPr>
        <p:spPr>
          <a:xfrm>
            <a:off x="1782763" y="1600200"/>
            <a:ext cx="7056437" cy="5181600"/>
          </a:xfrm>
        </p:spPr>
        <p:txBody>
          <a:bodyPr>
            <a:normAutofit fontScale="85000" lnSpcReduction="10000"/>
          </a:bodyPr>
          <a:lstStyle/>
          <a:p>
            <a:pPr>
              <a:defRPr/>
            </a:pPr>
            <a:r>
              <a:rPr lang="en-US" sz="2800" dirty="0">
                <a:solidFill>
                  <a:schemeClr val="tx2"/>
                </a:solidFill>
              </a:rPr>
              <a:t>Near the beginning of each school year, the public must be notified that free and reduced price </a:t>
            </a:r>
            <a:r>
              <a:rPr lang="en-US" sz="2800" dirty="0" smtClean="0">
                <a:solidFill>
                  <a:schemeClr val="tx2"/>
                </a:solidFill>
              </a:rPr>
              <a:t>meals are available at your SFA</a:t>
            </a:r>
          </a:p>
          <a:p>
            <a:pPr marL="0" indent="0">
              <a:buNone/>
              <a:defRPr/>
            </a:pPr>
            <a:endParaRPr lang="en-US" sz="1000" dirty="0" smtClean="0">
              <a:solidFill>
                <a:schemeClr val="tx2"/>
              </a:solidFill>
            </a:endParaRPr>
          </a:p>
          <a:p>
            <a:pPr marL="274320" fontAlgn="auto">
              <a:spcAft>
                <a:spcPts val="0"/>
              </a:spcAft>
              <a:defRPr/>
            </a:pPr>
            <a:r>
              <a:rPr lang="en-US" sz="2800" dirty="0" smtClean="0">
                <a:solidFill>
                  <a:schemeClr val="tx2"/>
                </a:solidFill>
              </a:rPr>
              <a:t>SFA must distribute the Public Announcement annually prior to the start of school</a:t>
            </a:r>
          </a:p>
          <a:p>
            <a:pPr marL="548640" lvl="1" indent="-182880" fontAlgn="auto">
              <a:spcAft>
                <a:spcPts val="0"/>
              </a:spcAft>
              <a:defRPr/>
            </a:pPr>
            <a:r>
              <a:rPr lang="en-US" dirty="0" smtClean="0">
                <a:solidFill>
                  <a:schemeClr val="tx2"/>
                </a:solidFill>
              </a:rPr>
              <a:t>Local newspapers, unemployment office, major employers</a:t>
            </a:r>
          </a:p>
          <a:p>
            <a:pPr marL="45720" indent="0" fontAlgn="auto">
              <a:spcAft>
                <a:spcPts val="0"/>
              </a:spcAft>
              <a:buFont typeface="Wingdings 2" pitchFamily="18" charset="2"/>
              <a:buNone/>
              <a:defRPr/>
            </a:pPr>
            <a:endParaRPr lang="en-US" sz="1000" dirty="0" smtClean="0">
              <a:solidFill>
                <a:schemeClr val="tx2"/>
              </a:solidFill>
            </a:endParaRPr>
          </a:p>
          <a:p>
            <a:pPr marL="274320" fontAlgn="auto">
              <a:spcAft>
                <a:spcPts val="0"/>
              </a:spcAft>
              <a:defRPr/>
            </a:pPr>
            <a:r>
              <a:rPr lang="en-US" sz="2800" dirty="0" smtClean="0">
                <a:solidFill>
                  <a:schemeClr val="tx2"/>
                </a:solidFill>
              </a:rPr>
              <a:t>Prototype in the SED Policy Booklet</a:t>
            </a:r>
          </a:p>
          <a:p>
            <a:pPr lvl="1">
              <a:defRPr/>
            </a:pPr>
            <a:r>
              <a:rPr lang="en-US" dirty="0" smtClean="0">
                <a:solidFill>
                  <a:schemeClr val="tx2"/>
                </a:solidFill>
              </a:rPr>
              <a:t>Any changes to the prototype requires SED approval </a:t>
            </a:r>
          </a:p>
          <a:p>
            <a:pPr marL="45720" indent="0" fontAlgn="auto">
              <a:spcAft>
                <a:spcPts val="0"/>
              </a:spcAft>
              <a:buFont typeface="Wingdings 2" pitchFamily="18" charset="2"/>
              <a:buNone/>
              <a:defRPr/>
            </a:pPr>
            <a:endParaRPr lang="en-US" sz="1200" dirty="0" smtClean="0">
              <a:solidFill>
                <a:schemeClr val="tx2"/>
              </a:solidFill>
            </a:endParaRPr>
          </a:p>
          <a:p>
            <a:pPr marL="274320" fontAlgn="auto">
              <a:spcAft>
                <a:spcPts val="0"/>
              </a:spcAft>
              <a:defRPr/>
            </a:pPr>
            <a:r>
              <a:rPr lang="en-US" sz="2800" dirty="0" smtClean="0">
                <a:solidFill>
                  <a:schemeClr val="tx2"/>
                </a:solidFill>
              </a:rPr>
              <a:t>Contains both the Free &amp; Reduced Price Income Scales</a:t>
            </a:r>
          </a:p>
          <a:p>
            <a:pPr lvl="1">
              <a:defRPr/>
            </a:pPr>
            <a:r>
              <a:rPr lang="en-US" dirty="0" smtClean="0">
                <a:solidFill>
                  <a:schemeClr val="tx2"/>
                </a:solidFill>
              </a:rPr>
              <a:t>May NOT post to school website</a:t>
            </a:r>
          </a:p>
          <a:p>
            <a:pPr marL="2195830" lvl="8" indent="0">
              <a:buNone/>
              <a:defRPr/>
            </a:pPr>
            <a:r>
              <a:rPr lang="en-US" sz="2000" dirty="0"/>
              <a:t> </a:t>
            </a:r>
            <a:r>
              <a:rPr lang="en-US" sz="2000" dirty="0" smtClean="0"/>
              <a:t>                               </a:t>
            </a:r>
          </a:p>
          <a:p>
            <a:pPr marL="2195830" lvl="8" indent="0" algn="r">
              <a:buNone/>
              <a:defRPr/>
            </a:pPr>
            <a:r>
              <a:rPr lang="en-US" sz="1400" dirty="0" smtClean="0"/>
              <a:t>(Attachment II: Pages 40-41)</a:t>
            </a:r>
            <a:endParaRPr lang="en-US" dirty="0"/>
          </a:p>
        </p:txBody>
      </p:sp>
      <p:grpSp>
        <p:nvGrpSpPr>
          <p:cNvPr id="34820" name="Group 7"/>
          <p:cNvGrpSpPr>
            <a:grpSpLocks noChangeAspect="1"/>
          </p:cNvGrpSpPr>
          <p:nvPr/>
        </p:nvGrpSpPr>
        <p:grpSpPr bwMode="auto">
          <a:xfrm>
            <a:off x="152400" y="2133600"/>
            <a:ext cx="1714500" cy="2527300"/>
            <a:chOff x="71" y="1057"/>
            <a:chExt cx="1080" cy="1703"/>
          </a:xfrm>
        </p:grpSpPr>
        <p:sp>
          <p:nvSpPr>
            <p:cNvPr id="34821" name="AutoShape 6"/>
            <p:cNvSpPr>
              <a:spLocks noChangeAspect="1" noChangeArrowheads="1" noTextEdit="1"/>
            </p:cNvSpPr>
            <p:nvPr/>
          </p:nvSpPr>
          <p:spPr bwMode="auto">
            <a:xfrm>
              <a:off x="71" y="1626"/>
              <a:ext cx="1007" cy="1134"/>
            </a:xfrm>
            <a:prstGeom prst="rect">
              <a:avLst/>
            </a:prstGeom>
            <a:noFill/>
            <a:ln w="9525">
              <a:noFill/>
              <a:miter lim="800000"/>
              <a:headEnd/>
              <a:tailEnd/>
            </a:ln>
          </p:spPr>
          <p:txBody>
            <a:bodyPr/>
            <a:lstStyle/>
            <a:p>
              <a:endParaRPr lang="en-US" dirty="0"/>
            </a:p>
          </p:txBody>
        </p:sp>
        <p:sp>
          <p:nvSpPr>
            <p:cNvPr id="34822" name="Freeform 8"/>
            <p:cNvSpPr>
              <a:spLocks/>
            </p:cNvSpPr>
            <p:nvPr/>
          </p:nvSpPr>
          <p:spPr bwMode="auto">
            <a:xfrm>
              <a:off x="287" y="1213"/>
              <a:ext cx="47" cy="49"/>
            </a:xfrm>
            <a:custGeom>
              <a:avLst/>
              <a:gdLst>
                <a:gd name="T0" fmla="*/ 47 w 47"/>
                <a:gd name="T1" fmla="*/ 36 h 49"/>
                <a:gd name="T2" fmla="*/ 14 w 47"/>
                <a:gd name="T3" fmla="*/ 0 h 49"/>
                <a:gd name="T4" fmla="*/ 0 w 47"/>
                <a:gd name="T5" fmla="*/ 13 h 49"/>
                <a:gd name="T6" fmla="*/ 33 w 47"/>
                <a:gd name="T7" fmla="*/ 49 h 49"/>
                <a:gd name="T8" fmla="*/ 47 w 47"/>
                <a:gd name="T9" fmla="*/ 36 h 49"/>
                <a:gd name="T10" fmla="*/ 0 60000 65536"/>
                <a:gd name="T11" fmla="*/ 0 60000 65536"/>
                <a:gd name="T12" fmla="*/ 0 60000 65536"/>
                <a:gd name="T13" fmla="*/ 0 60000 65536"/>
                <a:gd name="T14" fmla="*/ 0 60000 65536"/>
                <a:gd name="T15" fmla="*/ 0 w 47"/>
                <a:gd name="T16" fmla="*/ 0 h 49"/>
                <a:gd name="T17" fmla="*/ 47 w 47"/>
                <a:gd name="T18" fmla="*/ 49 h 49"/>
              </a:gdLst>
              <a:ahLst/>
              <a:cxnLst>
                <a:cxn ang="T10">
                  <a:pos x="T0" y="T1"/>
                </a:cxn>
                <a:cxn ang="T11">
                  <a:pos x="T2" y="T3"/>
                </a:cxn>
                <a:cxn ang="T12">
                  <a:pos x="T4" y="T5"/>
                </a:cxn>
                <a:cxn ang="T13">
                  <a:pos x="T6" y="T7"/>
                </a:cxn>
                <a:cxn ang="T14">
                  <a:pos x="T8" y="T9"/>
                </a:cxn>
              </a:cxnLst>
              <a:rect l="T15" t="T16" r="T17" b="T18"/>
              <a:pathLst>
                <a:path w="47" h="49">
                  <a:moveTo>
                    <a:pt x="47" y="36"/>
                  </a:moveTo>
                  <a:lnTo>
                    <a:pt x="14" y="0"/>
                  </a:lnTo>
                  <a:lnTo>
                    <a:pt x="0" y="13"/>
                  </a:lnTo>
                  <a:lnTo>
                    <a:pt x="33" y="49"/>
                  </a:lnTo>
                  <a:lnTo>
                    <a:pt x="47" y="36"/>
                  </a:lnTo>
                  <a:close/>
                </a:path>
              </a:pathLst>
            </a:custGeom>
            <a:solidFill>
              <a:srgbClr val="82FF00"/>
            </a:solidFill>
            <a:ln w="9525">
              <a:noFill/>
              <a:round/>
              <a:headEnd/>
              <a:tailEnd/>
            </a:ln>
          </p:spPr>
          <p:txBody>
            <a:bodyPr/>
            <a:lstStyle/>
            <a:p>
              <a:endParaRPr lang="en-US" dirty="0"/>
            </a:p>
          </p:txBody>
        </p:sp>
        <p:sp>
          <p:nvSpPr>
            <p:cNvPr id="34823" name="Freeform 9"/>
            <p:cNvSpPr>
              <a:spLocks/>
            </p:cNvSpPr>
            <p:nvPr/>
          </p:nvSpPr>
          <p:spPr bwMode="auto">
            <a:xfrm>
              <a:off x="256" y="1281"/>
              <a:ext cx="52" cy="32"/>
            </a:xfrm>
            <a:custGeom>
              <a:avLst/>
              <a:gdLst>
                <a:gd name="T0" fmla="*/ 52 w 52"/>
                <a:gd name="T1" fmla="*/ 14 h 32"/>
                <a:gd name="T2" fmla="*/ 5 w 52"/>
                <a:gd name="T3" fmla="*/ 0 h 32"/>
                <a:gd name="T4" fmla="*/ 0 w 52"/>
                <a:gd name="T5" fmla="*/ 17 h 32"/>
                <a:gd name="T6" fmla="*/ 47 w 52"/>
                <a:gd name="T7" fmla="*/ 32 h 32"/>
                <a:gd name="T8" fmla="*/ 52 w 52"/>
                <a:gd name="T9" fmla="*/ 14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52" y="14"/>
                  </a:moveTo>
                  <a:lnTo>
                    <a:pt x="5" y="0"/>
                  </a:lnTo>
                  <a:lnTo>
                    <a:pt x="0" y="17"/>
                  </a:lnTo>
                  <a:lnTo>
                    <a:pt x="47" y="32"/>
                  </a:lnTo>
                  <a:lnTo>
                    <a:pt x="52" y="14"/>
                  </a:lnTo>
                  <a:close/>
                </a:path>
              </a:pathLst>
            </a:custGeom>
            <a:solidFill>
              <a:srgbClr val="82FF00"/>
            </a:solidFill>
            <a:ln w="9525">
              <a:noFill/>
              <a:round/>
              <a:headEnd/>
              <a:tailEnd/>
            </a:ln>
          </p:spPr>
          <p:txBody>
            <a:bodyPr/>
            <a:lstStyle/>
            <a:p>
              <a:endParaRPr lang="en-US" dirty="0"/>
            </a:p>
          </p:txBody>
        </p:sp>
        <p:sp>
          <p:nvSpPr>
            <p:cNvPr id="34824" name="Freeform 10"/>
            <p:cNvSpPr>
              <a:spLocks/>
            </p:cNvSpPr>
            <p:nvPr/>
          </p:nvSpPr>
          <p:spPr bwMode="auto">
            <a:xfrm>
              <a:off x="248" y="1350"/>
              <a:ext cx="51" cy="24"/>
            </a:xfrm>
            <a:custGeom>
              <a:avLst/>
              <a:gdLst>
                <a:gd name="T0" fmla="*/ 48 w 51"/>
                <a:gd name="T1" fmla="*/ 0 h 24"/>
                <a:gd name="T2" fmla="*/ 0 w 51"/>
                <a:gd name="T3" fmla="*/ 6 h 24"/>
                <a:gd name="T4" fmla="*/ 1 w 51"/>
                <a:gd name="T5" fmla="*/ 24 h 24"/>
                <a:gd name="T6" fmla="*/ 51 w 51"/>
                <a:gd name="T7" fmla="*/ 18 h 24"/>
                <a:gd name="T8" fmla="*/ 48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48" y="0"/>
                  </a:moveTo>
                  <a:lnTo>
                    <a:pt x="0" y="6"/>
                  </a:lnTo>
                  <a:lnTo>
                    <a:pt x="1" y="24"/>
                  </a:lnTo>
                  <a:lnTo>
                    <a:pt x="51" y="18"/>
                  </a:lnTo>
                  <a:lnTo>
                    <a:pt x="48" y="0"/>
                  </a:lnTo>
                  <a:close/>
                </a:path>
              </a:pathLst>
            </a:custGeom>
            <a:solidFill>
              <a:srgbClr val="82FF00"/>
            </a:solidFill>
            <a:ln w="9525">
              <a:noFill/>
              <a:round/>
              <a:headEnd/>
              <a:tailEnd/>
            </a:ln>
          </p:spPr>
          <p:txBody>
            <a:bodyPr/>
            <a:lstStyle/>
            <a:p>
              <a:endParaRPr lang="en-US" dirty="0"/>
            </a:p>
          </p:txBody>
        </p:sp>
        <p:sp>
          <p:nvSpPr>
            <p:cNvPr id="34825" name="Freeform 11"/>
            <p:cNvSpPr>
              <a:spLocks/>
            </p:cNvSpPr>
            <p:nvPr/>
          </p:nvSpPr>
          <p:spPr bwMode="auto">
            <a:xfrm>
              <a:off x="1102" y="1186"/>
              <a:ext cx="49" cy="21"/>
            </a:xfrm>
            <a:custGeom>
              <a:avLst/>
              <a:gdLst>
                <a:gd name="T0" fmla="*/ 0 w 49"/>
                <a:gd name="T1" fmla="*/ 19 h 21"/>
                <a:gd name="T2" fmla="*/ 48 w 49"/>
                <a:gd name="T3" fmla="*/ 21 h 21"/>
                <a:gd name="T4" fmla="*/ 49 w 49"/>
                <a:gd name="T5" fmla="*/ 2 h 21"/>
                <a:gd name="T6" fmla="*/ 1 w 49"/>
                <a:gd name="T7" fmla="*/ 0 h 21"/>
                <a:gd name="T8" fmla="*/ 0 w 49"/>
                <a:gd name="T9" fmla="*/ 19 h 21"/>
                <a:gd name="T10" fmla="*/ 0 60000 65536"/>
                <a:gd name="T11" fmla="*/ 0 60000 65536"/>
                <a:gd name="T12" fmla="*/ 0 60000 65536"/>
                <a:gd name="T13" fmla="*/ 0 60000 65536"/>
                <a:gd name="T14" fmla="*/ 0 60000 65536"/>
                <a:gd name="T15" fmla="*/ 0 w 49"/>
                <a:gd name="T16" fmla="*/ 0 h 21"/>
                <a:gd name="T17" fmla="*/ 49 w 49"/>
                <a:gd name="T18" fmla="*/ 21 h 21"/>
              </a:gdLst>
              <a:ahLst/>
              <a:cxnLst>
                <a:cxn ang="T10">
                  <a:pos x="T0" y="T1"/>
                </a:cxn>
                <a:cxn ang="T11">
                  <a:pos x="T2" y="T3"/>
                </a:cxn>
                <a:cxn ang="T12">
                  <a:pos x="T4" y="T5"/>
                </a:cxn>
                <a:cxn ang="T13">
                  <a:pos x="T6" y="T7"/>
                </a:cxn>
                <a:cxn ang="T14">
                  <a:pos x="T8" y="T9"/>
                </a:cxn>
              </a:cxnLst>
              <a:rect l="T15" t="T16" r="T17" b="T18"/>
              <a:pathLst>
                <a:path w="49" h="21">
                  <a:moveTo>
                    <a:pt x="0" y="19"/>
                  </a:moveTo>
                  <a:lnTo>
                    <a:pt x="48" y="21"/>
                  </a:lnTo>
                  <a:lnTo>
                    <a:pt x="49" y="2"/>
                  </a:lnTo>
                  <a:lnTo>
                    <a:pt x="1" y="0"/>
                  </a:lnTo>
                  <a:lnTo>
                    <a:pt x="0" y="19"/>
                  </a:lnTo>
                  <a:close/>
                </a:path>
              </a:pathLst>
            </a:custGeom>
            <a:solidFill>
              <a:srgbClr val="FFD821"/>
            </a:solidFill>
            <a:ln w="9525">
              <a:noFill/>
              <a:round/>
              <a:headEnd/>
              <a:tailEnd/>
            </a:ln>
          </p:spPr>
          <p:txBody>
            <a:bodyPr/>
            <a:lstStyle/>
            <a:p>
              <a:endParaRPr lang="en-US" dirty="0"/>
            </a:p>
          </p:txBody>
        </p:sp>
        <p:sp>
          <p:nvSpPr>
            <p:cNvPr id="34826" name="Freeform 12"/>
            <p:cNvSpPr>
              <a:spLocks/>
            </p:cNvSpPr>
            <p:nvPr/>
          </p:nvSpPr>
          <p:spPr bwMode="auto">
            <a:xfrm>
              <a:off x="1078" y="1115"/>
              <a:ext cx="52" cy="39"/>
            </a:xfrm>
            <a:custGeom>
              <a:avLst/>
              <a:gdLst>
                <a:gd name="T0" fmla="*/ 9 w 52"/>
                <a:gd name="T1" fmla="*/ 39 h 39"/>
                <a:gd name="T2" fmla="*/ 52 w 52"/>
                <a:gd name="T3" fmla="*/ 17 h 39"/>
                <a:gd name="T4" fmla="*/ 44 w 52"/>
                <a:gd name="T5" fmla="*/ 0 h 39"/>
                <a:gd name="T6" fmla="*/ 0 w 52"/>
                <a:gd name="T7" fmla="*/ 23 h 39"/>
                <a:gd name="T8" fmla="*/ 9 w 52"/>
                <a:gd name="T9" fmla="*/ 39 h 39"/>
                <a:gd name="T10" fmla="*/ 0 60000 65536"/>
                <a:gd name="T11" fmla="*/ 0 60000 65536"/>
                <a:gd name="T12" fmla="*/ 0 60000 65536"/>
                <a:gd name="T13" fmla="*/ 0 60000 65536"/>
                <a:gd name="T14" fmla="*/ 0 60000 65536"/>
                <a:gd name="T15" fmla="*/ 0 w 52"/>
                <a:gd name="T16" fmla="*/ 0 h 39"/>
                <a:gd name="T17" fmla="*/ 52 w 52"/>
                <a:gd name="T18" fmla="*/ 39 h 39"/>
              </a:gdLst>
              <a:ahLst/>
              <a:cxnLst>
                <a:cxn ang="T10">
                  <a:pos x="T0" y="T1"/>
                </a:cxn>
                <a:cxn ang="T11">
                  <a:pos x="T2" y="T3"/>
                </a:cxn>
                <a:cxn ang="T12">
                  <a:pos x="T4" y="T5"/>
                </a:cxn>
                <a:cxn ang="T13">
                  <a:pos x="T6" y="T7"/>
                </a:cxn>
                <a:cxn ang="T14">
                  <a:pos x="T8" y="T9"/>
                </a:cxn>
              </a:cxnLst>
              <a:rect l="T15" t="T16" r="T17" b="T18"/>
              <a:pathLst>
                <a:path w="52" h="39">
                  <a:moveTo>
                    <a:pt x="9" y="39"/>
                  </a:moveTo>
                  <a:lnTo>
                    <a:pt x="52" y="17"/>
                  </a:lnTo>
                  <a:lnTo>
                    <a:pt x="44" y="0"/>
                  </a:lnTo>
                  <a:lnTo>
                    <a:pt x="0" y="23"/>
                  </a:lnTo>
                  <a:lnTo>
                    <a:pt x="9" y="39"/>
                  </a:lnTo>
                  <a:close/>
                </a:path>
              </a:pathLst>
            </a:custGeom>
            <a:solidFill>
              <a:srgbClr val="FFD821"/>
            </a:solidFill>
            <a:ln w="9525">
              <a:noFill/>
              <a:round/>
              <a:headEnd/>
              <a:tailEnd/>
            </a:ln>
          </p:spPr>
          <p:txBody>
            <a:bodyPr/>
            <a:lstStyle/>
            <a:p>
              <a:endParaRPr lang="en-US" dirty="0"/>
            </a:p>
          </p:txBody>
        </p:sp>
        <p:sp>
          <p:nvSpPr>
            <p:cNvPr id="34827" name="Freeform 13"/>
            <p:cNvSpPr>
              <a:spLocks/>
            </p:cNvSpPr>
            <p:nvPr/>
          </p:nvSpPr>
          <p:spPr bwMode="auto">
            <a:xfrm>
              <a:off x="1042" y="1057"/>
              <a:ext cx="46" cy="50"/>
            </a:xfrm>
            <a:custGeom>
              <a:avLst/>
              <a:gdLst>
                <a:gd name="T0" fmla="*/ 15 w 46"/>
                <a:gd name="T1" fmla="*/ 50 h 50"/>
                <a:gd name="T2" fmla="*/ 46 w 46"/>
                <a:gd name="T3" fmla="*/ 12 h 50"/>
                <a:gd name="T4" fmla="*/ 31 w 46"/>
                <a:gd name="T5" fmla="*/ 0 h 50"/>
                <a:gd name="T6" fmla="*/ 0 w 46"/>
                <a:gd name="T7" fmla="*/ 38 h 50"/>
                <a:gd name="T8" fmla="*/ 15 w 46"/>
                <a:gd name="T9" fmla="*/ 50 h 50"/>
                <a:gd name="T10" fmla="*/ 0 60000 65536"/>
                <a:gd name="T11" fmla="*/ 0 60000 65536"/>
                <a:gd name="T12" fmla="*/ 0 60000 65536"/>
                <a:gd name="T13" fmla="*/ 0 60000 65536"/>
                <a:gd name="T14" fmla="*/ 0 60000 65536"/>
                <a:gd name="T15" fmla="*/ 0 w 46"/>
                <a:gd name="T16" fmla="*/ 0 h 50"/>
                <a:gd name="T17" fmla="*/ 46 w 46"/>
                <a:gd name="T18" fmla="*/ 50 h 50"/>
              </a:gdLst>
              <a:ahLst/>
              <a:cxnLst>
                <a:cxn ang="T10">
                  <a:pos x="T0" y="T1"/>
                </a:cxn>
                <a:cxn ang="T11">
                  <a:pos x="T2" y="T3"/>
                </a:cxn>
                <a:cxn ang="T12">
                  <a:pos x="T4" y="T5"/>
                </a:cxn>
                <a:cxn ang="T13">
                  <a:pos x="T6" y="T7"/>
                </a:cxn>
                <a:cxn ang="T14">
                  <a:pos x="T8" y="T9"/>
                </a:cxn>
              </a:cxnLst>
              <a:rect l="T15" t="T16" r="T17" b="T18"/>
              <a:pathLst>
                <a:path w="46" h="50">
                  <a:moveTo>
                    <a:pt x="15" y="50"/>
                  </a:moveTo>
                  <a:lnTo>
                    <a:pt x="46" y="12"/>
                  </a:lnTo>
                  <a:lnTo>
                    <a:pt x="31" y="0"/>
                  </a:lnTo>
                  <a:lnTo>
                    <a:pt x="0" y="38"/>
                  </a:lnTo>
                  <a:lnTo>
                    <a:pt x="15" y="50"/>
                  </a:lnTo>
                  <a:close/>
                </a:path>
              </a:pathLst>
            </a:custGeom>
            <a:solidFill>
              <a:srgbClr val="FFD821"/>
            </a:solidFill>
            <a:ln w="9525">
              <a:noFill/>
              <a:round/>
              <a:headEnd/>
              <a:tailEnd/>
            </a:ln>
          </p:spPr>
          <p:txBody>
            <a:bodyPr/>
            <a:lstStyle/>
            <a:p>
              <a:endParaRPr lang="en-US" dirty="0"/>
            </a:p>
          </p:txBody>
        </p:sp>
        <p:sp>
          <p:nvSpPr>
            <p:cNvPr id="34828" name="Freeform 14"/>
            <p:cNvSpPr>
              <a:spLocks/>
            </p:cNvSpPr>
            <p:nvPr/>
          </p:nvSpPr>
          <p:spPr bwMode="auto">
            <a:xfrm>
              <a:off x="605" y="1226"/>
              <a:ext cx="27" cy="27"/>
            </a:xfrm>
            <a:custGeom>
              <a:avLst/>
              <a:gdLst>
                <a:gd name="T0" fmla="*/ 6 w 27"/>
                <a:gd name="T1" fmla="*/ 1 h 27"/>
                <a:gd name="T2" fmla="*/ 2 w 27"/>
                <a:gd name="T3" fmla="*/ 6 h 27"/>
                <a:gd name="T4" fmla="*/ 0 w 27"/>
                <a:gd name="T5" fmla="*/ 10 h 27"/>
                <a:gd name="T6" fmla="*/ 0 w 27"/>
                <a:gd name="T7" fmla="*/ 16 h 27"/>
                <a:gd name="T8" fmla="*/ 2 w 27"/>
                <a:gd name="T9" fmla="*/ 21 h 27"/>
                <a:gd name="T10" fmla="*/ 6 w 27"/>
                <a:gd name="T11" fmla="*/ 25 h 27"/>
                <a:gd name="T12" fmla="*/ 11 w 27"/>
                <a:gd name="T13" fmla="*/ 27 h 27"/>
                <a:gd name="T14" fmla="*/ 17 w 27"/>
                <a:gd name="T15" fmla="*/ 27 h 27"/>
                <a:gd name="T16" fmla="*/ 21 w 27"/>
                <a:gd name="T17" fmla="*/ 25 h 27"/>
                <a:gd name="T18" fmla="*/ 26 w 27"/>
                <a:gd name="T19" fmla="*/ 21 h 27"/>
                <a:gd name="T20" fmla="*/ 27 w 27"/>
                <a:gd name="T21" fmla="*/ 16 h 27"/>
                <a:gd name="T22" fmla="*/ 27 w 27"/>
                <a:gd name="T23" fmla="*/ 10 h 27"/>
                <a:gd name="T24" fmla="*/ 26 w 27"/>
                <a:gd name="T25" fmla="*/ 6 h 27"/>
                <a:gd name="T26" fmla="*/ 21 w 27"/>
                <a:gd name="T27" fmla="*/ 1 h 27"/>
                <a:gd name="T28" fmla="*/ 17 w 27"/>
                <a:gd name="T29" fmla="*/ 0 h 27"/>
                <a:gd name="T30" fmla="*/ 11 w 27"/>
                <a:gd name="T31" fmla="*/ 0 h 27"/>
                <a:gd name="T32" fmla="*/ 6 w 27"/>
                <a:gd name="T33" fmla="*/ 1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6" y="1"/>
                  </a:moveTo>
                  <a:lnTo>
                    <a:pt x="2" y="6"/>
                  </a:lnTo>
                  <a:lnTo>
                    <a:pt x="0" y="10"/>
                  </a:lnTo>
                  <a:lnTo>
                    <a:pt x="0" y="16"/>
                  </a:lnTo>
                  <a:lnTo>
                    <a:pt x="2" y="21"/>
                  </a:lnTo>
                  <a:lnTo>
                    <a:pt x="6" y="25"/>
                  </a:lnTo>
                  <a:lnTo>
                    <a:pt x="11" y="27"/>
                  </a:lnTo>
                  <a:lnTo>
                    <a:pt x="17" y="27"/>
                  </a:lnTo>
                  <a:lnTo>
                    <a:pt x="21" y="25"/>
                  </a:lnTo>
                  <a:lnTo>
                    <a:pt x="26" y="21"/>
                  </a:lnTo>
                  <a:lnTo>
                    <a:pt x="27" y="16"/>
                  </a:lnTo>
                  <a:lnTo>
                    <a:pt x="27" y="10"/>
                  </a:lnTo>
                  <a:lnTo>
                    <a:pt x="26" y="6"/>
                  </a:lnTo>
                  <a:lnTo>
                    <a:pt x="21" y="1"/>
                  </a:lnTo>
                  <a:lnTo>
                    <a:pt x="17" y="0"/>
                  </a:lnTo>
                  <a:lnTo>
                    <a:pt x="11" y="0"/>
                  </a:lnTo>
                  <a:lnTo>
                    <a:pt x="6" y="1"/>
                  </a:lnTo>
                  <a:close/>
                </a:path>
              </a:pathLst>
            </a:custGeom>
            <a:solidFill>
              <a:srgbClr val="000000"/>
            </a:solidFill>
            <a:ln w="9525">
              <a:noFill/>
              <a:round/>
              <a:headEnd/>
              <a:tailEnd/>
            </a:ln>
          </p:spPr>
          <p:txBody>
            <a:bodyPr/>
            <a:lstStyle/>
            <a:p>
              <a:endParaRPr lang="en-US" dirty="0"/>
            </a:p>
          </p:txBody>
        </p:sp>
        <p:sp>
          <p:nvSpPr>
            <p:cNvPr id="34829" name="Freeform 15"/>
            <p:cNvSpPr>
              <a:spLocks/>
            </p:cNvSpPr>
            <p:nvPr/>
          </p:nvSpPr>
          <p:spPr bwMode="auto">
            <a:xfrm>
              <a:off x="388" y="1221"/>
              <a:ext cx="274" cy="242"/>
            </a:xfrm>
            <a:custGeom>
              <a:avLst/>
              <a:gdLst>
                <a:gd name="T0" fmla="*/ 260 w 274"/>
                <a:gd name="T1" fmla="*/ 53 h 242"/>
                <a:gd name="T2" fmla="*/ 227 w 274"/>
                <a:gd name="T3" fmla="*/ 53 h 242"/>
                <a:gd name="T4" fmla="*/ 213 w 274"/>
                <a:gd name="T5" fmla="*/ 35 h 242"/>
                <a:gd name="T6" fmla="*/ 195 w 274"/>
                <a:gd name="T7" fmla="*/ 21 h 242"/>
                <a:gd name="T8" fmla="*/ 175 w 274"/>
                <a:gd name="T9" fmla="*/ 11 h 242"/>
                <a:gd name="T10" fmla="*/ 160 w 274"/>
                <a:gd name="T11" fmla="*/ 60 h 242"/>
                <a:gd name="T12" fmla="*/ 166 w 274"/>
                <a:gd name="T13" fmla="*/ 62 h 242"/>
                <a:gd name="T14" fmla="*/ 171 w 274"/>
                <a:gd name="T15" fmla="*/ 67 h 242"/>
                <a:gd name="T16" fmla="*/ 174 w 274"/>
                <a:gd name="T17" fmla="*/ 81 h 242"/>
                <a:gd name="T18" fmla="*/ 166 w 274"/>
                <a:gd name="T19" fmla="*/ 91 h 242"/>
                <a:gd name="T20" fmla="*/ 153 w 274"/>
                <a:gd name="T21" fmla="*/ 94 h 242"/>
                <a:gd name="T22" fmla="*/ 141 w 274"/>
                <a:gd name="T23" fmla="*/ 87 h 242"/>
                <a:gd name="T24" fmla="*/ 139 w 274"/>
                <a:gd name="T25" fmla="*/ 74 h 242"/>
                <a:gd name="T26" fmla="*/ 146 w 274"/>
                <a:gd name="T27" fmla="*/ 62 h 242"/>
                <a:gd name="T28" fmla="*/ 152 w 274"/>
                <a:gd name="T29" fmla="*/ 60 h 242"/>
                <a:gd name="T30" fmla="*/ 159 w 274"/>
                <a:gd name="T31" fmla="*/ 60 h 242"/>
                <a:gd name="T32" fmla="*/ 152 w 274"/>
                <a:gd name="T33" fmla="*/ 2 h 242"/>
                <a:gd name="T34" fmla="*/ 137 w 274"/>
                <a:gd name="T35" fmla="*/ 0 h 242"/>
                <a:gd name="T36" fmla="*/ 121 w 274"/>
                <a:gd name="T37" fmla="*/ 0 h 242"/>
                <a:gd name="T38" fmla="*/ 106 w 274"/>
                <a:gd name="T39" fmla="*/ 2 h 242"/>
                <a:gd name="T40" fmla="*/ 73 w 274"/>
                <a:gd name="T41" fmla="*/ 11 h 242"/>
                <a:gd name="T42" fmla="*/ 34 w 274"/>
                <a:gd name="T43" fmla="*/ 39 h 242"/>
                <a:gd name="T44" fmla="*/ 8 w 274"/>
                <a:gd name="T45" fmla="*/ 77 h 242"/>
                <a:gd name="T46" fmla="*/ 0 w 274"/>
                <a:gd name="T47" fmla="*/ 123 h 242"/>
                <a:gd name="T48" fmla="*/ 10 w 274"/>
                <a:gd name="T49" fmla="*/ 171 h 242"/>
                <a:gd name="T50" fmla="*/ 37 w 274"/>
                <a:gd name="T51" fmla="*/ 209 h 242"/>
                <a:gd name="T52" fmla="*/ 77 w 274"/>
                <a:gd name="T53" fmla="*/ 234 h 242"/>
                <a:gd name="T54" fmla="*/ 125 w 274"/>
                <a:gd name="T55" fmla="*/ 242 h 242"/>
                <a:gd name="T56" fmla="*/ 162 w 274"/>
                <a:gd name="T57" fmla="*/ 235 h 242"/>
                <a:gd name="T58" fmla="*/ 186 w 274"/>
                <a:gd name="T59" fmla="*/ 225 h 242"/>
                <a:gd name="T60" fmla="*/ 206 w 274"/>
                <a:gd name="T61" fmla="*/ 209 h 242"/>
                <a:gd name="T62" fmla="*/ 222 w 274"/>
                <a:gd name="T63" fmla="*/ 192 h 242"/>
                <a:gd name="T64" fmla="*/ 224 w 274"/>
                <a:gd name="T65" fmla="*/ 184 h 242"/>
                <a:gd name="T66" fmla="*/ 215 w 274"/>
                <a:gd name="T67" fmla="*/ 186 h 242"/>
                <a:gd name="T68" fmla="*/ 206 w 274"/>
                <a:gd name="T69" fmla="*/ 187 h 242"/>
                <a:gd name="T70" fmla="*/ 196 w 274"/>
                <a:gd name="T71" fmla="*/ 187 h 242"/>
                <a:gd name="T72" fmla="*/ 175 w 274"/>
                <a:gd name="T73" fmla="*/ 184 h 242"/>
                <a:gd name="T74" fmla="*/ 149 w 274"/>
                <a:gd name="T75" fmla="*/ 171 h 242"/>
                <a:gd name="T76" fmla="*/ 131 w 274"/>
                <a:gd name="T77" fmla="*/ 153 h 242"/>
                <a:gd name="T78" fmla="*/ 120 w 274"/>
                <a:gd name="T79" fmla="*/ 142 h 242"/>
                <a:gd name="T80" fmla="*/ 118 w 274"/>
                <a:gd name="T81" fmla="*/ 136 h 242"/>
                <a:gd name="T82" fmla="*/ 120 w 274"/>
                <a:gd name="T83" fmla="*/ 129 h 242"/>
                <a:gd name="T84" fmla="*/ 126 w 274"/>
                <a:gd name="T85" fmla="*/ 124 h 242"/>
                <a:gd name="T86" fmla="*/ 133 w 274"/>
                <a:gd name="T87" fmla="*/ 126 h 242"/>
                <a:gd name="T88" fmla="*/ 137 w 274"/>
                <a:gd name="T89" fmla="*/ 129 h 242"/>
                <a:gd name="T90" fmla="*/ 140 w 274"/>
                <a:gd name="T91" fmla="*/ 135 h 242"/>
                <a:gd name="T92" fmla="*/ 152 w 274"/>
                <a:gd name="T93" fmla="*/ 147 h 242"/>
                <a:gd name="T94" fmla="*/ 169 w 274"/>
                <a:gd name="T95" fmla="*/ 162 h 242"/>
                <a:gd name="T96" fmla="*/ 194 w 274"/>
                <a:gd name="T97" fmla="*/ 169 h 242"/>
                <a:gd name="T98" fmla="*/ 204 w 274"/>
                <a:gd name="T99" fmla="*/ 169 h 242"/>
                <a:gd name="T100" fmla="*/ 216 w 274"/>
                <a:gd name="T101" fmla="*/ 167 h 242"/>
                <a:gd name="T102" fmla="*/ 229 w 274"/>
                <a:gd name="T103" fmla="*/ 163 h 242"/>
                <a:gd name="T104" fmla="*/ 242 w 274"/>
                <a:gd name="T105" fmla="*/ 156 h 242"/>
                <a:gd name="T106" fmla="*/ 248 w 274"/>
                <a:gd name="T107" fmla="*/ 129 h 242"/>
                <a:gd name="T108" fmla="*/ 245 w 274"/>
                <a:gd name="T109" fmla="*/ 101 h 2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4"/>
                <a:gd name="T166" fmla="*/ 0 h 242"/>
                <a:gd name="T167" fmla="*/ 274 w 274"/>
                <a:gd name="T168" fmla="*/ 242 h 2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4" h="242">
                  <a:moveTo>
                    <a:pt x="274" y="92"/>
                  </a:moveTo>
                  <a:lnTo>
                    <a:pt x="260" y="53"/>
                  </a:lnTo>
                  <a:lnTo>
                    <a:pt x="233" y="62"/>
                  </a:lnTo>
                  <a:lnTo>
                    <a:pt x="227" y="53"/>
                  </a:lnTo>
                  <a:lnTo>
                    <a:pt x="220" y="43"/>
                  </a:lnTo>
                  <a:lnTo>
                    <a:pt x="213" y="35"/>
                  </a:lnTo>
                  <a:lnTo>
                    <a:pt x="204" y="28"/>
                  </a:lnTo>
                  <a:lnTo>
                    <a:pt x="195" y="21"/>
                  </a:lnTo>
                  <a:lnTo>
                    <a:pt x="186" y="15"/>
                  </a:lnTo>
                  <a:lnTo>
                    <a:pt x="175" y="11"/>
                  </a:lnTo>
                  <a:lnTo>
                    <a:pt x="165" y="7"/>
                  </a:lnTo>
                  <a:lnTo>
                    <a:pt x="160" y="60"/>
                  </a:lnTo>
                  <a:lnTo>
                    <a:pt x="162" y="61"/>
                  </a:lnTo>
                  <a:lnTo>
                    <a:pt x="166" y="62"/>
                  </a:lnTo>
                  <a:lnTo>
                    <a:pt x="168" y="64"/>
                  </a:lnTo>
                  <a:lnTo>
                    <a:pt x="171" y="67"/>
                  </a:lnTo>
                  <a:lnTo>
                    <a:pt x="173" y="74"/>
                  </a:lnTo>
                  <a:lnTo>
                    <a:pt x="174" y="81"/>
                  </a:lnTo>
                  <a:lnTo>
                    <a:pt x="171" y="87"/>
                  </a:lnTo>
                  <a:lnTo>
                    <a:pt x="166" y="91"/>
                  </a:lnTo>
                  <a:lnTo>
                    <a:pt x="159" y="94"/>
                  </a:lnTo>
                  <a:lnTo>
                    <a:pt x="153" y="94"/>
                  </a:lnTo>
                  <a:lnTo>
                    <a:pt x="146" y="91"/>
                  </a:lnTo>
                  <a:lnTo>
                    <a:pt x="141" y="87"/>
                  </a:lnTo>
                  <a:lnTo>
                    <a:pt x="139" y="80"/>
                  </a:lnTo>
                  <a:lnTo>
                    <a:pt x="139" y="74"/>
                  </a:lnTo>
                  <a:lnTo>
                    <a:pt x="141" y="67"/>
                  </a:lnTo>
                  <a:lnTo>
                    <a:pt x="146" y="62"/>
                  </a:lnTo>
                  <a:lnTo>
                    <a:pt x="148" y="61"/>
                  </a:lnTo>
                  <a:lnTo>
                    <a:pt x="152" y="60"/>
                  </a:lnTo>
                  <a:lnTo>
                    <a:pt x="155" y="60"/>
                  </a:lnTo>
                  <a:lnTo>
                    <a:pt x="159" y="60"/>
                  </a:lnTo>
                  <a:lnTo>
                    <a:pt x="159" y="5"/>
                  </a:lnTo>
                  <a:lnTo>
                    <a:pt x="152" y="2"/>
                  </a:lnTo>
                  <a:lnTo>
                    <a:pt x="144" y="1"/>
                  </a:lnTo>
                  <a:lnTo>
                    <a:pt x="137" y="0"/>
                  </a:lnTo>
                  <a:lnTo>
                    <a:pt x="128" y="0"/>
                  </a:lnTo>
                  <a:lnTo>
                    <a:pt x="121" y="0"/>
                  </a:lnTo>
                  <a:lnTo>
                    <a:pt x="113" y="1"/>
                  </a:lnTo>
                  <a:lnTo>
                    <a:pt x="106" y="2"/>
                  </a:lnTo>
                  <a:lnTo>
                    <a:pt x="98" y="4"/>
                  </a:lnTo>
                  <a:lnTo>
                    <a:pt x="73" y="11"/>
                  </a:lnTo>
                  <a:lnTo>
                    <a:pt x="52" y="23"/>
                  </a:lnTo>
                  <a:lnTo>
                    <a:pt x="34" y="39"/>
                  </a:lnTo>
                  <a:lnTo>
                    <a:pt x="19" y="56"/>
                  </a:lnTo>
                  <a:lnTo>
                    <a:pt x="8" y="77"/>
                  </a:lnTo>
                  <a:lnTo>
                    <a:pt x="2" y="99"/>
                  </a:lnTo>
                  <a:lnTo>
                    <a:pt x="0" y="123"/>
                  </a:lnTo>
                  <a:lnTo>
                    <a:pt x="2" y="147"/>
                  </a:lnTo>
                  <a:lnTo>
                    <a:pt x="10" y="171"/>
                  </a:lnTo>
                  <a:lnTo>
                    <a:pt x="22" y="192"/>
                  </a:lnTo>
                  <a:lnTo>
                    <a:pt x="37" y="209"/>
                  </a:lnTo>
                  <a:lnTo>
                    <a:pt x="56" y="224"/>
                  </a:lnTo>
                  <a:lnTo>
                    <a:pt x="77" y="234"/>
                  </a:lnTo>
                  <a:lnTo>
                    <a:pt x="100" y="240"/>
                  </a:lnTo>
                  <a:lnTo>
                    <a:pt x="125" y="242"/>
                  </a:lnTo>
                  <a:lnTo>
                    <a:pt x="149" y="239"/>
                  </a:lnTo>
                  <a:lnTo>
                    <a:pt x="162" y="235"/>
                  </a:lnTo>
                  <a:lnTo>
                    <a:pt x="174" y="231"/>
                  </a:lnTo>
                  <a:lnTo>
                    <a:pt x="186" y="225"/>
                  </a:lnTo>
                  <a:lnTo>
                    <a:pt x="196" y="218"/>
                  </a:lnTo>
                  <a:lnTo>
                    <a:pt x="206" y="209"/>
                  </a:lnTo>
                  <a:lnTo>
                    <a:pt x="214" y="201"/>
                  </a:lnTo>
                  <a:lnTo>
                    <a:pt x="222" y="192"/>
                  </a:lnTo>
                  <a:lnTo>
                    <a:pt x="229" y="183"/>
                  </a:lnTo>
                  <a:lnTo>
                    <a:pt x="224" y="184"/>
                  </a:lnTo>
                  <a:lnTo>
                    <a:pt x="220" y="185"/>
                  </a:lnTo>
                  <a:lnTo>
                    <a:pt x="215" y="186"/>
                  </a:lnTo>
                  <a:lnTo>
                    <a:pt x="210" y="187"/>
                  </a:lnTo>
                  <a:lnTo>
                    <a:pt x="206" y="187"/>
                  </a:lnTo>
                  <a:lnTo>
                    <a:pt x="201" y="187"/>
                  </a:lnTo>
                  <a:lnTo>
                    <a:pt x="196" y="187"/>
                  </a:lnTo>
                  <a:lnTo>
                    <a:pt x="192" y="187"/>
                  </a:lnTo>
                  <a:lnTo>
                    <a:pt x="175" y="184"/>
                  </a:lnTo>
                  <a:lnTo>
                    <a:pt x="161" y="178"/>
                  </a:lnTo>
                  <a:lnTo>
                    <a:pt x="149" y="171"/>
                  </a:lnTo>
                  <a:lnTo>
                    <a:pt x="139" y="162"/>
                  </a:lnTo>
                  <a:lnTo>
                    <a:pt x="131" y="153"/>
                  </a:lnTo>
                  <a:lnTo>
                    <a:pt x="125" y="146"/>
                  </a:lnTo>
                  <a:lnTo>
                    <a:pt x="120" y="142"/>
                  </a:lnTo>
                  <a:lnTo>
                    <a:pt x="119" y="139"/>
                  </a:lnTo>
                  <a:lnTo>
                    <a:pt x="118" y="136"/>
                  </a:lnTo>
                  <a:lnTo>
                    <a:pt x="118" y="132"/>
                  </a:lnTo>
                  <a:lnTo>
                    <a:pt x="120" y="129"/>
                  </a:lnTo>
                  <a:lnTo>
                    <a:pt x="123" y="125"/>
                  </a:lnTo>
                  <a:lnTo>
                    <a:pt x="126" y="124"/>
                  </a:lnTo>
                  <a:lnTo>
                    <a:pt x="130" y="124"/>
                  </a:lnTo>
                  <a:lnTo>
                    <a:pt x="133" y="126"/>
                  </a:lnTo>
                  <a:lnTo>
                    <a:pt x="137" y="129"/>
                  </a:lnTo>
                  <a:lnTo>
                    <a:pt x="138" y="131"/>
                  </a:lnTo>
                  <a:lnTo>
                    <a:pt x="140" y="135"/>
                  </a:lnTo>
                  <a:lnTo>
                    <a:pt x="145" y="140"/>
                  </a:lnTo>
                  <a:lnTo>
                    <a:pt x="152" y="147"/>
                  </a:lnTo>
                  <a:lnTo>
                    <a:pt x="160" y="154"/>
                  </a:lnTo>
                  <a:lnTo>
                    <a:pt x="169" y="162"/>
                  </a:lnTo>
                  <a:lnTo>
                    <a:pt x="181" y="166"/>
                  </a:lnTo>
                  <a:lnTo>
                    <a:pt x="194" y="169"/>
                  </a:lnTo>
                  <a:lnTo>
                    <a:pt x="200" y="169"/>
                  </a:lnTo>
                  <a:lnTo>
                    <a:pt x="204" y="169"/>
                  </a:lnTo>
                  <a:lnTo>
                    <a:pt x="210" y="169"/>
                  </a:lnTo>
                  <a:lnTo>
                    <a:pt x="216" y="167"/>
                  </a:lnTo>
                  <a:lnTo>
                    <a:pt x="223" y="165"/>
                  </a:lnTo>
                  <a:lnTo>
                    <a:pt x="229" y="163"/>
                  </a:lnTo>
                  <a:lnTo>
                    <a:pt x="235" y="159"/>
                  </a:lnTo>
                  <a:lnTo>
                    <a:pt x="242" y="156"/>
                  </a:lnTo>
                  <a:lnTo>
                    <a:pt x="245" y="143"/>
                  </a:lnTo>
                  <a:lnTo>
                    <a:pt x="248" y="129"/>
                  </a:lnTo>
                  <a:lnTo>
                    <a:pt x="248" y="115"/>
                  </a:lnTo>
                  <a:lnTo>
                    <a:pt x="245" y="101"/>
                  </a:lnTo>
                  <a:lnTo>
                    <a:pt x="274" y="92"/>
                  </a:lnTo>
                  <a:close/>
                </a:path>
              </a:pathLst>
            </a:custGeom>
            <a:solidFill>
              <a:srgbClr val="000000"/>
            </a:solidFill>
            <a:ln w="9525">
              <a:noFill/>
              <a:round/>
              <a:headEnd/>
              <a:tailEnd/>
            </a:ln>
          </p:spPr>
          <p:txBody>
            <a:bodyPr/>
            <a:lstStyle/>
            <a:p>
              <a:endParaRPr lang="en-US" dirty="0"/>
            </a:p>
          </p:txBody>
        </p:sp>
        <p:sp>
          <p:nvSpPr>
            <p:cNvPr id="34830" name="Freeform 16"/>
            <p:cNvSpPr>
              <a:spLocks/>
            </p:cNvSpPr>
            <p:nvPr/>
          </p:nvSpPr>
          <p:spPr bwMode="auto">
            <a:xfrm>
              <a:off x="547" y="1226"/>
              <a:ext cx="6" cy="55"/>
            </a:xfrm>
            <a:custGeom>
              <a:avLst/>
              <a:gdLst>
                <a:gd name="T0" fmla="*/ 1 w 6"/>
                <a:gd name="T1" fmla="*/ 55 h 55"/>
                <a:gd name="T2" fmla="*/ 6 w 6"/>
                <a:gd name="T3" fmla="*/ 2 h 55"/>
                <a:gd name="T4" fmla="*/ 4 w 6"/>
                <a:gd name="T5" fmla="*/ 1 h 55"/>
                <a:gd name="T6" fmla="*/ 2 w 6"/>
                <a:gd name="T7" fmla="*/ 1 h 55"/>
                <a:gd name="T8" fmla="*/ 1 w 6"/>
                <a:gd name="T9" fmla="*/ 0 h 55"/>
                <a:gd name="T10" fmla="*/ 0 w 6"/>
                <a:gd name="T11" fmla="*/ 0 h 55"/>
                <a:gd name="T12" fmla="*/ 0 w 6"/>
                <a:gd name="T13" fmla="*/ 55 h 55"/>
                <a:gd name="T14" fmla="*/ 0 w 6"/>
                <a:gd name="T15" fmla="*/ 55 h 55"/>
                <a:gd name="T16" fmla="*/ 0 w 6"/>
                <a:gd name="T17" fmla="*/ 55 h 55"/>
                <a:gd name="T18" fmla="*/ 0 w 6"/>
                <a:gd name="T19" fmla="*/ 55 h 55"/>
                <a:gd name="T20" fmla="*/ 1 w 6"/>
                <a:gd name="T21" fmla="*/ 5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55"/>
                <a:gd name="T35" fmla="*/ 6 w 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55">
                  <a:moveTo>
                    <a:pt x="1" y="55"/>
                  </a:moveTo>
                  <a:lnTo>
                    <a:pt x="6" y="2"/>
                  </a:lnTo>
                  <a:lnTo>
                    <a:pt x="4" y="1"/>
                  </a:lnTo>
                  <a:lnTo>
                    <a:pt x="2" y="1"/>
                  </a:lnTo>
                  <a:lnTo>
                    <a:pt x="1" y="0"/>
                  </a:lnTo>
                  <a:lnTo>
                    <a:pt x="0" y="0"/>
                  </a:lnTo>
                  <a:lnTo>
                    <a:pt x="0" y="55"/>
                  </a:lnTo>
                  <a:lnTo>
                    <a:pt x="1" y="55"/>
                  </a:lnTo>
                  <a:close/>
                </a:path>
              </a:pathLst>
            </a:custGeom>
            <a:solidFill>
              <a:srgbClr val="000000"/>
            </a:solidFill>
            <a:ln w="9525">
              <a:noFill/>
              <a:round/>
              <a:headEnd/>
              <a:tailEnd/>
            </a:ln>
          </p:spPr>
          <p:txBody>
            <a:bodyPr/>
            <a:lstStyle/>
            <a:p>
              <a:endParaRPr lang="en-US" dirty="0"/>
            </a:p>
          </p:txBody>
        </p:sp>
        <p:sp>
          <p:nvSpPr>
            <p:cNvPr id="34831" name="Freeform 17"/>
            <p:cNvSpPr>
              <a:spLocks/>
            </p:cNvSpPr>
            <p:nvPr/>
          </p:nvSpPr>
          <p:spPr bwMode="auto">
            <a:xfrm>
              <a:off x="662" y="1069"/>
              <a:ext cx="375" cy="315"/>
            </a:xfrm>
            <a:custGeom>
              <a:avLst/>
              <a:gdLst>
                <a:gd name="T0" fmla="*/ 247 w 375"/>
                <a:gd name="T1" fmla="*/ 0 h 315"/>
                <a:gd name="T2" fmla="*/ 0 w 375"/>
                <a:gd name="T3" fmla="*/ 287 h 315"/>
                <a:gd name="T4" fmla="*/ 15 w 375"/>
                <a:gd name="T5" fmla="*/ 315 h 315"/>
                <a:gd name="T6" fmla="*/ 375 w 375"/>
                <a:gd name="T7" fmla="*/ 243 h 315"/>
                <a:gd name="T8" fmla="*/ 247 w 375"/>
                <a:gd name="T9" fmla="*/ 0 h 315"/>
                <a:gd name="T10" fmla="*/ 0 60000 65536"/>
                <a:gd name="T11" fmla="*/ 0 60000 65536"/>
                <a:gd name="T12" fmla="*/ 0 60000 65536"/>
                <a:gd name="T13" fmla="*/ 0 60000 65536"/>
                <a:gd name="T14" fmla="*/ 0 60000 65536"/>
                <a:gd name="T15" fmla="*/ 0 w 375"/>
                <a:gd name="T16" fmla="*/ 0 h 315"/>
                <a:gd name="T17" fmla="*/ 375 w 375"/>
                <a:gd name="T18" fmla="*/ 315 h 315"/>
              </a:gdLst>
              <a:ahLst/>
              <a:cxnLst>
                <a:cxn ang="T10">
                  <a:pos x="T0" y="T1"/>
                </a:cxn>
                <a:cxn ang="T11">
                  <a:pos x="T2" y="T3"/>
                </a:cxn>
                <a:cxn ang="T12">
                  <a:pos x="T4" y="T5"/>
                </a:cxn>
                <a:cxn ang="T13">
                  <a:pos x="T6" y="T7"/>
                </a:cxn>
                <a:cxn ang="T14">
                  <a:pos x="T8" y="T9"/>
                </a:cxn>
              </a:cxnLst>
              <a:rect l="T15" t="T16" r="T17" b="T18"/>
              <a:pathLst>
                <a:path w="375" h="315">
                  <a:moveTo>
                    <a:pt x="247" y="0"/>
                  </a:moveTo>
                  <a:lnTo>
                    <a:pt x="0" y="287"/>
                  </a:lnTo>
                  <a:lnTo>
                    <a:pt x="15" y="315"/>
                  </a:lnTo>
                  <a:lnTo>
                    <a:pt x="375" y="243"/>
                  </a:lnTo>
                  <a:lnTo>
                    <a:pt x="247" y="0"/>
                  </a:lnTo>
                  <a:close/>
                </a:path>
              </a:pathLst>
            </a:custGeom>
            <a:solidFill>
              <a:srgbClr val="A0E8FF"/>
            </a:solidFill>
            <a:ln w="9525">
              <a:noFill/>
              <a:round/>
              <a:headEnd/>
              <a:tailEnd/>
            </a:ln>
          </p:spPr>
          <p:txBody>
            <a:bodyPr/>
            <a:lstStyle/>
            <a:p>
              <a:endParaRPr lang="en-US" dirty="0"/>
            </a:p>
          </p:txBody>
        </p:sp>
        <p:sp>
          <p:nvSpPr>
            <p:cNvPr id="34832" name="Freeform 18"/>
            <p:cNvSpPr>
              <a:spLocks/>
            </p:cNvSpPr>
            <p:nvPr/>
          </p:nvSpPr>
          <p:spPr bwMode="auto">
            <a:xfrm>
              <a:off x="896" y="1067"/>
              <a:ext cx="154" cy="248"/>
            </a:xfrm>
            <a:custGeom>
              <a:avLst/>
              <a:gdLst>
                <a:gd name="T0" fmla="*/ 141 w 154"/>
                <a:gd name="T1" fmla="*/ 245 h 248"/>
                <a:gd name="T2" fmla="*/ 148 w 154"/>
                <a:gd name="T3" fmla="*/ 238 h 248"/>
                <a:gd name="T4" fmla="*/ 153 w 154"/>
                <a:gd name="T5" fmla="*/ 227 h 248"/>
                <a:gd name="T6" fmla="*/ 154 w 154"/>
                <a:gd name="T7" fmla="*/ 211 h 248"/>
                <a:gd name="T8" fmla="*/ 153 w 154"/>
                <a:gd name="T9" fmla="*/ 194 h 248"/>
                <a:gd name="T10" fmla="*/ 148 w 154"/>
                <a:gd name="T11" fmla="*/ 173 h 248"/>
                <a:gd name="T12" fmla="*/ 141 w 154"/>
                <a:gd name="T13" fmla="*/ 149 h 248"/>
                <a:gd name="T14" fmla="*/ 132 w 154"/>
                <a:gd name="T15" fmla="*/ 126 h 248"/>
                <a:gd name="T16" fmla="*/ 119 w 154"/>
                <a:gd name="T17" fmla="*/ 100 h 248"/>
                <a:gd name="T18" fmla="*/ 105 w 154"/>
                <a:gd name="T19" fmla="*/ 77 h 248"/>
                <a:gd name="T20" fmla="*/ 91 w 154"/>
                <a:gd name="T21" fmla="*/ 55 h 248"/>
                <a:gd name="T22" fmla="*/ 76 w 154"/>
                <a:gd name="T23" fmla="*/ 36 h 248"/>
                <a:gd name="T24" fmla="*/ 62 w 154"/>
                <a:gd name="T25" fmla="*/ 21 h 248"/>
                <a:gd name="T26" fmla="*/ 48 w 154"/>
                <a:gd name="T27" fmla="*/ 10 h 248"/>
                <a:gd name="T28" fmla="*/ 34 w 154"/>
                <a:gd name="T29" fmla="*/ 2 h 248"/>
                <a:gd name="T30" fmla="*/ 22 w 154"/>
                <a:gd name="T31" fmla="*/ 0 h 248"/>
                <a:gd name="T32" fmla="*/ 13 w 154"/>
                <a:gd name="T33" fmla="*/ 2 h 248"/>
                <a:gd name="T34" fmla="*/ 6 w 154"/>
                <a:gd name="T35" fmla="*/ 9 h 248"/>
                <a:gd name="T36" fmla="*/ 1 w 154"/>
                <a:gd name="T37" fmla="*/ 19 h 248"/>
                <a:gd name="T38" fmla="*/ 0 w 154"/>
                <a:gd name="T39" fmla="*/ 35 h 248"/>
                <a:gd name="T40" fmla="*/ 1 w 154"/>
                <a:gd name="T41" fmla="*/ 52 h 248"/>
                <a:gd name="T42" fmla="*/ 6 w 154"/>
                <a:gd name="T43" fmla="*/ 73 h 248"/>
                <a:gd name="T44" fmla="*/ 13 w 154"/>
                <a:gd name="T45" fmla="*/ 97 h 248"/>
                <a:gd name="T46" fmla="*/ 22 w 154"/>
                <a:gd name="T47" fmla="*/ 120 h 248"/>
                <a:gd name="T48" fmla="*/ 34 w 154"/>
                <a:gd name="T49" fmla="*/ 146 h 248"/>
                <a:gd name="T50" fmla="*/ 48 w 154"/>
                <a:gd name="T51" fmla="*/ 169 h 248"/>
                <a:gd name="T52" fmla="*/ 63 w 154"/>
                <a:gd name="T53" fmla="*/ 191 h 248"/>
                <a:gd name="T54" fmla="*/ 77 w 154"/>
                <a:gd name="T55" fmla="*/ 210 h 248"/>
                <a:gd name="T56" fmla="*/ 92 w 154"/>
                <a:gd name="T57" fmla="*/ 225 h 248"/>
                <a:gd name="T58" fmla="*/ 106 w 154"/>
                <a:gd name="T59" fmla="*/ 237 h 248"/>
                <a:gd name="T60" fmla="*/ 120 w 154"/>
                <a:gd name="T61" fmla="*/ 244 h 248"/>
                <a:gd name="T62" fmla="*/ 132 w 154"/>
                <a:gd name="T63" fmla="*/ 248 h 248"/>
                <a:gd name="T64" fmla="*/ 141 w 154"/>
                <a:gd name="T65" fmla="*/ 245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248"/>
                <a:gd name="T101" fmla="*/ 154 w 154"/>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248">
                  <a:moveTo>
                    <a:pt x="141" y="245"/>
                  </a:moveTo>
                  <a:lnTo>
                    <a:pt x="148" y="238"/>
                  </a:lnTo>
                  <a:lnTo>
                    <a:pt x="153" y="227"/>
                  </a:lnTo>
                  <a:lnTo>
                    <a:pt x="154" y="211"/>
                  </a:lnTo>
                  <a:lnTo>
                    <a:pt x="153" y="194"/>
                  </a:lnTo>
                  <a:lnTo>
                    <a:pt x="148" y="173"/>
                  </a:lnTo>
                  <a:lnTo>
                    <a:pt x="141" y="149"/>
                  </a:lnTo>
                  <a:lnTo>
                    <a:pt x="132" y="126"/>
                  </a:lnTo>
                  <a:lnTo>
                    <a:pt x="119" y="100"/>
                  </a:lnTo>
                  <a:lnTo>
                    <a:pt x="105" y="77"/>
                  </a:lnTo>
                  <a:lnTo>
                    <a:pt x="91" y="55"/>
                  </a:lnTo>
                  <a:lnTo>
                    <a:pt x="76" y="36"/>
                  </a:lnTo>
                  <a:lnTo>
                    <a:pt x="62" y="21"/>
                  </a:lnTo>
                  <a:lnTo>
                    <a:pt x="48" y="10"/>
                  </a:lnTo>
                  <a:lnTo>
                    <a:pt x="34" y="2"/>
                  </a:lnTo>
                  <a:lnTo>
                    <a:pt x="22" y="0"/>
                  </a:lnTo>
                  <a:lnTo>
                    <a:pt x="13" y="2"/>
                  </a:lnTo>
                  <a:lnTo>
                    <a:pt x="6" y="9"/>
                  </a:lnTo>
                  <a:lnTo>
                    <a:pt x="1" y="19"/>
                  </a:lnTo>
                  <a:lnTo>
                    <a:pt x="0" y="35"/>
                  </a:lnTo>
                  <a:lnTo>
                    <a:pt x="1" y="52"/>
                  </a:lnTo>
                  <a:lnTo>
                    <a:pt x="6" y="73"/>
                  </a:lnTo>
                  <a:lnTo>
                    <a:pt x="13" y="97"/>
                  </a:lnTo>
                  <a:lnTo>
                    <a:pt x="22" y="120"/>
                  </a:lnTo>
                  <a:lnTo>
                    <a:pt x="34" y="146"/>
                  </a:lnTo>
                  <a:lnTo>
                    <a:pt x="48" y="169"/>
                  </a:lnTo>
                  <a:lnTo>
                    <a:pt x="63" y="191"/>
                  </a:lnTo>
                  <a:lnTo>
                    <a:pt x="77" y="210"/>
                  </a:lnTo>
                  <a:lnTo>
                    <a:pt x="92" y="225"/>
                  </a:lnTo>
                  <a:lnTo>
                    <a:pt x="106" y="237"/>
                  </a:lnTo>
                  <a:lnTo>
                    <a:pt x="120" y="244"/>
                  </a:lnTo>
                  <a:lnTo>
                    <a:pt x="132" y="248"/>
                  </a:lnTo>
                  <a:lnTo>
                    <a:pt x="141" y="245"/>
                  </a:lnTo>
                  <a:close/>
                </a:path>
              </a:pathLst>
            </a:custGeom>
            <a:solidFill>
              <a:srgbClr val="2B99AF"/>
            </a:solidFill>
            <a:ln w="9525">
              <a:noFill/>
              <a:round/>
              <a:headEnd/>
              <a:tailEnd/>
            </a:ln>
          </p:spPr>
          <p:txBody>
            <a:bodyPr/>
            <a:lstStyle/>
            <a:p>
              <a:endParaRPr lang="en-US" dirty="0"/>
            </a:p>
          </p:txBody>
        </p:sp>
        <p:sp>
          <p:nvSpPr>
            <p:cNvPr id="34833" name="Freeform 19"/>
            <p:cNvSpPr>
              <a:spLocks/>
            </p:cNvSpPr>
            <p:nvPr/>
          </p:nvSpPr>
          <p:spPr bwMode="auto">
            <a:xfrm>
              <a:off x="149" y="1295"/>
              <a:ext cx="871" cy="894"/>
            </a:xfrm>
            <a:custGeom>
              <a:avLst/>
              <a:gdLst>
                <a:gd name="T0" fmla="*/ 792 w 871"/>
                <a:gd name="T1" fmla="*/ 653 h 894"/>
                <a:gd name="T2" fmla="*/ 726 w 871"/>
                <a:gd name="T3" fmla="*/ 543 h 894"/>
                <a:gd name="T4" fmla="*/ 621 w 871"/>
                <a:gd name="T5" fmla="*/ 524 h 894"/>
                <a:gd name="T6" fmla="*/ 554 w 871"/>
                <a:gd name="T7" fmla="*/ 306 h 894"/>
                <a:gd name="T8" fmla="*/ 635 w 871"/>
                <a:gd name="T9" fmla="*/ 300 h 894"/>
                <a:gd name="T10" fmla="*/ 710 w 871"/>
                <a:gd name="T11" fmla="*/ 251 h 894"/>
                <a:gd name="T12" fmla="*/ 737 w 871"/>
                <a:gd name="T13" fmla="*/ 165 h 894"/>
                <a:gd name="T14" fmla="*/ 730 w 871"/>
                <a:gd name="T15" fmla="*/ 77 h 894"/>
                <a:gd name="T16" fmla="*/ 742 w 871"/>
                <a:gd name="T17" fmla="*/ 64 h 894"/>
                <a:gd name="T18" fmla="*/ 733 w 871"/>
                <a:gd name="T19" fmla="*/ 10 h 894"/>
                <a:gd name="T20" fmla="*/ 701 w 871"/>
                <a:gd name="T21" fmla="*/ 0 h 894"/>
                <a:gd name="T22" fmla="*/ 666 w 871"/>
                <a:gd name="T23" fmla="*/ 22 h 894"/>
                <a:gd name="T24" fmla="*/ 678 w 871"/>
                <a:gd name="T25" fmla="*/ 77 h 894"/>
                <a:gd name="T26" fmla="*/ 707 w 871"/>
                <a:gd name="T27" fmla="*/ 113 h 894"/>
                <a:gd name="T28" fmla="*/ 702 w 871"/>
                <a:gd name="T29" fmla="*/ 201 h 894"/>
                <a:gd name="T30" fmla="*/ 658 w 871"/>
                <a:gd name="T31" fmla="*/ 260 h 894"/>
                <a:gd name="T32" fmla="*/ 572 w 871"/>
                <a:gd name="T33" fmla="*/ 278 h 894"/>
                <a:gd name="T34" fmla="*/ 515 w 871"/>
                <a:gd name="T35" fmla="*/ 254 h 894"/>
                <a:gd name="T36" fmla="*/ 447 w 871"/>
                <a:gd name="T37" fmla="*/ 208 h 894"/>
                <a:gd name="T38" fmla="*/ 367 w 871"/>
                <a:gd name="T39" fmla="*/ 212 h 894"/>
                <a:gd name="T40" fmla="*/ 315 w 871"/>
                <a:gd name="T41" fmla="*/ 250 h 894"/>
                <a:gd name="T42" fmla="*/ 277 w 871"/>
                <a:gd name="T43" fmla="*/ 290 h 894"/>
                <a:gd name="T44" fmla="*/ 222 w 871"/>
                <a:gd name="T45" fmla="*/ 286 h 894"/>
                <a:gd name="T46" fmla="*/ 174 w 871"/>
                <a:gd name="T47" fmla="*/ 293 h 894"/>
                <a:gd name="T48" fmla="*/ 132 w 871"/>
                <a:gd name="T49" fmla="*/ 310 h 894"/>
                <a:gd name="T50" fmla="*/ 85 w 871"/>
                <a:gd name="T51" fmla="*/ 347 h 894"/>
                <a:gd name="T52" fmla="*/ 41 w 871"/>
                <a:gd name="T53" fmla="*/ 433 h 894"/>
                <a:gd name="T54" fmla="*/ 27 w 871"/>
                <a:gd name="T55" fmla="*/ 490 h 894"/>
                <a:gd name="T56" fmla="*/ 3 w 871"/>
                <a:gd name="T57" fmla="*/ 513 h 894"/>
                <a:gd name="T58" fmla="*/ 20 w 871"/>
                <a:gd name="T59" fmla="*/ 566 h 894"/>
                <a:gd name="T60" fmla="*/ 51 w 871"/>
                <a:gd name="T61" fmla="*/ 572 h 894"/>
                <a:gd name="T62" fmla="*/ 83 w 871"/>
                <a:gd name="T63" fmla="*/ 546 h 894"/>
                <a:gd name="T64" fmla="*/ 71 w 871"/>
                <a:gd name="T65" fmla="*/ 497 h 894"/>
                <a:gd name="T66" fmla="*/ 62 w 871"/>
                <a:gd name="T67" fmla="*/ 476 h 894"/>
                <a:gd name="T68" fmla="*/ 83 w 871"/>
                <a:gd name="T69" fmla="*/ 403 h 894"/>
                <a:gd name="T70" fmla="*/ 138 w 871"/>
                <a:gd name="T71" fmla="*/ 339 h 894"/>
                <a:gd name="T72" fmla="*/ 214 w 871"/>
                <a:gd name="T73" fmla="*/ 316 h 894"/>
                <a:gd name="T74" fmla="*/ 288 w 871"/>
                <a:gd name="T75" fmla="*/ 330 h 894"/>
                <a:gd name="T76" fmla="*/ 290 w 871"/>
                <a:gd name="T77" fmla="*/ 359 h 894"/>
                <a:gd name="T78" fmla="*/ 298 w 871"/>
                <a:gd name="T79" fmla="*/ 604 h 894"/>
                <a:gd name="T80" fmla="*/ 230 w 871"/>
                <a:gd name="T81" fmla="*/ 629 h 894"/>
                <a:gd name="T82" fmla="*/ 189 w 871"/>
                <a:gd name="T83" fmla="*/ 700 h 894"/>
                <a:gd name="T84" fmla="*/ 199 w 871"/>
                <a:gd name="T85" fmla="*/ 812 h 894"/>
                <a:gd name="T86" fmla="*/ 107 w 871"/>
                <a:gd name="T87" fmla="*/ 872 h 894"/>
                <a:gd name="T88" fmla="*/ 112 w 871"/>
                <a:gd name="T89" fmla="*/ 891 h 894"/>
                <a:gd name="T90" fmla="*/ 247 w 871"/>
                <a:gd name="T91" fmla="*/ 867 h 894"/>
                <a:gd name="T92" fmla="*/ 221 w 871"/>
                <a:gd name="T93" fmla="*/ 694 h 894"/>
                <a:gd name="T94" fmla="*/ 281 w 871"/>
                <a:gd name="T95" fmla="*/ 638 h 894"/>
                <a:gd name="T96" fmla="*/ 342 w 871"/>
                <a:gd name="T97" fmla="*/ 632 h 894"/>
                <a:gd name="T98" fmla="*/ 595 w 871"/>
                <a:gd name="T99" fmla="*/ 554 h 894"/>
                <a:gd name="T100" fmla="*/ 668 w 871"/>
                <a:gd name="T101" fmla="*/ 556 h 894"/>
                <a:gd name="T102" fmla="*/ 748 w 871"/>
                <a:gd name="T103" fmla="*/ 597 h 894"/>
                <a:gd name="T104" fmla="*/ 763 w 871"/>
                <a:gd name="T105" fmla="*/ 663 h 894"/>
                <a:gd name="T106" fmla="*/ 734 w 871"/>
                <a:gd name="T107" fmla="*/ 759 h 894"/>
                <a:gd name="T108" fmla="*/ 861 w 871"/>
                <a:gd name="T109" fmla="*/ 783 h 894"/>
                <a:gd name="T110" fmla="*/ 871 w 871"/>
                <a:gd name="T111" fmla="*/ 764 h 8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1"/>
                <a:gd name="T169" fmla="*/ 0 h 894"/>
                <a:gd name="T170" fmla="*/ 871 w 871"/>
                <a:gd name="T171" fmla="*/ 894 h 8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1" h="894">
                  <a:moveTo>
                    <a:pt x="857" y="755"/>
                  </a:moveTo>
                  <a:lnTo>
                    <a:pt x="769" y="751"/>
                  </a:lnTo>
                  <a:lnTo>
                    <a:pt x="787" y="698"/>
                  </a:lnTo>
                  <a:lnTo>
                    <a:pt x="792" y="653"/>
                  </a:lnTo>
                  <a:lnTo>
                    <a:pt x="788" y="612"/>
                  </a:lnTo>
                  <a:lnTo>
                    <a:pt x="771" y="579"/>
                  </a:lnTo>
                  <a:lnTo>
                    <a:pt x="750" y="558"/>
                  </a:lnTo>
                  <a:lnTo>
                    <a:pt x="726" y="543"/>
                  </a:lnTo>
                  <a:lnTo>
                    <a:pt x="699" y="533"/>
                  </a:lnTo>
                  <a:lnTo>
                    <a:pt x="672" y="528"/>
                  </a:lnTo>
                  <a:lnTo>
                    <a:pt x="645" y="524"/>
                  </a:lnTo>
                  <a:lnTo>
                    <a:pt x="621" y="524"/>
                  </a:lnTo>
                  <a:lnTo>
                    <a:pt x="602" y="524"/>
                  </a:lnTo>
                  <a:lnTo>
                    <a:pt x="589" y="525"/>
                  </a:lnTo>
                  <a:lnTo>
                    <a:pt x="537" y="304"/>
                  </a:lnTo>
                  <a:lnTo>
                    <a:pt x="554" y="306"/>
                  </a:lnTo>
                  <a:lnTo>
                    <a:pt x="572" y="308"/>
                  </a:lnTo>
                  <a:lnTo>
                    <a:pt x="592" y="308"/>
                  </a:lnTo>
                  <a:lnTo>
                    <a:pt x="614" y="305"/>
                  </a:lnTo>
                  <a:lnTo>
                    <a:pt x="635" y="300"/>
                  </a:lnTo>
                  <a:lnTo>
                    <a:pt x="658" y="293"/>
                  </a:lnTo>
                  <a:lnTo>
                    <a:pt x="678" y="282"/>
                  </a:lnTo>
                  <a:lnTo>
                    <a:pt x="696" y="267"/>
                  </a:lnTo>
                  <a:lnTo>
                    <a:pt x="710" y="251"/>
                  </a:lnTo>
                  <a:lnTo>
                    <a:pt x="721" y="233"/>
                  </a:lnTo>
                  <a:lnTo>
                    <a:pt x="729" y="213"/>
                  </a:lnTo>
                  <a:lnTo>
                    <a:pt x="735" y="189"/>
                  </a:lnTo>
                  <a:lnTo>
                    <a:pt x="737" y="165"/>
                  </a:lnTo>
                  <a:lnTo>
                    <a:pt x="739" y="138"/>
                  </a:lnTo>
                  <a:lnTo>
                    <a:pt x="735" y="109"/>
                  </a:lnTo>
                  <a:lnTo>
                    <a:pt x="730" y="77"/>
                  </a:lnTo>
                  <a:lnTo>
                    <a:pt x="742" y="64"/>
                  </a:lnTo>
                  <a:lnTo>
                    <a:pt x="747" y="48"/>
                  </a:lnTo>
                  <a:lnTo>
                    <a:pt x="746" y="31"/>
                  </a:lnTo>
                  <a:lnTo>
                    <a:pt x="739" y="16"/>
                  </a:lnTo>
                  <a:lnTo>
                    <a:pt x="733" y="10"/>
                  </a:lnTo>
                  <a:lnTo>
                    <a:pt x="726" y="4"/>
                  </a:lnTo>
                  <a:lnTo>
                    <a:pt x="717" y="2"/>
                  </a:lnTo>
                  <a:lnTo>
                    <a:pt x="709" y="0"/>
                  </a:lnTo>
                  <a:lnTo>
                    <a:pt x="701" y="0"/>
                  </a:lnTo>
                  <a:lnTo>
                    <a:pt x="693" y="1"/>
                  </a:lnTo>
                  <a:lnTo>
                    <a:pt x="685" y="4"/>
                  </a:lnTo>
                  <a:lnTo>
                    <a:pt x="678" y="9"/>
                  </a:lnTo>
                  <a:lnTo>
                    <a:pt x="666" y="22"/>
                  </a:lnTo>
                  <a:lnTo>
                    <a:pt x="661" y="38"/>
                  </a:lnTo>
                  <a:lnTo>
                    <a:pt x="662" y="55"/>
                  </a:lnTo>
                  <a:lnTo>
                    <a:pt x="671" y="70"/>
                  </a:lnTo>
                  <a:lnTo>
                    <a:pt x="678" y="77"/>
                  </a:lnTo>
                  <a:lnTo>
                    <a:pt x="685" y="82"/>
                  </a:lnTo>
                  <a:lnTo>
                    <a:pt x="694" y="85"/>
                  </a:lnTo>
                  <a:lnTo>
                    <a:pt x="702" y="86"/>
                  </a:lnTo>
                  <a:lnTo>
                    <a:pt x="707" y="113"/>
                  </a:lnTo>
                  <a:lnTo>
                    <a:pt x="708" y="139"/>
                  </a:lnTo>
                  <a:lnTo>
                    <a:pt x="708" y="161"/>
                  </a:lnTo>
                  <a:lnTo>
                    <a:pt x="707" y="182"/>
                  </a:lnTo>
                  <a:lnTo>
                    <a:pt x="702" y="201"/>
                  </a:lnTo>
                  <a:lnTo>
                    <a:pt x="696" y="219"/>
                  </a:lnTo>
                  <a:lnTo>
                    <a:pt x="687" y="233"/>
                  </a:lnTo>
                  <a:lnTo>
                    <a:pt x="676" y="245"/>
                  </a:lnTo>
                  <a:lnTo>
                    <a:pt x="658" y="260"/>
                  </a:lnTo>
                  <a:lnTo>
                    <a:pt x="637" y="269"/>
                  </a:lnTo>
                  <a:lnTo>
                    <a:pt x="616" y="275"/>
                  </a:lnTo>
                  <a:lnTo>
                    <a:pt x="593" y="278"/>
                  </a:lnTo>
                  <a:lnTo>
                    <a:pt x="572" y="278"/>
                  </a:lnTo>
                  <a:lnTo>
                    <a:pt x="554" y="277"/>
                  </a:lnTo>
                  <a:lnTo>
                    <a:pt x="537" y="275"/>
                  </a:lnTo>
                  <a:lnTo>
                    <a:pt x="525" y="272"/>
                  </a:lnTo>
                  <a:lnTo>
                    <a:pt x="515" y="254"/>
                  </a:lnTo>
                  <a:lnTo>
                    <a:pt x="501" y="238"/>
                  </a:lnTo>
                  <a:lnTo>
                    <a:pt x="484" y="226"/>
                  </a:lnTo>
                  <a:lnTo>
                    <a:pt x="467" y="215"/>
                  </a:lnTo>
                  <a:lnTo>
                    <a:pt x="447" y="208"/>
                  </a:lnTo>
                  <a:lnTo>
                    <a:pt x="427" y="203"/>
                  </a:lnTo>
                  <a:lnTo>
                    <a:pt x="406" y="203"/>
                  </a:lnTo>
                  <a:lnTo>
                    <a:pt x="384" y="207"/>
                  </a:lnTo>
                  <a:lnTo>
                    <a:pt x="367" y="212"/>
                  </a:lnTo>
                  <a:lnTo>
                    <a:pt x="352" y="219"/>
                  </a:lnTo>
                  <a:lnTo>
                    <a:pt x="339" y="228"/>
                  </a:lnTo>
                  <a:lnTo>
                    <a:pt x="326" y="238"/>
                  </a:lnTo>
                  <a:lnTo>
                    <a:pt x="315" y="250"/>
                  </a:lnTo>
                  <a:lnTo>
                    <a:pt x="305" y="263"/>
                  </a:lnTo>
                  <a:lnTo>
                    <a:pt x="298" y="277"/>
                  </a:lnTo>
                  <a:lnTo>
                    <a:pt x="292" y="292"/>
                  </a:lnTo>
                  <a:lnTo>
                    <a:pt x="277" y="290"/>
                  </a:lnTo>
                  <a:lnTo>
                    <a:pt x="263" y="289"/>
                  </a:lnTo>
                  <a:lnTo>
                    <a:pt x="249" y="288"/>
                  </a:lnTo>
                  <a:lnTo>
                    <a:pt x="236" y="286"/>
                  </a:lnTo>
                  <a:lnTo>
                    <a:pt x="222" y="286"/>
                  </a:lnTo>
                  <a:lnTo>
                    <a:pt x="209" y="288"/>
                  </a:lnTo>
                  <a:lnTo>
                    <a:pt x="198" y="289"/>
                  </a:lnTo>
                  <a:lnTo>
                    <a:pt x="186" y="291"/>
                  </a:lnTo>
                  <a:lnTo>
                    <a:pt x="174" y="293"/>
                  </a:lnTo>
                  <a:lnTo>
                    <a:pt x="162" y="297"/>
                  </a:lnTo>
                  <a:lnTo>
                    <a:pt x="152" y="300"/>
                  </a:lnTo>
                  <a:lnTo>
                    <a:pt x="141" y="305"/>
                  </a:lnTo>
                  <a:lnTo>
                    <a:pt x="132" y="310"/>
                  </a:lnTo>
                  <a:lnTo>
                    <a:pt x="121" y="316"/>
                  </a:lnTo>
                  <a:lnTo>
                    <a:pt x="112" y="322"/>
                  </a:lnTo>
                  <a:lnTo>
                    <a:pt x="104" y="329"/>
                  </a:lnTo>
                  <a:lnTo>
                    <a:pt x="85" y="347"/>
                  </a:lnTo>
                  <a:lnTo>
                    <a:pt x="69" y="367"/>
                  </a:lnTo>
                  <a:lnTo>
                    <a:pt x="57" y="389"/>
                  </a:lnTo>
                  <a:lnTo>
                    <a:pt x="48" y="412"/>
                  </a:lnTo>
                  <a:lnTo>
                    <a:pt x="41" y="433"/>
                  </a:lnTo>
                  <a:lnTo>
                    <a:pt x="36" y="454"/>
                  </a:lnTo>
                  <a:lnTo>
                    <a:pt x="34" y="473"/>
                  </a:lnTo>
                  <a:lnTo>
                    <a:pt x="31" y="489"/>
                  </a:lnTo>
                  <a:lnTo>
                    <a:pt x="27" y="490"/>
                  </a:lnTo>
                  <a:lnTo>
                    <a:pt x="22" y="492"/>
                  </a:lnTo>
                  <a:lnTo>
                    <a:pt x="17" y="496"/>
                  </a:lnTo>
                  <a:lnTo>
                    <a:pt x="13" y="499"/>
                  </a:lnTo>
                  <a:lnTo>
                    <a:pt x="3" y="513"/>
                  </a:lnTo>
                  <a:lnTo>
                    <a:pt x="0" y="530"/>
                  </a:lnTo>
                  <a:lnTo>
                    <a:pt x="3" y="546"/>
                  </a:lnTo>
                  <a:lnTo>
                    <a:pt x="13" y="560"/>
                  </a:lnTo>
                  <a:lnTo>
                    <a:pt x="20" y="566"/>
                  </a:lnTo>
                  <a:lnTo>
                    <a:pt x="27" y="570"/>
                  </a:lnTo>
                  <a:lnTo>
                    <a:pt x="35" y="572"/>
                  </a:lnTo>
                  <a:lnTo>
                    <a:pt x="43" y="573"/>
                  </a:lnTo>
                  <a:lnTo>
                    <a:pt x="51" y="572"/>
                  </a:lnTo>
                  <a:lnTo>
                    <a:pt x="59" y="570"/>
                  </a:lnTo>
                  <a:lnTo>
                    <a:pt x="66" y="566"/>
                  </a:lnTo>
                  <a:lnTo>
                    <a:pt x="73" y="560"/>
                  </a:lnTo>
                  <a:lnTo>
                    <a:pt x="83" y="546"/>
                  </a:lnTo>
                  <a:lnTo>
                    <a:pt x="86" y="530"/>
                  </a:lnTo>
                  <a:lnTo>
                    <a:pt x="84" y="513"/>
                  </a:lnTo>
                  <a:lnTo>
                    <a:pt x="75" y="499"/>
                  </a:lnTo>
                  <a:lnTo>
                    <a:pt x="71" y="497"/>
                  </a:lnTo>
                  <a:lnTo>
                    <a:pt x="68" y="495"/>
                  </a:lnTo>
                  <a:lnTo>
                    <a:pt x="64" y="492"/>
                  </a:lnTo>
                  <a:lnTo>
                    <a:pt x="61" y="490"/>
                  </a:lnTo>
                  <a:lnTo>
                    <a:pt x="62" y="476"/>
                  </a:lnTo>
                  <a:lnTo>
                    <a:pt x="65" y="460"/>
                  </a:lnTo>
                  <a:lnTo>
                    <a:pt x="69" y="442"/>
                  </a:lnTo>
                  <a:lnTo>
                    <a:pt x="75" y="422"/>
                  </a:lnTo>
                  <a:lnTo>
                    <a:pt x="83" y="403"/>
                  </a:lnTo>
                  <a:lnTo>
                    <a:pt x="93" y="385"/>
                  </a:lnTo>
                  <a:lnTo>
                    <a:pt x="106" y="367"/>
                  </a:lnTo>
                  <a:lnTo>
                    <a:pt x="123" y="351"/>
                  </a:lnTo>
                  <a:lnTo>
                    <a:pt x="138" y="339"/>
                  </a:lnTo>
                  <a:lnTo>
                    <a:pt x="154" y="331"/>
                  </a:lnTo>
                  <a:lnTo>
                    <a:pt x="173" y="324"/>
                  </a:lnTo>
                  <a:lnTo>
                    <a:pt x="193" y="319"/>
                  </a:lnTo>
                  <a:lnTo>
                    <a:pt x="214" y="316"/>
                  </a:lnTo>
                  <a:lnTo>
                    <a:pt x="237" y="316"/>
                  </a:lnTo>
                  <a:lnTo>
                    <a:pt x="262" y="317"/>
                  </a:lnTo>
                  <a:lnTo>
                    <a:pt x="288" y="320"/>
                  </a:lnTo>
                  <a:lnTo>
                    <a:pt x="288" y="330"/>
                  </a:lnTo>
                  <a:lnTo>
                    <a:pt x="288" y="339"/>
                  </a:lnTo>
                  <a:lnTo>
                    <a:pt x="289" y="350"/>
                  </a:lnTo>
                  <a:lnTo>
                    <a:pt x="291" y="359"/>
                  </a:lnTo>
                  <a:lnTo>
                    <a:pt x="290" y="359"/>
                  </a:lnTo>
                  <a:lnTo>
                    <a:pt x="346" y="604"/>
                  </a:lnTo>
                  <a:lnTo>
                    <a:pt x="332" y="602"/>
                  </a:lnTo>
                  <a:lnTo>
                    <a:pt x="316" y="602"/>
                  </a:lnTo>
                  <a:lnTo>
                    <a:pt x="298" y="604"/>
                  </a:lnTo>
                  <a:lnTo>
                    <a:pt x="282" y="607"/>
                  </a:lnTo>
                  <a:lnTo>
                    <a:pt x="264" y="612"/>
                  </a:lnTo>
                  <a:lnTo>
                    <a:pt x="247" y="619"/>
                  </a:lnTo>
                  <a:lnTo>
                    <a:pt x="230" y="629"/>
                  </a:lnTo>
                  <a:lnTo>
                    <a:pt x="216" y="642"/>
                  </a:lnTo>
                  <a:lnTo>
                    <a:pt x="205" y="659"/>
                  </a:lnTo>
                  <a:lnTo>
                    <a:pt x="195" y="678"/>
                  </a:lnTo>
                  <a:lnTo>
                    <a:pt x="189" y="700"/>
                  </a:lnTo>
                  <a:lnTo>
                    <a:pt x="187" y="724"/>
                  </a:lnTo>
                  <a:lnTo>
                    <a:pt x="188" y="751"/>
                  </a:lnTo>
                  <a:lnTo>
                    <a:pt x="192" y="780"/>
                  </a:lnTo>
                  <a:lnTo>
                    <a:pt x="199" y="812"/>
                  </a:lnTo>
                  <a:lnTo>
                    <a:pt x="208" y="846"/>
                  </a:lnTo>
                  <a:lnTo>
                    <a:pt x="117" y="865"/>
                  </a:lnTo>
                  <a:lnTo>
                    <a:pt x="111" y="867"/>
                  </a:lnTo>
                  <a:lnTo>
                    <a:pt x="107" y="872"/>
                  </a:lnTo>
                  <a:lnTo>
                    <a:pt x="106" y="876"/>
                  </a:lnTo>
                  <a:lnTo>
                    <a:pt x="106" y="882"/>
                  </a:lnTo>
                  <a:lnTo>
                    <a:pt x="109" y="888"/>
                  </a:lnTo>
                  <a:lnTo>
                    <a:pt x="112" y="891"/>
                  </a:lnTo>
                  <a:lnTo>
                    <a:pt x="117" y="894"/>
                  </a:lnTo>
                  <a:lnTo>
                    <a:pt x="123" y="894"/>
                  </a:lnTo>
                  <a:lnTo>
                    <a:pt x="230" y="870"/>
                  </a:lnTo>
                  <a:lnTo>
                    <a:pt x="247" y="867"/>
                  </a:lnTo>
                  <a:lnTo>
                    <a:pt x="241" y="852"/>
                  </a:lnTo>
                  <a:lnTo>
                    <a:pt x="222" y="789"/>
                  </a:lnTo>
                  <a:lnTo>
                    <a:pt x="216" y="736"/>
                  </a:lnTo>
                  <a:lnTo>
                    <a:pt x="221" y="694"/>
                  </a:lnTo>
                  <a:lnTo>
                    <a:pt x="239" y="662"/>
                  </a:lnTo>
                  <a:lnTo>
                    <a:pt x="251" y="650"/>
                  </a:lnTo>
                  <a:lnTo>
                    <a:pt x="265" y="642"/>
                  </a:lnTo>
                  <a:lnTo>
                    <a:pt x="281" y="638"/>
                  </a:lnTo>
                  <a:lnTo>
                    <a:pt x="296" y="633"/>
                  </a:lnTo>
                  <a:lnTo>
                    <a:pt x="312" y="632"/>
                  </a:lnTo>
                  <a:lnTo>
                    <a:pt x="328" y="632"/>
                  </a:lnTo>
                  <a:lnTo>
                    <a:pt x="342" y="632"/>
                  </a:lnTo>
                  <a:lnTo>
                    <a:pt x="353" y="633"/>
                  </a:lnTo>
                  <a:lnTo>
                    <a:pt x="364" y="678"/>
                  </a:lnTo>
                  <a:lnTo>
                    <a:pt x="610" y="619"/>
                  </a:lnTo>
                  <a:lnTo>
                    <a:pt x="595" y="554"/>
                  </a:lnTo>
                  <a:lnTo>
                    <a:pt x="607" y="553"/>
                  </a:lnTo>
                  <a:lnTo>
                    <a:pt x="625" y="553"/>
                  </a:lnTo>
                  <a:lnTo>
                    <a:pt x="645" y="553"/>
                  </a:lnTo>
                  <a:lnTo>
                    <a:pt x="668" y="556"/>
                  </a:lnTo>
                  <a:lnTo>
                    <a:pt x="691" y="561"/>
                  </a:lnTo>
                  <a:lnTo>
                    <a:pt x="713" y="568"/>
                  </a:lnTo>
                  <a:lnTo>
                    <a:pt x="732" y="580"/>
                  </a:lnTo>
                  <a:lnTo>
                    <a:pt x="748" y="597"/>
                  </a:lnTo>
                  <a:lnTo>
                    <a:pt x="756" y="611"/>
                  </a:lnTo>
                  <a:lnTo>
                    <a:pt x="761" y="626"/>
                  </a:lnTo>
                  <a:lnTo>
                    <a:pt x="763" y="643"/>
                  </a:lnTo>
                  <a:lnTo>
                    <a:pt x="763" y="663"/>
                  </a:lnTo>
                  <a:lnTo>
                    <a:pt x="761" y="684"/>
                  </a:lnTo>
                  <a:lnTo>
                    <a:pt x="754" y="708"/>
                  </a:lnTo>
                  <a:lnTo>
                    <a:pt x="746" y="732"/>
                  </a:lnTo>
                  <a:lnTo>
                    <a:pt x="734" y="759"/>
                  </a:lnTo>
                  <a:lnTo>
                    <a:pt x="724" y="779"/>
                  </a:lnTo>
                  <a:lnTo>
                    <a:pt x="747" y="780"/>
                  </a:lnTo>
                  <a:lnTo>
                    <a:pt x="856" y="784"/>
                  </a:lnTo>
                  <a:lnTo>
                    <a:pt x="861" y="783"/>
                  </a:lnTo>
                  <a:lnTo>
                    <a:pt x="866" y="780"/>
                  </a:lnTo>
                  <a:lnTo>
                    <a:pt x="870" y="776"/>
                  </a:lnTo>
                  <a:lnTo>
                    <a:pt x="871" y="770"/>
                  </a:lnTo>
                  <a:lnTo>
                    <a:pt x="871" y="764"/>
                  </a:lnTo>
                  <a:lnTo>
                    <a:pt x="867" y="759"/>
                  </a:lnTo>
                  <a:lnTo>
                    <a:pt x="863" y="756"/>
                  </a:lnTo>
                  <a:lnTo>
                    <a:pt x="857" y="755"/>
                  </a:lnTo>
                  <a:close/>
                </a:path>
              </a:pathLst>
            </a:custGeom>
            <a:solidFill>
              <a:srgbClr val="000000"/>
            </a:solidFill>
            <a:ln w="9525">
              <a:noFill/>
              <a:round/>
              <a:headEnd/>
              <a:tailEnd/>
            </a:ln>
          </p:spPr>
          <p:txBody>
            <a:bodyPr/>
            <a:lstStyle/>
            <a:p>
              <a:endParaRPr lang="en-US" dirty="0"/>
            </a:p>
          </p:txBody>
        </p:sp>
      </p:grpSp>
      <p:pic>
        <p:nvPicPr>
          <p:cNvPr id="3074" name="Picture 2" descr="C:\Users\aregisko\AppData\Local\Microsoft\Windows\Temporary Internet Files\Content.IE5\1UBKVT5N\newspaper_bw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482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6888"/>
            <a:ext cx="7620000" cy="1200912"/>
          </a:xfrm>
        </p:spPr>
        <p:txBody>
          <a:bodyPr/>
          <a:lstStyle/>
          <a:p>
            <a:pPr algn="ctr" fontAlgn="auto">
              <a:spcAft>
                <a:spcPts val="0"/>
              </a:spcAft>
              <a:defRPr/>
            </a:pPr>
            <a:r>
              <a:rPr lang="en-US" dirty="0" smtClean="0">
                <a:latin typeface="Constantia" panose="02030602050306030303" pitchFamily="18" charset="0"/>
              </a:rPr>
              <a:t>Parent Letter</a:t>
            </a:r>
            <a:endParaRPr lang="en-US" dirty="0">
              <a:latin typeface="Constantia" panose="02030602050306030303" pitchFamily="18" charset="0"/>
            </a:endParaRPr>
          </a:p>
        </p:txBody>
      </p:sp>
      <p:sp>
        <p:nvSpPr>
          <p:cNvPr id="6" name="Rectangle 3"/>
          <p:cNvSpPr txBox="1">
            <a:spLocks noChangeArrowheads="1"/>
          </p:cNvSpPr>
          <p:nvPr/>
        </p:nvSpPr>
        <p:spPr>
          <a:xfrm>
            <a:off x="407988" y="1905000"/>
            <a:ext cx="7059612" cy="4525963"/>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fontAlgn="auto">
              <a:lnSpc>
                <a:spcPct val="80000"/>
              </a:lnSpc>
              <a:spcAft>
                <a:spcPts val="0"/>
              </a:spcAft>
              <a:defRPr/>
            </a:pPr>
            <a:endParaRPr lang="en-US" sz="2800" dirty="0"/>
          </a:p>
        </p:txBody>
      </p:sp>
      <p:sp>
        <p:nvSpPr>
          <p:cNvPr id="5" name="TextBox 4"/>
          <p:cNvSpPr txBox="1"/>
          <p:nvPr/>
        </p:nvSpPr>
        <p:spPr>
          <a:xfrm>
            <a:off x="407988" y="1772686"/>
            <a:ext cx="8583612" cy="4758226"/>
          </a:xfrm>
          <a:prstGeom prst="rect">
            <a:avLst/>
          </a:prstGeom>
          <a:noFill/>
        </p:spPr>
        <p:txBody>
          <a:bodyPr wrap="square">
            <a:spAutoFit/>
          </a:bodyPr>
          <a:lstStyle/>
          <a:p>
            <a:pPr marL="285750" indent="-285750" fontAlgn="auto">
              <a:lnSpc>
                <a:spcPct val="80000"/>
              </a:lnSpc>
              <a:spcBef>
                <a:spcPts val="0"/>
              </a:spcBef>
              <a:spcAft>
                <a:spcPts val="0"/>
              </a:spcAft>
              <a:buFont typeface="Arial" pitchFamily="34" charset="0"/>
              <a:buChar char="•"/>
              <a:defRPr/>
            </a:pPr>
            <a:r>
              <a:rPr lang="en-US" sz="2400" dirty="0" smtClean="0">
                <a:solidFill>
                  <a:schemeClr val="tx2"/>
                </a:solidFill>
                <a:latin typeface="+mn-lt"/>
                <a:cs typeface="+mn-cs"/>
              </a:rPr>
              <a:t>SFA must distribute an information letter to the families of children attending the SFA at or near the beginning of each school year </a:t>
            </a:r>
          </a:p>
          <a:p>
            <a:pPr marL="742950" lvl="1" indent="-285750" fontAlgn="auto">
              <a:lnSpc>
                <a:spcPct val="80000"/>
              </a:lnSpc>
              <a:spcBef>
                <a:spcPts val="0"/>
              </a:spcBef>
              <a:spcAft>
                <a:spcPts val="0"/>
              </a:spcAft>
              <a:buFont typeface="Arial" pitchFamily="34" charset="0"/>
              <a:buChar char="•"/>
              <a:defRPr/>
            </a:pPr>
            <a:r>
              <a:rPr lang="en-US" sz="2000" dirty="0" smtClean="0">
                <a:solidFill>
                  <a:schemeClr val="tx2"/>
                </a:solidFill>
                <a:latin typeface="+mn-lt"/>
                <a:cs typeface="+mn-cs"/>
              </a:rPr>
              <a:t>Informs </a:t>
            </a:r>
            <a:r>
              <a:rPr lang="en-US" sz="2000" dirty="0">
                <a:solidFill>
                  <a:schemeClr val="tx2"/>
                </a:solidFill>
                <a:latin typeface="+mn-lt"/>
                <a:cs typeface="+mn-cs"/>
              </a:rPr>
              <a:t>families about the Child Nutrition </a:t>
            </a:r>
            <a:r>
              <a:rPr lang="en-US" sz="2000" dirty="0" smtClean="0">
                <a:solidFill>
                  <a:schemeClr val="tx2"/>
                </a:solidFill>
                <a:latin typeface="+mn-lt"/>
                <a:cs typeface="+mn-cs"/>
              </a:rPr>
              <a:t>Programs offered at the SFA &amp; how to apply </a:t>
            </a:r>
          </a:p>
          <a:p>
            <a:pPr marL="285750" indent="-285750" fontAlgn="auto">
              <a:lnSpc>
                <a:spcPct val="80000"/>
              </a:lnSpc>
              <a:spcBef>
                <a:spcPts val="0"/>
              </a:spcBef>
              <a:spcAft>
                <a:spcPts val="0"/>
              </a:spcAft>
              <a:buFont typeface="Arial" pitchFamily="34" charset="0"/>
              <a:buChar char="•"/>
              <a:defRPr/>
            </a:pPr>
            <a:endParaRPr lang="en-US" sz="900" dirty="0" smtClean="0">
              <a:solidFill>
                <a:schemeClr val="tx2"/>
              </a:solidFill>
              <a:latin typeface="+mn-lt"/>
              <a:cs typeface="+mn-cs"/>
            </a:endParaRPr>
          </a:p>
          <a:p>
            <a:pPr marL="285750" indent="-285750" fontAlgn="auto">
              <a:lnSpc>
                <a:spcPct val="80000"/>
              </a:lnSpc>
              <a:spcBef>
                <a:spcPts val="0"/>
              </a:spcBef>
              <a:spcAft>
                <a:spcPts val="0"/>
              </a:spcAft>
              <a:buFont typeface="Arial" pitchFamily="34" charset="0"/>
              <a:buChar char="•"/>
              <a:defRPr/>
            </a:pPr>
            <a:endParaRPr lang="en-US" sz="1200" dirty="0">
              <a:solidFill>
                <a:schemeClr val="tx2"/>
              </a:solidFill>
              <a:latin typeface="+mn-lt"/>
              <a:cs typeface="+mn-cs"/>
            </a:endParaRPr>
          </a:p>
          <a:p>
            <a:pPr marL="285750" indent="-285750" fontAlgn="auto">
              <a:lnSpc>
                <a:spcPct val="80000"/>
              </a:lnSpc>
              <a:spcBef>
                <a:spcPts val="0"/>
              </a:spcBef>
              <a:spcAft>
                <a:spcPts val="0"/>
              </a:spcAft>
              <a:buFont typeface="Arial" pitchFamily="34" charset="0"/>
              <a:buChar char="•"/>
              <a:defRPr/>
            </a:pPr>
            <a:r>
              <a:rPr lang="en-US" sz="2400" dirty="0">
                <a:solidFill>
                  <a:schemeClr val="tx2"/>
                </a:solidFill>
                <a:latin typeface="+mn-lt"/>
                <a:cs typeface="+mn-cs"/>
              </a:rPr>
              <a:t>Must be distributed with </a:t>
            </a:r>
            <a:r>
              <a:rPr lang="en-US" sz="2400" dirty="0" smtClean="0">
                <a:solidFill>
                  <a:schemeClr val="tx2"/>
                </a:solidFill>
                <a:latin typeface="+mn-lt"/>
                <a:cs typeface="+mn-cs"/>
              </a:rPr>
              <a:t>the free and reduced price income application </a:t>
            </a:r>
            <a:r>
              <a:rPr lang="en-US" sz="2400" dirty="0">
                <a:solidFill>
                  <a:schemeClr val="tx2"/>
                </a:solidFill>
                <a:latin typeface="+mn-lt"/>
                <a:cs typeface="+mn-cs"/>
              </a:rPr>
              <a:t>to all student </a:t>
            </a:r>
            <a:r>
              <a:rPr lang="en-US" sz="2400" dirty="0" smtClean="0">
                <a:solidFill>
                  <a:schemeClr val="tx2"/>
                </a:solidFill>
                <a:latin typeface="+mn-lt"/>
                <a:cs typeface="+mn-cs"/>
              </a:rPr>
              <a:t>households</a:t>
            </a:r>
          </a:p>
          <a:p>
            <a:pPr marL="285750" indent="-285750" fontAlgn="auto">
              <a:lnSpc>
                <a:spcPct val="80000"/>
              </a:lnSpc>
              <a:spcBef>
                <a:spcPts val="0"/>
              </a:spcBef>
              <a:spcAft>
                <a:spcPts val="0"/>
              </a:spcAft>
              <a:buFont typeface="Arial" pitchFamily="34" charset="0"/>
              <a:buChar char="•"/>
              <a:defRPr/>
            </a:pPr>
            <a:endParaRPr lang="en-US" sz="1200" dirty="0">
              <a:solidFill>
                <a:schemeClr val="tx2"/>
              </a:solidFill>
              <a:latin typeface="+mn-lt"/>
              <a:cs typeface="+mn-cs"/>
            </a:endParaRPr>
          </a:p>
          <a:p>
            <a:pPr fontAlgn="auto">
              <a:lnSpc>
                <a:spcPct val="80000"/>
              </a:lnSpc>
              <a:spcBef>
                <a:spcPts val="0"/>
              </a:spcBef>
              <a:spcAft>
                <a:spcPts val="0"/>
              </a:spcAft>
              <a:defRPr/>
            </a:pPr>
            <a:endParaRPr lang="en-US" sz="900" dirty="0">
              <a:solidFill>
                <a:schemeClr val="tx2"/>
              </a:solidFill>
              <a:latin typeface="+mn-lt"/>
              <a:cs typeface="+mn-cs"/>
            </a:endParaRPr>
          </a:p>
          <a:p>
            <a:pPr marL="285750" indent="-285750" fontAlgn="auto">
              <a:lnSpc>
                <a:spcPct val="80000"/>
              </a:lnSpc>
              <a:spcBef>
                <a:spcPts val="0"/>
              </a:spcBef>
              <a:spcAft>
                <a:spcPts val="0"/>
              </a:spcAft>
              <a:buFont typeface="Arial" pitchFamily="34" charset="0"/>
              <a:buChar char="•"/>
              <a:defRPr/>
            </a:pPr>
            <a:r>
              <a:rPr lang="en-US" sz="2400" dirty="0" smtClean="0">
                <a:solidFill>
                  <a:schemeClr val="tx2"/>
                </a:solidFill>
                <a:latin typeface="+mn-lt"/>
                <a:cs typeface="+mn-cs"/>
              </a:rPr>
              <a:t>Prototype Parent Letter </a:t>
            </a:r>
            <a:r>
              <a:rPr lang="en-US" sz="2400" dirty="0">
                <a:solidFill>
                  <a:schemeClr val="tx2"/>
                </a:solidFill>
                <a:latin typeface="+mn-lt"/>
                <a:cs typeface="+mn-cs"/>
              </a:rPr>
              <a:t>in the SED Policy Booklet</a:t>
            </a:r>
          </a:p>
          <a:p>
            <a:pPr marL="742950" lvl="1" indent="-285750" fontAlgn="auto">
              <a:lnSpc>
                <a:spcPct val="80000"/>
              </a:lnSpc>
              <a:spcBef>
                <a:spcPts val="0"/>
              </a:spcBef>
              <a:spcAft>
                <a:spcPts val="0"/>
              </a:spcAft>
              <a:buFont typeface="Arial" pitchFamily="34" charset="0"/>
              <a:buChar char="•"/>
              <a:defRPr/>
            </a:pPr>
            <a:r>
              <a:rPr lang="en-US" sz="2000" dirty="0">
                <a:solidFill>
                  <a:schemeClr val="tx2"/>
                </a:solidFill>
                <a:latin typeface="+mn-lt"/>
                <a:cs typeface="+mn-cs"/>
              </a:rPr>
              <a:t>Any changes to the prototype requires SED approval </a:t>
            </a:r>
            <a:endParaRPr lang="en-US" sz="2000" dirty="0" smtClean="0">
              <a:solidFill>
                <a:schemeClr val="tx2"/>
              </a:solidFill>
              <a:latin typeface="+mn-lt"/>
              <a:cs typeface="+mn-cs"/>
            </a:endParaRPr>
          </a:p>
          <a:p>
            <a:pPr lvl="1" fontAlgn="auto">
              <a:lnSpc>
                <a:spcPct val="80000"/>
              </a:lnSpc>
              <a:spcBef>
                <a:spcPts val="0"/>
              </a:spcBef>
              <a:spcAft>
                <a:spcPts val="0"/>
              </a:spcAft>
              <a:defRPr/>
            </a:pPr>
            <a:endParaRPr lang="en-US" sz="1200" dirty="0">
              <a:solidFill>
                <a:schemeClr val="tx2"/>
              </a:solidFill>
              <a:latin typeface="+mn-lt"/>
              <a:cs typeface="+mn-cs"/>
            </a:endParaRPr>
          </a:p>
          <a:p>
            <a:pPr marL="285750" indent="-285750" fontAlgn="auto">
              <a:lnSpc>
                <a:spcPct val="80000"/>
              </a:lnSpc>
              <a:spcBef>
                <a:spcPts val="0"/>
              </a:spcBef>
              <a:spcAft>
                <a:spcPts val="0"/>
              </a:spcAft>
              <a:buFont typeface="Arial" pitchFamily="34" charset="0"/>
              <a:buChar char="•"/>
              <a:defRPr/>
            </a:pPr>
            <a:endParaRPr lang="en-US" sz="900" dirty="0">
              <a:solidFill>
                <a:schemeClr val="tx2"/>
              </a:solidFill>
              <a:latin typeface="+mn-lt"/>
              <a:cs typeface="+mn-cs"/>
            </a:endParaRPr>
          </a:p>
          <a:p>
            <a:pPr marL="285750" indent="-285750" fontAlgn="auto">
              <a:lnSpc>
                <a:spcPct val="80000"/>
              </a:lnSpc>
              <a:spcBef>
                <a:spcPts val="0"/>
              </a:spcBef>
              <a:spcAft>
                <a:spcPts val="0"/>
              </a:spcAft>
              <a:buFont typeface="Arial" pitchFamily="34" charset="0"/>
              <a:buChar char="•"/>
              <a:defRPr/>
            </a:pPr>
            <a:r>
              <a:rPr lang="en-US" sz="2400" dirty="0" smtClean="0">
                <a:solidFill>
                  <a:schemeClr val="tx2"/>
                </a:solidFill>
                <a:latin typeface="+mn-lt"/>
                <a:cs typeface="+mn-cs"/>
              </a:rPr>
              <a:t>Contains the reduced </a:t>
            </a:r>
            <a:r>
              <a:rPr lang="en-US" sz="2400" dirty="0">
                <a:solidFill>
                  <a:schemeClr val="tx2"/>
                </a:solidFill>
                <a:latin typeface="+mn-lt"/>
                <a:cs typeface="+mn-cs"/>
              </a:rPr>
              <a:t>price scale </a:t>
            </a:r>
            <a:r>
              <a:rPr lang="en-US" sz="2400" dirty="0" smtClean="0">
                <a:solidFill>
                  <a:schemeClr val="tx2"/>
                </a:solidFill>
                <a:latin typeface="+mn-lt"/>
                <a:cs typeface="+mn-cs"/>
              </a:rPr>
              <a:t>ONLY</a:t>
            </a:r>
          </a:p>
          <a:p>
            <a:pPr fontAlgn="auto">
              <a:lnSpc>
                <a:spcPct val="80000"/>
              </a:lnSpc>
              <a:spcBef>
                <a:spcPts val="0"/>
              </a:spcBef>
              <a:spcAft>
                <a:spcPts val="0"/>
              </a:spcAft>
              <a:defRPr/>
            </a:pPr>
            <a:r>
              <a:rPr lang="en-US" sz="3200" dirty="0" smtClean="0">
                <a:solidFill>
                  <a:schemeClr val="tx2"/>
                </a:solidFill>
                <a:latin typeface="+mn-lt"/>
                <a:cs typeface="+mn-cs"/>
              </a:rPr>
              <a:t>                                                                                           </a:t>
            </a:r>
          </a:p>
          <a:p>
            <a:pPr algn="r" fontAlgn="auto">
              <a:lnSpc>
                <a:spcPct val="80000"/>
              </a:lnSpc>
              <a:spcBef>
                <a:spcPts val="0"/>
              </a:spcBef>
              <a:spcAft>
                <a:spcPts val="0"/>
              </a:spcAft>
              <a:defRPr/>
            </a:pPr>
            <a:r>
              <a:rPr lang="en-US" sz="3200" dirty="0" smtClean="0">
                <a:solidFill>
                  <a:schemeClr val="tx2"/>
                </a:solidFill>
                <a:latin typeface="+mn-lt"/>
                <a:cs typeface="+mn-cs"/>
              </a:rPr>
              <a:t> </a:t>
            </a:r>
          </a:p>
          <a:p>
            <a:pPr algn="r" fontAlgn="auto">
              <a:lnSpc>
                <a:spcPct val="80000"/>
              </a:lnSpc>
              <a:spcBef>
                <a:spcPts val="0"/>
              </a:spcBef>
              <a:spcAft>
                <a:spcPts val="0"/>
              </a:spcAft>
              <a:defRPr/>
            </a:pPr>
            <a:endParaRPr lang="en-US" sz="1200" dirty="0" smtClean="0">
              <a:latin typeface="+mn-lt"/>
              <a:cs typeface="+mn-cs"/>
            </a:endParaRPr>
          </a:p>
          <a:p>
            <a:pPr algn="r" fontAlgn="auto">
              <a:lnSpc>
                <a:spcPct val="80000"/>
              </a:lnSpc>
              <a:spcBef>
                <a:spcPts val="0"/>
              </a:spcBef>
              <a:spcAft>
                <a:spcPts val="0"/>
              </a:spcAft>
              <a:defRPr/>
            </a:pPr>
            <a:r>
              <a:rPr lang="en-US" sz="1200" dirty="0" smtClean="0">
                <a:latin typeface="+mn-lt"/>
                <a:cs typeface="+mn-cs"/>
              </a:rPr>
              <a:t>(Attachment VII: Page 50-52)</a:t>
            </a:r>
            <a:endParaRPr lang="en-US" sz="1200" dirty="0">
              <a:latin typeface="+mn-lt"/>
              <a:cs typeface="+mn-cs"/>
            </a:endParaRPr>
          </a:p>
        </p:txBody>
      </p:sp>
      <p:pic>
        <p:nvPicPr>
          <p:cNvPr id="38917" name="Picture 3" descr="C:\Users\mtaney\AppData\Local\Microsoft\Windows\Temporary Internet Files\Content.IE5\JOOL3HCK\MC900389190[1].wmf"/>
          <p:cNvPicPr>
            <a:picLocks noChangeAspect="1" noChangeArrowheads="1"/>
          </p:cNvPicPr>
          <p:nvPr/>
        </p:nvPicPr>
        <p:blipFill>
          <a:blip r:embed="rId3"/>
          <a:srcRect/>
          <a:stretch>
            <a:fillRect/>
          </a:stretch>
        </p:blipFill>
        <p:spPr bwMode="auto">
          <a:xfrm>
            <a:off x="6860028" y="4650581"/>
            <a:ext cx="2131572" cy="15216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0"/>
            <a:ext cx="8229600" cy="838200"/>
          </a:xfrm>
        </p:spPr>
        <p:txBody>
          <a:bodyPr>
            <a:normAutofit fontScale="90000"/>
          </a:bodyPr>
          <a:lstStyle/>
          <a:p>
            <a:pPr algn="ctr" fontAlgn="auto">
              <a:spcAft>
                <a:spcPts val="0"/>
              </a:spcAft>
              <a:defRPr/>
            </a:pPr>
            <a:r>
              <a:rPr lang="en-US" dirty="0" smtClean="0">
                <a:latin typeface="+mn-lt"/>
              </a:rPr>
              <a:t>Methods of Determining Eligibility</a:t>
            </a: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1335060"/>
              </p:ext>
            </p:extLst>
          </p:nvPr>
        </p:nvGraphicFramePr>
        <p:xfrm>
          <a:off x="1295400" y="2545080"/>
          <a:ext cx="6400800" cy="2788920"/>
        </p:xfrm>
        <a:graphic>
          <a:graphicData uri="http://schemas.openxmlformats.org/drawingml/2006/table">
            <a:tbl>
              <a:tblPr firstRow="1" bandRow="1">
                <a:tableStyleId>{5C22544A-7EE6-4342-B048-85BDC9FD1C3A}</a:tableStyleId>
              </a:tblPr>
              <a:tblGrid>
                <a:gridCol w="6400800"/>
              </a:tblGrid>
              <a:tr h="817857">
                <a:tc>
                  <a:txBody>
                    <a:bodyPr/>
                    <a:lstStyle/>
                    <a:p>
                      <a:pPr marL="514350" indent="-514350" algn="ctr">
                        <a:buAutoNum type="arabicPeriod"/>
                      </a:pPr>
                      <a:r>
                        <a:rPr lang="en-US" sz="3200" dirty="0" smtClean="0">
                          <a:solidFill>
                            <a:schemeClr val="tx2"/>
                          </a:solidFill>
                        </a:rPr>
                        <a:t>Categorical Eligibility</a:t>
                      </a:r>
                    </a:p>
                    <a:p>
                      <a:pPr marL="514350" indent="-514350" algn="ctr">
                        <a:buFont typeface="Arial" panose="020B0604020202020204" pitchFamily="34" charset="0"/>
                        <a:buChar char="•"/>
                      </a:pPr>
                      <a:r>
                        <a:rPr lang="en-US" sz="2400" b="0" dirty="0" smtClean="0">
                          <a:solidFill>
                            <a:schemeClr val="tx2"/>
                          </a:solidFill>
                        </a:rPr>
                        <a:t>Direct Certification</a:t>
                      </a:r>
                    </a:p>
                    <a:p>
                      <a:pPr marL="514350" indent="-514350" algn="ctr">
                        <a:buFont typeface="Arial" panose="020B0604020202020204" pitchFamily="34" charset="0"/>
                        <a:buChar char="•"/>
                      </a:pPr>
                      <a:r>
                        <a:rPr lang="en-US" sz="2400" b="0" dirty="0" smtClean="0">
                          <a:solidFill>
                            <a:schemeClr val="tx2"/>
                          </a:solidFill>
                        </a:rPr>
                        <a:t>Other Source Categorical Eligible</a:t>
                      </a:r>
                    </a:p>
                    <a:p>
                      <a:pPr algn="ctr"/>
                      <a:endParaRPr lang="en-US" sz="1100" dirty="0">
                        <a:solidFill>
                          <a:schemeClr val="tx2"/>
                        </a:solidFill>
                      </a:endParaRPr>
                    </a:p>
                  </a:txBody>
                  <a:tcPr>
                    <a:solidFill>
                      <a:schemeClr val="tx2">
                        <a:lumMod val="20000"/>
                        <a:lumOff val="80000"/>
                      </a:schemeClr>
                    </a:solidFill>
                  </a:tcPr>
                </a:tc>
              </a:tr>
              <a:tr h="755740">
                <a:tc>
                  <a:txBody>
                    <a:bodyPr/>
                    <a:lstStyle/>
                    <a:p>
                      <a:pPr algn="ctr"/>
                      <a:r>
                        <a:rPr lang="en-US" sz="3200" b="1" dirty="0" smtClean="0">
                          <a:solidFill>
                            <a:schemeClr val="tx2"/>
                          </a:solidFill>
                        </a:rPr>
                        <a:t>2. Applications</a:t>
                      </a:r>
                    </a:p>
                    <a:p>
                      <a:pPr marL="457200" indent="-457200" algn="ctr">
                        <a:buFont typeface="Arial" panose="020B0604020202020204" pitchFamily="34" charset="0"/>
                        <a:buChar char="•"/>
                      </a:pPr>
                      <a:r>
                        <a:rPr lang="en-US" sz="2400" b="0" dirty="0" smtClean="0">
                          <a:solidFill>
                            <a:schemeClr val="tx2"/>
                          </a:solidFill>
                        </a:rPr>
                        <a:t>Categorical Applications</a:t>
                      </a:r>
                    </a:p>
                    <a:p>
                      <a:pPr marL="457200" indent="-457200" algn="ctr">
                        <a:buFont typeface="Arial" panose="020B0604020202020204" pitchFamily="34" charset="0"/>
                        <a:buChar char="•"/>
                      </a:pPr>
                      <a:r>
                        <a:rPr lang="en-US" sz="2400" b="0" dirty="0" smtClean="0">
                          <a:solidFill>
                            <a:schemeClr val="tx2"/>
                          </a:solidFill>
                        </a:rPr>
                        <a:t>Income Applications</a:t>
                      </a:r>
                    </a:p>
                  </a:txBody>
                  <a:tcPr>
                    <a:solidFill>
                      <a:schemeClr val="tx2">
                        <a:lumMod val="20000"/>
                        <a:lumOff val="80000"/>
                      </a:schemeClr>
                    </a:solidFill>
                  </a:tcPr>
                </a:tc>
              </a:tr>
            </a:tbl>
          </a:graphicData>
        </a:graphic>
      </p:graphicFrame>
      <p:pic>
        <p:nvPicPr>
          <p:cNvPr id="4104" name="Picture 8" descr="C:\Users\aregisko\AppData\Local\Microsoft\Windows\Temporary Internet Files\Content.IE5\D9PFXE6M\compa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33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11201</TotalTime>
  <Words>8666</Words>
  <Application>Microsoft Office PowerPoint</Application>
  <PresentationFormat>On-screen Show (4:3)</PresentationFormat>
  <Paragraphs>929</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Managing Your Child Nutrition Program</vt:lpstr>
      <vt:lpstr> Professional Standards for State and Local Nutrition Program Personnel Final Rule </vt:lpstr>
      <vt:lpstr>       Regulatory Authority</vt:lpstr>
      <vt:lpstr>Purpose</vt:lpstr>
      <vt:lpstr>Important Guidance Documents</vt:lpstr>
      <vt:lpstr>Certification of Acceptance</vt:lpstr>
      <vt:lpstr>Public Announcement</vt:lpstr>
      <vt:lpstr>Parent Letter</vt:lpstr>
      <vt:lpstr>Methods of Determining Eligibility</vt:lpstr>
      <vt:lpstr>Categorical Eligibility</vt:lpstr>
      <vt:lpstr>Direct Certification</vt:lpstr>
      <vt:lpstr>Direct Certification Matching Process (DCMP)</vt:lpstr>
      <vt:lpstr>Direct Certification Matching Process (DCMP)</vt:lpstr>
      <vt:lpstr>Direct Certification Matching Process (DCMP)</vt:lpstr>
      <vt:lpstr>SAMPLE Direct Certification Data</vt:lpstr>
      <vt:lpstr>DCMP Information</vt:lpstr>
      <vt:lpstr>Direct Certification Data Reporting</vt:lpstr>
      <vt:lpstr>Eligibility Letter </vt:lpstr>
      <vt:lpstr>PowerPoint Presentation</vt:lpstr>
      <vt:lpstr>Other Source Categorical Eligibility</vt:lpstr>
      <vt:lpstr>Other Source Categorical Eligibility</vt:lpstr>
      <vt:lpstr>Extension of Free Meal Benefits</vt:lpstr>
      <vt:lpstr>Free &amp; Reduced Price School Meals Family Application</vt:lpstr>
      <vt:lpstr>Categorical Applications</vt:lpstr>
      <vt:lpstr>Free &amp; Reduced Price School Meals Family Application</vt:lpstr>
      <vt:lpstr>Income Eligibility</vt:lpstr>
      <vt:lpstr>PowerPoint Presentation</vt:lpstr>
      <vt:lpstr>Free &amp; Reduced Price School Meals Family Application</vt:lpstr>
      <vt:lpstr>Income Applications</vt:lpstr>
      <vt:lpstr>Free &amp; Reduced Price School Meals Family Application</vt:lpstr>
      <vt:lpstr>PowerPoint Presentation</vt:lpstr>
      <vt:lpstr>PowerPoint Presentation</vt:lpstr>
      <vt:lpstr>Notification of Eligibility</vt:lpstr>
      <vt:lpstr>Benefit Issuance Document</vt:lpstr>
      <vt:lpstr>Eligibility Carryover </vt:lpstr>
      <vt:lpstr>Application Maintenance</vt:lpstr>
      <vt:lpstr>Disclosure</vt:lpstr>
      <vt:lpstr>Residential Childcare Institution  (RCCI)</vt:lpstr>
      <vt:lpstr>Independent Review of Applications</vt:lpstr>
      <vt:lpstr> http://portal.nysed.gov/</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Manager Meeting 2013</dc:title>
  <dc:creator>Administrator</dc:creator>
  <cp:lastModifiedBy>Administrator</cp:lastModifiedBy>
  <cp:revision>1038</cp:revision>
  <cp:lastPrinted>2015-07-30T17:48:05Z</cp:lastPrinted>
  <dcterms:created xsi:type="dcterms:W3CDTF">2013-06-11T15:47:01Z</dcterms:created>
  <dcterms:modified xsi:type="dcterms:W3CDTF">2015-09-08T14:58:10Z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