
<file path=[Content_Types].xml><?xml version="1.0" encoding="utf-8"?>
<Types xmlns="http://schemas.openxmlformats.org/package/2006/content-types">
  <Default Extension="tmp" ContentType="image/png"/>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8" r:id="rId3"/>
    <p:sldId id="257" r:id="rId4"/>
    <p:sldId id="272" r:id="rId5"/>
    <p:sldId id="259" r:id="rId6"/>
    <p:sldId id="283" r:id="rId7"/>
    <p:sldId id="260" r:id="rId8"/>
    <p:sldId id="261" r:id="rId9"/>
    <p:sldId id="275" r:id="rId10"/>
    <p:sldId id="280" r:id="rId11"/>
    <p:sldId id="281" r:id="rId12"/>
    <p:sldId id="274" r:id="rId13"/>
    <p:sldId id="262" r:id="rId14"/>
    <p:sldId id="263" r:id="rId15"/>
    <p:sldId id="284" r:id="rId16"/>
    <p:sldId id="264" r:id="rId17"/>
    <p:sldId id="265" r:id="rId18"/>
    <p:sldId id="271" r:id="rId19"/>
    <p:sldId id="276" r:id="rId20"/>
    <p:sldId id="277" r:id="rId21"/>
    <p:sldId id="282" r:id="rId22"/>
    <p:sldId id="270" r:id="rId23"/>
    <p:sldId id="269" r:id="rId24"/>
    <p:sldId id="279" r:id="rId25"/>
    <p:sldId id="267" r:id="rId26"/>
    <p:sldId id="268" r:id="rId27"/>
    <p:sldId id="27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AD83"/>
    <a:srgbClr val="EFE5C7"/>
    <a:srgbClr val="F8EEE0"/>
    <a:srgbClr val="2E6C3A"/>
    <a:srgbClr val="266826"/>
    <a:srgbClr val="246224"/>
    <a:srgbClr val="2E6C46"/>
    <a:srgbClr val="31734A"/>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3" autoAdjust="0"/>
    <p:restoredTop sz="70510" autoAdjust="0"/>
  </p:normalViewPr>
  <p:slideViewPr>
    <p:cSldViewPr>
      <p:cViewPr varScale="1">
        <p:scale>
          <a:sx n="82" d="100"/>
          <a:sy n="82" d="100"/>
        </p:scale>
        <p:origin x="-245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DF94E4-8A2B-4D5D-A34C-8D226173D478}" type="datetimeFigureOut">
              <a:rPr lang="en-US" smtClean="0"/>
              <a:pPr/>
              <a:t>10/9/2013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18A085-87F7-4D56-B313-B62EA6C59AF7}" type="slidenum">
              <a:rPr lang="en-US" smtClean="0"/>
              <a:pPr/>
              <a:t>‹#›</a:t>
            </a:fld>
            <a:endParaRPr lang="en-US"/>
          </a:p>
        </p:txBody>
      </p:sp>
    </p:spTree>
    <p:extLst>
      <p:ext uri="{BB962C8B-B14F-4D97-AF65-F5344CB8AC3E}">
        <p14:creationId xmlns:p14="http://schemas.microsoft.com/office/powerpoint/2010/main" val="24225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Food Buying Guide has been updated and there</a:t>
            </a:r>
            <a:r>
              <a:rPr lang="en-US" baseline="0" dirty="0" smtClean="0"/>
              <a:t> is a link to USDA’s FBG on the CNKC.</a:t>
            </a:r>
            <a:endParaRPr lang="en-US" dirty="0" smtClean="0"/>
          </a:p>
          <a:p>
            <a:pPr marL="171450" indent="-171450">
              <a:buFont typeface="Arial" pitchFamily="34" charset="0"/>
              <a:buChar char="•"/>
            </a:pPr>
            <a:endParaRPr lang="en-US" dirty="0" smtClean="0"/>
          </a:p>
          <a:p>
            <a:pPr marL="171450" indent="-171450">
              <a:buFont typeface="Arial" pitchFamily="34" charset="0"/>
              <a:buChar char="•"/>
            </a:pPr>
            <a:r>
              <a:rPr lang="en-US" dirty="0" smtClean="0"/>
              <a:t>Appendix A &amp; B of the Food Buying Guide</a:t>
            </a:r>
            <a:r>
              <a:rPr lang="en-US" baseline="0" dirty="0" smtClean="0"/>
              <a:t> provides information and examples for Standardized Recipes.</a:t>
            </a:r>
          </a:p>
          <a:p>
            <a:endParaRPr lang="en-US" baseline="0" dirty="0" smtClean="0"/>
          </a:p>
          <a:p>
            <a:pPr marL="171450" indent="-171450">
              <a:buFont typeface="Arial" pitchFamily="34" charset="0"/>
              <a:buChar char="•"/>
            </a:pPr>
            <a:r>
              <a:rPr lang="en-US" baseline="0" dirty="0" smtClean="0"/>
              <a:t>Appendix C of the Food Buying Guide provides information and an example for CN labels.</a:t>
            </a:r>
          </a:p>
          <a:p>
            <a:endParaRPr lang="en-US" baseline="0" dirty="0" smtClean="0"/>
          </a:p>
          <a:p>
            <a:pPr>
              <a:buFont typeface="Arial" pitchFamily="34" charset="0"/>
              <a:buChar char="•"/>
            </a:pPr>
            <a:r>
              <a:rPr lang="en-US" baseline="0" dirty="0" smtClean="0"/>
              <a:t>  NFSMI provides Child Nutrition menu planning and food safety resources and training.</a:t>
            </a:r>
          </a:p>
        </p:txBody>
      </p:sp>
      <p:sp>
        <p:nvSpPr>
          <p:cNvPr id="4" name="Slide Number Placeholder 3"/>
          <p:cNvSpPr>
            <a:spLocks noGrp="1"/>
          </p:cNvSpPr>
          <p:nvPr>
            <p:ph type="sldNum" sz="quarter" idx="10"/>
          </p:nvPr>
        </p:nvSpPr>
        <p:spPr/>
        <p:txBody>
          <a:bodyPr/>
          <a:lstStyle/>
          <a:p>
            <a:fld id="{4B18A085-87F7-4D56-B313-B62EA6C59AF7}" type="slidenum">
              <a:rPr lang="en-US" smtClean="0"/>
              <a:pPr/>
              <a:t>2</a:t>
            </a:fld>
            <a:endParaRPr lang="en-US"/>
          </a:p>
        </p:txBody>
      </p:sp>
    </p:spTree>
    <p:extLst>
      <p:ext uri="{BB962C8B-B14F-4D97-AF65-F5344CB8AC3E}">
        <p14:creationId xmlns:p14="http://schemas.microsoft.com/office/powerpoint/2010/main" val="3550740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bwMode="auto">
          <a:noFill/>
          <a:ln>
            <a:solidFill>
              <a:srgbClr val="000000"/>
            </a:solidFill>
            <a:miter lim="800000"/>
            <a:headEnd/>
            <a:tailEnd/>
          </a:ln>
        </p:spPr>
      </p:sp>
      <p:sp>
        <p:nvSpPr>
          <p:cNvPr id="1351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With new </a:t>
            </a:r>
            <a:r>
              <a:rPr lang="en-US" dirty="0" err="1" smtClean="0"/>
              <a:t>oz</a:t>
            </a:r>
            <a:r>
              <a:rPr lang="en-US" dirty="0" smtClean="0"/>
              <a:t> </a:t>
            </a:r>
            <a:r>
              <a:rPr lang="en-US" dirty="0" err="1" smtClean="0"/>
              <a:t>eq</a:t>
            </a:r>
            <a:r>
              <a:rPr lang="en-US" dirty="0" smtClean="0"/>
              <a:t> standards and WGR requirements, we are encouraging SFA’s to use products with CN labels or to try to obtain PFS’s from the vendors to ensure that products you are serving meet meal pattern requirements </a:t>
            </a:r>
            <a:r>
              <a:rPr lang="en-US" dirty="0" smtClean="0">
                <a:solidFill>
                  <a:srgbClr val="FF0000"/>
                </a:solidFill>
              </a:rPr>
              <a:t>for all meals served at breakfast, lunch and snack.  </a:t>
            </a:r>
          </a:p>
          <a:p>
            <a:pPr>
              <a:spcBef>
                <a:spcPct val="0"/>
              </a:spcBef>
            </a:pPr>
            <a:endParaRPr lang="en-US" dirty="0" smtClean="0">
              <a:solidFill>
                <a:srgbClr val="FF0000"/>
              </a:solidFill>
            </a:endParaRPr>
          </a:p>
          <a:p>
            <a:pPr>
              <a:spcBef>
                <a:spcPct val="0"/>
              </a:spcBef>
            </a:pPr>
            <a:r>
              <a:rPr lang="en-US" dirty="0" smtClean="0">
                <a:solidFill>
                  <a:srgbClr val="FF0000"/>
                </a:solidFill>
              </a:rPr>
              <a:t>Please refer to the guidance on our website under the Food Based Menu Planning tab, dated February 22, 2012 Subject: USDA Food Crediting Information </a:t>
            </a:r>
          </a:p>
        </p:txBody>
      </p:sp>
      <p:sp>
        <p:nvSpPr>
          <p:cNvPr id="1351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67EFC9-4547-4D5A-B738-674560A5A24B}" type="slidenum">
              <a:rPr lang="en-US"/>
              <a:pPr fontAlgn="base">
                <a:spcBef>
                  <a:spcPct val="0"/>
                </a:spcBef>
                <a:spcAft>
                  <a:spcPct val="0"/>
                </a:spcAft>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dirty="0" smtClean="0">
                <a:solidFill>
                  <a:schemeClr val="tx1"/>
                </a:solidFill>
              </a:rPr>
              <a:t>Meat/Meat</a:t>
            </a:r>
            <a:r>
              <a:rPr lang="en-US" sz="1200" b="1" baseline="0" dirty="0" smtClean="0">
                <a:solidFill>
                  <a:schemeClr val="tx1"/>
                </a:solidFill>
              </a:rPr>
              <a:t> Alternate Equivalents</a:t>
            </a:r>
            <a:endParaRPr lang="en-US" sz="1200"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Not all </a:t>
            </a:r>
            <a:r>
              <a:rPr lang="en-US" sz="1200" b="1" dirty="0" smtClean="0">
                <a:solidFill>
                  <a:schemeClr val="tx1"/>
                </a:solidFill>
              </a:rPr>
              <a:t>processed meat/meat alternates </a:t>
            </a:r>
            <a:r>
              <a:rPr lang="en-US" sz="1200" dirty="0" smtClean="0">
                <a:solidFill>
                  <a:schemeClr val="tx1"/>
                </a:solidFill>
              </a:rPr>
              <a:t>are credited ounce for ounce. Some products contain fillers that do not contribute to the protein equivalency. For example, note on the chart that product #018750 is a 2 oz. patty. Even though it weighs 2 oz., the CN contribution is ONE M/MA for one patty.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Be sure that you have a CN label or a manufacturer product formulation statement denoting</a:t>
            </a:r>
            <a:r>
              <a:rPr lang="en-US" sz="1200" baseline="0" dirty="0" smtClean="0">
                <a:solidFill>
                  <a:schemeClr val="tx1"/>
                </a:solidFill>
              </a:rPr>
              <a:t> </a:t>
            </a:r>
            <a:r>
              <a:rPr lang="en-US" sz="1200" dirty="0" smtClean="0">
                <a:solidFill>
                  <a:schemeClr val="tx1"/>
                </a:solidFill>
              </a:rPr>
              <a:t>the protein contribution. </a:t>
            </a:r>
            <a:r>
              <a:rPr lang="en-US" sz="1200" b="1" dirty="0" smtClean="0">
                <a:solidFill>
                  <a:schemeClr val="tx1"/>
                </a:solidFill>
              </a:rPr>
              <a:t>**Remember the</a:t>
            </a:r>
            <a:r>
              <a:rPr lang="en-US" sz="1200" b="1" baseline="0" dirty="0" smtClean="0">
                <a:solidFill>
                  <a:schemeClr val="tx1"/>
                </a:solidFill>
              </a:rPr>
              <a:t> manufacturer’s nutrition information may not be accurate!!</a:t>
            </a:r>
            <a:endParaRPr lang="en-US" sz="1200" b="1" dirty="0" smtClean="0">
              <a:solidFill>
                <a:schemeClr val="tx1"/>
              </a:solidFill>
            </a:endParaRPr>
          </a:p>
        </p:txBody>
      </p:sp>
      <p:sp>
        <p:nvSpPr>
          <p:cNvPr id="4" name="Slide Number Placeholder 3"/>
          <p:cNvSpPr>
            <a:spLocks noGrp="1"/>
          </p:cNvSpPr>
          <p:nvPr>
            <p:ph type="sldNum" sz="quarter" idx="10"/>
          </p:nvPr>
        </p:nvSpPr>
        <p:spPr/>
        <p:txBody>
          <a:bodyPr/>
          <a:lstStyle/>
          <a:p>
            <a:fld id="{4B18A085-87F7-4D56-B313-B62EA6C59AF7}"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1" dirty="0" smtClean="0"/>
              <a:t>Standardized recipes, </a:t>
            </a:r>
            <a:r>
              <a:rPr lang="en-US" b="1" u="sng" dirty="0" smtClean="0"/>
              <a:t>if followed correctly</a:t>
            </a:r>
            <a:r>
              <a:rPr lang="en-US" b="1" dirty="0" smtClean="0"/>
              <a:t>, will:</a:t>
            </a:r>
          </a:p>
          <a:p>
            <a:pPr>
              <a:buFont typeface="Arial" pitchFamily="34" charset="0"/>
              <a:buChar char="•"/>
            </a:pPr>
            <a:r>
              <a:rPr lang="en-US" dirty="0" smtClean="0"/>
              <a:t> Produce the same quality and yield each time.</a:t>
            </a:r>
          </a:p>
          <a:p>
            <a:pPr>
              <a:buFont typeface="Arial" pitchFamily="34" charset="0"/>
              <a:buChar char="•"/>
            </a:pPr>
            <a:r>
              <a:rPr lang="en-US" dirty="0" smtClean="0"/>
              <a:t> Contribute consistent meal pattern components each time.</a:t>
            </a:r>
          </a:p>
          <a:p>
            <a:pPr>
              <a:buFont typeface="Arial" pitchFamily="34" charset="0"/>
              <a:buChar char="•"/>
            </a:pPr>
            <a:r>
              <a:rPr lang="en-US" dirty="0" smtClean="0"/>
              <a:t> Contribute consistent calories and nutrients to the meal each time.</a:t>
            </a:r>
          </a:p>
          <a:p>
            <a:endParaRPr lang="en-US" dirty="0" smtClean="0"/>
          </a:p>
          <a:p>
            <a:r>
              <a:rPr lang="en-US" dirty="0" smtClean="0"/>
              <a:t>***Make sure your standardized recipes have been updated</a:t>
            </a:r>
            <a:r>
              <a:rPr lang="en-US" baseline="0" dirty="0" smtClean="0"/>
              <a:t> to accurately reflect component contributions for the Food Based Menu Plan.***</a:t>
            </a:r>
          </a:p>
          <a:p>
            <a:endParaRPr lang="en-US" baseline="0" dirty="0" smtClean="0"/>
          </a:p>
          <a:p>
            <a:r>
              <a:rPr lang="en-US" b="1" baseline="0" dirty="0" smtClean="0"/>
              <a:t>Standardized Recipes are cost effective because they specify:</a:t>
            </a:r>
          </a:p>
          <a:p>
            <a:pPr>
              <a:buFont typeface="Arial" pitchFamily="34" charset="0"/>
              <a:buChar char="•"/>
            </a:pPr>
            <a:r>
              <a:rPr lang="en-US" baseline="0" dirty="0" smtClean="0"/>
              <a:t> exact amounts of ingredients for inventory.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predictable yields to help eliminate unexpected leftovers and substitutions.</a:t>
            </a:r>
          </a:p>
        </p:txBody>
      </p:sp>
      <p:sp>
        <p:nvSpPr>
          <p:cNvPr id="4" name="Slide Number Placeholder 3"/>
          <p:cNvSpPr>
            <a:spLocks noGrp="1"/>
          </p:cNvSpPr>
          <p:nvPr>
            <p:ph type="sldNum" sz="quarter" idx="10"/>
          </p:nvPr>
        </p:nvSpPr>
        <p:spPr/>
        <p:txBody>
          <a:bodyPr/>
          <a:lstStyle/>
          <a:p>
            <a:fld id="{4B18A085-87F7-4D56-B313-B62EA6C59AF7}"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Clr>
                <a:schemeClr val="tx2"/>
              </a:buClr>
            </a:pPr>
            <a:r>
              <a:rPr lang="en-US" sz="1200" b="0" dirty="0" smtClean="0"/>
              <a:t>This</a:t>
            </a:r>
            <a:r>
              <a:rPr lang="en-US" sz="1200" b="0" baseline="0" dirty="0" smtClean="0"/>
              <a:t> standardized recipe form is available on the Child Nutrition Knowledge Center for you to use as a template.  You may use your own template but make sure all of the required elements are included.</a:t>
            </a:r>
            <a:endParaRPr lang="en-US" sz="1200" b="0" dirty="0" smtClean="0"/>
          </a:p>
          <a:p>
            <a:pPr algn="just">
              <a:buClr>
                <a:schemeClr val="tx2"/>
              </a:buClr>
            </a:pPr>
            <a:endParaRPr lang="en-US" sz="1200" b="1" dirty="0" smtClean="0"/>
          </a:p>
          <a:p>
            <a:pPr algn="just">
              <a:buClr>
                <a:schemeClr val="tx2"/>
              </a:buClr>
            </a:pPr>
            <a:r>
              <a:rPr lang="en-US" sz="1200" b="1" dirty="0" smtClean="0"/>
              <a:t>Recipe Name/Number-</a:t>
            </a:r>
            <a:r>
              <a:rPr lang="en-US" sz="1200" b="0" baseline="0" dirty="0" smtClean="0"/>
              <a:t> Don’t forget to list the recipe name.  Numbering your recipes is not required but may be helpful for organization and recording the standardized recipe on your production records.</a:t>
            </a:r>
            <a:endParaRPr lang="en-US" sz="1200" b="1" dirty="0" smtClean="0"/>
          </a:p>
          <a:p>
            <a:pPr algn="just">
              <a:buClr>
                <a:schemeClr val="tx2"/>
              </a:buClr>
            </a:pPr>
            <a:r>
              <a:rPr lang="en-US" sz="1200" b="1" dirty="0" smtClean="0"/>
              <a:t>Ingredients</a:t>
            </a:r>
            <a:r>
              <a:rPr lang="en-US" sz="1200" dirty="0" smtClean="0"/>
              <a:t> - The ingredients are listed in the first column, and should specify alternative ingredients</a:t>
            </a:r>
            <a:r>
              <a:rPr lang="en-US" sz="1200" baseline="0" dirty="0" smtClean="0"/>
              <a:t> when necessary. </a:t>
            </a:r>
            <a:r>
              <a:rPr lang="en-US" sz="1200" b="1" dirty="0" smtClean="0"/>
              <a:t>Alternative ingredients</a:t>
            </a:r>
            <a:r>
              <a:rPr lang="en-US" sz="1200" dirty="0" smtClean="0"/>
              <a:t>  are sometimes given for use in place of a similar ingredient in the recipe; for example, dehydrated onions instead of fresh onions. </a:t>
            </a:r>
          </a:p>
          <a:p>
            <a:pPr algn="just">
              <a:buClr>
                <a:schemeClr val="tx2"/>
              </a:buClr>
            </a:pPr>
            <a:r>
              <a:rPr lang="en-US" sz="1200" b="1" dirty="0" smtClean="0"/>
              <a:t>Weights and Measures</a:t>
            </a:r>
            <a:r>
              <a:rPr lang="en-US" sz="1200" dirty="0" smtClean="0"/>
              <a:t> - In most cases, the quantity of each ingredient is given in both weight and volume measure for both number of servings 50 and 100 servings.</a:t>
            </a:r>
          </a:p>
          <a:p>
            <a:pPr algn="just">
              <a:buClr>
                <a:schemeClr val="tx2"/>
              </a:buClr>
            </a:pPr>
            <a:r>
              <a:rPr lang="en-US" sz="1200" b="1" dirty="0" smtClean="0"/>
              <a:t>Serving - </a:t>
            </a:r>
            <a:r>
              <a:rPr lang="en-US" sz="1200" dirty="0" smtClean="0"/>
              <a:t>This describes the amount or size of prepared food that makes one serving. (Indicate the weight</a:t>
            </a:r>
            <a:r>
              <a:rPr lang="en-US" sz="1200" baseline="0" dirty="0" smtClean="0"/>
              <a:t> 2 oz, volume ¼ cup, or measure #16 scoop).</a:t>
            </a:r>
            <a:endParaRPr lang="en-US" sz="1200" dirty="0" smtClean="0"/>
          </a:p>
          <a:p>
            <a:pPr algn="just">
              <a:buClr>
                <a:schemeClr val="tx2"/>
              </a:buClr>
            </a:pPr>
            <a:r>
              <a:rPr lang="en-US" sz="1200" b="1" dirty="0" smtClean="0"/>
              <a:t>Yield</a:t>
            </a:r>
            <a:r>
              <a:rPr lang="en-US" sz="1200" dirty="0" smtClean="0"/>
              <a:t> - This gives the approximate total yield (or total number of servings)</a:t>
            </a:r>
            <a:r>
              <a:rPr lang="en-US" sz="1200" baseline="0" dirty="0" smtClean="0"/>
              <a:t> </a:t>
            </a:r>
            <a:r>
              <a:rPr lang="en-US" sz="1200" dirty="0" smtClean="0"/>
              <a:t>of the recipe in gallons, loaves, or other appropriate units.  *The yield</a:t>
            </a:r>
            <a:r>
              <a:rPr lang="en-US" sz="1200" baseline="0" dirty="0" smtClean="0"/>
              <a:t> is often forgotten but very important for menu planning!</a:t>
            </a:r>
            <a:endParaRPr lang="en-US" sz="1200" dirty="0" smtClean="0"/>
          </a:p>
          <a:p>
            <a:pPr marL="0" marR="0" indent="0" algn="just" defTabSz="914400" rtl="0" eaLnBrk="1" fontAlgn="auto" latinLnBrk="0" hangingPunct="1">
              <a:lnSpc>
                <a:spcPct val="100000"/>
              </a:lnSpc>
              <a:spcBef>
                <a:spcPts val="0"/>
              </a:spcBef>
              <a:spcAft>
                <a:spcPts val="0"/>
              </a:spcAft>
              <a:buClr>
                <a:schemeClr val="tx2"/>
              </a:buClr>
              <a:buSzTx/>
              <a:buFontTx/>
              <a:buNone/>
              <a:tabLst/>
              <a:defRPr/>
            </a:pPr>
            <a:r>
              <a:rPr lang="en-US" sz="1200" b="1" dirty="0" smtClean="0"/>
              <a:t>Directions</a:t>
            </a:r>
            <a:r>
              <a:rPr lang="en-US" sz="1200" dirty="0" smtClean="0"/>
              <a:t> - This column tells how to prepare the recipe. Where appropriate, times and temperatures are given for the type of food service equipment being used.</a:t>
            </a:r>
          </a:p>
        </p:txBody>
      </p:sp>
      <p:sp>
        <p:nvSpPr>
          <p:cNvPr id="4" name="Slide Number Placeholder 3"/>
          <p:cNvSpPr>
            <a:spLocks noGrp="1"/>
          </p:cNvSpPr>
          <p:nvPr>
            <p:ph type="sldNum" sz="quarter" idx="10"/>
          </p:nvPr>
        </p:nvSpPr>
        <p:spPr/>
        <p:txBody>
          <a:bodyPr/>
          <a:lstStyle/>
          <a:p>
            <a:fld id="{4B18A085-87F7-4D56-B313-B62EA6C59AF7}"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200" dirty="0" smtClean="0"/>
              <a:t>Ensure product quality</a:t>
            </a:r>
          </a:p>
          <a:p>
            <a:pPr marL="742950" lvl="1" indent="-285750">
              <a:buFont typeface="Arial" pitchFamily="34" charset="0"/>
              <a:buChar char="•"/>
            </a:pPr>
            <a:r>
              <a:rPr lang="en-US" sz="1200" dirty="0" smtClean="0"/>
              <a:t>yield consistently high quality food items</a:t>
            </a:r>
          </a:p>
          <a:p>
            <a:pPr marL="742950" lvl="1" indent="-285750">
              <a:buFont typeface="Arial" pitchFamily="34" charset="0"/>
              <a:buChar char="•"/>
            </a:pPr>
            <a:r>
              <a:rPr lang="en-US" sz="1200" dirty="0" smtClean="0"/>
              <a:t>the same amount of product is produced each time</a:t>
            </a:r>
          </a:p>
          <a:p>
            <a:pPr marL="742950" lvl="1" indent="-285750">
              <a:buFont typeface="Arial" pitchFamily="34" charset="0"/>
              <a:buChar char="•"/>
            </a:pPr>
            <a:r>
              <a:rPr lang="en-US" sz="1200" dirty="0" smtClean="0"/>
              <a:t>the same portion is provided each time</a:t>
            </a:r>
          </a:p>
          <a:p>
            <a:pPr marL="285750" indent="-285750">
              <a:buFont typeface="Arial" pitchFamily="34" charset="0"/>
              <a:buChar char="•"/>
            </a:pPr>
            <a:r>
              <a:rPr lang="en-US" sz="1200" dirty="0" smtClean="0"/>
              <a:t>Consistency in menu planning</a:t>
            </a:r>
          </a:p>
          <a:p>
            <a:pPr marL="742950" lvl="1" indent="-285750">
              <a:buFont typeface="Arial" pitchFamily="34" charset="0"/>
              <a:buChar char="•"/>
            </a:pPr>
            <a:r>
              <a:rPr lang="en-US" sz="1200" baseline="0" dirty="0" smtClean="0"/>
              <a:t>The # of portions can be accurately predicted from each recipe.</a:t>
            </a:r>
          </a:p>
          <a:p>
            <a:pPr marL="742950" lvl="1" indent="-285750">
              <a:buFont typeface="Arial" pitchFamily="34" charset="0"/>
              <a:buChar char="•"/>
            </a:pPr>
            <a:r>
              <a:rPr lang="en-US" sz="1200" baseline="0" dirty="0" smtClean="0"/>
              <a:t>Predictable yield will help eliminate excessive amounts of leftovers and substitutions.</a:t>
            </a:r>
            <a:endParaRPr lang="en-US" sz="100" dirty="0" smtClean="0"/>
          </a:p>
          <a:p>
            <a:pPr marL="285750" indent="-285750">
              <a:buFont typeface="Arial" pitchFamily="34" charset="0"/>
              <a:buChar char="•"/>
            </a:pPr>
            <a:r>
              <a:rPr lang="en-US" sz="1200" dirty="0" smtClean="0"/>
              <a:t>Provide supporting documentation to show that meal pattern requirements are met</a:t>
            </a:r>
          </a:p>
          <a:p>
            <a:pPr marL="742950" lvl="1" indent="-285750">
              <a:buFont typeface="Arial" pitchFamily="34" charset="0"/>
              <a:buChar char="•"/>
            </a:pPr>
            <a:r>
              <a:rPr lang="en-US" sz="1200" dirty="0" smtClean="0"/>
              <a:t>Meal pattern contributions can be calculated based on established ingredient measures.</a:t>
            </a:r>
          </a:p>
          <a:p>
            <a:pPr marL="742950" lvl="1" indent="-285750">
              <a:buFont typeface="Arial" pitchFamily="34" charset="0"/>
              <a:buChar char="•"/>
            </a:pPr>
            <a:r>
              <a:rPr lang="en-US" sz="1200" dirty="0" smtClean="0"/>
              <a:t>Nutrient analysis</a:t>
            </a:r>
            <a:r>
              <a:rPr lang="en-US" sz="1200" baseline="0" dirty="0" smtClean="0"/>
              <a:t> of a recipe will be accurate when ingredients and preparation methods are consistent.</a:t>
            </a:r>
            <a:endParaRPr lang="en-US" sz="100" dirty="0" smtClean="0"/>
          </a:p>
          <a:p>
            <a:pPr marL="285750" indent="-285750">
              <a:buFont typeface="Arial" pitchFamily="34" charset="0"/>
              <a:buChar char="•"/>
            </a:pPr>
            <a:r>
              <a:rPr lang="en-US" sz="1200" dirty="0" smtClean="0"/>
              <a:t>Costs are easier to control</a:t>
            </a:r>
          </a:p>
          <a:p>
            <a:pPr marL="742950" lvl="1" indent="-285750">
              <a:buFont typeface="Arial" pitchFamily="34" charset="0"/>
              <a:buChar char="•"/>
            </a:pPr>
            <a:r>
              <a:rPr lang="en-US" sz="1200" dirty="0" smtClean="0"/>
              <a:t>Inventory is easier because recipes specify</a:t>
            </a:r>
            <a:r>
              <a:rPr lang="en-US" sz="1200" baseline="0" dirty="0" smtClean="0"/>
              <a:t> the exact amount of ingredients</a:t>
            </a:r>
          </a:p>
          <a:p>
            <a:pPr marL="742950" lvl="1" indent="-285750">
              <a:buFont typeface="Arial" pitchFamily="34" charset="0"/>
              <a:buChar char="•"/>
            </a:pPr>
            <a:r>
              <a:rPr lang="en-US" sz="1200" baseline="0" dirty="0" smtClean="0"/>
              <a:t>Purchasing and storage can be more easily managed</a:t>
            </a:r>
            <a:endParaRPr lang="en-US" sz="1200" dirty="0" smtClean="0"/>
          </a:p>
          <a:p>
            <a:pPr marL="285750" indent="-285750">
              <a:buFont typeface="Arial" pitchFamily="34" charset="0"/>
              <a:buChar char="•"/>
            </a:pPr>
            <a:r>
              <a:rPr lang="en-US" sz="1200" dirty="0" smtClean="0"/>
              <a:t>Same good results can be produced time after time</a:t>
            </a:r>
          </a:p>
          <a:p>
            <a:pPr marL="742950" lvl="1" indent="-285750">
              <a:buFont typeface="Arial" pitchFamily="34" charset="0"/>
              <a:buChar char="•"/>
            </a:pPr>
            <a:r>
              <a:rPr lang="en-US" sz="1200" dirty="0" smtClean="0"/>
              <a:t>Food service staff will have more confidence in what they are doing.</a:t>
            </a:r>
          </a:p>
          <a:p>
            <a:pPr marL="742950" lvl="1" indent="-285750">
              <a:buFont typeface="Arial" pitchFamily="34" charset="0"/>
              <a:buChar char="•"/>
            </a:pPr>
            <a:r>
              <a:rPr lang="en-US" sz="1200" dirty="0" smtClean="0"/>
              <a:t>Students will be happier because food quality will be consistent.</a:t>
            </a:r>
          </a:p>
        </p:txBody>
      </p:sp>
      <p:sp>
        <p:nvSpPr>
          <p:cNvPr id="4" name="Slide Number Placeholder 3"/>
          <p:cNvSpPr>
            <a:spLocks noGrp="1"/>
          </p:cNvSpPr>
          <p:nvPr>
            <p:ph type="sldNum" sz="quarter" idx="10"/>
          </p:nvPr>
        </p:nvSpPr>
        <p:spPr/>
        <p:txBody>
          <a:bodyPr/>
          <a:lstStyle/>
          <a:p>
            <a:fld id="{4B18A085-87F7-4D56-B313-B62EA6C59AF7}" type="slidenum">
              <a:rPr lang="en-US" smtClean="0"/>
              <a:pPr/>
              <a:t>15</a:t>
            </a:fld>
            <a:endParaRPr lang="en-US"/>
          </a:p>
        </p:txBody>
      </p:sp>
    </p:spTree>
    <p:extLst>
      <p:ext uri="{BB962C8B-B14F-4D97-AF65-F5344CB8AC3E}">
        <p14:creationId xmlns:p14="http://schemas.microsoft.com/office/powerpoint/2010/main" val="302360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a:p>
            <a:pPr>
              <a:buFont typeface="Arial" pitchFamily="34" charset="0"/>
              <a:buChar char="•"/>
              <a:defRPr/>
            </a:pPr>
            <a:r>
              <a:rPr lang="en-US" dirty="0" smtClean="0"/>
              <a:t> Production records are the main documentation</a:t>
            </a:r>
            <a:r>
              <a:rPr lang="en-US" baseline="0" dirty="0" smtClean="0"/>
              <a:t> </a:t>
            </a:r>
            <a:r>
              <a:rPr lang="en-US" dirty="0" smtClean="0"/>
              <a:t>to demonstrate that what you served on each lunch line was in full compliance with the food based menu plan. </a:t>
            </a:r>
          </a:p>
          <a:p>
            <a:pPr>
              <a:defRPr/>
            </a:pPr>
            <a:endParaRPr lang="en-US" dirty="0" smtClean="0"/>
          </a:p>
          <a:p>
            <a:pPr>
              <a:buFont typeface="Arial" pitchFamily="34" charset="0"/>
              <a:buChar char="•"/>
              <a:defRPr/>
            </a:pPr>
            <a:r>
              <a:rPr lang="en-US" dirty="0" smtClean="0"/>
              <a:t> They are a cost effective tool that provide a student selection history</a:t>
            </a:r>
            <a:r>
              <a:rPr lang="en-US" baseline="0" dirty="0" smtClean="0"/>
              <a:t> for </a:t>
            </a:r>
            <a:r>
              <a:rPr lang="en-US" dirty="0" smtClean="0"/>
              <a:t>forecasting production requirements</a:t>
            </a:r>
            <a:r>
              <a:rPr lang="en-US" baseline="0" dirty="0" smtClean="0"/>
              <a:t> and m</a:t>
            </a:r>
            <a:r>
              <a:rPr lang="en-US" dirty="0" smtClean="0"/>
              <a:t>inimizing leftover food/waste</a:t>
            </a:r>
          </a:p>
          <a:p>
            <a:pPr>
              <a:buFont typeface="Arial" pitchFamily="34" charset="0"/>
              <a:buChar char="•"/>
              <a:defRPr/>
            </a:pPr>
            <a:endParaRPr lang="en-US" dirty="0" smtClean="0"/>
          </a:p>
          <a:p>
            <a:pPr>
              <a:buFont typeface="Arial" pitchFamily="34" charset="0"/>
              <a:buChar char="•"/>
              <a:defRPr/>
            </a:pPr>
            <a:r>
              <a:rPr lang="en-US" dirty="0" smtClean="0"/>
              <a:t>A production record is a working tool which outlines the type and quantity of foods that need to be purchased and available for the meal service. To be a successful menu planning tool, production records should be started well in advance of the meal service.</a:t>
            </a:r>
          </a:p>
        </p:txBody>
      </p:sp>
      <p:sp>
        <p:nvSpPr>
          <p:cNvPr id="4" name="Slide Number Placeholder 3"/>
          <p:cNvSpPr>
            <a:spLocks noGrp="1"/>
          </p:cNvSpPr>
          <p:nvPr>
            <p:ph type="sldNum" sz="quarter" idx="10"/>
          </p:nvPr>
        </p:nvSpPr>
        <p:spPr/>
        <p:txBody>
          <a:bodyPr/>
          <a:lstStyle/>
          <a:p>
            <a:fld id="{4B18A085-87F7-4D56-B313-B62EA6C59AF7}"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buFont typeface="Arial" pitchFamily="34" charset="0"/>
              <a:buChar char="•"/>
              <a:defRPr/>
            </a:pPr>
            <a:r>
              <a:rPr lang="en-US" dirty="0" smtClean="0"/>
              <a:t>All planned menu items, including all choices, types of milk, desserts, condiments, and substitutions</a:t>
            </a:r>
          </a:p>
          <a:p>
            <a:pPr>
              <a:buFont typeface="Arial" pitchFamily="34" charset="0"/>
              <a:buChar char="•"/>
              <a:defRPr/>
            </a:pPr>
            <a:r>
              <a:rPr lang="en-US" dirty="0" smtClean="0"/>
              <a:t>All condiments served as part of the reimbursable meal, including gravy, butter, margarine, mayonnaise, relish, ketchup, mustard, salad dressing, etc</a:t>
            </a:r>
          </a:p>
          <a:p>
            <a:pPr>
              <a:buFont typeface="Arial" pitchFamily="34" charset="0"/>
              <a:buChar char="•"/>
              <a:defRPr/>
            </a:pPr>
            <a:r>
              <a:rPr lang="en-US" dirty="0" smtClean="0"/>
              <a:t>Recipe Name/Number</a:t>
            </a:r>
            <a:r>
              <a:rPr lang="en-US" baseline="0" dirty="0" smtClean="0"/>
              <a:t> (Spaghetti and Meatballs) or Product Name/Number (Tyson Chicken Nuggets)</a:t>
            </a:r>
            <a:endParaRPr lang="en-US" dirty="0" smtClean="0"/>
          </a:p>
          <a:p>
            <a:pPr>
              <a:buFont typeface="Arial" pitchFamily="34" charset="0"/>
              <a:buChar char="•"/>
              <a:defRPr/>
            </a:pPr>
            <a:r>
              <a:rPr lang="en-US" dirty="0" smtClean="0"/>
              <a:t>Serving or portion sizes and the equivalents of each planned menu item or condiment for each age or grade grouping.</a:t>
            </a:r>
            <a:r>
              <a:rPr lang="en-US" baseline="0" dirty="0" smtClean="0"/>
              <a:t>  Our template is separated by age/grade group but you can put all age/grade groups on one production record.</a:t>
            </a:r>
            <a:endParaRPr lang="en-US" dirty="0" smtClean="0"/>
          </a:p>
          <a:p>
            <a:pPr lvl="1">
              <a:buFont typeface="Arial" pitchFamily="34" charset="0"/>
              <a:buChar char="•"/>
              <a:defRPr/>
            </a:pPr>
            <a:r>
              <a:rPr lang="en-US" dirty="0" smtClean="0"/>
              <a:t>If menus are planned for more than one age or grade group at one school building, clearly indicate portion differences on food production records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Total amount of food actually prepared for each food item or menu item</a:t>
            </a:r>
          </a:p>
          <a:p>
            <a:pPr>
              <a:buFont typeface="Arial" pitchFamily="34" charset="0"/>
              <a:buChar char="•"/>
              <a:defRPr/>
            </a:pPr>
            <a:r>
              <a:rPr lang="en-US" dirty="0" smtClean="0"/>
              <a:t>Planned number of portions (servings) of each menu or food item to be served; include planned a la carte sales in the planned portions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Planned number of meals by age or grade group for students; number</a:t>
            </a:r>
            <a:r>
              <a:rPr lang="en-US" baseline="0" dirty="0" smtClean="0"/>
              <a:t> </a:t>
            </a:r>
            <a:r>
              <a:rPr lang="en-US" dirty="0" smtClean="0"/>
              <a:t>of adult/other meals planned</a:t>
            </a:r>
          </a:p>
          <a:p>
            <a:pPr>
              <a:buFont typeface="Arial" pitchFamily="34" charset="0"/>
              <a:buChar char="•"/>
              <a:defRPr/>
            </a:pPr>
            <a:r>
              <a:rPr lang="en-US" dirty="0" smtClean="0"/>
              <a:t>Actual number of reimbursable meals served. Indicate this information for each age or grade group</a:t>
            </a:r>
          </a:p>
          <a:p>
            <a:pPr>
              <a:buFont typeface="Arial" pitchFamily="34" charset="0"/>
              <a:buChar char="•"/>
              <a:defRPr/>
            </a:pPr>
            <a:r>
              <a:rPr lang="en-US" dirty="0" smtClean="0"/>
              <a:t>Actual number of non-reimbursable meals (adult meals, second meals served to students)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Amount of leftovers for each menu item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Portion</a:t>
            </a:r>
            <a:r>
              <a:rPr lang="en-US" baseline="0" dirty="0" smtClean="0"/>
              <a:t> sizes should be listed in the measurement the item is served; ex. ½ c carrots vs. 4 </a:t>
            </a:r>
            <a:r>
              <a:rPr lang="en-US" baseline="0" dirty="0" err="1" smtClean="0"/>
              <a:t>oz</a:t>
            </a:r>
            <a:r>
              <a:rPr lang="en-US" baseline="0" dirty="0" smtClean="0"/>
              <a:t> carrots.</a:t>
            </a:r>
            <a:endParaRPr lang="en-US" dirty="0" smtClean="0"/>
          </a:p>
        </p:txBody>
      </p:sp>
      <p:sp>
        <p:nvSpPr>
          <p:cNvPr id="139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A5D8B0-6944-4C56-A619-5AD8333D7E25}" type="slidenum">
              <a:rPr lang="en-US"/>
              <a:pPr fontAlgn="base">
                <a:spcBef>
                  <a:spcPct val="0"/>
                </a:spcBef>
                <a:spcAft>
                  <a:spcPct val="0"/>
                </a:spcAft>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 This</a:t>
            </a:r>
            <a:r>
              <a:rPr lang="en-US" sz="1200" b="0" baseline="0" dirty="0" smtClean="0"/>
              <a:t> production record form is available on the Child Nutrition Knowledge Center (Food Based Menu Planning Button) for you to use as a template.  It is set up </a:t>
            </a:r>
            <a:r>
              <a:rPr lang="en-US" dirty="0" smtClean="0"/>
              <a:t>by age/grade groups: K-5, 6-8, 9-12 and K-8. </a:t>
            </a:r>
            <a:r>
              <a:rPr lang="en-US" sz="1200" b="0" baseline="0" dirty="0" smtClean="0"/>
              <a:t>You may use your own template but make sure all of the required elements are included, that were stated on the previous slide.  It is optional to include time and temperature on your production records, but this can be a helpful reminder for staff and can streamline paperwork.</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This template is an excel file which has guides on different tabs at the bottom the spreadsheet to help you with menu planning.  For example, a link to the Food</a:t>
            </a:r>
            <a:r>
              <a:rPr lang="en-US" baseline="0" dirty="0" smtClean="0"/>
              <a:t> Buying Guide, the </a:t>
            </a:r>
            <a:r>
              <a:rPr lang="en-US" dirty="0" smtClean="0"/>
              <a:t>Basics at a Glance chart and a list of vegetables within their subgroups.</a:t>
            </a:r>
            <a:endParaRPr lang="en-US" sz="1200" b="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Your Point of Sale (POS) software system, may already have a production record component.  Contact your POS company for further information.  Make sure you have a backup document available if your system goes down.</a:t>
            </a:r>
          </a:p>
        </p:txBody>
      </p:sp>
      <p:sp>
        <p:nvSpPr>
          <p:cNvPr id="4" name="Slide Number Placeholder 3"/>
          <p:cNvSpPr>
            <a:spLocks noGrp="1"/>
          </p:cNvSpPr>
          <p:nvPr>
            <p:ph type="sldNum" sz="quarter" idx="10"/>
          </p:nvPr>
        </p:nvSpPr>
        <p:spPr/>
        <p:txBody>
          <a:bodyPr/>
          <a:lstStyle/>
          <a:p>
            <a:fld id="{4B18A085-87F7-4D56-B313-B62EA6C59AF7}"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latin typeface="+mn-lt"/>
              </a:rPr>
              <a:t>School/Site</a:t>
            </a:r>
            <a:r>
              <a:rPr lang="en-US" sz="1200" b="1" baseline="0" dirty="0" smtClean="0">
                <a:latin typeface="+mn-lt"/>
              </a:rPr>
              <a:t> and Date</a:t>
            </a:r>
            <a:r>
              <a:rPr lang="en-US" sz="1200" baseline="0" dirty="0" smtClean="0">
                <a:latin typeface="+mn-lt"/>
              </a:rPr>
              <a:t>: Do not forget to record the school name and date for accurate record keeping.</a:t>
            </a:r>
            <a:endParaRPr lang="en-US" sz="1200" dirty="0" smtClean="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latin typeface="+mn-lt"/>
              </a:rPr>
              <a:t>Menu Item</a:t>
            </a:r>
            <a:r>
              <a:rPr lang="en-US" sz="1200" dirty="0" smtClean="0">
                <a:latin typeface="+mn-lt"/>
              </a:rPr>
              <a:t>: </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The way a food is </a:t>
            </a:r>
            <a:r>
              <a:rPr kumimoji="0" lang="en-US" sz="1200" b="0" i="0" u="none" strike="noStrike" kern="1200" cap="none" spc="0" normalizeH="0" baseline="0" noProof="0" dirty="0" err="1" smtClean="0">
                <a:ln>
                  <a:noFill/>
                </a:ln>
                <a:solidFill>
                  <a:srgbClr val="000000"/>
                </a:solidFill>
                <a:effectLst/>
                <a:uLnTx/>
                <a:uFillTx/>
                <a:latin typeface="+mn-lt"/>
                <a:ea typeface="+mn-ea"/>
                <a:cs typeface="+mn-cs"/>
              </a:rPr>
              <a:t>menued</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 can make a difference in the outcome of the nutrient analysis.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Recipe or Product Name/Number</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 </a:t>
            </a:r>
          </a:p>
          <a:p>
            <a:pPr marL="800100" marR="0" lvl="1" indent="-3429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dirty="0" smtClean="0">
                <a:latin typeface="+mn-lt"/>
              </a:rPr>
              <a:t>Recipes can be made for most menu items.  We need recipes for all items that are more than one ingredient. (Example Turkey Sandwich)</a:t>
            </a:r>
          </a:p>
          <a:p>
            <a:pPr marL="800100" marR="0" lvl="1" indent="-3429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dirty="0" smtClean="0">
                <a:latin typeface="+mn-lt"/>
              </a:rPr>
              <a:t>If you serve the corn directly from the can, you can indicate #10 here .  If you are serving corn on the cob, you should indicate that here.  If, when you make the corn, you add butter and salt, you should have a recipe for the corn.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Portion Size</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 Make sure that the required minimum portion size is offered, but you must record the actual portion size served to the students.  For example, if you serve a ½ cup of peaches but the students may select 2- ½ cup portions to meet the 1 cup fruit requirement, then you will record the ½ cup portion size on the production record.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Planned Number of Servings</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 This is the total number of planned servings (total individual portion sizes) for the reimbursable student meals and the adult/2</a:t>
            </a:r>
            <a:r>
              <a:rPr kumimoji="0" lang="en-US" sz="1200" b="0" i="0" u="none" strike="noStrike" kern="1200" cap="none" spc="0" normalizeH="0" baseline="30000" noProof="0" dirty="0" smtClean="0">
                <a:ln>
                  <a:noFill/>
                </a:ln>
                <a:solidFill>
                  <a:srgbClr val="000000"/>
                </a:solidFill>
                <a:effectLst/>
                <a:uLnTx/>
                <a:uFillTx/>
                <a:latin typeface="+mn-lt"/>
                <a:ea typeface="+mn-ea"/>
                <a:cs typeface="+mn-cs"/>
              </a:rPr>
              <a:t>nd</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 student meals/A La Carte meals. </a:t>
            </a:r>
            <a:r>
              <a:rPr lang="en-US" sz="1200" b="0" i="0" dirty="0" smtClean="0">
                <a:latin typeface="+mn-lt"/>
              </a:rPr>
              <a:t>If</a:t>
            </a:r>
            <a:r>
              <a:rPr lang="en-US" sz="1200" b="0" i="0" baseline="0" dirty="0" smtClean="0">
                <a:latin typeface="+mn-lt"/>
              </a:rPr>
              <a:t> you</a:t>
            </a:r>
            <a:r>
              <a:rPr lang="en-US" sz="1200" b="0" i="0" dirty="0" smtClean="0">
                <a:latin typeface="+mn-lt"/>
              </a:rPr>
              <a:t> opened up 4 #10 can of corn.  At 24 ½ cup portions per can, that gives us 96 portions.</a:t>
            </a:r>
          </a:p>
        </p:txBody>
      </p:sp>
      <p:sp>
        <p:nvSpPr>
          <p:cNvPr id="4" name="Slide Number Placeholder 3"/>
          <p:cNvSpPr>
            <a:spLocks noGrp="1"/>
          </p:cNvSpPr>
          <p:nvPr>
            <p:ph type="sldNum" sz="quarter" idx="10"/>
          </p:nvPr>
        </p:nvSpPr>
        <p:spPr/>
        <p:txBody>
          <a:bodyPr/>
          <a:lstStyle/>
          <a:p>
            <a:fld id="{4B18A085-87F7-4D56-B313-B62EA6C59AF7}" type="slidenum">
              <a:rPr lang="en-US" smtClean="0"/>
              <a:pPr/>
              <a:t>19</a:t>
            </a:fld>
            <a:endParaRPr lang="en-US"/>
          </a:p>
        </p:txBody>
      </p:sp>
    </p:spTree>
    <p:extLst>
      <p:ext uri="{BB962C8B-B14F-4D97-AF65-F5344CB8AC3E}">
        <p14:creationId xmlns:p14="http://schemas.microsoft.com/office/powerpoint/2010/main" val="3869871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Purchase Units/Amoun</a:t>
            </a:r>
            <a:r>
              <a:rPr lang="en-US" sz="1200" b="1" baseline="0" dirty="0" smtClean="0">
                <a:latin typeface="+mn-lt"/>
              </a:rPr>
              <a:t>t of Food Used</a:t>
            </a:r>
            <a:r>
              <a:rPr lang="en-US" sz="1200" baseline="0" dirty="0" smtClean="0">
                <a:latin typeface="+mn-lt"/>
              </a:rPr>
              <a:t>: This is the amount of food that can be determined by the food buying guide or manufacturer invoice. </a:t>
            </a:r>
            <a:r>
              <a:rPr lang="en-US" sz="1200" b="0" dirty="0" smtClean="0">
                <a:latin typeface="+mn-lt"/>
              </a:rPr>
              <a:t>If you list cases in the quantity, indicate the number of ounces in a can, and the number of cans in a case. Every case is different depending on the item so this is important.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Actual Number of Servings</a:t>
            </a:r>
            <a:r>
              <a:rPr lang="en-US" sz="1200" b="0" dirty="0" smtClean="0">
                <a:latin typeface="+mn-lt"/>
              </a:rPr>
              <a:t>: </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This is the total number of actual servings (total individual portion sizes) for the reimbursable student meals and the adult/2</a:t>
            </a:r>
            <a:r>
              <a:rPr kumimoji="0" lang="en-US" sz="1200" b="0" i="0" u="none" strike="noStrike" kern="1200" cap="none" spc="0" normalizeH="0" baseline="30000" noProof="0" dirty="0" smtClean="0">
                <a:ln>
                  <a:noFill/>
                </a:ln>
                <a:solidFill>
                  <a:srgbClr val="000000"/>
                </a:solidFill>
                <a:effectLst/>
                <a:uLnTx/>
                <a:uFillTx/>
                <a:latin typeface="+mn-lt"/>
                <a:ea typeface="+mn-ea"/>
                <a:cs typeface="+mn-cs"/>
              </a:rPr>
              <a:t>nd</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 student meals/A La Carte meals. This must be recorded after service is over.</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Total Reimbursable Student Meals</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 This information supports your claim for reimbursement. It is also to help forecast the appropriate number of reimbursable meals to be planned in the future.</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Total adult/2</a:t>
            </a:r>
            <a:r>
              <a:rPr kumimoji="0" lang="en-US" sz="1200" b="1" i="0" u="none" strike="noStrike" kern="1200" cap="none" spc="0" normalizeH="0" baseline="30000" noProof="0" dirty="0" smtClean="0">
                <a:ln>
                  <a:noFill/>
                </a:ln>
                <a:solidFill>
                  <a:srgbClr val="000000"/>
                </a:solidFill>
                <a:effectLst/>
                <a:uLnTx/>
                <a:uFillTx/>
                <a:latin typeface="+mn-lt"/>
                <a:ea typeface="+mn-ea"/>
                <a:cs typeface="+mn-cs"/>
              </a:rPr>
              <a:t>nd</a:t>
            </a:r>
            <a:r>
              <a:rPr kumimoji="0" lang="en-US" sz="1200" b="1" i="0" u="none" strike="noStrike" kern="1200" cap="none" spc="0" normalizeH="0" baseline="0" noProof="0" dirty="0" smtClean="0">
                <a:ln>
                  <a:noFill/>
                </a:ln>
                <a:solidFill>
                  <a:srgbClr val="000000"/>
                </a:solidFill>
                <a:effectLst/>
                <a:uLnTx/>
                <a:uFillTx/>
                <a:latin typeface="+mn-lt"/>
                <a:ea typeface="+mn-ea"/>
                <a:cs typeface="+mn-cs"/>
              </a:rPr>
              <a:t> student meals/A La Carte meals: </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This is to help forecast the appropriate number of additional meals to be planned in the future.</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Total Meals Served</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 This is to help forecast the appropriate number of total meals to be planned in the future.</a:t>
            </a:r>
            <a:endParaRPr kumimoji="0" lang="en-US" sz="1200" b="1" i="0" u="none" strike="noStrike" kern="1200" cap="none" spc="0" normalizeH="0" baseline="0" noProof="0" dirty="0" smtClean="0">
              <a:ln>
                <a:noFill/>
              </a:ln>
              <a:solidFill>
                <a:srgbClr val="000000"/>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Leftovers</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 M</a:t>
            </a:r>
            <a:r>
              <a:rPr lang="en-US" sz="1200" b="0" dirty="0" smtClean="0">
                <a:latin typeface="+mn-lt"/>
              </a:rPr>
              <a:t>ay be served on another day.  When served, they should be tracked for their contribution to the reimbursable meal.  Leftovers are not included in the nutrient analysis on the day they are left over</a:t>
            </a:r>
          </a:p>
          <a:p>
            <a:pPr>
              <a:buFont typeface="Wingdings" pitchFamily="2" charset="2"/>
              <a:buNone/>
            </a:pPr>
            <a:r>
              <a:rPr lang="en-US" sz="1200" b="1" dirty="0" smtClean="0">
                <a:latin typeface="+mn-lt"/>
              </a:rPr>
              <a:t>Time &amp; Temperature</a:t>
            </a:r>
            <a:r>
              <a:rPr lang="en-US" sz="1200" b="0" dirty="0" smtClean="0">
                <a:latin typeface="+mn-lt"/>
              </a:rPr>
              <a:t>:</a:t>
            </a:r>
            <a:r>
              <a:rPr lang="en-US" sz="1200" b="0" baseline="0" dirty="0" smtClean="0">
                <a:latin typeface="+mn-lt"/>
              </a:rPr>
              <a:t> It is optional to include on production records but may simplify record keeping.</a:t>
            </a:r>
          </a:p>
          <a:p>
            <a:pPr>
              <a:buFont typeface="Wingdings" pitchFamily="2" charset="2"/>
              <a:buNone/>
            </a:pPr>
            <a:r>
              <a:rPr lang="en-US" sz="1200" b="1" baseline="0" dirty="0" smtClean="0">
                <a:latin typeface="+mn-lt"/>
              </a:rPr>
              <a:t>**Substitutions</a:t>
            </a:r>
            <a:r>
              <a:rPr lang="en-US" sz="1200" b="0" baseline="0" dirty="0" smtClean="0">
                <a:latin typeface="+mn-lt"/>
              </a:rPr>
              <a:t>:  Indicating substitutions is very important for the Food Based Menu Plan.  For example, if you planned to serve broccoli run out of broccoli you should make a substitution from the dark green vegetable subgroup category so that you are consistent with the menu you have planned.  This will help to ensure that you meet the menu plan requirements.</a:t>
            </a:r>
          </a:p>
          <a:p>
            <a:pPr marL="0" marR="0" lvl="0" indent="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sz="1200" b="1" baseline="0" dirty="0" smtClean="0">
                <a:latin typeface="+mn-lt"/>
              </a:rPr>
              <a:t>Comments/Notes</a:t>
            </a:r>
            <a:r>
              <a:rPr lang="en-US" sz="1200" b="0" baseline="0" dirty="0" smtClean="0">
                <a:latin typeface="+mn-lt"/>
              </a:rPr>
              <a:t>: </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Reporting weather on the production record is important for forecasting. (Bad weather would explain why your participation was low that day). </a:t>
            </a:r>
            <a:r>
              <a:rPr lang="en-US" sz="1200" b="0" dirty="0" smtClean="0">
                <a:latin typeface="+mn-lt"/>
              </a:rPr>
              <a:t>Other comments may include field trips, special events, which is helpful information for future forecasting.</a:t>
            </a:r>
            <a:endParaRPr lang="en-US" sz="1100" dirty="0">
              <a:latin typeface="+mn-lt"/>
            </a:endParaRPr>
          </a:p>
        </p:txBody>
      </p:sp>
      <p:sp>
        <p:nvSpPr>
          <p:cNvPr id="4" name="Slide Number Placeholder 3"/>
          <p:cNvSpPr>
            <a:spLocks noGrp="1"/>
          </p:cNvSpPr>
          <p:nvPr>
            <p:ph type="sldNum" sz="quarter" idx="10"/>
          </p:nvPr>
        </p:nvSpPr>
        <p:spPr/>
        <p:txBody>
          <a:bodyPr/>
          <a:lstStyle/>
          <a:p>
            <a:fld id="{4B18A085-87F7-4D56-B313-B62EA6C59AF7}" type="slidenum">
              <a:rPr lang="en-US" smtClean="0"/>
              <a:pPr/>
              <a:t>20</a:t>
            </a:fld>
            <a:endParaRPr lang="en-US"/>
          </a:p>
        </p:txBody>
      </p:sp>
    </p:spTree>
    <p:extLst>
      <p:ext uri="{BB962C8B-B14F-4D97-AF65-F5344CB8AC3E}">
        <p14:creationId xmlns:p14="http://schemas.microsoft.com/office/powerpoint/2010/main" val="1210972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baseline="0" dirty="0" smtClean="0">
                <a:solidFill>
                  <a:srgbClr val="000000"/>
                </a:solidFill>
                <a:latin typeface="+mn-lt"/>
              </a:rPr>
              <a:t>The regulation states: “Schools must keep production and menu records for the meals they produce. These records must show how the meals contribute to the required food components, food items or menu items every day.” </a:t>
            </a:r>
            <a:endParaRPr lang="en-US" sz="1200" dirty="0" smtClean="0">
              <a:latin typeface="+mn-lt"/>
            </a:endParaRPr>
          </a:p>
          <a:p>
            <a:endParaRPr lang="en-US" sz="1200" dirty="0" smtClean="0">
              <a:latin typeface="+mn-lt"/>
            </a:endParaRPr>
          </a:p>
          <a:p>
            <a:pPr marL="171450" indent="-171450">
              <a:buFont typeface="Arial" pitchFamily="34" charset="0"/>
              <a:buChar char="•"/>
            </a:pPr>
            <a:r>
              <a:rPr lang="en-US" sz="1200" dirty="0" smtClean="0">
                <a:latin typeface="+mn-lt"/>
              </a:rPr>
              <a:t>This regulations</a:t>
            </a:r>
            <a:r>
              <a:rPr lang="en-US" sz="1200" baseline="0" dirty="0" smtClean="0">
                <a:latin typeface="+mn-lt"/>
              </a:rPr>
              <a:t> requires nutrition information, standardized recipes and production records for all participants in Child Nutrition Programs.</a:t>
            </a:r>
          </a:p>
          <a:p>
            <a:pPr marL="171450" indent="-171450">
              <a:buFont typeface="Arial" pitchFamily="34" charset="0"/>
              <a:buChar char="•"/>
            </a:pPr>
            <a:endParaRPr lang="en-US" sz="1200" baseline="0" dirty="0" smtClean="0">
              <a:latin typeface="+mn-lt"/>
            </a:endParaRPr>
          </a:p>
          <a:p>
            <a:pPr marL="171450" indent="-171450">
              <a:buFont typeface="Arial" pitchFamily="34" charset="0"/>
              <a:buChar char="•"/>
            </a:pPr>
            <a:r>
              <a:rPr lang="en-US" sz="1200" baseline="0" dirty="0" smtClean="0">
                <a:latin typeface="+mn-lt"/>
              </a:rPr>
              <a:t>Make sure supporting documents for your menus are up-to-date.</a:t>
            </a:r>
          </a:p>
          <a:p>
            <a:pPr marL="628650" lvl="1" indent="-171450">
              <a:buFont typeface="Arial" pitchFamily="34" charset="0"/>
              <a:buChar char="•"/>
            </a:pPr>
            <a:r>
              <a:rPr lang="en-US" sz="1200" baseline="0" dirty="0" smtClean="0">
                <a:latin typeface="+mn-lt"/>
              </a:rPr>
              <a:t>For Example:  If you change a recipe, make sure you update the standardized recipe!</a:t>
            </a:r>
            <a:endParaRPr lang="en-US" sz="1200" dirty="0">
              <a:latin typeface="+mn-lt"/>
            </a:endParaRPr>
          </a:p>
        </p:txBody>
      </p:sp>
      <p:sp>
        <p:nvSpPr>
          <p:cNvPr id="4" name="Slide Number Placeholder 3"/>
          <p:cNvSpPr>
            <a:spLocks noGrp="1"/>
          </p:cNvSpPr>
          <p:nvPr>
            <p:ph type="sldNum" sz="quarter" idx="10"/>
          </p:nvPr>
        </p:nvSpPr>
        <p:spPr/>
        <p:txBody>
          <a:bodyPr/>
          <a:lstStyle/>
          <a:p>
            <a:fld id="{4B18A085-87F7-4D56-B313-B62EA6C59AF7}" type="slidenum">
              <a:rPr lang="en-US" smtClean="0"/>
              <a:pPr/>
              <a:t>3</a:t>
            </a:fld>
            <a:endParaRPr lang="en-US"/>
          </a:p>
        </p:txBody>
      </p:sp>
    </p:spTree>
    <p:extLst>
      <p:ext uri="{BB962C8B-B14F-4D97-AF65-F5344CB8AC3E}">
        <p14:creationId xmlns:p14="http://schemas.microsoft.com/office/powerpoint/2010/main" val="3200903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4F599-5D84-4F91-8F74-38383C20D780}" type="slidenum">
              <a:rPr lang="en-US"/>
              <a:pPr/>
              <a:t>21</a:t>
            </a:fld>
            <a:endParaRPr lang="en-US"/>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a:xfrm>
            <a:off x="372720" y="4344027"/>
            <a:ext cx="5798861" cy="4650074"/>
          </a:xfrm>
        </p:spPr>
        <p:txBody>
          <a:bodyPr/>
          <a:lstStyle/>
          <a:p>
            <a:pPr marL="171450" indent="-171450">
              <a:buFont typeface="Arial" panose="020B0604020202020204" pitchFamily="34" charset="0"/>
              <a:buChar char="•"/>
            </a:pPr>
            <a:r>
              <a:rPr lang="en-US" sz="1200" b="0" dirty="0"/>
              <a:t>This is one of the most significant problems we find with production records.  (Read Slide)</a:t>
            </a:r>
          </a:p>
          <a:p>
            <a:pPr marL="171450" indent="-171450">
              <a:buFont typeface="Arial" panose="020B0604020202020204" pitchFamily="34" charset="0"/>
              <a:buChar char="•"/>
            </a:pPr>
            <a:endParaRPr lang="en-US" sz="1200" b="0" dirty="0"/>
          </a:p>
          <a:p>
            <a:pPr marL="171450" indent="-171450">
              <a:buFont typeface="Arial" panose="020B0604020202020204" pitchFamily="34" charset="0"/>
              <a:buChar char="•"/>
            </a:pPr>
            <a:r>
              <a:rPr lang="en-US" sz="1200" b="0" dirty="0"/>
              <a:t>2 ounces does not equal one quarter cup.</a:t>
            </a:r>
          </a:p>
          <a:p>
            <a:pPr marL="171450" indent="-171450">
              <a:buFont typeface="Arial" panose="020B0604020202020204" pitchFamily="34" charset="0"/>
              <a:buChar char="•"/>
            </a:pPr>
            <a:endParaRPr lang="en-US" sz="1200" b="0" dirty="0"/>
          </a:p>
          <a:p>
            <a:pPr marL="171450" indent="-171450">
              <a:buFont typeface="Arial" panose="020B0604020202020204" pitchFamily="34" charset="0"/>
              <a:buChar char="•"/>
            </a:pPr>
            <a:r>
              <a:rPr lang="en-US" sz="1200" b="0" dirty="0"/>
              <a:t>If you have a scale and are weighing items that are being served, feel free to use weight. </a:t>
            </a:r>
            <a:endParaRPr lang="en-US" sz="1200" b="0" dirty="0" smtClean="0"/>
          </a:p>
          <a:p>
            <a:pPr marL="171450" indent="-171450">
              <a:buFont typeface="Arial" panose="020B0604020202020204" pitchFamily="34" charset="0"/>
              <a:buChar char="•"/>
            </a:pPr>
            <a:endParaRPr lang="en-US" sz="1200" b="0" dirty="0" smtClean="0"/>
          </a:p>
          <a:p>
            <a:pPr marL="171450" indent="-171450">
              <a:buFont typeface="Arial" panose="020B0604020202020204" pitchFamily="34" charset="0"/>
              <a:buChar char="•"/>
            </a:pPr>
            <a:r>
              <a:rPr lang="en-US" sz="1200" b="0" dirty="0" smtClean="0"/>
              <a:t>It is best to measure food</a:t>
            </a:r>
            <a:r>
              <a:rPr lang="en-US" sz="1200" b="0" baseline="0" dirty="0" smtClean="0"/>
              <a:t> as indicated in the food based menu plan.</a:t>
            </a:r>
            <a:endParaRPr lang="en-US" sz="1200" b="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audience: Why is it poorly completed?</a:t>
            </a:r>
          </a:p>
          <a:p>
            <a:r>
              <a:rPr lang="en-US" baseline="0" dirty="0" smtClean="0"/>
              <a:t>Incomplete – portion sizes</a:t>
            </a:r>
          </a:p>
          <a:p>
            <a:r>
              <a:rPr lang="en-US" baseline="0" dirty="0" smtClean="0"/>
              <a:t>No grade groups</a:t>
            </a:r>
          </a:p>
          <a:p>
            <a:r>
              <a:rPr lang="en-US" baseline="0" dirty="0" smtClean="0"/>
              <a:t>Quantity planned inconsistent and incorrect</a:t>
            </a:r>
          </a:p>
          <a:p>
            <a:r>
              <a:rPr lang="en-US" baseline="0" dirty="0" smtClean="0"/>
              <a:t>Number of meals served not completed – reimbursable and a la carte</a:t>
            </a:r>
          </a:p>
          <a:p>
            <a:r>
              <a:rPr lang="en-US" baseline="0" dirty="0" smtClean="0"/>
              <a:t>Random numbers on the page</a:t>
            </a:r>
          </a:p>
          <a:p>
            <a:r>
              <a:rPr lang="en-US" baseline="0" dirty="0" smtClean="0"/>
              <a:t>Date incomplete</a:t>
            </a:r>
          </a:p>
          <a:p>
            <a:r>
              <a:rPr lang="en-US" baseline="0" dirty="0" smtClean="0"/>
              <a:t>Illegible</a:t>
            </a:r>
          </a:p>
        </p:txBody>
      </p:sp>
      <p:sp>
        <p:nvSpPr>
          <p:cNvPr id="4" name="Slide Number Placeholder 3"/>
          <p:cNvSpPr>
            <a:spLocks noGrp="1"/>
          </p:cNvSpPr>
          <p:nvPr>
            <p:ph type="sldNum" sz="quarter" idx="10"/>
          </p:nvPr>
        </p:nvSpPr>
        <p:spPr/>
        <p:txBody>
          <a:bodyPr/>
          <a:lstStyle/>
          <a:p>
            <a:fld id="{4B18A085-87F7-4D56-B313-B62EA6C59AF7}" type="slidenum">
              <a:rPr lang="en-US" smtClean="0"/>
              <a:pPr/>
              <a:t>22</a:t>
            </a:fld>
            <a:endParaRPr lang="en-US"/>
          </a:p>
        </p:txBody>
      </p:sp>
    </p:spTree>
    <p:extLst>
      <p:ext uri="{BB962C8B-B14F-4D97-AF65-F5344CB8AC3E}">
        <p14:creationId xmlns:p14="http://schemas.microsoft.com/office/powerpoint/2010/main" val="2268789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Missing</a:t>
            </a:r>
            <a:r>
              <a:rPr lang="en-US" baseline="0" dirty="0" smtClean="0"/>
              <a:t> information- leaving information off of the production record.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Incorrect Information- record the information as soon as possible.  Do not try to recreate the information from memory later, which can lead to errors.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Portion Sizes- </a:t>
            </a:r>
            <a:r>
              <a:rPr lang="en-US" dirty="0" smtClean="0"/>
              <a:t>Serving sizes are not consistent with what is actually being served to students.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Weight</a:t>
            </a:r>
            <a:r>
              <a:rPr lang="en-US" baseline="0" dirty="0" smtClean="0"/>
              <a:t>s vs. Volume- this was discussed in detail on the previous slide.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Condiments-  these are part of the reimbursable meal and must be recorded.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Daily Items- are often forgotten because they are served everyday but must be recorded when served.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Not legible- If it isn’t legible then it will not accurately account for what was served.</a:t>
            </a:r>
            <a:endParaRPr lang="en-US" dirty="0" smtClean="0"/>
          </a:p>
        </p:txBody>
      </p:sp>
      <p:sp>
        <p:nvSpPr>
          <p:cNvPr id="4" name="Slide Number Placeholder 3"/>
          <p:cNvSpPr>
            <a:spLocks noGrp="1"/>
          </p:cNvSpPr>
          <p:nvPr>
            <p:ph type="sldNum" sz="quarter" idx="10"/>
          </p:nvPr>
        </p:nvSpPr>
        <p:spPr/>
        <p:txBody>
          <a:bodyPr/>
          <a:lstStyle/>
          <a:p>
            <a:fld id="{4B18A085-87F7-4D56-B313-B62EA6C59AF7}"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18A085-87F7-4D56-B313-B62EA6C59AF7}" type="slidenum">
              <a:rPr lang="en-US" smtClean="0"/>
              <a:pPr/>
              <a:t>24</a:t>
            </a:fld>
            <a:endParaRPr lang="en-US"/>
          </a:p>
        </p:txBody>
      </p:sp>
    </p:spTree>
    <p:extLst>
      <p:ext uri="{BB962C8B-B14F-4D97-AF65-F5344CB8AC3E}">
        <p14:creationId xmlns:p14="http://schemas.microsoft.com/office/powerpoint/2010/main" val="1094904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State</a:t>
            </a:r>
            <a:r>
              <a:rPr lang="en-US" baseline="0" dirty="0" smtClean="0"/>
              <a:t> Agency will be using the “Dietary Specification Assessment Tool” to determine risk for violations related to calories, saturated fat, sodium and trans fat.  This will be an on and off site assessment tool.</a:t>
            </a:r>
          </a:p>
          <a:p>
            <a:pPr marL="171450" indent="-171450">
              <a:buFont typeface="Arial" pitchFamily="34" charset="0"/>
              <a:buChar char="•"/>
            </a:pPr>
            <a:r>
              <a:rPr lang="en-US" baseline="0" dirty="0" smtClean="0"/>
              <a:t>The State Agency may need to conduct a nutrient analysis of your menu for further evaluation based on the findings.</a:t>
            </a:r>
          </a:p>
          <a:p>
            <a:pPr marL="171450" indent="-171450">
              <a:buFont typeface="Arial" pitchFamily="34" charset="0"/>
              <a:buChar char="•"/>
            </a:pPr>
            <a:r>
              <a:rPr lang="en-US" baseline="0" dirty="0" smtClean="0"/>
              <a:t>LEAs may want to evaluate their menus to ensure they are meeting the requirements but it is not mandatory.</a:t>
            </a:r>
            <a:endParaRPr lang="en-US" dirty="0" smtClean="0"/>
          </a:p>
          <a:p>
            <a:pPr marL="171450" indent="-171450">
              <a:buFont typeface="Arial" pitchFamily="34" charset="0"/>
              <a:buChar char="•"/>
            </a:pPr>
            <a:r>
              <a:rPr lang="en-US" dirty="0" smtClean="0"/>
              <a:t>Check</a:t>
            </a:r>
            <a:r>
              <a:rPr lang="en-US" baseline="0" dirty="0" smtClean="0"/>
              <a:t> the CNKC website for an up-to-date list of USDA approved software to conduct a nutrient analysis of your menu.</a:t>
            </a:r>
          </a:p>
          <a:p>
            <a:pPr marL="171450" indent="-171450">
              <a:buFont typeface="Arial" pitchFamily="34" charset="0"/>
              <a:buChar char="•"/>
            </a:pPr>
            <a:r>
              <a:rPr lang="en-US" baseline="0" dirty="0" smtClean="0"/>
              <a:t>Make sure that your nutrient analysis software has the appropriate grade groups selected K-5, 6-8, K-8 and 9-12.</a:t>
            </a:r>
          </a:p>
          <a:p>
            <a:pPr marL="171450" indent="-171450">
              <a:buFont typeface="Arial" pitchFamily="34" charset="0"/>
              <a:buChar char="•"/>
            </a:pPr>
            <a:r>
              <a:rPr lang="en-US" dirty="0" smtClean="0"/>
              <a:t>Make sure you include all </a:t>
            </a:r>
            <a:r>
              <a:rPr lang="en-US" b="1" dirty="0" smtClean="0"/>
              <a:t>PLANNED</a:t>
            </a:r>
            <a:r>
              <a:rPr lang="en-US" dirty="0" smtClean="0"/>
              <a:t> food items for the </a:t>
            </a:r>
            <a:r>
              <a:rPr lang="en-US" b="1" dirty="0" smtClean="0"/>
              <a:t>reimbursable student meal </a:t>
            </a:r>
            <a:r>
              <a:rPr lang="en-US" dirty="0" smtClean="0"/>
              <a:t>in your analysis.</a:t>
            </a:r>
            <a:r>
              <a:rPr lang="en-US" baseline="0" dirty="0" smtClean="0"/>
              <a:t>  It used to be the actual number of reimbursable menu items served.</a:t>
            </a:r>
          </a:p>
          <a:p>
            <a:pPr marL="171450" indent="-171450">
              <a:buFont typeface="Arial" pitchFamily="34" charset="0"/>
              <a:buChar char="•"/>
            </a:pPr>
            <a:r>
              <a:rPr lang="en-US" baseline="0" dirty="0" smtClean="0"/>
              <a:t>Make sure you analyze the </a:t>
            </a:r>
            <a:r>
              <a:rPr lang="en-US" b="1" baseline="0" dirty="0" smtClean="0"/>
              <a:t>weighted </a:t>
            </a:r>
            <a:r>
              <a:rPr lang="en-US" baseline="0" dirty="0" smtClean="0"/>
              <a:t>average.</a:t>
            </a:r>
            <a:endParaRPr lang="en-US" dirty="0" smtClean="0"/>
          </a:p>
          <a:p>
            <a:pPr marL="171450" indent="-171450">
              <a:buFont typeface="Arial" pitchFamily="34" charset="0"/>
              <a:buChar char="•"/>
            </a:pPr>
            <a:r>
              <a:rPr lang="en-US" dirty="0" smtClean="0"/>
              <a:t>Make sure the data you are inputting is reasonable. (Sometimes people make mistakes with recipes, if you are making a recipe for one sandwich, don’t put 7lbs of meat and cheese in ingredient column.)</a:t>
            </a:r>
          </a:p>
          <a:p>
            <a:pPr marL="171450" indent="-171450">
              <a:buFont typeface="Arial" pitchFamily="34" charset="0"/>
              <a:buChar char="•"/>
            </a:pPr>
            <a:r>
              <a:rPr lang="en-US" dirty="0" smtClean="0"/>
              <a:t>Key nutrients: Calories, saturated fat, sodium and trans fat.</a:t>
            </a:r>
          </a:p>
        </p:txBody>
      </p:sp>
      <p:sp>
        <p:nvSpPr>
          <p:cNvPr id="4" name="Slide Number Placeholder 3"/>
          <p:cNvSpPr>
            <a:spLocks noGrp="1"/>
          </p:cNvSpPr>
          <p:nvPr>
            <p:ph type="sldNum" sz="quarter" idx="10"/>
          </p:nvPr>
        </p:nvSpPr>
        <p:spPr/>
        <p:txBody>
          <a:bodyPr/>
          <a:lstStyle/>
          <a:p>
            <a:fld id="{4B18A085-87F7-4D56-B313-B62EA6C59AF7}" type="slidenum">
              <a:rPr lang="en-US" smtClean="0"/>
              <a:pPr/>
              <a:t>25</a:t>
            </a:fld>
            <a:endParaRPr lang="en-US"/>
          </a:p>
        </p:txBody>
      </p:sp>
    </p:spTree>
    <p:extLst>
      <p:ext uri="{BB962C8B-B14F-4D97-AF65-F5344CB8AC3E}">
        <p14:creationId xmlns:p14="http://schemas.microsoft.com/office/powerpoint/2010/main" val="1195560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Make sure all information is up-to-date</a:t>
            </a:r>
            <a:r>
              <a:rPr lang="en-US" baseline="0" dirty="0" smtClean="0"/>
              <a:t> and accurately reflected on ALL menu planning documents.</a:t>
            </a:r>
          </a:p>
          <a:p>
            <a:endParaRPr lang="en-US" baseline="0" dirty="0" smtClean="0"/>
          </a:p>
          <a:p>
            <a:pPr>
              <a:buFont typeface="Arial" pitchFamily="34" charset="0"/>
              <a:buChar char="•"/>
            </a:pPr>
            <a:r>
              <a:rPr lang="en-US" dirty="0" smtClean="0"/>
              <a:t> During reviews we often find discrepancies between</a:t>
            </a:r>
            <a:r>
              <a:rPr lang="en-US" baseline="0" dirty="0" smtClean="0"/>
              <a:t> menu planning documents.  Make sure all of your menu planning documents reflect the same menu items!  For example, if on Monday you serve: spaghetti and meatballs, dinner roll, green beans, pears, fat free chocolate milk and 1% white milk.</a:t>
            </a:r>
          </a:p>
          <a:p>
            <a:pPr lvl="1">
              <a:buFont typeface="Arial" pitchFamily="34" charset="0"/>
              <a:buChar char="•"/>
            </a:pPr>
            <a:r>
              <a:rPr lang="en-US" baseline="0" dirty="0" smtClean="0"/>
              <a:t>Current nutrition information should be on file for each of the processed items listed above</a:t>
            </a:r>
          </a:p>
          <a:p>
            <a:pPr lvl="1">
              <a:buFont typeface="Arial" pitchFamily="34" charset="0"/>
              <a:buChar char="•"/>
            </a:pPr>
            <a:r>
              <a:rPr lang="en-US" baseline="0" dirty="0" smtClean="0"/>
              <a:t>A Standardized recipe should be available for applicable menu items (spaghetti and meatballs &amp; green beans if butter/oil are added)</a:t>
            </a:r>
          </a:p>
          <a:p>
            <a:pPr lvl="1">
              <a:buFont typeface="Arial" pitchFamily="34" charset="0"/>
              <a:buChar char="•"/>
            </a:pPr>
            <a:r>
              <a:rPr lang="en-US" baseline="0" dirty="0" smtClean="0"/>
              <a:t>Production records must include all of the menu items listed above and condiments that go with the meal (butter for bread or hot sauce for spaghetti and meatballs).  If you need to substitute cauliflower for green beans… indicate this substitution on the production record to avoid a discrepancy or failure to meet meal pattern requirements!</a:t>
            </a:r>
          </a:p>
          <a:p>
            <a:pPr lvl="1">
              <a:buFont typeface="Arial" pitchFamily="34" charset="0"/>
              <a:buChar char="•"/>
            </a:pPr>
            <a:r>
              <a:rPr lang="en-US" baseline="0" dirty="0" smtClean="0"/>
              <a:t>Nutrient analysis must include all planned servings of the items listed above.  The planned servings should come from the planned servings recorded on the production record.</a:t>
            </a:r>
            <a:endParaRPr lang="en-US" dirty="0"/>
          </a:p>
        </p:txBody>
      </p:sp>
      <p:sp>
        <p:nvSpPr>
          <p:cNvPr id="4" name="Slide Number Placeholder 3"/>
          <p:cNvSpPr>
            <a:spLocks noGrp="1"/>
          </p:cNvSpPr>
          <p:nvPr>
            <p:ph type="sldNum" sz="quarter" idx="10"/>
          </p:nvPr>
        </p:nvSpPr>
        <p:spPr/>
        <p:txBody>
          <a:bodyPr/>
          <a:lstStyle/>
          <a:p>
            <a:fld id="{4B18A085-87F7-4D56-B313-B62EA6C59AF7}"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18A085-87F7-4D56-B313-B62EA6C59AF7}" type="slidenum">
              <a:rPr lang="en-US" smtClean="0"/>
              <a:pPr/>
              <a:t>27</a:t>
            </a:fld>
            <a:endParaRPr lang="en-US"/>
          </a:p>
        </p:txBody>
      </p:sp>
    </p:spTree>
    <p:extLst>
      <p:ext uri="{BB962C8B-B14F-4D97-AF65-F5344CB8AC3E}">
        <p14:creationId xmlns:p14="http://schemas.microsoft.com/office/powerpoint/2010/main" val="3124129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caution when it comes to Child Nutrition information on food product labels. Some product labels are now stating “Child Nutrition Program: 1 bread equivalent”. These statements are not the same as an approved “CN statement”.  </a:t>
            </a:r>
          </a:p>
          <a:p>
            <a:endParaRPr lang="en-US" dirty="0" smtClean="0"/>
          </a:p>
          <a:p>
            <a:pPr marL="171450" indent="-171450">
              <a:buFont typeface="Arial" pitchFamily="34" charset="0"/>
              <a:buChar char="•"/>
            </a:pPr>
            <a:r>
              <a:rPr lang="en-US" dirty="0" smtClean="0"/>
              <a:t>USDA provided a list</a:t>
            </a:r>
            <a:r>
              <a:rPr lang="en-US" baseline="0" dirty="0" smtClean="0"/>
              <a:t> of currently approved CN labels: see link above</a:t>
            </a:r>
          </a:p>
          <a:p>
            <a:pPr marL="171450" indent="-171450">
              <a:buFont typeface="Arial" pitchFamily="34" charset="0"/>
              <a:buChar char="•"/>
            </a:pPr>
            <a:r>
              <a:rPr lang="en-US" dirty="0" smtClean="0"/>
              <a:t>You will see an</a:t>
            </a:r>
            <a:r>
              <a:rPr lang="en-US" baseline="0" dirty="0" smtClean="0"/>
              <a:t> example on the next slide.</a:t>
            </a:r>
            <a:endParaRPr lang="en-US" dirty="0"/>
          </a:p>
        </p:txBody>
      </p:sp>
      <p:sp>
        <p:nvSpPr>
          <p:cNvPr id="4" name="Slide Number Placeholder 3"/>
          <p:cNvSpPr>
            <a:spLocks noGrp="1"/>
          </p:cNvSpPr>
          <p:nvPr>
            <p:ph type="sldNum" sz="quarter" idx="10"/>
          </p:nvPr>
        </p:nvSpPr>
        <p:spPr/>
        <p:txBody>
          <a:bodyPr/>
          <a:lstStyle/>
          <a:p>
            <a:fld id="{4B18A085-87F7-4D56-B313-B62EA6C59AF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381264" y="4344025"/>
            <a:ext cx="6095472" cy="4646951"/>
          </a:xfrm>
        </p:spPr>
        <p:txBody>
          <a:bodyPr>
            <a:normAutofit fontScale="92500"/>
          </a:bodyPr>
          <a:lstStyle/>
          <a:p>
            <a:pPr>
              <a:defRPr/>
            </a:pPr>
            <a:r>
              <a:rPr lang="en-US" dirty="0" smtClean="0">
                <a:solidFill>
                  <a:srgbClr val="FF0000"/>
                </a:solidFill>
              </a:rPr>
              <a:t>Crediting</a:t>
            </a:r>
            <a:r>
              <a:rPr lang="en-US" baseline="0" dirty="0" smtClean="0">
                <a:solidFill>
                  <a:srgbClr val="FF0000"/>
                </a:solidFill>
              </a:rPr>
              <a:t> food </a:t>
            </a:r>
            <a:r>
              <a:rPr lang="en-US" dirty="0" smtClean="0">
                <a:solidFill>
                  <a:srgbClr val="FF0000"/>
                </a:solidFill>
              </a:rPr>
              <a:t>products</a:t>
            </a:r>
            <a:r>
              <a:rPr lang="en-US" dirty="0">
                <a:solidFill>
                  <a:srgbClr val="FF0000"/>
                </a:solidFill>
              </a:rPr>
              <a:t>, specifically grain products, has been a big </a:t>
            </a:r>
            <a:r>
              <a:rPr lang="en-US" dirty="0" smtClean="0">
                <a:solidFill>
                  <a:srgbClr val="FF0000"/>
                </a:solidFill>
              </a:rPr>
              <a:t>issue. </a:t>
            </a:r>
            <a:endParaRPr lang="en-US" dirty="0">
              <a:solidFill>
                <a:srgbClr val="FF0000"/>
              </a:solidFill>
            </a:endParaRPr>
          </a:p>
          <a:p>
            <a:pPr>
              <a:defRPr/>
            </a:pPr>
            <a:r>
              <a:rPr lang="en-US" dirty="0" smtClean="0">
                <a:solidFill>
                  <a:srgbClr val="FF0000"/>
                </a:solidFill>
              </a:rPr>
              <a:t>We strongly encourage you to purchase products with CN labels whenever possible.</a:t>
            </a:r>
            <a:endParaRPr lang="en-US" b="1" dirty="0" smtClean="0"/>
          </a:p>
          <a:p>
            <a:pPr>
              <a:defRPr/>
            </a:pPr>
            <a:endParaRPr lang="en-US" b="1" dirty="0" smtClean="0"/>
          </a:p>
          <a:p>
            <a:pPr>
              <a:defRPr/>
            </a:pPr>
            <a:r>
              <a:rPr lang="en-US" b="1" dirty="0" smtClean="0"/>
              <a:t>What are the advantages of using CN labels?</a:t>
            </a:r>
            <a:r>
              <a:rPr lang="en-US" dirty="0" smtClean="0"/>
              <a:t> </a:t>
            </a:r>
          </a:p>
          <a:p>
            <a:pPr>
              <a:buFont typeface="Arial" pitchFamily="34" charset="0"/>
              <a:buChar char="•"/>
              <a:defRPr/>
            </a:pPr>
            <a:r>
              <a:rPr lang="en-US" dirty="0" smtClean="0"/>
              <a:t> A CN label statement clearly identifies the contribution of a product toward the meal pattern requirements. It protects a school from exaggerated claims about a product. </a:t>
            </a:r>
          </a:p>
          <a:p>
            <a:pPr>
              <a:buFont typeface="Arial" pitchFamily="34" charset="0"/>
              <a:buChar char="•"/>
              <a:defRPr/>
            </a:pPr>
            <a:r>
              <a:rPr lang="en-US" dirty="0" smtClean="0"/>
              <a:t> A CN label provides a warranty against audit claims, if used according to the manufacturer's directions.</a:t>
            </a:r>
          </a:p>
          <a:p>
            <a:pPr>
              <a:defRPr/>
            </a:pPr>
            <a:endParaRPr lang="en-US" dirty="0" smtClean="0"/>
          </a:p>
          <a:p>
            <a:pPr>
              <a:defRPr/>
            </a:pPr>
            <a:r>
              <a:rPr lang="en-US" dirty="0" smtClean="0">
                <a:solidFill>
                  <a:srgbClr val="FF0000"/>
                </a:solidFill>
              </a:rPr>
              <a:t>We understand that many products that you serve do not contain CN labels, especially a lot of the grain items that are served at breakfast, such as pop tarts, mini pancakes and waffles, breakfast bars, etc.  We have had discussions with many of you on how to credit these products b/c the manufacturer is stating that it is a certain ounce equivalent which may not be correct.  In this case, USDA has provided us guidance on the use of Product Formulation Statements.</a:t>
            </a:r>
            <a:endParaRPr lang="en-US" dirty="0">
              <a:solidFill>
                <a:srgbClr val="FF0000"/>
              </a:solidFill>
            </a:endParaRPr>
          </a:p>
        </p:txBody>
      </p:sp>
      <p:sp>
        <p:nvSpPr>
          <p:cNvPr id="1290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304628-5030-4544-BA20-1A63C6AECD62}" type="slidenum">
              <a:rPr lang="en-US"/>
              <a:pPr fontAlgn="base">
                <a:spcBef>
                  <a:spcPct val="0"/>
                </a:spcBef>
                <a:spcAft>
                  <a:spcPct val="0"/>
                </a:spcAft>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a:t>
            </a:r>
            <a:r>
              <a:rPr lang="en-US" baseline="0" dirty="0" smtClean="0"/>
              <a:t> a manufacturer’s product statement that claims to be a CN label, but this is not a CN label.  </a:t>
            </a:r>
          </a:p>
          <a:p>
            <a:endParaRPr lang="en-US" baseline="0" dirty="0" smtClean="0"/>
          </a:p>
          <a:p>
            <a:r>
              <a:rPr lang="en-US" baseline="0" dirty="0" smtClean="0"/>
              <a:t>Based on the information provided in the previous slide, why do you think this is not a valid CN label?</a:t>
            </a:r>
            <a:endParaRPr lang="en-US" dirty="0"/>
          </a:p>
        </p:txBody>
      </p:sp>
      <p:sp>
        <p:nvSpPr>
          <p:cNvPr id="4" name="Slide Number Placeholder 3"/>
          <p:cNvSpPr>
            <a:spLocks noGrp="1"/>
          </p:cNvSpPr>
          <p:nvPr>
            <p:ph type="sldNum" sz="quarter" idx="10"/>
          </p:nvPr>
        </p:nvSpPr>
        <p:spPr/>
        <p:txBody>
          <a:bodyPr/>
          <a:lstStyle/>
          <a:p>
            <a:fld id="{4B18A085-87F7-4D56-B313-B62EA6C59AF7}" type="slidenum">
              <a:rPr lang="en-US" smtClean="0"/>
              <a:pPr/>
              <a:t>6</a:t>
            </a:fld>
            <a:endParaRPr lang="en-US"/>
          </a:p>
        </p:txBody>
      </p:sp>
    </p:spTree>
    <p:extLst>
      <p:ext uri="{BB962C8B-B14F-4D97-AF65-F5344CB8AC3E}">
        <p14:creationId xmlns:p14="http://schemas.microsoft.com/office/powerpoint/2010/main" val="4255275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xfrm>
            <a:off x="381265" y="4191001"/>
            <a:ext cx="5791726" cy="4799975"/>
          </a:xfrm>
          <a:noFill/>
        </p:spPr>
        <p:txBody>
          <a:bodyPr wrap="square" numCol="1" anchor="t" anchorCtr="0" compatLnSpc="1">
            <a:prstTxWarp prst="textNoShape">
              <a:avLst/>
            </a:prstTxWarp>
          </a:bodyPr>
          <a:lstStyle/>
          <a:p>
            <a:pPr defTabSz="913854">
              <a:spcBef>
                <a:spcPct val="0"/>
              </a:spcBef>
            </a:pPr>
            <a:r>
              <a:rPr lang="en-US" sz="1100" dirty="0" smtClean="0"/>
              <a:t>This is an example of a PFS.</a:t>
            </a:r>
          </a:p>
          <a:p>
            <a:pPr defTabSz="913854">
              <a:spcBef>
                <a:spcPct val="0"/>
              </a:spcBef>
            </a:pPr>
            <a:endParaRPr lang="en-US" sz="1100" dirty="0" smtClean="0"/>
          </a:p>
          <a:p>
            <a:pPr defTabSz="913854">
              <a:spcBef>
                <a:spcPct val="0"/>
              </a:spcBef>
            </a:pPr>
            <a:r>
              <a:rPr lang="en-US" sz="1100" dirty="0" smtClean="0"/>
              <a:t>We strongly encourage SFAs when purchasing a </a:t>
            </a:r>
            <a:r>
              <a:rPr lang="en-US" sz="1100" b="1" i="0" baseline="0" dirty="0" smtClean="0"/>
              <a:t>processed</a:t>
            </a:r>
            <a:r>
              <a:rPr lang="en-US" sz="1100" dirty="0" smtClean="0"/>
              <a:t> product without a CN label, that they have a completed, signed and dated PFS from the manufacturer for accurate crediting purposes.   </a:t>
            </a:r>
          </a:p>
          <a:p>
            <a:pPr defTabSz="913854">
              <a:spcBef>
                <a:spcPct val="0"/>
              </a:spcBef>
            </a:pPr>
            <a:endParaRPr lang="en-US" sz="1100" dirty="0" smtClean="0"/>
          </a:p>
          <a:p>
            <a:pPr defTabSz="913854">
              <a:spcBef>
                <a:spcPct val="0"/>
              </a:spcBef>
            </a:pPr>
            <a:r>
              <a:rPr lang="en-US" sz="1100" dirty="0" smtClean="0"/>
              <a:t>A Product Formulation Statement (PFS) will provide specific information about how the product credits to meet CN meal patterns</a:t>
            </a:r>
          </a:p>
          <a:p>
            <a:pPr defTabSz="913854">
              <a:spcBef>
                <a:spcPct val="0"/>
              </a:spcBef>
            </a:pPr>
            <a:endParaRPr lang="en-US" sz="1100" dirty="0" smtClean="0"/>
          </a:p>
          <a:p>
            <a:pPr defTabSz="913854">
              <a:spcBef>
                <a:spcPct val="0"/>
              </a:spcBef>
            </a:pPr>
            <a:r>
              <a:rPr lang="en-US" sz="1100" dirty="0" smtClean="0"/>
              <a:t>The Food Buying Guide can be used for foods in their natural state (cooked or un-cooked) that do not have added ingredients such as a bone-in chicken breast with no additives </a:t>
            </a:r>
          </a:p>
          <a:p>
            <a:pPr defTabSz="913854">
              <a:spcBef>
                <a:spcPct val="0"/>
              </a:spcBef>
            </a:pPr>
            <a:endParaRPr lang="en-US" sz="1100" dirty="0" smtClean="0"/>
          </a:p>
          <a:p>
            <a:pPr defTabSz="913854">
              <a:spcBef>
                <a:spcPct val="0"/>
              </a:spcBef>
            </a:pPr>
            <a:r>
              <a:rPr lang="en-US" sz="1100" dirty="0" smtClean="0"/>
              <a:t>Prototype Product Formulation Statements are available for:</a:t>
            </a:r>
          </a:p>
          <a:p>
            <a:pPr lvl="1" defTabSz="913854">
              <a:spcBef>
                <a:spcPct val="0"/>
              </a:spcBef>
            </a:pPr>
            <a:r>
              <a:rPr lang="en-US" sz="1100" dirty="0" smtClean="0"/>
              <a:t>meat/meat alternates;</a:t>
            </a:r>
          </a:p>
          <a:p>
            <a:pPr lvl="1" defTabSz="913854">
              <a:spcBef>
                <a:spcPct val="0"/>
              </a:spcBef>
            </a:pPr>
            <a:r>
              <a:rPr lang="en-US" sz="1100" dirty="0" smtClean="0"/>
              <a:t>grain components;</a:t>
            </a:r>
          </a:p>
          <a:p>
            <a:pPr lvl="1" defTabSz="913854">
              <a:spcBef>
                <a:spcPct val="0"/>
              </a:spcBef>
            </a:pPr>
            <a:r>
              <a:rPr lang="en-US" sz="1100" dirty="0" smtClean="0"/>
              <a:t>vegetables; and</a:t>
            </a:r>
          </a:p>
          <a:p>
            <a:pPr lvl="1" defTabSz="913854">
              <a:spcBef>
                <a:spcPct val="0"/>
              </a:spcBef>
            </a:pPr>
            <a:r>
              <a:rPr lang="en-US" sz="1100" dirty="0" smtClean="0"/>
              <a:t>fruits.</a:t>
            </a:r>
          </a:p>
          <a:p>
            <a:pPr defTabSz="913854">
              <a:spcBef>
                <a:spcPct val="0"/>
              </a:spcBef>
            </a:pPr>
            <a:endParaRPr lang="en-US" sz="1100" dirty="0" smtClean="0"/>
          </a:p>
          <a:p>
            <a:pPr defTabSz="913854">
              <a:spcBef>
                <a:spcPct val="0"/>
              </a:spcBef>
            </a:pPr>
            <a:r>
              <a:rPr lang="en-US" sz="1100" dirty="0" smtClean="0"/>
              <a:t>We know you are all running into the same issues with the vendors nutrition and bid specs that are stating that their products credit as certain ounce equivalents; however, they are not accurate in all instances.  We encourage you to ask vendors for product formulation statements. </a:t>
            </a:r>
          </a:p>
        </p:txBody>
      </p:sp>
      <p:sp>
        <p:nvSpPr>
          <p:cNvPr id="1310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C77FD0-F6B5-4BC2-B605-392D59415E20}" type="slidenum">
              <a:rPr lang="en-US"/>
              <a:pPr fontAlgn="base">
                <a:spcBef>
                  <a:spcPct val="0"/>
                </a:spcBef>
                <a:spcAft>
                  <a:spcPct val="0"/>
                </a:spcAft>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91308-F652-4162-9570-3D2E0ADDFFBF}" type="slidenum">
              <a:rPr lang="en-US"/>
              <a:pPr/>
              <a:t>8</a:t>
            </a:fld>
            <a:endParaRPr lang="en-US"/>
          </a:p>
        </p:txBody>
      </p:sp>
      <p:sp>
        <p:nvSpPr>
          <p:cNvPr id="166914" name="Rectangle 2"/>
          <p:cNvSpPr>
            <a:spLocks noGrp="1" noRot="1" noChangeAspect="1" noChangeArrowheads="1" noTextEdit="1"/>
          </p:cNvSpPr>
          <p:nvPr>
            <p:ph type="sldImg"/>
          </p:nvPr>
        </p:nvSpPr>
        <p:spPr>
          <a:xfrm>
            <a:off x="990600" y="0"/>
            <a:ext cx="4545013" cy="3408363"/>
          </a:xfrm>
          <a:ln/>
        </p:spPr>
      </p:sp>
      <p:sp>
        <p:nvSpPr>
          <p:cNvPr id="166915" name="Rectangle 3"/>
          <p:cNvSpPr>
            <a:spLocks noGrp="1" noChangeArrowheads="1"/>
          </p:cNvSpPr>
          <p:nvPr>
            <p:ph type="body" idx="1"/>
          </p:nvPr>
        </p:nvSpPr>
        <p:spPr>
          <a:xfrm>
            <a:off x="304800" y="3733800"/>
            <a:ext cx="5562600" cy="4826000"/>
          </a:xfrm>
        </p:spPr>
        <p:txBody>
          <a:bodyPr/>
          <a:lstStyle/>
          <a:p>
            <a:pPr>
              <a:lnSpc>
                <a:spcPct val="90000"/>
              </a:lnSpc>
              <a:buFont typeface="Arial" pitchFamily="34" charset="0"/>
              <a:buChar char="•"/>
            </a:pPr>
            <a:r>
              <a:rPr lang="en-US" sz="1100" b="0" dirty="0" smtClean="0"/>
              <a:t>This is an example of a nutrition</a:t>
            </a:r>
            <a:r>
              <a:rPr lang="en-US" sz="1100" b="0" baseline="0" dirty="0" smtClean="0"/>
              <a:t> fact label and the information that should be provided on the label</a:t>
            </a:r>
            <a:r>
              <a:rPr lang="en-US" sz="1100" b="0" dirty="0" smtClean="0"/>
              <a:t>.  </a:t>
            </a:r>
          </a:p>
          <a:p>
            <a:pPr>
              <a:lnSpc>
                <a:spcPct val="90000"/>
              </a:lnSpc>
              <a:buFont typeface="Arial" pitchFamily="34" charset="0"/>
              <a:buNone/>
            </a:pPr>
            <a:endParaRPr lang="en-US" sz="1100" b="0" dirty="0"/>
          </a:p>
          <a:p>
            <a:pPr>
              <a:lnSpc>
                <a:spcPct val="90000"/>
              </a:lnSpc>
              <a:buFont typeface="Arial" pitchFamily="34" charset="0"/>
              <a:buChar char="•"/>
            </a:pPr>
            <a:r>
              <a:rPr lang="en-US" sz="1100" b="0" dirty="0"/>
              <a:t>Labels are required </a:t>
            </a:r>
            <a:r>
              <a:rPr lang="en-US" sz="1100" b="0" dirty="0" smtClean="0"/>
              <a:t>for </a:t>
            </a:r>
            <a:r>
              <a:rPr lang="en-US" sz="1100" b="0" dirty="0"/>
              <a:t>processed foods </a:t>
            </a:r>
            <a:r>
              <a:rPr lang="en-US" sz="1100" b="0" dirty="0" smtClean="0"/>
              <a:t>served</a:t>
            </a:r>
            <a:r>
              <a:rPr lang="en-US" sz="1100" b="0" baseline="0" dirty="0" smtClean="0"/>
              <a:t> as part of the CN programs</a:t>
            </a:r>
            <a:r>
              <a:rPr lang="en-US" sz="1100" b="0" dirty="0" smtClean="0"/>
              <a:t>.  </a:t>
            </a:r>
          </a:p>
          <a:p>
            <a:pPr>
              <a:lnSpc>
                <a:spcPct val="90000"/>
              </a:lnSpc>
              <a:buFont typeface="Arial" pitchFamily="34" charset="0"/>
              <a:buNone/>
            </a:pPr>
            <a:endParaRPr lang="en-US" sz="1100" b="1" dirty="0"/>
          </a:p>
          <a:p>
            <a:pPr>
              <a:lnSpc>
                <a:spcPct val="90000"/>
              </a:lnSpc>
              <a:buFont typeface="Arial" pitchFamily="34" charset="0"/>
              <a:buChar char="•"/>
            </a:pPr>
            <a:r>
              <a:rPr lang="en-US" sz="1100" b="0" dirty="0"/>
              <a:t>You </a:t>
            </a:r>
            <a:r>
              <a:rPr lang="en-US" sz="1100" b="1" dirty="0"/>
              <a:t>do not have to supply </a:t>
            </a:r>
            <a:r>
              <a:rPr lang="en-US" sz="1100" b="0" dirty="0"/>
              <a:t>nutrition information for </a:t>
            </a:r>
            <a:r>
              <a:rPr lang="en-US" sz="1100" b="1" dirty="0"/>
              <a:t>fresh food products</a:t>
            </a:r>
            <a:r>
              <a:rPr lang="en-US" sz="1100" b="0" dirty="0"/>
              <a:t>, like a fresh </a:t>
            </a:r>
            <a:r>
              <a:rPr lang="en-US" sz="1100" b="0" dirty="0" smtClean="0"/>
              <a:t>apples </a:t>
            </a:r>
            <a:r>
              <a:rPr lang="en-US" sz="1100" b="0" dirty="0"/>
              <a:t>or </a:t>
            </a:r>
            <a:r>
              <a:rPr lang="en-US" sz="1100" b="0" dirty="0" smtClean="0"/>
              <a:t>oranges.  </a:t>
            </a:r>
          </a:p>
          <a:p>
            <a:pPr>
              <a:lnSpc>
                <a:spcPct val="90000"/>
              </a:lnSpc>
              <a:buFont typeface="Arial" pitchFamily="34" charset="0"/>
              <a:buNone/>
            </a:pPr>
            <a:endParaRPr lang="en-US" sz="1100" b="0" dirty="0"/>
          </a:p>
          <a:p>
            <a:pPr>
              <a:lnSpc>
                <a:spcPct val="90000"/>
              </a:lnSpc>
              <a:buFont typeface="Wingdings" pitchFamily="2" charset="2"/>
              <a:buNone/>
            </a:pPr>
            <a:r>
              <a:rPr lang="en-US" sz="1100" b="1" dirty="0"/>
              <a:t>***</a:t>
            </a:r>
            <a:r>
              <a:rPr lang="en-US" sz="1100" b="1" i="1" dirty="0"/>
              <a:t>Examples of </a:t>
            </a:r>
            <a:r>
              <a:rPr lang="en-US" sz="1100" b="1" i="1" dirty="0" smtClean="0"/>
              <a:t>labels we </a:t>
            </a:r>
            <a:r>
              <a:rPr lang="en-US" sz="1100" b="1" i="1" dirty="0"/>
              <a:t>need </a:t>
            </a:r>
            <a:r>
              <a:rPr lang="en-US" sz="1100" b="1" i="1" dirty="0" smtClean="0"/>
              <a:t> to review</a:t>
            </a:r>
            <a:r>
              <a:rPr lang="en-US" sz="1100" b="1" i="1" baseline="0" dirty="0" smtClean="0"/>
              <a:t> are</a:t>
            </a:r>
            <a:r>
              <a:rPr lang="en-US" sz="1100" b="1" i="1" dirty="0" smtClean="0"/>
              <a:t> </a:t>
            </a:r>
            <a:r>
              <a:rPr lang="en-US" sz="1100" b="1" i="1" dirty="0"/>
              <a:t>salad </a:t>
            </a:r>
            <a:r>
              <a:rPr lang="en-US" sz="1100" b="1" i="1" dirty="0" smtClean="0"/>
              <a:t>dressings, </a:t>
            </a:r>
            <a:r>
              <a:rPr lang="en-US" sz="1100" b="1" i="1" dirty="0"/>
              <a:t>soups, pizza, etc. </a:t>
            </a:r>
            <a:endParaRPr lang="en-US" sz="1100" b="1" i="1" dirty="0" smtClean="0"/>
          </a:p>
          <a:p>
            <a:pPr>
              <a:lnSpc>
                <a:spcPct val="90000"/>
              </a:lnSpc>
              <a:buFont typeface="Wingdings" pitchFamily="2" charset="2"/>
              <a:buNone/>
            </a:pPr>
            <a:endParaRPr lang="en-US" sz="1100" b="1" i="1" dirty="0"/>
          </a:p>
          <a:p>
            <a:pPr>
              <a:lnSpc>
                <a:spcPct val="90000"/>
              </a:lnSpc>
              <a:buFont typeface="Arial" pitchFamily="34" charset="0"/>
              <a:buChar char="•"/>
            </a:pPr>
            <a:r>
              <a:rPr lang="en-US" sz="1100" b="0" i="0" baseline="0" dirty="0"/>
              <a:t>Many processed commodity items do not come with a nutrition facts label.  </a:t>
            </a:r>
          </a:p>
          <a:p>
            <a:pPr lvl="1">
              <a:lnSpc>
                <a:spcPct val="90000"/>
              </a:lnSpc>
              <a:buFont typeface="Arial" pitchFamily="34" charset="0"/>
              <a:buChar char="•"/>
            </a:pPr>
            <a:r>
              <a:rPr lang="en-US" sz="1100" b="0" i="0" baseline="0" dirty="0" smtClean="0"/>
              <a:t>Contact </a:t>
            </a:r>
            <a:r>
              <a:rPr lang="en-US" sz="1100" b="0" i="0" baseline="0" dirty="0"/>
              <a:t>the manufacturer and ask them to supply </a:t>
            </a:r>
            <a:r>
              <a:rPr lang="en-US" sz="1100" b="0" i="0" baseline="0" dirty="0" smtClean="0"/>
              <a:t>this </a:t>
            </a:r>
            <a:r>
              <a:rPr lang="en-US" sz="1100" b="0" i="0" baseline="0" dirty="0"/>
              <a:t>information</a:t>
            </a:r>
            <a:r>
              <a:rPr lang="en-US" sz="1100" b="0" i="0" baseline="0" dirty="0" smtClean="0"/>
              <a:t>.</a:t>
            </a:r>
          </a:p>
          <a:p>
            <a:pPr lvl="1">
              <a:lnSpc>
                <a:spcPct val="90000"/>
              </a:lnSpc>
              <a:buFont typeface="Arial" pitchFamily="34" charset="0"/>
              <a:buNone/>
            </a:pPr>
            <a:endParaRPr lang="en-US" sz="1100" b="0" i="0" baseline="0" dirty="0" smtClean="0"/>
          </a:p>
          <a:p>
            <a:pPr>
              <a:lnSpc>
                <a:spcPct val="90000"/>
              </a:lnSpc>
              <a:buFont typeface="Arial" pitchFamily="34" charset="0"/>
              <a:buChar char="•"/>
            </a:pPr>
            <a:r>
              <a:rPr lang="en-US" sz="1100" baseline="0" dirty="0" smtClean="0"/>
              <a:t>Make sure labels are up-to-date:</a:t>
            </a:r>
          </a:p>
          <a:p>
            <a:pPr lvl="1">
              <a:lnSpc>
                <a:spcPct val="90000"/>
              </a:lnSpc>
              <a:buFont typeface="Arial" pitchFamily="34" charset="0"/>
              <a:buChar char="•"/>
            </a:pPr>
            <a:r>
              <a:rPr lang="en-US" sz="1100" baseline="0" dirty="0" smtClean="0"/>
              <a:t>For example- If you switch from Tyson chicken nuggets to Gold Kist chicken nuggets, make sure you have the new nutrition facts label for Gold Kist on file.</a:t>
            </a:r>
            <a:endParaRPr lang="en-US" sz="1100"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 Food</a:t>
            </a:r>
            <a:r>
              <a:rPr lang="en-US" baseline="0" dirty="0" smtClean="0"/>
              <a:t> Buying Guide has been updated and provides guidance for the grain component.  Beginning School Year 2013-14, Exhibit A as shown above, is the version that must be used.</a:t>
            </a:r>
          </a:p>
          <a:p>
            <a:pPr>
              <a:buFont typeface="Arial" pitchFamily="34" charset="0"/>
              <a:buChar char="•"/>
            </a:pPr>
            <a:endParaRPr lang="en-US" baseline="0" dirty="0" smtClean="0"/>
          </a:p>
          <a:p>
            <a:pPr>
              <a:buFont typeface="Arial" pitchFamily="34" charset="0"/>
              <a:buChar char="•"/>
            </a:pPr>
            <a:r>
              <a:rPr lang="en-US" baseline="0" dirty="0" smtClean="0"/>
              <a:t>Refer to Exhibit A when crediting grains if a CN label is not available for that grain food product.</a:t>
            </a:r>
          </a:p>
          <a:p>
            <a:pPr>
              <a:buFont typeface="Arial" pitchFamily="34" charset="0"/>
              <a:buChar char="•"/>
            </a:pPr>
            <a:endParaRPr lang="en-US" baseline="0" dirty="0" smtClean="0"/>
          </a:p>
          <a:p>
            <a:pPr>
              <a:buFont typeface="Arial" pitchFamily="34" charset="0"/>
              <a:buChar char="•"/>
            </a:pPr>
            <a:r>
              <a:rPr lang="en-US" baseline="0" dirty="0" smtClean="0"/>
              <a:t>This is a very important part of menu planning.  It will also be useful for production records.</a:t>
            </a:r>
          </a:p>
        </p:txBody>
      </p:sp>
      <p:sp>
        <p:nvSpPr>
          <p:cNvPr id="4" name="Slide Number Placeholder 3"/>
          <p:cNvSpPr>
            <a:spLocks noGrp="1"/>
          </p:cNvSpPr>
          <p:nvPr>
            <p:ph type="sldNum" sz="quarter" idx="10"/>
          </p:nvPr>
        </p:nvSpPr>
        <p:spPr/>
        <p:txBody>
          <a:bodyPr/>
          <a:lstStyle/>
          <a:p>
            <a:fld id="{4B18A085-87F7-4D56-B313-B62EA6C59AF7}"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noFill/>
          <a:ln>
            <a:solidFill>
              <a:srgbClr val="000000"/>
            </a:solidFill>
            <a:miter lim="800000"/>
            <a:headEnd/>
            <a:tailEnd/>
          </a:ln>
        </p:spPr>
      </p:sp>
      <p:sp>
        <p:nvSpPr>
          <p:cNvPr id="1331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 want to go over how to calculate ounce equivalency if you do not have a CN label or Product</a:t>
            </a:r>
            <a:r>
              <a:rPr lang="en-US" baseline="0" dirty="0" smtClean="0"/>
              <a:t> Formulation Statement</a:t>
            </a:r>
            <a:r>
              <a:rPr lang="en-US" dirty="0" smtClean="0"/>
              <a:t>.</a:t>
            </a:r>
          </a:p>
        </p:txBody>
      </p:sp>
      <p:sp>
        <p:nvSpPr>
          <p:cNvPr id="1331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35C26B-16B7-4F1F-B180-A552F80F4585}" type="slidenum">
              <a:rPr lang="en-US"/>
              <a:pPr fontAlgn="base">
                <a:spcBef>
                  <a:spcPct val="0"/>
                </a:spcBef>
                <a:spcAft>
                  <a:spcPct val="0"/>
                </a:spcAft>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CB22FF-9450-40DA-8494-C7186E556C8A}" type="datetimeFigureOut">
              <a:rPr lang="en-US" smtClean="0"/>
              <a:pPr/>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A629A-212F-4208-8FE3-4F5D494D56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CB22FF-9450-40DA-8494-C7186E556C8A}" type="datetimeFigureOut">
              <a:rPr lang="en-US" smtClean="0"/>
              <a:pPr/>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A629A-212F-4208-8FE3-4F5D494D56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CB22FF-9450-40DA-8494-C7186E556C8A}" type="datetimeFigureOut">
              <a:rPr lang="en-US" smtClean="0"/>
              <a:pPr/>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A629A-212F-4208-8FE3-4F5D494D56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CB22FF-9450-40DA-8494-C7186E556C8A}" type="datetimeFigureOut">
              <a:rPr lang="en-US" smtClean="0"/>
              <a:pPr/>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A629A-212F-4208-8FE3-4F5D494D56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CB22FF-9450-40DA-8494-C7186E556C8A}" type="datetimeFigureOut">
              <a:rPr lang="en-US" smtClean="0"/>
              <a:pPr/>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A629A-212F-4208-8FE3-4F5D494D56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CB22FF-9450-40DA-8494-C7186E556C8A}" type="datetimeFigureOut">
              <a:rPr lang="en-US" smtClean="0"/>
              <a:pPr/>
              <a:t>10/9/2013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A629A-212F-4208-8FE3-4F5D494D56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CB22FF-9450-40DA-8494-C7186E556C8A}" type="datetimeFigureOut">
              <a:rPr lang="en-US" smtClean="0"/>
              <a:pPr/>
              <a:t>10/9/2013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EA629A-212F-4208-8FE3-4F5D494D56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CB22FF-9450-40DA-8494-C7186E556C8A}" type="datetimeFigureOut">
              <a:rPr lang="en-US" smtClean="0"/>
              <a:pPr/>
              <a:t>10/9/2013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EA629A-212F-4208-8FE3-4F5D494D56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B22FF-9450-40DA-8494-C7186E556C8A}" type="datetimeFigureOut">
              <a:rPr lang="en-US" smtClean="0"/>
              <a:pPr/>
              <a:t>10/9/2013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EA629A-212F-4208-8FE3-4F5D494D56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CB22FF-9450-40DA-8494-C7186E556C8A}" type="datetimeFigureOut">
              <a:rPr lang="en-US" smtClean="0"/>
              <a:pPr/>
              <a:t>10/9/2013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A629A-212F-4208-8FE3-4F5D494D5638}"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FCB22FF-9450-40DA-8494-C7186E556C8A}" type="datetimeFigureOut">
              <a:rPr lang="en-US" smtClean="0"/>
              <a:pPr/>
              <a:t>10/9/2013</a:t>
            </a:fld>
            <a:endParaRPr lang="en-US"/>
          </a:p>
        </p:txBody>
      </p:sp>
      <p:sp>
        <p:nvSpPr>
          <p:cNvPr id="9" name="Slide Number Placeholder 8"/>
          <p:cNvSpPr>
            <a:spLocks noGrp="1"/>
          </p:cNvSpPr>
          <p:nvPr>
            <p:ph type="sldNum" sz="quarter" idx="11"/>
          </p:nvPr>
        </p:nvSpPr>
        <p:spPr/>
        <p:txBody>
          <a:bodyPr/>
          <a:lstStyle/>
          <a:p>
            <a:fld id="{F9EA629A-212F-4208-8FE3-4F5D494D563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9EA629A-212F-4208-8FE3-4F5D494D5638}"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FCB22FF-9450-40DA-8494-C7186E556C8A}" type="datetimeFigureOut">
              <a:rPr lang="en-US" smtClean="0"/>
              <a:pPr/>
              <a:t>10/9/2013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Nutri-grain+label+&amp;source=images&amp;cd=&amp;cad=rja&amp;docid=BRVC69_-xOFd4M&amp;tbnid=NaPHnKDJRRcW4M:&amp;ved=0CAUQjRw&amp;url=http://caloriecount.about.com/cubicle-cuisine-test-nutri-grain-cereal-b303075&amp;ei=KE-KUYjTH8P00gGZgYEI&amp;bvm=bv.46226182,d.dmQ&amp;psig=AFQjCNHxcZ6aeFlSHNtes1da17bmgLiaXQ&amp;ust=1368105119749344"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3.tmp"/></Relationships>
</file>

<file path=ppt/slides/_rels/slide20.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3.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source=images&amp;cd=&amp;cad=rja&amp;docid=nK68cHCJgh7TSM&amp;tbnid=cQxo9vogRwul0M:&amp;ved=0CAgQjRwwAA&amp;url=http://www.quitehealthy.com/nutrition-facts/kraft/041171.html&amp;ei=IdbJUeKvJYvF0AGUg4DQAw&amp;psig=AFQjCNHh9NG20_vpL-cxXv7qHJhPUe83Lg&amp;ust=1372268449662728"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wmf"/><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0025"/>
            <a:ext cx="7543800" cy="1222375"/>
          </a:xfrm>
        </p:spPr>
        <p:txBody>
          <a:bodyPr/>
          <a:lstStyle/>
          <a:p>
            <a:r>
              <a:rPr lang="en-US" dirty="0" smtClean="0"/>
              <a:t>Menu Planning Tools</a:t>
            </a:r>
            <a:endParaRPr lang="en-US" dirty="0"/>
          </a:p>
        </p:txBody>
      </p:sp>
      <p:sp>
        <p:nvSpPr>
          <p:cNvPr id="3" name="Subtitle 2"/>
          <p:cNvSpPr>
            <a:spLocks noGrp="1"/>
          </p:cNvSpPr>
          <p:nvPr>
            <p:ph type="subTitle" idx="1"/>
          </p:nvPr>
        </p:nvSpPr>
        <p:spPr>
          <a:xfrm>
            <a:off x="1219200" y="3886200"/>
            <a:ext cx="6705600" cy="1752600"/>
          </a:xfrm>
        </p:spPr>
        <p:txBody>
          <a:bodyPr/>
          <a:lstStyle/>
          <a:p>
            <a:r>
              <a:rPr lang="en-US" dirty="0" smtClean="0"/>
              <a:t>New York State Education Department</a:t>
            </a:r>
          </a:p>
          <a:p>
            <a:r>
              <a:rPr lang="en-US" dirty="0" smtClean="0"/>
              <a:t>Child Nutrition Program</a:t>
            </a:r>
            <a:endParaRPr lang="en-US" dirty="0"/>
          </a:p>
        </p:txBody>
      </p:sp>
    </p:spTree>
    <p:extLst>
      <p:ext uri="{BB962C8B-B14F-4D97-AF65-F5344CB8AC3E}">
        <p14:creationId xmlns:p14="http://schemas.microsoft.com/office/powerpoint/2010/main" val="2483757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irc_mi" descr="http://caloriecount.about.com/images/splash/newsletter/nutrigrain_label20090519.jpg">
            <a:hlinkClick r:id="rId3"/>
          </p:cNvPr>
          <p:cNvPicPr>
            <a:picLocks noChangeAspect="1" noChangeArrowheads="1"/>
          </p:cNvPicPr>
          <p:nvPr/>
        </p:nvPicPr>
        <p:blipFill>
          <a:blip r:embed="rId4"/>
          <a:srcRect/>
          <a:stretch>
            <a:fillRect/>
          </a:stretch>
        </p:blipFill>
        <p:spPr bwMode="auto">
          <a:xfrm>
            <a:off x="556188" y="1447799"/>
            <a:ext cx="2209800" cy="2500847"/>
          </a:xfrm>
          <a:prstGeom prst="rect">
            <a:avLst/>
          </a:prstGeom>
          <a:noFill/>
          <a:ln w="9525">
            <a:noFill/>
            <a:miter lim="800000"/>
            <a:headEnd/>
            <a:tailEnd/>
          </a:ln>
        </p:spPr>
      </p:pic>
      <p:sp>
        <p:nvSpPr>
          <p:cNvPr id="7" name="Rectangle 6"/>
          <p:cNvSpPr>
            <a:spLocks noChangeArrowheads="1"/>
          </p:cNvSpPr>
          <p:nvPr/>
        </p:nvSpPr>
        <p:spPr bwMode="auto">
          <a:xfrm>
            <a:off x="2765988" y="1447800"/>
            <a:ext cx="5692212" cy="2616101"/>
          </a:xfrm>
          <a:prstGeom prst="rect">
            <a:avLst/>
          </a:prstGeom>
          <a:noFill/>
          <a:ln w="9525">
            <a:noFill/>
            <a:miter lim="800000"/>
            <a:headEnd/>
            <a:tailEnd/>
          </a:ln>
        </p:spPr>
        <p:txBody>
          <a:bodyPr wrap="square">
            <a:spAutoFit/>
          </a:bodyPr>
          <a:lstStyle/>
          <a:p>
            <a:pPr algn="ctr"/>
            <a:r>
              <a:rPr lang="en-US" dirty="0">
                <a:latin typeface="Calibri" pitchFamily="34" charset="0"/>
              </a:rPr>
              <a:t>This is a label from a popular </a:t>
            </a:r>
            <a:r>
              <a:rPr lang="en-US" b="1" dirty="0">
                <a:latin typeface="Calibri" pitchFamily="34" charset="0"/>
              </a:rPr>
              <a:t>cereal bar containing fruit</a:t>
            </a:r>
            <a:r>
              <a:rPr lang="en-US" dirty="0">
                <a:latin typeface="Calibri" pitchFamily="34" charset="0"/>
              </a:rPr>
              <a:t>. </a:t>
            </a:r>
          </a:p>
          <a:p>
            <a:pPr algn="ctr"/>
            <a:endParaRPr lang="en-US" dirty="0">
              <a:latin typeface="Calibri" pitchFamily="34" charset="0"/>
            </a:endParaRPr>
          </a:p>
          <a:p>
            <a:pPr algn="ctr"/>
            <a:r>
              <a:rPr lang="en-US" dirty="0" smtClean="0">
                <a:latin typeface="Calibri" pitchFamily="34" charset="0"/>
              </a:rPr>
              <a:t>The label </a:t>
            </a:r>
            <a:r>
              <a:rPr lang="en-US" dirty="0">
                <a:latin typeface="Calibri" pitchFamily="34" charset="0"/>
              </a:rPr>
              <a:t>states: </a:t>
            </a:r>
          </a:p>
          <a:p>
            <a:pPr algn="ctr"/>
            <a:r>
              <a:rPr lang="en-US" b="1" dirty="0" smtClean="0">
                <a:latin typeface="Calibri" pitchFamily="34" charset="0"/>
              </a:rPr>
              <a:t>Child </a:t>
            </a:r>
            <a:r>
              <a:rPr lang="en-US" b="1" dirty="0">
                <a:latin typeface="Calibri" pitchFamily="34" charset="0"/>
              </a:rPr>
              <a:t>Nutrition Program: 1 bread </a:t>
            </a:r>
            <a:r>
              <a:rPr lang="en-US" b="1" dirty="0" smtClean="0">
                <a:latin typeface="Calibri" pitchFamily="34" charset="0"/>
              </a:rPr>
              <a:t>equivalent</a:t>
            </a:r>
            <a:endParaRPr lang="en-US" b="1" dirty="0">
              <a:latin typeface="Calibri" pitchFamily="34" charset="0"/>
            </a:endParaRPr>
          </a:p>
          <a:p>
            <a:pPr algn="ctr"/>
            <a:endParaRPr lang="en-US" b="1" dirty="0" smtClean="0">
              <a:solidFill>
                <a:schemeClr val="accent1"/>
              </a:solidFill>
              <a:latin typeface="Calibri" pitchFamily="34" charset="0"/>
            </a:endParaRPr>
          </a:p>
          <a:p>
            <a:pPr algn="ctr"/>
            <a:r>
              <a:rPr lang="en-US" sz="2000" b="1" dirty="0" smtClean="0">
                <a:solidFill>
                  <a:schemeClr val="accent1"/>
                </a:solidFill>
                <a:latin typeface="Calibri" pitchFamily="34" charset="0"/>
              </a:rPr>
              <a:t>Is this acceptable?</a:t>
            </a:r>
            <a:endParaRPr lang="en-US" sz="2000" b="1" dirty="0">
              <a:solidFill>
                <a:schemeClr val="accent1"/>
              </a:solidFill>
              <a:latin typeface="Calibri" pitchFamily="34" charset="0"/>
            </a:endParaRPr>
          </a:p>
          <a:p>
            <a:pPr algn="ctr"/>
            <a:r>
              <a:rPr lang="en-US" b="1" dirty="0" smtClean="0">
                <a:latin typeface="Calibri" pitchFamily="34" charset="0"/>
              </a:rPr>
              <a:t> </a:t>
            </a:r>
            <a:r>
              <a:rPr lang="en-US" dirty="0" smtClean="0">
                <a:latin typeface="Calibri" pitchFamily="34" charset="0"/>
              </a:rPr>
              <a:t>NO!  </a:t>
            </a:r>
            <a:r>
              <a:rPr lang="en-US" dirty="0">
                <a:latin typeface="Calibri" pitchFamily="34" charset="0"/>
              </a:rPr>
              <a:t>If we don’t have a</a:t>
            </a:r>
            <a:r>
              <a:rPr lang="en-US" b="1" dirty="0">
                <a:latin typeface="Calibri" pitchFamily="34" charset="0"/>
              </a:rPr>
              <a:t> CN label </a:t>
            </a:r>
            <a:r>
              <a:rPr lang="en-US" dirty="0">
                <a:latin typeface="Calibri" pitchFamily="34" charset="0"/>
              </a:rPr>
              <a:t>or a </a:t>
            </a:r>
            <a:r>
              <a:rPr lang="en-US" b="1" dirty="0" smtClean="0">
                <a:latin typeface="Calibri" pitchFamily="34" charset="0"/>
              </a:rPr>
              <a:t>PFS</a:t>
            </a:r>
            <a:r>
              <a:rPr lang="en-US" dirty="0" smtClean="0">
                <a:latin typeface="Calibri" pitchFamily="34" charset="0"/>
              </a:rPr>
              <a:t>, we use </a:t>
            </a:r>
            <a:r>
              <a:rPr lang="en-US" b="1" dirty="0">
                <a:latin typeface="Calibri" pitchFamily="34" charset="0"/>
              </a:rPr>
              <a:t>Exhibit A</a:t>
            </a:r>
            <a:r>
              <a:rPr lang="en-US" dirty="0">
                <a:latin typeface="Calibri" pitchFamily="34" charset="0"/>
              </a:rPr>
              <a:t> to calculate the ounce </a:t>
            </a:r>
            <a:r>
              <a:rPr lang="en-US" dirty="0" smtClean="0">
                <a:latin typeface="Calibri" pitchFamily="34" charset="0"/>
              </a:rPr>
              <a:t>equivalency </a:t>
            </a:r>
            <a:r>
              <a:rPr lang="en-US" dirty="0">
                <a:latin typeface="Calibri" pitchFamily="34" charset="0"/>
              </a:rPr>
              <a:t>based on the weight of the whole product.</a:t>
            </a:r>
          </a:p>
        </p:txBody>
      </p:sp>
      <p:sp>
        <p:nvSpPr>
          <p:cNvPr id="8" name="TextBox 7"/>
          <p:cNvSpPr txBox="1">
            <a:spLocks noChangeArrowheads="1"/>
          </p:cNvSpPr>
          <p:nvPr/>
        </p:nvSpPr>
        <p:spPr bwMode="auto">
          <a:xfrm>
            <a:off x="561975" y="4155519"/>
            <a:ext cx="7747000" cy="2092881"/>
          </a:xfrm>
          <a:prstGeom prst="rect">
            <a:avLst/>
          </a:prstGeom>
          <a:noFill/>
          <a:ln w="9525">
            <a:noFill/>
            <a:miter lim="800000"/>
            <a:headEnd/>
            <a:tailEnd/>
          </a:ln>
        </p:spPr>
        <p:txBody>
          <a:bodyPr wrap="square">
            <a:spAutoFit/>
          </a:bodyPr>
          <a:lstStyle/>
          <a:p>
            <a:r>
              <a:rPr lang="en-US" sz="2000" b="1" dirty="0">
                <a:solidFill>
                  <a:schemeClr val="accent1"/>
                </a:solidFill>
                <a:latin typeface="Calibri" pitchFamily="34" charset="0"/>
              </a:rPr>
              <a:t>Which category on Exhibit A would we use?</a:t>
            </a:r>
          </a:p>
          <a:p>
            <a:r>
              <a:rPr lang="en-US" b="1" dirty="0">
                <a:latin typeface="Calibri" pitchFamily="34" charset="0"/>
              </a:rPr>
              <a:t>Group </a:t>
            </a:r>
            <a:r>
              <a:rPr lang="en-US" b="1" dirty="0" smtClean="0">
                <a:latin typeface="Calibri" pitchFamily="34" charset="0"/>
              </a:rPr>
              <a:t>E </a:t>
            </a:r>
            <a:r>
              <a:rPr lang="en-US" dirty="0" smtClean="0">
                <a:latin typeface="Calibri" pitchFamily="34" charset="0"/>
              </a:rPr>
              <a:t>- </a:t>
            </a:r>
            <a:r>
              <a:rPr lang="en-US" dirty="0">
                <a:latin typeface="Calibri" pitchFamily="34" charset="0"/>
              </a:rPr>
              <a:t>cereal bar containing </a:t>
            </a:r>
            <a:r>
              <a:rPr lang="en-US" dirty="0" smtClean="0">
                <a:latin typeface="Calibri" pitchFamily="34" charset="0"/>
              </a:rPr>
              <a:t>fruit</a:t>
            </a:r>
            <a:endParaRPr lang="en-US" dirty="0">
              <a:latin typeface="Calibri" pitchFamily="34" charset="0"/>
            </a:endParaRPr>
          </a:p>
          <a:p>
            <a:endParaRPr lang="en-US" sz="800" dirty="0">
              <a:latin typeface="Calibri" pitchFamily="34" charset="0"/>
            </a:endParaRPr>
          </a:p>
          <a:p>
            <a:r>
              <a:rPr lang="en-US" sz="2000" b="1" dirty="0">
                <a:solidFill>
                  <a:schemeClr val="accent1"/>
                </a:solidFill>
                <a:latin typeface="Calibri" pitchFamily="34" charset="0"/>
              </a:rPr>
              <a:t>How many grams is equal to a one ounce equivalent in Group E?</a:t>
            </a:r>
          </a:p>
          <a:p>
            <a:r>
              <a:rPr lang="en-US" b="1" dirty="0">
                <a:latin typeface="Calibri" pitchFamily="34" charset="0"/>
              </a:rPr>
              <a:t>69 grams</a:t>
            </a:r>
          </a:p>
          <a:p>
            <a:endParaRPr lang="en-US" sz="800" dirty="0">
              <a:latin typeface="Calibri" pitchFamily="34" charset="0"/>
            </a:endParaRPr>
          </a:p>
          <a:p>
            <a:r>
              <a:rPr lang="en-US" sz="2000" b="1" dirty="0">
                <a:solidFill>
                  <a:schemeClr val="accent1"/>
                </a:solidFill>
                <a:latin typeface="Calibri" pitchFamily="34" charset="0"/>
              </a:rPr>
              <a:t>How many grams does the cereal bar weigh?</a:t>
            </a:r>
          </a:p>
          <a:p>
            <a:r>
              <a:rPr lang="en-US" b="1" dirty="0">
                <a:latin typeface="Calibri" pitchFamily="34" charset="0"/>
              </a:rPr>
              <a:t>37 </a:t>
            </a:r>
            <a:r>
              <a:rPr lang="en-US" b="1" dirty="0" smtClean="0">
                <a:latin typeface="Calibri" pitchFamily="34" charset="0"/>
              </a:rPr>
              <a:t>grams</a:t>
            </a:r>
            <a:endParaRPr lang="en-US" b="1" dirty="0">
              <a:latin typeface="Corbel" pitchFamily="34" charset="0"/>
            </a:endParaRPr>
          </a:p>
        </p:txBody>
      </p:sp>
      <p:sp>
        <p:nvSpPr>
          <p:cNvPr id="6" name="Title 1"/>
          <p:cNvSpPr txBox="1">
            <a:spLocks/>
          </p:cNvSpPr>
          <p:nvPr/>
        </p:nvSpPr>
        <p:spPr>
          <a:xfrm>
            <a:off x="304800" y="274638"/>
            <a:ext cx="8153400" cy="1096962"/>
          </a:xfrm>
          <a:prstGeom prst="rect">
            <a:avLst/>
          </a:prstGeom>
        </p:spPr>
        <p:txBody>
          <a:bodyP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200" dirty="0" smtClean="0"/>
              <a:t>Calculating Grain Ounce Equivalency</a:t>
            </a:r>
          </a:p>
          <a:p>
            <a:pPr algn="ctr"/>
            <a:r>
              <a:rPr lang="en-US" sz="3200" dirty="0" smtClean="0"/>
              <a:t>Using Exhibit A</a:t>
            </a:r>
            <a:endParaRPr lang="en-US" sz="3200" dirty="0"/>
          </a:p>
        </p:txBody>
      </p:sp>
      <p:sp>
        <p:nvSpPr>
          <p:cNvPr id="2" name="Oval 1"/>
          <p:cNvSpPr/>
          <p:nvPr/>
        </p:nvSpPr>
        <p:spPr>
          <a:xfrm>
            <a:off x="457200" y="1676400"/>
            <a:ext cx="1493737"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Elbow Connector 3"/>
          <p:cNvCxnSpPr/>
          <p:nvPr/>
        </p:nvCxnSpPr>
        <p:spPr>
          <a:xfrm rot="10800000" flipV="1">
            <a:off x="2931456" y="1790700"/>
            <a:ext cx="268944" cy="228600"/>
          </a:xfrm>
          <a:prstGeom prst="bentConnector3">
            <a:avLst>
              <a:gd name="adj1" fmla="val 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125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0" y="1828800"/>
            <a:ext cx="7696200" cy="4525963"/>
          </a:xfrm>
        </p:spPr>
        <p:txBody>
          <a:bodyPr rtlCol="0">
            <a:normAutofit/>
          </a:bodyPr>
          <a:lstStyle/>
          <a:p>
            <a:pPr marL="0" indent="0" fontAlgn="auto">
              <a:spcBef>
                <a:spcPts val="0"/>
              </a:spcBef>
              <a:spcAft>
                <a:spcPts val="0"/>
              </a:spcAft>
              <a:buFont typeface="Wingdings 2"/>
              <a:buNone/>
              <a:defRPr/>
            </a:pPr>
            <a:r>
              <a:rPr lang="en-US" b="1" dirty="0"/>
              <a:t>Calculation:</a:t>
            </a:r>
            <a:endParaRPr lang="en-US" dirty="0"/>
          </a:p>
          <a:p>
            <a:pPr marL="0" indent="0" fontAlgn="auto">
              <a:spcBef>
                <a:spcPts val="0"/>
              </a:spcBef>
              <a:spcAft>
                <a:spcPts val="0"/>
              </a:spcAft>
              <a:buFont typeface="Wingdings 2"/>
              <a:buNone/>
              <a:defRPr/>
            </a:pPr>
            <a:r>
              <a:rPr lang="en-US" dirty="0"/>
              <a:t> </a:t>
            </a:r>
          </a:p>
          <a:p>
            <a:pPr marL="438912" indent="-320040" fontAlgn="auto">
              <a:spcBef>
                <a:spcPts val="0"/>
              </a:spcBef>
              <a:spcAft>
                <a:spcPts val="0"/>
              </a:spcAft>
              <a:buFont typeface="Wingdings 2"/>
              <a:buChar char=""/>
              <a:defRPr/>
            </a:pPr>
            <a:r>
              <a:rPr lang="en-US" dirty="0"/>
              <a:t>37 grams ÷ 69 grams = 0.53623</a:t>
            </a:r>
          </a:p>
          <a:p>
            <a:pPr marL="0" indent="0" fontAlgn="auto">
              <a:spcBef>
                <a:spcPts val="0"/>
              </a:spcBef>
              <a:spcAft>
                <a:spcPts val="0"/>
              </a:spcAft>
              <a:buFont typeface="Wingdings 2"/>
              <a:buNone/>
              <a:defRPr/>
            </a:pPr>
            <a:r>
              <a:rPr lang="en-US" dirty="0"/>
              <a:t> </a:t>
            </a:r>
          </a:p>
          <a:p>
            <a:pPr marL="438912" indent="-320040" fontAlgn="auto">
              <a:spcBef>
                <a:spcPts val="0"/>
              </a:spcBef>
              <a:spcAft>
                <a:spcPts val="0"/>
              </a:spcAft>
              <a:buFont typeface="Wingdings 2"/>
              <a:buChar char=""/>
              <a:defRPr/>
            </a:pPr>
            <a:r>
              <a:rPr lang="en-US" dirty="0"/>
              <a:t>Always round down to </a:t>
            </a:r>
            <a:r>
              <a:rPr lang="en-US" dirty="0" smtClean="0"/>
              <a:t>the </a:t>
            </a:r>
            <a:r>
              <a:rPr lang="en-US" dirty="0"/>
              <a:t>nearest quarter</a:t>
            </a:r>
          </a:p>
          <a:p>
            <a:pPr marL="0" indent="0" fontAlgn="auto">
              <a:spcBef>
                <a:spcPts val="0"/>
              </a:spcBef>
              <a:spcAft>
                <a:spcPts val="0"/>
              </a:spcAft>
              <a:buFont typeface="Wingdings 2"/>
              <a:buNone/>
              <a:defRPr/>
            </a:pPr>
            <a:r>
              <a:rPr lang="en-US" dirty="0"/>
              <a:t> </a:t>
            </a:r>
          </a:p>
          <a:p>
            <a:pPr marL="438912" indent="-320040" fontAlgn="auto">
              <a:spcBef>
                <a:spcPts val="0"/>
              </a:spcBef>
              <a:spcAft>
                <a:spcPts val="0"/>
              </a:spcAft>
              <a:buFont typeface="Wingdings 2"/>
              <a:buChar char=""/>
              <a:defRPr/>
            </a:pPr>
            <a:r>
              <a:rPr lang="en-US" dirty="0"/>
              <a:t>0.53623 = </a:t>
            </a:r>
            <a:r>
              <a:rPr lang="en-US" dirty="0" smtClean="0"/>
              <a:t>0.50</a:t>
            </a:r>
            <a:endParaRPr lang="en-US" dirty="0"/>
          </a:p>
          <a:p>
            <a:pPr marL="0" indent="0" fontAlgn="auto">
              <a:spcBef>
                <a:spcPts val="0"/>
              </a:spcBef>
              <a:spcAft>
                <a:spcPts val="0"/>
              </a:spcAft>
              <a:buFont typeface="Wingdings 2"/>
              <a:buNone/>
              <a:defRPr/>
            </a:pPr>
            <a:r>
              <a:rPr lang="en-US" dirty="0"/>
              <a:t> </a:t>
            </a:r>
          </a:p>
          <a:p>
            <a:pPr marL="438912" indent="-320040" fontAlgn="auto">
              <a:spcBef>
                <a:spcPts val="0"/>
              </a:spcBef>
              <a:spcAft>
                <a:spcPts val="0"/>
              </a:spcAft>
              <a:buFont typeface="Wingdings 2"/>
              <a:buChar char=""/>
              <a:defRPr/>
            </a:pPr>
            <a:r>
              <a:rPr lang="en-US" dirty="0"/>
              <a:t>This cereal bar is actually </a:t>
            </a:r>
            <a:r>
              <a:rPr lang="en-US" b="1" dirty="0" smtClean="0"/>
              <a:t>0.5 ounce </a:t>
            </a:r>
            <a:r>
              <a:rPr lang="en-US" b="1" dirty="0"/>
              <a:t>equivalent</a:t>
            </a:r>
            <a:r>
              <a:rPr lang="en-US" dirty="0"/>
              <a:t>.</a:t>
            </a:r>
          </a:p>
          <a:p>
            <a:pPr marL="0" indent="0" fontAlgn="auto">
              <a:spcBef>
                <a:spcPts val="0"/>
              </a:spcBef>
              <a:spcAft>
                <a:spcPts val="0"/>
              </a:spcAft>
              <a:buFont typeface="Wingdings 2"/>
              <a:buNone/>
              <a:defRPr/>
            </a:pPr>
            <a:r>
              <a:rPr lang="en-US" dirty="0"/>
              <a:t> </a:t>
            </a:r>
          </a:p>
          <a:p>
            <a:pPr marL="438912" indent="-320040" fontAlgn="auto">
              <a:spcBef>
                <a:spcPts val="0"/>
              </a:spcBef>
              <a:spcAft>
                <a:spcPts val="0"/>
              </a:spcAft>
              <a:buFont typeface="Wingdings 2"/>
              <a:buChar char=""/>
              <a:defRPr/>
            </a:pPr>
            <a:r>
              <a:rPr lang="en-US" dirty="0" smtClean="0"/>
              <a:t> You would have to serve two </a:t>
            </a:r>
            <a:r>
              <a:rPr lang="en-US" dirty="0"/>
              <a:t>cereal bars to equal the required one ounce equivalent of grain for the school breakfast program. </a:t>
            </a:r>
          </a:p>
          <a:p>
            <a:pPr marL="0" indent="0" fontAlgn="auto">
              <a:spcBef>
                <a:spcPts val="0"/>
              </a:spcBef>
              <a:spcAft>
                <a:spcPts val="0"/>
              </a:spcAft>
              <a:buFont typeface="Wingdings 2"/>
              <a:buNone/>
              <a:defRPr/>
            </a:pPr>
            <a:endParaRPr lang="en-US" dirty="0"/>
          </a:p>
        </p:txBody>
      </p:sp>
      <p:pic>
        <p:nvPicPr>
          <p:cNvPr id="134147" name="Picture 2" descr="C:\Users\mtaney\AppData\Local\Microsoft\Windows\Temporary Internet Files\Content.IE5\IVYE83MV\MC900389698[1].wmf"/>
          <p:cNvPicPr>
            <a:picLocks noChangeAspect="1" noChangeArrowheads="1"/>
          </p:cNvPicPr>
          <p:nvPr/>
        </p:nvPicPr>
        <p:blipFill>
          <a:blip r:embed="rId3"/>
          <a:srcRect/>
          <a:stretch>
            <a:fillRect/>
          </a:stretch>
        </p:blipFill>
        <p:spPr bwMode="auto">
          <a:xfrm>
            <a:off x="5791200" y="1371600"/>
            <a:ext cx="1658938" cy="1462088"/>
          </a:xfrm>
          <a:prstGeom prst="rect">
            <a:avLst/>
          </a:prstGeom>
          <a:noFill/>
          <a:ln w="9525">
            <a:noFill/>
            <a:miter lim="800000"/>
            <a:headEnd/>
            <a:tailEnd/>
          </a:ln>
        </p:spPr>
      </p:pic>
      <p:sp>
        <p:nvSpPr>
          <p:cNvPr id="5" name="Title 1"/>
          <p:cNvSpPr txBox="1">
            <a:spLocks/>
          </p:cNvSpPr>
          <p:nvPr/>
        </p:nvSpPr>
        <p:spPr>
          <a:xfrm>
            <a:off x="304800" y="274638"/>
            <a:ext cx="8153400" cy="1096962"/>
          </a:xfrm>
          <a:prstGeom prst="rect">
            <a:avLst/>
          </a:prstGeom>
        </p:spPr>
        <p:txBody>
          <a:bodyP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200" dirty="0" smtClean="0"/>
              <a:t>Calculating Grain Ounce Equivalency</a:t>
            </a:r>
          </a:p>
          <a:p>
            <a:pPr algn="ctr"/>
            <a:r>
              <a:rPr lang="en-US" sz="3200" dirty="0" smtClean="0"/>
              <a:t>Using Exhibit A</a:t>
            </a:r>
            <a:endParaRPr lang="en-US" sz="3200" dirty="0"/>
          </a:p>
        </p:txBody>
      </p:sp>
    </p:spTree>
    <p:extLst>
      <p:ext uri="{BB962C8B-B14F-4D97-AF65-F5344CB8AC3E}">
        <p14:creationId xmlns:p14="http://schemas.microsoft.com/office/powerpoint/2010/main" val="2583836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57800" y="1295400"/>
            <a:ext cx="2362200" cy="4953000"/>
          </a:xfrm>
        </p:spPr>
        <p:txBody>
          <a:bodyPr>
            <a:normAutofit/>
          </a:bodyPr>
          <a:lstStyle/>
          <a:p>
            <a:endParaRPr lang="en-US" sz="1600" dirty="0" smtClean="0"/>
          </a:p>
          <a:p>
            <a:endParaRPr lang="en-US" sz="1600" dirty="0"/>
          </a:p>
          <a:p>
            <a:endParaRPr lang="en-US" sz="1600" dirty="0" smtClean="0">
              <a:solidFill>
                <a:schemeClr val="tx1"/>
              </a:solidFill>
            </a:endParaRPr>
          </a:p>
          <a:p>
            <a:endParaRPr lang="en-US" sz="1600" dirty="0">
              <a:solidFill>
                <a:schemeClr val="tx1"/>
              </a:solidFill>
            </a:endParaRPr>
          </a:p>
          <a:p>
            <a:endParaRPr lang="en-US" sz="1600" dirty="0">
              <a:solidFill>
                <a:schemeClr val="tx1"/>
              </a:solidFill>
            </a:endParaRP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962150" y="480471"/>
            <a:ext cx="5062960" cy="5767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914400" y="4724400"/>
            <a:ext cx="14478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181600" y="5638800"/>
            <a:ext cx="1143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428875" y="2805294"/>
            <a:ext cx="278606" cy="95069"/>
          </a:xfrm>
          <a:custGeom>
            <a:avLst/>
            <a:gdLst>
              <a:gd name="connsiteX0" fmla="*/ 0 w 278606"/>
              <a:gd name="connsiteY0" fmla="*/ 9344 h 95069"/>
              <a:gd name="connsiteX1" fmla="*/ 0 w 278606"/>
              <a:gd name="connsiteY1" fmla="*/ 9344 h 95069"/>
              <a:gd name="connsiteX2" fmla="*/ 264319 w 278606"/>
              <a:gd name="connsiteY2" fmla="*/ 9344 h 95069"/>
              <a:gd name="connsiteX3" fmla="*/ 278606 w 278606"/>
              <a:gd name="connsiteY3" fmla="*/ 52206 h 95069"/>
              <a:gd name="connsiteX4" fmla="*/ 271463 w 278606"/>
              <a:gd name="connsiteY4" fmla="*/ 80781 h 95069"/>
              <a:gd name="connsiteX5" fmla="*/ 228600 w 278606"/>
              <a:gd name="connsiteY5" fmla="*/ 95069 h 95069"/>
              <a:gd name="connsiteX6" fmla="*/ 35719 w 278606"/>
              <a:gd name="connsiteY6" fmla="*/ 87925 h 95069"/>
              <a:gd name="connsiteX7" fmla="*/ 14288 w 278606"/>
              <a:gd name="connsiteY7" fmla="*/ 73637 h 95069"/>
              <a:gd name="connsiteX8" fmla="*/ 0 w 278606"/>
              <a:gd name="connsiteY8" fmla="*/ 9344 h 9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606" h="95069">
                <a:moveTo>
                  <a:pt x="0" y="9344"/>
                </a:moveTo>
                <a:lnTo>
                  <a:pt x="0" y="9344"/>
                </a:lnTo>
                <a:cubicBezTo>
                  <a:pt x="73574" y="4089"/>
                  <a:pt x="199676" y="-8756"/>
                  <a:pt x="264319" y="9344"/>
                </a:cubicBezTo>
                <a:cubicBezTo>
                  <a:pt x="278821" y="13405"/>
                  <a:pt x="278606" y="52206"/>
                  <a:pt x="278606" y="52206"/>
                </a:cubicBezTo>
                <a:cubicBezTo>
                  <a:pt x="276225" y="61731"/>
                  <a:pt x="278917" y="74391"/>
                  <a:pt x="271463" y="80781"/>
                </a:cubicBezTo>
                <a:cubicBezTo>
                  <a:pt x="260028" y="90582"/>
                  <a:pt x="228600" y="95069"/>
                  <a:pt x="228600" y="95069"/>
                </a:cubicBezTo>
                <a:cubicBezTo>
                  <a:pt x="164306" y="92688"/>
                  <a:pt x="99737" y="94327"/>
                  <a:pt x="35719" y="87925"/>
                </a:cubicBezTo>
                <a:cubicBezTo>
                  <a:pt x="27176" y="87071"/>
                  <a:pt x="16755" y="81861"/>
                  <a:pt x="14288" y="73637"/>
                </a:cubicBezTo>
                <a:cubicBezTo>
                  <a:pt x="8814" y="55390"/>
                  <a:pt x="2381" y="20059"/>
                  <a:pt x="0" y="9344"/>
                </a:cubicBezTo>
                <a:close/>
              </a:path>
            </a:pathLst>
          </a:custGeom>
          <a:solidFill>
            <a:srgbClr val="F8E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a:off x="3048000" y="990600"/>
            <a:ext cx="2895600" cy="685800"/>
          </a:xfrm>
          <a:prstGeom prst="round2DiagRect">
            <a:avLst/>
          </a:prstGeom>
          <a:solidFill>
            <a:srgbClr val="266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ntique Olive" pitchFamily="34" charset="0"/>
              </a:rPr>
              <a:t>Breakfast Sausage</a:t>
            </a:r>
            <a:endParaRPr lang="en-US" b="1" dirty="0">
              <a:latin typeface="Antique Olive" pitchFamily="34" charset="0"/>
            </a:endParaRPr>
          </a:p>
        </p:txBody>
      </p:sp>
    </p:spTree>
    <p:extLst>
      <p:ext uri="{BB962C8B-B14F-4D97-AF65-F5344CB8AC3E}">
        <p14:creationId xmlns:p14="http://schemas.microsoft.com/office/powerpoint/2010/main" val="376597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Standardized Recipes</a:t>
            </a:r>
            <a:endParaRPr lang="en-US" dirty="0"/>
          </a:p>
        </p:txBody>
      </p:sp>
      <p:sp>
        <p:nvSpPr>
          <p:cNvPr id="3" name="Content Placeholder 2"/>
          <p:cNvSpPr>
            <a:spLocks noGrp="1"/>
          </p:cNvSpPr>
          <p:nvPr>
            <p:ph sz="half" idx="1"/>
          </p:nvPr>
        </p:nvSpPr>
        <p:spPr>
          <a:xfrm>
            <a:off x="457200" y="1600200"/>
            <a:ext cx="8001000" cy="4572000"/>
          </a:xfrm>
        </p:spPr>
        <p:txBody>
          <a:bodyPr>
            <a:normAutofit/>
          </a:bodyPr>
          <a:lstStyle/>
          <a:p>
            <a:r>
              <a:rPr lang="en-US" dirty="0" smtClean="0"/>
              <a:t>Have been tested, modified and retested several times</a:t>
            </a:r>
          </a:p>
          <a:p>
            <a:endParaRPr lang="en-US" dirty="0" smtClean="0"/>
          </a:p>
          <a:p>
            <a:endParaRPr lang="en-US" dirty="0" smtClean="0"/>
          </a:p>
          <a:p>
            <a:r>
              <a:rPr lang="en-US" dirty="0" smtClean="0"/>
              <a:t>For consistent quality and quantity</a:t>
            </a:r>
          </a:p>
          <a:p>
            <a:pPr lvl="1"/>
            <a:r>
              <a:rPr lang="en-US" dirty="0" smtClean="0"/>
              <a:t>Use exact directions and procedures</a:t>
            </a:r>
          </a:p>
          <a:p>
            <a:pPr lvl="1"/>
            <a:r>
              <a:rPr lang="en-US" dirty="0" smtClean="0"/>
              <a:t>Use same type of equipment and quality of ingredients</a:t>
            </a:r>
          </a:p>
          <a:p>
            <a:pPr lvl="1"/>
            <a:r>
              <a:rPr lang="en-US" dirty="0" smtClean="0"/>
              <a:t>Train staff on the importance of following the recipe</a:t>
            </a:r>
          </a:p>
          <a:p>
            <a:pPr>
              <a:buNone/>
            </a:pPr>
            <a:endParaRPr lang="en-US" dirty="0" smtClean="0"/>
          </a:p>
        </p:txBody>
      </p:sp>
      <p:pic>
        <p:nvPicPr>
          <p:cNvPr id="2051" name="Picture 3" descr="C:\Users\kjunco\AppData\Local\Microsoft\Windows\Temporary Internet Files\Content.IE5\728ECI4S\MC90023343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133600"/>
            <a:ext cx="1771681" cy="22233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Required Elements of</a:t>
            </a:r>
            <a:br>
              <a:rPr lang="en-US" sz="3600" dirty="0" smtClean="0"/>
            </a:br>
            <a:r>
              <a:rPr lang="en-US" sz="3600" dirty="0" smtClean="0"/>
              <a:t>Standardized Recipes</a:t>
            </a:r>
            <a:br>
              <a:rPr lang="en-US" sz="3600" dirty="0" smtClean="0"/>
            </a:br>
            <a:r>
              <a:rPr lang="en-US" sz="2400" dirty="0" smtClean="0"/>
              <a:t>7 CFR §210.10(1)(8)</a:t>
            </a:r>
            <a:endParaRPr lang="en-US" sz="3600" dirty="0"/>
          </a:p>
        </p:txBody>
      </p:sp>
      <p:pic>
        <p:nvPicPr>
          <p:cNvPr id="5" name="Content Placeholder 4" descr="Standardized Recipe Form.JPG"/>
          <p:cNvPicPr>
            <a:picLocks noGrp="1" noChangeAspect="1"/>
          </p:cNvPicPr>
          <p:nvPr>
            <p:ph sz="half" idx="1"/>
          </p:nvPr>
        </p:nvPicPr>
        <p:blipFill>
          <a:blip r:embed="rId3" cstate="print"/>
          <a:stretch>
            <a:fillRect/>
          </a:stretch>
        </p:blipFill>
        <p:spPr>
          <a:xfrm>
            <a:off x="370862" y="2306414"/>
            <a:ext cx="4201138" cy="2890145"/>
          </a:xfrm>
        </p:spPr>
      </p:pic>
      <p:sp>
        <p:nvSpPr>
          <p:cNvPr id="4" name="Content Placeholder 3"/>
          <p:cNvSpPr>
            <a:spLocks noGrp="1"/>
          </p:cNvSpPr>
          <p:nvPr>
            <p:ph sz="half" idx="2"/>
          </p:nvPr>
        </p:nvSpPr>
        <p:spPr>
          <a:xfrm>
            <a:off x="4572000" y="2151286"/>
            <a:ext cx="3886200" cy="3200400"/>
          </a:xfrm>
        </p:spPr>
        <p:txBody>
          <a:bodyPr>
            <a:normAutofit/>
          </a:bodyPr>
          <a:lstStyle/>
          <a:p>
            <a:r>
              <a:rPr lang="en-US" dirty="0" smtClean="0"/>
              <a:t>Recipe Name/Number</a:t>
            </a:r>
          </a:p>
          <a:p>
            <a:r>
              <a:rPr lang="en-US" dirty="0" smtClean="0"/>
              <a:t>Ingredients</a:t>
            </a:r>
          </a:p>
          <a:p>
            <a:r>
              <a:rPr lang="en-US" dirty="0" smtClean="0"/>
              <a:t>Weights and Measures</a:t>
            </a:r>
          </a:p>
          <a:p>
            <a:r>
              <a:rPr lang="en-US" dirty="0" smtClean="0"/>
              <a:t>Servings</a:t>
            </a:r>
          </a:p>
          <a:p>
            <a:r>
              <a:rPr lang="en-US" dirty="0" smtClean="0"/>
              <a:t>Yield</a:t>
            </a:r>
          </a:p>
          <a:p>
            <a:r>
              <a:rPr lang="en-US" dirty="0" smtClean="0"/>
              <a:t>Directions</a:t>
            </a:r>
          </a:p>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Advantages of</a:t>
            </a:r>
            <a:br>
              <a:rPr lang="en-US" dirty="0" smtClean="0"/>
            </a:br>
            <a:r>
              <a:rPr lang="en-US" dirty="0" smtClean="0"/>
              <a:t>Standardized Recipes</a:t>
            </a:r>
            <a:endParaRPr lang="en-US" dirty="0"/>
          </a:p>
        </p:txBody>
      </p:sp>
      <p:sp>
        <p:nvSpPr>
          <p:cNvPr id="5" name="TextBox 4"/>
          <p:cNvSpPr txBox="1"/>
          <p:nvPr/>
        </p:nvSpPr>
        <p:spPr>
          <a:xfrm>
            <a:off x="609600" y="1752600"/>
            <a:ext cx="7848600" cy="4308872"/>
          </a:xfrm>
          <a:prstGeom prst="rect">
            <a:avLst/>
          </a:prstGeom>
          <a:noFill/>
        </p:spPr>
        <p:txBody>
          <a:bodyPr wrap="square" rtlCol="0">
            <a:spAutoFit/>
          </a:bodyPr>
          <a:lstStyle/>
          <a:p>
            <a:pPr marL="285750" indent="-285750">
              <a:buFont typeface="Arial" pitchFamily="34" charset="0"/>
              <a:buChar char="•"/>
            </a:pPr>
            <a:r>
              <a:rPr lang="en-US" sz="3200" dirty="0" smtClean="0"/>
              <a:t>Ensure product quality</a:t>
            </a:r>
          </a:p>
          <a:p>
            <a:endParaRPr lang="en-US" sz="800" dirty="0" smtClean="0"/>
          </a:p>
          <a:p>
            <a:pPr marL="285750" indent="-285750">
              <a:buFont typeface="Arial" pitchFamily="34" charset="0"/>
              <a:buChar char="•"/>
            </a:pPr>
            <a:r>
              <a:rPr lang="en-US" sz="3200" dirty="0" smtClean="0"/>
              <a:t>Consistency in menu planning</a:t>
            </a:r>
          </a:p>
          <a:p>
            <a:pPr marL="285750" indent="-285750">
              <a:buFont typeface="Arial" pitchFamily="34" charset="0"/>
              <a:buChar char="•"/>
            </a:pPr>
            <a:endParaRPr lang="en-US" sz="800" dirty="0" smtClean="0"/>
          </a:p>
          <a:p>
            <a:pPr marL="285750" indent="-285750">
              <a:buFont typeface="Arial" pitchFamily="34" charset="0"/>
              <a:buChar char="•"/>
            </a:pPr>
            <a:r>
              <a:rPr lang="en-US" sz="3200" dirty="0" smtClean="0"/>
              <a:t>Provide supporting documentation to show meal pattern requirements are met</a:t>
            </a:r>
          </a:p>
          <a:p>
            <a:pPr marL="285750" indent="-285750">
              <a:buFont typeface="Arial" pitchFamily="34" charset="0"/>
              <a:buChar char="•"/>
            </a:pPr>
            <a:endParaRPr lang="en-US" sz="800" dirty="0" smtClean="0"/>
          </a:p>
          <a:p>
            <a:pPr marL="285750" indent="-285750">
              <a:buFont typeface="Arial" pitchFamily="34" charset="0"/>
              <a:buChar char="•"/>
            </a:pPr>
            <a:r>
              <a:rPr lang="en-US" sz="3200" dirty="0" smtClean="0"/>
              <a:t>Costs are easier to control</a:t>
            </a:r>
          </a:p>
          <a:p>
            <a:pPr marL="285750" indent="-285750">
              <a:buFont typeface="Arial" pitchFamily="34" charset="0"/>
              <a:buChar char="•"/>
            </a:pPr>
            <a:endParaRPr lang="en-US" sz="800" dirty="0" smtClean="0"/>
          </a:p>
          <a:p>
            <a:pPr marL="285750" indent="-285750">
              <a:buFont typeface="Arial" pitchFamily="34" charset="0"/>
              <a:buChar char="•"/>
            </a:pPr>
            <a:r>
              <a:rPr lang="en-US" sz="3200" dirty="0" smtClean="0"/>
              <a:t>Same quality results can be produced time after time</a:t>
            </a:r>
          </a:p>
          <a:p>
            <a:pPr marL="285750" indent="-285750">
              <a:buFont typeface="Arial" pitchFamily="34" charset="0"/>
              <a:buChar char="•"/>
            </a:pPr>
            <a:endParaRPr lang="en-US" dirty="0"/>
          </a:p>
        </p:txBody>
      </p:sp>
      <p:pic>
        <p:nvPicPr>
          <p:cNvPr id="3074" name="Picture 2" descr="C:\Users\mtaney\AppData\Local\Microsoft\Windows\Temporary Internet Files\Content.IE5\GBNCBFNC\MC90004008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552651"/>
            <a:ext cx="1810512" cy="125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15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Production Records</a:t>
            </a:r>
            <a:br>
              <a:rPr lang="en-US" dirty="0" smtClean="0"/>
            </a:br>
            <a:r>
              <a:rPr lang="en-US" sz="2000" dirty="0" smtClean="0"/>
              <a:t>7 CFR §210.10(a)(3)</a:t>
            </a:r>
            <a:endParaRPr lang="en-US" dirty="0"/>
          </a:p>
        </p:txBody>
      </p:sp>
      <p:sp>
        <p:nvSpPr>
          <p:cNvPr id="5" name="Content Placeholder 3"/>
          <p:cNvSpPr>
            <a:spLocks noGrp="1"/>
          </p:cNvSpPr>
          <p:nvPr>
            <p:ph sz="half" idx="1"/>
          </p:nvPr>
        </p:nvSpPr>
        <p:spPr>
          <a:xfrm>
            <a:off x="457200" y="1447800"/>
            <a:ext cx="8001000" cy="4953000"/>
          </a:xfrm>
        </p:spPr>
        <p:txBody>
          <a:bodyPr>
            <a:normAutofit/>
          </a:bodyPr>
          <a:lstStyle/>
          <a:p>
            <a:r>
              <a:rPr lang="en-US" dirty="0" smtClean="0"/>
              <a:t>Daily documentation of what was planned, prepared and served at your foodservice operation</a:t>
            </a:r>
          </a:p>
          <a:p>
            <a:r>
              <a:rPr lang="en-US" dirty="0" smtClean="0"/>
              <a:t>Necessary to support the claim for reimbursable meals</a:t>
            </a:r>
          </a:p>
          <a:p>
            <a:endParaRPr lang="en-US" dirty="0" smtClean="0"/>
          </a:p>
          <a:p>
            <a:endParaRPr lang="en-US" dirty="0" smtClean="0"/>
          </a:p>
          <a:p>
            <a:r>
              <a:rPr lang="en-US" dirty="0" smtClean="0"/>
              <a:t>Identifies information needed for the nutrient analysis</a:t>
            </a:r>
          </a:p>
          <a:p>
            <a:r>
              <a:rPr lang="en-US" dirty="0" smtClean="0"/>
              <a:t>Required for Breakfast</a:t>
            </a:r>
            <a:r>
              <a:rPr lang="en-US" dirty="0"/>
              <a:t>, Lunch and Snack </a:t>
            </a:r>
            <a:r>
              <a:rPr lang="en-US" dirty="0" smtClean="0"/>
              <a:t>programs</a:t>
            </a:r>
            <a:endParaRPr lang="en-US" dirty="0"/>
          </a:p>
          <a:p>
            <a:endParaRPr lang="en-US" dirty="0"/>
          </a:p>
        </p:txBody>
      </p:sp>
      <p:pic>
        <p:nvPicPr>
          <p:cNvPr id="4098" name="Picture 2" descr="C:\Users\kjunco\AppData\Local\Microsoft\Windows\Temporary Internet Files\Content.IE5\773KUNXI\MC90044039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240" y="28956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534400" cy="1331976"/>
          </a:xfrm>
        </p:spPr>
        <p:txBody>
          <a:bodyPr>
            <a:noAutofit/>
          </a:bodyPr>
          <a:lstStyle/>
          <a:p>
            <a:pPr algn="ctr" fontAlgn="auto">
              <a:spcAft>
                <a:spcPts val="0"/>
              </a:spcAft>
              <a:defRPr/>
            </a:pPr>
            <a:r>
              <a:rPr lang="en-US" sz="3600" dirty="0"/>
              <a:t>Required Elements of a </a:t>
            </a:r>
            <a:r>
              <a:rPr lang="en-US" sz="3600" dirty="0" smtClean="0"/>
              <a:t>Production Record </a:t>
            </a:r>
            <a:r>
              <a:rPr lang="en-US" sz="3600" dirty="0" smtClean="0">
                <a:solidFill>
                  <a:schemeClr val="accent1">
                    <a:satMod val="150000"/>
                  </a:schemeClr>
                </a:solidFill>
              </a:rPr>
              <a:t/>
            </a:r>
            <a:br>
              <a:rPr lang="en-US" sz="3600" dirty="0" smtClean="0">
                <a:solidFill>
                  <a:schemeClr val="accent1">
                    <a:satMod val="150000"/>
                  </a:schemeClr>
                </a:solidFill>
              </a:rPr>
            </a:br>
            <a:endParaRPr lang="en-US" sz="3200" dirty="0">
              <a:solidFill>
                <a:schemeClr val="accent1">
                  <a:satMod val="150000"/>
                </a:schemeClr>
              </a:solidFill>
            </a:endParaRPr>
          </a:p>
        </p:txBody>
      </p:sp>
      <p:sp>
        <p:nvSpPr>
          <p:cNvPr id="3" name="Content Placeholder 2"/>
          <p:cNvSpPr>
            <a:spLocks noGrp="1"/>
          </p:cNvSpPr>
          <p:nvPr>
            <p:ph idx="1"/>
          </p:nvPr>
        </p:nvSpPr>
        <p:spPr>
          <a:xfrm>
            <a:off x="457200" y="1066800"/>
            <a:ext cx="8077200" cy="5181600"/>
          </a:xfrm>
        </p:spPr>
        <p:txBody>
          <a:bodyPr rtlCol="0">
            <a:normAutofit fontScale="70000" lnSpcReduction="20000"/>
          </a:bodyPr>
          <a:lstStyle/>
          <a:p>
            <a:pPr marL="438912" indent="-320040">
              <a:spcBef>
                <a:spcPts val="0"/>
              </a:spcBef>
              <a:defRPr/>
            </a:pPr>
            <a:r>
              <a:rPr lang="en-US" sz="3000" dirty="0"/>
              <a:t>All </a:t>
            </a:r>
            <a:r>
              <a:rPr lang="en-US" sz="3000" dirty="0" smtClean="0"/>
              <a:t>Food Items </a:t>
            </a:r>
            <a:r>
              <a:rPr lang="en-US" sz="3000" dirty="0"/>
              <a:t>on the </a:t>
            </a:r>
            <a:r>
              <a:rPr lang="en-US" sz="3000" dirty="0" smtClean="0"/>
              <a:t>Reimbursable Meal</a:t>
            </a:r>
            <a:endParaRPr lang="en-US" sz="3000" dirty="0"/>
          </a:p>
          <a:p>
            <a:pPr marL="438912" indent="-320040" fontAlgn="auto">
              <a:spcBef>
                <a:spcPts val="0"/>
              </a:spcBef>
              <a:spcAft>
                <a:spcPts val="0"/>
              </a:spcAft>
              <a:buNone/>
              <a:defRPr/>
            </a:pPr>
            <a:r>
              <a:rPr lang="en-US" sz="3000" dirty="0"/>
              <a:t>	</a:t>
            </a:r>
            <a:r>
              <a:rPr lang="en-US" sz="3000" dirty="0" smtClean="0"/>
              <a:t> </a:t>
            </a:r>
            <a:r>
              <a:rPr lang="en-US" sz="3000" dirty="0"/>
              <a:t>-including condiments and </a:t>
            </a:r>
            <a:r>
              <a:rPr lang="en-US" sz="3000" dirty="0" smtClean="0"/>
              <a:t>toppings</a:t>
            </a:r>
          </a:p>
          <a:p>
            <a:pPr marL="438912" indent="-320040" fontAlgn="auto">
              <a:spcBef>
                <a:spcPts val="0"/>
              </a:spcBef>
              <a:spcAft>
                <a:spcPts val="0"/>
              </a:spcAft>
              <a:buNone/>
              <a:defRPr/>
            </a:pPr>
            <a:endParaRPr lang="en-US" sz="3000" dirty="0" smtClean="0"/>
          </a:p>
          <a:p>
            <a:pPr marL="438912" indent="-320040">
              <a:spcBef>
                <a:spcPts val="0"/>
              </a:spcBef>
              <a:defRPr/>
            </a:pPr>
            <a:r>
              <a:rPr lang="en-US" sz="3000" dirty="0" smtClean="0"/>
              <a:t>Recipe or Product Name/Number</a:t>
            </a:r>
          </a:p>
          <a:p>
            <a:pPr marL="438912" indent="-320040">
              <a:spcBef>
                <a:spcPts val="0"/>
              </a:spcBef>
              <a:defRPr/>
            </a:pPr>
            <a:endParaRPr lang="en-US" sz="3000" dirty="0" smtClean="0"/>
          </a:p>
          <a:p>
            <a:pPr marL="438912" indent="-320040">
              <a:spcBef>
                <a:spcPts val="0"/>
              </a:spcBef>
              <a:defRPr/>
            </a:pPr>
            <a:r>
              <a:rPr lang="en-US" sz="3000" dirty="0" smtClean="0"/>
              <a:t>Portion Sizes/Equivalents for Each Age/Grade Group</a:t>
            </a:r>
          </a:p>
          <a:p>
            <a:pPr marL="118872" indent="0" fontAlgn="auto">
              <a:spcBef>
                <a:spcPts val="0"/>
              </a:spcBef>
              <a:spcAft>
                <a:spcPts val="0"/>
              </a:spcAft>
              <a:buFont typeface="Wingdings 2"/>
              <a:buNone/>
              <a:defRPr/>
            </a:pPr>
            <a:endParaRPr lang="en-US" sz="3000" dirty="0"/>
          </a:p>
          <a:p>
            <a:pPr marL="438912" indent="-320040">
              <a:spcBef>
                <a:spcPts val="0"/>
              </a:spcBef>
              <a:defRPr/>
            </a:pPr>
            <a:r>
              <a:rPr lang="en-US" sz="3000" dirty="0" smtClean="0"/>
              <a:t>Amount/Quantity Prepared</a:t>
            </a:r>
          </a:p>
          <a:p>
            <a:pPr marL="118872" indent="0" fontAlgn="auto">
              <a:spcBef>
                <a:spcPts val="0"/>
              </a:spcBef>
              <a:spcAft>
                <a:spcPts val="0"/>
              </a:spcAft>
              <a:buFont typeface="Wingdings 2"/>
              <a:buNone/>
              <a:defRPr/>
            </a:pPr>
            <a:endParaRPr lang="en-US" sz="3000" dirty="0"/>
          </a:p>
          <a:p>
            <a:pPr marL="438912" indent="-320040">
              <a:spcBef>
                <a:spcPts val="0"/>
              </a:spcBef>
              <a:defRPr/>
            </a:pPr>
            <a:r>
              <a:rPr lang="en-US" sz="3000" dirty="0" smtClean="0"/>
              <a:t>Planned Number </a:t>
            </a:r>
            <a:r>
              <a:rPr lang="en-US" sz="3000" dirty="0"/>
              <a:t>of </a:t>
            </a:r>
            <a:r>
              <a:rPr lang="en-US" sz="3000" dirty="0" smtClean="0"/>
              <a:t>Servings for the Reimbursable Meal</a:t>
            </a:r>
          </a:p>
          <a:p>
            <a:pPr marL="438912" indent="-320040">
              <a:spcBef>
                <a:spcPts val="0"/>
              </a:spcBef>
              <a:defRPr/>
            </a:pPr>
            <a:endParaRPr lang="en-US" sz="3000" dirty="0" smtClean="0"/>
          </a:p>
          <a:p>
            <a:pPr marL="438912" indent="-320040">
              <a:spcBef>
                <a:spcPts val="0"/>
              </a:spcBef>
              <a:defRPr/>
            </a:pPr>
            <a:r>
              <a:rPr lang="en-US" sz="3000" dirty="0" smtClean="0"/>
              <a:t>Actual Number of Servings for the Reimbursable Meal</a:t>
            </a:r>
          </a:p>
          <a:p>
            <a:pPr marL="118872" indent="0" fontAlgn="auto">
              <a:spcBef>
                <a:spcPts val="0"/>
              </a:spcBef>
              <a:spcAft>
                <a:spcPts val="0"/>
              </a:spcAft>
              <a:buFont typeface="Wingdings 2"/>
              <a:buNone/>
              <a:defRPr/>
            </a:pPr>
            <a:endParaRPr lang="en-US" sz="3000" dirty="0"/>
          </a:p>
          <a:p>
            <a:pPr marL="438912" indent="-320040">
              <a:spcBef>
                <a:spcPts val="0"/>
              </a:spcBef>
              <a:defRPr/>
            </a:pPr>
            <a:r>
              <a:rPr lang="en-US" sz="3000" dirty="0" smtClean="0"/>
              <a:t>Number of Non Reimbursable Portions Served (adult meals, a la carte </a:t>
            </a:r>
            <a:r>
              <a:rPr lang="en-US" sz="3000" dirty="0"/>
              <a:t>and second meals</a:t>
            </a:r>
            <a:r>
              <a:rPr lang="en-US" sz="3000" dirty="0" smtClean="0"/>
              <a:t>)</a:t>
            </a:r>
          </a:p>
          <a:p>
            <a:pPr marL="438912" indent="-320040" fontAlgn="auto">
              <a:spcBef>
                <a:spcPts val="0"/>
              </a:spcBef>
              <a:spcAft>
                <a:spcPts val="0"/>
              </a:spcAft>
              <a:buFont typeface="Wingdings 2"/>
              <a:buChar char=""/>
              <a:defRPr/>
            </a:pPr>
            <a:endParaRPr lang="en-US" sz="3000" dirty="0"/>
          </a:p>
          <a:p>
            <a:pPr marL="438912" indent="-320040">
              <a:spcBef>
                <a:spcPts val="0"/>
              </a:spcBef>
              <a:defRPr/>
            </a:pPr>
            <a:r>
              <a:rPr lang="en-US" sz="3000" dirty="0" smtClean="0"/>
              <a:t>Number of Leftover Portions</a:t>
            </a:r>
          </a:p>
          <a:p>
            <a:pPr marL="438912" indent="-320040">
              <a:spcBef>
                <a:spcPts val="0"/>
              </a:spcBef>
              <a:defRPr/>
            </a:pPr>
            <a:endParaRPr lang="en-US" sz="3000" dirty="0" smtClean="0"/>
          </a:p>
          <a:p>
            <a:pPr marL="438912" indent="-320040">
              <a:spcBef>
                <a:spcPts val="0"/>
              </a:spcBef>
              <a:defRPr/>
            </a:pPr>
            <a:r>
              <a:rPr lang="en-US" sz="3000" dirty="0" smtClean="0"/>
              <a:t>Date</a:t>
            </a:r>
          </a:p>
          <a:p>
            <a:pPr marL="118872" indent="0" fontAlgn="auto">
              <a:spcBef>
                <a:spcPts val="0"/>
              </a:spcBef>
              <a:spcAft>
                <a:spcPts val="0"/>
              </a:spcAft>
              <a:buFont typeface="Wingdings 2"/>
              <a:buNone/>
              <a:defRPr/>
            </a:pPr>
            <a:endParaRPr lang="en-US" dirty="0"/>
          </a:p>
        </p:txBody>
      </p:sp>
      <p:pic>
        <p:nvPicPr>
          <p:cNvPr id="5122" name="Picture 2" descr="C:\Users\kjunco\AppData\Local\Microsoft\Windows\Temporary Internet Files\Content.IE5\QLZOC4KP\MM90023470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5257800"/>
            <a:ext cx="123825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lstStyle/>
          <a:p>
            <a:pPr algn="ctr"/>
            <a:r>
              <a:rPr lang="en-US" dirty="0" smtClean="0"/>
              <a:t>Production Record Form</a:t>
            </a:r>
            <a:endParaRPr lang="en-US" dirty="0"/>
          </a:p>
        </p:txBody>
      </p:sp>
      <p:pic>
        <p:nvPicPr>
          <p:cNvPr id="8" name="Picture 7" descr="Microsoft Excel - Lunch Production Records 2012-13.xlsx"/>
          <p:cNvPicPr>
            <a:picLocks noChangeAspect="1"/>
          </p:cNvPicPr>
          <p:nvPr/>
        </p:nvPicPr>
        <p:blipFill rotWithShape="1">
          <a:blip r:embed="rId3" cstate="print">
            <a:extLst>
              <a:ext uri="{28A0092B-C50C-407E-A947-70E740481C1C}">
                <a14:useLocalDpi xmlns:a14="http://schemas.microsoft.com/office/drawing/2010/main" val="0"/>
              </a:ext>
            </a:extLst>
          </a:blip>
          <a:srcRect l="547" t="10538" r="26328" b="1653"/>
          <a:stretch/>
        </p:blipFill>
        <p:spPr>
          <a:xfrm>
            <a:off x="923925" y="1304924"/>
            <a:ext cx="6686550" cy="4943475"/>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2"/>
            <a:ext cx="7620000" cy="1036638"/>
          </a:xfrm>
        </p:spPr>
        <p:txBody>
          <a:bodyPr/>
          <a:lstStyle/>
          <a:p>
            <a:pPr algn="ctr"/>
            <a:r>
              <a:rPr lang="en-US" dirty="0" smtClean="0"/>
              <a:t>Complete Before Service</a:t>
            </a:r>
            <a:endParaRPr lang="en-US" dirty="0"/>
          </a:p>
        </p:txBody>
      </p:sp>
      <p:pic>
        <p:nvPicPr>
          <p:cNvPr id="5" name="Picture 4" descr="Microsoft Excel - Lunch Production Records 2012-13.xlsx"/>
          <p:cNvPicPr>
            <a:picLocks noChangeAspect="1"/>
          </p:cNvPicPr>
          <p:nvPr/>
        </p:nvPicPr>
        <p:blipFill rotWithShape="1">
          <a:blip r:embed="rId3" cstate="print">
            <a:extLst>
              <a:ext uri="{28A0092B-C50C-407E-A947-70E740481C1C}">
                <a14:useLocalDpi xmlns:a14="http://schemas.microsoft.com/office/drawing/2010/main" val="0"/>
              </a:ext>
            </a:extLst>
          </a:blip>
          <a:srcRect l="546" t="10538" r="26020" b="1653"/>
          <a:stretch/>
        </p:blipFill>
        <p:spPr>
          <a:xfrm>
            <a:off x="457199" y="1225627"/>
            <a:ext cx="6714781" cy="4943475"/>
          </a:xfrm>
          <a:prstGeom prst="rect">
            <a:avLst/>
          </a:prstGeom>
          <a:ln>
            <a:solidFill>
              <a:schemeClr val="tx1"/>
            </a:solidFill>
          </a:ln>
        </p:spPr>
      </p:pic>
      <p:sp>
        <p:nvSpPr>
          <p:cNvPr id="4" name="Rectangle 3"/>
          <p:cNvSpPr/>
          <p:nvPr/>
        </p:nvSpPr>
        <p:spPr>
          <a:xfrm>
            <a:off x="533400" y="1981200"/>
            <a:ext cx="3810000" cy="3886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90800" y="1676400"/>
            <a:ext cx="13716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43400" y="1676400"/>
            <a:ext cx="1418422"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95800" y="2514600"/>
            <a:ext cx="3810000" cy="3139321"/>
          </a:xfrm>
          <a:prstGeom prst="rect">
            <a:avLst/>
          </a:prstGeom>
          <a:solidFill>
            <a:schemeClr val="bg1"/>
          </a:solidFill>
          <a:ln w="38100">
            <a:solidFill>
              <a:srgbClr val="AFAD83"/>
            </a:solidFill>
          </a:ln>
          <a:effectLst>
            <a:outerShdw blurRad="50800" dist="63500" dir="2700000" algn="tl" rotWithShape="0">
              <a:prstClr val="black">
                <a:alpha val="40000"/>
              </a:prstClr>
            </a:outerShdw>
          </a:effectLst>
        </p:spPr>
        <p:txBody>
          <a:bodyPr wrap="square" rtlCol="0">
            <a:spAutoFit/>
          </a:bodyPr>
          <a:lstStyle/>
          <a:p>
            <a:endParaRPr lang="en-US" u="sng" dirty="0" smtClean="0">
              <a:latin typeface="+mj-lt"/>
            </a:endParaRPr>
          </a:p>
          <a:p>
            <a:r>
              <a:rPr lang="en-US" u="sng" dirty="0" smtClean="0">
                <a:latin typeface="+mj-lt"/>
              </a:rPr>
              <a:t>Prefill</a:t>
            </a:r>
            <a:r>
              <a:rPr lang="en-US" dirty="0" smtClean="0">
                <a:latin typeface="+mj-lt"/>
              </a:rPr>
              <a:t>:</a:t>
            </a:r>
          </a:p>
          <a:p>
            <a:pPr marL="285750" indent="-285750">
              <a:buFont typeface="Arial" pitchFamily="34" charset="0"/>
              <a:buChar char="•"/>
            </a:pPr>
            <a:r>
              <a:rPr lang="en-US" dirty="0" smtClean="0">
                <a:latin typeface="+mj-lt"/>
              </a:rPr>
              <a:t>School/Site</a:t>
            </a:r>
          </a:p>
          <a:p>
            <a:pPr marL="285750" indent="-285750">
              <a:buFont typeface="Arial" pitchFamily="34" charset="0"/>
              <a:buChar char="•"/>
            </a:pPr>
            <a:r>
              <a:rPr lang="en-US" dirty="0" smtClean="0">
                <a:latin typeface="+mj-lt"/>
              </a:rPr>
              <a:t>Date</a:t>
            </a:r>
          </a:p>
          <a:p>
            <a:pPr marL="285750" indent="-285750">
              <a:buFont typeface="Arial" pitchFamily="34" charset="0"/>
              <a:buChar char="•"/>
            </a:pPr>
            <a:r>
              <a:rPr lang="en-US" dirty="0" smtClean="0">
                <a:latin typeface="+mj-lt"/>
              </a:rPr>
              <a:t>Menu Item</a:t>
            </a:r>
          </a:p>
          <a:p>
            <a:pPr marL="285750" indent="-285750">
              <a:buFont typeface="Arial" pitchFamily="34" charset="0"/>
              <a:buChar char="•"/>
            </a:pPr>
            <a:r>
              <a:rPr lang="en-US" dirty="0" smtClean="0">
                <a:latin typeface="+mj-lt"/>
              </a:rPr>
              <a:t>Recipe or Product Name/Number</a:t>
            </a:r>
          </a:p>
          <a:p>
            <a:pPr marL="285750" indent="-285750">
              <a:buFont typeface="Arial" pitchFamily="34" charset="0"/>
              <a:buChar char="•"/>
            </a:pPr>
            <a:r>
              <a:rPr lang="en-US" dirty="0" smtClean="0">
                <a:latin typeface="+mj-lt"/>
              </a:rPr>
              <a:t>Portion Size</a:t>
            </a:r>
          </a:p>
          <a:p>
            <a:pPr marL="285750" indent="-285750">
              <a:buFont typeface="Arial" pitchFamily="34" charset="0"/>
              <a:buChar char="•"/>
            </a:pPr>
            <a:r>
              <a:rPr lang="en-US" dirty="0" smtClean="0">
                <a:latin typeface="+mj-lt"/>
              </a:rPr>
              <a:t>Planned Number of Servings</a:t>
            </a:r>
          </a:p>
          <a:p>
            <a:pPr marL="742950" lvl="1" indent="-285750">
              <a:buFont typeface="Arial" pitchFamily="34" charset="0"/>
              <a:buChar char="•"/>
            </a:pPr>
            <a:r>
              <a:rPr lang="en-US" dirty="0" smtClean="0">
                <a:latin typeface="+mj-lt"/>
              </a:rPr>
              <a:t>Student</a:t>
            </a:r>
          </a:p>
          <a:p>
            <a:pPr marL="742950" lvl="1" indent="-285750">
              <a:buFont typeface="Arial" pitchFamily="34" charset="0"/>
              <a:buChar char="•"/>
            </a:pPr>
            <a:r>
              <a:rPr lang="en-US" dirty="0" smtClean="0">
                <a:latin typeface="+mj-lt"/>
              </a:rPr>
              <a:t>Adult/2</a:t>
            </a:r>
            <a:r>
              <a:rPr lang="en-US" baseline="30000" dirty="0" smtClean="0">
                <a:latin typeface="+mj-lt"/>
              </a:rPr>
              <a:t>nd</a:t>
            </a:r>
            <a:r>
              <a:rPr lang="en-US" dirty="0" smtClean="0">
                <a:latin typeface="+mj-lt"/>
              </a:rPr>
              <a:t>/A La Carte</a:t>
            </a:r>
          </a:p>
          <a:p>
            <a:pPr marL="742950" lvl="1" indent="-285750">
              <a:buFont typeface="Arial" pitchFamily="34" charset="0"/>
              <a:buChar char="•"/>
            </a:pPr>
            <a:endParaRPr lang="en-US"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Resources Are </a:t>
            </a:r>
            <a:br>
              <a:rPr lang="en-US" dirty="0" smtClean="0"/>
            </a:br>
            <a:r>
              <a:rPr lang="en-US" dirty="0" smtClean="0"/>
              <a:t>Available For Menu Planning?</a:t>
            </a:r>
            <a:endParaRPr lang="en-US" dirty="0"/>
          </a:p>
        </p:txBody>
      </p:sp>
      <p:sp>
        <p:nvSpPr>
          <p:cNvPr id="3" name="Content Placeholder 2"/>
          <p:cNvSpPr>
            <a:spLocks noGrp="1"/>
          </p:cNvSpPr>
          <p:nvPr>
            <p:ph idx="1"/>
          </p:nvPr>
        </p:nvSpPr>
        <p:spPr/>
        <p:txBody>
          <a:bodyPr>
            <a:normAutofit/>
          </a:bodyPr>
          <a:lstStyle/>
          <a:p>
            <a:r>
              <a:rPr lang="en-US" dirty="0" smtClean="0"/>
              <a:t>NYSED Child Nutrition Knowledge Center</a:t>
            </a:r>
          </a:p>
          <a:p>
            <a:pPr lvl="1"/>
            <a:r>
              <a:rPr lang="en-US" dirty="0" smtClean="0">
                <a:solidFill>
                  <a:prstClr val="black"/>
                </a:solidFill>
              </a:rPr>
              <a:t>Food </a:t>
            </a:r>
            <a:r>
              <a:rPr lang="en-US" dirty="0">
                <a:solidFill>
                  <a:prstClr val="black"/>
                </a:solidFill>
              </a:rPr>
              <a:t>Based Menu Planning </a:t>
            </a:r>
            <a:r>
              <a:rPr lang="en-US" dirty="0" smtClean="0">
                <a:solidFill>
                  <a:prstClr val="black"/>
                </a:solidFill>
              </a:rPr>
              <a:t>button</a:t>
            </a:r>
            <a:endParaRPr lang="en-US" dirty="0">
              <a:solidFill>
                <a:prstClr val="black"/>
              </a:solidFill>
            </a:endParaRPr>
          </a:p>
          <a:p>
            <a:pPr marL="457200" lvl="1" indent="0">
              <a:buNone/>
            </a:pPr>
            <a:endParaRPr lang="en-US" sz="2000" dirty="0" smtClean="0"/>
          </a:p>
          <a:p>
            <a:pPr marL="457200" lvl="1" indent="0">
              <a:buNone/>
            </a:pPr>
            <a:r>
              <a:rPr lang="en-US" sz="2000" dirty="0" smtClean="0"/>
              <a:t>http://portal.nysed.gov/portal/page/pref/CNKC</a:t>
            </a:r>
            <a:endParaRPr lang="en-US" dirty="0" smtClean="0"/>
          </a:p>
          <a:p>
            <a:endParaRPr lang="en-US" dirty="0" smtClean="0"/>
          </a:p>
          <a:p>
            <a:r>
              <a:rPr lang="en-US" dirty="0" smtClean="0"/>
              <a:t>USDA’s Food Buying Guide- Updated!</a:t>
            </a:r>
          </a:p>
          <a:p>
            <a:pPr marL="457200" lvl="1" indent="0">
              <a:buNone/>
            </a:pPr>
            <a:r>
              <a:rPr lang="en-US" sz="2000" dirty="0" smtClean="0"/>
              <a:t>http://teamnutrition.usda.gov/Resources/foodbuyingguide.html </a:t>
            </a:r>
          </a:p>
          <a:p>
            <a:pPr lvl="0">
              <a:spcBef>
                <a:spcPts val="0"/>
              </a:spcBef>
            </a:pPr>
            <a:endParaRPr lang="en-US" dirty="0" smtClean="0">
              <a:solidFill>
                <a:prstClr val="black"/>
              </a:solidFill>
            </a:endParaRPr>
          </a:p>
          <a:p>
            <a:pPr lvl="0">
              <a:spcBef>
                <a:spcPts val="0"/>
              </a:spcBef>
            </a:pPr>
            <a:endParaRPr lang="en-US" dirty="0" smtClean="0">
              <a:solidFill>
                <a:prstClr val="black"/>
              </a:solidFill>
            </a:endParaRPr>
          </a:p>
          <a:p>
            <a:pPr lvl="0">
              <a:spcBef>
                <a:spcPts val="0"/>
              </a:spcBef>
            </a:pPr>
            <a:r>
              <a:rPr lang="en-US" dirty="0" smtClean="0">
                <a:solidFill>
                  <a:prstClr val="black"/>
                </a:solidFill>
              </a:rPr>
              <a:t>National Food Service Management Institute</a:t>
            </a:r>
          </a:p>
          <a:p>
            <a:pPr>
              <a:spcBef>
                <a:spcPts val="0"/>
              </a:spcBef>
              <a:buNone/>
            </a:pPr>
            <a:r>
              <a:rPr lang="en-US" dirty="0" smtClean="0">
                <a:solidFill>
                  <a:prstClr val="black"/>
                </a:solidFill>
              </a:rPr>
              <a:t>	</a:t>
            </a:r>
            <a:r>
              <a:rPr lang="en-US" sz="2000" dirty="0" smtClean="0">
                <a:solidFill>
                  <a:prstClr val="black"/>
                </a:solidFill>
              </a:rPr>
              <a:t>http://www.nfsmi.org</a:t>
            </a:r>
          </a:p>
          <a:p>
            <a:pPr marL="457200" lvl="1" indent="0">
              <a:buNone/>
            </a:pPr>
            <a:endParaRPr lang="en-US" sz="2000" dirty="0" smtClean="0"/>
          </a:p>
        </p:txBody>
      </p:sp>
      <p:pic>
        <p:nvPicPr>
          <p:cNvPr id="5" name="Picture 4" descr="New York State Child Nutrition Knowledge Center - Windows Internet Explorer"/>
          <p:cNvPicPr>
            <a:picLocks noChangeAspect="1"/>
          </p:cNvPicPr>
          <p:nvPr/>
        </p:nvPicPr>
        <p:blipFill rotWithShape="1">
          <a:blip r:embed="rId3">
            <a:extLst>
              <a:ext uri="{28A0092B-C50C-407E-A947-70E740481C1C}">
                <a14:useLocalDpi xmlns:a14="http://schemas.microsoft.com/office/drawing/2010/main" val="0"/>
              </a:ext>
            </a:extLst>
          </a:blip>
          <a:srcRect l="10392" t="25170" r="71848" b="72049"/>
          <a:stretch/>
        </p:blipFill>
        <p:spPr>
          <a:xfrm>
            <a:off x="2286000" y="2438400"/>
            <a:ext cx="1437536" cy="276115"/>
          </a:xfrm>
          <a:prstGeom prst="rect">
            <a:avLst/>
          </a:prstGeom>
        </p:spPr>
      </p:pic>
      <p:pic>
        <p:nvPicPr>
          <p:cNvPr id="7" name="Picture 6" descr="Food Buying Guide for Child Nutrition Programs - Windows Internet Explorer"/>
          <p:cNvPicPr>
            <a:picLocks noChangeAspect="1"/>
          </p:cNvPicPr>
          <p:nvPr/>
        </p:nvPicPr>
        <p:blipFill rotWithShape="1">
          <a:blip r:embed="rId4">
            <a:extLst>
              <a:ext uri="{28A0092B-C50C-407E-A947-70E740481C1C}">
                <a14:useLocalDpi xmlns:a14="http://schemas.microsoft.com/office/drawing/2010/main" val="0"/>
              </a:ext>
            </a:extLst>
          </a:blip>
          <a:srcRect l="70953" t="23021" r="13203" b="60416"/>
          <a:stretch/>
        </p:blipFill>
        <p:spPr>
          <a:xfrm>
            <a:off x="6311815" y="2576457"/>
            <a:ext cx="1004888" cy="1288527"/>
          </a:xfrm>
          <a:prstGeom prst="rect">
            <a:avLst/>
          </a:prstGeom>
        </p:spPr>
      </p:pic>
      <p:pic>
        <p:nvPicPr>
          <p:cNvPr id="8" name="Picture 7" descr="NFSMI - Windows Internet Explorer"/>
          <p:cNvPicPr>
            <a:picLocks noChangeAspect="1"/>
          </p:cNvPicPr>
          <p:nvPr/>
        </p:nvPicPr>
        <p:blipFill rotWithShape="1">
          <a:blip r:embed="rId5">
            <a:extLst>
              <a:ext uri="{28A0092B-C50C-407E-A947-70E740481C1C}">
                <a14:useLocalDpi xmlns:a14="http://schemas.microsoft.com/office/drawing/2010/main" val="0"/>
              </a:ext>
            </a:extLst>
          </a:blip>
          <a:srcRect l="4643" t="5417" r="84880" b="86979"/>
          <a:stretch/>
        </p:blipFill>
        <p:spPr>
          <a:xfrm>
            <a:off x="6343490" y="4953000"/>
            <a:ext cx="941538" cy="838200"/>
          </a:xfrm>
          <a:prstGeom prst="rect">
            <a:avLst/>
          </a:prstGeom>
        </p:spPr>
      </p:pic>
    </p:spTree>
    <p:extLst>
      <p:ext uri="{BB962C8B-B14F-4D97-AF65-F5344CB8AC3E}">
        <p14:creationId xmlns:p14="http://schemas.microsoft.com/office/powerpoint/2010/main" val="3348043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Complete the Day of Service</a:t>
            </a:r>
            <a:endParaRPr lang="en-US" dirty="0"/>
          </a:p>
        </p:txBody>
      </p:sp>
      <p:pic>
        <p:nvPicPr>
          <p:cNvPr id="4" name="Picture 3" descr="Microsoft Excel - Lunch Production Records 2012-13.xlsx"/>
          <p:cNvPicPr>
            <a:picLocks noChangeAspect="1"/>
          </p:cNvPicPr>
          <p:nvPr/>
        </p:nvPicPr>
        <p:blipFill rotWithShape="1">
          <a:blip r:embed="rId3" cstate="print">
            <a:extLst>
              <a:ext uri="{28A0092B-C50C-407E-A947-70E740481C1C}">
                <a14:useLocalDpi xmlns:a14="http://schemas.microsoft.com/office/drawing/2010/main" val="0"/>
              </a:ext>
            </a:extLst>
          </a:blip>
          <a:srcRect l="547" t="10538" r="26328" b="1653"/>
          <a:stretch/>
        </p:blipFill>
        <p:spPr>
          <a:xfrm>
            <a:off x="1219200" y="1309514"/>
            <a:ext cx="6686550" cy="4943475"/>
          </a:xfrm>
          <a:prstGeom prst="rect">
            <a:avLst/>
          </a:prstGeom>
          <a:ln>
            <a:solidFill>
              <a:schemeClr val="tx1"/>
            </a:solidFill>
          </a:ln>
        </p:spPr>
      </p:pic>
      <p:sp>
        <p:nvSpPr>
          <p:cNvPr id="7" name="TextBox 6"/>
          <p:cNvSpPr txBox="1"/>
          <p:nvPr/>
        </p:nvSpPr>
        <p:spPr>
          <a:xfrm>
            <a:off x="762000" y="2362200"/>
            <a:ext cx="3921431" cy="3416320"/>
          </a:xfrm>
          <a:prstGeom prst="rect">
            <a:avLst/>
          </a:prstGeom>
          <a:solidFill>
            <a:schemeClr val="bg1"/>
          </a:solidFill>
          <a:ln w="38100">
            <a:solidFill>
              <a:srgbClr val="AFAD83"/>
            </a:solidFill>
          </a:ln>
          <a:effectLst>
            <a:outerShdw blurRad="50800" dist="63500" dir="8100000" algn="tr" rotWithShape="0">
              <a:prstClr val="black">
                <a:alpha val="40000"/>
              </a:prstClr>
            </a:outerShdw>
          </a:effectLst>
        </p:spPr>
        <p:txBody>
          <a:bodyPr wrap="square" rtlCol="0">
            <a:spAutoFit/>
          </a:bodyPr>
          <a:lstStyle/>
          <a:p>
            <a:endParaRPr lang="en-US" u="sng" dirty="0" smtClean="0">
              <a:latin typeface="+mj-lt"/>
            </a:endParaRPr>
          </a:p>
          <a:p>
            <a:r>
              <a:rPr lang="en-US" u="sng" dirty="0" smtClean="0">
                <a:latin typeface="+mj-lt"/>
              </a:rPr>
              <a:t>Fill in when service is over</a:t>
            </a:r>
            <a:r>
              <a:rPr lang="en-US" dirty="0" smtClean="0">
                <a:latin typeface="+mj-lt"/>
              </a:rPr>
              <a:t>:</a:t>
            </a:r>
          </a:p>
          <a:p>
            <a:pPr marL="285750" indent="-285750">
              <a:buFont typeface="Arial" pitchFamily="34" charset="0"/>
              <a:buChar char="•"/>
            </a:pPr>
            <a:r>
              <a:rPr lang="en-US" dirty="0" smtClean="0">
                <a:latin typeface="+mj-lt"/>
              </a:rPr>
              <a:t>Amount Used</a:t>
            </a:r>
          </a:p>
          <a:p>
            <a:pPr marL="285750" indent="-285750">
              <a:buFont typeface="Arial" pitchFamily="34" charset="0"/>
              <a:buChar char="•"/>
            </a:pPr>
            <a:r>
              <a:rPr lang="en-US" dirty="0" smtClean="0">
                <a:latin typeface="+mj-lt"/>
              </a:rPr>
              <a:t>Actual Number of Servings</a:t>
            </a:r>
          </a:p>
          <a:p>
            <a:pPr marL="742950" lvl="1" indent="-285750">
              <a:buFont typeface="Arial" pitchFamily="34" charset="0"/>
              <a:buChar char="•"/>
            </a:pPr>
            <a:r>
              <a:rPr lang="en-US" dirty="0" smtClean="0">
                <a:latin typeface="+mj-lt"/>
              </a:rPr>
              <a:t>Student</a:t>
            </a:r>
          </a:p>
          <a:p>
            <a:pPr marL="742950" lvl="1" indent="-285750">
              <a:buFont typeface="Arial" pitchFamily="34" charset="0"/>
              <a:buChar char="•"/>
            </a:pPr>
            <a:r>
              <a:rPr lang="en-US" dirty="0" smtClean="0">
                <a:latin typeface="+mj-lt"/>
              </a:rPr>
              <a:t>Adult/2</a:t>
            </a:r>
            <a:r>
              <a:rPr lang="en-US" baseline="30000" dirty="0" smtClean="0">
                <a:latin typeface="+mj-lt"/>
              </a:rPr>
              <a:t>nd</a:t>
            </a:r>
            <a:r>
              <a:rPr lang="en-US" dirty="0" smtClean="0">
                <a:latin typeface="+mj-lt"/>
              </a:rPr>
              <a:t>/A La Carte</a:t>
            </a:r>
          </a:p>
          <a:p>
            <a:pPr marL="285750" indent="-285750">
              <a:buFont typeface="Arial" pitchFamily="34" charset="0"/>
              <a:buChar char="•"/>
            </a:pPr>
            <a:r>
              <a:rPr lang="en-US" dirty="0" smtClean="0">
                <a:latin typeface="+mj-lt"/>
              </a:rPr>
              <a:t>Leftovers</a:t>
            </a:r>
          </a:p>
          <a:p>
            <a:pPr marL="285750" indent="-285750">
              <a:buFont typeface="Arial" pitchFamily="34" charset="0"/>
              <a:buChar char="•"/>
            </a:pPr>
            <a:r>
              <a:rPr lang="en-US" dirty="0" smtClean="0">
                <a:latin typeface="+mj-lt"/>
              </a:rPr>
              <a:t>Time &amp; Temperatures (Optional)</a:t>
            </a:r>
          </a:p>
          <a:p>
            <a:pPr marL="285750" indent="-285750">
              <a:buFont typeface="Arial" pitchFamily="34" charset="0"/>
              <a:buChar char="•"/>
            </a:pPr>
            <a:r>
              <a:rPr lang="en-US" dirty="0" smtClean="0">
                <a:latin typeface="+mj-lt"/>
              </a:rPr>
              <a:t>Total Reimbursable Meals Served</a:t>
            </a:r>
          </a:p>
          <a:p>
            <a:pPr marL="285750" indent="-285750">
              <a:buFont typeface="Arial" pitchFamily="34" charset="0"/>
              <a:buChar char="•"/>
            </a:pPr>
            <a:r>
              <a:rPr lang="en-US" dirty="0" smtClean="0">
                <a:latin typeface="+mj-lt"/>
              </a:rPr>
              <a:t>Substitutions</a:t>
            </a:r>
          </a:p>
          <a:p>
            <a:pPr marL="285750" indent="-285750">
              <a:buFont typeface="Arial" pitchFamily="34" charset="0"/>
              <a:buChar char="•"/>
            </a:pPr>
            <a:r>
              <a:rPr lang="en-US" dirty="0" smtClean="0">
                <a:latin typeface="+mj-lt"/>
              </a:rPr>
              <a:t>Comments &amp; Notes</a:t>
            </a:r>
          </a:p>
          <a:p>
            <a:pPr marL="285750" indent="-285750">
              <a:buFont typeface="Arial" pitchFamily="34" charset="0"/>
              <a:buChar char="•"/>
            </a:pPr>
            <a:endParaRPr lang="en-US" dirty="0" smtClean="0">
              <a:latin typeface="+mj-lt"/>
            </a:endParaRPr>
          </a:p>
        </p:txBody>
      </p:sp>
      <p:sp>
        <p:nvSpPr>
          <p:cNvPr id="3" name="Rectangle 2"/>
          <p:cNvSpPr/>
          <p:nvPr/>
        </p:nvSpPr>
        <p:spPr>
          <a:xfrm>
            <a:off x="1295400" y="1371600"/>
            <a:ext cx="160020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05400" y="2133600"/>
            <a:ext cx="2800350" cy="37973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95400" y="5930920"/>
            <a:ext cx="6610350" cy="322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Weight vs. Volume</a:t>
            </a:r>
            <a:endParaRPr lang="en-US" dirty="0"/>
          </a:p>
        </p:txBody>
      </p:sp>
      <p:sp>
        <p:nvSpPr>
          <p:cNvPr id="495618" name="Rectangle 2"/>
          <p:cNvSpPr>
            <a:spLocks noGrp="1" noChangeArrowheads="1"/>
          </p:cNvSpPr>
          <p:nvPr>
            <p:ph idx="1"/>
          </p:nvPr>
        </p:nvSpPr>
        <p:spPr>
          <a:xfrm>
            <a:off x="152400" y="1642871"/>
            <a:ext cx="5791201" cy="1938529"/>
          </a:xfrm>
          <a:noFill/>
          <a:ln/>
        </p:spPr>
        <p:txBody>
          <a:bodyPr>
            <a:normAutofit/>
          </a:bodyPr>
          <a:lstStyle/>
          <a:p>
            <a:pPr>
              <a:buFontTx/>
              <a:buNone/>
            </a:pPr>
            <a:r>
              <a:rPr lang="en-US" sz="2800" b="1" dirty="0"/>
              <a:t>Peaches, canned</a:t>
            </a:r>
          </a:p>
          <a:p>
            <a:pPr>
              <a:buFontTx/>
              <a:buNone/>
            </a:pPr>
            <a:r>
              <a:rPr lang="en-US" sz="2800" dirty="0"/>
              <a:t>   Weight: 6 </a:t>
            </a:r>
            <a:r>
              <a:rPr lang="en-US" sz="2800" dirty="0" smtClean="0"/>
              <a:t>oz. </a:t>
            </a:r>
            <a:r>
              <a:rPr lang="en-US" sz="2800" dirty="0"/>
              <a:t>= 92 calories</a:t>
            </a:r>
          </a:p>
          <a:p>
            <a:pPr>
              <a:buFontTx/>
              <a:buNone/>
            </a:pPr>
            <a:r>
              <a:rPr lang="en-US" sz="2800" dirty="0"/>
              <a:t>   Volume: ¾ cup = </a:t>
            </a:r>
            <a:r>
              <a:rPr lang="en-US" sz="2800" dirty="0" smtClean="0"/>
              <a:t>102 calories</a:t>
            </a:r>
            <a:endParaRPr lang="en-US" sz="2800" dirty="0"/>
          </a:p>
        </p:txBody>
      </p:sp>
      <p:sp>
        <p:nvSpPr>
          <p:cNvPr id="495619" name="Rectangle 3"/>
          <p:cNvSpPr>
            <a:spLocks noChangeArrowheads="1"/>
          </p:cNvSpPr>
          <p:nvPr/>
        </p:nvSpPr>
        <p:spPr bwMode="auto">
          <a:xfrm>
            <a:off x="3505200" y="5106988"/>
            <a:ext cx="5378028" cy="1524000"/>
          </a:xfrm>
          <a:prstGeom prst="rect">
            <a:avLst/>
          </a:prstGeom>
          <a:noFill/>
          <a:ln w="9525">
            <a:noFill/>
            <a:miter lim="800000"/>
            <a:headEnd/>
            <a:tailEnd/>
          </a:ln>
          <a:effectLst/>
        </p:spPr>
        <p:txBody>
          <a:bodyPr/>
          <a:lstStyle/>
          <a:p>
            <a:pPr marL="342900" indent="-342900" algn="l">
              <a:spcBef>
                <a:spcPct val="20000"/>
              </a:spcBef>
              <a:buClr>
                <a:schemeClr val="tx1"/>
              </a:buClr>
            </a:pPr>
            <a:r>
              <a:rPr lang="en-US" sz="2800" b="1" dirty="0"/>
              <a:t>French Fries, potato puffs</a:t>
            </a:r>
          </a:p>
          <a:p>
            <a:pPr marL="342900" indent="-342900" algn="l">
              <a:spcBef>
                <a:spcPct val="20000"/>
              </a:spcBef>
              <a:buClr>
                <a:schemeClr val="tx1"/>
              </a:buClr>
            </a:pPr>
            <a:r>
              <a:rPr lang="en-US" sz="2800" dirty="0"/>
              <a:t>	Weight: 4 </a:t>
            </a:r>
            <a:r>
              <a:rPr lang="en-US" sz="2800" dirty="0" smtClean="0"/>
              <a:t>oz. </a:t>
            </a:r>
            <a:r>
              <a:rPr lang="en-US" sz="2800" dirty="0"/>
              <a:t>= 252 calories</a:t>
            </a:r>
          </a:p>
          <a:p>
            <a:pPr marL="342900" indent="-342900" algn="l">
              <a:spcBef>
                <a:spcPct val="20000"/>
              </a:spcBef>
              <a:buClr>
                <a:schemeClr val="tx1"/>
              </a:buClr>
            </a:pPr>
            <a:r>
              <a:rPr lang="en-US" sz="2800" dirty="0"/>
              <a:t>	Volume: ½ cup = 142 calories</a:t>
            </a:r>
          </a:p>
          <a:p>
            <a:pPr marL="1143000" lvl="2" indent="-228600" algn="l">
              <a:spcBef>
                <a:spcPct val="20000"/>
              </a:spcBef>
              <a:buClr>
                <a:schemeClr val="tx1"/>
              </a:buClr>
            </a:pPr>
            <a:r>
              <a:rPr lang="en-US" sz="2800" dirty="0">
                <a:solidFill>
                  <a:schemeClr val="tx2"/>
                </a:solidFill>
              </a:rPr>
              <a:t>	</a:t>
            </a:r>
          </a:p>
        </p:txBody>
      </p:sp>
      <p:sp>
        <p:nvSpPr>
          <p:cNvPr id="495621" name="Rectangle 5"/>
          <p:cNvSpPr>
            <a:spLocks noChangeArrowheads="1"/>
          </p:cNvSpPr>
          <p:nvPr/>
        </p:nvSpPr>
        <p:spPr bwMode="auto">
          <a:xfrm>
            <a:off x="5562600" y="1600200"/>
            <a:ext cx="3581400" cy="1905000"/>
          </a:xfrm>
          <a:prstGeom prst="rect">
            <a:avLst/>
          </a:prstGeom>
          <a:noFill/>
          <a:ln w="9525">
            <a:noFill/>
            <a:miter lim="800000"/>
            <a:headEnd/>
            <a:tailEnd/>
          </a:ln>
          <a:effectLst/>
        </p:spPr>
        <p:txBody>
          <a:bodyPr/>
          <a:lstStyle/>
          <a:p>
            <a:pPr marL="342900" indent="-342900" algn="l">
              <a:lnSpc>
                <a:spcPct val="90000"/>
              </a:lnSpc>
              <a:spcBef>
                <a:spcPct val="20000"/>
              </a:spcBef>
            </a:pPr>
            <a:endParaRPr lang="en-US" sz="2800"/>
          </a:p>
        </p:txBody>
      </p:sp>
      <p:sp>
        <p:nvSpPr>
          <p:cNvPr id="495622" name="Rectangle 6"/>
          <p:cNvSpPr>
            <a:spLocks noChangeArrowheads="1"/>
          </p:cNvSpPr>
          <p:nvPr/>
        </p:nvSpPr>
        <p:spPr bwMode="auto">
          <a:xfrm>
            <a:off x="1676400" y="3352800"/>
            <a:ext cx="5029200" cy="1524000"/>
          </a:xfrm>
          <a:prstGeom prst="rect">
            <a:avLst/>
          </a:prstGeom>
          <a:noFill/>
          <a:ln w="9525">
            <a:noFill/>
            <a:miter lim="800000"/>
            <a:headEnd/>
            <a:tailEnd/>
          </a:ln>
          <a:effectLst/>
        </p:spPr>
        <p:txBody>
          <a:bodyPr/>
          <a:lstStyle/>
          <a:p>
            <a:pPr marL="342900" indent="-342900" algn="l">
              <a:lnSpc>
                <a:spcPct val="90000"/>
              </a:lnSpc>
              <a:spcBef>
                <a:spcPct val="20000"/>
              </a:spcBef>
            </a:pPr>
            <a:r>
              <a:rPr lang="en-US" sz="2800" b="1" dirty="0"/>
              <a:t>Cheese, grated</a:t>
            </a:r>
          </a:p>
          <a:p>
            <a:pPr marL="342900" indent="-342900" algn="l">
              <a:lnSpc>
                <a:spcPct val="90000"/>
              </a:lnSpc>
              <a:spcBef>
                <a:spcPct val="20000"/>
              </a:spcBef>
            </a:pPr>
            <a:r>
              <a:rPr lang="en-US" sz="2800" dirty="0"/>
              <a:t>   Weight: 2 </a:t>
            </a:r>
            <a:r>
              <a:rPr lang="en-US" sz="2800" dirty="0" smtClean="0"/>
              <a:t>oz. </a:t>
            </a:r>
            <a:r>
              <a:rPr lang="en-US" sz="2800" dirty="0"/>
              <a:t>= 212 calories</a:t>
            </a:r>
          </a:p>
          <a:p>
            <a:pPr marL="342900" indent="-342900" algn="l">
              <a:lnSpc>
                <a:spcPct val="90000"/>
              </a:lnSpc>
              <a:spcBef>
                <a:spcPct val="20000"/>
              </a:spcBef>
            </a:pPr>
            <a:r>
              <a:rPr lang="en-US" sz="2800" dirty="0"/>
              <a:t>   Volume: ¼  cup = 84 calories</a:t>
            </a: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168" b="96899" l="8065" r="91129"/>
                    </a14:imgEffect>
                  </a14:imgLayer>
                </a14:imgProps>
              </a:ext>
              <a:ext uri="{28A0092B-C50C-407E-A947-70E740481C1C}">
                <a14:useLocalDpi xmlns:a14="http://schemas.microsoft.com/office/drawing/2010/main" val="0"/>
              </a:ext>
            </a:extLst>
          </a:blip>
          <a:srcRect/>
          <a:stretch>
            <a:fillRect/>
          </a:stretch>
        </p:blipFill>
        <p:spPr bwMode="auto">
          <a:xfrm>
            <a:off x="5560500" y="1215923"/>
            <a:ext cx="2025228" cy="210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664" r="98673">
                        <a14:foregroundMark x1="49336" y1="15429" x2="89602" y2="20571"/>
                        <a14:foregroundMark x1="91593" y1="25143" x2="90487" y2="19429"/>
                        <a14:foregroundMark x1="8186" y1="20000" x2="7743" y2="14286"/>
                      </a14:backgroundRemoval>
                    </a14:imgEffect>
                  </a14:imgLayer>
                </a14:imgProps>
              </a:ext>
              <a:ext uri="{28A0092B-C50C-407E-A947-70E740481C1C}">
                <a14:useLocalDpi xmlns:a14="http://schemas.microsoft.com/office/drawing/2010/main" val="0"/>
              </a:ext>
            </a:extLst>
          </a:blip>
          <a:srcRect/>
          <a:stretch>
            <a:fillRect/>
          </a:stretch>
        </p:blipFill>
        <p:spPr bwMode="auto">
          <a:xfrm>
            <a:off x="457200" y="4876800"/>
            <a:ext cx="2265826"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14522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Example of Poorly Completed Production Record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4649" y="1600200"/>
            <a:ext cx="6285101" cy="48006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249362"/>
          </a:xfrm>
        </p:spPr>
        <p:txBody>
          <a:bodyPr/>
          <a:lstStyle/>
          <a:p>
            <a:pPr algn="ctr"/>
            <a:r>
              <a:rPr lang="en-US" dirty="0" smtClean="0"/>
              <a:t>Common Production</a:t>
            </a:r>
            <a:br>
              <a:rPr lang="en-US" dirty="0" smtClean="0"/>
            </a:br>
            <a:r>
              <a:rPr lang="en-US" dirty="0" smtClean="0"/>
              <a:t>Record Errors</a:t>
            </a:r>
            <a:endParaRPr lang="en-US" dirty="0"/>
          </a:p>
        </p:txBody>
      </p:sp>
      <p:sp>
        <p:nvSpPr>
          <p:cNvPr id="3" name="Content Placeholder 2"/>
          <p:cNvSpPr>
            <a:spLocks noGrp="1"/>
          </p:cNvSpPr>
          <p:nvPr>
            <p:ph idx="1"/>
          </p:nvPr>
        </p:nvSpPr>
        <p:spPr>
          <a:xfrm>
            <a:off x="457200" y="1828800"/>
            <a:ext cx="7620000" cy="4572000"/>
          </a:xfrm>
        </p:spPr>
        <p:txBody>
          <a:bodyPr>
            <a:normAutofit/>
          </a:bodyPr>
          <a:lstStyle/>
          <a:p>
            <a:r>
              <a:rPr lang="en-US" sz="3200" dirty="0" smtClean="0"/>
              <a:t>Missing Information</a:t>
            </a:r>
          </a:p>
          <a:p>
            <a:r>
              <a:rPr lang="en-US" sz="3200" dirty="0" smtClean="0"/>
              <a:t>Incorrect Information Recorded</a:t>
            </a:r>
          </a:p>
          <a:p>
            <a:r>
              <a:rPr lang="en-US" sz="3200" dirty="0" smtClean="0"/>
              <a:t>Portion Sizes Not Quantified</a:t>
            </a:r>
          </a:p>
          <a:p>
            <a:r>
              <a:rPr lang="en-US" sz="3200" dirty="0" smtClean="0"/>
              <a:t>Weights vs. Volume</a:t>
            </a:r>
          </a:p>
          <a:p>
            <a:r>
              <a:rPr lang="en-US" sz="3200" dirty="0" smtClean="0"/>
              <a:t>Missing Condiments </a:t>
            </a:r>
          </a:p>
          <a:p>
            <a:r>
              <a:rPr lang="en-US" sz="3200" dirty="0" smtClean="0"/>
              <a:t>Missing Daily Items</a:t>
            </a:r>
          </a:p>
          <a:p>
            <a:r>
              <a:rPr lang="en-US" sz="3200" dirty="0" smtClean="0"/>
              <a:t>Not Legible</a:t>
            </a:r>
          </a:p>
        </p:txBody>
      </p:sp>
      <p:pic>
        <p:nvPicPr>
          <p:cNvPr id="4098" name="Picture 2" descr="C:\Users\mtaney\AppData\Local\Microsoft\Windows\Temporary Internet Files\Content.IE5\GBNCBFNC\MC90007871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1981200"/>
            <a:ext cx="1940174" cy="3646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pPr algn="ctr"/>
            <a:r>
              <a:rPr lang="en-US" smtClean="0"/>
              <a:t/>
            </a:r>
            <a:br>
              <a:rPr lang="en-US" smtClean="0"/>
            </a:br>
            <a:r>
              <a:rPr lang="en-US" smtClean="0"/>
              <a:t>Menu and Production Record</a:t>
            </a:r>
            <a:br>
              <a:rPr lang="en-US" smtClean="0"/>
            </a:br>
            <a:endParaRPr lang="en-US" dirty="0"/>
          </a:p>
        </p:txBody>
      </p:sp>
      <p:sp>
        <p:nvSpPr>
          <p:cNvPr id="4" name="Text Placeholder 3"/>
          <p:cNvSpPr>
            <a:spLocks noGrp="1"/>
          </p:cNvSpPr>
          <p:nvPr>
            <p:ph type="body" idx="1"/>
          </p:nvPr>
        </p:nvSpPr>
        <p:spPr>
          <a:xfrm>
            <a:off x="1524000" y="1371600"/>
            <a:ext cx="1752600" cy="498475"/>
          </a:xfrm>
        </p:spPr>
        <p:txBody>
          <a:bodyPr/>
          <a:lstStyle/>
          <a:p>
            <a:pPr algn="ctr"/>
            <a:r>
              <a:rPr lang="en-US" b="0" smtClean="0"/>
              <a:t>Daily Menu</a:t>
            </a:r>
            <a:endParaRPr lang="en-US" b="0" dirty="0"/>
          </a:p>
        </p:txBody>
      </p:sp>
      <p:pic>
        <p:nvPicPr>
          <p:cNvPr id="8" name="Content Placeholder 7"/>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228600" y="1981200"/>
            <a:ext cx="4191000" cy="4038600"/>
          </a:xfrm>
          <a:prstGeom prst="rect">
            <a:avLst/>
          </a:prstGeom>
        </p:spPr>
      </p:pic>
      <p:sp>
        <p:nvSpPr>
          <p:cNvPr id="6" name="Text Placeholder 5"/>
          <p:cNvSpPr>
            <a:spLocks noGrp="1"/>
          </p:cNvSpPr>
          <p:nvPr>
            <p:ph type="body" sz="quarter" idx="3"/>
          </p:nvPr>
        </p:nvSpPr>
        <p:spPr>
          <a:xfrm>
            <a:off x="5209920" y="1371600"/>
            <a:ext cx="2971799" cy="498475"/>
          </a:xfrm>
        </p:spPr>
        <p:txBody>
          <a:bodyPr/>
          <a:lstStyle/>
          <a:p>
            <a:pPr algn="ctr"/>
            <a:r>
              <a:rPr lang="en-US" b="0" smtClean="0"/>
              <a:t>Daily Production Record</a:t>
            </a:r>
            <a:endParaRPr lang="en-US" b="0" dirty="0"/>
          </a:p>
        </p:txBody>
      </p:sp>
      <p:pic>
        <p:nvPicPr>
          <p:cNvPr id="3" name="Content Placeholder 2"/>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343400" y="2209800"/>
            <a:ext cx="4587275" cy="3733800"/>
          </a:xfrm>
        </p:spPr>
      </p:pic>
    </p:spTree>
    <p:extLst>
      <p:ext uri="{BB962C8B-B14F-4D97-AF65-F5344CB8AC3E}">
        <p14:creationId xmlns:p14="http://schemas.microsoft.com/office/powerpoint/2010/main" val="743266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Nutrient Analysis Done by LEA</a:t>
            </a:r>
            <a:endParaRPr lang="en-US" dirty="0"/>
          </a:p>
        </p:txBody>
      </p:sp>
      <p:sp>
        <p:nvSpPr>
          <p:cNvPr id="3" name="Content Placeholder 2"/>
          <p:cNvSpPr>
            <a:spLocks noGrp="1"/>
          </p:cNvSpPr>
          <p:nvPr>
            <p:ph idx="1"/>
          </p:nvPr>
        </p:nvSpPr>
        <p:spPr>
          <a:xfrm>
            <a:off x="2362200" y="1600200"/>
            <a:ext cx="6096000" cy="4800600"/>
          </a:xfrm>
        </p:spPr>
        <p:txBody>
          <a:bodyPr>
            <a:normAutofit/>
          </a:bodyPr>
          <a:lstStyle/>
          <a:p>
            <a:r>
              <a:rPr lang="en-US" sz="3200" dirty="0" smtClean="0"/>
              <a:t>USDA approved software</a:t>
            </a:r>
          </a:p>
          <a:p>
            <a:r>
              <a:rPr lang="en-US" sz="3200" dirty="0" smtClean="0"/>
              <a:t>Appropriate age/grade groupings</a:t>
            </a:r>
          </a:p>
          <a:p>
            <a:r>
              <a:rPr lang="en-US" sz="3200" dirty="0" smtClean="0"/>
              <a:t>All food items included in analysis</a:t>
            </a:r>
          </a:p>
          <a:p>
            <a:r>
              <a:rPr lang="en-US" sz="3200" dirty="0" smtClean="0"/>
              <a:t>Data entered correctly</a:t>
            </a:r>
          </a:p>
          <a:p>
            <a:r>
              <a:rPr lang="en-US" sz="3200" dirty="0" smtClean="0"/>
              <a:t>Data reasonable</a:t>
            </a:r>
          </a:p>
          <a:p>
            <a:r>
              <a:rPr lang="en-US" sz="3200" dirty="0" smtClean="0"/>
              <a:t>Weighted average</a:t>
            </a:r>
          </a:p>
          <a:p>
            <a:r>
              <a:rPr lang="en-US" sz="3200" dirty="0" smtClean="0"/>
              <a:t>Planned servings</a:t>
            </a:r>
          </a:p>
          <a:p>
            <a:r>
              <a:rPr lang="en-US" sz="3200" dirty="0" smtClean="0"/>
              <a:t>Meet key nutrients</a:t>
            </a:r>
            <a:endParaRPr lang="en-US" sz="3200" dirty="0"/>
          </a:p>
        </p:txBody>
      </p:sp>
      <p:pic>
        <p:nvPicPr>
          <p:cNvPr id="6148" name="Picture 4" descr="C:\Users\kjunco\AppData\Local\Microsoft\Windows\Temporary Internet Files\Content.IE5\A6LC35BY\MP90040955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270">
            <a:off x="218045" y="2599135"/>
            <a:ext cx="2250811" cy="1501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Consistent &amp; Current</a:t>
            </a:r>
            <a:endParaRPr lang="en-US" dirty="0"/>
          </a:p>
        </p:txBody>
      </p:sp>
      <p:sp>
        <p:nvSpPr>
          <p:cNvPr id="3" name="Content Placeholder 2"/>
          <p:cNvSpPr>
            <a:spLocks noGrp="1"/>
          </p:cNvSpPr>
          <p:nvPr>
            <p:ph sz="half" idx="1"/>
          </p:nvPr>
        </p:nvSpPr>
        <p:spPr>
          <a:xfrm>
            <a:off x="457200" y="1371600"/>
            <a:ext cx="3657600" cy="4590288"/>
          </a:xfrm>
        </p:spPr>
        <p:txBody>
          <a:bodyPr>
            <a:normAutofit/>
          </a:bodyPr>
          <a:lstStyle/>
          <a:p>
            <a:r>
              <a:rPr lang="en-US" dirty="0" smtClean="0"/>
              <a:t>All supporting documentation for your menu should be consistent and current!</a:t>
            </a:r>
          </a:p>
          <a:p>
            <a:pPr lvl="1"/>
            <a:r>
              <a:rPr lang="en-US" dirty="0" smtClean="0"/>
              <a:t>Nutrition Information</a:t>
            </a:r>
          </a:p>
          <a:p>
            <a:pPr lvl="1"/>
            <a:r>
              <a:rPr lang="en-US" dirty="0" smtClean="0"/>
              <a:t>Standardized Recipes</a:t>
            </a:r>
          </a:p>
          <a:p>
            <a:pPr lvl="1"/>
            <a:r>
              <a:rPr lang="en-US" dirty="0" smtClean="0"/>
              <a:t>Production Records</a:t>
            </a:r>
          </a:p>
          <a:p>
            <a:pPr lvl="1"/>
            <a:r>
              <a:rPr lang="en-US" dirty="0" smtClean="0"/>
              <a:t>Nutrient Analysis</a:t>
            </a:r>
          </a:p>
        </p:txBody>
      </p:sp>
      <p:sp>
        <p:nvSpPr>
          <p:cNvPr id="4" name="Content Placeholder 3"/>
          <p:cNvSpPr>
            <a:spLocks noGrp="1"/>
          </p:cNvSpPr>
          <p:nvPr>
            <p:ph sz="half" idx="2"/>
          </p:nvPr>
        </p:nvSpPr>
        <p:spPr>
          <a:xfrm>
            <a:off x="4419600" y="1371600"/>
            <a:ext cx="3886200" cy="4590288"/>
          </a:xfrm>
        </p:spPr>
        <p:txBody>
          <a:bodyPr>
            <a:normAutofit/>
          </a:bodyPr>
          <a:lstStyle/>
          <a:p>
            <a:pPr lvl="0">
              <a:buNone/>
            </a:pPr>
            <a:r>
              <a:rPr lang="en-US" u="sng" dirty="0">
                <a:solidFill>
                  <a:prstClr val="black"/>
                </a:solidFill>
              </a:rPr>
              <a:t>For </a:t>
            </a:r>
            <a:r>
              <a:rPr lang="en-US" u="sng" dirty="0" smtClean="0">
                <a:solidFill>
                  <a:prstClr val="black"/>
                </a:solidFill>
              </a:rPr>
              <a:t>Example</a:t>
            </a:r>
          </a:p>
          <a:p>
            <a:pPr lvl="0"/>
            <a:r>
              <a:rPr lang="en-US" dirty="0">
                <a:solidFill>
                  <a:prstClr val="black"/>
                </a:solidFill>
              </a:rPr>
              <a:t>Monday you </a:t>
            </a:r>
            <a:r>
              <a:rPr lang="en-US" dirty="0" smtClean="0">
                <a:solidFill>
                  <a:prstClr val="black"/>
                </a:solidFill>
              </a:rPr>
              <a:t>serve:</a:t>
            </a:r>
          </a:p>
          <a:p>
            <a:pPr lvl="1"/>
            <a:endParaRPr lang="en-US" dirty="0" smtClean="0">
              <a:solidFill>
                <a:prstClr val="black"/>
              </a:solidFill>
            </a:endParaRPr>
          </a:p>
          <a:p>
            <a:pPr lvl="1"/>
            <a:endParaRPr lang="en-US" dirty="0">
              <a:solidFill>
                <a:prstClr val="black"/>
              </a:solidFill>
            </a:endParaRPr>
          </a:p>
          <a:p>
            <a:pPr lvl="1"/>
            <a:r>
              <a:rPr lang="en-US" dirty="0" smtClean="0">
                <a:solidFill>
                  <a:prstClr val="black"/>
                </a:solidFill>
              </a:rPr>
              <a:t>Spaghetti and Meatballs</a:t>
            </a:r>
          </a:p>
          <a:p>
            <a:pPr lvl="1"/>
            <a:r>
              <a:rPr lang="en-US" dirty="0" smtClean="0">
                <a:solidFill>
                  <a:prstClr val="black"/>
                </a:solidFill>
              </a:rPr>
              <a:t>Dinner Roll</a:t>
            </a:r>
          </a:p>
          <a:p>
            <a:pPr lvl="1"/>
            <a:r>
              <a:rPr lang="en-US" dirty="0" smtClean="0">
                <a:solidFill>
                  <a:prstClr val="black"/>
                </a:solidFill>
              </a:rPr>
              <a:t>Green Beans</a:t>
            </a:r>
          </a:p>
          <a:p>
            <a:pPr lvl="1"/>
            <a:r>
              <a:rPr lang="en-US" dirty="0" smtClean="0">
                <a:solidFill>
                  <a:prstClr val="black"/>
                </a:solidFill>
              </a:rPr>
              <a:t>Pears</a:t>
            </a:r>
          </a:p>
          <a:p>
            <a:pPr lvl="1"/>
            <a:r>
              <a:rPr lang="en-US" dirty="0" smtClean="0">
                <a:solidFill>
                  <a:prstClr val="black"/>
                </a:solidFill>
              </a:rPr>
              <a:t>Fat Free Chocolate Milk</a:t>
            </a:r>
          </a:p>
          <a:p>
            <a:pPr lvl="1"/>
            <a:r>
              <a:rPr lang="en-US" dirty="0" smtClean="0">
                <a:solidFill>
                  <a:prstClr val="black"/>
                </a:solidFill>
              </a:rPr>
              <a:t>1% White Milk</a:t>
            </a:r>
            <a:endParaRPr lang="en-US" dirty="0"/>
          </a:p>
        </p:txBody>
      </p:sp>
      <p:pic>
        <p:nvPicPr>
          <p:cNvPr id="7170" name="Picture 2" descr="C:\Users\kjunco\AppData\Local\Microsoft\Windows\Temporary Internet Files\Content.IE5\ZDW17W0O\MC90038878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6088" y="2362200"/>
            <a:ext cx="1810512" cy="10213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Child Nutrition Program </a:t>
            </a:r>
            <a:br>
              <a:rPr lang="en-US" dirty="0" smtClean="0"/>
            </a:br>
            <a:r>
              <a:rPr lang="en-US" dirty="0" smtClean="0"/>
              <a:t>Contact Information</a:t>
            </a:r>
            <a:endParaRPr lang="en-US" dirty="0"/>
          </a:p>
        </p:txBody>
      </p:sp>
      <p:sp>
        <p:nvSpPr>
          <p:cNvPr id="3" name="Content Placeholder 2"/>
          <p:cNvSpPr>
            <a:spLocks noGrp="1"/>
          </p:cNvSpPr>
          <p:nvPr>
            <p:ph idx="1"/>
          </p:nvPr>
        </p:nvSpPr>
        <p:spPr/>
        <p:txBody>
          <a:bodyPr/>
          <a:lstStyle/>
          <a:p>
            <a:r>
              <a:rPr lang="en-US" sz="2400" b="1" dirty="0" smtClean="0"/>
              <a:t>Thank You!</a:t>
            </a:r>
          </a:p>
          <a:p>
            <a:pPr marL="0" indent="0">
              <a:buNone/>
            </a:pPr>
            <a:endParaRPr lang="en-US" sz="2400" dirty="0" smtClean="0"/>
          </a:p>
          <a:p>
            <a:r>
              <a:rPr lang="en-US" dirty="0" smtClean="0"/>
              <a:t>For questions, please contact your Child Nutrition Representative at:</a:t>
            </a:r>
          </a:p>
          <a:p>
            <a:endParaRPr lang="en-US" sz="2400" dirty="0"/>
          </a:p>
          <a:p>
            <a:endParaRPr lang="en-US" dirty="0" smtClean="0"/>
          </a:p>
          <a:p>
            <a:r>
              <a:rPr lang="en-US" dirty="0" smtClean="0"/>
              <a:t>Please frequently refer to the Child Nutrition Knowledge Center website:</a:t>
            </a:r>
          </a:p>
          <a:p>
            <a:endParaRPr lang="en-US" dirty="0" smtClean="0"/>
          </a:p>
        </p:txBody>
      </p:sp>
      <p:sp>
        <p:nvSpPr>
          <p:cNvPr id="4" name="Rectangle 3"/>
          <p:cNvSpPr/>
          <p:nvPr/>
        </p:nvSpPr>
        <p:spPr>
          <a:xfrm>
            <a:off x="2971800" y="3048000"/>
            <a:ext cx="2428870" cy="523220"/>
          </a:xfrm>
          <a:prstGeom prst="rect">
            <a:avLst/>
          </a:prstGeom>
          <a:noFill/>
        </p:spPr>
        <p:txBody>
          <a:bodyPr wrap="none" lIns="91440" tIns="45720" rIns="91440" bIns="45720">
            <a:spAutoFit/>
          </a:bodyPr>
          <a:lstStyle/>
          <a:p>
            <a:pPr algn="ct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(518) 473-8781</a:t>
            </a:r>
          </a:p>
        </p:txBody>
      </p:sp>
      <p:sp>
        <p:nvSpPr>
          <p:cNvPr id="5" name="Rectangle 4"/>
          <p:cNvSpPr/>
          <p:nvPr/>
        </p:nvSpPr>
        <p:spPr>
          <a:xfrm>
            <a:off x="1523580" y="4876800"/>
            <a:ext cx="5323381" cy="492443"/>
          </a:xfrm>
          <a:prstGeom prst="rect">
            <a:avLst/>
          </a:prstGeom>
          <a:noFill/>
        </p:spPr>
        <p:txBody>
          <a:bodyPr wrap="none" lIns="91440" tIns="45720" rIns="91440" bIns="45720">
            <a:spAutoFit/>
          </a:bodyPr>
          <a:lstStyle/>
          <a:p>
            <a:pPr algn="ctr"/>
            <a:r>
              <a:rPr 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http</a:t>
            </a:r>
            <a:r>
              <a:rPr 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://www.nysed.gov/cn/cnms.htm</a:t>
            </a:r>
            <a:endParaRPr 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254389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Tools Are Required </a:t>
            </a:r>
            <a:br>
              <a:rPr lang="en-US" dirty="0" smtClean="0"/>
            </a:br>
            <a:r>
              <a:rPr lang="en-US" dirty="0" smtClean="0"/>
              <a:t>For Planning A Menu?</a:t>
            </a:r>
            <a:br>
              <a:rPr lang="en-US" dirty="0" smtClean="0"/>
            </a:br>
            <a:r>
              <a:rPr lang="en-US" sz="2200" dirty="0" smtClean="0"/>
              <a:t>7 CFR §210.10(a)(3)</a:t>
            </a:r>
            <a:endParaRPr lang="en-US" dirty="0"/>
          </a:p>
        </p:txBody>
      </p:sp>
      <p:sp>
        <p:nvSpPr>
          <p:cNvPr id="3" name="Content Placeholder 2"/>
          <p:cNvSpPr>
            <a:spLocks noGrp="1"/>
          </p:cNvSpPr>
          <p:nvPr>
            <p:ph idx="1"/>
          </p:nvPr>
        </p:nvSpPr>
        <p:spPr/>
        <p:txBody>
          <a:bodyPr>
            <a:normAutofit/>
          </a:bodyPr>
          <a:lstStyle/>
          <a:p>
            <a:r>
              <a:rPr lang="en-US" sz="3600" dirty="0" smtClean="0"/>
              <a:t>Nutrition Information</a:t>
            </a:r>
          </a:p>
          <a:p>
            <a:pPr lvl="1"/>
            <a:r>
              <a:rPr lang="en-US" dirty="0" smtClean="0"/>
              <a:t>Child Nutrition (CN) Labels</a:t>
            </a:r>
          </a:p>
          <a:p>
            <a:pPr lvl="1"/>
            <a:r>
              <a:rPr lang="en-US" dirty="0" smtClean="0"/>
              <a:t>Product Formulations Statements</a:t>
            </a:r>
          </a:p>
          <a:p>
            <a:pPr lvl="1"/>
            <a:r>
              <a:rPr lang="en-US" dirty="0" smtClean="0"/>
              <a:t>Nutrition Fact Labels</a:t>
            </a:r>
          </a:p>
          <a:p>
            <a:pPr lvl="0"/>
            <a:r>
              <a:rPr lang="en-US" sz="3600" dirty="0" smtClean="0">
                <a:solidFill>
                  <a:prstClr val="black"/>
                </a:solidFill>
              </a:rPr>
              <a:t>Standardized Recipes</a:t>
            </a:r>
          </a:p>
          <a:p>
            <a:pPr lvl="0"/>
            <a:r>
              <a:rPr lang="en-US" sz="3600" dirty="0" smtClean="0">
                <a:solidFill>
                  <a:prstClr val="black"/>
                </a:solidFill>
              </a:rPr>
              <a:t>Production Records</a:t>
            </a:r>
          </a:p>
          <a:p>
            <a:pPr lvl="0"/>
            <a:r>
              <a:rPr lang="en-US" sz="3600" dirty="0" smtClean="0">
                <a:solidFill>
                  <a:prstClr val="black"/>
                </a:solidFill>
              </a:rPr>
              <a:t>Menu</a:t>
            </a:r>
            <a:endParaRPr lang="en-US" sz="3600" dirty="0">
              <a:solidFill>
                <a:prstClr val="black"/>
              </a:solidFill>
            </a:endParaRPr>
          </a:p>
        </p:txBody>
      </p:sp>
      <p:pic>
        <p:nvPicPr>
          <p:cNvPr id="1026" name="Picture 2" descr="C:\Users\kjunco\AppData\Local\Microsoft\Windows\Temporary Internet Files\Content.IE5\8OPGPLVD\MP90043072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8956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949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Child Nutrition Program (CN) Labels </a:t>
            </a:r>
            <a:endParaRPr lang="en-US" dirty="0"/>
          </a:p>
        </p:txBody>
      </p:sp>
      <p:sp>
        <p:nvSpPr>
          <p:cNvPr id="3" name="Content Placeholder 2"/>
          <p:cNvSpPr>
            <a:spLocks noGrp="1"/>
          </p:cNvSpPr>
          <p:nvPr>
            <p:ph idx="1"/>
          </p:nvPr>
        </p:nvSpPr>
        <p:spPr/>
        <p:txBody>
          <a:bodyPr>
            <a:normAutofit fontScale="40000" lnSpcReduction="20000"/>
          </a:bodyPr>
          <a:lstStyle/>
          <a:p>
            <a:pPr>
              <a:buNone/>
            </a:pPr>
            <a:r>
              <a:rPr lang="en-US" sz="6000" b="1" dirty="0" smtClean="0"/>
              <a:t>A CN labeled product will always contain the following:</a:t>
            </a:r>
            <a:r>
              <a:rPr lang="en-US" sz="6000" dirty="0" smtClean="0"/>
              <a:t> </a:t>
            </a:r>
            <a:br>
              <a:rPr lang="en-US" sz="6000" dirty="0" smtClean="0"/>
            </a:br>
            <a:endParaRPr lang="en-US" sz="6000" dirty="0" smtClean="0"/>
          </a:p>
          <a:p>
            <a:r>
              <a:rPr lang="en-US" sz="5500" dirty="0" smtClean="0"/>
              <a:t>The CN logo, which is a distinct border</a:t>
            </a:r>
          </a:p>
          <a:p>
            <a:r>
              <a:rPr lang="en-US" sz="5500" dirty="0" smtClean="0"/>
              <a:t>The meal pattern contribution statement</a:t>
            </a:r>
          </a:p>
          <a:p>
            <a:r>
              <a:rPr lang="en-US" sz="5500" dirty="0" smtClean="0"/>
              <a:t>A unique 6-digit product identification number (assigned by FNS) appearing in the upper right hand corner of the CN logo</a:t>
            </a:r>
          </a:p>
          <a:p>
            <a:r>
              <a:rPr lang="en-US" sz="5500" dirty="0" smtClean="0"/>
              <a:t>The USDA/FNS authorization statement</a:t>
            </a:r>
          </a:p>
          <a:p>
            <a:r>
              <a:rPr lang="en-US" sz="5500" dirty="0" smtClean="0"/>
              <a:t>The month and year of final FNS approval appearing at the end of the  authorization statement</a:t>
            </a:r>
          </a:p>
          <a:p>
            <a:r>
              <a:rPr lang="en-US" sz="5500" dirty="0" smtClean="0"/>
              <a:t>The remaining required label features: product name, inspection legend, ingredient statement, signature/address line, and net weight</a:t>
            </a:r>
          </a:p>
          <a:p>
            <a:endParaRPr lang="en-US" sz="6000" dirty="0" smtClean="0"/>
          </a:p>
          <a:p>
            <a:r>
              <a:rPr lang="en-US" sz="6000" dirty="0" smtClean="0"/>
              <a:t>http</a:t>
            </a:r>
            <a:r>
              <a:rPr lang="en-US" sz="6000" dirty="0"/>
              <a:t>://</a:t>
            </a:r>
            <a:r>
              <a:rPr lang="en-US" sz="6000" dirty="0" smtClean="0"/>
              <a:t>www.fns.usda.gov/cnd/cnlabeling/authorized.htm</a:t>
            </a:r>
            <a:endParaRPr lang="en-US" sz="6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02243"/>
            <a:ext cx="8686800" cy="1143000"/>
          </a:xfrm>
        </p:spPr>
        <p:txBody>
          <a:bodyPr/>
          <a:lstStyle/>
          <a:p>
            <a:pPr algn="ctr" fontAlgn="auto">
              <a:spcAft>
                <a:spcPts val="0"/>
              </a:spcAft>
              <a:defRPr/>
            </a:pPr>
            <a:r>
              <a:rPr lang="en-US" dirty="0" smtClean="0"/>
              <a:t>Sample CN Label</a:t>
            </a:r>
            <a:endParaRPr lang="en-US" dirty="0"/>
          </a:p>
        </p:txBody>
      </p:sp>
      <p:grpSp>
        <p:nvGrpSpPr>
          <p:cNvPr id="6" name="Group 5"/>
          <p:cNvGrpSpPr/>
          <p:nvPr/>
        </p:nvGrpSpPr>
        <p:grpSpPr>
          <a:xfrm>
            <a:off x="533400" y="380056"/>
            <a:ext cx="8147050" cy="6017970"/>
            <a:chOff x="917575" y="354013"/>
            <a:chExt cx="8147050" cy="6017970"/>
          </a:xfrm>
        </p:grpSpPr>
        <p:pic>
          <p:nvPicPr>
            <p:cNvPr id="128004" name="Picture 3"/>
            <p:cNvPicPr>
              <a:picLocks noChangeAspect="1"/>
            </p:cNvPicPr>
            <p:nvPr/>
          </p:nvPicPr>
          <p:blipFill>
            <a:blip r:embed="rId3" cstate="print"/>
            <a:srcRect/>
            <a:stretch>
              <a:fillRect/>
            </a:stretch>
          </p:blipFill>
          <p:spPr bwMode="auto">
            <a:xfrm>
              <a:off x="7517292" y="5839410"/>
              <a:ext cx="690563" cy="474662"/>
            </a:xfrm>
            <a:prstGeom prst="rect">
              <a:avLst/>
            </a:prstGeom>
            <a:noFill/>
            <a:ln w="9525">
              <a:noFill/>
              <a:miter lim="800000"/>
              <a:headEnd/>
              <a:tailEnd/>
            </a:ln>
          </p:spPr>
        </p:pic>
        <p:grpSp>
          <p:nvGrpSpPr>
            <p:cNvPr id="2" name="Group 25"/>
            <p:cNvGrpSpPr>
              <a:grpSpLocks/>
            </p:cNvGrpSpPr>
            <p:nvPr/>
          </p:nvGrpSpPr>
          <p:grpSpPr bwMode="auto">
            <a:xfrm>
              <a:off x="917575" y="354013"/>
              <a:ext cx="8147050" cy="5867922"/>
              <a:chOff x="234950" y="-3502"/>
              <a:chExt cx="9144000" cy="5867400"/>
            </a:xfrm>
          </p:grpSpPr>
          <p:sp>
            <p:nvSpPr>
              <p:cNvPr id="128009" name="Text Box 4"/>
              <p:cNvSpPr txBox="1">
                <a:spLocks noChangeArrowheads="1"/>
              </p:cNvSpPr>
              <p:nvPr/>
            </p:nvSpPr>
            <p:spPr bwMode="auto">
              <a:xfrm>
                <a:off x="380999" y="1167568"/>
                <a:ext cx="8153400" cy="584775"/>
              </a:xfrm>
              <a:prstGeom prst="rect">
                <a:avLst/>
              </a:prstGeom>
              <a:noFill/>
              <a:ln w="9525">
                <a:noFill/>
                <a:miter lim="800000"/>
                <a:headEnd/>
                <a:tailEnd/>
              </a:ln>
            </p:spPr>
            <p:txBody>
              <a:bodyPr>
                <a:spAutoFit/>
              </a:bodyPr>
              <a:lstStyle/>
              <a:p>
                <a:pPr algn="ctr"/>
                <a:r>
                  <a:rPr lang="en-US" sz="3200" b="1" dirty="0">
                    <a:latin typeface="Corbel" pitchFamily="34" charset="0"/>
                  </a:rPr>
                  <a:t>Chicken Stir-Fry Bowl </a:t>
                </a:r>
              </a:p>
            </p:txBody>
          </p:sp>
          <p:sp>
            <p:nvSpPr>
              <p:cNvPr id="128010" name="Rectangle 5"/>
              <p:cNvSpPr>
                <a:spLocks noChangeArrowheads="1"/>
              </p:cNvSpPr>
              <p:nvPr/>
            </p:nvSpPr>
            <p:spPr bwMode="auto">
              <a:xfrm>
                <a:off x="234950" y="2011363"/>
                <a:ext cx="9144000" cy="338554"/>
              </a:xfrm>
              <a:prstGeom prst="rect">
                <a:avLst/>
              </a:prstGeom>
              <a:noFill/>
              <a:ln w="9525">
                <a:noFill/>
                <a:miter lim="800000"/>
                <a:headEnd/>
                <a:tailEnd/>
              </a:ln>
            </p:spPr>
            <p:txBody>
              <a:bodyPr>
                <a:spAutoFit/>
              </a:bodyPr>
              <a:lstStyle/>
              <a:p>
                <a:endParaRPr lang="en-US" sz="1600">
                  <a:latin typeface="Corbel" pitchFamily="34" charset="0"/>
                </a:endParaRPr>
              </a:p>
            </p:txBody>
          </p:sp>
          <p:sp>
            <p:nvSpPr>
              <p:cNvPr id="128015" name="Text Box 10"/>
              <p:cNvSpPr txBox="1">
                <a:spLocks noChangeArrowheads="1"/>
              </p:cNvSpPr>
              <p:nvPr/>
            </p:nvSpPr>
            <p:spPr bwMode="auto">
              <a:xfrm>
                <a:off x="990600" y="1634608"/>
                <a:ext cx="6858001" cy="830997"/>
              </a:xfrm>
              <a:prstGeom prst="rect">
                <a:avLst/>
              </a:prstGeom>
              <a:noFill/>
              <a:ln w="9525">
                <a:noFill/>
                <a:miter lim="800000"/>
                <a:headEnd/>
                <a:tailEnd/>
              </a:ln>
            </p:spPr>
            <p:txBody>
              <a:bodyPr>
                <a:spAutoFit/>
              </a:bodyPr>
              <a:lstStyle/>
              <a:p>
                <a:pPr algn="ctr"/>
                <a:r>
                  <a:rPr lang="en-US" sz="2000" dirty="0">
                    <a:latin typeface="Corbel" pitchFamily="34" charset="0"/>
                  </a:rPr>
                  <a:t>Ingredient Statement:</a:t>
                </a:r>
              </a:p>
              <a:p>
                <a:pPr algn="ctr"/>
                <a:r>
                  <a:rPr lang="en-US" sz="1400" dirty="0">
                    <a:latin typeface="Corbel" pitchFamily="34" charset="0"/>
                  </a:rPr>
                  <a:t>Chicken, brown rice, broccoli, red peppers, carrots, onions, water, olive oil, soy sauce, spices.</a:t>
                </a:r>
              </a:p>
            </p:txBody>
          </p:sp>
          <p:sp>
            <p:nvSpPr>
              <p:cNvPr id="128016" name="Rectangle 11"/>
              <p:cNvSpPr>
                <a:spLocks noChangeArrowheads="1"/>
              </p:cNvSpPr>
              <p:nvPr/>
            </p:nvSpPr>
            <p:spPr bwMode="auto">
              <a:xfrm>
                <a:off x="410496" y="-3502"/>
                <a:ext cx="8153400" cy="5867400"/>
              </a:xfrm>
              <a:prstGeom prst="rect">
                <a:avLst/>
              </a:prstGeom>
              <a:noFill/>
              <a:ln w="9525">
                <a:noFill/>
                <a:miter lim="800000"/>
                <a:headEnd/>
                <a:tailEnd/>
              </a:ln>
            </p:spPr>
            <p:txBody>
              <a:bodyPr wrap="none" anchor="ctr"/>
              <a:lstStyle/>
              <a:p>
                <a:endParaRPr lang="en-US" sz="1600">
                  <a:latin typeface="Corbel" pitchFamily="34" charset="0"/>
                </a:endParaRPr>
              </a:p>
            </p:txBody>
          </p:sp>
          <p:sp>
            <p:nvSpPr>
              <p:cNvPr id="128017" name="Text Box 12"/>
              <p:cNvSpPr txBox="1">
                <a:spLocks noChangeArrowheads="1"/>
              </p:cNvSpPr>
              <p:nvPr/>
            </p:nvSpPr>
            <p:spPr bwMode="auto">
              <a:xfrm>
                <a:off x="584200" y="4488432"/>
                <a:ext cx="2684709" cy="400110"/>
              </a:xfrm>
              <a:prstGeom prst="rect">
                <a:avLst/>
              </a:prstGeom>
              <a:noFill/>
              <a:ln w="9525">
                <a:noFill/>
                <a:miter lim="800000"/>
                <a:headEnd/>
                <a:tailEnd/>
              </a:ln>
            </p:spPr>
            <p:txBody>
              <a:bodyPr wrap="none">
                <a:spAutoFit/>
              </a:bodyPr>
              <a:lstStyle/>
              <a:p>
                <a:r>
                  <a:rPr lang="en-US" sz="2000" b="1" dirty="0">
                    <a:latin typeface="Corbel" pitchFamily="34" charset="0"/>
                  </a:rPr>
                  <a:t>Net Wt.:</a:t>
                </a:r>
                <a:r>
                  <a:rPr lang="en-US" sz="2000" dirty="0">
                    <a:latin typeface="Corbel" pitchFamily="34" charset="0"/>
                  </a:rPr>
                  <a:t> 18 pounds</a:t>
                </a:r>
              </a:p>
            </p:txBody>
          </p:sp>
          <p:sp>
            <p:nvSpPr>
              <p:cNvPr id="128018" name="Text Box 13"/>
              <p:cNvSpPr txBox="1">
                <a:spLocks noChangeArrowheads="1"/>
              </p:cNvSpPr>
              <p:nvPr/>
            </p:nvSpPr>
            <p:spPr bwMode="auto">
              <a:xfrm>
                <a:off x="609600" y="5131115"/>
                <a:ext cx="7772401" cy="707886"/>
              </a:xfrm>
              <a:prstGeom prst="rect">
                <a:avLst/>
              </a:prstGeom>
              <a:noFill/>
              <a:ln w="9525">
                <a:noFill/>
                <a:miter lim="800000"/>
                <a:headEnd/>
                <a:tailEnd/>
              </a:ln>
            </p:spPr>
            <p:txBody>
              <a:bodyPr>
                <a:spAutoFit/>
              </a:bodyPr>
              <a:lstStyle/>
              <a:p>
                <a:pPr algn="ctr"/>
                <a:r>
                  <a:rPr lang="en-US" sz="2000" b="1" dirty="0">
                    <a:latin typeface="Corbel" pitchFamily="34" charset="0"/>
                  </a:rPr>
                  <a:t>Chicken Wok Company</a:t>
                </a:r>
              </a:p>
              <a:p>
                <a:pPr algn="ctr"/>
                <a:r>
                  <a:rPr lang="en-US" sz="2000" dirty="0">
                    <a:latin typeface="Corbel" pitchFamily="34" charset="0"/>
                  </a:rPr>
                  <a:t> </a:t>
                </a:r>
                <a:r>
                  <a:rPr lang="en-US" sz="2000" b="1" dirty="0">
                    <a:latin typeface="Corbel" pitchFamily="34" charset="0"/>
                  </a:rPr>
                  <a:t>1234 </a:t>
                </a:r>
                <a:r>
                  <a:rPr lang="en-US" sz="2000" b="1" dirty="0" err="1">
                    <a:latin typeface="Corbel" pitchFamily="34" charset="0"/>
                  </a:rPr>
                  <a:t>Kluck</a:t>
                </a:r>
                <a:r>
                  <a:rPr lang="en-US" sz="2000" b="1" dirty="0">
                    <a:latin typeface="Corbel" pitchFamily="34" charset="0"/>
                  </a:rPr>
                  <a:t> Street     Poultry, PA 12345</a:t>
                </a:r>
              </a:p>
            </p:txBody>
          </p:sp>
          <p:sp>
            <p:nvSpPr>
              <p:cNvPr id="128019" name="Rectangle 14"/>
              <p:cNvSpPr>
                <a:spLocks noChangeArrowheads="1"/>
              </p:cNvSpPr>
              <p:nvPr/>
            </p:nvSpPr>
            <p:spPr bwMode="auto">
              <a:xfrm>
                <a:off x="914400" y="2590800"/>
                <a:ext cx="7239000" cy="1905000"/>
              </a:xfrm>
              <a:prstGeom prst="rect">
                <a:avLst/>
              </a:prstGeom>
              <a:noFill/>
              <a:ln w="9525">
                <a:noFill/>
                <a:miter lim="800000"/>
                <a:headEnd/>
                <a:tailEnd/>
              </a:ln>
            </p:spPr>
            <p:txBody>
              <a:bodyPr wrap="none" anchor="ctr"/>
              <a:lstStyle/>
              <a:p>
                <a:endParaRPr lang="en-US" sz="1600">
                  <a:latin typeface="Corbel" pitchFamily="34" charset="0"/>
                </a:endParaRPr>
              </a:p>
            </p:txBody>
          </p:sp>
          <p:sp>
            <p:nvSpPr>
              <p:cNvPr id="128022" name="Rectangle 18"/>
              <p:cNvSpPr>
                <a:spLocks noChangeArrowheads="1"/>
              </p:cNvSpPr>
              <p:nvPr/>
            </p:nvSpPr>
            <p:spPr bwMode="auto">
              <a:xfrm>
                <a:off x="4038600" y="2667000"/>
                <a:ext cx="609600" cy="457200"/>
              </a:xfrm>
              <a:prstGeom prst="rect">
                <a:avLst/>
              </a:prstGeom>
              <a:solidFill>
                <a:schemeClr val="bg1"/>
              </a:solidFill>
              <a:ln w="9525">
                <a:noFill/>
                <a:miter lim="800000"/>
                <a:headEnd/>
                <a:tailEnd/>
              </a:ln>
            </p:spPr>
            <p:txBody>
              <a:bodyPr wrap="none" anchor="ctr"/>
              <a:lstStyle/>
              <a:p>
                <a:endParaRPr lang="en-US" sz="1600">
                  <a:latin typeface="Corbel" pitchFamily="34" charset="0"/>
                </a:endParaRPr>
              </a:p>
            </p:txBody>
          </p:sp>
          <p:sp>
            <p:nvSpPr>
              <p:cNvPr id="128023" name="Text Box 22"/>
              <p:cNvSpPr txBox="1">
                <a:spLocks noChangeArrowheads="1"/>
              </p:cNvSpPr>
              <p:nvPr/>
            </p:nvSpPr>
            <p:spPr bwMode="auto">
              <a:xfrm>
                <a:off x="967483" y="2590800"/>
                <a:ext cx="7086600" cy="1600438"/>
              </a:xfrm>
              <a:prstGeom prst="rect">
                <a:avLst/>
              </a:prstGeom>
              <a:noFill/>
              <a:ln w="9525">
                <a:solidFill>
                  <a:schemeClr val="tx1"/>
                </a:solidFill>
                <a:miter lim="800000"/>
                <a:headEnd/>
                <a:tailEnd/>
              </a:ln>
            </p:spPr>
            <p:txBody>
              <a:bodyPr>
                <a:spAutoFit/>
              </a:bodyPr>
              <a:lstStyle/>
              <a:p>
                <a:pPr algn="r"/>
                <a:r>
                  <a:rPr lang="en-US" dirty="0">
                    <a:latin typeface="Times New Roman" pitchFamily="18" charset="0"/>
                  </a:rPr>
                  <a:t>099135</a:t>
                </a:r>
              </a:p>
              <a:p>
                <a:r>
                  <a:rPr lang="en-US" sz="1600" dirty="0">
                    <a:latin typeface="Times New Roman" pitchFamily="18" charset="0"/>
                  </a:rPr>
                  <a:t>Each 4.5 oz. Chicken Stir-Fry Bowl provides 1.5 oz. equivalent meat, </a:t>
                </a:r>
                <a:r>
                  <a:rPr lang="en-US" sz="1600" u="sng" dirty="0">
                    <a:solidFill>
                      <a:srgbClr val="FF0000"/>
                    </a:solidFill>
                    <a:latin typeface="Times New Roman" pitchFamily="18" charset="0"/>
                  </a:rPr>
                  <a:t>1.0 </a:t>
                </a:r>
                <a:r>
                  <a:rPr lang="en-US" sz="1600" u="sng" dirty="0" err="1">
                    <a:solidFill>
                      <a:srgbClr val="FF0000"/>
                    </a:solidFill>
                    <a:latin typeface="Times New Roman" pitchFamily="18" charset="0"/>
                  </a:rPr>
                  <a:t>oz</a:t>
                </a:r>
                <a:r>
                  <a:rPr lang="en-US" sz="1600" u="sng" dirty="0">
                    <a:solidFill>
                      <a:srgbClr val="FF0000"/>
                    </a:solidFill>
                    <a:latin typeface="Times New Roman" pitchFamily="18" charset="0"/>
                  </a:rPr>
                  <a:t> </a:t>
                </a:r>
                <a:r>
                  <a:rPr lang="en-US" sz="1600" u="sng" dirty="0" err="1">
                    <a:solidFill>
                      <a:srgbClr val="FF0000"/>
                    </a:solidFill>
                    <a:latin typeface="Times New Roman" pitchFamily="18" charset="0"/>
                  </a:rPr>
                  <a:t>eq</a:t>
                </a:r>
                <a:r>
                  <a:rPr lang="en-US" sz="1600" u="sng" dirty="0">
                    <a:solidFill>
                      <a:srgbClr val="FF0000"/>
                    </a:solidFill>
                    <a:latin typeface="Times New Roman" pitchFamily="18" charset="0"/>
                  </a:rPr>
                  <a:t> </a:t>
                </a:r>
                <a:r>
                  <a:rPr lang="en-US" sz="1600" u="sng" dirty="0" smtClean="0">
                    <a:solidFill>
                      <a:srgbClr val="FF0000"/>
                    </a:solidFill>
                    <a:latin typeface="Times New Roman" pitchFamily="18" charset="0"/>
                  </a:rPr>
                  <a:t>grains</a:t>
                </a:r>
                <a:r>
                  <a:rPr lang="en-US" sz="1600" u="sng" dirty="0">
                    <a:solidFill>
                      <a:srgbClr val="FF0000"/>
                    </a:solidFill>
                    <a:latin typeface="Times New Roman" pitchFamily="18" charset="0"/>
                  </a:rPr>
                  <a:t>,</a:t>
                </a:r>
                <a:r>
                  <a:rPr lang="en-US" sz="1600" dirty="0">
                    <a:latin typeface="Times New Roman" pitchFamily="18" charset="0"/>
                  </a:rPr>
                  <a:t> ¼ cup dark green vegetable, ¼ cup red/orange vegetable, and ⅛</a:t>
                </a:r>
                <a:r>
                  <a:rPr lang="en-US" sz="1600" baseline="30000" dirty="0">
                    <a:latin typeface="Times New Roman" pitchFamily="18" charset="0"/>
                  </a:rPr>
                  <a:t> </a:t>
                </a:r>
                <a:r>
                  <a:rPr lang="en-US" sz="1600" dirty="0">
                    <a:latin typeface="Times New Roman" pitchFamily="18" charset="0"/>
                  </a:rPr>
                  <a:t>cup other vegetable for Child Nutrition Meal Pattern Requirements. (Use of this logo and statement authorized by the Food and Nutrition Service, USDA XX/XX). </a:t>
                </a:r>
              </a:p>
            </p:txBody>
          </p:sp>
          <p:sp>
            <p:nvSpPr>
              <p:cNvPr id="128024" name="Rectangle 20"/>
              <p:cNvSpPr>
                <a:spLocks noChangeArrowheads="1"/>
              </p:cNvSpPr>
              <p:nvPr/>
            </p:nvSpPr>
            <p:spPr bwMode="auto">
              <a:xfrm>
                <a:off x="7935835" y="3165992"/>
                <a:ext cx="609600" cy="457200"/>
              </a:xfrm>
              <a:prstGeom prst="rect">
                <a:avLst/>
              </a:prstGeom>
              <a:solidFill>
                <a:schemeClr val="bg1"/>
              </a:solidFill>
              <a:ln w="9525">
                <a:noFill/>
                <a:miter lim="800000"/>
                <a:headEnd/>
                <a:tailEnd/>
              </a:ln>
            </p:spPr>
            <p:txBody>
              <a:bodyPr wrap="none" anchor="ctr"/>
              <a:lstStyle/>
              <a:p>
                <a:pPr algn="ctr"/>
                <a:r>
                  <a:rPr lang="en-US" sz="2000" b="1" dirty="0">
                    <a:latin typeface="Times New Roman" pitchFamily="18" charset="0"/>
                  </a:rPr>
                  <a:t>CN</a:t>
                </a:r>
              </a:p>
            </p:txBody>
          </p:sp>
          <p:sp>
            <p:nvSpPr>
              <p:cNvPr id="128025" name="Rectangle 21"/>
              <p:cNvSpPr>
                <a:spLocks noChangeArrowheads="1"/>
              </p:cNvSpPr>
              <p:nvPr/>
            </p:nvSpPr>
            <p:spPr bwMode="auto">
              <a:xfrm>
                <a:off x="510284" y="3185656"/>
                <a:ext cx="533400" cy="457200"/>
              </a:xfrm>
              <a:prstGeom prst="rect">
                <a:avLst/>
              </a:prstGeom>
              <a:solidFill>
                <a:schemeClr val="bg1"/>
              </a:solidFill>
              <a:ln w="9525">
                <a:noFill/>
                <a:miter lim="800000"/>
                <a:headEnd/>
                <a:tailEnd/>
              </a:ln>
            </p:spPr>
            <p:txBody>
              <a:bodyPr wrap="none" anchor="ctr"/>
              <a:lstStyle/>
              <a:p>
                <a:pPr algn="ctr"/>
                <a:r>
                  <a:rPr lang="en-US" sz="2000" b="1" dirty="0">
                    <a:latin typeface="Times New Roman" pitchFamily="18" charset="0"/>
                  </a:rPr>
                  <a:t>CN</a:t>
                </a:r>
              </a:p>
            </p:txBody>
          </p:sp>
          <p:sp>
            <p:nvSpPr>
              <p:cNvPr id="128026" name="Rectangle 19"/>
              <p:cNvSpPr>
                <a:spLocks noChangeArrowheads="1"/>
              </p:cNvSpPr>
              <p:nvPr/>
            </p:nvSpPr>
            <p:spPr bwMode="auto">
              <a:xfrm>
                <a:off x="4038598" y="2385431"/>
                <a:ext cx="609600" cy="457200"/>
              </a:xfrm>
              <a:prstGeom prst="rect">
                <a:avLst/>
              </a:prstGeom>
              <a:solidFill>
                <a:schemeClr val="bg1"/>
              </a:solidFill>
              <a:ln w="9525">
                <a:noFill/>
                <a:miter lim="800000"/>
                <a:headEnd/>
                <a:tailEnd/>
              </a:ln>
            </p:spPr>
            <p:txBody>
              <a:bodyPr wrap="none" anchor="ctr"/>
              <a:lstStyle/>
              <a:p>
                <a:pPr algn="ctr"/>
                <a:r>
                  <a:rPr lang="en-US" sz="2000" b="1" dirty="0">
                    <a:latin typeface="Times New Roman" pitchFamily="18" charset="0"/>
                  </a:rPr>
                  <a:t>CN</a:t>
                </a:r>
              </a:p>
            </p:txBody>
          </p:sp>
          <p:sp>
            <p:nvSpPr>
              <p:cNvPr id="128027" name="Rectangle 15"/>
              <p:cNvSpPr>
                <a:spLocks noChangeArrowheads="1"/>
              </p:cNvSpPr>
              <p:nvPr/>
            </p:nvSpPr>
            <p:spPr bwMode="auto">
              <a:xfrm>
                <a:off x="4141998" y="4011568"/>
                <a:ext cx="609600" cy="457200"/>
              </a:xfrm>
              <a:prstGeom prst="rect">
                <a:avLst/>
              </a:prstGeom>
              <a:solidFill>
                <a:schemeClr val="bg1"/>
              </a:solidFill>
              <a:ln w="9525">
                <a:noFill/>
                <a:miter lim="800000"/>
                <a:headEnd/>
                <a:tailEnd/>
              </a:ln>
            </p:spPr>
            <p:txBody>
              <a:bodyPr wrap="none" anchor="ctr"/>
              <a:lstStyle/>
              <a:p>
                <a:pPr algn="ctr"/>
                <a:r>
                  <a:rPr lang="en-US" sz="2000" b="1" dirty="0">
                    <a:latin typeface="Times New Roman" pitchFamily="18" charset="0"/>
                  </a:rPr>
                  <a:t>CN</a:t>
                </a:r>
              </a:p>
            </p:txBody>
          </p:sp>
        </p:grpSp>
        <p:sp>
          <p:nvSpPr>
            <p:cNvPr id="34" name="Rectangle 33"/>
            <p:cNvSpPr/>
            <p:nvPr/>
          </p:nvSpPr>
          <p:spPr>
            <a:xfrm>
              <a:off x="1078758" y="1572970"/>
              <a:ext cx="7338124" cy="4799013"/>
            </a:xfrm>
            <a:prstGeom prst="rect">
              <a:avLst/>
            </a:prstGeom>
            <a:noFill/>
            <a:ln w="12700">
              <a:solidFill>
                <a:srgbClr val="AFAD83"/>
              </a:solidFill>
            </a:ln>
            <a:effectLst>
              <a:glow rad="1397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600"/>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Invalid CN Label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8097" y="1600200"/>
            <a:ext cx="4618206" cy="4800600"/>
          </a:xfrm>
        </p:spPr>
      </p:pic>
      <p:sp>
        <p:nvSpPr>
          <p:cNvPr id="5" name="Oval 4"/>
          <p:cNvSpPr/>
          <p:nvPr/>
        </p:nvSpPr>
        <p:spPr>
          <a:xfrm>
            <a:off x="2743200" y="2209800"/>
            <a:ext cx="838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6221506" y="4648200"/>
            <a:ext cx="9144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126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5448"/>
            <a:ext cx="8305800" cy="1252728"/>
          </a:xfrm>
        </p:spPr>
        <p:txBody>
          <a:bodyPr/>
          <a:lstStyle/>
          <a:p>
            <a:pPr algn="ctr" fontAlgn="auto">
              <a:spcAft>
                <a:spcPts val="0"/>
              </a:spcAft>
              <a:defRPr/>
            </a:pPr>
            <a:r>
              <a:rPr lang="en-US" sz="4300" dirty="0" smtClean="0"/>
              <a:t>Product Formulation Statement</a:t>
            </a:r>
            <a:endParaRPr lang="en-US" sz="43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80" t="2345" r="3726" b="1847"/>
          <a:stretch/>
        </p:blipFill>
        <p:spPr bwMode="auto">
          <a:xfrm>
            <a:off x="2396277" y="1200838"/>
            <a:ext cx="4427647" cy="5475383"/>
          </a:xfrm>
          <a:prstGeom prst="rect">
            <a:avLst/>
          </a:prstGeom>
          <a:noFill/>
          <a:ln w="76200">
            <a:solidFill>
              <a:srgbClr val="AFAD8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600200" y="123706"/>
            <a:ext cx="5638800" cy="1371600"/>
          </a:xfrm>
        </p:spPr>
        <p:txBody>
          <a:bodyPr>
            <a:normAutofit/>
          </a:bodyPr>
          <a:lstStyle/>
          <a:p>
            <a:pPr algn="ctr"/>
            <a:r>
              <a:rPr lang="en-US" dirty="0"/>
              <a:t>Nutrition </a:t>
            </a:r>
            <a:r>
              <a:rPr lang="en-US" dirty="0" smtClean="0"/>
              <a:t>Fact Labels</a:t>
            </a:r>
            <a:endParaRPr lang="en-US" dirty="0"/>
          </a:p>
        </p:txBody>
      </p:sp>
      <p:sp>
        <p:nvSpPr>
          <p:cNvPr id="165891" name="Rectangle 3"/>
          <p:cNvSpPr>
            <a:spLocks noGrp="1" noChangeArrowheads="1"/>
          </p:cNvSpPr>
          <p:nvPr>
            <p:ph sz="half" idx="1"/>
          </p:nvPr>
        </p:nvSpPr>
        <p:spPr>
          <a:xfrm>
            <a:off x="533400" y="1600200"/>
            <a:ext cx="4343400" cy="1371600"/>
          </a:xfrm>
        </p:spPr>
        <p:txBody>
          <a:bodyPr>
            <a:normAutofit/>
          </a:bodyPr>
          <a:lstStyle/>
          <a:p>
            <a:pPr algn="ctr">
              <a:buFontTx/>
              <a:buNone/>
            </a:pPr>
            <a:r>
              <a:rPr lang="en-US" sz="3200" b="1" dirty="0"/>
              <a:t>Labels are required  </a:t>
            </a:r>
            <a:r>
              <a:rPr lang="en-US" sz="3200" b="1" dirty="0" smtClean="0"/>
              <a:t>for</a:t>
            </a:r>
          </a:p>
          <a:p>
            <a:pPr algn="ctr">
              <a:buFontTx/>
              <a:buNone/>
            </a:pPr>
            <a:r>
              <a:rPr lang="en-US" sz="3200" b="1" dirty="0" smtClean="0"/>
              <a:t>all </a:t>
            </a:r>
            <a:r>
              <a:rPr lang="en-US" sz="3200" b="1" dirty="0"/>
              <a:t>processed </a:t>
            </a:r>
            <a:r>
              <a:rPr lang="en-US" sz="3200" b="1" dirty="0" smtClean="0"/>
              <a:t>foods.  </a:t>
            </a:r>
            <a:endParaRPr lang="en-US" sz="3200" b="1" dirty="0"/>
          </a:p>
        </p:txBody>
      </p:sp>
      <p:sp>
        <p:nvSpPr>
          <p:cNvPr id="165892" name="Rectangle 4"/>
          <p:cNvSpPr>
            <a:spLocks noGrp="1" noChangeArrowheads="1"/>
          </p:cNvSpPr>
          <p:nvPr>
            <p:ph sz="half" idx="2"/>
          </p:nvPr>
        </p:nvSpPr>
        <p:spPr>
          <a:xfrm>
            <a:off x="5562600" y="0"/>
            <a:ext cx="3581400" cy="6858000"/>
          </a:xfrm>
        </p:spPr>
        <p:txBody>
          <a:bodyPr>
            <a:normAutofit/>
          </a:bodyPr>
          <a:lstStyle/>
          <a:p>
            <a:pPr>
              <a:buNone/>
            </a:pPr>
            <a:r>
              <a:rPr lang="en-US" dirty="0" smtClean="0"/>
              <a:t> </a:t>
            </a:r>
            <a:endParaRPr lang="en-US" dirty="0"/>
          </a:p>
        </p:txBody>
      </p:sp>
      <p:grpSp>
        <p:nvGrpSpPr>
          <p:cNvPr id="3" name="Group 2"/>
          <p:cNvGrpSpPr/>
          <p:nvPr/>
        </p:nvGrpSpPr>
        <p:grpSpPr>
          <a:xfrm>
            <a:off x="5105400" y="1295400"/>
            <a:ext cx="2886075" cy="5038725"/>
            <a:chOff x="5665808" y="1295400"/>
            <a:chExt cx="2886075" cy="5038725"/>
          </a:xfrm>
        </p:grpSpPr>
        <p:pic>
          <p:nvPicPr>
            <p:cNvPr id="6" name="irc_mi" descr="http://www.quitehealthy.com/nutrition-facts/food-labels/label041171.gif">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665808" y="1600200"/>
              <a:ext cx="2886075" cy="4733925"/>
            </a:xfrm>
            <a:prstGeom prst="rect">
              <a:avLst/>
            </a:prstGeom>
            <a:noFill/>
            <a:ln>
              <a:noFill/>
            </a:ln>
          </p:spPr>
        </p:pic>
        <p:sp>
          <p:nvSpPr>
            <p:cNvPr id="2" name="TextBox 1"/>
            <p:cNvSpPr txBox="1"/>
            <p:nvPr/>
          </p:nvSpPr>
          <p:spPr>
            <a:xfrm>
              <a:off x="5665808" y="1295400"/>
              <a:ext cx="2886075" cy="369332"/>
            </a:xfrm>
            <a:prstGeom prst="rect">
              <a:avLst/>
            </a:prstGeom>
            <a:noFill/>
          </p:spPr>
          <p:txBody>
            <a:bodyPr wrap="square" rtlCol="0">
              <a:spAutoFit/>
            </a:bodyPr>
            <a:lstStyle/>
            <a:p>
              <a:pPr algn="ctr"/>
              <a:r>
                <a:rPr lang="en-US" dirty="0" smtClean="0"/>
                <a:t>Ranch Dressing</a:t>
              </a:r>
              <a:endParaRPr lang="en-US" dirty="0"/>
            </a:p>
          </p:txBody>
        </p:sp>
      </p:grpSp>
      <p:pic>
        <p:nvPicPr>
          <p:cNvPr id="1026" name="Picture 2" descr="C:\Users\mtaney\AppData\Local\Microsoft\Windows\Temporary Internet Files\Content.IE5\GBNCBFNC\MC90032539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916" y="3276600"/>
            <a:ext cx="1738369"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401762"/>
          </a:xfrm>
        </p:spPr>
        <p:txBody>
          <a:bodyPr>
            <a:noAutofit/>
          </a:bodyPr>
          <a:lstStyle/>
          <a:p>
            <a:pPr algn="ctr"/>
            <a:r>
              <a:rPr lang="en-US" sz="2200" b="1" dirty="0" smtClean="0"/>
              <a:t>EXHIBIT A</a:t>
            </a:r>
            <a:r>
              <a:rPr lang="en-US" sz="2200" dirty="0" smtClean="0"/>
              <a:t>:</a:t>
            </a:r>
            <a:br>
              <a:rPr lang="en-US" sz="2200" dirty="0" smtClean="0"/>
            </a:br>
            <a:r>
              <a:rPr lang="en-US" sz="2200" dirty="0" smtClean="0"/>
              <a:t>School Lunch and Breakfast Whole Grain-­Rich</a:t>
            </a:r>
            <a:br>
              <a:rPr lang="en-US" sz="2200" dirty="0" smtClean="0"/>
            </a:br>
            <a:r>
              <a:rPr lang="en-US" sz="2200" dirty="0" smtClean="0"/>
              <a:t>Ounce Equivalency (</a:t>
            </a:r>
            <a:r>
              <a:rPr lang="en-US" sz="2200" dirty="0" err="1" smtClean="0"/>
              <a:t>oz</a:t>
            </a:r>
            <a:r>
              <a:rPr lang="en-US" sz="2200" dirty="0" smtClean="0"/>
              <a:t> </a:t>
            </a:r>
            <a:r>
              <a:rPr lang="en-US" sz="2200" dirty="0" err="1" smtClean="0"/>
              <a:t>eq</a:t>
            </a:r>
            <a:r>
              <a:rPr lang="en-US" sz="2200" dirty="0" smtClean="0"/>
              <a:t>) Requirements For School Meal Programs</a:t>
            </a:r>
            <a:endParaRPr lang="en-US" sz="2200"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689357"/>
            <a:ext cx="3922018" cy="4528623"/>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453769" y="1658937"/>
            <a:ext cx="3589262" cy="4589463"/>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2929</TotalTime>
  <Words>3982</Words>
  <Application>Microsoft Office PowerPoint</Application>
  <PresentationFormat>On-screen Show (4:3)</PresentationFormat>
  <Paragraphs>427</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Adjacency</vt:lpstr>
      <vt:lpstr>Menu Planning Tools</vt:lpstr>
      <vt:lpstr>What Resources Are  Available For Menu Planning?</vt:lpstr>
      <vt:lpstr>What Tools Are Required  For Planning A Menu? 7 CFR §210.10(a)(3)</vt:lpstr>
      <vt:lpstr>Child Nutrition Program (CN) Labels </vt:lpstr>
      <vt:lpstr>Sample CN Label</vt:lpstr>
      <vt:lpstr>Invalid CN Label</vt:lpstr>
      <vt:lpstr>Product Formulation Statement</vt:lpstr>
      <vt:lpstr>Nutrition Fact Labels</vt:lpstr>
      <vt:lpstr>EXHIBIT A: School Lunch and Breakfast Whole Grain-­Rich Ounce Equivalency (oz eq) Requirements For School Meal Programs</vt:lpstr>
      <vt:lpstr>PowerPoint Presentation</vt:lpstr>
      <vt:lpstr>PowerPoint Presentation</vt:lpstr>
      <vt:lpstr>PowerPoint Presentation</vt:lpstr>
      <vt:lpstr>Standardized Recipes</vt:lpstr>
      <vt:lpstr>Required Elements of Standardized Recipes 7 CFR §210.10(1)(8)</vt:lpstr>
      <vt:lpstr>Advantages of Standardized Recipes</vt:lpstr>
      <vt:lpstr>Production Records 7 CFR §210.10(a)(3)</vt:lpstr>
      <vt:lpstr>Required Elements of a Production Record  </vt:lpstr>
      <vt:lpstr>Production Record Form</vt:lpstr>
      <vt:lpstr>Complete Before Service</vt:lpstr>
      <vt:lpstr>Complete the Day of Service</vt:lpstr>
      <vt:lpstr>Weight vs. Volume</vt:lpstr>
      <vt:lpstr>Example of Poorly Completed Production Record</vt:lpstr>
      <vt:lpstr>Common Production Record Errors</vt:lpstr>
      <vt:lpstr> Menu and Production Record </vt:lpstr>
      <vt:lpstr>Nutrient Analysis Done by LEA</vt:lpstr>
      <vt:lpstr>Consistent &amp; Current</vt:lpstr>
      <vt:lpstr>Child Nutrition Program  Contact Information</vt:lpstr>
    </vt:vector>
  </TitlesOfParts>
  <Company>NYSED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Menu Planning Tools</dc:title>
  <dc:creator>Administrator</dc:creator>
  <cp:lastModifiedBy>Administrator</cp:lastModifiedBy>
  <cp:revision>256</cp:revision>
  <dcterms:created xsi:type="dcterms:W3CDTF">2013-06-04T11:48:53Z</dcterms:created>
  <dcterms:modified xsi:type="dcterms:W3CDTF">2013-10-09T17:44:29Z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