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71" r:id="rId1"/>
  </p:sldMasterIdLst>
  <p:notesMasterIdLst>
    <p:notesMasterId r:id="rId15"/>
  </p:notesMasterIdLst>
  <p:sldIdLst>
    <p:sldId id="275" r:id="rId2"/>
    <p:sldId id="276" r:id="rId3"/>
    <p:sldId id="260" r:id="rId4"/>
    <p:sldId id="261" r:id="rId5"/>
    <p:sldId id="262" r:id="rId6"/>
    <p:sldId id="263" r:id="rId7"/>
    <p:sldId id="267" r:id="rId8"/>
    <p:sldId id="274" r:id="rId9"/>
    <p:sldId id="268" r:id="rId10"/>
    <p:sldId id="269" r:id="rId11"/>
    <p:sldId id="270"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8195" autoAdjust="0"/>
  </p:normalViewPr>
  <p:slideViewPr>
    <p:cSldViewPr snapToGrid="0">
      <p:cViewPr varScale="1">
        <p:scale>
          <a:sx n="97" d="100"/>
          <a:sy n="97" d="100"/>
        </p:scale>
        <p:origin x="138" y="90"/>
      </p:cViewPr>
      <p:guideLst/>
    </p:cSldViewPr>
  </p:slideViewPr>
  <p:notesTextViewPr>
    <p:cViewPr>
      <p:scale>
        <a:sx n="1" d="1"/>
        <a:sy n="1" d="1"/>
      </p:scale>
      <p:origin x="0" y="0"/>
    </p:cViewPr>
  </p:notesTextViewPr>
  <p:notesViewPr>
    <p:cSldViewPr snapToGrid="0">
      <p:cViewPr varScale="1">
        <p:scale>
          <a:sx n="109" d="100"/>
          <a:sy n="109" d="100"/>
        </p:scale>
        <p:origin x="25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5624E-6A01-42BE-9E14-062BBDEBD96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70667-FC22-4CF2-9A23-813226621DD6}" type="slidenum">
              <a:rPr lang="en-US" smtClean="0"/>
              <a:t>‹#›</a:t>
            </a:fld>
            <a:endParaRPr lang="en-US"/>
          </a:p>
        </p:txBody>
      </p:sp>
    </p:spTree>
    <p:extLst>
      <p:ext uri="{BB962C8B-B14F-4D97-AF65-F5344CB8AC3E}">
        <p14:creationId xmlns:p14="http://schemas.microsoft.com/office/powerpoint/2010/main" val="352176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c.gov/healthyschools/foodallergies/inde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PowerPoint will contribute 1 hour towards Professional Standards training requirements. </a:t>
            </a:r>
          </a:p>
          <a:p>
            <a:endParaRPr lang="en-US" i="0" dirty="0"/>
          </a:p>
          <a:p>
            <a:r>
              <a:rPr lang="en-US" i="0" dirty="0"/>
              <a:t>The National School Lunch Program and School Breakfast program aim to provide all participating children, regardless of background, with the nutritious meals they need to be healthy. </a:t>
            </a:r>
          </a:p>
          <a:p>
            <a:endParaRPr lang="en-US" i="0" dirty="0"/>
          </a:p>
          <a:p>
            <a:r>
              <a:rPr lang="en-US" i="0" dirty="0"/>
              <a:t>School Food Authorities (SFAs) mus</a:t>
            </a:r>
            <a:r>
              <a:rPr lang="en-US" dirty="0"/>
              <a:t>t comply with the USDA regulation </a:t>
            </a:r>
            <a:r>
              <a:rPr lang="en-US" i="1" dirty="0"/>
              <a:t>7 CFR 15b Non Discrimination on the Basis of Handicap in Programs or Activities Receiving Federal Financial Assistance.</a:t>
            </a:r>
          </a:p>
          <a:p>
            <a:r>
              <a:rPr lang="en-US" i="0" dirty="0"/>
              <a:t>This includes ensuring children with disabilities have an equal opportunity to participate in and benefit from the National School Lunch and School Breakfast programs. </a:t>
            </a:r>
          </a:p>
          <a:p>
            <a:endParaRPr lang="en-US" i="0" dirty="0"/>
          </a:p>
          <a:p>
            <a:r>
              <a:rPr lang="en-US" i="0" dirty="0"/>
              <a:t>It is imperative that SFAs recognize the importance of ensuring access to meal benefits and understand their obligation to provide reasonable modifications for children with disabilities. </a:t>
            </a:r>
          </a:p>
          <a:p>
            <a:endParaRPr lang="en-US" dirty="0"/>
          </a:p>
        </p:txBody>
      </p:sp>
      <p:sp>
        <p:nvSpPr>
          <p:cNvPr id="4" name="Slide Number Placeholder 3"/>
          <p:cNvSpPr>
            <a:spLocks noGrp="1"/>
          </p:cNvSpPr>
          <p:nvPr>
            <p:ph type="sldNum" sz="quarter" idx="10"/>
          </p:nvPr>
        </p:nvSpPr>
        <p:spPr/>
        <p:txBody>
          <a:bodyPr/>
          <a:lstStyle/>
          <a:p>
            <a:fld id="{DC870667-FC22-4CF2-9A23-813226621DD6}" type="slidenum">
              <a:rPr lang="en-US" smtClean="0"/>
              <a:t>1</a:t>
            </a:fld>
            <a:endParaRPr lang="en-US"/>
          </a:p>
        </p:txBody>
      </p:sp>
    </p:spTree>
    <p:extLst>
      <p:ext uri="{BB962C8B-B14F-4D97-AF65-F5344CB8AC3E}">
        <p14:creationId xmlns:p14="http://schemas.microsoft.com/office/powerpoint/2010/main" val="55169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Milk substitutions must meet  FNS nutrient requirements listed above.  SFAs will not received Federal reimbursement for a meal that substitutes juice or water for milk for a non disability reason. </a:t>
            </a:r>
          </a:p>
          <a:p>
            <a:endParaRPr lang="en-US" dirty="0"/>
          </a:p>
          <a:p>
            <a:r>
              <a:rPr lang="en-US" dirty="0"/>
              <a:t>If a child’s medical statement indicates the child cannot consume milk due to a disability and requests the child receive a substitute, the SFA must provide the requested substitute regardless of whether it meets the nutrient requirements. </a:t>
            </a:r>
          </a:p>
          <a:p>
            <a:endParaRPr lang="en-US" dirty="0"/>
          </a:p>
          <a:p>
            <a:r>
              <a:rPr lang="en-US" dirty="0"/>
              <a:t>In a disability situation, the SFA will continue to receive reimbursement for the meal based on the signed medical statement.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C870667-FC22-4CF2-9A23-813226621DD6}" type="slidenum">
              <a:rPr lang="en-US" smtClean="0"/>
              <a:t>10</a:t>
            </a:fld>
            <a:endParaRPr lang="en-US"/>
          </a:p>
        </p:txBody>
      </p:sp>
    </p:spTree>
    <p:extLst>
      <p:ext uri="{BB962C8B-B14F-4D97-AF65-F5344CB8AC3E}">
        <p14:creationId xmlns:p14="http://schemas.microsoft.com/office/powerpoint/2010/main" val="274969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486400" cy="3086100"/>
          </a:xfrm>
        </p:spPr>
      </p:sp>
      <p:sp>
        <p:nvSpPr>
          <p:cNvPr id="3" name="Notes Placeholder 2"/>
          <p:cNvSpPr>
            <a:spLocks noGrp="1"/>
          </p:cNvSpPr>
          <p:nvPr>
            <p:ph type="body" idx="1"/>
          </p:nvPr>
        </p:nvSpPr>
        <p:spPr/>
        <p:txBody>
          <a:bodyPr/>
          <a:lstStyle/>
          <a:p>
            <a:r>
              <a:rPr lang="en-US" dirty="0"/>
              <a:t>SFAs must have a procedure in place to ensure parents/guardians know how to request a meal modification for their child and understand the right to examine the record and file a grievance in situations where a requested modification is not granted.  </a:t>
            </a:r>
          </a:p>
          <a:p>
            <a:endParaRPr lang="en-US" dirty="0"/>
          </a:p>
          <a:p>
            <a:r>
              <a:rPr lang="en-US" dirty="0"/>
              <a:t>SFAs must provide a process for the prompt resolution of grievances that includes the option for an impartial hearing.  This procedural safeguard process requires SFAs to provide notice and information to families regarding how to request a reasonable modification.  </a:t>
            </a:r>
          </a:p>
          <a:p>
            <a:endParaRPr lang="en-US" dirty="0"/>
          </a:p>
          <a:p>
            <a:r>
              <a:rPr lang="en-US" dirty="0"/>
              <a:t>The notice must explain the families procedural rights which include: File a grievance if they believe a  violation has occurred regarding the request for a reasonable modification, receive a quick resolution of the grievance, request and participate in an impartial hearing to resolve the grievances, be represented by counsel at the hearing, examine the record, and receive notice of the final decision and procedure of the review. For example the right to appeal the hearing decisions.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88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486400" cy="3086100"/>
          </a:xfrm>
        </p:spPr>
      </p:sp>
      <p:sp>
        <p:nvSpPr>
          <p:cNvPr id="3" name="Notes Placeholder 2"/>
          <p:cNvSpPr>
            <a:spLocks noGrp="1"/>
          </p:cNvSpPr>
          <p:nvPr>
            <p:ph type="body" idx="1"/>
          </p:nvPr>
        </p:nvSpPr>
        <p:spPr/>
        <p:txBody>
          <a:bodyPr/>
          <a:lstStyle/>
          <a:p>
            <a:r>
              <a:rPr lang="en-US" dirty="0"/>
              <a:t>USDA issued memo SP: 59 2016, which replaced FNS Instruction 783-2, Rev. 2: Meal Substitutions for Medical or other Special Dietary reasons as the instruction relates to the School Meals programs.</a:t>
            </a:r>
          </a:p>
          <a:p>
            <a:endParaRPr lang="en-US" dirty="0"/>
          </a:p>
          <a:p>
            <a:r>
              <a:rPr lang="en-US" dirty="0"/>
              <a:t>This memo requires SFAs to make reasonable modifications to accommodate children with disabilities. This includes providing special meals, at no extra charge, to children with a disability which restricts their diet.  </a:t>
            </a:r>
          </a:p>
          <a:p>
            <a:endParaRPr lang="en-US" dirty="0"/>
          </a:p>
          <a:p>
            <a:r>
              <a:rPr lang="en-US" dirty="0"/>
              <a:t>Additionally , on May 1, 2017, FNS issued SP 26-2017: Accommodating Disabilities in the School Meals Programs: Guidance and Questions and answers. The Q and A’s discuss relatively common situations which have raised questions in the past and provide direction for SFAs working to ensure children with disabilities have an equal opportunity to participate in the School Meals Programs.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23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 have any questions please</a:t>
            </a:r>
            <a:r>
              <a:rPr lang="en-US" baseline="0" dirty="0"/>
              <a:t> contact your Child Nutrition Program Representative or a member of the Training Team</a:t>
            </a:r>
            <a:r>
              <a:rPr lang="en-US" baseline="0"/>
              <a:t>.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3E7C6-F443-4219-AC22-0927DE01C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75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resource is designed to provide additional guidance for SFAs and can be found on our Child Nutrition Website.</a:t>
            </a:r>
          </a:p>
          <a:p>
            <a:endParaRPr lang="en-US" dirty="0"/>
          </a:p>
          <a:p>
            <a:r>
              <a:rPr lang="en-US" dirty="0"/>
              <a:t>This resource includes information about departmental requirements to modify polices, practices, and procedures to accommodate children with disabilities.,</a:t>
            </a:r>
          </a:p>
          <a:p>
            <a:r>
              <a:rPr lang="en-US" dirty="0"/>
              <a:t>As well as developing procedure safeguards for modification requests, making a modification to program meals or the meal service area, reimbursement for modified meals, the option to accommodate food preferences for children without disabilities and additional resources for SFAs that can be used in their efforts to build a safe, inclusive environment for children with disabilities. </a:t>
            </a:r>
          </a:p>
          <a:p>
            <a:endParaRPr lang="en-US" dirty="0"/>
          </a:p>
        </p:txBody>
      </p:sp>
      <p:sp>
        <p:nvSpPr>
          <p:cNvPr id="4" name="Slide Number Placeholder 3"/>
          <p:cNvSpPr>
            <a:spLocks noGrp="1"/>
          </p:cNvSpPr>
          <p:nvPr>
            <p:ph type="sldNum" sz="quarter" idx="10"/>
          </p:nvPr>
        </p:nvSpPr>
        <p:spPr/>
        <p:txBody>
          <a:bodyPr/>
          <a:lstStyle/>
          <a:p>
            <a:fld id="{DC870667-FC22-4CF2-9A23-813226621DD6}" type="slidenum">
              <a:rPr lang="en-US" smtClean="0"/>
              <a:t>2</a:t>
            </a:fld>
            <a:endParaRPr lang="en-US"/>
          </a:p>
        </p:txBody>
      </p:sp>
    </p:spTree>
    <p:extLst>
      <p:ext uri="{BB962C8B-B14F-4D97-AF65-F5344CB8AC3E}">
        <p14:creationId xmlns:p14="http://schemas.microsoft.com/office/powerpoint/2010/main" val="352752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19075"/>
            <a:ext cx="5486400" cy="3086100"/>
          </a:xfrm>
        </p:spPr>
      </p:sp>
      <p:sp>
        <p:nvSpPr>
          <p:cNvPr id="3" name="Notes Placeholder 2"/>
          <p:cNvSpPr>
            <a:spLocks noGrp="1"/>
          </p:cNvSpPr>
          <p:nvPr>
            <p:ph type="body" idx="1"/>
          </p:nvPr>
        </p:nvSpPr>
        <p:spPr>
          <a:xfrm>
            <a:off x="658906" y="3575797"/>
            <a:ext cx="5486400" cy="5501528"/>
          </a:xfrm>
        </p:spPr>
        <p:txBody>
          <a:bodyPr/>
          <a:lstStyle/>
          <a:p>
            <a:r>
              <a:rPr lang="en-US" dirty="0"/>
              <a:t>After the passage of the ADA Amendments Act, most physical and mental impairments constitute a disability. </a:t>
            </a:r>
          </a:p>
          <a:p>
            <a:endParaRPr lang="en-US" dirty="0"/>
          </a:p>
          <a:p>
            <a:r>
              <a:rPr lang="en-US" dirty="0"/>
              <a:t>According to the ADA Amendments Act, the term disability means a physical or mental impairment that substantially limits one or more major life activities of such individual; a record of such an impairment; or being regarded as having such an impairment.</a:t>
            </a:r>
          </a:p>
          <a:p>
            <a:endParaRPr lang="en-US" dirty="0"/>
          </a:p>
          <a:p>
            <a:r>
              <a:rPr lang="en-US" dirty="0"/>
              <a:t>The ADA lists several examples of “major life activities” that may be impacted by a disability. The major life activities include(but are not limited to): caring for oneself, performing manual tasks, seeing, hearing, eating, sleeping, walking, standing, lifting, bending, speaking, breathing, learning, reading, concentrating, thinking, communicating, and working.</a:t>
            </a:r>
          </a:p>
          <a:p>
            <a:endParaRPr lang="en-US" dirty="0"/>
          </a:p>
          <a:p>
            <a:r>
              <a:rPr lang="en-US" dirty="0"/>
              <a:t>Physical or mental impairments do not need to be life threatening to constitute a disability.  For example, a food allergy does not need to cause anaphylaxis in order to be considered a disability and require a meal modification, if it impacts a major life activity. </a:t>
            </a:r>
          </a:p>
          <a:p>
            <a:endParaRPr lang="en-US" dirty="0"/>
          </a:p>
          <a:p>
            <a:r>
              <a:rPr lang="en-US" dirty="0"/>
              <a:t>The child must be provided a reasonable modification if the disability is temporary or episodic, if when active will limit a major life activity. The question of whether a temporary impairment is a disability must be resolved on a case-by-case basis, taking into consideration both the duration of the impairment and the extent to which it actually limits the a major life activity of the affected individual. </a:t>
            </a:r>
          </a:p>
          <a:p>
            <a:endParaRPr lang="en-US" dirty="0"/>
          </a:p>
          <a:p>
            <a:r>
              <a:rPr lang="en-US" dirty="0"/>
              <a:t> However, health concerns such as a preference that a child eat a specific diet because the parent believes it is healthier for the child are not considered a disability and do not require a meal modification.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86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examples of “ Major Life Activities” that may be impacted by a disability.</a:t>
            </a:r>
          </a:p>
          <a:p>
            <a:endParaRPr lang="en-US" dirty="0"/>
          </a:p>
          <a:p>
            <a:r>
              <a:rPr lang="en-US" dirty="0"/>
              <a:t>Major life activities include but are not limited to: caring for oneself, performing manual tasks, seeing, hearing, eating, sleeping, walking, standing, lifting, bending, speaking,</a:t>
            </a:r>
          </a:p>
          <a:p>
            <a:r>
              <a:rPr lang="en-US" dirty="0"/>
              <a:t>Breathing, learning, reading, concentrating, thinking, communicating, and working.</a:t>
            </a:r>
          </a:p>
          <a:p>
            <a:endParaRPr lang="en-US" dirty="0"/>
          </a:p>
          <a:p>
            <a:r>
              <a:rPr lang="en-US" dirty="0"/>
              <a:t>Significantly, this also includes major bodily functions such as functions to the immune system, normal cell growth, digestive system, bowel, bladder, neurological, brain and respiratory.</a:t>
            </a:r>
          </a:p>
          <a:p>
            <a:endParaRPr lang="en-US" dirty="0"/>
          </a:p>
          <a:p>
            <a:r>
              <a:rPr lang="en-US" dirty="0"/>
              <a:t>A food intolerance may be considered a disability if it substantially limits a major life activity.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2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486400" cy="3086100"/>
          </a:xfrm>
        </p:spPr>
      </p:sp>
      <p:sp>
        <p:nvSpPr>
          <p:cNvPr id="3" name="Notes Placeholder 2"/>
          <p:cNvSpPr>
            <a:spLocks noGrp="1"/>
          </p:cNvSpPr>
          <p:nvPr>
            <p:ph type="body" idx="1"/>
          </p:nvPr>
        </p:nvSpPr>
        <p:spPr>
          <a:xfrm>
            <a:off x="762000" y="3683372"/>
            <a:ext cx="5486400" cy="5232027"/>
          </a:xfrm>
        </p:spPr>
        <p:txBody>
          <a:bodyPr/>
          <a:lstStyle/>
          <a:p>
            <a:r>
              <a:rPr lang="en-US" dirty="0"/>
              <a:t>SFAs must obtain a written medical statement from a State licensed health care professional in order to receive reimbursement for meal modifications when the modified meal does not meet the program meal pattern requirements.</a:t>
            </a:r>
          </a:p>
          <a:p>
            <a:endParaRPr lang="en-US" dirty="0"/>
          </a:p>
          <a:p>
            <a:r>
              <a:rPr lang="en-US" dirty="0"/>
              <a:t>Schools may receive reimbursement for a meal modification request without a medical statement when the accommodation can be made within the program meal pattern. For example, if a child has a food allergy to an apple, the school food service can simply substitute another fruit. </a:t>
            </a:r>
          </a:p>
          <a:p>
            <a:endParaRPr lang="en-US" dirty="0"/>
          </a:p>
          <a:p>
            <a:r>
              <a:rPr lang="en-US" dirty="0"/>
              <a:t>Departmental regulations require recipients to notify participants, beneficiaries, and applicants that they do not discriminate on the basis of disability and to identify the individual responsible for providing the modification. SFAs are encouraged to make the process as straight forward and simple as possible.</a:t>
            </a:r>
          </a:p>
          <a:p>
            <a:endParaRPr lang="en-US" dirty="0"/>
          </a:p>
          <a:p>
            <a:r>
              <a:rPr lang="en-US" dirty="0"/>
              <a:t>SFAs must notify families of the process for requesting meal modifications. As part of the notification, SFAs should explain when parents need to submit supporting documentation for their child’s modification request. </a:t>
            </a:r>
          </a:p>
          <a:p>
            <a:endParaRPr lang="en-US" dirty="0"/>
          </a:p>
          <a:p>
            <a:r>
              <a:rPr lang="en-US" dirty="0"/>
              <a:t>SFAs are encouraged to include information about modification requests when sending out applications for free/reduced price school meals, post fliers  near the cafeteria, include information about modifications in the student handbook, or post information on school district websites.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02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8900"/>
            <a:ext cx="5486400" cy="3086100"/>
          </a:xfrm>
        </p:spPr>
      </p:sp>
      <p:sp>
        <p:nvSpPr>
          <p:cNvPr id="3" name="Notes Placeholder 2"/>
          <p:cNvSpPr>
            <a:spLocks noGrp="1"/>
          </p:cNvSpPr>
          <p:nvPr>
            <p:ph type="body" idx="1"/>
          </p:nvPr>
        </p:nvSpPr>
        <p:spPr>
          <a:xfrm>
            <a:off x="685800" y="3207311"/>
            <a:ext cx="5486400" cy="5828180"/>
          </a:xfrm>
        </p:spPr>
        <p:txBody>
          <a:bodyPr/>
          <a:lstStyle/>
          <a:p>
            <a:r>
              <a:rPr lang="en-US" dirty="0"/>
              <a:t>When the medical statement is required because the modification does not meet meal pattern requirements, the medical statement must include information about the child’s physical or mental impairment that is sufficient to allow the SFA to understand how it restricts the child’s diet. It must also include, an explanation of what must be done to accommodate the child's disability and the food(s) to be omitted with recommended alternatives.</a:t>
            </a:r>
          </a:p>
          <a:p>
            <a:endParaRPr lang="en-US" dirty="0"/>
          </a:p>
          <a:p>
            <a:r>
              <a:rPr lang="en-US" dirty="0"/>
              <a:t>If the Child’s IEP or 504 plan includes the information required in the medical statement, or if the SFA obtains written medical verification of the impairment during the IEP/504 plan process, it is not necessary for the SFA to also obtain a separate medical statement. </a:t>
            </a:r>
          </a:p>
          <a:p>
            <a:endParaRPr lang="en-US" dirty="0"/>
          </a:p>
          <a:p>
            <a:r>
              <a:rPr lang="en-US" dirty="0"/>
              <a:t>The medical statement must include the signature of an individual who is authorized to write medical prescriptions under state law. </a:t>
            </a:r>
          </a:p>
          <a:p>
            <a:endParaRPr lang="en-US" dirty="0"/>
          </a:p>
          <a:p>
            <a:r>
              <a:rPr lang="en-US" dirty="0"/>
              <a:t>If the medical statement is provided and does not fully explain the modification needed, the SFA should immediately contact the child's parent or guardian and ask the family to provide an amended medical statement as soon as possible.  However, clarification of the medical statement should not delay the SFA from providing the meal modification.</a:t>
            </a:r>
          </a:p>
          <a:p>
            <a:endParaRPr lang="en-US" dirty="0"/>
          </a:p>
          <a:p>
            <a:r>
              <a:rPr lang="en-US" dirty="0"/>
              <a:t>SFAs should retain copies of medical statements when making meal modifications. </a:t>
            </a:r>
          </a:p>
          <a:p>
            <a:endParaRPr lang="en-US" dirty="0"/>
          </a:p>
          <a:p>
            <a:r>
              <a:rPr lang="en-US" dirty="0"/>
              <a:t>SFAs generally should not decline to provide a meal modification to accommodate a child’s disability if the modification request is related to the child's physical or metal impairment and is supported by a medical statement. If a SFA declines a request, the SFA must, under the procedural safeguard requirements, ensure that the child’s parent understands their right to file a grievance, receive a quick equitable resolution of the grievance, request and participate in an impartial hearing to resolve the grievance, be represented by counsel at the hearing, and receive notice of the final decision and procedure for review, for example, right to appeal the hearings decision.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8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763"/>
            <a:ext cx="5486400" cy="3086100"/>
          </a:xfrm>
        </p:spPr>
      </p:sp>
      <p:sp>
        <p:nvSpPr>
          <p:cNvPr id="3" name="Notes Placeholder 2"/>
          <p:cNvSpPr>
            <a:spLocks noGrp="1"/>
          </p:cNvSpPr>
          <p:nvPr>
            <p:ph type="body" idx="1"/>
          </p:nvPr>
        </p:nvSpPr>
        <p:spPr>
          <a:xfrm>
            <a:off x="685800" y="3341077"/>
            <a:ext cx="5486400" cy="5556738"/>
          </a:xfrm>
        </p:spPr>
        <p:txBody>
          <a:bodyPr/>
          <a:lstStyle/>
          <a:p>
            <a:r>
              <a:rPr lang="en-US" dirty="0"/>
              <a:t>When accommodating a child’s food allergy, no food item offered to the child may contain traces of substances that may trigger an allergic reaction. This means that food labels or specifications on food items which children with allergies will consume must be checked for allergens. </a:t>
            </a:r>
          </a:p>
          <a:p>
            <a:endParaRPr lang="en-US" dirty="0"/>
          </a:p>
          <a:p>
            <a:r>
              <a:rPr lang="en-US" dirty="0"/>
              <a:t>If a food label for a product served, does not provide adequate information, it is the responsibility of the school food service to obtain the information necessary to ensure no allergic substances are present. </a:t>
            </a:r>
          </a:p>
          <a:p>
            <a:endParaRPr lang="en-US" dirty="0"/>
          </a:p>
          <a:p>
            <a:r>
              <a:rPr lang="en-US" dirty="0"/>
              <a:t>The SFA must also provide the child with a safe environment to consume the meal. This includes ensuring proper storage, preparation, and cleaning techniques are used to prevent exposure to allergens through cross contamination, and may involve preparing separate meal “from scratch” using ingredients allowed on the modified diet rather than serving a meal using processed foods. </a:t>
            </a:r>
          </a:p>
          <a:p>
            <a:br>
              <a:rPr lang="en-US" dirty="0"/>
            </a:br>
            <a:r>
              <a:rPr lang="en-US" dirty="0"/>
              <a:t>SFAs should not serve foods to children with severe food allergies if the full ingredient list of a food product is not available. </a:t>
            </a:r>
          </a:p>
          <a:p>
            <a:endParaRPr lang="en-US" dirty="0"/>
          </a:p>
          <a:p>
            <a:r>
              <a:rPr lang="en-US" dirty="0"/>
              <a:t>Common allergic reactions include: </a:t>
            </a:r>
          </a:p>
          <a:p>
            <a:endParaRPr lang="en-US" dirty="0"/>
          </a:p>
          <a:p>
            <a:r>
              <a:rPr lang="en-US" dirty="0"/>
              <a:t>	Hives, Itching, or skin rash</a:t>
            </a:r>
          </a:p>
          <a:p>
            <a:r>
              <a:rPr lang="en-US" dirty="0"/>
              <a:t>	Swelling of the lips, face, tongue, and throat</a:t>
            </a:r>
          </a:p>
          <a:p>
            <a:r>
              <a:rPr lang="en-US" dirty="0"/>
              <a:t>	Wheezing, nasal congestion, or trouble breathing</a:t>
            </a:r>
          </a:p>
          <a:p>
            <a:r>
              <a:rPr lang="en-US" dirty="0"/>
              <a:t>	Abdominal pain, diarrhea, nausea, or vomiting</a:t>
            </a:r>
          </a:p>
          <a:p>
            <a:r>
              <a:rPr lang="en-US" dirty="0"/>
              <a:t>	Dizziness, lightheadedness, or fainting</a:t>
            </a:r>
          </a:p>
          <a:p>
            <a:endParaRPr lang="en-US" dirty="0"/>
          </a:p>
          <a:p>
            <a:r>
              <a:rPr lang="en-US" dirty="0"/>
              <a:t>To view the full list of reactions, please see Food Allergies in Schools</a:t>
            </a:r>
          </a:p>
          <a:p>
            <a:r>
              <a:rPr lang="en-US" dirty="0">
                <a:hlinkClick r:id="rId3"/>
              </a:rPr>
              <a:t>http://www.cdc.gov/healthyschools/foodallergies/index.htm</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C870667-FC22-4CF2-9A23-813226621DD6}" type="slidenum">
              <a:rPr lang="en-US" smtClean="0"/>
              <a:t>7</a:t>
            </a:fld>
            <a:endParaRPr lang="en-US"/>
          </a:p>
        </p:txBody>
      </p:sp>
    </p:spTree>
    <p:extLst>
      <p:ext uri="{BB962C8B-B14F-4D97-AF65-F5344CB8AC3E}">
        <p14:creationId xmlns:p14="http://schemas.microsoft.com/office/powerpoint/2010/main" val="300157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96838"/>
            <a:ext cx="5486400" cy="3086100"/>
          </a:xfrm>
        </p:spPr>
      </p:sp>
      <p:sp>
        <p:nvSpPr>
          <p:cNvPr id="3" name="Notes Placeholder 2"/>
          <p:cNvSpPr>
            <a:spLocks noGrp="1"/>
          </p:cNvSpPr>
          <p:nvPr>
            <p:ph type="body" idx="1"/>
          </p:nvPr>
        </p:nvSpPr>
        <p:spPr>
          <a:xfrm>
            <a:off x="685800" y="3292720"/>
            <a:ext cx="5486400" cy="5288572"/>
          </a:xfrm>
        </p:spPr>
        <p:txBody>
          <a:bodyPr/>
          <a:lstStyle/>
          <a:p>
            <a:r>
              <a:rPr lang="en-US" dirty="0"/>
              <a:t>Some children may need to track their dietary intake. For example, diabetic children must track their carbohydrate intake.  To accommodate a diabetic child, a medical statement may require a SFA to provide nutritional information for food options made available to the child. </a:t>
            </a:r>
          </a:p>
          <a:p>
            <a:endParaRPr lang="en-US" dirty="0"/>
          </a:p>
          <a:p>
            <a:r>
              <a:rPr lang="en-US" dirty="0"/>
              <a:t>The SFA is not required to provide all nutrition information for all program meals. SFAs can develop a cycle menu with the child’s parent or guardian, and the nurse. Nutrition information can be made for just the food on the cycle menu as opposed to all foods offered in all programs.  </a:t>
            </a:r>
          </a:p>
          <a:p>
            <a:endParaRPr lang="en-US" dirty="0"/>
          </a:p>
          <a:p>
            <a:r>
              <a:rPr lang="en-US" dirty="0"/>
              <a:t>It is important to ensure school food service professionals understand the potential severity of even a small amount of exposure to a food allergen and the role proper food handling and sanitation play in a potentially life threatening situation. </a:t>
            </a:r>
          </a:p>
          <a:p>
            <a:endParaRPr lang="en-US" dirty="0"/>
          </a:p>
          <a:p>
            <a:r>
              <a:rPr lang="en-US" dirty="0"/>
              <a:t>Including a Food Allergy Action Plan in the Food Safety Program can help school food service professionals and others who are present when food is served to prevent food related emergencies.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70667-FC22-4CF2-9A23-813226621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10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
            <a:ext cx="5486400" cy="3086100"/>
          </a:xfrm>
        </p:spPr>
      </p:sp>
      <p:sp>
        <p:nvSpPr>
          <p:cNvPr id="3" name="Notes Placeholder 2"/>
          <p:cNvSpPr>
            <a:spLocks noGrp="1"/>
          </p:cNvSpPr>
          <p:nvPr>
            <p:ph type="body" idx="1"/>
          </p:nvPr>
        </p:nvSpPr>
        <p:spPr>
          <a:xfrm>
            <a:off x="685800" y="3332225"/>
            <a:ext cx="5486400" cy="5222752"/>
          </a:xfrm>
        </p:spPr>
        <p:txBody>
          <a:bodyPr/>
          <a:lstStyle/>
          <a:p>
            <a:r>
              <a:rPr lang="en-US" dirty="0"/>
              <a:t>A modification request may include portion sizes exceeding the minimum quantity requirements set forth in Program regulations. When specifically prescribed in the medical statement, the SFA must provide the child with larger portions. SFAs will not receive any additional reimbursement to cover the extra costs associated with providing extra food. </a:t>
            </a:r>
          </a:p>
          <a:p>
            <a:endParaRPr lang="en-US" dirty="0"/>
          </a:p>
          <a:p>
            <a:r>
              <a:rPr lang="en-US" dirty="0"/>
              <a:t>In some situations, a medical statement may request a particular brand name of a product as a substitute on the medical statement. If a modification request indicates a brand name item, a generic brand is sufficient, unless a brand name item is medically necessary.  This can be determined through the interactive process with the child’s parent or guardian.</a:t>
            </a:r>
          </a:p>
          <a:p>
            <a:endParaRPr lang="en-US" dirty="0"/>
          </a:p>
          <a:p>
            <a:r>
              <a:rPr lang="en-US" dirty="0"/>
              <a:t>Offer vs. Serve allows children to decline some food components or food items, as long as their meal meets certain requirements. At SFAs who participate in Offer vs. Serve, children with disabilities must have the option to select all food components/items made available to other children. SFAs cannot a child’s disability by asking the child to exclude a food component/item from their selection. The SFA may not use Offer vs. Serve to eliminate a specific food component for a child with disability. </a:t>
            </a:r>
          </a:p>
          <a:p>
            <a:endParaRPr lang="en-US" dirty="0"/>
          </a:p>
          <a:p>
            <a:r>
              <a:rPr lang="en-US" dirty="0"/>
              <a:t>Federal regulations specifically prohibit disability discrimination through contractual means, including vended/Food Service Management Company contracts. As applicable, modifications for children with disabilities must be included in the FSMC contract. </a:t>
            </a:r>
          </a:p>
        </p:txBody>
      </p:sp>
      <p:sp>
        <p:nvSpPr>
          <p:cNvPr id="4" name="Slide Number Placeholder 3"/>
          <p:cNvSpPr>
            <a:spLocks noGrp="1"/>
          </p:cNvSpPr>
          <p:nvPr>
            <p:ph type="sldNum" sz="quarter" idx="10"/>
          </p:nvPr>
        </p:nvSpPr>
        <p:spPr/>
        <p:txBody>
          <a:bodyPr/>
          <a:lstStyle/>
          <a:p>
            <a:fld id="{DC870667-FC22-4CF2-9A23-813226621DD6}" type="slidenum">
              <a:rPr lang="en-US" smtClean="0"/>
              <a:t>9</a:t>
            </a:fld>
            <a:endParaRPr lang="en-US"/>
          </a:p>
        </p:txBody>
      </p:sp>
    </p:spTree>
    <p:extLst>
      <p:ext uri="{BB962C8B-B14F-4D97-AF65-F5344CB8AC3E}">
        <p14:creationId xmlns:p14="http://schemas.microsoft.com/office/powerpoint/2010/main" val="128224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B3A824-1A51-4B26-AD58-A6D8E14F6C04}" type="datetimeFigureOut">
              <a:rPr lang="en-US" smtClean="0"/>
              <a:t>2/13/2018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24851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73400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1082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85327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711133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11021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BC1C18-307B-4F68-A007-B5B542270E8D}" type="datetimeFigureOut">
              <a:rPr lang="en-US" smtClean="0"/>
              <a:t>2/13/2018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82508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857E33E-8B18-4087-B112-809917729534}"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9110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3FFE419-2371-464F-8239-3959401C3561}"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25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302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2/13/2018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31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2/13/2018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324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2/13/2018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248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2/13/2018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762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2/13/2018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2493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2/13/2018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16697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904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CBC1C18-307B-4F68-A007-B5B542270E8D}" type="datetimeFigureOut">
              <a:rPr lang="en-US" smtClean="0"/>
              <a:t>2/13/2018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3213585"/>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ns.usda.gov/policy-memorandum-modifications-accomod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fns.usda.gov/school-meals/accommodating-disabilities-school-meal-programs-guidance-and-qa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n.nysed.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E5225-62B9-48B9-A2D7-A4A9CB76E443}"/>
              </a:ext>
            </a:extLst>
          </p:cNvPr>
          <p:cNvSpPr>
            <a:spLocks noGrp="1"/>
          </p:cNvSpPr>
          <p:nvPr>
            <p:ph type="ctrTitle"/>
          </p:nvPr>
        </p:nvSpPr>
        <p:spPr/>
        <p:txBody>
          <a:bodyPr/>
          <a:lstStyle/>
          <a:p>
            <a:r>
              <a:rPr lang="en-US" dirty="0"/>
              <a:t>Accommodating Children with Disabilities</a:t>
            </a:r>
          </a:p>
        </p:txBody>
      </p:sp>
      <p:sp>
        <p:nvSpPr>
          <p:cNvPr id="3" name="Subtitle 2">
            <a:extLst>
              <a:ext uri="{FF2B5EF4-FFF2-40B4-BE49-F238E27FC236}">
                <a16:creationId xmlns:a16="http://schemas.microsoft.com/office/drawing/2014/main" id="{98E30AFE-662C-43D8-9FF8-A2FD0D0B9D93}"/>
              </a:ext>
            </a:extLst>
          </p:cNvPr>
          <p:cNvSpPr>
            <a:spLocks noGrp="1"/>
          </p:cNvSpPr>
          <p:nvPr>
            <p:ph type="subTitle" idx="1"/>
          </p:nvPr>
        </p:nvSpPr>
        <p:spPr/>
        <p:txBody>
          <a:bodyPr/>
          <a:lstStyle/>
          <a:p>
            <a:r>
              <a:rPr lang="en-US" dirty="0"/>
              <a:t>Child nutrition Program</a:t>
            </a:r>
          </a:p>
        </p:txBody>
      </p:sp>
    </p:spTree>
    <p:extLst>
      <p:ext uri="{BB962C8B-B14F-4D97-AF65-F5344CB8AC3E}">
        <p14:creationId xmlns:p14="http://schemas.microsoft.com/office/powerpoint/2010/main" val="395252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5282-8910-434D-A749-BFDE059D4FB6}"/>
              </a:ext>
            </a:extLst>
          </p:cNvPr>
          <p:cNvSpPr>
            <a:spLocks noGrp="1"/>
          </p:cNvSpPr>
          <p:nvPr>
            <p:ph type="title"/>
          </p:nvPr>
        </p:nvSpPr>
        <p:spPr>
          <a:xfrm>
            <a:off x="2116834" y="789986"/>
            <a:ext cx="7958331" cy="1077229"/>
          </a:xfrm>
        </p:spPr>
        <p:txBody>
          <a:bodyPr>
            <a:normAutofit fontScale="90000"/>
          </a:bodyPr>
          <a:lstStyle/>
          <a:p>
            <a:pPr algn="ctr"/>
            <a:r>
              <a:rPr lang="en-US" dirty="0"/>
              <a:t>Fluid Milk Substitute Nutrient Requirements</a:t>
            </a:r>
          </a:p>
        </p:txBody>
      </p:sp>
      <p:graphicFrame>
        <p:nvGraphicFramePr>
          <p:cNvPr id="4" name="Content Placeholder 3">
            <a:extLst>
              <a:ext uri="{FF2B5EF4-FFF2-40B4-BE49-F238E27FC236}">
                <a16:creationId xmlns:a16="http://schemas.microsoft.com/office/drawing/2014/main" id="{B1A69EBE-75DC-437B-AC5F-3DDBD14EDDB8}"/>
              </a:ext>
            </a:extLst>
          </p:cNvPr>
          <p:cNvGraphicFramePr>
            <a:graphicFrameLocks noGrp="1"/>
          </p:cNvGraphicFramePr>
          <p:nvPr>
            <p:ph idx="1"/>
            <p:extLst>
              <p:ext uri="{D42A27DB-BD31-4B8C-83A1-F6EECF244321}">
                <p14:modId xmlns:p14="http://schemas.microsoft.com/office/powerpoint/2010/main" val="3754818639"/>
              </p:ext>
            </p:extLst>
          </p:nvPr>
        </p:nvGraphicFramePr>
        <p:xfrm>
          <a:off x="3452692" y="2703870"/>
          <a:ext cx="7865762" cy="3718629"/>
        </p:xfrm>
        <a:graphic>
          <a:graphicData uri="http://schemas.openxmlformats.org/drawingml/2006/table">
            <a:tbl>
              <a:tblPr firstRow="1" bandRow="1">
                <a:tableStyleId>{5C22544A-7EE6-4342-B048-85BDC9FD1C3A}</a:tableStyleId>
              </a:tblPr>
              <a:tblGrid>
                <a:gridCol w="3964464">
                  <a:extLst>
                    <a:ext uri="{9D8B030D-6E8A-4147-A177-3AD203B41FA5}">
                      <a16:colId xmlns:a16="http://schemas.microsoft.com/office/drawing/2014/main" val="3921465415"/>
                    </a:ext>
                  </a:extLst>
                </a:gridCol>
                <a:gridCol w="3901298">
                  <a:extLst>
                    <a:ext uri="{9D8B030D-6E8A-4147-A177-3AD203B41FA5}">
                      <a16:colId xmlns:a16="http://schemas.microsoft.com/office/drawing/2014/main" val="500579421"/>
                    </a:ext>
                  </a:extLst>
                </a:gridCol>
              </a:tblGrid>
              <a:tr h="336896">
                <a:tc>
                  <a:txBody>
                    <a:bodyPr/>
                    <a:lstStyle/>
                    <a:p>
                      <a:pPr algn="ctr"/>
                      <a:r>
                        <a:rPr lang="en-US" dirty="0"/>
                        <a:t>Nutrient</a:t>
                      </a:r>
                    </a:p>
                  </a:txBody>
                  <a:tcPr/>
                </a:tc>
                <a:tc>
                  <a:txBody>
                    <a:bodyPr/>
                    <a:lstStyle/>
                    <a:p>
                      <a:pPr algn="ctr"/>
                      <a:r>
                        <a:rPr lang="en-US" dirty="0"/>
                        <a:t>8 Fluid Ounces</a:t>
                      </a:r>
                    </a:p>
                  </a:txBody>
                  <a:tcPr/>
                </a:tc>
                <a:extLst>
                  <a:ext uri="{0D108BD9-81ED-4DB2-BD59-A6C34878D82A}">
                    <a16:rowId xmlns:a16="http://schemas.microsoft.com/office/drawing/2014/main" val="3484008190"/>
                  </a:ext>
                </a:extLst>
              </a:tr>
              <a:tr h="372541">
                <a:tc>
                  <a:txBody>
                    <a:bodyPr/>
                    <a:lstStyle/>
                    <a:p>
                      <a:r>
                        <a:rPr lang="en-US" dirty="0"/>
                        <a:t>Calcium</a:t>
                      </a:r>
                    </a:p>
                  </a:txBody>
                  <a:tcPr/>
                </a:tc>
                <a:tc>
                  <a:txBody>
                    <a:bodyPr/>
                    <a:lstStyle/>
                    <a:p>
                      <a:r>
                        <a:rPr lang="en-US" dirty="0"/>
                        <a:t>276 mg</a:t>
                      </a:r>
                    </a:p>
                  </a:txBody>
                  <a:tcPr/>
                </a:tc>
                <a:extLst>
                  <a:ext uri="{0D108BD9-81ED-4DB2-BD59-A6C34878D82A}">
                    <a16:rowId xmlns:a16="http://schemas.microsoft.com/office/drawing/2014/main" val="4174331332"/>
                  </a:ext>
                </a:extLst>
              </a:tr>
              <a:tr h="372541">
                <a:tc>
                  <a:txBody>
                    <a:bodyPr/>
                    <a:lstStyle/>
                    <a:p>
                      <a:r>
                        <a:rPr lang="en-US" dirty="0"/>
                        <a:t>Protein</a:t>
                      </a:r>
                    </a:p>
                  </a:txBody>
                  <a:tcPr/>
                </a:tc>
                <a:tc>
                  <a:txBody>
                    <a:bodyPr/>
                    <a:lstStyle/>
                    <a:p>
                      <a:r>
                        <a:rPr lang="en-US" dirty="0"/>
                        <a:t>8 g</a:t>
                      </a:r>
                    </a:p>
                  </a:txBody>
                  <a:tcPr/>
                </a:tc>
                <a:extLst>
                  <a:ext uri="{0D108BD9-81ED-4DB2-BD59-A6C34878D82A}">
                    <a16:rowId xmlns:a16="http://schemas.microsoft.com/office/drawing/2014/main" val="120751305"/>
                  </a:ext>
                </a:extLst>
              </a:tr>
              <a:tr h="372541">
                <a:tc>
                  <a:txBody>
                    <a:bodyPr/>
                    <a:lstStyle/>
                    <a:p>
                      <a:r>
                        <a:rPr lang="en-US" dirty="0"/>
                        <a:t>Vitamin A</a:t>
                      </a:r>
                    </a:p>
                  </a:txBody>
                  <a:tcPr/>
                </a:tc>
                <a:tc>
                  <a:txBody>
                    <a:bodyPr/>
                    <a:lstStyle/>
                    <a:p>
                      <a:r>
                        <a:rPr lang="en-US" dirty="0"/>
                        <a:t>500 IU</a:t>
                      </a:r>
                    </a:p>
                  </a:txBody>
                  <a:tcPr/>
                </a:tc>
                <a:extLst>
                  <a:ext uri="{0D108BD9-81ED-4DB2-BD59-A6C34878D82A}">
                    <a16:rowId xmlns:a16="http://schemas.microsoft.com/office/drawing/2014/main" val="3090506653"/>
                  </a:ext>
                </a:extLst>
              </a:tr>
              <a:tr h="372541">
                <a:tc>
                  <a:txBody>
                    <a:bodyPr/>
                    <a:lstStyle/>
                    <a:p>
                      <a:r>
                        <a:rPr lang="en-US" dirty="0"/>
                        <a:t>Vitamin D</a:t>
                      </a:r>
                    </a:p>
                  </a:txBody>
                  <a:tcPr/>
                </a:tc>
                <a:tc>
                  <a:txBody>
                    <a:bodyPr/>
                    <a:lstStyle/>
                    <a:p>
                      <a:r>
                        <a:rPr lang="en-US" dirty="0"/>
                        <a:t>100 IU</a:t>
                      </a:r>
                    </a:p>
                  </a:txBody>
                  <a:tcPr/>
                </a:tc>
                <a:extLst>
                  <a:ext uri="{0D108BD9-81ED-4DB2-BD59-A6C34878D82A}">
                    <a16:rowId xmlns:a16="http://schemas.microsoft.com/office/drawing/2014/main" val="3693024824"/>
                  </a:ext>
                </a:extLst>
              </a:tr>
              <a:tr h="372541">
                <a:tc>
                  <a:txBody>
                    <a:bodyPr/>
                    <a:lstStyle/>
                    <a:p>
                      <a:r>
                        <a:rPr lang="en-US" dirty="0"/>
                        <a:t>Magnesium</a:t>
                      </a:r>
                    </a:p>
                  </a:txBody>
                  <a:tcPr/>
                </a:tc>
                <a:tc>
                  <a:txBody>
                    <a:bodyPr/>
                    <a:lstStyle/>
                    <a:p>
                      <a:r>
                        <a:rPr lang="en-US" dirty="0"/>
                        <a:t>24 mg</a:t>
                      </a:r>
                    </a:p>
                  </a:txBody>
                  <a:tcPr/>
                </a:tc>
                <a:extLst>
                  <a:ext uri="{0D108BD9-81ED-4DB2-BD59-A6C34878D82A}">
                    <a16:rowId xmlns:a16="http://schemas.microsoft.com/office/drawing/2014/main" val="1153108038"/>
                  </a:ext>
                </a:extLst>
              </a:tr>
              <a:tr h="372541">
                <a:tc>
                  <a:txBody>
                    <a:bodyPr/>
                    <a:lstStyle/>
                    <a:p>
                      <a:r>
                        <a:rPr lang="en-US" dirty="0"/>
                        <a:t>Phosphorus</a:t>
                      </a:r>
                    </a:p>
                  </a:txBody>
                  <a:tcPr/>
                </a:tc>
                <a:tc>
                  <a:txBody>
                    <a:bodyPr/>
                    <a:lstStyle/>
                    <a:p>
                      <a:r>
                        <a:rPr lang="en-US" dirty="0"/>
                        <a:t>222 mg</a:t>
                      </a:r>
                    </a:p>
                  </a:txBody>
                  <a:tcPr/>
                </a:tc>
                <a:extLst>
                  <a:ext uri="{0D108BD9-81ED-4DB2-BD59-A6C34878D82A}">
                    <a16:rowId xmlns:a16="http://schemas.microsoft.com/office/drawing/2014/main" val="1190488629"/>
                  </a:ext>
                </a:extLst>
              </a:tr>
              <a:tr h="372541">
                <a:tc>
                  <a:txBody>
                    <a:bodyPr/>
                    <a:lstStyle/>
                    <a:p>
                      <a:r>
                        <a:rPr lang="en-US" dirty="0"/>
                        <a:t>Potassium</a:t>
                      </a:r>
                    </a:p>
                  </a:txBody>
                  <a:tcPr/>
                </a:tc>
                <a:tc>
                  <a:txBody>
                    <a:bodyPr/>
                    <a:lstStyle/>
                    <a:p>
                      <a:r>
                        <a:rPr lang="en-US" dirty="0"/>
                        <a:t>349 mg</a:t>
                      </a:r>
                    </a:p>
                  </a:txBody>
                  <a:tcPr/>
                </a:tc>
                <a:extLst>
                  <a:ext uri="{0D108BD9-81ED-4DB2-BD59-A6C34878D82A}">
                    <a16:rowId xmlns:a16="http://schemas.microsoft.com/office/drawing/2014/main" val="163595365"/>
                  </a:ext>
                </a:extLst>
              </a:tr>
              <a:tr h="372541">
                <a:tc>
                  <a:txBody>
                    <a:bodyPr/>
                    <a:lstStyle/>
                    <a:p>
                      <a:r>
                        <a:rPr lang="en-US" dirty="0"/>
                        <a:t>Riboflavin</a:t>
                      </a:r>
                    </a:p>
                  </a:txBody>
                  <a:tcPr/>
                </a:tc>
                <a:tc>
                  <a:txBody>
                    <a:bodyPr/>
                    <a:lstStyle/>
                    <a:p>
                      <a:r>
                        <a:rPr lang="en-US" dirty="0"/>
                        <a:t>0.44 mg</a:t>
                      </a:r>
                    </a:p>
                  </a:txBody>
                  <a:tcPr/>
                </a:tc>
                <a:extLst>
                  <a:ext uri="{0D108BD9-81ED-4DB2-BD59-A6C34878D82A}">
                    <a16:rowId xmlns:a16="http://schemas.microsoft.com/office/drawing/2014/main" val="792666020"/>
                  </a:ext>
                </a:extLst>
              </a:tr>
              <a:tr h="372541">
                <a:tc>
                  <a:txBody>
                    <a:bodyPr/>
                    <a:lstStyle/>
                    <a:p>
                      <a:r>
                        <a:rPr lang="en-US" dirty="0"/>
                        <a:t>Vitamin B-12</a:t>
                      </a:r>
                    </a:p>
                  </a:txBody>
                  <a:tcPr/>
                </a:tc>
                <a:tc>
                  <a:txBody>
                    <a:bodyPr/>
                    <a:lstStyle/>
                    <a:p>
                      <a:r>
                        <a:rPr lang="en-US" dirty="0"/>
                        <a:t>1.1 mcg</a:t>
                      </a:r>
                    </a:p>
                  </a:txBody>
                  <a:tcPr/>
                </a:tc>
                <a:extLst>
                  <a:ext uri="{0D108BD9-81ED-4DB2-BD59-A6C34878D82A}">
                    <a16:rowId xmlns:a16="http://schemas.microsoft.com/office/drawing/2014/main" val="2709033563"/>
                  </a:ext>
                </a:extLst>
              </a:tr>
            </a:tbl>
          </a:graphicData>
        </a:graphic>
      </p:graphicFrame>
      <p:pic>
        <p:nvPicPr>
          <p:cNvPr id="5" name="Picture 4" descr=" ">
            <a:extLst>
              <a:ext uri="{FF2B5EF4-FFF2-40B4-BE49-F238E27FC236}">
                <a16:creationId xmlns:a16="http://schemas.microsoft.com/office/drawing/2014/main" id="{B5D9BF1A-156E-457F-BC3D-7374C7D0E2F9}"/>
              </a:ext>
            </a:extLst>
          </p:cNvPr>
          <p:cNvPicPr>
            <a:picLocks noChangeAspect="1"/>
          </p:cNvPicPr>
          <p:nvPr/>
        </p:nvPicPr>
        <p:blipFill>
          <a:blip r:embed="rId3"/>
          <a:stretch>
            <a:fillRect/>
          </a:stretch>
        </p:blipFill>
        <p:spPr>
          <a:xfrm>
            <a:off x="1050527" y="3607182"/>
            <a:ext cx="1912003" cy="1912003"/>
          </a:xfrm>
          <a:prstGeom prst="rect">
            <a:avLst/>
          </a:prstGeom>
        </p:spPr>
      </p:pic>
    </p:spTree>
    <p:extLst>
      <p:ext uri="{BB962C8B-B14F-4D97-AF65-F5344CB8AC3E}">
        <p14:creationId xmlns:p14="http://schemas.microsoft.com/office/powerpoint/2010/main" val="351359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 ">
            <a:extLst>
              <a:ext uri="{FF2B5EF4-FFF2-40B4-BE49-F238E27FC236}">
                <a16:creationId xmlns:a16="http://schemas.microsoft.com/office/drawing/2014/main" id="{6F1901C4-ABF0-4DAC-B321-1A48C232D6B8}"/>
              </a:ext>
            </a:extLst>
          </p:cNvPr>
          <p:cNvPicPr>
            <a:picLocks noChangeAspect="1"/>
          </p:cNvPicPr>
          <p:nvPr/>
        </p:nvPicPr>
        <p:blipFill>
          <a:blip r:embed="rId3"/>
          <a:stretch>
            <a:fillRect/>
          </a:stretch>
        </p:blipFill>
        <p:spPr>
          <a:xfrm>
            <a:off x="797506" y="3334331"/>
            <a:ext cx="4345024" cy="242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CDF3567B-94D3-4F15-96A0-AAE626EB17FB}"/>
              </a:ext>
            </a:extLst>
          </p:cNvPr>
          <p:cNvSpPr>
            <a:spLocks noGrp="1"/>
          </p:cNvSpPr>
          <p:nvPr>
            <p:ph type="title"/>
          </p:nvPr>
        </p:nvSpPr>
        <p:spPr>
          <a:xfrm>
            <a:off x="1154954" y="973668"/>
            <a:ext cx="8761413" cy="706964"/>
          </a:xfrm>
        </p:spPr>
        <p:txBody>
          <a:bodyPr>
            <a:normAutofit/>
          </a:bodyPr>
          <a:lstStyle/>
          <a:p>
            <a:pPr>
              <a:lnSpc>
                <a:spcPct val="90000"/>
              </a:lnSpc>
            </a:pPr>
            <a:br>
              <a:rPr lang="en-US" sz="2000">
                <a:solidFill>
                  <a:srgbClr val="EBEBEB"/>
                </a:solidFill>
              </a:rPr>
            </a:br>
            <a:r>
              <a:rPr lang="en-US" sz="2000">
                <a:solidFill>
                  <a:srgbClr val="EBEBEB"/>
                </a:solidFill>
              </a:rPr>
              <a:t>Procedural Safeguards and Training</a:t>
            </a:r>
          </a:p>
        </p:txBody>
      </p:sp>
      <p:sp>
        <p:nvSpPr>
          <p:cNvPr id="3" name="Content Placeholder 2">
            <a:extLst>
              <a:ext uri="{FF2B5EF4-FFF2-40B4-BE49-F238E27FC236}">
                <a16:creationId xmlns:a16="http://schemas.microsoft.com/office/drawing/2014/main" id="{33A5CB28-466B-46FA-8057-6012A6AE35B7}"/>
              </a:ext>
            </a:extLst>
          </p:cNvPr>
          <p:cNvSpPr>
            <a:spLocks noGrp="1"/>
          </p:cNvSpPr>
          <p:nvPr>
            <p:ph idx="1"/>
          </p:nvPr>
        </p:nvSpPr>
        <p:spPr>
          <a:xfrm>
            <a:off x="5742039" y="2510841"/>
            <a:ext cx="6449961" cy="4444179"/>
          </a:xfrm>
        </p:spPr>
        <p:txBody>
          <a:bodyPr anchor="ctr">
            <a:normAutofit/>
          </a:bodyPr>
          <a:lstStyle/>
          <a:p>
            <a:pPr>
              <a:lnSpc>
                <a:spcPct val="90000"/>
              </a:lnSpc>
            </a:pPr>
            <a:endParaRPr lang="en-US" sz="1300" dirty="0"/>
          </a:p>
          <a:p>
            <a:pPr>
              <a:lnSpc>
                <a:spcPct val="90000"/>
              </a:lnSpc>
            </a:pPr>
            <a:r>
              <a:rPr lang="en-US" sz="1600" b="1" dirty="0"/>
              <a:t>SFAs must have a procedure in place to ensure parents know how to request a meal modification and how to file an grievance if a requested modification is not granted</a:t>
            </a:r>
          </a:p>
          <a:p>
            <a:pPr>
              <a:lnSpc>
                <a:spcPct val="90000"/>
              </a:lnSpc>
            </a:pPr>
            <a:endParaRPr lang="en-US" sz="1600" dirty="0"/>
          </a:p>
          <a:p>
            <a:pPr marL="0" indent="0">
              <a:lnSpc>
                <a:spcPct val="90000"/>
              </a:lnSpc>
              <a:buNone/>
            </a:pPr>
            <a:r>
              <a:rPr lang="en-US" sz="1600" dirty="0"/>
              <a:t>Must include:</a:t>
            </a:r>
          </a:p>
          <a:p>
            <a:pPr lvl="1">
              <a:lnSpc>
                <a:spcPct val="90000"/>
              </a:lnSpc>
            </a:pPr>
            <a:r>
              <a:rPr lang="en-US" dirty="0"/>
              <a:t>How to file a grievance</a:t>
            </a:r>
          </a:p>
          <a:p>
            <a:pPr lvl="1">
              <a:lnSpc>
                <a:spcPct val="90000"/>
              </a:lnSpc>
            </a:pPr>
            <a:r>
              <a:rPr lang="en-US" dirty="0"/>
              <a:t>Receive a prompt and equitable resolution </a:t>
            </a:r>
          </a:p>
          <a:p>
            <a:pPr lvl="1">
              <a:lnSpc>
                <a:spcPct val="90000"/>
              </a:lnSpc>
            </a:pPr>
            <a:r>
              <a:rPr lang="en-US" dirty="0"/>
              <a:t>Request and participate in an impartial hearing to resolve the grievance</a:t>
            </a:r>
          </a:p>
          <a:p>
            <a:pPr lvl="1">
              <a:lnSpc>
                <a:spcPct val="90000"/>
              </a:lnSpc>
            </a:pPr>
            <a:r>
              <a:rPr lang="en-US" dirty="0"/>
              <a:t>Must be represented by counsel at the hearing</a:t>
            </a:r>
          </a:p>
          <a:p>
            <a:pPr lvl="1">
              <a:lnSpc>
                <a:spcPct val="90000"/>
              </a:lnSpc>
            </a:pPr>
            <a:r>
              <a:rPr lang="en-US" dirty="0"/>
              <a:t>Examine the record</a:t>
            </a:r>
          </a:p>
          <a:p>
            <a:pPr lvl="1">
              <a:lnSpc>
                <a:spcPct val="90000"/>
              </a:lnSpc>
            </a:pPr>
            <a:r>
              <a:rPr lang="en-US" dirty="0"/>
              <a:t>Receive notice of the final decision and procedure for review</a:t>
            </a:r>
          </a:p>
          <a:p>
            <a:pPr>
              <a:lnSpc>
                <a:spcPct val="90000"/>
              </a:lnSpc>
            </a:pPr>
            <a:endParaRPr lang="en-US" sz="1600" dirty="0"/>
          </a:p>
          <a:p>
            <a:pPr>
              <a:lnSpc>
                <a:spcPct val="90000"/>
              </a:lnSpc>
            </a:pPr>
            <a:endParaRPr lang="en-US" sz="1300" dirty="0"/>
          </a:p>
        </p:txBody>
      </p:sp>
    </p:spTree>
    <p:extLst>
      <p:ext uri="{BB962C8B-B14F-4D97-AF65-F5344CB8AC3E}">
        <p14:creationId xmlns:p14="http://schemas.microsoft.com/office/powerpoint/2010/main" val="6920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59D50-2A21-4F24-AB7D-05C5C62C9B12}"/>
              </a:ext>
            </a:extLst>
          </p:cNvPr>
          <p:cNvSpPr>
            <a:spLocks noGrp="1"/>
          </p:cNvSpPr>
          <p:nvPr>
            <p:ph type="title"/>
          </p:nvPr>
        </p:nvSpPr>
        <p:spPr/>
        <p:txBody>
          <a:bodyPr>
            <a:normAutofit fontScale="90000"/>
          </a:bodyPr>
          <a:lstStyle/>
          <a:p>
            <a:pPr algn="ctr"/>
            <a:br>
              <a:rPr lang="en-US" dirty="0"/>
            </a:br>
            <a:r>
              <a:rPr lang="en-US" dirty="0"/>
              <a:t>Resources</a:t>
            </a:r>
          </a:p>
        </p:txBody>
      </p:sp>
      <p:sp>
        <p:nvSpPr>
          <p:cNvPr id="6" name="Content Placeholder 5">
            <a:extLst>
              <a:ext uri="{FF2B5EF4-FFF2-40B4-BE49-F238E27FC236}">
                <a16:creationId xmlns:a16="http://schemas.microsoft.com/office/drawing/2014/main" id="{62DE0322-5D17-48B0-A750-4329714DB6E1}"/>
              </a:ext>
            </a:extLst>
          </p:cNvPr>
          <p:cNvSpPr>
            <a:spLocks noGrp="1"/>
          </p:cNvSpPr>
          <p:nvPr>
            <p:ph idx="1"/>
          </p:nvPr>
        </p:nvSpPr>
        <p:spPr>
          <a:xfrm>
            <a:off x="1682341" y="2343002"/>
            <a:ext cx="8827317" cy="3638479"/>
          </a:xfrm>
        </p:spPr>
        <p:txBody>
          <a:bodyPr>
            <a:normAutofit/>
          </a:bodyPr>
          <a:lstStyle/>
          <a:p>
            <a:pPr marL="0" indent="0">
              <a:buNone/>
            </a:pPr>
            <a:endParaRPr lang="en-US" u="sng" dirty="0">
              <a:solidFill>
                <a:schemeClr val="tx1">
                  <a:lumMod val="95000"/>
                  <a:lumOff val="5000"/>
                </a:schemeClr>
              </a:solidFill>
              <a:hlinkClick r:id="rId3"/>
            </a:endParaRPr>
          </a:p>
          <a:p>
            <a:pPr marL="0" indent="0">
              <a:buNone/>
            </a:pPr>
            <a:endParaRPr lang="en-US" dirty="0">
              <a:solidFill>
                <a:schemeClr val="tx1">
                  <a:lumMod val="95000"/>
                  <a:lumOff val="5000"/>
                </a:schemeClr>
              </a:solidFill>
              <a:hlinkClick r:id="rId3"/>
            </a:endParaRPr>
          </a:p>
          <a:p>
            <a:r>
              <a:rPr lang="en-US" dirty="0">
                <a:hlinkClick r:id="rId3"/>
              </a:rPr>
              <a:t>http://www.fns.usda.gov/policy-memorandum-modifications-accomodate</a:t>
            </a:r>
            <a:r>
              <a:rPr lang="en-US" dirty="0"/>
              <a:t> disabilities-school-meal-programs.</a:t>
            </a:r>
          </a:p>
          <a:p>
            <a:pPr marL="0" indent="0">
              <a:buNone/>
            </a:pPr>
            <a:endParaRPr lang="en-US" dirty="0"/>
          </a:p>
          <a:p>
            <a:pPr marL="0" indent="0">
              <a:buNone/>
            </a:pPr>
            <a:r>
              <a:rPr lang="en-US" b="1" dirty="0"/>
              <a:t>SP 26-2017: Accommodating Disabilities in the School Meal Programs: Guidance and Questions and Answers (Q and As)</a:t>
            </a:r>
          </a:p>
          <a:p>
            <a:pPr marL="0" indent="0">
              <a:buNone/>
            </a:pPr>
            <a:endParaRPr lang="en-US" b="1" dirty="0"/>
          </a:p>
          <a:p>
            <a:r>
              <a:rPr lang="en-US" dirty="0">
                <a:hlinkClick r:id="rId4"/>
              </a:rPr>
              <a:t>http://www.fns.usda.gov/school-meals/accommodating-disabilities-school-meal-programs-guidance-and-qas</a:t>
            </a:r>
            <a:r>
              <a:rPr lang="en-US" dirty="0"/>
              <a: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52528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Child Nutrition Program Administration</a:t>
            </a:r>
          </a:p>
        </p:txBody>
      </p:sp>
      <p:sp>
        <p:nvSpPr>
          <p:cNvPr id="3" name="Content Placeholder 2"/>
          <p:cNvSpPr>
            <a:spLocks noGrp="1"/>
          </p:cNvSpPr>
          <p:nvPr>
            <p:ph idx="1"/>
          </p:nvPr>
        </p:nvSpPr>
        <p:spPr>
          <a:xfrm>
            <a:off x="2019299" y="2653769"/>
            <a:ext cx="8153400" cy="3230563"/>
          </a:xfrm>
        </p:spPr>
        <p:txBody>
          <a:bodyPr/>
          <a:lstStyle/>
          <a:p>
            <a:pPr marL="114300" indent="0" algn="ctr">
              <a:buNone/>
            </a:pPr>
            <a:r>
              <a:rPr lang="en-US" b="1" dirty="0">
                <a:solidFill>
                  <a:schemeClr val="accent1"/>
                </a:solidFill>
              </a:rPr>
              <a:t>(518) 473-8781</a:t>
            </a:r>
          </a:p>
          <a:p>
            <a:pPr marL="114300" indent="0" algn="ctr">
              <a:buNone/>
            </a:pPr>
            <a:r>
              <a:rPr lang="en-US" b="1" dirty="0">
                <a:solidFill>
                  <a:schemeClr val="accent1"/>
                </a:solidFill>
              </a:rPr>
              <a:t>cn.nysed.gov</a:t>
            </a:r>
          </a:p>
          <a:p>
            <a:pPr marL="114300" indent="0" algn="ctr">
              <a:buNone/>
            </a:pPr>
            <a:r>
              <a:rPr lang="en-US" b="1" dirty="0">
                <a:solidFill>
                  <a:schemeClr val="accent1"/>
                </a:solidFill>
              </a:rPr>
              <a:t>cntraining@nysed.gov</a:t>
            </a:r>
          </a:p>
          <a:p>
            <a:pPr marL="114300" indent="0" algn="ctr">
              <a:buNone/>
            </a:pPr>
            <a:endParaRPr lang="en-US" b="1" dirty="0">
              <a:solidFill>
                <a:schemeClr val="accent6"/>
              </a:solidFill>
            </a:endParaRPr>
          </a:p>
          <a:p>
            <a:pPr marL="114300" indent="0" algn="ctr">
              <a:buNone/>
            </a:pPr>
            <a:endParaRPr lang="en-US" b="1" dirty="0">
              <a:solidFill>
                <a:schemeClr val="accent6"/>
              </a:solidFill>
              <a:hlinkClick r:id="rId3"/>
            </a:endParaRPr>
          </a:p>
        </p:txBody>
      </p:sp>
      <p:pic>
        <p:nvPicPr>
          <p:cNvPr id="5" name="Picture 4" descr=" ">
            <a:extLst>
              <a:ext uri="{FF2B5EF4-FFF2-40B4-BE49-F238E27FC236}">
                <a16:creationId xmlns:a16="http://schemas.microsoft.com/office/drawing/2014/main" id="{F4550B4D-D51D-41FD-9E99-20A4258DB405}"/>
              </a:ext>
            </a:extLst>
          </p:cNvPr>
          <p:cNvPicPr>
            <a:picLocks noChangeAspect="1"/>
          </p:cNvPicPr>
          <p:nvPr/>
        </p:nvPicPr>
        <p:blipFill>
          <a:blip r:embed="rId4"/>
          <a:stretch>
            <a:fillRect/>
          </a:stretch>
        </p:blipFill>
        <p:spPr>
          <a:xfrm>
            <a:off x="4175004" y="4014401"/>
            <a:ext cx="3841989" cy="2843068"/>
          </a:xfrm>
          <a:prstGeom prst="rect">
            <a:avLst/>
          </a:prstGeom>
        </p:spPr>
      </p:pic>
    </p:spTree>
    <p:extLst>
      <p:ext uri="{BB962C8B-B14F-4D97-AF65-F5344CB8AC3E}">
        <p14:creationId xmlns:p14="http://schemas.microsoft.com/office/powerpoint/2010/main" val="339467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guidance booklet, Accommodating Children with Disabilites in the School Meal Program">
            <a:extLst>
              <a:ext uri="{FF2B5EF4-FFF2-40B4-BE49-F238E27FC236}">
                <a16:creationId xmlns:a16="http://schemas.microsoft.com/office/drawing/2014/main" id="{FB96B744-A01D-4277-89DB-C702A561B13E}"/>
              </a:ext>
            </a:extLst>
          </p:cNvPr>
          <p:cNvPicPr>
            <a:picLocks noGrp="1" noChangeAspect="1"/>
          </p:cNvPicPr>
          <p:nvPr>
            <p:ph idx="1"/>
          </p:nvPr>
        </p:nvPicPr>
        <p:blipFill rotWithShape="1">
          <a:blip r:embed="rId3"/>
          <a:srcRect t="25943" b="9410"/>
          <a:stretch/>
        </p:blipFill>
        <p:spPr>
          <a:xfrm>
            <a:off x="6096000" y="1533832"/>
            <a:ext cx="4908672" cy="4660490"/>
          </a:xfrm>
          <a:prstGeom prst="rect">
            <a:avLst/>
          </a:prstGeom>
        </p:spPr>
      </p:pic>
      <p:sp>
        <p:nvSpPr>
          <p:cNvPr id="6" name="Title 1">
            <a:extLst>
              <a:ext uri="{FF2B5EF4-FFF2-40B4-BE49-F238E27FC236}">
                <a16:creationId xmlns:a16="http://schemas.microsoft.com/office/drawing/2014/main" id="{00C27488-4E85-46B3-99B5-3CB85B432343}"/>
              </a:ext>
            </a:extLst>
          </p:cNvPr>
          <p:cNvSpPr>
            <a:spLocks noGrp="1"/>
          </p:cNvSpPr>
          <p:nvPr>
            <p:ph type="title"/>
          </p:nvPr>
        </p:nvSpPr>
        <p:spPr/>
        <p:txBody>
          <a:bodyPr>
            <a:normAutofit fontScale="90000"/>
          </a:bodyPr>
          <a:lstStyle/>
          <a:p>
            <a:pPr>
              <a:lnSpc>
                <a:spcPct val="90000"/>
              </a:lnSpc>
            </a:pPr>
            <a:r>
              <a:rPr lang="en-US" sz="2800" b="1" dirty="0"/>
              <a:t>Guidance for School Food Service Professionals</a:t>
            </a:r>
          </a:p>
        </p:txBody>
      </p:sp>
      <p:sp>
        <p:nvSpPr>
          <p:cNvPr id="8" name="Content Placeholder 9">
            <a:extLst>
              <a:ext uri="{FF2B5EF4-FFF2-40B4-BE49-F238E27FC236}">
                <a16:creationId xmlns:a16="http://schemas.microsoft.com/office/drawing/2014/main" id="{5BC07139-57E5-4777-BCAB-29CB965E482E}"/>
              </a:ext>
            </a:extLst>
          </p:cNvPr>
          <p:cNvSpPr>
            <a:spLocks noGrp="1"/>
          </p:cNvSpPr>
          <p:nvPr>
            <p:ph type="body" sz="half" idx="2"/>
          </p:nvPr>
        </p:nvSpPr>
        <p:spPr>
          <a:xfrm>
            <a:off x="1154955" y="3021125"/>
            <a:ext cx="2792413" cy="2895600"/>
          </a:xfrm>
        </p:spPr>
        <p:txBody>
          <a:bodyPr>
            <a:normAutofit/>
          </a:bodyPr>
          <a:lstStyle/>
          <a:p>
            <a:pPr marL="0" indent="0">
              <a:buNone/>
            </a:pPr>
            <a:endParaRPr lang="en-US" dirty="0"/>
          </a:p>
          <a:p>
            <a:pPr marL="285750" indent="-285750">
              <a:buFont typeface="Wingdings 3" panose="05040102010807070707" pitchFamily="18" charset="2"/>
              <a:buChar char=""/>
            </a:pPr>
            <a:r>
              <a:rPr lang="en-US" dirty="0">
                <a:solidFill>
                  <a:schemeClr val="bg1"/>
                </a:solidFill>
              </a:rPr>
              <a:t>National School Lunch Program</a:t>
            </a:r>
          </a:p>
          <a:p>
            <a:pPr marL="285750" indent="-285750">
              <a:buFont typeface="Wingdings 3" panose="05040102010807070707" pitchFamily="18" charset="2"/>
              <a:buChar char=""/>
            </a:pPr>
            <a:r>
              <a:rPr lang="en-US" dirty="0">
                <a:solidFill>
                  <a:schemeClr val="bg1"/>
                </a:solidFill>
              </a:rPr>
              <a:t>School Breakfast Program</a:t>
            </a:r>
          </a:p>
          <a:p>
            <a:pPr marL="285750" indent="-285750">
              <a:buFont typeface="Wingdings 3" panose="05040102010807070707" pitchFamily="18" charset="2"/>
              <a:buChar char="u"/>
            </a:pPr>
            <a:r>
              <a:rPr lang="en-US" dirty="0">
                <a:solidFill>
                  <a:schemeClr val="bg1"/>
                </a:solidFill>
              </a:rPr>
              <a:t>Special Milk Program</a:t>
            </a:r>
          </a:p>
          <a:p>
            <a:pPr marL="285750" indent="-285750">
              <a:buFont typeface="Wingdings 3" panose="05040102010807070707" pitchFamily="18" charset="2"/>
              <a:buChar char="u"/>
            </a:pPr>
            <a:r>
              <a:rPr lang="en-US" dirty="0">
                <a:solidFill>
                  <a:schemeClr val="bg1"/>
                </a:solidFill>
              </a:rPr>
              <a:t>Afterschool Snack Program</a:t>
            </a:r>
          </a:p>
          <a:p>
            <a:pPr marL="285750" indent="-285750">
              <a:buFont typeface="Wingdings 3" panose="05040102010807070707" pitchFamily="18" charset="2"/>
              <a:buChar char="u"/>
            </a:pPr>
            <a:r>
              <a:rPr lang="en-US" dirty="0">
                <a:solidFill>
                  <a:schemeClr val="bg1"/>
                </a:solidFill>
              </a:rPr>
              <a:t>Fresh Fruit Vegetable Program </a:t>
            </a:r>
          </a:p>
          <a:p>
            <a:endParaRPr lang="en-US" dirty="0"/>
          </a:p>
          <a:p>
            <a:pPr marL="0" indent="0">
              <a:buNone/>
            </a:pPr>
            <a:endParaRPr lang="en-US" dirty="0"/>
          </a:p>
        </p:txBody>
      </p:sp>
    </p:spTree>
    <p:extLst>
      <p:ext uri="{BB962C8B-B14F-4D97-AF65-F5344CB8AC3E}">
        <p14:creationId xmlns:p14="http://schemas.microsoft.com/office/powerpoint/2010/main" val="336191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249D-A9F6-4739-97CC-C170EC41009F}"/>
              </a:ext>
            </a:extLst>
          </p:cNvPr>
          <p:cNvSpPr>
            <a:spLocks noGrp="1"/>
          </p:cNvSpPr>
          <p:nvPr>
            <p:ph type="title"/>
          </p:nvPr>
        </p:nvSpPr>
        <p:spPr>
          <a:xfrm>
            <a:off x="1201966" y="197493"/>
            <a:ext cx="8911687" cy="1280890"/>
          </a:xfrm>
        </p:spPr>
        <p:txBody>
          <a:bodyPr>
            <a:normAutofit/>
          </a:bodyPr>
          <a:lstStyle/>
          <a:p>
            <a:pPr algn="ctr"/>
            <a:br>
              <a:rPr lang="en-US" dirty="0"/>
            </a:br>
            <a:r>
              <a:rPr lang="en-US" dirty="0"/>
              <a:t>DISABILITY</a:t>
            </a:r>
          </a:p>
        </p:txBody>
      </p:sp>
      <p:sp>
        <p:nvSpPr>
          <p:cNvPr id="3" name="Content Placeholder 2">
            <a:extLst>
              <a:ext uri="{FF2B5EF4-FFF2-40B4-BE49-F238E27FC236}">
                <a16:creationId xmlns:a16="http://schemas.microsoft.com/office/drawing/2014/main" id="{9D2FE213-D3C4-47B7-B286-BAFAB4D0CF4C}"/>
              </a:ext>
            </a:extLst>
          </p:cNvPr>
          <p:cNvSpPr>
            <a:spLocks noGrp="1"/>
          </p:cNvSpPr>
          <p:nvPr>
            <p:ph idx="1"/>
          </p:nvPr>
        </p:nvSpPr>
        <p:spPr>
          <a:xfrm>
            <a:off x="4739146" y="2251587"/>
            <a:ext cx="7082913" cy="4487578"/>
          </a:xfrm>
        </p:spPr>
        <p:txBody>
          <a:bodyPr>
            <a:normAutofit fontScale="40000" lnSpcReduction="20000"/>
          </a:bodyPr>
          <a:lstStyle/>
          <a:p>
            <a:pPr marL="2286000" lvl="5" indent="0">
              <a:buNone/>
            </a:pPr>
            <a:endParaRPr lang="en-US" sz="1800" dirty="0"/>
          </a:p>
          <a:p>
            <a:pPr marL="2286000" lvl="5" indent="0">
              <a:buNone/>
            </a:pPr>
            <a:endParaRPr lang="en-US" sz="1800" dirty="0"/>
          </a:p>
          <a:p>
            <a:r>
              <a:rPr lang="en-US" sz="4500" dirty="0"/>
              <a:t>Disability means a physical or mental impairment that substantially limits one or more major life activities of such individual </a:t>
            </a:r>
          </a:p>
          <a:p>
            <a:pPr marL="0" indent="0">
              <a:buNone/>
            </a:pPr>
            <a:endParaRPr lang="en-US" sz="4500" dirty="0"/>
          </a:p>
          <a:p>
            <a:r>
              <a:rPr lang="en-US" sz="4500" dirty="0"/>
              <a:t>Physical or mental impairments do not need to be life threatening to constitute a disability</a:t>
            </a:r>
          </a:p>
          <a:p>
            <a:pPr marL="0" indent="0">
              <a:buNone/>
            </a:pPr>
            <a:endParaRPr lang="en-US" sz="4500" dirty="0"/>
          </a:p>
          <a:p>
            <a:r>
              <a:rPr lang="en-US" sz="4500" dirty="0"/>
              <a:t>Disability can be temporary and episodic and when it is active may limit major life activity</a:t>
            </a:r>
          </a:p>
          <a:p>
            <a:endParaRPr lang="en-US" sz="4500" dirty="0"/>
          </a:p>
          <a:p>
            <a:r>
              <a:rPr lang="en-US" sz="4500" dirty="0">
                <a:solidFill>
                  <a:schemeClr val="accent5"/>
                </a:solidFill>
              </a:rPr>
              <a:t>Health concerns or preferences that a child eat a specific diet because the parent/guardian believes it is healthier for the child </a:t>
            </a:r>
            <a:r>
              <a:rPr lang="en-US" sz="4500" b="1" u="sng" dirty="0">
                <a:solidFill>
                  <a:schemeClr val="accent5"/>
                </a:solidFill>
              </a:rPr>
              <a:t>are not disabilities</a:t>
            </a:r>
            <a:r>
              <a:rPr lang="en-US" sz="4500" u="sng" dirty="0">
                <a:solidFill>
                  <a:schemeClr val="accent5"/>
                </a:solidFill>
              </a:rPr>
              <a:t> </a:t>
            </a:r>
            <a:r>
              <a:rPr lang="en-US" sz="4500" dirty="0">
                <a:solidFill>
                  <a:schemeClr val="accent5"/>
                </a:solidFill>
              </a:rPr>
              <a:t>and do not require a modification. </a:t>
            </a:r>
          </a:p>
          <a:p>
            <a:pPr marL="2286000" lvl="5" indent="0">
              <a:buNone/>
            </a:pPr>
            <a:endParaRPr lang="en-US" sz="4500" dirty="0">
              <a:solidFill>
                <a:schemeClr val="accent3"/>
              </a:solidFill>
            </a:endParaRPr>
          </a:p>
          <a:p>
            <a:pPr lvl="5"/>
            <a:endParaRPr lang="en-US" dirty="0"/>
          </a:p>
        </p:txBody>
      </p:sp>
      <p:pic>
        <p:nvPicPr>
          <p:cNvPr id="4" name="Picture 3" descr=" ">
            <a:extLst>
              <a:ext uri="{FF2B5EF4-FFF2-40B4-BE49-F238E27FC236}">
                <a16:creationId xmlns:a16="http://schemas.microsoft.com/office/drawing/2014/main" id="{D0688358-4EEF-4149-B9FF-E88191625F82}"/>
              </a:ext>
            </a:extLst>
          </p:cNvPr>
          <p:cNvPicPr>
            <a:picLocks noChangeAspect="1"/>
          </p:cNvPicPr>
          <p:nvPr/>
        </p:nvPicPr>
        <p:blipFill>
          <a:blip r:embed="rId3"/>
          <a:stretch>
            <a:fillRect/>
          </a:stretch>
        </p:blipFill>
        <p:spPr>
          <a:xfrm>
            <a:off x="932032" y="2947622"/>
            <a:ext cx="3095508" cy="3095508"/>
          </a:xfrm>
          <a:prstGeom prst="rect">
            <a:avLst/>
          </a:prstGeom>
        </p:spPr>
      </p:pic>
    </p:spTree>
    <p:extLst>
      <p:ext uri="{BB962C8B-B14F-4D97-AF65-F5344CB8AC3E}">
        <p14:creationId xmlns:p14="http://schemas.microsoft.com/office/powerpoint/2010/main" val="30172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A1A0-A6D9-454E-8B72-8240F2550EAA}"/>
              </a:ext>
            </a:extLst>
          </p:cNvPr>
          <p:cNvSpPr>
            <a:spLocks noGrp="1"/>
          </p:cNvSpPr>
          <p:nvPr>
            <p:ph type="title"/>
          </p:nvPr>
        </p:nvSpPr>
        <p:spPr>
          <a:xfrm>
            <a:off x="1934371" y="155545"/>
            <a:ext cx="7956560" cy="1078348"/>
          </a:xfrm>
        </p:spPr>
        <p:txBody>
          <a:bodyPr>
            <a:normAutofit fontScale="90000"/>
          </a:bodyPr>
          <a:lstStyle/>
          <a:p>
            <a:pPr algn="ctr"/>
            <a:br>
              <a:rPr lang="en-US" dirty="0"/>
            </a:br>
            <a:r>
              <a:rPr lang="en-US" dirty="0"/>
              <a:t>MAJOR LIFE ACTIVITIES</a:t>
            </a:r>
          </a:p>
        </p:txBody>
      </p:sp>
      <p:sp>
        <p:nvSpPr>
          <p:cNvPr id="4" name="Text Placeholder 3">
            <a:extLst>
              <a:ext uri="{FF2B5EF4-FFF2-40B4-BE49-F238E27FC236}">
                <a16:creationId xmlns:a16="http://schemas.microsoft.com/office/drawing/2014/main" id="{47D76D00-FF9B-43E0-8500-EF56ACD93ED8}"/>
              </a:ext>
            </a:extLst>
          </p:cNvPr>
          <p:cNvSpPr>
            <a:spLocks noGrp="1"/>
          </p:cNvSpPr>
          <p:nvPr>
            <p:ph type="body" idx="1"/>
          </p:nvPr>
        </p:nvSpPr>
        <p:spPr>
          <a:xfrm>
            <a:off x="737553" y="2184601"/>
            <a:ext cx="3103299" cy="451977"/>
          </a:xfrm>
        </p:spPr>
        <p:txBody>
          <a:bodyPr/>
          <a:lstStyle/>
          <a:p>
            <a:r>
              <a:rPr lang="en-US" u="sng" dirty="0"/>
              <a:t>Major Life Activities</a:t>
            </a:r>
          </a:p>
        </p:txBody>
      </p:sp>
      <p:sp>
        <p:nvSpPr>
          <p:cNvPr id="3" name="Content Placeholder 2">
            <a:extLst>
              <a:ext uri="{FF2B5EF4-FFF2-40B4-BE49-F238E27FC236}">
                <a16:creationId xmlns:a16="http://schemas.microsoft.com/office/drawing/2014/main" id="{5B1E1959-979C-4BA1-9612-8412133AA246}"/>
              </a:ext>
            </a:extLst>
          </p:cNvPr>
          <p:cNvSpPr>
            <a:spLocks noGrp="1"/>
          </p:cNvSpPr>
          <p:nvPr>
            <p:ph sz="half" idx="2"/>
          </p:nvPr>
        </p:nvSpPr>
        <p:spPr>
          <a:xfrm>
            <a:off x="737553" y="2636578"/>
            <a:ext cx="4342893" cy="4163673"/>
          </a:xfrm>
        </p:spPr>
        <p:txBody>
          <a:bodyPr>
            <a:normAutofit/>
          </a:bodyPr>
          <a:lstStyle/>
          <a:p>
            <a:r>
              <a:rPr lang="en-US" dirty="0"/>
              <a:t>Caring for oneself</a:t>
            </a:r>
          </a:p>
          <a:p>
            <a:r>
              <a:rPr lang="en-US" dirty="0"/>
              <a:t>Performing manual tasks</a:t>
            </a:r>
          </a:p>
          <a:p>
            <a:r>
              <a:rPr lang="en-US" dirty="0"/>
              <a:t> Seeing, hearing, speaking</a:t>
            </a:r>
          </a:p>
          <a:p>
            <a:r>
              <a:rPr lang="en-US" dirty="0"/>
              <a:t> Eating, Sleeping, Walking</a:t>
            </a:r>
          </a:p>
          <a:p>
            <a:r>
              <a:rPr lang="en-US" dirty="0"/>
              <a:t> Standing</a:t>
            </a:r>
          </a:p>
          <a:p>
            <a:r>
              <a:rPr lang="en-US" dirty="0"/>
              <a:t> Lifting, Bending</a:t>
            </a:r>
          </a:p>
          <a:p>
            <a:r>
              <a:rPr lang="en-US" dirty="0"/>
              <a:t> Breathing</a:t>
            </a:r>
          </a:p>
          <a:p>
            <a:r>
              <a:rPr lang="en-US" dirty="0"/>
              <a:t> Reading, Learning, Thinking</a:t>
            </a:r>
          </a:p>
          <a:p>
            <a:r>
              <a:rPr lang="en-US" dirty="0"/>
              <a:t> Communicating</a:t>
            </a:r>
          </a:p>
          <a:p>
            <a:r>
              <a:rPr lang="en-US" dirty="0"/>
              <a:t> Working</a:t>
            </a:r>
          </a:p>
          <a:p>
            <a:pPr lvl="1"/>
            <a:endParaRPr lang="en-US" dirty="0"/>
          </a:p>
        </p:txBody>
      </p:sp>
      <p:sp>
        <p:nvSpPr>
          <p:cNvPr id="5" name="Text Placeholder 4">
            <a:extLst>
              <a:ext uri="{FF2B5EF4-FFF2-40B4-BE49-F238E27FC236}">
                <a16:creationId xmlns:a16="http://schemas.microsoft.com/office/drawing/2014/main" id="{6B44D9F7-708D-4057-A5EB-6B7325621699}"/>
              </a:ext>
            </a:extLst>
          </p:cNvPr>
          <p:cNvSpPr>
            <a:spLocks noGrp="1"/>
          </p:cNvSpPr>
          <p:nvPr>
            <p:ph type="body" sz="quarter" idx="3"/>
          </p:nvPr>
        </p:nvSpPr>
        <p:spPr>
          <a:xfrm>
            <a:off x="6654660" y="2200937"/>
            <a:ext cx="3449773" cy="457145"/>
          </a:xfrm>
        </p:spPr>
        <p:txBody>
          <a:bodyPr/>
          <a:lstStyle/>
          <a:p>
            <a:r>
              <a:rPr lang="en-US" u="sng" dirty="0"/>
              <a:t>Major Bodily Functions</a:t>
            </a:r>
          </a:p>
        </p:txBody>
      </p:sp>
      <p:sp>
        <p:nvSpPr>
          <p:cNvPr id="6" name="Content Placeholder 5">
            <a:extLst>
              <a:ext uri="{FF2B5EF4-FFF2-40B4-BE49-F238E27FC236}">
                <a16:creationId xmlns:a16="http://schemas.microsoft.com/office/drawing/2014/main" id="{ECED9CF8-BEE9-4FF4-A683-3D7008654505}"/>
              </a:ext>
            </a:extLst>
          </p:cNvPr>
          <p:cNvSpPr>
            <a:spLocks noGrp="1"/>
          </p:cNvSpPr>
          <p:nvPr>
            <p:ph sz="quarter" idx="4"/>
          </p:nvPr>
        </p:nvSpPr>
        <p:spPr>
          <a:xfrm>
            <a:off x="6580446" y="2903889"/>
            <a:ext cx="4338674" cy="3354060"/>
          </a:xfrm>
        </p:spPr>
        <p:txBody>
          <a:bodyPr>
            <a:normAutofit/>
          </a:bodyPr>
          <a:lstStyle/>
          <a:p>
            <a:r>
              <a:rPr lang="en-US" dirty="0"/>
              <a:t>Functions of the immune system</a:t>
            </a:r>
          </a:p>
          <a:p>
            <a:r>
              <a:rPr lang="en-US" dirty="0"/>
              <a:t>Normal Cell Growth</a:t>
            </a:r>
          </a:p>
          <a:p>
            <a:r>
              <a:rPr lang="en-US" dirty="0"/>
              <a:t>Digestive, Bowel, Bladder</a:t>
            </a:r>
          </a:p>
          <a:p>
            <a:r>
              <a:rPr lang="en-US" dirty="0"/>
              <a:t>Neurological, brain</a:t>
            </a:r>
          </a:p>
          <a:p>
            <a:r>
              <a:rPr lang="en-US" dirty="0"/>
              <a:t>Respiratory</a:t>
            </a:r>
          </a:p>
          <a:p>
            <a:r>
              <a:rPr lang="en-US" dirty="0"/>
              <a:t>Circulatory</a:t>
            </a:r>
          </a:p>
          <a:p>
            <a:r>
              <a:rPr lang="en-US" dirty="0"/>
              <a:t>Endocrine</a:t>
            </a:r>
          </a:p>
          <a:p>
            <a:r>
              <a:rPr lang="en-US" dirty="0"/>
              <a:t>Reproductive</a:t>
            </a:r>
          </a:p>
        </p:txBody>
      </p:sp>
      <p:pic>
        <p:nvPicPr>
          <p:cNvPr id="1026" name="Picture 2" descr=" ">
            <a:extLst>
              <a:ext uri="{FF2B5EF4-FFF2-40B4-BE49-F238E27FC236}">
                <a16:creationId xmlns:a16="http://schemas.microsoft.com/office/drawing/2014/main" id="{2C77CD2F-7A11-4B31-99BE-22ECBE538A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70" t="3186" r="29269" b="-3186"/>
          <a:stretch/>
        </p:blipFill>
        <p:spPr bwMode="auto">
          <a:xfrm>
            <a:off x="4406890" y="3011888"/>
            <a:ext cx="1689110" cy="1678099"/>
          </a:xfrm>
          <a:prstGeom prst="roundRect">
            <a:avLst/>
          </a:prstGeom>
          <a:noFill/>
          <a:extLst>
            <a:ext uri="{909E8E84-426E-40DD-AFC4-6F175D3DCCD1}">
              <a14:hiddenFill xmlns:a14="http://schemas.microsoft.com/office/drawing/2010/main">
                <a:solidFill>
                  <a:srgbClr val="FFFFFF"/>
                </a:solidFill>
              </a14:hiddenFill>
            </a:ext>
          </a:extLst>
        </p:spPr>
      </p:pic>
      <p:pic>
        <p:nvPicPr>
          <p:cNvPr id="7" name="Picture 6" descr=" ">
            <a:extLst>
              <a:ext uri="{FF2B5EF4-FFF2-40B4-BE49-F238E27FC236}">
                <a16:creationId xmlns:a16="http://schemas.microsoft.com/office/drawing/2014/main" id="{9C6C6FAF-CD52-426B-9551-2AC0A5FAA7F0}"/>
              </a:ext>
            </a:extLst>
          </p:cNvPr>
          <p:cNvPicPr>
            <a:picLocks noChangeAspect="1"/>
          </p:cNvPicPr>
          <p:nvPr/>
        </p:nvPicPr>
        <p:blipFill>
          <a:blip r:embed="rId4"/>
          <a:stretch>
            <a:fillRect/>
          </a:stretch>
        </p:blipFill>
        <p:spPr>
          <a:xfrm>
            <a:off x="8881168" y="5122606"/>
            <a:ext cx="2927005" cy="1274108"/>
          </a:xfrm>
          <a:prstGeom prst="rect">
            <a:avLst/>
          </a:prstGeom>
        </p:spPr>
      </p:pic>
    </p:spTree>
    <p:extLst>
      <p:ext uri="{BB962C8B-B14F-4D97-AF65-F5344CB8AC3E}">
        <p14:creationId xmlns:p14="http://schemas.microsoft.com/office/powerpoint/2010/main" val="152475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93E4-6A45-4839-8323-C0FB861A082C}"/>
              </a:ext>
            </a:extLst>
          </p:cNvPr>
          <p:cNvSpPr>
            <a:spLocks noGrp="1"/>
          </p:cNvSpPr>
          <p:nvPr>
            <p:ph type="title"/>
          </p:nvPr>
        </p:nvSpPr>
        <p:spPr>
          <a:xfrm>
            <a:off x="1598554" y="549727"/>
            <a:ext cx="7958331" cy="1077229"/>
          </a:xfrm>
        </p:spPr>
        <p:txBody>
          <a:bodyPr>
            <a:normAutofit fontScale="90000"/>
          </a:bodyPr>
          <a:lstStyle/>
          <a:p>
            <a:pPr algn="ctr"/>
            <a:br>
              <a:rPr lang="en-US" dirty="0"/>
            </a:br>
            <a:r>
              <a:rPr lang="en-US" dirty="0"/>
              <a:t>MEDICAL STATEMENTS</a:t>
            </a:r>
            <a:br>
              <a:rPr lang="en-US" dirty="0"/>
            </a:br>
            <a:endParaRPr lang="en-US" dirty="0"/>
          </a:p>
        </p:txBody>
      </p:sp>
      <p:sp>
        <p:nvSpPr>
          <p:cNvPr id="3" name="Content Placeholder 2">
            <a:extLst>
              <a:ext uri="{FF2B5EF4-FFF2-40B4-BE49-F238E27FC236}">
                <a16:creationId xmlns:a16="http://schemas.microsoft.com/office/drawing/2014/main" id="{512D82EB-D567-49DD-8295-D9E09EA8A7D8}"/>
              </a:ext>
            </a:extLst>
          </p:cNvPr>
          <p:cNvSpPr>
            <a:spLocks noGrp="1"/>
          </p:cNvSpPr>
          <p:nvPr>
            <p:ph idx="1"/>
          </p:nvPr>
        </p:nvSpPr>
        <p:spPr>
          <a:xfrm>
            <a:off x="851302" y="2340076"/>
            <a:ext cx="8627031" cy="4176391"/>
          </a:xfrm>
        </p:spPr>
        <p:txBody>
          <a:bodyPr>
            <a:normAutofit fontScale="92500" lnSpcReduction="20000"/>
          </a:bodyPr>
          <a:lstStyle/>
          <a:p>
            <a:pPr marL="0" indent="0">
              <a:buNone/>
            </a:pPr>
            <a:endParaRPr lang="en-US" dirty="0"/>
          </a:p>
          <a:p>
            <a:r>
              <a:rPr lang="en-US" dirty="0"/>
              <a:t>SFAs must obtain a written medical statement signed by a State licensed health care professional in order to receive reimbursement for meal modifications when the meal modification does not meet meal pattern requirements. </a:t>
            </a:r>
          </a:p>
          <a:p>
            <a:endParaRPr lang="en-US" dirty="0"/>
          </a:p>
          <a:p>
            <a:r>
              <a:rPr lang="en-US" dirty="0"/>
              <a:t>The medical statements do not need to be received on a regular basis</a:t>
            </a:r>
          </a:p>
          <a:p>
            <a:pPr marL="0" indent="0">
              <a:buNone/>
            </a:pPr>
            <a:endParaRPr lang="en-US" dirty="0"/>
          </a:p>
          <a:p>
            <a:r>
              <a:rPr lang="en-US" dirty="0"/>
              <a:t>The medical statement needs to be on file and updated as needed</a:t>
            </a:r>
          </a:p>
          <a:p>
            <a:endParaRPr lang="en-US" dirty="0"/>
          </a:p>
          <a:p>
            <a:r>
              <a:rPr lang="en-US" dirty="0">
                <a:solidFill>
                  <a:schemeClr val="accent5"/>
                </a:solidFill>
              </a:rPr>
              <a:t>Departmental regulations require recipients to notify participants, beneficiaries, and applicants that they do not discriminate on the basis of disability and to identify the individual responsible for providing the modification</a:t>
            </a:r>
          </a:p>
          <a:p>
            <a:endParaRPr lang="en-US" dirty="0"/>
          </a:p>
        </p:txBody>
      </p:sp>
      <p:pic>
        <p:nvPicPr>
          <p:cNvPr id="4" name="Picture 3" descr=" ">
            <a:extLst>
              <a:ext uri="{FF2B5EF4-FFF2-40B4-BE49-F238E27FC236}">
                <a16:creationId xmlns:a16="http://schemas.microsoft.com/office/drawing/2014/main" id="{C0FC8103-962B-4F0B-A366-E790A2DD0B55}"/>
              </a:ext>
            </a:extLst>
          </p:cNvPr>
          <p:cNvPicPr>
            <a:picLocks noChangeAspect="1"/>
          </p:cNvPicPr>
          <p:nvPr/>
        </p:nvPicPr>
        <p:blipFill>
          <a:blip r:embed="rId3"/>
          <a:stretch>
            <a:fillRect/>
          </a:stretch>
        </p:blipFill>
        <p:spPr>
          <a:xfrm>
            <a:off x="9172137" y="2671867"/>
            <a:ext cx="2488921" cy="3453218"/>
          </a:xfrm>
          <a:prstGeom prst="rect">
            <a:avLst/>
          </a:prstGeom>
        </p:spPr>
      </p:pic>
    </p:spTree>
    <p:extLst>
      <p:ext uri="{BB962C8B-B14F-4D97-AF65-F5344CB8AC3E}">
        <p14:creationId xmlns:p14="http://schemas.microsoft.com/office/powerpoint/2010/main" val="41414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72FDFC-F497-4AA6-85C3-DDF24394D40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38ABDB68-E3D5-448E-97D3-06FFEF680193}"/>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283DA7DD-CA37-4ED7-8710-48E56B063BA4}"/>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B92F2E3C-66CD-4DEB-BA14-2A5912B65A2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F2FE6764-AB8C-4A7B-90F5-27B8CDC70F00}"/>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3BF38357-85E9-42F6-8CF9-02C1FC596B0F}"/>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B8DD7FEB-D9F3-4F5B-982C-36B0664D0205}"/>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96BA11E4-0636-4FA9-A836-2A4FB176449A}"/>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0" name="Picture 9" descr="Example of Medical Statement">
            <a:extLst>
              <a:ext uri="{FF2B5EF4-FFF2-40B4-BE49-F238E27FC236}">
                <a16:creationId xmlns:a16="http://schemas.microsoft.com/office/drawing/2014/main" id="{D306F85A-C984-49BA-ADDC-EF4BF7A6173A}"/>
              </a:ext>
            </a:extLst>
          </p:cNvPr>
          <p:cNvPicPr>
            <a:picLocks noChangeAspect="1"/>
          </p:cNvPicPr>
          <p:nvPr/>
        </p:nvPicPr>
        <p:blipFill>
          <a:blip r:embed="rId4"/>
          <a:stretch>
            <a:fillRect/>
          </a:stretch>
        </p:blipFill>
        <p:spPr>
          <a:xfrm>
            <a:off x="7767338" y="1377071"/>
            <a:ext cx="3789257" cy="490518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4" name="Rectangle 23">
            <a:extLst>
              <a:ext uri="{FF2B5EF4-FFF2-40B4-BE49-F238E27FC236}">
                <a16:creationId xmlns:a16="http://schemas.microsoft.com/office/drawing/2014/main" id="{EADD3260-4BDA-459B-A162-5E1B897E38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AE46A3C-3F15-4B8D-B276-EC7EECF618AC}"/>
              </a:ext>
            </a:extLst>
          </p:cNvPr>
          <p:cNvSpPr>
            <a:spLocks noGrp="1"/>
          </p:cNvSpPr>
          <p:nvPr>
            <p:ph type="title"/>
          </p:nvPr>
        </p:nvSpPr>
        <p:spPr>
          <a:xfrm>
            <a:off x="600918" y="664547"/>
            <a:ext cx="6072776" cy="804506"/>
          </a:xfrm>
        </p:spPr>
        <p:txBody>
          <a:bodyPr>
            <a:normAutofit fontScale="90000"/>
          </a:bodyPr>
          <a:lstStyle/>
          <a:p>
            <a:br>
              <a:rPr lang="en-US" dirty="0">
                <a:solidFill>
                  <a:srgbClr val="EBEBEB"/>
                </a:solidFill>
              </a:rPr>
            </a:br>
            <a:r>
              <a:rPr lang="en-US" dirty="0">
                <a:solidFill>
                  <a:srgbClr val="EBEBEB"/>
                </a:solidFill>
              </a:rPr>
              <a:t>MEDICAL STATEMENTS</a:t>
            </a:r>
          </a:p>
        </p:txBody>
      </p:sp>
      <p:sp>
        <p:nvSpPr>
          <p:cNvPr id="3" name="Content Placeholder 2">
            <a:extLst>
              <a:ext uri="{FF2B5EF4-FFF2-40B4-BE49-F238E27FC236}">
                <a16:creationId xmlns:a16="http://schemas.microsoft.com/office/drawing/2014/main" id="{3779F5DD-B5A9-4C58-A133-922BFC4022BD}"/>
              </a:ext>
            </a:extLst>
          </p:cNvPr>
          <p:cNvSpPr>
            <a:spLocks noGrp="1"/>
          </p:cNvSpPr>
          <p:nvPr>
            <p:ph idx="1"/>
          </p:nvPr>
        </p:nvSpPr>
        <p:spPr>
          <a:xfrm>
            <a:off x="650766" y="1751731"/>
            <a:ext cx="6426739" cy="4155869"/>
          </a:xfrm>
        </p:spPr>
        <p:txBody>
          <a:bodyPr anchor="ctr">
            <a:normAutofit fontScale="92500" lnSpcReduction="10000"/>
          </a:bodyPr>
          <a:lstStyle/>
          <a:p>
            <a:pPr marL="0" indent="0">
              <a:lnSpc>
                <a:spcPct val="90000"/>
              </a:lnSpc>
              <a:buNone/>
            </a:pPr>
            <a:endParaRPr lang="en-US" sz="1100" dirty="0">
              <a:solidFill>
                <a:srgbClr val="FFFFFF"/>
              </a:solidFill>
            </a:endParaRPr>
          </a:p>
          <a:p>
            <a:pPr marL="0" indent="0">
              <a:lnSpc>
                <a:spcPct val="90000"/>
              </a:lnSpc>
              <a:buNone/>
            </a:pPr>
            <a:endParaRPr lang="en-US" sz="1100" dirty="0">
              <a:solidFill>
                <a:srgbClr val="FFFFFF"/>
              </a:solidFill>
            </a:endParaRPr>
          </a:p>
          <a:p>
            <a:pPr marL="0" indent="0">
              <a:lnSpc>
                <a:spcPct val="90000"/>
              </a:lnSpc>
              <a:buNone/>
            </a:pPr>
            <a:r>
              <a:rPr lang="en-US" sz="1600" dirty="0">
                <a:solidFill>
                  <a:srgbClr val="FFFFFF"/>
                </a:solidFill>
              </a:rPr>
              <a:t>Medical statements must include:</a:t>
            </a:r>
          </a:p>
          <a:p>
            <a:pPr>
              <a:lnSpc>
                <a:spcPct val="90000"/>
              </a:lnSpc>
            </a:pPr>
            <a:endParaRPr lang="en-US" sz="1600" dirty="0">
              <a:solidFill>
                <a:srgbClr val="FFFFFF"/>
              </a:solidFill>
            </a:endParaRPr>
          </a:p>
          <a:p>
            <a:pPr>
              <a:lnSpc>
                <a:spcPct val="90000"/>
              </a:lnSpc>
            </a:pPr>
            <a:r>
              <a:rPr lang="en-US" sz="1600" dirty="0">
                <a:solidFill>
                  <a:srgbClr val="FFFFFF"/>
                </a:solidFill>
              </a:rPr>
              <a:t>Information about the child’s physical or mental impairment that is sufficient to allow the SFA to understand how it restricts the diet</a:t>
            </a:r>
          </a:p>
          <a:p>
            <a:pPr marL="0" indent="0">
              <a:lnSpc>
                <a:spcPct val="90000"/>
              </a:lnSpc>
              <a:buNone/>
            </a:pPr>
            <a:endParaRPr lang="en-US" sz="1600" dirty="0">
              <a:solidFill>
                <a:srgbClr val="FFFFFF"/>
              </a:solidFill>
            </a:endParaRPr>
          </a:p>
          <a:p>
            <a:pPr>
              <a:lnSpc>
                <a:spcPct val="90000"/>
              </a:lnSpc>
            </a:pPr>
            <a:r>
              <a:rPr lang="en-US" sz="1600" dirty="0">
                <a:solidFill>
                  <a:srgbClr val="FFFFFF"/>
                </a:solidFill>
              </a:rPr>
              <a:t>Explanation of what must be done to accommodate the child’s disability</a:t>
            </a:r>
          </a:p>
          <a:p>
            <a:pPr>
              <a:lnSpc>
                <a:spcPct val="90000"/>
              </a:lnSpc>
            </a:pPr>
            <a:endParaRPr lang="en-US" sz="1600" dirty="0">
              <a:solidFill>
                <a:srgbClr val="FFFFFF"/>
              </a:solidFill>
            </a:endParaRPr>
          </a:p>
          <a:p>
            <a:pPr>
              <a:lnSpc>
                <a:spcPct val="90000"/>
              </a:lnSpc>
            </a:pPr>
            <a:r>
              <a:rPr lang="en-US" sz="1600" dirty="0">
                <a:solidFill>
                  <a:srgbClr val="FFFFFF"/>
                </a:solidFill>
              </a:rPr>
              <a:t>Food or foods to be omitted and recommended alternatives</a:t>
            </a:r>
          </a:p>
          <a:p>
            <a:pPr>
              <a:lnSpc>
                <a:spcPct val="90000"/>
              </a:lnSpc>
            </a:pPr>
            <a:endParaRPr lang="en-US" sz="1600" dirty="0">
              <a:solidFill>
                <a:srgbClr val="FFFFFF"/>
              </a:solidFill>
            </a:endParaRPr>
          </a:p>
          <a:p>
            <a:pPr>
              <a:lnSpc>
                <a:spcPct val="90000"/>
              </a:lnSpc>
            </a:pPr>
            <a:r>
              <a:rPr lang="en-US" sz="1600" dirty="0">
                <a:solidFill>
                  <a:srgbClr val="FFFFFF"/>
                </a:solidFill>
              </a:rPr>
              <a:t>If the medical statement is not detailed enough, SFAs should contact the parent or guardian for guidance</a:t>
            </a:r>
          </a:p>
          <a:p>
            <a:pPr>
              <a:lnSpc>
                <a:spcPct val="90000"/>
              </a:lnSpc>
            </a:pPr>
            <a:endParaRPr lang="en-US" sz="1600" dirty="0">
              <a:solidFill>
                <a:srgbClr val="FFFFFF"/>
              </a:solidFill>
            </a:endParaRPr>
          </a:p>
          <a:p>
            <a:pPr marL="0" indent="0">
              <a:lnSpc>
                <a:spcPct val="90000"/>
              </a:lnSpc>
              <a:buNone/>
            </a:pPr>
            <a:endParaRPr lang="en-US" sz="1600" dirty="0">
              <a:solidFill>
                <a:srgbClr val="FFFFFF"/>
              </a:solidFill>
            </a:endParaRP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24813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 ">
            <a:extLst>
              <a:ext uri="{FF2B5EF4-FFF2-40B4-BE49-F238E27FC236}">
                <a16:creationId xmlns:a16="http://schemas.microsoft.com/office/drawing/2014/main" id="{7BFBA23E-087E-4CBB-8EB1-8639D19ED6B3}"/>
              </a:ext>
            </a:extLst>
          </p:cNvPr>
          <p:cNvPicPr>
            <a:picLocks noChangeAspect="1"/>
          </p:cNvPicPr>
          <p:nvPr/>
        </p:nvPicPr>
        <p:blipFill rotWithShape="1">
          <a:blip r:embed="rId3"/>
          <a:srcRect l="1899" r="2" b="2"/>
          <a:stretch/>
        </p:blipFill>
        <p:spPr>
          <a:xfrm>
            <a:off x="6798733" y="2775951"/>
            <a:ext cx="4345024" cy="3067163"/>
          </a:xfrm>
          <a:prstGeom prst="rect">
            <a:avLst/>
          </a:prstGeom>
          <a:ln>
            <a:noFill/>
          </a:ln>
          <a:effectLst>
            <a:softEdge rad="112500"/>
          </a:effectLst>
        </p:spPr>
      </p:pic>
      <p:sp>
        <p:nvSpPr>
          <p:cNvPr id="2" name="Title 1">
            <a:extLst>
              <a:ext uri="{FF2B5EF4-FFF2-40B4-BE49-F238E27FC236}">
                <a16:creationId xmlns:a16="http://schemas.microsoft.com/office/drawing/2014/main" id="{A0779BCB-D3D1-44E4-BF47-3EF57BC51C64}"/>
              </a:ext>
            </a:extLst>
          </p:cNvPr>
          <p:cNvSpPr>
            <a:spLocks noGrp="1"/>
          </p:cNvSpPr>
          <p:nvPr>
            <p:ph type="title"/>
          </p:nvPr>
        </p:nvSpPr>
        <p:spPr>
          <a:xfrm>
            <a:off x="1154954" y="973668"/>
            <a:ext cx="8761413" cy="706964"/>
          </a:xfrm>
        </p:spPr>
        <p:txBody>
          <a:bodyPr>
            <a:normAutofit/>
          </a:bodyPr>
          <a:lstStyle/>
          <a:p>
            <a:r>
              <a:rPr lang="en-US"/>
              <a:t>Food Allergies</a:t>
            </a:r>
          </a:p>
        </p:txBody>
      </p:sp>
      <p:sp>
        <p:nvSpPr>
          <p:cNvPr id="3" name="Content Placeholder 2">
            <a:extLst>
              <a:ext uri="{FF2B5EF4-FFF2-40B4-BE49-F238E27FC236}">
                <a16:creationId xmlns:a16="http://schemas.microsoft.com/office/drawing/2014/main" id="{1C063CC8-5355-43A9-8C64-EA28F32F2B37}"/>
              </a:ext>
            </a:extLst>
          </p:cNvPr>
          <p:cNvSpPr>
            <a:spLocks noGrp="1"/>
          </p:cNvSpPr>
          <p:nvPr>
            <p:ph idx="1"/>
          </p:nvPr>
        </p:nvSpPr>
        <p:spPr>
          <a:xfrm>
            <a:off x="1154954" y="2775951"/>
            <a:ext cx="5211979" cy="3416300"/>
          </a:xfrm>
        </p:spPr>
        <p:txBody>
          <a:bodyPr anchor="ctr">
            <a:noAutofit/>
          </a:bodyPr>
          <a:lstStyle/>
          <a:p>
            <a:pPr marL="0" indent="0">
              <a:lnSpc>
                <a:spcPct val="90000"/>
              </a:lnSpc>
              <a:buNone/>
            </a:pPr>
            <a:r>
              <a:rPr lang="en-US" sz="2000" b="1" dirty="0">
                <a:solidFill>
                  <a:schemeClr val="accent1"/>
                </a:solidFill>
              </a:rPr>
              <a:t>90% </a:t>
            </a:r>
            <a:r>
              <a:rPr lang="en-US" sz="2000" dirty="0"/>
              <a:t>of all food-based allergic reactions are from:</a:t>
            </a:r>
          </a:p>
          <a:p>
            <a:pPr lvl="1">
              <a:lnSpc>
                <a:spcPct val="90000"/>
              </a:lnSpc>
            </a:pPr>
            <a:r>
              <a:rPr lang="en-US" sz="2000" dirty="0">
                <a:solidFill>
                  <a:schemeClr val="accent3"/>
                </a:solidFill>
              </a:rPr>
              <a:t>Peanuts</a:t>
            </a:r>
          </a:p>
          <a:p>
            <a:pPr lvl="1">
              <a:lnSpc>
                <a:spcPct val="90000"/>
              </a:lnSpc>
            </a:pPr>
            <a:r>
              <a:rPr lang="en-US" sz="2000" dirty="0">
                <a:solidFill>
                  <a:srgbClr val="00B0F0"/>
                </a:solidFill>
              </a:rPr>
              <a:t>Milk</a:t>
            </a:r>
          </a:p>
          <a:p>
            <a:pPr lvl="1">
              <a:lnSpc>
                <a:spcPct val="90000"/>
              </a:lnSpc>
            </a:pPr>
            <a:r>
              <a:rPr lang="en-US" sz="2000" dirty="0">
                <a:solidFill>
                  <a:schemeClr val="accent4"/>
                </a:solidFill>
              </a:rPr>
              <a:t>Eggs</a:t>
            </a:r>
          </a:p>
          <a:p>
            <a:pPr lvl="1">
              <a:lnSpc>
                <a:spcPct val="90000"/>
              </a:lnSpc>
            </a:pPr>
            <a:r>
              <a:rPr lang="en-US" sz="2000" dirty="0">
                <a:solidFill>
                  <a:schemeClr val="accent5">
                    <a:lumMod val="50000"/>
                  </a:schemeClr>
                </a:solidFill>
              </a:rPr>
              <a:t>Wheat</a:t>
            </a:r>
          </a:p>
          <a:p>
            <a:pPr lvl="1">
              <a:lnSpc>
                <a:spcPct val="90000"/>
              </a:lnSpc>
            </a:pPr>
            <a:r>
              <a:rPr lang="en-US" sz="2000" dirty="0">
                <a:solidFill>
                  <a:srgbClr val="00B050"/>
                </a:solidFill>
              </a:rPr>
              <a:t>Soy</a:t>
            </a:r>
          </a:p>
          <a:p>
            <a:pPr lvl="1">
              <a:lnSpc>
                <a:spcPct val="90000"/>
              </a:lnSpc>
            </a:pPr>
            <a:r>
              <a:rPr lang="en-US" sz="2000" dirty="0">
                <a:solidFill>
                  <a:srgbClr val="CC0000"/>
                </a:solidFill>
              </a:rPr>
              <a:t>Tree Nuts</a:t>
            </a:r>
            <a:r>
              <a:rPr lang="en-US" sz="2000" dirty="0"/>
              <a:t>(Almonds, Pecans, or Walnuts)</a:t>
            </a:r>
          </a:p>
          <a:p>
            <a:pPr lvl="1">
              <a:lnSpc>
                <a:spcPct val="90000"/>
              </a:lnSpc>
            </a:pPr>
            <a:r>
              <a:rPr lang="en-US" sz="2000" dirty="0">
                <a:solidFill>
                  <a:srgbClr val="9966FF"/>
                </a:solidFill>
              </a:rPr>
              <a:t>Fish</a:t>
            </a:r>
          </a:p>
          <a:p>
            <a:pPr lvl="1">
              <a:lnSpc>
                <a:spcPct val="90000"/>
              </a:lnSpc>
            </a:pPr>
            <a:r>
              <a:rPr lang="en-US" sz="2000" dirty="0">
                <a:solidFill>
                  <a:schemeClr val="accent2"/>
                </a:solidFill>
              </a:rPr>
              <a:t>Crustacean Shellfish</a:t>
            </a:r>
            <a:r>
              <a:rPr lang="en-US" sz="2000" dirty="0"/>
              <a:t>(Crab, Lobster, or Shrimp)</a:t>
            </a:r>
          </a:p>
        </p:txBody>
      </p:sp>
    </p:spTree>
    <p:extLst>
      <p:ext uri="{BB962C8B-B14F-4D97-AF65-F5344CB8AC3E}">
        <p14:creationId xmlns:p14="http://schemas.microsoft.com/office/powerpoint/2010/main" val="244616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61F655-345C-4AD8-85BC-913D875232C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643780CE-2BE5-46F6-97B2-60DF30217ED3}"/>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4233DC0E-DE6C-4FB6-A529-51B162641AB8}"/>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3870477F-E451-4BC3-863F-0E2FC572884B}"/>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8FBA05C-D740-40CE-9A7D-9E5A715AEA36}"/>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id="{B4A81DE1-E2BC-4A31-99EE-71350421B0EA}"/>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FDE8183D-5757-4D73-A338-62BDD88E49B2}"/>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F6ACD5FC-CAFE-48EB-B765-60EED2E052F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2050" name="Picture 2" descr=" ">
            <a:extLst>
              <a:ext uri="{FF2B5EF4-FFF2-40B4-BE49-F238E27FC236}">
                <a16:creationId xmlns:a16="http://schemas.microsoft.com/office/drawing/2014/main" id="{A57580C6-C6FD-4ED0-AA85-03BF069A3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607" y="1295826"/>
            <a:ext cx="6391533" cy="4266348"/>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9F33B405-D785-4738-B1C0-6A0AA5E9828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07958D-B2BC-4B29-B4BB-4622729377BC}"/>
              </a:ext>
            </a:extLst>
          </p:cNvPr>
          <p:cNvSpPr>
            <a:spLocks noGrp="1"/>
          </p:cNvSpPr>
          <p:nvPr>
            <p:ph type="title"/>
          </p:nvPr>
        </p:nvSpPr>
        <p:spPr>
          <a:xfrm>
            <a:off x="1154955" y="973668"/>
            <a:ext cx="2942210" cy="1020232"/>
          </a:xfrm>
        </p:spPr>
        <p:txBody>
          <a:bodyPr>
            <a:normAutofit/>
          </a:bodyPr>
          <a:lstStyle/>
          <a:p>
            <a:pPr>
              <a:lnSpc>
                <a:spcPct val="90000"/>
              </a:lnSpc>
            </a:pPr>
            <a:br>
              <a:rPr lang="en-US" sz="2500">
                <a:solidFill>
                  <a:srgbClr val="EBEBEB"/>
                </a:solidFill>
              </a:rPr>
            </a:br>
            <a:r>
              <a:rPr lang="en-US" sz="2500">
                <a:solidFill>
                  <a:srgbClr val="EBEBEB"/>
                </a:solidFill>
              </a:rPr>
              <a:t>Food Service Role</a:t>
            </a:r>
          </a:p>
        </p:txBody>
      </p:sp>
      <p:sp>
        <p:nvSpPr>
          <p:cNvPr id="3" name="Content Placeholder 2">
            <a:extLst>
              <a:ext uri="{FF2B5EF4-FFF2-40B4-BE49-F238E27FC236}">
                <a16:creationId xmlns:a16="http://schemas.microsoft.com/office/drawing/2014/main" id="{6E03FAFE-DE05-4D2D-9B38-FE38D776E25A}"/>
              </a:ext>
            </a:extLst>
          </p:cNvPr>
          <p:cNvSpPr>
            <a:spLocks noGrp="1"/>
          </p:cNvSpPr>
          <p:nvPr>
            <p:ph idx="1"/>
          </p:nvPr>
        </p:nvSpPr>
        <p:spPr>
          <a:xfrm>
            <a:off x="1154955" y="2120900"/>
            <a:ext cx="3133726" cy="3898900"/>
          </a:xfrm>
        </p:spPr>
        <p:txBody>
          <a:bodyPr>
            <a:normAutofit/>
          </a:bodyPr>
          <a:lstStyle/>
          <a:p>
            <a:r>
              <a:rPr lang="en-US">
                <a:solidFill>
                  <a:srgbClr val="FFFFFF"/>
                </a:solidFill>
              </a:rPr>
              <a:t>Tracking Dietary Intake</a:t>
            </a:r>
          </a:p>
          <a:p>
            <a:r>
              <a:rPr lang="en-US">
                <a:solidFill>
                  <a:srgbClr val="FFFFFF"/>
                </a:solidFill>
              </a:rPr>
              <a:t>Food Safety/Sanitation</a:t>
            </a:r>
          </a:p>
          <a:p>
            <a:pPr marL="0" indent="0">
              <a:buNone/>
            </a:pPr>
            <a:endParaRPr lang="en-US">
              <a:solidFill>
                <a:srgbClr val="FFFFFF"/>
              </a:solidFill>
            </a:endParaRPr>
          </a:p>
        </p:txBody>
      </p:sp>
    </p:spTree>
    <p:extLst>
      <p:ext uri="{BB962C8B-B14F-4D97-AF65-F5344CB8AC3E}">
        <p14:creationId xmlns:p14="http://schemas.microsoft.com/office/powerpoint/2010/main" val="185484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DA50E586-4EA1-4347-A5A6-171FF3F742A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72C6E0B7-C37D-4D54-8F3E-8D9F9097F676}"/>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89BF1F84-E7C7-42A7-911D-8E48AF67110E}"/>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0C3CFCFE-6522-4333-8CB1-16DB80E7E9C2}"/>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DD75173-F0EC-454E-86A7-F37A466B16E5}"/>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0A99570D-E0E5-4E44-9D45-65BB370533C5}"/>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9" name="Freeform 5">
              <a:extLst>
                <a:ext uri="{FF2B5EF4-FFF2-40B4-BE49-F238E27FC236}">
                  <a16:creationId xmlns:a16="http://schemas.microsoft.com/office/drawing/2014/main" id="{EEA99C6C-BC37-4408-9F74-3DDB1060B733}"/>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B93D812D-BB26-4FDD-A218-F6F71E737600}"/>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3076" name="Picture 4" descr=" ">
            <a:extLst>
              <a:ext uri="{FF2B5EF4-FFF2-40B4-BE49-F238E27FC236}">
                <a16:creationId xmlns:a16="http://schemas.microsoft.com/office/drawing/2014/main" id="{AF8821D6-BDC6-4488-B3A5-AF7F19971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585" y="1962765"/>
            <a:ext cx="4125317" cy="2516443"/>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924C0032-B592-45AB-AD23-5A4BD369B6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7B5444-8D97-4727-B90F-55CFE6947AAB}"/>
              </a:ext>
            </a:extLst>
          </p:cNvPr>
          <p:cNvSpPr>
            <a:spLocks noGrp="1"/>
          </p:cNvSpPr>
          <p:nvPr>
            <p:ph type="title"/>
          </p:nvPr>
        </p:nvSpPr>
        <p:spPr>
          <a:xfrm>
            <a:off x="639098" y="629265"/>
            <a:ext cx="6072776" cy="1622322"/>
          </a:xfrm>
        </p:spPr>
        <p:txBody>
          <a:bodyPr>
            <a:normAutofit/>
          </a:bodyPr>
          <a:lstStyle/>
          <a:p>
            <a:r>
              <a:rPr lang="en-US" dirty="0"/>
              <a:t>Special Circumstances</a:t>
            </a:r>
            <a:endParaRPr lang="en-US"/>
          </a:p>
        </p:txBody>
      </p:sp>
      <p:sp>
        <p:nvSpPr>
          <p:cNvPr id="3" name="Content Placeholder 2">
            <a:extLst>
              <a:ext uri="{FF2B5EF4-FFF2-40B4-BE49-F238E27FC236}">
                <a16:creationId xmlns:a16="http://schemas.microsoft.com/office/drawing/2014/main" id="{7E153B70-9479-4135-82D2-6FB8208A669D}"/>
              </a:ext>
            </a:extLst>
          </p:cNvPr>
          <p:cNvSpPr>
            <a:spLocks noGrp="1"/>
          </p:cNvSpPr>
          <p:nvPr>
            <p:ph idx="1"/>
          </p:nvPr>
        </p:nvSpPr>
        <p:spPr>
          <a:xfrm>
            <a:off x="578731" y="1523130"/>
            <a:ext cx="6072776" cy="3811740"/>
          </a:xfrm>
        </p:spPr>
        <p:txBody>
          <a:bodyPr anchor="ctr">
            <a:normAutofit/>
          </a:bodyPr>
          <a:lstStyle/>
          <a:p>
            <a:r>
              <a:rPr lang="en-US" dirty="0">
                <a:solidFill>
                  <a:schemeClr val="bg1"/>
                </a:solidFill>
              </a:rPr>
              <a:t>Portion Sizes</a:t>
            </a:r>
          </a:p>
          <a:p>
            <a:r>
              <a:rPr lang="en-US" dirty="0">
                <a:solidFill>
                  <a:schemeClr val="bg1"/>
                </a:solidFill>
              </a:rPr>
              <a:t>Brand Name Requests</a:t>
            </a:r>
          </a:p>
          <a:p>
            <a:r>
              <a:rPr lang="en-US" dirty="0">
                <a:solidFill>
                  <a:schemeClr val="bg1"/>
                </a:solidFill>
              </a:rPr>
              <a:t>Offer vs. Serve</a:t>
            </a:r>
          </a:p>
          <a:p>
            <a:r>
              <a:rPr lang="en-US" dirty="0">
                <a:solidFill>
                  <a:schemeClr val="bg1"/>
                </a:solidFill>
              </a:rPr>
              <a:t>Procurement of Special Meals</a:t>
            </a:r>
          </a:p>
        </p:txBody>
      </p:sp>
    </p:spTree>
    <p:extLst>
      <p:ext uri="{BB962C8B-B14F-4D97-AF65-F5344CB8AC3E}">
        <p14:creationId xmlns:p14="http://schemas.microsoft.com/office/powerpoint/2010/main" val="3183627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722</TotalTime>
  <Words>2759</Words>
  <Application>Microsoft Office PowerPoint</Application>
  <PresentationFormat>Widescreen</PresentationFormat>
  <Paragraphs>248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 Boardroom</vt:lpstr>
      <vt:lpstr>Accommodating Children with Disabilities</vt:lpstr>
      <vt:lpstr>Guidance for School Food Service Professionals</vt:lpstr>
      <vt:lpstr> DISABILITY</vt:lpstr>
      <vt:lpstr> MAJOR LIFE ACTIVITIES</vt:lpstr>
      <vt:lpstr> MEDICAL STATEMENTS </vt:lpstr>
      <vt:lpstr> MEDICAL STATEMENTS</vt:lpstr>
      <vt:lpstr>Food Allergies</vt:lpstr>
      <vt:lpstr> Food Service Role</vt:lpstr>
      <vt:lpstr>Special Circumstances</vt:lpstr>
      <vt:lpstr>Fluid Milk Substitute Nutrient Requirements</vt:lpstr>
      <vt:lpstr> Procedural Safeguards and Training</vt:lpstr>
      <vt:lpstr> Resources</vt:lpstr>
      <vt:lpstr>Child Nutrition Program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Accommodating Children with Disabilities in the School Meals Program</dc:title>
  <dc:creator>Michele Beaver</dc:creator>
  <cp:lastModifiedBy>Michele Beaver</cp:lastModifiedBy>
  <cp:revision>45</cp:revision>
  <dcterms:created xsi:type="dcterms:W3CDTF">2018-01-19T18:01:20Z</dcterms:created>
  <dcterms:modified xsi:type="dcterms:W3CDTF">2018-02-13T18:54:37Z</dcterms:modified>
</cp:coreProperties>
</file>