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6"/>
  </p:notesMasterIdLst>
  <p:sldIdLst>
    <p:sldId id="345" r:id="rId2"/>
    <p:sldId id="346" r:id="rId3"/>
    <p:sldId id="347" r:id="rId4"/>
    <p:sldId id="304" r:id="rId5"/>
    <p:sldId id="348" r:id="rId6"/>
    <p:sldId id="349" r:id="rId7"/>
    <p:sldId id="256" r:id="rId8"/>
    <p:sldId id="350" r:id="rId9"/>
    <p:sldId id="258" r:id="rId10"/>
    <p:sldId id="339" r:id="rId11"/>
    <p:sldId id="261" r:id="rId12"/>
    <p:sldId id="351" r:id="rId13"/>
    <p:sldId id="332" r:id="rId14"/>
    <p:sldId id="270" r:id="rId15"/>
    <p:sldId id="271" r:id="rId16"/>
    <p:sldId id="272" r:id="rId17"/>
    <p:sldId id="273" r:id="rId18"/>
    <p:sldId id="274" r:id="rId19"/>
    <p:sldId id="337" r:id="rId20"/>
    <p:sldId id="275" r:id="rId21"/>
    <p:sldId id="276" r:id="rId22"/>
    <p:sldId id="277" r:id="rId23"/>
    <p:sldId id="278" r:id="rId24"/>
    <p:sldId id="340" r:id="rId25"/>
    <p:sldId id="280" r:id="rId26"/>
    <p:sldId id="281" r:id="rId27"/>
    <p:sldId id="283" r:id="rId28"/>
    <p:sldId id="279" r:id="rId29"/>
    <p:sldId id="286" r:id="rId30"/>
    <p:sldId id="287" r:id="rId31"/>
    <p:sldId id="288" r:id="rId32"/>
    <p:sldId id="257" r:id="rId33"/>
    <p:sldId id="335" r:id="rId34"/>
    <p:sldId id="338" r:id="rId35"/>
    <p:sldId id="352" r:id="rId36"/>
    <p:sldId id="353" r:id="rId37"/>
    <p:sldId id="354" r:id="rId38"/>
    <p:sldId id="259" r:id="rId39"/>
    <p:sldId id="298" r:id="rId40"/>
    <p:sldId id="299" r:id="rId41"/>
    <p:sldId id="334" r:id="rId42"/>
    <p:sldId id="300" r:id="rId43"/>
    <p:sldId id="260" r:id="rId44"/>
    <p:sldId id="303" r:id="rId45"/>
  </p:sldIdLst>
  <p:sldSz cx="18288000" cy="10287000"/>
  <p:notesSz cx="7010400" cy="9296400"/>
  <p:embeddedFontLst>
    <p:embeddedFont>
      <p:font typeface="Solway" panose="020B0604020202020204" charset="0"/>
      <p:regular r:id="rId47"/>
    </p:embeddedFont>
    <p:embeddedFont>
      <p:font typeface="Solway Bold" panose="020B0604020202020204"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AA72417-548B-6298-DAED-32547924EC1E}" name="Taylor Anderson" initials="TA" userId="S::Taylor.Anderson@nysed.gov::b386c14a-a25e-4511-b2e2-426fa10d468a" providerId="AD"/>
  <p188:author id="{C0FF7E57-BCE2-D48E-DBA3-B12AB27C1FFD}" name="Tara Webster" initials="TW" userId="S::Tara.Webster@nysed.gov::338c2b47-21d3-4cc1-80a3-7b82b3d26e4a" providerId="AD"/>
  <p188:author id="{6796EBB1-9C01-2FCA-BB72-0C9899C87998}" name="Kimberly Vumbaco" initials="KV" userId="S::Kimberly.Vumbaco@nysed.gov::bac11e05-81c0-4d8f-830f-24b71e8b83e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E59"/>
    <a:srgbClr val="CCCCFF"/>
    <a:srgbClr val="6666FF"/>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832" autoAdjust="0"/>
    <p:restoredTop sz="56511" autoAdjust="0"/>
  </p:normalViewPr>
  <p:slideViewPr>
    <p:cSldViewPr>
      <p:cViewPr varScale="1">
        <p:scale>
          <a:sx n="50" d="100"/>
          <a:sy n="50" d="100"/>
        </p:scale>
        <p:origin x="4008"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99" d="100"/>
          <a:sy n="99" d="100"/>
        </p:scale>
        <p:origin x="6034" y="91"/>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50453" cy="348615"/>
          </a:xfrm>
          <a:prstGeom prst="rect">
            <a:avLst/>
          </a:prstGeom>
        </p:spPr>
        <p:txBody>
          <a:bodyPr vert="horz" lIns="93177" tIns="46589" rIns="93177" bIns="46589" rtlCol="0"/>
          <a:lstStyle>
            <a:lvl1pPr algn="l">
              <a:defRPr sz="1200"/>
            </a:lvl1pPr>
          </a:lstStyle>
          <a:p>
            <a:endParaRPr lang="cs-CZ"/>
          </a:p>
        </p:txBody>
      </p:sp>
      <p:sp>
        <p:nvSpPr>
          <p:cNvPr id="3" name="Date Placeholder 2"/>
          <p:cNvSpPr>
            <a:spLocks noGrp="1"/>
          </p:cNvSpPr>
          <p:nvPr>
            <p:ph type="dt" idx="1"/>
          </p:nvPr>
        </p:nvSpPr>
        <p:spPr>
          <a:xfrm>
            <a:off x="5295125" y="1"/>
            <a:ext cx="4050453" cy="348615"/>
          </a:xfrm>
          <a:prstGeom prst="rect">
            <a:avLst/>
          </a:prstGeom>
        </p:spPr>
        <p:txBody>
          <a:bodyPr vert="horz" lIns="93177" tIns="46589" rIns="93177" bIns="46589" rtlCol="0"/>
          <a:lstStyle>
            <a:lvl1pPr algn="r">
              <a:defRPr sz="1200"/>
            </a:lvl1pPr>
          </a:lstStyle>
          <a:p>
            <a:fld id="{B7268E1E-0E44-426D-905E-8AD9B19D2182}" type="datetimeFigureOut">
              <a:rPr lang="cs-CZ" smtClean="0"/>
              <a:t>18.06.2025</a:t>
            </a:fld>
            <a:endParaRPr lang="cs-CZ"/>
          </a:p>
        </p:txBody>
      </p:sp>
      <p:sp>
        <p:nvSpPr>
          <p:cNvPr id="4" name="Slide Image Placeholder 3"/>
          <p:cNvSpPr>
            <a:spLocks noGrp="1" noRot="1" noChangeAspect="1"/>
          </p:cNvSpPr>
          <p:nvPr>
            <p:ph type="sldImg" idx="2"/>
          </p:nvPr>
        </p:nvSpPr>
        <p:spPr>
          <a:xfrm>
            <a:off x="2352675" y="520700"/>
            <a:ext cx="4641850" cy="2611438"/>
          </a:xfrm>
          <a:prstGeom prst="rect">
            <a:avLst/>
          </a:prstGeom>
          <a:noFill/>
          <a:ln w="12700">
            <a:solidFill>
              <a:prstClr val="black"/>
            </a:solidFill>
          </a:ln>
        </p:spPr>
        <p:txBody>
          <a:bodyPr vert="horz" lIns="93177" tIns="46589" rIns="93177" bIns="46589" rtlCol="0" anchor="ctr"/>
          <a:lstStyle/>
          <a:p>
            <a:endParaRPr lang="cs-CZ"/>
          </a:p>
        </p:txBody>
      </p:sp>
      <p:sp>
        <p:nvSpPr>
          <p:cNvPr id="5" name="Notes Placeholder 4"/>
          <p:cNvSpPr>
            <a:spLocks noGrp="1"/>
          </p:cNvSpPr>
          <p:nvPr>
            <p:ph type="body" sz="quarter" idx="3"/>
          </p:nvPr>
        </p:nvSpPr>
        <p:spPr>
          <a:xfrm>
            <a:off x="934720" y="3305387"/>
            <a:ext cx="7477760" cy="3132694"/>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1" y="6610774"/>
            <a:ext cx="4050453" cy="347002"/>
          </a:xfrm>
          <a:prstGeom prst="rect">
            <a:avLst/>
          </a:prstGeom>
        </p:spPr>
        <p:txBody>
          <a:bodyPr vert="horz" lIns="93177" tIns="46589" rIns="93177" bIns="46589" rtlCol="0" anchor="b"/>
          <a:lstStyle>
            <a:lvl1pPr algn="l">
              <a:defRPr sz="1200"/>
            </a:lvl1pPr>
          </a:lstStyle>
          <a:p>
            <a:endParaRPr lang="cs-CZ"/>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50453" cy="348615"/>
          </a:xfrm>
          <a:prstGeom prst="rect">
            <a:avLst/>
          </a:prstGeom>
        </p:spPr>
        <p:txBody>
          <a:bodyPr vert="horz" lIns="93177" tIns="46589" rIns="93177" bIns="46589" rtlCol="0"/>
          <a:lstStyle>
            <a:lvl1pPr algn="l">
              <a:defRPr sz="1200"/>
            </a:lvl1pPr>
          </a:lstStyle>
          <a:p>
            <a:pPr defTabSz="931770">
              <a:defRPr/>
            </a:pPr>
            <a:endParaRPr dirty="0">
              <a:solidFill>
                <a:prstClr val="black"/>
              </a:solidFill>
              <a:latin typeface="Calibri"/>
            </a:endParaRPr>
          </a:p>
        </p:txBody>
      </p:sp>
      <p:sp>
        <p:nvSpPr>
          <p:cNvPr id="3" name="Date Placeholder 2"/>
          <p:cNvSpPr>
            <a:spLocks noGrp="1"/>
          </p:cNvSpPr>
          <p:nvPr>
            <p:ph type="dt" idx="1"/>
          </p:nvPr>
        </p:nvSpPr>
        <p:spPr>
          <a:xfrm>
            <a:off x="5295125" y="1"/>
            <a:ext cx="4050453" cy="348615"/>
          </a:xfrm>
          <a:prstGeom prst="rect">
            <a:avLst/>
          </a:prstGeom>
        </p:spPr>
        <p:txBody>
          <a:bodyPr vert="horz" lIns="93177" tIns="46589" rIns="93177" bIns="46589" rtlCol="0"/>
          <a:lstStyle>
            <a:lvl1pPr algn="r">
              <a:defRPr sz="1200"/>
            </a:lvl1pPr>
          </a:lstStyle>
          <a:p>
            <a:pPr defTabSz="931770">
              <a:defRPr/>
            </a:pPr>
            <a:r>
              <a:rPr lang="cs-CZ">
                <a:solidFill>
                  <a:prstClr val="black"/>
                </a:solidFill>
                <a:latin typeface="Calibri"/>
              </a:rPr>
              <a:t>1.7.2013</a:t>
            </a:r>
          </a:p>
        </p:txBody>
      </p:sp>
      <p:sp>
        <p:nvSpPr>
          <p:cNvPr id="4" name="Slide Image Placeholder 3"/>
          <p:cNvSpPr>
            <a:spLocks noGrp="1" noRot="1" noChangeAspect="1"/>
          </p:cNvSpPr>
          <p:nvPr>
            <p:ph type="sldImg" idx="2"/>
          </p:nvPr>
        </p:nvSpPr>
        <p:spPr>
          <a:xfrm>
            <a:off x="2352675" y="520700"/>
            <a:ext cx="4641850" cy="2611438"/>
          </a:xfrm>
          <a:prstGeom prst="rect">
            <a:avLst/>
          </a:prstGeom>
          <a:noFill/>
          <a:ln w="12700">
            <a:solidFill>
              <a:prstClr val="black"/>
            </a:solidFill>
          </a:ln>
        </p:spPr>
        <p:txBody>
          <a:bodyPr vert="horz" lIns="93177" tIns="46589" rIns="93177" bIns="46589" rtlCol="0" anchor="ctr"/>
          <a:lstStyle/>
          <a:p>
            <a:endParaRPr dirty="0"/>
          </a:p>
        </p:txBody>
      </p:sp>
      <p:sp>
        <p:nvSpPr>
          <p:cNvPr id="5" name="Notes Placeholder 4"/>
          <p:cNvSpPr>
            <a:spLocks noGrp="1"/>
          </p:cNvSpPr>
          <p:nvPr>
            <p:ph type="body" sz="quarter" idx="3"/>
          </p:nvPr>
        </p:nvSpPr>
        <p:spPr>
          <a:xfrm>
            <a:off x="1" y="3296590"/>
            <a:ext cx="7005532" cy="3132694"/>
          </a:xfrm>
          <a:prstGeom prst="rect">
            <a:avLst/>
          </a:prstGeom>
        </p:spPr>
        <p:txBody>
          <a:bodyPr vert="horz" lIns="93177" tIns="46589" rIns="93177" bIns="46589" rtlCol="0"/>
          <a:lstStyle/>
          <a:p>
            <a:r>
              <a:rPr lang="en-US" dirty="0"/>
              <a:t>Welcome to the New School Food Authority Webinar hosted by the New York State Education Department Office of Child Nutrition. This webinar will cover basic information on how schools participate in school meals programs. </a:t>
            </a:r>
          </a:p>
          <a:p>
            <a:endParaRPr lang="en-US" dirty="0"/>
          </a:p>
          <a:p>
            <a:r>
              <a:rPr lang="en-US" dirty="0"/>
              <a:t>Presenting today is Taylor Anderson and answering questions will be Sara Hayes, Jaime McMillian,  and Tara Webster</a:t>
            </a:r>
          </a:p>
          <a:p>
            <a:endParaRPr lang="en-US" dirty="0"/>
          </a:p>
          <a:p>
            <a:endParaRPr lang="en-US" dirty="0"/>
          </a:p>
        </p:txBody>
      </p:sp>
      <p:sp>
        <p:nvSpPr>
          <p:cNvPr id="6" name="Footer Placeholder 5"/>
          <p:cNvSpPr>
            <a:spLocks noGrp="1"/>
          </p:cNvSpPr>
          <p:nvPr>
            <p:ph type="ftr" sz="quarter" idx="4"/>
          </p:nvPr>
        </p:nvSpPr>
        <p:spPr>
          <a:xfrm>
            <a:off x="1" y="6610774"/>
            <a:ext cx="4050453" cy="347002"/>
          </a:xfrm>
          <a:prstGeom prst="rect">
            <a:avLst/>
          </a:prstGeom>
        </p:spPr>
        <p:txBody>
          <a:bodyPr vert="horz" lIns="93177" tIns="46589" rIns="93177" bIns="46589" rtlCol="0" anchor="b"/>
          <a:lstStyle>
            <a:lvl1pPr algn="l">
              <a:defRPr sz="1200"/>
            </a:lvl1pPr>
          </a:lstStyle>
          <a:p>
            <a:pPr defTabSz="931770">
              <a:defRPr/>
            </a:pPr>
            <a:endParaRPr dirty="0">
              <a:solidFill>
                <a:prstClr val="black"/>
              </a:solidFill>
              <a:latin typeface="Calibri"/>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pPr defTabSz="931770">
              <a:defRPr/>
            </a:pPr>
            <a:r>
              <a:rPr lang="cs-CZ">
                <a:solidFill>
                  <a:prstClr val="black"/>
                </a:solidFill>
                <a:latin typeface="Calibri"/>
              </a:rPr>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50453" cy="348615"/>
          </a:xfrm>
          <a:prstGeom prst="rect">
            <a:avLst/>
          </a:prstGeom>
        </p:spPr>
        <p:txBody>
          <a:bodyPr vert="horz" lIns="93177" tIns="46589" rIns="93177" bIns="46589" rtlCol="0"/>
          <a:lstStyle>
            <a:lvl1pPr algn="l">
              <a:defRPr sz="1200"/>
            </a:lvl1pPr>
          </a:lstStyle>
          <a:p>
            <a:pPr defTabSz="931770">
              <a:defRPr/>
            </a:pPr>
            <a:endParaRPr dirty="0">
              <a:solidFill>
                <a:prstClr val="black"/>
              </a:solidFill>
              <a:latin typeface="Calibri"/>
            </a:endParaRPr>
          </a:p>
        </p:txBody>
      </p:sp>
      <p:sp>
        <p:nvSpPr>
          <p:cNvPr id="3" name="Date Placeholder 2"/>
          <p:cNvSpPr>
            <a:spLocks noGrp="1"/>
          </p:cNvSpPr>
          <p:nvPr>
            <p:ph type="dt" idx="1"/>
          </p:nvPr>
        </p:nvSpPr>
        <p:spPr>
          <a:xfrm>
            <a:off x="5295125" y="1"/>
            <a:ext cx="4050453" cy="348615"/>
          </a:xfrm>
          <a:prstGeom prst="rect">
            <a:avLst/>
          </a:prstGeom>
        </p:spPr>
        <p:txBody>
          <a:bodyPr vert="horz" lIns="93177" tIns="46589" rIns="93177" bIns="46589" rtlCol="0"/>
          <a:lstStyle>
            <a:lvl1pPr algn="r">
              <a:defRPr sz="1200"/>
            </a:lvl1pPr>
          </a:lstStyle>
          <a:p>
            <a:pPr defTabSz="931770">
              <a:defRPr/>
            </a:pPr>
            <a:r>
              <a:rPr lang="cs-CZ">
                <a:solidFill>
                  <a:prstClr val="black"/>
                </a:solidFill>
                <a:latin typeface="Calibri"/>
              </a:rPr>
              <a:t>1.7.2013</a:t>
            </a:r>
          </a:p>
        </p:txBody>
      </p:sp>
      <p:sp>
        <p:nvSpPr>
          <p:cNvPr id="4" name="Slide Image Placeholder 3"/>
          <p:cNvSpPr>
            <a:spLocks noGrp="1" noRot="1" noChangeAspect="1"/>
          </p:cNvSpPr>
          <p:nvPr>
            <p:ph type="sldImg" idx="2"/>
          </p:nvPr>
        </p:nvSpPr>
        <p:spPr>
          <a:xfrm>
            <a:off x="2352675" y="520700"/>
            <a:ext cx="4641850" cy="2611438"/>
          </a:xfrm>
          <a:prstGeom prst="rect">
            <a:avLst/>
          </a:prstGeom>
          <a:noFill/>
          <a:ln w="12700">
            <a:solidFill>
              <a:prstClr val="black"/>
            </a:solidFill>
          </a:ln>
        </p:spPr>
        <p:txBody>
          <a:bodyPr vert="horz" lIns="93177" tIns="46589" rIns="93177" bIns="46589" rtlCol="0" anchor="ctr"/>
          <a:lstStyle/>
          <a:p>
            <a:endParaRPr dirty="0"/>
          </a:p>
        </p:txBody>
      </p:sp>
      <p:sp>
        <p:nvSpPr>
          <p:cNvPr id="5" name="Notes Placeholder 4"/>
          <p:cNvSpPr>
            <a:spLocks noGrp="1"/>
          </p:cNvSpPr>
          <p:nvPr>
            <p:ph type="body" sz="quarter" idx="3"/>
          </p:nvPr>
        </p:nvSpPr>
        <p:spPr>
          <a:xfrm>
            <a:off x="0" y="3305387"/>
            <a:ext cx="7010400" cy="3132694"/>
          </a:xfrm>
          <a:prstGeom prst="rect">
            <a:avLst/>
          </a:prstGeom>
        </p:spPr>
        <p:txBody>
          <a:bodyPr vert="horz" lIns="93177" tIns="46589" rIns="93177" bIns="46589" rtlCol="0"/>
          <a:lstStyle/>
          <a:p>
            <a:r>
              <a:rPr lang="en-US" dirty="0"/>
              <a:t>If a school is not eligible for CEP, they must participate in Provision 2 which is another free school meal provision.</a:t>
            </a:r>
          </a:p>
          <a:p>
            <a:endParaRPr lang="en-US" dirty="0"/>
          </a:p>
          <a:p>
            <a:pPr defTabSz="931770">
              <a:defRPr/>
            </a:pPr>
            <a:r>
              <a:rPr lang="en-US" dirty="0"/>
              <a:t>With provision 2, the first year of operation is a base year in which the school provides meals at no charge to all students however, the school must still collect free and reduced-price meal applications and establish meal eligibility for each student. For students that their application does not qualify them for free or reduced-price eligibility, the student would be claimed in the paid category. </a:t>
            </a:r>
          </a:p>
          <a:p>
            <a:endParaRPr lang="en-US" dirty="0"/>
          </a:p>
          <a:p>
            <a:r>
              <a:rPr lang="en-US" dirty="0"/>
              <a:t>Families are not required to submit applications but are encouraged to do so. Please keep in mind, regardless of the established eligibility, all students are provided a meal at no charge. </a:t>
            </a:r>
          </a:p>
          <a:p>
            <a:endParaRPr lang="en-US" dirty="0"/>
          </a:p>
          <a:p>
            <a:r>
              <a:rPr lang="en-US" dirty="0"/>
              <a:t>During this base year, the school must count meals and claim by free, reduced and paid meal categories. By doing this, the school is establishing meal claiming percentages that are then used in the remaining years of the Provision 2 cycle. </a:t>
            </a:r>
          </a:p>
          <a:p>
            <a:endParaRPr lang="en-US" dirty="0"/>
          </a:p>
          <a:p>
            <a:r>
              <a:rPr lang="en-US" dirty="0"/>
              <a:t>Provision 2 is approved for a 4 year cycle, with an option to extend. Unlike CEP, schools do not have to offer both breakfast and lunch to be Provision 2. A lunch only or breakfast only school may still operate as provision 2. </a:t>
            </a:r>
          </a:p>
          <a:p>
            <a:endParaRPr lang="en-US" dirty="0"/>
          </a:p>
          <a:p>
            <a:r>
              <a:rPr lang="en-US" dirty="0"/>
              <a:t>Additional details including specifics on how claiming works can be found on our website. </a:t>
            </a:r>
          </a:p>
        </p:txBody>
      </p:sp>
      <p:sp>
        <p:nvSpPr>
          <p:cNvPr id="6" name="Footer Placeholder 5"/>
          <p:cNvSpPr>
            <a:spLocks noGrp="1"/>
          </p:cNvSpPr>
          <p:nvPr>
            <p:ph type="ftr" sz="quarter" idx="4"/>
          </p:nvPr>
        </p:nvSpPr>
        <p:spPr>
          <a:xfrm flipV="1">
            <a:off x="1" y="8229600"/>
            <a:ext cx="4050453" cy="76200"/>
          </a:xfrm>
          <a:prstGeom prst="rect">
            <a:avLst/>
          </a:prstGeom>
        </p:spPr>
        <p:txBody>
          <a:bodyPr vert="horz" lIns="93177" tIns="46589" rIns="93177" bIns="46589" rtlCol="0" anchor="b"/>
          <a:lstStyle>
            <a:lvl1pPr algn="l">
              <a:defRPr sz="1200"/>
            </a:lvl1pPr>
          </a:lstStyle>
          <a:p>
            <a:pPr defTabSz="931770">
              <a:defRPr/>
            </a:pPr>
            <a:endParaRPr dirty="0">
              <a:solidFill>
                <a:prstClr val="black"/>
              </a:solidFill>
              <a:latin typeface="Calibri"/>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pPr defTabSz="931770">
              <a:defRPr/>
            </a:pPr>
            <a:r>
              <a:rPr lang="cs-CZ">
                <a:solidFill>
                  <a:prstClr val="black"/>
                </a:solidFill>
                <a:latin typeface="Calibri"/>
              </a:rPr>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50453" cy="348615"/>
          </a:xfrm>
          <a:prstGeom prst="rect">
            <a:avLst/>
          </a:prstGeom>
        </p:spPr>
        <p:txBody>
          <a:bodyPr vert="horz" lIns="93177" tIns="46589" rIns="93177" bIns="46589" rtlCol="0"/>
          <a:lstStyle>
            <a:lvl1pPr algn="l">
              <a:defRPr sz="1200"/>
            </a:lvl1pPr>
          </a:lstStyle>
          <a:p>
            <a:endParaRPr dirty="0"/>
          </a:p>
        </p:txBody>
      </p:sp>
      <p:sp>
        <p:nvSpPr>
          <p:cNvPr id="3" name="Date Placeholder 2"/>
          <p:cNvSpPr>
            <a:spLocks noGrp="1"/>
          </p:cNvSpPr>
          <p:nvPr>
            <p:ph type="dt" idx="1"/>
          </p:nvPr>
        </p:nvSpPr>
        <p:spPr>
          <a:xfrm>
            <a:off x="5295125" y="1"/>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2675" y="520700"/>
            <a:ext cx="4641850" cy="2611438"/>
          </a:xfrm>
          <a:prstGeom prst="rect">
            <a:avLst/>
          </a:prstGeom>
          <a:noFill/>
          <a:ln w="12700">
            <a:solidFill>
              <a:prstClr val="black"/>
            </a:solidFill>
          </a:ln>
        </p:spPr>
        <p:txBody>
          <a:bodyPr vert="horz" lIns="93177" tIns="46589" rIns="93177" bIns="46589" rtlCol="0" anchor="ctr"/>
          <a:lstStyle/>
          <a:p>
            <a:endParaRPr dirty="0"/>
          </a:p>
        </p:txBody>
      </p:sp>
      <p:sp>
        <p:nvSpPr>
          <p:cNvPr id="5" name="Notes Placeholder 4"/>
          <p:cNvSpPr>
            <a:spLocks noGrp="1"/>
          </p:cNvSpPr>
          <p:nvPr>
            <p:ph type="body" sz="quarter" idx="3"/>
          </p:nvPr>
        </p:nvSpPr>
        <p:spPr>
          <a:xfrm>
            <a:off x="77894" y="3305387"/>
            <a:ext cx="6776720" cy="3132694"/>
          </a:xfrm>
          <a:prstGeom prst="rect">
            <a:avLst/>
          </a:prstGeom>
        </p:spPr>
        <p:txBody>
          <a:bodyPr vert="horz" lIns="93177" tIns="46589" rIns="93177" bIns="46589" rtlCol="0"/>
          <a:lstStyle/>
          <a:p>
            <a:r>
              <a:rPr lang="en-US" dirty="0"/>
              <a:t>Before you apply, you must determine how you will provide meals.</a:t>
            </a:r>
          </a:p>
          <a:p>
            <a:endParaRPr lang="en-US" dirty="0"/>
          </a:p>
          <a:p>
            <a:r>
              <a:rPr lang="en-US" dirty="0"/>
              <a:t>Meals that are both prepared and served on site are considered Self-Prep. A school that is self prep will need an equipped kitchen and trained staff when operating under this service method. </a:t>
            </a:r>
          </a:p>
          <a:p>
            <a:endParaRPr lang="en-US" dirty="0"/>
          </a:p>
          <a:p>
            <a:r>
              <a:rPr lang="en-US" dirty="0"/>
              <a:t>Vended meals are prepared outside the organization and delivered. </a:t>
            </a:r>
          </a:p>
          <a:p>
            <a:r>
              <a:rPr lang="en-US" dirty="0"/>
              <a:t>This involves the SFA following procurement rules to obtain a contract with a company able to meet the requirements of the meal programs and accommodate the number of meals needed by the school. </a:t>
            </a:r>
          </a:p>
          <a:p>
            <a:r>
              <a:rPr lang="en-US" dirty="0"/>
              <a:t>Meal vendors have no part in administering the school meal programs. </a:t>
            </a:r>
          </a:p>
          <a:p>
            <a:endParaRPr lang="en-US" dirty="0"/>
          </a:p>
          <a:p>
            <a:r>
              <a:rPr lang="en-US" dirty="0"/>
              <a:t>Another way to operate is with a Food Service Management Company, or FSMC. </a:t>
            </a:r>
          </a:p>
          <a:p>
            <a:r>
              <a:rPr lang="en-US" dirty="0"/>
              <a:t>A Food Service Management Company is a commercial enterprise or a nonprofit organization that is or may be contracted with by the SFA to manage any aspect of the school food service. </a:t>
            </a:r>
          </a:p>
          <a:p>
            <a:r>
              <a:rPr lang="en-US" dirty="0"/>
              <a:t>SFAs that wish to use a food service management company are required to utilize the NYSED prototype contract and go out to bid for the services. </a:t>
            </a:r>
          </a:p>
          <a:p>
            <a:r>
              <a:rPr lang="en-US" dirty="0"/>
              <a:t>The contract must be approved by the NYSED Child Nutrition office before it is finalized. </a:t>
            </a:r>
          </a:p>
          <a:p>
            <a:r>
              <a:rPr lang="en-US" dirty="0"/>
              <a:t>More information on food service management companies can be found on the child nutrition website. </a:t>
            </a:r>
          </a:p>
        </p:txBody>
      </p:sp>
      <p:sp>
        <p:nvSpPr>
          <p:cNvPr id="6" name="Footer Placeholder 5"/>
          <p:cNvSpPr>
            <a:spLocks noGrp="1"/>
          </p:cNvSpPr>
          <p:nvPr>
            <p:ph type="ftr" sz="quarter" idx="4"/>
          </p:nvPr>
        </p:nvSpPr>
        <p:spPr>
          <a:xfrm>
            <a:off x="1" y="6610774"/>
            <a:ext cx="4050453" cy="347002"/>
          </a:xfrm>
          <a:prstGeom prst="rect">
            <a:avLst/>
          </a:prstGeom>
        </p:spPr>
        <p:txBody>
          <a:bodyPr vert="horz" lIns="93177" tIns="46589" rIns="93177" bIns="46589" rtlCol="0" anchor="b"/>
          <a:lstStyle>
            <a:lvl1pPr algn="l">
              <a:defRPr sz="1200"/>
            </a:lvl1pPr>
          </a:lstStyle>
          <a:p>
            <a:endParaRPr dirty="0"/>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50453" cy="348615"/>
          </a:xfrm>
          <a:prstGeom prst="rect">
            <a:avLst/>
          </a:prstGeom>
        </p:spPr>
        <p:txBody>
          <a:bodyPr vert="horz" lIns="93177" tIns="46589" rIns="93177" bIns="46589" rtlCol="0"/>
          <a:lstStyle>
            <a:lvl1pPr algn="l">
              <a:defRPr sz="1200"/>
            </a:lvl1pPr>
          </a:lstStyle>
          <a:p>
            <a:pPr defTabSz="931770">
              <a:defRPr/>
            </a:pPr>
            <a:endParaRPr dirty="0">
              <a:solidFill>
                <a:prstClr val="black"/>
              </a:solidFill>
              <a:latin typeface="Calibri"/>
            </a:endParaRPr>
          </a:p>
        </p:txBody>
      </p:sp>
      <p:sp>
        <p:nvSpPr>
          <p:cNvPr id="3" name="Date Placeholder 2"/>
          <p:cNvSpPr>
            <a:spLocks noGrp="1"/>
          </p:cNvSpPr>
          <p:nvPr>
            <p:ph type="dt" idx="1"/>
          </p:nvPr>
        </p:nvSpPr>
        <p:spPr>
          <a:xfrm>
            <a:off x="5295125" y="1"/>
            <a:ext cx="4050453" cy="348615"/>
          </a:xfrm>
          <a:prstGeom prst="rect">
            <a:avLst/>
          </a:prstGeom>
        </p:spPr>
        <p:txBody>
          <a:bodyPr vert="horz" lIns="93177" tIns="46589" rIns="93177" bIns="46589" rtlCol="0"/>
          <a:lstStyle>
            <a:lvl1pPr algn="r">
              <a:defRPr sz="1200"/>
            </a:lvl1pPr>
          </a:lstStyle>
          <a:p>
            <a:pPr defTabSz="931770">
              <a:defRPr/>
            </a:pPr>
            <a:r>
              <a:rPr lang="cs-CZ">
                <a:solidFill>
                  <a:prstClr val="black"/>
                </a:solidFill>
                <a:latin typeface="Calibri"/>
              </a:rPr>
              <a:t>1.7.2013</a:t>
            </a:r>
          </a:p>
        </p:txBody>
      </p:sp>
      <p:sp>
        <p:nvSpPr>
          <p:cNvPr id="4" name="Slide Image Placeholder 3"/>
          <p:cNvSpPr>
            <a:spLocks noGrp="1" noRot="1" noChangeAspect="1"/>
          </p:cNvSpPr>
          <p:nvPr>
            <p:ph type="sldImg" idx="2"/>
          </p:nvPr>
        </p:nvSpPr>
        <p:spPr>
          <a:xfrm>
            <a:off x="2352675" y="520700"/>
            <a:ext cx="4641850" cy="2611438"/>
          </a:xfrm>
          <a:prstGeom prst="rect">
            <a:avLst/>
          </a:prstGeom>
          <a:noFill/>
          <a:ln w="12700">
            <a:solidFill>
              <a:prstClr val="black"/>
            </a:solidFill>
          </a:ln>
        </p:spPr>
        <p:txBody>
          <a:bodyPr vert="horz" lIns="93177" tIns="46589" rIns="93177" bIns="46589" rtlCol="0" anchor="ctr"/>
          <a:lstStyle/>
          <a:p>
            <a:endParaRPr dirty="0"/>
          </a:p>
        </p:txBody>
      </p:sp>
      <p:sp>
        <p:nvSpPr>
          <p:cNvPr id="5" name="Notes Placeholder 4"/>
          <p:cNvSpPr>
            <a:spLocks noGrp="1"/>
          </p:cNvSpPr>
          <p:nvPr>
            <p:ph type="body" sz="quarter" idx="3"/>
          </p:nvPr>
        </p:nvSpPr>
        <p:spPr>
          <a:xfrm>
            <a:off x="77894" y="3305387"/>
            <a:ext cx="6776720" cy="3132694"/>
          </a:xfrm>
          <a:prstGeom prst="rect">
            <a:avLst/>
          </a:prstGeom>
        </p:spPr>
        <p:txBody>
          <a:bodyPr vert="horz" lIns="93177" tIns="46589" rIns="93177" bIns="46589" rtlCol="0"/>
          <a:lstStyle/>
          <a:p>
            <a:r>
              <a:rPr lang="en-US" dirty="0"/>
              <a:t>SFAs must ensure each approved school has a reliable system to count reimbursable meals at the point of service, with trained staff present at each meal, including in classrooms or alternate service locations.</a:t>
            </a:r>
          </a:p>
          <a:p>
            <a:endParaRPr lang="en-US" dirty="0"/>
          </a:p>
          <a:p>
            <a:r>
              <a:rPr lang="en-US" dirty="0"/>
              <a:t>Meal counting systems must accurately track and document meals served, with records readily available to support monthly claims. An edit check process should be in place to catch errors before submitting claims.</a:t>
            </a:r>
          </a:p>
          <a:p>
            <a:endParaRPr lang="en-US" dirty="0"/>
          </a:p>
          <a:p>
            <a:r>
              <a:rPr lang="en-US" dirty="0"/>
              <a:t>SFAs should thoroughly review the meal counting and claiming requirements specific to the provision the school will be implementing- either CEP or Provision 2 to ensure all requirements are met.</a:t>
            </a:r>
          </a:p>
          <a:p>
            <a:endParaRPr lang="en-US" dirty="0"/>
          </a:p>
          <a:p>
            <a:r>
              <a:rPr lang="en-US" dirty="0"/>
              <a:t>Schools may not use tray counts; attendance counts or meal order count. Meal counts must be based on reimbursable meals served at the point of service for each meal program.  </a:t>
            </a:r>
          </a:p>
        </p:txBody>
      </p:sp>
      <p:sp>
        <p:nvSpPr>
          <p:cNvPr id="6" name="Footer Placeholder 5"/>
          <p:cNvSpPr>
            <a:spLocks noGrp="1"/>
          </p:cNvSpPr>
          <p:nvPr>
            <p:ph type="ftr" sz="quarter" idx="4"/>
          </p:nvPr>
        </p:nvSpPr>
        <p:spPr>
          <a:xfrm>
            <a:off x="1" y="6610774"/>
            <a:ext cx="4050453" cy="347002"/>
          </a:xfrm>
          <a:prstGeom prst="rect">
            <a:avLst/>
          </a:prstGeom>
        </p:spPr>
        <p:txBody>
          <a:bodyPr vert="horz" lIns="93177" tIns="46589" rIns="93177" bIns="46589" rtlCol="0" anchor="b"/>
          <a:lstStyle>
            <a:lvl1pPr algn="l">
              <a:defRPr sz="1200"/>
            </a:lvl1pPr>
          </a:lstStyle>
          <a:p>
            <a:pPr defTabSz="931770">
              <a:defRPr/>
            </a:pPr>
            <a:endParaRPr dirty="0">
              <a:solidFill>
                <a:prstClr val="black"/>
              </a:solidFill>
              <a:latin typeface="Calibri"/>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pPr defTabSz="931770">
              <a:defRPr/>
            </a:pPr>
            <a:r>
              <a:rPr lang="cs-CZ">
                <a:solidFill>
                  <a:prstClr val="black"/>
                </a:solidFill>
                <a:latin typeface="Calibri"/>
              </a:rPr>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50453" cy="348615"/>
          </a:xfrm>
          <a:prstGeom prst="rect">
            <a:avLst/>
          </a:prstGeom>
        </p:spPr>
        <p:txBody>
          <a:bodyPr vert="horz" lIns="93177" tIns="46589" rIns="93177" bIns="46589" rtlCol="0"/>
          <a:lstStyle>
            <a:lvl1pPr algn="l">
              <a:defRPr sz="1200"/>
            </a:lvl1pPr>
          </a:lstStyle>
          <a:p>
            <a:pPr defTabSz="931770">
              <a:defRPr/>
            </a:pPr>
            <a:endParaRPr dirty="0">
              <a:solidFill>
                <a:prstClr val="black"/>
              </a:solidFill>
              <a:latin typeface="Calibri"/>
            </a:endParaRPr>
          </a:p>
        </p:txBody>
      </p:sp>
      <p:sp>
        <p:nvSpPr>
          <p:cNvPr id="3" name="Date Placeholder 2"/>
          <p:cNvSpPr>
            <a:spLocks noGrp="1"/>
          </p:cNvSpPr>
          <p:nvPr>
            <p:ph type="dt" idx="1"/>
          </p:nvPr>
        </p:nvSpPr>
        <p:spPr>
          <a:xfrm>
            <a:off x="5295125" y="1"/>
            <a:ext cx="4050453" cy="348615"/>
          </a:xfrm>
          <a:prstGeom prst="rect">
            <a:avLst/>
          </a:prstGeom>
        </p:spPr>
        <p:txBody>
          <a:bodyPr vert="horz" lIns="93177" tIns="46589" rIns="93177" bIns="46589" rtlCol="0"/>
          <a:lstStyle>
            <a:lvl1pPr algn="r">
              <a:defRPr sz="1200"/>
            </a:lvl1pPr>
          </a:lstStyle>
          <a:p>
            <a:pPr defTabSz="931770">
              <a:defRPr/>
            </a:pPr>
            <a:r>
              <a:rPr lang="cs-CZ">
                <a:solidFill>
                  <a:prstClr val="black"/>
                </a:solidFill>
                <a:latin typeface="Calibri"/>
              </a:rPr>
              <a:t>1.7.2013</a:t>
            </a:r>
          </a:p>
        </p:txBody>
      </p:sp>
      <p:sp>
        <p:nvSpPr>
          <p:cNvPr id="4" name="Slide Image Placeholder 3"/>
          <p:cNvSpPr>
            <a:spLocks noGrp="1" noRot="1" noChangeAspect="1"/>
          </p:cNvSpPr>
          <p:nvPr>
            <p:ph type="sldImg" idx="2"/>
          </p:nvPr>
        </p:nvSpPr>
        <p:spPr>
          <a:xfrm>
            <a:off x="2352675" y="520700"/>
            <a:ext cx="4641850" cy="2611438"/>
          </a:xfrm>
          <a:prstGeom prst="rect">
            <a:avLst/>
          </a:prstGeom>
          <a:noFill/>
          <a:ln w="12700">
            <a:solidFill>
              <a:prstClr val="black"/>
            </a:solidFill>
          </a:ln>
        </p:spPr>
        <p:txBody>
          <a:bodyPr vert="horz" lIns="93177" tIns="46589" rIns="93177" bIns="46589" rtlCol="0" anchor="ctr"/>
          <a:lstStyle/>
          <a:p>
            <a:endParaRPr dirty="0"/>
          </a:p>
        </p:txBody>
      </p:sp>
      <p:sp>
        <p:nvSpPr>
          <p:cNvPr id="5" name="Notes Placeholder 4"/>
          <p:cNvSpPr>
            <a:spLocks noGrp="1"/>
          </p:cNvSpPr>
          <p:nvPr>
            <p:ph type="body" sz="quarter" idx="3"/>
          </p:nvPr>
        </p:nvSpPr>
        <p:spPr>
          <a:xfrm>
            <a:off x="77894" y="3305387"/>
            <a:ext cx="6854613" cy="3132694"/>
          </a:xfrm>
          <a:prstGeom prst="rect">
            <a:avLst/>
          </a:prstGeom>
        </p:spPr>
        <p:txBody>
          <a:bodyPr vert="horz" lIns="93177" tIns="46589" rIns="93177" bIns="46589" rtlCol="0"/>
          <a:lstStyle/>
          <a:p>
            <a:r>
              <a:rPr lang="en-US" dirty="0"/>
              <a:t>SFAs must place monthly claims for reimbursement for each program they participate in. </a:t>
            </a:r>
          </a:p>
          <a:p>
            <a:endParaRPr lang="en-US" dirty="0"/>
          </a:p>
          <a:p>
            <a:r>
              <a:rPr lang="en-US" dirty="0"/>
              <a:t>Claims for reimbursement must be entered into the child nutrition management system within 60 days of the end of the month. A chart detailing the claim deadlines for each month can be found on our website. Scan the QR code on the slide to be directed there.</a:t>
            </a:r>
          </a:p>
          <a:p>
            <a:endParaRPr lang="en-US" dirty="0"/>
          </a:p>
          <a:p>
            <a:r>
              <a:rPr lang="en-US" dirty="0"/>
              <a:t>When the 60th day falls on a Saturday, Sunday, or Federal holiday, the claim is due on the next business day.</a:t>
            </a:r>
          </a:p>
          <a:p>
            <a:endParaRPr lang="en-US" dirty="0"/>
          </a:p>
          <a:p>
            <a:r>
              <a:rPr lang="en-US" dirty="0"/>
              <a:t>Claims submitted after the 60-day deadline are considered late claims. </a:t>
            </a:r>
          </a:p>
          <a:p>
            <a:endParaRPr lang="en-US" dirty="0"/>
          </a:p>
          <a:p>
            <a:r>
              <a:rPr lang="en-US" dirty="0"/>
              <a:t>SFAs are provided a one-time exception by program every 3 years that allow for a late claim to be approved. </a:t>
            </a:r>
          </a:p>
          <a:p>
            <a:endParaRPr lang="en-US" dirty="0"/>
          </a:p>
          <a:p>
            <a:r>
              <a:rPr lang="en-US" dirty="0"/>
              <a:t>If the SFA does not have a late claim exception available and the reason for the late claim was within the SFAs control, the claim is not subject to further processing or payment. </a:t>
            </a:r>
          </a:p>
          <a:p>
            <a:endParaRPr lang="en-US" dirty="0"/>
          </a:p>
          <a:p>
            <a:r>
              <a:rPr lang="en-US" dirty="0"/>
              <a:t>Late claims that are beyond the SFAs control, for example due to a natural disaster, must be submitted to USDA for approval to pay. </a:t>
            </a:r>
          </a:p>
        </p:txBody>
      </p:sp>
      <p:sp>
        <p:nvSpPr>
          <p:cNvPr id="6" name="Footer Placeholder 5"/>
          <p:cNvSpPr>
            <a:spLocks noGrp="1"/>
          </p:cNvSpPr>
          <p:nvPr>
            <p:ph type="ftr" sz="quarter" idx="4"/>
          </p:nvPr>
        </p:nvSpPr>
        <p:spPr>
          <a:xfrm>
            <a:off x="1" y="6610774"/>
            <a:ext cx="4050453" cy="347002"/>
          </a:xfrm>
          <a:prstGeom prst="rect">
            <a:avLst/>
          </a:prstGeom>
        </p:spPr>
        <p:txBody>
          <a:bodyPr vert="horz" lIns="93177" tIns="46589" rIns="93177" bIns="46589" rtlCol="0" anchor="b"/>
          <a:lstStyle>
            <a:lvl1pPr algn="l">
              <a:defRPr sz="1200"/>
            </a:lvl1pPr>
          </a:lstStyle>
          <a:p>
            <a:pPr defTabSz="931770">
              <a:defRPr/>
            </a:pPr>
            <a:endParaRPr dirty="0">
              <a:solidFill>
                <a:prstClr val="black"/>
              </a:solidFill>
              <a:latin typeface="Calibri"/>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pPr defTabSz="931770">
              <a:defRPr/>
            </a:pPr>
            <a:r>
              <a:rPr lang="cs-CZ">
                <a:solidFill>
                  <a:prstClr val="black"/>
                </a:solidFill>
                <a:latin typeface="Calibri"/>
              </a:rPr>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50453" cy="348615"/>
          </a:xfrm>
          <a:prstGeom prst="rect">
            <a:avLst/>
          </a:prstGeom>
        </p:spPr>
        <p:txBody>
          <a:bodyPr vert="horz" lIns="93177" tIns="46589" rIns="93177" bIns="46589" rtlCol="0"/>
          <a:lstStyle>
            <a:lvl1pPr algn="l">
              <a:defRPr sz="1200"/>
            </a:lvl1pPr>
          </a:lstStyle>
          <a:p>
            <a:endParaRPr dirty="0"/>
          </a:p>
        </p:txBody>
      </p:sp>
      <p:sp>
        <p:nvSpPr>
          <p:cNvPr id="3" name="Date Placeholder 2"/>
          <p:cNvSpPr>
            <a:spLocks noGrp="1"/>
          </p:cNvSpPr>
          <p:nvPr>
            <p:ph type="dt" idx="1"/>
          </p:nvPr>
        </p:nvSpPr>
        <p:spPr>
          <a:xfrm>
            <a:off x="5295125" y="1"/>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2675" y="520700"/>
            <a:ext cx="4641850" cy="2611438"/>
          </a:xfrm>
          <a:prstGeom prst="rect">
            <a:avLst/>
          </a:prstGeom>
          <a:noFill/>
          <a:ln w="12700">
            <a:solidFill>
              <a:prstClr val="black"/>
            </a:solidFill>
          </a:ln>
        </p:spPr>
        <p:txBody>
          <a:bodyPr vert="horz" lIns="93177" tIns="46589" rIns="93177" bIns="46589" rtlCol="0" anchor="ctr"/>
          <a:lstStyle/>
          <a:p>
            <a:endParaRPr dirty="0"/>
          </a:p>
        </p:txBody>
      </p:sp>
      <p:sp>
        <p:nvSpPr>
          <p:cNvPr id="5" name="Notes Placeholder 4"/>
          <p:cNvSpPr>
            <a:spLocks noGrp="1"/>
          </p:cNvSpPr>
          <p:nvPr>
            <p:ph type="body" sz="quarter" idx="3"/>
          </p:nvPr>
        </p:nvSpPr>
        <p:spPr>
          <a:xfrm>
            <a:off x="77894" y="3305387"/>
            <a:ext cx="6854613" cy="3132694"/>
          </a:xfrm>
          <a:prstGeom prst="rect">
            <a:avLst/>
          </a:prstGeom>
        </p:spPr>
        <p:txBody>
          <a:bodyPr vert="horz" lIns="93177" tIns="46589" rIns="93177" bIns="46589" rtlCol="0"/>
          <a:lstStyle/>
          <a:p>
            <a:r>
              <a:rPr lang="en-US" dirty="0"/>
              <a:t>All meals claimed for reimbursement must meet specific meal pattern requirements and nutrient standards. </a:t>
            </a:r>
          </a:p>
          <a:p>
            <a:endParaRPr lang="en-US" dirty="0"/>
          </a:p>
          <a:p>
            <a:r>
              <a:rPr lang="en-US" dirty="0"/>
              <a:t>On the slide is the federal meal pattern requirements chart for both breakfast and lunch. This meal pattern chart reflects the food components and quantities that must be offered to students for breakfast and lunch each day.</a:t>
            </a:r>
          </a:p>
          <a:p>
            <a:endParaRPr lang="en-US" dirty="0"/>
          </a:p>
          <a:p>
            <a:r>
              <a:rPr lang="en-US" dirty="0"/>
              <a:t>As you can see the meal pattern requirements are different for Breakfast and for Lunch and there are also different food quantity requirements depending on the age/grade group being served. </a:t>
            </a:r>
          </a:p>
          <a:p>
            <a:endParaRPr lang="en-US" dirty="0"/>
          </a:p>
          <a:p>
            <a:r>
              <a:rPr lang="en-US" dirty="0"/>
              <a:t>Looking at the chart, the required food components are listed in the furthest left column. The quantity requirement for each food component is then listed in the next columns for each age/grade group by Program. </a:t>
            </a:r>
          </a:p>
          <a:p>
            <a:endParaRPr lang="en-US" dirty="0"/>
          </a:p>
          <a:p>
            <a:r>
              <a:rPr lang="en-US" dirty="0"/>
              <a:t>There are daily quantity requirements for each food component and weekly requirements. </a:t>
            </a:r>
          </a:p>
          <a:p>
            <a:endParaRPr lang="en-US" dirty="0"/>
          </a:p>
          <a:p>
            <a:r>
              <a:rPr lang="en-US" dirty="0"/>
              <a:t>The weekly requirement is listed first, and the daily requirement is listed in parentheses for each component. </a:t>
            </a:r>
          </a:p>
          <a:p>
            <a:endParaRPr lang="en-US" dirty="0"/>
          </a:p>
          <a:p>
            <a:r>
              <a:rPr lang="en-US" dirty="0"/>
              <a:t>This chart also shows the dietary specifications for each age/grade group which are: calories, saturated fat, sodium and trans fat. Schools are required to meet the dietary specifications over the course of the week. </a:t>
            </a:r>
          </a:p>
          <a:p>
            <a:endParaRPr lang="en-US" dirty="0"/>
          </a:p>
        </p:txBody>
      </p:sp>
      <p:sp>
        <p:nvSpPr>
          <p:cNvPr id="6" name="Footer Placeholder 5"/>
          <p:cNvSpPr>
            <a:spLocks noGrp="1"/>
          </p:cNvSpPr>
          <p:nvPr>
            <p:ph type="ftr" sz="quarter" idx="4"/>
          </p:nvPr>
        </p:nvSpPr>
        <p:spPr>
          <a:xfrm>
            <a:off x="1" y="7347584"/>
            <a:ext cx="4050453" cy="348615"/>
          </a:xfrm>
          <a:prstGeom prst="rect">
            <a:avLst/>
          </a:prstGeom>
        </p:spPr>
        <p:txBody>
          <a:bodyPr vert="horz" lIns="93177" tIns="46589" rIns="93177" bIns="46589" rtlCol="0" anchor="b"/>
          <a:lstStyle>
            <a:lvl1pPr algn="l">
              <a:defRPr sz="1200"/>
            </a:lvl1pPr>
          </a:lstStyle>
          <a:p>
            <a:endParaRPr dirty="0"/>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50453" cy="348615"/>
          </a:xfrm>
          <a:prstGeom prst="rect">
            <a:avLst/>
          </a:prstGeom>
        </p:spPr>
        <p:txBody>
          <a:bodyPr vert="horz" lIns="93177" tIns="46589" rIns="93177" bIns="46589" rtlCol="0"/>
          <a:lstStyle>
            <a:lvl1pPr algn="l">
              <a:defRPr sz="1200"/>
            </a:lvl1pPr>
          </a:lstStyle>
          <a:p>
            <a:endParaRPr dirty="0"/>
          </a:p>
        </p:txBody>
      </p:sp>
      <p:sp>
        <p:nvSpPr>
          <p:cNvPr id="3" name="Date Placeholder 2"/>
          <p:cNvSpPr>
            <a:spLocks noGrp="1"/>
          </p:cNvSpPr>
          <p:nvPr>
            <p:ph type="dt" idx="1"/>
          </p:nvPr>
        </p:nvSpPr>
        <p:spPr>
          <a:xfrm>
            <a:off x="5295125" y="1"/>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2675" y="520700"/>
            <a:ext cx="4641850" cy="2611438"/>
          </a:xfrm>
          <a:prstGeom prst="rect">
            <a:avLst/>
          </a:prstGeom>
          <a:noFill/>
          <a:ln w="12700">
            <a:solidFill>
              <a:prstClr val="black"/>
            </a:solidFill>
          </a:ln>
        </p:spPr>
        <p:txBody>
          <a:bodyPr vert="horz" lIns="93177" tIns="46589" rIns="93177" bIns="46589" rtlCol="0" anchor="ctr"/>
          <a:lstStyle/>
          <a:p>
            <a:endParaRPr dirty="0"/>
          </a:p>
        </p:txBody>
      </p:sp>
      <p:sp>
        <p:nvSpPr>
          <p:cNvPr id="5" name="Notes Placeholder 4"/>
          <p:cNvSpPr>
            <a:spLocks noGrp="1"/>
          </p:cNvSpPr>
          <p:nvPr>
            <p:ph type="body" sz="quarter" idx="3"/>
          </p:nvPr>
        </p:nvSpPr>
        <p:spPr>
          <a:xfrm>
            <a:off x="0" y="3305387"/>
            <a:ext cx="6932507" cy="3132694"/>
          </a:xfrm>
          <a:prstGeom prst="rect">
            <a:avLst/>
          </a:prstGeom>
        </p:spPr>
        <p:txBody>
          <a:bodyPr vert="horz" lIns="93177" tIns="46589" rIns="93177" bIns="46589" rtlCol="0"/>
          <a:lstStyle/>
          <a:p>
            <a:r>
              <a:rPr lang="en-US" dirty="0"/>
              <a:t>In order to count and claim a meal for reimbursement, students must select the appropriate food components in at least minimum required quantities. </a:t>
            </a:r>
          </a:p>
          <a:p>
            <a:endParaRPr lang="en-US" dirty="0"/>
          </a:p>
          <a:p>
            <a:r>
              <a:rPr lang="en-US" dirty="0"/>
              <a:t>When a student selects the appropriate meal components in at least the minimum required quantities, this is called a reimbursable meal and the meal may be counted and claimed for reimbursement. </a:t>
            </a:r>
          </a:p>
          <a:p>
            <a:endParaRPr lang="en-US" dirty="0"/>
          </a:p>
          <a:p>
            <a:r>
              <a:rPr lang="en-US" dirty="0"/>
              <a:t>Offer vs. Serve allows students to decline some of the food offered at lunch or breakfast while still selecting necessary food components to make a reimbursable meal. </a:t>
            </a:r>
          </a:p>
          <a:p>
            <a:endParaRPr lang="en-US" dirty="0"/>
          </a:p>
          <a:p>
            <a:r>
              <a:rPr lang="en-US" dirty="0"/>
              <a:t>The goals of Offer vs. Serve are to reduce food waste and to permit students to choose the foods they want to eat. </a:t>
            </a:r>
          </a:p>
          <a:p>
            <a:endParaRPr lang="en-US" dirty="0"/>
          </a:p>
          <a:p>
            <a:r>
              <a:rPr lang="en-US" dirty="0"/>
              <a:t>Schools must allow offer vs serve at lunch in high schools.</a:t>
            </a:r>
          </a:p>
          <a:p>
            <a:endParaRPr lang="en-US" dirty="0"/>
          </a:p>
          <a:p>
            <a:r>
              <a:rPr lang="en-US" dirty="0"/>
              <a:t> However, for other age/grade groups, schools can opt out. </a:t>
            </a:r>
          </a:p>
          <a:p>
            <a:endParaRPr lang="en-US" dirty="0"/>
          </a:p>
          <a:p>
            <a:r>
              <a:rPr lang="en-US" dirty="0"/>
              <a:t>If schools do not implement offer vs serve-then the student must take all components before the meal can be counted and claimed for reimbursement. </a:t>
            </a:r>
          </a:p>
        </p:txBody>
      </p:sp>
      <p:sp>
        <p:nvSpPr>
          <p:cNvPr id="6" name="Footer Placeholder 5"/>
          <p:cNvSpPr>
            <a:spLocks noGrp="1"/>
          </p:cNvSpPr>
          <p:nvPr>
            <p:ph type="ftr" sz="quarter" idx="4"/>
          </p:nvPr>
        </p:nvSpPr>
        <p:spPr>
          <a:xfrm>
            <a:off x="1" y="6610774"/>
            <a:ext cx="4050453" cy="347002"/>
          </a:xfrm>
          <a:prstGeom prst="rect">
            <a:avLst/>
          </a:prstGeom>
        </p:spPr>
        <p:txBody>
          <a:bodyPr vert="horz" lIns="93177" tIns="46589" rIns="93177" bIns="46589" rtlCol="0" anchor="b"/>
          <a:lstStyle>
            <a:lvl1pPr algn="l">
              <a:defRPr sz="1200"/>
            </a:lvl1pPr>
          </a:lstStyle>
          <a:p>
            <a:endParaRPr dirty="0"/>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50453" cy="348615"/>
          </a:xfrm>
          <a:prstGeom prst="rect">
            <a:avLst/>
          </a:prstGeom>
        </p:spPr>
        <p:txBody>
          <a:bodyPr vert="horz" lIns="93177" tIns="46589" rIns="93177" bIns="46589" rtlCol="0"/>
          <a:lstStyle>
            <a:lvl1pPr algn="l">
              <a:defRPr sz="1200"/>
            </a:lvl1pPr>
          </a:lstStyle>
          <a:p>
            <a:endParaRPr dirty="0"/>
          </a:p>
        </p:txBody>
      </p:sp>
      <p:sp>
        <p:nvSpPr>
          <p:cNvPr id="3" name="Date Placeholder 2"/>
          <p:cNvSpPr>
            <a:spLocks noGrp="1"/>
          </p:cNvSpPr>
          <p:nvPr>
            <p:ph type="dt" idx="1"/>
          </p:nvPr>
        </p:nvSpPr>
        <p:spPr>
          <a:xfrm>
            <a:off x="5295125" y="1"/>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2675" y="520700"/>
            <a:ext cx="4641850" cy="2611438"/>
          </a:xfrm>
          <a:prstGeom prst="rect">
            <a:avLst/>
          </a:prstGeom>
          <a:noFill/>
          <a:ln w="12700">
            <a:solidFill>
              <a:prstClr val="black"/>
            </a:solidFill>
          </a:ln>
        </p:spPr>
        <p:txBody>
          <a:bodyPr vert="horz" lIns="93177" tIns="46589" rIns="93177" bIns="46589" rtlCol="0" anchor="ctr"/>
          <a:lstStyle/>
          <a:p>
            <a:endParaRPr dirty="0"/>
          </a:p>
        </p:txBody>
      </p:sp>
      <p:sp>
        <p:nvSpPr>
          <p:cNvPr id="5" name="Notes Placeholder 4"/>
          <p:cNvSpPr>
            <a:spLocks noGrp="1"/>
          </p:cNvSpPr>
          <p:nvPr>
            <p:ph type="body" sz="quarter" idx="3"/>
          </p:nvPr>
        </p:nvSpPr>
        <p:spPr>
          <a:xfrm>
            <a:off x="77894" y="3305387"/>
            <a:ext cx="6776720" cy="3132694"/>
          </a:xfrm>
          <a:prstGeom prst="rect">
            <a:avLst/>
          </a:prstGeom>
        </p:spPr>
        <p:txBody>
          <a:bodyPr vert="horz" lIns="93177" tIns="46589" rIns="93177" bIns="46589" rtlCol="0"/>
          <a:lstStyle/>
          <a:p>
            <a:r>
              <a:rPr lang="en-US" dirty="0"/>
              <a:t>At breakfast, the three food components that must be offered are: Fruit, Grains, and Fluid Milk. </a:t>
            </a:r>
          </a:p>
          <a:p>
            <a:endParaRPr lang="en-US" dirty="0"/>
          </a:p>
          <a:p>
            <a:r>
              <a:rPr lang="en-US" dirty="0"/>
              <a:t>For breakfast only, menu planners may choose to offer vegetables to meet the fruit component requirement.  </a:t>
            </a:r>
          </a:p>
          <a:p>
            <a:endParaRPr lang="en-US" dirty="0"/>
          </a:p>
          <a:p>
            <a:r>
              <a:rPr lang="en-US" dirty="0"/>
              <a:t>These 3 food components must be offered in at least the minimum required quantities for each age/grade group each day and there are also weekly minimum requirements that must be met. </a:t>
            </a:r>
          </a:p>
          <a:p>
            <a:endParaRPr lang="en-US" dirty="0"/>
          </a:p>
          <a:p>
            <a:r>
              <a:rPr lang="en-US" dirty="0"/>
              <a:t>These portion size requirements can be found on the meal pattern chart we displayed previously.</a:t>
            </a:r>
          </a:p>
          <a:p>
            <a:endParaRPr lang="en-US" dirty="0"/>
          </a:p>
          <a:p>
            <a:r>
              <a:rPr lang="en-US" dirty="0"/>
              <a:t> When implementing offer vs service, students must be offered 4 items from the 3 food components. 3 items including at least a ½ cup of fruit or vegetable must be selected. </a:t>
            </a:r>
          </a:p>
        </p:txBody>
      </p:sp>
      <p:sp>
        <p:nvSpPr>
          <p:cNvPr id="6" name="Footer Placeholder 5"/>
          <p:cNvSpPr>
            <a:spLocks noGrp="1"/>
          </p:cNvSpPr>
          <p:nvPr>
            <p:ph type="ftr" sz="quarter" idx="4"/>
          </p:nvPr>
        </p:nvSpPr>
        <p:spPr>
          <a:xfrm>
            <a:off x="1" y="6610774"/>
            <a:ext cx="4050453" cy="347002"/>
          </a:xfrm>
          <a:prstGeom prst="rect">
            <a:avLst/>
          </a:prstGeom>
        </p:spPr>
        <p:txBody>
          <a:bodyPr vert="horz" lIns="93177" tIns="46589" rIns="93177" bIns="46589" rtlCol="0" anchor="b"/>
          <a:lstStyle>
            <a:lvl1pPr algn="l">
              <a:defRPr sz="1200"/>
            </a:lvl1pPr>
          </a:lstStyle>
          <a:p>
            <a:endParaRPr dirty="0"/>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50453" cy="348615"/>
          </a:xfrm>
          <a:prstGeom prst="rect">
            <a:avLst/>
          </a:prstGeom>
        </p:spPr>
        <p:txBody>
          <a:bodyPr vert="horz" lIns="93177" tIns="46589" rIns="93177" bIns="46589" rtlCol="0"/>
          <a:lstStyle>
            <a:lvl1pPr algn="l">
              <a:defRPr sz="1200"/>
            </a:lvl1pPr>
          </a:lstStyle>
          <a:p>
            <a:endParaRPr dirty="0"/>
          </a:p>
        </p:txBody>
      </p:sp>
      <p:sp>
        <p:nvSpPr>
          <p:cNvPr id="3" name="Date Placeholder 2"/>
          <p:cNvSpPr>
            <a:spLocks noGrp="1"/>
          </p:cNvSpPr>
          <p:nvPr>
            <p:ph type="dt" idx="1"/>
          </p:nvPr>
        </p:nvSpPr>
        <p:spPr>
          <a:xfrm>
            <a:off x="5295125" y="1"/>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2675" y="520700"/>
            <a:ext cx="4641850" cy="2611438"/>
          </a:xfrm>
          <a:prstGeom prst="rect">
            <a:avLst/>
          </a:prstGeom>
          <a:noFill/>
          <a:ln w="12700">
            <a:solidFill>
              <a:prstClr val="black"/>
            </a:solidFill>
          </a:ln>
        </p:spPr>
        <p:txBody>
          <a:bodyPr vert="horz" lIns="93177" tIns="46589" rIns="93177" bIns="46589" rtlCol="0" anchor="ctr"/>
          <a:lstStyle/>
          <a:p>
            <a:endParaRPr dirty="0"/>
          </a:p>
        </p:txBody>
      </p:sp>
      <p:sp>
        <p:nvSpPr>
          <p:cNvPr id="5" name="Notes Placeholder 4"/>
          <p:cNvSpPr>
            <a:spLocks noGrp="1"/>
          </p:cNvSpPr>
          <p:nvPr>
            <p:ph type="body" sz="quarter" idx="3"/>
          </p:nvPr>
        </p:nvSpPr>
        <p:spPr>
          <a:xfrm>
            <a:off x="77894" y="3305387"/>
            <a:ext cx="6776720" cy="3132694"/>
          </a:xfrm>
          <a:prstGeom prst="rect">
            <a:avLst/>
          </a:prstGeom>
        </p:spPr>
        <p:txBody>
          <a:bodyPr vert="horz" lIns="93177" tIns="46589" rIns="93177" bIns="46589" rtlCol="0"/>
          <a:lstStyle/>
          <a:p>
            <a:r>
              <a:rPr lang="en-US" dirty="0"/>
              <a:t>At lunch, there are 5 components that must be offered: Fruit, Vegetable, Grains, Meat/Meat Alternates, and Fluid Milk. </a:t>
            </a:r>
          </a:p>
          <a:p>
            <a:r>
              <a:rPr lang="en-US" dirty="0"/>
              <a:t> </a:t>
            </a:r>
          </a:p>
          <a:p>
            <a:r>
              <a:rPr lang="en-US" dirty="0"/>
              <a:t>When implementing offer vs serve, Students must select 3 of the components with one component being at least a ½ cup fruit or vegetable. </a:t>
            </a:r>
          </a:p>
          <a:p>
            <a:endParaRPr lang="en-US" dirty="0"/>
          </a:p>
          <a:p>
            <a:r>
              <a:rPr lang="en-US" dirty="0"/>
              <a:t>These 5 food components must be offered in at least the minimum required quantities for each age/grade group each day and there are also weekly minimum requirements that must be met. These portion size requirements can be found on the meal pattern chart we displayed previously.</a:t>
            </a:r>
          </a:p>
          <a:p>
            <a:endParaRPr lang="en-US" dirty="0"/>
          </a:p>
        </p:txBody>
      </p:sp>
      <p:sp>
        <p:nvSpPr>
          <p:cNvPr id="6" name="Footer Placeholder 5"/>
          <p:cNvSpPr>
            <a:spLocks noGrp="1"/>
          </p:cNvSpPr>
          <p:nvPr>
            <p:ph type="ftr" sz="quarter" idx="4"/>
          </p:nvPr>
        </p:nvSpPr>
        <p:spPr>
          <a:xfrm>
            <a:off x="1" y="6610774"/>
            <a:ext cx="4050453" cy="347002"/>
          </a:xfrm>
          <a:prstGeom prst="rect">
            <a:avLst/>
          </a:prstGeom>
        </p:spPr>
        <p:txBody>
          <a:bodyPr vert="horz" lIns="93177" tIns="46589" rIns="93177" bIns="46589" rtlCol="0" anchor="b"/>
          <a:lstStyle>
            <a:lvl1pPr algn="l">
              <a:defRPr sz="1200"/>
            </a:lvl1pPr>
          </a:lstStyle>
          <a:p>
            <a:endParaRPr dirty="0"/>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50453" cy="348615"/>
          </a:xfrm>
          <a:prstGeom prst="rect">
            <a:avLst/>
          </a:prstGeom>
        </p:spPr>
        <p:txBody>
          <a:bodyPr vert="horz" lIns="93177" tIns="46589" rIns="93177" bIns="46589" rtlCol="0"/>
          <a:lstStyle>
            <a:lvl1pPr algn="l">
              <a:defRPr sz="1200"/>
            </a:lvl1pPr>
          </a:lstStyle>
          <a:p>
            <a:endParaRPr dirty="0"/>
          </a:p>
        </p:txBody>
      </p:sp>
      <p:sp>
        <p:nvSpPr>
          <p:cNvPr id="3" name="Date Placeholder 2"/>
          <p:cNvSpPr>
            <a:spLocks noGrp="1"/>
          </p:cNvSpPr>
          <p:nvPr>
            <p:ph type="dt" idx="1"/>
          </p:nvPr>
        </p:nvSpPr>
        <p:spPr>
          <a:xfrm>
            <a:off x="5295125" y="1"/>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2675" y="520700"/>
            <a:ext cx="4641850" cy="2611438"/>
          </a:xfrm>
          <a:prstGeom prst="rect">
            <a:avLst/>
          </a:prstGeom>
          <a:noFill/>
          <a:ln w="12700">
            <a:solidFill>
              <a:prstClr val="black"/>
            </a:solidFill>
          </a:ln>
        </p:spPr>
        <p:txBody>
          <a:bodyPr vert="horz" lIns="93177" tIns="46589" rIns="93177" bIns="46589" rtlCol="0" anchor="ctr"/>
          <a:lstStyle/>
          <a:p>
            <a:endParaRPr dirty="0"/>
          </a:p>
        </p:txBody>
      </p:sp>
      <p:sp>
        <p:nvSpPr>
          <p:cNvPr id="5" name="Notes Placeholder 4"/>
          <p:cNvSpPr>
            <a:spLocks noGrp="1"/>
          </p:cNvSpPr>
          <p:nvPr>
            <p:ph type="body" sz="quarter" idx="3"/>
          </p:nvPr>
        </p:nvSpPr>
        <p:spPr>
          <a:xfrm>
            <a:off x="77894" y="3305387"/>
            <a:ext cx="6854613" cy="3132694"/>
          </a:xfrm>
          <a:prstGeom prst="rect">
            <a:avLst/>
          </a:prstGeom>
        </p:spPr>
        <p:txBody>
          <a:bodyPr vert="horz" lIns="93177" tIns="46589" rIns="93177" bIns="46589" rtlCol="0"/>
          <a:lstStyle/>
          <a:p>
            <a:r>
              <a:rPr lang="en-US" dirty="0"/>
              <a:t>At lunch, there are also 5 vegetable subgroups that must be offered to students in the minimum required portion size over the course of the week. </a:t>
            </a:r>
          </a:p>
          <a:p>
            <a:endParaRPr lang="en-US" dirty="0"/>
          </a:p>
          <a:p>
            <a:r>
              <a:rPr lang="en-US" dirty="0"/>
              <a:t>These vegetable subgroups must be offered with all reimbursable meals including any alternate meal options available to students. </a:t>
            </a:r>
          </a:p>
          <a:p>
            <a:endParaRPr lang="en-US" dirty="0"/>
          </a:p>
          <a:p>
            <a:r>
              <a:rPr lang="en-US" dirty="0"/>
              <a:t>Menu planners must ensure that if substitutions are made, the vegetable subgroup requirements are still met over the course of the week. </a:t>
            </a:r>
          </a:p>
          <a:p>
            <a:endParaRPr lang="en-US" dirty="0"/>
          </a:p>
          <a:p>
            <a:r>
              <a:rPr lang="en-US" dirty="0"/>
              <a:t>If a substitution is required, we recommend substituting from the same vegetable subgroup, if possible, in order to ensure all vegetable subgroups are being offered.</a:t>
            </a:r>
          </a:p>
        </p:txBody>
      </p:sp>
      <p:sp>
        <p:nvSpPr>
          <p:cNvPr id="6" name="Footer Placeholder 5"/>
          <p:cNvSpPr>
            <a:spLocks noGrp="1"/>
          </p:cNvSpPr>
          <p:nvPr>
            <p:ph type="ftr" sz="quarter" idx="4"/>
          </p:nvPr>
        </p:nvSpPr>
        <p:spPr>
          <a:xfrm>
            <a:off x="1" y="6610774"/>
            <a:ext cx="4050453" cy="347002"/>
          </a:xfrm>
          <a:prstGeom prst="rect">
            <a:avLst/>
          </a:prstGeom>
        </p:spPr>
        <p:txBody>
          <a:bodyPr vert="horz" lIns="93177" tIns="46589" rIns="93177" bIns="46589" rtlCol="0" anchor="b"/>
          <a:lstStyle>
            <a:lvl1pPr algn="l">
              <a:defRPr sz="1200"/>
            </a:lvl1pPr>
          </a:lstStyle>
          <a:p>
            <a:endParaRPr dirty="0"/>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50453" cy="348615"/>
          </a:xfrm>
          <a:prstGeom prst="rect">
            <a:avLst/>
          </a:prstGeom>
        </p:spPr>
        <p:txBody>
          <a:bodyPr vert="horz" lIns="93177" tIns="46589" rIns="93177" bIns="46589" rtlCol="0"/>
          <a:lstStyle>
            <a:lvl1pPr algn="l">
              <a:defRPr sz="1200"/>
            </a:lvl1pPr>
          </a:lstStyle>
          <a:p>
            <a:pPr defTabSz="931770">
              <a:defRPr/>
            </a:pPr>
            <a:endParaRPr dirty="0">
              <a:solidFill>
                <a:prstClr val="black"/>
              </a:solidFill>
              <a:latin typeface="Calibri"/>
            </a:endParaRPr>
          </a:p>
        </p:txBody>
      </p:sp>
      <p:sp>
        <p:nvSpPr>
          <p:cNvPr id="3" name="Date Placeholder 2"/>
          <p:cNvSpPr>
            <a:spLocks noGrp="1"/>
          </p:cNvSpPr>
          <p:nvPr>
            <p:ph type="dt" idx="1"/>
          </p:nvPr>
        </p:nvSpPr>
        <p:spPr>
          <a:xfrm>
            <a:off x="5295125" y="1"/>
            <a:ext cx="4050453" cy="348615"/>
          </a:xfrm>
          <a:prstGeom prst="rect">
            <a:avLst/>
          </a:prstGeom>
        </p:spPr>
        <p:txBody>
          <a:bodyPr vert="horz" lIns="93177" tIns="46589" rIns="93177" bIns="46589" rtlCol="0"/>
          <a:lstStyle>
            <a:lvl1pPr algn="r">
              <a:defRPr sz="1200"/>
            </a:lvl1pPr>
          </a:lstStyle>
          <a:p>
            <a:pPr defTabSz="931770">
              <a:defRPr/>
            </a:pPr>
            <a:r>
              <a:rPr lang="cs-CZ">
                <a:solidFill>
                  <a:prstClr val="black"/>
                </a:solidFill>
                <a:latin typeface="Calibri"/>
              </a:rPr>
              <a:t>1.7.2013</a:t>
            </a:r>
          </a:p>
        </p:txBody>
      </p:sp>
      <p:sp>
        <p:nvSpPr>
          <p:cNvPr id="4" name="Slide Image Placeholder 3"/>
          <p:cNvSpPr>
            <a:spLocks noGrp="1" noRot="1" noChangeAspect="1"/>
          </p:cNvSpPr>
          <p:nvPr>
            <p:ph type="sldImg" idx="2"/>
          </p:nvPr>
        </p:nvSpPr>
        <p:spPr>
          <a:xfrm>
            <a:off x="2352675" y="520700"/>
            <a:ext cx="4641850" cy="2611438"/>
          </a:xfrm>
          <a:prstGeom prst="rect">
            <a:avLst/>
          </a:prstGeom>
          <a:noFill/>
          <a:ln w="12700">
            <a:solidFill>
              <a:prstClr val="black"/>
            </a:solidFill>
          </a:ln>
        </p:spPr>
        <p:txBody>
          <a:bodyPr vert="horz" lIns="93177" tIns="46589" rIns="93177" bIns="46589" rtlCol="0" anchor="ctr"/>
          <a:lstStyle/>
          <a:p>
            <a:endParaRPr dirty="0"/>
          </a:p>
        </p:txBody>
      </p:sp>
      <p:sp>
        <p:nvSpPr>
          <p:cNvPr id="5" name="Notes Placeholder 4"/>
          <p:cNvSpPr>
            <a:spLocks noGrp="1"/>
          </p:cNvSpPr>
          <p:nvPr>
            <p:ph type="body" sz="quarter" idx="3"/>
          </p:nvPr>
        </p:nvSpPr>
        <p:spPr>
          <a:xfrm>
            <a:off x="233681" y="3305387"/>
            <a:ext cx="8178800" cy="3132694"/>
          </a:xfrm>
          <a:prstGeom prst="rect">
            <a:avLst/>
          </a:prstGeom>
        </p:spPr>
        <p:txBody>
          <a:bodyPr vert="horz" lIns="93177" tIns="46589" rIns="93177" bIns="46589" rtlCol="0"/>
          <a:lstStyle/>
          <a:p>
            <a:r>
              <a:rPr lang="en-US" dirty="0"/>
              <a:t>At Snack, at least 2 components must be offered and served in the minimum required quantities. </a:t>
            </a:r>
          </a:p>
          <a:p>
            <a:endParaRPr lang="en-US" dirty="0"/>
          </a:p>
        </p:txBody>
      </p:sp>
      <p:sp>
        <p:nvSpPr>
          <p:cNvPr id="6" name="Footer Placeholder 5"/>
          <p:cNvSpPr>
            <a:spLocks noGrp="1"/>
          </p:cNvSpPr>
          <p:nvPr>
            <p:ph type="ftr" sz="quarter" idx="4"/>
          </p:nvPr>
        </p:nvSpPr>
        <p:spPr>
          <a:xfrm>
            <a:off x="1" y="6610774"/>
            <a:ext cx="4050453" cy="347002"/>
          </a:xfrm>
          <a:prstGeom prst="rect">
            <a:avLst/>
          </a:prstGeom>
        </p:spPr>
        <p:txBody>
          <a:bodyPr vert="horz" lIns="93177" tIns="46589" rIns="93177" bIns="46589" rtlCol="0" anchor="b"/>
          <a:lstStyle>
            <a:lvl1pPr algn="l">
              <a:defRPr sz="1200"/>
            </a:lvl1pPr>
          </a:lstStyle>
          <a:p>
            <a:pPr defTabSz="931770">
              <a:defRPr/>
            </a:pPr>
            <a:endParaRPr dirty="0">
              <a:solidFill>
                <a:prstClr val="black"/>
              </a:solidFill>
              <a:latin typeface="Calibri"/>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pPr defTabSz="931770">
              <a:defRPr/>
            </a:pPr>
            <a:r>
              <a:rPr lang="cs-CZ">
                <a:solidFill>
                  <a:prstClr val="black"/>
                </a:solidFill>
                <a:latin typeface="Calibri"/>
              </a:rPr>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50453" cy="348615"/>
          </a:xfrm>
          <a:prstGeom prst="rect">
            <a:avLst/>
          </a:prstGeom>
        </p:spPr>
        <p:txBody>
          <a:bodyPr vert="horz" lIns="93177" tIns="46589" rIns="93177" bIns="46589" rtlCol="0"/>
          <a:lstStyle>
            <a:lvl1pPr algn="l">
              <a:defRPr sz="1200"/>
            </a:lvl1pPr>
          </a:lstStyle>
          <a:p>
            <a:pPr defTabSz="931770">
              <a:defRPr/>
            </a:pPr>
            <a:endParaRPr dirty="0">
              <a:solidFill>
                <a:prstClr val="black"/>
              </a:solidFill>
              <a:latin typeface="Calibri"/>
            </a:endParaRPr>
          </a:p>
        </p:txBody>
      </p:sp>
      <p:sp>
        <p:nvSpPr>
          <p:cNvPr id="3" name="Date Placeholder 2"/>
          <p:cNvSpPr>
            <a:spLocks noGrp="1"/>
          </p:cNvSpPr>
          <p:nvPr>
            <p:ph type="dt" idx="1"/>
          </p:nvPr>
        </p:nvSpPr>
        <p:spPr>
          <a:xfrm>
            <a:off x="5295125" y="1"/>
            <a:ext cx="4050453" cy="348615"/>
          </a:xfrm>
          <a:prstGeom prst="rect">
            <a:avLst/>
          </a:prstGeom>
        </p:spPr>
        <p:txBody>
          <a:bodyPr vert="horz" lIns="93177" tIns="46589" rIns="93177" bIns="46589" rtlCol="0"/>
          <a:lstStyle>
            <a:lvl1pPr algn="r">
              <a:defRPr sz="1200"/>
            </a:lvl1pPr>
          </a:lstStyle>
          <a:p>
            <a:pPr defTabSz="931770">
              <a:defRPr/>
            </a:pPr>
            <a:r>
              <a:rPr lang="cs-CZ">
                <a:solidFill>
                  <a:prstClr val="black"/>
                </a:solidFill>
                <a:latin typeface="Calibri"/>
              </a:rPr>
              <a:t>1.7.2013</a:t>
            </a:r>
          </a:p>
        </p:txBody>
      </p:sp>
      <p:sp>
        <p:nvSpPr>
          <p:cNvPr id="4" name="Slide Image Placeholder 3"/>
          <p:cNvSpPr>
            <a:spLocks noGrp="1" noRot="1" noChangeAspect="1"/>
          </p:cNvSpPr>
          <p:nvPr>
            <p:ph type="sldImg" idx="2"/>
          </p:nvPr>
        </p:nvSpPr>
        <p:spPr>
          <a:xfrm>
            <a:off x="2352675" y="520700"/>
            <a:ext cx="4641850" cy="2611438"/>
          </a:xfrm>
          <a:prstGeom prst="rect">
            <a:avLst/>
          </a:prstGeom>
          <a:noFill/>
          <a:ln w="12700">
            <a:solidFill>
              <a:prstClr val="black"/>
            </a:solidFill>
          </a:ln>
        </p:spPr>
        <p:txBody>
          <a:bodyPr vert="horz" lIns="93177" tIns="46589" rIns="93177" bIns="46589" rtlCol="0" anchor="ctr"/>
          <a:lstStyle/>
          <a:p>
            <a:endParaRPr dirty="0"/>
          </a:p>
        </p:txBody>
      </p:sp>
      <p:sp>
        <p:nvSpPr>
          <p:cNvPr id="5" name="Notes Placeholder 4"/>
          <p:cNvSpPr>
            <a:spLocks noGrp="1"/>
          </p:cNvSpPr>
          <p:nvPr>
            <p:ph type="body" sz="quarter" idx="3"/>
          </p:nvPr>
        </p:nvSpPr>
        <p:spPr>
          <a:xfrm>
            <a:off x="1" y="3301720"/>
            <a:ext cx="7005532" cy="3132694"/>
          </a:xfrm>
          <a:prstGeom prst="rect">
            <a:avLst/>
          </a:prstGeom>
        </p:spPr>
        <p:txBody>
          <a:bodyPr vert="horz" lIns="93177" tIns="46589" rIns="93177" bIns="46589" rtlCol="0"/>
          <a:lstStyle/>
          <a:p>
            <a:r>
              <a:rPr lang="en-US" dirty="0"/>
              <a:t>If you have any questions during the presentation, please type them into the question box. </a:t>
            </a:r>
          </a:p>
          <a:p>
            <a:endParaRPr lang="en-US" dirty="0"/>
          </a:p>
          <a:p>
            <a:r>
              <a:rPr lang="en-US" dirty="0"/>
              <a:t>Following today’s presentation, you will receive an email containing the slides for today’s webinar. </a:t>
            </a:r>
          </a:p>
          <a:p>
            <a:endParaRPr lang="en-US" dirty="0"/>
          </a:p>
          <a:p>
            <a:r>
              <a:rPr lang="en-US" dirty="0"/>
              <a:t>As always, if you have any questions, never hesitate to reach out to your Child Nutrition Program Representative or email CN@nysed.gov.</a:t>
            </a:r>
          </a:p>
        </p:txBody>
      </p:sp>
      <p:sp>
        <p:nvSpPr>
          <p:cNvPr id="6" name="Footer Placeholder 5"/>
          <p:cNvSpPr>
            <a:spLocks noGrp="1"/>
          </p:cNvSpPr>
          <p:nvPr>
            <p:ph type="ftr" sz="quarter" idx="4"/>
          </p:nvPr>
        </p:nvSpPr>
        <p:spPr>
          <a:xfrm>
            <a:off x="1" y="6610774"/>
            <a:ext cx="4050453" cy="347002"/>
          </a:xfrm>
          <a:prstGeom prst="rect">
            <a:avLst/>
          </a:prstGeom>
        </p:spPr>
        <p:txBody>
          <a:bodyPr vert="horz" lIns="93177" tIns="46589" rIns="93177" bIns="46589" rtlCol="0" anchor="b"/>
          <a:lstStyle>
            <a:lvl1pPr algn="l">
              <a:defRPr sz="1200"/>
            </a:lvl1pPr>
          </a:lstStyle>
          <a:p>
            <a:pPr defTabSz="931770">
              <a:defRPr/>
            </a:pPr>
            <a:endParaRPr dirty="0">
              <a:solidFill>
                <a:prstClr val="black"/>
              </a:solidFill>
              <a:latin typeface="Calibri"/>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pPr defTabSz="931770">
              <a:defRPr/>
            </a:pPr>
            <a:r>
              <a:rPr lang="cs-CZ">
                <a:solidFill>
                  <a:prstClr val="black"/>
                </a:solidFill>
                <a:latin typeface="Calibri"/>
              </a:rPr>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50453" cy="348615"/>
          </a:xfrm>
          <a:prstGeom prst="rect">
            <a:avLst/>
          </a:prstGeom>
        </p:spPr>
        <p:txBody>
          <a:bodyPr vert="horz" lIns="93177" tIns="46589" rIns="93177" bIns="46589" rtlCol="0"/>
          <a:lstStyle>
            <a:lvl1pPr algn="l">
              <a:defRPr sz="1200"/>
            </a:lvl1pPr>
          </a:lstStyle>
          <a:p>
            <a:endParaRPr dirty="0"/>
          </a:p>
        </p:txBody>
      </p:sp>
      <p:sp>
        <p:nvSpPr>
          <p:cNvPr id="3" name="Date Placeholder 2"/>
          <p:cNvSpPr>
            <a:spLocks noGrp="1"/>
          </p:cNvSpPr>
          <p:nvPr>
            <p:ph type="dt" idx="1"/>
          </p:nvPr>
        </p:nvSpPr>
        <p:spPr>
          <a:xfrm>
            <a:off x="5295125" y="1"/>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2675" y="520700"/>
            <a:ext cx="4641850" cy="2611438"/>
          </a:xfrm>
          <a:prstGeom prst="rect">
            <a:avLst/>
          </a:prstGeom>
          <a:noFill/>
          <a:ln w="12700">
            <a:solidFill>
              <a:prstClr val="black"/>
            </a:solidFill>
          </a:ln>
        </p:spPr>
        <p:txBody>
          <a:bodyPr vert="horz" lIns="93177" tIns="46589" rIns="93177" bIns="46589" rtlCol="0" anchor="ctr"/>
          <a:lstStyle/>
          <a:p>
            <a:endParaRPr dirty="0"/>
          </a:p>
        </p:txBody>
      </p:sp>
      <p:sp>
        <p:nvSpPr>
          <p:cNvPr id="5" name="Notes Placeholder 4"/>
          <p:cNvSpPr>
            <a:spLocks noGrp="1"/>
          </p:cNvSpPr>
          <p:nvPr>
            <p:ph type="body" sz="quarter" idx="3"/>
          </p:nvPr>
        </p:nvSpPr>
        <p:spPr>
          <a:xfrm>
            <a:off x="77894" y="3305387"/>
            <a:ext cx="6854613" cy="3132694"/>
          </a:xfrm>
          <a:prstGeom prst="rect">
            <a:avLst/>
          </a:prstGeom>
        </p:spPr>
        <p:txBody>
          <a:bodyPr vert="horz" lIns="93177" tIns="46589" rIns="93177" bIns="46589" rtlCol="0"/>
          <a:lstStyle/>
          <a:p>
            <a:r>
              <a:rPr lang="en-US" dirty="0"/>
              <a:t>Now that we have had a brief overview of the meal pattern requirements, lets look at the documentation that is required to validate that meal pattern requirements are being met</a:t>
            </a:r>
          </a:p>
        </p:txBody>
      </p:sp>
      <p:sp>
        <p:nvSpPr>
          <p:cNvPr id="6" name="Footer Placeholder 5"/>
          <p:cNvSpPr>
            <a:spLocks noGrp="1"/>
          </p:cNvSpPr>
          <p:nvPr>
            <p:ph type="ftr" sz="quarter" idx="4"/>
          </p:nvPr>
        </p:nvSpPr>
        <p:spPr>
          <a:xfrm>
            <a:off x="1" y="6610774"/>
            <a:ext cx="4050453" cy="347002"/>
          </a:xfrm>
          <a:prstGeom prst="rect">
            <a:avLst/>
          </a:prstGeom>
        </p:spPr>
        <p:txBody>
          <a:bodyPr vert="horz" lIns="93177" tIns="46589" rIns="93177" bIns="46589" rtlCol="0" anchor="b"/>
          <a:lstStyle>
            <a:lvl1pPr algn="l">
              <a:defRPr sz="1200"/>
            </a:lvl1pPr>
          </a:lstStyle>
          <a:p>
            <a:endParaRPr dirty="0"/>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50453" cy="348615"/>
          </a:xfrm>
          <a:prstGeom prst="rect">
            <a:avLst/>
          </a:prstGeom>
        </p:spPr>
        <p:txBody>
          <a:bodyPr vert="horz" lIns="93177" tIns="46589" rIns="93177" bIns="46589" rtlCol="0"/>
          <a:lstStyle>
            <a:lvl1pPr algn="l">
              <a:defRPr sz="1200"/>
            </a:lvl1pPr>
          </a:lstStyle>
          <a:p>
            <a:endParaRPr dirty="0"/>
          </a:p>
        </p:txBody>
      </p:sp>
      <p:sp>
        <p:nvSpPr>
          <p:cNvPr id="3" name="Date Placeholder 2"/>
          <p:cNvSpPr>
            <a:spLocks noGrp="1"/>
          </p:cNvSpPr>
          <p:nvPr>
            <p:ph type="dt" idx="1"/>
          </p:nvPr>
        </p:nvSpPr>
        <p:spPr>
          <a:xfrm>
            <a:off x="5295125" y="1"/>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2675" y="520700"/>
            <a:ext cx="4641850" cy="2611438"/>
          </a:xfrm>
          <a:prstGeom prst="rect">
            <a:avLst/>
          </a:prstGeom>
          <a:noFill/>
          <a:ln w="12700">
            <a:solidFill>
              <a:prstClr val="black"/>
            </a:solidFill>
          </a:ln>
        </p:spPr>
        <p:txBody>
          <a:bodyPr vert="horz" lIns="93177" tIns="46589" rIns="93177" bIns="46589" rtlCol="0" anchor="ctr"/>
          <a:lstStyle/>
          <a:p>
            <a:endParaRPr dirty="0"/>
          </a:p>
        </p:txBody>
      </p:sp>
      <p:sp>
        <p:nvSpPr>
          <p:cNvPr id="5" name="Notes Placeholder 4"/>
          <p:cNvSpPr>
            <a:spLocks noGrp="1"/>
          </p:cNvSpPr>
          <p:nvPr>
            <p:ph type="body" sz="quarter" idx="3"/>
          </p:nvPr>
        </p:nvSpPr>
        <p:spPr>
          <a:xfrm>
            <a:off x="155787" y="3305387"/>
            <a:ext cx="6776720" cy="3132694"/>
          </a:xfrm>
          <a:prstGeom prst="rect">
            <a:avLst/>
          </a:prstGeom>
        </p:spPr>
        <p:txBody>
          <a:bodyPr vert="horz" lIns="93177" tIns="46589" rIns="93177" bIns="46589" rtlCol="0"/>
          <a:lstStyle/>
          <a:p>
            <a:r>
              <a:rPr lang="en-US" dirty="0"/>
              <a:t>All schools participating in the school meals programs must have Standardized recipes for any food item made with more than one ingredient. These recipes provide clear instructions so food is prepared the same way every time.</a:t>
            </a:r>
          </a:p>
          <a:p>
            <a:endParaRPr lang="en-US" dirty="0"/>
          </a:p>
          <a:p>
            <a:r>
              <a:rPr lang="en-US" dirty="0"/>
              <a:t>They help ensure:</a:t>
            </a:r>
          </a:p>
          <a:p>
            <a:endParaRPr lang="en-US" dirty="0"/>
          </a:p>
          <a:p>
            <a:pPr>
              <a:buFont typeface="Arial" panose="020B0604020202020204" pitchFamily="34" charset="0"/>
              <a:buChar char="•"/>
            </a:pPr>
            <a:r>
              <a:rPr lang="en-US" dirty="0"/>
              <a:t>Consistent quality and portion sizes</a:t>
            </a:r>
          </a:p>
          <a:p>
            <a:pPr>
              <a:buFont typeface="Arial" panose="020B0604020202020204" pitchFamily="34" charset="0"/>
              <a:buChar char="•"/>
            </a:pPr>
            <a:r>
              <a:rPr lang="en-US" dirty="0"/>
              <a:t>The right number of servings are made</a:t>
            </a:r>
          </a:p>
          <a:p>
            <a:pPr>
              <a:buFont typeface="Arial" panose="020B0604020202020204" pitchFamily="34" charset="0"/>
              <a:buChar char="•"/>
            </a:pPr>
            <a:r>
              <a:rPr lang="en-US" dirty="0"/>
              <a:t>Accurate nutrition information per serving</a:t>
            </a:r>
          </a:p>
          <a:p>
            <a:pPr>
              <a:buFont typeface="Arial" panose="020B0604020202020204" pitchFamily="34" charset="0"/>
              <a:buChar char="•"/>
            </a:pPr>
            <a:r>
              <a:rPr lang="en-US" dirty="0"/>
              <a:t>Better control of food costs and inventory</a:t>
            </a:r>
          </a:p>
          <a:p>
            <a:pPr>
              <a:buFont typeface="Arial" panose="020B0604020202020204" pitchFamily="34" charset="0"/>
              <a:buChar char="•"/>
            </a:pPr>
            <a:r>
              <a:rPr lang="en-US" dirty="0"/>
              <a:t>More efficient purchasing and production planning</a:t>
            </a:r>
          </a:p>
          <a:p>
            <a:endParaRPr lang="en-US" dirty="0"/>
          </a:p>
          <a:p>
            <a:r>
              <a:rPr lang="en-US" dirty="0"/>
              <a:t>Standardized recipes are also used to show compliance with the program meal pattern and nutrition standards.</a:t>
            </a:r>
          </a:p>
          <a:p>
            <a:endParaRPr lang="en-US" dirty="0"/>
          </a:p>
          <a:p>
            <a:endParaRPr lang="en-US" dirty="0"/>
          </a:p>
          <a:p>
            <a:endParaRPr lang="en-US" dirty="0"/>
          </a:p>
        </p:txBody>
      </p:sp>
      <p:sp>
        <p:nvSpPr>
          <p:cNvPr id="6" name="Footer Placeholder 5"/>
          <p:cNvSpPr>
            <a:spLocks noGrp="1"/>
          </p:cNvSpPr>
          <p:nvPr>
            <p:ph type="ftr" sz="quarter" idx="4"/>
          </p:nvPr>
        </p:nvSpPr>
        <p:spPr>
          <a:xfrm>
            <a:off x="1" y="6610774"/>
            <a:ext cx="4050453" cy="347002"/>
          </a:xfrm>
          <a:prstGeom prst="rect">
            <a:avLst/>
          </a:prstGeom>
        </p:spPr>
        <p:txBody>
          <a:bodyPr vert="horz" lIns="93177" tIns="46589" rIns="93177" bIns="46589" rtlCol="0" anchor="b"/>
          <a:lstStyle>
            <a:lvl1pPr algn="l">
              <a:defRPr sz="1200"/>
            </a:lvl1pPr>
          </a:lstStyle>
          <a:p>
            <a:endParaRPr dirty="0"/>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50453" cy="348615"/>
          </a:xfrm>
          <a:prstGeom prst="rect">
            <a:avLst/>
          </a:prstGeom>
        </p:spPr>
        <p:txBody>
          <a:bodyPr vert="horz" lIns="93177" tIns="46589" rIns="93177" bIns="46589" rtlCol="0"/>
          <a:lstStyle>
            <a:lvl1pPr algn="l">
              <a:defRPr sz="1200"/>
            </a:lvl1pPr>
          </a:lstStyle>
          <a:p>
            <a:endParaRPr dirty="0"/>
          </a:p>
        </p:txBody>
      </p:sp>
      <p:sp>
        <p:nvSpPr>
          <p:cNvPr id="3" name="Date Placeholder 2"/>
          <p:cNvSpPr>
            <a:spLocks noGrp="1"/>
          </p:cNvSpPr>
          <p:nvPr>
            <p:ph type="dt" idx="1"/>
          </p:nvPr>
        </p:nvSpPr>
        <p:spPr>
          <a:xfrm>
            <a:off x="5295125" y="1"/>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2675" y="520700"/>
            <a:ext cx="4641850" cy="2611438"/>
          </a:xfrm>
          <a:prstGeom prst="rect">
            <a:avLst/>
          </a:prstGeom>
          <a:noFill/>
          <a:ln w="12700">
            <a:solidFill>
              <a:prstClr val="black"/>
            </a:solidFill>
          </a:ln>
        </p:spPr>
        <p:txBody>
          <a:bodyPr vert="horz" lIns="93177" tIns="46589" rIns="93177" bIns="46589" rtlCol="0" anchor="ctr"/>
          <a:lstStyle/>
          <a:p>
            <a:endParaRPr dirty="0"/>
          </a:p>
        </p:txBody>
      </p:sp>
      <p:sp>
        <p:nvSpPr>
          <p:cNvPr id="5" name="Notes Placeholder 4"/>
          <p:cNvSpPr>
            <a:spLocks noGrp="1"/>
          </p:cNvSpPr>
          <p:nvPr>
            <p:ph type="body" sz="quarter" idx="3"/>
          </p:nvPr>
        </p:nvSpPr>
        <p:spPr>
          <a:xfrm>
            <a:off x="0" y="3305387"/>
            <a:ext cx="6698827" cy="3132694"/>
          </a:xfrm>
          <a:prstGeom prst="rect">
            <a:avLst/>
          </a:prstGeom>
        </p:spPr>
        <p:txBody>
          <a:bodyPr vert="horz" lIns="93177" tIns="46589" rIns="93177" bIns="46589" rtlCol="0"/>
          <a:lstStyle/>
          <a:p>
            <a:r>
              <a:rPr lang="en-US" dirty="0"/>
              <a:t>Production records provide a daily written history of the food planned, prepared and served in your establishment. </a:t>
            </a:r>
          </a:p>
          <a:p>
            <a:endParaRPr lang="en-US" dirty="0"/>
          </a:p>
          <a:p>
            <a:r>
              <a:rPr lang="en-US" dirty="0"/>
              <a:t>Production records are the document used to demonstrate that adequate amounts of all required meal components were planned and served in at least minimum portion sizes each day, to support compliance with meal pattern requirements.  Production records and standardized recipes work hand in hand to demonstrate Program compliance and maintain Program efficiency.</a:t>
            </a:r>
          </a:p>
          <a:p>
            <a:endParaRPr lang="en-US" dirty="0"/>
          </a:p>
          <a:p>
            <a:r>
              <a:rPr lang="en-US" dirty="0"/>
              <a:t>A best practice is to have production records cross reference the corresponding recipes. Accurate production records are critical in supporting program reimbursement.</a:t>
            </a:r>
          </a:p>
        </p:txBody>
      </p:sp>
      <p:sp>
        <p:nvSpPr>
          <p:cNvPr id="6" name="Footer Placeholder 5"/>
          <p:cNvSpPr>
            <a:spLocks noGrp="1"/>
          </p:cNvSpPr>
          <p:nvPr>
            <p:ph type="ftr" sz="quarter" idx="4"/>
          </p:nvPr>
        </p:nvSpPr>
        <p:spPr>
          <a:xfrm>
            <a:off x="1" y="6610774"/>
            <a:ext cx="4050453" cy="347002"/>
          </a:xfrm>
          <a:prstGeom prst="rect">
            <a:avLst/>
          </a:prstGeom>
        </p:spPr>
        <p:txBody>
          <a:bodyPr vert="horz" lIns="93177" tIns="46589" rIns="93177" bIns="46589" rtlCol="0" anchor="b"/>
          <a:lstStyle>
            <a:lvl1pPr algn="l">
              <a:defRPr sz="1200"/>
            </a:lvl1pPr>
          </a:lstStyle>
          <a:p>
            <a:endParaRPr dirty="0"/>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50453" cy="348615"/>
          </a:xfrm>
          <a:prstGeom prst="rect">
            <a:avLst/>
          </a:prstGeom>
        </p:spPr>
        <p:txBody>
          <a:bodyPr vert="horz" lIns="93177" tIns="46589" rIns="93177" bIns="46589" rtlCol="0"/>
          <a:lstStyle>
            <a:lvl1pPr algn="l">
              <a:defRPr sz="1200"/>
            </a:lvl1pPr>
          </a:lstStyle>
          <a:p>
            <a:endParaRPr dirty="0"/>
          </a:p>
        </p:txBody>
      </p:sp>
      <p:sp>
        <p:nvSpPr>
          <p:cNvPr id="3" name="Date Placeholder 2"/>
          <p:cNvSpPr>
            <a:spLocks noGrp="1"/>
          </p:cNvSpPr>
          <p:nvPr>
            <p:ph type="dt" idx="1"/>
          </p:nvPr>
        </p:nvSpPr>
        <p:spPr>
          <a:xfrm>
            <a:off x="5295125" y="1"/>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2675" y="520700"/>
            <a:ext cx="4641850" cy="2611438"/>
          </a:xfrm>
          <a:prstGeom prst="rect">
            <a:avLst/>
          </a:prstGeom>
          <a:noFill/>
          <a:ln w="12700">
            <a:solidFill>
              <a:prstClr val="black"/>
            </a:solidFill>
          </a:ln>
        </p:spPr>
        <p:txBody>
          <a:bodyPr vert="horz" lIns="93177" tIns="46589" rIns="93177" bIns="46589" rtlCol="0" anchor="ctr"/>
          <a:lstStyle/>
          <a:p>
            <a:endParaRPr dirty="0"/>
          </a:p>
        </p:txBody>
      </p:sp>
      <p:sp>
        <p:nvSpPr>
          <p:cNvPr id="5" name="Notes Placeholder 4"/>
          <p:cNvSpPr>
            <a:spLocks noGrp="1"/>
          </p:cNvSpPr>
          <p:nvPr>
            <p:ph type="body" sz="quarter" idx="3"/>
          </p:nvPr>
        </p:nvSpPr>
        <p:spPr>
          <a:xfrm>
            <a:off x="77894" y="3305387"/>
            <a:ext cx="6776720" cy="3132694"/>
          </a:xfrm>
          <a:prstGeom prst="rect">
            <a:avLst/>
          </a:prstGeom>
        </p:spPr>
        <p:txBody>
          <a:bodyPr vert="horz" lIns="93177" tIns="46589" rIns="93177" bIns="46589" rtlCol="0"/>
          <a:lstStyle/>
          <a:p>
            <a:r>
              <a:rPr lang="en-US" dirty="0"/>
              <a:t>To show how food items count toward meal pattern requirements, SFAs must maintain appropriate food crediting documentation. </a:t>
            </a:r>
          </a:p>
          <a:p>
            <a:endParaRPr lang="en-US" dirty="0"/>
          </a:p>
          <a:p>
            <a:r>
              <a:rPr lang="en-US" dirty="0"/>
              <a:t>This documentation must be used when planning the menu to ensure that the appropriate portion size of each item is being offered and the nutrition standards are being met. </a:t>
            </a:r>
          </a:p>
          <a:p>
            <a:endParaRPr lang="en-US" dirty="0"/>
          </a:p>
          <a:p>
            <a:pPr>
              <a:buFont typeface="Arial" panose="020B0604020202020204" pitchFamily="34" charset="0"/>
              <a:buChar char="•"/>
            </a:pPr>
            <a:r>
              <a:rPr lang="en-US" b="1" dirty="0"/>
              <a:t>CN Labels are issued by the USDA and are</a:t>
            </a:r>
            <a:r>
              <a:rPr lang="en-US" dirty="0"/>
              <a:t> found on food packages with a bold black border and “CN” on each side. A CN label clearly shows how the item credits per serving.</a:t>
            </a:r>
          </a:p>
          <a:p>
            <a:pPr>
              <a:buFont typeface="Arial" panose="020B0604020202020204" pitchFamily="34" charset="0"/>
              <a:buChar char="•"/>
            </a:pPr>
            <a:endParaRPr lang="en-US" dirty="0"/>
          </a:p>
          <a:p>
            <a:pPr>
              <a:buFont typeface="Arial" panose="020B0604020202020204" pitchFamily="34" charset="0"/>
              <a:buChar char="•"/>
            </a:pPr>
            <a:r>
              <a:rPr lang="en-US" b="1" dirty="0"/>
              <a:t>Product Formulation Statements are provided and s</a:t>
            </a:r>
            <a:r>
              <a:rPr lang="en-US" dirty="0"/>
              <a:t>igned by the food manufacturer. These statements indicate how a processed product credits toward meal requirements per portion.</a:t>
            </a:r>
          </a:p>
          <a:p>
            <a:pPr>
              <a:buFont typeface="Arial" panose="020B0604020202020204" pitchFamily="34" charset="0"/>
              <a:buChar char="•"/>
            </a:pPr>
            <a:endParaRPr lang="en-US" dirty="0"/>
          </a:p>
          <a:p>
            <a:pPr>
              <a:buFont typeface="Arial" panose="020B0604020202020204" pitchFamily="34" charset="0"/>
              <a:buChar char="•"/>
            </a:pPr>
            <a:r>
              <a:rPr lang="en-US" b="1" dirty="0"/>
              <a:t>Nutrition Facts Labels that are found on a food item can be used for</a:t>
            </a:r>
            <a:r>
              <a:rPr lang="en-US" dirty="0"/>
              <a:t> single ingredient items like fruits, vegetables, or grains but are Not valid for combination foods.</a:t>
            </a:r>
          </a:p>
          <a:p>
            <a:endParaRPr lang="en-US" dirty="0"/>
          </a:p>
          <a:p>
            <a:r>
              <a:rPr lang="en-US" dirty="0"/>
              <a:t>In addition to these crediting resources, SFAs should use USDA’s Food Buying Guide which can be found on the QR code on the slide. The USDA food buying guide will indicate how certain items such as fruits and vegetables credit. </a:t>
            </a:r>
          </a:p>
          <a:p>
            <a:endParaRPr lang="en-US" dirty="0"/>
          </a:p>
          <a:p>
            <a:r>
              <a:rPr lang="en-US" dirty="0"/>
              <a:t>Additionally, to determine how grain items contribute to the meal pattern, USDA’s exhibit A should be used. The USDA Exhibit A can be found by scanning the QR code on the slide. </a:t>
            </a:r>
          </a:p>
          <a:p>
            <a:endParaRPr lang="en-US" dirty="0"/>
          </a:p>
          <a:p>
            <a:r>
              <a:rPr lang="en-US" dirty="0"/>
              <a:t>As you can see, the meal pattern is complex and requires significant planning and documentation to demonstrate compliance.</a:t>
            </a:r>
          </a:p>
        </p:txBody>
      </p:sp>
      <p:sp>
        <p:nvSpPr>
          <p:cNvPr id="6" name="Footer Placeholder 5"/>
          <p:cNvSpPr>
            <a:spLocks noGrp="1"/>
          </p:cNvSpPr>
          <p:nvPr>
            <p:ph type="ftr" sz="quarter" idx="4"/>
          </p:nvPr>
        </p:nvSpPr>
        <p:spPr>
          <a:xfrm>
            <a:off x="1" y="8185784"/>
            <a:ext cx="4050453" cy="348615"/>
          </a:xfrm>
          <a:prstGeom prst="rect">
            <a:avLst/>
          </a:prstGeom>
        </p:spPr>
        <p:txBody>
          <a:bodyPr vert="horz" lIns="93177" tIns="46589" rIns="93177" bIns="46589" rtlCol="0" anchor="b"/>
          <a:lstStyle>
            <a:lvl1pPr algn="l">
              <a:defRPr sz="1200"/>
            </a:lvl1pPr>
          </a:lstStyle>
          <a:p>
            <a:endParaRPr dirty="0"/>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50453" cy="348615"/>
          </a:xfrm>
          <a:prstGeom prst="rect">
            <a:avLst/>
          </a:prstGeom>
        </p:spPr>
        <p:txBody>
          <a:bodyPr vert="horz" lIns="93177" tIns="46589" rIns="93177" bIns="46589" rtlCol="0"/>
          <a:lstStyle>
            <a:lvl1pPr algn="l">
              <a:defRPr sz="1200"/>
            </a:lvl1pPr>
          </a:lstStyle>
          <a:p>
            <a:pPr defTabSz="931770">
              <a:defRPr/>
            </a:pPr>
            <a:endParaRPr dirty="0">
              <a:solidFill>
                <a:prstClr val="black"/>
              </a:solidFill>
              <a:latin typeface="Calibri"/>
            </a:endParaRPr>
          </a:p>
        </p:txBody>
      </p:sp>
      <p:sp>
        <p:nvSpPr>
          <p:cNvPr id="3" name="Date Placeholder 2"/>
          <p:cNvSpPr>
            <a:spLocks noGrp="1"/>
          </p:cNvSpPr>
          <p:nvPr>
            <p:ph type="dt" idx="1"/>
          </p:nvPr>
        </p:nvSpPr>
        <p:spPr>
          <a:xfrm>
            <a:off x="5295125" y="1"/>
            <a:ext cx="4050453" cy="348615"/>
          </a:xfrm>
          <a:prstGeom prst="rect">
            <a:avLst/>
          </a:prstGeom>
        </p:spPr>
        <p:txBody>
          <a:bodyPr vert="horz" lIns="93177" tIns="46589" rIns="93177" bIns="46589" rtlCol="0"/>
          <a:lstStyle>
            <a:lvl1pPr algn="r">
              <a:defRPr sz="1200"/>
            </a:lvl1pPr>
          </a:lstStyle>
          <a:p>
            <a:pPr defTabSz="931770">
              <a:defRPr/>
            </a:pPr>
            <a:r>
              <a:rPr lang="cs-CZ">
                <a:solidFill>
                  <a:prstClr val="black"/>
                </a:solidFill>
                <a:latin typeface="Calibri"/>
              </a:rPr>
              <a:t>1.7.2013</a:t>
            </a:r>
          </a:p>
        </p:txBody>
      </p:sp>
      <p:sp>
        <p:nvSpPr>
          <p:cNvPr id="4" name="Slide Image Placeholder 3"/>
          <p:cNvSpPr>
            <a:spLocks noGrp="1" noRot="1" noChangeAspect="1"/>
          </p:cNvSpPr>
          <p:nvPr>
            <p:ph type="sldImg" idx="2"/>
          </p:nvPr>
        </p:nvSpPr>
        <p:spPr>
          <a:xfrm>
            <a:off x="2352675" y="520700"/>
            <a:ext cx="4641850" cy="2611438"/>
          </a:xfrm>
          <a:prstGeom prst="rect">
            <a:avLst/>
          </a:prstGeom>
          <a:noFill/>
          <a:ln w="12700">
            <a:solidFill>
              <a:prstClr val="black"/>
            </a:solidFill>
          </a:ln>
        </p:spPr>
        <p:txBody>
          <a:bodyPr vert="horz" lIns="93177" tIns="46589" rIns="93177" bIns="46589" rtlCol="0" anchor="ctr"/>
          <a:lstStyle/>
          <a:p>
            <a:endParaRPr dirty="0"/>
          </a:p>
        </p:txBody>
      </p:sp>
      <p:sp>
        <p:nvSpPr>
          <p:cNvPr id="5" name="Notes Placeholder 4"/>
          <p:cNvSpPr>
            <a:spLocks noGrp="1"/>
          </p:cNvSpPr>
          <p:nvPr>
            <p:ph type="body" sz="quarter" idx="3"/>
          </p:nvPr>
        </p:nvSpPr>
        <p:spPr>
          <a:xfrm>
            <a:off x="1" y="3305387"/>
            <a:ext cx="6620933" cy="3132694"/>
          </a:xfrm>
          <a:prstGeom prst="rect">
            <a:avLst/>
          </a:prstGeom>
        </p:spPr>
        <p:txBody>
          <a:bodyPr vert="horz" lIns="93177" tIns="46589" rIns="93177" bIns="46589" rtlCol="0"/>
          <a:lstStyle/>
          <a:p>
            <a:pPr defTabSz="931770">
              <a:defRPr/>
            </a:pPr>
            <a:r>
              <a:rPr lang="en-US" dirty="0">
                <a:solidFill>
                  <a:srgbClr val="100F0D"/>
                </a:solidFill>
                <a:latin typeface="Solway"/>
                <a:ea typeface="Solway"/>
                <a:cs typeface="Solway"/>
                <a:sym typeface="Solway"/>
              </a:rPr>
              <a:t>Smart Snacks are Nutrition standards established by the USDA to ensure that all snacks sold in schools support children’s health and academic success. They apply to all snacks sold during the school day, including those from the cafeteria, </a:t>
            </a:r>
            <a:r>
              <a:rPr lang="en-US" b="1" dirty="0">
                <a:solidFill>
                  <a:srgbClr val="100F0D"/>
                </a:solidFill>
                <a:latin typeface="Solway Bold"/>
                <a:ea typeface="Solway Bold"/>
                <a:cs typeface="Solway Bold"/>
                <a:sym typeface="Solway Bold"/>
              </a:rPr>
              <a:t>vending machines, school stores, and fundraisers.</a:t>
            </a:r>
          </a:p>
          <a:p>
            <a:pPr defTabSz="931770">
              <a:defRPr/>
            </a:pPr>
            <a:endParaRPr lang="en-US" b="1" dirty="0">
              <a:solidFill>
                <a:srgbClr val="100F0D"/>
              </a:solidFill>
              <a:latin typeface="Solway Bold"/>
              <a:ea typeface="Solway Bold"/>
              <a:cs typeface="Solway Bold"/>
              <a:sym typeface="Solway Bold"/>
            </a:endParaRPr>
          </a:p>
          <a:p>
            <a:pPr defTabSz="931770">
              <a:defRPr/>
            </a:pPr>
            <a:r>
              <a:rPr lang="en-US" b="1" dirty="0">
                <a:solidFill>
                  <a:srgbClr val="100F0D"/>
                </a:solidFill>
                <a:latin typeface="Solway Bold"/>
                <a:ea typeface="Solway Bold"/>
                <a:cs typeface="Solway Bold"/>
                <a:sym typeface="Solway Bold"/>
              </a:rPr>
              <a:t>The Smart Snacks Product Calculator</a:t>
            </a:r>
            <a:r>
              <a:rPr lang="en-US" dirty="0">
                <a:solidFill>
                  <a:srgbClr val="100F0D"/>
                </a:solidFill>
                <a:latin typeface="Solway"/>
                <a:ea typeface="Solway"/>
                <a:cs typeface="Solway"/>
                <a:sym typeface="Solway"/>
              </a:rPr>
              <a:t>, developed by the Alliance for a Healthier Generation, is an easy-to-use online tool that helps determine if a specific food or beverage meets the USDA’s Smart Snacks in School standards. Scan the QR codes on the slide.</a:t>
            </a:r>
          </a:p>
          <a:p>
            <a:endParaRPr lang="en-US" dirty="0"/>
          </a:p>
        </p:txBody>
      </p:sp>
      <p:sp>
        <p:nvSpPr>
          <p:cNvPr id="6" name="Footer Placeholder 5"/>
          <p:cNvSpPr>
            <a:spLocks noGrp="1"/>
          </p:cNvSpPr>
          <p:nvPr>
            <p:ph type="ftr" sz="quarter" idx="4"/>
          </p:nvPr>
        </p:nvSpPr>
        <p:spPr>
          <a:xfrm>
            <a:off x="1" y="6610774"/>
            <a:ext cx="4050453" cy="347002"/>
          </a:xfrm>
          <a:prstGeom prst="rect">
            <a:avLst/>
          </a:prstGeom>
        </p:spPr>
        <p:txBody>
          <a:bodyPr vert="horz" lIns="93177" tIns="46589" rIns="93177" bIns="46589" rtlCol="0" anchor="b"/>
          <a:lstStyle>
            <a:lvl1pPr algn="l">
              <a:defRPr sz="1200"/>
            </a:lvl1pPr>
          </a:lstStyle>
          <a:p>
            <a:pPr defTabSz="931770">
              <a:defRPr/>
            </a:pPr>
            <a:endParaRPr dirty="0">
              <a:solidFill>
                <a:prstClr val="black"/>
              </a:solidFill>
              <a:latin typeface="Calibri"/>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pPr defTabSz="931770">
              <a:defRPr/>
            </a:pPr>
            <a:r>
              <a:rPr lang="cs-CZ">
                <a:solidFill>
                  <a:prstClr val="black"/>
                </a:solidFill>
                <a:latin typeface="Calibri"/>
              </a:rPr>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50453" cy="348615"/>
          </a:xfrm>
          <a:prstGeom prst="rect">
            <a:avLst/>
          </a:prstGeom>
        </p:spPr>
        <p:txBody>
          <a:bodyPr vert="horz" lIns="93177" tIns="46589" rIns="93177" bIns="46589" rtlCol="0"/>
          <a:lstStyle>
            <a:lvl1pPr algn="l">
              <a:defRPr sz="1200"/>
            </a:lvl1pPr>
          </a:lstStyle>
          <a:p>
            <a:endParaRPr dirty="0"/>
          </a:p>
        </p:txBody>
      </p:sp>
      <p:sp>
        <p:nvSpPr>
          <p:cNvPr id="3" name="Date Placeholder 2"/>
          <p:cNvSpPr>
            <a:spLocks noGrp="1"/>
          </p:cNvSpPr>
          <p:nvPr>
            <p:ph type="dt" idx="1"/>
          </p:nvPr>
        </p:nvSpPr>
        <p:spPr>
          <a:xfrm>
            <a:off x="5295125" y="1"/>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2675" y="520700"/>
            <a:ext cx="4641850" cy="2611438"/>
          </a:xfrm>
          <a:prstGeom prst="rect">
            <a:avLst/>
          </a:prstGeom>
          <a:noFill/>
          <a:ln w="12700">
            <a:solidFill>
              <a:prstClr val="black"/>
            </a:solidFill>
          </a:ln>
        </p:spPr>
        <p:txBody>
          <a:bodyPr vert="horz" lIns="93177" tIns="46589" rIns="93177" bIns="46589" rtlCol="0" anchor="ctr"/>
          <a:lstStyle/>
          <a:p>
            <a:endParaRPr dirty="0"/>
          </a:p>
        </p:txBody>
      </p:sp>
      <p:sp>
        <p:nvSpPr>
          <p:cNvPr id="5" name="Notes Placeholder 4"/>
          <p:cNvSpPr>
            <a:spLocks noGrp="1"/>
          </p:cNvSpPr>
          <p:nvPr>
            <p:ph type="body" sz="quarter" idx="3"/>
          </p:nvPr>
        </p:nvSpPr>
        <p:spPr>
          <a:xfrm>
            <a:off x="77894" y="3305387"/>
            <a:ext cx="6776720" cy="3132694"/>
          </a:xfrm>
          <a:prstGeom prst="rect">
            <a:avLst/>
          </a:prstGeom>
        </p:spPr>
        <p:txBody>
          <a:bodyPr vert="horz" lIns="93177" tIns="46589" rIns="93177" bIns="46589" rtlCol="0"/>
          <a:lstStyle/>
          <a:p>
            <a:pPr defTabSz="931770">
              <a:defRPr/>
            </a:pPr>
            <a:r>
              <a:rPr lang="en-US" dirty="0"/>
              <a:t>All SFAs must have developed and adhere to a food safety system that implements the </a:t>
            </a:r>
            <a:r>
              <a:rPr lang="en-US" b="0" i="0" dirty="0">
                <a:solidFill>
                  <a:schemeClr val="accent5">
                    <a:lumMod val="50000"/>
                  </a:schemeClr>
                </a:solidFill>
                <a:effectLst/>
                <a:latin typeface="Solway" panose="020B0604020202020204" charset="0"/>
              </a:rPr>
              <a:t>Hazard Analysis and Critical Control Points</a:t>
            </a:r>
            <a:r>
              <a:rPr lang="en-US" dirty="0">
                <a:solidFill>
                  <a:schemeClr val="accent5">
                    <a:lumMod val="50000"/>
                  </a:schemeClr>
                </a:solidFill>
              </a:rPr>
              <a:t> (</a:t>
            </a:r>
            <a:r>
              <a:rPr lang="en-US" dirty="0"/>
              <a:t>HACCP system.) This food safety plan must be</a:t>
            </a:r>
            <a:r>
              <a:rPr lang="en-US" dirty="0">
                <a:solidFill>
                  <a:srgbClr val="000000"/>
                </a:solidFill>
                <a:latin typeface="Solway"/>
                <a:ea typeface="Solway"/>
                <a:cs typeface="Solway"/>
                <a:sym typeface="Solway"/>
              </a:rPr>
              <a:t> maintained at each Recipient Agency and tailored to each Recipient Agency’s specific needs.</a:t>
            </a:r>
          </a:p>
          <a:p>
            <a:endParaRPr lang="en-US" dirty="0"/>
          </a:p>
          <a:p>
            <a:r>
              <a:rPr lang="en-US" dirty="0"/>
              <a:t>In addition, all SFAs must request 2 food safety inspections from their local health department for each of their Recipient Agencies each school year.  The SFA must maintain proof of this request on file. Each recipient agency must also post a copy of their most recent food safety inspection in an area visible to customers.</a:t>
            </a:r>
          </a:p>
        </p:txBody>
      </p:sp>
      <p:sp>
        <p:nvSpPr>
          <p:cNvPr id="6" name="Footer Placeholder 5"/>
          <p:cNvSpPr>
            <a:spLocks noGrp="1"/>
          </p:cNvSpPr>
          <p:nvPr>
            <p:ph type="ftr" sz="quarter" idx="4"/>
          </p:nvPr>
        </p:nvSpPr>
        <p:spPr>
          <a:xfrm>
            <a:off x="1" y="6610774"/>
            <a:ext cx="4050453" cy="347002"/>
          </a:xfrm>
          <a:prstGeom prst="rect">
            <a:avLst/>
          </a:prstGeom>
        </p:spPr>
        <p:txBody>
          <a:bodyPr vert="horz" lIns="93177" tIns="46589" rIns="93177" bIns="46589" rtlCol="0" anchor="b"/>
          <a:lstStyle>
            <a:lvl1pPr algn="l">
              <a:defRPr sz="1200"/>
            </a:lvl1pPr>
          </a:lstStyle>
          <a:p>
            <a:endParaRPr dirty="0"/>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50453" cy="348615"/>
          </a:xfrm>
          <a:prstGeom prst="rect">
            <a:avLst/>
          </a:prstGeom>
        </p:spPr>
        <p:txBody>
          <a:bodyPr vert="horz" lIns="93177" tIns="46589" rIns="93177" bIns="46589" rtlCol="0"/>
          <a:lstStyle>
            <a:lvl1pPr algn="l">
              <a:defRPr sz="1200"/>
            </a:lvl1pPr>
          </a:lstStyle>
          <a:p>
            <a:endParaRPr dirty="0"/>
          </a:p>
        </p:txBody>
      </p:sp>
      <p:sp>
        <p:nvSpPr>
          <p:cNvPr id="3" name="Date Placeholder 2"/>
          <p:cNvSpPr>
            <a:spLocks noGrp="1"/>
          </p:cNvSpPr>
          <p:nvPr>
            <p:ph type="dt" idx="1"/>
          </p:nvPr>
        </p:nvSpPr>
        <p:spPr>
          <a:xfrm>
            <a:off x="5295125" y="1"/>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2675" y="520700"/>
            <a:ext cx="4641850" cy="2611438"/>
          </a:xfrm>
          <a:prstGeom prst="rect">
            <a:avLst/>
          </a:prstGeom>
          <a:noFill/>
          <a:ln w="12700">
            <a:solidFill>
              <a:prstClr val="black"/>
            </a:solidFill>
          </a:ln>
        </p:spPr>
        <p:txBody>
          <a:bodyPr vert="horz" lIns="93177" tIns="46589" rIns="93177" bIns="46589" rtlCol="0" anchor="ctr"/>
          <a:lstStyle/>
          <a:p>
            <a:endParaRPr dirty="0"/>
          </a:p>
        </p:txBody>
      </p:sp>
      <p:sp>
        <p:nvSpPr>
          <p:cNvPr id="5" name="Notes Placeholder 4"/>
          <p:cNvSpPr>
            <a:spLocks noGrp="1"/>
          </p:cNvSpPr>
          <p:nvPr>
            <p:ph type="body" sz="quarter" idx="3"/>
          </p:nvPr>
        </p:nvSpPr>
        <p:spPr>
          <a:xfrm>
            <a:off x="77893" y="3305387"/>
            <a:ext cx="6927639" cy="3132694"/>
          </a:xfrm>
          <a:prstGeom prst="rect">
            <a:avLst/>
          </a:prstGeom>
        </p:spPr>
        <p:txBody>
          <a:bodyPr vert="horz" lIns="93177" tIns="46589" rIns="93177" bIns="46589" rtlCol="0"/>
          <a:lstStyle/>
          <a:p>
            <a:r>
              <a:rPr lang="en-US" dirty="0"/>
              <a:t>There are Professional Standard requirements for all SFAs and schools participating in the federal school meals programs. </a:t>
            </a:r>
          </a:p>
          <a:p>
            <a:endParaRPr lang="en-US" dirty="0"/>
          </a:p>
          <a:p>
            <a:r>
              <a:rPr lang="en-US" dirty="0"/>
              <a:t>In addition to hiring standards for the food service director, all school food service personnel must complete annual continuing education/training. </a:t>
            </a:r>
          </a:p>
          <a:p>
            <a:endParaRPr lang="en-US" dirty="0"/>
          </a:p>
          <a:p>
            <a:r>
              <a:rPr lang="en-US" dirty="0"/>
              <a:t>The number of required training hours varies depending on the position of the school food personnel. These standards will ensure school nutrition personnel have the knowledge, training and tools they need to plan, prepare, and purchase healthy products to create nutritious, safe, and enjoyable school meals. </a:t>
            </a:r>
          </a:p>
          <a:p>
            <a:endParaRPr lang="en-US" dirty="0"/>
          </a:p>
          <a:p>
            <a:r>
              <a:rPr lang="en-US" dirty="0"/>
              <a:t>All training must be tracked by the SFA to demonstrate that they are meeting the professional standards requirements. SED has developed a simple excel document that you may use to track trainings. Scan the QR code on the slide to access the tracking tool.  SFAs may add columns and other necessary information specific to the SFA. The school may also use their own tracking method as long as it contains the required information needed to track and validate that requirements have been met.</a:t>
            </a:r>
          </a:p>
          <a:p>
            <a:endParaRPr lang="en-US" dirty="0"/>
          </a:p>
          <a:p>
            <a:endParaRPr lang="en-US" dirty="0"/>
          </a:p>
        </p:txBody>
      </p:sp>
      <p:sp>
        <p:nvSpPr>
          <p:cNvPr id="6" name="Footer Placeholder 5"/>
          <p:cNvSpPr>
            <a:spLocks noGrp="1"/>
          </p:cNvSpPr>
          <p:nvPr>
            <p:ph type="ftr" sz="quarter" idx="4"/>
          </p:nvPr>
        </p:nvSpPr>
        <p:spPr>
          <a:xfrm>
            <a:off x="1" y="6610774"/>
            <a:ext cx="4050453" cy="347002"/>
          </a:xfrm>
          <a:prstGeom prst="rect">
            <a:avLst/>
          </a:prstGeom>
        </p:spPr>
        <p:txBody>
          <a:bodyPr vert="horz" lIns="93177" tIns="46589" rIns="93177" bIns="46589" rtlCol="0" anchor="b"/>
          <a:lstStyle>
            <a:lvl1pPr algn="l">
              <a:defRPr sz="1200"/>
            </a:lvl1pPr>
          </a:lstStyle>
          <a:p>
            <a:endParaRPr dirty="0"/>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50453" cy="348615"/>
          </a:xfrm>
          <a:prstGeom prst="rect">
            <a:avLst/>
          </a:prstGeom>
        </p:spPr>
        <p:txBody>
          <a:bodyPr vert="horz" lIns="93177" tIns="46589" rIns="93177" bIns="46589" rtlCol="0"/>
          <a:lstStyle>
            <a:lvl1pPr algn="l">
              <a:defRPr sz="1200"/>
            </a:lvl1pPr>
          </a:lstStyle>
          <a:p>
            <a:endParaRPr dirty="0"/>
          </a:p>
        </p:txBody>
      </p:sp>
      <p:sp>
        <p:nvSpPr>
          <p:cNvPr id="3" name="Date Placeholder 2"/>
          <p:cNvSpPr>
            <a:spLocks noGrp="1"/>
          </p:cNvSpPr>
          <p:nvPr>
            <p:ph type="dt" idx="1"/>
          </p:nvPr>
        </p:nvSpPr>
        <p:spPr>
          <a:xfrm>
            <a:off x="5295125" y="1"/>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2675" y="520700"/>
            <a:ext cx="4641850" cy="2611438"/>
          </a:xfrm>
          <a:prstGeom prst="rect">
            <a:avLst/>
          </a:prstGeom>
          <a:noFill/>
          <a:ln w="12700">
            <a:solidFill>
              <a:prstClr val="black"/>
            </a:solidFill>
          </a:ln>
        </p:spPr>
        <p:txBody>
          <a:bodyPr vert="horz" lIns="93177" tIns="46589" rIns="93177" bIns="46589" rtlCol="0" anchor="ctr"/>
          <a:lstStyle/>
          <a:p>
            <a:endParaRPr dirty="0"/>
          </a:p>
        </p:txBody>
      </p:sp>
      <p:sp>
        <p:nvSpPr>
          <p:cNvPr id="5" name="Notes Placeholder 4"/>
          <p:cNvSpPr>
            <a:spLocks noGrp="1"/>
          </p:cNvSpPr>
          <p:nvPr>
            <p:ph type="body" sz="quarter" idx="3"/>
          </p:nvPr>
        </p:nvSpPr>
        <p:spPr>
          <a:xfrm>
            <a:off x="0" y="3305387"/>
            <a:ext cx="6854613" cy="3132694"/>
          </a:xfrm>
          <a:prstGeom prst="rect">
            <a:avLst/>
          </a:prstGeom>
        </p:spPr>
        <p:txBody>
          <a:bodyPr vert="horz" lIns="93177" tIns="46589" rIns="93177" bIns="46589" rtlCol="0"/>
          <a:lstStyle/>
          <a:p>
            <a:r>
              <a:rPr lang="en-US" dirty="0">
                <a:solidFill>
                  <a:srgbClr val="000000"/>
                </a:solidFill>
                <a:latin typeface="Solway"/>
                <a:ea typeface="Solway"/>
                <a:cs typeface="Solway"/>
                <a:sym typeface="Solway"/>
              </a:rPr>
              <a:t>Any individual with duties relating to the school meals program must receive annual civil rights training. Our office provides a civil rights </a:t>
            </a:r>
            <a:r>
              <a:rPr lang="en-US" dirty="0" err="1">
                <a:solidFill>
                  <a:srgbClr val="000000"/>
                </a:solidFill>
                <a:latin typeface="Solway"/>
                <a:ea typeface="Solway"/>
                <a:cs typeface="Solway"/>
                <a:sym typeface="Solway"/>
              </a:rPr>
              <a:t>powerpoint</a:t>
            </a:r>
            <a:r>
              <a:rPr lang="en-US" dirty="0">
                <a:solidFill>
                  <a:srgbClr val="000000"/>
                </a:solidFill>
                <a:latin typeface="Solway"/>
                <a:ea typeface="Solway"/>
                <a:cs typeface="Solway"/>
                <a:sym typeface="Solway"/>
              </a:rPr>
              <a:t> presentation that may be used to meet this requirements. </a:t>
            </a:r>
          </a:p>
          <a:p>
            <a:endParaRPr lang="en-US" dirty="0">
              <a:solidFill>
                <a:srgbClr val="000000"/>
              </a:solidFill>
              <a:latin typeface="Solway"/>
              <a:ea typeface="Solway"/>
              <a:cs typeface="Solway"/>
              <a:sym typeface="Solway"/>
            </a:endParaRPr>
          </a:p>
          <a:p>
            <a:r>
              <a:rPr lang="en-US" dirty="0">
                <a:solidFill>
                  <a:srgbClr val="000000"/>
                </a:solidFill>
                <a:latin typeface="Solway"/>
                <a:ea typeface="Solway"/>
                <a:cs typeface="Solway"/>
                <a:sym typeface="Solway"/>
              </a:rPr>
              <a:t>Additionally, the USDA non-discrimination statement is required to be on all program materials and the USDA civil rights And Justice For All poster must be posted in public areas visible to students where they receive schools meals. </a:t>
            </a:r>
            <a:endParaRPr lang="en-US" dirty="0"/>
          </a:p>
        </p:txBody>
      </p:sp>
      <p:sp>
        <p:nvSpPr>
          <p:cNvPr id="6" name="Footer Placeholder 5"/>
          <p:cNvSpPr>
            <a:spLocks noGrp="1"/>
          </p:cNvSpPr>
          <p:nvPr>
            <p:ph type="ftr" sz="quarter" idx="4"/>
          </p:nvPr>
        </p:nvSpPr>
        <p:spPr>
          <a:xfrm>
            <a:off x="1" y="6610774"/>
            <a:ext cx="4050453" cy="347002"/>
          </a:xfrm>
          <a:prstGeom prst="rect">
            <a:avLst/>
          </a:prstGeom>
        </p:spPr>
        <p:txBody>
          <a:bodyPr vert="horz" lIns="93177" tIns="46589" rIns="93177" bIns="46589" rtlCol="0" anchor="b"/>
          <a:lstStyle>
            <a:lvl1pPr algn="l">
              <a:defRPr sz="1200"/>
            </a:lvl1pPr>
          </a:lstStyle>
          <a:p>
            <a:endParaRPr dirty="0"/>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50453" cy="348615"/>
          </a:xfrm>
          <a:prstGeom prst="rect">
            <a:avLst/>
          </a:prstGeom>
        </p:spPr>
        <p:txBody>
          <a:bodyPr vert="horz" lIns="93177" tIns="46589" rIns="93177" bIns="46589" rtlCol="0"/>
          <a:lstStyle>
            <a:lvl1pPr algn="l">
              <a:defRPr sz="1200"/>
            </a:lvl1pPr>
          </a:lstStyle>
          <a:p>
            <a:endParaRPr dirty="0"/>
          </a:p>
        </p:txBody>
      </p:sp>
      <p:sp>
        <p:nvSpPr>
          <p:cNvPr id="3" name="Date Placeholder 2"/>
          <p:cNvSpPr>
            <a:spLocks noGrp="1"/>
          </p:cNvSpPr>
          <p:nvPr>
            <p:ph type="dt" idx="1"/>
          </p:nvPr>
        </p:nvSpPr>
        <p:spPr>
          <a:xfrm>
            <a:off x="5295125" y="1"/>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2675" y="520700"/>
            <a:ext cx="4641850" cy="2611438"/>
          </a:xfrm>
          <a:prstGeom prst="rect">
            <a:avLst/>
          </a:prstGeom>
          <a:noFill/>
          <a:ln w="12700">
            <a:solidFill>
              <a:prstClr val="black"/>
            </a:solidFill>
          </a:ln>
        </p:spPr>
        <p:txBody>
          <a:bodyPr vert="horz" lIns="93177" tIns="46589" rIns="93177" bIns="46589" rtlCol="0" anchor="ctr"/>
          <a:lstStyle/>
          <a:p>
            <a:endParaRPr dirty="0"/>
          </a:p>
        </p:txBody>
      </p:sp>
      <p:sp>
        <p:nvSpPr>
          <p:cNvPr id="5" name="Notes Placeholder 4"/>
          <p:cNvSpPr>
            <a:spLocks noGrp="1"/>
          </p:cNvSpPr>
          <p:nvPr>
            <p:ph type="body" sz="quarter" idx="3"/>
          </p:nvPr>
        </p:nvSpPr>
        <p:spPr>
          <a:xfrm>
            <a:off x="77893" y="3305387"/>
            <a:ext cx="6927639" cy="3132694"/>
          </a:xfrm>
          <a:prstGeom prst="rect">
            <a:avLst/>
          </a:prstGeom>
        </p:spPr>
        <p:txBody>
          <a:bodyPr vert="horz" lIns="93177" tIns="46589" rIns="93177" bIns="46589" rtlCol="0"/>
          <a:lstStyle/>
          <a:p>
            <a:r>
              <a:rPr lang="en-US" dirty="0"/>
              <a:t>All Program documents and materials must be kept on file for at least 3 years, plus the current school year. </a:t>
            </a:r>
          </a:p>
          <a:p>
            <a:endParaRPr lang="en-US" dirty="0"/>
          </a:p>
          <a:p>
            <a:r>
              <a:rPr lang="en-US" dirty="0"/>
              <a:t>All program records may be requested by USDA, NYSED, or other state and federal agencies.  </a:t>
            </a:r>
          </a:p>
        </p:txBody>
      </p:sp>
      <p:sp>
        <p:nvSpPr>
          <p:cNvPr id="6" name="Footer Placeholder 5"/>
          <p:cNvSpPr>
            <a:spLocks noGrp="1"/>
          </p:cNvSpPr>
          <p:nvPr>
            <p:ph type="ftr" sz="quarter" idx="4"/>
          </p:nvPr>
        </p:nvSpPr>
        <p:spPr>
          <a:xfrm>
            <a:off x="1" y="6610774"/>
            <a:ext cx="4050453" cy="347002"/>
          </a:xfrm>
          <a:prstGeom prst="rect">
            <a:avLst/>
          </a:prstGeom>
        </p:spPr>
        <p:txBody>
          <a:bodyPr vert="horz" lIns="93177" tIns="46589" rIns="93177" bIns="46589" rtlCol="0" anchor="b"/>
          <a:lstStyle>
            <a:lvl1pPr algn="l">
              <a:defRPr sz="1200"/>
            </a:lvl1pPr>
          </a:lstStyle>
          <a:p>
            <a:endParaRPr dirty="0"/>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50453" cy="348615"/>
          </a:xfrm>
          <a:prstGeom prst="rect">
            <a:avLst/>
          </a:prstGeom>
        </p:spPr>
        <p:txBody>
          <a:bodyPr vert="horz" lIns="93177" tIns="46589" rIns="93177" bIns="46589" rtlCol="0"/>
          <a:lstStyle>
            <a:lvl1pPr algn="l">
              <a:defRPr sz="1200"/>
            </a:lvl1pPr>
          </a:lstStyle>
          <a:p>
            <a:endParaRPr dirty="0"/>
          </a:p>
        </p:txBody>
      </p:sp>
      <p:sp>
        <p:nvSpPr>
          <p:cNvPr id="3" name="Date Placeholder 2"/>
          <p:cNvSpPr>
            <a:spLocks noGrp="1"/>
          </p:cNvSpPr>
          <p:nvPr>
            <p:ph type="dt" idx="1"/>
          </p:nvPr>
        </p:nvSpPr>
        <p:spPr>
          <a:xfrm>
            <a:off x="5295125" y="1"/>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2675" y="520700"/>
            <a:ext cx="4641850" cy="2611438"/>
          </a:xfrm>
          <a:prstGeom prst="rect">
            <a:avLst/>
          </a:prstGeom>
          <a:noFill/>
          <a:ln w="12700">
            <a:solidFill>
              <a:prstClr val="black"/>
            </a:solidFill>
          </a:ln>
        </p:spPr>
        <p:txBody>
          <a:bodyPr vert="horz" lIns="93177" tIns="46589" rIns="93177" bIns="46589" rtlCol="0" anchor="ctr"/>
          <a:lstStyle/>
          <a:p>
            <a:endParaRPr dirty="0"/>
          </a:p>
        </p:txBody>
      </p:sp>
      <p:sp>
        <p:nvSpPr>
          <p:cNvPr id="5" name="Notes Placeholder 4"/>
          <p:cNvSpPr>
            <a:spLocks noGrp="1"/>
          </p:cNvSpPr>
          <p:nvPr>
            <p:ph type="body" sz="quarter" idx="3"/>
          </p:nvPr>
        </p:nvSpPr>
        <p:spPr>
          <a:xfrm>
            <a:off x="77894" y="3305387"/>
            <a:ext cx="6854613" cy="3132694"/>
          </a:xfrm>
          <a:prstGeom prst="rect">
            <a:avLst/>
          </a:prstGeom>
        </p:spPr>
        <p:txBody>
          <a:bodyPr vert="horz" lIns="93177" tIns="46589" rIns="93177" bIns="46589" rtlCol="0"/>
          <a:lstStyle/>
          <a:p>
            <a:r>
              <a:rPr lang="en-US" dirty="0"/>
              <a:t>Another requirement of the program is that every SFA must have a local wellness policy in place.</a:t>
            </a:r>
          </a:p>
          <a:p>
            <a:endParaRPr lang="en-US" dirty="0"/>
          </a:p>
          <a:p>
            <a:r>
              <a:rPr lang="en-US" dirty="0"/>
              <a:t>A Local School Wellness Policy is a written plan that helps schools create a healthy environment that supports student wellness and learning. </a:t>
            </a:r>
          </a:p>
          <a:p>
            <a:endParaRPr lang="en-US" dirty="0"/>
          </a:p>
          <a:p>
            <a:r>
              <a:rPr lang="en-US" dirty="0"/>
              <a:t>The policy must include:</a:t>
            </a:r>
          </a:p>
          <a:p>
            <a:pPr>
              <a:buFont typeface="Arial" panose="020B0604020202020204" pitchFamily="34" charset="0"/>
              <a:buChar char="•"/>
            </a:pPr>
            <a:r>
              <a:rPr lang="en-US" b="1" dirty="0"/>
              <a:t>Goals</a:t>
            </a:r>
            <a:r>
              <a:rPr lang="en-US" dirty="0"/>
              <a:t> for nutrition education, physical activity, and other wellness-promoting activities</a:t>
            </a:r>
          </a:p>
          <a:p>
            <a:pPr>
              <a:buFont typeface="Arial" panose="020B0604020202020204" pitchFamily="34" charset="0"/>
              <a:buChar char="•"/>
            </a:pPr>
            <a:r>
              <a:rPr lang="en-US" b="1" dirty="0"/>
              <a:t>Nutrition standards</a:t>
            </a:r>
            <a:r>
              <a:rPr lang="en-US" dirty="0"/>
              <a:t> for all foods and drinks sold to students during the school day aligned with USDA requirements</a:t>
            </a:r>
          </a:p>
          <a:p>
            <a:pPr>
              <a:buFont typeface="Arial" panose="020B0604020202020204" pitchFamily="34" charset="0"/>
              <a:buChar char="•"/>
            </a:pPr>
            <a:r>
              <a:rPr lang="en-US" b="1" dirty="0"/>
              <a:t>Standards for foods provided but not sold</a:t>
            </a:r>
            <a:r>
              <a:rPr lang="en-US" dirty="0"/>
              <a:t>, like classroom parties or snacks.</a:t>
            </a:r>
          </a:p>
          <a:p>
            <a:pPr>
              <a:buFont typeface="Arial" panose="020B0604020202020204" pitchFamily="34" charset="0"/>
              <a:buChar char="•"/>
            </a:pPr>
            <a:r>
              <a:rPr lang="en-US" b="1" dirty="0"/>
              <a:t>Marketing guidelines</a:t>
            </a:r>
            <a:r>
              <a:rPr lang="en-US" dirty="0"/>
              <a:t> </a:t>
            </a:r>
          </a:p>
          <a:p>
            <a:pPr>
              <a:buFont typeface="Arial" panose="020B0604020202020204" pitchFamily="34" charset="0"/>
              <a:buChar char="•"/>
            </a:pPr>
            <a:r>
              <a:rPr lang="en-US" dirty="0"/>
              <a:t>And A </a:t>
            </a:r>
            <a:r>
              <a:rPr lang="en-US" b="1" dirty="0"/>
              <a:t>plan for public involvement</a:t>
            </a:r>
            <a:r>
              <a:rPr lang="en-US" dirty="0"/>
              <a:t>, </a:t>
            </a:r>
          </a:p>
          <a:p>
            <a:pPr>
              <a:buFont typeface="Arial" panose="020B0604020202020204" pitchFamily="34" charset="0"/>
              <a:buChar char="•"/>
            </a:pPr>
            <a:endParaRPr lang="en-US" dirty="0"/>
          </a:p>
          <a:p>
            <a:r>
              <a:rPr lang="en-US" dirty="0"/>
              <a:t>SFAs must also complete a </a:t>
            </a:r>
            <a:r>
              <a:rPr lang="en-US" b="1" dirty="0"/>
              <a:t>wellness policy assessment at least once every three years</a:t>
            </a:r>
            <a:r>
              <a:rPr lang="en-US" dirty="0"/>
              <a:t>. An assessment tool is available on the Child Nutrition website </a:t>
            </a:r>
          </a:p>
        </p:txBody>
      </p:sp>
      <p:sp>
        <p:nvSpPr>
          <p:cNvPr id="6" name="Footer Placeholder 5"/>
          <p:cNvSpPr>
            <a:spLocks noGrp="1"/>
          </p:cNvSpPr>
          <p:nvPr>
            <p:ph type="ftr" sz="quarter" idx="4"/>
          </p:nvPr>
        </p:nvSpPr>
        <p:spPr>
          <a:xfrm>
            <a:off x="1" y="6610774"/>
            <a:ext cx="4050453" cy="347002"/>
          </a:xfrm>
          <a:prstGeom prst="rect">
            <a:avLst/>
          </a:prstGeom>
        </p:spPr>
        <p:txBody>
          <a:bodyPr vert="horz" lIns="93177" tIns="46589" rIns="93177" bIns="46589" rtlCol="0" anchor="b"/>
          <a:lstStyle>
            <a:lvl1pPr algn="l">
              <a:defRPr sz="1200"/>
            </a:lvl1pPr>
          </a:lstStyle>
          <a:p>
            <a:endParaRPr dirty="0"/>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50453" cy="348615"/>
          </a:xfrm>
          <a:prstGeom prst="rect">
            <a:avLst/>
          </a:prstGeom>
        </p:spPr>
        <p:txBody>
          <a:bodyPr vert="horz" lIns="93177" tIns="46589" rIns="93177" bIns="46589" rtlCol="0"/>
          <a:lstStyle>
            <a:lvl1pPr algn="l">
              <a:defRPr sz="1200"/>
            </a:lvl1pPr>
          </a:lstStyle>
          <a:p>
            <a:pPr defTabSz="931770">
              <a:defRPr/>
            </a:pPr>
            <a:endParaRPr dirty="0">
              <a:solidFill>
                <a:prstClr val="black"/>
              </a:solidFill>
              <a:latin typeface="Calibri"/>
            </a:endParaRPr>
          </a:p>
        </p:txBody>
      </p:sp>
      <p:sp>
        <p:nvSpPr>
          <p:cNvPr id="3" name="Date Placeholder 2"/>
          <p:cNvSpPr>
            <a:spLocks noGrp="1"/>
          </p:cNvSpPr>
          <p:nvPr>
            <p:ph type="dt" idx="1"/>
          </p:nvPr>
        </p:nvSpPr>
        <p:spPr>
          <a:xfrm>
            <a:off x="5295125" y="1"/>
            <a:ext cx="4050453" cy="348615"/>
          </a:xfrm>
          <a:prstGeom prst="rect">
            <a:avLst/>
          </a:prstGeom>
        </p:spPr>
        <p:txBody>
          <a:bodyPr vert="horz" lIns="93177" tIns="46589" rIns="93177" bIns="46589" rtlCol="0"/>
          <a:lstStyle>
            <a:lvl1pPr algn="r">
              <a:defRPr sz="1200"/>
            </a:lvl1pPr>
          </a:lstStyle>
          <a:p>
            <a:pPr defTabSz="931770">
              <a:defRPr/>
            </a:pPr>
            <a:r>
              <a:rPr lang="cs-CZ">
                <a:solidFill>
                  <a:prstClr val="black"/>
                </a:solidFill>
                <a:latin typeface="Calibri"/>
              </a:rPr>
              <a:t>1.7.2013</a:t>
            </a:r>
          </a:p>
        </p:txBody>
      </p:sp>
      <p:sp>
        <p:nvSpPr>
          <p:cNvPr id="4" name="Slide Image Placeholder 3"/>
          <p:cNvSpPr>
            <a:spLocks noGrp="1" noRot="1" noChangeAspect="1"/>
          </p:cNvSpPr>
          <p:nvPr>
            <p:ph type="sldImg" idx="2"/>
          </p:nvPr>
        </p:nvSpPr>
        <p:spPr>
          <a:xfrm>
            <a:off x="2352675" y="520700"/>
            <a:ext cx="4641850" cy="2611438"/>
          </a:xfrm>
          <a:prstGeom prst="rect">
            <a:avLst/>
          </a:prstGeom>
          <a:noFill/>
          <a:ln w="12700">
            <a:solidFill>
              <a:prstClr val="black"/>
            </a:solidFill>
          </a:ln>
        </p:spPr>
        <p:txBody>
          <a:bodyPr vert="horz" lIns="93177" tIns="46589" rIns="93177" bIns="46589" rtlCol="0" anchor="ctr"/>
          <a:lstStyle/>
          <a:p>
            <a:endParaRPr dirty="0"/>
          </a:p>
        </p:txBody>
      </p:sp>
      <p:sp>
        <p:nvSpPr>
          <p:cNvPr id="5" name="Notes Placeholder 4"/>
          <p:cNvSpPr>
            <a:spLocks noGrp="1"/>
          </p:cNvSpPr>
          <p:nvPr>
            <p:ph type="body" sz="quarter" idx="3"/>
          </p:nvPr>
        </p:nvSpPr>
        <p:spPr>
          <a:xfrm>
            <a:off x="0" y="3305387"/>
            <a:ext cx="6932507" cy="3132694"/>
          </a:xfrm>
          <a:prstGeom prst="rect">
            <a:avLst/>
          </a:prstGeom>
        </p:spPr>
        <p:txBody>
          <a:bodyPr vert="horz" lIns="93177" tIns="46589" rIns="93177" bIns="46589" rtlCol="0"/>
          <a:lstStyle/>
          <a:p>
            <a:pPr defTabSz="931770">
              <a:defRPr/>
            </a:pPr>
            <a:r>
              <a:rPr lang="en-US" dirty="0"/>
              <a:t>The school meals programs are complex and are governed by regulations and program policies. </a:t>
            </a:r>
          </a:p>
          <a:p>
            <a:pPr defTabSz="931770">
              <a:defRPr/>
            </a:pPr>
            <a:endParaRPr lang="en-US" dirty="0"/>
          </a:p>
          <a:p>
            <a:pPr defTabSz="931770">
              <a:defRPr/>
            </a:pPr>
            <a:r>
              <a:rPr lang="en-US" dirty="0"/>
              <a:t>During today’s presentation we will be providing a high-level overview of how the programs work and the basic requirements. </a:t>
            </a:r>
          </a:p>
          <a:p>
            <a:pPr defTabSz="931770">
              <a:defRPr/>
            </a:pPr>
            <a:endParaRPr lang="en-US" dirty="0"/>
          </a:p>
          <a:p>
            <a:pPr defTabSz="931770">
              <a:defRPr/>
            </a:pPr>
            <a:r>
              <a:rPr lang="en-US" dirty="0"/>
              <a:t>Therefore, today’s training is not meant to be an in-depth training on all program requirements. </a:t>
            </a:r>
          </a:p>
          <a:p>
            <a:endParaRPr lang="en-US" dirty="0"/>
          </a:p>
        </p:txBody>
      </p:sp>
      <p:sp>
        <p:nvSpPr>
          <p:cNvPr id="6" name="Footer Placeholder 5"/>
          <p:cNvSpPr>
            <a:spLocks noGrp="1"/>
          </p:cNvSpPr>
          <p:nvPr>
            <p:ph type="ftr" sz="quarter" idx="4"/>
          </p:nvPr>
        </p:nvSpPr>
        <p:spPr>
          <a:xfrm>
            <a:off x="1" y="6610774"/>
            <a:ext cx="4050453" cy="347002"/>
          </a:xfrm>
          <a:prstGeom prst="rect">
            <a:avLst/>
          </a:prstGeom>
        </p:spPr>
        <p:txBody>
          <a:bodyPr vert="horz" lIns="93177" tIns="46589" rIns="93177" bIns="46589" rtlCol="0" anchor="b"/>
          <a:lstStyle>
            <a:lvl1pPr algn="l">
              <a:defRPr sz="1200"/>
            </a:lvl1pPr>
          </a:lstStyle>
          <a:p>
            <a:pPr defTabSz="931770">
              <a:defRPr/>
            </a:pPr>
            <a:endParaRPr dirty="0">
              <a:solidFill>
                <a:prstClr val="black"/>
              </a:solidFill>
              <a:latin typeface="Calibri"/>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pPr defTabSz="931770">
              <a:defRPr/>
            </a:pPr>
            <a:r>
              <a:rPr lang="cs-CZ">
                <a:solidFill>
                  <a:prstClr val="black"/>
                </a:solidFill>
                <a:latin typeface="Calibri"/>
              </a:rPr>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50453" cy="348615"/>
          </a:xfrm>
          <a:prstGeom prst="rect">
            <a:avLst/>
          </a:prstGeom>
        </p:spPr>
        <p:txBody>
          <a:bodyPr vert="horz" lIns="93177" tIns="46589" rIns="93177" bIns="46589" rtlCol="0"/>
          <a:lstStyle>
            <a:lvl1pPr algn="l">
              <a:defRPr sz="1200"/>
            </a:lvl1pPr>
          </a:lstStyle>
          <a:p>
            <a:endParaRPr dirty="0"/>
          </a:p>
        </p:txBody>
      </p:sp>
      <p:sp>
        <p:nvSpPr>
          <p:cNvPr id="3" name="Date Placeholder 2"/>
          <p:cNvSpPr>
            <a:spLocks noGrp="1"/>
          </p:cNvSpPr>
          <p:nvPr>
            <p:ph type="dt" idx="1"/>
          </p:nvPr>
        </p:nvSpPr>
        <p:spPr>
          <a:xfrm>
            <a:off x="5295125" y="1"/>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2675" y="520700"/>
            <a:ext cx="4641850" cy="2611438"/>
          </a:xfrm>
          <a:prstGeom prst="rect">
            <a:avLst/>
          </a:prstGeom>
          <a:noFill/>
          <a:ln w="12700">
            <a:solidFill>
              <a:prstClr val="black"/>
            </a:solidFill>
          </a:ln>
        </p:spPr>
        <p:txBody>
          <a:bodyPr vert="horz" lIns="93177" tIns="46589" rIns="93177" bIns="46589" rtlCol="0" anchor="ctr"/>
          <a:lstStyle/>
          <a:p>
            <a:endParaRPr dirty="0"/>
          </a:p>
        </p:txBody>
      </p:sp>
      <p:sp>
        <p:nvSpPr>
          <p:cNvPr id="5" name="Notes Placeholder 4"/>
          <p:cNvSpPr>
            <a:spLocks noGrp="1"/>
          </p:cNvSpPr>
          <p:nvPr>
            <p:ph type="body" sz="quarter" idx="3"/>
          </p:nvPr>
        </p:nvSpPr>
        <p:spPr>
          <a:xfrm>
            <a:off x="77894" y="3305387"/>
            <a:ext cx="6854613" cy="3132694"/>
          </a:xfrm>
          <a:prstGeom prst="rect">
            <a:avLst/>
          </a:prstGeom>
        </p:spPr>
        <p:txBody>
          <a:bodyPr vert="horz" lIns="93177" tIns="46589" rIns="93177" bIns="46589" rtlCol="0"/>
          <a:lstStyle/>
          <a:p>
            <a:r>
              <a:rPr lang="en-US" dirty="0"/>
              <a:t>Schools must make meal substitutions for students whose disability restricts their diet at no charge to the student. </a:t>
            </a:r>
          </a:p>
          <a:p>
            <a:endParaRPr lang="en-US" dirty="0"/>
          </a:p>
          <a:p>
            <a:r>
              <a:rPr lang="en-US" dirty="0"/>
              <a:t>This is a requirement to ensure that all students, including those with special dietary needs related to a disability, have access to safe and nutritious meals.</a:t>
            </a:r>
          </a:p>
          <a:p>
            <a:endParaRPr lang="en-US" dirty="0"/>
          </a:p>
          <a:p>
            <a:r>
              <a:rPr lang="en-US" dirty="0"/>
              <a:t>The SFA must establish a clear procedure for parents or guardians to request meal modifications that complies with the USDA accommodating children with special dietary needs guidance. </a:t>
            </a:r>
          </a:p>
          <a:p>
            <a:endParaRPr lang="en-US" dirty="0"/>
          </a:p>
          <a:p>
            <a:r>
              <a:rPr lang="en-US" dirty="0"/>
              <a:t>It is extremely important to train both school and food service staff on the meal modification process. This ensures that everyone involved in meal preparation and service understands the procedures for handling dietary restrictions and providing necessary substitutions.</a:t>
            </a:r>
          </a:p>
          <a:p>
            <a:endParaRPr lang="en-US" dirty="0"/>
          </a:p>
        </p:txBody>
      </p:sp>
      <p:sp>
        <p:nvSpPr>
          <p:cNvPr id="6" name="Footer Placeholder 5"/>
          <p:cNvSpPr>
            <a:spLocks noGrp="1"/>
          </p:cNvSpPr>
          <p:nvPr>
            <p:ph type="ftr" sz="quarter" idx="4"/>
          </p:nvPr>
        </p:nvSpPr>
        <p:spPr>
          <a:xfrm>
            <a:off x="1" y="6610774"/>
            <a:ext cx="4050453" cy="347002"/>
          </a:xfrm>
          <a:prstGeom prst="rect">
            <a:avLst/>
          </a:prstGeom>
        </p:spPr>
        <p:txBody>
          <a:bodyPr vert="horz" lIns="93177" tIns="46589" rIns="93177" bIns="46589" rtlCol="0" anchor="b"/>
          <a:lstStyle>
            <a:lvl1pPr algn="l">
              <a:defRPr sz="1200"/>
            </a:lvl1pPr>
          </a:lstStyle>
          <a:p>
            <a:endParaRPr dirty="0"/>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50453" cy="348615"/>
          </a:xfrm>
          <a:prstGeom prst="rect">
            <a:avLst/>
          </a:prstGeom>
        </p:spPr>
        <p:txBody>
          <a:bodyPr vert="horz" lIns="93177" tIns="46589" rIns="93177" bIns="46589" rtlCol="0"/>
          <a:lstStyle>
            <a:lvl1pPr algn="l">
              <a:defRPr sz="1200"/>
            </a:lvl1pPr>
          </a:lstStyle>
          <a:p>
            <a:endParaRPr dirty="0"/>
          </a:p>
        </p:txBody>
      </p:sp>
      <p:sp>
        <p:nvSpPr>
          <p:cNvPr id="3" name="Date Placeholder 2"/>
          <p:cNvSpPr>
            <a:spLocks noGrp="1"/>
          </p:cNvSpPr>
          <p:nvPr>
            <p:ph type="dt" idx="1"/>
          </p:nvPr>
        </p:nvSpPr>
        <p:spPr>
          <a:xfrm>
            <a:off x="5295125" y="1"/>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2675" y="520700"/>
            <a:ext cx="4641850" cy="2611438"/>
          </a:xfrm>
          <a:prstGeom prst="rect">
            <a:avLst/>
          </a:prstGeom>
          <a:noFill/>
          <a:ln w="12700">
            <a:solidFill>
              <a:prstClr val="black"/>
            </a:solidFill>
          </a:ln>
        </p:spPr>
        <p:txBody>
          <a:bodyPr vert="horz" lIns="93177" tIns="46589" rIns="93177" bIns="46589" rtlCol="0" anchor="ctr"/>
          <a:lstStyle/>
          <a:p>
            <a:endParaRPr dirty="0"/>
          </a:p>
        </p:txBody>
      </p:sp>
      <p:sp>
        <p:nvSpPr>
          <p:cNvPr id="5" name="Notes Placeholder 4"/>
          <p:cNvSpPr>
            <a:spLocks noGrp="1"/>
          </p:cNvSpPr>
          <p:nvPr>
            <p:ph type="body" sz="quarter" idx="3"/>
          </p:nvPr>
        </p:nvSpPr>
        <p:spPr>
          <a:xfrm>
            <a:off x="77893" y="3305387"/>
            <a:ext cx="6927639" cy="3132694"/>
          </a:xfrm>
          <a:prstGeom prst="rect">
            <a:avLst/>
          </a:prstGeom>
        </p:spPr>
        <p:txBody>
          <a:bodyPr vert="horz" lIns="93177" tIns="46589" rIns="93177" bIns="46589" rtlCol="0"/>
          <a:lstStyle/>
          <a:p>
            <a:r>
              <a:rPr lang="en-US" dirty="0"/>
              <a:t>SFAs are required to promote both the Summer Food Service Program and the School Breakfast Program.</a:t>
            </a:r>
          </a:p>
          <a:p>
            <a:endParaRPr lang="en-US" dirty="0"/>
          </a:p>
          <a:p>
            <a:r>
              <a:rPr lang="en-US" dirty="0"/>
              <a:t>For SFSP, all SFAs must inform families about the availability and location of free summer meals—even if your school isn’t operating a summer food service program. The goal is to make sure families know where to find meals when school is out.</a:t>
            </a:r>
          </a:p>
          <a:p>
            <a:endParaRPr lang="en-US" dirty="0"/>
          </a:p>
          <a:p>
            <a:r>
              <a:rPr lang="en-US" dirty="0"/>
              <a:t>A best practice is to include this information on your June menu, so it reaches families before summer break. USDA provides tools and free outreach materials to support this effort.</a:t>
            </a:r>
          </a:p>
          <a:p>
            <a:endParaRPr lang="en-US" dirty="0"/>
          </a:p>
          <a:p>
            <a:r>
              <a:rPr lang="en-US" dirty="0"/>
              <a:t>Details are listed on the slide for the Summer Meal Site Finder, which families can use to locate nearby meal sites.</a:t>
            </a:r>
          </a:p>
          <a:p>
            <a:endParaRPr lang="en-US" dirty="0"/>
          </a:p>
          <a:p>
            <a:r>
              <a:rPr lang="en-US" dirty="0"/>
              <a:t>SFAs that operate the school breakfast program are also required to promote it. Information relating to the availability of breakfast should be sent home to parents at the beginning of each school year.  </a:t>
            </a:r>
          </a:p>
          <a:p>
            <a:endParaRPr lang="en-US" dirty="0"/>
          </a:p>
          <a:p>
            <a:r>
              <a:rPr lang="en-US" dirty="0"/>
              <a:t>Both of these requirements help ensure students have access to meals year-round, and families stay informed.</a:t>
            </a:r>
          </a:p>
          <a:p>
            <a:endParaRPr lang="en-US" dirty="0"/>
          </a:p>
        </p:txBody>
      </p:sp>
      <p:sp>
        <p:nvSpPr>
          <p:cNvPr id="6" name="Footer Placeholder 5"/>
          <p:cNvSpPr>
            <a:spLocks noGrp="1"/>
          </p:cNvSpPr>
          <p:nvPr>
            <p:ph type="ftr" sz="quarter" idx="4"/>
          </p:nvPr>
        </p:nvSpPr>
        <p:spPr>
          <a:xfrm>
            <a:off x="1" y="6610774"/>
            <a:ext cx="4050453" cy="347002"/>
          </a:xfrm>
          <a:prstGeom prst="rect">
            <a:avLst/>
          </a:prstGeom>
        </p:spPr>
        <p:txBody>
          <a:bodyPr vert="horz" lIns="93177" tIns="46589" rIns="93177" bIns="46589" rtlCol="0" anchor="b"/>
          <a:lstStyle>
            <a:lvl1pPr algn="l">
              <a:defRPr sz="1200"/>
            </a:lvl1pPr>
          </a:lstStyle>
          <a:p>
            <a:endParaRPr dirty="0"/>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50453" cy="348615"/>
          </a:xfrm>
          <a:prstGeom prst="rect">
            <a:avLst/>
          </a:prstGeom>
        </p:spPr>
        <p:txBody>
          <a:bodyPr vert="horz" lIns="93177" tIns="46589" rIns="93177" bIns="46589" rtlCol="0"/>
          <a:lstStyle>
            <a:lvl1pPr algn="l">
              <a:defRPr sz="1200"/>
            </a:lvl1pPr>
          </a:lstStyle>
          <a:p>
            <a:pPr defTabSz="931770">
              <a:defRPr/>
            </a:pPr>
            <a:endParaRPr dirty="0">
              <a:solidFill>
                <a:prstClr val="black"/>
              </a:solidFill>
              <a:latin typeface="Calibri"/>
            </a:endParaRPr>
          </a:p>
        </p:txBody>
      </p:sp>
      <p:sp>
        <p:nvSpPr>
          <p:cNvPr id="3" name="Date Placeholder 2"/>
          <p:cNvSpPr>
            <a:spLocks noGrp="1"/>
          </p:cNvSpPr>
          <p:nvPr>
            <p:ph type="dt" idx="1"/>
          </p:nvPr>
        </p:nvSpPr>
        <p:spPr>
          <a:xfrm>
            <a:off x="5295125" y="1"/>
            <a:ext cx="4050453" cy="348615"/>
          </a:xfrm>
          <a:prstGeom prst="rect">
            <a:avLst/>
          </a:prstGeom>
        </p:spPr>
        <p:txBody>
          <a:bodyPr vert="horz" lIns="93177" tIns="46589" rIns="93177" bIns="46589" rtlCol="0"/>
          <a:lstStyle>
            <a:lvl1pPr algn="r">
              <a:defRPr sz="1200"/>
            </a:lvl1pPr>
          </a:lstStyle>
          <a:p>
            <a:pPr defTabSz="931770">
              <a:defRPr/>
            </a:pPr>
            <a:r>
              <a:rPr lang="cs-CZ">
                <a:solidFill>
                  <a:prstClr val="black"/>
                </a:solidFill>
                <a:latin typeface="Calibri"/>
              </a:rPr>
              <a:t>1.7.2013</a:t>
            </a:r>
          </a:p>
        </p:txBody>
      </p:sp>
      <p:sp>
        <p:nvSpPr>
          <p:cNvPr id="4" name="Slide Image Placeholder 3"/>
          <p:cNvSpPr>
            <a:spLocks noGrp="1" noRot="1" noChangeAspect="1"/>
          </p:cNvSpPr>
          <p:nvPr>
            <p:ph type="sldImg" idx="2"/>
          </p:nvPr>
        </p:nvSpPr>
        <p:spPr>
          <a:xfrm>
            <a:off x="2352675" y="520700"/>
            <a:ext cx="4641850" cy="2611438"/>
          </a:xfrm>
          <a:prstGeom prst="rect">
            <a:avLst/>
          </a:prstGeom>
          <a:noFill/>
          <a:ln w="12700">
            <a:solidFill>
              <a:prstClr val="black"/>
            </a:solidFill>
          </a:ln>
        </p:spPr>
        <p:txBody>
          <a:bodyPr vert="horz" lIns="93177" tIns="46589" rIns="93177" bIns="46589" rtlCol="0" anchor="ctr"/>
          <a:lstStyle/>
          <a:p>
            <a:endParaRPr dirty="0"/>
          </a:p>
        </p:txBody>
      </p:sp>
      <p:sp>
        <p:nvSpPr>
          <p:cNvPr id="5" name="Notes Placeholder 4"/>
          <p:cNvSpPr>
            <a:spLocks noGrp="1"/>
          </p:cNvSpPr>
          <p:nvPr>
            <p:ph type="body" sz="quarter" idx="3"/>
          </p:nvPr>
        </p:nvSpPr>
        <p:spPr>
          <a:xfrm>
            <a:off x="0" y="3305387"/>
            <a:ext cx="6932507" cy="3132694"/>
          </a:xfrm>
          <a:prstGeom prst="rect">
            <a:avLst/>
          </a:prstGeom>
        </p:spPr>
        <p:txBody>
          <a:bodyPr vert="horz" lIns="93177" tIns="46589" rIns="93177" bIns="46589" rtlCol="0"/>
          <a:lstStyle/>
          <a:p>
            <a:pPr>
              <a:defRPr/>
            </a:pPr>
            <a:r>
              <a:rPr lang="en-US" dirty="0"/>
              <a:t>Schools must maintain a nonprofit food service account that complies with generally accepted accounting principles (GAAP) for federally funded programs.</a:t>
            </a:r>
          </a:p>
          <a:p>
            <a:pPr>
              <a:defRPr/>
            </a:pPr>
            <a:endParaRPr lang="en-US" dirty="0"/>
          </a:p>
          <a:p>
            <a:pPr>
              <a:defRPr/>
            </a:pPr>
            <a:r>
              <a:rPr lang="en-US" dirty="0"/>
              <a:t>Schools must accurately track all funds received and spent, ensuring transparency and accountability.</a:t>
            </a:r>
          </a:p>
          <a:p>
            <a:pPr>
              <a:defRPr/>
            </a:pPr>
            <a:endParaRPr lang="en-US" dirty="0"/>
          </a:p>
          <a:p>
            <a:pPr>
              <a:defRPr/>
            </a:pPr>
            <a:r>
              <a:rPr lang="en-US" dirty="0"/>
              <a:t>Schools must follow specific written procedures to determine the allowability of costs and ensure funds are used solely for food service operations.</a:t>
            </a:r>
            <a:r>
              <a:rPr lang="en-US" dirty="0">
                <a:sym typeface="Solway Bold"/>
              </a:rPr>
              <a:t> </a:t>
            </a:r>
          </a:p>
          <a:p>
            <a:pPr>
              <a:defRPr/>
            </a:pPr>
            <a:endParaRPr lang="en-US" dirty="0">
              <a:sym typeface="Solway Bold"/>
            </a:endParaRPr>
          </a:p>
          <a:p>
            <a:pPr>
              <a:defRPr/>
            </a:pPr>
            <a:r>
              <a:rPr lang="en-US" dirty="0">
                <a:sym typeface="Solway"/>
              </a:rPr>
              <a:t>Program costs must be allowable, allocable, and reasonable. </a:t>
            </a:r>
            <a:r>
              <a:rPr lang="en-US" dirty="0">
                <a:sym typeface="Solway Bold"/>
              </a:rPr>
              <a:t>Allowable costs</a:t>
            </a:r>
            <a:r>
              <a:rPr lang="en-US" dirty="0">
                <a:sym typeface="Solway"/>
              </a:rPr>
              <a:t> include meal and meal quality improvements, staff training and professional development, equipment, staffing, service and atmosphere, and nutrition education., </a:t>
            </a:r>
          </a:p>
          <a:p>
            <a:pPr>
              <a:defRPr/>
            </a:pPr>
            <a:endParaRPr lang="en-US" dirty="0"/>
          </a:p>
          <a:p>
            <a:pPr>
              <a:defRPr/>
            </a:pPr>
            <a:r>
              <a:rPr lang="en-US" dirty="0"/>
              <a:t>Schools must implement effective control measures to safeguard assets and ensure proper financial reporting.</a:t>
            </a:r>
          </a:p>
          <a:p>
            <a:pPr>
              <a:defRPr/>
            </a:pPr>
            <a:endParaRPr lang="en-US" dirty="0"/>
          </a:p>
          <a:p>
            <a:pPr>
              <a:defRPr/>
            </a:pPr>
            <a:r>
              <a:rPr lang="en-US" dirty="0"/>
              <a:t>All revenue generated must be reinvested into the food service program for its operation or improvement.</a:t>
            </a:r>
          </a:p>
          <a:p>
            <a:pPr>
              <a:defRPr/>
            </a:pPr>
            <a:endParaRPr lang="en-US" dirty="0"/>
          </a:p>
          <a:p>
            <a:pPr>
              <a:defRPr/>
            </a:pPr>
            <a:r>
              <a:rPr lang="en-US" dirty="0">
                <a:sym typeface="Solway"/>
              </a:rPr>
              <a:t>SFA’s cannot carry negative fund balances from year to year. Negative fund balances are an indication of bad debt, which is an unallowable expense. Documentation must be provided showing a transfer from another fund, such as the general fund. </a:t>
            </a:r>
          </a:p>
          <a:p>
            <a:pPr>
              <a:defRPr/>
            </a:pPr>
            <a:endParaRPr lang="en-US" dirty="0">
              <a:sym typeface="Solway"/>
            </a:endParaRPr>
          </a:p>
          <a:p>
            <a:endParaRPr lang="en-US" dirty="0"/>
          </a:p>
        </p:txBody>
      </p:sp>
      <p:sp>
        <p:nvSpPr>
          <p:cNvPr id="6" name="Footer Placeholder 5"/>
          <p:cNvSpPr>
            <a:spLocks noGrp="1"/>
          </p:cNvSpPr>
          <p:nvPr>
            <p:ph type="ftr" sz="quarter" idx="4"/>
          </p:nvPr>
        </p:nvSpPr>
        <p:spPr>
          <a:xfrm flipV="1">
            <a:off x="1" y="7514590"/>
            <a:ext cx="4050453" cy="1704340"/>
          </a:xfrm>
          <a:prstGeom prst="rect">
            <a:avLst/>
          </a:prstGeom>
        </p:spPr>
        <p:txBody>
          <a:bodyPr vert="horz" lIns="93177" tIns="46589" rIns="93177" bIns="46589" rtlCol="0" anchor="b"/>
          <a:lstStyle>
            <a:lvl1pPr algn="l">
              <a:defRPr sz="1200"/>
            </a:lvl1pPr>
          </a:lstStyle>
          <a:p>
            <a:pPr defTabSz="931770">
              <a:defRPr/>
            </a:pPr>
            <a:endParaRPr dirty="0">
              <a:solidFill>
                <a:prstClr val="black"/>
              </a:solidFill>
              <a:latin typeface="Calibri"/>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pPr defTabSz="931770">
              <a:defRPr/>
            </a:pPr>
            <a:r>
              <a:rPr lang="cs-CZ">
                <a:solidFill>
                  <a:prstClr val="black"/>
                </a:solidFill>
                <a:latin typeface="Calibri"/>
              </a:rPr>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50453" cy="348615"/>
          </a:xfrm>
          <a:prstGeom prst="rect">
            <a:avLst/>
          </a:prstGeom>
        </p:spPr>
        <p:txBody>
          <a:bodyPr vert="horz" lIns="93177" tIns="46589" rIns="93177" bIns="46589" rtlCol="0"/>
          <a:lstStyle>
            <a:lvl1pPr algn="l">
              <a:defRPr sz="1200"/>
            </a:lvl1pPr>
          </a:lstStyle>
          <a:p>
            <a:pPr defTabSz="931770">
              <a:defRPr/>
            </a:pPr>
            <a:endParaRPr dirty="0">
              <a:solidFill>
                <a:prstClr val="black"/>
              </a:solidFill>
              <a:latin typeface="Calibri"/>
            </a:endParaRPr>
          </a:p>
        </p:txBody>
      </p:sp>
      <p:sp>
        <p:nvSpPr>
          <p:cNvPr id="3" name="Date Placeholder 2"/>
          <p:cNvSpPr>
            <a:spLocks noGrp="1"/>
          </p:cNvSpPr>
          <p:nvPr>
            <p:ph type="dt" idx="1"/>
          </p:nvPr>
        </p:nvSpPr>
        <p:spPr>
          <a:xfrm>
            <a:off x="5295125" y="1"/>
            <a:ext cx="4050453" cy="348615"/>
          </a:xfrm>
          <a:prstGeom prst="rect">
            <a:avLst/>
          </a:prstGeom>
        </p:spPr>
        <p:txBody>
          <a:bodyPr vert="horz" lIns="93177" tIns="46589" rIns="93177" bIns="46589" rtlCol="0"/>
          <a:lstStyle>
            <a:lvl1pPr algn="r">
              <a:defRPr sz="1200"/>
            </a:lvl1pPr>
          </a:lstStyle>
          <a:p>
            <a:pPr defTabSz="931770">
              <a:defRPr/>
            </a:pPr>
            <a:r>
              <a:rPr lang="cs-CZ">
                <a:solidFill>
                  <a:prstClr val="black"/>
                </a:solidFill>
                <a:latin typeface="Calibri"/>
              </a:rPr>
              <a:t>1.7.2013</a:t>
            </a:r>
          </a:p>
        </p:txBody>
      </p:sp>
      <p:sp>
        <p:nvSpPr>
          <p:cNvPr id="4" name="Slide Image Placeholder 3"/>
          <p:cNvSpPr>
            <a:spLocks noGrp="1" noRot="1" noChangeAspect="1"/>
          </p:cNvSpPr>
          <p:nvPr>
            <p:ph type="sldImg" idx="2"/>
          </p:nvPr>
        </p:nvSpPr>
        <p:spPr>
          <a:xfrm>
            <a:off x="2352675" y="520700"/>
            <a:ext cx="4641850" cy="2611438"/>
          </a:xfrm>
          <a:prstGeom prst="rect">
            <a:avLst/>
          </a:prstGeom>
          <a:noFill/>
          <a:ln w="12700">
            <a:solidFill>
              <a:prstClr val="black"/>
            </a:solidFill>
          </a:ln>
        </p:spPr>
        <p:txBody>
          <a:bodyPr vert="horz" lIns="93177" tIns="46589" rIns="93177" bIns="46589" rtlCol="0" anchor="ctr"/>
          <a:lstStyle/>
          <a:p>
            <a:endParaRPr dirty="0"/>
          </a:p>
        </p:txBody>
      </p:sp>
      <p:sp>
        <p:nvSpPr>
          <p:cNvPr id="5" name="Notes Placeholder 4"/>
          <p:cNvSpPr>
            <a:spLocks noGrp="1"/>
          </p:cNvSpPr>
          <p:nvPr>
            <p:ph type="body" sz="quarter" idx="3"/>
          </p:nvPr>
        </p:nvSpPr>
        <p:spPr>
          <a:xfrm>
            <a:off x="77894" y="3305387"/>
            <a:ext cx="6854613" cy="5991012"/>
          </a:xfrm>
          <a:prstGeom prst="rect">
            <a:avLst/>
          </a:prstGeom>
        </p:spPr>
        <p:txBody>
          <a:bodyPr vert="horz" lIns="93177" tIns="46589" rIns="93177" bIns="46589" rtlCol="0"/>
          <a:lstStyle/>
          <a:p>
            <a:r>
              <a:rPr lang="en-US" dirty="0">
                <a:sym typeface="Solway"/>
              </a:rPr>
              <a:t>Procurement is a Multi-step process for obtaining goods, products, and/or services at the best possible price and are required to ensure federal dollars are properly spent. </a:t>
            </a:r>
          </a:p>
          <a:p>
            <a:endParaRPr lang="en-US" dirty="0">
              <a:sym typeface="Solway"/>
            </a:endParaRPr>
          </a:p>
          <a:p>
            <a:endParaRPr lang="en-US" dirty="0">
              <a:sym typeface="Solway"/>
            </a:endParaRPr>
          </a:p>
          <a:p>
            <a:r>
              <a:rPr lang="en-US" dirty="0"/>
              <a:t>Schools must follow specific procurement requirements to ensure compliance with federal regulations when purchasing goods and services for school meal programs.</a:t>
            </a:r>
          </a:p>
          <a:p>
            <a:endParaRPr lang="en-US" dirty="0"/>
          </a:p>
          <a:p>
            <a:r>
              <a:rPr lang="en-US" dirty="0"/>
              <a:t> Here are the key considerations:</a:t>
            </a:r>
          </a:p>
          <a:p>
            <a:pPr>
              <a:buFont typeface="Arial" panose="020B0604020202020204" pitchFamily="34" charset="0"/>
              <a:buChar char="•"/>
            </a:pPr>
            <a:r>
              <a:rPr lang="en-US" dirty="0"/>
              <a:t>Fair, Open, and Competitive Procurement: Schools must ensure that procurement processes are transparent and competitive, following federal and state laws.</a:t>
            </a:r>
          </a:p>
          <a:p>
            <a:pPr>
              <a:buFont typeface="Arial" panose="020B0604020202020204" pitchFamily="34" charset="0"/>
              <a:buChar char="•"/>
            </a:pPr>
            <a:r>
              <a:rPr lang="en-US" dirty="0"/>
              <a:t>Written Procurement Procedures: Schools must have documented procurement procedures that outline different purchasing methods, including micro-purchasing, informal bidding, formal bidding, and competitive proposals.</a:t>
            </a:r>
          </a:p>
          <a:p>
            <a:pPr>
              <a:buFont typeface="Arial" panose="020B0604020202020204" pitchFamily="34" charset="0"/>
              <a:buChar char="•"/>
            </a:pPr>
            <a:r>
              <a:rPr lang="en-US" dirty="0"/>
              <a:t>Record-Keeping: Schools must maintain appropriate records for procurement transactions to ensure accountability and compliance.</a:t>
            </a:r>
          </a:p>
          <a:p>
            <a:pPr>
              <a:buFont typeface="Arial" panose="020B0604020202020204" pitchFamily="34" charset="0"/>
              <a:buChar char="•"/>
            </a:pPr>
            <a:r>
              <a:rPr lang="en-US" dirty="0"/>
              <a:t>Geographic Preference: Schools can prioritize locally grown, raised, or caught food products when procuring unprocessed agricultural items.</a:t>
            </a:r>
          </a:p>
          <a:p>
            <a:pPr>
              <a:buFont typeface="Arial" panose="020B0604020202020204" pitchFamily="34" charset="0"/>
              <a:buChar char="•"/>
            </a:pPr>
            <a:r>
              <a:rPr lang="en-US" dirty="0"/>
              <a:t>Ethical Standards: Schools must establish a written code of conduct for procurement activities to prevent conflicts of interest and ensure ethical purchasing.</a:t>
            </a:r>
          </a:p>
          <a:p>
            <a:pPr defTabSz="931770">
              <a:buFont typeface="Arial" panose="020B0604020202020204" pitchFamily="34" charset="0"/>
              <a:buChar char="•"/>
              <a:defRPr/>
            </a:pPr>
            <a:r>
              <a:rPr lang="en-US" dirty="0"/>
              <a:t>The Buy American provision requires school food authorities to purchase, to the maximum extent practicable, domestic commodities or products for school meal programs</a:t>
            </a:r>
          </a:p>
          <a:p>
            <a:pPr defTabSz="931770">
              <a:buFont typeface="Arial" panose="020B0604020202020204" pitchFamily="34" charset="0"/>
              <a:buChar char="•"/>
              <a:defRPr/>
            </a:pPr>
            <a:endParaRPr lang="en-US" dirty="0">
              <a:sym typeface="Solway"/>
            </a:endParaRPr>
          </a:p>
          <a:p>
            <a:endParaRPr lang="en-US" dirty="0">
              <a:sym typeface="Solway"/>
            </a:endParaRPr>
          </a:p>
          <a:p>
            <a:pPr defTabSz="931770">
              <a:defRPr/>
            </a:pPr>
            <a:r>
              <a:rPr lang="en-US" dirty="0">
                <a:sym typeface="Solway"/>
              </a:rPr>
              <a:t>Procurement thresholds dictate the type of procurement needed.</a:t>
            </a:r>
          </a:p>
          <a:p>
            <a:pPr defTabSz="931770">
              <a:defRPr/>
            </a:pPr>
            <a:endParaRPr lang="en-US" dirty="0">
              <a:sym typeface="Solway"/>
            </a:endParaRPr>
          </a:p>
          <a:p>
            <a:pPr defTabSz="931770">
              <a:defRPr/>
            </a:pPr>
            <a:r>
              <a:rPr lang="en-US" dirty="0">
                <a:sym typeface="Solway"/>
              </a:rPr>
              <a:t>Informal Procurement is Used for purchases at or below the small purchase threshold. Includes micro- and small purchases with simpler steps like getting quotes.</a:t>
            </a:r>
          </a:p>
          <a:p>
            <a:pPr defTabSz="931770">
              <a:defRPr/>
            </a:pPr>
            <a:endParaRPr lang="en-US" dirty="0">
              <a:sym typeface="Solway"/>
            </a:endParaRPr>
          </a:p>
          <a:p>
            <a:pPr defTabSz="931770">
              <a:defRPr/>
            </a:pPr>
            <a:r>
              <a:rPr lang="en-US" dirty="0">
                <a:sym typeface="Solway"/>
              </a:rPr>
              <a:t>Formal Procurement is Required for purchases over the small purchase threshold. This Involves sealed bids or Requests For Proposals and is a public, competitive process.</a:t>
            </a:r>
          </a:p>
          <a:p>
            <a:pPr defTabSz="931770">
              <a:defRPr/>
            </a:pPr>
            <a:endParaRPr lang="en-US" dirty="0">
              <a:sym typeface="Solway"/>
            </a:endParaRPr>
          </a:p>
          <a:p>
            <a:endParaRPr lang="en-US" dirty="0"/>
          </a:p>
        </p:txBody>
      </p:sp>
      <p:sp>
        <p:nvSpPr>
          <p:cNvPr id="6" name="Footer Placeholder 5"/>
          <p:cNvSpPr>
            <a:spLocks noGrp="1"/>
          </p:cNvSpPr>
          <p:nvPr>
            <p:ph type="ftr" sz="quarter" idx="4"/>
          </p:nvPr>
        </p:nvSpPr>
        <p:spPr>
          <a:xfrm>
            <a:off x="1" y="9144000"/>
            <a:ext cx="4050453" cy="152398"/>
          </a:xfrm>
          <a:prstGeom prst="rect">
            <a:avLst/>
          </a:prstGeom>
        </p:spPr>
        <p:txBody>
          <a:bodyPr vert="horz" lIns="93177" tIns="46589" rIns="93177" bIns="46589" rtlCol="0" anchor="b"/>
          <a:lstStyle>
            <a:lvl1pPr algn="l">
              <a:defRPr sz="1200"/>
            </a:lvl1pPr>
          </a:lstStyle>
          <a:p>
            <a:pPr defTabSz="931770">
              <a:defRPr/>
            </a:pPr>
            <a:endParaRPr dirty="0">
              <a:solidFill>
                <a:prstClr val="black"/>
              </a:solidFill>
              <a:latin typeface="Calibri"/>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pPr defTabSz="931770">
              <a:defRPr/>
            </a:pPr>
            <a:r>
              <a:rPr lang="cs-CZ">
                <a:solidFill>
                  <a:prstClr val="black"/>
                </a:solidFill>
                <a:latin typeface="Calibri"/>
              </a:rPr>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50453" cy="348615"/>
          </a:xfrm>
          <a:prstGeom prst="rect">
            <a:avLst/>
          </a:prstGeom>
        </p:spPr>
        <p:txBody>
          <a:bodyPr vert="horz" lIns="93177" tIns="46589" rIns="93177" bIns="46589" rtlCol="0"/>
          <a:lstStyle>
            <a:lvl1pPr algn="l">
              <a:defRPr sz="1200"/>
            </a:lvl1pPr>
          </a:lstStyle>
          <a:p>
            <a:pPr defTabSz="931770">
              <a:defRPr/>
            </a:pPr>
            <a:endParaRPr dirty="0">
              <a:solidFill>
                <a:prstClr val="black"/>
              </a:solidFill>
              <a:latin typeface="Calibri"/>
            </a:endParaRPr>
          </a:p>
        </p:txBody>
      </p:sp>
      <p:sp>
        <p:nvSpPr>
          <p:cNvPr id="3" name="Date Placeholder 2"/>
          <p:cNvSpPr>
            <a:spLocks noGrp="1"/>
          </p:cNvSpPr>
          <p:nvPr>
            <p:ph type="dt" idx="1"/>
          </p:nvPr>
        </p:nvSpPr>
        <p:spPr>
          <a:xfrm>
            <a:off x="5295125" y="1"/>
            <a:ext cx="4050453" cy="348615"/>
          </a:xfrm>
          <a:prstGeom prst="rect">
            <a:avLst/>
          </a:prstGeom>
        </p:spPr>
        <p:txBody>
          <a:bodyPr vert="horz" lIns="93177" tIns="46589" rIns="93177" bIns="46589" rtlCol="0"/>
          <a:lstStyle>
            <a:lvl1pPr algn="r">
              <a:defRPr sz="1200"/>
            </a:lvl1pPr>
          </a:lstStyle>
          <a:p>
            <a:pPr defTabSz="931770">
              <a:defRPr/>
            </a:pPr>
            <a:r>
              <a:rPr lang="cs-CZ">
                <a:solidFill>
                  <a:prstClr val="black"/>
                </a:solidFill>
                <a:latin typeface="Calibri"/>
              </a:rPr>
              <a:t>1.7.2013</a:t>
            </a:r>
          </a:p>
        </p:txBody>
      </p:sp>
      <p:sp>
        <p:nvSpPr>
          <p:cNvPr id="4" name="Slide Image Placeholder 3"/>
          <p:cNvSpPr>
            <a:spLocks noGrp="1" noRot="1" noChangeAspect="1"/>
          </p:cNvSpPr>
          <p:nvPr>
            <p:ph type="sldImg" idx="2"/>
          </p:nvPr>
        </p:nvSpPr>
        <p:spPr>
          <a:xfrm>
            <a:off x="2352675" y="520700"/>
            <a:ext cx="4641850" cy="2611438"/>
          </a:xfrm>
          <a:prstGeom prst="rect">
            <a:avLst/>
          </a:prstGeom>
          <a:noFill/>
          <a:ln w="12700">
            <a:solidFill>
              <a:prstClr val="black"/>
            </a:solidFill>
          </a:ln>
        </p:spPr>
        <p:txBody>
          <a:bodyPr vert="horz" lIns="93177" tIns="46589" rIns="93177" bIns="46589" rtlCol="0" anchor="ctr"/>
          <a:lstStyle/>
          <a:p>
            <a:endParaRPr dirty="0"/>
          </a:p>
        </p:txBody>
      </p:sp>
      <p:sp>
        <p:nvSpPr>
          <p:cNvPr id="5" name="Notes Placeholder 4"/>
          <p:cNvSpPr>
            <a:spLocks noGrp="1"/>
          </p:cNvSpPr>
          <p:nvPr>
            <p:ph type="body" sz="quarter" idx="3"/>
          </p:nvPr>
        </p:nvSpPr>
        <p:spPr>
          <a:xfrm>
            <a:off x="77894" y="3305387"/>
            <a:ext cx="6854613" cy="3132694"/>
          </a:xfrm>
          <a:prstGeom prst="rect">
            <a:avLst/>
          </a:prstGeom>
        </p:spPr>
        <p:txBody>
          <a:bodyPr vert="horz" lIns="93177" tIns="46589" rIns="93177" bIns="46589" rtlCol="0"/>
          <a:lstStyle/>
          <a:p>
            <a:r>
              <a:rPr lang="en-US" dirty="0"/>
              <a:t>The Administrative Review is a comprehensive evaluation of the school meals program that includes on-site monitoring. </a:t>
            </a:r>
          </a:p>
          <a:p>
            <a:endParaRPr lang="en-US" dirty="0"/>
          </a:p>
          <a:p>
            <a:r>
              <a:rPr lang="en-US" dirty="0"/>
              <a:t>The Administrative Review also includes a procurement review section that focuses on the SFAs compliance with government procurement standards. </a:t>
            </a:r>
          </a:p>
          <a:p>
            <a:endParaRPr lang="en-US" dirty="0"/>
          </a:p>
          <a:p>
            <a:r>
              <a:rPr lang="en-US" dirty="0"/>
              <a:t>The objective of the Administrative Review is to determine whether the school meets federal, State and local regulations and requirements. </a:t>
            </a:r>
          </a:p>
        </p:txBody>
      </p:sp>
      <p:sp>
        <p:nvSpPr>
          <p:cNvPr id="6" name="Footer Placeholder 5"/>
          <p:cNvSpPr>
            <a:spLocks noGrp="1"/>
          </p:cNvSpPr>
          <p:nvPr>
            <p:ph type="ftr" sz="quarter" idx="4"/>
          </p:nvPr>
        </p:nvSpPr>
        <p:spPr>
          <a:xfrm>
            <a:off x="1" y="6610774"/>
            <a:ext cx="4050453" cy="347002"/>
          </a:xfrm>
          <a:prstGeom prst="rect">
            <a:avLst/>
          </a:prstGeom>
        </p:spPr>
        <p:txBody>
          <a:bodyPr vert="horz" lIns="93177" tIns="46589" rIns="93177" bIns="46589" rtlCol="0" anchor="b"/>
          <a:lstStyle>
            <a:lvl1pPr algn="l">
              <a:defRPr sz="1200"/>
            </a:lvl1pPr>
          </a:lstStyle>
          <a:p>
            <a:pPr defTabSz="931770">
              <a:defRPr/>
            </a:pPr>
            <a:endParaRPr dirty="0">
              <a:solidFill>
                <a:prstClr val="black"/>
              </a:solidFill>
              <a:latin typeface="Calibri"/>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pPr defTabSz="931770">
              <a:defRPr/>
            </a:pPr>
            <a:r>
              <a:rPr lang="cs-CZ">
                <a:solidFill>
                  <a:prstClr val="black"/>
                </a:solidFill>
                <a:latin typeface="Calibri"/>
              </a:rPr>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2675" y="520700"/>
            <a:ext cx="4641850" cy="2611438"/>
          </a:xfrm>
        </p:spPr>
      </p:sp>
      <p:sp>
        <p:nvSpPr>
          <p:cNvPr id="3" name="Notes Placeholder 2"/>
          <p:cNvSpPr>
            <a:spLocks noGrp="1"/>
          </p:cNvSpPr>
          <p:nvPr>
            <p:ph type="body" idx="1"/>
          </p:nvPr>
        </p:nvSpPr>
        <p:spPr>
          <a:xfrm>
            <a:off x="77894" y="3305387"/>
            <a:ext cx="6854613" cy="3132694"/>
          </a:xfrm>
        </p:spPr>
        <p:txBody>
          <a:bodyPr/>
          <a:lstStyle/>
          <a:p>
            <a:r>
              <a:rPr lang="en-US" dirty="0"/>
              <a:t>With the introduction of Universal Meals in the 2025-26 school year, we have received numerous inquiries about the viability of these programs. In the following slides, we will explore key factors schools should evaluate to determine whether federal school meal programs are the right fit for their needs.</a:t>
            </a:r>
          </a:p>
          <a:p>
            <a:endParaRPr lang="en-US" b="1" dirty="0"/>
          </a:p>
          <a:p>
            <a:endParaRPr lang="en-US" b="0" dirty="0"/>
          </a:p>
          <a:p>
            <a:r>
              <a:rPr lang="en-US" b="0" dirty="0"/>
              <a:t>First off are financial considerations</a:t>
            </a:r>
          </a:p>
          <a:p>
            <a:endParaRPr lang="en-US" b="0" dirty="0"/>
          </a:p>
          <a:p>
            <a:pPr>
              <a:buFont typeface="Arial" panose="020B0604020202020204" pitchFamily="34" charset="0"/>
              <a:buChar char="•"/>
            </a:pPr>
            <a:r>
              <a:rPr lang="en-US" b="0" dirty="0"/>
              <a:t>Program Costs: Participation involves expenses such as food procurement, staffing, and administrative management. Schools should carefully assess all potential costs to operate school meals programs.</a:t>
            </a:r>
          </a:p>
          <a:p>
            <a:pPr>
              <a:buFont typeface="Arial" panose="020B0604020202020204" pitchFamily="34" charset="0"/>
              <a:buChar char="•"/>
            </a:pPr>
            <a:endParaRPr lang="en-US" b="0" dirty="0"/>
          </a:p>
          <a:p>
            <a:pPr>
              <a:buFont typeface="Arial" panose="020B0604020202020204" pitchFamily="34" charset="0"/>
              <a:buChar char="•"/>
            </a:pPr>
            <a:r>
              <a:rPr lang="en-US" b="0" dirty="0"/>
              <a:t> Infrastructure Requirements: Schools must evaluate existing kitchen facilities and storage capacity. Upgrades or additional equipment may be necessary to meet federal meal program guidelines.</a:t>
            </a:r>
          </a:p>
          <a:p>
            <a:pPr>
              <a:buFont typeface="Arial" panose="020B0604020202020204" pitchFamily="34" charset="0"/>
              <a:buChar char="•"/>
            </a:pPr>
            <a:endParaRPr lang="en-US" b="0" dirty="0"/>
          </a:p>
          <a:p>
            <a:pPr>
              <a:buFont typeface="Arial" panose="020B0604020202020204" pitchFamily="34" charset="0"/>
              <a:buChar char="•"/>
            </a:pPr>
            <a:r>
              <a:rPr lang="en-US" b="0" dirty="0"/>
              <a:t>Meal Volume &amp; Feasibility: Determine how many meals must be served to offset costs. Utilize the budget section of the application to calculate potential program costs and revenue. Schools should assess whether this target is realistic based on student demand.</a:t>
            </a:r>
          </a:p>
          <a:p>
            <a:pPr>
              <a:buFont typeface="Arial" panose="020B0604020202020204" pitchFamily="34" charset="0"/>
              <a:buChar char="•"/>
            </a:pPr>
            <a:endParaRPr lang="en-US" b="0" dirty="0"/>
          </a:p>
          <a:p>
            <a:pPr>
              <a:buFont typeface="Arial" panose="020B0604020202020204" pitchFamily="34" charset="0"/>
              <a:buChar char="•"/>
            </a:pPr>
            <a:r>
              <a:rPr lang="en-US" b="0" dirty="0"/>
              <a:t>Budget Impact &amp; Sustainability: Any program costs not covered by program reimbursement must be offset by school general funds. Consider how participation could affect the overall financial health of the school and whether long-term sustainability is achievable.</a:t>
            </a:r>
          </a:p>
          <a:p>
            <a:pPr>
              <a:buFont typeface="Arial" panose="020B0604020202020204" pitchFamily="34" charset="0"/>
              <a:buChar char="•"/>
            </a:pPr>
            <a:endParaRPr lang="en-US" b="0" dirty="0"/>
          </a:p>
          <a:p>
            <a:pPr>
              <a:buFont typeface="Arial" panose="020B0604020202020204" pitchFamily="34" charset="0"/>
              <a:buChar char="•"/>
            </a:pPr>
            <a:r>
              <a:rPr lang="en-US" b="0" dirty="0"/>
              <a:t>Revenue Reinvestment: Federal regulations require all program revenue to be reinvested into the nonprofit food service account. Schools should analyze how this affects financial planning and flexibility.</a:t>
            </a:r>
          </a:p>
          <a:p>
            <a:pPr>
              <a:buFont typeface="Arial" panose="020B0604020202020204" pitchFamily="34" charset="0"/>
              <a:buChar char="•"/>
            </a:pPr>
            <a:endParaRPr lang="en-US" b="0" dirty="0"/>
          </a:p>
          <a:p>
            <a:pPr>
              <a:buFont typeface="Arial" panose="020B0604020202020204" pitchFamily="34" charset="0"/>
              <a:buChar char="•"/>
            </a:pPr>
            <a:r>
              <a:rPr lang="en-US" b="0" dirty="0"/>
              <a:t>Financial Oversight: Consider what financial controls are needed to ensure funds are allocated properly, comply with program regulations, and prevent mismanagement.</a:t>
            </a:r>
          </a:p>
          <a:p>
            <a:pPr>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35</a:t>
            </a:fld>
            <a:endParaRPr lang="cs-CZ"/>
          </a:p>
        </p:txBody>
      </p:sp>
    </p:spTree>
    <p:extLst>
      <p:ext uri="{BB962C8B-B14F-4D97-AF65-F5344CB8AC3E}">
        <p14:creationId xmlns:p14="http://schemas.microsoft.com/office/powerpoint/2010/main" val="42108279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50453" cy="348615"/>
          </a:xfrm>
          <a:prstGeom prst="rect">
            <a:avLst/>
          </a:prstGeom>
        </p:spPr>
        <p:txBody>
          <a:bodyPr vert="horz" lIns="93177" tIns="46589" rIns="93177" bIns="46589" rtlCol="0"/>
          <a:lstStyle>
            <a:lvl1pPr algn="l">
              <a:defRPr sz="1200"/>
            </a:lvl1pPr>
          </a:lstStyle>
          <a:p>
            <a:pPr defTabSz="931770">
              <a:defRPr/>
            </a:pPr>
            <a:endParaRPr>
              <a:solidFill>
                <a:prstClr val="black"/>
              </a:solidFill>
              <a:latin typeface="Calibri"/>
            </a:endParaRPr>
          </a:p>
        </p:txBody>
      </p:sp>
      <p:sp>
        <p:nvSpPr>
          <p:cNvPr id="3" name="Date Placeholder 2"/>
          <p:cNvSpPr>
            <a:spLocks noGrp="1"/>
          </p:cNvSpPr>
          <p:nvPr>
            <p:ph type="dt" idx="1"/>
          </p:nvPr>
        </p:nvSpPr>
        <p:spPr>
          <a:xfrm>
            <a:off x="5295125" y="1"/>
            <a:ext cx="4050453" cy="348615"/>
          </a:xfrm>
          <a:prstGeom prst="rect">
            <a:avLst/>
          </a:prstGeom>
        </p:spPr>
        <p:txBody>
          <a:bodyPr vert="horz" lIns="93177" tIns="46589" rIns="93177" bIns="46589" rtlCol="0"/>
          <a:lstStyle>
            <a:lvl1pPr algn="r">
              <a:defRPr sz="1200"/>
            </a:lvl1pPr>
          </a:lstStyle>
          <a:p>
            <a:pPr defTabSz="931770">
              <a:defRPr/>
            </a:pPr>
            <a:r>
              <a:rPr lang="cs-CZ">
                <a:solidFill>
                  <a:prstClr val="black"/>
                </a:solidFill>
                <a:latin typeface="Calibri"/>
              </a:rPr>
              <a:t>1.7.2013</a:t>
            </a:r>
          </a:p>
        </p:txBody>
      </p:sp>
      <p:sp>
        <p:nvSpPr>
          <p:cNvPr id="4" name="Slide Image Placeholder 3"/>
          <p:cNvSpPr>
            <a:spLocks noGrp="1" noRot="1" noChangeAspect="1"/>
          </p:cNvSpPr>
          <p:nvPr>
            <p:ph type="sldImg" idx="2"/>
          </p:nvPr>
        </p:nvSpPr>
        <p:spPr>
          <a:xfrm>
            <a:off x="2352675" y="520700"/>
            <a:ext cx="4641850" cy="2611438"/>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77893" y="3305387"/>
            <a:ext cx="6927639" cy="6600613"/>
          </a:xfrm>
          <a:prstGeom prst="rect">
            <a:avLst/>
          </a:prstGeom>
        </p:spPr>
        <p:txBody>
          <a:bodyPr vert="horz" lIns="93177" tIns="46589" rIns="93177" bIns="46589" rtlCol="0"/>
          <a:lstStyle/>
          <a:p>
            <a:r>
              <a:rPr lang="en-US" dirty="0"/>
              <a:t>The success of school meal programs depends largely on student participation, as higher engagement helps ensure sustainability and effectiveness. </a:t>
            </a:r>
          </a:p>
          <a:p>
            <a:r>
              <a:rPr lang="en-US" dirty="0"/>
              <a:t>Schools should assess various factors that influence student involvement to maximize participation and meal program success.</a:t>
            </a:r>
          </a:p>
          <a:p>
            <a:endParaRPr lang="en-US" dirty="0"/>
          </a:p>
          <a:p>
            <a:r>
              <a:rPr lang="en-US" dirty="0"/>
              <a:t>Likelihood of Student Participation: One of the key considerations is whether students will actively engage with the school meals programs. Assessing student interest and potential participation rates can help determine the programs’ viability. </a:t>
            </a:r>
          </a:p>
          <a:p>
            <a:pPr>
              <a:buFont typeface="Arial" panose="020B0604020202020204" pitchFamily="34" charset="0"/>
              <a:buChar char="•"/>
            </a:pPr>
            <a:r>
              <a:rPr lang="en-US" dirty="0"/>
              <a:t>Alignment with Preferences &amp; Dietary Needs: Meal options should be both nutritious and appealing. Schools must evaluate whether the program’s meal offerings align with students’ tastes, dietary restrictions, and nutritional needs.</a:t>
            </a:r>
          </a:p>
          <a:p>
            <a:pPr>
              <a:buFont typeface="Arial" panose="020B0604020202020204" pitchFamily="34" charset="0"/>
              <a:buChar char="•"/>
            </a:pPr>
            <a:endParaRPr lang="en-US" dirty="0"/>
          </a:p>
          <a:p>
            <a:pPr>
              <a:buFont typeface="Arial" panose="020B0604020202020204" pitchFamily="34" charset="0"/>
              <a:buChar char="•"/>
            </a:pPr>
            <a:r>
              <a:rPr lang="en-US" dirty="0"/>
              <a:t>Cultural Relevance: To ensure broad participation, meals should reflect the diverse cultural backgrounds of students. Schools may need to explore ways to incorporate culturally relevant dishes while meeting program guidelines.</a:t>
            </a:r>
          </a:p>
          <a:p>
            <a:pPr>
              <a:buFont typeface="Arial" panose="020B0604020202020204" pitchFamily="34" charset="0"/>
              <a:buChar char="•"/>
            </a:pPr>
            <a:r>
              <a:rPr lang="en-US" dirty="0"/>
              <a:t>Student Engagement in Food Selection: Gathering student input through surveys or taste tests can foster engagement and improve meal satisfaction. Involving students in the process can encourage participation and ownership in food choices.</a:t>
            </a:r>
          </a:p>
          <a:p>
            <a:pPr>
              <a:buFont typeface="Arial" panose="020B0604020202020204" pitchFamily="34" charset="0"/>
              <a:buChar char="•"/>
            </a:pPr>
            <a:r>
              <a:rPr lang="en-US" dirty="0"/>
              <a:t>Impact of Meal Presentation: How food is presented can significantly affect student willingness to eat school meals. Schools should consider portioning, visual appeal, and overall presentation to enhance meal desirability.</a:t>
            </a:r>
          </a:p>
          <a:p>
            <a:pPr>
              <a:buFont typeface="Arial" panose="020B0604020202020204" pitchFamily="34" charset="0"/>
              <a:buChar char="•"/>
            </a:pPr>
            <a:r>
              <a:rPr lang="en-US" dirty="0"/>
              <a:t>Feedback Collection: Establishing channels for students and parents to provide feedback is essential. Surveys, discussion forums, and direct communication can help identify areas for improvement.</a:t>
            </a:r>
          </a:p>
          <a:p>
            <a:pPr>
              <a:buFont typeface="Arial" panose="020B0604020202020204" pitchFamily="34" charset="0"/>
              <a:buChar char="•"/>
            </a:pPr>
            <a:r>
              <a:rPr lang="en-US" dirty="0"/>
              <a:t>Balancing Adjustments with Program Guidelines: While schools should strive to accommodate student preferences, they must also ensure compliance with program regulations. Finding a balance between flexibility and adherence to guidelines is key.</a:t>
            </a:r>
          </a:p>
          <a:p>
            <a:pPr>
              <a:buFont typeface="Arial" panose="020B0604020202020204" pitchFamily="34" charset="0"/>
              <a:buChar char="•"/>
            </a:pPr>
            <a:r>
              <a:rPr lang="en-US" dirty="0"/>
              <a:t>Role of Students &amp; Staff in Promotion: Encouraging participation requires collaboration. Staff members and student leaders can play an active role in promoting meal programs, educating peers, and fostering enthusiasm about school lunches.</a:t>
            </a:r>
          </a:p>
          <a:p>
            <a:endParaRPr lang="en-US" dirty="0"/>
          </a:p>
        </p:txBody>
      </p:sp>
      <p:sp>
        <p:nvSpPr>
          <p:cNvPr id="6" name="Footer Placeholder 5"/>
          <p:cNvSpPr>
            <a:spLocks noGrp="1"/>
          </p:cNvSpPr>
          <p:nvPr>
            <p:ph type="ftr" sz="quarter" idx="4"/>
          </p:nvPr>
        </p:nvSpPr>
        <p:spPr>
          <a:xfrm flipV="1">
            <a:off x="1" y="9296400"/>
            <a:ext cx="4050453" cy="77471"/>
          </a:xfrm>
          <a:prstGeom prst="rect">
            <a:avLst/>
          </a:prstGeom>
        </p:spPr>
        <p:txBody>
          <a:bodyPr vert="horz" lIns="93177" tIns="46589" rIns="93177" bIns="46589" rtlCol="0" anchor="b"/>
          <a:lstStyle>
            <a:lvl1pPr algn="l">
              <a:defRPr sz="1200"/>
            </a:lvl1pPr>
          </a:lstStyle>
          <a:p>
            <a:pPr defTabSz="931770">
              <a:defRPr/>
            </a:pPr>
            <a:endParaRPr dirty="0">
              <a:solidFill>
                <a:prstClr val="black"/>
              </a:solidFill>
              <a:latin typeface="Calibri"/>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pPr defTabSz="931770">
              <a:defRPr/>
            </a:pPr>
            <a:r>
              <a:rPr lang="cs-CZ" dirty="0">
                <a:solidFill>
                  <a:prstClr val="black"/>
                </a:solidFill>
                <a:latin typeface="Calibri"/>
              </a:rPr>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50453" cy="348615"/>
          </a:xfrm>
          <a:prstGeom prst="rect">
            <a:avLst/>
          </a:prstGeom>
        </p:spPr>
        <p:txBody>
          <a:bodyPr vert="horz" lIns="93177" tIns="46589" rIns="93177" bIns="46589" rtlCol="0"/>
          <a:lstStyle>
            <a:lvl1pPr algn="l">
              <a:defRPr sz="1200"/>
            </a:lvl1pPr>
          </a:lstStyle>
          <a:p>
            <a:pPr defTabSz="931770">
              <a:defRPr/>
            </a:pPr>
            <a:endParaRPr>
              <a:solidFill>
                <a:prstClr val="black"/>
              </a:solidFill>
              <a:latin typeface="Calibri"/>
            </a:endParaRPr>
          </a:p>
        </p:txBody>
      </p:sp>
      <p:sp>
        <p:nvSpPr>
          <p:cNvPr id="3" name="Date Placeholder 2"/>
          <p:cNvSpPr>
            <a:spLocks noGrp="1"/>
          </p:cNvSpPr>
          <p:nvPr>
            <p:ph type="dt" idx="1"/>
          </p:nvPr>
        </p:nvSpPr>
        <p:spPr>
          <a:xfrm>
            <a:off x="5295125" y="1"/>
            <a:ext cx="4050453" cy="348615"/>
          </a:xfrm>
          <a:prstGeom prst="rect">
            <a:avLst/>
          </a:prstGeom>
        </p:spPr>
        <p:txBody>
          <a:bodyPr vert="horz" lIns="93177" tIns="46589" rIns="93177" bIns="46589" rtlCol="0"/>
          <a:lstStyle>
            <a:lvl1pPr algn="r">
              <a:defRPr sz="1200"/>
            </a:lvl1pPr>
          </a:lstStyle>
          <a:p>
            <a:pPr defTabSz="931770">
              <a:defRPr/>
            </a:pPr>
            <a:r>
              <a:rPr lang="cs-CZ">
                <a:solidFill>
                  <a:prstClr val="black"/>
                </a:solidFill>
                <a:latin typeface="Calibri"/>
              </a:rPr>
              <a:t>1.7.2013</a:t>
            </a:r>
          </a:p>
        </p:txBody>
      </p:sp>
      <p:sp>
        <p:nvSpPr>
          <p:cNvPr id="4" name="Slide Image Placeholder 3"/>
          <p:cNvSpPr>
            <a:spLocks noGrp="1" noRot="1" noChangeAspect="1"/>
          </p:cNvSpPr>
          <p:nvPr>
            <p:ph type="sldImg" idx="2"/>
          </p:nvPr>
        </p:nvSpPr>
        <p:spPr>
          <a:xfrm>
            <a:off x="2352675" y="520700"/>
            <a:ext cx="4641850" cy="2611438"/>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 y="3305387"/>
            <a:ext cx="7005532" cy="3132694"/>
          </a:xfrm>
          <a:prstGeom prst="rect">
            <a:avLst/>
          </a:prstGeom>
        </p:spPr>
        <p:txBody>
          <a:bodyPr vert="horz" lIns="93177" tIns="46589" rIns="93177" bIns="46589" rtlCol="0"/>
          <a:lstStyle/>
          <a:p>
            <a:pPr>
              <a:buFont typeface="Arial" panose="020B0604020202020204" pitchFamily="34" charset="0"/>
              <a:buChar char="•"/>
            </a:pPr>
            <a:r>
              <a:rPr lang="en-US" b="0" dirty="0"/>
              <a:t>Improving Access to Nutritious Meals: Participation in federal school meals programs could significantly increase access to balanced and nutritious meals for all students, including those facing food insecurity. This ensures students receive essential nutrients to support their growth and development. </a:t>
            </a:r>
          </a:p>
          <a:p>
            <a:pPr>
              <a:buFont typeface="Arial" panose="020B0604020202020204" pitchFamily="34" charset="0"/>
              <a:buChar char="•"/>
            </a:pPr>
            <a:endParaRPr lang="en-US" b="0" dirty="0"/>
          </a:p>
          <a:p>
            <a:pPr>
              <a:buFont typeface="Arial" panose="020B0604020202020204" pitchFamily="34" charset="0"/>
              <a:buChar char="•"/>
            </a:pPr>
            <a:r>
              <a:rPr lang="en-US" b="0" dirty="0"/>
              <a:t>Impact on Student Health and Academic Performance: Proper nutrition is linked to better concentration, cognitive function, and overall academic performance. Schools should consider whether joining the program would lead to improved student well-being, energy levels, and engagement in the classroom.</a:t>
            </a:r>
          </a:p>
          <a:p>
            <a:pPr>
              <a:buFont typeface="Arial" panose="020B0604020202020204" pitchFamily="34" charset="0"/>
              <a:buChar char="•"/>
            </a:pPr>
            <a:endParaRPr lang="en-US" b="0" dirty="0"/>
          </a:p>
          <a:p>
            <a:pPr>
              <a:buFont typeface="Arial" panose="020B0604020202020204" pitchFamily="34" charset="0"/>
              <a:buChar char="•"/>
            </a:pPr>
            <a:r>
              <a:rPr lang="en-US" b="0" dirty="0"/>
              <a:t>Alignment with Wellness and Nutrition Goals: Schools with existing wellness initiatives should assess whether the program complements their broader objectives. Would participation enhance efforts to promote healthy eating, physical activity, and student wellness?</a:t>
            </a:r>
          </a:p>
          <a:p>
            <a:pPr>
              <a:buFont typeface="Arial" panose="020B0604020202020204" pitchFamily="34" charset="0"/>
              <a:buChar char="•"/>
            </a:pPr>
            <a:endParaRPr lang="en-US" b="0" dirty="0"/>
          </a:p>
          <a:p>
            <a:pPr>
              <a:buFont typeface="Arial" panose="020B0604020202020204" pitchFamily="34" charset="0"/>
              <a:buChar char="•"/>
            </a:pPr>
            <a:r>
              <a:rPr lang="en-US" b="0" dirty="0"/>
              <a:t>Encouraging Healthier Eating Habits: Schools can implement strategies such as nutrition education, student-led meal planning, and interactive programs like taste tests to promote healthier food choices. Creating an engaging dining environment and fostering positive attitudes toward nutritious meals can also increase participation.</a:t>
            </a:r>
          </a:p>
          <a:p>
            <a:endParaRPr lang="en-US" dirty="0"/>
          </a:p>
        </p:txBody>
      </p:sp>
      <p:sp>
        <p:nvSpPr>
          <p:cNvPr id="6" name="Footer Placeholder 5"/>
          <p:cNvSpPr>
            <a:spLocks noGrp="1"/>
          </p:cNvSpPr>
          <p:nvPr>
            <p:ph type="ftr" sz="quarter" idx="4"/>
          </p:nvPr>
        </p:nvSpPr>
        <p:spPr>
          <a:xfrm>
            <a:off x="1" y="6610774"/>
            <a:ext cx="4050453" cy="347002"/>
          </a:xfrm>
          <a:prstGeom prst="rect">
            <a:avLst/>
          </a:prstGeom>
        </p:spPr>
        <p:txBody>
          <a:bodyPr vert="horz" lIns="93177" tIns="46589" rIns="93177" bIns="46589" rtlCol="0" anchor="b"/>
          <a:lstStyle>
            <a:lvl1pPr algn="l">
              <a:defRPr sz="1200"/>
            </a:lvl1pPr>
          </a:lstStyle>
          <a:p>
            <a:pPr defTabSz="931770">
              <a:defRPr/>
            </a:pPr>
            <a:endParaRPr>
              <a:solidFill>
                <a:prstClr val="black"/>
              </a:solidFill>
              <a:latin typeface="Calibri"/>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pPr defTabSz="931770">
              <a:defRPr/>
            </a:pPr>
            <a:r>
              <a:rPr lang="cs-CZ">
                <a:solidFill>
                  <a:prstClr val="black"/>
                </a:solidFill>
                <a:latin typeface="Calibri"/>
              </a:rPr>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50453" cy="348615"/>
          </a:xfrm>
          <a:prstGeom prst="rect">
            <a:avLst/>
          </a:prstGeom>
        </p:spPr>
        <p:txBody>
          <a:bodyPr vert="horz" lIns="93177" tIns="46589" rIns="93177" bIns="46589" rtlCol="0"/>
          <a:lstStyle>
            <a:lvl1pPr algn="l">
              <a:defRPr sz="1200"/>
            </a:lvl1pPr>
          </a:lstStyle>
          <a:p>
            <a:pPr defTabSz="931770">
              <a:defRPr/>
            </a:pPr>
            <a:endParaRPr>
              <a:solidFill>
                <a:prstClr val="black"/>
              </a:solidFill>
              <a:latin typeface="Calibri"/>
            </a:endParaRPr>
          </a:p>
        </p:txBody>
      </p:sp>
      <p:sp>
        <p:nvSpPr>
          <p:cNvPr id="3" name="Date Placeholder 2"/>
          <p:cNvSpPr>
            <a:spLocks noGrp="1"/>
          </p:cNvSpPr>
          <p:nvPr>
            <p:ph type="dt" idx="1"/>
          </p:nvPr>
        </p:nvSpPr>
        <p:spPr>
          <a:xfrm>
            <a:off x="5295125" y="1"/>
            <a:ext cx="4050453" cy="348615"/>
          </a:xfrm>
          <a:prstGeom prst="rect">
            <a:avLst/>
          </a:prstGeom>
        </p:spPr>
        <p:txBody>
          <a:bodyPr vert="horz" lIns="93177" tIns="46589" rIns="93177" bIns="46589" rtlCol="0"/>
          <a:lstStyle>
            <a:lvl1pPr algn="r">
              <a:defRPr sz="1200"/>
            </a:lvl1pPr>
          </a:lstStyle>
          <a:p>
            <a:pPr defTabSz="931770">
              <a:defRPr/>
            </a:pPr>
            <a:r>
              <a:rPr lang="cs-CZ">
                <a:solidFill>
                  <a:prstClr val="black"/>
                </a:solidFill>
                <a:latin typeface="Calibri"/>
              </a:rPr>
              <a:t>1.7.2013</a:t>
            </a:r>
          </a:p>
        </p:txBody>
      </p:sp>
      <p:sp>
        <p:nvSpPr>
          <p:cNvPr id="4" name="Slide Image Placeholder 3"/>
          <p:cNvSpPr>
            <a:spLocks noGrp="1" noRot="1" noChangeAspect="1"/>
          </p:cNvSpPr>
          <p:nvPr>
            <p:ph type="sldImg" idx="2"/>
          </p:nvPr>
        </p:nvSpPr>
        <p:spPr>
          <a:xfrm>
            <a:off x="2352675" y="520700"/>
            <a:ext cx="4641850" cy="2611438"/>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 y="3305387"/>
            <a:ext cx="7005532" cy="3132694"/>
          </a:xfrm>
          <a:prstGeom prst="rect">
            <a:avLst/>
          </a:prstGeom>
        </p:spPr>
        <p:txBody>
          <a:bodyPr vert="horz" lIns="93177" tIns="46589" rIns="93177" bIns="46589" rtlCol="0"/>
          <a:lstStyle/>
          <a:p>
            <a:r>
              <a:rPr lang="en-US" dirty="0"/>
              <a:t>Consultants can play a valuable role in supporting schools with the administration of federal school meal programs by providing expertise in compliance, financial planning, menu development, procurement, and staff training. </a:t>
            </a:r>
          </a:p>
          <a:p>
            <a:endParaRPr lang="en-US" dirty="0"/>
          </a:p>
          <a:p>
            <a:r>
              <a:rPr lang="en-US" dirty="0"/>
              <a:t>Their guidance can help schools navigate regulations and optimize program operations.</a:t>
            </a:r>
          </a:p>
          <a:p>
            <a:endParaRPr lang="en-US" dirty="0"/>
          </a:p>
          <a:p>
            <a:r>
              <a:rPr lang="en-US" dirty="0"/>
              <a:t>However, the ultimate responsibility for the administration of school meal programs rests with the school food authority. </a:t>
            </a:r>
          </a:p>
          <a:p>
            <a:endParaRPr lang="en-US" dirty="0"/>
          </a:p>
          <a:p>
            <a:r>
              <a:rPr lang="en-US" dirty="0"/>
              <a:t>While consultants may advise and support implementation, they should not be used to manage the daily operations of the program. </a:t>
            </a:r>
          </a:p>
          <a:p>
            <a:endParaRPr lang="en-US" dirty="0"/>
          </a:p>
          <a:p>
            <a:r>
              <a:rPr lang="en-US" dirty="0"/>
              <a:t>Schools must ensure that internal staff oversee compliance, meal service, and financial management to maintain program integrity and long-term sustainability.</a:t>
            </a:r>
          </a:p>
          <a:p>
            <a:endParaRPr lang="en-US" dirty="0"/>
          </a:p>
          <a:p>
            <a:r>
              <a:rPr lang="en-US" dirty="0"/>
              <a:t>While consultants can provide helpful insights, their role must remain advisory. Schools must procure consultants and establish clear contracts, conduct regular reviews, and maintain financial oversight to ensure proper consultant engagement. Schools must ensure they are not paying consultants for services they are not providing. </a:t>
            </a:r>
          </a:p>
          <a:p>
            <a:endParaRPr lang="en-US" dirty="0"/>
          </a:p>
          <a:p>
            <a:r>
              <a:rPr lang="en-US" dirty="0"/>
              <a:t>Schools should prioritize internal management to ensure that meal programs operate effectively and in compliance with regulations.</a:t>
            </a:r>
          </a:p>
        </p:txBody>
      </p:sp>
      <p:sp>
        <p:nvSpPr>
          <p:cNvPr id="6" name="Footer Placeholder 5"/>
          <p:cNvSpPr>
            <a:spLocks noGrp="1"/>
          </p:cNvSpPr>
          <p:nvPr>
            <p:ph type="ftr" sz="quarter" idx="4"/>
          </p:nvPr>
        </p:nvSpPr>
        <p:spPr>
          <a:xfrm flipV="1">
            <a:off x="1" y="7669529"/>
            <a:ext cx="4050453" cy="1105561"/>
          </a:xfrm>
          <a:prstGeom prst="rect">
            <a:avLst/>
          </a:prstGeom>
        </p:spPr>
        <p:txBody>
          <a:bodyPr vert="horz" lIns="93177" tIns="46589" rIns="93177" bIns="46589" rtlCol="0" anchor="b"/>
          <a:lstStyle>
            <a:lvl1pPr algn="l">
              <a:defRPr sz="1200"/>
            </a:lvl1pPr>
          </a:lstStyle>
          <a:p>
            <a:pPr defTabSz="931770">
              <a:defRPr/>
            </a:pPr>
            <a:endParaRPr dirty="0">
              <a:solidFill>
                <a:prstClr val="black"/>
              </a:solidFill>
              <a:latin typeface="Calibri"/>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pPr defTabSz="931770">
              <a:defRPr/>
            </a:pPr>
            <a:r>
              <a:rPr lang="cs-CZ" dirty="0">
                <a:solidFill>
                  <a:prstClr val="black"/>
                </a:solidFill>
                <a:latin typeface="Calibri"/>
              </a:rPr>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50453" cy="348615"/>
          </a:xfrm>
          <a:prstGeom prst="rect">
            <a:avLst/>
          </a:prstGeom>
        </p:spPr>
        <p:txBody>
          <a:bodyPr vert="horz" lIns="93177" tIns="46589" rIns="93177" bIns="46589" rtlCol="0"/>
          <a:lstStyle>
            <a:lvl1pPr algn="l">
              <a:defRPr sz="1200"/>
            </a:lvl1pPr>
          </a:lstStyle>
          <a:p>
            <a:endParaRPr dirty="0"/>
          </a:p>
        </p:txBody>
      </p:sp>
      <p:sp>
        <p:nvSpPr>
          <p:cNvPr id="3" name="Date Placeholder 2"/>
          <p:cNvSpPr>
            <a:spLocks noGrp="1"/>
          </p:cNvSpPr>
          <p:nvPr>
            <p:ph type="dt" idx="1"/>
          </p:nvPr>
        </p:nvSpPr>
        <p:spPr>
          <a:xfrm>
            <a:off x="5295125" y="1"/>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2675" y="520700"/>
            <a:ext cx="4641850" cy="2611438"/>
          </a:xfrm>
          <a:prstGeom prst="rect">
            <a:avLst/>
          </a:prstGeom>
          <a:noFill/>
          <a:ln w="12700">
            <a:solidFill>
              <a:prstClr val="black"/>
            </a:solidFill>
          </a:ln>
        </p:spPr>
        <p:txBody>
          <a:bodyPr vert="horz" lIns="93177" tIns="46589" rIns="93177" bIns="46589" rtlCol="0" anchor="ctr"/>
          <a:lstStyle/>
          <a:p>
            <a:endParaRPr dirty="0"/>
          </a:p>
        </p:txBody>
      </p:sp>
      <p:sp>
        <p:nvSpPr>
          <p:cNvPr id="5" name="Notes Placeholder 4"/>
          <p:cNvSpPr>
            <a:spLocks noGrp="1"/>
          </p:cNvSpPr>
          <p:nvPr>
            <p:ph type="body" sz="quarter" idx="3"/>
          </p:nvPr>
        </p:nvSpPr>
        <p:spPr>
          <a:xfrm>
            <a:off x="77894" y="3305387"/>
            <a:ext cx="6932507" cy="3132694"/>
          </a:xfrm>
          <a:prstGeom prst="rect">
            <a:avLst/>
          </a:prstGeom>
        </p:spPr>
        <p:txBody>
          <a:bodyPr vert="horz" lIns="93177" tIns="46589" rIns="93177" bIns="46589" rtlCol="0"/>
          <a:lstStyle/>
          <a:p>
            <a:r>
              <a:rPr lang="en-US" dirty="0"/>
              <a:t>To participate in the school meals program beginning in the 25-26 school year, a new SFA application must be submitted to the Office of Child Nutrition by July 31, 2025.  </a:t>
            </a:r>
          </a:p>
          <a:p>
            <a:endParaRPr lang="en-US" dirty="0"/>
          </a:p>
          <a:p>
            <a:r>
              <a:rPr lang="en-US" dirty="0"/>
              <a:t>To begin the process, you must request a new SFA application by completing the application request form on the child nutrition website or by emailing CN@nysed.gov. </a:t>
            </a:r>
          </a:p>
          <a:p>
            <a:endParaRPr lang="en-US" dirty="0"/>
          </a:p>
          <a:p>
            <a:r>
              <a:rPr lang="en-US" dirty="0"/>
              <a:t> Once received, NYSED CN will send an application via email to the email address(s) indicated on the request. </a:t>
            </a:r>
          </a:p>
          <a:p>
            <a:endParaRPr lang="en-US" dirty="0"/>
          </a:p>
          <a:p>
            <a:r>
              <a:rPr lang="en-US" dirty="0"/>
              <a:t>Once completed, you must submit the application and all required documents to CN@nysed.gov for review.</a:t>
            </a:r>
          </a:p>
          <a:p>
            <a:endParaRPr lang="en-US" dirty="0"/>
          </a:p>
          <a:p>
            <a:endParaRPr lang="en-US" dirty="0"/>
          </a:p>
        </p:txBody>
      </p:sp>
      <p:sp>
        <p:nvSpPr>
          <p:cNvPr id="6" name="Footer Placeholder 5"/>
          <p:cNvSpPr>
            <a:spLocks noGrp="1"/>
          </p:cNvSpPr>
          <p:nvPr>
            <p:ph type="ftr" sz="quarter" idx="4"/>
          </p:nvPr>
        </p:nvSpPr>
        <p:spPr>
          <a:xfrm>
            <a:off x="1" y="6610774"/>
            <a:ext cx="4050453" cy="347002"/>
          </a:xfrm>
          <a:prstGeom prst="rect">
            <a:avLst/>
          </a:prstGeom>
        </p:spPr>
        <p:txBody>
          <a:bodyPr vert="horz" lIns="93177" tIns="46589" rIns="93177" bIns="46589" rtlCol="0" anchor="b"/>
          <a:lstStyle>
            <a:lvl1pPr algn="l">
              <a:defRPr sz="1200"/>
            </a:lvl1pPr>
          </a:lstStyle>
          <a:p>
            <a:endParaRPr dirty="0"/>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50453" cy="348615"/>
          </a:xfrm>
          <a:prstGeom prst="rect">
            <a:avLst/>
          </a:prstGeom>
        </p:spPr>
        <p:txBody>
          <a:bodyPr vert="horz" lIns="93177" tIns="46589" rIns="93177" bIns="46589" rtlCol="0"/>
          <a:lstStyle>
            <a:lvl1pPr algn="l">
              <a:defRPr sz="1200"/>
            </a:lvl1pPr>
          </a:lstStyle>
          <a:p>
            <a:endParaRPr dirty="0"/>
          </a:p>
        </p:txBody>
      </p:sp>
      <p:sp>
        <p:nvSpPr>
          <p:cNvPr id="3" name="Date Placeholder 2"/>
          <p:cNvSpPr>
            <a:spLocks noGrp="1"/>
          </p:cNvSpPr>
          <p:nvPr>
            <p:ph type="dt" idx="1"/>
          </p:nvPr>
        </p:nvSpPr>
        <p:spPr>
          <a:xfrm>
            <a:off x="5295125" y="1"/>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2675" y="520700"/>
            <a:ext cx="4641850" cy="2611438"/>
          </a:xfrm>
          <a:prstGeom prst="rect">
            <a:avLst/>
          </a:prstGeom>
          <a:noFill/>
          <a:ln w="12700">
            <a:solidFill>
              <a:prstClr val="black"/>
            </a:solidFill>
          </a:ln>
        </p:spPr>
        <p:txBody>
          <a:bodyPr vert="horz" lIns="93177" tIns="46589" rIns="93177" bIns="46589" rtlCol="0" anchor="ctr"/>
          <a:lstStyle/>
          <a:p>
            <a:endParaRPr dirty="0"/>
          </a:p>
        </p:txBody>
      </p:sp>
      <p:sp>
        <p:nvSpPr>
          <p:cNvPr id="5" name="Notes Placeholder 4"/>
          <p:cNvSpPr>
            <a:spLocks noGrp="1"/>
          </p:cNvSpPr>
          <p:nvPr>
            <p:ph type="body" sz="quarter" idx="3"/>
          </p:nvPr>
        </p:nvSpPr>
        <p:spPr>
          <a:xfrm>
            <a:off x="1" y="3176271"/>
            <a:ext cx="7005532" cy="3261810"/>
          </a:xfrm>
          <a:prstGeom prst="rect">
            <a:avLst/>
          </a:prstGeom>
        </p:spPr>
        <p:txBody>
          <a:bodyPr vert="horz" lIns="93177" tIns="46589" rIns="93177" bIns="46589" rtlCol="0"/>
          <a:lstStyle/>
          <a:p>
            <a:r>
              <a:rPr lang="en-US" dirty="0"/>
              <a:t>Now, we will get started by covering important information on what the School Meals Programs are and requirements for participating as an SFA.</a:t>
            </a:r>
          </a:p>
          <a:p>
            <a:endParaRPr dirty="0"/>
          </a:p>
          <a:p>
            <a:r>
              <a:rPr lang="en-US" dirty="0"/>
              <a:t> The School Meals programs consist of:</a:t>
            </a:r>
          </a:p>
          <a:p>
            <a:endParaRPr lang="en-US" dirty="0"/>
          </a:p>
          <a:p>
            <a:r>
              <a:rPr lang="en-US" dirty="0"/>
              <a:t>The National School Lunch and School Breakfast Programs, which are federally assisted meal programs that provide nutritionally balanced meals to children each school day.</a:t>
            </a:r>
          </a:p>
          <a:p>
            <a:endParaRPr lang="en-US" dirty="0"/>
          </a:p>
          <a:p>
            <a:r>
              <a:rPr lang="en-US" dirty="0"/>
              <a:t>The Afterschool Snack Program, which offers reimbursement to schools who serve snacks to children in afterschool care settings that provide educational or enrichment activities. </a:t>
            </a:r>
          </a:p>
          <a:p>
            <a:endParaRPr lang="en-US" dirty="0"/>
          </a:p>
          <a:p>
            <a:r>
              <a:rPr lang="en-US" dirty="0"/>
              <a:t>The Extended Day Snack Program, which provides snack to students enrolled in a school that operates a school day that is at least one hour longer than the minimum number of school day hours required for comparable grade levels by the local educational agency.</a:t>
            </a:r>
          </a:p>
          <a:p>
            <a:endParaRPr lang="en-US" dirty="0"/>
          </a:p>
          <a:p>
            <a:r>
              <a:rPr lang="en-US" dirty="0"/>
              <a:t>The Fresh Fruit and Vegetable Program, which provides fresh fruits and vegetables for free to all enrolled students. This program is available in elementary schools that have the highest percentage of students certified for free and reduced-price benefits.</a:t>
            </a:r>
          </a:p>
          <a:p>
            <a:endParaRPr lang="en-US" dirty="0"/>
          </a:p>
          <a:p>
            <a:r>
              <a:rPr lang="en-US" dirty="0"/>
              <a:t>And the School Milk Program, which is only available to children in schools who do not participate in other federal meal service programs, such as the National School Lunch and School Breakfast Program. Participating schools and institutions receive federal reimbursement for each half pint of milk served.</a:t>
            </a:r>
          </a:p>
        </p:txBody>
      </p:sp>
      <p:sp>
        <p:nvSpPr>
          <p:cNvPr id="6" name="Footer Placeholder 5"/>
          <p:cNvSpPr>
            <a:spLocks noGrp="1"/>
          </p:cNvSpPr>
          <p:nvPr>
            <p:ph type="ftr" sz="quarter" idx="4"/>
          </p:nvPr>
        </p:nvSpPr>
        <p:spPr>
          <a:xfrm>
            <a:off x="1" y="8001000"/>
            <a:ext cx="4050453" cy="152400"/>
          </a:xfrm>
          <a:prstGeom prst="rect">
            <a:avLst/>
          </a:prstGeom>
        </p:spPr>
        <p:txBody>
          <a:bodyPr vert="horz" lIns="93177" tIns="46589" rIns="93177" bIns="46589" rtlCol="0" anchor="b"/>
          <a:lstStyle>
            <a:lvl1pPr algn="l">
              <a:defRPr sz="1200"/>
            </a:lvl1pPr>
          </a:lstStyle>
          <a:p>
            <a:endParaRPr dirty="0"/>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extLst>
      <p:ext uri="{BB962C8B-B14F-4D97-AF65-F5344CB8AC3E}">
        <p14:creationId xmlns:p14="http://schemas.microsoft.com/office/powerpoint/2010/main" val="13833533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50453" cy="348615"/>
          </a:xfrm>
          <a:prstGeom prst="rect">
            <a:avLst/>
          </a:prstGeom>
        </p:spPr>
        <p:txBody>
          <a:bodyPr vert="horz" lIns="93177" tIns="46589" rIns="93177" bIns="46589" rtlCol="0"/>
          <a:lstStyle>
            <a:lvl1pPr algn="l">
              <a:defRPr sz="1200"/>
            </a:lvl1pPr>
          </a:lstStyle>
          <a:p>
            <a:endParaRPr dirty="0"/>
          </a:p>
        </p:txBody>
      </p:sp>
      <p:sp>
        <p:nvSpPr>
          <p:cNvPr id="3" name="Date Placeholder 2"/>
          <p:cNvSpPr>
            <a:spLocks noGrp="1"/>
          </p:cNvSpPr>
          <p:nvPr>
            <p:ph type="dt" idx="1"/>
          </p:nvPr>
        </p:nvSpPr>
        <p:spPr>
          <a:xfrm>
            <a:off x="5295125" y="1"/>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2675" y="520700"/>
            <a:ext cx="4641850" cy="2611438"/>
          </a:xfrm>
          <a:prstGeom prst="rect">
            <a:avLst/>
          </a:prstGeom>
          <a:noFill/>
          <a:ln w="12700">
            <a:solidFill>
              <a:prstClr val="black"/>
            </a:solidFill>
          </a:ln>
        </p:spPr>
        <p:txBody>
          <a:bodyPr vert="horz" lIns="93177" tIns="46589" rIns="93177" bIns="46589" rtlCol="0" anchor="ctr"/>
          <a:lstStyle/>
          <a:p>
            <a:endParaRPr dirty="0"/>
          </a:p>
        </p:txBody>
      </p:sp>
      <p:sp>
        <p:nvSpPr>
          <p:cNvPr id="5" name="Notes Placeholder 4"/>
          <p:cNvSpPr>
            <a:spLocks noGrp="1"/>
          </p:cNvSpPr>
          <p:nvPr>
            <p:ph type="body" sz="quarter" idx="3"/>
          </p:nvPr>
        </p:nvSpPr>
        <p:spPr>
          <a:xfrm>
            <a:off x="77894" y="3305387"/>
            <a:ext cx="6854613" cy="3132694"/>
          </a:xfrm>
          <a:prstGeom prst="rect">
            <a:avLst/>
          </a:prstGeom>
        </p:spPr>
        <p:txBody>
          <a:bodyPr vert="horz" lIns="93177" tIns="46589" rIns="93177" bIns="46589" rtlCol="0"/>
          <a:lstStyle/>
          <a:p>
            <a:r>
              <a:rPr lang="en-US" dirty="0"/>
              <a:t>With the new SFA application, applicants will receive a pdf document that will guide the applicant through completing the new SFA application. </a:t>
            </a:r>
          </a:p>
        </p:txBody>
      </p:sp>
      <p:sp>
        <p:nvSpPr>
          <p:cNvPr id="6" name="Footer Placeholder 5"/>
          <p:cNvSpPr>
            <a:spLocks noGrp="1"/>
          </p:cNvSpPr>
          <p:nvPr>
            <p:ph type="ftr" sz="quarter" idx="4"/>
          </p:nvPr>
        </p:nvSpPr>
        <p:spPr>
          <a:xfrm>
            <a:off x="1" y="6610774"/>
            <a:ext cx="4050453" cy="347002"/>
          </a:xfrm>
          <a:prstGeom prst="rect">
            <a:avLst/>
          </a:prstGeom>
        </p:spPr>
        <p:txBody>
          <a:bodyPr vert="horz" lIns="93177" tIns="46589" rIns="93177" bIns="46589" rtlCol="0" anchor="b"/>
          <a:lstStyle>
            <a:lvl1pPr algn="l">
              <a:defRPr sz="1200"/>
            </a:lvl1pPr>
          </a:lstStyle>
          <a:p>
            <a:endParaRPr dirty="0"/>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50453" cy="348615"/>
          </a:xfrm>
          <a:prstGeom prst="rect">
            <a:avLst/>
          </a:prstGeom>
        </p:spPr>
        <p:txBody>
          <a:bodyPr vert="horz" lIns="93177" tIns="46589" rIns="93177" bIns="46589" rtlCol="0"/>
          <a:lstStyle>
            <a:lvl1pPr algn="l">
              <a:defRPr sz="1200"/>
            </a:lvl1pPr>
          </a:lstStyle>
          <a:p>
            <a:endParaRPr dirty="0"/>
          </a:p>
        </p:txBody>
      </p:sp>
      <p:sp>
        <p:nvSpPr>
          <p:cNvPr id="3" name="Date Placeholder 2"/>
          <p:cNvSpPr>
            <a:spLocks noGrp="1"/>
          </p:cNvSpPr>
          <p:nvPr>
            <p:ph type="dt" idx="1"/>
          </p:nvPr>
        </p:nvSpPr>
        <p:spPr>
          <a:xfrm>
            <a:off x="5295125" y="1"/>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2675" y="520700"/>
            <a:ext cx="4641850" cy="2611438"/>
          </a:xfrm>
          <a:prstGeom prst="rect">
            <a:avLst/>
          </a:prstGeom>
          <a:noFill/>
          <a:ln w="12700">
            <a:solidFill>
              <a:prstClr val="black"/>
            </a:solidFill>
          </a:ln>
        </p:spPr>
        <p:txBody>
          <a:bodyPr vert="horz" lIns="93177" tIns="46589" rIns="93177" bIns="46589" rtlCol="0" anchor="ctr"/>
          <a:lstStyle/>
          <a:p>
            <a:endParaRPr dirty="0"/>
          </a:p>
        </p:txBody>
      </p:sp>
      <p:sp>
        <p:nvSpPr>
          <p:cNvPr id="5" name="Notes Placeholder 4"/>
          <p:cNvSpPr>
            <a:spLocks noGrp="1"/>
          </p:cNvSpPr>
          <p:nvPr>
            <p:ph type="body" sz="quarter" idx="3"/>
          </p:nvPr>
        </p:nvSpPr>
        <p:spPr>
          <a:xfrm>
            <a:off x="77894" y="3305387"/>
            <a:ext cx="6932507" cy="3132694"/>
          </a:xfrm>
          <a:prstGeom prst="rect">
            <a:avLst/>
          </a:prstGeom>
        </p:spPr>
        <p:txBody>
          <a:bodyPr vert="horz" lIns="93177" tIns="46589" rIns="93177" bIns="46589" rtlCol="0"/>
          <a:lstStyle/>
          <a:p>
            <a:r>
              <a:rPr lang="en-US" dirty="0"/>
              <a:t>The new SFA application is an excel document that contains multiple tabs along the bottom. These tabs contain a variety of information as well as sections that must be completed by the SFA. </a:t>
            </a:r>
          </a:p>
          <a:p>
            <a:endParaRPr lang="en-US" dirty="0"/>
          </a:p>
          <a:p>
            <a:endParaRPr lang="en-US" dirty="0"/>
          </a:p>
        </p:txBody>
      </p:sp>
      <p:sp>
        <p:nvSpPr>
          <p:cNvPr id="6" name="Footer Placeholder 5"/>
          <p:cNvSpPr>
            <a:spLocks noGrp="1"/>
          </p:cNvSpPr>
          <p:nvPr>
            <p:ph type="ftr" sz="quarter" idx="4"/>
          </p:nvPr>
        </p:nvSpPr>
        <p:spPr>
          <a:xfrm>
            <a:off x="1" y="6610774"/>
            <a:ext cx="4050453" cy="347002"/>
          </a:xfrm>
          <a:prstGeom prst="rect">
            <a:avLst/>
          </a:prstGeom>
        </p:spPr>
        <p:txBody>
          <a:bodyPr vert="horz" lIns="93177" tIns="46589" rIns="93177" bIns="46589" rtlCol="0" anchor="b"/>
          <a:lstStyle>
            <a:lvl1pPr algn="l">
              <a:defRPr sz="1200"/>
            </a:lvl1pPr>
          </a:lstStyle>
          <a:p>
            <a:endParaRPr dirty="0"/>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extLst>
      <p:ext uri="{BB962C8B-B14F-4D97-AF65-F5344CB8AC3E}">
        <p14:creationId xmlns:p14="http://schemas.microsoft.com/office/powerpoint/2010/main" val="21130376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50453" cy="348615"/>
          </a:xfrm>
          <a:prstGeom prst="rect">
            <a:avLst/>
          </a:prstGeom>
        </p:spPr>
        <p:txBody>
          <a:bodyPr vert="horz" lIns="93177" tIns="46589" rIns="93177" bIns="46589" rtlCol="0"/>
          <a:lstStyle>
            <a:lvl1pPr algn="l">
              <a:defRPr sz="1200"/>
            </a:lvl1pPr>
          </a:lstStyle>
          <a:p>
            <a:endParaRPr dirty="0"/>
          </a:p>
        </p:txBody>
      </p:sp>
      <p:sp>
        <p:nvSpPr>
          <p:cNvPr id="3" name="Date Placeholder 2"/>
          <p:cNvSpPr>
            <a:spLocks noGrp="1"/>
          </p:cNvSpPr>
          <p:nvPr>
            <p:ph type="dt" idx="1"/>
          </p:nvPr>
        </p:nvSpPr>
        <p:spPr>
          <a:xfrm>
            <a:off x="5295125" y="1"/>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2675" y="520700"/>
            <a:ext cx="4641850" cy="2611438"/>
          </a:xfrm>
          <a:prstGeom prst="rect">
            <a:avLst/>
          </a:prstGeom>
          <a:noFill/>
          <a:ln w="12700">
            <a:solidFill>
              <a:prstClr val="black"/>
            </a:solidFill>
          </a:ln>
        </p:spPr>
        <p:txBody>
          <a:bodyPr vert="horz" lIns="93177" tIns="46589" rIns="93177" bIns="46589" rtlCol="0" anchor="ctr"/>
          <a:lstStyle/>
          <a:p>
            <a:endParaRPr dirty="0"/>
          </a:p>
        </p:txBody>
      </p:sp>
      <p:sp>
        <p:nvSpPr>
          <p:cNvPr id="5" name="Notes Placeholder 4"/>
          <p:cNvSpPr>
            <a:spLocks noGrp="1"/>
          </p:cNvSpPr>
          <p:nvPr>
            <p:ph type="body" sz="quarter" idx="3"/>
          </p:nvPr>
        </p:nvSpPr>
        <p:spPr>
          <a:xfrm>
            <a:off x="0" y="3305387"/>
            <a:ext cx="6932507" cy="3132694"/>
          </a:xfrm>
          <a:prstGeom prst="rect">
            <a:avLst/>
          </a:prstGeom>
        </p:spPr>
        <p:txBody>
          <a:bodyPr vert="horz" lIns="93177" tIns="46589" rIns="93177" bIns="46589" rtlCol="0"/>
          <a:lstStyle/>
          <a:p>
            <a:r>
              <a:rPr lang="en-US" dirty="0"/>
              <a:t>The second tab provides a checklist of all the required documents that need to be submitted along with the new SFA application. Utilize this checklist when applying to ensure all the correct and required information has been submitted. Only complete applications will be accepted. </a:t>
            </a:r>
          </a:p>
        </p:txBody>
      </p:sp>
      <p:sp>
        <p:nvSpPr>
          <p:cNvPr id="6" name="Footer Placeholder 5"/>
          <p:cNvSpPr>
            <a:spLocks noGrp="1"/>
          </p:cNvSpPr>
          <p:nvPr>
            <p:ph type="ftr" sz="quarter" idx="4"/>
          </p:nvPr>
        </p:nvSpPr>
        <p:spPr>
          <a:xfrm>
            <a:off x="1" y="6610774"/>
            <a:ext cx="4050453" cy="347002"/>
          </a:xfrm>
          <a:prstGeom prst="rect">
            <a:avLst/>
          </a:prstGeom>
        </p:spPr>
        <p:txBody>
          <a:bodyPr vert="horz" lIns="93177" tIns="46589" rIns="93177" bIns="46589" rtlCol="0" anchor="b"/>
          <a:lstStyle>
            <a:lvl1pPr algn="l">
              <a:defRPr sz="1200"/>
            </a:lvl1pPr>
          </a:lstStyle>
          <a:p>
            <a:endParaRPr dirty="0"/>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50453" cy="348615"/>
          </a:xfrm>
          <a:prstGeom prst="rect">
            <a:avLst/>
          </a:prstGeom>
        </p:spPr>
        <p:txBody>
          <a:bodyPr vert="horz" lIns="93177" tIns="46589" rIns="93177" bIns="46589" rtlCol="0"/>
          <a:lstStyle>
            <a:lvl1pPr algn="l">
              <a:defRPr sz="1200"/>
            </a:lvl1pPr>
          </a:lstStyle>
          <a:p>
            <a:endParaRPr dirty="0"/>
          </a:p>
        </p:txBody>
      </p:sp>
      <p:sp>
        <p:nvSpPr>
          <p:cNvPr id="3" name="Date Placeholder 2"/>
          <p:cNvSpPr>
            <a:spLocks noGrp="1"/>
          </p:cNvSpPr>
          <p:nvPr>
            <p:ph type="dt" idx="1"/>
          </p:nvPr>
        </p:nvSpPr>
        <p:spPr>
          <a:xfrm>
            <a:off x="5295125" y="1"/>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2675" y="520700"/>
            <a:ext cx="4641850" cy="2611438"/>
          </a:xfrm>
          <a:prstGeom prst="rect">
            <a:avLst/>
          </a:prstGeom>
          <a:noFill/>
          <a:ln w="12700">
            <a:solidFill>
              <a:prstClr val="black"/>
            </a:solidFill>
          </a:ln>
        </p:spPr>
        <p:txBody>
          <a:bodyPr vert="horz" lIns="93177" tIns="46589" rIns="93177" bIns="46589" rtlCol="0" anchor="ctr"/>
          <a:lstStyle/>
          <a:p>
            <a:endParaRPr dirty="0"/>
          </a:p>
        </p:txBody>
      </p:sp>
      <p:sp>
        <p:nvSpPr>
          <p:cNvPr id="5" name="Notes Placeholder 4"/>
          <p:cNvSpPr>
            <a:spLocks noGrp="1"/>
          </p:cNvSpPr>
          <p:nvPr>
            <p:ph type="body" sz="quarter" idx="3"/>
          </p:nvPr>
        </p:nvSpPr>
        <p:spPr>
          <a:xfrm>
            <a:off x="77893" y="3305387"/>
            <a:ext cx="6927639" cy="3132694"/>
          </a:xfrm>
          <a:prstGeom prst="rect">
            <a:avLst/>
          </a:prstGeom>
        </p:spPr>
        <p:txBody>
          <a:bodyPr vert="horz" lIns="93177" tIns="46589" rIns="93177" bIns="46589" rtlCol="0"/>
          <a:lstStyle/>
          <a:p>
            <a:r>
              <a:rPr lang="en-US" dirty="0"/>
              <a:t>Before we conclude the presentation, we want to direct you to our website  which we refer to as the Child Nutrition Knowledge Center. The homepage  is shown on the slide. Our website is your number one Child Nutrition Program information source. Consistently visiting the website will ensure you have the most up to date information.  </a:t>
            </a:r>
          </a:p>
          <a:p>
            <a:endParaRPr lang="en-US" dirty="0"/>
          </a:p>
          <a:p>
            <a:r>
              <a:rPr lang="en-US" dirty="0"/>
              <a:t>In addition to policy guidance, memos, and new grant opportunities or initiatives, there is also a calendar for program operators to ensure they are aware of due dates, deadlines and upcoming events!</a:t>
            </a:r>
          </a:p>
          <a:p>
            <a:endParaRPr lang="en-US" dirty="0"/>
          </a:p>
          <a:p>
            <a:r>
              <a:rPr lang="en-US" dirty="0"/>
              <a:t>Our office also provides many trainings and resources. Currently, our trainings are available under the trainings tab on our website and soon our trainings will be hosted on a new Learning Management System that will allow easy access to our learning materials! More information on our new learning management system will be coming soon! </a:t>
            </a:r>
          </a:p>
          <a:p>
            <a:endParaRPr lang="en-US" dirty="0"/>
          </a:p>
          <a:p>
            <a:r>
              <a:rPr lang="en-US" dirty="0"/>
              <a:t>Participating SFAs can also request program signage and promotional materials free of charge using our resource order form.  </a:t>
            </a:r>
          </a:p>
          <a:p>
            <a:endParaRPr lang="en-US" dirty="0"/>
          </a:p>
          <a:p>
            <a:r>
              <a:rPr lang="en-US" dirty="0"/>
              <a:t>Finally, on our website homepage, there is a link to the Child Nutrition Management System which we refer to as CNMS. You can see it circled in yellow. CNMS is a web-based system for the management of all child nutrition programs administered by NYSED. Here, SFAs will be set up with a log in to manage program information, place monthly claims for reimbursement, and submit required reports to NYSED. </a:t>
            </a:r>
          </a:p>
        </p:txBody>
      </p:sp>
      <p:sp>
        <p:nvSpPr>
          <p:cNvPr id="6" name="Footer Placeholder 5"/>
          <p:cNvSpPr>
            <a:spLocks noGrp="1"/>
          </p:cNvSpPr>
          <p:nvPr>
            <p:ph type="ftr" sz="quarter" idx="4"/>
          </p:nvPr>
        </p:nvSpPr>
        <p:spPr>
          <a:xfrm flipV="1">
            <a:off x="1" y="7669530"/>
            <a:ext cx="4050453" cy="542290"/>
          </a:xfrm>
          <a:prstGeom prst="rect">
            <a:avLst/>
          </a:prstGeom>
        </p:spPr>
        <p:txBody>
          <a:bodyPr vert="horz" lIns="93177" tIns="46589" rIns="93177" bIns="46589" rtlCol="0" anchor="b"/>
          <a:lstStyle>
            <a:lvl1pPr algn="l">
              <a:defRPr sz="1200"/>
            </a:lvl1pPr>
          </a:lstStyle>
          <a:p>
            <a:endParaRPr dirty="0"/>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50453" cy="348615"/>
          </a:xfrm>
          <a:prstGeom prst="rect">
            <a:avLst/>
          </a:prstGeom>
        </p:spPr>
        <p:txBody>
          <a:bodyPr vert="horz" lIns="93177" tIns="46589" rIns="93177" bIns="46589" rtlCol="0"/>
          <a:lstStyle>
            <a:lvl1pPr algn="l">
              <a:defRPr sz="1200"/>
            </a:lvl1pPr>
          </a:lstStyle>
          <a:p>
            <a:endParaRPr dirty="0"/>
          </a:p>
        </p:txBody>
      </p:sp>
      <p:sp>
        <p:nvSpPr>
          <p:cNvPr id="3" name="Date Placeholder 2"/>
          <p:cNvSpPr>
            <a:spLocks noGrp="1"/>
          </p:cNvSpPr>
          <p:nvPr>
            <p:ph type="dt" idx="1"/>
          </p:nvPr>
        </p:nvSpPr>
        <p:spPr>
          <a:xfrm>
            <a:off x="5295125" y="1"/>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2675" y="520700"/>
            <a:ext cx="4641850" cy="2611438"/>
          </a:xfrm>
          <a:prstGeom prst="rect">
            <a:avLst/>
          </a:prstGeom>
          <a:noFill/>
          <a:ln w="12700">
            <a:solidFill>
              <a:prstClr val="black"/>
            </a:solidFill>
          </a:ln>
        </p:spPr>
        <p:txBody>
          <a:bodyPr vert="horz" lIns="93177" tIns="46589" rIns="93177" bIns="46589" rtlCol="0" anchor="ctr"/>
          <a:lstStyle/>
          <a:p>
            <a:endParaRPr dirty="0"/>
          </a:p>
        </p:txBody>
      </p:sp>
      <p:sp>
        <p:nvSpPr>
          <p:cNvPr id="5" name="Notes Placeholder 4"/>
          <p:cNvSpPr>
            <a:spLocks noGrp="1"/>
          </p:cNvSpPr>
          <p:nvPr>
            <p:ph type="body" sz="quarter" idx="3"/>
          </p:nvPr>
        </p:nvSpPr>
        <p:spPr>
          <a:xfrm>
            <a:off x="934720" y="3305387"/>
            <a:ext cx="7477760" cy="3132694"/>
          </a:xfrm>
          <a:prstGeom prst="rect">
            <a:avLst/>
          </a:prstGeom>
        </p:spPr>
        <p:txBody>
          <a:bodyPr vert="horz" lIns="93177" tIns="46589" rIns="93177" bIns="46589" rtlCol="0"/>
          <a:lstStyle/>
          <a:p>
            <a:r>
              <a:rPr lang="en-US" dirty="0"/>
              <a:t>Thank you, we will now answer questions. </a:t>
            </a:r>
          </a:p>
        </p:txBody>
      </p:sp>
      <p:sp>
        <p:nvSpPr>
          <p:cNvPr id="6" name="Footer Placeholder 5"/>
          <p:cNvSpPr>
            <a:spLocks noGrp="1"/>
          </p:cNvSpPr>
          <p:nvPr>
            <p:ph type="ftr" sz="quarter" idx="4"/>
          </p:nvPr>
        </p:nvSpPr>
        <p:spPr>
          <a:xfrm>
            <a:off x="1" y="6610774"/>
            <a:ext cx="4050453" cy="347002"/>
          </a:xfrm>
          <a:prstGeom prst="rect">
            <a:avLst/>
          </a:prstGeom>
        </p:spPr>
        <p:txBody>
          <a:bodyPr vert="horz" lIns="93177" tIns="46589" rIns="93177" bIns="46589" rtlCol="0" anchor="b"/>
          <a:lstStyle>
            <a:lvl1pPr algn="l">
              <a:defRPr sz="1200"/>
            </a:lvl1pPr>
          </a:lstStyle>
          <a:p>
            <a:endParaRPr dirty="0"/>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50453" cy="348615"/>
          </a:xfrm>
          <a:prstGeom prst="rect">
            <a:avLst/>
          </a:prstGeom>
        </p:spPr>
        <p:txBody>
          <a:bodyPr vert="horz" lIns="93177" tIns="46589" rIns="93177" bIns="46589" rtlCol="0"/>
          <a:lstStyle>
            <a:lvl1pPr algn="l">
              <a:defRPr sz="1200"/>
            </a:lvl1pPr>
          </a:lstStyle>
          <a:p>
            <a:pPr defTabSz="931770">
              <a:defRPr/>
            </a:pPr>
            <a:endParaRPr dirty="0">
              <a:solidFill>
                <a:prstClr val="black"/>
              </a:solidFill>
              <a:latin typeface="Calibri"/>
            </a:endParaRPr>
          </a:p>
        </p:txBody>
      </p:sp>
      <p:sp>
        <p:nvSpPr>
          <p:cNvPr id="3" name="Date Placeholder 2"/>
          <p:cNvSpPr>
            <a:spLocks noGrp="1"/>
          </p:cNvSpPr>
          <p:nvPr>
            <p:ph type="dt" idx="1"/>
          </p:nvPr>
        </p:nvSpPr>
        <p:spPr>
          <a:xfrm>
            <a:off x="5295125" y="1"/>
            <a:ext cx="4050453" cy="348615"/>
          </a:xfrm>
          <a:prstGeom prst="rect">
            <a:avLst/>
          </a:prstGeom>
        </p:spPr>
        <p:txBody>
          <a:bodyPr vert="horz" lIns="93177" tIns="46589" rIns="93177" bIns="46589" rtlCol="0"/>
          <a:lstStyle>
            <a:lvl1pPr algn="r">
              <a:defRPr sz="1200"/>
            </a:lvl1pPr>
          </a:lstStyle>
          <a:p>
            <a:pPr defTabSz="931770">
              <a:defRPr/>
            </a:pPr>
            <a:r>
              <a:rPr lang="cs-CZ">
                <a:solidFill>
                  <a:prstClr val="black"/>
                </a:solidFill>
                <a:latin typeface="Calibri"/>
              </a:rPr>
              <a:t>1.7.2013</a:t>
            </a:r>
          </a:p>
        </p:txBody>
      </p:sp>
      <p:sp>
        <p:nvSpPr>
          <p:cNvPr id="4" name="Slide Image Placeholder 3"/>
          <p:cNvSpPr>
            <a:spLocks noGrp="1" noRot="1" noChangeAspect="1"/>
          </p:cNvSpPr>
          <p:nvPr>
            <p:ph type="sldImg" idx="2"/>
          </p:nvPr>
        </p:nvSpPr>
        <p:spPr>
          <a:xfrm>
            <a:off x="2352675" y="520700"/>
            <a:ext cx="4641850" cy="2611438"/>
          </a:xfrm>
          <a:prstGeom prst="rect">
            <a:avLst/>
          </a:prstGeom>
          <a:noFill/>
          <a:ln w="12700">
            <a:solidFill>
              <a:prstClr val="black"/>
            </a:solidFill>
          </a:ln>
        </p:spPr>
        <p:txBody>
          <a:bodyPr vert="horz" lIns="93177" tIns="46589" rIns="93177" bIns="46589" rtlCol="0" anchor="ctr"/>
          <a:lstStyle/>
          <a:p>
            <a:endParaRPr dirty="0"/>
          </a:p>
        </p:txBody>
      </p:sp>
      <p:sp>
        <p:nvSpPr>
          <p:cNvPr id="5" name="Notes Placeholder 4"/>
          <p:cNvSpPr>
            <a:spLocks noGrp="1"/>
          </p:cNvSpPr>
          <p:nvPr>
            <p:ph type="body" sz="quarter" idx="3"/>
          </p:nvPr>
        </p:nvSpPr>
        <p:spPr>
          <a:xfrm>
            <a:off x="0" y="3305387"/>
            <a:ext cx="6932507" cy="3132694"/>
          </a:xfrm>
          <a:prstGeom prst="rect">
            <a:avLst/>
          </a:prstGeom>
        </p:spPr>
        <p:txBody>
          <a:bodyPr vert="horz" lIns="93177" tIns="46589" rIns="93177" bIns="46589" rtlCol="0"/>
          <a:lstStyle/>
          <a:p>
            <a:r>
              <a:rPr lang="en-US" dirty="0"/>
              <a:t>When an eligible school is considering to participate in the federal school meals programs, the school must determine how to operate. </a:t>
            </a:r>
          </a:p>
          <a:p>
            <a:endParaRPr lang="en-US" dirty="0"/>
          </a:p>
          <a:p>
            <a:r>
              <a:rPr lang="en-US" dirty="0"/>
              <a:t>A School Food Authority, or SFA, is the governing body which is responsible for the administration of the school meals programs for one or more eligible schools; and has the legal authority to operate the program or programs. The SFA assumes full program responsibility.</a:t>
            </a:r>
          </a:p>
          <a:p>
            <a:endParaRPr lang="en-US" dirty="0"/>
          </a:p>
          <a:p>
            <a:r>
              <a:rPr lang="en-US" dirty="0"/>
              <a:t>The SFA must apply on behalf of any eligible school they will be operating. The eligible school, if approved, becomes a Recipient Agency under the SFA. </a:t>
            </a:r>
          </a:p>
          <a:p>
            <a:endParaRPr lang="en-US" dirty="0"/>
          </a:p>
          <a:p>
            <a:r>
              <a:rPr lang="en-US" dirty="0"/>
              <a:t>A Recipient Agency, or RA, is an educational unit of high school grade or under, recognized as part of the educational system in the State, and operates under a public or non-profit private SFA. Again, the SFA assumes full program responsibility for it’s approved RAs. </a:t>
            </a:r>
          </a:p>
          <a:p>
            <a:endParaRPr lang="en-US" dirty="0"/>
          </a:p>
          <a:p>
            <a:r>
              <a:rPr lang="en-US" dirty="0"/>
              <a:t>SFAs and RAs can be set up in various ways. An example of this relationship would be a public school district with 3 elementary schools, 2 middle schools, and 1 high school. In this case, the public school district is the SFA and each of the 6 schools that are a part of this district are considered RAs.</a:t>
            </a:r>
          </a:p>
          <a:p>
            <a:endParaRPr lang="en-US" dirty="0"/>
          </a:p>
          <a:p>
            <a:r>
              <a:rPr lang="en-US" dirty="0"/>
              <a:t>Should your eligible school determine there is not capacity to enter the school meals programs as an SFA, another SFA that is already approved to participate in the program may apply to NYSED to take on the school as an RA. In this case, the SFA would assume full responsibility of administering the school meals programs for the RA. Please note, that there is now only one enrollment period for adding a new Recipient Agency to an existing School Food Authority. That enrollment period is April 1st through July 31st, for the current year and April 1st through June 30th for subsequent years. </a:t>
            </a:r>
          </a:p>
          <a:p>
            <a:endParaRPr lang="en-US" dirty="0"/>
          </a:p>
          <a:p>
            <a:endParaRPr lang="en-US" dirty="0"/>
          </a:p>
        </p:txBody>
      </p:sp>
      <p:sp>
        <p:nvSpPr>
          <p:cNvPr id="6" name="Footer Placeholder 5"/>
          <p:cNvSpPr>
            <a:spLocks noGrp="1"/>
          </p:cNvSpPr>
          <p:nvPr>
            <p:ph type="ftr" sz="quarter" idx="4"/>
          </p:nvPr>
        </p:nvSpPr>
        <p:spPr>
          <a:xfrm>
            <a:off x="1" y="8382000"/>
            <a:ext cx="4050453" cy="304800"/>
          </a:xfrm>
          <a:prstGeom prst="rect">
            <a:avLst/>
          </a:prstGeom>
        </p:spPr>
        <p:txBody>
          <a:bodyPr vert="horz" lIns="93177" tIns="46589" rIns="93177" bIns="46589" rtlCol="0" anchor="b"/>
          <a:lstStyle>
            <a:lvl1pPr algn="l">
              <a:defRPr sz="1200"/>
            </a:lvl1pPr>
          </a:lstStyle>
          <a:p>
            <a:pPr defTabSz="931770">
              <a:defRPr/>
            </a:pPr>
            <a:endParaRPr dirty="0">
              <a:solidFill>
                <a:prstClr val="black"/>
              </a:solidFill>
              <a:latin typeface="Calibri"/>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pPr defTabSz="931770">
              <a:defRPr/>
            </a:pPr>
            <a:r>
              <a:rPr lang="cs-CZ">
                <a:solidFill>
                  <a:prstClr val="black"/>
                </a:solidFill>
                <a:latin typeface="Calibri"/>
              </a:rPr>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50453" cy="348615"/>
          </a:xfrm>
          <a:prstGeom prst="rect">
            <a:avLst/>
          </a:prstGeom>
        </p:spPr>
        <p:txBody>
          <a:bodyPr vert="horz" lIns="93177" tIns="46589" rIns="93177" bIns="46589" rtlCol="0"/>
          <a:lstStyle>
            <a:lvl1pPr algn="l">
              <a:defRPr sz="1200"/>
            </a:lvl1pPr>
          </a:lstStyle>
          <a:p>
            <a:pPr defTabSz="931770">
              <a:defRPr/>
            </a:pPr>
            <a:endParaRPr dirty="0">
              <a:solidFill>
                <a:prstClr val="black"/>
              </a:solidFill>
              <a:latin typeface="Calibri"/>
            </a:endParaRPr>
          </a:p>
        </p:txBody>
      </p:sp>
      <p:sp>
        <p:nvSpPr>
          <p:cNvPr id="3" name="Date Placeholder 2"/>
          <p:cNvSpPr>
            <a:spLocks noGrp="1"/>
          </p:cNvSpPr>
          <p:nvPr>
            <p:ph type="dt" idx="1"/>
          </p:nvPr>
        </p:nvSpPr>
        <p:spPr>
          <a:xfrm>
            <a:off x="5295125" y="1"/>
            <a:ext cx="4050453" cy="348615"/>
          </a:xfrm>
          <a:prstGeom prst="rect">
            <a:avLst/>
          </a:prstGeom>
        </p:spPr>
        <p:txBody>
          <a:bodyPr vert="horz" lIns="93177" tIns="46589" rIns="93177" bIns="46589" rtlCol="0"/>
          <a:lstStyle>
            <a:lvl1pPr algn="r">
              <a:defRPr sz="1200"/>
            </a:lvl1pPr>
          </a:lstStyle>
          <a:p>
            <a:pPr defTabSz="931770">
              <a:defRPr/>
            </a:pPr>
            <a:r>
              <a:rPr lang="cs-CZ">
                <a:solidFill>
                  <a:prstClr val="black"/>
                </a:solidFill>
                <a:latin typeface="Calibri"/>
              </a:rPr>
              <a:t>1.7.2013</a:t>
            </a:r>
          </a:p>
        </p:txBody>
      </p:sp>
      <p:sp>
        <p:nvSpPr>
          <p:cNvPr id="4" name="Slide Image Placeholder 3"/>
          <p:cNvSpPr>
            <a:spLocks noGrp="1" noRot="1" noChangeAspect="1"/>
          </p:cNvSpPr>
          <p:nvPr>
            <p:ph type="sldImg" idx="2"/>
          </p:nvPr>
        </p:nvSpPr>
        <p:spPr>
          <a:xfrm>
            <a:off x="2352675" y="520700"/>
            <a:ext cx="4641850" cy="2611438"/>
          </a:xfrm>
          <a:prstGeom prst="rect">
            <a:avLst/>
          </a:prstGeom>
          <a:noFill/>
          <a:ln w="12700">
            <a:solidFill>
              <a:prstClr val="black"/>
            </a:solidFill>
          </a:ln>
        </p:spPr>
        <p:txBody>
          <a:bodyPr vert="horz" lIns="93177" tIns="46589" rIns="93177" bIns="46589" rtlCol="0" anchor="ctr"/>
          <a:lstStyle/>
          <a:p>
            <a:endParaRPr dirty="0"/>
          </a:p>
        </p:txBody>
      </p:sp>
      <p:sp>
        <p:nvSpPr>
          <p:cNvPr id="5" name="Notes Placeholder 4"/>
          <p:cNvSpPr>
            <a:spLocks noGrp="1"/>
          </p:cNvSpPr>
          <p:nvPr>
            <p:ph type="body" sz="quarter" idx="3"/>
          </p:nvPr>
        </p:nvSpPr>
        <p:spPr>
          <a:xfrm>
            <a:off x="0" y="3305387"/>
            <a:ext cx="7010400" cy="3132694"/>
          </a:xfrm>
          <a:prstGeom prst="rect">
            <a:avLst/>
          </a:prstGeom>
        </p:spPr>
        <p:txBody>
          <a:bodyPr vert="horz" lIns="93177" tIns="46589" rIns="93177" bIns="46589" rtlCol="0"/>
          <a:lstStyle/>
          <a:p>
            <a:r>
              <a:rPr lang="en-US" dirty="0"/>
              <a:t>To be eligible to participate in the School Meals Programs as an SFA or an RA, applicants must be a recognized school and must be not-for-profit as demonstrated by federal 501c3 status.</a:t>
            </a:r>
          </a:p>
          <a:p>
            <a:endParaRPr lang="en-US" dirty="0"/>
          </a:p>
          <a:p>
            <a:pPr defTabSz="931770">
              <a:defRPr/>
            </a:pPr>
            <a:r>
              <a:rPr lang="en-US" dirty="0"/>
              <a:t>Within these parameters, a school may be a public school, non-public school, charter school, or residential childcare institute. Further, each eligible school building is required to have its own active BEDS code with NYSED that demonstrates it is a school. </a:t>
            </a:r>
          </a:p>
          <a:p>
            <a:pPr defTabSz="931770">
              <a:defRPr/>
            </a:pPr>
            <a:endParaRPr lang="en-US" dirty="0"/>
          </a:p>
          <a:p>
            <a:pPr defTabSz="931770">
              <a:defRPr/>
            </a:pPr>
            <a:r>
              <a:rPr lang="en-US" dirty="0"/>
              <a:t>Additionally, SFA applicants must have an active Unique Entity Identifier or UEI that is registered in the System for Awards Management or SAM system, which is used by the federal government to track how federal funds are allocated and expended. Any organization receiving a million dollars or more in federal funds are required to have a single audit. The applicant must allow for a public search of the UEI record in the SAM system.</a:t>
            </a:r>
          </a:p>
          <a:p>
            <a:endParaRPr lang="en-US" dirty="0"/>
          </a:p>
          <a:p>
            <a:r>
              <a:rPr lang="en-US" dirty="0"/>
              <a:t>Documentation to support these eligibility requirements must be supplied with the new SFA application.</a:t>
            </a:r>
          </a:p>
        </p:txBody>
      </p:sp>
      <p:sp>
        <p:nvSpPr>
          <p:cNvPr id="6" name="Footer Placeholder 5"/>
          <p:cNvSpPr>
            <a:spLocks noGrp="1"/>
          </p:cNvSpPr>
          <p:nvPr>
            <p:ph type="ftr" sz="quarter" idx="4"/>
          </p:nvPr>
        </p:nvSpPr>
        <p:spPr>
          <a:xfrm>
            <a:off x="1" y="6610774"/>
            <a:ext cx="4050453" cy="347002"/>
          </a:xfrm>
          <a:prstGeom prst="rect">
            <a:avLst/>
          </a:prstGeom>
        </p:spPr>
        <p:txBody>
          <a:bodyPr vert="horz" lIns="93177" tIns="46589" rIns="93177" bIns="46589" rtlCol="0" anchor="b"/>
          <a:lstStyle>
            <a:lvl1pPr algn="l">
              <a:defRPr sz="1200"/>
            </a:lvl1pPr>
          </a:lstStyle>
          <a:p>
            <a:pPr defTabSz="931770">
              <a:defRPr/>
            </a:pPr>
            <a:endParaRPr dirty="0">
              <a:solidFill>
                <a:prstClr val="black"/>
              </a:solidFill>
              <a:latin typeface="Calibri"/>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pPr defTabSz="931770">
              <a:defRPr/>
            </a:pPr>
            <a:r>
              <a:rPr lang="cs-CZ">
                <a:solidFill>
                  <a:prstClr val="black"/>
                </a:solidFill>
                <a:latin typeface="Calibri"/>
              </a:rPr>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50453" cy="348615"/>
          </a:xfrm>
          <a:prstGeom prst="rect">
            <a:avLst/>
          </a:prstGeom>
        </p:spPr>
        <p:txBody>
          <a:bodyPr vert="horz" lIns="93177" tIns="46589" rIns="93177" bIns="46589" rtlCol="0"/>
          <a:lstStyle>
            <a:lvl1pPr algn="l">
              <a:defRPr sz="1200"/>
            </a:lvl1pPr>
          </a:lstStyle>
          <a:p>
            <a:pPr defTabSz="931770">
              <a:defRPr/>
            </a:pPr>
            <a:endParaRPr dirty="0">
              <a:solidFill>
                <a:prstClr val="black"/>
              </a:solidFill>
              <a:latin typeface="Calibri"/>
            </a:endParaRPr>
          </a:p>
        </p:txBody>
      </p:sp>
      <p:sp>
        <p:nvSpPr>
          <p:cNvPr id="3" name="Date Placeholder 2"/>
          <p:cNvSpPr>
            <a:spLocks noGrp="1"/>
          </p:cNvSpPr>
          <p:nvPr>
            <p:ph type="dt" idx="1"/>
          </p:nvPr>
        </p:nvSpPr>
        <p:spPr>
          <a:xfrm>
            <a:off x="5295125" y="1"/>
            <a:ext cx="4050453" cy="348615"/>
          </a:xfrm>
          <a:prstGeom prst="rect">
            <a:avLst/>
          </a:prstGeom>
        </p:spPr>
        <p:txBody>
          <a:bodyPr vert="horz" lIns="93177" tIns="46589" rIns="93177" bIns="46589" rtlCol="0"/>
          <a:lstStyle>
            <a:lvl1pPr algn="r">
              <a:defRPr sz="1200"/>
            </a:lvl1pPr>
          </a:lstStyle>
          <a:p>
            <a:pPr defTabSz="931770">
              <a:defRPr/>
            </a:pPr>
            <a:r>
              <a:rPr lang="cs-CZ">
                <a:solidFill>
                  <a:prstClr val="black"/>
                </a:solidFill>
                <a:latin typeface="Calibri"/>
              </a:rPr>
              <a:t>1.7.2013</a:t>
            </a:r>
          </a:p>
        </p:txBody>
      </p:sp>
      <p:sp>
        <p:nvSpPr>
          <p:cNvPr id="4" name="Slide Image Placeholder 3"/>
          <p:cNvSpPr>
            <a:spLocks noGrp="1" noRot="1" noChangeAspect="1"/>
          </p:cNvSpPr>
          <p:nvPr>
            <p:ph type="sldImg" idx="2"/>
          </p:nvPr>
        </p:nvSpPr>
        <p:spPr>
          <a:xfrm>
            <a:off x="2352675" y="520700"/>
            <a:ext cx="4641850" cy="2611438"/>
          </a:xfrm>
          <a:prstGeom prst="rect">
            <a:avLst/>
          </a:prstGeom>
          <a:noFill/>
          <a:ln w="12700">
            <a:solidFill>
              <a:prstClr val="black"/>
            </a:solidFill>
          </a:ln>
        </p:spPr>
        <p:txBody>
          <a:bodyPr vert="horz" lIns="93177" tIns="46589" rIns="93177" bIns="46589" rtlCol="0" anchor="ctr"/>
          <a:lstStyle/>
          <a:p>
            <a:endParaRPr dirty="0"/>
          </a:p>
        </p:txBody>
      </p:sp>
      <p:sp>
        <p:nvSpPr>
          <p:cNvPr id="5" name="Notes Placeholder 4"/>
          <p:cNvSpPr>
            <a:spLocks noGrp="1"/>
          </p:cNvSpPr>
          <p:nvPr>
            <p:ph type="body" sz="quarter" idx="3"/>
          </p:nvPr>
        </p:nvSpPr>
        <p:spPr>
          <a:xfrm>
            <a:off x="1" y="3305387"/>
            <a:ext cx="7005532" cy="3132694"/>
          </a:xfrm>
          <a:prstGeom prst="rect">
            <a:avLst/>
          </a:prstGeom>
        </p:spPr>
        <p:txBody>
          <a:bodyPr vert="horz" lIns="93177" tIns="46589" rIns="93177" bIns="46589" rtlCol="0"/>
          <a:lstStyle/>
          <a:p>
            <a:r>
              <a:rPr lang="en-US" dirty="0"/>
              <a:t>Beginning in the 2025-2026 School Year, the NYS budget provides additional funding for the Universal Free School Meals Program. </a:t>
            </a:r>
          </a:p>
          <a:p>
            <a:endParaRPr lang="en-US" dirty="0"/>
          </a:p>
          <a:p>
            <a:r>
              <a:rPr lang="en-US" dirty="0"/>
              <a:t>Universal Free Meals requires schools participating in the National School Lunch and/or School Breakfast Program to provide breakfast and/or lunch meals at no charge to all students during the school day, regardless of student income or categorical eligibility. </a:t>
            </a:r>
          </a:p>
          <a:p>
            <a:endParaRPr lang="en-US" dirty="0"/>
          </a:p>
          <a:p>
            <a:r>
              <a:rPr lang="en-US" dirty="0"/>
              <a:t>Meal reimbursement is comprised of both federal and state funding. </a:t>
            </a:r>
          </a:p>
          <a:p>
            <a:endParaRPr lang="en-US" dirty="0"/>
          </a:p>
          <a:p>
            <a:r>
              <a:rPr lang="en-US" dirty="0"/>
              <a:t>Through the universal free meals program, NYS funding will provide additional per meal reimbursement so that every served and claimed reimbursable meal is reimbursed at the same reimbursement rate that is equal to the combined state and federal reimbursement rate in the free meal category. </a:t>
            </a:r>
          </a:p>
          <a:p>
            <a:endParaRPr lang="en-US" dirty="0"/>
          </a:p>
        </p:txBody>
      </p:sp>
      <p:sp>
        <p:nvSpPr>
          <p:cNvPr id="6" name="Footer Placeholder 5"/>
          <p:cNvSpPr>
            <a:spLocks noGrp="1"/>
          </p:cNvSpPr>
          <p:nvPr>
            <p:ph type="ftr" sz="quarter" idx="4"/>
          </p:nvPr>
        </p:nvSpPr>
        <p:spPr>
          <a:xfrm>
            <a:off x="1" y="6610774"/>
            <a:ext cx="4050453" cy="347002"/>
          </a:xfrm>
          <a:prstGeom prst="rect">
            <a:avLst/>
          </a:prstGeom>
        </p:spPr>
        <p:txBody>
          <a:bodyPr vert="horz" lIns="93177" tIns="46589" rIns="93177" bIns="46589" rtlCol="0" anchor="b"/>
          <a:lstStyle>
            <a:lvl1pPr algn="l">
              <a:defRPr sz="1200"/>
            </a:lvl1pPr>
          </a:lstStyle>
          <a:p>
            <a:pPr defTabSz="931770">
              <a:defRPr/>
            </a:pPr>
            <a:endParaRPr dirty="0">
              <a:solidFill>
                <a:prstClr val="black"/>
              </a:solidFill>
              <a:latin typeface="Calibri"/>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pPr defTabSz="931770">
              <a:defRPr/>
            </a:pPr>
            <a:r>
              <a:rPr lang="cs-CZ">
                <a:solidFill>
                  <a:prstClr val="black"/>
                </a:solidFill>
                <a:latin typeface="Calibri"/>
              </a:rPr>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50453" cy="348615"/>
          </a:xfrm>
          <a:prstGeom prst="rect">
            <a:avLst/>
          </a:prstGeom>
        </p:spPr>
        <p:txBody>
          <a:bodyPr vert="horz" lIns="93177" tIns="46589" rIns="93177" bIns="46589" rtlCol="0"/>
          <a:lstStyle>
            <a:lvl1pPr algn="l">
              <a:defRPr sz="1200"/>
            </a:lvl1pPr>
          </a:lstStyle>
          <a:p>
            <a:pPr defTabSz="931770">
              <a:defRPr/>
            </a:pPr>
            <a:endParaRPr dirty="0">
              <a:solidFill>
                <a:prstClr val="black"/>
              </a:solidFill>
              <a:latin typeface="Calibri"/>
            </a:endParaRPr>
          </a:p>
        </p:txBody>
      </p:sp>
      <p:sp>
        <p:nvSpPr>
          <p:cNvPr id="3" name="Date Placeholder 2"/>
          <p:cNvSpPr>
            <a:spLocks noGrp="1"/>
          </p:cNvSpPr>
          <p:nvPr>
            <p:ph type="dt" idx="1"/>
          </p:nvPr>
        </p:nvSpPr>
        <p:spPr>
          <a:xfrm>
            <a:off x="5295125" y="1"/>
            <a:ext cx="4050453" cy="348615"/>
          </a:xfrm>
          <a:prstGeom prst="rect">
            <a:avLst/>
          </a:prstGeom>
        </p:spPr>
        <p:txBody>
          <a:bodyPr vert="horz" lIns="93177" tIns="46589" rIns="93177" bIns="46589" rtlCol="0"/>
          <a:lstStyle>
            <a:lvl1pPr algn="r">
              <a:defRPr sz="1200"/>
            </a:lvl1pPr>
          </a:lstStyle>
          <a:p>
            <a:pPr defTabSz="931770">
              <a:defRPr/>
            </a:pPr>
            <a:r>
              <a:rPr lang="cs-CZ">
                <a:solidFill>
                  <a:prstClr val="black"/>
                </a:solidFill>
                <a:latin typeface="Calibri"/>
              </a:rPr>
              <a:t>1.7.2013</a:t>
            </a:r>
          </a:p>
        </p:txBody>
      </p:sp>
      <p:sp>
        <p:nvSpPr>
          <p:cNvPr id="4" name="Slide Image Placeholder 3"/>
          <p:cNvSpPr>
            <a:spLocks noGrp="1" noRot="1" noChangeAspect="1"/>
          </p:cNvSpPr>
          <p:nvPr>
            <p:ph type="sldImg" idx="2"/>
          </p:nvPr>
        </p:nvSpPr>
        <p:spPr>
          <a:xfrm>
            <a:off x="2352675" y="520700"/>
            <a:ext cx="4641850" cy="2611438"/>
          </a:xfrm>
          <a:prstGeom prst="rect">
            <a:avLst/>
          </a:prstGeom>
          <a:noFill/>
          <a:ln w="12700">
            <a:solidFill>
              <a:prstClr val="black"/>
            </a:solidFill>
          </a:ln>
        </p:spPr>
        <p:txBody>
          <a:bodyPr vert="horz" lIns="93177" tIns="46589" rIns="93177" bIns="46589" rtlCol="0" anchor="ctr"/>
          <a:lstStyle/>
          <a:p>
            <a:endParaRPr dirty="0"/>
          </a:p>
        </p:txBody>
      </p:sp>
      <p:sp>
        <p:nvSpPr>
          <p:cNvPr id="5" name="Notes Placeholder 4"/>
          <p:cNvSpPr>
            <a:spLocks noGrp="1"/>
          </p:cNvSpPr>
          <p:nvPr>
            <p:ph type="body" sz="quarter" idx="3"/>
          </p:nvPr>
        </p:nvSpPr>
        <p:spPr>
          <a:xfrm>
            <a:off x="77894" y="3305387"/>
            <a:ext cx="6854613" cy="3132694"/>
          </a:xfrm>
          <a:prstGeom prst="rect">
            <a:avLst/>
          </a:prstGeom>
        </p:spPr>
        <p:txBody>
          <a:bodyPr vert="horz" lIns="93177" tIns="46589" rIns="93177" bIns="46589" rtlCol="0"/>
          <a:lstStyle/>
          <a:p>
            <a:r>
              <a:rPr lang="en-US" dirty="0"/>
              <a:t>To maximize federal reimbursement SFAs must apply for their RAs to participate in either the Community Eligibility Provision, referred to as CEP, or if they are not eligible for CEP, the SFA must apply for the RA to participate in Provision 2.  </a:t>
            </a:r>
          </a:p>
          <a:p>
            <a:endParaRPr lang="en-US" dirty="0"/>
          </a:p>
          <a:p>
            <a:r>
              <a:rPr lang="en-US" dirty="0"/>
              <a:t>CEP and Provision 2 differ in requirements and how they are administered. Today, we will cover only the basic information of each provision, however, our website provides detailed information and resources you can use to familiarize yourself. Scan the QR codes on the slide to be directed to that section of our website. </a:t>
            </a:r>
          </a:p>
        </p:txBody>
      </p:sp>
      <p:sp>
        <p:nvSpPr>
          <p:cNvPr id="6" name="Footer Placeholder 5"/>
          <p:cNvSpPr>
            <a:spLocks noGrp="1"/>
          </p:cNvSpPr>
          <p:nvPr>
            <p:ph type="ftr" sz="quarter" idx="4"/>
          </p:nvPr>
        </p:nvSpPr>
        <p:spPr>
          <a:xfrm>
            <a:off x="1" y="6610774"/>
            <a:ext cx="4050453" cy="347002"/>
          </a:xfrm>
          <a:prstGeom prst="rect">
            <a:avLst/>
          </a:prstGeom>
        </p:spPr>
        <p:txBody>
          <a:bodyPr vert="horz" lIns="93177" tIns="46589" rIns="93177" bIns="46589" rtlCol="0" anchor="b"/>
          <a:lstStyle>
            <a:lvl1pPr algn="l">
              <a:defRPr sz="1200"/>
            </a:lvl1pPr>
          </a:lstStyle>
          <a:p>
            <a:pPr defTabSz="931770">
              <a:defRPr/>
            </a:pPr>
            <a:endParaRPr dirty="0">
              <a:solidFill>
                <a:prstClr val="black"/>
              </a:solidFill>
              <a:latin typeface="Calibri"/>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pPr defTabSz="931770">
              <a:defRPr/>
            </a:pPr>
            <a:r>
              <a:rPr lang="cs-CZ">
                <a:solidFill>
                  <a:prstClr val="black"/>
                </a:solidFill>
                <a:latin typeface="Calibri"/>
              </a:rPr>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50453" cy="348615"/>
          </a:xfrm>
          <a:prstGeom prst="rect">
            <a:avLst/>
          </a:prstGeom>
        </p:spPr>
        <p:txBody>
          <a:bodyPr vert="horz" lIns="93177" tIns="46589" rIns="93177" bIns="46589" rtlCol="0"/>
          <a:lstStyle>
            <a:lvl1pPr algn="l">
              <a:defRPr sz="1200"/>
            </a:lvl1pPr>
          </a:lstStyle>
          <a:p>
            <a:pPr defTabSz="931770">
              <a:defRPr/>
            </a:pPr>
            <a:endParaRPr dirty="0">
              <a:solidFill>
                <a:prstClr val="black"/>
              </a:solidFill>
              <a:latin typeface="Calibri"/>
            </a:endParaRPr>
          </a:p>
        </p:txBody>
      </p:sp>
      <p:sp>
        <p:nvSpPr>
          <p:cNvPr id="3" name="Date Placeholder 2"/>
          <p:cNvSpPr>
            <a:spLocks noGrp="1"/>
          </p:cNvSpPr>
          <p:nvPr>
            <p:ph type="dt" idx="1"/>
          </p:nvPr>
        </p:nvSpPr>
        <p:spPr>
          <a:xfrm>
            <a:off x="5295125" y="1"/>
            <a:ext cx="4050453" cy="348615"/>
          </a:xfrm>
          <a:prstGeom prst="rect">
            <a:avLst/>
          </a:prstGeom>
        </p:spPr>
        <p:txBody>
          <a:bodyPr vert="horz" lIns="93177" tIns="46589" rIns="93177" bIns="46589" rtlCol="0"/>
          <a:lstStyle>
            <a:lvl1pPr algn="r">
              <a:defRPr sz="1200"/>
            </a:lvl1pPr>
          </a:lstStyle>
          <a:p>
            <a:pPr defTabSz="931770">
              <a:defRPr/>
            </a:pPr>
            <a:r>
              <a:rPr lang="cs-CZ">
                <a:solidFill>
                  <a:prstClr val="black"/>
                </a:solidFill>
                <a:latin typeface="Calibri"/>
              </a:rPr>
              <a:t>1.7.2013</a:t>
            </a:r>
          </a:p>
        </p:txBody>
      </p:sp>
      <p:sp>
        <p:nvSpPr>
          <p:cNvPr id="4" name="Slide Image Placeholder 3"/>
          <p:cNvSpPr>
            <a:spLocks noGrp="1" noRot="1" noChangeAspect="1"/>
          </p:cNvSpPr>
          <p:nvPr>
            <p:ph type="sldImg" idx="2"/>
          </p:nvPr>
        </p:nvSpPr>
        <p:spPr>
          <a:xfrm>
            <a:off x="2352675" y="520700"/>
            <a:ext cx="4641850" cy="2611438"/>
          </a:xfrm>
          <a:prstGeom prst="rect">
            <a:avLst/>
          </a:prstGeom>
          <a:noFill/>
          <a:ln w="12700">
            <a:solidFill>
              <a:prstClr val="black"/>
            </a:solidFill>
          </a:ln>
        </p:spPr>
        <p:txBody>
          <a:bodyPr vert="horz" lIns="93177" tIns="46589" rIns="93177" bIns="46589" rtlCol="0" anchor="ctr"/>
          <a:lstStyle/>
          <a:p>
            <a:endParaRPr dirty="0"/>
          </a:p>
        </p:txBody>
      </p:sp>
      <p:sp>
        <p:nvSpPr>
          <p:cNvPr id="5" name="Notes Placeholder 4"/>
          <p:cNvSpPr>
            <a:spLocks noGrp="1"/>
          </p:cNvSpPr>
          <p:nvPr>
            <p:ph type="body" sz="quarter" idx="3"/>
          </p:nvPr>
        </p:nvSpPr>
        <p:spPr>
          <a:xfrm>
            <a:off x="0" y="3305387"/>
            <a:ext cx="6932507" cy="3132694"/>
          </a:xfrm>
          <a:prstGeom prst="rect">
            <a:avLst/>
          </a:prstGeom>
        </p:spPr>
        <p:txBody>
          <a:bodyPr vert="horz" lIns="93177" tIns="46589" rIns="93177" bIns="46589" rtlCol="0"/>
          <a:lstStyle/>
          <a:p>
            <a:r>
              <a:rPr lang="en-US" dirty="0"/>
              <a:t>To be eligible for CEP, an RA, group of RAs or the entire SFA must participate in both breakfast and lunch and must have an identified student percentage of at least 25% as of April 1st. </a:t>
            </a:r>
          </a:p>
          <a:p>
            <a:endParaRPr lang="en-US" dirty="0"/>
          </a:p>
          <a:p>
            <a:r>
              <a:rPr lang="en-US" dirty="0"/>
              <a:t>In order to maximize federal reimbursement, SFAs must group as many schools or RAs as possible while maintaining the 25% ISP eligibility threshold. </a:t>
            </a:r>
          </a:p>
          <a:p>
            <a:endParaRPr lang="en-US" dirty="0"/>
          </a:p>
          <a:p>
            <a:r>
              <a:rPr lang="en-US" dirty="0"/>
              <a:t>The identified student percentage includes students identified through an electronic direct certification matching process as eligible for SNAP, or Medicaid and extension of that eligibility to household members, and also incudes homeless children identified by the Homeless Liaison, Migrant Youth, Runaways and Foster Children certified directly by the State or local foster agency.</a:t>
            </a:r>
          </a:p>
          <a:p>
            <a:endParaRPr lang="en-US" dirty="0"/>
          </a:p>
          <a:p>
            <a:r>
              <a:rPr lang="en-US" dirty="0"/>
              <a:t>Once approved, schools can operate CEP for up to four years, with an optional one-year grace period.</a:t>
            </a:r>
          </a:p>
          <a:p>
            <a:endParaRPr lang="en-US" dirty="0"/>
          </a:p>
          <a:p>
            <a:r>
              <a:rPr lang="en-US" dirty="0"/>
              <a:t>More in depth information on CEP can be found on our website. </a:t>
            </a:r>
          </a:p>
        </p:txBody>
      </p:sp>
      <p:sp>
        <p:nvSpPr>
          <p:cNvPr id="6" name="Footer Placeholder 5"/>
          <p:cNvSpPr>
            <a:spLocks noGrp="1"/>
          </p:cNvSpPr>
          <p:nvPr>
            <p:ph type="ftr" sz="quarter" idx="4"/>
          </p:nvPr>
        </p:nvSpPr>
        <p:spPr>
          <a:xfrm>
            <a:off x="1" y="6610774"/>
            <a:ext cx="4050453" cy="347002"/>
          </a:xfrm>
          <a:prstGeom prst="rect">
            <a:avLst/>
          </a:prstGeom>
        </p:spPr>
        <p:txBody>
          <a:bodyPr vert="horz" lIns="93177" tIns="46589" rIns="93177" bIns="46589" rtlCol="0" anchor="b"/>
          <a:lstStyle>
            <a:lvl1pPr algn="l">
              <a:defRPr sz="1200"/>
            </a:lvl1pPr>
          </a:lstStyle>
          <a:p>
            <a:pPr defTabSz="931770">
              <a:defRPr/>
            </a:pPr>
            <a:endParaRPr dirty="0">
              <a:solidFill>
                <a:prstClr val="black"/>
              </a:solidFill>
              <a:latin typeface="Calibri"/>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pPr defTabSz="931770">
              <a:defRPr/>
            </a:pPr>
            <a:r>
              <a:rPr lang="cs-CZ">
                <a:solidFill>
                  <a:prstClr val="black"/>
                </a:solidFill>
                <a:latin typeface="Calibri"/>
              </a:rPr>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6/18/2025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18" Type="http://schemas.openxmlformats.org/officeDocument/2006/relationships/image" Target="../media/image16.svg"/><Relationship Id="rId26" Type="http://schemas.openxmlformats.org/officeDocument/2006/relationships/image" Target="../media/image24.sv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14.svg"/><Relationship Id="rId20" Type="http://schemas.openxmlformats.org/officeDocument/2006/relationships/image" Target="../media/image18.svg"/><Relationship Id="rId29"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24" Type="http://schemas.openxmlformats.org/officeDocument/2006/relationships/image" Target="../media/image22.sv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svg"/><Relationship Id="rId10" Type="http://schemas.openxmlformats.org/officeDocument/2006/relationships/image" Target="../media/image8.sv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 Id="rId22" Type="http://schemas.openxmlformats.org/officeDocument/2006/relationships/image" Target="../media/image20.svg"/><Relationship Id="rId27" Type="http://schemas.openxmlformats.org/officeDocument/2006/relationships/image" Target="../media/image25.png"/><Relationship Id="rId30" Type="http://schemas.openxmlformats.org/officeDocument/2006/relationships/image" Target="../media/image28.svg"/></Relationships>
</file>

<file path=ppt/slides/_rels/slide10.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30.png"/><Relationship Id="rId18" Type="http://schemas.openxmlformats.org/officeDocument/2006/relationships/image" Target="../media/image18.svg"/><Relationship Id="rId3" Type="http://schemas.openxmlformats.org/officeDocument/2006/relationships/image" Target="../media/image32.png"/><Relationship Id="rId7" Type="http://schemas.openxmlformats.org/officeDocument/2006/relationships/image" Target="../media/image21.png"/><Relationship Id="rId12" Type="http://schemas.openxmlformats.org/officeDocument/2006/relationships/image" Target="../media/image28.svg"/><Relationship Id="rId17" Type="http://schemas.openxmlformats.org/officeDocument/2006/relationships/image" Target="../media/image17.png"/><Relationship Id="rId2" Type="http://schemas.openxmlformats.org/officeDocument/2006/relationships/notesSlide" Target="../notesSlides/notesSlide10.xml"/><Relationship Id="rId16" Type="http://schemas.openxmlformats.org/officeDocument/2006/relationships/image" Target="../media/image6.svg"/><Relationship Id="rId20"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27.png"/><Relationship Id="rId5" Type="http://schemas.openxmlformats.org/officeDocument/2006/relationships/image" Target="../media/image34.png"/><Relationship Id="rId15" Type="http://schemas.openxmlformats.org/officeDocument/2006/relationships/image" Target="../media/image5.png"/><Relationship Id="rId10" Type="http://schemas.openxmlformats.org/officeDocument/2006/relationships/image" Target="../media/image4.svg"/><Relationship Id="rId19" Type="http://schemas.openxmlformats.org/officeDocument/2006/relationships/hyperlink" Target="https://www.cn.nysed.gov/content/provision2" TargetMode="External"/><Relationship Id="rId4" Type="http://schemas.openxmlformats.org/officeDocument/2006/relationships/image" Target="../media/image33.svg"/><Relationship Id="rId9" Type="http://schemas.openxmlformats.org/officeDocument/2006/relationships/image" Target="../media/image3.png"/><Relationship Id="rId14" Type="http://schemas.openxmlformats.org/officeDocument/2006/relationships/image" Target="../media/image31.svg"/></Relationships>
</file>

<file path=ppt/slides/_rels/slide11.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56.png"/><Relationship Id="rId12" Type="http://schemas.openxmlformats.org/officeDocument/2006/relationships/image" Target="../media/image20.svg"/><Relationship Id="rId2" Type="http://schemas.openxmlformats.org/officeDocument/2006/relationships/notesSlide" Target="../notesSlides/notesSlide11.xml"/><Relationship Id="rId16"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55.svg"/><Relationship Id="rId11" Type="http://schemas.openxmlformats.org/officeDocument/2006/relationships/image" Target="../media/image19.png"/><Relationship Id="rId5" Type="http://schemas.openxmlformats.org/officeDocument/2006/relationships/image" Target="../media/image54.png"/><Relationship Id="rId15" Type="http://schemas.openxmlformats.org/officeDocument/2006/relationships/image" Target="../media/image60.jpeg"/><Relationship Id="rId10" Type="http://schemas.openxmlformats.org/officeDocument/2006/relationships/image" Target="../media/image59.svg"/><Relationship Id="rId4" Type="http://schemas.openxmlformats.org/officeDocument/2006/relationships/image" Target="../media/image4.svg"/><Relationship Id="rId9" Type="http://schemas.openxmlformats.org/officeDocument/2006/relationships/image" Target="../media/image58.png"/><Relationship Id="rId14" Type="http://schemas.openxmlformats.org/officeDocument/2006/relationships/image" Target="../media/image8.svg"/></Relationships>
</file>

<file path=ppt/slides/_rels/slide12.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54.png"/><Relationship Id="rId18" Type="http://schemas.openxmlformats.org/officeDocument/2006/relationships/image" Target="../media/image59.svg"/><Relationship Id="rId3" Type="http://schemas.openxmlformats.org/officeDocument/2006/relationships/image" Target="../media/image19.png"/><Relationship Id="rId21" Type="http://schemas.openxmlformats.org/officeDocument/2006/relationships/image" Target="../media/image62.png"/><Relationship Id="rId7" Type="http://schemas.openxmlformats.org/officeDocument/2006/relationships/image" Target="../media/image34.png"/><Relationship Id="rId12" Type="http://schemas.openxmlformats.org/officeDocument/2006/relationships/image" Target="../media/image4.svg"/><Relationship Id="rId17" Type="http://schemas.openxmlformats.org/officeDocument/2006/relationships/image" Target="../media/image58.png"/><Relationship Id="rId2" Type="http://schemas.openxmlformats.org/officeDocument/2006/relationships/notesSlide" Target="../notesSlides/notesSlide12.xml"/><Relationship Id="rId16" Type="http://schemas.openxmlformats.org/officeDocument/2006/relationships/image" Target="../media/image57.svg"/><Relationship Id="rId20" Type="http://schemas.openxmlformats.org/officeDocument/2006/relationships/image" Target="../media/image8.sv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3.png"/><Relationship Id="rId5" Type="http://schemas.openxmlformats.org/officeDocument/2006/relationships/image" Target="../media/image32.png"/><Relationship Id="rId15" Type="http://schemas.openxmlformats.org/officeDocument/2006/relationships/image" Target="../media/image56.png"/><Relationship Id="rId10" Type="http://schemas.openxmlformats.org/officeDocument/2006/relationships/image" Target="../media/image22.svg"/><Relationship Id="rId19" Type="http://schemas.openxmlformats.org/officeDocument/2006/relationships/image" Target="../media/image7.png"/><Relationship Id="rId4" Type="http://schemas.openxmlformats.org/officeDocument/2006/relationships/image" Target="../media/image20.svg"/><Relationship Id="rId9" Type="http://schemas.openxmlformats.org/officeDocument/2006/relationships/image" Target="../media/image21.png"/><Relationship Id="rId14" Type="http://schemas.openxmlformats.org/officeDocument/2006/relationships/image" Target="../media/image55.svg"/></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21.png"/><Relationship Id="rId18" Type="http://schemas.openxmlformats.org/officeDocument/2006/relationships/image" Target="../media/image31.svg"/><Relationship Id="rId3" Type="http://schemas.openxmlformats.org/officeDocument/2006/relationships/image" Target="../media/image68.png"/><Relationship Id="rId21" Type="http://schemas.openxmlformats.org/officeDocument/2006/relationships/image" Target="../media/image1.png"/><Relationship Id="rId7" Type="http://schemas.openxmlformats.org/officeDocument/2006/relationships/image" Target="../media/image13.png"/><Relationship Id="rId12" Type="http://schemas.openxmlformats.org/officeDocument/2006/relationships/image" Target="../media/image35.svg"/><Relationship Id="rId17" Type="http://schemas.openxmlformats.org/officeDocument/2006/relationships/image" Target="../media/image30.png"/><Relationship Id="rId25" Type="http://schemas.openxmlformats.org/officeDocument/2006/relationships/image" Target="../media/image20.svg"/><Relationship Id="rId2" Type="http://schemas.openxmlformats.org/officeDocument/2006/relationships/notesSlide" Target="../notesSlides/notesSlide14.xml"/><Relationship Id="rId16" Type="http://schemas.openxmlformats.org/officeDocument/2006/relationships/image" Target="../media/image4.svg"/><Relationship Id="rId20"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71.svg"/><Relationship Id="rId11" Type="http://schemas.openxmlformats.org/officeDocument/2006/relationships/image" Target="../media/image34.png"/><Relationship Id="rId24" Type="http://schemas.openxmlformats.org/officeDocument/2006/relationships/image" Target="../media/image19.png"/><Relationship Id="rId5" Type="http://schemas.openxmlformats.org/officeDocument/2006/relationships/image" Target="../media/image70.png"/><Relationship Id="rId15" Type="http://schemas.openxmlformats.org/officeDocument/2006/relationships/image" Target="../media/image3.png"/><Relationship Id="rId23" Type="http://schemas.openxmlformats.org/officeDocument/2006/relationships/image" Target="../media/image72.png"/><Relationship Id="rId10" Type="http://schemas.openxmlformats.org/officeDocument/2006/relationships/image" Target="../media/image33.svg"/><Relationship Id="rId19" Type="http://schemas.openxmlformats.org/officeDocument/2006/relationships/image" Target="../media/image27.png"/><Relationship Id="rId4" Type="http://schemas.openxmlformats.org/officeDocument/2006/relationships/image" Target="../media/image69.svg"/><Relationship Id="rId9" Type="http://schemas.openxmlformats.org/officeDocument/2006/relationships/image" Target="../media/image32.png"/><Relationship Id="rId14" Type="http://schemas.openxmlformats.org/officeDocument/2006/relationships/image" Target="../media/image22.svg"/><Relationship Id="rId22" Type="http://schemas.openxmlformats.org/officeDocument/2006/relationships/image" Target="../media/image2.svg"/></Relationships>
</file>

<file path=ppt/slides/_rels/slide15.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35.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4.svg"/><Relationship Id="rId11" Type="http://schemas.openxmlformats.org/officeDocument/2006/relationships/image" Target="../media/image2.svg"/><Relationship Id="rId5" Type="http://schemas.openxmlformats.org/officeDocument/2006/relationships/image" Target="../media/image73.png"/><Relationship Id="rId15" Type="http://schemas.openxmlformats.org/officeDocument/2006/relationships/image" Target="../media/image22.svg"/><Relationship Id="rId10" Type="http://schemas.openxmlformats.org/officeDocument/2006/relationships/image" Target="../media/image1.png"/><Relationship Id="rId4" Type="http://schemas.openxmlformats.org/officeDocument/2006/relationships/image" Target="../media/image10.svg"/><Relationship Id="rId9" Type="http://schemas.openxmlformats.org/officeDocument/2006/relationships/image" Target="../media/image75.png"/><Relationship Id="rId1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78.png"/><Relationship Id="rId7"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8.svg"/><Relationship Id="rId5" Type="http://schemas.openxmlformats.org/officeDocument/2006/relationships/image" Target="../media/image10.sv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20.sv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4.svg"/><Relationship Id="rId18" Type="http://schemas.openxmlformats.org/officeDocument/2006/relationships/image" Target="../media/image19.png"/><Relationship Id="rId26" Type="http://schemas.openxmlformats.org/officeDocument/2006/relationships/image" Target="../media/image93.png"/><Relationship Id="rId3" Type="http://schemas.openxmlformats.org/officeDocument/2006/relationships/image" Target="../media/image80.png"/><Relationship Id="rId21" Type="http://schemas.openxmlformats.org/officeDocument/2006/relationships/image" Target="../media/image90.svg"/><Relationship Id="rId7" Type="http://schemas.openxmlformats.org/officeDocument/2006/relationships/image" Target="../media/image31.svg"/><Relationship Id="rId12" Type="http://schemas.openxmlformats.org/officeDocument/2006/relationships/image" Target="../media/image83.png"/><Relationship Id="rId17" Type="http://schemas.openxmlformats.org/officeDocument/2006/relationships/image" Target="../media/image88.svg"/><Relationship Id="rId25" Type="http://schemas.openxmlformats.org/officeDocument/2006/relationships/image" Target="../media/image92.svg"/><Relationship Id="rId2" Type="http://schemas.openxmlformats.org/officeDocument/2006/relationships/notesSlide" Target="../notesSlides/notesSlide18.xml"/><Relationship Id="rId16" Type="http://schemas.openxmlformats.org/officeDocument/2006/relationships/image" Target="../media/image87.png"/><Relationship Id="rId20"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82.svg"/><Relationship Id="rId24" Type="http://schemas.openxmlformats.org/officeDocument/2006/relationships/image" Target="../media/image91.png"/><Relationship Id="rId5" Type="http://schemas.openxmlformats.org/officeDocument/2006/relationships/image" Target="../media/image71.svg"/><Relationship Id="rId15" Type="http://schemas.openxmlformats.org/officeDocument/2006/relationships/image" Target="../media/image86.svg"/><Relationship Id="rId23" Type="http://schemas.openxmlformats.org/officeDocument/2006/relationships/image" Target="../media/image14.svg"/><Relationship Id="rId28" Type="http://schemas.openxmlformats.org/officeDocument/2006/relationships/image" Target="../media/image95.png"/><Relationship Id="rId10" Type="http://schemas.openxmlformats.org/officeDocument/2006/relationships/image" Target="../media/image81.png"/><Relationship Id="rId19" Type="http://schemas.openxmlformats.org/officeDocument/2006/relationships/image" Target="../media/image20.svg"/><Relationship Id="rId4" Type="http://schemas.openxmlformats.org/officeDocument/2006/relationships/image" Target="../media/image70.png"/><Relationship Id="rId9" Type="http://schemas.openxmlformats.org/officeDocument/2006/relationships/image" Target="../media/image6.svg"/><Relationship Id="rId14" Type="http://schemas.openxmlformats.org/officeDocument/2006/relationships/image" Target="../media/image85.png"/><Relationship Id="rId22" Type="http://schemas.openxmlformats.org/officeDocument/2006/relationships/image" Target="../media/image13.png"/><Relationship Id="rId27" Type="http://schemas.openxmlformats.org/officeDocument/2006/relationships/image" Target="../media/image94.svg"/></Relationships>
</file>

<file path=ppt/slides/_rels/slide19.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9.png"/><Relationship Id="rId7"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7.png"/><Relationship Id="rId10" Type="http://schemas.openxmlformats.org/officeDocument/2006/relationships/image" Target="../media/image8.svg"/><Relationship Id="rId4" Type="http://schemas.openxmlformats.org/officeDocument/2006/relationships/image" Target="../media/image10.sv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4.png"/><Relationship Id="rId18" Type="http://schemas.openxmlformats.org/officeDocument/2006/relationships/image" Target="../media/image4.svg"/><Relationship Id="rId3" Type="http://schemas.openxmlformats.org/officeDocument/2006/relationships/image" Target="../media/image17.png"/><Relationship Id="rId7" Type="http://schemas.openxmlformats.org/officeDocument/2006/relationships/image" Target="../media/image30.png"/><Relationship Id="rId12" Type="http://schemas.openxmlformats.org/officeDocument/2006/relationships/image" Target="../media/image33.svg"/><Relationship Id="rId17" Type="http://schemas.openxmlformats.org/officeDocument/2006/relationships/image" Target="../media/image3.png"/><Relationship Id="rId2" Type="http://schemas.openxmlformats.org/officeDocument/2006/relationships/notesSlide" Target="../notesSlides/notesSlide2.xml"/><Relationship Id="rId16" Type="http://schemas.openxmlformats.org/officeDocument/2006/relationships/image" Target="../media/image22.sv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2.png"/><Relationship Id="rId5" Type="http://schemas.openxmlformats.org/officeDocument/2006/relationships/image" Target="../media/image13.png"/><Relationship Id="rId15" Type="http://schemas.openxmlformats.org/officeDocument/2006/relationships/image" Target="../media/image21.png"/><Relationship Id="rId10" Type="http://schemas.openxmlformats.org/officeDocument/2006/relationships/image" Target="../media/image28.svg"/><Relationship Id="rId4" Type="http://schemas.openxmlformats.org/officeDocument/2006/relationships/image" Target="../media/image18.svg"/><Relationship Id="rId9" Type="http://schemas.openxmlformats.org/officeDocument/2006/relationships/image" Target="../media/image27.png"/><Relationship Id="rId14" Type="http://schemas.openxmlformats.org/officeDocument/2006/relationships/image" Target="../media/image35.svg"/></Relationships>
</file>

<file path=ppt/slides/_rels/slide2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98.svg"/><Relationship Id="rId4" Type="http://schemas.openxmlformats.org/officeDocument/2006/relationships/image" Target="../media/image97.png"/></Relationships>
</file>

<file path=ppt/slides/_rels/slide2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svg"/><Relationship Id="rId4" Type="http://schemas.openxmlformats.org/officeDocument/2006/relationships/image" Target="../media/image100.png"/></Relationships>
</file>

<file path=ppt/slides/_rels/slide2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1.svg"/><Relationship Id="rId4" Type="http://schemas.openxmlformats.org/officeDocument/2006/relationships/image" Target="../media/image100.png"/></Relationships>
</file>

<file path=ppt/slides/_rels/slide23.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05.png"/><Relationship Id="rId3" Type="http://schemas.openxmlformats.org/officeDocument/2006/relationships/image" Target="../media/image15.png"/><Relationship Id="rId7" Type="http://schemas.openxmlformats.org/officeDocument/2006/relationships/image" Target="../media/image7.png"/><Relationship Id="rId12" Type="http://schemas.openxmlformats.org/officeDocument/2006/relationships/image" Target="../media/image31.svg"/><Relationship Id="rId17" Type="http://schemas.openxmlformats.org/officeDocument/2006/relationships/image" Target="../media/image22.svg"/><Relationship Id="rId2" Type="http://schemas.openxmlformats.org/officeDocument/2006/relationships/notesSlide" Target="../notesSlides/notesSlide23.xml"/><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82.svg"/><Relationship Id="rId11" Type="http://schemas.openxmlformats.org/officeDocument/2006/relationships/image" Target="../media/image30.png"/><Relationship Id="rId5" Type="http://schemas.openxmlformats.org/officeDocument/2006/relationships/image" Target="../media/image81.png"/><Relationship Id="rId15" Type="http://schemas.openxmlformats.org/officeDocument/2006/relationships/image" Target="../media/image107.png"/><Relationship Id="rId10" Type="http://schemas.openxmlformats.org/officeDocument/2006/relationships/image" Target="../media/image6.svg"/><Relationship Id="rId4" Type="http://schemas.openxmlformats.org/officeDocument/2006/relationships/image" Target="../media/image16.svg"/><Relationship Id="rId9" Type="http://schemas.openxmlformats.org/officeDocument/2006/relationships/image" Target="../media/image5.png"/><Relationship Id="rId14" Type="http://schemas.openxmlformats.org/officeDocument/2006/relationships/image" Target="../media/image106.png"/></Relationships>
</file>

<file path=ppt/slides/_rels/slide24.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21.png"/><Relationship Id="rId3" Type="http://schemas.openxmlformats.org/officeDocument/2006/relationships/image" Target="../media/image15.png"/><Relationship Id="rId7" Type="http://schemas.openxmlformats.org/officeDocument/2006/relationships/image" Target="../media/image7.png"/><Relationship Id="rId12" Type="http://schemas.openxmlformats.org/officeDocument/2006/relationships/image" Target="../media/image31.svg"/><Relationship Id="rId17" Type="http://schemas.openxmlformats.org/officeDocument/2006/relationships/image" Target="../media/image109.png"/><Relationship Id="rId2" Type="http://schemas.openxmlformats.org/officeDocument/2006/relationships/notesSlide" Target="../notesSlides/notesSlide24.xml"/><Relationship Id="rId16"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82.svg"/><Relationship Id="rId11" Type="http://schemas.openxmlformats.org/officeDocument/2006/relationships/image" Target="../media/image30.png"/><Relationship Id="rId5" Type="http://schemas.openxmlformats.org/officeDocument/2006/relationships/image" Target="../media/image81.png"/><Relationship Id="rId15" Type="http://schemas.openxmlformats.org/officeDocument/2006/relationships/hyperlink" Target="https://foodplanner.healthiergeneration.org/calculator/" TargetMode="External"/><Relationship Id="rId10" Type="http://schemas.openxmlformats.org/officeDocument/2006/relationships/image" Target="../media/image6.svg"/><Relationship Id="rId4" Type="http://schemas.openxmlformats.org/officeDocument/2006/relationships/image" Target="../media/image16.svg"/><Relationship Id="rId9" Type="http://schemas.openxmlformats.org/officeDocument/2006/relationships/image" Target="../media/image5.png"/><Relationship Id="rId14" Type="http://schemas.openxmlformats.org/officeDocument/2006/relationships/image" Target="../media/image22.svg"/></Relationships>
</file>

<file path=ppt/slides/_rels/slide2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hyperlink" Target="https://foodplanner.healthiergeneration.org/calculator/" TargetMode="External"/><Relationship Id="rId5" Type="http://schemas.openxmlformats.org/officeDocument/2006/relationships/image" Target="../media/image112.png"/><Relationship Id="rId4" Type="http://schemas.openxmlformats.org/officeDocument/2006/relationships/image" Target="../media/image111.jpeg"/></Relationships>
</file>

<file path=ppt/slides/_rels/slide26.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image" Target="../media/image13.png"/><Relationship Id="rId12" Type="http://schemas.openxmlformats.org/officeDocument/2006/relationships/image" Target="../media/image114.sv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113.png"/><Relationship Id="rId5" Type="http://schemas.openxmlformats.org/officeDocument/2006/relationships/image" Target="../media/image30.png"/><Relationship Id="rId15" Type="http://schemas.openxmlformats.org/officeDocument/2006/relationships/image" Target="../media/image115.png"/><Relationship Id="rId10" Type="http://schemas.openxmlformats.org/officeDocument/2006/relationships/image" Target="../media/image28.svg"/><Relationship Id="rId4" Type="http://schemas.openxmlformats.org/officeDocument/2006/relationships/image" Target="../media/image4.svg"/><Relationship Id="rId9" Type="http://schemas.openxmlformats.org/officeDocument/2006/relationships/image" Target="../media/image27.png"/><Relationship Id="rId14" Type="http://schemas.openxmlformats.org/officeDocument/2006/relationships/image" Target="../media/image2.svg"/></Relationships>
</file>

<file path=ppt/slides/_rels/slide27.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18.png"/><Relationship Id="rId18" Type="http://schemas.openxmlformats.org/officeDocument/2006/relationships/image" Target="../media/image121.svg"/><Relationship Id="rId3" Type="http://schemas.openxmlformats.org/officeDocument/2006/relationships/image" Target="../media/image70.png"/><Relationship Id="rId7" Type="http://schemas.openxmlformats.org/officeDocument/2006/relationships/image" Target="../media/image116.png"/><Relationship Id="rId12" Type="http://schemas.openxmlformats.org/officeDocument/2006/relationships/image" Target="../media/image31.svg"/><Relationship Id="rId17" Type="http://schemas.openxmlformats.org/officeDocument/2006/relationships/image" Target="../media/image120.png"/><Relationship Id="rId2" Type="http://schemas.openxmlformats.org/officeDocument/2006/relationships/notesSlide" Target="../notesSlides/notesSlide27.xml"/><Relationship Id="rId16" Type="http://schemas.openxmlformats.org/officeDocument/2006/relationships/image" Target="../media/image18.sv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30.png"/><Relationship Id="rId5" Type="http://schemas.openxmlformats.org/officeDocument/2006/relationships/image" Target="../media/image11.png"/><Relationship Id="rId15" Type="http://schemas.openxmlformats.org/officeDocument/2006/relationships/image" Target="../media/image17.png"/><Relationship Id="rId10" Type="http://schemas.openxmlformats.org/officeDocument/2006/relationships/image" Target="../media/image16.svg"/><Relationship Id="rId4" Type="http://schemas.openxmlformats.org/officeDocument/2006/relationships/image" Target="../media/image71.svg"/><Relationship Id="rId9" Type="http://schemas.openxmlformats.org/officeDocument/2006/relationships/image" Target="../media/image15.png"/><Relationship Id="rId14" Type="http://schemas.openxmlformats.org/officeDocument/2006/relationships/image" Target="../media/image119.svg"/></Relationships>
</file>

<file path=ppt/slides/_rels/slide28.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13.png"/><Relationship Id="rId7" Type="http://schemas.openxmlformats.org/officeDocument/2006/relationships/image" Target="../media/image97.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4.svg"/></Relationships>
</file>

<file path=ppt/slides/_rels/slide29.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3.png"/><Relationship Id="rId3" Type="http://schemas.openxmlformats.org/officeDocument/2006/relationships/image" Target="../media/image27.png"/><Relationship Id="rId7" Type="http://schemas.openxmlformats.org/officeDocument/2006/relationships/image" Target="../media/image17.png"/><Relationship Id="rId12" Type="http://schemas.openxmlformats.org/officeDocument/2006/relationships/image" Target="../media/image14.sv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13.png"/><Relationship Id="rId5" Type="http://schemas.openxmlformats.org/officeDocument/2006/relationships/image" Target="../media/image1.png"/><Relationship Id="rId15" Type="http://schemas.openxmlformats.org/officeDocument/2006/relationships/image" Target="../media/image122.jpeg"/><Relationship Id="rId10" Type="http://schemas.openxmlformats.org/officeDocument/2006/relationships/image" Target="../media/image31.svg"/><Relationship Id="rId4" Type="http://schemas.openxmlformats.org/officeDocument/2006/relationships/image" Target="../media/image28.svg"/><Relationship Id="rId9" Type="http://schemas.openxmlformats.org/officeDocument/2006/relationships/image" Target="../media/image30.png"/><Relationship Id="rId14" Type="http://schemas.openxmlformats.org/officeDocument/2006/relationships/image" Target="../media/image4.svg"/></Relationships>
</file>

<file path=ppt/slides/_rels/slide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7.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6.jpeg"/><Relationship Id="rId5" Type="http://schemas.openxmlformats.org/officeDocument/2006/relationships/image" Target="../media/image13.png"/><Relationship Id="rId10" Type="http://schemas.openxmlformats.org/officeDocument/2006/relationships/image" Target="../media/image28.svg"/><Relationship Id="rId4" Type="http://schemas.openxmlformats.org/officeDocument/2006/relationships/image" Target="../media/image18.svg"/><Relationship Id="rId9" Type="http://schemas.openxmlformats.org/officeDocument/2006/relationships/image" Target="../media/image27.png"/></Relationships>
</file>

<file path=ppt/slides/_rels/slide30.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3.png"/><Relationship Id="rId7" Type="http://schemas.openxmlformats.org/officeDocument/2006/relationships/image" Target="../media/image13.png"/><Relationship Id="rId12" Type="http://schemas.openxmlformats.org/officeDocument/2006/relationships/image" Target="../media/image124.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123.jpeg"/><Relationship Id="rId5" Type="http://schemas.openxmlformats.org/officeDocument/2006/relationships/image" Target="../media/image30.png"/><Relationship Id="rId10" Type="http://schemas.openxmlformats.org/officeDocument/2006/relationships/image" Target="../media/image28.svg"/><Relationship Id="rId4" Type="http://schemas.openxmlformats.org/officeDocument/2006/relationships/image" Target="../media/image4.svg"/><Relationship Id="rId9"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30.png"/><Relationship Id="rId18" Type="http://schemas.openxmlformats.org/officeDocument/2006/relationships/image" Target="../media/image90.svg"/><Relationship Id="rId3" Type="http://schemas.openxmlformats.org/officeDocument/2006/relationships/image" Target="../media/image73.png"/><Relationship Id="rId21" Type="http://schemas.openxmlformats.org/officeDocument/2006/relationships/image" Target="../media/image17.png"/><Relationship Id="rId7" Type="http://schemas.openxmlformats.org/officeDocument/2006/relationships/image" Target="../media/image81.png"/><Relationship Id="rId12" Type="http://schemas.openxmlformats.org/officeDocument/2006/relationships/image" Target="../media/image16.svg"/><Relationship Id="rId17" Type="http://schemas.openxmlformats.org/officeDocument/2006/relationships/image" Target="../media/image89.png"/><Relationship Id="rId2" Type="http://schemas.openxmlformats.org/officeDocument/2006/relationships/notesSlide" Target="../notesSlides/notesSlide33.xml"/><Relationship Id="rId16" Type="http://schemas.openxmlformats.org/officeDocument/2006/relationships/image" Target="../media/image14.svg"/><Relationship Id="rId20" Type="http://schemas.openxmlformats.org/officeDocument/2006/relationships/image" Target="../media/image4.svg"/><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15.png"/><Relationship Id="rId5" Type="http://schemas.openxmlformats.org/officeDocument/2006/relationships/image" Target="../media/image1.png"/><Relationship Id="rId15" Type="http://schemas.openxmlformats.org/officeDocument/2006/relationships/image" Target="../media/image13.png"/><Relationship Id="rId23" Type="http://schemas.openxmlformats.org/officeDocument/2006/relationships/image" Target="../media/image127.png"/><Relationship Id="rId10" Type="http://schemas.openxmlformats.org/officeDocument/2006/relationships/image" Target="../media/image8.svg"/><Relationship Id="rId19" Type="http://schemas.openxmlformats.org/officeDocument/2006/relationships/image" Target="../media/image3.png"/><Relationship Id="rId4" Type="http://schemas.openxmlformats.org/officeDocument/2006/relationships/image" Target="../media/image74.svg"/><Relationship Id="rId9" Type="http://schemas.openxmlformats.org/officeDocument/2006/relationships/image" Target="../media/image7.png"/><Relationship Id="rId14" Type="http://schemas.openxmlformats.org/officeDocument/2006/relationships/image" Target="../media/image31.svg"/><Relationship Id="rId22" Type="http://schemas.openxmlformats.org/officeDocument/2006/relationships/image" Target="../media/image18.svg"/></Relationships>
</file>

<file path=ppt/slides/_rels/slide34.xml.rels><?xml version="1.0" encoding="UTF-8" standalone="yes"?>
<Relationships xmlns="http://schemas.openxmlformats.org/package/2006/relationships"><Relationship Id="rId8" Type="http://schemas.openxmlformats.org/officeDocument/2006/relationships/image" Target="../media/image90.svg"/><Relationship Id="rId13" Type="http://schemas.openxmlformats.org/officeDocument/2006/relationships/image" Target="../media/image73.png"/><Relationship Id="rId18" Type="http://schemas.openxmlformats.org/officeDocument/2006/relationships/image" Target="../media/image4.svg"/><Relationship Id="rId26" Type="http://schemas.openxmlformats.org/officeDocument/2006/relationships/image" Target="../media/image28.svg"/><Relationship Id="rId3" Type="http://schemas.openxmlformats.org/officeDocument/2006/relationships/image" Target="../media/image13.png"/><Relationship Id="rId21" Type="http://schemas.openxmlformats.org/officeDocument/2006/relationships/image" Target="../media/image7.png"/><Relationship Id="rId7" Type="http://schemas.openxmlformats.org/officeDocument/2006/relationships/image" Target="../media/image89.png"/><Relationship Id="rId12" Type="http://schemas.openxmlformats.org/officeDocument/2006/relationships/image" Target="../media/image26.svg"/><Relationship Id="rId17" Type="http://schemas.openxmlformats.org/officeDocument/2006/relationships/image" Target="../media/image3.png"/><Relationship Id="rId25" Type="http://schemas.openxmlformats.org/officeDocument/2006/relationships/image" Target="../media/image27.png"/><Relationship Id="rId2" Type="http://schemas.openxmlformats.org/officeDocument/2006/relationships/notesSlide" Target="../notesSlides/notesSlide34.xml"/><Relationship Id="rId16" Type="http://schemas.openxmlformats.org/officeDocument/2006/relationships/image" Target="../media/image31.svg"/><Relationship Id="rId20" Type="http://schemas.openxmlformats.org/officeDocument/2006/relationships/image" Target="../media/image82.sv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25.png"/><Relationship Id="rId24" Type="http://schemas.openxmlformats.org/officeDocument/2006/relationships/image" Target="../media/image16.svg"/><Relationship Id="rId5" Type="http://schemas.openxmlformats.org/officeDocument/2006/relationships/image" Target="../media/image17.png"/><Relationship Id="rId15" Type="http://schemas.openxmlformats.org/officeDocument/2006/relationships/image" Target="../media/image30.png"/><Relationship Id="rId23" Type="http://schemas.openxmlformats.org/officeDocument/2006/relationships/image" Target="../media/image15.png"/><Relationship Id="rId10" Type="http://schemas.openxmlformats.org/officeDocument/2006/relationships/image" Target="../media/image6.svg"/><Relationship Id="rId19" Type="http://schemas.openxmlformats.org/officeDocument/2006/relationships/image" Target="../media/image81.png"/><Relationship Id="rId4" Type="http://schemas.openxmlformats.org/officeDocument/2006/relationships/image" Target="../media/image14.svg"/><Relationship Id="rId9" Type="http://schemas.openxmlformats.org/officeDocument/2006/relationships/image" Target="../media/image5.png"/><Relationship Id="rId14" Type="http://schemas.openxmlformats.org/officeDocument/2006/relationships/image" Target="../media/image74.svg"/><Relationship Id="rId22" Type="http://schemas.openxmlformats.org/officeDocument/2006/relationships/image" Target="../media/image8.svg"/></Relationships>
</file>

<file path=ppt/slides/_rels/slide3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7.png"/><Relationship Id="rId18" Type="http://schemas.openxmlformats.org/officeDocument/2006/relationships/image" Target="../media/image22.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6.svg"/><Relationship Id="rId17" Type="http://schemas.openxmlformats.org/officeDocument/2006/relationships/image" Target="../media/image21.png"/><Relationship Id="rId2" Type="http://schemas.openxmlformats.org/officeDocument/2006/relationships/notesSlide" Target="../notesSlides/notesSlide35.xml"/><Relationship Id="rId16" Type="http://schemas.openxmlformats.org/officeDocument/2006/relationships/image" Target="../media/image20.svg"/><Relationship Id="rId20" Type="http://schemas.openxmlformats.org/officeDocument/2006/relationships/image" Target="../media/image26.sv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5.png"/><Relationship Id="rId5" Type="http://schemas.openxmlformats.org/officeDocument/2006/relationships/image" Target="../media/image7.png"/><Relationship Id="rId15" Type="http://schemas.openxmlformats.org/officeDocument/2006/relationships/image" Target="../media/image19.png"/><Relationship Id="rId10" Type="http://schemas.openxmlformats.org/officeDocument/2006/relationships/image" Target="../media/image14.svg"/><Relationship Id="rId19" Type="http://schemas.openxmlformats.org/officeDocument/2006/relationships/image" Target="../media/image25.png"/><Relationship Id="rId4" Type="http://schemas.openxmlformats.org/officeDocument/2006/relationships/image" Target="../media/image6.svg"/><Relationship Id="rId9" Type="http://schemas.openxmlformats.org/officeDocument/2006/relationships/image" Target="../media/image13.png"/><Relationship Id="rId14" Type="http://schemas.openxmlformats.org/officeDocument/2006/relationships/image" Target="../media/image18.svg"/></Relationships>
</file>

<file path=ppt/slides/_rels/slide36.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7.png"/><Relationship Id="rId18" Type="http://schemas.openxmlformats.org/officeDocument/2006/relationships/image" Target="../media/image22.svg"/><Relationship Id="rId3" Type="http://schemas.openxmlformats.org/officeDocument/2006/relationships/image" Target="../media/image30.png"/><Relationship Id="rId7" Type="http://schemas.openxmlformats.org/officeDocument/2006/relationships/image" Target="../media/image7.png"/><Relationship Id="rId12" Type="http://schemas.openxmlformats.org/officeDocument/2006/relationships/image" Target="../media/image28.svg"/><Relationship Id="rId17" Type="http://schemas.openxmlformats.org/officeDocument/2006/relationships/image" Target="../media/image21.png"/><Relationship Id="rId2" Type="http://schemas.openxmlformats.org/officeDocument/2006/relationships/notesSlide" Target="../notesSlides/notesSlide36.xml"/><Relationship Id="rId16"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27.png"/><Relationship Id="rId5" Type="http://schemas.openxmlformats.org/officeDocument/2006/relationships/image" Target="../media/image3.png"/><Relationship Id="rId15" Type="http://schemas.openxmlformats.org/officeDocument/2006/relationships/image" Target="../media/image5.png"/><Relationship Id="rId10" Type="http://schemas.openxmlformats.org/officeDocument/2006/relationships/image" Target="../media/image55.svg"/><Relationship Id="rId4" Type="http://schemas.openxmlformats.org/officeDocument/2006/relationships/image" Target="../media/image31.svg"/><Relationship Id="rId9" Type="http://schemas.openxmlformats.org/officeDocument/2006/relationships/image" Target="../media/image54.png"/><Relationship Id="rId14" Type="http://schemas.openxmlformats.org/officeDocument/2006/relationships/image" Target="../media/image18.svg"/></Relationships>
</file>

<file path=ppt/slides/_rels/slide37.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35.sv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4.png"/><Relationship Id="rId5" Type="http://schemas.openxmlformats.org/officeDocument/2006/relationships/image" Target="../media/image13.png"/><Relationship Id="rId10" Type="http://schemas.openxmlformats.org/officeDocument/2006/relationships/image" Target="../media/image33.svg"/><Relationship Id="rId4" Type="http://schemas.openxmlformats.org/officeDocument/2006/relationships/image" Target="../media/image4.svg"/><Relationship Id="rId9" Type="http://schemas.openxmlformats.org/officeDocument/2006/relationships/image" Target="../media/image32.png"/><Relationship Id="rId14" Type="http://schemas.openxmlformats.org/officeDocument/2006/relationships/image" Target="../media/image22.svg"/></Relationships>
</file>

<file path=ppt/slides/_rels/slide38.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35.sv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4.png"/><Relationship Id="rId5" Type="http://schemas.openxmlformats.org/officeDocument/2006/relationships/image" Target="../media/image13.png"/><Relationship Id="rId10" Type="http://schemas.openxmlformats.org/officeDocument/2006/relationships/image" Target="../media/image33.svg"/><Relationship Id="rId4" Type="http://schemas.openxmlformats.org/officeDocument/2006/relationships/image" Target="../media/image4.svg"/><Relationship Id="rId9" Type="http://schemas.openxmlformats.org/officeDocument/2006/relationships/image" Target="../media/image32.png"/><Relationship Id="rId14" Type="http://schemas.openxmlformats.org/officeDocument/2006/relationships/image" Target="../media/image22.svg"/></Relationships>
</file>

<file path=ppt/slides/_rels/slide39.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81.png"/><Relationship Id="rId18" Type="http://schemas.openxmlformats.org/officeDocument/2006/relationships/image" Target="../media/image16.svg"/><Relationship Id="rId3" Type="http://schemas.openxmlformats.org/officeDocument/2006/relationships/image" Target="../media/image73.png"/><Relationship Id="rId7" Type="http://schemas.openxmlformats.org/officeDocument/2006/relationships/image" Target="../media/image13.png"/><Relationship Id="rId12" Type="http://schemas.openxmlformats.org/officeDocument/2006/relationships/image" Target="../media/image4.svg"/><Relationship Id="rId17" Type="http://schemas.openxmlformats.org/officeDocument/2006/relationships/image" Target="../media/image15.png"/><Relationship Id="rId2" Type="http://schemas.openxmlformats.org/officeDocument/2006/relationships/notesSlide" Target="../notesSlides/notesSlide39.xml"/><Relationship Id="rId16" Type="http://schemas.openxmlformats.org/officeDocument/2006/relationships/image" Target="../media/image8.sv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png"/><Relationship Id="rId5" Type="http://schemas.openxmlformats.org/officeDocument/2006/relationships/image" Target="../media/image30.png"/><Relationship Id="rId15" Type="http://schemas.openxmlformats.org/officeDocument/2006/relationships/image" Target="../media/image7.png"/><Relationship Id="rId10" Type="http://schemas.openxmlformats.org/officeDocument/2006/relationships/image" Target="../media/image90.svg"/><Relationship Id="rId19" Type="http://schemas.openxmlformats.org/officeDocument/2006/relationships/image" Target="../media/image128.png"/><Relationship Id="rId4" Type="http://schemas.openxmlformats.org/officeDocument/2006/relationships/image" Target="../media/image74.svg"/><Relationship Id="rId9" Type="http://schemas.openxmlformats.org/officeDocument/2006/relationships/image" Target="../media/image89.png"/><Relationship Id="rId14" Type="http://schemas.openxmlformats.org/officeDocument/2006/relationships/image" Target="../media/image82.sv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26.svg"/><Relationship Id="rId18" Type="http://schemas.openxmlformats.org/officeDocument/2006/relationships/image" Target="../media/image33.svg"/><Relationship Id="rId3" Type="http://schemas.openxmlformats.org/officeDocument/2006/relationships/image" Target="../media/image17.png"/><Relationship Id="rId21" Type="http://schemas.openxmlformats.org/officeDocument/2006/relationships/image" Target="../media/image21.png"/><Relationship Id="rId7" Type="http://schemas.openxmlformats.org/officeDocument/2006/relationships/image" Target="../media/image4.svg"/><Relationship Id="rId12" Type="http://schemas.openxmlformats.org/officeDocument/2006/relationships/image" Target="../media/image25.png"/><Relationship Id="rId17" Type="http://schemas.openxmlformats.org/officeDocument/2006/relationships/image" Target="../media/image32.png"/><Relationship Id="rId2" Type="http://schemas.openxmlformats.org/officeDocument/2006/relationships/notesSlide" Target="../notesSlides/notesSlide4.xml"/><Relationship Id="rId16" Type="http://schemas.openxmlformats.org/officeDocument/2006/relationships/image" Target="../media/image20.svg"/><Relationship Id="rId20"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24" Type="http://schemas.openxmlformats.org/officeDocument/2006/relationships/image" Target="../media/image40.svg"/><Relationship Id="rId5" Type="http://schemas.openxmlformats.org/officeDocument/2006/relationships/image" Target="../media/image37.png"/><Relationship Id="rId15" Type="http://schemas.openxmlformats.org/officeDocument/2006/relationships/image" Target="../media/image19.png"/><Relationship Id="rId23" Type="http://schemas.openxmlformats.org/officeDocument/2006/relationships/image" Target="../media/image39.png"/><Relationship Id="rId10" Type="http://schemas.openxmlformats.org/officeDocument/2006/relationships/image" Target="../media/image9.png"/><Relationship Id="rId19" Type="http://schemas.openxmlformats.org/officeDocument/2006/relationships/image" Target="../media/image34.png"/><Relationship Id="rId4" Type="http://schemas.openxmlformats.org/officeDocument/2006/relationships/image" Target="../media/image18.svg"/><Relationship Id="rId9" Type="http://schemas.openxmlformats.org/officeDocument/2006/relationships/image" Target="../media/image31.svg"/><Relationship Id="rId14" Type="http://schemas.openxmlformats.org/officeDocument/2006/relationships/image" Target="../media/image38.png"/><Relationship Id="rId22" Type="http://schemas.openxmlformats.org/officeDocument/2006/relationships/image" Target="../media/image22.svg"/></Relationships>
</file>

<file path=ppt/slides/_rels/slide4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7.png"/><Relationship Id="rId18" Type="http://schemas.openxmlformats.org/officeDocument/2006/relationships/image" Target="../media/image8.svg"/><Relationship Id="rId3" Type="http://schemas.openxmlformats.org/officeDocument/2006/relationships/image" Target="../media/image73.png"/><Relationship Id="rId21" Type="http://schemas.openxmlformats.org/officeDocument/2006/relationships/image" Target="../media/image130.png"/><Relationship Id="rId7" Type="http://schemas.openxmlformats.org/officeDocument/2006/relationships/image" Target="../media/image13.png"/><Relationship Id="rId12" Type="http://schemas.openxmlformats.org/officeDocument/2006/relationships/image" Target="../media/image4.svg"/><Relationship Id="rId17" Type="http://schemas.openxmlformats.org/officeDocument/2006/relationships/image" Target="../media/image7.png"/><Relationship Id="rId2" Type="http://schemas.openxmlformats.org/officeDocument/2006/relationships/notesSlide" Target="../notesSlides/notesSlide41.xml"/><Relationship Id="rId16" Type="http://schemas.openxmlformats.org/officeDocument/2006/relationships/image" Target="../media/image82.svg"/><Relationship Id="rId20"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png"/><Relationship Id="rId5" Type="http://schemas.openxmlformats.org/officeDocument/2006/relationships/image" Target="../media/image30.png"/><Relationship Id="rId15" Type="http://schemas.openxmlformats.org/officeDocument/2006/relationships/image" Target="../media/image81.png"/><Relationship Id="rId23" Type="http://schemas.openxmlformats.org/officeDocument/2006/relationships/image" Target="../media/image132.svg"/><Relationship Id="rId10" Type="http://schemas.openxmlformats.org/officeDocument/2006/relationships/image" Target="../media/image90.svg"/><Relationship Id="rId19" Type="http://schemas.openxmlformats.org/officeDocument/2006/relationships/image" Target="../media/image15.png"/><Relationship Id="rId4" Type="http://schemas.openxmlformats.org/officeDocument/2006/relationships/image" Target="../media/image74.svg"/><Relationship Id="rId9" Type="http://schemas.openxmlformats.org/officeDocument/2006/relationships/image" Target="../media/image89.png"/><Relationship Id="rId14" Type="http://schemas.openxmlformats.org/officeDocument/2006/relationships/image" Target="../media/image18.svg"/><Relationship Id="rId22" Type="http://schemas.openxmlformats.org/officeDocument/2006/relationships/image" Target="../media/image131.png"/></Relationships>
</file>

<file path=ppt/slides/_rels/slide4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7.png"/><Relationship Id="rId18" Type="http://schemas.openxmlformats.org/officeDocument/2006/relationships/image" Target="../media/image8.svg"/><Relationship Id="rId3" Type="http://schemas.openxmlformats.org/officeDocument/2006/relationships/image" Target="../media/image73.png"/><Relationship Id="rId21" Type="http://schemas.openxmlformats.org/officeDocument/2006/relationships/image" Target="../media/image133.png"/><Relationship Id="rId7" Type="http://schemas.openxmlformats.org/officeDocument/2006/relationships/image" Target="../media/image13.png"/><Relationship Id="rId12" Type="http://schemas.openxmlformats.org/officeDocument/2006/relationships/image" Target="../media/image4.svg"/><Relationship Id="rId17" Type="http://schemas.openxmlformats.org/officeDocument/2006/relationships/image" Target="../media/image7.png"/><Relationship Id="rId2" Type="http://schemas.openxmlformats.org/officeDocument/2006/relationships/notesSlide" Target="../notesSlides/notesSlide42.xml"/><Relationship Id="rId16" Type="http://schemas.openxmlformats.org/officeDocument/2006/relationships/image" Target="../media/image82.svg"/><Relationship Id="rId20"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png"/><Relationship Id="rId5" Type="http://schemas.openxmlformats.org/officeDocument/2006/relationships/image" Target="../media/image30.png"/><Relationship Id="rId15" Type="http://schemas.openxmlformats.org/officeDocument/2006/relationships/image" Target="../media/image81.png"/><Relationship Id="rId10" Type="http://schemas.openxmlformats.org/officeDocument/2006/relationships/image" Target="../media/image90.svg"/><Relationship Id="rId19" Type="http://schemas.openxmlformats.org/officeDocument/2006/relationships/image" Target="../media/image15.png"/><Relationship Id="rId4" Type="http://schemas.openxmlformats.org/officeDocument/2006/relationships/image" Target="../media/image74.svg"/><Relationship Id="rId9" Type="http://schemas.openxmlformats.org/officeDocument/2006/relationships/image" Target="../media/image89.png"/><Relationship Id="rId14" Type="http://schemas.openxmlformats.org/officeDocument/2006/relationships/image" Target="../media/image18.svg"/></Relationships>
</file>

<file path=ppt/slides/_rels/slide43.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19.png"/><Relationship Id="rId18" Type="http://schemas.openxmlformats.org/officeDocument/2006/relationships/image" Target="../media/image28.svg"/><Relationship Id="rId3" Type="http://schemas.openxmlformats.org/officeDocument/2006/relationships/image" Target="../media/image13.png"/><Relationship Id="rId21" Type="http://schemas.openxmlformats.org/officeDocument/2006/relationships/image" Target="../media/image135.png"/><Relationship Id="rId7" Type="http://schemas.openxmlformats.org/officeDocument/2006/relationships/image" Target="../media/image34.png"/><Relationship Id="rId12" Type="http://schemas.openxmlformats.org/officeDocument/2006/relationships/image" Target="../media/image4.svg"/><Relationship Id="rId17" Type="http://schemas.openxmlformats.org/officeDocument/2006/relationships/image" Target="../media/image27.png"/><Relationship Id="rId2" Type="http://schemas.openxmlformats.org/officeDocument/2006/relationships/notesSlide" Target="../notesSlides/notesSlide43.xml"/><Relationship Id="rId16" Type="http://schemas.openxmlformats.org/officeDocument/2006/relationships/image" Target="../media/image31.svg"/><Relationship Id="rId20" Type="http://schemas.openxmlformats.org/officeDocument/2006/relationships/image" Target="../media/image134.pn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3.png"/><Relationship Id="rId5" Type="http://schemas.openxmlformats.org/officeDocument/2006/relationships/image" Target="../media/image32.png"/><Relationship Id="rId15" Type="http://schemas.openxmlformats.org/officeDocument/2006/relationships/image" Target="../media/image30.png"/><Relationship Id="rId10" Type="http://schemas.openxmlformats.org/officeDocument/2006/relationships/image" Target="../media/image22.svg"/><Relationship Id="rId19" Type="http://schemas.openxmlformats.org/officeDocument/2006/relationships/hyperlink" Target="http://www.cn.nysed.gov" TargetMode="External"/><Relationship Id="rId4" Type="http://schemas.openxmlformats.org/officeDocument/2006/relationships/image" Target="../media/image14.svg"/><Relationship Id="rId9" Type="http://schemas.openxmlformats.org/officeDocument/2006/relationships/image" Target="../media/image21.png"/><Relationship Id="rId14" Type="http://schemas.openxmlformats.org/officeDocument/2006/relationships/image" Target="../media/image20.svg"/><Relationship Id="rId22" Type="http://schemas.openxmlformats.org/officeDocument/2006/relationships/image" Target="../media/image136.svg"/></Relationships>
</file>

<file path=ppt/slides/_rels/slide44.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13.png"/><Relationship Id="rId18" Type="http://schemas.openxmlformats.org/officeDocument/2006/relationships/image" Target="../media/image12.svg"/><Relationship Id="rId26" Type="http://schemas.openxmlformats.org/officeDocument/2006/relationships/image" Target="../media/image24.svg"/><Relationship Id="rId3" Type="http://schemas.openxmlformats.org/officeDocument/2006/relationships/image" Target="../media/image9.png"/><Relationship Id="rId21" Type="http://schemas.openxmlformats.org/officeDocument/2006/relationships/image" Target="../media/image30.png"/><Relationship Id="rId34" Type="http://schemas.openxmlformats.org/officeDocument/2006/relationships/image" Target="../media/image146.png"/><Relationship Id="rId7" Type="http://schemas.openxmlformats.org/officeDocument/2006/relationships/image" Target="../media/image19.png"/><Relationship Id="rId12" Type="http://schemas.openxmlformats.org/officeDocument/2006/relationships/image" Target="../media/image6.svg"/><Relationship Id="rId17" Type="http://schemas.openxmlformats.org/officeDocument/2006/relationships/image" Target="../media/image11.png"/><Relationship Id="rId25" Type="http://schemas.openxmlformats.org/officeDocument/2006/relationships/image" Target="../media/image23.png"/><Relationship Id="rId33" Type="http://schemas.openxmlformats.org/officeDocument/2006/relationships/image" Target="../media/image145.svg"/><Relationship Id="rId2" Type="http://schemas.openxmlformats.org/officeDocument/2006/relationships/notesSlide" Target="../notesSlides/notesSlide44.xml"/><Relationship Id="rId16" Type="http://schemas.openxmlformats.org/officeDocument/2006/relationships/image" Target="../media/image28.svg"/><Relationship Id="rId20" Type="http://schemas.openxmlformats.org/officeDocument/2006/relationships/image" Target="../media/image57.svg"/><Relationship Id="rId29" Type="http://schemas.openxmlformats.org/officeDocument/2006/relationships/image" Target="../media/image141.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5.png"/><Relationship Id="rId24" Type="http://schemas.openxmlformats.org/officeDocument/2006/relationships/image" Target="../media/image138.svg"/><Relationship Id="rId32" Type="http://schemas.openxmlformats.org/officeDocument/2006/relationships/image" Target="../media/image144.png"/><Relationship Id="rId37" Type="http://schemas.openxmlformats.org/officeDocument/2006/relationships/image" Target="../media/image149.svg"/><Relationship Id="rId5" Type="http://schemas.openxmlformats.org/officeDocument/2006/relationships/image" Target="../media/image3.png"/><Relationship Id="rId15" Type="http://schemas.openxmlformats.org/officeDocument/2006/relationships/image" Target="../media/image27.png"/><Relationship Id="rId23" Type="http://schemas.openxmlformats.org/officeDocument/2006/relationships/image" Target="../media/image137.png"/><Relationship Id="rId28" Type="http://schemas.openxmlformats.org/officeDocument/2006/relationships/image" Target="../media/image140.png"/><Relationship Id="rId36" Type="http://schemas.openxmlformats.org/officeDocument/2006/relationships/image" Target="../media/image148.png"/><Relationship Id="rId10" Type="http://schemas.openxmlformats.org/officeDocument/2006/relationships/image" Target="../media/image82.svg"/><Relationship Id="rId19" Type="http://schemas.openxmlformats.org/officeDocument/2006/relationships/image" Target="../media/image56.png"/><Relationship Id="rId31" Type="http://schemas.openxmlformats.org/officeDocument/2006/relationships/image" Target="../media/image143.svg"/><Relationship Id="rId4" Type="http://schemas.openxmlformats.org/officeDocument/2006/relationships/image" Target="../media/image10.svg"/><Relationship Id="rId9" Type="http://schemas.openxmlformats.org/officeDocument/2006/relationships/image" Target="../media/image81.png"/><Relationship Id="rId14" Type="http://schemas.openxmlformats.org/officeDocument/2006/relationships/image" Target="../media/image14.svg"/><Relationship Id="rId22" Type="http://schemas.openxmlformats.org/officeDocument/2006/relationships/image" Target="../media/image31.svg"/><Relationship Id="rId27" Type="http://schemas.openxmlformats.org/officeDocument/2006/relationships/image" Target="../media/image139.png"/><Relationship Id="rId30" Type="http://schemas.openxmlformats.org/officeDocument/2006/relationships/image" Target="../media/image142.png"/><Relationship Id="rId35" Type="http://schemas.openxmlformats.org/officeDocument/2006/relationships/image" Target="../media/image147.svg"/></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32.png"/><Relationship Id="rId18" Type="http://schemas.openxmlformats.org/officeDocument/2006/relationships/image" Target="../media/image22.svg"/><Relationship Id="rId3" Type="http://schemas.openxmlformats.org/officeDocument/2006/relationships/image" Target="../media/image9.png"/><Relationship Id="rId21" Type="http://schemas.openxmlformats.org/officeDocument/2006/relationships/image" Target="../media/image1.png"/><Relationship Id="rId7" Type="http://schemas.openxmlformats.org/officeDocument/2006/relationships/image" Target="../media/image19.png"/><Relationship Id="rId12" Type="http://schemas.openxmlformats.org/officeDocument/2006/relationships/image" Target="../media/image12.svg"/><Relationship Id="rId17" Type="http://schemas.openxmlformats.org/officeDocument/2006/relationships/image" Target="../media/image21.png"/><Relationship Id="rId25" Type="http://schemas.openxmlformats.org/officeDocument/2006/relationships/image" Target="../media/image6.svg"/><Relationship Id="rId2" Type="http://schemas.openxmlformats.org/officeDocument/2006/relationships/notesSlide" Target="../notesSlides/notesSlide5.xml"/><Relationship Id="rId16" Type="http://schemas.openxmlformats.org/officeDocument/2006/relationships/image" Target="../media/image35.svg"/><Relationship Id="rId20"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1.png"/><Relationship Id="rId24" Type="http://schemas.openxmlformats.org/officeDocument/2006/relationships/image" Target="../media/image5.png"/><Relationship Id="rId5" Type="http://schemas.openxmlformats.org/officeDocument/2006/relationships/image" Target="../media/image13.png"/><Relationship Id="rId15" Type="http://schemas.openxmlformats.org/officeDocument/2006/relationships/image" Target="../media/image34.png"/><Relationship Id="rId23" Type="http://schemas.openxmlformats.org/officeDocument/2006/relationships/image" Target="../media/image41.png"/><Relationship Id="rId10" Type="http://schemas.openxmlformats.org/officeDocument/2006/relationships/image" Target="../media/image4.svg"/><Relationship Id="rId19" Type="http://schemas.openxmlformats.org/officeDocument/2006/relationships/image" Target="../media/image30.png"/><Relationship Id="rId4" Type="http://schemas.openxmlformats.org/officeDocument/2006/relationships/image" Target="../media/image10.svg"/><Relationship Id="rId9" Type="http://schemas.openxmlformats.org/officeDocument/2006/relationships/image" Target="../media/image3.png"/><Relationship Id="rId14" Type="http://schemas.openxmlformats.org/officeDocument/2006/relationships/image" Target="../media/image33.svg"/><Relationship Id="rId22" Type="http://schemas.openxmlformats.org/officeDocument/2006/relationships/image" Target="../media/image2.sv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4.svg"/><Relationship Id="rId12"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46.svg"/><Relationship Id="rId5" Type="http://schemas.openxmlformats.org/officeDocument/2006/relationships/image" Target="../media/image43.svg"/><Relationship Id="rId15" Type="http://schemas.openxmlformats.org/officeDocument/2006/relationships/image" Target="../media/image48.svg"/><Relationship Id="rId10" Type="http://schemas.openxmlformats.org/officeDocument/2006/relationships/image" Target="../media/image32.png"/><Relationship Id="rId4" Type="http://schemas.openxmlformats.org/officeDocument/2006/relationships/image" Target="../media/image3.png"/><Relationship Id="rId9" Type="http://schemas.openxmlformats.org/officeDocument/2006/relationships/image" Target="../media/image45.sv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2.svg"/><Relationship Id="rId3" Type="http://schemas.openxmlformats.org/officeDocument/2006/relationships/image" Target="../media/image7.png"/><Relationship Id="rId7" Type="http://schemas.openxmlformats.org/officeDocument/2006/relationships/image" Target="../media/image49.jpeg"/><Relationship Id="rId12"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35.svg"/><Relationship Id="rId5" Type="http://schemas.openxmlformats.org/officeDocument/2006/relationships/image" Target="../media/image3.png"/><Relationship Id="rId10" Type="http://schemas.openxmlformats.org/officeDocument/2006/relationships/image" Target="../media/image34.png"/><Relationship Id="rId4" Type="http://schemas.openxmlformats.org/officeDocument/2006/relationships/image" Target="../media/image8.svg"/><Relationship Id="rId9" Type="http://schemas.openxmlformats.org/officeDocument/2006/relationships/image" Target="../media/image33.svg"/></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5.png"/><Relationship Id="rId18" Type="http://schemas.openxmlformats.org/officeDocument/2006/relationships/image" Target="../media/image50.png"/><Relationship Id="rId3" Type="http://schemas.openxmlformats.org/officeDocument/2006/relationships/image" Target="../media/image7.png"/><Relationship Id="rId7" Type="http://schemas.openxmlformats.org/officeDocument/2006/relationships/image" Target="../media/image27.png"/><Relationship Id="rId12" Type="http://schemas.openxmlformats.org/officeDocument/2006/relationships/image" Target="../media/image22.svg"/><Relationship Id="rId17" Type="http://schemas.openxmlformats.org/officeDocument/2006/relationships/hyperlink" Target="https://www.cn.nysed.gov/content/CEP" TargetMode="External"/><Relationship Id="rId2" Type="http://schemas.openxmlformats.org/officeDocument/2006/relationships/notesSlide" Target="../notesSlides/notesSlide8.xml"/><Relationship Id="rId16" Type="http://schemas.openxmlformats.org/officeDocument/2006/relationships/image" Target="../media/image18.svg"/><Relationship Id="rId20"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21.png"/><Relationship Id="rId5" Type="http://schemas.openxmlformats.org/officeDocument/2006/relationships/image" Target="../media/image3.png"/><Relationship Id="rId15" Type="http://schemas.openxmlformats.org/officeDocument/2006/relationships/image" Target="../media/image17.png"/><Relationship Id="rId10" Type="http://schemas.openxmlformats.org/officeDocument/2006/relationships/image" Target="../media/image31.svg"/><Relationship Id="rId19" Type="http://schemas.openxmlformats.org/officeDocument/2006/relationships/hyperlink" Target="https://www.cn.nysed.gov/content/provision2" TargetMode="External"/><Relationship Id="rId4" Type="http://schemas.openxmlformats.org/officeDocument/2006/relationships/image" Target="../media/image8.svg"/><Relationship Id="rId9" Type="http://schemas.openxmlformats.org/officeDocument/2006/relationships/image" Target="../media/image30.png"/><Relationship Id="rId14" Type="http://schemas.openxmlformats.org/officeDocument/2006/relationships/image" Target="../media/image6.sv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B508B"/>
        </a:solidFill>
        <a:effectLst/>
      </p:bgPr>
    </p:bg>
    <p:spTree>
      <p:nvGrpSpPr>
        <p:cNvPr id="1" name=""/>
        <p:cNvGrpSpPr/>
        <p:nvPr/>
      </p:nvGrpSpPr>
      <p:grpSpPr>
        <a:xfrm>
          <a:off x="0" y="0"/>
          <a:ext cx="0" cy="0"/>
          <a:chOff x="0" y="0"/>
          <a:chExt cx="0" cy="0"/>
        </a:xfrm>
      </p:grpSpPr>
      <p:sp>
        <p:nvSpPr>
          <p:cNvPr id="2" name="Freeform 2"/>
          <p:cNvSpPr/>
          <p:nvPr/>
        </p:nvSpPr>
        <p:spPr>
          <a:xfrm>
            <a:off x="-1181313" y="-452491"/>
            <a:ext cx="3302242" cy="3691531"/>
          </a:xfrm>
          <a:custGeom>
            <a:avLst/>
            <a:gdLst/>
            <a:ahLst/>
            <a:cxnLst/>
            <a:rect l="l" t="t" r="r" b="b"/>
            <a:pathLst>
              <a:path w="3302242" h="3691531">
                <a:moveTo>
                  <a:pt x="0" y="0"/>
                </a:moveTo>
                <a:lnTo>
                  <a:pt x="3302242" y="0"/>
                </a:lnTo>
                <a:lnTo>
                  <a:pt x="3302242" y="3691531"/>
                </a:lnTo>
                <a:lnTo>
                  <a:pt x="0" y="36915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Freeform 3"/>
          <p:cNvSpPr/>
          <p:nvPr/>
        </p:nvSpPr>
        <p:spPr>
          <a:xfrm>
            <a:off x="864761" y="-1953075"/>
            <a:ext cx="3031183" cy="3224663"/>
          </a:xfrm>
          <a:custGeom>
            <a:avLst/>
            <a:gdLst/>
            <a:ahLst/>
            <a:cxnLst/>
            <a:rect l="l" t="t" r="r" b="b"/>
            <a:pathLst>
              <a:path w="3031183" h="3224663">
                <a:moveTo>
                  <a:pt x="0" y="0"/>
                </a:moveTo>
                <a:lnTo>
                  <a:pt x="3031183" y="0"/>
                </a:lnTo>
                <a:lnTo>
                  <a:pt x="3031183" y="3224663"/>
                </a:lnTo>
                <a:lnTo>
                  <a:pt x="0" y="32246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Freeform 4"/>
          <p:cNvSpPr/>
          <p:nvPr/>
        </p:nvSpPr>
        <p:spPr>
          <a:xfrm>
            <a:off x="-576463" y="5234930"/>
            <a:ext cx="3478698" cy="2947406"/>
          </a:xfrm>
          <a:custGeom>
            <a:avLst/>
            <a:gdLst/>
            <a:ahLst/>
            <a:cxnLst/>
            <a:rect l="l" t="t" r="r" b="b"/>
            <a:pathLst>
              <a:path w="3478698" h="2947406">
                <a:moveTo>
                  <a:pt x="0" y="0"/>
                </a:moveTo>
                <a:lnTo>
                  <a:pt x="3478698" y="0"/>
                </a:lnTo>
                <a:lnTo>
                  <a:pt x="3478698" y="2947406"/>
                </a:lnTo>
                <a:lnTo>
                  <a:pt x="0" y="29474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reeform 5"/>
          <p:cNvSpPr/>
          <p:nvPr/>
        </p:nvSpPr>
        <p:spPr>
          <a:xfrm>
            <a:off x="14877817" y="8272463"/>
            <a:ext cx="3618284" cy="2269651"/>
          </a:xfrm>
          <a:custGeom>
            <a:avLst/>
            <a:gdLst/>
            <a:ahLst/>
            <a:cxnLst/>
            <a:rect l="l" t="t" r="r" b="b"/>
            <a:pathLst>
              <a:path w="3618284" h="2269651">
                <a:moveTo>
                  <a:pt x="0" y="0"/>
                </a:moveTo>
                <a:lnTo>
                  <a:pt x="3618284" y="0"/>
                </a:lnTo>
                <a:lnTo>
                  <a:pt x="3618284" y="2269650"/>
                </a:lnTo>
                <a:lnTo>
                  <a:pt x="0" y="22696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reeform 6"/>
          <p:cNvSpPr/>
          <p:nvPr/>
        </p:nvSpPr>
        <p:spPr>
          <a:xfrm>
            <a:off x="13776212" y="-1571625"/>
            <a:ext cx="5051652" cy="4114800"/>
          </a:xfrm>
          <a:custGeom>
            <a:avLst/>
            <a:gdLst/>
            <a:ahLst/>
            <a:cxnLst/>
            <a:rect l="l" t="t" r="r" b="b"/>
            <a:pathLst>
              <a:path w="5051652" h="4114800">
                <a:moveTo>
                  <a:pt x="0" y="0"/>
                </a:moveTo>
                <a:lnTo>
                  <a:pt x="5051651" y="0"/>
                </a:lnTo>
                <a:lnTo>
                  <a:pt x="505165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Freeform 7"/>
          <p:cNvSpPr/>
          <p:nvPr/>
        </p:nvSpPr>
        <p:spPr>
          <a:xfrm>
            <a:off x="9003327" y="-2843212"/>
            <a:ext cx="4656667" cy="4114800"/>
          </a:xfrm>
          <a:custGeom>
            <a:avLst/>
            <a:gdLst/>
            <a:ahLst/>
            <a:cxnLst/>
            <a:rect l="l" t="t" r="r" b="b"/>
            <a:pathLst>
              <a:path w="4656667" h="4114800">
                <a:moveTo>
                  <a:pt x="0" y="0"/>
                </a:moveTo>
                <a:lnTo>
                  <a:pt x="4656667" y="0"/>
                </a:lnTo>
                <a:lnTo>
                  <a:pt x="4656667"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Freeform 8"/>
          <p:cNvSpPr/>
          <p:nvPr/>
        </p:nvSpPr>
        <p:spPr>
          <a:xfrm>
            <a:off x="370455" y="8394435"/>
            <a:ext cx="4481465" cy="4114800"/>
          </a:xfrm>
          <a:custGeom>
            <a:avLst/>
            <a:gdLst/>
            <a:ahLst/>
            <a:cxnLst/>
            <a:rect l="l" t="t" r="r" b="b"/>
            <a:pathLst>
              <a:path w="4481465" h="4114800">
                <a:moveTo>
                  <a:pt x="0" y="0"/>
                </a:moveTo>
                <a:lnTo>
                  <a:pt x="4481465" y="0"/>
                </a:lnTo>
                <a:lnTo>
                  <a:pt x="4481465"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Freeform 9"/>
          <p:cNvSpPr/>
          <p:nvPr/>
        </p:nvSpPr>
        <p:spPr>
          <a:xfrm>
            <a:off x="15872572" y="6015038"/>
            <a:ext cx="2773456" cy="2057400"/>
          </a:xfrm>
          <a:custGeom>
            <a:avLst/>
            <a:gdLst/>
            <a:ahLst/>
            <a:cxnLst/>
            <a:rect l="l" t="t" r="r" b="b"/>
            <a:pathLst>
              <a:path w="2773456" h="2057400">
                <a:moveTo>
                  <a:pt x="0" y="0"/>
                </a:moveTo>
                <a:lnTo>
                  <a:pt x="2773456" y="0"/>
                </a:lnTo>
                <a:lnTo>
                  <a:pt x="2773456" y="2057400"/>
                </a:lnTo>
                <a:lnTo>
                  <a:pt x="0" y="20574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Freeform 10"/>
          <p:cNvSpPr/>
          <p:nvPr/>
        </p:nvSpPr>
        <p:spPr>
          <a:xfrm rot="461089">
            <a:off x="9022220" y="9066975"/>
            <a:ext cx="4844867" cy="2440051"/>
          </a:xfrm>
          <a:custGeom>
            <a:avLst/>
            <a:gdLst/>
            <a:ahLst/>
            <a:cxnLst/>
            <a:rect l="l" t="t" r="r" b="b"/>
            <a:pathLst>
              <a:path w="4844867" h="2440051">
                <a:moveTo>
                  <a:pt x="0" y="0"/>
                </a:moveTo>
                <a:lnTo>
                  <a:pt x="4844867" y="0"/>
                </a:lnTo>
                <a:lnTo>
                  <a:pt x="4844867" y="2440050"/>
                </a:lnTo>
                <a:lnTo>
                  <a:pt x="0" y="244005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Freeform 11"/>
          <p:cNvSpPr/>
          <p:nvPr/>
        </p:nvSpPr>
        <p:spPr>
          <a:xfrm>
            <a:off x="17015071" y="2786062"/>
            <a:ext cx="3261914" cy="4114800"/>
          </a:xfrm>
          <a:custGeom>
            <a:avLst/>
            <a:gdLst/>
            <a:ahLst/>
            <a:cxnLst/>
            <a:rect l="l" t="t" r="r" b="b"/>
            <a:pathLst>
              <a:path w="3261914" h="4114800">
                <a:moveTo>
                  <a:pt x="0" y="0"/>
                </a:moveTo>
                <a:lnTo>
                  <a:pt x="3261914" y="0"/>
                </a:lnTo>
                <a:lnTo>
                  <a:pt x="3261914" y="4114800"/>
                </a:lnTo>
                <a:lnTo>
                  <a:pt x="0" y="411480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Freeform 12"/>
          <p:cNvSpPr/>
          <p:nvPr/>
        </p:nvSpPr>
        <p:spPr>
          <a:xfrm rot="1253510">
            <a:off x="5444736" y="8900032"/>
            <a:ext cx="2223836" cy="2347620"/>
          </a:xfrm>
          <a:custGeom>
            <a:avLst/>
            <a:gdLst/>
            <a:ahLst/>
            <a:cxnLst/>
            <a:rect l="l" t="t" r="r" b="b"/>
            <a:pathLst>
              <a:path w="2223836" h="2347620">
                <a:moveTo>
                  <a:pt x="0" y="0"/>
                </a:moveTo>
                <a:lnTo>
                  <a:pt x="2223836" y="0"/>
                </a:lnTo>
                <a:lnTo>
                  <a:pt x="2223836" y="2347619"/>
                </a:lnTo>
                <a:lnTo>
                  <a:pt x="0" y="234761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Freeform 13"/>
          <p:cNvSpPr/>
          <p:nvPr/>
        </p:nvSpPr>
        <p:spPr>
          <a:xfrm rot="8232175">
            <a:off x="5055333" y="-1004657"/>
            <a:ext cx="1713757" cy="2094592"/>
          </a:xfrm>
          <a:custGeom>
            <a:avLst/>
            <a:gdLst/>
            <a:ahLst/>
            <a:cxnLst/>
            <a:rect l="l" t="t" r="r" b="b"/>
            <a:pathLst>
              <a:path w="1713757" h="2094592">
                <a:moveTo>
                  <a:pt x="0" y="0"/>
                </a:moveTo>
                <a:lnTo>
                  <a:pt x="1713757" y="0"/>
                </a:lnTo>
                <a:lnTo>
                  <a:pt x="1713757" y="2094592"/>
                </a:lnTo>
                <a:lnTo>
                  <a:pt x="0" y="2094592"/>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Freeform 14"/>
          <p:cNvSpPr/>
          <p:nvPr/>
        </p:nvSpPr>
        <p:spPr>
          <a:xfrm>
            <a:off x="-693725" y="3538486"/>
            <a:ext cx="2814654" cy="1304976"/>
          </a:xfrm>
          <a:custGeom>
            <a:avLst/>
            <a:gdLst/>
            <a:ahLst/>
            <a:cxnLst/>
            <a:rect l="l" t="t" r="r" b="b"/>
            <a:pathLst>
              <a:path w="2814654" h="1304976">
                <a:moveTo>
                  <a:pt x="0" y="0"/>
                </a:moveTo>
                <a:lnTo>
                  <a:pt x="2814654" y="0"/>
                </a:lnTo>
                <a:lnTo>
                  <a:pt x="2814654" y="1304977"/>
                </a:lnTo>
                <a:lnTo>
                  <a:pt x="0" y="1304977"/>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Freeform 15"/>
          <p:cNvSpPr/>
          <p:nvPr/>
        </p:nvSpPr>
        <p:spPr>
          <a:xfrm>
            <a:off x="13861156" y="3019634"/>
            <a:ext cx="3085568" cy="2518945"/>
          </a:xfrm>
          <a:custGeom>
            <a:avLst/>
            <a:gdLst/>
            <a:ahLst/>
            <a:cxnLst/>
            <a:rect l="l" t="t" r="r" b="b"/>
            <a:pathLst>
              <a:path w="3085568" h="2518945">
                <a:moveTo>
                  <a:pt x="0" y="0"/>
                </a:moveTo>
                <a:lnTo>
                  <a:pt x="3085568" y="0"/>
                </a:lnTo>
                <a:lnTo>
                  <a:pt x="3085568" y="2518945"/>
                </a:lnTo>
                <a:lnTo>
                  <a:pt x="0" y="2518945"/>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6" name="Group 16"/>
          <p:cNvGrpSpPr/>
          <p:nvPr/>
        </p:nvGrpSpPr>
        <p:grpSpPr>
          <a:xfrm>
            <a:off x="3675046" y="1028700"/>
            <a:ext cx="10764861" cy="6991714"/>
            <a:chOff x="0" y="0"/>
            <a:chExt cx="2829221" cy="1837562"/>
          </a:xfrm>
        </p:grpSpPr>
        <p:sp>
          <p:nvSpPr>
            <p:cNvPr id="17" name="Freeform 17"/>
            <p:cNvSpPr/>
            <p:nvPr/>
          </p:nvSpPr>
          <p:spPr>
            <a:xfrm>
              <a:off x="0" y="0"/>
              <a:ext cx="2829221" cy="1837562"/>
            </a:xfrm>
            <a:custGeom>
              <a:avLst/>
              <a:gdLst/>
              <a:ahLst/>
              <a:cxnLst/>
              <a:rect l="l" t="t" r="r" b="b"/>
              <a:pathLst>
                <a:path w="2829221" h="1837562">
                  <a:moveTo>
                    <a:pt x="54658" y="0"/>
                  </a:moveTo>
                  <a:lnTo>
                    <a:pt x="2774563" y="0"/>
                  </a:lnTo>
                  <a:cubicBezTo>
                    <a:pt x="2804750" y="0"/>
                    <a:pt x="2829221" y="24471"/>
                    <a:pt x="2829221" y="54658"/>
                  </a:cubicBezTo>
                  <a:lnTo>
                    <a:pt x="2829221" y="1782904"/>
                  </a:lnTo>
                  <a:cubicBezTo>
                    <a:pt x="2829221" y="1813091"/>
                    <a:pt x="2804750" y="1837562"/>
                    <a:pt x="2774563" y="1837562"/>
                  </a:cubicBezTo>
                  <a:lnTo>
                    <a:pt x="54658" y="1837562"/>
                  </a:lnTo>
                  <a:cubicBezTo>
                    <a:pt x="24471" y="1837562"/>
                    <a:pt x="0" y="1813091"/>
                    <a:pt x="0" y="1782904"/>
                  </a:cubicBezTo>
                  <a:lnTo>
                    <a:pt x="0" y="54658"/>
                  </a:lnTo>
                  <a:cubicBezTo>
                    <a:pt x="0" y="24471"/>
                    <a:pt x="24471" y="0"/>
                    <a:pt x="54658" y="0"/>
                  </a:cubicBezTo>
                  <a:close/>
                </a:path>
              </a:pathLst>
            </a:custGeom>
            <a:solidFill>
              <a:srgbClr val="F1C743"/>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extBox 18"/>
            <p:cNvSpPr txBox="1"/>
            <p:nvPr/>
          </p:nvSpPr>
          <p:spPr>
            <a:xfrm>
              <a:off x="0" y="-28575"/>
              <a:ext cx="2829221" cy="1866137"/>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9" name="TextBox 19"/>
          <p:cNvSpPr txBox="1"/>
          <p:nvPr/>
        </p:nvSpPr>
        <p:spPr>
          <a:xfrm>
            <a:off x="4541245" y="2601605"/>
            <a:ext cx="9037617" cy="3885679"/>
          </a:xfrm>
          <a:prstGeom prst="rect">
            <a:avLst/>
          </a:prstGeom>
        </p:spPr>
        <p:txBody>
          <a:bodyPr lIns="0" tIns="0" rIns="0" bIns="0" rtlCol="0" anchor="t">
            <a:spAutoFit/>
          </a:bodyPr>
          <a:lstStyle/>
          <a:p>
            <a:pPr marL="0" marR="0" lvl="0" indent="0" algn="ctr" defTabSz="914400" rtl="0" eaLnBrk="1" fontAlgn="auto" latinLnBrk="0" hangingPunct="1">
              <a:lnSpc>
                <a:spcPts val="10143"/>
              </a:lnSpc>
              <a:spcBef>
                <a:spcPts val="0"/>
              </a:spcBef>
              <a:spcAft>
                <a:spcPts val="0"/>
              </a:spcAft>
              <a:buClrTx/>
              <a:buSzTx/>
              <a:buFontTx/>
              <a:buNone/>
              <a:tabLst/>
              <a:defRPr/>
            </a:pPr>
            <a:r>
              <a:rPr kumimoji="0" lang="en-US" sz="9944" b="1" i="0" u="none" strike="noStrike" kern="1200" cap="none" spc="0" normalizeH="0" baseline="0" noProof="0" dirty="0">
                <a:ln>
                  <a:noFill/>
                </a:ln>
                <a:solidFill>
                  <a:srgbClr val="000000"/>
                </a:solidFill>
                <a:effectLst/>
                <a:uLnTx/>
                <a:uFillTx/>
                <a:latin typeface="Solway Bold"/>
                <a:ea typeface="Solway Bold"/>
                <a:cs typeface="Solway Bold"/>
                <a:sym typeface="Solway Bold"/>
              </a:rPr>
              <a:t>New School Food Authority</a:t>
            </a:r>
          </a:p>
        </p:txBody>
      </p:sp>
      <p:sp>
        <p:nvSpPr>
          <p:cNvPr id="20" name="Freeform 20"/>
          <p:cNvSpPr/>
          <p:nvPr/>
        </p:nvSpPr>
        <p:spPr>
          <a:xfrm>
            <a:off x="12299260" y="6426038"/>
            <a:ext cx="1858353" cy="1440499"/>
          </a:xfrm>
          <a:custGeom>
            <a:avLst/>
            <a:gdLst/>
            <a:ahLst/>
            <a:cxnLst/>
            <a:rect l="l" t="t" r="r" b="b"/>
            <a:pathLst>
              <a:path w="1858353" h="1440499">
                <a:moveTo>
                  <a:pt x="0" y="0"/>
                </a:moveTo>
                <a:lnTo>
                  <a:pt x="1858354" y="0"/>
                </a:lnTo>
                <a:lnTo>
                  <a:pt x="1858354" y="1440499"/>
                </a:lnTo>
                <a:lnTo>
                  <a:pt x="0" y="1440499"/>
                </a:lnTo>
                <a:lnTo>
                  <a:pt x="0" y="0"/>
                </a:lnTo>
                <a:close/>
              </a:path>
            </a:pathLst>
          </a:custGeom>
          <a:blipFill>
            <a:blip r:embed="rId3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1" name="Group 21"/>
          <p:cNvGrpSpPr/>
          <p:nvPr/>
        </p:nvGrpSpPr>
        <p:grpSpPr>
          <a:xfrm>
            <a:off x="4130386" y="8182336"/>
            <a:ext cx="10027227" cy="654627"/>
            <a:chOff x="0" y="0"/>
            <a:chExt cx="2640916" cy="172412"/>
          </a:xfrm>
        </p:grpSpPr>
        <p:sp>
          <p:nvSpPr>
            <p:cNvPr id="22" name="Freeform 22"/>
            <p:cNvSpPr/>
            <p:nvPr/>
          </p:nvSpPr>
          <p:spPr>
            <a:xfrm>
              <a:off x="0" y="0"/>
              <a:ext cx="2640916" cy="172412"/>
            </a:xfrm>
            <a:custGeom>
              <a:avLst/>
              <a:gdLst/>
              <a:ahLst/>
              <a:cxnLst/>
              <a:rect l="l" t="t" r="r" b="b"/>
              <a:pathLst>
                <a:path w="2640916" h="172412">
                  <a:moveTo>
                    <a:pt x="39377" y="0"/>
                  </a:moveTo>
                  <a:lnTo>
                    <a:pt x="2601539" y="0"/>
                  </a:lnTo>
                  <a:cubicBezTo>
                    <a:pt x="2611982" y="0"/>
                    <a:pt x="2621998" y="4149"/>
                    <a:pt x="2629383" y="11533"/>
                  </a:cubicBezTo>
                  <a:cubicBezTo>
                    <a:pt x="2636767" y="18918"/>
                    <a:pt x="2640916" y="28933"/>
                    <a:pt x="2640916" y="39377"/>
                  </a:cubicBezTo>
                  <a:lnTo>
                    <a:pt x="2640916" y="133036"/>
                  </a:lnTo>
                  <a:cubicBezTo>
                    <a:pt x="2640916" y="143479"/>
                    <a:pt x="2636767" y="153494"/>
                    <a:pt x="2629383" y="160879"/>
                  </a:cubicBezTo>
                  <a:cubicBezTo>
                    <a:pt x="2621998" y="168264"/>
                    <a:pt x="2611982" y="172412"/>
                    <a:pt x="2601539" y="172412"/>
                  </a:cubicBezTo>
                  <a:lnTo>
                    <a:pt x="39377" y="172412"/>
                  </a:lnTo>
                  <a:cubicBezTo>
                    <a:pt x="28933" y="172412"/>
                    <a:pt x="18918" y="168264"/>
                    <a:pt x="11533" y="160879"/>
                  </a:cubicBezTo>
                  <a:cubicBezTo>
                    <a:pt x="4149" y="153494"/>
                    <a:pt x="0" y="143479"/>
                    <a:pt x="0" y="133036"/>
                  </a:cubicBezTo>
                  <a:lnTo>
                    <a:pt x="0" y="39377"/>
                  </a:lnTo>
                  <a:cubicBezTo>
                    <a:pt x="0" y="28933"/>
                    <a:pt x="4149" y="18918"/>
                    <a:pt x="11533" y="11533"/>
                  </a:cubicBezTo>
                  <a:cubicBezTo>
                    <a:pt x="18918" y="4149"/>
                    <a:pt x="28933" y="0"/>
                    <a:pt x="39377" y="0"/>
                  </a:cubicBezTo>
                  <a:close/>
                </a:path>
              </a:pathLst>
            </a:custGeom>
            <a:solidFill>
              <a:srgbClr val="7EC0A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extBox 23"/>
            <p:cNvSpPr txBox="1"/>
            <p:nvPr/>
          </p:nvSpPr>
          <p:spPr>
            <a:xfrm>
              <a:off x="0" y="-28575"/>
              <a:ext cx="2640916" cy="200987"/>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4" name="TextBox 24"/>
          <p:cNvSpPr txBox="1"/>
          <p:nvPr/>
        </p:nvSpPr>
        <p:spPr>
          <a:xfrm>
            <a:off x="4426844" y="8202400"/>
            <a:ext cx="9434312" cy="547824"/>
          </a:xfrm>
          <a:prstGeom prst="rect">
            <a:avLst/>
          </a:prstGeom>
        </p:spPr>
        <p:txBody>
          <a:bodyPr lIns="0" tIns="0" rIns="0" bIns="0" rtlCol="0" anchor="t">
            <a:spAutoFit/>
          </a:bodyPr>
          <a:lstStyle/>
          <a:p>
            <a:pPr marL="0" marR="0" lvl="0" indent="0" algn="ctr" defTabSz="914400" rtl="0" eaLnBrk="1" fontAlgn="auto" latinLnBrk="0" hangingPunct="1">
              <a:lnSpc>
                <a:spcPts val="4454"/>
              </a:lnSpc>
              <a:spcBef>
                <a:spcPts val="0"/>
              </a:spcBef>
              <a:spcAft>
                <a:spcPts val="0"/>
              </a:spcAft>
              <a:buClrTx/>
              <a:buSzTx/>
              <a:buFontTx/>
              <a:buNone/>
              <a:tabLst/>
              <a:defRPr/>
            </a:pPr>
            <a:r>
              <a:rPr kumimoji="0" lang="en-US" sz="3182" b="1" i="0" u="none" strike="noStrike" kern="1200" cap="none" spc="0" normalizeH="0" baseline="0" noProof="0" dirty="0">
                <a:ln>
                  <a:noFill/>
                </a:ln>
                <a:solidFill>
                  <a:srgbClr val="000000"/>
                </a:solidFill>
                <a:effectLst/>
                <a:uLnTx/>
                <a:uFillTx/>
                <a:latin typeface="Solway Bold"/>
                <a:ea typeface="Solway Bold"/>
                <a:cs typeface="Solway Bold"/>
                <a:sym typeface="Solway Bold"/>
              </a:rPr>
              <a:t>NYSED CHILD NUTRITION PROGRAM OFFICE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B508B"/>
        </a:solidFill>
        <a:effectLst/>
      </p:bgPr>
    </p:bg>
    <p:spTree>
      <p:nvGrpSpPr>
        <p:cNvPr id="1" name=""/>
        <p:cNvGrpSpPr/>
        <p:nvPr/>
      </p:nvGrpSpPr>
      <p:grpSpPr>
        <a:xfrm>
          <a:off x="0" y="0"/>
          <a:ext cx="0" cy="0"/>
          <a:chOff x="0" y="0"/>
          <a:chExt cx="0" cy="0"/>
        </a:xfrm>
      </p:grpSpPr>
      <p:grpSp>
        <p:nvGrpSpPr>
          <p:cNvPr id="50" name="Group 6">
            <a:extLst>
              <a:ext uri="{FF2B5EF4-FFF2-40B4-BE49-F238E27FC236}">
                <a16:creationId xmlns:a16="http://schemas.microsoft.com/office/drawing/2014/main" id="{5ABF9610-9A83-3DC2-5798-07C4DEDB1A11}"/>
              </a:ext>
            </a:extLst>
          </p:cNvPr>
          <p:cNvGrpSpPr/>
          <p:nvPr/>
        </p:nvGrpSpPr>
        <p:grpSpPr>
          <a:xfrm>
            <a:off x="8436196" y="8198653"/>
            <a:ext cx="2992681" cy="2278847"/>
            <a:chOff x="1814413" y="70653"/>
            <a:chExt cx="5739919" cy="4736637"/>
          </a:xfrm>
        </p:grpSpPr>
        <p:sp>
          <p:nvSpPr>
            <p:cNvPr id="51" name="Freeform 7">
              <a:extLst>
                <a:ext uri="{FF2B5EF4-FFF2-40B4-BE49-F238E27FC236}">
                  <a16:creationId xmlns:a16="http://schemas.microsoft.com/office/drawing/2014/main" id="{899C1BC4-69F1-1104-5E64-FABF434BCA31}"/>
                </a:ext>
              </a:extLst>
            </p:cNvPr>
            <p:cNvSpPr/>
            <p:nvPr/>
          </p:nvSpPr>
          <p:spPr>
            <a:xfrm rot="21400312">
              <a:off x="3207523" y="70653"/>
              <a:ext cx="2886603" cy="3047278"/>
            </a:xfrm>
            <a:custGeom>
              <a:avLst/>
              <a:gdLst/>
              <a:ahLst/>
              <a:cxnLst/>
              <a:rect l="l" t="t" r="r" b="b"/>
              <a:pathLst>
                <a:path w="2886603" h="3047278">
                  <a:moveTo>
                    <a:pt x="0" y="0"/>
                  </a:moveTo>
                  <a:lnTo>
                    <a:pt x="2886603" y="0"/>
                  </a:lnTo>
                  <a:lnTo>
                    <a:pt x="2886603" y="3047278"/>
                  </a:lnTo>
                  <a:lnTo>
                    <a:pt x="0" y="30472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2" name="Freeform 8">
              <a:extLst>
                <a:ext uri="{FF2B5EF4-FFF2-40B4-BE49-F238E27FC236}">
                  <a16:creationId xmlns:a16="http://schemas.microsoft.com/office/drawing/2014/main" id="{1590F0AB-1E1C-51FD-8A55-889DEB8A6C0B}"/>
                </a:ext>
              </a:extLst>
            </p:cNvPr>
            <p:cNvSpPr/>
            <p:nvPr/>
          </p:nvSpPr>
          <p:spPr>
            <a:xfrm rot="20093360">
              <a:off x="1814413" y="1714295"/>
              <a:ext cx="2788761" cy="2943988"/>
            </a:xfrm>
            <a:custGeom>
              <a:avLst/>
              <a:gdLst/>
              <a:ahLst/>
              <a:cxnLst/>
              <a:rect l="l" t="t" r="r" b="b"/>
              <a:pathLst>
                <a:path w="2788760" h="2943988">
                  <a:moveTo>
                    <a:pt x="0" y="0"/>
                  </a:moveTo>
                  <a:lnTo>
                    <a:pt x="2788760" y="0"/>
                  </a:lnTo>
                  <a:lnTo>
                    <a:pt x="2788760" y="2943988"/>
                  </a:lnTo>
                  <a:lnTo>
                    <a:pt x="0" y="29439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 name="Freeform 9">
              <a:extLst>
                <a:ext uri="{FF2B5EF4-FFF2-40B4-BE49-F238E27FC236}">
                  <a16:creationId xmlns:a16="http://schemas.microsoft.com/office/drawing/2014/main" id="{0C470BCF-30AF-B7EB-C738-58E3AFC360DA}"/>
                </a:ext>
              </a:extLst>
            </p:cNvPr>
            <p:cNvSpPr/>
            <p:nvPr/>
          </p:nvSpPr>
          <p:spPr>
            <a:xfrm rot="195943">
              <a:off x="4667729" y="1760012"/>
              <a:ext cx="2886603" cy="3047278"/>
            </a:xfrm>
            <a:custGeom>
              <a:avLst/>
              <a:gdLst/>
              <a:ahLst/>
              <a:cxnLst/>
              <a:rect l="l" t="t" r="r" b="b"/>
              <a:pathLst>
                <a:path w="2886603" h="3047278">
                  <a:moveTo>
                    <a:pt x="0" y="0"/>
                  </a:moveTo>
                  <a:lnTo>
                    <a:pt x="2886603" y="0"/>
                  </a:lnTo>
                  <a:lnTo>
                    <a:pt x="2886603" y="3047278"/>
                  </a:lnTo>
                  <a:lnTo>
                    <a:pt x="0" y="30472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44" name="Freeform 3">
            <a:extLst>
              <a:ext uri="{FF2B5EF4-FFF2-40B4-BE49-F238E27FC236}">
                <a16:creationId xmlns:a16="http://schemas.microsoft.com/office/drawing/2014/main" id="{DE0073A3-2913-D5D9-34E5-4F637C66F435}"/>
              </a:ext>
            </a:extLst>
          </p:cNvPr>
          <p:cNvSpPr/>
          <p:nvPr/>
        </p:nvSpPr>
        <p:spPr>
          <a:xfrm rot="1852847">
            <a:off x="-390552" y="7268907"/>
            <a:ext cx="2157639" cy="2295360"/>
          </a:xfrm>
          <a:custGeom>
            <a:avLst/>
            <a:gdLst/>
            <a:ahLst/>
            <a:cxnLst/>
            <a:rect l="l" t="t" r="r" b="b"/>
            <a:pathLst>
              <a:path w="2157639" h="2295360">
                <a:moveTo>
                  <a:pt x="0" y="0"/>
                </a:moveTo>
                <a:lnTo>
                  <a:pt x="2157638" y="0"/>
                </a:lnTo>
                <a:lnTo>
                  <a:pt x="2157638" y="2295361"/>
                </a:lnTo>
                <a:lnTo>
                  <a:pt x="0" y="22953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 name="Freeform 4">
            <a:extLst>
              <a:ext uri="{FF2B5EF4-FFF2-40B4-BE49-F238E27FC236}">
                <a16:creationId xmlns:a16="http://schemas.microsoft.com/office/drawing/2014/main" id="{BF4ACB2A-2FE4-8611-A96A-5970FB74BFD3}"/>
              </a:ext>
            </a:extLst>
          </p:cNvPr>
          <p:cNvSpPr/>
          <p:nvPr/>
        </p:nvSpPr>
        <p:spPr>
          <a:xfrm rot="20266352">
            <a:off x="-776967" y="5181894"/>
            <a:ext cx="2661164" cy="2172478"/>
          </a:xfrm>
          <a:custGeom>
            <a:avLst/>
            <a:gdLst/>
            <a:ahLst/>
            <a:cxnLst/>
            <a:rect l="l" t="t" r="r" b="b"/>
            <a:pathLst>
              <a:path w="2661164" h="2172478">
                <a:moveTo>
                  <a:pt x="0" y="0"/>
                </a:moveTo>
                <a:lnTo>
                  <a:pt x="2661164" y="0"/>
                </a:lnTo>
                <a:lnTo>
                  <a:pt x="2661164" y="2172478"/>
                </a:lnTo>
                <a:lnTo>
                  <a:pt x="0" y="217247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6" name="Freeform 5">
            <a:extLst>
              <a:ext uri="{FF2B5EF4-FFF2-40B4-BE49-F238E27FC236}">
                <a16:creationId xmlns:a16="http://schemas.microsoft.com/office/drawing/2014/main" id="{3D32F847-DE0A-0B68-F0DA-088DC5342A66}"/>
              </a:ext>
            </a:extLst>
          </p:cNvPr>
          <p:cNvSpPr/>
          <p:nvPr/>
        </p:nvSpPr>
        <p:spPr>
          <a:xfrm>
            <a:off x="1081096" y="8390582"/>
            <a:ext cx="2232847" cy="2547855"/>
          </a:xfrm>
          <a:custGeom>
            <a:avLst/>
            <a:gdLst/>
            <a:ahLst/>
            <a:cxnLst/>
            <a:rect l="l" t="t" r="r" b="b"/>
            <a:pathLst>
              <a:path w="2232847" h="2547855">
                <a:moveTo>
                  <a:pt x="0" y="0"/>
                </a:moveTo>
                <a:lnTo>
                  <a:pt x="2232848" y="0"/>
                </a:lnTo>
                <a:lnTo>
                  <a:pt x="2232848" y="2547854"/>
                </a:lnTo>
                <a:lnTo>
                  <a:pt x="0" y="254785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 name="Freeform 10">
            <a:extLst>
              <a:ext uri="{FF2B5EF4-FFF2-40B4-BE49-F238E27FC236}">
                <a16:creationId xmlns:a16="http://schemas.microsoft.com/office/drawing/2014/main" id="{6183A20F-495F-F8EA-888C-DB696B37D331}"/>
              </a:ext>
            </a:extLst>
          </p:cNvPr>
          <p:cNvSpPr/>
          <p:nvPr/>
        </p:nvSpPr>
        <p:spPr>
          <a:xfrm>
            <a:off x="16209788" y="8442329"/>
            <a:ext cx="2868015" cy="2429991"/>
          </a:xfrm>
          <a:custGeom>
            <a:avLst/>
            <a:gdLst/>
            <a:ahLst/>
            <a:cxnLst/>
            <a:rect l="l" t="t" r="r" b="b"/>
            <a:pathLst>
              <a:path w="2868015" h="2429991">
                <a:moveTo>
                  <a:pt x="0" y="0"/>
                </a:moveTo>
                <a:lnTo>
                  <a:pt x="2868016" y="0"/>
                </a:lnTo>
                <a:lnTo>
                  <a:pt x="2868016" y="2429991"/>
                </a:lnTo>
                <a:lnTo>
                  <a:pt x="0" y="242999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 name="Freeform 11">
            <a:extLst>
              <a:ext uri="{FF2B5EF4-FFF2-40B4-BE49-F238E27FC236}">
                <a16:creationId xmlns:a16="http://schemas.microsoft.com/office/drawing/2014/main" id="{56E7DF11-474B-00EE-3E74-996936CFBF8F}"/>
              </a:ext>
            </a:extLst>
          </p:cNvPr>
          <p:cNvSpPr/>
          <p:nvPr/>
        </p:nvSpPr>
        <p:spPr>
          <a:xfrm rot="20568453">
            <a:off x="15779324" y="518730"/>
            <a:ext cx="2962425" cy="1491985"/>
          </a:xfrm>
          <a:custGeom>
            <a:avLst/>
            <a:gdLst/>
            <a:ahLst/>
            <a:cxnLst/>
            <a:rect l="l" t="t" r="r" b="b"/>
            <a:pathLst>
              <a:path w="2962425" h="1491985">
                <a:moveTo>
                  <a:pt x="0" y="0"/>
                </a:moveTo>
                <a:lnTo>
                  <a:pt x="2962424" y="0"/>
                </a:lnTo>
                <a:lnTo>
                  <a:pt x="2962424" y="1491985"/>
                </a:lnTo>
                <a:lnTo>
                  <a:pt x="0" y="149198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4" name="Group 24"/>
          <p:cNvGrpSpPr/>
          <p:nvPr/>
        </p:nvGrpSpPr>
        <p:grpSpPr>
          <a:xfrm>
            <a:off x="5585529" y="1814704"/>
            <a:ext cx="12472243" cy="5502699"/>
            <a:chOff x="0" y="-854118"/>
            <a:chExt cx="7530447" cy="1716651"/>
          </a:xfrm>
        </p:grpSpPr>
        <p:sp>
          <p:nvSpPr>
            <p:cNvPr id="25" name="Freeform 25"/>
            <p:cNvSpPr/>
            <p:nvPr/>
          </p:nvSpPr>
          <p:spPr>
            <a:xfrm>
              <a:off x="2260244" y="-854118"/>
              <a:ext cx="5270203" cy="1716651"/>
            </a:xfrm>
            <a:custGeom>
              <a:avLst/>
              <a:gdLst/>
              <a:ahLst/>
              <a:cxnLst/>
              <a:rect l="l" t="t" r="r" b="b"/>
              <a:pathLst>
                <a:path w="3941821" h="649747">
                  <a:moveTo>
                    <a:pt x="28728" y="0"/>
                  </a:moveTo>
                  <a:lnTo>
                    <a:pt x="3913093" y="0"/>
                  </a:lnTo>
                  <a:cubicBezTo>
                    <a:pt x="3920712" y="0"/>
                    <a:pt x="3928019" y="3027"/>
                    <a:pt x="3933406" y="8414"/>
                  </a:cubicBezTo>
                  <a:cubicBezTo>
                    <a:pt x="3938794" y="13802"/>
                    <a:pt x="3941821" y="21109"/>
                    <a:pt x="3941821" y="28728"/>
                  </a:cubicBezTo>
                  <a:lnTo>
                    <a:pt x="3941821" y="621018"/>
                  </a:lnTo>
                  <a:cubicBezTo>
                    <a:pt x="3941821" y="628638"/>
                    <a:pt x="3938794" y="635945"/>
                    <a:pt x="3933406" y="641332"/>
                  </a:cubicBezTo>
                  <a:cubicBezTo>
                    <a:pt x="3928019" y="646720"/>
                    <a:pt x="3920712" y="649747"/>
                    <a:pt x="3913093" y="649747"/>
                  </a:cubicBezTo>
                  <a:lnTo>
                    <a:pt x="28728" y="649747"/>
                  </a:lnTo>
                  <a:cubicBezTo>
                    <a:pt x="21109" y="649747"/>
                    <a:pt x="13802" y="646720"/>
                    <a:pt x="8414" y="641332"/>
                  </a:cubicBezTo>
                  <a:cubicBezTo>
                    <a:pt x="3027" y="635945"/>
                    <a:pt x="0" y="628638"/>
                    <a:pt x="0" y="621018"/>
                  </a:cubicBezTo>
                  <a:lnTo>
                    <a:pt x="0" y="28728"/>
                  </a:lnTo>
                  <a:cubicBezTo>
                    <a:pt x="0" y="21109"/>
                    <a:pt x="3027" y="13802"/>
                    <a:pt x="8414" y="8414"/>
                  </a:cubicBezTo>
                  <a:cubicBezTo>
                    <a:pt x="13802" y="3027"/>
                    <a:pt x="21109" y="0"/>
                    <a:pt x="28728" y="0"/>
                  </a:cubicBezTo>
                  <a:close/>
                </a:path>
              </a:pathLst>
            </a:custGeom>
            <a:solidFill>
              <a:srgbClr val="FE686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TextBox 26"/>
            <p:cNvSpPr txBox="1"/>
            <p:nvPr/>
          </p:nvSpPr>
          <p:spPr>
            <a:xfrm>
              <a:off x="0" y="-28575"/>
              <a:ext cx="3941821" cy="678322"/>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8" name="Freeform 28"/>
          <p:cNvSpPr/>
          <p:nvPr/>
        </p:nvSpPr>
        <p:spPr>
          <a:xfrm>
            <a:off x="9861195" y="2070555"/>
            <a:ext cx="7664421" cy="1300317"/>
          </a:xfrm>
          <a:custGeom>
            <a:avLst/>
            <a:gdLst/>
            <a:ahLst/>
            <a:cxnLst/>
            <a:rect l="l" t="t" r="r" b="b"/>
            <a:pathLst>
              <a:path w="3679355" h="439211">
                <a:moveTo>
                  <a:pt x="30777" y="0"/>
                </a:moveTo>
                <a:lnTo>
                  <a:pt x="3648577" y="0"/>
                </a:lnTo>
                <a:cubicBezTo>
                  <a:pt x="3656740" y="0"/>
                  <a:pt x="3664569" y="3243"/>
                  <a:pt x="3670340" y="9015"/>
                </a:cubicBezTo>
                <a:cubicBezTo>
                  <a:pt x="3676112" y="14786"/>
                  <a:pt x="3679355" y="22615"/>
                  <a:pt x="3679355" y="30777"/>
                </a:cubicBezTo>
                <a:lnTo>
                  <a:pt x="3679355" y="408433"/>
                </a:lnTo>
                <a:cubicBezTo>
                  <a:pt x="3679355" y="425431"/>
                  <a:pt x="3665575" y="439211"/>
                  <a:pt x="3648577" y="439211"/>
                </a:cubicBezTo>
                <a:lnTo>
                  <a:pt x="30777" y="439211"/>
                </a:lnTo>
                <a:cubicBezTo>
                  <a:pt x="22615" y="439211"/>
                  <a:pt x="14786" y="435968"/>
                  <a:pt x="9015" y="430196"/>
                </a:cubicBezTo>
                <a:cubicBezTo>
                  <a:pt x="3243" y="424424"/>
                  <a:pt x="0" y="416596"/>
                  <a:pt x="0" y="408433"/>
                </a:cubicBezTo>
                <a:lnTo>
                  <a:pt x="0" y="30777"/>
                </a:lnTo>
                <a:cubicBezTo>
                  <a:pt x="0" y="13780"/>
                  <a:pt x="13780" y="0"/>
                  <a:pt x="30777" y="0"/>
                </a:cubicBezTo>
                <a:close/>
              </a:path>
            </a:pathLst>
          </a:custGeom>
          <a:solidFill>
            <a:srgbClr val="DEEAF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 name="Freeform 28">
            <a:extLst>
              <a:ext uri="{FF2B5EF4-FFF2-40B4-BE49-F238E27FC236}">
                <a16:creationId xmlns:a16="http://schemas.microsoft.com/office/drawing/2014/main" id="{BC7E5E49-668E-CE91-DFB0-DFD138D5DAEF}"/>
              </a:ext>
            </a:extLst>
          </p:cNvPr>
          <p:cNvSpPr/>
          <p:nvPr/>
        </p:nvSpPr>
        <p:spPr>
          <a:xfrm>
            <a:off x="9630116" y="3689199"/>
            <a:ext cx="8052275" cy="3226930"/>
          </a:xfrm>
          <a:custGeom>
            <a:avLst/>
            <a:gdLst/>
            <a:ahLst/>
            <a:cxnLst/>
            <a:rect l="l" t="t" r="r" b="b"/>
            <a:pathLst>
              <a:path w="3679355" h="439211">
                <a:moveTo>
                  <a:pt x="30777" y="0"/>
                </a:moveTo>
                <a:lnTo>
                  <a:pt x="3648577" y="0"/>
                </a:lnTo>
                <a:cubicBezTo>
                  <a:pt x="3656740" y="0"/>
                  <a:pt x="3664569" y="3243"/>
                  <a:pt x="3670340" y="9015"/>
                </a:cubicBezTo>
                <a:cubicBezTo>
                  <a:pt x="3676112" y="14786"/>
                  <a:pt x="3679355" y="22615"/>
                  <a:pt x="3679355" y="30777"/>
                </a:cubicBezTo>
                <a:lnTo>
                  <a:pt x="3679355" y="408433"/>
                </a:lnTo>
                <a:cubicBezTo>
                  <a:pt x="3679355" y="425431"/>
                  <a:pt x="3665575" y="439211"/>
                  <a:pt x="3648577" y="439211"/>
                </a:cubicBezTo>
                <a:lnTo>
                  <a:pt x="30777" y="439211"/>
                </a:lnTo>
                <a:cubicBezTo>
                  <a:pt x="22615" y="439211"/>
                  <a:pt x="14786" y="435968"/>
                  <a:pt x="9015" y="430196"/>
                </a:cubicBezTo>
                <a:cubicBezTo>
                  <a:pt x="3243" y="424424"/>
                  <a:pt x="0" y="416596"/>
                  <a:pt x="0" y="408433"/>
                </a:cubicBezTo>
                <a:lnTo>
                  <a:pt x="0" y="30777"/>
                </a:lnTo>
                <a:cubicBezTo>
                  <a:pt x="0" y="13780"/>
                  <a:pt x="13780" y="0"/>
                  <a:pt x="30777" y="0"/>
                </a:cubicBezTo>
                <a:close/>
              </a:path>
            </a:pathLst>
          </a:custGeom>
          <a:solidFill>
            <a:srgbClr val="DEEAF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9" name="Group 9"/>
          <p:cNvGrpSpPr/>
          <p:nvPr/>
        </p:nvGrpSpPr>
        <p:grpSpPr>
          <a:xfrm>
            <a:off x="335284" y="1633815"/>
            <a:ext cx="13830516" cy="8111252"/>
            <a:chOff x="0" y="-132843"/>
            <a:chExt cx="18440688" cy="10815002"/>
          </a:xfrm>
        </p:grpSpPr>
        <p:grpSp>
          <p:nvGrpSpPr>
            <p:cNvPr id="10" name="Group 10"/>
            <p:cNvGrpSpPr/>
            <p:nvPr/>
          </p:nvGrpSpPr>
          <p:grpSpPr>
            <a:xfrm>
              <a:off x="0" y="-132843"/>
              <a:ext cx="18440688" cy="10815002"/>
              <a:chOff x="0" y="-28575"/>
              <a:chExt cx="3966650" cy="2326341"/>
            </a:xfrm>
          </p:grpSpPr>
          <p:sp>
            <p:nvSpPr>
              <p:cNvPr id="11" name="Freeform 11"/>
              <p:cNvSpPr/>
              <p:nvPr/>
            </p:nvSpPr>
            <p:spPr>
              <a:xfrm>
                <a:off x="0" y="0"/>
                <a:ext cx="2419280" cy="2297766"/>
              </a:xfrm>
              <a:custGeom>
                <a:avLst/>
                <a:gdLst/>
                <a:ahLst/>
                <a:cxnLst/>
                <a:rect l="l" t="t" r="r" b="b"/>
                <a:pathLst>
                  <a:path w="3966649" h="894061">
                    <a:moveTo>
                      <a:pt x="28548" y="0"/>
                    </a:moveTo>
                    <a:lnTo>
                      <a:pt x="3938101" y="0"/>
                    </a:lnTo>
                    <a:cubicBezTo>
                      <a:pt x="3945672" y="0"/>
                      <a:pt x="3952934" y="3008"/>
                      <a:pt x="3958288" y="8362"/>
                    </a:cubicBezTo>
                    <a:cubicBezTo>
                      <a:pt x="3963642" y="13715"/>
                      <a:pt x="3966649" y="20977"/>
                      <a:pt x="3966649" y="28548"/>
                    </a:cubicBezTo>
                    <a:lnTo>
                      <a:pt x="3966649" y="865512"/>
                    </a:lnTo>
                    <a:cubicBezTo>
                      <a:pt x="3966649" y="881279"/>
                      <a:pt x="3953868" y="894061"/>
                      <a:pt x="3938101" y="894061"/>
                    </a:cubicBezTo>
                    <a:lnTo>
                      <a:pt x="28548" y="894061"/>
                    </a:lnTo>
                    <a:cubicBezTo>
                      <a:pt x="12782" y="894061"/>
                      <a:pt x="0" y="881279"/>
                      <a:pt x="0" y="865512"/>
                    </a:cubicBezTo>
                    <a:lnTo>
                      <a:pt x="0" y="28548"/>
                    </a:lnTo>
                    <a:cubicBezTo>
                      <a:pt x="0" y="12782"/>
                      <a:pt x="12782" y="0"/>
                      <a:pt x="28548" y="0"/>
                    </a:cubicBezTo>
                    <a:close/>
                  </a:path>
                </a:pathLst>
              </a:custGeom>
              <a:solidFill>
                <a:srgbClr val="F7CD3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2"/>
              <p:cNvSpPr txBox="1"/>
              <p:nvPr/>
            </p:nvSpPr>
            <p:spPr>
              <a:xfrm>
                <a:off x="0" y="-28575"/>
                <a:ext cx="3966650" cy="922636"/>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3" name="Group 13"/>
            <p:cNvGrpSpPr/>
            <p:nvPr/>
          </p:nvGrpSpPr>
          <p:grpSpPr>
            <a:xfrm>
              <a:off x="563405" y="35895"/>
              <a:ext cx="17323941" cy="3774670"/>
              <a:chOff x="-47079" y="-66675"/>
              <a:chExt cx="3726434" cy="811943"/>
            </a:xfrm>
          </p:grpSpPr>
          <p:sp>
            <p:nvSpPr>
              <p:cNvPr id="14" name="Freeform 14"/>
              <p:cNvSpPr/>
              <p:nvPr/>
            </p:nvSpPr>
            <p:spPr>
              <a:xfrm>
                <a:off x="-47079" y="0"/>
                <a:ext cx="2146880" cy="344042"/>
              </a:xfrm>
              <a:custGeom>
                <a:avLst/>
                <a:gdLst/>
                <a:ahLst/>
                <a:cxnLst/>
                <a:rect l="l" t="t" r="r" b="b"/>
                <a:pathLst>
                  <a:path w="3679355" h="745268">
                    <a:moveTo>
                      <a:pt x="30777" y="0"/>
                    </a:moveTo>
                    <a:lnTo>
                      <a:pt x="3648577" y="0"/>
                    </a:lnTo>
                    <a:cubicBezTo>
                      <a:pt x="3656740" y="0"/>
                      <a:pt x="3664569" y="3243"/>
                      <a:pt x="3670340" y="9015"/>
                    </a:cubicBezTo>
                    <a:cubicBezTo>
                      <a:pt x="3676112" y="14786"/>
                      <a:pt x="3679355" y="22615"/>
                      <a:pt x="3679355" y="30777"/>
                    </a:cubicBezTo>
                    <a:lnTo>
                      <a:pt x="3679355" y="714491"/>
                    </a:lnTo>
                    <a:cubicBezTo>
                      <a:pt x="3679355" y="731489"/>
                      <a:pt x="3665575" y="745268"/>
                      <a:pt x="3648577" y="745268"/>
                    </a:cubicBezTo>
                    <a:lnTo>
                      <a:pt x="30777" y="745268"/>
                    </a:lnTo>
                    <a:cubicBezTo>
                      <a:pt x="13780" y="745268"/>
                      <a:pt x="0" y="731489"/>
                      <a:pt x="0" y="714491"/>
                    </a:cubicBezTo>
                    <a:lnTo>
                      <a:pt x="0" y="30777"/>
                    </a:lnTo>
                    <a:cubicBezTo>
                      <a:pt x="0" y="13780"/>
                      <a:pt x="13780" y="0"/>
                      <a:pt x="30777" y="0"/>
                    </a:cubicBezTo>
                    <a:close/>
                  </a:path>
                </a:pathLst>
              </a:custGeom>
              <a:solidFill>
                <a:srgbClr val="DEEAF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TextBox 15"/>
              <p:cNvSpPr txBox="1"/>
              <p:nvPr/>
            </p:nvSpPr>
            <p:spPr>
              <a:xfrm>
                <a:off x="0" y="-66675"/>
                <a:ext cx="3679355" cy="811943"/>
              </a:xfrm>
              <a:prstGeom prst="rect">
                <a:avLst/>
              </a:prstGeom>
            </p:spPr>
            <p:txBody>
              <a:bodyPr lIns="50800" tIns="50800" rIns="50800" bIns="50800" rtlCol="0" anchor="ctr"/>
              <a:lstStyle/>
              <a:p>
                <a:pPr marL="0" marR="0" lvl="0" indent="0" algn="ctr" defTabSz="914400" rtl="0" eaLnBrk="1" fontAlgn="auto" latinLnBrk="0" hangingPunct="1">
                  <a:lnSpc>
                    <a:spcPts val="4339"/>
                  </a:lnSpc>
                  <a:spcBef>
                    <a:spcPts val="0"/>
                  </a:spcBef>
                  <a:spcAft>
                    <a:spcPts val="0"/>
                  </a:spcAft>
                  <a:buClrTx/>
                  <a:buSzTx/>
                  <a:buFontTx/>
                  <a:buNone/>
                  <a:tabLst/>
                  <a:defRPr/>
                </a:pPr>
                <a:endParaRPr kumimoji="0" lang="en-US" sz="3099" b="1" i="0" u="none" strike="noStrike" kern="1200" cap="none" spc="0" normalizeH="0" baseline="0" noProof="0" dirty="0">
                  <a:ln>
                    <a:noFill/>
                  </a:ln>
                  <a:solidFill>
                    <a:srgbClr val="000000"/>
                  </a:solidFill>
                  <a:effectLst/>
                  <a:uLnTx/>
                  <a:uFillTx/>
                  <a:latin typeface="Solway Bold"/>
                  <a:ea typeface="Solway Bold"/>
                  <a:cs typeface="Solway Bold"/>
                  <a:sym typeface="Solway Bold"/>
                </a:endParaRPr>
              </a:p>
            </p:txBody>
          </p:sp>
        </p:grpSp>
      </p:grpSp>
      <p:grpSp>
        <p:nvGrpSpPr>
          <p:cNvPr id="16" name="Group 16"/>
          <p:cNvGrpSpPr/>
          <p:nvPr/>
        </p:nvGrpSpPr>
        <p:grpSpPr>
          <a:xfrm>
            <a:off x="-364280" y="3603751"/>
            <a:ext cx="13743945" cy="5986734"/>
            <a:chOff x="0" y="-5728038"/>
            <a:chExt cx="18325260" cy="7982312"/>
          </a:xfrm>
        </p:grpSpPr>
        <p:sp>
          <p:nvSpPr>
            <p:cNvPr id="19" name="TextBox 19"/>
            <p:cNvSpPr txBox="1"/>
            <p:nvPr/>
          </p:nvSpPr>
          <p:spPr>
            <a:xfrm>
              <a:off x="0" y="-132844"/>
              <a:ext cx="18325260" cy="2387118"/>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0" name="Group 20"/>
            <p:cNvGrpSpPr/>
            <p:nvPr/>
          </p:nvGrpSpPr>
          <p:grpSpPr>
            <a:xfrm>
              <a:off x="1597262" y="-5728038"/>
              <a:ext cx="9980701" cy="7845472"/>
              <a:chOff x="200136" y="-1306999"/>
              <a:chExt cx="2146880" cy="1687587"/>
            </a:xfrm>
          </p:grpSpPr>
          <p:sp>
            <p:nvSpPr>
              <p:cNvPr id="21" name="Freeform 21"/>
              <p:cNvSpPr/>
              <p:nvPr/>
            </p:nvSpPr>
            <p:spPr>
              <a:xfrm>
                <a:off x="200136" y="-1306999"/>
                <a:ext cx="2146880" cy="1687587"/>
              </a:xfrm>
              <a:custGeom>
                <a:avLst/>
                <a:gdLst/>
                <a:ahLst/>
                <a:cxnLst/>
                <a:rect l="l" t="t" r="r" b="b"/>
                <a:pathLst>
                  <a:path w="3679355" h="347332">
                    <a:moveTo>
                      <a:pt x="30777" y="0"/>
                    </a:moveTo>
                    <a:lnTo>
                      <a:pt x="3648577" y="0"/>
                    </a:lnTo>
                    <a:cubicBezTo>
                      <a:pt x="3656740" y="0"/>
                      <a:pt x="3664569" y="3243"/>
                      <a:pt x="3670340" y="9015"/>
                    </a:cubicBezTo>
                    <a:cubicBezTo>
                      <a:pt x="3676112" y="14786"/>
                      <a:pt x="3679355" y="22615"/>
                      <a:pt x="3679355" y="30777"/>
                    </a:cubicBezTo>
                    <a:lnTo>
                      <a:pt x="3679355" y="316554"/>
                    </a:lnTo>
                    <a:cubicBezTo>
                      <a:pt x="3679355" y="333552"/>
                      <a:pt x="3665575" y="347332"/>
                      <a:pt x="3648577" y="347332"/>
                    </a:cubicBezTo>
                    <a:lnTo>
                      <a:pt x="30777" y="347332"/>
                    </a:lnTo>
                    <a:cubicBezTo>
                      <a:pt x="22615" y="347332"/>
                      <a:pt x="14786" y="344089"/>
                      <a:pt x="9015" y="338317"/>
                    </a:cubicBezTo>
                    <a:cubicBezTo>
                      <a:pt x="3243" y="332545"/>
                      <a:pt x="0" y="324717"/>
                      <a:pt x="0" y="316554"/>
                    </a:cubicBezTo>
                    <a:lnTo>
                      <a:pt x="0" y="30777"/>
                    </a:lnTo>
                    <a:cubicBezTo>
                      <a:pt x="0" y="13780"/>
                      <a:pt x="13780" y="0"/>
                      <a:pt x="30777" y="0"/>
                    </a:cubicBezTo>
                    <a:close/>
                  </a:path>
                </a:pathLst>
              </a:custGeom>
              <a:solidFill>
                <a:srgbClr val="DEEAF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TextBox 22"/>
              <p:cNvSpPr txBox="1"/>
              <p:nvPr/>
            </p:nvSpPr>
            <p:spPr>
              <a:xfrm>
                <a:off x="278584" y="-1282492"/>
                <a:ext cx="1996345" cy="1578198"/>
              </a:xfrm>
              <a:prstGeom prst="rect">
                <a:avLst/>
              </a:prstGeom>
            </p:spPr>
            <p:txBody>
              <a:bodyPr lIns="50800" tIns="50800" rIns="50800" bIns="50800" rtlCol="0" anchor="ctr"/>
              <a:lstStyle/>
              <a:p>
                <a:pPr marL="457200" indent="-457200">
                  <a:buFont typeface="Arial" panose="020B0604020202020204" pitchFamily="34" charset="0"/>
                  <a:buChar char="•"/>
                </a:pPr>
                <a:r>
                  <a:rPr lang="en-US" sz="3200" b="0" i="0" dirty="0">
                    <a:solidFill>
                      <a:srgbClr val="000000"/>
                    </a:solidFill>
                    <a:effectLst/>
                    <a:latin typeface="Solway" panose="020B0604020202020204" charset="0"/>
                  </a:rPr>
                  <a:t>Process Free/Reduced Income Applications</a:t>
                </a:r>
                <a:endParaRPr lang="en-US" sz="3200" dirty="0">
                  <a:latin typeface="Solway" panose="020B0604020202020204" charset="0"/>
                </a:endParaRPr>
              </a:p>
              <a:p>
                <a:pPr marL="457200" indent="-457200">
                  <a:buFont typeface="Arial" panose="020B0604020202020204" pitchFamily="34" charset="0"/>
                  <a:buChar char="•"/>
                </a:pPr>
                <a:r>
                  <a:rPr lang="en-US" sz="3200" b="0" i="0" dirty="0">
                    <a:solidFill>
                      <a:srgbClr val="000000"/>
                    </a:solidFill>
                    <a:effectLst/>
                    <a:latin typeface="Solway" panose="020B0604020202020204" charset="0"/>
                  </a:rPr>
                  <a:t>Count and Claim by Free, Reduced, and Paid Category</a:t>
                </a:r>
                <a:endParaRPr lang="en-US" sz="3200" dirty="0">
                  <a:latin typeface="Solway" panose="020B0604020202020204" charset="0"/>
                </a:endParaRPr>
              </a:p>
              <a:p>
                <a:pPr marL="457200" indent="-457200">
                  <a:buFont typeface="Arial" panose="020B0604020202020204" pitchFamily="34" charset="0"/>
                  <a:buChar char="•"/>
                </a:pPr>
                <a:r>
                  <a:rPr lang="en-US" sz="3200" b="0" i="0" dirty="0">
                    <a:solidFill>
                      <a:srgbClr val="000000"/>
                    </a:solidFill>
                    <a:effectLst/>
                    <a:latin typeface="Solway" panose="020B0604020202020204" charset="0"/>
                  </a:rPr>
                  <a:t>Free, Reduced, and Paid claiming percentages are established for each month based on submitted meal claims</a:t>
                </a:r>
                <a:endParaRPr lang="en-US" sz="3200" dirty="0">
                  <a:latin typeface="Solway" panose="020B0604020202020204" charset="0"/>
                </a:endParaRPr>
              </a:p>
            </p:txBody>
          </p:sp>
        </p:grpSp>
      </p:grpSp>
      <p:sp>
        <p:nvSpPr>
          <p:cNvPr id="33" name="TextBox 33"/>
          <p:cNvSpPr txBox="1"/>
          <p:nvPr/>
        </p:nvSpPr>
        <p:spPr>
          <a:xfrm>
            <a:off x="5206556" y="425624"/>
            <a:ext cx="8088671" cy="1208191"/>
          </a:xfrm>
          <a:prstGeom prst="rect">
            <a:avLst/>
          </a:prstGeom>
        </p:spPr>
        <p:txBody>
          <a:bodyPr lIns="0" tIns="0" rIns="0" bIns="0" rtlCol="0" anchor="t">
            <a:spAutoFit/>
          </a:bodyPr>
          <a:lstStyle/>
          <a:p>
            <a:pPr marL="0" marR="0" lvl="0" indent="0" algn="ctr" defTabSz="914400" rtl="0" eaLnBrk="1" fontAlgn="auto" latinLnBrk="0" hangingPunct="1">
              <a:lnSpc>
                <a:spcPts val="8833"/>
              </a:lnSpc>
              <a:spcBef>
                <a:spcPts val="0"/>
              </a:spcBef>
              <a:spcAft>
                <a:spcPts val="0"/>
              </a:spcAft>
              <a:buClrTx/>
              <a:buSzTx/>
              <a:buFontTx/>
              <a:buNone/>
              <a:tabLst/>
              <a:defRPr/>
            </a:pPr>
            <a:r>
              <a:rPr kumimoji="0" lang="en-US" sz="9601" b="1" i="0" u="none" strike="noStrike" kern="1200" cap="none" spc="0" normalizeH="0" baseline="0" noProof="0" dirty="0">
                <a:ln>
                  <a:noFill/>
                </a:ln>
                <a:solidFill>
                  <a:srgbClr val="FFDE59"/>
                </a:solidFill>
                <a:effectLst/>
                <a:uLnTx/>
                <a:uFillTx/>
                <a:latin typeface="Solway Bold"/>
                <a:ea typeface="Solway Bold"/>
                <a:cs typeface="Solway Bold"/>
                <a:sym typeface="Solway Bold"/>
              </a:rPr>
              <a:t>Provision 2</a:t>
            </a:r>
          </a:p>
        </p:txBody>
      </p:sp>
      <p:sp>
        <p:nvSpPr>
          <p:cNvPr id="35" name="TextBox 22">
            <a:extLst>
              <a:ext uri="{FF2B5EF4-FFF2-40B4-BE49-F238E27FC236}">
                <a16:creationId xmlns:a16="http://schemas.microsoft.com/office/drawing/2014/main" id="{65FBD143-7203-3043-E3E1-9C27E5C94EA3}"/>
              </a:ext>
            </a:extLst>
          </p:cNvPr>
          <p:cNvSpPr txBox="1"/>
          <p:nvPr/>
        </p:nvSpPr>
        <p:spPr>
          <a:xfrm>
            <a:off x="833667" y="2329280"/>
            <a:ext cx="7002673" cy="766071"/>
          </a:xfrm>
          <a:prstGeom prst="rect">
            <a:avLst/>
          </a:prstGeom>
        </p:spPr>
        <p:txBody>
          <a:bodyPr lIns="50800" tIns="50800" rIns="50800" bIns="50800" rtlCol="0" anchor="ctr"/>
          <a:lstStyle/>
          <a:p>
            <a:pPr marL="0" marR="0" lvl="0" indent="0" algn="ctr" defTabSz="914400" rtl="0" eaLnBrk="1" fontAlgn="auto" latinLnBrk="0" hangingPunct="1">
              <a:lnSpc>
                <a:spcPts val="433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Solway Bold"/>
                <a:ea typeface="Solway Bold"/>
                <a:cs typeface="Solway Bold"/>
                <a:sym typeface="Solway Bold"/>
              </a:rPr>
              <a:t>Year 1: Establish Base Year</a:t>
            </a:r>
          </a:p>
        </p:txBody>
      </p:sp>
      <p:sp>
        <p:nvSpPr>
          <p:cNvPr id="39" name="TextBox 22">
            <a:extLst>
              <a:ext uri="{FF2B5EF4-FFF2-40B4-BE49-F238E27FC236}">
                <a16:creationId xmlns:a16="http://schemas.microsoft.com/office/drawing/2014/main" id="{B7069376-6581-2411-83D9-CEC250E6AC34}"/>
              </a:ext>
            </a:extLst>
          </p:cNvPr>
          <p:cNvSpPr txBox="1"/>
          <p:nvPr/>
        </p:nvSpPr>
        <p:spPr>
          <a:xfrm>
            <a:off x="9861195" y="2390321"/>
            <a:ext cx="7673079" cy="766071"/>
          </a:xfrm>
          <a:prstGeom prst="rect">
            <a:avLst/>
          </a:prstGeom>
        </p:spPr>
        <p:txBody>
          <a:bodyPr lIns="50800" tIns="50800" rIns="50800" bIns="50800" rtlCol="0" anchor="ctr"/>
          <a:lstStyle/>
          <a:p>
            <a:pPr marL="0" marR="0" lvl="0" indent="0" algn="ctr" defTabSz="914400" rtl="0" eaLnBrk="1" fontAlgn="auto" latinLnBrk="0" hangingPunct="1">
              <a:lnSpc>
                <a:spcPts val="433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Solway Bold"/>
                <a:ea typeface="Solway Bold"/>
                <a:cs typeface="Solway Bold"/>
                <a:sym typeface="Solway Bold"/>
              </a:rPr>
              <a:t>Years 2-4: Non-Base Years</a:t>
            </a:r>
          </a:p>
        </p:txBody>
      </p:sp>
      <p:sp>
        <p:nvSpPr>
          <p:cNvPr id="40" name="TextBox 22">
            <a:extLst>
              <a:ext uri="{FF2B5EF4-FFF2-40B4-BE49-F238E27FC236}">
                <a16:creationId xmlns:a16="http://schemas.microsoft.com/office/drawing/2014/main" id="{976D89A2-0937-CEED-F926-DDB8EE18F803}"/>
              </a:ext>
            </a:extLst>
          </p:cNvPr>
          <p:cNvSpPr txBox="1"/>
          <p:nvPr/>
        </p:nvSpPr>
        <p:spPr>
          <a:xfrm>
            <a:off x="9906478" y="3838474"/>
            <a:ext cx="7848598" cy="2752928"/>
          </a:xfrm>
          <a:prstGeom prst="rect">
            <a:avLst/>
          </a:prstGeom>
        </p:spPr>
        <p:txBody>
          <a:bodyPr lIns="50800" tIns="50800" rIns="50800" bIns="50800" rtlCol="0" anchor="ctr"/>
          <a:lstStyle/>
          <a:p>
            <a:pPr marL="457200" indent="-457200">
              <a:buFont typeface="Arial" panose="020B0604020202020204" pitchFamily="34" charset="0"/>
              <a:buChar char="•"/>
            </a:pPr>
            <a:r>
              <a:rPr lang="en-US" sz="3200" b="0" i="0" dirty="0">
                <a:solidFill>
                  <a:srgbClr val="000000"/>
                </a:solidFill>
                <a:effectLst/>
                <a:latin typeface="Solway" panose="020B0604020202020204" charset="0"/>
              </a:rPr>
              <a:t>Monthly funding levels established in the base year are used in the subsequent three years</a:t>
            </a:r>
            <a:endParaRPr lang="en-US" sz="3200" dirty="0">
              <a:latin typeface="Solway" panose="020B0604020202020204" charset="0"/>
            </a:endParaRPr>
          </a:p>
        </p:txBody>
      </p:sp>
      <p:sp>
        <p:nvSpPr>
          <p:cNvPr id="42" name="TextBox 21">
            <a:extLst>
              <a:ext uri="{FF2B5EF4-FFF2-40B4-BE49-F238E27FC236}">
                <a16:creationId xmlns:a16="http://schemas.microsoft.com/office/drawing/2014/main" id="{1FB8846B-1C17-6FDF-C840-EA3CAB86AA5A}"/>
              </a:ext>
            </a:extLst>
          </p:cNvPr>
          <p:cNvSpPr txBox="1"/>
          <p:nvPr/>
        </p:nvSpPr>
        <p:spPr>
          <a:xfrm>
            <a:off x="9264992" y="6909729"/>
            <a:ext cx="9041263" cy="1517961"/>
          </a:xfrm>
          <a:prstGeom prst="rect">
            <a:avLst/>
          </a:prstGeom>
        </p:spPr>
        <p:txBody>
          <a:bodyPr lIns="50800" tIns="50800" rIns="50800" bIns="50800" rtlCol="0" anchor="ctr"/>
          <a:lstStyle/>
          <a:p>
            <a:pPr algn="ctr"/>
            <a:r>
              <a:rPr lang="en-US" sz="2800" b="1" dirty="0">
                <a:solidFill>
                  <a:schemeClr val="bg1"/>
                </a:solidFill>
                <a:latin typeface="Solway Bold" panose="020B0604020202020204" charset="0"/>
                <a:ea typeface="Solway"/>
                <a:cs typeface="Solway"/>
                <a:sym typeface="Solway"/>
                <a:hlinkClick r:id="rId19">
                  <a:extLst>
                    <a:ext uri="{A12FA001-AC4F-418D-AE19-62706E023703}">
                      <ahyp:hlinkClr xmlns:ahyp="http://schemas.microsoft.com/office/drawing/2018/hyperlinkcolor" val="tx"/>
                    </a:ext>
                  </a:extLst>
                </a:hlinkClick>
              </a:rPr>
              <a:t>https://www.cn.nysed.gov/content/provision2</a:t>
            </a:r>
            <a:endParaRPr lang="en-US" sz="2800" b="1" dirty="0">
              <a:solidFill>
                <a:schemeClr val="bg1"/>
              </a:solidFill>
              <a:latin typeface="Solway Bold" panose="020B0604020202020204" charset="0"/>
              <a:ea typeface="Solway"/>
              <a:cs typeface="Solway"/>
              <a:sym typeface="Solway"/>
            </a:endParaRPr>
          </a:p>
        </p:txBody>
      </p:sp>
      <p:pic>
        <p:nvPicPr>
          <p:cNvPr id="3" name="Picture 2">
            <a:extLst>
              <a:ext uri="{FF2B5EF4-FFF2-40B4-BE49-F238E27FC236}">
                <a16:creationId xmlns:a16="http://schemas.microsoft.com/office/drawing/2014/main" id="{CB09F3F4-0E64-2549-E940-08B819225451}"/>
              </a:ext>
            </a:extLst>
          </p:cNvPr>
          <p:cNvPicPr>
            <a:picLocks noChangeAspect="1"/>
          </p:cNvPicPr>
          <p:nvPr/>
        </p:nvPicPr>
        <p:blipFill>
          <a:blip r:embed="rId20"/>
          <a:stretch>
            <a:fillRect/>
          </a:stretch>
        </p:blipFill>
        <p:spPr>
          <a:xfrm>
            <a:off x="12651516" y="8014673"/>
            <a:ext cx="2206832" cy="220683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B508B"/>
        </a:solidFill>
        <a:effectLst/>
      </p:bgPr>
    </p:bg>
    <p:spTree>
      <p:nvGrpSpPr>
        <p:cNvPr id="1" name=""/>
        <p:cNvGrpSpPr/>
        <p:nvPr/>
      </p:nvGrpSpPr>
      <p:grpSpPr>
        <a:xfrm>
          <a:off x="0" y="0"/>
          <a:ext cx="0" cy="0"/>
          <a:chOff x="0" y="0"/>
          <a:chExt cx="0" cy="0"/>
        </a:xfrm>
      </p:grpSpPr>
      <p:sp>
        <p:nvSpPr>
          <p:cNvPr id="2" name="Freeform 2"/>
          <p:cNvSpPr/>
          <p:nvPr/>
        </p:nvSpPr>
        <p:spPr>
          <a:xfrm>
            <a:off x="14108826" y="747872"/>
            <a:ext cx="1894440" cy="2015362"/>
          </a:xfrm>
          <a:custGeom>
            <a:avLst/>
            <a:gdLst/>
            <a:ahLst/>
            <a:cxnLst/>
            <a:rect l="l" t="t" r="r" b="b"/>
            <a:pathLst>
              <a:path w="1894440" h="2015362">
                <a:moveTo>
                  <a:pt x="0" y="0"/>
                </a:moveTo>
                <a:lnTo>
                  <a:pt x="1894441" y="0"/>
                </a:lnTo>
                <a:lnTo>
                  <a:pt x="1894441" y="2015362"/>
                </a:lnTo>
                <a:lnTo>
                  <a:pt x="0" y="20153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3" name="Freeform 3"/>
          <p:cNvSpPr/>
          <p:nvPr/>
        </p:nvSpPr>
        <p:spPr>
          <a:xfrm rot="-6587191">
            <a:off x="16007531" y="-482124"/>
            <a:ext cx="1308161" cy="2116143"/>
          </a:xfrm>
          <a:custGeom>
            <a:avLst/>
            <a:gdLst/>
            <a:ahLst/>
            <a:cxnLst/>
            <a:rect l="l" t="t" r="r" b="b"/>
            <a:pathLst>
              <a:path w="1308161" h="2116143">
                <a:moveTo>
                  <a:pt x="0" y="0"/>
                </a:moveTo>
                <a:lnTo>
                  <a:pt x="1308161" y="0"/>
                </a:lnTo>
                <a:lnTo>
                  <a:pt x="1308161" y="2116143"/>
                </a:lnTo>
                <a:lnTo>
                  <a:pt x="0" y="21161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4" name="Freeform 4"/>
          <p:cNvSpPr/>
          <p:nvPr/>
        </p:nvSpPr>
        <p:spPr>
          <a:xfrm>
            <a:off x="768062" y="867972"/>
            <a:ext cx="1237568" cy="1327812"/>
          </a:xfrm>
          <a:custGeom>
            <a:avLst/>
            <a:gdLst/>
            <a:ahLst/>
            <a:cxnLst/>
            <a:rect l="l" t="t" r="r" b="b"/>
            <a:pathLst>
              <a:path w="1237568" h="1327812">
                <a:moveTo>
                  <a:pt x="0" y="0"/>
                </a:moveTo>
                <a:lnTo>
                  <a:pt x="1237568" y="0"/>
                </a:lnTo>
                <a:lnTo>
                  <a:pt x="1237568" y="1327811"/>
                </a:lnTo>
                <a:lnTo>
                  <a:pt x="0" y="1327811"/>
                </a:lnTo>
                <a:lnTo>
                  <a:pt x="0" y="0"/>
                </a:lnTo>
                <a:close/>
              </a:path>
            </a:pathLst>
          </a:custGeom>
          <a:blipFill>
            <a:blip r:embed="rId7">
              <a:extLst>
                <a:ext uri="{96DAC541-7B7A-43D3-8B79-37D633B846F1}">
                  <asvg:svgBlip xmlns:asvg="http://schemas.microsoft.com/office/drawing/2016/SVG/main" r:embed="rId8"/>
                </a:ext>
              </a:extLst>
            </a:blip>
            <a:stretch>
              <a:fillRect r="-64549" b="-39981"/>
            </a:stretch>
          </a:blipFill>
        </p:spPr>
        <p:txBody>
          <a:bodyPr/>
          <a:lstStyle/>
          <a:p>
            <a:endParaRPr lang="en-US" dirty="0"/>
          </a:p>
        </p:txBody>
      </p:sp>
      <p:sp>
        <p:nvSpPr>
          <p:cNvPr id="5" name="Freeform 5"/>
          <p:cNvSpPr/>
          <p:nvPr/>
        </p:nvSpPr>
        <p:spPr>
          <a:xfrm>
            <a:off x="-801170" y="-283912"/>
            <a:ext cx="1569232" cy="2655623"/>
          </a:xfrm>
          <a:custGeom>
            <a:avLst/>
            <a:gdLst/>
            <a:ahLst/>
            <a:cxnLst/>
            <a:rect l="l" t="t" r="r" b="b"/>
            <a:pathLst>
              <a:path w="1569232" h="2655623">
                <a:moveTo>
                  <a:pt x="0" y="0"/>
                </a:moveTo>
                <a:lnTo>
                  <a:pt x="1569232" y="0"/>
                </a:lnTo>
                <a:lnTo>
                  <a:pt x="1569232" y="2655623"/>
                </a:lnTo>
                <a:lnTo>
                  <a:pt x="0" y="26556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
        <p:nvSpPr>
          <p:cNvPr id="6" name="Freeform 6"/>
          <p:cNvSpPr/>
          <p:nvPr/>
        </p:nvSpPr>
        <p:spPr>
          <a:xfrm>
            <a:off x="16402413" y="1144617"/>
            <a:ext cx="2522929" cy="3182594"/>
          </a:xfrm>
          <a:custGeom>
            <a:avLst/>
            <a:gdLst/>
            <a:ahLst/>
            <a:cxnLst/>
            <a:rect l="l" t="t" r="r" b="b"/>
            <a:pathLst>
              <a:path w="2522929" h="3182594">
                <a:moveTo>
                  <a:pt x="0" y="0"/>
                </a:moveTo>
                <a:lnTo>
                  <a:pt x="2522929" y="0"/>
                </a:lnTo>
                <a:lnTo>
                  <a:pt x="2522929" y="3182595"/>
                </a:lnTo>
                <a:lnTo>
                  <a:pt x="0" y="31825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dirty="0"/>
          </a:p>
        </p:txBody>
      </p:sp>
      <p:sp>
        <p:nvSpPr>
          <p:cNvPr id="7" name="Freeform 7"/>
          <p:cNvSpPr/>
          <p:nvPr/>
        </p:nvSpPr>
        <p:spPr>
          <a:xfrm rot="-1628599">
            <a:off x="678906" y="-699966"/>
            <a:ext cx="2308447" cy="1448026"/>
          </a:xfrm>
          <a:custGeom>
            <a:avLst/>
            <a:gdLst/>
            <a:ahLst/>
            <a:cxnLst/>
            <a:rect l="l" t="t" r="r" b="b"/>
            <a:pathLst>
              <a:path w="2308447" h="1448026">
                <a:moveTo>
                  <a:pt x="0" y="0"/>
                </a:moveTo>
                <a:lnTo>
                  <a:pt x="2308447" y="0"/>
                </a:lnTo>
                <a:lnTo>
                  <a:pt x="2308447" y="1448026"/>
                </a:lnTo>
                <a:lnTo>
                  <a:pt x="0" y="144802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dirty="0"/>
          </a:p>
        </p:txBody>
      </p:sp>
      <p:grpSp>
        <p:nvGrpSpPr>
          <p:cNvPr id="8" name="Group 8"/>
          <p:cNvGrpSpPr/>
          <p:nvPr/>
        </p:nvGrpSpPr>
        <p:grpSpPr>
          <a:xfrm>
            <a:off x="266279" y="2273572"/>
            <a:ext cx="10006911" cy="6904769"/>
            <a:chOff x="0" y="0"/>
            <a:chExt cx="13342549" cy="9206358"/>
          </a:xfrm>
        </p:grpSpPr>
        <p:sp>
          <p:nvSpPr>
            <p:cNvPr id="9" name="Freeform 9"/>
            <p:cNvSpPr/>
            <p:nvPr/>
          </p:nvSpPr>
          <p:spPr>
            <a:xfrm>
              <a:off x="0" y="0"/>
              <a:ext cx="13342549" cy="9206358"/>
            </a:xfrm>
            <a:custGeom>
              <a:avLst/>
              <a:gdLst/>
              <a:ahLst/>
              <a:cxnLst/>
              <a:rect l="l" t="t" r="r" b="b"/>
              <a:pathLst>
                <a:path w="13342549" h="9206358">
                  <a:moveTo>
                    <a:pt x="0" y="0"/>
                  </a:moveTo>
                  <a:lnTo>
                    <a:pt x="13342549" y="0"/>
                  </a:lnTo>
                  <a:lnTo>
                    <a:pt x="13342549" y="9206358"/>
                  </a:lnTo>
                  <a:lnTo>
                    <a:pt x="0" y="9206358"/>
                  </a:lnTo>
                  <a:lnTo>
                    <a:pt x="0" y="0"/>
                  </a:lnTo>
                  <a:close/>
                </a:path>
              </a:pathLst>
            </a:custGeom>
            <a:blipFill>
              <a:blip r:embed="rId15"/>
              <a:stretch>
                <a:fillRect/>
              </a:stretch>
            </a:blipFill>
          </p:spPr>
          <p:txBody>
            <a:bodyPr/>
            <a:lstStyle/>
            <a:p>
              <a:endParaRPr lang="en-US" dirty="0"/>
            </a:p>
          </p:txBody>
        </p:sp>
        <p:sp>
          <p:nvSpPr>
            <p:cNvPr id="10" name="Freeform 10"/>
            <p:cNvSpPr/>
            <p:nvPr/>
          </p:nvSpPr>
          <p:spPr>
            <a:xfrm>
              <a:off x="659902" y="616456"/>
              <a:ext cx="12012725" cy="7973446"/>
            </a:xfrm>
            <a:custGeom>
              <a:avLst/>
              <a:gdLst/>
              <a:ahLst/>
              <a:cxnLst/>
              <a:rect l="l" t="t" r="r" b="b"/>
              <a:pathLst>
                <a:path w="12012725" h="7973446">
                  <a:moveTo>
                    <a:pt x="0" y="0"/>
                  </a:moveTo>
                  <a:lnTo>
                    <a:pt x="12012725" y="0"/>
                  </a:lnTo>
                  <a:lnTo>
                    <a:pt x="12012725" y="7973446"/>
                  </a:lnTo>
                  <a:lnTo>
                    <a:pt x="0" y="7973446"/>
                  </a:lnTo>
                  <a:lnTo>
                    <a:pt x="0" y="0"/>
                  </a:lnTo>
                  <a:close/>
                </a:path>
              </a:pathLst>
            </a:custGeom>
            <a:blipFill>
              <a:blip r:embed="rId16"/>
              <a:stretch>
                <a:fillRect/>
              </a:stretch>
            </a:blipFill>
          </p:spPr>
          <p:txBody>
            <a:bodyPr/>
            <a:lstStyle/>
            <a:p>
              <a:endParaRPr lang="en-US" dirty="0"/>
            </a:p>
          </p:txBody>
        </p:sp>
      </p:grpSp>
      <p:grpSp>
        <p:nvGrpSpPr>
          <p:cNvPr id="11" name="Group 11"/>
          <p:cNvGrpSpPr/>
          <p:nvPr/>
        </p:nvGrpSpPr>
        <p:grpSpPr>
          <a:xfrm>
            <a:off x="266279" y="9299510"/>
            <a:ext cx="10096892" cy="561109"/>
            <a:chOff x="0" y="0"/>
            <a:chExt cx="2659264" cy="147782"/>
          </a:xfrm>
        </p:grpSpPr>
        <p:sp>
          <p:nvSpPr>
            <p:cNvPr id="12" name="Freeform 12"/>
            <p:cNvSpPr/>
            <p:nvPr/>
          </p:nvSpPr>
          <p:spPr>
            <a:xfrm>
              <a:off x="0" y="0"/>
              <a:ext cx="2659264" cy="147782"/>
            </a:xfrm>
            <a:custGeom>
              <a:avLst/>
              <a:gdLst/>
              <a:ahLst/>
              <a:cxnLst/>
              <a:rect l="l" t="t" r="r" b="b"/>
              <a:pathLst>
                <a:path w="2659264" h="147782">
                  <a:moveTo>
                    <a:pt x="39105" y="0"/>
                  </a:moveTo>
                  <a:lnTo>
                    <a:pt x="2620159" y="0"/>
                  </a:lnTo>
                  <a:cubicBezTo>
                    <a:pt x="2630530" y="0"/>
                    <a:pt x="2640477" y="4120"/>
                    <a:pt x="2647810" y="11454"/>
                  </a:cubicBezTo>
                  <a:cubicBezTo>
                    <a:pt x="2655144" y="18787"/>
                    <a:pt x="2659264" y="28734"/>
                    <a:pt x="2659264" y="39105"/>
                  </a:cubicBezTo>
                  <a:lnTo>
                    <a:pt x="2659264" y="108677"/>
                  </a:lnTo>
                  <a:cubicBezTo>
                    <a:pt x="2659264" y="119048"/>
                    <a:pt x="2655144" y="128995"/>
                    <a:pt x="2647810" y="136328"/>
                  </a:cubicBezTo>
                  <a:cubicBezTo>
                    <a:pt x="2640477" y="143662"/>
                    <a:pt x="2630530" y="147782"/>
                    <a:pt x="2620159" y="147782"/>
                  </a:cubicBezTo>
                  <a:lnTo>
                    <a:pt x="39105" y="147782"/>
                  </a:lnTo>
                  <a:cubicBezTo>
                    <a:pt x="28734" y="147782"/>
                    <a:pt x="18787" y="143662"/>
                    <a:pt x="11454" y="136328"/>
                  </a:cubicBezTo>
                  <a:cubicBezTo>
                    <a:pt x="4120" y="128995"/>
                    <a:pt x="0" y="119048"/>
                    <a:pt x="0" y="108677"/>
                  </a:cubicBezTo>
                  <a:lnTo>
                    <a:pt x="0" y="39105"/>
                  </a:lnTo>
                  <a:cubicBezTo>
                    <a:pt x="0" y="28734"/>
                    <a:pt x="4120" y="18787"/>
                    <a:pt x="11454" y="11454"/>
                  </a:cubicBezTo>
                  <a:cubicBezTo>
                    <a:pt x="18787" y="4120"/>
                    <a:pt x="28734" y="0"/>
                    <a:pt x="39105" y="0"/>
                  </a:cubicBezTo>
                  <a:close/>
                </a:path>
              </a:pathLst>
            </a:custGeom>
            <a:solidFill>
              <a:srgbClr val="9DCD5A"/>
            </a:solidFill>
          </p:spPr>
          <p:txBody>
            <a:bodyPr/>
            <a:lstStyle/>
            <a:p>
              <a:endParaRPr lang="en-US" dirty="0"/>
            </a:p>
          </p:txBody>
        </p:sp>
        <p:sp>
          <p:nvSpPr>
            <p:cNvPr id="13" name="TextBox 13"/>
            <p:cNvSpPr txBox="1"/>
            <p:nvPr/>
          </p:nvSpPr>
          <p:spPr>
            <a:xfrm>
              <a:off x="0" y="-28575"/>
              <a:ext cx="2659264" cy="176357"/>
            </a:xfrm>
            <a:prstGeom prst="rect">
              <a:avLst/>
            </a:prstGeom>
          </p:spPr>
          <p:txBody>
            <a:bodyPr lIns="50800" tIns="50800" rIns="50800" bIns="50800" rtlCol="0" anchor="ctr"/>
            <a:lstStyle/>
            <a:p>
              <a:pPr algn="ctr">
                <a:lnSpc>
                  <a:spcPts val="1960"/>
                </a:lnSpc>
              </a:pPr>
              <a:endParaRPr dirty="0"/>
            </a:p>
          </p:txBody>
        </p:sp>
      </p:grpSp>
      <p:grpSp>
        <p:nvGrpSpPr>
          <p:cNvPr id="14" name="Group 14"/>
          <p:cNvGrpSpPr/>
          <p:nvPr/>
        </p:nvGrpSpPr>
        <p:grpSpPr>
          <a:xfrm>
            <a:off x="10446699" y="2087287"/>
            <a:ext cx="7415713" cy="7773331"/>
            <a:chOff x="-121945" y="-144661"/>
            <a:chExt cx="9887617" cy="10364441"/>
          </a:xfrm>
        </p:grpSpPr>
        <p:grpSp>
          <p:nvGrpSpPr>
            <p:cNvPr id="15" name="Group 15"/>
            <p:cNvGrpSpPr/>
            <p:nvPr/>
          </p:nvGrpSpPr>
          <p:grpSpPr>
            <a:xfrm>
              <a:off x="-121945" y="-144661"/>
              <a:ext cx="9887617" cy="10364441"/>
              <a:chOff x="-24088" y="-28575"/>
              <a:chExt cx="1953110" cy="2047297"/>
            </a:xfrm>
          </p:grpSpPr>
          <p:sp>
            <p:nvSpPr>
              <p:cNvPr id="16" name="Freeform 16"/>
              <p:cNvSpPr/>
              <p:nvPr/>
            </p:nvSpPr>
            <p:spPr>
              <a:xfrm>
                <a:off x="-24088" y="159663"/>
                <a:ext cx="1929022" cy="1659395"/>
              </a:xfrm>
              <a:custGeom>
                <a:avLst/>
                <a:gdLst/>
                <a:ahLst/>
                <a:cxnLst/>
                <a:rect l="l" t="t" r="r" b="b"/>
                <a:pathLst>
                  <a:path w="1929022" h="2018722">
                    <a:moveTo>
                      <a:pt x="53908" y="0"/>
                    </a:moveTo>
                    <a:lnTo>
                      <a:pt x="1875113" y="0"/>
                    </a:lnTo>
                    <a:cubicBezTo>
                      <a:pt x="1904886" y="0"/>
                      <a:pt x="1929022" y="24136"/>
                      <a:pt x="1929022" y="53908"/>
                    </a:cubicBezTo>
                    <a:lnTo>
                      <a:pt x="1929022" y="1964814"/>
                    </a:lnTo>
                    <a:cubicBezTo>
                      <a:pt x="1929022" y="1994587"/>
                      <a:pt x="1904886" y="2018722"/>
                      <a:pt x="1875113" y="2018722"/>
                    </a:cubicBezTo>
                    <a:lnTo>
                      <a:pt x="53908" y="2018722"/>
                    </a:lnTo>
                    <a:cubicBezTo>
                      <a:pt x="24136" y="2018722"/>
                      <a:pt x="0" y="1994587"/>
                      <a:pt x="0" y="1964814"/>
                    </a:cubicBezTo>
                    <a:lnTo>
                      <a:pt x="0" y="53908"/>
                    </a:lnTo>
                    <a:cubicBezTo>
                      <a:pt x="0" y="24136"/>
                      <a:pt x="24136" y="0"/>
                      <a:pt x="53908" y="0"/>
                    </a:cubicBezTo>
                    <a:close/>
                  </a:path>
                </a:pathLst>
              </a:custGeom>
              <a:solidFill>
                <a:srgbClr val="C6E0F7"/>
              </a:solidFill>
            </p:spPr>
            <p:txBody>
              <a:bodyPr/>
              <a:lstStyle/>
              <a:p>
                <a:endParaRPr lang="en-US" dirty="0"/>
              </a:p>
            </p:txBody>
          </p:sp>
          <p:sp>
            <p:nvSpPr>
              <p:cNvPr id="17" name="TextBox 17"/>
              <p:cNvSpPr txBox="1"/>
              <p:nvPr/>
            </p:nvSpPr>
            <p:spPr>
              <a:xfrm>
                <a:off x="0" y="-28575"/>
                <a:ext cx="1929022" cy="2047297"/>
              </a:xfrm>
              <a:prstGeom prst="rect">
                <a:avLst/>
              </a:prstGeom>
            </p:spPr>
            <p:txBody>
              <a:bodyPr lIns="50800" tIns="50800" rIns="50800" bIns="50800" rtlCol="0" anchor="ctr"/>
              <a:lstStyle/>
              <a:p>
                <a:pPr algn="ctr">
                  <a:lnSpc>
                    <a:spcPts val="1960"/>
                  </a:lnSpc>
                </a:pPr>
                <a:endParaRPr dirty="0"/>
              </a:p>
            </p:txBody>
          </p:sp>
        </p:grpSp>
        <p:sp>
          <p:nvSpPr>
            <p:cNvPr id="19" name="Freeform 19"/>
            <p:cNvSpPr/>
            <p:nvPr/>
          </p:nvSpPr>
          <p:spPr>
            <a:xfrm>
              <a:off x="341355" y="1232778"/>
              <a:ext cx="8818251" cy="7489397"/>
            </a:xfrm>
            <a:custGeom>
              <a:avLst/>
              <a:gdLst/>
              <a:ahLst/>
              <a:cxnLst/>
              <a:rect l="l" t="t" r="r" b="b"/>
              <a:pathLst>
                <a:path w="1741877" h="1860658">
                  <a:moveTo>
                    <a:pt x="59700" y="0"/>
                  </a:moveTo>
                  <a:lnTo>
                    <a:pt x="1682177" y="0"/>
                  </a:lnTo>
                  <a:cubicBezTo>
                    <a:pt x="1698010" y="0"/>
                    <a:pt x="1713195" y="6290"/>
                    <a:pt x="1724391" y="17486"/>
                  </a:cubicBezTo>
                  <a:cubicBezTo>
                    <a:pt x="1735587" y="28682"/>
                    <a:pt x="1741877" y="43867"/>
                    <a:pt x="1741877" y="59700"/>
                  </a:cubicBezTo>
                  <a:lnTo>
                    <a:pt x="1741877" y="1800958"/>
                  </a:lnTo>
                  <a:cubicBezTo>
                    <a:pt x="1741877" y="1833930"/>
                    <a:pt x="1715148" y="1860658"/>
                    <a:pt x="1682177" y="1860658"/>
                  </a:cubicBezTo>
                  <a:lnTo>
                    <a:pt x="59700" y="1860658"/>
                  </a:lnTo>
                  <a:cubicBezTo>
                    <a:pt x="43867" y="1860658"/>
                    <a:pt x="28682" y="1854368"/>
                    <a:pt x="17486" y="1843172"/>
                  </a:cubicBezTo>
                  <a:cubicBezTo>
                    <a:pt x="6290" y="1831976"/>
                    <a:pt x="0" y="1816791"/>
                    <a:pt x="0" y="1800958"/>
                  </a:cubicBezTo>
                  <a:lnTo>
                    <a:pt x="0" y="59700"/>
                  </a:lnTo>
                  <a:cubicBezTo>
                    <a:pt x="0" y="43867"/>
                    <a:pt x="6290" y="28682"/>
                    <a:pt x="17486" y="17486"/>
                  </a:cubicBezTo>
                  <a:cubicBezTo>
                    <a:pt x="28682" y="6290"/>
                    <a:pt x="43867" y="0"/>
                    <a:pt x="59700" y="0"/>
                  </a:cubicBezTo>
                  <a:close/>
                </a:path>
              </a:pathLst>
            </a:custGeom>
            <a:solidFill>
              <a:srgbClr val="F26D3D"/>
            </a:solidFill>
          </p:spPr>
          <p:txBody>
            <a:bodyPr/>
            <a:lstStyle/>
            <a:p>
              <a:endParaRPr lang="en-US" dirty="0"/>
            </a:p>
          </p:txBody>
        </p:sp>
        <p:sp>
          <p:nvSpPr>
            <p:cNvPr id="21" name="TextBox 21"/>
            <p:cNvSpPr txBox="1"/>
            <p:nvPr/>
          </p:nvSpPr>
          <p:spPr>
            <a:xfrm>
              <a:off x="0" y="1420540"/>
              <a:ext cx="8653858" cy="6791602"/>
            </a:xfrm>
            <a:prstGeom prst="rect">
              <a:avLst/>
            </a:prstGeom>
          </p:spPr>
          <p:txBody>
            <a:bodyPr lIns="0" tIns="0" rIns="0" bIns="0" rtlCol="0" anchor="t">
              <a:spAutoFit/>
            </a:bodyPr>
            <a:lstStyle/>
            <a:p>
              <a:pPr marL="1031919" lvl="1" indent="-515959" algn="just">
                <a:lnSpc>
                  <a:spcPts val="6691"/>
                </a:lnSpc>
                <a:buFont typeface="Arial"/>
                <a:buChar char="•"/>
              </a:pPr>
              <a:r>
                <a:rPr lang="en-US" sz="4779" dirty="0">
                  <a:solidFill>
                    <a:srgbClr val="000000"/>
                  </a:solidFill>
                  <a:latin typeface="Solway"/>
                  <a:ea typeface="Solway"/>
                  <a:cs typeface="Solway"/>
                  <a:sym typeface="Solway"/>
                </a:rPr>
                <a:t>Self Prep</a:t>
              </a:r>
            </a:p>
            <a:p>
              <a:pPr marL="1031919" lvl="1" indent="-515959" algn="l">
                <a:lnSpc>
                  <a:spcPts val="6691"/>
                </a:lnSpc>
                <a:buFont typeface="Arial"/>
                <a:buChar char="•"/>
              </a:pPr>
              <a:r>
                <a:rPr lang="en-US" sz="4779" dirty="0">
                  <a:solidFill>
                    <a:srgbClr val="000000"/>
                  </a:solidFill>
                  <a:latin typeface="Solway"/>
                  <a:ea typeface="Solway"/>
                  <a:cs typeface="Solway"/>
                  <a:sym typeface="Solway"/>
                </a:rPr>
                <a:t>Vended</a:t>
              </a:r>
            </a:p>
            <a:p>
              <a:pPr marL="1031919" lvl="1" indent="-515959" algn="l">
                <a:lnSpc>
                  <a:spcPts val="6691"/>
                </a:lnSpc>
                <a:buFont typeface="Arial"/>
                <a:buChar char="•"/>
              </a:pPr>
              <a:r>
                <a:rPr lang="en-US" sz="4779" dirty="0">
                  <a:solidFill>
                    <a:srgbClr val="000000"/>
                  </a:solidFill>
                  <a:latin typeface="Solway"/>
                  <a:ea typeface="Solway"/>
                  <a:cs typeface="Solway"/>
                  <a:sym typeface="Solway"/>
                </a:rPr>
                <a:t>Food Service Management Company (FSMC), Contracted</a:t>
              </a:r>
            </a:p>
          </p:txBody>
        </p:sp>
      </p:grpSp>
      <p:sp>
        <p:nvSpPr>
          <p:cNvPr id="22" name="TextBox 22"/>
          <p:cNvSpPr txBox="1"/>
          <p:nvPr/>
        </p:nvSpPr>
        <p:spPr>
          <a:xfrm>
            <a:off x="3064182" y="714630"/>
            <a:ext cx="12159636" cy="1154227"/>
          </a:xfrm>
          <a:prstGeom prst="rect">
            <a:avLst/>
          </a:prstGeom>
        </p:spPr>
        <p:txBody>
          <a:bodyPr lIns="0" tIns="0" rIns="0" bIns="0" rtlCol="0" anchor="t">
            <a:spAutoFit/>
          </a:bodyPr>
          <a:lstStyle/>
          <a:p>
            <a:pPr algn="ctr">
              <a:lnSpc>
                <a:spcPts val="8833"/>
              </a:lnSpc>
            </a:pPr>
            <a:r>
              <a:rPr lang="en-US" sz="9601" b="1" dirty="0">
                <a:solidFill>
                  <a:srgbClr val="FFDE59"/>
                </a:solidFill>
                <a:latin typeface="Solway Bold"/>
                <a:ea typeface="Solway Bold"/>
                <a:cs typeface="Solway Bold"/>
                <a:sym typeface="Solway Bold"/>
              </a:rPr>
              <a:t>Meal Sourcing</a:t>
            </a:r>
          </a:p>
        </p:txBody>
      </p:sp>
      <p:sp>
        <p:nvSpPr>
          <p:cNvPr id="23" name="TextBox 23"/>
          <p:cNvSpPr txBox="1"/>
          <p:nvPr/>
        </p:nvSpPr>
        <p:spPr>
          <a:xfrm>
            <a:off x="380812" y="9365117"/>
            <a:ext cx="9770097" cy="382270"/>
          </a:xfrm>
          <a:prstGeom prst="rect">
            <a:avLst/>
          </a:prstGeom>
        </p:spPr>
        <p:txBody>
          <a:bodyPr lIns="0" tIns="0" rIns="0" bIns="0" rtlCol="0" anchor="t">
            <a:spAutoFit/>
          </a:bodyPr>
          <a:lstStyle/>
          <a:p>
            <a:pPr algn="ctr">
              <a:lnSpc>
                <a:spcPts val="3079"/>
              </a:lnSpc>
            </a:pPr>
            <a:r>
              <a:rPr lang="en-US" sz="2199" b="1" dirty="0">
                <a:solidFill>
                  <a:srgbClr val="000000"/>
                </a:solidFill>
                <a:latin typeface="Solway Bold"/>
                <a:ea typeface="Solway Bold"/>
                <a:cs typeface="Solway Bold"/>
                <a:sym typeface="Solway Bold"/>
              </a:rPr>
              <a:t>NYC Department of Education Cook Ambassador Food Service Staff</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B508B"/>
        </a:solidFill>
        <a:effectLst/>
      </p:bgPr>
    </p:bg>
    <p:spTree>
      <p:nvGrpSpPr>
        <p:cNvPr id="1" name=""/>
        <p:cNvGrpSpPr/>
        <p:nvPr/>
      </p:nvGrpSpPr>
      <p:grpSpPr>
        <a:xfrm>
          <a:off x="0" y="0"/>
          <a:ext cx="0" cy="0"/>
          <a:chOff x="0" y="0"/>
          <a:chExt cx="0" cy="0"/>
        </a:xfrm>
      </p:grpSpPr>
      <p:sp>
        <p:nvSpPr>
          <p:cNvPr id="32" name="Freeform 6">
            <a:extLst>
              <a:ext uri="{FF2B5EF4-FFF2-40B4-BE49-F238E27FC236}">
                <a16:creationId xmlns:a16="http://schemas.microsoft.com/office/drawing/2014/main" id="{662F1BFE-447E-27FC-BF4B-CD5472981347}"/>
              </a:ext>
            </a:extLst>
          </p:cNvPr>
          <p:cNvSpPr/>
          <p:nvPr/>
        </p:nvSpPr>
        <p:spPr>
          <a:xfrm>
            <a:off x="5981820" y="8417549"/>
            <a:ext cx="1519963" cy="1793361"/>
          </a:xfrm>
          <a:custGeom>
            <a:avLst/>
            <a:gdLst/>
            <a:ahLst/>
            <a:cxnLst/>
            <a:rect l="l" t="t" r="r" b="b"/>
            <a:pathLst>
              <a:path w="2522929" h="3182594">
                <a:moveTo>
                  <a:pt x="0" y="0"/>
                </a:moveTo>
                <a:lnTo>
                  <a:pt x="2522929" y="0"/>
                </a:lnTo>
                <a:lnTo>
                  <a:pt x="2522929" y="3182595"/>
                </a:lnTo>
                <a:lnTo>
                  <a:pt x="0" y="3182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35" name="Freeform 7">
            <a:extLst>
              <a:ext uri="{FF2B5EF4-FFF2-40B4-BE49-F238E27FC236}">
                <a16:creationId xmlns:a16="http://schemas.microsoft.com/office/drawing/2014/main" id="{DE759313-E6AA-A262-0D14-6D71750AC7AE}"/>
              </a:ext>
            </a:extLst>
          </p:cNvPr>
          <p:cNvSpPr/>
          <p:nvPr/>
        </p:nvSpPr>
        <p:spPr>
          <a:xfrm rot="21400312">
            <a:off x="1194318" y="7747810"/>
            <a:ext cx="1505018" cy="1466078"/>
          </a:xfrm>
          <a:custGeom>
            <a:avLst/>
            <a:gdLst/>
            <a:ahLst/>
            <a:cxnLst/>
            <a:rect l="l" t="t" r="r" b="b"/>
            <a:pathLst>
              <a:path w="2886603" h="3047278">
                <a:moveTo>
                  <a:pt x="0" y="0"/>
                </a:moveTo>
                <a:lnTo>
                  <a:pt x="2886603" y="0"/>
                </a:lnTo>
                <a:lnTo>
                  <a:pt x="2886603" y="3047278"/>
                </a:lnTo>
                <a:lnTo>
                  <a:pt x="0" y="30472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6" name="Freeform 8">
            <a:extLst>
              <a:ext uri="{FF2B5EF4-FFF2-40B4-BE49-F238E27FC236}">
                <a16:creationId xmlns:a16="http://schemas.microsoft.com/office/drawing/2014/main" id="{89F355BA-5F05-3918-0797-0B119BCF20AB}"/>
              </a:ext>
            </a:extLst>
          </p:cNvPr>
          <p:cNvSpPr/>
          <p:nvPr/>
        </p:nvSpPr>
        <p:spPr>
          <a:xfrm rot="20093360">
            <a:off x="-30394" y="7865120"/>
            <a:ext cx="1454005" cy="1416384"/>
          </a:xfrm>
          <a:custGeom>
            <a:avLst/>
            <a:gdLst/>
            <a:ahLst/>
            <a:cxnLst/>
            <a:rect l="l" t="t" r="r" b="b"/>
            <a:pathLst>
              <a:path w="2788760" h="2943988">
                <a:moveTo>
                  <a:pt x="0" y="0"/>
                </a:moveTo>
                <a:lnTo>
                  <a:pt x="2788760" y="0"/>
                </a:lnTo>
                <a:lnTo>
                  <a:pt x="2788760" y="2943988"/>
                </a:lnTo>
                <a:lnTo>
                  <a:pt x="0" y="29439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 name="Freeform 9">
            <a:extLst>
              <a:ext uri="{FF2B5EF4-FFF2-40B4-BE49-F238E27FC236}">
                <a16:creationId xmlns:a16="http://schemas.microsoft.com/office/drawing/2014/main" id="{6680CD7C-4D1F-5642-D7CF-134BEAC3EB6B}"/>
              </a:ext>
            </a:extLst>
          </p:cNvPr>
          <p:cNvSpPr/>
          <p:nvPr/>
        </p:nvSpPr>
        <p:spPr>
          <a:xfrm rot="195943">
            <a:off x="737145" y="8779244"/>
            <a:ext cx="1505018" cy="1466078"/>
          </a:xfrm>
          <a:custGeom>
            <a:avLst/>
            <a:gdLst/>
            <a:ahLst/>
            <a:cxnLst/>
            <a:rect l="l" t="t" r="r" b="b"/>
            <a:pathLst>
              <a:path w="2886603" h="3047278">
                <a:moveTo>
                  <a:pt x="0" y="0"/>
                </a:moveTo>
                <a:lnTo>
                  <a:pt x="2886603" y="0"/>
                </a:lnTo>
                <a:lnTo>
                  <a:pt x="2886603" y="3047278"/>
                </a:lnTo>
                <a:lnTo>
                  <a:pt x="0" y="30472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Freeform 2">
            <a:extLst>
              <a:ext uri="{FF2B5EF4-FFF2-40B4-BE49-F238E27FC236}">
                <a16:creationId xmlns:a16="http://schemas.microsoft.com/office/drawing/2014/main" id="{E54F6B0A-6EB3-E689-3F7E-17D75E6523BD}"/>
              </a:ext>
            </a:extLst>
          </p:cNvPr>
          <p:cNvSpPr/>
          <p:nvPr/>
        </p:nvSpPr>
        <p:spPr>
          <a:xfrm>
            <a:off x="4003925" y="8271638"/>
            <a:ext cx="1894440" cy="2015362"/>
          </a:xfrm>
          <a:custGeom>
            <a:avLst/>
            <a:gdLst/>
            <a:ahLst/>
            <a:cxnLst/>
            <a:rect l="l" t="t" r="r" b="b"/>
            <a:pathLst>
              <a:path w="1894440" h="2015362">
                <a:moveTo>
                  <a:pt x="0" y="0"/>
                </a:moveTo>
                <a:lnTo>
                  <a:pt x="1894441" y="0"/>
                </a:lnTo>
                <a:lnTo>
                  <a:pt x="1894441" y="2015362"/>
                </a:lnTo>
                <a:lnTo>
                  <a:pt x="0" y="201536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dirty="0"/>
          </a:p>
        </p:txBody>
      </p:sp>
      <p:sp>
        <p:nvSpPr>
          <p:cNvPr id="29" name="Freeform 3">
            <a:extLst>
              <a:ext uri="{FF2B5EF4-FFF2-40B4-BE49-F238E27FC236}">
                <a16:creationId xmlns:a16="http://schemas.microsoft.com/office/drawing/2014/main" id="{F66BD9D7-4CE7-9225-6663-EFB96DE04A25}"/>
              </a:ext>
            </a:extLst>
          </p:cNvPr>
          <p:cNvSpPr/>
          <p:nvPr/>
        </p:nvSpPr>
        <p:spPr>
          <a:xfrm rot="15012809">
            <a:off x="8064723" y="8555142"/>
            <a:ext cx="1308161" cy="2116143"/>
          </a:xfrm>
          <a:custGeom>
            <a:avLst/>
            <a:gdLst/>
            <a:ahLst/>
            <a:cxnLst/>
            <a:rect l="l" t="t" r="r" b="b"/>
            <a:pathLst>
              <a:path w="1308161" h="2116143">
                <a:moveTo>
                  <a:pt x="0" y="0"/>
                </a:moveTo>
                <a:lnTo>
                  <a:pt x="1308161" y="0"/>
                </a:lnTo>
                <a:lnTo>
                  <a:pt x="1308161" y="2116143"/>
                </a:lnTo>
                <a:lnTo>
                  <a:pt x="0" y="21161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dirty="0"/>
          </a:p>
        </p:txBody>
      </p:sp>
      <p:sp>
        <p:nvSpPr>
          <p:cNvPr id="30" name="Freeform 4">
            <a:extLst>
              <a:ext uri="{FF2B5EF4-FFF2-40B4-BE49-F238E27FC236}">
                <a16:creationId xmlns:a16="http://schemas.microsoft.com/office/drawing/2014/main" id="{184A4D71-EA82-5736-9349-0E43966E0F9E}"/>
              </a:ext>
            </a:extLst>
          </p:cNvPr>
          <p:cNvSpPr/>
          <p:nvPr/>
        </p:nvSpPr>
        <p:spPr>
          <a:xfrm>
            <a:off x="7383165" y="7089737"/>
            <a:ext cx="1237568" cy="1327812"/>
          </a:xfrm>
          <a:custGeom>
            <a:avLst/>
            <a:gdLst/>
            <a:ahLst/>
            <a:cxnLst/>
            <a:rect l="l" t="t" r="r" b="b"/>
            <a:pathLst>
              <a:path w="1237568" h="1327812">
                <a:moveTo>
                  <a:pt x="0" y="0"/>
                </a:moveTo>
                <a:lnTo>
                  <a:pt x="1237568" y="0"/>
                </a:lnTo>
                <a:lnTo>
                  <a:pt x="1237568" y="1327811"/>
                </a:lnTo>
                <a:lnTo>
                  <a:pt x="0" y="1327811"/>
                </a:lnTo>
                <a:lnTo>
                  <a:pt x="0" y="0"/>
                </a:lnTo>
                <a:close/>
              </a:path>
            </a:pathLst>
          </a:custGeom>
          <a:blipFill>
            <a:blip r:embed="rId15">
              <a:extLst>
                <a:ext uri="{96DAC541-7B7A-43D3-8B79-37D633B846F1}">
                  <asvg:svgBlip xmlns:asvg="http://schemas.microsoft.com/office/drawing/2016/SVG/main" r:embed="rId16"/>
                </a:ext>
              </a:extLst>
            </a:blip>
            <a:stretch>
              <a:fillRect r="-64549" b="-39981"/>
            </a:stretch>
          </a:blipFill>
        </p:spPr>
        <p:txBody>
          <a:bodyPr/>
          <a:lstStyle/>
          <a:p>
            <a:endParaRPr lang="en-US" dirty="0"/>
          </a:p>
        </p:txBody>
      </p:sp>
      <p:sp>
        <p:nvSpPr>
          <p:cNvPr id="31" name="Freeform 5">
            <a:extLst>
              <a:ext uri="{FF2B5EF4-FFF2-40B4-BE49-F238E27FC236}">
                <a16:creationId xmlns:a16="http://schemas.microsoft.com/office/drawing/2014/main" id="{AB4F49FC-1BB3-BBA9-65CD-41A27F38593C}"/>
              </a:ext>
            </a:extLst>
          </p:cNvPr>
          <p:cNvSpPr/>
          <p:nvPr/>
        </p:nvSpPr>
        <p:spPr>
          <a:xfrm>
            <a:off x="2575146" y="6875017"/>
            <a:ext cx="1569232" cy="2655623"/>
          </a:xfrm>
          <a:custGeom>
            <a:avLst/>
            <a:gdLst/>
            <a:ahLst/>
            <a:cxnLst/>
            <a:rect l="l" t="t" r="r" b="b"/>
            <a:pathLst>
              <a:path w="1569232" h="2655623">
                <a:moveTo>
                  <a:pt x="0" y="0"/>
                </a:moveTo>
                <a:lnTo>
                  <a:pt x="1569232" y="0"/>
                </a:lnTo>
                <a:lnTo>
                  <a:pt x="1569232" y="2655623"/>
                </a:lnTo>
                <a:lnTo>
                  <a:pt x="0" y="265562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dirty="0"/>
          </a:p>
        </p:txBody>
      </p:sp>
      <p:sp>
        <p:nvSpPr>
          <p:cNvPr id="33" name="Freeform 7">
            <a:extLst>
              <a:ext uri="{FF2B5EF4-FFF2-40B4-BE49-F238E27FC236}">
                <a16:creationId xmlns:a16="http://schemas.microsoft.com/office/drawing/2014/main" id="{F4C115F4-F67D-A662-E111-1C1073B8A402}"/>
              </a:ext>
            </a:extLst>
          </p:cNvPr>
          <p:cNvSpPr/>
          <p:nvPr/>
        </p:nvSpPr>
        <p:spPr>
          <a:xfrm rot="19971401">
            <a:off x="4356637" y="6460184"/>
            <a:ext cx="2308447" cy="1448026"/>
          </a:xfrm>
          <a:custGeom>
            <a:avLst/>
            <a:gdLst/>
            <a:ahLst/>
            <a:cxnLst/>
            <a:rect l="l" t="t" r="r" b="b"/>
            <a:pathLst>
              <a:path w="2308447" h="1448026">
                <a:moveTo>
                  <a:pt x="0" y="0"/>
                </a:moveTo>
                <a:lnTo>
                  <a:pt x="2308447" y="0"/>
                </a:lnTo>
                <a:lnTo>
                  <a:pt x="2308447" y="1448026"/>
                </a:lnTo>
                <a:lnTo>
                  <a:pt x="0" y="144802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dirty="0"/>
          </a:p>
        </p:txBody>
      </p:sp>
      <p:grpSp>
        <p:nvGrpSpPr>
          <p:cNvPr id="2" name="Group 2"/>
          <p:cNvGrpSpPr/>
          <p:nvPr/>
        </p:nvGrpSpPr>
        <p:grpSpPr>
          <a:xfrm>
            <a:off x="8565423" y="2087373"/>
            <a:ext cx="9279420" cy="7598957"/>
            <a:chOff x="0" y="0"/>
            <a:chExt cx="2443962" cy="2001371"/>
          </a:xfrm>
        </p:grpSpPr>
        <p:sp>
          <p:nvSpPr>
            <p:cNvPr id="3" name="Freeform 3"/>
            <p:cNvSpPr/>
            <p:nvPr/>
          </p:nvSpPr>
          <p:spPr>
            <a:xfrm>
              <a:off x="0" y="0"/>
              <a:ext cx="2443962" cy="2001371"/>
            </a:xfrm>
            <a:custGeom>
              <a:avLst/>
              <a:gdLst/>
              <a:ahLst/>
              <a:cxnLst/>
              <a:rect l="l" t="t" r="r" b="b"/>
              <a:pathLst>
                <a:path w="2443962" h="2001371">
                  <a:moveTo>
                    <a:pt x="42550" y="0"/>
                  </a:moveTo>
                  <a:lnTo>
                    <a:pt x="2401413" y="0"/>
                  </a:lnTo>
                  <a:cubicBezTo>
                    <a:pt x="2412697" y="0"/>
                    <a:pt x="2423520" y="4483"/>
                    <a:pt x="2431500" y="12463"/>
                  </a:cubicBezTo>
                  <a:cubicBezTo>
                    <a:pt x="2439480" y="20442"/>
                    <a:pt x="2443962" y="31265"/>
                    <a:pt x="2443962" y="42550"/>
                  </a:cubicBezTo>
                  <a:lnTo>
                    <a:pt x="2443962" y="1958822"/>
                  </a:lnTo>
                  <a:cubicBezTo>
                    <a:pt x="2443962" y="1970106"/>
                    <a:pt x="2439480" y="1980929"/>
                    <a:pt x="2431500" y="1988909"/>
                  </a:cubicBezTo>
                  <a:cubicBezTo>
                    <a:pt x="2423520" y="1996889"/>
                    <a:pt x="2412697" y="2001371"/>
                    <a:pt x="2401413" y="2001371"/>
                  </a:cubicBezTo>
                  <a:lnTo>
                    <a:pt x="42550" y="2001371"/>
                  </a:lnTo>
                  <a:cubicBezTo>
                    <a:pt x="31265" y="2001371"/>
                    <a:pt x="20442" y="1996889"/>
                    <a:pt x="12463" y="1988909"/>
                  </a:cubicBezTo>
                  <a:cubicBezTo>
                    <a:pt x="4483" y="1980929"/>
                    <a:pt x="0" y="1970106"/>
                    <a:pt x="0" y="1958822"/>
                  </a:cubicBezTo>
                  <a:lnTo>
                    <a:pt x="0" y="42550"/>
                  </a:lnTo>
                  <a:cubicBezTo>
                    <a:pt x="0" y="31265"/>
                    <a:pt x="4483" y="20442"/>
                    <a:pt x="12463" y="12463"/>
                  </a:cubicBezTo>
                  <a:cubicBezTo>
                    <a:pt x="20442" y="4483"/>
                    <a:pt x="31265" y="0"/>
                    <a:pt x="42550" y="0"/>
                  </a:cubicBezTo>
                  <a:close/>
                </a:path>
              </a:pathLst>
            </a:custGeom>
            <a:solidFill>
              <a:srgbClr val="C6E0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4"/>
            <p:cNvSpPr txBox="1"/>
            <p:nvPr/>
          </p:nvSpPr>
          <p:spPr>
            <a:xfrm>
              <a:off x="0" y="-28575"/>
              <a:ext cx="2443962" cy="2029946"/>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5" name="Group 5"/>
          <p:cNvGrpSpPr/>
          <p:nvPr/>
        </p:nvGrpSpPr>
        <p:grpSpPr>
          <a:xfrm>
            <a:off x="9203137" y="2492344"/>
            <a:ext cx="8115300" cy="6668265"/>
            <a:chOff x="0" y="0"/>
            <a:chExt cx="2132863" cy="1752554"/>
          </a:xfrm>
        </p:grpSpPr>
        <p:sp>
          <p:nvSpPr>
            <p:cNvPr id="6" name="Freeform 6"/>
            <p:cNvSpPr/>
            <p:nvPr/>
          </p:nvSpPr>
          <p:spPr>
            <a:xfrm>
              <a:off x="0" y="0"/>
              <a:ext cx="2132863" cy="1752554"/>
            </a:xfrm>
            <a:custGeom>
              <a:avLst/>
              <a:gdLst/>
              <a:ahLst/>
              <a:cxnLst/>
              <a:rect l="l" t="t" r="r" b="b"/>
              <a:pathLst>
                <a:path w="2132863" h="1752554">
                  <a:moveTo>
                    <a:pt x="72503" y="0"/>
                  </a:moveTo>
                  <a:lnTo>
                    <a:pt x="2060360" y="0"/>
                  </a:lnTo>
                  <a:cubicBezTo>
                    <a:pt x="2100403" y="0"/>
                    <a:pt x="2132863" y="32461"/>
                    <a:pt x="2132863" y="72503"/>
                  </a:cubicBezTo>
                  <a:lnTo>
                    <a:pt x="2132863" y="1680050"/>
                  </a:lnTo>
                  <a:cubicBezTo>
                    <a:pt x="2132863" y="1699279"/>
                    <a:pt x="2125225" y="1717721"/>
                    <a:pt x="2111628" y="1731318"/>
                  </a:cubicBezTo>
                  <a:cubicBezTo>
                    <a:pt x="2098031" y="1744915"/>
                    <a:pt x="2079589" y="1752554"/>
                    <a:pt x="2060360" y="1752554"/>
                  </a:cubicBezTo>
                  <a:lnTo>
                    <a:pt x="72503" y="1752554"/>
                  </a:lnTo>
                  <a:cubicBezTo>
                    <a:pt x="32461" y="1752554"/>
                    <a:pt x="0" y="1720093"/>
                    <a:pt x="0" y="1680050"/>
                  </a:cubicBezTo>
                  <a:lnTo>
                    <a:pt x="0" y="72503"/>
                  </a:lnTo>
                  <a:cubicBezTo>
                    <a:pt x="0" y="32461"/>
                    <a:pt x="32461" y="0"/>
                    <a:pt x="72503" y="0"/>
                  </a:cubicBezTo>
                  <a:close/>
                </a:path>
              </a:pathLst>
            </a:custGeom>
            <a:solidFill>
              <a:srgbClr val="055C9D"/>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7"/>
            <p:cNvSpPr txBox="1"/>
            <p:nvPr/>
          </p:nvSpPr>
          <p:spPr>
            <a:xfrm>
              <a:off x="0" y="-28575"/>
              <a:ext cx="2132863" cy="1781129"/>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8" name="TextBox 8"/>
          <p:cNvSpPr txBox="1"/>
          <p:nvPr/>
        </p:nvSpPr>
        <p:spPr>
          <a:xfrm>
            <a:off x="9203137" y="2781935"/>
            <a:ext cx="7516603" cy="5980429"/>
          </a:xfrm>
          <a:prstGeom prst="rect">
            <a:avLst/>
          </a:prstGeom>
        </p:spPr>
        <p:txBody>
          <a:bodyPr lIns="0" tIns="0" rIns="0" bIns="0" rtlCol="0" anchor="t">
            <a:spAutoFit/>
          </a:bodyPr>
          <a:lstStyle/>
          <a:p>
            <a:pPr marL="820425" marR="0" lvl="1" indent="-410213" algn="l" defTabSz="914400" rtl="0" eaLnBrk="1" fontAlgn="auto" latinLnBrk="0" hangingPunct="1">
              <a:lnSpc>
                <a:spcPts val="5320"/>
              </a:lnSpc>
              <a:spcBef>
                <a:spcPts val="0"/>
              </a:spcBef>
              <a:spcAft>
                <a:spcPts val="0"/>
              </a:spcAft>
              <a:buClrTx/>
              <a:buSzTx/>
              <a:buFont typeface="Arial"/>
              <a:buChar char="•"/>
              <a:tabLst/>
              <a:defRPr/>
            </a:pPr>
            <a:r>
              <a:rPr kumimoji="0" lang="en-US" sz="3800" b="0" i="0" u="none" strike="noStrike" kern="1200" cap="none" spc="0" normalizeH="0" baseline="0" noProof="0" dirty="0">
                <a:ln>
                  <a:noFill/>
                </a:ln>
                <a:solidFill>
                  <a:srgbClr val="FFFFFF"/>
                </a:solidFill>
                <a:effectLst/>
                <a:uLnTx/>
                <a:uFillTx/>
                <a:latin typeface="Solway"/>
                <a:ea typeface="Solway"/>
                <a:cs typeface="Solway"/>
                <a:sym typeface="Solway"/>
              </a:rPr>
              <a:t>Ensures all meals are counted, recorded, and claimed correctly.</a:t>
            </a:r>
          </a:p>
          <a:p>
            <a:pPr marL="820425" marR="0" lvl="1" indent="-410213" algn="l" defTabSz="914400" rtl="0" eaLnBrk="1" fontAlgn="auto" latinLnBrk="0" hangingPunct="1">
              <a:lnSpc>
                <a:spcPts val="5320"/>
              </a:lnSpc>
              <a:spcBef>
                <a:spcPts val="0"/>
              </a:spcBef>
              <a:spcAft>
                <a:spcPts val="0"/>
              </a:spcAft>
              <a:buClrTx/>
              <a:buSzTx/>
              <a:buFont typeface="Arial"/>
              <a:buChar char="•"/>
              <a:tabLst/>
              <a:defRPr/>
            </a:pPr>
            <a:r>
              <a:rPr kumimoji="0" lang="en-US" sz="3800" b="0" i="0" u="none" strike="noStrike" kern="1200" cap="none" spc="0" normalizeH="0" baseline="0" noProof="0" dirty="0">
                <a:ln>
                  <a:noFill/>
                </a:ln>
                <a:solidFill>
                  <a:srgbClr val="FFFFFF"/>
                </a:solidFill>
                <a:effectLst/>
                <a:uLnTx/>
                <a:uFillTx/>
                <a:latin typeface="Solway"/>
                <a:ea typeface="Solway"/>
                <a:cs typeface="Solway"/>
                <a:sym typeface="Solway"/>
              </a:rPr>
              <a:t>Count meals at the Point of Service</a:t>
            </a:r>
          </a:p>
          <a:p>
            <a:pPr marL="820425" marR="0" lvl="1" indent="-410213" algn="l" defTabSz="914400" rtl="0" eaLnBrk="1" fontAlgn="auto" latinLnBrk="0" hangingPunct="1">
              <a:lnSpc>
                <a:spcPts val="5320"/>
              </a:lnSpc>
              <a:spcBef>
                <a:spcPts val="0"/>
              </a:spcBef>
              <a:spcAft>
                <a:spcPts val="0"/>
              </a:spcAft>
              <a:buClrTx/>
              <a:buSzTx/>
              <a:buFont typeface="Arial"/>
              <a:buChar char="•"/>
              <a:tabLst/>
              <a:defRPr/>
            </a:pPr>
            <a:r>
              <a:rPr kumimoji="0" lang="en-US" sz="3800" b="0" i="0" u="none" strike="noStrike" kern="1200" cap="none" spc="0" normalizeH="0" baseline="0" noProof="0" dirty="0">
                <a:ln>
                  <a:noFill/>
                </a:ln>
                <a:solidFill>
                  <a:srgbClr val="FFFFFF"/>
                </a:solidFill>
                <a:effectLst/>
                <a:uLnTx/>
                <a:uFillTx/>
                <a:latin typeface="Solway"/>
                <a:ea typeface="Solway"/>
                <a:cs typeface="Solway"/>
                <a:sym typeface="Solway"/>
              </a:rPr>
              <a:t>Maintain Meal Count Records to support claim for reimbursement</a:t>
            </a:r>
          </a:p>
          <a:p>
            <a:pPr marL="820425" marR="0" lvl="1" indent="-410213" algn="l" defTabSz="914400" rtl="0" eaLnBrk="1" fontAlgn="auto" latinLnBrk="0" hangingPunct="1">
              <a:lnSpc>
                <a:spcPts val="5320"/>
              </a:lnSpc>
              <a:spcBef>
                <a:spcPts val="0"/>
              </a:spcBef>
              <a:spcAft>
                <a:spcPts val="0"/>
              </a:spcAft>
              <a:buClrTx/>
              <a:buSzTx/>
              <a:buFont typeface="Arial"/>
              <a:buChar char="•"/>
              <a:tabLst/>
              <a:defRPr/>
            </a:pPr>
            <a:r>
              <a:rPr kumimoji="0" lang="en-US" sz="3800" b="0" i="0" u="none" strike="noStrike" kern="1200" cap="none" spc="0" normalizeH="0" baseline="0" noProof="0" dirty="0">
                <a:ln>
                  <a:noFill/>
                </a:ln>
                <a:solidFill>
                  <a:srgbClr val="FFFFFF"/>
                </a:solidFill>
                <a:effectLst/>
                <a:uLnTx/>
                <a:uFillTx/>
                <a:latin typeface="Solway"/>
                <a:ea typeface="Solway"/>
                <a:cs typeface="Solway"/>
                <a:sym typeface="Solway"/>
              </a:rPr>
              <a:t>Edit Check System</a:t>
            </a:r>
          </a:p>
        </p:txBody>
      </p:sp>
      <p:sp>
        <p:nvSpPr>
          <p:cNvPr id="9" name="TextBox 9"/>
          <p:cNvSpPr txBox="1"/>
          <p:nvPr/>
        </p:nvSpPr>
        <p:spPr>
          <a:xfrm>
            <a:off x="2293814" y="622850"/>
            <a:ext cx="14093890" cy="1211220"/>
          </a:xfrm>
          <a:prstGeom prst="rect">
            <a:avLst/>
          </a:prstGeom>
        </p:spPr>
        <p:txBody>
          <a:bodyPr lIns="0" tIns="0" rIns="0" bIns="0" rtlCol="0" anchor="t">
            <a:spAutoFit/>
          </a:bodyPr>
          <a:lstStyle/>
          <a:p>
            <a:pPr marL="0" marR="0" lvl="0" indent="0" algn="ctr" defTabSz="914400" rtl="0" eaLnBrk="1" fontAlgn="auto" latinLnBrk="0" hangingPunct="1">
              <a:lnSpc>
                <a:spcPts val="8833"/>
              </a:lnSpc>
              <a:spcBef>
                <a:spcPts val="0"/>
              </a:spcBef>
              <a:spcAft>
                <a:spcPts val="0"/>
              </a:spcAft>
              <a:buClrTx/>
              <a:buSzTx/>
              <a:buFontTx/>
              <a:buNone/>
              <a:tabLst/>
              <a:defRPr/>
            </a:pPr>
            <a:r>
              <a:rPr kumimoji="0" lang="en-US" sz="9601" b="1" i="0" u="none" strike="noStrike" kern="1200" cap="none" spc="0" normalizeH="0" baseline="0" noProof="0" dirty="0">
                <a:ln>
                  <a:noFill/>
                </a:ln>
                <a:solidFill>
                  <a:srgbClr val="FFDE59"/>
                </a:solidFill>
                <a:effectLst/>
                <a:uLnTx/>
                <a:uFillTx/>
                <a:latin typeface="Solway Bold"/>
                <a:ea typeface="Solway Bold"/>
                <a:cs typeface="Solway Bold"/>
                <a:sym typeface="Solway Bold"/>
              </a:rPr>
              <a:t>Meal Counting System</a:t>
            </a:r>
          </a:p>
        </p:txBody>
      </p:sp>
      <p:grpSp>
        <p:nvGrpSpPr>
          <p:cNvPr id="38" name="Group 37">
            <a:extLst>
              <a:ext uri="{FF2B5EF4-FFF2-40B4-BE49-F238E27FC236}">
                <a16:creationId xmlns:a16="http://schemas.microsoft.com/office/drawing/2014/main" id="{B4A26CC0-1270-A6F1-C4FA-FEF240AF9EFA}"/>
              </a:ext>
            </a:extLst>
          </p:cNvPr>
          <p:cNvGrpSpPr/>
          <p:nvPr/>
        </p:nvGrpSpPr>
        <p:grpSpPr>
          <a:xfrm>
            <a:off x="407318" y="2778904"/>
            <a:ext cx="7848599" cy="4558884"/>
            <a:chOff x="381000" y="3099216"/>
            <a:chExt cx="7848599" cy="4558884"/>
          </a:xfrm>
        </p:grpSpPr>
        <p:grpSp>
          <p:nvGrpSpPr>
            <p:cNvPr id="10" name="Group 10"/>
            <p:cNvGrpSpPr/>
            <p:nvPr/>
          </p:nvGrpSpPr>
          <p:grpSpPr>
            <a:xfrm>
              <a:off x="381000" y="3099216"/>
              <a:ext cx="7848599" cy="4558884"/>
              <a:chOff x="0" y="0"/>
              <a:chExt cx="1941666" cy="943318"/>
            </a:xfrm>
          </p:grpSpPr>
          <p:sp>
            <p:nvSpPr>
              <p:cNvPr id="11" name="Freeform 11"/>
              <p:cNvSpPr/>
              <p:nvPr/>
            </p:nvSpPr>
            <p:spPr>
              <a:xfrm>
                <a:off x="0" y="0"/>
                <a:ext cx="1941666" cy="943318"/>
              </a:xfrm>
              <a:custGeom>
                <a:avLst/>
                <a:gdLst/>
                <a:ahLst/>
                <a:cxnLst/>
                <a:rect l="l" t="t" r="r" b="b"/>
                <a:pathLst>
                  <a:path w="1941666" h="943318">
                    <a:moveTo>
                      <a:pt x="53557" y="0"/>
                    </a:moveTo>
                    <a:lnTo>
                      <a:pt x="1888109" y="0"/>
                    </a:lnTo>
                    <a:cubicBezTo>
                      <a:pt x="1902313" y="0"/>
                      <a:pt x="1915936" y="5643"/>
                      <a:pt x="1925980" y="15687"/>
                    </a:cubicBezTo>
                    <a:cubicBezTo>
                      <a:pt x="1936023" y="25730"/>
                      <a:pt x="1941666" y="39353"/>
                      <a:pt x="1941666" y="53557"/>
                    </a:cubicBezTo>
                    <a:lnTo>
                      <a:pt x="1941666" y="889761"/>
                    </a:lnTo>
                    <a:cubicBezTo>
                      <a:pt x="1941666" y="903965"/>
                      <a:pt x="1936023" y="917587"/>
                      <a:pt x="1925980" y="927631"/>
                    </a:cubicBezTo>
                    <a:cubicBezTo>
                      <a:pt x="1915936" y="937675"/>
                      <a:pt x="1902313" y="943318"/>
                      <a:pt x="1888109" y="943318"/>
                    </a:cubicBezTo>
                    <a:lnTo>
                      <a:pt x="53557" y="943318"/>
                    </a:lnTo>
                    <a:cubicBezTo>
                      <a:pt x="39353" y="943318"/>
                      <a:pt x="25730" y="937675"/>
                      <a:pt x="15687" y="927631"/>
                    </a:cubicBezTo>
                    <a:cubicBezTo>
                      <a:pt x="5643" y="917587"/>
                      <a:pt x="0" y="903965"/>
                      <a:pt x="0" y="889761"/>
                    </a:cubicBezTo>
                    <a:lnTo>
                      <a:pt x="0" y="53557"/>
                    </a:lnTo>
                    <a:cubicBezTo>
                      <a:pt x="0" y="39353"/>
                      <a:pt x="5643" y="25730"/>
                      <a:pt x="15687" y="15687"/>
                    </a:cubicBezTo>
                    <a:cubicBezTo>
                      <a:pt x="25730" y="5643"/>
                      <a:pt x="39353" y="0"/>
                      <a:pt x="53557" y="0"/>
                    </a:cubicBezTo>
                    <a:close/>
                  </a:path>
                </a:pathLst>
              </a:custGeom>
              <a:solidFill>
                <a:srgbClr val="009D9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2"/>
              <p:cNvSpPr txBox="1"/>
              <p:nvPr/>
            </p:nvSpPr>
            <p:spPr>
              <a:xfrm>
                <a:off x="0" y="-28575"/>
                <a:ext cx="1941666" cy="971893"/>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3" name="Group 13"/>
            <p:cNvGrpSpPr>
              <a:grpSpLocks noChangeAspect="1"/>
            </p:cNvGrpSpPr>
            <p:nvPr/>
          </p:nvGrpSpPr>
          <p:grpSpPr>
            <a:xfrm>
              <a:off x="743455" y="3515071"/>
              <a:ext cx="7220214" cy="3610106"/>
              <a:chOff x="0" y="0"/>
              <a:chExt cx="6350000" cy="3175000"/>
            </a:xfrm>
          </p:grpSpPr>
          <p:sp>
            <p:nvSpPr>
              <p:cNvPr id="14" name="Freeform 14"/>
              <p:cNvSpPr/>
              <p:nvPr/>
            </p:nvSpPr>
            <p:spPr>
              <a:xfrm>
                <a:off x="0" y="0"/>
                <a:ext cx="6350000" cy="3175000"/>
              </a:xfrm>
              <a:custGeom>
                <a:avLst/>
                <a:gdLst/>
                <a:ahLst/>
                <a:cxnLst/>
                <a:rect l="l" t="t" r="r" b="b"/>
                <a:pathLst>
                  <a:path w="6350000" h="3175000">
                    <a:moveTo>
                      <a:pt x="0" y="2286000"/>
                    </a:moveTo>
                    <a:lnTo>
                      <a:pt x="0" y="889000"/>
                    </a:lnTo>
                    <a:cubicBezTo>
                      <a:pt x="0" y="397510"/>
                      <a:pt x="397510" y="0"/>
                      <a:pt x="889000" y="0"/>
                    </a:cubicBezTo>
                    <a:lnTo>
                      <a:pt x="5461000" y="0"/>
                    </a:lnTo>
                    <a:cubicBezTo>
                      <a:pt x="5952490" y="0"/>
                      <a:pt x="6350000" y="397510"/>
                      <a:pt x="6350000" y="889000"/>
                    </a:cubicBezTo>
                    <a:lnTo>
                      <a:pt x="6350000" y="2286000"/>
                    </a:lnTo>
                    <a:cubicBezTo>
                      <a:pt x="6350000" y="2777490"/>
                      <a:pt x="5952490" y="3175000"/>
                      <a:pt x="5461000" y="3175000"/>
                    </a:cubicBezTo>
                    <a:lnTo>
                      <a:pt x="889000" y="3175000"/>
                    </a:lnTo>
                    <a:cubicBezTo>
                      <a:pt x="397510" y="3175000"/>
                      <a:pt x="0" y="2777490"/>
                      <a:pt x="0" y="2286000"/>
                    </a:cubicBezTo>
                    <a:close/>
                  </a:path>
                </a:pathLst>
              </a:custGeom>
              <a:blipFill>
                <a:blip r:embed="rId21"/>
                <a:stretch>
                  <a:fillRect l="-7937" t="-17057" r="-1176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Freeform 15"/>
              <p:cNvSpPr/>
              <p:nvPr/>
            </p:nvSpPr>
            <p:spPr>
              <a:xfrm>
                <a:off x="0" y="0"/>
                <a:ext cx="6350000" cy="3175000"/>
              </a:xfrm>
              <a:custGeom>
                <a:avLst/>
                <a:gdLst/>
                <a:ahLst/>
                <a:cxnLst/>
                <a:rect l="l" t="t" r="r" b="b"/>
                <a:pathLst>
                  <a:path w="6350000" h="3175000">
                    <a:moveTo>
                      <a:pt x="5461000" y="19050"/>
                    </a:moveTo>
                    <a:cubicBezTo>
                      <a:pt x="5693410" y="19050"/>
                      <a:pt x="5911850" y="109220"/>
                      <a:pt x="6076950" y="273050"/>
                    </a:cubicBezTo>
                    <a:cubicBezTo>
                      <a:pt x="6240780" y="436880"/>
                      <a:pt x="6330950" y="655320"/>
                      <a:pt x="6330950" y="889000"/>
                    </a:cubicBezTo>
                    <a:lnTo>
                      <a:pt x="6330950" y="2286000"/>
                    </a:lnTo>
                    <a:cubicBezTo>
                      <a:pt x="6330950" y="2518410"/>
                      <a:pt x="6240780" y="2736850"/>
                      <a:pt x="6076950" y="2901950"/>
                    </a:cubicBezTo>
                    <a:cubicBezTo>
                      <a:pt x="5913120" y="3065780"/>
                      <a:pt x="5694680" y="3155950"/>
                      <a:pt x="5461000" y="3155950"/>
                    </a:cubicBezTo>
                    <a:lnTo>
                      <a:pt x="889000" y="3155950"/>
                    </a:lnTo>
                    <a:cubicBezTo>
                      <a:pt x="656590" y="3155950"/>
                      <a:pt x="438150" y="3065780"/>
                      <a:pt x="273050" y="2901950"/>
                    </a:cubicBezTo>
                    <a:cubicBezTo>
                      <a:pt x="109220" y="2738120"/>
                      <a:pt x="19050" y="2519680"/>
                      <a:pt x="19050" y="2286000"/>
                    </a:cubicBezTo>
                    <a:lnTo>
                      <a:pt x="19050" y="889000"/>
                    </a:lnTo>
                    <a:cubicBezTo>
                      <a:pt x="19050" y="656590"/>
                      <a:pt x="109220" y="438150"/>
                      <a:pt x="273050" y="273050"/>
                    </a:cubicBezTo>
                    <a:cubicBezTo>
                      <a:pt x="438150" y="109220"/>
                      <a:pt x="656590" y="19050"/>
                      <a:pt x="889000" y="19050"/>
                    </a:cubicBezTo>
                    <a:lnTo>
                      <a:pt x="5461000" y="19050"/>
                    </a:lnTo>
                    <a:moveTo>
                      <a:pt x="5461000" y="0"/>
                    </a:moveTo>
                    <a:lnTo>
                      <a:pt x="889000" y="0"/>
                    </a:lnTo>
                    <a:cubicBezTo>
                      <a:pt x="397510" y="0"/>
                      <a:pt x="0" y="397510"/>
                      <a:pt x="0" y="889000"/>
                    </a:cubicBezTo>
                    <a:lnTo>
                      <a:pt x="0" y="2286000"/>
                    </a:lnTo>
                    <a:cubicBezTo>
                      <a:pt x="0" y="2777490"/>
                      <a:pt x="397510" y="3175000"/>
                      <a:pt x="889000" y="3175000"/>
                    </a:cubicBezTo>
                    <a:lnTo>
                      <a:pt x="5461000" y="3175000"/>
                    </a:lnTo>
                    <a:cubicBezTo>
                      <a:pt x="5952490" y="3175000"/>
                      <a:pt x="6350000" y="2777490"/>
                      <a:pt x="6350000" y="2286000"/>
                    </a:cubicBezTo>
                    <a:lnTo>
                      <a:pt x="6350000" y="889000"/>
                    </a:lnTo>
                    <a:cubicBezTo>
                      <a:pt x="6350000" y="397510"/>
                      <a:pt x="5952490" y="0"/>
                      <a:pt x="5461000" y="0"/>
                    </a:cubicBezTo>
                    <a:lnTo>
                      <a:pt x="5461000" y="0"/>
                    </a:lnTo>
                    <a:close/>
                  </a:path>
                </a:pathLst>
              </a:custGeom>
              <a:solidFill>
                <a:srgbClr val="74DFF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6" name="TextBox 16"/>
            <p:cNvSpPr txBox="1"/>
            <p:nvPr/>
          </p:nvSpPr>
          <p:spPr>
            <a:xfrm>
              <a:off x="2540870" y="7223840"/>
              <a:ext cx="3305491" cy="280670"/>
            </a:xfrm>
            <a:prstGeom prst="rect">
              <a:avLst/>
            </a:prstGeom>
          </p:spPr>
          <p:txBody>
            <a:bodyPr lIns="0" tIns="0" rIns="0" bIns="0" rtlCol="0" anchor="t">
              <a:spAutoFit/>
            </a:bodyPr>
            <a:lstStyle/>
            <a:p>
              <a:pPr marL="0" marR="0" lvl="0" indent="0" algn="ctr" defTabSz="914400" rtl="0" eaLnBrk="1" fontAlgn="auto" latinLnBrk="0" hangingPunct="1">
                <a:lnSpc>
                  <a:spcPts val="238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FEFEFE"/>
                  </a:solidFill>
                  <a:effectLst/>
                  <a:uLnTx/>
                  <a:uFillTx/>
                  <a:latin typeface="Solway Bold"/>
                  <a:ea typeface="Solway Bold"/>
                  <a:cs typeface="Solway Bold"/>
                  <a:sym typeface="Solway Bold"/>
                </a:rPr>
                <a:t>MARGARETVILLE CSD</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B508B"/>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296765" y="2576840"/>
            <a:ext cx="1403350" cy="1403350"/>
            <a:chOff x="0" y="0"/>
            <a:chExt cx="13884457" cy="13884457"/>
          </a:xfrm>
        </p:grpSpPr>
        <p:sp>
          <p:nvSpPr>
            <p:cNvPr id="3" name="Freeform 3"/>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ED410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Freeform 4"/>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3"/>
              <a:stretch>
                <a:fillRect l="223" r="22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5" name="Group 5"/>
          <p:cNvGrpSpPr/>
          <p:nvPr/>
        </p:nvGrpSpPr>
        <p:grpSpPr>
          <a:xfrm>
            <a:off x="1991446" y="2317006"/>
            <a:ext cx="10617127" cy="1827961"/>
            <a:chOff x="-17355" y="-121601"/>
            <a:chExt cx="2796280" cy="445807"/>
          </a:xfrm>
        </p:grpSpPr>
        <p:sp>
          <p:nvSpPr>
            <p:cNvPr id="6" name="Freeform 6"/>
            <p:cNvSpPr/>
            <p:nvPr/>
          </p:nvSpPr>
          <p:spPr>
            <a:xfrm>
              <a:off x="-17355" y="-73463"/>
              <a:ext cx="2752466" cy="369607"/>
            </a:xfrm>
            <a:custGeom>
              <a:avLst/>
              <a:gdLst/>
              <a:ahLst/>
              <a:cxnLst/>
              <a:rect l="l" t="t" r="r" b="b"/>
              <a:pathLst>
                <a:path w="2752466" h="369607">
                  <a:moveTo>
                    <a:pt x="0" y="0"/>
                  </a:moveTo>
                  <a:lnTo>
                    <a:pt x="2752466" y="0"/>
                  </a:lnTo>
                  <a:lnTo>
                    <a:pt x="2752466" y="369607"/>
                  </a:lnTo>
                  <a:lnTo>
                    <a:pt x="0" y="369607"/>
                  </a:lnTo>
                  <a:close/>
                </a:path>
              </a:pathLst>
            </a:custGeom>
            <a:solidFill>
              <a:srgbClr val="DEEAF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7"/>
            <p:cNvSpPr txBox="1"/>
            <p:nvPr/>
          </p:nvSpPr>
          <p:spPr>
            <a:xfrm>
              <a:off x="26459" y="-121601"/>
              <a:ext cx="2752466" cy="445807"/>
            </a:xfrm>
            <a:prstGeom prst="rect">
              <a:avLst/>
            </a:prstGeom>
          </p:spPr>
          <p:txBody>
            <a:bodyPr lIns="50800" tIns="50800" rIns="50800" bIns="50800" rtlCol="0" anchor="ctr"/>
            <a:lstStyle/>
            <a:p>
              <a:pPr marL="0" marR="0" lvl="0" indent="0" algn="ctr" defTabSz="914400" rtl="0" eaLnBrk="1" fontAlgn="auto" latinLnBrk="0" hangingPunct="1">
                <a:lnSpc>
                  <a:spcPts val="49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Solway Bold"/>
                  <a:ea typeface="Solway Bold"/>
                  <a:cs typeface="Solway Bold"/>
                  <a:sym typeface="Solway Bold"/>
                </a:rPr>
                <a:t>Submit monthly</a:t>
              </a:r>
            </a:p>
          </p:txBody>
        </p:sp>
      </p:grpSp>
      <p:grpSp>
        <p:nvGrpSpPr>
          <p:cNvPr id="8" name="Group 8"/>
          <p:cNvGrpSpPr>
            <a:grpSpLocks noChangeAspect="1"/>
          </p:cNvGrpSpPr>
          <p:nvPr/>
        </p:nvGrpSpPr>
        <p:grpSpPr>
          <a:xfrm>
            <a:off x="327087" y="4385851"/>
            <a:ext cx="1342706" cy="1342706"/>
            <a:chOff x="0" y="0"/>
            <a:chExt cx="13884457" cy="13884457"/>
          </a:xfrm>
        </p:grpSpPr>
        <p:sp>
          <p:nvSpPr>
            <p:cNvPr id="9" name="Freeform 9"/>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ED410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Freeform 10"/>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4"/>
              <a:stretch>
                <a:fillRect l="223" r="22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1" name="Group 11"/>
          <p:cNvGrpSpPr/>
          <p:nvPr/>
        </p:nvGrpSpPr>
        <p:grpSpPr>
          <a:xfrm>
            <a:off x="-3184453" y="4251837"/>
            <a:ext cx="15577722" cy="1676596"/>
            <a:chOff x="0" y="-76200"/>
            <a:chExt cx="4102774" cy="441573"/>
          </a:xfrm>
        </p:grpSpPr>
        <p:sp>
          <p:nvSpPr>
            <p:cNvPr id="12" name="Freeform 12"/>
            <p:cNvSpPr/>
            <p:nvPr/>
          </p:nvSpPr>
          <p:spPr>
            <a:xfrm>
              <a:off x="1350308" y="-49013"/>
              <a:ext cx="2752466" cy="365373"/>
            </a:xfrm>
            <a:custGeom>
              <a:avLst/>
              <a:gdLst/>
              <a:ahLst/>
              <a:cxnLst/>
              <a:rect l="l" t="t" r="r" b="b"/>
              <a:pathLst>
                <a:path w="2752466" h="365373">
                  <a:moveTo>
                    <a:pt x="0" y="0"/>
                  </a:moveTo>
                  <a:lnTo>
                    <a:pt x="2752466" y="0"/>
                  </a:lnTo>
                  <a:lnTo>
                    <a:pt x="2752466" y="365373"/>
                  </a:lnTo>
                  <a:lnTo>
                    <a:pt x="0" y="365373"/>
                  </a:lnTo>
                  <a:close/>
                </a:path>
              </a:pathLst>
            </a:custGeom>
            <a:solidFill>
              <a:srgbClr val="DEEAF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Solway Bold" panose="020B0604020202020204" charset="0"/>
              </a:endParaRPr>
            </a:p>
          </p:txBody>
        </p:sp>
        <p:sp>
          <p:nvSpPr>
            <p:cNvPr id="13" name="TextBox 13"/>
            <p:cNvSpPr txBox="1"/>
            <p:nvPr/>
          </p:nvSpPr>
          <p:spPr>
            <a:xfrm>
              <a:off x="0" y="-76200"/>
              <a:ext cx="2752466" cy="441573"/>
            </a:xfrm>
            <a:prstGeom prst="rect">
              <a:avLst/>
            </a:prstGeom>
          </p:spPr>
          <p:txBody>
            <a:bodyPr lIns="50800" tIns="50800" rIns="50800" bIns="50800" rtlCol="0" anchor="ctr"/>
            <a:lstStyle/>
            <a:p>
              <a:pPr marL="0" marR="0" lvl="0" indent="0" algn="ctr" defTabSz="914400" rtl="0" eaLnBrk="1" fontAlgn="auto" latinLnBrk="0" hangingPunct="1">
                <a:lnSpc>
                  <a:spcPts val="4900"/>
                </a:lnSpc>
                <a:spcBef>
                  <a:spcPts val="0"/>
                </a:spcBef>
                <a:spcAft>
                  <a:spcPts val="0"/>
                </a:spcAft>
                <a:buClrTx/>
                <a:buSzTx/>
                <a:buFontTx/>
                <a:buNone/>
                <a:tabLst/>
                <a:defRPr/>
              </a:pPr>
              <a:endParaRPr kumimoji="0" lang="en-US" sz="3500" b="1" i="0" u="none" strike="noStrike" kern="1200" cap="none" spc="0" normalizeH="0" baseline="0" noProof="0" dirty="0">
                <a:ln>
                  <a:noFill/>
                </a:ln>
                <a:solidFill>
                  <a:srgbClr val="000000"/>
                </a:solidFill>
                <a:effectLst/>
                <a:uLnTx/>
                <a:uFillTx/>
                <a:latin typeface="Solway Bold"/>
                <a:ea typeface="Solway Bold"/>
                <a:cs typeface="Solway Bold"/>
                <a:sym typeface="Solway Bold"/>
              </a:endParaRPr>
            </a:p>
          </p:txBody>
        </p:sp>
      </p:grpSp>
      <p:grpSp>
        <p:nvGrpSpPr>
          <p:cNvPr id="14" name="Group 14"/>
          <p:cNvGrpSpPr>
            <a:grpSpLocks noChangeAspect="1"/>
          </p:cNvGrpSpPr>
          <p:nvPr/>
        </p:nvGrpSpPr>
        <p:grpSpPr>
          <a:xfrm>
            <a:off x="266443" y="6089650"/>
            <a:ext cx="1403350" cy="1403350"/>
            <a:chOff x="0" y="0"/>
            <a:chExt cx="13884457" cy="13884457"/>
          </a:xfrm>
        </p:grpSpPr>
        <p:sp>
          <p:nvSpPr>
            <p:cNvPr id="15" name="Freeform 15"/>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ED410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Freeform 16"/>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5"/>
              <a:stretch>
                <a:fillRect l="223" r="22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8" name="Group 18"/>
          <p:cNvGrpSpPr/>
          <p:nvPr/>
        </p:nvGrpSpPr>
        <p:grpSpPr>
          <a:xfrm>
            <a:off x="1954967" y="7671994"/>
            <a:ext cx="10464732" cy="1692672"/>
            <a:chOff x="-3677" y="-48186"/>
            <a:chExt cx="2756143" cy="445807"/>
          </a:xfrm>
        </p:grpSpPr>
        <p:sp>
          <p:nvSpPr>
            <p:cNvPr id="19" name="Freeform 19"/>
            <p:cNvSpPr/>
            <p:nvPr/>
          </p:nvSpPr>
          <p:spPr>
            <a:xfrm>
              <a:off x="0" y="-8593"/>
              <a:ext cx="2752466" cy="369607"/>
            </a:xfrm>
            <a:custGeom>
              <a:avLst/>
              <a:gdLst/>
              <a:ahLst/>
              <a:cxnLst/>
              <a:rect l="l" t="t" r="r" b="b"/>
              <a:pathLst>
                <a:path w="2752466" h="369607">
                  <a:moveTo>
                    <a:pt x="0" y="0"/>
                  </a:moveTo>
                  <a:lnTo>
                    <a:pt x="2752466" y="0"/>
                  </a:lnTo>
                  <a:lnTo>
                    <a:pt x="2752466" y="369607"/>
                  </a:lnTo>
                  <a:lnTo>
                    <a:pt x="0" y="369607"/>
                  </a:lnTo>
                  <a:close/>
                </a:path>
              </a:pathLst>
            </a:custGeom>
            <a:solidFill>
              <a:srgbClr val="DEEAF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TextBox 20"/>
            <p:cNvSpPr txBox="1"/>
            <p:nvPr/>
          </p:nvSpPr>
          <p:spPr>
            <a:xfrm>
              <a:off x="-3677" y="-48186"/>
              <a:ext cx="2752466" cy="445807"/>
            </a:xfrm>
            <a:prstGeom prst="rect">
              <a:avLst/>
            </a:prstGeom>
          </p:spPr>
          <p:txBody>
            <a:bodyPr lIns="50800" tIns="50800" rIns="50800" bIns="50800" rtlCol="0" anchor="ctr"/>
            <a:lstStyle/>
            <a:p>
              <a:pPr marL="0" marR="0" lvl="0" indent="0" algn="ctr" defTabSz="914400" rtl="0" eaLnBrk="1" fontAlgn="auto" latinLnBrk="0" hangingPunct="1">
                <a:lnSpc>
                  <a:spcPts val="4900"/>
                </a:lnSpc>
                <a:spcBef>
                  <a:spcPts val="0"/>
                </a:spcBef>
                <a:spcAft>
                  <a:spcPts val="0"/>
                </a:spcAft>
                <a:buClrTx/>
                <a:buSzTx/>
                <a:buFontTx/>
                <a:buNone/>
                <a:tabLst/>
                <a:defRPr/>
              </a:pPr>
              <a:endParaRPr kumimoji="0" lang="en-US" sz="3500" b="1" i="0" u="none" strike="noStrike" kern="1200" cap="none" spc="0" normalizeH="0" baseline="0" noProof="0" dirty="0">
                <a:ln>
                  <a:noFill/>
                </a:ln>
                <a:solidFill>
                  <a:srgbClr val="000000"/>
                </a:solidFill>
                <a:effectLst/>
                <a:uLnTx/>
                <a:uFillTx/>
                <a:latin typeface="Solway Bold"/>
                <a:ea typeface="Solway Bold"/>
                <a:cs typeface="Solway Bold"/>
                <a:sym typeface="Solway Bold"/>
              </a:endParaRPr>
            </a:p>
          </p:txBody>
        </p:sp>
      </p:grpSp>
      <p:grpSp>
        <p:nvGrpSpPr>
          <p:cNvPr id="21" name="Group 21"/>
          <p:cNvGrpSpPr/>
          <p:nvPr/>
        </p:nvGrpSpPr>
        <p:grpSpPr>
          <a:xfrm>
            <a:off x="1942499" y="5911303"/>
            <a:ext cx="10453763" cy="1692672"/>
            <a:chOff x="-788" y="-76200"/>
            <a:chExt cx="2753254" cy="445807"/>
          </a:xfrm>
        </p:grpSpPr>
        <p:sp>
          <p:nvSpPr>
            <p:cNvPr id="22" name="Freeform 22"/>
            <p:cNvSpPr/>
            <p:nvPr/>
          </p:nvSpPr>
          <p:spPr>
            <a:xfrm>
              <a:off x="-788" y="-20909"/>
              <a:ext cx="2752466" cy="369607"/>
            </a:xfrm>
            <a:custGeom>
              <a:avLst/>
              <a:gdLst/>
              <a:ahLst/>
              <a:cxnLst/>
              <a:rect l="l" t="t" r="r" b="b"/>
              <a:pathLst>
                <a:path w="2752466" h="369607">
                  <a:moveTo>
                    <a:pt x="0" y="0"/>
                  </a:moveTo>
                  <a:lnTo>
                    <a:pt x="2752466" y="0"/>
                  </a:lnTo>
                  <a:lnTo>
                    <a:pt x="2752466" y="369607"/>
                  </a:lnTo>
                  <a:lnTo>
                    <a:pt x="0" y="369607"/>
                  </a:lnTo>
                  <a:close/>
                </a:path>
              </a:pathLst>
            </a:custGeom>
            <a:solidFill>
              <a:srgbClr val="DEEAF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extBox 23"/>
            <p:cNvSpPr txBox="1"/>
            <p:nvPr/>
          </p:nvSpPr>
          <p:spPr>
            <a:xfrm>
              <a:off x="0" y="-76200"/>
              <a:ext cx="2752466" cy="445807"/>
            </a:xfrm>
            <a:prstGeom prst="rect">
              <a:avLst/>
            </a:prstGeom>
          </p:spPr>
          <p:txBody>
            <a:bodyPr lIns="50800" tIns="50800" rIns="50800" bIns="50800" rtlCol="0" anchor="ctr"/>
            <a:lstStyle/>
            <a:p>
              <a:pPr marL="0" marR="0" lvl="0" indent="0" algn="ctr" defTabSz="914400" rtl="0" eaLnBrk="1" fontAlgn="auto" latinLnBrk="0" hangingPunct="1">
                <a:lnSpc>
                  <a:spcPts val="49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0000"/>
                  </a:solidFill>
                  <a:effectLst/>
                  <a:uLnTx/>
                  <a:uFillTx/>
                  <a:latin typeface="Solway Bold"/>
                  <a:ea typeface="Solway Bold"/>
                  <a:cs typeface="Solway Bold"/>
                  <a:sym typeface="Solway Bold"/>
                </a:rPr>
                <a:t> </a:t>
              </a:r>
            </a:p>
          </p:txBody>
        </p:sp>
      </p:grpSp>
      <p:grpSp>
        <p:nvGrpSpPr>
          <p:cNvPr id="26" name="Group 26"/>
          <p:cNvGrpSpPr/>
          <p:nvPr/>
        </p:nvGrpSpPr>
        <p:grpSpPr>
          <a:xfrm>
            <a:off x="13830135" y="3981313"/>
            <a:ext cx="3648056" cy="4667387"/>
            <a:chOff x="0" y="-5669"/>
            <a:chExt cx="1407537" cy="162875"/>
          </a:xfrm>
          <a:solidFill>
            <a:srgbClr val="FFDE59"/>
          </a:solidFill>
        </p:grpSpPr>
        <p:sp>
          <p:nvSpPr>
            <p:cNvPr id="27" name="Freeform 27"/>
            <p:cNvSpPr/>
            <p:nvPr/>
          </p:nvSpPr>
          <p:spPr>
            <a:xfrm>
              <a:off x="0" y="0"/>
              <a:ext cx="1407537" cy="157205"/>
            </a:xfrm>
            <a:custGeom>
              <a:avLst/>
              <a:gdLst/>
              <a:ahLst/>
              <a:cxnLst/>
              <a:rect l="l" t="t" r="r" b="b"/>
              <a:pathLst>
                <a:path w="1407537" h="157205">
                  <a:moveTo>
                    <a:pt x="73881" y="0"/>
                  </a:moveTo>
                  <a:lnTo>
                    <a:pt x="1333656" y="0"/>
                  </a:lnTo>
                  <a:cubicBezTo>
                    <a:pt x="1353250" y="0"/>
                    <a:pt x="1372042" y="7784"/>
                    <a:pt x="1385897" y="21639"/>
                  </a:cubicBezTo>
                  <a:cubicBezTo>
                    <a:pt x="1399753" y="35495"/>
                    <a:pt x="1407537" y="54287"/>
                    <a:pt x="1407537" y="73881"/>
                  </a:cubicBezTo>
                  <a:lnTo>
                    <a:pt x="1407537" y="83324"/>
                  </a:lnTo>
                  <a:cubicBezTo>
                    <a:pt x="1407537" y="124128"/>
                    <a:pt x="1374459" y="157205"/>
                    <a:pt x="1333656" y="157205"/>
                  </a:cubicBezTo>
                  <a:lnTo>
                    <a:pt x="73881" y="157205"/>
                  </a:lnTo>
                  <a:cubicBezTo>
                    <a:pt x="54287" y="157205"/>
                    <a:pt x="35495" y="149422"/>
                    <a:pt x="21639" y="135566"/>
                  </a:cubicBezTo>
                  <a:cubicBezTo>
                    <a:pt x="7784" y="121711"/>
                    <a:pt x="0" y="102919"/>
                    <a:pt x="0" y="83324"/>
                  </a:cubicBezTo>
                  <a:lnTo>
                    <a:pt x="0" y="73881"/>
                  </a:lnTo>
                  <a:cubicBezTo>
                    <a:pt x="0" y="54287"/>
                    <a:pt x="7784" y="35495"/>
                    <a:pt x="21639" y="21639"/>
                  </a:cubicBezTo>
                  <a:cubicBezTo>
                    <a:pt x="35495" y="7784"/>
                    <a:pt x="54287" y="0"/>
                    <a:pt x="73881" y="0"/>
                  </a:cubicBez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TextBox 28"/>
            <p:cNvSpPr txBox="1"/>
            <p:nvPr/>
          </p:nvSpPr>
          <p:spPr>
            <a:xfrm>
              <a:off x="0" y="-5669"/>
              <a:ext cx="1407537" cy="162875"/>
            </a:xfrm>
            <a:prstGeom prst="rect">
              <a:avLst/>
            </a:prstGeom>
            <a:grpFill/>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9" name="TextBox 29"/>
          <p:cNvSpPr txBox="1"/>
          <p:nvPr/>
        </p:nvSpPr>
        <p:spPr>
          <a:xfrm>
            <a:off x="762000" y="962221"/>
            <a:ext cx="17280989" cy="788677"/>
          </a:xfrm>
          <a:prstGeom prst="rect">
            <a:avLst/>
          </a:prstGeom>
        </p:spPr>
        <p:txBody>
          <a:bodyPr wrap="square" lIns="0" tIns="0" rIns="0" bIns="0" rtlCol="0" anchor="t">
            <a:spAutoFit/>
          </a:bodyPr>
          <a:lstStyle/>
          <a:p>
            <a:pPr marL="0" marR="0" lvl="0" indent="0" algn="ctr" defTabSz="914400" rtl="0" eaLnBrk="1" fontAlgn="auto" latinLnBrk="0" hangingPunct="1">
              <a:lnSpc>
                <a:spcPts val="5751"/>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DE59"/>
                </a:solidFill>
                <a:effectLst/>
                <a:uLnTx/>
                <a:uFillTx/>
                <a:latin typeface="Solway Bold"/>
                <a:ea typeface="Solway Bold"/>
                <a:cs typeface="Solway Bold"/>
                <a:sym typeface="Solway Bold"/>
              </a:rPr>
              <a:t>Claims for Reimbursement</a:t>
            </a:r>
          </a:p>
        </p:txBody>
      </p:sp>
      <p:sp>
        <p:nvSpPr>
          <p:cNvPr id="30" name="TextBox 30"/>
          <p:cNvSpPr txBox="1"/>
          <p:nvPr/>
        </p:nvSpPr>
        <p:spPr>
          <a:xfrm>
            <a:off x="14077674" y="4384775"/>
            <a:ext cx="3152977" cy="1211870"/>
          </a:xfrm>
          <a:prstGeom prst="rect">
            <a:avLst/>
          </a:prstGeom>
        </p:spPr>
        <p:txBody>
          <a:bodyPr wrap="square" lIns="0" tIns="0" rIns="0" bIns="0" rtlCol="0" anchor="t">
            <a:spAutoFit/>
          </a:bodyPr>
          <a:lstStyle/>
          <a:p>
            <a:pPr marL="0" marR="0" lvl="0" indent="0" algn="ctr" defTabSz="914400" rtl="0" eaLnBrk="1" fontAlgn="auto" latinLnBrk="0" hangingPunct="1">
              <a:lnSpc>
                <a:spcPts val="4900"/>
              </a:lnSpc>
              <a:spcBef>
                <a:spcPts val="0"/>
              </a:spcBef>
              <a:spcAft>
                <a:spcPts val="0"/>
              </a:spcAft>
              <a:buClrTx/>
              <a:buSzTx/>
              <a:buFontTx/>
              <a:buNone/>
              <a:tabLst/>
              <a:defRPr/>
            </a:pPr>
            <a:r>
              <a:rPr kumimoji="0" lang="en-US" sz="3500" b="1" i="0" u="none" strike="noStrike" kern="1200" cap="none" spc="0" normalizeH="0" baseline="0" noProof="0" dirty="0">
                <a:ln>
                  <a:noFill/>
                </a:ln>
                <a:effectLst/>
                <a:uLnTx/>
                <a:uFillTx/>
                <a:latin typeface="Solway Bold"/>
                <a:ea typeface="Solway Bold"/>
                <a:cs typeface="Solway Bold"/>
                <a:sym typeface="Solway Bold"/>
              </a:rPr>
              <a:t>Claim Deadlines</a:t>
            </a:r>
          </a:p>
        </p:txBody>
      </p:sp>
      <p:sp>
        <p:nvSpPr>
          <p:cNvPr id="17" name="TextBox 7">
            <a:extLst>
              <a:ext uri="{FF2B5EF4-FFF2-40B4-BE49-F238E27FC236}">
                <a16:creationId xmlns:a16="http://schemas.microsoft.com/office/drawing/2014/main" id="{45E34B01-7DD9-811A-181B-B3ABC45A10E3}"/>
              </a:ext>
            </a:extLst>
          </p:cNvPr>
          <p:cNvSpPr txBox="1"/>
          <p:nvPr/>
        </p:nvSpPr>
        <p:spPr>
          <a:xfrm>
            <a:off x="2140757" y="4038097"/>
            <a:ext cx="10450770" cy="1827960"/>
          </a:xfrm>
          <a:prstGeom prst="rect">
            <a:avLst/>
          </a:prstGeom>
        </p:spPr>
        <p:txBody>
          <a:bodyPr lIns="50800" tIns="50800" rIns="50800" bIns="50800" rtlCol="0" anchor="ctr"/>
          <a:lstStyle/>
          <a:p>
            <a:pPr marL="0" marR="0" lvl="0" indent="0" algn="ctr" defTabSz="914400" rtl="0" eaLnBrk="1" fontAlgn="auto" latinLnBrk="0" hangingPunct="1">
              <a:lnSpc>
                <a:spcPts val="49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Solway Bold"/>
                <a:ea typeface="Solway Bold"/>
                <a:cs typeface="Solway Bold"/>
                <a:sym typeface="Solway Bold"/>
              </a:rPr>
              <a:t>CNMS Claiming System</a:t>
            </a:r>
          </a:p>
        </p:txBody>
      </p:sp>
      <p:sp>
        <p:nvSpPr>
          <p:cNvPr id="24" name="TextBox 7">
            <a:extLst>
              <a:ext uri="{FF2B5EF4-FFF2-40B4-BE49-F238E27FC236}">
                <a16:creationId xmlns:a16="http://schemas.microsoft.com/office/drawing/2014/main" id="{EB8777CD-4874-85F8-0B1D-C2A1C7814649}"/>
              </a:ext>
            </a:extLst>
          </p:cNvPr>
          <p:cNvSpPr txBox="1"/>
          <p:nvPr/>
        </p:nvSpPr>
        <p:spPr>
          <a:xfrm>
            <a:off x="1864981" y="5919199"/>
            <a:ext cx="10450770" cy="1827960"/>
          </a:xfrm>
          <a:prstGeom prst="rect">
            <a:avLst/>
          </a:prstGeom>
        </p:spPr>
        <p:txBody>
          <a:bodyPr lIns="50800" tIns="50800" rIns="50800" bIns="50800" rtlCol="0" anchor="ctr"/>
          <a:lstStyle/>
          <a:p>
            <a:pPr marL="0" marR="0" lvl="0" indent="0" algn="ctr" defTabSz="914400" rtl="0" eaLnBrk="1" fontAlgn="auto" latinLnBrk="0" hangingPunct="1">
              <a:lnSpc>
                <a:spcPts val="49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Solway Bold"/>
                <a:ea typeface="Solway Bold"/>
                <a:cs typeface="Solway Bold"/>
                <a:sym typeface="Solway Bold"/>
              </a:rPr>
              <a:t>60-Day </a:t>
            </a:r>
            <a:r>
              <a:rPr lang="en-US" sz="4000" b="1" dirty="0">
                <a:solidFill>
                  <a:srgbClr val="000000"/>
                </a:solidFill>
                <a:latin typeface="Solway Bold"/>
                <a:ea typeface="Solway Bold"/>
                <a:cs typeface="Solway Bold"/>
                <a:sym typeface="Solway Bold"/>
              </a:rPr>
              <a:t>D</a:t>
            </a:r>
            <a:r>
              <a:rPr kumimoji="0" lang="en-US" sz="4000" b="1" i="0" u="none" strike="noStrike" kern="1200" cap="none" spc="0" normalizeH="0" baseline="0" noProof="0" dirty="0">
                <a:ln>
                  <a:noFill/>
                </a:ln>
                <a:solidFill>
                  <a:srgbClr val="000000"/>
                </a:solidFill>
                <a:effectLst/>
                <a:uLnTx/>
                <a:uFillTx/>
                <a:latin typeface="Solway Bold"/>
                <a:ea typeface="Solway Bold"/>
                <a:cs typeface="Solway Bold"/>
                <a:sym typeface="Solway Bold"/>
              </a:rPr>
              <a:t>eadlines</a:t>
            </a:r>
          </a:p>
        </p:txBody>
      </p:sp>
      <p:sp>
        <p:nvSpPr>
          <p:cNvPr id="25" name="TextBox 7">
            <a:extLst>
              <a:ext uri="{FF2B5EF4-FFF2-40B4-BE49-F238E27FC236}">
                <a16:creationId xmlns:a16="http://schemas.microsoft.com/office/drawing/2014/main" id="{97DA232F-B3FC-2BA0-EF8D-13785A8FECE2}"/>
              </a:ext>
            </a:extLst>
          </p:cNvPr>
          <p:cNvSpPr txBox="1"/>
          <p:nvPr/>
        </p:nvSpPr>
        <p:spPr>
          <a:xfrm>
            <a:off x="1763866" y="7578736"/>
            <a:ext cx="10450770" cy="1827960"/>
          </a:xfrm>
          <a:prstGeom prst="rect">
            <a:avLst/>
          </a:prstGeom>
        </p:spPr>
        <p:txBody>
          <a:bodyPr lIns="50800" tIns="50800" rIns="50800" bIns="50800" rtlCol="0" anchor="ctr"/>
          <a:lstStyle/>
          <a:p>
            <a:pPr marL="0" marR="0" lvl="0" indent="0" algn="ctr" defTabSz="914400" rtl="0" eaLnBrk="1" fontAlgn="auto" latinLnBrk="0" hangingPunct="1">
              <a:lnSpc>
                <a:spcPts val="49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Solway Bold"/>
                <a:ea typeface="Solway Bold"/>
                <a:cs typeface="Solway Bold"/>
                <a:sym typeface="Solway Bold"/>
              </a:rPr>
              <a:t>One-Time Exception</a:t>
            </a:r>
          </a:p>
        </p:txBody>
      </p:sp>
      <p:pic>
        <p:nvPicPr>
          <p:cNvPr id="32" name="Picture 31">
            <a:extLst>
              <a:ext uri="{FF2B5EF4-FFF2-40B4-BE49-F238E27FC236}">
                <a16:creationId xmlns:a16="http://schemas.microsoft.com/office/drawing/2014/main" id="{4E64DBF0-1FF5-05E8-450A-C2CB53DAC88E}"/>
              </a:ext>
            </a:extLst>
          </p:cNvPr>
          <p:cNvPicPr>
            <a:picLocks noChangeAspect="1"/>
          </p:cNvPicPr>
          <p:nvPr/>
        </p:nvPicPr>
        <p:blipFill>
          <a:blip r:embed="rId6"/>
          <a:stretch>
            <a:fillRect/>
          </a:stretch>
        </p:blipFill>
        <p:spPr>
          <a:xfrm>
            <a:off x="14630400" y="5837655"/>
            <a:ext cx="2047526" cy="2047526"/>
          </a:xfrm>
          <a:prstGeom prst="rect">
            <a:avLst/>
          </a:prstGeom>
        </p:spPr>
      </p:pic>
      <p:sp>
        <p:nvSpPr>
          <p:cNvPr id="34" name="Rectangle 2">
            <a:extLst>
              <a:ext uri="{FF2B5EF4-FFF2-40B4-BE49-F238E27FC236}">
                <a16:creationId xmlns:a16="http://schemas.microsoft.com/office/drawing/2014/main" id="{6D3A53A8-F63F-8C37-62C9-10925DF4BAB9}"/>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37" name="Picture 36">
            <a:extLst>
              <a:ext uri="{FF2B5EF4-FFF2-40B4-BE49-F238E27FC236}">
                <a16:creationId xmlns:a16="http://schemas.microsoft.com/office/drawing/2014/main" id="{F3068EC5-4F3E-4548-DE9A-AA99AAD61BE3}"/>
              </a:ext>
            </a:extLst>
          </p:cNvPr>
          <p:cNvPicPr>
            <a:picLocks noChangeAspect="1"/>
          </p:cNvPicPr>
          <p:nvPr/>
        </p:nvPicPr>
        <p:blipFill>
          <a:blip r:embed="rId7"/>
          <a:srcRect l="9094" t="9524" r="9000"/>
          <a:stretch/>
        </p:blipFill>
        <p:spPr>
          <a:xfrm>
            <a:off x="231788" y="7677832"/>
            <a:ext cx="1552682" cy="172048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B508B"/>
        </a:solidFill>
        <a:effectLst/>
      </p:bgPr>
    </p:bg>
    <p:spTree>
      <p:nvGrpSpPr>
        <p:cNvPr id="1" name=""/>
        <p:cNvGrpSpPr/>
        <p:nvPr/>
      </p:nvGrpSpPr>
      <p:grpSpPr>
        <a:xfrm>
          <a:off x="0" y="0"/>
          <a:ext cx="0" cy="0"/>
          <a:chOff x="0" y="0"/>
          <a:chExt cx="0" cy="0"/>
        </a:xfrm>
      </p:grpSpPr>
      <p:sp>
        <p:nvSpPr>
          <p:cNvPr id="2" name="Freeform 2"/>
          <p:cNvSpPr/>
          <p:nvPr/>
        </p:nvSpPr>
        <p:spPr>
          <a:xfrm rot="-4116508">
            <a:off x="6452718" y="9176029"/>
            <a:ext cx="2068427" cy="2221943"/>
          </a:xfrm>
          <a:custGeom>
            <a:avLst/>
            <a:gdLst/>
            <a:ahLst/>
            <a:cxnLst/>
            <a:rect l="l" t="t" r="r" b="b"/>
            <a:pathLst>
              <a:path w="2068427" h="2221943">
                <a:moveTo>
                  <a:pt x="0" y="0"/>
                </a:moveTo>
                <a:lnTo>
                  <a:pt x="2068426" y="0"/>
                </a:lnTo>
                <a:lnTo>
                  <a:pt x="2068426" y="2221942"/>
                </a:lnTo>
                <a:lnTo>
                  <a:pt x="0" y="22219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3" name="Freeform 3"/>
          <p:cNvSpPr/>
          <p:nvPr/>
        </p:nvSpPr>
        <p:spPr>
          <a:xfrm rot="-1728847">
            <a:off x="10942954" y="9162457"/>
            <a:ext cx="2224853" cy="1929555"/>
          </a:xfrm>
          <a:custGeom>
            <a:avLst/>
            <a:gdLst/>
            <a:ahLst/>
            <a:cxnLst/>
            <a:rect l="l" t="t" r="r" b="b"/>
            <a:pathLst>
              <a:path w="2224853" h="1929555">
                <a:moveTo>
                  <a:pt x="0" y="0"/>
                </a:moveTo>
                <a:lnTo>
                  <a:pt x="2224853" y="0"/>
                </a:lnTo>
                <a:lnTo>
                  <a:pt x="2224853" y="1929554"/>
                </a:lnTo>
                <a:lnTo>
                  <a:pt x="0" y="19295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4" name="Freeform 4"/>
          <p:cNvSpPr/>
          <p:nvPr/>
        </p:nvSpPr>
        <p:spPr>
          <a:xfrm rot="1916066">
            <a:off x="16038697" y="7419493"/>
            <a:ext cx="2888881" cy="2652518"/>
          </a:xfrm>
          <a:custGeom>
            <a:avLst/>
            <a:gdLst/>
            <a:ahLst/>
            <a:cxnLst/>
            <a:rect l="l" t="t" r="r" b="b"/>
            <a:pathLst>
              <a:path w="2888881" h="2652518">
                <a:moveTo>
                  <a:pt x="0" y="0"/>
                </a:moveTo>
                <a:lnTo>
                  <a:pt x="2888881" y="0"/>
                </a:lnTo>
                <a:lnTo>
                  <a:pt x="2888881" y="2652518"/>
                </a:lnTo>
                <a:lnTo>
                  <a:pt x="0" y="26525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grpSp>
        <p:nvGrpSpPr>
          <p:cNvPr id="5" name="Group 5"/>
          <p:cNvGrpSpPr/>
          <p:nvPr/>
        </p:nvGrpSpPr>
        <p:grpSpPr>
          <a:xfrm rot="1744082">
            <a:off x="15743092" y="4827524"/>
            <a:ext cx="3201119" cy="2213919"/>
            <a:chOff x="0" y="0"/>
            <a:chExt cx="4268158" cy="2951892"/>
          </a:xfrm>
        </p:grpSpPr>
        <p:sp>
          <p:nvSpPr>
            <p:cNvPr id="6" name="Freeform 6"/>
            <p:cNvSpPr/>
            <p:nvPr/>
          </p:nvSpPr>
          <p:spPr>
            <a:xfrm rot="-199688">
              <a:off x="1568196" y="50755"/>
              <a:ext cx="1803867" cy="1904274"/>
            </a:xfrm>
            <a:custGeom>
              <a:avLst/>
              <a:gdLst/>
              <a:ahLst/>
              <a:cxnLst/>
              <a:rect l="l" t="t" r="r" b="b"/>
              <a:pathLst>
                <a:path w="1803867" h="1904274">
                  <a:moveTo>
                    <a:pt x="0" y="0"/>
                  </a:moveTo>
                  <a:lnTo>
                    <a:pt x="1803867" y="0"/>
                  </a:lnTo>
                  <a:lnTo>
                    <a:pt x="1803867" y="1904275"/>
                  </a:lnTo>
                  <a:lnTo>
                    <a:pt x="0" y="190427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
          <p:nvSpPr>
            <p:cNvPr id="7" name="Freeform 7"/>
            <p:cNvSpPr/>
            <p:nvPr/>
          </p:nvSpPr>
          <p:spPr>
            <a:xfrm rot="-1506640">
              <a:off x="308008" y="599633"/>
              <a:ext cx="1742724" cy="1839728"/>
            </a:xfrm>
            <a:custGeom>
              <a:avLst/>
              <a:gdLst/>
              <a:ahLst/>
              <a:cxnLst/>
              <a:rect l="l" t="t" r="r" b="b"/>
              <a:pathLst>
                <a:path w="1742724" h="1839728">
                  <a:moveTo>
                    <a:pt x="0" y="0"/>
                  </a:moveTo>
                  <a:lnTo>
                    <a:pt x="1742724" y="0"/>
                  </a:lnTo>
                  <a:lnTo>
                    <a:pt x="1742724" y="1839727"/>
                  </a:lnTo>
                  <a:lnTo>
                    <a:pt x="0" y="183972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dirty="0"/>
            </a:p>
          </p:txBody>
        </p:sp>
        <p:sp>
          <p:nvSpPr>
            <p:cNvPr id="8" name="Freeform 8"/>
            <p:cNvSpPr/>
            <p:nvPr/>
          </p:nvSpPr>
          <p:spPr>
            <a:xfrm rot="195943">
              <a:off x="2411516" y="997784"/>
              <a:ext cx="1803867" cy="1904274"/>
            </a:xfrm>
            <a:custGeom>
              <a:avLst/>
              <a:gdLst/>
              <a:ahLst/>
              <a:cxnLst/>
              <a:rect l="l" t="t" r="r" b="b"/>
              <a:pathLst>
                <a:path w="1803867" h="1904274">
                  <a:moveTo>
                    <a:pt x="0" y="0"/>
                  </a:moveTo>
                  <a:lnTo>
                    <a:pt x="1803867" y="0"/>
                  </a:lnTo>
                  <a:lnTo>
                    <a:pt x="1803867" y="1904274"/>
                  </a:lnTo>
                  <a:lnTo>
                    <a:pt x="0" y="190427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dirty="0"/>
            </a:p>
          </p:txBody>
        </p:sp>
      </p:grpSp>
      <p:sp>
        <p:nvSpPr>
          <p:cNvPr id="9" name="Freeform 9"/>
          <p:cNvSpPr/>
          <p:nvPr/>
        </p:nvSpPr>
        <p:spPr>
          <a:xfrm rot="2564503">
            <a:off x="-395443" y="5126543"/>
            <a:ext cx="2186110" cy="2325648"/>
          </a:xfrm>
          <a:custGeom>
            <a:avLst/>
            <a:gdLst/>
            <a:ahLst/>
            <a:cxnLst/>
            <a:rect l="l" t="t" r="r" b="b"/>
            <a:pathLst>
              <a:path w="2186110" h="2325648">
                <a:moveTo>
                  <a:pt x="0" y="0"/>
                </a:moveTo>
                <a:lnTo>
                  <a:pt x="2186110" y="0"/>
                </a:lnTo>
                <a:lnTo>
                  <a:pt x="2186110" y="2325648"/>
                </a:lnTo>
                <a:lnTo>
                  <a:pt x="0" y="232564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dirty="0"/>
          </a:p>
        </p:txBody>
      </p:sp>
      <p:sp>
        <p:nvSpPr>
          <p:cNvPr id="10" name="Freeform 10"/>
          <p:cNvSpPr/>
          <p:nvPr/>
        </p:nvSpPr>
        <p:spPr>
          <a:xfrm>
            <a:off x="-638442" y="7471824"/>
            <a:ext cx="2232847" cy="2547855"/>
          </a:xfrm>
          <a:custGeom>
            <a:avLst/>
            <a:gdLst/>
            <a:ahLst/>
            <a:cxnLst/>
            <a:rect l="l" t="t" r="r" b="b"/>
            <a:pathLst>
              <a:path w="2232847" h="2547855">
                <a:moveTo>
                  <a:pt x="0" y="0"/>
                </a:moveTo>
                <a:lnTo>
                  <a:pt x="2232847" y="0"/>
                </a:lnTo>
                <a:lnTo>
                  <a:pt x="2232847" y="2547855"/>
                </a:lnTo>
                <a:lnTo>
                  <a:pt x="0" y="254785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dirty="0"/>
          </a:p>
        </p:txBody>
      </p:sp>
      <p:sp>
        <p:nvSpPr>
          <p:cNvPr id="11" name="Freeform 11"/>
          <p:cNvSpPr/>
          <p:nvPr/>
        </p:nvSpPr>
        <p:spPr>
          <a:xfrm rot="-1333648">
            <a:off x="63221" y="9265949"/>
            <a:ext cx="2661164" cy="2172478"/>
          </a:xfrm>
          <a:custGeom>
            <a:avLst/>
            <a:gdLst/>
            <a:ahLst/>
            <a:cxnLst/>
            <a:rect l="l" t="t" r="r" b="b"/>
            <a:pathLst>
              <a:path w="2661164" h="2172478">
                <a:moveTo>
                  <a:pt x="0" y="0"/>
                </a:moveTo>
                <a:lnTo>
                  <a:pt x="2661164" y="0"/>
                </a:lnTo>
                <a:lnTo>
                  <a:pt x="2661164" y="2172478"/>
                </a:lnTo>
                <a:lnTo>
                  <a:pt x="0" y="217247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dirty="0"/>
          </a:p>
        </p:txBody>
      </p:sp>
      <p:sp>
        <p:nvSpPr>
          <p:cNvPr id="12" name="Freeform 12"/>
          <p:cNvSpPr/>
          <p:nvPr/>
        </p:nvSpPr>
        <p:spPr>
          <a:xfrm rot="2344054">
            <a:off x="14275374" y="9307760"/>
            <a:ext cx="1963525" cy="2088857"/>
          </a:xfrm>
          <a:custGeom>
            <a:avLst/>
            <a:gdLst/>
            <a:ahLst/>
            <a:cxnLst/>
            <a:rect l="l" t="t" r="r" b="b"/>
            <a:pathLst>
              <a:path w="1963525" h="2088857">
                <a:moveTo>
                  <a:pt x="0" y="0"/>
                </a:moveTo>
                <a:lnTo>
                  <a:pt x="1963526" y="0"/>
                </a:lnTo>
                <a:lnTo>
                  <a:pt x="1963526" y="2088857"/>
                </a:lnTo>
                <a:lnTo>
                  <a:pt x="0" y="208885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dirty="0"/>
          </a:p>
        </p:txBody>
      </p:sp>
      <p:sp>
        <p:nvSpPr>
          <p:cNvPr id="13" name="Freeform 13"/>
          <p:cNvSpPr/>
          <p:nvPr/>
        </p:nvSpPr>
        <p:spPr>
          <a:xfrm>
            <a:off x="-1086004" y="1738426"/>
            <a:ext cx="3302242" cy="3691531"/>
          </a:xfrm>
          <a:custGeom>
            <a:avLst/>
            <a:gdLst/>
            <a:ahLst/>
            <a:cxnLst/>
            <a:rect l="l" t="t" r="r" b="b"/>
            <a:pathLst>
              <a:path w="3302242" h="3691531">
                <a:moveTo>
                  <a:pt x="0" y="0"/>
                </a:moveTo>
                <a:lnTo>
                  <a:pt x="3302241" y="0"/>
                </a:lnTo>
                <a:lnTo>
                  <a:pt x="3302241" y="3691531"/>
                </a:lnTo>
                <a:lnTo>
                  <a:pt x="0" y="369153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dirty="0"/>
          </a:p>
        </p:txBody>
      </p:sp>
      <p:sp>
        <p:nvSpPr>
          <p:cNvPr id="14" name="Freeform 14"/>
          <p:cNvSpPr/>
          <p:nvPr/>
        </p:nvSpPr>
        <p:spPr>
          <a:xfrm>
            <a:off x="1553836" y="1419797"/>
            <a:ext cx="15671157" cy="8070646"/>
          </a:xfrm>
          <a:custGeom>
            <a:avLst/>
            <a:gdLst/>
            <a:ahLst/>
            <a:cxnLst/>
            <a:rect l="l" t="t" r="r" b="b"/>
            <a:pathLst>
              <a:path w="15671157" h="8070646">
                <a:moveTo>
                  <a:pt x="0" y="0"/>
                </a:moveTo>
                <a:lnTo>
                  <a:pt x="15671158" y="0"/>
                </a:lnTo>
                <a:lnTo>
                  <a:pt x="15671158" y="8070646"/>
                </a:lnTo>
                <a:lnTo>
                  <a:pt x="0" y="8070646"/>
                </a:lnTo>
                <a:lnTo>
                  <a:pt x="0" y="0"/>
                </a:lnTo>
                <a:close/>
              </a:path>
            </a:pathLst>
          </a:custGeom>
          <a:blipFill>
            <a:blip r:embed="rId23"/>
            <a:stretch>
              <a:fillRect/>
            </a:stretch>
          </a:blipFill>
        </p:spPr>
        <p:txBody>
          <a:bodyPr/>
          <a:lstStyle/>
          <a:p>
            <a:endParaRPr lang="en-US" dirty="0"/>
          </a:p>
        </p:txBody>
      </p:sp>
      <p:sp>
        <p:nvSpPr>
          <p:cNvPr id="15" name="TextBox 15"/>
          <p:cNvSpPr txBox="1"/>
          <p:nvPr/>
        </p:nvSpPr>
        <p:spPr>
          <a:xfrm>
            <a:off x="768034" y="460422"/>
            <a:ext cx="16751931" cy="1034592"/>
          </a:xfrm>
          <a:prstGeom prst="rect">
            <a:avLst/>
          </a:prstGeom>
        </p:spPr>
        <p:txBody>
          <a:bodyPr lIns="0" tIns="0" rIns="0" bIns="0" rtlCol="0" anchor="t">
            <a:spAutoFit/>
          </a:bodyPr>
          <a:lstStyle/>
          <a:p>
            <a:pPr algn="ctr">
              <a:lnSpc>
                <a:spcPts val="7545"/>
              </a:lnSpc>
            </a:pPr>
            <a:r>
              <a:rPr lang="en-US" sz="8201" b="1" dirty="0">
                <a:solidFill>
                  <a:srgbClr val="FFDE59"/>
                </a:solidFill>
                <a:latin typeface="Solway Bold"/>
                <a:ea typeface="Solway Bold"/>
                <a:cs typeface="Solway Bold"/>
                <a:sym typeface="Solway Bold"/>
              </a:rPr>
              <a:t>NSLP &amp; SBP Meal Pattern Chart</a:t>
            </a:r>
          </a:p>
        </p:txBody>
      </p:sp>
      <p:sp>
        <p:nvSpPr>
          <p:cNvPr id="16" name="Freeform 16"/>
          <p:cNvSpPr/>
          <p:nvPr/>
        </p:nvSpPr>
        <p:spPr>
          <a:xfrm>
            <a:off x="17026535" y="2363910"/>
            <a:ext cx="2522929" cy="3182594"/>
          </a:xfrm>
          <a:custGeom>
            <a:avLst/>
            <a:gdLst/>
            <a:ahLst/>
            <a:cxnLst/>
            <a:rect l="l" t="t" r="r" b="b"/>
            <a:pathLst>
              <a:path w="2522929" h="3182594">
                <a:moveTo>
                  <a:pt x="0" y="0"/>
                </a:moveTo>
                <a:lnTo>
                  <a:pt x="2522930" y="0"/>
                </a:lnTo>
                <a:lnTo>
                  <a:pt x="2522930" y="3182594"/>
                </a:lnTo>
                <a:lnTo>
                  <a:pt x="0" y="3182594"/>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B508B"/>
        </a:solidFill>
        <a:effectLst/>
      </p:bgPr>
    </p:bg>
    <p:spTree>
      <p:nvGrpSpPr>
        <p:cNvPr id="1" name=""/>
        <p:cNvGrpSpPr/>
        <p:nvPr/>
      </p:nvGrpSpPr>
      <p:grpSpPr>
        <a:xfrm>
          <a:off x="0" y="0"/>
          <a:ext cx="0" cy="0"/>
          <a:chOff x="0" y="0"/>
          <a:chExt cx="0" cy="0"/>
        </a:xfrm>
      </p:grpSpPr>
      <p:sp>
        <p:nvSpPr>
          <p:cNvPr id="2" name="Freeform 2"/>
          <p:cNvSpPr/>
          <p:nvPr/>
        </p:nvSpPr>
        <p:spPr>
          <a:xfrm rot="-903246">
            <a:off x="11424922" y="7734780"/>
            <a:ext cx="3012786" cy="2454051"/>
          </a:xfrm>
          <a:custGeom>
            <a:avLst/>
            <a:gdLst/>
            <a:ahLst/>
            <a:cxnLst/>
            <a:rect l="l" t="t" r="r" b="b"/>
            <a:pathLst>
              <a:path w="3012786" h="2454051">
                <a:moveTo>
                  <a:pt x="0" y="0"/>
                </a:moveTo>
                <a:lnTo>
                  <a:pt x="3012786" y="0"/>
                </a:lnTo>
                <a:lnTo>
                  <a:pt x="3012786" y="2454051"/>
                </a:lnTo>
                <a:lnTo>
                  <a:pt x="0" y="24540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3" name="Freeform 3"/>
          <p:cNvSpPr/>
          <p:nvPr/>
        </p:nvSpPr>
        <p:spPr>
          <a:xfrm>
            <a:off x="4779373" y="8651120"/>
            <a:ext cx="2286977" cy="2466348"/>
          </a:xfrm>
          <a:custGeom>
            <a:avLst/>
            <a:gdLst/>
            <a:ahLst/>
            <a:cxnLst/>
            <a:rect l="l" t="t" r="r" b="b"/>
            <a:pathLst>
              <a:path w="2286977" h="2466348">
                <a:moveTo>
                  <a:pt x="0" y="0"/>
                </a:moveTo>
                <a:lnTo>
                  <a:pt x="2286977" y="0"/>
                </a:lnTo>
                <a:lnTo>
                  <a:pt x="2286977" y="2466348"/>
                </a:lnTo>
                <a:lnTo>
                  <a:pt x="0" y="24663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4" name="Freeform 4"/>
          <p:cNvSpPr/>
          <p:nvPr/>
        </p:nvSpPr>
        <p:spPr>
          <a:xfrm rot="-2009220">
            <a:off x="7752292" y="8063560"/>
            <a:ext cx="3395240" cy="3117447"/>
          </a:xfrm>
          <a:custGeom>
            <a:avLst/>
            <a:gdLst/>
            <a:ahLst/>
            <a:cxnLst/>
            <a:rect l="l" t="t" r="r" b="b"/>
            <a:pathLst>
              <a:path w="3395240" h="3117447">
                <a:moveTo>
                  <a:pt x="0" y="0"/>
                </a:moveTo>
                <a:lnTo>
                  <a:pt x="3395240" y="0"/>
                </a:lnTo>
                <a:lnTo>
                  <a:pt x="3395240" y="3117448"/>
                </a:lnTo>
                <a:lnTo>
                  <a:pt x="0" y="31174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5" name="Freeform 5"/>
          <p:cNvSpPr/>
          <p:nvPr/>
        </p:nvSpPr>
        <p:spPr>
          <a:xfrm>
            <a:off x="2261116" y="2148481"/>
            <a:ext cx="14063693" cy="7068270"/>
          </a:xfrm>
          <a:custGeom>
            <a:avLst/>
            <a:gdLst/>
            <a:ahLst/>
            <a:cxnLst/>
            <a:rect l="l" t="t" r="r" b="b"/>
            <a:pathLst>
              <a:path w="11757616" h="5909259">
                <a:moveTo>
                  <a:pt x="0" y="0"/>
                </a:moveTo>
                <a:lnTo>
                  <a:pt x="11757616" y="0"/>
                </a:lnTo>
                <a:lnTo>
                  <a:pt x="11757616" y="5909259"/>
                </a:lnTo>
                <a:lnTo>
                  <a:pt x="0" y="5909259"/>
                </a:lnTo>
                <a:lnTo>
                  <a:pt x="0" y="0"/>
                </a:lnTo>
                <a:close/>
              </a:path>
            </a:pathLst>
          </a:custGeom>
          <a:blipFill>
            <a:blip r:embed="rId9"/>
            <a:stretch>
              <a:fillRect t="-165292"/>
            </a:stretch>
          </a:blipFill>
        </p:spPr>
        <p:txBody>
          <a:bodyPr/>
          <a:lstStyle/>
          <a:p>
            <a:endParaRPr lang="en-US" dirty="0"/>
          </a:p>
        </p:txBody>
      </p:sp>
      <p:sp>
        <p:nvSpPr>
          <p:cNvPr id="6" name="Freeform 6"/>
          <p:cNvSpPr/>
          <p:nvPr/>
        </p:nvSpPr>
        <p:spPr>
          <a:xfrm>
            <a:off x="-793159" y="6740416"/>
            <a:ext cx="3302242" cy="3691531"/>
          </a:xfrm>
          <a:custGeom>
            <a:avLst/>
            <a:gdLst/>
            <a:ahLst/>
            <a:cxnLst/>
            <a:rect l="l" t="t" r="r" b="b"/>
            <a:pathLst>
              <a:path w="3302242" h="3691531">
                <a:moveTo>
                  <a:pt x="0" y="0"/>
                </a:moveTo>
                <a:lnTo>
                  <a:pt x="3302242" y="0"/>
                </a:lnTo>
                <a:lnTo>
                  <a:pt x="3302242" y="3691530"/>
                </a:lnTo>
                <a:lnTo>
                  <a:pt x="0" y="36915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grpSp>
        <p:nvGrpSpPr>
          <p:cNvPr id="7" name="Group 7"/>
          <p:cNvGrpSpPr/>
          <p:nvPr/>
        </p:nvGrpSpPr>
        <p:grpSpPr>
          <a:xfrm>
            <a:off x="-354820" y="2011186"/>
            <a:ext cx="4638623" cy="4095211"/>
            <a:chOff x="0" y="0"/>
            <a:chExt cx="1143487" cy="1009528"/>
          </a:xfrm>
        </p:grpSpPr>
        <p:sp>
          <p:nvSpPr>
            <p:cNvPr id="8" name="Freeform 8"/>
            <p:cNvSpPr/>
            <p:nvPr/>
          </p:nvSpPr>
          <p:spPr>
            <a:xfrm>
              <a:off x="0" y="0"/>
              <a:ext cx="1143487" cy="1009528"/>
            </a:xfrm>
            <a:custGeom>
              <a:avLst/>
              <a:gdLst/>
              <a:ahLst/>
              <a:cxnLst/>
              <a:rect l="l" t="t" r="r" b="b"/>
              <a:pathLst>
                <a:path w="1143487" h="1009528">
                  <a:moveTo>
                    <a:pt x="571744" y="0"/>
                  </a:moveTo>
                  <a:cubicBezTo>
                    <a:pt x="255978" y="0"/>
                    <a:pt x="0" y="225991"/>
                    <a:pt x="0" y="504764"/>
                  </a:cubicBezTo>
                  <a:cubicBezTo>
                    <a:pt x="0" y="783538"/>
                    <a:pt x="255978" y="1009528"/>
                    <a:pt x="571744" y="1009528"/>
                  </a:cubicBezTo>
                  <a:cubicBezTo>
                    <a:pt x="887509" y="1009528"/>
                    <a:pt x="1143487" y="783538"/>
                    <a:pt x="1143487" y="504764"/>
                  </a:cubicBezTo>
                  <a:cubicBezTo>
                    <a:pt x="1143487" y="225991"/>
                    <a:pt x="887509" y="0"/>
                    <a:pt x="571744" y="0"/>
                  </a:cubicBezTo>
                  <a:close/>
                </a:path>
              </a:pathLst>
            </a:custGeom>
            <a:solidFill>
              <a:srgbClr val="FFDE59"/>
            </a:solidFill>
          </p:spPr>
          <p:txBody>
            <a:bodyPr/>
            <a:lstStyle/>
            <a:p>
              <a:endParaRPr lang="en-US" dirty="0"/>
            </a:p>
          </p:txBody>
        </p:sp>
        <p:sp>
          <p:nvSpPr>
            <p:cNvPr id="9" name="TextBox 9"/>
            <p:cNvSpPr txBox="1"/>
            <p:nvPr/>
          </p:nvSpPr>
          <p:spPr>
            <a:xfrm>
              <a:off x="109827" y="38954"/>
              <a:ext cx="929083" cy="886917"/>
            </a:xfrm>
            <a:prstGeom prst="rect">
              <a:avLst/>
            </a:prstGeom>
          </p:spPr>
          <p:txBody>
            <a:bodyPr lIns="50800" tIns="50800" rIns="50800" bIns="50800" rtlCol="0" anchor="ctr"/>
            <a:lstStyle/>
            <a:p>
              <a:pPr algn="ctr"/>
              <a:r>
                <a:rPr lang="en-US" sz="3499" b="1" dirty="0">
                  <a:solidFill>
                    <a:srgbClr val="000000"/>
                  </a:solidFill>
                  <a:latin typeface="Solway Bold"/>
                  <a:ea typeface="Solway Bold"/>
                  <a:cs typeface="Solway Bold"/>
                  <a:sym typeface="Solway Bold"/>
                </a:rPr>
                <a:t>Allows students to decline some food offerings</a:t>
              </a:r>
            </a:p>
          </p:txBody>
        </p:sp>
      </p:grpSp>
      <p:sp>
        <p:nvSpPr>
          <p:cNvPr id="13" name="Freeform 13"/>
          <p:cNvSpPr/>
          <p:nvPr/>
        </p:nvSpPr>
        <p:spPr>
          <a:xfrm rot="1453618">
            <a:off x="16984689" y="8678428"/>
            <a:ext cx="1788175" cy="1887709"/>
          </a:xfrm>
          <a:custGeom>
            <a:avLst/>
            <a:gdLst/>
            <a:ahLst/>
            <a:cxnLst/>
            <a:rect l="l" t="t" r="r" b="b"/>
            <a:pathLst>
              <a:path w="1788175" h="1887709">
                <a:moveTo>
                  <a:pt x="0" y="0"/>
                </a:moveTo>
                <a:lnTo>
                  <a:pt x="1788175" y="0"/>
                </a:lnTo>
                <a:lnTo>
                  <a:pt x="1788175" y="1887708"/>
                </a:lnTo>
                <a:lnTo>
                  <a:pt x="0" y="188770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dirty="0"/>
          </a:p>
        </p:txBody>
      </p:sp>
      <p:sp>
        <p:nvSpPr>
          <p:cNvPr id="14" name="Freeform 14"/>
          <p:cNvSpPr/>
          <p:nvPr/>
        </p:nvSpPr>
        <p:spPr>
          <a:xfrm rot="-1256859">
            <a:off x="15212592" y="8651933"/>
            <a:ext cx="1788175" cy="1887709"/>
          </a:xfrm>
          <a:custGeom>
            <a:avLst/>
            <a:gdLst/>
            <a:ahLst/>
            <a:cxnLst/>
            <a:rect l="l" t="t" r="r" b="b"/>
            <a:pathLst>
              <a:path w="1788175" h="1887709">
                <a:moveTo>
                  <a:pt x="0" y="0"/>
                </a:moveTo>
                <a:lnTo>
                  <a:pt x="1788175" y="0"/>
                </a:lnTo>
                <a:lnTo>
                  <a:pt x="1788175" y="1887708"/>
                </a:lnTo>
                <a:lnTo>
                  <a:pt x="0" y="188770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dirty="0"/>
          </a:p>
        </p:txBody>
      </p:sp>
      <p:grpSp>
        <p:nvGrpSpPr>
          <p:cNvPr id="15" name="Group 15"/>
          <p:cNvGrpSpPr/>
          <p:nvPr/>
        </p:nvGrpSpPr>
        <p:grpSpPr>
          <a:xfrm>
            <a:off x="14593244" y="5086818"/>
            <a:ext cx="4165755" cy="3661829"/>
            <a:chOff x="95151" y="126643"/>
            <a:chExt cx="924654" cy="812800"/>
          </a:xfrm>
        </p:grpSpPr>
        <p:sp>
          <p:nvSpPr>
            <p:cNvPr id="16" name="Freeform 16"/>
            <p:cNvSpPr/>
            <p:nvPr/>
          </p:nvSpPr>
          <p:spPr>
            <a:xfrm>
              <a:off x="95151" y="126643"/>
              <a:ext cx="924654" cy="812800"/>
            </a:xfrm>
            <a:custGeom>
              <a:avLst/>
              <a:gdLst/>
              <a:ahLst/>
              <a:cxnLst/>
              <a:rect l="l" t="t" r="r" b="b"/>
              <a:pathLst>
                <a:path w="924654" h="812800">
                  <a:moveTo>
                    <a:pt x="462327" y="0"/>
                  </a:moveTo>
                  <a:cubicBezTo>
                    <a:pt x="206991" y="0"/>
                    <a:pt x="0" y="181951"/>
                    <a:pt x="0" y="406400"/>
                  </a:cubicBezTo>
                  <a:cubicBezTo>
                    <a:pt x="0" y="630849"/>
                    <a:pt x="206991" y="812800"/>
                    <a:pt x="462327" y="812800"/>
                  </a:cubicBezTo>
                  <a:cubicBezTo>
                    <a:pt x="717663" y="812800"/>
                    <a:pt x="924654" y="630849"/>
                    <a:pt x="924654" y="406400"/>
                  </a:cubicBezTo>
                  <a:cubicBezTo>
                    <a:pt x="924654" y="181951"/>
                    <a:pt x="717663" y="0"/>
                    <a:pt x="462327" y="0"/>
                  </a:cubicBezTo>
                  <a:close/>
                </a:path>
              </a:pathLst>
            </a:custGeom>
            <a:solidFill>
              <a:srgbClr val="F9BAC2"/>
            </a:solidFill>
          </p:spPr>
          <p:txBody>
            <a:bodyPr/>
            <a:lstStyle/>
            <a:p>
              <a:endParaRPr lang="en-US" dirty="0"/>
            </a:p>
          </p:txBody>
        </p:sp>
        <p:sp>
          <p:nvSpPr>
            <p:cNvPr id="17" name="TextBox 17"/>
            <p:cNvSpPr txBox="1"/>
            <p:nvPr/>
          </p:nvSpPr>
          <p:spPr>
            <a:xfrm>
              <a:off x="151864" y="128371"/>
              <a:ext cx="751281" cy="736600"/>
            </a:xfrm>
            <a:prstGeom prst="rect">
              <a:avLst/>
            </a:prstGeom>
          </p:spPr>
          <p:txBody>
            <a:bodyPr lIns="50800" tIns="50800" rIns="50800" bIns="50800" rtlCol="0" anchor="ctr"/>
            <a:lstStyle/>
            <a:p>
              <a:pPr algn="ctr"/>
              <a:r>
                <a:rPr lang="en-US" sz="3899" b="1" dirty="0">
                  <a:solidFill>
                    <a:srgbClr val="000000"/>
                  </a:solidFill>
                  <a:latin typeface="Solway Bold"/>
                  <a:ea typeface="Solway Bold"/>
                  <a:cs typeface="Solway Bold"/>
                  <a:sym typeface="Solway Bold"/>
                </a:rPr>
                <a:t>Goal is to reduce food waste</a:t>
              </a:r>
            </a:p>
          </p:txBody>
        </p:sp>
      </p:grpSp>
      <p:sp>
        <p:nvSpPr>
          <p:cNvPr id="21" name="TextBox 21"/>
          <p:cNvSpPr txBox="1"/>
          <p:nvPr/>
        </p:nvSpPr>
        <p:spPr>
          <a:xfrm>
            <a:off x="4117820" y="659060"/>
            <a:ext cx="9407312" cy="1211220"/>
          </a:xfrm>
          <a:prstGeom prst="rect">
            <a:avLst/>
          </a:prstGeom>
        </p:spPr>
        <p:txBody>
          <a:bodyPr lIns="0" tIns="0" rIns="0" bIns="0" rtlCol="0" anchor="t">
            <a:spAutoFit/>
          </a:bodyPr>
          <a:lstStyle/>
          <a:p>
            <a:pPr algn="ctr">
              <a:lnSpc>
                <a:spcPts val="8833"/>
              </a:lnSpc>
            </a:pPr>
            <a:r>
              <a:rPr lang="en-US" sz="9601" b="1" dirty="0">
                <a:solidFill>
                  <a:srgbClr val="FFDE59"/>
                </a:solidFill>
                <a:latin typeface="Solway Bold"/>
                <a:ea typeface="Solway Bold"/>
                <a:cs typeface="Solway Bold"/>
                <a:sym typeface="Solway Bold"/>
              </a:rPr>
              <a:t>Offer vs Serve</a:t>
            </a:r>
          </a:p>
        </p:txBody>
      </p:sp>
      <p:grpSp>
        <p:nvGrpSpPr>
          <p:cNvPr id="23" name="Group 23"/>
          <p:cNvGrpSpPr/>
          <p:nvPr/>
        </p:nvGrpSpPr>
        <p:grpSpPr>
          <a:xfrm>
            <a:off x="7067479" y="7651585"/>
            <a:ext cx="4215640" cy="915810"/>
            <a:chOff x="0" y="-144661"/>
            <a:chExt cx="5620853" cy="1221081"/>
          </a:xfrm>
        </p:grpSpPr>
        <p:grpSp>
          <p:nvGrpSpPr>
            <p:cNvPr id="24" name="Group 24"/>
            <p:cNvGrpSpPr/>
            <p:nvPr/>
          </p:nvGrpSpPr>
          <p:grpSpPr>
            <a:xfrm>
              <a:off x="0" y="-144661"/>
              <a:ext cx="5620853" cy="1221081"/>
              <a:chOff x="0" y="-28575"/>
              <a:chExt cx="1110292" cy="241201"/>
            </a:xfrm>
          </p:grpSpPr>
          <p:sp>
            <p:nvSpPr>
              <p:cNvPr id="25" name="Freeform 25"/>
              <p:cNvSpPr/>
              <p:nvPr/>
            </p:nvSpPr>
            <p:spPr>
              <a:xfrm>
                <a:off x="16487" y="127112"/>
                <a:ext cx="1093805" cy="85514"/>
              </a:xfrm>
              <a:custGeom>
                <a:avLst/>
                <a:gdLst/>
                <a:ahLst/>
                <a:cxnLst/>
                <a:rect l="l" t="t" r="r" b="b"/>
                <a:pathLst>
                  <a:path w="1093805" h="85514">
                    <a:moveTo>
                      <a:pt x="42757" y="0"/>
                    </a:moveTo>
                    <a:lnTo>
                      <a:pt x="1051048" y="0"/>
                    </a:lnTo>
                    <a:cubicBezTo>
                      <a:pt x="1074662" y="0"/>
                      <a:pt x="1093805" y="19143"/>
                      <a:pt x="1093805" y="42757"/>
                    </a:cubicBezTo>
                    <a:lnTo>
                      <a:pt x="1093805" y="42757"/>
                    </a:lnTo>
                    <a:cubicBezTo>
                      <a:pt x="1093805" y="54097"/>
                      <a:pt x="1089300" y="64972"/>
                      <a:pt x="1081282" y="72991"/>
                    </a:cubicBezTo>
                    <a:cubicBezTo>
                      <a:pt x="1073263" y="81009"/>
                      <a:pt x="1062388" y="85514"/>
                      <a:pt x="1051048" y="85514"/>
                    </a:cubicBezTo>
                    <a:lnTo>
                      <a:pt x="42757" y="85514"/>
                    </a:lnTo>
                    <a:cubicBezTo>
                      <a:pt x="19143" y="85514"/>
                      <a:pt x="0" y="66371"/>
                      <a:pt x="0" y="42757"/>
                    </a:cubicBezTo>
                    <a:lnTo>
                      <a:pt x="0" y="42757"/>
                    </a:lnTo>
                    <a:cubicBezTo>
                      <a:pt x="0" y="19143"/>
                      <a:pt x="19143" y="0"/>
                      <a:pt x="42757" y="0"/>
                    </a:cubicBezTo>
                    <a:close/>
                  </a:path>
                </a:pathLst>
              </a:custGeom>
              <a:solidFill>
                <a:srgbClr val="3E804D"/>
              </a:solidFill>
            </p:spPr>
            <p:txBody>
              <a:bodyPr/>
              <a:lstStyle/>
              <a:p>
                <a:endParaRPr lang="en-US" dirty="0"/>
              </a:p>
            </p:txBody>
          </p:sp>
          <p:sp>
            <p:nvSpPr>
              <p:cNvPr id="26" name="TextBox 26"/>
              <p:cNvSpPr txBox="1"/>
              <p:nvPr/>
            </p:nvSpPr>
            <p:spPr>
              <a:xfrm>
                <a:off x="0" y="-28575"/>
                <a:ext cx="1093805" cy="114089"/>
              </a:xfrm>
              <a:prstGeom prst="rect">
                <a:avLst/>
              </a:prstGeom>
            </p:spPr>
            <p:txBody>
              <a:bodyPr lIns="50800" tIns="50800" rIns="50800" bIns="50800" rtlCol="0" anchor="ctr"/>
              <a:lstStyle/>
              <a:p>
                <a:pPr algn="ctr">
                  <a:lnSpc>
                    <a:spcPts val="1960"/>
                  </a:lnSpc>
                </a:pPr>
                <a:endParaRPr dirty="0"/>
              </a:p>
            </p:txBody>
          </p:sp>
        </p:grpSp>
        <p:sp>
          <p:nvSpPr>
            <p:cNvPr id="27" name="TextBox 27"/>
            <p:cNvSpPr txBox="1"/>
            <p:nvPr/>
          </p:nvSpPr>
          <p:spPr>
            <a:xfrm>
              <a:off x="458016" y="677614"/>
              <a:ext cx="4527492" cy="364700"/>
            </a:xfrm>
            <a:prstGeom prst="rect">
              <a:avLst/>
            </a:prstGeom>
          </p:spPr>
          <p:txBody>
            <a:bodyPr lIns="0" tIns="0" rIns="0" bIns="0" rtlCol="0" anchor="t">
              <a:spAutoFit/>
            </a:bodyPr>
            <a:lstStyle/>
            <a:p>
              <a:pPr algn="ctr">
                <a:lnSpc>
                  <a:spcPts val="2380"/>
                </a:lnSpc>
              </a:pPr>
              <a:r>
                <a:rPr lang="en-US" sz="1700" b="1" dirty="0">
                  <a:solidFill>
                    <a:srgbClr val="FFFFFF"/>
                  </a:solidFill>
                  <a:latin typeface="Solway Bold"/>
                  <a:ea typeface="Solway Bold"/>
                  <a:cs typeface="Solway Bold"/>
                  <a:sym typeface="Solway Bold"/>
                </a:rPr>
                <a:t>BROOME-TIOGA BOCES</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B508B"/>
        </a:solidFill>
        <a:effectLst/>
      </p:bgPr>
    </p:bg>
    <p:spTree>
      <p:nvGrpSpPr>
        <p:cNvPr id="1" name=""/>
        <p:cNvGrpSpPr/>
        <p:nvPr/>
      </p:nvGrpSpPr>
      <p:grpSpPr>
        <a:xfrm>
          <a:off x="0" y="0"/>
          <a:ext cx="0" cy="0"/>
          <a:chOff x="0" y="0"/>
          <a:chExt cx="0" cy="0"/>
        </a:xfrm>
      </p:grpSpPr>
      <p:grpSp>
        <p:nvGrpSpPr>
          <p:cNvPr id="2" name="Group 2"/>
          <p:cNvGrpSpPr/>
          <p:nvPr/>
        </p:nvGrpSpPr>
        <p:grpSpPr>
          <a:xfrm>
            <a:off x="9286420" y="1904139"/>
            <a:ext cx="8416636" cy="7597483"/>
            <a:chOff x="0" y="0"/>
            <a:chExt cx="2216727" cy="2000983"/>
          </a:xfrm>
        </p:grpSpPr>
        <p:sp>
          <p:nvSpPr>
            <p:cNvPr id="3" name="Freeform 3"/>
            <p:cNvSpPr/>
            <p:nvPr/>
          </p:nvSpPr>
          <p:spPr>
            <a:xfrm>
              <a:off x="0" y="0"/>
              <a:ext cx="2216727" cy="2000983"/>
            </a:xfrm>
            <a:custGeom>
              <a:avLst/>
              <a:gdLst/>
              <a:ahLst/>
              <a:cxnLst/>
              <a:rect l="l" t="t" r="r" b="b"/>
              <a:pathLst>
                <a:path w="2216727" h="2000983">
                  <a:moveTo>
                    <a:pt x="46912" y="0"/>
                  </a:moveTo>
                  <a:lnTo>
                    <a:pt x="2169816" y="0"/>
                  </a:lnTo>
                  <a:cubicBezTo>
                    <a:pt x="2195724" y="0"/>
                    <a:pt x="2216727" y="21003"/>
                    <a:pt x="2216727" y="46912"/>
                  </a:cubicBezTo>
                  <a:lnTo>
                    <a:pt x="2216727" y="1954072"/>
                  </a:lnTo>
                  <a:cubicBezTo>
                    <a:pt x="2216727" y="1966513"/>
                    <a:pt x="2211785" y="1978446"/>
                    <a:pt x="2202987" y="1987243"/>
                  </a:cubicBezTo>
                  <a:cubicBezTo>
                    <a:pt x="2194190" y="1996041"/>
                    <a:pt x="2182257" y="2000983"/>
                    <a:pt x="2169816" y="2000983"/>
                  </a:cubicBezTo>
                  <a:lnTo>
                    <a:pt x="46912" y="2000983"/>
                  </a:lnTo>
                  <a:cubicBezTo>
                    <a:pt x="21003" y="2000983"/>
                    <a:pt x="0" y="1979980"/>
                    <a:pt x="0" y="1954072"/>
                  </a:cubicBezTo>
                  <a:lnTo>
                    <a:pt x="0" y="46912"/>
                  </a:lnTo>
                  <a:cubicBezTo>
                    <a:pt x="0" y="34470"/>
                    <a:pt x="4942" y="22538"/>
                    <a:pt x="13740" y="13740"/>
                  </a:cubicBezTo>
                  <a:cubicBezTo>
                    <a:pt x="22538" y="4942"/>
                    <a:pt x="34470" y="0"/>
                    <a:pt x="46912" y="0"/>
                  </a:cubicBezTo>
                  <a:close/>
                </a:path>
              </a:pathLst>
            </a:custGeom>
            <a:solidFill>
              <a:srgbClr val="C6E0F7"/>
            </a:solidFill>
          </p:spPr>
          <p:txBody>
            <a:bodyPr/>
            <a:lstStyle/>
            <a:p>
              <a:endParaRPr lang="en-US" dirty="0"/>
            </a:p>
          </p:txBody>
        </p:sp>
        <p:sp>
          <p:nvSpPr>
            <p:cNvPr id="4" name="TextBox 4"/>
            <p:cNvSpPr txBox="1"/>
            <p:nvPr/>
          </p:nvSpPr>
          <p:spPr>
            <a:xfrm>
              <a:off x="0" y="-28575"/>
              <a:ext cx="2216727" cy="2029558"/>
            </a:xfrm>
            <a:prstGeom prst="rect">
              <a:avLst/>
            </a:prstGeom>
          </p:spPr>
          <p:txBody>
            <a:bodyPr lIns="50800" tIns="50800" rIns="50800" bIns="50800" rtlCol="0" anchor="ctr"/>
            <a:lstStyle/>
            <a:p>
              <a:pPr algn="ctr">
                <a:lnSpc>
                  <a:spcPts val="1960"/>
                </a:lnSpc>
              </a:pPr>
              <a:endParaRPr dirty="0"/>
            </a:p>
          </p:txBody>
        </p:sp>
      </p:grpSp>
      <p:sp>
        <p:nvSpPr>
          <p:cNvPr id="5" name="Freeform 5"/>
          <p:cNvSpPr/>
          <p:nvPr/>
        </p:nvSpPr>
        <p:spPr>
          <a:xfrm>
            <a:off x="9587328" y="2269244"/>
            <a:ext cx="7814821" cy="6867274"/>
          </a:xfrm>
          <a:custGeom>
            <a:avLst/>
            <a:gdLst/>
            <a:ahLst/>
            <a:cxnLst/>
            <a:rect l="l" t="t" r="r" b="b"/>
            <a:pathLst>
              <a:path w="7814821" h="6867274">
                <a:moveTo>
                  <a:pt x="0" y="0"/>
                </a:moveTo>
                <a:lnTo>
                  <a:pt x="7814821" y="0"/>
                </a:lnTo>
                <a:lnTo>
                  <a:pt x="7814821" y="6867274"/>
                </a:lnTo>
                <a:lnTo>
                  <a:pt x="0" y="6867274"/>
                </a:lnTo>
                <a:lnTo>
                  <a:pt x="0" y="0"/>
                </a:lnTo>
                <a:close/>
              </a:path>
            </a:pathLst>
          </a:custGeom>
          <a:blipFill>
            <a:blip r:embed="rId3"/>
            <a:stretch>
              <a:fillRect/>
            </a:stretch>
          </a:blipFill>
        </p:spPr>
        <p:txBody>
          <a:bodyPr/>
          <a:lstStyle/>
          <a:p>
            <a:endParaRPr lang="en-US" dirty="0"/>
          </a:p>
        </p:txBody>
      </p:sp>
      <p:grpSp>
        <p:nvGrpSpPr>
          <p:cNvPr id="6" name="Group 6"/>
          <p:cNvGrpSpPr/>
          <p:nvPr/>
        </p:nvGrpSpPr>
        <p:grpSpPr>
          <a:xfrm>
            <a:off x="1692568" y="4553382"/>
            <a:ext cx="5886413" cy="1223296"/>
            <a:chOff x="0" y="0"/>
            <a:chExt cx="1550331" cy="322185"/>
          </a:xfrm>
        </p:grpSpPr>
        <p:sp>
          <p:nvSpPr>
            <p:cNvPr id="7" name="Freeform 7"/>
            <p:cNvSpPr/>
            <p:nvPr/>
          </p:nvSpPr>
          <p:spPr>
            <a:xfrm>
              <a:off x="0" y="0"/>
              <a:ext cx="1550331" cy="322185"/>
            </a:xfrm>
            <a:custGeom>
              <a:avLst/>
              <a:gdLst/>
              <a:ahLst/>
              <a:cxnLst/>
              <a:rect l="l" t="t" r="r" b="b"/>
              <a:pathLst>
                <a:path w="1550331" h="322185">
                  <a:moveTo>
                    <a:pt x="67076" y="0"/>
                  </a:moveTo>
                  <a:lnTo>
                    <a:pt x="1483255" y="0"/>
                  </a:lnTo>
                  <a:cubicBezTo>
                    <a:pt x="1520300" y="0"/>
                    <a:pt x="1550331" y="30031"/>
                    <a:pt x="1550331" y="67076"/>
                  </a:cubicBezTo>
                  <a:lnTo>
                    <a:pt x="1550331" y="255109"/>
                  </a:lnTo>
                  <a:cubicBezTo>
                    <a:pt x="1550331" y="292154"/>
                    <a:pt x="1520300" y="322185"/>
                    <a:pt x="1483255" y="322185"/>
                  </a:cubicBezTo>
                  <a:lnTo>
                    <a:pt x="67076" y="322185"/>
                  </a:lnTo>
                  <a:cubicBezTo>
                    <a:pt x="49286" y="322185"/>
                    <a:pt x="32225" y="315118"/>
                    <a:pt x="19646" y="302539"/>
                  </a:cubicBezTo>
                  <a:cubicBezTo>
                    <a:pt x="7067" y="289960"/>
                    <a:pt x="0" y="272899"/>
                    <a:pt x="0" y="255109"/>
                  </a:cubicBezTo>
                  <a:lnTo>
                    <a:pt x="0" y="67076"/>
                  </a:lnTo>
                  <a:cubicBezTo>
                    <a:pt x="0" y="30031"/>
                    <a:pt x="30031" y="0"/>
                    <a:pt x="67076" y="0"/>
                  </a:cubicBezTo>
                  <a:close/>
                </a:path>
              </a:pathLst>
            </a:custGeom>
            <a:solidFill>
              <a:srgbClr val="F9BAC2"/>
            </a:solidFill>
          </p:spPr>
          <p:txBody>
            <a:bodyPr/>
            <a:lstStyle/>
            <a:p>
              <a:endParaRPr lang="en-US" dirty="0"/>
            </a:p>
          </p:txBody>
        </p:sp>
        <p:sp>
          <p:nvSpPr>
            <p:cNvPr id="8" name="TextBox 8"/>
            <p:cNvSpPr txBox="1"/>
            <p:nvPr/>
          </p:nvSpPr>
          <p:spPr>
            <a:xfrm>
              <a:off x="0" y="-85725"/>
              <a:ext cx="1550331" cy="407910"/>
            </a:xfrm>
            <a:prstGeom prst="rect">
              <a:avLst/>
            </a:prstGeom>
          </p:spPr>
          <p:txBody>
            <a:bodyPr lIns="50800" tIns="50800" rIns="50800" bIns="50800" rtlCol="0" anchor="ctr"/>
            <a:lstStyle/>
            <a:p>
              <a:pPr algn="ctr">
                <a:lnSpc>
                  <a:spcPts val="5879"/>
                </a:lnSpc>
              </a:pPr>
              <a:r>
                <a:rPr lang="en-US" sz="4199" b="1" dirty="0">
                  <a:solidFill>
                    <a:srgbClr val="000000"/>
                  </a:solidFill>
                  <a:latin typeface="Solway Bold"/>
                  <a:ea typeface="Solway Bold"/>
                  <a:cs typeface="Solway Bold"/>
                  <a:sym typeface="Solway Bold"/>
                </a:rPr>
                <a:t>Fruit/Vegetable</a:t>
              </a:r>
            </a:p>
          </p:txBody>
        </p:sp>
      </p:grpSp>
      <p:grpSp>
        <p:nvGrpSpPr>
          <p:cNvPr id="9" name="Group 9"/>
          <p:cNvGrpSpPr/>
          <p:nvPr/>
        </p:nvGrpSpPr>
        <p:grpSpPr>
          <a:xfrm>
            <a:off x="1692568" y="8352723"/>
            <a:ext cx="5886413" cy="1223296"/>
            <a:chOff x="0" y="0"/>
            <a:chExt cx="1550331" cy="322185"/>
          </a:xfrm>
        </p:grpSpPr>
        <p:sp>
          <p:nvSpPr>
            <p:cNvPr id="10" name="Freeform 10"/>
            <p:cNvSpPr/>
            <p:nvPr/>
          </p:nvSpPr>
          <p:spPr>
            <a:xfrm>
              <a:off x="0" y="0"/>
              <a:ext cx="1550331" cy="322185"/>
            </a:xfrm>
            <a:custGeom>
              <a:avLst/>
              <a:gdLst/>
              <a:ahLst/>
              <a:cxnLst/>
              <a:rect l="l" t="t" r="r" b="b"/>
              <a:pathLst>
                <a:path w="1550331" h="322185">
                  <a:moveTo>
                    <a:pt x="67076" y="0"/>
                  </a:moveTo>
                  <a:lnTo>
                    <a:pt x="1483255" y="0"/>
                  </a:lnTo>
                  <a:cubicBezTo>
                    <a:pt x="1520300" y="0"/>
                    <a:pt x="1550331" y="30031"/>
                    <a:pt x="1550331" y="67076"/>
                  </a:cubicBezTo>
                  <a:lnTo>
                    <a:pt x="1550331" y="255109"/>
                  </a:lnTo>
                  <a:cubicBezTo>
                    <a:pt x="1550331" y="292154"/>
                    <a:pt x="1520300" y="322185"/>
                    <a:pt x="1483255" y="322185"/>
                  </a:cubicBezTo>
                  <a:lnTo>
                    <a:pt x="67076" y="322185"/>
                  </a:lnTo>
                  <a:cubicBezTo>
                    <a:pt x="49286" y="322185"/>
                    <a:pt x="32225" y="315118"/>
                    <a:pt x="19646" y="302539"/>
                  </a:cubicBezTo>
                  <a:cubicBezTo>
                    <a:pt x="7067" y="289960"/>
                    <a:pt x="0" y="272899"/>
                    <a:pt x="0" y="255109"/>
                  </a:cubicBezTo>
                  <a:lnTo>
                    <a:pt x="0" y="67076"/>
                  </a:lnTo>
                  <a:cubicBezTo>
                    <a:pt x="0" y="30031"/>
                    <a:pt x="30031" y="0"/>
                    <a:pt x="67076" y="0"/>
                  </a:cubicBezTo>
                  <a:close/>
                </a:path>
              </a:pathLst>
            </a:custGeom>
            <a:solidFill>
              <a:srgbClr val="EEDDC0"/>
            </a:solidFill>
          </p:spPr>
          <p:txBody>
            <a:bodyPr/>
            <a:lstStyle/>
            <a:p>
              <a:endParaRPr lang="en-US" dirty="0"/>
            </a:p>
          </p:txBody>
        </p:sp>
        <p:sp>
          <p:nvSpPr>
            <p:cNvPr id="11" name="TextBox 11"/>
            <p:cNvSpPr txBox="1"/>
            <p:nvPr/>
          </p:nvSpPr>
          <p:spPr>
            <a:xfrm>
              <a:off x="0" y="-95250"/>
              <a:ext cx="1550331" cy="417435"/>
            </a:xfrm>
            <a:prstGeom prst="rect">
              <a:avLst/>
            </a:prstGeom>
          </p:spPr>
          <p:txBody>
            <a:bodyPr lIns="50800" tIns="50800" rIns="50800" bIns="50800" rtlCol="0" anchor="ctr"/>
            <a:lstStyle/>
            <a:p>
              <a:pPr algn="ctr">
                <a:lnSpc>
                  <a:spcPts val="6019"/>
                </a:lnSpc>
              </a:pPr>
              <a:r>
                <a:rPr lang="en-US" sz="4299" b="1" dirty="0">
                  <a:solidFill>
                    <a:srgbClr val="000000"/>
                  </a:solidFill>
                  <a:latin typeface="Solway Bold"/>
                  <a:ea typeface="Solway Bold"/>
                  <a:cs typeface="Solway Bold"/>
                  <a:sym typeface="Solway Bold"/>
                </a:rPr>
                <a:t>Grains</a:t>
              </a:r>
            </a:p>
          </p:txBody>
        </p:sp>
      </p:grpSp>
      <p:grpSp>
        <p:nvGrpSpPr>
          <p:cNvPr id="12" name="Group 12"/>
          <p:cNvGrpSpPr/>
          <p:nvPr/>
        </p:nvGrpSpPr>
        <p:grpSpPr>
          <a:xfrm>
            <a:off x="1692568" y="6453053"/>
            <a:ext cx="5886413" cy="1223296"/>
            <a:chOff x="0" y="0"/>
            <a:chExt cx="1550331" cy="322185"/>
          </a:xfrm>
        </p:grpSpPr>
        <p:sp>
          <p:nvSpPr>
            <p:cNvPr id="13" name="Freeform 13"/>
            <p:cNvSpPr/>
            <p:nvPr/>
          </p:nvSpPr>
          <p:spPr>
            <a:xfrm>
              <a:off x="0" y="0"/>
              <a:ext cx="1550331" cy="322185"/>
            </a:xfrm>
            <a:custGeom>
              <a:avLst/>
              <a:gdLst/>
              <a:ahLst/>
              <a:cxnLst/>
              <a:rect l="l" t="t" r="r" b="b"/>
              <a:pathLst>
                <a:path w="1550331" h="322185">
                  <a:moveTo>
                    <a:pt x="67076" y="0"/>
                  </a:moveTo>
                  <a:lnTo>
                    <a:pt x="1483255" y="0"/>
                  </a:lnTo>
                  <a:cubicBezTo>
                    <a:pt x="1520300" y="0"/>
                    <a:pt x="1550331" y="30031"/>
                    <a:pt x="1550331" y="67076"/>
                  </a:cubicBezTo>
                  <a:lnTo>
                    <a:pt x="1550331" y="255109"/>
                  </a:lnTo>
                  <a:cubicBezTo>
                    <a:pt x="1550331" y="292154"/>
                    <a:pt x="1520300" y="322185"/>
                    <a:pt x="1483255" y="322185"/>
                  </a:cubicBezTo>
                  <a:lnTo>
                    <a:pt x="67076" y="322185"/>
                  </a:lnTo>
                  <a:cubicBezTo>
                    <a:pt x="49286" y="322185"/>
                    <a:pt x="32225" y="315118"/>
                    <a:pt x="19646" y="302539"/>
                  </a:cubicBezTo>
                  <a:cubicBezTo>
                    <a:pt x="7067" y="289960"/>
                    <a:pt x="0" y="272899"/>
                    <a:pt x="0" y="255109"/>
                  </a:cubicBezTo>
                  <a:lnTo>
                    <a:pt x="0" y="67076"/>
                  </a:lnTo>
                  <a:cubicBezTo>
                    <a:pt x="0" y="30031"/>
                    <a:pt x="30031" y="0"/>
                    <a:pt x="67076" y="0"/>
                  </a:cubicBezTo>
                  <a:close/>
                </a:path>
              </a:pathLst>
            </a:custGeom>
            <a:solidFill>
              <a:srgbClr val="F2F2F2"/>
            </a:solidFill>
          </p:spPr>
          <p:txBody>
            <a:bodyPr/>
            <a:lstStyle/>
            <a:p>
              <a:endParaRPr lang="en-US" dirty="0"/>
            </a:p>
          </p:txBody>
        </p:sp>
        <p:sp>
          <p:nvSpPr>
            <p:cNvPr id="14" name="TextBox 14"/>
            <p:cNvSpPr txBox="1"/>
            <p:nvPr/>
          </p:nvSpPr>
          <p:spPr>
            <a:xfrm>
              <a:off x="0" y="-85725"/>
              <a:ext cx="1550331" cy="407910"/>
            </a:xfrm>
            <a:prstGeom prst="rect">
              <a:avLst/>
            </a:prstGeom>
          </p:spPr>
          <p:txBody>
            <a:bodyPr lIns="50800" tIns="50800" rIns="50800" bIns="50800" rtlCol="0" anchor="ctr"/>
            <a:lstStyle/>
            <a:p>
              <a:pPr algn="ctr">
                <a:lnSpc>
                  <a:spcPts val="5879"/>
                </a:lnSpc>
              </a:pPr>
              <a:r>
                <a:rPr lang="en-US" sz="4199" b="1" dirty="0">
                  <a:solidFill>
                    <a:srgbClr val="000000"/>
                  </a:solidFill>
                  <a:latin typeface="Solway Bold"/>
                  <a:ea typeface="Solway Bold"/>
                  <a:cs typeface="Solway Bold"/>
                  <a:sym typeface="Solway Bold"/>
                </a:rPr>
                <a:t>Fluid Milk</a:t>
              </a:r>
            </a:p>
          </p:txBody>
        </p:sp>
      </p:grpSp>
      <p:sp>
        <p:nvSpPr>
          <p:cNvPr id="15" name="Freeform 15"/>
          <p:cNvSpPr/>
          <p:nvPr/>
        </p:nvSpPr>
        <p:spPr>
          <a:xfrm>
            <a:off x="6260915" y="8570375"/>
            <a:ext cx="876240" cy="910379"/>
          </a:xfrm>
          <a:custGeom>
            <a:avLst/>
            <a:gdLst/>
            <a:ahLst/>
            <a:cxnLst/>
            <a:rect l="l" t="t" r="r" b="b"/>
            <a:pathLst>
              <a:path w="876240" h="910379">
                <a:moveTo>
                  <a:pt x="0" y="0"/>
                </a:moveTo>
                <a:lnTo>
                  <a:pt x="876240" y="0"/>
                </a:lnTo>
                <a:lnTo>
                  <a:pt x="876240" y="910380"/>
                </a:lnTo>
                <a:lnTo>
                  <a:pt x="0" y="910380"/>
                </a:lnTo>
                <a:lnTo>
                  <a:pt x="0" y="0"/>
                </a:lnTo>
                <a:close/>
              </a:path>
            </a:pathLst>
          </a:custGeom>
          <a:blipFill>
            <a:blip r:embed="rId4"/>
            <a:stretch>
              <a:fillRect/>
            </a:stretch>
          </a:blipFill>
        </p:spPr>
        <p:txBody>
          <a:bodyPr/>
          <a:lstStyle/>
          <a:p>
            <a:endParaRPr lang="en-US" dirty="0"/>
          </a:p>
        </p:txBody>
      </p:sp>
      <p:grpSp>
        <p:nvGrpSpPr>
          <p:cNvPr id="16" name="Group 16"/>
          <p:cNvGrpSpPr/>
          <p:nvPr/>
        </p:nvGrpSpPr>
        <p:grpSpPr>
          <a:xfrm>
            <a:off x="15621711" y="9659928"/>
            <a:ext cx="2465601" cy="550718"/>
            <a:chOff x="0" y="0"/>
            <a:chExt cx="3287468" cy="734291"/>
          </a:xfrm>
        </p:grpSpPr>
        <p:grpSp>
          <p:nvGrpSpPr>
            <p:cNvPr id="17" name="Group 17"/>
            <p:cNvGrpSpPr/>
            <p:nvPr/>
          </p:nvGrpSpPr>
          <p:grpSpPr>
            <a:xfrm>
              <a:off x="0" y="0"/>
              <a:ext cx="3287468" cy="734291"/>
              <a:chOff x="0" y="0"/>
              <a:chExt cx="649376" cy="145045"/>
            </a:xfrm>
          </p:grpSpPr>
          <p:sp>
            <p:nvSpPr>
              <p:cNvPr id="18" name="Freeform 18"/>
              <p:cNvSpPr/>
              <p:nvPr/>
            </p:nvSpPr>
            <p:spPr>
              <a:xfrm>
                <a:off x="0" y="0"/>
                <a:ext cx="649376" cy="145045"/>
              </a:xfrm>
              <a:custGeom>
                <a:avLst/>
                <a:gdLst/>
                <a:ahLst/>
                <a:cxnLst/>
                <a:rect l="l" t="t" r="r" b="b"/>
                <a:pathLst>
                  <a:path w="649376" h="145045">
                    <a:moveTo>
                      <a:pt x="72523" y="0"/>
                    </a:moveTo>
                    <a:lnTo>
                      <a:pt x="576854" y="0"/>
                    </a:lnTo>
                    <a:cubicBezTo>
                      <a:pt x="596088" y="0"/>
                      <a:pt x="614535" y="7641"/>
                      <a:pt x="628135" y="21241"/>
                    </a:cubicBezTo>
                    <a:cubicBezTo>
                      <a:pt x="641736" y="34842"/>
                      <a:pt x="649376" y="53288"/>
                      <a:pt x="649376" y="72523"/>
                    </a:cubicBezTo>
                    <a:lnTo>
                      <a:pt x="649376" y="72523"/>
                    </a:lnTo>
                    <a:cubicBezTo>
                      <a:pt x="649376" y="91757"/>
                      <a:pt x="641736" y="110203"/>
                      <a:pt x="628135" y="123804"/>
                    </a:cubicBezTo>
                    <a:cubicBezTo>
                      <a:pt x="614535" y="137404"/>
                      <a:pt x="596088" y="145045"/>
                      <a:pt x="576854" y="145045"/>
                    </a:cubicBezTo>
                    <a:lnTo>
                      <a:pt x="72523" y="145045"/>
                    </a:lnTo>
                    <a:cubicBezTo>
                      <a:pt x="53288" y="145045"/>
                      <a:pt x="34842" y="137404"/>
                      <a:pt x="21241" y="123804"/>
                    </a:cubicBezTo>
                    <a:cubicBezTo>
                      <a:pt x="7641" y="110203"/>
                      <a:pt x="0" y="91757"/>
                      <a:pt x="0" y="72523"/>
                    </a:cubicBezTo>
                    <a:lnTo>
                      <a:pt x="0" y="72523"/>
                    </a:lnTo>
                    <a:cubicBezTo>
                      <a:pt x="0" y="53288"/>
                      <a:pt x="7641" y="34842"/>
                      <a:pt x="21241" y="21241"/>
                    </a:cubicBezTo>
                    <a:cubicBezTo>
                      <a:pt x="34842" y="7641"/>
                      <a:pt x="53288" y="0"/>
                      <a:pt x="72523" y="0"/>
                    </a:cubicBezTo>
                    <a:close/>
                  </a:path>
                </a:pathLst>
              </a:custGeom>
              <a:solidFill>
                <a:srgbClr val="3E804D"/>
              </a:solidFill>
            </p:spPr>
            <p:txBody>
              <a:bodyPr/>
              <a:lstStyle/>
              <a:p>
                <a:endParaRPr lang="en-US" dirty="0"/>
              </a:p>
            </p:txBody>
          </p:sp>
          <p:sp>
            <p:nvSpPr>
              <p:cNvPr id="19" name="TextBox 19"/>
              <p:cNvSpPr txBox="1"/>
              <p:nvPr/>
            </p:nvSpPr>
            <p:spPr>
              <a:xfrm>
                <a:off x="0" y="-28575"/>
                <a:ext cx="649376" cy="173620"/>
              </a:xfrm>
              <a:prstGeom prst="rect">
                <a:avLst/>
              </a:prstGeom>
            </p:spPr>
            <p:txBody>
              <a:bodyPr lIns="50800" tIns="50800" rIns="50800" bIns="50800" rtlCol="0" anchor="ctr"/>
              <a:lstStyle/>
              <a:p>
                <a:pPr algn="ctr">
                  <a:lnSpc>
                    <a:spcPts val="1960"/>
                  </a:lnSpc>
                </a:pPr>
                <a:endParaRPr dirty="0"/>
              </a:p>
            </p:txBody>
          </p:sp>
        </p:grpSp>
        <p:sp>
          <p:nvSpPr>
            <p:cNvPr id="20" name="TextBox 20"/>
            <p:cNvSpPr txBox="1"/>
            <p:nvPr/>
          </p:nvSpPr>
          <p:spPr>
            <a:xfrm>
              <a:off x="743509" y="138969"/>
              <a:ext cx="2006406" cy="418252"/>
            </a:xfrm>
            <a:prstGeom prst="rect">
              <a:avLst/>
            </a:prstGeom>
          </p:spPr>
          <p:txBody>
            <a:bodyPr lIns="0" tIns="0" rIns="0" bIns="0" rtlCol="0" anchor="t">
              <a:spAutoFit/>
            </a:bodyPr>
            <a:lstStyle/>
            <a:p>
              <a:pPr algn="ctr">
                <a:lnSpc>
                  <a:spcPts val="2660"/>
                </a:lnSpc>
              </a:pPr>
              <a:r>
                <a:rPr lang="en-US" sz="1900" b="1" dirty="0">
                  <a:solidFill>
                    <a:srgbClr val="FFFFFF"/>
                  </a:solidFill>
                  <a:latin typeface="Solway Bold"/>
                  <a:ea typeface="Solway Bold"/>
                  <a:cs typeface="Solway Bold"/>
                  <a:sym typeface="Solway Bold"/>
                </a:rPr>
                <a:t>Wells CSD</a:t>
              </a:r>
            </a:p>
          </p:txBody>
        </p:sp>
      </p:grpSp>
      <p:grpSp>
        <p:nvGrpSpPr>
          <p:cNvPr id="21" name="Group 21"/>
          <p:cNvGrpSpPr/>
          <p:nvPr/>
        </p:nvGrpSpPr>
        <p:grpSpPr>
          <a:xfrm>
            <a:off x="11855006" y="7397942"/>
            <a:ext cx="3766705" cy="3132859"/>
            <a:chOff x="0" y="0"/>
            <a:chExt cx="880837" cy="732613"/>
          </a:xfrm>
        </p:grpSpPr>
        <p:sp>
          <p:nvSpPr>
            <p:cNvPr id="22" name="Freeform 22"/>
            <p:cNvSpPr/>
            <p:nvPr/>
          </p:nvSpPr>
          <p:spPr>
            <a:xfrm>
              <a:off x="0" y="0"/>
              <a:ext cx="880837" cy="732613"/>
            </a:xfrm>
            <a:custGeom>
              <a:avLst/>
              <a:gdLst/>
              <a:ahLst/>
              <a:cxnLst/>
              <a:rect l="l" t="t" r="r" b="b"/>
              <a:pathLst>
                <a:path w="880837" h="732613">
                  <a:moveTo>
                    <a:pt x="440419" y="0"/>
                  </a:moveTo>
                  <a:cubicBezTo>
                    <a:pt x="197182" y="0"/>
                    <a:pt x="0" y="164001"/>
                    <a:pt x="0" y="366307"/>
                  </a:cubicBezTo>
                  <a:cubicBezTo>
                    <a:pt x="0" y="568612"/>
                    <a:pt x="197182" y="732613"/>
                    <a:pt x="440419" y="732613"/>
                  </a:cubicBezTo>
                  <a:cubicBezTo>
                    <a:pt x="683655" y="732613"/>
                    <a:pt x="880837" y="568612"/>
                    <a:pt x="880837" y="366307"/>
                  </a:cubicBezTo>
                  <a:cubicBezTo>
                    <a:pt x="880837" y="164001"/>
                    <a:pt x="683655" y="0"/>
                    <a:pt x="440419" y="0"/>
                  </a:cubicBezTo>
                  <a:close/>
                </a:path>
              </a:pathLst>
            </a:custGeom>
            <a:solidFill>
              <a:srgbClr val="E4B1DF"/>
            </a:solidFill>
          </p:spPr>
          <p:txBody>
            <a:bodyPr/>
            <a:lstStyle/>
            <a:p>
              <a:endParaRPr lang="en-US" dirty="0"/>
            </a:p>
          </p:txBody>
        </p:sp>
        <p:sp>
          <p:nvSpPr>
            <p:cNvPr id="23" name="TextBox 23"/>
            <p:cNvSpPr txBox="1"/>
            <p:nvPr/>
          </p:nvSpPr>
          <p:spPr>
            <a:xfrm>
              <a:off x="82578" y="40108"/>
              <a:ext cx="715680" cy="623823"/>
            </a:xfrm>
            <a:prstGeom prst="rect">
              <a:avLst/>
            </a:prstGeom>
          </p:spPr>
          <p:txBody>
            <a:bodyPr lIns="50800" tIns="50800" rIns="50800" bIns="50800" rtlCol="0" anchor="ctr"/>
            <a:lstStyle/>
            <a:p>
              <a:pPr algn="ctr">
                <a:lnSpc>
                  <a:spcPts val="1960"/>
                </a:lnSpc>
              </a:pPr>
              <a:endParaRPr dirty="0"/>
            </a:p>
          </p:txBody>
        </p:sp>
      </p:grpSp>
      <p:grpSp>
        <p:nvGrpSpPr>
          <p:cNvPr id="24" name="Group 24"/>
          <p:cNvGrpSpPr/>
          <p:nvPr/>
        </p:nvGrpSpPr>
        <p:grpSpPr>
          <a:xfrm>
            <a:off x="687229" y="2387528"/>
            <a:ext cx="7897091" cy="1543050"/>
            <a:chOff x="0" y="0"/>
            <a:chExt cx="2079892" cy="406400"/>
          </a:xfrm>
        </p:grpSpPr>
        <p:sp>
          <p:nvSpPr>
            <p:cNvPr id="25" name="Freeform 25"/>
            <p:cNvSpPr/>
            <p:nvPr/>
          </p:nvSpPr>
          <p:spPr>
            <a:xfrm>
              <a:off x="0" y="0"/>
              <a:ext cx="2079892" cy="406400"/>
            </a:xfrm>
            <a:custGeom>
              <a:avLst/>
              <a:gdLst/>
              <a:ahLst/>
              <a:cxnLst/>
              <a:rect l="l" t="t" r="r" b="b"/>
              <a:pathLst>
                <a:path w="2079892" h="406400">
                  <a:moveTo>
                    <a:pt x="2079892" y="0"/>
                  </a:moveTo>
                  <a:lnTo>
                    <a:pt x="0" y="0"/>
                  </a:lnTo>
                  <a:lnTo>
                    <a:pt x="101600" y="203200"/>
                  </a:lnTo>
                  <a:lnTo>
                    <a:pt x="0" y="406400"/>
                  </a:lnTo>
                  <a:lnTo>
                    <a:pt x="2079892" y="406400"/>
                  </a:lnTo>
                  <a:lnTo>
                    <a:pt x="1978292" y="203200"/>
                  </a:lnTo>
                  <a:lnTo>
                    <a:pt x="2079892" y="0"/>
                  </a:lnTo>
                  <a:close/>
                </a:path>
              </a:pathLst>
            </a:custGeom>
            <a:solidFill>
              <a:srgbClr val="9DCD5A"/>
            </a:solidFill>
          </p:spPr>
          <p:txBody>
            <a:bodyPr/>
            <a:lstStyle/>
            <a:p>
              <a:endParaRPr lang="en-US" dirty="0"/>
            </a:p>
          </p:txBody>
        </p:sp>
        <p:sp>
          <p:nvSpPr>
            <p:cNvPr id="26" name="TextBox 26"/>
            <p:cNvSpPr txBox="1"/>
            <p:nvPr/>
          </p:nvSpPr>
          <p:spPr>
            <a:xfrm>
              <a:off x="88900" y="-28575"/>
              <a:ext cx="1902092" cy="434975"/>
            </a:xfrm>
            <a:prstGeom prst="rect">
              <a:avLst/>
            </a:prstGeom>
          </p:spPr>
          <p:txBody>
            <a:bodyPr lIns="50800" tIns="50800" rIns="50800" bIns="50800" rtlCol="0" anchor="ctr"/>
            <a:lstStyle/>
            <a:p>
              <a:pPr algn="ctr">
                <a:lnSpc>
                  <a:spcPts val="1960"/>
                </a:lnSpc>
              </a:pPr>
              <a:endParaRPr dirty="0"/>
            </a:p>
          </p:txBody>
        </p:sp>
      </p:grpSp>
      <p:sp>
        <p:nvSpPr>
          <p:cNvPr id="27" name="TextBox 27"/>
          <p:cNvSpPr txBox="1"/>
          <p:nvPr/>
        </p:nvSpPr>
        <p:spPr>
          <a:xfrm>
            <a:off x="114940" y="592845"/>
            <a:ext cx="18058120" cy="952556"/>
          </a:xfrm>
          <a:prstGeom prst="rect">
            <a:avLst/>
          </a:prstGeom>
        </p:spPr>
        <p:txBody>
          <a:bodyPr lIns="0" tIns="0" rIns="0" bIns="0" rtlCol="0" anchor="t">
            <a:spAutoFit/>
          </a:bodyPr>
          <a:lstStyle/>
          <a:p>
            <a:pPr algn="ctr">
              <a:lnSpc>
                <a:spcPts val="6901"/>
              </a:lnSpc>
            </a:pPr>
            <a:r>
              <a:rPr lang="en-US" sz="7501" b="1" dirty="0">
                <a:solidFill>
                  <a:srgbClr val="FFDE59"/>
                </a:solidFill>
                <a:latin typeface="Solway Bold"/>
                <a:ea typeface="Solway Bold"/>
                <a:cs typeface="Solway Bold"/>
                <a:sym typeface="Solway Bold"/>
              </a:rPr>
              <a:t>Breakfast Component Requirements</a:t>
            </a:r>
          </a:p>
        </p:txBody>
      </p:sp>
      <p:sp>
        <p:nvSpPr>
          <p:cNvPr id="28" name="TextBox 28"/>
          <p:cNvSpPr txBox="1"/>
          <p:nvPr/>
        </p:nvSpPr>
        <p:spPr>
          <a:xfrm>
            <a:off x="12543376" y="7936307"/>
            <a:ext cx="2556220" cy="1998980"/>
          </a:xfrm>
          <a:prstGeom prst="rect">
            <a:avLst/>
          </a:prstGeom>
        </p:spPr>
        <p:txBody>
          <a:bodyPr lIns="0" tIns="0" rIns="0" bIns="0" rtlCol="0" anchor="t">
            <a:spAutoFit/>
          </a:bodyPr>
          <a:lstStyle/>
          <a:p>
            <a:pPr algn="ctr">
              <a:lnSpc>
                <a:spcPts val="3219"/>
              </a:lnSpc>
            </a:pPr>
            <a:r>
              <a:rPr lang="en-US" sz="2299" b="1" dirty="0">
                <a:solidFill>
                  <a:srgbClr val="000000"/>
                </a:solidFill>
                <a:latin typeface="Solway Bold"/>
                <a:ea typeface="Solway Bold"/>
                <a:cs typeface="Solway Bold"/>
                <a:sym typeface="Solway Bold"/>
              </a:rPr>
              <a:t>Daily &amp; weekly minimum required portion sizes per age/grade group</a:t>
            </a:r>
          </a:p>
        </p:txBody>
      </p:sp>
      <p:sp>
        <p:nvSpPr>
          <p:cNvPr id="29" name="TextBox 29"/>
          <p:cNvSpPr txBox="1"/>
          <p:nvPr/>
        </p:nvSpPr>
        <p:spPr>
          <a:xfrm>
            <a:off x="1269357" y="2810755"/>
            <a:ext cx="6732836" cy="629920"/>
          </a:xfrm>
          <a:prstGeom prst="rect">
            <a:avLst/>
          </a:prstGeom>
        </p:spPr>
        <p:txBody>
          <a:bodyPr lIns="0" tIns="0" rIns="0" bIns="0" rtlCol="0" anchor="t">
            <a:spAutoFit/>
          </a:bodyPr>
          <a:lstStyle/>
          <a:p>
            <a:pPr algn="ctr">
              <a:lnSpc>
                <a:spcPts val="5179"/>
              </a:lnSpc>
            </a:pPr>
            <a:r>
              <a:rPr lang="en-US" sz="3699" b="1" dirty="0">
                <a:solidFill>
                  <a:srgbClr val="000000"/>
                </a:solidFill>
                <a:latin typeface="Solway Bold"/>
                <a:ea typeface="Solway Bold"/>
                <a:cs typeface="Solway Bold"/>
                <a:sym typeface="Solway Bold"/>
              </a:rPr>
              <a:t>Must Offer 3 Components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B508B"/>
        </a:solidFill>
        <a:effectLst/>
      </p:bgPr>
    </p:bg>
    <p:spTree>
      <p:nvGrpSpPr>
        <p:cNvPr id="1" name=""/>
        <p:cNvGrpSpPr/>
        <p:nvPr/>
      </p:nvGrpSpPr>
      <p:grpSpPr>
        <a:xfrm>
          <a:off x="0" y="0"/>
          <a:ext cx="0" cy="0"/>
          <a:chOff x="0" y="0"/>
          <a:chExt cx="0" cy="0"/>
        </a:xfrm>
      </p:grpSpPr>
      <p:grpSp>
        <p:nvGrpSpPr>
          <p:cNvPr id="2" name="Group 2"/>
          <p:cNvGrpSpPr/>
          <p:nvPr/>
        </p:nvGrpSpPr>
        <p:grpSpPr>
          <a:xfrm>
            <a:off x="1695667" y="3920204"/>
            <a:ext cx="5771997" cy="955013"/>
            <a:chOff x="0" y="0"/>
            <a:chExt cx="1520197" cy="251526"/>
          </a:xfrm>
        </p:grpSpPr>
        <p:sp>
          <p:nvSpPr>
            <p:cNvPr id="3" name="Freeform 3"/>
            <p:cNvSpPr/>
            <p:nvPr/>
          </p:nvSpPr>
          <p:spPr>
            <a:xfrm>
              <a:off x="0" y="0"/>
              <a:ext cx="1520197" cy="251526"/>
            </a:xfrm>
            <a:custGeom>
              <a:avLst/>
              <a:gdLst/>
              <a:ahLst/>
              <a:cxnLst/>
              <a:rect l="l" t="t" r="r" b="b"/>
              <a:pathLst>
                <a:path w="1520197" h="251526">
                  <a:moveTo>
                    <a:pt x="68406" y="0"/>
                  </a:moveTo>
                  <a:lnTo>
                    <a:pt x="1451791" y="0"/>
                  </a:lnTo>
                  <a:cubicBezTo>
                    <a:pt x="1469933" y="0"/>
                    <a:pt x="1487332" y="7207"/>
                    <a:pt x="1500161" y="20036"/>
                  </a:cubicBezTo>
                  <a:cubicBezTo>
                    <a:pt x="1512990" y="32864"/>
                    <a:pt x="1520197" y="50263"/>
                    <a:pt x="1520197" y="68406"/>
                  </a:cubicBezTo>
                  <a:lnTo>
                    <a:pt x="1520197" y="183120"/>
                  </a:lnTo>
                  <a:cubicBezTo>
                    <a:pt x="1520197" y="201263"/>
                    <a:pt x="1512990" y="218662"/>
                    <a:pt x="1500161" y="231490"/>
                  </a:cubicBezTo>
                  <a:cubicBezTo>
                    <a:pt x="1487332" y="244319"/>
                    <a:pt x="1469933" y="251526"/>
                    <a:pt x="1451791" y="251526"/>
                  </a:cubicBezTo>
                  <a:lnTo>
                    <a:pt x="68406" y="251526"/>
                  </a:lnTo>
                  <a:cubicBezTo>
                    <a:pt x="50263" y="251526"/>
                    <a:pt x="32864" y="244319"/>
                    <a:pt x="20036" y="231490"/>
                  </a:cubicBezTo>
                  <a:cubicBezTo>
                    <a:pt x="7207" y="218662"/>
                    <a:pt x="0" y="201263"/>
                    <a:pt x="0" y="183120"/>
                  </a:cubicBezTo>
                  <a:lnTo>
                    <a:pt x="0" y="68406"/>
                  </a:lnTo>
                  <a:cubicBezTo>
                    <a:pt x="0" y="50263"/>
                    <a:pt x="7207" y="32864"/>
                    <a:pt x="20036" y="20036"/>
                  </a:cubicBezTo>
                  <a:cubicBezTo>
                    <a:pt x="32864" y="7207"/>
                    <a:pt x="50263" y="0"/>
                    <a:pt x="68406" y="0"/>
                  </a:cubicBezTo>
                  <a:close/>
                </a:path>
              </a:pathLst>
            </a:custGeom>
            <a:solidFill>
              <a:srgbClr val="F9BAC2"/>
            </a:solidFill>
          </p:spPr>
          <p:txBody>
            <a:bodyPr/>
            <a:lstStyle/>
            <a:p>
              <a:endParaRPr lang="en-US" dirty="0"/>
            </a:p>
          </p:txBody>
        </p:sp>
        <p:sp>
          <p:nvSpPr>
            <p:cNvPr id="4" name="TextBox 4"/>
            <p:cNvSpPr txBox="1"/>
            <p:nvPr/>
          </p:nvSpPr>
          <p:spPr>
            <a:xfrm>
              <a:off x="0" y="-66675"/>
              <a:ext cx="1520197" cy="318201"/>
            </a:xfrm>
            <a:prstGeom prst="rect">
              <a:avLst/>
            </a:prstGeom>
          </p:spPr>
          <p:txBody>
            <a:bodyPr lIns="50800" tIns="50800" rIns="50800" bIns="50800" rtlCol="0" anchor="ctr"/>
            <a:lstStyle/>
            <a:p>
              <a:pPr algn="ctr">
                <a:lnSpc>
                  <a:spcPts val="4759"/>
                </a:lnSpc>
              </a:pPr>
              <a:r>
                <a:rPr lang="en-US" sz="3399" b="1" dirty="0">
                  <a:solidFill>
                    <a:srgbClr val="000000"/>
                  </a:solidFill>
                  <a:latin typeface="Solway Bold"/>
                  <a:ea typeface="Solway Bold"/>
                  <a:cs typeface="Solway Bold"/>
                  <a:sym typeface="Solway Bold"/>
                </a:rPr>
                <a:t>Fruit</a:t>
              </a:r>
            </a:p>
          </p:txBody>
        </p:sp>
      </p:grpSp>
      <p:grpSp>
        <p:nvGrpSpPr>
          <p:cNvPr id="5" name="Group 5"/>
          <p:cNvGrpSpPr/>
          <p:nvPr/>
        </p:nvGrpSpPr>
        <p:grpSpPr>
          <a:xfrm>
            <a:off x="1695667" y="6394713"/>
            <a:ext cx="5771997" cy="955013"/>
            <a:chOff x="0" y="0"/>
            <a:chExt cx="1520197" cy="251526"/>
          </a:xfrm>
        </p:grpSpPr>
        <p:sp>
          <p:nvSpPr>
            <p:cNvPr id="6" name="Freeform 6"/>
            <p:cNvSpPr/>
            <p:nvPr/>
          </p:nvSpPr>
          <p:spPr>
            <a:xfrm>
              <a:off x="0" y="0"/>
              <a:ext cx="1520197" cy="251526"/>
            </a:xfrm>
            <a:custGeom>
              <a:avLst/>
              <a:gdLst/>
              <a:ahLst/>
              <a:cxnLst/>
              <a:rect l="l" t="t" r="r" b="b"/>
              <a:pathLst>
                <a:path w="1520197" h="251526">
                  <a:moveTo>
                    <a:pt x="68406" y="0"/>
                  </a:moveTo>
                  <a:lnTo>
                    <a:pt x="1451791" y="0"/>
                  </a:lnTo>
                  <a:cubicBezTo>
                    <a:pt x="1469933" y="0"/>
                    <a:pt x="1487332" y="7207"/>
                    <a:pt x="1500161" y="20036"/>
                  </a:cubicBezTo>
                  <a:cubicBezTo>
                    <a:pt x="1512990" y="32864"/>
                    <a:pt x="1520197" y="50263"/>
                    <a:pt x="1520197" y="68406"/>
                  </a:cubicBezTo>
                  <a:lnTo>
                    <a:pt x="1520197" y="183120"/>
                  </a:lnTo>
                  <a:cubicBezTo>
                    <a:pt x="1520197" y="201263"/>
                    <a:pt x="1512990" y="218662"/>
                    <a:pt x="1500161" y="231490"/>
                  </a:cubicBezTo>
                  <a:cubicBezTo>
                    <a:pt x="1487332" y="244319"/>
                    <a:pt x="1469933" y="251526"/>
                    <a:pt x="1451791" y="251526"/>
                  </a:cubicBezTo>
                  <a:lnTo>
                    <a:pt x="68406" y="251526"/>
                  </a:lnTo>
                  <a:cubicBezTo>
                    <a:pt x="50263" y="251526"/>
                    <a:pt x="32864" y="244319"/>
                    <a:pt x="20036" y="231490"/>
                  </a:cubicBezTo>
                  <a:cubicBezTo>
                    <a:pt x="7207" y="218662"/>
                    <a:pt x="0" y="201263"/>
                    <a:pt x="0" y="183120"/>
                  </a:cubicBezTo>
                  <a:lnTo>
                    <a:pt x="0" y="68406"/>
                  </a:lnTo>
                  <a:cubicBezTo>
                    <a:pt x="0" y="50263"/>
                    <a:pt x="7207" y="32864"/>
                    <a:pt x="20036" y="20036"/>
                  </a:cubicBezTo>
                  <a:cubicBezTo>
                    <a:pt x="32864" y="7207"/>
                    <a:pt x="50263" y="0"/>
                    <a:pt x="68406" y="0"/>
                  </a:cubicBezTo>
                  <a:close/>
                </a:path>
              </a:pathLst>
            </a:custGeom>
            <a:solidFill>
              <a:srgbClr val="EEDDC0"/>
            </a:solidFill>
          </p:spPr>
          <p:txBody>
            <a:bodyPr/>
            <a:lstStyle/>
            <a:p>
              <a:endParaRPr lang="en-US" dirty="0"/>
            </a:p>
          </p:txBody>
        </p:sp>
        <p:sp>
          <p:nvSpPr>
            <p:cNvPr id="7" name="TextBox 7"/>
            <p:cNvSpPr txBox="1"/>
            <p:nvPr/>
          </p:nvSpPr>
          <p:spPr>
            <a:xfrm>
              <a:off x="0" y="-66675"/>
              <a:ext cx="1520197" cy="318201"/>
            </a:xfrm>
            <a:prstGeom prst="rect">
              <a:avLst/>
            </a:prstGeom>
          </p:spPr>
          <p:txBody>
            <a:bodyPr lIns="50800" tIns="50800" rIns="50800" bIns="50800" rtlCol="0" anchor="ctr"/>
            <a:lstStyle/>
            <a:p>
              <a:pPr algn="ctr">
                <a:lnSpc>
                  <a:spcPts val="4759"/>
                </a:lnSpc>
              </a:pPr>
              <a:r>
                <a:rPr lang="en-US" sz="3399" b="1" dirty="0">
                  <a:solidFill>
                    <a:srgbClr val="000000"/>
                  </a:solidFill>
                  <a:latin typeface="Solway Bold"/>
                  <a:ea typeface="Solway Bold"/>
                  <a:cs typeface="Solway Bold"/>
                  <a:sym typeface="Solway Bold"/>
                </a:rPr>
                <a:t>Grains</a:t>
              </a:r>
            </a:p>
          </p:txBody>
        </p:sp>
      </p:grpSp>
      <p:grpSp>
        <p:nvGrpSpPr>
          <p:cNvPr id="8" name="Group 8"/>
          <p:cNvGrpSpPr/>
          <p:nvPr/>
        </p:nvGrpSpPr>
        <p:grpSpPr>
          <a:xfrm>
            <a:off x="1704084" y="8838138"/>
            <a:ext cx="5763579" cy="921672"/>
            <a:chOff x="0" y="0"/>
            <a:chExt cx="1517980" cy="242745"/>
          </a:xfrm>
        </p:grpSpPr>
        <p:sp>
          <p:nvSpPr>
            <p:cNvPr id="9" name="Freeform 9"/>
            <p:cNvSpPr/>
            <p:nvPr/>
          </p:nvSpPr>
          <p:spPr>
            <a:xfrm>
              <a:off x="0" y="0"/>
              <a:ext cx="1517980" cy="242745"/>
            </a:xfrm>
            <a:custGeom>
              <a:avLst/>
              <a:gdLst/>
              <a:ahLst/>
              <a:cxnLst/>
              <a:rect l="l" t="t" r="r" b="b"/>
              <a:pathLst>
                <a:path w="1517980" h="242745">
                  <a:moveTo>
                    <a:pt x="68506" y="0"/>
                  </a:moveTo>
                  <a:lnTo>
                    <a:pt x="1449474" y="0"/>
                  </a:lnTo>
                  <a:cubicBezTo>
                    <a:pt x="1487309" y="0"/>
                    <a:pt x="1517980" y="30671"/>
                    <a:pt x="1517980" y="68506"/>
                  </a:cubicBezTo>
                  <a:lnTo>
                    <a:pt x="1517980" y="174239"/>
                  </a:lnTo>
                  <a:cubicBezTo>
                    <a:pt x="1517980" y="212074"/>
                    <a:pt x="1487309" y="242745"/>
                    <a:pt x="1449474" y="242745"/>
                  </a:cubicBezTo>
                  <a:lnTo>
                    <a:pt x="68506" y="242745"/>
                  </a:lnTo>
                  <a:cubicBezTo>
                    <a:pt x="30671" y="242745"/>
                    <a:pt x="0" y="212074"/>
                    <a:pt x="0" y="174239"/>
                  </a:cubicBezTo>
                  <a:lnTo>
                    <a:pt x="0" y="68506"/>
                  </a:lnTo>
                  <a:cubicBezTo>
                    <a:pt x="0" y="30671"/>
                    <a:pt x="30671" y="0"/>
                    <a:pt x="68506" y="0"/>
                  </a:cubicBezTo>
                  <a:close/>
                </a:path>
              </a:pathLst>
            </a:custGeom>
            <a:solidFill>
              <a:srgbClr val="F2F2F2"/>
            </a:solidFill>
          </p:spPr>
          <p:txBody>
            <a:bodyPr/>
            <a:lstStyle/>
            <a:p>
              <a:endParaRPr lang="en-US" dirty="0"/>
            </a:p>
          </p:txBody>
        </p:sp>
        <p:sp>
          <p:nvSpPr>
            <p:cNvPr id="10" name="TextBox 10"/>
            <p:cNvSpPr txBox="1"/>
            <p:nvPr/>
          </p:nvSpPr>
          <p:spPr>
            <a:xfrm>
              <a:off x="0" y="-66675"/>
              <a:ext cx="1517980" cy="309420"/>
            </a:xfrm>
            <a:prstGeom prst="rect">
              <a:avLst/>
            </a:prstGeom>
          </p:spPr>
          <p:txBody>
            <a:bodyPr lIns="50800" tIns="50800" rIns="50800" bIns="50800" rtlCol="0" anchor="ctr"/>
            <a:lstStyle/>
            <a:p>
              <a:pPr algn="ctr">
                <a:lnSpc>
                  <a:spcPts val="4759"/>
                </a:lnSpc>
              </a:pPr>
              <a:r>
                <a:rPr lang="en-US" sz="3399" b="1" dirty="0">
                  <a:solidFill>
                    <a:srgbClr val="000000"/>
                  </a:solidFill>
                  <a:latin typeface="Solway Bold"/>
                  <a:ea typeface="Solway Bold"/>
                  <a:cs typeface="Solway Bold"/>
                  <a:sym typeface="Solway Bold"/>
                </a:rPr>
                <a:t>Fluid Milk</a:t>
              </a:r>
            </a:p>
          </p:txBody>
        </p:sp>
      </p:grpSp>
      <p:grpSp>
        <p:nvGrpSpPr>
          <p:cNvPr id="11" name="Group 11"/>
          <p:cNvGrpSpPr/>
          <p:nvPr/>
        </p:nvGrpSpPr>
        <p:grpSpPr>
          <a:xfrm>
            <a:off x="8125969" y="2225900"/>
            <a:ext cx="9860607" cy="6910617"/>
            <a:chOff x="0" y="0"/>
            <a:chExt cx="2597032" cy="1820080"/>
          </a:xfrm>
        </p:grpSpPr>
        <p:sp>
          <p:nvSpPr>
            <p:cNvPr id="12" name="Freeform 12"/>
            <p:cNvSpPr/>
            <p:nvPr/>
          </p:nvSpPr>
          <p:spPr>
            <a:xfrm>
              <a:off x="0" y="0"/>
              <a:ext cx="2597032" cy="1820080"/>
            </a:xfrm>
            <a:custGeom>
              <a:avLst/>
              <a:gdLst/>
              <a:ahLst/>
              <a:cxnLst/>
              <a:rect l="l" t="t" r="r" b="b"/>
              <a:pathLst>
                <a:path w="2597032" h="1820080">
                  <a:moveTo>
                    <a:pt x="40042" y="0"/>
                  </a:moveTo>
                  <a:lnTo>
                    <a:pt x="2556990" y="0"/>
                  </a:lnTo>
                  <a:cubicBezTo>
                    <a:pt x="2567610" y="0"/>
                    <a:pt x="2577795" y="4219"/>
                    <a:pt x="2585304" y="11728"/>
                  </a:cubicBezTo>
                  <a:cubicBezTo>
                    <a:pt x="2592813" y="19237"/>
                    <a:pt x="2597032" y="29422"/>
                    <a:pt x="2597032" y="40042"/>
                  </a:cubicBezTo>
                  <a:lnTo>
                    <a:pt x="2597032" y="1780038"/>
                  </a:lnTo>
                  <a:cubicBezTo>
                    <a:pt x="2597032" y="1802153"/>
                    <a:pt x="2579105" y="1820080"/>
                    <a:pt x="2556990" y="1820080"/>
                  </a:cubicBezTo>
                  <a:lnTo>
                    <a:pt x="40042" y="1820080"/>
                  </a:lnTo>
                  <a:cubicBezTo>
                    <a:pt x="17927" y="1820080"/>
                    <a:pt x="0" y="1802153"/>
                    <a:pt x="0" y="1780038"/>
                  </a:cubicBezTo>
                  <a:lnTo>
                    <a:pt x="0" y="40042"/>
                  </a:lnTo>
                  <a:cubicBezTo>
                    <a:pt x="0" y="17927"/>
                    <a:pt x="17927" y="0"/>
                    <a:pt x="40042" y="0"/>
                  </a:cubicBezTo>
                  <a:close/>
                </a:path>
              </a:pathLst>
            </a:custGeom>
            <a:solidFill>
              <a:srgbClr val="C6E0F7"/>
            </a:solidFill>
          </p:spPr>
          <p:txBody>
            <a:bodyPr/>
            <a:lstStyle/>
            <a:p>
              <a:endParaRPr lang="en-US" dirty="0"/>
            </a:p>
          </p:txBody>
        </p:sp>
        <p:sp>
          <p:nvSpPr>
            <p:cNvPr id="13" name="TextBox 13"/>
            <p:cNvSpPr txBox="1"/>
            <p:nvPr/>
          </p:nvSpPr>
          <p:spPr>
            <a:xfrm>
              <a:off x="0" y="-28575"/>
              <a:ext cx="2597032" cy="1848655"/>
            </a:xfrm>
            <a:prstGeom prst="rect">
              <a:avLst/>
            </a:prstGeom>
          </p:spPr>
          <p:txBody>
            <a:bodyPr lIns="50800" tIns="50800" rIns="50800" bIns="50800" rtlCol="0" anchor="ctr"/>
            <a:lstStyle/>
            <a:p>
              <a:pPr algn="ctr">
                <a:lnSpc>
                  <a:spcPts val="1960"/>
                </a:lnSpc>
              </a:pPr>
              <a:endParaRPr dirty="0"/>
            </a:p>
          </p:txBody>
        </p:sp>
      </p:grpSp>
      <p:sp>
        <p:nvSpPr>
          <p:cNvPr id="14" name="Freeform 14"/>
          <p:cNvSpPr/>
          <p:nvPr/>
        </p:nvSpPr>
        <p:spPr>
          <a:xfrm>
            <a:off x="8492348" y="2612601"/>
            <a:ext cx="8987791" cy="6137216"/>
          </a:xfrm>
          <a:custGeom>
            <a:avLst/>
            <a:gdLst/>
            <a:ahLst/>
            <a:cxnLst/>
            <a:rect l="l" t="t" r="r" b="b"/>
            <a:pathLst>
              <a:path w="8987791" h="6137216">
                <a:moveTo>
                  <a:pt x="0" y="0"/>
                </a:moveTo>
                <a:lnTo>
                  <a:pt x="8987791" y="0"/>
                </a:lnTo>
                <a:lnTo>
                  <a:pt x="8987791" y="6137216"/>
                </a:lnTo>
                <a:lnTo>
                  <a:pt x="0" y="6137216"/>
                </a:lnTo>
                <a:lnTo>
                  <a:pt x="0" y="0"/>
                </a:lnTo>
                <a:close/>
              </a:path>
            </a:pathLst>
          </a:custGeom>
          <a:blipFill>
            <a:blip r:embed="rId3"/>
            <a:stretch>
              <a:fillRect t="-30704" r="-1465"/>
            </a:stretch>
          </a:blipFill>
        </p:spPr>
        <p:txBody>
          <a:bodyPr/>
          <a:lstStyle/>
          <a:p>
            <a:endParaRPr lang="en-US" dirty="0"/>
          </a:p>
        </p:txBody>
      </p:sp>
      <p:sp>
        <p:nvSpPr>
          <p:cNvPr id="15" name="Freeform 15"/>
          <p:cNvSpPr/>
          <p:nvPr/>
        </p:nvSpPr>
        <p:spPr>
          <a:xfrm rot="-903246">
            <a:off x="308997" y="4150483"/>
            <a:ext cx="1067262" cy="869333"/>
          </a:xfrm>
          <a:custGeom>
            <a:avLst/>
            <a:gdLst/>
            <a:ahLst/>
            <a:cxnLst/>
            <a:rect l="l" t="t" r="r" b="b"/>
            <a:pathLst>
              <a:path w="1067262" h="869333">
                <a:moveTo>
                  <a:pt x="0" y="0"/>
                </a:moveTo>
                <a:lnTo>
                  <a:pt x="1067262" y="0"/>
                </a:lnTo>
                <a:lnTo>
                  <a:pt x="1067262" y="869334"/>
                </a:lnTo>
                <a:lnTo>
                  <a:pt x="0" y="8693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16" name="Freeform 16"/>
          <p:cNvSpPr/>
          <p:nvPr/>
        </p:nvSpPr>
        <p:spPr>
          <a:xfrm>
            <a:off x="586558" y="6449608"/>
            <a:ext cx="884284" cy="918737"/>
          </a:xfrm>
          <a:custGeom>
            <a:avLst/>
            <a:gdLst/>
            <a:ahLst/>
            <a:cxnLst/>
            <a:rect l="l" t="t" r="r" b="b"/>
            <a:pathLst>
              <a:path w="884284" h="918737">
                <a:moveTo>
                  <a:pt x="0" y="0"/>
                </a:moveTo>
                <a:lnTo>
                  <a:pt x="884284" y="0"/>
                </a:lnTo>
                <a:lnTo>
                  <a:pt x="884284" y="918737"/>
                </a:lnTo>
                <a:lnTo>
                  <a:pt x="0" y="918737"/>
                </a:lnTo>
                <a:lnTo>
                  <a:pt x="0" y="0"/>
                </a:lnTo>
                <a:close/>
              </a:path>
            </a:pathLst>
          </a:custGeom>
          <a:blipFill>
            <a:blip r:embed="rId6"/>
            <a:stretch>
              <a:fillRect/>
            </a:stretch>
          </a:blipFill>
        </p:spPr>
        <p:txBody>
          <a:bodyPr/>
          <a:lstStyle/>
          <a:p>
            <a:endParaRPr lang="en-US" dirty="0"/>
          </a:p>
        </p:txBody>
      </p:sp>
      <p:sp>
        <p:nvSpPr>
          <p:cNvPr id="17" name="Freeform 17"/>
          <p:cNvSpPr/>
          <p:nvPr/>
        </p:nvSpPr>
        <p:spPr>
          <a:xfrm>
            <a:off x="719427" y="8851787"/>
            <a:ext cx="552858" cy="813026"/>
          </a:xfrm>
          <a:custGeom>
            <a:avLst/>
            <a:gdLst/>
            <a:ahLst/>
            <a:cxnLst/>
            <a:rect l="l" t="t" r="r" b="b"/>
            <a:pathLst>
              <a:path w="552858" h="813026">
                <a:moveTo>
                  <a:pt x="0" y="0"/>
                </a:moveTo>
                <a:lnTo>
                  <a:pt x="552857" y="0"/>
                </a:lnTo>
                <a:lnTo>
                  <a:pt x="552857" y="813026"/>
                </a:lnTo>
                <a:lnTo>
                  <a:pt x="0" y="813026"/>
                </a:lnTo>
                <a:lnTo>
                  <a:pt x="0" y="0"/>
                </a:lnTo>
                <a:close/>
              </a:path>
            </a:pathLst>
          </a:custGeom>
          <a:blipFill>
            <a:blip r:embed="rId7"/>
            <a:stretch>
              <a:fillRect/>
            </a:stretch>
          </a:blipFill>
        </p:spPr>
        <p:txBody>
          <a:bodyPr/>
          <a:lstStyle/>
          <a:p>
            <a:endParaRPr lang="en-US" dirty="0"/>
          </a:p>
        </p:txBody>
      </p:sp>
      <p:grpSp>
        <p:nvGrpSpPr>
          <p:cNvPr id="18" name="Group 18"/>
          <p:cNvGrpSpPr/>
          <p:nvPr/>
        </p:nvGrpSpPr>
        <p:grpSpPr>
          <a:xfrm>
            <a:off x="1695667" y="5143500"/>
            <a:ext cx="5771997" cy="984513"/>
            <a:chOff x="0" y="0"/>
            <a:chExt cx="1520197" cy="259296"/>
          </a:xfrm>
        </p:grpSpPr>
        <p:sp>
          <p:nvSpPr>
            <p:cNvPr id="19" name="Freeform 19"/>
            <p:cNvSpPr/>
            <p:nvPr/>
          </p:nvSpPr>
          <p:spPr>
            <a:xfrm>
              <a:off x="0" y="0"/>
              <a:ext cx="1520197" cy="259296"/>
            </a:xfrm>
            <a:custGeom>
              <a:avLst/>
              <a:gdLst/>
              <a:ahLst/>
              <a:cxnLst/>
              <a:rect l="l" t="t" r="r" b="b"/>
              <a:pathLst>
                <a:path w="1520197" h="259296">
                  <a:moveTo>
                    <a:pt x="68406" y="0"/>
                  </a:moveTo>
                  <a:lnTo>
                    <a:pt x="1451791" y="0"/>
                  </a:lnTo>
                  <a:cubicBezTo>
                    <a:pt x="1469933" y="0"/>
                    <a:pt x="1487332" y="7207"/>
                    <a:pt x="1500161" y="20036"/>
                  </a:cubicBezTo>
                  <a:cubicBezTo>
                    <a:pt x="1512990" y="32864"/>
                    <a:pt x="1520197" y="50263"/>
                    <a:pt x="1520197" y="68406"/>
                  </a:cubicBezTo>
                  <a:lnTo>
                    <a:pt x="1520197" y="190890"/>
                  </a:lnTo>
                  <a:cubicBezTo>
                    <a:pt x="1520197" y="209032"/>
                    <a:pt x="1512990" y="226431"/>
                    <a:pt x="1500161" y="239260"/>
                  </a:cubicBezTo>
                  <a:cubicBezTo>
                    <a:pt x="1487332" y="252089"/>
                    <a:pt x="1469933" y="259296"/>
                    <a:pt x="1451791" y="259296"/>
                  </a:cubicBezTo>
                  <a:lnTo>
                    <a:pt x="68406" y="259296"/>
                  </a:lnTo>
                  <a:cubicBezTo>
                    <a:pt x="50263" y="259296"/>
                    <a:pt x="32864" y="252089"/>
                    <a:pt x="20036" y="239260"/>
                  </a:cubicBezTo>
                  <a:cubicBezTo>
                    <a:pt x="7207" y="226431"/>
                    <a:pt x="0" y="209032"/>
                    <a:pt x="0" y="190890"/>
                  </a:cubicBezTo>
                  <a:lnTo>
                    <a:pt x="0" y="68406"/>
                  </a:lnTo>
                  <a:cubicBezTo>
                    <a:pt x="0" y="50263"/>
                    <a:pt x="7207" y="32864"/>
                    <a:pt x="20036" y="20036"/>
                  </a:cubicBezTo>
                  <a:cubicBezTo>
                    <a:pt x="32864" y="7207"/>
                    <a:pt x="50263" y="0"/>
                    <a:pt x="68406" y="0"/>
                  </a:cubicBezTo>
                  <a:close/>
                </a:path>
              </a:pathLst>
            </a:custGeom>
            <a:solidFill>
              <a:srgbClr val="CFD98A"/>
            </a:solidFill>
          </p:spPr>
          <p:txBody>
            <a:bodyPr/>
            <a:lstStyle/>
            <a:p>
              <a:endParaRPr lang="en-US" dirty="0"/>
            </a:p>
          </p:txBody>
        </p:sp>
        <p:sp>
          <p:nvSpPr>
            <p:cNvPr id="20" name="TextBox 20"/>
            <p:cNvSpPr txBox="1"/>
            <p:nvPr/>
          </p:nvSpPr>
          <p:spPr>
            <a:xfrm>
              <a:off x="0" y="-66675"/>
              <a:ext cx="1520197" cy="325971"/>
            </a:xfrm>
            <a:prstGeom prst="rect">
              <a:avLst/>
            </a:prstGeom>
          </p:spPr>
          <p:txBody>
            <a:bodyPr lIns="50800" tIns="50800" rIns="50800" bIns="50800" rtlCol="0" anchor="ctr"/>
            <a:lstStyle/>
            <a:p>
              <a:pPr algn="ctr">
                <a:lnSpc>
                  <a:spcPts val="4759"/>
                </a:lnSpc>
              </a:pPr>
              <a:r>
                <a:rPr lang="en-US" sz="3399" b="1" dirty="0">
                  <a:solidFill>
                    <a:srgbClr val="000000"/>
                  </a:solidFill>
                  <a:latin typeface="Solway Bold"/>
                  <a:ea typeface="Solway Bold"/>
                  <a:cs typeface="Solway Bold"/>
                  <a:sym typeface="Solway Bold"/>
                </a:rPr>
                <a:t>Vegetable</a:t>
              </a:r>
            </a:p>
          </p:txBody>
        </p:sp>
      </p:grpSp>
      <p:sp>
        <p:nvSpPr>
          <p:cNvPr id="21" name="Freeform 21"/>
          <p:cNvSpPr/>
          <p:nvPr/>
        </p:nvSpPr>
        <p:spPr>
          <a:xfrm>
            <a:off x="473164" y="5195877"/>
            <a:ext cx="738929" cy="932135"/>
          </a:xfrm>
          <a:custGeom>
            <a:avLst/>
            <a:gdLst/>
            <a:ahLst/>
            <a:cxnLst/>
            <a:rect l="l" t="t" r="r" b="b"/>
            <a:pathLst>
              <a:path w="738929" h="932135">
                <a:moveTo>
                  <a:pt x="0" y="0"/>
                </a:moveTo>
                <a:lnTo>
                  <a:pt x="738929" y="0"/>
                </a:lnTo>
                <a:lnTo>
                  <a:pt x="738929" y="932136"/>
                </a:lnTo>
                <a:lnTo>
                  <a:pt x="0" y="9321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grpSp>
        <p:nvGrpSpPr>
          <p:cNvPr id="22" name="Group 22"/>
          <p:cNvGrpSpPr/>
          <p:nvPr/>
        </p:nvGrpSpPr>
        <p:grpSpPr>
          <a:xfrm>
            <a:off x="1695667" y="7616426"/>
            <a:ext cx="5771997" cy="955013"/>
            <a:chOff x="0" y="0"/>
            <a:chExt cx="1520197" cy="251526"/>
          </a:xfrm>
        </p:grpSpPr>
        <p:sp>
          <p:nvSpPr>
            <p:cNvPr id="23" name="Freeform 23"/>
            <p:cNvSpPr/>
            <p:nvPr/>
          </p:nvSpPr>
          <p:spPr>
            <a:xfrm>
              <a:off x="0" y="0"/>
              <a:ext cx="1520197" cy="251526"/>
            </a:xfrm>
            <a:custGeom>
              <a:avLst/>
              <a:gdLst/>
              <a:ahLst/>
              <a:cxnLst/>
              <a:rect l="l" t="t" r="r" b="b"/>
              <a:pathLst>
                <a:path w="1520197" h="251526">
                  <a:moveTo>
                    <a:pt x="68406" y="0"/>
                  </a:moveTo>
                  <a:lnTo>
                    <a:pt x="1451791" y="0"/>
                  </a:lnTo>
                  <a:cubicBezTo>
                    <a:pt x="1469933" y="0"/>
                    <a:pt x="1487332" y="7207"/>
                    <a:pt x="1500161" y="20036"/>
                  </a:cubicBezTo>
                  <a:cubicBezTo>
                    <a:pt x="1512990" y="32864"/>
                    <a:pt x="1520197" y="50263"/>
                    <a:pt x="1520197" y="68406"/>
                  </a:cubicBezTo>
                  <a:lnTo>
                    <a:pt x="1520197" y="183120"/>
                  </a:lnTo>
                  <a:cubicBezTo>
                    <a:pt x="1520197" y="201263"/>
                    <a:pt x="1512990" y="218662"/>
                    <a:pt x="1500161" y="231490"/>
                  </a:cubicBezTo>
                  <a:cubicBezTo>
                    <a:pt x="1487332" y="244319"/>
                    <a:pt x="1469933" y="251526"/>
                    <a:pt x="1451791" y="251526"/>
                  </a:cubicBezTo>
                  <a:lnTo>
                    <a:pt x="68406" y="251526"/>
                  </a:lnTo>
                  <a:cubicBezTo>
                    <a:pt x="50263" y="251526"/>
                    <a:pt x="32864" y="244319"/>
                    <a:pt x="20036" y="231490"/>
                  </a:cubicBezTo>
                  <a:cubicBezTo>
                    <a:pt x="7207" y="218662"/>
                    <a:pt x="0" y="201263"/>
                    <a:pt x="0" y="183120"/>
                  </a:cubicBezTo>
                  <a:lnTo>
                    <a:pt x="0" y="68406"/>
                  </a:lnTo>
                  <a:cubicBezTo>
                    <a:pt x="0" y="50263"/>
                    <a:pt x="7207" y="32864"/>
                    <a:pt x="20036" y="20036"/>
                  </a:cubicBezTo>
                  <a:cubicBezTo>
                    <a:pt x="32864" y="7207"/>
                    <a:pt x="50263" y="0"/>
                    <a:pt x="68406" y="0"/>
                  </a:cubicBezTo>
                  <a:close/>
                </a:path>
              </a:pathLst>
            </a:custGeom>
            <a:solidFill>
              <a:srgbClr val="C6E0F7"/>
            </a:solidFill>
          </p:spPr>
          <p:txBody>
            <a:bodyPr/>
            <a:lstStyle/>
            <a:p>
              <a:endParaRPr lang="en-US" dirty="0"/>
            </a:p>
          </p:txBody>
        </p:sp>
        <p:sp>
          <p:nvSpPr>
            <p:cNvPr id="24" name="TextBox 24"/>
            <p:cNvSpPr txBox="1"/>
            <p:nvPr/>
          </p:nvSpPr>
          <p:spPr>
            <a:xfrm>
              <a:off x="0" y="-66675"/>
              <a:ext cx="1520197" cy="318201"/>
            </a:xfrm>
            <a:prstGeom prst="rect">
              <a:avLst/>
            </a:prstGeom>
          </p:spPr>
          <p:txBody>
            <a:bodyPr lIns="50800" tIns="50800" rIns="50800" bIns="50800" rtlCol="0" anchor="ctr"/>
            <a:lstStyle/>
            <a:p>
              <a:pPr algn="ctr">
                <a:lnSpc>
                  <a:spcPts val="4759"/>
                </a:lnSpc>
              </a:pPr>
              <a:r>
                <a:rPr lang="en-US" sz="3399" b="1" dirty="0">
                  <a:solidFill>
                    <a:srgbClr val="000000"/>
                  </a:solidFill>
                  <a:latin typeface="Solway Bold"/>
                  <a:ea typeface="Solway Bold"/>
                  <a:cs typeface="Solway Bold"/>
                  <a:sym typeface="Solway Bold"/>
                </a:rPr>
                <a:t>Meat/Meat Alternates</a:t>
              </a:r>
            </a:p>
          </p:txBody>
        </p:sp>
      </p:grpSp>
      <p:sp>
        <p:nvSpPr>
          <p:cNvPr id="25" name="TextBox 25"/>
          <p:cNvSpPr txBox="1"/>
          <p:nvPr/>
        </p:nvSpPr>
        <p:spPr>
          <a:xfrm>
            <a:off x="214415" y="338740"/>
            <a:ext cx="17943820" cy="1034592"/>
          </a:xfrm>
          <a:prstGeom prst="rect">
            <a:avLst/>
          </a:prstGeom>
        </p:spPr>
        <p:txBody>
          <a:bodyPr lIns="0" tIns="0" rIns="0" bIns="0" rtlCol="0" anchor="t">
            <a:spAutoFit/>
          </a:bodyPr>
          <a:lstStyle/>
          <a:p>
            <a:pPr algn="ctr">
              <a:lnSpc>
                <a:spcPts val="7545"/>
              </a:lnSpc>
            </a:pPr>
            <a:r>
              <a:rPr lang="en-US" sz="8201" b="1" dirty="0">
                <a:solidFill>
                  <a:srgbClr val="FFDE59"/>
                </a:solidFill>
                <a:latin typeface="Solway Bold"/>
                <a:ea typeface="Solway Bold"/>
                <a:cs typeface="Solway Bold"/>
                <a:sym typeface="Solway Bold"/>
              </a:rPr>
              <a:t>Lunch Component Requirements</a:t>
            </a:r>
          </a:p>
        </p:txBody>
      </p:sp>
      <p:sp>
        <p:nvSpPr>
          <p:cNvPr id="26" name="Freeform 26"/>
          <p:cNvSpPr/>
          <p:nvPr/>
        </p:nvSpPr>
        <p:spPr>
          <a:xfrm>
            <a:off x="442042" y="7616426"/>
            <a:ext cx="1107628" cy="694785"/>
          </a:xfrm>
          <a:custGeom>
            <a:avLst/>
            <a:gdLst/>
            <a:ahLst/>
            <a:cxnLst/>
            <a:rect l="l" t="t" r="r" b="b"/>
            <a:pathLst>
              <a:path w="1107628" h="694785">
                <a:moveTo>
                  <a:pt x="0" y="0"/>
                </a:moveTo>
                <a:lnTo>
                  <a:pt x="1107628" y="0"/>
                </a:lnTo>
                <a:lnTo>
                  <a:pt x="1107628" y="694784"/>
                </a:lnTo>
                <a:lnTo>
                  <a:pt x="0" y="6947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grpSp>
        <p:nvGrpSpPr>
          <p:cNvPr id="28" name="Group 28"/>
          <p:cNvGrpSpPr/>
          <p:nvPr/>
        </p:nvGrpSpPr>
        <p:grpSpPr>
          <a:xfrm>
            <a:off x="9683306" y="7349726"/>
            <a:ext cx="3766705" cy="3132859"/>
            <a:chOff x="0" y="0"/>
            <a:chExt cx="880837" cy="732613"/>
          </a:xfrm>
        </p:grpSpPr>
        <p:sp>
          <p:nvSpPr>
            <p:cNvPr id="29" name="Freeform 29"/>
            <p:cNvSpPr/>
            <p:nvPr/>
          </p:nvSpPr>
          <p:spPr>
            <a:xfrm>
              <a:off x="0" y="0"/>
              <a:ext cx="880837" cy="732613"/>
            </a:xfrm>
            <a:custGeom>
              <a:avLst/>
              <a:gdLst/>
              <a:ahLst/>
              <a:cxnLst/>
              <a:rect l="l" t="t" r="r" b="b"/>
              <a:pathLst>
                <a:path w="880837" h="732613">
                  <a:moveTo>
                    <a:pt x="440419" y="0"/>
                  </a:moveTo>
                  <a:cubicBezTo>
                    <a:pt x="197182" y="0"/>
                    <a:pt x="0" y="164001"/>
                    <a:pt x="0" y="366307"/>
                  </a:cubicBezTo>
                  <a:cubicBezTo>
                    <a:pt x="0" y="568612"/>
                    <a:pt x="197182" y="732613"/>
                    <a:pt x="440419" y="732613"/>
                  </a:cubicBezTo>
                  <a:cubicBezTo>
                    <a:pt x="683655" y="732613"/>
                    <a:pt x="880837" y="568612"/>
                    <a:pt x="880837" y="366307"/>
                  </a:cubicBezTo>
                  <a:cubicBezTo>
                    <a:pt x="880837" y="164001"/>
                    <a:pt x="683655" y="0"/>
                    <a:pt x="440419" y="0"/>
                  </a:cubicBezTo>
                  <a:close/>
                </a:path>
              </a:pathLst>
            </a:custGeom>
            <a:solidFill>
              <a:srgbClr val="E4B1DF"/>
            </a:solidFill>
          </p:spPr>
          <p:txBody>
            <a:bodyPr/>
            <a:lstStyle/>
            <a:p>
              <a:endParaRPr lang="en-US" dirty="0"/>
            </a:p>
          </p:txBody>
        </p:sp>
        <p:sp>
          <p:nvSpPr>
            <p:cNvPr id="30" name="TextBox 30"/>
            <p:cNvSpPr txBox="1"/>
            <p:nvPr/>
          </p:nvSpPr>
          <p:spPr>
            <a:xfrm>
              <a:off x="82578" y="40108"/>
              <a:ext cx="715680" cy="623823"/>
            </a:xfrm>
            <a:prstGeom prst="rect">
              <a:avLst/>
            </a:prstGeom>
          </p:spPr>
          <p:txBody>
            <a:bodyPr lIns="50800" tIns="50800" rIns="50800" bIns="50800" rtlCol="0" anchor="ctr"/>
            <a:lstStyle/>
            <a:p>
              <a:pPr algn="ctr">
                <a:lnSpc>
                  <a:spcPts val="1960"/>
                </a:lnSpc>
              </a:pPr>
              <a:endParaRPr dirty="0"/>
            </a:p>
          </p:txBody>
        </p:sp>
      </p:grpSp>
      <p:sp>
        <p:nvSpPr>
          <p:cNvPr id="31" name="TextBox 31"/>
          <p:cNvSpPr txBox="1"/>
          <p:nvPr/>
        </p:nvSpPr>
        <p:spPr>
          <a:xfrm>
            <a:off x="10288548" y="7906668"/>
            <a:ext cx="2556220" cy="1998980"/>
          </a:xfrm>
          <a:prstGeom prst="rect">
            <a:avLst/>
          </a:prstGeom>
        </p:spPr>
        <p:txBody>
          <a:bodyPr lIns="0" tIns="0" rIns="0" bIns="0" rtlCol="0" anchor="t">
            <a:spAutoFit/>
          </a:bodyPr>
          <a:lstStyle/>
          <a:p>
            <a:pPr algn="ctr">
              <a:lnSpc>
                <a:spcPts val="3219"/>
              </a:lnSpc>
            </a:pPr>
            <a:r>
              <a:rPr lang="en-US" sz="2299" b="1" dirty="0">
                <a:solidFill>
                  <a:srgbClr val="000000"/>
                </a:solidFill>
                <a:latin typeface="Solway Bold"/>
                <a:ea typeface="Solway Bold"/>
                <a:cs typeface="Solway Bold"/>
                <a:sym typeface="Solway Bold"/>
              </a:rPr>
              <a:t>Daily &amp; weekly minimum required portion sizes per age/grade group</a:t>
            </a:r>
          </a:p>
        </p:txBody>
      </p:sp>
      <p:grpSp>
        <p:nvGrpSpPr>
          <p:cNvPr id="32" name="Group 32"/>
          <p:cNvGrpSpPr/>
          <p:nvPr/>
        </p:nvGrpSpPr>
        <p:grpSpPr>
          <a:xfrm>
            <a:off x="473164" y="1869528"/>
            <a:ext cx="7533409" cy="1543050"/>
            <a:chOff x="0" y="0"/>
            <a:chExt cx="1984108" cy="406400"/>
          </a:xfrm>
        </p:grpSpPr>
        <p:sp>
          <p:nvSpPr>
            <p:cNvPr id="33" name="Freeform 33"/>
            <p:cNvSpPr/>
            <p:nvPr/>
          </p:nvSpPr>
          <p:spPr>
            <a:xfrm>
              <a:off x="0" y="0"/>
              <a:ext cx="1984108" cy="406400"/>
            </a:xfrm>
            <a:custGeom>
              <a:avLst/>
              <a:gdLst/>
              <a:ahLst/>
              <a:cxnLst/>
              <a:rect l="l" t="t" r="r" b="b"/>
              <a:pathLst>
                <a:path w="1984108" h="406400">
                  <a:moveTo>
                    <a:pt x="1984108" y="0"/>
                  </a:moveTo>
                  <a:lnTo>
                    <a:pt x="0" y="0"/>
                  </a:lnTo>
                  <a:lnTo>
                    <a:pt x="101600" y="203200"/>
                  </a:lnTo>
                  <a:lnTo>
                    <a:pt x="0" y="406400"/>
                  </a:lnTo>
                  <a:lnTo>
                    <a:pt x="1984108" y="406400"/>
                  </a:lnTo>
                  <a:lnTo>
                    <a:pt x="1882508" y="203200"/>
                  </a:lnTo>
                  <a:lnTo>
                    <a:pt x="1984108" y="0"/>
                  </a:lnTo>
                  <a:close/>
                </a:path>
              </a:pathLst>
            </a:custGeom>
            <a:solidFill>
              <a:srgbClr val="9DCD5A"/>
            </a:solidFill>
          </p:spPr>
          <p:txBody>
            <a:bodyPr/>
            <a:lstStyle/>
            <a:p>
              <a:endParaRPr lang="en-US" dirty="0"/>
            </a:p>
          </p:txBody>
        </p:sp>
        <p:sp>
          <p:nvSpPr>
            <p:cNvPr id="34" name="TextBox 34"/>
            <p:cNvSpPr txBox="1"/>
            <p:nvPr/>
          </p:nvSpPr>
          <p:spPr>
            <a:xfrm>
              <a:off x="88900" y="-28575"/>
              <a:ext cx="1806308" cy="434975"/>
            </a:xfrm>
            <a:prstGeom prst="rect">
              <a:avLst/>
            </a:prstGeom>
          </p:spPr>
          <p:txBody>
            <a:bodyPr lIns="50800" tIns="50800" rIns="50800" bIns="50800" rtlCol="0" anchor="ctr"/>
            <a:lstStyle/>
            <a:p>
              <a:pPr algn="ctr">
                <a:lnSpc>
                  <a:spcPts val="1960"/>
                </a:lnSpc>
              </a:pPr>
              <a:endParaRPr dirty="0"/>
            </a:p>
          </p:txBody>
        </p:sp>
      </p:grpSp>
      <p:sp>
        <p:nvSpPr>
          <p:cNvPr id="35" name="TextBox 35"/>
          <p:cNvSpPr txBox="1"/>
          <p:nvPr/>
        </p:nvSpPr>
        <p:spPr>
          <a:xfrm>
            <a:off x="842628" y="2271483"/>
            <a:ext cx="6854409" cy="662940"/>
          </a:xfrm>
          <a:prstGeom prst="rect">
            <a:avLst/>
          </a:prstGeom>
        </p:spPr>
        <p:txBody>
          <a:bodyPr lIns="0" tIns="0" rIns="0" bIns="0" rtlCol="0" anchor="t">
            <a:spAutoFit/>
          </a:bodyPr>
          <a:lstStyle/>
          <a:p>
            <a:pPr algn="ctr">
              <a:lnSpc>
                <a:spcPts val="5459"/>
              </a:lnSpc>
            </a:pPr>
            <a:r>
              <a:rPr lang="en-US" sz="3899" b="1" dirty="0">
                <a:solidFill>
                  <a:srgbClr val="000000"/>
                </a:solidFill>
                <a:latin typeface="Solway Bold"/>
                <a:ea typeface="Solway Bold"/>
                <a:cs typeface="Solway Bold"/>
                <a:sym typeface="Solway Bold"/>
              </a:rPr>
              <a:t>Must Offer 5 Components</a:t>
            </a:r>
          </a:p>
        </p:txBody>
      </p:sp>
      <p:grpSp>
        <p:nvGrpSpPr>
          <p:cNvPr id="36" name="Group 36"/>
          <p:cNvGrpSpPr/>
          <p:nvPr/>
        </p:nvGrpSpPr>
        <p:grpSpPr>
          <a:xfrm>
            <a:off x="13677342" y="9258300"/>
            <a:ext cx="4153041" cy="324686"/>
            <a:chOff x="0" y="0"/>
            <a:chExt cx="5537388" cy="432915"/>
          </a:xfrm>
        </p:grpSpPr>
        <p:grpSp>
          <p:nvGrpSpPr>
            <p:cNvPr id="37" name="Group 37"/>
            <p:cNvGrpSpPr/>
            <p:nvPr/>
          </p:nvGrpSpPr>
          <p:grpSpPr>
            <a:xfrm>
              <a:off x="0" y="0"/>
              <a:ext cx="5537388" cy="432915"/>
              <a:chOff x="0" y="0"/>
              <a:chExt cx="1093805" cy="85514"/>
            </a:xfrm>
          </p:grpSpPr>
          <p:sp>
            <p:nvSpPr>
              <p:cNvPr id="38" name="Freeform 38"/>
              <p:cNvSpPr/>
              <p:nvPr/>
            </p:nvSpPr>
            <p:spPr>
              <a:xfrm>
                <a:off x="0" y="0"/>
                <a:ext cx="1093805" cy="85514"/>
              </a:xfrm>
              <a:custGeom>
                <a:avLst/>
                <a:gdLst/>
                <a:ahLst/>
                <a:cxnLst/>
                <a:rect l="l" t="t" r="r" b="b"/>
                <a:pathLst>
                  <a:path w="1093805" h="85514">
                    <a:moveTo>
                      <a:pt x="42757" y="0"/>
                    </a:moveTo>
                    <a:lnTo>
                      <a:pt x="1051048" y="0"/>
                    </a:lnTo>
                    <a:cubicBezTo>
                      <a:pt x="1074662" y="0"/>
                      <a:pt x="1093805" y="19143"/>
                      <a:pt x="1093805" y="42757"/>
                    </a:cubicBezTo>
                    <a:lnTo>
                      <a:pt x="1093805" y="42757"/>
                    </a:lnTo>
                    <a:cubicBezTo>
                      <a:pt x="1093805" y="54097"/>
                      <a:pt x="1089300" y="64972"/>
                      <a:pt x="1081282" y="72991"/>
                    </a:cubicBezTo>
                    <a:cubicBezTo>
                      <a:pt x="1073263" y="81009"/>
                      <a:pt x="1062388" y="85514"/>
                      <a:pt x="1051048" y="85514"/>
                    </a:cubicBezTo>
                    <a:lnTo>
                      <a:pt x="42757" y="85514"/>
                    </a:lnTo>
                    <a:cubicBezTo>
                      <a:pt x="19143" y="85514"/>
                      <a:pt x="0" y="66371"/>
                      <a:pt x="0" y="42757"/>
                    </a:cubicBezTo>
                    <a:lnTo>
                      <a:pt x="0" y="42757"/>
                    </a:lnTo>
                    <a:cubicBezTo>
                      <a:pt x="0" y="19143"/>
                      <a:pt x="19143" y="0"/>
                      <a:pt x="42757" y="0"/>
                    </a:cubicBezTo>
                    <a:close/>
                  </a:path>
                </a:pathLst>
              </a:custGeom>
              <a:solidFill>
                <a:srgbClr val="3E804D"/>
              </a:solidFill>
            </p:spPr>
            <p:txBody>
              <a:bodyPr/>
              <a:lstStyle/>
              <a:p>
                <a:endParaRPr lang="en-US" dirty="0"/>
              </a:p>
            </p:txBody>
          </p:sp>
          <p:sp>
            <p:nvSpPr>
              <p:cNvPr id="39" name="TextBox 39"/>
              <p:cNvSpPr txBox="1"/>
              <p:nvPr/>
            </p:nvSpPr>
            <p:spPr>
              <a:xfrm>
                <a:off x="0" y="-28575"/>
                <a:ext cx="1093805" cy="114089"/>
              </a:xfrm>
              <a:prstGeom prst="rect">
                <a:avLst/>
              </a:prstGeom>
            </p:spPr>
            <p:txBody>
              <a:bodyPr lIns="50800" tIns="50800" rIns="50800" bIns="50800" rtlCol="0" anchor="ctr"/>
              <a:lstStyle/>
              <a:p>
                <a:pPr algn="ctr">
                  <a:lnSpc>
                    <a:spcPts val="1960"/>
                  </a:lnSpc>
                </a:pPr>
                <a:endParaRPr dirty="0"/>
              </a:p>
            </p:txBody>
          </p:sp>
        </p:grpSp>
        <p:sp>
          <p:nvSpPr>
            <p:cNvPr id="40" name="TextBox 40"/>
            <p:cNvSpPr txBox="1"/>
            <p:nvPr/>
          </p:nvSpPr>
          <p:spPr>
            <a:xfrm>
              <a:off x="504948" y="19820"/>
              <a:ext cx="4527492" cy="364700"/>
            </a:xfrm>
            <a:prstGeom prst="rect">
              <a:avLst/>
            </a:prstGeom>
          </p:spPr>
          <p:txBody>
            <a:bodyPr lIns="0" tIns="0" rIns="0" bIns="0" rtlCol="0" anchor="t">
              <a:spAutoFit/>
            </a:bodyPr>
            <a:lstStyle/>
            <a:p>
              <a:pPr algn="ctr">
                <a:lnSpc>
                  <a:spcPts val="2380"/>
                </a:lnSpc>
              </a:pPr>
              <a:r>
                <a:rPr lang="en-US" sz="1700" b="1" dirty="0">
                  <a:solidFill>
                    <a:srgbClr val="FFFFFF"/>
                  </a:solidFill>
                  <a:latin typeface="Solway Bold"/>
                  <a:ea typeface="Solway Bold"/>
                  <a:cs typeface="Solway Bold"/>
                  <a:sym typeface="Solway Bold"/>
                </a:rPr>
                <a:t>BROOME-TIOGA BOCES</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B508B"/>
        </a:solidFill>
        <a:effectLst/>
      </p:bgPr>
    </p:bg>
    <p:spTree>
      <p:nvGrpSpPr>
        <p:cNvPr id="1" name=""/>
        <p:cNvGrpSpPr/>
        <p:nvPr/>
      </p:nvGrpSpPr>
      <p:grpSpPr>
        <a:xfrm>
          <a:off x="0" y="0"/>
          <a:ext cx="0" cy="0"/>
          <a:chOff x="0" y="0"/>
          <a:chExt cx="0" cy="0"/>
        </a:xfrm>
      </p:grpSpPr>
      <p:grpSp>
        <p:nvGrpSpPr>
          <p:cNvPr id="2" name="Group 2"/>
          <p:cNvGrpSpPr/>
          <p:nvPr/>
        </p:nvGrpSpPr>
        <p:grpSpPr>
          <a:xfrm>
            <a:off x="109105" y="3545312"/>
            <a:ext cx="18100964" cy="5641027"/>
            <a:chOff x="0" y="0"/>
            <a:chExt cx="4767332" cy="1485703"/>
          </a:xfrm>
        </p:grpSpPr>
        <p:sp>
          <p:nvSpPr>
            <p:cNvPr id="3" name="Freeform 3"/>
            <p:cNvSpPr/>
            <p:nvPr/>
          </p:nvSpPr>
          <p:spPr>
            <a:xfrm>
              <a:off x="0" y="0"/>
              <a:ext cx="4767332" cy="1485703"/>
            </a:xfrm>
            <a:custGeom>
              <a:avLst/>
              <a:gdLst/>
              <a:ahLst/>
              <a:cxnLst/>
              <a:rect l="l" t="t" r="r" b="b"/>
              <a:pathLst>
                <a:path w="4767332" h="1485703">
                  <a:moveTo>
                    <a:pt x="21813" y="0"/>
                  </a:moveTo>
                  <a:lnTo>
                    <a:pt x="4745519" y="0"/>
                  </a:lnTo>
                  <a:cubicBezTo>
                    <a:pt x="4757566" y="0"/>
                    <a:pt x="4767332" y="9766"/>
                    <a:pt x="4767332" y="21813"/>
                  </a:cubicBezTo>
                  <a:lnTo>
                    <a:pt x="4767332" y="1463890"/>
                  </a:lnTo>
                  <a:cubicBezTo>
                    <a:pt x="4767332" y="1475937"/>
                    <a:pt x="4757566" y="1485703"/>
                    <a:pt x="4745519" y="1485703"/>
                  </a:cubicBezTo>
                  <a:lnTo>
                    <a:pt x="21813" y="1485703"/>
                  </a:lnTo>
                  <a:cubicBezTo>
                    <a:pt x="9766" y="1485703"/>
                    <a:pt x="0" y="1475937"/>
                    <a:pt x="0" y="1463890"/>
                  </a:cubicBezTo>
                  <a:lnTo>
                    <a:pt x="0" y="21813"/>
                  </a:lnTo>
                  <a:cubicBezTo>
                    <a:pt x="0" y="9766"/>
                    <a:pt x="9766" y="0"/>
                    <a:pt x="21813" y="0"/>
                  </a:cubicBezTo>
                  <a:close/>
                </a:path>
              </a:pathLst>
            </a:custGeom>
            <a:solidFill>
              <a:srgbClr val="7ABCBE"/>
            </a:solidFill>
          </p:spPr>
          <p:txBody>
            <a:bodyPr/>
            <a:lstStyle/>
            <a:p>
              <a:endParaRPr lang="en-US" dirty="0"/>
            </a:p>
          </p:txBody>
        </p:sp>
        <p:sp>
          <p:nvSpPr>
            <p:cNvPr id="4" name="TextBox 4"/>
            <p:cNvSpPr txBox="1"/>
            <p:nvPr/>
          </p:nvSpPr>
          <p:spPr>
            <a:xfrm>
              <a:off x="0" y="-28575"/>
              <a:ext cx="4767332" cy="1514278"/>
            </a:xfrm>
            <a:prstGeom prst="rect">
              <a:avLst/>
            </a:prstGeom>
          </p:spPr>
          <p:txBody>
            <a:bodyPr lIns="50800" tIns="50800" rIns="50800" bIns="50800" rtlCol="0" anchor="ctr"/>
            <a:lstStyle/>
            <a:p>
              <a:pPr algn="ctr">
                <a:lnSpc>
                  <a:spcPts val="1960"/>
                </a:lnSpc>
              </a:pPr>
              <a:endParaRPr dirty="0"/>
            </a:p>
          </p:txBody>
        </p:sp>
      </p:grpSp>
      <p:sp>
        <p:nvSpPr>
          <p:cNvPr id="5" name="Freeform 5"/>
          <p:cNvSpPr/>
          <p:nvPr/>
        </p:nvSpPr>
        <p:spPr>
          <a:xfrm>
            <a:off x="12828360" y="279095"/>
            <a:ext cx="4899095" cy="2989992"/>
          </a:xfrm>
          <a:custGeom>
            <a:avLst/>
            <a:gdLst/>
            <a:ahLst/>
            <a:cxnLst/>
            <a:rect l="l" t="t" r="r" b="b"/>
            <a:pathLst>
              <a:path w="4899095" h="2989992">
                <a:moveTo>
                  <a:pt x="0" y="0"/>
                </a:moveTo>
                <a:lnTo>
                  <a:pt x="4899095" y="0"/>
                </a:lnTo>
                <a:lnTo>
                  <a:pt x="4899095" y="2989992"/>
                </a:lnTo>
                <a:lnTo>
                  <a:pt x="0" y="2989992"/>
                </a:lnTo>
                <a:lnTo>
                  <a:pt x="0" y="0"/>
                </a:lnTo>
                <a:close/>
              </a:path>
            </a:pathLst>
          </a:custGeom>
          <a:blipFill>
            <a:blip r:embed="rId3"/>
            <a:stretch>
              <a:fillRect l="-10270" t="-25683" r="-9441" b="-25104"/>
            </a:stretch>
          </a:blipFill>
        </p:spPr>
        <p:txBody>
          <a:bodyPr/>
          <a:lstStyle/>
          <a:p>
            <a:endParaRPr lang="en-US" dirty="0"/>
          </a:p>
        </p:txBody>
      </p:sp>
      <p:grpSp>
        <p:nvGrpSpPr>
          <p:cNvPr id="6" name="Group 6"/>
          <p:cNvGrpSpPr/>
          <p:nvPr/>
        </p:nvGrpSpPr>
        <p:grpSpPr>
          <a:xfrm>
            <a:off x="226428" y="3833768"/>
            <a:ext cx="3413853" cy="5073405"/>
            <a:chOff x="0" y="0"/>
            <a:chExt cx="4551804" cy="6764540"/>
          </a:xfrm>
        </p:grpSpPr>
        <p:grpSp>
          <p:nvGrpSpPr>
            <p:cNvPr id="7" name="Group 7"/>
            <p:cNvGrpSpPr/>
            <p:nvPr/>
          </p:nvGrpSpPr>
          <p:grpSpPr>
            <a:xfrm>
              <a:off x="83447" y="0"/>
              <a:ext cx="4468357" cy="6764540"/>
              <a:chOff x="0" y="0"/>
              <a:chExt cx="775765" cy="1174412"/>
            </a:xfrm>
          </p:grpSpPr>
          <p:sp>
            <p:nvSpPr>
              <p:cNvPr id="8" name="Freeform 8"/>
              <p:cNvSpPr/>
              <p:nvPr/>
            </p:nvSpPr>
            <p:spPr>
              <a:xfrm>
                <a:off x="0" y="0"/>
                <a:ext cx="775765" cy="1174412"/>
              </a:xfrm>
              <a:custGeom>
                <a:avLst/>
                <a:gdLst/>
                <a:ahLst/>
                <a:cxnLst/>
                <a:rect l="l" t="t" r="r" b="b"/>
                <a:pathLst>
                  <a:path w="775765" h="1174412">
                    <a:moveTo>
                      <a:pt x="125345" y="0"/>
                    </a:moveTo>
                    <a:lnTo>
                      <a:pt x="650420" y="0"/>
                    </a:lnTo>
                    <a:cubicBezTo>
                      <a:pt x="683663" y="0"/>
                      <a:pt x="715545" y="13206"/>
                      <a:pt x="739052" y="36713"/>
                    </a:cubicBezTo>
                    <a:cubicBezTo>
                      <a:pt x="762559" y="60219"/>
                      <a:pt x="775765" y="92101"/>
                      <a:pt x="775765" y="125345"/>
                    </a:cubicBezTo>
                    <a:lnTo>
                      <a:pt x="775765" y="1049067"/>
                    </a:lnTo>
                    <a:cubicBezTo>
                      <a:pt x="775765" y="1082310"/>
                      <a:pt x="762559" y="1114192"/>
                      <a:pt x="739052" y="1137699"/>
                    </a:cubicBezTo>
                    <a:cubicBezTo>
                      <a:pt x="715545" y="1161206"/>
                      <a:pt x="683663" y="1174412"/>
                      <a:pt x="650420" y="1174412"/>
                    </a:cubicBezTo>
                    <a:lnTo>
                      <a:pt x="125345" y="1174412"/>
                    </a:lnTo>
                    <a:cubicBezTo>
                      <a:pt x="92101" y="1174412"/>
                      <a:pt x="60219" y="1161206"/>
                      <a:pt x="36713" y="1137699"/>
                    </a:cubicBezTo>
                    <a:cubicBezTo>
                      <a:pt x="13206" y="1114192"/>
                      <a:pt x="0" y="1082310"/>
                      <a:pt x="0" y="1049067"/>
                    </a:cubicBezTo>
                    <a:lnTo>
                      <a:pt x="0" y="125345"/>
                    </a:lnTo>
                    <a:cubicBezTo>
                      <a:pt x="0" y="92101"/>
                      <a:pt x="13206" y="60219"/>
                      <a:pt x="36713" y="36713"/>
                    </a:cubicBezTo>
                    <a:cubicBezTo>
                      <a:pt x="60219" y="13206"/>
                      <a:pt x="92101" y="0"/>
                      <a:pt x="125345" y="0"/>
                    </a:cubicBezTo>
                    <a:close/>
                  </a:path>
                </a:pathLst>
              </a:custGeom>
              <a:solidFill>
                <a:srgbClr val="F2F2F2"/>
              </a:solidFill>
            </p:spPr>
            <p:txBody>
              <a:bodyPr/>
              <a:lstStyle/>
              <a:p>
                <a:endParaRPr lang="en-US" dirty="0"/>
              </a:p>
            </p:txBody>
          </p:sp>
          <p:sp>
            <p:nvSpPr>
              <p:cNvPr id="9" name="TextBox 9"/>
              <p:cNvSpPr txBox="1"/>
              <p:nvPr/>
            </p:nvSpPr>
            <p:spPr>
              <a:xfrm>
                <a:off x="0" y="-28575"/>
                <a:ext cx="775765" cy="1202987"/>
              </a:xfrm>
              <a:prstGeom prst="rect">
                <a:avLst/>
              </a:prstGeom>
            </p:spPr>
            <p:txBody>
              <a:bodyPr lIns="54327" tIns="54327" rIns="54327" bIns="54327" rtlCol="0" anchor="ctr"/>
              <a:lstStyle/>
              <a:p>
                <a:pPr algn="ctr">
                  <a:lnSpc>
                    <a:spcPts val="1960"/>
                  </a:lnSpc>
                </a:pPr>
                <a:endParaRPr dirty="0"/>
              </a:p>
            </p:txBody>
          </p:sp>
        </p:grpSp>
        <p:sp>
          <p:nvSpPr>
            <p:cNvPr id="10" name="Freeform 10"/>
            <p:cNvSpPr/>
            <p:nvPr/>
          </p:nvSpPr>
          <p:spPr>
            <a:xfrm>
              <a:off x="1438577" y="5250116"/>
              <a:ext cx="1284862" cy="1114326"/>
            </a:xfrm>
            <a:custGeom>
              <a:avLst/>
              <a:gdLst/>
              <a:ahLst/>
              <a:cxnLst/>
              <a:rect l="l" t="t" r="r" b="b"/>
              <a:pathLst>
                <a:path w="1284862" h="1114326">
                  <a:moveTo>
                    <a:pt x="0" y="0"/>
                  </a:moveTo>
                  <a:lnTo>
                    <a:pt x="1284862" y="0"/>
                  </a:lnTo>
                  <a:lnTo>
                    <a:pt x="1284862" y="1114325"/>
                  </a:lnTo>
                  <a:lnTo>
                    <a:pt x="0" y="11143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11" name="Freeform 11"/>
            <p:cNvSpPr/>
            <p:nvPr/>
          </p:nvSpPr>
          <p:spPr>
            <a:xfrm rot="-3361739">
              <a:off x="312835" y="4802163"/>
              <a:ext cx="1238721" cy="1413478"/>
            </a:xfrm>
            <a:custGeom>
              <a:avLst/>
              <a:gdLst/>
              <a:ahLst/>
              <a:cxnLst/>
              <a:rect l="l" t="t" r="r" b="b"/>
              <a:pathLst>
                <a:path w="1238721" h="1413478">
                  <a:moveTo>
                    <a:pt x="0" y="0"/>
                  </a:moveTo>
                  <a:lnTo>
                    <a:pt x="1238720" y="0"/>
                  </a:lnTo>
                  <a:lnTo>
                    <a:pt x="1238720" y="1413478"/>
                  </a:lnTo>
                  <a:lnTo>
                    <a:pt x="0" y="14134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12" name="Freeform 12"/>
            <p:cNvSpPr/>
            <p:nvPr/>
          </p:nvSpPr>
          <p:spPr>
            <a:xfrm>
              <a:off x="2945302" y="5122315"/>
              <a:ext cx="1127487" cy="955289"/>
            </a:xfrm>
            <a:custGeom>
              <a:avLst/>
              <a:gdLst/>
              <a:ahLst/>
              <a:cxnLst/>
              <a:rect l="l" t="t" r="r" b="b"/>
              <a:pathLst>
                <a:path w="1127487" h="955289">
                  <a:moveTo>
                    <a:pt x="0" y="0"/>
                  </a:moveTo>
                  <a:lnTo>
                    <a:pt x="1127488" y="0"/>
                  </a:lnTo>
                  <a:lnTo>
                    <a:pt x="1127488" y="955289"/>
                  </a:lnTo>
                  <a:lnTo>
                    <a:pt x="0" y="9552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13" name="TextBox 13"/>
            <p:cNvSpPr txBox="1"/>
            <p:nvPr/>
          </p:nvSpPr>
          <p:spPr>
            <a:xfrm>
              <a:off x="601615" y="476494"/>
              <a:ext cx="3181049" cy="1697780"/>
            </a:xfrm>
            <a:prstGeom prst="rect">
              <a:avLst/>
            </a:prstGeom>
          </p:spPr>
          <p:txBody>
            <a:bodyPr lIns="0" tIns="0" rIns="0" bIns="0" rtlCol="0" anchor="t">
              <a:spAutoFit/>
            </a:bodyPr>
            <a:lstStyle/>
            <a:p>
              <a:pPr algn="ctr">
                <a:lnSpc>
                  <a:spcPts val="4787"/>
                </a:lnSpc>
              </a:pPr>
              <a:r>
                <a:rPr lang="en-US" sz="4787" b="1" dirty="0">
                  <a:solidFill>
                    <a:srgbClr val="000000"/>
                  </a:solidFill>
                  <a:latin typeface="Solway Bold"/>
                  <a:ea typeface="Solway Bold"/>
                  <a:cs typeface="Solway Bold"/>
                  <a:sym typeface="Solway Bold"/>
                </a:rPr>
                <a:t>Red/</a:t>
              </a:r>
            </a:p>
            <a:p>
              <a:pPr algn="ctr">
                <a:lnSpc>
                  <a:spcPts val="4787"/>
                </a:lnSpc>
              </a:pPr>
              <a:r>
                <a:rPr lang="en-US" sz="4787" b="1" dirty="0">
                  <a:solidFill>
                    <a:srgbClr val="000000"/>
                  </a:solidFill>
                  <a:latin typeface="Solway Bold"/>
                  <a:ea typeface="Solway Bold"/>
                  <a:cs typeface="Solway Bold"/>
                  <a:sym typeface="Solway Bold"/>
                </a:rPr>
                <a:t>Orange</a:t>
              </a:r>
            </a:p>
          </p:txBody>
        </p:sp>
        <p:sp>
          <p:nvSpPr>
            <p:cNvPr id="14" name="TextBox 14"/>
            <p:cNvSpPr txBox="1"/>
            <p:nvPr/>
          </p:nvSpPr>
          <p:spPr>
            <a:xfrm>
              <a:off x="582038" y="2349834"/>
              <a:ext cx="3471175" cy="2295770"/>
            </a:xfrm>
            <a:prstGeom prst="rect">
              <a:avLst/>
            </a:prstGeom>
          </p:spPr>
          <p:txBody>
            <a:bodyPr lIns="0" tIns="0" rIns="0" bIns="0" rtlCol="0" anchor="t">
              <a:spAutoFit/>
            </a:bodyPr>
            <a:lstStyle/>
            <a:p>
              <a:pPr algn="ctr">
                <a:lnSpc>
                  <a:spcPts val="4619"/>
                </a:lnSpc>
              </a:pPr>
              <a:r>
                <a:rPr lang="en-US" sz="3299" dirty="0">
                  <a:solidFill>
                    <a:srgbClr val="000000"/>
                  </a:solidFill>
                  <a:latin typeface="Solway"/>
                  <a:ea typeface="Solway"/>
                  <a:cs typeface="Solway"/>
                  <a:sym typeface="Solway"/>
                </a:rPr>
                <a:t>Tomato, </a:t>
              </a:r>
            </a:p>
            <a:p>
              <a:pPr algn="ctr">
                <a:lnSpc>
                  <a:spcPts val="4619"/>
                </a:lnSpc>
              </a:pPr>
              <a:r>
                <a:rPr lang="en-US" sz="3299" dirty="0">
                  <a:solidFill>
                    <a:srgbClr val="000000"/>
                  </a:solidFill>
                  <a:latin typeface="Solway"/>
                  <a:ea typeface="Solway"/>
                  <a:cs typeface="Solway"/>
                  <a:sym typeface="Solway"/>
                </a:rPr>
                <a:t>Red Pepper, Carrots</a:t>
              </a:r>
            </a:p>
          </p:txBody>
        </p:sp>
      </p:grpSp>
      <p:grpSp>
        <p:nvGrpSpPr>
          <p:cNvPr id="15" name="Group 15"/>
          <p:cNvGrpSpPr/>
          <p:nvPr/>
        </p:nvGrpSpPr>
        <p:grpSpPr>
          <a:xfrm>
            <a:off x="3906981" y="3833768"/>
            <a:ext cx="3204979" cy="5073405"/>
            <a:chOff x="0" y="0"/>
            <a:chExt cx="4273306" cy="6764540"/>
          </a:xfrm>
        </p:grpSpPr>
        <p:grpSp>
          <p:nvGrpSpPr>
            <p:cNvPr id="16" name="Group 16"/>
            <p:cNvGrpSpPr/>
            <p:nvPr/>
          </p:nvGrpSpPr>
          <p:grpSpPr>
            <a:xfrm>
              <a:off x="0" y="0"/>
              <a:ext cx="4273306" cy="6764540"/>
              <a:chOff x="0" y="0"/>
              <a:chExt cx="770906" cy="1220325"/>
            </a:xfrm>
          </p:grpSpPr>
          <p:sp>
            <p:nvSpPr>
              <p:cNvPr id="17" name="Freeform 17"/>
              <p:cNvSpPr/>
              <p:nvPr/>
            </p:nvSpPr>
            <p:spPr>
              <a:xfrm>
                <a:off x="0" y="0"/>
                <a:ext cx="770906" cy="1220325"/>
              </a:xfrm>
              <a:custGeom>
                <a:avLst/>
                <a:gdLst/>
                <a:ahLst/>
                <a:cxnLst/>
                <a:rect l="l" t="t" r="r" b="b"/>
                <a:pathLst>
                  <a:path w="770906" h="1220325">
                    <a:moveTo>
                      <a:pt x="131066" y="0"/>
                    </a:moveTo>
                    <a:lnTo>
                      <a:pt x="639840" y="0"/>
                    </a:lnTo>
                    <a:cubicBezTo>
                      <a:pt x="712225" y="0"/>
                      <a:pt x="770906" y="58680"/>
                      <a:pt x="770906" y="131066"/>
                    </a:cubicBezTo>
                    <a:lnTo>
                      <a:pt x="770906" y="1089259"/>
                    </a:lnTo>
                    <a:cubicBezTo>
                      <a:pt x="770906" y="1161645"/>
                      <a:pt x="712225" y="1220325"/>
                      <a:pt x="639840" y="1220325"/>
                    </a:cubicBezTo>
                    <a:lnTo>
                      <a:pt x="131066" y="1220325"/>
                    </a:lnTo>
                    <a:cubicBezTo>
                      <a:pt x="58680" y="1220325"/>
                      <a:pt x="0" y="1161645"/>
                      <a:pt x="0" y="1089259"/>
                    </a:cubicBezTo>
                    <a:lnTo>
                      <a:pt x="0" y="131066"/>
                    </a:lnTo>
                    <a:cubicBezTo>
                      <a:pt x="0" y="58680"/>
                      <a:pt x="58680" y="0"/>
                      <a:pt x="131066" y="0"/>
                    </a:cubicBezTo>
                    <a:close/>
                  </a:path>
                </a:pathLst>
              </a:custGeom>
              <a:solidFill>
                <a:srgbClr val="F2F2F2"/>
              </a:solidFill>
            </p:spPr>
            <p:txBody>
              <a:bodyPr/>
              <a:lstStyle/>
              <a:p>
                <a:endParaRPr lang="en-US" dirty="0"/>
              </a:p>
            </p:txBody>
          </p:sp>
          <p:sp>
            <p:nvSpPr>
              <p:cNvPr id="18" name="TextBox 18"/>
              <p:cNvSpPr txBox="1"/>
              <p:nvPr/>
            </p:nvSpPr>
            <p:spPr>
              <a:xfrm>
                <a:off x="0" y="-28575"/>
                <a:ext cx="770906" cy="1248900"/>
              </a:xfrm>
              <a:prstGeom prst="rect">
                <a:avLst/>
              </a:prstGeom>
            </p:spPr>
            <p:txBody>
              <a:bodyPr lIns="52283" tIns="52283" rIns="52283" bIns="52283" rtlCol="0" anchor="ctr"/>
              <a:lstStyle/>
              <a:p>
                <a:pPr algn="ctr">
                  <a:lnSpc>
                    <a:spcPts val="1960"/>
                  </a:lnSpc>
                </a:pPr>
                <a:endParaRPr dirty="0"/>
              </a:p>
            </p:txBody>
          </p:sp>
        </p:grpSp>
        <p:sp>
          <p:nvSpPr>
            <p:cNvPr id="19" name="Freeform 19"/>
            <p:cNvSpPr/>
            <p:nvPr/>
          </p:nvSpPr>
          <p:spPr>
            <a:xfrm>
              <a:off x="2786619" y="5051138"/>
              <a:ext cx="1356637" cy="1097642"/>
            </a:xfrm>
            <a:custGeom>
              <a:avLst/>
              <a:gdLst/>
              <a:ahLst/>
              <a:cxnLst/>
              <a:rect l="l" t="t" r="r" b="b"/>
              <a:pathLst>
                <a:path w="1356637" h="1097642">
                  <a:moveTo>
                    <a:pt x="0" y="0"/>
                  </a:moveTo>
                  <a:lnTo>
                    <a:pt x="1356637" y="0"/>
                  </a:lnTo>
                  <a:lnTo>
                    <a:pt x="1356637" y="1097642"/>
                  </a:lnTo>
                  <a:lnTo>
                    <a:pt x="0" y="10976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20" name="Freeform 20"/>
            <p:cNvSpPr/>
            <p:nvPr/>
          </p:nvSpPr>
          <p:spPr>
            <a:xfrm>
              <a:off x="442884" y="5097971"/>
              <a:ext cx="781495" cy="1249483"/>
            </a:xfrm>
            <a:custGeom>
              <a:avLst/>
              <a:gdLst/>
              <a:ahLst/>
              <a:cxnLst/>
              <a:rect l="l" t="t" r="r" b="b"/>
              <a:pathLst>
                <a:path w="781495" h="1249483">
                  <a:moveTo>
                    <a:pt x="0" y="0"/>
                  </a:moveTo>
                  <a:lnTo>
                    <a:pt x="781495" y="0"/>
                  </a:lnTo>
                  <a:lnTo>
                    <a:pt x="781495" y="1249483"/>
                  </a:lnTo>
                  <a:lnTo>
                    <a:pt x="0" y="124948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dirty="0"/>
            </a:p>
          </p:txBody>
        </p:sp>
        <p:sp>
          <p:nvSpPr>
            <p:cNvPr id="21" name="Freeform 21"/>
            <p:cNvSpPr/>
            <p:nvPr/>
          </p:nvSpPr>
          <p:spPr>
            <a:xfrm>
              <a:off x="1404629" y="5293580"/>
              <a:ext cx="1308028" cy="1027396"/>
            </a:xfrm>
            <a:custGeom>
              <a:avLst/>
              <a:gdLst/>
              <a:ahLst/>
              <a:cxnLst/>
              <a:rect l="l" t="t" r="r" b="b"/>
              <a:pathLst>
                <a:path w="1308028" h="1027396">
                  <a:moveTo>
                    <a:pt x="0" y="0"/>
                  </a:moveTo>
                  <a:lnTo>
                    <a:pt x="1308028" y="0"/>
                  </a:lnTo>
                  <a:lnTo>
                    <a:pt x="1308028" y="1027397"/>
                  </a:lnTo>
                  <a:lnTo>
                    <a:pt x="0" y="102739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dirty="0"/>
            </a:p>
          </p:txBody>
        </p:sp>
        <p:sp>
          <p:nvSpPr>
            <p:cNvPr id="22" name="TextBox 22"/>
            <p:cNvSpPr txBox="1"/>
            <p:nvPr/>
          </p:nvSpPr>
          <p:spPr>
            <a:xfrm>
              <a:off x="833631" y="273804"/>
              <a:ext cx="2450024" cy="1077596"/>
            </a:xfrm>
            <a:prstGeom prst="rect">
              <a:avLst/>
            </a:prstGeom>
          </p:spPr>
          <p:txBody>
            <a:bodyPr lIns="0" tIns="0" rIns="0" bIns="0" rtlCol="0" anchor="t">
              <a:spAutoFit/>
            </a:bodyPr>
            <a:lstStyle/>
            <a:p>
              <a:pPr algn="ctr">
                <a:lnSpc>
                  <a:spcPts val="6702"/>
                </a:lnSpc>
              </a:pPr>
              <a:r>
                <a:rPr lang="en-US" sz="4787" b="1" dirty="0">
                  <a:solidFill>
                    <a:srgbClr val="000000"/>
                  </a:solidFill>
                  <a:latin typeface="Solway Bold"/>
                  <a:ea typeface="Solway Bold"/>
                  <a:cs typeface="Solway Bold"/>
                  <a:sym typeface="Solway Bold"/>
                </a:rPr>
                <a:t>Other</a:t>
              </a:r>
            </a:p>
          </p:txBody>
        </p:sp>
        <p:sp>
          <p:nvSpPr>
            <p:cNvPr id="23" name="TextBox 23"/>
            <p:cNvSpPr txBox="1"/>
            <p:nvPr/>
          </p:nvSpPr>
          <p:spPr>
            <a:xfrm>
              <a:off x="442884" y="2035216"/>
              <a:ext cx="3619787" cy="2265431"/>
            </a:xfrm>
            <a:prstGeom prst="rect">
              <a:avLst/>
            </a:prstGeom>
          </p:spPr>
          <p:txBody>
            <a:bodyPr lIns="0" tIns="0" rIns="0" bIns="0" rtlCol="0" anchor="t">
              <a:spAutoFit/>
            </a:bodyPr>
            <a:lstStyle/>
            <a:p>
              <a:pPr algn="ctr">
                <a:lnSpc>
                  <a:spcPts val="4617"/>
                </a:lnSpc>
              </a:pPr>
              <a:r>
                <a:rPr lang="en-US" sz="3298" dirty="0">
                  <a:solidFill>
                    <a:srgbClr val="000000"/>
                  </a:solidFill>
                  <a:latin typeface="Solway"/>
                  <a:ea typeface="Solway"/>
                  <a:cs typeface="Solway"/>
                  <a:sym typeface="Solway"/>
                </a:rPr>
                <a:t>Celery, Cucumbers, Green Beans</a:t>
              </a:r>
            </a:p>
          </p:txBody>
        </p:sp>
      </p:grpSp>
      <p:grpSp>
        <p:nvGrpSpPr>
          <p:cNvPr id="24" name="Group 24"/>
          <p:cNvGrpSpPr/>
          <p:nvPr/>
        </p:nvGrpSpPr>
        <p:grpSpPr>
          <a:xfrm>
            <a:off x="11081893" y="3833768"/>
            <a:ext cx="3276557" cy="5073405"/>
            <a:chOff x="0" y="0"/>
            <a:chExt cx="4368742" cy="6764540"/>
          </a:xfrm>
        </p:grpSpPr>
        <p:grpSp>
          <p:nvGrpSpPr>
            <p:cNvPr id="25" name="Group 25"/>
            <p:cNvGrpSpPr/>
            <p:nvPr/>
          </p:nvGrpSpPr>
          <p:grpSpPr>
            <a:xfrm>
              <a:off x="0" y="0"/>
              <a:ext cx="4368742" cy="6764540"/>
              <a:chOff x="0" y="0"/>
              <a:chExt cx="754912" cy="1168902"/>
            </a:xfrm>
          </p:grpSpPr>
          <p:sp>
            <p:nvSpPr>
              <p:cNvPr id="26" name="Freeform 26"/>
              <p:cNvSpPr/>
              <p:nvPr/>
            </p:nvSpPr>
            <p:spPr>
              <a:xfrm>
                <a:off x="0" y="0"/>
                <a:ext cx="754912" cy="1168902"/>
              </a:xfrm>
              <a:custGeom>
                <a:avLst/>
                <a:gdLst/>
                <a:ahLst/>
                <a:cxnLst/>
                <a:rect l="l" t="t" r="r" b="b"/>
                <a:pathLst>
                  <a:path w="754912" h="1168902">
                    <a:moveTo>
                      <a:pt x="128203" y="0"/>
                    </a:moveTo>
                    <a:lnTo>
                      <a:pt x="626709" y="0"/>
                    </a:lnTo>
                    <a:cubicBezTo>
                      <a:pt x="660710" y="0"/>
                      <a:pt x="693319" y="13507"/>
                      <a:pt x="717362" y="37550"/>
                    </a:cubicBezTo>
                    <a:cubicBezTo>
                      <a:pt x="741405" y="61592"/>
                      <a:pt x="754912" y="94201"/>
                      <a:pt x="754912" y="128203"/>
                    </a:cubicBezTo>
                    <a:lnTo>
                      <a:pt x="754912" y="1040699"/>
                    </a:lnTo>
                    <a:cubicBezTo>
                      <a:pt x="754912" y="1074700"/>
                      <a:pt x="741405" y="1107309"/>
                      <a:pt x="717362" y="1131352"/>
                    </a:cubicBezTo>
                    <a:cubicBezTo>
                      <a:pt x="693319" y="1155394"/>
                      <a:pt x="660710" y="1168902"/>
                      <a:pt x="626709" y="1168902"/>
                    </a:cubicBezTo>
                    <a:lnTo>
                      <a:pt x="128203" y="1168902"/>
                    </a:lnTo>
                    <a:cubicBezTo>
                      <a:pt x="94201" y="1168902"/>
                      <a:pt x="61592" y="1155394"/>
                      <a:pt x="37550" y="1131352"/>
                    </a:cubicBezTo>
                    <a:cubicBezTo>
                      <a:pt x="13507" y="1107309"/>
                      <a:pt x="0" y="1074700"/>
                      <a:pt x="0" y="1040699"/>
                    </a:cubicBezTo>
                    <a:lnTo>
                      <a:pt x="0" y="128203"/>
                    </a:lnTo>
                    <a:cubicBezTo>
                      <a:pt x="0" y="94201"/>
                      <a:pt x="13507" y="61592"/>
                      <a:pt x="37550" y="37550"/>
                    </a:cubicBezTo>
                    <a:cubicBezTo>
                      <a:pt x="61592" y="13507"/>
                      <a:pt x="94201" y="0"/>
                      <a:pt x="128203" y="0"/>
                    </a:cubicBezTo>
                    <a:close/>
                  </a:path>
                </a:pathLst>
              </a:custGeom>
              <a:solidFill>
                <a:srgbClr val="F2F2F2"/>
              </a:solidFill>
            </p:spPr>
            <p:txBody>
              <a:bodyPr/>
              <a:lstStyle/>
              <a:p>
                <a:endParaRPr lang="en-US" dirty="0"/>
              </a:p>
            </p:txBody>
          </p:sp>
          <p:sp>
            <p:nvSpPr>
              <p:cNvPr id="27" name="TextBox 27"/>
              <p:cNvSpPr txBox="1"/>
              <p:nvPr/>
            </p:nvSpPr>
            <p:spPr>
              <a:xfrm>
                <a:off x="0" y="-28575"/>
                <a:ext cx="754912" cy="1197477"/>
              </a:xfrm>
              <a:prstGeom prst="rect">
                <a:avLst/>
              </a:prstGeom>
            </p:spPr>
            <p:txBody>
              <a:bodyPr lIns="54584" tIns="54584" rIns="54584" bIns="54584" rtlCol="0" anchor="ctr"/>
              <a:lstStyle/>
              <a:p>
                <a:pPr algn="ctr">
                  <a:lnSpc>
                    <a:spcPts val="1959"/>
                  </a:lnSpc>
                </a:pPr>
                <a:endParaRPr dirty="0"/>
              </a:p>
            </p:txBody>
          </p:sp>
        </p:grpSp>
        <p:sp>
          <p:nvSpPr>
            <p:cNvPr id="28" name="Freeform 28"/>
            <p:cNvSpPr/>
            <p:nvPr/>
          </p:nvSpPr>
          <p:spPr>
            <a:xfrm>
              <a:off x="1774239" y="5250116"/>
              <a:ext cx="1101264" cy="1418490"/>
            </a:xfrm>
            <a:custGeom>
              <a:avLst/>
              <a:gdLst/>
              <a:ahLst/>
              <a:cxnLst/>
              <a:rect l="l" t="t" r="r" b="b"/>
              <a:pathLst>
                <a:path w="1101264" h="1418490">
                  <a:moveTo>
                    <a:pt x="0" y="0"/>
                  </a:moveTo>
                  <a:lnTo>
                    <a:pt x="1101264" y="0"/>
                  </a:lnTo>
                  <a:lnTo>
                    <a:pt x="1101264" y="1418490"/>
                  </a:lnTo>
                  <a:lnTo>
                    <a:pt x="0" y="141849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dirty="0"/>
            </a:p>
          </p:txBody>
        </p:sp>
        <p:sp>
          <p:nvSpPr>
            <p:cNvPr id="29" name="TextBox 29"/>
            <p:cNvSpPr txBox="1"/>
            <p:nvPr/>
          </p:nvSpPr>
          <p:spPr>
            <a:xfrm>
              <a:off x="0" y="466969"/>
              <a:ext cx="4368742" cy="2155913"/>
            </a:xfrm>
            <a:prstGeom prst="rect">
              <a:avLst/>
            </a:prstGeom>
          </p:spPr>
          <p:txBody>
            <a:bodyPr lIns="0" tIns="0" rIns="0" bIns="0" rtlCol="0" anchor="t">
              <a:spAutoFit/>
            </a:bodyPr>
            <a:lstStyle/>
            <a:p>
              <a:pPr algn="ctr">
                <a:lnSpc>
                  <a:spcPts val="4179"/>
                </a:lnSpc>
              </a:pPr>
              <a:r>
                <a:rPr lang="en-US" sz="4179" b="1" dirty="0">
                  <a:solidFill>
                    <a:srgbClr val="000000"/>
                  </a:solidFill>
                  <a:latin typeface="Solway Bold"/>
                  <a:ea typeface="Solway Bold"/>
                  <a:cs typeface="Solway Bold"/>
                  <a:sym typeface="Solway Bold"/>
                </a:rPr>
                <a:t>Beans &amp; Peas (Legumes)</a:t>
              </a:r>
            </a:p>
          </p:txBody>
        </p:sp>
        <p:sp>
          <p:nvSpPr>
            <p:cNvPr id="30" name="TextBox 30"/>
            <p:cNvSpPr txBox="1"/>
            <p:nvPr/>
          </p:nvSpPr>
          <p:spPr>
            <a:xfrm>
              <a:off x="412683" y="2814705"/>
              <a:ext cx="3878979" cy="2333274"/>
            </a:xfrm>
            <a:prstGeom prst="rect">
              <a:avLst/>
            </a:prstGeom>
          </p:spPr>
          <p:txBody>
            <a:bodyPr lIns="0" tIns="0" rIns="0" bIns="0" rtlCol="0" anchor="t">
              <a:spAutoFit/>
            </a:bodyPr>
            <a:lstStyle/>
            <a:p>
              <a:pPr algn="ctr">
                <a:lnSpc>
                  <a:spcPts val="4697"/>
                </a:lnSpc>
              </a:pPr>
              <a:r>
                <a:rPr lang="en-US" sz="3355" dirty="0">
                  <a:solidFill>
                    <a:srgbClr val="000000"/>
                  </a:solidFill>
                  <a:latin typeface="Solway"/>
                  <a:ea typeface="Solway"/>
                  <a:cs typeface="Solway"/>
                  <a:sym typeface="Solway"/>
                </a:rPr>
                <a:t>Garbanzo, Black, &amp; Pinto Beans</a:t>
              </a:r>
            </a:p>
          </p:txBody>
        </p:sp>
      </p:grpSp>
      <p:grpSp>
        <p:nvGrpSpPr>
          <p:cNvPr id="31" name="Group 31"/>
          <p:cNvGrpSpPr/>
          <p:nvPr/>
        </p:nvGrpSpPr>
        <p:grpSpPr>
          <a:xfrm>
            <a:off x="14697113" y="3833768"/>
            <a:ext cx="3132599" cy="5073405"/>
            <a:chOff x="0" y="0"/>
            <a:chExt cx="4176798" cy="6764540"/>
          </a:xfrm>
        </p:grpSpPr>
        <p:grpSp>
          <p:nvGrpSpPr>
            <p:cNvPr id="32" name="Group 32"/>
            <p:cNvGrpSpPr/>
            <p:nvPr/>
          </p:nvGrpSpPr>
          <p:grpSpPr>
            <a:xfrm>
              <a:off x="0" y="0"/>
              <a:ext cx="4176798" cy="6764540"/>
              <a:chOff x="0" y="0"/>
              <a:chExt cx="753496" cy="1220325"/>
            </a:xfrm>
          </p:grpSpPr>
          <p:sp>
            <p:nvSpPr>
              <p:cNvPr id="33" name="Freeform 33"/>
              <p:cNvSpPr/>
              <p:nvPr/>
            </p:nvSpPr>
            <p:spPr>
              <a:xfrm>
                <a:off x="0" y="0"/>
                <a:ext cx="753496" cy="1220325"/>
              </a:xfrm>
              <a:custGeom>
                <a:avLst/>
                <a:gdLst/>
                <a:ahLst/>
                <a:cxnLst/>
                <a:rect l="l" t="t" r="r" b="b"/>
                <a:pathLst>
                  <a:path w="753496" h="1220325">
                    <a:moveTo>
                      <a:pt x="134094" y="0"/>
                    </a:moveTo>
                    <a:lnTo>
                      <a:pt x="619401" y="0"/>
                    </a:lnTo>
                    <a:cubicBezTo>
                      <a:pt x="654965" y="0"/>
                      <a:pt x="689073" y="14128"/>
                      <a:pt x="714220" y="39275"/>
                    </a:cubicBezTo>
                    <a:cubicBezTo>
                      <a:pt x="739368" y="64423"/>
                      <a:pt x="753496" y="98530"/>
                      <a:pt x="753496" y="134094"/>
                    </a:cubicBezTo>
                    <a:lnTo>
                      <a:pt x="753496" y="1086231"/>
                    </a:lnTo>
                    <a:cubicBezTo>
                      <a:pt x="753496" y="1121795"/>
                      <a:pt x="739368" y="1155902"/>
                      <a:pt x="714220" y="1181050"/>
                    </a:cubicBezTo>
                    <a:cubicBezTo>
                      <a:pt x="689073" y="1206197"/>
                      <a:pt x="654965" y="1220325"/>
                      <a:pt x="619401" y="1220325"/>
                    </a:cubicBezTo>
                    <a:lnTo>
                      <a:pt x="134094" y="1220325"/>
                    </a:lnTo>
                    <a:cubicBezTo>
                      <a:pt x="98530" y="1220325"/>
                      <a:pt x="64423" y="1206197"/>
                      <a:pt x="39275" y="1181050"/>
                    </a:cubicBezTo>
                    <a:cubicBezTo>
                      <a:pt x="14128" y="1155902"/>
                      <a:pt x="0" y="1121795"/>
                      <a:pt x="0" y="1086231"/>
                    </a:cubicBezTo>
                    <a:lnTo>
                      <a:pt x="0" y="134094"/>
                    </a:lnTo>
                    <a:cubicBezTo>
                      <a:pt x="0" y="98530"/>
                      <a:pt x="14128" y="64423"/>
                      <a:pt x="39275" y="39275"/>
                    </a:cubicBezTo>
                    <a:cubicBezTo>
                      <a:pt x="64423" y="14128"/>
                      <a:pt x="98530" y="0"/>
                      <a:pt x="134094" y="0"/>
                    </a:cubicBezTo>
                    <a:close/>
                  </a:path>
                </a:pathLst>
              </a:custGeom>
              <a:solidFill>
                <a:srgbClr val="F2F2F2"/>
              </a:solidFill>
            </p:spPr>
            <p:txBody>
              <a:bodyPr/>
              <a:lstStyle/>
              <a:p>
                <a:endParaRPr lang="en-US" dirty="0"/>
              </a:p>
            </p:txBody>
          </p:sp>
          <p:sp>
            <p:nvSpPr>
              <p:cNvPr id="34" name="TextBox 34"/>
              <p:cNvSpPr txBox="1"/>
              <p:nvPr/>
            </p:nvSpPr>
            <p:spPr>
              <a:xfrm>
                <a:off x="0" y="-28575"/>
                <a:ext cx="753496" cy="1248900"/>
              </a:xfrm>
              <a:prstGeom prst="rect">
                <a:avLst/>
              </a:prstGeom>
            </p:spPr>
            <p:txBody>
              <a:bodyPr lIns="52283" tIns="52283" rIns="52283" bIns="52283" rtlCol="0" anchor="ctr"/>
              <a:lstStyle/>
              <a:p>
                <a:pPr algn="ctr">
                  <a:lnSpc>
                    <a:spcPts val="1959"/>
                  </a:lnSpc>
                </a:pPr>
                <a:endParaRPr dirty="0"/>
              </a:p>
            </p:txBody>
          </p:sp>
        </p:grpSp>
        <p:sp>
          <p:nvSpPr>
            <p:cNvPr id="35" name="Freeform 35"/>
            <p:cNvSpPr/>
            <p:nvPr/>
          </p:nvSpPr>
          <p:spPr>
            <a:xfrm>
              <a:off x="407263" y="5293580"/>
              <a:ext cx="914321" cy="1153386"/>
            </a:xfrm>
            <a:custGeom>
              <a:avLst/>
              <a:gdLst/>
              <a:ahLst/>
              <a:cxnLst/>
              <a:rect l="l" t="t" r="r" b="b"/>
              <a:pathLst>
                <a:path w="914321" h="1153386">
                  <a:moveTo>
                    <a:pt x="0" y="0"/>
                  </a:moveTo>
                  <a:lnTo>
                    <a:pt x="914321" y="0"/>
                  </a:lnTo>
                  <a:lnTo>
                    <a:pt x="914321" y="1153387"/>
                  </a:lnTo>
                  <a:lnTo>
                    <a:pt x="0" y="115338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dirty="0"/>
            </a:p>
          </p:txBody>
        </p:sp>
        <p:sp>
          <p:nvSpPr>
            <p:cNvPr id="36" name="Freeform 36"/>
            <p:cNvSpPr/>
            <p:nvPr/>
          </p:nvSpPr>
          <p:spPr>
            <a:xfrm>
              <a:off x="1556052" y="5379816"/>
              <a:ext cx="1043437" cy="984625"/>
            </a:xfrm>
            <a:custGeom>
              <a:avLst/>
              <a:gdLst/>
              <a:ahLst/>
              <a:cxnLst/>
              <a:rect l="l" t="t" r="r" b="b"/>
              <a:pathLst>
                <a:path w="1043437" h="984625">
                  <a:moveTo>
                    <a:pt x="0" y="0"/>
                  </a:moveTo>
                  <a:lnTo>
                    <a:pt x="1043438" y="0"/>
                  </a:lnTo>
                  <a:lnTo>
                    <a:pt x="1043438" y="984625"/>
                  </a:lnTo>
                  <a:lnTo>
                    <a:pt x="0" y="98462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dirty="0"/>
            </a:p>
          </p:txBody>
        </p:sp>
        <p:sp>
          <p:nvSpPr>
            <p:cNvPr id="37" name="Freeform 37"/>
            <p:cNvSpPr/>
            <p:nvPr/>
          </p:nvSpPr>
          <p:spPr>
            <a:xfrm>
              <a:off x="2829184" y="5246430"/>
              <a:ext cx="1199135" cy="1101024"/>
            </a:xfrm>
            <a:custGeom>
              <a:avLst/>
              <a:gdLst/>
              <a:ahLst/>
              <a:cxnLst/>
              <a:rect l="l" t="t" r="r" b="b"/>
              <a:pathLst>
                <a:path w="1199135" h="1101024">
                  <a:moveTo>
                    <a:pt x="0" y="0"/>
                  </a:moveTo>
                  <a:lnTo>
                    <a:pt x="1199135" y="0"/>
                  </a:lnTo>
                  <a:lnTo>
                    <a:pt x="1199135" y="1101024"/>
                  </a:lnTo>
                  <a:lnTo>
                    <a:pt x="0" y="110102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dirty="0"/>
            </a:p>
          </p:txBody>
        </p:sp>
        <p:sp>
          <p:nvSpPr>
            <p:cNvPr id="38" name="TextBox 38"/>
            <p:cNvSpPr txBox="1"/>
            <p:nvPr/>
          </p:nvSpPr>
          <p:spPr>
            <a:xfrm>
              <a:off x="192151" y="464304"/>
              <a:ext cx="3792496" cy="1697780"/>
            </a:xfrm>
            <a:prstGeom prst="rect">
              <a:avLst/>
            </a:prstGeom>
          </p:spPr>
          <p:txBody>
            <a:bodyPr lIns="0" tIns="0" rIns="0" bIns="0" rtlCol="0" anchor="t">
              <a:spAutoFit/>
            </a:bodyPr>
            <a:lstStyle/>
            <a:p>
              <a:pPr algn="ctr">
                <a:lnSpc>
                  <a:spcPts val="4787"/>
                </a:lnSpc>
              </a:pPr>
              <a:r>
                <a:rPr lang="en-US" sz="4787" b="1" dirty="0">
                  <a:solidFill>
                    <a:srgbClr val="000000"/>
                  </a:solidFill>
                  <a:latin typeface="Solway Bold"/>
                  <a:ea typeface="Solway Bold"/>
                  <a:cs typeface="Solway Bold"/>
                  <a:sym typeface="Solway Bold"/>
                </a:rPr>
                <a:t>Dark Green</a:t>
              </a:r>
            </a:p>
          </p:txBody>
        </p:sp>
        <p:sp>
          <p:nvSpPr>
            <p:cNvPr id="39" name="TextBox 39"/>
            <p:cNvSpPr txBox="1"/>
            <p:nvPr/>
          </p:nvSpPr>
          <p:spPr>
            <a:xfrm>
              <a:off x="0" y="2153129"/>
              <a:ext cx="4176798" cy="3035581"/>
            </a:xfrm>
            <a:prstGeom prst="rect">
              <a:avLst/>
            </a:prstGeom>
          </p:spPr>
          <p:txBody>
            <a:bodyPr lIns="0" tIns="0" rIns="0" bIns="0" rtlCol="0" anchor="t">
              <a:spAutoFit/>
            </a:bodyPr>
            <a:lstStyle/>
            <a:p>
              <a:pPr algn="ctr">
                <a:lnSpc>
                  <a:spcPts val="4617"/>
                </a:lnSpc>
              </a:pPr>
              <a:r>
                <a:rPr lang="en-US" sz="3298" dirty="0">
                  <a:solidFill>
                    <a:srgbClr val="000000"/>
                  </a:solidFill>
                  <a:latin typeface="Solway"/>
                  <a:ea typeface="Solway"/>
                  <a:cs typeface="Solway"/>
                  <a:sym typeface="Solway"/>
                </a:rPr>
                <a:t>Broccoli, Spinach, Romaine Lettuce</a:t>
              </a:r>
            </a:p>
          </p:txBody>
        </p:sp>
      </p:grpSp>
      <p:grpSp>
        <p:nvGrpSpPr>
          <p:cNvPr id="40" name="Group 40"/>
          <p:cNvGrpSpPr/>
          <p:nvPr/>
        </p:nvGrpSpPr>
        <p:grpSpPr>
          <a:xfrm>
            <a:off x="7378560" y="3833768"/>
            <a:ext cx="3262413" cy="5073405"/>
            <a:chOff x="0" y="0"/>
            <a:chExt cx="4349884" cy="6764540"/>
          </a:xfrm>
        </p:grpSpPr>
        <p:grpSp>
          <p:nvGrpSpPr>
            <p:cNvPr id="41" name="Group 41"/>
            <p:cNvGrpSpPr/>
            <p:nvPr/>
          </p:nvGrpSpPr>
          <p:grpSpPr>
            <a:xfrm>
              <a:off x="0" y="0"/>
              <a:ext cx="4349884" cy="6764540"/>
              <a:chOff x="0" y="0"/>
              <a:chExt cx="784720" cy="1220325"/>
            </a:xfrm>
          </p:grpSpPr>
          <p:sp>
            <p:nvSpPr>
              <p:cNvPr id="42" name="Freeform 42"/>
              <p:cNvSpPr/>
              <p:nvPr/>
            </p:nvSpPr>
            <p:spPr>
              <a:xfrm>
                <a:off x="0" y="0"/>
                <a:ext cx="784720" cy="1220325"/>
              </a:xfrm>
              <a:custGeom>
                <a:avLst/>
                <a:gdLst/>
                <a:ahLst/>
                <a:cxnLst/>
                <a:rect l="l" t="t" r="r" b="b"/>
                <a:pathLst>
                  <a:path w="784720" h="1220325">
                    <a:moveTo>
                      <a:pt x="128759" y="0"/>
                    </a:moveTo>
                    <a:lnTo>
                      <a:pt x="655962" y="0"/>
                    </a:lnTo>
                    <a:cubicBezTo>
                      <a:pt x="690111" y="0"/>
                      <a:pt x="722861" y="13566"/>
                      <a:pt x="747008" y="37713"/>
                    </a:cubicBezTo>
                    <a:cubicBezTo>
                      <a:pt x="771155" y="61860"/>
                      <a:pt x="784720" y="94610"/>
                      <a:pt x="784720" y="128759"/>
                    </a:cubicBezTo>
                    <a:lnTo>
                      <a:pt x="784720" y="1091566"/>
                    </a:lnTo>
                    <a:cubicBezTo>
                      <a:pt x="784720" y="1125715"/>
                      <a:pt x="771155" y="1158466"/>
                      <a:pt x="747008" y="1182613"/>
                    </a:cubicBezTo>
                    <a:cubicBezTo>
                      <a:pt x="722861" y="1206759"/>
                      <a:pt x="690111" y="1220325"/>
                      <a:pt x="655962" y="1220325"/>
                    </a:cubicBezTo>
                    <a:lnTo>
                      <a:pt x="128759" y="1220325"/>
                    </a:lnTo>
                    <a:cubicBezTo>
                      <a:pt x="94610" y="1220325"/>
                      <a:pt x="61860" y="1206759"/>
                      <a:pt x="37713" y="1182613"/>
                    </a:cubicBezTo>
                    <a:cubicBezTo>
                      <a:pt x="13566" y="1158466"/>
                      <a:pt x="0" y="1125715"/>
                      <a:pt x="0" y="1091566"/>
                    </a:cubicBezTo>
                    <a:lnTo>
                      <a:pt x="0" y="128759"/>
                    </a:lnTo>
                    <a:cubicBezTo>
                      <a:pt x="0" y="94610"/>
                      <a:pt x="13566" y="61860"/>
                      <a:pt x="37713" y="37713"/>
                    </a:cubicBezTo>
                    <a:cubicBezTo>
                      <a:pt x="61860" y="13566"/>
                      <a:pt x="94610" y="0"/>
                      <a:pt x="128759" y="0"/>
                    </a:cubicBezTo>
                    <a:close/>
                  </a:path>
                </a:pathLst>
              </a:custGeom>
              <a:solidFill>
                <a:srgbClr val="F2F2F2"/>
              </a:solidFill>
            </p:spPr>
            <p:txBody>
              <a:bodyPr/>
              <a:lstStyle/>
              <a:p>
                <a:endParaRPr lang="en-US" dirty="0"/>
              </a:p>
            </p:txBody>
          </p:sp>
          <p:sp>
            <p:nvSpPr>
              <p:cNvPr id="43" name="TextBox 43"/>
              <p:cNvSpPr txBox="1"/>
              <p:nvPr/>
            </p:nvSpPr>
            <p:spPr>
              <a:xfrm>
                <a:off x="0" y="-28575"/>
                <a:ext cx="784720" cy="1248900"/>
              </a:xfrm>
              <a:prstGeom prst="rect">
                <a:avLst/>
              </a:prstGeom>
            </p:spPr>
            <p:txBody>
              <a:bodyPr lIns="52283" tIns="52283" rIns="52283" bIns="52283" rtlCol="0" anchor="ctr"/>
              <a:lstStyle/>
              <a:p>
                <a:pPr algn="ctr">
                  <a:lnSpc>
                    <a:spcPts val="1959"/>
                  </a:lnSpc>
                </a:pPr>
                <a:endParaRPr dirty="0"/>
              </a:p>
            </p:txBody>
          </p:sp>
        </p:grpSp>
        <p:sp>
          <p:nvSpPr>
            <p:cNvPr id="44" name="Freeform 44"/>
            <p:cNvSpPr/>
            <p:nvPr/>
          </p:nvSpPr>
          <p:spPr>
            <a:xfrm>
              <a:off x="1702479" y="4836528"/>
              <a:ext cx="1127446" cy="1086576"/>
            </a:xfrm>
            <a:custGeom>
              <a:avLst/>
              <a:gdLst/>
              <a:ahLst/>
              <a:cxnLst/>
              <a:rect l="l" t="t" r="r" b="b"/>
              <a:pathLst>
                <a:path w="1127446" h="1086576">
                  <a:moveTo>
                    <a:pt x="0" y="0"/>
                  </a:moveTo>
                  <a:lnTo>
                    <a:pt x="1127447" y="0"/>
                  </a:lnTo>
                  <a:lnTo>
                    <a:pt x="1127447" y="1086576"/>
                  </a:lnTo>
                  <a:lnTo>
                    <a:pt x="0" y="1086576"/>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dirty="0"/>
            </a:p>
          </p:txBody>
        </p:sp>
        <p:sp>
          <p:nvSpPr>
            <p:cNvPr id="45" name="Freeform 45"/>
            <p:cNvSpPr/>
            <p:nvPr/>
          </p:nvSpPr>
          <p:spPr>
            <a:xfrm>
              <a:off x="261459" y="5069325"/>
              <a:ext cx="1339666" cy="879155"/>
            </a:xfrm>
            <a:custGeom>
              <a:avLst/>
              <a:gdLst/>
              <a:ahLst/>
              <a:cxnLst/>
              <a:rect l="l" t="t" r="r" b="b"/>
              <a:pathLst>
                <a:path w="1339666" h="879155">
                  <a:moveTo>
                    <a:pt x="0" y="0"/>
                  </a:moveTo>
                  <a:lnTo>
                    <a:pt x="1339665" y="0"/>
                  </a:lnTo>
                  <a:lnTo>
                    <a:pt x="1339665" y="879155"/>
                  </a:lnTo>
                  <a:lnTo>
                    <a:pt x="0" y="879155"/>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dirty="0"/>
            </a:p>
          </p:txBody>
        </p:sp>
        <p:sp>
          <p:nvSpPr>
            <p:cNvPr id="46" name="Freeform 46"/>
            <p:cNvSpPr/>
            <p:nvPr/>
          </p:nvSpPr>
          <p:spPr>
            <a:xfrm>
              <a:off x="3077822" y="4716814"/>
              <a:ext cx="811816" cy="1584177"/>
            </a:xfrm>
            <a:custGeom>
              <a:avLst/>
              <a:gdLst/>
              <a:ahLst/>
              <a:cxnLst/>
              <a:rect l="l" t="t" r="r" b="b"/>
              <a:pathLst>
                <a:path w="811816" h="1584177">
                  <a:moveTo>
                    <a:pt x="0" y="0"/>
                  </a:moveTo>
                  <a:lnTo>
                    <a:pt x="811816" y="0"/>
                  </a:lnTo>
                  <a:lnTo>
                    <a:pt x="811816" y="1584177"/>
                  </a:lnTo>
                  <a:lnTo>
                    <a:pt x="0" y="1584177"/>
                  </a:lnTo>
                  <a:lnTo>
                    <a:pt x="0" y="0"/>
                  </a:lnTo>
                  <a:close/>
                </a:path>
              </a:pathLst>
            </a:custGeom>
            <a:blipFill>
              <a:blip r:embed="rId28"/>
              <a:stretch>
                <a:fillRect r="-17327"/>
              </a:stretch>
            </a:blipFill>
          </p:spPr>
          <p:txBody>
            <a:bodyPr/>
            <a:lstStyle/>
            <a:p>
              <a:endParaRPr lang="en-US" dirty="0"/>
            </a:p>
          </p:txBody>
        </p:sp>
        <p:sp>
          <p:nvSpPr>
            <p:cNvPr id="47" name="TextBox 47"/>
            <p:cNvSpPr txBox="1"/>
            <p:nvPr/>
          </p:nvSpPr>
          <p:spPr>
            <a:xfrm>
              <a:off x="427951" y="1971107"/>
              <a:ext cx="3619787" cy="2303965"/>
            </a:xfrm>
            <a:prstGeom prst="rect">
              <a:avLst/>
            </a:prstGeom>
          </p:spPr>
          <p:txBody>
            <a:bodyPr lIns="0" tIns="0" rIns="0" bIns="0" rtlCol="0" anchor="t">
              <a:spAutoFit/>
            </a:bodyPr>
            <a:lstStyle/>
            <a:p>
              <a:pPr algn="ctr">
                <a:lnSpc>
                  <a:spcPts val="4617"/>
                </a:lnSpc>
              </a:pPr>
              <a:r>
                <a:rPr lang="en-US" sz="3298" dirty="0">
                  <a:solidFill>
                    <a:srgbClr val="000000"/>
                  </a:solidFill>
                  <a:latin typeface="Solway"/>
                  <a:ea typeface="Solway"/>
                  <a:cs typeface="Solway"/>
                  <a:sym typeface="Solway"/>
                </a:rPr>
                <a:t>Potatoes, Corn, </a:t>
              </a:r>
            </a:p>
            <a:p>
              <a:pPr algn="ctr">
                <a:lnSpc>
                  <a:spcPts val="4617"/>
                </a:lnSpc>
              </a:pPr>
              <a:r>
                <a:rPr lang="en-US" sz="3298" dirty="0">
                  <a:solidFill>
                    <a:srgbClr val="000000"/>
                  </a:solidFill>
                  <a:latin typeface="Solway"/>
                  <a:ea typeface="Solway"/>
                  <a:cs typeface="Solway"/>
                  <a:sym typeface="Solway"/>
                </a:rPr>
                <a:t>Green Peas</a:t>
              </a:r>
            </a:p>
          </p:txBody>
        </p:sp>
        <p:sp>
          <p:nvSpPr>
            <p:cNvPr id="48" name="TextBox 48"/>
            <p:cNvSpPr txBox="1"/>
            <p:nvPr/>
          </p:nvSpPr>
          <p:spPr>
            <a:xfrm>
              <a:off x="549879" y="285994"/>
              <a:ext cx="3250126" cy="1077596"/>
            </a:xfrm>
            <a:prstGeom prst="rect">
              <a:avLst/>
            </a:prstGeom>
          </p:spPr>
          <p:txBody>
            <a:bodyPr lIns="0" tIns="0" rIns="0" bIns="0" rtlCol="0" anchor="t">
              <a:spAutoFit/>
            </a:bodyPr>
            <a:lstStyle/>
            <a:p>
              <a:pPr algn="ctr">
                <a:lnSpc>
                  <a:spcPts val="6702"/>
                </a:lnSpc>
              </a:pPr>
              <a:r>
                <a:rPr lang="en-US" sz="4400" b="1" dirty="0">
                  <a:solidFill>
                    <a:srgbClr val="000000"/>
                  </a:solidFill>
                  <a:latin typeface="Solway Bold"/>
                  <a:ea typeface="Solway Bold"/>
                  <a:cs typeface="Solway Bold"/>
                  <a:sym typeface="Solway Bold"/>
                </a:rPr>
                <a:t>Starchy</a:t>
              </a:r>
              <a:endParaRPr lang="en-US" sz="4787" b="1" dirty="0">
                <a:solidFill>
                  <a:srgbClr val="000000"/>
                </a:solidFill>
                <a:latin typeface="Solway Bold"/>
                <a:ea typeface="Solway Bold"/>
                <a:cs typeface="Solway Bold"/>
                <a:sym typeface="Solway Bold"/>
              </a:endParaRPr>
            </a:p>
          </p:txBody>
        </p:sp>
      </p:grpSp>
      <p:sp>
        <p:nvSpPr>
          <p:cNvPr id="49" name="TextBox 49"/>
          <p:cNvSpPr txBox="1"/>
          <p:nvPr/>
        </p:nvSpPr>
        <p:spPr>
          <a:xfrm>
            <a:off x="383373" y="488645"/>
            <a:ext cx="11645271" cy="1987092"/>
          </a:xfrm>
          <a:prstGeom prst="rect">
            <a:avLst/>
          </a:prstGeom>
        </p:spPr>
        <p:txBody>
          <a:bodyPr lIns="0" tIns="0" rIns="0" bIns="0" rtlCol="0" anchor="t">
            <a:spAutoFit/>
          </a:bodyPr>
          <a:lstStyle/>
          <a:p>
            <a:pPr algn="ctr">
              <a:lnSpc>
                <a:spcPts val="7545"/>
              </a:lnSpc>
            </a:pPr>
            <a:r>
              <a:rPr lang="en-US" sz="8201" b="1" dirty="0">
                <a:solidFill>
                  <a:srgbClr val="FFDE59"/>
                </a:solidFill>
                <a:latin typeface="Solway Bold"/>
                <a:ea typeface="Solway Bold"/>
                <a:cs typeface="Solway Bold"/>
                <a:sym typeface="Solway Bold"/>
              </a:rPr>
              <a:t>Vegetable Sub-Group Requirement</a:t>
            </a:r>
          </a:p>
        </p:txBody>
      </p:sp>
      <p:sp>
        <p:nvSpPr>
          <p:cNvPr id="50" name="TextBox 50"/>
          <p:cNvSpPr txBox="1"/>
          <p:nvPr/>
        </p:nvSpPr>
        <p:spPr>
          <a:xfrm>
            <a:off x="6146229" y="9414939"/>
            <a:ext cx="5995541" cy="382268"/>
          </a:xfrm>
          <a:prstGeom prst="rect">
            <a:avLst/>
          </a:prstGeom>
        </p:spPr>
        <p:txBody>
          <a:bodyPr lIns="0" tIns="0" rIns="0" bIns="0" rtlCol="0" anchor="t">
            <a:spAutoFit/>
          </a:bodyPr>
          <a:lstStyle/>
          <a:p>
            <a:pPr algn="ctr">
              <a:lnSpc>
                <a:spcPts val="3080"/>
              </a:lnSpc>
            </a:pPr>
            <a:r>
              <a:rPr lang="en-US" sz="2200" b="1" dirty="0">
                <a:solidFill>
                  <a:srgbClr val="FFFFFF"/>
                </a:solidFill>
                <a:latin typeface="Solway Bold"/>
                <a:ea typeface="Solway Bold"/>
                <a:cs typeface="Solway Bold"/>
                <a:sym typeface="Solway Bold"/>
              </a:rPr>
              <a:t>Examples given, list is not comprehensive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B508B"/>
        </a:solidFill>
        <a:effectLst/>
      </p:bgPr>
    </p:bg>
    <p:spTree>
      <p:nvGrpSpPr>
        <p:cNvPr id="1" name=""/>
        <p:cNvGrpSpPr/>
        <p:nvPr/>
      </p:nvGrpSpPr>
      <p:grpSpPr>
        <a:xfrm>
          <a:off x="0" y="0"/>
          <a:ext cx="0" cy="0"/>
          <a:chOff x="0" y="0"/>
          <a:chExt cx="0" cy="0"/>
        </a:xfrm>
      </p:grpSpPr>
      <p:sp>
        <p:nvSpPr>
          <p:cNvPr id="2" name="TextBox 2"/>
          <p:cNvSpPr txBox="1"/>
          <p:nvPr/>
        </p:nvSpPr>
        <p:spPr>
          <a:xfrm>
            <a:off x="328446" y="1083993"/>
            <a:ext cx="17631108" cy="952184"/>
          </a:xfrm>
          <a:prstGeom prst="rect">
            <a:avLst/>
          </a:prstGeom>
        </p:spPr>
        <p:txBody>
          <a:bodyPr wrap="square" lIns="0" tIns="0" rIns="0" bIns="0" rtlCol="0" anchor="t">
            <a:spAutoFit/>
          </a:bodyPr>
          <a:lstStyle/>
          <a:p>
            <a:pPr marL="0" marR="0" lvl="0" indent="0" algn="ctr" defTabSz="914400" rtl="0" eaLnBrk="1" fontAlgn="auto" latinLnBrk="0" hangingPunct="1">
              <a:lnSpc>
                <a:spcPts val="6717"/>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DE59"/>
                </a:solidFill>
                <a:effectLst/>
                <a:uLnTx/>
                <a:uFillTx/>
                <a:latin typeface="Solway Bold"/>
                <a:ea typeface="Solway Bold"/>
                <a:cs typeface="Solway Bold"/>
                <a:sym typeface="Solway Bold"/>
              </a:rPr>
              <a:t>Afterschool Snack Program</a:t>
            </a:r>
          </a:p>
        </p:txBody>
      </p:sp>
      <p:grpSp>
        <p:nvGrpSpPr>
          <p:cNvPr id="6" name="Group 6"/>
          <p:cNvGrpSpPr/>
          <p:nvPr/>
        </p:nvGrpSpPr>
        <p:grpSpPr>
          <a:xfrm>
            <a:off x="489418" y="2649503"/>
            <a:ext cx="17309165" cy="1123797"/>
            <a:chOff x="0" y="0"/>
            <a:chExt cx="4558792" cy="295979"/>
          </a:xfrm>
        </p:grpSpPr>
        <p:sp>
          <p:nvSpPr>
            <p:cNvPr id="7" name="Freeform 7"/>
            <p:cNvSpPr/>
            <p:nvPr/>
          </p:nvSpPr>
          <p:spPr>
            <a:xfrm>
              <a:off x="0" y="0"/>
              <a:ext cx="4558792" cy="295979"/>
            </a:xfrm>
            <a:custGeom>
              <a:avLst/>
              <a:gdLst/>
              <a:ahLst/>
              <a:cxnLst/>
              <a:rect l="l" t="t" r="r" b="b"/>
              <a:pathLst>
                <a:path w="4558792" h="295979">
                  <a:moveTo>
                    <a:pt x="4558792" y="0"/>
                  </a:moveTo>
                  <a:lnTo>
                    <a:pt x="0" y="0"/>
                  </a:lnTo>
                  <a:lnTo>
                    <a:pt x="101600" y="147990"/>
                  </a:lnTo>
                  <a:lnTo>
                    <a:pt x="0" y="295979"/>
                  </a:lnTo>
                  <a:lnTo>
                    <a:pt x="4558792" y="295979"/>
                  </a:lnTo>
                  <a:lnTo>
                    <a:pt x="4457192" y="147990"/>
                  </a:lnTo>
                  <a:lnTo>
                    <a:pt x="4558792" y="0"/>
                  </a:lnTo>
                  <a:close/>
                </a:path>
              </a:pathLst>
            </a:custGeom>
            <a:solidFill>
              <a:srgbClr val="BCEB7C"/>
            </a:solidFill>
          </p:spPr>
          <p:txBody>
            <a:bodyPr/>
            <a:lstStyle/>
            <a:p>
              <a:endParaRPr lang="en-US" dirty="0"/>
            </a:p>
          </p:txBody>
        </p:sp>
        <p:sp>
          <p:nvSpPr>
            <p:cNvPr id="8" name="TextBox 8"/>
            <p:cNvSpPr txBox="1"/>
            <p:nvPr/>
          </p:nvSpPr>
          <p:spPr>
            <a:xfrm>
              <a:off x="88900" y="-28575"/>
              <a:ext cx="4380992" cy="324554"/>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9" name="TextBox 9"/>
          <p:cNvSpPr txBox="1"/>
          <p:nvPr/>
        </p:nvSpPr>
        <p:spPr>
          <a:xfrm>
            <a:off x="10863" y="2841831"/>
            <a:ext cx="18266274" cy="662940"/>
          </a:xfrm>
          <a:prstGeom prst="rect">
            <a:avLst/>
          </a:prstGeom>
        </p:spPr>
        <p:txBody>
          <a:bodyPr lIns="0" tIns="0" rIns="0" bIns="0" rtlCol="0" anchor="t">
            <a:spAutoFit/>
          </a:bodyPr>
          <a:lstStyle/>
          <a:p>
            <a:pPr marL="0" marR="0" lvl="0" indent="0" algn="ctr" defTabSz="914400" rtl="0" eaLnBrk="1" fontAlgn="auto" latinLnBrk="0" hangingPunct="1">
              <a:lnSpc>
                <a:spcPts val="5459"/>
              </a:lnSpc>
              <a:spcBef>
                <a:spcPts val="0"/>
              </a:spcBef>
              <a:spcAft>
                <a:spcPts val="0"/>
              </a:spcAft>
              <a:buClrTx/>
              <a:buSzTx/>
              <a:buFontTx/>
              <a:buNone/>
              <a:tabLst/>
              <a:defRPr/>
            </a:pPr>
            <a:r>
              <a:rPr kumimoji="0" lang="en-US" sz="3899" b="1" i="0" u="none" strike="noStrike" kern="1200" cap="none" spc="0" normalizeH="0" baseline="0" noProof="0" dirty="0">
                <a:ln>
                  <a:noFill/>
                </a:ln>
                <a:solidFill>
                  <a:srgbClr val="000000"/>
                </a:solidFill>
                <a:effectLst/>
                <a:uLnTx/>
                <a:uFillTx/>
                <a:latin typeface="Solway Bold"/>
                <a:ea typeface="Solway Bold"/>
                <a:cs typeface="Solway Bold"/>
                <a:sym typeface="Solway Bold"/>
              </a:rPr>
              <a:t>Must serve two of the five components for a reimbursable snack</a:t>
            </a:r>
          </a:p>
        </p:txBody>
      </p:sp>
      <p:grpSp>
        <p:nvGrpSpPr>
          <p:cNvPr id="10" name="Group 10"/>
          <p:cNvGrpSpPr/>
          <p:nvPr/>
        </p:nvGrpSpPr>
        <p:grpSpPr>
          <a:xfrm>
            <a:off x="9591577" y="4261278"/>
            <a:ext cx="6248400" cy="5286021"/>
            <a:chOff x="-39063" y="-40884"/>
            <a:chExt cx="1024591" cy="853685"/>
          </a:xfrm>
        </p:grpSpPr>
        <p:sp>
          <p:nvSpPr>
            <p:cNvPr id="11" name="Freeform 11"/>
            <p:cNvSpPr/>
            <p:nvPr/>
          </p:nvSpPr>
          <p:spPr>
            <a:xfrm>
              <a:off x="-39063" y="-40884"/>
              <a:ext cx="1024591" cy="853685"/>
            </a:xfrm>
            <a:custGeom>
              <a:avLst/>
              <a:gdLst/>
              <a:ahLst/>
              <a:cxnLst/>
              <a:rect l="l" t="t" r="r" b="b"/>
              <a:pathLst>
                <a:path w="949621" h="812800">
                  <a:moveTo>
                    <a:pt x="474811" y="0"/>
                  </a:moveTo>
                  <a:cubicBezTo>
                    <a:pt x="212580" y="0"/>
                    <a:pt x="0" y="181951"/>
                    <a:pt x="0" y="406400"/>
                  </a:cubicBezTo>
                  <a:cubicBezTo>
                    <a:pt x="0" y="630849"/>
                    <a:pt x="212580" y="812800"/>
                    <a:pt x="474811" y="812800"/>
                  </a:cubicBezTo>
                  <a:cubicBezTo>
                    <a:pt x="737041" y="812800"/>
                    <a:pt x="949621" y="630849"/>
                    <a:pt x="949621" y="406400"/>
                  </a:cubicBezTo>
                  <a:cubicBezTo>
                    <a:pt x="949621" y="181951"/>
                    <a:pt x="737041" y="0"/>
                    <a:pt x="474811" y="0"/>
                  </a:cubicBezTo>
                  <a:close/>
                </a:path>
              </a:pathLst>
            </a:custGeom>
            <a:solidFill>
              <a:srgbClr val="C6E0F7"/>
            </a:solidFill>
          </p:spPr>
          <p:txBody>
            <a:bodyPr/>
            <a:lstStyle/>
            <a:p>
              <a:endParaRPr lang="en-US" dirty="0"/>
            </a:p>
          </p:txBody>
        </p:sp>
        <p:sp>
          <p:nvSpPr>
            <p:cNvPr id="12" name="TextBox 12"/>
            <p:cNvSpPr txBox="1"/>
            <p:nvPr/>
          </p:nvSpPr>
          <p:spPr>
            <a:xfrm>
              <a:off x="89027" y="28575"/>
              <a:ext cx="771567" cy="708025"/>
            </a:xfrm>
            <a:prstGeom prst="rect">
              <a:avLst/>
            </a:prstGeom>
          </p:spPr>
          <p:txBody>
            <a:bodyPr lIns="50800" tIns="50800" rIns="50800" bIns="50800"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Solway Bold"/>
                  <a:ea typeface="Solway Bold"/>
                  <a:cs typeface="Solway Bold"/>
                  <a:sym typeface="Solway Bold"/>
                </a:rPr>
                <a:t>Snacks comprised of two beverages, or two fruit/vegetables are not eligible for reimbursement. </a:t>
              </a:r>
            </a:p>
          </p:txBody>
        </p:sp>
      </p:grpSp>
      <p:grpSp>
        <p:nvGrpSpPr>
          <p:cNvPr id="13" name="Group 13"/>
          <p:cNvGrpSpPr/>
          <p:nvPr/>
        </p:nvGrpSpPr>
        <p:grpSpPr>
          <a:xfrm>
            <a:off x="0" y="4514432"/>
            <a:ext cx="7826677" cy="5430114"/>
            <a:chOff x="0" y="0"/>
            <a:chExt cx="10435569" cy="7240152"/>
          </a:xfrm>
        </p:grpSpPr>
        <p:grpSp>
          <p:nvGrpSpPr>
            <p:cNvPr id="14" name="Group 14"/>
            <p:cNvGrpSpPr/>
            <p:nvPr/>
          </p:nvGrpSpPr>
          <p:grpSpPr>
            <a:xfrm>
              <a:off x="1703371" y="0"/>
              <a:ext cx="8732198" cy="1273350"/>
              <a:chOff x="0" y="0"/>
              <a:chExt cx="1724879" cy="251526"/>
            </a:xfrm>
          </p:grpSpPr>
          <p:sp>
            <p:nvSpPr>
              <p:cNvPr id="15" name="Freeform 15"/>
              <p:cNvSpPr/>
              <p:nvPr/>
            </p:nvSpPr>
            <p:spPr>
              <a:xfrm>
                <a:off x="0" y="0"/>
                <a:ext cx="1724879" cy="251526"/>
              </a:xfrm>
              <a:custGeom>
                <a:avLst/>
                <a:gdLst/>
                <a:ahLst/>
                <a:cxnLst/>
                <a:rect l="l" t="t" r="r" b="b"/>
                <a:pathLst>
                  <a:path w="1724879" h="251526">
                    <a:moveTo>
                      <a:pt x="60288" y="0"/>
                    </a:moveTo>
                    <a:lnTo>
                      <a:pt x="1664590" y="0"/>
                    </a:lnTo>
                    <a:cubicBezTo>
                      <a:pt x="1680580" y="0"/>
                      <a:pt x="1695914" y="6352"/>
                      <a:pt x="1707221" y="17658"/>
                    </a:cubicBezTo>
                    <a:cubicBezTo>
                      <a:pt x="1718527" y="28964"/>
                      <a:pt x="1724879" y="44299"/>
                      <a:pt x="1724879" y="60288"/>
                    </a:cubicBezTo>
                    <a:lnTo>
                      <a:pt x="1724879" y="191238"/>
                    </a:lnTo>
                    <a:cubicBezTo>
                      <a:pt x="1724879" y="207227"/>
                      <a:pt x="1718527" y="222562"/>
                      <a:pt x="1707221" y="233868"/>
                    </a:cubicBezTo>
                    <a:cubicBezTo>
                      <a:pt x="1695914" y="245174"/>
                      <a:pt x="1680580" y="251526"/>
                      <a:pt x="1664590" y="251526"/>
                    </a:cubicBezTo>
                    <a:lnTo>
                      <a:pt x="60288" y="251526"/>
                    </a:lnTo>
                    <a:cubicBezTo>
                      <a:pt x="44299" y="251526"/>
                      <a:pt x="28964" y="245174"/>
                      <a:pt x="17658" y="233868"/>
                    </a:cubicBezTo>
                    <a:cubicBezTo>
                      <a:pt x="6352" y="222562"/>
                      <a:pt x="0" y="207227"/>
                      <a:pt x="0" y="191238"/>
                    </a:cubicBezTo>
                    <a:lnTo>
                      <a:pt x="0" y="60288"/>
                    </a:lnTo>
                    <a:cubicBezTo>
                      <a:pt x="0" y="44299"/>
                      <a:pt x="6352" y="28964"/>
                      <a:pt x="17658" y="17658"/>
                    </a:cubicBezTo>
                    <a:cubicBezTo>
                      <a:pt x="28964" y="6352"/>
                      <a:pt x="44299" y="0"/>
                      <a:pt x="60288" y="0"/>
                    </a:cubicBezTo>
                    <a:close/>
                  </a:path>
                </a:pathLst>
              </a:custGeom>
              <a:solidFill>
                <a:srgbClr val="F9BAC2"/>
              </a:solidFill>
            </p:spPr>
            <p:txBody>
              <a:bodyPr/>
              <a:lstStyle/>
              <a:p>
                <a:endParaRPr lang="en-US" dirty="0"/>
              </a:p>
            </p:txBody>
          </p:sp>
          <p:sp>
            <p:nvSpPr>
              <p:cNvPr id="16" name="TextBox 16"/>
              <p:cNvSpPr txBox="1"/>
              <p:nvPr/>
            </p:nvSpPr>
            <p:spPr>
              <a:xfrm>
                <a:off x="0" y="-66675"/>
                <a:ext cx="1724879" cy="318201"/>
              </a:xfrm>
              <a:prstGeom prst="rect">
                <a:avLst/>
              </a:prstGeom>
            </p:spPr>
            <p:txBody>
              <a:bodyPr lIns="50800" tIns="50800" rIns="50800" bIns="50800" rtlCol="0" anchor="ct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3399" b="1" i="0" u="none" strike="noStrike" kern="1200" cap="none" spc="0" normalizeH="0" baseline="0" noProof="0" dirty="0">
                    <a:ln>
                      <a:noFill/>
                    </a:ln>
                    <a:solidFill>
                      <a:srgbClr val="000000"/>
                    </a:solidFill>
                    <a:effectLst/>
                    <a:uLnTx/>
                    <a:uFillTx/>
                    <a:latin typeface="Solway Bold"/>
                    <a:ea typeface="Solway Bold"/>
                    <a:cs typeface="Solway Bold"/>
                    <a:sym typeface="Solway Bold"/>
                  </a:rPr>
                  <a:t>Fruit</a:t>
                </a:r>
              </a:p>
            </p:txBody>
          </p:sp>
        </p:grpSp>
        <p:grpSp>
          <p:nvGrpSpPr>
            <p:cNvPr id="17" name="Group 17"/>
            <p:cNvGrpSpPr/>
            <p:nvPr/>
          </p:nvGrpSpPr>
          <p:grpSpPr>
            <a:xfrm>
              <a:off x="1703371" y="3032756"/>
              <a:ext cx="8611400" cy="1273350"/>
              <a:chOff x="0" y="0"/>
              <a:chExt cx="1701017" cy="251526"/>
            </a:xfrm>
          </p:grpSpPr>
          <p:sp>
            <p:nvSpPr>
              <p:cNvPr id="18" name="Freeform 18"/>
              <p:cNvSpPr/>
              <p:nvPr/>
            </p:nvSpPr>
            <p:spPr>
              <a:xfrm>
                <a:off x="0" y="0"/>
                <a:ext cx="1701017" cy="251526"/>
              </a:xfrm>
              <a:custGeom>
                <a:avLst/>
                <a:gdLst/>
                <a:ahLst/>
                <a:cxnLst/>
                <a:rect l="l" t="t" r="r" b="b"/>
                <a:pathLst>
                  <a:path w="1701017" h="251526">
                    <a:moveTo>
                      <a:pt x="61134" y="0"/>
                    </a:moveTo>
                    <a:lnTo>
                      <a:pt x="1639883" y="0"/>
                    </a:lnTo>
                    <a:cubicBezTo>
                      <a:pt x="1656097" y="0"/>
                      <a:pt x="1671647" y="6441"/>
                      <a:pt x="1683112" y="17906"/>
                    </a:cubicBezTo>
                    <a:cubicBezTo>
                      <a:pt x="1694576" y="29371"/>
                      <a:pt x="1701017" y="44920"/>
                      <a:pt x="1701017" y="61134"/>
                    </a:cubicBezTo>
                    <a:lnTo>
                      <a:pt x="1701017" y="190392"/>
                    </a:lnTo>
                    <a:cubicBezTo>
                      <a:pt x="1701017" y="206606"/>
                      <a:pt x="1694576" y="222155"/>
                      <a:pt x="1683112" y="233620"/>
                    </a:cubicBezTo>
                    <a:cubicBezTo>
                      <a:pt x="1671647" y="245085"/>
                      <a:pt x="1656097" y="251526"/>
                      <a:pt x="1639883" y="251526"/>
                    </a:cubicBezTo>
                    <a:lnTo>
                      <a:pt x="61134" y="251526"/>
                    </a:lnTo>
                    <a:cubicBezTo>
                      <a:pt x="44920" y="251526"/>
                      <a:pt x="29371" y="245085"/>
                      <a:pt x="17906" y="233620"/>
                    </a:cubicBezTo>
                    <a:cubicBezTo>
                      <a:pt x="6441" y="222155"/>
                      <a:pt x="0" y="206606"/>
                      <a:pt x="0" y="190392"/>
                    </a:cubicBezTo>
                    <a:lnTo>
                      <a:pt x="0" y="61134"/>
                    </a:lnTo>
                    <a:cubicBezTo>
                      <a:pt x="0" y="44920"/>
                      <a:pt x="6441" y="29371"/>
                      <a:pt x="17906" y="17906"/>
                    </a:cubicBezTo>
                    <a:cubicBezTo>
                      <a:pt x="29371" y="6441"/>
                      <a:pt x="44920" y="0"/>
                      <a:pt x="61134" y="0"/>
                    </a:cubicBezTo>
                    <a:close/>
                  </a:path>
                </a:pathLst>
              </a:custGeom>
              <a:solidFill>
                <a:srgbClr val="EEDDC0"/>
              </a:solidFill>
            </p:spPr>
            <p:txBody>
              <a:bodyPr/>
              <a:lstStyle/>
              <a:p>
                <a:endParaRPr lang="en-US" dirty="0"/>
              </a:p>
            </p:txBody>
          </p:sp>
          <p:sp>
            <p:nvSpPr>
              <p:cNvPr id="19" name="TextBox 19"/>
              <p:cNvSpPr txBox="1"/>
              <p:nvPr/>
            </p:nvSpPr>
            <p:spPr>
              <a:xfrm>
                <a:off x="0" y="-66675"/>
                <a:ext cx="1701017" cy="318201"/>
              </a:xfrm>
              <a:prstGeom prst="rect">
                <a:avLst/>
              </a:prstGeom>
            </p:spPr>
            <p:txBody>
              <a:bodyPr lIns="50800" tIns="50800" rIns="50800" bIns="50800" rtlCol="0" anchor="ct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3399" b="1" i="0" u="none" strike="noStrike" kern="1200" cap="none" spc="0" normalizeH="0" baseline="0" noProof="0" dirty="0">
                    <a:ln>
                      <a:noFill/>
                    </a:ln>
                    <a:solidFill>
                      <a:srgbClr val="000000"/>
                    </a:solidFill>
                    <a:effectLst/>
                    <a:uLnTx/>
                    <a:uFillTx/>
                    <a:latin typeface="Solway Bold"/>
                    <a:ea typeface="Solway Bold"/>
                    <a:cs typeface="Solway Bold"/>
                    <a:sym typeface="Solway Bold"/>
                  </a:rPr>
                  <a:t>Grains</a:t>
                </a:r>
              </a:p>
            </p:txBody>
          </p:sp>
        </p:grpSp>
        <p:grpSp>
          <p:nvGrpSpPr>
            <p:cNvPr id="20" name="Group 20"/>
            <p:cNvGrpSpPr/>
            <p:nvPr/>
          </p:nvGrpSpPr>
          <p:grpSpPr>
            <a:xfrm>
              <a:off x="1763770" y="6011257"/>
              <a:ext cx="8611400" cy="1228895"/>
              <a:chOff x="0" y="0"/>
              <a:chExt cx="1701017" cy="242745"/>
            </a:xfrm>
          </p:grpSpPr>
          <p:sp>
            <p:nvSpPr>
              <p:cNvPr id="21" name="Freeform 21"/>
              <p:cNvSpPr/>
              <p:nvPr/>
            </p:nvSpPr>
            <p:spPr>
              <a:xfrm>
                <a:off x="0" y="0"/>
                <a:ext cx="1701017" cy="242745"/>
              </a:xfrm>
              <a:custGeom>
                <a:avLst/>
                <a:gdLst/>
                <a:ahLst/>
                <a:cxnLst/>
                <a:rect l="l" t="t" r="r" b="b"/>
                <a:pathLst>
                  <a:path w="1701017" h="242745">
                    <a:moveTo>
                      <a:pt x="61134" y="0"/>
                    </a:moveTo>
                    <a:lnTo>
                      <a:pt x="1639883" y="0"/>
                    </a:lnTo>
                    <a:cubicBezTo>
                      <a:pt x="1656097" y="0"/>
                      <a:pt x="1671647" y="6441"/>
                      <a:pt x="1683112" y="17906"/>
                    </a:cubicBezTo>
                    <a:cubicBezTo>
                      <a:pt x="1694576" y="29371"/>
                      <a:pt x="1701017" y="44920"/>
                      <a:pt x="1701017" y="61134"/>
                    </a:cubicBezTo>
                    <a:lnTo>
                      <a:pt x="1701017" y="181611"/>
                    </a:lnTo>
                    <a:cubicBezTo>
                      <a:pt x="1701017" y="215374"/>
                      <a:pt x="1673647" y="242745"/>
                      <a:pt x="1639883" y="242745"/>
                    </a:cubicBezTo>
                    <a:lnTo>
                      <a:pt x="61134" y="242745"/>
                    </a:lnTo>
                    <a:cubicBezTo>
                      <a:pt x="44920" y="242745"/>
                      <a:pt x="29371" y="236304"/>
                      <a:pt x="17906" y="224839"/>
                    </a:cubicBezTo>
                    <a:cubicBezTo>
                      <a:pt x="6441" y="213374"/>
                      <a:pt x="0" y="197824"/>
                      <a:pt x="0" y="181611"/>
                    </a:cubicBezTo>
                    <a:lnTo>
                      <a:pt x="0" y="61134"/>
                    </a:lnTo>
                    <a:cubicBezTo>
                      <a:pt x="0" y="44920"/>
                      <a:pt x="6441" y="29371"/>
                      <a:pt x="17906" y="17906"/>
                    </a:cubicBezTo>
                    <a:cubicBezTo>
                      <a:pt x="29371" y="6441"/>
                      <a:pt x="44920" y="0"/>
                      <a:pt x="61134" y="0"/>
                    </a:cubicBezTo>
                    <a:close/>
                  </a:path>
                </a:pathLst>
              </a:custGeom>
              <a:solidFill>
                <a:srgbClr val="F2F2F2"/>
              </a:solidFill>
            </p:spPr>
            <p:txBody>
              <a:bodyPr/>
              <a:lstStyle/>
              <a:p>
                <a:endParaRPr lang="en-US" dirty="0"/>
              </a:p>
            </p:txBody>
          </p:sp>
          <p:sp>
            <p:nvSpPr>
              <p:cNvPr id="22" name="TextBox 22"/>
              <p:cNvSpPr txBox="1"/>
              <p:nvPr/>
            </p:nvSpPr>
            <p:spPr>
              <a:xfrm>
                <a:off x="0" y="-66675"/>
                <a:ext cx="1701017" cy="309420"/>
              </a:xfrm>
              <a:prstGeom prst="rect">
                <a:avLst/>
              </a:prstGeom>
            </p:spPr>
            <p:txBody>
              <a:bodyPr lIns="50800" tIns="50800" rIns="50800" bIns="50800" rtlCol="0" anchor="ct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3399" b="1" i="0" u="none" strike="noStrike" kern="1200" cap="none" spc="0" normalizeH="0" baseline="0" noProof="0" dirty="0">
                    <a:ln>
                      <a:noFill/>
                    </a:ln>
                    <a:solidFill>
                      <a:srgbClr val="000000"/>
                    </a:solidFill>
                    <a:effectLst/>
                    <a:uLnTx/>
                    <a:uFillTx/>
                    <a:latin typeface="Solway Bold"/>
                    <a:ea typeface="Solway Bold"/>
                    <a:cs typeface="Solway Bold"/>
                    <a:sym typeface="Solway Bold"/>
                  </a:rPr>
                  <a:t>Fluid Milk</a:t>
                </a:r>
              </a:p>
            </p:txBody>
          </p:sp>
        </p:grpSp>
        <p:sp>
          <p:nvSpPr>
            <p:cNvPr id="23" name="Freeform 23"/>
            <p:cNvSpPr/>
            <p:nvPr/>
          </p:nvSpPr>
          <p:spPr>
            <a:xfrm rot="-903246">
              <a:off x="103179" y="134924"/>
              <a:ext cx="1164258" cy="948341"/>
            </a:xfrm>
            <a:custGeom>
              <a:avLst/>
              <a:gdLst/>
              <a:ahLst/>
              <a:cxnLst/>
              <a:rect l="l" t="t" r="r" b="b"/>
              <a:pathLst>
                <a:path w="1164258" h="948341">
                  <a:moveTo>
                    <a:pt x="0" y="0"/>
                  </a:moveTo>
                  <a:lnTo>
                    <a:pt x="1164258" y="0"/>
                  </a:lnTo>
                  <a:lnTo>
                    <a:pt x="1164258" y="948341"/>
                  </a:lnTo>
                  <a:lnTo>
                    <a:pt x="0" y="948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24" name="Freeform 24"/>
            <p:cNvSpPr/>
            <p:nvPr/>
          </p:nvSpPr>
          <p:spPr>
            <a:xfrm>
              <a:off x="344872" y="3199705"/>
              <a:ext cx="904223" cy="939452"/>
            </a:xfrm>
            <a:custGeom>
              <a:avLst/>
              <a:gdLst/>
              <a:ahLst/>
              <a:cxnLst/>
              <a:rect l="l" t="t" r="r" b="b"/>
              <a:pathLst>
                <a:path w="904223" h="939452">
                  <a:moveTo>
                    <a:pt x="0" y="0"/>
                  </a:moveTo>
                  <a:lnTo>
                    <a:pt x="904223" y="0"/>
                  </a:lnTo>
                  <a:lnTo>
                    <a:pt x="904223" y="939452"/>
                  </a:lnTo>
                  <a:lnTo>
                    <a:pt x="0" y="939452"/>
                  </a:lnTo>
                  <a:lnTo>
                    <a:pt x="0" y="0"/>
                  </a:lnTo>
                  <a:close/>
                </a:path>
              </a:pathLst>
            </a:custGeom>
            <a:blipFill>
              <a:blip r:embed="rId5"/>
              <a:stretch>
                <a:fillRect/>
              </a:stretch>
            </a:blipFill>
          </p:spPr>
          <p:txBody>
            <a:bodyPr/>
            <a:lstStyle/>
            <a:p>
              <a:endParaRPr lang="en-US" dirty="0"/>
            </a:p>
          </p:txBody>
        </p:sp>
        <p:sp>
          <p:nvSpPr>
            <p:cNvPr id="25" name="Freeform 25"/>
            <p:cNvSpPr/>
            <p:nvPr/>
          </p:nvSpPr>
          <p:spPr>
            <a:xfrm>
              <a:off x="428412" y="6083687"/>
              <a:ext cx="737143" cy="1084035"/>
            </a:xfrm>
            <a:custGeom>
              <a:avLst/>
              <a:gdLst/>
              <a:ahLst/>
              <a:cxnLst/>
              <a:rect l="l" t="t" r="r" b="b"/>
              <a:pathLst>
                <a:path w="737143" h="1084035">
                  <a:moveTo>
                    <a:pt x="0" y="0"/>
                  </a:moveTo>
                  <a:lnTo>
                    <a:pt x="737143" y="0"/>
                  </a:lnTo>
                  <a:lnTo>
                    <a:pt x="737143" y="1084035"/>
                  </a:lnTo>
                  <a:lnTo>
                    <a:pt x="0" y="1084035"/>
                  </a:lnTo>
                  <a:lnTo>
                    <a:pt x="0" y="0"/>
                  </a:lnTo>
                  <a:close/>
                </a:path>
              </a:pathLst>
            </a:custGeom>
            <a:blipFill>
              <a:blip r:embed="rId6"/>
              <a:stretch>
                <a:fillRect/>
              </a:stretch>
            </a:blipFill>
          </p:spPr>
          <p:txBody>
            <a:bodyPr/>
            <a:lstStyle/>
            <a:p>
              <a:endParaRPr lang="en-US" dirty="0"/>
            </a:p>
          </p:txBody>
        </p:sp>
        <p:sp>
          <p:nvSpPr>
            <p:cNvPr id="26" name="Freeform 26"/>
            <p:cNvSpPr/>
            <p:nvPr/>
          </p:nvSpPr>
          <p:spPr>
            <a:xfrm>
              <a:off x="274823" y="1497150"/>
              <a:ext cx="820970" cy="1035628"/>
            </a:xfrm>
            <a:custGeom>
              <a:avLst/>
              <a:gdLst/>
              <a:ahLst/>
              <a:cxnLst/>
              <a:rect l="l" t="t" r="r" b="b"/>
              <a:pathLst>
                <a:path w="820970" h="1035628">
                  <a:moveTo>
                    <a:pt x="0" y="0"/>
                  </a:moveTo>
                  <a:lnTo>
                    <a:pt x="820970" y="0"/>
                  </a:lnTo>
                  <a:lnTo>
                    <a:pt x="820970" y="1035628"/>
                  </a:lnTo>
                  <a:lnTo>
                    <a:pt x="0" y="10356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grpSp>
          <p:nvGrpSpPr>
            <p:cNvPr id="27" name="Group 27"/>
            <p:cNvGrpSpPr/>
            <p:nvPr/>
          </p:nvGrpSpPr>
          <p:grpSpPr>
            <a:xfrm>
              <a:off x="1763770" y="4522006"/>
              <a:ext cx="8611400" cy="1273350"/>
              <a:chOff x="0" y="0"/>
              <a:chExt cx="1701017" cy="251526"/>
            </a:xfrm>
          </p:grpSpPr>
          <p:sp>
            <p:nvSpPr>
              <p:cNvPr id="28" name="Freeform 28"/>
              <p:cNvSpPr/>
              <p:nvPr/>
            </p:nvSpPr>
            <p:spPr>
              <a:xfrm>
                <a:off x="0" y="0"/>
                <a:ext cx="1701017" cy="251526"/>
              </a:xfrm>
              <a:custGeom>
                <a:avLst/>
                <a:gdLst/>
                <a:ahLst/>
                <a:cxnLst/>
                <a:rect l="l" t="t" r="r" b="b"/>
                <a:pathLst>
                  <a:path w="1701017" h="251526">
                    <a:moveTo>
                      <a:pt x="61134" y="0"/>
                    </a:moveTo>
                    <a:lnTo>
                      <a:pt x="1639883" y="0"/>
                    </a:lnTo>
                    <a:cubicBezTo>
                      <a:pt x="1656097" y="0"/>
                      <a:pt x="1671647" y="6441"/>
                      <a:pt x="1683112" y="17906"/>
                    </a:cubicBezTo>
                    <a:cubicBezTo>
                      <a:pt x="1694576" y="29371"/>
                      <a:pt x="1701017" y="44920"/>
                      <a:pt x="1701017" y="61134"/>
                    </a:cubicBezTo>
                    <a:lnTo>
                      <a:pt x="1701017" y="190392"/>
                    </a:lnTo>
                    <a:cubicBezTo>
                      <a:pt x="1701017" y="206606"/>
                      <a:pt x="1694576" y="222155"/>
                      <a:pt x="1683112" y="233620"/>
                    </a:cubicBezTo>
                    <a:cubicBezTo>
                      <a:pt x="1671647" y="245085"/>
                      <a:pt x="1656097" y="251526"/>
                      <a:pt x="1639883" y="251526"/>
                    </a:cubicBezTo>
                    <a:lnTo>
                      <a:pt x="61134" y="251526"/>
                    </a:lnTo>
                    <a:cubicBezTo>
                      <a:pt x="44920" y="251526"/>
                      <a:pt x="29371" y="245085"/>
                      <a:pt x="17906" y="233620"/>
                    </a:cubicBezTo>
                    <a:cubicBezTo>
                      <a:pt x="6441" y="222155"/>
                      <a:pt x="0" y="206606"/>
                      <a:pt x="0" y="190392"/>
                    </a:cubicBezTo>
                    <a:lnTo>
                      <a:pt x="0" y="61134"/>
                    </a:lnTo>
                    <a:cubicBezTo>
                      <a:pt x="0" y="44920"/>
                      <a:pt x="6441" y="29371"/>
                      <a:pt x="17906" y="17906"/>
                    </a:cubicBezTo>
                    <a:cubicBezTo>
                      <a:pt x="29371" y="6441"/>
                      <a:pt x="44920" y="0"/>
                      <a:pt x="61134" y="0"/>
                    </a:cubicBezTo>
                    <a:close/>
                  </a:path>
                </a:pathLst>
              </a:custGeom>
              <a:solidFill>
                <a:srgbClr val="C6E0F7"/>
              </a:solidFill>
            </p:spPr>
            <p:txBody>
              <a:bodyPr/>
              <a:lstStyle/>
              <a:p>
                <a:endParaRPr lang="en-US" dirty="0"/>
              </a:p>
            </p:txBody>
          </p:sp>
          <p:sp>
            <p:nvSpPr>
              <p:cNvPr id="29" name="TextBox 29"/>
              <p:cNvSpPr txBox="1"/>
              <p:nvPr/>
            </p:nvSpPr>
            <p:spPr>
              <a:xfrm>
                <a:off x="0" y="-66675"/>
                <a:ext cx="1701017" cy="318201"/>
              </a:xfrm>
              <a:prstGeom prst="rect">
                <a:avLst/>
              </a:prstGeom>
            </p:spPr>
            <p:txBody>
              <a:bodyPr lIns="50800" tIns="50800" rIns="50800" bIns="50800" rtlCol="0" anchor="ct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3399" b="1" i="0" u="none" strike="noStrike" kern="1200" cap="none" spc="0" normalizeH="0" baseline="0" noProof="0" dirty="0">
                    <a:ln>
                      <a:noFill/>
                    </a:ln>
                    <a:solidFill>
                      <a:srgbClr val="000000"/>
                    </a:solidFill>
                    <a:effectLst/>
                    <a:uLnTx/>
                    <a:uFillTx/>
                    <a:latin typeface="Solway Bold"/>
                    <a:ea typeface="Solway Bold"/>
                    <a:cs typeface="Solway Bold"/>
                    <a:sym typeface="Solway Bold"/>
                  </a:rPr>
                  <a:t>Meat/Meat Alternates</a:t>
                </a:r>
              </a:p>
            </p:txBody>
          </p:sp>
        </p:grpSp>
        <p:sp>
          <p:nvSpPr>
            <p:cNvPr id="30" name="Freeform 30"/>
            <p:cNvSpPr/>
            <p:nvPr/>
          </p:nvSpPr>
          <p:spPr>
            <a:xfrm rot="-1465207">
              <a:off x="243488" y="4811489"/>
              <a:ext cx="1106990" cy="694385"/>
            </a:xfrm>
            <a:custGeom>
              <a:avLst/>
              <a:gdLst/>
              <a:ahLst/>
              <a:cxnLst/>
              <a:rect l="l" t="t" r="r" b="b"/>
              <a:pathLst>
                <a:path w="1106990" h="694385">
                  <a:moveTo>
                    <a:pt x="0" y="0"/>
                  </a:moveTo>
                  <a:lnTo>
                    <a:pt x="1106990" y="0"/>
                  </a:lnTo>
                  <a:lnTo>
                    <a:pt x="1106990" y="694385"/>
                  </a:lnTo>
                  <a:lnTo>
                    <a:pt x="0" y="69438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grpSp>
          <p:nvGrpSpPr>
            <p:cNvPr id="31" name="Group 31"/>
            <p:cNvGrpSpPr/>
            <p:nvPr/>
          </p:nvGrpSpPr>
          <p:grpSpPr>
            <a:xfrm>
              <a:off x="1703371" y="1493809"/>
              <a:ext cx="8732198" cy="1273350"/>
              <a:chOff x="0" y="0"/>
              <a:chExt cx="1724879" cy="251526"/>
            </a:xfrm>
          </p:grpSpPr>
          <p:sp>
            <p:nvSpPr>
              <p:cNvPr id="32" name="Freeform 32"/>
              <p:cNvSpPr/>
              <p:nvPr/>
            </p:nvSpPr>
            <p:spPr>
              <a:xfrm>
                <a:off x="0" y="0"/>
                <a:ext cx="1724879" cy="251526"/>
              </a:xfrm>
              <a:custGeom>
                <a:avLst/>
                <a:gdLst/>
                <a:ahLst/>
                <a:cxnLst/>
                <a:rect l="l" t="t" r="r" b="b"/>
                <a:pathLst>
                  <a:path w="1724879" h="251526">
                    <a:moveTo>
                      <a:pt x="60288" y="0"/>
                    </a:moveTo>
                    <a:lnTo>
                      <a:pt x="1664590" y="0"/>
                    </a:lnTo>
                    <a:cubicBezTo>
                      <a:pt x="1680580" y="0"/>
                      <a:pt x="1695914" y="6352"/>
                      <a:pt x="1707221" y="17658"/>
                    </a:cubicBezTo>
                    <a:cubicBezTo>
                      <a:pt x="1718527" y="28964"/>
                      <a:pt x="1724879" y="44299"/>
                      <a:pt x="1724879" y="60288"/>
                    </a:cubicBezTo>
                    <a:lnTo>
                      <a:pt x="1724879" y="191238"/>
                    </a:lnTo>
                    <a:cubicBezTo>
                      <a:pt x="1724879" y="207227"/>
                      <a:pt x="1718527" y="222562"/>
                      <a:pt x="1707221" y="233868"/>
                    </a:cubicBezTo>
                    <a:cubicBezTo>
                      <a:pt x="1695914" y="245174"/>
                      <a:pt x="1680580" y="251526"/>
                      <a:pt x="1664590" y="251526"/>
                    </a:cubicBezTo>
                    <a:lnTo>
                      <a:pt x="60288" y="251526"/>
                    </a:lnTo>
                    <a:cubicBezTo>
                      <a:pt x="44299" y="251526"/>
                      <a:pt x="28964" y="245174"/>
                      <a:pt x="17658" y="233868"/>
                    </a:cubicBezTo>
                    <a:cubicBezTo>
                      <a:pt x="6352" y="222562"/>
                      <a:pt x="0" y="207227"/>
                      <a:pt x="0" y="191238"/>
                    </a:cubicBezTo>
                    <a:lnTo>
                      <a:pt x="0" y="60288"/>
                    </a:lnTo>
                    <a:cubicBezTo>
                      <a:pt x="0" y="44299"/>
                      <a:pt x="6352" y="28964"/>
                      <a:pt x="17658" y="17658"/>
                    </a:cubicBezTo>
                    <a:cubicBezTo>
                      <a:pt x="28964" y="6352"/>
                      <a:pt x="44299" y="0"/>
                      <a:pt x="60288" y="0"/>
                    </a:cubicBezTo>
                    <a:close/>
                  </a:path>
                </a:pathLst>
              </a:custGeom>
              <a:solidFill>
                <a:srgbClr val="B4D169"/>
              </a:solidFill>
            </p:spPr>
            <p:txBody>
              <a:bodyPr/>
              <a:lstStyle/>
              <a:p>
                <a:endParaRPr lang="en-US" dirty="0"/>
              </a:p>
            </p:txBody>
          </p:sp>
          <p:sp>
            <p:nvSpPr>
              <p:cNvPr id="33" name="TextBox 33"/>
              <p:cNvSpPr txBox="1"/>
              <p:nvPr/>
            </p:nvSpPr>
            <p:spPr>
              <a:xfrm>
                <a:off x="0" y="-66675"/>
                <a:ext cx="1724879" cy="318201"/>
              </a:xfrm>
              <a:prstGeom prst="rect">
                <a:avLst/>
              </a:prstGeom>
            </p:spPr>
            <p:txBody>
              <a:bodyPr lIns="50800" tIns="50800" rIns="50800" bIns="50800" rtlCol="0" anchor="ct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3399" b="1" i="0" u="none" strike="noStrike" kern="1200" cap="none" spc="0" normalizeH="0" baseline="0" noProof="0" dirty="0">
                    <a:ln>
                      <a:noFill/>
                    </a:ln>
                    <a:solidFill>
                      <a:srgbClr val="000000"/>
                    </a:solidFill>
                    <a:effectLst/>
                    <a:uLnTx/>
                    <a:uFillTx/>
                    <a:latin typeface="Solway Bold"/>
                    <a:ea typeface="Solway Bold"/>
                    <a:cs typeface="Solway Bold"/>
                    <a:sym typeface="Solway Bold"/>
                  </a:rPr>
                  <a:t>Vegetable</a:t>
                </a:r>
              </a:p>
            </p:txBody>
          </p:sp>
        </p:gr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B508B"/>
        </a:solidFill>
        <a:effectLst/>
      </p:bgPr>
    </p:bg>
    <p:spTree>
      <p:nvGrpSpPr>
        <p:cNvPr id="1" name=""/>
        <p:cNvGrpSpPr/>
        <p:nvPr/>
      </p:nvGrpSpPr>
      <p:grpSpPr>
        <a:xfrm>
          <a:off x="0" y="0"/>
          <a:ext cx="0" cy="0"/>
          <a:chOff x="0" y="0"/>
          <a:chExt cx="0" cy="0"/>
        </a:xfrm>
      </p:grpSpPr>
      <p:sp>
        <p:nvSpPr>
          <p:cNvPr id="2" name="Freeform 2"/>
          <p:cNvSpPr/>
          <p:nvPr/>
        </p:nvSpPr>
        <p:spPr>
          <a:xfrm rot="2303039">
            <a:off x="13976527" y="7083917"/>
            <a:ext cx="5960357" cy="3001852"/>
          </a:xfrm>
          <a:custGeom>
            <a:avLst/>
            <a:gdLst/>
            <a:ahLst/>
            <a:cxnLst/>
            <a:rect l="l" t="t" r="r" b="b"/>
            <a:pathLst>
              <a:path w="5960357" h="3001852">
                <a:moveTo>
                  <a:pt x="0" y="0"/>
                </a:moveTo>
                <a:lnTo>
                  <a:pt x="5960357" y="0"/>
                </a:lnTo>
                <a:lnTo>
                  <a:pt x="5960357" y="3001852"/>
                </a:lnTo>
                <a:lnTo>
                  <a:pt x="0" y="30018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Freeform 3"/>
          <p:cNvSpPr/>
          <p:nvPr/>
        </p:nvSpPr>
        <p:spPr>
          <a:xfrm>
            <a:off x="-101447" y="7186661"/>
            <a:ext cx="3696704" cy="3394246"/>
          </a:xfrm>
          <a:custGeom>
            <a:avLst/>
            <a:gdLst/>
            <a:ahLst/>
            <a:cxnLst/>
            <a:rect l="l" t="t" r="r" b="b"/>
            <a:pathLst>
              <a:path w="3696704" h="3394246">
                <a:moveTo>
                  <a:pt x="0" y="0"/>
                </a:moveTo>
                <a:lnTo>
                  <a:pt x="3696704" y="0"/>
                </a:lnTo>
                <a:lnTo>
                  <a:pt x="3696704" y="3394246"/>
                </a:lnTo>
                <a:lnTo>
                  <a:pt x="0" y="33942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Freeform 4"/>
          <p:cNvSpPr/>
          <p:nvPr/>
        </p:nvSpPr>
        <p:spPr>
          <a:xfrm rot="-5271725">
            <a:off x="15854443" y="3672014"/>
            <a:ext cx="2789217" cy="3182716"/>
          </a:xfrm>
          <a:custGeom>
            <a:avLst/>
            <a:gdLst/>
            <a:ahLst/>
            <a:cxnLst/>
            <a:rect l="l" t="t" r="r" b="b"/>
            <a:pathLst>
              <a:path w="2789217" h="3182716">
                <a:moveTo>
                  <a:pt x="0" y="0"/>
                </a:moveTo>
                <a:lnTo>
                  <a:pt x="2789217" y="0"/>
                </a:lnTo>
                <a:lnTo>
                  <a:pt x="2789217" y="3182716"/>
                </a:lnTo>
                <a:lnTo>
                  <a:pt x="0" y="31827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reeform 5"/>
          <p:cNvSpPr/>
          <p:nvPr/>
        </p:nvSpPr>
        <p:spPr>
          <a:xfrm>
            <a:off x="15901862" y="162494"/>
            <a:ext cx="3538894" cy="2889024"/>
          </a:xfrm>
          <a:custGeom>
            <a:avLst/>
            <a:gdLst/>
            <a:ahLst/>
            <a:cxnLst/>
            <a:rect l="l" t="t" r="r" b="b"/>
            <a:pathLst>
              <a:path w="3538894" h="2889024">
                <a:moveTo>
                  <a:pt x="0" y="0"/>
                </a:moveTo>
                <a:lnTo>
                  <a:pt x="3538894" y="0"/>
                </a:lnTo>
                <a:lnTo>
                  <a:pt x="3538894" y="2889025"/>
                </a:lnTo>
                <a:lnTo>
                  <a:pt x="0" y="288902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6" name="Group 6"/>
          <p:cNvGrpSpPr/>
          <p:nvPr/>
        </p:nvGrpSpPr>
        <p:grpSpPr>
          <a:xfrm>
            <a:off x="-976121" y="278255"/>
            <a:ext cx="5122528" cy="3542781"/>
            <a:chOff x="0" y="0"/>
            <a:chExt cx="6830037" cy="4723708"/>
          </a:xfrm>
        </p:grpSpPr>
        <p:sp>
          <p:nvSpPr>
            <p:cNvPr id="7" name="Freeform 7"/>
            <p:cNvSpPr/>
            <p:nvPr/>
          </p:nvSpPr>
          <p:spPr>
            <a:xfrm rot="-199688">
              <a:off x="2509475" y="81220"/>
              <a:ext cx="2886603" cy="3047278"/>
            </a:xfrm>
            <a:custGeom>
              <a:avLst/>
              <a:gdLst/>
              <a:ahLst/>
              <a:cxnLst/>
              <a:rect l="l" t="t" r="r" b="b"/>
              <a:pathLst>
                <a:path w="2886603" h="3047278">
                  <a:moveTo>
                    <a:pt x="0" y="0"/>
                  </a:moveTo>
                  <a:lnTo>
                    <a:pt x="2886603" y="0"/>
                  </a:lnTo>
                  <a:lnTo>
                    <a:pt x="2886603" y="3047278"/>
                  </a:lnTo>
                  <a:lnTo>
                    <a:pt x="0" y="304727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Freeform 8"/>
            <p:cNvSpPr/>
            <p:nvPr/>
          </p:nvSpPr>
          <p:spPr>
            <a:xfrm rot="-1506640">
              <a:off x="492884" y="959550"/>
              <a:ext cx="2788760" cy="2943988"/>
            </a:xfrm>
            <a:custGeom>
              <a:avLst/>
              <a:gdLst/>
              <a:ahLst/>
              <a:cxnLst/>
              <a:rect l="l" t="t" r="r" b="b"/>
              <a:pathLst>
                <a:path w="2788760" h="2943988">
                  <a:moveTo>
                    <a:pt x="0" y="0"/>
                  </a:moveTo>
                  <a:lnTo>
                    <a:pt x="2788760" y="0"/>
                  </a:lnTo>
                  <a:lnTo>
                    <a:pt x="2788760" y="2943988"/>
                  </a:lnTo>
                  <a:lnTo>
                    <a:pt x="0" y="294398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Freeform 9"/>
            <p:cNvSpPr/>
            <p:nvPr/>
          </p:nvSpPr>
          <p:spPr>
            <a:xfrm rot="195943">
              <a:off x="3858981" y="1596684"/>
              <a:ext cx="2886603" cy="3047278"/>
            </a:xfrm>
            <a:custGeom>
              <a:avLst/>
              <a:gdLst/>
              <a:ahLst/>
              <a:cxnLst/>
              <a:rect l="l" t="t" r="r" b="b"/>
              <a:pathLst>
                <a:path w="2886603" h="3047278">
                  <a:moveTo>
                    <a:pt x="0" y="0"/>
                  </a:moveTo>
                  <a:lnTo>
                    <a:pt x="2886603" y="0"/>
                  </a:lnTo>
                  <a:lnTo>
                    <a:pt x="2886603" y="3047278"/>
                  </a:lnTo>
                  <a:lnTo>
                    <a:pt x="0" y="304727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0" name="Group 10"/>
          <p:cNvGrpSpPr/>
          <p:nvPr/>
        </p:nvGrpSpPr>
        <p:grpSpPr>
          <a:xfrm>
            <a:off x="2681225" y="814898"/>
            <a:ext cx="12925550" cy="2644187"/>
            <a:chOff x="0" y="0"/>
            <a:chExt cx="17234067" cy="3525583"/>
          </a:xfrm>
        </p:grpSpPr>
        <p:grpSp>
          <p:nvGrpSpPr>
            <p:cNvPr id="11" name="Group 11"/>
            <p:cNvGrpSpPr/>
            <p:nvPr/>
          </p:nvGrpSpPr>
          <p:grpSpPr>
            <a:xfrm>
              <a:off x="0" y="0"/>
              <a:ext cx="17234067" cy="3525583"/>
              <a:chOff x="0" y="0"/>
              <a:chExt cx="3859310" cy="789501"/>
            </a:xfrm>
          </p:grpSpPr>
          <p:sp>
            <p:nvSpPr>
              <p:cNvPr id="12" name="Freeform 12"/>
              <p:cNvSpPr/>
              <p:nvPr/>
            </p:nvSpPr>
            <p:spPr>
              <a:xfrm>
                <a:off x="0" y="0"/>
                <a:ext cx="3859309" cy="789501"/>
              </a:xfrm>
              <a:custGeom>
                <a:avLst/>
                <a:gdLst/>
                <a:ahLst/>
                <a:cxnLst/>
                <a:rect l="l" t="t" r="r" b="b"/>
                <a:pathLst>
                  <a:path w="3859309" h="789501">
                    <a:moveTo>
                      <a:pt x="30547" y="0"/>
                    </a:moveTo>
                    <a:lnTo>
                      <a:pt x="3828762" y="0"/>
                    </a:lnTo>
                    <a:cubicBezTo>
                      <a:pt x="3845633" y="0"/>
                      <a:pt x="3859309" y="13676"/>
                      <a:pt x="3859309" y="30547"/>
                    </a:cubicBezTo>
                    <a:lnTo>
                      <a:pt x="3859309" y="758954"/>
                    </a:lnTo>
                    <a:cubicBezTo>
                      <a:pt x="3859309" y="775825"/>
                      <a:pt x="3845633" y="789501"/>
                      <a:pt x="3828762" y="789501"/>
                    </a:cubicBezTo>
                    <a:lnTo>
                      <a:pt x="30547" y="789501"/>
                    </a:lnTo>
                    <a:cubicBezTo>
                      <a:pt x="13676" y="789501"/>
                      <a:pt x="0" y="775825"/>
                      <a:pt x="0" y="758954"/>
                    </a:cubicBezTo>
                    <a:lnTo>
                      <a:pt x="0" y="30547"/>
                    </a:lnTo>
                    <a:cubicBezTo>
                      <a:pt x="0" y="13676"/>
                      <a:pt x="13676" y="0"/>
                      <a:pt x="30547" y="0"/>
                    </a:cubicBezTo>
                    <a:close/>
                  </a:path>
                </a:pathLst>
              </a:custGeom>
              <a:solidFill>
                <a:srgbClr val="7ABC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Box 13"/>
              <p:cNvSpPr txBox="1"/>
              <p:nvPr/>
            </p:nvSpPr>
            <p:spPr>
              <a:xfrm>
                <a:off x="0" y="-28575"/>
                <a:ext cx="3859310" cy="818076"/>
              </a:xfrm>
              <a:prstGeom prst="rect">
                <a:avLst/>
              </a:prstGeom>
            </p:spPr>
            <p:txBody>
              <a:bodyPr lIns="44810" tIns="44810" rIns="44810" bIns="44810" rtlCol="0" anchor="ctr"/>
              <a:lstStyle/>
              <a:p>
                <a:pPr marL="0" marR="0" lvl="0" indent="0" algn="ctr" defTabSz="914400" rtl="0" eaLnBrk="1" fontAlgn="auto" latinLnBrk="0" hangingPunct="1">
                  <a:lnSpc>
                    <a:spcPts val="1959"/>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4" name="Group 14"/>
            <p:cNvGrpSpPr/>
            <p:nvPr/>
          </p:nvGrpSpPr>
          <p:grpSpPr>
            <a:xfrm>
              <a:off x="881661" y="600228"/>
              <a:ext cx="15557751" cy="2382148"/>
              <a:chOff x="0" y="0"/>
              <a:chExt cx="4816235" cy="737445"/>
            </a:xfrm>
          </p:grpSpPr>
          <p:sp>
            <p:nvSpPr>
              <p:cNvPr id="15" name="Freeform 15"/>
              <p:cNvSpPr/>
              <p:nvPr/>
            </p:nvSpPr>
            <p:spPr>
              <a:xfrm>
                <a:off x="0" y="0"/>
                <a:ext cx="4816235" cy="737445"/>
              </a:xfrm>
              <a:custGeom>
                <a:avLst/>
                <a:gdLst/>
                <a:ahLst/>
                <a:cxnLst/>
                <a:rect l="l" t="t" r="r" b="b"/>
                <a:pathLst>
                  <a:path w="4816235" h="737445">
                    <a:moveTo>
                      <a:pt x="33838" y="0"/>
                    </a:moveTo>
                    <a:lnTo>
                      <a:pt x="4782397" y="0"/>
                    </a:lnTo>
                    <a:cubicBezTo>
                      <a:pt x="4791371" y="0"/>
                      <a:pt x="4799978" y="3565"/>
                      <a:pt x="4806324" y="9911"/>
                    </a:cubicBezTo>
                    <a:cubicBezTo>
                      <a:pt x="4812670" y="16257"/>
                      <a:pt x="4816235" y="24864"/>
                      <a:pt x="4816235" y="33838"/>
                    </a:cubicBezTo>
                    <a:lnTo>
                      <a:pt x="4816235" y="703607"/>
                    </a:lnTo>
                    <a:cubicBezTo>
                      <a:pt x="4816235" y="722295"/>
                      <a:pt x="4801086" y="737445"/>
                      <a:pt x="4782397" y="737445"/>
                    </a:cubicBezTo>
                    <a:lnTo>
                      <a:pt x="33838" y="737445"/>
                    </a:lnTo>
                    <a:cubicBezTo>
                      <a:pt x="24864" y="737445"/>
                      <a:pt x="16257" y="733880"/>
                      <a:pt x="9911" y="727534"/>
                    </a:cubicBezTo>
                    <a:cubicBezTo>
                      <a:pt x="3565" y="721188"/>
                      <a:pt x="0" y="712581"/>
                      <a:pt x="0" y="703607"/>
                    </a:cubicBezTo>
                    <a:lnTo>
                      <a:pt x="0" y="33838"/>
                    </a:lnTo>
                    <a:cubicBezTo>
                      <a:pt x="0" y="24864"/>
                      <a:pt x="3565" y="16257"/>
                      <a:pt x="9911" y="9911"/>
                    </a:cubicBezTo>
                    <a:cubicBezTo>
                      <a:pt x="16257" y="3565"/>
                      <a:pt x="24864" y="0"/>
                      <a:pt x="33838" y="0"/>
                    </a:cubicBezTo>
                    <a:close/>
                  </a:path>
                </a:pathLst>
              </a:custGeom>
              <a:solidFill>
                <a:srgbClr val="DEEAF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6"/>
              <p:cNvSpPr txBox="1"/>
              <p:nvPr/>
            </p:nvSpPr>
            <p:spPr>
              <a:xfrm>
                <a:off x="0" y="-247650"/>
                <a:ext cx="4816235" cy="985095"/>
              </a:xfrm>
              <a:prstGeom prst="rect">
                <a:avLst/>
              </a:prstGeom>
            </p:spPr>
            <p:txBody>
              <a:bodyPr lIns="32414" tIns="32414" rIns="32414" bIns="32414" rtlCol="0" anchor="ctr"/>
              <a:lstStyle/>
              <a:p>
                <a:pPr marL="0" marR="0" lvl="0" indent="0" algn="ctr" defTabSz="914400" rtl="0" eaLnBrk="1" fontAlgn="auto" latinLnBrk="0" hangingPunct="1">
                  <a:lnSpc>
                    <a:spcPts val="12899"/>
                  </a:lnSpc>
                  <a:spcBef>
                    <a:spcPts val="0"/>
                  </a:spcBef>
                  <a:spcAft>
                    <a:spcPts val="0"/>
                  </a:spcAft>
                  <a:buClrTx/>
                  <a:buSzTx/>
                  <a:buFontTx/>
                  <a:buNone/>
                  <a:tabLst/>
                  <a:defRPr/>
                </a:pPr>
                <a:r>
                  <a:rPr kumimoji="0" lang="en-US" sz="8599" b="1" i="0" u="none" strike="noStrike" kern="1200" cap="none" spc="0" normalizeH="0" baseline="0" noProof="0" dirty="0">
                    <a:ln>
                      <a:noFill/>
                    </a:ln>
                    <a:solidFill>
                      <a:srgbClr val="100F0D"/>
                    </a:solidFill>
                    <a:effectLst/>
                    <a:uLnTx/>
                    <a:uFillTx/>
                    <a:latin typeface="Solway Bold"/>
                    <a:ea typeface="Solway Bold"/>
                    <a:cs typeface="Solway Bold"/>
                    <a:sym typeface="Solway Bold"/>
                  </a:rPr>
                  <a:t>Questions?</a:t>
                </a:r>
              </a:p>
            </p:txBody>
          </p:sp>
        </p:grpSp>
      </p:grpSp>
      <p:grpSp>
        <p:nvGrpSpPr>
          <p:cNvPr id="17" name="Group 17"/>
          <p:cNvGrpSpPr/>
          <p:nvPr/>
        </p:nvGrpSpPr>
        <p:grpSpPr>
          <a:xfrm>
            <a:off x="4469989" y="7440940"/>
            <a:ext cx="9348023" cy="2287807"/>
            <a:chOff x="0" y="0"/>
            <a:chExt cx="12464030" cy="3050409"/>
          </a:xfrm>
        </p:grpSpPr>
        <p:grpSp>
          <p:nvGrpSpPr>
            <p:cNvPr id="18" name="Group 18"/>
            <p:cNvGrpSpPr/>
            <p:nvPr/>
          </p:nvGrpSpPr>
          <p:grpSpPr>
            <a:xfrm>
              <a:off x="0" y="0"/>
              <a:ext cx="12464030" cy="3050409"/>
              <a:chOff x="0" y="0"/>
              <a:chExt cx="1962830" cy="480377"/>
            </a:xfrm>
          </p:grpSpPr>
          <p:sp>
            <p:nvSpPr>
              <p:cNvPr id="19" name="Freeform 19"/>
              <p:cNvSpPr/>
              <p:nvPr/>
            </p:nvSpPr>
            <p:spPr>
              <a:xfrm>
                <a:off x="0" y="0"/>
                <a:ext cx="1962830" cy="480377"/>
              </a:xfrm>
              <a:custGeom>
                <a:avLst/>
                <a:gdLst/>
                <a:ahLst/>
                <a:cxnLst/>
                <a:rect l="l" t="t" r="r" b="b"/>
                <a:pathLst>
                  <a:path w="1962830" h="480377">
                    <a:moveTo>
                      <a:pt x="981415" y="0"/>
                    </a:moveTo>
                    <a:cubicBezTo>
                      <a:pt x="439394" y="0"/>
                      <a:pt x="0" y="107536"/>
                      <a:pt x="0" y="240189"/>
                    </a:cubicBezTo>
                    <a:cubicBezTo>
                      <a:pt x="0" y="372841"/>
                      <a:pt x="439394" y="480377"/>
                      <a:pt x="981415" y="480377"/>
                    </a:cubicBezTo>
                    <a:cubicBezTo>
                      <a:pt x="1523435" y="480377"/>
                      <a:pt x="1962830" y="372841"/>
                      <a:pt x="1962830" y="240189"/>
                    </a:cubicBezTo>
                    <a:cubicBezTo>
                      <a:pt x="1962830" y="107536"/>
                      <a:pt x="1523435" y="0"/>
                      <a:pt x="981415" y="0"/>
                    </a:cubicBezTo>
                    <a:close/>
                  </a:path>
                </a:pathLst>
              </a:custGeom>
              <a:solidFill>
                <a:srgbClr val="FFDE5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TextBox 20"/>
              <p:cNvSpPr txBox="1"/>
              <p:nvPr/>
            </p:nvSpPr>
            <p:spPr>
              <a:xfrm>
                <a:off x="184015" y="16460"/>
                <a:ext cx="1594799" cy="418881"/>
              </a:xfrm>
              <a:prstGeom prst="rect">
                <a:avLst/>
              </a:prstGeom>
            </p:spPr>
            <p:txBody>
              <a:bodyPr lIns="61103" tIns="61103" rIns="61103" bIns="61103" rtlCol="0" anchor="ctr"/>
              <a:lstStyle/>
              <a:p>
                <a:pPr marL="0" marR="0" lvl="0" indent="0" algn="ctr" defTabSz="914400" rtl="0" eaLnBrk="1" fontAlgn="auto" latinLnBrk="0" hangingPunct="1">
                  <a:lnSpc>
                    <a:spcPts val="1959"/>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1" name="TextBox 21"/>
            <p:cNvSpPr txBox="1"/>
            <p:nvPr/>
          </p:nvSpPr>
          <p:spPr>
            <a:xfrm>
              <a:off x="1108667" y="943278"/>
              <a:ext cx="10246696" cy="1018879"/>
            </a:xfrm>
            <a:prstGeom prst="rect">
              <a:avLst/>
            </a:prstGeom>
          </p:spPr>
          <p:txBody>
            <a:bodyPr lIns="0" tIns="0" rIns="0" bIns="0" rtlCol="0" anchor="t">
              <a:spAutoFit/>
            </a:bodyPr>
            <a:lstStyle/>
            <a:p>
              <a:pPr marL="0" marR="0" lvl="0" indent="0" algn="ctr" defTabSz="914400" rtl="0" eaLnBrk="1" fontAlgn="auto" latinLnBrk="0" hangingPunct="1">
                <a:lnSpc>
                  <a:spcPts val="6457"/>
                </a:lnSpc>
                <a:spcBef>
                  <a:spcPct val="0"/>
                </a:spcBef>
                <a:spcAft>
                  <a:spcPts val="0"/>
                </a:spcAft>
                <a:buClrTx/>
                <a:buSzTx/>
                <a:buFontTx/>
                <a:buNone/>
                <a:tabLst/>
                <a:defRPr/>
              </a:pPr>
              <a:r>
                <a:rPr kumimoji="0" lang="en-US" sz="4612" b="1" i="0" u="none" strike="noStrike" kern="1200" cap="none" spc="0" normalizeH="0" baseline="0" noProof="0" dirty="0">
                  <a:ln>
                    <a:noFill/>
                  </a:ln>
                  <a:solidFill>
                    <a:srgbClr val="000000"/>
                  </a:solidFill>
                  <a:effectLst/>
                  <a:uLnTx/>
                  <a:uFillTx/>
                  <a:latin typeface="Solway Bold"/>
                  <a:ea typeface="Solway Bold"/>
                  <a:cs typeface="Solway Bold"/>
                  <a:sym typeface="Solway Bold"/>
                </a:rPr>
                <a:t>CN@nysed.gov</a:t>
              </a:r>
            </a:p>
          </p:txBody>
        </p:sp>
      </p:grpSp>
      <p:grpSp>
        <p:nvGrpSpPr>
          <p:cNvPr id="22" name="Group 22"/>
          <p:cNvGrpSpPr/>
          <p:nvPr/>
        </p:nvGrpSpPr>
        <p:grpSpPr>
          <a:xfrm>
            <a:off x="2713852" y="4179782"/>
            <a:ext cx="12860296" cy="2644929"/>
            <a:chOff x="0" y="0"/>
            <a:chExt cx="17147061" cy="3526571"/>
          </a:xfrm>
        </p:grpSpPr>
        <p:grpSp>
          <p:nvGrpSpPr>
            <p:cNvPr id="23" name="Group 23"/>
            <p:cNvGrpSpPr/>
            <p:nvPr/>
          </p:nvGrpSpPr>
          <p:grpSpPr>
            <a:xfrm>
              <a:off x="0" y="0"/>
              <a:ext cx="17147061" cy="3526571"/>
              <a:chOff x="0" y="0"/>
              <a:chExt cx="3839826" cy="789723"/>
            </a:xfrm>
          </p:grpSpPr>
          <p:sp>
            <p:nvSpPr>
              <p:cNvPr id="24" name="Freeform 24"/>
              <p:cNvSpPr/>
              <p:nvPr/>
            </p:nvSpPr>
            <p:spPr>
              <a:xfrm>
                <a:off x="0" y="0"/>
                <a:ext cx="3839826" cy="789723"/>
              </a:xfrm>
              <a:custGeom>
                <a:avLst/>
                <a:gdLst/>
                <a:ahLst/>
                <a:cxnLst/>
                <a:rect l="l" t="t" r="r" b="b"/>
                <a:pathLst>
                  <a:path w="3839826" h="789723">
                    <a:moveTo>
                      <a:pt x="30702" y="0"/>
                    </a:moveTo>
                    <a:lnTo>
                      <a:pt x="3809124" y="0"/>
                    </a:lnTo>
                    <a:cubicBezTo>
                      <a:pt x="3826080" y="0"/>
                      <a:pt x="3839826" y="13746"/>
                      <a:pt x="3839826" y="30702"/>
                    </a:cubicBezTo>
                    <a:lnTo>
                      <a:pt x="3839826" y="759020"/>
                    </a:lnTo>
                    <a:cubicBezTo>
                      <a:pt x="3839826" y="775977"/>
                      <a:pt x="3826080" y="789723"/>
                      <a:pt x="3809124" y="789723"/>
                    </a:cubicBezTo>
                    <a:lnTo>
                      <a:pt x="30702" y="789723"/>
                    </a:lnTo>
                    <a:cubicBezTo>
                      <a:pt x="13746" y="789723"/>
                      <a:pt x="0" y="775977"/>
                      <a:pt x="0" y="759020"/>
                    </a:cubicBezTo>
                    <a:lnTo>
                      <a:pt x="0" y="30702"/>
                    </a:lnTo>
                    <a:cubicBezTo>
                      <a:pt x="0" y="13746"/>
                      <a:pt x="13746" y="0"/>
                      <a:pt x="30702" y="0"/>
                    </a:cubicBezTo>
                    <a:close/>
                  </a:path>
                </a:pathLst>
              </a:custGeom>
              <a:solidFill>
                <a:srgbClr val="7ABC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TextBox 25"/>
              <p:cNvSpPr txBox="1"/>
              <p:nvPr/>
            </p:nvSpPr>
            <p:spPr>
              <a:xfrm>
                <a:off x="0" y="-28575"/>
                <a:ext cx="3839826" cy="818298"/>
              </a:xfrm>
              <a:prstGeom prst="rect">
                <a:avLst/>
              </a:prstGeom>
            </p:spPr>
            <p:txBody>
              <a:bodyPr lIns="44810" tIns="44810" rIns="44810" bIns="44810" rtlCol="0" anchor="ctr"/>
              <a:lstStyle/>
              <a:p>
                <a:pPr marL="0" marR="0" lvl="0" indent="0" algn="ctr" defTabSz="914400" rtl="0" eaLnBrk="1" fontAlgn="auto" latinLnBrk="0" hangingPunct="1">
                  <a:lnSpc>
                    <a:spcPts val="1959"/>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26" name="Group 26"/>
            <p:cNvGrpSpPr/>
            <p:nvPr/>
          </p:nvGrpSpPr>
          <p:grpSpPr>
            <a:xfrm>
              <a:off x="794655" y="704942"/>
              <a:ext cx="15557751" cy="2107508"/>
              <a:chOff x="0" y="0"/>
              <a:chExt cx="4816235" cy="652424"/>
            </a:xfrm>
          </p:grpSpPr>
          <p:sp>
            <p:nvSpPr>
              <p:cNvPr id="27" name="Freeform 27"/>
              <p:cNvSpPr/>
              <p:nvPr/>
            </p:nvSpPr>
            <p:spPr>
              <a:xfrm>
                <a:off x="0" y="0"/>
                <a:ext cx="4816235" cy="652424"/>
              </a:xfrm>
              <a:custGeom>
                <a:avLst/>
                <a:gdLst/>
                <a:ahLst/>
                <a:cxnLst/>
                <a:rect l="l" t="t" r="r" b="b"/>
                <a:pathLst>
                  <a:path w="4816235" h="652424">
                    <a:moveTo>
                      <a:pt x="33838" y="0"/>
                    </a:moveTo>
                    <a:lnTo>
                      <a:pt x="4782397" y="0"/>
                    </a:lnTo>
                    <a:cubicBezTo>
                      <a:pt x="4791371" y="0"/>
                      <a:pt x="4799978" y="3565"/>
                      <a:pt x="4806324" y="9911"/>
                    </a:cubicBezTo>
                    <a:cubicBezTo>
                      <a:pt x="4812670" y="16257"/>
                      <a:pt x="4816235" y="24864"/>
                      <a:pt x="4816235" y="33838"/>
                    </a:cubicBezTo>
                    <a:lnTo>
                      <a:pt x="4816235" y="618586"/>
                    </a:lnTo>
                    <a:cubicBezTo>
                      <a:pt x="4816235" y="637274"/>
                      <a:pt x="4801086" y="652424"/>
                      <a:pt x="4782397" y="652424"/>
                    </a:cubicBezTo>
                    <a:lnTo>
                      <a:pt x="33838" y="652424"/>
                    </a:lnTo>
                    <a:cubicBezTo>
                      <a:pt x="15150" y="652424"/>
                      <a:pt x="0" y="637274"/>
                      <a:pt x="0" y="618586"/>
                    </a:cubicBezTo>
                    <a:lnTo>
                      <a:pt x="0" y="33838"/>
                    </a:lnTo>
                    <a:cubicBezTo>
                      <a:pt x="0" y="24864"/>
                      <a:pt x="3565" y="16257"/>
                      <a:pt x="9911" y="9911"/>
                    </a:cubicBezTo>
                    <a:cubicBezTo>
                      <a:pt x="16257" y="3565"/>
                      <a:pt x="24864" y="0"/>
                      <a:pt x="33838" y="0"/>
                    </a:cubicBezTo>
                    <a:close/>
                  </a:path>
                </a:pathLst>
              </a:custGeom>
              <a:solidFill>
                <a:srgbClr val="DEEAF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TextBox 28"/>
              <p:cNvSpPr txBox="1"/>
              <p:nvPr/>
            </p:nvSpPr>
            <p:spPr>
              <a:xfrm>
                <a:off x="0" y="-152400"/>
                <a:ext cx="4816235" cy="804824"/>
              </a:xfrm>
              <a:prstGeom prst="rect">
                <a:avLst/>
              </a:prstGeom>
            </p:spPr>
            <p:txBody>
              <a:bodyPr lIns="32414" tIns="32414" rIns="32414" bIns="32414" rtlCol="0" anchor="ctr"/>
              <a:lstStyle/>
              <a:p>
                <a:pPr marL="0" marR="0" lvl="0" indent="0" algn="ctr" defTabSz="914400" rtl="0" eaLnBrk="1" fontAlgn="auto" latinLnBrk="0" hangingPunct="1">
                  <a:lnSpc>
                    <a:spcPts val="75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100F0D"/>
                    </a:solidFill>
                    <a:effectLst/>
                    <a:uLnTx/>
                    <a:uFillTx/>
                    <a:latin typeface="Solway Bold"/>
                    <a:ea typeface="Solway Bold"/>
                    <a:cs typeface="Solway Bold"/>
                    <a:sym typeface="Solway Bold"/>
                  </a:rPr>
                  <a:t>Please use the Q&amp;A chat box</a:t>
                </a:r>
              </a:p>
            </p:txBody>
          </p:sp>
        </p:grpSp>
      </p:grpSp>
      <p:sp>
        <p:nvSpPr>
          <p:cNvPr id="29" name="Freeform 29"/>
          <p:cNvSpPr/>
          <p:nvPr/>
        </p:nvSpPr>
        <p:spPr>
          <a:xfrm rot="2564503">
            <a:off x="-896967" y="3350155"/>
            <a:ext cx="3150661" cy="3351767"/>
          </a:xfrm>
          <a:custGeom>
            <a:avLst/>
            <a:gdLst/>
            <a:ahLst/>
            <a:cxnLst/>
            <a:rect l="l" t="t" r="r" b="b"/>
            <a:pathLst>
              <a:path w="3150661" h="3351767">
                <a:moveTo>
                  <a:pt x="0" y="0"/>
                </a:moveTo>
                <a:lnTo>
                  <a:pt x="3150660" y="0"/>
                </a:lnTo>
                <a:lnTo>
                  <a:pt x="3150660" y="3351767"/>
                </a:lnTo>
                <a:lnTo>
                  <a:pt x="0" y="335176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B508B"/>
        </a:solidFill>
        <a:effectLst/>
      </p:bgPr>
    </p:bg>
    <p:spTree>
      <p:nvGrpSpPr>
        <p:cNvPr id="1" name=""/>
        <p:cNvGrpSpPr/>
        <p:nvPr/>
      </p:nvGrpSpPr>
      <p:grpSpPr>
        <a:xfrm>
          <a:off x="0" y="0"/>
          <a:ext cx="0" cy="0"/>
          <a:chOff x="0" y="0"/>
          <a:chExt cx="0" cy="0"/>
        </a:xfrm>
      </p:grpSpPr>
      <p:grpSp>
        <p:nvGrpSpPr>
          <p:cNvPr id="2" name="Group 2"/>
          <p:cNvGrpSpPr/>
          <p:nvPr/>
        </p:nvGrpSpPr>
        <p:grpSpPr>
          <a:xfrm>
            <a:off x="10803157" y="2603359"/>
            <a:ext cx="7266150" cy="7799954"/>
            <a:chOff x="0" y="0"/>
            <a:chExt cx="699407" cy="750789"/>
          </a:xfrm>
        </p:grpSpPr>
        <p:sp>
          <p:nvSpPr>
            <p:cNvPr id="3" name="Freeform 3"/>
            <p:cNvSpPr/>
            <p:nvPr/>
          </p:nvSpPr>
          <p:spPr>
            <a:xfrm>
              <a:off x="0" y="0"/>
              <a:ext cx="699407" cy="750789"/>
            </a:xfrm>
            <a:custGeom>
              <a:avLst/>
              <a:gdLst/>
              <a:ahLst/>
              <a:cxnLst/>
              <a:rect l="l" t="t" r="r" b="b"/>
              <a:pathLst>
                <a:path w="699407" h="750789">
                  <a:moveTo>
                    <a:pt x="233262" y="731720"/>
                  </a:moveTo>
                  <a:cubicBezTo>
                    <a:pt x="269118" y="743233"/>
                    <a:pt x="309883" y="750789"/>
                    <a:pt x="349892" y="750789"/>
                  </a:cubicBezTo>
                  <a:cubicBezTo>
                    <a:pt x="389902" y="750789"/>
                    <a:pt x="428402" y="744312"/>
                    <a:pt x="463880" y="732798"/>
                  </a:cubicBezTo>
                  <a:cubicBezTo>
                    <a:pt x="464636" y="732438"/>
                    <a:pt x="465391" y="732438"/>
                    <a:pt x="466145" y="732079"/>
                  </a:cubicBezTo>
                  <a:cubicBezTo>
                    <a:pt x="599384" y="686024"/>
                    <a:pt x="697520" y="564410"/>
                    <a:pt x="699407" y="423664"/>
                  </a:cubicBezTo>
                  <a:lnTo>
                    <a:pt x="699407" y="0"/>
                  </a:lnTo>
                  <a:lnTo>
                    <a:pt x="0" y="0"/>
                  </a:lnTo>
                  <a:lnTo>
                    <a:pt x="0" y="423350"/>
                  </a:lnTo>
                  <a:cubicBezTo>
                    <a:pt x="1887" y="565129"/>
                    <a:pt x="98513" y="686744"/>
                    <a:pt x="233262" y="731720"/>
                  </a:cubicBezTo>
                  <a:close/>
                </a:path>
              </a:pathLst>
            </a:custGeom>
            <a:solidFill>
              <a:srgbClr val="A4BE89"/>
            </a:solidFill>
          </p:spPr>
          <p:txBody>
            <a:bodyPr/>
            <a:lstStyle/>
            <a:p>
              <a:endParaRPr lang="en-US" dirty="0"/>
            </a:p>
          </p:txBody>
        </p:sp>
        <p:sp>
          <p:nvSpPr>
            <p:cNvPr id="4" name="TextBox 4"/>
            <p:cNvSpPr txBox="1"/>
            <p:nvPr/>
          </p:nvSpPr>
          <p:spPr>
            <a:xfrm>
              <a:off x="0" y="-28575"/>
              <a:ext cx="699407" cy="652364"/>
            </a:xfrm>
            <a:prstGeom prst="rect">
              <a:avLst/>
            </a:prstGeom>
          </p:spPr>
          <p:txBody>
            <a:bodyPr lIns="50800" tIns="50800" rIns="50800" bIns="50800" rtlCol="0" anchor="ctr"/>
            <a:lstStyle/>
            <a:p>
              <a:pPr algn="ctr">
                <a:lnSpc>
                  <a:spcPts val="1960"/>
                </a:lnSpc>
              </a:pPr>
              <a:endParaRPr dirty="0"/>
            </a:p>
          </p:txBody>
        </p:sp>
      </p:grpSp>
      <p:grpSp>
        <p:nvGrpSpPr>
          <p:cNvPr id="5" name="Group 5"/>
          <p:cNvGrpSpPr/>
          <p:nvPr/>
        </p:nvGrpSpPr>
        <p:grpSpPr>
          <a:xfrm>
            <a:off x="11328061" y="3110280"/>
            <a:ext cx="6382596" cy="6634853"/>
            <a:chOff x="0" y="0"/>
            <a:chExt cx="6108573" cy="6350000"/>
          </a:xfrm>
        </p:grpSpPr>
        <p:sp>
          <p:nvSpPr>
            <p:cNvPr id="6" name="Freeform 6"/>
            <p:cNvSpPr/>
            <p:nvPr/>
          </p:nvSpPr>
          <p:spPr>
            <a:xfrm>
              <a:off x="0" y="0"/>
              <a:ext cx="6108573" cy="6350000"/>
            </a:xfrm>
            <a:custGeom>
              <a:avLst/>
              <a:gdLst/>
              <a:ahLst/>
              <a:cxnLst/>
              <a:rect l="l" t="t" r="r" b="b"/>
              <a:pathLst>
                <a:path w="6108573" h="6350000">
                  <a:moveTo>
                    <a:pt x="6108573" y="0"/>
                  </a:moveTo>
                  <a:lnTo>
                    <a:pt x="6108573" y="3295396"/>
                  </a:lnTo>
                  <a:cubicBezTo>
                    <a:pt x="6108573" y="4982464"/>
                    <a:pt x="4741164" y="6350000"/>
                    <a:pt x="3054350" y="6350000"/>
                  </a:cubicBezTo>
                  <a:cubicBezTo>
                    <a:pt x="1367536" y="6350000"/>
                    <a:pt x="0" y="4982464"/>
                    <a:pt x="0" y="3295523"/>
                  </a:cubicBezTo>
                  <a:lnTo>
                    <a:pt x="0" y="0"/>
                  </a:lnTo>
                  <a:lnTo>
                    <a:pt x="6108573" y="0"/>
                  </a:lnTo>
                  <a:close/>
                </a:path>
              </a:pathLst>
            </a:custGeom>
            <a:blipFill>
              <a:blip r:embed="rId3"/>
              <a:stretch>
                <a:fillRect l="-19385" r="-19385"/>
              </a:stretch>
            </a:blipFill>
          </p:spPr>
          <p:txBody>
            <a:bodyPr/>
            <a:lstStyle/>
            <a:p>
              <a:endParaRPr lang="en-US" dirty="0"/>
            </a:p>
          </p:txBody>
        </p:sp>
      </p:grpSp>
      <p:sp>
        <p:nvSpPr>
          <p:cNvPr id="7" name="Freeform 7"/>
          <p:cNvSpPr/>
          <p:nvPr/>
        </p:nvSpPr>
        <p:spPr>
          <a:xfrm>
            <a:off x="15484246" y="228698"/>
            <a:ext cx="1775054" cy="2117743"/>
          </a:xfrm>
          <a:custGeom>
            <a:avLst/>
            <a:gdLst/>
            <a:ahLst/>
            <a:cxnLst/>
            <a:rect l="l" t="t" r="r" b="b"/>
            <a:pathLst>
              <a:path w="1775054" h="2117743">
                <a:moveTo>
                  <a:pt x="0" y="0"/>
                </a:moveTo>
                <a:lnTo>
                  <a:pt x="1775054" y="0"/>
                </a:lnTo>
                <a:lnTo>
                  <a:pt x="1775054" y="2117743"/>
                </a:lnTo>
                <a:lnTo>
                  <a:pt x="0" y="21177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grpSp>
        <p:nvGrpSpPr>
          <p:cNvPr id="8" name="Group 8"/>
          <p:cNvGrpSpPr/>
          <p:nvPr/>
        </p:nvGrpSpPr>
        <p:grpSpPr>
          <a:xfrm>
            <a:off x="807234" y="2603359"/>
            <a:ext cx="9375335" cy="7253843"/>
            <a:chOff x="0" y="0"/>
            <a:chExt cx="2469224" cy="1910477"/>
          </a:xfrm>
        </p:grpSpPr>
        <p:sp>
          <p:nvSpPr>
            <p:cNvPr id="9" name="Freeform 9"/>
            <p:cNvSpPr/>
            <p:nvPr/>
          </p:nvSpPr>
          <p:spPr>
            <a:xfrm>
              <a:off x="0" y="0"/>
              <a:ext cx="2469224" cy="1910477"/>
            </a:xfrm>
            <a:custGeom>
              <a:avLst/>
              <a:gdLst/>
              <a:ahLst/>
              <a:cxnLst/>
              <a:rect l="l" t="t" r="r" b="b"/>
              <a:pathLst>
                <a:path w="2469224" h="1910477">
                  <a:moveTo>
                    <a:pt x="42115" y="0"/>
                  </a:moveTo>
                  <a:lnTo>
                    <a:pt x="2427109" y="0"/>
                  </a:lnTo>
                  <a:cubicBezTo>
                    <a:pt x="2438279" y="0"/>
                    <a:pt x="2448991" y="4437"/>
                    <a:pt x="2456889" y="12335"/>
                  </a:cubicBezTo>
                  <a:cubicBezTo>
                    <a:pt x="2464787" y="20233"/>
                    <a:pt x="2469224" y="30945"/>
                    <a:pt x="2469224" y="42115"/>
                  </a:cubicBezTo>
                  <a:lnTo>
                    <a:pt x="2469224" y="1868363"/>
                  </a:lnTo>
                  <a:cubicBezTo>
                    <a:pt x="2469224" y="1879532"/>
                    <a:pt x="2464787" y="1890244"/>
                    <a:pt x="2456889" y="1898142"/>
                  </a:cubicBezTo>
                  <a:cubicBezTo>
                    <a:pt x="2448991" y="1906040"/>
                    <a:pt x="2438279" y="1910477"/>
                    <a:pt x="2427109" y="1910477"/>
                  </a:cubicBezTo>
                  <a:lnTo>
                    <a:pt x="42115" y="1910477"/>
                  </a:lnTo>
                  <a:cubicBezTo>
                    <a:pt x="30945" y="1910477"/>
                    <a:pt x="20233" y="1906040"/>
                    <a:pt x="12335" y="1898142"/>
                  </a:cubicBezTo>
                  <a:cubicBezTo>
                    <a:pt x="4437" y="1890244"/>
                    <a:pt x="0" y="1879532"/>
                    <a:pt x="0" y="1868363"/>
                  </a:cubicBezTo>
                  <a:lnTo>
                    <a:pt x="0" y="42115"/>
                  </a:lnTo>
                  <a:cubicBezTo>
                    <a:pt x="0" y="30945"/>
                    <a:pt x="4437" y="20233"/>
                    <a:pt x="12335" y="12335"/>
                  </a:cubicBezTo>
                  <a:cubicBezTo>
                    <a:pt x="20233" y="4437"/>
                    <a:pt x="30945" y="0"/>
                    <a:pt x="42115" y="0"/>
                  </a:cubicBezTo>
                  <a:close/>
                </a:path>
              </a:pathLst>
            </a:custGeom>
            <a:solidFill>
              <a:srgbClr val="7ABCBE"/>
            </a:solidFill>
          </p:spPr>
          <p:txBody>
            <a:bodyPr/>
            <a:lstStyle/>
            <a:p>
              <a:endParaRPr lang="en-US" dirty="0"/>
            </a:p>
          </p:txBody>
        </p:sp>
        <p:sp>
          <p:nvSpPr>
            <p:cNvPr id="10" name="TextBox 10"/>
            <p:cNvSpPr txBox="1"/>
            <p:nvPr/>
          </p:nvSpPr>
          <p:spPr>
            <a:xfrm>
              <a:off x="0" y="-28575"/>
              <a:ext cx="2469224" cy="1939052"/>
            </a:xfrm>
            <a:prstGeom prst="rect">
              <a:avLst/>
            </a:prstGeom>
          </p:spPr>
          <p:txBody>
            <a:bodyPr lIns="50800" tIns="50800" rIns="50800" bIns="50800" rtlCol="0" anchor="ctr"/>
            <a:lstStyle/>
            <a:p>
              <a:pPr algn="ctr">
                <a:lnSpc>
                  <a:spcPts val="1960"/>
                </a:lnSpc>
              </a:pPr>
              <a:endParaRPr dirty="0"/>
            </a:p>
          </p:txBody>
        </p:sp>
      </p:grpSp>
      <p:grpSp>
        <p:nvGrpSpPr>
          <p:cNvPr id="11" name="Group 11"/>
          <p:cNvGrpSpPr/>
          <p:nvPr/>
        </p:nvGrpSpPr>
        <p:grpSpPr>
          <a:xfrm>
            <a:off x="1028700" y="2998213"/>
            <a:ext cx="8901309" cy="6522219"/>
            <a:chOff x="0" y="0"/>
            <a:chExt cx="2344378" cy="1717786"/>
          </a:xfrm>
        </p:grpSpPr>
        <p:sp>
          <p:nvSpPr>
            <p:cNvPr id="12" name="Freeform 12"/>
            <p:cNvSpPr/>
            <p:nvPr/>
          </p:nvSpPr>
          <p:spPr>
            <a:xfrm>
              <a:off x="0" y="0"/>
              <a:ext cx="2344378" cy="1717786"/>
            </a:xfrm>
            <a:custGeom>
              <a:avLst/>
              <a:gdLst/>
              <a:ahLst/>
              <a:cxnLst/>
              <a:rect l="l" t="t" r="r" b="b"/>
              <a:pathLst>
                <a:path w="2344378" h="1717786">
                  <a:moveTo>
                    <a:pt x="44357" y="0"/>
                  </a:moveTo>
                  <a:lnTo>
                    <a:pt x="2300020" y="0"/>
                  </a:lnTo>
                  <a:cubicBezTo>
                    <a:pt x="2324518" y="0"/>
                    <a:pt x="2344378" y="19859"/>
                    <a:pt x="2344378" y="44357"/>
                  </a:cubicBezTo>
                  <a:lnTo>
                    <a:pt x="2344378" y="1673429"/>
                  </a:lnTo>
                  <a:cubicBezTo>
                    <a:pt x="2344378" y="1697927"/>
                    <a:pt x="2324518" y="1717786"/>
                    <a:pt x="2300020" y="1717786"/>
                  </a:cubicBezTo>
                  <a:lnTo>
                    <a:pt x="44357" y="1717786"/>
                  </a:lnTo>
                  <a:cubicBezTo>
                    <a:pt x="19859" y="1717786"/>
                    <a:pt x="0" y="1697927"/>
                    <a:pt x="0" y="1673429"/>
                  </a:cubicBezTo>
                  <a:lnTo>
                    <a:pt x="0" y="44357"/>
                  </a:lnTo>
                  <a:cubicBezTo>
                    <a:pt x="0" y="19859"/>
                    <a:pt x="19859" y="0"/>
                    <a:pt x="44357" y="0"/>
                  </a:cubicBezTo>
                  <a:close/>
                </a:path>
              </a:pathLst>
            </a:custGeom>
            <a:solidFill>
              <a:srgbClr val="F4F6FC"/>
            </a:solidFill>
          </p:spPr>
          <p:txBody>
            <a:bodyPr/>
            <a:lstStyle/>
            <a:p>
              <a:endParaRPr lang="en-US" dirty="0"/>
            </a:p>
          </p:txBody>
        </p:sp>
        <p:sp>
          <p:nvSpPr>
            <p:cNvPr id="13" name="TextBox 13"/>
            <p:cNvSpPr txBox="1"/>
            <p:nvPr/>
          </p:nvSpPr>
          <p:spPr>
            <a:xfrm>
              <a:off x="0" y="-28575"/>
              <a:ext cx="2344378" cy="1746361"/>
            </a:xfrm>
            <a:prstGeom prst="rect">
              <a:avLst/>
            </a:prstGeom>
          </p:spPr>
          <p:txBody>
            <a:bodyPr lIns="50800" tIns="50800" rIns="50800" bIns="50800" rtlCol="0" anchor="ctr"/>
            <a:lstStyle/>
            <a:p>
              <a:pPr algn="ctr">
                <a:lnSpc>
                  <a:spcPts val="1960"/>
                </a:lnSpc>
              </a:pPr>
              <a:endParaRPr dirty="0"/>
            </a:p>
          </p:txBody>
        </p:sp>
      </p:grpSp>
      <p:sp>
        <p:nvSpPr>
          <p:cNvPr id="14" name="TextBox 14"/>
          <p:cNvSpPr txBox="1"/>
          <p:nvPr/>
        </p:nvSpPr>
        <p:spPr>
          <a:xfrm>
            <a:off x="1083193" y="3442048"/>
            <a:ext cx="8792322" cy="5693418"/>
          </a:xfrm>
          <a:prstGeom prst="rect">
            <a:avLst/>
          </a:prstGeom>
        </p:spPr>
        <p:txBody>
          <a:bodyPr lIns="0" tIns="0" rIns="0" bIns="0" rtlCol="0" anchor="t">
            <a:spAutoFit/>
          </a:bodyPr>
          <a:lstStyle/>
          <a:p>
            <a:pPr algn="ctr"/>
            <a:r>
              <a:rPr lang="en-US" sz="4800" b="1" dirty="0">
                <a:solidFill>
                  <a:srgbClr val="000000"/>
                </a:solidFill>
                <a:latin typeface="Solway Bold"/>
                <a:ea typeface="Solway Bold"/>
                <a:cs typeface="Solway Bold"/>
                <a:sym typeface="Solway Bold"/>
              </a:rPr>
              <a:t>Planned Menu​</a:t>
            </a:r>
          </a:p>
          <a:p>
            <a:pPr marL="857250" indent="-857250" algn="ctr">
              <a:buFontTx/>
              <a:buChar char="-"/>
            </a:pPr>
            <a:endParaRPr lang="en-US" sz="4800" b="1" dirty="0">
              <a:solidFill>
                <a:srgbClr val="000000"/>
              </a:solidFill>
              <a:latin typeface="Solway Bold"/>
              <a:ea typeface="Solway Bold"/>
              <a:cs typeface="Solway Bold"/>
              <a:sym typeface="Solway Bold"/>
            </a:endParaRPr>
          </a:p>
          <a:p>
            <a:pPr algn="ctr"/>
            <a:r>
              <a:rPr lang="en-US" sz="4800" b="1" dirty="0">
                <a:solidFill>
                  <a:srgbClr val="000000"/>
                </a:solidFill>
                <a:latin typeface="Solway Bold"/>
                <a:ea typeface="Solway Bold"/>
                <a:cs typeface="Solway Bold"/>
                <a:sym typeface="Solway Bold"/>
              </a:rPr>
              <a:t>Standardized Recipes​</a:t>
            </a:r>
          </a:p>
          <a:p>
            <a:pPr marL="857250" indent="-857250" algn="ctr">
              <a:buFontTx/>
              <a:buChar char="-"/>
            </a:pPr>
            <a:endParaRPr lang="en-US" sz="4800" b="1" dirty="0">
              <a:solidFill>
                <a:srgbClr val="000000"/>
              </a:solidFill>
              <a:latin typeface="Solway Bold"/>
              <a:ea typeface="Solway Bold"/>
              <a:cs typeface="Solway Bold"/>
              <a:sym typeface="Solway Bold"/>
            </a:endParaRPr>
          </a:p>
          <a:p>
            <a:pPr algn="ctr"/>
            <a:r>
              <a:rPr lang="en-US" sz="4800" b="1" dirty="0">
                <a:solidFill>
                  <a:srgbClr val="000000"/>
                </a:solidFill>
                <a:latin typeface="Solway Bold"/>
                <a:ea typeface="Solway Bold"/>
                <a:cs typeface="Solway Bold"/>
                <a:sym typeface="Solway Bold"/>
              </a:rPr>
              <a:t>Production Records</a:t>
            </a:r>
          </a:p>
          <a:p>
            <a:pPr algn="ctr"/>
            <a:r>
              <a:rPr lang="en-US" sz="4800" b="1" dirty="0">
                <a:solidFill>
                  <a:srgbClr val="000000"/>
                </a:solidFill>
                <a:latin typeface="Solway Bold"/>
                <a:ea typeface="Solway Bold"/>
                <a:cs typeface="Solway Bold"/>
                <a:sym typeface="Solway Bold"/>
              </a:rPr>
              <a:t>​</a:t>
            </a:r>
          </a:p>
          <a:p>
            <a:pPr algn="ctr"/>
            <a:r>
              <a:rPr lang="en-US" sz="4800" b="1" dirty="0">
                <a:solidFill>
                  <a:srgbClr val="000000"/>
                </a:solidFill>
                <a:latin typeface="Solway Bold"/>
                <a:ea typeface="Solway Bold"/>
                <a:cs typeface="Solway Bold"/>
                <a:sym typeface="Solway Bold"/>
              </a:rPr>
              <a:t>Crediting Documents​</a:t>
            </a:r>
          </a:p>
          <a:p>
            <a:pPr algn="ctr"/>
            <a:r>
              <a:rPr lang="en-US" sz="3397" b="1" dirty="0">
                <a:solidFill>
                  <a:srgbClr val="000000"/>
                </a:solidFill>
                <a:latin typeface="Solway Bold"/>
                <a:ea typeface="Solway Bold"/>
                <a:cs typeface="Solway Bold"/>
                <a:sym typeface="Solway Bold"/>
              </a:rPr>
              <a:t>​</a:t>
            </a:r>
          </a:p>
        </p:txBody>
      </p:sp>
      <p:grpSp>
        <p:nvGrpSpPr>
          <p:cNvPr id="15" name="Group 15"/>
          <p:cNvGrpSpPr/>
          <p:nvPr/>
        </p:nvGrpSpPr>
        <p:grpSpPr>
          <a:xfrm>
            <a:off x="12518845" y="9745134"/>
            <a:ext cx="3834773" cy="449403"/>
            <a:chOff x="0" y="0"/>
            <a:chExt cx="5113031" cy="599204"/>
          </a:xfrm>
        </p:grpSpPr>
        <p:grpSp>
          <p:nvGrpSpPr>
            <p:cNvPr id="16" name="Group 16"/>
            <p:cNvGrpSpPr/>
            <p:nvPr/>
          </p:nvGrpSpPr>
          <p:grpSpPr>
            <a:xfrm>
              <a:off x="0" y="0"/>
              <a:ext cx="5113031" cy="599204"/>
              <a:chOff x="0" y="0"/>
              <a:chExt cx="1009981" cy="118361"/>
            </a:xfrm>
          </p:grpSpPr>
          <p:sp>
            <p:nvSpPr>
              <p:cNvPr id="17" name="Freeform 17"/>
              <p:cNvSpPr/>
              <p:nvPr/>
            </p:nvSpPr>
            <p:spPr>
              <a:xfrm>
                <a:off x="0" y="0"/>
                <a:ext cx="1009981" cy="118361"/>
              </a:xfrm>
              <a:custGeom>
                <a:avLst/>
                <a:gdLst/>
                <a:ahLst/>
                <a:cxnLst/>
                <a:rect l="l" t="t" r="r" b="b"/>
                <a:pathLst>
                  <a:path w="1009981" h="118361">
                    <a:moveTo>
                      <a:pt x="59181" y="0"/>
                    </a:moveTo>
                    <a:lnTo>
                      <a:pt x="950801" y="0"/>
                    </a:lnTo>
                    <a:cubicBezTo>
                      <a:pt x="966496" y="0"/>
                      <a:pt x="981549" y="6235"/>
                      <a:pt x="992648" y="17334"/>
                    </a:cubicBezTo>
                    <a:cubicBezTo>
                      <a:pt x="1003746" y="28432"/>
                      <a:pt x="1009981" y="43485"/>
                      <a:pt x="1009981" y="59181"/>
                    </a:cubicBezTo>
                    <a:lnTo>
                      <a:pt x="1009981" y="59181"/>
                    </a:lnTo>
                    <a:cubicBezTo>
                      <a:pt x="1009981" y="91865"/>
                      <a:pt x="983485" y="118361"/>
                      <a:pt x="950801" y="118361"/>
                    </a:cubicBezTo>
                    <a:lnTo>
                      <a:pt x="59181" y="118361"/>
                    </a:lnTo>
                    <a:cubicBezTo>
                      <a:pt x="43485" y="118361"/>
                      <a:pt x="28432" y="112126"/>
                      <a:pt x="17334" y="101028"/>
                    </a:cubicBezTo>
                    <a:cubicBezTo>
                      <a:pt x="6235" y="89929"/>
                      <a:pt x="0" y="74876"/>
                      <a:pt x="0" y="59181"/>
                    </a:cubicBezTo>
                    <a:lnTo>
                      <a:pt x="0" y="59181"/>
                    </a:lnTo>
                    <a:cubicBezTo>
                      <a:pt x="0" y="43485"/>
                      <a:pt x="6235" y="28432"/>
                      <a:pt x="17334" y="17334"/>
                    </a:cubicBezTo>
                    <a:cubicBezTo>
                      <a:pt x="28432" y="6235"/>
                      <a:pt x="43485" y="0"/>
                      <a:pt x="59181" y="0"/>
                    </a:cubicBezTo>
                    <a:close/>
                  </a:path>
                </a:pathLst>
              </a:custGeom>
              <a:solidFill>
                <a:srgbClr val="3E804D"/>
              </a:solidFill>
            </p:spPr>
            <p:txBody>
              <a:bodyPr/>
              <a:lstStyle/>
              <a:p>
                <a:endParaRPr lang="en-US" dirty="0"/>
              </a:p>
            </p:txBody>
          </p:sp>
          <p:sp>
            <p:nvSpPr>
              <p:cNvPr id="18" name="TextBox 18"/>
              <p:cNvSpPr txBox="1"/>
              <p:nvPr/>
            </p:nvSpPr>
            <p:spPr>
              <a:xfrm>
                <a:off x="0" y="-28575"/>
                <a:ext cx="1009981" cy="146936"/>
              </a:xfrm>
              <a:prstGeom prst="rect">
                <a:avLst/>
              </a:prstGeom>
            </p:spPr>
            <p:txBody>
              <a:bodyPr lIns="50800" tIns="50800" rIns="50800" bIns="50800" rtlCol="0" anchor="ctr"/>
              <a:lstStyle/>
              <a:p>
                <a:pPr algn="ctr">
                  <a:lnSpc>
                    <a:spcPts val="1960"/>
                  </a:lnSpc>
                </a:pPr>
                <a:endParaRPr dirty="0"/>
              </a:p>
            </p:txBody>
          </p:sp>
        </p:grpSp>
        <p:sp>
          <p:nvSpPr>
            <p:cNvPr id="19" name="TextBox 19"/>
            <p:cNvSpPr txBox="1"/>
            <p:nvPr/>
          </p:nvSpPr>
          <p:spPr>
            <a:xfrm>
              <a:off x="264576" y="80951"/>
              <a:ext cx="4848455" cy="364700"/>
            </a:xfrm>
            <a:prstGeom prst="rect">
              <a:avLst/>
            </a:prstGeom>
          </p:spPr>
          <p:txBody>
            <a:bodyPr lIns="0" tIns="0" rIns="0" bIns="0" rtlCol="0" anchor="t">
              <a:spAutoFit/>
            </a:bodyPr>
            <a:lstStyle/>
            <a:p>
              <a:pPr algn="ctr">
                <a:lnSpc>
                  <a:spcPts val="2380"/>
                </a:lnSpc>
              </a:pPr>
              <a:r>
                <a:rPr lang="en-US" sz="1700" b="1" dirty="0">
                  <a:solidFill>
                    <a:srgbClr val="FFFFFF"/>
                  </a:solidFill>
                  <a:latin typeface="Solway Bold"/>
                  <a:ea typeface="Solway Bold"/>
                  <a:cs typeface="Solway Bold"/>
                  <a:sym typeface="Solway Bold"/>
                </a:rPr>
                <a:t>CHARLOTTE VALLEY CSD</a:t>
              </a:r>
            </a:p>
          </p:txBody>
        </p:sp>
      </p:grpSp>
      <p:sp>
        <p:nvSpPr>
          <p:cNvPr id="20" name="TextBox 20"/>
          <p:cNvSpPr txBox="1"/>
          <p:nvPr/>
        </p:nvSpPr>
        <p:spPr>
          <a:xfrm>
            <a:off x="2438400" y="345239"/>
            <a:ext cx="13649706" cy="2049344"/>
          </a:xfrm>
          <a:prstGeom prst="rect">
            <a:avLst/>
          </a:prstGeom>
        </p:spPr>
        <p:txBody>
          <a:bodyPr wrap="square" lIns="0" tIns="0" rIns="0" bIns="0" rtlCol="0" anchor="t">
            <a:spAutoFit/>
          </a:bodyPr>
          <a:lstStyle/>
          <a:p>
            <a:pPr algn="ctr">
              <a:lnSpc>
                <a:spcPts val="7931"/>
              </a:lnSpc>
            </a:pPr>
            <a:r>
              <a:rPr lang="en-US" sz="8621" b="1" dirty="0">
                <a:solidFill>
                  <a:srgbClr val="FFDE59"/>
                </a:solidFill>
                <a:latin typeface="Solway Bold"/>
                <a:ea typeface="Solway Bold"/>
                <a:cs typeface="Solway Bold"/>
                <a:sym typeface="Solway Bold"/>
              </a:rPr>
              <a:t>Meal Pattern Documentation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B508B"/>
        </a:solidFill>
        <a:effectLst/>
      </p:bgPr>
    </p:bg>
    <p:spTree>
      <p:nvGrpSpPr>
        <p:cNvPr id="1" name=""/>
        <p:cNvGrpSpPr/>
        <p:nvPr/>
      </p:nvGrpSpPr>
      <p:grpSpPr>
        <a:xfrm>
          <a:off x="0" y="0"/>
          <a:ext cx="0" cy="0"/>
          <a:chOff x="0" y="0"/>
          <a:chExt cx="0" cy="0"/>
        </a:xfrm>
      </p:grpSpPr>
      <p:sp>
        <p:nvSpPr>
          <p:cNvPr id="2" name="Freeform 2"/>
          <p:cNvSpPr/>
          <p:nvPr/>
        </p:nvSpPr>
        <p:spPr>
          <a:xfrm>
            <a:off x="198166" y="315736"/>
            <a:ext cx="10073457" cy="7328440"/>
          </a:xfrm>
          <a:custGeom>
            <a:avLst/>
            <a:gdLst/>
            <a:ahLst/>
            <a:cxnLst/>
            <a:rect l="l" t="t" r="r" b="b"/>
            <a:pathLst>
              <a:path w="10073457" h="7328440">
                <a:moveTo>
                  <a:pt x="0" y="0"/>
                </a:moveTo>
                <a:lnTo>
                  <a:pt x="10073457" y="0"/>
                </a:lnTo>
                <a:lnTo>
                  <a:pt x="10073457" y="7328440"/>
                </a:lnTo>
                <a:lnTo>
                  <a:pt x="0" y="7328440"/>
                </a:lnTo>
                <a:lnTo>
                  <a:pt x="0" y="0"/>
                </a:lnTo>
                <a:close/>
              </a:path>
            </a:pathLst>
          </a:custGeom>
          <a:blipFill>
            <a:blip r:embed="rId3"/>
            <a:stretch>
              <a:fillRect/>
            </a:stretch>
          </a:blipFill>
        </p:spPr>
        <p:txBody>
          <a:bodyPr/>
          <a:lstStyle/>
          <a:p>
            <a:endParaRPr lang="en-US" dirty="0"/>
          </a:p>
        </p:txBody>
      </p:sp>
      <p:grpSp>
        <p:nvGrpSpPr>
          <p:cNvPr id="3" name="Group 3"/>
          <p:cNvGrpSpPr/>
          <p:nvPr/>
        </p:nvGrpSpPr>
        <p:grpSpPr>
          <a:xfrm>
            <a:off x="10099729" y="3273669"/>
            <a:ext cx="8039931" cy="6714881"/>
            <a:chOff x="0" y="0"/>
            <a:chExt cx="2117513" cy="1768528"/>
          </a:xfrm>
        </p:grpSpPr>
        <p:sp>
          <p:nvSpPr>
            <p:cNvPr id="4" name="Freeform 4"/>
            <p:cNvSpPr/>
            <p:nvPr/>
          </p:nvSpPr>
          <p:spPr>
            <a:xfrm>
              <a:off x="0" y="0"/>
              <a:ext cx="2117513" cy="1768528"/>
            </a:xfrm>
            <a:custGeom>
              <a:avLst/>
              <a:gdLst/>
              <a:ahLst/>
              <a:cxnLst/>
              <a:rect l="l" t="t" r="r" b="b"/>
              <a:pathLst>
                <a:path w="2117513" h="1768528">
                  <a:moveTo>
                    <a:pt x="49110" y="0"/>
                  </a:moveTo>
                  <a:lnTo>
                    <a:pt x="2068403" y="0"/>
                  </a:lnTo>
                  <a:cubicBezTo>
                    <a:pt x="2095526" y="0"/>
                    <a:pt x="2117513" y="21987"/>
                    <a:pt x="2117513" y="49110"/>
                  </a:cubicBezTo>
                  <a:lnTo>
                    <a:pt x="2117513" y="1719419"/>
                  </a:lnTo>
                  <a:cubicBezTo>
                    <a:pt x="2117513" y="1746541"/>
                    <a:pt x="2095526" y="1768528"/>
                    <a:pt x="2068403" y="1768528"/>
                  </a:cubicBezTo>
                  <a:lnTo>
                    <a:pt x="49110" y="1768528"/>
                  </a:lnTo>
                  <a:cubicBezTo>
                    <a:pt x="21987" y="1768528"/>
                    <a:pt x="0" y="1746541"/>
                    <a:pt x="0" y="1719419"/>
                  </a:cubicBezTo>
                  <a:lnTo>
                    <a:pt x="0" y="49110"/>
                  </a:lnTo>
                  <a:cubicBezTo>
                    <a:pt x="0" y="21987"/>
                    <a:pt x="21987" y="0"/>
                    <a:pt x="49110" y="0"/>
                  </a:cubicBezTo>
                  <a:close/>
                </a:path>
              </a:pathLst>
            </a:custGeom>
            <a:solidFill>
              <a:srgbClr val="7EC0A4"/>
            </a:solidFill>
          </p:spPr>
          <p:txBody>
            <a:bodyPr/>
            <a:lstStyle/>
            <a:p>
              <a:endParaRPr lang="en-US" dirty="0"/>
            </a:p>
          </p:txBody>
        </p:sp>
        <p:sp>
          <p:nvSpPr>
            <p:cNvPr id="5" name="TextBox 5"/>
            <p:cNvSpPr txBox="1"/>
            <p:nvPr/>
          </p:nvSpPr>
          <p:spPr>
            <a:xfrm>
              <a:off x="0" y="-28575"/>
              <a:ext cx="2117513" cy="1797103"/>
            </a:xfrm>
            <a:prstGeom prst="rect">
              <a:avLst/>
            </a:prstGeom>
          </p:spPr>
          <p:txBody>
            <a:bodyPr lIns="50800" tIns="50800" rIns="50800" bIns="50800" rtlCol="0" anchor="ctr"/>
            <a:lstStyle/>
            <a:p>
              <a:pPr algn="ctr">
                <a:lnSpc>
                  <a:spcPts val="1960"/>
                </a:lnSpc>
              </a:pPr>
              <a:endParaRPr dirty="0"/>
            </a:p>
          </p:txBody>
        </p:sp>
      </p:grpSp>
      <p:grpSp>
        <p:nvGrpSpPr>
          <p:cNvPr id="6" name="Group 6"/>
          <p:cNvGrpSpPr/>
          <p:nvPr/>
        </p:nvGrpSpPr>
        <p:grpSpPr>
          <a:xfrm>
            <a:off x="10495697" y="3542200"/>
            <a:ext cx="7368442" cy="6177819"/>
            <a:chOff x="0" y="0"/>
            <a:chExt cx="2682801" cy="2249303"/>
          </a:xfrm>
        </p:grpSpPr>
        <p:sp>
          <p:nvSpPr>
            <p:cNvPr id="7" name="Freeform 7"/>
            <p:cNvSpPr/>
            <p:nvPr/>
          </p:nvSpPr>
          <p:spPr>
            <a:xfrm>
              <a:off x="0" y="0"/>
              <a:ext cx="2682801" cy="2249303"/>
            </a:xfrm>
            <a:custGeom>
              <a:avLst/>
              <a:gdLst/>
              <a:ahLst/>
              <a:cxnLst/>
              <a:rect l="l" t="t" r="r" b="b"/>
              <a:pathLst>
                <a:path w="2682801" h="2249303">
                  <a:moveTo>
                    <a:pt x="53585" y="0"/>
                  </a:moveTo>
                  <a:lnTo>
                    <a:pt x="2629216" y="0"/>
                  </a:lnTo>
                  <a:cubicBezTo>
                    <a:pt x="2658810" y="0"/>
                    <a:pt x="2682801" y="23991"/>
                    <a:pt x="2682801" y="53585"/>
                  </a:cubicBezTo>
                  <a:lnTo>
                    <a:pt x="2682801" y="2195718"/>
                  </a:lnTo>
                  <a:cubicBezTo>
                    <a:pt x="2682801" y="2209929"/>
                    <a:pt x="2677155" y="2223559"/>
                    <a:pt x="2667106" y="2233608"/>
                  </a:cubicBezTo>
                  <a:cubicBezTo>
                    <a:pt x="2657057" y="2243657"/>
                    <a:pt x="2643427" y="2249303"/>
                    <a:pt x="2629216" y="2249303"/>
                  </a:cubicBezTo>
                  <a:lnTo>
                    <a:pt x="53585" y="2249303"/>
                  </a:lnTo>
                  <a:cubicBezTo>
                    <a:pt x="39373" y="2249303"/>
                    <a:pt x="25744" y="2243657"/>
                    <a:pt x="15695" y="2233608"/>
                  </a:cubicBezTo>
                  <a:cubicBezTo>
                    <a:pt x="5646" y="2223559"/>
                    <a:pt x="0" y="2209929"/>
                    <a:pt x="0" y="2195718"/>
                  </a:cubicBezTo>
                  <a:lnTo>
                    <a:pt x="0" y="53585"/>
                  </a:lnTo>
                  <a:cubicBezTo>
                    <a:pt x="0" y="39373"/>
                    <a:pt x="5646" y="25744"/>
                    <a:pt x="15695" y="15695"/>
                  </a:cubicBezTo>
                  <a:cubicBezTo>
                    <a:pt x="25744" y="5646"/>
                    <a:pt x="39373" y="0"/>
                    <a:pt x="53585" y="0"/>
                  </a:cubicBezTo>
                  <a:close/>
                </a:path>
              </a:pathLst>
            </a:custGeom>
            <a:solidFill>
              <a:srgbClr val="C6E0F7"/>
            </a:solidFill>
          </p:spPr>
          <p:txBody>
            <a:bodyPr/>
            <a:lstStyle/>
            <a:p>
              <a:endParaRPr lang="en-US" dirty="0"/>
            </a:p>
          </p:txBody>
        </p:sp>
        <p:sp>
          <p:nvSpPr>
            <p:cNvPr id="8" name="TextBox 8"/>
            <p:cNvSpPr txBox="1"/>
            <p:nvPr/>
          </p:nvSpPr>
          <p:spPr>
            <a:xfrm>
              <a:off x="0" y="-76200"/>
              <a:ext cx="2682801" cy="2325503"/>
            </a:xfrm>
            <a:prstGeom prst="rect">
              <a:avLst/>
            </a:prstGeom>
          </p:spPr>
          <p:txBody>
            <a:bodyPr lIns="36747" tIns="36747" rIns="36747" bIns="36747" rtlCol="0" anchor="ctr"/>
            <a:lstStyle/>
            <a:p>
              <a:pPr marL="820404" lvl="1" indent="-410202" algn="l">
                <a:lnSpc>
                  <a:spcPts val="5319"/>
                </a:lnSpc>
                <a:buFont typeface="Arial"/>
                <a:buChar char="•"/>
              </a:pPr>
              <a:r>
                <a:rPr lang="en-US" sz="3799" dirty="0">
                  <a:solidFill>
                    <a:srgbClr val="100F0D"/>
                  </a:solidFill>
                  <a:latin typeface="Solway"/>
                  <a:ea typeface="Solway"/>
                  <a:cs typeface="Solway"/>
                  <a:sym typeface="Solway"/>
                </a:rPr>
                <a:t>Required by Regulation</a:t>
              </a:r>
            </a:p>
            <a:p>
              <a:pPr marL="820404" lvl="1" indent="-410202" algn="l">
                <a:lnSpc>
                  <a:spcPts val="5319"/>
                </a:lnSpc>
                <a:buFont typeface="Arial"/>
                <a:buChar char="•"/>
              </a:pPr>
              <a:r>
                <a:rPr lang="en-US" sz="3799" dirty="0">
                  <a:solidFill>
                    <a:srgbClr val="100F0D"/>
                  </a:solidFill>
                  <a:latin typeface="Solway"/>
                  <a:ea typeface="Solway"/>
                  <a:cs typeface="Solway"/>
                  <a:sym typeface="Solway"/>
                </a:rPr>
                <a:t>Consistent Food Quality</a:t>
              </a:r>
            </a:p>
            <a:p>
              <a:pPr marL="820404" lvl="1" indent="-410202" algn="l">
                <a:lnSpc>
                  <a:spcPts val="5319"/>
                </a:lnSpc>
                <a:buFont typeface="Arial"/>
                <a:buChar char="•"/>
              </a:pPr>
              <a:r>
                <a:rPr lang="en-US" sz="3799" dirty="0">
                  <a:solidFill>
                    <a:srgbClr val="100F0D"/>
                  </a:solidFill>
                  <a:latin typeface="Solway"/>
                  <a:ea typeface="Solway"/>
                  <a:cs typeface="Solway"/>
                  <a:sym typeface="Solway"/>
                </a:rPr>
                <a:t>Predictable Yield</a:t>
              </a:r>
            </a:p>
            <a:p>
              <a:pPr marL="820404" lvl="1" indent="-410202" algn="l">
                <a:lnSpc>
                  <a:spcPts val="5319"/>
                </a:lnSpc>
                <a:buFont typeface="Arial"/>
                <a:buChar char="•"/>
              </a:pPr>
              <a:r>
                <a:rPr lang="en-US" sz="3799" dirty="0">
                  <a:solidFill>
                    <a:srgbClr val="100F0D"/>
                  </a:solidFill>
                  <a:latin typeface="Solway"/>
                  <a:ea typeface="Solway"/>
                  <a:cs typeface="Solway"/>
                  <a:sym typeface="Solway"/>
                </a:rPr>
                <a:t>Customer Satisfaction</a:t>
              </a:r>
            </a:p>
            <a:p>
              <a:pPr marL="820404" lvl="1" indent="-410202" algn="l">
                <a:lnSpc>
                  <a:spcPts val="5319"/>
                </a:lnSpc>
                <a:buFont typeface="Arial"/>
                <a:buChar char="•"/>
              </a:pPr>
              <a:r>
                <a:rPr lang="en-US" sz="3799" dirty="0">
                  <a:solidFill>
                    <a:srgbClr val="100F0D"/>
                  </a:solidFill>
                  <a:latin typeface="Solway"/>
                  <a:ea typeface="Solway"/>
                  <a:cs typeface="Solway"/>
                  <a:sym typeface="Solway"/>
                </a:rPr>
                <a:t>Facilitates Control Over: </a:t>
              </a:r>
            </a:p>
            <a:p>
              <a:pPr marL="1640809" lvl="2" indent="-546936" algn="l">
                <a:lnSpc>
                  <a:spcPts val="5319"/>
                </a:lnSpc>
                <a:buFont typeface="Arial"/>
                <a:buChar char="⚬"/>
              </a:pPr>
              <a:r>
                <a:rPr lang="en-US" sz="3799" dirty="0">
                  <a:solidFill>
                    <a:srgbClr val="100F0D"/>
                  </a:solidFill>
                  <a:latin typeface="Solway"/>
                  <a:ea typeface="Solway"/>
                  <a:cs typeface="Solway"/>
                  <a:sym typeface="Solway"/>
                </a:rPr>
                <a:t>Food Cost</a:t>
              </a:r>
            </a:p>
            <a:p>
              <a:pPr marL="1640809" lvl="2" indent="-546936" algn="l">
                <a:lnSpc>
                  <a:spcPts val="5319"/>
                </a:lnSpc>
                <a:buFont typeface="Arial"/>
                <a:buChar char="⚬"/>
              </a:pPr>
              <a:r>
                <a:rPr lang="en-US" sz="3799" dirty="0">
                  <a:solidFill>
                    <a:srgbClr val="100F0D"/>
                  </a:solidFill>
                  <a:latin typeface="Solway"/>
                  <a:ea typeface="Solway"/>
                  <a:cs typeface="Solway"/>
                  <a:sym typeface="Solway"/>
                </a:rPr>
                <a:t>Labor Cost</a:t>
              </a:r>
            </a:p>
            <a:p>
              <a:pPr marL="1640809" lvl="2" indent="-546936" algn="l">
                <a:lnSpc>
                  <a:spcPts val="5319"/>
                </a:lnSpc>
                <a:buFont typeface="Arial"/>
                <a:buChar char="⚬"/>
              </a:pPr>
              <a:r>
                <a:rPr lang="en-US" sz="3799" dirty="0">
                  <a:solidFill>
                    <a:srgbClr val="100F0D"/>
                  </a:solidFill>
                  <a:latin typeface="Solway"/>
                  <a:ea typeface="Solway"/>
                  <a:cs typeface="Solway"/>
                  <a:sym typeface="Solway"/>
                </a:rPr>
                <a:t>Inventory</a:t>
              </a:r>
            </a:p>
          </p:txBody>
        </p:sp>
      </p:grpSp>
      <p:sp>
        <p:nvSpPr>
          <p:cNvPr id="9" name="Freeform 9"/>
          <p:cNvSpPr/>
          <p:nvPr/>
        </p:nvSpPr>
        <p:spPr>
          <a:xfrm>
            <a:off x="0" y="1618266"/>
            <a:ext cx="3386373" cy="3221287"/>
          </a:xfrm>
          <a:custGeom>
            <a:avLst/>
            <a:gdLst/>
            <a:ahLst/>
            <a:cxnLst/>
            <a:rect l="l" t="t" r="r" b="b"/>
            <a:pathLst>
              <a:path w="3386373" h="3221287">
                <a:moveTo>
                  <a:pt x="0" y="0"/>
                </a:moveTo>
                <a:lnTo>
                  <a:pt x="3386373" y="0"/>
                </a:lnTo>
                <a:lnTo>
                  <a:pt x="3386373" y="3221287"/>
                </a:lnTo>
                <a:lnTo>
                  <a:pt x="0" y="32212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grpSp>
        <p:nvGrpSpPr>
          <p:cNvPr id="10" name="Group 10"/>
          <p:cNvGrpSpPr>
            <a:grpSpLocks noChangeAspect="1"/>
          </p:cNvGrpSpPr>
          <p:nvPr/>
        </p:nvGrpSpPr>
        <p:grpSpPr>
          <a:xfrm>
            <a:off x="2753236" y="4483030"/>
            <a:ext cx="6158030" cy="6158030"/>
            <a:chOff x="0" y="0"/>
            <a:chExt cx="7620000" cy="7620000"/>
          </a:xfrm>
        </p:grpSpPr>
        <p:sp>
          <p:nvSpPr>
            <p:cNvPr id="11" name="Freeform 11"/>
            <p:cNvSpPr/>
            <p:nvPr/>
          </p:nvSpPr>
          <p:spPr>
            <a:xfrm>
              <a:off x="791210" y="777240"/>
              <a:ext cx="6029959" cy="6029960"/>
            </a:xfrm>
            <a:custGeom>
              <a:avLst/>
              <a:gdLst/>
              <a:ahLst/>
              <a:cxnLst/>
              <a:rect l="l" t="t" r="r" b="b"/>
              <a:pathLst>
                <a:path w="6029959" h="6029960">
                  <a:moveTo>
                    <a:pt x="3014980" y="0"/>
                  </a:moveTo>
                  <a:cubicBezTo>
                    <a:pt x="1352550" y="0"/>
                    <a:pt x="0" y="1352550"/>
                    <a:pt x="0" y="3014980"/>
                  </a:cubicBezTo>
                  <a:cubicBezTo>
                    <a:pt x="0" y="4677410"/>
                    <a:pt x="1352550" y="6029960"/>
                    <a:pt x="3014980" y="6029960"/>
                  </a:cubicBezTo>
                  <a:cubicBezTo>
                    <a:pt x="4677410" y="6029960"/>
                    <a:pt x="6029960" y="4677410"/>
                    <a:pt x="6029960" y="3014980"/>
                  </a:cubicBezTo>
                  <a:cubicBezTo>
                    <a:pt x="6029960" y="1352550"/>
                    <a:pt x="4677410" y="0"/>
                    <a:pt x="3014980" y="0"/>
                  </a:cubicBezTo>
                  <a:close/>
                </a:path>
              </a:pathLst>
            </a:custGeom>
            <a:blipFill>
              <a:blip r:embed="rId6"/>
              <a:stretch>
                <a:fillRect l="-7203" t="-4348" b="-38589"/>
              </a:stretch>
            </a:blipFill>
          </p:spPr>
          <p:txBody>
            <a:bodyPr/>
            <a:lstStyle/>
            <a:p>
              <a:endParaRPr lang="en-US" dirty="0"/>
            </a:p>
          </p:txBody>
        </p:sp>
        <p:sp>
          <p:nvSpPr>
            <p:cNvPr id="12" name="Freeform 12"/>
            <p:cNvSpPr/>
            <p:nvPr/>
          </p:nvSpPr>
          <p:spPr>
            <a:xfrm>
              <a:off x="-3810" y="-17780"/>
              <a:ext cx="7620000" cy="7620000"/>
            </a:xfrm>
            <a:custGeom>
              <a:avLst/>
              <a:gdLst/>
              <a:ahLst/>
              <a:cxnLst/>
              <a:rect l="l" t="t" r="r" b="b"/>
              <a:pathLst>
                <a:path w="7620000" h="7620000">
                  <a:moveTo>
                    <a:pt x="3810000" y="0"/>
                  </a:moveTo>
                  <a:cubicBezTo>
                    <a:pt x="1709420" y="0"/>
                    <a:pt x="0" y="1709420"/>
                    <a:pt x="0" y="3810000"/>
                  </a:cubicBezTo>
                  <a:cubicBezTo>
                    <a:pt x="0" y="5910580"/>
                    <a:pt x="1709420" y="7620000"/>
                    <a:pt x="3810000" y="7620000"/>
                  </a:cubicBezTo>
                  <a:cubicBezTo>
                    <a:pt x="5910580" y="7620000"/>
                    <a:pt x="7620000" y="5910580"/>
                    <a:pt x="7620000" y="3810000"/>
                  </a:cubicBezTo>
                  <a:cubicBezTo>
                    <a:pt x="7620000" y="1709420"/>
                    <a:pt x="5910580" y="0"/>
                    <a:pt x="3810000" y="0"/>
                  </a:cubicBezTo>
                  <a:close/>
                  <a:moveTo>
                    <a:pt x="3810000" y="7193280"/>
                  </a:moveTo>
                  <a:cubicBezTo>
                    <a:pt x="1941830" y="7193280"/>
                    <a:pt x="426720" y="5678170"/>
                    <a:pt x="426720" y="3810000"/>
                  </a:cubicBezTo>
                  <a:cubicBezTo>
                    <a:pt x="426720" y="1941830"/>
                    <a:pt x="1941830" y="426720"/>
                    <a:pt x="3810000" y="426720"/>
                  </a:cubicBezTo>
                  <a:cubicBezTo>
                    <a:pt x="5678170" y="426720"/>
                    <a:pt x="7193280" y="1941830"/>
                    <a:pt x="7193280" y="3810000"/>
                  </a:cubicBezTo>
                  <a:cubicBezTo>
                    <a:pt x="7193280" y="5678170"/>
                    <a:pt x="5678170" y="7193280"/>
                    <a:pt x="3810000" y="7193280"/>
                  </a:cubicBezTo>
                  <a:close/>
                </a:path>
              </a:pathLst>
            </a:custGeom>
            <a:solidFill>
              <a:srgbClr val="CFD98A"/>
            </a:solidFill>
          </p:spPr>
          <p:txBody>
            <a:bodyPr/>
            <a:lstStyle/>
            <a:p>
              <a:endParaRPr lang="en-US" dirty="0"/>
            </a:p>
          </p:txBody>
        </p:sp>
        <p:sp>
          <p:nvSpPr>
            <p:cNvPr id="13" name="Freeform 13"/>
            <p:cNvSpPr/>
            <p:nvPr/>
          </p:nvSpPr>
          <p:spPr>
            <a:xfrm>
              <a:off x="422910" y="408940"/>
              <a:ext cx="6766559" cy="6766560"/>
            </a:xfrm>
            <a:custGeom>
              <a:avLst/>
              <a:gdLst/>
              <a:ahLst/>
              <a:cxnLst/>
              <a:rect l="l" t="t" r="r" b="b"/>
              <a:pathLst>
                <a:path w="6766559" h="6766560">
                  <a:moveTo>
                    <a:pt x="3383280" y="0"/>
                  </a:moveTo>
                  <a:cubicBezTo>
                    <a:pt x="1515110" y="0"/>
                    <a:pt x="0" y="1515110"/>
                    <a:pt x="0" y="3383280"/>
                  </a:cubicBezTo>
                  <a:cubicBezTo>
                    <a:pt x="0" y="5251450"/>
                    <a:pt x="1515110" y="6766560"/>
                    <a:pt x="3383280" y="6766560"/>
                  </a:cubicBezTo>
                  <a:cubicBezTo>
                    <a:pt x="5251450" y="6766560"/>
                    <a:pt x="6766560" y="5251450"/>
                    <a:pt x="6766560" y="3383280"/>
                  </a:cubicBezTo>
                  <a:cubicBezTo>
                    <a:pt x="6766560" y="1515110"/>
                    <a:pt x="5251450" y="0"/>
                    <a:pt x="3383280" y="0"/>
                  </a:cubicBezTo>
                  <a:close/>
                  <a:moveTo>
                    <a:pt x="3383280" y="6398260"/>
                  </a:moveTo>
                  <a:cubicBezTo>
                    <a:pt x="1720850" y="6398260"/>
                    <a:pt x="368300" y="5045710"/>
                    <a:pt x="368300" y="3383280"/>
                  </a:cubicBezTo>
                  <a:cubicBezTo>
                    <a:pt x="368300" y="1720850"/>
                    <a:pt x="1720850" y="368300"/>
                    <a:pt x="3383280" y="368300"/>
                  </a:cubicBezTo>
                  <a:cubicBezTo>
                    <a:pt x="5045710" y="368300"/>
                    <a:pt x="6398260" y="1720850"/>
                    <a:pt x="6398260" y="3383280"/>
                  </a:cubicBezTo>
                  <a:cubicBezTo>
                    <a:pt x="6398260" y="5045710"/>
                    <a:pt x="5045710" y="6398260"/>
                    <a:pt x="3383280" y="6398260"/>
                  </a:cubicBezTo>
                  <a:close/>
                </a:path>
              </a:pathLst>
            </a:custGeom>
            <a:solidFill>
              <a:srgbClr val="AEB94B"/>
            </a:solidFill>
          </p:spPr>
          <p:txBody>
            <a:bodyPr/>
            <a:lstStyle/>
            <a:p>
              <a:endParaRPr lang="en-US" dirty="0"/>
            </a:p>
          </p:txBody>
        </p:sp>
      </p:grpSp>
      <p:grpSp>
        <p:nvGrpSpPr>
          <p:cNvPr id="14" name="Group 14"/>
          <p:cNvGrpSpPr/>
          <p:nvPr/>
        </p:nvGrpSpPr>
        <p:grpSpPr>
          <a:xfrm>
            <a:off x="3201850" y="9988550"/>
            <a:ext cx="5260803" cy="298450"/>
            <a:chOff x="0" y="0"/>
            <a:chExt cx="7014404" cy="397933"/>
          </a:xfrm>
        </p:grpSpPr>
        <p:grpSp>
          <p:nvGrpSpPr>
            <p:cNvPr id="15" name="Group 15"/>
            <p:cNvGrpSpPr/>
            <p:nvPr/>
          </p:nvGrpSpPr>
          <p:grpSpPr>
            <a:xfrm>
              <a:off x="0" y="0"/>
              <a:ext cx="7014404" cy="397933"/>
              <a:chOff x="0" y="0"/>
              <a:chExt cx="1385561" cy="78604"/>
            </a:xfrm>
          </p:grpSpPr>
          <p:sp>
            <p:nvSpPr>
              <p:cNvPr id="16" name="Freeform 16"/>
              <p:cNvSpPr/>
              <p:nvPr/>
            </p:nvSpPr>
            <p:spPr>
              <a:xfrm>
                <a:off x="0" y="0"/>
                <a:ext cx="1385561" cy="78604"/>
              </a:xfrm>
              <a:custGeom>
                <a:avLst/>
                <a:gdLst/>
                <a:ahLst/>
                <a:cxnLst/>
                <a:rect l="l" t="t" r="r" b="b"/>
                <a:pathLst>
                  <a:path w="1385561" h="78604">
                    <a:moveTo>
                      <a:pt x="39302" y="0"/>
                    </a:moveTo>
                    <a:lnTo>
                      <a:pt x="1346259" y="0"/>
                    </a:lnTo>
                    <a:cubicBezTo>
                      <a:pt x="1367965" y="0"/>
                      <a:pt x="1385561" y="17596"/>
                      <a:pt x="1385561" y="39302"/>
                    </a:cubicBezTo>
                    <a:lnTo>
                      <a:pt x="1385561" y="39302"/>
                    </a:lnTo>
                    <a:cubicBezTo>
                      <a:pt x="1385561" y="49726"/>
                      <a:pt x="1381420" y="59722"/>
                      <a:pt x="1374050" y="67093"/>
                    </a:cubicBezTo>
                    <a:cubicBezTo>
                      <a:pt x="1366679" y="74463"/>
                      <a:pt x="1356683" y="78604"/>
                      <a:pt x="1346259" y="78604"/>
                    </a:cubicBezTo>
                    <a:lnTo>
                      <a:pt x="39302" y="78604"/>
                    </a:lnTo>
                    <a:cubicBezTo>
                      <a:pt x="17596" y="78604"/>
                      <a:pt x="0" y="61008"/>
                      <a:pt x="0" y="39302"/>
                    </a:cubicBezTo>
                    <a:lnTo>
                      <a:pt x="0" y="39302"/>
                    </a:lnTo>
                    <a:cubicBezTo>
                      <a:pt x="0" y="17596"/>
                      <a:pt x="17596" y="0"/>
                      <a:pt x="39302" y="0"/>
                    </a:cubicBezTo>
                    <a:close/>
                  </a:path>
                </a:pathLst>
              </a:custGeom>
              <a:solidFill>
                <a:srgbClr val="D2D894"/>
              </a:solidFill>
            </p:spPr>
            <p:txBody>
              <a:bodyPr/>
              <a:lstStyle/>
              <a:p>
                <a:endParaRPr lang="en-US" dirty="0"/>
              </a:p>
            </p:txBody>
          </p:sp>
          <p:sp>
            <p:nvSpPr>
              <p:cNvPr id="17" name="TextBox 17"/>
              <p:cNvSpPr txBox="1"/>
              <p:nvPr/>
            </p:nvSpPr>
            <p:spPr>
              <a:xfrm>
                <a:off x="0" y="-28575"/>
                <a:ext cx="1385561" cy="107179"/>
              </a:xfrm>
              <a:prstGeom prst="rect">
                <a:avLst/>
              </a:prstGeom>
            </p:spPr>
            <p:txBody>
              <a:bodyPr lIns="50800" tIns="50800" rIns="50800" bIns="50800" rtlCol="0" anchor="ctr"/>
              <a:lstStyle/>
              <a:p>
                <a:pPr algn="ctr">
                  <a:lnSpc>
                    <a:spcPts val="1960"/>
                  </a:lnSpc>
                </a:pPr>
                <a:endParaRPr dirty="0"/>
              </a:p>
            </p:txBody>
          </p:sp>
        </p:grpSp>
        <p:sp>
          <p:nvSpPr>
            <p:cNvPr id="18" name="TextBox 18"/>
            <p:cNvSpPr txBox="1"/>
            <p:nvPr/>
          </p:nvSpPr>
          <p:spPr>
            <a:xfrm>
              <a:off x="414693" y="-95250"/>
              <a:ext cx="6185017" cy="493183"/>
            </a:xfrm>
            <a:prstGeom prst="rect">
              <a:avLst/>
            </a:prstGeom>
          </p:spPr>
          <p:txBody>
            <a:bodyPr lIns="0" tIns="0" rIns="0" bIns="0" rtlCol="0" anchor="t">
              <a:spAutoFit/>
            </a:bodyPr>
            <a:lstStyle/>
            <a:p>
              <a:pPr algn="ctr">
                <a:lnSpc>
                  <a:spcPts val="3200"/>
                </a:lnSpc>
                <a:spcBef>
                  <a:spcPct val="0"/>
                </a:spcBef>
              </a:pPr>
              <a:r>
                <a:rPr lang="en-US" sz="2000" b="1" dirty="0">
                  <a:solidFill>
                    <a:srgbClr val="000000"/>
                  </a:solidFill>
                  <a:latin typeface="Solway Bold"/>
                  <a:ea typeface="Solway Bold"/>
                  <a:cs typeface="Solway Bold"/>
                  <a:sym typeface="Solway Bold"/>
                </a:rPr>
                <a:t>Professional Cooking Training 2024</a:t>
              </a:r>
            </a:p>
          </p:txBody>
        </p:sp>
      </p:grpSp>
      <p:sp>
        <p:nvSpPr>
          <p:cNvPr id="19" name="TextBox 19"/>
          <p:cNvSpPr txBox="1"/>
          <p:nvPr/>
        </p:nvSpPr>
        <p:spPr>
          <a:xfrm>
            <a:off x="10495697" y="534811"/>
            <a:ext cx="7643962" cy="2087749"/>
          </a:xfrm>
          <a:prstGeom prst="rect">
            <a:avLst/>
          </a:prstGeom>
        </p:spPr>
        <p:txBody>
          <a:bodyPr lIns="0" tIns="0" rIns="0" bIns="0" rtlCol="0" anchor="t">
            <a:spAutoFit/>
          </a:bodyPr>
          <a:lstStyle/>
          <a:p>
            <a:pPr algn="ctr">
              <a:lnSpc>
                <a:spcPts val="7931"/>
              </a:lnSpc>
            </a:pPr>
            <a:r>
              <a:rPr lang="en-US" sz="8621" b="1" dirty="0">
                <a:solidFill>
                  <a:srgbClr val="FFDE59"/>
                </a:solidFill>
                <a:latin typeface="Solway Bold"/>
                <a:ea typeface="Solway Bold"/>
                <a:cs typeface="Solway Bold"/>
                <a:sym typeface="Solway Bold"/>
              </a:rPr>
              <a:t>Standardized Recipes</a:t>
            </a:r>
          </a:p>
        </p:txBody>
      </p:sp>
      <p:sp>
        <p:nvSpPr>
          <p:cNvPr id="20" name="TextBox 20"/>
          <p:cNvSpPr txBox="1"/>
          <p:nvPr/>
        </p:nvSpPr>
        <p:spPr>
          <a:xfrm>
            <a:off x="640542" y="2464569"/>
            <a:ext cx="2233191" cy="1471531"/>
          </a:xfrm>
          <a:prstGeom prst="rect">
            <a:avLst/>
          </a:prstGeom>
        </p:spPr>
        <p:txBody>
          <a:bodyPr lIns="0" tIns="0" rIns="0" bIns="0" rtlCol="0" anchor="t">
            <a:spAutoFit/>
          </a:bodyPr>
          <a:lstStyle/>
          <a:p>
            <a:pPr algn="ctr">
              <a:lnSpc>
                <a:spcPts val="3942"/>
              </a:lnSpc>
            </a:pPr>
            <a:r>
              <a:rPr lang="en-US" sz="2815" b="1" dirty="0">
                <a:solidFill>
                  <a:srgbClr val="000000"/>
                </a:solidFill>
                <a:latin typeface="Solway Bold"/>
                <a:ea typeface="Solway Bold"/>
                <a:cs typeface="Solway Bold"/>
                <a:sym typeface="Solway Bold"/>
              </a:rPr>
              <a:t>Form Available on CN Website!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B508B"/>
        </a:solidFill>
        <a:effectLst/>
      </p:bgPr>
    </p:bg>
    <p:spTree>
      <p:nvGrpSpPr>
        <p:cNvPr id="1" name=""/>
        <p:cNvGrpSpPr/>
        <p:nvPr/>
      </p:nvGrpSpPr>
      <p:grpSpPr>
        <a:xfrm>
          <a:off x="0" y="0"/>
          <a:ext cx="0" cy="0"/>
          <a:chOff x="0" y="0"/>
          <a:chExt cx="0" cy="0"/>
        </a:xfrm>
      </p:grpSpPr>
      <p:sp>
        <p:nvSpPr>
          <p:cNvPr id="2" name="Freeform 2"/>
          <p:cNvSpPr/>
          <p:nvPr/>
        </p:nvSpPr>
        <p:spPr>
          <a:xfrm>
            <a:off x="372500" y="404905"/>
            <a:ext cx="9858903" cy="7767217"/>
          </a:xfrm>
          <a:custGeom>
            <a:avLst/>
            <a:gdLst/>
            <a:ahLst/>
            <a:cxnLst/>
            <a:rect l="l" t="t" r="r" b="b"/>
            <a:pathLst>
              <a:path w="9858903" h="7767217">
                <a:moveTo>
                  <a:pt x="0" y="0"/>
                </a:moveTo>
                <a:lnTo>
                  <a:pt x="9858903" y="0"/>
                </a:lnTo>
                <a:lnTo>
                  <a:pt x="9858903" y="7767217"/>
                </a:lnTo>
                <a:lnTo>
                  <a:pt x="0" y="7767217"/>
                </a:lnTo>
                <a:lnTo>
                  <a:pt x="0" y="0"/>
                </a:lnTo>
                <a:close/>
              </a:path>
            </a:pathLst>
          </a:custGeom>
          <a:blipFill>
            <a:blip r:embed="rId3"/>
            <a:stretch>
              <a:fillRect/>
            </a:stretch>
          </a:blipFill>
        </p:spPr>
        <p:txBody>
          <a:bodyPr/>
          <a:lstStyle/>
          <a:p>
            <a:endParaRPr lang="en-US" dirty="0"/>
          </a:p>
        </p:txBody>
      </p:sp>
      <p:grpSp>
        <p:nvGrpSpPr>
          <p:cNvPr id="3" name="Group 3"/>
          <p:cNvGrpSpPr/>
          <p:nvPr/>
        </p:nvGrpSpPr>
        <p:grpSpPr>
          <a:xfrm>
            <a:off x="8832735" y="3045969"/>
            <a:ext cx="9124113" cy="7090285"/>
            <a:chOff x="0" y="0"/>
            <a:chExt cx="2403058" cy="1867400"/>
          </a:xfrm>
        </p:grpSpPr>
        <p:sp>
          <p:nvSpPr>
            <p:cNvPr id="4" name="Freeform 4"/>
            <p:cNvSpPr/>
            <p:nvPr/>
          </p:nvSpPr>
          <p:spPr>
            <a:xfrm>
              <a:off x="0" y="0"/>
              <a:ext cx="2403059" cy="1867400"/>
            </a:xfrm>
            <a:custGeom>
              <a:avLst/>
              <a:gdLst/>
              <a:ahLst/>
              <a:cxnLst/>
              <a:rect l="l" t="t" r="r" b="b"/>
              <a:pathLst>
                <a:path w="2403059" h="1867400">
                  <a:moveTo>
                    <a:pt x="43274" y="0"/>
                  </a:moveTo>
                  <a:lnTo>
                    <a:pt x="2359784" y="0"/>
                  </a:lnTo>
                  <a:cubicBezTo>
                    <a:pt x="2383684" y="0"/>
                    <a:pt x="2403059" y="19374"/>
                    <a:pt x="2403059" y="43274"/>
                  </a:cubicBezTo>
                  <a:lnTo>
                    <a:pt x="2403059" y="1824126"/>
                  </a:lnTo>
                  <a:cubicBezTo>
                    <a:pt x="2403059" y="1848026"/>
                    <a:pt x="2383684" y="1867400"/>
                    <a:pt x="2359784" y="1867400"/>
                  </a:cubicBezTo>
                  <a:lnTo>
                    <a:pt x="43274" y="1867400"/>
                  </a:lnTo>
                  <a:cubicBezTo>
                    <a:pt x="31797" y="1867400"/>
                    <a:pt x="20790" y="1862841"/>
                    <a:pt x="12675" y="1854726"/>
                  </a:cubicBezTo>
                  <a:cubicBezTo>
                    <a:pt x="4559" y="1846610"/>
                    <a:pt x="0" y="1835603"/>
                    <a:pt x="0" y="1824126"/>
                  </a:cubicBezTo>
                  <a:lnTo>
                    <a:pt x="0" y="43274"/>
                  </a:lnTo>
                  <a:cubicBezTo>
                    <a:pt x="0" y="31797"/>
                    <a:pt x="4559" y="20790"/>
                    <a:pt x="12675" y="12675"/>
                  </a:cubicBezTo>
                  <a:cubicBezTo>
                    <a:pt x="20790" y="4559"/>
                    <a:pt x="31797" y="0"/>
                    <a:pt x="43274" y="0"/>
                  </a:cubicBezTo>
                  <a:close/>
                </a:path>
              </a:pathLst>
            </a:custGeom>
            <a:solidFill>
              <a:srgbClr val="7EC0A4"/>
            </a:solidFill>
          </p:spPr>
          <p:txBody>
            <a:bodyPr/>
            <a:lstStyle/>
            <a:p>
              <a:endParaRPr lang="en-US" dirty="0"/>
            </a:p>
          </p:txBody>
        </p:sp>
        <p:sp>
          <p:nvSpPr>
            <p:cNvPr id="5" name="TextBox 5"/>
            <p:cNvSpPr txBox="1"/>
            <p:nvPr/>
          </p:nvSpPr>
          <p:spPr>
            <a:xfrm>
              <a:off x="0" y="-28575"/>
              <a:ext cx="2403058" cy="1895975"/>
            </a:xfrm>
            <a:prstGeom prst="rect">
              <a:avLst/>
            </a:prstGeom>
          </p:spPr>
          <p:txBody>
            <a:bodyPr lIns="50800" tIns="50800" rIns="50800" bIns="50800" rtlCol="0" anchor="ctr"/>
            <a:lstStyle/>
            <a:p>
              <a:pPr algn="ctr">
                <a:lnSpc>
                  <a:spcPts val="1960"/>
                </a:lnSpc>
              </a:pPr>
              <a:endParaRPr dirty="0"/>
            </a:p>
          </p:txBody>
        </p:sp>
      </p:grpSp>
      <p:grpSp>
        <p:nvGrpSpPr>
          <p:cNvPr id="6" name="Group 6"/>
          <p:cNvGrpSpPr/>
          <p:nvPr/>
        </p:nvGrpSpPr>
        <p:grpSpPr>
          <a:xfrm>
            <a:off x="9285658" y="3430577"/>
            <a:ext cx="8471438" cy="6227321"/>
            <a:chOff x="0" y="0"/>
            <a:chExt cx="3084394" cy="2267326"/>
          </a:xfrm>
        </p:grpSpPr>
        <p:sp>
          <p:nvSpPr>
            <p:cNvPr id="7" name="Freeform 7"/>
            <p:cNvSpPr/>
            <p:nvPr/>
          </p:nvSpPr>
          <p:spPr>
            <a:xfrm>
              <a:off x="0" y="0"/>
              <a:ext cx="3084394" cy="2267326"/>
            </a:xfrm>
            <a:custGeom>
              <a:avLst/>
              <a:gdLst/>
              <a:ahLst/>
              <a:cxnLst/>
              <a:rect l="l" t="t" r="r" b="b"/>
              <a:pathLst>
                <a:path w="3084394" h="2267326">
                  <a:moveTo>
                    <a:pt x="46608" y="0"/>
                  </a:moveTo>
                  <a:lnTo>
                    <a:pt x="3037786" y="0"/>
                  </a:lnTo>
                  <a:cubicBezTo>
                    <a:pt x="3050147" y="0"/>
                    <a:pt x="3062002" y="4910"/>
                    <a:pt x="3070743" y="13651"/>
                  </a:cubicBezTo>
                  <a:cubicBezTo>
                    <a:pt x="3079484" y="22392"/>
                    <a:pt x="3084394" y="34247"/>
                    <a:pt x="3084394" y="46608"/>
                  </a:cubicBezTo>
                  <a:lnTo>
                    <a:pt x="3084394" y="2220718"/>
                  </a:lnTo>
                  <a:cubicBezTo>
                    <a:pt x="3084394" y="2233079"/>
                    <a:pt x="3079484" y="2244934"/>
                    <a:pt x="3070743" y="2253675"/>
                  </a:cubicBezTo>
                  <a:cubicBezTo>
                    <a:pt x="3062002" y="2262416"/>
                    <a:pt x="3050147" y="2267326"/>
                    <a:pt x="3037786" y="2267326"/>
                  </a:cubicBezTo>
                  <a:lnTo>
                    <a:pt x="46608" y="2267326"/>
                  </a:lnTo>
                  <a:cubicBezTo>
                    <a:pt x="34247" y="2267326"/>
                    <a:pt x="22392" y="2262416"/>
                    <a:pt x="13651" y="2253675"/>
                  </a:cubicBezTo>
                  <a:cubicBezTo>
                    <a:pt x="4910" y="2244934"/>
                    <a:pt x="0" y="2233079"/>
                    <a:pt x="0" y="2220718"/>
                  </a:cubicBezTo>
                  <a:lnTo>
                    <a:pt x="0" y="46608"/>
                  </a:lnTo>
                  <a:cubicBezTo>
                    <a:pt x="0" y="34247"/>
                    <a:pt x="4910" y="22392"/>
                    <a:pt x="13651" y="13651"/>
                  </a:cubicBezTo>
                  <a:cubicBezTo>
                    <a:pt x="22392" y="4910"/>
                    <a:pt x="34247" y="0"/>
                    <a:pt x="46608" y="0"/>
                  </a:cubicBezTo>
                  <a:close/>
                </a:path>
              </a:pathLst>
            </a:custGeom>
            <a:solidFill>
              <a:srgbClr val="C6E0F7"/>
            </a:solidFill>
          </p:spPr>
          <p:txBody>
            <a:bodyPr/>
            <a:lstStyle/>
            <a:p>
              <a:endParaRPr lang="en-US" dirty="0"/>
            </a:p>
          </p:txBody>
        </p:sp>
        <p:sp>
          <p:nvSpPr>
            <p:cNvPr id="8" name="TextBox 8"/>
            <p:cNvSpPr txBox="1"/>
            <p:nvPr/>
          </p:nvSpPr>
          <p:spPr>
            <a:xfrm>
              <a:off x="0" y="-142875"/>
              <a:ext cx="3084394" cy="2410201"/>
            </a:xfrm>
            <a:prstGeom prst="rect">
              <a:avLst/>
            </a:prstGeom>
          </p:spPr>
          <p:txBody>
            <a:bodyPr lIns="36747" tIns="36747" rIns="36747" bIns="36747" rtlCol="0" anchor="ctr"/>
            <a:lstStyle/>
            <a:p>
              <a:pPr marL="820404" lvl="1" indent="-410202" algn="l">
                <a:lnSpc>
                  <a:spcPts val="6079"/>
                </a:lnSpc>
                <a:buFont typeface="Arial"/>
                <a:buChar char="•"/>
              </a:pPr>
              <a:r>
                <a:rPr lang="en-US" sz="3799" dirty="0">
                  <a:solidFill>
                    <a:srgbClr val="100F0D"/>
                  </a:solidFill>
                  <a:latin typeface="Solway"/>
                  <a:ea typeface="Solway"/>
                  <a:cs typeface="Solway"/>
                  <a:sym typeface="Solway"/>
                </a:rPr>
                <a:t>Required by regulations​</a:t>
              </a:r>
            </a:p>
            <a:p>
              <a:pPr marL="820404" lvl="1" indent="-410202" algn="l">
                <a:lnSpc>
                  <a:spcPts val="6079"/>
                </a:lnSpc>
                <a:buFont typeface="Arial"/>
                <a:buChar char="•"/>
              </a:pPr>
              <a:r>
                <a:rPr lang="en-US" sz="3799" dirty="0">
                  <a:solidFill>
                    <a:srgbClr val="100F0D"/>
                  </a:solidFill>
                  <a:latin typeface="Solway"/>
                  <a:ea typeface="Solway"/>
                  <a:cs typeface="Solway"/>
                  <a:sym typeface="Solway"/>
                </a:rPr>
                <a:t>Verifies compliance with meal pattern requirements​</a:t>
              </a:r>
            </a:p>
            <a:p>
              <a:pPr marL="820404" lvl="1" indent="-410202" algn="l">
                <a:lnSpc>
                  <a:spcPts val="6079"/>
                </a:lnSpc>
                <a:buFont typeface="Arial"/>
                <a:buChar char="•"/>
              </a:pPr>
              <a:r>
                <a:rPr lang="en-US" sz="3799" dirty="0">
                  <a:solidFill>
                    <a:srgbClr val="100F0D"/>
                  </a:solidFill>
                  <a:latin typeface="Solway"/>
                  <a:ea typeface="Solway"/>
                  <a:cs typeface="Solway"/>
                  <a:sym typeface="Solway"/>
                </a:rPr>
                <a:t>Complete daily for all buildings​</a:t>
              </a:r>
            </a:p>
            <a:p>
              <a:pPr marL="820404" lvl="1" indent="-410202" algn="l">
                <a:lnSpc>
                  <a:spcPts val="6079"/>
                </a:lnSpc>
                <a:buFont typeface="Arial"/>
                <a:buChar char="•"/>
              </a:pPr>
              <a:r>
                <a:rPr lang="en-US" sz="3799" dirty="0">
                  <a:solidFill>
                    <a:srgbClr val="100F0D"/>
                  </a:solidFill>
                  <a:latin typeface="Solway"/>
                  <a:ea typeface="Solway"/>
                  <a:cs typeface="Solway"/>
                  <a:sym typeface="Solway"/>
                </a:rPr>
                <a:t>Reflect age/grade groups​</a:t>
              </a:r>
            </a:p>
            <a:p>
              <a:pPr marL="820404" lvl="1" indent="-410202" algn="l">
                <a:lnSpc>
                  <a:spcPts val="6079"/>
                </a:lnSpc>
                <a:buFont typeface="Arial"/>
                <a:buChar char="•"/>
              </a:pPr>
              <a:r>
                <a:rPr lang="en-US" sz="3799" dirty="0">
                  <a:solidFill>
                    <a:srgbClr val="100F0D"/>
                  </a:solidFill>
                  <a:latin typeface="Solway"/>
                  <a:ea typeface="Solway"/>
                  <a:cs typeface="Solway"/>
                  <a:sym typeface="Solway"/>
                </a:rPr>
                <a:t>Planning &amp; forecasting tool​</a:t>
              </a:r>
            </a:p>
            <a:p>
              <a:pPr marL="820404" lvl="1" indent="-410202" algn="l">
                <a:lnSpc>
                  <a:spcPts val="6079"/>
                </a:lnSpc>
                <a:buFont typeface="Arial"/>
                <a:buChar char="•"/>
              </a:pPr>
              <a:r>
                <a:rPr lang="en-US" sz="3799" dirty="0">
                  <a:solidFill>
                    <a:srgbClr val="100F0D"/>
                  </a:solidFill>
                  <a:latin typeface="Solway"/>
                  <a:ea typeface="Solway"/>
                  <a:cs typeface="Solway"/>
                  <a:sym typeface="Solway"/>
                </a:rPr>
                <a:t>Written history of the food planned, prepared &amp; served</a:t>
              </a:r>
            </a:p>
          </p:txBody>
        </p:sp>
      </p:grpSp>
      <p:sp>
        <p:nvSpPr>
          <p:cNvPr id="9" name="Freeform 9"/>
          <p:cNvSpPr/>
          <p:nvPr/>
        </p:nvSpPr>
        <p:spPr>
          <a:xfrm>
            <a:off x="0" y="1700913"/>
            <a:ext cx="3299490" cy="3138640"/>
          </a:xfrm>
          <a:custGeom>
            <a:avLst/>
            <a:gdLst/>
            <a:ahLst/>
            <a:cxnLst/>
            <a:rect l="l" t="t" r="r" b="b"/>
            <a:pathLst>
              <a:path w="3299490" h="3138640">
                <a:moveTo>
                  <a:pt x="0" y="0"/>
                </a:moveTo>
                <a:lnTo>
                  <a:pt x="3299490" y="0"/>
                </a:lnTo>
                <a:lnTo>
                  <a:pt x="3299490" y="3138640"/>
                </a:lnTo>
                <a:lnTo>
                  <a:pt x="0" y="31386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grpSp>
        <p:nvGrpSpPr>
          <p:cNvPr id="10" name="Group 10"/>
          <p:cNvGrpSpPr/>
          <p:nvPr/>
        </p:nvGrpSpPr>
        <p:grpSpPr>
          <a:xfrm>
            <a:off x="3604760" y="9880750"/>
            <a:ext cx="2771119" cy="255504"/>
            <a:chOff x="0" y="0"/>
            <a:chExt cx="3694825" cy="340671"/>
          </a:xfrm>
        </p:grpSpPr>
        <p:grpSp>
          <p:nvGrpSpPr>
            <p:cNvPr id="11" name="Group 11"/>
            <p:cNvGrpSpPr/>
            <p:nvPr/>
          </p:nvGrpSpPr>
          <p:grpSpPr>
            <a:xfrm>
              <a:off x="0" y="0"/>
              <a:ext cx="3694825" cy="340671"/>
              <a:chOff x="0" y="0"/>
              <a:chExt cx="722474" cy="66614"/>
            </a:xfrm>
          </p:grpSpPr>
          <p:sp>
            <p:nvSpPr>
              <p:cNvPr id="12" name="Freeform 12"/>
              <p:cNvSpPr/>
              <p:nvPr/>
            </p:nvSpPr>
            <p:spPr>
              <a:xfrm>
                <a:off x="0" y="0"/>
                <a:ext cx="722474" cy="66614"/>
              </a:xfrm>
              <a:custGeom>
                <a:avLst/>
                <a:gdLst/>
                <a:ahLst/>
                <a:cxnLst/>
                <a:rect l="l" t="t" r="r" b="b"/>
                <a:pathLst>
                  <a:path w="722474" h="66614">
                    <a:moveTo>
                      <a:pt x="33307" y="0"/>
                    </a:moveTo>
                    <a:lnTo>
                      <a:pt x="689167" y="0"/>
                    </a:lnTo>
                    <a:cubicBezTo>
                      <a:pt x="698000" y="0"/>
                      <a:pt x="706472" y="3509"/>
                      <a:pt x="712718" y="9755"/>
                    </a:cubicBezTo>
                    <a:cubicBezTo>
                      <a:pt x="718965" y="16002"/>
                      <a:pt x="722474" y="24473"/>
                      <a:pt x="722474" y="33307"/>
                    </a:cubicBezTo>
                    <a:lnTo>
                      <a:pt x="722474" y="33307"/>
                    </a:lnTo>
                    <a:cubicBezTo>
                      <a:pt x="722474" y="42140"/>
                      <a:pt x="718965" y="50612"/>
                      <a:pt x="712718" y="56858"/>
                    </a:cubicBezTo>
                    <a:cubicBezTo>
                      <a:pt x="706472" y="63105"/>
                      <a:pt x="698000" y="66614"/>
                      <a:pt x="689167" y="66614"/>
                    </a:cubicBezTo>
                    <a:lnTo>
                      <a:pt x="33307" y="66614"/>
                    </a:lnTo>
                    <a:cubicBezTo>
                      <a:pt x="24473" y="66614"/>
                      <a:pt x="16002" y="63105"/>
                      <a:pt x="9755" y="56858"/>
                    </a:cubicBezTo>
                    <a:cubicBezTo>
                      <a:pt x="3509" y="50612"/>
                      <a:pt x="0" y="42140"/>
                      <a:pt x="0" y="33307"/>
                    </a:cubicBezTo>
                    <a:lnTo>
                      <a:pt x="0" y="33307"/>
                    </a:lnTo>
                    <a:cubicBezTo>
                      <a:pt x="0" y="24473"/>
                      <a:pt x="3509" y="16002"/>
                      <a:pt x="9755" y="9755"/>
                    </a:cubicBezTo>
                    <a:cubicBezTo>
                      <a:pt x="16002" y="3509"/>
                      <a:pt x="24473" y="0"/>
                      <a:pt x="33307" y="0"/>
                    </a:cubicBezTo>
                    <a:close/>
                  </a:path>
                </a:pathLst>
              </a:custGeom>
              <a:solidFill>
                <a:srgbClr val="CFD98A"/>
              </a:solidFill>
            </p:spPr>
            <p:txBody>
              <a:bodyPr/>
              <a:lstStyle/>
              <a:p>
                <a:endParaRPr lang="en-US" dirty="0"/>
              </a:p>
            </p:txBody>
          </p:sp>
          <p:sp>
            <p:nvSpPr>
              <p:cNvPr id="13" name="TextBox 13"/>
              <p:cNvSpPr txBox="1"/>
              <p:nvPr/>
            </p:nvSpPr>
            <p:spPr>
              <a:xfrm>
                <a:off x="0" y="-28575"/>
                <a:ext cx="722474" cy="95189"/>
              </a:xfrm>
              <a:prstGeom prst="rect">
                <a:avLst/>
              </a:prstGeom>
            </p:spPr>
            <p:txBody>
              <a:bodyPr lIns="50800" tIns="50800" rIns="50800" bIns="50800" rtlCol="0" anchor="ctr"/>
              <a:lstStyle/>
              <a:p>
                <a:pPr algn="ctr">
                  <a:lnSpc>
                    <a:spcPts val="1960"/>
                  </a:lnSpc>
                </a:pPr>
                <a:endParaRPr dirty="0"/>
              </a:p>
            </p:txBody>
          </p:sp>
        </p:grpSp>
        <p:sp>
          <p:nvSpPr>
            <p:cNvPr id="14" name="TextBox 14"/>
            <p:cNvSpPr txBox="1"/>
            <p:nvPr/>
          </p:nvSpPr>
          <p:spPr>
            <a:xfrm>
              <a:off x="218439" y="-66675"/>
              <a:ext cx="3257947" cy="407346"/>
            </a:xfrm>
            <a:prstGeom prst="rect">
              <a:avLst/>
            </a:prstGeom>
          </p:spPr>
          <p:txBody>
            <a:bodyPr lIns="0" tIns="0" rIns="0" bIns="0" rtlCol="0" anchor="t">
              <a:spAutoFit/>
            </a:bodyPr>
            <a:lstStyle/>
            <a:p>
              <a:pPr algn="ctr">
                <a:lnSpc>
                  <a:spcPts val="2752"/>
                </a:lnSpc>
                <a:spcBef>
                  <a:spcPct val="0"/>
                </a:spcBef>
              </a:pPr>
              <a:r>
                <a:rPr lang="en-US" sz="1720" b="1" dirty="0">
                  <a:solidFill>
                    <a:srgbClr val="000000"/>
                  </a:solidFill>
                  <a:latin typeface="Solway Bold"/>
                  <a:ea typeface="Solway Bold"/>
                  <a:cs typeface="Solway Bold"/>
                  <a:sym typeface="Solway Bold"/>
                </a:rPr>
                <a:t>SCHALMONT CSD</a:t>
              </a:r>
            </a:p>
          </p:txBody>
        </p:sp>
      </p:grpSp>
      <p:grpSp>
        <p:nvGrpSpPr>
          <p:cNvPr id="15" name="Group 15"/>
          <p:cNvGrpSpPr>
            <a:grpSpLocks noChangeAspect="1"/>
          </p:cNvGrpSpPr>
          <p:nvPr/>
        </p:nvGrpSpPr>
        <p:grpSpPr>
          <a:xfrm>
            <a:off x="1952123" y="3731913"/>
            <a:ext cx="6076393" cy="6076393"/>
            <a:chOff x="0" y="0"/>
            <a:chExt cx="7620000" cy="7620000"/>
          </a:xfrm>
        </p:grpSpPr>
        <p:sp>
          <p:nvSpPr>
            <p:cNvPr id="16" name="Freeform 16"/>
            <p:cNvSpPr/>
            <p:nvPr/>
          </p:nvSpPr>
          <p:spPr>
            <a:xfrm>
              <a:off x="791210" y="777240"/>
              <a:ext cx="6029959" cy="6029960"/>
            </a:xfrm>
            <a:custGeom>
              <a:avLst/>
              <a:gdLst/>
              <a:ahLst/>
              <a:cxnLst/>
              <a:rect l="l" t="t" r="r" b="b"/>
              <a:pathLst>
                <a:path w="6029959" h="6029960">
                  <a:moveTo>
                    <a:pt x="3014980" y="0"/>
                  </a:moveTo>
                  <a:cubicBezTo>
                    <a:pt x="1352550" y="0"/>
                    <a:pt x="0" y="1352550"/>
                    <a:pt x="0" y="3014980"/>
                  </a:cubicBezTo>
                  <a:cubicBezTo>
                    <a:pt x="0" y="4677410"/>
                    <a:pt x="1352550" y="6029960"/>
                    <a:pt x="3014980" y="6029960"/>
                  </a:cubicBezTo>
                  <a:cubicBezTo>
                    <a:pt x="4677410" y="6029960"/>
                    <a:pt x="6029960" y="4677410"/>
                    <a:pt x="6029960" y="3014980"/>
                  </a:cubicBezTo>
                  <a:cubicBezTo>
                    <a:pt x="6029960" y="1352550"/>
                    <a:pt x="4677410" y="0"/>
                    <a:pt x="3014980" y="0"/>
                  </a:cubicBezTo>
                  <a:close/>
                </a:path>
              </a:pathLst>
            </a:custGeom>
            <a:blipFill>
              <a:blip r:embed="rId6"/>
              <a:stretch>
                <a:fillRect t="-14000" b="-14000"/>
              </a:stretch>
            </a:blipFill>
          </p:spPr>
          <p:txBody>
            <a:bodyPr/>
            <a:lstStyle/>
            <a:p>
              <a:endParaRPr lang="en-US" dirty="0"/>
            </a:p>
          </p:txBody>
        </p:sp>
        <p:sp>
          <p:nvSpPr>
            <p:cNvPr id="17" name="Freeform 17"/>
            <p:cNvSpPr/>
            <p:nvPr/>
          </p:nvSpPr>
          <p:spPr>
            <a:xfrm>
              <a:off x="-3810" y="-17780"/>
              <a:ext cx="7620000" cy="7620000"/>
            </a:xfrm>
            <a:custGeom>
              <a:avLst/>
              <a:gdLst/>
              <a:ahLst/>
              <a:cxnLst/>
              <a:rect l="l" t="t" r="r" b="b"/>
              <a:pathLst>
                <a:path w="7620000" h="7620000">
                  <a:moveTo>
                    <a:pt x="3810000" y="0"/>
                  </a:moveTo>
                  <a:cubicBezTo>
                    <a:pt x="1709420" y="0"/>
                    <a:pt x="0" y="1709420"/>
                    <a:pt x="0" y="3810000"/>
                  </a:cubicBezTo>
                  <a:cubicBezTo>
                    <a:pt x="0" y="5910580"/>
                    <a:pt x="1709420" y="7620000"/>
                    <a:pt x="3810000" y="7620000"/>
                  </a:cubicBezTo>
                  <a:cubicBezTo>
                    <a:pt x="5910580" y="7620000"/>
                    <a:pt x="7620000" y="5910580"/>
                    <a:pt x="7620000" y="3810000"/>
                  </a:cubicBezTo>
                  <a:cubicBezTo>
                    <a:pt x="7620000" y="1709420"/>
                    <a:pt x="5910580" y="0"/>
                    <a:pt x="3810000" y="0"/>
                  </a:cubicBezTo>
                  <a:close/>
                  <a:moveTo>
                    <a:pt x="3810000" y="7193280"/>
                  </a:moveTo>
                  <a:cubicBezTo>
                    <a:pt x="1941830" y="7193280"/>
                    <a:pt x="426720" y="5678170"/>
                    <a:pt x="426720" y="3810000"/>
                  </a:cubicBezTo>
                  <a:cubicBezTo>
                    <a:pt x="426720" y="1941830"/>
                    <a:pt x="1941830" y="426720"/>
                    <a:pt x="3810000" y="426720"/>
                  </a:cubicBezTo>
                  <a:cubicBezTo>
                    <a:pt x="5678170" y="426720"/>
                    <a:pt x="7193280" y="1941830"/>
                    <a:pt x="7193280" y="3810000"/>
                  </a:cubicBezTo>
                  <a:cubicBezTo>
                    <a:pt x="7193280" y="5678170"/>
                    <a:pt x="5678170" y="7193280"/>
                    <a:pt x="3810000" y="7193280"/>
                  </a:cubicBezTo>
                  <a:close/>
                </a:path>
              </a:pathLst>
            </a:custGeom>
            <a:solidFill>
              <a:srgbClr val="CFD98A"/>
            </a:solidFill>
          </p:spPr>
          <p:txBody>
            <a:bodyPr/>
            <a:lstStyle/>
            <a:p>
              <a:endParaRPr lang="en-US" dirty="0"/>
            </a:p>
          </p:txBody>
        </p:sp>
        <p:sp>
          <p:nvSpPr>
            <p:cNvPr id="18" name="Freeform 18"/>
            <p:cNvSpPr/>
            <p:nvPr/>
          </p:nvSpPr>
          <p:spPr>
            <a:xfrm>
              <a:off x="422910" y="408940"/>
              <a:ext cx="6766559" cy="6766560"/>
            </a:xfrm>
            <a:custGeom>
              <a:avLst/>
              <a:gdLst/>
              <a:ahLst/>
              <a:cxnLst/>
              <a:rect l="l" t="t" r="r" b="b"/>
              <a:pathLst>
                <a:path w="6766559" h="6766560">
                  <a:moveTo>
                    <a:pt x="3383280" y="0"/>
                  </a:moveTo>
                  <a:cubicBezTo>
                    <a:pt x="1515110" y="0"/>
                    <a:pt x="0" y="1515110"/>
                    <a:pt x="0" y="3383280"/>
                  </a:cubicBezTo>
                  <a:cubicBezTo>
                    <a:pt x="0" y="5251450"/>
                    <a:pt x="1515110" y="6766560"/>
                    <a:pt x="3383280" y="6766560"/>
                  </a:cubicBezTo>
                  <a:cubicBezTo>
                    <a:pt x="5251450" y="6766560"/>
                    <a:pt x="6766560" y="5251450"/>
                    <a:pt x="6766560" y="3383280"/>
                  </a:cubicBezTo>
                  <a:cubicBezTo>
                    <a:pt x="6766560" y="1515110"/>
                    <a:pt x="5251450" y="0"/>
                    <a:pt x="3383280" y="0"/>
                  </a:cubicBezTo>
                  <a:close/>
                  <a:moveTo>
                    <a:pt x="3383280" y="6398260"/>
                  </a:moveTo>
                  <a:cubicBezTo>
                    <a:pt x="1720850" y="6398260"/>
                    <a:pt x="368300" y="5045710"/>
                    <a:pt x="368300" y="3383280"/>
                  </a:cubicBezTo>
                  <a:cubicBezTo>
                    <a:pt x="368300" y="1720850"/>
                    <a:pt x="1720850" y="368300"/>
                    <a:pt x="3383280" y="368300"/>
                  </a:cubicBezTo>
                  <a:cubicBezTo>
                    <a:pt x="5045710" y="368300"/>
                    <a:pt x="6398260" y="1720850"/>
                    <a:pt x="6398260" y="3383280"/>
                  </a:cubicBezTo>
                  <a:cubicBezTo>
                    <a:pt x="6398260" y="5045710"/>
                    <a:pt x="5045710" y="6398260"/>
                    <a:pt x="3383280" y="6398260"/>
                  </a:cubicBezTo>
                  <a:close/>
                </a:path>
              </a:pathLst>
            </a:custGeom>
            <a:solidFill>
              <a:srgbClr val="AEB94B"/>
            </a:solidFill>
          </p:spPr>
          <p:txBody>
            <a:bodyPr/>
            <a:lstStyle/>
            <a:p>
              <a:endParaRPr lang="en-US" dirty="0"/>
            </a:p>
          </p:txBody>
        </p:sp>
      </p:grpSp>
      <p:sp>
        <p:nvSpPr>
          <p:cNvPr id="19" name="TextBox 19"/>
          <p:cNvSpPr txBox="1"/>
          <p:nvPr/>
        </p:nvSpPr>
        <p:spPr>
          <a:xfrm>
            <a:off x="465609" y="2505893"/>
            <a:ext cx="2368273" cy="1471531"/>
          </a:xfrm>
          <a:prstGeom prst="rect">
            <a:avLst/>
          </a:prstGeom>
        </p:spPr>
        <p:txBody>
          <a:bodyPr lIns="0" tIns="0" rIns="0" bIns="0" rtlCol="0" anchor="t">
            <a:spAutoFit/>
          </a:bodyPr>
          <a:lstStyle/>
          <a:p>
            <a:pPr algn="ctr">
              <a:lnSpc>
                <a:spcPts val="3942"/>
              </a:lnSpc>
            </a:pPr>
            <a:r>
              <a:rPr lang="en-US" sz="2815" b="1" dirty="0">
                <a:solidFill>
                  <a:srgbClr val="000000"/>
                </a:solidFill>
                <a:latin typeface="Solway Bold"/>
                <a:ea typeface="Solway Bold"/>
                <a:cs typeface="Solway Bold"/>
                <a:sym typeface="Solway Bold"/>
              </a:rPr>
              <a:t>Form Available on CN Website!</a:t>
            </a:r>
          </a:p>
        </p:txBody>
      </p:sp>
      <p:sp>
        <p:nvSpPr>
          <p:cNvPr id="20" name="TextBox 20"/>
          <p:cNvSpPr txBox="1"/>
          <p:nvPr/>
        </p:nvSpPr>
        <p:spPr>
          <a:xfrm>
            <a:off x="10031651" y="623980"/>
            <a:ext cx="7725444" cy="2087749"/>
          </a:xfrm>
          <a:prstGeom prst="rect">
            <a:avLst/>
          </a:prstGeom>
        </p:spPr>
        <p:txBody>
          <a:bodyPr lIns="0" tIns="0" rIns="0" bIns="0" rtlCol="0" anchor="t">
            <a:spAutoFit/>
          </a:bodyPr>
          <a:lstStyle/>
          <a:p>
            <a:pPr algn="ctr">
              <a:lnSpc>
                <a:spcPts val="7931"/>
              </a:lnSpc>
            </a:pPr>
            <a:r>
              <a:rPr lang="en-US" sz="8621" b="1" dirty="0">
                <a:solidFill>
                  <a:srgbClr val="FFDE59"/>
                </a:solidFill>
                <a:latin typeface="Solway Bold"/>
                <a:ea typeface="Solway Bold"/>
                <a:cs typeface="Solway Bold"/>
                <a:sym typeface="Solway Bold"/>
              </a:rPr>
              <a:t>Production Records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B508B"/>
        </a:solidFill>
        <a:effectLst/>
      </p:bgPr>
    </p:bg>
    <p:spTree>
      <p:nvGrpSpPr>
        <p:cNvPr id="1" name=""/>
        <p:cNvGrpSpPr/>
        <p:nvPr/>
      </p:nvGrpSpPr>
      <p:grpSpPr>
        <a:xfrm>
          <a:off x="0" y="0"/>
          <a:ext cx="0" cy="0"/>
          <a:chOff x="0" y="0"/>
          <a:chExt cx="0" cy="0"/>
        </a:xfrm>
      </p:grpSpPr>
      <p:sp>
        <p:nvSpPr>
          <p:cNvPr id="49" name="Freeform 6">
            <a:extLst>
              <a:ext uri="{FF2B5EF4-FFF2-40B4-BE49-F238E27FC236}">
                <a16:creationId xmlns:a16="http://schemas.microsoft.com/office/drawing/2014/main" id="{1BEC7FE6-B15D-2020-FF07-A4A6CE889596}"/>
              </a:ext>
            </a:extLst>
          </p:cNvPr>
          <p:cNvSpPr/>
          <p:nvPr/>
        </p:nvSpPr>
        <p:spPr>
          <a:xfrm>
            <a:off x="15822876" y="4883157"/>
            <a:ext cx="1833586" cy="1184120"/>
          </a:xfrm>
          <a:custGeom>
            <a:avLst/>
            <a:gdLst/>
            <a:ahLst/>
            <a:cxnLst/>
            <a:rect l="l" t="t" r="r" b="b"/>
            <a:pathLst>
              <a:path w="1777515" h="1318593">
                <a:moveTo>
                  <a:pt x="0" y="0"/>
                </a:moveTo>
                <a:lnTo>
                  <a:pt x="1777515" y="0"/>
                </a:lnTo>
                <a:lnTo>
                  <a:pt x="1777515" y="1318593"/>
                </a:lnTo>
                <a:lnTo>
                  <a:pt x="0" y="13185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1" name="Freeform 12">
            <a:extLst>
              <a:ext uri="{FF2B5EF4-FFF2-40B4-BE49-F238E27FC236}">
                <a16:creationId xmlns:a16="http://schemas.microsoft.com/office/drawing/2014/main" id="{3242EEE7-60C2-DAAA-844A-5D23B3367A38}"/>
              </a:ext>
            </a:extLst>
          </p:cNvPr>
          <p:cNvSpPr/>
          <p:nvPr/>
        </p:nvSpPr>
        <p:spPr>
          <a:xfrm>
            <a:off x="13939193" y="5986731"/>
            <a:ext cx="3352700" cy="4070122"/>
          </a:xfrm>
          <a:custGeom>
            <a:avLst/>
            <a:gdLst/>
            <a:ahLst/>
            <a:cxnLst/>
            <a:rect l="l" t="t" r="r" b="b"/>
            <a:pathLst>
              <a:path w="3205132" h="833785">
                <a:moveTo>
                  <a:pt x="44852" y="0"/>
                </a:moveTo>
                <a:lnTo>
                  <a:pt x="3160280" y="0"/>
                </a:lnTo>
                <a:cubicBezTo>
                  <a:pt x="3185051" y="0"/>
                  <a:pt x="3205132" y="20081"/>
                  <a:pt x="3205132" y="44852"/>
                </a:cubicBezTo>
                <a:lnTo>
                  <a:pt x="3205132" y="788933"/>
                </a:lnTo>
                <a:cubicBezTo>
                  <a:pt x="3205132" y="813704"/>
                  <a:pt x="3185051" y="833785"/>
                  <a:pt x="3160280" y="833785"/>
                </a:cubicBezTo>
                <a:lnTo>
                  <a:pt x="44852" y="833785"/>
                </a:lnTo>
                <a:cubicBezTo>
                  <a:pt x="20081" y="833785"/>
                  <a:pt x="0" y="813704"/>
                  <a:pt x="0" y="788933"/>
                </a:cubicBezTo>
                <a:lnTo>
                  <a:pt x="0" y="44852"/>
                </a:lnTo>
                <a:cubicBezTo>
                  <a:pt x="0" y="20081"/>
                  <a:pt x="20081" y="0"/>
                  <a:pt x="44852" y="0"/>
                </a:cubicBezTo>
                <a:close/>
              </a:path>
            </a:pathLst>
          </a:custGeom>
          <a:solidFill>
            <a:srgbClr val="FFDE59"/>
          </a:solidFill>
        </p:spPr>
        <p:txBody>
          <a:bodyPr/>
          <a:lstStyle/>
          <a:p>
            <a:endParaRPr lang="en-US" dirty="0"/>
          </a:p>
        </p:txBody>
      </p:sp>
      <p:sp>
        <p:nvSpPr>
          <p:cNvPr id="48" name="Freeform 4">
            <a:extLst>
              <a:ext uri="{FF2B5EF4-FFF2-40B4-BE49-F238E27FC236}">
                <a16:creationId xmlns:a16="http://schemas.microsoft.com/office/drawing/2014/main" id="{806D86A4-E17D-8DDA-30B6-04D70ACC8456}"/>
              </a:ext>
            </a:extLst>
          </p:cNvPr>
          <p:cNvSpPr/>
          <p:nvPr/>
        </p:nvSpPr>
        <p:spPr>
          <a:xfrm>
            <a:off x="15686534" y="1356540"/>
            <a:ext cx="2791539" cy="2258609"/>
          </a:xfrm>
          <a:custGeom>
            <a:avLst/>
            <a:gdLst/>
            <a:ahLst/>
            <a:cxnLst/>
            <a:rect l="l" t="t" r="r" b="b"/>
            <a:pathLst>
              <a:path w="2791539" h="2258609">
                <a:moveTo>
                  <a:pt x="0" y="0"/>
                </a:moveTo>
                <a:lnTo>
                  <a:pt x="2791540" y="0"/>
                </a:lnTo>
                <a:lnTo>
                  <a:pt x="2791540" y="2258609"/>
                </a:lnTo>
                <a:lnTo>
                  <a:pt x="0" y="22586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Freeform 2">
            <a:extLst>
              <a:ext uri="{FF2B5EF4-FFF2-40B4-BE49-F238E27FC236}">
                <a16:creationId xmlns:a16="http://schemas.microsoft.com/office/drawing/2014/main" id="{BCAE5C7C-680A-2976-3CFC-BF4ED4BDA070}"/>
              </a:ext>
            </a:extLst>
          </p:cNvPr>
          <p:cNvSpPr/>
          <p:nvPr/>
        </p:nvSpPr>
        <p:spPr>
          <a:xfrm rot="19432680">
            <a:off x="-678932" y="6028825"/>
            <a:ext cx="2996788" cy="1879803"/>
          </a:xfrm>
          <a:custGeom>
            <a:avLst/>
            <a:gdLst/>
            <a:ahLst/>
            <a:cxnLst/>
            <a:rect l="l" t="t" r="r" b="b"/>
            <a:pathLst>
              <a:path w="2996788" h="1879803">
                <a:moveTo>
                  <a:pt x="0" y="0"/>
                </a:moveTo>
                <a:lnTo>
                  <a:pt x="2996788" y="0"/>
                </a:lnTo>
                <a:lnTo>
                  <a:pt x="2996788" y="1879803"/>
                </a:lnTo>
                <a:lnTo>
                  <a:pt x="0" y="18798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 name="Freeform 10">
            <a:extLst>
              <a:ext uri="{FF2B5EF4-FFF2-40B4-BE49-F238E27FC236}">
                <a16:creationId xmlns:a16="http://schemas.microsoft.com/office/drawing/2014/main" id="{5743E424-BEA4-76A3-46F9-836D71574456}"/>
              </a:ext>
            </a:extLst>
          </p:cNvPr>
          <p:cNvSpPr/>
          <p:nvPr/>
        </p:nvSpPr>
        <p:spPr>
          <a:xfrm>
            <a:off x="-1125474" y="1343974"/>
            <a:ext cx="2868015" cy="2429991"/>
          </a:xfrm>
          <a:custGeom>
            <a:avLst/>
            <a:gdLst/>
            <a:ahLst/>
            <a:cxnLst/>
            <a:rect l="l" t="t" r="r" b="b"/>
            <a:pathLst>
              <a:path w="2868015" h="2429991">
                <a:moveTo>
                  <a:pt x="0" y="0"/>
                </a:moveTo>
                <a:lnTo>
                  <a:pt x="2868016" y="0"/>
                </a:lnTo>
                <a:lnTo>
                  <a:pt x="2868016" y="2429991"/>
                </a:lnTo>
                <a:lnTo>
                  <a:pt x="0" y="242999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1" name="Freeform 10">
            <a:extLst>
              <a:ext uri="{FF2B5EF4-FFF2-40B4-BE49-F238E27FC236}">
                <a16:creationId xmlns:a16="http://schemas.microsoft.com/office/drawing/2014/main" id="{08C0651C-AF2F-A186-B358-F0104FC9F37B}"/>
              </a:ext>
            </a:extLst>
          </p:cNvPr>
          <p:cNvSpPr/>
          <p:nvPr/>
        </p:nvSpPr>
        <p:spPr>
          <a:xfrm>
            <a:off x="19283" y="3044269"/>
            <a:ext cx="2232847" cy="2547855"/>
          </a:xfrm>
          <a:custGeom>
            <a:avLst/>
            <a:gdLst/>
            <a:ahLst/>
            <a:cxnLst/>
            <a:rect l="l" t="t" r="r" b="b"/>
            <a:pathLst>
              <a:path w="2232847" h="2547855">
                <a:moveTo>
                  <a:pt x="0" y="0"/>
                </a:moveTo>
                <a:lnTo>
                  <a:pt x="2232847" y="0"/>
                </a:lnTo>
                <a:lnTo>
                  <a:pt x="2232847" y="2547855"/>
                </a:lnTo>
                <a:lnTo>
                  <a:pt x="0" y="254785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dirty="0"/>
          </a:p>
        </p:txBody>
      </p:sp>
      <p:sp>
        <p:nvSpPr>
          <p:cNvPr id="40" name="Freeform 9">
            <a:extLst>
              <a:ext uri="{FF2B5EF4-FFF2-40B4-BE49-F238E27FC236}">
                <a16:creationId xmlns:a16="http://schemas.microsoft.com/office/drawing/2014/main" id="{01173C3C-1AD7-9F33-64E3-5B922259E4AB}"/>
              </a:ext>
            </a:extLst>
          </p:cNvPr>
          <p:cNvSpPr/>
          <p:nvPr/>
        </p:nvSpPr>
        <p:spPr>
          <a:xfrm>
            <a:off x="1709602" y="1903596"/>
            <a:ext cx="14868796" cy="3740947"/>
          </a:xfrm>
          <a:custGeom>
            <a:avLst/>
            <a:gdLst/>
            <a:ahLst/>
            <a:cxnLst/>
            <a:rect l="l" t="t" r="r" b="b"/>
            <a:pathLst>
              <a:path w="4733382" h="1016389">
                <a:moveTo>
                  <a:pt x="30371" y="0"/>
                </a:moveTo>
                <a:lnTo>
                  <a:pt x="4703011" y="0"/>
                </a:lnTo>
                <a:cubicBezTo>
                  <a:pt x="4719784" y="0"/>
                  <a:pt x="4733382" y="13598"/>
                  <a:pt x="4733382" y="30371"/>
                </a:cubicBezTo>
                <a:lnTo>
                  <a:pt x="4733382" y="986018"/>
                </a:lnTo>
                <a:cubicBezTo>
                  <a:pt x="4733382" y="1002791"/>
                  <a:pt x="4719784" y="1016389"/>
                  <a:pt x="4703011" y="1016389"/>
                </a:cubicBezTo>
                <a:lnTo>
                  <a:pt x="30371" y="1016389"/>
                </a:lnTo>
                <a:cubicBezTo>
                  <a:pt x="13598" y="1016389"/>
                  <a:pt x="0" y="1002791"/>
                  <a:pt x="0" y="986018"/>
                </a:cubicBezTo>
                <a:lnTo>
                  <a:pt x="0" y="30371"/>
                </a:lnTo>
                <a:cubicBezTo>
                  <a:pt x="0" y="13598"/>
                  <a:pt x="13598" y="0"/>
                  <a:pt x="30371" y="0"/>
                </a:cubicBezTo>
                <a:close/>
              </a:path>
            </a:pathLst>
          </a:custGeom>
          <a:solidFill>
            <a:schemeClr val="accent5">
              <a:lumMod val="75000"/>
            </a:schemeClr>
          </a:solidFill>
        </p:spPr>
        <p:txBody>
          <a:bodyPr/>
          <a:lstStyle/>
          <a:p>
            <a:endParaRPr lang="en-US" dirty="0"/>
          </a:p>
        </p:txBody>
      </p:sp>
      <p:sp>
        <p:nvSpPr>
          <p:cNvPr id="37" name="Freeform 12">
            <a:extLst>
              <a:ext uri="{FF2B5EF4-FFF2-40B4-BE49-F238E27FC236}">
                <a16:creationId xmlns:a16="http://schemas.microsoft.com/office/drawing/2014/main" id="{F92121C4-D780-13E7-E730-84B72BE3CE1D}"/>
              </a:ext>
            </a:extLst>
          </p:cNvPr>
          <p:cNvSpPr/>
          <p:nvPr/>
        </p:nvSpPr>
        <p:spPr>
          <a:xfrm>
            <a:off x="9975861" y="5986731"/>
            <a:ext cx="3352700" cy="4070122"/>
          </a:xfrm>
          <a:custGeom>
            <a:avLst/>
            <a:gdLst/>
            <a:ahLst/>
            <a:cxnLst/>
            <a:rect l="l" t="t" r="r" b="b"/>
            <a:pathLst>
              <a:path w="3205132" h="833785">
                <a:moveTo>
                  <a:pt x="44852" y="0"/>
                </a:moveTo>
                <a:lnTo>
                  <a:pt x="3160280" y="0"/>
                </a:lnTo>
                <a:cubicBezTo>
                  <a:pt x="3185051" y="0"/>
                  <a:pt x="3205132" y="20081"/>
                  <a:pt x="3205132" y="44852"/>
                </a:cubicBezTo>
                <a:lnTo>
                  <a:pt x="3205132" y="788933"/>
                </a:lnTo>
                <a:cubicBezTo>
                  <a:pt x="3205132" y="813704"/>
                  <a:pt x="3185051" y="833785"/>
                  <a:pt x="3160280" y="833785"/>
                </a:cubicBezTo>
                <a:lnTo>
                  <a:pt x="44852" y="833785"/>
                </a:lnTo>
                <a:cubicBezTo>
                  <a:pt x="20081" y="833785"/>
                  <a:pt x="0" y="813704"/>
                  <a:pt x="0" y="788933"/>
                </a:cubicBezTo>
                <a:lnTo>
                  <a:pt x="0" y="44852"/>
                </a:lnTo>
                <a:cubicBezTo>
                  <a:pt x="0" y="20081"/>
                  <a:pt x="20081" y="0"/>
                  <a:pt x="44852" y="0"/>
                </a:cubicBezTo>
                <a:close/>
              </a:path>
            </a:pathLst>
          </a:custGeom>
          <a:solidFill>
            <a:srgbClr val="FFDE59"/>
          </a:solidFill>
        </p:spPr>
        <p:txBody>
          <a:bodyPr/>
          <a:lstStyle/>
          <a:p>
            <a:endParaRPr lang="en-US" dirty="0"/>
          </a:p>
        </p:txBody>
      </p:sp>
      <p:grpSp>
        <p:nvGrpSpPr>
          <p:cNvPr id="8" name="Group 8"/>
          <p:cNvGrpSpPr/>
          <p:nvPr/>
        </p:nvGrpSpPr>
        <p:grpSpPr>
          <a:xfrm>
            <a:off x="2643769" y="2386267"/>
            <a:ext cx="13000463" cy="3367842"/>
            <a:chOff x="0" y="0"/>
            <a:chExt cx="4733382" cy="1226209"/>
          </a:xfrm>
        </p:grpSpPr>
        <p:sp>
          <p:nvSpPr>
            <p:cNvPr id="9" name="Freeform 9"/>
            <p:cNvSpPr/>
            <p:nvPr/>
          </p:nvSpPr>
          <p:spPr>
            <a:xfrm>
              <a:off x="0" y="0"/>
              <a:ext cx="4733382" cy="1016389"/>
            </a:xfrm>
            <a:custGeom>
              <a:avLst/>
              <a:gdLst/>
              <a:ahLst/>
              <a:cxnLst/>
              <a:rect l="l" t="t" r="r" b="b"/>
              <a:pathLst>
                <a:path w="4733382" h="1016389">
                  <a:moveTo>
                    <a:pt x="30371" y="0"/>
                  </a:moveTo>
                  <a:lnTo>
                    <a:pt x="4703011" y="0"/>
                  </a:lnTo>
                  <a:cubicBezTo>
                    <a:pt x="4719784" y="0"/>
                    <a:pt x="4733382" y="13598"/>
                    <a:pt x="4733382" y="30371"/>
                  </a:cubicBezTo>
                  <a:lnTo>
                    <a:pt x="4733382" y="986018"/>
                  </a:lnTo>
                  <a:cubicBezTo>
                    <a:pt x="4733382" y="1002791"/>
                    <a:pt x="4719784" y="1016389"/>
                    <a:pt x="4703011" y="1016389"/>
                  </a:cubicBezTo>
                  <a:lnTo>
                    <a:pt x="30371" y="1016389"/>
                  </a:lnTo>
                  <a:cubicBezTo>
                    <a:pt x="13598" y="1016389"/>
                    <a:pt x="0" y="1002791"/>
                    <a:pt x="0" y="986018"/>
                  </a:cubicBezTo>
                  <a:lnTo>
                    <a:pt x="0" y="30371"/>
                  </a:lnTo>
                  <a:cubicBezTo>
                    <a:pt x="0" y="13598"/>
                    <a:pt x="13598" y="0"/>
                    <a:pt x="30371" y="0"/>
                  </a:cubicBezTo>
                  <a:close/>
                </a:path>
              </a:pathLst>
            </a:custGeom>
            <a:solidFill>
              <a:srgbClr val="A8E3F6"/>
            </a:solidFill>
          </p:spPr>
          <p:txBody>
            <a:bodyPr/>
            <a:lstStyle/>
            <a:p>
              <a:endParaRPr lang="en-US" dirty="0"/>
            </a:p>
          </p:txBody>
        </p:sp>
        <p:sp>
          <p:nvSpPr>
            <p:cNvPr id="10" name="TextBox 10"/>
            <p:cNvSpPr txBox="1"/>
            <p:nvPr/>
          </p:nvSpPr>
          <p:spPr>
            <a:xfrm>
              <a:off x="0" y="47895"/>
              <a:ext cx="4733382" cy="1178314"/>
            </a:xfrm>
            <a:prstGeom prst="rect">
              <a:avLst/>
            </a:prstGeom>
          </p:spPr>
          <p:txBody>
            <a:bodyPr lIns="36747" tIns="36747" rIns="36747" bIns="36747" rtlCol="0" anchor="ctr"/>
            <a:lstStyle/>
            <a:p>
              <a:pPr marL="885173" lvl="1" indent="-442586" algn="l">
                <a:lnSpc>
                  <a:spcPts val="6559"/>
                </a:lnSpc>
                <a:buFont typeface="Arial"/>
                <a:buChar char="•"/>
              </a:pPr>
              <a:r>
                <a:rPr lang="en-US" sz="4099" b="1" dirty="0">
                  <a:solidFill>
                    <a:srgbClr val="100F0D"/>
                  </a:solidFill>
                  <a:latin typeface="Solway Bold"/>
                  <a:ea typeface="Solway Bold"/>
                  <a:cs typeface="Solway Bold"/>
                  <a:sym typeface="Solway Bold"/>
                </a:rPr>
                <a:t>Child Nutrition (CN) Labels</a:t>
              </a:r>
            </a:p>
            <a:p>
              <a:pPr marL="885173" lvl="1" indent="-442586" algn="l">
                <a:lnSpc>
                  <a:spcPts val="6559"/>
                </a:lnSpc>
                <a:buFont typeface="Arial"/>
                <a:buChar char="•"/>
              </a:pPr>
              <a:r>
                <a:rPr lang="en-US" sz="4099" b="1" dirty="0">
                  <a:solidFill>
                    <a:srgbClr val="100F0D"/>
                  </a:solidFill>
                  <a:latin typeface="Solway Bold"/>
                  <a:ea typeface="Solway Bold"/>
                  <a:cs typeface="Solway Bold"/>
                  <a:sym typeface="Solway Bold"/>
                </a:rPr>
                <a:t>Product Formulation Statements</a:t>
              </a:r>
            </a:p>
            <a:p>
              <a:pPr marL="885173" lvl="1" indent="-442586">
                <a:lnSpc>
                  <a:spcPts val="6559"/>
                </a:lnSpc>
                <a:buFont typeface="Arial"/>
                <a:buChar char="•"/>
              </a:pPr>
              <a:r>
                <a:rPr lang="en-US" sz="4099" b="1" dirty="0">
                  <a:solidFill>
                    <a:srgbClr val="100F0D"/>
                  </a:solidFill>
                  <a:latin typeface="Solway Bold"/>
                  <a:ea typeface="Solway Bold"/>
                  <a:cs typeface="Solway Bold"/>
                  <a:sym typeface="Solway Bold"/>
                </a:rPr>
                <a:t>Nutrition Fact Labels</a:t>
              </a:r>
            </a:p>
            <a:p>
              <a:pPr marL="885173" lvl="1" indent="-442586" algn="l">
                <a:lnSpc>
                  <a:spcPts val="6559"/>
                </a:lnSpc>
                <a:buFont typeface="Arial"/>
                <a:buChar char="•"/>
              </a:pPr>
              <a:endParaRPr lang="en-US" sz="4099" b="1" dirty="0">
                <a:solidFill>
                  <a:srgbClr val="100F0D"/>
                </a:solidFill>
                <a:latin typeface="Solway Bold"/>
                <a:ea typeface="Solway Bold"/>
                <a:cs typeface="Solway Bold"/>
                <a:sym typeface="Solway Bold"/>
              </a:endParaRPr>
            </a:p>
          </p:txBody>
        </p:sp>
      </p:grpSp>
      <p:sp>
        <p:nvSpPr>
          <p:cNvPr id="18" name="Freeform 18"/>
          <p:cNvSpPr/>
          <p:nvPr/>
        </p:nvSpPr>
        <p:spPr>
          <a:xfrm>
            <a:off x="1529013" y="5968803"/>
            <a:ext cx="7487149" cy="3416012"/>
          </a:xfrm>
          <a:custGeom>
            <a:avLst/>
            <a:gdLst/>
            <a:ahLst/>
            <a:cxnLst/>
            <a:rect l="l" t="t" r="r" b="b"/>
            <a:pathLst>
              <a:path w="8047201" h="3671536">
                <a:moveTo>
                  <a:pt x="0" y="0"/>
                </a:moveTo>
                <a:lnTo>
                  <a:pt x="8047201" y="0"/>
                </a:lnTo>
                <a:lnTo>
                  <a:pt x="8047201" y="3671536"/>
                </a:lnTo>
                <a:lnTo>
                  <a:pt x="0" y="3671536"/>
                </a:lnTo>
                <a:lnTo>
                  <a:pt x="0" y="0"/>
                </a:lnTo>
                <a:close/>
              </a:path>
            </a:pathLst>
          </a:custGeom>
          <a:blipFill>
            <a:blip r:embed="rId13"/>
            <a:stretch>
              <a:fillRect/>
            </a:stretch>
          </a:blipFill>
        </p:spPr>
        <p:txBody>
          <a:bodyPr/>
          <a:lstStyle/>
          <a:p>
            <a:endParaRPr lang="en-US" dirty="0"/>
          </a:p>
        </p:txBody>
      </p:sp>
      <p:grpSp>
        <p:nvGrpSpPr>
          <p:cNvPr id="22" name="Group 22"/>
          <p:cNvGrpSpPr/>
          <p:nvPr/>
        </p:nvGrpSpPr>
        <p:grpSpPr>
          <a:xfrm rot="2878719">
            <a:off x="7321403" y="8091756"/>
            <a:ext cx="2017532" cy="1998599"/>
            <a:chOff x="0" y="0"/>
            <a:chExt cx="2690042" cy="2664799"/>
          </a:xfrm>
        </p:grpSpPr>
        <p:grpSp>
          <p:nvGrpSpPr>
            <p:cNvPr id="23" name="Group 23"/>
            <p:cNvGrpSpPr/>
            <p:nvPr/>
          </p:nvGrpSpPr>
          <p:grpSpPr>
            <a:xfrm rot="7893078">
              <a:off x="470874" y="309890"/>
              <a:ext cx="1748294" cy="2045020"/>
              <a:chOff x="0" y="0"/>
              <a:chExt cx="872513" cy="1020598"/>
            </a:xfrm>
          </p:grpSpPr>
          <p:sp>
            <p:nvSpPr>
              <p:cNvPr id="24" name="Freeform 24"/>
              <p:cNvSpPr/>
              <p:nvPr/>
            </p:nvSpPr>
            <p:spPr>
              <a:xfrm>
                <a:off x="0" y="0"/>
                <a:ext cx="872513" cy="1020598"/>
              </a:xfrm>
              <a:custGeom>
                <a:avLst/>
                <a:gdLst/>
                <a:ahLst/>
                <a:cxnLst/>
                <a:rect l="l" t="t" r="r" b="b"/>
                <a:pathLst>
                  <a:path w="872513" h="1020598">
                    <a:moveTo>
                      <a:pt x="436256" y="1020598"/>
                    </a:moveTo>
                    <a:lnTo>
                      <a:pt x="0" y="614198"/>
                    </a:lnTo>
                    <a:lnTo>
                      <a:pt x="203200" y="614198"/>
                    </a:lnTo>
                    <a:lnTo>
                      <a:pt x="203200" y="0"/>
                    </a:lnTo>
                    <a:lnTo>
                      <a:pt x="669313" y="0"/>
                    </a:lnTo>
                    <a:lnTo>
                      <a:pt x="669313" y="614198"/>
                    </a:lnTo>
                    <a:lnTo>
                      <a:pt x="872513" y="614198"/>
                    </a:lnTo>
                    <a:lnTo>
                      <a:pt x="436256" y="1020598"/>
                    </a:lnTo>
                    <a:close/>
                  </a:path>
                </a:pathLst>
              </a:custGeom>
              <a:solidFill>
                <a:srgbClr val="8BC646"/>
              </a:solidFill>
            </p:spPr>
            <p:txBody>
              <a:bodyPr/>
              <a:lstStyle/>
              <a:p>
                <a:endParaRPr lang="en-US" dirty="0"/>
              </a:p>
            </p:txBody>
          </p:sp>
          <p:sp>
            <p:nvSpPr>
              <p:cNvPr id="25" name="TextBox 25"/>
              <p:cNvSpPr txBox="1"/>
              <p:nvPr/>
            </p:nvSpPr>
            <p:spPr>
              <a:xfrm>
                <a:off x="203200" y="-28575"/>
                <a:ext cx="466113" cy="947573"/>
              </a:xfrm>
              <a:prstGeom prst="rect">
                <a:avLst/>
              </a:prstGeom>
            </p:spPr>
            <p:txBody>
              <a:bodyPr lIns="50800" tIns="50800" rIns="50800" bIns="50800" rtlCol="0" anchor="ctr"/>
              <a:lstStyle/>
              <a:p>
                <a:pPr algn="ctr">
                  <a:lnSpc>
                    <a:spcPts val="1960"/>
                  </a:lnSpc>
                </a:pPr>
                <a:endParaRPr dirty="0"/>
              </a:p>
            </p:txBody>
          </p:sp>
        </p:grpSp>
        <p:grpSp>
          <p:nvGrpSpPr>
            <p:cNvPr id="26" name="Group 26"/>
            <p:cNvGrpSpPr/>
            <p:nvPr/>
          </p:nvGrpSpPr>
          <p:grpSpPr>
            <a:xfrm rot="7893078">
              <a:off x="853639" y="487437"/>
              <a:ext cx="1108273" cy="1766126"/>
              <a:chOff x="0" y="0"/>
              <a:chExt cx="812800" cy="1295266"/>
            </a:xfrm>
          </p:grpSpPr>
          <p:sp>
            <p:nvSpPr>
              <p:cNvPr id="27" name="Freeform 27"/>
              <p:cNvSpPr/>
              <p:nvPr/>
            </p:nvSpPr>
            <p:spPr>
              <a:xfrm>
                <a:off x="0" y="0"/>
                <a:ext cx="812800" cy="1295266"/>
              </a:xfrm>
              <a:custGeom>
                <a:avLst/>
                <a:gdLst/>
                <a:ahLst/>
                <a:cxnLst/>
                <a:rect l="l" t="t" r="r" b="b"/>
                <a:pathLst>
                  <a:path w="812800" h="1295266">
                    <a:moveTo>
                      <a:pt x="406400" y="1295266"/>
                    </a:moveTo>
                    <a:lnTo>
                      <a:pt x="0" y="888866"/>
                    </a:lnTo>
                    <a:lnTo>
                      <a:pt x="203200" y="888866"/>
                    </a:lnTo>
                    <a:lnTo>
                      <a:pt x="203200" y="0"/>
                    </a:lnTo>
                    <a:lnTo>
                      <a:pt x="609600" y="0"/>
                    </a:lnTo>
                    <a:lnTo>
                      <a:pt x="609600" y="888866"/>
                    </a:lnTo>
                    <a:lnTo>
                      <a:pt x="812800" y="888866"/>
                    </a:lnTo>
                    <a:lnTo>
                      <a:pt x="406400" y="1295266"/>
                    </a:lnTo>
                    <a:close/>
                  </a:path>
                </a:pathLst>
              </a:custGeom>
              <a:solidFill>
                <a:srgbClr val="3C5949"/>
              </a:solidFill>
            </p:spPr>
            <p:txBody>
              <a:bodyPr/>
              <a:lstStyle/>
              <a:p>
                <a:endParaRPr lang="en-US" dirty="0"/>
              </a:p>
            </p:txBody>
          </p:sp>
          <p:sp>
            <p:nvSpPr>
              <p:cNvPr id="28" name="TextBox 28"/>
              <p:cNvSpPr txBox="1"/>
              <p:nvPr/>
            </p:nvSpPr>
            <p:spPr>
              <a:xfrm>
                <a:off x="203200" y="-28575"/>
                <a:ext cx="406400" cy="1222241"/>
              </a:xfrm>
              <a:prstGeom prst="rect">
                <a:avLst/>
              </a:prstGeom>
            </p:spPr>
            <p:txBody>
              <a:bodyPr lIns="50800" tIns="50800" rIns="50800" bIns="50800" rtlCol="0" anchor="ctr"/>
              <a:lstStyle/>
              <a:p>
                <a:pPr algn="ctr">
                  <a:lnSpc>
                    <a:spcPts val="1960"/>
                  </a:lnSpc>
                </a:pPr>
                <a:endParaRPr dirty="0"/>
              </a:p>
            </p:txBody>
          </p:sp>
        </p:grpSp>
      </p:grpSp>
      <p:grpSp>
        <p:nvGrpSpPr>
          <p:cNvPr id="29" name="Group 29"/>
          <p:cNvGrpSpPr/>
          <p:nvPr/>
        </p:nvGrpSpPr>
        <p:grpSpPr>
          <a:xfrm>
            <a:off x="2222940" y="8987937"/>
            <a:ext cx="5652747" cy="1150915"/>
            <a:chOff x="0" y="0"/>
            <a:chExt cx="1488789" cy="303122"/>
          </a:xfrm>
        </p:grpSpPr>
        <p:sp>
          <p:nvSpPr>
            <p:cNvPr id="30" name="Freeform 30"/>
            <p:cNvSpPr/>
            <p:nvPr/>
          </p:nvSpPr>
          <p:spPr>
            <a:xfrm>
              <a:off x="0" y="0"/>
              <a:ext cx="1488789" cy="303122"/>
            </a:xfrm>
            <a:custGeom>
              <a:avLst/>
              <a:gdLst/>
              <a:ahLst/>
              <a:cxnLst/>
              <a:rect l="l" t="t" r="r" b="b"/>
              <a:pathLst>
                <a:path w="1488789" h="303122">
                  <a:moveTo>
                    <a:pt x="744395" y="0"/>
                  </a:moveTo>
                  <a:cubicBezTo>
                    <a:pt x="333277" y="0"/>
                    <a:pt x="0" y="67856"/>
                    <a:pt x="0" y="151561"/>
                  </a:cubicBezTo>
                  <a:cubicBezTo>
                    <a:pt x="0" y="235266"/>
                    <a:pt x="333277" y="303122"/>
                    <a:pt x="744395" y="303122"/>
                  </a:cubicBezTo>
                  <a:cubicBezTo>
                    <a:pt x="1155513" y="303122"/>
                    <a:pt x="1488789" y="235266"/>
                    <a:pt x="1488789" y="151561"/>
                  </a:cubicBezTo>
                  <a:cubicBezTo>
                    <a:pt x="1488789" y="67856"/>
                    <a:pt x="1155513" y="0"/>
                    <a:pt x="744395" y="0"/>
                  </a:cubicBezTo>
                  <a:close/>
                </a:path>
              </a:pathLst>
            </a:custGeom>
            <a:solidFill>
              <a:srgbClr val="B4D169"/>
            </a:solidFill>
          </p:spPr>
          <p:txBody>
            <a:bodyPr/>
            <a:lstStyle/>
            <a:p>
              <a:endParaRPr lang="en-US" dirty="0"/>
            </a:p>
          </p:txBody>
        </p:sp>
        <p:sp>
          <p:nvSpPr>
            <p:cNvPr id="31" name="TextBox 31"/>
            <p:cNvSpPr txBox="1"/>
            <p:nvPr/>
          </p:nvSpPr>
          <p:spPr>
            <a:xfrm>
              <a:off x="139574" y="-157"/>
              <a:ext cx="1209641" cy="274861"/>
            </a:xfrm>
            <a:prstGeom prst="rect">
              <a:avLst/>
            </a:prstGeom>
          </p:spPr>
          <p:txBody>
            <a:bodyPr lIns="50800" tIns="50800" rIns="50800" bIns="50800" rtlCol="0" anchor="ctr"/>
            <a:lstStyle/>
            <a:p>
              <a:pPr algn="ctr">
                <a:lnSpc>
                  <a:spcPts val="1960"/>
                </a:lnSpc>
              </a:pPr>
              <a:endParaRPr dirty="0"/>
            </a:p>
          </p:txBody>
        </p:sp>
      </p:grpSp>
      <p:sp>
        <p:nvSpPr>
          <p:cNvPr id="32" name="TextBox 32"/>
          <p:cNvSpPr txBox="1"/>
          <p:nvPr/>
        </p:nvSpPr>
        <p:spPr>
          <a:xfrm>
            <a:off x="1709602" y="594648"/>
            <a:ext cx="14868796" cy="1087624"/>
          </a:xfrm>
          <a:prstGeom prst="rect">
            <a:avLst/>
          </a:prstGeom>
        </p:spPr>
        <p:txBody>
          <a:bodyPr lIns="0" tIns="0" rIns="0" bIns="0" rtlCol="0" anchor="t">
            <a:spAutoFit/>
          </a:bodyPr>
          <a:lstStyle/>
          <a:p>
            <a:pPr algn="ctr">
              <a:lnSpc>
                <a:spcPts val="7931"/>
              </a:lnSpc>
            </a:pPr>
            <a:r>
              <a:rPr lang="en-US" sz="8621" b="1" dirty="0">
                <a:solidFill>
                  <a:srgbClr val="FFDE59"/>
                </a:solidFill>
                <a:latin typeface="Solway Bold"/>
                <a:ea typeface="Solway Bold"/>
                <a:cs typeface="Solway Bold"/>
                <a:sym typeface="Solway Bold"/>
              </a:rPr>
              <a:t>Crediting Documentation</a:t>
            </a:r>
          </a:p>
        </p:txBody>
      </p:sp>
      <p:sp>
        <p:nvSpPr>
          <p:cNvPr id="33" name="TextBox 33"/>
          <p:cNvSpPr txBox="1"/>
          <p:nvPr/>
        </p:nvSpPr>
        <p:spPr>
          <a:xfrm>
            <a:off x="2831492" y="9273199"/>
            <a:ext cx="4480917" cy="580390"/>
          </a:xfrm>
          <a:prstGeom prst="rect">
            <a:avLst/>
          </a:prstGeom>
        </p:spPr>
        <p:txBody>
          <a:bodyPr lIns="0" tIns="0" rIns="0" bIns="0" rtlCol="0" anchor="t">
            <a:spAutoFit/>
          </a:bodyPr>
          <a:lstStyle/>
          <a:p>
            <a:pPr algn="ctr">
              <a:lnSpc>
                <a:spcPts val="4759"/>
              </a:lnSpc>
            </a:pPr>
            <a:r>
              <a:rPr lang="en-US" sz="3399" b="1" dirty="0">
                <a:solidFill>
                  <a:srgbClr val="000000"/>
                </a:solidFill>
                <a:latin typeface="Solway Bold"/>
                <a:ea typeface="Solway Bold"/>
                <a:cs typeface="Solway Bold"/>
                <a:sym typeface="Solway Bold"/>
              </a:rPr>
              <a:t>Example of CN Label</a:t>
            </a:r>
          </a:p>
        </p:txBody>
      </p:sp>
      <p:pic>
        <p:nvPicPr>
          <p:cNvPr id="15" name="Picture 14">
            <a:extLst>
              <a:ext uri="{FF2B5EF4-FFF2-40B4-BE49-F238E27FC236}">
                <a16:creationId xmlns:a16="http://schemas.microsoft.com/office/drawing/2014/main" id="{831E3C02-151F-9167-D4CD-5C610AD56EA5}"/>
              </a:ext>
            </a:extLst>
          </p:cNvPr>
          <p:cNvPicPr>
            <a:picLocks noChangeAspect="1"/>
          </p:cNvPicPr>
          <p:nvPr/>
        </p:nvPicPr>
        <p:blipFill>
          <a:blip r:embed="rId14"/>
          <a:stretch>
            <a:fillRect/>
          </a:stretch>
        </p:blipFill>
        <p:spPr>
          <a:xfrm>
            <a:off x="14732758" y="7561524"/>
            <a:ext cx="2021965" cy="2021965"/>
          </a:xfrm>
          <a:prstGeom prst="rect">
            <a:avLst/>
          </a:prstGeom>
        </p:spPr>
      </p:pic>
      <p:sp>
        <p:nvSpPr>
          <p:cNvPr id="16" name="TextBox 10">
            <a:extLst>
              <a:ext uri="{FF2B5EF4-FFF2-40B4-BE49-F238E27FC236}">
                <a16:creationId xmlns:a16="http://schemas.microsoft.com/office/drawing/2014/main" id="{BD1718DC-1C8F-FD12-BF9C-9603E2428CE0}"/>
              </a:ext>
            </a:extLst>
          </p:cNvPr>
          <p:cNvSpPr txBox="1"/>
          <p:nvPr/>
        </p:nvSpPr>
        <p:spPr>
          <a:xfrm>
            <a:off x="13574624" y="6842884"/>
            <a:ext cx="3796654" cy="686672"/>
          </a:xfrm>
          <a:prstGeom prst="rect">
            <a:avLst/>
          </a:prstGeom>
        </p:spPr>
        <p:txBody>
          <a:bodyPr lIns="36747" tIns="36747" rIns="36747" bIns="36747" rtlCol="0" anchor="ctr"/>
          <a:lstStyle/>
          <a:p>
            <a:pPr marL="442587" lvl="1" algn="ctr"/>
            <a:r>
              <a:rPr lang="en-US" sz="3600" b="1" dirty="0">
                <a:solidFill>
                  <a:srgbClr val="100F0D"/>
                </a:solidFill>
                <a:latin typeface="Solway Bold"/>
                <a:ea typeface="Solway Bold"/>
                <a:cs typeface="Solway Bold"/>
                <a:sym typeface="Solway Bold"/>
              </a:rPr>
              <a:t>Food Buying Guide</a:t>
            </a:r>
          </a:p>
          <a:p>
            <a:pPr marL="442587" lvl="1" algn="l">
              <a:lnSpc>
                <a:spcPts val="6559"/>
              </a:lnSpc>
            </a:pPr>
            <a:endParaRPr lang="en-US" sz="3600" b="1" dirty="0">
              <a:solidFill>
                <a:srgbClr val="100F0D"/>
              </a:solidFill>
              <a:latin typeface="Solway Bold"/>
              <a:ea typeface="Solway Bold"/>
              <a:cs typeface="Solway Bold"/>
              <a:sym typeface="Solway Bold"/>
            </a:endParaRPr>
          </a:p>
        </p:txBody>
      </p:sp>
      <p:pic>
        <p:nvPicPr>
          <p:cNvPr id="35" name="Picture 34">
            <a:extLst>
              <a:ext uri="{FF2B5EF4-FFF2-40B4-BE49-F238E27FC236}">
                <a16:creationId xmlns:a16="http://schemas.microsoft.com/office/drawing/2014/main" id="{ECEEEC9F-876E-B6A5-152D-7ED70C057B9B}"/>
              </a:ext>
            </a:extLst>
          </p:cNvPr>
          <p:cNvPicPr>
            <a:picLocks noChangeAspect="1"/>
          </p:cNvPicPr>
          <p:nvPr/>
        </p:nvPicPr>
        <p:blipFill>
          <a:blip r:embed="rId15"/>
          <a:stretch>
            <a:fillRect/>
          </a:stretch>
        </p:blipFill>
        <p:spPr>
          <a:xfrm>
            <a:off x="10626538" y="7526746"/>
            <a:ext cx="2021965" cy="2021965"/>
          </a:xfrm>
          <a:prstGeom prst="rect">
            <a:avLst/>
          </a:prstGeom>
        </p:spPr>
      </p:pic>
      <p:sp>
        <p:nvSpPr>
          <p:cNvPr id="39" name="TextBox 10">
            <a:extLst>
              <a:ext uri="{FF2B5EF4-FFF2-40B4-BE49-F238E27FC236}">
                <a16:creationId xmlns:a16="http://schemas.microsoft.com/office/drawing/2014/main" id="{AEEF08DF-2E56-0DB2-B815-9C5B95AF9730}"/>
              </a:ext>
            </a:extLst>
          </p:cNvPr>
          <p:cNvSpPr txBox="1"/>
          <p:nvPr/>
        </p:nvSpPr>
        <p:spPr>
          <a:xfrm>
            <a:off x="9521379" y="6824821"/>
            <a:ext cx="3796654" cy="686672"/>
          </a:xfrm>
          <a:prstGeom prst="rect">
            <a:avLst/>
          </a:prstGeom>
        </p:spPr>
        <p:txBody>
          <a:bodyPr lIns="36747" tIns="36747" rIns="36747" bIns="36747" rtlCol="0" anchor="ctr"/>
          <a:lstStyle/>
          <a:p>
            <a:pPr marL="442587" lvl="1" algn="ctr"/>
            <a:r>
              <a:rPr lang="en-US" sz="3600" b="1" dirty="0">
                <a:solidFill>
                  <a:srgbClr val="100F0D"/>
                </a:solidFill>
                <a:latin typeface="Solway Bold"/>
                <a:ea typeface="Solway Bold"/>
                <a:cs typeface="Solway Bold"/>
                <a:sym typeface="Solway Bold"/>
              </a:rPr>
              <a:t>Exhibit A</a:t>
            </a:r>
          </a:p>
          <a:p>
            <a:pPr marL="442587" lvl="1" algn="l">
              <a:lnSpc>
                <a:spcPts val="6559"/>
              </a:lnSpc>
            </a:pPr>
            <a:endParaRPr lang="en-US" sz="3600" b="1" dirty="0">
              <a:solidFill>
                <a:srgbClr val="100F0D"/>
              </a:solidFill>
              <a:latin typeface="Solway Bold"/>
              <a:ea typeface="Solway Bold"/>
              <a:cs typeface="Solway Bold"/>
              <a:sym typeface="Solway Bold"/>
            </a:endParaRPr>
          </a:p>
        </p:txBody>
      </p:sp>
      <p:sp>
        <p:nvSpPr>
          <p:cNvPr id="44" name="Freeform 9">
            <a:extLst>
              <a:ext uri="{FF2B5EF4-FFF2-40B4-BE49-F238E27FC236}">
                <a16:creationId xmlns:a16="http://schemas.microsoft.com/office/drawing/2014/main" id="{F0DF39EB-4757-021C-C250-046BCEDC79F9}"/>
              </a:ext>
            </a:extLst>
          </p:cNvPr>
          <p:cNvSpPr/>
          <p:nvPr/>
        </p:nvSpPr>
        <p:spPr>
          <a:xfrm rot="20343141">
            <a:off x="16655026" y="3480802"/>
            <a:ext cx="1788175" cy="1887709"/>
          </a:xfrm>
          <a:custGeom>
            <a:avLst/>
            <a:gdLst/>
            <a:ahLst/>
            <a:cxnLst/>
            <a:rect l="l" t="t" r="r" b="b"/>
            <a:pathLst>
              <a:path w="1788175" h="1887709">
                <a:moveTo>
                  <a:pt x="0" y="0"/>
                </a:moveTo>
                <a:lnTo>
                  <a:pt x="1788174" y="0"/>
                </a:lnTo>
                <a:lnTo>
                  <a:pt x="1788174" y="1887709"/>
                </a:lnTo>
                <a:lnTo>
                  <a:pt x="0" y="188770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B508B"/>
        </a:solidFill>
        <a:effectLst/>
      </p:bgPr>
    </p:bg>
    <p:spTree>
      <p:nvGrpSpPr>
        <p:cNvPr id="1" name=""/>
        <p:cNvGrpSpPr/>
        <p:nvPr/>
      </p:nvGrpSpPr>
      <p:grpSpPr>
        <a:xfrm>
          <a:off x="0" y="0"/>
          <a:ext cx="0" cy="0"/>
          <a:chOff x="0" y="0"/>
          <a:chExt cx="0" cy="0"/>
        </a:xfrm>
      </p:grpSpPr>
      <p:sp>
        <p:nvSpPr>
          <p:cNvPr id="39" name="Freeform 6">
            <a:extLst>
              <a:ext uri="{FF2B5EF4-FFF2-40B4-BE49-F238E27FC236}">
                <a16:creationId xmlns:a16="http://schemas.microsoft.com/office/drawing/2014/main" id="{0F949B12-438D-3FF4-22F3-D892A9C2BE80}"/>
              </a:ext>
            </a:extLst>
          </p:cNvPr>
          <p:cNvSpPr/>
          <p:nvPr/>
        </p:nvSpPr>
        <p:spPr>
          <a:xfrm rot="2706811">
            <a:off x="16728067" y="4900692"/>
            <a:ext cx="1833586" cy="1184120"/>
          </a:xfrm>
          <a:custGeom>
            <a:avLst/>
            <a:gdLst/>
            <a:ahLst/>
            <a:cxnLst/>
            <a:rect l="l" t="t" r="r" b="b"/>
            <a:pathLst>
              <a:path w="1777515" h="1318593">
                <a:moveTo>
                  <a:pt x="0" y="0"/>
                </a:moveTo>
                <a:lnTo>
                  <a:pt x="1777515" y="0"/>
                </a:lnTo>
                <a:lnTo>
                  <a:pt x="1777515" y="1318593"/>
                </a:lnTo>
                <a:lnTo>
                  <a:pt x="0" y="13185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 name="Freeform 4">
            <a:extLst>
              <a:ext uri="{FF2B5EF4-FFF2-40B4-BE49-F238E27FC236}">
                <a16:creationId xmlns:a16="http://schemas.microsoft.com/office/drawing/2014/main" id="{4021EE06-62BB-A83A-00D1-DF00CA621AF9}"/>
              </a:ext>
            </a:extLst>
          </p:cNvPr>
          <p:cNvSpPr/>
          <p:nvPr/>
        </p:nvSpPr>
        <p:spPr>
          <a:xfrm>
            <a:off x="15343899" y="114995"/>
            <a:ext cx="2791539" cy="2258609"/>
          </a:xfrm>
          <a:custGeom>
            <a:avLst/>
            <a:gdLst/>
            <a:ahLst/>
            <a:cxnLst/>
            <a:rect l="l" t="t" r="r" b="b"/>
            <a:pathLst>
              <a:path w="2791539" h="2258609">
                <a:moveTo>
                  <a:pt x="0" y="0"/>
                </a:moveTo>
                <a:lnTo>
                  <a:pt x="2791540" y="0"/>
                </a:lnTo>
                <a:lnTo>
                  <a:pt x="2791540" y="2258609"/>
                </a:lnTo>
                <a:lnTo>
                  <a:pt x="0" y="22586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1" name="Freeform 2">
            <a:extLst>
              <a:ext uri="{FF2B5EF4-FFF2-40B4-BE49-F238E27FC236}">
                <a16:creationId xmlns:a16="http://schemas.microsoft.com/office/drawing/2014/main" id="{3BBA408B-7BED-7564-E381-FF541D9BEFA5}"/>
              </a:ext>
            </a:extLst>
          </p:cNvPr>
          <p:cNvSpPr/>
          <p:nvPr/>
        </p:nvSpPr>
        <p:spPr>
          <a:xfrm rot="19432680">
            <a:off x="-1010690" y="7388330"/>
            <a:ext cx="2996788" cy="1879803"/>
          </a:xfrm>
          <a:custGeom>
            <a:avLst/>
            <a:gdLst/>
            <a:ahLst/>
            <a:cxnLst/>
            <a:rect l="l" t="t" r="r" b="b"/>
            <a:pathLst>
              <a:path w="2996788" h="1879803">
                <a:moveTo>
                  <a:pt x="0" y="0"/>
                </a:moveTo>
                <a:lnTo>
                  <a:pt x="2996788" y="0"/>
                </a:lnTo>
                <a:lnTo>
                  <a:pt x="2996788" y="1879803"/>
                </a:lnTo>
                <a:lnTo>
                  <a:pt x="0" y="18798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Freeform 10">
            <a:extLst>
              <a:ext uri="{FF2B5EF4-FFF2-40B4-BE49-F238E27FC236}">
                <a16:creationId xmlns:a16="http://schemas.microsoft.com/office/drawing/2014/main" id="{E6A5CAFA-99F8-4097-57BD-6E5F9E156836}"/>
              </a:ext>
            </a:extLst>
          </p:cNvPr>
          <p:cNvSpPr/>
          <p:nvPr/>
        </p:nvSpPr>
        <p:spPr>
          <a:xfrm>
            <a:off x="-204286" y="64828"/>
            <a:ext cx="2868015" cy="2429991"/>
          </a:xfrm>
          <a:custGeom>
            <a:avLst/>
            <a:gdLst/>
            <a:ahLst/>
            <a:cxnLst/>
            <a:rect l="l" t="t" r="r" b="b"/>
            <a:pathLst>
              <a:path w="2868015" h="2429991">
                <a:moveTo>
                  <a:pt x="0" y="0"/>
                </a:moveTo>
                <a:lnTo>
                  <a:pt x="2868016" y="0"/>
                </a:lnTo>
                <a:lnTo>
                  <a:pt x="2868016" y="2429991"/>
                </a:lnTo>
                <a:lnTo>
                  <a:pt x="0" y="242999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Freeform 10">
            <a:extLst>
              <a:ext uri="{FF2B5EF4-FFF2-40B4-BE49-F238E27FC236}">
                <a16:creationId xmlns:a16="http://schemas.microsoft.com/office/drawing/2014/main" id="{1AB725D7-5BFF-5D31-1F95-5134B3DF571C}"/>
              </a:ext>
            </a:extLst>
          </p:cNvPr>
          <p:cNvSpPr/>
          <p:nvPr/>
        </p:nvSpPr>
        <p:spPr>
          <a:xfrm>
            <a:off x="-1017223" y="4634027"/>
            <a:ext cx="2232847" cy="2547855"/>
          </a:xfrm>
          <a:custGeom>
            <a:avLst/>
            <a:gdLst/>
            <a:ahLst/>
            <a:cxnLst/>
            <a:rect l="l" t="t" r="r" b="b"/>
            <a:pathLst>
              <a:path w="2232847" h="2547855">
                <a:moveTo>
                  <a:pt x="0" y="0"/>
                </a:moveTo>
                <a:lnTo>
                  <a:pt x="2232847" y="0"/>
                </a:lnTo>
                <a:lnTo>
                  <a:pt x="2232847" y="2547855"/>
                </a:lnTo>
                <a:lnTo>
                  <a:pt x="0" y="254785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dirty="0"/>
          </a:p>
        </p:txBody>
      </p:sp>
      <p:sp>
        <p:nvSpPr>
          <p:cNvPr id="44" name="Freeform 9">
            <a:extLst>
              <a:ext uri="{FF2B5EF4-FFF2-40B4-BE49-F238E27FC236}">
                <a16:creationId xmlns:a16="http://schemas.microsoft.com/office/drawing/2014/main" id="{237AC58B-4ED1-C41B-E9FE-89CC6AB5276A}"/>
              </a:ext>
            </a:extLst>
          </p:cNvPr>
          <p:cNvSpPr/>
          <p:nvPr/>
        </p:nvSpPr>
        <p:spPr>
          <a:xfrm rot="20343141">
            <a:off x="16870559" y="7047609"/>
            <a:ext cx="1788175" cy="1887709"/>
          </a:xfrm>
          <a:custGeom>
            <a:avLst/>
            <a:gdLst/>
            <a:ahLst/>
            <a:cxnLst/>
            <a:rect l="l" t="t" r="r" b="b"/>
            <a:pathLst>
              <a:path w="1788175" h="1887709">
                <a:moveTo>
                  <a:pt x="0" y="0"/>
                </a:moveTo>
                <a:lnTo>
                  <a:pt x="1788174" y="0"/>
                </a:lnTo>
                <a:lnTo>
                  <a:pt x="1788174" y="1887709"/>
                </a:lnTo>
                <a:lnTo>
                  <a:pt x="0" y="188770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3" name="Group 17">
            <a:extLst>
              <a:ext uri="{FF2B5EF4-FFF2-40B4-BE49-F238E27FC236}">
                <a16:creationId xmlns:a16="http://schemas.microsoft.com/office/drawing/2014/main" id="{A139B8FA-8E45-E891-993B-1D9432E7D9CB}"/>
              </a:ext>
            </a:extLst>
          </p:cNvPr>
          <p:cNvGrpSpPr/>
          <p:nvPr/>
        </p:nvGrpSpPr>
        <p:grpSpPr>
          <a:xfrm>
            <a:off x="9583342" y="3831594"/>
            <a:ext cx="7985291" cy="6455896"/>
            <a:chOff x="-185816" y="-161925"/>
            <a:chExt cx="2907391" cy="662696"/>
          </a:xfrm>
        </p:grpSpPr>
        <p:sp>
          <p:nvSpPr>
            <p:cNvPr id="34" name="Freeform 18">
              <a:extLst>
                <a:ext uri="{FF2B5EF4-FFF2-40B4-BE49-F238E27FC236}">
                  <a16:creationId xmlns:a16="http://schemas.microsoft.com/office/drawing/2014/main" id="{865CB11D-1818-C5D0-5606-0B59876B4D1F}"/>
                </a:ext>
              </a:extLst>
            </p:cNvPr>
            <p:cNvSpPr/>
            <p:nvPr/>
          </p:nvSpPr>
          <p:spPr>
            <a:xfrm>
              <a:off x="-185816" y="-29386"/>
              <a:ext cx="2833936" cy="500771"/>
            </a:xfrm>
            <a:custGeom>
              <a:avLst/>
              <a:gdLst/>
              <a:ahLst/>
              <a:cxnLst/>
              <a:rect l="l" t="t" r="r" b="b"/>
              <a:pathLst>
                <a:path w="2721575" h="500771">
                  <a:moveTo>
                    <a:pt x="52822" y="0"/>
                  </a:moveTo>
                  <a:lnTo>
                    <a:pt x="2668754" y="0"/>
                  </a:lnTo>
                  <a:cubicBezTo>
                    <a:pt x="2697926" y="0"/>
                    <a:pt x="2721575" y="23649"/>
                    <a:pt x="2721575" y="52822"/>
                  </a:cubicBezTo>
                  <a:lnTo>
                    <a:pt x="2721575" y="447950"/>
                  </a:lnTo>
                  <a:cubicBezTo>
                    <a:pt x="2721575" y="477122"/>
                    <a:pt x="2697926" y="500771"/>
                    <a:pt x="2668754" y="500771"/>
                  </a:cubicBezTo>
                  <a:lnTo>
                    <a:pt x="52822" y="500771"/>
                  </a:lnTo>
                  <a:cubicBezTo>
                    <a:pt x="23649" y="500771"/>
                    <a:pt x="0" y="477122"/>
                    <a:pt x="0" y="447950"/>
                  </a:cubicBezTo>
                  <a:lnTo>
                    <a:pt x="0" y="52822"/>
                  </a:lnTo>
                  <a:cubicBezTo>
                    <a:pt x="0" y="23649"/>
                    <a:pt x="23649" y="0"/>
                    <a:pt x="52822" y="0"/>
                  </a:cubicBezTo>
                  <a:close/>
                </a:path>
              </a:pathLst>
            </a:custGeom>
            <a:solidFill>
              <a:schemeClr val="accent5">
                <a:lumMod val="75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TextBox 19">
              <a:extLst>
                <a:ext uri="{FF2B5EF4-FFF2-40B4-BE49-F238E27FC236}">
                  <a16:creationId xmlns:a16="http://schemas.microsoft.com/office/drawing/2014/main" id="{BD45F7B4-2DE5-63FC-7296-FB52DC0901D6}"/>
                </a:ext>
              </a:extLst>
            </p:cNvPr>
            <p:cNvSpPr txBox="1"/>
            <p:nvPr/>
          </p:nvSpPr>
          <p:spPr>
            <a:xfrm>
              <a:off x="0" y="-161925"/>
              <a:ext cx="2721575" cy="662696"/>
            </a:xfrm>
            <a:prstGeom prst="rect">
              <a:avLst/>
            </a:prstGeom>
          </p:spPr>
          <p:txBody>
            <a:bodyPr lIns="36747" tIns="36747" rIns="36747" bIns="36747" rtlCol="0" anchor="ctr"/>
            <a:lstStyle/>
            <a:p>
              <a:pPr marL="0" marR="0" lvl="0" indent="0" algn="l" defTabSz="914400" rtl="0" eaLnBrk="1" fontAlgn="auto" latinLnBrk="0" hangingPunct="1">
                <a:lnSpc>
                  <a:spcPts val="6559"/>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2" name="Group 2"/>
          <p:cNvGrpSpPr/>
          <p:nvPr/>
        </p:nvGrpSpPr>
        <p:grpSpPr>
          <a:xfrm>
            <a:off x="628336" y="1766307"/>
            <a:ext cx="17136311" cy="3089503"/>
            <a:chOff x="0" y="0"/>
            <a:chExt cx="6239217" cy="1124867"/>
          </a:xfrm>
        </p:grpSpPr>
        <p:sp>
          <p:nvSpPr>
            <p:cNvPr id="3" name="Freeform 3"/>
            <p:cNvSpPr/>
            <p:nvPr/>
          </p:nvSpPr>
          <p:spPr>
            <a:xfrm>
              <a:off x="0" y="0"/>
              <a:ext cx="6239217" cy="1124867"/>
            </a:xfrm>
            <a:custGeom>
              <a:avLst/>
              <a:gdLst/>
              <a:ahLst/>
              <a:cxnLst/>
              <a:rect l="l" t="t" r="r" b="b"/>
              <a:pathLst>
                <a:path w="6239217" h="1124867">
                  <a:moveTo>
                    <a:pt x="23041" y="0"/>
                  </a:moveTo>
                  <a:lnTo>
                    <a:pt x="6216176" y="0"/>
                  </a:lnTo>
                  <a:cubicBezTo>
                    <a:pt x="6228901" y="0"/>
                    <a:pt x="6239217" y="10316"/>
                    <a:pt x="6239217" y="23041"/>
                  </a:cubicBezTo>
                  <a:lnTo>
                    <a:pt x="6239217" y="1101826"/>
                  </a:lnTo>
                  <a:cubicBezTo>
                    <a:pt x="6239217" y="1107937"/>
                    <a:pt x="6236789" y="1113798"/>
                    <a:pt x="6232468" y="1118119"/>
                  </a:cubicBezTo>
                  <a:cubicBezTo>
                    <a:pt x="6228147" y="1122440"/>
                    <a:pt x="6222287" y="1124867"/>
                    <a:pt x="6216176" y="1124867"/>
                  </a:cubicBezTo>
                  <a:lnTo>
                    <a:pt x="23041" y="1124867"/>
                  </a:lnTo>
                  <a:cubicBezTo>
                    <a:pt x="10316" y="1124867"/>
                    <a:pt x="0" y="1114551"/>
                    <a:pt x="0" y="1101826"/>
                  </a:cubicBezTo>
                  <a:lnTo>
                    <a:pt x="0" y="23041"/>
                  </a:lnTo>
                  <a:cubicBezTo>
                    <a:pt x="0" y="10316"/>
                    <a:pt x="10316" y="0"/>
                    <a:pt x="23041" y="0"/>
                  </a:cubicBezTo>
                  <a:close/>
                </a:path>
              </a:pathLst>
            </a:custGeom>
            <a:solidFill>
              <a:srgbClr val="00A8A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4"/>
            <p:cNvSpPr txBox="1"/>
            <p:nvPr/>
          </p:nvSpPr>
          <p:spPr>
            <a:xfrm>
              <a:off x="0" y="-161925"/>
              <a:ext cx="6239217" cy="1286792"/>
            </a:xfrm>
            <a:prstGeom prst="rect">
              <a:avLst/>
            </a:prstGeom>
          </p:spPr>
          <p:txBody>
            <a:bodyPr lIns="36747" tIns="36747" rIns="36747" bIns="36747" rtlCol="0" anchor="ctr"/>
            <a:lstStyle/>
            <a:p>
              <a:pPr marL="0" marR="0" lvl="0" indent="0" algn="l" defTabSz="914400" rtl="0" eaLnBrk="1" fontAlgn="auto" latinLnBrk="0" hangingPunct="1">
                <a:lnSpc>
                  <a:spcPts val="6559"/>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5" name="Group 5"/>
          <p:cNvGrpSpPr/>
          <p:nvPr/>
        </p:nvGrpSpPr>
        <p:grpSpPr>
          <a:xfrm>
            <a:off x="1124853" y="2205749"/>
            <a:ext cx="16143276" cy="2274882"/>
            <a:chOff x="0" y="0"/>
            <a:chExt cx="5877659" cy="909010"/>
          </a:xfrm>
        </p:grpSpPr>
        <p:sp>
          <p:nvSpPr>
            <p:cNvPr id="6" name="Freeform 6"/>
            <p:cNvSpPr/>
            <p:nvPr/>
          </p:nvSpPr>
          <p:spPr>
            <a:xfrm>
              <a:off x="0" y="0"/>
              <a:ext cx="5877659" cy="909010"/>
            </a:xfrm>
            <a:custGeom>
              <a:avLst/>
              <a:gdLst/>
              <a:ahLst/>
              <a:cxnLst/>
              <a:rect l="l" t="t" r="r" b="b"/>
              <a:pathLst>
                <a:path w="5877659" h="909010">
                  <a:moveTo>
                    <a:pt x="24458" y="0"/>
                  </a:moveTo>
                  <a:lnTo>
                    <a:pt x="5853201" y="0"/>
                  </a:lnTo>
                  <a:cubicBezTo>
                    <a:pt x="5866709" y="0"/>
                    <a:pt x="5877659" y="10950"/>
                    <a:pt x="5877659" y="24458"/>
                  </a:cubicBezTo>
                  <a:lnTo>
                    <a:pt x="5877659" y="884552"/>
                  </a:lnTo>
                  <a:cubicBezTo>
                    <a:pt x="5877659" y="898060"/>
                    <a:pt x="5866709" y="909010"/>
                    <a:pt x="5853201" y="909010"/>
                  </a:cubicBezTo>
                  <a:lnTo>
                    <a:pt x="24458" y="909010"/>
                  </a:lnTo>
                  <a:cubicBezTo>
                    <a:pt x="10950" y="909010"/>
                    <a:pt x="0" y="898060"/>
                    <a:pt x="0" y="884552"/>
                  </a:cubicBezTo>
                  <a:lnTo>
                    <a:pt x="0" y="24458"/>
                  </a:lnTo>
                  <a:cubicBezTo>
                    <a:pt x="0" y="10950"/>
                    <a:pt x="10950" y="0"/>
                    <a:pt x="24458" y="0"/>
                  </a:cubicBezTo>
                  <a:close/>
                </a:path>
              </a:pathLst>
            </a:custGeom>
            <a:solidFill>
              <a:srgbClr val="A8E3F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7"/>
            <p:cNvSpPr txBox="1"/>
            <p:nvPr/>
          </p:nvSpPr>
          <p:spPr>
            <a:xfrm>
              <a:off x="0" y="-114300"/>
              <a:ext cx="5877659" cy="1023310"/>
            </a:xfrm>
            <a:prstGeom prst="rect">
              <a:avLst/>
            </a:prstGeom>
          </p:spPr>
          <p:txBody>
            <a:bodyPr lIns="36747" tIns="36747" rIns="36747" bIns="36747" rtlCol="0" anchor="ctr"/>
            <a:lstStyle/>
            <a:p>
              <a:pPr marL="0" marR="0" lvl="0" indent="0" algn="ctr" defTabSz="914400" rtl="0" eaLnBrk="1" fontAlgn="auto" latinLnBrk="0" hangingPunct="1">
                <a:lnSpc>
                  <a:spcPts val="4639"/>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00F0D"/>
                  </a:solidFill>
                  <a:effectLst/>
                  <a:uLnTx/>
                  <a:uFillTx/>
                  <a:latin typeface="Solway Bold" panose="020B0604020202020204" charset="0"/>
                  <a:ea typeface="Solway"/>
                  <a:cs typeface="Solway"/>
                  <a:sym typeface="Solway"/>
                </a:rPr>
                <a:t>Nutrition standards for food sold in schools including the</a:t>
              </a:r>
              <a:r>
                <a:rPr lang="en-US" sz="4400" dirty="0">
                  <a:solidFill>
                    <a:srgbClr val="100F0D"/>
                  </a:solidFill>
                  <a:latin typeface="Solway Bold" panose="020B0604020202020204" charset="0"/>
                  <a:ea typeface="Solway"/>
                  <a:cs typeface="Solway"/>
                  <a:sym typeface="Solway"/>
                </a:rPr>
                <a:t> </a:t>
              </a:r>
              <a:r>
                <a:rPr kumimoji="0" lang="en-US" sz="4400" b="1" i="0" u="none" strike="noStrike" kern="1200" cap="none" spc="0" normalizeH="0" baseline="0" noProof="0" dirty="0">
                  <a:ln>
                    <a:noFill/>
                  </a:ln>
                  <a:solidFill>
                    <a:srgbClr val="100F0D"/>
                  </a:solidFill>
                  <a:effectLst/>
                  <a:uLnTx/>
                  <a:uFillTx/>
                  <a:latin typeface="Solway Bold" panose="020B0604020202020204" charset="0"/>
                  <a:ea typeface="Solway Bold"/>
                  <a:cs typeface="Solway Bold"/>
                  <a:sym typeface="Solway Bold"/>
                </a:rPr>
                <a:t>Cafeteria, Vending </a:t>
              </a:r>
              <a:r>
                <a:rPr lang="en-US" sz="4400" b="1" dirty="0">
                  <a:solidFill>
                    <a:srgbClr val="100F0D"/>
                  </a:solidFill>
                  <a:latin typeface="Solway Bold" panose="020B0604020202020204" charset="0"/>
                  <a:ea typeface="Solway Bold"/>
                  <a:cs typeface="Solway Bold"/>
                  <a:sym typeface="Solway Bold"/>
                </a:rPr>
                <a:t>M</a:t>
              </a:r>
              <a:r>
                <a:rPr kumimoji="0" lang="en-US" sz="4400" b="1" i="0" u="none" strike="noStrike" kern="1200" cap="none" spc="0" normalizeH="0" baseline="0" noProof="0" dirty="0">
                  <a:ln>
                    <a:noFill/>
                  </a:ln>
                  <a:solidFill>
                    <a:srgbClr val="100F0D"/>
                  </a:solidFill>
                  <a:effectLst/>
                  <a:uLnTx/>
                  <a:uFillTx/>
                  <a:latin typeface="Solway Bold" panose="020B0604020202020204" charset="0"/>
                  <a:ea typeface="Solway Bold"/>
                  <a:cs typeface="Solway Bold"/>
                  <a:sym typeface="Solway Bold"/>
                </a:rPr>
                <a:t>achines, School </a:t>
              </a:r>
              <a:r>
                <a:rPr lang="en-US" sz="4400" b="1" dirty="0">
                  <a:solidFill>
                    <a:srgbClr val="100F0D"/>
                  </a:solidFill>
                  <a:latin typeface="Solway Bold" panose="020B0604020202020204" charset="0"/>
                  <a:ea typeface="Solway Bold"/>
                  <a:cs typeface="Solway Bold"/>
                  <a:sym typeface="Solway Bold"/>
                </a:rPr>
                <a:t>S</a:t>
              </a:r>
              <a:r>
                <a:rPr kumimoji="0" lang="en-US" sz="4400" b="1" i="0" u="none" strike="noStrike" kern="1200" cap="none" spc="0" normalizeH="0" baseline="0" noProof="0" dirty="0">
                  <a:ln>
                    <a:noFill/>
                  </a:ln>
                  <a:solidFill>
                    <a:srgbClr val="100F0D"/>
                  </a:solidFill>
                  <a:effectLst/>
                  <a:uLnTx/>
                  <a:uFillTx/>
                  <a:latin typeface="Solway Bold" panose="020B0604020202020204" charset="0"/>
                  <a:ea typeface="Solway Bold"/>
                  <a:cs typeface="Solway Bold"/>
                  <a:sym typeface="Solway Bold"/>
                </a:rPr>
                <a:t>tores, </a:t>
              </a:r>
            </a:p>
            <a:p>
              <a:pPr marL="0" marR="0" lvl="0" indent="0" algn="ctr" defTabSz="914400" rtl="0" eaLnBrk="1" fontAlgn="auto" latinLnBrk="0" hangingPunct="1">
                <a:lnSpc>
                  <a:spcPts val="463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100F0D"/>
                  </a:solidFill>
                  <a:effectLst/>
                  <a:uLnTx/>
                  <a:uFillTx/>
                  <a:latin typeface="Solway Bold" panose="020B0604020202020204" charset="0"/>
                  <a:ea typeface="Solway Bold"/>
                  <a:cs typeface="Solway Bold"/>
                  <a:sym typeface="Solway Bold"/>
                </a:rPr>
                <a:t>and </a:t>
              </a:r>
              <a:r>
                <a:rPr lang="en-US" sz="4400" b="1" dirty="0">
                  <a:solidFill>
                    <a:srgbClr val="100F0D"/>
                  </a:solidFill>
                  <a:latin typeface="Solway Bold" panose="020B0604020202020204" charset="0"/>
                  <a:ea typeface="Solway Bold"/>
                  <a:cs typeface="Solway Bold"/>
                  <a:sym typeface="Solway Bold"/>
                </a:rPr>
                <a:t>F</a:t>
              </a:r>
              <a:r>
                <a:rPr kumimoji="0" lang="en-US" sz="4400" b="1" i="0" u="none" strike="noStrike" kern="1200" cap="none" spc="0" normalizeH="0" baseline="0" noProof="0" dirty="0" err="1">
                  <a:ln>
                    <a:noFill/>
                  </a:ln>
                  <a:solidFill>
                    <a:srgbClr val="100F0D"/>
                  </a:solidFill>
                  <a:effectLst/>
                  <a:uLnTx/>
                  <a:uFillTx/>
                  <a:latin typeface="Solway Bold" panose="020B0604020202020204" charset="0"/>
                  <a:ea typeface="Solway Bold"/>
                  <a:cs typeface="Solway Bold"/>
                  <a:sym typeface="Solway Bold"/>
                </a:rPr>
                <a:t>undraisers</a:t>
              </a:r>
              <a:r>
                <a:rPr kumimoji="0" lang="en-US" sz="4400" b="1" i="0" u="none" strike="noStrike" kern="1200" cap="none" spc="0" normalizeH="0" baseline="0" noProof="0" dirty="0">
                  <a:ln>
                    <a:noFill/>
                  </a:ln>
                  <a:solidFill>
                    <a:srgbClr val="100F0D"/>
                  </a:solidFill>
                  <a:effectLst/>
                  <a:uLnTx/>
                  <a:uFillTx/>
                  <a:latin typeface="Solway Bold" panose="020B0604020202020204" charset="0"/>
                  <a:ea typeface="Solway Bold"/>
                  <a:cs typeface="Solway Bold"/>
                  <a:sym typeface="Solway Bold"/>
                </a:rPr>
                <a:t>.</a:t>
              </a:r>
            </a:p>
          </p:txBody>
        </p:sp>
      </p:grpSp>
      <p:sp>
        <p:nvSpPr>
          <p:cNvPr id="8" name="TextBox 8"/>
          <p:cNvSpPr txBox="1"/>
          <p:nvPr/>
        </p:nvSpPr>
        <p:spPr>
          <a:xfrm>
            <a:off x="1709602" y="594425"/>
            <a:ext cx="14868796" cy="1087624"/>
          </a:xfrm>
          <a:prstGeom prst="rect">
            <a:avLst/>
          </a:prstGeom>
        </p:spPr>
        <p:txBody>
          <a:bodyPr lIns="0" tIns="0" rIns="0" bIns="0" rtlCol="0" anchor="t">
            <a:spAutoFit/>
          </a:bodyPr>
          <a:lstStyle/>
          <a:p>
            <a:pPr marL="0" marR="0" lvl="0" indent="0" algn="ctr" defTabSz="914400" rtl="0" eaLnBrk="1" fontAlgn="auto" latinLnBrk="0" hangingPunct="1">
              <a:lnSpc>
                <a:spcPts val="7931"/>
              </a:lnSpc>
              <a:spcBef>
                <a:spcPts val="0"/>
              </a:spcBef>
              <a:spcAft>
                <a:spcPts val="0"/>
              </a:spcAft>
              <a:buClrTx/>
              <a:buSzTx/>
              <a:buFontTx/>
              <a:buNone/>
              <a:tabLst/>
              <a:defRPr/>
            </a:pPr>
            <a:r>
              <a:rPr kumimoji="0" lang="en-US" sz="8621" b="1" i="0" u="none" strike="noStrike" kern="1200" cap="none" spc="0" normalizeH="0" baseline="0" noProof="0" dirty="0">
                <a:ln>
                  <a:noFill/>
                </a:ln>
                <a:solidFill>
                  <a:srgbClr val="FFDE59"/>
                </a:solidFill>
                <a:effectLst/>
                <a:uLnTx/>
                <a:uFillTx/>
                <a:latin typeface="Solway Bold"/>
                <a:ea typeface="Solway Bold"/>
                <a:cs typeface="Solway Bold"/>
                <a:sym typeface="Solway Bold"/>
              </a:rPr>
              <a:t>Smart Snacks</a:t>
            </a:r>
          </a:p>
        </p:txBody>
      </p:sp>
      <p:grpSp>
        <p:nvGrpSpPr>
          <p:cNvPr id="13" name="Group 13"/>
          <p:cNvGrpSpPr/>
          <p:nvPr/>
        </p:nvGrpSpPr>
        <p:grpSpPr>
          <a:xfrm>
            <a:off x="9885647" y="5382530"/>
            <a:ext cx="7209242" cy="1534677"/>
            <a:chOff x="80632" y="-316561"/>
            <a:chExt cx="3140510" cy="772436"/>
          </a:xfrm>
        </p:grpSpPr>
        <p:sp>
          <p:nvSpPr>
            <p:cNvPr id="14" name="Freeform 14"/>
            <p:cNvSpPr/>
            <p:nvPr/>
          </p:nvSpPr>
          <p:spPr>
            <a:xfrm>
              <a:off x="82379" y="-316561"/>
              <a:ext cx="3138763" cy="772436"/>
            </a:xfrm>
            <a:custGeom>
              <a:avLst/>
              <a:gdLst/>
              <a:ahLst/>
              <a:cxnLst/>
              <a:rect l="l" t="t" r="r" b="b"/>
              <a:pathLst>
                <a:path w="3138763" h="287471">
                  <a:moveTo>
                    <a:pt x="45801" y="0"/>
                  </a:moveTo>
                  <a:lnTo>
                    <a:pt x="3092963" y="0"/>
                  </a:lnTo>
                  <a:cubicBezTo>
                    <a:pt x="3105110" y="0"/>
                    <a:pt x="3116759" y="4825"/>
                    <a:pt x="3125349" y="13415"/>
                  </a:cubicBezTo>
                  <a:cubicBezTo>
                    <a:pt x="3133938" y="22004"/>
                    <a:pt x="3138763" y="33654"/>
                    <a:pt x="3138763" y="45801"/>
                  </a:cubicBezTo>
                  <a:lnTo>
                    <a:pt x="3138763" y="241670"/>
                  </a:lnTo>
                  <a:cubicBezTo>
                    <a:pt x="3138763" y="253818"/>
                    <a:pt x="3133938" y="265467"/>
                    <a:pt x="3125349" y="274056"/>
                  </a:cubicBezTo>
                  <a:cubicBezTo>
                    <a:pt x="3116759" y="282646"/>
                    <a:pt x="3105110" y="287471"/>
                    <a:pt x="3092963" y="287471"/>
                  </a:cubicBezTo>
                  <a:lnTo>
                    <a:pt x="45801" y="287471"/>
                  </a:lnTo>
                  <a:cubicBezTo>
                    <a:pt x="33654" y="287471"/>
                    <a:pt x="22004" y="282646"/>
                    <a:pt x="13415" y="274056"/>
                  </a:cubicBezTo>
                  <a:cubicBezTo>
                    <a:pt x="4825" y="265467"/>
                    <a:pt x="0" y="253818"/>
                    <a:pt x="0" y="241670"/>
                  </a:cubicBezTo>
                  <a:lnTo>
                    <a:pt x="0" y="45801"/>
                  </a:lnTo>
                  <a:cubicBezTo>
                    <a:pt x="0" y="33654"/>
                    <a:pt x="4825" y="22004"/>
                    <a:pt x="13415" y="13415"/>
                  </a:cubicBezTo>
                  <a:cubicBezTo>
                    <a:pt x="22004" y="4825"/>
                    <a:pt x="33654" y="0"/>
                    <a:pt x="45801" y="0"/>
                  </a:cubicBezTo>
                  <a:close/>
                </a:path>
              </a:pathLst>
            </a:custGeom>
            <a:solidFill>
              <a:srgbClr val="A8E3F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TextBox 15"/>
            <p:cNvSpPr txBox="1"/>
            <p:nvPr/>
          </p:nvSpPr>
          <p:spPr>
            <a:xfrm>
              <a:off x="80632" y="-131229"/>
              <a:ext cx="3138763" cy="401771"/>
            </a:xfrm>
            <a:prstGeom prst="rect">
              <a:avLst/>
            </a:prstGeom>
          </p:spPr>
          <p:txBody>
            <a:bodyPr lIns="36747" tIns="36747" rIns="36747" bIns="36747" rtlCol="0" anchor="ctr"/>
            <a:lstStyle/>
            <a:p>
              <a:pPr marL="0" marR="0" lvl="0" indent="0" algn="ctr" defTabSz="914400" rtl="0" eaLnBrk="1" fontAlgn="auto" latinLnBrk="0" hangingPunct="1">
                <a:lnSpc>
                  <a:spcPts val="4639"/>
                </a:lnSpc>
                <a:spcBef>
                  <a:spcPts val="0"/>
                </a:spcBef>
                <a:spcAft>
                  <a:spcPts val="0"/>
                </a:spcAft>
                <a:buClrTx/>
                <a:buSzTx/>
                <a:buFontTx/>
                <a:buNone/>
                <a:tabLst/>
                <a:defRPr/>
              </a:pPr>
              <a:r>
                <a:rPr kumimoji="0" lang="en-US" sz="4400" b="1" i="0" strike="noStrike" kern="1200" cap="none" spc="0" normalizeH="0" baseline="0" noProof="0" dirty="0">
                  <a:ln>
                    <a:noFill/>
                  </a:ln>
                  <a:solidFill>
                    <a:srgbClr val="100F0D"/>
                  </a:solidFill>
                  <a:effectLst/>
                  <a:uLnTx/>
                  <a:uFillTx/>
                  <a:latin typeface="Solway Bold"/>
                  <a:ea typeface="Solway Bold"/>
                  <a:cs typeface="Solway Bold"/>
                  <a:sym typeface="Solway Bold"/>
                </a:rPr>
                <a:t>Smart Snack Calculator</a:t>
              </a:r>
              <a:endParaRPr kumimoji="0" lang="en-US" sz="4400" b="1" i="0" strike="noStrike" kern="1200" cap="none" spc="0" normalizeH="0" baseline="0" noProof="0" dirty="0">
                <a:ln>
                  <a:noFill/>
                </a:ln>
                <a:solidFill>
                  <a:srgbClr val="100F0D"/>
                </a:solidFill>
                <a:effectLst/>
                <a:uLnTx/>
                <a:uFillTx/>
                <a:latin typeface="Solway Bold"/>
                <a:ea typeface="Solway Bold"/>
                <a:cs typeface="Solway Bold"/>
                <a:sym typeface="Solway Bold"/>
                <a:hlinkClick r:id="rId15" tooltip="https://foodplanner.healthiergeneration.org/calculator/"/>
              </a:endParaRPr>
            </a:p>
          </p:txBody>
        </p:sp>
      </p:grpSp>
      <p:grpSp>
        <p:nvGrpSpPr>
          <p:cNvPr id="17" name="Group 17"/>
          <p:cNvGrpSpPr/>
          <p:nvPr/>
        </p:nvGrpSpPr>
        <p:grpSpPr>
          <a:xfrm>
            <a:off x="1027974" y="3843176"/>
            <a:ext cx="7783543" cy="6455896"/>
            <a:chOff x="-73455" y="-161925"/>
            <a:chExt cx="2833936" cy="662696"/>
          </a:xfrm>
        </p:grpSpPr>
        <p:sp>
          <p:nvSpPr>
            <p:cNvPr id="18" name="Freeform 18"/>
            <p:cNvSpPr/>
            <p:nvPr/>
          </p:nvSpPr>
          <p:spPr>
            <a:xfrm>
              <a:off x="-73455" y="-29386"/>
              <a:ext cx="2833936" cy="500771"/>
            </a:xfrm>
            <a:custGeom>
              <a:avLst/>
              <a:gdLst/>
              <a:ahLst/>
              <a:cxnLst/>
              <a:rect l="l" t="t" r="r" b="b"/>
              <a:pathLst>
                <a:path w="2721575" h="500771">
                  <a:moveTo>
                    <a:pt x="52822" y="0"/>
                  </a:moveTo>
                  <a:lnTo>
                    <a:pt x="2668754" y="0"/>
                  </a:lnTo>
                  <a:cubicBezTo>
                    <a:pt x="2697926" y="0"/>
                    <a:pt x="2721575" y="23649"/>
                    <a:pt x="2721575" y="52822"/>
                  </a:cubicBezTo>
                  <a:lnTo>
                    <a:pt x="2721575" y="447950"/>
                  </a:lnTo>
                  <a:cubicBezTo>
                    <a:pt x="2721575" y="477122"/>
                    <a:pt x="2697926" y="500771"/>
                    <a:pt x="2668754" y="500771"/>
                  </a:cubicBezTo>
                  <a:lnTo>
                    <a:pt x="52822" y="500771"/>
                  </a:lnTo>
                  <a:cubicBezTo>
                    <a:pt x="23649" y="500771"/>
                    <a:pt x="0" y="477122"/>
                    <a:pt x="0" y="447950"/>
                  </a:cubicBezTo>
                  <a:lnTo>
                    <a:pt x="0" y="52822"/>
                  </a:lnTo>
                  <a:cubicBezTo>
                    <a:pt x="0" y="23649"/>
                    <a:pt x="23649" y="0"/>
                    <a:pt x="52822" y="0"/>
                  </a:cubicBezTo>
                  <a:close/>
                </a:path>
              </a:pathLst>
            </a:custGeom>
            <a:solidFill>
              <a:schemeClr val="accent5">
                <a:lumMod val="75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TextBox 19"/>
            <p:cNvSpPr txBox="1"/>
            <p:nvPr/>
          </p:nvSpPr>
          <p:spPr>
            <a:xfrm>
              <a:off x="0" y="-161925"/>
              <a:ext cx="2721575" cy="662696"/>
            </a:xfrm>
            <a:prstGeom prst="rect">
              <a:avLst/>
            </a:prstGeom>
          </p:spPr>
          <p:txBody>
            <a:bodyPr lIns="36747" tIns="36747" rIns="36747" bIns="36747" rtlCol="0" anchor="ctr"/>
            <a:lstStyle/>
            <a:p>
              <a:pPr marL="0" marR="0" lvl="0" indent="0" algn="l" defTabSz="914400" rtl="0" eaLnBrk="1" fontAlgn="auto" latinLnBrk="0" hangingPunct="1">
                <a:lnSpc>
                  <a:spcPts val="6559"/>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30" name="Picture 29">
            <a:extLst>
              <a:ext uri="{FF2B5EF4-FFF2-40B4-BE49-F238E27FC236}">
                <a16:creationId xmlns:a16="http://schemas.microsoft.com/office/drawing/2014/main" id="{D0CB7055-C0E6-E979-E20B-999EF31ED50B}"/>
              </a:ext>
            </a:extLst>
          </p:cNvPr>
          <p:cNvPicPr>
            <a:picLocks noChangeAspect="1"/>
          </p:cNvPicPr>
          <p:nvPr/>
        </p:nvPicPr>
        <p:blipFill>
          <a:blip r:embed="rId16"/>
          <a:stretch>
            <a:fillRect/>
          </a:stretch>
        </p:blipFill>
        <p:spPr>
          <a:xfrm>
            <a:off x="3444854" y="7123954"/>
            <a:ext cx="2641177" cy="2641177"/>
          </a:xfrm>
          <a:prstGeom prst="rect">
            <a:avLst/>
          </a:prstGeom>
        </p:spPr>
      </p:pic>
      <p:pic>
        <p:nvPicPr>
          <p:cNvPr id="32" name="Picture 31">
            <a:extLst>
              <a:ext uri="{FF2B5EF4-FFF2-40B4-BE49-F238E27FC236}">
                <a16:creationId xmlns:a16="http://schemas.microsoft.com/office/drawing/2014/main" id="{E5D2A1D5-90BE-9CD8-6486-AA0A5D690F4C}"/>
              </a:ext>
            </a:extLst>
          </p:cNvPr>
          <p:cNvPicPr>
            <a:picLocks noChangeAspect="1"/>
          </p:cNvPicPr>
          <p:nvPr/>
        </p:nvPicPr>
        <p:blipFill>
          <a:blip r:embed="rId17"/>
          <a:stretch>
            <a:fillRect/>
          </a:stretch>
        </p:blipFill>
        <p:spPr>
          <a:xfrm>
            <a:off x="12396228" y="7266021"/>
            <a:ext cx="2498300" cy="2498300"/>
          </a:xfrm>
          <a:prstGeom prst="rect">
            <a:avLst/>
          </a:prstGeom>
        </p:spPr>
      </p:pic>
      <p:grpSp>
        <p:nvGrpSpPr>
          <p:cNvPr id="36" name="Group 13">
            <a:extLst>
              <a:ext uri="{FF2B5EF4-FFF2-40B4-BE49-F238E27FC236}">
                <a16:creationId xmlns:a16="http://schemas.microsoft.com/office/drawing/2014/main" id="{E789A47A-DFB7-23C8-0270-305CC793322D}"/>
              </a:ext>
            </a:extLst>
          </p:cNvPr>
          <p:cNvGrpSpPr/>
          <p:nvPr/>
        </p:nvGrpSpPr>
        <p:grpSpPr>
          <a:xfrm>
            <a:off x="1523999" y="5416398"/>
            <a:ext cx="6324601" cy="1534677"/>
            <a:chOff x="0" y="-316561"/>
            <a:chExt cx="3221142" cy="772436"/>
          </a:xfrm>
        </p:grpSpPr>
        <p:sp>
          <p:nvSpPr>
            <p:cNvPr id="37" name="Freeform 14">
              <a:extLst>
                <a:ext uri="{FF2B5EF4-FFF2-40B4-BE49-F238E27FC236}">
                  <a16:creationId xmlns:a16="http://schemas.microsoft.com/office/drawing/2014/main" id="{A2C6745E-9F33-249D-B0B5-A613FD285B0A}"/>
                </a:ext>
              </a:extLst>
            </p:cNvPr>
            <p:cNvSpPr/>
            <p:nvPr/>
          </p:nvSpPr>
          <p:spPr>
            <a:xfrm>
              <a:off x="82379" y="-316561"/>
              <a:ext cx="3138763" cy="772436"/>
            </a:xfrm>
            <a:custGeom>
              <a:avLst/>
              <a:gdLst/>
              <a:ahLst/>
              <a:cxnLst/>
              <a:rect l="l" t="t" r="r" b="b"/>
              <a:pathLst>
                <a:path w="3138763" h="287471">
                  <a:moveTo>
                    <a:pt x="45801" y="0"/>
                  </a:moveTo>
                  <a:lnTo>
                    <a:pt x="3092963" y="0"/>
                  </a:lnTo>
                  <a:cubicBezTo>
                    <a:pt x="3105110" y="0"/>
                    <a:pt x="3116759" y="4825"/>
                    <a:pt x="3125349" y="13415"/>
                  </a:cubicBezTo>
                  <a:cubicBezTo>
                    <a:pt x="3133938" y="22004"/>
                    <a:pt x="3138763" y="33654"/>
                    <a:pt x="3138763" y="45801"/>
                  </a:cubicBezTo>
                  <a:lnTo>
                    <a:pt x="3138763" y="241670"/>
                  </a:lnTo>
                  <a:cubicBezTo>
                    <a:pt x="3138763" y="253818"/>
                    <a:pt x="3133938" y="265467"/>
                    <a:pt x="3125349" y="274056"/>
                  </a:cubicBezTo>
                  <a:cubicBezTo>
                    <a:pt x="3116759" y="282646"/>
                    <a:pt x="3105110" y="287471"/>
                    <a:pt x="3092963" y="287471"/>
                  </a:cubicBezTo>
                  <a:lnTo>
                    <a:pt x="45801" y="287471"/>
                  </a:lnTo>
                  <a:cubicBezTo>
                    <a:pt x="33654" y="287471"/>
                    <a:pt x="22004" y="282646"/>
                    <a:pt x="13415" y="274056"/>
                  </a:cubicBezTo>
                  <a:cubicBezTo>
                    <a:pt x="4825" y="265467"/>
                    <a:pt x="0" y="253818"/>
                    <a:pt x="0" y="241670"/>
                  </a:cubicBezTo>
                  <a:lnTo>
                    <a:pt x="0" y="45801"/>
                  </a:lnTo>
                  <a:cubicBezTo>
                    <a:pt x="0" y="33654"/>
                    <a:pt x="4825" y="22004"/>
                    <a:pt x="13415" y="13415"/>
                  </a:cubicBezTo>
                  <a:cubicBezTo>
                    <a:pt x="22004" y="4825"/>
                    <a:pt x="33654" y="0"/>
                    <a:pt x="45801" y="0"/>
                  </a:cubicBezTo>
                  <a:close/>
                </a:path>
              </a:pathLst>
            </a:custGeom>
            <a:solidFill>
              <a:srgbClr val="A8E3F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 name="TextBox 15">
              <a:extLst>
                <a:ext uri="{FF2B5EF4-FFF2-40B4-BE49-F238E27FC236}">
                  <a16:creationId xmlns:a16="http://schemas.microsoft.com/office/drawing/2014/main" id="{DDCA332D-5851-ECEA-6B61-81007A8CA405}"/>
                </a:ext>
              </a:extLst>
            </p:cNvPr>
            <p:cNvSpPr txBox="1"/>
            <p:nvPr/>
          </p:nvSpPr>
          <p:spPr>
            <a:xfrm>
              <a:off x="0" y="-114300"/>
              <a:ext cx="3138763" cy="401771"/>
            </a:xfrm>
            <a:prstGeom prst="rect">
              <a:avLst/>
            </a:prstGeom>
          </p:spPr>
          <p:txBody>
            <a:bodyPr lIns="36747" tIns="36747" rIns="36747" bIns="36747" rtlCol="0" anchor="ctr"/>
            <a:lstStyle/>
            <a:p>
              <a:pPr marL="0" marR="0" lvl="0" indent="0" algn="ctr" defTabSz="914400" rtl="0" eaLnBrk="1" fontAlgn="auto" latinLnBrk="0" hangingPunct="1">
                <a:lnSpc>
                  <a:spcPts val="4639"/>
                </a:lnSpc>
                <a:spcBef>
                  <a:spcPts val="0"/>
                </a:spcBef>
                <a:spcAft>
                  <a:spcPts val="0"/>
                </a:spcAft>
                <a:buClrTx/>
                <a:buSzTx/>
                <a:buFontTx/>
                <a:buNone/>
                <a:tabLst/>
                <a:defRPr/>
              </a:pPr>
              <a:r>
                <a:rPr kumimoji="0" lang="en-US" sz="4400" b="1" i="0" strike="noStrike" kern="1200" cap="none" spc="0" normalizeH="0" baseline="0" noProof="0" dirty="0">
                  <a:ln>
                    <a:noFill/>
                  </a:ln>
                  <a:solidFill>
                    <a:srgbClr val="100F0D"/>
                  </a:solidFill>
                  <a:effectLst/>
                  <a:uLnTx/>
                  <a:uFillTx/>
                  <a:latin typeface="Solway Bold"/>
                  <a:ea typeface="Solway Bold"/>
                  <a:cs typeface="Solway Bold"/>
                  <a:sym typeface="Solway Bold"/>
                </a:rPr>
                <a:t>USDA Q&amp;A</a:t>
              </a:r>
              <a:endParaRPr kumimoji="0" lang="en-US" sz="4400" b="1" i="0" strike="noStrike" kern="1200" cap="none" spc="0" normalizeH="0" baseline="0" noProof="0" dirty="0">
                <a:ln>
                  <a:noFill/>
                </a:ln>
                <a:solidFill>
                  <a:srgbClr val="100F0D"/>
                </a:solidFill>
                <a:effectLst/>
                <a:uLnTx/>
                <a:uFillTx/>
                <a:latin typeface="Solway Bold"/>
                <a:ea typeface="Solway Bold"/>
                <a:cs typeface="Solway Bold"/>
                <a:sym typeface="Solway Bold"/>
                <a:hlinkClick r:id="rId15" tooltip="https://foodplanner.healthiergeneration.org/calculator/"/>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B508B"/>
        </a:solidFill>
        <a:effectLst/>
      </p:bgPr>
    </p:bg>
    <p:spTree>
      <p:nvGrpSpPr>
        <p:cNvPr id="1" name=""/>
        <p:cNvGrpSpPr/>
        <p:nvPr/>
      </p:nvGrpSpPr>
      <p:grpSpPr>
        <a:xfrm>
          <a:off x="0" y="0"/>
          <a:ext cx="0" cy="0"/>
          <a:chOff x="0" y="0"/>
          <a:chExt cx="0" cy="0"/>
        </a:xfrm>
      </p:grpSpPr>
      <p:grpSp>
        <p:nvGrpSpPr>
          <p:cNvPr id="2" name="Group 2"/>
          <p:cNvGrpSpPr/>
          <p:nvPr/>
        </p:nvGrpSpPr>
        <p:grpSpPr>
          <a:xfrm>
            <a:off x="626139" y="2119567"/>
            <a:ext cx="11037613" cy="7385085"/>
            <a:chOff x="0" y="-144661"/>
            <a:chExt cx="14716818" cy="9846780"/>
          </a:xfrm>
        </p:grpSpPr>
        <p:grpSp>
          <p:nvGrpSpPr>
            <p:cNvPr id="3" name="Group 3"/>
            <p:cNvGrpSpPr/>
            <p:nvPr/>
          </p:nvGrpSpPr>
          <p:grpSpPr>
            <a:xfrm>
              <a:off x="0" y="-144661"/>
              <a:ext cx="14716818" cy="9846780"/>
              <a:chOff x="0" y="-28575"/>
              <a:chExt cx="2907026" cy="1945043"/>
            </a:xfrm>
          </p:grpSpPr>
          <p:sp>
            <p:nvSpPr>
              <p:cNvPr id="4" name="Freeform 4"/>
              <p:cNvSpPr/>
              <p:nvPr/>
            </p:nvSpPr>
            <p:spPr>
              <a:xfrm>
                <a:off x="0" y="0"/>
                <a:ext cx="2907026" cy="1630825"/>
              </a:xfrm>
              <a:custGeom>
                <a:avLst/>
                <a:gdLst/>
                <a:ahLst/>
                <a:cxnLst/>
                <a:rect l="l" t="t" r="r" b="b"/>
                <a:pathLst>
                  <a:path w="2907026" h="1916468">
                    <a:moveTo>
                      <a:pt x="35772" y="0"/>
                    </a:moveTo>
                    <a:lnTo>
                      <a:pt x="2871254" y="0"/>
                    </a:lnTo>
                    <a:cubicBezTo>
                      <a:pt x="2891010" y="0"/>
                      <a:pt x="2907026" y="16016"/>
                      <a:pt x="2907026" y="35772"/>
                    </a:cubicBezTo>
                    <a:lnTo>
                      <a:pt x="2907026" y="1880696"/>
                    </a:lnTo>
                    <a:cubicBezTo>
                      <a:pt x="2907026" y="1890183"/>
                      <a:pt x="2903257" y="1899282"/>
                      <a:pt x="2896548" y="1905990"/>
                    </a:cubicBezTo>
                    <a:cubicBezTo>
                      <a:pt x="2889840" y="1912699"/>
                      <a:pt x="2880741" y="1916468"/>
                      <a:pt x="2871254" y="1916468"/>
                    </a:cubicBezTo>
                    <a:lnTo>
                      <a:pt x="35772" y="1916468"/>
                    </a:lnTo>
                    <a:cubicBezTo>
                      <a:pt x="26285" y="1916468"/>
                      <a:pt x="17186" y="1912699"/>
                      <a:pt x="10477" y="1905990"/>
                    </a:cubicBezTo>
                    <a:cubicBezTo>
                      <a:pt x="3769" y="1899282"/>
                      <a:pt x="0" y="1890183"/>
                      <a:pt x="0" y="1880696"/>
                    </a:cubicBezTo>
                    <a:lnTo>
                      <a:pt x="0" y="35772"/>
                    </a:lnTo>
                    <a:cubicBezTo>
                      <a:pt x="0" y="26285"/>
                      <a:pt x="3769" y="17186"/>
                      <a:pt x="10477" y="10477"/>
                    </a:cubicBezTo>
                    <a:cubicBezTo>
                      <a:pt x="17186" y="3769"/>
                      <a:pt x="26285" y="0"/>
                      <a:pt x="35772" y="0"/>
                    </a:cubicBezTo>
                    <a:close/>
                  </a:path>
                </a:pathLst>
              </a:custGeom>
              <a:solidFill>
                <a:srgbClr val="FFA500"/>
              </a:solidFill>
            </p:spPr>
            <p:txBody>
              <a:bodyPr/>
              <a:lstStyle/>
              <a:p>
                <a:endParaRPr lang="en-US" dirty="0"/>
              </a:p>
            </p:txBody>
          </p:sp>
          <p:sp>
            <p:nvSpPr>
              <p:cNvPr id="5" name="TextBox 5"/>
              <p:cNvSpPr txBox="1"/>
              <p:nvPr/>
            </p:nvSpPr>
            <p:spPr>
              <a:xfrm>
                <a:off x="0" y="-28575"/>
                <a:ext cx="2907026" cy="1945043"/>
              </a:xfrm>
              <a:prstGeom prst="rect">
                <a:avLst/>
              </a:prstGeom>
            </p:spPr>
            <p:txBody>
              <a:bodyPr lIns="50800" tIns="50800" rIns="50800" bIns="50800" rtlCol="0" anchor="ctr"/>
              <a:lstStyle/>
              <a:p>
                <a:pPr algn="ctr">
                  <a:lnSpc>
                    <a:spcPts val="1960"/>
                  </a:lnSpc>
                </a:pPr>
                <a:endParaRPr dirty="0"/>
              </a:p>
            </p:txBody>
          </p:sp>
        </p:grpSp>
        <p:grpSp>
          <p:nvGrpSpPr>
            <p:cNvPr id="6" name="Group 6"/>
            <p:cNvGrpSpPr/>
            <p:nvPr/>
          </p:nvGrpSpPr>
          <p:grpSpPr>
            <a:xfrm>
              <a:off x="477014" y="316986"/>
              <a:ext cx="13610154" cy="8858861"/>
              <a:chOff x="0" y="-57150"/>
              <a:chExt cx="3716525" cy="2419089"/>
            </a:xfrm>
          </p:grpSpPr>
          <p:sp>
            <p:nvSpPr>
              <p:cNvPr id="7" name="Freeform 7"/>
              <p:cNvSpPr/>
              <p:nvPr/>
            </p:nvSpPr>
            <p:spPr>
              <a:xfrm>
                <a:off x="0" y="0"/>
                <a:ext cx="3716525" cy="1979273"/>
              </a:xfrm>
              <a:custGeom>
                <a:avLst/>
                <a:gdLst/>
                <a:ahLst/>
                <a:cxnLst/>
                <a:rect l="l" t="t" r="r" b="b"/>
                <a:pathLst>
                  <a:path w="3716525" h="2361939">
                    <a:moveTo>
                      <a:pt x="38681" y="0"/>
                    </a:moveTo>
                    <a:lnTo>
                      <a:pt x="3677844" y="0"/>
                    </a:lnTo>
                    <a:cubicBezTo>
                      <a:pt x="3699207" y="0"/>
                      <a:pt x="3716525" y="17318"/>
                      <a:pt x="3716525" y="38681"/>
                    </a:cubicBezTo>
                    <a:lnTo>
                      <a:pt x="3716525" y="2323258"/>
                    </a:lnTo>
                    <a:cubicBezTo>
                      <a:pt x="3716525" y="2344621"/>
                      <a:pt x="3699207" y="2361939"/>
                      <a:pt x="3677844" y="2361939"/>
                    </a:cubicBezTo>
                    <a:lnTo>
                      <a:pt x="38681" y="2361939"/>
                    </a:lnTo>
                    <a:cubicBezTo>
                      <a:pt x="17318" y="2361939"/>
                      <a:pt x="0" y="2344621"/>
                      <a:pt x="0" y="2323258"/>
                    </a:cubicBezTo>
                    <a:lnTo>
                      <a:pt x="0" y="38681"/>
                    </a:lnTo>
                    <a:cubicBezTo>
                      <a:pt x="0" y="17318"/>
                      <a:pt x="17318" y="0"/>
                      <a:pt x="38681" y="0"/>
                    </a:cubicBezTo>
                    <a:close/>
                  </a:path>
                </a:pathLst>
              </a:custGeom>
              <a:solidFill>
                <a:srgbClr val="FFD993"/>
              </a:solidFill>
            </p:spPr>
            <p:txBody>
              <a:bodyPr/>
              <a:lstStyle/>
              <a:p>
                <a:endParaRPr lang="en-US" dirty="0"/>
              </a:p>
            </p:txBody>
          </p:sp>
          <p:sp>
            <p:nvSpPr>
              <p:cNvPr id="8" name="TextBox 8"/>
              <p:cNvSpPr txBox="1"/>
              <p:nvPr/>
            </p:nvSpPr>
            <p:spPr>
              <a:xfrm>
                <a:off x="0" y="-57150"/>
                <a:ext cx="3716525" cy="2419089"/>
              </a:xfrm>
              <a:prstGeom prst="rect">
                <a:avLst/>
              </a:prstGeom>
            </p:spPr>
            <p:txBody>
              <a:bodyPr lIns="12700" tIns="12700" rIns="12700" bIns="12700" rtlCol="0" anchor="ctr"/>
              <a:lstStyle/>
              <a:p>
                <a:pPr algn="l">
                  <a:lnSpc>
                    <a:spcPts val="4199"/>
                  </a:lnSpc>
                </a:pPr>
                <a:endParaRPr dirty="0"/>
              </a:p>
            </p:txBody>
          </p:sp>
        </p:grpSp>
      </p:grpSp>
      <p:sp>
        <p:nvSpPr>
          <p:cNvPr id="9" name="Freeform 9"/>
          <p:cNvSpPr/>
          <p:nvPr/>
        </p:nvSpPr>
        <p:spPr>
          <a:xfrm>
            <a:off x="11810671" y="5694733"/>
            <a:ext cx="6588858" cy="5131073"/>
          </a:xfrm>
          <a:custGeom>
            <a:avLst/>
            <a:gdLst/>
            <a:ahLst/>
            <a:cxnLst/>
            <a:rect l="l" t="t" r="r" b="b"/>
            <a:pathLst>
              <a:path w="6588858" h="5131073">
                <a:moveTo>
                  <a:pt x="0" y="0"/>
                </a:moveTo>
                <a:lnTo>
                  <a:pt x="6588858" y="0"/>
                </a:lnTo>
                <a:lnTo>
                  <a:pt x="6588858" y="5131073"/>
                </a:lnTo>
                <a:lnTo>
                  <a:pt x="0" y="5131073"/>
                </a:lnTo>
                <a:lnTo>
                  <a:pt x="0" y="0"/>
                </a:lnTo>
                <a:close/>
              </a:path>
            </a:pathLst>
          </a:custGeom>
          <a:blipFill>
            <a:blip r:embed="rId3"/>
            <a:stretch>
              <a:fillRect/>
            </a:stretch>
          </a:blipFill>
        </p:spPr>
        <p:txBody>
          <a:bodyPr/>
          <a:lstStyle/>
          <a:p>
            <a:endParaRPr lang="en-US" dirty="0"/>
          </a:p>
        </p:txBody>
      </p:sp>
      <p:grpSp>
        <p:nvGrpSpPr>
          <p:cNvPr id="10" name="Group 10"/>
          <p:cNvGrpSpPr>
            <a:grpSpLocks noChangeAspect="1"/>
          </p:cNvGrpSpPr>
          <p:nvPr/>
        </p:nvGrpSpPr>
        <p:grpSpPr>
          <a:xfrm>
            <a:off x="11810671" y="-164409"/>
            <a:ext cx="6343827" cy="6342558"/>
            <a:chOff x="0" y="0"/>
            <a:chExt cx="6350000" cy="6348730"/>
          </a:xfrm>
        </p:grpSpPr>
        <p:sp>
          <p:nvSpPr>
            <p:cNvPr id="11" name="Freeform 11"/>
            <p:cNvSpPr/>
            <p:nvPr/>
          </p:nvSpPr>
          <p:spPr>
            <a:xfrm>
              <a:off x="-95250" y="-95250"/>
              <a:ext cx="6540500" cy="6539230"/>
            </a:xfrm>
            <a:custGeom>
              <a:avLst/>
              <a:gdLst/>
              <a:ahLst/>
              <a:cxnLst/>
              <a:rect l="l" t="t" r="r" b="b"/>
              <a:pathLst>
                <a:path w="6540500" h="6539230">
                  <a:moveTo>
                    <a:pt x="6355080" y="3605530"/>
                  </a:moveTo>
                  <a:cubicBezTo>
                    <a:pt x="6239510" y="3404870"/>
                    <a:pt x="6230620" y="3149600"/>
                    <a:pt x="6355080" y="2934970"/>
                  </a:cubicBezTo>
                  <a:cubicBezTo>
                    <a:pt x="6540500" y="2613660"/>
                    <a:pt x="6430010" y="2203450"/>
                    <a:pt x="6109970" y="2018030"/>
                  </a:cubicBezTo>
                  <a:cubicBezTo>
                    <a:pt x="5910580" y="1902460"/>
                    <a:pt x="5777230" y="1689100"/>
                    <a:pt x="5774690" y="1442720"/>
                  </a:cubicBezTo>
                  <a:cubicBezTo>
                    <a:pt x="5775960" y="1327150"/>
                    <a:pt x="5746750" y="1209040"/>
                    <a:pt x="5684520" y="1101090"/>
                  </a:cubicBezTo>
                  <a:cubicBezTo>
                    <a:pt x="5560060" y="886460"/>
                    <a:pt x="5335270" y="765810"/>
                    <a:pt x="5104130" y="765810"/>
                  </a:cubicBezTo>
                  <a:cubicBezTo>
                    <a:pt x="4872990" y="765810"/>
                    <a:pt x="4646930" y="645160"/>
                    <a:pt x="4522470" y="430530"/>
                  </a:cubicBezTo>
                  <a:cubicBezTo>
                    <a:pt x="4337050" y="110490"/>
                    <a:pt x="3926840" y="0"/>
                    <a:pt x="3605530" y="185420"/>
                  </a:cubicBezTo>
                  <a:cubicBezTo>
                    <a:pt x="3406140" y="299720"/>
                    <a:pt x="3153410" y="309880"/>
                    <a:pt x="2938780" y="187960"/>
                  </a:cubicBezTo>
                  <a:cubicBezTo>
                    <a:pt x="2839720" y="129540"/>
                    <a:pt x="2724150" y="95250"/>
                    <a:pt x="2599690" y="95250"/>
                  </a:cubicBezTo>
                  <a:cubicBezTo>
                    <a:pt x="2350770" y="95250"/>
                    <a:pt x="2134870" y="229870"/>
                    <a:pt x="2018030" y="430530"/>
                  </a:cubicBezTo>
                  <a:cubicBezTo>
                    <a:pt x="1898194" y="638408"/>
                    <a:pt x="1676315" y="766303"/>
                    <a:pt x="1436370" y="765810"/>
                  </a:cubicBezTo>
                  <a:cubicBezTo>
                    <a:pt x="1065530" y="765810"/>
                    <a:pt x="765810" y="1065530"/>
                    <a:pt x="765810" y="1436370"/>
                  </a:cubicBezTo>
                  <a:cubicBezTo>
                    <a:pt x="765810" y="1666240"/>
                    <a:pt x="647700" y="1889760"/>
                    <a:pt x="435610" y="2014220"/>
                  </a:cubicBezTo>
                  <a:cubicBezTo>
                    <a:pt x="335280" y="2071370"/>
                    <a:pt x="247650" y="2155190"/>
                    <a:pt x="185420" y="2263140"/>
                  </a:cubicBezTo>
                  <a:cubicBezTo>
                    <a:pt x="60960" y="2477770"/>
                    <a:pt x="69850" y="2733040"/>
                    <a:pt x="185420" y="2933700"/>
                  </a:cubicBezTo>
                  <a:cubicBezTo>
                    <a:pt x="300990" y="3134360"/>
                    <a:pt x="309880" y="3389630"/>
                    <a:pt x="185420" y="3604260"/>
                  </a:cubicBezTo>
                  <a:cubicBezTo>
                    <a:pt x="0" y="3925570"/>
                    <a:pt x="110490" y="4335780"/>
                    <a:pt x="430530" y="4521200"/>
                  </a:cubicBezTo>
                  <a:cubicBezTo>
                    <a:pt x="638408" y="4641036"/>
                    <a:pt x="766303" y="4862915"/>
                    <a:pt x="765810" y="5102860"/>
                  </a:cubicBezTo>
                  <a:cubicBezTo>
                    <a:pt x="765810" y="5473700"/>
                    <a:pt x="1065530" y="5773420"/>
                    <a:pt x="1436370" y="5773420"/>
                  </a:cubicBezTo>
                  <a:cubicBezTo>
                    <a:pt x="1685290" y="5773420"/>
                    <a:pt x="1901190" y="5908040"/>
                    <a:pt x="2018030" y="6108700"/>
                  </a:cubicBezTo>
                  <a:cubicBezTo>
                    <a:pt x="2137866" y="6316578"/>
                    <a:pt x="2359745" y="6444473"/>
                    <a:pt x="2599690" y="6443980"/>
                  </a:cubicBezTo>
                  <a:cubicBezTo>
                    <a:pt x="2724150" y="6443980"/>
                    <a:pt x="2839720" y="6409689"/>
                    <a:pt x="2940050" y="6351270"/>
                  </a:cubicBezTo>
                  <a:cubicBezTo>
                    <a:pt x="3154680" y="6229350"/>
                    <a:pt x="3407410" y="6239510"/>
                    <a:pt x="3606800" y="6353810"/>
                  </a:cubicBezTo>
                  <a:cubicBezTo>
                    <a:pt x="3928110" y="6539230"/>
                    <a:pt x="4338320" y="6428740"/>
                    <a:pt x="4523740" y="6108700"/>
                  </a:cubicBezTo>
                  <a:cubicBezTo>
                    <a:pt x="4648200" y="5894070"/>
                    <a:pt x="4872990" y="5773420"/>
                    <a:pt x="5104130" y="5773420"/>
                  </a:cubicBezTo>
                  <a:cubicBezTo>
                    <a:pt x="5335270" y="5773420"/>
                    <a:pt x="5561330" y="5652770"/>
                    <a:pt x="5684520" y="5438140"/>
                  </a:cubicBezTo>
                  <a:cubicBezTo>
                    <a:pt x="5745480" y="5332730"/>
                    <a:pt x="5774691" y="5217160"/>
                    <a:pt x="5774691" y="5102860"/>
                  </a:cubicBezTo>
                  <a:cubicBezTo>
                    <a:pt x="5774691" y="4879340"/>
                    <a:pt x="5886450" y="4662170"/>
                    <a:pt x="6088381" y="4535170"/>
                  </a:cubicBezTo>
                  <a:cubicBezTo>
                    <a:pt x="6196331" y="4478020"/>
                    <a:pt x="6290311" y="4390390"/>
                    <a:pt x="6356351" y="4277360"/>
                  </a:cubicBezTo>
                  <a:cubicBezTo>
                    <a:pt x="6479541" y="4061460"/>
                    <a:pt x="6470651" y="3806190"/>
                    <a:pt x="6355081" y="3605530"/>
                  </a:cubicBezTo>
                  <a:close/>
                  <a:moveTo>
                    <a:pt x="3270250" y="5679440"/>
                  </a:moveTo>
                  <a:cubicBezTo>
                    <a:pt x="1939290" y="5679440"/>
                    <a:pt x="861060" y="4601210"/>
                    <a:pt x="861060" y="3270250"/>
                  </a:cubicBezTo>
                  <a:cubicBezTo>
                    <a:pt x="861060" y="1939290"/>
                    <a:pt x="1939290" y="861060"/>
                    <a:pt x="3270250" y="861060"/>
                  </a:cubicBezTo>
                  <a:cubicBezTo>
                    <a:pt x="4601210" y="861060"/>
                    <a:pt x="5679440" y="1939290"/>
                    <a:pt x="5679440" y="3270250"/>
                  </a:cubicBezTo>
                  <a:cubicBezTo>
                    <a:pt x="5679440" y="4601210"/>
                    <a:pt x="4601210" y="5679440"/>
                    <a:pt x="3270250" y="5679440"/>
                  </a:cubicBezTo>
                  <a:close/>
                </a:path>
              </a:pathLst>
            </a:custGeom>
            <a:solidFill>
              <a:srgbClr val="F26822"/>
            </a:solidFill>
          </p:spPr>
          <p:txBody>
            <a:bodyPr/>
            <a:lstStyle/>
            <a:p>
              <a:endParaRPr lang="en-US" dirty="0"/>
            </a:p>
          </p:txBody>
        </p:sp>
        <p:sp>
          <p:nvSpPr>
            <p:cNvPr id="12" name="Freeform 12"/>
            <p:cNvSpPr/>
            <p:nvPr/>
          </p:nvSpPr>
          <p:spPr>
            <a:xfrm>
              <a:off x="646821" y="761949"/>
              <a:ext cx="5056357" cy="4826101"/>
            </a:xfrm>
            <a:custGeom>
              <a:avLst/>
              <a:gdLst/>
              <a:ahLst/>
              <a:cxnLst/>
              <a:rect l="l" t="t" r="r" b="b"/>
              <a:pathLst>
                <a:path w="5056357" h="4826101">
                  <a:moveTo>
                    <a:pt x="2528179" y="3861"/>
                  </a:moveTo>
                  <a:cubicBezTo>
                    <a:pt x="1664892" y="0"/>
                    <a:pt x="865524" y="458343"/>
                    <a:pt x="432762" y="1205335"/>
                  </a:cubicBezTo>
                  <a:cubicBezTo>
                    <a:pt x="0" y="1952327"/>
                    <a:pt x="0" y="2873775"/>
                    <a:pt x="432762" y="3620767"/>
                  </a:cubicBezTo>
                  <a:cubicBezTo>
                    <a:pt x="865524" y="4367759"/>
                    <a:pt x="1664892" y="4826101"/>
                    <a:pt x="2528179" y="4822241"/>
                  </a:cubicBezTo>
                  <a:cubicBezTo>
                    <a:pt x="3391466" y="4826101"/>
                    <a:pt x="4190834" y="4367759"/>
                    <a:pt x="4623596" y="3620767"/>
                  </a:cubicBezTo>
                  <a:cubicBezTo>
                    <a:pt x="5056358" y="2873775"/>
                    <a:pt x="5056358" y="1952327"/>
                    <a:pt x="4623596" y="1205335"/>
                  </a:cubicBezTo>
                  <a:cubicBezTo>
                    <a:pt x="4190834" y="458343"/>
                    <a:pt x="3391466" y="0"/>
                    <a:pt x="2528179" y="3861"/>
                  </a:cubicBezTo>
                  <a:close/>
                </a:path>
              </a:pathLst>
            </a:custGeom>
            <a:blipFill>
              <a:blip r:embed="rId4"/>
              <a:stretch>
                <a:fillRect l="-14272" t="-11312" r="-14672" b="-59390"/>
              </a:stretch>
            </a:blipFill>
          </p:spPr>
          <p:txBody>
            <a:bodyPr/>
            <a:lstStyle/>
            <a:p>
              <a:endParaRPr lang="en-US" dirty="0"/>
            </a:p>
          </p:txBody>
        </p:sp>
      </p:grpSp>
      <p:grpSp>
        <p:nvGrpSpPr>
          <p:cNvPr id="13" name="Group 13"/>
          <p:cNvGrpSpPr/>
          <p:nvPr/>
        </p:nvGrpSpPr>
        <p:grpSpPr>
          <a:xfrm>
            <a:off x="12786549" y="5478095"/>
            <a:ext cx="4495596" cy="477982"/>
            <a:chOff x="0" y="0"/>
            <a:chExt cx="1184025" cy="125888"/>
          </a:xfrm>
        </p:grpSpPr>
        <p:sp>
          <p:nvSpPr>
            <p:cNvPr id="14" name="Freeform 14"/>
            <p:cNvSpPr/>
            <p:nvPr/>
          </p:nvSpPr>
          <p:spPr>
            <a:xfrm>
              <a:off x="0" y="0"/>
              <a:ext cx="1184025" cy="125888"/>
            </a:xfrm>
            <a:custGeom>
              <a:avLst/>
              <a:gdLst/>
              <a:ahLst/>
              <a:cxnLst/>
              <a:rect l="l" t="t" r="r" b="b"/>
              <a:pathLst>
                <a:path w="1184025" h="125888">
                  <a:moveTo>
                    <a:pt x="62944" y="0"/>
                  </a:moveTo>
                  <a:lnTo>
                    <a:pt x="1121081" y="0"/>
                  </a:lnTo>
                  <a:cubicBezTo>
                    <a:pt x="1137775" y="0"/>
                    <a:pt x="1153785" y="6632"/>
                    <a:pt x="1165589" y="18436"/>
                  </a:cubicBezTo>
                  <a:cubicBezTo>
                    <a:pt x="1177394" y="30240"/>
                    <a:pt x="1184025" y="46250"/>
                    <a:pt x="1184025" y="62944"/>
                  </a:cubicBezTo>
                  <a:lnTo>
                    <a:pt x="1184025" y="62944"/>
                  </a:lnTo>
                  <a:cubicBezTo>
                    <a:pt x="1184025" y="79638"/>
                    <a:pt x="1177394" y="95648"/>
                    <a:pt x="1165589" y="107452"/>
                  </a:cubicBezTo>
                  <a:cubicBezTo>
                    <a:pt x="1153785" y="119257"/>
                    <a:pt x="1137775" y="125888"/>
                    <a:pt x="1121081" y="125888"/>
                  </a:cubicBezTo>
                  <a:lnTo>
                    <a:pt x="62944" y="125888"/>
                  </a:lnTo>
                  <a:cubicBezTo>
                    <a:pt x="46250" y="125888"/>
                    <a:pt x="30240" y="119257"/>
                    <a:pt x="18436" y="107452"/>
                  </a:cubicBezTo>
                  <a:cubicBezTo>
                    <a:pt x="6632" y="95648"/>
                    <a:pt x="0" y="79638"/>
                    <a:pt x="0" y="62944"/>
                  </a:cubicBezTo>
                  <a:lnTo>
                    <a:pt x="0" y="62944"/>
                  </a:lnTo>
                  <a:cubicBezTo>
                    <a:pt x="0" y="46250"/>
                    <a:pt x="6632" y="30240"/>
                    <a:pt x="18436" y="18436"/>
                  </a:cubicBezTo>
                  <a:cubicBezTo>
                    <a:pt x="30240" y="6632"/>
                    <a:pt x="46250" y="0"/>
                    <a:pt x="62944" y="0"/>
                  </a:cubicBezTo>
                  <a:close/>
                </a:path>
              </a:pathLst>
            </a:custGeom>
            <a:solidFill>
              <a:srgbClr val="FFD993"/>
            </a:solidFill>
          </p:spPr>
          <p:txBody>
            <a:bodyPr/>
            <a:lstStyle/>
            <a:p>
              <a:endParaRPr lang="en-US" dirty="0"/>
            </a:p>
          </p:txBody>
        </p:sp>
        <p:sp>
          <p:nvSpPr>
            <p:cNvPr id="15" name="TextBox 15"/>
            <p:cNvSpPr txBox="1"/>
            <p:nvPr/>
          </p:nvSpPr>
          <p:spPr>
            <a:xfrm>
              <a:off x="0" y="-28575"/>
              <a:ext cx="1184025" cy="154463"/>
            </a:xfrm>
            <a:prstGeom prst="rect">
              <a:avLst/>
            </a:prstGeom>
          </p:spPr>
          <p:txBody>
            <a:bodyPr lIns="50800" tIns="50800" rIns="50800" bIns="50800" rtlCol="0" anchor="ctr"/>
            <a:lstStyle/>
            <a:p>
              <a:pPr algn="ctr">
                <a:lnSpc>
                  <a:spcPts val="1960"/>
                </a:lnSpc>
              </a:pPr>
              <a:endParaRPr dirty="0"/>
            </a:p>
          </p:txBody>
        </p:sp>
      </p:grpSp>
      <p:sp>
        <p:nvSpPr>
          <p:cNvPr id="16" name="TextBox 16"/>
          <p:cNvSpPr txBox="1"/>
          <p:nvPr/>
        </p:nvSpPr>
        <p:spPr>
          <a:xfrm>
            <a:off x="626139" y="266841"/>
            <a:ext cx="11236294" cy="1535677"/>
          </a:xfrm>
          <a:prstGeom prst="rect">
            <a:avLst/>
          </a:prstGeom>
        </p:spPr>
        <p:txBody>
          <a:bodyPr wrap="square" lIns="0" tIns="0" rIns="0" bIns="0" rtlCol="0" anchor="t">
            <a:spAutoFit/>
          </a:bodyPr>
          <a:lstStyle/>
          <a:p>
            <a:pPr algn="ctr">
              <a:lnSpc>
                <a:spcPts val="12880"/>
              </a:lnSpc>
            </a:pPr>
            <a:r>
              <a:rPr lang="en-US" sz="9200" b="1" dirty="0">
                <a:solidFill>
                  <a:srgbClr val="FFDE59"/>
                </a:solidFill>
                <a:latin typeface="Solway Bold"/>
                <a:ea typeface="Solway Bold"/>
                <a:cs typeface="Solway Bold"/>
                <a:sym typeface="Solway Bold"/>
              </a:rPr>
              <a:t>Food Safety Plan</a:t>
            </a:r>
          </a:p>
        </p:txBody>
      </p:sp>
      <p:sp>
        <p:nvSpPr>
          <p:cNvPr id="17" name="TextBox 17"/>
          <p:cNvSpPr txBox="1"/>
          <p:nvPr/>
        </p:nvSpPr>
        <p:spPr>
          <a:xfrm>
            <a:off x="12908142" y="5567814"/>
            <a:ext cx="4322241" cy="298544"/>
          </a:xfrm>
          <a:prstGeom prst="rect">
            <a:avLst/>
          </a:prstGeom>
        </p:spPr>
        <p:txBody>
          <a:bodyPr lIns="0" tIns="0" rIns="0" bIns="0" rtlCol="0" anchor="t">
            <a:spAutoFit/>
          </a:bodyPr>
          <a:lstStyle/>
          <a:p>
            <a:pPr algn="ctr">
              <a:lnSpc>
                <a:spcPts val="2444"/>
              </a:lnSpc>
            </a:pPr>
            <a:r>
              <a:rPr lang="en-US" sz="1746" b="1" dirty="0">
                <a:solidFill>
                  <a:srgbClr val="000000"/>
                </a:solidFill>
                <a:latin typeface="Solway Bold"/>
                <a:ea typeface="Solway Bold"/>
                <a:cs typeface="Solway Bold"/>
                <a:sym typeface="Solway Bold"/>
              </a:rPr>
              <a:t>KENMORE TONAWANDA UFSD</a:t>
            </a:r>
          </a:p>
        </p:txBody>
      </p:sp>
      <p:sp>
        <p:nvSpPr>
          <p:cNvPr id="19" name="TextBox 19"/>
          <p:cNvSpPr txBox="1"/>
          <p:nvPr/>
        </p:nvSpPr>
        <p:spPr>
          <a:xfrm>
            <a:off x="1028700" y="2911620"/>
            <a:ext cx="10115211" cy="4924425"/>
          </a:xfrm>
          <a:prstGeom prst="rect">
            <a:avLst/>
          </a:prstGeom>
        </p:spPr>
        <p:txBody>
          <a:bodyPr lIns="0" tIns="0" rIns="0" bIns="0" rtlCol="0" anchor="t">
            <a:spAutoFit/>
          </a:bodyPr>
          <a:lstStyle/>
          <a:p>
            <a:pPr marL="633985" lvl="1" indent="-316992" algn="l">
              <a:buFont typeface="Arial"/>
              <a:buChar char="•"/>
            </a:pPr>
            <a:r>
              <a:rPr lang="en-US" sz="4000" dirty="0">
                <a:solidFill>
                  <a:srgbClr val="000000"/>
                </a:solidFill>
                <a:latin typeface="Solway"/>
                <a:ea typeface="Solway"/>
                <a:cs typeface="Solway"/>
                <a:sym typeface="Solway"/>
              </a:rPr>
              <a:t>Hazard Analysis Critical Control Points System</a:t>
            </a:r>
          </a:p>
          <a:p>
            <a:pPr marL="633985" lvl="1" indent="-316992" algn="l">
              <a:buFont typeface="Arial"/>
              <a:buChar char="•"/>
            </a:pPr>
            <a:r>
              <a:rPr lang="en-US" sz="4000" dirty="0">
                <a:solidFill>
                  <a:srgbClr val="000000"/>
                </a:solidFill>
                <a:latin typeface="Solway"/>
                <a:ea typeface="Solway"/>
                <a:cs typeface="Solway"/>
                <a:sym typeface="Solway"/>
              </a:rPr>
              <a:t>Maintained at each RA</a:t>
            </a:r>
          </a:p>
          <a:p>
            <a:pPr marL="633985" lvl="1" indent="-316992" algn="l">
              <a:buFont typeface="Arial"/>
              <a:buChar char="•"/>
            </a:pPr>
            <a:r>
              <a:rPr lang="en-US" sz="4000" dirty="0">
                <a:solidFill>
                  <a:srgbClr val="000000"/>
                </a:solidFill>
                <a:latin typeface="Solway"/>
                <a:ea typeface="Solway"/>
                <a:cs typeface="Solway"/>
                <a:sym typeface="Solway"/>
              </a:rPr>
              <a:t>Temperatures must be monitored and recorded.</a:t>
            </a:r>
          </a:p>
          <a:p>
            <a:pPr marL="633985" lvl="1" indent="-316992" algn="l">
              <a:buFont typeface="Arial"/>
              <a:buChar char="•"/>
            </a:pPr>
            <a:r>
              <a:rPr lang="en-US" sz="4000" dirty="0">
                <a:solidFill>
                  <a:srgbClr val="000000"/>
                </a:solidFill>
                <a:latin typeface="Solway"/>
                <a:ea typeface="Solway"/>
                <a:cs typeface="Solway"/>
                <a:sym typeface="Solway"/>
              </a:rPr>
              <a:t>Must have an active Food Service Permit</a:t>
            </a:r>
          </a:p>
          <a:p>
            <a:pPr marL="633985" lvl="1" indent="-316992" algn="l">
              <a:buFont typeface="Arial"/>
              <a:buChar char="•"/>
            </a:pPr>
            <a:r>
              <a:rPr lang="en-US" sz="4000" dirty="0">
                <a:solidFill>
                  <a:srgbClr val="000000"/>
                </a:solidFill>
                <a:latin typeface="Solway"/>
                <a:ea typeface="Solway"/>
                <a:cs typeface="Solway"/>
                <a:sym typeface="Solway"/>
              </a:rPr>
              <a:t>Health inspections </a:t>
            </a:r>
          </a:p>
        </p:txBody>
      </p:sp>
      <p:pic>
        <p:nvPicPr>
          <p:cNvPr id="20" name="Picture 19">
            <a:extLst>
              <a:ext uri="{FF2B5EF4-FFF2-40B4-BE49-F238E27FC236}">
                <a16:creationId xmlns:a16="http://schemas.microsoft.com/office/drawing/2014/main" id="{AAF19F27-90F4-611C-2047-AF78407F2E65}"/>
              </a:ext>
            </a:extLst>
          </p:cNvPr>
          <p:cNvPicPr>
            <a:picLocks noChangeAspect="1"/>
          </p:cNvPicPr>
          <p:nvPr/>
        </p:nvPicPr>
        <p:blipFill>
          <a:blip r:embed="rId5"/>
          <a:stretch>
            <a:fillRect/>
          </a:stretch>
        </p:blipFill>
        <p:spPr>
          <a:xfrm>
            <a:off x="6453267" y="8634744"/>
            <a:ext cx="1528114" cy="1528114"/>
          </a:xfrm>
          <a:prstGeom prst="rect">
            <a:avLst/>
          </a:prstGeom>
        </p:spPr>
      </p:pic>
      <p:sp>
        <p:nvSpPr>
          <p:cNvPr id="22" name="TextBox 15">
            <a:extLst>
              <a:ext uri="{FF2B5EF4-FFF2-40B4-BE49-F238E27FC236}">
                <a16:creationId xmlns:a16="http://schemas.microsoft.com/office/drawing/2014/main" id="{9F0024C2-51DA-A61E-FC7C-41C05A68E9D8}"/>
              </a:ext>
            </a:extLst>
          </p:cNvPr>
          <p:cNvSpPr txBox="1"/>
          <p:nvPr/>
        </p:nvSpPr>
        <p:spPr>
          <a:xfrm>
            <a:off x="2276305" y="8944152"/>
            <a:ext cx="3810000" cy="798239"/>
          </a:xfrm>
          <a:prstGeom prst="rect">
            <a:avLst/>
          </a:prstGeom>
        </p:spPr>
        <p:txBody>
          <a:bodyPr lIns="36747" tIns="36747" rIns="36747" bIns="36747"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3200" b="1" i="0" strike="noStrike" kern="1200" cap="none" spc="0" normalizeH="0" baseline="0" noProof="0" dirty="0">
                <a:ln>
                  <a:noFill/>
                </a:ln>
                <a:solidFill>
                  <a:schemeClr val="bg1"/>
                </a:solidFill>
                <a:effectLst/>
                <a:uLnTx/>
                <a:uFillTx/>
                <a:latin typeface="Solway Bold"/>
                <a:ea typeface="Solway Bold"/>
                <a:cs typeface="Solway Bold"/>
                <a:sym typeface="Solway Bold"/>
              </a:rPr>
              <a:t>USDA Food Safety Guidance</a:t>
            </a:r>
            <a:endParaRPr kumimoji="0" lang="en-US" sz="3200" b="1" i="0" strike="noStrike" kern="1200" cap="none" spc="0" normalizeH="0" baseline="0" noProof="0" dirty="0">
              <a:ln>
                <a:noFill/>
              </a:ln>
              <a:solidFill>
                <a:schemeClr val="bg1"/>
              </a:solidFill>
              <a:effectLst/>
              <a:uLnTx/>
              <a:uFillTx/>
              <a:latin typeface="Solway Bold"/>
              <a:ea typeface="Solway Bold"/>
              <a:cs typeface="Solway Bold"/>
              <a:sym typeface="Solway Bold"/>
              <a:hlinkClick r:id="rId6" tooltip="https://foodplanner.healthiergeneration.org/calculator/">
                <a:extLst>
                  <a:ext uri="{A12FA001-AC4F-418D-AE19-62706E023703}">
                    <ahyp:hlinkClr xmlns:ahyp="http://schemas.microsoft.com/office/drawing/2018/hyperlinkcolor" val="tx"/>
                  </a:ext>
                </a:extLst>
              </a:hlinkClick>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B508B"/>
        </a:solidFill>
        <a:effectLst/>
      </p:bgPr>
    </p:bg>
    <p:spTree>
      <p:nvGrpSpPr>
        <p:cNvPr id="1" name=""/>
        <p:cNvGrpSpPr/>
        <p:nvPr/>
      </p:nvGrpSpPr>
      <p:grpSpPr>
        <a:xfrm>
          <a:off x="0" y="0"/>
          <a:ext cx="0" cy="0"/>
          <a:chOff x="0" y="0"/>
          <a:chExt cx="0" cy="0"/>
        </a:xfrm>
      </p:grpSpPr>
      <p:sp>
        <p:nvSpPr>
          <p:cNvPr id="2" name="Freeform 2"/>
          <p:cNvSpPr/>
          <p:nvPr/>
        </p:nvSpPr>
        <p:spPr>
          <a:xfrm rot="-3038144">
            <a:off x="14082557" y="8365119"/>
            <a:ext cx="2586160" cy="2751234"/>
          </a:xfrm>
          <a:custGeom>
            <a:avLst/>
            <a:gdLst/>
            <a:ahLst/>
            <a:cxnLst/>
            <a:rect l="l" t="t" r="r" b="b"/>
            <a:pathLst>
              <a:path w="2586160" h="2751234">
                <a:moveTo>
                  <a:pt x="0" y="0"/>
                </a:moveTo>
                <a:lnTo>
                  <a:pt x="2586159" y="0"/>
                </a:lnTo>
                <a:lnTo>
                  <a:pt x="2586159" y="2751233"/>
                </a:lnTo>
                <a:lnTo>
                  <a:pt x="0" y="27512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3" name="Freeform 3"/>
          <p:cNvSpPr/>
          <p:nvPr/>
        </p:nvSpPr>
        <p:spPr>
          <a:xfrm rot="-5271725">
            <a:off x="16143895" y="7159099"/>
            <a:ext cx="3057792" cy="3489182"/>
          </a:xfrm>
          <a:custGeom>
            <a:avLst/>
            <a:gdLst/>
            <a:ahLst/>
            <a:cxnLst/>
            <a:rect l="l" t="t" r="r" b="b"/>
            <a:pathLst>
              <a:path w="3057792" h="3489182">
                <a:moveTo>
                  <a:pt x="0" y="0"/>
                </a:moveTo>
                <a:lnTo>
                  <a:pt x="3057792" y="0"/>
                </a:lnTo>
                <a:lnTo>
                  <a:pt x="3057792" y="3489182"/>
                </a:lnTo>
                <a:lnTo>
                  <a:pt x="0" y="34891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4" name="Freeform 4"/>
          <p:cNvSpPr/>
          <p:nvPr/>
        </p:nvSpPr>
        <p:spPr>
          <a:xfrm>
            <a:off x="15231748" y="3996276"/>
            <a:ext cx="3395240" cy="3117447"/>
          </a:xfrm>
          <a:custGeom>
            <a:avLst/>
            <a:gdLst/>
            <a:ahLst/>
            <a:cxnLst/>
            <a:rect l="l" t="t" r="r" b="b"/>
            <a:pathLst>
              <a:path w="3395240" h="3117447">
                <a:moveTo>
                  <a:pt x="0" y="0"/>
                </a:moveTo>
                <a:lnTo>
                  <a:pt x="3395240" y="0"/>
                </a:lnTo>
                <a:lnTo>
                  <a:pt x="3395240" y="3117447"/>
                </a:lnTo>
                <a:lnTo>
                  <a:pt x="0" y="31174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grpSp>
        <p:nvGrpSpPr>
          <p:cNvPr id="5" name="Group 5"/>
          <p:cNvGrpSpPr/>
          <p:nvPr/>
        </p:nvGrpSpPr>
        <p:grpSpPr>
          <a:xfrm>
            <a:off x="10049103" y="2329224"/>
            <a:ext cx="7789160" cy="7082578"/>
            <a:chOff x="0" y="0"/>
            <a:chExt cx="893888" cy="812800"/>
          </a:xfrm>
        </p:grpSpPr>
        <p:sp>
          <p:nvSpPr>
            <p:cNvPr id="6" name="Freeform 6"/>
            <p:cNvSpPr/>
            <p:nvPr/>
          </p:nvSpPr>
          <p:spPr>
            <a:xfrm>
              <a:off x="0" y="0"/>
              <a:ext cx="893888" cy="812800"/>
            </a:xfrm>
            <a:custGeom>
              <a:avLst/>
              <a:gdLst/>
              <a:ahLst/>
              <a:cxnLst/>
              <a:rect l="l" t="t" r="r" b="b"/>
              <a:pathLst>
                <a:path w="893888" h="812800">
                  <a:moveTo>
                    <a:pt x="446944" y="0"/>
                  </a:moveTo>
                  <a:cubicBezTo>
                    <a:pt x="200104" y="0"/>
                    <a:pt x="0" y="181951"/>
                    <a:pt x="0" y="406400"/>
                  </a:cubicBezTo>
                  <a:cubicBezTo>
                    <a:pt x="0" y="630849"/>
                    <a:pt x="200104" y="812800"/>
                    <a:pt x="446944" y="812800"/>
                  </a:cubicBezTo>
                  <a:cubicBezTo>
                    <a:pt x="693784" y="812800"/>
                    <a:pt x="893888" y="630849"/>
                    <a:pt x="893888" y="406400"/>
                  </a:cubicBezTo>
                  <a:cubicBezTo>
                    <a:pt x="893888" y="181951"/>
                    <a:pt x="693784" y="0"/>
                    <a:pt x="446944" y="0"/>
                  </a:cubicBezTo>
                  <a:close/>
                </a:path>
              </a:pathLst>
            </a:custGeom>
            <a:solidFill>
              <a:srgbClr val="EBB249"/>
            </a:solidFill>
          </p:spPr>
          <p:txBody>
            <a:bodyPr/>
            <a:lstStyle/>
            <a:p>
              <a:endParaRPr lang="en-US" dirty="0"/>
            </a:p>
          </p:txBody>
        </p:sp>
        <p:sp>
          <p:nvSpPr>
            <p:cNvPr id="7" name="TextBox 7"/>
            <p:cNvSpPr txBox="1"/>
            <p:nvPr/>
          </p:nvSpPr>
          <p:spPr>
            <a:xfrm>
              <a:off x="83802" y="47625"/>
              <a:ext cx="726284" cy="688975"/>
            </a:xfrm>
            <a:prstGeom prst="rect">
              <a:avLst/>
            </a:prstGeom>
          </p:spPr>
          <p:txBody>
            <a:bodyPr lIns="50800" tIns="50800" rIns="50800" bIns="50800" rtlCol="0" anchor="ctr"/>
            <a:lstStyle/>
            <a:p>
              <a:pPr algn="ctr">
                <a:lnSpc>
                  <a:spcPts val="1960"/>
                </a:lnSpc>
              </a:pPr>
              <a:endParaRPr dirty="0"/>
            </a:p>
          </p:txBody>
        </p:sp>
      </p:grpSp>
      <p:sp>
        <p:nvSpPr>
          <p:cNvPr id="8" name="Freeform 8"/>
          <p:cNvSpPr/>
          <p:nvPr/>
        </p:nvSpPr>
        <p:spPr>
          <a:xfrm>
            <a:off x="12146181" y="9411802"/>
            <a:ext cx="3085568" cy="2518945"/>
          </a:xfrm>
          <a:custGeom>
            <a:avLst/>
            <a:gdLst/>
            <a:ahLst/>
            <a:cxnLst/>
            <a:rect l="l" t="t" r="r" b="b"/>
            <a:pathLst>
              <a:path w="3085568" h="2518945">
                <a:moveTo>
                  <a:pt x="0" y="0"/>
                </a:moveTo>
                <a:lnTo>
                  <a:pt x="3085567" y="0"/>
                </a:lnTo>
                <a:lnTo>
                  <a:pt x="3085567" y="2518945"/>
                </a:lnTo>
                <a:lnTo>
                  <a:pt x="0" y="251894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grpSp>
        <p:nvGrpSpPr>
          <p:cNvPr id="9" name="Group 9"/>
          <p:cNvGrpSpPr/>
          <p:nvPr/>
        </p:nvGrpSpPr>
        <p:grpSpPr>
          <a:xfrm>
            <a:off x="328136" y="2313838"/>
            <a:ext cx="9142005" cy="7254881"/>
            <a:chOff x="0" y="0"/>
            <a:chExt cx="2770145" cy="1956055"/>
          </a:xfrm>
        </p:grpSpPr>
        <p:sp>
          <p:nvSpPr>
            <p:cNvPr id="10" name="Freeform 10"/>
            <p:cNvSpPr/>
            <p:nvPr/>
          </p:nvSpPr>
          <p:spPr>
            <a:xfrm>
              <a:off x="0" y="0"/>
              <a:ext cx="2770145" cy="1956055"/>
            </a:xfrm>
            <a:custGeom>
              <a:avLst/>
              <a:gdLst/>
              <a:ahLst/>
              <a:cxnLst/>
              <a:rect l="l" t="t" r="r" b="b"/>
              <a:pathLst>
                <a:path w="2770145" h="1956055">
                  <a:moveTo>
                    <a:pt x="37540" y="0"/>
                  </a:moveTo>
                  <a:lnTo>
                    <a:pt x="2732605" y="0"/>
                  </a:lnTo>
                  <a:cubicBezTo>
                    <a:pt x="2742561" y="0"/>
                    <a:pt x="2752110" y="3955"/>
                    <a:pt x="2759150" y="10995"/>
                  </a:cubicBezTo>
                  <a:cubicBezTo>
                    <a:pt x="2766190" y="18035"/>
                    <a:pt x="2770145" y="27584"/>
                    <a:pt x="2770145" y="37540"/>
                  </a:cubicBezTo>
                  <a:lnTo>
                    <a:pt x="2770145" y="1918515"/>
                  </a:lnTo>
                  <a:cubicBezTo>
                    <a:pt x="2770145" y="1939248"/>
                    <a:pt x="2753338" y="1956055"/>
                    <a:pt x="2732605" y="1956055"/>
                  </a:cubicBezTo>
                  <a:lnTo>
                    <a:pt x="37540" y="1956055"/>
                  </a:lnTo>
                  <a:cubicBezTo>
                    <a:pt x="16807" y="1956055"/>
                    <a:pt x="0" y="1939248"/>
                    <a:pt x="0" y="1918515"/>
                  </a:cubicBezTo>
                  <a:lnTo>
                    <a:pt x="0" y="37540"/>
                  </a:lnTo>
                  <a:cubicBezTo>
                    <a:pt x="0" y="16807"/>
                    <a:pt x="16807" y="0"/>
                    <a:pt x="37540" y="0"/>
                  </a:cubicBezTo>
                  <a:close/>
                </a:path>
              </a:pathLst>
            </a:custGeom>
            <a:solidFill>
              <a:srgbClr val="A8E3F6"/>
            </a:solidFill>
          </p:spPr>
          <p:txBody>
            <a:bodyPr/>
            <a:lstStyle/>
            <a:p>
              <a:endParaRPr lang="en-US" dirty="0"/>
            </a:p>
          </p:txBody>
        </p:sp>
        <p:sp>
          <p:nvSpPr>
            <p:cNvPr id="11" name="TextBox 11"/>
            <p:cNvSpPr txBox="1"/>
            <p:nvPr/>
          </p:nvSpPr>
          <p:spPr>
            <a:xfrm>
              <a:off x="0" y="-28575"/>
              <a:ext cx="2770145" cy="1984630"/>
            </a:xfrm>
            <a:prstGeom prst="rect">
              <a:avLst/>
            </a:prstGeom>
          </p:spPr>
          <p:txBody>
            <a:bodyPr lIns="50800" tIns="50800" rIns="50800" bIns="50800" rtlCol="0" anchor="ctr"/>
            <a:lstStyle/>
            <a:p>
              <a:pPr algn="ctr">
                <a:lnSpc>
                  <a:spcPts val="1960"/>
                </a:lnSpc>
              </a:pPr>
              <a:endParaRPr dirty="0"/>
            </a:p>
          </p:txBody>
        </p:sp>
      </p:grpSp>
      <p:grpSp>
        <p:nvGrpSpPr>
          <p:cNvPr id="12" name="Group 12"/>
          <p:cNvGrpSpPr/>
          <p:nvPr/>
        </p:nvGrpSpPr>
        <p:grpSpPr>
          <a:xfrm>
            <a:off x="709226" y="2486141"/>
            <a:ext cx="8129974" cy="6515651"/>
            <a:chOff x="0" y="-104775"/>
            <a:chExt cx="2960069" cy="2142949"/>
          </a:xfrm>
        </p:grpSpPr>
        <p:sp>
          <p:nvSpPr>
            <p:cNvPr id="13" name="Freeform 13"/>
            <p:cNvSpPr/>
            <p:nvPr/>
          </p:nvSpPr>
          <p:spPr>
            <a:xfrm>
              <a:off x="0" y="0"/>
              <a:ext cx="2960069" cy="2038174"/>
            </a:xfrm>
            <a:custGeom>
              <a:avLst/>
              <a:gdLst/>
              <a:ahLst/>
              <a:cxnLst/>
              <a:rect l="l" t="t" r="r" b="b"/>
              <a:pathLst>
                <a:path w="3530981" h="2416812">
                  <a:moveTo>
                    <a:pt x="40713" y="0"/>
                  </a:moveTo>
                  <a:lnTo>
                    <a:pt x="3490268" y="0"/>
                  </a:lnTo>
                  <a:cubicBezTo>
                    <a:pt x="3501066" y="0"/>
                    <a:pt x="3511421" y="4289"/>
                    <a:pt x="3519057" y="11925"/>
                  </a:cubicBezTo>
                  <a:cubicBezTo>
                    <a:pt x="3526692" y="19560"/>
                    <a:pt x="3530981" y="29915"/>
                    <a:pt x="3530981" y="40713"/>
                  </a:cubicBezTo>
                  <a:lnTo>
                    <a:pt x="3530981" y="2376099"/>
                  </a:lnTo>
                  <a:cubicBezTo>
                    <a:pt x="3530981" y="2398584"/>
                    <a:pt x="3512753" y="2416812"/>
                    <a:pt x="3490268" y="2416812"/>
                  </a:cubicBezTo>
                  <a:lnTo>
                    <a:pt x="40713" y="2416812"/>
                  </a:lnTo>
                  <a:cubicBezTo>
                    <a:pt x="18228" y="2416812"/>
                    <a:pt x="0" y="2398584"/>
                    <a:pt x="0" y="2376099"/>
                  </a:cubicBezTo>
                  <a:lnTo>
                    <a:pt x="0" y="40713"/>
                  </a:lnTo>
                  <a:cubicBezTo>
                    <a:pt x="0" y="18228"/>
                    <a:pt x="18228" y="0"/>
                    <a:pt x="40713" y="0"/>
                  </a:cubicBezTo>
                  <a:close/>
                </a:path>
              </a:pathLst>
            </a:custGeom>
            <a:solidFill>
              <a:srgbClr val="EB817E"/>
            </a:solidFill>
          </p:spPr>
          <p:txBody>
            <a:bodyPr/>
            <a:lstStyle/>
            <a:p>
              <a:endParaRPr lang="en-US" dirty="0"/>
            </a:p>
          </p:txBody>
        </p:sp>
        <p:sp>
          <p:nvSpPr>
            <p:cNvPr id="14" name="TextBox 14"/>
            <p:cNvSpPr txBox="1"/>
            <p:nvPr/>
          </p:nvSpPr>
          <p:spPr>
            <a:xfrm>
              <a:off x="0" y="-104775"/>
              <a:ext cx="2860393" cy="2080215"/>
            </a:xfrm>
            <a:prstGeom prst="rect">
              <a:avLst/>
            </a:prstGeom>
          </p:spPr>
          <p:txBody>
            <a:bodyPr lIns="36747" tIns="36747" rIns="36747" bIns="36747" rtlCol="0" anchor="ctr"/>
            <a:lstStyle/>
            <a:p>
              <a:pPr algn="ctr">
                <a:lnSpc>
                  <a:spcPts val="5549"/>
                </a:lnSpc>
              </a:pPr>
              <a:r>
                <a:rPr lang="en-US" sz="3699" b="1" dirty="0">
                  <a:solidFill>
                    <a:srgbClr val="100F0D"/>
                  </a:solidFill>
                  <a:latin typeface="Solway Bold"/>
                  <a:ea typeface="Solway Bold"/>
                  <a:cs typeface="Solway Bold"/>
                  <a:sym typeface="Solway Bold"/>
                </a:rPr>
                <a:t>Annual training hours for each staff must be tracked</a:t>
              </a:r>
            </a:p>
            <a:p>
              <a:pPr algn="l">
                <a:lnSpc>
                  <a:spcPts val="4799"/>
                </a:lnSpc>
              </a:pPr>
              <a:endParaRPr lang="en-US" sz="3699" b="1" dirty="0">
                <a:solidFill>
                  <a:srgbClr val="100F0D"/>
                </a:solidFill>
                <a:latin typeface="Solway Bold"/>
                <a:ea typeface="Solway Bold"/>
                <a:cs typeface="Solway Bold"/>
                <a:sym typeface="Solway Bold"/>
              </a:endParaRPr>
            </a:p>
            <a:p>
              <a:pPr algn="l">
                <a:lnSpc>
                  <a:spcPts val="4799"/>
                </a:lnSpc>
              </a:pPr>
              <a:r>
                <a:rPr lang="en-US" sz="3199" dirty="0">
                  <a:solidFill>
                    <a:srgbClr val="100F0D"/>
                  </a:solidFill>
                  <a:latin typeface="Solway"/>
                  <a:ea typeface="Solway"/>
                  <a:cs typeface="Solway"/>
                  <a:sym typeface="Solway"/>
                </a:rPr>
                <a:t>      </a:t>
              </a:r>
              <a:r>
                <a:rPr lang="en-US" sz="3199" b="1" u="sng" dirty="0">
                  <a:solidFill>
                    <a:srgbClr val="100F0D"/>
                  </a:solidFill>
                  <a:latin typeface="Solway Bold"/>
                  <a:sym typeface="Solway"/>
                </a:rPr>
                <a:t>Annual </a:t>
              </a:r>
              <a:r>
                <a:rPr lang="en-US" sz="3199" b="1" u="sng" dirty="0">
                  <a:solidFill>
                    <a:srgbClr val="100F0D"/>
                  </a:solidFill>
                  <a:latin typeface="Solway Bold"/>
                  <a:sym typeface="Solway Bold"/>
                </a:rPr>
                <a:t>hours </a:t>
              </a:r>
              <a:r>
                <a:rPr lang="en-US" sz="3199" b="1" u="sng" dirty="0">
                  <a:solidFill>
                    <a:srgbClr val="100F0D"/>
                  </a:solidFill>
                  <a:latin typeface="Solway Bold"/>
                  <a:ea typeface="Solway Bold"/>
                  <a:cs typeface="Solway Bold"/>
                  <a:sym typeface="Solway Bold"/>
                </a:rPr>
                <a:t>required:</a:t>
              </a:r>
            </a:p>
            <a:p>
              <a:pPr marL="690874" lvl="1" indent="-345437" algn="l">
                <a:lnSpc>
                  <a:spcPts val="4799"/>
                </a:lnSpc>
                <a:buFont typeface="Arial"/>
                <a:buChar char="•"/>
              </a:pPr>
              <a:r>
                <a:rPr lang="en-US" sz="3199" dirty="0">
                  <a:solidFill>
                    <a:srgbClr val="100F0D"/>
                  </a:solidFill>
                  <a:latin typeface="Solway"/>
                  <a:ea typeface="Solway"/>
                  <a:cs typeface="Solway"/>
                  <a:sym typeface="Solway"/>
                </a:rPr>
                <a:t>Program directors – 12 hours</a:t>
              </a:r>
            </a:p>
            <a:p>
              <a:pPr marL="690874" lvl="1" indent="-345437" algn="l">
                <a:lnSpc>
                  <a:spcPts val="4799"/>
                </a:lnSpc>
                <a:buFont typeface="Arial"/>
                <a:buChar char="•"/>
              </a:pPr>
              <a:r>
                <a:rPr lang="en-US" sz="3199" dirty="0">
                  <a:solidFill>
                    <a:srgbClr val="100F0D"/>
                  </a:solidFill>
                  <a:latin typeface="Solway"/>
                  <a:ea typeface="Solway"/>
                  <a:cs typeface="Solway"/>
                  <a:sym typeface="Solway"/>
                </a:rPr>
                <a:t>Program managers – 10 hours</a:t>
              </a:r>
            </a:p>
            <a:p>
              <a:pPr marL="690874" lvl="1" indent="-345437" algn="l">
                <a:lnSpc>
                  <a:spcPts val="4799"/>
                </a:lnSpc>
                <a:buFont typeface="Arial"/>
                <a:buChar char="•"/>
              </a:pPr>
              <a:r>
                <a:rPr lang="en-US" sz="3199" dirty="0">
                  <a:solidFill>
                    <a:srgbClr val="100F0D"/>
                  </a:solidFill>
                  <a:latin typeface="Solway"/>
                  <a:ea typeface="Solway"/>
                  <a:cs typeface="Solway"/>
                  <a:sym typeface="Solway"/>
                </a:rPr>
                <a:t>Program staff – 6 hours</a:t>
              </a:r>
            </a:p>
            <a:p>
              <a:pPr marL="690874" lvl="1" indent="-345437" algn="l">
                <a:lnSpc>
                  <a:spcPts val="4799"/>
                </a:lnSpc>
                <a:buFont typeface="Arial"/>
                <a:buChar char="•"/>
              </a:pPr>
              <a:r>
                <a:rPr lang="en-US" sz="3199" dirty="0">
                  <a:solidFill>
                    <a:srgbClr val="100F0D"/>
                  </a:solidFill>
                  <a:latin typeface="Solway"/>
                  <a:ea typeface="Solway"/>
                  <a:cs typeface="Solway"/>
                  <a:sym typeface="Solway"/>
                </a:rPr>
                <a:t>Part time staff (&lt;20 hours) – 4 hours</a:t>
              </a:r>
            </a:p>
          </p:txBody>
        </p:sp>
      </p:grpSp>
      <p:sp>
        <p:nvSpPr>
          <p:cNvPr id="15" name="TextBox 15"/>
          <p:cNvSpPr txBox="1"/>
          <p:nvPr/>
        </p:nvSpPr>
        <p:spPr>
          <a:xfrm>
            <a:off x="2374032" y="473916"/>
            <a:ext cx="13778805" cy="1224281"/>
          </a:xfrm>
          <a:prstGeom prst="rect">
            <a:avLst/>
          </a:prstGeom>
        </p:spPr>
        <p:txBody>
          <a:bodyPr lIns="0" tIns="0" rIns="0" bIns="0" rtlCol="0" anchor="t">
            <a:spAutoFit/>
          </a:bodyPr>
          <a:lstStyle/>
          <a:p>
            <a:pPr algn="ctr">
              <a:lnSpc>
                <a:spcPts val="9200"/>
              </a:lnSpc>
            </a:pPr>
            <a:r>
              <a:rPr lang="en-US" sz="9200" b="1" dirty="0">
                <a:solidFill>
                  <a:srgbClr val="FFDE59"/>
                </a:solidFill>
                <a:latin typeface="Solway Bold"/>
                <a:ea typeface="Solway Bold"/>
                <a:cs typeface="Solway Bold"/>
                <a:sym typeface="Solway Bold"/>
              </a:rPr>
              <a:t>Professional Standards</a:t>
            </a:r>
          </a:p>
        </p:txBody>
      </p:sp>
      <p:sp>
        <p:nvSpPr>
          <p:cNvPr id="16" name="TextBox 16"/>
          <p:cNvSpPr txBox="1"/>
          <p:nvPr/>
        </p:nvSpPr>
        <p:spPr>
          <a:xfrm>
            <a:off x="11199321" y="3117246"/>
            <a:ext cx="5488724" cy="5884546"/>
          </a:xfrm>
          <a:prstGeom prst="rect">
            <a:avLst/>
          </a:prstGeom>
        </p:spPr>
        <p:txBody>
          <a:bodyPr lIns="0" tIns="0" rIns="0" bIns="0" rtlCol="0" anchor="t">
            <a:spAutoFit/>
          </a:bodyPr>
          <a:lstStyle/>
          <a:p>
            <a:pPr algn="ctr">
              <a:lnSpc>
                <a:spcPts val="5179"/>
              </a:lnSpc>
              <a:spcBef>
                <a:spcPct val="0"/>
              </a:spcBef>
            </a:pPr>
            <a:r>
              <a:rPr lang="en-US" sz="3699" b="1" dirty="0">
                <a:solidFill>
                  <a:srgbClr val="000000"/>
                </a:solidFill>
                <a:latin typeface="Solway Bold"/>
                <a:ea typeface="Solway Bold"/>
                <a:cs typeface="Solway Bold"/>
                <a:sym typeface="Solway Bold"/>
              </a:rPr>
              <a:t>New Food Service Director Hiring Standards</a:t>
            </a:r>
          </a:p>
          <a:p>
            <a:pPr algn="l">
              <a:lnSpc>
                <a:spcPts val="4479"/>
              </a:lnSpc>
              <a:spcBef>
                <a:spcPct val="0"/>
              </a:spcBef>
            </a:pPr>
            <a:endParaRPr lang="en-US" sz="3699" b="1" dirty="0">
              <a:solidFill>
                <a:srgbClr val="000000"/>
              </a:solidFill>
              <a:latin typeface="Solway Bold"/>
              <a:ea typeface="Solway Bold"/>
              <a:cs typeface="Solway Bold"/>
              <a:sym typeface="Solway Bold"/>
            </a:endParaRPr>
          </a:p>
          <a:p>
            <a:pPr marL="690874" lvl="1" indent="-345437" algn="l">
              <a:lnSpc>
                <a:spcPts val="4479"/>
              </a:lnSpc>
              <a:buFont typeface="Arial"/>
              <a:buChar char="•"/>
            </a:pPr>
            <a:r>
              <a:rPr lang="en-US" sz="3199" dirty="0">
                <a:solidFill>
                  <a:srgbClr val="000000"/>
                </a:solidFill>
                <a:latin typeface="Solway"/>
                <a:ea typeface="Solway"/>
                <a:cs typeface="Solway"/>
                <a:sym typeface="Solway"/>
              </a:rPr>
              <a:t>Minimum education standards based on SFA enrollment</a:t>
            </a:r>
          </a:p>
          <a:p>
            <a:pPr marL="690874" lvl="1" indent="-345437" algn="l">
              <a:lnSpc>
                <a:spcPts val="4479"/>
              </a:lnSpc>
              <a:buFont typeface="Arial"/>
              <a:buChar char="•"/>
            </a:pPr>
            <a:r>
              <a:rPr lang="en-US" sz="3199" b="1" dirty="0">
                <a:solidFill>
                  <a:srgbClr val="000000"/>
                </a:solidFill>
                <a:latin typeface="Solway Bold"/>
                <a:ea typeface="Solway Bold"/>
                <a:cs typeface="Solway Bold"/>
                <a:sym typeface="Solway Bold"/>
              </a:rPr>
              <a:t>Required </a:t>
            </a:r>
            <a:r>
              <a:rPr lang="en-US" sz="3199" dirty="0">
                <a:solidFill>
                  <a:srgbClr val="000000"/>
                </a:solidFill>
                <a:latin typeface="Solway"/>
                <a:ea typeface="Solway"/>
                <a:cs typeface="Solway"/>
                <a:sym typeface="Solway"/>
              </a:rPr>
              <a:t>8 hours of Food Safety Training</a:t>
            </a:r>
          </a:p>
          <a:p>
            <a:pPr algn="ctr">
              <a:lnSpc>
                <a:spcPts val="4479"/>
              </a:lnSpc>
              <a:spcBef>
                <a:spcPct val="0"/>
              </a:spcBef>
            </a:pPr>
            <a:endParaRPr lang="en-US" sz="3199" dirty="0">
              <a:solidFill>
                <a:srgbClr val="000000"/>
              </a:solidFill>
              <a:latin typeface="Solway"/>
              <a:ea typeface="Solway"/>
              <a:cs typeface="Solway"/>
              <a:sym typeface="Solway"/>
            </a:endParaRPr>
          </a:p>
        </p:txBody>
      </p:sp>
      <p:sp>
        <p:nvSpPr>
          <p:cNvPr id="17" name="Freeform 17"/>
          <p:cNvSpPr/>
          <p:nvPr/>
        </p:nvSpPr>
        <p:spPr>
          <a:xfrm>
            <a:off x="7204079" y="3478758"/>
            <a:ext cx="4183179" cy="3691531"/>
          </a:xfrm>
          <a:custGeom>
            <a:avLst/>
            <a:gdLst/>
            <a:ahLst/>
            <a:cxnLst/>
            <a:rect l="l" t="t" r="r" b="b"/>
            <a:pathLst>
              <a:path w="3483425" h="3313608">
                <a:moveTo>
                  <a:pt x="0" y="0"/>
                </a:moveTo>
                <a:lnTo>
                  <a:pt x="3483425" y="0"/>
                </a:lnTo>
                <a:lnTo>
                  <a:pt x="3483425" y="3313608"/>
                </a:lnTo>
                <a:lnTo>
                  <a:pt x="0" y="331360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dirty="0"/>
          </a:p>
        </p:txBody>
      </p:sp>
      <p:sp>
        <p:nvSpPr>
          <p:cNvPr id="19" name="Freeform 19"/>
          <p:cNvSpPr/>
          <p:nvPr/>
        </p:nvSpPr>
        <p:spPr>
          <a:xfrm>
            <a:off x="9728813" y="9568719"/>
            <a:ext cx="3302242" cy="3691531"/>
          </a:xfrm>
          <a:custGeom>
            <a:avLst/>
            <a:gdLst/>
            <a:ahLst/>
            <a:cxnLst/>
            <a:rect l="l" t="t" r="r" b="b"/>
            <a:pathLst>
              <a:path w="3302242" h="3691531">
                <a:moveTo>
                  <a:pt x="0" y="0"/>
                </a:moveTo>
                <a:lnTo>
                  <a:pt x="3302242" y="0"/>
                </a:lnTo>
                <a:lnTo>
                  <a:pt x="3302242" y="3691531"/>
                </a:lnTo>
                <a:lnTo>
                  <a:pt x="0" y="369153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dirty="0"/>
          </a:p>
        </p:txBody>
      </p:sp>
      <p:pic>
        <p:nvPicPr>
          <p:cNvPr id="21" name="Picture 20">
            <a:extLst>
              <a:ext uri="{FF2B5EF4-FFF2-40B4-BE49-F238E27FC236}">
                <a16:creationId xmlns:a16="http://schemas.microsoft.com/office/drawing/2014/main" id="{488BD79D-396B-C292-893B-7A8A0DAA5AA4}"/>
              </a:ext>
            </a:extLst>
          </p:cNvPr>
          <p:cNvPicPr>
            <a:picLocks noChangeAspect="1"/>
          </p:cNvPicPr>
          <p:nvPr/>
        </p:nvPicPr>
        <p:blipFill>
          <a:blip r:embed="rId15"/>
          <a:stretch>
            <a:fillRect/>
          </a:stretch>
        </p:blipFill>
        <p:spPr>
          <a:xfrm>
            <a:off x="8392679" y="4442112"/>
            <a:ext cx="1850397" cy="185039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B508B"/>
        </a:solidFill>
        <a:effectLst/>
      </p:bgPr>
    </p:bg>
    <p:spTree>
      <p:nvGrpSpPr>
        <p:cNvPr id="1" name=""/>
        <p:cNvGrpSpPr/>
        <p:nvPr/>
      </p:nvGrpSpPr>
      <p:grpSpPr>
        <a:xfrm>
          <a:off x="0" y="0"/>
          <a:ext cx="0" cy="0"/>
          <a:chOff x="0" y="0"/>
          <a:chExt cx="0" cy="0"/>
        </a:xfrm>
      </p:grpSpPr>
      <p:sp>
        <p:nvSpPr>
          <p:cNvPr id="2" name="Freeform 2"/>
          <p:cNvSpPr/>
          <p:nvPr/>
        </p:nvSpPr>
        <p:spPr>
          <a:xfrm>
            <a:off x="15671212" y="7078401"/>
            <a:ext cx="2168392" cy="1880587"/>
          </a:xfrm>
          <a:custGeom>
            <a:avLst/>
            <a:gdLst/>
            <a:ahLst/>
            <a:cxnLst/>
            <a:rect l="l" t="t" r="r" b="b"/>
            <a:pathLst>
              <a:path w="2168392" h="1880587">
                <a:moveTo>
                  <a:pt x="0" y="0"/>
                </a:moveTo>
                <a:lnTo>
                  <a:pt x="2168392" y="0"/>
                </a:lnTo>
                <a:lnTo>
                  <a:pt x="2168392" y="1880587"/>
                </a:lnTo>
                <a:lnTo>
                  <a:pt x="0" y="18805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3" name="Freeform 3"/>
          <p:cNvSpPr/>
          <p:nvPr/>
        </p:nvSpPr>
        <p:spPr>
          <a:xfrm>
            <a:off x="15762279" y="5143500"/>
            <a:ext cx="2759260" cy="2438183"/>
          </a:xfrm>
          <a:custGeom>
            <a:avLst/>
            <a:gdLst/>
            <a:ahLst/>
            <a:cxnLst/>
            <a:rect l="l" t="t" r="r" b="b"/>
            <a:pathLst>
              <a:path w="2759260" h="2438183">
                <a:moveTo>
                  <a:pt x="0" y="0"/>
                </a:moveTo>
                <a:lnTo>
                  <a:pt x="2759260" y="0"/>
                </a:lnTo>
                <a:lnTo>
                  <a:pt x="2759260" y="2438183"/>
                </a:lnTo>
                <a:lnTo>
                  <a:pt x="0" y="24381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grpSp>
        <p:nvGrpSpPr>
          <p:cNvPr id="4" name="Group 4"/>
          <p:cNvGrpSpPr/>
          <p:nvPr/>
        </p:nvGrpSpPr>
        <p:grpSpPr>
          <a:xfrm>
            <a:off x="355971" y="1754962"/>
            <a:ext cx="12645736" cy="3730336"/>
            <a:chOff x="0" y="0"/>
            <a:chExt cx="3330564" cy="982475"/>
          </a:xfrm>
        </p:grpSpPr>
        <p:sp>
          <p:nvSpPr>
            <p:cNvPr id="5" name="Freeform 5"/>
            <p:cNvSpPr/>
            <p:nvPr/>
          </p:nvSpPr>
          <p:spPr>
            <a:xfrm>
              <a:off x="0" y="0"/>
              <a:ext cx="3330564" cy="982475"/>
            </a:xfrm>
            <a:custGeom>
              <a:avLst/>
              <a:gdLst/>
              <a:ahLst/>
              <a:cxnLst/>
              <a:rect l="l" t="t" r="r" b="b"/>
              <a:pathLst>
                <a:path w="3330564" h="982475">
                  <a:moveTo>
                    <a:pt x="31223" y="0"/>
                  </a:moveTo>
                  <a:lnTo>
                    <a:pt x="3299341" y="0"/>
                  </a:lnTo>
                  <a:cubicBezTo>
                    <a:pt x="3307622" y="0"/>
                    <a:pt x="3315564" y="3290"/>
                    <a:pt x="3321419" y="9145"/>
                  </a:cubicBezTo>
                  <a:cubicBezTo>
                    <a:pt x="3327274" y="15000"/>
                    <a:pt x="3330564" y="22942"/>
                    <a:pt x="3330564" y="31223"/>
                  </a:cubicBezTo>
                  <a:lnTo>
                    <a:pt x="3330564" y="951252"/>
                  </a:lnTo>
                  <a:cubicBezTo>
                    <a:pt x="3330564" y="968496"/>
                    <a:pt x="3316585" y="982475"/>
                    <a:pt x="3299341" y="982475"/>
                  </a:cubicBezTo>
                  <a:lnTo>
                    <a:pt x="31223" y="982475"/>
                  </a:lnTo>
                  <a:cubicBezTo>
                    <a:pt x="13979" y="982475"/>
                    <a:pt x="0" y="968496"/>
                    <a:pt x="0" y="951252"/>
                  </a:cubicBezTo>
                  <a:lnTo>
                    <a:pt x="0" y="31223"/>
                  </a:lnTo>
                  <a:cubicBezTo>
                    <a:pt x="0" y="13979"/>
                    <a:pt x="13979" y="0"/>
                    <a:pt x="31223" y="0"/>
                  </a:cubicBezTo>
                  <a:close/>
                </a:path>
              </a:pathLst>
            </a:custGeom>
            <a:solidFill>
              <a:srgbClr val="6A903D"/>
            </a:solidFill>
          </p:spPr>
          <p:txBody>
            <a:bodyPr/>
            <a:lstStyle/>
            <a:p>
              <a:endParaRPr lang="en-US" dirty="0"/>
            </a:p>
          </p:txBody>
        </p:sp>
        <p:sp>
          <p:nvSpPr>
            <p:cNvPr id="6" name="TextBox 6"/>
            <p:cNvSpPr txBox="1"/>
            <p:nvPr/>
          </p:nvSpPr>
          <p:spPr>
            <a:xfrm>
              <a:off x="0" y="-28575"/>
              <a:ext cx="3330564" cy="1011050"/>
            </a:xfrm>
            <a:prstGeom prst="rect">
              <a:avLst/>
            </a:prstGeom>
          </p:spPr>
          <p:txBody>
            <a:bodyPr lIns="50800" tIns="50800" rIns="50800" bIns="50800" rtlCol="0" anchor="ctr"/>
            <a:lstStyle/>
            <a:p>
              <a:pPr algn="ctr">
                <a:lnSpc>
                  <a:spcPts val="1960"/>
                </a:lnSpc>
              </a:pPr>
              <a:endParaRPr dirty="0"/>
            </a:p>
          </p:txBody>
        </p:sp>
      </p:grpSp>
      <p:sp>
        <p:nvSpPr>
          <p:cNvPr id="7" name="Freeform 7"/>
          <p:cNvSpPr/>
          <p:nvPr/>
        </p:nvSpPr>
        <p:spPr>
          <a:xfrm>
            <a:off x="14263156" y="626371"/>
            <a:ext cx="3429457" cy="5314181"/>
          </a:xfrm>
          <a:custGeom>
            <a:avLst/>
            <a:gdLst/>
            <a:ahLst/>
            <a:cxnLst/>
            <a:rect l="l" t="t" r="r" b="b"/>
            <a:pathLst>
              <a:path w="3429457" h="5314181">
                <a:moveTo>
                  <a:pt x="0" y="0"/>
                </a:moveTo>
                <a:lnTo>
                  <a:pt x="3429457" y="0"/>
                </a:lnTo>
                <a:lnTo>
                  <a:pt x="3429457" y="5314181"/>
                </a:lnTo>
                <a:lnTo>
                  <a:pt x="0" y="5314181"/>
                </a:lnTo>
                <a:lnTo>
                  <a:pt x="0" y="0"/>
                </a:lnTo>
                <a:close/>
              </a:path>
            </a:pathLst>
          </a:custGeom>
          <a:blipFill>
            <a:blip r:embed="rId7"/>
            <a:stretch>
              <a:fillRect/>
            </a:stretch>
          </a:blipFill>
        </p:spPr>
        <p:txBody>
          <a:bodyPr/>
          <a:lstStyle/>
          <a:p>
            <a:endParaRPr lang="en-US" dirty="0"/>
          </a:p>
        </p:txBody>
      </p:sp>
      <p:grpSp>
        <p:nvGrpSpPr>
          <p:cNvPr id="8" name="Group 8"/>
          <p:cNvGrpSpPr/>
          <p:nvPr/>
        </p:nvGrpSpPr>
        <p:grpSpPr>
          <a:xfrm>
            <a:off x="692620" y="1986552"/>
            <a:ext cx="11972439" cy="3267156"/>
            <a:chOff x="0" y="0"/>
            <a:chExt cx="3153235" cy="860486"/>
          </a:xfrm>
        </p:grpSpPr>
        <p:sp>
          <p:nvSpPr>
            <p:cNvPr id="9" name="Freeform 9"/>
            <p:cNvSpPr/>
            <p:nvPr/>
          </p:nvSpPr>
          <p:spPr>
            <a:xfrm>
              <a:off x="0" y="0"/>
              <a:ext cx="3153235" cy="860486"/>
            </a:xfrm>
            <a:custGeom>
              <a:avLst/>
              <a:gdLst/>
              <a:ahLst/>
              <a:cxnLst/>
              <a:rect l="l" t="t" r="r" b="b"/>
              <a:pathLst>
                <a:path w="3153235" h="860486">
                  <a:moveTo>
                    <a:pt x="32979" y="0"/>
                  </a:moveTo>
                  <a:lnTo>
                    <a:pt x="3120256" y="0"/>
                  </a:lnTo>
                  <a:cubicBezTo>
                    <a:pt x="3129002" y="0"/>
                    <a:pt x="3137391" y="3475"/>
                    <a:pt x="3143576" y="9659"/>
                  </a:cubicBezTo>
                  <a:cubicBezTo>
                    <a:pt x="3149760" y="15844"/>
                    <a:pt x="3153235" y="24232"/>
                    <a:pt x="3153235" y="32979"/>
                  </a:cubicBezTo>
                  <a:lnTo>
                    <a:pt x="3153235" y="827507"/>
                  </a:lnTo>
                  <a:cubicBezTo>
                    <a:pt x="3153235" y="845720"/>
                    <a:pt x="3138470" y="860486"/>
                    <a:pt x="3120256" y="860486"/>
                  </a:cubicBezTo>
                  <a:lnTo>
                    <a:pt x="32979" y="860486"/>
                  </a:lnTo>
                  <a:cubicBezTo>
                    <a:pt x="24232" y="860486"/>
                    <a:pt x="15844" y="857011"/>
                    <a:pt x="9659" y="850826"/>
                  </a:cubicBezTo>
                  <a:cubicBezTo>
                    <a:pt x="3475" y="844642"/>
                    <a:pt x="0" y="836253"/>
                    <a:pt x="0" y="827507"/>
                  </a:cubicBezTo>
                  <a:lnTo>
                    <a:pt x="0" y="32979"/>
                  </a:lnTo>
                  <a:cubicBezTo>
                    <a:pt x="0" y="24232"/>
                    <a:pt x="3475" y="15844"/>
                    <a:pt x="9659" y="9659"/>
                  </a:cubicBezTo>
                  <a:cubicBezTo>
                    <a:pt x="15844" y="3475"/>
                    <a:pt x="24232" y="0"/>
                    <a:pt x="32979" y="0"/>
                  </a:cubicBezTo>
                  <a:close/>
                </a:path>
              </a:pathLst>
            </a:custGeom>
            <a:solidFill>
              <a:srgbClr val="DEEBBB"/>
            </a:solidFill>
          </p:spPr>
          <p:txBody>
            <a:bodyPr/>
            <a:lstStyle/>
            <a:p>
              <a:endParaRPr lang="en-US" dirty="0"/>
            </a:p>
          </p:txBody>
        </p:sp>
        <p:sp>
          <p:nvSpPr>
            <p:cNvPr id="10" name="TextBox 10"/>
            <p:cNvSpPr txBox="1"/>
            <p:nvPr/>
          </p:nvSpPr>
          <p:spPr>
            <a:xfrm>
              <a:off x="0" y="-28575"/>
              <a:ext cx="3153235" cy="889061"/>
            </a:xfrm>
            <a:prstGeom prst="rect">
              <a:avLst/>
            </a:prstGeom>
          </p:spPr>
          <p:txBody>
            <a:bodyPr lIns="50800" tIns="50800" rIns="50800" bIns="50800" rtlCol="0" anchor="ctr"/>
            <a:lstStyle/>
            <a:p>
              <a:pPr algn="ctr">
                <a:lnSpc>
                  <a:spcPts val="1960"/>
                </a:lnSpc>
              </a:pPr>
              <a:endParaRPr dirty="0"/>
            </a:p>
          </p:txBody>
        </p:sp>
      </p:grpSp>
      <p:grpSp>
        <p:nvGrpSpPr>
          <p:cNvPr id="11" name="Group 11"/>
          <p:cNvGrpSpPr/>
          <p:nvPr/>
        </p:nvGrpSpPr>
        <p:grpSpPr>
          <a:xfrm>
            <a:off x="147045" y="5843535"/>
            <a:ext cx="8421636" cy="4061052"/>
            <a:chOff x="0" y="0"/>
            <a:chExt cx="2218044" cy="1069578"/>
          </a:xfrm>
        </p:grpSpPr>
        <p:sp>
          <p:nvSpPr>
            <p:cNvPr id="12" name="Freeform 12"/>
            <p:cNvSpPr/>
            <p:nvPr/>
          </p:nvSpPr>
          <p:spPr>
            <a:xfrm>
              <a:off x="0" y="0"/>
              <a:ext cx="2218044" cy="1069578"/>
            </a:xfrm>
            <a:custGeom>
              <a:avLst/>
              <a:gdLst/>
              <a:ahLst/>
              <a:cxnLst/>
              <a:rect l="l" t="t" r="r" b="b"/>
              <a:pathLst>
                <a:path w="2218044" h="1069578">
                  <a:moveTo>
                    <a:pt x="46884" y="0"/>
                  </a:moveTo>
                  <a:lnTo>
                    <a:pt x="2171160" y="0"/>
                  </a:lnTo>
                  <a:cubicBezTo>
                    <a:pt x="2197053" y="0"/>
                    <a:pt x="2218044" y="20991"/>
                    <a:pt x="2218044" y="46884"/>
                  </a:cubicBezTo>
                  <a:lnTo>
                    <a:pt x="2218044" y="1022694"/>
                  </a:lnTo>
                  <a:cubicBezTo>
                    <a:pt x="2218044" y="1048587"/>
                    <a:pt x="2197053" y="1069578"/>
                    <a:pt x="2171160" y="1069578"/>
                  </a:cubicBezTo>
                  <a:lnTo>
                    <a:pt x="46884" y="1069578"/>
                  </a:lnTo>
                  <a:cubicBezTo>
                    <a:pt x="20991" y="1069578"/>
                    <a:pt x="0" y="1048587"/>
                    <a:pt x="0" y="1022694"/>
                  </a:cubicBezTo>
                  <a:lnTo>
                    <a:pt x="0" y="46884"/>
                  </a:lnTo>
                  <a:cubicBezTo>
                    <a:pt x="0" y="20991"/>
                    <a:pt x="20991" y="0"/>
                    <a:pt x="46884" y="0"/>
                  </a:cubicBezTo>
                  <a:close/>
                </a:path>
              </a:pathLst>
            </a:custGeom>
            <a:solidFill>
              <a:srgbClr val="7ABCBE"/>
            </a:solidFill>
          </p:spPr>
          <p:txBody>
            <a:bodyPr/>
            <a:lstStyle/>
            <a:p>
              <a:endParaRPr lang="en-US" dirty="0"/>
            </a:p>
          </p:txBody>
        </p:sp>
        <p:sp>
          <p:nvSpPr>
            <p:cNvPr id="13" name="TextBox 13"/>
            <p:cNvSpPr txBox="1"/>
            <p:nvPr/>
          </p:nvSpPr>
          <p:spPr>
            <a:xfrm>
              <a:off x="0" y="-28575"/>
              <a:ext cx="2218044" cy="1098153"/>
            </a:xfrm>
            <a:prstGeom prst="rect">
              <a:avLst/>
            </a:prstGeom>
          </p:spPr>
          <p:txBody>
            <a:bodyPr lIns="50800" tIns="50800" rIns="50800" bIns="50800" rtlCol="0" anchor="ctr"/>
            <a:lstStyle/>
            <a:p>
              <a:pPr algn="ctr">
                <a:lnSpc>
                  <a:spcPts val="1960"/>
                </a:lnSpc>
              </a:pPr>
              <a:endParaRPr dirty="0"/>
            </a:p>
          </p:txBody>
        </p:sp>
      </p:grpSp>
      <p:grpSp>
        <p:nvGrpSpPr>
          <p:cNvPr id="14" name="Group 14"/>
          <p:cNvGrpSpPr/>
          <p:nvPr/>
        </p:nvGrpSpPr>
        <p:grpSpPr>
          <a:xfrm>
            <a:off x="518358" y="6180879"/>
            <a:ext cx="7679010" cy="3386365"/>
            <a:chOff x="0" y="0"/>
            <a:chExt cx="812800" cy="358437"/>
          </a:xfrm>
        </p:grpSpPr>
        <p:sp>
          <p:nvSpPr>
            <p:cNvPr id="15" name="Freeform 15"/>
            <p:cNvSpPr/>
            <p:nvPr/>
          </p:nvSpPr>
          <p:spPr>
            <a:xfrm>
              <a:off x="0" y="0"/>
              <a:ext cx="812800" cy="358437"/>
            </a:xfrm>
            <a:custGeom>
              <a:avLst/>
              <a:gdLst/>
              <a:ahLst/>
              <a:cxnLst/>
              <a:rect l="l" t="t" r="r" b="b"/>
              <a:pathLst>
                <a:path w="812800" h="358437">
                  <a:moveTo>
                    <a:pt x="23188" y="0"/>
                  </a:moveTo>
                  <a:lnTo>
                    <a:pt x="789612" y="0"/>
                  </a:lnTo>
                  <a:cubicBezTo>
                    <a:pt x="795762" y="0"/>
                    <a:pt x="801660" y="2443"/>
                    <a:pt x="806008" y="6792"/>
                  </a:cubicBezTo>
                  <a:cubicBezTo>
                    <a:pt x="810357" y="11140"/>
                    <a:pt x="812800" y="17038"/>
                    <a:pt x="812800" y="23188"/>
                  </a:cubicBezTo>
                  <a:lnTo>
                    <a:pt x="812800" y="335248"/>
                  </a:lnTo>
                  <a:cubicBezTo>
                    <a:pt x="812800" y="341398"/>
                    <a:pt x="810357" y="347296"/>
                    <a:pt x="806008" y="351645"/>
                  </a:cubicBezTo>
                  <a:cubicBezTo>
                    <a:pt x="801660" y="355993"/>
                    <a:pt x="795762" y="358437"/>
                    <a:pt x="789612" y="358437"/>
                  </a:cubicBezTo>
                  <a:lnTo>
                    <a:pt x="23188" y="358437"/>
                  </a:lnTo>
                  <a:cubicBezTo>
                    <a:pt x="17038" y="358437"/>
                    <a:pt x="11140" y="355993"/>
                    <a:pt x="6792" y="351645"/>
                  </a:cubicBezTo>
                  <a:cubicBezTo>
                    <a:pt x="2443" y="347296"/>
                    <a:pt x="0" y="341398"/>
                    <a:pt x="0" y="335248"/>
                  </a:cubicBezTo>
                  <a:lnTo>
                    <a:pt x="0" y="23188"/>
                  </a:lnTo>
                  <a:cubicBezTo>
                    <a:pt x="0" y="17038"/>
                    <a:pt x="2443" y="11140"/>
                    <a:pt x="6792" y="6792"/>
                  </a:cubicBezTo>
                  <a:cubicBezTo>
                    <a:pt x="11140" y="2443"/>
                    <a:pt x="17038" y="0"/>
                    <a:pt x="23188" y="0"/>
                  </a:cubicBezTo>
                  <a:close/>
                </a:path>
              </a:pathLst>
            </a:custGeom>
            <a:blipFill>
              <a:blip r:embed="rId8"/>
              <a:stretch>
                <a:fillRect l="-9389" t="-62621" r="-16328" b="-51189"/>
              </a:stretch>
            </a:blipFill>
          </p:spPr>
          <p:txBody>
            <a:bodyPr/>
            <a:lstStyle/>
            <a:p>
              <a:endParaRPr lang="en-US" dirty="0"/>
            </a:p>
          </p:txBody>
        </p:sp>
      </p:grpSp>
      <p:sp>
        <p:nvSpPr>
          <p:cNvPr id="16" name="Freeform 16"/>
          <p:cNvSpPr/>
          <p:nvPr/>
        </p:nvSpPr>
        <p:spPr>
          <a:xfrm>
            <a:off x="13337226" y="8970442"/>
            <a:ext cx="1511833" cy="1121505"/>
          </a:xfrm>
          <a:custGeom>
            <a:avLst/>
            <a:gdLst/>
            <a:ahLst/>
            <a:cxnLst/>
            <a:rect l="l" t="t" r="r" b="b"/>
            <a:pathLst>
              <a:path w="1511833" h="1121505">
                <a:moveTo>
                  <a:pt x="0" y="0"/>
                </a:moveTo>
                <a:lnTo>
                  <a:pt x="1511833" y="0"/>
                </a:lnTo>
                <a:lnTo>
                  <a:pt x="1511833" y="1121506"/>
                </a:lnTo>
                <a:lnTo>
                  <a:pt x="0" y="112150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
        <p:nvSpPr>
          <p:cNvPr id="17" name="Freeform 17"/>
          <p:cNvSpPr/>
          <p:nvPr/>
        </p:nvSpPr>
        <p:spPr>
          <a:xfrm rot="-6052126">
            <a:off x="15149419" y="8089624"/>
            <a:ext cx="2526680" cy="2883141"/>
          </a:xfrm>
          <a:custGeom>
            <a:avLst/>
            <a:gdLst/>
            <a:ahLst/>
            <a:cxnLst/>
            <a:rect l="l" t="t" r="r" b="b"/>
            <a:pathLst>
              <a:path w="2526680" h="2883141">
                <a:moveTo>
                  <a:pt x="0" y="0"/>
                </a:moveTo>
                <a:lnTo>
                  <a:pt x="2526680" y="0"/>
                </a:lnTo>
                <a:lnTo>
                  <a:pt x="2526680" y="2883142"/>
                </a:lnTo>
                <a:lnTo>
                  <a:pt x="0" y="28831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dirty="0"/>
          </a:p>
        </p:txBody>
      </p:sp>
      <p:sp>
        <p:nvSpPr>
          <p:cNvPr id="18" name="Freeform 18"/>
          <p:cNvSpPr/>
          <p:nvPr/>
        </p:nvSpPr>
        <p:spPr>
          <a:xfrm>
            <a:off x="8002717" y="4947774"/>
            <a:ext cx="3169728" cy="5622578"/>
          </a:xfrm>
          <a:custGeom>
            <a:avLst/>
            <a:gdLst/>
            <a:ahLst/>
            <a:cxnLst/>
            <a:rect l="l" t="t" r="r" b="b"/>
            <a:pathLst>
              <a:path w="3169728" h="5622578">
                <a:moveTo>
                  <a:pt x="0" y="0"/>
                </a:moveTo>
                <a:lnTo>
                  <a:pt x="3169729" y="0"/>
                </a:lnTo>
                <a:lnTo>
                  <a:pt x="3169729" y="5622578"/>
                </a:lnTo>
                <a:lnTo>
                  <a:pt x="0" y="562257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dirty="0"/>
          </a:p>
        </p:txBody>
      </p:sp>
      <p:sp>
        <p:nvSpPr>
          <p:cNvPr id="19" name="Freeform 19"/>
          <p:cNvSpPr/>
          <p:nvPr/>
        </p:nvSpPr>
        <p:spPr>
          <a:xfrm rot="2405419">
            <a:off x="10283049" y="9072963"/>
            <a:ext cx="3302481" cy="1663250"/>
          </a:xfrm>
          <a:custGeom>
            <a:avLst/>
            <a:gdLst/>
            <a:ahLst/>
            <a:cxnLst/>
            <a:rect l="l" t="t" r="r" b="b"/>
            <a:pathLst>
              <a:path w="3302481" h="1663250">
                <a:moveTo>
                  <a:pt x="0" y="0"/>
                </a:moveTo>
                <a:lnTo>
                  <a:pt x="3302482" y="0"/>
                </a:lnTo>
                <a:lnTo>
                  <a:pt x="3302482" y="1663249"/>
                </a:lnTo>
                <a:lnTo>
                  <a:pt x="0" y="166324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dirty="0"/>
          </a:p>
        </p:txBody>
      </p:sp>
      <p:sp>
        <p:nvSpPr>
          <p:cNvPr id="20" name="Freeform 20"/>
          <p:cNvSpPr/>
          <p:nvPr/>
        </p:nvSpPr>
        <p:spPr>
          <a:xfrm>
            <a:off x="10640625" y="5253708"/>
            <a:ext cx="4261453" cy="4053707"/>
          </a:xfrm>
          <a:custGeom>
            <a:avLst/>
            <a:gdLst/>
            <a:ahLst/>
            <a:cxnLst/>
            <a:rect l="l" t="t" r="r" b="b"/>
            <a:pathLst>
              <a:path w="4261453" h="4053707">
                <a:moveTo>
                  <a:pt x="0" y="0"/>
                </a:moveTo>
                <a:lnTo>
                  <a:pt x="4261452" y="0"/>
                </a:lnTo>
                <a:lnTo>
                  <a:pt x="4261452" y="4053707"/>
                </a:lnTo>
                <a:lnTo>
                  <a:pt x="0" y="405370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dirty="0"/>
          </a:p>
        </p:txBody>
      </p:sp>
      <p:grpSp>
        <p:nvGrpSpPr>
          <p:cNvPr id="21" name="Group 21"/>
          <p:cNvGrpSpPr/>
          <p:nvPr/>
        </p:nvGrpSpPr>
        <p:grpSpPr>
          <a:xfrm>
            <a:off x="2828499" y="9722747"/>
            <a:ext cx="3058729" cy="420832"/>
            <a:chOff x="0" y="0"/>
            <a:chExt cx="805591" cy="110836"/>
          </a:xfrm>
        </p:grpSpPr>
        <p:sp>
          <p:nvSpPr>
            <p:cNvPr id="22" name="Freeform 22"/>
            <p:cNvSpPr/>
            <p:nvPr/>
          </p:nvSpPr>
          <p:spPr>
            <a:xfrm>
              <a:off x="0" y="0"/>
              <a:ext cx="805591" cy="110836"/>
            </a:xfrm>
            <a:custGeom>
              <a:avLst/>
              <a:gdLst/>
              <a:ahLst/>
              <a:cxnLst/>
              <a:rect l="l" t="t" r="r" b="b"/>
              <a:pathLst>
                <a:path w="805591" h="110836">
                  <a:moveTo>
                    <a:pt x="55418" y="0"/>
                  </a:moveTo>
                  <a:lnTo>
                    <a:pt x="750173" y="0"/>
                  </a:lnTo>
                  <a:cubicBezTo>
                    <a:pt x="764871" y="0"/>
                    <a:pt x="778967" y="5839"/>
                    <a:pt x="789360" y="16232"/>
                  </a:cubicBezTo>
                  <a:cubicBezTo>
                    <a:pt x="799752" y="26625"/>
                    <a:pt x="805591" y="40720"/>
                    <a:pt x="805591" y="55418"/>
                  </a:cubicBezTo>
                  <a:lnTo>
                    <a:pt x="805591" y="55418"/>
                  </a:lnTo>
                  <a:cubicBezTo>
                    <a:pt x="805591" y="70116"/>
                    <a:pt x="799752" y="84212"/>
                    <a:pt x="789360" y="94605"/>
                  </a:cubicBezTo>
                  <a:cubicBezTo>
                    <a:pt x="778967" y="104998"/>
                    <a:pt x="764871" y="110836"/>
                    <a:pt x="750173" y="110836"/>
                  </a:cubicBezTo>
                  <a:lnTo>
                    <a:pt x="55418" y="110836"/>
                  </a:lnTo>
                  <a:cubicBezTo>
                    <a:pt x="40720" y="110836"/>
                    <a:pt x="26625" y="104998"/>
                    <a:pt x="16232" y="94605"/>
                  </a:cubicBezTo>
                  <a:cubicBezTo>
                    <a:pt x="5839" y="84212"/>
                    <a:pt x="0" y="70116"/>
                    <a:pt x="0" y="55418"/>
                  </a:cubicBezTo>
                  <a:lnTo>
                    <a:pt x="0" y="55418"/>
                  </a:lnTo>
                  <a:cubicBezTo>
                    <a:pt x="0" y="40720"/>
                    <a:pt x="5839" y="26625"/>
                    <a:pt x="16232" y="16232"/>
                  </a:cubicBezTo>
                  <a:cubicBezTo>
                    <a:pt x="26625" y="5839"/>
                    <a:pt x="40720" y="0"/>
                    <a:pt x="55418" y="0"/>
                  </a:cubicBezTo>
                  <a:close/>
                </a:path>
              </a:pathLst>
            </a:custGeom>
            <a:solidFill>
              <a:srgbClr val="D5C1F1"/>
            </a:solidFill>
          </p:spPr>
          <p:txBody>
            <a:bodyPr/>
            <a:lstStyle/>
            <a:p>
              <a:endParaRPr lang="en-US" dirty="0"/>
            </a:p>
          </p:txBody>
        </p:sp>
        <p:sp>
          <p:nvSpPr>
            <p:cNvPr id="23" name="TextBox 23"/>
            <p:cNvSpPr txBox="1"/>
            <p:nvPr/>
          </p:nvSpPr>
          <p:spPr>
            <a:xfrm>
              <a:off x="0" y="-28575"/>
              <a:ext cx="805591" cy="139411"/>
            </a:xfrm>
            <a:prstGeom prst="rect">
              <a:avLst/>
            </a:prstGeom>
          </p:spPr>
          <p:txBody>
            <a:bodyPr lIns="50800" tIns="50800" rIns="50800" bIns="50800" rtlCol="0" anchor="ctr"/>
            <a:lstStyle/>
            <a:p>
              <a:pPr algn="ctr">
                <a:lnSpc>
                  <a:spcPts val="2379"/>
                </a:lnSpc>
              </a:pPr>
              <a:endParaRPr dirty="0"/>
            </a:p>
          </p:txBody>
        </p:sp>
      </p:grpSp>
      <p:sp>
        <p:nvSpPr>
          <p:cNvPr id="24" name="TextBox 24"/>
          <p:cNvSpPr txBox="1"/>
          <p:nvPr/>
        </p:nvSpPr>
        <p:spPr>
          <a:xfrm>
            <a:off x="940530" y="2421361"/>
            <a:ext cx="11444364" cy="2462213"/>
          </a:xfrm>
          <a:prstGeom prst="rect">
            <a:avLst/>
          </a:prstGeom>
        </p:spPr>
        <p:txBody>
          <a:bodyPr lIns="0" tIns="0" rIns="0" bIns="0" rtlCol="0" anchor="t">
            <a:spAutoFit/>
          </a:bodyPr>
          <a:lstStyle/>
          <a:p>
            <a:pPr marL="667822" lvl="1" indent="-333911" algn="l">
              <a:lnSpc>
                <a:spcPts val="4794"/>
              </a:lnSpc>
              <a:buFont typeface="Arial"/>
              <a:buChar char="•"/>
            </a:pPr>
            <a:r>
              <a:rPr lang="en-US" sz="4000" dirty="0">
                <a:solidFill>
                  <a:srgbClr val="000000"/>
                </a:solidFill>
                <a:latin typeface="Solway"/>
                <a:ea typeface="Solway"/>
                <a:cs typeface="Solway"/>
                <a:sym typeface="Solway"/>
              </a:rPr>
              <a:t>Civil Rights training required annually </a:t>
            </a:r>
          </a:p>
          <a:p>
            <a:pPr marL="667822" lvl="1" indent="-333911" algn="l">
              <a:lnSpc>
                <a:spcPts val="4794"/>
              </a:lnSpc>
              <a:buFont typeface="Arial"/>
              <a:buChar char="•"/>
            </a:pPr>
            <a:r>
              <a:rPr lang="en-US" sz="4000" dirty="0">
                <a:solidFill>
                  <a:srgbClr val="000000"/>
                </a:solidFill>
                <a:latin typeface="Solway"/>
                <a:ea typeface="Solway"/>
                <a:cs typeface="Solway"/>
                <a:sym typeface="Solway"/>
              </a:rPr>
              <a:t>Non-discrimination statement is required on all program materials</a:t>
            </a:r>
          </a:p>
          <a:p>
            <a:pPr marL="667822" lvl="1" indent="-333911" algn="l">
              <a:lnSpc>
                <a:spcPts val="4794"/>
              </a:lnSpc>
              <a:buFont typeface="Arial"/>
              <a:buChar char="•"/>
            </a:pPr>
            <a:r>
              <a:rPr lang="en-US" sz="4000" dirty="0">
                <a:solidFill>
                  <a:srgbClr val="000000"/>
                </a:solidFill>
                <a:latin typeface="Solway"/>
                <a:ea typeface="Solway"/>
                <a:cs typeface="Solway"/>
                <a:sym typeface="Solway"/>
              </a:rPr>
              <a:t>Post And Justice For All Posters</a:t>
            </a:r>
          </a:p>
        </p:txBody>
      </p:sp>
      <p:sp>
        <p:nvSpPr>
          <p:cNvPr id="25" name="TextBox 25"/>
          <p:cNvSpPr txBox="1"/>
          <p:nvPr/>
        </p:nvSpPr>
        <p:spPr>
          <a:xfrm>
            <a:off x="956658" y="514412"/>
            <a:ext cx="11444364" cy="1021474"/>
          </a:xfrm>
          <a:prstGeom prst="rect">
            <a:avLst/>
          </a:prstGeom>
        </p:spPr>
        <p:txBody>
          <a:bodyPr lIns="0" tIns="0" rIns="0" bIns="0" rtlCol="0" anchor="t">
            <a:spAutoFit/>
          </a:bodyPr>
          <a:lstStyle/>
          <a:p>
            <a:pPr algn="ctr">
              <a:lnSpc>
                <a:spcPts val="7452"/>
              </a:lnSpc>
            </a:pPr>
            <a:r>
              <a:rPr lang="en-US" sz="8100" b="1" dirty="0">
                <a:solidFill>
                  <a:srgbClr val="FFDE59"/>
                </a:solidFill>
                <a:latin typeface="Solway Bold"/>
                <a:ea typeface="Solway Bold"/>
                <a:cs typeface="Solway Bold"/>
                <a:sym typeface="Solway Bold"/>
              </a:rPr>
              <a:t>Civil Rights</a:t>
            </a:r>
          </a:p>
        </p:txBody>
      </p:sp>
      <p:sp>
        <p:nvSpPr>
          <p:cNvPr id="26" name="TextBox 26"/>
          <p:cNvSpPr txBox="1"/>
          <p:nvPr/>
        </p:nvSpPr>
        <p:spPr>
          <a:xfrm>
            <a:off x="3217691" y="9786796"/>
            <a:ext cx="2223195" cy="264159"/>
          </a:xfrm>
          <a:prstGeom prst="rect">
            <a:avLst/>
          </a:prstGeom>
        </p:spPr>
        <p:txBody>
          <a:bodyPr lIns="0" tIns="0" rIns="0" bIns="0" rtlCol="0" anchor="t">
            <a:spAutoFit/>
          </a:bodyPr>
          <a:lstStyle/>
          <a:p>
            <a:pPr algn="ctr">
              <a:lnSpc>
                <a:spcPts val="2240"/>
              </a:lnSpc>
            </a:pPr>
            <a:r>
              <a:rPr lang="en-US" sz="1600" b="1" dirty="0">
                <a:solidFill>
                  <a:srgbClr val="000000"/>
                </a:solidFill>
                <a:latin typeface="Solway Bold"/>
                <a:ea typeface="Solway Bold"/>
                <a:cs typeface="Solway Bold"/>
                <a:sym typeface="Solway Bold"/>
              </a:rPr>
              <a:t>NORTH WARREN CSD</a:t>
            </a:r>
          </a:p>
        </p:txBody>
      </p:sp>
      <p:sp>
        <p:nvSpPr>
          <p:cNvPr id="27" name="TextBox 27"/>
          <p:cNvSpPr txBox="1"/>
          <p:nvPr/>
        </p:nvSpPr>
        <p:spPr>
          <a:xfrm>
            <a:off x="11546779" y="6314966"/>
            <a:ext cx="2716377" cy="2175737"/>
          </a:xfrm>
          <a:prstGeom prst="rect">
            <a:avLst/>
          </a:prstGeom>
        </p:spPr>
        <p:txBody>
          <a:bodyPr lIns="0" tIns="0" rIns="0" bIns="0" rtlCol="0" anchor="t">
            <a:spAutoFit/>
          </a:bodyPr>
          <a:lstStyle/>
          <a:p>
            <a:pPr algn="ctr">
              <a:lnSpc>
                <a:spcPts val="3452"/>
              </a:lnSpc>
            </a:pPr>
            <a:r>
              <a:rPr lang="en-US" sz="2466" b="1" dirty="0">
                <a:solidFill>
                  <a:srgbClr val="000000"/>
                </a:solidFill>
                <a:latin typeface="Solway Bold"/>
                <a:ea typeface="Solway Bold"/>
                <a:cs typeface="Solway Bold"/>
                <a:sym typeface="Solway Bold"/>
              </a:rPr>
              <a:t>Order And Justice For All Posters from the CN website for free!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3B508B"/>
        </a:solidFill>
        <a:effectLst/>
      </p:bgPr>
    </p:bg>
    <p:spTree>
      <p:nvGrpSpPr>
        <p:cNvPr id="1" name=""/>
        <p:cNvGrpSpPr/>
        <p:nvPr/>
      </p:nvGrpSpPr>
      <p:grpSpPr>
        <a:xfrm>
          <a:off x="0" y="0"/>
          <a:ext cx="0" cy="0"/>
          <a:chOff x="0" y="0"/>
          <a:chExt cx="0" cy="0"/>
        </a:xfrm>
      </p:grpSpPr>
      <p:sp>
        <p:nvSpPr>
          <p:cNvPr id="16" name="Freeform 7">
            <a:extLst>
              <a:ext uri="{FF2B5EF4-FFF2-40B4-BE49-F238E27FC236}">
                <a16:creationId xmlns:a16="http://schemas.microsoft.com/office/drawing/2014/main" id="{C44AAA78-CCED-6B27-CF57-4577F70BEA5A}"/>
              </a:ext>
            </a:extLst>
          </p:cNvPr>
          <p:cNvSpPr/>
          <p:nvPr/>
        </p:nvSpPr>
        <p:spPr>
          <a:xfrm>
            <a:off x="1445717" y="3333825"/>
            <a:ext cx="3395240" cy="3117447"/>
          </a:xfrm>
          <a:custGeom>
            <a:avLst/>
            <a:gdLst/>
            <a:ahLst/>
            <a:cxnLst/>
            <a:rect l="l" t="t" r="r" b="b"/>
            <a:pathLst>
              <a:path w="3395240" h="3117447">
                <a:moveTo>
                  <a:pt x="0" y="0"/>
                </a:moveTo>
                <a:lnTo>
                  <a:pt x="3395240" y="0"/>
                </a:lnTo>
                <a:lnTo>
                  <a:pt x="3395240" y="3117448"/>
                </a:lnTo>
                <a:lnTo>
                  <a:pt x="0" y="31174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17" name="Freeform 9">
            <a:extLst>
              <a:ext uri="{FF2B5EF4-FFF2-40B4-BE49-F238E27FC236}">
                <a16:creationId xmlns:a16="http://schemas.microsoft.com/office/drawing/2014/main" id="{FEDEF9FA-53F7-67BF-709F-69AF578AD1D0}"/>
              </a:ext>
            </a:extLst>
          </p:cNvPr>
          <p:cNvSpPr/>
          <p:nvPr/>
        </p:nvSpPr>
        <p:spPr>
          <a:xfrm>
            <a:off x="1145022" y="5666631"/>
            <a:ext cx="2752323" cy="2432053"/>
          </a:xfrm>
          <a:custGeom>
            <a:avLst/>
            <a:gdLst/>
            <a:ahLst/>
            <a:cxnLst/>
            <a:rect l="l" t="t" r="r" b="b"/>
            <a:pathLst>
              <a:path w="2752323" h="2432053">
                <a:moveTo>
                  <a:pt x="0" y="0"/>
                </a:moveTo>
                <a:lnTo>
                  <a:pt x="2752324" y="0"/>
                </a:lnTo>
                <a:lnTo>
                  <a:pt x="2752324" y="2432053"/>
                </a:lnTo>
                <a:lnTo>
                  <a:pt x="0" y="24320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2" name="Freeform 2"/>
          <p:cNvSpPr/>
          <p:nvPr/>
        </p:nvSpPr>
        <p:spPr>
          <a:xfrm>
            <a:off x="14898669" y="5143500"/>
            <a:ext cx="2849723" cy="3399887"/>
          </a:xfrm>
          <a:custGeom>
            <a:avLst/>
            <a:gdLst/>
            <a:ahLst/>
            <a:cxnLst/>
            <a:rect l="l" t="t" r="r" b="b"/>
            <a:pathLst>
              <a:path w="2849723" h="3399887">
                <a:moveTo>
                  <a:pt x="0" y="0"/>
                </a:moveTo>
                <a:lnTo>
                  <a:pt x="2849723" y="0"/>
                </a:lnTo>
                <a:lnTo>
                  <a:pt x="2849723" y="3399887"/>
                </a:lnTo>
                <a:lnTo>
                  <a:pt x="0" y="33998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grpSp>
        <p:nvGrpSpPr>
          <p:cNvPr id="3" name="Group 3"/>
          <p:cNvGrpSpPr/>
          <p:nvPr/>
        </p:nvGrpSpPr>
        <p:grpSpPr>
          <a:xfrm>
            <a:off x="703369" y="3238501"/>
            <a:ext cx="13300364" cy="6019800"/>
            <a:chOff x="0" y="0"/>
            <a:chExt cx="17733818" cy="7426036"/>
          </a:xfrm>
        </p:grpSpPr>
        <p:grpSp>
          <p:nvGrpSpPr>
            <p:cNvPr id="4" name="Group 4"/>
            <p:cNvGrpSpPr/>
            <p:nvPr/>
          </p:nvGrpSpPr>
          <p:grpSpPr>
            <a:xfrm>
              <a:off x="0" y="0"/>
              <a:ext cx="17733818" cy="7426036"/>
              <a:chOff x="0" y="0"/>
              <a:chExt cx="3502976" cy="1466871"/>
            </a:xfrm>
          </p:grpSpPr>
          <p:sp>
            <p:nvSpPr>
              <p:cNvPr id="5" name="Freeform 5"/>
              <p:cNvSpPr/>
              <p:nvPr/>
            </p:nvSpPr>
            <p:spPr>
              <a:xfrm>
                <a:off x="0" y="0"/>
                <a:ext cx="3502976" cy="1466871"/>
              </a:xfrm>
              <a:custGeom>
                <a:avLst/>
                <a:gdLst/>
                <a:ahLst/>
                <a:cxnLst/>
                <a:rect l="l" t="t" r="r" b="b"/>
                <a:pathLst>
                  <a:path w="3502976" h="1466871">
                    <a:moveTo>
                      <a:pt x="29686" y="0"/>
                    </a:moveTo>
                    <a:lnTo>
                      <a:pt x="3473290" y="0"/>
                    </a:lnTo>
                    <a:cubicBezTo>
                      <a:pt x="3489685" y="0"/>
                      <a:pt x="3502976" y="13291"/>
                      <a:pt x="3502976" y="29686"/>
                    </a:cubicBezTo>
                    <a:lnTo>
                      <a:pt x="3502976" y="1437185"/>
                    </a:lnTo>
                    <a:cubicBezTo>
                      <a:pt x="3502976" y="1445058"/>
                      <a:pt x="3499849" y="1452609"/>
                      <a:pt x="3494282" y="1458176"/>
                    </a:cubicBezTo>
                    <a:cubicBezTo>
                      <a:pt x="3488714" y="1463744"/>
                      <a:pt x="3481163" y="1466871"/>
                      <a:pt x="3473290" y="1466871"/>
                    </a:cubicBezTo>
                    <a:lnTo>
                      <a:pt x="29686" y="1466871"/>
                    </a:lnTo>
                    <a:cubicBezTo>
                      <a:pt x="13291" y="1466871"/>
                      <a:pt x="0" y="1453580"/>
                      <a:pt x="0" y="1437185"/>
                    </a:cubicBezTo>
                    <a:lnTo>
                      <a:pt x="0" y="29686"/>
                    </a:lnTo>
                    <a:cubicBezTo>
                      <a:pt x="0" y="13291"/>
                      <a:pt x="13291" y="0"/>
                      <a:pt x="29686" y="0"/>
                    </a:cubicBezTo>
                    <a:close/>
                  </a:path>
                </a:pathLst>
              </a:custGeom>
              <a:solidFill>
                <a:srgbClr val="D5C1F1"/>
              </a:solidFill>
            </p:spPr>
            <p:txBody>
              <a:bodyPr/>
              <a:lstStyle/>
              <a:p>
                <a:endParaRPr lang="en-US" dirty="0"/>
              </a:p>
            </p:txBody>
          </p:sp>
          <p:sp>
            <p:nvSpPr>
              <p:cNvPr id="6" name="TextBox 6"/>
              <p:cNvSpPr txBox="1"/>
              <p:nvPr/>
            </p:nvSpPr>
            <p:spPr>
              <a:xfrm>
                <a:off x="0" y="-28575"/>
                <a:ext cx="3502976" cy="1495446"/>
              </a:xfrm>
              <a:prstGeom prst="rect">
                <a:avLst/>
              </a:prstGeom>
            </p:spPr>
            <p:txBody>
              <a:bodyPr lIns="50800" tIns="50800" rIns="50800" bIns="50800" rtlCol="0" anchor="ctr"/>
              <a:lstStyle/>
              <a:p>
                <a:pPr algn="ctr">
                  <a:lnSpc>
                    <a:spcPts val="1960"/>
                  </a:lnSpc>
                </a:pPr>
                <a:endParaRPr dirty="0"/>
              </a:p>
            </p:txBody>
          </p:sp>
        </p:grpSp>
        <p:grpSp>
          <p:nvGrpSpPr>
            <p:cNvPr id="7" name="Group 7"/>
            <p:cNvGrpSpPr/>
            <p:nvPr/>
          </p:nvGrpSpPr>
          <p:grpSpPr>
            <a:xfrm>
              <a:off x="256309" y="1"/>
              <a:ext cx="17201269" cy="3613034"/>
              <a:chOff x="0" y="-66277"/>
              <a:chExt cx="4697151" cy="986611"/>
            </a:xfrm>
          </p:grpSpPr>
          <p:sp>
            <p:nvSpPr>
              <p:cNvPr id="8" name="Freeform 8"/>
              <p:cNvSpPr/>
              <p:nvPr/>
            </p:nvSpPr>
            <p:spPr>
              <a:xfrm>
                <a:off x="0" y="51245"/>
                <a:ext cx="4691707" cy="824686"/>
              </a:xfrm>
              <a:custGeom>
                <a:avLst/>
                <a:gdLst/>
                <a:ahLst/>
                <a:cxnLst/>
                <a:rect l="l" t="t" r="r" b="b"/>
                <a:pathLst>
                  <a:path w="4691707" h="824686">
                    <a:moveTo>
                      <a:pt x="30641" y="0"/>
                    </a:moveTo>
                    <a:lnTo>
                      <a:pt x="4661067" y="0"/>
                    </a:lnTo>
                    <a:cubicBezTo>
                      <a:pt x="4677989" y="0"/>
                      <a:pt x="4691707" y="13718"/>
                      <a:pt x="4691707" y="30641"/>
                    </a:cubicBezTo>
                    <a:lnTo>
                      <a:pt x="4691707" y="794045"/>
                    </a:lnTo>
                    <a:cubicBezTo>
                      <a:pt x="4691707" y="802172"/>
                      <a:pt x="4688479" y="809965"/>
                      <a:pt x="4682733" y="815712"/>
                    </a:cubicBezTo>
                    <a:cubicBezTo>
                      <a:pt x="4676987" y="821458"/>
                      <a:pt x="4669193" y="824686"/>
                      <a:pt x="4661067" y="824686"/>
                    </a:cubicBezTo>
                    <a:lnTo>
                      <a:pt x="30641" y="824686"/>
                    </a:lnTo>
                    <a:cubicBezTo>
                      <a:pt x="13718" y="824686"/>
                      <a:pt x="0" y="810968"/>
                      <a:pt x="0" y="794045"/>
                    </a:cubicBezTo>
                    <a:lnTo>
                      <a:pt x="0" y="30641"/>
                    </a:lnTo>
                    <a:cubicBezTo>
                      <a:pt x="0" y="13718"/>
                      <a:pt x="13718" y="0"/>
                      <a:pt x="30641" y="0"/>
                    </a:cubicBezTo>
                    <a:close/>
                  </a:path>
                </a:pathLst>
              </a:custGeom>
              <a:solidFill>
                <a:srgbClr val="F4F6FC"/>
              </a:solidFill>
            </p:spPr>
            <p:txBody>
              <a:bodyPr/>
              <a:lstStyle/>
              <a:p>
                <a:endParaRPr lang="en-US" dirty="0"/>
              </a:p>
            </p:txBody>
          </p:sp>
          <p:sp>
            <p:nvSpPr>
              <p:cNvPr id="9" name="TextBox 9"/>
              <p:cNvSpPr txBox="1"/>
              <p:nvPr/>
            </p:nvSpPr>
            <p:spPr>
              <a:xfrm>
                <a:off x="5443" y="-66277"/>
                <a:ext cx="4691708" cy="986611"/>
              </a:xfrm>
              <a:prstGeom prst="rect">
                <a:avLst/>
              </a:prstGeom>
            </p:spPr>
            <p:txBody>
              <a:bodyPr lIns="36747" tIns="36747" rIns="36747" bIns="36747" rtlCol="0" anchor="ctr"/>
              <a:lstStyle/>
              <a:p>
                <a:pPr algn="ctr">
                  <a:lnSpc>
                    <a:spcPts val="6559"/>
                  </a:lnSpc>
                </a:pPr>
                <a:r>
                  <a:rPr lang="en-US" sz="4099" dirty="0">
                    <a:solidFill>
                      <a:srgbClr val="000000"/>
                    </a:solidFill>
                    <a:latin typeface="Solway"/>
                    <a:ea typeface="Solway"/>
                    <a:cs typeface="Solway"/>
                    <a:sym typeface="Solway"/>
                  </a:rPr>
                  <a:t>Maintain all program related records for</a:t>
                </a:r>
                <a:r>
                  <a:rPr lang="en-US" sz="4099" b="1" dirty="0">
                    <a:solidFill>
                      <a:srgbClr val="000000"/>
                    </a:solidFill>
                    <a:latin typeface="Solway Bold"/>
                    <a:ea typeface="Solway Bold"/>
                    <a:cs typeface="Solway Bold"/>
                    <a:sym typeface="Solway Bold"/>
                  </a:rPr>
                  <a:t> </a:t>
                </a:r>
              </a:p>
              <a:p>
                <a:pPr algn="ctr">
                  <a:lnSpc>
                    <a:spcPts val="6559"/>
                  </a:lnSpc>
                </a:pPr>
                <a:r>
                  <a:rPr lang="en-US" sz="4099" b="1" dirty="0">
                    <a:solidFill>
                      <a:srgbClr val="A30052"/>
                    </a:solidFill>
                    <a:latin typeface="Solway Bold"/>
                    <a:ea typeface="Solway Bold"/>
                    <a:cs typeface="Solway Bold"/>
                    <a:sym typeface="Solway Bold"/>
                  </a:rPr>
                  <a:t>3-years plus the current year</a:t>
                </a:r>
              </a:p>
            </p:txBody>
          </p:sp>
        </p:grpSp>
        <p:grpSp>
          <p:nvGrpSpPr>
            <p:cNvPr id="10" name="Group 10"/>
            <p:cNvGrpSpPr/>
            <p:nvPr/>
          </p:nvGrpSpPr>
          <p:grpSpPr>
            <a:xfrm>
              <a:off x="256309" y="4108343"/>
              <a:ext cx="17181336" cy="3020054"/>
              <a:chOff x="0" y="0"/>
              <a:chExt cx="4691708" cy="824686"/>
            </a:xfrm>
          </p:grpSpPr>
          <p:sp>
            <p:nvSpPr>
              <p:cNvPr id="11" name="Freeform 11"/>
              <p:cNvSpPr/>
              <p:nvPr/>
            </p:nvSpPr>
            <p:spPr>
              <a:xfrm>
                <a:off x="0" y="0"/>
                <a:ext cx="4691707" cy="824686"/>
              </a:xfrm>
              <a:custGeom>
                <a:avLst/>
                <a:gdLst/>
                <a:ahLst/>
                <a:cxnLst/>
                <a:rect l="l" t="t" r="r" b="b"/>
                <a:pathLst>
                  <a:path w="4691707" h="824686">
                    <a:moveTo>
                      <a:pt x="30641" y="0"/>
                    </a:moveTo>
                    <a:lnTo>
                      <a:pt x="4661067" y="0"/>
                    </a:lnTo>
                    <a:cubicBezTo>
                      <a:pt x="4677989" y="0"/>
                      <a:pt x="4691707" y="13718"/>
                      <a:pt x="4691707" y="30641"/>
                    </a:cubicBezTo>
                    <a:lnTo>
                      <a:pt x="4691707" y="794045"/>
                    </a:lnTo>
                    <a:cubicBezTo>
                      <a:pt x="4691707" y="802172"/>
                      <a:pt x="4688479" y="809965"/>
                      <a:pt x="4682733" y="815712"/>
                    </a:cubicBezTo>
                    <a:cubicBezTo>
                      <a:pt x="4676987" y="821458"/>
                      <a:pt x="4669193" y="824686"/>
                      <a:pt x="4661067" y="824686"/>
                    </a:cubicBezTo>
                    <a:lnTo>
                      <a:pt x="30641" y="824686"/>
                    </a:lnTo>
                    <a:cubicBezTo>
                      <a:pt x="13718" y="824686"/>
                      <a:pt x="0" y="810968"/>
                      <a:pt x="0" y="794045"/>
                    </a:cubicBezTo>
                    <a:lnTo>
                      <a:pt x="0" y="30641"/>
                    </a:lnTo>
                    <a:cubicBezTo>
                      <a:pt x="0" y="13718"/>
                      <a:pt x="13718" y="0"/>
                      <a:pt x="30641" y="0"/>
                    </a:cubicBezTo>
                    <a:close/>
                  </a:path>
                </a:pathLst>
              </a:custGeom>
              <a:solidFill>
                <a:srgbClr val="F4F6FC"/>
              </a:solidFill>
            </p:spPr>
            <p:txBody>
              <a:bodyPr/>
              <a:lstStyle/>
              <a:p>
                <a:endParaRPr lang="en-US" dirty="0"/>
              </a:p>
            </p:txBody>
          </p:sp>
          <p:sp>
            <p:nvSpPr>
              <p:cNvPr id="12" name="TextBox 12"/>
              <p:cNvSpPr txBox="1"/>
              <p:nvPr/>
            </p:nvSpPr>
            <p:spPr>
              <a:xfrm>
                <a:off x="0" y="-161925"/>
                <a:ext cx="4691708" cy="986611"/>
              </a:xfrm>
              <a:prstGeom prst="rect">
                <a:avLst/>
              </a:prstGeom>
            </p:spPr>
            <p:txBody>
              <a:bodyPr lIns="36747" tIns="36747" rIns="36747" bIns="36747" rtlCol="0" anchor="ctr"/>
              <a:lstStyle/>
              <a:p>
                <a:pPr algn="ctr">
                  <a:lnSpc>
                    <a:spcPts val="6559"/>
                  </a:lnSpc>
                </a:pPr>
                <a:r>
                  <a:rPr lang="en-US" sz="4099" dirty="0">
                    <a:solidFill>
                      <a:srgbClr val="100F0D"/>
                    </a:solidFill>
                    <a:latin typeface="Solway"/>
                    <a:ea typeface="Solway"/>
                    <a:cs typeface="Solway"/>
                    <a:sym typeface="Solway"/>
                  </a:rPr>
                  <a:t>Make available to State and federal agencies</a:t>
                </a:r>
              </a:p>
              <a:p>
                <a:pPr algn="ctr">
                  <a:lnSpc>
                    <a:spcPts val="6559"/>
                  </a:lnSpc>
                </a:pPr>
                <a:r>
                  <a:rPr lang="en-US" sz="4099" dirty="0">
                    <a:solidFill>
                      <a:srgbClr val="100F0D"/>
                    </a:solidFill>
                    <a:latin typeface="Solway"/>
                    <a:ea typeface="Solway"/>
                    <a:cs typeface="Solway"/>
                    <a:sym typeface="Solway"/>
                  </a:rPr>
                  <a:t>upon request</a:t>
                </a:r>
              </a:p>
            </p:txBody>
          </p:sp>
        </p:grpSp>
      </p:grpSp>
      <p:sp>
        <p:nvSpPr>
          <p:cNvPr id="13" name="TextBox 13"/>
          <p:cNvSpPr txBox="1"/>
          <p:nvPr/>
        </p:nvSpPr>
        <p:spPr>
          <a:xfrm>
            <a:off x="238869" y="473916"/>
            <a:ext cx="18049131" cy="2386331"/>
          </a:xfrm>
          <a:prstGeom prst="rect">
            <a:avLst/>
          </a:prstGeom>
        </p:spPr>
        <p:txBody>
          <a:bodyPr lIns="0" tIns="0" rIns="0" bIns="0" rtlCol="0" anchor="t">
            <a:spAutoFit/>
          </a:bodyPr>
          <a:lstStyle/>
          <a:p>
            <a:pPr algn="ctr">
              <a:lnSpc>
                <a:spcPts val="9200"/>
              </a:lnSpc>
            </a:pPr>
            <a:r>
              <a:rPr lang="en-US" sz="9200" b="1" dirty="0">
                <a:solidFill>
                  <a:srgbClr val="FFDE59"/>
                </a:solidFill>
                <a:latin typeface="Solway Bold"/>
                <a:ea typeface="Solway Bold"/>
                <a:cs typeface="Solway Bold"/>
                <a:sym typeface="Solway Bold"/>
              </a:rPr>
              <a:t>Record Retention Requirements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3B508B"/>
        </a:solidFill>
        <a:effectLst/>
      </p:bgPr>
    </p:bg>
    <p:spTree>
      <p:nvGrpSpPr>
        <p:cNvPr id="1" name=""/>
        <p:cNvGrpSpPr/>
        <p:nvPr/>
      </p:nvGrpSpPr>
      <p:grpSpPr>
        <a:xfrm>
          <a:off x="0" y="0"/>
          <a:ext cx="0" cy="0"/>
          <a:chOff x="0" y="0"/>
          <a:chExt cx="0" cy="0"/>
        </a:xfrm>
      </p:grpSpPr>
      <p:sp>
        <p:nvSpPr>
          <p:cNvPr id="3" name="Freeform 3"/>
          <p:cNvSpPr/>
          <p:nvPr/>
        </p:nvSpPr>
        <p:spPr>
          <a:xfrm>
            <a:off x="-1074905" y="3668754"/>
            <a:ext cx="3085568" cy="2518945"/>
          </a:xfrm>
          <a:custGeom>
            <a:avLst/>
            <a:gdLst/>
            <a:ahLst/>
            <a:cxnLst/>
            <a:rect l="l" t="t" r="r" b="b"/>
            <a:pathLst>
              <a:path w="3085568" h="2518945">
                <a:moveTo>
                  <a:pt x="0" y="0"/>
                </a:moveTo>
                <a:lnTo>
                  <a:pt x="3085568" y="0"/>
                </a:lnTo>
                <a:lnTo>
                  <a:pt x="3085568" y="2518945"/>
                </a:lnTo>
                <a:lnTo>
                  <a:pt x="0" y="2518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4" name="Freeform 4"/>
          <p:cNvSpPr/>
          <p:nvPr/>
        </p:nvSpPr>
        <p:spPr>
          <a:xfrm rot="19302264">
            <a:off x="5002145" y="7977523"/>
            <a:ext cx="3302242" cy="3691531"/>
          </a:xfrm>
          <a:custGeom>
            <a:avLst/>
            <a:gdLst/>
            <a:ahLst/>
            <a:cxnLst/>
            <a:rect l="l" t="t" r="r" b="b"/>
            <a:pathLst>
              <a:path w="3302242" h="3691531">
                <a:moveTo>
                  <a:pt x="0" y="0"/>
                </a:moveTo>
                <a:lnTo>
                  <a:pt x="3302242" y="0"/>
                </a:lnTo>
                <a:lnTo>
                  <a:pt x="3302242" y="3691531"/>
                </a:lnTo>
                <a:lnTo>
                  <a:pt x="0" y="36915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5" name="Freeform 5"/>
          <p:cNvSpPr/>
          <p:nvPr/>
        </p:nvSpPr>
        <p:spPr>
          <a:xfrm rot="2005305">
            <a:off x="-411770" y="7499897"/>
            <a:ext cx="4844867" cy="2440051"/>
          </a:xfrm>
          <a:custGeom>
            <a:avLst/>
            <a:gdLst/>
            <a:ahLst/>
            <a:cxnLst/>
            <a:rect l="l" t="t" r="r" b="b"/>
            <a:pathLst>
              <a:path w="4844867" h="2440051">
                <a:moveTo>
                  <a:pt x="0" y="0"/>
                </a:moveTo>
                <a:lnTo>
                  <a:pt x="4844866" y="0"/>
                </a:lnTo>
                <a:lnTo>
                  <a:pt x="4844866" y="2440051"/>
                </a:lnTo>
                <a:lnTo>
                  <a:pt x="0" y="24400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9" name="Freeform 9"/>
          <p:cNvSpPr/>
          <p:nvPr/>
        </p:nvSpPr>
        <p:spPr>
          <a:xfrm rot="-5271725">
            <a:off x="8037165" y="7429886"/>
            <a:ext cx="3057792" cy="3489182"/>
          </a:xfrm>
          <a:custGeom>
            <a:avLst/>
            <a:gdLst/>
            <a:ahLst/>
            <a:cxnLst/>
            <a:rect l="l" t="t" r="r" b="b"/>
            <a:pathLst>
              <a:path w="3057792" h="3489182">
                <a:moveTo>
                  <a:pt x="0" y="0"/>
                </a:moveTo>
                <a:lnTo>
                  <a:pt x="3057792" y="0"/>
                </a:lnTo>
                <a:lnTo>
                  <a:pt x="3057792" y="3489182"/>
                </a:lnTo>
                <a:lnTo>
                  <a:pt x="0" y="34891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
        <p:nvSpPr>
          <p:cNvPr id="10" name="Freeform 10"/>
          <p:cNvSpPr/>
          <p:nvPr/>
        </p:nvSpPr>
        <p:spPr>
          <a:xfrm>
            <a:off x="11913782" y="8404393"/>
            <a:ext cx="3395240" cy="3117447"/>
          </a:xfrm>
          <a:custGeom>
            <a:avLst/>
            <a:gdLst/>
            <a:ahLst/>
            <a:cxnLst/>
            <a:rect l="l" t="t" r="r" b="b"/>
            <a:pathLst>
              <a:path w="3395240" h="3117447">
                <a:moveTo>
                  <a:pt x="0" y="0"/>
                </a:moveTo>
                <a:lnTo>
                  <a:pt x="3395240" y="0"/>
                </a:lnTo>
                <a:lnTo>
                  <a:pt x="3395240" y="3117447"/>
                </a:lnTo>
                <a:lnTo>
                  <a:pt x="0" y="31174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dirty="0"/>
          </a:p>
        </p:txBody>
      </p:sp>
      <p:sp>
        <p:nvSpPr>
          <p:cNvPr id="11" name="Freeform 11"/>
          <p:cNvSpPr/>
          <p:nvPr/>
        </p:nvSpPr>
        <p:spPr>
          <a:xfrm>
            <a:off x="15775747" y="8331883"/>
            <a:ext cx="2213903" cy="2355216"/>
          </a:xfrm>
          <a:custGeom>
            <a:avLst/>
            <a:gdLst/>
            <a:ahLst/>
            <a:cxnLst/>
            <a:rect l="l" t="t" r="r" b="b"/>
            <a:pathLst>
              <a:path w="2213903" h="2355216">
                <a:moveTo>
                  <a:pt x="0" y="0"/>
                </a:moveTo>
                <a:lnTo>
                  <a:pt x="2213903" y="0"/>
                </a:lnTo>
                <a:lnTo>
                  <a:pt x="2213903" y="2355216"/>
                </a:lnTo>
                <a:lnTo>
                  <a:pt x="0" y="235521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dirty="0"/>
          </a:p>
        </p:txBody>
      </p:sp>
      <p:grpSp>
        <p:nvGrpSpPr>
          <p:cNvPr id="12" name="Group 12"/>
          <p:cNvGrpSpPr/>
          <p:nvPr/>
        </p:nvGrpSpPr>
        <p:grpSpPr>
          <a:xfrm>
            <a:off x="9041920" y="2173512"/>
            <a:ext cx="8907096" cy="6730178"/>
            <a:chOff x="0" y="0"/>
            <a:chExt cx="2345902" cy="1772557"/>
          </a:xfrm>
        </p:grpSpPr>
        <p:sp>
          <p:nvSpPr>
            <p:cNvPr id="13" name="Freeform 13"/>
            <p:cNvSpPr/>
            <p:nvPr/>
          </p:nvSpPr>
          <p:spPr>
            <a:xfrm>
              <a:off x="0" y="0"/>
              <a:ext cx="2345902" cy="1772557"/>
            </a:xfrm>
            <a:custGeom>
              <a:avLst/>
              <a:gdLst/>
              <a:ahLst/>
              <a:cxnLst/>
              <a:rect l="l" t="t" r="r" b="b"/>
              <a:pathLst>
                <a:path w="2345902" h="1772557">
                  <a:moveTo>
                    <a:pt x="44328" y="0"/>
                  </a:moveTo>
                  <a:lnTo>
                    <a:pt x="2301573" y="0"/>
                  </a:lnTo>
                  <a:cubicBezTo>
                    <a:pt x="2326055" y="0"/>
                    <a:pt x="2345902" y="19847"/>
                    <a:pt x="2345902" y="44328"/>
                  </a:cubicBezTo>
                  <a:lnTo>
                    <a:pt x="2345902" y="1728229"/>
                  </a:lnTo>
                  <a:cubicBezTo>
                    <a:pt x="2345902" y="1752711"/>
                    <a:pt x="2326055" y="1772557"/>
                    <a:pt x="2301573" y="1772557"/>
                  </a:cubicBezTo>
                  <a:lnTo>
                    <a:pt x="44328" y="1772557"/>
                  </a:lnTo>
                  <a:cubicBezTo>
                    <a:pt x="19847" y="1772557"/>
                    <a:pt x="0" y="1752711"/>
                    <a:pt x="0" y="1728229"/>
                  </a:cubicBezTo>
                  <a:lnTo>
                    <a:pt x="0" y="44328"/>
                  </a:lnTo>
                  <a:cubicBezTo>
                    <a:pt x="0" y="19847"/>
                    <a:pt x="19847" y="0"/>
                    <a:pt x="44328" y="0"/>
                  </a:cubicBezTo>
                  <a:close/>
                </a:path>
              </a:pathLst>
            </a:custGeom>
            <a:solidFill>
              <a:srgbClr val="92BC3D"/>
            </a:solidFill>
          </p:spPr>
          <p:txBody>
            <a:bodyPr/>
            <a:lstStyle/>
            <a:p>
              <a:endParaRPr lang="en-US" dirty="0"/>
            </a:p>
          </p:txBody>
        </p:sp>
        <p:sp>
          <p:nvSpPr>
            <p:cNvPr id="14" name="TextBox 14"/>
            <p:cNvSpPr txBox="1"/>
            <p:nvPr/>
          </p:nvSpPr>
          <p:spPr>
            <a:xfrm>
              <a:off x="0" y="-28575"/>
              <a:ext cx="2345902" cy="1801132"/>
            </a:xfrm>
            <a:prstGeom prst="rect">
              <a:avLst/>
            </a:prstGeom>
          </p:spPr>
          <p:txBody>
            <a:bodyPr lIns="50800" tIns="50800" rIns="50800" bIns="50800" rtlCol="0" anchor="ctr"/>
            <a:lstStyle/>
            <a:p>
              <a:pPr algn="ctr">
                <a:lnSpc>
                  <a:spcPts val="1960"/>
                </a:lnSpc>
              </a:pPr>
              <a:endParaRPr dirty="0"/>
            </a:p>
          </p:txBody>
        </p:sp>
      </p:grpSp>
      <p:grpSp>
        <p:nvGrpSpPr>
          <p:cNvPr id="22" name="Group 21">
            <a:extLst>
              <a:ext uri="{FF2B5EF4-FFF2-40B4-BE49-F238E27FC236}">
                <a16:creationId xmlns:a16="http://schemas.microsoft.com/office/drawing/2014/main" id="{2704A8AE-E4F8-857E-B140-DD3BA3553054}"/>
              </a:ext>
            </a:extLst>
          </p:cNvPr>
          <p:cNvGrpSpPr/>
          <p:nvPr/>
        </p:nvGrpSpPr>
        <p:grpSpPr>
          <a:xfrm>
            <a:off x="1204625" y="2814932"/>
            <a:ext cx="7574973" cy="5659505"/>
            <a:chOff x="1168977" y="1769995"/>
            <a:chExt cx="7574973" cy="5659505"/>
          </a:xfrm>
        </p:grpSpPr>
        <p:grpSp>
          <p:nvGrpSpPr>
            <p:cNvPr id="6" name="Group 6"/>
            <p:cNvGrpSpPr/>
            <p:nvPr/>
          </p:nvGrpSpPr>
          <p:grpSpPr>
            <a:xfrm>
              <a:off x="1168977" y="1769995"/>
              <a:ext cx="7574973" cy="5659505"/>
              <a:chOff x="0" y="0"/>
              <a:chExt cx="1995055" cy="2079892"/>
            </a:xfrm>
          </p:grpSpPr>
          <p:sp>
            <p:nvSpPr>
              <p:cNvPr id="7" name="Freeform 7"/>
              <p:cNvSpPr/>
              <p:nvPr/>
            </p:nvSpPr>
            <p:spPr>
              <a:xfrm>
                <a:off x="0" y="0"/>
                <a:ext cx="1995055" cy="2079892"/>
              </a:xfrm>
              <a:custGeom>
                <a:avLst/>
                <a:gdLst/>
                <a:ahLst/>
                <a:cxnLst/>
                <a:rect l="l" t="t" r="r" b="b"/>
                <a:pathLst>
                  <a:path w="1995055" h="2079892">
                    <a:moveTo>
                      <a:pt x="52124" y="0"/>
                    </a:moveTo>
                    <a:lnTo>
                      <a:pt x="1942931" y="0"/>
                    </a:lnTo>
                    <a:cubicBezTo>
                      <a:pt x="1956755" y="0"/>
                      <a:pt x="1970013" y="5492"/>
                      <a:pt x="1979788" y="15267"/>
                    </a:cubicBezTo>
                    <a:cubicBezTo>
                      <a:pt x="1989563" y="25042"/>
                      <a:pt x="1995055" y="38300"/>
                      <a:pt x="1995055" y="52124"/>
                    </a:cubicBezTo>
                    <a:lnTo>
                      <a:pt x="1995055" y="2027768"/>
                    </a:lnTo>
                    <a:cubicBezTo>
                      <a:pt x="1995055" y="2041592"/>
                      <a:pt x="1989563" y="2054850"/>
                      <a:pt x="1979788" y="2064626"/>
                    </a:cubicBezTo>
                    <a:cubicBezTo>
                      <a:pt x="1970013" y="2074401"/>
                      <a:pt x="1956755" y="2079892"/>
                      <a:pt x="1942931" y="2079892"/>
                    </a:cubicBezTo>
                    <a:lnTo>
                      <a:pt x="52124" y="2079892"/>
                    </a:lnTo>
                    <a:cubicBezTo>
                      <a:pt x="38300" y="2079892"/>
                      <a:pt x="25042" y="2074401"/>
                      <a:pt x="15267" y="2064626"/>
                    </a:cubicBezTo>
                    <a:cubicBezTo>
                      <a:pt x="5492" y="2054850"/>
                      <a:pt x="0" y="2041592"/>
                      <a:pt x="0" y="2027768"/>
                    </a:cubicBezTo>
                    <a:lnTo>
                      <a:pt x="0" y="52124"/>
                    </a:lnTo>
                    <a:cubicBezTo>
                      <a:pt x="0" y="38300"/>
                      <a:pt x="5492" y="25042"/>
                      <a:pt x="15267" y="15267"/>
                    </a:cubicBezTo>
                    <a:cubicBezTo>
                      <a:pt x="25042" y="5492"/>
                      <a:pt x="38300" y="0"/>
                      <a:pt x="52124" y="0"/>
                    </a:cubicBezTo>
                    <a:close/>
                  </a:path>
                </a:pathLst>
              </a:custGeom>
              <a:solidFill>
                <a:srgbClr val="009D9A"/>
              </a:solidFill>
            </p:spPr>
            <p:txBody>
              <a:bodyPr/>
              <a:lstStyle/>
              <a:p>
                <a:endParaRPr lang="en-US" dirty="0"/>
              </a:p>
            </p:txBody>
          </p:sp>
          <p:sp>
            <p:nvSpPr>
              <p:cNvPr id="8" name="TextBox 8"/>
              <p:cNvSpPr txBox="1"/>
              <p:nvPr/>
            </p:nvSpPr>
            <p:spPr>
              <a:xfrm>
                <a:off x="0" y="-28575"/>
                <a:ext cx="1995055" cy="2108467"/>
              </a:xfrm>
              <a:prstGeom prst="rect">
                <a:avLst/>
              </a:prstGeom>
            </p:spPr>
            <p:txBody>
              <a:bodyPr lIns="50800" tIns="50800" rIns="50800" bIns="50800" rtlCol="0" anchor="ctr"/>
              <a:lstStyle/>
              <a:p>
                <a:pPr algn="ctr">
                  <a:lnSpc>
                    <a:spcPts val="1960"/>
                  </a:lnSpc>
                </a:pPr>
                <a:endParaRPr dirty="0"/>
              </a:p>
            </p:txBody>
          </p:sp>
        </p:grpSp>
        <p:grpSp>
          <p:nvGrpSpPr>
            <p:cNvPr id="15" name="Group 15"/>
            <p:cNvGrpSpPr/>
            <p:nvPr/>
          </p:nvGrpSpPr>
          <p:grpSpPr>
            <a:xfrm>
              <a:off x="1425286" y="2048818"/>
              <a:ext cx="7062355" cy="4915019"/>
              <a:chOff x="0" y="0"/>
              <a:chExt cx="1860044" cy="1933023"/>
            </a:xfrm>
          </p:grpSpPr>
          <p:sp>
            <p:nvSpPr>
              <p:cNvPr id="16" name="Freeform 16"/>
              <p:cNvSpPr/>
              <p:nvPr/>
            </p:nvSpPr>
            <p:spPr>
              <a:xfrm>
                <a:off x="0" y="0"/>
                <a:ext cx="1860044" cy="1933023"/>
              </a:xfrm>
              <a:custGeom>
                <a:avLst/>
                <a:gdLst/>
                <a:ahLst/>
                <a:cxnLst/>
                <a:rect l="l" t="t" r="r" b="b"/>
                <a:pathLst>
                  <a:path w="1860044" h="1933023">
                    <a:moveTo>
                      <a:pt x="55907" y="0"/>
                    </a:moveTo>
                    <a:lnTo>
                      <a:pt x="1804137" y="0"/>
                    </a:lnTo>
                    <a:cubicBezTo>
                      <a:pt x="1835013" y="0"/>
                      <a:pt x="1860044" y="25031"/>
                      <a:pt x="1860044" y="55907"/>
                    </a:cubicBezTo>
                    <a:lnTo>
                      <a:pt x="1860044" y="1877115"/>
                    </a:lnTo>
                    <a:cubicBezTo>
                      <a:pt x="1860044" y="1891943"/>
                      <a:pt x="1854154" y="1906163"/>
                      <a:pt x="1843669" y="1916648"/>
                    </a:cubicBezTo>
                    <a:cubicBezTo>
                      <a:pt x="1833184" y="1927133"/>
                      <a:pt x="1818964" y="1933023"/>
                      <a:pt x="1804137" y="1933023"/>
                    </a:cubicBezTo>
                    <a:lnTo>
                      <a:pt x="55907" y="1933023"/>
                    </a:lnTo>
                    <a:cubicBezTo>
                      <a:pt x="41080" y="1933023"/>
                      <a:pt x="26860" y="1927133"/>
                      <a:pt x="16375" y="1916648"/>
                    </a:cubicBezTo>
                    <a:cubicBezTo>
                      <a:pt x="5890" y="1906163"/>
                      <a:pt x="0" y="1891943"/>
                      <a:pt x="0" y="1877115"/>
                    </a:cubicBezTo>
                    <a:lnTo>
                      <a:pt x="0" y="55907"/>
                    </a:lnTo>
                    <a:cubicBezTo>
                      <a:pt x="0" y="41080"/>
                      <a:pt x="5890" y="26860"/>
                      <a:pt x="16375" y="16375"/>
                    </a:cubicBezTo>
                    <a:cubicBezTo>
                      <a:pt x="26860" y="5890"/>
                      <a:pt x="41080" y="0"/>
                      <a:pt x="55907" y="0"/>
                    </a:cubicBezTo>
                    <a:close/>
                  </a:path>
                </a:pathLst>
              </a:custGeom>
              <a:solidFill>
                <a:srgbClr val="C6E0F7"/>
              </a:solidFill>
            </p:spPr>
            <p:txBody>
              <a:bodyPr/>
              <a:lstStyle/>
              <a:p>
                <a:endParaRPr lang="en-US" dirty="0"/>
              </a:p>
            </p:txBody>
          </p:sp>
          <p:sp>
            <p:nvSpPr>
              <p:cNvPr id="17" name="TextBox 17"/>
              <p:cNvSpPr txBox="1"/>
              <p:nvPr/>
            </p:nvSpPr>
            <p:spPr>
              <a:xfrm>
                <a:off x="0" y="-28575"/>
                <a:ext cx="1860044" cy="1961598"/>
              </a:xfrm>
              <a:prstGeom prst="rect">
                <a:avLst/>
              </a:prstGeom>
            </p:spPr>
            <p:txBody>
              <a:bodyPr lIns="50800" tIns="50800" rIns="50800" bIns="50800" rtlCol="0" anchor="ctr"/>
              <a:lstStyle/>
              <a:p>
                <a:pPr algn="ctr">
                  <a:lnSpc>
                    <a:spcPts val="1960"/>
                  </a:lnSpc>
                </a:pPr>
                <a:endParaRPr dirty="0"/>
              </a:p>
            </p:txBody>
          </p:sp>
        </p:grpSp>
        <p:sp>
          <p:nvSpPr>
            <p:cNvPr id="18" name="TextBox 18"/>
            <p:cNvSpPr txBox="1"/>
            <p:nvPr/>
          </p:nvSpPr>
          <p:spPr>
            <a:xfrm>
              <a:off x="1641980" y="2294303"/>
              <a:ext cx="6491182" cy="4062651"/>
            </a:xfrm>
            <a:prstGeom prst="rect">
              <a:avLst/>
            </a:prstGeom>
          </p:spPr>
          <p:txBody>
            <a:bodyPr lIns="0" tIns="0" rIns="0" bIns="0" rtlCol="0" anchor="t">
              <a:spAutoFit/>
            </a:bodyPr>
            <a:lstStyle/>
            <a:p>
              <a:pPr marL="647695" lvl="1" indent="-323848" algn="l">
                <a:buFont typeface="Arial"/>
                <a:buChar char="•"/>
              </a:pPr>
              <a:r>
                <a:rPr lang="en-US" sz="4400" dirty="0">
                  <a:solidFill>
                    <a:srgbClr val="000000"/>
                  </a:solidFill>
                  <a:latin typeface="Solway"/>
                  <a:ea typeface="Solway"/>
                  <a:cs typeface="Solway"/>
                  <a:sym typeface="Solway"/>
                </a:rPr>
                <a:t>Goals</a:t>
              </a:r>
            </a:p>
            <a:p>
              <a:pPr marL="647695" lvl="1" indent="-323848" algn="l">
                <a:buFont typeface="Arial"/>
                <a:buChar char="•"/>
              </a:pPr>
              <a:r>
                <a:rPr lang="en-US" sz="4400" dirty="0">
                  <a:solidFill>
                    <a:srgbClr val="000000"/>
                  </a:solidFill>
                  <a:latin typeface="Solway"/>
                  <a:ea typeface="Solway"/>
                  <a:cs typeface="Solway"/>
                  <a:sym typeface="Solway"/>
                </a:rPr>
                <a:t>Nutrition Standards</a:t>
              </a:r>
            </a:p>
            <a:p>
              <a:pPr marL="647695" lvl="1" indent="-323848">
                <a:buFont typeface="Arial"/>
                <a:buChar char="•"/>
              </a:pPr>
              <a:r>
                <a:rPr lang="en-US" sz="4400" dirty="0">
                  <a:solidFill>
                    <a:srgbClr val="000000"/>
                  </a:solidFill>
                  <a:latin typeface="Solway"/>
                  <a:ea typeface="Solway"/>
                  <a:cs typeface="Solway"/>
                  <a:sym typeface="Solway"/>
                </a:rPr>
                <a:t>Public Involvement</a:t>
              </a:r>
            </a:p>
            <a:p>
              <a:pPr marL="647695" lvl="1" indent="-323848">
                <a:buFont typeface="Arial"/>
                <a:buChar char="•"/>
              </a:pPr>
              <a:r>
                <a:rPr lang="en-US" sz="4400" dirty="0">
                  <a:solidFill>
                    <a:srgbClr val="000000"/>
                  </a:solidFill>
                  <a:latin typeface="Solway"/>
                  <a:ea typeface="Solway"/>
                  <a:cs typeface="Solway"/>
                  <a:sym typeface="Solway"/>
                </a:rPr>
                <a:t>Triennial assessment </a:t>
              </a:r>
            </a:p>
            <a:p>
              <a:pPr marL="647695" lvl="1" indent="-323848">
                <a:buFont typeface="Arial"/>
                <a:buChar char="•"/>
              </a:pPr>
              <a:r>
                <a:rPr lang="en-US" sz="4400" dirty="0">
                  <a:solidFill>
                    <a:srgbClr val="000000"/>
                  </a:solidFill>
                  <a:latin typeface="Solway"/>
                  <a:ea typeface="Solway"/>
                  <a:cs typeface="Solway"/>
                  <a:sym typeface="Solway"/>
                </a:rPr>
                <a:t>Publicly available</a:t>
              </a:r>
            </a:p>
            <a:p>
              <a:pPr marL="647695" lvl="1" indent="-323848" algn="l">
                <a:buFont typeface="Arial"/>
                <a:buChar char="•"/>
              </a:pPr>
              <a:r>
                <a:rPr lang="en-US" sz="4400" dirty="0">
                  <a:solidFill>
                    <a:srgbClr val="000000"/>
                  </a:solidFill>
                  <a:latin typeface="Solway"/>
                  <a:ea typeface="Solway"/>
                  <a:cs typeface="Solway"/>
                  <a:sym typeface="Solway"/>
                </a:rPr>
                <a:t>Marketing Guidelines</a:t>
              </a:r>
            </a:p>
          </p:txBody>
        </p:sp>
      </p:grpSp>
      <p:sp>
        <p:nvSpPr>
          <p:cNvPr id="19" name="Freeform 19"/>
          <p:cNvSpPr/>
          <p:nvPr/>
        </p:nvSpPr>
        <p:spPr>
          <a:xfrm>
            <a:off x="9515021" y="2531029"/>
            <a:ext cx="7960894" cy="5970671"/>
          </a:xfrm>
          <a:custGeom>
            <a:avLst/>
            <a:gdLst/>
            <a:ahLst/>
            <a:cxnLst/>
            <a:rect l="l" t="t" r="r" b="b"/>
            <a:pathLst>
              <a:path w="7960894" h="5970671">
                <a:moveTo>
                  <a:pt x="0" y="0"/>
                </a:moveTo>
                <a:lnTo>
                  <a:pt x="7960895" y="0"/>
                </a:lnTo>
                <a:lnTo>
                  <a:pt x="7960895" y="5970671"/>
                </a:lnTo>
                <a:lnTo>
                  <a:pt x="0" y="5970671"/>
                </a:lnTo>
                <a:lnTo>
                  <a:pt x="0" y="0"/>
                </a:lnTo>
                <a:close/>
              </a:path>
            </a:pathLst>
          </a:custGeom>
          <a:blipFill>
            <a:blip r:embed="rId15"/>
            <a:stretch>
              <a:fillRect/>
            </a:stretch>
          </a:blipFill>
        </p:spPr>
        <p:txBody>
          <a:bodyPr/>
          <a:lstStyle/>
          <a:p>
            <a:endParaRPr lang="en-US" dirty="0"/>
          </a:p>
        </p:txBody>
      </p:sp>
      <p:sp>
        <p:nvSpPr>
          <p:cNvPr id="20" name="TextBox 20"/>
          <p:cNvSpPr txBox="1"/>
          <p:nvPr/>
        </p:nvSpPr>
        <p:spPr>
          <a:xfrm>
            <a:off x="2010663" y="439624"/>
            <a:ext cx="14266671" cy="1377955"/>
          </a:xfrm>
          <a:prstGeom prst="rect">
            <a:avLst/>
          </a:prstGeom>
        </p:spPr>
        <p:txBody>
          <a:bodyPr wrap="square" lIns="0" tIns="0" rIns="0" bIns="0" rtlCol="0" anchor="t">
            <a:spAutoFit/>
          </a:bodyPr>
          <a:lstStyle/>
          <a:p>
            <a:pPr algn="ctr">
              <a:lnSpc>
                <a:spcPts val="11199"/>
              </a:lnSpc>
            </a:pPr>
            <a:r>
              <a:rPr lang="en-US" sz="7999" b="1" dirty="0">
                <a:solidFill>
                  <a:srgbClr val="FFDE59"/>
                </a:solidFill>
                <a:latin typeface="Solway Bold"/>
                <a:ea typeface="Solway Bold"/>
                <a:cs typeface="Solway Bold"/>
                <a:sym typeface="Solway Bold"/>
              </a:rPr>
              <a:t>Local Wellness Policy</a:t>
            </a:r>
          </a:p>
        </p:txBody>
      </p:sp>
      <p:sp>
        <p:nvSpPr>
          <p:cNvPr id="21" name="TextBox 21"/>
          <p:cNvSpPr txBox="1"/>
          <p:nvPr/>
        </p:nvSpPr>
        <p:spPr>
          <a:xfrm>
            <a:off x="12297140" y="8544705"/>
            <a:ext cx="2755928" cy="280669"/>
          </a:xfrm>
          <a:prstGeom prst="rect">
            <a:avLst/>
          </a:prstGeom>
        </p:spPr>
        <p:txBody>
          <a:bodyPr lIns="0" tIns="0" rIns="0" bIns="0" rtlCol="0" anchor="t">
            <a:spAutoFit/>
          </a:bodyPr>
          <a:lstStyle/>
          <a:p>
            <a:pPr algn="ctr">
              <a:lnSpc>
                <a:spcPts val="2380"/>
              </a:lnSpc>
            </a:pPr>
            <a:r>
              <a:rPr lang="en-US" sz="1700" b="1" dirty="0">
                <a:solidFill>
                  <a:srgbClr val="000000"/>
                </a:solidFill>
                <a:latin typeface="Solway Bold"/>
                <a:ea typeface="Solway Bold"/>
                <a:cs typeface="Solway Bold"/>
                <a:sym typeface="Solway Bold"/>
              </a:rPr>
              <a:t>AMSTERDAM CITY SD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B508B"/>
        </a:solidFill>
        <a:effectLst/>
      </p:bgPr>
    </p:bg>
    <p:spTree>
      <p:nvGrpSpPr>
        <p:cNvPr id="1" name=""/>
        <p:cNvGrpSpPr/>
        <p:nvPr/>
      </p:nvGrpSpPr>
      <p:grpSpPr>
        <a:xfrm>
          <a:off x="0" y="0"/>
          <a:ext cx="0" cy="0"/>
          <a:chOff x="0" y="0"/>
          <a:chExt cx="0" cy="0"/>
        </a:xfrm>
      </p:grpSpPr>
      <p:sp>
        <p:nvSpPr>
          <p:cNvPr id="2" name="Freeform 2"/>
          <p:cNvSpPr/>
          <p:nvPr/>
        </p:nvSpPr>
        <p:spPr>
          <a:xfrm rot="2303039">
            <a:off x="11316991" y="8257146"/>
            <a:ext cx="3302855" cy="1663438"/>
          </a:xfrm>
          <a:custGeom>
            <a:avLst/>
            <a:gdLst/>
            <a:ahLst/>
            <a:cxnLst/>
            <a:rect l="l" t="t" r="r" b="b"/>
            <a:pathLst>
              <a:path w="3302855" h="1663438">
                <a:moveTo>
                  <a:pt x="0" y="0"/>
                </a:moveTo>
                <a:lnTo>
                  <a:pt x="3302855" y="0"/>
                </a:lnTo>
                <a:lnTo>
                  <a:pt x="3302855" y="1663438"/>
                </a:lnTo>
                <a:lnTo>
                  <a:pt x="0" y="16634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Freeform 3"/>
          <p:cNvSpPr/>
          <p:nvPr/>
        </p:nvSpPr>
        <p:spPr>
          <a:xfrm>
            <a:off x="9144000" y="7895404"/>
            <a:ext cx="2742119" cy="2517764"/>
          </a:xfrm>
          <a:custGeom>
            <a:avLst/>
            <a:gdLst/>
            <a:ahLst/>
            <a:cxnLst/>
            <a:rect l="l" t="t" r="r" b="b"/>
            <a:pathLst>
              <a:path w="2742119" h="2517764">
                <a:moveTo>
                  <a:pt x="0" y="0"/>
                </a:moveTo>
                <a:lnTo>
                  <a:pt x="2742119" y="0"/>
                </a:lnTo>
                <a:lnTo>
                  <a:pt x="2742119" y="2517764"/>
                </a:lnTo>
                <a:lnTo>
                  <a:pt x="0" y="25177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Freeform 4"/>
          <p:cNvSpPr/>
          <p:nvPr/>
        </p:nvSpPr>
        <p:spPr>
          <a:xfrm rot="-5271725">
            <a:off x="13924391" y="7872345"/>
            <a:ext cx="2327879" cy="2656294"/>
          </a:xfrm>
          <a:custGeom>
            <a:avLst/>
            <a:gdLst/>
            <a:ahLst/>
            <a:cxnLst/>
            <a:rect l="l" t="t" r="r" b="b"/>
            <a:pathLst>
              <a:path w="2327879" h="2656294">
                <a:moveTo>
                  <a:pt x="0" y="0"/>
                </a:moveTo>
                <a:lnTo>
                  <a:pt x="2327879" y="0"/>
                </a:lnTo>
                <a:lnTo>
                  <a:pt x="2327879" y="2656293"/>
                </a:lnTo>
                <a:lnTo>
                  <a:pt x="0" y="26562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reeform 5"/>
          <p:cNvSpPr/>
          <p:nvPr/>
        </p:nvSpPr>
        <p:spPr>
          <a:xfrm>
            <a:off x="15942295" y="8259087"/>
            <a:ext cx="2535186" cy="2069634"/>
          </a:xfrm>
          <a:custGeom>
            <a:avLst/>
            <a:gdLst/>
            <a:ahLst/>
            <a:cxnLst/>
            <a:rect l="l" t="t" r="r" b="b"/>
            <a:pathLst>
              <a:path w="2535186" h="2069634">
                <a:moveTo>
                  <a:pt x="0" y="0"/>
                </a:moveTo>
                <a:lnTo>
                  <a:pt x="2535186" y="0"/>
                </a:lnTo>
                <a:lnTo>
                  <a:pt x="2535186" y="2069634"/>
                </a:lnTo>
                <a:lnTo>
                  <a:pt x="0" y="206963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6" name="Group 6"/>
          <p:cNvGrpSpPr/>
          <p:nvPr/>
        </p:nvGrpSpPr>
        <p:grpSpPr>
          <a:xfrm>
            <a:off x="414828" y="1820114"/>
            <a:ext cx="10454752" cy="8123985"/>
            <a:chOff x="0" y="0"/>
            <a:chExt cx="13939670" cy="8994776"/>
          </a:xfrm>
        </p:grpSpPr>
        <p:grpSp>
          <p:nvGrpSpPr>
            <p:cNvPr id="7" name="Group 7"/>
            <p:cNvGrpSpPr/>
            <p:nvPr/>
          </p:nvGrpSpPr>
          <p:grpSpPr>
            <a:xfrm>
              <a:off x="0" y="0"/>
              <a:ext cx="13939670" cy="8994776"/>
              <a:chOff x="0" y="0"/>
              <a:chExt cx="2753515" cy="1776746"/>
            </a:xfrm>
          </p:grpSpPr>
          <p:sp>
            <p:nvSpPr>
              <p:cNvPr id="8" name="Freeform 8"/>
              <p:cNvSpPr/>
              <p:nvPr/>
            </p:nvSpPr>
            <p:spPr>
              <a:xfrm>
                <a:off x="0" y="0"/>
                <a:ext cx="2753515" cy="1776746"/>
              </a:xfrm>
              <a:custGeom>
                <a:avLst/>
                <a:gdLst/>
                <a:ahLst/>
                <a:cxnLst/>
                <a:rect l="l" t="t" r="r" b="b"/>
                <a:pathLst>
                  <a:path w="2753515" h="1776746">
                    <a:moveTo>
                      <a:pt x="37766" y="0"/>
                    </a:moveTo>
                    <a:lnTo>
                      <a:pt x="2715749" y="0"/>
                    </a:lnTo>
                    <a:cubicBezTo>
                      <a:pt x="2736606" y="0"/>
                      <a:pt x="2753515" y="16909"/>
                      <a:pt x="2753515" y="37766"/>
                    </a:cubicBezTo>
                    <a:lnTo>
                      <a:pt x="2753515" y="1738980"/>
                    </a:lnTo>
                    <a:cubicBezTo>
                      <a:pt x="2753515" y="1748996"/>
                      <a:pt x="2749536" y="1758602"/>
                      <a:pt x="2742454" y="1765684"/>
                    </a:cubicBezTo>
                    <a:cubicBezTo>
                      <a:pt x="2735371" y="1772767"/>
                      <a:pt x="2725765" y="1776746"/>
                      <a:pt x="2715749" y="1776746"/>
                    </a:cubicBezTo>
                    <a:lnTo>
                      <a:pt x="37766" y="1776746"/>
                    </a:lnTo>
                    <a:cubicBezTo>
                      <a:pt x="27750" y="1776746"/>
                      <a:pt x="18144" y="1772767"/>
                      <a:pt x="11062" y="1765684"/>
                    </a:cubicBezTo>
                    <a:cubicBezTo>
                      <a:pt x="3979" y="1758602"/>
                      <a:pt x="0" y="1748996"/>
                      <a:pt x="0" y="1738980"/>
                    </a:cubicBezTo>
                    <a:lnTo>
                      <a:pt x="0" y="37766"/>
                    </a:lnTo>
                    <a:cubicBezTo>
                      <a:pt x="0" y="27750"/>
                      <a:pt x="3979" y="18144"/>
                      <a:pt x="11062" y="11062"/>
                    </a:cubicBezTo>
                    <a:cubicBezTo>
                      <a:pt x="18144" y="3979"/>
                      <a:pt x="27750" y="0"/>
                      <a:pt x="37766" y="0"/>
                    </a:cubicBezTo>
                    <a:close/>
                  </a:path>
                </a:pathLst>
              </a:custGeom>
              <a:solidFill>
                <a:srgbClr val="7ABC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9"/>
              <p:cNvSpPr txBox="1"/>
              <p:nvPr/>
            </p:nvSpPr>
            <p:spPr>
              <a:xfrm>
                <a:off x="0" y="-28575"/>
                <a:ext cx="2753515" cy="1805321"/>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0" name="Group 10"/>
            <p:cNvGrpSpPr/>
            <p:nvPr/>
          </p:nvGrpSpPr>
          <p:grpSpPr>
            <a:xfrm>
              <a:off x="580300" y="530935"/>
              <a:ext cx="12843918" cy="7819445"/>
              <a:chOff x="0" y="0"/>
              <a:chExt cx="3507289" cy="2135256"/>
            </a:xfrm>
          </p:grpSpPr>
          <p:sp>
            <p:nvSpPr>
              <p:cNvPr id="11" name="Freeform 11"/>
              <p:cNvSpPr/>
              <p:nvPr/>
            </p:nvSpPr>
            <p:spPr>
              <a:xfrm>
                <a:off x="0" y="0"/>
                <a:ext cx="3507289" cy="2135256"/>
              </a:xfrm>
              <a:custGeom>
                <a:avLst/>
                <a:gdLst/>
                <a:ahLst/>
                <a:cxnLst/>
                <a:rect l="l" t="t" r="r" b="b"/>
                <a:pathLst>
                  <a:path w="3507289" h="2135256">
                    <a:moveTo>
                      <a:pt x="40988" y="0"/>
                    </a:moveTo>
                    <a:lnTo>
                      <a:pt x="3466300" y="0"/>
                    </a:lnTo>
                    <a:cubicBezTo>
                      <a:pt x="3488937" y="0"/>
                      <a:pt x="3507289" y="18351"/>
                      <a:pt x="3507289" y="40988"/>
                    </a:cubicBezTo>
                    <a:lnTo>
                      <a:pt x="3507289" y="2094268"/>
                    </a:lnTo>
                    <a:cubicBezTo>
                      <a:pt x="3507289" y="2116905"/>
                      <a:pt x="3488937" y="2135256"/>
                      <a:pt x="3466300" y="2135256"/>
                    </a:cubicBezTo>
                    <a:lnTo>
                      <a:pt x="40988" y="2135256"/>
                    </a:lnTo>
                    <a:cubicBezTo>
                      <a:pt x="18351" y="2135256"/>
                      <a:pt x="0" y="2116905"/>
                      <a:pt x="0" y="2094268"/>
                    </a:cubicBezTo>
                    <a:lnTo>
                      <a:pt x="0" y="40988"/>
                    </a:lnTo>
                    <a:cubicBezTo>
                      <a:pt x="0" y="18351"/>
                      <a:pt x="18351" y="0"/>
                      <a:pt x="40988" y="0"/>
                    </a:cubicBezTo>
                    <a:close/>
                  </a:path>
                </a:pathLst>
              </a:custGeom>
              <a:solidFill>
                <a:srgbClr val="DEEAF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2"/>
              <p:cNvSpPr txBox="1"/>
              <p:nvPr/>
            </p:nvSpPr>
            <p:spPr>
              <a:xfrm>
                <a:off x="0" y="-95250"/>
                <a:ext cx="3507289" cy="2230506"/>
              </a:xfrm>
              <a:prstGeom prst="rect">
                <a:avLst/>
              </a:prstGeom>
            </p:spPr>
            <p:txBody>
              <a:bodyPr lIns="36747" tIns="36747" rIns="36747" bIns="36747" rtlCol="0" anchor="ctr"/>
              <a:lstStyle/>
              <a:p>
                <a:pPr marL="734053" marR="0" lvl="1" indent="-367026" algn="l" defTabSz="914400" rtl="0" eaLnBrk="1" fontAlgn="auto" latinLnBrk="0" hangingPunct="1">
                  <a:lnSpc>
                    <a:spcPts val="5099"/>
                  </a:lnSpc>
                  <a:spcBef>
                    <a:spcPts val="0"/>
                  </a:spcBef>
                  <a:spcAft>
                    <a:spcPts val="0"/>
                  </a:spcAft>
                  <a:buClrTx/>
                  <a:buSzTx/>
                  <a:buFont typeface="Arial"/>
                  <a:buChar char="•"/>
                  <a:tabLst/>
                  <a:defRPr/>
                </a:pPr>
                <a:r>
                  <a:rPr kumimoji="0" lang="en-US" sz="4400" b="1" i="0" u="none" strike="noStrike" kern="1200" cap="none" spc="0" normalizeH="0" baseline="0" noProof="0" dirty="0">
                    <a:ln>
                      <a:noFill/>
                    </a:ln>
                    <a:solidFill>
                      <a:srgbClr val="100F0D"/>
                    </a:solidFill>
                    <a:effectLst/>
                    <a:uLnTx/>
                    <a:uFillTx/>
                    <a:latin typeface="Solway Bold"/>
                    <a:ea typeface="Solway Bold"/>
                    <a:cs typeface="Solway Bold"/>
                    <a:sym typeface="Solway Bold"/>
                  </a:rPr>
                  <a:t>Child Nutrition Program Operations &amp; Eligibility</a:t>
                </a:r>
              </a:p>
              <a:p>
                <a:pPr marL="734053" marR="0" lvl="1" indent="-367026" algn="l" defTabSz="914400" rtl="0" eaLnBrk="1" fontAlgn="auto" latinLnBrk="0" hangingPunct="1">
                  <a:lnSpc>
                    <a:spcPts val="5099"/>
                  </a:lnSpc>
                  <a:spcBef>
                    <a:spcPts val="0"/>
                  </a:spcBef>
                  <a:spcAft>
                    <a:spcPts val="0"/>
                  </a:spcAft>
                  <a:buClrTx/>
                  <a:buSzTx/>
                  <a:buFont typeface="Arial"/>
                  <a:buChar char="•"/>
                  <a:tabLst/>
                  <a:defRPr/>
                </a:pPr>
                <a:r>
                  <a:rPr kumimoji="0" lang="en-US" sz="4400" b="1" i="0" u="none" strike="noStrike" kern="1200" cap="none" spc="0" normalizeH="0" baseline="0" noProof="0" dirty="0">
                    <a:ln>
                      <a:noFill/>
                    </a:ln>
                    <a:solidFill>
                      <a:srgbClr val="100F0D"/>
                    </a:solidFill>
                    <a:effectLst/>
                    <a:uLnTx/>
                    <a:uFillTx/>
                    <a:latin typeface="Solway Bold"/>
                    <a:ea typeface="Solway Bold"/>
                    <a:cs typeface="Solway Bold"/>
                    <a:sym typeface="Solway Bold"/>
                  </a:rPr>
                  <a:t>Reimbursement</a:t>
                </a:r>
              </a:p>
              <a:p>
                <a:pPr marL="734053" marR="0" lvl="1" indent="-367026" algn="l" defTabSz="914400" rtl="0" eaLnBrk="1" fontAlgn="auto" latinLnBrk="0" hangingPunct="1">
                  <a:lnSpc>
                    <a:spcPts val="5099"/>
                  </a:lnSpc>
                  <a:spcBef>
                    <a:spcPts val="0"/>
                  </a:spcBef>
                  <a:spcAft>
                    <a:spcPts val="0"/>
                  </a:spcAft>
                  <a:buClrTx/>
                  <a:buSzTx/>
                  <a:buFont typeface="Arial"/>
                  <a:buChar char="•"/>
                  <a:tabLst/>
                  <a:defRPr/>
                </a:pPr>
                <a:r>
                  <a:rPr kumimoji="0" lang="en-US" sz="4400" b="1" i="0" u="none" strike="noStrike" kern="1200" cap="none" spc="0" normalizeH="0" baseline="0" noProof="0" dirty="0">
                    <a:ln>
                      <a:noFill/>
                    </a:ln>
                    <a:solidFill>
                      <a:srgbClr val="100F0D"/>
                    </a:solidFill>
                    <a:effectLst/>
                    <a:uLnTx/>
                    <a:uFillTx/>
                    <a:latin typeface="Solway Bold"/>
                    <a:ea typeface="Solway Bold"/>
                    <a:cs typeface="Solway Bold"/>
                    <a:sym typeface="Solway Bold"/>
                  </a:rPr>
                  <a:t>Universal Free Meals</a:t>
                </a:r>
              </a:p>
              <a:p>
                <a:pPr marL="734053" marR="0" lvl="1" indent="-367026" algn="l" defTabSz="914400" rtl="0" eaLnBrk="1" fontAlgn="auto" latinLnBrk="0" hangingPunct="1">
                  <a:lnSpc>
                    <a:spcPts val="5099"/>
                  </a:lnSpc>
                  <a:spcBef>
                    <a:spcPts val="0"/>
                  </a:spcBef>
                  <a:spcAft>
                    <a:spcPts val="0"/>
                  </a:spcAft>
                  <a:buClrTx/>
                  <a:buSzTx/>
                  <a:buFont typeface="Arial"/>
                  <a:buChar char="•"/>
                  <a:tabLst/>
                  <a:defRPr/>
                </a:pPr>
                <a:r>
                  <a:rPr kumimoji="0" lang="en-US" sz="4400" b="1" i="0" u="none" strike="noStrike" kern="1200" cap="none" spc="0" normalizeH="0" baseline="0" noProof="0" dirty="0">
                    <a:ln>
                      <a:noFill/>
                    </a:ln>
                    <a:solidFill>
                      <a:srgbClr val="100F0D"/>
                    </a:solidFill>
                    <a:effectLst/>
                    <a:uLnTx/>
                    <a:uFillTx/>
                    <a:latin typeface="Solway Bold"/>
                    <a:ea typeface="Solway Bold"/>
                    <a:cs typeface="Solway Bold"/>
                    <a:sym typeface="Solway Bold"/>
                  </a:rPr>
                  <a:t>Meal Pattern &amp; Nutritional Quality</a:t>
                </a:r>
              </a:p>
              <a:p>
                <a:pPr marL="734053" marR="0" lvl="1" indent="-367026" algn="l" defTabSz="914400" rtl="0" eaLnBrk="1" fontAlgn="auto" latinLnBrk="0" hangingPunct="1">
                  <a:lnSpc>
                    <a:spcPts val="5099"/>
                  </a:lnSpc>
                  <a:spcBef>
                    <a:spcPts val="0"/>
                  </a:spcBef>
                  <a:spcAft>
                    <a:spcPts val="0"/>
                  </a:spcAft>
                  <a:buClrTx/>
                  <a:buSzTx/>
                  <a:buFont typeface="Arial"/>
                  <a:buChar char="•"/>
                  <a:tabLst/>
                  <a:defRPr/>
                </a:pPr>
                <a:r>
                  <a:rPr kumimoji="0" lang="en-US" sz="4400" b="1" i="0" u="none" strike="noStrike" kern="1200" cap="none" spc="0" normalizeH="0" baseline="0" noProof="0" dirty="0">
                    <a:ln>
                      <a:noFill/>
                    </a:ln>
                    <a:solidFill>
                      <a:srgbClr val="100F0D"/>
                    </a:solidFill>
                    <a:effectLst/>
                    <a:uLnTx/>
                    <a:uFillTx/>
                    <a:latin typeface="Solway Bold"/>
                    <a:ea typeface="Solway Bold"/>
                    <a:cs typeface="Solway Bold"/>
                    <a:sym typeface="Solway Bold"/>
                  </a:rPr>
                  <a:t>Administrative Requirements</a:t>
                </a:r>
              </a:p>
              <a:p>
                <a:pPr marL="734053" marR="0" lvl="1" indent="-367026" algn="l" defTabSz="914400" rtl="0" eaLnBrk="1" fontAlgn="auto" latinLnBrk="0" hangingPunct="1">
                  <a:lnSpc>
                    <a:spcPts val="5099"/>
                  </a:lnSpc>
                  <a:spcBef>
                    <a:spcPts val="0"/>
                  </a:spcBef>
                  <a:spcAft>
                    <a:spcPts val="0"/>
                  </a:spcAft>
                  <a:buClrTx/>
                  <a:buSzTx/>
                  <a:buFont typeface="Arial"/>
                  <a:buChar char="•"/>
                  <a:tabLst/>
                  <a:defRPr/>
                </a:pPr>
                <a:r>
                  <a:rPr kumimoji="0" lang="en-US" sz="4400" b="1" i="0" u="none" strike="noStrike" kern="1200" cap="none" spc="0" normalizeH="0" baseline="0" noProof="0" dirty="0">
                    <a:ln>
                      <a:noFill/>
                    </a:ln>
                    <a:solidFill>
                      <a:srgbClr val="100F0D"/>
                    </a:solidFill>
                    <a:effectLst/>
                    <a:uLnTx/>
                    <a:uFillTx/>
                    <a:latin typeface="Solway Bold"/>
                    <a:ea typeface="Solway Bold"/>
                    <a:cs typeface="Solway Bold"/>
                    <a:sym typeface="Solway Bold"/>
                  </a:rPr>
                  <a:t>Financial Management</a:t>
                </a:r>
              </a:p>
              <a:p>
                <a:pPr marL="734053" marR="0" lvl="1" indent="-367026" algn="l" defTabSz="914400" rtl="0" eaLnBrk="1" fontAlgn="auto" latinLnBrk="0" hangingPunct="1">
                  <a:lnSpc>
                    <a:spcPts val="5099"/>
                  </a:lnSpc>
                  <a:spcBef>
                    <a:spcPts val="0"/>
                  </a:spcBef>
                  <a:spcAft>
                    <a:spcPts val="0"/>
                  </a:spcAft>
                  <a:buClrTx/>
                  <a:buSzTx/>
                  <a:buFont typeface="Arial"/>
                  <a:buChar char="•"/>
                  <a:tabLst/>
                  <a:defRPr/>
                </a:pPr>
                <a:r>
                  <a:rPr kumimoji="0" lang="en-US" sz="4400" b="1" i="0" u="none" strike="noStrike" kern="1200" cap="none" spc="0" normalizeH="0" baseline="0" noProof="0" dirty="0">
                    <a:ln>
                      <a:noFill/>
                    </a:ln>
                    <a:solidFill>
                      <a:srgbClr val="100F0D"/>
                    </a:solidFill>
                    <a:effectLst/>
                    <a:uLnTx/>
                    <a:uFillTx/>
                    <a:latin typeface="Solway Bold"/>
                    <a:ea typeface="Solway Bold"/>
                    <a:cs typeface="Solway Bold"/>
                    <a:sym typeface="Solway Bold"/>
                  </a:rPr>
                  <a:t>New SFA Application</a:t>
                </a:r>
              </a:p>
              <a:p>
                <a:pPr marL="734053" marR="0" lvl="1" indent="-367026" algn="l" defTabSz="914400" rtl="0" eaLnBrk="1" fontAlgn="auto" latinLnBrk="0" hangingPunct="1">
                  <a:lnSpc>
                    <a:spcPts val="5099"/>
                  </a:lnSpc>
                  <a:spcBef>
                    <a:spcPts val="0"/>
                  </a:spcBef>
                  <a:spcAft>
                    <a:spcPts val="0"/>
                  </a:spcAft>
                  <a:buClrTx/>
                  <a:buSzTx/>
                  <a:buFont typeface="Arial"/>
                  <a:buChar char="•"/>
                  <a:tabLst/>
                  <a:defRPr/>
                </a:pPr>
                <a:r>
                  <a:rPr kumimoji="0" lang="en-US" sz="4400" b="1" i="0" u="none" strike="noStrike" kern="1200" cap="none" spc="0" normalizeH="0" baseline="0" noProof="0" dirty="0">
                    <a:ln>
                      <a:noFill/>
                    </a:ln>
                    <a:solidFill>
                      <a:srgbClr val="100F0D"/>
                    </a:solidFill>
                    <a:effectLst/>
                    <a:uLnTx/>
                    <a:uFillTx/>
                    <a:latin typeface="Solway Bold"/>
                    <a:ea typeface="Solway Bold"/>
                    <a:cs typeface="Solway Bold"/>
                    <a:sym typeface="Solway Bold"/>
                  </a:rPr>
                  <a:t>Live Q&amp;A</a:t>
                </a:r>
              </a:p>
            </p:txBody>
          </p:sp>
        </p:grpSp>
      </p:grpSp>
      <p:grpSp>
        <p:nvGrpSpPr>
          <p:cNvPr id="13" name="Group 13"/>
          <p:cNvGrpSpPr/>
          <p:nvPr/>
        </p:nvGrpSpPr>
        <p:grpSpPr>
          <a:xfrm>
            <a:off x="13096323" y="189976"/>
            <a:ext cx="4420163" cy="2290325"/>
            <a:chOff x="0" y="0"/>
            <a:chExt cx="1127341" cy="584136"/>
          </a:xfrm>
        </p:grpSpPr>
        <p:sp>
          <p:nvSpPr>
            <p:cNvPr id="14" name="Freeform 14"/>
            <p:cNvSpPr/>
            <p:nvPr/>
          </p:nvSpPr>
          <p:spPr>
            <a:xfrm>
              <a:off x="0" y="0"/>
              <a:ext cx="1127341" cy="584136"/>
            </a:xfrm>
            <a:custGeom>
              <a:avLst/>
              <a:gdLst/>
              <a:ahLst/>
              <a:cxnLst/>
              <a:rect l="l" t="t" r="r" b="b"/>
              <a:pathLst>
                <a:path w="1127341" h="584136">
                  <a:moveTo>
                    <a:pt x="563671" y="0"/>
                  </a:moveTo>
                  <a:cubicBezTo>
                    <a:pt x="252364" y="0"/>
                    <a:pt x="0" y="130763"/>
                    <a:pt x="0" y="292068"/>
                  </a:cubicBezTo>
                  <a:cubicBezTo>
                    <a:pt x="0" y="453373"/>
                    <a:pt x="252364" y="584136"/>
                    <a:pt x="563671" y="584136"/>
                  </a:cubicBezTo>
                  <a:cubicBezTo>
                    <a:pt x="874978" y="584136"/>
                    <a:pt x="1127341" y="453373"/>
                    <a:pt x="1127341" y="292068"/>
                  </a:cubicBezTo>
                  <a:cubicBezTo>
                    <a:pt x="1127341" y="130763"/>
                    <a:pt x="874978" y="0"/>
                    <a:pt x="563671" y="0"/>
                  </a:cubicBezTo>
                  <a:close/>
                </a:path>
              </a:pathLst>
            </a:custGeom>
            <a:solidFill>
              <a:srgbClr val="B4D16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TextBox 15"/>
            <p:cNvSpPr txBox="1"/>
            <p:nvPr/>
          </p:nvSpPr>
          <p:spPr>
            <a:xfrm>
              <a:off x="105688" y="26188"/>
              <a:ext cx="915965" cy="503186"/>
            </a:xfrm>
            <a:prstGeom prst="rect">
              <a:avLst/>
            </a:prstGeom>
          </p:spPr>
          <p:txBody>
            <a:bodyPr lIns="61103" tIns="61103" rIns="61103" bIns="61103" rtlCol="0" anchor="ctr"/>
            <a:lstStyle/>
            <a:p>
              <a:pPr marL="0" marR="0" lvl="0" indent="0" algn="ctr" defTabSz="914400" rtl="0" eaLnBrk="1" fontAlgn="auto" latinLnBrk="0" hangingPunct="1">
                <a:lnSpc>
                  <a:spcPts val="1959"/>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6" name="Group 16"/>
          <p:cNvGrpSpPr/>
          <p:nvPr/>
        </p:nvGrpSpPr>
        <p:grpSpPr>
          <a:xfrm>
            <a:off x="11283748" y="2724433"/>
            <a:ext cx="6661933" cy="5096504"/>
            <a:chOff x="0" y="0"/>
            <a:chExt cx="1754583" cy="1342289"/>
          </a:xfrm>
        </p:grpSpPr>
        <p:sp>
          <p:nvSpPr>
            <p:cNvPr id="17" name="Freeform 17"/>
            <p:cNvSpPr/>
            <p:nvPr/>
          </p:nvSpPr>
          <p:spPr>
            <a:xfrm>
              <a:off x="0" y="0"/>
              <a:ext cx="1754583" cy="1342289"/>
            </a:xfrm>
            <a:custGeom>
              <a:avLst/>
              <a:gdLst/>
              <a:ahLst/>
              <a:cxnLst/>
              <a:rect l="l" t="t" r="r" b="b"/>
              <a:pathLst>
                <a:path w="1754583" h="1342289">
                  <a:moveTo>
                    <a:pt x="59268" y="0"/>
                  </a:moveTo>
                  <a:lnTo>
                    <a:pt x="1695316" y="0"/>
                  </a:lnTo>
                  <a:cubicBezTo>
                    <a:pt x="1711034" y="0"/>
                    <a:pt x="1726109" y="6244"/>
                    <a:pt x="1737224" y="17359"/>
                  </a:cubicBezTo>
                  <a:cubicBezTo>
                    <a:pt x="1748339" y="28474"/>
                    <a:pt x="1754583" y="43549"/>
                    <a:pt x="1754583" y="59268"/>
                  </a:cubicBezTo>
                  <a:lnTo>
                    <a:pt x="1754583" y="1283021"/>
                  </a:lnTo>
                  <a:cubicBezTo>
                    <a:pt x="1754583" y="1298740"/>
                    <a:pt x="1748339" y="1313815"/>
                    <a:pt x="1737224" y="1324930"/>
                  </a:cubicBezTo>
                  <a:cubicBezTo>
                    <a:pt x="1726109" y="1336045"/>
                    <a:pt x="1711034" y="1342289"/>
                    <a:pt x="1695316" y="1342289"/>
                  </a:cubicBezTo>
                  <a:lnTo>
                    <a:pt x="59268" y="1342289"/>
                  </a:lnTo>
                  <a:cubicBezTo>
                    <a:pt x="43549" y="1342289"/>
                    <a:pt x="28474" y="1336045"/>
                    <a:pt x="17359" y="1324930"/>
                  </a:cubicBezTo>
                  <a:cubicBezTo>
                    <a:pt x="6244" y="1313815"/>
                    <a:pt x="0" y="1298740"/>
                    <a:pt x="0" y="1283021"/>
                  </a:cubicBezTo>
                  <a:lnTo>
                    <a:pt x="0" y="59268"/>
                  </a:lnTo>
                  <a:cubicBezTo>
                    <a:pt x="0" y="43549"/>
                    <a:pt x="6244" y="28474"/>
                    <a:pt x="17359" y="17359"/>
                  </a:cubicBezTo>
                  <a:cubicBezTo>
                    <a:pt x="28474" y="6244"/>
                    <a:pt x="43549" y="0"/>
                    <a:pt x="59268" y="0"/>
                  </a:cubicBezTo>
                  <a:close/>
                </a:path>
              </a:pathLst>
            </a:custGeom>
            <a:solidFill>
              <a:srgbClr val="7ABC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extBox 18"/>
            <p:cNvSpPr txBox="1"/>
            <p:nvPr/>
          </p:nvSpPr>
          <p:spPr>
            <a:xfrm>
              <a:off x="0" y="-28575"/>
              <a:ext cx="1754583" cy="1370864"/>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9" name="Freeform 19"/>
          <p:cNvSpPr/>
          <p:nvPr/>
        </p:nvSpPr>
        <p:spPr>
          <a:xfrm>
            <a:off x="11712944" y="2954203"/>
            <a:ext cx="5803542" cy="4636964"/>
          </a:xfrm>
          <a:custGeom>
            <a:avLst/>
            <a:gdLst/>
            <a:ahLst/>
            <a:cxnLst/>
            <a:rect l="l" t="t" r="r" b="b"/>
            <a:pathLst>
              <a:path w="5803542" h="4636964">
                <a:moveTo>
                  <a:pt x="0" y="0"/>
                </a:moveTo>
                <a:lnTo>
                  <a:pt x="5803542" y="0"/>
                </a:lnTo>
                <a:lnTo>
                  <a:pt x="5803542" y="4636964"/>
                </a:lnTo>
                <a:lnTo>
                  <a:pt x="0" y="4636964"/>
                </a:lnTo>
                <a:lnTo>
                  <a:pt x="0" y="0"/>
                </a:lnTo>
                <a:close/>
              </a:path>
            </a:pathLst>
          </a:custGeom>
          <a:blipFill>
            <a:blip r:embed="rId11"/>
            <a:stretch>
              <a:fillRect l="-26106" t="-20411" r="-7395" b="-490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TextBox 20"/>
          <p:cNvSpPr txBox="1"/>
          <p:nvPr/>
        </p:nvSpPr>
        <p:spPr>
          <a:xfrm>
            <a:off x="13385869" y="693779"/>
            <a:ext cx="4082883" cy="1163717"/>
          </a:xfrm>
          <a:prstGeom prst="rect">
            <a:avLst/>
          </a:prstGeom>
        </p:spPr>
        <p:txBody>
          <a:bodyPr lIns="0" tIns="0" rIns="0" bIns="0" rtlCol="0" anchor="t">
            <a:spAutoFit/>
          </a:bodyPr>
          <a:lstStyle/>
          <a:p>
            <a:pPr marL="0" marR="0" lvl="0" indent="0" algn="ctr" defTabSz="914400" rtl="0" eaLnBrk="1" fontAlgn="auto" latinLnBrk="0" hangingPunct="1">
              <a:lnSpc>
                <a:spcPts val="3076"/>
              </a:lnSpc>
              <a:spcBef>
                <a:spcPts val="0"/>
              </a:spcBef>
              <a:spcAft>
                <a:spcPts val="0"/>
              </a:spcAft>
              <a:buClrTx/>
              <a:buSzTx/>
              <a:buFontTx/>
              <a:buNone/>
              <a:tabLst/>
              <a:defRPr/>
            </a:pPr>
            <a:r>
              <a:rPr kumimoji="0" lang="en-US" sz="2197" b="1" i="0" u="none" strike="noStrike" kern="1200" cap="none" spc="0" normalizeH="0" baseline="0" noProof="0" dirty="0">
                <a:ln>
                  <a:noFill/>
                </a:ln>
                <a:solidFill>
                  <a:srgbClr val="000000"/>
                </a:solidFill>
                <a:effectLst/>
                <a:uLnTx/>
                <a:uFillTx/>
                <a:latin typeface="Solway Bold"/>
                <a:ea typeface="Solway Bold"/>
                <a:cs typeface="Solway Bold"/>
                <a:sym typeface="Solway Bold"/>
              </a:rPr>
              <a:t>NEED MORE HELP?</a:t>
            </a:r>
          </a:p>
          <a:p>
            <a:pPr marL="0" marR="0" lvl="0" indent="0" algn="ctr" defTabSz="914400" rtl="0" eaLnBrk="1" fontAlgn="auto" latinLnBrk="0" hangingPunct="1">
              <a:lnSpc>
                <a:spcPts val="3076"/>
              </a:lnSpc>
              <a:spcBef>
                <a:spcPts val="0"/>
              </a:spcBef>
              <a:spcAft>
                <a:spcPts val="0"/>
              </a:spcAft>
              <a:buClrTx/>
              <a:buSzTx/>
              <a:buFontTx/>
              <a:buNone/>
              <a:tabLst/>
              <a:defRPr/>
            </a:pPr>
            <a:r>
              <a:rPr kumimoji="0" lang="en-US" sz="2197" b="1" i="0" u="none" strike="noStrike" kern="1200" cap="none" spc="0" normalizeH="0" baseline="0" noProof="0" dirty="0">
                <a:ln>
                  <a:noFill/>
                </a:ln>
                <a:solidFill>
                  <a:srgbClr val="000000"/>
                </a:solidFill>
                <a:effectLst/>
                <a:uLnTx/>
                <a:uFillTx/>
                <a:latin typeface="Solway Bold"/>
                <a:ea typeface="Solway Bold"/>
                <a:cs typeface="Solway Bold"/>
                <a:sym typeface="Solway Bold"/>
              </a:rPr>
              <a:t>Email:</a:t>
            </a:r>
          </a:p>
          <a:p>
            <a:pPr marL="0" marR="0" lvl="0" indent="0" algn="ctr" defTabSz="914400" rtl="0" eaLnBrk="1" fontAlgn="auto" latinLnBrk="0" hangingPunct="1">
              <a:lnSpc>
                <a:spcPts val="3076"/>
              </a:lnSpc>
              <a:spcBef>
                <a:spcPct val="0"/>
              </a:spcBef>
              <a:spcAft>
                <a:spcPts val="0"/>
              </a:spcAft>
              <a:buClrTx/>
              <a:buSzTx/>
              <a:buFontTx/>
              <a:buNone/>
              <a:tabLst/>
              <a:defRPr/>
            </a:pPr>
            <a:r>
              <a:rPr kumimoji="0" lang="en-US" sz="2197" b="1" i="0" u="none" strike="noStrike" kern="1200" cap="none" spc="0" normalizeH="0" baseline="0" noProof="0">
                <a:ln>
                  <a:noFill/>
                </a:ln>
                <a:solidFill>
                  <a:srgbClr val="000000"/>
                </a:solidFill>
                <a:effectLst/>
                <a:uLnTx/>
                <a:uFillTx/>
                <a:latin typeface="Solway Bold"/>
                <a:ea typeface="Solway Bold"/>
                <a:cs typeface="Solway Bold"/>
                <a:sym typeface="Solway Bold"/>
              </a:rPr>
              <a:t>CN@</a:t>
            </a:r>
            <a:r>
              <a:rPr kumimoji="0" lang="en-US" sz="2197" b="1" i="0" u="none" strike="noStrike" kern="1200" cap="none" spc="0" normalizeH="0" baseline="0" noProof="0" dirty="0">
                <a:ln>
                  <a:noFill/>
                </a:ln>
                <a:solidFill>
                  <a:srgbClr val="000000"/>
                </a:solidFill>
                <a:effectLst/>
                <a:uLnTx/>
                <a:uFillTx/>
                <a:latin typeface="Solway Bold"/>
                <a:ea typeface="Solway Bold"/>
                <a:cs typeface="Solway Bold"/>
                <a:sym typeface="Solway Bold"/>
              </a:rPr>
              <a:t>nysed.gov</a:t>
            </a:r>
          </a:p>
        </p:txBody>
      </p:sp>
      <p:grpSp>
        <p:nvGrpSpPr>
          <p:cNvPr id="21" name="Group 21"/>
          <p:cNvGrpSpPr/>
          <p:nvPr/>
        </p:nvGrpSpPr>
        <p:grpSpPr>
          <a:xfrm>
            <a:off x="12890003" y="7411489"/>
            <a:ext cx="3689256" cy="409448"/>
            <a:chOff x="0" y="0"/>
            <a:chExt cx="4919008" cy="545931"/>
          </a:xfrm>
        </p:grpSpPr>
        <p:grpSp>
          <p:nvGrpSpPr>
            <p:cNvPr id="22" name="Group 22"/>
            <p:cNvGrpSpPr/>
            <p:nvPr/>
          </p:nvGrpSpPr>
          <p:grpSpPr>
            <a:xfrm>
              <a:off x="0" y="0"/>
              <a:ext cx="4919008" cy="545931"/>
              <a:chOff x="0" y="0"/>
              <a:chExt cx="971656" cy="107838"/>
            </a:xfrm>
          </p:grpSpPr>
          <p:sp>
            <p:nvSpPr>
              <p:cNvPr id="23" name="Freeform 23"/>
              <p:cNvSpPr/>
              <p:nvPr/>
            </p:nvSpPr>
            <p:spPr>
              <a:xfrm>
                <a:off x="0" y="0"/>
                <a:ext cx="971656" cy="107838"/>
              </a:xfrm>
              <a:custGeom>
                <a:avLst/>
                <a:gdLst/>
                <a:ahLst/>
                <a:cxnLst/>
                <a:rect l="l" t="t" r="r" b="b"/>
                <a:pathLst>
                  <a:path w="971656" h="107838">
                    <a:moveTo>
                      <a:pt x="53919" y="0"/>
                    </a:moveTo>
                    <a:lnTo>
                      <a:pt x="917737" y="0"/>
                    </a:lnTo>
                    <a:cubicBezTo>
                      <a:pt x="947515" y="0"/>
                      <a:pt x="971656" y="24140"/>
                      <a:pt x="971656" y="53919"/>
                    </a:cubicBezTo>
                    <a:lnTo>
                      <a:pt x="971656" y="53919"/>
                    </a:lnTo>
                    <a:cubicBezTo>
                      <a:pt x="971656" y="83698"/>
                      <a:pt x="947515" y="107838"/>
                      <a:pt x="917737" y="107838"/>
                    </a:cubicBezTo>
                    <a:lnTo>
                      <a:pt x="53919" y="107838"/>
                    </a:lnTo>
                    <a:cubicBezTo>
                      <a:pt x="24140" y="107838"/>
                      <a:pt x="0" y="83698"/>
                      <a:pt x="0" y="53919"/>
                    </a:cubicBezTo>
                    <a:lnTo>
                      <a:pt x="0" y="53919"/>
                    </a:lnTo>
                    <a:cubicBezTo>
                      <a:pt x="0" y="24140"/>
                      <a:pt x="24140" y="0"/>
                      <a:pt x="53919" y="0"/>
                    </a:cubicBezTo>
                    <a:close/>
                  </a:path>
                </a:pathLst>
              </a:custGeom>
              <a:solidFill>
                <a:srgbClr val="BDE8F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TextBox 24"/>
              <p:cNvSpPr txBox="1"/>
              <p:nvPr/>
            </p:nvSpPr>
            <p:spPr>
              <a:xfrm>
                <a:off x="0" y="-28575"/>
                <a:ext cx="971656" cy="136413"/>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5" name="TextBox 25"/>
            <p:cNvSpPr txBox="1"/>
            <p:nvPr/>
          </p:nvSpPr>
          <p:spPr>
            <a:xfrm>
              <a:off x="844107" y="55796"/>
              <a:ext cx="3230794" cy="396239"/>
            </a:xfrm>
            <a:prstGeom prst="rect">
              <a:avLst/>
            </a:prstGeom>
          </p:spPr>
          <p:txBody>
            <a:bodyPr lIns="0" tIns="0" rIns="0" bIns="0" rtlCol="0" anchor="t">
              <a:spAutoFit/>
            </a:bodyPr>
            <a:lstStyle/>
            <a:p>
              <a:pPr marL="0" marR="0" lvl="0" indent="0" algn="ctr" defTabSz="914400" rtl="0" eaLnBrk="1" fontAlgn="auto" latinLnBrk="0" hangingPunct="1">
                <a:lnSpc>
                  <a:spcPts val="252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Solway Bold"/>
                  <a:ea typeface="Solway Bold"/>
                  <a:cs typeface="Solway Bold"/>
                  <a:sym typeface="Solway Bold"/>
                </a:rPr>
                <a:t>SARATOGA CSD</a:t>
              </a:r>
            </a:p>
          </p:txBody>
        </p:sp>
      </p:grpSp>
      <p:sp>
        <p:nvSpPr>
          <p:cNvPr id="26" name="TextBox 26"/>
          <p:cNvSpPr txBox="1"/>
          <p:nvPr/>
        </p:nvSpPr>
        <p:spPr>
          <a:xfrm>
            <a:off x="7040575" y="473916"/>
            <a:ext cx="4445719" cy="1224281"/>
          </a:xfrm>
          <a:prstGeom prst="rect">
            <a:avLst/>
          </a:prstGeom>
        </p:spPr>
        <p:txBody>
          <a:bodyPr lIns="0" tIns="0" rIns="0" bIns="0" rtlCol="0" anchor="t">
            <a:spAutoFit/>
          </a:bodyPr>
          <a:lstStyle/>
          <a:p>
            <a:pPr marL="0" marR="0" lvl="0" indent="0" algn="ctr" defTabSz="914400" rtl="0" eaLnBrk="1" fontAlgn="auto" latinLnBrk="0" hangingPunct="1">
              <a:lnSpc>
                <a:spcPts val="9200"/>
              </a:lnSpc>
              <a:spcBef>
                <a:spcPts val="0"/>
              </a:spcBef>
              <a:spcAft>
                <a:spcPts val="0"/>
              </a:spcAft>
              <a:buClrTx/>
              <a:buSzTx/>
              <a:buFontTx/>
              <a:buNone/>
              <a:tabLst/>
              <a:defRPr/>
            </a:pPr>
            <a:r>
              <a:rPr kumimoji="0" lang="en-US" sz="9200" b="1" i="0" u="none" strike="noStrike" kern="1200" cap="none" spc="0" normalizeH="0" baseline="0" noProof="0" dirty="0">
                <a:ln>
                  <a:noFill/>
                </a:ln>
                <a:solidFill>
                  <a:srgbClr val="FFDE59"/>
                </a:solidFill>
                <a:effectLst/>
                <a:uLnTx/>
                <a:uFillTx/>
                <a:latin typeface="Solway Bold"/>
                <a:ea typeface="Solway Bold"/>
                <a:cs typeface="Solway Bold"/>
                <a:sym typeface="Solway Bold"/>
              </a:rPr>
              <a:t>Agenda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B508B"/>
        </a:solidFill>
        <a:effectLst/>
      </p:bgPr>
    </p:bg>
    <p:spTree>
      <p:nvGrpSpPr>
        <p:cNvPr id="1" name=""/>
        <p:cNvGrpSpPr/>
        <p:nvPr/>
      </p:nvGrpSpPr>
      <p:grpSpPr>
        <a:xfrm>
          <a:off x="0" y="0"/>
          <a:ext cx="0" cy="0"/>
          <a:chOff x="0" y="0"/>
          <a:chExt cx="0" cy="0"/>
        </a:xfrm>
      </p:grpSpPr>
      <p:sp>
        <p:nvSpPr>
          <p:cNvPr id="8" name="Freeform 8"/>
          <p:cNvSpPr/>
          <p:nvPr/>
        </p:nvSpPr>
        <p:spPr>
          <a:xfrm>
            <a:off x="-687340" y="4183769"/>
            <a:ext cx="2586160" cy="2751234"/>
          </a:xfrm>
          <a:custGeom>
            <a:avLst/>
            <a:gdLst/>
            <a:ahLst/>
            <a:cxnLst/>
            <a:rect l="l" t="t" r="r" b="b"/>
            <a:pathLst>
              <a:path w="2586160" h="2751234">
                <a:moveTo>
                  <a:pt x="0" y="0"/>
                </a:moveTo>
                <a:lnTo>
                  <a:pt x="2586160" y="0"/>
                </a:lnTo>
                <a:lnTo>
                  <a:pt x="2586160" y="2751234"/>
                </a:lnTo>
                <a:lnTo>
                  <a:pt x="0" y="27512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grpSp>
        <p:nvGrpSpPr>
          <p:cNvPr id="5" name="Group 10">
            <a:extLst>
              <a:ext uri="{FF2B5EF4-FFF2-40B4-BE49-F238E27FC236}">
                <a16:creationId xmlns:a16="http://schemas.microsoft.com/office/drawing/2014/main" id="{BDD6EF43-CCA4-52D0-5357-43902C531E9A}"/>
              </a:ext>
            </a:extLst>
          </p:cNvPr>
          <p:cNvGrpSpPr/>
          <p:nvPr/>
        </p:nvGrpSpPr>
        <p:grpSpPr>
          <a:xfrm>
            <a:off x="990601" y="1790700"/>
            <a:ext cx="15919570" cy="3117448"/>
            <a:chOff x="0" y="0"/>
            <a:chExt cx="1860044" cy="748858"/>
          </a:xfrm>
          <a:solidFill>
            <a:schemeClr val="accent5">
              <a:lumMod val="75000"/>
            </a:schemeClr>
          </a:solidFill>
        </p:grpSpPr>
        <p:sp>
          <p:nvSpPr>
            <p:cNvPr id="6" name="Freeform 11">
              <a:extLst>
                <a:ext uri="{FF2B5EF4-FFF2-40B4-BE49-F238E27FC236}">
                  <a16:creationId xmlns:a16="http://schemas.microsoft.com/office/drawing/2014/main" id="{D1C10FBE-A693-9D1F-B7D7-16E40BE6745D}"/>
                </a:ext>
              </a:extLst>
            </p:cNvPr>
            <p:cNvSpPr/>
            <p:nvPr/>
          </p:nvSpPr>
          <p:spPr>
            <a:xfrm>
              <a:off x="0" y="0"/>
              <a:ext cx="1860044" cy="748858"/>
            </a:xfrm>
            <a:custGeom>
              <a:avLst/>
              <a:gdLst/>
              <a:ahLst/>
              <a:cxnLst/>
              <a:rect l="l" t="t" r="r" b="b"/>
              <a:pathLst>
                <a:path w="1860044" h="748858">
                  <a:moveTo>
                    <a:pt x="55907" y="0"/>
                  </a:moveTo>
                  <a:lnTo>
                    <a:pt x="1804137" y="0"/>
                  </a:lnTo>
                  <a:cubicBezTo>
                    <a:pt x="1835013" y="0"/>
                    <a:pt x="1860044" y="25031"/>
                    <a:pt x="1860044" y="55907"/>
                  </a:cubicBezTo>
                  <a:lnTo>
                    <a:pt x="1860044" y="692951"/>
                  </a:lnTo>
                  <a:cubicBezTo>
                    <a:pt x="1860044" y="707778"/>
                    <a:pt x="1854154" y="721998"/>
                    <a:pt x="1843669" y="732483"/>
                  </a:cubicBezTo>
                  <a:cubicBezTo>
                    <a:pt x="1833184" y="742968"/>
                    <a:pt x="1818964" y="748858"/>
                    <a:pt x="1804137" y="748858"/>
                  </a:cubicBezTo>
                  <a:lnTo>
                    <a:pt x="55907" y="748858"/>
                  </a:lnTo>
                  <a:cubicBezTo>
                    <a:pt x="25031" y="748858"/>
                    <a:pt x="0" y="723827"/>
                    <a:pt x="0" y="692951"/>
                  </a:cubicBezTo>
                  <a:lnTo>
                    <a:pt x="0" y="55907"/>
                  </a:lnTo>
                  <a:cubicBezTo>
                    <a:pt x="0" y="41080"/>
                    <a:pt x="5890" y="26860"/>
                    <a:pt x="16375" y="16375"/>
                  </a:cubicBezTo>
                  <a:cubicBezTo>
                    <a:pt x="26860" y="5890"/>
                    <a:pt x="41080" y="0"/>
                    <a:pt x="55907" y="0"/>
                  </a:cubicBezTo>
                  <a:close/>
                </a:path>
              </a:pathLst>
            </a:custGeom>
            <a:grpFill/>
          </p:spPr>
          <p:txBody>
            <a:bodyPr/>
            <a:lstStyle/>
            <a:p>
              <a:endParaRPr lang="en-US" dirty="0"/>
            </a:p>
          </p:txBody>
        </p:sp>
        <p:sp>
          <p:nvSpPr>
            <p:cNvPr id="7" name="TextBox 12">
              <a:extLst>
                <a:ext uri="{FF2B5EF4-FFF2-40B4-BE49-F238E27FC236}">
                  <a16:creationId xmlns:a16="http://schemas.microsoft.com/office/drawing/2014/main" id="{0F47F894-A4A8-E6DA-80C0-9E803DB575FC}"/>
                </a:ext>
              </a:extLst>
            </p:cNvPr>
            <p:cNvSpPr txBox="1"/>
            <p:nvPr/>
          </p:nvSpPr>
          <p:spPr>
            <a:xfrm>
              <a:off x="0" y="-28575"/>
              <a:ext cx="1860044" cy="777433"/>
            </a:xfrm>
            <a:prstGeom prst="rect">
              <a:avLst/>
            </a:prstGeom>
            <a:grpFill/>
          </p:spPr>
          <p:txBody>
            <a:bodyPr lIns="50800" tIns="50800" rIns="50800" bIns="50800" rtlCol="0" anchor="ctr"/>
            <a:lstStyle/>
            <a:p>
              <a:pPr algn="ctr">
                <a:lnSpc>
                  <a:spcPts val="1960"/>
                </a:lnSpc>
              </a:pPr>
              <a:endParaRPr dirty="0"/>
            </a:p>
          </p:txBody>
        </p:sp>
      </p:grpSp>
      <p:sp>
        <p:nvSpPr>
          <p:cNvPr id="2" name="Freeform 2"/>
          <p:cNvSpPr/>
          <p:nvPr/>
        </p:nvSpPr>
        <p:spPr>
          <a:xfrm rot="-4400660">
            <a:off x="1786244" y="6337940"/>
            <a:ext cx="2067003" cy="2358613"/>
          </a:xfrm>
          <a:custGeom>
            <a:avLst/>
            <a:gdLst/>
            <a:ahLst/>
            <a:cxnLst/>
            <a:rect l="l" t="t" r="r" b="b"/>
            <a:pathLst>
              <a:path w="2067003" h="2358613">
                <a:moveTo>
                  <a:pt x="0" y="0"/>
                </a:moveTo>
                <a:lnTo>
                  <a:pt x="2067003" y="0"/>
                </a:lnTo>
                <a:lnTo>
                  <a:pt x="2067003" y="2358613"/>
                </a:lnTo>
                <a:lnTo>
                  <a:pt x="0" y="23586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3" name="Freeform 3"/>
          <p:cNvSpPr/>
          <p:nvPr/>
        </p:nvSpPr>
        <p:spPr>
          <a:xfrm>
            <a:off x="15096321" y="6189094"/>
            <a:ext cx="3395240" cy="3117447"/>
          </a:xfrm>
          <a:custGeom>
            <a:avLst/>
            <a:gdLst/>
            <a:ahLst/>
            <a:cxnLst/>
            <a:rect l="l" t="t" r="r" b="b"/>
            <a:pathLst>
              <a:path w="3395240" h="3117447">
                <a:moveTo>
                  <a:pt x="0" y="0"/>
                </a:moveTo>
                <a:lnTo>
                  <a:pt x="3395239" y="0"/>
                </a:lnTo>
                <a:lnTo>
                  <a:pt x="3395239" y="3117448"/>
                </a:lnTo>
                <a:lnTo>
                  <a:pt x="0" y="31174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4" name="Freeform 4"/>
          <p:cNvSpPr/>
          <p:nvPr/>
        </p:nvSpPr>
        <p:spPr>
          <a:xfrm>
            <a:off x="14946570" y="8545960"/>
            <a:ext cx="2213903" cy="2355216"/>
          </a:xfrm>
          <a:custGeom>
            <a:avLst/>
            <a:gdLst/>
            <a:ahLst/>
            <a:cxnLst/>
            <a:rect l="l" t="t" r="r" b="b"/>
            <a:pathLst>
              <a:path w="2213903" h="2355216">
                <a:moveTo>
                  <a:pt x="0" y="0"/>
                </a:moveTo>
                <a:lnTo>
                  <a:pt x="2213904" y="0"/>
                </a:lnTo>
                <a:lnTo>
                  <a:pt x="2213904" y="2355216"/>
                </a:lnTo>
                <a:lnTo>
                  <a:pt x="0" y="23552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9" name="Freeform 9"/>
          <p:cNvSpPr/>
          <p:nvPr/>
        </p:nvSpPr>
        <p:spPr>
          <a:xfrm>
            <a:off x="-823922" y="7585926"/>
            <a:ext cx="3085568" cy="2518945"/>
          </a:xfrm>
          <a:custGeom>
            <a:avLst/>
            <a:gdLst/>
            <a:ahLst/>
            <a:cxnLst/>
            <a:rect l="l" t="t" r="r" b="b"/>
            <a:pathLst>
              <a:path w="3085568" h="2518945">
                <a:moveTo>
                  <a:pt x="0" y="0"/>
                </a:moveTo>
                <a:lnTo>
                  <a:pt x="3085568" y="0"/>
                </a:lnTo>
                <a:lnTo>
                  <a:pt x="3085568" y="2518945"/>
                </a:lnTo>
                <a:lnTo>
                  <a:pt x="0" y="251894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grpSp>
        <p:nvGrpSpPr>
          <p:cNvPr id="10" name="Group 10"/>
          <p:cNvGrpSpPr/>
          <p:nvPr/>
        </p:nvGrpSpPr>
        <p:grpSpPr>
          <a:xfrm>
            <a:off x="1627252" y="2095500"/>
            <a:ext cx="14781200" cy="2263635"/>
            <a:chOff x="0" y="0"/>
            <a:chExt cx="1860044" cy="748858"/>
          </a:xfrm>
        </p:grpSpPr>
        <p:sp>
          <p:nvSpPr>
            <p:cNvPr id="11" name="Freeform 11"/>
            <p:cNvSpPr/>
            <p:nvPr/>
          </p:nvSpPr>
          <p:spPr>
            <a:xfrm>
              <a:off x="0" y="0"/>
              <a:ext cx="1860044" cy="748858"/>
            </a:xfrm>
            <a:custGeom>
              <a:avLst/>
              <a:gdLst/>
              <a:ahLst/>
              <a:cxnLst/>
              <a:rect l="l" t="t" r="r" b="b"/>
              <a:pathLst>
                <a:path w="1860044" h="748858">
                  <a:moveTo>
                    <a:pt x="55907" y="0"/>
                  </a:moveTo>
                  <a:lnTo>
                    <a:pt x="1804137" y="0"/>
                  </a:lnTo>
                  <a:cubicBezTo>
                    <a:pt x="1835013" y="0"/>
                    <a:pt x="1860044" y="25031"/>
                    <a:pt x="1860044" y="55907"/>
                  </a:cubicBezTo>
                  <a:lnTo>
                    <a:pt x="1860044" y="692951"/>
                  </a:lnTo>
                  <a:cubicBezTo>
                    <a:pt x="1860044" y="707778"/>
                    <a:pt x="1854154" y="721998"/>
                    <a:pt x="1843669" y="732483"/>
                  </a:cubicBezTo>
                  <a:cubicBezTo>
                    <a:pt x="1833184" y="742968"/>
                    <a:pt x="1818964" y="748858"/>
                    <a:pt x="1804137" y="748858"/>
                  </a:cubicBezTo>
                  <a:lnTo>
                    <a:pt x="55907" y="748858"/>
                  </a:lnTo>
                  <a:cubicBezTo>
                    <a:pt x="25031" y="748858"/>
                    <a:pt x="0" y="723827"/>
                    <a:pt x="0" y="692951"/>
                  </a:cubicBezTo>
                  <a:lnTo>
                    <a:pt x="0" y="55907"/>
                  </a:lnTo>
                  <a:cubicBezTo>
                    <a:pt x="0" y="41080"/>
                    <a:pt x="5890" y="26860"/>
                    <a:pt x="16375" y="16375"/>
                  </a:cubicBezTo>
                  <a:cubicBezTo>
                    <a:pt x="26860" y="5890"/>
                    <a:pt x="41080" y="0"/>
                    <a:pt x="55907" y="0"/>
                  </a:cubicBezTo>
                  <a:close/>
                </a:path>
              </a:pathLst>
            </a:custGeom>
            <a:solidFill>
              <a:srgbClr val="A8E3F6"/>
            </a:solidFill>
          </p:spPr>
          <p:txBody>
            <a:bodyPr/>
            <a:lstStyle/>
            <a:p>
              <a:endParaRPr lang="en-US" dirty="0"/>
            </a:p>
          </p:txBody>
        </p:sp>
        <p:sp>
          <p:nvSpPr>
            <p:cNvPr id="12" name="TextBox 12"/>
            <p:cNvSpPr txBox="1"/>
            <p:nvPr/>
          </p:nvSpPr>
          <p:spPr>
            <a:xfrm>
              <a:off x="0" y="-28575"/>
              <a:ext cx="1860044" cy="777433"/>
            </a:xfrm>
            <a:prstGeom prst="rect">
              <a:avLst/>
            </a:prstGeom>
          </p:spPr>
          <p:txBody>
            <a:bodyPr lIns="50800" tIns="50800" rIns="50800" bIns="50800" rtlCol="0" anchor="ctr"/>
            <a:lstStyle/>
            <a:p>
              <a:pPr algn="ctr">
                <a:lnSpc>
                  <a:spcPts val="1960"/>
                </a:lnSpc>
              </a:pPr>
              <a:endParaRPr dirty="0"/>
            </a:p>
          </p:txBody>
        </p:sp>
      </p:grpSp>
      <p:grpSp>
        <p:nvGrpSpPr>
          <p:cNvPr id="14" name="Group 14"/>
          <p:cNvGrpSpPr>
            <a:grpSpLocks noChangeAspect="1"/>
          </p:cNvGrpSpPr>
          <p:nvPr/>
        </p:nvGrpSpPr>
        <p:grpSpPr>
          <a:xfrm>
            <a:off x="1125535" y="4568541"/>
            <a:ext cx="8225040" cy="5740306"/>
            <a:chOff x="0" y="0"/>
            <a:chExt cx="8916670" cy="6223000"/>
          </a:xfrm>
        </p:grpSpPr>
        <p:sp>
          <p:nvSpPr>
            <p:cNvPr id="15" name="Freeform 15"/>
            <p:cNvSpPr/>
            <p:nvPr/>
          </p:nvSpPr>
          <p:spPr>
            <a:xfrm>
              <a:off x="2159" y="6350"/>
              <a:ext cx="8912352" cy="6210300"/>
            </a:xfrm>
            <a:custGeom>
              <a:avLst/>
              <a:gdLst/>
              <a:ahLst/>
              <a:cxnLst/>
              <a:rect l="l" t="t" r="r" b="b"/>
              <a:pathLst>
                <a:path w="8912352" h="6210300">
                  <a:moveTo>
                    <a:pt x="4456176" y="6210300"/>
                  </a:moveTo>
                  <a:cubicBezTo>
                    <a:pt x="3709035" y="6210300"/>
                    <a:pt x="2911983" y="6055614"/>
                    <a:pt x="2211959" y="5774944"/>
                  </a:cubicBezTo>
                  <a:cubicBezTo>
                    <a:pt x="1412621" y="5454269"/>
                    <a:pt x="791337" y="4990084"/>
                    <a:pt x="415290" y="4432300"/>
                  </a:cubicBezTo>
                  <a:cubicBezTo>
                    <a:pt x="149606" y="4037838"/>
                    <a:pt x="7239" y="3584829"/>
                    <a:pt x="3683" y="3121787"/>
                  </a:cubicBezTo>
                  <a:cubicBezTo>
                    <a:pt x="0" y="2649474"/>
                    <a:pt x="141732" y="2185924"/>
                    <a:pt x="413512" y="1781556"/>
                  </a:cubicBezTo>
                  <a:cubicBezTo>
                    <a:pt x="789686" y="1221740"/>
                    <a:pt x="1411605" y="756158"/>
                    <a:pt x="2212086" y="435102"/>
                  </a:cubicBezTo>
                  <a:cubicBezTo>
                    <a:pt x="2911729" y="154559"/>
                    <a:pt x="3708654" y="0"/>
                    <a:pt x="4456176" y="0"/>
                  </a:cubicBezTo>
                  <a:cubicBezTo>
                    <a:pt x="5203698" y="0"/>
                    <a:pt x="6000623" y="154559"/>
                    <a:pt x="6700266" y="435102"/>
                  </a:cubicBezTo>
                  <a:cubicBezTo>
                    <a:pt x="7500747" y="756158"/>
                    <a:pt x="8122666" y="1221740"/>
                    <a:pt x="8498840" y="1781429"/>
                  </a:cubicBezTo>
                  <a:cubicBezTo>
                    <a:pt x="8770620" y="2185924"/>
                    <a:pt x="8912352" y="2649347"/>
                    <a:pt x="8908669" y="3121660"/>
                  </a:cubicBezTo>
                  <a:cubicBezTo>
                    <a:pt x="8904986" y="3584702"/>
                    <a:pt x="8762619" y="4037711"/>
                    <a:pt x="8496935" y="4432046"/>
                  </a:cubicBezTo>
                  <a:cubicBezTo>
                    <a:pt x="8120889" y="4989830"/>
                    <a:pt x="7499731" y="5454142"/>
                    <a:pt x="6700393" y="5774690"/>
                  </a:cubicBezTo>
                  <a:cubicBezTo>
                    <a:pt x="6000369" y="6055614"/>
                    <a:pt x="5203317" y="6210300"/>
                    <a:pt x="4456176" y="6210300"/>
                  </a:cubicBezTo>
                  <a:close/>
                  <a:moveTo>
                    <a:pt x="4456176" y="19050"/>
                  </a:moveTo>
                  <a:cubicBezTo>
                    <a:pt x="3711067" y="19050"/>
                    <a:pt x="2916555" y="173101"/>
                    <a:pt x="2219198" y="452755"/>
                  </a:cubicBezTo>
                  <a:cubicBezTo>
                    <a:pt x="1422273" y="772414"/>
                    <a:pt x="803275" y="1235583"/>
                    <a:pt x="429260" y="1792097"/>
                  </a:cubicBezTo>
                  <a:cubicBezTo>
                    <a:pt x="159639" y="2193417"/>
                    <a:pt x="18923" y="2653157"/>
                    <a:pt x="22606" y="3121660"/>
                  </a:cubicBezTo>
                  <a:cubicBezTo>
                    <a:pt x="26162" y="3580892"/>
                    <a:pt x="167513" y="4030345"/>
                    <a:pt x="431165" y="4421505"/>
                  </a:cubicBezTo>
                  <a:cubicBezTo>
                    <a:pt x="805053" y="4976114"/>
                    <a:pt x="1423289" y="5438013"/>
                    <a:pt x="2219071" y="5757164"/>
                  </a:cubicBezTo>
                  <a:cubicBezTo>
                    <a:pt x="2916936" y="6037072"/>
                    <a:pt x="3711321" y="6191250"/>
                    <a:pt x="4456176" y="6191250"/>
                  </a:cubicBezTo>
                  <a:cubicBezTo>
                    <a:pt x="5201031" y="6191250"/>
                    <a:pt x="5995416" y="6037072"/>
                    <a:pt x="6693280" y="5757164"/>
                  </a:cubicBezTo>
                  <a:cubicBezTo>
                    <a:pt x="7489062" y="5438013"/>
                    <a:pt x="8107298" y="4976114"/>
                    <a:pt x="8481187" y="4421505"/>
                  </a:cubicBezTo>
                  <a:cubicBezTo>
                    <a:pt x="8744839" y="4030345"/>
                    <a:pt x="8886063" y="3580892"/>
                    <a:pt x="8889746" y="3121660"/>
                  </a:cubicBezTo>
                  <a:cubicBezTo>
                    <a:pt x="8893428" y="2653157"/>
                    <a:pt x="8752839" y="2193417"/>
                    <a:pt x="8483091" y="1792097"/>
                  </a:cubicBezTo>
                  <a:cubicBezTo>
                    <a:pt x="8109076" y="1235583"/>
                    <a:pt x="7490078" y="772414"/>
                    <a:pt x="6693153" y="452755"/>
                  </a:cubicBezTo>
                  <a:cubicBezTo>
                    <a:pt x="5995797" y="173101"/>
                    <a:pt x="5201285" y="19050"/>
                    <a:pt x="4456176" y="19050"/>
                  </a:cubicBezTo>
                  <a:close/>
                </a:path>
              </a:pathLst>
            </a:custGeom>
            <a:solidFill>
              <a:srgbClr val="FFDE59"/>
            </a:solidFill>
          </p:spPr>
          <p:txBody>
            <a:bodyPr/>
            <a:lstStyle/>
            <a:p>
              <a:endParaRPr lang="en-US" dirty="0"/>
            </a:p>
          </p:txBody>
        </p:sp>
        <p:sp>
          <p:nvSpPr>
            <p:cNvPr id="16" name="Freeform 16"/>
            <p:cNvSpPr/>
            <p:nvPr/>
          </p:nvSpPr>
          <p:spPr>
            <a:xfrm>
              <a:off x="13970" y="155575"/>
              <a:ext cx="8888730" cy="5911850"/>
            </a:xfrm>
            <a:custGeom>
              <a:avLst/>
              <a:gdLst/>
              <a:ahLst/>
              <a:cxnLst/>
              <a:rect l="l" t="t" r="r" b="b"/>
              <a:pathLst>
                <a:path w="8888730" h="5911850">
                  <a:moveTo>
                    <a:pt x="4444365" y="5911850"/>
                  </a:moveTo>
                  <a:cubicBezTo>
                    <a:pt x="3055112" y="5911850"/>
                    <a:pt x="1302893" y="5350129"/>
                    <a:pt x="527304" y="4199509"/>
                  </a:cubicBezTo>
                  <a:cubicBezTo>
                    <a:pt x="25146" y="3454527"/>
                    <a:pt x="0" y="2497455"/>
                    <a:pt x="525526" y="1715516"/>
                  </a:cubicBezTo>
                  <a:cubicBezTo>
                    <a:pt x="1302131" y="559943"/>
                    <a:pt x="3056763" y="0"/>
                    <a:pt x="4444365" y="0"/>
                  </a:cubicBezTo>
                  <a:cubicBezTo>
                    <a:pt x="5831967" y="0"/>
                    <a:pt x="7586599" y="559943"/>
                    <a:pt x="8363204" y="1715516"/>
                  </a:cubicBezTo>
                  <a:cubicBezTo>
                    <a:pt x="8888730" y="2497455"/>
                    <a:pt x="8863584" y="3454527"/>
                    <a:pt x="8361426" y="4199509"/>
                  </a:cubicBezTo>
                  <a:cubicBezTo>
                    <a:pt x="7585710" y="5350129"/>
                    <a:pt x="5833618" y="5911850"/>
                    <a:pt x="4444365" y="5911850"/>
                  </a:cubicBezTo>
                  <a:close/>
                </a:path>
              </a:pathLst>
            </a:custGeom>
            <a:blipFill>
              <a:blip r:embed="rId11"/>
              <a:stretch>
                <a:fillRect t="-72286" r="-2543" b="-26764"/>
              </a:stretch>
            </a:blipFill>
          </p:spPr>
          <p:txBody>
            <a:bodyPr/>
            <a:lstStyle/>
            <a:p>
              <a:endParaRPr lang="en-US" dirty="0"/>
            </a:p>
          </p:txBody>
        </p:sp>
      </p:grpSp>
      <p:grpSp>
        <p:nvGrpSpPr>
          <p:cNvPr id="17" name="Group 17"/>
          <p:cNvGrpSpPr>
            <a:grpSpLocks noChangeAspect="1"/>
          </p:cNvGrpSpPr>
          <p:nvPr/>
        </p:nvGrpSpPr>
        <p:grpSpPr>
          <a:xfrm>
            <a:off x="9321418" y="4724765"/>
            <a:ext cx="8199267" cy="5722321"/>
            <a:chOff x="0" y="0"/>
            <a:chExt cx="8916670" cy="6223000"/>
          </a:xfrm>
        </p:grpSpPr>
        <p:sp>
          <p:nvSpPr>
            <p:cNvPr id="18" name="Freeform 18"/>
            <p:cNvSpPr/>
            <p:nvPr/>
          </p:nvSpPr>
          <p:spPr>
            <a:xfrm>
              <a:off x="2159" y="6350"/>
              <a:ext cx="8912352" cy="6210300"/>
            </a:xfrm>
            <a:custGeom>
              <a:avLst/>
              <a:gdLst/>
              <a:ahLst/>
              <a:cxnLst/>
              <a:rect l="l" t="t" r="r" b="b"/>
              <a:pathLst>
                <a:path w="8912352" h="6210300">
                  <a:moveTo>
                    <a:pt x="4456176" y="6210300"/>
                  </a:moveTo>
                  <a:cubicBezTo>
                    <a:pt x="3709035" y="6210300"/>
                    <a:pt x="2911983" y="6055614"/>
                    <a:pt x="2211959" y="5774944"/>
                  </a:cubicBezTo>
                  <a:cubicBezTo>
                    <a:pt x="1412621" y="5454269"/>
                    <a:pt x="791337" y="4990084"/>
                    <a:pt x="415290" y="4432300"/>
                  </a:cubicBezTo>
                  <a:cubicBezTo>
                    <a:pt x="149606" y="4037838"/>
                    <a:pt x="7239" y="3584829"/>
                    <a:pt x="3683" y="3121787"/>
                  </a:cubicBezTo>
                  <a:cubicBezTo>
                    <a:pt x="0" y="2649474"/>
                    <a:pt x="141732" y="2185924"/>
                    <a:pt x="413512" y="1781556"/>
                  </a:cubicBezTo>
                  <a:cubicBezTo>
                    <a:pt x="789686" y="1221740"/>
                    <a:pt x="1411605" y="756158"/>
                    <a:pt x="2212086" y="435102"/>
                  </a:cubicBezTo>
                  <a:cubicBezTo>
                    <a:pt x="2911729" y="154559"/>
                    <a:pt x="3708654" y="0"/>
                    <a:pt x="4456176" y="0"/>
                  </a:cubicBezTo>
                  <a:cubicBezTo>
                    <a:pt x="5203698" y="0"/>
                    <a:pt x="6000623" y="154559"/>
                    <a:pt x="6700266" y="435102"/>
                  </a:cubicBezTo>
                  <a:cubicBezTo>
                    <a:pt x="7500747" y="756158"/>
                    <a:pt x="8122666" y="1221740"/>
                    <a:pt x="8498840" y="1781429"/>
                  </a:cubicBezTo>
                  <a:cubicBezTo>
                    <a:pt x="8770620" y="2185924"/>
                    <a:pt x="8912352" y="2649347"/>
                    <a:pt x="8908669" y="3121660"/>
                  </a:cubicBezTo>
                  <a:cubicBezTo>
                    <a:pt x="8904986" y="3584702"/>
                    <a:pt x="8762619" y="4037711"/>
                    <a:pt x="8496935" y="4432046"/>
                  </a:cubicBezTo>
                  <a:cubicBezTo>
                    <a:pt x="8120889" y="4989830"/>
                    <a:pt x="7499731" y="5454142"/>
                    <a:pt x="6700393" y="5774690"/>
                  </a:cubicBezTo>
                  <a:cubicBezTo>
                    <a:pt x="6000369" y="6055614"/>
                    <a:pt x="5203317" y="6210300"/>
                    <a:pt x="4456176" y="6210300"/>
                  </a:cubicBezTo>
                  <a:close/>
                  <a:moveTo>
                    <a:pt x="4456176" y="19050"/>
                  </a:moveTo>
                  <a:cubicBezTo>
                    <a:pt x="3711067" y="19050"/>
                    <a:pt x="2916555" y="173101"/>
                    <a:pt x="2219198" y="452755"/>
                  </a:cubicBezTo>
                  <a:cubicBezTo>
                    <a:pt x="1422273" y="772414"/>
                    <a:pt x="803275" y="1235583"/>
                    <a:pt x="429260" y="1792097"/>
                  </a:cubicBezTo>
                  <a:cubicBezTo>
                    <a:pt x="159639" y="2193417"/>
                    <a:pt x="18923" y="2653157"/>
                    <a:pt x="22606" y="3121660"/>
                  </a:cubicBezTo>
                  <a:cubicBezTo>
                    <a:pt x="26162" y="3580892"/>
                    <a:pt x="167513" y="4030345"/>
                    <a:pt x="431165" y="4421505"/>
                  </a:cubicBezTo>
                  <a:cubicBezTo>
                    <a:pt x="805053" y="4976114"/>
                    <a:pt x="1423289" y="5438013"/>
                    <a:pt x="2219071" y="5757164"/>
                  </a:cubicBezTo>
                  <a:cubicBezTo>
                    <a:pt x="2916936" y="6037072"/>
                    <a:pt x="3711321" y="6191250"/>
                    <a:pt x="4456176" y="6191250"/>
                  </a:cubicBezTo>
                  <a:cubicBezTo>
                    <a:pt x="5201031" y="6191250"/>
                    <a:pt x="5995416" y="6037072"/>
                    <a:pt x="6693280" y="5757164"/>
                  </a:cubicBezTo>
                  <a:cubicBezTo>
                    <a:pt x="7489062" y="5438013"/>
                    <a:pt x="8107298" y="4976114"/>
                    <a:pt x="8481187" y="4421505"/>
                  </a:cubicBezTo>
                  <a:cubicBezTo>
                    <a:pt x="8744839" y="4030345"/>
                    <a:pt x="8886063" y="3580892"/>
                    <a:pt x="8889746" y="3121660"/>
                  </a:cubicBezTo>
                  <a:cubicBezTo>
                    <a:pt x="8893428" y="2653157"/>
                    <a:pt x="8752839" y="2193417"/>
                    <a:pt x="8483091" y="1792097"/>
                  </a:cubicBezTo>
                  <a:cubicBezTo>
                    <a:pt x="8109076" y="1235583"/>
                    <a:pt x="7490078" y="772414"/>
                    <a:pt x="6693153" y="452755"/>
                  </a:cubicBezTo>
                  <a:cubicBezTo>
                    <a:pt x="5995797" y="173101"/>
                    <a:pt x="5201285" y="19050"/>
                    <a:pt x="4456176" y="19050"/>
                  </a:cubicBezTo>
                  <a:close/>
                </a:path>
              </a:pathLst>
            </a:custGeom>
            <a:solidFill>
              <a:srgbClr val="FFDE59"/>
            </a:solidFill>
          </p:spPr>
          <p:txBody>
            <a:bodyPr/>
            <a:lstStyle/>
            <a:p>
              <a:endParaRPr lang="en-US" dirty="0"/>
            </a:p>
          </p:txBody>
        </p:sp>
        <p:sp>
          <p:nvSpPr>
            <p:cNvPr id="19" name="Freeform 19"/>
            <p:cNvSpPr/>
            <p:nvPr/>
          </p:nvSpPr>
          <p:spPr>
            <a:xfrm>
              <a:off x="13970" y="155575"/>
              <a:ext cx="8888730" cy="5911850"/>
            </a:xfrm>
            <a:custGeom>
              <a:avLst/>
              <a:gdLst/>
              <a:ahLst/>
              <a:cxnLst/>
              <a:rect l="l" t="t" r="r" b="b"/>
              <a:pathLst>
                <a:path w="8888730" h="5911850">
                  <a:moveTo>
                    <a:pt x="4444365" y="5911850"/>
                  </a:moveTo>
                  <a:cubicBezTo>
                    <a:pt x="3055112" y="5911850"/>
                    <a:pt x="1302893" y="5350129"/>
                    <a:pt x="527304" y="4199509"/>
                  </a:cubicBezTo>
                  <a:cubicBezTo>
                    <a:pt x="25146" y="3454527"/>
                    <a:pt x="0" y="2497455"/>
                    <a:pt x="525526" y="1715516"/>
                  </a:cubicBezTo>
                  <a:cubicBezTo>
                    <a:pt x="1302131" y="559943"/>
                    <a:pt x="3056763" y="0"/>
                    <a:pt x="4444365" y="0"/>
                  </a:cubicBezTo>
                  <a:cubicBezTo>
                    <a:pt x="5831967" y="0"/>
                    <a:pt x="7586599" y="559943"/>
                    <a:pt x="8363204" y="1715516"/>
                  </a:cubicBezTo>
                  <a:cubicBezTo>
                    <a:pt x="8888730" y="2497455"/>
                    <a:pt x="8863584" y="3454527"/>
                    <a:pt x="8361426" y="4199509"/>
                  </a:cubicBezTo>
                  <a:cubicBezTo>
                    <a:pt x="7585710" y="5350129"/>
                    <a:pt x="5833618" y="5911850"/>
                    <a:pt x="4444365" y="5911850"/>
                  </a:cubicBezTo>
                  <a:close/>
                </a:path>
              </a:pathLst>
            </a:custGeom>
            <a:blipFill>
              <a:blip r:embed="rId12"/>
              <a:stretch>
                <a:fillRect l="-14738" t="-27149" r="-25891" b="-9256"/>
              </a:stretch>
            </a:blipFill>
          </p:spPr>
          <p:txBody>
            <a:bodyPr/>
            <a:lstStyle/>
            <a:p>
              <a:endParaRPr lang="en-US" dirty="0"/>
            </a:p>
          </p:txBody>
        </p:sp>
      </p:grpSp>
      <p:grpSp>
        <p:nvGrpSpPr>
          <p:cNvPr id="20" name="Group 20"/>
          <p:cNvGrpSpPr/>
          <p:nvPr/>
        </p:nvGrpSpPr>
        <p:grpSpPr>
          <a:xfrm>
            <a:off x="7349831" y="9579018"/>
            <a:ext cx="3607610" cy="397597"/>
            <a:chOff x="0" y="0"/>
            <a:chExt cx="950152" cy="104717"/>
          </a:xfrm>
        </p:grpSpPr>
        <p:sp>
          <p:nvSpPr>
            <p:cNvPr id="21" name="Freeform 21"/>
            <p:cNvSpPr/>
            <p:nvPr/>
          </p:nvSpPr>
          <p:spPr>
            <a:xfrm>
              <a:off x="0" y="0"/>
              <a:ext cx="950152" cy="104717"/>
            </a:xfrm>
            <a:custGeom>
              <a:avLst/>
              <a:gdLst/>
              <a:ahLst/>
              <a:cxnLst/>
              <a:rect l="l" t="t" r="r" b="b"/>
              <a:pathLst>
                <a:path w="950152" h="104717">
                  <a:moveTo>
                    <a:pt x="52358" y="0"/>
                  </a:moveTo>
                  <a:lnTo>
                    <a:pt x="897794" y="0"/>
                  </a:lnTo>
                  <a:cubicBezTo>
                    <a:pt x="911680" y="0"/>
                    <a:pt x="924998" y="5516"/>
                    <a:pt x="934817" y="15335"/>
                  </a:cubicBezTo>
                  <a:cubicBezTo>
                    <a:pt x="944636" y="25155"/>
                    <a:pt x="950152" y="38472"/>
                    <a:pt x="950152" y="52358"/>
                  </a:cubicBezTo>
                  <a:lnTo>
                    <a:pt x="950152" y="52358"/>
                  </a:lnTo>
                  <a:cubicBezTo>
                    <a:pt x="950152" y="66245"/>
                    <a:pt x="944636" y="79562"/>
                    <a:pt x="934817" y="89381"/>
                  </a:cubicBezTo>
                  <a:cubicBezTo>
                    <a:pt x="924998" y="99200"/>
                    <a:pt x="911680" y="104717"/>
                    <a:pt x="897794" y="104717"/>
                  </a:cubicBezTo>
                  <a:lnTo>
                    <a:pt x="52358" y="104717"/>
                  </a:lnTo>
                  <a:cubicBezTo>
                    <a:pt x="38472" y="104717"/>
                    <a:pt x="25155" y="99200"/>
                    <a:pt x="15335" y="89381"/>
                  </a:cubicBezTo>
                  <a:cubicBezTo>
                    <a:pt x="5516" y="79562"/>
                    <a:pt x="0" y="66245"/>
                    <a:pt x="0" y="52358"/>
                  </a:cubicBezTo>
                  <a:lnTo>
                    <a:pt x="0" y="52358"/>
                  </a:lnTo>
                  <a:cubicBezTo>
                    <a:pt x="0" y="38472"/>
                    <a:pt x="5516" y="25155"/>
                    <a:pt x="15335" y="15335"/>
                  </a:cubicBezTo>
                  <a:cubicBezTo>
                    <a:pt x="25155" y="5516"/>
                    <a:pt x="38472" y="0"/>
                    <a:pt x="52358" y="0"/>
                  </a:cubicBezTo>
                  <a:close/>
                </a:path>
              </a:pathLst>
            </a:custGeom>
            <a:solidFill>
              <a:srgbClr val="F7CD34"/>
            </a:solidFill>
          </p:spPr>
          <p:txBody>
            <a:bodyPr/>
            <a:lstStyle/>
            <a:p>
              <a:endParaRPr lang="en-US" dirty="0"/>
            </a:p>
          </p:txBody>
        </p:sp>
        <p:sp>
          <p:nvSpPr>
            <p:cNvPr id="22" name="TextBox 22"/>
            <p:cNvSpPr txBox="1"/>
            <p:nvPr/>
          </p:nvSpPr>
          <p:spPr>
            <a:xfrm>
              <a:off x="0" y="-28575"/>
              <a:ext cx="950152" cy="133292"/>
            </a:xfrm>
            <a:prstGeom prst="rect">
              <a:avLst/>
            </a:prstGeom>
          </p:spPr>
          <p:txBody>
            <a:bodyPr lIns="50800" tIns="50800" rIns="50800" bIns="50800" rtlCol="0" anchor="ctr"/>
            <a:lstStyle/>
            <a:p>
              <a:pPr algn="ctr">
                <a:lnSpc>
                  <a:spcPts val="1960"/>
                </a:lnSpc>
              </a:pPr>
              <a:endParaRPr dirty="0"/>
            </a:p>
          </p:txBody>
        </p:sp>
      </p:grpSp>
      <p:sp>
        <p:nvSpPr>
          <p:cNvPr id="23" name="TextBox 23"/>
          <p:cNvSpPr txBox="1"/>
          <p:nvPr/>
        </p:nvSpPr>
        <p:spPr>
          <a:xfrm>
            <a:off x="2140459" y="2324100"/>
            <a:ext cx="13396347" cy="1661993"/>
          </a:xfrm>
          <a:prstGeom prst="rect">
            <a:avLst/>
          </a:prstGeom>
        </p:spPr>
        <p:txBody>
          <a:bodyPr wrap="square" lIns="0" tIns="0" rIns="0" bIns="0" rtlCol="0" anchor="t">
            <a:spAutoFit/>
          </a:bodyPr>
          <a:lstStyle/>
          <a:p>
            <a:pPr algn="ctr"/>
            <a:r>
              <a:rPr lang="en-US" sz="5400" dirty="0">
                <a:solidFill>
                  <a:srgbClr val="000000"/>
                </a:solidFill>
                <a:latin typeface="Solway"/>
                <a:ea typeface="Solway"/>
                <a:cs typeface="Solway"/>
                <a:sym typeface="Solway"/>
              </a:rPr>
              <a:t>Required for students whose disability restricts their diet </a:t>
            </a:r>
          </a:p>
        </p:txBody>
      </p:sp>
      <p:sp>
        <p:nvSpPr>
          <p:cNvPr id="24" name="TextBox 24"/>
          <p:cNvSpPr txBox="1"/>
          <p:nvPr/>
        </p:nvSpPr>
        <p:spPr>
          <a:xfrm>
            <a:off x="605740" y="7901"/>
            <a:ext cx="17456683" cy="1377955"/>
          </a:xfrm>
          <a:prstGeom prst="rect">
            <a:avLst/>
          </a:prstGeom>
        </p:spPr>
        <p:txBody>
          <a:bodyPr wrap="square" lIns="0" tIns="0" rIns="0" bIns="0" rtlCol="0" anchor="t">
            <a:spAutoFit/>
          </a:bodyPr>
          <a:lstStyle/>
          <a:p>
            <a:pPr algn="ctr">
              <a:lnSpc>
                <a:spcPts val="11199"/>
              </a:lnSpc>
            </a:pPr>
            <a:r>
              <a:rPr lang="en-US" sz="7999" b="1" dirty="0">
                <a:solidFill>
                  <a:srgbClr val="FFDE59"/>
                </a:solidFill>
                <a:latin typeface="Solway Bold"/>
                <a:ea typeface="Solway Bold"/>
                <a:cs typeface="Solway Bold"/>
                <a:sym typeface="Solway Bold"/>
              </a:rPr>
              <a:t>Meal Modification Process</a:t>
            </a:r>
          </a:p>
        </p:txBody>
      </p:sp>
      <p:sp>
        <p:nvSpPr>
          <p:cNvPr id="25" name="TextBox 25"/>
          <p:cNvSpPr txBox="1"/>
          <p:nvPr/>
        </p:nvSpPr>
        <p:spPr>
          <a:xfrm>
            <a:off x="4700088" y="9623195"/>
            <a:ext cx="8907096" cy="280669"/>
          </a:xfrm>
          <a:prstGeom prst="rect">
            <a:avLst/>
          </a:prstGeom>
        </p:spPr>
        <p:txBody>
          <a:bodyPr lIns="0" tIns="0" rIns="0" bIns="0" rtlCol="0" anchor="t">
            <a:spAutoFit/>
          </a:bodyPr>
          <a:lstStyle/>
          <a:p>
            <a:pPr algn="ctr">
              <a:lnSpc>
                <a:spcPts val="2380"/>
              </a:lnSpc>
            </a:pPr>
            <a:r>
              <a:rPr lang="en-US" sz="1700" b="1" dirty="0">
                <a:solidFill>
                  <a:srgbClr val="000000"/>
                </a:solidFill>
                <a:latin typeface="Solway Bold"/>
                <a:ea typeface="Solway Bold"/>
                <a:cs typeface="Solway Bold"/>
                <a:sym typeface="Solway Bold"/>
              </a:rPr>
              <a:t>MARGARETVILLE CSD</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B508B"/>
        </a:solidFill>
        <a:effectLst/>
      </p:bgPr>
    </p:bg>
    <p:spTree>
      <p:nvGrpSpPr>
        <p:cNvPr id="1" name=""/>
        <p:cNvGrpSpPr/>
        <p:nvPr/>
      </p:nvGrpSpPr>
      <p:grpSpPr>
        <a:xfrm>
          <a:off x="0" y="0"/>
          <a:ext cx="0" cy="0"/>
          <a:chOff x="0" y="0"/>
          <a:chExt cx="0" cy="0"/>
        </a:xfrm>
      </p:grpSpPr>
      <p:grpSp>
        <p:nvGrpSpPr>
          <p:cNvPr id="2" name="Group 2"/>
          <p:cNvGrpSpPr/>
          <p:nvPr/>
        </p:nvGrpSpPr>
        <p:grpSpPr>
          <a:xfrm>
            <a:off x="9288007" y="3009395"/>
            <a:ext cx="8348775" cy="2175551"/>
            <a:chOff x="0" y="0"/>
            <a:chExt cx="1957284" cy="572985"/>
          </a:xfrm>
        </p:grpSpPr>
        <p:sp>
          <p:nvSpPr>
            <p:cNvPr id="3" name="Freeform 3"/>
            <p:cNvSpPr/>
            <p:nvPr/>
          </p:nvSpPr>
          <p:spPr>
            <a:xfrm>
              <a:off x="0" y="0"/>
              <a:ext cx="1957284" cy="572985"/>
            </a:xfrm>
            <a:custGeom>
              <a:avLst/>
              <a:gdLst/>
              <a:ahLst/>
              <a:cxnLst/>
              <a:rect l="l" t="t" r="r" b="b"/>
              <a:pathLst>
                <a:path w="1957284" h="572985">
                  <a:moveTo>
                    <a:pt x="53130" y="0"/>
                  </a:moveTo>
                  <a:lnTo>
                    <a:pt x="1904155" y="0"/>
                  </a:lnTo>
                  <a:cubicBezTo>
                    <a:pt x="1933497" y="0"/>
                    <a:pt x="1957284" y="23787"/>
                    <a:pt x="1957284" y="53130"/>
                  </a:cubicBezTo>
                  <a:lnTo>
                    <a:pt x="1957284" y="519855"/>
                  </a:lnTo>
                  <a:cubicBezTo>
                    <a:pt x="1957284" y="549198"/>
                    <a:pt x="1933497" y="572985"/>
                    <a:pt x="1904155" y="572985"/>
                  </a:cubicBezTo>
                  <a:lnTo>
                    <a:pt x="53130" y="572985"/>
                  </a:lnTo>
                  <a:cubicBezTo>
                    <a:pt x="23787" y="572985"/>
                    <a:pt x="0" y="549198"/>
                    <a:pt x="0" y="519855"/>
                  </a:cubicBezTo>
                  <a:lnTo>
                    <a:pt x="0" y="53130"/>
                  </a:lnTo>
                  <a:cubicBezTo>
                    <a:pt x="0" y="23787"/>
                    <a:pt x="23787" y="0"/>
                    <a:pt x="53130" y="0"/>
                  </a:cubicBezTo>
                  <a:close/>
                </a:path>
              </a:pathLst>
            </a:custGeom>
            <a:solidFill>
              <a:srgbClr val="C29BC4"/>
            </a:solidFill>
          </p:spPr>
          <p:txBody>
            <a:bodyPr/>
            <a:lstStyle/>
            <a:p>
              <a:endParaRPr lang="en-US" dirty="0"/>
            </a:p>
          </p:txBody>
        </p:sp>
        <p:sp>
          <p:nvSpPr>
            <p:cNvPr id="4" name="TextBox 4"/>
            <p:cNvSpPr txBox="1"/>
            <p:nvPr/>
          </p:nvSpPr>
          <p:spPr>
            <a:xfrm>
              <a:off x="0" y="-28575"/>
              <a:ext cx="1957284" cy="601560"/>
            </a:xfrm>
            <a:prstGeom prst="rect">
              <a:avLst/>
            </a:prstGeom>
          </p:spPr>
          <p:txBody>
            <a:bodyPr lIns="50800" tIns="50800" rIns="50800" bIns="50800" rtlCol="0" anchor="ctr"/>
            <a:lstStyle/>
            <a:p>
              <a:pPr algn="ctr">
                <a:lnSpc>
                  <a:spcPts val="1960"/>
                </a:lnSpc>
              </a:pPr>
              <a:endParaRPr dirty="0"/>
            </a:p>
          </p:txBody>
        </p:sp>
      </p:grpSp>
      <p:grpSp>
        <p:nvGrpSpPr>
          <p:cNvPr id="5" name="Group 5"/>
          <p:cNvGrpSpPr/>
          <p:nvPr/>
        </p:nvGrpSpPr>
        <p:grpSpPr>
          <a:xfrm>
            <a:off x="424608" y="1840852"/>
            <a:ext cx="8178830" cy="1685565"/>
            <a:chOff x="-21997" y="0"/>
            <a:chExt cx="2154095" cy="443935"/>
          </a:xfrm>
        </p:grpSpPr>
        <p:sp>
          <p:nvSpPr>
            <p:cNvPr id="6" name="Freeform 6"/>
            <p:cNvSpPr/>
            <p:nvPr/>
          </p:nvSpPr>
          <p:spPr>
            <a:xfrm>
              <a:off x="0" y="0"/>
              <a:ext cx="2132098" cy="443935"/>
            </a:xfrm>
            <a:custGeom>
              <a:avLst/>
              <a:gdLst/>
              <a:ahLst/>
              <a:cxnLst/>
              <a:rect l="l" t="t" r="r" b="b"/>
              <a:pathLst>
                <a:path w="2132098" h="182595">
                  <a:moveTo>
                    <a:pt x="48774" y="0"/>
                  </a:moveTo>
                  <a:lnTo>
                    <a:pt x="2083325" y="0"/>
                  </a:lnTo>
                  <a:cubicBezTo>
                    <a:pt x="2110262" y="0"/>
                    <a:pt x="2132098" y="21837"/>
                    <a:pt x="2132098" y="48774"/>
                  </a:cubicBezTo>
                  <a:lnTo>
                    <a:pt x="2132098" y="133821"/>
                  </a:lnTo>
                  <a:cubicBezTo>
                    <a:pt x="2132098" y="146757"/>
                    <a:pt x="2126960" y="159162"/>
                    <a:pt x="2117813" y="168309"/>
                  </a:cubicBezTo>
                  <a:cubicBezTo>
                    <a:pt x="2108666" y="177456"/>
                    <a:pt x="2096260" y="182595"/>
                    <a:pt x="2083325" y="182595"/>
                  </a:cubicBezTo>
                  <a:lnTo>
                    <a:pt x="48774" y="182595"/>
                  </a:lnTo>
                  <a:cubicBezTo>
                    <a:pt x="21837" y="182595"/>
                    <a:pt x="0" y="160758"/>
                    <a:pt x="0" y="133821"/>
                  </a:cubicBezTo>
                  <a:lnTo>
                    <a:pt x="0" y="48774"/>
                  </a:lnTo>
                  <a:cubicBezTo>
                    <a:pt x="0" y="35838"/>
                    <a:pt x="5139" y="23432"/>
                    <a:pt x="14285" y="14285"/>
                  </a:cubicBezTo>
                  <a:cubicBezTo>
                    <a:pt x="23432" y="5139"/>
                    <a:pt x="35838" y="0"/>
                    <a:pt x="48774" y="0"/>
                  </a:cubicBezTo>
                  <a:close/>
                </a:path>
              </a:pathLst>
            </a:custGeom>
            <a:solidFill>
              <a:srgbClr val="BDE8F6"/>
            </a:solidFill>
          </p:spPr>
          <p:txBody>
            <a:bodyPr/>
            <a:lstStyle/>
            <a:p>
              <a:endParaRPr lang="en-US" dirty="0"/>
            </a:p>
          </p:txBody>
        </p:sp>
        <p:sp>
          <p:nvSpPr>
            <p:cNvPr id="7" name="TextBox 7"/>
            <p:cNvSpPr txBox="1"/>
            <p:nvPr/>
          </p:nvSpPr>
          <p:spPr>
            <a:xfrm>
              <a:off x="-21997" y="124961"/>
              <a:ext cx="2132098" cy="239745"/>
            </a:xfrm>
            <a:prstGeom prst="rect">
              <a:avLst/>
            </a:prstGeom>
          </p:spPr>
          <p:txBody>
            <a:bodyPr lIns="50800" tIns="50800" rIns="50800" bIns="50800" rtlCol="0" anchor="ctr"/>
            <a:lstStyle/>
            <a:p>
              <a:pPr algn="ctr">
                <a:lnSpc>
                  <a:spcPts val="4059"/>
                </a:lnSpc>
              </a:pPr>
              <a:r>
                <a:rPr lang="en-US" sz="4400" b="1" dirty="0">
                  <a:solidFill>
                    <a:srgbClr val="000000"/>
                  </a:solidFill>
                  <a:latin typeface="Solway Bold"/>
                  <a:ea typeface="Solway Bold"/>
                  <a:cs typeface="Solway Bold"/>
                  <a:sym typeface="Solway Bold"/>
                </a:rPr>
                <a:t>Summer Food Service Program</a:t>
              </a:r>
            </a:p>
          </p:txBody>
        </p:sp>
      </p:grpSp>
      <p:grpSp>
        <p:nvGrpSpPr>
          <p:cNvPr id="8" name="Group 8"/>
          <p:cNvGrpSpPr/>
          <p:nvPr/>
        </p:nvGrpSpPr>
        <p:grpSpPr>
          <a:xfrm>
            <a:off x="472291" y="2789683"/>
            <a:ext cx="8183982" cy="3407221"/>
            <a:chOff x="0" y="-144661"/>
            <a:chExt cx="10911977" cy="4542961"/>
          </a:xfrm>
        </p:grpSpPr>
        <p:grpSp>
          <p:nvGrpSpPr>
            <p:cNvPr id="9" name="Group 9"/>
            <p:cNvGrpSpPr/>
            <p:nvPr/>
          </p:nvGrpSpPr>
          <p:grpSpPr>
            <a:xfrm>
              <a:off x="0" y="-144661"/>
              <a:ext cx="10911977" cy="4542961"/>
              <a:chOff x="0" y="-28575"/>
              <a:chExt cx="2155452" cy="897375"/>
            </a:xfrm>
          </p:grpSpPr>
          <p:sp>
            <p:nvSpPr>
              <p:cNvPr id="10" name="Freeform 10"/>
              <p:cNvSpPr/>
              <p:nvPr/>
            </p:nvSpPr>
            <p:spPr>
              <a:xfrm>
                <a:off x="23354" y="243115"/>
                <a:ext cx="2132098" cy="625685"/>
              </a:xfrm>
              <a:custGeom>
                <a:avLst/>
                <a:gdLst/>
                <a:ahLst/>
                <a:cxnLst/>
                <a:rect l="l" t="t" r="r" b="b"/>
                <a:pathLst>
                  <a:path w="2132098" h="768463">
                    <a:moveTo>
                      <a:pt x="48774" y="0"/>
                    </a:moveTo>
                    <a:lnTo>
                      <a:pt x="2083325" y="0"/>
                    </a:lnTo>
                    <a:cubicBezTo>
                      <a:pt x="2110262" y="0"/>
                      <a:pt x="2132098" y="21837"/>
                      <a:pt x="2132098" y="48774"/>
                    </a:cubicBezTo>
                    <a:lnTo>
                      <a:pt x="2132098" y="719689"/>
                    </a:lnTo>
                    <a:cubicBezTo>
                      <a:pt x="2132098" y="732625"/>
                      <a:pt x="2126960" y="745031"/>
                      <a:pt x="2117813" y="754177"/>
                    </a:cubicBezTo>
                    <a:cubicBezTo>
                      <a:pt x="2108666" y="763324"/>
                      <a:pt x="2096260" y="768463"/>
                      <a:pt x="2083325" y="768463"/>
                    </a:cubicBezTo>
                    <a:lnTo>
                      <a:pt x="48774" y="768463"/>
                    </a:lnTo>
                    <a:cubicBezTo>
                      <a:pt x="35838" y="768463"/>
                      <a:pt x="23432" y="763324"/>
                      <a:pt x="14285" y="754177"/>
                    </a:cubicBezTo>
                    <a:cubicBezTo>
                      <a:pt x="5139" y="745031"/>
                      <a:pt x="0" y="732625"/>
                      <a:pt x="0" y="719689"/>
                    </a:cubicBezTo>
                    <a:lnTo>
                      <a:pt x="0" y="48774"/>
                    </a:lnTo>
                    <a:cubicBezTo>
                      <a:pt x="0" y="35838"/>
                      <a:pt x="5139" y="23432"/>
                      <a:pt x="14285" y="14285"/>
                    </a:cubicBezTo>
                    <a:cubicBezTo>
                      <a:pt x="23432" y="5139"/>
                      <a:pt x="35838" y="0"/>
                      <a:pt x="48774" y="0"/>
                    </a:cubicBezTo>
                    <a:close/>
                  </a:path>
                </a:pathLst>
              </a:custGeom>
              <a:solidFill>
                <a:srgbClr val="BDE8F6"/>
              </a:solidFill>
            </p:spPr>
            <p:txBody>
              <a:bodyPr/>
              <a:lstStyle/>
              <a:p>
                <a:pPr marL="457200" indent="-457200">
                  <a:buFont typeface="Arial" panose="020B0604020202020204" pitchFamily="34" charset="0"/>
                  <a:buChar char="•"/>
                </a:pPr>
                <a:r>
                  <a:rPr lang="en-US" sz="2800" dirty="0">
                    <a:latin typeface="Solway" panose="020B0604020202020204" charset="0"/>
                  </a:rPr>
                  <a:t>Promotion demonstrates meal locations within your community</a:t>
                </a:r>
              </a:p>
              <a:p>
                <a:pPr marL="457200" indent="-457200">
                  <a:buFont typeface="Arial" panose="020B0604020202020204" pitchFamily="34" charset="0"/>
                  <a:buChar char="•"/>
                </a:pPr>
                <a:r>
                  <a:rPr lang="en-US" sz="2800" dirty="0">
                    <a:latin typeface="Solway" panose="020B0604020202020204" charset="0"/>
                  </a:rPr>
                  <a:t>Website </a:t>
                </a:r>
              </a:p>
              <a:p>
                <a:pPr marL="457200" indent="-457200">
                  <a:buFont typeface="Arial" panose="020B0604020202020204" pitchFamily="34" charset="0"/>
                  <a:buChar char="•"/>
                </a:pPr>
                <a:r>
                  <a:rPr lang="en-US" sz="2800" b="0" i="0" dirty="0">
                    <a:solidFill>
                      <a:srgbClr val="000000"/>
                    </a:solidFill>
                    <a:effectLst/>
                    <a:latin typeface="Solway" panose="020B0604020202020204" charset="0"/>
                  </a:rPr>
                  <a:t>A best practice is so add this information to the SFA’s June menu.</a:t>
                </a:r>
                <a:endParaRPr lang="en-US" sz="2800" dirty="0">
                  <a:latin typeface="Solway" panose="020B0604020202020204" charset="0"/>
                </a:endParaRPr>
              </a:p>
            </p:txBody>
          </p:sp>
          <p:sp>
            <p:nvSpPr>
              <p:cNvPr id="11" name="TextBox 11"/>
              <p:cNvSpPr txBox="1"/>
              <p:nvPr/>
            </p:nvSpPr>
            <p:spPr>
              <a:xfrm>
                <a:off x="0" y="-28575"/>
                <a:ext cx="2132098" cy="797038"/>
              </a:xfrm>
              <a:prstGeom prst="rect">
                <a:avLst/>
              </a:prstGeom>
            </p:spPr>
            <p:txBody>
              <a:bodyPr lIns="50800" tIns="50800" rIns="50800" bIns="50800" rtlCol="0" anchor="ctr"/>
              <a:lstStyle/>
              <a:p>
                <a:pPr algn="ctr">
                  <a:lnSpc>
                    <a:spcPts val="1960"/>
                  </a:lnSpc>
                </a:pPr>
                <a:endParaRPr dirty="0"/>
              </a:p>
            </p:txBody>
          </p:sp>
        </p:grpSp>
        <p:sp>
          <p:nvSpPr>
            <p:cNvPr id="12" name="TextBox 12"/>
            <p:cNvSpPr txBox="1"/>
            <p:nvPr/>
          </p:nvSpPr>
          <p:spPr>
            <a:xfrm>
              <a:off x="242289" y="252263"/>
              <a:ext cx="10309170" cy="1701320"/>
            </a:xfrm>
            <a:prstGeom prst="rect">
              <a:avLst/>
            </a:prstGeom>
          </p:spPr>
          <p:txBody>
            <a:bodyPr lIns="0" tIns="0" rIns="0" bIns="0" rtlCol="0" anchor="t">
              <a:spAutoFit/>
            </a:bodyPr>
            <a:lstStyle/>
            <a:p>
              <a:pPr algn="ctr">
                <a:lnSpc>
                  <a:spcPts val="3359"/>
                </a:lnSpc>
              </a:pPr>
              <a:r>
                <a:rPr lang="en-US" sz="2399" dirty="0">
                  <a:solidFill>
                    <a:srgbClr val="000000"/>
                  </a:solidFill>
                  <a:latin typeface="Solway"/>
                  <a:ea typeface="Solway"/>
                  <a:cs typeface="Solway"/>
                  <a:sym typeface="Solway"/>
                </a:rPr>
                <a:t>.</a:t>
              </a:r>
            </a:p>
            <a:p>
              <a:pPr algn="ctr">
                <a:lnSpc>
                  <a:spcPts val="3359"/>
                </a:lnSpc>
              </a:pPr>
              <a:endParaRPr lang="en-US" sz="2399" dirty="0">
                <a:solidFill>
                  <a:srgbClr val="000000"/>
                </a:solidFill>
                <a:latin typeface="Solway"/>
                <a:ea typeface="Solway"/>
                <a:cs typeface="Solway"/>
                <a:sym typeface="Solway"/>
              </a:endParaRPr>
            </a:p>
            <a:p>
              <a:pPr algn="ctr">
                <a:lnSpc>
                  <a:spcPts val="3359"/>
                </a:lnSpc>
              </a:pPr>
              <a:r>
                <a:rPr lang="en-US" sz="2399" dirty="0">
                  <a:solidFill>
                    <a:srgbClr val="000000"/>
                  </a:solidFill>
                  <a:latin typeface="Solway"/>
                  <a:ea typeface="Solway"/>
                  <a:cs typeface="Solway"/>
                  <a:sym typeface="Solway"/>
                </a:rPr>
                <a:t> </a:t>
              </a:r>
              <a:endParaRPr lang="en-US" sz="2399" b="1" dirty="0">
                <a:solidFill>
                  <a:srgbClr val="000000"/>
                </a:solidFill>
                <a:latin typeface="Solway Bold"/>
                <a:ea typeface="Solway Bold"/>
                <a:cs typeface="Solway Bold"/>
                <a:sym typeface="Solway Bold"/>
              </a:endParaRPr>
            </a:p>
          </p:txBody>
        </p:sp>
      </p:grpSp>
      <p:grpSp>
        <p:nvGrpSpPr>
          <p:cNvPr id="13" name="Group 13"/>
          <p:cNvGrpSpPr/>
          <p:nvPr/>
        </p:nvGrpSpPr>
        <p:grpSpPr>
          <a:xfrm>
            <a:off x="2016564" y="7308734"/>
            <a:ext cx="4765236" cy="2767462"/>
            <a:chOff x="0" y="0"/>
            <a:chExt cx="2152153" cy="728879"/>
          </a:xfrm>
        </p:grpSpPr>
        <p:sp>
          <p:nvSpPr>
            <p:cNvPr id="14" name="Freeform 14"/>
            <p:cNvSpPr/>
            <p:nvPr/>
          </p:nvSpPr>
          <p:spPr>
            <a:xfrm>
              <a:off x="0" y="0"/>
              <a:ext cx="2152153" cy="728879"/>
            </a:xfrm>
            <a:custGeom>
              <a:avLst/>
              <a:gdLst/>
              <a:ahLst/>
              <a:cxnLst/>
              <a:rect l="l" t="t" r="r" b="b"/>
              <a:pathLst>
                <a:path w="2152153" h="728879">
                  <a:moveTo>
                    <a:pt x="48319" y="0"/>
                  </a:moveTo>
                  <a:lnTo>
                    <a:pt x="2103834" y="0"/>
                  </a:lnTo>
                  <a:cubicBezTo>
                    <a:pt x="2116649" y="0"/>
                    <a:pt x="2128939" y="5091"/>
                    <a:pt x="2138001" y="14152"/>
                  </a:cubicBezTo>
                  <a:cubicBezTo>
                    <a:pt x="2147062" y="23214"/>
                    <a:pt x="2152153" y="35504"/>
                    <a:pt x="2152153" y="48319"/>
                  </a:cubicBezTo>
                  <a:lnTo>
                    <a:pt x="2152153" y="680560"/>
                  </a:lnTo>
                  <a:cubicBezTo>
                    <a:pt x="2152153" y="693375"/>
                    <a:pt x="2147062" y="705665"/>
                    <a:pt x="2138001" y="714727"/>
                  </a:cubicBezTo>
                  <a:cubicBezTo>
                    <a:pt x="2128939" y="723788"/>
                    <a:pt x="2116649" y="728879"/>
                    <a:pt x="2103834" y="728879"/>
                  </a:cubicBezTo>
                  <a:lnTo>
                    <a:pt x="48319" y="728879"/>
                  </a:lnTo>
                  <a:cubicBezTo>
                    <a:pt x="35504" y="728879"/>
                    <a:pt x="23214" y="723788"/>
                    <a:pt x="14152" y="714727"/>
                  </a:cubicBezTo>
                  <a:cubicBezTo>
                    <a:pt x="5091" y="705665"/>
                    <a:pt x="0" y="693375"/>
                    <a:pt x="0" y="680560"/>
                  </a:cubicBezTo>
                  <a:lnTo>
                    <a:pt x="0" y="48319"/>
                  </a:lnTo>
                  <a:cubicBezTo>
                    <a:pt x="0" y="35504"/>
                    <a:pt x="5091" y="23214"/>
                    <a:pt x="14152" y="14152"/>
                  </a:cubicBezTo>
                  <a:cubicBezTo>
                    <a:pt x="23214" y="5091"/>
                    <a:pt x="35504" y="0"/>
                    <a:pt x="48319" y="0"/>
                  </a:cubicBezTo>
                  <a:close/>
                </a:path>
              </a:pathLst>
            </a:custGeom>
            <a:solidFill>
              <a:srgbClr val="7ABCBE"/>
            </a:solidFill>
          </p:spPr>
          <p:txBody>
            <a:bodyPr/>
            <a:lstStyle/>
            <a:p>
              <a:endParaRPr lang="en-US" dirty="0"/>
            </a:p>
          </p:txBody>
        </p:sp>
        <p:sp>
          <p:nvSpPr>
            <p:cNvPr id="15" name="TextBox 15"/>
            <p:cNvSpPr txBox="1"/>
            <p:nvPr/>
          </p:nvSpPr>
          <p:spPr>
            <a:xfrm>
              <a:off x="0" y="-28575"/>
              <a:ext cx="2152153" cy="757454"/>
            </a:xfrm>
            <a:prstGeom prst="rect">
              <a:avLst/>
            </a:prstGeom>
          </p:spPr>
          <p:txBody>
            <a:bodyPr lIns="50800" tIns="50800" rIns="50800" bIns="50800" rtlCol="0" anchor="ctr"/>
            <a:lstStyle/>
            <a:p>
              <a:pPr algn="ctr">
                <a:lnSpc>
                  <a:spcPts val="1960"/>
                </a:lnSpc>
              </a:pPr>
              <a:endParaRPr dirty="0"/>
            </a:p>
          </p:txBody>
        </p:sp>
      </p:grpSp>
      <p:grpSp>
        <p:nvGrpSpPr>
          <p:cNvPr id="22" name="Group 22"/>
          <p:cNvGrpSpPr/>
          <p:nvPr/>
        </p:nvGrpSpPr>
        <p:grpSpPr>
          <a:xfrm>
            <a:off x="2477116" y="7417230"/>
            <a:ext cx="3766756" cy="2513224"/>
            <a:chOff x="0" y="0"/>
            <a:chExt cx="992067" cy="661919"/>
          </a:xfrm>
        </p:grpSpPr>
        <p:sp>
          <p:nvSpPr>
            <p:cNvPr id="23" name="Freeform 23"/>
            <p:cNvSpPr/>
            <p:nvPr/>
          </p:nvSpPr>
          <p:spPr>
            <a:xfrm>
              <a:off x="0" y="0"/>
              <a:ext cx="992067" cy="661919"/>
            </a:xfrm>
            <a:custGeom>
              <a:avLst/>
              <a:gdLst/>
              <a:ahLst/>
              <a:cxnLst/>
              <a:rect l="l" t="t" r="r" b="b"/>
              <a:pathLst>
                <a:path w="992067" h="661919">
                  <a:moveTo>
                    <a:pt x="104822" y="0"/>
                  </a:moveTo>
                  <a:lnTo>
                    <a:pt x="887245" y="0"/>
                  </a:lnTo>
                  <a:cubicBezTo>
                    <a:pt x="915046" y="0"/>
                    <a:pt x="941708" y="11044"/>
                    <a:pt x="961366" y="30702"/>
                  </a:cubicBezTo>
                  <a:cubicBezTo>
                    <a:pt x="981024" y="50359"/>
                    <a:pt x="992067" y="77021"/>
                    <a:pt x="992067" y="104822"/>
                  </a:cubicBezTo>
                  <a:lnTo>
                    <a:pt x="992067" y="557097"/>
                  </a:lnTo>
                  <a:cubicBezTo>
                    <a:pt x="992067" y="584898"/>
                    <a:pt x="981024" y="611560"/>
                    <a:pt x="961366" y="631218"/>
                  </a:cubicBezTo>
                  <a:cubicBezTo>
                    <a:pt x="941708" y="650875"/>
                    <a:pt x="915046" y="661919"/>
                    <a:pt x="887245" y="661919"/>
                  </a:cubicBezTo>
                  <a:lnTo>
                    <a:pt x="104822" y="661919"/>
                  </a:lnTo>
                  <a:cubicBezTo>
                    <a:pt x="77021" y="661919"/>
                    <a:pt x="50359" y="650875"/>
                    <a:pt x="30702" y="631218"/>
                  </a:cubicBezTo>
                  <a:cubicBezTo>
                    <a:pt x="11044" y="611560"/>
                    <a:pt x="0" y="584898"/>
                    <a:pt x="0" y="557097"/>
                  </a:cubicBezTo>
                  <a:lnTo>
                    <a:pt x="0" y="104822"/>
                  </a:lnTo>
                  <a:cubicBezTo>
                    <a:pt x="0" y="77021"/>
                    <a:pt x="11044" y="50359"/>
                    <a:pt x="30702" y="30702"/>
                  </a:cubicBezTo>
                  <a:cubicBezTo>
                    <a:pt x="50359" y="11044"/>
                    <a:pt x="77021" y="0"/>
                    <a:pt x="104822" y="0"/>
                  </a:cubicBezTo>
                  <a:close/>
                </a:path>
              </a:pathLst>
            </a:custGeom>
            <a:solidFill>
              <a:srgbClr val="BDE8F6"/>
            </a:solidFill>
          </p:spPr>
          <p:txBody>
            <a:bodyPr/>
            <a:lstStyle/>
            <a:p>
              <a:endParaRPr lang="en-US" dirty="0"/>
            </a:p>
          </p:txBody>
        </p:sp>
        <p:sp>
          <p:nvSpPr>
            <p:cNvPr id="24" name="TextBox 24"/>
            <p:cNvSpPr txBox="1"/>
            <p:nvPr/>
          </p:nvSpPr>
          <p:spPr>
            <a:xfrm>
              <a:off x="0" y="-28575"/>
              <a:ext cx="992067" cy="690494"/>
            </a:xfrm>
            <a:prstGeom prst="rect">
              <a:avLst/>
            </a:prstGeom>
          </p:spPr>
          <p:txBody>
            <a:bodyPr lIns="50800" tIns="50800" rIns="50800" bIns="50800" rtlCol="0" anchor="ctr"/>
            <a:lstStyle/>
            <a:p>
              <a:pPr algn="ctr">
                <a:lnSpc>
                  <a:spcPts val="1960"/>
                </a:lnSpc>
              </a:pPr>
              <a:endParaRPr dirty="0"/>
            </a:p>
          </p:txBody>
        </p:sp>
      </p:grpSp>
      <p:sp>
        <p:nvSpPr>
          <p:cNvPr id="25" name="TextBox 25"/>
          <p:cNvSpPr txBox="1"/>
          <p:nvPr/>
        </p:nvSpPr>
        <p:spPr>
          <a:xfrm>
            <a:off x="2289235" y="7621218"/>
            <a:ext cx="4026473" cy="1833835"/>
          </a:xfrm>
          <a:prstGeom prst="rect">
            <a:avLst/>
          </a:prstGeom>
        </p:spPr>
        <p:txBody>
          <a:bodyPr lIns="0" tIns="0" rIns="0" bIns="0" rtlCol="0" anchor="t">
            <a:spAutoFit/>
          </a:bodyPr>
          <a:lstStyle/>
          <a:p>
            <a:pPr algn="ctr">
              <a:lnSpc>
                <a:spcPts val="2940"/>
              </a:lnSpc>
            </a:pPr>
            <a:endParaRPr lang="en-US" sz="2100" b="1">
              <a:solidFill>
                <a:srgbClr val="000000"/>
              </a:solidFill>
              <a:latin typeface="Solway Bold"/>
              <a:ea typeface="Solway Bold"/>
              <a:cs typeface="Solway Bold"/>
              <a:sym typeface="Solway Bold"/>
            </a:endParaRPr>
          </a:p>
          <a:p>
            <a:pPr algn="ctr">
              <a:lnSpc>
                <a:spcPts val="2940"/>
              </a:lnSpc>
            </a:pPr>
            <a:r>
              <a:rPr lang="en-US" sz="2100" b="1">
                <a:solidFill>
                  <a:srgbClr val="000000"/>
                </a:solidFill>
                <a:latin typeface="Solway Bold"/>
                <a:ea typeface="Solway Bold"/>
                <a:cs typeface="Solway Bold"/>
                <a:sym typeface="Solway Bold"/>
              </a:rPr>
              <a:t>National </a:t>
            </a:r>
            <a:r>
              <a:rPr lang="en-US" sz="2100" b="1" dirty="0">
                <a:solidFill>
                  <a:srgbClr val="000000"/>
                </a:solidFill>
                <a:latin typeface="Solway Bold"/>
                <a:ea typeface="Solway Bold"/>
                <a:cs typeface="Solway Bold"/>
                <a:sym typeface="Solway Bold"/>
              </a:rPr>
              <a:t>Hunger Hotline: </a:t>
            </a:r>
          </a:p>
          <a:p>
            <a:pPr algn="ctr">
              <a:lnSpc>
                <a:spcPts val="2940"/>
              </a:lnSpc>
            </a:pPr>
            <a:r>
              <a:rPr lang="en-US" sz="2100" dirty="0">
                <a:solidFill>
                  <a:srgbClr val="000000"/>
                </a:solidFill>
                <a:latin typeface="Solway"/>
                <a:ea typeface="Solway"/>
                <a:cs typeface="Solway"/>
                <a:sym typeface="Solway"/>
              </a:rPr>
              <a:t>1-866-3-HUNGRY</a:t>
            </a:r>
          </a:p>
          <a:p>
            <a:pPr algn="ctr">
              <a:lnSpc>
                <a:spcPts val="2940"/>
              </a:lnSpc>
            </a:pPr>
            <a:r>
              <a:rPr lang="en-US" sz="2100" dirty="0">
                <a:solidFill>
                  <a:srgbClr val="000000"/>
                </a:solidFill>
                <a:latin typeface="Solway"/>
                <a:ea typeface="Solway"/>
                <a:cs typeface="Solway"/>
                <a:sym typeface="Solway"/>
              </a:rPr>
              <a:t>1-877-3-HAMBRE</a:t>
            </a:r>
          </a:p>
          <a:p>
            <a:pPr algn="ctr">
              <a:lnSpc>
                <a:spcPts val="2940"/>
              </a:lnSpc>
            </a:pPr>
            <a:r>
              <a:rPr lang="en-US" sz="2100" dirty="0">
                <a:solidFill>
                  <a:srgbClr val="000000"/>
                </a:solidFill>
                <a:latin typeface="Solway"/>
                <a:ea typeface="Solway"/>
                <a:cs typeface="Solway"/>
                <a:sym typeface="Solway"/>
              </a:rPr>
              <a:t>Visit SummerMealsNY.org</a:t>
            </a:r>
          </a:p>
        </p:txBody>
      </p:sp>
      <p:grpSp>
        <p:nvGrpSpPr>
          <p:cNvPr id="26" name="Group 26"/>
          <p:cNvGrpSpPr/>
          <p:nvPr/>
        </p:nvGrpSpPr>
        <p:grpSpPr>
          <a:xfrm>
            <a:off x="909473" y="5770831"/>
            <a:ext cx="6826365" cy="1276756"/>
            <a:chOff x="0" y="-144661"/>
            <a:chExt cx="9101819" cy="1702340"/>
          </a:xfrm>
        </p:grpSpPr>
        <p:sp>
          <p:nvSpPr>
            <p:cNvPr id="29" name="TextBox 29"/>
            <p:cNvSpPr txBox="1"/>
            <p:nvPr/>
          </p:nvSpPr>
          <p:spPr>
            <a:xfrm>
              <a:off x="0" y="-144661"/>
              <a:ext cx="9101819" cy="1702340"/>
            </a:xfrm>
            <a:prstGeom prst="rect">
              <a:avLst/>
            </a:prstGeom>
          </p:spPr>
          <p:txBody>
            <a:bodyPr lIns="50800" tIns="50800" rIns="50800" bIns="50800" rtlCol="0" anchor="ctr"/>
            <a:lstStyle/>
            <a:p>
              <a:pPr algn="ctr">
                <a:lnSpc>
                  <a:spcPts val="1960"/>
                </a:lnSpc>
              </a:pPr>
              <a:endParaRPr dirty="0"/>
            </a:p>
          </p:txBody>
        </p:sp>
        <p:sp>
          <p:nvSpPr>
            <p:cNvPr id="30" name="TextBox 30"/>
            <p:cNvSpPr txBox="1"/>
            <p:nvPr/>
          </p:nvSpPr>
          <p:spPr>
            <a:xfrm>
              <a:off x="176495" y="248779"/>
              <a:ext cx="8695008" cy="461665"/>
            </a:xfrm>
            <a:prstGeom prst="rect">
              <a:avLst/>
            </a:prstGeom>
          </p:spPr>
          <p:txBody>
            <a:bodyPr lIns="0" tIns="0" rIns="0" bIns="0" rtlCol="0" anchor="t">
              <a:spAutoFit/>
            </a:bodyPr>
            <a:lstStyle/>
            <a:p>
              <a:pPr algn="ctr">
                <a:lnSpc>
                  <a:spcPts val="2940"/>
                </a:lnSpc>
              </a:pPr>
              <a:endParaRPr lang="en-US" sz="2100" dirty="0">
                <a:solidFill>
                  <a:srgbClr val="000000"/>
                </a:solidFill>
                <a:latin typeface="Solway"/>
                <a:ea typeface="Solway"/>
                <a:cs typeface="Solway"/>
                <a:sym typeface="Solway"/>
              </a:endParaRPr>
            </a:p>
          </p:txBody>
        </p:sp>
      </p:grpSp>
      <p:grpSp>
        <p:nvGrpSpPr>
          <p:cNvPr id="31" name="Group 31"/>
          <p:cNvGrpSpPr/>
          <p:nvPr/>
        </p:nvGrpSpPr>
        <p:grpSpPr>
          <a:xfrm rot="6483460">
            <a:off x="3664975" y="6126529"/>
            <a:ext cx="1391039" cy="1399120"/>
            <a:chOff x="0" y="0"/>
            <a:chExt cx="1417946" cy="1332255"/>
          </a:xfrm>
        </p:grpSpPr>
        <p:grpSp>
          <p:nvGrpSpPr>
            <p:cNvPr id="32" name="Group 32"/>
            <p:cNvGrpSpPr/>
            <p:nvPr/>
          </p:nvGrpSpPr>
          <p:grpSpPr>
            <a:xfrm rot="-1141411">
              <a:off x="133581" y="159905"/>
              <a:ext cx="1150783" cy="1012445"/>
              <a:chOff x="0" y="0"/>
              <a:chExt cx="923859" cy="812800"/>
            </a:xfrm>
          </p:grpSpPr>
          <p:sp>
            <p:nvSpPr>
              <p:cNvPr id="33" name="Freeform 33"/>
              <p:cNvSpPr/>
              <p:nvPr/>
            </p:nvSpPr>
            <p:spPr>
              <a:xfrm>
                <a:off x="0" y="0"/>
                <a:ext cx="923859" cy="812800"/>
              </a:xfrm>
              <a:custGeom>
                <a:avLst/>
                <a:gdLst/>
                <a:ahLst/>
                <a:cxnLst/>
                <a:rect l="l" t="t" r="r" b="b"/>
                <a:pathLst>
                  <a:path w="923859" h="812800">
                    <a:moveTo>
                      <a:pt x="923859" y="406400"/>
                    </a:moveTo>
                    <a:lnTo>
                      <a:pt x="517459" y="0"/>
                    </a:lnTo>
                    <a:lnTo>
                      <a:pt x="517459" y="203200"/>
                    </a:lnTo>
                    <a:lnTo>
                      <a:pt x="0" y="203200"/>
                    </a:lnTo>
                    <a:lnTo>
                      <a:pt x="0" y="609600"/>
                    </a:lnTo>
                    <a:lnTo>
                      <a:pt x="517459" y="609600"/>
                    </a:lnTo>
                    <a:lnTo>
                      <a:pt x="517459" y="812800"/>
                    </a:lnTo>
                    <a:lnTo>
                      <a:pt x="923859" y="406400"/>
                    </a:lnTo>
                    <a:close/>
                  </a:path>
                </a:pathLst>
              </a:custGeom>
              <a:solidFill>
                <a:srgbClr val="FFA500"/>
              </a:solidFill>
            </p:spPr>
            <p:txBody>
              <a:bodyPr/>
              <a:lstStyle/>
              <a:p>
                <a:endParaRPr lang="en-US" dirty="0"/>
              </a:p>
            </p:txBody>
          </p:sp>
          <p:sp>
            <p:nvSpPr>
              <p:cNvPr id="34" name="TextBox 34"/>
              <p:cNvSpPr txBox="1"/>
              <p:nvPr/>
            </p:nvSpPr>
            <p:spPr>
              <a:xfrm>
                <a:off x="0" y="174625"/>
                <a:ext cx="822259" cy="434975"/>
              </a:xfrm>
              <a:prstGeom prst="rect">
                <a:avLst/>
              </a:prstGeom>
            </p:spPr>
            <p:txBody>
              <a:bodyPr lIns="29392" tIns="29392" rIns="29392" bIns="29392" rtlCol="0" anchor="ctr"/>
              <a:lstStyle/>
              <a:p>
                <a:pPr algn="ctr">
                  <a:lnSpc>
                    <a:spcPts val="1960"/>
                  </a:lnSpc>
                </a:pPr>
                <a:endParaRPr dirty="0"/>
              </a:p>
            </p:txBody>
          </p:sp>
        </p:grpSp>
        <p:grpSp>
          <p:nvGrpSpPr>
            <p:cNvPr id="35" name="Group 35"/>
            <p:cNvGrpSpPr/>
            <p:nvPr/>
          </p:nvGrpSpPr>
          <p:grpSpPr>
            <a:xfrm rot="-1141411">
              <a:off x="236585" y="369103"/>
              <a:ext cx="904572" cy="594048"/>
              <a:chOff x="0" y="0"/>
              <a:chExt cx="1237672" cy="812800"/>
            </a:xfrm>
          </p:grpSpPr>
          <p:sp>
            <p:nvSpPr>
              <p:cNvPr id="36" name="Freeform 36"/>
              <p:cNvSpPr/>
              <p:nvPr/>
            </p:nvSpPr>
            <p:spPr>
              <a:xfrm>
                <a:off x="0" y="0"/>
                <a:ext cx="1237672" cy="812800"/>
              </a:xfrm>
              <a:custGeom>
                <a:avLst/>
                <a:gdLst/>
                <a:ahLst/>
                <a:cxnLst/>
                <a:rect l="l" t="t" r="r" b="b"/>
                <a:pathLst>
                  <a:path w="1237672" h="812800">
                    <a:moveTo>
                      <a:pt x="1237672" y="406400"/>
                    </a:moveTo>
                    <a:lnTo>
                      <a:pt x="831272" y="0"/>
                    </a:lnTo>
                    <a:lnTo>
                      <a:pt x="831272" y="203200"/>
                    </a:lnTo>
                    <a:lnTo>
                      <a:pt x="0" y="203200"/>
                    </a:lnTo>
                    <a:lnTo>
                      <a:pt x="0" y="609600"/>
                    </a:lnTo>
                    <a:lnTo>
                      <a:pt x="831272" y="609600"/>
                    </a:lnTo>
                    <a:lnTo>
                      <a:pt x="831272" y="812800"/>
                    </a:lnTo>
                    <a:lnTo>
                      <a:pt x="1237672" y="406400"/>
                    </a:lnTo>
                    <a:close/>
                  </a:path>
                </a:pathLst>
              </a:custGeom>
              <a:solidFill>
                <a:srgbClr val="ED5F1E"/>
              </a:solidFill>
            </p:spPr>
            <p:txBody>
              <a:bodyPr/>
              <a:lstStyle/>
              <a:p>
                <a:endParaRPr lang="en-US" dirty="0"/>
              </a:p>
            </p:txBody>
          </p:sp>
          <p:sp>
            <p:nvSpPr>
              <p:cNvPr id="37" name="TextBox 37"/>
              <p:cNvSpPr txBox="1"/>
              <p:nvPr/>
            </p:nvSpPr>
            <p:spPr>
              <a:xfrm>
                <a:off x="0" y="174625"/>
                <a:ext cx="1136072" cy="434975"/>
              </a:xfrm>
              <a:prstGeom prst="rect">
                <a:avLst/>
              </a:prstGeom>
            </p:spPr>
            <p:txBody>
              <a:bodyPr lIns="29392" tIns="29392" rIns="29392" bIns="29392" rtlCol="0" anchor="ctr"/>
              <a:lstStyle/>
              <a:p>
                <a:pPr algn="ctr">
                  <a:lnSpc>
                    <a:spcPts val="1960"/>
                  </a:lnSpc>
                </a:pPr>
                <a:endParaRPr dirty="0"/>
              </a:p>
            </p:txBody>
          </p:sp>
        </p:grpSp>
      </p:grpSp>
      <p:grpSp>
        <p:nvGrpSpPr>
          <p:cNvPr id="38" name="Group 38"/>
          <p:cNvGrpSpPr/>
          <p:nvPr/>
        </p:nvGrpSpPr>
        <p:grpSpPr>
          <a:xfrm>
            <a:off x="9248866" y="1703600"/>
            <a:ext cx="8463435" cy="1259007"/>
            <a:chOff x="0" y="-32392"/>
            <a:chExt cx="2229053" cy="239745"/>
          </a:xfrm>
        </p:grpSpPr>
        <p:sp>
          <p:nvSpPr>
            <p:cNvPr id="39" name="Freeform 39"/>
            <p:cNvSpPr/>
            <p:nvPr/>
          </p:nvSpPr>
          <p:spPr>
            <a:xfrm>
              <a:off x="0" y="-7205"/>
              <a:ext cx="2229053" cy="182595"/>
            </a:xfrm>
            <a:custGeom>
              <a:avLst/>
              <a:gdLst/>
              <a:ahLst/>
              <a:cxnLst/>
              <a:rect l="l" t="t" r="r" b="b"/>
              <a:pathLst>
                <a:path w="2229053" h="182595">
                  <a:moveTo>
                    <a:pt x="46652" y="0"/>
                  </a:moveTo>
                  <a:lnTo>
                    <a:pt x="2182401" y="0"/>
                  </a:lnTo>
                  <a:cubicBezTo>
                    <a:pt x="2194774" y="0"/>
                    <a:pt x="2206640" y="4915"/>
                    <a:pt x="2215389" y="13664"/>
                  </a:cubicBezTo>
                  <a:cubicBezTo>
                    <a:pt x="2224138" y="22413"/>
                    <a:pt x="2229053" y="34279"/>
                    <a:pt x="2229053" y="46652"/>
                  </a:cubicBezTo>
                  <a:lnTo>
                    <a:pt x="2229053" y="135943"/>
                  </a:lnTo>
                  <a:cubicBezTo>
                    <a:pt x="2229053" y="148315"/>
                    <a:pt x="2224138" y="160182"/>
                    <a:pt x="2215389" y="168931"/>
                  </a:cubicBezTo>
                  <a:cubicBezTo>
                    <a:pt x="2206640" y="177680"/>
                    <a:pt x="2194774" y="182595"/>
                    <a:pt x="2182401" y="182595"/>
                  </a:cubicBezTo>
                  <a:lnTo>
                    <a:pt x="46652" y="182595"/>
                  </a:lnTo>
                  <a:cubicBezTo>
                    <a:pt x="34279" y="182595"/>
                    <a:pt x="22413" y="177680"/>
                    <a:pt x="13664" y="168931"/>
                  </a:cubicBezTo>
                  <a:cubicBezTo>
                    <a:pt x="4915" y="160182"/>
                    <a:pt x="0" y="148315"/>
                    <a:pt x="0" y="135943"/>
                  </a:cubicBezTo>
                  <a:lnTo>
                    <a:pt x="0" y="46652"/>
                  </a:lnTo>
                  <a:cubicBezTo>
                    <a:pt x="0" y="34279"/>
                    <a:pt x="4915" y="22413"/>
                    <a:pt x="13664" y="13664"/>
                  </a:cubicBezTo>
                  <a:cubicBezTo>
                    <a:pt x="22413" y="4915"/>
                    <a:pt x="34279" y="0"/>
                    <a:pt x="46652" y="0"/>
                  </a:cubicBezTo>
                  <a:close/>
                </a:path>
              </a:pathLst>
            </a:custGeom>
            <a:solidFill>
              <a:srgbClr val="D5C1F1"/>
            </a:solidFill>
          </p:spPr>
          <p:txBody>
            <a:bodyPr/>
            <a:lstStyle/>
            <a:p>
              <a:endParaRPr lang="en-US" dirty="0"/>
            </a:p>
          </p:txBody>
        </p:sp>
        <p:sp>
          <p:nvSpPr>
            <p:cNvPr id="40" name="TextBox 40"/>
            <p:cNvSpPr txBox="1"/>
            <p:nvPr/>
          </p:nvSpPr>
          <p:spPr>
            <a:xfrm>
              <a:off x="0" y="-32392"/>
              <a:ext cx="2229053" cy="239745"/>
            </a:xfrm>
            <a:prstGeom prst="rect">
              <a:avLst/>
            </a:prstGeom>
          </p:spPr>
          <p:txBody>
            <a:bodyPr lIns="50800" tIns="50800" rIns="50800" bIns="50800" rtlCol="0" anchor="ctr"/>
            <a:lstStyle/>
            <a:p>
              <a:pPr algn="ctr">
                <a:lnSpc>
                  <a:spcPts val="4059"/>
                </a:lnSpc>
              </a:pPr>
              <a:r>
                <a:rPr lang="en-US" sz="4400" b="1" dirty="0">
                  <a:solidFill>
                    <a:srgbClr val="000000"/>
                  </a:solidFill>
                  <a:latin typeface="Solway Bold"/>
                  <a:ea typeface="Solway Bold"/>
                  <a:cs typeface="Solway Bold"/>
                  <a:sym typeface="Solway Bold"/>
                </a:rPr>
                <a:t>School Breakfast Program</a:t>
              </a:r>
            </a:p>
          </p:txBody>
        </p:sp>
      </p:grpSp>
      <p:grpSp>
        <p:nvGrpSpPr>
          <p:cNvPr id="41" name="Group 41"/>
          <p:cNvGrpSpPr/>
          <p:nvPr/>
        </p:nvGrpSpPr>
        <p:grpSpPr>
          <a:xfrm>
            <a:off x="9298445" y="5393246"/>
            <a:ext cx="3786375" cy="3990022"/>
            <a:chOff x="0" y="0"/>
            <a:chExt cx="5048500" cy="5320029"/>
          </a:xfrm>
        </p:grpSpPr>
        <p:grpSp>
          <p:nvGrpSpPr>
            <p:cNvPr id="42" name="Group 42"/>
            <p:cNvGrpSpPr/>
            <p:nvPr/>
          </p:nvGrpSpPr>
          <p:grpSpPr>
            <a:xfrm>
              <a:off x="0" y="0"/>
              <a:ext cx="5048500" cy="5320029"/>
              <a:chOff x="0" y="0"/>
              <a:chExt cx="1156241" cy="1218428"/>
            </a:xfrm>
          </p:grpSpPr>
          <p:sp>
            <p:nvSpPr>
              <p:cNvPr id="43" name="Freeform 43"/>
              <p:cNvSpPr/>
              <p:nvPr/>
            </p:nvSpPr>
            <p:spPr>
              <a:xfrm>
                <a:off x="0" y="0"/>
                <a:ext cx="1156241" cy="1218428"/>
              </a:xfrm>
              <a:custGeom>
                <a:avLst/>
                <a:gdLst/>
                <a:ahLst/>
                <a:cxnLst/>
                <a:rect l="l" t="t" r="r" b="b"/>
                <a:pathLst>
                  <a:path w="1156241" h="1218428">
                    <a:moveTo>
                      <a:pt x="89938" y="0"/>
                    </a:moveTo>
                    <a:lnTo>
                      <a:pt x="1066303" y="0"/>
                    </a:lnTo>
                    <a:cubicBezTo>
                      <a:pt x="1115974" y="0"/>
                      <a:pt x="1156241" y="40267"/>
                      <a:pt x="1156241" y="89938"/>
                    </a:cubicBezTo>
                    <a:lnTo>
                      <a:pt x="1156241" y="1128490"/>
                    </a:lnTo>
                    <a:cubicBezTo>
                      <a:pt x="1156241" y="1178162"/>
                      <a:pt x="1115974" y="1218428"/>
                      <a:pt x="1066303" y="1218428"/>
                    </a:cubicBezTo>
                    <a:lnTo>
                      <a:pt x="89938" y="1218428"/>
                    </a:lnTo>
                    <a:cubicBezTo>
                      <a:pt x="40267" y="1218428"/>
                      <a:pt x="0" y="1178162"/>
                      <a:pt x="0" y="1128490"/>
                    </a:cubicBezTo>
                    <a:lnTo>
                      <a:pt x="0" y="89938"/>
                    </a:lnTo>
                    <a:cubicBezTo>
                      <a:pt x="0" y="40267"/>
                      <a:pt x="40267" y="0"/>
                      <a:pt x="89938" y="0"/>
                    </a:cubicBezTo>
                    <a:close/>
                  </a:path>
                </a:pathLst>
              </a:custGeom>
              <a:solidFill>
                <a:srgbClr val="7ABCBE"/>
              </a:solidFill>
            </p:spPr>
            <p:txBody>
              <a:bodyPr/>
              <a:lstStyle/>
              <a:p>
                <a:endParaRPr lang="en-US" dirty="0"/>
              </a:p>
            </p:txBody>
          </p:sp>
          <p:sp>
            <p:nvSpPr>
              <p:cNvPr id="44" name="TextBox 44"/>
              <p:cNvSpPr txBox="1"/>
              <p:nvPr/>
            </p:nvSpPr>
            <p:spPr>
              <a:xfrm>
                <a:off x="0" y="-28575"/>
                <a:ext cx="1156241" cy="1247003"/>
              </a:xfrm>
              <a:prstGeom prst="rect">
                <a:avLst/>
              </a:prstGeom>
            </p:spPr>
            <p:txBody>
              <a:bodyPr lIns="50800" tIns="50800" rIns="50800" bIns="50800" rtlCol="0" anchor="ctr"/>
              <a:lstStyle/>
              <a:p>
                <a:pPr algn="ctr">
                  <a:lnSpc>
                    <a:spcPts val="1959"/>
                  </a:lnSpc>
                </a:pPr>
                <a:endParaRPr dirty="0"/>
              </a:p>
            </p:txBody>
          </p:sp>
        </p:grpSp>
        <p:sp>
          <p:nvSpPr>
            <p:cNvPr id="45" name="Freeform 45"/>
            <p:cNvSpPr/>
            <p:nvPr/>
          </p:nvSpPr>
          <p:spPr>
            <a:xfrm>
              <a:off x="414168" y="369873"/>
              <a:ext cx="4270720" cy="4651828"/>
            </a:xfrm>
            <a:custGeom>
              <a:avLst/>
              <a:gdLst/>
              <a:ahLst/>
              <a:cxnLst/>
              <a:rect l="l" t="t" r="r" b="b"/>
              <a:pathLst>
                <a:path w="4270720" h="4651828">
                  <a:moveTo>
                    <a:pt x="0" y="0"/>
                  </a:moveTo>
                  <a:lnTo>
                    <a:pt x="4270720" y="0"/>
                  </a:lnTo>
                  <a:lnTo>
                    <a:pt x="4270720" y="4651827"/>
                  </a:lnTo>
                  <a:lnTo>
                    <a:pt x="0" y="4651827"/>
                  </a:lnTo>
                  <a:lnTo>
                    <a:pt x="0" y="0"/>
                  </a:lnTo>
                  <a:close/>
                </a:path>
              </a:pathLst>
            </a:custGeom>
            <a:blipFill>
              <a:blip r:embed="rId3"/>
              <a:stretch>
                <a:fillRect l="-56419" t="-25392" r="-69575" b="-29958"/>
              </a:stretch>
            </a:blipFill>
          </p:spPr>
          <p:txBody>
            <a:bodyPr/>
            <a:lstStyle/>
            <a:p>
              <a:endParaRPr lang="en-US" dirty="0"/>
            </a:p>
          </p:txBody>
        </p:sp>
      </p:grpSp>
      <p:grpSp>
        <p:nvGrpSpPr>
          <p:cNvPr id="46" name="Group 46"/>
          <p:cNvGrpSpPr/>
          <p:nvPr/>
        </p:nvGrpSpPr>
        <p:grpSpPr>
          <a:xfrm>
            <a:off x="13543518" y="5393246"/>
            <a:ext cx="3937875" cy="3990022"/>
            <a:chOff x="0" y="0"/>
            <a:chExt cx="5250500" cy="5320029"/>
          </a:xfrm>
        </p:grpSpPr>
        <p:grpSp>
          <p:nvGrpSpPr>
            <p:cNvPr id="47" name="Group 47"/>
            <p:cNvGrpSpPr/>
            <p:nvPr/>
          </p:nvGrpSpPr>
          <p:grpSpPr>
            <a:xfrm>
              <a:off x="0" y="0"/>
              <a:ext cx="5250500" cy="5320029"/>
              <a:chOff x="0" y="0"/>
              <a:chExt cx="1209300" cy="1225314"/>
            </a:xfrm>
          </p:grpSpPr>
          <p:sp>
            <p:nvSpPr>
              <p:cNvPr id="48" name="Freeform 48"/>
              <p:cNvSpPr/>
              <p:nvPr/>
            </p:nvSpPr>
            <p:spPr>
              <a:xfrm>
                <a:off x="0" y="0"/>
                <a:ext cx="1209300" cy="1225314"/>
              </a:xfrm>
              <a:custGeom>
                <a:avLst/>
                <a:gdLst/>
                <a:ahLst/>
                <a:cxnLst/>
                <a:rect l="l" t="t" r="r" b="b"/>
                <a:pathLst>
                  <a:path w="1209300" h="1225314">
                    <a:moveTo>
                      <a:pt x="85992" y="0"/>
                    </a:moveTo>
                    <a:lnTo>
                      <a:pt x="1123308" y="0"/>
                    </a:lnTo>
                    <a:cubicBezTo>
                      <a:pt x="1170800" y="0"/>
                      <a:pt x="1209300" y="38500"/>
                      <a:pt x="1209300" y="85992"/>
                    </a:cubicBezTo>
                    <a:lnTo>
                      <a:pt x="1209300" y="1139322"/>
                    </a:lnTo>
                    <a:cubicBezTo>
                      <a:pt x="1209300" y="1186814"/>
                      <a:pt x="1170800" y="1225314"/>
                      <a:pt x="1123308" y="1225314"/>
                    </a:cubicBezTo>
                    <a:lnTo>
                      <a:pt x="85992" y="1225314"/>
                    </a:lnTo>
                    <a:cubicBezTo>
                      <a:pt x="38500" y="1225314"/>
                      <a:pt x="0" y="1186814"/>
                      <a:pt x="0" y="1139322"/>
                    </a:cubicBezTo>
                    <a:lnTo>
                      <a:pt x="0" y="85992"/>
                    </a:lnTo>
                    <a:cubicBezTo>
                      <a:pt x="0" y="38500"/>
                      <a:pt x="38500" y="0"/>
                      <a:pt x="85992" y="0"/>
                    </a:cubicBezTo>
                    <a:close/>
                  </a:path>
                </a:pathLst>
              </a:custGeom>
              <a:solidFill>
                <a:srgbClr val="C29BC4"/>
              </a:solidFill>
            </p:spPr>
            <p:txBody>
              <a:bodyPr/>
              <a:lstStyle/>
              <a:p>
                <a:endParaRPr lang="en-US" dirty="0"/>
              </a:p>
            </p:txBody>
          </p:sp>
          <p:sp>
            <p:nvSpPr>
              <p:cNvPr id="49" name="TextBox 49"/>
              <p:cNvSpPr txBox="1"/>
              <p:nvPr/>
            </p:nvSpPr>
            <p:spPr>
              <a:xfrm>
                <a:off x="0" y="-28575"/>
                <a:ext cx="1209300" cy="1253889"/>
              </a:xfrm>
              <a:prstGeom prst="rect">
                <a:avLst/>
              </a:prstGeom>
            </p:spPr>
            <p:txBody>
              <a:bodyPr lIns="50800" tIns="50800" rIns="50800" bIns="50800" rtlCol="0" anchor="ctr"/>
              <a:lstStyle/>
              <a:p>
                <a:pPr algn="ctr">
                  <a:lnSpc>
                    <a:spcPts val="1960"/>
                  </a:lnSpc>
                </a:pPr>
                <a:endParaRPr dirty="0"/>
              </a:p>
            </p:txBody>
          </p:sp>
        </p:grpSp>
        <p:sp>
          <p:nvSpPr>
            <p:cNvPr id="50" name="Freeform 50"/>
            <p:cNvSpPr/>
            <p:nvPr/>
          </p:nvSpPr>
          <p:spPr>
            <a:xfrm>
              <a:off x="283156" y="329698"/>
              <a:ext cx="4684187" cy="4684187"/>
            </a:xfrm>
            <a:custGeom>
              <a:avLst/>
              <a:gdLst/>
              <a:ahLst/>
              <a:cxnLst/>
              <a:rect l="l" t="t" r="r" b="b"/>
              <a:pathLst>
                <a:path w="4684187" h="4684187">
                  <a:moveTo>
                    <a:pt x="0" y="0"/>
                  </a:moveTo>
                  <a:lnTo>
                    <a:pt x="4684187" y="0"/>
                  </a:lnTo>
                  <a:lnTo>
                    <a:pt x="4684187" y="4684187"/>
                  </a:lnTo>
                  <a:lnTo>
                    <a:pt x="0" y="4684187"/>
                  </a:lnTo>
                  <a:lnTo>
                    <a:pt x="0" y="0"/>
                  </a:lnTo>
                  <a:close/>
                </a:path>
              </a:pathLst>
            </a:custGeom>
            <a:blipFill>
              <a:blip r:embed="rId4"/>
              <a:stretch>
                <a:fillRect/>
              </a:stretch>
            </a:blipFill>
          </p:spPr>
          <p:txBody>
            <a:bodyPr/>
            <a:lstStyle/>
            <a:p>
              <a:endParaRPr lang="en-US" dirty="0"/>
            </a:p>
          </p:txBody>
        </p:sp>
      </p:grpSp>
      <p:grpSp>
        <p:nvGrpSpPr>
          <p:cNvPr id="51" name="Group 51"/>
          <p:cNvGrpSpPr/>
          <p:nvPr/>
        </p:nvGrpSpPr>
        <p:grpSpPr>
          <a:xfrm>
            <a:off x="10359267" y="9383268"/>
            <a:ext cx="1664730" cy="437647"/>
            <a:chOff x="0" y="0"/>
            <a:chExt cx="438447" cy="115265"/>
          </a:xfrm>
        </p:grpSpPr>
        <p:sp>
          <p:nvSpPr>
            <p:cNvPr id="52" name="Freeform 52"/>
            <p:cNvSpPr/>
            <p:nvPr/>
          </p:nvSpPr>
          <p:spPr>
            <a:xfrm>
              <a:off x="0" y="0"/>
              <a:ext cx="438447" cy="115265"/>
            </a:xfrm>
            <a:custGeom>
              <a:avLst/>
              <a:gdLst/>
              <a:ahLst/>
              <a:cxnLst/>
              <a:rect l="l" t="t" r="r" b="b"/>
              <a:pathLst>
                <a:path w="438447" h="115265">
                  <a:moveTo>
                    <a:pt x="57633" y="0"/>
                  </a:moveTo>
                  <a:lnTo>
                    <a:pt x="380815" y="0"/>
                  </a:lnTo>
                  <a:cubicBezTo>
                    <a:pt x="396100" y="0"/>
                    <a:pt x="410759" y="6072"/>
                    <a:pt x="421567" y="16880"/>
                  </a:cubicBezTo>
                  <a:cubicBezTo>
                    <a:pt x="432375" y="27688"/>
                    <a:pt x="438447" y="42347"/>
                    <a:pt x="438447" y="57633"/>
                  </a:cubicBezTo>
                  <a:lnTo>
                    <a:pt x="438447" y="57633"/>
                  </a:lnTo>
                  <a:cubicBezTo>
                    <a:pt x="438447" y="89462"/>
                    <a:pt x="412644" y="115265"/>
                    <a:pt x="380815" y="115265"/>
                  </a:cubicBezTo>
                  <a:lnTo>
                    <a:pt x="57633" y="115265"/>
                  </a:lnTo>
                  <a:cubicBezTo>
                    <a:pt x="25803" y="115265"/>
                    <a:pt x="0" y="89462"/>
                    <a:pt x="0" y="57633"/>
                  </a:cubicBezTo>
                  <a:lnTo>
                    <a:pt x="0" y="57633"/>
                  </a:lnTo>
                  <a:cubicBezTo>
                    <a:pt x="0" y="25803"/>
                    <a:pt x="25803" y="0"/>
                    <a:pt x="57633" y="0"/>
                  </a:cubicBezTo>
                  <a:close/>
                </a:path>
              </a:pathLst>
            </a:custGeom>
            <a:solidFill>
              <a:srgbClr val="9DCD5A"/>
            </a:solidFill>
          </p:spPr>
          <p:txBody>
            <a:bodyPr/>
            <a:lstStyle/>
            <a:p>
              <a:endParaRPr lang="en-US" dirty="0"/>
            </a:p>
          </p:txBody>
        </p:sp>
        <p:sp>
          <p:nvSpPr>
            <p:cNvPr id="53" name="TextBox 53"/>
            <p:cNvSpPr txBox="1"/>
            <p:nvPr/>
          </p:nvSpPr>
          <p:spPr>
            <a:xfrm>
              <a:off x="0" y="-28575"/>
              <a:ext cx="438447" cy="143840"/>
            </a:xfrm>
            <a:prstGeom prst="rect">
              <a:avLst/>
            </a:prstGeom>
          </p:spPr>
          <p:txBody>
            <a:bodyPr lIns="50800" tIns="50800" rIns="50800" bIns="50800" rtlCol="0" anchor="ctr"/>
            <a:lstStyle/>
            <a:p>
              <a:pPr algn="ctr">
                <a:lnSpc>
                  <a:spcPts val="2379"/>
                </a:lnSpc>
              </a:pPr>
              <a:r>
                <a:rPr lang="en-US" sz="1699" b="1" dirty="0">
                  <a:solidFill>
                    <a:srgbClr val="000000"/>
                  </a:solidFill>
                  <a:latin typeface="Solway Bold"/>
                  <a:ea typeface="Solway Bold"/>
                  <a:cs typeface="Solway Bold"/>
                  <a:sym typeface="Solway Bold"/>
                </a:rPr>
                <a:t>DRYDEN CSD</a:t>
              </a:r>
            </a:p>
          </p:txBody>
        </p:sp>
      </p:grpSp>
      <p:sp>
        <p:nvSpPr>
          <p:cNvPr id="54" name="TextBox 54"/>
          <p:cNvSpPr txBox="1"/>
          <p:nvPr/>
        </p:nvSpPr>
        <p:spPr>
          <a:xfrm>
            <a:off x="2016564" y="21736"/>
            <a:ext cx="14563762" cy="1377955"/>
          </a:xfrm>
          <a:prstGeom prst="rect">
            <a:avLst/>
          </a:prstGeom>
        </p:spPr>
        <p:txBody>
          <a:bodyPr wrap="square" lIns="0" tIns="0" rIns="0" bIns="0" rtlCol="0" anchor="t">
            <a:spAutoFit/>
          </a:bodyPr>
          <a:lstStyle/>
          <a:p>
            <a:pPr algn="ctr">
              <a:lnSpc>
                <a:spcPts val="11199"/>
              </a:lnSpc>
            </a:pPr>
            <a:r>
              <a:rPr lang="en-US" sz="7999" b="1" dirty="0">
                <a:solidFill>
                  <a:srgbClr val="FFDE59"/>
                </a:solidFill>
                <a:latin typeface="Solway Bold"/>
                <a:ea typeface="Solway Bold"/>
                <a:cs typeface="Solway Bold"/>
                <a:sym typeface="Solway Bold"/>
              </a:rPr>
              <a:t>Required Promotion</a:t>
            </a:r>
          </a:p>
        </p:txBody>
      </p:sp>
      <p:sp>
        <p:nvSpPr>
          <p:cNvPr id="55" name="TextBox 55"/>
          <p:cNvSpPr txBox="1"/>
          <p:nvPr/>
        </p:nvSpPr>
        <p:spPr>
          <a:xfrm>
            <a:off x="9526233" y="3234754"/>
            <a:ext cx="7872322" cy="1724831"/>
          </a:xfrm>
          <a:prstGeom prst="rect">
            <a:avLst/>
          </a:prstGeom>
        </p:spPr>
        <p:txBody>
          <a:bodyPr wrap="square" lIns="0" tIns="0" rIns="0" bIns="0" rtlCol="0" anchor="t">
            <a:spAutoFit/>
          </a:bodyPr>
          <a:lstStyle/>
          <a:p>
            <a:pPr algn="ctr">
              <a:lnSpc>
                <a:spcPts val="3403"/>
              </a:lnSpc>
            </a:pPr>
            <a:r>
              <a:rPr lang="en-US" sz="2800" b="1" i="0" dirty="0">
                <a:solidFill>
                  <a:srgbClr val="000000"/>
                </a:solidFill>
                <a:effectLst/>
                <a:latin typeface="Solway" panose="020B0604020202020204" charset="0"/>
              </a:rPr>
              <a:t>SFAs are required to promote the availability of the SBP and this information must be sent home to parents at the beginning of the school year.</a:t>
            </a:r>
            <a:endParaRPr lang="en-US" sz="2431" b="1" dirty="0">
              <a:solidFill>
                <a:srgbClr val="000000"/>
              </a:solidFill>
              <a:latin typeface="Solway" panose="020B0604020202020204" charset="0"/>
              <a:ea typeface="Solway"/>
              <a:cs typeface="Solway"/>
              <a:sym typeface="Solway"/>
            </a:endParaRPr>
          </a:p>
        </p:txBody>
      </p:sp>
      <p:grpSp>
        <p:nvGrpSpPr>
          <p:cNvPr id="57" name="Group 57"/>
          <p:cNvGrpSpPr/>
          <p:nvPr/>
        </p:nvGrpSpPr>
        <p:grpSpPr>
          <a:xfrm>
            <a:off x="14366388" y="9383268"/>
            <a:ext cx="2380528" cy="437647"/>
            <a:chOff x="0" y="0"/>
            <a:chExt cx="626970" cy="115265"/>
          </a:xfrm>
        </p:grpSpPr>
        <p:sp>
          <p:nvSpPr>
            <p:cNvPr id="58" name="Freeform 58"/>
            <p:cNvSpPr/>
            <p:nvPr/>
          </p:nvSpPr>
          <p:spPr>
            <a:xfrm>
              <a:off x="0" y="0"/>
              <a:ext cx="626970" cy="115265"/>
            </a:xfrm>
            <a:custGeom>
              <a:avLst/>
              <a:gdLst/>
              <a:ahLst/>
              <a:cxnLst/>
              <a:rect l="l" t="t" r="r" b="b"/>
              <a:pathLst>
                <a:path w="626970" h="115265">
                  <a:moveTo>
                    <a:pt x="57633" y="0"/>
                  </a:moveTo>
                  <a:lnTo>
                    <a:pt x="569338" y="0"/>
                  </a:lnTo>
                  <a:cubicBezTo>
                    <a:pt x="584623" y="0"/>
                    <a:pt x="599282" y="6072"/>
                    <a:pt x="610090" y="16880"/>
                  </a:cubicBezTo>
                  <a:cubicBezTo>
                    <a:pt x="620898" y="27688"/>
                    <a:pt x="626970" y="42347"/>
                    <a:pt x="626970" y="57633"/>
                  </a:cubicBezTo>
                  <a:lnTo>
                    <a:pt x="626970" y="57633"/>
                  </a:lnTo>
                  <a:cubicBezTo>
                    <a:pt x="626970" y="89462"/>
                    <a:pt x="601167" y="115265"/>
                    <a:pt x="569338" y="115265"/>
                  </a:cubicBezTo>
                  <a:lnTo>
                    <a:pt x="57633" y="115265"/>
                  </a:lnTo>
                  <a:cubicBezTo>
                    <a:pt x="25803" y="115265"/>
                    <a:pt x="0" y="89462"/>
                    <a:pt x="0" y="57633"/>
                  </a:cubicBezTo>
                  <a:lnTo>
                    <a:pt x="0" y="57633"/>
                  </a:lnTo>
                  <a:cubicBezTo>
                    <a:pt x="0" y="25803"/>
                    <a:pt x="25803" y="0"/>
                    <a:pt x="57633" y="0"/>
                  </a:cubicBezTo>
                  <a:close/>
                </a:path>
              </a:pathLst>
            </a:custGeom>
            <a:solidFill>
              <a:srgbClr val="9DCD5A"/>
            </a:solidFill>
          </p:spPr>
          <p:txBody>
            <a:bodyPr/>
            <a:lstStyle/>
            <a:p>
              <a:endParaRPr lang="en-US" dirty="0"/>
            </a:p>
          </p:txBody>
        </p:sp>
        <p:sp>
          <p:nvSpPr>
            <p:cNvPr id="59" name="TextBox 59"/>
            <p:cNvSpPr txBox="1"/>
            <p:nvPr/>
          </p:nvSpPr>
          <p:spPr>
            <a:xfrm>
              <a:off x="0" y="-28575"/>
              <a:ext cx="626970" cy="143840"/>
            </a:xfrm>
            <a:prstGeom prst="rect">
              <a:avLst/>
            </a:prstGeom>
          </p:spPr>
          <p:txBody>
            <a:bodyPr lIns="50800" tIns="50800" rIns="50800" bIns="50800" rtlCol="0" anchor="ctr"/>
            <a:lstStyle/>
            <a:p>
              <a:pPr algn="ctr">
                <a:lnSpc>
                  <a:spcPts val="2379"/>
                </a:lnSpc>
              </a:pPr>
              <a:r>
                <a:rPr lang="en-US" sz="1699" b="1" dirty="0">
                  <a:solidFill>
                    <a:srgbClr val="000000"/>
                  </a:solidFill>
                  <a:latin typeface="Solway Bold"/>
                  <a:ea typeface="Solway Bold"/>
                  <a:cs typeface="Solway Bold"/>
                  <a:sym typeface="Solway Bold"/>
                </a:rPr>
                <a:t>USDA Resource</a:t>
              </a: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3B508B"/>
        </a:solidFill>
        <a:effectLst/>
      </p:bgPr>
    </p:bg>
    <p:spTree>
      <p:nvGrpSpPr>
        <p:cNvPr id="1" name=""/>
        <p:cNvGrpSpPr/>
        <p:nvPr/>
      </p:nvGrpSpPr>
      <p:grpSpPr>
        <a:xfrm>
          <a:off x="0" y="0"/>
          <a:ext cx="0" cy="0"/>
          <a:chOff x="0" y="0"/>
          <a:chExt cx="0" cy="0"/>
        </a:xfrm>
      </p:grpSpPr>
      <p:sp>
        <p:nvSpPr>
          <p:cNvPr id="2" name="TextBox 2"/>
          <p:cNvSpPr txBox="1"/>
          <p:nvPr/>
        </p:nvSpPr>
        <p:spPr>
          <a:xfrm>
            <a:off x="618715" y="436378"/>
            <a:ext cx="17050571" cy="1354449"/>
          </a:xfrm>
          <a:prstGeom prst="rect">
            <a:avLst/>
          </a:prstGeom>
        </p:spPr>
        <p:txBody>
          <a:bodyPr lIns="0" tIns="0" rIns="0" bIns="0" rtlCol="0" anchor="t">
            <a:spAutoFit/>
          </a:bodyPr>
          <a:lstStyle/>
          <a:p>
            <a:pPr marL="0" marR="0" lvl="0" indent="0" algn="ctr" defTabSz="914400" rtl="0" eaLnBrk="1" fontAlgn="auto" latinLnBrk="0" hangingPunct="1">
              <a:lnSpc>
                <a:spcPts val="10199"/>
              </a:lnSpc>
              <a:spcBef>
                <a:spcPts val="0"/>
              </a:spcBef>
              <a:spcAft>
                <a:spcPts val="0"/>
              </a:spcAft>
              <a:buClrTx/>
              <a:buSzTx/>
              <a:buFontTx/>
              <a:buNone/>
              <a:tabLst/>
              <a:defRPr/>
            </a:pPr>
            <a:r>
              <a:rPr kumimoji="0" lang="en-US" sz="10199" b="1" i="0" u="none" strike="noStrike" kern="1200" cap="none" spc="0" normalizeH="0" baseline="0" noProof="0" dirty="0">
                <a:ln>
                  <a:noFill/>
                </a:ln>
                <a:solidFill>
                  <a:srgbClr val="FFDE59"/>
                </a:solidFill>
                <a:effectLst/>
                <a:uLnTx/>
                <a:uFillTx/>
                <a:latin typeface="Solway Bold"/>
                <a:ea typeface="Solway Bold"/>
                <a:cs typeface="Solway Bold"/>
                <a:sym typeface="Solway Bold"/>
              </a:rPr>
              <a:t>Financial Management</a:t>
            </a:r>
          </a:p>
        </p:txBody>
      </p:sp>
      <p:grpSp>
        <p:nvGrpSpPr>
          <p:cNvPr id="3" name="Group 3"/>
          <p:cNvGrpSpPr/>
          <p:nvPr/>
        </p:nvGrpSpPr>
        <p:grpSpPr>
          <a:xfrm>
            <a:off x="551104" y="4127128"/>
            <a:ext cx="17318711" cy="1717546"/>
            <a:chOff x="0" y="0"/>
            <a:chExt cx="23091614" cy="1725901"/>
          </a:xfrm>
        </p:grpSpPr>
        <p:grpSp>
          <p:nvGrpSpPr>
            <p:cNvPr id="4" name="Group 4"/>
            <p:cNvGrpSpPr/>
            <p:nvPr/>
          </p:nvGrpSpPr>
          <p:grpSpPr>
            <a:xfrm>
              <a:off x="0" y="0"/>
              <a:ext cx="23091614" cy="1725901"/>
              <a:chOff x="0" y="0"/>
              <a:chExt cx="4561307" cy="340919"/>
            </a:xfrm>
          </p:grpSpPr>
          <p:sp>
            <p:nvSpPr>
              <p:cNvPr id="5" name="Freeform 5"/>
              <p:cNvSpPr/>
              <p:nvPr/>
            </p:nvSpPr>
            <p:spPr>
              <a:xfrm>
                <a:off x="0" y="0"/>
                <a:ext cx="4561306" cy="340919"/>
              </a:xfrm>
              <a:custGeom>
                <a:avLst/>
                <a:gdLst/>
                <a:ahLst/>
                <a:cxnLst/>
                <a:rect l="l" t="t" r="r" b="b"/>
                <a:pathLst>
                  <a:path w="4561306" h="340919">
                    <a:moveTo>
                      <a:pt x="22798" y="0"/>
                    </a:moveTo>
                    <a:lnTo>
                      <a:pt x="4538508" y="0"/>
                    </a:lnTo>
                    <a:cubicBezTo>
                      <a:pt x="4551099" y="0"/>
                      <a:pt x="4561306" y="10207"/>
                      <a:pt x="4561306" y="22798"/>
                    </a:cubicBezTo>
                    <a:lnTo>
                      <a:pt x="4561306" y="318120"/>
                    </a:lnTo>
                    <a:cubicBezTo>
                      <a:pt x="4561306" y="330712"/>
                      <a:pt x="4551099" y="340919"/>
                      <a:pt x="4538508" y="340919"/>
                    </a:cubicBezTo>
                    <a:lnTo>
                      <a:pt x="22798" y="340919"/>
                    </a:lnTo>
                    <a:cubicBezTo>
                      <a:pt x="10207" y="340919"/>
                      <a:pt x="0" y="330712"/>
                      <a:pt x="0" y="318120"/>
                    </a:cubicBezTo>
                    <a:lnTo>
                      <a:pt x="0" y="22798"/>
                    </a:lnTo>
                    <a:cubicBezTo>
                      <a:pt x="0" y="10207"/>
                      <a:pt x="10207" y="0"/>
                      <a:pt x="22798" y="0"/>
                    </a:cubicBezTo>
                    <a:close/>
                  </a:path>
                </a:pathLst>
              </a:custGeom>
              <a:solidFill>
                <a:srgbClr val="FFDE5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6"/>
              <p:cNvSpPr txBox="1"/>
              <p:nvPr/>
            </p:nvSpPr>
            <p:spPr>
              <a:xfrm>
                <a:off x="0" y="-28575"/>
                <a:ext cx="4561307" cy="369494"/>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7" name="TextBox 7"/>
            <p:cNvSpPr txBox="1"/>
            <p:nvPr/>
          </p:nvSpPr>
          <p:spPr>
            <a:xfrm>
              <a:off x="1119899" y="233785"/>
              <a:ext cx="20696578" cy="572807"/>
            </a:xfrm>
            <a:prstGeom prst="rect">
              <a:avLst/>
            </a:prstGeom>
          </p:spPr>
          <p:txBody>
            <a:bodyPr lIns="0" tIns="0" rIns="0" bIns="0" rtlCol="0" anchor="t">
              <a:spAutoFit/>
            </a:bodyPr>
            <a:lstStyle/>
            <a:p>
              <a:pPr marL="0" marR="0" lvl="0" indent="0" algn="ctr" defTabSz="914400" rtl="0" eaLnBrk="1" fontAlgn="auto" latinLnBrk="0" hangingPunct="1">
                <a:lnSpc>
                  <a:spcPts val="3639"/>
                </a:lnSpc>
                <a:spcBef>
                  <a:spcPts val="0"/>
                </a:spcBef>
                <a:spcAft>
                  <a:spcPts val="0"/>
                </a:spcAft>
                <a:buClrTx/>
                <a:buSzTx/>
                <a:buFontTx/>
                <a:buNone/>
                <a:tabLst/>
                <a:defRPr/>
              </a:pPr>
              <a:endParaRPr kumimoji="0" lang="en-US" sz="2599" b="0" i="0" u="none" strike="noStrike" kern="1200" cap="none" spc="0" normalizeH="0" baseline="0" noProof="0" dirty="0">
                <a:ln>
                  <a:noFill/>
                </a:ln>
                <a:solidFill>
                  <a:srgbClr val="000000"/>
                </a:solidFill>
                <a:effectLst/>
                <a:uLnTx/>
                <a:uFillTx/>
                <a:latin typeface="Solway"/>
                <a:ea typeface="Solway"/>
                <a:cs typeface="Solway"/>
                <a:sym typeface="Solway"/>
              </a:endParaRPr>
            </a:p>
          </p:txBody>
        </p:sp>
      </p:grpSp>
      <p:grpSp>
        <p:nvGrpSpPr>
          <p:cNvPr id="8" name="Group 8"/>
          <p:cNvGrpSpPr/>
          <p:nvPr/>
        </p:nvGrpSpPr>
        <p:grpSpPr>
          <a:xfrm>
            <a:off x="592230" y="6068136"/>
            <a:ext cx="17277581" cy="1522231"/>
            <a:chOff x="0" y="82706"/>
            <a:chExt cx="23114398" cy="2029642"/>
          </a:xfrm>
        </p:grpSpPr>
        <p:sp>
          <p:nvSpPr>
            <p:cNvPr id="10" name="Freeform 10"/>
            <p:cNvSpPr/>
            <p:nvPr/>
          </p:nvSpPr>
          <p:spPr>
            <a:xfrm>
              <a:off x="0" y="82706"/>
              <a:ext cx="23114398" cy="2029642"/>
            </a:xfrm>
            <a:custGeom>
              <a:avLst/>
              <a:gdLst/>
              <a:ahLst/>
              <a:cxnLst/>
              <a:rect l="l" t="t" r="r" b="b"/>
              <a:pathLst>
                <a:path w="4565807" h="572773">
                  <a:moveTo>
                    <a:pt x="22776" y="0"/>
                  </a:moveTo>
                  <a:lnTo>
                    <a:pt x="4543031" y="0"/>
                  </a:lnTo>
                  <a:cubicBezTo>
                    <a:pt x="4549072" y="0"/>
                    <a:pt x="4554865" y="2400"/>
                    <a:pt x="4559136" y="6671"/>
                  </a:cubicBezTo>
                  <a:cubicBezTo>
                    <a:pt x="4563408" y="10942"/>
                    <a:pt x="4565807" y="16735"/>
                    <a:pt x="4565807" y="22776"/>
                  </a:cubicBezTo>
                  <a:lnTo>
                    <a:pt x="4565807" y="549997"/>
                  </a:lnTo>
                  <a:cubicBezTo>
                    <a:pt x="4565807" y="556037"/>
                    <a:pt x="4563408" y="561830"/>
                    <a:pt x="4559136" y="566102"/>
                  </a:cubicBezTo>
                  <a:cubicBezTo>
                    <a:pt x="4554865" y="570373"/>
                    <a:pt x="4549072" y="572773"/>
                    <a:pt x="4543031" y="572773"/>
                  </a:cubicBezTo>
                  <a:lnTo>
                    <a:pt x="22776" y="572773"/>
                  </a:lnTo>
                  <a:cubicBezTo>
                    <a:pt x="16735" y="572773"/>
                    <a:pt x="10942" y="570373"/>
                    <a:pt x="6671" y="566102"/>
                  </a:cubicBezTo>
                  <a:cubicBezTo>
                    <a:pt x="2400" y="561830"/>
                    <a:pt x="0" y="556037"/>
                    <a:pt x="0" y="549997"/>
                  </a:cubicBezTo>
                  <a:lnTo>
                    <a:pt x="0" y="22776"/>
                  </a:lnTo>
                  <a:cubicBezTo>
                    <a:pt x="0" y="16735"/>
                    <a:pt x="2400" y="10942"/>
                    <a:pt x="6671" y="6671"/>
                  </a:cubicBezTo>
                  <a:cubicBezTo>
                    <a:pt x="10942" y="2400"/>
                    <a:pt x="16735" y="0"/>
                    <a:pt x="22776" y="0"/>
                  </a:cubicBezTo>
                  <a:close/>
                </a:path>
              </a:pathLst>
            </a:custGeom>
            <a:solidFill>
              <a:srgbClr val="B1D8B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Solway" panose="020B0604020202020204" charset="0"/>
              </a:endParaRPr>
            </a:p>
          </p:txBody>
        </p:sp>
        <p:sp>
          <p:nvSpPr>
            <p:cNvPr id="12" name="TextBox 12"/>
            <p:cNvSpPr txBox="1"/>
            <p:nvPr/>
          </p:nvSpPr>
          <p:spPr>
            <a:xfrm>
              <a:off x="1248125" y="297213"/>
              <a:ext cx="21016770" cy="572807"/>
            </a:xfrm>
            <a:prstGeom prst="rect">
              <a:avLst/>
            </a:prstGeom>
          </p:spPr>
          <p:txBody>
            <a:bodyPr lIns="0" tIns="0" rIns="0" bIns="0" rtlCol="0" anchor="t">
              <a:spAutoFit/>
            </a:bodyPr>
            <a:lstStyle/>
            <a:p>
              <a:pPr marL="0" marR="0" lvl="0" indent="0" algn="ctr" defTabSz="914400" rtl="0" eaLnBrk="1" fontAlgn="auto" latinLnBrk="0" hangingPunct="1">
                <a:lnSpc>
                  <a:spcPts val="3639"/>
                </a:lnSpc>
                <a:spcBef>
                  <a:spcPts val="0"/>
                </a:spcBef>
                <a:spcAft>
                  <a:spcPts val="0"/>
                </a:spcAft>
                <a:buClrTx/>
                <a:buSzTx/>
                <a:buFontTx/>
                <a:buNone/>
                <a:tabLst/>
                <a:defRPr/>
              </a:pPr>
              <a:endParaRPr kumimoji="0" lang="en-US" sz="2599" b="0" i="0" u="none" strike="noStrike" kern="1200" cap="none" spc="0" normalizeH="0" baseline="0" noProof="0" dirty="0">
                <a:ln>
                  <a:noFill/>
                </a:ln>
                <a:solidFill>
                  <a:srgbClr val="000000"/>
                </a:solidFill>
                <a:effectLst/>
                <a:uLnTx/>
                <a:uFillTx/>
                <a:latin typeface="Solway"/>
                <a:ea typeface="Solway"/>
                <a:cs typeface="Solway"/>
                <a:sym typeface="Solway"/>
              </a:endParaRPr>
            </a:p>
          </p:txBody>
        </p:sp>
      </p:grpSp>
      <p:grpSp>
        <p:nvGrpSpPr>
          <p:cNvPr id="13" name="Group 13"/>
          <p:cNvGrpSpPr/>
          <p:nvPr/>
        </p:nvGrpSpPr>
        <p:grpSpPr>
          <a:xfrm>
            <a:off x="592231" y="7863162"/>
            <a:ext cx="17335798" cy="2104323"/>
            <a:chOff x="0" y="0"/>
            <a:chExt cx="23114397" cy="2290062"/>
          </a:xfrm>
        </p:grpSpPr>
        <p:grpSp>
          <p:nvGrpSpPr>
            <p:cNvPr id="14" name="Group 14"/>
            <p:cNvGrpSpPr/>
            <p:nvPr/>
          </p:nvGrpSpPr>
          <p:grpSpPr>
            <a:xfrm>
              <a:off x="0" y="0"/>
              <a:ext cx="23114397" cy="2290062"/>
              <a:chOff x="0" y="0"/>
              <a:chExt cx="4565807" cy="452358"/>
            </a:xfrm>
          </p:grpSpPr>
          <p:sp>
            <p:nvSpPr>
              <p:cNvPr id="15" name="Freeform 15"/>
              <p:cNvSpPr/>
              <p:nvPr/>
            </p:nvSpPr>
            <p:spPr>
              <a:xfrm>
                <a:off x="0" y="0"/>
                <a:ext cx="4565807" cy="452358"/>
              </a:xfrm>
              <a:custGeom>
                <a:avLst/>
                <a:gdLst/>
                <a:ahLst/>
                <a:cxnLst/>
                <a:rect l="l" t="t" r="r" b="b"/>
                <a:pathLst>
                  <a:path w="4565807" h="452358">
                    <a:moveTo>
                      <a:pt x="22776" y="0"/>
                    </a:moveTo>
                    <a:lnTo>
                      <a:pt x="4543031" y="0"/>
                    </a:lnTo>
                    <a:cubicBezTo>
                      <a:pt x="4549072" y="0"/>
                      <a:pt x="4554865" y="2400"/>
                      <a:pt x="4559136" y="6671"/>
                    </a:cubicBezTo>
                    <a:cubicBezTo>
                      <a:pt x="4563408" y="10942"/>
                      <a:pt x="4565807" y="16735"/>
                      <a:pt x="4565807" y="22776"/>
                    </a:cubicBezTo>
                    <a:lnTo>
                      <a:pt x="4565807" y="429582"/>
                    </a:lnTo>
                    <a:cubicBezTo>
                      <a:pt x="4565807" y="435623"/>
                      <a:pt x="4563408" y="441416"/>
                      <a:pt x="4559136" y="445687"/>
                    </a:cubicBezTo>
                    <a:cubicBezTo>
                      <a:pt x="4554865" y="449958"/>
                      <a:pt x="4549072" y="452358"/>
                      <a:pt x="4543031" y="452358"/>
                    </a:cubicBezTo>
                    <a:lnTo>
                      <a:pt x="22776" y="452358"/>
                    </a:lnTo>
                    <a:cubicBezTo>
                      <a:pt x="16735" y="452358"/>
                      <a:pt x="10942" y="449958"/>
                      <a:pt x="6671" y="445687"/>
                    </a:cubicBezTo>
                    <a:cubicBezTo>
                      <a:pt x="2400" y="441416"/>
                      <a:pt x="0" y="435623"/>
                      <a:pt x="0" y="429582"/>
                    </a:cubicBezTo>
                    <a:lnTo>
                      <a:pt x="0" y="22776"/>
                    </a:lnTo>
                    <a:cubicBezTo>
                      <a:pt x="0" y="16735"/>
                      <a:pt x="2400" y="10942"/>
                      <a:pt x="6671" y="6671"/>
                    </a:cubicBezTo>
                    <a:cubicBezTo>
                      <a:pt x="10942" y="2400"/>
                      <a:pt x="16735" y="0"/>
                      <a:pt x="22776" y="0"/>
                    </a:cubicBezTo>
                    <a:close/>
                  </a:path>
                </a:pathLst>
              </a:custGeom>
              <a:solidFill>
                <a:srgbClr val="BDE8F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6"/>
              <p:cNvSpPr txBox="1"/>
              <p:nvPr/>
            </p:nvSpPr>
            <p:spPr>
              <a:xfrm>
                <a:off x="0" y="-28575"/>
                <a:ext cx="4565807" cy="480933"/>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7" name="TextBox 17"/>
            <p:cNvSpPr txBox="1"/>
            <p:nvPr/>
          </p:nvSpPr>
          <p:spPr>
            <a:xfrm>
              <a:off x="1248125" y="297213"/>
              <a:ext cx="21016770" cy="572807"/>
            </a:xfrm>
            <a:prstGeom prst="rect">
              <a:avLst/>
            </a:prstGeom>
          </p:spPr>
          <p:txBody>
            <a:bodyPr lIns="0" tIns="0" rIns="0" bIns="0" rtlCol="0" anchor="t">
              <a:spAutoFit/>
            </a:bodyPr>
            <a:lstStyle/>
            <a:p>
              <a:pPr marL="0" marR="0" lvl="0" indent="0" algn="ctr" defTabSz="914400" rtl="0" eaLnBrk="1" fontAlgn="auto" latinLnBrk="0" hangingPunct="1">
                <a:lnSpc>
                  <a:spcPts val="3639"/>
                </a:lnSpc>
                <a:spcBef>
                  <a:spcPts val="0"/>
                </a:spcBef>
                <a:spcAft>
                  <a:spcPts val="0"/>
                </a:spcAft>
                <a:buClrTx/>
                <a:buSzTx/>
                <a:buFontTx/>
                <a:buNone/>
                <a:tabLst/>
                <a:defRPr/>
              </a:pPr>
              <a:endParaRPr kumimoji="0" lang="en-US" sz="2599" b="0" i="0" u="none" strike="noStrike" kern="1200" cap="none" spc="0" normalizeH="0" baseline="0" noProof="0" dirty="0">
                <a:ln>
                  <a:noFill/>
                </a:ln>
                <a:solidFill>
                  <a:srgbClr val="000000"/>
                </a:solidFill>
                <a:effectLst/>
                <a:uLnTx/>
                <a:uFillTx/>
                <a:latin typeface="Solway"/>
                <a:ea typeface="Solway"/>
                <a:cs typeface="Solway"/>
                <a:sym typeface="Solway"/>
              </a:endParaRPr>
            </a:p>
          </p:txBody>
        </p:sp>
      </p:grpSp>
      <p:grpSp>
        <p:nvGrpSpPr>
          <p:cNvPr id="18" name="Group 18"/>
          <p:cNvGrpSpPr/>
          <p:nvPr/>
        </p:nvGrpSpPr>
        <p:grpSpPr>
          <a:xfrm>
            <a:off x="551104" y="2141882"/>
            <a:ext cx="17335798" cy="1717546"/>
            <a:chOff x="0" y="0"/>
            <a:chExt cx="23114397" cy="2290062"/>
          </a:xfrm>
        </p:grpSpPr>
        <p:grpSp>
          <p:nvGrpSpPr>
            <p:cNvPr id="19" name="Group 19"/>
            <p:cNvGrpSpPr/>
            <p:nvPr/>
          </p:nvGrpSpPr>
          <p:grpSpPr>
            <a:xfrm>
              <a:off x="0" y="0"/>
              <a:ext cx="23114397" cy="2290062"/>
              <a:chOff x="0" y="0"/>
              <a:chExt cx="4565807" cy="452358"/>
            </a:xfrm>
          </p:grpSpPr>
          <p:sp>
            <p:nvSpPr>
              <p:cNvPr id="20" name="Freeform 20"/>
              <p:cNvSpPr/>
              <p:nvPr/>
            </p:nvSpPr>
            <p:spPr>
              <a:xfrm>
                <a:off x="0" y="0"/>
                <a:ext cx="4565807" cy="452358"/>
              </a:xfrm>
              <a:custGeom>
                <a:avLst/>
                <a:gdLst/>
                <a:ahLst/>
                <a:cxnLst/>
                <a:rect l="l" t="t" r="r" b="b"/>
                <a:pathLst>
                  <a:path w="4565807" h="452358">
                    <a:moveTo>
                      <a:pt x="22776" y="0"/>
                    </a:moveTo>
                    <a:lnTo>
                      <a:pt x="4543031" y="0"/>
                    </a:lnTo>
                    <a:cubicBezTo>
                      <a:pt x="4549072" y="0"/>
                      <a:pt x="4554865" y="2400"/>
                      <a:pt x="4559136" y="6671"/>
                    </a:cubicBezTo>
                    <a:cubicBezTo>
                      <a:pt x="4563408" y="10942"/>
                      <a:pt x="4565807" y="16735"/>
                      <a:pt x="4565807" y="22776"/>
                    </a:cubicBezTo>
                    <a:lnTo>
                      <a:pt x="4565807" y="429582"/>
                    </a:lnTo>
                    <a:cubicBezTo>
                      <a:pt x="4565807" y="435623"/>
                      <a:pt x="4563408" y="441416"/>
                      <a:pt x="4559136" y="445687"/>
                    </a:cubicBezTo>
                    <a:cubicBezTo>
                      <a:pt x="4554865" y="449958"/>
                      <a:pt x="4549072" y="452358"/>
                      <a:pt x="4543031" y="452358"/>
                    </a:cubicBezTo>
                    <a:lnTo>
                      <a:pt x="22776" y="452358"/>
                    </a:lnTo>
                    <a:cubicBezTo>
                      <a:pt x="16735" y="452358"/>
                      <a:pt x="10942" y="449958"/>
                      <a:pt x="6671" y="445687"/>
                    </a:cubicBezTo>
                    <a:cubicBezTo>
                      <a:pt x="2400" y="441416"/>
                      <a:pt x="0" y="435623"/>
                      <a:pt x="0" y="429582"/>
                    </a:cubicBezTo>
                    <a:lnTo>
                      <a:pt x="0" y="22776"/>
                    </a:lnTo>
                    <a:cubicBezTo>
                      <a:pt x="0" y="16735"/>
                      <a:pt x="2400" y="10942"/>
                      <a:pt x="6671" y="6671"/>
                    </a:cubicBezTo>
                    <a:cubicBezTo>
                      <a:pt x="10942" y="2400"/>
                      <a:pt x="16735" y="0"/>
                      <a:pt x="22776" y="0"/>
                    </a:cubicBezTo>
                    <a:close/>
                  </a:path>
                </a:pathLst>
              </a:custGeom>
              <a:solidFill>
                <a:srgbClr val="EBB24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TextBox 21"/>
              <p:cNvSpPr txBox="1"/>
              <p:nvPr/>
            </p:nvSpPr>
            <p:spPr>
              <a:xfrm>
                <a:off x="0" y="-38100"/>
                <a:ext cx="4565807" cy="490458"/>
              </a:xfrm>
              <a:prstGeom prst="rect">
                <a:avLst/>
              </a:prstGeom>
            </p:spPr>
            <p:txBody>
              <a:bodyPr lIns="50800" tIns="50800" rIns="50800" bIns="50800" rtlCol="0" anchor="ctr"/>
              <a:lstStyle/>
              <a:p>
                <a:pPr marL="0" marR="0" lvl="0" indent="0" algn="ctr" defTabSz="914400" rtl="0" eaLnBrk="1" fontAlgn="auto" latinLnBrk="0" hangingPunct="1">
                  <a:lnSpc>
                    <a:spcPts val="2519"/>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2" name="TextBox 22"/>
            <p:cNvSpPr txBox="1"/>
            <p:nvPr/>
          </p:nvSpPr>
          <p:spPr>
            <a:xfrm>
              <a:off x="948809" y="361847"/>
              <a:ext cx="21016770" cy="1641475"/>
            </a:xfrm>
            <a:prstGeom prst="rect">
              <a:avLst/>
            </a:prstGeom>
          </p:spPr>
          <p:txBody>
            <a:bodyPr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Solway Bold" panose="020B0604020202020204" charset="0"/>
                  <a:ea typeface="Solway Bold"/>
                  <a:cs typeface="Solway Bold"/>
                  <a:sym typeface="Solway Bold"/>
                </a:rPr>
                <a:t>Non-Profit Food Service Account: </a:t>
              </a:r>
            </a:p>
            <a:p>
              <a:pPr marL="0" marR="0" lvl="0" indent="0" algn="ctr" defTabSz="914400" rtl="0" eaLnBrk="1" fontAlgn="auto" latinLnBrk="0" hangingPunct="1">
                <a:spcBef>
                  <a:spcPts val="0"/>
                </a:spcBef>
                <a:spcAft>
                  <a:spcPts val="0"/>
                </a:spcAft>
                <a:buClrTx/>
                <a:buSzTx/>
                <a:buFontTx/>
                <a:buNone/>
                <a:tabLst/>
                <a:defRPr/>
              </a:pPr>
              <a:r>
                <a:rPr kumimoji="0" lang="en-US" sz="4000" i="0" u="none" strike="noStrike" kern="1200" cap="none" spc="0" normalizeH="0" baseline="0" noProof="0" dirty="0">
                  <a:ln>
                    <a:noFill/>
                  </a:ln>
                  <a:solidFill>
                    <a:srgbClr val="000000"/>
                  </a:solidFill>
                  <a:effectLst/>
                  <a:uLnTx/>
                  <a:uFillTx/>
                  <a:latin typeface="Solway Bold" panose="020B0604020202020204" charset="0"/>
                  <a:ea typeface="Solway Bold"/>
                  <a:cs typeface="Solway Bold"/>
                  <a:sym typeface="Solway Bold"/>
                </a:rPr>
                <a:t>G</a:t>
              </a:r>
              <a:r>
                <a:rPr lang="en-US" sz="4000" dirty="0">
                  <a:latin typeface="Solway Bold" panose="020B0604020202020204" charset="0"/>
                </a:rPr>
                <a:t>enerally accepted accounting principles </a:t>
              </a:r>
              <a:endParaRPr kumimoji="0" lang="en-US" sz="4000" i="0" u="none" strike="noStrike" kern="1200" cap="none" spc="0" normalizeH="0" baseline="0" noProof="0" dirty="0">
                <a:ln>
                  <a:noFill/>
                </a:ln>
                <a:solidFill>
                  <a:srgbClr val="000000"/>
                </a:solidFill>
                <a:effectLst/>
                <a:uLnTx/>
                <a:uFillTx/>
                <a:latin typeface="Solway Bold" panose="020B0604020202020204" charset="0"/>
                <a:ea typeface="Solway"/>
                <a:cs typeface="Solway"/>
                <a:sym typeface="Solway"/>
              </a:endParaRPr>
            </a:p>
          </p:txBody>
        </p:sp>
      </p:grpSp>
      <p:sp>
        <p:nvSpPr>
          <p:cNvPr id="24" name="TextBox 23">
            <a:extLst>
              <a:ext uri="{FF2B5EF4-FFF2-40B4-BE49-F238E27FC236}">
                <a16:creationId xmlns:a16="http://schemas.microsoft.com/office/drawing/2014/main" id="{E2B03692-D90D-6738-07AF-EF3808EFFEAA}"/>
              </a:ext>
            </a:extLst>
          </p:cNvPr>
          <p:cNvSpPr txBox="1"/>
          <p:nvPr/>
        </p:nvSpPr>
        <p:spPr>
          <a:xfrm>
            <a:off x="3123929" y="4570206"/>
            <a:ext cx="12040143" cy="707886"/>
          </a:xfrm>
          <a:prstGeom prst="rect">
            <a:avLst/>
          </a:prstGeom>
          <a:noFill/>
        </p:spPr>
        <p:txBody>
          <a:bodyPr wrap="square">
            <a:spAutoFit/>
          </a:bodyPr>
          <a:lstStyle/>
          <a:p>
            <a:r>
              <a:rPr kumimoji="0" lang="en-US" sz="4000" b="0" i="0" u="none" strike="noStrike" kern="1200" cap="none" spc="0" normalizeH="0" baseline="0" noProof="0" dirty="0">
                <a:ln>
                  <a:noFill/>
                </a:ln>
                <a:solidFill>
                  <a:srgbClr val="000000"/>
                </a:solidFill>
                <a:effectLst/>
                <a:uLnTx/>
                <a:uFillTx/>
                <a:latin typeface="Solway Bold" panose="020B0604020202020204" charset="0"/>
                <a:ea typeface="Solway"/>
                <a:cs typeface="Solway"/>
                <a:sym typeface="Solway"/>
              </a:rPr>
              <a:t>Financial Oversight &amp; Regulatory Compliance</a:t>
            </a:r>
            <a:endParaRPr lang="en-US" sz="4000" dirty="0">
              <a:latin typeface="Solway Bold" panose="020B0604020202020204" charset="0"/>
            </a:endParaRPr>
          </a:p>
        </p:txBody>
      </p:sp>
      <p:sp>
        <p:nvSpPr>
          <p:cNvPr id="26" name="TextBox 25">
            <a:extLst>
              <a:ext uri="{FF2B5EF4-FFF2-40B4-BE49-F238E27FC236}">
                <a16:creationId xmlns:a16="http://schemas.microsoft.com/office/drawing/2014/main" id="{7FCA882A-A0D8-5957-08AC-574B8DDACE6B}"/>
              </a:ext>
            </a:extLst>
          </p:cNvPr>
          <p:cNvSpPr txBox="1"/>
          <p:nvPr/>
        </p:nvSpPr>
        <p:spPr>
          <a:xfrm>
            <a:off x="1108149" y="8187139"/>
            <a:ext cx="16071702" cy="1323439"/>
          </a:xfrm>
          <a:prstGeom prst="rect">
            <a:avLst/>
          </a:prstGeom>
          <a:noFill/>
        </p:spPr>
        <p:txBody>
          <a:bodyPr wrap="square">
            <a:spAutoFit/>
          </a:bodyPr>
          <a:lstStyle/>
          <a:p>
            <a:pPr algn="ctr"/>
            <a:r>
              <a:rPr kumimoji="0" lang="en-US" sz="4000" b="0" i="0" u="none" strike="noStrike" kern="1200" cap="none" spc="0" normalizeH="0" baseline="0" noProof="0" dirty="0">
                <a:ln>
                  <a:noFill/>
                </a:ln>
                <a:solidFill>
                  <a:srgbClr val="000000"/>
                </a:solidFill>
                <a:effectLst/>
                <a:uLnTx/>
                <a:uFillTx/>
                <a:latin typeface="Solway Bold" panose="020B0604020202020204" charset="0"/>
                <a:ea typeface="Solway"/>
                <a:cs typeface="Solway"/>
                <a:sym typeface="Solway"/>
              </a:rPr>
              <a:t>Any revenue reinvested into food service program</a:t>
            </a:r>
          </a:p>
          <a:p>
            <a:pPr algn="ctr"/>
            <a:r>
              <a:rPr kumimoji="0" lang="en-US" sz="4000" b="0" i="0" u="none" strike="noStrike" kern="1200" cap="none" spc="0" normalizeH="0" baseline="0" noProof="0" dirty="0">
                <a:ln>
                  <a:noFill/>
                </a:ln>
                <a:solidFill>
                  <a:srgbClr val="000000"/>
                </a:solidFill>
                <a:effectLst/>
                <a:uLnTx/>
                <a:uFillTx/>
                <a:latin typeface="Solway Bold" panose="020B0604020202020204" charset="0"/>
                <a:ea typeface="Solway"/>
                <a:cs typeface="Solway"/>
                <a:sym typeface="Solway"/>
              </a:rPr>
              <a:t> cannot carry negative fund balances from year to year</a:t>
            </a:r>
            <a:endParaRPr lang="en-US" sz="4000" dirty="0">
              <a:latin typeface="Solway Bold" panose="020B0604020202020204" charset="0"/>
            </a:endParaRPr>
          </a:p>
        </p:txBody>
      </p:sp>
      <p:sp>
        <p:nvSpPr>
          <p:cNvPr id="23" name="TextBox 22">
            <a:extLst>
              <a:ext uri="{FF2B5EF4-FFF2-40B4-BE49-F238E27FC236}">
                <a16:creationId xmlns:a16="http://schemas.microsoft.com/office/drawing/2014/main" id="{C161960E-7654-695B-C80C-44FB019C625C}"/>
              </a:ext>
            </a:extLst>
          </p:cNvPr>
          <p:cNvSpPr txBox="1"/>
          <p:nvPr/>
        </p:nvSpPr>
        <p:spPr>
          <a:xfrm>
            <a:off x="6743700" y="6499975"/>
            <a:ext cx="4800600" cy="707886"/>
          </a:xfrm>
          <a:prstGeom prst="rect">
            <a:avLst/>
          </a:prstGeom>
          <a:noFill/>
        </p:spPr>
        <p:txBody>
          <a:bodyPr wrap="square">
            <a:spAutoFit/>
          </a:bodyPr>
          <a:lstStyle/>
          <a:p>
            <a:r>
              <a:rPr kumimoji="0" lang="en-US" sz="4000" b="0" i="0" u="none" strike="noStrike" kern="1200" cap="none" spc="0" normalizeH="0" baseline="0" noProof="0" dirty="0">
                <a:ln>
                  <a:noFill/>
                </a:ln>
                <a:solidFill>
                  <a:srgbClr val="000000"/>
                </a:solidFill>
                <a:effectLst/>
                <a:uLnTx/>
                <a:uFillTx/>
                <a:latin typeface="Solway Bold" panose="020B0604020202020204" charset="0"/>
                <a:ea typeface="Solway"/>
                <a:cs typeface="Solway"/>
                <a:sym typeface="Solway"/>
              </a:rPr>
              <a:t>Internal Controls</a:t>
            </a:r>
            <a:endParaRPr lang="en-US" sz="4000" dirty="0">
              <a:latin typeface="Solway Bold" panose="020B060402020202020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B508B"/>
        </a:solidFill>
        <a:effectLst/>
      </p:bgPr>
    </p:bg>
    <p:spTree>
      <p:nvGrpSpPr>
        <p:cNvPr id="1" name=""/>
        <p:cNvGrpSpPr/>
        <p:nvPr/>
      </p:nvGrpSpPr>
      <p:grpSpPr>
        <a:xfrm>
          <a:off x="0" y="0"/>
          <a:ext cx="0" cy="0"/>
          <a:chOff x="0" y="0"/>
          <a:chExt cx="0" cy="0"/>
        </a:xfrm>
      </p:grpSpPr>
      <p:sp>
        <p:nvSpPr>
          <p:cNvPr id="2" name="Freeform 2"/>
          <p:cNvSpPr/>
          <p:nvPr/>
        </p:nvSpPr>
        <p:spPr>
          <a:xfrm>
            <a:off x="8462737" y="8517262"/>
            <a:ext cx="1946748" cy="2099434"/>
          </a:xfrm>
          <a:custGeom>
            <a:avLst/>
            <a:gdLst/>
            <a:ahLst/>
            <a:cxnLst/>
            <a:rect l="l" t="t" r="r" b="b"/>
            <a:pathLst>
              <a:path w="1946748" h="2099434">
                <a:moveTo>
                  <a:pt x="0" y="0"/>
                </a:moveTo>
                <a:lnTo>
                  <a:pt x="1946747" y="0"/>
                </a:lnTo>
                <a:lnTo>
                  <a:pt x="1946747" y="2099434"/>
                </a:lnTo>
                <a:lnTo>
                  <a:pt x="0" y="20994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Freeform 3"/>
          <p:cNvSpPr/>
          <p:nvPr/>
        </p:nvSpPr>
        <p:spPr>
          <a:xfrm rot="180085">
            <a:off x="-911638" y="7517307"/>
            <a:ext cx="2512404" cy="2808582"/>
          </a:xfrm>
          <a:custGeom>
            <a:avLst/>
            <a:gdLst/>
            <a:ahLst/>
            <a:cxnLst/>
            <a:rect l="l" t="t" r="r" b="b"/>
            <a:pathLst>
              <a:path w="2512404" h="2808582">
                <a:moveTo>
                  <a:pt x="0" y="0"/>
                </a:moveTo>
                <a:lnTo>
                  <a:pt x="2512405" y="0"/>
                </a:lnTo>
                <a:lnTo>
                  <a:pt x="2512405" y="2808582"/>
                </a:lnTo>
                <a:lnTo>
                  <a:pt x="0" y="28085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Freeform 4"/>
          <p:cNvSpPr/>
          <p:nvPr/>
        </p:nvSpPr>
        <p:spPr>
          <a:xfrm>
            <a:off x="1213497" y="8921598"/>
            <a:ext cx="2791539" cy="2258609"/>
          </a:xfrm>
          <a:custGeom>
            <a:avLst/>
            <a:gdLst/>
            <a:ahLst/>
            <a:cxnLst/>
            <a:rect l="l" t="t" r="r" b="b"/>
            <a:pathLst>
              <a:path w="2791539" h="2258609">
                <a:moveTo>
                  <a:pt x="0" y="0"/>
                </a:moveTo>
                <a:lnTo>
                  <a:pt x="2791540" y="0"/>
                </a:lnTo>
                <a:lnTo>
                  <a:pt x="2791540" y="2258609"/>
                </a:lnTo>
                <a:lnTo>
                  <a:pt x="0" y="22586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reeform 5"/>
          <p:cNvSpPr/>
          <p:nvPr/>
        </p:nvSpPr>
        <p:spPr>
          <a:xfrm rot="770163">
            <a:off x="6391801" y="9452760"/>
            <a:ext cx="1883517" cy="1181479"/>
          </a:xfrm>
          <a:custGeom>
            <a:avLst/>
            <a:gdLst/>
            <a:ahLst/>
            <a:cxnLst/>
            <a:rect l="l" t="t" r="r" b="b"/>
            <a:pathLst>
              <a:path w="1883517" h="1181479">
                <a:moveTo>
                  <a:pt x="0" y="0"/>
                </a:moveTo>
                <a:lnTo>
                  <a:pt x="1883518" y="0"/>
                </a:lnTo>
                <a:lnTo>
                  <a:pt x="1883518" y="1181479"/>
                </a:lnTo>
                <a:lnTo>
                  <a:pt x="0" y="118147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reeform 6"/>
          <p:cNvSpPr/>
          <p:nvPr/>
        </p:nvSpPr>
        <p:spPr>
          <a:xfrm>
            <a:off x="3913956" y="9298103"/>
            <a:ext cx="1777515" cy="1318593"/>
          </a:xfrm>
          <a:custGeom>
            <a:avLst/>
            <a:gdLst/>
            <a:ahLst/>
            <a:cxnLst/>
            <a:rect l="l" t="t" r="r" b="b"/>
            <a:pathLst>
              <a:path w="1777515" h="1318593">
                <a:moveTo>
                  <a:pt x="0" y="0"/>
                </a:moveTo>
                <a:lnTo>
                  <a:pt x="1777515" y="0"/>
                </a:lnTo>
                <a:lnTo>
                  <a:pt x="1777515" y="1318593"/>
                </a:lnTo>
                <a:lnTo>
                  <a:pt x="0" y="131859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7" name="Group 7"/>
          <p:cNvGrpSpPr/>
          <p:nvPr/>
        </p:nvGrpSpPr>
        <p:grpSpPr>
          <a:xfrm>
            <a:off x="771624" y="2472170"/>
            <a:ext cx="7721668" cy="5770450"/>
            <a:chOff x="0" y="0"/>
            <a:chExt cx="2621723" cy="2674471"/>
          </a:xfrm>
        </p:grpSpPr>
        <p:sp>
          <p:nvSpPr>
            <p:cNvPr id="8" name="Freeform 8"/>
            <p:cNvSpPr/>
            <p:nvPr/>
          </p:nvSpPr>
          <p:spPr>
            <a:xfrm>
              <a:off x="0" y="0"/>
              <a:ext cx="2621723" cy="2674471"/>
            </a:xfrm>
            <a:custGeom>
              <a:avLst/>
              <a:gdLst/>
              <a:ahLst/>
              <a:cxnLst/>
              <a:rect l="l" t="t" r="r" b="b"/>
              <a:pathLst>
                <a:path w="2621723" h="2674471">
                  <a:moveTo>
                    <a:pt x="51134" y="0"/>
                  </a:moveTo>
                  <a:lnTo>
                    <a:pt x="2570589" y="0"/>
                  </a:lnTo>
                  <a:cubicBezTo>
                    <a:pt x="2584151" y="0"/>
                    <a:pt x="2597157" y="5387"/>
                    <a:pt x="2606746" y="14977"/>
                  </a:cubicBezTo>
                  <a:cubicBezTo>
                    <a:pt x="2616336" y="24566"/>
                    <a:pt x="2621723" y="37572"/>
                    <a:pt x="2621723" y="51134"/>
                  </a:cubicBezTo>
                  <a:lnTo>
                    <a:pt x="2621723" y="2623337"/>
                  </a:lnTo>
                  <a:cubicBezTo>
                    <a:pt x="2621723" y="2636899"/>
                    <a:pt x="2616336" y="2649905"/>
                    <a:pt x="2606746" y="2659494"/>
                  </a:cubicBezTo>
                  <a:cubicBezTo>
                    <a:pt x="2597157" y="2669084"/>
                    <a:pt x="2584151" y="2674471"/>
                    <a:pt x="2570589" y="2674471"/>
                  </a:cubicBezTo>
                  <a:lnTo>
                    <a:pt x="51134" y="2674471"/>
                  </a:lnTo>
                  <a:cubicBezTo>
                    <a:pt x="37572" y="2674471"/>
                    <a:pt x="24566" y="2669084"/>
                    <a:pt x="14977" y="2659494"/>
                  </a:cubicBezTo>
                  <a:cubicBezTo>
                    <a:pt x="5387" y="2649905"/>
                    <a:pt x="0" y="2636899"/>
                    <a:pt x="0" y="2623337"/>
                  </a:cubicBezTo>
                  <a:lnTo>
                    <a:pt x="0" y="51134"/>
                  </a:lnTo>
                  <a:cubicBezTo>
                    <a:pt x="0" y="37572"/>
                    <a:pt x="5387" y="24566"/>
                    <a:pt x="14977" y="14977"/>
                  </a:cubicBezTo>
                  <a:cubicBezTo>
                    <a:pt x="24566" y="5387"/>
                    <a:pt x="37572" y="0"/>
                    <a:pt x="51134" y="0"/>
                  </a:cubicBezTo>
                  <a:close/>
                </a:path>
              </a:pathLst>
            </a:custGeom>
            <a:solidFill>
              <a:srgbClr val="00A8A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9"/>
            <p:cNvSpPr txBox="1"/>
            <p:nvPr/>
          </p:nvSpPr>
          <p:spPr>
            <a:xfrm>
              <a:off x="0" y="-28575"/>
              <a:ext cx="2621723" cy="2703046"/>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 name="Freeform 10"/>
          <p:cNvSpPr/>
          <p:nvPr/>
        </p:nvSpPr>
        <p:spPr>
          <a:xfrm rot="-5271725">
            <a:off x="16437205" y="7491756"/>
            <a:ext cx="2560978" cy="2922278"/>
          </a:xfrm>
          <a:custGeom>
            <a:avLst/>
            <a:gdLst/>
            <a:ahLst/>
            <a:cxnLst/>
            <a:rect l="l" t="t" r="r" b="b"/>
            <a:pathLst>
              <a:path w="2560978" h="2922278">
                <a:moveTo>
                  <a:pt x="0" y="0"/>
                </a:moveTo>
                <a:lnTo>
                  <a:pt x="2560978" y="0"/>
                </a:lnTo>
                <a:lnTo>
                  <a:pt x="2560978" y="2922277"/>
                </a:lnTo>
                <a:lnTo>
                  <a:pt x="0" y="292227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Freeform 11"/>
          <p:cNvSpPr/>
          <p:nvPr/>
        </p:nvSpPr>
        <p:spPr>
          <a:xfrm>
            <a:off x="16469028" y="6048390"/>
            <a:ext cx="2206649" cy="2026105"/>
          </a:xfrm>
          <a:custGeom>
            <a:avLst/>
            <a:gdLst/>
            <a:ahLst/>
            <a:cxnLst/>
            <a:rect l="l" t="t" r="r" b="b"/>
            <a:pathLst>
              <a:path w="2206649" h="2026105">
                <a:moveTo>
                  <a:pt x="0" y="0"/>
                </a:moveTo>
                <a:lnTo>
                  <a:pt x="2206648" y="0"/>
                </a:lnTo>
                <a:lnTo>
                  <a:pt x="2206648" y="2026105"/>
                </a:lnTo>
                <a:lnTo>
                  <a:pt x="0" y="202610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Freeform 12"/>
          <p:cNvSpPr/>
          <p:nvPr/>
        </p:nvSpPr>
        <p:spPr>
          <a:xfrm>
            <a:off x="12831866" y="8613818"/>
            <a:ext cx="2355875" cy="2223089"/>
          </a:xfrm>
          <a:custGeom>
            <a:avLst/>
            <a:gdLst/>
            <a:ahLst/>
            <a:cxnLst/>
            <a:rect l="l" t="t" r="r" b="b"/>
            <a:pathLst>
              <a:path w="2355875" h="2223089">
                <a:moveTo>
                  <a:pt x="0" y="0"/>
                </a:moveTo>
                <a:lnTo>
                  <a:pt x="2355875" y="0"/>
                </a:lnTo>
                <a:lnTo>
                  <a:pt x="2355875" y="2223089"/>
                </a:lnTo>
                <a:lnTo>
                  <a:pt x="0" y="222308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Freeform 13"/>
          <p:cNvSpPr/>
          <p:nvPr/>
        </p:nvSpPr>
        <p:spPr>
          <a:xfrm>
            <a:off x="10662083" y="8389371"/>
            <a:ext cx="2213903" cy="2355216"/>
          </a:xfrm>
          <a:custGeom>
            <a:avLst/>
            <a:gdLst/>
            <a:ahLst/>
            <a:cxnLst/>
            <a:rect l="l" t="t" r="r" b="b"/>
            <a:pathLst>
              <a:path w="2213903" h="2355216">
                <a:moveTo>
                  <a:pt x="0" y="0"/>
                </a:moveTo>
                <a:lnTo>
                  <a:pt x="2213904" y="0"/>
                </a:lnTo>
                <a:lnTo>
                  <a:pt x="2213904" y="2355216"/>
                </a:lnTo>
                <a:lnTo>
                  <a:pt x="0" y="23552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Freeform 14"/>
          <p:cNvSpPr/>
          <p:nvPr/>
        </p:nvSpPr>
        <p:spPr>
          <a:xfrm rot="461089">
            <a:off x="14981302" y="9076720"/>
            <a:ext cx="3920833" cy="1974674"/>
          </a:xfrm>
          <a:custGeom>
            <a:avLst/>
            <a:gdLst/>
            <a:ahLst/>
            <a:cxnLst/>
            <a:rect l="l" t="t" r="r" b="b"/>
            <a:pathLst>
              <a:path w="3920833" h="1974674">
                <a:moveTo>
                  <a:pt x="0" y="0"/>
                </a:moveTo>
                <a:lnTo>
                  <a:pt x="3920833" y="0"/>
                </a:lnTo>
                <a:lnTo>
                  <a:pt x="3920833" y="1974674"/>
                </a:lnTo>
                <a:lnTo>
                  <a:pt x="0" y="197467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5" name="Group 15"/>
          <p:cNvGrpSpPr/>
          <p:nvPr/>
        </p:nvGrpSpPr>
        <p:grpSpPr>
          <a:xfrm>
            <a:off x="1114045" y="2813347"/>
            <a:ext cx="7111877" cy="4985981"/>
            <a:chOff x="0" y="0"/>
            <a:chExt cx="2414682" cy="2406756"/>
          </a:xfrm>
        </p:grpSpPr>
        <p:sp>
          <p:nvSpPr>
            <p:cNvPr id="16" name="Freeform 16"/>
            <p:cNvSpPr/>
            <p:nvPr/>
          </p:nvSpPr>
          <p:spPr>
            <a:xfrm>
              <a:off x="0" y="0"/>
              <a:ext cx="2414682" cy="2406756"/>
            </a:xfrm>
            <a:custGeom>
              <a:avLst/>
              <a:gdLst/>
              <a:ahLst/>
              <a:cxnLst/>
              <a:rect l="l" t="t" r="r" b="b"/>
              <a:pathLst>
                <a:path w="2414682" h="2406756">
                  <a:moveTo>
                    <a:pt x="55518" y="0"/>
                  </a:moveTo>
                  <a:lnTo>
                    <a:pt x="2359164" y="0"/>
                  </a:lnTo>
                  <a:cubicBezTo>
                    <a:pt x="2389826" y="0"/>
                    <a:pt x="2414682" y="24856"/>
                    <a:pt x="2414682" y="55518"/>
                  </a:cubicBezTo>
                  <a:lnTo>
                    <a:pt x="2414682" y="2351238"/>
                  </a:lnTo>
                  <a:cubicBezTo>
                    <a:pt x="2414682" y="2381900"/>
                    <a:pt x="2389826" y="2406756"/>
                    <a:pt x="2359164" y="2406756"/>
                  </a:cubicBezTo>
                  <a:lnTo>
                    <a:pt x="55518" y="2406756"/>
                  </a:lnTo>
                  <a:cubicBezTo>
                    <a:pt x="24856" y="2406756"/>
                    <a:pt x="0" y="2381900"/>
                    <a:pt x="0" y="2351238"/>
                  </a:cubicBezTo>
                  <a:lnTo>
                    <a:pt x="0" y="55518"/>
                  </a:lnTo>
                  <a:cubicBezTo>
                    <a:pt x="0" y="24856"/>
                    <a:pt x="24856" y="0"/>
                    <a:pt x="55518" y="0"/>
                  </a:cubicBezTo>
                  <a:close/>
                </a:path>
              </a:pathLst>
            </a:custGeom>
            <a:solidFill>
              <a:srgbClr val="C0F0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17"/>
            <p:cNvSpPr txBox="1"/>
            <p:nvPr/>
          </p:nvSpPr>
          <p:spPr>
            <a:xfrm>
              <a:off x="0" y="-28575"/>
              <a:ext cx="2414682" cy="2435331"/>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8" name="TextBox 18"/>
          <p:cNvSpPr txBox="1"/>
          <p:nvPr/>
        </p:nvSpPr>
        <p:spPr>
          <a:xfrm>
            <a:off x="1306148" y="3034994"/>
            <a:ext cx="6727669" cy="4985980"/>
          </a:xfrm>
          <a:prstGeom prst="rect">
            <a:avLst/>
          </a:prstGeom>
        </p:spPr>
        <p:txBody>
          <a:bodyPr lIns="0" tIns="0" rIns="0" bIns="0" rtlCol="0" anchor="t">
            <a:spAutoFit/>
          </a:bodyPr>
          <a:lstStyle/>
          <a:p>
            <a:pPr marL="502031" marR="0" lvl="1" indent="-251015" algn="l" defTabSz="914400" rtl="0" eaLnBrk="1" fontAlgn="auto" latinLnBrk="0" hangingPunct="1">
              <a:spcBef>
                <a:spcPts val="0"/>
              </a:spcBef>
              <a:spcAft>
                <a:spcPts val="0"/>
              </a:spcAft>
              <a:buClrTx/>
              <a:buSzTx/>
              <a:buFont typeface="Arial"/>
              <a:buChar char="•"/>
              <a:tabLst/>
              <a:defRPr/>
            </a:pPr>
            <a:r>
              <a:rPr lang="en-US" sz="3600" b="1" dirty="0">
                <a:latin typeface="Solway Bold" panose="020B0604020202020204" charset="0"/>
              </a:rPr>
              <a:t>Fair, Open, and Competitive Procurement</a:t>
            </a:r>
          </a:p>
          <a:p>
            <a:pPr marL="502031" marR="0" lvl="1" indent="-251015" algn="l" defTabSz="914400" rtl="0" eaLnBrk="1" fontAlgn="auto" latinLnBrk="0" hangingPunct="1">
              <a:spcBef>
                <a:spcPts val="0"/>
              </a:spcBef>
              <a:spcAft>
                <a:spcPts val="0"/>
              </a:spcAft>
              <a:buClrTx/>
              <a:buSzTx/>
              <a:buFont typeface="Arial"/>
              <a:buChar char="•"/>
              <a:tabLst/>
              <a:defRPr/>
            </a:pPr>
            <a:r>
              <a:rPr lang="en-US" sz="3600" b="1" dirty="0">
                <a:latin typeface="Solway Bold" panose="020B0604020202020204" charset="0"/>
              </a:rPr>
              <a:t>Written Procurement Procedures</a:t>
            </a:r>
          </a:p>
          <a:p>
            <a:pPr marL="502031" marR="0" lvl="1" indent="-251015" algn="l" defTabSz="914400" rtl="0" eaLnBrk="1" fontAlgn="auto" latinLnBrk="0" hangingPunct="1">
              <a:spcBef>
                <a:spcPts val="0"/>
              </a:spcBef>
              <a:spcAft>
                <a:spcPts val="0"/>
              </a:spcAft>
              <a:buClrTx/>
              <a:buSzTx/>
              <a:buFont typeface="Arial"/>
              <a:buChar char="•"/>
              <a:tabLst/>
              <a:defRPr/>
            </a:pPr>
            <a:r>
              <a:rPr lang="en-US" sz="3600" b="1" dirty="0">
                <a:latin typeface="Solway Bold" panose="020B0604020202020204" charset="0"/>
              </a:rPr>
              <a:t>Record-Keeping</a:t>
            </a:r>
          </a:p>
          <a:p>
            <a:pPr marL="502031" marR="0" lvl="1" indent="-251015" algn="l" defTabSz="914400" rtl="0" eaLnBrk="1" fontAlgn="auto" latinLnBrk="0" hangingPunct="1">
              <a:spcBef>
                <a:spcPts val="0"/>
              </a:spcBef>
              <a:spcAft>
                <a:spcPts val="0"/>
              </a:spcAft>
              <a:buClrTx/>
              <a:buSzTx/>
              <a:buFont typeface="Arial"/>
              <a:buChar char="•"/>
              <a:tabLst/>
              <a:defRPr/>
            </a:pPr>
            <a:r>
              <a:rPr lang="en-US" sz="3600" b="1" dirty="0">
                <a:latin typeface="Solway Bold" panose="020B0604020202020204" charset="0"/>
              </a:rPr>
              <a:t>Geographic Preference</a:t>
            </a:r>
          </a:p>
          <a:p>
            <a:pPr marL="502031" marR="0" lvl="1" indent="-251015" algn="l" defTabSz="914400" rtl="0" eaLnBrk="1" fontAlgn="auto" latinLnBrk="0" hangingPunct="1">
              <a:spcBef>
                <a:spcPts val="0"/>
              </a:spcBef>
              <a:spcAft>
                <a:spcPts val="0"/>
              </a:spcAft>
              <a:buClrTx/>
              <a:buSzTx/>
              <a:buFont typeface="Arial"/>
              <a:buChar char="•"/>
              <a:tabLst/>
              <a:defRPr/>
            </a:pPr>
            <a:r>
              <a:rPr lang="en-US" sz="3600" b="1" dirty="0">
                <a:latin typeface="Solway Bold" panose="020B0604020202020204" charset="0"/>
              </a:rPr>
              <a:t>Ethical Standard</a:t>
            </a:r>
          </a:p>
          <a:p>
            <a:pPr marL="502031" marR="0" lvl="1" indent="-251015" algn="l" defTabSz="914400" rtl="0" eaLnBrk="1" fontAlgn="auto" latinLnBrk="0" hangingPunct="1">
              <a:spcBef>
                <a:spcPts val="0"/>
              </a:spcBef>
              <a:spcAft>
                <a:spcPts val="0"/>
              </a:spcAft>
              <a:buClrTx/>
              <a:buSzTx/>
              <a:buFont typeface="Arial"/>
              <a:buChar char="•"/>
              <a:tabLst/>
              <a:defRPr/>
            </a:pPr>
            <a:r>
              <a:rPr lang="en-US" sz="3600" b="1" dirty="0">
                <a:latin typeface="Solway Bold" panose="020B0604020202020204" charset="0"/>
              </a:rPr>
              <a:t>Buy American</a:t>
            </a:r>
          </a:p>
          <a:p>
            <a:pPr marL="502031" marR="0" lvl="1" indent="-251015" algn="l" defTabSz="914400" rtl="0" eaLnBrk="1" fontAlgn="auto" latinLnBrk="0" hangingPunct="1">
              <a:spcBef>
                <a:spcPts val="0"/>
              </a:spcBef>
              <a:spcAft>
                <a:spcPts val="0"/>
              </a:spcAft>
              <a:buClrTx/>
              <a:buSzTx/>
              <a:buFont typeface="Arial"/>
              <a:buChar char="•"/>
              <a:tabLst/>
              <a:defRPr/>
            </a:pPr>
            <a:endParaRPr kumimoji="0" lang="en-US" sz="3600" b="0" i="0" u="none" strike="noStrike" kern="1200" cap="none" spc="0" normalizeH="0" baseline="0" noProof="0" dirty="0">
              <a:ln>
                <a:noFill/>
              </a:ln>
              <a:solidFill>
                <a:srgbClr val="000000"/>
              </a:solidFill>
              <a:effectLst/>
              <a:uLnTx/>
              <a:uFillTx/>
              <a:latin typeface="Solway" panose="020B0604020202020204" charset="0"/>
              <a:ea typeface="Solway"/>
              <a:cs typeface="Solway"/>
              <a:sym typeface="Solway"/>
            </a:endParaRPr>
          </a:p>
        </p:txBody>
      </p:sp>
      <p:sp>
        <p:nvSpPr>
          <p:cNvPr id="19" name="TextBox 19"/>
          <p:cNvSpPr txBox="1"/>
          <p:nvPr/>
        </p:nvSpPr>
        <p:spPr>
          <a:xfrm>
            <a:off x="4033410" y="479425"/>
            <a:ext cx="10221179" cy="1270001"/>
          </a:xfrm>
          <a:prstGeom prst="rect">
            <a:avLst/>
          </a:prstGeom>
        </p:spPr>
        <p:txBody>
          <a:bodyPr lIns="0" tIns="0" rIns="0" bIns="0" rtlCol="0" anchor="t">
            <a:spAutoFit/>
          </a:bodyPr>
          <a:lstStyle/>
          <a:p>
            <a:pPr marL="0" marR="0" lvl="0" indent="0" algn="ctr" defTabSz="914400" rtl="0" eaLnBrk="1" fontAlgn="auto" latinLnBrk="0" hangingPunct="1">
              <a:lnSpc>
                <a:spcPts val="9500"/>
              </a:lnSpc>
              <a:spcBef>
                <a:spcPts val="0"/>
              </a:spcBef>
              <a:spcAft>
                <a:spcPts val="0"/>
              </a:spcAft>
              <a:buClrTx/>
              <a:buSzTx/>
              <a:buFontTx/>
              <a:buNone/>
              <a:tabLst/>
              <a:defRPr/>
            </a:pPr>
            <a:r>
              <a:rPr kumimoji="0" lang="en-US" sz="9500" b="1" i="0" u="none" strike="noStrike" kern="1200" cap="none" spc="0" normalizeH="0" baseline="0" noProof="0" dirty="0">
                <a:ln>
                  <a:noFill/>
                </a:ln>
                <a:solidFill>
                  <a:srgbClr val="FFDE59"/>
                </a:solidFill>
                <a:effectLst/>
                <a:uLnTx/>
                <a:uFillTx/>
                <a:latin typeface="Solway Bold"/>
                <a:ea typeface="Solway Bold"/>
                <a:cs typeface="Solway Bold"/>
                <a:sym typeface="Solway Bold"/>
              </a:rPr>
              <a:t>Procurement</a:t>
            </a:r>
          </a:p>
        </p:txBody>
      </p:sp>
      <p:grpSp>
        <p:nvGrpSpPr>
          <p:cNvPr id="20" name="Group 20"/>
          <p:cNvGrpSpPr/>
          <p:nvPr/>
        </p:nvGrpSpPr>
        <p:grpSpPr>
          <a:xfrm>
            <a:off x="8946125" y="2543485"/>
            <a:ext cx="9187248" cy="5531010"/>
            <a:chOff x="0" y="0"/>
            <a:chExt cx="3270710" cy="1969069"/>
          </a:xfrm>
        </p:grpSpPr>
        <p:sp>
          <p:nvSpPr>
            <p:cNvPr id="21" name="Freeform 21"/>
            <p:cNvSpPr/>
            <p:nvPr/>
          </p:nvSpPr>
          <p:spPr>
            <a:xfrm>
              <a:off x="0" y="0"/>
              <a:ext cx="3270710" cy="1969069"/>
            </a:xfrm>
            <a:custGeom>
              <a:avLst/>
              <a:gdLst/>
              <a:ahLst/>
              <a:cxnLst/>
              <a:rect l="l" t="t" r="r" b="b"/>
              <a:pathLst>
                <a:path w="3270710" h="1969069">
                  <a:moveTo>
                    <a:pt x="42977" y="0"/>
                  </a:moveTo>
                  <a:lnTo>
                    <a:pt x="3227733" y="0"/>
                  </a:lnTo>
                  <a:cubicBezTo>
                    <a:pt x="3239132" y="0"/>
                    <a:pt x="3250063" y="4528"/>
                    <a:pt x="3258122" y="12588"/>
                  </a:cubicBezTo>
                  <a:cubicBezTo>
                    <a:pt x="3266182" y="20647"/>
                    <a:pt x="3270710" y="31579"/>
                    <a:pt x="3270710" y="42977"/>
                  </a:cubicBezTo>
                  <a:lnTo>
                    <a:pt x="3270710" y="1926093"/>
                  </a:lnTo>
                  <a:cubicBezTo>
                    <a:pt x="3270710" y="1937491"/>
                    <a:pt x="3266182" y="1948422"/>
                    <a:pt x="3258122" y="1956482"/>
                  </a:cubicBezTo>
                  <a:cubicBezTo>
                    <a:pt x="3250063" y="1964542"/>
                    <a:pt x="3239132" y="1969069"/>
                    <a:pt x="3227733" y="1969069"/>
                  </a:cubicBezTo>
                  <a:lnTo>
                    <a:pt x="42977" y="1969069"/>
                  </a:lnTo>
                  <a:cubicBezTo>
                    <a:pt x="31579" y="1969069"/>
                    <a:pt x="20647" y="1964542"/>
                    <a:pt x="12588" y="1956482"/>
                  </a:cubicBezTo>
                  <a:cubicBezTo>
                    <a:pt x="4528" y="1948422"/>
                    <a:pt x="0" y="1937491"/>
                    <a:pt x="0" y="1926093"/>
                  </a:cubicBezTo>
                  <a:lnTo>
                    <a:pt x="0" y="42977"/>
                  </a:lnTo>
                  <a:cubicBezTo>
                    <a:pt x="0" y="31579"/>
                    <a:pt x="4528" y="20647"/>
                    <a:pt x="12588" y="12588"/>
                  </a:cubicBezTo>
                  <a:cubicBezTo>
                    <a:pt x="20647" y="4528"/>
                    <a:pt x="31579" y="0"/>
                    <a:pt x="42977" y="0"/>
                  </a:cubicBezTo>
                  <a:close/>
                </a:path>
              </a:pathLst>
            </a:custGeom>
            <a:solidFill>
              <a:srgbClr val="7ABC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TextBox 22"/>
            <p:cNvSpPr txBox="1"/>
            <p:nvPr/>
          </p:nvSpPr>
          <p:spPr>
            <a:xfrm>
              <a:off x="0" y="-28575"/>
              <a:ext cx="3270710" cy="1997644"/>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3" name="Freeform 23"/>
          <p:cNvSpPr/>
          <p:nvPr/>
        </p:nvSpPr>
        <p:spPr>
          <a:xfrm>
            <a:off x="9398957" y="2824088"/>
            <a:ext cx="8281583" cy="4969804"/>
          </a:xfrm>
          <a:custGeom>
            <a:avLst/>
            <a:gdLst/>
            <a:ahLst/>
            <a:cxnLst/>
            <a:rect l="l" t="t" r="r" b="b"/>
            <a:pathLst>
              <a:path w="8281583" h="4969804">
                <a:moveTo>
                  <a:pt x="0" y="0"/>
                </a:moveTo>
                <a:lnTo>
                  <a:pt x="8281584" y="0"/>
                </a:lnTo>
                <a:lnTo>
                  <a:pt x="8281584" y="4969804"/>
                </a:lnTo>
                <a:lnTo>
                  <a:pt x="0" y="4969804"/>
                </a:lnTo>
                <a:lnTo>
                  <a:pt x="0" y="0"/>
                </a:lnTo>
                <a:close/>
              </a:path>
            </a:pathLst>
          </a:custGeom>
          <a:blipFill>
            <a:blip r:embed="rId23"/>
            <a:stretch>
              <a:fillRect t="-22023" r="-15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3B508B"/>
        </a:solidFill>
        <a:effectLst/>
      </p:bgPr>
    </p:bg>
    <p:spTree>
      <p:nvGrpSpPr>
        <p:cNvPr id="1" name=""/>
        <p:cNvGrpSpPr/>
        <p:nvPr/>
      </p:nvGrpSpPr>
      <p:grpSpPr>
        <a:xfrm>
          <a:off x="0" y="0"/>
          <a:ext cx="0" cy="0"/>
          <a:chOff x="0" y="0"/>
          <a:chExt cx="0" cy="0"/>
        </a:xfrm>
      </p:grpSpPr>
      <p:sp>
        <p:nvSpPr>
          <p:cNvPr id="32" name="Freeform 4">
            <a:extLst>
              <a:ext uri="{FF2B5EF4-FFF2-40B4-BE49-F238E27FC236}">
                <a16:creationId xmlns:a16="http://schemas.microsoft.com/office/drawing/2014/main" id="{BCF139E2-03CD-77C8-D7B9-6783A09437FA}"/>
              </a:ext>
            </a:extLst>
          </p:cNvPr>
          <p:cNvSpPr/>
          <p:nvPr/>
        </p:nvSpPr>
        <p:spPr>
          <a:xfrm>
            <a:off x="15623107" y="6398537"/>
            <a:ext cx="2206649" cy="2026105"/>
          </a:xfrm>
          <a:custGeom>
            <a:avLst/>
            <a:gdLst/>
            <a:ahLst/>
            <a:cxnLst/>
            <a:rect l="l" t="t" r="r" b="b"/>
            <a:pathLst>
              <a:path w="2206649" h="2026105">
                <a:moveTo>
                  <a:pt x="0" y="0"/>
                </a:moveTo>
                <a:lnTo>
                  <a:pt x="2206649" y="0"/>
                </a:lnTo>
                <a:lnTo>
                  <a:pt x="2206649" y="2026104"/>
                </a:lnTo>
                <a:lnTo>
                  <a:pt x="0" y="2026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44" name="Freeform 10">
            <a:extLst>
              <a:ext uri="{FF2B5EF4-FFF2-40B4-BE49-F238E27FC236}">
                <a16:creationId xmlns:a16="http://schemas.microsoft.com/office/drawing/2014/main" id="{31AF4E32-A557-1473-720B-D6DA5D0AFCB1}"/>
              </a:ext>
            </a:extLst>
          </p:cNvPr>
          <p:cNvSpPr/>
          <p:nvPr/>
        </p:nvSpPr>
        <p:spPr>
          <a:xfrm rot="1631827">
            <a:off x="10520054" y="8689096"/>
            <a:ext cx="3163068" cy="1319964"/>
          </a:xfrm>
          <a:custGeom>
            <a:avLst/>
            <a:gdLst/>
            <a:ahLst/>
            <a:cxnLst/>
            <a:rect l="l" t="t" r="r" b="b"/>
            <a:pathLst>
              <a:path w="4844867" h="2440051">
                <a:moveTo>
                  <a:pt x="0" y="0"/>
                </a:moveTo>
                <a:lnTo>
                  <a:pt x="4844867" y="0"/>
                </a:lnTo>
                <a:lnTo>
                  <a:pt x="4844867" y="2440050"/>
                </a:lnTo>
                <a:lnTo>
                  <a:pt x="0" y="24400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3" name="Freeform 5">
            <a:extLst>
              <a:ext uri="{FF2B5EF4-FFF2-40B4-BE49-F238E27FC236}">
                <a16:creationId xmlns:a16="http://schemas.microsoft.com/office/drawing/2014/main" id="{1CED1E48-2F60-CFE6-C668-BB322A195B40}"/>
              </a:ext>
            </a:extLst>
          </p:cNvPr>
          <p:cNvSpPr/>
          <p:nvPr/>
        </p:nvSpPr>
        <p:spPr>
          <a:xfrm>
            <a:off x="13897526" y="8802586"/>
            <a:ext cx="2355875" cy="2223089"/>
          </a:xfrm>
          <a:custGeom>
            <a:avLst/>
            <a:gdLst/>
            <a:ahLst/>
            <a:cxnLst/>
            <a:rect l="l" t="t" r="r" b="b"/>
            <a:pathLst>
              <a:path w="2355875" h="2223089">
                <a:moveTo>
                  <a:pt x="0" y="0"/>
                </a:moveTo>
                <a:lnTo>
                  <a:pt x="2355874" y="0"/>
                </a:lnTo>
                <a:lnTo>
                  <a:pt x="2355874" y="2223089"/>
                </a:lnTo>
                <a:lnTo>
                  <a:pt x="0" y="22230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41" name="Freeform 4">
            <a:extLst>
              <a:ext uri="{FF2B5EF4-FFF2-40B4-BE49-F238E27FC236}">
                <a16:creationId xmlns:a16="http://schemas.microsoft.com/office/drawing/2014/main" id="{7DA15C06-34F7-7D1F-1C69-7062B90A7ADA}"/>
              </a:ext>
            </a:extLst>
          </p:cNvPr>
          <p:cNvSpPr/>
          <p:nvPr/>
        </p:nvSpPr>
        <p:spPr>
          <a:xfrm>
            <a:off x="1046912" y="7411589"/>
            <a:ext cx="2125479" cy="1800861"/>
          </a:xfrm>
          <a:custGeom>
            <a:avLst/>
            <a:gdLst/>
            <a:ahLst/>
            <a:cxnLst/>
            <a:rect l="l" t="t" r="r" b="b"/>
            <a:pathLst>
              <a:path w="3478698" h="2947406">
                <a:moveTo>
                  <a:pt x="0" y="0"/>
                </a:moveTo>
                <a:lnTo>
                  <a:pt x="3478698" y="0"/>
                </a:lnTo>
                <a:lnTo>
                  <a:pt x="3478698" y="2947406"/>
                </a:lnTo>
                <a:lnTo>
                  <a:pt x="0" y="294740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Freeform 8">
            <a:extLst>
              <a:ext uri="{FF2B5EF4-FFF2-40B4-BE49-F238E27FC236}">
                <a16:creationId xmlns:a16="http://schemas.microsoft.com/office/drawing/2014/main" id="{4E314E06-153E-4E01-6518-9505CB912896}"/>
              </a:ext>
            </a:extLst>
          </p:cNvPr>
          <p:cNvSpPr/>
          <p:nvPr/>
        </p:nvSpPr>
        <p:spPr>
          <a:xfrm rot="19121246">
            <a:off x="8004105" y="8465128"/>
            <a:ext cx="2587610" cy="2375897"/>
          </a:xfrm>
          <a:custGeom>
            <a:avLst/>
            <a:gdLst/>
            <a:ahLst/>
            <a:cxnLst/>
            <a:rect l="l" t="t" r="r" b="b"/>
            <a:pathLst>
              <a:path w="4481465" h="4114800">
                <a:moveTo>
                  <a:pt x="0" y="0"/>
                </a:moveTo>
                <a:lnTo>
                  <a:pt x="4481465" y="0"/>
                </a:lnTo>
                <a:lnTo>
                  <a:pt x="448146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6" name="Freeform 14">
            <a:extLst>
              <a:ext uri="{FF2B5EF4-FFF2-40B4-BE49-F238E27FC236}">
                <a16:creationId xmlns:a16="http://schemas.microsoft.com/office/drawing/2014/main" id="{7C28D90C-82BE-6199-F49E-0BBB7A293286}"/>
              </a:ext>
            </a:extLst>
          </p:cNvPr>
          <p:cNvSpPr/>
          <p:nvPr/>
        </p:nvSpPr>
        <p:spPr>
          <a:xfrm>
            <a:off x="4970972" y="8802586"/>
            <a:ext cx="2814654" cy="1304976"/>
          </a:xfrm>
          <a:custGeom>
            <a:avLst/>
            <a:gdLst/>
            <a:ahLst/>
            <a:cxnLst/>
            <a:rect l="l" t="t" r="r" b="b"/>
            <a:pathLst>
              <a:path w="2814654" h="1304976">
                <a:moveTo>
                  <a:pt x="0" y="0"/>
                </a:moveTo>
                <a:lnTo>
                  <a:pt x="2814654" y="0"/>
                </a:lnTo>
                <a:lnTo>
                  <a:pt x="2814654" y="1304977"/>
                </a:lnTo>
                <a:lnTo>
                  <a:pt x="0" y="130497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2"/>
          <p:cNvSpPr txBox="1"/>
          <p:nvPr/>
        </p:nvSpPr>
        <p:spPr>
          <a:xfrm>
            <a:off x="2299080" y="574234"/>
            <a:ext cx="13689839" cy="1102262"/>
          </a:xfrm>
          <a:prstGeom prst="rect">
            <a:avLst/>
          </a:prstGeom>
        </p:spPr>
        <p:txBody>
          <a:bodyPr lIns="0" tIns="0" rIns="0" bIns="0" rtlCol="0" anchor="t">
            <a:spAutoFit/>
          </a:bodyPr>
          <a:lstStyle/>
          <a:p>
            <a:pPr marL="0" marR="0" lvl="0" indent="0" algn="ctr" defTabSz="914400" rtl="0" eaLnBrk="1" fontAlgn="auto" latinLnBrk="0" hangingPunct="1">
              <a:lnSpc>
                <a:spcPts val="8063"/>
              </a:lnSpc>
              <a:spcBef>
                <a:spcPts val="0"/>
              </a:spcBef>
              <a:spcAft>
                <a:spcPts val="0"/>
              </a:spcAft>
              <a:buClrTx/>
              <a:buSzTx/>
              <a:buFontTx/>
              <a:buNone/>
              <a:tabLst/>
              <a:defRPr/>
            </a:pPr>
            <a:r>
              <a:rPr kumimoji="0" lang="en-US" sz="8765" b="1" i="0" u="none" strike="noStrike" kern="1200" cap="none" spc="0" normalizeH="0" baseline="0" noProof="0" dirty="0">
                <a:ln>
                  <a:noFill/>
                </a:ln>
                <a:solidFill>
                  <a:srgbClr val="FFDE59"/>
                </a:solidFill>
                <a:effectLst/>
                <a:uLnTx/>
                <a:uFillTx/>
                <a:latin typeface="Solway Bold"/>
                <a:ea typeface="Solway Bold"/>
                <a:cs typeface="Solway Bold"/>
                <a:sym typeface="Solway Bold"/>
              </a:rPr>
              <a:t>Administrative Review</a:t>
            </a:r>
          </a:p>
        </p:txBody>
      </p:sp>
      <p:grpSp>
        <p:nvGrpSpPr>
          <p:cNvPr id="3" name="Group 3"/>
          <p:cNvGrpSpPr/>
          <p:nvPr/>
        </p:nvGrpSpPr>
        <p:grpSpPr>
          <a:xfrm>
            <a:off x="2466759" y="2067992"/>
            <a:ext cx="13354482" cy="4376268"/>
            <a:chOff x="0" y="0"/>
            <a:chExt cx="2527909" cy="1152597"/>
          </a:xfrm>
        </p:grpSpPr>
        <p:sp>
          <p:nvSpPr>
            <p:cNvPr id="4" name="Freeform 4"/>
            <p:cNvSpPr/>
            <p:nvPr/>
          </p:nvSpPr>
          <p:spPr>
            <a:xfrm>
              <a:off x="0" y="0"/>
              <a:ext cx="2527909" cy="1152597"/>
            </a:xfrm>
            <a:custGeom>
              <a:avLst/>
              <a:gdLst/>
              <a:ahLst/>
              <a:cxnLst/>
              <a:rect l="l" t="t" r="r" b="b"/>
              <a:pathLst>
                <a:path w="2527909" h="1152597">
                  <a:moveTo>
                    <a:pt x="41137" y="0"/>
                  </a:moveTo>
                  <a:lnTo>
                    <a:pt x="2486772" y="0"/>
                  </a:lnTo>
                  <a:cubicBezTo>
                    <a:pt x="2509491" y="0"/>
                    <a:pt x="2527909" y="18418"/>
                    <a:pt x="2527909" y="41137"/>
                  </a:cubicBezTo>
                  <a:lnTo>
                    <a:pt x="2527909" y="1111460"/>
                  </a:lnTo>
                  <a:cubicBezTo>
                    <a:pt x="2527909" y="1122371"/>
                    <a:pt x="2523575" y="1132834"/>
                    <a:pt x="2515860" y="1140549"/>
                  </a:cubicBezTo>
                  <a:cubicBezTo>
                    <a:pt x="2508146" y="1148263"/>
                    <a:pt x="2497682" y="1152597"/>
                    <a:pt x="2486772" y="1152597"/>
                  </a:cubicBezTo>
                  <a:lnTo>
                    <a:pt x="41137" y="1152597"/>
                  </a:lnTo>
                  <a:cubicBezTo>
                    <a:pt x="30227" y="1152597"/>
                    <a:pt x="19763" y="1148263"/>
                    <a:pt x="12049" y="1140549"/>
                  </a:cubicBezTo>
                  <a:cubicBezTo>
                    <a:pt x="4334" y="1132834"/>
                    <a:pt x="0" y="1122371"/>
                    <a:pt x="0" y="1111460"/>
                  </a:cubicBezTo>
                  <a:lnTo>
                    <a:pt x="0" y="41137"/>
                  </a:lnTo>
                  <a:cubicBezTo>
                    <a:pt x="0" y="30227"/>
                    <a:pt x="4334" y="19763"/>
                    <a:pt x="12049" y="12049"/>
                  </a:cubicBezTo>
                  <a:cubicBezTo>
                    <a:pt x="19763" y="4334"/>
                    <a:pt x="30227" y="0"/>
                    <a:pt x="41137" y="0"/>
                  </a:cubicBezTo>
                  <a:close/>
                </a:path>
              </a:pathLst>
            </a:custGeom>
            <a:solidFill>
              <a:srgbClr val="009D9A"/>
            </a:solidFill>
          </p:spPr>
          <p:txBody>
            <a:bodyPr/>
            <a:lstStyle/>
            <a:p>
              <a:endParaRPr lang="en-US" dirty="0"/>
            </a:p>
          </p:txBody>
        </p:sp>
        <p:sp>
          <p:nvSpPr>
            <p:cNvPr id="5" name="TextBox 5"/>
            <p:cNvSpPr txBox="1"/>
            <p:nvPr/>
          </p:nvSpPr>
          <p:spPr>
            <a:xfrm>
              <a:off x="0" y="-28575"/>
              <a:ext cx="2527909" cy="1181172"/>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6" name="Group 6"/>
          <p:cNvGrpSpPr/>
          <p:nvPr/>
        </p:nvGrpSpPr>
        <p:grpSpPr>
          <a:xfrm>
            <a:off x="2971799" y="2427898"/>
            <a:ext cx="12344400" cy="3711598"/>
            <a:chOff x="0" y="0"/>
            <a:chExt cx="2325920" cy="977540"/>
          </a:xfrm>
        </p:grpSpPr>
        <p:sp>
          <p:nvSpPr>
            <p:cNvPr id="7" name="Freeform 7"/>
            <p:cNvSpPr/>
            <p:nvPr/>
          </p:nvSpPr>
          <p:spPr>
            <a:xfrm>
              <a:off x="0" y="0"/>
              <a:ext cx="2325920" cy="977540"/>
            </a:xfrm>
            <a:custGeom>
              <a:avLst/>
              <a:gdLst/>
              <a:ahLst/>
              <a:cxnLst/>
              <a:rect l="l" t="t" r="r" b="b"/>
              <a:pathLst>
                <a:path w="2325920" h="977540">
                  <a:moveTo>
                    <a:pt x="44709" y="0"/>
                  </a:moveTo>
                  <a:lnTo>
                    <a:pt x="2281211" y="0"/>
                  </a:lnTo>
                  <a:cubicBezTo>
                    <a:pt x="2293069" y="0"/>
                    <a:pt x="2304441" y="4710"/>
                    <a:pt x="2312825" y="13095"/>
                  </a:cubicBezTo>
                  <a:cubicBezTo>
                    <a:pt x="2321210" y="21480"/>
                    <a:pt x="2325920" y="32852"/>
                    <a:pt x="2325920" y="44709"/>
                  </a:cubicBezTo>
                  <a:lnTo>
                    <a:pt x="2325920" y="932831"/>
                  </a:lnTo>
                  <a:cubicBezTo>
                    <a:pt x="2325920" y="957523"/>
                    <a:pt x="2305903" y="977540"/>
                    <a:pt x="2281211" y="977540"/>
                  </a:cubicBezTo>
                  <a:lnTo>
                    <a:pt x="44709" y="977540"/>
                  </a:lnTo>
                  <a:cubicBezTo>
                    <a:pt x="20017" y="977540"/>
                    <a:pt x="0" y="957523"/>
                    <a:pt x="0" y="932831"/>
                  </a:cubicBezTo>
                  <a:lnTo>
                    <a:pt x="0" y="44709"/>
                  </a:lnTo>
                  <a:cubicBezTo>
                    <a:pt x="0" y="32852"/>
                    <a:pt x="4710" y="21480"/>
                    <a:pt x="13095" y="13095"/>
                  </a:cubicBezTo>
                  <a:cubicBezTo>
                    <a:pt x="21480" y="4710"/>
                    <a:pt x="32852" y="0"/>
                    <a:pt x="44709" y="0"/>
                  </a:cubicBezTo>
                  <a:close/>
                </a:path>
              </a:pathLst>
            </a:custGeom>
            <a:solidFill>
              <a:srgbClr val="BDE8F6"/>
            </a:solidFill>
          </p:spPr>
          <p:txBody>
            <a:bodyPr/>
            <a:lstStyle/>
            <a:p>
              <a:endParaRPr lang="en-US" dirty="0"/>
            </a:p>
          </p:txBody>
        </p:sp>
        <p:sp>
          <p:nvSpPr>
            <p:cNvPr id="8" name="TextBox 8"/>
            <p:cNvSpPr txBox="1"/>
            <p:nvPr/>
          </p:nvSpPr>
          <p:spPr>
            <a:xfrm>
              <a:off x="0" y="-28575"/>
              <a:ext cx="2325920" cy="1006115"/>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9" name="TextBox 9"/>
          <p:cNvSpPr txBox="1"/>
          <p:nvPr/>
        </p:nvSpPr>
        <p:spPr>
          <a:xfrm>
            <a:off x="4397680" y="3425129"/>
            <a:ext cx="9604877" cy="1661993"/>
          </a:xfrm>
          <a:prstGeom prst="rect">
            <a:avLst/>
          </a:prstGeom>
        </p:spPr>
        <p:txBody>
          <a:bodyPr wrap="square" lIns="0" tIns="0" rIns="0" bIns="0" rtlCol="0" anchor="t">
            <a:spAutoFit/>
          </a:bodyPr>
          <a:lstStyle/>
          <a:p>
            <a:pPr marL="0" marR="0" lvl="0" indent="0" algn="ctr" defTabSz="914400" rtl="0" eaLnBrk="1" fontAlgn="auto" latinLnBrk="0" hangingPunct="1">
              <a:spcBef>
                <a:spcPct val="0"/>
              </a:spcBef>
              <a:spcAft>
                <a:spcPts val="0"/>
              </a:spcAft>
              <a:buClrTx/>
              <a:buSzTx/>
              <a:buFontTx/>
              <a:buNone/>
              <a:tabLst/>
              <a:defRPr/>
            </a:pPr>
            <a:r>
              <a:rPr kumimoji="0" lang="en-US" sz="5400" b="0" i="0" u="none" strike="noStrike" kern="1200" cap="none" spc="0" normalizeH="0" baseline="0" noProof="0" dirty="0">
                <a:ln>
                  <a:noFill/>
                </a:ln>
                <a:solidFill>
                  <a:srgbClr val="102840"/>
                </a:solidFill>
                <a:effectLst/>
                <a:uLnTx/>
                <a:uFillTx/>
                <a:latin typeface="Solway Bold" panose="020B0604020202020204" charset="0"/>
                <a:ea typeface="Solway"/>
                <a:cs typeface="Solway"/>
                <a:sym typeface="Solway"/>
              </a:rPr>
              <a:t>First Year of Operations &amp;</a:t>
            </a:r>
          </a:p>
          <a:p>
            <a:pPr marL="0" marR="0" lvl="0" indent="0" algn="ctr" defTabSz="914400" rtl="0" eaLnBrk="1" fontAlgn="auto" latinLnBrk="0" hangingPunct="1">
              <a:spcBef>
                <a:spcPct val="0"/>
              </a:spcBef>
              <a:spcAft>
                <a:spcPts val="0"/>
              </a:spcAft>
              <a:buClrTx/>
              <a:buSzTx/>
              <a:buFontTx/>
              <a:buNone/>
              <a:tabLst/>
              <a:defRPr/>
            </a:pPr>
            <a:r>
              <a:rPr lang="en-US" sz="5400" dirty="0">
                <a:solidFill>
                  <a:srgbClr val="102840"/>
                </a:solidFill>
                <a:latin typeface="Solway Bold" panose="020B0604020202020204" charset="0"/>
                <a:ea typeface="Solway"/>
                <a:cs typeface="Solway"/>
                <a:sym typeface="Solway"/>
              </a:rPr>
              <a:t>Once Every 5 Years</a:t>
            </a:r>
            <a:endParaRPr kumimoji="0" lang="en-US" sz="5400" b="0" i="0" u="none" strike="noStrike" kern="1200" cap="none" spc="0" normalizeH="0" baseline="0" noProof="0" dirty="0">
              <a:ln>
                <a:noFill/>
              </a:ln>
              <a:solidFill>
                <a:srgbClr val="102840"/>
              </a:solidFill>
              <a:effectLst/>
              <a:uLnTx/>
              <a:uFillTx/>
              <a:latin typeface="Solway Bold" panose="020B0604020202020204" charset="0"/>
              <a:ea typeface="Solway"/>
              <a:cs typeface="Solway"/>
              <a:sym typeface="Solway"/>
            </a:endParaRPr>
          </a:p>
        </p:txBody>
      </p:sp>
      <p:grpSp>
        <p:nvGrpSpPr>
          <p:cNvPr id="10" name="Group 10"/>
          <p:cNvGrpSpPr/>
          <p:nvPr/>
        </p:nvGrpSpPr>
        <p:grpSpPr>
          <a:xfrm>
            <a:off x="3227880" y="6715224"/>
            <a:ext cx="11871949" cy="1503784"/>
            <a:chOff x="0" y="0"/>
            <a:chExt cx="2018703" cy="1025612"/>
          </a:xfrm>
        </p:grpSpPr>
        <p:sp>
          <p:nvSpPr>
            <p:cNvPr id="11" name="Freeform 11"/>
            <p:cNvSpPr/>
            <p:nvPr/>
          </p:nvSpPr>
          <p:spPr>
            <a:xfrm>
              <a:off x="0" y="0"/>
              <a:ext cx="2018703" cy="1025612"/>
            </a:xfrm>
            <a:custGeom>
              <a:avLst/>
              <a:gdLst/>
              <a:ahLst/>
              <a:cxnLst/>
              <a:rect l="l" t="t" r="r" b="b"/>
              <a:pathLst>
                <a:path w="2018703" h="1025612">
                  <a:moveTo>
                    <a:pt x="51513" y="0"/>
                  </a:moveTo>
                  <a:lnTo>
                    <a:pt x="1967189" y="0"/>
                  </a:lnTo>
                  <a:cubicBezTo>
                    <a:pt x="1980852" y="0"/>
                    <a:pt x="1993954" y="5427"/>
                    <a:pt x="2003615" y="15088"/>
                  </a:cubicBezTo>
                  <a:cubicBezTo>
                    <a:pt x="2013275" y="24749"/>
                    <a:pt x="2018703" y="37851"/>
                    <a:pt x="2018703" y="51513"/>
                  </a:cubicBezTo>
                  <a:lnTo>
                    <a:pt x="2018703" y="974098"/>
                  </a:lnTo>
                  <a:cubicBezTo>
                    <a:pt x="2018703" y="987761"/>
                    <a:pt x="2013275" y="1000863"/>
                    <a:pt x="2003615" y="1010524"/>
                  </a:cubicBezTo>
                  <a:cubicBezTo>
                    <a:pt x="1993954" y="1020185"/>
                    <a:pt x="1980852" y="1025612"/>
                    <a:pt x="1967189" y="1025612"/>
                  </a:cubicBezTo>
                  <a:lnTo>
                    <a:pt x="51513" y="1025612"/>
                  </a:lnTo>
                  <a:cubicBezTo>
                    <a:pt x="37851" y="1025612"/>
                    <a:pt x="24749" y="1020185"/>
                    <a:pt x="15088" y="1010524"/>
                  </a:cubicBezTo>
                  <a:cubicBezTo>
                    <a:pt x="5427" y="1000863"/>
                    <a:pt x="0" y="987761"/>
                    <a:pt x="0" y="974098"/>
                  </a:cubicBezTo>
                  <a:lnTo>
                    <a:pt x="0" y="51513"/>
                  </a:lnTo>
                  <a:cubicBezTo>
                    <a:pt x="0" y="37851"/>
                    <a:pt x="5427" y="24749"/>
                    <a:pt x="15088" y="15088"/>
                  </a:cubicBezTo>
                  <a:cubicBezTo>
                    <a:pt x="24749" y="5427"/>
                    <a:pt x="37851" y="0"/>
                    <a:pt x="51513" y="0"/>
                  </a:cubicBezTo>
                  <a:close/>
                </a:path>
              </a:pathLst>
            </a:custGeom>
            <a:solidFill>
              <a:srgbClr val="FF7F00"/>
            </a:solidFill>
          </p:spPr>
          <p:txBody>
            <a:bodyPr/>
            <a:lstStyle/>
            <a:p>
              <a:endParaRPr lang="en-US" dirty="0"/>
            </a:p>
          </p:txBody>
        </p:sp>
        <p:sp>
          <p:nvSpPr>
            <p:cNvPr id="12" name="TextBox 12"/>
            <p:cNvSpPr txBox="1"/>
            <p:nvPr/>
          </p:nvSpPr>
          <p:spPr>
            <a:xfrm>
              <a:off x="0" y="-28575"/>
              <a:ext cx="2018703" cy="1054187"/>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3" name="Group 13"/>
          <p:cNvGrpSpPr/>
          <p:nvPr/>
        </p:nvGrpSpPr>
        <p:grpSpPr>
          <a:xfrm>
            <a:off x="3828019" y="6830522"/>
            <a:ext cx="10850877" cy="1262331"/>
            <a:chOff x="-18674" y="-28575"/>
            <a:chExt cx="1899466" cy="934934"/>
          </a:xfrm>
        </p:grpSpPr>
        <p:sp>
          <p:nvSpPr>
            <p:cNvPr id="14" name="Freeform 14"/>
            <p:cNvSpPr/>
            <p:nvPr/>
          </p:nvSpPr>
          <p:spPr>
            <a:xfrm>
              <a:off x="-18674" y="6114"/>
              <a:ext cx="1880792" cy="900245"/>
            </a:xfrm>
            <a:custGeom>
              <a:avLst/>
              <a:gdLst/>
              <a:ahLst/>
              <a:cxnLst/>
              <a:rect l="l" t="t" r="r" b="b"/>
              <a:pathLst>
                <a:path w="1880792" h="900245">
                  <a:moveTo>
                    <a:pt x="55291" y="0"/>
                  </a:moveTo>
                  <a:lnTo>
                    <a:pt x="1825501" y="0"/>
                  </a:lnTo>
                  <a:cubicBezTo>
                    <a:pt x="1856037" y="0"/>
                    <a:pt x="1880792" y="24754"/>
                    <a:pt x="1880792" y="55291"/>
                  </a:cubicBezTo>
                  <a:lnTo>
                    <a:pt x="1880792" y="844954"/>
                  </a:lnTo>
                  <a:cubicBezTo>
                    <a:pt x="1880792" y="875490"/>
                    <a:pt x="1856037" y="900245"/>
                    <a:pt x="1825501" y="900245"/>
                  </a:cubicBezTo>
                  <a:lnTo>
                    <a:pt x="55291" y="900245"/>
                  </a:lnTo>
                  <a:cubicBezTo>
                    <a:pt x="24754" y="900245"/>
                    <a:pt x="0" y="875490"/>
                    <a:pt x="0" y="844954"/>
                  </a:cubicBezTo>
                  <a:lnTo>
                    <a:pt x="0" y="55291"/>
                  </a:lnTo>
                  <a:cubicBezTo>
                    <a:pt x="0" y="24754"/>
                    <a:pt x="24754" y="0"/>
                    <a:pt x="55291" y="0"/>
                  </a:cubicBezTo>
                  <a:close/>
                </a:path>
              </a:pathLst>
            </a:custGeom>
            <a:solidFill>
              <a:srgbClr val="EBB754"/>
            </a:solidFill>
          </p:spPr>
          <p:txBody>
            <a:bodyPr/>
            <a:lstStyle/>
            <a:p>
              <a:endParaRPr lang="en-US" sz="3600" dirty="0">
                <a:latin typeface="Solway" panose="020B0604020202020204" charset="0"/>
              </a:endParaRPr>
            </a:p>
          </p:txBody>
        </p:sp>
        <p:sp>
          <p:nvSpPr>
            <p:cNvPr id="15" name="TextBox 15"/>
            <p:cNvSpPr txBox="1"/>
            <p:nvPr/>
          </p:nvSpPr>
          <p:spPr>
            <a:xfrm>
              <a:off x="0" y="-28575"/>
              <a:ext cx="1880792" cy="928820"/>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6" name="TextBox 9">
            <a:extLst>
              <a:ext uri="{FF2B5EF4-FFF2-40B4-BE49-F238E27FC236}">
                <a16:creationId xmlns:a16="http://schemas.microsoft.com/office/drawing/2014/main" id="{C61885CB-F4D6-0270-F82D-E9359AD843CC}"/>
              </a:ext>
            </a:extLst>
          </p:cNvPr>
          <p:cNvSpPr txBox="1"/>
          <p:nvPr/>
        </p:nvSpPr>
        <p:spPr>
          <a:xfrm>
            <a:off x="5217303" y="7263790"/>
            <a:ext cx="8224674" cy="493725"/>
          </a:xfrm>
          <a:prstGeom prst="rect">
            <a:avLst/>
          </a:prstGeom>
        </p:spPr>
        <p:txBody>
          <a:bodyPr lIns="0" tIns="0" rIns="0" bIns="0" rtlCol="0" anchor="t">
            <a:spAutoFit/>
          </a:bodyPr>
          <a:lstStyle/>
          <a:p>
            <a:pPr marL="0" marR="0" lvl="0" indent="0" algn="ctr" defTabSz="914400" rtl="0" eaLnBrk="1" fontAlgn="auto" latinLnBrk="0" hangingPunct="1">
              <a:lnSpc>
                <a:spcPts val="3782"/>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102840"/>
                </a:solidFill>
                <a:effectLst/>
                <a:uLnTx/>
                <a:uFillTx/>
                <a:latin typeface="Solway Bold" panose="020B0604020202020204" charset="0"/>
                <a:ea typeface="Solway"/>
                <a:cs typeface="Solway"/>
                <a:sym typeface="Solway"/>
              </a:rPr>
              <a:t>Includes On-Site Monitoring</a:t>
            </a:r>
          </a:p>
        </p:txBody>
      </p:sp>
      <p:sp>
        <p:nvSpPr>
          <p:cNvPr id="30" name="Freeform 2">
            <a:extLst>
              <a:ext uri="{FF2B5EF4-FFF2-40B4-BE49-F238E27FC236}">
                <a16:creationId xmlns:a16="http://schemas.microsoft.com/office/drawing/2014/main" id="{07F9917F-5227-865F-5BE9-26C4CC1465B9}"/>
              </a:ext>
            </a:extLst>
          </p:cNvPr>
          <p:cNvSpPr/>
          <p:nvPr/>
        </p:nvSpPr>
        <p:spPr>
          <a:xfrm>
            <a:off x="16324826" y="2784396"/>
            <a:ext cx="1946748" cy="2099434"/>
          </a:xfrm>
          <a:custGeom>
            <a:avLst/>
            <a:gdLst/>
            <a:ahLst/>
            <a:cxnLst/>
            <a:rect l="l" t="t" r="r" b="b"/>
            <a:pathLst>
              <a:path w="1946748" h="2099434">
                <a:moveTo>
                  <a:pt x="0" y="0"/>
                </a:moveTo>
                <a:lnTo>
                  <a:pt x="1946748" y="0"/>
                </a:lnTo>
                <a:lnTo>
                  <a:pt x="1946748" y="2099434"/>
                </a:lnTo>
                <a:lnTo>
                  <a:pt x="0" y="209943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dirty="0"/>
          </a:p>
        </p:txBody>
      </p:sp>
      <p:sp>
        <p:nvSpPr>
          <p:cNvPr id="31" name="Freeform 3">
            <a:extLst>
              <a:ext uri="{FF2B5EF4-FFF2-40B4-BE49-F238E27FC236}">
                <a16:creationId xmlns:a16="http://schemas.microsoft.com/office/drawing/2014/main" id="{2B997804-6048-BB21-8911-162BB5BC292B}"/>
              </a:ext>
            </a:extLst>
          </p:cNvPr>
          <p:cNvSpPr/>
          <p:nvPr/>
        </p:nvSpPr>
        <p:spPr>
          <a:xfrm rot="16328275">
            <a:off x="15768453" y="8116853"/>
            <a:ext cx="1957678" cy="1870838"/>
          </a:xfrm>
          <a:custGeom>
            <a:avLst/>
            <a:gdLst/>
            <a:ahLst/>
            <a:cxnLst/>
            <a:rect l="l" t="t" r="r" b="b"/>
            <a:pathLst>
              <a:path w="2560978" h="2922278">
                <a:moveTo>
                  <a:pt x="0" y="0"/>
                </a:moveTo>
                <a:lnTo>
                  <a:pt x="2560978" y="0"/>
                </a:lnTo>
                <a:lnTo>
                  <a:pt x="2560978" y="2922277"/>
                </a:lnTo>
                <a:lnTo>
                  <a:pt x="0" y="292227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dirty="0"/>
          </a:p>
        </p:txBody>
      </p:sp>
      <p:sp>
        <p:nvSpPr>
          <p:cNvPr id="34" name="Freeform 6">
            <a:extLst>
              <a:ext uri="{FF2B5EF4-FFF2-40B4-BE49-F238E27FC236}">
                <a16:creationId xmlns:a16="http://schemas.microsoft.com/office/drawing/2014/main" id="{E6D67676-6DE0-D17F-2259-721AA0E38032}"/>
              </a:ext>
            </a:extLst>
          </p:cNvPr>
          <p:cNvSpPr/>
          <p:nvPr/>
        </p:nvSpPr>
        <p:spPr>
          <a:xfrm>
            <a:off x="16253401" y="4793062"/>
            <a:ext cx="1777515" cy="1890973"/>
          </a:xfrm>
          <a:custGeom>
            <a:avLst/>
            <a:gdLst/>
            <a:ahLst/>
            <a:cxnLst/>
            <a:rect l="l" t="t" r="r" b="b"/>
            <a:pathLst>
              <a:path w="2213903" h="2355216">
                <a:moveTo>
                  <a:pt x="0" y="0"/>
                </a:moveTo>
                <a:lnTo>
                  <a:pt x="2213904" y="0"/>
                </a:lnTo>
                <a:lnTo>
                  <a:pt x="2213904" y="2355216"/>
                </a:lnTo>
                <a:lnTo>
                  <a:pt x="0" y="235521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dirty="0"/>
          </a:p>
        </p:txBody>
      </p:sp>
      <p:sp>
        <p:nvSpPr>
          <p:cNvPr id="35" name="Freeform 7">
            <a:extLst>
              <a:ext uri="{FF2B5EF4-FFF2-40B4-BE49-F238E27FC236}">
                <a16:creationId xmlns:a16="http://schemas.microsoft.com/office/drawing/2014/main" id="{36ADDD7A-C1B0-3086-1FCA-3FC53471F60E}"/>
              </a:ext>
            </a:extLst>
          </p:cNvPr>
          <p:cNvSpPr/>
          <p:nvPr/>
        </p:nvSpPr>
        <p:spPr>
          <a:xfrm>
            <a:off x="-180200" y="3696412"/>
            <a:ext cx="2791539" cy="2258609"/>
          </a:xfrm>
          <a:custGeom>
            <a:avLst/>
            <a:gdLst/>
            <a:ahLst/>
            <a:cxnLst/>
            <a:rect l="l" t="t" r="r" b="b"/>
            <a:pathLst>
              <a:path w="2791539" h="2258609">
                <a:moveTo>
                  <a:pt x="0" y="0"/>
                </a:moveTo>
                <a:lnTo>
                  <a:pt x="2791539" y="0"/>
                </a:lnTo>
                <a:lnTo>
                  <a:pt x="2791539" y="2258609"/>
                </a:lnTo>
                <a:lnTo>
                  <a:pt x="0" y="225860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dirty="0"/>
          </a:p>
        </p:txBody>
      </p:sp>
      <p:sp>
        <p:nvSpPr>
          <p:cNvPr id="36" name="Freeform 8">
            <a:extLst>
              <a:ext uri="{FF2B5EF4-FFF2-40B4-BE49-F238E27FC236}">
                <a16:creationId xmlns:a16="http://schemas.microsoft.com/office/drawing/2014/main" id="{7B93162A-9CAD-2557-7041-317B2D52F8C2}"/>
              </a:ext>
            </a:extLst>
          </p:cNvPr>
          <p:cNvSpPr/>
          <p:nvPr/>
        </p:nvSpPr>
        <p:spPr>
          <a:xfrm rot="1475249">
            <a:off x="-944724" y="8901024"/>
            <a:ext cx="2284439" cy="1759544"/>
          </a:xfrm>
          <a:custGeom>
            <a:avLst/>
            <a:gdLst/>
            <a:ahLst/>
            <a:cxnLst/>
            <a:rect l="l" t="t" r="r" b="b"/>
            <a:pathLst>
              <a:path w="1883517" h="1181479">
                <a:moveTo>
                  <a:pt x="0" y="0"/>
                </a:moveTo>
                <a:lnTo>
                  <a:pt x="1883517" y="0"/>
                </a:lnTo>
                <a:lnTo>
                  <a:pt x="1883517" y="1181479"/>
                </a:lnTo>
                <a:lnTo>
                  <a:pt x="0" y="118147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dirty="0"/>
          </a:p>
        </p:txBody>
      </p:sp>
      <p:sp>
        <p:nvSpPr>
          <p:cNvPr id="37" name="Freeform 9">
            <a:extLst>
              <a:ext uri="{FF2B5EF4-FFF2-40B4-BE49-F238E27FC236}">
                <a16:creationId xmlns:a16="http://schemas.microsoft.com/office/drawing/2014/main" id="{8443B34D-5EE3-2AAE-1417-0E65620A3835}"/>
              </a:ext>
            </a:extLst>
          </p:cNvPr>
          <p:cNvSpPr/>
          <p:nvPr/>
        </p:nvSpPr>
        <p:spPr>
          <a:xfrm>
            <a:off x="-254967" y="6272364"/>
            <a:ext cx="1777515" cy="1318593"/>
          </a:xfrm>
          <a:custGeom>
            <a:avLst/>
            <a:gdLst/>
            <a:ahLst/>
            <a:cxnLst/>
            <a:rect l="l" t="t" r="r" b="b"/>
            <a:pathLst>
              <a:path w="1777515" h="1318593">
                <a:moveTo>
                  <a:pt x="0" y="0"/>
                </a:moveTo>
                <a:lnTo>
                  <a:pt x="1777515" y="0"/>
                </a:lnTo>
                <a:lnTo>
                  <a:pt x="1777515" y="1318593"/>
                </a:lnTo>
                <a:lnTo>
                  <a:pt x="0" y="1318593"/>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dirty="0"/>
          </a:p>
        </p:txBody>
      </p:sp>
      <p:sp>
        <p:nvSpPr>
          <p:cNvPr id="38" name="Freeform 9">
            <a:extLst>
              <a:ext uri="{FF2B5EF4-FFF2-40B4-BE49-F238E27FC236}">
                <a16:creationId xmlns:a16="http://schemas.microsoft.com/office/drawing/2014/main" id="{976E5B0F-4E11-9D78-8C81-CFB32889C729}"/>
              </a:ext>
            </a:extLst>
          </p:cNvPr>
          <p:cNvSpPr/>
          <p:nvPr/>
        </p:nvSpPr>
        <p:spPr>
          <a:xfrm>
            <a:off x="2452474" y="9052272"/>
            <a:ext cx="1893375" cy="1545682"/>
          </a:xfrm>
          <a:custGeom>
            <a:avLst/>
            <a:gdLst/>
            <a:ahLst/>
            <a:cxnLst/>
            <a:rect l="l" t="t" r="r" b="b"/>
            <a:pathLst>
              <a:path w="3085568" h="2518945">
                <a:moveTo>
                  <a:pt x="0" y="0"/>
                </a:moveTo>
                <a:lnTo>
                  <a:pt x="3085568" y="0"/>
                </a:lnTo>
                <a:lnTo>
                  <a:pt x="3085568" y="2518945"/>
                </a:lnTo>
                <a:lnTo>
                  <a:pt x="0" y="2518945"/>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3B508B"/>
        </a:solidFill>
        <a:effectLst/>
      </p:bgPr>
    </p:bg>
    <p:spTree>
      <p:nvGrpSpPr>
        <p:cNvPr id="1" name=""/>
        <p:cNvGrpSpPr/>
        <p:nvPr/>
      </p:nvGrpSpPr>
      <p:grpSpPr>
        <a:xfrm>
          <a:off x="0" y="0"/>
          <a:ext cx="0" cy="0"/>
          <a:chOff x="0" y="0"/>
          <a:chExt cx="0" cy="0"/>
        </a:xfrm>
      </p:grpSpPr>
      <p:sp>
        <p:nvSpPr>
          <p:cNvPr id="2" name="Freeform 2"/>
          <p:cNvSpPr/>
          <p:nvPr/>
        </p:nvSpPr>
        <p:spPr>
          <a:xfrm>
            <a:off x="-947667" y="5366896"/>
            <a:ext cx="3478698" cy="2947406"/>
          </a:xfrm>
          <a:custGeom>
            <a:avLst/>
            <a:gdLst/>
            <a:ahLst/>
            <a:cxnLst/>
            <a:rect l="l" t="t" r="r" b="b"/>
            <a:pathLst>
              <a:path w="3478698" h="2947406">
                <a:moveTo>
                  <a:pt x="0" y="0"/>
                </a:moveTo>
                <a:lnTo>
                  <a:pt x="3478698" y="0"/>
                </a:lnTo>
                <a:lnTo>
                  <a:pt x="3478698" y="2947406"/>
                </a:lnTo>
                <a:lnTo>
                  <a:pt x="0" y="29474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3641016" y="8481803"/>
            <a:ext cx="3618284" cy="2269651"/>
          </a:xfrm>
          <a:custGeom>
            <a:avLst/>
            <a:gdLst/>
            <a:ahLst/>
            <a:cxnLst/>
            <a:rect l="l" t="t" r="r" b="b"/>
            <a:pathLst>
              <a:path w="3618284" h="2269651">
                <a:moveTo>
                  <a:pt x="0" y="0"/>
                </a:moveTo>
                <a:lnTo>
                  <a:pt x="3618284" y="0"/>
                </a:lnTo>
                <a:lnTo>
                  <a:pt x="3618284" y="2269650"/>
                </a:lnTo>
                <a:lnTo>
                  <a:pt x="0" y="2269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8716479" y="5526653"/>
            <a:ext cx="5051652" cy="4114800"/>
          </a:xfrm>
          <a:custGeom>
            <a:avLst/>
            <a:gdLst/>
            <a:ahLst/>
            <a:cxnLst/>
            <a:rect l="l" t="t" r="r" b="b"/>
            <a:pathLst>
              <a:path w="5051652" h="4114800">
                <a:moveTo>
                  <a:pt x="0" y="0"/>
                </a:moveTo>
                <a:lnTo>
                  <a:pt x="5051652" y="0"/>
                </a:lnTo>
                <a:lnTo>
                  <a:pt x="505165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70455" y="8394435"/>
            <a:ext cx="4481465" cy="4114800"/>
          </a:xfrm>
          <a:custGeom>
            <a:avLst/>
            <a:gdLst/>
            <a:ahLst/>
            <a:cxnLst/>
            <a:rect l="l" t="t" r="r" b="b"/>
            <a:pathLst>
              <a:path w="4481465" h="4114800">
                <a:moveTo>
                  <a:pt x="0" y="0"/>
                </a:moveTo>
                <a:lnTo>
                  <a:pt x="4481465" y="0"/>
                </a:lnTo>
                <a:lnTo>
                  <a:pt x="448146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5206400" y="6337035"/>
            <a:ext cx="2773456" cy="2057400"/>
          </a:xfrm>
          <a:custGeom>
            <a:avLst/>
            <a:gdLst/>
            <a:ahLst/>
            <a:cxnLst/>
            <a:rect l="l" t="t" r="r" b="b"/>
            <a:pathLst>
              <a:path w="2773456" h="2057400">
                <a:moveTo>
                  <a:pt x="0" y="0"/>
                </a:moveTo>
                <a:lnTo>
                  <a:pt x="2773456" y="0"/>
                </a:lnTo>
                <a:lnTo>
                  <a:pt x="2773456" y="2057400"/>
                </a:lnTo>
                <a:lnTo>
                  <a:pt x="0" y="20574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2212976">
            <a:off x="6721567" y="8187262"/>
            <a:ext cx="4844867" cy="2440051"/>
          </a:xfrm>
          <a:custGeom>
            <a:avLst/>
            <a:gdLst/>
            <a:ahLst/>
            <a:cxnLst/>
            <a:rect l="l" t="t" r="r" b="b"/>
            <a:pathLst>
              <a:path w="4844867" h="2440051">
                <a:moveTo>
                  <a:pt x="0" y="0"/>
                </a:moveTo>
                <a:lnTo>
                  <a:pt x="4844866" y="0"/>
                </a:lnTo>
                <a:lnTo>
                  <a:pt x="4844866" y="2440051"/>
                </a:lnTo>
                <a:lnTo>
                  <a:pt x="0" y="244005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6453127" y="3309496"/>
            <a:ext cx="3261914" cy="4114800"/>
          </a:xfrm>
          <a:custGeom>
            <a:avLst/>
            <a:gdLst/>
            <a:ahLst/>
            <a:cxnLst/>
            <a:rect l="l" t="t" r="r" b="b"/>
            <a:pathLst>
              <a:path w="3261914" h="4114800">
                <a:moveTo>
                  <a:pt x="0" y="0"/>
                </a:moveTo>
                <a:lnTo>
                  <a:pt x="3261914" y="0"/>
                </a:lnTo>
                <a:lnTo>
                  <a:pt x="3261914"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1253510">
            <a:off x="4429617" y="8084490"/>
            <a:ext cx="2223836" cy="2347620"/>
          </a:xfrm>
          <a:custGeom>
            <a:avLst/>
            <a:gdLst/>
            <a:ahLst/>
            <a:cxnLst/>
            <a:rect l="l" t="t" r="r" b="b"/>
            <a:pathLst>
              <a:path w="2223836" h="2347620">
                <a:moveTo>
                  <a:pt x="0" y="0"/>
                </a:moveTo>
                <a:lnTo>
                  <a:pt x="2223836" y="0"/>
                </a:lnTo>
                <a:lnTo>
                  <a:pt x="2223836" y="2347620"/>
                </a:lnTo>
                <a:lnTo>
                  <a:pt x="0" y="234762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693725" y="3538486"/>
            <a:ext cx="2814654" cy="1304976"/>
          </a:xfrm>
          <a:custGeom>
            <a:avLst/>
            <a:gdLst/>
            <a:ahLst/>
            <a:cxnLst/>
            <a:rect l="l" t="t" r="r" b="b"/>
            <a:pathLst>
              <a:path w="2814654" h="1304976">
                <a:moveTo>
                  <a:pt x="0" y="0"/>
                </a:moveTo>
                <a:lnTo>
                  <a:pt x="2814654" y="0"/>
                </a:lnTo>
                <a:lnTo>
                  <a:pt x="2814654" y="1304977"/>
                </a:lnTo>
                <a:lnTo>
                  <a:pt x="0" y="130497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1"/>
          <p:cNvGrpSpPr/>
          <p:nvPr/>
        </p:nvGrpSpPr>
        <p:grpSpPr>
          <a:xfrm>
            <a:off x="1334594" y="2263596"/>
            <a:ext cx="15924706" cy="6336509"/>
            <a:chOff x="0" y="0"/>
            <a:chExt cx="4194161" cy="1668875"/>
          </a:xfrm>
        </p:grpSpPr>
        <p:sp>
          <p:nvSpPr>
            <p:cNvPr id="12" name="Freeform 12"/>
            <p:cNvSpPr/>
            <p:nvPr/>
          </p:nvSpPr>
          <p:spPr>
            <a:xfrm>
              <a:off x="0" y="0"/>
              <a:ext cx="4194161" cy="1668875"/>
            </a:xfrm>
            <a:custGeom>
              <a:avLst/>
              <a:gdLst/>
              <a:ahLst/>
              <a:cxnLst/>
              <a:rect l="l" t="t" r="r" b="b"/>
              <a:pathLst>
                <a:path w="4194161" h="1668875">
                  <a:moveTo>
                    <a:pt x="24794" y="0"/>
                  </a:moveTo>
                  <a:lnTo>
                    <a:pt x="4169367" y="0"/>
                  </a:lnTo>
                  <a:cubicBezTo>
                    <a:pt x="4175943" y="0"/>
                    <a:pt x="4182249" y="2612"/>
                    <a:pt x="4186899" y="7262"/>
                  </a:cubicBezTo>
                  <a:cubicBezTo>
                    <a:pt x="4191549" y="11912"/>
                    <a:pt x="4194161" y="18218"/>
                    <a:pt x="4194161" y="24794"/>
                  </a:cubicBezTo>
                  <a:lnTo>
                    <a:pt x="4194161" y="1644081"/>
                  </a:lnTo>
                  <a:cubicBezTo>
                    <a:pt x="4194161" y="1650656"/>
                    <a:pt x="4191549" y="1656963"/>
                    <a:pt x="4186899" y="1661613"/>
                  </a:cubicBezTo>
                  <a:cubicBezTo>
                    <a:pt x="4182249" y="1666262"/>
                    <a:pt x="4175943" y="1668875"/>
                    <a:pt x="4169367" y="1668875"/>
                  </a:cubicBezTo>
                  <a:lnTo>
                    <a:pt x="24794" y="1668875"/>
                  </a:lnTo>
                  <a:cubicBezTo>
                    <a:pt x="18218" y="1668875"/>
                    <a:pt x="11912" y="1666262"/>
                    <a:pt x="7262" y="1661613"/>
                  </a:cubicBezTo>
                  <a:cubicBezTo>
                    <a:pt x="2612" y="1656963"/>
                    <a:pt x="0" y="1650656"/>
                    <a:pt x="0" y="1644081"/>
                  </a:cubicBezTo>
                  <a:lnTo>
                    <a:pt x="0" y="24794"/>
                  </a:lnTo>
                  <a:cubicBezTo>
                    <a:pt x="0" y="18218"/>
                    <a:pt x="2612" y="11912"/>
                    <a:pt x="7262" y="7262"/>
                  </a:cubicBezTo>
                  <a:cubicBezTo>
                    <a:pt x="11912" y="2612"/>
                    <a:pt x="18218" y="0"/>
                    <a:pt x="24794" y="0"/>
                  </a:cubicBezTo>
                  <a:close/>
                </a:path>
              </a:pathLst>
            </a:custGeom>
            <a:solidFill>
              <a:srgbClr val="009D9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0" y="-28575"/>
              <a:ext cx="4194161" cy="1697450"/>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2120929" y="2726169"/>
            <a:ext cx="14332198" cy="5301999"/>
            <a:chOff x="0" y="0"/>
            <a:chExt cx="3774735" cy="1396411"/>
          </a:xfrm>
        </p:grpSpPr>
        <p:sp>
          <p:nvSpPr>
            <p:cNvPr id="15" name="Freeform 15"/>
            <p:cNvSpPr/>
            <p:nvPr/>
          </p:nvSpPr>
          <p:spPr>
            <a:xfrm>
              <a:off x="0" y="0"/>
              <a:ext cx="3774735" cy="1396411"/>
            </a:xfrm>
            <a:custGeom>
              <a:avLst/>
              <a:gdLst/>
              <a:ahLst/>
              <a:cxnLst/>
              <a:rect l="l" t="t" r="r" b="b"/>
              <a:pathLst>
                <a:path w="3774735" h="1396411">
                  <a:moveTo>
                    <a:pt x="27549" y="0"/>
                  </a:moveTo>
                  <a:lnTo>
                    <a:pt x="3747186" y="0"/>
                  </a:lnTo>
                  <a:cubicBezTo>
                    <a:pt x="3762401" y="0"/>
                    <a:pt x="3774735" y="12334"/>
                    <a:pt x="3774735" y="27549"/>
                  </a:cubicBezTo>
                  <a:lnTo>
                    <a:pt x="3774735" y="1368862"/>
                  </a:lnTo>
                  <a:cubicBezTo>
                    <a:pt x="3774735" y="1376169"/>
                    <a:pt x="3771833" y="1383176"/>
                    <a:pt x="3766666" y="1388342"/>
                  </a:cubicBezTo>
                  <a:cubicBezTo>
                    <a:pt x="3761500" y="1393509"/>
                    <a:pt x="3754493" y="1396411"/>
                    <a:pt x="3747186" y="1396411"/>
                  </a:cubicBezTo>
                  <a:lnTo>
                    <a:pt x="27549" y="1396411"/>
                  </a:lnTo>
                  <a:cubicBezTo>
                    <a:pt x="20243" y="1396411"/>
                    <a:pt x="13235" y="1393509"/>
                    <a:pt x="8069" y="1388342"/>
                  </a:cubicBezTo>
                  <a:cubicBezTo>
                    <a:pt x="2902" y="1383176"/>
                    <a:pt x="0" y="1376169"/>
                    <a:pt x="0" y="1368862"/>
                  </a:cubicBezTo>
                  <a:lnTo>
                    <a:pt x="0" y="27549"/>
                  </a:lnTo>
                  <a:cubicBezTo>
                    <a:pt x="0" y="20243"/>
                    <a:pt x="2902" y="13235"/>
                    <a:pt x="8069" y="8069"/>
                  </a:cubicBezTo>
                  <a:cubicBezTo>
                    <a:pt x="13235" y="2902"/>
                    <a:pt x="20243" y="0"/>
                    <a:pt x="27549" y="0"/>
                  </a:cubicBezTo>
                  <a:close/>
                </a:path>
              </a:pathLst>
            </a:custGeom>
            <a:solidFill>
              <a:srgbClr val="A0E3F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28575"/>
              <a:ext cx="3774735" cy="1424986"/>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TextBox 17"/>
          <p:cNvSpPr txBox="1"/>
          <p:nvPr/>
        </p:nvSpPr>
        <p:spPr>
          <a:xfrm>
            <a:off x="3852910" y="3026022"/>
            <a:ext cx="10337318" cy="4558030"/>
          </a:xfrm>
          <a:prstGeom prst="rect">
            <a:avLst/>
          </a:prstGeom>
        </p:spPr>
        <p:txBody>
          <a:bodyPr lIns="0" tIns="0" rIns="0" bIns="0" rtlCol="0" anchor="t">
            <a:spAutoFit/>
          </a:bodyPr>
          <a:lstStyle/>
          <a:p>
            <a:pPr marL="928368" marR="0" lvl="1" indent="-464184" algn="l" defTabSz="914400" rtl="0" eaLnBrk="1" fontAlgn="auto" latinLnBrk="0" hangingPunct="1">
              <a:lnSpc>
                <a:spcPts val="6019"/>
              </a:lnSpc>
              <a:spcBef>
                <a:spcPts val="0"/>
              </a:spcBef>
              <a:spcAft>
                <a:spcPts val="0"/>
              </a:spcAft>
              <a:buClrTx/>
              <a:buSzTx/>
              <a:buFont typeface="Arial"/>
              <a:buChar char="•"/>
              <a:tabLst/>
              <a:defRPr/>
            </a:pPr>
            <a:r>
              <a:rPr kumimoji="0" lang="en-US" sz="4299" b="1" i="0" u="none" strike="noStrike" kern="1200" cap="none" spc="0" normalizeH="0" baseline="0" noProof="0">
                <a:ln>
                  <a:noFill/>
                </a:ln>
                <a:solidFill>
                  <a:srgbClr val="000000"/>
                </a:solidFill>
                <a:effectLst/>
                <a:uLnTx/>
                <a:uFillTx/>
                <a:latin typeface="Solway Bold"/>
                <a:ea typeface="Solway Bold"/>
                <a:cs typeface="Solway Bold"/>
                <a:sym typeface="Solway Bold"/>
              </a:rPr>
              <a:t>Program Costs </a:t>
            </a:r>
          </a:p>
          <a:p>
            <a:pPr marL="928368" marR="0" lvl="1" indent="-464184" algn="l" defTabSz="914400" rtl="0" eaLnBrk="1" fontAlgn="auto" latinLnBrk="0" hangingPunct="1">
              <a:lnSpc>
                <a:spcPts val="6019"/>
              </a:lnSpc>
              <a:spcBef>
                <a:spcPts val="0"/>
              </a:spcBef>
              <a:spcAft>
                <a:spcPts val="0"/>
              </a:spcAft>
              <a:buClrTx/>
              <a:buSzTx/>
              <a:buFont typeface="Arial"/>
              <a:buChar char="•"/>
              <a:tabLst/>
              <a:defRPr/>
            </a:pPr>
            <a:r>
              <a:rPr kumimoji="0" lang="en-US" sz="4299" b="1" i="0" u="none" strike="noStrike" kern="1200" cap="none" spc="0" normalizeH="0" baseline="0" noProof="0">
                <a:ln>
                  <a:noFill/>
                </a:ln>
                <a:solidFill>
                  <a:srgbClr val="000000"/>
                </a:solidFill>
                <a:effectLst/>
                <a:uLnTx/>
                <a:uFillTx/>
                <a:latin typeface="Solway Bold"/>
                <a:ea typeface="Solway Bold"/>
                <a:cs typeface="Solway Bold"/>
                <a:sym typeface="Solway Bold"/>
              </a:rPr>
              <a:t>Infrastructure Requirements</a:t>
            </a:r>
          </a:p>
          <a:p>
            <a:pPr marL="928368" marR="0" lvl="1" indent="-464184" algn="l" defTabSz="914400" rtl="0" eaLnBrk="1" fontAlgn="auto" latinLnBrk="0" hangingPunct="1">
              <a:lnSpc>
                <a:spcPts val="6019"/>
              </a:lnSpc>
              <a:spcBef>
                <a:spcPts val="0"/>
              </a:spcBef>
              <a:spcAft>
                <a:spcPts val="0"/>
              </a:spcAft>
              <a:buClrTx/>
              <a:buSzTx/>
              <a:buFont typeface="Arial"/>
              <a:buChar char="•"/>
              <a:tabLst/>
              <a:defRPr/>
            </a:pPr>
            <a:r>
              <a:rPr kumimoji="0" lang="en-US" sz="4299" b="1" i="0" u="none" strike="noStrike" kern="1200" cap="none" spc="0" normalizeH="0" baseline="0" noProof="0">
                <a:ln>
                  <a:noFill/>
                </a:ln>
                <a:solidFill>
                  <a:srgbClr val="000000"/>
                </a:solidFill>
                <a:effectLst/>
                <a:uLnTx/>
                <a:uFillTx/>
                <a:latin typeface="Solway Bold"/>
                <a:ea typeface="Solway Bold"/>
                <a:cs typeface="Solway Bold"/>
                <a:sym typeface="Solway Bold"/>
              </a:rPr>
              <a:t>Meal Volume and Feasibility</a:t>
            </a:r>
          </a:p>
          <a:p>
            <a:pPr marL="928368" marR="0" lvl="1" indent="-464184" algn="l" defTabSz="914400" rtl="0" eaLnBrk="1" fontAlgn="auto" latinLnBrk="0" hangingPunct="1">
              <a:lnSpc>
                <a:spcPts val="6019"/>
              </a:lnSpc>
              <a:spcBef>
                <a:spcPts val="0"/>
              </a:spcBef>
              <a:spcAft>
                <a:spcPts val="0"/>
              </a:spcAft>
              <a:buClrTx/>
              <a:buSzTx/>
              <a:buFont typeface="Arial"/>
              <a:buChar char="•"/>
              <a:tabLst/>
              <a:defRPr/>
            </a:pPr>
            <a:r>
              <a:rPr kumimoji="0" lang="en-US" sz="4299" b="1" i="0" u="none" strike="noStrike" kern="1200" cap="none" spc="0" normalizeH="0" baseline="0" noProof="0">
                <a:ln>
                  <a:noFill/>
                </a:ln>
                <a:solidFill>
                  <a:srgbClr val="000000"/>
                </a:solidFill>
                <a:effectLst/>
                <a:uLnTx/>
                <a:uFillTx/>
                <a:latin typeface="Solway Bold"/>
                <a:ea typeface="Solway Bold"/>
                <a:cs typeface="Solway Bold"/>
                <a:sym typeface="Solway Bold"/>
              </a:rPr>
              <a:t>Budget Impact and Sustainability</a:t>
            </a:r>
          </a:p>
          <a:p>
            <a:pPr marL="928368" marR="0" lvl="1" indent="-464184" algn="l" defTabSz="914400" rtl="0" eaLnBrk="1" fontAlgn="auto" latinLnBrk="0" hangingPunct="1">
              <a:lnSpc>
                <a:spcPts val="6019"/>
              </a:lnSpc>
              <a:spcBef>
                <a:spcPts val="0"/>
              </a:spcBef>
              <a:spcAft>
                <a:spcPts val="0"/>
              </a:spcAft>
              <a:buClrTx/>
              <a:buSzTx/>
              <a:buFont typeface="Arial"/>
              <a:buChar char="•"/>
              <a:tabLst/>
              <a:defRPr/>
            </a:pPr>
            <a:r>
              <a:rPr kumimoji="0" lang="en-US" sz="4299" b="1" i="0" u="none" strike="noStrike" kern="1200" cap="none" spc="0" normalizeH="0" baseline="0" noProof="0">
                <a:ln>
                  <a:noFill/>
                </a:ln>
                <a:solidFill>
                  <a:srgbClr val="000000"/>
                </a:solidFill>
                <a:effectLst/>
                <a:uLnTx/>
                <a:uFillTx/>
                <a:latin typeface="Solway Bold"/>
                <a:ea typeface="Solway Bold"/>
                <a:cs typeface="Solway Bold"/>
                <a:sym typeface="Solway Bold"/>
              </a:rPr>
              <a:t>Revenue Reinvestment</a:t>
            </a:r>
          </a:p>
          <a:p>
            <a:pPr marL="928368" marR="0" lvl="1" indent="-464184" algn="l" defTabSz="914400" rtl="0" eaLnBrk="1" fontAlgn="auto" latinLnBrk="0" hangingPunct="1">
              <a:lnSpc>
                <a:spcPts val="6019"/>
              </a:lnSpc>
              <a:spcBef>
                <a:spcPct val="0"/>
              </a:spcBef>
              <a:spcAft>
                <a:spcPts val="0"/>
              </a:spcAft>
              <a:buClrTx/>
              <a:buSzTx/>
              <a:buFont typeface="Arial"/>
              <a:buChar char="•"/>
              <a:tabLst/>
              <a:defRPr/>
            </a:pPr>
            <a:r>
              <a:rPr kumimoji="0" lang="en-US" sz="4299" b="1" i="0" u="none" strike="noStrike" kern="1200" cap="none" spc="0" normalizeH="0" baseline="0" noProof="0">
                <a:ln>
                  <a:noFill/>
                </a:ln>
                <a:solidFill>
                  <a:srgbClr val="000000"/>
                </a:solidFill>
                <a:effectLst/>
                <a:uLnTx/>
                <a:uFillTx/>
                <a:latin typeface="Solway Bold"/>
                <a:ea typeface="Solway Bold"/>
                <a:cs typeface="Solway Bold"/>
                <a:sym typeface="Solway Bold"/>
              </a:rPr>
              <a:t>Financial Oversight</a:t>
            </a:r>
          </a:p>
        </p:txBody>
      </p:sp>
      <p:sp>
        <p:nvSpPr>
          <p:cNvPr id="18" name="TextBox 18"/>
          <p:cNvSpPr txBox="1"/>
          <p:nvPr/>
        </p:nvSpPr>
        <p:spPr>
          <a:xfrm>
            <a:off x="1334594" y="648179"/>
            <a:ext cx="15924706" cy="1208191"/>
          </a:xfrm>
          <a:prstGeom prst="rect">
            <a:avLst/>
          </a:prstGeom>
        </p:spPr>
        <p:txBody>
          <a:bodyPr lIns="0" tIns="0" rIns="0" bIns="0" rtlCol="0" anchor="t">
            <a:spAutoFit/>
          </a:bodyPr>
          <a:lstStyle/>
          <a:p>
            <a:pPr marL="0" marR="0" lvl="0" indent="0" algn="ctr" defTabSz="914400" rtl="0" eaLnBrk="1" fontAlgn="auto" latinLnBrk="0" hangingPunct="1">
              <a:lnSpc>
                <a:spcPts val="8833"/>
              </a:lnSpc>
              <a:spcBef>
                <a:spcPts val="0"/>
              </a:spcBef>
              <a:spcAft>
                <a:spcPts val="0"/>
              </a:spcAft>
              <a:buClrTx/>
              <a:buSzTx/>
              <a:buFontTx/>
              <a:buNone/>
              <a:tabLst/>
              <a:defRPr/>
            </a:pPr>
            <a:r>
              <a:rPr kumimoji="0" lang="en-US" sz="9601" b="1" i="0" u="none" strike="noStrike" kern="1200" cap="none" spc="0" normalizeH="0" baseline="0" noProof="0">
                <a:ln>
                  <a:noFill/>
                </a:ln>
                <a:solidFill>
                  <a:srgbClr val="FFDE59"/>
                </a:solidFill>
                <a:effectLst/>
                <a:uLnTx/>
                <a:uFillTx/>
                <a:latin typeface="Solway Bold"/>
                <a:ea typeface="Solway Bold"/>
                <a:cs typeface="Solway Bold"/>
                <a:sym typeface="Solway Bold"/>
              </a:rPr>
              <a:t>Financial Considerations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3B508B"/>
        </a:solidFill>
        <a:effectLst/>
      </p:bgPr>
    </p:bg>
    <p:spTree>
      <p:nvGrpSpPr>
        <p:cNvPr id="1" name=""/>
        <p:cNvGrpSpPr/>
        <p:nvPr/>
      </p:nvGrpSpPr>
      <p:grpSpPr>
        <a:xfrm>
          <a:off x="0" y="0"/>
          <a:ext cx="0" cy="0"/>
          <a:chOff x="0" y="0"/>
          <a:chExt cx="0" cy="0"/>
        </a:xfrm>
      </p:grpSpPr>
      <p:sp>
        <p:nvSpPr>
          <p:cNvPr id="2" name="Freeform 2"/>
          <p:cNvSpPr/>
          <p:nvPr/>
        </p:nvSpPr>
        <p:spPr>
          <a:xfrm>
            <a:off x="8345376" y="8804410"/>
            <a:ext cx="2232847" cy="2547855"/>
          </a:xfrm>
          <a:custGeom>
            <a:avLst/>
            <a:gdLst/>
            <a:ahLst/>
            <a:cxnLst/>
            <a:rect l="l" t="t" r="r" b="b"/>
            <a:pathLst>
              <a:path w="2232847" h="2547855">
                <a:moveTo>
                  <a:pt x="0" y="0"/>
                </a:moveTo>
                <a:lnTo>
                  <a:pt x="2232847" y="0"/>
                </a:lnTo>
                <a:lnTo>
                  <a:pt x="2232847" y="2547854"/>
                </a:lnTo>
                <a:lnTo>
                  <a:pt x="0" y="25478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1852847">
            <a:off x="3603741" y="9238414"/>
            <a:ext cx="2157639" cy="2295360"/>
          </a:xfrm>
          <a:custGeom>
            <a:avLst/>
            <a:gdLst/>
            <a:ahLst/>
            <a:cxnLst/>
            <a:rect l="l" t="t" r="r" b="b"/>
            <a:pathLst>
              <a:path w="2157639" h="2295360">
                <a:moveTo>
                  <a:pt x="0" y="0"/>
                </a:moveTo>
                <a:lnTo>
                  <a:pt x="2157639" y="0"/>
                </a:lnTo>
                <a:lnTo>
                  <a:pt x="2157639" y="2295360"/>
                </a:lnTo>
                <a:lnTo>
                  <a:pt x="0" y="22953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2430105">
            <a:off x="5426798" y="8453627"/>
            <a:ext cx="2996788" cy="1879803"/>
          </a:xfrm>
          <a:custGeom>
            <a:avLst/>
            <a:gdLst/>
            <a:ahLst/>
            <a:cxnLst/>
            <a:rect l="l" t="t" r="r" b="b"/>
            <a:pathLst>
              <a:path w="2996788" h="1879803">
                <a:moveTo>
                  <a:pt x="0" y="0"/>
                </a:moveTo>
                <a:lnTo>
                  <a:pt x="2996787" y="0"/>
                </a:lnTo>
                <a:lnTo>
                  <a:pt x="2996787" y="1879803"/>
                </a:lnTo>
                <a:lnTo>
                  <a:pt x="0" y="18798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2856381">
            <a:off x="2247845" y="9264639"/>
            <a:ext cx="1211331" cy="1959507"/>
          </a:xfrm>
          <a:custGeom>
            <a:avLst/>
            <a:gdLst/>
            <a:ahLst/>
            <a:cxnLst/>
            <a:rect l="l" t="t" r="r" b="b"/>
            <a:pathLst>
              <a:path w="1211331" h="1959507">
                <a:moveTo>
                  <a:pt x="0" y="0"/>
                </a:moveTo>
                <a:lnTo>
                  <a:pt x="1211332" y="0"/>
                </a:lnTo>
                <a:lnTo>
                  <a:pt x="1211332" y="1959507"/>
                </a:lnTo>
                <a:lnTo>
                  <a:pt x="0" y="195950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1333648">
            <a:off x="-119684" y="7761166"/>
            <a:ext cx="2661164" cy="2172478"/>
          </a:xfrm>
          <a:custGeom>
            <a:avLst/>
            <a:gdLst/>
            <a:ahLst/>
            <a:cxnLst/>
            <a:rect l="l" t="t" r="r" b="b"/>
            <a:pathLst>
              <a:path w="2661164" h="2172478">
                <a:moveTo>
                  <a:pt x="0" y="0"/>
                </a:moveTo>
                <a:lnTo>
                  <a:pt x="2661164" y="0"/>
                </a:lnTo>
                <a:lnTo>
                  <a:pt x="2661164" y="2172478"/>
                </a:lnTo>
                <a:lnTo>
                  <a:pt x="0" y="217247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2423482">
            <a:off x="15950399" y="8390528"/>
            <a:ext cx="2962425" cy="1491985"/>
          </a:xfrm>
          <a:custGeom>
            <a:avLst/>
            <a:gdLst/>
            <a:ahLst/>
            <a:cxnLst/>
            <a:rect l="l" t="t" r="r" b="b"/>
            <a:pathLst>
              <a:path w="2962425" h="1491985">
                <a:moveTo>
                  <a:pt x="0" y="0"/>
                </a:moveTo>
                <a:lnTo>
                  <a:pt x="2962424" y="0"/>
                </a:lnTo>
                <a:lnTo>
                  <a:pt x="2962424" y="1491985"/>
                </a:lnTo>
                <a:lnTo>
                  <a:pt x="0" y="14919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3074373" y="9258300"/>
            <a:ext cx="2868015" cy="2429991"/>
          </a:xfrm>
          <a:custGeom>
            <a:avLst/>
            <a:gdLst/>
            <a:ahLst/>
            <a:cxnLst/>
            <a:rect l="l" t="t" r="r" b="b"/>
            <a:pathLst>
              <a:path w="2868015" h="2429991">
                <a:moveTo>
                  <a:pt x="0" y="0"/>
                </a:moveTo>
                <a:lnTo>
                  <a:pt x="2868015" y="0"/>
                </a:lnTo>
                <a:lnTo>
                  <a:pt x="2868015" y="2429991"/>
                </a:lnTo>
                <a:lnTo>
                  <a:pt x="0" y="242999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1256859">
            <a:off x="10693523" y="9207288"/>
            <a:ext cx="1788175" cy="1887709"/>
          </a:xfrm>
          <a:custGeom>
            <a:avLst/>
            <a:gdLst/>
            <a:ahLst/>
            <a:cxnLst/>
            <a:rect l="l" t="t" r="r" b="b"/>
            <a:pathLst>
              <a:path w="1788175" h="1887709">
                <a:moveTo>
                  <a:pt x="0" y="0"/>
                </a:moveTo>
                <a:lnTo>
                  <a:pt x="1788175" y="0"/>
                </a:lnTo>
                <a:lnTo>
                  <a:pt x="1788175" y="1887709"/>
                </a:lnTo>
                <a:lnTo>
                  <a:pt x="0" y="188770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10"/>
          <p:cNvGrpSpPr/>
          <p:nvPr/>
        </p:nvGrpSpPr>
        <p:grpSpPr>
          <a:xfrm>
            <a:off x="1028700" y="2603854"/>
            <a:ext cx="16402911" cy="6789674"/>
            <a:chOff x="0" y="0"/>
            <a:chExt cx="3950127" cy="1635080"/>
          </a:xfrm>
        </p:grpSpPr>
        <p:sp>
          <p:nvSpPr>
            <p:cNvPr id="11" name="Freeform 11"/>
            <p:cNvSpPr/>
            <p:nvPr/>
          </p:nvSpPr>
          <p:spPr>
            <a:xfrm>
              <a:off x="0" y="0"/>
              <a:ext cx="3950127" cy="1635080"/>
            </a:xfrm>
            <a:custGeom>
              <a:avLst/>
              <a:gdLst/>
              <a:ahLst/>
              <a:cxnLst/>
              <a:rect l="l" t="t" r="r" b="b"/>
              <a:pathLst>
                <a:path w="3950127" h="1635080">
                  <a:moveTo>
                    <a:pt x="24071" y="0"/>
                  </a:moveTo>
                  <a:lnTo>
                    <a:pt x="3926055" y="0"/>
                  </a:lnTo>
                  <a:cubicBezTo>
                    <a:pt x="3939350" y="0"/>
                    <a:pt x="3950127" y="10777"/>
                    <a:pt x="3950127" y="24071"/>
                  </a:cubicBezTo>
                  <a:lnTo>
                    <a:pt x="3950127" y="1611009"/>
                  </a:lnTo>
                  <a:cubicBezTo>
                    <a:pt x="3950127" y="1624303"/>
                    <a:pt x="3939350" y="1635080"/>
                    <a:pt x="3926055" y="1635080"/>
                  </a:cubicBezTo>
                  <a:lnTo>
                    <a:pt x="24071" y="1635080"/>
                  </a:lnTo>
                  <a:cubicBezTo>
                    <a:pt x="10777" y="1635080"/>
                    <a:pt x="0" y="1624303"/>
                    <a:pt x="0" y="1611009"/>
                  </a:cubicBezTo>
                  <a:lnTo>
                    <a:pt x="0" y="24071"/>
                  </a:lnTo>
                  <a:cubicBezTo>
                    <a:pt x="0" y="10777"/>
                    <a:pt x="10777" y="0"/>
                    <a:pt x="24071" y="0"/>
                  </a:cubicBezTo>
                  <a:close/>
                </a:path>
              </a:pathLst>
            </a:custGeom>
            <a:solidFill>
              <a:srgbClr val="49326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0" y="-28575"/>
              <a:ext cx="3950127" cy="1663655"/>
            </a:xfrm>
            <a:prstGeom prst="rect">
              <a:avLst/>
            </a:prstGeom>
          </p:spPr>
          <p:txBody>
            <a:bodyPr lIns="55558" tIns="55558" rIns="55558" bIns="55558"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1862496" y="3158754"/>
            <a:ext cx="14753343" cy="5688651"/>
            <a:chOff x="0" y="0"/>
            <a:chExt cx="3552880" cy="1369933"/>
          </a:xfrm>
        </p:grpSpPr>
        <p:sp>
          <p:nvSpPr>
            <p:cNvPr id="14" name="Freeform 14"/>
            <p:cNvSpPr/>
            <p:nvPr/>
          </p:nvSpPr>
          <p:spPr>
            <a:xfrm>
              <a:off x="0" y="0"/>
              <a:ext cx="3552880" cy="1369933"/>
            </a:xfrm>
            <a:custGeom>
              <a:avLst/>
              <a:gdLst/>
              <a:ahLst/>
              <a:cxnLst/>
              <a:rect l="l" t="t" r="r" b="b"/>
              <a:pathLst>
                <a:path w="3552880" h="1369933">
                  <a:moveTo>
                    <a:pt x="26763" y="0"/>
                  </a:moveTo>
                  <a:lnTo>
                    <a:pt x="3526117" y="0"/>
                  </a:lnTo>
                  <a:cubicBezTo>
                    <a:pt x="3540898" y="0"/>
                    <a:pt x="3552880" y="11982"/>
                    <a:pt x="3552880" y="26763"/>
                  </a:cubicBezTo>
                  <a:lnTo>
                    <a:pt x="3552880" y="1343171"/>
                  </a:lnTo>
                  <a:cubicBezTo>
                    <a:pt x="3552880" y="1357951"/>
                    <a:pt x="3540898" y="1369933"/>
                    <a:pt x="3526117" y="1369933"/>
                  </a:cubicBezTo>
                  <a:lnTo>
                    <a:pt x="26763" y="1369933"/>
                  </a:lnTo>
                  <a:cubicBezTo>
                    <a:pt x="11982" y="1369933"/>
                    <a:pt x="0" y="1357951"/>
                    <a:pt x="0" y="1343171"/>
                  </a:cubicBezTo>
                  <a:lnTo>
                    <a:pt x="0" y="26763"/>
                  </a:lnTo>
                  <a:cubicBezTo>
                    <a:pt x="0" y="11982"/>
                    <a:pt x="11982" y="0"/>
                    <a:pt x="26763" y="0"/>
                  </a:cubicBezTo>
                  <a:close/>
                </a:path>
              </a:pathLst>
            </a:custGeom>
            <a:solidFill>
              <a:srgbClr val="C8B3E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0" y="-28575"/>
              <a:ext cx="3552880" cy="1398508"/>
            </a:xfrm>
            <a:prstGeom prst="rect">
              <a:avLst/>
            </a:prstGeom>
          </p:spPr>
          <p:txBody>
            <a:bodyPr lIns="55558" tIns="55558" rIns="55558" bIns="55558"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16"/>
          <p:cNvSpPr txBox="1"/>
          <p:nvPr/>
        </p:nvSpPr>
        <p:spPr>
          <a:xfrm>
            <a:off x="2497461" y="3267036"/>
            <a:ext cx="13928677" cy="5389172"/>
          </a:xfrm>
          <a:prstGeom prst="rect">
            <a:avLst/>
          </a:prstGeom>
        </p:spPr>
        <p:txBody>
          <a:bodyPr lIns="0" tIns="0" rIns="0" bIns="0" rtlCol="0" anchor="t">
            <a:spAutoFit/>
          </a:bodyPr>
          <a:lstStyle/>
          <a:p>
            <a:pPr marL="826436" marR="0" lvl="1" indent="-413218" algn="l" defTabSz="914400" rtl="0" eaLnBrk="1" fontAlgn="auto" latinLnBrk="0" hangingPunct="1">
              <a:lnSpc>
                <a:spcPts val="5359"/>
              </a:lnSpc>
              <a:spcBef>
                <a:spcPts val="0"/>
              </a:spcBef>
              <a:spcAft>
                <a:spcPts val="0"/>
              </a:spcAft>
              <a:buClrTx/>
              <a:buSzTx/>
              <a:buFont typeface="Arial"/>
              <a:buChar char="•"/>
              <a:tabLst/>
              <a:defRPr/>
            </a:pPr>
            <a:r>
              <a:rPr kumimoji="0" lang="en-US" sz="3827" b="1" i="0" u="none" strike="noStrike" kern="1200" cap="none" spc="0" normalizeH="0" baseline="0" noProof="0">
                <a:ln>
                  <a:noFill/>
                </a:ln>
                <a:solidFill>
                  <a:srgbClr val="000000"/>
                </a:solidFill>
                <a:effectLst/>
                <a:uLnTx/>
                <a:uFillTx/>
                <a:latin typeface="Solway Bold"/>
                <a:ea typeface="Solway Bold"/>
                <a:cs typeface="Solway Bold"/>
                <a:sym typeface="Solway Bold"/>
              </a:rPr>
              <a:t>Likelihood of Student Participation</a:t>
            </a:r>
          </a:p>
          <a:p>
            <a:pPr marL="826436" marR="0" lvl="1" indent="-413218" algn="l" defTabSz="914400" rtl="0" eaLnBrk="1" fontAlgn="auto" latinLnBrk="0" hangingPunct="1">
              <a:lnSpc>
                <a:spcPts val="5359"/>
              </a:lnSpc>
              <a:spcBef>
                <a:spcPts val="0"/>
              </a:spcBef>
              <a:spcAft>
                <a:spcPts val="0"/>
              </a:spcAft>
              <a:buClrTx/>
              <a:buSzTx/>
              <a:buFont typeface="Arial"/>
              <a:buChar char="•"/>
              <a:tabLst/>
              <a:defRPr/>
            </a:pPr>
            <a:r>
              <a:rPr kumimoji="0" lang="en-US" sz="3827" b="1" i="0" u="none" strike="noStrike" kern="1200" cap="none" spc="0" normalizeH="0" baseline="0" noProof="0">
                <a:ln>
                  <a:noFill/>
                </a:ln>
                <a:solidFill>
                  <a:srgbClr val="000000"/>
                </a:solidFill>
                <a:effectLst/>
                <a:uLnTx/>
                <a:uFillTx/>
                <a:latin typeface="Solway Bold"/>
                <a:ea typeface="Solway Bold"/>
                <a:cs typeface="Solway Bold"/>
                <a:sym typeface="Solway Bold"/>
              </a:rPr>
              <a:t>Alignment with Preferences &amp; Dietary Needs</a:t>
            </a:r>
          </a:p>
          <a:p>
            <a:pPr marL="826436" marR="0" lvl="1" indent="-413218" algn="l" defTabSz="914400" rtl="0" eaLnBrk="1" fontAlgn="auto" latinLnBrk="0" hangingPunct="1">
              <a:lnSpc>
                <a:spcPts val="5359"/>
              </a:lnSpc>
              <a:spcBef>
                <a:spcPts val="0"/>
              </a:spcBef>
              <a:spcAft>
                <a:spcPts val="0"/>
              </a:spcAft>
              <a:buClrTx/>
              <a:buSzTx/>
              <a:buFont typeface="Arial"/>
              <a:buChar char="•"/>
              <a:tabLst/>
              <a:defRPr/>
            </a:pPr>
            <a:r>
              <a:rPr kumimoji="0" lang="en-US" sz="3827" b="1" i="0" u="none" strike="noStrike" kern="1200" cap="none" spc="0" normalizeH="0" baseline="0" noProof="0">
                <a:ln>
                  <a:noFill/>
                </a:ln>
                <a:solidFill>
                  <a:srgbClr val="000000"/>
                </a:solidFill>
                <a:effectLst/>
                <a:uLnTx/>
                <a:uFillTx/>
                <a:latin typeface="Solway Bold"/>
                <a:ea typeface="Solway Bold"/>
                <a:cs typeface="Solway Bold"/>
                <a:sym typeface="Solway Bold"/>
              </a:rPr>
              <a:t>Cultural Relevance</a:t>
            </a:r>
          </a:p>
          <a:p>
            <a:pPr marL="826436" marR="0" lvl="1" indent="-413218" algn="l" defTabSz="914400" rtl="0" eaLnBrk="1" fontAlgn="auto" latinLnBrk="0" hangingPunct="1">
              <a:lnSpc>
                <a:spcPts val="5359"/>
              </a:lnSpc>
              <a:spcBef>
                <a:spcPts val="0"/>
              </a:spcBef>
              <a:spcAft>
                <a:spcPts val="0"/>
              </a:spcAft>
              <a:buClrTx/>
              <a:buSzTx/>
              <a:buFont typeface="Arial"/>
              <a:buChar char="•"/>
              <a:tabLst/>
              <a:defRPr/>
            </a:pPr>
            <a:r>
              <a:rPr kumimoji="0" lang="en-US" sz="3827" b="1" i="0" u="none" strike="noStrike" kern="1200" cap="none" spc="0" normalizeH="0" baseline="0" noProof="0">
                <a:ln>
                  <a:noFill/>
                </a:ln>
                <a:solidFill>
                  <a:srgbClr val="000000"/>
                </a:solidFill>
                <a:effectLst/>
                <a:uLnTx/>
                <a:uFillTx/>
                <a:latin typeface="Solway Bold"/>
                <a:ea typeface="Solway Bold"/>
                <a:cs typeface="Solway Bold"/>
                <a:sym typeface="Solway Bold"/>
              </a:rPr>
              <a:t>Student Engagement in Food Selection</a:t>
            </a:r>
          </a:p>
          <a:p>
            <a:pPr marL="826436" marR="0" lvl="1" indent="-413218" algn="l" defTabSz="914400" rtl="0" eaLnBrk="1" fontAlgn="auto" latinLnBrk="0" hangingPunct="1">
              <a:lnSpc>
                <a:spcPts val="5359"/>
              </a:lnSpc>
              <a:spcBef>
                <a:spcPts val="0"/>
              </a:spcBef>
              <a:spcAft>
                <a:spcPts val="0"/>
              </a:spcAft>
              <a:buClrTx/>
              <a:buSzTx/>
              <a:buFont typeface="Arial"/>
              <a:buChar char="•"/>
              <a:tabLst/>
              <a:defRPr/>
            </a:pPr>
            <a:r>
              <a:rPr kumimoji="0" lang="en-US" sz="3827" b="1" i="0" u="none" strike="noStrike" kern="1200" cap="none" spc="0" normalizeH="0" baseline="0" noProof="0">
                <a:ln>
                  <a:noFill/>
                </a:ln>
                <a:solidFill>
                  <a:srgbClr val="000000"/>
                </a:solidFill>
                <a:effectLst/>
                <a:uLnTx/>
                <a:uFillTx/>
                <a:latin typeface="Solway Bold"/>
                <a:ea typeface="Solway Bold"/>
                <a:cs typeface="Solway Bold"/>
                <a:sym typeface="Solway Bold"/>
              </a:rPr>
              <a:t>Impact of Meal Presentation</a:t>
            </a:r>
          </a:p>
          <a:p>
            <a:pPr marL="826436" marR="0" lvl="1" indent="-413218" algn="l" defTabSz="914400" rtl="0" eaLnBrk="1" fontAlgn="auto" latinLnBrk="0" hangingPunct="1">
              <a:lnSpc>
                <a:spcPts val="5359"/>
              </a:lnSpc>
              <a:spcBef>
                <a:spcPts val="0"/>
              </a:spcBef>
              <a:spcAft>
                <a:spcPts val="0"/>
              </a:spcAft>
              <a:buClrTx/>
              <a:buSzTx/>
              <a:buFont typeface="Arial"/>
              <a:buChar char="•"/>
              <a:tabLst/>
              <a:defRPr/>
            </a:pPr>
            <a:r>
              <a:rPr kumimoji="0" lang="en-US" sz="3827" b="1" i="0" u="none" strike="noStrike" kern="1200" cap="none" spc="0" normalizeH="0" baseline="0" noProof="0">
                <a:ln>
                  <a:noFill/>
                </a:ln>
                <a:solidFill>
                  <a:srgbClr val="000000"/>
                </a:solidFill>
                <a:effectLst/>
                <a:uLnTx/>
                <a:uFillTx/>
                <a:latin typeface="Solway Bold"/>
                <a:ea typeface="Solway Bold"/>
                <a:cs typeface="Solway Bold"/>
                <a:sym typeface="Solway Bold"/>
              </a:rPr>
              <a:t>Feedback Collection</a:t>
            </a:r>
          </a:p>
          <a:p>
            <a:pPr marL="826436" marR="0" lvl="1" indent="-413218" algn="l" defTabSz="914400" rtl="0" eaLnBrk="1" fontAlgn="auto" latinLnBrk="0" hangingPunct="1">
              <a:lnSpc>
                <a:spcPts val="5359"/>
              </a:lnSpc>
              <a:spcBef>
                <a:spcPts val="0"/>
              </a:spcBef>
              <a:spcAft>
                <a:spcPts val="0"/>
              </a:spcAft>
              <a:buClrTx/>
              <a:buSzTx/>
              <a:buFont typeface="Arial"/>
              <a:buChar char="•"/>
              <a:tabLst/>
              <a:defRPr/>
            </a:pPr>
            <a:r>
              <a:rPr kumimoji="0" lang="en-US" sz="3827" b="1" i="0" u="none" strike="noStrike" kern="1200" cap="none" spc="0" normalizeH="0" baseline="0" noProof="0">
                <a:ln>
                  <a:noFill/>
                </a:ln>
                <a:solidFill>
                  <a:srgbClr val="000000"/>
                </a:solidFill>
                <a:effectLst/>
                <a:uLnTx/>
                <a:uFillTx/>
                <a:latin typeface="Solway Bold"/>
                <a:ea typeface="Solway Bold"/>
                <a:cs typeface="Solway Bold"/>
                <a:sym typeface="Solway Bold"/>
              </a:rPr>
              <a:t>Balancing Adjustments with Program Guidelines</a:t>
            </a:r>
          </a:p>
          <a:p>
            <a:pPr marL="826436" marR="0" lvl="1" indent="-413218" algn="l" defTabSz="914400" rtl="0" eaLnBrk="1" fontAlgn="auto" latinLnBrk="0" hangingPunct="1">
              <a:lnSpc>
                <a:spcPts val="5359"/>
              </a:lnSpc>
              <a:spcBef>
                <a:spcPts val="0"/>
              </a:spcBef>
              <a:spcAft>
                <a:spcPts val="0"/>
              </a:spcAft>
              <a:buClrTx/>
              <a:buSzTx/>
              <a:buFont typeface="Arial"/>
              <a:buChar char="•"/>
              <a:tabLst/>
              <a:defRPr/>
            </a:pPr>
            <a:r>
              <a:rPr kumimoji="0" lang="en-US" sz="3827" b="1" i="0" u="none" strike="noStrike" kern="1200" cap="none" spc="0" normalizeH="0" baseline="0" noProof="0">
                <a:ln>
                  <a:noFill/>
                </a:ln>
                <a:solidFill>
                  <a:srgbClr val="000000"/>
                </a:solidFill>
                <a:effectLst/>
                <a:uLnTx/>
                <a:uFillTx/>
                <a:latin typeface="Solway Bold"/>
                <a:ea typeface="Solway Bold"/>
                <a:cs typeface="Solway Bold"/>
                <a:sym typeface="Solway Bold"/>
              </a:rPr>
              <a:t>Role of Students &amp; Staff in Promotion</a:t>
            </a:r>
          </a:p>
        </p:txBody>
      </p:sp>
      <p:sp>
        <p:nvSpPr>
          <p:cNvPr id="17" name="TextBox 17"/>
          <p:cNvSpPr txBox="1"/>
          <p:nvPr/>
        </p:nvSpPr>
        <p:spPr>
          <a:xfrm>
            <a:off x="272228" y="474155"/>
            <a:ext cx="17743543" cy="1932951"/>
          </a:xfrm>
          <a:prstGeom prst="rect">
            <a:avLst/>
          </a:prstGeom>
        </p:spPr>
        <p:txBody>
          <a:bodyPr lIns="0" tIns="0" rIns="0" bIns="0" rtlCol="0" anchor="t">
            <a:spAutoFit/>
          </a:bodyPr>
          <a:lstStyle/>
          <a:p>
            <a:pPr marL="0" marR="0" lvl="0" indent="0" algn="ctr" defTabSz="914400" rtl="0" eaLnBrk="1" fontAlgn="auto" latinLnBrk="0" hangingPunct="1">
              <a:lnSpc>
                <a:spcPts val="7475"/>
              </a:lnSpc>
              <a:spcBef>
                <a:spcPts val="0"/>
              </a:spcBef>
              <a:spcAft>
                <a:spcPts val="0"/>
              </a:spcAft>
              <a:buClrTx/>
              <a:buSzTx/>
              <a:buFontTx/>
              <a:buNone/>
              <a:tabLst/>
              <a:defRPr/>
            </a:pPr>
            <a:r>
              <a:rPr kumimoji="0" lang="en-US" sz="7475" b="1" i="0" u="none" strike="noStrike" kern="1200" cap="none" spc="0" normalizeH="0" baseline="0" noProof="0">
                <a:ln>
                  <a:noFill/>
                </a:ln>
                <a:solidFill>
                  <a:srgbClr val="FFDE59"/>
                </a:solidFill>
                <a:effectLst/>
                <a:uLnTx/>
                <a:uFillTx/>
                <a:latin typeface="Solway Bold"/>
                <a:ea typeface="Solway Bold"/>
                <a:cs typeface="Solway Bold"/>
                <a:sym typeface="Solway Bold"/>
              </a:rPr>
              <a:t>Student Participation &amp; Food Appeal</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3B508B"/>
        </a:solidFill>
        <a:effectLst/>
      </p:bgPr>
    </p:bg>
    <p:spTree>
      <p:nvGrpSpPr>
        <p:cNvPr id="1" name=""/>
        <p:cNvGrpSpPr/>
        <p:nvPr/>
      </p:nvGrpSpPr>
      <p:grpSpPr>
        <a:xfrm>
          <a:off x="0" y="0"/>
          <a:ext cx="0" cy="0"/>
          <a:chOff x="0" y="0"/>
          <a:chExt cx="0" cy="0"/>
        </a:xfrm>
      </p:grpSpPr>
      <p:sp>
        <p:nvSpPr>
          <p:cNvPr id="2" name="Freeform 2"/>
          <p:cNvSpPr/>
          <p:nvPr/>
        </p:nvSpPr>
        <p:spPr>
          <a:xfrm rot="4555146">
            <a:off x="3502784" y="7878376"/>
            <a:ext cx="3177583" cy="3380408"/>
          </a:xfrm>
          <a:custGeom>
            <a:avLst/>
            <a:gdLst/>
            <a:ahLst/>
            <a:cxnLst/>
            <a:rect l="l" t="t" r="r" b="b"/>
            <a:pathLst>
              <a:path w="3177583" h="3380408">
                <a:moveTo>
                  <a:pt x="0" y="0"/>
                </a:moveTo>
                <a:lnTo>
                  <a:pt x="3177583" y="0"/>
                </a:lnTo>
                <a:lnTo>
                  <a:pt x="3177583" y="3380408"/>
                </a:lnTo>
                <a:lnTo>
                  <a:pt x="0" y="33804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3285076">
            <a:off x="13566569" y="8035523"/>
            <a:ext cx="3979225" cy="3653652"/>
          </a:xfrm>
          <a:custGeom>
            <a:avLst/>
            <a:gdLst/>
            <a:ahLst/>
            <a:cxnLst/>
            <a:rect l="l" t="t" r="r" b="b"/>
            <a:pathLst>
              <a:path w="3979225" h="3653652">
                <a:moveTo>
                  <a:pt x="0" y="0"/>
                </a:moveTo>
                <a:lnTo>
                  <a:pt x="3979225" y="0"/>
                </a:lnTo>
                <a:lnTo>
                  <a:pt x="3979225" y="3653652"/>
                </a:lnTo>
                <a:lnTo>
                  <a:pt x="0" y="36536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648921" y="7616314"/>
            <a:ext cx="3565494" cy="2904257"/>
          </a:xfrm>
          <a:custGeom>
            <a:avLst/>
            <a:gdLst/>
            <a:ahLst/>
            <a:cxnLst/>
            <a:rect l="l" t="t" r="r" b="b"/>
            <a:pathLst>
              <a:path w="3565494" h="2904257">
                <a:moveTo>
                  <a:pt x="0" y="0"/>
                </a:moveTo>
                <a:lnTo>
                  <a:pt x="3565495" y="0"/>
                </a:lnTo>
                <a:lnTo>
                  <a:pt x="3565495" y="2904258"/>
                </a:lnTo>
                <a:lnTo>
                  <a:pt x="0" y="29042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p:nvPr/>
        </p:nvGrpSpPr>
        <p:grpSpPr>
          <a:xfrm>
            <a:off x="8365098" y="8349439"/>
            <a:ext cx="4375052" cy="3025821"/>
            <a:chOff x="0" y="0"/>
            <a:chExt cx="5833403" cy="4034428"/>
          </a:xfrm>
        </p:grpSpPr>
        <p:sp>
          <p:nvSpPr>
            <p:cNvPr id="6" name="Freeform 6"/>
            <p:cNvSpPr/>
            <p:nvPr/>
          </p:nvSpPr>
          <p:spPr>
            <a:xfrm rot="-199688">
              <a:off x="2143294" y="69369"/>
              <a:ext cx="2465392" cy="2602621"/>
            </a:xfrm>
            <a:custGeom>
              <a:avLst/>
              <a:gdLst/>
              <a:ahLst/>
              <a:cxnLst/>
              <a:rect l="l" t="t" r="r" b="b"/>
              <a:pathLst>
                <a:path w="2465392" h="2602621">
                  <a:moveTo>
                    <a:pt x="0" y="0"/>
                  </a:moveTo>
                  <a:lnTo>
                    <a:pt x="2465393" y="0"/>
                  </a:lnTo>
                  <a:lnTo>
                    <a:pt x="2465393" y="2602621"/>
                  </a:lnTo>
                  <a:lnTo>
                    <a:pt x="0" y="2602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506640">
              <a:off x="420963" y="819534"/>
              <a:ext cx="2381826" cy="2514404"/>
            </a:xfrm>
            <a:custGeom>
              <a:avLst/>
              <a:gdLst/>
              <a:ahLst/>
              <a:cxnLst/>
              <a:rect l="l" t="t" r="r" b="b"/>
              <a:pathLst>
                <a:path w="2381826" h="2514404">
                  <a:moveTo>
                    <a:pt x="0" y="0"/>
                  </a:moveTo>
                  <a:lnTo>
                    <a:pt x="2381826" y="0"/>
                  </a:lnTo>
                  <a:lnTo>
                    <a:pt x="2381826" y="2514403"/>
                  </a:lnTo>
                  <a:lnTo>
                    <a:pt x="0" y="251440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195943">
              <a:off x="3295881" y="1363697"/>
              <a:ext cx="2465392" cy="2602621"/>
            </a:xfrm>
            <a:custGeom>
              <a:avLst/>
              <a:gdLst/>
              <a:ahLst/>
              <a:cxnLst/>
              <a:rect l="l" t="t" r="r" b="b"/>
              <a:pathLst>
                <a:path w="2465392" h="2602621">
                  <a:moveTo>
                    <a:pt x="0" y="0"/>
                  </a:moveTo>
                  <a:lnTo>
                    <a:pt x="2465393" y="0"/>
                  </a:lnTo>
                  <a:lnTo>
                    <a:pt x="2465393" y="2602622"/>
                  </a:lnTo>
                  <a:lnTo>
                    <a:pt x="0" y="260262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8876051" y="2322903"/>
            <a:ext cx="9190360" cy="6603647"/>
            <a:chOff x="0" y="0"/>
            <a:chExt cx="2420506" cy="1739232"/>
          </a:xfrm>
        </p:grpSpPr>
        <p:sp>
          <p:nvSpPr>
            <p:cNvPr id="10" name="Freeform 10"/>
            <p:cNvSpPr/>
            <p:nvPr/>
          </p:nvSpPr>
          <p:spPr>
            <a:xfrm>
              <a:off x="0" y="0"/>
              <a:ext cx="2420507" cy="1739232"/>
            </a:xfrm>
            <a:custGeom>
              <a:avLst/>
              <a:gdLst/>
              <a:ahLst/>
              <a:cxnLst/>
              <a:rect l="l" t="t" r="r" b="b"/>
              <a:pathLst>
                <a:path w="2420507" h="1739232">
                  <a:moveTo>
                    <a:pt x="42962" y="0"/>
                  </a:moveTo>
                  <a:lnTo>
                    <a:pt x="2377544" y="0"/>
                  </a:lnTo>
                  <a:cubicBezTo>
                    <a:pt x="2401272" y="0"/>
                    <a:pt x="2420507" y="19235"/>
                    <a:pt x="2420507" y="42962"/>
                  </a:cubicBezTo>
                  <a:lnTo>
                    <a:pt x="2420507" y="1696270"/>
                  </a:lnTo>
                  <a:cubicBezTo>
                    <a:pt x="2420507" y="1719997"/>
                    <a:pt x="2401272" y="1739232"/>
                    <a:pt x="2377544" y="1739232"/>
                  </a:cubicBezTo>
                  <a:lnTo>
                    <a:pt x="42962" y="1739232"/>
                  </a:lnTo>
                  <a:cubicBezTo>
                    <a:pt x="19235" y="1739232"/>
                    <a:pt x="0" y="1719997"/>
                    <a:pt x="0" y="1696270"/>
                  </a:cubicBezTo>
                  <a:lnTo>
                    <a:pt x="0" y="42962"/>
                  </a:lnTo>
                  <a:cubicBezTo>
                    <a:pt x="0" y="19235"/>
                    <a:pt x="19235" y="0"/>
                    <a:pt x="42962" y="0"/>
                  </a:cubicBezTo>
                  <a:close/>
                </a:path>
              </a:pathLst>
            </a:custGeom>
            <a:solidFill>
              <a:srgbClr val="F26D3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28575"/>
              <a:ext cx="2420506" cy="1767807"/>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3946" y="2322903"/>
            <a:ext cx="8602556" cy="6603647"/>
            <a:chOff x="0" y="0"/>
            <a:chExt cx="2265694" cy="1739232"/>
          </a:xfrm>
        </p:grpSpPr>
        <p:sp>
          <p:nvSpPr>
            <p:cNvPr id="13" name="Freeform 13"/>
            <p:cNvSpPr/>
            <p:nvPr/>
          </p:nvSpPr>
          <p:spPr>
            <a:xfrm>
              <a:off x="0" y="0"/>
              <a:ext cx="2265694" cy="1739232"/>
            </a:xfrm>
            <a:custGeom>
              <a:avLst/>
              <a:gdLst/>
              <a:ahLst/>
              <a:cxnLst/>
              <a:rect l="l" t="t" r="r" b="b"/>
              <a:pathLst>
                <a:path w="2265694" h="1739232">
                  <a:moveTo>
                    <a:pt x="45898" y="0"/>
                  </a:moveTo>
                  <a:lnTo>
                    <a:pt x="2219796" y="0"/>
                  </a:lnTo>
                  <a:cubicBezTo>
                    <a:pt x="2231969" y="0"/>
                    <a:pt x="2243643" y="4836"/>
                    <a:pt x="2252251" y="13443"/>
                  </a:cubicBezTo>
                  <a:cubicBezTo>
                    <a:pt x="2260858" y="22051"/>
                    <a:pt x="2265694" y="33725"/>
                    <a:pt x="2265694" y="45898"/>
                  </a:cubicBezTo>
                  <a:lnTo>
                    <a:pt x="2265694" y="1693334"/>
                  </a:lnTo>
                  <a:cubicBezTo>
                    <a:pt x="2265694" y="1718683"/>
                    <a:pt x="2245145" y="1739232"/>
                    <a:pt x="2219796" y="1739232"/>
                  </a:cubicBezTo>
                  <a:lnTo>
                    <a:pt x="45898" y="1739232"/>
                  </a:lnTo>
                  <a:cubicBezTo>
                    <a:pt x="33725" y="1739232"/>
                    <a:pt x="22051" y="1734396"/>
                    <a:pt x="13443" y="1725789"/>
                  </a:cubicBezTo>
                  <a:cubicBezTo>
                    <a:pt x="4836" y="1717181"/>
                    <a:pt x="0" y="1705507"/>
                    <a:pt x="0" y="1693334"/>
                  </a:cubicBezTo>
                  <a:lnTo>
                    <a:pt x="0" y="45898"/>
                  </a:lnTo>
                  <a:cubicBezTo>
                    <a:pt x="0" y="33725"/>
                    <a:pt x="4836" y="22051"/>
                    <a:pt x="13443" y="13443"/>
                  </a:cubicBezTo>
                  <a:cubicBezTo>
                    <a:pt x="22051" y="4836"/>
                    <a:pt x="33725" y="0"/>
                    <a:pt x="45898" y="0"/>
                  </a:cubicBezTo>
                  <a:close/>
                </a:path>
              </a:pathLst>
            </a:custGeom>
            <a:solidFill>
              <a:srgbClr val="E6A42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28575"/>
              <a:ext cx="2265694" cy="1767807"/>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622008" y="2788986"/>
            <a:ext cx="7590690" cy="5560452"/>
            <a:chOff x="0" y="0"/>
            <a:chExt cx="1999194" cy="1464481"/>
          </a:xfrm>
        </p:grpSpPr>
        <p:sp>
          <p:nvSpPr>
            <p:cNvPr id="16" name="Freeform 16"/>
            <p:cNvSpPr/>
            <p:nvPr/>
          </p:nvSpPr>
          <p:spPr>
            <a:xfrm>
              <a:off x="0" y="0"/>
              <a:ext cx="1999194" cy="1464481"/>
            </a:xfrm>
            <a:custGeom>
              <a:avLst/>
              <a:gdLst/>
              <a:ahLst/>
              <a:cxnLst/>
              <a:rect l="l" t="t" r="r" b="b"/>
              <a:pathLst>
                <a:path w="1999194" h="1464481">
                  <a:moveTo>
                    <a:pt x="52016" y="0"/>
                  </a:moveTo>
                  <a:lnTo>
                    <a:pt x="1947178" y="0"/>
                  </a:lnTo>
                  <a:cubicBezTo>
                    <a:pt x="1975906" y="0"/>
                    <a:pt x="1999194" y="23288"/>
                    <a:pt x="1999194" y="52016"/>
                  </a:cubicBezTo>
                  <a:lnTo>
                    <a:pt x="1999194" y="1412465"/>
                  </a:lnTo>
                  <a:cubicBezTo>
                    <a:pt x="1999194" y="1441193"/>
                    <a:pt x="1975906" y="1464481"/>
                    <a:pt x="1947178" y="1464481"/>
                  </a:cubicBezTo>
                  <a:lnTo>
                    <a:pt x="52016" y="1464481"/>
                  </a:lnTo>
                  <a:cubicBezTo>
                    <a:pt x="23288" y="1464481"/>
                    <a:pt x="0" y="1441193"/>
                    <a:pt x="0" y="1412465"/>
                  </a:cubicBezTo>
                  <a:lnTo>
                    <a:pt x="0" y="52016"/>
                  </a:lnTo>
                  <a:cubicBezTo>
                    <a:pt x="0" y="23288"/>
                    <a:pt x="23288" y="0"/>
                    <a:pt x="52016" y="0"/>
                  </a:cubicBezTo>
                  <a:close/>
                </a:path>
              </a:pathLst>
            </a:custGeom>
            <a:solidFill>
              <a:srgbClr val="FEF7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0" y="-28575"/>
              <a:ext cx="1999194" cy="1493056"/>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TextBox 18"/>
          <p:cNvSpPr txBox="1"/>
          <p:nvPr/>
        </p:nvSpPr>
        <p:spPr>
          <a:xfrm>
            <a:off x="221588" y="646503"/>
            <a:ext cx="17844824" cy="1238250"/>
          </a:xfrm>
          <a:prstGeom prst="rect">
            <a:avLst/>
          </a:prstGeom>
        </p:spPr>
        <p:txBody>
          <a:bodyPr lIns="0" tIns="0" rIns="0" bIns="0" rtlCol="0" anchor="t">
            <a:spAutoFit/>
          </a:bodyPr>
          <a:lstStyle/>
          <a:p>
            <a:pPr marL="0" marR="0" lvl="0" indent="0" algn="ctr" defTabSz="914400" rtl="0" eaLnBrk="1" fontAlgn="auto" latinLnBrk="0" hangingPunct="1">
              <a:lnSpc>
                <a:spcPts val="9721"/>
              </a:lnSpc>
              <a:spcBef>
                <a:spcPts val="0"/>
              </a:spcBef>
              <a:spcAft>
                <a:spcPts val="0"/>
              </a:spcAft>
              <a:buClrTx/>
              <a:buSzTx/>
              <a:buFontTx/>
              <a:buNone/>
              <a:tabLst/>
              <a:defRPr/>
            </a:pPr>
            <a:r>
              <a:rPr kumimoji="0" lang="en-US" sz="8101" b="1" i="0" u="none" strike="noStrike" kern="1200" cap="none" spc="0" normalizeH="0" baseline="0" noProof="0">
                <a:ln>
                  <a:noFill/>
                </a:ln>
                <a:solidFill>
                  <a:srgbClr val="FFDE59"/>
                </a:solidFill>
                <a:effectLst/>
                <a:uLnTx/>
                <a:uFillTx/>
                <a:latin typeface="Solway Bold"/>
                <a:ea typeface="Solway Bold"/>
                <a:cs typeface="Solway Bold"/>
                <a:sym typeface="Solway Bold"/>
              </a:rPr>
              <a:t>Student and Community Impact</a:t>
            </a:r>
          </a:p>
        </p:txBody>
      </p:sp>
      <p:sp>
        <p:nvSpPr>
          <p:cNvPr id="19" name="TextBox 19"/>
          <p:cNvSpPr txBox="1"/>
          <p:nvPr/>
        </p:nvSpPr>
        <p:spPr>
          <a:xfrm>
            <a:off x="431673" y="3508320"/>
            <a:ext cx="7642994" cy="4026536"/>
          </a:xfrm>
          <a:prstGeom prst="rect">
            <a:avLst/>
          </a:prstGeom>
        </p:spPr>
        <p:txBody>
          <a:bodyPr lIns="0" tIns="0" rIns="0" bIns="0" rtlCol="0" anchor="t">
            <a:spAutoFit/>
          </a:bodyPr>
          <a:lstStyle/>
          <a:p>
            <a:pPr marL="993133" marR="0" lvl="1" indent="-496566" algn="l" defTabSz="914400" rtl="0" eaLnBrk="1" fontAlgn="auto" latinLnBrk="0" hangingPunct="1">
              <a:lnSpc>
                <a:spcPts val="6439"/>
              </a:lnSpc>
              <a:spcBef>
                <a:spcPts val="0"/>
              </a:spcBef>
              <a:spcAft>
                <a:spcPts val="0"/>
              </a:spcAft>
              <a:buClrTx/>
              <a:buSzTx/>
              <a:buFont typeface="Arial"/>
              <a:buChar char="•"/>
              <a:tabLst/>
              <a:defRPr/>
            </a:pPr>
            <a:r>
              <a:rPr kumimoji="0" lang="en-US" sz="4599" b="1" i="0" u="none" strike="noStrike" kern="1200" cap="none" spc="0" normalizeH="0" baseline="0" noProof="0">
                <a:ln>
                  <a:noFill/>
                </a:ln>
                <a:solidFill>
                  <a:srgbClr val="000000"/>
                </a:solidFill>
                <a:effectLst/>
                <a:uLnTx/>
                <a:uFillTx/>
                <a:latin typeface="Solway Bold"/>
                <a:ea typeface="Solway Bold"/>
                <a:cs typeface="Solway Bold"/>
                <a:sym typeface="Solway Bold"/>
              </a:rPr>
              <a:t>Improving Access to Nutritious Meals</a:t>
            </a:r>
          </a:p>
          <a:p>
            <a:pPr marL="993133" marR="0" lvl="1" indent="-496566" algn="l" defTabSz="914400" rtl="0" eaLnBrk="1" fontAlgn="auto" latinLnBrk="0" hangingPunct="1">
              <a:lnSpc>
                <a:spcPts val="6439"/>
              </a:lnSpc>
              <a:spcBef>
                <a:spcPts val="0"/>
              </a:spcBef>
              <a:spcAft>
                <a:spcPts val="0"/>
              </a:spcAft>
              <a:buClrTx/>
              <a:buSzTx/>
              <a:buFont typeface="Arial"/>
              <a:buChar char="•"/>
              <a:tabLst/>
              <a:defRPr/>
            </a:pPr>
            <a:r>
              <a:rPr kumimoji="0" lang="en-US" sz="4599" b="1" i="0" u="none" strike="noStrike" kern="1200" cap="none" spc="0" normalizeH="0" baseline="0" noProof="0">
                <a:ln>
                  <a:noFill/>
                </a:ln>
                <a:solidFill>
                  <a:srgbClr val="000000"/>
                </a:solidFill>
                <a:effectLst/>
                <a:uLnTx/>
                <a:uFillTx/>
                <a:latin typeface="Solway Bold"/>
                <a:ea typeface="Solway Bold"/>
                <a:cs typeface="Solway Bold"/>
                <a:sym typeface="Solway Bold"/>
              </a:rPr>
              <a:t>Impact on Student Health and Academic Performance</a:t>
            </a:r>
          </a:p>
        </p:txBody>
      </p:sp>
      <p:grpSp>
        <p:nvGrpSpPr>
          <p:cNvPr id="20" name="Group 20"/>
          <p:cNvGrpSpPr/>
          <p:nvPr/>
        </p:nvGrpSpPr>
        <p:grpSpPr>
          <a:xfrm>
            <a:off x="9402918" y="2788986"/>
            <a:ext cx="8003082" cy="5687342"/>
            <a:chOff x="0" y="0"/>
            <a:chExt cx="2107808" cy="1497901"/>
          </a:xfrm>
        </p:grpSpPr>
        <p:sp>
          <p:nvSpPr>
            <p:cNvPr id="21" name="Freeform 21"/>
            <p:cNvSpPr/>
            <p:nvPr/>
          </p:nvSpPr>
          <p:spPr>
            <a:xfrm>
              <a:off x="0" y="0"/>
              <a:ext cx="2107808" cy="1497901"/>
            </a:xfrm>
            <a:custGeom>
              <a:avLst/>
              <a:gdLst/>
              <a:ahLst/>
              <a:cxnLst/>
              <a:rect l="l" t="t" r="r" b="b"/>
              <a:pathLst>
                <a:path w="2107808" h="1497901">
                  <a:moveTo>
                    <a:pt x="49336" y="0"/>
                  </a:moveTo>
                  <a:lnTo>
                    <a:pt x="2058472" y="0"/>
                  </a:lnTo>
                  <a:cubicBezTo>
                    <a:pt x="2085719" y="0"/>
                    <a:pt x="2107808" y="22088"/>
                    <a:pt x="2107808" y="49336"/>
                  </a:cubicBezTo>
                  <a:lnTo>
                    <a:pt x="2107808" y="1448565"/>
                  </a:lnTo>
                  <a:cubicBezTo>
                    <a:pt x="2107808" y="1461650"/>
                    <a:pt x="2102610" y="1474198"/>
                    <a:pt x="2093357" y="1483451"/>
                  </a:cubicBezTo>
                  <a:cubicBezTo>
                    <a:pt x="2084105" y="1492703"/>
                    <a:pt x="2071557" y="1497901"/>
                    <a:pt x="2058472" y="1497901"/>
                  </a:cubicBezTo>
                  <a:lnTo>
                    <a:pt x="49336" y="1497901"/>
                  </a:lnTo>
                  <a:cubicBezTo>
                    <a:pt x="36251" y="1497901"/>
                    <a:pt x="23702" y="1492703"/>
                    <a:pt x="14450" y="1483451"/>
                  </a:cubicBezTo>
                  <a:cubicBezTo>
                    <a:pt x="5198" y="1474198"/>
                    <a:pt x="0" y="1461650"/>
                    <a:pt x="0" y="1448565"/>
                  </a:cubicBezTo>
                  <a:lnTo>
                    <a:pt x="0" y="49336"/>
                  </a:lnTo>
                  <a:cubicBezTo>
                    <a:pt x="0" y="36251"/>
                    <a:pt x="5198" y="23702"/>
                    <a:pt x="14450" y="14450"/>
                  </a:cubicBezTo>
                  <a:cubicBezTo>
                    <a:pt x="23702" y="5198"/>
                    <a:pt x="36251" y="0"/>
                    <a:pt x="49336" y="0"/>
                  </a:cubicBezTo>
                  <a:close/>
                </a:path>
              </a:pathLst>
            </a:custGeom>
            <a:solidFill>
              <a:srgbClr val="FEF7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p:cNvSpPr txBox="1"/>
            <p:nvPr/>
          </p:nvSpPr>
          <p:spPr>
            <a:xfrm>
              <a:off x="0" y="-28575"/>
              <a:ext cx="2107808" cy="1526476"/>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TextBox 23"/>
          <p:cNvSpPr txBox="1"/>
          <p:nvPr/>
        </p:nvSpPr>
        <p:spPr>
          <a:xfrm>
            <a:off x="9281598" y="3589779"/>
            <a:ext cx="7977702" cy="4026535"/>
          </a:xfrm>
          <a:prstGeom prst="rect">
            <a:avLst/>
          </a:prstGeom>
        </p:spPr>
        <p:txBody>
          <a:bodyPr lIns="0" tIns="0" rIns="0" bIns="0" rtlCol="0" anchor="t">
            <a:spAutoFit/>
          </a:bodyPr>
          <a:lstStyle/>
          <a:p>
            <a:pPr marL="993139" marR="0" lvl="1" indent="-496570" algn="l" defTabSz="914400" rtl="0" eaLnBrk="1" fontAlgn="auto" latinLnBrk="0" hangingPunct="1">
              <a:lnSpc>
                <a:spcPts val="6439"/>
              </a:lnSpc>
              <a:spcBef>
                <a:spcPts val="0"/>
              </a:spcBef>
              <a:spcAft>
                <a:spcPts val="0"/>
              </a:spcAft>
              <a:buClrTx/>
              <a:buSzTx/>
              <a:buFont typeface="Arial"/>
              <a:buChar char="•"/>
              <a:tabLst/>
              <a:defRPr/>
            </a:pPr>
            <a:r>
              <a:rPr kumimoji="0" lang="en-US" sz="4599" b="1" i="0" u="none" strike="noStrike" kern="1200" cap="none" spc="0" normalizeH="0" baseline="0" noProof="0">
                <a:ln>
                  <a:noFill/>
                </a:ln>
                <a:solidFill>
                  <a:srgbClr val="000000"/>
                </a:solidFill>
                <a:effectLst/>
                <a:uLnTx/>
                <a:uFillTx/>
                <a:latin typeface="Solway Bold"/>
                <a:ea typeface="Solway Bold"/>
                <a:cs typeface="Solway Bold"/>
                <a:sym typeface="Solway Bold"/>
              </a:rPr>
              <a:t>Alignment with Wellness and Nutrition Goals</a:t>
            </a:r>
          </a:p>
          <a:p>
            <a:pPr marL="993139" marR="0" lvl="1" indent="-496570" algn="l" defTabSz="914400" rtl="0" eaLnBrk="1" fontAlgn="auto" latinLnBrk="0" hangingPunct="1">
              <a:lnSpc>
                <a:spcPts val="6439"/>
              </a:lnSpc>
              <a:spcBef>
                <a:spcPts val="0"/>
              </a:spcBef>
              <a:spcAft>
                <a:spcPts val="0"/>
              </a:spcAft>
              <a:buClrTx/>
              <a:buSzTx/>
              <a:buFont typeface="Arial"/>
              <a:buChar char="•"/>
              <a:tabLst/>
              <a:defRPr/>
            </a:pPr>
            <a:r>
              <a:rPr kumimoji="0" lang="en-US" sz="4599" b="1" i="0" u="none" strike="noStrike" kern="1200" cap="none" spc="0" normalizeH="0" baseline="0" noProof="0">
                <a:ln>
                  <a:noFill/>
                </a:ln>
                <a:solidFill>
                  <a:srgbClr val="000000"/>
                </a:solidFill>
                <a:effectLst/>
                <a:uLnTx/>
                <a:uFillTx/>
                <a:latin typeface="Solway Bold"/>
                <a:ea typeface="Solway Bold"/>
                <a:cs typeface="Solway Bold"/>
                <a:sym typeface="Solway Bold"/>
              </a:rPr>
              <a:t>Encouraging Healthier Eating Habits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3B508B"/>
        </a:solidFill>
        <a:effectLst/>
      </p:bgPr>
    </p:bg>
    <p:spTree>
      <p:nvGrpSpPr>
        <p:cNvPr id="1" name=""/>
        <p:cNvGrpSpPr/>
        <p:nvPr/>
      </p:nvGrpSpPr>
      <p:grpSpPr>
        <a:xfrm>
          <a:off x="0" y="0"/>
          <a:ext cx="0" cy="0"/>
          <a:chOff x="0" y="0"/>
          <a:chExt cx="0" cy="0"/>
        </a:xfrm>
      </p:grpSpPr>
      <p:sp>
        <p:nvSpPr>
          <p:cNvPr id="2" name="Freeform 2"/>
          <p:cNvSpPr/>
          <p:nvPr/>
        </p:nvSpPr>
        <p:spPr>
          <a:xfrm rot="4555146">
            <a:off x="3502784" y="7878376"/>
            <a:ext cx="3177583" cy="3380408"/>
          </a:xfrm>
          <a:custGeom>
            <a:avLst/>
            <a:gdLst/>
            <a:ahLst/>
            <a:cxnLst/>
            <a:rect l="l" t="t" r="r" b="b"/>
            <a:pathLst>
              <a:path w="3177583" h="3380408">
                <a:moveTo>
                  <a:pt x="0" y="0"/>
                </a:moveTo>
                <a:lnTo>
                  <a:pt x="3177583" y="0"/>
                </a:lnTo>
                <a:lnTo>
                  <a:pt x="3177583" y="3380408"/>
                </a:lnTo>
                <a:lnTo>
                  <a:pt x="0" y="33804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3285076">
            <a:off x="13566569" y="8035523"/>
            <a:ext cx="3979225" cy="3653652"/>
          </a:xfrm>
          <a:custGeom>
            <a:avLst/>
            <a:gdLst/>
            <a:ahLst/>
            <a:cxnLst/>
            <a:rect l="l" t="t" r="r" b="b"/>
            <a:pathLst>
              <a:path w="3979225" h="3653652">
                <a:moveTo>
                  <a:pt x="0" y="0"/>
                </a:moveTo>
                <a:lnTo>
                  <a:pt x="3979225" y="0"/>
                </a:lnTo>
                <a:lnTo>
                  <a:pt x="3979225" y="3653652"/>
                </a:lnTo>
                <a:lnTo>
                  <a:pt x="0" y="36536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648921" y="7616314"/>
            <a:ext cx="3565494" cy="2904257"/>
          </a:xfrm>
          <a:custGeom>
            <a:avLst/>
            <a:gdLst/>
            <a:ahLst/>
            <a:cxnLst/>
            <a:rect l="l" t="t" r="r" b="b"/>
            <a:pathLst>
              <a:path w="3565494" h="2904257">
                <a:moveTo>
                  <a:pt x="0" y="0"/>
                </a:moveTo>
                <a:lnTo>
                  <a:pt x="3565495" y="0"/>
                </a:lnTo>
                <a:lnTo>
                  <a:pt x="3565495" y="2904258"/>
                </a:lnTo>
                <a:lnTo>
                  <a:pt x="0" y="29042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p:nvPr/>
        </p:nvGrpSpPr>
        <p:grpSpPr>
          <a:xfrm>
            <a:off x="8365098" y="8349439"/>
            <a:ext cx="4375052" cy="3025821"/>
            <a:chOff x="0" y="0"/>
            <a:chExt cx="5833403" cy="4034428"/>
          </a:xfrm>
        </p:grpSpPr>
        <p:sp>
          <p:nvSpPr>
            <p:cNvPr id="6" name="Freeform 6"/>
            <p:cNvSpPr/>
            <p:nvPr/>
          </p:nvSpPr>
          <p:spPr>
            <a:xfrm rot="-199688">
              <a:off x="2143294" y="69369"/>
              <a:ext cx="2465392" cy="2602621"/>
            </a:xfrm>
            <a:custGeom>
              <a:avLst/>
              <a:gdLst/>
              <a:ahLst/>
              <a:cxnLst/>
              <a:rect l="l" t="t" r="r" b="b"/>
              <a:pathLst>
                <a:path w="2465392" h="2602621">
                  <a:moveTo>
                    <a:pt x="0" y="0"/>
                  </a:moveTo>
                  <a:lnTo>
                    <a:pt x="2465393" y="0"/>
                  </a:lnTo>
                  <a:lnTo>
                    <a:pt x="2465393" y="2602621"/>
                  </a:lnTo>
                  <a:lnTo>
                    <a:pt x="0" y="2602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506640">
              <a:off x="420963" y="819534"/>
              <a:ext cx="2381826" cy="2514404"/>
            </a:xfrm>
            <a:custGeom>
              <a:avLst/>
              <a:gdLst/>
              <a:ahLst/>
              <a:cxnLst/>
              <a:rect l="l" t="t" r="r" b="b"/>
              <a:pathLst>
                <a:path w="2381826" h="2514404">
                  <a:moveTo>
                    <a:pt x="0" y="0"/>
                  </a:moveTo>
                  <a:lnTo>
                    <a:pt x="2381826" y="0"/>
                  </a:lnTo>
                  <a:lnTo>
                    <a:pt x="2381826" y="2514403"/>
                  </a:lnTo>
                  <a:lnTo>
                    <a:pt x="0" y="251440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195943">
              <a:off x="3295881" y="1363697"/>
              <a:ext cx="2465392" cy="2602621"/>
            </a:xfrm>
            <a:custGeom>
              <a:avLst/>
              <a:gdLst/>
              <a:ahLst/>
              <a:cxnLst/>
              <a:rect l="l" t="t" r="r" b="b"/>
              <a:pathLst>
                <a:path w="2465392" h="2602621">
                  <a:moveTo>
                    <a:pt x="0" y="0"/>
                  </a:moveTo>
                  <a:lnTo>
                    <a:pt x="2465393" y="0"/>
                  </a:lnTo>
                  <a:lnTo>
                    <a:pt x="2465393" y="2602622"/>
                  </a:lnTo>
                  <a:lnTo>
                    <a:pt x="0" y="260262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52374" y="2909769"/>
            <a:ext cx="18043953" cy="6793968"/>
            <a:chOff x="0" y="0"/>
            <a:chExt cx="4752317" cy="1789358"/>
          </a:xfrm>
        </p:grpSpPr>
        <p:sp>
          <p:nvSpPr>
            <p:cNvPr id="10" name="Freeform 10"/>
            <p:cNvSpPr/>
            <p:nvPr/>
          </p:nvSpPr>
          <p:spPr>
            <a:xfrm>
              <a:off x="0" y="0"/>
              <a:ext cx="4752317" cy="1789358"/>
            </a:xfrm>
            <a:custGeom>
              <a:avLst/>
              <a:gdLst/>
              <a:ahLst/>
              <a:cxnLst/>
              <a:rect l="l" t="t" r="r" b="b"/>
              <a:pathLst>
                <a:path w="4752317" h="1789358">
                  <a:moveTo>
                    <a:pt x="21882" y="0"/>
                  </a:moveTo>
                  <a:lnTo>
                    <a:pt x="4730435" y="0"/>
                  </a:lnTo>
                  <a:cubicBezTo>
                    <a:pt x="4742520" y="0"/>
                    <a:pt x="4752317" y="9797"/>
                    <a:pt x="4752317" y="21882"/>
                  </a:cubicBezTo>
                  <a:lnTo>
                    <a:pt x="4752317" y="1767476"/>
                  </a:lnTo>
                  <a:cubicBezTo>
                    <a:pt x="4752317" y="1773279"/>
                    <a:pt x="4750012" y="1778845"/>
                    <a:pt x="4745908" y="1782949"/>
                  </a:cubicBezTo>
                  <a:cubicBezTo>
                    <a:pt x="4741804" y="1787052"/>
                    <a:pt x="4736238" y="1789358"/>
                    <a:pt x="4730435" y="1789358"/>
                  </a:cubicBezTo>
                  <a:lnTo>
                    <a:pt x="21882" y="1789358"/>
                  </a:lnTo>
                  <a:cubicBezTo>
                    <a:pt x="9797" y="1789358"/>
                    <a:pt x="0" y="1779561"/>
                    <a:pt x="0" y="1767476"/>
                  </a:cubicBezTo>
                  <a:lnTo>
                    <a:pt x="0" y="21882"/>
                  </a:lnTo>
                  <a:cubicBezTo>
                    <a:pt x="0" y="9797"/>
                    <a:pt x="9797" y="0"/>
                    <a:pt x="21882" y="0"/>
                  </a:cubicBezTo>
                  <a:close/>
                </a:path>
              </a:pathLst>
            </a:custGeom>
            <a:solidFill>
              <a:srgbClr val="C8B3E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28575"/>
              <a:ext cx="4752317" cy="1817933"/>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2"/>
          <p:cNvSpPr txBox="1"/>
          <p:nvPr/>
        </p:nvSpPr>
        <p:spPr>
          <a:xfrm>
            <a:off x="1614302" y="322011"/>
            <a:ext cx="15334593" cy="2466975"/>
          </a:xfrm>
          <a:prstGeom prst="rect">
            <a:avLst/>
          </a:prstGeom>
        </p:spPr>
        <p:txBody>
          <a:bodyPr lIns="0" tIns="0" rIns="0" bIns="0" rtlCol="0" anchor="t">
            <a:spAutoFit/>
          </a:bodyPr>
          <a:lstStyle/>
          <a:p>
            <a:pPr marL="0" marR="0" lvl="0" indent="0" algn="ctr" defTabSz="914400" rtl="0" eaLnBrk="1" fontAlgn="auto" latinLnBrk="0" hangingPunct="1">
              <a:lnSpc>
                <a:spcPts val="9721"/>
              </a:lnSpc>
              <a:spcBef>
                <a:spcPts val="0"/>
              </a:spcBef>
              <a:spcAft>
                <a:spcPts val="0"/>
              </a:spcAft>
              <a:buClrTx/>
              <a:buSzTx/>
              <a:buFontTx/>
              <a:buNone/>
              <a:tabLst/>
              <a:defRPr/>
            </a:pPr>
            <a:r>
              <a:rPr kumimoji="0" lang="en-US" sz="8101" b="1" i="0" u="none" strike="noStrike" kern="1200" cap="none" spc="0" normalizeH="0" baseline="0" noProof="0">
                <a:ln>
                  <a:noFill/>
                </a:ln>
                <a:solidFill>
                  <a:srgbClr val="FFDE59"/>
                </a:solidFill>
                <a:effectLst/>
                <a:uLnTx/>
                <a:uFillTx/>
                <a:latin typeface="Solway Bold"/>
                <a:ea typeface="Solway Bold"/>
                <a:cs typeface="Solway Bold"/>
                <a:sym typeface="Solway Bold"/>
              </a:rPr>
              <a:t>Consultants in School Meal Programs</a:t>
            </a:r>
          </a:p>
        </p:txBody>
      </p:sp>
      <p:grpSp>
        <p:nvGrpSpPr>
          <p:cNvPr id="13" name="Group 13"/>
          <p:cNvGrpSpPr/>
          <p:nvPr/>
        </p:nvGrpSpPr>
        <p:grpSpPr>
          <a:xfrm>
            <a:off x="649141" y="3280678"/>
            <a:ext cx="8304524" cy="5977622"/>
            <a:chOff x="0" y="0"/>
            <a:chExt cx="2187200" cy="1574353"/>
          </a:xfrm>
        </p:grpSpPr>
        <p:sp>
          <p:nvSpPr>
            <p:cNvPr id="14" name="Freeform 14"/>
            <p:cNvSpPr/>
            <p:nvPr/>
          </p:nvSpPr>
          <p:spPr>
            <a:xfrm>
              <a:off x="0" y="0"/>
              <a:ext cx="2187200" cy="1574353"/>
            </a:xfrm>
            <a:custGeom>
              <a:avLst/>
              <a:gdLst/>
              <a:ahLst/>
              <a:cxnLst/>
              <a:rect l="l" t="t" r="r" b="b"/>
              <a:pathLst>
                <a:path w="2187200" h="1574353">
                  <a:moveTo>
                    <a:pt x="47545" y="0"/>
                  </a:moveTo>
                  <a:lnTo>
                    <a:pt x="2139655" y="0"/>
                  </a:lnTo>
                  <a:cubicBezTo>
                    <a:pt x="2165913" y="0"/>
                    <a:pt x="2187200" y="21287"/>
                    <a:pt x="2187200" y="47545"/>
                  </a:cubicBezTo>
                  <a:lnTo>
                    <a:pt x="2187200" y="1526808"/>
                  </a:lnTo>
                  <a:cubicBezTo>
                    <a:pt x="2187200" y="1539418"/>
                    <a:pt x="2182191" y="1551511"/>
                    <a:pt x="2173274" y="1560428"/>
                  </a:cubicBezTo>
                  <a:cubicBezTo>
                    <a:pt x="2164358" y="1569344"/>
                    <a:pt x="2152265" y="1574353"/>
                    <a:pt x="2139655" y="1574353"/>
                  </a:cubicBezTo>
                  <a:lnTo>
                    <a:pt x="47545" y="1574353"/>
                  </a:lnTo>
                  <a:cubicBezTo>
                    <a:pt x="34935" y="1574353"/>
                    <a:pt x="22842" y="1569344"/>
                    <a:pt x="13926" y="1560428"/>
                  </a:cubicBezTo>
                  <a:cubicBezTo>
                    <a:pt x="5009" y="1551511"/>
                    <a:pt x="0" y="1539418"/>
                    <a:pt x="0" y="1526808"/>
                  </a:cubicBezTo>
                  <a:lnTo>
                    <a:pt x="0" y="47545"/>
                  </a:lnTo>
                  <a:cubicBezTo>
                    <a:pt x="0" y="34935"/>
                    <a:pt x="5009" y="22842"/>
                    <a:pt x="13926" y="13926"/>
                  </a:cubicBezTo>
                  <a:cubicBezTo>
                    <a:pt x="22842" y="5009"/>
                    <a:pt x="34935" y="0"/>
                    <a:pt x="47545" y="0"/>
                  </a:cubicBezTo>
                  <a:close/>
                </a:path>
              </a:pathLst>
            </a:custGeom>
            <a:solidFill>
              <a:srgbClr val="FEF7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0" y="-28575"/>
              <a:ext cx="2187200" cy="1602928"/>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16"/>
          <p:cNvSpPr txBox="1"/>
          <p:nvPr/>
        </p:nvSpPr>
        <p:spPr>
          <a:xfrm>
            <a:off x="961939" y="3535746"/>
            <a:ext cx="7678929" cy="5605145"/>
          </a:xfrm>
          <a:prstGeom prst="rect">
            <a:avLst/>
          </a:prstGeom>
        </p:spPr>
        <p:txBody>
          <a:bodyPr lIns="0" tIns="0" rIns="0" bIns="0" rtlCol="0" anchor="t">
            <a:spAutoFit/>
          </a:bodyPr>
          <a:lstStyle/>
          <a:p>
            <a:pPr marL="0" marR="0" lvl="0" indent="0" algn="l" defTabSz="914400" rtl="0" eaLnBrk="1" fontAlgn="auto" latinLnBrk="0" hangingPunct="1">
              <a:lnSpc>
                <a:spcPts val="4479"/>
              </a:lnSpc>
              <a:spcBef>
                <a:spcPts val="0"/>
              </a:spcBef>
              <a:spcAft>
                <a:spcPts val="0"/>
              </a:spcAft>
              <a:buClrTx/>
              <a:buSzTx/>
              <a:buFontTx/>
              <a:buNone/>
              <a:tabLst/>
              <a:defRPr/>
            </a:pPr>
            <a:r>
              <a:rPr kumimoji="0" lang="en-US" sz="3199" b="1" i="0" u="none" strike="noStrike" kern="1200" cap="none" spc="0" normalizeH="0" baseline="0" noProof="0">
                <a:ln>
                  <a:noFill/>
                </a:ln>
                <a:solidFill>
                  <a:srgbClr val="000000"/>
                </a:solidFill>
                <a:effectLst/>
                <a:uLnTx/>
                <a:uFillTx/>
                <a:latin typeface="Solway Bold"/>
                <a:ea typeface="Solway Bold"/>
                <a:cs typeface="Solway Bold"/>
                <a:sym typeface="Solway Bold"/>
              </a:rPr>
              <a:t>Advisory Role</a:t>
            </a:r>
          </a:p>
          <a:p>
            <a:pPr marL="690879" marR="0" lvl="1" indent="-345439" algn="l" defTabSz="914400" rtl="0" eaLnBrk="1" fontAlgn="auto" latinLnBrk="0" hangingPunct="1">
              <a:lnSpc>
                <a:spcPts val="4479"/>
              </a:lnSpc>
              <a:spcBef>
                <a:spcPts val="0"/>
              </a:spcBef>
              <a:spcAft>
                <a:spcPts val="0"/>
              </a:spcAft>
              <a:buClrTx/>
              <a:buSzTx/>
              <a:buFont typeface="Arial"/>
              <a:buChar char="•"/>
              <a:tabLst/>
              <a:defRPr/>
            </a:pPr>
            <a:r>
              <a:rPr kumimoji="0" lang="en-US" sz="3199" b="0" i="0" u="none" strike="noStrike" kern="1200" cap="none" spc="0" normalizeH="0" baseline="0" noProof="0">
                <a:ln>
                  <a:noFill/>
                </a:ln>
                <a:solidFill>
                  <a:srgbClr val="000000"/>
                </a:solidFill>
                <a:effectLst/>
                <a:uLnTx/>
                <a:uFillTx/>
                <a:latin typeface="Solway"/>
                <a:ea typeface="Solway"/>
                <a:cs typeface="Solway"/>
                <a:sym typeface="Solway"/>
              </a:rPr>
              <a:t>Help schools navigate compliance, budgeting, and program operations</a:t>
            </a:r>
          </a:p>
          <a:p>
            <a:pPr marL="690879" marR="0" lvl="1" indent="-345439" algn="l" defTabSz="914400" rtl="0" eaLnBrk="1" fontAlgn="auto" latinLnBrk="0" hangingPunct="1">
              <a:lnSpc>
                <a:spcPts val="4479"/>
              </a:lnSpc>
              <a:spcBef>
                <a:spcPts val="0"/>
              </a:spcBef>
              <a:spcAft>
                <a:spcPts val="0"/>
              </a:spcAft>
              <a:buClrTx/>
              <a:buSzTx/>
              <a:buFont typeface="Arial"/>
              <a:buChar char="•"/>
              <a:tabLst/>
              <a:defRPr/>
            </a:pPr>
            <a:r>
              <a:rPr kumimoji="0" lang="en-US" sz="3199" b="0" i="0" u="none" strike="noStrike" kern="1200" cap="none" spc="0" normalizeH="0" baseline="0" noProof="0">
                <a:ln>
                  <a:noFill/>
                </a:ln>
                <a:solidFill>
                  <a:srgbClr val="000000"/>
                </a:solidFill>
                <a:effectLst/>
                <a:uLnTx/>
                <a:uFillTx/>
                <a:latin typeface="Solway"/>
                <a:ea typeface="Solway"/>
                <a:cs typeface="Solway"/>
                <a:sym typeface="Solway"/>
              </a:rPr>
              <a:t>Not Used for Daily Management</a:t>
            </a:r>
          </a:p>
          <a:p>
            <a:pPr marL="1381758" marR="0" lvl="2" indent="-460586" algn="l" defTabSz="914400" rtl="0" eaLnBrk="1" fontAlgn="auto" latinLnBrk="0" hangingPunct="1">
              <a:lnSpc>
                <a:spcPts val="4479"/>
              </a:lnSpc>
              <a:spcBef>
                <a:spcPts val="0"/>
              </a:spcBef>
              <a:spcAft>
                <a:spcPts val="0"/>
              </a:spcAft>
              <a:buClrTx/>
              <a:buSzTx/>
              <a:buFont typeface="Arial"/>
              <a:buChar char="⚬"/>
              <a:tabLst/>
              <a:defRPr/>
            </a:pPr>
            <a:r>
              <a:rPr kumimoji="0" lang="en-US" sz="3199" b="0" i="0" u="none" strike="noStrike" kern="1200" cap="none" spc="0" normalizeH="0" baseline="0" noProof="0">
                <a:ln>
                  <a:noFill/>
                </a:ln>
                <a:solidFill>
                  <a:srgbClr val="000000"/>
                </a:solidFill>
                <a:effectLst/>
                <a:uLnTx/>
                <a:uFillTx/>
                <a:latin typeface="Solway"/>
                <a:ea typeface="Solway"/>
                <a:cs typeface="Solway"/>
                <a:sym typeface="Solway"/>
              </a:rPr>
              <a:t>Schools must oversee meal program operations directly</a:t>
            </a:r>
          </a:p>
          <a:p>
            <a:pPr marL="1381758" marR="0" lvl="2" indent="-460586" algn="l" defTabSz="914400" rtl="0" eaLnBrk="1" fontAlgn="auto" latinLnBrk="0" hangingPunct="1">
              <a:lnSpc>
                <a:spcPts val="4479"/>
              </a:lnSpc>
              <a:spcBef>
                <a:spcPts val="0"/>
              </a:spcBef>
              <a:spcAft>
                <a:spcPts val="0"/>
              </a:spcAft>
              <a:buClrTx/>
              <a:buSzTx/>
              <a:buFont typeface="Arial"/>
              <a:buChar char="⚬"/>
              <a:tabLst/>
              <a:defRPr/>
            </a:pPr>
            <a:r>
              <a:rPr kumimoji="0" lang="en-US" sz="3199" b="0" i="0" u="none" strike="noStrike" kern="1200" cap="none" spc="0" normalizeH="0" baseline="0" noProof="0">
                <a:ln>
                  <a:noFill/>
                </a:ln>
                <a:solidFill>
                  <a:srgbClr val="000000"/>
                </a:solidFill>
                <a:effectLst/>
                <a:uLnTx/>
                <a:uFillTx/>
                <a:latin typeface="Solway"/>
                <a:ea typeface="Solway"/>
                <a:cs typeface="Solway"/>
                <a:sym typeface="Solway"/>
              </a:rPr>
              <a:t>Consultants support decision-making, but do not handle daily tasks</a:t>
            </a:r>
          </a:p>
        </p:txBody>
      </p:sp>
      <p:grpSp>
        <p:nvGrpSpPr>
          <p:cNvPr id="17" name="Group 17"/>
          <p:cNvGrpSpPr/>
          <p:nvPr/>
        </p:nvGrpSpPr>
        <p:grpSpPr>
          <a:xfrm>
            <a:off x="9445710" y="3280678"/>
            <a:ext cx="8304524" cy="5977622"/>
            <a:chOff x="0" y="0"/>
            <a:chExt cx="2187200" cy="1574353"/>
          </a:xfrm>
        </p:grpSpPr>
        <p:sp>
          <p:nvSpPr>
            <p:cNvPr id="18" name="Freeform 18"/>
            <p:cNvSpPr/>
            <p:nvPr/>
          </p:nvSpPr>
          <p:spPr>
            <a:xfrm>
              <a:off x="0" y="0"/>
              <a:ext cx="2187200" cy="1574353"/>
            </a:xfrm>
            <a:custGeom>
              <a:avLst/>
              <a:gdLst/>
              <a:ahLst/>
              <a:cxnLst/>
              <a:rect l="l" t="t" r="r" b="b"/>
              <a:pathLst>
                <a:path w="2187200" h="1574353">
                  <a:moveTo>
                    <a:pt x="47545" y="0"/>
                  </a:moveTo>
                  <a:lnTo>
                    <a:pt x="2139655" y="0"/>
                  </a:lnTo>
                  <a:cubicBezTo>
                    <a:pt x="2165913" y="0"/>
                    <a:pt x="2187200" y="21287"/>
                    <a:pt x="2187200" y="47545"/>
                  </a:cubicBezTo>
                  <a:lnTo>
                    <a:pt x="2187200" y="1526808"/>
                  </a:lnTo>
                  <a:cubicBezTo>
                    <a:pt x="2187200" y="1539418"/>
                    <a:pt x="2182191" y="1551511"/>
                    <a:pt x="2173274" y="1560428"/>
                  </a:cubicBezTo>
                  <a:cubicBezTo>
                    <a:pt x="2164358" y="1569344"/>
                    <a:pt x="2152265" y="1574353"/>
                    <a:pt x="2139655" y="1574353"/>
                  </a:cubicBezTo>
                  <a:lnTo>
                    <a:pt x="47545" y="1574353"/>
                  </a:lnTo>
                  <a:cubicBezTo>
                    <a:pt x="34935" y="1574353"/>
                    <a:pt x="22842" y="1569344"/>
                    <a:pt x="13926" y="1560428"/>
                  </a:cubicBezTo>
                  <a:cubicBezTo>
                    <a:pt x="5009" y="1551511"/>
                    <a:pt x="0" y="1539418"/>
                    <a:pt x="0" y="1526808"/>
                  </a:cubicBezTo>
                  <a:lnTo>
                    <a:pt x="0" y="47545"/>
                  </a:lnTo>
                  <a:cubicBezTo>
                    <a:pt x="0" y="34935"/>
                    <a:pt x="5009" y="22842"/>
                    <a:pt x="13926" y="13926"/>
                  </a:cubicBezTo>
                  <a:cubicBezTo>
                    <a:pt x="22842" y="5009"/>
                    <a:pt x="34935" y="0"/>
                    <a:pt x="47545" y="0"/>
                  </a:cubicBezTo>
                  <a:close/>
                </a:path>
              </a:pathLst>
            </a:custGeom>
            <a:solidFill>
              <a:srgbClr val="FEF7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0" y="-28575"/>
              <a:ext cx="2187200" cy="1602928"/>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20"/>
          <p:cNvSpPr txBox="1"/>
          <p:nvPr/>
        </p:nvSpPr>
        <p:spPr>
          <a:xfrm>
            <a:off x="9918175" y="3550149"/>
            <a:ext cx="7165541" cy="5043170"/>
          </a:xfrm>
          <a:prstGeom prst="rect">
            <a:avLst/>
          </a:prstGeom>
        </p:spPr>
        <p:txBody>
          <a:bodyPr lIns="0" tIns="0" rIns="0" bIns="0" rtlCol="0" anchor="t">
            <a:spAutoFit/>
          </a:bodyPr>
          <a:lstStyle/>
          <a:p>
            <a:pPr marL="0" marR="0" lvl="0" indent="0" algn="l" defTabSz="914400" rtl="0" eaLnBrk="1" fontAlgn="auto" latinLnBrk="0" hangingPunct="1">
              <a:lnSpc>
                <a:spcPts val="4479"/>
              </a:lnSpc>
              <a:spcBef>
                <a:spcPts val="0"/>
              </a:spcBef>
              <a:spcAft>
                <a:spcPts val="0"/>
              </a:spcAft>
              <a:buClrTx/>
              <a:buSzTx/>
              <a:buFontTx/>
              <a:buNone/>
              <a:tabLst/>
              <a:defRPr/>
            </a:pPr>
            <a:r>
              <a:rPr kumimoji="0" lang="en-US" sz="3199" b="1" i="0" u="none" strike="noStrike" kern="1200" cap="none" spc="0" normalizeH="0" baseline="0" noProof="0">
                <a:ln>
                  <a:noFill/>
                </a:ln>
                <a:solidFill>
                  <a:srgbClr val="000000"/>
                </a:solidFill>
                <a:effectLst/>
                <a:uLnTx/>
                <a:uFillTx/>
                <a:latin typeface="Solway Bold"/>
                <a:ea typeface="Solway Bold"/>
                <a:cs typeface="Solway Bold"/>
                <a:sym typeface="Solway Bold"/>
              </a:rPr>
              <a:t>Accountability &amp; Oversight</a:t>
            </a:r>
          </a:p>
          <a:p>
            <a:pPr marL="690879" marR="0" lvl="1" indent="-345439" algn="l" defTabSz="914400" rtl="0" eaLnBrk="1" fontAlgn="auto" latinLnBrk="0" hangingPunct="1">
              <a:lnSpc>
                <a:spcPts val="4479"/>
              </a:lnSpc>
              <a:spcBef>
                <a:spcPts val="0"/>
              </a:spcBef>
              <a:spcAft>
                <a:spcPts val="0"/>
              </a:spcAft>
              <a:buClrTx/>
              <a:buSzTx/>
              <a:buFont typeface="Arial"/>
              <a:buChar char="•"/>
              <a:tabLst/>
              <a:defRPr/>
            </a:pPr>
            <a:r>
              <a:rPr kumimoji="0" lang="en-US" sz="3199" b="0" i="0" u="none" strike="noStrike" kern="1200" cap="none" spc="0" normalizeH="0" baseline="0" noProof="0">
                <a:ln>
                  <a:noFill/>
                </a:ln>
                <a:solidFill>
                  <a:srgbClr val="000000"/>
                </a:solidFill>
                <a:effectLst/>
                <a:uLnTx/>
                <a:uFillTx/>
                <a:latin typeface="Solway"/>
                <a:ea typeface="Solway"/>
                <a:cs typeface="Solway"/>
                <a:sym typeface="Solway"/>
              </a:rPr>
              <a:t>Schools must procure and establish clear contracts with consultants</a:t>
            </a:r>
          </a:p>
          <a:p>
            <a:pPr marL="690879" marR="0" lvl="1" indent="-345439" algn="l" defTabSz="914400" rtl="0" eaLnBrk="1" fontAlgn="auto" latinLnBrk="0" hangingPunct="1">
              <a:lnSpc>
                <a:spcPts val="4479"/>
              </a:lnSpc>
              <a:spcBef>
                <a:spcPts val="0"/>
              </a:spcBef>
              <a:spcAft>
                <a:spcPts val="0"/>
              </a:spcAft>
              <a:buClrTx/>
              <a:buSzTx/>
              <a:buFont typeface="Arial"/>
              <a:buChar char="•"/>
              <a:tabLst/>
              <a:defRPr/>
            </a:pPr>
            <a:r>
              <a:rPr kumimoji="0" lang="en-US" sz="3199" b="0" i="0" u="none" strike="noStrike" kern="1200" cap="none" spc="0" normalizeH="0" baseline="0" noProof="0">
                <a:ln>
                  <a:noFill/>
                </a:ln>
                <a:solidFill>
                  <a:srgbClr val="000000"/>
                </a:solidFill>
                <a:effectLst/>
                <a:uLnTx/>
                <a:uFillTx/>
                <a:latin typeface="Solway"/>
                <a:ea typeface="Solway"/>
                <a:cs typeface="Solway"/>
                <a:sym typeface="Solway"/>
              </a:rPr>
              <a:t>Regular reviews ensure compliance and effectiveness</a:t>
            </a:r>
          </a:p>
          <a:p>
            <a:pPr marL="690879" marR="0" lvl="1" indent="-345439" algn="l" defTabSz="914400" rtl="0" eaLnBrk="1" fontAlgn="auto" latinLnBrk="0" hangingPunct="1">
              <a:lnSpc>
                <a:spcPts val="4479"/>
              </a:lnSpc>
              <a:spcBef>
                <a:spcPts val="0"/>
              </a:spcBef>
              <a:spcAft>
                <a:spcPts val="0"/>
              </a:spcAft>
              <a:buClrTx/>
              <a:buSzTx/>
              <a:buFont typeface="Arial"/>
              <a:buChar char="•"/>
              <a:tabLst/>
              <a:defRPr/>
            </a:pPr>
            <a:r>
              <a:rPr kumimoji="0" lang="en-US" sz="3199" b="0" i="0" u="none" strike="noStrike" kern="1200" cap="none" spc="0" normalizeH="0" baseline="0" noProof="0">
                <a:ln>
                  <a:noFill/>
                </a:ln>
                <a:solidFill>
                  <a:srgbClr val="000000"/>
                </a:solidFill>
                <a:effectLst/>
                <a:uLnTx/>
                <a:uFillTx/>
                <a:latin typeface="Solway"/>
                <a:ea typeface="Solway"/>
                <a:cs typeface="Solway"/>
                <a:sym typeface="Solway"/>
              </a:rPr>
              <a:t>Financial oversight prevents misuse and ensures proper engagement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3B508B"/>
        </a:solidFill>
        <a:effectLst/>
      </p:bgPr>
    </p:bg>
    <p:spTree>
      <p:nvGrpSpPr>
        <p:cNvPr id="1" name=""/>
        <p:cNvGrpSpPr/>
        <p:nvPr/>
      </p:nvGrpSpPr>
      <p:grpSpPr>
        <a:xfrm>
          <a:off x="0" y="0"/>
          <a:ext cx="0" cy="0"/>
          <a:chOff x="0" y="0"/>
          <a:chExt cx="0" cy="0"/>
        </a:xfrm>
      </p:grpSpPr>
      <p:sp>
        <p:nvSpPr>
          <p:cNvPr id="2" name="Freeform 2"/>
          <p:cNvSpPr/>
          <p:nvPr/>
        </p:nvSpPr>
        <p:spPr>
          <a:xfrm>
            <a:off x="-699448" y="190858"/>
            <a:ext cx="1946748" cy="2099434"/>
          </a:xfrm>
          <a:custGeom>
            <a:avLst/>
            <a:gdLst/>
            <a:ahLst/>
            <a:cxnLst/>
            <a:rect l="l" t="t" r="r" b="b"/>
            <a:pathLst>
              <a:path w="1946748" h="2099434">
                <a:moveTo>
                  <a:pt x="0" y="0"/>
                </a:moveTo>
                <a:lnTo>
                  <a:pt x="1946748" y="0"/>
                </a:lnTo>
                <a:lnTo>
                  <a:pt x="1946748" y="2099434"/>
                </a:lnTo>
                <a:lnTo>
                  <a:pt x="0" y="20994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3" name="Freeform 3"/>
          <p:cNvSpPr/>
          <p:nvPr/>
        </p:nvSpPr>
        <p:spPr>
          <a:xfrm rot="-5271725">
            <a:off x="16489159" y="8534397"/>
            <a:ext cx="2560978" cy="2922278"/>
          </a:xfrm>
          <a:custGeom>
            <a:avLst/>
            <a:gdLst/>
            <a:ahLst/>
            <a:cxnLst/>
            <a:rect l="l" t="t" r="r" b="b"/>
            <a:pathLst>
              <a:path w="2560978" h="2922278">
                <a:moveTo>
                  <a:pt x="0" y="0"/>
                </a:moveTo>
                <a:lnTo>
                  <a:pt x="2560978" y="0"/>
                </a:lnTo>
                <a:lnTo>
                  <a:pt x="2560978" y="2922277"/>
                </a:lnTo>
                <a:lnTo>
                  <a:pt x="0" y="29222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4" name="Freeform 4"/>
          <p:cNvSpPr/>
          <p:nvPr/>
        </p:nvSpPr>
        <p:spPr>
          <a:xfrm>
            <a:off x="16588280" y="6754972"/>
            <a:ext cx="2206649" cy="2026105"/>
          </a:xfrm>
          <a:custGeom>
            <a:avLst/>
            <a:gdLst/>
            <a:ahLst/>
            <a:cxnLst/>
            <a:rect l="l" t="t" r="r" b="b"/>
            <a:pathLst>
              <a:path w="2206649" h="2026105">
                <a:moveTo>
                  <a:pt x="0" y="0"/>
                </a:moveTo>
                <a:lnTo>
                  <a:pt x="2206649" y="0"/>
                </a:lnTo>
                <a:lnTo>
                  <a:pt x="2206649" y="2026104"/>
                </a:lnTo>
                <a:lnTo>
                  <a:pt x="0" y="20261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5" name="Freeform 5"/>
          <p:cNvSpPr/>
          <p:nvPr/>
        </p:nvSpPr>
        <p:spPr>
          <a:xfrm>
            <a:off x="17110063" y="2141911"/>
            <a:ext cx="2355875" cy="2223089"/>
          </a:xfrm>
          <a:custGeom>
            <a:avLst/>
            <a:gdLst/>
            <a:ahLst/>
            <a:cxnLst/>
            <a:rect l="l" t="t" r="r" b="b"/>
            <a:pathLst>
              <a:path w="2355875" h="2223089">
                <a:moveTo>
                  <a:pt x="0" y="0"/>
                </a:moveTo>
                <a:lnTo>
                  <a:pt x="2355874" y="0"/>
                </a:lnTo>
                <a:lnTo>
                  <a:pt x="2355874" y="2223089"/>
                </a:lnTo>
                <a:lnTo>
                  <a:pt x="0" y="22230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
        <p:nvSpPr>
          <p:cNvPr id="6" name="Freeform 6"/>
          <p:cNvSpPr/>
          <p:nvPr/>
        </p:nvSpPr>
        <p:spPr>
          <a:xfrm>
            <a:off x="16369205" y="4548901"/>
            <a:ext cx="2213903" cy="2355216"/>
          </a:xfrm>
          <a:custGeom>
            <a:avLst/>
            <a:gdLst/>
            <a:ahLst/>
            <a:cxnLst/>
            <a:rect l="l" t="t" r="r" b="b"/>
            <a:pathLst>
              <a:path w="2213903" h="2355216">
                <a:moveTo>
                  <a:pt x="0" y="0"/>
                </a:moveTo>
                <a:lnTo>
                  <a:pt x="2213904" y="0"/>
                </a:lnTo>
                <a:lnTo>
                  <a:pt x="2213904" y="2355216"/>
                </a:lnTo>
                <a:lnTo>
                  <a:pt x="0" y="235521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dirty="0"/>
          </a:p>
        </p:txBody>
      </p:sp>
      <p:sp>
        <p:nvSpPr>
          <p:cNvPr id="7" name="Freeform 7"/>
          <p:cNvSpPr/>
          <p:nvPr/>
        </p:nvSpPr>
        <p:spPr>
          <a:xfrm>
            <a:off x="-1352660" y="2290292"/>
            <a:ext cx="2791539" cy="2258609"/>
          </a:xfrm>
          <a:custGeom>
            <a:avLst/>
            <a:gdLst/>
            <a:ahLst/>
            <a:cxnLst/>
            <a:rect l="l" t="t" r="r" b="b"/>
            <a:pathLst>
              <a:path w="2791539" h="2258609">
                <a:moveTo>
                  <a:pt x="0" y="0"/>
                </a:moveTo>
                <a:lnTo>
                  <a:pt x="2791539" y="0"/>
                </a:lnTo>
                <a:lnTo>
                  <a:pt x="2791539" y="2258609"/>
                </a:lnTo>
                <a:lnTo>
                  <a:pt x="0" y="225860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dirty="0"/>
          </a:p>
        </p:txBody>
      </p:sp>
      <p:sp>
        <p:nvSpPr>
          <p:cNvPr id="8" name="Freeform 8"/>
          <p:cNvSpPr/>
          <p:nvPr/>
        </p:nvSpPr>
        <p:spPr>
          <a:xfrm rot="770163">
            <a:off x="-962522" y="5685503"/>
            <a:ext cx="1883517" cy="1181479"/>
          </a:xfrm>
          <a:custGeom>
            <a:avLst/>
            <a:gdLst/>
            <a:ahLst/>
            <a:cxnLst/>
            <a:rect l="l" t="t" r="r" b="b"/>
            <a:pathLst>
              <a:path w="1883517" h="1181479">
                <a:moveTo>
                  <a:pt x="0" y="0"/>
                </a:moveTo>
                <a:lnTo>
                  <a:pt x="1883517" y="0"/>
                </a:lnTo>
                <a:lnTo>
                  <a:pt x="1883517" y="1181479"/>
                </a:lnTo>
                <a:lnTo>
                  <a:pt x="0" y="118147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dirty="0"/>
          </a:p>
        </p:txBody>
      </p:sp>
      <p:sp>
        <p:nvSpPr>
          <p:cNvPr id="9" name="Freeform 9"/>
          <p:cNvSpPr/>
          <p:nvPr/>
        </p:nvSpPr>
        <p:spPr>
          <a:xfrm>
            <a:off x="-338636" y="4365000"/>
            <a:ext cx="1777515" cy="1318593"/>
          </a:xfrm>
          <a:custGeom>
            <a:avLst/>
            <a:gdLst/>
            <a:ahLst/>
            <a:cxnLst/>
            <a:rect l="l" t="t" r="r" b="b"/>
            <a:pathLst>
              <a:path w="1777515" h="1318593">
                <a:moveTo>
                  <a:pt x="0" y="0"/>
                </a:moveTo>
                <a:lnTo>
                  <a:pt x="1777515" y="0"/>
                </a:lnTo>
                <a:lnTo>
                  <a:pt x="1777515" y="1318593"/>
                </a:lnTo>
                <a:lnTo>
                  <a:pt x="0" y="131859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dirty="0"/>
          </a:p>
        </p:txBody>
      </p:sp>
      <p:grpSp>
        <p:nvGrpSpPr>
          <p:cNvPr id="10" name="Group 10"/>
          <p:cNvGrpSpPr/>
          <p:nvPr/>
        </p:nvGrpSpPr>
        <p:grpSpPr>
          <a:xfrm>
            <a:off x="1870830" y="2824144"/>
            <a:ext cx="15273349" cy="1607065"/>
            <a:chOff x="0" y="0"/>
            <a:chExt cx="4022610" cy="630407"/>
          </a:xfrm>
        </p:grpSpPr>
        <p:sp>
          <p:nvSpPr>
            <p:cNvPr id="11" name="Freeform 11"/>
            <p:cNvSpPr/>
            <p:nvPr/>
          </p:nvSpPr>
          <p:spPr>
            <a:xfrm>
              <a:off x="0" y="0"/>
              <a:ext cx="4022610" cy="630407"/>
            </a:xfrm>
            <a:custGeom>
              <a:avLst/>
              <a:gdLst/>
              <a:ahLst/>
              <a:cxnLst/>
              <a:rect l="l" t="t" r="r" b="b"/>
              <a:pathLst>
                <a:path w="4022610" h="630407">
                  <a:moveTo>
                    <a:pt x="25851" y="0"/>
                  </a:moveTo>
                  <a:lnTo>
                    <a:pt x="3996759" y="0"/>
                  </a:lnTo>
                  <a:cubicBezTo>
                    <a:pt x="4003615" y="0"/>
                    <a:pt x="4010190" y="2724"/>
                    <a:pt x="4015039" y="7572"/>
                  </a:cubicBezTo>
                  <a:cubicBezTo>
                    <a:pt x="4019887" y="12420"/>
                    <a:pt x="4022610" y="18995"/>
                    <a:pt x="4022610" y="25851"/>
                  </a:cubicBezTo>
                  <a:lnTo>
                    <a:pt x="4022610" y="604556"/>
                  </a:lnTo>
                  <a:cubicBezTo>
                    <a:pt x="4022610" y="611412"/>
                    <a:pt x="4019887" y="617988"/>
                    <a:pt x="4015039" y="622836"/>
                  </a:cubicBezTo>
                  <a:cubicBezTo>
                    <a:pt x="4010190" y="627684"/>
                    <a:pt x="4003615" y="630407"/>
                    <a:pt x="3996759" y="630407"/>
                  </a:cubicBezTo>
                  <a:lnTo>
                    <a:pt x="25851" y="630407"/>
                  </a:lnTo>
                  <a:cubicBezTo>
                    <a:pt x="18995" y="630407"/>
                    <a:pt x="12420" y="627684"/>
                    <a:pt x="7572" y="622836"/>
                  </a:cubicBezTo>
                  <a:cubicBezTo>
                    <a:pt x="2724" y="617988"/>
                    <a:pt x="0" y="611412"/>
                    <a:pt x="0" y="604556"/>
                  </a:cubicBezTo>
                  <a:lnTo>
                    <a:pt x="0" y="25851"/>
                  </a:lnTo>
                  <a:cubicBezTo>
                    <a:pt x="0" y="18995"/>
                    <a:pt x="2724" y="12420"/>
                    <a:pt x="7572" y="7572"/>
                  </a:cubicBezTo>
                  <a:cubicBezTo>
                    <a:pt x="12420" y="2724"/>
                    <a:pt x="18995" y="0"/>
                    <a:pt x="25851" y="0"/>
                  </a:cubicBezTo>
                  <a:close/>
                </a:path>
              </a:pathLst>
            </a:custGeom>
            <a:solidFill>
              <a:srgbClr val="DEEAFA"/>
            </a:solidFill>
          </p:spPr>
          <p:txBody>
            <a:bodyPr/>
            <a:lstStyle/>
            <a:p>
              <a:endParaRPr lang="en-US" dirty="0"/>
            </a:p>
          </p:txBody>
        </p:sp>
        <p:sp>
          <p:nvSpPr>
            <p:cNvPr id="12" name="TextBox 12"/>
            <p:cNvSpPr txBox="1"/>
            <p:nvPr/>
          </p:nvSpPr>
          <p:spPr>
            <a:xfrm>
              <a:off x="0" y="-28575"/>
              <a:ext cx="4022610" cy="658982"/>
            </a:xfrm>
            <a:prstGeom prst="rect">
              <a:avLst/>
            </a:prstGeom>
          </p:spPr>
          <p:txBody>
            <a:bodyPr lIns="50800" tIns="50800" rIns="50800" bIns="50800" rtlCol="0" anchor="ctr"/>
            <a:lstStyle/>
            <a:p>
              <a:pPr algn="ctr">
                <a:lnSpc>
                  <a:spcPts val="1960"/>
                </a:lnSpc>
              </a:pPr>
              <a:endParaRPr dirty="0"/>
            </a:p>
          </p:txBody>
        </p:sp>
      </p:grpSp>
      <p:sp>
        <p:nvSpPr>
          <p:cNvPr id="13" name="Freeform 13"/>
          <p:cNvSpPr/>
          <p:nvPr/>
        </p:nvSpPr>
        <p:spPr>
          <a:xfrm>
            <a:off x="678354" y="4773799"/>
            <a:ext cx="6150106" cy="6150106"/>
          </a:xfrm>
          <a:custGeom>
            <a:avLst/>
            <a:gdLst/>
            <a:ahLst/>
            <a:cxnLst/>
            <a:rect l="l" t="t" r="r" b="b"/>
            <a:pathLst>
              <a:path w="6150106" h="6150106">
                <a:moveTo>
                  <a:pt x="0" y="0"/>
                </a:moveTo>
                <a:lnTo>
                  <a:pt x="6150106" y="0"/>
                </a:lnTo>
                <a:lnTo>
                  <a:pt x="6150106" y="6150105"/>
                </a:lnTo>
                <a:lnTo>
                  <a:pt x="0" y="6150105"/>
                </a:lnTo>
                <a:lnTo>
                  <a:pt x="0" y="0"/>
                </a:lnTo>
                <a:close/>
              </a:path>
            </a:pathLst>
          </a:custGeom>
          <a:blipFill>
            <a:blip r:embed="rId19"/>
            <a:stretch>
              <a:fillRect/>
            </a:stretch>
          </a:blipFill>
        </p:spPr>
        <p:txBody>
          <a:bodyPr/>
          <a:lstStyle/>
          <a:p>
            <a:endParaRPr lang="en-US" dirty="0"/>
          </a:p>
        </p:txBody>
      </p:sp>
      <p:grpSp>
        <p:nvGrpSpPr>
          <p:cNvPr id="14" name="Group 14"/>
          <p:cNvGrpSpPr/>
          <p:nvPr/>
        </p:nvGrpSpPr>
        <p:grpSpPr>
          <a:xfrm>
            <a:off x="12188922" y="6032228"/>
            <a:ext cx="4234694" cy="2904505"/>
            <a:chOff x="0" y="0"/>
            <a:chExt cx="1115310" cy="764972"/>
          </a:xfrm>
        </p:grpSpPr>
        <p:sp>
          <p:nvSpPr>
            <p:cNvPr id="15" name="Freeform 15"/>
            <p:cNvSpPr/>
            <p:nvPr/>
          </p:nvSpPr>
          <p:spPr>
            <a:xfrm>
              <a:off x="0" y="0"/>
              <a:ext cx="1115310" cy="764972"/>
            </a:xfrm>
            <a:custGeom>
              <a:avLst/>
              <a:gdLst/>
              <a:ahLst/>
              <a:cxnLst/>
              <a:rect l="l" t="t" r="r" b="b"/>
              <a:pathLst>
                <a:path w="1115310" h="764972">
                  <a:moveTo>
                    <a:pt x="93239" y="0"/>
                  </a:moveTo>
                  <a:lnTo>
                    <a:pt x="1022071" y="0"/>
                  </a:lnTo>
                  <a:cubicBezTo>
                    <a:pt x="1046800" y="0"/>
                    <a:pt x="1070516" y="9823"/>
                    <a:pt x="1088001" y="27309"/>
                  </a:cubicBezTo>
                  <a:cubicBezTo>
                    <a:pt x="1105487" y="44795"/>
                    <a:pt x="1115310" y="68510"/>
                    <a:pt x="1115310" y="93239"/>
                  </a:cubicBezTo>
                  <a:lnTo>
                    <a:pt x="1115310" y="671734"/>
                  </a:lnTo>
                  <a:cubicBezTo>
                    <a:pt x="1115310" y="696462"/>
                    <a:pt x="1105487" y="720178"/>
                    <a:pt x="1088001" y="737663"/>
                  </a:cubicBezTo>
                  <a:cubicBezTo>
                    <a:pt x="1070516" y="755149"/>
                    <a:pt x="1046800" y="764972"/>
                    <a:pt x="1022071" y="764972"/>
                  </a:cubicBezTo>
                  <a:lnTo>
                    <a:pt x="93239" y="764972"/>
                  </a:lnTo>
                  <a:cubicBezTo>
                    <a:pt x="41744" y="764972"/>
                    <a:pt x="0" y="723228"/>
                    <a:pt x="0" y="671734"/>
                  </a:cubicBezTo>
                  <a:lnTo>
                    <a:pt x="0" y="93239"/>
                  </a:lnTo>
                  <a:cubicBezTo>
                    <a:pt x="0" y="41744"/>
                    <a:pt x="41744" y="0"/>
                    <a:pt x="93239" y="0"/>
                  </a:cubicBezTo>
                  <a:close/>
                </a:path>
              </a:pathLst>
            </a:custGeom>
            <a:solidFill>
              <a:srgbClr val="FE6864"/>
            </a:solidFill>
          </p:spPr>
          <p:txBody>
            <a:bodyPr/>
            <a:lstStyle/>
            <a:p>
              <a:endParaRPr lang="en-US" dirty="0">
                <a:latin typeface="Solway" panose="020B0604020202020204" charset="0"/>
              </a:endParaRPr>
            </a:p>
          </p:txBody>
        </p:sp>
        <p:sp>
          <p:nvSpPr>
            <p:cNvPr id="16" name="TextBox 16"/>
            <p:cNvSpPr txBox="1"/>
            <p:nvPr/>
          </p:nvSpPr>
          <p:spPr>
            <a:xfrm>
              <a:off x="0" y="-57150"/>
              <a:ext cx="1115310" cy="822122"/>
            </a:xfrm>
            <a:prstGeom prst="rect">
              <a:avLst/>
            </a:prstGeom>
          </p:spPr>
          <p:txBody>
            <a:bodyPr lIns="50800" tIns="50800" rIns="50800" bIns="50800" rtlCol="0" anchor="ctr"/>
            <a:lstStyle/>
            <a:p>
              <a:pPr algn="ctr">
                <a:lnSpc>
                  <a:spcPts val="4059"/>
                </a:lnSpc>
              </a:pPr>
              <a:endParaRPr lang="en-US" sz="2899" dirty="0">
                <a:solidFill>
                  <a:srgbClr val="000000"/>
                </a:solidFill>
                <a:latin typeface="Solway"/>
                <a:ea typeface="Solway"/>
                <a:cs typeface="Solway"/>
                <a:sym typeface="Solway"/>
              </a:endParaRPr>
            </a:p>
          </p:txBody>
        </p:sp>
      </p:grpSp>
      <p:grpSp>
        <p:nvGrpSpPr>
          <p:cNvPr id="17" name="Group 17"/>
          <p:cNvGrpSpPr/>
          <p:nvPr/>
        </p:nvGrpSpPr>
        <p:grpSpPr>
          <a:xfrm>
            <a:off x="6982821" y="5409597"/>
            <a:ext cx="4418385" cy="4418385"/>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endParaRPr lang="en-US" dirty="0"/>
            </a:p>
          </p:txBody>
        </p:sp>
        <p:sp>
          <p:nvSpPr>
            <p:cNvPr id="19" name="TextBox 19"/>
            <p:cNvSpPr txBox="1"/>
            <p:nvPr/>
          </p:nvSpPr>
          <p:spPr>
            <a:xfrm>
              <a:off x="76200" y="-9525"/>
              <a:ext cx="660400" cy="746125"/>
            </a:xfrm>
            <a:prstGeom prst="rect">
              <a:avLst/>
            </a:prstGeom>
          </p:spPr>
          <p:txBody>
            <a:bodyPr lIns="50800" tIns="50800" rIns="50800" bIns="50800" rtlCol="0" anchor="ctr"/>
            <a:lstStyle/>
            <a:p>
              <a:pPr algn="ctr">
                <a:lnSpc>
                  <a:spcPts val="5739"/>
                </a:lnSpc>
              </a:pPr>
              <a:r>
                <a:rPr lang="en-US" sz="4099" b="1" dirty="0">
                  <a:solidFill>
                    <a:srgbClr val="000000"/>
                  </a:solidFill>
                  <a:latin typeface="Solway Bold"/>
                  <a:ea typeface="Solway Bold"/>
                  <a:cs typeface="Solway Bold"/>
                  <a:sym typeface="Solway Bold"/>
                </a:rPr>
                <a:t>Applications due: </a:t>
              </a:r>
            </a:p>
            <a:p>
              <a:pPr algn="ctr">
                <a:lnSpc>
                  <a:spcPts val="5739"/>
                </a:lnSpc>
              </a:pPr>
              <a:r>
                <a:rPr lang="en-US" sz="4099" b="1" dirty="0">
                  <a:solidFill>
                    <a:srgbClr val="000000"/>
                  </a:solidFill>
                  <a:latin typeface="Solway Bold"/>
                  <a:ea typeface="Solway Bold"/>
                  <a:cs typeface="Solway Bold"/>
                  <a:sym typeface="Solway Bold"/>
                </a:rPr>
                <a:t>July 31, 2025</a:t>
              </a:r>
            </a:p>
          </p:txBody>
        </p:sp>
      </p:grpSp>
      <p:grpSp>
        <p:nvGrpSpPr>
          <p:cNvPr id="20" name="Group 20"/>
          <p:cNvGrpSpPr/>
          <p:nvPr/>
        </p:nvGrpSpPr>
        <p:grpSpPr>
          <a:xfrm>
            <a:off x="10875039" y="6776102"/>
            <a:ext cx="1447588" cy="1447588"/>
            <a:chOff x="0" y="0"/>
            <a:chExt cx="812800" cy="812800"/>
          </a:xfrm>
        </p:grpSpPr>
        <p:sp>
          <p:nvSpPr>
            <p:cNvPr id="21" name="Freeform 21"/>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9DCD5A"/>
            </a:solidFill>
          </p:spPr>
          <p:txBody>
            <a:bodyPr/>
            <a:lstStyle/>
            <a:p>
              <a:endParaRPr lang="en-US" dirty="0"/>
            </a:p>
          </p:txBody>
        </p:sp>
        <p:sp>
          <p:nvSpPr>
            <p:cNvPr id="22" name="TextBox 22"/>
            <p:cNvSpPr txBox="1"/>
            <p:nvPr/>
          </p:nvSpPr>
          <p:spPr>
            <a:xfrm>
              <a:off x="0" y="174625"/>
              <a:ext cx="711200" cy="434975"/>
            </a:xfrm>
            <a:prstGeom prst="rect">
              <a:avLst/>
            </a:prstGeom>
          </p:spPr>
          <p:txBody>
            <a:bodyPr lIns="50800" tIns="50800" rIns="50800" bIns="50800" rtlCol="0" anchor="ctr"/>
            <a:lstStyle/>
            <a:p>
              <a:pPr algn="ctr">
                <a:lnSpc>
                  <a:spcPts val="1960"/>
                </a:lnSpc>
              </a:pPr>
              <a:endParaRPr dirty="0"/>
            </a:p>
          </p:txBody>
        </p:sp>
      </p:grpSp>
      <p:grpSp>
        <p:nvGrpSpPr>
          <p:cNvPr id="23" name="Group 23"/>
          <p:cNvGrpSpPr/>
          <p:nvPr/>
        </p:nvGrpSpPr>
        <p:grpSpPr>
          <a:xfrm>
            <a:off x="11043482" y="7061442"/>
            <a:ext cx="1091029" cy="876907"/>
            <a:chOff x="0" y="0"/>
            <a:chExt cx="1011268" cy="812800"/>
          </a:xfrm>
        </p:grpSpPr>
        <p:sp>
          <p:nvSpPr>
            <p:cNvPr id="24" name="Freeform 24"/>
            <p:cNvSpPr/>
            <p:nvPr/>
          </p:nvSpPr>
          <p:spPr>
            <a:xfrm>
              <a:off x="0" y="0"/>
              <a:ext cx="1011268" cy="812800"/>
            </a:xfrm>
            <a:custGeom>
              <a:avLst/>
              <a:gdLst/>
              <a:ahLst/>
              <a:cxnLst/>
              <a:rect l="l" t="t" r="r" b="b"/>
              <a:pathLst>
                <a:path w="1011268" h="812800">
                  <a:moveTo>
                    <a:pt x="1011268" y="406400"/>
                  </a:moveTo>
                  <a:lnTo>
                    <a:pt x="604868" y="0"/>
                  </a:lnTo>
                  <a:lnTo>
                    <a:pt x="604868" y="203200"/>
                  </a:lnTo>
                  <a:lnTo>
                    <a:pt x="0" y="203200"/>
                  </a:lnTo>
                  <a:lnTo>
                    <a:pt x="0" y="609600"/>
                  </a:lnTo>
                  <a:lnTo>
                    <a:pt x="604868" y="609600"/>
                  </a:lnTo>
                  <a:lnTo>
                    <a:pt x="604868" y="812800"/>
                  </a:lnTo>
                  <a:lnTo>
                    <a:pt x="1011268" y="406400"/>
                  </a:lnTo>
                  <a:close/>
                </a:path>
              </a:pathLst>
            </a:custGeom>
            <a:solidFill>
              <a:srgbClr val="6A903D"/>
            </a:solidFill>
          </p:spPr>
          <p:txBody>
            <a:bodyPr/>
            <a:lstStyle/>
            <a:p>
              <a:endParaRPr lang="en-US" dirty="0"/>
            </a:p>
          </p:txBody>
        </p:sp>
        <p:sp>
          <p:nvSpPr>
            <p:cNvPr id="25" name="TextBox 25"/>
            <p:cNvSpPr txBox="1"/>
            <p:nvPr/>
          </p:nvSpPr>
          <p:spPr>
            <a:xfrm>
              <a:off x="0" y="174625"/>
              <a:ext cx="909668" cy="434975"/>
            </a:xfrm>
            <a:prstGeom prst="rect">
              <a:avLst/>
            </a:prstGeom>
          </p:spPr>
          <p:txBody>
            <a:bodyPr lIns="50800" tIns="50800" rIns="50800" bIns="50800" rtlCol="0" anchor="ctr"/>
            <a:lstStyle/>
            <a:p>
              <a:pPr algn="ctr">
                <a:lnSpc>
                  <a:spcPts val="1960"/>
                </a:lnSpc>
              </a:pPr>
              <a:endParaRPr dirty="0"/>
            </a:p>
          </p:txBody>
        </p:sp>
      </p:grpSp>
      <p:grpSp>
        <p:nvGrpSpPr>
          <p:cNvPr id="29" name="Group 29"/>
          <p:cNvGrpSpPr/>
          <p:nvPr/>
        </p:nvGrpSpPr>
        <p:grpSpPr>
          <a:xfrm>
            <a:off x="193179" y="9756924"/>
            <a:ext cx="2614356" cy="477224"/>
            <a:chOff x="0" y="0"/>
            <a:chExt cx="688555" cy="125689"/>
          </a:xfrm>
        </p:grpSpPr>
        <p:sp>
          <p:nvSpPr>
            <p:cNvPr id="30" name="Freeform 30"/>
            <p:cNvSpPr/>
            <p:nvPr/>
          </p:nvSpPr>
          <p:spPr>
            <a:xfrm>
              <a:off x="0" y="0"/>
              <a:ext cx="688555" cy="125689"/>
            </a:xfrm>
            <a:custGeom>
              <a:avLst/>
              <a:gdLst/>
              <a:ahLst/>
              <a:cxnLst/>
              <a:rect l="l" t="t" r="r" b="b"/>
              <a:pathLst>
                <a:path w="688555" h="125689">
                  <a:moveTo>
                    <a:pt x="62844" y="0"/>
                  </a:moveTo>
                  <a:lnTo>
                    <a:pt x="625710" y="0"/>
                  </a:lnTo>
                  <a:cubicBezTo>
                    <a:pt x="660418" y="0"/>
                    <a:pt x="688555" y="28136"/>
                    <a:pt x="688555" y="62844"/>
                  </a:cubicBezTo>
                  <a:lnTo>
                    <a:pt x="688555" y="62844"/>
                  </a:lnTo>
                  <a:cubicBezTo>
                    <a:pt x="688555" y="97552"/>
                    <a:pt x="660418" y="125689"/>
                    <a:pt x="625710" y="125689"/>
                  </a:cubicBezTo>
                  <a:lnTo>
                    <a:pt x="62844" y="125689"/>
                  </a:lnTo>
                  <a:cubicBezTo>
                    <a:pt x="28136" y="125689"/>
                    <a:pt x="0" y="97552"/>
                    <a:pt x="0" y="62844"/>
                  </a:cubicBezTo>
                  <a:lnTo>
                    <a:pt x="0" y="62844"/>
                  </a:lnTo>
                  <a:cubicBezTo>
                    <a:pt x="0" y="28136"/>
                    <a:pt x="28136" y="0"/>
                    <a:pt x="62844" y="0"/>
                  </a:cubicBezTo>
                  <a:close/>
                </a:path>
              </a:pathLst>
            </a:custGeom>
            <a:solidFill>
              <a:srgbClr val="C6E0F7"/>
            </a:solidFill>
          </p:spPr>
          <p:txBody>
            <a:bodyPr/>
            <a:lstStyle/>
            <a:p>
              <a:endParaRPr lang="en-US" dirty="0"/>
            </a:p>
          </p:txBody>
        </p:sp>
        <p:sp>
          <p:nvSpPr>
            <p:cNvPr id="31" name="TextBox 31"/>
            <p:cNvSpPr txBox="1"/>
            <p:nvPr/>
          </p:nvSpPr>
          <p:spPr>
            <a:xfrm>
              <a:off x="0" y="-28575"/>
              <a:ext cx="688555" cy="154264"/>
            </a:xfrm>
            <a:prstGeom prst="rect">
              <a:avLst/>
            </a:prstGeom>
          </p:spPr>
          <p:txBody>
            <a:bodyPr lIns="50800" tIns="50800" rIns="50800" bIns="50800" rtlCol="0" anchor="ctr"/>
            <a:lstStyle/>
            <a:p>
              <a:pPr algn="ctr">
                <a:lnSpc>
                  <a:spcPts val="1960"/>
                </a:lnSpc>
              </a:pPr>
              <a:endParaRPr dirty="0"/>
            </a:p>
          </p:txBody>
        </p:sp>
      </p:grpSp>
      <p:sp>
        <p:nvSpPr>
          <p:cNvPr id="32" name="TextBox 32"/>
          <p:cNvSpPr txBox="1"/>
          <p:nvPr/>
        </p:nvSpPr>
        <p:spPr>
          <a:xfrm>
            <a:off x="3097688" y="161925"/>
            <a:ext cx="11534662" cy="2227814"/>
          </a:xfrm>
          <a:prstGeom prst="rect">
            <a:avLst/>
          </a:prstGeom>
        </p:spPr>
        <p:txBody>
          <a:bodyPr lIns="0" tIns="0" rIns="0" bIns="0" rtlCol="0" anchor="t">
            <a:spAutoFit/>
          </a:bodyPr>
          <a:lstStyle/>
          <a:p>
            <a:pPr algn="ctr">
              <a:lnSpc>
                <a:spcPts val="8584"/>
              </a:lnSpc>
            </a:pPr>
            <a:r>
              <a:rPr lang="en-US" sz="8584" b="1" dirty="0">
                <a:solidFill>
                  <a:srgbClr val="FFDE59"/>
                </a:solidFill>
                <a:latin typeface="Solway Bold"/>
                <a:ea typeface="Solway Bold"/>
                <a:cs typeface="Solway Bold"/>
                <a:sym typeface="Solway Bold"/>
              </a:rPr>
              <a:t>New SFA Application Process</a:t>
            </a:r>
          </a:p>
        </p:txBody>
      </p:sp>
      <p:sp>
        <p:nvSpPr>
          <p:cNvPr id="33" name="TextBox 33"/>
          <p:cNvSpPr txBox="1"/>
          <p:nvPr/>
        </p:nvSpPr>
        <p:spPr>
          <a:xfrm>
            <a:off x="2332531" y="3077454"/>
            <a:ext cx="14035559" cy="868828"/>
          </a:xfrm>
          <a:prstGeom prst="rect">
            <a:avLst/>
          </a:prstGeom>
        </p:spPr>
        <p:txBody>
          <a:bodyPr lIns="0" tIns="0" rIns="0" bIns="0" rtlCol="0" anchor="t">
            <a:spAutoFit/>
          </a:bodyPr>
          <a:lstStyle/>
          <a:p>
            <a:pPr algn="ctr">
              <a:lnSpc>
                <a:spcPts val="7279"/>
              </a:lnSpc>
            </a:pPr>
            <a:r>
              <a:rPr lang="en-US" sz="5199" dirty="0">
                <a:solidFill>
                  <a:srgbClr val="000000"/>
                </a:solidFill>
                <a:latin typeface="Solway"/>
                <a:ea typeface="Solway"/>
                <a:cs typeface="Solway"/>
                <a:sym typeface="Solway"/>
              </a:rPr>
              <a:t>Request an Application: CN@nysed.gov</a:t>
            </a:r>
          </a:p>
        </p:txBody>
      </p:sp>
      <p:sp>
        <p:nvSpPr>
          <p:cNvPr id="34" name="TextBox 34"/>
          <p:cNvSpPr txBox="1"/>
          <p:nvPr/>
        </p:nvSpPr>
        <p:spPr>
          <a:xfrm>
            <a:off x="230677" y="9823133"/>
            <a:ext cx="2539359" cy="306704"/>
          </a:xfrm>
          <a:prstGeom prst="rect">
            <a:avLst/>
          </a:prstGeom>
        </p:spPr>
        <p:txBody>
          <a:bodyPr lIns="0" tIns="0" rIns="0" bIns="0" rtlCol="0" anchor="t">
            <a:spAutoFit/>
          </a:bodyPr>
          <a:lstStyle/>
          <a:p>
            <a:pPr algn="ctr">
              <a:lnSpc>
                <a:spcPts val="2520"/>
              </a:lnSpc>
            </a:pPr>
            <a:r>
              <a:rPr lang="en-US" sz="1800" b="1" dirty="0">
                <a:solidFill>
                  <a:srgbClr val="000000"/>
                </a:solidFill>
                <a:latin typeface="Solway Bold"/>
                <a:ea typeface="Solway Bold"/>
                <a:cs typeface="Solway Bold"/>
                <a:sym typeface="Solway Bold"/>
              </a:rPr>
              <a:t>Kipp Middle School</a:t>
            </a:r>
          </a:p>
        </p:txBody>
      </p:sp>
      <p:sp>
        <p:nvSpPr>
          <p:cNvPr id="35" name="TextBox 33">
            <a:extLst>
              <a:ext uri="{FF2B5EF4-FFF2-40B4-BE49-F238E27FC236}">
                <a16:creationId xmlns:a16="http://schemas.microsoft.com/office/drawing/2014/main" id="{473879E1-651D-E019-F419-C02C6E1AF1EC}"/>
              </a:ext>
            </a:extLst>
          </p:cNvPr>
          <p:cNvSpPr txBox="1"/>
          <p:nvPr/>
        </p:nvSpPr>
        <p:spPr>
          <a:xfrm>
            <a:off x="12300827" y="6489565"/>
            <a:ext cx="3999275" cy="1969770"/>
          </a:xfrm>
          <a:prstGeom prst="rect">
            <a:avLst/>
          </a:prstGeom>
        </p:spPr>
        <p:txBody>
          <a:bodyPr wrap="square" lIns="0" tIns="0" rIns="0" bIns="0" rtlCol="0" anchor="t">
            <a:spAutoFit/>
          </a:bodyPr>
          <a:lstStyle/>
          <a:p>
            <a:pPr algn="ctr"/>
            <a:r>
              <a:rPr lang="en-US" sz="3200" dirty="0">
                <a:latin typeface="Solway Bold" panose="020B0604020202020204" charset="0"/>
              </a:rPr>
              <a:t>Applications must be complete and accurate in order to be approved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B508B"/>
        </a:solidFill>
        <a:effectLst/>
      </p:bgPr>
    </p:bg>
    <p:spTree>
      <p:nvGrpSpPr>
        <p:cNvPr id="1" name=""/>
        <p:cNvGrpSpPr/>
        <p:nvPr/>
      </p:nvGrpSpPr>
      <p:grpSpPr>
        <a:xfrm>
          <a:off x="0" y="0"/>
          <a:ext cx="0" cy="0"/>
          <a:chOff x="0" y="0"/>
          <a:chExt cx="0" cy="0"/>
        </a:xfrm>
      </p:grpSpPr>
      <p:sp>
        <p:nvSpPr>
          <p:cNvPr id="2" name="Freeform 2"/>
          <p:cNvSpPr/>
          <p:nvPr/>
        </p:nvSpPr>
        <p:spPr>
          <a:xfrm rot="-964758">
            <a:off x="13275291" y="7385251"/>
            <a:ext cx="2962425" cy="1491985"/>
          </a:xfrm>
          <a:custGeom>
            <a:avLst/>
            <a:gdLst/>
            <a:ahLst/>
            <a:cxnLst/>
            <a:rect l="l" t="t" r="r" b="b"/>
            <a:pathLst>
              <a:path w="2962425" h="1491985">
                <a:moveTo>
                  <a:pt x="0" y="0"/>
                </a:moveTo>
                <a:lnTo>
                  <a:pt x="2962425" y="0"/>
                </a:lnTo>
                <a:lnTo>
                  <a:pt x="2962425" y="1491985"/>
                </a:lnTo>
                <a:lnTo>
                  <a:pt x="0" y="14919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grpSp>
        <p:nvGrpSpPr>
          <p:cNvPr id="3" name="Group 3"/>
          <p:cNvGrpSpPr/>
          <p:nvPr/>
        </p:nvGrpSpPr>
        <p:grpSpPr>
          <a:xfrm>
            <a:off x="13603804" y="1715872"/>
            <a:ext cx="4906773" cy="4906773"/>
            <a:chOff x="0" y="0"/>
            <a:chExt cx="6542364" cy="6542364"/>
          </a:xfrm>
        </p:grpSpPr>
        <p:grpSp>
          <p:nvGrpSpPr>
            <p:cNvPr id="4" name="Group 4"/>
            <p:cNvGrpSpPr/>
            <p:nvPr/>
          </p:nvGrpSpPr>
          <p:grpSpPr>
            <a:xfrm>
              <a:off x="0" y="0"/>
              <a:ext cx="6542364" cy="6542364"/>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6E0F7"/>
              </a:solidFill>
            </p:spPr>
            <p:txBody>
              <a:bodyPr/>
              <a:lstStyle/>
              <a:p>
                <a:endParaRPr lang="en-US" dirty="0"/>
              </a:p>
            </p:txBody>
          </p:sp>
          <p:sp>
            <p:nvSpPr>
              <p:cNvPr id="6" name="TextBox 6"/>
              <p:cNvSpPr txBox="1"/>
              <p:nvPr/>
            </p:nvSpPr>
            <p:spPr>
              <a:xfrm>
                <a:off x="76200" y="47625"/>
                <a:ext cx="660400" cy="688975"/>
              </a:xfrm>
              <a:prstGeom prst="rect">
                <a:avLst/>
              </a:prstGeom>
            </p:spPr>
            <p:txBody>
              <a:bodyPr lIns="50800" tIns="50800" rIns="50800" bIns="50800" rtlCol="0" anchor="ctr"/>
              <a:lstStyle/>
              <a:p>
                <a:pPr algn="ctr">
                  <a:lnSpc>
                    <a:spcPts val="1960"/>
                  </a:lnSpc>
                </a:pPr>
                <a:endParaRPr dirty="0"/>
              </a:p>
            </p:txBody>
          </p:sp>
        </p:grpSp>
        <p:sp>
          <p:nvSpPr>
            <p:cNvPr id="7" name="Freeform 7"/>
            <p:cNvSpPr/>
            <p:nvPr/>
          </p:nvSpPr>
          <p:spPr>
            <a:xfrm>
              <a:off x="197856" y="149935"/>
              <a:ext cx="6146652" cy="6146652"/>
            </a:xfrm>
            <a:custGeom>
              <a:avLst/>
              <a:gdLst/>
              <a:ahLst/>
              <a:cxnLst/>
              <a:rect l="l" t="t" r="r" b="b"/>
              <a:pathLst>
                <a:path w="6146652" h="6146652">
                  <a:moveTo>
                    <a:pt x="0" y="0"/>
                  </a:moveTo>
                  <a:lnTo>
                    <a:pt x="6146652" y="0"/>
                  </a:lnTo>
                  <a:lnTo>
                    <a:pt x="6146652" y="6146651"/>
                  </a:lnTo>
                  <a:lnTo>
                    <a:pt x="0" y="6146651"/>
                  </a:lnTo>
                  <a:lnTo>
                    <a:pt x="0" y="0"/>
                  </a:lnTo>
                  <a:close/>
                </a:path>
              </a:pathLst>
            </a:custGeom>
            <a:blipFill>
              <a:blip r:embed="rId5"/>
              <a:stretch>
                <a:fillRect/>
              </a:stretch>
            </a:blipFill>
          </p:spPr>
          <p:txBody>
            <a:bodyPr/>
            <a:lstStyle/>
            <a:p>
              <a:endParaRPr lang="en-US" dirty="0"/>
            </a:p>
          </p:txBody>
        </p:sp>
      </p:grpSp>
      <p:sp>
        <p:nvSpPr>
          <p:cNvPr id="8" name="Freeform 8"/>
          <p:cNvSpPr/>
          <p:nvPr/>
        </p:nvSpPr>
        <p:spPr>
          <a:xfrm>
            <a:off x="13603804" y="9133222"/>
            <a:ext cx="1632379" cy="1736573"/>
          </a:xfrm>
          <a:custGeom>
            <a:avLst/>
            <a:gdLst/>
            <a:ahLst/>
            <a:cxnLst/>
            <a:rect l="l" t="t" r="r" b="b"/>
            <a:pathLst>
              <a:path w="1632379" h="1736573">
                <a:moveTo>
                  <a:pt x="0" y="0"/>
                </a:moveTo>
                <a:lnTo>
                  <a:pt x="1632379" y="0"/>
                </a:lnTo>
                <a:lnTo>
                  <a:pt x="1632379" y="1736573"/>
                </a:lnTo>
                <a:lnTo>
                  <a:pt x="0" y="17365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9" name="Freeform 9"/>
          <p:cNvSpPr/>
          <p:nvPr/>
        </p:nvSpPr>
        <p:spPr>
          <a:xfrm>
            <a:off x="15353115" y="8511710"/>
            <a:ext cx="2066540" cy="2358085"/>
          </a:xfrm>
          <a:custGeom>
            <a:avLst/>
            <a:gdLst/>
            <a:ahLst/>
            <a:cxnLst/>
            <a:rect l="l" t="t" r="r" b="b"/>
            <a:pathLst>
              <a:path w="2066540" h="2358085">
                <a:moveTo>
                  <a:pt x="0" y="0"/>
                </a:moveTo>
                <a:lnTo>
                  <a:pt x="2066541" y="0"/>
                </a:lnTo>
                <a:lnTo>
                  <a:pt x="2066541" y="2358085"/>
                </a:lnTo>
                <a:lnTo>
                  <a:pt x="0" y="23580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10" name="Freeform 10"/>
          <p:cNvSpPr/>
          <p:nvPr/>
        </p:nvSpPr>
        <p:spPr>
          <a:xfrm>
            <a:off x="16871320" y="6089919"/>
            <a:ext cx="2309983" cy="1881586"/>
          </a:xfrm>
          <a:custGeom>
            <a:avLst/>
            <a:gdLst/>
            <a:ahLst/>
            <a:cxnLst/>
            <a:rect l="l" t="t" r="r" b="b"/>
            <a:pathLst>
              <a:path w="2309983" h="1881586">
                <a:moveTo>
                  <a:pt x="0" y="0"/>
                </a:moveTo>
                <a:lnTo>
                  <a:pt x="2309984" y="0"/>
                </a:lnTo>
                <a:lnTo>
                  <a:pt x="2309984" y="1881586"/>
                </a:lnTo>
                <a:lnTo>
                  <a:pt x="0" y="188158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11" name="Freeform 11"/>
          <p:cNvSpPr/>
          <p:nvPr/>
        </p:nvSpPr>
        <p:spPr>
          <a:xfrm rot="1438281">
            <a:off x="16969685" y="8444701"/>
            <a:ext cx="1926542" cy="893215"/>
          </a:xfrm>
          <a:custGeom>
            <a:avLst/>
            <a:gdLst/>
            <a:ahLst/>
            <a:cxnLst/>
            <a:rect l="l" t="t" r="r" b="b"/>
            <a:pathLst>
              <a:path w="1926542" h="893215">
                <a:moveTo>
                  <a:pt x="0" y="0"/>
                </a:moveTo>
                <a:lnTo>
                  <a:pt x="1926541" y="0"/>
                </a:lnTo>
                <a:lnTo>
                  <a:pt x="1926541" y="893215"/>
                </a:lnTo>
                <a:lnTo>
                  <a:pt x="0" y="89321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dirty="0"/>
          </a:p>
        </p:txBody>
      </p:sp>
      <p:grpSp>
        <p:nvGrpSpPr>
          <p:cNvPr id="12" name="Group 12"/>
          <p:cNvGrpSpPr/>
          <p:nvPr/>
        </p:nvGrpSpPr>
        <p:grpSpPr>
          <a:xfrm>
            <a:off x="8962139" y="4232899"/>
            <a:ext cx="5457854" cy="545785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6E0F7"/>
            </a:solidFill>
          </p:spPr>
          <p:txBody>
            <a:bodyPr/>
            <a:lstStyle/>
            <a:p>
              <a:endParaRPr lang="en-US" dirty="0"/>
            </a:p>
          </p:txBody>
        </p:sp>
        <p:sp>
          <p:nvSpPr>
            <p:cNvPr id="14" name="TextBox 14"/>
            <p:cNvSpPr txBox="1"/>
            <p:nvPr/>
          </p:nvSpPr>
          <p:spPr>
            <a:xfrm>
              <a:off x="76200" y="47625"/>
              <a:ext cx="660400" cy="688975"/>
            </a:xfrm>
            <a:prstGeom prst="rect">
              <a:avLst/>
            </a:prstGeom>
          </p:spPr>
          <p:txBody>
            <a:bodyPr lIns="49420" tIns="49420" rIns="49420" bIns="49420" rtlCol="0" anchor="ctr"/>
            <a:lstStyle/>
            <a:p>
              <a:pPr algn="ctr">
                <a:lnSpc>
                  <a:spcPts val="1959"/>
                </a:lnSpc>
              </a:pPr>
              <a:endParaRPr dirty="0"/>
            </a:p>
          </p:txBody>
        </p:sp>
      </p:grpSp>
      <p:grpSp>
        <p:nvGrpSpPr>
          <p:cNvPr id="15" name="Group 15"/>
          <p:cNvGrpSpPr/>
          <p:nvPr/>
        </p:nvGrpSpPr>
        <p:grpSpPr>
          <a:xfrm>
            <a:off x="9167733" y="4419442"/>
            <a:ext cx="5103817" cy="510381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4"/>
              <a:stretch>
                <a:fillRect b="-34453"/>
              </a:stretch>
            </a:blipFill>
          </p:spPr>
          <p:txBody>
            <a:bodyPr/>
            <a:lstStyle/>
            <a:p>
              <a:endParaRPr lang="en-US" dirty="0"/>
            </a:p>
          </p:txBody>
        </p:sp>
      </p:grpSp>
      <p:sp>
        <p:nvSpPr>
          <p:cNvPr id="17" name="Freeform 17"/>
          <p:cNvSpPr/>
          <p:nvPr/>
        </p:nvSpPr>
        <p:spPr>
          <a:xfrm rot="5171616">
            <a:off x="-553728" y="5424475"/>
            <a:ext cx="1899644" cy="2396340"/>
          </a:xfrm>
          <a:custGeom>
            <a:avLst/>
            <a:gdLst/>
            <a:ahLst/>
            <a:cxnLst/>
            <a:rect l="l" t="t" r="r" b="b"/>
            <a:pathLst>
              <a:path w="1899644" h="2396340">
                <a:moveTo>
                  <a:pt x="0" y="0"/>
                </a:moveTo>
                <a:lnTo>
                  <a:pt x="1899644" y="0"/>
                </a:lnTo>
                <a:lnTo>
                  <a:pt x="1899644" y="2396340"/>
                </a:lnTo>
                <a:lnTo>
                  <a:pt x="0" y="239634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dirty="0"/>
          </a:p>
        </p:txBody>
      </p:sp>
      <p:grpSp>
        <p:nvGrpSpPr>
          <p:cNvPr id="18" name="Group 18"/>
          <p:cNvGrpSpPr/>
          <p:nvPr/>
        </p:nvGrpSpPr>
        <p:grpSpPr>
          <a:xfrm>
            <a:off x="4731737" y="1847371"/>
            <a:ext cx="8520545" cy="1279007"/>
            <a:chOff x="0" y="0"/>
            <a:chExt cx="11360727" cy="1705343"/>
          </a:xfrm>
        </p:grpSpPr>
        <p:grpSp>
          <p:nvGrpSpPr>
            <p:cNvPr id="19" name="Group 19"/>
            <p:cNvGrpSpPr/>
            <p:nvPr/>
          </p:nvGrpSpPr>
          <p:grpSpPr>
            <a:xfrm>
              <a:off x="0" y="0"/>
              <a:ext cx="11360727" cy="1705343"/>
              <a:chOff x="0" y="0"/>
              <a:chExt cx="2244094" cy="336858"/>
            </a:xfrm>
          </p:grpSpPr>
          <p:sp>
            <p:nvSpPr>
              <p:cNvPr id="20" name="Freeform 20"/>
              <p:cNvSpPr/>
              <p:nvPr/>
            </p:nvSpPr>
            <p:spPr>
              <a:xfrm>
                <a:off x="0" y="0"/>
                <a:ext cx="2244094" cy="336858"/>
              </a:xfrm>
              <a:custGeom>
                <a:avLst/>
                <a:gdLst/>
                <a:ahLst/>
                <a:cxnLst/>
                <a:rect l="l" t="t" r="r" b="b"/>
                <a:pathLst>
                  <a:path w="2244094" h="336858">
                    <a:moveTo>
                      <a:pt x="46340" y="0"/>
                    </a:moveTo>
                    <a:lnTo>
                      <a:pt x="2197755" y="0"/>
                    </a:lnTo>
                    <a:cubicBezTo>
                      <a:pt x="2223347" y="0"/>
                      <a:pt x="2244094" y="20747"/>
                      <a:pt x="2244094" y="46340"/>
                    </a:cubicBezTo>
                    <a:lnTo>
                      <a:pt x="2244094" y="290518"/>
                    </a:lnTo>
                    <a:cubicBezTo>
                      <a:pt x="2244094" y="316111"/>
                      <a:pt x="2223347" y="336858"/>
                      <a:pt x="2197755" y="336858"/>
                    </a:cubicBezTo>
                    <a:lnTo>
                      <a:pt x="46340" y="336858"/>
                    </a:lnTo>
                    <a:cubicBezTo>
                      <a:pt x="20747" y="336858"/>
                      <a:pt x="0" y="316111"/>
                      <a:pt x="0" y="290518"/>
                    </a:cubicBezTo>
                    <a:lnTo>
                      <a:pt x="0" y="46340"/>
                    </a:lnTo>
                    <a:cubicBezTo>
                      <a:pt x="0" y="20747"/>
                      <a:pt x="20747" y="0"/>
                      <a:pt x="46340" y="0"/>
                    </a:cubicBezTo>
                    <a:close/>
                  </a:path>
                </a:pathLst>
              </a:custGeom>
              <a:solidFill>
                <a:srgbClr val="7ABCBE"/>
              </a:solidFill>
            </p:spPr>
            <p:txBody>
              <a:bodyPr/>
              <a:lstStyle/>
              <a:p>
                <a:endParaRPr lang="en-US" dirty="0"/>
              </a:p>
            </p:txBody>
          </p:sp>
          <p:sp>
            <p:nvSpPr>
              <p:cNvPr id="21" name="TextBox 21"/>
              <p:cNvSpPr txBox="1"/>
              <p:nvPr/>
            </p:nvSpPr>
            <p:spPr>
              <a:xfrm>
                <a:off x="0" y="-28575"/>
                <a:ext cx="2244094" cy="365433"/>
              </a:xfrm>
              <a:prstGeom prst="rect">
                <a:avLst/>
              </a:prstGeom>
            </p:spPr>
            <p:txBody>
              <a:bodyPr lIns="50800" tIns="50800" rIns="50800" bIns="50800" rtlCol="0" anchor="ctr"/>
              <a:lstStyle/>
              <a:p>
                <a:pPr algn="ctr">
                  <a:lnSpc>
                    <a:spcPts val="1960"/>
                  </a:lnSpc>
                </a:pPr>
                <a:endParaRPr dirty="0"/>
              </a:p>
            </p:txBody>
          </p:sp>
        </p:grpSp>
        <p:grpSp>
          <p:nvGrpSpPr>
            <p:cNvPr id="22" name="Group 22"/>
            <p:cNvGrpSpPr/>
            <p:nvPr/>
          </p:nvGrpSpPr>
          <p:grpSpPr>
            <a:xfrm>
              <a:off x="148620" y="134686"/>
              <a:ext cx="11087013" cy="1435972"/>
              <a:chOff x="0" y="0"/>
              <a:chExt cx="2190027" cy="283649"/>
            </a:xfrm>
          </p:grpSpPr>
          <p:sp>
            <p:nvSpPr>
              <p:cNvPr id="23" name="Freeform 23"/>
              <p:cNvSpPr/>
              <p:nvPr/>
            </p:nvSpPr>
            <p:spPr>
              <a:xfrm>
                <a:off x="0" y="0"/>
                <a:ext cx="2190027" cy="283649"/>
              </a:xfrm>
              <a:custGeom>
                <a:avLst/>
                <a:gdLst/>
                <a:ahLst/>
                <a:cxnLst/>
                <a:rect l="l" t="t" r="r" b="b"/>
                <a:pathLst>
                  <a:path w="2190027" h="283649">
                    <a:moveTo>
                      <a:pt x="47484" y="0"/>
                    </a:moveTo>
                    <a:lnTo>
                      <a:pt x="2142544" y="0"/>
                    </a:lnTo>
                    <a:cubicBezTo>
                      <a:pt x="2155137" y="0"/>
                      <a:pt x="2167215" y="5003"/>
                      <a:pt x="2176120" y="13908"/>
                    </a:cubicBezTo>
                    <a:cubicBezTo>
                      <a:pt x="2185025" y="22812"/>
                      <a:pt x="2190027" y="34890"/>
                      <a:pt x="2190027" y="47484"/>
                    </a:cubicBezTo>
                    <a:lnTo>
                      <a:pt x="2190027" y="236165"/>
                    </a:lnTo>
                    <a:cubicBezTo>
                      <a:pt x="2190027" y="248759"/>
                      <a:pt x="2185025" y="260836"/>
                      <a:pt x="2176120" y="269741"/>
                    </a:cubicBezTo>
                    <a:cubicBezTo>
                      <a:pt x="2167215" y="278646"/>
                      <a:pt x="2155137" y="283649"/>
                      <a:pt x="2142544" y="283649"/>
                    </a:cubicBezTo>
                    <a:lnTo>
                      <a:pt x="47484" y="283649"/>
                    </a:lnTo>
                    <a:cubicBezTo>
                      <a:pt x="34890" y="283649"/>
                      <a:pt x="22812" y="278646"/>
                      <a:pt x="13908" y="269741"/>
                    </a:cubicBezTo>
                    <a:cubicBezTo>
                      <a:pt x="5003" y="260836"/>
                      <a:pt x="0" y="248759"/>
                      <a:pt x="0" y="236165"/>
                    </a:cubicBezTo>
                    <a:lnTo>
                      <a:pt x="0" y="47484"/>
                    </a:lnTo>
                    <a:cubicBezTo>
                      <a:pt x="0" y="34890"/>
                      <a:pt x="5003" y="22812"/>
                      <a:pt x="13908" y="13908"/>
                    </a:cubicBezTo>
                    <a:cubicBezTo>
                      <a:pt x="22812" y="5003"/>
                      <a:pt x="34890" y="0"/>
                      <a:pt x="47484" y="0"/>
                    </a:cubicBezTo>
                    <a:close/>
                  </a:path>
                </a:pathLst>
              </a:custGeom>
              <a:solidFill>
                <a:srgbClr val="F0C642"/>
              </a:solidFill>
            </p:spPr>
            <p:txBody>
              <a:bodyPr/>
              <a:lstStyle/>
              <a:p>
                <a:endParaRPr lang="en-US" dirty="0"/>
              </a:p>
            </p:txBody>
          </p:sp>
          <p:sp>
            <p:nvSpPr>
              <p:cNvPr id="24" name="TextBox 24"/>
              <p:cNvSpPr txBox="1"/>
              <p:nvPr/>
            </p:nvSpPr>
            <p:spPr>
              <a:xfrm>
                <a:off x="0" y="-57150"/>
                <a:ext cx="2190027" cy="340799"/>
              </a:xfrm>
              <a:prstGeom prst="rect">
                <a:avLst/>
              </a:prstGeom>
            </p:spPr>
            <p:txBody>
              <a:bodyPr lIns="50800" tIns="50800" rIns="50800" bIns="50800" rtlCol="0" anchor="ctr"/>
              <a:lstStyle/>
              <a:p>
                <a:pPr algn="ctr">
                  <a:lnSpc>
                    <a:spcPts val="4199"/>
                  </a:lnSpc>
                </a:pPr>
                <a:r>
                  <a:rPr lang="en-US" sz="2999" b="1" dirty="0">
                    <a:solidFill>
                      <a:srgbClr val="000000"/>
                    </a:solidFill>
                    <a:latin typeface="Solway Bold"/>
                    <a:ea typeface="Solway Bold"/>
                    <a:cs typeface="Solway Bold"/>
                    <a:sym typeface="Solway Bold"/>
                  </a:rPr>
                  <a:t>National School Lunch Program (NSLP)</a:t>
                </a:r>
              </a:p>
            </p:txBody>
          </p:sp>
        </p:grpSp>
      </p:grpSp>
      <p:grpSp>
        <p:nvGrpSpPr>
          <p:cNvPr id="25" name="Group 25"/>
          <p:cNvGrpSpPr/>
          <p:nvPr/>
        </p:nvGrpSpPr>
        <p:grpSpPr>
          <a:xfrm>
            <a:off x="3344161" y="3284254"/>
            <a:ext cx="7446861" cy="1279007"/>
            <a:chOff x="0" y="0"/>
            <a:chExt cx="9929148" cy="1705343"/>
          </a:xfrm>
        </p:grpSpPr>
        <p:grpSp>
          <p:nvGrpSpPr>
            <p:cNvPr id="26" name="Group 26"/>
            <p:cNvGrpSpPr/>
            <p:nvPr/>
          </p:nvGrpSpPr>
          <p:grpSpPr>
            <a:xfrm>
              <a:off x="0" y="0"/>
              <a:ext cx="9929148" cy="1705343"/>
              <a:chOff x="0" y="0"/>
              <a:chExt cx="1961313" cy="336858"/>
            </a:xfrm>
          </p:grpSpPr>
          <p:sp>
            <p:nvSpPr>
              <p:cNvPr id="27" name="Freeform 27"/>
              <p:cNvSpPr/>
              <p:nvPr/>
            </p:nvSpPr>
            <p:spPr>
              <a:xfrm>
                <a:off x="0" y="0"/>
                <a:ext cx="1961313" cy="336858"/>
              </a:xfrm>
              <a:custGeom>
                <a:avLst/>
                <a:gdLst/>
                <a:ahLst/>
                <a:cxnLst/>
                <a:rect l="l" t="t" r="r" b="b"/>
                <a:pathLst>
                  <a:path w="1961313" h="336858">
                    <a:moveTo>
                      <a:pt x="53021" y="0"/>
                    </a:moveTo>
                    <a:lnTo>
                      <a:pt x="1908292" y="0"/>
                    </a:lnTo>
                    <a:cubicBezTo>
                      <a:pt x="1937575" y="0"/>
                      <a:pt x="1961313" y="23738"/>
                      <a:pt x="1961313" y="53021"/>
                    </a:cubicBezTo>
                    <a:lnTo>
                      <a:pt x="1961313" y="283837"/>
                    </a:lnTo>
                    <a:cubicBezTo>
                      <a:pt x="1961313" y="313120"/>
                      <a:pt x="1937575" y="336858"/>
                      <a:pt x="1908292" y="336858"/>
                    </a:cubicBezTo>
                    <a:lnTo>
                      <a:pt x="53021" y="336858"/>
                    </a:lnTo>
                    <a:cubicBezTo>
                      <a:pt x="23738" y="336858"/>
                      <a:pt x="0" y="313120"/>
                      <a:pt x="0" y="283837"/>
                    </a:cubicBezTo>
                    <a:lnTo>
                      <a:pt x="0" y="53021"/>
                    </a:lnTo>
                    <a:cubicBezTo>
                      <a:pt x="0" y="23738"/>
                      <a:pt x="23738" y="0"/>
                      <a:pt x="53021" y="0"/>
                    </a:cubicBezTo>
                    <a:close/>
                  </a:path>
                </a:pathLst>
              </a:custGeom>
              <a:solidFill>
                <a:srgbClr val="7ABCBE"/>
              </a:solidFill>
            </p:spPr>
            <p:txBody>
              <a:bodyPr/>
              <a:lstStyle/>
              <a:p>
                <a:endParaRPr lang="en-US" dirty="0"/>
              </a:p>
            </p:txBody>
          </p:sp>
          <p:sp>
            <p:nvSpPr>
              <p:cNvPr id="28" name="TextBox 28"/>
              <p:cNvSpPr txBox="1"/>
              <p:nvPr/>
            </p:nvSpPr>
            <p:spPr>
              <a:xfrm>
                <a:off x="0" y="-28575"/>
                <a:ext cx="1961313" cy="365433"/>
              </a:xfrm>
              <a:prstGeom prst="rect">
                <a:avLst/>
              </a:prstGeom>
            </p:spPr>
            <p:txBody>
              <a:bodyPr lIns="50800" tIns="50800" rIns="50800" bIns="50800" rtlCol="0" anchor="ctr"/>
              <a:lstStyle/>
              <a:p>
                <a:pPr algn="ctr">
                  <a:lnSpc>
                    <a:spcPts val="1960"/>
                  </a:lnSpc>
                </a:pPr>
                <a:endParaRPr dirty="0"/>
              </a:p>
            </p:txBody>
          </p:sp>
        </p:grpSp>
        <p:grpSp>
          <p:nvGrpSpPr>
            <p:cNvPr id="29" name="Group 29"/>
            <p:cNvGrpSpPr/>
            <p:nvPr/>
          </p:nvGrpSpPr>
          <p:grpSpPr>
            <a:xfrm>
              <a:off x="146307" y="134686"/>
              <a:ext cx="9640368" cy="1435972"/>
              <a:chOff x="0" y="0"/>
              <a:chExt cx="1904270" cy="283649"/>
            </a:xfrm>
          </p:grpSpPr>
          <p:sp>
            <p:nvSpPr>
              <p:cNvPr id="30" name="Freeform 30"/>
              <p:cNvSpPr/>
              <p:nvPr/>
            </p:nvSpPr>
            <p:spPr>
              <a:xfrm>
                <a:off x="0" y="0"/>
                <a:ext cx="1904270" cy="283649"/>
              </a:xfrm>
              <a:custGeom>
                <a:avLst/>
                <a:gdLst/>
                <a:ahLst/>
                <a:cxnLst/>
                <a:rect l="l" t="t" r="r" b="b"/>
                <a:pathLst>
                  <a:path w="1904270" h="283649">
                    <a:moveTo>
                      <a:pt x="54609" y="0"/>
                    </a:moveTo>
                    <a:lnTo>
                      <a:pt x="1849661" y="0"/>
                    </a:lnTo>
                    <a:cubicBezTo>
                      <a:pt x="1879821" y="0"/>
                      <a:pt x="1904270" y="24449"/>
                      <a:pt x="1904270" y="54609"/>
                    </a:cubicBezTo>
                    <a:lnTo>
                      <a:pt x="1904270" y="229040"/>
                    </a:lnTo>
                    <a:cubicBezTo>
                      <a:pt x="1904270" y="259199"/>
                      <a:pt x="1879821" y="283649"/>
                      <a:pt x="1849661" y="283649"/>
                    </a:cubicBezTo>
                    <a:lnTo>
                      <a:pt x="54609" y="283649"/>
                    </a:lnTo>
                    <a:cubicBezTo>
                      <a:pt x="24449" y="283649"/>
                      <a:pt x="0" y="259199"/>
                      <a:pt x="0" y="229040"/>
                    </a:cubicBezTo>
                    <a:lnTo>
                      <a:pt x="0" y="54609"/>
                    </a:lnTo>
                    <a:cubicBezTo>
                      <a:pt x="0" y="24449"/>
                      <a:pt x="24449" y="0"/>
                      <a:pt x="54609" y="0"/>
                    </a:cubicBezTo>
                    <a:close/>
                  </a:path>
                </a:pathLst>
              </a:custGeom>
              <a:solidFill>
                <a:srgbClr val="F0C642"/>
              </a:solidFill>
            </p:spPr>
            <p:txBody>
              <a:bodyPr/>
              <a:lstStyle/>
              <a:p>
                <a:endParaRPr lang="en-US" dirty="0"/>
              </a:p>
            </p:txBody>
          </p:sp>
          <p:sp>
            <p:nvSpPr>
              <p:cNvPr id="31" name="TextBox 31"/>
              <p:cNvSpPr txBox="1"/>
              <p:nvPr/>
            </p:nvSpPr>
            <p:spPr>
              <a:xfrm>
                <a:off x="0" y="-57150"/>
                <a:ext cx="1904270" cy="340799"/>
              </a:xfrm>
              <a:prstGeom prst="rect">
                <a:avLst/>
              </a:prstGeom>
            </p:spPr>
            <p:txBody>
              <a:bodyPr lIns="50800" tIns="50800" rIns="50800" bIns="50800" rtlCol="0" anchor="ctr"/>
              <a:lstStyle/>
              <a:p>
                <a:pPr algn="ctr">
                  <a:lnSpc>
                    <a:spcPts val="4199"/>
                  </a:lnSpc>
                </a:pPr>
                <a:r>
                  <a:rPr lang="en-US" sz="2999" b="1" dirty="0">
                    <a:solidFill>
                      <a:srgbClr val="000000"/>
                    </a:solidFill>
                    <a:latin typeface="Solway Bold"/>
                    <a:ea typeface="Solway Bold"/>
                    <a:cs typeface="Solway Bold"/>
                    <a:sym typeface="Solway Bold"/>
                  </a:rPr>
                  <a:t>School Breakfast Program (SBP)</a:t>
                </a:r>
              </a:p>
            </p:txBody>
          </p:sp>
        </p:grpSp>
      </p:grpSp>
      <p:grpSp>
        <p:nvGrpSpPr>
          <p:cNvPr id="32" name="Group 32"/>
          <p:cNvGrpSpPr/>
          <p:nvPr/>
        </p:nvGrpSpPr>
        <p:grpSpPr>
          <a:xfrm>
            <a:off x="2314949" y="4687086"/>
            <a:ext cx="7446861" cy="1279007"/>
            <a:chOff x="0" y="0"/>
            <a:chExt cx="9929148" cy="1705343"/>
          </a:xfrm>
        </p:grpSpPr>
        <p:grpSp>
          <p:nvGrpSpPr>
            <p:cNvPr id="33" name="Group 33"/>
            <p:cNvGrpSpPr/>
            <p:nvPr/>
          </p:nvGrpSpPr>
          <p:grpSpPr>
            <a:xfrm>
              <a:off x="0" y="0"/>
              <a:ext cx="9929148" cy="1705343"/>
              <a:chOff x="0" y="0"/>
              <a:chExt cx="1961313" cy="336858"/>
            </a:xfrm>
          </p:grpSpPr>
          <p:sp>
            <p:nvSpPr>
              <p:cNvPr id="34" name="Freeform 34"/>
              <p:cNvSpPr/>
              <p:nvPr/>
            </p:nvSpPr>
            <p:spPr>
              <a:xfrm>
                <a:off x="0" y="0"/>
                <a:ext cx="1961313" cy="336858"/>
              </a:xfrm>
              <a:custGeom>
                <a:avLst/>
                <a:gdLst/>
                <a:ahLst/>
                <a:cxnLst/>
                <a:rect l="l" t="t" r="r" b="b"/>
                <a:pathLst>
                  <a:path w="1961313" h="336858">
                    <a:moveTo>
                      <a:pt x="53021" y="0"/>
                    </a:moveTo>
                    <a:lnTo>
                      <a:pt x="1908292" y="0"/>
                    </a:lnTo>
                    <a:cubicBezTo>
                      <a:pt x="1937575" y="0"/>
                      <a:pt x="1961313" y="23738"/>
                      <a:pt x="1961313" y="53021"/>
                    </a:cubicBezTo>
                    <a:lnTo>
                      <a:pt x="1961313" y="283837"/>
                    </a:lnTo>
                    <a:cubicBezTo>
                      <a:pt x="1961313" y="313120"/>
                      <a:pt x="1937575" y="336858"/>
                      <a:pt x="1908292" y="336858"/>
                    </a:cubicBezTo>
                    <a:lnTo>
                      <a:pt x="53021" y="336858"/>
                    </a:lnTo>
                    <a:cubicBezTo>
                      <a:pt x="23738" y="336858"/>
                      <a:pt x="0" y="313120"/>
                      <a:pt x="0" y="283837"/>
                    </a:cubicBezTo>
                    <a:lnTo>
                      <a:pt x="0" y="53021"/>
                    </a:lnTo>
                    <a:cubicBezTo>
                      <a:pt x="0" y="23738"/>
                      <a:pt x="23738" y="0"/>
                      <a:pt x="53021" y="0"/>
                    </a:cubicBezTo>
                    <a:close/>
                  </a:path>
                </a:pathLst>
              </a:custGeom>
              <a:solidFill>
                <a:srgbClr val="7ABCBE"/>
              </a:solidFill>
            </p:spPr>
            <p:txBody>
              <a:bodyPr/>
              <a:lstStyle/>
              <a:p>
                <a:endParaRPr lang="en-US" dirty="0"/>
              </a:p>
            </p:txBody>
          </p:sp>
          <p:sp>
            <p:nvSpPr>
              <p:cNvPr id="35" name="TextBox 35"/>
              <p:cNvSpPr txBox="1"/>
              <p:nvPr/>
            </p:nvSpPr>
            <p:spPr>
              <a:xfrm>
                <a:off x="0" y="-28575"/>
                <a:ext cx="1961313" cy="365433"/>
              </a:xfrm>
              <a:prstGeom prst="rect">
                <a:avLst/>
              </a:prstGeom>
            </p:spPr>
            <p:txBody>
              <a:bodyPr lIns="50800" tIns="50800" rIns="50800" bIns="50800" rtlCol="0" anchor="ctr"/>
              <a:lstStyle/>
              <a:p>
                <a:pPr algn="ctr">
                  <a:lnSpc>
                    <a:spcPts val="1960"/>
                  </a:lnSpc>
                </a:pPr>
                <a:endParaRPr dirty="0"/>
              </a:p>
            </p:txBody>
          </p:sp>
        </p:grpSp>
        <p:grpSp>
          <p:nvGrpSpPr>
            <p:cNvPr id="36" name="Group 36"/>
            <p:cNvGrpSpPr/>
            <p:nvPr/>
          </p:nvGrpSpPr>
          <p:grpSpPr>
            <a:xfrm>
              <a:off x="250523" y="155282"/>
              <a:ext cx="9428103" cy="1435972"/>
              <a:chOff x="0" y="0"/>
              <a:chExt cx="1862341" cy="283649"/>
            </a:xfrm>
          </p:grpSpPr>
          <p:sp>
            <p:nvSpPr>
              <p:cNvPr id="37" name="Freeform 37"/>
              <p:cNvSpPr/>
              <p:nvPr/>
            </p:nvSpPr>
            <p:spPr>
              <a:xfrm>
                <a:off x="0" y="0"/>
                <a:ext cx="1862341" cy="283649"/>
              </a:xfrm>
              <a:custGeom>
                <a:avLst/>
                <a:gdLst/>
                <a:ahLst/>
                <a:cxnLst/>
                <a:rect l="l" t="t" r="r" b="b"/>
                <a:pathLst>
                  <a:path w="1862341" h="283649">
                    <a:moveTo>
                      <a:pt x="55838" y="0"/>
                    </a:moveTo>
                    <a:lnTo>
                      <a:pt x="1806503" y="0"/>
                    </a:lnTo>
                    <a:cubicBezTo>
                      <a:pt x="1821312" y="0"/>
                      <a:pt x="1835515" y="5883"/>
                      <a:pt x="1845987" y="16355"/>
                    </a:cubicBezTo>
                    <a:cubicBezTo>
                      <a:pt x="1856458" y="26826"/>
                      <a:pt x="1862341" y="41029"/>
                      <a:pt x="1862341" y="55838"/>
                    </a:cubicBezTo>
                    <a:lnTo>
                      <a:pt x="1862341" y="227810"/>
                    </a:lnTo>
                    <a:cubicBezTo>
                      <a:pt x="1862341" y="242620"/>
                      <a:pt x="1856458" y="256822"/>
                      <a:pt x="1845987" y="267294"/>
                    </a:cubicBezTo>
                    <a:cubicBezTo>
                      <a:pt x="1835515" y="277766"/>
                      <a:pt x="1821312" y="283649"/>
                      <a:pt x="1806503" y="283649"/>
                    </a:cubicBezTo>
                    <a:lnTo>
                      <a:pt x="55838" y="283649"/>
                    </a:lnTo>
                    <a:cubicBezTo>
                      <a:pt x="41029" y="283649"/>
                      <a:pt x="26826" y="277766"/>
                      <a:pt x="16355" y="267294"/>
                    </a:cubicBezTo>
                    <a:cubicBezTo>
                      <a:pt x="5883" y="256822"/>
                      <a:pt x="0" y="242620"/>
                      <a:pt x="0" y="227810"/>
                    </a:cubicBezTo>
                    <a:lnTo>
                      <a:pt x="0" y="55838"/>
                    </a:lnTo>
                    <a:cubicBezTo>
                      <a:pt x="0" y="41029"/>
                      <a:pt x="5883" y="26826"/>
                      <a:pt x="16355" y="16355"/>
                    </a:cubicBezTo>
                    <a:cubicBezTo>
                      <a:pt x="26826" y="5883"/>
                      <a:pt x="41029" y="0"/>
                      <a:pt x="55838" y="0"/>
                    </a:cubicBezTo>
                    <a:close/>
                  </a:path>
                </a:pathLst>
              </a:custGeom>
              <a:solidFill>
                <a:srgbClr val="F0C642"/>
              </a:solidFill>
            </p:spPr>
            <p:txBody>
              <a:bodyPr/>
              <a:lstStyle/>
              <a:p>
                <a:endParaRPr lang="en-US" dirty="0"/>
              </a:p>
            </p:txBody>
          </p:sp>
          <p:sp>
            <p:nvSpPr>
              <p:cNvPr id="38" name="TextBox 38"/>
              <p:cNvSpPr txBox="1"/>
              <p:nvPr/>
            </p:nvSpPr>
            <p:spPr>
              <a:xfrm>
                <a:off x="0" y="-57150"/>
                <a:ext cx="1862341" cy="340799"/>
              </a:xfrm>
              <a:prstGeom prst="rect">
                <a:avLst/>
              </a:prstGeom>
            </p:spPr>
            <p:txBody>
              <a:bodyPr lIns="50800" tIns="50800" rIns="50800" bIns="50800" rtlCol="0" anchor="ctr"/>
              <a:lstStyle/>
              <a:p>
                <a:pPr algn="ctr">
                  <a:lnSpc>
                    <a:spcPts val="4199"/>
                  </a:lnSpc>
                </a:pPr>
                <a:r>
                  <a:rPr lang="en-US" sz="2999" b="1" dirty="0">
                    <a:solidFill>
                      <a:srgbClr val="000000"/>
                    </a:solidFill>
                    <a:latin typeface="Solway Bold"/>
                    <a:ea typeface="Solway Bold"/>
                    <a:cs typeface="Solway Bold"/>
                    <a:sym typeface="Solway Bold"/>
                  </a:rPr>
                  <a:t>Afterschool Snack Program (ASP)</a:t>
                </a:r>
              </a:p>
            </p:txBody>
          </p:sp>
        </p:grpSp>
      </p:grpSp>
      <p:grpSp>
        <p:nvGrpSpPr>
          <p:cNvPr id="39" name="Group 39"/>
          <p:cNvGrpSpPr/>
          <p:nvPr/>
        </p:nvGrpSpPr>
        <p:grpSpPr>
          <a:xfrm>
            <a:off x="1334740" y="6089919"/>
            <a:ext cx="6793994" cy="1279007"/>
            <a:chOff x="0" y="0"/>
            <a:chExt cx="9058659" cy="1705343"/>
          </a:xfrm>
        </p:grpSpPr>
        <p:grpSp>
          <p:nvGrpSpPr>
            <p:cNvPr id="40" name="Group 40"/>
            <p:cNvGrpSpPr/>
            <p:nvPr/>
          </p:nvGrpSpPr>
          <p:grpSpPr>
            <a:xfrm>
              <a:off x="0" y="0"/>
              <a:ext cx="9058659" cy="1705343"/>
              <a:chOff x="0" y="0"/>
              <a:chExt cx="1789365" cy="336858"/>
            </a:xfrm>
          </p:grpSpPr>
          <p:sp>
            <p:nvSpPr>
              <p:cNvPr id="41" name="Freeform 41"/>
              <p:cNvSpPr/>
              <p:nvPr/>
            </p:nvSpPr>
            <p:spPr>
              <a:xfrm>
                <a:off x="0" y="0"/>
                <a:ext cx="1789365" cy="336858"/>
              </a:xfrm>
              <a:custGeom>
                <a:avLst/>
                <a:gdLst/>
                <a:ahLst/>
                <a:cxnLst/>
                <a:rect l="l" t="t" r="r" b="b"/>
                <a:pathLst>
                  <a:path w="1789365" h="336858">
                    <a:moveTo>
                      <a:pt x="58116" y="0"/>
                    </a:moveTo>
                    <a:lnTo>
                      <a:pt x="1731249" y="0"/>
                    </a:lnTo>
                    <a:cubicBezTo>
                      <a:pt x="1763345" y="0"/>
                      <a:pt x="1789365" y="26019"/>
                      <a:pt x="1789365" y="58116"/>
                    </a:cubicBezTo>
                    <a:lnTo>
                      <a:pt x="1789365" y="278742"/>
                    </a:lnTo>
                    <a:cubicBezTo>
                      <a:pt x="1789365" y="310839"/>
                      <a:pt x="1763345" y="336858"/>
                      <a:pt x="1731249" y="336858"/>
                    </a:cubicBezTo>
                    <a:lnTo>
                      <a:pt x="58116" y="336858"/>
                    </a:lnTo>
                    <a:cubicBezTo>
                      <a:pt x="26019" y="336858"/>
                      <a:pt x="0" y="310839"/>
                      <a:pt x="0" y="278742"/>
                    </a:cubicBezTo>
                    <a:lnTo>
                      <a:pt x="0" y="58116"/>
                    </a:lnTo>
                    <a:cubicBezTo>
                      <a:pt x="0" y="26019"/>
                      <a:pt x="26019" y="0"/>
                      <a:pt x="58116" y="0"/>
                    </a:cubicBezTo>
                    <a:close/>
                  </a:path>
                </a:pathLst>
              </a:custGeom>
              <a:solidFill>
                <a:srgbClr val="7ABCBE"/>
              </a:solidFill>
            </p:spPr>
            <p:txBody>
              <a:bodyPr/>
              <a:lstStyle/>
              <a:p>
                <a:endParaRPr lang="en-US" dirty="0"/>
              </a:p>
            </p:txBody>
          </p:sp>
          <p:sp>
            <p:nvSpPr>
              <p:cNvPr id="42" name="TextBox 42"/>
              <p:cNvSpPr txBox="1"/>
              <p:nvPr/>
            </p:nvSpPr>
            <p:spPr>
              <a:xfrm>
                <a:off x="0" y="-28575"/>
                <a:ext cx="1789365" cy="365433"/>
              </a:xfrm>
              <a:prstGeom prst="rect">
                <a:avLst/>
              </a:prstGeom>
            </p:spPr>
            <p:txBody>
              <a:bodyPr lIns="50800" tIns="50800" rIns="50800" bIns="50800" rtlCol="0" anchor="ctr"/>
              <a:lstStyle/>
              <a:p>
                <a:pPr algn="ctr">
                  <a:lnSpc>
                    <a:spcPts val="1960"/>
                  </a:lnSpc>
                </a:pPr>
                <a:endParaRPr dirty="0"/>
              </a:p>
            </p:txBody>
          </p:sp>
        </p:grpSp>
        <p:grpSp>
          <p:nvGrpSpPr>
            <p:cNvPr id="43" name="Group 43"/>
            <p:cNvGrpSpPr/>
            <p:nvPr/>
          </p:nvGrpSpPr>
          <p:grpSpPr>
            <a:xfrm>
              <a:off x="180381" y="152611"/>
              <a:ext cx="8724160" cy="1435972"/>
              <a:chOff x="0" y="0"/>
              <a:chExt cx="1723291" cy="283649"/>
            </a:xfrm>
          </p:grpSpPr>
          <p:sp>
            <p:nvSpPr>
              <p:cNvPr id="44" name="Freeform 44"/>
              <p:cNvSpPr/>
              <p:nvPr/>
            </p:nvSpPr>
            <p:spPr>
              <a:xfrm>
                <a:off x="0" y="0"/>
                <a:ext cx="1723291" cy="283649"/>
              </a:xfrm>
              <a:custGeom>
                <a:avLst/>
                <a:gdLst/>
                <a:ahLst/>
                <a:cxnLst/>
                <a:rect l="l" t="t" r="r" b="b"/>
                <a:pathLst>
                  <a:path w="1723291" h="283649">
                    <a:moveTo>
                      <a:pt x="60344" y="0"/>
                    </a:moveTo>
                    <a:lnTo>
                      <a:pt x="1662947" y="0"/>
                    </a:lnTo>
                    <a:cubicBezTo>
                      <a:pt x="1678951" y="0"/>
                      <a:pt x="1694300" y="6358"/>
                      <a:pt x="1705617" y="17674"/>
                    </a:cubicBezTo>
                    <a:cubicBezTo>
                      <a:pt x="1716933" y="28991"/>
                      <a:pt x="1723291" y="44340"/>
                      <a:pt x="1723291" y="60344"/>
                    </a:cubicBezTo>
                    <a:lnTo>
                      <a:pt x="1723291" y="223305"/>
                    </a:lnTo>
                    <a:cubicBezTo>
                      <a:pt x="1723291" y="239309"/>
                      <a:pt x="1716933" y="254658"/>
                      <a:pt x="1705617" y="265974"/>
                    </a:cubicBezTo>
                    <a:cubicBezTo>
                      <a:pt x="1694300" y="277291"/>
                      <a:pt x="1678951" y="283649"/>
                      <a:pt x="1662947" y="283649"/>
                    </a:cubicBezTo>
                    <a:lnTo>
                      <a:pt x="60344" y="283649"/>
                    </a:lnTo>
                    <a:cubicBezTo>
                      <a:pt x="44340" y="283649"/>
                      <a:pt x="28991" y="277291"/>
                      <a:pt x="17674" y="265974"/>
                    </a:cubicBezTo>
                    <a:cubicBezTo>
                      <a:pt x="6358" y="254658"/>
                      <a:pt x="0" y="239309"/>
                      <a:pt x="0" y="223305"/>
                    </a:cubicBezTo>
                    <a:lnTo>
                      <a:pt x="0" y="60344"/>
                    </a:lnTo>
                    <a:cubicBezTo>
                      <a:pt x="0" y="44340"/>
                      <a:pt x="6358" y="28991"/>
                      <a:pt x="17674" y="17674"/>
                    </a:cubicBezTo>
                    <a:cubicBezTo>
                      <a:pt x="28991" y="6358"/>
                      <a:pt x="44340" y="0"/>
                      <a:pt x="60344" y="0"/>
                    </a:cubicBezTo>
                    <a:close/>
                  </a:path>
                </a:pathLst>
              </a:custGeom>
              <a:solidFill>
                <a:srgbClr val="F0C642"/>
              </a:solidFill>
            </p:spPr>
            <p:txBody>
              <a:bodyPr/>
              <a:lstStyle/>
              <a:p>
                <a:endParaRPr lang="en-US" dirty="0"/>
              </a:p>
            </p:txBody>
          </p:sp>
          <p:sp>
            <p:nvSpPr>
              <p:cNvPr id="45" name="TextBox 45"/>
              <p:cNvSpPr txBox="1"/>
              <p:nvPr/>
            </p:nvSpPr>
            <p:spPr>
              <a:xfrm>
                <a:off x="0" y="-57150"/>
                <a:ext cx="1723291" cy="340799"/>
              </a:xfrm>
              <a:prstGeom prst="rect">
                <a:avLst/>
              </a:prstGeom>
            </p:spPr>
            <p:txBody>
              <a:bodyPr lIns="50800" tIns="50800" rIns="50800" bIns="50800" rtlCol="0" anchor="ctr"/>
              <a:lstStyle/>
              <a:p>
                <a:pPr algn="ctr">
                  <a:lnSpc>
                    <a:spcPts val="4199"/>
                  </a:lnSpc>
                </a:pPr>
                <a:r>
                  <a:rPr lang="en-US" sz="2999" b="1" dirty="0">
                    <a:solidFill>
                      <a:srgbClr val="000000"/>
                    </a:solidFill>
                    <a:latin typeface="Solway Bold"/>
                    <a:ea typeface="Solway Bold"/>
                    <a:cs typeface="Solway Bold"/>
                    <a:sym typeface="Solway Bold"/>
                  </a:rPr>
                  <a:t>Extended Day Snack Program</a:t>
                </a:r>
              </a:p>
            </p:txBody>
          </p:sp>
        </p:grpSp>
      </p:grpSp>
      <p:grpSp>
        <p:nvGrpSpPr>
          <p:cNvPr id="46" name="Group 46"/>
          <p:cNvGrpSpPr/>
          <p:nvPr/>
        </p:nvGrpSpPr>
        <p:grpSpPr>
          <a:xfrm>
            <a:off x="396094" y="7530851"/>
            <a:ext cx="8747906" cy="1279007"/>
            <a:chOff x="0" y="0"/>
            <a:chExt cx="11663875" cy="1705343"/>
          </a:xfrm>
        </p:grpSpPr>
        <p:grpSp>
          <p:nvGrpSpPr>
            <p:cNvPr id="47" name="Group 47"/>
            <p:cNvGrpSpPr/>
            <p:nvPr/>
          </p:nvGrpSpPr>
          <p:grpSpPr>
            <a:xfrm>
              <a:off x="0" y="0"/>
              <a:ext cx="11663875" cy="1705343"/>
              <a:chOff x="0" y="0"/>
              <a:chExt cx="2303975" cy="336858"/>
            </a:xfrm>
          </p:grpSpPr>
          <p:sp>
            <p:nvSpPr>
              <p:cNvPr id="48" name="Freeform 48"/>
              <p:cNvSpPr/>
              <p:nvPr/>
            </p:nvSpPr>
            <p:spPr>
              <a:xfrm>
                <a:off x="0" y="0"/>
                <a:ext cx="2303975" cy="336858"/>
              </a:xfrm>
              <a:custGeom>
                <a:avLst/>
                <a:gdLst/>
                <a:ahLst/>
                <a:cxnLst/>
                <a:rect l="l" t="t" r="r" b="b"/>
                <a:pathLst>
                  <a:path w="2303975" h="336858">
                    <a:moveTo>
                      <a:pt x="45135" y="0"/>
                    </a:moveTo>
                    <a:lnTo>
                      <a:pt x="2258840" y="0"/>
                    </a:lnTo>
                    <a:cubicBezTo>
                      <a:pt x="2270811" y="0"/>
                      <a:pt x="2282291" y="4755"/>
                      <a:pt x="2290756" y="13220"/>
                    </a:cubicBezTo>
                    <a:cubicBezTo>
                      <a:pt x="2299220" y="21684"/>
                      <a:pt x="2303975" y="33165"/>
                      <a:pt x="2303975" y="45135"/>
                    </a:cubicBezTo>
                    <a:lnTo>
                      <a:pt x="2303975" y="291723"/>
                    </a:lnTo>
                    <a:cubicBezTo>
                      <a:pt x="2303975" y="316650"/>
                      <a:pt x="2283768" y="336858"/>
                      <a:pt x="2258840" y="336858"/>
                    </a:cubicBezTo>
                    <a:lnTo>
                      <a:pt x="45135" y="336858"/>
                    </a:lnTo>
                    <a:cubicBezTo>
                      <a:pt x="20208" y="336858"/>
                      <a:pt x="0" y="316650"/>
                      <a:pt x="0" y="291723"/>
                    </a:cubicBezTo>
                    <a:lnTo>
                      <a:pt x="0" y="45135"/>
                    </a:lnTo>
                    <a:cubicBezTo>
                      <a:pt x="0" y="20208"/>
                      <a:pt x="20208" y="0"/>
                      <a:pt x="45135" y="0"/>
                    </a:cubicBezTo>
                    <a:close/>
                  </a:path>
                </a:pathLst>
              </a:custGeom>
              <a:solidFill>
                <a:srgbClr val="7ABCBE"/>
              </a:solidFill>
            </p:spPr>
            <p:txBody>
              <a:bodyPr/>
              <a:lstStyle/>
              <a:p>
                <a:endParaRPr lang="en-US" dirty="0"/>
              </a:p>
            </p:txBody>
          </p:sp>
          <p:sp>
            <p:nvSpPr>
              <p:cNvPr id="49" name="TextBox 49"/>
              <p:cNvSpPr txBox="1"/>
              <p:nvPr/>
            </p:nvSpPr>
            <p:spPr>
              <a:xfrm>
                <a:off x="0" y="-28575"/>
                <a:ext cx="2303975" cy="365433"/>
              </a:xfrm>
              <a:prstGeom prst="rect">
                <a:avLst/>
              </a:prstGeom>
            </p:spPr>
            <p:txBody>
              <a:bodyPr lIns="50800" tIns="50800" rIns="50800" bIns="50800" rtlCol="0" anchor="ctr"/>
              <a:lstStyle/>
              <a:p>
                <a:pPr algn="ctr">
                  <a:lnSpc>
                    <a:spcPts val="1960"/>
                  </a:lnSpc>
                </a:pPr>
                <a:endParaRPr dirty="0"/>
              </a:p>
            </p:txBody>
          </p:sp>
        </p:grpSp>
        <p:grpSp>
          <p:nvGrpSpPr>
            <p:cNvPr id="50" name="Group 50"/>
            <p:cNvGrpSpPr/>
            <p:nvPr/>
          </p:nvGrpSpPr>
          <p:grpSpPr>
            <a:xfrm>
              <a:off x="210297" y="137240"/>
              <a:ext cx="11167382" cy="1435972"/>
              <a:chOff x="0" y="0"/>
              <a:chExt cx="2205903" cy="283649"/>
            </a:xfrm>
          </p:grpSpPr>
          <p:sp>
            <p:nvSpPr>
              <p:cNvPr id="51" name="Freeform 51"/>
              <p:cNvSpPr/>
              <p:nvPr/>
            </p:nvSpPr>
            <p:spPr>
              <a:xfrm>
                <a:off x="0" y="0"/>
                <a:ext cx="2205903" cy="283649"/>
              </a:xfrm>
              <a:custGeom>
                <a:avLst/>
                <a:gdLst/>
                <a:ahLst/>
                <a:cxnLst/>
                <a:rect l="l" t="t" r="r" b="b"/>
                <a:pathLst>
                  <a:path w="2205903" h="283649">
                    <a:moveTo>
                      <a:pt x="47142" y="0"/>
                    </a:moveTo>
                    <a:lnTo>
                      <a:pt x="2158761" y="0"/>
                    </a:lnTo>
                    <a:cubicBezTo>
                      <a:pt x="2184797" y="0"/>
                      <a:pt x="2205903" y="21106"/>
                      <a:pt x="2205903" y="47142"/>
                    </a:cubicBezTo>
                    <a:lnTo>
                      <a:pt x="2205903" y="236507"/>
                    </a:lnTo>
                    <a:cubicBezTo>
                      <a:pt x="2205903" y="262543"/>
                      <a:pt x="2184797" y="283649"/>
                      <a:pt x="2158761" y="283649"/>
                    </a:cubicBezTo>
                    <a:lnTo>
                      <a:pt x="47142" y="283649"/>
                    </a:lnTo>
                    <a:cubicBezTo>
                      <a:pt x="21106" y="283649"/>
                      <a:pt x="0" y="262543"/>
                      <a:pt x="0" y="236507"/>
                    </a:cubicBezTo>
                    <a:lnTo>
                      <a:pt x="0" y="47142"/>
                    </a:lnTo>
                    <a:cubicBezTo>
                      <a:pt x="0" y="21106"/>
                      <a:pt x="21106" y="0"/>
                      <a:pt x="47142" y="0"/>
                    </a:cubicBezTo>
                    <a:close/>
                  </a:path>
                </a:pathLst>
              </a:custGeom>
              <a:solidFill>
                <a:srgbClr val="F0C642"/>
              </a:solidFill>
            </p:spPr>
            <p:txBody>
              <a:bodyPr/>
              <a:lstStyle/>
              <a:p>
                <a:endParaRPr lang="en-US" dirty="0"/>
              </a:p>
            </p:txBody>
          </p:sp>
          <p:sp>
            <p:nvSpPr>
              <p:cNvPr id="52" name="TextBox 52"/>
              <p:cNvSpPr txBox="1"/>
              <p:nvPr/>
            </p:nvSpPr>
            <p:spPr>
              <a:xfrm>
                <a:off x="0" y="-57150"/>
                <a:ext cx="2205903" cy="340799"/>
              </a:xfrm>
              <a:prstGeom prst="rect">
                <a:avLst/>
              </a:prstGeom>
            </p:spPr>
            <p:txBody>
              <a:bodyPr lIns="50800" tIns="50800" rIns="50800" bIns="50800" rtlCol="0" anchor="ctr"/>
              <a:lstStyle/>
              <a:p>
                <a:pPr algn="ctr">
                  <a:lnSpc>
                    <a:spcPts val="4199"/>
                  </a:lnSpc>
                </a:pPr>
                <a:r>
                  <a:rPr lang="en-US" sz="2999" b="1" dirty="0">
                    <a:solidFill>
                      <a:srgbClr val="000000"/>
                    </a:solidFill>
                    <a:latin typeface="Solway Bold"/>
                    <a:ea typeface="Solway Bold"/>
                    <a:cs typeface="Solway Bold"/>
                    <a:sym typeface="Solway Bold"/>
                  </a:rPr>
                  <a:t>Fresh Fruit &amp; Vegetable Program (FFVP)</a:t>
                </a:r>
              </a:p>
            </p:txBody>
          </p:sp>
        </p:grpSp>
      </p:grpSp>
      <p:grpSp>
        <p:nvGrpSpPr>
          <p:cNvPr id="53" name="Group 53"/>
          <p:cNvGrpSpPr/>
          <p:nvPr/>
        </p:nvGrpSpPr>
        <p:grpSpPr>
          <a:xfrm>
            <a:off x="0" y="8933683"/>
            <a:ext cx="6482688" cy="1279007"/>
            <a:chOff x="0" y="0"/>
            <a:chExt cx="8643584" cy="1705343"/>
          </a:xfrm>
        </p:grpSpPr>
        <p:grpSp>
          <p:nvGrpSpPr>
            <p:cNvPr id="54" name="Group 54"/>
            <p:cNvGrpSpPr/>
            <p:nvPr/>
          </p:nvGrpSpPr>
          <p:grpSpPr>
            <a:xfrm>
              <a:off x="0" y="0"/>
              <a:ext cx="8643584" cy="1705343"/>
              <a:chOff x="0" y="0"/>
              <a:chExt cx="1707375" cy="336858"/>
            </a:xfrm>
          </p:grpSpPr>
          <p:sp>
            <p:nvSpPr>
              <p:cNvPr id="55" name="Freeform 55"/>
              <p:cNvSpPr/>
              <p:nvPr/>
            </p:nvSpPr>
            <p:spPr>
              <a:xfrm>
                <a:off x="0" y="0"/>
                <a:ext cx="1707374" cy="336858"/>
              </a:xfrm>
              <a:custGeom>
                <a:avLst/>
                <a:gdLst/>
                <a:ahLst/>
                <a:cxnLst/>
                <a:rect l="l" t="t" r="r" b="b"/>
                <a:pathLst>
                  <a:path w="1707374" h="336858">
                    <a:moveTo>
                      <a:pt x="60907" y="0"/>
                    </a:moveTo>
                    <a:lnTo>
                      <a:pt x="1646468" y="0"/>
                    </a:lnTo>
                    <a:cubicBezTo>
                      <a:pt x="1662621" y="0"/>
                      <a:pt x="1678113" y="6417"/>
                      <a:pt x="1689535" y="17839"/>
                    </a:cubicBezTo>
                    <a:cubicBezTo>
                      <a:pt x="1700958" y="29261"/>
                      <a:pt x="1707374" y="44753"/>
                      <a:pt x="1707374" y="60907"/>
                    </a:cubicBezTo>
                    <a:lnTo>
                      <a:pt x="1707374" y="275951"/>
                    </a:lnTo>
                    <a:cubicBezTo>
                      <a:pt x="1707374" y="309589"/>
                      <a:pt x="1680106" y="336858"/>
                      <a:pt x="1646468" y="336858"/>
                    </a:cubicBezTo>
                    <a:lnTo>
                      <a:pt x="60907" y="336858"/>
                    </a:lnTo>
                    <a:cubicBezTo>
                      <a:pt x="44753" y="336858"/>
                      <a:pt x="29261" y="330441"/>
                      <a:pt x="17839" y="319019"/>
                    </a:cubicBezTo>
                    <a:cubicBezTo>
                      <a:pt x="6417" y="307597"/>
                      <a:pt x="0" y="292105"/>
                      <a:pt x="0" y="275951"/>
                    </a:cubicBezTo>
                    <a:lnTo>
                      <a:pt x="0" y="60907"/>
                    </a:lnTo>
                    <a:cubicBezTo>
                      <a:pt x="0" y="27269"/>
                      <a:pt x="27269" y="0"/>
                      <a:pt x="60907" y="0"/>
                    </a:cubicBezTo>
                    <a:close/>
                  </a:path>
                </a:pathLst>
              </a:custGeom>
              <a:solidFill>
                <a:srgbClr val="7ABCBE"/>
              </a:solidFill>
            </p:spPr>
            <p:txBody>
              <a:bodyPr/>
              <a:lstStyle/>
              <a:p>
                <a:endParaRPr lang="en-US" dirty="0"/>
              </a:p>
            </p:txBody>
          </p:sp>
          <p:sp>
            <p:nvSpPr>
              <p:cNvPr id="56" name="TextBox 56"/>
              <p:cNvSpPr txBox="1"/>
              <p:nvPr/>
            </p:nvSpPr>
            <p:spPr>
              <a:xfrm>
                <a:off x="0" y="-28575"/>
                <a:ext cx="1707375" cy="365433"/>
              </a:xfrm>
              <a:prstGeom prst="rect">
                <a:avLst/>
              </a:prstGeom>
            </p:spPr>
            <p:txBody>
              <a:bodyPr lIns="50800" tIns="50800" rIns="50800" bIns="50800" rtlCol="0" anchor="ctr"/>
              <a:lstStyle/>
              <a:p>
                <a:pPr algn="ctr">
                  <a:lnSpc>
                    <a:spcPts val="1960"/>
                  </a:lnSpc>
                </a:pPr>
                <a:endParaRPr dirty="0"/>
              </a:p>
            </p:txBody>
          </p:sp>
        </p:grpSp>
        <p:grpSp>
          <p:nvGrpSpPr>
            <p:cNvPr id="57" name="Group 57"/>
            <p:cNvGrpSpPr/>
            <p:nvPr/>
          </p:nvGrpSpPr>
          <p:grpSpPr>
            <a:xfrm>
              <a:off x="174108" y="164682"/>
              <a:ext cx="8290167" cy="1435972"/>
              <a:chOff x="0" y="0"/>
              <a:chExt cx="1637564" cy="283649"/>
            </a:xfrm>
          </p:grpSpPr>
          <p:sp>
            <p:nvSpPr>
              <p:cNvPr id="58" name="Freeform 58"/>
              <p:cNvSpPr/>
              <p:nvPr/>
            </p:nvSpPr>
            <p:spPr>
              <a:xfrm>
                <a:off x="0" y="0"/>
                <a:ext cx="1637564" cy="283649"/>
              </a:xfrm>
              <a:custGeom>
                <a:avLst/>
                <a:gdLst/>
                <a:ahLst/>
                <a:cxnLst/>
                <a:rect l="l" t="t" r="r" b="b"/>
                <a:pathLst>
                  <a:path w="1637564" h="283649">
                    <a:moveTo>
                      <a:pt x="63503" y="0"/>
                    </a:moveTo>
                    <a:lnTo>
                      <a:pt x="1574061" y="0"/>
                    </a:lnTo>
                    <a:cubicBezTo>
                      <a:pt x="1609132" y="0"/>
                      <a:pt x="1637564" y="28431"/>
                      <a:pt x="1637564" y="63503"/>
                    </a:cubicBezTo>
                    <a:lnTo>
                      <a:pt x="1637564" y="220146"/>
                    </a:lnTo>
                    <a:cubicBezTo>
                      <a:pt x="1637564" y="255217"/>
                      <a:pt x="1609132" y="283649"/>
                      <a:pt x="1574061" y="283649"/>
                    </a:cubicBezTo>
                    <a:lnTo>
                      <a:pt x="63503" y="283649"/>
                    </a:lnTo>
                    <a:cubicBezTo>
                      <a:pt x="28431" y="283649"/>
                      <a:pt x="0" y="255217"/>
                      <a:pt x="0" y="220146"/>
                    </a:cubicBezTo>
                    <a:lnTo>
                      <a:pt x="0" y="63503"/>
                    </a:lnTo>
                    <a:cubicBezTo>
                      <a:pt x="0" y="28431"/>
                      <a:pt x="28431" y="0"/>
                      <a:pt x="63503" y="0"/>
                    </a:cubicBezTo>
                    <a:close/>
                  </a:path>
                </a:pathLst>
              </a:custGeom>
              <a:solidFill>
                <a:srgbClr val="F0C642"/>
              </a:solidFill>
            </p:spPr>
            <p:txBody>
              <a:bodyPr/>
              <a:lstStyle/>
              <a:p>
                <a:endParaRPr lang="en-US" dirty="0"/>
              </a:p>
            </p:txBody>
          </p:sp>
          <p:sp>
            <p:nvSpPr>
              <p:cNvPr id="59" name="TextBox 59"/>
              <p:cNvSpPr txBox="1"/>
              <p:nvPr/>
            </p:nvSpPr>
            <p:spPr>
              <a:xfrm>
                <a:off x="0" y="-57150"/>
                <a:ext cx="1637564" cy="340799"/>
              </a:xfrm>
              <a:prstGeom prst="rect">
                <a:avLst/>
              </a:prstGeom>
            </p:spPr>
            <p:txBody>
              <a:bodyPr lIns="50800" tIns="50800" rIns="50800" bIns="50800" rtlCol="0" anchor="ctr"/>
              <a:lstStyle/>
              <a:p>
                <a:pPr algn="ctr">
                  <a:lnSpc>
                    <a:spcPts val="4199"/>
                  </a:lnSpc>
                </a:pPr>
                <a:r>
                  <a:rPr lang="en-US" sz="2999" b="1" dirty="0">
                    <a:solidFill>
                      <a:srgbClr val="000000"/>
                    </a:solidFill>
                    <a:latin typeface="Solway Bold"/>
                    <a:ea typeface="Solway Bold"/>
                    <a:cs typeface="Solway Bold"/>
                    <a:sym typeface="Solway Bold"/>
                  </a:rPr>
                  <a:t>Special Milk Program (SMP)</a:t>
                </a:r>
              </a:p>
            </p:txBody>
          </p:sp>
        </p:grpSp>
      </p:grpSp>
      <p:grpSp>
        <p:nvGrpSpPr>
          <p:cNvPr id="60" name="Group 60"/>
          <p:cNvGrpSpPr/>
          <p:nvPr/>
        </p:nvGrpSpPr>
        <p:grpSpPr>
          <a:xfrm>
            <a:off x="14380593" y="6089919"/>
            <a:ext cx="3552363" cy="428741"/>
            <a:chOff x="0" y="0"/>
            <a:chExt cx="4736484" cy="571654"/>
          </a:xfrm>
        </p:grpSpPr>
        <p:grpSp>
          <p:nvGrpSpPr>
            <p:cNvPr id="61" name="Group 61"/>
            <p:cNvGrpSpPr/>
            <p:nvPr/>
          </p:nvGrpSpPr>
          <p:grpSpPr>
            <a:xfrm>
              <a:off x="0" y="0"/>
              <a:ext cx="4736484" cy="571654"/>
              <a:chOff x="0" y="0"/>
              <a:chExt cx="935602" cy="112919"/>
            </a:xfrm>
          </p:grpSpPr>
          <p:sp>
            <p:nvSpPr>
              <p:cNvPr id="62" name="Freeform 62"/>
              <p:cNvSpPr/>
              <p:nvPr/>
            </p:nvSpPr>
            <p:spPr>
              <a:xfrm>
                <a:off x="0" y="0"/>
                <a:ext cx="935602" cy="112919"/>
              </a:xfrm>
              <a:custGeom>
                <a:avLst/>
                <a:gdLst/>
                <a:ahLst/>
                <a:cxnLst/>
                <a:rect l="l" t="t" r="r" b="b"/>
                <a:pathLst>
                  <a:path w="935602" h="112919">
                    <a:moveTo>
                      <a:pt x="56460" y="0"/>
                    </a:moveTo>
                    <a:lnTo>
                      <a:pt x="879142" y="0"/>
                    </a:lnTo>
                    <a:cubicBezTo>
                      <a:pt x="910324" y="0"/>
                      <a:pt x="935602" y="25278"/>
                      <a:pt x="935602" y="56460"/>
                    </a:cubicBezTo>
                    <a:lnTo>
                      <a:pt x="935602" y="56460"/>
                    </a:lnTo>
                    <a:cubicBezTo>
                      <a:pt x="935602" y="87641"/>
                      <a:pt x="910324" y="112919"/>
                      <a:pt x="879142" y="112919"/>
                    </a:cubicBezTo>
                    <a:lnTo>
                      <a:pt x="56460" y="112919"/>
                    </a:lnTo>
                    <a:cubicBezTo>
                      <a:pt x="25278" y="112919"/>
                      <a:pt x="0" y="87641"/>
                      <a:pt x="0" y="56460"/>
                    </a:cubicBezTo>
                    <a:lnTo>
                      <a:pt x="0" y="56460"/>
                    </a:lnTo>
                    <a:cubicBezTo>
                      <a:pt x="0" y="25278"/>
                      <a:pt x="25278" y="0"/>
                      <a:pt x="56460" y="0"/>
                    </a:cubicBezTo>
                    <a:close/>
                  </a:path>
                </a:pathLst>
              </a:custGeom>
              <a:solidFill>
                <a:srgbClr val="9DCD5A"/>
              </a:solidFill>
            </p:spPr>
            <p:txBody>
              <a:bodyPr/>
              <a:lstStyle/>
              <a:p>
                <a:endParaRPr lang="en-US" dirty="0"/>
              </a:p>
            </p:txBody>
          </p:sp>
          <p:sp>
            <p:nvSpPr>
              <p:cNvPr id="63" name="TextBox 63"/>
              <p:cNvSpPr txBox="1"/>
              <p:nvPr/>
            </p:nvSpPr>
            <p:spPr>
              <a:xfrm>
                <a:off x="0" y="-38100"/>
                <a:ext cx="935602" cy="151019"/>
              </a:xfrm>
              <a:prstGeom prst="rect">
                <a:avLst/>
              </a:prstGeom>
            </p:spPr>
            <p:txBody>
              <a:bodyPr lIns="50800" tIns="50800" rIns="50800" bIns="50800" rtlCol="0" anchor="ctr"/>
              <a:lstStyle/>
              <a:p>
                <a:pPr algn="ctr">
                  <a:lnSpc>
                    <a:spcPts val="2239"/>
                  </a:lnSpc>
                </a:pPr>
                <a:endParaRPr dirty="0"/>
              </a:p>
            </p:txBody>
          </p:sp>
        </p:grpSp>
        <p:sp>
          <p:nvSpPr>
            <p:cNvPr id="64" name="TextBox 64"/>
            <p:cNvSpPr txBox="1"/>
            <p:nvPr/>
          </p:nvSpPr>
          <p:spPr>
            <a:xfrm>
              <a:off x="421808" y="89189"/>
              <a:ext cx="3913659" cy="364700"/>
            </a:xfrm>
            <a:prstGeom prst="rect">
              <a:avLst/>
            </a:prstGeom>
          </p:spPr>
          <p:txBody>
            <a:bodyPr lIns="0" tIns="0" rIns="0" bIns="0" rtlCol="0" anchor="t">
              <a:spAutoFit/>
            </a:bodyPr>
            <a:lstStyle/>
            <a:p>
              <a:pPr algn="ctr">
                <a:lnSpc>
                  <a:spcPts val="2380"/>
                </a:lnSpc>
              </a:pPr>
              <a:r>
                <a:rPr lang="en-US" sz="1700" b="1" dirty="0">
                  <a:solidFill>
                    <a:srgbClr val="000000"/>
                  </a:solidFill>
                  <a:latin typeface="Solway Bold"/>
                  <a:ea typeface="Solway Bold"/>
                  <a:cs typeface="Solway Bold"/>
                  <a:sym typeface="Solway Bold"/>
                </a:rPr>
                <a:t>EAST ROCHESTER UFSD</a:t>
              </a:r>
            </a:p>
          </p:txBody>
        </p:sp>
      </p:grpSp>
      <p:grpSp>
        <p:nvGrpSpPr>
          <p:cNvPr id="65" name="Group 65"/>
          <p:cNvGrpSpPr/>
          <p:nvPr/>
        </p:nvGrpSpPr>
        <p:grpSpPr>
          <a:xfrm rot="563498">
            <a:off x="-512400" y="1800391"/>
            <a:ext cx="3082200" cy="2131674"/>
            <a:chOff x="0" y="0"/>
            <a:chExt cx="4109600" cy="2842232"/>
          </a:xfrm>
        </p:grpSpPr>
        <p:sp>
          <p:nvSpPr>
            <p:cNvPr id="66" name="Freeform 66"/>
            <p:cNvSpPr/>
            <p:nvPr/>
          </p:nvSpPr>
          <p:spPr>
            <a:xfrm rot="-199688">
              <a:off x="1509939" y="48870"/>
              <a:ext cx="1736855" cy="1833532"/>
            </a:xfrm>
            <a:custGeom>
              <a:avLst/>
              <a:gdLst/>
              <a:ahLst/>
              <a:cxnLst/>
              <a:rect l="l" t="t" r="r" b="b"/>
              <a:pathLst>
                <a:path w="1736855" h="1833532">
                  <a:moveTo>
                    <a:pt x="0" y="0"/>
                  </a:moveTo>
                  <a:lnTo>
                    <a:pt x="1736855" y="0"/>
                  </a:lnTo>
                  <a:lnTo>
                    <a:pt x="1736855" y="1833532"/>
                  </a:lnTo>
                  <a:lnTo>
                    <a:pt x="0" y="183353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dirty="0"/>
            </a:p>
          </p:txBody>
        </p:sp>
        <p:sp>
          <p:nvSpPr>
            <p:cNvPr id="67" name="Freeform 67"/>
            <p:cNvSpPr/>
            <p:nvPr/>
          </p:nvSpPr>
          <p:spPr>
            <a:xfrm rot="-1506640">
              <a:off x="296566" y="577357"/>
              <a:ext cx="1677983" cy="1771383"/>
            </a:xfrm>
            <a:custGeom>
              <a:avLst/>
              <a:gdLst/>
              <a:ahLst/>
              <a:cxnLst/>
              <a:rect l="l" t="t" r="r" b="b"/>
              <a:pathLst>
                <a:path w="1677983" h="1771383">
                  <a:moveTo>
                    <a:pt x="0" y="0"/>
                  </a:moveTo>
                  <a:lnTo>
                    <a:pt x="1677983" y="0"/>
                  </a:lnTo>
                  <a:lnTo>
                    <a:pt x="1677983" y="1771383"/>
                  </a:lnTo>
                  <a:lnTo>
                    <a:pt x="0" y="177138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dirty="0"/>
            </a:p>
          </p:txBody>
        </p:sp>
        <p:sp>
          <p:nvSpPr>
            <p:cNvPr id="68" name="Freeform 68"/>
            <p:cNvSpPr/>
            <p:nvPr/>
          </p:nvSpPr>
          <p:spPr>
            <a:xfrm rot="195943">
              <a:off x="2321930" y="960717"/>
              <a:ext cx="1736855" cy="1833532"/>
            </a:xfrm>
            <a:custGeom>
              <a:avLst/>
              <a:gdLst/>
              <a:ahLst/>
              <a:cxnLst/>
              <a:rect l="l" t="t" r="r" b="b"/>
              <a:pathLst>
                <a:path w="1736855" h="1833532">
                  <a:moveTo>
                    <a:pt x="0" y="0"/>
                  </a:moveTo>
                  <a:lnTo>
                    <a:pt x="1736855" y="0"/>
                  </a:lnTo>
                  <a:lnTo>
                    <a:pt x="1736855" y="1833532"/>
                  </a:lnTo>
                  <a:lnTo>
                    <a:pt x="0" y="183353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dirty="0"/>
            </a:p>
          </p:txBody>
        </p:sp>
      </p:grpSp>
      <p:sp>
        <p:nvSpPr>
          <p:cNvPr id="69" name="Freeform 69"/>
          <p:cNvSpPr/>
          <p:nvPr/>
        </p:nvSpPr>
        <p:spPr>
          <a:xfrm rot="1435767">
            <a:off x="-368726" y="3753947"/>
            <a:ext cx="2304480" cy="1952523"/>
          </a:xfrm>
          <a:custGeom>
            <a:avLst/>
            <a:gdLst/>
            <a:ahLst/>
            <a:cxnLst/>
            <a:rect l="l" t="t" r="r" b="b"/>
            <a:pathLst>
              <a:path w="2304480" h="1952523">
                <a:moveTo>
                  <a:pt x="0" y="0"/>
                </a:moveTo>
                <a:lnTo>
                  <a:pt x="2304481" y="0"/>
                </a:lnTo>
                <a:lnTo>
                  <a:pt x="2304481" y="1952524"/>
                </a:lnTo>
                <a:lnTo>
                  <a:pt x="0" y="195252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dirty="0"/>
          </a:p>
        </p:txBody>
      </p:sp>
      <p:sp>
        <p:nvSpPr>
          <p:cNvPr id="70" name="TextBox 70"/>
          <p:cNvSpPr txBox="1"/>
          <p:nvPr/>
        </p:nvSpPr>
        <p:spPr>
          <a:xfrm>
            <a:off x="1525296" y="450531"/>
            <a:ext cx="15575156" cy="1208191"/>
          </a:xfrm>
          <a:prstGeom prst="rect">
            <a:avLst/>
          </a:prstGeom>
        </p:spPr>
        <p:txBody>
          <a:bodyPr lIns="0" tIns="0" rIns="0" bIns="0" rtlCol="0" anchor="t">
            <a:spAutoFit/>
          </a:bodyPr>
          <a:lstStyle/>
          <a:p>
            <a:pPr algn="ctr">
              <a:lnSpc>
                <a:spcPts val="8833"/>
              </a:lnSpc>
            </a:pPr>
            <a:r>
              <a:rPr lang="en-US" sz="9601" b="1" dirty="0">
                <a:solidFill>
                  <a:srgbClr val="EFD03F"/>
                </a:solidFill>
                <a:latin typeface="Solway Bold"/>
                <a:ea typeface="Solway Bold"/>
                <a:cs typeface="Solway Bold"/>
                <a:sym typeface="Solway Bold"/>
              </a:rPr>
              <a:t>School Meals Programs</a:t>
            </a:r>
          </a:p>
        </p:txBody>
      </p:sp>
      <p:grpSp>
        <p:nvGrpSpPr>
          <p:cNvPr id="71" name="Group 71"/>
          <p:cNvGrpSpPr/>
          <p:nvPr/>
        </p:nvGrpSpPr>
        <p:grpSpPr>
          <a:xfrm>
            <a:off x="10225648" y="9362309"/>
            <a:ext cx="2987986" cy="421756"/>
            <a:chOff x="0" y="0"/>
            <a:chExt cx="3983981" cy="562341"/>
          </a:xfrm>
        </p:grpSpPr>
        <p:grpSp>
          <p:nvGrpSpPr>
            <p:cNvPr id="72" name="Group 72"/>
            <p:cNvGrpSpPr/>
            <p:nvPr/>
          </p:nvGrpSpPr>
          <p:grpSpPr>
            <a:xfrm>
              <a:off x="0" y="0"/>
              <a:ext cx="3983981" cy="562341"/>
              <a:chOff x="0" y="0"/>
              <a:chExt cx="786959" cy="111080"/>
            </a:xfrm>
          </p:grpSpPr>
          <p:sp>
            <p:nvSpPr>
              <p:cNvPr id="73" name="Freeform 73"/>
              <p:cNvSpPr/>
              <p:nvPr/>
            </p:nvSpPr>
            <p:spPr>
              <a:xfrm>
                <a:off x="0" y="0"/>
                <a:ext cx="786959" cy="111080"/>
              </a:xfrm>
              <a:custGeom>
                <a:avLst/>
                <a:gdLst/>
                <a:ahLst/>
                <a:cxnLst/>
                <a:rect l="l" t="t" r="r" b="b"/>
                <a:pathLst>
                  <a:path w="786959" h="111080">
                    <a:moveTo>
                      <a:pt x="55540" y="0"/>
                    </a:moveTo>
                    <a:lnTo>
                      <a:pt x="731419" y="0"/>
                    </a:lnTo>
                    <a:cubicBezTo>
                      <a:pt x="746149" y="0"/>
                      <a:pt x="760276" y="5851"/>
                      <a:pt x="770692" y="16267"/>
                    </a:cubicBezTo>
                    <a:cubicBezTo>
                      <a:pt x="781108" y="26683"/>
                      <a:pt x="786959" y="40810"/>
                      <a:pt x="786959" y="55540"/>
                    </a:cubicBezTo>
                    <a:lnTo>
                      <a:pt x="786959" y="55540"/>
                    </a:lnTo>
                    <a:cubicBezTo>
                      <a:pt x="786959" y="70270"/>
                      <a:pt x="781108" y="84397"/>
                      <a:pt x="770692" y="94812"/>
                    </a:cubicBezTo>
                    <a:cubicBezTo>
                      <a:pt x="760276" y="105228"/>
                      <a:pt x="746149" y="111080"/>
                      <a:pt x="731419" y="111080"/>
                    </a:cubicBezTo>
                    <a:lnTo>
                      <a:pt x="55540" y="111080"/>
                    </a:lnTo>
                    <a:cubicBezTo>
                      <a:pt x="40810" y="111080"/>
                      <a:pt x="26683" y="105228"/>
                      <a:pt x="16267" y="94812"/>
                    </a:cubicBezTo>
                    <a:cubicBezTo>
                      <a:pt x="5851" y="84397"/>
                      <a:pt x="0" y="70270"/>
                      <a:pt x="0" y="55540"/>
                    </a:cubicBezTo>
                    <a:lnTo>
                      <a:pt x="0" y="55540"/>
                    </a:lnTo>
                    <a:cubicBezTo>
                      <a:pt x="0" y="40810"/>
                      <a:pt x="5851" y="26683"/>
                      <a:pt x="16267" y="16267"/>
                    </a:cubicBezTo>
                    <a:cubicBezTo>
                      <a:pt x="26683" y="5852"/>
                      <a:pt x="40810" y="0"/>
                      <a:pt x="55540" y="0"/>
                    </a:cubicBezTo>
                    <a:close/>
                  </a:path>
                </a:pathLst>
              </a:custGeom>
              <a:solidFill>
                <a:srgbClr val="9DCD5A"/>
              </a:solidFill>
            </p:spPr>
            <p:txBody>
              <a:bodyPr/>
              <a:lstStyle/>
              <a:p>
                <a:endParaRPr lang="en-US" dirty="0"/>
              </a:p>
            </p:txBody>
          </p:sp>
          <p:sp>
            <p:nvSpPr>
              <p:cNvPr id="74" name="TextBox 74"/>
              <p:cNvSpPr txBox="1"/>
              <p:nvPr/>
            </p:nvSpPr>
            <p:spPr>
              <a:xfrm>
                <a:off x="0" y="-28575"/>
                <a:ext cx="786959" cy="139655"/>
              </a:xfrm>
              <a:prstGeom prst="rect">
                <a:avLst/>
              </a:prstGeom>
            </p:spPr>
            <p:txBody>
              <a:bodyPr lIns="50800" tIns="50800" rIns="50800" bIns="50800" rtlCol="0" anchor="ctr"/>
              <a:lstStyle/>
              <a:p>
                <a:pPr algn="ctr">
                  <a:lnSpc>
                    <a:spcPts val="1960"/>
                  </a:lnSpc>
                </a:pPr>
                <a:endParaRPr dirty="0"/>
              </a:p>
            </p:txBody>
          </p:sp>
        </p:grpSp>
        <p:sp>
          <p:nvSpPr>
            <p:cNvPr id="75" name="TextBox 75"/>
            <p:cNvSpPr txBox="1"/>
            <p:nvPr/>
          </p:nvSpPr>
          <p:spPr>
            <a:xfrm>
              <a:off x="519566" y="79876"/>
              <a:ext cx="2917271" cy="364700"/>
            </a:xfrm>
            <a:prstGeom prst="rect">
              <a:avLst/>
            </a:prstGeom>
          </p:spPr>
          <p:txBody>
            <a:bodyPr lIns="0" tIns="0" rIns="0" bIns="0" rtlCol="0" anchor="t">
              <a:spAutoFit/>
            </a:bodyPr>
            <a:lstStyle/>
            <a:p>
              <a:pPr algn="ctr">
                <a:lnSpc>
                  <a:spcPts val="2380"/>
                </a:lnSpc>
              </a:pPr>
              <a:r>
                <a:rPr lang="en-US" sz="1700" b="1" dirty="0">
                  <a:solidFill>
                    <a:srgbClr val="000000"/>
                  </a:solidFill>
                  <a:latin typeface="Solway Bold"/>
                  <a:ea typeface="Solway Bold"/>
                  <a:cs typeface="Solway Bold"/>
                  <a:sym typeface="Solway Bold"/>
                </a:rPr>
                <a:t>CAMBRIDGE CSD</a:t>
              </a:r>
            </a:p>
          </p:txBody>
        </p:sp>
      </p:grpSp>
    </p:spTree>
    <p:extLst>
      <p:ext uri="{BB962C8B-B14F-4D97-AF65-F5344CB8AC3E}">
        <p14:creationId xmlns:p14="http://schemas.microsoft.com/office/powerpoint/2010/main" val="41929831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3B508B"/>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1515F2B0-4FA3-1318-D05A-17E46FE9BF4E}"/>
              </a:ext>
            </a:extLst>
          </p:cNvPr>
          <p:cNvPicPr>
            <a:picLocks noChangeAspect="1"/>
          </p:cNvPicPr>
          <p:nvPr/>
        </p:nvPicPr>
        <p:blipFill>
          <a:blip r:embed="rId3"/>
          <a:stretch>
            <a:fillRect/>
          </a:stretch>
        </p:blipFill>
        <p:spPr>
          <a:xfrm>
            <a:off x="1371600" y="978542"/>
            <a:ext cx="15773400" cy="8452413"/>
          </a:xfrm>
          <a:prstGeom prst="rect">
            <a:avLst/>
          </a:prstGeom>
        </p:spPr>
      </p:pic>
      <p:sp>
        <p:nvSpPr>
          <p:cNvPr id="28" name="Oval 27">
            <a:extLst>
              <a:ext uri="{FF2B5EF4-FFF2-40B4-BE49-F238E27FC236}">
                <a16:creationId xmlns:a16="http://schemas.microsoft.com/office/drawing/2014/main" id="{26E3A2D3-ECB0-FEE7-8761-531F65DC0EFC}"/>
              </a:ext>
            </a:extLst>
          </p:cNvPr>
          <p:cNvSpPr/>
          <p:nvPr/>
        </p:nvSpPr>
        <p:spPr>
          <a:xfrm rot="21010286">
            <a:off x="84938" y="7008900"/>
            <a:ext cx="4270646" cy="314795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Solway" panose="020B0604020202020204" charset="0"/>
              </a:rPr>
              <a:t>New SFA Application Guide!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3B508B"/>
        </a:solidFill>
        <a:effectLst/>
      </p:bgPr>
    </p:bg>
    <p:spTree>
      <p:nvGrpSpPr>
        <p:cNvPr id="1" name=""/>
        <p:cNvGrpSpPr/>
        <p:nvPr/>
      </p:nvGrpSpPr>
      <p:grpSpPr>
        <a:xfrm>
          <a:off x="0" y="0"/>
          <a:ext cx="0" cy="0"/>
          <a:chOff x="0" y="0"/>
          <a:chExt cx="0" cy="0"/>
        </a:xfrm>
      </p:grpSpPr>
      <p:sp>
        <p:nvSpPr>
          <p:cNvPr id="2" name="Freeform 2"/>
          <p:cNvSpPr/>
          <p:nvPr/>
        </p:nvSpPr>
        <p:spPr>
          <a:xfrm>
            <a:off x="-1312010" y="7279133"/>
            <a:ext cx="1946748" cy="2099434"/>
          </a:xfrm>
          <a:custGeom>
            <a:avLst/>
            <a:gdLst/>
            <a:ahLst/>
            <a:cxnLst/>
            <a:rect l="l" t="t" r="r" b="b"/>
            <a:pathLst>
              <a:path w="1946748" h="2099434">
                <a:moveTo>
                  <a:pt x="0" y="0"/>
                </a:moveTo>
                <a:lnTo>
                  <a:pt x="1946748" y="0"/>
                </a:lnTo>
                <a:lnTo>
                  <a:pt x="1946748" y="2099434"/>
                </a:lnTo>
                <a:lnTo>
                  <a:pt x="0" y="20994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3" name="Freeform 3"/>
          <p:cNvSpPr/>
          <p:nvPr/>
        </p:nvSpPr>
        <p:spPr>
          <a:xfrm rot="-5271725">
            <a:off x="16437205" y="7491756"/>
            <a:ext cx="2560978" cy="2922278"/>
          </a:xfrm>
          <a:custGeom>
            <a:avLst/>
            <a:gdLst/>
            <a:ahLst/>
            <a:cxnLst/>
            <a:rect l="l" t="t" r="r" b="b"/>
            <a:pathLst>
              <a:path w="2560978" h="2922278">
                <a:moveTo>
                  <a:pt x="0" y="0"/>
                </a:moveTo>
                <a:lnTo>
                  <a:pt x="2560978" y="0"/>
                </a:lnTo>
                <a:lnTo>
                  <a:pt x="2560978" y="2922277"/>
                </a:lnTo>
                <a:lnTo>
                  <a:pt x="0" y="29222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4" name="Freeform 4"/>
          <p:cNvSpPr/>
          <p:nvPr/>
        </p:nvSpPr>
        <p:spPr>
          <a:xfrm>
            <a:off x="16469028" y="6048390"/>
            <a:ext cx="2206649" cy="2026105"/>
          </a:xfrm>
          <a:custGeom>
            <a:avLst/>
            <a:gdLst/>
            <a:ahLst/>
            <a:cxnLst/>
            <a:rect l="l" t="t" r="r" b="b"/>
            <a:pathLst>
              <a:path w="2206649" h="2026105">
                <a:moveTo>
                  <a:pt x="0" y="0"/>
                </a:moveTo>
                <a:lnTo>
                  <a:pt x="2206648" y="0"/>
                </a:lnTo>
                <a:lnTo>
                  <a:pt x="2206648" y="2026105"/>
                </a:lnTo>
                <a:lnTo>
                  <a:pt x="0" y="20261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5" name="Freeform 5"/>
          <p:cNvSpPr/>
          <p:nvPr/>
        </p:nvSpPr>
        <p:spPr>
          <a:xfrm>
            <a:off x="17040700" y="2758029"/>
            <a:ext cx="2355875" cy="2223089"/>
          </a:xfrm>
          <a:custGeom>
            <a:avLst/>
            <a:gdLst/>
            <a:ahLst/>
            <a:cxnLst/>
            <a:rect l="l" t="t" r="r" b="b"/>
            <a:pathLst>
              <a:path w="2355875" h="2223089">
                <a:moveTo>
                  <a:pt x="0" y="0"/>
                </a:moveTo>
                <a:lnTo>
                  <a:pt x="2355875" y="0"/>
                </a:lnTo>
                <a:lnTo>
                  <a:pt x="2355875" y="2223089"/>
                </a:lnTo>
                <a:lnTo>
                  <a:pt x="0" y="22230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
        <p:nvSpPr>
          <p:cNvPr id="6" name="Freeform 6"/>
          <p:cNvSpPr/>
          <p:nvPr/>
        </p:nvSpPr>
        <p:spPr>
          <a:xfrm>
            <a:off x="16849904" y="4040115"/>
            <a:ext cx="2213903" cy="2355216"/>
          </a:xfrm>
          <a:custGeom>
            <a:avLst/>
            <a:gdLst/>
            <a:ahLst/>
            <a:cxnLst/>
            <a:rect l="l" t="t" r="r" b="b"/>
            <a:pathLst>
              <a:path w="2213903" h="2355216">
                <a:moveTo>
                  <a:pt x="0" y="0"/>
                </a:moveTo>
                <a:lnTo>
                  <a:pt x="2213904" y="0"/>
                </a:lnTo>
                <a:lnTo>
                  <a:pt x="2213904" y="2355216"/>
                </a:lnTo>
                <a:lnTo>
                  <a:pt x="0" y="235521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dirty="0"/>
          </a:p>
        </p:txBody>
      </p:sp>
      <p:sp>
        <p:nvSpPr>
          <p:cNvPr id="7" name="Freeform 7"/>
          <p:cNvSpPr/>
          <p:nvPr/>
        </p:nvSpPr>
        <p:spPr>
          <a:xfrm rot="461089">
            <a:off x="14981302" y="9076720"/>
            <a:ext cx="3920833" cy="1974674"/>
          </a:xfrm>
          <a:custGeom>
            <a:avLst/>
            <a:gdLst/>
            <a:ahLst/>
            <a:cxnLst/>
            <a:rect l="l" t="t" r="r" b="b"/>
            <a:pathLst>
              <a:path w="3920833" h="1974674">
                <a:moveTo>
                  <a:pt x="0" y="0"/>
                </a:moveTo>
                <a:lnTo>
                  <a:pt x="3920833" y="0"/>
                </a:lnTo>
                <a:lnTo>
                  <a:pt x="3920833" y="1974674"/>
                </a:lnTo>
                <a:lnTo>
                  <a:pt x="0" y="197467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dirty="0"/>
          </a:p>
        </p:txBody>
      </p:sp>
      <p:sp>
        <p:nvSpPr>
          <p:cNvPr id="8" name="Freeform 8"/>
          <p:cNvSpPr/>
          <p:nvPr/>
        </p:nvSpPr>
        <p:spPr>
          <a:xfrm>
            <a:off x="-1857118" y="2290292"/>
            <a:ext cx="2791539" cy="2258609"/>
          </a:xfrm>
          <a:custGeom>
            <a:avLst/>
            <a:gdLst/>
            <a:ahLst/>
            <a:cxnLst/>
            <a:rect l="l" t="t" r="r" b="b"/>
            <a:pathLst>
              <a:path w="2791539" h="2258609">
                <a:moveTo>
                  <a:pt x="0" y="0"/>
                </a:moveTo>
                <a:lnTo>
                  <a:pt x="2791540" y="0"/>
                </a:lnTo>
                <a:lnTo>
                  <a:pt x="2791540" y="2258609"/>
                </a:lnTo>
                <a:lnTo>
                  <a:pt x="0" y="225860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dirty="0"/>
          </a:p>
        </p:txBody>
      </p:sp>
      <p:sp>
        <p:nvSpPr>
          <p:cNvPr id="9" name="Freeform 9"/>
          <p:cNvSpPr/>
          <p:nvPr/>
        </p:nvSpPr>
        <p:spPr>
          <a:xfrm rot="770163">
            <a:off x="-962522" y="5685503"/>
            <a:ext cx="1883517" cy="1181479"/>
          </a:xfrm>
          <a:custGeom>
            <a:avLst/>
            <a:gdLst/>
            <a:ahLst/>
            <a:cxnLst/>
            <a:rect l="l" t="t" r="r" b="b"/>
            <a:pathLst>
              <a:path w="1883517" h="1181479">
                <a:moveTo>
                  <a:pt x="0" y="0"/>
                </a:moveTo>
                <a:lnTo>
                  <a:pt x="1883517" y="0"/>
                </a:lnTo>
                <a:lnTo>
                  <a:pt x="1883517" y="1181479"/>
                </a:lnTo>
                <a:lnTo>
                  <a:pt x="0" y="118147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dirty="0"/>
          </a:p>
        </p:txBody>
      </p:sp>
      <p:sp>
        <p:nvSpPr>
          <p:cNvPr id="10" name="Freeform 10"/>
          <p:cNvSpPr/>
          <p:nvPr/>
        </p:nvSpPr>
        <p:spPr>
          <a:xfrm>
            <a:off x="-1350106" y="4040115"/>
            <a:ext cx="1777515" cy="1318593"/>
          </a:xfrm>
          <a:custGeom>
            <a:avLst/>
            <a:gdLst/>
            <a:ahLst/>
            <a:cxnLst/>
            <a:rect l="l" t="t" r="r" b="b"/>
            <a:pathLst>
              <a:path w="1777515" h="1318593">
                <a:moveTo>
                  <a:pt x="0" y="0"/>
                </a:moveTo>
                <a:lnTo>
                  <a:pt x="1777516" y="0"/>
                </a:lnTo>
                <a:lnTo>
                  <a:pt x="1777516" y="1318593"/>
                </a:lnTo>
                <a:lnTo>
                  <a:pt x="0" y="131859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dirty="0"/>
          </a:p>
        </p:txBody>
      </p:sp>
      <p:grpSp>
        <p:nvGrpSpPr>
          <p:cNvPr id="11" name="Group 11"/>
          <p:cNvGrpSpPr/>
          <p:nvPr/>
        </p:nvGrpSpPr>
        <p:grpSpPr>
          <a:xfrm>
            <a:off x="1438879" y="2040849"/>
            <a:ext cx="8183782" cy="1378747"/>
            <a:chOff x="0" y="0"/>
            <a:chExt cx="2155399" cy="363127"/>
          </a:xfrm>
        </p:grpSpPr>
        <p:sp>
          <p:nvSpPr>
            <p:cNvPr id="12" name="Freeform 12"/>
            <p:cNvSpPr/>
            <p:nvPr/>
          </p:nvSpPr>
          <p:spPr>
            <a:xfrm>
              <a:off x="0" y="0"/>
              <a:ext cx="2155399" cy="363127"/>
            </a:xfrm>
            <a:custGeom>
              <a:avLst/>
              <a:gdLst/>
              <a:ahLst/>
              <a:cxnLst/>
              <a:rect l="l" t="t" r="r" b="b"/>
              <a:pathLst>
                <a:path w="2155399" h="363127">
                  <a:moveTo>
                    <a:pt x="48246" y="0"/>
                  </a:moveTo>
                  <a:lnTo>
                    <a:pt x="2107153" y="0"/>
                  </a:lnTo>
                  <a:cubicBezTo>
                    <a:pt x="2119949" y="0"/>
                    <a:pt x="2132220" y="5083"/>
                    <a:pt x="2141268" y="14131"/>
                  </a:cubicBezTo>
                  <a:cubicBezTo>
                    <a:pt x="2150316" y="23179"/>
                    <a:pt x="2155399" y="35451"/>
                    <a:pt x="2155399" y="48246"/>
                  </a:cubicBezTo>
                  <a:lnTo>
                    <a:pt x="2155399" y="314880"/>
                  </a:lnTo>
                  <a:cubicBezTo>
                    <a:pt x="2155399" y="327676"/>
                    <a:pt x="2150316" y="339948"/>
                    <a:pt x="2141268" y="348996"/>
                  </a:cubicBezTo>
                  <a:cubicBezTo>
                    <a:pt x="2132220" y="358044"/>
                    <a:pt x="2119949" y="363127"/>
                    <a:pt x="2107153" y="363127"/>
                  </a:cubicBezTo>
                  <a:lnTo>
                    <a:pt x="48246" y="363127"/>
                  </a:lnTo>
                  <a:cubicBezTo>
                    <a:pt x="35451" y="363127"/>
                    <a:pt x="23179" y="358044"/>
                    <a:pt x="14131" y="348996"/>
                  </a:cubicBezTo>
                  <a:cubicBezTo>
                    <a:pt x="5083" y="339948"/>
                    <a:pt x="0" y="327676"/>
                    <a:pt x="0" y="314880"/>
                  </a:cubicBezTo>
                  <a:lnTo>
                    <a:pt x="0" y="48246"/>
                  </a:lnTo>
                  <a:cubicBezTo>
                    <a:pt x="0" y="35451"/>
                    <a:pt x="5083" y="23179"/>
                    <a:pt x="14131" y="14131"/>
                  </a:cubicBezTo>
                  <a:cubicBezTo>
                    <a:pt x="23179" y="5083"/>
                    <a:pt x="35451" y="0"/>
                    <a:pt x="48246" y="0"/>
                  </a:cubicBezTo>
                  <a:close/>
                </a:path>
              </a:pathLst>
            </a:custGeom>
            <a:solidFill>
              <a:srgbClr val="DEEAFA"/>
            </a:solidFill>
          </p:spPr>
          <p:txBody>
            <a:bodyPr/>
            <a:lstStyle/>
            <a:p>
              <a:endParaRPr lang="en-US" dirty="0"/>
            </a:p>
          </p:txBody>
        </p:sp>
        <p:sp>
          <p:nvSpPr>
            <p:cNvPr id="13" name="TextBox 13"/>
            <p:cNvSpPr txBox="1"/>
            <p:nvPr/>
          </p:nvSpPr>
          <p:spPr>
            <a:xfrm>
              <a:off x="0" y="-66675"/>
              <a:ext cx="2155399" cy="429802"/>
            </a:xfrm>
            <a:prstGeom prst="rect">
              <a:avLst/>
            </a:prstGeom>
          </p:spPr>
          <p:txBody>
            <a:bodyPr lIns="50800" tIns="50800" rIns="50800" bIns="50800" rtlCol="0" anchor="ctr"/>
            <a:lstStyle/>
            <a:p>
              <a:pPr algn="ctr">
                <a:lnSpc>
                  <a:spcPts val="4479"/>
                </a:lnSpc>
              </a:pPr>
              <a:r>
                <a:rPr lang="en-US" sz="3199" b="1" dirty="0">
                  <a:solidFill>
                    <a:srgbClr val="000000"/>
                  </a:solidFill>
                  <a:latin typeface="Solway Bold"/>
                  <a:ea typeface="Solway Bold"/>
                  <a:cs typeface="Solway Bold"/>
                  <a:sym typeface="Solway Bold"/>
                </a:rPr>
                <a:t>Information Tabs: </a:t>
              </a:r>
              <a:r>
                <a:rPr lang="en-US" sz="3199" dirty="0">
                  <a:solidFill>
                    <a:srgbClr val="000000"/>
                  </a:solidFill>
                  <a:latin typeface="Solway"/>
                  <a:ea typeface="Solway"/>
                  <a:cs typeface="Solway"/>
                  <a:sym typeface="Solway"/>
                </a:rPr>
                <a:t>START, Terms, Policies, Checklist Tab</a:t>
              </a:r>
            </a:p>
          </p:txBody>
        </p:sp>
      </p:grpSp>
      <p:grpSp>
        <p:nvGrpSpPr>
          <p:cNvPr id="14" name="Group 14"/>
          <p:cNvGrpSpPr/>
          <p:nvPr/>
        </p:nvGrpSpPr>
        <p:grpSpPr>
          <a:xfrm>
            <a:off x="309162" y="3869573"/>
            <a:ext cx="5221608" cy="6339205"/>
            <a:chOff x="0" y="0"/>
            <a:chExt cx="1375238" cy="1669585"/>
          </a:xfrm>
        </p:grpSpPr>
        <p:sp>
          <p:nvSpPr>
            <p:cNvPr id="15" name="Freeform 15"/>
            <p:cNvSpPr/>
            <p:nvPr/>
          </p:nvSpPr>
          <p:spPr>
            <a:xfrm>
              <a:off x="0" y="0"/>
              <a:ext cx="1375238" cy="1669585"/>
            </a:xfrm>
            <a:custGeom>
              <a:avLst/>
              <a:gdLst/>
              <a:ahLst/>
              <a:cxnLst/>
              <a:rect l="l" t="t" r="r" b="b"/>
              <a:pathLst>
                <a:path w="1375238" h="1669585">
                  <a:moveTo>
                    <a:pt x="75616" y="0"/>
                  </a:moveTo>
                  <a:lnTo>
                    <a:pt x="1299622" y="0"/>
                  </a:lnTo>
                  <a:cubicBezTo>
                    <a:pt x="1341384" y="0"/>
                    <a:pt x="1375238" y="33855"/>
                    <a:pt x="1375238" y="75616"/>
                  </a:cubicBezTo>
                  <a:lnTo>
                    <a:pt x="1375238" y="1593969"/>
                  </a:lnTo>
                  <a:cubicBezTo>
                    <a:pt x="1375238" y="1635730"/>
                    <a:pt x="1341384" y="1669585"/>
                    <a:pt x="1299622" y="1669585"/>
                  </a:cubicBezTo>
                  <a:lnTo>
                    <a:pt x="75616" y="1669585"/>
                  </a:lnTo>
                  <a:cubicBezTo>
                    <a:pt x="33855" y="1669585"/>
                    <a:pt x="0" y="1635730"/>
                    <a:pt x="0" y="1593969"/>
                  </a:cubicBezTo>
                  <a:lnTo>
                    <a:pt x="0" y="75616"/>
                  </a:lnTo>
                  <a:cubicBezTo>
                    <a:pt x="0" y="33855"/>
                    <a:pt x="33855" y="0"/>
                    <a:pt x="75616" y="0"/>
                  </a:cubicBezTo>
                  <a:close/>
                </a:path>
              </a:pathLst>
            </a:custGeom>
            <a:solidFill>
              <a:srgbClr val="FE6864"/>
            </a:solidFill>
          </p:spPr>
          <p:txBody>
            <a:bodyPr/>
            <a:lstStyle/>
            <a:p>
              <a:endParaRPr lang="en-US" dirty="0"/>
            </a:p>
          </p:txBody>
        </p:sp>
        <p:sp>
          <p:nvSpPr>
            <p:cNvPr id="16" name="TextBox 16"/>
            <p:cNvSpPr txBox="1"/>
            <p:nvPr/>
          </p:nvSpPr>
          <p:spPr>
            <a:xfrm>
              <a:off x="0" y="-57150"/>
              <a:ext cx="1375238" cy="1726735"/>
            </a:xfrm>
            <a:prstGeom prst="rect">
              <a:avLst/>
            </a:prstGeom>
          </p:spPr>
          <p:txBody>
            <a:bodyPr lIns="50800" tIns="50800" rIns="50800" bIns="50800" rtlCol="0" anchor="ctr"/>
            <a:lstStyle/>
            <a:p>
              <a:pPr algn="ctr">
                <a:lnSpc>
                  <a:spcPts val="4480"/>
                </a:lnSpc>
              </a:pPr>
              <a:r>
                <a:rPr lang="en-US" sz="3200" b="1" dirty="0">
                  <a:solidFill>
                    <a:srgbClr val="000000"/>
                  </a:solidFill>
                  <a:latin typeface="Solway Bold"/>
                  <a:ea typeface="Solway Bold"/>
                  <a:cs typeface="Solway Bold"/>
                  <a:sym typeface="Solway Bold"/>
                </a:rPr>
                <a:t>Tabs to be Completed:</a:t>
              </a:r>
            </a:p>
            <a:p>
              <a:pPr algn="ctr">
                <a:lnSpc>
                  <a:spcPts val="4480"/>
                </a:lnSpc>
              </a:pPr>
              <a:r>
                <a:rPr lang="en-US" sz="3200" dirty="0">
                  <a:solidFill>
                    <a:srgbClr val="000000"/>
                  </a:solidFill>
                  <a:latin typeface="Solway"/>
                  <a:ea typeface="Solway"/>
                  <a:cs typeface="Solway"/>
                  <a:sym typeface="Solway"/>
                </a:rPr>
                <a:t>SFA Information</a:t>
              </a:r>
            </a:p>
            <a:p>
              <a:pPr algn="ctr">
                <a:lnSpc>
                  <a:spcPts val="4480"/>
                </a:lnSpc>
              </a:pPr>
              <a:r>
                <a:rPr lang="en-US" sz="3200" dirty="0">
                  <a:solidFill>
                    <a:srgbClr val="000000"/>
                  </a:solidFill>
                  <a:latin typeface="Solway"/>
                  <a:ea typeface="Solway"/>
                  <a:cs typeface="Solway"/>
                  <a:sym typeface="Solway"/>
                </a:rPr>
                <a:t>RA #1-3</a:t>
              </a:r>
            </a:p>
            <a:p>
              <a:pPr algn="ctr">
                <a:lnSpc>
                  <a:spcPts val="4480"/>
                </a:lnSpc>
              </a:pPr>
              <a:r>
                <a:rPr lang="en-US" sz="3200" dirty="0">
                  <a:solidFill>
                    <a:srgbClr val="000000"/>
                  </a:solidFill>
                  <a:latin typeface="Solway"/>
                  <a:ea typeface="Solway"/>
                  <a:cs typeface="Solway"/>
                  <a:sym typeface="Solway"/>
                </a:rPr>
                <a:t>Program Revenue</a:t>
              </a:r>
            </a:p>
            <a:p>
              <a:pPr algn="ctr">
                <a:lnSpc>
                  <a:spcPts val="4480"/>
                </a:lnSpc>
              </a:pPr>
              <a:r>
                <a:rPr lang="en-US" sz="3200" dirty="0">
                  <a:solidFill>
                    <a:srgbClr val="000000"/>
                  </a:solidFill>
                  <a:latin typeface="Solway"/>
                  <a:ea typeface="Solway"/>
                  <a:cs typeface="Solway"/>
                  <a:sym typeface="Solway"/>
                </a:rPr>
                <a:t>Labor Costs</a:t>
              </a:r>
            </a:p>
            <a:p>
              <a:pPr algn="ctr">
                <a:lnSpc>
                  <a:spcPts val="4480"/>
                </a:lnSpc>
              </a:pPr>
              <a:r>
                <a:rPr lang="en-US" sz="3200" dirty="0">
                  <a:solidFill>
                    <a:srgbClr val="000000"/>
                  </a:solidFill>
                  <a:latin typeface="Solway"/>
                  <a:ea typeface="Solway"/>
                  <a:cs typeface="Solway"/>
                  <a:sym typeface="Solway"/>
                </a:rPr>
                <a:t>Budget</a:t>
              </a:r>
            </a:p>
            <a:p>
              <a:pPr algn="ctr">
                <a:lnSpc>
                  <a:spcPts val="4480"/>
                </a:lnSpc>
              </a:pPr>
              <a:r>
                <a:rPr lang="en-US" sz="3200" dirty="0">
                  <a:solidFill>
                    <a:srgbClr val="000000"/>
                  </a:solidFill>
                  <a:latin typeface="Solway"/>
                  <a:ea typeface="Solway"/>
                  <a:cs typeface="Solway"/>
                  <a:sym typeface="Solway"/>
                </a:rPr>
                <a:t>Non-Profit Form</a:t>
              </a:r>
            </a:p>
            <a:p>
              <a:pPr algn="ctr">
                <a:lnSpc>
                  <a:spcPts val="4480"/>
                </a:lnSpc>
              </a:pPr>
              <a:r>
                <a:rPr lang="en-US" sz="3200" dirty="0">
                  <a:solidFill>
                    <a:srgbClr val="000000"/>
                  </a:solidFill>
                  <a:latin typeface="Solway"/>
                  <a:ea typeface="Solway"/>
                  <a:cs typeface="Solway"/>
                  <a:sym typeface="Solway"/>
                </a:rPr>
                <a:t>Professional Standards</a:t>
              </a:r>
            </a:p>
            <a:p>
              <a:pPr algn="ctr">
                <a:lnSpc>
                  <a:spcPts val="4480"/>
                </a:lnSpc>
              </a:pPr>
              <a:r>
                <a:rPr lang="en-US" sz="3200" dirty="0">
                  <a:solidFill>
                    <a:srgbClr val="000000"/>
                  </a:solidFill>
                  <a:latin typeface="Solway"/>
                  <a:ea typeface="Solway"/>
                  <a:cs typeface="Solway"/>
                  <a:sym typeface="Solway"/>
                </a:rPr>
                <a:t>Civil Rights</a:t>
              </a:r>
            </a:p>
            <a:p>
              <a:pPr algn="ctr">
                <a:lnSpc>
                  <a:spcPts val="4480"/>
                </a:lnSpc>
              </a:pPr>
              <a:r>
                <a:rPr lang="en-US" sz="3200" dirty="0">
                  <a:solidFill>
                    <a:srgbClr val="000000"/>
                  </a:solidFill>
                  <a:latin typeface="Solway"/>
                  <a:ea typeface="Solway"/>
                  <a:cs typeface="Solway"/>
                  <a:sym typeface="Solway"/>
                </a:rPr>
                <a:t>Attestation</a:t>
              </a:r>
            </a:p>
          </p:txBody>
        </p:sp>
      </p:grpSp>
      <p:sp>
        <p:nvSpPr>
          <p:cNvPr id="17" name="Freeform 17"/>
          <p:cNvSpPr/>
          <p:nvPr/>
        </p:nvSpPr>
        <p:spPr>
          <a:xfrm>
            <a:off x="9953084" y="2040849"/>
            <a:ext cx="7764609" cy="8015081"/>
          </a:xfrm>
          <a:custGeom>
            <a:avLst/>
            <a:gdLst/>
            <a:ahLst/>
            <a:cxnLst/>
            <a:rect l="l" t="t" r="r" b="b"/>
            <a:pathLst>
              <a:path w="7764609" h="8015081">
                <a:moveTo>
                  <a:pt x="0" y="0"/>
                </a:moveTo>
                <a:lnTo>
                  <a:pt x="7764610" y="0"/>
                </a:lnTo>
                <a:lnTo>
                  <a:pt x="7764610" y="8015081"/>
                </a:lnTo>
                <a:lnTo>
                  <a:pt x="0" y="8015081"/>
                </a:lnTo>
                <a:lnTo>
                  <a:pt x="0" y="0"/>
                </a:lnTo>
                <a:close/>
              </a:path>
            </a:pathLst>
          </a:custGeom>
          <a:blipFill>
            <a:blip r:embed="rId21"/>
            <a:stretch>
              <a:fillRect/>
            </a:stretch>
          </a:blipFill>
        </p:spPr>
        <p:txBody>
          <a:bodyPr/>
          <a:lstStyle/>
          <a:p>
            <a:endParaRPr lang="en-US" dirty="0"/>
          </a:p>
        </p:txBody>
      </p:sp>
      <p:sp>
        <p:nvSpPr>
          <p:cNvPr id="18" name="Freeform 18"/>
          <p:cNvSpPr/>
          <p:nvPr/>
        </p:nvSpPr>
        <p:spPr>
          <a:xfrm rot="1333838">
            <a:off x="9665313" y="8941501"/>
            <a:ext cx="2832038" cy="1660282"/>
          </a:xfrm>
          <a:custGeom>
            <a:avLst/>
            <a:gdLst/>
            <a:ahLst/>
            <a:cxnLst/>
            <a:rect l="l" t="t" r="r" b="b"/>
            <a:pathLst>
              <a:path w="2832038" h="1660282">
                <a:moveTo>
                  <a:pt x="0" y="0"/>
                </a:moveTo>
                <a:lnTo>
                  <a:pt x="2832038" y="0"/>
                </a:lnTo>
                <a:lnTo>
                  <a:pt x="2832038" y="1660282"/>
                </a:lnTo>
                <a:lnTo>
                  <a:pt x="0" y="166028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dirty="0"/>
          </a:p>
        </p:txBody>
      </p:sp>
      <p:grpSp>
        <p:nvGrpSpPr>
          <p:cNvPr id="19" name="Group 19"/>
          <p:cNvGrpSpPr/>
          <p:nvPr/>
        </p:nvGrpSpPr>
        <p:grpSpPr>
          <a:xfrm>
            <a:off x="5150348" y="4662375"/>
            <a:ext cx="5194474" cy="4418385"/>
            <a:chOff x="0" y="0"/>
            <a:chExt cx="955568" cy="812800"/>
          </a:xfrm>
        </p:grpSpPr>
        <p:sp>
          <p:nvSpPr>
            <p:cNvPr id="20" name="Freeform 20"/>
            <p:cNvSpPr/>
            <p:nvPr/>
          </p:nvSpPr>
          <p:spPr>
            <a:xfrm>
              <a:off x="0" y="0"/>
              <a:ext cx="955568" cy="812800"/>
            </a:xfrm>
            <a:custGeom>
              <a:avLst/>
              <a:gdLst/>
              <a:ahLst/>
              <a:cxnLst/>
              <a:rect l="l" t="t" r="r" b="b"/>
              <a:pathLst>
                <a:path w="955568" h="812800">
                  <a:moveTo>
                    <a:pt x="477784" y="0"/>
                  </a:moveTo>
                  <a:cubicBezTo>
                    <a:pt x="213911" y="0"/>
                    <a:pt x="0" y="181951"/>
                    <a:pt x="0" y="406400"/>
                  </a:cubicBezTo>
                  <a:cubicBezTo>
                    <a:pt x="0" y="630849"/>
                    <a:pt x="213911" y="812800"/>
                    <a:pt x="477784" y="812800"/>
                  </a:cubicBezTo>
                  <a:cubicBezTo>
                    <a:pt x="741657" y="812800"/>
                    <a:pt x="955568" y="630849"/>
                    <a:pt x="955568" y="406400"/>
                  </a:cubicBezTo>
                  <a:cubicBezTo>
                    <a:pt x="955568" y="181951"/>
                    <a:pt x="741657" y="0"/>
                    <a:pt x="477784" y="0"/>
                  </a:cubicBezTo>
                  <a:close/>
                </a:path>
              </a:pathLst>
            </a:custGeom>
            <a:solidFill>
              <a:srgbClr val="FFDE59"/>
            </a:solidFill>
          </p:spPr>
          <p:txBody>
            <a:bodyPr/>
            <a:lstStyle/>
            <a:p>
              <a:endParaRPr lang="en-US" dirty="0"/>
            </a:p>
          </p:txBody>
        </p:sp>
        <p:sp>
          <p:nvSpPr>
            <p:cNvPr id="21" name="TextBox 21"/>
            <p:cNvSpPr txBox="1"/>
            <p:nvPr/>
          </p:nvSpPr>
          <p:spPr>
            <a:xfrm>
              <a:off x="89585" y="19050"/>
              <a:ext cx="776399" cy="717550"/>
            </a:xfrm>
            <a:prstGeom prst="rect">
              <a:avLst/>
            </a:prstGeom>
          </p:spPr>
          <p:txBody>
            <a:bodyPr lIns="50800" tIns="50800" rIns="50800" bIns="50800" rtlCol="0" anchor="ctr"/>
            <a:lstStyle/>
            <a:p>
              <a:pPr algn="ctr">
                <a:lnSpc>
                  <a:spcPts val="4480"/>
                </a:lnSpc>
              </a:pPr>
              <a:r>
                <a:rPr lang="en-US" sz="3200" b="1" dirty="0">
                  <a:solidFill>
                    <a:srgbClr val="000000"/>
                  </a:solidFill>
                  <a:latin typeface="Solway Bold"/>
                  <a:ea typeface="Solway Bold"/>
                  <a:cs typeface="Solway Bold"/>
                  <a:sym typeface="Solway Bold"/>
                </a:rPr>
                <a:t>Required Documents</a:t>
              </a:r>
              <a:r>
                <a:rPr lang="en-US" sz="3200" dirty="0">
                  <a:solidFill>
                    <a:srgbClr val="000000"/>
                  </a:solidFill>
                  <a:latin typeface="Solway"/>
                  <a:ea typeface="Solway"/>
                  <a:cs typeface="Solway"/>
                  <a:sym typeface="Solway"/>
                </a:rPr>
                <a:t> listed on the checklist tab also must be submitted with New SFA Excel</a:t>
              </a:r>
            </a:p>
          </p:txBody>
        </p:sp>
      </p:grpSp>
      <p:grpSp>
        <p:nvGrpSpPr>
          <p:cNvPr id="22" name="Group 22"/>
          <p:cNvGrpSpPr/>
          <p:nvPr/>
        </p:nvGrpSpPr>
        <p:grpSpPr>
          <a:xfrm>
            <a:off x="8453976" y="9111574"/>
            <a:ext cx="1097204" cy="1097204"/>
            <a:chOff x="0" y="0"/>
            <a:chExt cx="812800" cy="812800"/>
          </a:xfrm>
        </p:grpSpPr>
        <p:sp>
          <p:nvSpPr>
            <p:cNvPr id="23" name="Freeform 23"/>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BDE8F6"/>
            </a:solidFill>
          </p:spPr>
          <p:txBody>
            <a:bodyPr/>
            <a:lstStyle/>
            <a:p>
              <a:endParaRPr lang="en-US" dirty="0"/>
            </a:p>
          </p:txBody>
        </p:sp>
        <p:sp>
          <p:nvSpPr>
            <p:cNvPr id="24" name="TextBox 24"/>
            <p:cNvSpPr txBox="1"/>
            <p:nvPr/>
          </p:nvSpPr>
          <p:spPr>
            <a:xfrm>
              <a:off x="0" y="174625"/>
              <a:ext cx="711200" cy="434975"/>
            </a:xfrm>
            <a:prstGeom prst="rect">
              <a:avLst/>
            </a:prstGeom>
          </p:spPr>
          <p:txBody>
            <a:bodyPr lIns="50800" tIns="50800" rIns="50800" bIns="50800" rtlCol="0" anchor="ctr"/>
            <a:lstStyle/>
            <a:p>
              <a:pPr algn="ctr">
                <a:lnSpc>
                  <a:spcPts val="1960"/>
                </a:lnSpc>
              </a:pPr>
              <a:endParaRPr dirty="0"/>
            </a:p>
          </p:txBody>
        </p:sp>
      </p:grpSp>
      <p:sp>
        <p:nvSpPr>
          <p:cNvPr id="25" name="TextBox 25"/>
          <p:cNvSpPr txBox="1"/>
          <p:nvPr/>
        </p:nvSpPr>
        <p:spPr>
          <a:xfrm>
            <a:off x="1746246" y="479425"/>
            <a:ext cx="15195473" cy="1270001"/>
          </a:xfrm>
          <a:prstGeom prst="rect">
            <a:avLst/>
          </a:prstGeom>
        </p:spPr>
        <p:txBody>
          <a:bodyPr lIns="0" tIns="0" rIns="0" bIns="0" rtlCol="0" anchor="t">
            <a:spAutoFit/>
          </a:bodyPr>
          <a:lstStyle/>
          <a:p>
            <a:pPr algn="ctr">
              <a:lnSpc>
                <a:spcPts val="9500"/>
              </a:lnSpc>
            </a:pPr>
            <a:r>
              <a:rPr lang="en-US" sz="9500" b="1" dirty="0">
                <a:solidFill>
                  <a:srgbClr val="FFDE59"/>
                </a:solidFill>
                <a:latin typeface="Solway Bold"/>
                <a:ea typeface="Solway Bold"/>
                <a:cs typeface="Solway Bold"/>
                <a:sym typeface="Solway Bold"/>
              </a:rPr>
              <a:t>New SFA Application</a:t>
            </a:r>
          </a:p>
        </p:txBody>
      </p:sp>
    </p:spTree>
    <p:extLst>
      <p:ext uri="{BB962C8B-B14F-4D97-AF65-F5344CB8AC3E}">
        <p14:creationId xmlns:p14="http://schemas.microsoft.com/office/powerpoint/2010/main" val="9488094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3B508B"/>
        </a:solidFill>
        <a:effectLst/>
      </p:bgPr>
    </p:bg>
    <p:spTree>
      <p:nvGrpSpPr>
        <p:cNvPr id="1" name=""/>
        <p:cNvGrpSpPr/>
        <p:nvPr/>
      </p:nvGrpSpPr>
      <p:grpSpPr>
        <a:xfrm>
          <a:off x="0" y="0"/>
          <a:ext cx="0" cy="0"/>
          <a:chOff x="0" y="0"/>
          <a:chExt cx="0" cy="0"/>
        </a:xfrm>
      </p:grpSpPr>
      <p:sp>
        <p:nvSpPr>
          <p:cNvPr id="2" name="Freeform 2"/>
          <p:cNvSpPr/>
          <p:nvPr/>
        </p:nvSpPr>
        <p:spPr>
          <a:xfrm>
            <a:off x="5472230" y="8434077"/>
            <a:ext cx="1946748" cy="2099434"/>
          </a:xfrm>
          <a:custGeom>
            <a:avLst/>
            <a:gdLst/>
            <a:ahLst/>
            <a:cxnLst/>
            <a:rect l="l" t="t" r="r" b="b"/>
            <a:pathLst>
              <a:path w="1946748" h="2099434">
                <a:moveTo>
                  <a:pt x="0" y="0"/>
                </a:moveTo>
                <a:lnTo>
                  <a:pt x="1946748" y="0"/>
                </a:lnTo>
                <a:lnTo>
                  <a:pt x="1946748" y="2099434"/>
                </a:lnTo>
                <a:lnTo>
                  <a:pt x="0" y="20994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3" name="Freeform 3"/>
          <p:cNvSpPr/>
          <p:nvPr/>
        </p:nvSpPr>
        <p:spPr>
          <a:xfrm rot="-5271725">
            <a:off x="7576265" y="7930941"/>
            <a:ext cx="2560978" cy="2922278"/>
          </a:xfrm>
          <a:custGeom>
            <a:avLst/>
            <a:gdLst/>
            <a:ahLst/>
            <a:cxnLst/>
            <a:rect l="l" t="t" r="r" b="b"/>
            <a:pathLst>
              <a:path w="2560978" h="2922278">
                <a:moveTo>
                  <a:pt x="0" y="0"/>
                </a:moveTo>
                <a:lnTo>
                  <a:pt x="2560978" y="0"/>
                </a:lnTo>
                <a:lnTo>
                  <a:pt x="2560978" y="2922277"/>
                </a:lnTo>
                <a:lnTo>
                  <a:pt x="0" y="29222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4" name="Freeform 4"/>
          <p:cNvSpPr/>
          <p:nvPr/>
        </p:nvSpPr>
        <p:spPr>
          <a:xfrm>
            <a:off x="16469028" y="6048390"/>
            <a:ext cx="2206649" cy="2026105"/>
          </a:xfrm>
          <a:custGeom>
            <a:avLst/>
            <a:gdLst/>
            <a:ahLst/>
            <a:cxnLst/>
            <a:rect l="l" t="t" r="r" b="b"/>
            <a:pathLst>
              <a:path w="2206649" h="2026105">
                <a:moveTo>
                  <a:pt x="0" y="0"/>
                </a:moveTo>
                <a:lnTo>
                  <a:pt x="2206648" y="0"/>
                </a:lnTo>
                <a:lnTo>
                  <a:pt x="2206648" y="2026105"/>
                </a:lnTo>
                <a:lnTo>
                  <a:pt x="0" y="20261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5" name="Freeform 5"/>
          <p:cNvSpPr/>
          <p:nvPr/>
        </p:nvSpPr>
        <p:spPr>
          <a:xfrm>
            <a:off x="12615710" y="9258300"/>
            <a:ext cx="2355875" cy="2223089"/>
          </a:xfrm>
          <a:custGeom>
            <a:avLst/>
            <a:gdLst/>
            <a:ahLst/>
            <a:cxnLst/>
            <a:rect l="l" t="t" r="r" b="b"/>
            <a:pathLst>
              <a:path w="2355875" h="2223089">
                <a:moveTo>
                  <a:pt x="0" y="0"/>
                </a:moveTo>
                <a:lnTo>
                  <a:pt x="2355874" y="0"/>
                </a:lnTo>
                <a:lnTo>
                  <a:pt x="2355874" y="2223089"/>
                </a:lnTo>
                <a:lnTo>
                  <a:pt x="0" y="22230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
        <p:nvSpPr>
          <p:cNvPr id="6" name="Freeform 6"/>
          <p:cNvSpPr/>
          <p:nvPr/>
        </p:nvSpPr>
        <p:spPr>
          <a:xfrm>
            <a:off x="10589457" y="9258300"/>
            <a:ext cx="2213903" cy="2355216"/>
          </a:xfrm>
          <a:custGeom>
            <a:avLst/>
            <a:gdLst/>
            <a:ahLst/>
            <a:cxnLst/>
            <a:rect l="l" t="t" r="r" b="b"/>
            <a:pathLst>
              <a:path w="2213903" h="2355216">
                <a:moveTo>
                  <a:pt x="0" y="0"/>
                </a:moveTo>
                <a:lnTo>
                  <a:pt x="2213903" y="0"/>
                </a:lnTo>
                <a:lnTo>
                  <a:pt x="2213903" y="2355216"/>
                </a:lnTo>
                <a:lnTo>
                  <a:pt x="0" y="235521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dirty="0"/>
          </a:p>
        </p:txBody>
      </p:sp>
      <p:sp>
        <p:nvSpPr>
          <p:cNvPr id="7" name="Freeform 7"/>
          <p:cNvSpPr/>
          <p:nvPr/>
        </p:nvSpPr>
        <p:spPr>
          <a:xfrm rot="461089">
            <a:off x="14981302" y="9076720"/>
            <a:ext cx="3920833" cy="1974674"/>
          </a:xfrm>
          <a:custGeom>
            <a:avLst/>
            <a:gdLst/>
            <a:ahLst/>
            <a:cxnLst/>
            <a:rect l="l" t="t" r="r" b="b"/>
            <a:pathLst>
              <a:path w="3920833" h="1974674">
                <a:moveTo>
                  <a:pt x="0" y="0"/>
                </a:moveTo>
                <a:lnTo>
                  <a:pt x="3920833" y="0"/>
                </a:lnTo>
                <a:lnTo>
                  <a:pt x="3920833" y="1974674"/>
                </a:lnTo>
                <a:lnTo>
                  <a:pt x="0" y="197467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dirty="0"/>
          </a:p>
        </p:txBody>
      </p:sp>
      <p:sp>
        <p:nvSpPr>
          <p:cNvPr id="8" name="Freeform 8"/>
          <p:cNvSpPr/>
          <p:nvPr/>
        </p:nvSpPr>
        <p:spPr>
          <a:xfrm>
            <a:off x="680654" y="8296823"/>
            <a:ext cx="2791539" cy="2258609"/>
          </a:xfrm>
          <a:custGeom>
            <a:avLst/>
            <a:gdLst/>
            <a:ahLst/>
            <a:cxnLst/>
            <a:rect l="l" t="t" r="r" b="b"/>
            <a:pathLst>
              <a:path w="2791539" h="2258609">
                <a:moveTo>
                  <a:pt x="0" y="0"/>
                </a:moveTo>
                <a:lnTo>
                  <a:pt x="2791539" y="0"/>
                </a:lnTo>
                <a:lnTo>
                  <a:pt x="2791539" y="2258609"/>
                </a:lnTo>
                <a:lnTo>
                  <a:pt x="0" y="225860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dirty="0"/>
          </a:p>
        </p:txBody>
      </p:sp>
      <p:sp>
        <p:nvSpPr>
          <p:cNvPr id="9" name="Freeform 9"/>
          <p:cNvSpPr/>
          <p:nvPr/>
        </p:nvSpPr>
        <p:spPr>
          <a:xfrm rot="770163">
            <a:off x="-612110" y="8438583"/>
            <a:ext cx="1883517" cy="1181479"/>
          </a:xfrm>
          <a:custGeom>
            <a:avLst/>
            <a:gdLst/>
            <a:ahLst/>
            <a:cxnLst/>
            <a:rect l="l" t="t" r="r" b="b"/>
            <a:pathLst>
              <a:path w="1883517" h="1181479">
                <a:moveTo>
                  <a:pt x="0" y="0"/>
                </a:moveTo>
                <a:lnTo>
                  <a:pt x="1883517" y="0"/>
                </a:lnTo>
                <a:lnTo>
                  <a:pt x="1883517" y="1181479"/>
                </a:lnTo>
                <a:lnTo>
                  <a:pt x="0" y="118147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dirty="0"/>
          </a:p>
        </p:txBody>
      </p:sp>
      <p:sp>
        <p:nvSpPr>
          <p:cNvPr id="10" name="Freeform 10"/>
          <p:cNvSpPr/>
          <p:nvPr/>
        </p:nvSpPr>
        <p:spPr>
          <a:xfrm>
            <a:off x="3423374" y="8599003"/>
            <a:ext cx="1777515" cy="1318593"/>
          </a:xfrm>
          <a:custGeom>
            <a:avLst/>
            <a:gdLst/>
            <a:ahLst/>
            <a:cxnLst/>
            <a:rect l="l" t="t" r="r" b="b"/>
            <a:pathLst>
              <a:path w="1777515" h="1318593">
                <a:moveTo>
                  <a:pt x="0" y="0"/>
                </a:moveTo>
                <a:lnTo>
                  <a:pt x="1777515" y="0"/>
                </a:lnTo>
                <a:lnTo>
                  <a:pt x="1777515" y="1318593"/>
                </a:lnTo>
                <a:lnTo>
                  <a:pt x="0" y="131859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dirty="0"/>
          </a:p>
        </p:txBody>
      </p:sp>
      <p:grpSp>
        <p:nvGrpSpPr>
          <p:cNvPr id="11" name="Group 11"/>
          <p:cNvGrpSpPr/>
          <p:nvPr/>
        </p:nvGrpSpPr>
        <p:grpSpPr>
          <a:xfrm>
            <a:off x="753334" y="2037136"/>
            <a:ext cx="8183782" cy="3106365"/>
            <a:chOff x="0" y="-66675"/>
            <a:chExt cx="2155399" cy="818138"/>
          </a:xfrm>
        </p:grpSpPr>
        <p:sp>
          <p:nvSpPr>
            <p:cNvPr id="12" name="Freeform 12"/>
            <p:cNvSpPr/>
            <p:nvPr/>
          </p:nvSpPr>
          <p:spPr>
            <a:xfrm>
              <a:off x="0" y="0"/>
              <a:ext cx="2155399" cy="691255"/>
            </a:xfrm>
            <a:custGeom>
              <a:avLst/>
              <a:gdLst/>
              <a:ahLst/>
              <a:cxnLst/>
              <a:rect l="l" t="t" r="r" b="b"/>
              <a:pathLst>
                <a:path w="2155399" h="485506">
                  <a:moveTo>
                    <a:pt x="48246" y="0"/>
                  </a:moveTo>
                  <a:lnTo>
                    <a:pt x="2107153" y="0"/>
                  </a:lnTo>
                  <a:cubicBezTo>
                    <a:pt x="2119949" y="0"/>
                    <a:pt x="2132220" y="5083"/>
                    <a:pt x="2141268" y="14131"/>
                  </a:cubicBezTo>
                  <a:cubicBezTo>
                    <a:pt x="2150316" y="23179"/>
                    <a:pt x="2155399" y="35451"/>
                    <a:pt x="2155399" y="48246"/>
                  </a:cubicBezTo>
                  <a:lnTo>
                    <a:pt x="2155399" y="437259"/>
                  </a:lnTo>
                  <a:cubicBezTo>
                    <a:pt x="2155399" y="463905"/>
                    <a:pt x="2133799" y="485506"/>
                    <a:pt x="2107153" y="485506"/>
                  </a:cubicBezTo>
                  <a:lnTo>
                    <a:pt x="48246" y="485506"/>
                  </a:lnTo>
                  <a:cubicBezTo>
                    <a:pt x="35451" y="485506"/>
                    <a:pt x="23179" y="480422"/>
                    <a:pt x="14131" y="471375"/>
                  </a:cubicBezTo>
                  <a:cubicBezTo>
                    <a:pt x="5083" y="462327"/>
                    <a:pt x="0" y="450055"/>
                    <a:pt x="0" y="437259"/>
                  </a:cubicBezTo>
                  <a:lnTo>
                    <a:pt x="0" y="48246"/>
                  </a:lnTo>
                  <a:cubicBezTo>
                    <a:pt x="0" y="35451"/>
                    <a:pt x="5083" y="23179"/>
                    <a:pt x="14131" y="14131"/>
                  </a:cubicBezTo>
                  <a:cubicBezTo>
                    <a:pt x="23179" y="5083"/>
                    <a:pt x="35451" y="0"/>
                    <a:pt x="48246" y="0"/>
                  </a:cubicBezTo>
                  <a:close/>
                </a:path>
              </a:pathLst>
            </a:custGeom>
            <a:solidFill>
              <a:srgbClr val="DEEAFA"/>
            </a:solidFill>
          </p:spPr>
          <p:txBody>
            <a:bodyPr/>
            <a:lstStyle/>
            <a:p>
              <a:endParaRPr lang="en-US" dirty="0"/>
            </a:p>
          </p:txBody>
        </p:sp>
        <p:sp>
          <p:nvSpPr>
            <p:cNvPr id="13" name="TextBox 13"/>
            <p:cNvSpPr txBox="1"/>
            <p:nvPr/>
          </p:nvSpPr>
          <p:spPr>
            <a:xfrm>
              <a:off x="0" y="-66675"/>
              <a:ext cx="2155399" cy="818138"/>
            </a:xfrm>
            <a:prstGeom prst="rect">
              <a:avLst/>
            </a:prstGeom>
          </p:spPr>
          <p:txBody>
            <a:bodyPr lIns="50800" tIns="50800" rIns="50800" bIns="50800" rtlCol="0" anchor="ctr"/>
            <a:lstStyle/>
            <a:p>
              <a:pPr algn="ctr">
                <a:lnSpc>
                  <a:spcPts val="4479"/>
                </a:lnSpc>
              </a:pPr>
              <a:r>
                <a:rPr lang="en-US" sz="3199" b="1" dirty="0">
                  <a:solidFill>
                    <a:srgbClr val="000000"/>
                  </a:solidFill>
                  <a:latin typeface="Solway Bold"/>
                  <a:ea typeface="Solway Bold"/>
                  <a:cs typeface="Solway Bold"/>
                  <a:sym typeface="Solway Bold"/>
                </a:rPr>
                <a:t>Indicates all required application items that must be completed and/or submitted. </a:t>
              </a:r>
            </a:p>
          </p:txBody>
        </p:sp>
      </p:grpSp>
      <p:grpSp>
        <p:nvGrpSpPr>
          <p:cNvPr id="14" name="Group 14"/>
          <p:cNvGrpSpPr/>
          <p:nvPr/>
        </p:nvGrpSpPr>
        <p:grpSpPr>
          <a:xfrm>
            <a:off x="753335" y="5587169"/>
            <a:ext cx="8183780" cy="1930630"/>
            <a:chOff x="-1003701" y="-388286"/>
            <a:chExt cx="2155399" cy="508479"/>
          </a:xfrm>
        </p:grpSpPr>
        <p:sp>
          <p:nvSpPr>
            <p:cNvPr id="15" name="Freeform 15"/>
            <p:cNvSpPr/>
            <p:nvPr/>
          </p:nvSpPr>
          <p:spPr>
            <a:xfrm>
              <a:off x="-1003701" y="-388286"/>
              <a:ext cx="2155399" cy="508479"/>
            </a:xfrm>
            <a:custGeom>
              <a:avLst/>
              <a:gdLst/>
              <a:ahLst/>
              <a:cxnLst/>
              <a:rect l="l" t="t" r="r" b="b"/>
              <a:pathLst>
                <a:path w="1107392" h="508479">
                  <a:moveTo>
                    <a:pt x="93906" y="0"/>
                  </a:moveTo>
                  <a:lnTo>
                    <a:pt x="1013486" y="0"/>
                  </a:lnTo>
                  <a:cubicBezTo>
                    <a:pt x="1065349" y="0"/>
                    <a:pt x="1107392" y="42043"/>
                    <a:pt x="1107392" y="93906"/>
                  </a:cubicBezTo>
                  <a:lnTo>
                    <a:pt x="1107392" y="414573"/>
                  </a:lnTo>
                  <a:cubicBezTo>
                    <a:pt x="1107392" y="466436"/>
                    <a:pt x="1065349" y="508479"/>
                    <a:pt x="1013486" y="508479"/>
                  </a:cubicBezTo>
                  <a:lnTo>
                    <a:pt x="93906" y="508479"/>
                  </a:lnTo>
                  <a:cubicBezTo>
                    <a:pt x="42043" y="508479"/>
                    <a:pt x="0" y="466436"/>
                    <a:pt x="0" y="414573"/>
                  </a:cubicBezTo>
                  <a:lnTo>
                    <a:pt x="0" y="93906"/>
                  </a:lnTo>
                  <a:cubicBezTo>
                    <a:pt x="0" y="42043"/>
                    <a:pt x="42043" y="0"/>
                    <a:pt x="93906" y="0"/>
                  </a:cubicBezTo>
                  <a:close/>
                </a:path>
              </a:pathLst>
            </a:custGeom>
            <a:solidFill>
              <a:srgbClr val="FE6864"/>
            </a:solidFill>
          </p:spPr>
          <p:txBody>
            <a:bodyPr/>
            <a:lstStyle/>
            <a:p>
              <a:endParaRPr lang="en-US" dirty="0"/>
            </a:p>
          </p:txBody>
        </p:sp>
        <p:sp>
          <p:nvSpPr>
            <p:cNvPr id="16" name="TextBox 16"/>
            <p:cNvSpPr txBox="1"/>
            <p:nvPr/>
          </p:nvSpPr>
          <p:spPr>
            <a:xfrm>
              <a:off x="-899074" y="-311314"/>
              <a:ext cx="1945827" cy="346550"/>
            </a:xfrm>
            <a:prstGeom prst="rect">
              <a:avLst/>
            </a:prstGeom>
          </p:spPr>
          <p:txBody>
            <a:bodyPr lIns="50800" tIns="50800" rIns="50800" bIns="50800" rtlCol="0" anchor="ctr"/>
            <a:lstStyle/>
            <a:p>
              <a:pPr algn="ctr">
                <a:lnSpc>
                  <a:spcPts val="3640"/>
                </a:lnSpc>
              </a:pPr>
              <a:r>
                <a:rPr lang="en-US" sz="3200" b="1" dirty="0">
                  <a:solidFill>
                    <a:srgbClr val="000000"/>
                  </a:solidFill>
                  <a:latin typeface="Solway Bold" panose="020B0604020202020204" charset="0"/>
                  <a:ea typeface="Solway"/>
                  <a:cs typeface="Solway"/>
                  <a:sym typeface="Solway"/>
                </a:rPr>
                <a:t>Use the checkboxes to ensure application is complete!</a:t>
              </a:r>
            </a:p>
          </p:txBody>
        </p:sp>
      </p:grpSp>
      <p:sp>
        <p:nvSpPr>
          <p:cNvPr id="20" name="Freeform 20"/>
          <p:cNvSpPr/>
          <p:nvPr/>
        </p:nvSpPr>
        <p:spPr>
          <a:xfrm>
            <a:off x="9473330" y="2290292"/>
            <a:ext cx="8640634" cy="7258132"/>
          </a:xfrm>
          <a:custGeom>
            <a:avLst/>
            <a:gdLst/>
            <a:ahLst/>
            <a:cxnLst/>
            <a:rect l="l" t="t" r="r" b="b"/>
            <a:pathLst>
              <a:path w="8640634" h="7258132">
                <a:moveTo>
                  <a:pt x="0" y="0"/>
                </a:moveTo>
                <a:lnTo>
                  <a:pt x="8640634" y="0"/>
                </a:lnTo>
                <a:lnTo>
                  <a:pt x="8640634" y="7258132"/>
                </a:lnTo>
                <a:lnTo>
                  <a:pt x="0" y="7258132"/>
                </a:lnTo>
                <a:lnTo>
                  <a:pt x="0" y="0"/>
                </a:lnTo>
                <a:close/>
              </a:path>
            </a:pathLst>
          </a:custGeom>
          <a:blipFill>
            <a:blip r:embed="rId21"/>
            <a:stretch>
              <a:fillRect/>
            </a:stretch>
          </a:blipFill>
        </p:spPr>
        <p:txBody>
          <a:bodyPr/>
          <a:lstStyle/>
          <a:p>
            <a:endParaRPr lang="en-US" dirty="0"/>
          </a:p>
        </p:txBody>
      </p:sp>
      <p:grpSp>
        <p:nvGrpSpPr>
          <p:cNvPr id="21" name="Group 21"/>
          <p:cNvGrpSpPr/>
          <p:nvPr/>
        </p:nvGrpSpPr>
        <p:grpSpPr>
          <a:xfrm rot="19827290">
            <a:off x="8174943" y="6086005"/>
            <a:ext cx="1279455" cy="1029465"/>
            <a:chOff x="0" y="0"/>
            <a:chExt cx="1010176" cy="812800"/>
          </a:xfrm>
        </p:grpSpPr>
        <p:sp>
          <p:nvSpPr>
            <p:cNvPr id="22" name="Freeform 22"/>
            <p:cNvSpPr/>
            <p:nvPr/>
          </p:nvSpPr>
          <p:spPr>
            <a:xfrm>
              <a:off x="0" y="0"/>
              <a:ext cx="1010176" cy="812800"/>
            </a:xfrm>
            <a:custGeom>
              <a:avLst/>
              <a:gdLst/>
              <a:ahLst/>
              <a:cxnLst/>
              <a:rect l="l" t="t" r="r" b="b"/>
              <a:pathLst>
                <a:path w="1010176" h="812800">
                  <a:moveTo>
                    <a:pt x="1010176" y="406400"/>
                  </a:moveTo>
                  <a:lnTo>
                    <a:pt x="603776" y="0"/>
                  </a:lnTo>
                  <a:lnTo>
                    <a:pt x="603776" y="203200"/>
                  </a:lnTo>
                  <a:lnTo>
                    <a:pt x="0" y="203200"/>
                  </a:lnTo>
                  <a:lnTo>
                    <a:pt x="0" y="609600"/>
                  </a:lnTo>
                  <a:lnTo>
                    <a:pt x="603776" y="609600"/>
                  </a:lnTo>
                  <a:lnTo>
                    <a:pt x="603776" y="812800"/>
                  </a:lnTo>
                  <a:lnTo>
                    <a:pt x="1010176" y="406400"/>
                  </a:lnTo>
                  <a:close/>
                </a:path>
              </a:pathLst>
            </a:custGeom>
            <a:solidFill>
              <a:srgbClr val="92BF1C"/>
            </a:solidFill>
          </p:spPr>
          <p:txBody>
            <a:bodyPr/>
            <a:lstStyle/>
            <a:p>
              <a:endParaRPr lang="en-US" dirty="0"/>
            </a:p>
          </p:txBody>
        </p:sp>
        <p:sp>
          <p:nvSpPr>
            <p:cNvPr id="23" name="TextBox 23"/>
            <p:cNvSpPr txBox="1"/>
            <p:nvPr/>
          </p:nvSpPr>
          <p:spPr>
            <a:xfrm>
              <a:off x="0" y="174625"/>
              <a:ext cx="908576" cy="434975"/>
            </a:xfrm>
            <a:prstGeom prst="rect">
              <a:avLst/>
            </a:prstGeom>
          </p:spPr>
          <p:txBody>
            <a:bodyPr lIns="50800" tIns="50800" rIns="50800" bIns="50800" rtlCol="0" anchor="ctr"/>
            <a:lstStyle/>
            <a:p>
              <a:pPr algn="ctr">
                <a:lnSpc>
                  <a:spcPts val="1960"/>
                </a:lnSpc>
              </a:pPr>
              <a:endParaRPr dirty="0"/>
            </a:p>
          </p:txBody>
        </p:sp>
      </p:grpSp>
      <p:sp>
        <p:nvSpPr>
          <p:cNvPr id="24" name="TextBox 24"/>
          <p:cNvSpPr txBox="1"/>
          <p:nvPr/>
        </p:nvSpPr>
        <p:spPr>
          <a:xfrm>
            <a:off x="1746246" y="479425"/>
            <a:ext cx="15195473" cy="1270001"/>
          </a:xfrm>
          <a:prstGeom prst="rect">
            <a:avLst/>
          </a:prstGeom>
        </p:spPr>
        <p:txBody>
          <a:bodyPr lIns="0" tIns="0" rIns="0" bIns="0" rtlCol="0" anchor="t">
            <a:spAutoFit/>
          </a:bodyPr>
          <a:lstStyle/>
          <a:p>
            <a:pPr algn="ctr">
              <a:lnSpc>
                <a:spcPts val="9500"/>
              </a:lnSpc>
            </a:pPr>
            <a:r>
              <a:rPr lang="en-US" sz="9500" b="1" dirty="0">
                <a:solidFill>
                  <a:srgbClr val="FFDE59"/>
                </a:solidFill>
                <a:latin typeface="Solway Bold"/>
                <a:ea typeface="Solway Bold"/>
                <a:cs typeface="Solway Bold"/>
                <a:sym typeface="Solway Bold"/>
              </a:rPr>
              <a:t>Checklist Tab</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3B508B"/>
        </a:solidFill>
        <a:effectLst/>
      </p:bgPr>
    </p:bg>
    <p:spTree>
      <p:nvGrpSpPr>
        <p:cNvPr id="1" name=""/>
        <p:cNvGrpSpPr/>
        <p:nvPr/>
      </p:nvGrpSpPr>
      <p:grpSpPr>
        <a:xfrm>
          <a:off x="0" y="0"/>
          <a:ext cx="0" cy="0"/>
          <a:chOff x="0" y="0"/>
          <a:chExt cx="0" cy="0"/>
        </a:xfrm>
      </p:grpSpPr>
      <p:sp>
        <p:nvSpPr>
          <p:cNvPr id="2" name="Freeform 2"/>
          <p:cNvSpPr/>
          <p:nvPr/>
        </p:nvSpPr>
        <p:spPr>
          <a:xfrm rot="-2405512">
            <a:off x="15307171" y="8464625"/>
            <a:ext cx="2705898" cy="2484506"/>
          </a:xfrm>
          <a:custGeom>
            <a:avLst/>
            <a:gdLst/>
            <a:ahLst/>
            <a:cxnLst/>
            <a:rect l="l" t="t" r="r" b="b"/>
            <a:pathLst>
              <a:path w="2705898" h="2484506">
                <a:moveTo>
                  <a:pt x="0" y="0"/>
                </a:moveTo>
                <a:lnTo>
                  <a:pt x="2705898" y="0"/>
                </a:lnTo>
                <a:lnTo>
                  <a:pt x="2705898" y="2484507"/>
                </a:lnTo>
                <a:lnTo>
                  <a:pt x="0" y="24845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grpSp>
        <p:nvGrpSpPr>
          <p:cNvPr id="3" name="Group 3"/>
          <p:cNvGrpSpPr/>
          <p:nvPr/>
        </p:nvGrpSpPr>
        <p:grpSpPr>
          <a:xfrm>
            <a:off x="15038928" y="6647151"/>
            <a:ext cx="3580261" cy="2476137"/>
            <a:chOff x="0" y="0"/>
            <a:chExt cx="4773681" cy="3301516"/>
          </a:xfrm>
        </p:grpSpPr>
        <p:sp>
          <p:nvSpPr>
            <p:cNvPr id="4" name="Freeform 4"/>
            <p:cNvSpPr/>
            <p:nvPr/>
          </p:nvSpPr>
          <p:spPr>
            <a:xfrm rot="-199688">
              <a:off x="1753934" y="56767"/>
              <a:ext cx="2017518" cy="2129818"/>
            </a:xfrm>
            <a:custGeom>
              <a:avLst/>
              <a:gdLst/>
              <a:ahLst/>
              <a:cxnLst/>
              <a:rect l="l" t="t" r="r" b="b"/>
              <a:pathLst>
                <a:path w="2017518" h="2129818">
                  <a:moveTo>
                    <a:pt x="0" y="0"/>
                  </a:moveTo>
                  <a:lnTo>
                    <a:pt x="2017518" y="0"/>
                  </a:lnTo>
                  <a:lnTo>
                    <a:pt x="2017518" y="2129817"/>
                  </a:lnTo>
                  <a:lnTo>
                    <a:pt x="0" y="21298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5" name="Freeform 5"/>
            <p:cNvSpPr/>
            <p:nvPr/>
          </p:nvSpPr>
          <p:spPr>
            <a:xfrm rot="-1506640">
              <a:off x="344489" y="670653"/>
              <a:ext cx="1949133" cy="2057626"/>
            </a:xfrm>
            <a:custGeom>
              <a:avLst/>
              <a:gdLst/>
              <a:ahLst/>
              <a:cxnLst/>
              <a:rect l="l" t="t" r="r" b="b"/>
              <a:pathLst>
                <a:path w="1949133" h="2057626">
                  <a:moveTo>
                    <a:pt x="0" y="0"/>
                  </a:moveTo>
                  <a:lnTo>
                    <a:pt x="1949133" y="0"/>
                  </a:lnTo>
                  <a:lnTo>
                    <a:pt x="1949133" y="2057626"/>
                  </a:lnTo>
                  <a:lnTo>
                    <a:pt x="0" y="20576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6" name="Freeform 6"/>
            <p:cNvSpPr/>
            <p:nvPr/>
          </p:nvSpPr>
          <p:spPr>
            <a:xfrm rot="195943">
              <a:off x="2697137" y="1115962"/>
              <a:ext cx="2017518" cy="2129818"/>
            </a:xfrm>
            <a:custGeom>
              <a:avLst/>
              <a:gdLst/>
              <a:ahLst/>
              <a:cxnLst/>
              <a:rect l="l" t="t" r="r" b="b"/>
              <a:pathLst>
                <a:path w="2017518" h="2129818">
                  <a:moveTo>
                    <a:pt x="0" y="0"/>
                  </a:moveTo>
                  <a:lnTo>
                    <a:pt x="2017518" y="0"/>
                  </a:lnTo>
                  <a:lnTo>
                    <a:pt x="2017518" y="2129818"/>
                  </a:lnTo>
                  <a:lnTo>
                    <a:pt x="0" y="21298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grpSp>
      <p:sp>
        <p:nvSpPr>
          <p:cNvPr id="7" name="Freeform 7"/>
          <p:cNvSpPr/>
          <p:nvPr/>
        </p:nvSpPr>
        <p:spPr>
          <a:xfrm rot="2564503">
            <a:off x="859712" y="6973770"/>
            <a:ext cx="2186110" cy="2325648"/>
          </a:xfrm>
          <a:custGeom>
            <a:avLst/>
            <a:gdLst/>
            <a:ahLst/>
            <a:cxnLst/>
            <a:rect l="l" t="t" r="r" b="b"/>
            <a:pathLst>
              <a:path w="2186110" h="2325648">
                <a:moveTo>
                  <a:pt x="0" y="0"/>
                </a:moveTo>
                <a:lnTo>
                  <a:pt x="2186110" y="0"/>
                </a:lnTo>
                <a:lnTo>
                  <a:pt x="2186110" y="2325648"/>
                </a:lnTo>
                <a:lnTo>
                  <a:pt x="0" y="23256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dirty="0"/>
          </a:p>
        </p:txBody>
      </p:sp>
      <p:grpSp>
        <p:nvGrpSpPr>
          <p:cNvPr id="8" name="Group 8"/>
          <p:cNvGrpSpPr/>
          <p:nvPr/>
        </p:nvGrpSpPr>
        <p:grpSpPr>
          <a:xfrm>
            <a:off x="2340225" y="4698073"/>
            <a:ext cx="13217236" cy="7377867"/>
            <a:chOff x="0" y="0"/>
            <a:chExt cx="3481083" cy="1943142"/>
          </a:xfrm>
        </p:grpSpPr>
        <p:sp>
          <p:nvSpPr>
            <p:cNvPr id="9" name="Freeform 9"/>
            <p:cNvSpPr/>
            <p:nvPr/>
          </p:nvSpPr>
          <p:spPr>
            <a:xfrm>
              <a:off x="0" y="0"/>
              <a:ext cx="3481083" cy="1943142"/>
            </a:xfrm>
            <a:custGeom>
              <a:avLst/>
              <a:gdLst/>
              <a:ahLst/>
              <a:cxnLst/>
              <a:rect l="l" t="t" r="r" b="b"/>
              <a:pathLst>
                <a:path w="3481083" h="1943142">
                  <a:moveTo>
                    <a:pt x="29873" y="0"/>
                  </a:moveTo>
                  <a:lnTo>
                    <a:pt x="3451210" y="0"/>
                  </a:lnTo>
                  <a:cubicBezTo>
                    <a:pt x="3467708" y="0"/>
                    <a:pt x="3481083" y="13375"/>
                    <a:pt x="3481083" y="29873"/>
                  </a:cubicBezTo>
                  <a:lnTo>
                    <a:pt x="3481083" y="1913269"/>
                  </a:lnTo>
                  <a:cubicBezTo>
                    <a:pt x="3481083" y="1929767"/>
                    <a:pt x="3467708" y="1943142"/>
                    <a:pt x="3451210" y="1943142"/>
                  </a:cubicBezTo>
                  <a:lnTo>
                    <a:pt x="29873" y="1943142"/>
                  </a:lnTo>
                  <a:cubicBezTo>
                    <a:pt x="13375" y="1943142"/>
                    <a:pt x="0" y="1929767"/>
                    <a:pt x="0" y="1913269"/>
                  </a:cubicBezTo>
                  <a:lnTo>
                    <a:pt x="0" y="29873"/>
                  </a:lnTo>
                  <a:cubicBezTo>
                    <a:pt x="0" y="13375"/>
                    <a:pt x="13375" y="0"/>
                    <a:pt x="29873" y="0"/>
                  </a:cubicBezTo>
                  <a:close/>
                </a:path>
              </a:pathLst>
            </a:custGeom>
            <a:solidFill>
              <a:srgbClr val="39B54A"/>
            </a:solidFill>
          </p:spPr>
          <p:txBody>
            <a:bodyPr/>
            <a:lstStyle/>
            <a:p>
              <a:endParaRPr lang="en-US" dirty="0"/>
            </a:p>
          </p:txBody>
        </p:sp>
        <p:sp>
          <p:nvSpPr>
            <p:cNvPr id="10" name="TextBox 10"/>
            <p:cNvSpPr txBox="1"/>
            <p:nvPr/>
          </p:nvSpPr>
          <p:spPr>
            <a:xfrm>
              <a:off x="0" y="-28575"/>
              <a:ext cx="3481083" cy="1971717"/>
            </a:xfrm>
            <a:prstGeom prst="rect">
              <a:avLst/>
            </a:prstGeom>
          </p:spPr>
          <p:txBody>
            <a:bodyPr lIns="50800" tIns="50800" rIns="50800" bIns="50800" rtlCol="0" anchor="ctr"/>
            <a:lstStyle/>
            <a:p>
              <a:pPr algn="ctr">
                <a:lnSpc>
                  <a:spcPts val="1960"/>
                </a:lnSpc>
              </a:pPr>
              <a:endParaRPr dirty="0"/>
            </a:p>
          </p:txBody>
        </p:sp>
      </p:grpSp>
      <p:sp>
        <p:nvSpPr>
          <p:cNvPr id="11" name="Freeform 11"/>
          <p:cNvSpPr/>
          <p:nvPr/>
        </p:nvSpPr>
        <p:spPr>
          <a:xfrm rot="4241261">
            <a:off x="11926871" y="9352561"/>
            <a:ext cx="2522929" cy="3182594"/>
          </a:xfrm>
          <a:custGeom>
            <a:avLst/>
            <a:gdLst/>
            <a:ahLst/>
            <a:cxnLst/>
            <a:rect l="l" t="t" r="r" b="b"/>
            <a:pathLst>
              <a:path w="2522929" h="3182594">
                <a:moveTo>
                  <a:pt x="0" y="0"/>
                </a:moveTo>
                <a:lnTo>
                  <a:pt x="2522929" y="0"/>
                </a:lnTo>
                <a:lnTo>
                  <a:pt x="2522929" y="3182594"/>
                </a:lnTo>
                <a:lnTo>
                  <a:pt x="0" y="318259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dirty="0"/>
          </a:p>
        </p:txBody>
      </p:sp>
      <p:sp>
        <p:nvSpPr>
          <p:cNvPr id="12" name="Freeform 12"/>
          <p:cNvSpPr/>
          <p:nvPr/>
        </p:nvSpPr>
        <p:spPr>
          <a:xfrm>
            <a:off x="-773905" y="5755600"/>
            <a:ext cx="2232847" cy="2547855"/>
          </a:xfrm>
          <a:custGeom>
            <a:avLst/>
            <a:gdLst/>
            <a:ahLst/>
            <a:cxnLst/>
            <a:rect l="l" t="t" r="r" b="b"/>
            <a:pathLst>
              <a:path w="2232847" h="2547855">
                <a:moveTo>
                  <a:pt x="0" y="0"/>
                </a:moveTo>
                <a:lnTo>
                  <a:pt x="2232847" y="0"/>
                </a:lnTo>
                <a:lnTo>
                  <a:pt x="2232847" y="2547855"/>
                </a:lnTo>
                <a:lnTo>
                  <a:pt x="0" y="254785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dirty="0"/>
          </a:p>
        </p:txBody>
      </p:sp>
      <p:sp>
        <p:nvSpPr>
          <p:cNvPr id="22" name="Freeform 22"/>
          <p:cNvSpPr/>
          <p:nvPr/>
        </p:nvSpPr>
        <p:spPr>
          <a:xfrm rot="-1333648">
            <a:off x="-632970" y="8933440"/>
            <a:ext cx="2661164" cy="2172478"/>
          </a:xfrm>
          <a:custGeom>
            <a:avLst/>
            <a:gdLst/>
            <a:ahLst/>
            <a:cxnLst/>
            <a:rect l="l" t="t" r="r" b="b"/>
            <a:pathLst>
              <a:path w="2661164" h="2172478">
                <a:moveTo>
                  <a:pt x="0" y="0"/>
                </a:moveTo>
                <a:lnTo>
                  <a:pt x="2661164" y="0"/>
                </a:lnTo>
                <a:lnTo>
                  <a:pt x="2661164" y="2172478"/>
                </a:lnTo>
                <a:lnTo>
                  <a:pt x="0" y="217247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dirty="0"/>
          </a:p>
        </p:txBody>
      </p:sp>
      <p:grpSp>
        <p:nvGrpSpPr>
          <p:cNvPr id="23" name="Group 23"/>
          <p:cNvGrpSpPr/>
          <p:nvPr/>
        </p:nvGrpSpPr>
        <p:grpSpPr>
          <a:xfrm>
            <a:off x="5876059" y="3508974"/>
            <a:ext cx="6535882" cy="895350"/>
            <a:chOff x="0" y="0"/>
            <a:chExt cx="1721385" cy="235812"/>
          </a:xfrm>
        </p:grpSpPr>
        <p:sp>
          <p:nvSpPr>
            <p:cNvPr id="24" name="Freeform 24"/>
            <p:cNvSpPr/>
            <p:nvPr/>
          </p:nvSpPr>
          <p:spPr>
            <a:xfrm>
              <a:off x="0" y="0"/>
              <a:ext cx="1721384" cy="235812"/>
            </a:xfrm>
            <a:custGeom>
              <a:avLst/>
              <a:gdLst/>
              <a:ahLst/>
              <a:cxnLst/>
              <a:rect l="l" t="t" r="r" b="b"/>
              <a:pathLst>
                <a:path w="1721384" h="235812">
                  <a:moveTo>
                    <a:pt x="60411" y="0"/>
                  </a:moveTo>
                  <a:lnTo>
                    <a:pt x="1660974" y="0"/>
                  </a:lnTo>
                  <a:cubicBezTo>
                    <a:pt x="1694338" y="0"/>
                    <a:pt x="1721384" y="27047"/>
                    <a:pt x="1721384" y="60411"/>
                  </a:cubicBezTo>
                  <a:lnTo>
                    <a:pt x="1721384" y="175402"/>
                  </a:lnTo>
                  <a:cubicBezTo>
                    <a:pt x="1721384" y="208766"/>
                    <a:pt x="1694338" y="235812"/>
                    <a:pt x="1660974" y="235812"/>
                  </a:cubicBezTo>
                  <a:lnTo>
                    <a:pt x="60411" y="235812"/>
                  </a:lnTo>
                  <a:cubicBezTo>
                    <a:pt x="27047" y="235812"/>
                    <a:pt x="0" y="208766"/>
                    <a:pt x="0" y="175402"/>
                  </a:cubicBezTo>
                  <a:lnTo>
                    <a:pt x="0" y="60411"/>
                  </a:lnTo>
                  <a:cubicBezTo>
                    <a:pt x="0" y="27047"/>
                    <a:pt x="27047" y="0"/>
                    <a:pt x="60411" y="0"/>
                  </a:cubicBezTo>
                  <a:close/>
                </a:path>
              </a:pathLst>
            </a:custGeom>
            <a:solidFill>
              <a:srgbClr val="B4D169"/>
            </a:solidFill>
          </p:spPr>
          <p:txBody>
            <a:bodyPr/>
            <a:lstStyle/>
            <a:p>
              <a:endParaRPr lang="en-US" dirty="0"/>
            </a:p>
          </p:txBody>
        </p:sp>
        <p:sp>
          <p:nvSpPr>
            <p:cNvPr id="25" name="TextBox 25"/>
            <p:cNvSpPr txBox="1"/>
            <p:nvPr/>
          </p:nvSpPr>
          <p:spPr>
            <a:xfrm>
              <a:off x="0" y="-28575"/>
              <a:ext cx="1721385" cy="264387"/>
            </a:xfrm>
            <a:prstGeom prst="rect">
              <a:avLst/>
            </a:prstGeom>
          </p:spPr>
          <p:txBody>
            <a:bodyPr lIns="50800" tIns="50800" rIns="50800" bIns="50800" rtlCol="0" anchor="ctr"/>
            <a:lstStyle/>
            <a:p>
              <a:pPr algn="ctr">
                <a:lnSpc>
                  <a:spcPts val="1960"/>
                </a:lnSpc>
              </a:pPr>
              <a:endParaRPr dirty="0"/>
            </a:p>
          </p:txBody>
        </p:sp>
      </p:grpSp>
      <p:sp>
        <p:nvSpPr>
          <p:cNvPr id="26" name="TextBox 26"/>
          <p:cNvSpPr txBox="1"/>
          <p:nvPr/>
        </p:nvSpPr>
        <p:spPr>
          <a:xfrm>
            <a:off x="1458942" y="735017"/>
            <a:ext cx="15370116" cy="1211220"/>
          </a:xfrm>
          <a:prstGeom prst="rect">
            <a:avLst/>
          </a:prstGeom>
        </p:spPr>
        <p:txBody>
          <a:bodyPr lIns="0" tIns="0" rIns="0" bIns="0" rtlCol="0" anchor="t">
            <a:spAutoFit/>
          </a:bodyPr>
          <a:lstStyle/>
          <a:p>
            <a:pPr algn="ctr">
              <a:lnSpc>
                <a:spcPts val="8833"/>
              </a:lnSpc>
            </a:pPr>
            <a:r>
              <a:rPr lang="en-US" sz="9601" b="1" dirty="0">
                <a:solidFill>
                  <a:srgbClr val="FFDE59"/>
                </a:solidFill>
                <a:latin typeface="Solway Bold"/>
                <a:ea typeface="Solway Bold"/>
                <a:cs typeface="Solway Bold"/>
                <a:sym typeface="Solway Bold"/>
              </a:rPr>
              <a:t>Child Nutrition Website</a:t>
            </a:r>
          </a:p>
        </p:txBody>
      </p:sp>
      <p:sp>
        <p:nvSpPr>
          <p:cNvPr id="27" name="TextBox 27"/>
          <p:cNvSpPr txBox="1"/>
          <p:nvPr/>
        </p:nvSpPr>
        <p:spPr>
          <a:xfrm>
            <a:off x="6557665" y="3552789"/>
            <a:ext cx="5172670" cy="721996"/>
          </a:xfrm>
          <a:prstGeom prst="rect">
            <a:avLst/>
          </a:prstGeom>
        </p:spPr>
        <p:txBody>
          <a:bodyPr lIns="0" tIns="0" rIns="0" bIns="0" rtlCol="0" anchor="t">
            <a:spAutoFit/>
          </a:bodyPr>
          <a:lstStyle/>
          <a:p>
            <a:pPr algn="ctr">
              <a:lnSpc>
                <a:spcPts val="5879"/>
              </a:lnSpc>
            </a:pPr>
            <a:r>
              <a:rPr lang="en-US" sz="4199" b="1" u="sng" dirty="0">
                <a:solidFill>
                  <a:srgbClr val="000000"/>
                </a:solidFill>
                <a:latin typeface="Solway Bold"/>
                <a:ea typeface="Solway Bold"/>
                <a:cs typeface="Solway Bold"/>
                <a:sym typeface="Solway Bold"/>
                <a:hlinkClick r:id="rId19" tooltip="http://www.cn.nysed.gov"/>
              </a:rPr>
              <a:t>www.cn.nysed.gov</a:t>
            </a:r>
          </a:p>
        </p:txBody>
      </p:sp>
      <p:sp>
        <p:nvSpPr>
          <p:cNvPr id="28" name="TextBox 28"/>
          <p:cNvSpPr txBox="1"/>
          <p:nvPr/>
        </p:nvSpPr>
        <p:spPr>
          <a:xfrm>
            <a:off x="286792" y="2127213"/>
            <a:ext cx="17714416" cy="962661"/>
          </a:xfrm>
          <a:prstGeom prst="rect">
            <a:avLst/>
          </a:prstGeom>
        </p:spPr>
        <p:txBody>
          <a:bodyPr lIns="0" tIns="0" rIns="0" bIns="0" rtlCol="0" anchor="t">
            <a:spAutoFit/>
          </a:bodyPr>
          <a:lstStyle/>
          <a:p>
            <a:pPr algn="ctr">
              <a:lnSpc>
                <a:spcPts val="7839"/>
              </a:lnSpc>
            </a:pPr>
            <a:r>
              <a:rPr lang="en-US" sz="5599" b="1" dirty="0">
                <a:solidFill>
                  <a:srgbClr val="FFDE59"/>
                </a:solidFill>
                <a:latin typeface="Solway Bold"/>
                <a:ea typeface="Solway Bold"/>
                <a:cs typeface="Solway Bold"/>
                <a:sym typeface="Solway Bold"/>
              </a:rPr>
              <a:t>The Child Nutrition Management System (CNMS)</a:t>
            </a:r>
          </a:p>
        </p:txBody>
      </p:sp>
      <p:pic>
        <p:nvPicPr>
          <p:cNvPr id="30" name="Picture 29">
            <a:extLst>
              <a:ext uri="{FF2B5EF4-FFF2-40B4-BE49-F238E27FC236}">
                <a16:creationId xmlns:a16="http://schemas.microsoft.com/office/drawing/2014/main" id="{E33167A4-EC88-358E-35AA-0DA3DDEF3105}"/>
              </a:ext>
            </a:extLst>
          </p:cNvPr>
          <p:cNvPicPr>
            <a:picLocks noChangeAspect="1"/>
          </p:cNvPicPr>
          <p:nvPr/>
        </p:nvPicPr>
        <p:blipFill>
          <a:blip r:embed="rId20"/>
          <a:stretch>
            <a:fillRect/>
          </a:stretch>
        </p:blipFill>
        <p:spPr>
          <a:xfrm>
            <a:off x="2789336" y="5143500"/>
            <a:ext cx="12188287" cy="5653120"/>
          </a:xfrm>
          <a:prstGeom prst="rect">
            <a:avLst/>
          </a:prstGeom>
        </p:spPr>
      </p:pic>
      <p:sp>
        <p:nvSpPr>
          <p:cNvPr id="14" name="Freeform 14"/>
          <p:cNvSpPr/>
          <p:nvPr/>
        </p:nvSpPr>
        <p:spPr>
          <a:xfrm>
            <a:off x="9333846" y="4960037"/>
            <a:ext cx="4346021" cy="2547855"/>
          </a:xfrm>
          <a:custGeom>
            <a:avLst/>
            <a:gdLst/>
            <a:ahLst/>
            <a:cxnLst/>
            <a:rect l="l" t="t" r="r" b="b"/>
            <a:pathLst>
              <a:path w="4346021" h="2547855">
                <a:moveTo>
                  <a:pt x="0" y="0"/>
                </a:moveTo>
                <a:lnTo>
                  <a:pt x="4346021" y="0"/>
                </a:lnTo>
                <a:lnTo>
                  <a:pt x="4346021" y="2547855"/>
                </a:lnTo>
                <a:lnTo>
                  <a:pt x="0" y="2547855"/>
                </a:lnTo>
                <a:lnTo>
                  <a:pt x="0" y="0"/>
                </a:lnTo>
                <a:close/>
              </a:path>
            </a:pathLst>
          </a:custGeom>
          <a:blipFill>
            <a:blip r:embed="rId21">
              <a:extLst>
                <a:ext uri="{96DAC541-7B7A-43D3-8B79-37D633B846F1}">
                  <asvg:svgBlip xmlns:asvg="http://schemas.microsoft.com/office/drawing/2016/SVG/main" r:embed="rId22"/>
                </a:ext>
              </a:extLst>
            </a:blip>
            <a:stretch>
              <a:fillRect/>
            </a:stretch>
          </a:blipFill>
          <a:ln cap="sq">
            <a:noFill/>
            <a:prstDash val="solid"/>
            <a:miter/>
          </a:ln>
        </p:spPr>
        <p:txBody>
          <a:bodyPr/>
          <a:lstStyle/>
          <a:p>
            <a:endParaRPr lang="en-US" dirty="0"/>
          </a:p>
        </p:txBody>
      </p:sp>
      <p:grpSp>
        <p:nvGrpSpPr>
          <p:cNvPr id="15" name="Group 15"/>
          <p:cNvGrpSpPr/>
          <p:nvPr/>
        </p:nvGrpSpPr>
        <p:grpSpPr>
          <a:xfrm rot="-1811248">
            <a:off x="13857468" y="4042001"/>
            <a:ext cx="2499621" cy="2053345"/>
            <a:chOff x="0" y="0"/>
            <a:chExt cx="3332828" cy="2737793"/>
          </a:xfrm>
        </p:grpSpPr>
        <p:grpSp>
          <p:nvGrpSpPr>
            <p:cNvPr id="16" name="Group 16"/>
            <p:cNvGrpSpPr/>
            <p:nvPr/>
          </p:nvGrpSpPr>
          <p:grpSpPr>
            <a:xfrm rot="-10800000">
              <a:off x="0" y="0"/>
              <a:ext cx="3332828" cy="2737793"/>
              <a:chOff x="0" y="0"/>
              <a:chExt cx="812800" cy="667685"/>
            </a:xfrm>
          </p:grpSpPr>
          <p:sp>
            <p:nvSpPr>
              <p:cNvPr id="17" name="Freeform 17"/>
              <p:cNvSpPr/>
              <p:nvPr/>
            </p:nvSpPr>
            <p:spPr>
              <a:xfrm>
                <a:off x="0" y="0"/>
                <a:ext cx="812800" cy="667685"/>
              </a:xfrm>
              <a:custGeom>
                <a:avLst/>
                <a:gdLst/>
                <a:ahLst/>
                <a:cxnLst/>
                <a:rect l="l" t="t" r="r" b="b"/>
                <a:pathLst>
                  <a:path w="812800" h="667685">
                    <a:moveTo>
                      <a:pt x="812800" y="333842"/>
                    </a:moveTo>
                    <a:lnTo>
                      <a:pt x="406400" y="0"/>
                    </a:lnTo>
                    <a:lnTo>
                      <a:pt x="406400" y="203200"/>
                    </a:lnTo>
                    <a:lnTo>
                      <a:pt x="0" y="203200"/>
                    </a:lnTo>
                    <a:lnTo>
                      <a:pt x="0" y="464485"/>
                    </a:lnTo>
                    <a:lnTo>
                      <a:pt x="406400" y="464485"/>
                    </a:lnTo>
                    <a:lnTo>
                      <a:pt x="406400" y="667685"/>
                    </a:lnTo>
                    <a:lnTo>
                      <a:pt x="812800" y="333842"/>
                    </a:lnTo>
                    <a:close/>
                  </a:path>
                </a:pathLst>
              </a:custGeom>
              <a:solidFill>
                <a:srgbClr val="E39128"/>
              </a:solidFill>
            </p:spPr>
            <p:txBody>
              <a:bodyPr/>
              <a:lstStyle/>
              <a:p>
                <a:endParaRPr lang="en-US" dirty="0"/>
              </a:p>
            </p:txBody>
          </p:sp>
          <p:sp>
            <p:nvSpPr>
              <p:cNvPr id="18" name="TextBox 18"/>
              <p:cNvSpPr txBox="1"/>
              <p:nvPr/>
            </p:nvSpPr>
            <p:spPr>
              <a:xfrm>
                <a:off x="0" y="174625"/>
                <a:ext cx="711200" cy="289860"/>
              </a:xfrm>
              <a:prstGeom prst="rect">
                <a:avLst/>
              </a:prstGeom>
            </p:spPr>
            <p:txBody>
              <a:bodyPr lIns="50800" tIns="50800" rIns="50800" bIns="50800" rtlCol="0" anchor="ctr"/>
              <a:lstStyle/>
              <a:p>
                <a:pPr algn="ctr">
                  <a:lnSpc>
                    <a:spcPts val="1960"/>
                  </a:lnSpc>
                </a:pPr>
                <a:endParaRPr dirty="0"/>
              </a:p>
            </p:txBody>
          </p:sp>
        </p:grpSp>
        <p:grpSp>
          <p:nvGrpSpPr>
            <p:cNvPr id="19" name="Group 19"/>
            <p:cNvGrpSpPr/>
            <p:nvPr/>
          </p:nvGrpSpPr>
          <p:grpSpPr>
            <a:xfrm rot="-10800000">
              <a:off x="349252" y="450552"/>
              <a:ext cx="2728840" cy="1836689"/>
              <a:chOff x="0" y="0"/>
              <a:chExt cx="992005" cy="667685"/>
            </a:xfrm>
          </p:grpSpPr>
          <p:sp>
            <p:nvSpPr>
              <p:cNvPr id="20" name="Freeform 20"/>
              <p:cNvSpPr/>
              <p:nvPr/>
            </p:nvSpPr>
            <p:spPr>
              <a:xfrm>
                <a:off x="0" y="0"/>
                <a:ext cx="992005" cy="667685"/>
              </a:xfrm>
              <a:custGeom>
                <a:avLst/>
                <a:gdLst/>
                <a:ahLst/>
                <a:cxnLst/>
                <a:rect l="l" t="t" r="r" b="b"/>
                <a:pathLst>
                  <a:path w="992005" h="667685">
                    <a:moveTo>
                      <a:pt x="992005" y="333842"/>
                    </a:moveTo>
                    <a:lnTo>
                      <a:pt x="585605" y="0"/>
                    </a:lnTo>
                    <a:lnTo>
                      <a:pt x="585605" y="203200"/>
                    </a:lnTo>
                    <a:lnTo>
                      <a:pt x="0" y="203200"/>
                    </a:lnTo>
                    <a:lnTo>
                      <a:pt x="0" y="464485"/>
                    </a:lnTo>
                    <a:lnTo>
                      <a:pt x="585605" y="464485"/>
                    </a:lnTo>
                    <a:lnTo>
                      <a:pt x="585605" y="667685"/>
                    </a:lnTo>
                    <a:lnTo>
                      <a:pt x="992005" y="333842"/>
                    </a:lnTo>
                    <a:close/>
                  </a:path>
                </a:pathLst>
              </a:custGeom>
              <a:solidFill>
                <a:srgbClr val="FFDE59"/>
              </a:solidFill>
            </p:spPr>
            <p:txBody>
              <a:bodyPr/>
              <a:lstStyle/>
              <a:p>
                <a:endParaRPr lang="en-US" dirty="0"/>
              </a:p>
            </p:txBody>
          </p:sp>
          <p:sp>
            <p:nvSpPr>
              <p:cNvPr id="21" name="TextBox 21"/>
              <p:cNvSpPr txBox="1"/>
              <p:nvPr/>
            </p:nvSpPr>
            <p:spPr>
              <a:xfrm>
                <a:off x="0" y="174625"/>
                <a:ext cx="890405" cy="289860"/>
              </a:xfrm>
              <a:prstGeom prst="rect">
                <a:avLst/>
              </a:prstGeom>
            </p:spPr>
            <p:txBody>
              <a:bodyPr lIns="50800" tIns="50800" rIns="50800" bIns="50800" rtlCol="0" anchor="ctr"/>
              <a:lstStyle/>
              <a:p>
                <a:pPr algn="ctr">
                  <a:lnSpc>
                    <a:spcPts val="1960"/>
                  </a:lnSpc>
                </a:pPr>
                <a:endParaRPr dirty="0"/>
              </a:p>
            </p:txBody>
          </p:sp>
        </p:gr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3B508B"/>
        </a:solidFill>
        <a:effectLst/>
      </p:bgPr>
    </p:bg>
    <p:spTree>
      <p:nvGrpSpPr>
        <p:cNvPr id="1" name=""/>
        <p:cNvGrpSpPr/>
        <p:nvPr/>
      </p:nvGrpSpPr>
      <p:grpSpPr>
        <a:xfrm>
          <a:off x="0" y="0"/>
          <a:ext cx="0" cy="0"/>
          <a:chOff x="0" y="0"/>
          <a:chExt cx="0" cy="0"/>
        </a:xfrm>
      </p:grpSpPr>
      <p:sp>
        <p:nvSpPr>
          <p:cNvPr id="2" name="Freeform 2"/>
          <p:cNvSpPr/>
          <p:nvPr/>
        </p:nvSpPr>
        <p:spPr>
          <a:xfrm>
            <a:off x="14666353" y="7495452"/>
            <a:ext cx="3975035" cy="3237846"/>
          </a:xfrm>
          <a:custGeom>
            <a:avLst/>
            <a:gdLst/>
            <a:ahLst/>
            <a:cxnLst/>
            <a:rect l="l" t="t" r="r" b="b"/>
            <a:pathLst>
              <a:path w="3975035" h="3237846">
                <a:moveTo>
                  <a:pt x="0" y="0"/>
                </a:moveTo>
                <a:lnTo>
                  <a:pt x="3975034" y="0"/>
                </a:lnTo>
                <a:lnTo>
                  <a:pt x="3975034" y="3237846"/>
                </a:lnTo>
                <a:lnTo>
                  <a:pt x="0" y="32378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3" name="Freeform 3"/>
          <p:cNvSpPr/>
          <p:nvPr/>
        </p:nvSpPr>
        <p:spPr>
          <a:xfrm>
            <a:off x="-874596" y="7268181"/>
            <a:ext cx="3257210" cy="3465117"/>
          </a:xfrm>
          <a:custGeom>
            <a:avLst/>
            <a:gdLst/>
            <a:ahLst/>
            <a:cxnLst/>
            <a:rect l="l" t="t" r="r" b="b"/>
            <a:pathLst>
              <a:path w="3257210" h="3465117">
                <a:moveTo>
                  <a:pt x="0" y="0"/>
                </a:moveTo>
                <a:lnTo>
                  <a:pt x="3257210" y="0"/>
                </a:lnTo>
                <a:lnTo>
                  <a:pt x="3257210" y="3465117"/>
                </a:lnTo>
                <a:lnTo>
                  <a:pt x="0" y="34651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4" name="Freeform 4"/>
          <p:cNvSpPr/>
          <p:nvPr/>
        </p:nvSpPr>
        <p:spPr>
          <a:xfrm>
            <a:off x="16118458" y="1276206"/>
            <a:ext cx="2522929" cy="3182594"/>
          </a:xfrm>
          <a:custGeom>
            <a:avLst/>
            <a:gdLst/>
            <a:ahLst/>
            <a:cxnLst/>
            <a:rect l="l" t="t" r="r" b="b"/>
            <a:pathLst>
              <a:path w="2522929" h="3182594">
                <a:moveTo>
                  <a:pt x="0" y="0"/>
                </a:moveTo>
                <a:lnTo>
                  <a:pt x="2522929" y="0"/>
                </a:lnTo>
                <a:lnTo>
                  <a:pt x="2522929" y="3182594"/>
                </a:lnTo>
                <a:lnTo>
                  <a:pt x="0" y="31825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5" name="Freeform 5"/>
          <p:cNvSpPr/>
          <p:nvPr/>
        </p:nvSpPr>
        <p:spPr>
          <a:xfrm>
            <a:off x="11729113" y="9470574"/>
            <a:ext cx="3121340" cy="2525448"/>
          </a:xfrm>
          <a:custGeom>
            <a:avLst/>
            <a:gdLst/>
            <a:ahLst/>
            <a:cxnLst/>
            <a:rect l="l" t="t" r="r" b="b"/>
            <a:pathLst>
              <a:path w="3121340" h="2525448">
                <a:moveTo>
                  <a:pt x="0" y="0"/>
                </a:moveTo>
                <a:lnTo>
                  <a:pt x="3121340" y="0"/>
                </a:lnTo>
                <a:lnTo>
                  <a:pt x="3121340" y="2525448"/>
                </a:lnTo>
                <a:lnTo>
                  <a:pt x="0" y="25254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
        <p:nvSpPr>
          <p:cNvPr id="6" name="Freeform 6"/>
          <p:cNvSpPr/>
          <p:nvPr/>
        </p:nvSpPr>
        <p:spPr>
          <a:xfrm rot="-382995">
            <a:off x="-711578" y="-662979"/>
            <a:ext cx="3705016" cy="3139159"/>
          </a:xfrm>
          <a:custGeom>
            <a:avLst/>
            <a:gdLst/>
            <a:ahLst/>
            <a:cxnLst/>
            <a:rect l="l" t="t" r="r" b="b"/>
            <a:pathLst>
              <a:path w="3705016" h="3139159">
                <a:moveTo>
                  <a:pt x="0" y="0"/>
                </a:moveTo>
                <a:lnTo>
                  <a:pt x="3705016" y="0"/>
                </a:lnTo>
                <a:lnTo>
                  <a:pt x="3705016" y="3139159"/>
                </a:lnTo>
                <a:lnTo>
                  <a:pt x="0" y="313915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dirty="0"/>
          </a:p>
        </p:txBody>
      </p:sp>
      <p:sp>
        <p:nvSpPr>
          <p:cNvPr id="7" name="Freeform 7"/>
          <p:cNvSpPr/>
          <p:nvPr/>
        </p:nvSpPr>
        <p:spPr>
          <a:xfrm>
            <a:off x="-1697620" y="2503322"/>
            <a:ext cx="3395240" cy="3117447"/>
          </a:xfrm>
          <a:custGeom>
            <a:avLst/>
            <a:gdLst/>
            <a:ahLst/>
            <a:cxnLst/>
            <a:rect l="l" t="t" r="r" b="b"/>
            <a:pathLst>
              <a:path w="3395240" h="3117447">
                <a:moveTo>
                  <a:pt x="0" y="0"/>
                </a:moveTo>
                <a:lnTo>
                  <a:pt x="3395240" y="0"/>
                </a:lnTo>
                <a:lnTo>
                  <a:pt x="3395240" y="3117448"/>
                </a:lnTo>
                <a:lnTo>
                  <a:pt x="0" y="31174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dirty="0"/>
          </a:p>
        </p:txBody>
      </p:sp>
      <p:sp>
        <p:nvSpPr>
          <p:cNvPr id="8" name="Freeform 8"/>
          <p:cNvSpPr/>
          <p:nvPr/>
        </p:nvSpPr>
        <p:spPr>
          <a:xfrm>
            <a:off x="15997835" y="5143500"/>
            <a:ext cx="3085568" cy="2518945"/>
          </a:xfrm>
          <a:custGeom>
            <a:avLst/>
            <a:gdLst/>
            <a:ahLst/>
            <a:cxnLst/>
            <a:rect l="l" t="t" r="r" b="b"/>
            <a:pathLst>
              <a:path w="3085568" h="2518945">
                <a:moveTo>
                  <a:pt x="0" y="0"/>
                </a:moveTo>
                <a:lnTo>
                  <a:pt x="3085568" y="0"/>
                </a:lnTo>
                <a:lnTo>
                  <a:pt x="3085568" y="2518945"/>
                </a:lnTo>
                <a:lnTo>
                  <a:pt x="0" y="25189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dirty="0"/>
          </a:p>
        </p:txBody>
      </p:sp>
      <p:sp>
        <p:nvSpPr>
          <p:cNvPr id="9" name="Freeform 9"/>
          <p:cNvSpPr/>
          <p:nvPr/>
        </p:nvSpPr>
        <p:spPr>
          <a:xfrm>
            <a:off x="-1998315" y="4836128"/>
            <a:ext cx="2752323" cy="2432053"/>
          </a:xfrm>
          <a:custGeom>
            <a:avLst/>
            <a:gdLst/>
            <a:ahLst/>
            <a:cxnLst/>
            <a:rect l="l" t="t" r="r" b="b"/>
            <a:pathLst>
              <a:path w="2752323" h="2432053">
                <a:moveTo>
                  <a:pt x="0" y="0"/>
                </a:moveTo>
                <a:lnTo>
                  <a:pt x="2752324" y="0"/>
                </a:lnTo>
                <a:lnTo>
                  <a:pt x="2752324" y="2432053"/>
                </a:lnTo>
                <a:lnTo>
                  <a:pt x="0" y="243205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dirty="0"/>
          </a:p>
        </p:txBody>
      </p:sp>
      <p:sp>
        <p:nvSpPr>
          <p:cNvPr id="10" name="Freeform 10"/>
          <p:cNvSpPr/>
          <p:nvPr/>
        </p:nvSpPr>
        <p:spPr>
          <a:xfrm>
            <a:off x="15997835" y="3620869"/>
            <a:ext cx="1261465" cy="1516438"/>
          </a:xfrm>
          <a:custGeom>
            <a:avLst/>
            <a:gdLst/>
            <a:ahLst/>
            <a:cxnLst/>
            <a:rect l="l" t="t" r="r" b="b"/>
            <a:pathLst>
              <a:path w="1261465" h="1516438">
                <a:moveTo>
                  <a:pt x="0" y="0"/>
                </a:moveTo>
                <a:lnTo>
                  <a:pt x="1261465" y="0"/>
                </a:lnTo>
                <a:lnTo>
                  <a:pt x="1261465" y="1516438"/>
                </a:lnTo>
                <a:lnTo>
                  <a:pt x="0" y="1516438"/>
                </a:lnTo>
                <a:lnTo>
                  <a:pt x="0" y="0"/>
                </a:lnTo>
                <a:close/>
              </a:path>
            </a:pathLst>
          </a:custGeom>
          <a:blipFill>
            <a:blip r:embed="rId19">
              <a:extLst>
                <a:ext uri="{96DAC541-7B7A-43D3-8B79-37D633B846F1}">
                  <asvg:svgBlip xmlns:asvg="http://schemas.microsoft.com/office/drawing/2016/SVG/main" r:embed="rId20"/>
                </a:ext>
              </a:extLst>
            </a:blip>
            <a:stretch>
              <a:fillRect r="-78559" b="-35573"/>
            </a:stretch>
          </a:blipFill>
        </p:spPr>
        <p:txBody>
          <a:bodyPr/>
          <a:lstStyle/>
          <a:p>
            <a:endParaRPr lang="en-US" dirty="0"/>
          </a:p>
        </p:txBody>
      </p:sp>
      <p:sp>
        <p:nvSpPr>
          <p:cNvPr id="11" name="Freeform 11"/>
          <p:cNvSpPr/>
          <p:nvPr/>
        </p:nvSpPr>
        <p:spPr>
          <a:xfrm>
            <a:off x="3498601" y="-2603798"/>
            <a:ext cx="3057792" cy="3489182"/>
          </a:xfrm>
          <a:custGeom>
            <a:avLst/>
            <a:gdLst/>
            <a:ahLst/>
            <a:cxnLst/>
            <a:rect l="l" t="t" r="r" b="b"/>
            <a:pathLst>
              <a:path w="3057792" h="3489182">
                <a:moveTo>
                  <a:pt x="0" y="0"/>
                </a:moveTo>
                <a:lnTo>
                  <a:pt x="3057792" y="0"/>
                </a:lnTo>
                <a:lnTo>
                  <a:pt x="3057792" y="3489181"/>
                </a:lnTo>
                <a:lnTo>
                  <a:pt x="0" y="348918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dirty="0"/>
          </a:p>
        </p:txBody>
      </p:sp>
      <p:sp>
        <p:nvSpPr>
          <p:cNvPr id="12" name="Freeform 12"/>
          <p:cNvSpPr/>
          <p:nvPr/>
        </p:nvSpPr>
        <p:spPr>
          <a:xfrm>
            <a:off x="5488827" y="8855825"/>
            <a:ext cx="4815256" cy="3650840"/>
          </a:xfrm>
          <a:custGeom>
            <a:avLst/>
            <a:gdLst/>
            <a:ahLst/>
            <a:cxnLst/>
            <a:rect l="l" t="t" r="r" b="b"/>
            <a:pathLst>
              <a:path w="4815256" h="3650840">
                <a:moveTo>
                  <a:pt x="0" y="0"/>
                </a:moveTo>
                <a:lnTo>
                  <a:pt x="4815256" y="0"/>
                </a:lnTo>
                <a:lnTo>
                  <a:pt x="4815256" y="3650839"/>
                </a:lnTo>
                <a:lnTo>
                  <a:pt x="0" y="365083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dirty="0"/>
          </a:p>
        </p:txBody>
      </p:sp>
      <p:sp>
        <p:nvSpPr>
          <p:cNvPr id="13" name="Freeform 13"/>
          <p:cNvSpPr/>
          <p:nvPr/>
        </p:nvSpPr>
        <p:spPr>
          <a:xfrm>
            <a:off x="14366305" y="-2858225"/>
            <a:ext cx="4524525" cy="3998035"/>
          </a:xfrm>
          <a:custGeom>
            <a:avLst/>
            <a:gdLst/>
            <a:ahLst/>
            <a:cxnLst/>
            <a:rect l="l" t="t" r="r" b="b"/>
            <a:pathLst>
              <a:path w="4524525" h="3998035">
                <a:moveTo>
                  <a:pt x="0" y="0"/>
                </a:moveTo>
                <a:lnTo>
                  <a:pt x="4524525" y="0"/>
                </a:lnTo>
                <a:lnTo>
                  <a:pt x="4524525" y="3998035"/>
                </a:lnTo>
                <a:lnTo>
                  <a:pt x="0" y="399803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dirty="0"/>
          </a:p>
        </p:txBody>
      </p:sp>
      <p:sp>
        <p:nvSpPr>
          <p:cNvPr id="14" name="Freeform 14"/>
          <p:cNvSpPr/>
          <p:nvPr/>
        </p:nvSpPr>
        <p:spPr>
          <a:xfrm>
            <a:off x="12991722" y="-1703272"/>
            <a:ext cx="2238124" cy="2735485"/>
          </a:xfrm>
          <a:custGeom>
            <a:avLst/>
            <a:gdLst/>
            <a:ahLst/>
            <a:cxnLst/>
            <a:rect l="l" t="t" r="r" b="b"/>
            <a:pathLst>
              <a:path w="2238124" h="2735485">
                <a:moveTo>
                  <a:pt x="0" y="0"/>
                </a:moveTo>
                <a:lnTo>
                  <a:pt x="2238124" y="0"/>
                </a:lnTo>
                <a:lnTo>
                  <a:pt x="2238124" y="2735486"/>
                </a:lnTo>
                <a:lnTo>
                  <a:pt x="0" y="273548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dirty="0"/>
          </a:p>
        </p:txBody>
      </p:sp>
      <p:sp>
        <p:nvSpPr>
          <p:cNvPr id="15" name="TextBox 15"/>
          <p:cNvSpPr txBox="1"/>
          <p:nvPr/>
        </p:nvSpPr>
        <p:spPr>
          <a:xfrm>
            <a:off x="3058154" y="3086578"/>
            <a:ext cx="12171693" cy="1087624"/>
          </a:xfrm>
          <a:prstGeom prst="rect">
            <a:avLst/>
          </a:prstGeom>
        </p:spPr>
        <p:txBody>
          <a:bodyPr lIns="0" tIns="0" rIns="0" bIns="0" rtlCol="0" anchor="t">
            <a:spAutoFit/>
          </a:bodyPr>
          <a:lstStyle/>
          <a:p>
            <a:pPr algn="ctr">
              <a:lnSpc>
                <a:spcPts val="7931"/>
              </a:lnSpc>
            </a:pPr>
            <a:r>
              <a:rPr lang="en-US" sz="8621" b="1" dirty="0">
                <a:solidFill>
                  <a:srgbClr val="FFDE59"/>
                </a:solidFill>
                <a:latin typeface="Solway Bold"/>
                <a:ea typeface="Solway Bold"/>
                <a:cs typeface="Solway Bold"/>
                <a:sym typeface="Solway Bold"/>
              </a:rPr>
              <a:t>Thank you...</a:t>
            </a:r>
          </a:p>
        </p:txBody>
      </p:sp>
      <p:sp>
        <p:nvSpPr>
          <p:cNvPr id="16" name="TextBox 16"/>
          <p:cNvSpPr txBox="1"/>
          <p:nvPr/>
        </p:nvSpPr>
        <p:spPr>
          <a:xfrm>
            <a:off x="3946765" y="5882105"/>
            <a:ext cx="12171693" cy="1087624"/>
          </a:xfrm>
          <a:prstGeom prst="rect">
            <a:avLst/>
          </a:prstGeom>
        </p:spPr>
        <p:txBody>
          <a:bodyPr lIns="0" tIns="0" rIns="0" bIns="0" rtlCol="0" anchor="t">
            <a:spAutoFit/>
          </a:bodyPr>
          <a:lstStyle/>
          <a:p>
            <a:pPr algn="ctr">
              <a:lnSpc>
                <a:spcPts val="7931"/>
              </a:lnSpc>
            </a:pPr>
            <a:r>
              <a:rPr lang="en-US" sz="8621" b="1" dirty="0">
                <a:solidFill>
                  <a:srgbClr val="FFDE59"/>
                </a:solidFill>
                <a:latin typeface="Solway Bold"/>
                <a:ea typeface="Solway Bold"/>
                <a:cs typeface="Solway Bold"/>
                <a:sym typeface="Solway Bold"/>
              </a:rPr>
              <a:t>Questions?</a:t>
            </a:r>
          </a:p>
        </p:txBody>
      </p:sp>
      <p:grpSp>
        <p:nvGrpSpPr>
          <p:cNvPr id="17" name="Group 17"/>
          <p:cNvGrpSpPr/>
          <p:nvPr/>
        </p:nvGrpSpPr>
        <p:grpSpPr>
          <a:xfrm>
            <a:off x="1283700" y="0"/>
            <a:ext cx="3062126" cy="10287000"/>
            <a:chOff x="0" y="0"/>
            <a:chExt cx="806486" cy="2709333"/>
          </a:xfrm>
        </p:grpSpPr>
        <p:sp>
          <p:nvSpPr>
            <p:cNvPr id="18" name="Freeform 18"/>
            <p:cNvSpPr/>
            <p:nvPr/>
          </p:nvSpPr>
          <p:spPr>
            <a:xfrm>
              <a:off x="0" y="0"/>
              <a:ext cx="806486" cy="2709333"/>
            </a:xfrm>
            <a:custGeom>
              <a:avLst/>
              <a:gdLst/>
              <a:ahLst/>
              <a:cxnLst/>
              <a:rect l="l" t="t" r="r" b="b"/>
              <a:pathLst>
                <a:path w="806486" h="2709333">
                  <a:moveTo>
                    <a:pt x="128942" y="0"/>
                  </a:moveTo>
                  <a:lnTo>
                    <a:pt x="677544" y="0"/>
                  </a:lnTo>
                  <a:cubicBezTo>
                    <a:pt x="711741" y="0"/>
                    <a:pt x="744538" y="13585"/>
                    <a:pt x="768720" y="37766"/>
                  </a:cubicBezTo>
                  <a:cubicBezTo>
                    <a:pt x="792901" y="61948"/>
                    <a:pt x="806486" y="94745"/>
                    <a:pt x="806486" y="128942"/>
                  </a:cubicBezTo>
                  <a:lnTo>
                    <a:pt x="806486" y="2580391"/>
                  </a:lnTo>
                  <a:cubicBezTo>
                    <a:pt x="806486" y="2651604"/>
                    <a:pt x="748756" y="2709333"/>
                    <a:pt x="677544" y="2709333"/>
                  </a:cubicBezTo>
                  <a:lnTo>
                    <a:pt x="128942" y="2709333"/>
                  </a:lnTo>
                  <a:cubicBezTo>
                    <a:pt x="57729" y="2709333"/>
                    <a:pt x="0" y="2651604"/>
                    <a:pt x="0" y="2580391"/>
                  </a:cubicBezTo>
                  <a:lnTo>
                    <a:pt x="0" y="128942"/>
                  </a:lnTo>
                  <a:cubicBezTo>
                    <a:pt x="0" y="57729"/>
                    <a:pt x="57729" y="0"/>
                    <a:pt x="128942" y="0"/>
                  </a:cubicBezTo>
                  <a:close/>
                </a:path>
              </a:pathLst>
            </a:custGeom>
            <a:solidFill>
              <a:srgbClr val="F26D3D"/>
            </a:solidFill>
          </p:spPr>
          <p:txBody>
            <a:bodyPr/>
            <a:lstStyle/>
            <a:p>
              <a:endParaRPr lang="en-US" dirty="0"/>
            </a:p>
          </p:txBody>
        </p:sp>
        <p:sp>
          <p:nvSpPr>
            <p:cNvPr id="19" name="TextBox 19"/>
            <p:cNvSpPr txBox="1"/>
            <p:nvPr/>
          </p:nvSpPr>
          <p:spPr>
            <a:xfrm>
              <a:off x="0" y="-28575"/>
              <a:ext cx="806486" cy="2737908"/>
            </a:xfrm>
            <a:prstGeom prst="rect">
              <a:avLst/>
            </a:prstGeom>
          </p:spPr>
          <p:txBody>
            <a:bodyPr lIns="50800" tIns="50800" rIns="50800" bIns="50800" rtlCol="0" anchor="ctr"/>
            <a:lstStyle/>
            <a:p>
              <a:pPr algn="ctr">
                <a:lnSpc>
                  <a:spcPts val="1960"/>
                </a:lnSpc>
              </a:pPr>
              <a:endParaRPr dirty="0"/>
            </a:p>
          </p:txBody>
        </p:sp>
      </p:grpSp>
      <p:sp>
        <p:nvSpPr>
          <p:cNvPr id="20" name="Freeform 20"/>
          <p:cNvSpPr/>
          <p:nvPr/>
        </p:nvSpPr>
        <p:spPr>
          <a:xfrm>
            <a:off x="7031673" y="7495452"/>
            <a:ext cx="1962659" cy="1536427"/>
          </a:xfrm>
          <a:custGeom>
            <a:avLst/>
            <a:gdLst/>
            <a:ahLst/>
            <a:cxnLst/>
            <a:rect l="l" t="t" r="r" b="b"/>
            <a:pathLst>
              <a:path w="1962659" h="1536427">
                <a:moveTo>
                  <a:pt x="0" y="0"/>
                </a:moveTo>
                <a:lnTo>
                  <a:pt x="1962659" y="0"/>
                </a:lnTo>
                <a:lnTo>
                  <a:pt x="1962659" y="1536427"/>
                </a:lnTo>
                <a:lnTo>
                  <a:pt x="0" y="1536427"/>
                </a:lnTo>
                <a:lnTo>
                  <a:pt x="0" y="0"/>
                </a:lnTo>
                <a:close/>
              </a:path>
            </a:pathLst>
          </a:custGeom>
          <a:blipFill>
            <a:blip r:embed="rId27"/>
            <a:stretch>
              <a:fillRect r="-207110"/>
            </a:stretch>
          </a:blipFill>
        </p:spPr>
        <p:txBody>
          <a:bodyPr/>
          <a:lstStyle/>
          <a:p>
            <a:endParaRPr lang="en-US" dirty="0"/>
          </a:p>
        </p:txBody>
      </p:sp>
      <p:sp>
        <p:nvSpPr>
          <p:cNvPr id="21" name="Freeform 21"/>
          <p:cNvSpPr/>
          <p:nvPr/>
        </p:nvSpPr>
        <p:spPr>
          <a:xfrm>
            <a:off x="1413841" y="4749075"/>
            <a:ext cx="2741485" cy="4114800"/>
          </a:xfrm>
          <a:custGeom>
            <a:avLst/>
            <a:gdLst/>
            <a:ahLst/>
            <a:cxnLst/>
            <a:rect l="l" t="t" r="r" b="b"/>
            <a:pathLst>
              <a:path w="2741485" h="4114800">
                <a:moveTo>
                  <a:pt x="0" y="0"/>
                </a:moveTo>
                <a:lnTo>
                  <a:pt x="2741486" y="0"/>
                </a:lnTo>
                <a:lnTo>
                  <a:pt x="2741486" y="4114800"/>
                </a:lnTo>
                <a:lnTo>
                  <a:pt x="0" y="4114800"/>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dirty="0"/>
          </a:p>
        </p:txBody>
      </p:sp>
      <p:sp>
        <p:nvSpPr>
          <p:cNvPr id="22" name="TextBox 22"/>
          <p:cNvSpPr txBox="1"/>
          <p:nvPr/>
        </p:nvSpPr>
        <p:spPr>
          <a:xfrm>
            <a:off x="6390284" y="4496118"/>
            <a:ext cx="8276068" cy="448764"/>
          </a:xfrm>
          <a:prstGeom prst="rect">
            <a:avLst/>
          </a:prstGeom>
        </p:spPr>
        <p:txBody>
          <a:bodyPr lIns="0" tIns="0" rIns="0" bIns="0" rtlCol="0" anchor="t">
            <a:spAutoFit/>
          </a:bodyPr>
          <a:lstStyle/>
          <a:p>
            <a:pPr algn="ctr">
              <a:lnSpc>
                <a:spcPts val="3614"/>
              </a:lnSpc>
            </a:pPr>
            <a:r>
              <a:rPr lang="en-US" sz="2582" dirty="0">
                <a:solidFill>
                  <a:srgbClr val="F2F2F2"/>
                </a:solidFill>
                <a:latin typeface="Solway"/>
                <a:ea typeface="Solway"/>
                <a:cs typeface="Solway"/>
                <a:sym typeface="Solway"/>
              </a:rPr>
              <a:t>...for your role in providing meals to NY students!</a:t>
            </a:r>
          </a:p>
        </p:txBody>
      </p:sp>
      <p:sp>
        <p:nvSpPr>
          <p:cNvPr id="23" name="TextBox 23"/>
          <p:cNvSpPr txBox="1"/>
          <p:nvPr/>
        </p:nvSpPr>
        <p:spPr>
          <a:xfrm>
            <a:off x="8994332" y="7766126"/>
            <a:ext cx="2734781" cy="860426"/>
          </a:xfrm>
          <a:prstGeom prst="rect">
            <a:avLst/>
          </a:prstGeom>
        </p:spPr>
        <p:txBody>
          <a:bodyPr lIns="0" tIns="0" rIns="0" bIns="0" rtlCol="0" anchor="t">
            <a:spAutoFit/>
          </a:bodyPr>
          <a:lstStyle/>
          <a:p>
            <a:pPr algn="ctr">
              <a:lnSpc>
                <a:spcPts val="3499"/>
              </a:lnSpc>
              <a:spcBef>
                <a:spcPct val="0"/>
              </a:spcBef>
            </a:pPr>
            <a:r>
              <a:rPr lang="en-US" sz="2499" dirty="0">
                <a:solidFill>
                  <a:srgbClr val="FFFFFF"/>
                </a:solidFill>
                <a:latin typeface="Solway"/>
                <a:ea typeface="Solway"/>
                <a:cs typeface="Solway"/>
                <a:sym typeface="Solway"/>
              </a:rPr>
              <a:t>518-473-8781​</a:t>
            </a:r>
          </a:p>
          <a:p>
            <a:pPr algn="ctr">
              <a:lnSpc>
                <a:spcPts val="3499"/>
              </a:lnSpc>
              <a:spcBef>
                <a:spcPct val="0"/>
              </a:spcBef>
            </a:pPr>
            <a:r>
              <a:rPr lang="en-US" sz="2499" dirty="0">
                <a:solidFill>
                  <a:srgbClr val="FFFFFF"/>
                </a:solidFill>
                <a:latin typeface="Solway"/>
                <a:ea typeface="Solway"/>
                <a:cs typeface="Solway"/>
                <a:sym typeface="Solway"/>
              </a:rPr>
              <a:t>CN@nysed.gov</a:t>
            </a:r>
          </a:p>
        </p:txBody>
      </p:sp>
      <p:sp>
        <p:nvSpPr>
          <p:cNvPr id="24" name="Freeform 24"/>
          <p:cNvSpPr/>
          <p:nvPr/>
        </p:nvSpPr>
        <p:spPr>
          <a:xfrm>
            <a:off x="3168733" y="2880461"/>
            <a:ext cx="986593" cy="1480815"/>
          </a:xfrm>
          <a:custGeom>
            <a:avLst/>
            <a:gdLst/>
            <a:ahLst/>
            <a:cxnLst/>
            <a:rect l="l" t="t" r="r" b="b"/>
            <a:pathLst>
              <a:path w="986593" h="1480815">
                <a:moveTo>
                  <a:pt x="0" y="0"/>
                </a:moveTo>
                <a:lnTo>
                  <a:pt x="986594" y="0"/>
                </a:lnTo>
                <a:lnTo>
                  <a:pt x="986594" y="1480816"/>
                </a:lnTo>
                <a:lnTo>
                  <a:pt x="0" y="1480816"/>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dirty="0"/>
          </a:p>
        </p:txBody>
      </p:sp>
      <p:sp>
        <p:nvSpPr>
          <p:cNvPr id="25" name="Freeform 25"/>
          <p:cNvSpPr/>
          <p:nvPr/>
        </p:nvSpPr>
        <p:spPr>
          <a:xfrm>
            <a:off x="1500208" y="1628982"/>
            <a:ext cx="1418320" cy="2128810"/>
          </a:xfrm>
          <a:custGeom>
            <a:avLst/>
            <a:gdLst/>
            <a:ahLst/>
            <a:cxnLst/>
            <a:rect l="l" t="t" r="r" b="b"/>
            <a:pathLst>
              <a:path w="1418320" h="2128810">
                <a:moveTo>
                  <a:pt x="0" y="0"/>
                </a:moveTo>
                <a:lnTo>
                  <a:pt x="1418320" y="0"/>
                </a:lnTo>
                <a:lnTo>
                  <a:pt x="1418320" y="2128810"/>
                </a:lnTo>
                <a:lnTo>
                  <a:pt x="0" y="2128810"/>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dirty="0"/>
          </a:p>
        </p:txBody>
      </p:sp>
      <p:sp>
        <p:nvSpPr>
          <p:cNvPr id="26" name="Freeform 26"/>
          <p:cNvSpPr/>
          <p:nvPr/>
        </p:nvSpPr>
        <p:spPr>
          <a:xfrm>
            <a:off x="3662030" y="7927821"/>
            <a:ext cx="931059" cy="1397462"/>
          </a:xfrm>
          <a:custGeom>
            <a:avLst/>
            <a:gdLst/>
            <a:ahLst/>
            <a:cxnLst/>
            <a:rect l="l" t="t" r="r" b="b"/>
            <a:pathLst>
              <a:path w="931059" h="1397462">
                <a:moveTo>
                  <a:pt x="0" y="0"/>
                </a:moveTo>
                <a:lnTo>
                  <a:pt x="931059" y="0"/>
                </a:lnTo>
                <a:lnTo>
                  <a:pt x="931059" y="1397462"/>
                </a:lnTo>
                <a:lnTo>
                  <a:pt x="0" y="1397462"/>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dirty="0"/>
          </a:p>
        </p:txBody>
      </p:sp>
      <p:sp>
        <p:nvSpPr>
          <p:cNvPr id="27" name="Freeform 27"/>
          <p:cNvSpPr/>
          <p:nvPr/>
        </p:nvSpPr>
        <p:spPr>
          <a:xfrm>
            <a:off x="1578474" y="9114375"/>
            <a:ext cx="507386" cy="761555"/>
          </a:xfrm>
          <a:custGeom>
            <a:avLst/>
            <a:gdLst/>
            <a:ahLst/>
            <a:cxnLst/>
            <a:rect l="l" t="t" r="r" b="b"/>
            <a:pathLst>
              <a:path w="507386" h="761555">
                <a:moveTo>
                  <a:pt x="0" y="0"/>
                </a:moveTo>
                <a:lnTo>
                  <a:pt x="507386" y="0"/>
                </a:lnTo>
                <a:lnTo>
                  <a:pt x="507386" y="761555"/>
                </a:lnTo>
                <a:lnTo>
                  <a:pt x="0" y="761555"/>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txBody>
          <a:bodyPr/>
          <a:lstStyle/>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B508B"/>
        </a:solidFill>
        <a:effectLst/>
      </p:bgPr>
    </p:bg>
    <p:spTree>
      <p:nvGrpSpPr>
        <p:cNvPr id="1" name=""/>
        <p:cNvGrpSpPr/>
        <p:nvPr/>
      </p:nvGrpSpPr>
      <p:grpSpPr>
        <a:xfrm>
          <a:off x="0" y="0"/>
          <a:ext cx="0" cy="0"/>
          <a:chOff x="0" y="0"/>
          <a:chExt cx="0" cy="0"/>
        </a:xfrm>
      </p:grpSpPr>
      <p:sp>
        <p:nvSpPr>
          <p:cNvPr id="2" name="Freeform 2"/>
          <p:cNvSpPr/>
          <p:nvPr/>
        </p:nvSpPr>
        <p:spPr>
          <a:xfrm>
            <a:off x="16330840" y="8602622"/>
            <a:ext cx="2309983" cy="1881586"/>
          </a:xfrm>
          <a:custGeom>
            <a:avLst/>
            <a:gdLst/>
            <a:ahLst/>
            <a:cxnLst/>
            <a:rect l="l" t="t" r="r" b="b"/>
            <a:pathLst>
              <a:path w="2309983" h="1881586">
                <a:moveTo>
                  <a:pt x="0" y="0"/>
                </a:moveTo>
                <a:lnTo>
                  <a:pt x="2309983" y="0"/>
                </a:lnTo>
                <a:lnTo>
                  <a:pt x="2309983" y="1881586"/>
                </a:lnTo>
                <a:lnTo>
                  <a:pt x="0" y="18815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Freeform 3"/>
          <p:cNvSpPr/>
          <p:nvPr/>
        </p:nvSpPr>
        <p:spPr>
          <a:xfrm>
            <a:off x="14973541" y="5256950"/>
            <a:ext cx="3395240" cy="3117447"/>
          </a:xfrm>
          <a:custGeom>
            <a:avLst/>
            <a:gdLst/>
            <a:ahLst/>
            <a:cxnLst/>
            <a:rect l="l" t="t" r="r" b="b"/>
            <a:pathLst>
              <a:path w="3395240" h="3117447">
                <a:moveTo>
                  <a:pt x="0" y="0"/>
                </a:moveTo>
                <a:lnTo>
                  <a:pt x="3395239" y="0"/>
                </a:lnTo>
                <a:lnTo>
                  <a:pt x="3395239" y="3117447"/>
                </a:lnTo>
                <a:lnTo>
                  <a:pt x="0" y="31174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Freeform 4"/>
          <p:cNvSpPr/>
          <p:nvPr/>
        </p:nvSpPr>
        <p:spPr>
          <a:xfrm rot="-1515289">
            <a:off x="10428773" y="8772137"/>
            <a:ext cx="1938701" cy="2445609"/>
          </a:xfrm>
          <a:custGeom>
            <a:avLst/>
            <a:gdLst/>
            <a:ahLst/>
            <a:cxnLst/>
            <a:rect l="l" t="t" r="r" b="b"/>
            <a:pathLst>
              <a:path w="1938701" h="2445609">
                <a:moveTo>
                  <a:pt x="0" y="0"/>
                </a:moveTo>
                <a:lnTo>
                  <a:pt x="1938700" y="0"/>
                </a:lnTo>
                <a:lnTo>
                  <a:pt x="1938700" y="2445608"/>
                </a:lnTo>
                <a:lnTo>
                  <a:pt x="0" y="24456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reeform 5"/>
          <p:cNvSpPr/>
          <p:nvPr/>
        </p:nvSpPr>
        <p:spPr>
          <a:xfrm>
            <a:off x="16671160" y="3097585"/>
            <a:ext cx="2213903" cy="2355216"/>
          </a:xfrm>
          <a:custGeom>
            <a:avLst/>
            <a:gdLst/>
            <a:ahLst/>
            <a:cxnLst/>
            <a:rect l="l" t="t" r="r" b="b"/>
            <a:pathLst>
              <a:path w="2213903" h="2355216">
                <a:moveTo>
                  <a:pt x="0" y="0"/>
                </a:moveTo>
                <a:lnTo>
                  <a:pt x="2213904" y="0"/>
                </a:lnTo>
                <a:lnTo>
                  <a:pt x="2213904" y="2355216"/>
                </a:lnTo>
                <a:lnTo>
                  <a:pt x="0" y="235521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reeform 6"/>
          <p:cNvSpPr/>
          <p:nvPr/>
        </p:nvSpPr>
        <p:spPr>
          <a:xfrm>
            <a:off x="14157828" y="8789759"/>
            <a:ext cx="2045741" cy="1807691"/>
          </a:xfrm>
          <a:custGeom>
            <a:avLst/>
            <a:gdLst/>
            <a:ahLst/>
            <a:cxnLst/>
            <a:rect l="l" t="t" r="r" b="b"/>
            <a:pathLst>
              <a:path w="2045741" h="1807691">
                <a:moveTo>
                  <a:pt x="0" y="0"/>
                </a:moveTo>
                <a:lnTo>
                  <a:pt x="2045742" y="0"/>
                </a:lnTo>
                <a:lnTo>
                  <a:pt x="2045742" y="1807691"/>
                </a:lnTo>
                <a:lnTo>
                  <a:pt x="0" y="180769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7" name="Group 7"/>
          <p:cNvGrpSpPr/>
          <p:nvPr/>
        </p:nvGrpSpPr>
        <p:grpSpPr>
          <a:xfrm>
            <a:off x="6734114" y="8627768"/>
            <a:ext cx="3082200" cy="2131674"/>
            <a:chOff x="0" y="0"/>
            <a:chExt cx="4109600" cy="2842232"/>
          </a:xfrm>
        </p:grpSpPr>
        <p:sp>
          <p:nvSpPr>
            <p:cNvPr id="8" name="Freeform 8"/>
            <p:cNvSpPr/>
            <p:nvPr/>
          </p:nvSpPr>
          <p:spPr>
            <a:xfrm rot="-199688">
              <a:off x="1509939" y="48870"/>
              <a:ext cx="1736855" cy="1833532"/>
            </a:xfrm>
            <a:custGeom>
              <a:avLst/>
              <a:gdLst/>
              <a:ahLst/>
              <a:cxnLst/>
              <a:rect l="l" t="t" r="r" b="b"/>
              <a:pathLst>
                <a:path w="1736855" h="1833532">
                  <a:moveTo>
                    <a:pt x="0" y="0"/>
                  </a:moveTo>
                  <a:lnTo>
                    <a:pt x="1736855" y="0"/>
                  </a:lnTo>
                  <a:lnTo>
                    <a:pt x="1736855" y="1833532"/>
                  </a:lnTo>
                  <a:lnTo>
                    <a:pt x="0" y="18335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Freeform 9"/>
            <p:cNvSpPr/>
            <p:nvPr/>
          </p:nvSpPr>
          <p:spPr>
            <a:xfrm rot="-1506640">
              <a:off x="296566" y="577357"/>
              <a:ext cx="1677983" cy="1771383"/>
            </a:xfrm>
            <a:custGeom>
              <a:avLst/>
              <a:gdLst/>
              <a:ahLst/>
              <a:cxnLst/>
              <a:rect l="l" t="t" r="r" b="b"/>
              <a:pathLst>
                <a:path w="1677983" h="1771383">
                  <a:moveTo>
                    <a:pt x="0" y="0"/>
                  </a:moveTo>
                  <a:lnTo>
                    <a:pt x="1677983" y="0"/>
                  </a:lnTo>
                  <a:lnTo>
                    <a:pt x="1677983" y="1771383"/>
                  </a:lnTo>
                  <a:lnTo>
                    <a:pt x="0" y="177138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Freeform 10"/>
            <p:cNvSpPr/>
            <p:nvPr/>
          </p:nvSpPr>
          <p:spPr>
            <a:xfrm rot="195943">
              <a:off x="2321930" y="960717"/>
              <a:ext cx="1736855" cy="1833532"/>
            </a:xfrm>
            <a:custGeom>
              <a:avLst/>
              <a:gdLst/>
              <a:ahLst/>
              <a:cxnLst/>
              <a:rect l="l" t="t" r="r" b="b"/>
              <a:pathLst>
                <a:path w="1736855" h="1833532">
                  <a:moveTo>
                    <a:pt x="0" y="0"/>
                  </a:moveTo>
                  <a:lnTo>
                    <a:pt x="1736855" y="0"/>
                  </a:lnTo>
                  <a:lnTo>
                    <a:pt x="1736855" y="1833532"/>
                  </a:lnTo>
                  <a:lnTo>
                    <a:pt x="0" y="183353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1" name="Freeform 11"/>
          <p:cNvSpPr/>
          <p:nvPr/>
        </p:nvSpPr>
        <p:spPr>
          <a:xfrm>
            <a:off x="-1113700" y="7629189"/>
            <a:ext cx="2428977" cy="2771654"/>
          </a:xfrm>
          <a:custGeom>
            <a:avLst/>
            <a:gdLst/>
            <a:ahLst/>
            <a:cxnLst/>
            <a:rect l="l" t="t" r="r" b="b"/>
            <a:pathLst>
              <a:path w="2428977" h="2771654">
                <a:moveTo>
                  <a:pt x="0" y="0"/>
                </a:moveTo>
                <a:lnTo>
                  <a:pt x="2428977" y="0"/>
                </a:lnTo>
                <a:lnTo>
                  <a:pt x="2428977" y="2771655"/>
                </a:lnTo>
                <a:lnTo>
                  <a:pt x="0" y="277165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Freeform 12"/>
          <p:cNvSpPr/>
          <p:nvPr/>
        </p:nvSpPr>
        <p:spPr>
          <a:xfrm rot="-10315724">
            <a:off x="4641915" y="9307665"/>
            <a:ext cx="3302242" cy="3691531"/>
          </a:xfrm>
          <a:custGeom>
            <a:avLst/>
            <a:gdLst/>
            <a:ahLst/>
            <a:cxnLst/>
            <a:rect l="l" t="t" r="r" b="b"/>
            <a:pathLst>
              <a:path w="3302242" h="3691531">
                <a:moveTo>
                  <a:pt x="0" y="0"/>
                </a:moveTo>
                <a:lnTo>
                  <a:pt x="3302242" y="0"/>
                </a:lnTo>
                <a:lnTo>
                  <a:pt x="3302242" y="3691531"/>
                </a:lnTo>
                <a:lnTo>
                  <a:pt x="0" y="369153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3" name="Group 13"/>
          <p:cNvGrpSpPr>
            <a:grpSpLocks noChangeAspect="1"/>
          </p:cNvGrpSpPr>
          <p:nvPr/>
        </p:nvGrpSpPr>
        <p:grpSpPr>
          <a:xfrm>
            <a:off x="-391844" y="-155864"/>
            <a:ext cx="10006763" cy="10006763"/>
            <a:chOff x="0" y="0"/>
            <a:chExt cx="6350000" cy="6350000"/>
          </a:xfrm>
        </p:grpSpPr>
        <p:sp>
          <p:nvSpPr>
            <p:cNvPr id="14" name="Freeform 14"/>
            <p:cNvSpPr/>
            <p:nvPr/>
          </p:nvSpPr>
          <p:spPr>
            <a:xfrm>
              <a:off x="-95250" y="-95250"/>
              <a:ext cx="6540500" cy="6540500"/>
            </a:xfrm>
            <a:custGeom>
              <a:avLst/>
              <a:gdLst/>
              <a:ahLst/>
              <a:cxnLst/>
              <a:rect l="l" t="t" r="r" b="b"/>
              <a:pathLst>
                <a:path w="6540500" h="6540500">
                  <a:moveTo>
                    <a:pt x="382270" y="3964940"/>
                  </a:moveTo>
                  <a:lnTo>
                    <a:pt x="736600" y="4319270"/>
                  </a:lnTo>
                  <a:lnTo>
                    <a:pt x="736600" y="4820920"/>
                  </a:lnTo>
                  <a:cubicBezTo>
                    <a:pt x="736600" y="5360670"/>
                    <a:pt x="1178560" y="5803900"/>
                    <a:pt x="1719580" y="5803900"/>
                  </a:cubicBezTo>
                  <a:lnTo>
                    <a:pt x="2221230" y="5803900"/>
                  </a:lnTo>
                  <a:lnTo>
                    <a:pt x="2575560" y="6158230"/>
                  </a:lnTo>
                  <a:cubicBezTo>
                    <a:pt x="2957830" y="6540500"/>
                    <a:pt x="3582670" y="6540500"/>
                    <a:pt x="3964940" y="6158230"/>
                  </a:cubicBezTo>
                  <a:lnTo>
                    <a:pt x="4319270" y="5803900"/>
                  </a:lnTo>
                  <a:lnTo>
                    <a:pt x="4820920" y="5803900"/>
                  </a:lnTo>
                  <a:cubicBezTo>
                    <a:pt x="5360670" y="5803900"/>
                    <a:pt x="5803900" y="5361940"/>
                    <a:pt x="5803900" y="4820920"/>
                  </a:cubicBezTo>
                  <a:lnTo>
                    <a:pt x="5803900" y="4319270"/>
                  </a:lnTo>
                  <a:lnTo>
                    <a:pt x="6158230" y="3964940"/>
                  </a:lnTo>
                  <a:cubicBezTo>
                    <a:pt x="6540500" y="3582670"/>
                    <a:pt x="6540500" y="2957830"/>
                    <a:pt x="6158230" y="2575560"/>
                  </a:cubicBezTo>
                  <a:lnTo>
                    <a:pt x="5803900" y="2221230"/>
                  </a:lnTo>
                  <a:lnTo>
                    <a:pt x="5803900" y="1719580"/>
                  </a:lnTo>
                  <a:cubicBezTo>
                    <a:pt x="5803900" y="1179830"/>
                    <a:pt x="5361940" y="736600"/>
                    <a:pt x="4820920" y="736600"/>
                  </a:cubicBezTo>
                  <a:lnTo>
                    <a:pt x="4319270" y="736600"/>
                  </a:lnTo>
                  <a:lnTo>
                    <a:pt x="3964940" y="382270"/>
                  </a:lnTo>
                  <a:cubicBezTo>
                    <a:pt x="3582670" y="0"/>
                    <a:pt x="2957830" y="0"/>
                    <a:pt x="2575560" y="382270"/>
                  </a:cubicBezTo>
                  <a:lnTo>
                    <a:pt x="2221230" y="736600"/>
                  </a:lnTo>
                  <a:lnTo>
                    <a:pt x="1719580" y="736600"/>
                  </a:lnTo>
                  <a:cubicBezTo>
                    <a:pt x="1179830" y="736600"/>
                    <a:pt x="736600" y="1178560"/>
                    <a:pt x="736600" y="1719580"/>
                  </a:cubicBezTo>
                  <a:lnTo>
                    <a:pt x="736600" y="2221230"/>
                  </a:lnTo>
                  <a:lnTo>
                    <a:pt x="382270" y="2575560"/>
                  </a:lnTo>
                  <a:cubicBezTo>
                    <a:pt x="0" y="2957830"/>
                    <a:pt x="0" y="3582670"/>
                    <a:pt x="382270" y="3964940"/>
                  </a:cubicBezTo>
                  <a:close/>
                </a:path>
              </a:pathLst>
            </a:custGeom>
            <a:solidFill>
              <a:srgbClr val="F26D3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Freeform 15"/>
            <p:cNvSpPr/>
            <p:nvPr/>
          </p:nvSpPr>
          <p:spPr>
            <a:xfrm>
              <a:off x="668020" y="668020"/>
              <a:ext cx="5013960" cy="5013960"/>
            </a:xfrm>
            <a:custGeom>
              <a:avLst/>
              <a:gdLst/>
              <a:ahLst/>
              <a:cxnLst/>
              <a:rect l="l" t="t" r="r" b="b"/>
              <a:pathLst>
                <a:path w="5013960" h="5013960">
                  <a:moveTo>
                    <a:pt x="0" y="2506980"/>
                  </a:moveTo>
                  <a:cubicBezTo>
                    <a:pt x="0" y="3891280"/>
                    <a:pt x="1122680" y="5013960"/>
                    <a:pt x="2506980" y="5013960"/>
                  </a:cubicBezTo>
                  <a:cubicBezTo>
                    <a:pt x="3891280" y="5013960"/>
                    <a:pt x="5013960" y="3891280"/>
                    <a:pt x="5013960" y="2506980"/>
                  </a:cubicBezTo>
                  <a:cubicBezTo>
                    <a:pt x="5013960" y="1122680"/>
                    <a:pt x="3891280" y="0"/>
                    <a:pt x="2506980" y="0"/>
                  </a:cubicBezTo>
                  <a:cubicBezTo>
                    <a:pt x="1122680" y="0"/>
                    <a:pt x="0" y="1122680"/>
                    <a:pt x="0" y="2506980"/>
                  </a:cubicBezTo>
                  <a:close/>
                </a:path>
              </a:pathLst>
            </a:custGeom>
            <a:blipFill>
              <a:blip r:embed="rId23"/>
              <a:stretch>
                <a:fillRect l="-6535" t="-13700" r="-758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6" name="Group 16"/>
          <p:cNvGrpSpPr/>
          <p:nvPr/>
        </p:nvGrpSpPr>
        <p:grpSpPr>
          <a:xfrm>
            <a:off x="8968699" y="3003450"/>
            <a:ext cx="7934148" cy="6690155"/>
            <a:chOff x="0" y="0"/>
            <a:chExt cx="2089652" cy="1762016"/>
          </a:xfrm>
        </p:grpSpPr>
        <p:sp>
          <p:nvSpPr>
            <p:cNvPr id="17" name="Freeform 17"/>
            <p:cNvSpPr/>
            <p:nvPr/>
          </p:nvSpPr>
          <p:spPr>
            <a:xfrm>
              <a:off x="0" y="0"/>
              <a:ext cx="2089652" cy="1762016"/>
            </a:xfrm>
            <a:custGeom>
              <a:avLst/>
              <a:gdLst/>
              <a:ahLst/>
              <a:cxnLst/>
              <a:rect l="l" t="t" r="r" b="b"/>
              <a:pathLst>
                <a:path w="2089652" h="1762016">
                  <a:moveTo>
                    <a:pt x="49764" y="0"/>
                  </a:moveTo>
                  <a:lnTo>
                    <a:pt x="2039888" y="0"/>
                  </a:lnTo>
                  <a:cubicBezTo>
                    <a:pt x="2067372" y="0"/>
                    <a:pt x="2089652" y="22280"/>
                    <a:pt x="2089652" y="49764"/>
                  </a:cubicBezTo>
                  <a:lnTo>
                    <a:pt x="2089652" y="1712252"/>
                  </a:lnTo>
                  <a:cubicBezTo>
                    <a:pt x="2089652" y="1725450"/>
                    <a:pt x="2084409" y="1738108"/>
                    <a:pt x="2075076" y="1747440"/>
                  </a:cubicBezTo>
                  <a:cubicBezTo>
                    <a:pt x="2065744" y="1756773"/>
                    <a:pt x="2053086" y="1762016"/>
                    <a:pt x="2039888" y="1762016"/>
                  </a:cubicBezTo>
                  <a:lnTo>
                    <a:pt x="49764" y="1762016"/>
                  </a:lnTo>
                  <a:cubicBezTo>
                    <a:pt x="36566" y="1762016"/>
                    <a:pt x="23908" y="1756773"/>
                    <a:pt x="14576" y="1747440"/>
                  </a:cubicBezTo>
                  <a:cubicBezTo>
                    <a:pt x="5243" y="1738108"/>
                    <a:pt x="0" y="1725450"/>
                    <a:pt x="0" y="1712252"/>
                  </a:cubicBezTo>
                  <a:lnTo>
                    <a:pt x="0" y="49764"/>
                  </a:lnTo>
                  <a:cubicBezTo>
                    <a:pt x="0" y="36566"/>
                    <a:pt x="5243" y="23908"/>
                    <a:pt x="14576" y="14576"/>
                  </a:cubicBezTo>
                  <a:cubicBezTo>
                    <a:pt x="23908" y="5243"/>
                    <a:pt x="36566" y="0"/>
                    <a:pt x="49764" y="0"/>
                  </a:cubicBezTo>
                  <a:close/>
                </a:path>
              </a:pathLst>
            </a:custGeom>
            <a:solidFill>
              <a:srgbClr val="C6E0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extBox 18"/>
            <p:cNvSpPr txBox="1"/>
            <p:nvPr/>
          </p:nvSpPr>
          <p:spPr>
            <a:xfrm>
              <a:off x="0" y="-28575"/>
              <a:ext cx="2089652" cy="1790591"/>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9" name="Group 19"/>
          <p:cNvGrpSpPr/>
          <p:nvPr/>
        </p:nvGrpSpPr>
        <p:grpSpPr>
          <a:xfrm>
            <a:off x="9247162" y="3184425"/>
            <a:ext cx="7423999" cy="6358990"/>
            <a:chOff x="0" y="0"/>
            <a:chExt cx="9898665" cy="8478654"/>
          </a:xfrm>
        </p:grpSpPr>
        <p:grpSp>
          <p:nvGrpSpPr>
            <p:cNvPr id="20" name="Group 20"/>
            <p:cNvGrpSpPr/>
            <p:nvPr/>
          </p:nvGrpSpPr>
          <p:grpSpPr>
            <a:xfrm>
              <a:off x="0" y="0"/>
              <a:ext cx="9898665" cy="8478654"/>
              <a:chOff x="0" y="0"/>
              <a:chExt cx="1955292" cy="1674796"/>
            </a:xfrm>
          </p:grpSpPr>
          <p:sp>
            <p:nvSpPr>
              <p:cNvPr id="21" name="Freeform 21"/>
              <p:cNvSpPr/>
              <p:nvPr/>
            </p:nvSpPr>
            <p:spPr>
              <a:xfrm>
                <a:off x="0" y="0"/>
                <a:ext cx="1955292" cy="1674796"/>
              </a:xfrm>
              <a:custGeom>
                <a:avLst/>
                <a:gdLst/>
                <a:ahLst/>
                <a:cxnLst/>
                <a:rect l="l" t="t" r="r" b="b"/>
                <a:pathLst>
                  <a:path w="1955292" h="1674796">
                    <a:moveTo>
                      <a:pt x="53184" y="0"/>
                    </a:moveTo>
                    <a:lnTo>
                      <a:pt x="1902108" y="0"/>
                    </a:lnTo>
                    <a:cubicBezTo>
                      <a:pt x="1916213" y="0"/>
                      <a:pt x="1929741" y="5603"/>
                      <a:pt x="1939715" y="15577"/>
                    </a:cubicBezTo>
                    <a:cubicBezTo>
                      <a:pt x="1949689" y="25551"/>
                      <a:pt x="1955292" y="39079"/>
                      <a:pt x="1955292" y="53184"/>
                    </a:cubicBezTo>
                    <a:lnTo>
                      <a:pt x="1955292" y="1621612"/>
                    </a:lnTo>
                    <a:cubicBezTo>
                      <a:pt x="1955292" y="1635717"/>
                      <a:pt x="1949689" y="1649245"/>
                      <a:pt x="1939715" y="1659219"/>
                    </a:cubicBezTo>
                    <a:cubicBezTo>
                      <a:pt x="1929741" y="1669192"/>
                      <a:pt x="1916213" y="1674796"/>
                      <a:pt x="1902108" y="1674796"/>
                    </a:cubicBezTo>
                    <a:lnTo>
                      <a:pt x="53184" y="1674796"/>
                    </a:lnTo>
                    <a:cubicBezTo>
                      <a:pt x="39079" y="1674796"/>
                      <a:pt x="25551" y="1669192"/>
                      <a:pt x="15577" y="1659219"/>
                    </a:cubicBezTo>
                    <a:cubicBezTo>
                      <a:pt x="5603" y="1649245"/>
                      <a:pt x="0" y="1635717"/>
                      <a:pt x="0" y="1621612"/>
                    </a:cubicBezTo>
                    <a:lnTo>
                      <a:pt x="0" y="53184"/>
                    </a:lnTo>
                    <a:cubicBezTo>
                      <a:pt x="0" y="39079"/>
                      <a:pt x="5603" y="25551"/>
                      <a:pt x="15577" y="15577"/>
                    </a:cubicBezTo>
                    <a:cubicBezTo>
                      <a:pt x="25551" y="5603"/>
                      <a:pt x="39079" y="0"/>
                      <a:pt x="53184" y="0"/>
                    </a:cubicBezTo>
                    <a:close/>
                  </a:path>
                </a:pathLst>
              </a:custGeom>
              <a:solidFill>
                <a:srgbClr val="E6A42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TextBox 22"/>
              <p:cNvSpPr txBox="1"/>
              <p:nvPr/>
            </p:nvSpPr>
            <p:spPr>
              <a:xfrm>
                <a:off x="0" y="-28575"/>
                <a:ext cx="1955292" cy="1703371"/>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3" name="TextBox 23"/>
            <p:cNvSpPr txBox="1"/>
            <p:nvPr/>
          </p:nvSpPr>
          <p:spPr>
            <a:xfrm>
              <a:off x="386700" y="152543"/>
              <a:ext cx="9040776" cy="8147530"/>
            </a:xfrm>
            <a:prstGeom prst="rect">
              <a:avLst/>
            </a:prstGeom>
          </p:spPr>
          <p:txBody>
            <a:bodyPr lIns="0" tIns="0" rIns="0" bIns="0" rtlCol="0" anchor="t">
              <a:spAutoFit/>
            </a:bodyPr>
            <a:lstStyle/>
            <a:p>
              <a:pPr marL="0" marR="0" lvl="0" indent="0" algn="l" defTabSz="914400" rtl="0" eaLnBrk="1" fontAlgn="auto" latinLnBrk="0" hangingPunct="1">
                <a:lnSpc>
                  <a:spcPts val="4759"/>
                </a:lnSpc>
                <a:spcBef>
                  <a:spcPts val="0"/>
                </a:spcBef>
                <a:spcAft>
                  <a:spcPts val="0"/>
                </a:spcAft>
                <a:buClrTx/>
                <a:buSzTx/>
                <a:buFontTx/>
                <a:buNone/>
                <a:tabLst/>
                <a:defRPr/>
              </a:pPr>
              <a:r>
                <a:rPr kumimoji="0" lang="en-US" sz="3399" b="1" i="0" u="none" strike="noStrike" kern="1200" cap="none" spc="0" normalizeH="0" baseline="0" noProof="0" dirty="0">
                  <a:ln>
                    <a:noFill/>
                  </a:ln>
                  <a:solidFill>
                    <a:srgbClr val="000000"/>
                  </a:solidFill>
                  <a:effectLst/>
                  <a:uLnTx/>
                  <a:uFillTx/>
                  <a:latin typeface="Solway Bold"/>
                  <a:ea typeface="Solway Bold"/>
                  <a:cs typeface="Solway Bold"/>
                  <a:sym typeface="Solway Bold"/>
                </a:rPr>
                <a:t>As an SFA:</a:t>
              </a:r>
            </a:p>
            <a:p>
              <a:pPr marL="734059" marR="0" lvl="1" indent="-367030" algn="l" defTabSz="914400" rtl="0" eaLnBrk="1" fontAlgn="auto" latinLnBrk="0" hangingPunct="1">
                <a:lnSpc>
                  <a:spcPts val="4759"/>
                </a:lnSpc>
                <a:spcBef>
                  <a:spcPts val="0"/>
                </a:spcBef>
                <a:spcAft>
                  <a:spcPts val="0"/>
                </a:spcAft>
                <a:buClrTx/>
                <a:buSzTx/>
                <a:buFont typeface="Arial"/>
                <a:buChar char="•"/>
                <a:tabLst/>
                <a:defRPr/>
              </a:pPr>
              <a:r>
                <a:rPr kumimoji="0" lang="en-US" sz="3399" b="0" i="0" u="none" strike="noStrike" kern="1200" cap="none" spc="0" normalizeH="0" baseline="0" noProof="0" dirty="0">
                  <a:ln>
                    <a:noFill/>
                  </a:ln>
                  <a:solidFill>
                    <a:srgbClr val="000000"/>
                  </a:solidFill>
                  <a:effectLst/>
                  <a:uLnTx/>
                  <a:uFillTx/>
                  <a:latin typeface="Solway"/>
                  <a:ea typeface="Solway"/>
                  <a:cs typeface="Solway"/>
                  <a:sym typeface="Solway"/>
                </a:rPr>
                <a:t>Program responsibilities fall on the SFA for all approved Recipient Agencies (RAs).</a:t>
              </a:r>
            </a:p>
            <a:p>
              <a:pPr marL="0" marR="0" lvl="0" indent="0" algn="l" defTabSz="914400" rtl="0" eaLnBrk="1" fontAlgn="auto" latinLnBrk="0" hangingPunct="1">
                <a:lnSpc>
                  <a:spcPts val="4759"/>
                </a:lnSpc>
                <a:spcBef>
                  <a:spcPts val="0"/>
                </a:spcBef>
                <a:spcAft>
                  <a:spcPts val="0"/>
                </a:spcAft>
                <a:buClrTx/>
                <a:buSzTx/>
                <a:buFontTx/>
                <a:buNone/>
                <a:tabLst/>
                <a:defRPr/>
              </a:pPr>
              <a:endParaRPr kumimoji="0" lang="en-US" sz="3399" b="0" i="0" u="none" strike="noStrike" kern="1200" cap="none" spc="0" normalizeH="0" baseline="0" noProof="0" dirty="0">
                <a:ln>
                  <a:noFill/>
                </a:ln>
                <a:solidFill>
                  <a:srgbClr val="000000"/>
                </a:solidFill>
                <a:effectLst/>
                <a:uLnTx/>
                <a:uFillTx/>
                <a:latin typeface="Solway"/>
                <a:ea typeface="Solway"/>
                <a:cs typeface="Solway"/>
                <a:sym typeface="Solway"/>
              </a:endParaRPr>
            </a:p>
            <a:p>
              <a:pPr marL="0" marR="0" lvl="0" indent="0" algn="l" defTabSz="914400" rtl="0" eaLnBrk="1" fontAlgn="auto" latinLnBrk="0" hangingPunct="1">
                <a:lnSpc>
                  <a:spcPts val="4759"/>
                </a:lnSpc>
                <a:spcBef>
                  <a:spcPts val="0"/>
                </a:spcBef>
                <a:spcAft>
                  <a:spcPts val="0"/>
                </a:spcAft>
                <a:buClrTx/>
                <a:buSzTx/>
                <a:buFontTx/>
                <a:buNone/>
                <a:tabLst/>
                <a:defRPr/>
              </a:pPr>
              <a:r>
                <a:rPr kumimoji="0" lang="en-US" sz="3399" b="1" i="0" u="none" strike="noStrike" kern="1200" cap="none" spc="0" normalizeH="0" baseline="0" noProof="0" dirty="0">
                  <a:ln>
                    <a:noFill/>
                  </a:ln>
                  <a:solidFill>
                    <a:srgbClr val="000000"/>
                  </a:solidFill>
                  <a:effectLst/>
                  <a:uLnTx/>
                  <a:uFillTx/>
                  <a:latin typeface="Solway Bold"/>
                  <a:ea typeface="Solway Bold"/>
                  <a:cs typeface="Solway Bold"/>
                  <a:sym typeface="Solway Bold"/>
                </a:rPr>
                <a:t>As an RA under an SFA:</a:t>
              </a:r>
            </a:p>
            <a:p>
              <a:pPr marL="734059" marR="0" lvl="1" indent="-367030" algn="l" defTabSz="914400" rtl="0" eaLnBrk="1" fontAlgn="auto" latinLnBrk="0" hangingPunct="1">
                <a:lnSpc>
                  <a:spcPts val="4759"/>
                </a:lnSpc>
                <a:spcBef>
                  <a:spcPts val="0"/>
                </a:spcBef>
                <a:spcAft>
                  <a:spcPts val="0"/>
                </a:spcAft>
                <a:buClrTx/>
                <a:buSzTx/>
                <a:buFont typeface="Arial"/>
                <a:buChar char="•"/>
                <a:tabLst/>
                <a:defRPr/>
              </a:pPr>
              <a:r>
                <a:rPr kumimoji="0" lang="en-US" sz="3399" b="0" i="0" u="none" strike="noStrike" kern="1200" cap="none" spc="0" normalizeH="0" baseline="0" noProof="0" dirty="0">
                  <a:ln>
                    <a:noFill/>
                  </a:ln>
                  <a:solidFill>
                    <a:srgbClr val="000000"/>
                  </a:solidFill>
                  <a:effectLst/>
                  <a:uLnTx/>
                  <a:uFillTx/>
                  <a:latin typeface="Solway"/>
                  <a:ea typeface="Solway"/>
                  <a:cs typeface="Solway"/>
                  <a:sym typeface="Solway"/>
                </a:rPr>
                <a:t>SFA must apply on behalf of the RA.</a:t>
              </a:r>
            </a:p>
            <a:p>
              <a:pPr marL="734059" marR="0" lvl="1" indent="-367030" algn="l" defTabSz="914400" rtl="0" eaLnBrk="1" fontAlgn="auto" latinLnBrk="0" hangingPunct="1">
                <a:lnSpc>
                  <a:spcPts val="4759"/>
                </a:lnSpc>
                <a:spcBef>
                  <a:spcPts val="0"/>
                </a:spcBef>
                <a:spcAft>
                  <a:spcPts val="0"/>
                </a:spcAft>
                <a:buClrTx/>
                <a:buSzTx/>
                <a:buFont typeface="Arial"/>
                <a:buChar char="•"/>
                <a:tabLst/>
                <a:defRPr/>
              </a:pPr>
              <a:r>
                <a:rPr kumimoji="0" lang="en-US" sz="3399" b="0" i="0" u="none" strike="noStrike" kern="1200" cap="none" spc="0" normalizeH="0" baseline="0" noProof="0" dirty="0">
                  <a:ln>
                    <a:noFill/>
                  </a:ln>
                  <a:solidFill>
                    <a:srgbClr val="000000"/>
                  </a:solidFill>
                  <a:effectLst/>
                  <a:uLnTx/>
                  <a:uFillTx/>
                  <a:latin typeface="Solway"/>
                  <a:ea typeface="Solway"/>
                  <a:cs typeface="Solway"/>
                  <a:sym typeface="Solway"/>
                </a:rPr>
                <a:t>SFA maintains full program responsibility.</a:t>
              </a:r>
            </a:p>
          </p:txBody>
        </p:sp>
      </p:grpSp>
      <p:sp>
        <p:nvSpPr>
          <p:cNvPr id="24" name="Freeform 24"/>
          <p:cNvSpPr/>
          <p:nvPr/>
        </p:nvSpPr>
        <p:spPr>
          <a:xfrm>
            <a:off x="624581" y="9094124"/>
            <a:ext cx="2401290" cy="2034548"/>
          </a:xfrm>
          <a:custGeom>
            <a:avLst/>
            <a:gdLst/>
            <a:ahLst/>
            <a:cxnLst/>
            <a:rect l="l" t="t" r="r" b="b"/>
            <a:pathLst>
              <a:path w="2401290" h="2034548">
                <a:moveTo>
                  <a:pt x="0" y="0"/>
                </a:moveTo>
                <a:lnTo>
                  <a:pt x="2401290" y="0"/>
                </a:lnTo>
                <a:lnTo>
                  <a:pt x="2401290" y="2034548"/>
                </a:lnTo>
                <a:lnTo>
                  <a:pt x="0" y="2034548"/>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5" name="Group 25"/>
          <p:cNvGrpSpPr/>
          <p:nvPr/>
        </p:nvGrpSpPr>
        <p:grpSpPr>
          <a:xfrm>
            <a:off x="3025871" y="8901214"/>
            <a:ext cx="3164167" cy="385820"/>
            <a:chOff x="0" y="0"/>
            <a:chExt cx="833361" cy="101615"/>
          </a:xfrm>
        </p:grpSpPr>
        <p:sp>
          <p:nvSpPr>
            <p:cNvPr id="26" name="Freeform 26"/>
            <p:cNvSpPr/>
            <p:nvPr/>
          </p:nvSpPr>
          <p:spPr>
            <a:xfrm>
              <a:off x="0" y="0"/>
              <a:ext cx="833361" cy="101615"/>
            </a:xfrm>
            <a:custGeom>
              <a:avLst/>
              <a:gdLst/>
              <a:ahLst/>
              <a:cxnLst/>
              <a:rect l="l" t="t" r="r" b="b"/>
              <a:pathLst>
                <a:path w="833361" h="101615">
                  <a:moveTo>
                    <a:pt x="50808" y="0"/>
                  </a:moveTo>
                  <a:lnTo>
                    <a:pt x="782553" y="0"/>
                  </a:lnTo>
                  <a:cubicBezTo>
                    <a:pt x="796028" y="0"/>
                    <a:pt x="808951" y="5353"/>
                    <a:pt x="818480" y="14881"/>
                  </a:cubicBezTo>
                  <a:cubicBezTo>
                    <a:pt x="828008" y="24409"/>
                    <a:pt x="833361" y="37333"/>
                    <a:pt x="833361" y="50808"/>
                  </a:cubicBezTo>
                  <a:lnTo>
                    <a:pt x="833361" y="50808"/>
                  </a:lnTo>
                  <a:cubicBezTo>
                    <a:pt x="833361" y="64283"/>
                    <a:pt x="828008" y="77206"/>
                    <a:pt x="818480" y="86734"/>
                  </a:cubicBezTo>
                  <a:cubicBezTo>
                    <a:pt x="808951" y="96262"/>
                    <a:pt x="796028" y="101615"/>
                    <a:pt x="782553" y="101615"/>
                  </a:cubicBezTo>
                  <a:lnTo>
                    <a:pt x="50808" y="101615"/>
                  </a:lnTo>
                  <a:cubicBezTo>
                    <a:pt x="37333" y="101615"/>
                    <a:pt x="24409" y="96262"/>
                    <a:pt x="14881" y="86734"/>
                  </a:cubicBezTo>
                  <a:cubicBezTo>
                    <a:pt x="5353" y="77206"/>
                    <a:pt x="0" y="64283"/>
                    <a:pt x="0" y="50808"/>
                  </a:cubicBezTo>
                  <a:lnTo>
                    <a:pt x="0" y="50808"/>
                  </a:lnTo>
                  <a:cubicBezTo>
                    <a:pt x="0" y="37333"/>
                    <a:pt x="5353" y="24409"/>
                    <a:pt x="14881" y="14881"/>
                  </a:cubicBezTo>
                  <a:cubicBezTo>
                    <a:pt x="24409" y="5353"/>
                    <a:pt x="37333" y="0"/>
                    <a:pt x="50808" y="0"/>
                  </a:cubicBezTo>
                  <a:close/>
                </a:path>
              </a:pathLst>
            </a:custGeom>
            <a:solidFill>
              <a:srgbClr val="92BF1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7" name="TextBox 27"/>
            <p:cNvSpPr txBox="1"/>
            <p:nvPr/>
          </p:nvSpPr>
          <p:spPr>
            <a:xfrm>
              <a:off x="0" y="-28575"/>
              <a:ext cx="833361" cy="130190"/>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8" name="TextBox 28"/>
          <p:cNvSpPr txBox="1"/>
          <p:nvPr/>
        </p:nvSpPr>
        <p:spPr>
          <a:xfrm>
            <a:off x="8186955" y="247650"/>
            <a:ext cx="9454740" cy="2322616"/>
          </a:xfrm>
          <a:prstGeom prst="rect">
            <a:avLst/>
          </a:prstGeom>
        </p:spPr>
        <p:txBody>
          <a:bodyPr lIns="0" tIns="0" rIns="0" bIns="0" rtlCol="0" anchor="t">
            <a:spAutoFit/>
          </a:bodyPr>
          <a:lstStyle/>
          <a:p>
            <a:pPr marL="0" marR="0" lvl="0" indent="0" algn="ctr" defTabSz="914400" rtl="0" eaLnBrk="1" fontAlgn="auto" latinLnBrk="0" hangingPunct="1">
              <a:lnSpc>
                <a:spcPts val="8833"/>
              </a:lnSpc>
              <a:spcBef>
                <a:spcPts val="0"/>
              </a:spcBef>
              <a:spcAft>
                <a:spcPts val="0"/>
              </a:spcAft>
              <a:buClrTx/>
              <a:buSzTx/>
              <a:buFontTx/>
              <a:buNone/>
              <a:tabLst/>
              <a:defRPr/>
            </a:pPr>
            <a:r>
              <a:rPr kumimoji="0" lang="en-US" sz="9601" b="1" i="0" u="none" strike="noStrike" kern="1200" cap="none" spc="0" normalizeH="0" baseline="0" noProof="0" dirty="0">
                <a:ln>
                  <a:noFill/>
                </a:ln>
                <a:solidFill>
                  <a:srgbClr val="FFDE59"/>
                </a:solidFill>
                <a:effectLst/>
                <a:uLnTx/>
                <a:uFillTx/>
                <a:latin typeface="Solway Bold"/>
                <a:ea typeface="Solway Bold"/>
                <a:cs typeface="Solway Bold"/>
                <a:sym typeface="Solway Bold"/>
              </a:rPr>
              <a:t>Program Operations</a:t>
            </a:r>
          </a:p>
        </p:txBody>
      </p:sp>
      <p:sp>
        <p:nvSpPr>
          <p:cNvPr id="29" name="TextBox 29"/>
          <p:cNvSpPr txBox="1"/>
          <p:nvPr/>
        </p:nvSpPr>
        <p:spPr>
          <a:xfrm>
            <a:off x="3383689" y="8921721"/>
            <a:ext cx="2455696" cy="306705"/>
          </a:xfrm>
          <a:prstGeom prst="rect">
            <a:avLst/>
          </a:prstGeom>
        </p:spPr>
        <p:txBody>
          <a:bodyPr lIns="0" tIns="0" rIns="0" bIns="0" rtlCol="0" anchor="t">
            <a:spAutoFit/>
          </a:bodyPr>
          <a:lstStyle/>
          <a:p>
            <a:pPr marL="0" marR="0" lvl="0" indent="0" algn="ctr" defTabSz="914400" rtl="0" eaLnBrk="1" fontAlgn="auto" latinLnBrk="0" hangingPunct="1">
              <a:lnSpc>
                <a:spcPts val="2519"/>
              </a:lnSpc>
              <a:spcBef>
                <a:spcPct val="0"/>
              </a:spcBef>
              <a:spcAft>
                <a:spcPts val="0"/>
              </a:spcAft>
              <a:buClrTx/>
              <a:buSzTx/>
              <a:buFontTx/>
              <a:buNone/>
              <a:tabLst/>
              <a:defRPr/>
            </a:pPr>
            <a:r>
              <a:rPr kumimoji="0" lang="en-US" sz="1799" b="1" i="0" u="none" strike="noStrike" kern="1200" cap="none" spc="0" normalizeH="0" baseline="0" noProof="0" dirty="0">
                <a:ln>
                  <a:noFill/>
                </a:ln>
                <a:solidFill>
                  <a:srgbClr val="000000"/>
                </a:solidFill>
                <a:effectLst/>
                <a:uLnTx/>
                <a:uFillTx/>
                <a:latin typeface="Solway Bold"/>
                <a:ea typeface="Solway Bold"/>
                <a:cs typeface="Solway Bold"/>
                <a:sym typeface="Solway Bold"/>
              </a:rPr>
              <a:t>BUFFALO CITY SD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B508B"/>
        </a:solidFill>
        <a:effectLst/>
      </p:bgPr>
    </p:bg>
    <p:spTree>
      <p:nvGrpSpPr>
        <p:cNvPr id="1" name=""/>
        <p:cNvGrpSpPr/>
        <p:nvPr/>
      </p:nvGrpSpPr>
      <p:grpSpPr>
        <a:xfrm>
          <a:off x="0" y="0"/>
          <a:ext cx="0" cy="0"/>
          <a:chOff x="0" y="0"/>
          <a:chExt cx="0" cy="0"/>
        </a:xfrm>
      </p:grpSpPr>
      <p:sp>
        <p:nvSpPr>
          <p:cNvPr id="2" name="Freeform 2"/>
          <p:cNvSpPr/>
          <p:nvPr/>
        </p:nvSpPr>
        <p:spPr>
          <a:xfrm>
            <a:off x="10416472" y="333518"/>
            <a:ext cx="7702109" cy="7064293"/>
          </a:xfrm>
          <a:custGeom>
            <a:avLst/>
            <a:gdLst/>
            <a:ahLst/>
            <a:cxnLst/>
            <a:rect l="l" t="t" r="r" b="b"/>
            <a:pathLst>
              <a:path w="7702109" h="7064293">
                <a:moveTo>
                  <a:pt x="0" y="0"/>
                </a:moveTo>
                <a:lnTo>
                  <a:pt x="7702109" y="0"/>
                </a:lnTo>
                <a:lnTo>
                  <a:pt x="7702109" y="7064293"/>
                </a:lnTo>
                <a:lnTo>
                  <a:pt x="0" y="706429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Freeform 3"/>
          <p:cNvSpPr/>
          <p:nvPr/>
        </p:nvSpPr>
        <p:spPr>
          <a:xfrm rot="4555146">
            <a:off x="14896744" y="8642000"/>
            <a:ext cx="1712843" cy="1822174"/>
          </a:xfrm>
          <a:custGeom>
            <a:avLst/>
            <a:gdLst/>
            <a:ahLst/>
            <a:cxnLst/>
            <a:rect l="l" t="t" r="r" b="b"/>
            <a:pathLst>
              <a:path w="1712843" h="1822174">
                <a:moveTo>
                  <a:pt x="0" y="0"/>
                </a:moveTo>
                <a:lnTo>
                  <a:pt x="1712843" y="0"/>
                </a:lnTo>
                <a:lnTo>
                  <a:pt x="1712843" y="1822174"/>
                </a:lnTo>
                <a:lnTo>
                  <a:pt x="0" y="18221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Freeform 4"/>
          <p:cNvSpPr/>
          <p:nvPr/>
        </p:nvSpPr>
        <p:spPr>
          <a:xfrm>
            <a:off x="16060273" y="7916135"/>
            <a:ext cx="2706447" cy="2485010"/>
          </a:xfrm>
          <a:custGeom>
            <a:avLst/>
            <a:gdLst/>
            <a:ahLst/>
            <a:cxnLst/>
            <a:rect l="l" t="t" r="r" b="b"/>
            <a:pathLst>
              <a:path w="2706447" h="2485010">
                <a:moveTo>
                  <a:pt x="0" y="0"/>
                </a:moveTo>
                <a:lnTo>
                  <a:pt x="2706446" y="0"/>
                </a:lnTo>
                <a:lnTo>
                  <a:pt x="2706446" y="2485010"/>
                </a:lnTo>
                <a:lnTo>
                  <a:pt x="0" y="24850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reeform 5"/>
          <p:cNvSpPr/>
          <p:nvPr/>
        </p:nvSpPr>
        <p:spPr>
          <a:xfrm>
            <a:off x="9133970" y="7786915"/>
            <a:ext cx="2541857" cy="2070458"/>
          </a:xfrm>
          <a:custGeom>
            <a:avLst/>
            <a:gdLst/>
            <a:ahLst/>
            <a:cxnLst/>
            <a:rect l="l" t="t" r="r" b="b"/>
            <a:pathLst>
              <a:path w="2541857" h="2070458">
                <a:moveTo>
                  <a:pt x="0" y="0"/>
                </a:moveTo>
                <a:lnTo>
                  <a:pt x="2541857" y="0"/>
                </a:lnTo>
                <a:lnTo>
                  <a:pt x="2541857" y="2070459"/>
                </a:lnTo>
                <a:lnTo>
                  <a:pt x="0" y="207045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6" name="Group 6"/>
          <p:cNvGrpSpPr/>
          <p:nvPr/>
        </p:nvGrpSpPr>
        <p:grpSpPr>
          <a:xfrm>
            <a:off x="11345363" y="8185384"/>
            <a:ext cx="3315730" cy="2293185"/>
            <a:chOff x="0" y="0"/>
            <a:chExt cx="4420973" cy="3057580"/>
          </a:xfrm>
        </p:grpSpPr>
        <p:sp>
          <p:nvSpPr>
            <p:cNvPr id="7" name="Freeform 7"/>
            <p:cNvSpPr/>
            <p:nvPr/>
          </p:nvSpPr>
          <p:spPr>
            <a:xfrm rot="-199688">
              <a:off x="1624343" y="52572"/>
              <a:ext cx="1868452" cy="1972454"/>
            </a:xfrm>
            <a:custGeom>
              <a:avLst/>
              <a:gdLst/>
              <a:ahLst/>
              <a:cxnLst/>
              <a:rect l="l" t="t" r="r" b="b"/>
              <a:pathLst>
                <a:path w="1868452" h="1972454">
                  <a:moveTo>
                    <a:pt x="0" y="0"/>
                  </a:moveTo>
                  <a:lnTo>
                    <a:pt x="1868452" y="0"/>
                  </a:lnTo>
                  <a:lnTo>
                    <a:pt x="1868452" y="1972455"/>
                  </a:lnTo>
                  <a:lnTo>
                    <a:pt x="0" y="197245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Freeform 8"/>
            <p:cNvSpPr/>
            <p:nvPr/>
          </p:nvSpPr>
          <p:spPr>
            <a:xfrm rot="-1506640">
              <a:off x="319036" y="621102"/>
              <a:ext cx="1805119" cy="1905596"/>
            </a:xfrm>
            <a:custGeom>
              <a:avLst/>
              <a:gdLst/>
              <a:ahLst/>
              <a:cxnLst/>
              <a:rect l="l" t="t" r="r" b="b"/>
              <a:pathLst>
                <a:path w="1805119" h="1905596">
                  <a:moveTo>
                    <a:pt x="0" y="0"/>
                  </a:moveTo>
                  <a:lnTo>
                    <a:pt x="1805119" y="0"/>
                  </a:lnTo>
                  <a:lnTo>
                    <a:pt x="1805119" y="1905596"/>
                  </a:lnTo>
                  <a:lnTo>
                    <a:pt x="0" y="190559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Freeform 9"/>
            <p:cNvSpPr/>
            <p:nvPr/>
          </p:nvSpPr>
          <p:spPr>
            <a:xfrm rot="195943">
              <a:off x="2497856" y="1033508"/>
              <a:ext cx="1868452" cy="1972454"/>
            </a:xfrm>
            <a:custGeom>
              <a:avLst/>
              <a:gdLst/>
              <a:ahLst/>
              <a:cxnLst/>
              <a:rect l="l" t="t" r="r" b="b"/>
              <a:pathLst>
                <a:path w="1868452" h="1972454">
                  <a:moveTo>
                    <a:pt x="0" y="0"/>
                  </a:moveTo>
                  <a:lnTo>
                    <a:pt x="1868452" y="0"/>
                  </a:lnTo>
                  <a:lnTo>
                    <a:pt x="1868452" y="1972454"/>
                  </a:lnTo>
                  <a:lnTo>
                    <a:pt x="0" y="197245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0" name="Group 10"/>
          <p:cNvGrpSpPr/>
          <p:nvPr/>
        </p:nvGrpSpPr>
        <p:grpSpPr>
          <a:xfrm>
            <a:off x="145363" y="3400831"/>
            <a:ext cx="10127865" cy="5289538"/>
            <a:chOff x="0" y="0"/>
            <a:chExt cx="2667421" cy="1393129"/>
          </a:xfrm>
        </p:grpSpPr>
        <p:sp>
          <p:nvSpPr>
            <p:cNvPr id="11" name="Freeform 11"/>
            <p:cNvSpPr/>
            <p:nvPr/>
          </p:nvSpPr>
          <p:spPr>
            <a:xfrm>
              <a:off x="0" y="0"/>
              <a:ext cx="2667421" cy="1393129"/>
            </a:xfrm>
            <a:custGeom>
              <a:avLst/>
              <a:gdLst/>
              <a:ahLst/>
              <a:cxnLst/>
              <a:rect l="l" t="t" r="r" b="b"/>
              <a:pathLst>
                <a:path w="2667421" h="1393129">
                  <a:moveTo>
                    <a:pt x="38985" y="0"/>
                  </a:moveTo>
                  <a:lnTo>
                    <a:pt x="2628436" y="0"/>
                  </a:lnTo>
                  <a:cubicBezTo>
                    <a:pt x="2638776" y="0"/>
                    <a:pt x="2648692" y="4107"/>
                    <a:pt x="2656003" y="11419"/>
                  </a:cubicBezTo>
                  <a:cubicBezTo>
                    <a:pt x="2663314" y="18730"/>
                    <a:pt x="2667421" y="28646"/>
                    <a:pt x="2667421" y="38985"/>
                  </a:cubicBezTo>
                  <a:lnTo>
                    <a:pt x="2667421" y="1354144"/>
                  </a:lnTo>
                  <a:cubicBezTo>
                    <a:pt x="2667421" y="1364484"/>
                    <a:pt x="2663314" y="1374400"/>
                    <a:pt x="2656003" y="1381711"/>
                  </a:cubicBezTo>
                  <a:cubicBezTo>
                    <a:pt x="2648692" y="1389022"/>
                    <a:pt x="2638776" y="1393129"/>
                    <a:pt x="2628436" y="1393129"/>
                  </a:cubicBezTo>
                  <a:lnTo>
                    <a:pt x="38985" y="1393129"/>
                  </a:lnTo>
                  <a:cubicBezTo>
                    <a:pt x="28646" y="1393129"/>
                    <a:pt x="18730" y="1389022"/>
                    <a:pt x="11419" y="1381711"/>
                  </a:cubicBezTo>
                  <a:cubicBezTo>
                    <a:pt x="4107" y="1374400"/>
                    <a:pt x="0" y="1364484"/>
                    <a:pt x="0" y="1354144"/>
                  </a:cubicBezTo>
                  <a:lnTo>
                    <a:pt x="0" y="38985"/>
                  </a:lnTo>
                  <a:cubicBezTo>
                    <a:pt x="0" y="28646"/>
                    <a:pt x="4107" y="18730"/>
                    <a:pt x="11419" y="11419"/>
                  </a:cubicBezTo>
                  <a:cubicBezTo>
                    <a:pt x="18730" y="4107"/>
                    <a:pt x="28646" y="0"/>
                    <a:pt x="38985" y="0"/>
                  </a:cubicBezTo>
                  <a:close/>
                </a:path>
              </a:pathLst>
            </a:custGeom>
            <a:solidFill>
              <a:srgbClr val="C6E0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2"/>
            <p:cNvSpPr txBox="1"/>
            <p:nvPr/>
          </p:nvSpPr>
          <p:spPr>
            <a:xfrm>
              <a:off x="0" y="-28575"/>
              <a:ext cx="2667421" cy="1421704"/>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3" name="Group 13"/>
          <p:cNvGrpSpPr/>
          <p:nvPr/>
        </p:nvGrpSpPr>
        <p:grpSpPr>
          <a:xfrm>
            <a:off x="5281932" y="3665306"/>
            <a:ext cx="4759690" cy="4760588"/>
            <a:chOff x="0" y="0"/>
            <a:chExt cx="1253581" cy="1253817"/>
          </a:xfrm>
        </p:grpSpPr>
        <p:sp>
          <p:nvSpPr>
            <p:cNvPr id="14" name="Freeform 14"/>
            <p:cNvSpPr/>
            <p:nvPr/>
          </p:nvSpPr>
          <p:spPr>
            <a:xfrm>
              <a:off x="0" y="0"/>
              <a:ext cx="1253581" cy="1253817"/>
            </a:xfrm>
            <a:custGeom>
              <a:avLst/>
              <a:gdLst/>
              <a:ahLst/>
              <a:cxnLst/>
              <a:rect l="l" t="t" r="r" b="b"/>
              <a:pathLst>
                <a:path w="1253581" h="1253817">
                  <a:moveTo>
                    <a:pt x="82955" y="0"/>
                  </a:moveTo>
                  <a:lnTo>
                    <a:pt x="1170626" y="0"/>
                  </a:lnTo>
                  <a:cubicBezTo>
                    <a:pt x="1216441" y="0"/>
                    <a:pt x="1253581" y="37140"/>
                    <a:pt x="1253581" y="82955"/>
                  </a:cubicBezTo>
                  <a:lnTo>
                    <a:pt x="1253581" y="1170863"/>
                  </a:lnTo>
                  <a:cubicBezTo>
                    <a:pt x="1253581" y="1216677"/>
                    <a:pt x="1216441" y="1253817"/>
                    <a:pt x="1170626" y="1253817"/>
                  </a:cubicBezTo>
                  <a:lnTo>
                    <a:pt x="82955" y="1253817"/>
                  </a:lnTo>
                  <a:cubicBezTo>
                    <a:pt x="60954" y="1253817"/>
                    <a:pt x="39854" y="1245077"/>
                    <a:pt x="24297" y="1229520"/>
                  </a:cubicBezTo>
                  <a:cubicBezTo>
                    <a:pt x="8740" y="1213963"/>
                    <a:pt x="0" y="1192864"/>
                    <a:pt x="0" y="1170863"/>
                  </a:cubicBezTo>
                  <a:lnTo>
                    <a:pt x="0" y="82955"/>
                  </a:lnTo>
                  <a:cubicBezTo>
                    <a:pt x="0" y="37140"/>
                    <a:pt x="37140" y="0"/>
                    <a:pt x="82955" y="0"/>
                  </a:cubicBezTo>
                  <a:close/>
                </a:path>
              </a:pathLst>
            </a:custGeom>
            <a:solidFill>
              <a:srgbClr val="F26D3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TextBox 15"/>
            <p:cNvSpPr txBox="1"/>
            <p:nvPr/>
          </p:nvSpPr>
          <p:spPr>
            <a:xfrm>
              <a:off x="0" y="-28575"/>
              <a:ext cx="1253581" cy="1282392"/>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6" name="TextBox 16"/>
          <p:cNvSpPr txBox="1"/>
          <p:nvPr/>
        </p:nvSpPr>
        <p:spPr>
          <a:xfrm>
            <a:off x="5493756" y="3815370"/>
            <a:ext cx="4375590" cy="4257675"/>
          </a:xfrm>
          <a:prstGeom prst="rect">
            <a:avLst/>
          </a:prstGeom>
        </p:spPr>
        <p:txBody>
          <a:bodyPr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102840"/>
                </a:solidFill>
                <a:effectLst/>
                <a:uLnTx/>
                <a:uFillTx/>
                <a:latin typeface="Solway Bold"/>
                <a:ea typeface="Solway Bold"/>
                <a:cs typeface="Solway Bold"/>
                <a:sym typeface="Solway Bold"/>
              </a:rPr>
              <a:t>Must have:</a:t>
            </a:r>
          </a:p>
          <a:p>
            <a:pPr marL="647700" marR="0" lvl="1" indent="-323850" algn="l" defTabSz="914400" rtl="0" eaLnBrk="1" fontAlgn="auto" latinLnBrk="0" hangingPunct="1">
              <a:lnSpc>
                <a:spcPts val="4200"/>
              </a:lnSpc>
              <a:spcBef>
                <a:spcPts val="0"/>
              </a:spcBef>
              <a:spcAft>
                <a:spcPts val="0"/>
              </a:spcAft>
              <a:buClrTx/>
              <a:buSzTx/>
              <a:buFont typeface="Arial"/>
              <a:buChar char="•"/>
              <a:tabLst/>
              <a:defRPr/>
            </a:pPr>
            <a:r>
              <a:rPr kumimoji="0" lang="en-US" sz="3000" b="0" i="0" u="none" strike="noStrike" kern="1200" cap="none" spc="0" normalizeH="0" baseline="0" noProof="0" dirty="0">
                <a:ln>
                  <a:noFill/>
                </a:ln>
                <a:solidFill>
                  <a:srgbClr val="102840"/>
                </a:solidFill>
                <a:effectLst/>
                <a:uLnTx/>
                <a:uFillTx/>
                <a:latin typeface="Solway"/>
                <a:ea typeface="Solway"/>
                <a:cs typeface="Solway"/>
                <a:sym typeface="Solway"/>
              </a:rPr>
              <a:t>An active Unique Entity Identifier (UEI)</a:t>
            </a:r>
          </a:p>
          <a:p>
            <a:pPr marL="647700" marR="0" lvl="1" indent="-323850" algn="l" defTabSz="914400" rtl="0" eaLnBrk="1" fontAlgn="auto" latinLnBrk="0" hangingPunct="1">
              <a:lnSpc>
                <a:spcPts val="4200"/>
              </a:lnSpc>
              <a:spcBef>
                <a:spcPts val="0"/>
              </a:spcBef>
              <a:spcAft>
                <a:spcPts val="0"/>
              </a:spcAft>
              <a:buClrTx/>
              <a:buSzTx/>
              <a:buFont typeface="Arial"/>
              <a:buChar char="•"/>
              <a:tabLst/>
              <a:defRPr/>
            </a:pPr>
            <a:r>
              <a:rPr kumimoji="0" lang="en-US" sz="3000" b="0" i="0" u="none" strike="noStrike" kern="1200" cap="none" spc="0" normalizeH="0" baseline="0" noProof="0" dirty="0">
                <a:ln>
                  <a:noFill/>
                </a:ln>
                <a:solidFill>
                  <a:srgbClr val="102840"/>
                </a:solidFill>
                <a:effectLst/>
                <a:uLnTx/>
                <a:uFillTx/>
                <a:latin typeface="Solway"/>
                <a:ea typeface="Solway"/>
                <a:cs typeface="Solway"/>
                <a:sym typeface="Solway"/>
              </a:rPr>
              <a:t>An active Basic Educational Data System (BEDS) code</a:t>
            </a:r>
          </a:p>
        </p:txBody>
      </p:sp>
      <p:grpSp>
        <p:nvGrpSpPr>
          <p:cNvPr id="17" name="Group 17"/>
          <p:cNvGrpSpPr/>
          <p:nvPr/>
        </p:nvGrpSpPr>
        <p:grpSpPr>
          <a:xfrm>
            <a:off x="449108" y="3665306"/>
            <a:ext cx="4634554" cy="4760588"/>
            <a:chOff x="0" y="0"/>
            <a:chExt cx="6179406" cy="6347450"/>
          </a:xfrm>
        </p:grpSpPr>
        <p:grpSp>
          <p:nvGrpSpPr>
            <p:cNvPr id="18" name="Group 18"/>
            <p:cNvGrpSpPr/>
            <p:nvPr/>
          </p:nvGrpSpPr>
          <p:grpSpPr>
            <a:xfrm>
              <a:off x="0" y="0"/>
              <a:ext cx="6179406" cy="6347450"/>
              <a:chOff x="0" y="0"/>
              <a:chExt cx="1220623" cy="1253817"/>
            </a:xfrm>
          </p:grpSpPr>
          <p:sp>
            <p:nvSpPr>
              <p:cNvPr id="19" name="Freeform 19"/>
              <p:cNvSpPr/>
              <p:nvPr/>
            </p:nvSpPr>
            <p:spPr>
              <a:xfrm>
                <a:off x="0" y="0"/>
                <a:ext cx="1220623" cy="1253817"/>
              </a:xfrm>
              <a:custGeom>
                <a:avLst/>
                <a:gdLst/>
                <a:ahLst/>
                <a:cxnLst/>
                <a:rect l="l" t="t" r="r" b="b"/>
                <a:pathLst>
                  <a:path w="1220623" h="1253817">
                    <a:moveTo>
                      <a:pt x="85194" y="0"/>
                    </a:moveTo>
                    <a:lnTo>
                      <a:pt x="1135429" y="0"/>
                    </a:lnTo>
                    <a:cubicBezTo>
                      <a:pt x="1158024" y="0"/>
                      <a:pt x="1179693" y="8976"/>
                      <a:pt x="1195671" y="24953"/>
                    </a:cubicBezTo>
                    <a:cubicBezTo>
                      <a:pt x="1211648" y="40930"/>
                      <a:pt x="1220623" y="62599"/>
                      <a:pt x="1220623" y="85194"/>
                    </a:cubicBezTo>
                    <a:lnTo>
                      <a:pt x="1220623" y="1168623"/>
                    </a:lnTo>
                    <a:cubicBezTo>
                      <a:pt x="1220623" y="1215675"/>
                      <a:pt x="1182481" y="1253817"/>
                      <a:pt x="1135429" y="1253817"/>
                    </a:cubicBezTo>
                    <a:lnTo>
                      <a:pt x="85194" y="1253817"/>
                    </a:lnTo>
                    <a:cubicBezTo>
                      <a:pt x="38143" y="1253817"/>
                      <a:pt x="0" y="1215675"/>
                      <a:pt x="0" y="1168623"/>
                    </a:cubicBezTo>
                    <a:lnTo>
                      <a:pt x="0" y="85194"/>
                    </a:lnTo>
                    <a:cubicBezTo>
                      <a:pt x="0" y="38143"/>
                      <a:pt x="38143" y="0"/>
                      <a:pt x="85194" y="0"/>
                    </a:cubicBezTo>
                    <a:close/>
                  </a:path>
                </a:pathLst>
              </a:custGeom>
              <a:solidFill>
                <a:srgbClr val="E6A42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TextBox 20"/>
              <p:cNvSpPr txBox="1"/>
              <p:nvPr/>
            </p:nvSpPr>
            <p:spPr>
              <a:xfrm>
                <a:off x="0" y="-28575"/>
                <a:ext cx="1220623" cy="1282392"/>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1" name="TextBox 21"/>
            <p:cNvSpPr txBox="1"/>
            <p:nvPr/>
          </p:nvSpPr>
          <p:spPr>
            <a:xfrm>
              <a:off x="220225" y="222309"/>
              <a:ext cx="5689885" cy="5654675"/>
            </a:xfrm>
            <a:prstGeom prst="rect">
              <a:avLst/>
            </a:prstGeom>
          </p:spPr>
          <p:txBody>
            <a:bodyPr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Solway Bold"/>
                  <a:ea typeface="Solway Bold"/>
                  <a:cs typeface="Solway Bold"/>
                  <a:sym typeface="Solway Bold"/>
                </a:rPr>
                <a:t>Must be non-for-profit</a:t>
              </a:r>
            </a:p>
            <a:p>
              <a:pPr marL="647700" marR="0" lvl="1" indent="-323850" algn="l" defTabSz="914400" rtl="0" eaLnBrk="1" fontAlgn="auto" latinLnBrk="0" hangingPunct="1">
                <a:lnSpc>
                  <a:spcPts val="4200"/>
                </a:lnSpc>
                <a:spcBef>
                  <a:spcPts val="0"/>
                </a:spcBef>
                <a:spcAft>
                  <a:spcPts val="0"/>
                </a:spcAft>
                <a:buClrTx/>
                <a:buSzTx/>
                <a:buFont typeface="Arial"/>
                <a:buChar char="•"/>
                <a:tabLst/>
                <a:defRPr/>
              </a:pPr>
              <a:r>
                <a:rPr kumimoji="0" lang="en-US" sz="3000" b="0" i="0" u="none" strike="noStrike" kern="1200" cap="none" spc="0" normalizeH="0" baseline="0" noProof="0" dirty="0">
                  <a:ln>
                    <a:noFill/>
                  </a:ln>
                  <a:solidFill>
                    <a:srgbClr val="000000"/>
                  </a:solidFill>
                  <a:effectLst/>
                  <a:uLnTx/>
                  <a:uFillTx/>
                  <a:latin typeface="Solway"/>
                  <a:ea typeface="Solway"/>
                  <a:cs typeface="Solway"/>
                  <a:sym typeface="Solway"/>
                </a:rPr>
                <a:t>Public</a:t>
              </a:r>
            </a:p>
            <a:p>
              <a:pPr marL="647700" marR="0" lvl="1" indent="-323850" algn="l" defTabSz="914400" rtl="0" eaLnBrk="1" fontAlgn="auto" latinLnBrk="0" hangingPunct="1">
                <a:lnSpc>
                  <a:spcPts val="4200"/>
                </a:lnSpc>
                <a:spcBef>
                  <a:spcPts val="0"/>
                </a:spcBef>
                <a:spcAft>
                  <a:spcPts val="0"/>
                </a:spcAft>
                <a:buClrTx/>
                <a:buSzTx/>
                <a:buFont typeface="Arial"/>
                <a:buChar char="•"/>
                <a:tabLst/>
                <a:defRPr/>
              </a:pPr>
              <a:r>
                <a:rPr kumimoji="0" lang="en-US" sz="3000" b="0" i="0" u="none" strike="noStrike" kern="1200" cap="none" spc="0" normalizeH="0" baseline="0" noProof="0" dirty="0">
                  <a:ln>
                    <a:noFill/>
                  </a:ln>
                  <a:solidFill>
                    <a:srgbClr val="000000"/>
                  </a:solidFill>
                  <a:effectLst/>
                  <a:uLnTx/>
                  <a:uFillTx/>
                  <a:latin typeface="Solway"/>
                  <a:ea typeface="Solway"/>
                  <a:cs typeface="Solway"/>
                  <a:sym typeface="Solway"/>
                </a:rPr>
                <a:t>Non-Public</a:t>
              </a:r>
            </a:p>
            <a:p>
              <a:pPr marL="647700" marR="0" lvl="1" indent="-323850" algn="l" defTabSz="914400" rtl="0" eaLnBrk="1" fontAlgn="auto" latinLnBrk="0" hangingPunct="1">
                <a:lnSpc>
                  <a:spcPts val="4200"/>
                </a:lnSpc>
                <a:spcBef>
                  <a:spcPts val="0"/>
                </a:spcBef>
                <a:spcAft>
                  <a:spcPts val="0"/>
                </a:spcAft>
                <a:buClrTx/>
                <a:buSzTx/>
                <a:buFont typeface="Arial"/>
                <a:buChar char="•"/>
                <a:tabLst/>
                <a:defRPr/>
              </a:pPr>
              <a:r>
                <a:rPr kumimoji="0" lang="en-US" sz="3000" b="0" i="0" u="none" strike="noStrike" kern="1200" cap="none" spc="0" normalizeH="0" baseline="0" noProof="0" dirty="0">
                  <a:ln>
                    <a:noFill/>
                  </a:ln>
                  <a:solidFill>
                    <a:srgbClr val="000000"/>
                  </a:solidFill>
                  <a:effectLst/>
                  <a:uLnTx/>
                  <a:uFillTx/>
                  <a:latin typeface="Solway"/>
                  <a:ea typeface="Solway"/>
                  <a:cs typeface="Solway"/>
                  <a:sym typeface="Solway"/>
                </a:rPr>
                <a:t>Charter</a:t>
              </a:r>
            </a:p>
            <a:p>
              <a:pPr marL="647700" marR="0" lvl="1" indent="-323850" algn="l" defTabSz="914400" rtl="0" eaLnBrk="1" fontAlgn="auto" latinLnBrk="0" hangingPunct="1">
                <a:lnSpc>
                  <a:spcPts val="4200"/>
                </a:lnSpc>
                <a:spcBef>
                  <a:spcPts val="0"/>
                </a:spcBef>
                <a:spcAft>
                  <a:spcPts val="0"/>
                </a:spcAft>
                <a:buClrTx/>
                <a:buSzTx/>
                <a:buFont typeface="Arial"/>
                <a:buChar char="•"/>
                <a:tabLst/>
                <a:defRPr/>
              </a:pPr>
              <a:r>
                <a:rPr kumimoji="0" lang="en-US" sz="3000" b="0" i="0" u="none" strike="noStrike" kern="1200" cap="none" spc="0" normalizeH="0" baseline="0" noProof="0" dirty="0">
                  <a:ln>
                    <a:noFill/>
                  </a:ln>
                  <a:solidFill>
                    <a:srgbClr val="000000"/>
                  </a:solidFill>
                  <a:effectLst/>
                  <a:uLnTx/>
                  <a:uFillTx/>
                  <a:latin typeface="Solway"/>
                  <a:ea typeface="Solway"/>
                  <a:cs typeface="Solway"/>
                  <a:sym typeface="Solway"/>
                </a:rPr>
                <a:t>Residential Child Care Institute (RCCI)</a:t>
              </a:r>
            </a:p>
          </p:txBody>
        </p:sp>
      </p:grpSp>
      <p:sp>
        <p:nvSpPr>
          <p:cNvPr id="22" name="TextBox 22"/>
          <p:cNvSpPr txBox="1"/>
          <p:nvPr/>
        </p:nvSpPr>
        <p:spPr>
          <a:xfrm>
            <a:off x="145363" y="155266"/>
            <a:ext cx="10797159" cy="2466975"/>
          </a:xfrm>
          <a:prstGeom prst="rect">
            <a:avLst/>
          </a:prstGeom>
        </p:spPr>
        <p:txBody>
          <a:bodyPr lIns="0" tIns="0" rIns="0" bIns="0" rtlCol="0" anchor="t">
            <a:spAutoFit/>
          </a:bodyPr>
          <a:lstStyle/>
          <a:p>
            <a:pPr marL="0" marR="0" lvl="0" indent="0" algn="ctr" defTabSz="914400" rtl="0" eaLnBrk="1" fontAlgn="auto" latinLnBrk="0" hangingPunct="1">
              <a:lnSpc>
                <a:spcPts val="9721"/>
              </a:lnSpc>
              <a:spcBef>
                <a:spcPts val="0"/>
              </a:spcBef>
              <a:spcAft>
                <a:spcPts val="0"/>
              </a:spcAft>
              <a:buClrTx/>
              <a:buSzTx/>
              <a:buFontTx/>
              <a:buNone/>
              <a:tabLst/>
              <a:defRPr/>
            </a:pPr>
            <a:r>
              <a:rPr kumimoji="0" lang="en-US" sz="8101" b="1" i="0" u="none" strike="noStrike" kern="1200" cap="none" spc="0" normalizeH="0" baseline="0" noProof="0" dirty="0">
                <a:ln>
                  <a:noFill/>
                </a:ln>
                <a:solidFill>
                  <a:srgbClr val="F1C743"/>
                </a:solidFill>
                <a:effectLst/>
                <a:uLnTx/>
                <a:uFillTx/>
                <a:latin typeface="Solway Bold"/>
                <a:ea typeface="Solway Bold"/>
                <a:cs typeface="Solway Bold"/>
                <a:sym typeface="Solway Bold"/>
              </a:rPr>
              <a:t>Eligibility Requirements</a:t>
            </a:r>
          </a:p>
        </p:txBody>
      </p:sp>
      <p:grpSp>
        <p:nvGrpSpPr>
          <p:cNvPr id="23" name="Group 23"/>
          <p:cNvGrpSpPr/>
          <p:nvPr/>
        </p:nvGrpSpPr>
        <p:grpSpPr>
          <a:xfrm>
            <a:off x="11988384" y="7323899"/>
            <a:ext cx="4558284" cy="382905"/>
            <a:chOff x="0" y="0"/>
            <a:chExt cx="6077712" cy="510540"/>
          </a:xfrm>
        </p:grpSpPr>
        <p:grpSp>
          <p:nvGrpSpPr>
            <p:cNvPr id="24" name="Group 24"/>
            <p:cNvGrpSpPr/>
            <p:nvPr/>
          </p:nvGrpSpPr>
          <p:grpSpPr>
            <a:xfrm>
              <a:off x="0" y="0"/>
              <a:ext cx="6077712" cy="510540"/>
              <a:chOff x="0" y="0"/>
              <a:chExt cx="1200536" cy="100847"/>
            </a:xfrm>
          </p:grpSpPr>
          <p:sp>
            <p:nvSpPr>
              <p:cNvPr id="25" name="Freeform 25"/>
              <p:cNvSpPr/>
              <p:nvPr/>
            </p:nvSpPr>
            <p:spPr>
              <a:xfrm>
                <a:off x="0" y="0"/>
                <a:ext cx="1200536" cy="100847"/>
              </a:xfrm>
              <a:custGeom>
                <a:avLst/>
                <a:gdLst/>
                <a:ahLst/>
                <a:cxnLst/>
                <a:rect l="l" t="t" r="r" b="b"/>
                <a:pathLst>
                  <a:path w="1200536" h="100847">
                    <a:moveTo>
                      <a:pt x="50424" y="0"/>
                    </a:moveTo>
                    <a:lnTo>
                      <a:pt x="1150112" y="0"/>
                    </a:lnTo>
                    <a:cubicBezTo>
                      <a:pt x="1177960" y="0"/>
                      <a:pt x="1200536" y="22575"/>
                      <a:pt x="1200536" y="50424"/>
                    </a:cubicBezTo>
                    <a:lnTo>
                      <a:pt x="1200536" y="50424"/>
                    </a:lnTo>
                    <a:cubicBezTo>
                      <a:pt x="1200536" y="63797"/>
                      <a:pt x="1195223" y="76622"/>
                      <a:pt x="1185767" y="86079"/>
                    </a:cubicBezTo>
                    <a:cubicBezTo>
                      <a:pt x="1176311" y="95535"/>
                      <a:pt x="1163485" y="100847"/>
                      <a:pt x="1150112" y="100847"/>
                    </a:cubicBezTo>
                    <a:lnTo>
                      <a:pt x="50424" y="100847"/>
                    </a:lnTo>
                    <a:cubicBezTo>
                      <a:pt x="22575" y="100847"/>
                      <a:pt x="0" y="78272"/>
                      <a:pt x="0" y="50424"/>
                    </a:cubicBezTo>
                    <a:lnTo>
                      <a:pt x="0" y="50424"/>
                    </a:lnTo>
                    <a:cubicBezTo>
                      <a:pt x="0" y="22575"/>
                      <a:pt x="22575" y="0"/>
                      <a:pt x="50424" y="0"/>
                    </a:cubicBezTo>
                    <a:close/>
                  </a:path>
                </a:pathLst>
              </a:custGeom>
              <a:solidFill>
                <a:srgbClr val="8BC64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TextBox 26"/>
              <p:cNvSpPr txBox="1"/>
              <p:nvPr/>
            </p:nvSpPr>
            <p:spPr>
              <a:xfrm>
                <a:off x="0" y="-28575"/>
                <a:ext cx="1200536" cy="129422"/>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7" name="TextBox 27"/>
            <p:cNvSpPr txBox="1"/>
            <p:nvPr/>
          </p:nvSpPr>
          <p:spPr>
            <a:xfrm>
              <a:off x="191799" y="58632"/>
              <a:ext cx="5694114" cy="364702"/>
            </a:xfrm>
            <a:prstGeom prst="rect">
              <a:avLst/>
            </a:prstGeom>
          </p:spPr>
          <p:txBody>
            <a:bodyPr lIns="0" tIns="0" rIns="0" bIns="0" rtlCol="0" anchor="t">
              <a:spAutoFit/>
            </a:bodyPr>
            <a:lstStyle/>
            <a:p>
              <a:pPr marL="0" marR="0" lvl="0" indent="0" algn="ctr" defTabSz="914400" rtl="0" eaLnBrk="1" fontAlgn="auto" latinLnBrk="0" hangingPunct="1">
                <a:lnSpc>
                  <a:spcPts val="2379"/>
                </a:lnSpc>
                <a:spcBef>
                  <a:spcPct val="0"/>
                </a:spcBef>
                <a:spcAft>
                  <a:spcPts val="0"/>
                </a:spcAft>
                <a:buClrTx/>
                <a:buSzTx/>
                <a:buFontTx/>
                <a:buNone/>
                <a:tabLst/>
                <a:defRPr/>
              </a:pPr>
              <a:r>
                <a:rPr kumimoji="0" lang="en-US" sz="1699" b="1" i="0" u="none" strike="noStrike" kern="1200" cap="none" spc="0" normalizeH="0" baseline="0" noProof="0" dirty="0">
                  <a:ln>
                    <a:noFill/>
                  </a:ln>
                  <a:solidFill>
                    <a:srgbClr val="000000"/>
                  </a:solidFill>
                  <a:effectLst/>
                  <a:uLnTx/>
                  <a:uFillTx/>
                  <a:latin typeface="Solway Bold"/>
                  <a:ea typeface="Solway Bold"/>
                  <a:cs typeface="Solway Bold"/>
                  <a:sym typeface="Solway Bold"/>
                </a:rPr>
                <a:t>WATERFORD HALFMOON CSD</a:t>
              </a:r>
            </a:p>
          </p:txBody>
        </p:sp>
      </p:grpSp>
      <p:sp>
        <p:nvSpPr>
          <p:cNvPr id="28" name="TextBox 28"/>
          <p:cNvSpPr txBox="1"/>
          <p:nvPr/>
        </p:nvSpPr>
        <p:spPr>
          <a:xfrm>
            <a:off x="1206384" y="2719203"/>
            <a:ext cx="8151094" cy="381178"/>
          </a:xfrm>
          <a:prstGeom prst="rect">
            <a:avLst/>
          </a:prstGeom>
        </p:spPr>
        <p:txBody>
          <a:bodyPr lIns="0" tIns="0" rIns="0" bIns="0" rtlCol="0" anchor="t">
            <a:spAutoFit/>
          </a:bodyPr>
          <a:lstStyle/>
          <a:p>
            <a:pPr marL="0" marR="0" lvl="0" indent="0" algn="ctr" defTabSz="914400" rtl="0" eaLnBrk="1" fontAlgn="auto" latinLnBrk="0" hangingPunct="1">
              <a:lnSpc>
                <a:spcPts val="3140"/>
              </a:lnSpc>
              <a:spcBef>
                <a:spcPts val="0"/>
              </a:spcBef>
              <a:spcAft>
                <a:spcPts val="0"/>
              </a:spcAft>
              <a:buClrTx/>
              <a:buSzTx/>
              <a:buFontTx/>
              <a:buNone/>
              <a:tabLst/>
              <a:defRPr/>
            </a:pPr>
            <a:r>
              <a:rPr kumimoji="0" lang="en-US" sz="2242" b="1" i="0" u="none" strike="noStrike" kern="1200" cap="none" spc="0" normalizeH="0" baseline="0" noProof="0" dirty="0">
                <a:ln>
                  <a:noFill/>
                </a:ln>
                <a:solidFill>
                  <a:srgbClr val="FFFFFF"/>
                </a:solidFill>
                <a:effectLst/>
                <a:uLnTx/>
                <a:uFillTx/>
                <a:latin typeface="Solway Bold"/>
                <a:ea typeface="Solway Bold"/>
                <a:cs typeface="Solway Bold"/>
                <a:sym typeface="Solway Bold"/>
              </a:rPr>
              <a:t>Federal Regulation 7CFR 210.2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B508B"/>
        </a:solidFill>
        <a:effectLst/>
      </p:bgPr>
    </p:bg>
    <p:spTree>
      <p:nvGrpSpPr>
        <p:cNvPr id="1" name=""/>
        <p:cNvGrpSpPr/>
        <p:nvPr/>
      </p:nvGrpSpPr>
      <p:grpSpPr>
        <a:xfrm>
          <a:off x="0" y="0"/>
          <a:ext cx="0" cy="0"/>
          <a:chOff x="0" y="0"/>
          <a:chExt cx="0" cy="0"/>
        </a:xfrm>
      </p:grpSpPr>
      <p:sp>
        <p:nvSpPr>
          <p:cNvPr id="2" name="Freeform 2"/>
          <p:cNvSpPr/>
          <p:nvPr/>
        </p:nvSpPr>
        <p:spPr>
          <a:xfrm rot="-736107">
            <a:off x="10898746" y="9054341"/>
            <a:ext cx="2030339" cy="1273576"/>
          </a:xfrm>
          <a:custGeom>
            <a:avLst/>
            <a:gdLst/>
            <a:ahLst/>
            <a:cxnLst/>
            <a:rect l="l" t="t" r="r" b="b"/>
            <a:pathLst>
              <a:path w="2030339" h="1273576">
                <a:moveTo>
                  <a:pt x="0" y="0"/>
                </a:moveTo>
                <a:lnTo>
                  <a:pt x="2030338" y="0"/>
                </a:lnTo>
                <a:lnTo>
                  <a:pt x="2030338" y="1273576"/>
                </a:lnTo>
                <a:lnTo>
                  <a:pt x="0" y="12735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 name="Group 3"/>
          <p:cNvGrpSpPr/>
          <p:nvPr/>
        </p:nvGrpSpPr>
        <p:grpSpPr>
          <a:xfrm>
            <a:off x="623713" y="1963803"/>
            <a:ext cx="10791077" cy="7883648"/>
            <a:chOff x="0" y="0"/>
            <a:chExt cx="2842094" cy="2076352"/>
          </a:xfrm>
        </p:grpSpPr>
        <p:sp>
          <p:nvSpPr>
            <p:cNvPr id="4" name="Freeform 4"/>
            <p:cNvSpPr/>
            <p:nvPr/>
          </p:nvSpPr>
          <p:spPr>
            <a:xfrm>
              <a:off x="0" y="0"/>
              <a:ext cx="2842094" cy="2076352"/>
            </a:xfrm>
            <a:custGeom>
              <a:avLst/>
              <a:gdLst/>
              <a:ahLst/>
              <a:cxnLst/>
              <a:rect l="l" t="t" r="r" b="b"/>
              <a:pathLst>
                <a:path w="2842094" h="2076352">
                  <a:moveTo>
                    <a:pt x="36589" y="0"/>
                  </a:moveTo>
                  <a:lnTo>
                    <a:pt x="2805505" y="0"/>
                  </a:lnTo>
                  <a:cubicBezTo>
                    <a:pt x="2815209" y="0"/>
                    <a:pt x="2824516" y="3855"/>
                    <a:pt x="2831378" y="10717"/>
                  </a:cubicBezTo>
                  <a:cubicBezTo>
                    <a:pt x="2838239" y="17579"/>
                    <a:pt x="2842094" y="26885"/>
                    <a:pt x="2842094" y="36589"/>
                  </a:cubicBezTo>
                  <a:lnTo>
                    <a:pt x="2842094" y="2039763"/>
                  </a:lnTo>
                  <a:cubicBezTo>
                    <a:pt x="2842094" y="2049467"/>
                    <a:pt x="2838239" y="2058773"/>
                    <a:pt x="2831378" y="2065635"/>
                  </a:cubicBezTo>
                  <a:cubicBezTo>
                    <a:pt x="2824516" y="2072497"/>
                    <a:pt x="2815209" y="2076352"/>
                    <a:pt x="2805505" y="2076352"/>
                  </a:cubicBezTo>
                  <a:lnTo>
                    <a:pt x="36589" y="2076352"/>
                  </a:lnTo>
                  <a:cubicBezTo>
                    <a:pt x="26885" y="2076352"/>
                    <a:pt x="17579" y="2072497"/>
                    <a:pt x="10717" y="2065635"/>
                  </a:cubicBezTo>
                  <a:cubicBezTo>
                    <a:pt x="3855" y="2058773"/>
                    <a:pt x="0" y="2049467"/>
                    <a:pt x="0" y="2039763"/>
                  </a:cubicBezTo>
                  <a:lnTo>
                    <a:pt x="0" y="36589"/>
                  </a:lnTo>
                  <a:cubicBezTo>
                    <a:pt x="0" y="26885"/>
                    <a:pt x="3855" y="17579"/>
                    <a:pt x="10717" y="10717"/>
                  </a:cubicBezTo>
                  <a:cubicBezTo>
                    <a:pt x="17579" y="3855"/>
                    <a:pt x="26885" y="0"/>
                    <a:pt x="36589" y="0"/>
                  </a:cubicBezTo>
                  <a:close/>
                </a:path>
              </a:pathLst>
            </a:custGeom>
            <a:solidFill>
              <a:srgbClr val="7ABC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5"/>
            <p:cNvSpPr txBox="1"/>
            <p:nvPr/>
          </p:nvSpPr>
          <p:spPr>
            <a:xfrm>
              <a:off x="0" y="-28575"/>
              <a:ext cx="2842094" cy="2104927"/>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6" name="Freeform 6"/>
          <p:cNvSpPr/>
          <p:nvPr/>
        </p:nvSpPr>
        <p:spPr>
          <a:xfrm rot="3138364">
            <a:off x="12953008" y="8554161"/>
            <a:ext cx="2137500" cy="2273936"/>
          </a:xfrm>
          <a:custGeom>
            <a:avLst/>
            <a:gdLst/>
            <a:ahLst/>
            <a:cxnLst/>
            <a:rect l="l" t="t" r="r" b="b"/>
            <a:pathLst>
              <a:path w="2137500" h="2273936">
                <a:moveTo>
                  <a:pt x="0" y="0"/>
                </a:moveTo>
                <a:lnTo>
                  <a:pt x="2137500" y="0"/>
                </a:lnTo>
                <a:lnTo>
                  <a:pt x="2137500" y="2273936"/>
                </a:lnTo>
                <a:lnTo>
                  <a:pt x="0" y="22739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7" name="Group 7"/>
          <p:cNvGrpSpPr/>
          <p:nvPr/>
        </p:nvGrpSpPr>
        <p:grpSpPr>
          <a:xfrm>
            <a:off x="1028700" y="2220213"/>
            <a:ext cx="10067841" cy="3886246"/>
            <a:chOff x="0" y="0"/>
            <a:chExt cx="2651613" cy="1023538"/>
          </a:xfrm>
        </p:grpSpPr>
        <p:sp>
          <p:nvSpPr>
            <p:cNvPr id="8" name="Freeform 8"/>
            <p:cNvSpPr/>
            <p:nvPr/>
          </p:nvSpPr>
          <p:spPr>
            <a:xfrm>
              <a:off x="0" y="0"/>
              <a:ext cx="2651613" cy="1023538"/>
            </a:xfrm>
            <a:custGeom>
              <a:avLst/>
              <a:gdLst/>
              <a:ahLst/>
              <a:cxnLst/>
              <a:rect l="l" t="t" r="r" b="b"/>
              <a:pathLst>
                <a:path w="2651613" h="1023538">
                  <a:moveTo>
                    <a:pt x="39218" y="0"/>
                  </a:moveTo>
                  <a:lnTo>
                    <a:pt x="2612395" y="0"/>
                  </a:lnTo>
                  <a:cubicBezTo>
                    <a:pt x="2622796" y="0"/>
                    <a:pt x="2632771" y="4132"/>
                    <a:pt x="2640126" y="11487"/>
                  </a:cubicBezTo>
                  <a:cubicBezTo>
                    <a:pt x="2647481" y="18841"/>
                    <a:pt x="2651613" y="28817"/>
                    <a:pt x="2651613" y="39218"/>
                  </a:cubicBezTo>
                  <a:lnTo>
                    <a:pt x="2651613" y="984320"/>
                  </a:lnTo>
                  <a:cubicBezTo>
                    <a:pt x="2651613" y="994722"/>
                    <a:pt x="2647481" y="1004697"/>
                    <a:pt x="2640126" y="1012052"/>
                  </a:cubicBezTo>
                  <a:cubicBezTo>
                    <a:pt x="2632771" y="1019406"/>
                    <a:pt x="2622796" y="1023538"/>
                    <a:pt x="2612395" y="1023538"/>
                  </a:cubicBezTo>
                  <a:lnTo>
                    <a:pt x="39218" y="1023538"/>
                  </a:lnTo>
                  <a:cubicBezTo>
                    <a:pt x="28817" y="1023538"/>
                    <a:pt x="18841" y="1019406"/>
                    <a:pt x="11487" y="1012052"/>
                  </a:cubicBezTo>
                  <a:cubicBezTo>
                    <a:pt x="4132" y="1004697"/>
                    <a:pt x="0" y="994722"/>
                    <a:pt x="0" y="984320"/>
                  </a:cubicBezTo>
                  <a:lnTo>
                    <a:pt x="0" y="39218"/>
                  </a:lnTo>
                  <a:cubicBezTo>
                    <a:pt x="0" y="28817"/>
                    <a:pt x="4132" y="18841"/>
                    <a:pt x="11487" y="11487"/>
                  </a:cubicBezTo>
                  <a:cubicBezTo>
                    <a:pt x="18841" y="4132"/>
                    <a:pt x="28817" y="0"/>
                    <a:pt x="39218" y="0"/>
                  </a:cubicBezTo>
                  <a:close/>
                </a:path>
              </a:pathLst>
            </a:custGeom>
            <a:solidFill>
              <a:srgbClr val="F4F6F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9"/>
            <p:cNvSpPr txBox="1"/>
            <p:nvPr/>
          </p:nvSpPr>
          <p:spPr>
            <a:xfrm>
              <a:off x="0" y="-76200"/>
              <a:ext cx="2651613" cy="1099738"/>
            </a:xfrm>
            <a:prstGeom prst="rect">
              <a:avLst/>
            </a:prstGeom>
          </p:spPr>
          <p:txBody>
            <a:bodyPr lIns="50800" tIns="50800" rIns="50800" bIns="50800" rtlCol="0" anchor="ctr"/>
            <a:lstStyle/>
            <a:p>
              <a:pPr marL="0" marR="0" lvl="0" indent="0" algn="ctr" defTabSz="914400" rtl="0" eaLnBrk="1" fontAlgn="auto" latinLnBrk="0" hangingPunct="1">
                <a:lnSpc>
                  <a:spcPts val="5459"/>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0" name="Group 10"/>
          <p:cNvGrpSpPr>
            <a:grpSpLocks noChangeAspect="1"/>
          </p:cNvGrpSpPr>
          <p:nvPr/>
        </p:nvGrpSpPr>
        <p:grpSpPr>
          <a:xfrm>
            <a:off x="11726253" y="2518599"/>
            <a:ext cx="6250284" cy="6250284"/>
            <a:chOff x="0" y="0"/>
            <a:chExt cx="6350000" cy="6350000"/>
          </a:xfrm>
        </p:grpSpPr>
        <p:sp>
          <p:nvSpPr>
            <p:cNvPr id="11" name="Freeform 11"/>
            <p:cNvSpPr/>
            <p:nvPr/>
          </p:nvSpPr>
          <p:spPr>
            <a:xfrm>
              <a:off x="0" y="0"/>
              <a:ext cx="6350000" cy="6347460"/>
            </a:xfrm>
            <a:custGeom>
              <a:avLst/>
              <a:gdLst/>
              <a:ahLst/>
              <a:cxnLst/>
              <a:rect l="l" t="t" r="r" b="b"/>
              <a:pathLst>
                <a:path w="6350000" h="6347460">
                  <a:moveTo>
                    <a:pt x="6350000" y="532130"/>
                  </a:moveTo>
                  <a:cubicBezTo>
                    <a:pt x="6350000" y="463550"/>
                    <a:pt x="6315710" y="402590"/>
                    <a:pt x="6263640" y="367030"/>
                  </a:cubicBezTo>
                  <a:cubicBezTo>
                    <a:pt x="6273800" y="360680"/>
                    <a:pt x="6282690" y="353060"/>
                    <a:pt x="6290310" y="344170"/>
                  </a:cubicBezTo>
                  <a:cubicBezTo>
                    <a:pt x="6328410" y="306070"/>
                    <a:pt x="6350000" y="255270"/>
                    <a:pt x="6350000" y="201930"/>
                  </a:cubicBezTo>
                  <a:cubicBezTo>
                    <a:pt x="6350000" y="148590"/>
                    <a:pt x="6328410" y="96520"/>
                    <a:pt x="6290310" y="59690"/>
                  </a:cubicBezTo>
                  <a:cubicBezTo>
                    <a:pt x="6252210" y="21590"/>
                    <a:pt x="6200140" y="0"/>
                    <a:pt x="6148070" y="0"/>
                  </a:cubicBezTo>
                  <a:cubicBezTo>
                    <a:pt x="6094730" y="0"/>
                    <a:pt x="6042660" y="21590"/>
                    <a:pt x="6005830" y="59690"/>
                  </a:cubicBezTo>
                  <a:cubicBezTo>
                    <a:pt x="5996940" y="68580"/>
                    <a:pt x="5990590" y="77470"/>
                    <a:pt x="5982970" y="86360"/>
                  </a:cubicBezTo>
                  <a:cubicBezTo>
                    <a:pt x="5946140" y="34290"/>
                    <a:pt x="5886450" y="0"/>
                    <a:pt x="5817870" y="0"/>
                  </a:cubicBezTo>
                  <a:cubicBezTo>
                    <a:pt x="5749290" y="0"/>
                    <a:pt x="5689600" y="34290"/>
                    <a:pt x="5652770" y="86360"/>
                  </a:cubicBezTo>
                  <a:cubicBezTo>
                    <a:pt x="5615940" y="34290"/>
                    <a:pt x="5556250" y="0"/>
                    <a:pt x="5487670" y="0"/>
                  </a:cubicBezTo>
                  <a:cubicBezTo>
                    <a:pt x="5419090" y="0"/>
                    <a:pt x="5359400" y="34290"/>
                    <a:pt x="5322570" y="86360"/>
                  </a:cubicBezTo>
                  <a:cubicBezTo>
                    <a:pt x="5285740" y="34290"/>
                    <a:pt x="5226050" y="0"/>
                    <a:pt x="5157470" y="0"/>
                  </a:cubicBezTo>
                  <a:cubicBezTo>
                    <a:pt x="5088890" y="0"/>
                    <a:pt x="5027930" y="34290"/>
                    <a:pt x="4992370" y="86360"/>
                  </a:cubicBezTo>
                  <a:cubicBezTo>
                    <a:pt x="4955540" y="34290"/>
                    <a:pt x="4894580" y="0"/>
                    <a:pt x="4827270" y="0"/>
                  </a:cubicBezTo>
                  <a:cubicBezTo>
                    <a:pt x="4758690" y="0"/>
                    <a:pt x="4699000" y="34290"/>
                    <a:pt x="4662170" y="86360"/>
                  </a:cubicBezTo>
                  <a:cubicBezTo>
                    <a:pt x="4625340" y="34290"/>
                    <a:pt x="4565650" y="0"/>
                    <a:pt x="4497070" y="0"/>
                  </a:cubicBezTo>
                  <a:cubicBezTo>
                    <a:pt x="4428490" y="0"/>
                    <a:pt x="4368800" y="34290"/>
                    <a:pt x="4331970" y="86360"/>
                  </a:cubicBezTo>
                  <a:cubicBezTo>
                    <a:pt x="4295140" y="34290"/>
                    <a:pt x="4235450" y="0"/>
                    <a:pt x="4166870" y="0"/>
                  </a:cubicBezTo>
                  <a:cubicBezTo>
                    <a:pt x="4098290" y="0"/>
                    <a:pt x="4038600" y="34290"/>
                    <a:pt x="4001770" y="86360"/>
                  </a:cubicBezTo>
                  <a:cubicBezTo>
                    <a:pt x="3964940" y="34290"/>
                    <a:pt x="3903980" y="0"/>
                    <a:pt x="3836670" y="0"/>
                  </a:cubicBezTo>
                  <a:cubicBezTo>
                    <a:pt x="3768090" y="0"/>
                    <a:pt x="3707130" y="34290"/>
                    <a:pt x="3671570" y="86360"/>
                  </a:cubicBezTo>
                  <a:cubicBezTo>
                    <a:pt x="3634740" y="34290"/>
                    <a:pt x="3575050" y="0"/>
                    <a:pt x="3506470" y="0"/>
                  </a:cubicBezTo>
                  <a:cubicBezTo>
                    <a:pt x="3437890" y="0"/>
                    <a:pt x="3378200" y="34290"/>
                    <a:pt x="3341370" y="86360"/>
                  </a:cubicBezTo>
                  <a:cubicBezTo>
                    <a:pt x="3304540" y="34290"/>
                    <a:pt x="3244850" y="0"/>
                    <a:pt x="3176270" y="0"/>
                  </a:cubicBezTo>
                  <a:cubicBezTo>
                    <a:pt x="3107690" y="0"/>
                    <a:pt x="3048000" y="34290"/>
                    <a:pt x="3011170" y="86360"/>
                  </a:cubicBezTo>
                  <a:cubicBezTo>
                    <a:pt x="2974340" y="34290"/>
                    <a:pt x="2914650" y="0"/>
                    <a:pt x="2846070" y="0"/>
                  </a:cubicBezTo>
                  <a:cubicBezTo>
                    <a:pt x="2777490" y="0"/>
                    <a:pt x="2716530" y="34290"/>
                    <a:pt x="2680970" y="86360"/>
                  </a:cubicBezTo>
                  <a:cubicBezTo>
                    <a:pt x="2644140" y="34290"/>
                    <a:pt x="2583180" y="0"/>
                    <a:pt x="2515870" y="0"/>
                  </a:cubicBezTo>
                  <a:cubicBezTo>
                    <a:pt x="2447290" y="0"/>
                    <a:pt x="2387600" y="34290"/>
                    <a:pt x="2350770" y="86360"/>
                  </a:cubicBezTo>
                  <a:cubicBezTo>
                    <a:pt x="2313940" y="34290"/>
                    <a:pt x="2254250" y="0"/>
                    <a:pt x="2185670" y="0"/>
                  </a:cubicBezTo>
                  <a:cubicBezTo>
                    <a:pt x="2117090" y="0"/>
                    <a:pt x="2057400" y="34290"/>
                    <a:pt x="2020570" y="86360"/>
                  </a:cubicBezTo>
                  <a:cubicBezTo>
                    <a:pt x="1983740" y="34290"/>
                    <a:pt x="1924050" y="0"/>
                    <a:pt x="1855470" y="0"/>
                  </a:cubicBezTo>
                  <a:cubicBezTo>
                    <a:pt x="1786890" y="0"/>
                    <a:pt x="1727200" y="34290"/>
                    <a:pt x="1690370" y="86360"/>
                  </a:cubicBezTo>
                  <a:cubicBezTo>
                    <a:pt x="1653540" y="34290"/>
                    <a:pt x="1593850" y="0"/>
                    <a:pt x="1525270" y="0"/>
                  </a:cubicBezTo>
                  <a:cubicBezTo>
                    <a:pt x="1456690" y="0"/>
                    <a:pt x="1395730" y="34290"/>
                    <a:pt x="1360170" y="86360"/>
                  </a:cubicBezTo>
                  <a:cubicBezTo>
                    <a:pt x="1324610" y="34290"/>
                    <a:pt x="1263650" y="0"/>
                    <a:pt x="1195070" y="0"/>
                  </a:cubicBezTo>
                  <a:cubicBezTo>
                    <a:pt x="1126490" y="0"/>
                    <a:pt x="1066800" y="34290"/>
                    <a:pt x="1029970" y="86360"/>
                  </a:cubicBezTo>
                  <a:cubicBezTo>
                    <a:pt x="990600" y="34290"/>
                    <a:pt x="930910" y="0"/>
                    <a:pt x="862330" y="0"/>
                  </a:cubicBezTo>
                  <a:cubicBezTo>
                    <a:pt x="793750" y="0"/>
                    <a:pt x="734060" y="34290"/>
                    <a:pt x="697230" y="86360"/>
                  </a:cubicBezTo>
                  <a:cubicBezTo>
                    <a:pt x="660400" y="34290"/>
                    <a:pt x="600710" y="0"/>
                    <a:pt x="532130" y="0"/>
                  </a:cubicBezTo>
                  <a:cubicBezTo>
                    <a:pt x="463550" y="0"/>
                    <a:pt x="402590" y="34290"/>
                    <a:pt x="367030" y="86360"/>
                  </a:cubicBezTo>
                  <a:cubicBezTo>
                    <a:pt x="360680" y="76200"/>
                    <a:pt x="353060" y="67310"/>
                    <a:pt x="344170" y="59690"/>
                  </a:cubicBezTo>
                  <a:cubicBezTo>
                    <a:pt x="306070" y="21590"/>
                    <a:pt x="254000" y="0"/>
                    <a:pt x="201930" y="0"/>
                  </a:cubicBezTo>
                  <a:cubicBezTo>
                    <a:pt x="148590" y="0"/>
                    <a:pt x="96520" y="21590"/>
                    <a:pt x="59690" y="59690"/>
                  </a:cubicBezTo>
                  <a:cubicBezTo>
                    <a:pt x="21590" y="96520"/>
                    <a:pt x="0" y="148590"/>
                    <a:pt x="0" y="201930"/>
                  </a:cubicBezTo>
                  <a:cubicBezTo>
                    <a:pt x="0" y="255270"/>
                    <a:pt x="21590" y="307340"/>
                    <a:pt x="59690" y="344170"/>
                  </a:cubicBezTo>
                  <a:cubicBezTo>
                    <a:pt x="68580" y="353060"/>
                    <a:pt x="77470" y="359410"/>
                    <a:pt x="86360" y="367030"/>
                  </a:cubicBezTo>
                  <a:cubicBezTo>
                    <a:pt x="34290" y="403860"/>
                    <a:pt x="0" y="463550"/>
                    <a:pt x="0" y="532130"/>
                  </a:cubicBezTo>
                  <a:cubicBezTo>
                    <a:pt x="0" y="600710"/>
                    <a:pt x="34290" y="660400"/>
                    <a:pt x="86360" y="697230"/>
                  </a:cubicBezTo>
                  <a:cubicBezTo>
                    <a:pt x="34290" y="734060"/>
                    <a:pt x="0" y="793750"/>
                    <a:pt x="0" y="862330"/>
                  </a:cubicBezTo>
                  <a:cubicBezTo>
                    <a:pt x="0" y="930910"/>
                    <a:pt x="34290" y="990600"/>
                    <a:pt x="86360" y="1027430"/>
                  </a:cubicBezTo>
                  <a:cubicBezTo>
                    <a:pt x="34290" y="1064260"/>
                    <a:pt x="0" y="1123950"/>
                    <a:pt x="0" y="1192530"/>
                  </a:cubicBezTo>
                  <a:cubicBezTo>
                    <a:pt x="0" y="1261110"/>
                    <a:pt x="34290" y="1322070"/>
                    <a:pt x="86360" y="1357630"/>
                  </a:cubicBezTo>
                  <a:cubicBezTo>
                    <a:pt x="34290" y="1393190"/>
                    <a:pt x="0" y="1454150"/>
                    <a:pt x="0" y="1522730"/>
                  </a:cubicBezTo>
                  <a:cubicBezTo>
                    <a:pt x="0" y="1591310"/>
                    <a:pt x="34290" y="1651000"/>
                    <a:pt x="86360" y="1687830"/>
                  </a:cubicBezTo>
                  <a:cubicBezTo>
                    <a:pt x="34290" y="1724660"/>
                    <a:pt x="0" y="1784350"/>
                    <a:pt x="0" y="1852930"/>
                  </a:cubicBezTo>
                  <a:cubicBezTo>
                    <a:pt x="0" y="1921510"/>
                    <a:pt x="34290" y="1981200"/>
                    <a:pt x="86360" y="2018030"/>
                  </a:cubicBezTo>
                  <a:cubicBezTo>
                    <a:pt x="34290" y="2054860"/>
                    <a:pt x="0" y="2114550"/>
                    <a:pt x="0" y="2183130"/>
                  </a:cubicBezTo>
                  <a:cubicBezTo>
                    <a:pt x="0" y="2251710"/>
                    <a:pt x="34290" y="2311400"/>
                    <a:pt x="86360" y="2348230"/>
                  </a:cubicBezTo>
                  <a:cubicBezTo>
                    <a:pt x="34290" y="2385060"/>
                    <a:pt x="0" y="2444750"/>
                    <a:pt x="0" y="2513330"/>
                  </a:cubicBezTo>
                  <a:cubicBezTo>
                    <a:pt x="0" y="2581910"/>
                    <a:pt x="34290" y="2642870"/>
                    <a:pt x="86360" y="2678430"/>
                  </a:cubicBezTo>
                  <a:cubicBezTo>
                    <a:pt x="34290" y="2713990"/>
                    <a:pt x="0" y="2774950"/>
                    <a:pt x="0" y="2843530"/>
                  </a:cubicBezTo>
                  <a:cubicBezTo>
                    <a:pt x="0" y="2912110"/>
                    <a:pt x="34290" y="2971800"/>
                    <a:pt x="86360" y="3008630"/>
                  </a:cubicBezTo>
                  <a:cubicBezTo>
                    <a:pt x="34290" y="3045460"/>
                    <a:pt x="0" y="3105150"/>
                    <a:pt x="0" y="3173730"/>
                  </a:cubicBezTo>
                  <a:cubicBezTo>
                    <a:pt x="0" y="3242310"/>
                    <a:pt x="34290" y="3302000"/>
                    <a:pt x="86360" y="3338830"/>
                  </a:cubicBezTo>
                  <a:cubicBezTo>
                    <a:pt x="34290" y="3375660"/>
                    <a:pt x="0" y="3435350"/>
                    <a:pt x="0" y="3503930"/>
                  </a:cubicBezTo>
                  <a:cubicBezTo>
                    <a:pt x="0" y="3572510"/>
                    <a:pt x="34290" y="3633470"/>
                    <a:pt x="86360" y="3669030"/>
                  </a:cubicBezTo>
                  <a:cubicBezTo>
                    <a:pt x="34290" y="3705860"/>
                    <a:pt x="0" y="3766820"/>
                    <a:pt x="0" y="3834130"/>
                  </a:cubicBezTo>
                  <a:cubicBezTo>
                    <a:pt x="0" y="3901440"/>
                    <a:pt x="34290" y="3962400"/>
                    <a:pt x="86360" y="3999230"/>
                  </a:cubicBezTo>
                  <a:cubicBezTo>
                    <a:pt x="34290" y="4036060"/>
                    <a:pt x="0" y="4095750"/>
                    <a:pt x="0" y="4164330"/>
                  </a:cubicBezTo>
                  <a:cubicBezTo>
                    <a:pt x="0" y="4232910"/>
                    <a:pt x="34290" y="4292600"/>
                    <a:pt x="86360" y="4329430"/>
                  </a:cubicBezTo>
                  <a:cubicBezTo>
                    <a:pt x="34290" y="4366260"/>
                    <a:pt x="0" y="4425950"/>
                    <a:pt x="0" y="4494530"/>
                  </a:cubicBezTo>
                  <a:cubicBezTo>
                    <a:pt x="0" y="4563110"/>
                    <a:pt x="34290" y="4622800"/>
                    <a:pt x="86360" y="4659630"/>
                  </a:cubicBezTo>
                  <a:cubicBezTo>
                    <a:pt x="34290" y="4696460"/>
                    <a:pt x="0" y="4756150"/>
                    <a:pt x="0" y="4824730"/>
                  </a:cubicBezTo>
                  <a:cubicBezTo>
                    <a:pt x="0" y="4893310"/>
                    <a:pt x="34290" y="4954270"/>
                    <a:pt x="86360" y="4989830"/>
                  </a:cubicBezTo>
                  <a:cubicBezTo>
                    <a:pt x="34290" y="5025390"/>
                    <a:pt x="0" y="5086350"/>
                    <a:pt x="0" y="5154930"/>
                  </a:cubicBezTo>
                  <a:cubicBezTo>
                    <a:pt x="0" y="5223510"/>
                    <a:pt x="34290" y="5283200"/>
                    <a:pt x="86360" y="5320030"/>
                  </a:cubicBezTo>
                  <a:cubicBezTo>
                    <a:pt x="34290" y="5356860"/>
                    <a:pt x="0" y="5416550"/>
                    <a:pt x="0" y="5485130"/>
                  </a:cubicBezTo>
                  <a:cubicBezTo>
                    <a:pt x="0" y="5553710"/>
                    <a:pt x="34290" y="5613400"/>
                    <a:pt x="86360" y="5650230"/>
                  </a:cubicBezTo>
                  <a:cubicBezTo>
                    <a:pt x="34290" y="5687060"/>
                    <a:pt x="0" y="5746750"/>
                    <a:pt x="0" y="5815330"/>
                  </a:cubicBezTo>
                  <a:cubicBezTo>
                    <a:pt x="0" y="5883910"/>
                    <a:pt x="34290" y="5944870"/>
                    <a:pt x="86360" y="5980430"/>
                  </a:cubicBezTo>
                  <a:cubicBezTo>
                    <a:pt x="76200" y="5986780"/>
                    <a:pt x="67310" y="5994400"/>
                    <a:pt x="59690" y="6003290"/>
                  </a:cubicBezTo>
                  <a:cubicBezTo>
                    <a:pt x="22860" y="6041390"/>
                    <a:pt x="0" y="6093460"/>
                    <a:pt x="0" y="6145530"/>
                  </a:cubicBezTo>
                  <a:cubicBezTo>
                    <a:pt x="0" y="6198870"/>
                    <a:pt x="20320" y="6249670"/>
                    <a:pt x="59690" y="6287770"/>
                  </a:cubicBezTo>
                  <a:cubicBezTo>
                    <a:pt x="97790" y="6325870"/>
                    <a:pt x="148590" y="6347460"/>
                    <a:pt x="201930" y="6347460"/>
                  </a:cubicBezTo>
                  <a:cubicBezTo>
                    <a:pt x="256540" y="6347460"/>
                    <a:pt x="307340" y="6325870"/>
                    <a:pt x="344170" y="6287770"/>
                  </a:cubicBezTo>
                  <a:cubicBezTo>
                    <a:pt x="353060" y="6278880"/>
                    <a:pt x="359410" y="6269990"/>
                    <a:pt x="367030" y="6261100"/>
                  </a:cubicBezTo>
                  <a:cubicBezTo>
                    <a:pt x="403860" y="6313170"/>
                    <a:pt x="463550" y="6347460"/>
                    <a:pt x="532130" y="6347460"/>
                  </a:cubicBezTo>
                  <a:cubicBezTo>
                    <a:pt x="600710" y="6347460"/>
                    <a:pt x="660400" y="6313170"/>
                    <a:pt x="697230" y="6261100"/>
                  </a:cubicBezTo>
                  <a:cubicBezTo>
                    <a:pt x="734060" y="6313170"/>
                    <a:pt x="793750" y="6347460"/>
                    <a:pt x="862330" y="6347460"/>
                  </a:cubicBezTo>
                  <a:cubicBezTo>
                    <a:pt x="930910" y="6347460"/>
                    <a:pt x="990600" y="6313170"/>
                    <a:pt x="1027430" y="6261100"/>
                  </a:cubicBezTo>
                  <a:cubicBezTo>
                    <a:pt x="1064260" y="6313170"/>
                    <a:pt x="1123950" y="6347460"/>
                    <a:pt x="1192530" y="6347460"/>
                  </a:cubicBezTo>
                  <a:cubicBezTo>
                    <a:pt x="1261110" y="6347460"/>
                    <a:pt x="1320800" y="6313170"/>
                    <a:pt x="1357630" y="6261100"/>
                  </a:cubicBezTo>
                  <a:cubicBezTo>
                    <a:pt x="1394460" y="6313170"/>
                    <a:pt x="1455420" y="6347460"/>
                    <a:pt x="1522730" y="6347460"/>
                  </a:cubicBezTo>
                  <a:cubicBezTo>
                    <a:pt x="1591310" y="6347460"/>
                    <a:pt x="1651000" y="6313170"/>
                    <a:pt x="1687830" y="6261100"/>
                  </a:cubicBezTo>
                  <a:cubicBezTo>
                    <a:pt x="1724660" y="6313170"/>
                    <a:pt x="1784350" y="6347460"/>
                    <a:pt x="1852930" y="6347460"/>
                  </a:cubicBezTo>
                  <a:cubicBezTo>
                    <a:pt x="1921510" y="6347460"/>
                    <a:pt x="1981200" y="6313170"/>
                    <a:pt x="2018030" y="6261100"/>
                  </a:cubicBezTo>
                  <a:cubicBezTo>
                    <a:pt x="2054860" y="6313170"/>
                    <a:pt x="2114550" y="6347460"/>
                    <a:pt x="2183130" y="6347460"/>
                  </a:cubicBezTo>
                  <a:cubicBezTo>
                    <a:pt x="2251710" y="6347460"/>
                    <a:pt x="2311400" y="6313170"/>
                    <a:pt x="2348230" y="6261100"/>
                  </a:cubicBezTo>
                  <a:cubicBezTo>
                    <a:pt x="2385060" y="6313170"/>
                    <a:pt x="2444750" y="6347460"/>
                    <a:pt x="2513330" y="6347460"/>
                  </a:cubicBezTo>
                  <a:cubicBezTo>
                    <a:pt x="2581910" y="6347460"/>
                    <a:pt x="2642870" y="6313170"/>
                    <a:pt x="2678430" y="6261100"/>
                  </a:cubicBezTo>
                  <a:cubicBezTo>
                    <a:pt x="2715260" y="6313170"/>
                    <a:pt x="2776220" y="6347460"/>
                    <a:pt x="2843530" y="6347460"/>
                  </a:cubicBezTo>
                  <a:cubicBezTo>
                    <a:pt x="2912110" y="6347460"/>
                    <a:pt x="2971800" y="6313170"/>
                    <a:pt x="3008630" y="6261100"/>
                  </a:cubicBezTo>
                  <a:cubicBezTo>
                    <a:pt x="3045460" y="6313170"/>
                    <a:pt x="3105150" y="6347460"/>
                    <a:pt x="3173730" y="6347460"/>
                  </a:cubicBezTo>
                  <a:cubicBezTo>
                    <a:pt x="3242310" y="6347460"/>
                    <a:pt x="3302000" y="6313170"/>
                    <a:pt x="3338830" y="6261100"/>
                  </a:cubicBezTo>
                  <a:cubicBezTo>
                    <a:pt x="3375660" y="6313170"/>
                    <a:pt x="3435350" y="6347460"/>
                    <a:pt x="3503930" y="6347460"/>
                  </a:cubicBezTo>
                  <a:cubicBezTo>
                    <a:pt x="3572510" y="6347460"/>
                    <a:pt x="3632200" y="6313170"/>
                    <a:pt x="3669030" y="6261100"/>
                  </a:cubicBezTo>
                  <a:cubicBezTo>
                    <a:pt x="3705860" y="6313170"/>
                    <a:pt x="3765550" y="6347460"/>
                    <a:pt x="3834130" y="6347460"/>
                  </a:cubicBezTo>
                  <a:cubicBezTo>
                    <a:pt x="3902710" y="6347460"/>
                    <a:pt x="3963670" y="6313170"/>
                    <a:pt x="3999230" y="6261100"/>
                  </a:cubicBezTo>
                  <a:cubicBezTo>
                    <a:pt x="4036060" y="6313170"/>
                    <a:pt x="4095750" y="6347460"/>
                    <a:pt x="4164330" y="6347460"/>
                  </a:cubicBezTo>
                  <a:cubicBezTo>
                    <a:pt x="4232910" y="6347460"/>
                    <a:pt x="4292600" y="6313170"/>
                    <a:pt x="4329430" y="6261100"/>
                  </a:cubicBezTo>
                  <a:cubicBezTo>
                    <a:pt x="4366260" y="6313170"/>
                    <a:pt x="4425950" y="6347460"/>
                    <a:pt x="4494530" y="6347460"/>
                  </a:cubicBezTo>
                  <a:cubicBezTo>
                    <a:pt x="4563110" y="6347460"/>
                    <a:pt x="4622800" y="6313170"/>
                    <a:pt x="4659630" y="6261100"/>
                  </a:cubicBezTo>
                  <a:cubicBezTo>
                    <a:pt x="4696460" y="6313170"/>
                    <a:pt x="4756150" y="6347460"/>
                    <a:pt x="4824730" y="6347460"/>
                  </a:cubicBezTo>
                  <a:cubicBezTo>
                    <a:pt x="4893310" y="6347460"/>
                    <a:pt x="4954270" y="6313170"/>
                    <a:pt x="4989830" y="6261100"/>
                  </a:cubicBezTo>
                  <a:cubicBezTo>
                    <a:pt x="5026660" y="6313170"/>
                    <a:pt x="5087620" y="6347460"/>
                    <a:pt x="5154930" y="6347460"/>
                  </a:cubicBezTo>
                  <a:cubicBezTo>
                    <a:pt x="5223510" y="6347460"/>
                    <a:pt x="5283200" y="6313170"/>
                    <a:pt x="5320030" y="6261100"/>
                  </a:cubicBezTo>
                  <a:cubicBezTo>
                    <a:pt x="5356860" y="6313170"/>
                    <a:pt x="5416550" y="6347460"/>
                    <a:pt x="5485130" y="6347460"/>
                  </a:cubicBezTo>
                  <a:cubicBezTo>
                    <a:pt x="5553710" y="6347460"/>
                    <a:pt x="5613400" y="6313170"/>
                    <a:pt x="5650230" y="6261100"/>
                  </a:cubicBezTo>
                  <a:cubicBezTo>
                    <a:pt x="5687060" y="6313170"/>
                    <a:pt x="5746750" y="6347460"/>
                    <a:pt x="5815330" y="6347460"/>
                  </a:cubicBezTo>
                  <a:cubicBezTo>
                    <a:pt x="5883910" y="6347460"/>
                    <a:pt x="5943600" y="6313170"/>
                    <a:pt x="5980430" y="6261100"/>
                  </a:cubicBezTo>
                  <a:cubicBezTo>
                    <a:pt x="5986780" y="6271260"/>
                    <a:pt x="5994400" y="6280150"/>
                    <a:pt x="6003290" y="6287770"/>
                  </a:cubicBezTo>
                  <a:cubicBezTo>
                    <a:pt x="6041390" y="6325870"/>
                    <a:pt x="6092190" y="6347460"/>
                    <a:pt x="6145530" y="6347460"/>
                  </a:cubicBezTo>
                  <a:cubicBezTo>
                    <a:pt x="6198870" y="6347460"/>
                    <a:pt x="6249670" y="6325870"/>
                    <a:pt x="6287770" y="6287770"/>
                  </a:cubicBezTo>
                  <a:cubicBezTo>
                    <a:pt x="6325870" y="6249670"/>
                    <a:pt x="6347460" y="6198870"/>
                    <a:pt x="6347460" y="6145530"/>
                  </a:cubicBezTo>
                  <a:cubicBezTo>
                    <a:pt x="6347460" y="6092190"/>
                    <a:pt x="6325870" y="6040120"/>
                    <a:pt x="6287770" y="6003290"/>
                  </a:cubicBezTo>
                  <a:cubicBezTo>
                    <a:pt x="6278880" y="5994400"/>
                    <a:pt x="6269990" y="5988050"/>
                    <a:pt x="6261100" y="5980430"/>
                  </a:cubicBezTo>
                  <a:cubicBezTo>
                    <a:pt x="6313170" y="5943600"/>
                    <a:pt x="6347460" y="5883910"/>
                    <a:pt x="6347460" y="5815330"/>
                  </a:cubicBezTo>
                  <a:cubicBezTo>
                    <a:pt x="6347460" y="5746750"/>
                    <a:pt x="6313170" y="5687060"/>
                    <a:pt x="6261100" y="5650230"/>
                  </a:cubicBezTo>
                  <a:cubicBezTo>
                    <a:pt x="6313170" y="5613400"/>
                    <a:pt x="6347460" y="5553710"/>
                    <a:pt x="6347460" y="5485130"/>
                  </a:cubicBezTo>
                  <a:cubicBezTo>
                    <a:pt x="6347460" y="5416550"/>
                    <a:pt x="6313170" y="5356860"/>
                    <a:pt x="6261100" y="5320030"/>
                  </a:cubicBezTo>
                  <a:cubicBezTo>
                    <a:pt x="6313170" y="5283200"/>
                    <a:pt x="6347460" y="5223510"/>
                    <a:pt x="6347460" y="5154930"/>
                  </a:cubicBezTo>
                  <a:cubicBezTo>
                    <a:pt x="6347460" y="5086350"/>
                    <a:pt x="6313170" y="5025390"/>
                    <a:pt x="6261100" y="4989830"/>
                  </a:cubicBezTo>
                  <a:cubicBezTo>
                    <a:pt x="6313170" y="4953000"/>
                    <a:pt x="6347460" y="4892040"/>
                    <a:pt x="6347460" y="4824730"/>
                  </a:cubicBezTo>
                  <a:cubicBezTo>
                    <a:pt x="6347460" y="4756150"/>
                    <a:pt x="6313170" y="4696460"/>
                    <a:pt x="6261100" y="4659630"/>
                  </a:cubicBezTo>
                  <a:cubicBezTo>
                    <a:pt x="6313170" y="4622800"/>
                    <a:pt x="6347460" y="4563110"/>
                    <a:pt x="6347460" y="4494530"/>
                  </a:cubicBezTo>
                  <a:cubicBezTo>
                    <a:pt x="6347460" y="4425950"/>
                    <a:pt x="6313170" y="4366260"/>
                    <a:pt x="6261100" y="4329430"/>
                  </a:cubicBezTo>
                  <a:cubicBezTo>
                    <a:pt x="6313170" y="4292600"/>
                    <a:pt x="6347460" y="4232910"/>
                    <a:pt x="6347460" y="4164330"/>
                  </a:cubicBezTo>
                  <a:cubicBezTo>
                    <a:pt x="6347460" y="4095750"/>
                    <a:pt x="6313170" y="4036060"/>
                    <a:pt x="6261100" y="3999230"/>
                  </a:cubicBezTo>
                  <a:cubicBezTo>
                    <a:pt x="6313170" y="3962400"/>
                    <a:pt x="6347460" y="3901440"/>
                    <a:pt x="6347460" y="3834130"/>
                  </a:cubicBezTo>
                  <a:cubicBezTo>
                    <a:pt x="6347460" y="3765550"/>
                    <a:pt x="6313170" y="3704590"/>
                    <a:pt x="6261100" y="3669030"/>
                  </a:cubicBezTo>
                  <a:cubicBezTo>
                    <a:pt x="6313170" y="3632200"/>
                    <a:pt x="6347460" y="3572510"/>
                    <a:pt x="6347460" y="3503930"/>
                  </a:cubicBezTo>
                  <a:cubicBezTo>
                    <a:pt x="6347460" y="3435350"/>
                    <a:pt x="6313170" y="3375660"/>
                    <a:pt x="6261100" y="3338830"/>
                  </a:cubicBezTo>
                  <a:cubicBezTo>
                    <a:pt x="6313170" y="3302000"/>
                    <a:pt x="6347460" y="3242310"/>
                    <a:pt x="6347460" y="3173730"/>
                  </a:cubicBezTo>
                  <a:cubicBezTo>
                    <a:pt x="6347460" y="3105150"/>
                    <a:pt x="6313170" y="3045460"/>
                    <a:pt x="6261100" y="3008630"/>
                  </a:cubicBezTo>
                  <a:cubicBezTo>
                    <a:pt x="6313170" y="2971800"/>
                    <a:pt x="6347460" y="2912110"/>
                    <a:pt x="6347460" y="2843530"/>
                  </a:cubicBezTo>
                  <a:cubicBezTo>
                    <a:pt x="6347460" y="2774950"/>
                    <a:pt x="6313170" y="2713990"/>
                    <a:pt x="6261100" y="2678430"/>
                  </a:cubicBezTo>
                  <a:cubicBezTo>
                    <a:pt x="6313170" y="2641600"/>
                    <a:pt x="6347460" y="2580640"/>
                    <a:pt x="6347460" y="2513330"/>
                  </a:cubicBezTo>
                  <a:cubicBezTo>
                    <a:pt x="6347460" y="2444750"/>
                    <a:pt x="6313170" y="2383790"/>
                    <a:pt x="6261100" y="2348230"/>
                  </a:cubicBezTo>
                  <a:cubicBezTo>
                    <a:pt x="6313170" y="2311400"/>
                    <a:pt x="6347460" y="2251710"/>
                    <a:pt x="6347460" y="2183130"/>
                  </a:cubicBezTo>
                  <a:cubicBezTo>
                    <a:pt x="6347460" y="2114550"/>
                    <a:pt x="6313170" y="2054860"/>
                    <a:pt x="6261100" y="2018030"/>
                  </a:cubicBezTo>
                  <a:cubicBezTo>
                    <a:pt x="6313170" y="1981200"/>
                    <a:pt x="6347460" y="1921510"/>
                    <a:pt x="6347460" y="1852930"/>
                  </a:cubicBezTo>
                  <a:cubicBezTo>
                    <a:pt x="6347460" y="1784350"/>
                    <a:pt x="6313170" y="1724660"/>
                    <a:pt x="6261100" y="1687830"/>
                  </a:cubicBezTo>
                  <a:cubicBezTo>
                    <a:pt x="6313170" y="1651000"/>
                    <a:pt x="6347460" y="1591310"/>
                    <a:pt x="6347460" y="1522730"/>
                  </a:cubicBezTo>
                  <a:cubicBezTo>
                    <a:pt x="6347460" y="1454150"/>
                    <a:pt x="6313170" y="1393190"/>
                    <a:pt x="6261100" y="1357630"/>
                  </a:cubicBezTo>
                  <a:cubicBezTo>
                    <a:pt x="6313170" y="1322070"/>
                    <a:pt x="6347460" y="1261110"/>
                    <a:pt x="6347460" y="1192530"/>
                  </a:cubicBezTo>
                  <a:cubicBezTo>
                    <a:pt x="6347460" y="1123950"/>
                    <a:pt x="6313170" y="1064260"/>
                    <a:pt x="6261100" y="1027430"/>
                  </a:cubicBezTo>
                  <a:cubicBezTo>
                    <a:pt x="6313170" y="990600"/>
                    <a:pt x="6347460" y="930910"/>
                    <a:pt x="6347460" y="862330"/>
                  </a:cubicBezTo>
                  <a:cubicBezTo>
                    <a:pt x="6347460" y="793750"/>
                    <a:pt x="6313170" y="734060"/>
                    <a:pt x="6261100" y="697230"/>
                  </a:cubicBezTo>
                  <a:cubicBezTo>
                    <a:pt x="6315710" y="660400"/>
                    <a:pt x="6350000" y="600710"/>
                    <a:pt x="6350000" y="532130"/>
                  </a:cubicBezTo>
                  <a:close/>
                </a:path>
              </a:pathLst>
            </a:custGeom>
            <a:solidFill>
              <a:srgbClr val="C6E0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Freeform 12"/>
            <p:cNvSpPr/>
            <p:nvPr/>
          </p:nvSpPr>
          <p:spPr>
            <a:xfrm>
              <a:off x="358140" y="358140"/>
              <a:ext cx="5632450" cy="5633720"/>
            </a:xfrm>
            <a:custGeom>
              <a:avLst/>
              <a:gdLst/>
              <a:ahLst/>
              <a:cxnLst/>
              <a:rect l="l" t="t" r="r" b="b"/>
              <a:pathLst>
                <a:path w="5632450" h="5633720">
                  <a:moveTo>
                    <a:pt x="0" y="0"/>
                  </a:moveTo>
                  <a:lnTo>
                    <a:pt x="5632450" y="0"/>
                  </a:lnTo>
                  <a:lnTo>
                    <a:pt x="5632450" y="5633720"/>
                  </a:lnTo>
                  <a:lnTo>
                    <a:pt x="0" y="5633720"/>
                  </a:lnTo>
                  <a:close/>
                </a:path>
              </a:pathLst>
            </a:custGeom>
            <a:blipFill>
              <a:blip r:embed="rId7"/>
              <a:stretch>
                <a:fillRect t="-16651" b="-1665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3" name="Group 13"/>
          <p:cNvGrpSpPr/>
          <p:nvPr/>
        </p:nvGrpSpPr>
        <p:grpSpPr>
          <a:xfrm>
            <a:off x="888697" y="6687458"/>
            <a:ext cx="10207845" cy="2467301"/>
            <a:chOff x="0" y="0"/>
            <a:chExt cx="2688486" cy="649824"/>
          </a:xfrm>
        </p:grpSpPr>
        <p:sp>
          <p:nvSpPr>
            <p:cNvPr id="14" name="Freeform 14"/>
            <p:cNvSpPr/>
            <p:nvPr/>
          </p:nvSpPr>
          <p:spPr>
            <a:xfrm>
              <a:off x="0" y="0"/>
              <a:ext cx="2688486" cy="649824"/>
            </a:xfrm>
            <a:custGeom>
              <a:avLst/>
              <a:gdLst/>
              <a:ahLst/>
              <a:cxnLst/>
              <a:rect l="l" t="t" r="r" b="b"/>
              <a:pathLst>
                <a:path w="2688486" h="649824">
                  <a:moveTo>
                    <a:pt x="38680" y="0"/>
                  </a:moveTo>
                  <a:lnTo>
                    <a:pt x="2649806" y="0"/>
                  </a:lnTo>
                  <a:cubicBezTo>
                    <a:pt x="2660065" y="0"/>
                    <a:pt x="2669903" y="4075"/>
                    <a:pt x="2677157" y="11329"/>
                  </a:cubicBezTo>
                  <a:cubicBezTo>
                    <a:pt x="2684411" y="18583"/>
                    <a:pt x="2688486" y="28421"/>
                    <a:pt x="2688486" y="38680"/>
                  </a:cubicBezTo>
                  <a:lnTo>
                    <a:pt x="2688486" y="611144"/>
                  </a:lnTo>
                  <a:cubicBezTo>
                    <a:pt x="2688486" y="621403"/>
                    <a:pt x="2684411" y="631241"/>
                    <a:pt x="2677157" y="638495"/>
                  </a:cubicBezTo>
                  <a:cubicBezTo>
                    <a:pt x="2669903" y="645749"/>
                    <a:pt x="2660065" y="649824"/>
                    <a:pt x="2649806" y="649824"/>
                  </a:cubicBezTo>
                  <a:lnTo>
                    <a:pt x="38680" y="649824"/>
                  </a:lnTo>
                  <a:cubicBezTo>
                    <a:pt x="28421" y="649824"/>
                    <a:pt x="18583" y="645749"/>
                    <a:pt x="11329" y="638495"/>
                  </a:cubicBezTo>
                  <a:cubicBezTo>
                    <a:pt x="4075" y="631241"/>
                    <a:pt x="0" y="621403"/>
                    <a:pt x="0" y="611144"/>
                  </a:cubicBezTo>
                  <a:lnTo>
                    <a:pt x="0" y="38680"/>
                  </a:lnTo>
                  <a:cubicBezTo>
                    <a:pt x="0" y="28421"/>
                    <a:pt x="4075" y="18583"/>
                    <a:pt x="11329" y="11329"/>
                  </a:cubicBezTo>
                  <a:cubicBezTo>
                    <a:pt x="18583" y="4075"/>
                    <a:pt x="28421" y="0"/>
                    <a:pt x="38680" y="0"/>
                  </a:cubicBezTo>
                  <a:close/>
                </a:path>
              </a:pathLst>
            </a:custGeom>
            <a:solidFill>
              <a:srgbClr val="F4F6F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TextBox 15"/>
            <p:cNvSpPr txBox="1"/>
            <p:nvPr/>
          </p:nvSpPr>
          <p:spPr>
            <a:xfrm>
              <a:off x="0" y="-76200"/>
              <a:ext cx="2688486" cy="726024"/>
            </a:xfrm>
            <a:prstGeom prst="rect">
              <a:avLst/>
            </a:prstGeom>
          </p:spPr>
          <p:txBody>
            <a:bodyPr lIns="50800" tIns="50800" rIns="50800" bIns="50800" rtlCol="0" anchor="ctr"/>
            <a:lstStyle/>
            <a:p>
              <a:pPr marL="0" marR="0" lvl="0" indent="0" algn="ctr" defTabSz="914400" rtl="0" eaLnBrk="1" fontAlgn="auto" latinLnBrk="0" hangingPunct="1">
                <a:lnSpc>
                  <a:spcPts val="532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000000"/>
                  </a:solidFill>
                  <a:effectLst/>
                  <a:uLnTx/>
                  <a:uFillTx/>
                  <a:latin typeface="Solway"/>
                  <a:ea typeface="Solway"/>
                  <a:cs typeface="Solway"/>
                  <a:sym typeface="Solway"/>
                </a:rPr>
                <a:t>All meals reimbursed at a rate equivalent to the federal and state free rate</a:t>
              </a:r>
            </a:p>
          </p:txBody>
        </p:sp>
      </p:grpSp>
      <p:grpSp>
        <p:nvGrpSpPr>
          <p:cNvPr id="16" name="Group 16"/>
          <p:cNvGrpSpPr/>
          <p:nvPr/>
        </p:nvGrpSpPr>
        <p:grpSpPr>
          <a:xfrm>
            <a:off x="14707739" y="8768884"/>
            <a:ext cx="3580261" cy="2476137"/>
            <a:chOff x="0" y="0"/>
            <a:chExt cx="4773681" cy="3301516"/>
          </a:xfrm>
        </p:grpSpPr>
        <p:sp>
          <p:nvSpPr>
            <p:cNvPr id="17" name="Freeform 17"/>
            <p:cNvSpPr/>
            <p:nvPr/>
          </p:nvSpPr>
          <p:spPr>
            <a:xfrm rot="-199688">
              <a:off x="1753934" y="56767"/>
              <a:ext cx="2017518" cy="2129818"/>
            </a:xfrm>
            <a:custGeom>
              <a:avLst/>
              <a:gdLst/>
              <a:ahLst/>
              <a:cxnLst/>
              <a:rect l="l" t="t" r="r" b="b"/>
              <a:pathLst>
                <a:path w="2017518" h="2129818">
                  <a:moveTo>
                    <a:pt x="0" y="0"/>
                  </a:moveTo>
                  <a:lnTo>
                    <a:pt x="2017518" y="0"/>
                  </a:lnTo>
                  <a:lnTo>
                    <a:pt x="2017518" y="2129817"/>
                  </a:lnTo>
                  <a:lnTo>
                    <a:pt x="0" y="212981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Freeform 18"/>
            <p:cNvSpPr/>
            <p:nvPr/>
          </p:nvSpPr>
          <p:spPr>
            <a:xfrm rot="-1506640">
              <a:off x="344489" y="670653"/>
              <a:ext cx="1949133" cy="2057626"/>
            </a:xfrm>
            <a:custGeom>
              <a:avLst/>
              <a:gdLst/>
              <a:ahLst/>
              <a:cxnLst/>
              <a:rect l="l" t="t" r="r" b="b"/>
              <a:pathLst>
                <a:path w="1949133" h="2057626">
                  <a:moveTo>
                    <a:pt x="0" y="0"/>
                  </a:moveTo>
                  <a:lnTo>
                    <a:pt x="1949133" y="0"/>
                  </a:lnTo>
                  <a:lnTo>
                    <a:pt x="1949133" y="2057626"/>
                  </a:lnTo>
                  <a:lnTo>
                    <a:pt x="0" y="20576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Freeform 19"/>
            <p:cNvSpPr/>
            <p:nvPr/>
          </p:nvSpPr>
          <p:spPr>
            <a:xfrm rot="195943">
              <a:off x="2697137" y="1115962"/>
              <a:ext cx="2017518" cy="2129818"/>
            </a:xfrm>
            <a:custGeom>
              <a:avLst/>
              <a:gdLst/>
              <a:ahLst/>
              <a:cxnLst/>
              <a:rect l="l" t="t" r="r" b="b"/>
              <a:pathLst>
                <a:path w="2017518" h="2129818">
                  <a:moveTo>
                    <a:pt x="0" y="0"/>
                  </a:moveTo>
                  <a:lnTo>
                    <a:pt x="2017518" y="0"/>
                  </a:lnTo>
                  <a:lnTo>
                    <a:pt x="2017518" y="2129818"/>
                  </a:lnTo>
                  <a:lnTo>
                    <a:pt x="0" y="212981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0" name="TextBox 20"/>
          <p:cNvSpPr txBox="1"/>
          <p:nvPr/>
        </p:nvSpPr>
        <p:spPr>
          <a:xfrm>
            <a:off x="272228" y="502969"/>
            <a:ext cx="17743543" cy="1069349"/>
          </a:xfrm>
          <a:prstGeom prst="rect">
            <a:avLst/>
          </a:prstGeom>
        </p:spPr>
        <p:txBody>
          <a:bodyPr lIns="0" tIns="0" rIns="0" bIns="0" rtlCol="0" anchor="t">
            <a:spAutoFit/>
          </a:bodyPr>
          <a:lstStyle/>
          <a:p>
            <a:pPr marL="0" marR="0" lvl="0" indent="0" algn="ctr" defTabSz="914400" rtl="0" eaLnBrk="1" fontAlgn="auto" latinLnBrk="0" hangingPunct="1">
              <a:lnSpc>
                <a:spcPts val="7975"/>
              </a:lnSpc>
              <a:spcBef>
                <a:spcPts val="0"/>
              </a:spcBef>
              <a:spcAft>
                <a:spcPts val="0"/>
              </a:spcAft>
              <a:buClrTx/>
              <a:buSzTx/>
              <a:buFontTx/>
              <a:buNone/>
              <a:tabLst/>
              <a:defRPr/>
            </a:pPr>
            <a:r>
              <a:rPr kumimoji="0" lang="en-US" sz="7975" b="1" i="0" u="none" strike="noStrike" kern="1200" cap="none" spc="0" normalizeH="0" baseline="0" noProof="0" dirty="0">
                <a:ln>
                  <a:noFill/>
                </a:ln>
                <a:solidFill>
                  <a:srgbClr val="FFDE59"/>
                </a:solidFill>
                <a:effectLst/>
                <a:uLnTx/>
                <a:uFillTx/>
                <a:latin typeface="Solway Bold"/>
                <a:ea typeface="Solway Bold"/>
                <a:cs typeface="Solway Bold"/>
                <a:sym typeface="Solway Bold"/>
              </a:rPr>
              <a:t>NYS Universal Free Meal Program</a:t>
            </a:r>
          </a:p>
        </p:txBody>
      </p:sp>
      <p:sp>
        <p:nvSpPr>
          <p:cNvPr id="21" name="TextBox 21"/>
          <p:cNvSpPr txBox="1"/>
          <p:nvPr/>
        </p:nvSpPr>
        <p:spPr>
          <a:xfrm>
            <a:off x="11414790" y="8424486"/>
            <a:ext cx="6873210" cy="264160"/>
          </a:xfrm>
          <a:prstGeom prst="rect">
            <a:avLst/>
          </a:prstGeom>
        </p:spPr>
        <p:txBody>
          <a:bodyPr lIns="0" tIns="0" rIns="0" bIns="0" rtlCol="0" anchor="t">
            <a:spAutoFit/>
          </a:bodyPr>
          <a:lstStyle/>
          <a:p>
            <a:pPr marL="0" marR="0" lvl="0" indent="0" algn="ctr" defTabSz="914400" rtl="0" eaLnBrk="1" fontAlgn="auto" latinLnBrk="0" hangingPunct="1">
              <a:lnSpc>
                <a:spcPts val="224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Solway Bold"/>
                <a:ea typeface="Solway Bold"/>
                <a:cs typeface="Solway Bold"/>
                <a:sym typeface="Solway Bold"/>
              </a:rPr>
              <a:t>WATERFORD HALFMOON UFSD</a:t>
            </a:r>
          </a:p>
        </p:txBody>
      </p:sp>
      <p:sp>
        <p:nvSpPr>
          <p:cNvPr id="22" name="TextBox 22"/>
          <p:cNvSpPr txBox="1"/>
          <p:nvPr/>
        </p:nvSpPr>
        <p:spPr>
          <a:xfrm>
            <a:off x="1522062" y="2460752"/>
            <a:ext cx="9264555" cy="3135079"/>
          </a:xfrm>
          <a:prstGeom prst="rect">
            <a:avLst/>
          </a:prstGeom>
        </p:spPr>
        <p:txBody>
          <a:bodyPr lIns="0" tIns="0" rIns="0" bIns="0" rtlCol="0" anchor="t">
            <a:spAutoFit/>
          </a:bodyPr>
          <a:lstStyle/>
          <a:p>
            <a:pPr marL="0" marR="0" lvl="0" indent="0" algn="ctr" defTabSz="914400" rtl="0" eaLnBrk="1" fontAlgn="auto" latinLnBrk="0" hangingPunct="1">
              <a:lnSpc>
                <a:spcPts val="6225"/>
              </a:lnSpc>
              <a:spcBef>
                <a:spcPts val="0"/>
              </a:spcBef>
              <a:spcAft>
                <a:spcPts val="0"/>
              </a:spcAft>
              <a:buClrTx/>
              <a:buSzTx/>
              <a:buFontTx/>
              <a:buNone/>
              <a:tabLst/>
              <a:defRPr/>
            </a:pPr>
            <a:r>
              <a:rPr kumimoji="0" lang="en-US" sz="4446" b="1" i="0" u="none" strike="noStrike" kern="1200" cap="none" spc="0" normalizeH="0" baseline="0" noProof="0" dirty="0">
                <a:ln>
                  <a:noFill/>
                </a:ln>
                <a:solidFill>
                  <a:srgbClr val="000000"/>
                </a:solidFill>
                <a:effectLst/>
                <a:uLnTx/>
                <a:uFillTx/>
                <a:latin typeface="Solway Bold"/>
                <a:ea typeface="Solway Bold"/>
                <a:cs typeface="Solway Bold"/>
                <a:sym typeface="Solway Bold"/>
              </a:rPr>
              <a:t>Beginning School Year 25-26 ALL students in a NSLP/SBP participating school receive meals at no charge!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B508B"/>
        </a:solidFill>
        <a:effectLst/>
      </p:bgPr>
    </p:bg>
    <p:spTree>
      <p:nvGrpSpPr>
        <p:cNvPr id="1" name=""/>
        <p:cNvGrpSpPr/>
        <p:nvPr/>
      </p:nvGrpSpPr>
      <p:grpSpPr>
        <a:xfrm>
          <a:off x="0" y="0"/>
          <a:ext cx="0" cy="0"/>
          <a:chOff x="0" y="0"/>
          <a:chExt cx="0" cy="0"/>
        </a:xfrm>
      </p:grpSpPr>
      <p:sp>
        <p:nvSpPr>
          <p:cNvPr id="2" name="Freeform 2"/>
          <p:cNvSpPr/>
          <p:nvPr/>
        </p:nvSpPr>
        <p:spPr>
          <a:xfrm>
            <a:off x="-469694" y="9751516"/>
            <a:ext cx="2996788" cy="1879803"/>
          </a:xfrm>
          <a:custGeom>
            <a:avLst/>
            <a:gdLst/>
            <a:ahLst/>
            <a:cxnLst/>
            <a:rect l="l" t="t" r="r" b="b"/>
            <a:pathLst>
              <a:path w="2996788" h="1879803">
                <a:moveTo>
                  <a:pt x="0" y="0"/>
                </a:moveTo>
                <a:lnTo>
                  <a:pt x="2996788" y="0"/>
                </a:lnTo>
                <a:lnTo>
                  <a:pt x="2996788" y="1879803"/>
                </a:lnTo>
                <a:lnTo>
                  <a:pt x="0" y="18798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Freeform 3"/>
          <p:cNvSpPr/>
          <p:nvPr/>
        </p:nvSpPr>
        <p:spPr>
          <a:xfrm rot="1852847">
            <a:off x="-390552" y="7268907"/>
            <a:ext cx="2157639" cy="2295360"/>
          </a:xfrm>
          <a:custGeom>
            <a:avLst/>
            <a:gdLst/>
            <a:ahLst/>
            <a:cxnLst/>
            <a:rect l="l" t="t" r="r" b="b"/>
            <a:pathLst>
              <a:path w="2157639" h="2295360">
                <a:moveTo>
                  <a:pt x="0" y="0"/>
                </a:moveTo>
                <a:lnTo>
                  <a:pt x="2157638" y="0"/>
                </a:lnTo>
                <a:lnTo>
                  <a:pt x="2157638" y="2295361"/>
                </a:lnTo>
                <a:lnTo>
                  <a:pt x="0" y="22953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Freeform 4"/>
          <p:cNvSpPr/>
          <p:nvPr/>
        </p:nvSpPr>
        <p:spPr>
          <a:xfrm rot="-1333648">
            <a:off x="-769995" y="5367673"/>
            <a:ext cx="2661164" cy="2172478"/>
          </a:xfrm>
          <a:custGeom>
            <a:avLst/>
            <a:gdLst/>
            <a:ahLst/>
            <a:cxnLst/>
            <a:rect l="l" t="t" r="r" b="b"/>
            <a:pathLst>
              <a:path w="2661164" h="2172478">
                <a:moveTo>
                  <a:pt x="0" y="0"/>
                </a:moveTo>
                <a:lnTo>
                  <a:pt x="2661164" y="0"/>
                </a:lnTo>
                <a:lnTo>
                  <a:pt x="2661164" y="2172478"/>
                </a:lnTo>
                <a:lnTo>
                  <a:pt x="0" y="21724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reeform 5"/>
          <p:cNvSpPr/>
          <p:nvPr/>
        </p:nvSpPr>
        <p:spPr>
          <a:xfrm>
            <a:off x="-807800" y="2982074"/>
            <a:ext cx="2232847" cy="2547855"/>
          </a:xfrm>
          <a:custGeom>
            <a:avLst/>
            <a:gdLst/>
            <a:ahLst/>
            <a:cxnLst/>
            <a:rect l="l" t="t" r="r" b="b"/>
            <a:pathLst>
              <a:path w="2232847" h="2547855">
                <a:moveTo>
                  <a:pt x="0" y="0"/>
                </a:moveTo>
                <a:lnTo>
                  <a:pt x="2232848" y="0"/>
                </a:lnTo>
                <a:lnTo>
                  <a:pt x="2232848" y="2547854"/>
                </a:lnTo>
                <a:lnTo>
                  <a:pt x="0" y="254785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6" name="Group 6"/>
          <p:cNvGrpSpPr/>
          <p:nvPr/>
        </p:nvGrpSpPr>
        <p:grpSpPr>
          <a:xfrm>
            <a:off x="844502" y="5816484"/>
            <a:ext cx="8227053" cy="4584935"/>
            <a:chOff x="0" y="0"/>
            <a:chExt cx="2137223" cy="1043258"/>
          </a:xfrm>
        </p:grpSpPr>
        <p:sp>
          <p:nvSpPr>
            <p:cNvPr id="7" name="Freeform 7"/>
            <p:cNvSpPr/>
            <p:nvPr/>
          </p:nvSpPr>
          <p:spPr>
            <a:xfrm>
              <a:off x="0" y="0"/>
              <a:ext cx="2137223" cy="1043258"/>
            </a:xfrm>
            <a:custGeom>
              <a:avLst/>
              <a:gdLst/>
              <a:ahLst/>
              <a:cxnLst/>
              <a:rect l="l" t="t" r="r" b="b"/>
              <a:pathLst>
                <a:path w="2137223" h="1043258">
                  <a:moveTo>
                    <a:pt x="48657" y="0"/>
                  </a:moveTo>
                  <a:lnTo>
                    <a:pt x="2088566" y="0"/>
                  </a:lnTo>
                  <a:cubicBezTo>
                    <a:pt x="2101471" y="0"/>
                    <a:pt x="2113847" y="5126"/>
                    <a:pt x="2122971" y="14251"/>
                  </a:cubicBezTo>
                  <a:cubicBezTo>
                    <a:pt x="2132096" y="23376"/>
                    <a:pt x="2137223" y="35752"/>
                    <a:pt x="2137223" y="48657"/>
                  </a:cubicBezTo>
                  <a:lnTo>
                    <a:pt x="2137223" y="994602"/>
                  </a:lnTo>
                  <a:cubicBezTo>
                    <a:pt x="2137223" y="1007506"/>
                    <a:pt x="2132096" y="1019882"/>
                    <a:pt x="2122971" y="1029007"/>
                  </a:cubicBezTo>
                  <a:cubicBezTo>
                    <a:pt x="2113847" y="1038132"/>
                    <a:pt x="2101471" y="1043258"/>
                    <a:pt x="2088566" y="1043258"/>
                  </a:cubicBezTo>
                  <a:lnTo>
                    <a:pt x="48657" y="1043258"/>
                  </a:lnTo>
                  <a:cubicBezTo>
                    <a:pt x="35752" y="1043258"/>
                    <a:pt x="23376" y="1038132"/>
                    <a:pt x="14251" y="1029007"/>
                  </a:cubicBezTo>
                  <a:cubicBezTo>
                    <a:pt x="5126" y="1019882"/>
                    <a:pt x="0" y="1007506"/>
                    <a:pt x="0" y="994602"/>
                  </a:cubicBezTo>
                  <a:lnTo>
                    <a:pt x="0" y="48657"/>
                  </a:lnTo>
                  <a:cubicBezTo>
                    <a:pt x="0" y="35752"/>
                    <a:pt x="5126" y="23376"/>
                    <a:pt x="14251" y="14251"/>
                  </a:cubicBezTo>
                  <a:cubicBezTo>
                    <a:pt x="23376" y="5126"/>
                    <a:pt x="35752" y="0"/>
                    <a:pt x="48657" y="0"/>
                  </a:cubicBezTo>
                  <a:close/>
                </a:path>
              </a:pathLst>
            </a:custGeom>
            <a:solidFill>
              <a:srgbClr val="7ABC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8"/>
            <p:cNvSpPr txBox="1"/>
            <p:nvPr/>
          </p:nvSpPr>
          <p:spPr>
            <a:xfrm>
              <a:off x="0" y="-28575"/>
              <a:ext cx="2137223" cy="1071833"/>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9" name="Freeform 9"/>
          <p:cNvSpPr/>
          <p:nvPr/>
        </p:nvSpPr>
        <p:spPr>
          <a:xfrm rot="-1256859">
            <a:off x="17000617" y="3117539"/>
            <a:ext cx="1788175" cy="1887709"/>
          </a:xfrm>
          <a:custGeom>
            <a:avLst/>
            <a:gdLst/>
            <a:ahLst/>
            <a:cxnLst/>
            <a:rect l="l" t="t" r="r" b="b"/>
            <a:pathLst>
              <a:path w="1788175" h="1887709">
                <a:moveTo>
                  <a:pt x="0" y="0"/>
                </a:moveTo>
                <a:lnTo>
                  <a:pt x="1788174" y="0"/>
                </a:lnTo>
                <a:lnTo>
                  <a:pt x="1788174" y="1887709"/>
                </a:lnTo>
                <a:lnTo>
                  <a:pt x="0" y="188770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Freeform 10"/>
          <p:cNvSpPr/>
          <p:nvPr/>
        </p:nvSpPr>
        <p:spPr>
          <a:xfrm>
            <a:off x="16209788" y="8442329"/>
            <a:ext cx="2868015" cy="2429991"/>
          </a:xfrm>
          <a:custGeom>
            <a:avLst/>
            <a:gdLst/>
            <a:ahLst/>
            <a:cxnLst/>
            <a:rect l="l" t="t" r="r" b="b"/>
            <a:pathLst>
              <a:path w="2868015" h="2429991">
                <a:moveTo>
                  <a:pt x="0" y="0"/>
                </a:moveTo>
                <a:lnTo>
                  <a:pt x="2868016" y="0"/>
                </a:lnTo>
                <a:lnTo>
                  <a:pt x="2868016" y="2429991"/>
                </a:lnTo>
                <a:lnTo>
                  <a:pt x="0" y="242999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Freeform 11"/>
          <p:cNvSpPr/>
          <p:nvPr/>
        </p:nvSpPr>
        <p:spPr>
          <a:xfrm rot="-1031547">
            <a:off x="15950399" y="6641256"/>
            <a:ext cx="2962425" cy="1491985"/>
          </a:xfrm>
          <a:custGeom>
            <a:avLst/>
            <a:gdLst/>
            <a:ahLst/>
            <a:cxnLst/>
            <a:rect l="l" t="t" r="r" b="b"/>
            <a:pathLst>
              <a:path w="2962425" h="1491985">
                <a:moveTo>
                  <a:pt x="0" y="0"/>
                </a:moveTo>
                <a:lnTo>
                  <a:pt x="2962424" y="0"/>
                </a:lnTo>
                <a:lnTo>
                  <a:pt x="2962424" y="1491985"/>
                </a:lnTo>
                <a:lnTo>
                  <a:pt x="0" y="149198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2" name="Group 12"/>
          <p:cNvGrpSpPr/>
          <p:nvPr/>
        </p:nvGrpSpPr>
        <p:grpSpPr>
          <a:xfrm>
            <a:off x="9216446" y="5856036"/>
            <a:ext cx="8423339" cy="4462701"/>
            <a:chOff x="0" y="0"/>
            <a:chExt cx="2219549" cy="1043258"/>
          </a:xfrm>
        </p:grpSpPr>
        <p:sp>
          <p:nvSpPr>
            <p:cNvPr id="13" name="Freeform 13"/>
            <p:cNvSpPr/>
            <p:nvPr/>
          </p:nvSpPr>
          <p:spPr>
            <a:xfrm>
              <a:off x="0" y="0"/>
              <a:ext cx="2219549" cy="1043258"/>
            </a:xfrm>
            <a:custGeom>
              <a:avLst/>
              <a:gdLst/>
              <a:ahLst/>
              <a:cxnLst/>
              <a:rect l="l" t="t" r="r" b="b"/>
              <a:pathLst>
                <a:path w="2219549" h="1043258">
                  <a:moveTo>
                    <a:pt x="46852" y="0"/>
                  </a:moveTo>
                  <a:lnTo>
                    <a:pt x="2172697" y="0"/>
                  </a:lnTo>
                  <a:cubicBezTo>
                    <a:pt x="2198573" y="0"/>
                    <a:pt x="2219549" y="20976"/>
                    <a:pt x="2219549" y="46852"/>
                  </a:cubicBezTo>
                  <a:lnTo>
                    <a:pt x="2219549" y="996406"/>
                  </a:lnTo>
                  <a:cubicBezTo>
                    <a:pt x="2219549" y="1008832"/>
                    <a:pt x="2214613" y="1020749"/>
                    <a:pt x="2205826" y="1029536"/>
                  </a:cubicBezTo>
                  <a:cubicBezTo>
                    <a:pt x="2197040" y="1038322"/>
                    <a:pt x="2185123" y="1043258"/>
                    <a:pt x="2172697" y="1043258"/>
                  </a:cubicBezTo>
                  <a:lnTo>
                    <a:pt x="46852" y="1043258"/>
                  </a:lnTo>
                  <a:cubicBezTo>
                    <a:pt x="20976" y="1043258"/>
                    <a:pt x="0" y="1022282"/>
                    <a:pt x="0" y="996406"/>
                  </a:cubicBezTo>
                  <a:lnTo>
                    <a:pt x="0" y="46852"/>
                  </a:lnTo>
                  <a:cubicBezTo>
                    <a:pt x="0" y="20976"/>
                    <a:pt x="20976" y="0"/>
                    <a:pt x="46852" y="0"/>
                  </a:cubicBezTo>
                  <a:close/>
                </a:path>
              </a:pathLst>
            </a:custGeom>
            <a:solidFill>
              <a:srgbClr val="7ABC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4"/>
            <p:cNvSpPr txBox="1"/>
            <p:nvPr/>
          </p:nvSpPr>
          <p:spPr>
            <a:xfrm>
              <a:off x="0" y="-28575"/>
              <a:ext cx="2219549" cy="1071833"/>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5" name="Group 15"/>
          <p:cNvGrpSpPr/>
          <p:nvPr/>
        </p:nvGrpSpPr>
        <p:grpSpPr>
          <a:xfrm>
            <a:off x="844503" y="1786765"/>
            <a:ext cx="16799293" cy="3921224"/>
            <a:chOff x="0" y="0"/>
            <a:chExt cx="4424505" cy="1032750"/>
          </a:xfrm>
        </p:grpSpPr>
        <p:sp>
          <p:nvSpPr>
            <p:cNvPr id="16" name="Freeform 16">
              <a:hlinkClick r:id="rId17" tooltip="https://www.cn.nysed.gov/content/CEP"/>
            </p:cNvPr>
            <p:cNvSpPr/>
            <p:nvPr/>
          </p:nvSpPr>
          <p:spPr>
            <a:xfrm>
              <a:off x="0" y="0"/>
              <a:ext cx="4424505" cy="1032750"/>
            </a:xfrm>
            <a:custGeom>
              <a:avLst/>
              <a:gdLst/>
              <a:ahLst/>
              <a:cxnLst/>
              <a:rect l="l" t="t" r="r" b="b"/>
              <a:pathLst>
                <a:path w="4424505" h="1032750">
                  <a:moveTo>
                    <a:pt x="23503" y="0"/>
                  </a:moveTo>
                  <a:lnTo>
                    <a:pt x="4401002" y="0"/>
                  </a:lnTo>
                  <a:cubicBezTo>
                    <a:pt x="4413983" y="0"/>
                    <a:pt x="4424505" y="10523"/>
                    <a:pt x="4424505" y="23503"/>
                  </a:cubicBezTo>
                  <a:lnTo>
                    <a:pt x="4424505" y="1009247"/>
                  </a:lnTo>
                  <a:cubicBezTo>
                    <a:pt x="4424505" y="1022228"/>
                    <a:pt x="4413983" y="1032750"/>
                    <a:pt x="4401002" y="1032750"/>
                  </a:cubicBezTo>
                  <a:lnTo>
                    <a:pt x="23503" y="1032750"/>
                  </a:lnTo>
                  <a:cubicBezTo>
                    <a:pt x="10523" y="1032750"/>
                    <a:pt x="0" y="1022228"/>
                    <a:pt x="0" y="1009247"/>
                  </a:cubicBezTo>
                  <a:lnTo>
                    <a:pt x="0" y="23503"/>
                  </a:lnTo>
                  <a:cubicBezTo>
                    <a:pt x="0" y="10523"/>
                    <a:pt x="10523" y="0"/>
                    <a:pt x="23503" y="0"/>
                  </a:cubicBezTo>
                  <a:close/>
                </a:path>
              </a:pathLst>
            </a:custGeom>
            <a:solidFill>
              <a:srgbClr val="7ABC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17"/>
            <p:cNvSpPr txBox="1"/>
            <p:nvPr/>
          </p:nvSpPr>
          <p:spPr>
            <a:xfrm>
              <a:off x="0" y="-28575"/>
              <a:ext cx="4424505" cy="1061325"/>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8" name="Group 18"/>
          <p:cNvGrpSpPr/>
          <p:nvPr/>
        </p:nvGrpSpPr>
        <p:grpSpPr>
          <a:xfrm>
            <a:off x="1425048" y="2092978"/>
            <a:ext cx="15673758" cy="3310453"/>
            <a:chOff x="0" y="0"/>
            <a:chExt cx="4128068" cy="871889"/>
          </a:xfrm>
        </p:grpSpPr>
        <p:sp>
          <p:nvSpPr>
            <p:cNvPr id="19" name="Freeform 19"/>
            <p:cNvSpPr/>
            <p:nvPr/>
          </p:nvSpPr>
          <p:spPr>
            <a:xfrm>
              <a:off x="0" y="0"/>
              <a:ext cx="4128068" cy="871889"/>
            </a:xfrm>
            <a:custGeom>
              <a:avLst/>
              <a:gdLst/>
              <a:ahLst/>
              <a:cxnLst/>
              <a:rect l="l" t="t" r="r" b="b"/>
              <a:pathLst>
                <a:path w="4128068" h="871889">
                  <a:moveTo>
                    <a:pt x="25191" y="0"/>
                  </a:moveTo>
                  <a:lnTo>
                    <a:pt x="4102877" y="0"/>
                  </a:lnTo>
                  <a:cubicBezTo>
                    <a:pt x="4109558" y="0"/>
                    <a:pt x="4115966" y="2654"/>
                    <a:pt x="4120690" y="7378"/>
                  </a:cubicBezTo>
                  <a:cubicBezTo>
                    <a:pt x="4125414" y="12103"/>
                    <a:pt x="4128068" y="18510"/>
                    <a:pt x="4128068" y="25191"/>
                  </a:cubicBezTo>
                  <a:lnTo>
                    <a:pt x="4128068" y="846698"/>
                  </a:lnTo>
                  <a:cubicBezTo>
                    <a:pt x="4128068" y="860610"/>
                    <a:pt x="4116790" y="871889"/>
                    <a:pt x="4102877" y="871889"/>
                  </a:cubicBezTo>
                  <a:lnTo>
                    <a:pt x="25191" y="871889"/>
                  </a:lnTo>
                  <a:cubicBezTo>
                    <a:pt x="18510" y="871889"/>
                    <a:pt x="12103" y="869235"/>
                    <a:pt x="7378" y="864511"/>
                  </a:cubicBezTo>
                  <a:cubicBezTo>
                    <a:pt x="2654" y="859786"/>
                    <a:pt x="0" y="853379"/>
                    <a:pt x="0" y="846698"/>
                  </a:cubicBezTo>
                  <a:lnTo>
                    <a:pt x="0" y="25191"/>
                  </a:lnTo>
                  <a:cubicBezTo>
                    <a:pt x="0" y="18510"/>
                    <a:pt x="2654" y="12103"/>
                    <a:pt x="7378" y="7378"/>
                  </a:cubicBezTo>
                  <a:cubicBezTo>
                    <a:pt x="12103" y="2654"/>
                    <a:pt x="18510" y="0"/>
                    <a:pt x="25191"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TextBox 20"/>
            <p:cNvSpPr txBox="1"/>
            <p:nvPr/>
          </p:nvSpPr>
          <p:spPr>
            <a:xfrm>
              <a:off x="0" y="-28575"/>
              <a:ext cx="4128068" cy="900464"/>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21" name="Group 21"/>
          <p:cNvGrpSpPr/>
          <p:nvPr/>
        </p:nvGrpSpPr>
        <p:grpSpPr>
          <a:xfrm>
            <a:off x="1165722" y="5981700"/>
            <a:ext cx="7553645" cy="1073852"/>
            <a:chOff x="0" y="0"/>
            <a:chExt cx="1989437" cy="282825"/>
          </a:xfrm>
        </p:grpSpPr>
        <p:sp>
          <p:nvSpPr>
            <p:cNvPr id="22" name="Freeform 22"/>
            <p:cNvSpPr/>
            <p:nvPr/>
          </p:nvSpPr>
          <p:spPr>
            <a:xfrm>
              <a:off x="0" y="0"/>
              <a:ext cx="1989437" cy="282825"/>
            </a:xfrm>
            <a:custGeom>
              <a:avLst/>
              <a:gdLst/>
              <a:ahLst/>
              <a:cxnLst/>
              <a:rect l="l" t="t" r="r" b="b"/>
              <a:pathLst>
                <a:path w="1989437" h="282825">
                  <a:moveTo>
                    <a:pt x="52271" y="0"/>
                  </a:moveTo>
                  <a:lnTo>
                    <a:pt x="1937166" y="0"/>
                  </a:lnTo>
                  <a:cubicBezTo>
                    <a:pt x="1966035" y="0"/>
                    <a:pt x="1989437" y="23403"/>
                    <a:pt x="1989437" y="52271"/>
                  </a:cubicBezTo>
                  <a:lnTo>
                    <a:pt x="1989437" y="230554"/>
                  </a:lnTo>
                  <a:cubicBezTo>
                    <a:pt x="1989437" y="259423"/>
                    <a:pt x="1966035" y="282825"/>
                    <a:pt x="1937166" y="282825"/>
                  </a:cubicBezTo>
                  <a:lnTo>
                    <a:pt x="52271" y="282825"/>
                  </a:lnTo>
                  <a:cubicBezTo>
                    <a:pt x="23403" y="282825"/>
                    <a:pt x="0" y="259423"/>
                    <a:pt x="0" y="230554"/>
                  </a:cubicBezTo>
                  <a:lnTo>
                    <a:pt x="0" y="52271"/>
                  </a:lnTo>
                  <a:cubicBezTo>
                    <a:pt x="0" y="23403"/>
                    <a:pt x="23403" y="0"/>
                    <a:pt x="52271"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extBox 23"/>
            <p:cNvSpPr txBox="1"/>
            <p:nvPr/>
          </p:nvSpPr>
          <p:spPr>
            <a:xfrm>
              <a:off x="0" y="-57150"/>
              <a:ext cx="1989437" cy="339975"/>
            </a:xfrm>
            <a:prstGeom prst="rect">
              <a:avLst/>
            </a:prstGeom>
          </p:spPr>
          <p:txBody>
            <a:bodyPr lIns="50800" tIns="50800" rIns="50800" bIns="50800" rtlCol="0" anchor="ctr"/>
            <a:lstStyle/>
            <a:p>
              <a:pPr marL="0" marR="0" lvl="0" indent="0" algn="ctr" defTabSz="914400" rtl="0" eaLnBrk="1" fontAlgn="auto" latinLnBrk="0" hangingPunct="1">
                <a:lnSpc>
                  <a:spcPts val="4199"/>
                </a:lnSpc>
                <a:spcBef>
                  <a:spcPts val="0"/>
                </a:spcBef>
                <a:spcAft>
                  <a:spcPts val="0"/>
                </a:spcAft>
                <a:buClrTx/>
                <a:buSzTx/>
                <a:buFontTx/>
                <a:buNone/>
                <a:tabLst/>
                <a:defRPr/>
              </a:pPr>
              <a:r>
                <a:rPr kumimoji="0" lang="en-US" sz="2999" b="0" i="0" u="none" strike="noStrike" kern="1200" cap="none" spc="0" normalizeH="0" baseline="0" noProof="0" dirty="0">
                  <a:ln>
                    <a:noFill/>
                  </a:ln>
                  <a:solidFill>
                    <a:srgbClr val="000000"/>
                  </a:solidFill>
                  <a:effectLst/>
                  <a:uLnTx/>
                  <a:uFillTx/>
                  <a:latin typeface="Solway"/>
                  <a:ea typeface="Solway"/>
                  <a:cs typeface="Solway"/>
                  <a:sym typeface="Solway"/>
                </a:rPr>
                <a:t>Community Eligibility Provision (CEP)</a:t>
              </a:r>
            </a:p>
          </p:txBody>
        </p:sp>
      </p:grpSp>
      <p:grpSp>
        <p:nvGrpSpPr>
          <p:cNvPr id="24" name="Group 24"/>
          <p:cNvGrpSpPr/>
          <p:nvPr/>
        </p:nvGrpSpPr>
        <p:grpSpPr>
          <a:xfrm>
            <a:off x="9544546" y="5981700"/>
            <a:ext cx="7714754" cy="1073852"/>
            <a:chOff x="0" y="0"/>
            <a:chExt cx="2031869" cy="316089"/>
          </a:xfrm>
        </p:grpSpPr>
        <p:sp>
          <p:nvSpPr>
            <p:cNvPr id="25" name="Freeform 25"/>
            <p:cNvSpPr/>
            <p:nvPr/>
          </p:nvSpPr>
          <p:spPr>
            <a:xfrm>
              <a:off x="0" y="0"/>
              <a:ext cx="2031869" cy="316089"/>
            </a:xfrm>
            <a:custGeom>
              <a:avLst/>
              <a:gdLst/>
              <a:ahLst/>
              <a:cxnLst/>
              <a:rect l="l" t="t" r="r" b="b"/>
              <a:pathLst>
                <a:path w="2031869" h="316089">
                  <a:moveTo>
                    <a:pt x="51180" y="0"/>
                  </a:moveTo>
                  <a:lnTo>
                    <a:pt x="1980690" y="0"/>
                  </a:lnTo>
                  <a:cubicBezTo>
                    <a:pt x="1994264" y="0"/>
                    <a:pt x="2007281" y="5392"/>
                    <a:pt x="2016879" y="14990"/>
                  </a:cubicBezTo>
                  <a:cubicBezTo>
                    <a:pt x="2026477" y="24588"/>
                    <a:pt x="2031869" y="37606"/>
                    <a:pt x="2031869" y="51180"/>
                  </a:cubicBezTo>
                  <a:lnTo>
                    <a:pt x="2031869" y="264909"/>
                  </a:lnTo>
                  <a:cubicBezTo>
                    <a:pt x="2031869" y="293175"/>
                    <a:pt x="2008955" y="316089"/>
                    <a:pt x="1980690" y="316089"/>
                  </a:cubicBezTo>
                  <a:lnTo>
                    <a:pt x="51180" y="316089"/>
                  </a:lnTo>
                  <a:cubicBezTo>
                    <a:pt x="37606" y="316089"/>
                    <a:pt x="24588" y="310697"/>
                    <a:pt x="14990" y="301098"/>
                  </a:cubicBezTo>
                  <a:cubicBezTo>
                    <a:pt x="5392" y="291500"/>
                    <a:pt x="0" y="278483"/>
                    <a:pt x="0" y="264909"/>
                  </a:cubicBezTo>
                  <a:lnTo>
                    <a:pt x="0" y="51180"/>
                  </a:lnTo>
                  <a:cubicBezTo>
                    <a:pt x="0" y="37606"/>
                    <a:pt x="5392" y="24588"/>
                    <a:pt x="14990" y="14990"/>
                  </a:cubicBezTo>
                  <a:cubicBezTo>
                    <a:pt x="24588" y="5392"/>
                    <a:pt x="37606" y="0"/>
                    <a:pt x="51180"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TextBox 26"/>
            <p:cNvSpPr txBox="1"/>
            <p:nvPr/>
          </p:nvSpPr>
          <p:spPr>
            <a:xfrm>
              <a:off x="0" y="-57150"/>
              <a:ext cx="2031869" cy="373239"/>
            </a:xfrm>
            <a:prstGeom prst="rect">
              <a:avLst/>
            </a:prstGeom>
          </p:spPr>
          <p:txBody>
            <a:bodyPr lIns="50800" tIns="50800" rIns="50800" bIns="50800" rtlCol="0" anchor="ctr"/>
            <a:lstStyle/>
            <a:p>
              <a:pPr marL="0" marR="0" lvl="0" indent="0" algn="ctr" defTabSz="914400" rtl="0" eaLnBrk="1" fontAlgn="auto" latinLnBrk="0" hangingPunct="1">
                <a:lnSpc>
                  <a:spcPts val="4199"/>
                </a:lnSpc>
                <a:spcBef>
                  <a:spcPts val="0"/>
                </a:spcBef>
                <a:spcAft>
                  <a:spcPts val="0"/>
                </a:spcAft>
                <a:buClrTx/>
                <a:buSzTx/>
                <a:buFontTx/>
                <a:buNone/>
                <a:tabLst/>
                <a:defRPr/>
              </a:pPr>
              <a:r>
                <a:rPr kumimoji="0" lang="en-US" sz="2999" b="0" i="0" u="none" strike="noStrike" kern="1200" cap="none" spc="0" normalizeH="0" baseline="0" noProof="0" dirty="0">
                  <a:ln>
                    <a:noFill/>
                  </a:ln>
                  <a:solidFill>
                    <a:srgbClr val="000000"/>
                  </a:solidFill>
                  <a:effectLst/>
                  <a:uLnTx/>
                  <a:uFillTx/>
                  <a:latin typeface="Solway"/>
                  <a:ea typeface="Solway"/>
                  <a:cs typeface="Solway"/>
                  <a:sym typeface="Solway"/>
                </a:rPr>
                <a:t>Provision 2, if not eligible for CEP</a:t>
              </a:r>
            </a:p>
          </p:txBody>
        </p:sp>
      </p:grpSp>
      <p:sp>
        <p:nvSpPr>
          <p:cNvPr id="27" name="Freeform 27"/>
          <p:cNvSpPr/>
          <p:nvPr/>
        </p:nvSpPr>
        <p:spPr>
          <a:xfrm>
            <a:off x="3909855" y="7200900"/>
            <a:ext cx="2065377" cy="2057583"/>
          </a:xfrm>
          <a:custGeom>
            <a:avLst/>
            <a:gdLst/>
            <a:ahLst/>
            <a:cxnLst/>
            <a:rect l="l" t="t" r="r" b="b"/>
            <a:pathLst>
              <a:path w="2065377" h="2057583">
                <a:moveTo>
                  <a:pt x="0" y="0"/>
                </a:moveTo>
                <a:lnTo>
                  <a:pt x="2065377" y="0"/>
                </a:lnTo>
                <a:lnTo>
                  <a:pt x="2065377" y="2057584"/>
                </a:lnTo>
                <a:lnTo>
                  <a:pt x="0" y="2057584"/>
                </a:lnTo>
                <a:lnTo>
                  <a:pt x="0" y="0"/>
                </a:lnTo>
                <a:close/>
              </a:path>
            </a:pathLst>
          </a:custGeom>
          <a:blipFill>
            <a:blip r:embed="rId1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8" name="Group 28"/>
          <p:cNvGrpSpPr/>
          <p:nvPr/>
        </p:nvGrpSpPr>
        <p:grpSpPr>
          <a:xfrm>
            <a:off x="1575483" y="9518741"/>
            <a:ext cx="6959783" cy="643433"/>
            <a:chOff x="21210" y="262217"/>
            <a:chExt cx="1833030" cy="295315"/>
          </a:xfrm>
        </p:grpSpPr>
        <p:sp>
          <p:nvSpPr>
            <p:cNvPr id="29" name="Freeform 29"/>
            <p:cNvSpPr/>
            <p:nvPr/>
          </p:nvSpPr>
          <p:spPr>
            <a:xfrm>
              <a:off x="21210" y="274707"/>
              <a:ext cx="1833030" cy="282825"/>
            </a:xfrm>
            <a:custGeom>
              <a:avLst/>
              <a:gdLst/>
              <a:ahLst/>
              <a:cxnLst/>
              <a:rect l="l" t="t" r="r" b="b"/>
              <a:pathLst>
                <a:path w="1112652" h="282825">
                  <a:moveTo>
                    <a:pt x="93462" y="0"/>
                  </a:moveTo>
                  <a:lnTo>
                    <a:pt x="1019190" y="0"/>
                  </a:lnTo>
                  <a:cubicBezTo>
                    <a:pt x="1070808" y="0"/>
                    <a:pt x="1112652" y="41844"/>
                    <a:pt x="1112652" y="93462"/>
                  </a:cubicBezTo>
                  <a:lnTo>
                    <a:pt x="1112652" y="189363"/>
                  </a:lnTo>
                  <a:cubicBezTo>
                    <a:pt x="1112652" y="240981"/>
                    <a:pt x="1070808" y="282825"/>
                    <a:pt x="1019190" y="282825"/>
                  </a:cubicBezTo>
                  <a:lnTo>
                    <a:pt x="93462" y="282825"/>
                  </a:lnTo>
                  <a:cubicBezTo>
                    <a:pt x="68674" y="282825"/>
                    <a:pt x="44902" y="272978"/>
                    <a:pt x="27374" y="255451"/>
                  </a:cubicBezTo>
                  <a:cubicBezTo>
                    <a:pt x="9847" y="237923"/>
                    <a:pt x="0" y="214151"/>
                    <a:pt x="0" y="189363"/>
                  </a:cubicBezTo>
                  <a:lnTo>
                    <a:pt x="0" y="93462"/>
                  </a:lnTo>
                  <a:cubicBezTo>
                    <a:pt x="0" y="68674"/>
                    <a:pt x="9847" y="44902"/>
                    <a:pt x="27374" y="27374"/>
                  </a:cubicBezTo>
                  <a:cubicBezTo>
                    <a:pt x="44902" y="9847"/>
                    <a:pt x="68674" y="0"/>
                    <a:pt x="93462"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TextBox 30"/>
            <p:cNvSpPr txBox="1"/>
            <p:nvPr/>
          </p:nvSpPr>
          <p:spPr>
            <a:xfrm>
              <a:off x="21210" y="262217"/>
              <a:ext cx="1833030" cy="282825"/>
            </a:xfrm>
            <a:prstGeom prst="rect">
              <a:avLst/>
            </a:prstGeom>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r>
                <a:rPr kumimoji="0" lang="en-US" sz="2499" b="0" i="0" u="sng" strike="noStrike" kern="1200" cap="none" spc="0" normalizeH="0" baseline="0" noProof="0" dirty="0">
                  <a:ln>
                    <a:noFill/>
                  </a:ln>
                  <a:solidFill>
                    <a:srgbClr val="000000"/>
                  </a:solidFill>
                  <a:effectLst/>
                  <a:uLnTx/>
                  <a:uFillTx/>
                  <a:latin typeface="Solway"/>
                  <a:ea typeface="Solway"/>
                  <a:cs typeface="Solway"/>
                  <a:sym typeface="Solway"/>
                  <a:hlinkClick r:id="rId17" tooltip="https://www.cn.nysed.gov/content/CEP"/>
                </a:rPr>
                <a:t>https://www.cn.nysed.gov/content/CEP</a:t>
              </a:r>
            </a:p>
          </p:txBody>
        </p:sp>
      </p:grpSp>
      <p:grpSp>
        <p:nvGrpSpPr>
          <p:cNvPr id="31" name="Group 31"/>
          <p:cNvGrpSpPr/>
          <p:nvPr/>
        </p:nvGrpSpPr>
        <p:grpSpPr>
          <a:xfrm>
            <a:off x="9485262" y="9564656"/>
            <a:ext cx="7958236" cy="658291"/>
            <a:chOff x="0" y="0"/>
            <a:chExt cx="1112652" cy="282825"/>
          </a:xfrm>
        </p:grpSpPr>
        <p:sp>
          <p:nvSpPr>
            <p:cNvPr id="32" name="Freeform 32"/>
            <p:cNvSpPr/>
            <p:nvPr/>
          </p:nvSpPr>
          <p:spPr>
            <a:xfrm>
              <a:off x="0" y="0"/>
              <a:ext cx="1112652" cy="282825"/>
            </a:xfrm>
            <a:custGeom>
              <a:avLst/>
              <a:gdLst/>
              <a:ahLst/>
              <a:cxnLst/>
              <a:rect l="l" t="t" r="r" b="b"/>
              <a:pathLst>
                <a:path w="1112652" h="282825">
                  <a:moveTo>
                    <a:pt x="93462" y="0"/>
                  </a:moveTo>
                  <a:lnTo>
                    <a:pt x="1019190" y="0"/>
                  </a:lnTo>
                  <a:cubicBezTo>
                    <a:pt x="1070808" y="0"/>
                    <a:pt x="1112652" y="41844"/>
                    <a:pt x="1112652" y="93462"/>
                  </a:cubicBezTo>
                  <a:lnTo>
                    <a:pt x="1112652" y="189363"/>
                  </a:lnTo>
                  <a:cubicBezTo>
                    <a:pt x="1112652" y="240981"/>
                    <a:pt x="1070808" y="282825"/>
                    <a:pt x="1019190" y="282825"/>
                  </a:cubicBezTo>
                  <a:lnTo>
                    <a:pt x="93462" y="282825"/>
                  </a:lnTo>
                  <a:cubicBezTo>
                    <a:pt x="68674" y="282825"/>
                    <a:pt x="44902" y="272978"/>
                    <a:pt x="27374" y="255451"/>
                  </a:cubicBezTo>
                  <a:cubicBezTo>
                    <a:pt x="9847" y="237923"/>
                    <a:pt x="0" y="214151"/>
                    <a:pt x="0" y="189363"/>
                  </a:cubicBezTo>
                  <a:lnTo>
                    <a:pt x="0" y="93462"/>
                  </a:lnTo>
                  <a:cubicBezTo>
                    <a:pt x="0" y="68674"/>
                    <a:pt x="9847" y="44902"/>
                    <a:pt x="27374" y="27374"/>
                  </a:cubicBezTo>
                  <a:cubicBezTo>
                    <a:pt x="44902" y="9847"/>
                    <a:pt x="68674" y="0"/>
                    <a:pt x="93462"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3" name="TextBox 33"/>
            <p:cNvSpPr txBox="1"/>
            <p:nvPr/>
          </p:nvSpPr>
          <p:spPr>
            <a:xfrm>
              <a:off x="0" y="-47625"/>
              <a:ext cx="1112652" cy="330450"/>
            </a:xfrm>
            <a:prstGeom prst="rect">
              <a:avLst/>
            </a:prstGeom>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r>
                <a:rPr kumimoji="0" lang="en-US" sz="2499" b="0" i="0" u="sng" strike="noStrike" kern="1200" cap="none" spc="0" normalizeH="0" baseline="0" noProof="0" dirty="0">
                  <a:ln>
                    <a:noFill/>
                  </a:ln>
                  <a:solidFill>
                    <a:srgbClr val="000000"/>
                  </a:solidFill>
                  <a:effectLst/>
                  <a:uLnTx/>
                  <a:uFillTx/>
                  <a:latin typeface="Solway"/>
                  <a:ea typeface="Solway"/>
                  <a:cs typeface="Solway"/>
                  <a:sym typeface="Solway"/>
                  <a:hlinkClick r:id="rId19" tooltip="https://www.cn.nysed.gov/content/provision2"/>
                </a:rPr>
                <a:t>https://www.cn.nysed.gov/content/provision2</a:t>
              </a:r>
            </a:p>
          </p:txBody>
        </p:sp>
      </p:grpSp>
      <p:sp>
        <p:nvSpPr>
          <p:cNvPr id="35" name="TextBox 35"/>
          <p:cNvSpPr txBox="1"/>
          <p:nvPr/>
        </p:nvSpPr>
        <p:spPr>
          <a:xfrm>
            <a:off x="272228" y="493205"/>
            <a:ext cx="17743543" cy="1175287"/>
          </a:xfrm>
          <a:prstGeom prst="rect">
            <a:avLst/>
          </a:prstGeom>
        </p:spPr>
        <p:txBody>
          <a:bodyPr lIns="0" tIns="0" rIns="0" bIns="0" rtlCol="0" anchor="t">
            <a:spAutoFit/>
          </a:bodyPr>
          <a:lstStyle/>
          <a:p>
            <a:pPr marL="0" marR="0" lvl="0" indent="0" algn="ctr" defTabSz="914400" rtl="0" eaLnBrk="1" fontAlgn="auto" latinLnBrk="0" hangingPunct="1">
              <a:lnSpc>
                <a:spcPts val="8775"/>
              </a:lnSpc>
              <a:spcBef>
                <a:spcPts val="0"/>
              </a:spcBef>
              <a:spcAft>
                <a:spcPts val="0"/>
              </a:spcAft>
              <a:buClrTx/>
              <a:buSzTx/>
              <a:buFontTx/>
              <a:buNone/>
              <a:tabLst/>
              <a:defRPr/>
            </a:pPr>
            <a:r>
              <a:rPr kumimoji="0" lang="en-US" sz="8775" b="1" i="0" u="none" strike="noStrike" kern="1200" cap="none" spc="0" normalizeH="0" baseline="0" noProof="0" dirty="0">
                <a:ln>
                  <a:noFill/>
                </a:ln>
                <a:solidFill>
                  <a:srgbClr val="FFDE59"/>
                </a:solidFill>
                <a:effectLst/>
                <a:uLnTx/>
                <a:uFillTx/>
                <a:latin typeface="Solway Bold"/>
                <a:ea typeface="Solway Bold"/>
                <a:cs typeface="Solway Bold"/>
                <a:sym typeface="Solway Bold"/>
              </a:rPr>
              <a:t>NYS Universal Free Meals</a:t>
            </a:r>
          </a:p>
        </p:txBody>
      </p:sp>
      <p:sp>
        <p:nvSpPr>
          <p:cNvPr id="36" name="TextBox 36"/>
          <p:cNvSpPr txBox="1"/>
          <p:nvPr/>
        </p:nvSpPr>
        <p:spPr>
          <a:xfrm>
            <a:off x="1665026" y="2266750"/>
            <a:ext cx="15163632" cy="2877184"/>
          </a:xfrm>
          <a:prstGeom prst="rect">
            <a:avLst/>
          </a:prstGeom>
        </p:spPr>
        <p:txBody>
          <a:bodyPr lIns="0" tIns="0" rIns="0" bIns="0" rtlCol="0" anchor="t">
            <a:spAutoFit/>
          </a:bodyPr>
          <a:lstStyle/>
          <a:p>
            <a:pPr marL="0" marR="0" lvl="0" indent="0" algn="ctr" defTabSz="914400" rtl="0" eaLnBrk="1" fontAlgn="auto" latinLnBrk="0" hangingPunct="1">
              <a:lnSpc>
                <a:spcPts val="5740"/>
              </a:lnSpc>
              <a:spcBef>
                <a:spcPts val="0"/>
              </a:spcBef>
              <a:spcAft>
                <a:spcPts val="0"/>
              </a:spcAft>
              <a:buClrTx/>
              <a:buSzTx/>
              <a:buFontTx/>
              <a:buNone/>
              <a:tabLst/>
              <a:defRPr/>
            </a:pPr>
            <a:r>
              <a:rPr kumimoji="0" lang="en-US" sz="4100" b="1" i="0" u="none" strike="noStrike" kern="1200" cap="none" spc="0" normalizeH="0" baseline="0" noProof="0" dirty="0">
                <a:ln>
                  <a:noFill/>
                </a:ln>
                <a:solidFill>
                  <a:srgbClr val="000000"/>
                </a:solidFill>
                <a:effectLst/>
                <a:uLnTx/>
                <a:uFillTx/>
                <a:latin typeface="Solway Bold"/>
                <a:ea typeface="Solway Bold"/>
                <a:cs typeface="Solway Bold"/>
                <a:sym typeface="Solway Bold"/>
              </a:rPr>
              <a:t>The Universal Free School Meals Program requires SFAs to maximize federal reimbursement by operating in the Community Eligibility Provision (CEP), if eligible, or Provision 2</a:t>
            </a:r>
          </a:p>
        </p:txBody>
      </p:sp>
      <p:pic>
        <p:nvPicPr>
          <p:cNvPr id="38" name="Picture 37">
            <a:extLst>
              <a:ext uri="{FF2B5EF4-FFF2-40B4-BE49-F238E27FC236}">
                <a16:creationId xmlns:a16="http://schemas.microsoft.com/office/drawing/2014/main" id="{F314343C-3095-7125-E06F-89614E83992C}"/>
              </a:ext>
            </a:extLst>
          </p:cNvPr>
          <p:cNvPicPr>
            <a:picLocks noChangeAspect="1"/>
          </p:cNvPicPr>
          <p:nvPr/>
        </p:nvPicPr>
        <p:blipFill>
          <a:blip r:embed="rId20"/>
          <a:stretch>
            <a:fillRect/>
          </a:stretch>
        </p:blipFill>
        <p:spPr>
          <a:xfrm>
            <a:off x="12596515" y="7200900"/>
            <a:ext cx="2175255" cy="217525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B508B"/>
        </a:solidFill>
        <a:effectLst/>
      </p:bgPr>
    </p:bg>
    <p:spTree>
      <p:nvGrpSpPr>
        <p:cNvPr id="1" name=""/>
        <p:cNvGrpSpPr/>
        <p:nvPr/>
      </p:nvGrpSpPr>
      <p:grpSpPr>
        <a:xfrm>
          <a:off x="0" y="0"/>
          <a:ext cx="0" cy="0"/>
          <a:chOff x="0" y="0"/>
          <a:chExt cx="0" cy="0"/>
        </a:xfrm>
      </p:grpSpPr>
      <p:sp>
        <p:nvSpPr>
          <p:cNvPr id="2" name="Freeform 2"/>
          <p:cNvSpPr/>
          <p:nvPr/>
        </p:nvSpPr>
        <p:spPr>
          <a:xfrm rot="483393">
            <a:off x="12604325" y="2407193"/>
            <a:ext cx="4030724" cy="3735008"/>
          </a:xfrm>
          <a:custGeom>
            <a:avLst/>
            <a:gdLst/>
            <a:ahLst/>
            <a:cxnLst/>
            <a:rect l="l" t="t" r="r" b="b"/>
            <a:pathLst>
              <a:path w="4030724" h="3735008">
                <a:moveTo>
                  <a:pt x="0" y="0"/>
                </a:moveTo>
                <a:lnTo>
                  <a:pt x="4030724" y="0"/>
                </a:lnTo>
                <a:lnTo>
                  <a:pt x="4030724" y="3735008"/>
                </a:lnTo>
                <a:lnTo>
                  <a:pt x="0" y="3735008"/>
                </a:lnTo>
                <a:lnTo>
                  <a:pt x="0" y="0"/>
                </a:lnTo>
                <a:close/>
              </a:path>
            </a:pathLst>
          </a:custGeom>
          <a:blipFill>
            <a:blip r:embed="rId3"/>
            <a:stretch>
              <a:fillRect l="-8012" t="-1157" r="-9871" b="-93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 name="Group 3"/>
          <p:cNvGrpSpPr/>
          <p:nvPr/>
        </p:nvGrpSpPr>
        <p:grpSpPr>
          <a:xfrm>
            <a:off x="11966811" y="1513859"/>
            <a:ext cx="5305751" cy="5961518"/>
            <a:chOff x="0" y="0"/>
            <a:chExt cx="7074335" cy="7948691"/>
          </a:xfrm>
        </p:grpSpPr>
        <p:sp>
          <p:nvSpPr>
            <p:cNvPr id="4" name="Freeform 4"/>
            <p:cNvSpPr/>
            <p:nvPr/>
          </p:nvSpPr>
          <p:spPr>
            <a:xfrm>
              <a:off x="0" y="0"/>
              <a:ext cx="7074335" cy="7948691"/>
            </a:xfrm>
            <a:custGeom>
              <a:avLst/>
              <a:gdLst/>
              <a:ahLst/>
              <a:cxnLst/>
              <a:rect l="l" t="t" r="r" b="b"/>
              <a:pathLst>
                <a:path w="7074335" h="7948691">
                  <a:moveTo>
                    <a:pt x="0" y="0"/>
                  </a:moveTo>
                  <a:lnTo>
                    <a:pt x="7074335" y="0"/>
                  </a:lnTo>
                  <a:lnTo>
                    <a:pt x="7074335" y="7948691"/>
                  </a:lnTo>
                  <a:lnTo>
                    <a:pt x="0" y="7948691"/>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5"/>
            <p:cNvSpPr txBox="1"/>
            <p:nvPr/>
          </p:nvSpPr>
          <p:spPr>
            <a:xfrm rot="483956">
              <a:off x="1895676" y="6644849"/>
              <a:ext cx="2592090" cy="353154"/>
            </a:xfrm>
            <a:prstGeom prst="rect">
              <a:avLst/>
            </a:prstGeom>
          </p:spPr>
          <p:txBody>
            <a:bodyPr lIns="0" tIns="0" rIns="0" bIns="0" rtlCol="0" anchor="t">
              <a:spAutoFit/>
            </a:bodyPr>
            <a:lstStyle/>
            <a:p>
              <a:pPr marL="0" marR="0" lvl="0" indent="0" algn="ctr" defTabSz="914400" rtl="0" eaLnBrk="1" fontAlgn="auto" latinLnBrk="0" hangingPunct="1">
                <a:lnSpc>
                  <a:spcPts val="2271"/>
                </a:lnSpc>
                <a:spcBef>
                  <a:spcPts val="0"/>
                </a:spcBef>
                <a:spcAft>
                  <a:spcPts val="0"/>
                </a:spcAft>
                <a:buClrTx/>
                <a:buSzTx/>
                <a:buFontTx/>
                <a:buNone/>
                <a:tabLst/>
                <a:defRPr/>
              </a:pPr>
              <a:r>
                <a:rPr kumimoji="0" lang="en-US" sz="1622" b="1" i="0" u="none" strike="noStrike" kern="1200" cap="none" spc="0" normalizeH="0" baseline="0" noProof="0" dirty="0">
                  <a:ln>
                    <a:noFill/>
                  </a:ln>
                  <a:solidFill>
                    <a:srgbClr val="000000"/>
                  </a:solidFill>
                  <a:effectLst/>
                  <a:uLnTx/>
                  <a:uFillTx/>
                  <a:latin typeface="Solway Bold"/>
                  <a:ea typeface="Solway Bold"/>
                  <a:cs typeface="Solway Bold"/>
                  <a:sym typeface="Solway Bold"/>
                </a:rPr>
                <a:t>North Warren CSD</a:t>
              </a:r>
            </a:p>
          </p:txBody>
        </p:sp>
      </p:grpSp>
      <p:grpSp>
        <p:nvGrpSpPr>
          <p:cNvPr id="6" name="Group 6"/>
          <p:cNvGrpSpPr/>
          <p:nvPr/>
        </p:nvGrpSpPr>
        <p:grpSpPr>
          <a:xfrm>
            <a:off x="199655" y="1699409"/>
            <a:ext cx="11128595" cy="4460836"/>
            <a:chOff x="0" y="0"/>
            <a:chExt cx="3191727" cy="1279386"/>
          </a:xfrm>
        </p:grpSpPr>
        <p:sp>
          <p:nvSpPr>
            <p:cNvPr id="7" name="Freeform 7"/>
            <p:cNvSpPr/>
            <p:nvPr/>
          </p:nvSpPr>
          <p:spPr>
            <a:xfrm>
              <a:off x="0" y="0"/>
              <a:ext cx="3191727" cy="1279386"/>
            </a:xfrm>
            <a:custGeom>
              <a:avLst/>
              <a:gdLst/>
              <a:ahLst/>
              <a:cxnLst/>
              <a:rect l="l" t="t" r="r" b="b"/>
              <a:pathLst>
                <a:path w="3191727" h="1279386">
                  <a:moveTo>
                    <a:pt x="35480" y="0"/>
                  </a:moveTo>
                  <a:lnTo>
                    <a:pt x="3156248" y="0"/>
                  </a:lnTo>
                  <a:cubicBezTo>
                    <a:pt x="3165658" y="0"/>
                    <a:pt x="3174682" y="3738"/>
                    <a:pt x="3181335" y="10392"/>
                  </a:cubicBezTo>
                  <a:cubicBezTo>
                    <a:pt x="3187989" y="17045"/>
                    <a:pt x="3191727" y="26070"/>
                    <a:pt x="3191727" y="35480"/>
                  </a:cubicBezTo>
                  <a:lnTo>
                    <a:pt x="3191727" y="1243907"/>
                  </a:lnTo>
                  <a:cubicBezTo>
                    <a:pt x="3191727" y="1253316"/>
                    <a:pt x="3187989" y="1262341"/>
                    <a:pt x="3181335" y="1268995"/>
                  </a:cubicBezTo>
                  <a:cubicBezTo>
                    <a:pt x="3174682" y="1275648"/>
                    <a:pt x="3165658" y="1279386"/>
                    <a:pt x="3156248" y="1279386"/>
                  </a:cubicBezTo>
                  <a:lnTo>
                    <a:pt x="35480" y="1279386"/>
                  </a:lnTo>
                  <a:cubicBezTo>
                    <a:pt x="26070" y="1279386"/>
                    <a:pt x="17045" y="1275648"/>
                    <a:pt x="10392" y="1268995"/>
                  </a:cubicBezTo>
                  <a:cubicBezTo>
                    <a:pt x="3738" y="1262341"/>
                    <a:pt x="0" y="1253316"/>
                    <a:pt x="0" y="1243907"/>
                  </a:cubicBezTo>
                  <a:lnTo>
                    <a:pt x="0" y="35480"/>
                  </a:lnTo>
                  <a:cubicBezTo>
                    <a:pt x="0" y="26070"/>
                    <a:pt x="3738" y="17045"/>
                    <a:pt x="10392" y="10392"/>
                  </a:cubicBezTo>
                  <a:cubicBezTo>
                    <a:pt x="17045" y="3738"/>
                    <a:pt x="26070" y="0"/>
                    <a:pt x="35480" y="0"/>
                  </a:cubicBezTo>
                  <a:close/>
                </a:path>
              </a:pathLst>
            </a:custGeom>
            <a:solidFill>
              <a:srgbClr val="7ABC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8"/>
            <p:cNvSpPr txBox="1"/>
            <p:nvPr/>
          </p:nvSpPr>
          <p:spPr>
            <a:xfrm>
              <a:off x="0" y="-28575"/>
              <a:ext cx="3191727" cy="1307961"/>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9" name="Group 9"/>
          <p:cNvGrpSpPr/>
          <p:nvPr/>
        </p:nvGrpSpPr>
        <p:grpSpPr>
          <a:xfrm>
            <a:off x="551671" y="2143171"/>
            <a:ext cx="10424563" cy="1587498"/>
            <a:chOff x="0" y="0"/>
            <a:chExt cx="2989808" cy="455301"/>
          </a:xfrm>
        </p:grpSpPr>
        <p:sp>
          <p:nvSpPr>
            <p:cNvPr id="10" name="Freeform 10"/>
            <p:cNvSpPr/>
            <p:nvPr/>
          </p:nvSpPr>
          <p:spPr>
            <a:xfrm>
              <a:off x="0" y="0"/>
              <a:ext cx="2989808" cy="455301"/>
            </a:xfrm>
            <a:custGeom>
              <a:avLst/>
              <a:gdLst/>
              <a:ahLst/>
              <a:cxnLst/>
              <a:rect l="l" t="t" r="r" b="b"/>
              <a:pathLst>
                <a:path w="2989808" h="455301">
                  <a:moveTo>
                    <a:pt x="37876" y="0"/>
                  </a:moveTo>
                  <a:lnTo>
                    <a:pt x="2951932" y="0"/>
                  </a:lnTo>
                  <a:cubicBezTo>
                    <a:pt x="2961978" y="0"/>
                    <a:pt x="2971611" y="3990"/>
                    <a:pt x="2978715" y="11094"/>
                  </a:cubicBezTo>
                  <a:cubicBezTo>
                    <a:pt x="2985818" y="18197"/>
                    <a:pt x="2989808" y="27830"/>
                    <a:pt x="2989808" y="37876"/>
                  </a:cubicBezTo>
                  <a:lnTo>
                    <a:pt x="2989808" y="417425"/>
                  </a:lnTo>
                  <a:cubicBezTo>
                    <a:pt x="2989808" y="427471"/>
                    <a:pt x="2985818" y="437105"/>
                    <a:pt x="2978715" y="444208"/>
                  </a:cubicBezTo>
                  <a:cubicBezTo>
                    <a:pt x="2971611" y="451311"/>
                    <a:pt x="2961978" y="455301"/>
                    <a:pt x="2951932" y="455301"/>
                  </a:cubicBezTo>
                  <a:lnTo>
                    <a:pt x="37876" y="455301"/>
                  </a:lnTo>
                  <a:cubicBezTo>
                    <a:pt x="27830" y="455301"/>
                    <a:pt x="18197" y="451311"/>
                    <a:pt x="11094" y="444208"/>
                  </a:cubicBezTo>
                  <a:cubicBezTo>
                    <a:pt x="3990" y="437105"/>
                    <a:pt x="0" y="427471"/>
                    <a:pt x="0" y="417425"/>
                  </a:cubicBezTo>
                  <a:lnTo>
                    <a:pt x="0" y="37876"/>
                  </a:lnTo>
                  <a:cubicBezTo>
                    <a:pt x="0" y="27830"/>
                    <a:pt x="3990" y="18197"/>
                    <a:pt x="11094" y="11094"/>
                  </a:cubicBezTo>
                  <a:cubicBezTo>
                    <a:pt x="18197" y="3990"/>
                    <a:pt x="27830" y="0"/>
                    <a:pt x="37876" y="0"/>
                  </a:cubicBezTo>
                  <a:close/>
                </a:path>
              </a:pathLst>
            </a:custGeom>
            <a:solidFill>
              <a:srgbClr val="DEEAF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1"/>
            <p:cNvSpPr txBox="1"/>
            <p:nvPr/>
          </p:nvSpPr>
          <p:spPr>
            <a:xfrm>
              <a:off x="0" y="-85725"/>
              <a:ext cx="2989808" cy="541026"/>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2" name="Group 12"/>
          <p:cNvGrpSpPr/>
          <p:nvPr/>
        </p:nvGrpSpPr>
        <p:grpSpPr>
          <a:xfrm>
            <a:off x="551671" y="4137291"/>
            <a:ext cx="10424563" cy="1587498"/>
            <a:chOff x="0" y="0"/>
            <a:chExt cx="2989808" cy="455301"/>
          </a:xfrm>
        </p:grpSpPr>
        <p:sp>
          <p:nvSpPr>
            <p:cNvPr id="13" name="Freeform 13"/>
            <p:cNvSpPr/>
            <p:nvPr/>
          </p:nvSpPr>
          <p:spPr>
            <a:xfrm>
              <a:off x="0" y="0"/>
              <a:ext cx="2989808" cy="455301"/>
            </a:xfrm>
            <a:custGeom>
              <a:avLst/>
              <a:gdLst/>
              <a:ahLst/>
              <a:cxnLst/>
              <a:rect l="l" t="t" r="r" b="b"/>
              <a:pathLst>
                <a:path w="2989808" h="455301">
                  <a:moveTo>
                    <a:pt x="37876" y="0"/>
                  </a:moveTo>
                  <a:lnTo>
                    <a:pt x="2951932" y="0"/>
                  </a:lnTo>
                  <a:cubicBezTo>
                    <a:pt x="2961978" y="0"/>
                    <a:pt x="2971611" y="3990"/>
                    <a:pt x="2978715" y="11094"/>
                  </a:cubicBezTo>
                  <a:cubicBezTo>
                    <a:pt x="2985818" y="18197"/>
                    <a:pt x="2989808" y="27830"/>
                    <a:pt x="2989808" y="37876"/>
                  </a:cubicBezTo>
                  <a:lnTo>
                    <a:pt x="2989808" y="417425"/>
                  </a:lnTo>
                  <a:cubicBezTo>
                    <a:pt x="2989808" y="427471"/>
                    <a:pt x="2985818" y="437105"/>
                    <a:pt x="2978715" y="444208"/>
                  </a:cubicBezTo>
                  <a:cubicBezTo>
                    <a:pt x="2971611" y="451311"/>
                    <a:pt x="2961978" y="455301"/>
                    <a:pt x="2951932" y="455301"/>
                  </a:cubicBezTo>
                  <a:lnTo>
                    <a:pt x="37876" y="455301"/>
                  </a:lnTo>
                  <a:cubicBezTo>
                    <a:pt x="27830" y="455301"/>
                    <a:pt x="18197" y="451311"/>
                    <a:pt x="11094" y="444208"/>
                  </a:cubicBezTo>
                  <a:cubicBezTo>
                    <a:pt x="3990" y="437105"/>
                    <a:pt x="0" y="427471"/>
                    <a:pt x="0" y="417425"/>
                  </a:cubicBezTo>
                  <a:lnTo>
                    <a:pt x="0" y="37876"/>
                  </a:lnTo>
                  <a:cubicBezTo>
                    <a:pt x="0" y="27830"/>
                    <a:pt x="3990" y="18197"/>
                    <a:pt x="11094" y="11094"/>
                  </a:cubicBezTo>
                  <a:cubicBezTo>
                    <a:pt x="18197" y="3990"/>
                    <a:pt x="27830" y="0"/>
                    <a:pt x="37876" y="0"/>
                  </a:cubicBezTo>
                  <a:close/>
                </a:path>
              </a:pathLst>
            </a:custGeom>
            <a:solidFill>
              <a:srgbClr val="DEEAF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4"/>
            <p:cNvSpPr txBox="1"/>
            <p:nvPr/>
          </p:nvSpPr>
          <p:spPr>
            <a:xfrm>
              <a:off x="0" y="-85725"/>
              <a:ext cx="2989808" cy="541026"/>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3999" b="1" i="0" u="none" strike="noStrike" kern="1200" cap="none" spc="0" normalizeH="0" baseline="0" noProof="0" dirty="0">
                  <a:ln>
                    <a:noFill/>
                  </a:ln>
                  <a:solidFill>
                    <a:srgbClr val="000000"/>
                  </a:solidFill>
                  <a:effectLst/>
                  <a:uLnTx/>
                  <a:uFillTx/>
                  <a:latin typeface="Solway Bold"/>
                  <a:ea typeface="Solway Bold"/>
                  <a:cs typeface="Solway Bold"/>
                  <a:sym typeface="Solway Bold"/>
                </a:rPr>
                <a:t>Eligibility based on the Identified Student Percentage (ISP)</a:t>
              </a:r>
            </a:p>
          </p:txBody>
        </p:sp>
      </p:grpSp>
      <p:sp>
        <p:nvSpPr>
          <p:cNvPr id="15" name="TextBox 15"/>
          <p:cNvSpPr txBox="1"/>
          <p:nvPr/>
        </p:nvSpPr>
        <p:spPr>
          <a:xfrm>
            <a:off x="-1171905" y="405310"/>
            <a:ext cx="20631810" cy="930275"/>
          </a:xfrm>
          <a:prstGeom prst="rect">
            <a:avLst/>
          </a:prstGeom>
        </p:spPr>
        <p:txBody>
          <a:bodyPr lIns="0" tIns="0" rIns="0" bIns="0" rtlCol="0" anchor="t">
            <a:spAutoFit/>
          </a:bodyPr>
          <a:lstStyle/>
          <a:p>
            <a:pPr marL="0" marR="0" lvl="0" indent="0" algn="ctr" defTabSz="914400" rtl="0" eaLnBrk="1" fontAlgn="auto" latinLnBrk="0" hangingPunct="1">
              <a:lnSpc>
                <a:spcPts val="6999"/>
              </a:lnSpc>
              <a:spcBef>
                <a:spcPts val="0"/>
              </a:spcBef>
              <a:spcAft>
                <a:spcPts val="0"/>
              </a:spcAft>
              <a:buClrTx/>
              <a:buSzTx/>
              <a:buFontTx/>
              <a:buNone/>
              <a:tabLst/>
              <a:defRPr/>
            </a:pPr>
            <a:r>
              <a:rPr kumimoji="0" lang="en-US" sz="6999" b="1" i="0" u="none" strike="noStrike" kern="1200" cap="none" spc="0" normalizeH="0" baseline="0" noProof="0" dirty="0">
                <a:ln>
                  <a:noFill/>
                </a:ln>
                <a:solidFill>
                  <a:srgbClr val="FFDE59"/>
                </a:solidFill>
                <a:effectLst/>
                <a:uLnTx/>
                <a:uFillTx/>
                <a:latin typeface="Solway Bold"/>
                <a:ea typeface="Solway Bold"/>
                <a:cs typeface="Solway Bold"/>
                <a:sym typeface="Solway Bold"/>
              </a:rPr>
              <a:t>Community Eligibility Provision (CEP)</a:t>
            </a:r>
          </a:p>
        </p:txBody>
      </p:sp>
      <p:grpSp>
        <p:nvGrpSpPr>
          <p:cNvPr id="16" name="Group 16"/>
          <p:cNvGrpSpPr/>
          <p:nvPr/>
        </p:nvGrpSpPr>
        <p:grpSpPr>
          <a:xfrm>
            <a:off x="12728514" y="8244420"/>
            <a:ext cx="5000984" cy="1640211"/>
            <a:chOff x="0" y="0"/>
            <a:chExt cx="6667978" cy="2186948"/>
          </a:xfrm>
        </p:grpSpPr>
        <p:grpSp>
          <p:nvGrpSpPr>
            <p:cNvPr id="17" name="Group 17"/>
            <p:cNvGrpSpPr/>
            <p:nvPr/>
          </p:nvGrpSpPr>
          <p:grpSpPr>
            <a:xfrm>
              <a:off x="0" y="0"/>
              <a:ext cx="6667978" cy="2186948"/>
              <a:chOff x="0" y="0"/>
              <a:chExt cx="1782252" cy="584539"/>
            </a:xfrm>
          </p:grpSpPr>
          <p:sp>
            <p:nvSpPr>
              <p:cNvPr id="18" name="Freeform 18"/>
              <p:cNvSpPr/>
              <p:nvPr/>
            </p:nvSpPr>
            <p:spPr>
              <a:xfrm>
                <a:off x="0" y="0"/>
                <a:ext cx="1782252" cy="584539"/>
              </a:xfrm>
              <a:custGeom>
                <a:avLst/>
                <a:gdLst/>
                <a:ahLst/>
                <a:cxnLst/>
                <a:rect l="l" t="t" r="r" b="b"/>
                <a:pathLst>
                  <a:path w="1782252" h="584539">
                    <a:moveTo>
                      <a:pt x="63538" y="0"/>
                    </a:moveTo>
                    <a:lnTo>
                      <a:pt x="1718714" y="0"/>
                    </a:lnTo>
                    <a:cubicBezTo>
                      <a:pt x="1735565" y="0"/>
                      <a:pt x="1751726" y="6694"/>
                      <a:pt x="1763642" y="18610"/>
                    </a:cubicBezTo>
                    <a:cubicBezTo>
                      <a:pt x="1775558" y="30526"/>
                      <a:pt x="1782252" y="46687"/>
                      <a:pt x="1782252" y="63538"/>
                    </a:cubicBezTo>
                    <a:lnTo>
                      <a:pt x="1782252" y="521001"/>
                    </a:lnTo>
                    <a:cubicBezTo>
                      <a:pt x="1782252" y="537852"/>
                      <a:pt x="1775558" y="554013"/>
                      <a:pt x="1763642" y="565929"/>
                    </a:cubicBezTo>
                    <a:cubicBezTo>
                      <a:pt x="1751726" y="577845"/>
                      <a:pt x="1735565" y="584539"/>
                      <a:pt x="1718714" y="584539"/>
                    </a:cubicBezTo>
                    <a:lnTo>
                      <a:pt x="63538" y="584539"/>
                    </a:lnTo>
                    <a:cubicBezTo>
                      <a:pt x="46687" y="584539"/>
                      <a:pt x="30526" y="577845"/>
                      <a:pt x="18610" y="565929"/>
                    </a:cubicBezTo>
                    <a:cubicBezTo>
                      <a:pt x="6694" y="554013"/>
                      <a:pt x="0" y="537852"/>
                      <a:pt x="0" y="521001"/>
                    </a:cubicBezTo>
                    <a:lnTo>
                      <a:pt x="0" y="63538"/>
                    </a:lnTo>
                    <a:cubicBezTo>
                      <a:pt x="0" y="46687"/>
                      <a:pt x="6694" y="30526"/>
                      <a:pt x="18610" y="18610"/>
                    </a:cubicBezTo>
                    <a:cubicBezTo>
                      <a:pt x="30526" y="6694"/>
                      <a:pt x="46687" y="0"/>
                      <a:pt x="63538" y="0"/>
                    </a:cubicBezTo>
                    <a:close/>
                  </a:path>
                </a:pathLst>
              </a:custGeom>
              <a:solidFill>
                <a:srgbClr val="E3912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TextBox 19"/>
              <p:cNvSpPr txBox="1"/>
              <p:nvPr/>
            </p:nvSpPr>
            <p:spPr>
              <a:xfrm>
                <a:off x="0" y="-28575"/>
                <a:ext cx="1782252" cy="613114"/>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20" name="Group 20"/>
            <p:cNvGrpSpPr/>
            <p:nvPr/>
          </p:nvGrpSpPr>
          <p:grpSpPr>
            <a:xfrm>
              <a:off x="248850" y="213887"/>
              <a:ext cx="6170278" cy="1759174"/>
              <a:chOff x="0" y="0"/>
              <a:chExt cx="1649224" cy="470201"/>
            </a:xfrm>
          </p:grpSpPr>
          <p:sp>
            <p:nvSpPr>
              <p:cNvPr id="21" name="Freeform 21"/>
              <p:cNvSpPr/>
              <p:nvPr/>
            </p:nvSpPr>
            <p:spPr>
              <a:xfrm>
                <a:off x="0" y="0"/>
                <a:ext cx="1649224" cy="470201"/>
              </a:xfrm>
              <a:custGeom>
                <a:avLst/>
                <a:gdLst/>
                <a:ahLst/>
                <a:cxnLst/>
                <a:rect l="l" t="t" r="r" b="b"/>
                <a:pathLst>
                  <a:path w="1649224" h="470201">
                    <a:moveTo>
                      <a:pt x="68663" y="0"/>
                    </a:moveTo>
                    <a:lnTo>
                      <a:pt x="1580561" y="0"/>
                    </a:lnTo>
                    <a:cubicBezTo>
                      <a:pt x="1618482" y="0"/>
                      <a:pt x="1649224" y="30742"/>
                      <a:pt x="1649224" y="68663"/>
                    </a:cubicBezTo>
                    <a:lnTo>
                      <a:pt x="1649224" y="401538"/>
                    </a:lnTo>
                    <a:cubicBezTo>
                      <a:pt x="1649224" y="439460"/>
                      <a:pt x="1618482" y="470201"/>
                      <a:pt x="1580561" y="470201"/>
                    </a:cubicBezTo>
                    <a:lnTo>
                      <a:pt x="68663" y="470201"/>
                    </a:lnTo>
                    <a:cubicBezTo>
                      <a:pt x="30742" y="470201"/>
                      <a:pt x="0" y="439460"/>
                      <a:pt x="0" y="401538"/>
                    </a:cubicBezTo>
                    <a:lnTo>
                      <a:pt x="0" y="68663"/>
                    </a:lnTo>
                    <a:cubicBezTo>
                      <a:pt x="0" y="30742"/>
                      <a:pt x="30742" y="0"/>
                      <a:pt x="68663" y="0"/>
                    </a:cubicBezTo>
                    <a:close/>
                  </a:path>
                </a:pathLst>
              </a:custGeom>
              <a:solidFill>
                <a:srgbClr val="DEEAF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TextBox 22"/>
              <p:cNvSpPr txBox="1"/>
              <p:nvPr/>
            </p:nvSpPr>
            <p:spPr>
              <a:xfrm>
                <a:off x="0" y="-66675"/>
                <a:ext cx="1649224" cy="536876"/>
              </a:xfrm>
              <a:prstGeom prst="rect">
                <a:avLst/>
              </a:prstGeom>
            </p:spPr>
            <p:txBody>
              <a:bodyPr lIns="50800" tIns="50800" rIns="50800" bIns="50800" rtlCol="0" anchor="ctr"/>
              <a:lstStyle/>
              <a:p>
                <a:pPr marL="0" marR="0" lvl="0" indent="0" algn="ctr" defTabSz="914400" rtl="0" eaLnBrk="1" fontAlgn="auto" latinLnBrk="0" hangingPunct="1">
                  <a:lnSpc>
                    <a:spcPts val="4339"/>
                  </a:lnSpc>
                  <a:spcBef>
                    <a:spcPts val="0"/>
                  </a:spcBef>
                  <a:spcAft>
                    <a:spcPts val="0"/>
                  </a:spcAft>
                  <a:buClrTx/>
                  <a:buSzTx/>
                  <a:buFontTx/>
                  <a:buNone/>
                  <a:tabLst/>
                  <a:defRPr/>
                </a:pPr>
                <a:r>
                  <a:rPr kumimoji="0" lang="en-US" sz="3099" b="1" i="0" u="none" strike="noStrike" kern="1200" cap="none" spc="0" normalizeH="0" baseline="0" noProof="0" dirty="0">
                    <a:ln>
                      <a:noFill/>
                    </a:ln>
                    <a:solidFill>
                      <a:srgbClr val="000000"/>
                    </a:solidFill>
                    <a:effectLst/>
                    <a:uLnTx/>
                    <a:uFillTx/>
                    <a:latin typeface="Solway Bold"/>
                    <a:ea typeface="Solway Bold"/>
                    <a:cs typeface="Solway Bold"/>
                    <a:sym typeface="Solway Bold"/>
                  </a:rPr>
                  <a:t>Must have an ISP of 25% to be CEP Eligible</a:t>
                </a:r>
              </a:p>
            </p:txBody>
          </p:sp>
        </p:grpSp>
      </p:grpSp>
      <p:grpSp>
        <p:nvGrpSpPr>
          <p:cNvPr id="23" name="Group 23"/>
          <p:cNvGrpSpPr/>
          <p:nvPr/>
        </p:nvGrpSpPr>
        <p:grpSpPr>
          <a:xfrm>
            <a:off x="199655" y="7583327"/>
            <a:ext cx="11971292" cy="2449337"/>
            <a:chOff x="0" y="0"/>
            <a:chExt cx="3433416" cy="702480"/>
          </a:xfrm>
        </p:grpSpPr>
        <p:sp>
          <p:nvSpPr>
            <p:cNvPr id="24" name="Freeform 24"/>
            <p:cNvSpPr/>
            <p:nvPr/>
          </p:nvSpPr>
          <p:spPr>
            <a:xfrm>
              <a:off x="0" y="0"/>
              <a:ext cx="3433416" cy="702480"/>
            </a:xfrm>
            <a:custGeom>
              <a:avLst/>
              <a:gdLst/>
              <a:ahLst/>
              <a:cxnLst/>
              <a:rect l="l" t="t" r="r" b="b"/>
              <a:pathLst>
                <a:path w="3433416" h="702480">
                  <a:moveTo>
                    <a:pt x="32982" y="0"/>
                  </a:moveTo>
                  <a:lnTo>
                    <a:pt x="3400434" y="0"/>
                  </a:lnTo>
                  <a:cubicBezTo>
                    <a:pt x="3418650" y="0"/>
                    <a:pt x="3433416" y="14767"/>
                    <a:pt x="3433416" y="32982"/>
                  </a:cubicBezTo>
                  <a:lnTo>
                    <a:pt x="3433416" y="669498"/>
                  </a:lnTo>
                  <a:cubicBezTo>
                    <a:pt x="3433416" y="687714"/>
                    <a:pt x="3418650" y="702480"/>
                    <a:pt x="3400434" y="702480"/>
                  </a:cubicBezTo>
                  <a:lnTo>
                    <a:pt x="32982" y="702480"/>
                  </a:lnTo>
                  <a:cubicBezTo>
                    <a:pt x="14767" y="702480"/>
                    <a:pt x="0" y="687714"/>
                    <a:pt x="0" y="669498"/>
                  </a:cubicBezTo>
                  <a:lnTo>
                    <a:pt x="0" y="32982"/>
                  </a:lnTo>
                  <a:cubicBezTo>
                    <a:pt x="0" y="14767"/>
                    <a:pt x="14767" y="0"/>
                    <a:pt x="32982" y="0"/>
                  </a:cubicBezTo>
                  <a:close/>
                </a:path>
              </a:pathLst>
            </a:custGeom>
            <a:solidFill>
              <a:srgbClr val="00A8A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TextBox 25"/>
            <p:cNvSpPr txBox="1"/>
            <p:nvPr/>
          </p:nvSpPr>
          <p:spPr>
            <a:xfrm>
              <a:off x="0" y="-28575"/>
              <a:ext cx="3433416" cy="731055"/>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26" name="Group 26"/>
          <p:cNvGrpSpPr/>
          <p:nvPr/>
        </p:nvGrpSpPr>
        <p:grpSpPr>
          <a:xfrm>
            <a:off x="3837023" y="6447656"/>
            <a:ext cx="4696555" cy="1071500"/>
            <a:chOff x="0" y="-45432"/>
            <a:chExt cx="1346991" cy="307311"/>
          </a:xfrm>
        </p:grpSpPr>
        <p:sp>
          <p:nvSpPr>
            <p:cNvPr id="27" name="Freeform 27"/>
            <p:cNvSpPr/>
            <p:nvPr/>
          </p:nvSpPr>
          <p:spPr>
            <a:xfrm>
              <a:off x="0" y="0"/>
              <a:ext cx="1346991" cy="231111"/>
            </a:xfrm>
            <a:custGeom>
              <a:avLst/>
              <a:gdLst/>
              <a:ahLst/>
              <a:cxnLst/>
              <a:rect l="l" t="t" r="r" b="b"/>
              <a:pathLst>
                <a:path w="1346991" h="231111">
                  <a:moveTo>
                    <a:pt x="84070" y="0"/>
                  </a:moveTo>
                  <a:lnTo>
                    <a:pt x="1262922" y="0"/>
                  </a:lnTo>
                  <a:cubicBezTo>
                    <a:pt x="1285218" y="0"/>
                    <a:pt x="1306602" y="8857"/>
                    <a:pt x="1322368" y="24623"/>
                  </a:cubicBezTo>
                  <a:cubicBezTo>
                    <a:pt x="1338134" y="40390"/>
                    <a:pt x="1346991" y="61773"/>
                    <a:pt x="1346991" y="84070"/>
                  </a:cubicBezTo>
                  <a:lnTo>
                    <a:pt x="1346991" y="147041"/>
                  </a:lnTo>
                  <a:cubicBezTo>
                    <a:pt x="1346991" y="193471"/>
                    <a:pt x="1309352" y="231111"/>
                    <a:pt x="1262922" y="231111"/>
                  </a:cubicBezTo>
                  <a:lnTo>
                    <a:pt x="84070" y="231111"/>
                  </a:lnTo>
                  <a:cubicBezTo>
                    <a:pt x="37639" y="231111"/>
                    <a:pt x="0" y="193471"/>
                    <a:pt x="0" y="147041"/>
                  </a:cubicBezTo>
                  <a:lnTo>
                    <a:pt x="0" y="84070"/>
                  </a:lnTo>
                  <a:cubicBezTo>
                    <a:pt x="0" y="37639"/>
                    <a:pt x="37639" y="0"/>
                    <a:pt x="84070" y="0"/>
                  </a:cubicBezTo>
                  <a:close/>
                </a:path>
              </a:pathLst>
            </a:custGeom>
            <a:solidFill>
              <a:srgbClr val="D7D6D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TextBox 28"/>
            <p:cNvSpPr txBox="1"/>
            <p:nvPr/>
          </p:nvSpPr>
          <p:spPr>
            <a:xfrm>
              <a:off x="0" y="-45432"/>
              <a:ext cx="1346991" cy="307311"/>
            </a:xfrm>
            <a:prstGeom prst="rect">
              <a:avLst/>
            </a:prstGeom>
          </p:spPr>
          <p:txBody>
            <a:bodyPr lIns="50800" tIns="50800" rIns="50800" bIns="50800" rtlCol="0" anchor="ctr"/>
            <a:lstStyle/>
            <a:p>
              <a:pPr marL="0" marR="0" lvl="0" indent="0" algn="ctr" defTabSz="914400" rtl="0" eaLnBrk="1" fontAlgn="auto" latinLnBrk="0" hangingPunct="1">
                <a:lnSpc>
                  <a:spcPts val="5039"/>
                </a:lnSpc>
                <a:spcBef>
                  <a:spcPts val="0"/>
                </a:spcBef>
                <a:spcAft>
                  <a:spcPts val="0"/>
                </a:spcAft>
                <a:buClrTx/>
                <a:buSzTx/>
                <a:buFontTx/>
                <a:buNone/>
                <a:tabLst/>
                <a:defRPr/>
              </a:pPr>
              <a:r>
                <a:rPr kumimoji="0" lang="en-US" sz="3599" b="1" i="0" u="none" strike="noStrike" kern="1200" cap="none" spc="0" normalizeH="0" baseline="0" noProof="0" dirty="0">
                  <a:ln>
                    <a:noFill/>
                  </a:ln>
                  <a:solidFill>
                    <a:srgbClr val="000000"/>
                  </a:solidFill>
                  <a:effectLst/>
                  <a:uLnTx/>
                  <a:uFillTx/>
                  <a:latin typeface="Solway Bold"/>
                  <a:ea typeface="Solway Bold"/>
                  <a:cs typeface="Solway Bold"/>
                  <a:sym typeface="Solway Bold"/>
                </a:rPr>
                <a:t>ISP Calculation:</a:t>
              </a:r>
            </a:p>
          </p:txBody>
        </p:sp>
      </p:grpSp>
      <p:grpSp>
        <p:nvGrpSpPr>
          <p:cNvPr id="29" name="Group 29"/>
          <p:cNvGrpSpPr/>
          <p:nvPr/>
        </p:nvGrpSpPr>
        <p:grpSpPr>
          <a:xfrm>
            <a:off x="481702" y="7703868"/>
            <a:ext cx="4069849" cy="888602"/>
            <a:chOff x="0" y="0"/>
            <a:chExt cx="1167250" cy="254855"/>
          </a:xfrm>
        </p:grpSpPr>
        <p:sp>
          <p:nvSpPr>
            <p:cNvPr id="30" name="Freeform 30"/>
            <p:cNvSpPr/>
            <p:nvPr/>
          </p:nvSpPr>
          <p:spPr>
            <a:xfrm>
              <a:off x="0" y="0"/>
              <a:ext cx="1167250" cy="254855"/>
            </a:xfrm>
            <a:custGeom>
              <a:avLst/>
              <a:gdLst/>
              <a:ahLst/>
              <a:cxnLst/>
              <a:rect l="l" t="t" r="r" b="b"/>
              <a:pathLst>
                <a:path w="1167250" h="254855">
                  <a:moveTo>
                    <a:pt x="97015" y="0"/>
                  </a:moveTo>
                  <a:lnTo>
                    <a:pt x="1070234" y="0"/>
                  </a:lnTo>
                  <a:cubicBezTo>
                    <a:pt x="1095964" y="0"/>
                    <a:pt x="1120641" y="10221"/>
                    <a:pt x="1138834" y="28415"/>
                  </a:cubicBezTo>
                  <a:cubicBezTo>
                    <a:pt x="1157028" y="46609"/>
                    <a:pt x="1167250" y="71285"/>
                    <a:pt x="1167250" y="97015"/>
                  </a:cubicBezTo>
                  <a:lnTo>
                    <a:pt x="1167250" y="157839"/>
                  </a:lnTo>
                  <a:cubicBezTo>
                    <a:pt x="1167250" y="183570"/>
                    <a:pt x="1157028" y="208246"/>
                    <a:pt x="1138834" y="226440"/>
                  </a:cubicBezTo>
                  <a:cubicBezTo>
                    <a:pt x="1120641" y="244634"/>
                    <a:pt x="1095964" y="254855"/>
                    <a:pt x="1070234" y="254855"/>
                  </a:cubicBezTo>
                  <a:lnTo>
                    <a:pt x="97015" y="254855"/>
                  </a:lnTo>
                  <a:cubicBezTo>
                    <a:pt x="71285" y="254855"/>
                    <a:pt x="46609" y="244634"/>
                    <a:pt x="28415" y="226440"/>
                  </a:cubicBezTo>
                  <a:cubicBezTo>
                    <a:pt x="10221" y="208246"/>
                    <a:pt x="0" y="183570"/>
                    <a:pt x="0" y="157839"/>
                  </a:cubicBezTo>
                  <a:lnTo>
                    <a:pt x="0" y="97015"/>
                  </a:lnTo>
                  <a:cubicBezTo>
                    <a:pt x="0" y="71285"/>
                    <a:pt x="10221" y="46609"/>
                    <a:pt x="28415" y="28415"/>
                  </a:cubicBezTo>
                  <a:cubicBezTo>
                    <a:pt x="46609" y="10221"/>
                    <a:pt x="71285" y="0"/>
                    <a:pt x="97015" y="0"/>
                  </a:cubicBezTo>
                  <a:close/>
                </a:path>
              </a:pathLst>
            </a:custGeom>
            <a:solidFill>
              <a:srgbClr val="D7D6D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1" name="TextBox 31"/>
            <p:cNvSpPr txBox="1"/>
            <p:nvPr/>
          </p:nvSpPr>
          <p:spPr>
            <a:xfrm>
              <a:off x="0" y="-57150"/>
              <a:ext cx="1167250" cy="312005"/>
            </a:xfrm>
            <a:prstGeom prst="rect">
              <a:avLst/>
            </a:prstGeom>
          </p:spPr>
          <p:txBody>
            <a:bodyPr lIns="50800" tIns="50800" rIns="50800" bIns="50800" rtlCol="0" anchor="ctr"/>
            <a:lstStyle/>
            <a:p>
              <a:pPr marL="0" marR="0" lvl="0" indent="0" algn="ctr" defTabSz="914400" rtl="0" eaLnBrk="1" fontAlgn="auto" latinLnBrk="0" hangingPunct="1">
                <a:lnSpc>
                  <a:spcPts val="4199"/>
                </a:lnSpc>
                <a:spcBef>
                  <a:spcPts val="0"/>
                </a:spcBef>
                <a:spcAft>
                  <a:spcPts val="0"/>
                </a:spcAft>
                <a:buClrTx/>
                <a:buSzTx/>
                <a:buFontTx/>
                <a:buNone/>
                <a:tabLst/>
                <a:defRPr/>
              </a:pPr>
              <a:r>
                <a:rPr kumimoji="0" lang="en-US" sz="2999" b="1" i="0" u="none" strike="noStrike" kern="1200" cap="none" spc="0" normalizeH="0" baseline="0" noProof="0" dirty="0">
                  <a:ln>
                    <a:noFill/>
                  </a:ln>
                  <a:solidFill>
                    <a:srgbClr val="000000"/>
                  </a:solidFill>
                  <a:effectLst/>
                  <a:uLnTx/>
                  <a:uFillTx/>
                  <a:latin typeface="Solway Bold"/>
                  <a:ea typeface="Solway Bold"/>
                  <a:cs typeface="Solway Bold"/>
                  <a:sym typeface="Solway Bold"/>
                </a:rPr>
                <a:t>Identified Students</a:t>
              </a:r>
            </a:p>
          </p:txBody>
        </p:sp>
      </p:grpSp>
      <p:grpSp>
        <p:nvGrpSpPr>
          <p:cNvPr id="32" name="Group 32"/>
          <p:cNvGrpSpPr/>
          <p:nvPr/>
        </p:nvGrpSpPr>
        <p:grpSpPr>
          <a:xfrm>
            <a:off x="481702" y="9064906"/>
            <a:ext cx="4069849" cy="819725"/>
            <a:chOff x="0" y="0"/>
            <a:chExt cx="1167250" cy="235101"/>
          </a:xfrm>
        </p:grpSpPr>
        <p:sp>
          <p:nvSpPr>
            <p:cNvPr id="33" name="Freeform 33"/>
            <p:cNvSpPr/>
            <p:nvPr/>
          </p:nvSpPr>
          <p:spPr>
            <a:xfrm>
              <a:off x="0" y="0"/>
              <a:ext cx="1167250" cy="235101"/>
            </a:xfrm>
            <a:custGeom>
              <a:avLst/>
              <a:gdLst/>
              <a:ahLst/>
              <a:cxnLst/>
              <a:rect l="l" t="t" r="r" b="b"/>
              <a:pathLst>
                <a:path w="1167250" h="235101">
                  <a:moveTo>
                    <a:pt x="97015" y="0"/>
                  </a:moveTo>
                  <a:lnTo>
                    <a:pt x="1070234" y="0"/>
                  </a:lnTo>
                  <a:cubicBezTo>
                    <a:pt x="1095964" y="0"/>
                    <a:pt x="1120641" y="10221"/>
                    <a:pt x="1138834" y="28415"/>
                  </a:cubicBezTo>
                  <a:cubicBezTo>
                    <a:pt x="1157028" y="46609"/>
                    <a:pt x="1167250" y="71285"/>
                    <a:pt x="1167250" y="97015"/>
                  </a:cubicBezTo>
                  <a:lnTo>
                    <a:pt x="1167250" y="138085"/>
                  </a:lnTo>
                  <a:cubicBezTo>
                    <a:pt x="1167250" y="163815"/>
                    <a:pt x="1157028" y="188492"/>
                    <a:pt x="1138834" y="206685"/>
                  </a:cubicBezTo>
                  <a:cubicBezTo>
                    <a:pt x="1120641" y="224879"/>
                    <a:pt x="1095964" y="235101"/>
                    <a:pt x="1070234" y="235101"/>
                  </a:cubicBezTo>
                  <a:lnTo>
                    <a:pt x="97015" y="235101"/>
                  </a:lnTo>
                  <a:cubicBezTo>
                    <a:pt x="71285" y="235101"/>
                    <a:pt x="46609" y="224879"/>
                    <a:pt x="28415" y="206685"/>
                  </a:cubicBezTo>
                  <a:cubicBezTo>
                    <a:pt x="10221" y="188492"/>
                    <a:pt x="0" y="163815"/>
                    <a:pt x="0" y="138085"/>
                  </a:cubicBezTo>
                  <a:lnTo>
                    <a:pt x="0" y="97015"/>
                  </a:lnTo>
                  <a:cubicBezTo>
                    <a:pt x="0" y="71285"/>
                    <a:pt x="10221" y="46609"/>
                    <a:pt x="28415" y="28415"/>
                  </a:cubicBezTo>
                  <a:cubicBezTo>
                    <a:pt x="46609" y="10221"/>
                    <a:pt x="71285" y="0"/>
                    <a:pt x="97015" y="0"/>
                  </a:cubicBezTo>
                  <a:close/>
                </a:path>
              </a:pathLst>
            </a:custGeom>
            <a:solidFill>
              <a:srgbClr val="D7D6D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4" name="TextBox 34"/>
            <p:cNvSpPr txBox="1"/>
            <p:nvPr/>
          </p:nvSpPr>
          <p:spPr>
            <a:xfrm>
              <a:off x="0" y="-57150"/>
              <a:ext cx="1167250" cy="292251"/>
            </a:xfrm>
            <a:prstGeom prst="rect">
              <a:avLst/>
            </a:prstGeom>
          </p:spPr>
          <p:txBody>
            <a:bodyPr lIns="50800" tIns="50800" rIns="50800" bIns="50800" rtlCol="0" anchor="ctr"/>
            <a:lstStyle/>
            <a:p>
              <a:pPr marL="0" marR="0" lvl="0" indent="0" algn="ctr" defTabSz="914400" rtl="0" eaLnBrk="1" fontAlgn="auto" latinLnBrk="0" hangingPunct="1">
                <a:lnSpc>
                  <a:spcPts val="4199"/>
                </a:lnSpc>
                <a:spcBef>
                  <a:spcPts val="0"/>
                </a:spcBef>
                <a:spcAft>
                  <a:spcPts val="0"/>
                </a:spcAft>
                <a:buClrTx/>
                <a:buSzTx/>
                <a:buFontTx/>
                <a:buNone/>
                <a:tabLst/>
                <a:defRPr/>
              </a:pPr>
              <a:r>
                <a:rPr kumimoji="0" lang="en-US" sz="2999" b="1" i="0" u="none" strike="noStrike" kern="1200" cap="none" spc="0" normalizeH="0" baseline="0" noProof="0" dirty="0">
                  <a:ln>
                    <a:noFill/>
                  </a:ln>
                  <a:solidFill>
                    <a:srgbClr val="000000"/>
                  </a:solidFill>
                  <a:effectLst/>
                  <a:uLnTx/>
                  <a:uFillTx/>
                  <a:latin typeface="Solway Bold"/>
                  <a:ea typeface="Solway Bold"/>
                  <a:cs typeface="Solway Bold"/>
                  <a:sym typeface="Solway Bold"/>
                </a:rPr>
                <a:t>Enrolled Students</a:t>
              </a:r>
            </a:p>
          </p:txBody>
        </p:sp>
      </p:grpSp>
      <p:grpSp>
        <p:nvGrpSpPr>
          <p:cNvPr id="35" name="Group 35"/>
          <p:cNvGrpSpPr/>
          <p:nvPr/>
        </p:nvGrpSpPr>
        <p:grpSpPr>
          <a:xfrm>
            <a:off x="4702306" y="8367042"/>
            <a:ext cx="2516176" cy="697864"/>
            <a:chOff x="0" y="0"/>
            <a:chExt cx="721650" cy="200150"/>
          </a:xfrm>
        </p:grpSpPr>
        <p:sp>
          <p:nvSpPr>
            <p:cNvPr id="36" name="Freeform 36"/>
            <p:cNvSpPr/>
            <p:nvPr/>
          </p:nvSpPr>
          <p:spPr>
            <a:xfrm>
              <a:off x="0" y="0"/>
              <a:ext cx="721650" cy="200150"/>
            </a:xfrm>
            <a:custGeom>
              <a:avLst/>
              <a:gdLst/>
              <a:ahLst/>
              <a:cxnLst/>
              <a:rect l="l" t="t" r="r" b="b"/>
              <a:pathLst>
                <a:path w="721650" h="200150">
                  <a:moveTo>
                    <a:pt x="100075" y="0"/>
                  </a:moveTo>
                  <a:lnTo>
                    <a:pt x="621575" y="0"/>
                  </a:lnTo>
                  <a:cubicBezTo>
                    <a:pt x="676845" y="0"/>
                    <a:pt x="721650" y="44805"/>
                    <a:pt x="721650" y="100075"/>
                  </a:cubicBezTo>
                  <a:lnTo>
                    <a:pt x="721650" y="100075"/>
                  </a:lnTo>
                  <a:cubicBezTo>
                    <a:pt x="721650" y="126617"/>
                    <a:pt x="711106" y="152071"/>
                    <a:pt x="692339" y="170839"/>
                  </a:cubicBezTo>
                  <a:cubicBezTo>
                    <a:pt x="673571" y="189607"/>
                    <a:pt x="648116" y="200150"/>
                    <a:pt x="621575" y="200150"/>
                  </a:cubicBezTo>
                  <a:lnTo>
                    <a:pt x="100075" y="200150"/>
                  </a:lnTo>
                  <a:cubicBezTo>
                    <a:pt x="73534" y="200150"/>
                    <a:pt x="48079" y="189607"/>
                    <a:pt x="29311" y="170839"/>
                  </a:cubicBezTo>
                  <a:cubicBezTo>
                    <a:pt x="10544" y="152071"/>
                    <a:pt x="0" y="126617"/>
                    <a:pt x="0" y="100075"/>
                  </a:cubicBezTo>
                  <a:lnTo>
                    <a:pt x="0" y="100075"/>
                  </a:lnTo>
                  <a:cubicBezTo>
                    <a:pt x="0" y="73534"/>
                    <a:pt x="10544" y="48079"/>
                    <a:pt x="29311" y="29311"/>
                  </a:cubicBezTo>
                  <a:cubicBezTo>
                    <a:pt x="48079" y="10544"/>
                    <a:pt x="73534" y="0"/>
                    <a:pt x="100075" y="0"/>
                  </a:cubicBezTo>
                  <a:close/>
                </a:path>
              </a:pathLst>
            </a:custGeom>
            <a:solidFill>
              <a:srgbClr val="D7D6D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 name="TextBox 37"/>
            <p:cNvSpPr txBox="1"/>
            <p:nvPr/>
          </p:nvSpPr>
          <p:spPr>
            <a:xfrm>
              <a:off x="0" y="-66675"/>
              <a:ext cx="721650" cy="266825"/>
            </a:xfrm>
            <a:prstGeom prst="rect">
              <a:avLst/>
            </a:prstGeom>
          </p:spPr>
          <p:txBody>
            <a:bodyPr lIns="50800" tIns="50800" rIns="50800" bIns="50800" rtlCol="0" anchor="ctr"/>
            <a:lstStyle/>
            <a:p>
              <a:pPr marL="0" marR="0" lvl="0" indent="0" algn="ctr" defTabSz="914400" rtl="0" eaLnBrk="1" fontAlgn="auto" latinLnBrk="0" hangingPunct="1">
                <a:lnSpc>
                  <a:spcPts val="4339"/>
                </a:lnSpc>
                <a:spcBef>
                  <a:spcPts val="0"/>
                </a:spcBef>
                <a:spcAft>
                  <a:spcPts val="0"/>
                </a:spcAft>
                <a:buClrTx/>
                <a:buSzTx/>
                <a:buFontTx/>
                <a:buNone/>
                <a:tabLst/>
                <a:defRPr/>
              </a:pPr>
              <a:r>
                <a:rPr kumimoji="0" lang="en-US" sz="3099" b="1" i="0" u="none" strike="noStrike" kern="1200" cap="none" spc="0" normalizeH="0" baseline="0" noProof="0" dirty="0">
                  <a:ln>
                    <a:noFill/>
                  </a:ln>
                  <a:solidFill>
                    <a:srgbClr val="000000"/>
                  </a:solidFill>
                  <a:effectLst/>
                  <a:uLnTx/>
                  <a:uFillTx/>
                  <a:latin typeface="Solway Bold"/>
                  <a:ea typeface="Solway Bold"/>
                  <a:cs typeface="Solway Bold"/>
                  <a:sym typeface="Solway Bold"/>
                </a:rPr>
                <a:t>X 100 =</a:t>
              </a:r>
            </a:p>
          </p:txBody>
        </p:sp>
      </p:grpSp>
      <p:grpSp>
        <p:nvGrpSpPr>
          <p:cNvPr id="38" name="Group 38"/>
          <p:cNvGrpSpPr/>
          <p:nvPr/>
        </p:nvGrpSpPr>
        <p:grpSpPr>
          <a:xfrm>
            <a:off x="7370882" y="7855007"/>
            <a:ext cx="4492400" cy="1905978"/>
            <a:chOff x="0" y="0"/>
            <a:chExt cx="1288439" cy="546642"/>
          </a:xfrm>
        </p:grpSpPr>
        <p:sp>
          <p:nvSpPr>
            <p:cNvPr id="39" name="Freeform 39"/>
            <p:cNvSpPr/>
            <p:nvPr/>
          </p:nvSpPr>
          <p:spPr>
            <a:xfrm>
              <a:off x="0" y="0"/>
              <a:ext cx="1288439" cy="546642"/>
            </a:xfrm>
            <a:custGeom>
              <a:avLst/>
              <a:gdLst/>
              <a:ahLst/>
              <a:cxnLst/>
              <a:rect l="l" t="t" r="r" b="b"/>
              <a:pathLst>
                <a:path w="1288439" h="546642">
                  <a:moveTo>
                    <a:pt x="87890" y="0"/>
                  </a:moveTo>
                  <a:lnTo>
                    <a:pt x="1200549" y="0"/>
                  </a:lnTo>
                  <a:cubicBezTo>
                    <a:pt x="1223859" y="0"/>
                    <a:pt x="1246214" y="9260"/>
                    <a:pt x="1262697" y="25742"/>
                  </a:cubicBezTo>
                  <a:cubicBezTo>
                    <a:pt x="1279179" y="42225"/>
                    <a:pt x="1288439" y="64580"/>
                    <a:pt x="1288439" y="87890"/>
                  </a:cubicBezTo>
                  <a:lnTo>
                    <a:pt x="1288439" y="458752"/>
                  </a:lnTo>
                  <a:cubicBezTo>
                    <a:pt x="1288439" y="482062"/>
                    <a:pt x="1279179" y="504417"/>
                    <a:pt x="1262697" y="520900"/>
                  </a:cubicBezTo>
                  <a:cubicBezTo>
                    <a:pt x="1246214" y="537383"/>
                    <a:pt x="1223859" y="546642"/>
                    <a:pt x="1200549" y="546642"/>
                  </a:cubicBezTo>
                  <a:lnTo>
                    <a:pt x="87890" y="546642"/>
                  </a:lnTo>
                  <a:cubicBezTo>
                    <a:pt x="39350" y="546642"/>
                    <a:pt x="0" y="507293"/>
                    <a:pt x="0" y="458752"/>
                  </a:cubicBezTo>
                  <a:lnTo>
                    <a:pt x="0" y="87890"/>
                  </a:lnTo>
                  <a:cubicBezTo>
                    <a:pt x="0" y="39350"/>
                    <a:pt x="39350" y="0"/>
                    <a:pt x="87890" y="0"/>
                  </a:cubicBezTo>
                  <a:close/>
                </a:path>
              </a:pathLst>
            </a:custGeom>
            <a:solidFill>
              <a:srgbClr val="D7D6D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 name="TextBox 40"/>
            <p:cNvSpPr txBox="1"/>
            <p:nvPr/>
          </p:nvSpPr>
          <p:spPr>
            <a:xfrm>
              <a:off x="0" y="-57150"/>
              <a:ext cx="1288439" cy="603792"/>
            </a:xfrm>
            <a:prstGeom prst="rect">
              <a:avLst/>
            </a:prstGeom>
          </p:spPr>
          <p:txBody>
            <a:bodyPr lIns="50800" tIns="50800" rIns="50800" bIns="50800" rtlCol="0" anchor="ctr"/>
            <a:lstStyle/>
            <a:p>
              <a:pPr marL="0" marR="0" lvl="0" indent="0" algn="ctr" defTabSz="914400" rtl="0" eaLnBrk="1" fontAlgn="auto" latinLnBrk="0" hangingPunct="1">
                <a:lnSpc>
                  <a:spcPts val="4199"/>
                </a:lnSpc>
                <a:spcBef>
                  <a:spcPts val="0"/>
                </a:spcBef>
                <a:spcAft>
                  <a:spcPts val="0"/>
                </a:spcAft>
                <a:buClrTx/>
                <a:buSzTx/>
                <a:buFontTx/>
                <a:buNone/>
                <a:tabLst/>
                <a:defRPr/>
              </a:pPr>
              <a:r>
                <a:rPr kumimoji="0" lang="en-US" sz="2999" b="1" i="0" u="none" strike="noStrike" kern="1200" cap="none" spc="0" normalizeH="0" baseline="0" noProof="0" dirty="0">
                  <a:ln>
                    <a:noFill/>
                  </a:ln>
                  <a:solidFill>
                    <a:srgbClr val="000000"/>
                  </a:solidFill>
                  <a:effectLst/>
                  <a:uLnTx/>
                  <a:uFillTx/>
                  <a:latin typeface="Solway Bold"/>
                  <a:ea typeface="Solway Bold"/>
                  <a:cs typeface="Solway Bold"/>
                  <a:sym typeface="Solway Bold"/>
                </a:rPr>
                <a:t>Identified Student Percentage (ISP)</a:t>
              </a:r>
            </a:p>
          </p:txBody>
        </p:sp>
      </p:grpSp>
      <p:sp>
        <p:nvSpPr>
          <p:cNvPr id="41" name="AutoShape 41"/>
          <p:cNvSpPr/>
          <p:nvPr/>
        </p:nvSpPr>
        <p:spPr>
          <a:xfrm flipV="1">
            <a:off x="502117" y="8840117"/>
            <a:ext cx="3679830" cy="0"/>
          </a:xfrm>
          <a:prstGeom prst="line">
            <a:avLst/>
          </a:prstGeom>
          <a:ln w="104775" cap="flat">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TextBox 42"/>
          <p:cNvSpPr txBox="1"/>
          <p:nvPr/>
        </p:nvSpPr>
        <p:spPr>
          <a:xfrm>
            <a:off x="1553288" y="2197145"/>
            <a:ext cx="8421328" cy="1393825"/>
          </a:xfrm>
          <a:prstGeom prst="rect">
            <a:avLst/>
          </a:prstGeom>
        </p:spPr>
        <p:txBody>
          <a:bodyPr lIns="0" tIns="0" rIns="0" bIns="0" rtlCol="0" anchor="t">
            <a:spAutoFit/>
          </a:bodyP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3999" b="1" i="0" u="none" strike="noStrike" kern="1200" cap="none" spc="0" normalizeH="0" baseline="0" noProof="0" dirty="0">
                <a:ln>
                  <a:noFill/>
                </a:ln>
                <a:solidFill>
                  <a:srgbClr val="000000"/>
                </a:solidFill>
                <a:effectLst/>
                <a:uLnTx/>
                <a:uFillTx/>
                <a:latin typeface="Solway Bold"/>
                <a:ea typeface="Solway Bold"/>
                <a:cs typeface="Solway Bold"/>
                <a:sym typeface="Solway Bold"/>
              </a:rPr>
              <a:t>Breakfast &amp; Lunch to all students at no cost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6649</TotalTime>
  <Words>7590</Words>
  <Application>Microsoft Office PowerPoint</Application>
  <PresentationFormat>Custom</PresentationFormat>
  <Paragraphs>747</Paragraphs>
  <Slides>44</Slides>
  <Notes>44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Calibri</vt:lpstr>
      <vt:lpstr>Solway Bold</vt:lpstr>
      <vt:lpstr>Arial</vt:lpstr>
      <vt:lpstr>Solway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Applying to be a School Food Authority (SFA)</dc:title>
  <dc:creator>Tara Webster</dc:creator>
  <cp:lastModifiedBy>Susan Adinolfe</cp:lastModifiedBy>
  <cp:revision>69</cp:revision>
  <cp:lastPrinted>2025-06-18T14:32:28Z</cp:lastPrinted>
  <dcterms:created xsi:type="dcterms:W3CDTF">2006-08-16T00:00:00Z</dcterms:created>
  <dcterms:modified xsi:type="dcterms:W3CDTF">2025-06-18T15:37:59Z</dcterms:modified>
  <dc:identifier>DAGiMbk_urE</dc:identifier>
</cp:coreProperties>
</file>