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59" r:id="rId5"/>
    <p:sldId id="293" r:id="rId6"/>
    <p:sldId id="266" r:id="rId7"/>
    <p:sldId id="260" r:id="rId8"/>
    <p:sldId id="262" r:id="rId9"/>
    <p:sldId id="269" r:id="rId10"/>
    <p:sldId id="277" r:id="rId11"/>
    <p:sldId id="272" r:id="rId12"/>
    <p:sldId id="295" r:id="rId13"/>
    <p:sldId id="296" r:id="rId14"/>
    <p:sldId id="276" r:id="rId15"/>
    <p:sldId id="264" r:id="rId16"/>
    <p:sldId id="263" r:id="rId17"/>
    <p:sldId id="285" r:id="rId18"/>
    <p:sldId id="288" r:id="rId19"/>
    <p:sldId id="289" r:id="rId20"/>
    <p:sldId id="300" r:id="rId21"/>
    <p:sldId id="299" r:id="rId22"/>
    <p:sldId id="298" r:id="rId23"/>
    <p:sldId id="301" r:id="rId24"/>
    <p:sldId id="302" r:id="rId25"/>
    <p:sldId id="305" r:id="rId26"/>
    <p:sldId id="303" r:id="rId27"/>
    <p:sldId id="307" r:id="rId28"/>
    <p:sldId id="306" r:id="rId29"/>
    <p:sldId id="290" r:id="rId30"/>
  </p:sldIdLst>
  <p:sldSz cx="18288000" cy="10287000"/>
  <p:notesSz cx="6858000" cy="9144000"/>
  <p:embeddedFontLst>
    <p:embeddedFont>
      <p:font typeface="Ballpoint" panose="020B0604020202020204" charset="0"/>
      <p:regular r:id="rId33"/>
    </p:embeddedFont>
    <p:embeddedFont>
      <p:font typeface="Canva Sans" panose="020B0604020202020204" charset="0"/>
      <p:regular r:id="rId34"/>
    </p:embeddedFont>
    <p:embeddedFont>
      <p:font typeface="Canva Sans Bold" panose="020B0604020202020204" charset="0"/>
      <p:regular r:id="rId35"/>
    </p:embeddedFont>
    <p:embeddedFont>
      <p:font typeface="Open Sans" pitchFamily="2" charset="0"/>
      <p:regular r:id="rId36"/>
      <p:bold r:id="rId37"/>
      <p:italic r:id="rId38"/>
      <p:boldItalic r:id="rId39"/>
    </p:embeddedFont>
    <p:embeddedFont>
      <p:font typeface="Segoe UI Symbol" panose="020B0502040204020203" pitchFamily="34"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6" autoAdjust="0"/>
    <p:restoredTop sz="79713" autoAdjust="0"/>
  </p:normalViewPr>
  <p:slideViewPr>
    <p:cSldViewPr>
      <p:cViewPr varScale="1">
        <p:scale>
          <a:sx n="86" d="100"/>
          <a:sy n="86" d="100"/>
        </p:scale>
        <p:origin x="3726"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95"/>
    </p:cViewPr>
  </p:sorterViewPr>
  <p:notesViewPr>
    <p:cSldViewPr>
      <p:cViewPr>
        <p:scale>
          <a:sx n="178" d="100"/>
          <a:sy n="178" d="100"/>
        </p:scale>
        <p:origin x="126" y="-81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BACDC9-96CD-2B36-BABA-C37884169B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4061A4-A241-2BC0-637E-0EB7984EE6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D7B9B5-331C-4F10-8C80-E06C1DED984D}" type="datetimeFigureOut">
              <a:rPr lang="en-US" smtClean="0"/>
              <a:t>6/11/2025</a:t>
            </a:fld>
            <a:endParaRPr lang="en-US"/>
          </a:p>
        </p:txBody>
      </p:sp>
      <p:sp>
        <p:nvSpPr>
          <p:cNvPr id="4" name="Footer Placeholder 3">
            <a:extLst>
              <a:ext uri="{FF2B5EF4-FFF2-40B4-BE49-F238E27FC236}">
                <a16:creationId xmlns:a16="http://schemas.microsoft.com/office/drawing/2014/main" id="{2E70DCDF-2400-E80F-9893-0D55AAB899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8C4ED2-181E-C5A5-501F-330542BFC5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890364-89CD-43C7-ADD1-50A507FCC62B}" type="slidenum">
              <a:rPr lang="en-US" smtClean="0"/>
              <a:t>‹#›</a:t>
            </a:fld>
            <a:endParaRPr lang="en-US"/>
          </a:p>
        </p:txBody>
      </p:sp>
    </p:spTree>
    <p:extLst>
      <p:ext uri="{BB962C8B-B14F-4D97-AF65-F5344CB8AC3E}">
        <p14:creationId xmlns:p14="http://schemas.microsoft.com/office/powerpoint/2010/main" val="1365801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883" y="3079750"/>
            <a:ext cx="6845355" cy="3081338"/>
          </a:xfrm>
          <a:prstGeom prst="rect">
            <a:avLst/>
          </a:prstGeom>
        </p:spPr>
        <p:txBody>
          <a:bodyPr vert="horz" lIns="91440" tIns="45720" rIns="91440" bIns="45720" rtlCol="0"/>
          <a:lstStyle/>
          <a:p>
            <a:pPr algn="l"/>
            <a:r>
              <a:rPr lang="en-US" dirty="0"/>
              <a:t>Welcome to the Universal Free Meals webinar hosted by the New York State Education Department Office of Child Nutrition.</a:t>
            </a:r>
          </a:p>
          <a:p>
            <a:pPr algn="l"/>
            <a:endParaRPr lang="en-US" dirty="0"/>
          </a:p>
          <a:p>
            <a:pPr algn="l"/>
            <a:r>
              <a:rPr lang="en-US" dirty="0"/>
              <a:t>Presenting today is Stacey Sullivan.  Jamie McMillian and Tara Webster will answering questions. </a:t>
            </a:r>
          </a:p>
          <a:p>
            <a:pPr algn="l"/>
            <a:endParaRPr lang="en-US" dirty="0"/>
          </a:p>
          <a:p>
            <a:pPr algn="l"/>
            <a:r>
              <a:rPr lang="en-US" dirty="0"/>
              <a:t>Following today’s presentation, you will receive an email containing the slides from today’s webinar.  This webinar is being recorded and will be available for future viewing in the next couple of weeks. </a:t>
            </a:r>
          </a:p>
          <a:p>
            <a:pPr algn="l"/>
            <a:endParaRPr lang="en-US" dirty="0"/>
          </a:p>
          <a:p>
            <a:pPr algn="l"/>
            <a:r>
              <a:rPr lang="en-US" dirty="0"/>
              <a:t>If you do not receive them, please email CNTraining@nysed.gov. Additionally, a copy of today’s webinar will be posted to the Child Nutrition website.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512763"/>
            <a:ext cx="4978400" cy="2801937"/>
          </a:xfrm>
        </p:spPr>
      </p:sp>
      <p:sp>
        <p:nvSpPr>
          <p:cNvPr id="3" name="Notes Placeholder 2"/>
          <p:cNvSpPr>
            <a:spLocks noGrp="1"/>
          </p:cNvSpPr>
          <p:nvPr>
            <p:ph type="body" idx="1"/>
          </p:nvPr>
        </p:nvSpPr>
        <p:spPr>
          <a:xfrm>
            <a:off x="0" y="3251199"/>
            <a:ext cx="6858000" cy="5054601"/>
          </a:xfrm>
        </p:spPr>
        <p:txBody>
          <a:bodyPr/>
          <a:lstStyle/>
          <a:p>
            <a:r>
              <a:rPr lang="en-US" dirty="0"/>
              <a:t>This is an example of how to evaluate potential CEP groups to determine how to maximize CEP participation. On the slide there are 3 RA’s all with different enrollments and ISP’s. The red indicates a lower than 25% ISP, which means it is not eligible for CEP. </a:t>
            </a:r>
          </a:p>
          <a:p>
            <a:endParaRPr lang="en-US" dirty="0"/>
          </a:p>
          <a:p>
            <a:r>
              <a:rPr lang="en-US" dirty="0"/>
              <a:t>Individually, Bear ES has an RA ISP of 34.27, Laney MS’s ISP is 17.21 and Blue HS is 15.84.   In order to maximize federal reimbursement, evaluating the groupings of the schools is needed to determine which grouping would allow for the most students to qualify for CEP. </a:t>
            </a:r>
          </a:p>
          <a:p>
            <a:endParaRPr lang="en-US" dirty="0"/>
          </a:p>
          <a:p>
            <a:r>
              <a:rPr lang="en-US" dirty="0"/>
              <a:t>Group 1- Grouping all three schools results in an ISP of 22.45, which is below the required 25% ISP, making a group of all three schools ineligible for CEP. </a:t>
            </a:r>
          </a:p>
          <a:p>
            <a:endParaRPr lang="en-US" dirty="0"/>
          </a:p>
          <a:p>
            <a:r>
              <a:rPr lang="en-US" dirty="0"/>
              <a:t>Group 2- If Bear ES and Lainey MS are grouped together, this would result in an ISP of 25.74 for those two schools, which means they would both qualify for CEP and Blue HS would not. Based on the enrollment of the two schools, 1500 students would qualify for CEP. </a:t>
            </a:r>
          </a:p>
          <a:p>
            <a:endParaRPr lang="en-US" dirty="0"/>
          </a:p>
          <a:p>
            <a:r>
              <a:rPr lang="en-US" dirty="0"/>
              <a:t>Group 3- If Lainey MS and Blue HS are grouped together, this would result in an ISP of 16.53 for those two schools, which means they would NOT  qualify for CEP however, Bear ES on it’s own qualifies. Based on the enrollment of Bear ES, 1200 students would qualify for CEP. </a:t>
            </a:r>
          </a:p>
          <a:p>
            <a:endParaRPr lang="en-US" dirty="0"/>
          </a:p>
          <a:p>
            <a:r>
              <a:rPr lang="en-US" dirty="0"/>
              <a:t>Group 4 - If Bear ES and Blue HS are grouped together, this would result in an ISP of 25.06 for those two schools, which means they would both qualify for CEP and Lainey MS would not. Based on the enrollment of the qualifying schools, 1950 students would qualify for CEP. This would leave Lainey to operate in Provision 2.</a:t>
            </a:r>
          </a:p>
          <a:p>
            <a:endParaRPr lang="en-US" dirty="0"/>
          </a:p>
          <a:p>
            <a:r>
              <a:rPr lang="en-US" dirty="0"/>
              <a:t>Using group 4 would allow for the most students to qualify for CEP thus maximizing the federal reimbursement.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241067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124200"/>
            <a:ext cx="6853238" cy="3081338"/>
          </a:xfrm>
          <a:prstGeom prst="rect">
            <a:avLst/>
          </a:prstGeom>
        </p:spPr>
        <p:txBody>
          <a:bodyPr vert="horz" lIns="91440" tIns="45720" rIns="91440" bIns="45720" rtlCol="0"/>
          <a:lstStyle/>
          <a:p>
            <a:pPr>
              <a:buFont typeface="Arial" panose="020B0604020202020204" pitchFamily="34" charset="0"/>
              <a:buChar char="•"/>
            </a:pPr>
            <a:r>
              <a:rPr lang="en-US" dirty="0"/>
              <a:t>Now, we’ll discuss Provision 2 (P2) and its role in the NYS Universal Free School Meals Program. Schools </a:t>
            </a:r>
            <a:r>
              <a:rPr lang="en-US" b="1" dirty="0"/>
              <a:t>unable to participate in CEP</a:t>
            </a:r>
            <a:r>
              <a:rPr lang="en-US" dirty="0"/>
              <a:t> must enroll in Provision 2.</a:t>
            </a:r>
          </a:p>
          <a:p>
            <a:pPr>
              <a:buFont typeface="Arial" panose="020B0604020202020204" pitchFamily="34" charset="0"/>
              <a:buChar char="•"/>
            </a:pPr>
            <a:r>
              <a:rPr lang="en-US" dirty="0"/>
              <a:t>P2 allows SFAs to provide breakfast and/or lunch </a:t>
            </a:r>
            <a:r>
              <a:rPr lang="en-US" b="1" dirty="0"/>
              <a:t>at no cost</a:t>
            </a:r>
            <a:r>
              <a:rPr lang="en-US" dirty="0"/>
              <a:t> to all enrolled students.</a:t>
            </a:r>
          </a:p>
          <a:p>
            <a:pPr>
              <a:buFont typeface="Arial" panose="020B0604020202020204" pitchFamily="34" charset="0"/>
              <a:buChar char="•"/>
            </a:pPr>
            <a:r>
              <a:rPr lang="en-US" dirty="0"/>
              <a:t>Schools that </a:t>
            </a:r>
            <a:r>
              <a:rPr lang="en-US" b="1" dirty="0"/>
              <a:t>only serve lunch and do not participate in breakfast</a:t>
            </a:r>
            <a:r>
              <a:rPr lang="en-US" dirty="0"/>
              <a:t> cannot qualify for CEP and must implement P2 instead.</a:t>
            </a:r>
          </a:p>
          <a:p>
            <a:r>
              <a:rPr lang="en-US" b="1" dirty="0"/>
              <a:t>P2 </a:t>
            </a:r>
            <a:r>
              <a:rPr lang="en-US" dirty="0"/>
              <a:t>Uses a </a:t>
            </a:r>
            <a:r>
              <a:rPr lang="en-US" b="1" dirty="0"/>
              <a:t>base year</a:t>
            </a:r>
            <a:r>
              <a:rPr lang="en-US" dirty="0"/>
              <a:t> to simplify meal counting and claiming procedures and Operates on a </a:t>
            </a:r>
            <a:r>
              <a:rPr lang="en-US" b="1" dirty="0"/>
              <a:t>four-year cycle</a:t>
            </a:r>
            <a:r>
              <a:rPr lang="en-US" dirty="0"/>
              <a:t>, reducing administrative burden.</a:t>
            </a:r>
          </a:p>
          <a:p>
            <a:pPr>
              <a:buFont typeface="Arial" panose="020B0604020202020204" pitchFamily="34" charset="0"/>
              <a:buChar char="•"/>
            </a:pPr>
            <a:r>
              <a:rPr lang="en-US" dirty="0"/>
              <a:t>SFAs must </a:t>
            </a:r>
            <a:r>
              <a:rPr lang="en-US" b="1" dirty="0"/>
              <a:t>apply for P2 participation</a:t>
            </a:r>
            <a:r>
              <a:rPr lang="en-US" dirty="0"/>
              <a:t> and gain approval from the </a:t>
            </a:r>
            <a:r>
              <a:rPr lang="en-US" b="1" dirty="0"/>
              <a:t>New York State Education Department (SED)</a:t>
            </a:r>
            <a:r>
              <a:rPr lang="en-US" dirty="0"/>
              <a:t> before implementation.</a:t>
            </a:r>
          </a:p>
          <a:p>
            <a:pPr>
              <a:buFont typeface="Arial" panose="020B0604020202020204" pitchFamily="34" charset="0"/>
              <a:buChar char="•"/>
            </a:pPr>
            <a:r>
              <a:rPr lang="en-US" dirty="0"/>
              <a:t>More details, including the application process, can be found by scanning the QR code on the slide. This brings you to the </a:t>
            </a:r>
            <a:r>
              <a:rPr lang="en-US" b="1" dirty="0"/>
              <a:t>Provision 2 webpage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21503"/>
            <a:ext cx="6858000" cy="3081338"/>
          </a:xfrm>
        </p:spPr>
        <p:txBody>
          <a:bodyPr/>
          <a:lstStyle/>
          <a:p>
            <a:pPr algn="l"/>
            <a:r>
              <a:rPr lang="en-US" b="0" i="0" dirty="0">
                <a:solidFill>
                  <a:srgbClr val="000000"/>
                </a:solidFill>
                <a:effectLst/>
                <a:latin typeface="Open Sans" panose="020B0606030504020204" pitchFamily="34" charset="0"/>
              </a:rPr>
              <a:t>During the first year of P2, the school serves all student meals at no charge regardless of their free, reduced price or paid eligibility category. However, the SFA is required to make individual student eligibility determinations for free and reduced-price meals (income applications, direct certification, other source categorically eligible) and conduct verification procedures. Meals are counted at the point of service and claimed monthly by category.</a:t>
            </a:r>
          </a:p>
          <a:p>
            <a:pPr algn="l"/>
            <a:r>
              <a:rPr lang="en-US" b="0" i="0" dirty="0">
                <a:solidFill>
                  <a:srgbClr val="000000"/>
                </a:solidFill>
                <a:effectLst/>
                <a:latin typeface="Open Sans" panose="020B0606030504020204" pitchFamily="34" charset="0"/>
              </a:rPr>
              <a:t>Since base year claims are the source of subsequent year claiming, it is essential that base year eligibility certifications, meal counts, and funding levels are accurate. During the base year, SED will conduct a review of certifications and federal benefit issuance. This review may be conducted in conjunction with the Administrative Review or through a desk audit (on-site or off-site).</a:t>
            </a:r>
          </a:p>
          <a:p>
            <a:endParaRPr lang="en-US" dirty="0"/>
          </a:p>
          <a:p>
            <a:pPr algn="l"/>
            <a:r>
              <a:rPr lang="en-US" b="0" i="0" dirty="0">
                <a:solidFill>
                  <a:srgbClr val="000000"/>
                </a:solidFill>
                <a:effectLst/>
                <a:latin typeface="Open Sans" panose="020B0606030504020204" pitchFamily="34" charset="0"/>
              </a:rPr>
              <a:t>Monthly funding levels established in the base year are used in the subsequent three years.</a:t>
            </a:r>
          </a:p>
          <a:p>
            <a:pPr algn="l"/>
            <a:r>
              <a:rPr lang="en-US" b="0" i="0" dirty="0">
                <a:solidFill>
                  <a:srgbClr val="000000"/>
                </a:solidFill>
                <a:effectLst/>
                <a:latin typeface="Open Sans" panose="020B0606030504020204" pitchFamily="34" charset="0"/>
              </a:rPr>
              <a:t>At the end of the 4-year cycle, a 4 year extension, to allow the base year funding levels to continue will be provided when the income level of the school's population, as adjusted for inflation, has remained stable, declined or had only negligible improvement since the base year. If an extension cannot be provided, the affected schools operate a streamlined base year, or start a new base year.</a:t>
            </a:r>
          </a:p>
          <a:p>
            <a:r>
              <a:rPr lang="en-US" b="0" i="0" dirty="0">
                <a:solidFill>
                  <a:srgbClr val="000000"/>
                </a:solidFill>
                <a:effectLst/>
                <a:latin typeface="Open Sans" panose="020B0606030504020204" pitchFamily="34" charset="0"/>
              </a:rPr>
              <a:t>With Universal free meals, the State reduced-price and paid reimbursement rates will provide the difference between the federal reduced and paid rates and free rate.</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41819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071867"/>
            <a:ext cx="7315200" cy="3081338"/>
          </a:xfrm>
        </p:spPr>
        <p:txBody>
          <a:bodyPr/>
          <a:lstStyle/>
          <a:p>
            <a:r>
              <a:rPr lang="en-US" dirty="0"/>
              <a:t>Some reminders about Applications:</a:t>
            </a:r>
          </a:p>
          <a:p>
            <a:pPr>
              <a:buFont typeface="Arial" panose="020B0604020202020204" pitchFamily="34" charset="0"/>
              <a:buChar char="•"/>
            </a:pPr>
            <a:r>
              <a:rPr lang="en-US" dirty="0"/>
              <a:t>Only free and reduced-price applications are required for meal eligibility – paid category applications are not required and have no purpose</a:t>
            </a:r>
          </a:p>
          <a:p>
            <a:pPr>
              <a:buFont typeface="Arial" panose="020B0604020202020204" pitchFamily="34" charset="0"/>
              <a:buChar char="•"/>
            </a:pPr>
            <a:r>
              <a:rPr lang="en-US" dirty="0"/>
              <a:t>Families can be encouraged to complete applications, but they cannot be forced to do so.</a:t>
            </a:r>
          </a:p>
          <a:p>
            <a:pPr>
              <a:buFont typeface="Arial" panose="020B0604020202020204" pitchFamily="34" charset="0"/>
              <a:buChar char="•"/>
            </a:pPr>
            <a:r>
              <a:rPr lang="en-US" dirty="0"/>
              <a:t>Students who are directly certified or categorically eligible are determined free without an application.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27210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031331"/>
            <a:ext cx="6853238" cy="3081338"/>
          </a:xfrm>
        </p:spPr>
        <p:txBody>
          <a:bodyPr/>
          <a:lstStyle/>
          <a:p>
            <a:pPr marL="0" marR="0">
              <a:spcBef>
                <a:spcPts val="0"/>
              </a:spcBef>
              <a:spcAft>
                <a:spcPts val="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After 4 year cycle has ended SFA will need to determine if they qualify for CEP. RAs or groups of RAs with an ISP of at least 25% must move to CEP</a:t>
            </a:r>
          </a:p>
          <a:p>
            <a:pPr marL="742950" marR="0" lvl="1" indent="-285750">
              <a:spcBef>
                <a:spcPts val="0"/>
              </a:spcBef>
              <a:spcAft>
                <a:spcPts val="0"/>
              </a:spcAft>
              <a:buFont typeface="Arial" panose="020B0604020202020204" pitchFamily="34" charset="0"/>
              <a:buChar char="•"/>
              <a:tabLst>
                <a:tab pos="9144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If CEP criteria is not met, SFAs must determine if they should renew their Provision 2 status, or if they should request a four-year extension</a:t>
            </a:r>
          </a:p>
          <a:p>
            <a:pPr marL="1143000" marR="0" lvl="2" indent="-228600">
              <a:spcBef>
                <a:spcPts val="0"/>
              </a:spcBef>
              <a:spcAft>
                <a:spcPts val="0"/>
              </a:spcAft>
              <a:buFont typeface="Segoe UI Symbol" panose="020B0502040204020203" pitchFamily="34" charset="0"/>
              <a:buChar char="⚬"/>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An extension is only available once for each Provision 2 cycle, and may be possible if economics has decreased, or only increased slightly.</a:t>
            </a:r>
          </a:p>
          <a:p>
            <a:pPr marL="1143000" marR="0" lvl="2" indent="-228600">
              <a:spcBef>
                <a:spcPts val="0"/>
              </a:spcBef>
              <a:spcAft>
                <a:spcPts val="0"/>
              </a:spcAft>
              <a:buFont typeface="Segoe UI Symbol" panose="020B0502040204020203" pitchFamily="34" charset="0"/>
              <a:buChar char="⚬"/>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The extension to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Provision 2</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of the National School Lunch Program allows schools to continue using the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base year funding levels</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for an additional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four years</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This means that schools can keep providing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free meals to all students</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without needing to collect new household applications annually. The extension is granted if the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income level of the school's population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has remained stable, declined, or had only negligible improvement since the base year. If an extension isn't possible, schools must either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start a new base year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or conduct a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streamlined base year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to establish new claiming percentages.</a:t>
            </a:r>
          </a:p>
          <a:p>
            <a:pPr marL="1468119" lvl="2" indent="-489373" algn="ctr">
              <a:lnSpc>
                <a:spcPts val="4759"/>
              </a:lnSpc>
              <a:buFont typeface="Arial"/>
              <a:buChar char="⚬"/>
            </a:pPr>
            <a:endParaRPr lang="en-US" sz="3399" dirty="0">
              <a:solidFill>
                <a:srgbClr val="000000"/>
              </a:solidFill>
              <a:latin typeface="Ballpoint"/>
              <a:ea typeface="Ballpoint"/>
              <a:cs typeface="Ballpoint"/>
              <a:sym typeface="Ballpoin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04259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079750"/>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dirty="0">
                <a:latin typeface="Aptos" panose="020B0004020202020204" pitchFamily="34" charset="0"/>
                <a:cs typeface="Times New Roman" panose="02020603050405020304" pitchFamily="18" charset="0"/>
                <a:sym typeface="Ballpoint"/>
              </a:rPr>
              <a:t>SFAs must actively promote the Supplemental Nutrition Assistance Program (SNAP) to students and their parents.</a:t>
            </a: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SNAP provides monthly benefits to buy food at grocery stores, farmers markets, and other locations. SNAP helps families stretch their food budget so kids can get the nutrition they need to learn and grow. </a:t>
            </a: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With SNAP: </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Families can supplement their grocery budget and buy more food for their family</a:t>
            </a:r>
          </a:p>
          <a:p>
            <a:pPr marL="342900" marR="0" lvl="0" indent="-342900">
              <a:lnSpc>
                <a:spcPct val="107000"/>
              </a:lnSpc>
              <a:spcBef>
                <a:spcPts val="0"/>
              </a:spcBef>
              <a:spcAft>
                <a:spcPts val="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There are many programs and benefits that children and families can automatically receive by participating in SNAP:</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Children on SNAP are automatically eligible for Summer EBT benefits ($120 per eligible child to buy food during summer months)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Families on SNAP can take advantage of programs that provide extra food benefits for healthy produce (Double Up Bucks, Fresh Connect, Health Bucks, </a:t>
            </a: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etc</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Families on SNAP with children under age 5 in the household are also eligible for WIC.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SNAP may also help a family obtain utility, mobile phone, or internet discounts</a:t>
            </a: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SNAP eligibility and benefit levels are based on several factors including (but not limited to) who lives in the household, household income and expenses, and immigration status. </a:t>
            </a: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Families can apply for SNAP online at MyBenefits.ny.gov, or access.nyc.gov in New York City. Paper applications are also available by calling the county Local Department of Social Services. Application assistance is available throughout the state through the Nutrition Outreach and Education Program (visit SnapHelpNY.org).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62859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249613"/>
            <a:ext cx="6853238" cy="3081338"/>
          </a:xfrm>
          <a:prstGeom prst="rect">
            <a:avLst/>
          </a:prstGeom>
        </p:spPr>
        <p:txBody>
          <a:bodyPr vert="horz" lIns="91440" tIns="45720" rIns="91440" bIns="45720" rtlCol="0"/>
          <a:lstStyle/>
          <a:p>
            <a:r>
              <a:rPr lang="en-US" dirty="0"/>
              <a:t>To participate in Universal Free School Meals, All SFAs are required to maximize the number of students eligible for free school meals by </a:t>
            </a:r>
            <a:r>
              <a:rPr lang="en-US" b="1" dirty="0"/>
              <a:t>Conducting DCMP at least three times a year</a:t>
            </a:r>
            <a:r>
              <a:rPr lang="en-US" dirty="0"/>
              <a:t> to identify students eligible for free meals </a:t>
            </a:r>
            <a:r>
              <a:rPr lang="en-US" b="1" dirty="0"/>
              <a:t>without requiring an application. At a minimum </a:t>
            </a:r>
            <a:r>
              <a:rPr lang="en-US" b="1" dirty="0" err="1"/>
              <a:t>Sfas</a:t>
            </a:r>
            <a:r>
              <a:rPr lang="en-US" b="1" dirty="0"/>
              <a:t> should plan to conduct DCMP</a:t>
            </a:r>
            <a:endParaRPr lang="en-US" dirty="0"/>
          </a:p>
          <a:p>
            <a:pPr>
              <a:buFont typeface="Arial" panose="020B0604020202020204" pitchFamily="34" charset="0"/>
              <a:buChar char="•"/>
            </a:pPr>
            <a:r>
              <a:rPr lang="en-US" b="1" dirty="0"/>
              <a:t>At the Beginning of the School Year:</a:t>
            </a:r>
            <a:r>
              <a:rPr lang="en-US" dirty="0"/>
              <a:t> this Ensures newly enrolled students are included.</a:t>
            </a:r>
          </a:p>
          <a:p>
            <a:pPr>
              <a:buFont typeface="Arial" panose="020B0604020202020204" pitchFamily="34" charset="0"/>
              <a:buChar char="•"/>
            </a:pPr>
            <a:r>
              <a:rPr lang="en-US" b="1" dirty="0"/>
              <a:t>In December /January to </a:t>
            </a:r>
            <a:r>
              <a:rPr lang="en-US" dirty="0"/>
              <a:t>Capture mid-year changes in student eligibility.</a:t>
            </a:r>
          </a:p>
          <a:p>
            <a:pPr>
              <a:buFont typeface="Arial" panose="020B0604020202020204" pitchFamily="34" charset="0"/>
              <a:buChar char="•"/>
            </a:pPr>
            <a:r>
              <a:rPr lang="en-US" b="1" dirty="0"/>
              <a:t>An again in April: to ensure you are capturing as many eligible students as possible and to determine eligibility and maximization of CEP</a:t>
            </a:r>
            <a:endParaRPr lang="en-US" dirty="0"/>
          </a:p>
          <a:p>
            <a:r>
              <a:rPr lang="en-US" dirty="0"/>
              <a:t>By conducting DCMP multiple times throughout the year, schools can </a:t>
            </a:r>
            <a:r>
              <a:rPr lang="en-US" b="1" dirty="0"/>
              <a:t>increase the number of students automatically qualified</a:t>
            </a:r>
            <a:r>
              <a:rPr lang="en-US" dirty="0"/>
              <a:t> for free meals, reducing reliance on applications and ensuring more families benefit from meal programs.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251200"/>
            <a:ext cx="6853238" cy="3081338"/>
          </a:xfrm>
          <a:prstGeom prst="rect">
            <a:avLst/>
          </a:prstGeom>
        </p:spPr>
        <p:txBody>
          <a:bodyPr vert="horz" lIns="91440" tIns="45720" rIns="91440" bIns="45720" rtlCol="0"/>
          <a:lstStyle/>
          <a:p>
            <a:r>
              <a:rPr lang="en-US" dirty="0"/>
              <a:t>SFAs operating CEP and P2 must notify the media and parents regarding implementation prior to the start of the school year.</a:t>
            </a:r>
          </a:p>
          <a:p>
            <a:r>
              <a:rPr lang="en-US" dirty="0"/>
              <a:t>Templates for modified versions of the Public Announcement and Parent Letter can be found on the CNKC by searching: Special Provision Option Documents or by scanning this QR code.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8000" cy="3081338"/>
          </a:xfrm>
        </p:spPr>
        <p:txBody>
          <a:bodyPr/>
          <a:lstStyle/>
          <a:p>
            <a:pPr marL="0" marR="0" lvl="0" indent="0" algn="l" defTabSz="914400" rtl="0" eaLnBrk="1" fontAlgn="auto" latinLnBrk="0" hangingPunct="1">
              <a:lnSpc>
                <a:spcPct val="100000"/>
              </a:lnSpc>
              <a:spcBef>
                <a:spcPts val="0"/>
              </a:spcBef>
              <a:spcAft>
                <a:spcPts val="0"/>
              </a:spcAft>
              <a:buClrTx/>
              <a:buSzTx/>
              <a:tabLst/>
              <a:defRPr/>
            </a:pPr>
            <a:r>
              <a:rPr lang="en-US" dirty="0">
                <a:sym typeface="Ballpoint"/>
              </a:rPr>
              <a:t>To prepare for Universal Free School Meals, apply to operate </a:t>
            </a:r>
            <a:r>
              <a:rPr lang="en-US" dirty="0"/>
              <a:t>all programs and buildings now to ensure comprehensive coverage. There is no longer a mid-year application window. To facilitate this transition, we have extended the current application deadline from June 30 to July 31, 2025. Additionally, all newly approved RAs must begin program operations at the start of the school year for which their application was submitted, ensuring consistency and alignment with program implementation timelines.</a:t>
            </a:r>
          </a:p>
          <a:p>
            <a:pPr>
              <a:buFont typeface="Arial" panose="020B0604020202020204" pitchFamily="34" charset="0"/>
              <a:buChar char="•"/>
            </a:pPr>
            <a:r>
              <a:rPr lang="en-US" dirty="0"/>
              <a:t> for new Ras  Evaluate CEP:</a:t>
            </a:r>
          </a:p>
          <a:p>
            <a:pPr marL="742950" lvl="1" indent="-285750">
              <a:buFont typeface="Arial" panose="020B0604020202020204" pitchFamily="34" charset="0"/>
              <a:buChar char="•"/>
            </a:pPr>
            <a:r>
              <a:rPr lang="en-US" dirty="0"/>
              <a:t>Maximize participation to benefit the most students.</a:t>
            </a:r>
          </a:p>
          <a:p>
            <a:pPr marL="742950" lvl="1" indent="-285750">
              <a:buFont typeface="Arial" panose="020B0604020202020204" pitchFamily="34" charset="0"/>
              <a:buChar char="•"/>
            </a:pPr>
            <a:r>
              <a:rPr lang="en-US" dirty="0"/>
              <a:t>Reapply if necessary to optimize funding and eligibility.</a:t>
            </a:r>
          </a:p>
          <a:p>
            <a:pPr>
              <a:buFont typeface="Arial" panose="020B0604020202020204" pitchFamily="34" charset="0"/>
              <a:buChar char="•"/>
            </a:pPr>
            <a:r>
              <a:rPr lang="en-US" dirty="0"/>
              <a:t>Apply now for Provision 2 (P2) at remaining buildings where CEP is not an option.</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4661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8000" cy="3081338"/>
          </a:xfrm>
        </p:spPr>
        <p:txBody>
          <a:bodyPr/>
          <a:lstStyle/>
          <a:p>
            <a:pPr marL="367029" lvl="1">
              <a:lnSpc>
                <a:spcPts val="4759"/>
              </a:lnSpc>
            </a:pPr>
            <a:r>
              <a:rPr lang="en-US" sz="1200" dirty="0">
                <a:solidFill>
                  <a:srgbClr val="000000"/>
                </a:solidFill>
                <a:latin typeface="+mj-lt"/>
                <a:ea typeface="Ballpoint"/>
                <a:cs typeface="Ballpoint"/>
                <a:sym typeface="Ballpoint"/>
              </a:rPr>
              <a:t>Is Provision 2 a state or federal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mj-lt"/>
                <a:ea typeface="Ballpoint"/>
                <a:cs typeface="Ballpoint"/>
                <a:sym typeface="Ballpoint"/>
              </a:rPr>
              <a:t>Provision 2 (P2) is a federal program under the National School Lunch Program and School Breakfast Program that allows schools to provide meals at no charge to all students. In New York State's Universal Free School Meals Program, P2 enables schools to offer free meals while minimizing administrative burdens, such as collecting income applications and determining meal benefits annually. This streamlined approach reduces paperwork while ensuring schools receive federal funding and state subsidies to support meal programs.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79522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085005"/>
            <a:ext cx="6853238" cy="3081338"/>
          </a:xfrm>
          <a:prstGeom prst="rect">
            <a:avLst/>
          </a:prstGeom>
        </p:spPr>
        <p:txBody>
          <a:bodyPr vert="horz" lIns="91440" tIns="45720" rIns="91440" bIns="45720" rtlCol="0"/>
          <a:lstStyle/>
          <a:p>
            <a:r>
              <a:rPr lang="en-US" dirty="0"/>
              <a:t>If you have any questions throughout the presentation, please use the Q&amp;A box to type and send them to our staff. We will answer questions at the end of the presentation.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18875"/>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llpoint"/>
                <a:ea typeface="Ballpoint"/>
                <a:cs typeface="Ballpoint"/>
                <a:sym typeface="Ballpoint"/>
              </a:rPr>
              <a:t>Please review counting and claiming for Provision 2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Ballpoint"/>
              <a:ea typeface="Ballpoint"/>
              <a:cs typeface="Ballpoint"/>
              <a:sym typeface="Ballpoint"/>
            </a:endParaRPr>
          </a:p>
          <a:p>
            <a:pPr marL="0" marR="0">
              <a:spcBef>
                <a:spcPts val="0"/>
              </a:spcBef>
              <a:spcAft>
                <a:spcPts val="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For the Base Year:</a:t>
            </a:r>
          </a:p>
          <a:p>
            <a:pPr marL="1143000" marR="0" lvl="2" indent="-228600">
              <a:spcBef>
                <a:spcPts val="0"/>
              </a:spcBef>
              <a:spcAft>
                <a:spcPts val="0"/>
              </a:spcAft>
              <a:buFont typeface="Courier New" panose="02070309020205020404" pitchFamily="49" charset="0"/>
              <a:buChar char="o"/>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Use Benefit Issuance System to Count &amp; Claim Meals by Category</a:t>
            </a:r>
          </a:p>
          <a:p>
            <a:pPr marL="0" marR="0">
              <a:spcBef>
                <a:spcPts val="0"/>
              </a:spcBef>
              <a:spcAft>
                <a:spcPts val="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(Free, Reduced, and Paid)</a:t>
            </a:r>
          </a:p>
          <a:p>
            <a:pPr marL="1143000" marR="0" lvl="2" indent="-228600">
              <a:spcBef>
                <a:spcPts val="0"/>
              </a:spcBef>
              <a:spcAft>
                <a:spcPts val="0"/>
              </a:spcAft>
              <a:buFont typeface="Courier New" panose="02070309020205020404" pitchFamily="49" charset="0"/>
              <a:buChar char="o"/>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Receive the “free rate” for all meals claimed</a:t>
            </a:r>
          </a:p>
          <a:p>
            <a:pPr marL="0" marR="0">
              <a:spcBef>
                <a:spcPts val="0"/>
              </a:spcBef>
              <a:spcAft>
                <a:spcPts val="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Non-Base Years: </a:t>
            </a:r>
          </a:p>
          <a:p>
            <a:pPr marL="1143000" marR="0" lvl="2" indent="-228600">
              <a:spcBef>
                <a:spcPts val="0"/>
              </a:spcBef>
              <a:spcAft>
                <a:spcPts val="0"/>
              </a:spcAft>
              <a:buFont typeface="Courier New" panose="02070309020205020404" pitchFamily="49" charset="0"/>
              <a:buChar char="o"/>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Count and Clam total meals served</a:t>
            </a:r>
          </a:p>
          <a:p>
            <a:pPr marL="1143000" marR="0" lvl="2" indent="-228600">
              <a:spcBef>
                <a:spcPts val="0"/>
              </a:spcBef>
              <a:spcAft>
                <a:spcPts val="0"/>
              </a:spcAft>
              <a:buFont typeface="Courier New" panose="02070309020205020404" pitchFamily="49" charset="0"/>
              <a:buChar char="o"/>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Receive the “free rate” for all meals claimed</a:t>
            </a:r>
          </a:p>
          <a:p>
            <a:pPr marL="1143000" marR="0" lvl="2" indent="-228600">
              <a:spcBef>
                <a:spcPts val="0"/>
              </a:spcBef>
              <a:spcAft>
                <a:spcPts val="0"/>
              </a:spcAft>
              <a:buFont typeface="Courier New" panose="02070309020205020404" pitchFamily="49" charset="0"/>
              <a:buChar char="o"/>
              <a:tabLst>
                <a:tab pos="13716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Monthly funding levels established in the base year are used in subsequent three years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77816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03109"/>
            <a:ext cx="6781800"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Ballpoint"/>
                <a:ea typeface="Ballpoint"/>
                <a:cs typeface="Ballpoint"/>
                <a:sym typeface="Ballpoint"/>
              </a:rPr>
              <a:t>If our entire SFA is currently operating under CEP-Do we need to do anything?</a:t>
            </a:r>
          </a:p>
          <a:p>
            <a:endParaRPr lang="en-US" dirty="0"/>
          </a:p>
          <a:p>
            <a:pPr marL="367029" lvl="1">
              <a:lnSpc>
                <a:spcPts val="4759"/>
              </a:lnSpc>
            </a:pPr>
            <a:r>
              <a:rPr lang="en-US" sz="1200" dirty="0">
                <a:solidFill>
                  <a:srgbClr val="000000"/>
                </a:solidFill>
                <a:latin typeface="Ballpoint"/>
                <a:ea typeface="Ballpoint"/>
                <a:cs typeface="Ballpoint"/>
                <a:sym typeface="Ballpoint"/>
              </a:rPr>
              <a:t> Yes. </a:t>
            </a:r>
          </a:p>
          <a:p>
            <a:pPr>
              <a:spcBef>
                <a:spcPts val="0"/>
              </a:spcBef>
              <a:spcAft>
                <a:spcPts val="0"/>
              </a:spcAft>
            </a:pPr>
            <a:endParaRPr lang="en-US" dirty="0">
              <a:effectLst/>
            </a:endParaRPr>
          </a:p>
          <a:p>
            <a:pPr marL="742950" marR="0" lvl="1" indent="-285750">
              <a:spcBef>
                <a:spcPts val="0"/>
              </a:spcBef>
              <a:spcAft>
                <a:spcPts val="0"/>
              </a:spcAft>
              <a:buFont typeface="+mj-lt"/>
              <a:buAutoNum type="arabicPeriod"/>
              <a:tabLst>
                <a:tab pos="9144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Conduct DCMP using April 1 enrollment and establish ISPs for buildings</a:t>
            </a:r>
          </a:p>
          <a:p>
            <a:pPr marL="742950" marR="0" lvl="1" indent="-285750">
              <a:spcBef>
                <a:spcPts val="0"/>
              </a:spcBef>
              <a:spcAft>
                <a:spcPts val="0"/>
              </a:spcAft>
              <a:buFont typeface="+mj-lt"/>
              <a:buAutoNum type="arabicPeriod"/>
              <a:tabLst>
                <a:tab pos="9144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Reapply if necessary to maximize participation in CEP</a:t>
            </a:r>
          </a:p>
          <a:p>
            <a:pPr marL="742950" marR="0" lvl="1" indent="-285750">
              <a:spcBef>
                <a:spcPts val="0"/>
              </a:spcBef>
              <a:spcAft>
                <a:spcPts val="0"/>
              </a:spcAft>
              <a:buFont typeface="+mj-lt"/>
              <a:buAutoNum type="arabicPeriod"/>
              <a:tabLst>
                <a:tab pos="914400" algn="l"/>
              </a:tabLs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Reapply for any buildings ending their cycle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82478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8000"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Ballpoint"/>
                <a:ea typeface="Ballpoint"/>
                <a:cs typeface="Ballpoint"/>
                <a:sym typeface="Ballpoint"/>
              </a:rPr>
              <a:t>How does this affect private secondary schools who have not been affiliated with the CN Programs ?</a:t>
            </a:r>
          </a:p>
          <a:p>
            <a:r>
              <a:rPr lang="en-US" dirty="0"/>
              <a:t>How does this affect private secondary schools who have not been affiliated with the CN Programs?</a:t>
            </a:r>
          </a:p>
          <a:p>
            <a:endParaRPr lang="en-US" dirty="0"/>
          </a:p>
          <a:p>
            <a:r>
              <a:rPr lang="en-US" dirty="0">
                <a:sym typeface="Ballpoint"/>
              </a:rPr>
              <a:t>Universal Free Meals is for all school participating in the National School Lunch and/or School Breakfast programs. Private secondary schools are eligible to participate if they are not-for-profit and are registered with the NYS Education Department as a school.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594731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8000" cy="3081338"/>
          </a:xfrm>
        </p:spPr>
        <p:txBody>
          <a:bodyPr/>
          <a:lstStyle/>
          <a:p>
            <a:r>
              <a:rPr lang="en-US" dirty="0">
                <a:solidFill>
                  <a:srgbClr val="000000"/>
                </a:solidFill>
                <a:latin typeface="Ballpoint"/>
                <a:ea typeface="Ballpoint"/>
                <a:cs typeface="Ballpoint"/>
                <a:sym typeface="Ballpoint"/>
              </a:rPr>
              <a:t>Are all schools required to participate in the federal lunch program?</a:t>
            </a:r>
            <a:endParaRPr lang="en-US" sz="1200" dirty="0">
              <a:solidFill>
                <a:srgbClr val="000000"/>
              </a:solidFill>
              <a:latin typeface="Ballpoint"/>
              <a:ea typeface="Ballpoint"/>
              <a:cs typeface="Ballpoint"/>
              <a:sym typeface="Ballpoint"/>
            </a:endParaRPr>
          </a:p>
          <a:p>
            <a:r>
              <a:rPr lang="en-US" sz="1200" dirty="0">
                <a:solidFill>
                  <a:srgbClr val="000000"/>
                </a:solidFill>
                <a:latin typeface="Ballpoint"/>
                <a:ea typeface="Ballpoint"/>
                <a:cs typeface="Ballpoint"/>
                <a:sym typeface="Ballpoint"/>
              </a:rPr>
              <a:t>The federal programs are optional programs and schools are not required to participate, however, in order for a school to participate in the Universal Free School Meals program they must participate in the federal National School Lunch and/or School Breakfast Programs.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980888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How does reimbursement work? Will all meals be reimbursed at the free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Ballpoint"/>
              <a:ea typeface="Ballpoint"/>
              <a:cs typeface="Ballpoint"/>
              <a:sym typeface="Ballpoi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llpoint"/>
                <a:ea typeface="Ballpoint"/>
                <a:cs typeface="Ballpoint"/>
                <a:sym typeface="Ballpoint"/>
              </a:rPr>
              <a:t>YES. All meals will be reimbursed at </a:t>
            </a:r>
            <a:r>
              <a:rPr lang="en-US" sz="1200" dirty="0">
                <a:solidFill>
                  <a:srgbClr val="000000"/>
                </a:solidFill>
                <a:latin typeface="Ballpoint"/>
                <a:sym typeface="Ballpoint"/>
              </a:rPr>
              <a:t>the “free rate” of reimbursement.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Ballpoint"/>
              <a:sym typeface="Ballpoi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llpoint"/>
                <a:sym typeface="Ballpoint"/>
              </a:rPr>
              <a:t>The rates on the slide reflect 2024-2025 reimbursement rates and will be updated whe</a:t>
            </a:r>
            <a:r>
              <a:rPr lang="en-US" dirty="0">
                <a:solidFill>
                  <a:srgbClr val="000000"/>
                </a:solidFill>
                <a:latin typeface="Ballpoint"/>
                <a:sym typeface="Ballpoint"/>
              </a:rPr>
              <a:t>n the new rates are released by the federal government in July.  These rates are used to demonstrate the amount of federal and state reimbursement the SFA would receive for each reimbursable meal served. The SFA will receive the same total reimbursement for each federal free, reduced and paid meal claimed that is equivalent to the combined state and federal reimbursement rate for a free meal. </a:t>
            </a:r>
            <a:endParaRPr lang="en-US" sz="1200" dirty="0">
              <a:solidFill>
                <a:schemeClr val="bg1"/>
              </a:solidFill>
              <a:latin typeface="Ballpoint"/>
              <a:ea typeface="Ballpoint"/>
              <a:cs typeface="Ballpoint"/>
              <a:sym typeface="Ballpoint"/>
            </a:endParaRPr>
          </a:p>
          <a:p>
            <a:endParaRPr lang="en-US"/>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4178205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Are meals required to be served 5 days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Ballpoint"/>
              <a:ea typeface="Ballpoint"/>
              <a:cs typeface="Ballpoint"/>
              <a:sym typeface="Ballpoi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Meals are required to be served when schools is in operation and students are there at meal service times.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794806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Are students allowed to bring meals from home?</a:t>
            </a:r>
          </a:p>
          <a:p>
            <a:endParaRPr lang="en-US" dirty="0"/>
          </a:p>
          <a:p>
            <a:r>
              <a:rPr lang="en-US" sz="1200" dirty="0">
                <a:latin typeface="Ballpoint"/>
                <a:ea typeface="Ballpoint"/>
                <a:cs typeface="Ballpoint"/>
                <a:sym typeface="Ballpoint"/>
              </a:rPr>
              <a:t>Yes, students are allowed to bring meals from home unless the school has a local policy that does not allow food from the outside</a:t>
            </a:r>
            <a:r>
              <a:rPr lang="en-US" sz="1200" dirty="0">
                <a:solidFill>
                  <a:srgbClr val="000000"/>
                </a:solidFill>
                <a:latin typeface="Ballpoint"/>
                <a:ea typeface="Ballpoint"/>
                <a:cs typeface="Ballpoint"/>
                <a:sym typeface="Ballpoint"/>
              </a:rPr>
              <a:t>.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812581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8000"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Will SFAs still be required to conduct verification?</a:t>
            </a:r>
          </a:p>
          <a:p>
            <a:endParaRPr lang="en-US" dirty="0"/>
          </a:p>
          <a:p>
            <a:r>
              <a:rPr lang="en-US" sz="1200" dirty="0">
                <a:latin typeface="Ballpoint"/>
                <a:ea typeface="Ballpoint"/>
                <a:cs typeface="Ballpoint"/>
                <a:sym typeface="Ballpoint"/>
              </a:rPr>
              <a:t>Schools operating in base year of Provision 2 are required to conduct verification of a sample of applications. Information on conducting verification is posted at the beginning of each school year.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076614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3238"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llpoint"/>
                <a:ea typeface="Ballpoint"/>
                <a:cs typeface="Ballpoint"/>
                <a:sym typeface="Ballpoint"/>
              </a:rPr>
              <a:t>Are all families required to fill out income applications?</a:t>
            </a:r>
          </a:p>
          <a:p>
            <a:endParaRPr lang="en-US" dirty="0"/>
          </a:p>
          <a:p>
            <a:r>
              <a:rPr lang="en-US" sz="1200" dirty="0">
                <a:latin typeface="Ballpoint"/>
                <a:ea typeface="Ballpoint"/>
                <a:cs typeface="Ballpoint"/>
                <a:sym typeface="Ballpoint"/>
              </a:rPr>
              <a:t>Eligible families are strongly encouraged to submit free and reduced-price applications; however, families that do not qualify are not required to submit applications. Submission of applications is optional for families. SFAs operating Provision 2 should include the applications in material sent out at the beginning of the school year and as new students enroll throughout the school year. SFAs should have the application readily available for families.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4241414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781800" cy="308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llpoint"/>
                <a:ea typeface="Ballpoint"/>
                <a:cs typeface="Ballpoint"/>
                <a:sym typeface="Ballpoint"/>
              </a:rPr>
              <a:t>Thank you for participating in today’s webinar, please reach out to our office with any questions you have.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40823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103398"/>
            <a:ext cx="6853238" cy="3081338"/>
          </a:xfrm>
          <a:prstGeom prst="rect">
            <a:avLst/>
          </a:prstGeom>
        </p:spPr>
        <p:txBody>
          <a:bodyPr vert="horz" lIns="91440" tIns="45720" rIns="91440" bIns="45720" rtlCol="0"/>
          <a:lstStyle/>
          <a:p>
            <a:r>
              <a:rPr lang="en-US" dirty="0"/>
              <a:t>Today we will be discussing the New York state universal free school meals program, the requirements of the program and how to meet those requirements,. We will discuss what you need to do now to prepare, we will go through some questions that we have received and then answer questions that you have typed in to the Q&amp;A box.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124200"/>
            <a:ext cx="6853238" cy="3081338"/>
          </a:xfrm>
          <a:prstGeom prst="rect">
            <a:avLst/>
          </a:prstGeom>
        </p:spPr>
        <p:txBody>
          <a:bodyPr vert="horz" lIns="91440" tIns="45720" rIns="91440" bIns="45720" rtlCol="0"/>
          <a:lstStyle/>
          <a:p>
            <a:r>
              <a:rPr lang="en-US" dirty="0"/>
              <a:t>The 2025-2026 Executive Budget amended New York State Education Law by adding Section 915a Universal Free School Meals. Beginning in school year 2025-2026, New York State School Food Authorities (SFAs) participating in the federal school lunch and/or breakfast programs are required to provide reimbursable school meals at no cost to all students. The state will reimburse SFAs up to the combined state and federal reimbursement rate for a free meal for each federally reimbursed reduced-price and paid meal claimed. Meaning, the total reimbursement for each meal served will be equal to the free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Ballpoint"/>
              <a:ea typeface="Ballpoint"/>
              <a:cs typeface="Ballpoint"/>
              <a:sym typeface="Ballpoin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914400" y="3251200"/>
            <a:ext cx="5334000" cy="4826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and districts not currently enrolled in federal meal programs must apply to the New York State Education Department, Office of Child Nutrition by July 31, 2025, to participate in the 2025-2026 school year to provide free school meals.</a:t>
            </a:r>
          </a:p>
          <a:p>
            <a:endParaRPr lang="en-US" dirty="0"/>
          </a:p>
          <a:p>
            <a:r>
              <a:rPr lang="en-US" dirty="0"/>
              <a:t>Application submission deadline was extended to accommodate additional schools looking to participate in Universal Free School Meals</a:t>
            </a:r>
          </a:p>
          <a:p>
            <a:r>
              <a:rPr lang="en-US" dirty="0"/>
              <a:t>However, this creates a </a:t>
            </a:r>
            <a:r>
              <a:rPr lang="en-US" b="1" dirty="0"/>
              <a:t>tight processing window</a:t>
            </a:r>
            <a:r>
              <a:rPr lang="en-US" dirty="0"/>
              <a:t>.</a:t>
            </a:r>
          </a:p>
          <a:p>
            <a:pPr>
              <a:buFont typeface="Arial" panose="020B0604020202020204" pitchFamily="34" charset="0"/>
              <a:buChar char="•"/>
            </a:pPr>
            <a:r>
              <a:rPr lang="en-US" b="1" dirty="0"/>
              <a:t>Early submissions</a:t>
            </a:r>
            <a:r>
              <a:rPr lang="en-US" dirty="0"/>
              <a:t> are encouraged—complete and accurate applications are processed </a:t>
            </a:r>
            <a:r>
              <a:rPr lang="en-US" b="1" dirty="0"/>
              <a:t>more quickly</a:t>
            </a:r>
            <a:r>
              <a:rPr lang="en-US" dirty="0"/>
              <a:t>.</a:t>
            </a:r>
          </a:p>
          <a:p>
            <a:pPr>
              <a:buFont typeface="Arial" panose="020B0604020202020204" pitchFamily="34" charset="0"/>
              <a:buChar char="•"/>
            </a:pPr>
            <a:r>
              <a:rPr lang="en-US" dirty="0"/>
              <a:t>The </a:t>
            </a:r>
            <a:r>
              <a:rPr lang="en-US" b="1" dirty="0"/>
              <a:t>CN office will review applications</a:t>
            </a:r>
            <a:r>
              <a:rPr lang="en-US" dirty="0"/>
              <a:t> and email requests for </a:t>
            </a:r>
            <a:r>
              <a:rPr lang="en-US" b="1" dirty="0"/>
              <a:t>missing or inaccurate information</a:t>
            </a:r>
            <a:r>
              <a:rPr lang="en-US" dirty="0"/>
              <a:t>. </a:t>
            </a:r>
            <a:r>
              <a:rPr lang="en-US" b="1" dirty="0"/>
              <a:t>Responses are required within 5 days</a:t>
            </a:r>
            <a:r>
              <a:rPr lang="en-US" dirty="0"/>
              <a:t> to continue processing.</a:t>
            </a:r>
          </a:p>
          <a:p>
            <a:pPr>
              <a:buFont typeface="Arial" panose="020B0604020202020204" pitchFamily="34" charset="0"/>
              <a:buChar char="•"/>
            </a:pPr>
            <a:r>
              <a:rPr lang="en-US" dirty="0"/>
              <a:t>Applications from </a:t>
            </a:r>
            <a:r>
              <a:rPr lang="en-US" b="1" dirty="0"/>
              <a:t>non-responsive organizations</a:t>
            </a:r>
            <a:r>
              <a:rPr lang="en-US" dirty="0"/>
              <a:t> will be </a:t>
            </a:r>
            <a:r>
              <a:rPr lang="en-US" b="1" dirty="0"/>
              <a:t>abandoned</a:t>
            </a:r>
            <a:r>
              <a:rPr lang="en-US" dirty="0"/>
              <a:t> and </a:t>
            </a:r>
            <a:r>
              <a:rPr lang="en-US" b="1" dirty="0"/>
              <a:t>not approved</a:t>
            </a:r>
            <a:r>
              <a:rPr lang="en-US" dirty="0"/>
              <a:t>.</a:t>
            </a:r>
          </a:p>
          <a:p>
            <a:pPr>
              <a:buFont typeface="Arial" panose="020B0604020202020204" pitchFamily="34" charset="0"/>
              <a:buChar char="•"/>
            </a:pPr>
            <a:r>
              <a:rPr lang="en-US" dirty="0"/>
              <a:t>The </a:t>
            </a:r>
            <a:r>
              <a:rPr lang="en-US" b="1" dirty="0"/>
              <a:t>CN office is available</a:t>
            </a:r>
            <a:r>
              <a:rPr lang="en-US" dirty="0"/>
              <a:t> for </a:t>
            </a:r>
            <a:r>
              <a:rPr lang="en-US" b="1" dirty="0"/>
              <a:t>questions and guidance</a:t>
            </a:r>
            <a:r>
              <a:rPr lang="en-US" dirty="0"/>
              <a:t>—reach out for assistance!</a:t>
            </a:r>
          </a:p>
          <a:p>
            <a:pPr>
              <a:buFont typeface="Arial" panose="020B0604020202020204" pitchFamily="34" charset="0"/>
              <a:buChar char="•"/>
            </a:pPr>
            <a:endParaRPr lang="en-US" dirty="0"/>
          </a:p>
          <a:p>
            <a:pPr>
              <a:buFont typeface="Arial" panose="020B0604020202020204" pitchFamily="34" charset="0"/>
              <a:buNone/>
            </a:pPr>
            <a:r>
              <a:rPr lang="en-US" dirty="0"/>
              <a:t>Scan the QR code on the left to request an application. Child Nutrition will be hosting a New SFA webinar on June 18</a:t>
            </a:r>
            <a:r>
              <a:rPr lang="en-US" baseline="30000" dirty="0"/>
              <a:t>th</a:t>
            </a:r>
            <a:r>
              <a:rPr lang="en-US" dirty="0"/>
              <a:t>, at 1pm.  Scan the QR code on the right to sign up for </a:t>
            </a:r>
            <a:r>
              <a:rPr lang="en-US"/>
              <a:t>the webinar.</a:t>
            </a: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068431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079750"/>
            <a:ext cx="6781800" cy="3081338"/>
          </a:xfrm>
        </p:spPr>
        <p:txBody>
          <a:bodyPr/>
          <a:lstStyle/>
          <a:p>
            <a:r>
              <a:rPr lang="en-US" dirty="0"/>
              <a:t>In the Universal Free Meal Program, students at participating schools are eligible to receive one reimbursable breakfast and lunch at no cost. However, any items outside the reimbursable meal—such as second lunches, à la carte selections, or meals that do not meet program requirements—must be charged appropriately.</a:t>
            </a:r>
          </a:p>
          <a:p>
            <a:r>
              <a:rPr lang="en-US" dirty="0"/>
              <a:t>It’s important to note that homeschooled and virtual school students are not included in this program, as they are not eligible to participate in federal meal programs.</a:t>
            </a:r>
          </a:p>
          <a:p>
            <a:r>
              <a:rPr lang="en-US" dirty="0"/>
              <a:t>Additionally, as a reminder, while a second breakfast may be claimed, SFAs cannot intentionally prepare extra food to accommodate second breakfasts.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20814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0" y="3251200"/>
            <a:ext cx="6853238" cy="3081338"/>
          </a:xfrm>
        </p:spPr>
        <p:txBody>
          <a:bodyPr/>
          <a:lstStyle/>
          <a:p>
            <a:r>
              <a:rPr lang="en-US" dirty="0"/>
              <a:t>To participate in the Universal free school meals program, School Food Authorities are required to Maximize federal reimbursement, Promote SNAP, and Maximize the number of students eligible for federal free meals. We will now dive into how school food authorities will meet these requirements.</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51991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251200"/>
            <a:ext cx="68580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must </a:t>
            </a:r>
            <a:r>
              <a:rPr lang="en-US" dirty="0"/>
              <a:t>o</a:t>
            </a:r>
            <a:r>
              <a:rPr lang="en-US" sz="1200" dirty="0"/>
              <a:t>perate in the federal free meal provision that maximizes federal funds at each at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So lets start with how to maximize federal reimbursement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Eligible schools must participate in the Community Eligibility Provision (CEP) and SFAs must maximize participation in CEP through school groupings where possible. This means that if a school that is not individually eligible for CEP can be combined one or more eligible schools to form an eligible group, that should be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Ballpoi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 Any remaining schools that can’t fit into a CEP group must operate in Provision 2, which we will talk about in a few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As for Residential Child Care Institutions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-Those without day students should continue standard counting and claiming as non-day students receive free federal meals.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Ballpoint"/>
              </a:rPr>
              <a:t>-RCCIs with day students must operate Provision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Ballpoint"/>
              <a:ea typeface="Ballpoint"/>
              <a:cs typeface="Ballpoint"/>
              <a:sym typeface="Ballpoint"/>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251200"/>
            <a:ext cx="6858000" cy="3081338"/>
          </a:xfrm>
          <a:prstGeom prst="rect">
            <a:avLst/>
          </a:prstGeom>
        </p:spPr>
        <p:txBody>
          <a:bodyPr vert="horz" lIns="91440" tIns="45720" rIns="91440" bIns="45720" rtlCol="0"/>
          <a:lstStyle/>
          <a:p>
            <a:r>
              <a:rPr lang="en-US" dirty="0"/>
              <a:t>- The Universal Free School Meals Program replaces the NYS CEP Subsidy previously provided.</a:t>
            </a:r>
          </a:p>
          <a:p>
            <a:r>
              <a:rPr lang="en-US" dirty="0"/>
              <a:t>- The federal eligibility criteria for CEP remains unchanged.</a:t>
            </a:r>
          </a:p>
          <a:p>
            <a:r>
              <a:rPr lang="en-US" dirty="0"/>
              <a:t>- To qualify for CEP, an SFA, Group of RAs, or Individual RA must have a cumulative Identified Student Percentage (ISP) of at least 25%.</a:t>
            </a:r>
          </a:p>
          <a:p>
            <a:r>
              <a:rPr lang="en-US" dirty="0"/>
              <a:t>- The Universal Free Meals Program functions identically to the CEP Subsidy, offering additional reimbursement for federal paid-rate meals to match the federal and state combined free rate.</a:t>
            </a:r>
          </a:p>
          <a:p>
            <a:r>
              <a:rPr lang="en-US" dirty="0"/>
              <a:t>- SFAs should strategize on CEP implementation to maximize benefits for the greatest number of students.</a:t>
            </a:r>
          </a:p>
          <a:p>
            <a:r>
              <a:rPr lang="en-US" dirty="0"/>
              <a:t>As a reminder, Identified students include:</a:t>
            </a:r>
          </a:p>
          <a:p>
            <a:r>
              <a:rPr lang="en-US" dirty="0"/>
              <a:t>- SNAP and certain Medicaid recipients verified through electronic Direct Certification Matching Process (DCMP).</a:t>
            </a:r>
          </a:p>
          <a:p>
            <a:r>
              <a:rPr lang="en-US" dirty="0"/>
              <a:t>- Students in the same household as SNAP or Medicaid recipients (Extensions).</a:t>
            </a:r>
          </a:p>
          <a:p>
            <a:r>
              <a:rPr lang="en-US" dirty="0"/>
              <a:t>- Students eligible via Other Source Categorical Eligibility, which includes :</a:t>
            </a:r>
          </a:p>
          <a:p>
            <a:r>
              <a:rPr lang="en-US" dirty="0"/>
              <a:t>- Homeless students identified by the LEA or shelter official,</a:t>
            </a:r>
          </a:p>
          <a:p>
            <a:r>
              <a:rPr lang="en-US" dirty="0"/>
              <a:t>- Migrant students confirmed by State/local programs or homeless liaison,</a:t>
            </a:r>
          </a:p>
          <a:p>
            <a:r>
              <a:rPr lang="en-US" dirty="0"/>
              <a:t>- Runaway students receiving assistance through Runaway and Homeless Youth Act programs,</a:t>
            </a:r>
          </a:p>
          <a:p>
            <a:r>
              <a:rPr lang="en-US" dirty="0"/>
              <a:t>- Foster children under State care or court placement, and</a:t>
            </a:r>
          </a:p>
          <a:p>
            <a:r>
              <a:rPr lang="en-US" dirty="0"/>
              <a:t>- Students enrolled in a Federal Head Start or Even Start program.</a:t>
            </a:r>
          </a:p>
          <a:p>
            <a:r>
              <a:rPr lang="en-US" dirty="0"/>
              <a:t>- Important Note: Students qualifying for free meals through school meal applications are not included in the ISP, even if a SNAP number is provided.</a:t>
            </a:r>
          </a:p>
          <a:p>
            <a:endParaRPr lang="en-US" dirty="0"/>
          </a:p>
        </p:txBody>
      </p:sp>
      <p:sp>
        <p:nvSpPr>
          <p:cNvPr id="6" name="Footer Placeholder 5"/>
          <p:cNvSpPr>
            <a:spLocks noGrp="1"/>
          </p:cNvSpPr>
          <p:nvPr>
            <p:ph type="ftr" sz="quarter" idx="4"/>
          </p:nvPr>
        </p:nvSpPr>
        <p:spPr>
          <a:xfrm>
            <a:off x="0" y="71628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notesSlide" Target="../notesSlides/notesSlide1.xml"/><Relationship Id="rId21" Type="http://schemas.openxmlformats.org/officeDocument/2006/relationships/image" Target="../media/image18.sv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13.svg"/><Relationship Id="rId20"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sv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15.svg"/><Relationship Id="rId12"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3.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52.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2.svg"/><Relationship Id="rId5" Type="http://schemas.openxmlformats.org/officeDocument/2006/relationships/image" Target="../media/image55.svg"/><Relationship Id="rId10" Type="http://schemas.openxmlformats.org/officeDocument/2006/relationships/image" Target="../media/image31.png"/><Relationship Id="rId4" Type="http://schemas.openxmlformats.org/officeDocument/2006/relationships/image" Target="../media/image54.pn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svg"/><Relationship Id="rId18" Type="http://schemas.openxmlformats.org/officeDocument/2006/relationships/image" Target="../media/image12.png"/><Relationship Id="rId3" Type="http://schemas.openxmlformats.org/officeDocument/2006/relationships/image" Target="../media/image1.jpeg"/><Relationship Id="rId21" Type="http://schemas.openxmlformats.org/officeDocument/2006/relationships/image" Target="../media/image11.sv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7.svg"/><Relationship Id="rId2" Type="http://schemas.openxmlformats.org/officeDocument/2006/relationships/notesSlide" Target="../notesSlides/notesSlide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svg"/><Relationship Id="rId5" Type="http://schemas.openxmlformats.org/officeDocument/2006/relationships/image" Target="../media/image24.svg"/><Relationship Id="rId15" Type="http://schemas.openxmlformats.org/officeDocument/2006/relationships/image" Target="../media/image32.svg"/><Relationship Id="rId10" Type="http://schemas.openxmlformats.org/officeDocument/2006/relationships/image" Target="../media/image2.png"/><Relationship Id="rId19" Type="http://schemas.openxmlformats.org/officeDocument/2006/relationships/image" Target="../media/image13.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0.sv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3.svg"/></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hyperlink" Target="mailto:cn@nysed.gov" TargetMode="External"/><Relationship Id="rId3" Type="http://schemas.openxmlformats.org/officeDocument/2006/relationships/notesSlide" Target="../notesSlides/notesSlide29.xml"/><Relationship Id="rId7" Type="http://schemas.openxmlformats.org/officeDocument/2006/relationships/image" Target="../media/image60.png"/><Relationship Id="rId12" Type="http://schemas.openxmlformats.org/officeDocument/2006/relationships/image" Target="../media/image9.svg"/><Relationship Id="rId2" Type="http://schemas.openxmlformats.org/officeDocument/2006/relationships/slideLayout" Target="../slideLayouts/slideLayout7.xml"/><Relationship Id="rId16" Type="http://schemas.openxmlformats.org/officeDocument/2006/relationships/image" Target="../media/image15.svg"/><Relationship Id="rId1" Type="http://schemas.openxmlformats.org/officeDocument/2006/relationships/tags" Target="../tags/tag3.xml"/><Relationship Id="rId6" Type="http://schemas.openxmlformats.org/officeDocument/2006/relationships/image" Target="../media/image30.svg"/><Relationship Id="rId11" Type="http://schemas.openxmlformats.org/officeDocument/2006/relationships/image" Target="../media/image8.png"/><Relationship Id="rId5" Type="http://schemas.openxmlformats.org/officeDocument/2006/relationships/image" Target="../media/image29.png"/><Relationship Id="rId1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7.svg"/><Relationship Id="rId5" Type="http://schemas.openxmlformats.org/officeDocument/2006/relationships/image" Target="../media/image35.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Slide 1 NYS Universal Free Meals opening slide"/>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111" b="-8111"/>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6979425" y="3309037"/>
            <a:ext cx="4221162" cy="437946"/>
          </a:xfrm>
          <a:custGeom>
            <a:avLst/>
            <a:gdLst/>
            <a:ahLst/>
            <a:cxnLst/>
            <a:rect l="l" t="t" r="r" b="b"/>
            <a:pathLst>
              <a:path w="4221162" h="437946">
                <a:moveTo>
                  <a:pt x="0" y="0"/>
                </a:moveTo>
                <a:lnTo>
                  <a:pt x="4221163" y="0"/>
                </a:lnTo>
                <a:lnTo>
                  <a:pt x="4221163" y="437946"/>
                </a:lnTo>
                <a:lnTo>
                  <a:pt x="0" y="437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3863277" y="0"/>
            <a:ext cx="3353289" cy="3426094"/>
          </a:xfrm>
          <a:custGeom>
            <a:avLst/>
            <a:gdLst/>
            <a:ahLst/>
            <a:cxnLst/>
            <a:rect l="l" t="t" r="r" b="b"/>
            <a:pathLst>
              <a:path w="3353289" h="3426094">
                <a:moveTo>
                  <a:pt x="0" y="0"/>
                </a:moveTo>
                <a:lnTo>
                  <a:pt x="3353289" y="0"/>
                </a:lnTo>
                <a:lnTo>
                  <a:pt x="3353289" y="3426094"/>
                </a:lnTo>
                <a:lnTo>
                  <a:pt x="0" y="3426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15638424" y="3774860"/>
            <a:ext cx="2649576" cy="3742780"/>
          </a:xfrm>
          <a:custGeom>
            <a:avLst/>
            <a:gdLst/>
            <a:ahLst/>
            <a:cxnLst/>
            <a:rect l="l" t="t" r="r" b="b"/>
            <a:pathLst>
              <a:path w="2649576" h="3742780">
                <a:moveTo>
                  <a:pt x="0" y="0"/>
                </a:moveTo>
                <a:lnTo>
                  <a:pt x="2649576" y="0"/>
                </a:lnTo>
                <a:lnTo>
                  <a:pt x="2649576" y="3742779"/>
                </a:lnTo>
                <a:lnTo>
                  <a:pt x="0" y="37427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4845896" y="8143738"/>
            <a:ext cx="4030790" cy="4114800"/>
          </a:xfrm>
          <a:custGeom>
            <a:avLst/>
            <a:gdLst/>
            <a:ahLst/>
            <a:cxnLst/>
            <a:rect l="l" t="t" r="r" b="b"/>
            <a:pathLst>
              <a:path w="4030790" h="4114800">
                <a:moveTo>
                  <a:pt x="0" y="0"/>
                </a:moveTo>
                <a:lnTo>
                  <a:pt x="4030789" y="0"/>
                </a:lnTo>
                <a:lnTo>
                  <a:pt x="403078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5209763" y="117057"/>
            <a:ext cx="2862317" cy="3309037"/>
          </a:xfrm>
          <a:custGeom>
            <a:avLst/>
            <a:gdLst/>
            <a:ahLst/>
            <a:cxnLst/>
            <a:rect l="l" t="t" r="r" b="b"/>
            <a:pathLst>
              <a:path w="2862317" h="3309037">
                <a:moveTo>
                  <a:pt x="0" y="0"/>
                </a:moveTo>
                <a:lnTo>
                  <a:pt x="2862317" y="0"/>
                </a:lnTo>
                <a:lnTo>
                  <a:pt x="2862317" y="3309037"/>
                </a:lnTo>
                <a:lnTo>
                  <a:pt x="0" y="33090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1785345">
            <a:off x="9400446" y="-1359822"/>
            <a:ext cx="3797617" cy="4114800"/>
          </a:xfrm>
          <a:custGeom>
            <a:avLst/>
            <a:gdLst/>
            <a:ahLst/>
            <a:cxnLst/>
            <a:rect l="l" t="t" r="r" b="b"/>
            <a:pathLst>
              <a:path w="3797617" h="4114800">
                <a:moveTo>
                  <a:pt x="0" y="0"/>
                </a:moveTo>
                <a:lnTo>
                  <a:pt x="3797618" y="0"/>
                </a:lnTo>
                <a:lnTo>
                  <a:pt x="379761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rot="1175175">
            <a:off x="55699" y="7444159"/>
            <a:ext cx="2700338" cy="4114800"/>
          </a:xfrm>
          <a:custGeom>
            <a:avLst/>
            <a:gdLst/>
            <a:ahLst/>
            <a:cxnLst/>
            <a:rect l="l" t="t" r="r" b="b"/>
            <a:pathLst>
              <a:path w="2700338" h="4114800">
                <a:moveTo>
                  <a:pt x="0" y="0"/>
                </a:moveTo>
                <a:lnTo>
                  <a:pt x="2700338" y="0"/>
                </a:lnTo>
                <a:lnTo>
                  <a:pt x="270033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flipH="1">
            <a:off x="-710119" y="-363359"/>
            <a:ext cx="4077725" cy="4269869"/>
          </a:xfrm>
          <a:custGeom>
            <a:avLst/>
            <a:gdLst/>
            <a:ahLst/>
            <a:cxnLst/>
            <a:rect l="l" t="t" r="r" b="b"/>
            <a:pathLst>
              <a:path w="4077725" h="4269869">
                <a:moveTo>
                  <a:pt x="4077725" y="0"/>
                </a:moveTo>
                <a:lnTo>
                  <a:pt x="0" y="0"/>
                </a:lnTo>
                <a:lnTo>
                  <a:pt x="0" y="4269868"/>
                </a:lnTo>
                <a:lnTo>
                  <a:pt x="4077725" y="4269868"/>
                </a:lnTo>
                <a:lnTo>
                  <a:pt x="4077725" y="0"/>
                </a:lnTo>
                <a:close/>
              </a:path>
            </a:pathLst>
          </a:custGeom>
          <a:blipFill>
            <a:blip r:embed="rId19"/>
            <a:stretch>
              <a:fillRect/>
            </a:stretch>
          </a:blipFill>
        </p:spPr>
        <p:txBody>
          <a:bodyPr/>
          <a:lstStyle/>
          <a:p>
            <a:endParaRPr lang="en-US"/>
          </a:p>
        </p:txBody>
      </p:sp>
      <p:sp>
        <p:nvSpPr>
          <p:cNvPr id="11" name="Freeform 11"/>
          <p:cNvSpPr/>
          <p:nvPr/>
        </p:nvSpPr>
        <p:spPr>
          <a:xfrm rot="3033102">
            <a:off x="11331964" y="6732322"/>
            <a:ext cx="2286449" cy="4418258"/>
          </a:xfrm>
          <a:custGeom>
            <a:avLst/>
            <a:gdLst/>
            <a:ahLst/>
            <a:cxnLst/>
            <a:rect l="l" t="t" r="r" b="b"/>
            <a:pathLst>
              <a:path w="2286449" h="4418258">
                <a:moveTo>
                  <a:pt x="0" y="0"/>
                </a:moveTo>
                <a:lnTo>
                  <a:pt x="2286449" y="0"/>
                </a:lnTo>
                <a:lnTo>
                  <a:pt x="2286449" y="4418258"/>
                </a:lnTo>
                <a:lnTo>
                  <a:pt x="0" y="44182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a:off x="15230818" y="7110593"/>
            <a:ext cx="2820206" cy="3012236"/>
          </a:xfrm>
          <a:custGeom>
            <a:avLst/>
            <a:gdLst/>
            <a:ahLst/>
            <a:cxnLst/>
            <a:rect l="l" t="t" r="r" b="b"/>
            <a:pathLst>
              <a:path w="2820206" h="3012236">
                <a:moveTo>
                  <a:pt x="0" y="0"/>
                </a:moveTo>
                <a:lnTo>
                  <a:pt x="2820206" y="0"/>
                </a:lnTo>
                <a:lnTo>
                  <a:pt x="2820206" y="3012236"/>
                </a:lnTo>
                <a:lnTo>
                  <a:pt x="0" y="30122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a:off x="-710119" y="3865251"/>
            <a:ext cx="3384898" cy="3564302"/>
          </a:xfrm>
          <a:custGeom>
            <a:avLst/>
            <a:gdLst/>
            <a:ahLst/>
            <a:cxnLst/>
            <a:rect l="l" t="t" r="r" b="b"/>
            <a:pathLst>
              <a:path w="3384898" h="3564302">
                <a:moveTo>
                  <a:pt x="0" y="0"/>
                </a:moveTo>
                <a:lnTo>
                  <a:pt x="3384898" y="0"/>
                </a:lnTo>
                <a:lnTo>
                  <a:pt x="3384898" y="3564302"/>
                </a:lnTo>
                <a:lnTo>
                  <a:pt x="0" y="3564302"/>
                </a:lnTo>
                <a:lnTo>
                  <a:pt x="0" y="0"/>
                </a:lnTo>
                <a:close/>
              </a:path>
            </a:pathLst>
          </a:custGeom>
          <a:blipFill>
            <a:blip r:embed="rId24"/>
            <a:stretch>
              <a:fillRect/>
            </a:stretch>
          </a:blipFill>
        </p:spPr>
        <p:txBody>
          <a:bodyPr/>
          <a:lstStyle/>
          <a:p>
            <a:endParaRPr lang="en-US"/>
          </a:p>
        </p:txBody>
      </p:sp>
      <p:sp>
        <p:nvSpPr>
          <p:cNvPr id="14" name="TextBox 14"/>
          <p:cNvSpPr txBox="1"/>
          <p:nvPr/>
        </p:nvSpPr>
        <p:spPr>
          <a:xfrm>
            <a:off x="2132780" y="4479588"/>
            <a:ext cx="13914452" cy="2150589"/>
          </a:xfrm>
          <a:prstGeom prst="rect">
            <a:avLst/>
          </a:prstGeom>
        </p:spPr>
        <p:txBody>
          <a:bodyPr wrap="square" lIns="0" tIns="0" rIns="0" bIns="0" rtlCol="0" anchor="t">
            <a:spAutoFit/>
          </a:bodyPr>
          <a:lstStyle/>
          <a:p>
            <a:pPr algn="ctr">
              <a:lnSpc>
                <a:spcPts val="19827"/>
              </a:lnSpc>
            </a:pPr>
            <a:r>
              <a:rPr lang="en-US" sz="9600" dirty="0">
                <a:solidFill>
                  <a:srgbClr val="000000"/>
                </a:solidFill>
                <a:latin typeface="Ballpoint"/>
                <a:ea typeface="Ballpoint"/>
                <a:cs typeface="Ballpoint"/>
                <a:sym typeface="Ballpoint"/>
              </a:rPr>
              <a:t>NYS UNIVERSAL FREE SCHOOL  MEALS</a:t>
            </a:r>
          </a:p>
        </p:txBody>
      </p:sp>
      <p:sp>
        <p:nvSpPr>
          <p:cNvPr id="15" name="TextBox 15"/>
          <p:cNvSpPr txBox="1"/>
          <p:nvPr/>
        </p:nvSpPr>
        <p:spPr>
          <a:xfrm>
            <a:off x="3724208" y="1824022"/>
            <a:ext cx="10864788" cy="3314308"/>
          </a:xfrm>
          <a:prstGeom prst="rect">
            <a:avLst/>
          </a:prstGeom>
        </p:spPr>
        <p:txBody>
          <a:bodyPr lIns="0" tIns="0" rIns="0" bIns="0" rtlCol="0" anchor="t">
            <a:spAutoFit/>
          </a:bodyPr>
          <a:lstStyle/>
          <a:p>
            <a:pPr algn="ctr">
              <a:lnSpc>
                <a:spcPts val="12621"/>
              </a:lnSpc>
            </a:pPr>
            <a:r>
              <a:rPr lang="en-US" sz="9015" dirty="0">
                <a:solidFill>
                  <a:srgbClr val="000000"/>
                </a:solidFill>
                <a:latin typeface="Ballpoint"/>
                <a:ea typeface="Ballpoint"/>
                <a:cs typeface="Ballpoint"/>
                <a:sym typeface="Ballpoint"/>
              </a:rPr>
              <a:t>NYSED</a:t>
            </a:r>
            <a:r>
              <a:rPr lang="en-US" sz="9015" dirty="0">
                <a:solidFill>
                  <a:srgbClr val="FFFFFF"/>
                </a:solidFill>
                <a:latin typeface="Ballpoint"/>
                <a:ea typeface="Ballpoint"/>
                <a:cs typeface="Ballpoint"/>
                <a:sym typeface="Ballpoint"/>
              </a:rPr>
              <a:t> </a:t>
            </a:r>
          </a:p>
          <a:p>
            <a:pPr algn="ctr">
              <a:lnSpc>
                <a:spcPts val="12621"/>
              </a:lnSpc>
            </a:pPr>
            <a:r>
              <a:rPr lang="en-US" sz="9015" dirty="0">
                <a:solidFill>
                  <a:srgbClr val="000000"/>
                </a:solidFill>
                <a:latin typeface="Ballpoint"/>
                <a:ea typeface="Ballpoint"/>
                <a:cs typeface="Ballpoint"/>
                <a:sym typeface="Ballpoint"/>
              </a:rPr>
              <a:t>OFFICE OF CHILD NUTRITION</a:t>
            </a:r>
          </a:p>
        </p:txBody>
      </p:sp>
      <p:sp>
        <p:nvSpPr>
          <p:cNvPr id="16" name="TextBox 16"/>
          <p:cNvSpPr txBox="1"/>
          <p:nvPr/>
        </p:nvSpPr>
        <p:spPr>
          <a:xfrm>
            <a:off x="4678216" y="7322372"/>
            <a:ext cx="9649599" cy="1546483"/>
          </a:xfrm>
          <a:prstGeom prst="rect">
            <a:avLst/>
          </a:prstGeom>
        </p:spPr>
        <p:txBody>
          <a:bodyPr lIns="0" tIns="0" rIns="0" bIns="0" rtlCol="0" anchor="t">
            <a:spAutoFit/>
          </a:bodyPr>
          <a:lstStyle/>
          <a:p>
            <a:pPr algn="ctr">
              <a:lnSpc>
                <a:spcPts val="11360"/>
              </a:lnSpc>
            </a:pPr>
            <a:r>
              <a:rPr lang="en-US" sz="8114">
                <a:solidFill>
                  <a:srgbClr val="000000"/>
                </a:solidFill>
                <a:latin typeface="Ballpoint"/>
                <a:ea typeface="Ballpoint"/>
                <a:cs typeface="Ballpoint"/>
                <a:sym typeface="Ballpoint"/>
              </a:rPr>
              <a:t>June 2025</a:t>
            </a:r>
          </a:p>
        </p:txBody>
      </p:sp>
      <p:sp>
        <p:nvSpPr>
          <p:cNvPr id="17" name="Freeform 17"/>
          <p:cNvSpPr/>
          <p:nvPr/>
        </p:nvSpPr>
        <p:spPr>
          <a:xfrm>
            <a:off x="9156583" y="8988566"/>
            <a:ext cx="1348010" cy="1025986"/>
          </a:xfrm>
          <a:custGeom>
            <a:avLst/>
            <a:gdLst/>
            <a:ahLst/>
            <a:cxnLst/>
            <a:rect l="l" t="t" r="r" b="b"/>
            <a:pathLst>
              <a:path w="1348010" h="1025986">
                <a:moveTo>
                  <a:pt x="0" y="0"/>
                </a:moveTo>
                <a:lnTo>
                  <a:pt x="1348011" y="0"/>
                </a:lnTo>
                <a:lnTo>
                  <a:pt x="1348011" y="1025985"/>
                </a:lnTo>
                <a:lnTo>
                  <a:pt x="0" y="1025985"/>
                </a:lnTo>
                <a:lnTo>
                  <a:pt x="0" y="0"/>
                </a:lnTo>
                <a:close/>
              </a:path>
            </a:pathLst>
          </a:custGeom>
          <a:blipFill>
            <a:blip r:embed="rId25"/>
            <a:stretch>
              <a:fillRect/>
            </a:stretch>
          </a:blipFill>
        </p:spPr>
        <p:txBody>
          <a:bodyPr/>
          <a:lstStyle/>
          <a:p>
            <a:endParaRPr 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8" y="-3072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181240082"/>
              </p:ext>
            </p:extLst>
          </p:nvPr>
        </p:nvGraphicFramePr>
        <p:xfrm>
          <a:off x="-18676" y="1007500"/>
          <a:ext cx="18306675" cy="9320597"/>
        </p:xfrm>
        <a:graphic>
          <a:graphicData uri="http://schemas.openxmlformats.org/drawingml/2006/table">
            <a:tbl>
              <a:tblPr>
                <a:tableStyleId>{69CF1AB2-1976-4502-BF36-3FF5EA218861}</a:tableStyleId>
              </a:tblPr>
              <a:tblGrid>
                <a:gridCol w="3065875">
                  <a:extLst>
                    <a:ext uri="{9D8B030D-6E8A-4147-A177-3AD203B41FA5}">
                      <a16:colId xmlns:a16="http://schemas.microsoft.com/office/drawing/2014/main" val="20000"/>
                    </a:ext>
                  </a:extLst>
                </a:gridCol>
                <a:gridCol w="2517168">
                  <a:extLst>
                    <a:ext uri="{9D8B030D-6E8A-4147-A177-3AD203B41FA5}">
                      <a16:colId xmlns:a16="http://schemas.microsoft.com/office/drawing/2014/main" val="3394635698"/>
                    </a:ext>
                  </a:extLst>
                </a:gridCol>
                <a:gridCol w="2262676">
                  <a:extLst>
                    <a:ext uri="{9D8B030D-6E8A-4147-A177-3AD203B41FA5}">
                      <a16:colId xmlns:a16="http://schemas.microsoft.com/office/drawing/2014/main" val="20001"/>
                    </a:ext>
                  </a:extLst>
                </a:gridCol>
                <a:gridCol w="2615239">
                  <a:extLst>
                    <a:ext uri="{9D8B030D-6E8A-4147-A177-3AD203B41FA5}">
                      <a16:colId xmlns:a16="http://schemas.microsoft.com/office/drawing/2014/main" val="2904180682"/>
                    </a:ext>
                  </a:extLst>
                </a:gridCol>
                <a:gridCol w="2615239">
                  <a:extLst>
                    <a:ext uri="{9D8B030D-6E8A-4147-A177-3AD203B41FA5}">
                      <a16:colId xmlns:a16="http://schemas.microsoft.com/office/drawing/2014/main" val="892788748"/>
                    </a:ext>
                  </a:extLst>
                </a:gridCol>
                <a:gridCol w="2615239">
                  <a:extLst>
                    <a:ext uri="{9D8B030D-6E8A-4147-A177-3AD203B41FA5}">
                      <a16:colId xmlns:a16="http://schemas.microsoft.com/office/drawing/2014/main" val="2030549622"/>
                    </a:ext>
                  </a:extLst>
                </a:gridCol>
                <a:gridCol w="2615239">
                  <a:extLst>
                    <a:ext uri="{9D8B030D-6E8A-4147-A177-3AD203B41FA5}">
                      <a16:colId xmlns:a16="http://schemas.microsoft.com/office/drawing/2014/main" val="798623835"/>
                    </a:ext>
                  </a:extLst>
                </a:gridCol>
              </a:tblGrid>
              <a:tr h="1723614">
                <a:tc>
                  <a:txBody>
                    <a:bodyPr/>
                    <a:lstStyle/>
                    <a:p>
                      <a:pPr algn="ctr">
                        <a:lnSpc>
                          <a:spcPts val="2034"/>
                        </a:lnSpc>
                        <a:defRPr/>
                      </a:pPr>
                      <a:r>
                        <a:rPr lang="en-US" sz="4800" b="1" dirty="0">
                          <a:solidFill>
                            <a:srgbClr val="000000"/>
                          </a:solidFill>
                          <a:sym typeface="Canva Sans Bold"/>
                        </a:rPr>
                        <a:t>RA</a:t>
                      </a:r>
                      <a:endParaRPr lang="en-US" sz="4800" dirty="0">
                        <a:latin typeface="Ballpoint" panose="020B0604020202020204" charset="0"/>
                      </a:endParaRPr>
                    </a:p>
                  </a:txBody>
                  <a:tcPr marL="190500" marR="190500" marT="190500" marB="190500" anchor="ctr"/>
                </a:tc>
                <a:tc>
                  <a:txBody>
                    <a:bodyPr/>
                    <a:lstStyle/>
                    <a:p>
                      <a:pPr algn="ctr">
                        <a:lnSpc>
                          <a:spcPct val="100000"/>
                        </a:lnSpc>
                        <a:defRPr/>
                      </a:pPr>
                      <a:r>
                        <a:rPr lang="en-US" sz="4800" b="1" dirty="0"/>
                        <a:t>RA </a:t>
                      </a:r>
                      <a:r>
                        <a:rPr lang="en-US" sz="2800" b="1" dirty="0"/>
                        <a:t>Enrollment</a:t>
                      </a:r>
                      <a:endParaRPr lang="en-US" sz="2800" b="1" dirty="0">
                        <a:latin typeface="Ballpoint" panose="020B0604020202020204" charset="0"/>
                      </a:endParaRPr>
                    </a:p>
                  </a:txBody>
                  <a:tcPr marL="190500" marR="190500" marT="190500" marB="190500" anchor="ctr"/>
                </a:tc>
                <a:tc>
                  <a:txBody>
                    <a:bodyPr/>
                    <a:lstStyle/>
                    <a:p>
                      <a:pPr algn="ctr">
                        <a:lnSpc>
                          <a:spcPct val="100000"/>
                        </a:lnSpc>
                        <a:defRPr/>
                      </a:pPr>
                      <a:r>
                        <a:rPr lang="en-US" sz="4800" b="1" dirty="0">
                          <a:solidFill>
                            <a:srgbClr val="000000"/>
                          </a:solidFill>
                          <a:sym typeface="Canva Sans Bold"/>
                        </a:rPr>
                        <a:t>RA</a:t>
                      </a:r>
                    </a:p>
                    <a:p>
                      <a:pPr algn="ctr">
                        <a:lnSpc>
                          <a:spcPct val="100000"/>
                        </a:lnSpc>
                        <a:defRPr/>
                      </a:pPr>
                      <a:r>
                        <a:rPr lang="en-US" sz="4800" b="1" dirty="0">
                          <a:solidFill>
                            <a:srgbClr val="000000"/>
                          </a:solidFill>
                          <a:sym typeface="Canva Sans Bold"/>
                        </a:rPr>
                        <a:t> ISP</a:t>
                      </a:r>
                      <a:endParaRPr lang="en-US" sz="4800" dirty="0">
                        <a:latin typeface="Ballpoint" panose="020B0604020202020204" charset="0"/>
                      </a:endParaRPr>
                    </a:p>
                  </a:txBody>
                  <a:tcPr marL="190500" marR="190500" marT="190500" marB="190500" anchor="ctr"/>
                </a:tc>
                <a:tc>
                  <a:txBody>
                    <a:bodyPr/>
                    <a:lstStyle/>
                    <a:p>
                      <a:pPr algn="ctr">
                        <a:lnSpc>
                          <a:spcPct val="100000"/>
                        </a:lnSpc>
                        <a:defRPr/>
                      </a:pPr>
                      <a:r>
                        <a:rPr lang="en-US" sz="4800" b="1" dirty="0"/>
                        <a:t>Group 1</a:t>
                      </a:r>
                    </a:p>
                  </a:txBody>
                  <a:tcPr marL="190500" marR="190500" marT="190500" marB="190500" anchor="ctr"/>
                </a:tc>
                <a:tc>
                  <a:txBody>
                    <a:bodyPr/>
                    <a:lstStyle/>
                    <a:p>
                      <a:pPr algn="ctr">
                        <a:lnSpc>
                          <a:spcPct val="100000"/>
                        </a:lnSpc>
                        <a:defRPr/>
                      </a:pPr>
                      <a:r>
                        <a:rPr lang="en-US" sz="4800" b="1" dirty="0"/>
                        <a:t>Group 2</a:t>
                      </a:r>
                      <a:endParaRPr lang="en-US" sz="4800" b="1" dirty="0">
                        <a:latin typeface="Ballpoint" panose="020B0604020202020204" charset="0"/>
                      </a:endParaRPr>
                    </a:p>
                  </a:txBody>
                  <a:tcPr marL="190500" marR="190500" marT="190500" marB="190500" anchor="ctr"/>
                </a:tc>
                <a:tc>
                  <a:txBody>
                    <a:bodyPr/>
                    <a:lstStyle/>
                    <a:p>
                      <a:pPr algn="ctr">
                        <a:lnSpc>
                          <a:spcPct val="100000"/>
                        </a:lnSpc>
                        <a:defRPr/>
                      </a:pPr>
                      <a:r>
                        <a:rPr lang="en-US" sz="4800" b="1" dirty="0"/>
                        <a:t>Group 3</a:t>
                      </a:r>
                      <a:endParaRPr lang="en-US" sz="4800" b="1" dirty="0">
                        <a:latin typeface="Ballpoint" panose="020B0604020202020204" charset="0"/>
                      </a:endParaRPr>
                    </a:p>
                  </a:txBody>
                  <a:tcPr marL="190500" marR="190500" marT="190500" marB="190500" anchor="ctr"/>
                </a:tc>
                <a:tc>
                  <a:txBody>
                    <a:bodyPr/>
                    <a:lstStyle/>
                    <a:p>
                      <a:pPr algn="ctr">
                        <a:lnSpc>
                          <a:spcPct val="100000"/>
                        </a:lnSpc>
                        <a:defRPr/>
                      </a:pPr>
                      <a:r>
                        <a:rPr lang="en-US" sz="4800" b="1" dirty="0"/>
                        <a:t>Group 4</a:t>
                      </a:r>
                      <a:endParaRPr lang="en-US" sz="4800" b="1" dirty="0">
                        <a:latin typeface="Ballpoint" panose="020B0604020202020204" charset="0"/>
                      </a:endParaRPr>
                    </a:p>
                  </a:txBody>
                  <a:tcPr marL="190500" marR="190500" marT="190500" marB="190500" anchor="ctr"/>
                </a:tc>
                <a:extLst>
                  <a:ext uri="{0D108BD9-81ED-4DB2-BD59-A6C34878D82A}">
                    <a16:rowId xmlns:a16="http://schemas.microsoft.com/office/drawing/2014/main" val="10000"/>
                  </a:ext>
                </a:extLst>
              </a:tr>
              <a:tr h="1660533">
                <a:tc>
                  <a:txBody>
                    <a:bodyPr/>
                    <a:lstStyle/>
                    <a:p>
                      <a:pPr algn="ctr">
                        <a:lnSpc>
                          <a:spcPct val="100000"/>
                        </a:lnSpc>
                        <a:defRPr/>
                      </a:pPr>
                      <a:r>
                        <a:rPr lang="en-US" sz="5400" kern="1200" dirty="0">
                          <a:solidFill>
                            <a:srgbClr val="000000"/>
                          </a:solidFill>
                          <a:sym typeface="Canva Sans"/>
                        </a:rPr>
                        <a:t>Bear</a:t>
                      </a:r>
                      <a:r>
                        <a:rPr lang="en-US" sz="5400" dirty="0">
                          <a:solidFill>
                            <a:srgbClr val="000000"/>
                          </a:solidFill>
                          <a:sym typeface="Canva Sans"/>
                        </a:rPr>
                        <a:t> ES</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t>1200</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solidFill>
                            <a:srgbClr val="000000"/>
                          </a:solidFill>
                          <a:sym typeface="Canva Sans"/>
                        </a:rPr>
                        <a:t>34.27</a:t>
                      </a:r>
                      <a:endParaRPr lang="en-US" sz="5400" dirty="0">
                        <a:latin typeface="Ballpoint" panose="020B0604020202020204" charset="0"/>
                      </a:endParaRPr>
                    </a:p>
                  </a:txBody>
                  <a:tcPr marL="190500" marR="190500" marT="190500" marB="190500" anchor="ctr"/>
                </a:tc>
                <a:tc rowSpan="3">
                  <a:txBody>
                    <a:bodyPr/>
                    <a:lstStyle/>
                    <a:p>
                      <a:pPr algn="ctr">
                        <a:lnSpc>
                          <a:spcPts val="2034"/>
                        </a:lnSpc>
                        <a:defRPr/>
                      </a:pPr>
                      <a:r>
                        <a:rPr lang="en-US" sz="5400" dirty="0">
                          <a:solidFill>
                            <a:srgbClr val="FF0000"/>
                          </a:solidFill>
                        </a:rPr>
                        <a:t>22.45</a:t>
                      </a:r>
                      <a:endParaRPr lang="en-US" sz="5400" dirty="0">
                        <a:solidFill>
                          <a:srgbClr val="FF0000"/>
                        </a:solidFill>
                        <a:latin typeface="Ballpoint" panose="020B0604020202020204" charset="0"/>
                      </a:endParaRPr>
                    </a:p>
                  </a:txBody>
                  <a:tcPr marL="190500" marR="190500" marT="190500" marB="190500" anchor="ctr"/>
                </a:tc>
                <a:tc rowSpan="2">
                  <a:txBody>
                    <a:bodyPr/>
                    <a:lstStyle/>
                    <a:p>
                      <a:pPr algn="ctr">
                        <a:lnSpc>
                          <a:spcPts val="2034"/>
                        </a:lnSpc>
                        <a:defRPr/>
                      </a:pPr>
                      <a:r>
                        <a:rPr lang="en-US" sz="5400" dirty="0"/>
                        <a:t>25.74</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t>34.27</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t>25.06</a:t>
                      </a:r>
                      <a:endParaRPr lang="en-US" sz="5400" dirty="0">
                        <a:latin typeface="Ballpoint" panose="020B0604020202020204" charset="0"/>
                      </a:endParaRPr>
                    </a:p>
                  </a:txBody>
                  <a:tcPr marL="190500" marR="190500" marT="190500" marB="190500" anchor="ctr"/>
                </a:tc>
                <a:extLst>
                  <a:ext uri="{0D108BD9-81ED-4DB2-BD59-A6C34878D82A}">
                    <a16:rowId xmlns:a16="http://schemas.microsoft.com/office/drawing/2014/main" val="10001"/>
                  </a:ext>
                </a:extLst>
              </a:tr>
              <a:tr h="1894552">
                <a:tc>
                  <a:txBody>
                    <a:bodyPr/>
                    <a:lstStyle/>
                    <a:p>
                      <a:pPr algn="ctr">
                        <a:lnSpc>
                          <a:spcPct val="100000"/>
                        </a:lnSpc>
                        <a:defRPr/>
                      </a:pPr>
                      <a:r>
                        <a:rPr lang="en-US" sz="5400" dirty="0">
                          <a:solidFill>
                            <a:srgbClr val="000000"/>
                          </a:solidFill>
                          <a:sym typeface="Canva Sans"/>
                        </a:rPr>
                        <a:t>Lainey</a:t>
                      </a:r>
                    </a:p>
                    <a:p>
                      <a:pPr algn="ctr">
                        <a:lnSpc>
                          <a:spcPct val="100000"/>
                        </a:lnSpc>
                        <a:defRPr/>
                      </a:pPr>
                      <a:r>
                        <a:rPr lang="en-US" sz="5400" dirty="0">
                          <a:solidFill>
                            <a:srgbClr val="000000"/>
                          </a:solidFill>
                          <a:sym typeface="Canva Sans"/>
                        </a:rPr>
                        <a:t>MS</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t>300</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solidFill>
                            <a:srgbClr val="FF0000"/>
                          </a:solidFill>
                          <a:sym typeface="Canva Sans"/>
                        </a:rPr>
                        <a:t>17.21</a:t>
                      </a:r>
                      <a:endParaRPr lang="en-US" sz="5400" dirty="0">
                        <a:solidFill>
                          <a:srgbClr val="FF0000"/>
                        </a:solidFill>
                        <a:latin typeface="Ballpoint" panose="020B0604020202020204" charset="0"/>
                      </a:endParaRPr>
                    </a:p>
                  </a:txBody>
                  <a:tcPr marL="190500" marR="190500" marT="190500" marB="190500" anchor="ctr"/>
                </a:tc>
                <a:tc vMerge="1">
                  <a:txBody>
                    <a:bodyPr/>
                    <a:lstStyle/>
                    <a:p>
                      <a:pPr algn="ctr">
                        <a:lnSpc>
                          <a:spcPts val="2034"/>
                        </a:lnSpc>
                        <a:defRPr/>
                      </a:pP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vMerge="1">
                  <a:txBody>
                    <a:bodyPr/>
                    <a:lstStyle/>
                    <a:p>
                      <a:pPr algn="ctr">
                        <a:lnSpc>
                          <a:spcPts val="2034"/>
                        </a:lnSpc>
                        <a:defRPr/>
                      </a:pP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rowSpan="2">
                  <a:txBody>
                    <a:bodyPr/>
                    <a:lstStyle/>
                    <a:p>
                      <a:pPr algn="ctr">
                        <a:lnSpc>
                          <a:spcPts val="2034"/>
                        </a:lnSpc>
                        <a:defRPr/>
                      </a:pPr>
                      <a:r>
                        <a:rPr lang="en-US" sz="5400" dirty="0">
                          <a:solidFill>
                            <a:srgbClr val="FF0000"/>
                          </a:solidFill>
                        </a:rPr>
                        <a:t>16.53</a:t>
                      </a:r>
                      <a:endParaRPr lang="en-US" sz="5400" dirty="0">
                        <a:solidFill>
                          <a:srgbClr val="FF0000"/>
                        </a:solidFill>
                        <a:latin typeface="Ballpoint" panose="020B0604020202020204" charset="0"/>
                      </a:endParaRPr>
                    </a:p>
                  </a:txBody>
                  <a:tcPr marL="190500" marR="190500" marT="190500" marB="190500" anchor="ctr"/>
                </a:tc>
                <a:tc>
                  <a:txBody>
                    <a:bodyPr/>
                    <a:lstStyle/>
                    <a:p>
                      <a:pPr algn="ctr">
                        <a:lnSpc>
                          <a:spcPts val="2034"/>
                        </a:lnSpc>
                        <a:defRPr/>
                      </a:pPr>
                      <a:r>
                        <a:rPr lang="en-US" sz="5400" dirty="0">
                          <a:solidFill>
                            <a:srgbClr val="FF0000"/>
                          </a:solidFill>
                        </a:rPr>
                        <a:t>17.21</a:t>
                      </a:r>
                      <a:endParaRPr lang="en-US" sz="5400" dirty="0">
                        <a:solidFill>
                          <a:srgbClr val="FF0000"/>
                        </a:solidFill>
                        <a:latin typeface="Ballpoint" panose="020B0604020202020204" charset="0"/>
                      </a:endParaRPr>
                    </a:p>
                  </a:txBody>
                  <a:tcPr marL="190500" marR="190500" marT="190500" marB="190500" anchor="ctr"/>
                </a:tc>
                <a:extLst>
                  <a:ext uri="{0D108BD9-81ED-4DB2-BD59-A6C34878D82A}">
                    <a16:rowId xmlns:a16="http://schemas.microsoft.com/office/drawing/2014/main" val="10002"/>
                  </a:ext>
                </a:extLst>
              </a:tr>
              <a:tr h="1894552">
                <a:tc>
                  <a:txBody>
                    <a:bodyPr/>
                    <a:lstStyle/>
                    <a:p>
                      <a:pPr algn="ctr">
                        <a:lnSpc>
                          <a:spcPct val="100000"/>
                        </a:lnSpc>
                        <a:defRPr/>
                      </a:pPr>
                      <a:r>
                        <a:rPr lang="en-US" sz="5400" dirty="0">
                          <a:solidFill>
                            <a:srgbClr val="000000"/>
                          </a:solidFill>
                          <a:sym typeface="Canva Sans"/>
                        </a:rPr>
                        <a:t>Blue HS</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t>750</a:t>
                      </a: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solidFill>
                            <a:srgbClr val="FF0000"/>
                          </a:solidFill>
                          <a:sym typeface="Canva Sans"/>
                        </a:rPr>
                        <a:t>15.84</a:t>
                      </a:r>
                      <a:endParaRPr lang="en-US" sz="5400" dirty="0">
                        <a:solidFill>
                          <a:srgbClr val="FF0000"/>
                        </a:solidFill>
                        <a:latin typeface="Ballpoint" panose="020B0604020202020204" charset="0"/>
                      </a:endParaRPr>
                    </a:p>
                  </a:txBody>
                  <a:tcPr marL="190500" marR="190500" marT="190500" marB="190500" anchor="ctr"/>
                </a:tc>
                <a:tc vMerge="1">
                  <a:txBody>
                    <a:bodyPr/>
                    <a:lstStyle/>
                    <a:p>
                      <a:pPr algn="ctr">
                        <a:lnSpc>
                          <a:spcPts val="2034"/>
                        </a:lnSpc>
                        <a:defRPr/>
                      </a:pP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034"/>
                        </a:lnSpc>
                        <a:defRPr/>
                      </a:pPr>
                      <a:r>
                        <a:rPr lang="en-US" sz="5400" dirty="0">
                          <a:solidFill>
                            <a:srgbClr val="FF0000"/>
                          </a:solidFill>
                        </a:rPr>
                        <a:t>15.84</a:t>
                      </a:r>
                      <a:endParaRPr lang="en-US" sz="5400" dirty="0">
                        <a:solidFill>
                          <a:srgbClr val="FF0000"/>
                        </a:solidFill>
                        <a:latin typeface="Ballpoint" panose="020B0604020202020204" charset="0"/>
                      </a:endParaRPr>
                    </a:p>
                  </a:txBody>
                  <a:tcPr marL="190500" marR="190500" marT="190500" marB="190500" anchor="ctr"/>
                </a:tc>
                <a:tc vMerge="1">
                  <a:txBody>
                    <a:bodyPr/>
                    <a:lstStyle/>
                    <a:p>
                      <a:pPr algn="ctr">
                        <a:lnSpc>
                          <a:spcPts val="2034"/>
                        </a:lnSpc>
                        <a:defRPr/>
                      </a:pPr>
                      <a:endParaRPr lang="en-US" sz="1100" dirty="0"/>
                    </a:p>
                  </a:txBody>
                  <a:tcPr marL="190500" marR="190500" marT="190500" marB="1905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034"/>
                        </a:lnSpc>
                        <a:defRPr/>
                      </a:pPr>
                      <a:r>
                        <a:rPr lang="en-US" sz="5400" dirty="0"/>
                        <a:t>25.06</a:t>
                      </a:r>
                      <a:endParaRPr lang="en-US" sz="5400" dirty="0">
                        <a:latin typeface="Ballpoint" panose="020B0604020202020204" charset="0"/>
                      </a:endParaRPr>
                    </a:p>
                  </a:txBody>
                  <a:tcPr marL="190500" marR="190500" marT="190500" marB="190500" anchor="ctr"/>
                </a:tc>
                <a:extLst>
                  <a:ext uri="{0D108BD9-81ED-4DB2-BD59-A6C34878D82A}">
                    <a16:rowId xmlns:a16="http://schemas.microsoft.com/office/drawing/2014/main" val="10003"/>
                  </a:ext>
                </a:extLst>
              </a:tr>
              <a:tr h="1894552">
                <a:tc>
                  <a:txBody>
                    <a:bodyPr/>
                    <a:lstStyle/>
                    <a:p>
                      <a:pPr marL="0" algn="ctr" defTabSz="914400" rtl="0" eaLnBrk="1" latinLnBrk="0" hangingPunct="1">
                        <a:lnSpc>
                          <a:spcPct val="100000"/>
                        </a:lnSpc>
                        <a:defRPr/>
                      </a:pPr>
                      <a:r>
                        <a:rPr lang="en-US" sz="4400" kern="1200" dirty="0">
                          <a:solidFill>
                            <a:srgbClr val="000000"/>
                          </a:solidFill>
                          <a:latin typeface="+mn-lt"/>
                          <a:ea typeface="+mn-ea"/>
                          <a:cs typeface="+mn-cs"/>
                        </a:rPr>
                        <a:t>CEP Enrollment</a:t>
                      </a:r>
                    </a:p>
                  </a:txBody>
                  <a:tcPr marL="190500" marR="190500" marT="190500" marB="190500" anchor="ctr"/>
                </a:tc>
                <a:tc>
                  <a:txBody>
                    <a:bodyPr/>
                    <a:lstStyle/>
                    <a:p>
                      <a:pPr algn="ctr">
                        <a:lnSpc>
                          <a:spcPts val="2034"/>
                        </a:lnSpc>
                        <a:defRPr/>
                      </a:pPr>
                      <a:endParaRPr lang="en-US" sz="5400" dirty="0">
                        <a:latin typeface="Ballpoint" panose="020B0604020202020204" charset="0"/>
                      </a:endParaRPr>
                    </a:p>
                  </a:txBody>
                  <a:tcPr marL="190500" marR="190500" marT="190500" marB="190500" anchor="ctr"/>
                </a:tc>
                <a:tc>
                  <a:txBody>
                    <a:bodyPr/>
                    <a:lstStyle/>
                    <a:p>
                      <a:pPr algn="ctr">
                        <a:lnSpc>
                          <a:spcPts val="2034"/>
                        </a:lnSpc>
                        <a:defRPr/>
                      </a:pPr>
                      <a:endParaRPr lang="en-US" sz="5400" dirty="0">
                        <a:latin typeface="Ballpoint" panose="020B0604020202020204" charset="0"/>
                      </a:endParaRPr>
                    </a:p>
                  </a:txBody>
                  <a:tcPr marL="190500" marR="190500" marT="190500" marB="190500" anchor="ctr"/>
                </a:tc>
                <a:tc>
                  <a:txBody>
                    <a:bodyPr/>
                    <a:lstStyle/>
                    <a:p>
                      <a:pPr algn="ctr">
                        <a:lnSpc>
                          <a:spcPts val="2034"/>
                        </a:lnSpc>
                        <a:defRPr/>
                      </a:pPr>
                      <a:r>
                        <a:rPr lang="en-US" sz="5400" dirty="0">
                          <a:solidFill>
                            <a:srgbClr val="FF0000"/>
                          </a:solidFill>
                          <a:latin typeface="Ballpoint" panose="020B0604020202020204" charset="0"/>
                        </a:rPr>
                        <a:t>0</a:t>
                      </a:r>
                    </a:p>
                  </a:txBody>
                  <a:tcPr marL="190500" marR="190500" marT="190500" marB="190500" anchor="ctr"/>
                </a:tc>
                <a:tc>
                  <a:txBody>
                    <a:bodyPr/>
                    <a:lstStyle/>
                    <a:p>
                      <a:pPr algn="ctr">
                        <a:lnSpc>
                          <a:spcPts val="2034"/>
                        </a:lnSpc>
                        <a:defRPr/>
                      </a:pPr>
                      <a:r>
                        <a:rPr lang="en-US" sz="5400" dirty="0">
                          <a:solidFill>
                            <a:schemeClr val="tx2"/>
                          </a:solidFill>
                          <a:latin typeface="+mj-lt"/>
                        </a:rPr>
                        <a:t>1,500</a:t>
                      </a:r>
                    </a:p>
                  </a:txBody>
                  <a:tcPr marL="190500" marR="190500" marT="190500" marB="190500" anchor="ctr"/>
                </a:tc>
                <a:tc>
                  <a:txBody>
                    <a:bodyPr/>
                    <a:lstStyle/>
                    <a:p>
                      <a:pPr algn="ctr">
                        <a:lnSpc>
                          <a:spcPts val="2034"/>
                        </a:lnSpc>
                        <a:defRPr/>
                      </a:pPr>
                      <a:r>
                        <a:rPr lang="en-US" sz="5400" dirty="0">
                          <a:solidFill>
                            <a:schemeClr val="tx2"/>
                          </a:solidFill>
                          <a:latin typeface="+mn-lt"/>
                        </a:rPr>
                        <a:t>1,200</a:t>
                      </a:r>
                    </a:p>
                  </a:txBody>
                  <a:tcPr marL="190500" marR="190500" marT="190500" marB="190500" anchor="ctr"/>
                </a:tc>
                <a:tc>
                  <a:txBody>
                    <a:bodyPr/>
                    <a:lstStyle/>
                    <a:p>
                      <a:pPr algn="ctr">
                        <a:lnSpc>
                          <a:spcPts val="2034"/>
                        </a:lnSpc>
                        <a:defRPr/>
                      </a:pPr>
                      <a:r>
                        <a:rPr lang="en-US" sz="5400" dirty="0">
                          <a:solidFill>
                            <a:schemeClr val="tx2"/>
                          </a:solidFill>
                          <a:latin typeface="+mn-lt"/>
                        </a:rPr>
                        <a:t>1,950</a:t>
                      </a:r>
                    </a:p>
                  </a:txBody>
                  <a:tcPr marL="190500" marR="190500" marT="190500" marB="190500" anchor="ctr"/>
                </a:tc>
                <a:extLst>
                  <a:ext uri="{0D108BD9-81ED-4DB2-BD59-A6C34878D82A}">
                    <a16:rowId xmlns:a16="http://schemas.microsoft.com/office/drawing/2014/main" val="3523484216"/>
                  </a:ext>
                </a:extLst>
              </a:tr>
            </a:tbl>
          </a:graphicData>
        </a:graphic>
      </p:graphicFrame>
      <p:sp>
        <p:nvSpPr>
          <p:cNvPr id="4" name="TextBox 4"/>
          <p:cNvSpPr txBox="1"/>
          <p:nvPr/>
        </p:nvSpPr>
        <p:spPr>
          <a:xfrm>
            <a:off x="-838200" y="-347266"/>
            <a:ext cx="17373600" cy="1461939"/>
          </a:xfrm>
          <a:prstGeom prst="rect">
            <a:avLst/>
          </a:prstGeom>
        </p:spPr>
        <p:txBody>
          <a:bodyPr wrap="square" lIns="0" tIns="0" rIns="0" bIns="0" rtlCol="0" anchor="t">
            <a:spAutoFit/>
          </a:bodyPr>
          <a:lstStyle/>
          <a:p>
            <a:pPr algn="ctr"/>
            <a:r>
              <a:rPr lang="en-US" sz="9500" dirty="0">
                <a:solidFill>
                  <a:srgbClr val="000000"/>
                </a:solidFill>
                <a:latin typeface="Ballpoint"/>
                <a:ea typeface="Ballpoint"/>
                <a:cs typeface="Ballpoint"/>
                <a:sym typeface="Ballpoint"/>
              </a:rPr>
              <a:t> </a:t>
            </a:r>
            <a:r>
              <a:rPr lang="en-US" sz="6000" dirty="0">
                <a:solidFill>
                  <a:srgbClr val="000000"/>
                </a:solidFill>
                <a:latin typeface="Ballpoint"/>
                <a:ea typeface="Ballpoint"/>
                <a:cs typeface="Ballpoint"/>
                <a:sym typeface="Ballpoint"/>
              </a:rPr>
              <a:t>EVALUATING ISP GROUPS To maximize federal funding through CEP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33" y="-490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1101390" y="983403"/>
            <a:ext cx="9871410" cy="2802049"/>
          </a:xfrm>
          <a:prstGeom prst="rect">
            <a:avLst/>
          </a:prstGeom>
        </p:spPr>
        <p:txBody>
          <a:bodyPr wrap="square" lIns="0" tIns="0" rIns="0" bIns="0" rtlCol="0" anchor="t">
            <a:spAutoFit/>
          </a:bodyPr>
          <a:lstStyle/>
          <a:p>
            <a:pPr algn="l">
              <a:lnSpc>
                <a:spcPts val="11399"/>
              </a:lnSpc>
            </a:pPr>
            <a:r>
              <a:rPr lang="en-US" sz="9499" spc="227" dirty="0">
                <a:solidFill>
                  <a:srgbClr val="000000"/>
                </a:solidFill>
                <a:latin typeface="Ballpoint"/>
                <a:ea typeface="Ballpoint"/>
                <a:cs typeface="Ballpoint"/>
                <a:sym typeface="Ballpoint"/>
              </a:rPr>
              <a:t>PROVISION 2 (P2)</a:t>
            </a:r>
          </a:p>
          <a:p>
            <a:pPr marL="0" lvl="0" indent="0" algn="l">
              <a:lnSpc>
                <a:spcPts val="11399"/>
              </a:lnSpc>
            </a:pPr>
            <a:endParaRPr lang="en-US" sz="9499" spc="227" dirty="0">
              <a:solidFill>
                <a:srgbClr val="000000"/>
              </a:solidFill>
              <a:latin typeface="Ballpoint"/>
              <a:ea typeface="Ballpoint"/>
              <a:cs typeface="Ballpoint"/>
              <a:sym typeface="Ballpoint"/>
            </a:endParaRPr>
          </a:p>
        </p:txBody>
      </p:sp>
      <p:grpSp>
        <p:nvGrpSpPr>
          <p:cNvPr id="5" name="Group 5"/>
          <p:cNvGrpSpPr/>
          <p:nvPr/>
        </p:nvGrpSpPr>
        <p:grpSpPr>
          <a:xfrm>
            <a:off x="997471" y="-344975"/>
            <a:ext cx="16648008" cy="7774475"/>
            <a:chOff x="-2494391" y="-66675"/>
            <a:chExt cx="3798885" cy="1258738"/>
          </a:xfrm>
        </p:grpSpPr>
        <p:sp>
          <p:nvSpPr>
            <p:cNvPr id="6" name="Freeform 6"/>
            <p:cNvSpPr/>
            <p:nvPr/>
          </p:nvSpPr>
          <p:spPr>
            <a:xfrm>
              <a:off x="-2494391" y="902903"/>
              <a:ext cx="1824169" cy="289160"/>
            </a:xfrm>
            <a:custGeom>
              <a:avLst/>
              <a:gdLst/>
              <a:ahLst/>
              <a:cxnLst/>
              <a:rect l="l" t="t" r="r" b="b"/>
              <a:pathLst>
                <a:path w="1304494" h="477868">
                  <a:moveTo>
                    <a:pt x="31262" y="0"/>
                  </a:moveTo>
                  <a:lnTo>
                    <a:pt x="1273232" y="0"/>
                  </a:lnTo>
                  <a:cubicBezTo>
                    <a:pt x="1290498" y="0"/>
                    <a:pt x="1304494" y="13996"/>
                    <a:pt x="1304494" y="31262"/>
                  </a:cubicBezTo>
                  <a:lnTo>
                    <a:pt x="1304494" y="446607"/>
                  </a:lnTo>
                  <a:cubicBezTo>
                    <a:pt x="1304494" y="454898"/>
                    <a:pt x="1301200" y="462849"/>
                    <a:pt x="1295338" y="468712"/>
                  </a:cubicBezTo>
                  <a:cubicBezTo>
                    <a:pt x="1289475" y="474575"/>
                    <a:pt x="1281523" y="477868"/>
                    <a:pt x="1273232" y="477868"/>
                  </a:cubicBezTo>
                  <a:lnTo>
                    <a:pt x="31262" y="477868"/>
                  </a:lnTo>
                  <a:cubicBezTo>
                    <a:pt x="13996" y="477868"/>
                    <a:pt x="0" y="463872"/>
                    <a:pt x="0" y="446607"/>
                  </a:cubicBezTo>
                  <a:lnTo>
                    <a:pt x="0" y="31262"/>
                  </a:lnTo>
                  <a:cubicBezTo>
                    <a:pt x="0" y="22970"/>
                    <a:pt x="3294" y="15019"/>
                    <a:pt x="9156" y="9156"/>
                  </a:cubicBezTo>
                  <a:cubicBezTo>
                    <a:pt x="15019" y="3294"/>
                    <a:pt x="22970" y="0"/>
                    <a:pt x="31262" y="0"/>
                  </a:cubicBezTo>
                  <a:close/>
                </a:path>
              </a:pathLst>
            </a:custGeom>
            <a:solidFill>
              <a:srgbClr val="000000">
                <a:alpha val="0"/>
              </a:srgbClr>
            </a:solidFill>
            <a:ln w="76200" cap="sq">
              <a:solidFill>
                <a:srgbClr val="3C90C2"/>
              </a:solidFill>
              <a:prstDash val="solid"/>
              <a:miter/>
            </a:ln>
          </p:spPr>
          <p:txBody>
            <a:bodyPr/>
            <a:lstStyle/>
            <a:p>
              <a:pPr algn="ctr"/>
              <a:r>
                <a:rPr lang="en-US" sz="4800" dirty="0">
                  <a:latin typeface="Ballpoint" panose="020B0604020202020204" charset="0"/>
                </a:rPr>
                <a:t>Meals served in base year and non-base years are provided at no cost to students</a:t>
              </a:r>
            </a:p>
          </p:txBody>
        </p:sp>
        <p:sp>
          <p:nvSpPr>
            <p:cNvPr id="7" name="TextBox 7"/>
            <p:cNvSpPr txBox="1"/>
            <p:nvPr/>
          </p:nvSpPr>
          <p:spPr>
            <a:xfrm>
              <a:off x="0" y="-66675"/>
              <a:ext cx="1304494" cy="544543"/>
            </a:xfrm>
            <a:prstGeom prst="rect">
              <a:avLst/>
            </a:prstGeom>
          </p:spPr>
          <p:txBody>
            <a:bodyPr lIns="50800" tIns="50800" rIns="50800" bIns="50800" rtlCol="0" anchor="ctr"/>
            <a:lstStyle/>
            <a:p>
              <a:pPr algn="ctr">
                <a:lnSpc>
                  <a:spcPts val="2034"/>
                </a:lnSpc>
              </a:pPr>
              <a:endParaRPr/>
            </a:p>
          </p:txBody>
        </p:sp>
      </p:grpSp>
      <p:sp>
        <p:nvSpPr>
          <p:cNvPr id="8" name="Freeform 8"/>
          <p:cNvSpPr/>
          <p:nvPr/>
        </p:nvSpPr>
        <p:spPr>
          <a:xfrm>
            <a:off x="4026307" y="8048885"/>
            <a:ext cx="2540645" cy="2595806"/>
          </a:xfrm>
          <a:custGeom>
            <a:avLst/>
            <a:gdLst/>
            <a:ahLst/>
            <a:cxnLst/>
            <a:rect l="l" t="t" r="r" b="b"/>
            <a:pathLst>
              <a:path w="2540645" h="2595806">
                <a:moveTo>
                  <a:pt x="0" y="0"/>
                </a:moveTo>
                <a:lnTo>
                  <a:pt x="2540645" y="0"/>
                </a:lnTo>
                <a:lnTo>
                  <a:pt x="2540645" y="2595806"/>
                </a:lnTo>
                <a:lnTo>
                  <a:pt x="0" y="2595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175175">
            <a:off x="-1710250" y="6273207"/>
            <a:ext cx="2700338" cy="4114800"/>
          </a:xfrm>
          <a:custGeom>
            <a:avLst/>
            <a:gdLst/>
            <a:ahLst/>
            <a:cxnLst/>
            <a:rect l="l" t="t" r="r" b="b"/>
            <a:pathLst>
              <a:path w="2700338" h="4114800">
                <a:moveTo>
                  <a:pt x="0" y="0"/>
                </a:moveTo>
                <a:lnTo>
                  <a:pt x="2700338" y="0"/>
                </a:lnTo>
                <a:lnTo>
                  <a:pt x="270033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3033102">
            <a:off x="16148045" y="7660967"/>
            <a:ext cx="2286449" cy="4418258"/>
          </a:xfrm>
          <a:custGeom>
            <a:avLst/>
            <a:gdLst/>
            <a:ahLst/>
            <a:cxnLst/>
            <a:rect l="l" t="t" r="r" b="b"/>
            <a:pathLst>
              <a:path w="2286449" h="4418258">
                <a:moveTo>
                  <a:pt x="0" y="0"/>
                </a:moveTo>
                <a:lnTo>
                  <a:pt x="2286448" y="0"/>
                </a:lnTo>
                <a:lnTo>
                  <a:pt x="2286448" y="4418258"/>
                </a:lnTo>
                <a:lnTo>
                  <a:pt x="0" y="4418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2613608" y="3061311"/>
            <a:ext cx="3384898" cy="3564302"/>
          </a:xfrm>
          <a:custGeom>
            <a:avLst/>
            <a:gdLst/>
            <a:ahLst/>
            <a:cxnLst/>
            <a:rect l="l" t="t" r="r" b="b"/>
            <a:pathLst>
              <a:path w="3384898" h="3564302">
                <a:moveTo>
                  <a:pt x="0" y="0"/>
                </a:moveTo>
                <a:lnTo>
                  <a:pt x="3384898" y="0"/>
                </a:lnTo>
                <a:lnTo>
                  <a:pt x="3384898" y="3564303"/>
                </a:lnTo>
                <a:lnTo>
                  <a:pt x="0" y="3564303"/>
                </a:lnTo>
                <a:lnTo>
                  <a:pt x="0" y="0"/>
                </a:lnTo>
                <a:close/>
              </a:path>
            </a:pathLst>
          </a:custGeom>
          <a:blipFill>
            <a:blip r:embed="rId10"/>
            <a:stretch>
              <a:fillRect/>
            </a:stretch>
          </a:blipFill>
        </p:spPr>
        <p:txBody>
          <a:bodyPr/>
          <a:lstStyle/>
          <a:p>
            <a:endParaRPr lang="en-US"/>
          </a:p>
        </p:txBody>
      </p:sp>
      <p:sp>
        <p:nvSpPr>
          <p:cNvPr id="12" name="Freeform 12"/>
          <p:cNvSpPr/>
          <p:nvPr/>
        </p:nvSpPr>
        <p:spPr>
          <a:xfrm>
            <a:off x="-1965973" y="49075"/>
            <a:ext cx="2820206" cy="3012236"/>
          </a:xfrm>
          <a:custGeom>
            <a:avLst/>
            <a:gdLst/>
            <a:ahLst/>
            <a:cxnLst/>
            <a:rect l="l" t="t" r="r" b="b"/>
            <a:pathLst>
              <a:path w="2820206" h="3012236">
                <a:moveTo>
                  <a:pt x="0" y="0"/>
                </a:moveTo>
                <a:lnTo>
                  <a:pt x="2820206" y="0"/>
                </a:lnTo>
                <a:lnTo>
                  <a:pt x="2820206" y="3012236"/>
                </a:lnTo>
                <a:lnTo>
                  <a:pt x="0" y="30122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3" name="Group 13"/>
          <p:cNvGrpSpPr/>
          <p:nvPr/>
        </p:nvGrpSpPr>
        <p:grpSpPr>
          <a:xfrm>
            <a:off x="900515" y="2416126"/>
            <a:ext cx="8091086" cy="3012236"/>
            <a:chOff x="0" y="0"/>
            <a:chExt cx="1304494" cy="995229"/>
          </a:xfrm>
        </p:grpSpPr>
        <p:sp>
          <p:nvSpPr>
            <p:cNvPr id="14" name="Freeform 14"/>
            <p:cNvSpPr/>
            <p:nvPr/>
          </p:nvSpPr>
          <p:spPr>
            <a:xfrm>
              <a:off x="0" y="0"/>
              <a:ext cx="1304494" cy="995229"/>
            </a:xfrm>
            <a:custGeom>
              <a:avLst/>
              <a:gdLst/>
              <a:ahLst/>
              <a:cxnLst/>
              <a:rect l="l" t="t" r="r" b="b"/>
              <a:pathLst>
                <a:path w="1304494" h="995229">
                  <a:moveTo>
                    <a:pt x="31262" y="0"/>
                  </a:moveTo>
                  <a:lnTo>
                    <a:pt x="1273232" y="0"/>
                  </a:lnTo>
                  <a:cubicBezTo>
                    <a:pt x="1290498" y="0"/>
                    <a:pt x="1304494" y="13996"/>
                    <a:pt x="1304494" y="31262"/>
                  </a:cubicBezTo>
                  <a:lnTo>
                    <a:pt x="1304494" y="963967"/>
                  </a:lnTo>
                  <a:cubicBezTo>
                    <a:pt x="1304494" y="972258"/>
                    <a:pt x="1301200" y="980210"/>
                    <a:pt x="1295338" y="986073"/>
                  </a:cubicBezTo>
                  <a:cubicBezTo>
                    <a:pt x="1289475" y="991935"/>
                    <a:pt x="1281523" y="995229"/>
                    <a:pt x="1273232" y="995229"/>
                  </a:cubicBezTo>
                  <a:lnTo>
                    <a:pt x="31262" y="995229"/>
                  </a:lnTo>
                  <a:cubicBezTo>
                    <a:pt x="22970" y="995229"/>
                    <a:pt x="15019" y="991935"/>
                    <a:pt x="9156" y="986073"/>
                  </a:cubicBezTo>
                  <a:cubicBezTo>
                    <a:pt x="3294" y="980210"/>
                    <a:pt x="0" y="972258"/>
                    <a:pt x="0" y="963967"/>
                  </a:cubicBezTo>
                  <a:lnTo>
                    <a:pt x="0" y="31262"/>
                  </a:lnTo>
                  <a:cubicBezTo>
                    <a:pt x="0" y="22970"/>
                    <a:pt x="3294" y="15019"/>
                    <a:pt x="9156" y="9156"/>
                  </a:cubicBezTo>
                  <a:cubicBezTo>
                    <a:pt x="15019" y="3294"/>
                    <a:pt x="22970" y="0"/>
                    <a:pt x="3126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5" name="TextBox 15"/>
            <p:cNvSpPr txBox="1"/>
            <p:nvPr/>
          </p:nvSpPr>
          <p:spPr>
            <a:xfrm>
              <a:off x="0" y="-28575"/>
              <a:ext cx="1304494" cy="1023804"/>
            </a:xfrm>
            <a:prstGeom prst="rect">
              <a:avLst/>
            </a:prstGeom>
          </p:spPr>
          <p:txBody>
            <a:bodyPr lIns="50800" tIns="50800" rIns="50800" bIns="50800" rtlCol="0" anchor="ctr"/>
            <a:lstStyle/>
            <a:p>
              <a:pPr algn="ctr">
                <a:lnSpc>
                  <a:spcPts val="2034"/>
                </a:lnSpc>
              </a:pPr>
              <a:endParaRPr/>
            </a:p>
          </p:txBody>
        </p:sp>
      </p:grpSp>
      <p:grpSp>
        <p:nvGrpSpPr>
          <p:cNvPr id="21" name="Group 21"/>
          <p:cNvGrpSpPr/>
          <p:nvPr/>
        </p:nvGrpSpPr>
        <p:grpSpPr>
          <a:xfrm>
            <a:off x="10481764" y="778125"/>
            <a:ext cx="6252932" cy="4049292"/>
            <a:chOff x="0" y="0"/>
            <a:chExt cx="7568303" cy="4901104"/>
          </a:xfrm>
        </p:grpSpPr>
        <p:sp>
          <p:nvSpPr>
            <p:cNvPr id="22" name="Freeform 22"/>
            <p:cNvSpPr/>
            <p:nvPr/>
          </p:nvSpPr>
          <p:spPr>
            <a:xfrm>
              <a:off x="0" y="0"/>
              <a:ext cx="7569573" cy="4901104"/>
            </a:xfrm>
            <a:custGeom>
              <a:avLst/>
              <a:gdLst/>
              <a:ahLst/>
              <a:cxnLst/>
              <a:rect l="l" t="t" r="r" b="b"/>
              <a:pathLst>
                <a:path w="7569573" h="4901104">
                  <a:moveTo>
                    <a:pt x="7133882" y="0"/>
                  </a:moveTo>
                  <a:lnTo>
                    <a:pt x="434421" y="0"/>
                  </a:lnTo>
                  <a:cubicBezTo>
                    <a:pt x="193749" y="0"/>
                    <a:pt x="0" y="125468"/>
                    <a:pt x="0" y="281323"/>
                  </a:cubicBezTo>
                  <a:lnTo>
                    <a:pt x="0" y="4620761"/>
                  </a:lnTo>
                  <a:cubicBezTo>
                    <a:pt x="0" y="4775636"/>
                    <a:pt x="193749" y="4901104"/>
                    <a:pt x="434421" y="4901104"/>
                  </a:cubicBezTo>
                  <a:lnTo>
                    <a:pt x="7135396" y="4901104"/>
                  </a:lnTo>
                  <a:cubicBezTo>
                    <a:pt x="7374555" y="4901104"/>
                    <a:pt x="7569573" y="4775636"/>
                    <a:pt x="7569573" y="4619781"/>
                  </a:cubicBezTo>
                  <a:lnTo>
                    <a:pt x="7569573" y="281323"/>
                  </a:lnTo>
                  <a:cubicBezTo>
                    <a:pt x="7568303" y="125468"/>
                    <a:pt x="7374555" y="0"/>
                    <a:pt x="7133882" y="0"/>
                  </a:cubicBezTo>
                  <a:close/>
                </a:path>
              </a:pathLst>
            </a:custGeom>
            <a:blipFill>
              <a:blip r:embed="rId13"/>
              <a:stretch>
                <a:fillRect t="-5159" b="-5159"/>
              </a:stretch>
            </a:blipFill>
          </p:spPr>
          <p:txBody>
            <a:bodyPr/>
            <a:lstStyle/>
            <a:p>
              <a:endParaRPr lang="en-US"/>
            </a:p>
          </p:txBody>
        </p:sp>
      </p:grpSp>
      <p:grpSp>
        <p:nvGrpSpPr>
          <p:cNvPr id="23" name="Group 23"/>
          <p:cNvGrpSpPr/>
          <p:nvPr/>
        </p:nvGrpSpPr>
        <p:grpSpPr>
          <a:xfrm>
            <a:off x="10453648" y="766369"/>
            <a:ext cx="6252932" cy="4072803"/>
            <a:chOff x="0" y="0"/>
            <a:chExt cx="1646863" cy="1072672"/>
          </a:xfrm>
        </p:grpSpPr>
        <p:sp>
          <p:nvSpPr>
            <p:cNvPr id="24" name="Freeform 24"/>
            <p:cNvSpPr/>
            <p:nvPr/>
          </p:nvSpPr>
          <p:spPr>
            <a:xfrm>
              <a:off x="0" y="0"/>
              <a:ext cx="1646863" cy="1072672"/>
            </a:xfrm>
            <a:custGeom>
              <a:avLst/>
              <a:gdLst/>
              <a:ahLst/>
              <a:cxnLst/>
              <a:rect l="l" t="t" r="r" b="b"/>
              <a:pathLst>
                <a:path w="1646863" h="1072672">
                  <a:moveTo>
                    <a:pt x="24763" y="0"/>
                  </a:moveTo>
                  <a:lnTo>
                    <a:pt x="1622100" y="0"/>
                  </a:lnTo>
                  <a:cubicBezTo>
                    <a:pt x="1635776" y="0"/>
                    <a:pt x="1646863" y="11087"/>
                    <a:pt x="1646863" y="24763"/>
                  </a:cubicBezTo>
                  <a:lnTo>
                    <a:pt x="1646863" y="1047910"/>
                  </a:lnTo>
                  <a:cubicBezTo>
                    <a:pt x="1646863" y="1061586"/>
                    <a:pt x="1635776" y="1072672"/>
                    <a:pt x="1622100" y="1072672"/>
                  </a:cubicBezTo>
                  <a:lnTo>
                    <a:pt x="24763" y="1072672"/>
                  </a:lnTo>
                  <a:cubicBezTo>
                    <a:pt x="18195" y="1072672"/>
                    <a:pt x="11897" y="1070063"/>
                    <a:pt x="7253" y="1065420"/>
                  </a:cubicBezTo>
                  <a:cubicBezTo>
                    <a:pt x="2609" y="1060776"/>
                    <a:pt x="0" y="1054477"/>
                    <a:pt x="0" y="1047910"/>
                  </a:cubicBezTo>
                  <a:lnTo>
                    <a:pt x="0" y="24763"/>
                  </a:lnTo>
                  <a:cubicBezTo>
                    <a:pt x="0" y="18195"/>
                    <a:pt x="2609" y="11897"/>
                    <a:pt x="7253" y="7253"/>
                  </a:cubicBezTo>
                  <a:cubicBezTo>
                    <a:pt x="11897" y="2609"/>
                    <a:pt x="18195" y="0"/>
                    <a:pt x="24763"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25" name="TextBox 25"/>
            <p:cNvSpPr txBox="1"/>
            <p:nvPr/>
          </p:nvSpPr>
          <p:spPr>
            <a:xfrm>
              <a:off x="0" y="-28575"/>
              <a:ext cx="1646863" cy="1101247"/>
            </a:xfrm>
            <a:prstGeom prst="rect">
              <a:avLst/>
            </a:prstGeom>
          </p:spPr>
          <p:txBody>
            <a:bodyPr lIns="50800" tIns="50800" rIns="50800" bIns="50800" rtlCol="0" anchor="ctr"/>
            <a:lstStyle/>
            <a:p>
              <a:pPr algn="ctr">
                <a:lnSpc>
                  <a:spcPts val="2034"/>
                </a:lnSpc>
              </a:pPr>
              <a:endParaRPr/>
            </a:p>
          </p:txBody>
        </p:sp>
      </p:grpSp>
      <p:grpSp>
        <p:nvGrpSpPr>
          <p:cNvPr id="26" name="Group 26"/>
          <p:cNvGrpSpPr/>
          <p:nvPr/>
        </p:nvGrpSpPr>
        <p:grpSpPr>
          <a:xfrm>
            <a:off x="12195785" y="244870"/>
            <a:ext cx="3248034" cy="536099"/>
            <a:chOff x="0" y="0"/>
            <a:chExt cx="4330712" cy="714799"/>
          </a:xfrm>
        </p:grpSpPr>
        <p:grpSp>
          <p:nvGrpSpPr>
            <p:cNvPr id="27" name="Group 27"/>
            <p:cNvGrpSpPr/>
            <p:nvPr/>
          </p:nvGrpSpPr>
          <p:grpSpPr>
            <a:xfrm>
              <a:off x="0" y="0"/>
              <a:ext cx="4330712" cy="714799"/>
              <a:chOff x="0" y="0"/>
              <a:chExt cx="855449" cy="141195"/>
            </a:xfrm>
          </p:grpSpPr>
          <p:sp>
            <p:nvSpPr>
              <p:cNvPr id="28" name="Freeform 28"/>
              <p:cNvSpPr/>
              <p:nvPr/>
            </p:nvSpPr>
            <p:spPr>
              <a:xfrm>
                <a:off x="0" y="0"/>
                <a:ext cx="855449" cy="141195"/>
              </a:xfrm>
              <a:custGeom>
                <a:avLst/>
                <a:gdLst/>
                <a:ahLst/>
                <a:cxnLst/>
                <a:rect l="l" t="t" r="r" b="b"/>
                <a:pathLst>
                  <a:path w="855449" h="141195">
                    <a:moveTo>
                      <a:pt x="35754" y="0"/>
                    </a:moveTo>
                    <a:lnTo>
                      <a:pt x="819696" y="0"/>
                    </a:lnTo>
                    <a:cubicBezTo>
                      <a:pt x="829178" y="0"/>
                      <a:pt x="838272" y="3767"/>
                      <a:pt x="844977" y="10472"/>
                    </a:cubicBezTo>
                    <a:cubicBezTo>
                      <a:pt x="851682" y="17177"/>
                      <a:pt x="855449" y="26271"/>
                      <a:pt x="855449" y="35754"/>
                    </a:cubicBezTo>
                    <a:lnTo>
                      <a:pt x="855449" y="105441"/>
                    </a:lnTo>
                    <a:cubicBezTo>
                      <a:pt x="855449" y="114924"/>
                      <a:pt x="851682" y="124018"/>
                      <a:pt x="844977" y="130723"/>
                    </a:cubicBezTo>
                    <a:cubicBezTo>
                      <a:pt x="838272" y="137428"/>
                      <a:pt x="829178" y="141195"/>
                      <a:pt x="819696" y="141195"/>
                    </a:cubicBezTo>
                    <a:lnTo>
                      <a:pt x="35754" y="141195"/>
                    </a:lnTo>
                    <a:cubicBezTo>
                      <a:pt x="26271" y="141195"/>
                      <a:pt x="17177" y="137428"/>
                      <a:pt x="10472" y="130723"/>
                    </a:cubicBezTo>
                    <a:cubicBezTo>
                      <a:pt x="3767" y="124018"/>
                      <a:pt x="0" y="114924"/>
                      <a:pt x="0" y="105441"/>
                    </a:cubicBezTo>
                    <a:lnTo>
                      <a:pt x="0" y="35754"/>
                    </a:lnTo>
                    <a:cubicBezTo>
                      <a:pt x="0" y="26271"/>
                      <a:pt x="3767" y="17177"/>
                      <a:pt x="10472" y="10472"/>
                    </a:cubicBezTo>
                    <a:cubicBezTo>
                      <a:pt x="17177" y="3767"/>
                      <a:pt x="26271" y="0"/>
                      <a:pt x="35754" y="0"/>
                    </a:cubicBezTo>
                    <a:close/>
                  </a:path>
                </a:pathLst>
              </a:custGeom>
              <a:solidFill>
                <a:srgbClr val="3C90C2"/>
              </a:solidFill>
            </p:spPr>
            <p:txBody>
              <a:bodyPr/>
              <a:lstStyle/>
              <a:p>
                <a:endParaRPr lang="en-US"/>
              </a:p>
            </p:txBody>
          </p:sp>
          <p:sp>
            <p:nvSpPr>
              <p:cNvPr id="29" name="TextBox 29"/>
              <p:cNvSpPr txBox="1"/>
              <p:nvPr/>
            </p:nvSpPr>
            <p:spPr>
              <a:xfrm>
                <a:off x="0" y="-28575"/>
                <a:ext cx="855449" cy="169770"/>
              </a:xfrm>
              <a:prstGeom prst="rect">
                <a:avLst/>
              </a:prstGeom>
            </p:spPr>
            <p:txBody>
              <a:bodyPr lIns="50800" tIns="50800" rIns="50800" bIns="50800" rtlCol="0" anchor="ctr"/>
              <a:lstStyle/>
              <a:p>
                <a:pPr algn="ctr">
                  <a:lnSpc>
                    <a:spcPts val="2034"/>
                  </a:lnSpc>
                </a:pPr>
                <a:endParaRPr/>
              </a:p>
            </p:txBody>
          </p:sp>
        </p:grpSp>
        <p:sp>
          <p:nvSpPr>
            <p:cNvPr id="30" name="TextBox 30"/>
            <p:cNvSpPr txBox="1"/>
            <p:nvPr/>
          </p:nvSpPr>
          <p:spPr>
            <a:xfrm>
              <a:off x="461783" y="46090"/>
              <a:ext cx="3296727" cy="593197"/>
            </a:xfrm>
            <a:prstGeom prst="rect">
              <a:avLst/>
            </a:prstGeom>
          </p:spPr>
          <p:txBody>
            <a:bodyPr lIns="0" tIns="0" rIns="0" bIns="0" rtlCol="0" anchor="t">
              <a:spAutoFit/>
            </a:bodyPr>
            <a:lstStyle/>
            <a:p>
              <a:pPr algn="ctr">
                <a:lnSpc>
                  <a:spcPts val="3434"/>
                </a:lnSpc>
                <a:spcBef>
                  <a:spcPct val="0"/>
                </a:spcBef>
              </a:pPr>
              <a:endParaRPr/>
            </a:p>
          </p:txBody>
        </p:sp>
      </p:grpSp>
      <p:sp>
        <p:nvSpPr>
          <p:cNvPr id="31" name="TextBox 31"/>
          <p:cNvSpPr txBox="1"/>
          <p:nvPr/>
        </p:nvSpPr>
        <p:spPr>
          <a:xfrm>
            <a:off x="7069490" y="912141"/>
            <a:ext cx="4194287" cy="685800"/>
          </a:xfrm>
          <a:prstGeom prst="rect">
            <a:avLst/>
          </a:prstGeom>
        </p:spPr>
        <p:txBody>
          <a:bodyPr lIns="0" tIns="0" rIns="0" bIns="0" rtlCol="0" anchor="t">
            <a:spAutoFit/>
          </a:bodyPr>
          <a:lstStyle/>
          <a:p>
            <a:pPr algn="ctr">
              <a:lnSpc>
                <a:spcPts val="4799"/>
              </a:lnSpc>
            </a:pPr>
            <a:endParaRPr/>
          </a:p>
        </p:txBody>
      </p:sp>
      <p:sp>
        <p:nvSpPr>
          <p:cNvPr id="32" name="TextBox 32"/>
          <p:cNvSpPr txBox="1"/>
          <p:nvPr/>
        </p:nvSpPr>
        <p:spPr>
          <a:xfrm>
            <a:off x="1047428" y="2631295"/>
            <a:ext cx="10691636" cy="3924151"/>
          </a:xfrm>
          <a:prstGeom prst="rect">
            <a:avLst/>
          </a:prstGeom>
        </p:spPr>
        <p:txBody>
          <a:bodyPr wrap="square" lIns="0" tIns="0" rIns="0" bIns="0" rtlCol="0" anchor="t">
            <a:spAutoFit/>
          </a:bodyPr>
          <a:lstStyle/>
          <a:p>
            <a:pPr marL="571500" indent="-571500">
              <a:lnSpc>
                <a:spcPts val="5599"/>
              </a:lnSpc>
              <a:spcBef>
                <a:spcPct val="0"/>
              </a:spcBef>
              <a:buFont typeface="Arial" panose="020B0604020202020204" pitchFamily="34" charset="0"/>
              <a:buChar char="•"/>
            </a:pPr>
            <a:r>
              <a:rPr lang="en-US" sz="6000" dirty="0">
                <a:solidFill>
                  <a:srgbClr val="000000"/>
                </a:solidFill>
                <a:latin typeface="Ballpoint"/>
                <a:ea typeface="Ballpoint"/>
                <a:cs typeface="Ballpoint"/>
                <a:sym typeface="Ballpoint"/>
              </a:rPr>
              <a:t>Serve Lunch </a:t>
            </a:r>
            <a:r>
              <a:rPr lang="en-US" sz="6000" i="1" dirty="0">
                <a:solidFill>
                  <a:srgbClr val="000000"/>
                </a:solidFill>
                <a:latin typeface="Ballpoint"/>
                <a:ea typeface="Ballpoint"/>
                <a:cs typeface="Ballpoint"/>
                <a:sym typeface="Ballpoint"/>
              </a:rPr>
              <a:t>and/or </a:t>
            </a:r>
            <a:r>
              <a:rPr lang="en-US" sz="6000" dirty="0">
                <a:solidFill>
                  <a:srgbClr val="000000"/>
                </a:solidFill>
                <a:latin typeface="Ballpoint"/>
                <a:ea typeface="Ballpoint"/>
                <a:cs typeface="Ballpoint"/>
                <a:sym typeface="Ballpoint"/>
              </a:rPr>
              <a:t>Breakfast </a:t>
            </a:r>
          </a:p>
          <a:p>
            <a:pPr marL="571500" indent="-571500">
              <a:lnSpc>
                <a:spcPts val="4799"/>
              </a:lnSpc>
              <a:buFont typeface="Arial" panose="020B0604020202020204" pitchFamily="34" charset="0"/>
              <a:buChar char="•"/>
            </a:pPr>
            <a:r>
              <a:rPr lang="en-US" sz="6000" spc="95" dirty="0">
                <a:solidFill>
                  <a:srgbClr val="000000"/>
                </a:solidFill>
                <a:latin typeface="Ballpoint"/>
                <a:ea typeface="Ballpoint"/>
                <a:cs typeface="Ballpoint"/>
                <a:sym typeface="Ballpoint"/>
              </a:rPr>
              <a:t>First year = Base year</a:t>
            </a:r>
          </a:p>
          <a:p>
            <a:pPr marL="571500" indent="-571500">
              <a:lnSpc>
                <a:spcPts val="4799"/>
              </a:lnSpc>
              <a:buFont typeface="Arial" panose="020B0604020202020204" pitchFamily="34" charset="0"/>
              <a:buChar char="•"/>
            </a:pPr>
            <a:r>
              <a:rPr lang="en-US" sz="6000" spc="95" dirty="0">
                <a:solidFill>
                  <a:srgbClr val="000000"/>
                </a:solidFill>
                <a:latin typeface="Ballpoint"/>
                <a:ea typeface="Ballpoint"/>
                <a:cs typeface="Ballpoint"/>
                <a:sym typeface="Ballpoint"/>
              </a:rPr>
              <a:t>4 year cycle</a:t>
            </a:r>
          </a:p>
          <a:p>
            <a:pPr marL="571500" indent="-571500">
              <a:lnSpc>
                <a:spcPts val="4799"/>
              </a:lnSpc>
              <a:buFont typeface="Arial" panose="020B0604020202020204" pitchFamily="34" charset="0"/>
              <a:buChar char="•"/>
            </a:pPr>
            <a:r>
              <a:rPr lang="en-US" sz="6000" spc="95" dirty="0">
                <a:solidFill>
                  <a:srgbClr val="000000"/>
                </a:solidFill>
                <a:latin typeface="Ballpoint"/>
                <a:ea typeface="Ballpoint"/>
                <a:cs typeface="Ballpoint"/>
                <a:sym typeface="Ballpoint"/>
              </a:rPr>
              <a:t>Extensions Available</a:t>
            </a:r>
            <a:endParaRPr lang="en-US" sz="6000" dirty="0">
              <a:solidFill>
                <a:srgbClr val="000000"/>
              </a:solidFill>
              <a:latin typeface="Ballpoint"/>
              <a:ea typeface="Ballpoint"/>
              <a:cs typeface="Ballpoint"/>
              <a:sym typeface="Ballpoint"/>
            </a:endParaRPr>
          </a:p>
          <a:p>
            <a:pPr marL="571500" indent="-571500">
              <a:lnSpc>
                <a:spcPts val="5599"/>
              </a:lnSpc>
              <a:spcBef>
                <a:spcPct val="0"/>
              </a:spcBef>
              <a:buFont typeface="Arial" panose="020B0604020202020204" pitchFamily="34" charset="0"/>
              <a:buChar char="•"/>
            </a:pPr>
            <a:endParaRPr lang="en-US" sz="3999" dirty="0">
              <a:solidFill>
                <a:srgbClr val="000000"/>
              </a:solidFill>
              <a:latin typeface="Ballpoint"/>
              <a:ea typeface="Ballpoint"/>
              <a:cs typeface="Ballpoint"/>
              <a:sym typeface="Ballpoint"/>
            </a:endParaRPr>
          </a:p>
          <a:p>
            <a:pPr algn="ctr">
              <a:lnSpc>
                <a:spcPts val="5599"/>
              </a:lnSpc>
              <a:spcBef>
                <a:spcPct val="0"/>
              </a:spcBef>
            </a:pPr>
            <a:endParaRPr lang="en-US" sz="3999" dirty="0">
              <a:solidFill>
                <a:srgbClr val="000000"/>
              </a:solidFill>
              <a:latin typeface="Ballpoint"/>
              <a:ea typeface="Ballpoint"/>
              <a:cs typeface="Ballpoint"/>
              <a:sym typeface="Ballpoint"/>
            </a:endParaRPr>
          </a:p>
        </p:txBody>
      </p:sp>
      <p:sp>
        <p:nvSpPr>
          <p:cNvPr id="33" name="TextBox 33"/>
          <p:cNvSpPr txBox="1"/>
          <p:nvPr/>
        </p:nvSpPr>
        <p:spPr>
          <a:xfrm>
            <a:off x="12195785" y="277374"/>
            <a:ext cx="3248034" cy="471092"/>
          </a:xfrm>
          <a:prstGeom prst="rect">
            <a:avLst/>
          </a:prstGeom>
        </p:spPr>
        <p:txBody>
          <a:bodyPr lIns="0" tIns="0" rIns="0" bIns="0" rtlCol="0" anchor="t">
            <a:spAutoFit/>
          </a:bodyPr>
          <a:lstStyle/>
          <a:p>
            <a:pPr algn="ctr">
              <a:lnSpc>
                <a:spcPts val="3434"/>
              </a:lnSpc>
              <a:spcBef>
                <a:spcPct val="0"/>
              </a:spcBef>
            </a:pPr>
            <a:r>
              <a:rPr lang="en-US" sz="2453" dirty="0">
                <a:solidFill>
                  <a:srgbClr val="000000"/>
                </a:solidFill>
                <a:latin typeface="Ballpoint"/>
                <a:ea typeface="Ballpoint"/>
                <a:cs typeface="Ballpoint"/>
                <a:sym typeface="Ballpoint"/>
              </a:rPr>
              <a:t>Truxton Academy Charter School</a:t>
            </a:r>
          </a:p>
        </p:txBody>
      </p:sp>
      <p:sp>
        <p:nvSpPr>
          <p:cNvPr id="34" name="Freeform 15">
            <a:extLst>
              <a:ext uri="{FF2B5EF4-FFF2-40B4-BE49-F238E27FC236}">
                <a16:creationId xmlns:a16="http://schemas.microsoft.com/office/drawing/2014/main" id="{7B652DB5-C2F9-6FC0-57B7-82FCC01477D4}"/>
              </a:ext>
            </a:extLst>
          </p:cNvPr>
          <p:cNvSpPr/>
          <p:nvPr/>
        </p:nvSpPr>
        <p:spPr>
          <a:xfrm>
            <a:off x="11459667" y="5654617"/>
            <a:ext cx="4124583" cy="3854258"/>
          </a:xfrm>
          <a:custGeom>
            <a:avLst/>
            <a:gdLst/>
            <a:ahLst/>
            <a:cxnLst/>
            <a:rect l="l" t="t" r="r" b="b"/>
            <a:pathLst>
              <a:path w="3079366" h="3079366">
                <a:moveTo>
                  <a:pt x="0" y="0"/>
                </a:moveTo>
                <a:lnTo>
                  <a:pt x="3079366" y="0"/>
                </a:lnTo>
                <a:lnTo>
                  <a:pt x="3079366" y="3079367"/>
                </a:lnTo>
                <a:lnTo>
                  <a:pt x="0" y="307936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a:off x="11263778" y="5202386"/>
            <a:ext cx="4585822" cy="4489251"/>
            <a:chOff x="-105751" y="-144661"/>
            <a:chExt cx="6709751" cy="2873843"/>
          </a:xfrm>
        </p:grpSpPr>
        <p:grpSp>
          <p:nvGrpSpPr>
            <p:cNvPr id="17" name="Group 17"/>
            <p:cNvGrpSpPr/>
            <p:nvPr/>
          </p:nvGrpSpPr>
          <p:grpSpPr>
            <a:xfrm>
              <a:off x="-105751" y="-144661"/>
              <a:ext cx="6709751" cy="2873843"/>
              <a:chOff x="-20889" y="-28575"/>
              <a:chExt cx="1325383" cy="567673"/>
            </a:xfrm>
          </p:grpSpPr>
          <p:sp>
            <p:nvSpPr>
              <p:cNvPr id="18" name="Freeform 18"/>
              <p:cNvSpPr/>
              <p:nvPr/>
            </p:nvSpPr>
            <p:spPr>
              <a:xfrm>
                <a:off x="-20889" y="10366"/>
                <a:ext cx="1304494" cy="528732"/>
              </a:xfrm>
              <a:custGeom>
                <a:avLst/>
                <a:gdLst/>
                <a:ahLst/>
                <a:cxnLst/>
                <a:rect l="l" t="t" r="r" b="b"/>
                <a:pathLst>
                  <a:path w="1304494" h="528732">
                    <a:moveTo>
                      <a:pt x="31262" y="0"/>
                    </a:moveTo>
                    <a:lnTo>
                      <a:pt x="1273232" y="0"/>
                    </a:lnTo>
                    <a:cubicBezTo>
                      <a:pt x="1290498" y="0"/>
                      <a:pt x="1304494" y="13996"/>
                      <a:pt x="1304494" y="31262"/>
                    </a:cubicBezTo>
                    <a:lnTo>
                      <a:pt x="1304494" y="497470"/>
                    </a:lnTo>
                    <a:cubicBezTo>
                      <a:pt x="1304494" y="505761"/>
                      <a:pt x="1301200" y="513713"/>
                      <a:pt x="1295338" y="519575"/>
                    </a:cubicBezTo>
                    <a:cubicBezTo>
                      <a:pt x="1289475" y="525438"/>
                      <a:pt x="1281523" y="528732"/>
                      <a:pt x="1273232" y="528732"/>
                    </a:cubicBezTo>
                    <a:lnTo>
                      <a:pt x="31262" y="528732"/>
                    </a:lnTo>
                    <a:cubicBezTo>
                      <a:pt x="22970" y="528732"/>
                      <a:pt x="15019" y="525438"/>
                      <a:pt x="9156" y="519575"/>
                    </a:cubicBezTo>
                    <a:cubicBezTo>
                      <a:pt x="3294" y="513713"/>
                      <a:pt x="0" y="505761"/>
                      <a:pt x="0" y="497470"/>
                    </a:cubicBezTo>
                    <a:lnTo>
                      <a:pt x="0" y="31262"/>
                    </a:lnTo>
                    <a:cubicBezTo>
                      <a:pt x="0" y="22970"/>
                      <a:pt x="3294" y="15019"/>
                      <a:pt x="9156" y="9156"/>
                    </a:cubicBezTo>
                    <a:cubicBezTo>
                      <a:pt x="15019" y="3294"/>
                      <a:pt x="22970" y="0"/>
                      <a:pt x="3126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9" name="TextBox 19"/>
              <p:cNvSpPr txBox="1"/>
              <p:nvPr/>
            </p:nvSpPr>
            <p:spPr>
              <a:xfrm>
                <a:off x="0" y="-28575"/>
                <a:ext cx="1304494" cy="557307"/>
              </a:xfrm>
              <a:prstGeom prst="rect">
                <a:avLst/>
              </a:prstGeom>
            </p:spPr>
            <p:txBody>
              <a:bodyPr lIns="50800" tIns="50800" rIns="50800" bIns="50800" rtlCol="0" anchor="ctr"/>
              <a:lstStyle/>
              <a:p>
                <a:pPr algn="ctr">
                  <a:lnSpc>
                    <a:spcPts val="2034"/>
                  </a:lnSpc>
                </a:pPr>
                <a:endParaRPr/>
              </a:p>
            </p:txBody>
          </p:sp>
        </p:grpSp>
        <p:sp>
          <p:nvSpPr>
            <p:cNvPr id="20" name="TextBox 20"/>
            <p:cNvSpPr txBox="1"/>
            <p:nvPr/>
          </p:nvSpPr>
          <p:spPr>
            <a:xfrm>
              <a:off x="505809" y="52477"/>
              <a:ext cx="5592383" cy="390794"/>
            </a:xfrm>
            <a:prstGeom prst="rect">
              <a:avLst/>
            </a:prstGeom>
          </p:spPr>
          <p:txBody>
            <a:bodyPr lIns="0" tIns="0" rIns="0" bIns="0" rtlCol="0" anchor="t">
              <a:spAutoFit/>
            </a:bodyPr>
            <a:lstStyle/>
            <a:p>
              <a:pPr algn="ctr">
                <a:lnSpc>
                  <a:spcPts val="4799"/>
                </a:lnSpc>
              </a:pPr>
              <a:endParaRPr lang="en-US" sz="3999" spc="95" dirty="0">
                <a:solidFill>
                  <a:srgbClr val="000000"/>
                </a:solidFill>
                <a:latin typeface="Ballpoint"/>
                <a:ea typeface="Ballpoint"/>
                <a:cs typeface="Ballpoint"/>
                <a:sym typeface="Ballpoin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a:extLst>
              <a:ext uri="{FF2B5EF4-FFF2-40B4-BE49-F238E27FC236}">
                <a16:creationId xmlns:a16="http://schemas.microsoft.com/office/drawing/2014/main" id="{E0EA8739-F58B-64D7-D99A-EAAB029F395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7" name="Group 9">
            <a:extLst>
              <a:ext uri="{FF2B5EF4-FFF2-40B4-BE49-F238E27FC236}">
                <a16:creationId xmlns:a16="http://schemas.microsoft.com/office/drawing/2014/main" id="{274E9E19-BAF5-FC9A-8BAB-FFD35086CB63}"/>
              </a:ext>
            </a:extLst>
          </p:cNvPr>
          <p:cNvGrpSpPr/>
          <p:nvPr/>
        </p:nvGrpSpPr>
        <p:grpSpPr>
          <a:xfrm>
            <a:off x="1219200" y="3543250"/>
            <a:ext cx="7010400" cy="5867450"/>
            <a:chOff x="0" y="0"/>
            <a:chExt cx="1981758" cy="1696986"/>
          </a:xfrm>
        </p:grpSpPr>
        <p:sp>
          <p:nvSpPr>
            <p:cNvPr id="8" name="Freeform 10">
              <a:extLst>
                <a:ext uri="{FF2B5EF4-FFF2-40B4-BE49-F238E27FC236}">
                  <a16:creationId xmlns:a16="http://schemas.microsoft.com/office/drawing/2014/main" id="{17D6A31E-F2B0-E838-5DD7-280BA4419D99}"/>
                </a:ext>
              </a:extLst>
            </p:cNvPr>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pPr defTabSz="609630"/>
              <a:endParaRPr lang="en-US" sz="1200">
                <a:solidFill>
                  <a:prstClr val="black"/>
                </a:solidFill>
                <a:latin typeface="Calibri"/>
              </a:endParaRPr>
            </a:p>
          </p:txBody>
        </p:sp>
        <p:sp>
          <p:nvSpPr>
            <p:cNvPr id="9" name="TextBox 11">
              <a:extLst>
                <a:ext uri="{FF2B5EF4-FFF2-40B4-BE49-F238E27FC236}">
                  <a16:creationId xmlns:a16="http://schemas.microsoft.com/office/drawing/2014/main" id="{CA21B503-E840-2704-EC7A-58A409E3922B}"/>
                </a:ext>
              </a:extLst>
            </p:cNvPr>
            <p:cNvSpPr txBox="1"/>
            <p:nvPr/>
          </p:nvSpPr>
          <p:spPr>
            <a:xfrm>
              <a:off x="0" y="-28575"/>
              <a:ext cx="1981758" cy="1725561"/>
            </a:xfrm>
            <a:prstGeom prst="rect">
              <a:avLst/>
            </a:prstGeom>
          </p:spPr>
          <p:txBody>
            <a:bodyPr lIns="33867" tIns="33867" rIns="33867" bIns="33867" rtlCol="0" anchor="ctr"/>
            <a:lstStyle/>
            <a:p>
              <a:pPr algn="ctr" defTabSz="609630">
                <a:lnSpc>
                  <a:spcPts val="1356"/>
                </a:lnSpc>
              </a:pPr>
              <a:endParaRPr sz="1200">
                <a:solidFill>
                  <a:prstClr val="black"/>
                </a:solidFill>
                <a:latin typeface="Calibri"/>
              </a:endParaRPr>
            </a:p>
          </p:txBody>
        </p:sp>
      </p:grpSp>
      <p:sp>
        <p:nvSpPr>
          <p:cNvPr id="10" name="TextBox 8">
            <a:extLst>
              <a:ext uri="{FF2B5EF4-FFF2-40B4-BE49-F238E27FC236}">
                <a16:creationId xmlns:a16="http://schemas.microsoft.com/office/drawing/2014/main" id="{A5CABC74-7010-7A2B-4751-53C0D0FE262E}"/>
              </a:ext>
            </a:extLst>
          </p:cNvPr>
          <p:cNvSpPr txBox="1"/>
          <p:nvPr/>
        </p:nvSpPr>
        <p:spPr>
          <a:xfrm>
            <a:off x="1066800" y="128024"/>
            <a:ext cx="7696200" cy="1846659"/>
          </a:xfrm>
          <a:prstGeom prst="rect">
            <a:avLst/>
          </a:prstGeom>
        </p:spPr>
        <p:txBody>
          <a:bodyPr wrap="square" lIns="0" tIns="0" rIns="0" bIns="0" rtlCol="0" anchor="t">
            <a:spAutoFit/>
          </a:bodyPr>
          <a:lstStyle/>
          <a:p>
            <a:pPr algn="ctr" defTabSz="609630">
              <a:lnSpc>
                <a:spcPts val="7156"/>
              </a:lnSpc>
            </a:pPr>
            <a:r>
              <a:rPr lang="en-US" sz="6333" dirty="0">
                <a:solidFill>
                  <a:srgbClr val="000000"/>
                </a:solidFill>
                <a:latin typeface="Ballpoint"/>
                <a:ea typeface="Ballpoint"/>
                <a:cs typeface="Ballpoint"/>
                <a:sym typeface="Ballpoint"/>
              </a:rPr>
              <a:t>P2 Operations with </a:t>
            </a:r>
          </a:p>
          <a:p>
            <a:pPr algn="ctr" defTabSz="609630">
              <a:lnSpc>
                <a:spcPts val="7156"/>
              </a:lnSpc>
            </a:pPr>
            <a:r>
              <a:rPr lang="en-US" sz="6333" dirty="0">
                <a:solidFill>
                  <a:srgbClr val="C00000"/>
                </a:solidFill>
                <a:latin typeface="Ballpoint"/>
                <a:ea typeface="Ballpoint"/>
                <a:cs typeface="Ballpoint"/>
                <a:sym typeface="Ballpoint"/>
              </a:rPr>
              <a:t>Universal Free School Meals</a:t>
            </a:r>
          </a:p>
        </p:txBody>
      </p:sp>
      <p:grpSp>
        <p:nvGrpSpPr>
          <p:cNvPr id="11" name="Group 3">
            <a:extLst>
              <a:ext uri="{FF2B5EF4-FFF2-40B4-BE49-F238E27FC236}">
                <a16:creationId xmlns:a16="http://schemas.microsoft.com/office/drawing/2014/main" id="{17C25D05-450F-F805-A41A-0D1F9E76CDCA}"/>
              </a:ext>
            </a:extLst>
          </p:cNvPr>
          <p:cNvGrpSpPr/>
          <p:nvPr/>
        </p:nvGrpSpPr>
        <p:grpSpPr>
          <a:xfrm>
            <a:off x="1252604" y="2013384"/>
            <a:ext cx="6976996" cy="1301316"/>
            <a:chOff x="0" y="0"/>
            <a:chExt cx="2179901" cy="263080"/>
          </a:xfrm>
        </p:grpSpPr>
        <p:sp>
          <p:nvSpPr>
            <p:cNvPr id="12" name="Freeform 4">
              <a:extLst>
                <a:ext uri="{FF2B5EF4-FFF2-40B4-BE49-F238E27FC236}">
                  <a16:creationId xmlns:a16="http://schemas.microsoft.com/office/drawing/2014/main" id="{9F8B458A-C945-6D87-E671-9DE641878634}"/>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3" name="TextBox 5">
              <a:extLst>
                <a:ext uri="{FF2B5EF4-FFF2-40B4-BE49-F238E27FC236}">
                  <a16:creationId xmlns:a16="http://schemas.microsoft.com/office/drawing/2014/main" id="{84BBCC2C-EFB4-AF0F-D805-BAFB70315DD6}"/>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grpSp>
        <p:nvGrpSpPr>
          <p:cNvPr id="22" name="Group 9">
            <a:extLst>
              <a:ext uri="{FF2B5EF4-FFF2-40B4-BE49-F238E27FC236}">
                <a16:creationId xmlns:a16="http://schemas.microsoft.com/office/drawing/2014/main" id="{3D2CC2AD-06BE-E33F-B442-9ADF11601229}"/>
              </a:ext>
            </a:extLst>
          </p:cNvPr>
          <p:cNvGrpSpPr/>
          <p:nvPr/>
        </p:nvGrpSpPr>
        <p:grpSpPr>
          <a:xfrm>
            <a:off x="10058400" y="2238604"/>
            <a:ext cx="7010400" cy="2667000"/>
            <a:chOff x="0" y="0"/>
            <a:chExt cx="1981758" cy="1696986"/>
          </a:xfrm>
        </p:grpSpPr>
        <p:sp>
          <p:nvSpPr>
            <p:cNvPr id="23" name="Freeform 10">
              <a:extLst>
                <a:ext uri="{FF2B5EF4-FFF2-40B4-BE49-F238E27FC236}">
                  <a16:creationId xmlns:a16="http://schemas.microsoft.com/office/drawing/2014/main" id="{5A18B414-A554-0160-2306-15992071054C}"/>
                </a:ext>
              </a:extLst>
            </p:cNvPr>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pPr defTabSz="609630"/>
              <a:endParaRPr lang="en-US" sz="1200">
                <a:solidFill>
                  <a:prstClr val="black"/>
                </a:solidFill>
                <a:latin typeface="Calibri"/>
              </a:endParaRPr>
            </a:p>
          </p:txBody>
        </p:sp>
        <p:sp>
          <p:nvSpPr>
            <p:cNvPr id="24" name="TextBox 11">
              <a:extLst>
                <a:ext uri="{FF2B5EF4-FFF2-40B4-BE49-F238E27FC236}">
                  <a16:creationId xmlns:a16="http://schemas.microsoft.com/office/drawing/2014/main" id="{1441E6DC-3320-2DE8-9105-60E3122105C7}"/>
                </a:ext>
              </a:extLst>
            </p:cNvPr>
            <p:cNvSpPr txBox="1"/>
            <p:nvPr/>
          </p:nvSpPr>
          <p:spPr>
            <a:xfrm>
              <a:off x="0" y="-28575"/>
              <a:ext cx="1981758" cy="1725561"/>
            </a:xfrm>
            <a:prstGeom prst="rect">
              <a:avLst/>
            </a:prstGeom>
          </p:spPr>
          <p:txBody>
            <a:bodyPr lIns="33867" tIns="33867" rIns="33867" bIns="33867" rtlCol="0" anchor="ctr"/>
            <a:lstStyle/>
            <a:p>
              <a:pPr algn="ctr" defTabSz="609630">
                <a:lnSpc>
                  <a:spcPts val="1356"/>
                </a:lnSpc>
              </a:pPr>
              <a:endParaRPr sz="1200">
                <a:solidFill>
                  <a:prstClr val="black"/>
                </a:solidFill>
                <a:latin typeface="Calibri"/>
              </a:endParaRPr>
            </a:p>
          </p:txBody>
        </p:sp>
      </p:grpSp>
      <p:grpSp>
        <p:nvGrpSpPr>
          <p:cNvPr id="25" name="Group 3">
            <a:extLst>
              <a:ext uri="{FF2B5EF4-FFF2-40B4-BE49-F238E27FC236}">
                <a16:creationId xmlns:a16="http://schemas.microsoft.com/office/drawing/2014/main" id="{C858CFFD-56C3-2E44-2D12-6590C113A367}"/>
              </a:ext>
            </a:extLst>
          </p:cNvPr>
          <p:cNvGrpSpPr/>
          <p:nvPr/>
        </p:nvGrpSpPr>
        <p:grpSpPr>
          <a:xfrm>
            <a:off x="10019518" y="748648"/>
            <a:ext cx="7124439" cy="1442661"/>
            <a:chOff x="-46067" y="-28575"/>
            <a:chExt cx="2225968" cy="291655"/>
          </a:xfrm>
        </p:grpSpPr>
        <p:sp>
          <p:nvSpPr>
            <p:cNvPr id="26" name="Freeform 4">
              <a:extLst>
                <a:ext uri="{FF2B5EF4-FFF2-40B4-BE49-F238E27FC236}">
                  <a16:creationId xmlns:a16="http://schemas.microsoft.com/office/drawing/2014/main" id="{830DBE2A-1463-469B-DA3B-02572436977D}"/>
                </a:ext>
              </a:extLst>
            </p:cNvPr>
            <p:cNvSpPr/>
            <p:nvPr/>
          </p:nvSpPr>
          <p:spPr>
            <a:xfrm>
              <a:off x="-46067" y="-22443"/>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algn="ctr" defTabSz="609630"/>
              <a:r>
                <a:rPr lang="en-US" sz="6000" dirty="0">
                  <a:solidFill>
                    <a:schemeClr val="bg1"/>
                  </a:solidFill>
                  <a:latin typeface="Ballpoint" panose="020B0604020202020204" charset="0"/>
                </a:rPr>
                <a:t>Non-Base Years</a:t>
              </a:r>
            </a:p>
          </p:txBody>
        </p:sp>
        <p:sp>
          <p:nvSpPr>
            <p:cNvPr id="27" name="TextBox 5">
              <a:extLst>
                <a:ext uri="{FF2B5EF4-FFF2-40B4-BE49-F238E27FC236}">
                  <a16:creationId xmlns:a16="http://schemas.microsoft.com/office/drawing/2014/main" id="{DE36CF7D-B085-4DBF-925A-360BCECB29A5}"/>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28" name="TextBox 27">
            <a:extLst>
              <a:ext uri="{FF2B5EF4-FFF2-40B4-BE49-F238E27FC236}">
                <a16:creationId xmlns:a16="http://schemas.microsoft.com/office/drawing/2014/main" id="{50BF2C98-B32D-E2F7-3F20-5E36EB69E32A}"/>
              </a:ext>
            </a:extLst>
          </p:cNvPr>
          <p:cNvSpPr txBox="1"/>
          <p:nvPr/>
        </p:nvSpPr>
        <p:spPr>
          <a:xfrm>
            <a:off x="1252604" y="2085537"/>
            <a:ext cx="6976996" cy="1015663"/>
          </a:xfrm>
          <a:prstGeom prst="rect">
            <a:avLst/>
          </a:prstGeom>
          <a:noFill/>
        </p:spPr>
        <p:txBody>
          <a:bodyPr wrap="square" rtlCol="0">
            <a:spAutoFit/>
          </a:bodyPr>
          <a:lstStyle/>
          <a:p>
            <a:pPr algn="ctr"/>
            <a:r>
              <a:rPr lang="en-US" sz="6000" dirty="0">
                <a:solidFill>
                  <a:schemeClr val="bg1"/>
                </a:solidFill>
                <a:latin typeface="Ballpoint" panose="020B0604020202020204" charset="0"/>
              </a:rPr>
              <a:t>Base Year</a:t>
            </a:r>
          </a:p>
        </p:txBody>
      </p:sp>
      <p:sp>
        <p:nvSpPr>
          <p:cNvPr id="31" name="TextBox 30">
            <a:extLst>
              <a:ext uri="{FF2B5EF4-FFF2-40B4-BE49-F238E27FC236}">
                <a16:creationId xmlns:a16="http://schemas.microsoft.com/office/drawing/2014/main" id="{90D83D12-9BC0-896F-4F94-F6FFF47A440A}"/>
              </a:ext>
            </a:extLst>
          </p:cNvPr>
          <p:cNvSpPr txBox="1"/>
          <p:nvPr/>
        </p:nvSpPr>
        <p:spPr>
          <a:xfrm>
            <a:off x="1252604" y="3728278"/>
            <a:ext cx="7011443" cy="5398594"/>
          </a:xfrm>
          <a:prstGeom prst="rect">
            <a:avLst/>
          </a:prstGeom>
          <a:noFill/>
        </p:spPr>
        <p:txBody>
          <a:bodyPr wrap="square">
            <a:spAutoFit/>
          </a:bodyPr>
          <a:lstStyle/>
          <a:p>
            <a:pPr marL="745519" lvl="1" indent="-372759" algn="l">
              <a:buFont typeface="Arial"/>
              <a:buChar char="•"/>
            </a:pPr>
            <a:r>
              <a:rPr lang="en-US" sz="3453" dirty="0">
                <a:solidFill>
                  <a:srgbClr val="000000"/>
                </a:solidFill>
                <a:latin typeface="Ballpoint"/>
                <a:ea typeface="Ballpoint"/>
                <a:cs typeface="Ballpoint"/>
                <a:sym typeface="Ballpoint"/>
              </a:rPr>
              <a:t>Make Individual Student F/R eligibility determinations </a:t>
            </a:r>
          </a:p>
          <a:p>
            <a:pPr marL="1202719" lvl="2" indent="-372759">
              <a:lnSpc>
                <a:spcPts val="4834"/>
              </a:lnSpc>
              <a:buFont typeface="Arial"/>
              <a:buChar char="•"/>
            </a:pPr>
            <a:r>
              <a:rPr lang="en-US" sz="3453" dirty="0">
                <a:solidFill>
                  <a:srgbClr val="000000"/>
                </a:solidFill>
                <a:latin typeface="Ballpoint"/>
                <a:ea typeface="Ballpoint"/>
                <a:cs typeface="Ballpoint"/>
                <a:sym typeface="Ballpoint"/>
              </a:rPr>
              <a:t>DCMP &amp; Extensions</a:t>
            </a:r>
          </a:p>
          <a:p>
            <a:pPr marL="1202719" lvl="2" indent="-372759">
              <a:lnSpc>
                <a:spcPts val="4834"/>
              </a:lnSpc>
              <a:buFont typeface="Arial"/>
              <a:buChar char="•"/>
            </a:pPr>
            <a:r>
              <a:rPr lang="en-US" sz="3453" dirty="0">
                <a:solidFill>
                  <a:srgbClr val="000000"/>
                </a:solidFill>
                <a:latin typeface="Ballpoint"/>
                <a:ea typeface="Ballpoint"/>
                <a:cs typeface="Ballpoint"/>
                <a:sym typeface="Ballpoint"/>
              </a:rPr>
              <a:t>Other Categorically Eligible</a:t>
            </a:r>
          </a:p>
          <a:p>
            <a:pPr marL="1202719" lvl="2" indent="-372759">
              <a:lnSpc>
                <a:spcPts val="4834"/>
              </a:lnSpc>
              <a:buFont typeface="Arial"/>
              <a:buChar char="•"/>
            </a:pPr>
            <a:r>
              <a:rPr lang="en-US" sz="3453" dirty="0">
                <a:solidFill>
                  <a:srgbClr val="000000"/>
                </a:solidFill>
                <a:latin typeface="Ballpoint"/>
                <a:ea typeface="Ballpoint"/>
                <a:cs typeface="Ballpoint"/>
                <a:sym typeface="Ballpoint"/>
              </a:rPr>
              <a:t>Free/Reduced Income Applications</a:t>
            </a:r>
          </a:p>
          <a:p>
            <a:pPr marL="745519" lvl="1" indent="-372759" algn="ctr">
              <a:lnSpc>
                <a:spcPts val="4834"/>
              </a:lnSpc>
              <a:buFont typeface="Arial"/>
              <a:buChar char="•"/>
            </a:pPr>
            <a:r>
              <a:rPr lang="en-US" sz="3453" dirty="0">
                <a:solidFill>
                  <a:srgbClr val="000000"/>
                </a:solidFill>
                <a:latin typeface="Ballpoint"/>
                <a:ea typeface="Ballpoint"/>
                <a:cs typeface="Ballpoint"/>
                <a:sym typeface="Ballpoint"/>
              </a:rPr>
              <a:t>Use Benefit Issuance System to Count &amp; Claim Meals by Free, Reduced, and Paid Categories</a:t>
            </a:r>
          </a:p>
          <a:p>
            <a:pPr marL="745519" lvl="1" indent="-372759" algn="l">
              <a:lnSpc>
                <a:spcPts val="4834"/>
              </a:lnSpc>
              <a:buFont typeface="Arial"/>
              <a:buChar char="•"/>
            </a:pPr>
            <a:r>
              <a:rPr lang="en-US" sz="3453" dirty="0">
                <a:solidFill>
                  <a:srgbClr val="000000"/>
                </a:solidFill>
                <a:latin typeface="Ballpoint"/>
                <a:ea typeface="Ballpoint"/>
                <a:cs typeface="Ballpoint"/>
                <a:sym typeface="Ballpoint"/>
              </a:rPr>
              <a:t>Conduct Verification</a:t>
            </a:r>
          </a:p>
          <a:p>
            <a:pPr marL="745519" lvl="1" indent="-372759" algn="l">
              <a:lnSpc>
                <a:spcPts val="4834"/>
              </a:lnSpc>
              <a:buFont typeface="Arial"/>
              <a:buChar char="•"/>
            </a:pPr>
            <a:r>
              <a:rPr lang="en-US" sz="3453" dirty="0">
                <a:solidFill>
                  <a:srgbClr val="000000"/>
                </a:solidFill>
                <a:latin typeface="Ballpoint"/>
                <a:ea typeface="Ballpoint"/>
                <a:cs typeface="Ballpoint"/>
                <a:sym typeface="Ballpoint"/>
              </a:rPr>
              <a:t>SED reviews certifications</a:t>
            </a:r>
            <a:endParaRPr lang="en-US" sz="4000" dirty="0">
              <a:solidFill>
                <a:srgbClr val="000000"/>
              </a:solidFill>
              <a:latin typeface="Ballpoint"/>
              <a:ea typeface="Ballpoint"/>
              <a:cs typeface="Ballpoint"/>
              <a:sym typeface="Ballpoint"/>
            </a:endParaRPr>
          </a:p>
        </p:txBody>
      </p:sp>
      <p:sp>
        <p:nvSpPr>
          <p:cNvPr id="32" name="TextBox 31">
            <a:extLst>
              <a:ext uri="{FF2B5EF4-FFF2-40B4-BE49-F238E27FC236}">
                <a16:creationId xmlns:a16="http://schemas.microsoft.com/office/drawing/2014/main" id="{A54BA7B7-F739-FFFF-D706-28488AD70DA1}"/>
              </a:ext>
            </a:extLst>
          </p:cNvPr>
          <p:cNvSpPr txBox="1"/>
          <p:nvPr/>
        </p:nvSpPr>
        <p:spPr>
          <a:xfrm>
            <a:off x="10246682" y="2265977"/>
            <a:ext cx="6443596" cy="2554545"/>
          </a:xfrm>
          <a:prstGeom prst="rect">
            <a:avLst/>
          </a:prstGeom>
          <a:noFill/>
        </p:spPr>
        <p:txBody>
          <a:bodyPr wrap="square" rtlCol="0">
            <a:spAutoFit/>
          </a:bodyPr>
          <a:lstStyle/>
          <a:p>
            <a:pPr marL="874395" lvl="1" indent="-437197" algn="l">
              <a:buFont typeface="Arial"/>
              <a:buChar char="•"/>
            </a:pPr>
            <a:r>
              <a:rPr lang="en-US" sz="4000" dirty="0">
                <a:solidFill>
                  <a:srgbClr val="000000"/>
                </a:solidFill>
                <a:latin typeface="Ballpoint"/>
                <a:ea typeface="Ballpoint"/>
                <a:cs typeface="Ballpoint"/>
                <a:sym typeface="Ballpoint"/>
              </a:rPr>
              <a:t>Count and Claim total meals served</a:t>
            </a:r>
          </a:p>
          <a:p>
            <a:pPr marL="874395" lvl="1" indent="-437197" algn="l">
              <a:buFont typeface="Arial"/>
              <a:buChar char="•"/>
            </a:pPr>
            <a:r>
              <a:rPr lang="en-US" sz="4000" dirty="0">
                <a:solidFill>
                  <a:srgbClr val="000000"/>
                </a:solidFill>
                <a:latin typeface="Ballpoint"/>
                <a:ea typeface="Ballpoint"/>
                <a:cs typeface="Ballpoint"/>
                <a:sym typeface="Ballpoint"/>
              </a:rPr>
              <a:t>Monthly funding levels established in the base year are used in the subsequent three years</a:t>
            </a:r>
          </a:p>
        </p:txBody>
      </p:sp>
      <p:grpSp>
        <p:nvGrpSpPr>
          <p:cNvPr id="34" name="Group 3">
            <a:extLst>
              <a:ext uri="{FF2B5EF4-FFF2-40B4-BE49-F238E27FC236}">
                <a16:creationId xmlns:a16="http://schemas.microsoft.com/office/drawing/2014/main" id="{DB9DF930-9163-B47E-26C9-BF61ACC2BCA5}"/>
              </a:ext>
            </a:extLst>
          </p:cNvPr>
          <p:cNvGrpSpPr/>
          <p:nvPr/>
        </p:nvGrpSpPr>
        <p:grpSpPr>
          <a:xfrm>
            <a:off x="10032831" y="2831074"/>
            <a:ext cx="7143485" cy="3728660"/>
            <a:chOff x="-52018" y="-28575"/>
            <a:chExt cx="2231919" cy="753803"/>
          </a:xfrm>
        </p:grpSpPr>
        <p:sp>
          <p:nvSpPr>
            <p:cNvPr id="36" name="TextBox 5">
              <a:extLst>
                <a:ext uri="{FF2B5EF4-FFF2-40B4-BE49-F238E27FC236}">
                  <a16:creationId xmlns:a16="http://schemas.microsoft.com/office/drawing/2014/main" id="{C95D34EE-5574-92F5-54EB-B285A515DCF6}"/>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sp>
          <p:nvSpPr>
            <p:cNvPr id="35" name="Freeform 4">
              <a:extLst>
                <a:ext uri="{FF2B5EF4-FFF2-40B4-BE49-F238E27FC236}">
                  <a16:creationId xmlns:a16="http://schemas.microsoft.com/office/drawing/2014/main" id="{1055715A-BA6F-8303-6B41-76D7796A3C5D}"/>
                </a:ext>
              </a:extLst>
            </p:cNvPr>
            <p:cNvSpPr/>
            <p:nvPr/>
          </p:nvSpPr>
          <p:spPr>
            <a:xfrm>
              <a:off x="-52018" y="462148"/>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grpSp>
      <p:sp>
        <p:nvSpPr>
          <p:cNvPr id="33" name="TextBox 32">
            <a:extLst>
              <a:ext uri="{FF2B5EF4-FFF2-40B4-BE49-F238E27FC236}">
                <a16:creationId xmlns:a16="http://schemas.microsoft.com/office/drawing/2014/main" id="{05161270-52DF-CFF1-A9AD-ACF1AF7CBAA9}"/>
              </a:ext>
            </a:extLst>
          </p:cNvPr>
          <p:cNvSpPr txBox="1"/>
          <p:nvPr/>
        </p:nvSpPr>
        <p:spPr>
          <a:xfrm>
            <a:off x="10058400" y="5497163"/>
            <a:ext cx="6899236" cy="1015663"/>
          </a:xfrm>
          <a:prstGeom prst="rect">
            <a:avLst/>
          </a:prstGeom>
          <a:noFill/>
        </p:spPr>
        <p:txBody>
          <a:bodyPr wrap="square" rtlCol="0">
            <a:spAutoFit/>
          </a:bodyPr>
          <a:lstStyle/>
          <a:p>
            <a:pPr algn="ctr"/>
            <a:r>
              <a:rPr lang="en-US" sz="6000" dirty="0">
                <a:solidFill>
                  <a:schemeClr val="bg1"/>
                </a:solidFill>
                <a:latin typeface="Ballpoint" panose="020B0604020202020204" charset="0"/>
              </a:rPr>
              <a:t>ALL Years</a:t>
            </a:r>
          </a:p>
        </p:txBody>
      </p:sp>
      <p:grpSp>
        <p:nvGrpSpPr>
          <p:cNvPr id="37" name="Group 9">
            <a:extLst>
              <a:ext uri="{FF2B5EF4-FFF2-40B4-BE49-F238E27FC236}">
                <a16:creationId xmlns:a16="http://schemas.microsoft.com/office/drawing/2014/main" id="{4C600AB2-2499-A503-BC4C-E70CBCBB13DF}"/>
              </a:ext>
            </a:extLst>
          </p:cNvPr>
          <p:cNvGrpSpPr/>
          <p:nvPr/>
        </p:nvGrpSpPr>
        <p:grpSpPr>
          <a:xfrm>
            <a:off x="10061530" y="6743700"/>
            <a:ext cx="7010400" cy="2667000"/>
            <a:chOff x="0" y="0"/>
            <a:chExt cx="1981758" cy="1696986"/>
          </a:xfrm>
        </p:grpSpPr>
        <p:sp>
          <p:nvSpPr>
            <p:cNvPr id="38" name="Freeform 10">
              <a:extLst>
                <a:ext uri="{FF2B5EF4-FFF2-40B4-BE49-F238E27FC236}">
                  <a16:creationId xmlns:a16="http://schemas.microsoft.com/office/drawing/2014/main" id="{FBC9B73F-C7CF-9C46-6951-5D329CCB94CF}"/>
                </a:ext>
              </a:extLst>
            </p:cNvPr>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pPr defTabSz="609630"/>
              <a:endParaRPr lang="en-US" sz="1200" dirty="0">
                <a:solidFill>
                  <a:prstClr val="black"/>
                </a:solidFill>
                <a:latin typeface="Calibri"/>
              </a:endParaRPr>
            </a:p>
          </p:txBody>
        </p:sp>
        <p:sp>
          <p:nvSpPr>
            <p:cNvPr id="39" name="TextBox 11">
              <a:extLst>
                <a:ext uri="{FF2B5EF4-FFF2-40B4-BE49-F238E27FC236}">
                  <a16:creationId xmlns:a16="http://schemas.microsoft.com/office/drawing/2014/main" id="{BE667F32-DFCF-E740-3520-708A11DBF06F}"/>
                </a:ext>
              </a:extLst>
            </p:cNvPr>
            <p:cNvSpPr txBox="1"/>
            <p:nvPr/>
          </p:nvSpPr>
          <p:spPr>
            <a:xfrm>
              <a:off x="0" y="-28575"/>
              <a:ext cx="1981758" cy="1725561"/>
            </a:xfrm>
            <a:prstGeom prst="rect">
              <a:avLst/>
            </a:prstGeom>
          </p:spPr>
          <p:txBody>
            <a:bodyPr lIns="33867" tIns="33867" rIns="33867" bIns="33867" rtlCol="0" anchor="ctr"/>
            <a:lstStyle/>
            <a:p>
              <a:pPr algn="ctr" defTabSz="609630">
                <a:lnSpc>
                  <a:spcPts val="1356"/>
                </a:lnSpc>
              </a:pPr>
              <a:endParaRPr sz="1200">
                <a:solidFill>
                  <a:prstClr val="black"/>
                </a:solidFill>
                <a:latin typeface="Calibri"/>
              </a:endParaRPr>
            </a:p>
          </p:txBody>
        </p:sp>
      </p:grpSp>
      <p:sp>
        <p:nvSpPr>
          <p:cNvPr id="41" name="TextBox 40">
            <a:extLst>
              <a:ext uri="{FF2B5EF4-FFF2-40B4-BE49-F238E27FC236}">
                <a16:creationId xmlns:a16="http://schemas.microsoft.com/office/drawing/2014/main" id="{570324F9-150C-C8ED-33F3-E02100042167}"/>
              </a:ext>
            </a:extLst>
          </p:cNvPr>
          <p:cNvSpPr txBox="1"/>
          <p:nvPr/>
        </p:nvSpPr>
        <p:spPr>
          <a:xfrm>
            <a:off x="10037264" y="6582355"/>
            <a:ext cx="6862433" cy="3677930"/>
          </a:xfrm>
          <a:prstGeom prst="rect">
            <a:avLst/>
          </a:prstGeom>
          <a:noFill/>
        </p:spPr>
        <p:txBody>
          <a:bodyPr wrap="square">
            <a:spAutoFit/>
          </a:bodyPr>
          <a:lstStyle/>
          <a:p>
            <a:pPr marL="745519" lvl="1" indent="-372759" algn="l">
              <a:lnSpc>
                <a:spcPts val="4834"/>
              </a:lnSpc>
              <a:buFont typeface="Arial"/>
              <a:buChar char="•"/>
            </a:pPr>
            <a:endParaRPr lang="en-US" sz="4000" dirty="0">
              <a:solidFill>
                <a:srgbClr val="000000"/>
              </a:solidFill>
              <a:latin typeface="Ballpoint"/>
              <a:ea typeface="Ballpoint"/>
              <a:cs typeface="Ballpoint"/>
              <a:sym typeface="Ballpoint"/>
            </a:endParaRPr>
          </a:p>
          <a:p>
            <a:pPr marL="745519" lvl="1" indent="-372759" algn="l">
              <a:lnSpc>
                <a:spcPts val="4834"/>
              </a:lnSpc>
              <a:buFont typeface="Arial"/>
              <a:buChar char="•"/>
            </a:pPr>
            <a:r>
              <a:rPr lang="en-US" sz="4000" dirty="0">
                <a:solidFill>
                  <a:srgbClr val="000000"/>
                </a:solidFill>
                <a:latin typeface="Ballpoint"/>
                <a:ea typeface="Ballpoint"/>
                <a:cs typeface="Ballpoint"/>
                <a:sym typeface="Ballpoint"/>
              </a:rPr>
              <a:t>Provide all students free meals</a:t>
            </a:r>
          </a:p>
          <a:p>
            <a:pPr marL="745519" lvl="1" indent="-372759">
              <a:lnSpc>
                <a:spcPts val="4834"/>
              </a:lnSpc>
              <a:buFont typeface="Arial"/>
              <a:buChar char="•"/>
            </a:pPr>
            <a:r>
              <a:rPr lang="en-US" sz="4000" dirty="0">
                <a:solidFill>
                  <a:srgbClr val="C00000"/>
                </a:solidFill>
                <a:latin typeface="Ballpoint"/>
                <a:ea typeface="Ballpoint"/>
                <a:cs typeface="Ballpoint"/>
                <a:sym typeface="Ballpoint"/>
              </a:rPr>
              <a:t>Receive “free rate” reimbursement for all meals claimed </a:t>
            </a:r>
          </a:p>
          <a:p>
            <a:pPr marL="745519" lvl="1" indent="-372759" algn="l">
              <a:lnSpc>
                <a:spcPts val="4834"/>
              </a:lnSpc>
              <a:buFont typeface="Arial"/>
              <a:buChar char="•"/>
            </a:pPr>
            <a:endParaRPr lang="en-US" sz="4000" dirty="0">
              <a:solidFill>
                <a:srgbClr val="000000"/>
              </a:solidFill>
              <a:latin typeface="Ballpoint"/>
              <a:ea typeface="Ballpoint"/>
              <a:cs typeface="Ballpoint"/>
              <a:sym typeface="Ballpoint"/>
            </a:endParaRPr>
          </a:p>
          <a:p>
            <a:pPr marL="745519" lvl="1" indent="-372759" algn="l">
              <a:lnSpc>
                <a:spcPts val="4834"/>
              </a:lnSpc>
              <a:buFont typeface="Arial"/>
              <a:buChar char="•"/>
            </a:pPr>
            <a:endParaRPr lang="en-US" sz="1800" dirty="0">
              <a:solidFill>
                <a:srgbClr val="000000"/>
              </a:solidFill>
              <a:latin typeface="Ballpoint"/>
              <a:ea typeface="Ballpoint"/>
              <a:cs typeface="Ballpoint"/>
              <a:sym typeface="Ballpoint"/>
            </a:endParaRPr>
          </a:p>
        </p:txBody>
      </p:sp>
    </p:spTree>
    <p:extLst>
      <p:ext uri="{BB962C8B-B14F-4D97-AF65-F5344CB8AC3E}">
        <p14:creationId xmlns:p14="http://schemas.microsoft.com/office/powerpoint/2010/main" val="3900587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FD19CDE-9638-B9B9-8957-1B0968F0B4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2" name="TextBox 1">
            <a:extLst>
              <a:ext uri="{FF2B5EF4-FFF2-40B4-BE49-F238E27FC236}">
                <a16:creationId xmlns:a16="http://schemas.microsoft.com/office/drawing/2014/main" id="{24833C87-ABD1-FF86-B18D-2F87C9495508}"/>
              </a:ext>
            </a:extLst>
          </p:cNvPr>
          <p:cNvSpPr txBox="1"/>
          <p:nvPr/>
        </p:nvSpPr>
        <p:spPr>
          <a:xfrm>
            <a:off x="1644021" y="2844251"/>
            <a:ext cx="6858000" cy="6001643"/>
          </a:xfrm>
          <a:prstGeom prst="rect">
            <a:avLst/>
          </a:prstGeom>
          <a:noFill/>
        </p:spPr>
        <p:txBody>
          <a:bodyPr wrap="square" rtlCol="0">
            <a:spAutoFit/>
          </a:bodyPr>
          <a:lstStyle/>
          <a:p>
            <a:pPr marL="857250" indent="-857250">
              <a:buFont typeface="Arial" panose="020B0604020202020204" pitchFamily="34" charset="0"/>
              <a:buChar char="•"/>
            </a:pPr>
            <a:r>
              <a:rPr lang="en-US" sz="4800" dirty="0">
                <a:latin typeface="Ballpoint" panose="020B0604020202020204" charset="0"/>
              </a:rPr>
              <a:t>Only free and reduced price applications are needed</a:t>
            </a:r>
          </a:p>
          <a:p>
            <a:pPr marL="857250" indent="-857250">
              <a:buFont typeface="Arial" panose="020B0604020202020204" pitchFamily="34" charset="0"/>
              <a:buChar char="•"/>
            </a:pPr>
            <a:r>
              <a:rPr lang="en-US" sz="4800" dirty="0">
                <a:latin typeface="Ballpoint" panose="020B0604020202020204" charset="0"/>
              </a:rPr>
              <a:t>Families can be encouraged, but not forced to complete</a:t>
            </a:r>
          </a:p>
          <a:p>
            <a:pPr marL="857250" indent="-857250">
              <a:buFont typeface="Arial" panose="020B0604020202020204" pitchFamily="34" charset="0"/>
              <a:buChar char="•"/>
            </a:pPr>
            <a:r>
              <a:rPr lang="en-US" sz="4800" dirty="0">
                <a:latin typeface="Ballpoint" panose="020B0604020202020204" charset="0"/>
              </a:rPr>
              <a:t>Students that are directly certified or categorically eligible are determined fee without an application </a:t>
            </a:r>
          </a:p>
        </p:txBody>
      </p:sp>
      <p:sp>
        <p:nvSpPr>
          <p:cNvPr id="5" name="TextBox 4">
            <a:extLst>
              <a:ext uri="{FF2B5EF4-FFF2-40B4-BE49-F238E27FC236}">
                <a16:creationId xmlns:a16="http://schemas.microsoft.com/office/drawing/2014/main" id="{0FE7662B-C996-EB0F-FB6C-9221DEF1FAD6}"/>
              </a:ext>
            </a:extLst>
          </p:cNvPr>
          <p:cNvSpPr txBox="1"/>
          <p:nvPr/>
        </p:nvSpPr>
        <p:spPr>
          <a:xfrm>
            <a:off x="1366432" y="426082"/>
            <a:ext cx="11201400" cy="1446550"/>
          </a:xfrm>
          <a:prstGeom prst="rect">
            <a:avLst/>
          </a:prstGeom>
          <a:noFill/>
        </p:spPr>
        <p:txBody>
          <a:bodyPr wrap="square" rtlCol="0">
            <a:spAutoFit/>
          </a:bodyPr>
          <a:lstStyle/>
          <a:p>
            <a:r>
              <a:rPr lang="en-US" sz="8800" dirty="0">
                <a:latin typeface="Ballpoint" panose="020B0604020202020204" charset="0"/>
              </a:rPr>
              <a:t>APPLICATON REMINDERS</a:t>
            </a:r>
          </a:p>
        </p:txBody>
      </p:sp>
      <p:grpSp>
        <p:nvGrpSpPr>
          <p:cNvPr id="3" name="Group 9">
            <a:extLst>
              <a:ext uri="{FF2B5EF4-FFF2-40B4-BE49-F238E27FC236}">
                <a16:creationId xmlns:a16="http://schemas.microsoft.com/office/drawing/2014/main" id="{B85B8477-C605-4B78-C392-F4B869D3230B}"/>
              </a:ext>
            </a:extLst>
          </p:cNvPr>
          <p:cNvGrpSpPr/>
          <p:nvPr/>
        </p:nvGrpSpPr>
        <p:grpSpPr>
          <a:xfrm>
            <a:off x="1366432" y="2552700"/>
            <a:ext cx="7320368" cy="6442967"/>
            <a:chOff x="-25448" y="-28575"/>
            <a:chExt cx="2007206" cy="1766628"/>
          </a:xfrm>
        </p:grpSpPr>
        <p:sp>
          <p:nvSpPr>
            <p:cNvPr id="6" name="Freeform 10">
              <a:extLst>
                <a:ext uri="{FF2B5EF4-FFF2-40B4-BE49-F238E27FC236}">
                  <a16:creationId xmlns:a16="http://schemas.microsoft.com/office/drawing/2014/main" id="{E1C099CB-B790-1EE2-377C-4AE958B4C4BC}"/>
                </a:ext>
              </a:extLst>
            </p:cNvPr>
            <p:cNvSpPr/>
            <p:nvPr/>
          </p:nvSpPr>
          <p:spPr>
            <a:xfrm>
              <a:off x="-25448" y="41067"/>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endParaRPr lang="en-US" dirty="0"/>
            </a:p>
          </p:txBody>
        </p:sp>
        <p:sp>
          <p:nvSpPr>
            <p:cNvPr id="7" name="TextBox 11">
              <a:extLst>
                <a:ext uri="{FF2B5EF4-FFF2-40B4-BE49-F238E27FC236}">
                  <a16:creationId xmlns:a16="http://schemas.microsoft.com/office/drawing/2014/main" id="{0DB467F4-2730-C4F4-15E9-72992049F23C}"/>
                </a:ext>
              </a:extLst>
            </p:cNvPr>
            <p:cNvSpPr txBox="1"/>
            <p:nvPr/>
          </p:nvSpPr>
          <p:spPr>
            <a:xfrm>
              <a:off x="0" y="-28575"/>
              <a:ext cx="1981758" cy="1725561"/>
            </a:xfrm>
            <a:prstGeom prst="rect">
              <a:avLst/>
            </a:prstGeom>
          </p:spPr>
          <p:txBody>
            <a:bodyPr lIns="50800" tIns="50800" rIns="50800" bIns="50800" rtlCol="0" anchor="ctr"/>
            <a:lstStyle/>
            <a:p>
              <a:pPr algn="ctr">
                <a:lnSpc>
                  <a:spcPts val="2034"/>
                </a:lnSpc>
              </a:pPr>
              <a:endParaRPr/>
            </a:p>
          </p:txBody>
        </p:sp>
      </p:grpSp>
      <p:sp>
        <p:nvSpPr>
          <p:cNvPr id="8" name="Freeform 12">
            <a:extLst>
              <a:ext uri="{FF2B5EF4-FFF2-40B4-BE49-F238E27FC236}">
                <a16:creationId xmlns:a16="http://schemas.microsoft.com/office/drawing/2014/main" id="{78B2FCE1-2BDF-275D-E00C-C5CBB17199E6}"/>
              </a:ext>
            </a:extLst>
          </p:cNvPr>
          <p:cNvSpPr/>
          <p:nvPr/>
        </p:nvSpPr>
        <p:spPr>
          <a:xfrm>
            <a:off x="14720151" y="86494"/>
            <a:ext cx="2829850" cy="2720193"/>
          </a:xfrm>
          <a:custGeom>
            <a:avLst/>
            <a:gdLst/>
            <a:ahLst/>
            <a:cxnLst/>
            <a:rect l="l" t="t" r="r" b="b"/>
            <a:pathLst>
              <a:path w="2829850" h="2720193">
                <a:moveTo>
                  <a:pt x="0" y="0"/>
                </a:moveTo>
                <a:lnTo>
                  <a:pt x="2829850" y="0"/>
                </a:lnTo>
                <a:lnTo>
                  <a:pt x="2829850" y="2720193"/>
                </a:lnTo>
                <a:lnTo>
                  <a:pt x="0" y="2720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3">
            <a:extLst>
              <a:ext uri="{FF2B5EF4-FFF2-40B4-BE49-F238E27FC236}">
                <a16:creationId xmlns:a16="http://schemas.microsoft.com/office/drawing/2014/main" id="{2589E501-A299-02C8-1E34-7671086068A1}"/>
              </a:ext>
            </a:extLst>
          </p:cNvPr>
          <p:cNvSpPr/>
          <p:nvPr/>
        </p:nvSpPr>
        <p:spPr>
          <a:xfrm flipH="1">
            <a:off x="12567832" y="1422600"/>
            <a:ext cx="1101690" cy="1058999"/>
          </a:xfrm>
          <a:custGeom>
            <a:avLst/>
            <a:gdLst/>
            <a:ahLst/>
            <a:cxnLst/>
            <a:rect l="l" t="t" r="r" b="b"/>
            <a:pathLst>
              <a:path w="1101690" h="1058999">
                <a:moveTo>
                  <a:pt x="1101690" y="0"/>
                </a:moveTo>
                <a:lnTo>
                  <a:pt x="0" y="0"/>
                </a:lnTo>
                <a:lnTo>
                  <a:pt x="0" y="1058999"/>
                </a:lnTo>
                <a:lnTo>
                  <a:pt x="1101690" y="1058999"/>
                </a:lnTo>
                <a:lnTo>
                  <a:pt x="110169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9DA11562-92C9-CC26-0A36-4CF3E1AF7D71}"/>
              </a:ext>
            </a:extLst>
          </p:cNvPr>
          <p:cNvPicPr>
            <a:picLocks noChangeAspect="1"/>
          </p:cNvPicPr>
          <p:nvPr/>
        </p:nvPicPr>
        <p:blipFill>
          <a:blip r:embed="rId8"/>
          <a:srcRect t="1272" r="1936"/>
          <a:stretch/>
        </p:blipFill>
        <p:spPr>
          <a:xfrm>
            <a:off x="9943005" y="2844251"/>
            <a:ext cx="7717978" cy="6188980"/>
          </a:xfrm>
          <a:prstGeom prst="rect">
            <a:avLst/>
          </a:prstGeom>
        </p:spPr>
      </p:pic>
    </p:spTree>
    <p:extLst>
      <p:ext uri="{BB962C8B-B14F-4D97-AF65-F5344CB8AC3E}">
        <p14:creationId xmlns:p14="http://schemas.microsoft.com/office/powerpoint/2010/main" val="806132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3" name="TextBox 3"/>
          <p:cNvSpPr txBox="1"/>
          <p:nvPr/>
        </p:nvSpPr>
        <p:spPr>
          <a:xfrm>
            <a:off x="4380662" y="-65102"/>
            <a:ext cx="10709777" cy="1522853"/>
          </a:xfrm>
          <a:prstGeom prst="rect">
            <a:avLst/>
          </a:prstGeom>
        </p:spPr>
        <p:txBody>
          <a:bodyPr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P2 – End of 4 year Cycle</a:t>
            </a:r>
          </a:p>
        </p:txBody>
      </p:sp>
      <p:sp>
        <p:nvSpPr>
          <p:cNvPr id="4" name="TextBox 4"/>
          <p:cNvSpPr txBox="1"/>
          <p:nvPr/>
        </p:nvSpPr>
        <p:spPr>
          <a:xfrm>
            <a:off x="718886" y="2054049"/>
            <a:ext cx="8336154" cy="7721345"/>
          </a:xfrm>
          <a:prstGeom prst="rect">
            <a:avLst/>
          </a:prstGeom>
        </p:spPr>
        <p:txBody>
          <a:bodyPr lIns="0" tIns="0" rIns="0" bIns="0" rtlCol="0" anchor="t">
            <a:spAutoFit/>
          </a:bodyPr>
          <a:lstStyle/>
          <a:p>
            <a:pPr marL="824229" lvl="1" indent="-457200">
              <a:buFont typeface="Arial" panose="020B0604020202020204" pitchFamily="34" charset="0"/>
              <a:buChar char="•"/>
            </a:pPr>
            <a:r>
              <a:rPr lang="en-US" sz="5400" dirty="0">
                <a:solidFill>
                  <a:srgbClr val="000000"/>
                </a:solidFill>
                <a:latin typeface="Ballpoint"/>
                <a:ea typeface="Ballpoint"/>
                <a:cs typeface="Ballpoint"/>
                <a:sym typeface="Ballpoint"/>
              </a:rPr>
              <a:t>Conduct DCMP with April 1 enrollment for each P2 building </a:t>
            </a:r>
          </a:p>
          <a:p>
            <a:pPr marL="824229" lvl="1" indent="-457200">
              <a:lnSpc>
                <a:spcPct val="150000"/>
              </a:lnSpc>
              <a:buFont typeface="Arial" panose="020B0604020202020204" pitchFamily="34" charset="0"/>
              <a:buChar char="•"/>
            </a:pPr>
            <a:r>
              <a:rPr lang="en-US" sz="5400" dirty="0">
                <a:solidFill>
                  <a:srgbClr val="000000"/>
                </a:solidFill>
                <a:latin typeface="Ballpoint"/>
                <a:ea typeface="Ballpoint"/>
                <a:cs typeface="Ballpoint"/>
                <a:sym typeface="Ballpoint"/>
              </a:rPr>
              <a:t>Move buildings into CEP, if able </a:t>
            </a:r>
          </a:p>
          <a:p>
            <a:pPr marL="824229" lvl="1" indent="-457200">
              <a:lnSpc>
                <a:spcPct val="150000"/>
              </a:lnSpc>
              <a:buFont typeface="Arial" panose="020B0604020202020204" pitchFamily="34" charset="0"/>
              <a:buChar char="•"/>
            </a:pPr>
            <a:r>
              <a:rPr lang="en-US" sz="5400" dirty="0">
                <a:solidFill>
                  <a:srgbClr val="000000"/>
                </a:solidFill>
                <a:latin typeface="Ballpoint"/>
                <a:ea typeface="Ballpoint"/>
                <a:cs typeface="Ballpoint"/>
                <a:sym typeface="Ballpoint"/>
              </a:rPr>
              <a:t>Remaining P2 Buildings:</a:t>
            </a:r>
          </a:p>
          <a:p>
            <a:pPr marL="1281429" lvl="2" indent="-457200">
              <a:buFont typeface="Arial" panose="020B0604020202020204" pitchFamily="34" charset="0"/>
              <a:buChar char="•"/>
            </a:pPr>
            <a:r>
              <a:rPr lang="en-US" sz="5400" dirty="0">
                <a:solidFill>
                  <a:srgbClr val="000000"/>
                </a:solidFill>
                <a:latin typeface="Ballpoint"/>
                <a:ea typeface="Ballpoint"/>
                <a:cs typeface="Ballpoint"/>
                <a:sym typeface="Ballpoint"/>
              </a:rPr>
              <a:t>Request to extend base year funding levels for 4 more years, </a:t>
            </a:r>
            <a:r>
              <a:rPr lang="en-US" sz="5400" i="1" dirty="0">
                <a:solidFill>
                  <a:srgbClr val="000000"/>
                </a:solidFill>
                <a:latin typeface="Ballpoint"/>
                <a:ea typeface="Ballpoint"/>
                <a:cs typeface="Ballpoint"/>
                <a:sym typeface="Ballpoint"/>
              </a:rPr>
              <a:t>or</a:t>
            </a:r>
          </a:p>
          <a:p>
            <a:pPr marL="1281429" lvl="2" indent="-457200">
              <a:lnSpc>
                <a:spcPct val="150000"/>
              </a:lnSpc>
              <a:buFont typeface="Arial" panose="020B0604020202020204" pitchFamily="34" charset="0"/>
              <a:buChar char="•"/>
            </a:pPr>
            <a:r>
              <a:rPr lang="en-US" sz="5400" dirty="0">
                <a:solidFill>
                  <a:srgbClr val="000000"/>
                </a:solidFill>
                <a:latin typeface="Ballpoint"/>
                <a:ea typeface="Ballpoint"/>
                <a:cs typeface="Ballpoint"/>
                <a:sym typeface="Ballpoint"/>
              </a:rPr>
              <a:t>Start a new base year</a:t>
            </a:r>
          </a:p>
        </p:txBody>
      </p:sp>
      <p:sp>
        <p:nvSpPr>
          <p:cNvPr id="5" name="Freeform 5"/>
          <p:cNvSpPr/>
          <p:nvPr/>
        </p:nvSpPr>
        <p:spPr>
          <a:xfrm>
            <a:off x="16034545" y="7581567"/>
            <a:ext cx="2072951" cy="2396476"/>
          </a:xfrm>
          <a:custGeom>
            <a:avLst/>
            <a:gdLst/>
            <a:ahLst/>
            <a:cxnLst/>
            <a:rect l="l" t="t" r="r" b="b"/>
            <a:pathLst>
              <a:path w="2072951" h="2396476">
                <a:moveTo>
                  <a:pt x="0" y="0"/>
                </a:moveTo>
                <a:lnTo>
                  <a:pt x="2072952" y="0"/>
                </a:lnTo>
                <a:lnTo>
                  <a:pt x="2072952" y="2396475"/>
                </a:lnTo>
                <a:lnTo>
                  <a:pt x="0" y="2396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981200" y="-952500"/>
            <a:ext cx="3384898" cy="3564302"/>
          </a:xfrm>
          <a:custGeom>
            <a:avLst/>
            <a:gdLst/>
            <a:ahLst/>
            <a:cxnLst/>
            <a:rect l="l" t="t" r="r" b="b"/>
            <a:pathLst>
              <a:path w="3384898" h="3564302">
                <a:moveTo>
                  <a:pt x="0" y="0"/>
                </a:moveTo>
                <a:lnTo>
                  <a:pt x="3384898" y="0"/>
                </a:lnTo>
                <a:lnTo>
                  <a:pt x="3384898" y="3564302"/>
                </a:lnTo>
                <a:lnTo>
                  <a:pt x="0" y="3564302"/>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10392604" y="2344050"/>
            <a:ext cx="5603320" cy="7076244"/>
            <a:chOff x="0" y="0"/>
            <a:chExt cx="10121938" cy="12782656"/>
          </a:xfrm>
          <a:effectLst/>
        </p:grpSpPr>
        <p:sp>
          <p:nvSpPr>
            <p:cNvPr id="8" name="Freeform 8"/>
            <p:cNvSpPr/>
            <p:nvPr/>
          </p:nvSpPr>
          <p:spPr>
            <a:xfrm>
              <a:off x="0" y="0"/>
              <a:ext cx="10123208" cy="12782655"/>
            </a:xfrm>
            <a:custGeom>
              <a:avLst/>
              <a:gdLst/>
              <a:ahLst/>
              <a:cxnLst/>
              <a:rect l="l" t="t" r="r" b="b"/>
              <a:pathLst>
                <a:path w="10123208" h="12782655">
                  <a:moveTo>
                    <a:pt x="9540939" y="0"/>
                  </a:moveTo>
                  <a:lnTo>
                    <a:pt x="580999" y="0"/>
                  </a:lnTo>
                  <a:cubicBezTo>
                    <a:pt x="259122" y="0"/>
                    <a:pt x="0" y="327236"/>
                    <a:pt x="0" y="733724"/>
                  </a:cubicBezTo>
                  <a:lnTo>
                    <a:pt x="0" y="12051488"/>
                  </a:lnTo>
                  <a:cubicBezTo>
                    <a:pt x="0" y="12455420"/>
                    <a:pt x="259122" y="12782655"/>
                    <a:pt x="580999" y="12782655"/>
                  </a:cubicBezTo>
                  <a:lnTo>
                    <a:pt x="9542963" y="12782655"/>
                  </a:lnTo>
                  <a:cubicBezTo>
                    <a:pt x="9862817" y="12782655"/>
                    <a:pt x="10123208" y="12455420"/>
                    <a:pt x="10123208" y="12048931"/>
                  </a:cubicBezTo>
                  <a:lnTo>
                    <a:pt x="10123208" y="733724"/>
                  </a:lnTo>
                  <a:cubicBezTo>
                    <a:pt x="10121938" y="327236"/>
                    <a:pt x="9862817" y="0"/>
                    <a:pt x="9540939" y="0"/>
                  </a:cubicBezTo>
                  <a:close/>
                </a:path>
              </a:pathLst>
            </a:custGeom>
            <a:blipFill>
              <a:blip r:embed="rId7"/>
              <a:stretch>
                <a:fillRect t="-3240" b="-3240"/>
              </a:stretch>
            </a:blipFill>
          </p:spPr>
          <p:txBody>
            <a:bodyPr/>
            <a:lstStyle/>
            <a:p>
              <a:endParaRPr lang="en-US"/>
            </a:p>
          </p:txBody>
        </p:sp>
      </p:grpSp>
      <p:grpSp>
        <p:nvGrpSpPr>
          <p:cNvPr id="10" name="Group 9">
            <a:extLst>
              <a:ext uri="{FF2B5EF4-FFF2-40B4-BE49-F238E27FC236}">
                <a16:creationId xmlns:a16="http://schemas.microsoft.com/office/drawing/2014/main" id="{8AE9B636-07D9-E065-31B6-8F2BF1282EA2}"/>
              </a:ext>
            </a:extLst>
          </p:cNvPr>
          <p:cNvGrpSpPr/>
          <p:nvPr/>
        </p:nvGrpSpPr>
        <p:grpSpPr>
          <a:xfrm>
            <a:off x="871503" y="2180984"/>
            <a:ext cx="10918163" cy="8005635"/>
            <a:chOff x="-652238" y="-47770"/>
            <a:chExt cx="2633996" cy="1744756"/>
          </a:xfrm>
        </p:grpSpPr>
        <p:sp>
          <p:nvSpPr>
            <p:cNvPr id="11" name="Freeform 10">
              <a:extLst>
                <a:ext uri="{FF2B5EF4-FFF2-40B4-BE49-F238E27FC236}">
                  <a16:creationId xmlns:a16="http://schemas.microsoft.com/office/drawing/2014/main" id="{8EC1DE1C-3B2D-00FB-D708-332C68DE96BB}"/>
                </a:ext>
              </a:extLst>
            </p:cNvPr>
            <p:cNvSpPr/>
            <p:nvPr/>
          </p:nvSpPr>
          <p:spPr>
            <a:xfrm>
              <a:off x="-652238" y="-4777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1AAAA786-5C48-AF07-39A9-B4E4AC5DBE1A}"/>
                </a:ext>
              </a:extLst>
            </p:cNvPr>
            <p:cNvSpPr txBox="1"/>
            <p:nvPr/>
          </p:nvSpPr>
          <p:spPr>
            <a:xfrm>
              <a:off x="0" y="-28575"/>
              <a:ext cx="1981758" cy="1725561"/>
            </a:xfrm>
            <a:prstGeom prst="rect">
              <a:avLst/>
            </a:prstGeom>
          </p:spPr>
          <p:txBody>
            <a:bodyPr lIns="33867" tIns="33867" rIns="33867" bIns="33867" rtlCol="0" anchor="ctr"/>
            <a:lstStyle/>
            <a:p>
              <a:pPr algn="ctr" defTabSz="609630">
                <a:lnSpc>
                  <a:spcPts val="1356"/>
                </a:lnSpc>
              </a:pPr>
              <a:endParaRPr sz="1200">
                <a:solidFill>
                  <a:prstClr val="black"/>
                </a:solidFill>
                <a:latin typeface="Calibri"/>
              </a:endParaRPr>
            </a:p>
          </p:txBody>
        </p:sp>
      </p:grpSp>
      <p:grpSp>
        <p:nvGrpSpPr>
          <p:cNvPr id="13" name="Group 9">
            <a:extLst>
              <a:ext uri="{FF2B5EF4-FFF2-40B4-BE49-F238E27FC236}">
                <a16:creationId xmlns:a16="http://schemas.microsoft.com/office/drawing/2014/main" id="{680759FD-6FCB-044B-0C53-E278B0487920}"/>
              </a:ext>
            </a:extLst>
          </p:cNvPr>
          <p:cNvGrpSpPr/>
          <p:nvPr/>
        </p:nvGrpSpPr>
        <p:grpSpPr>
          <a:xfrm>
            <a:off x="10420894" y="2312939"/>
            <a:ext cx="5557227" cy="7076243"/>
            <a:chOff x="0" y="0"/>
            <a:chExt cx="1981758" cy="1696986"/>
          </a:xfrm>
        </p:grpSpPr>
        <p:sp>
          <p:nvSpPr>
            <p:cNvPr id="14" name="Freeform 10">
              <a:extLst>
                <a:ext uri="{FF2B5EF4-FFF2-40B4-BE49-F238E27FC236}">
                  <a16:creationId xmlns:a16="http://schemas.microsoft.com/office/drawing/2014/main" id="{A9B00265-1946-4419-A55D-92E97E987AFD}"/>
                </a:ext>
              </a:extLst>
            </p:cNvPr>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pPr defTabSz="609630"/>
              <a:endParaRPr lang="en-US" sz="1200" dirty="0">
                <a:solidFill>
                  <a:prstClr val="black"/>
                </a:solidFill>
                <a:latin typeface="Calibri"/>
              </a:endParaRPr>
            </a:p>
          </p:txBody>
        </p:sp>
        <p:sp>
          <p:nvSpPr>
            <p:cNvPr id="15" name="TextBox 11">
              <a:extLst>
                <a:ext uri="{FF2B5EF4-FFF2-40B4-BE49-F238E27FC236}">
                  <a16:creationId xmlns:a16="http://schemas.microsoft.com/office/drawing/2014/main" id="{46E336CA-CB3F-521A-00CE-1BB09BCE1357}"/>
                </a:ext>
              </a:extLst>
            </p:cNvPr>
            <p:cNvSpPr txBox="1"/>
            <p:nvPr/>
          </p:nvSpPr>
          <p:spPr>
            <a:xfrm>
              <a:off x="0" y="-28575"/>
              <a:ext cx="1981758" cy="1725561"/>
            </a:xfrm>
            <a:prstGeom prst="rect">
              <a:avLst/>
            </a:prstGeom>
          </p:spPr>
          <p:txBody>
            <a:bodyPr lIns="33867" tIns="33867" rIns="33867" bIns="33867" rtlCol="0" anchor="ctr"/>
            <a:lstStyle/>
            <a:p>
              <a:pPr algn="ctr" defTabSz="609630">
                <a:lnSpc>
                  <a:spcPts val="1356"/>
                </a:lnSpc>
              </a:pPr>
              <a:endParaRPr sz="1200">
                <a:solidFill>
                  <a:prstClr val="black"/>
                </a:solidFill>
                <a:latin typeface="Calibri"/>
              </a:endParaRPr>
            </a:p>
          </p:txBody>
        </p:sp>
      </p:grpSp>
      <p:grpSp>
        <p:nvGrpSpPr>
          <p:cNvPr id="16" name="Group 15">
            <a:extLst>
              <a:ext uri="{FF2B5EF4-FFF2-40B4-BE49-F238E27FC236}">
                <a16:creationId xmlns:a16="http://schemas.microsoft.com/office/drawing/2014/main" id="{AFB3B371-BAD6-B82D-725A-3CA48A389BD0}"/>
              </a:ext>
            </a:extLst>
          </p:cNvPr>
          <p:cNvGrpSpPr/>
          <p:nvPr/>
        </p:nvGrpSpPr>
        <p:grpSpPr>
          <a:xfrm>
            <a:off x="12420600" y="9049498"/>
            <a:ext cx="1938643" cy="536099"/>
            <a:chOff x="0" y="0"/>
            <a:chExt cx="2584858" cy="714799"/>
          </a:xfrm>
        </p:grpSpPr>
        <p:grpSp>
          <p:nvGrpSpPr>
            <p:cNvPr id="17" name="Group 16">
              <a:extLst>
                <a:ext uri="{FF2B5EF4-FFF2-40B4-BE49-F238E27FC236}">
                  <a16:creationId xmlns:a16="http://schemas.microsoft.com/office/drawing/2014/main" id="{3754A2BA-BA6E-98F5-D677-398586CE821A}"/>
                </a:ext>
              </a:extLst>
            </p:cNvPr>
            <p:cNvGrpSpPr/>
            <p:nvPr/>
          </p:nvGrpSpPr>
          <p:grpSpPr>
            <a:xfrm>
              <a:off x="0" y="0"/>
              <a:ext cx="2584858" cy="714799"/>
              <a:chOff x="0" y="0"/>
              <a:chExt cx="510589" cy="141195"/>
            </a:xfrm>
          </p:grpSpPr>
          <p:sp>
            <p:nvSpPr>
              <p:cNvPr id="19" name="Freeform 17">
                <a:extLst>
                  <a:ext uri="{FF2B5EF4-FFF2-40B4-BE49-F238E27FC236}">
                    <a16:creationId xmlns:a16="http://schemas.microsoft.com/office/drawing/2014/main" id="{169647C3-C4AC-B276-AA3C-BDA34A5A2C6B}"/>
                  </a:ext>
                </a:extLst>
              </p:cNvPr>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20" name="TextBox 18">
                <a:extLst>
                  <a:ext uri="{FF2B5EF4-FFF2-40B4-BE49-F238E27FC236}">
                    <a16:creationId xmlns:a16="http://schemas.microsoft.com/office/drawing/2014/main" id="{3F5879B4-F9ED-FA02-6F59-A8F0FA4461A4}"/>
                  </a:ext>
                </a:extLst>
              </p:cNvPr>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18" name="TextBox 19">
              <a:extLst>
                <a:ext uri="{FF2B5EF4-FFF2-40B4-BE49-F238E27FC236}">
                  <a16:creationId xmlns:a16="http://schemas.microsoft.com/office/drawing/2014/main" id="{947E5F5F-52DC-E0A4-EE55-AAE9579B92CC}"/>
                </a:ext>
              </a:extLst>
            </p:cNvPr>
            <p:cNvSpPr txBox="1"/>
            <p:nvPr/>
          </p:nvSpPr>
          <p:spPr>
            <a:xfrm>
              <a:off x="275623" y="46089"/>
              <a:ext cx="1967706" cy="519887"/>
            </a:xfrm>
            <a:prstGeom prst="rect">
              <a:avLst/>
            </a:prstGeom>
          </p:spPr>
          <p:txBody>
            <a:bodyPr lIns="0" tIns="0" rIns="0" bIns="0" rtlCol="0" anchor="t">
              <a:spAutoFit/>
            </a:bodyPr>
            <a:lstStyle/>
            <a:p>
              <a:pPr algn="ctr">
                <a:lnSpc>
                  <a:spcPts val="3434"/>
                </a:lnSpc>
                <a:spcBef>
                  <a:spcPct val="0"/>
                </a:spcBef>
              </a:pPr>
              <a:r>
                <a:rPr lang="en-US" sz="2453" dirty="0">
                  <a:solidFill>
                    <a:srgbClr val="000000"/>
                  </a:solidFill>
                  <a:latin typeface="Ballpoint"/>
                  <a:ea typeface="Ballpoint"/>
                  <a:cs typeface="Ballpoint"/>
                  <a:sym typeface="Ballpoint"/>
                </a:rPr>
                <a:t>Cambridge CSD</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6" name="Group 6"/>
          <p:cNvGrpSpPr/>
          <p:nvPr/>
        </p:nvGrpSpPr>
        <p:grpSpPr>
          <a:xfrm>
            <a:off x="9067721" y="598531"/>
            <a:ext cx="8963496" cy="9089937"/>
            <a:chOff x="-8358" y="-489399"/>
            <a:chExt cx="1990116" cy="2186385"/>
          </a:xfrm>
        </p:grpSpPr>
        <p:sp>
          <p:nvSpPr>
            <p:cNvPr id="7" name="Freeform 7"/>
            <p:cNvSpPr/>
            <p:nvPr/>
          </p:nvSpPr>
          <p:spPr>
            <a:xfrm>
              <a:off x="0" y="-489399"/>
              <a:ext cx="1981758" cy="2186385"/>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8" name="TextBox 8"/>
            <p:cNvSpPr txBox="1"/>
            <p:nvPr/>
          </p:nvSpPr>
          <p:spPr>
            <a:xfrm>
              <a:off x="-8358" y="-359483"/>
              <a:ext cx="1981758" cy="1830336"/>
            </a:xfrm>
            <a:prstGeom prst="rect">
              <a:avLst/>
            </a:prstGeom>
          </p:spPr>
          <p:txBody>
            <a:bodyPr lIns="50800" tIns="50800" rIns="50800" bIns="50800" rtlCol="0" anchor="ctr"/>
            <a:lstStyle/>
            <a:p>
              <a:pPr algn="ctr">
                <a:lnSpc>
                  <a:spcPts val="4694"/>
                </a:lnSpc>
              </a:pPr>
              <a:endParaRPr lang="en-US" sz="3353" dirty="0">
                <a:solidFill>
                  <a:srgbClr val="000000"/>
                </a:solidFill>
                <a:latin typeface="Ballpoint"/>
                <a:ea typeface="Ballpoint"/>
                <a:cs typeface="Ballpoint"/>
                <a:sym typeface="Ballpoint"/>
              </a:endParaRPr>
            </a:p>
            <a:p>
              <a:pPr algn="ctr">
                <a:lnSpc>
                  <a:spcPts val="2034"/>
                </a:lnSpc>
              </a:pPr>
              <a:endParaRPr lang="en-US" sz="3353" dirty="0">
                <a:solidFill>
                  <a:srgbClr val="000000"/>
                </a:solidFill>
                <a:latin typeface="Ballpoint"/>
                <a:ea typeface="Ballpoint"/>
                <a:cs typeface="Ballpoint"/>
                <a:sym typeface="Ballpoint"/>
              </a:endParaRPr>
            </a:p>
            <a:p>
              <a:pPr algn="ctr">
                <a:lnSpc>
                  <a:spcPts val="2034"/>
                </a:lnSpc>
              </a:pPr>
              <a:endParaRPr lang="en-US" sz="3353" dirty="0">
                <a:solidFill>
                  <a:srgbClr val="000000"/>
                </a:solidFill>
                <a:latin typeface="Ballpoint"/>
                <a:ea typeface="Ballpoint"/>
                <a:cs typeface="Ballpoint"/>
                <a:sym typeface="Ballpoint"/>
              </a:endParaRPr>
            </a:p>
          </p:txBody>
        </p:sp>
      </p:grpSp>
      <p:sp>
        <p:nvSpPr>
          <p:cNvPr id="9" name="Freeform 9"/>
          <p:cNvSpPr/>
          <p:nvPr/>
        </p:nvSpPr>
        <p:spPr>
          <a:xfrm>
            <a:off x="15531548" y="361954"/>
            <a:ext cx="2072951" cy="2396476"/>
          </a:xfrm>
          <a:custGeom>
            <a:avLst/>
            <a:gdLst/>
            <a:ahLst/>
            <a:cxnLst/>
            <a:rect l="l" t="t" r="r" b="b"/>
            <a:pathLst>
              <a:path w="2072951" h="2396476">
                <a:moveTo>
                  <a:pt x="0" y="0"/>
                </a:moveTo>
                <a:lnTo>
                  <a:pt x="2072952" y="0"/>
                </a:lnTo>
                <a:lnTo>
                  <a:pt x="2072952" y="2396475"/>
                </a:lnTo>
                <a:lnTo>
                  <a:pt x="0" y="2396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32834" y="3162300"/>
            <a:ext cx="8694583" cy="5448605"/>
          </a:xfrm>
          <a:custGeom>
            <a:avLst/>
            <a:gdLst/>
            <a:ahLst/>
            <a:cxnLst/>
            <a:rect l="l" t="t" r="r" b="b"/>
            <a:pathLst>
              <a:path w="8694583" h="5448605">
                <a:moveTo>
                  <a:pt x="0" y="0"/>
                </a:moveTo>
                <a:lnTo>
                  <a:pt x="8694583" y="0"/>
                </a:lnTo>
                <a:lnTo>
                  <a:pt x="8694583" y="5448605"/>
                </a:lnTo>
                <a:lnTo>
                  <a:pt x="0" y="5448605"/>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809089" y="361954"/>
            <a:ext cx="15118749" cy="1372171"/>
          </a:xfrm>
          <a:prstGeom prst="rect">
            <a:avLst/>
          </a:prstGeom>
        </p:spPr>
        <p:txBody>
          <a:bodyPr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SNAP OUTREACH</a:t>
            </a:r>
          </a:p>
        </p:txBody>
      </p:sp>
      <p:sp>
        <p:nvSpPr>
          <p:cNvPr id="14" name="TextBox 13">
            <a:extLst>
              <a:ext uri="{FF2B5EF4-FFF2-40B4-BE49-F238E27FC236}">
                <a16:creationId xmlns:a16="http://schemas.microsoft.com/office/drawing/2014/main" id="{2DAA4F88-50F9-79F5-CF1F-602BDE85D13B}"/>
              </a:ext>
            </a:extLst>
          </p:cNvPr>
          <p:cNvSpPr txBox="1"/>
          <p:nvPr/>
        </p:nvSpPr>
        <p:spPr>
          <a:xfrm>
            <a:off x="10039577" y="942349"/>
            <a:ext cx="6982139" cy="8402300"/>
          </a:xfrm>
          <a:prstGeom prst="rect">
            <a:avLst/>
          </a:prstGeom>
          <a:noFill/>
        </p:spPr>
        <p:txBody>
          <a:bodyPr wrap="square">
            <a:spAutoFit/>
          </a:bodyPr>
          <a:lstStyle/>
          <a:p>
            <a:r>
              <a:rPr lang="en-US" sz="6000" kern="100" dirty="0">
                <a:effectLst/>
                <a:latin typeface="Ballpoint" panose="020B0604020202020204" charset="0"/>
                <a:ea typeface="Aptos" panose="020B0004020202020204" pitchFamily="34" charset="0"/>
                <a:cs typeface="Times New Roman" panose="02020603050405020304" pitchFamily="18" charset="0"/>
              </a:rPr>
              <a:t>Families can apply</a:t>
            </a:r>
          </a:p>
          <a:p>
            <a:pPr marL="857250" indent="-857250">
              <a:buFont typeface="Wingdings" panose="05000000000000000000" pitchFamily="2" charset="2"/>
              <a:buChar char="v"/>
            </a:pPr>
            <a:r>
              <a:rPr lang="en-US" sz="6000" kern="100" dirty="0">
                <a:effectLst/>
                <a:latin typeface="Ballpoint" panose="020B0604020202020204" charset="0"/>
                <a:ea typeface="Aptos" panose="020B0004020202020204" pitchFamily="34" charset="0"/>
                <a:cs typeface="Times New Roman" panose="02020603050405020304" pitchFamily="18" charset="0"/>
              </a:rPr>
              <a:t> Online</a:t>
            </a:r>
            <a:endParaRPr lang="en-US" sz="6000" kern="100" dirty="0">
              <a:latin typeface="Ballpoint" panose="020B0604020202020204" charset="0"/>
              <a:ea typeface="Aptos" panose="020B0004020202020204" pitchFamily="34" charset="0"/>
              <a:cs typeface="Times New Roman" panose="02020603050405020304" pitchFamily="18" charset="0"/>
            </a:endParaRPr>
          </a:p>
          <a:p>
            <a:pPr marL="1314450" lvl="1" indent="-857250">
              <a:buFont typeface="Arial" panose="020B0604020202020204" pitchFamily="34" charset="0"/>
              <a:buChar char="•"/>
            </a:pPr>
            <a:r>
              <a:rPr lang="en-US" sz="6000" kern="100" dirty="0">
                <a:effectLst/>
                <a:latin typeface="Ballpoint" panose="020B0604020202020204" charset="0"/>
                <a:ea typeface="Aptos" panose="020B0004020202020204" pitchFamily="34" charset="0"/>
                <a:cs typeface="Times New Roman" panose="02020603050405020304" pitchFamily="18" charset="0"/>
              </a:rPr>
              <a:t>MyBenefits.ny.gov</a:t>
            </a:r>
            <a:endParaRPr lang="en-US" sz="6000" kern="100" dirty="0">
              <a:latin typeface="Ballpoint" panose="020B0604020202020204" charset="0"/>
              <a:ea typeface="Aptos" panose="020B0004020202020204" pitchFamily="34" charset="0"/>
              <a:cs typeface="Times New Roman" panose="02020603050405020304" pitchFamily="18" charset="0"/>
            </a:endParaRPr>
          </a:p>
          <a:p>
            <a:pPr marL="1314450" lvl="1" indent="-857250">
              <a:buFont typeface="Arial" panose="020B0604020202020204" pitchFamily="34" charset="0"/>
              <a:buChar char="•"/>
            </a:pPr>
            <a:r>
              <a:rPr lang="en-US" sz="6000" kern="100" dirty="0">
                <a:latin typeface="Ballpoint" panose="020B0604020202020204" charset="0"/>
                <a:cs typeface="Times New Roman" panose="02020603050405020304" pitchFamily="18" charset="0"/>
              </a:rPr>
              <a:t>Access.nyc.gov</a:t>
            </a:r>
          </a:p>
          <a:p>
            <a:pPr marL="857250" indent="-857250">
              <a:buFont typeface="Wingdings" panose="05000000000000000000" pitchFamily="2" charset="2"/>
              <a:buChar char="v"/>
            </a:pPr>
            <a:r>
              <a:rPr lang="en-US" sz="6000" kern="100" dirty="0">
                <a:latin typeface="Ballpoint" panose="020B0604020202020204" charset="0"/>
                <a:cs typeface="Times New Roman" panose="02020603050405020304" pitchFamily="18" charset="0"/>
              </a:rPr>
              <a:t>Paper Application</a:t>
            </a:r>
          </a:p>
          <a:p>
            <a:pPr marL="1314450" lvl="1" indent="-857250">
              <a:buFont typeface="Arial" panose="020B0604020202020204" pitchFamily="34" charset="0"/>
              <a:buChar char="•"/>
            </a:pPr>
            <a:r>
              <a:rPr lang="en-US" sz="6000" kern="100" dirty="0">
                <a:latin typeface="Ballpoint" panose="020B0604020202020204" charset="0"/>
                <a:cs typeface="Times New Roman" panose="02020603050405020304" pitchFamily="18" charset="0"/>
              </a:rPr>
              <a:t>Local Department of Social Services</a:t>
            </a:r>
          </a:p>
          <a:p>
            <a:pPr marL="857250" indent="-857250">
              <a:buFont typeface="Wingdings" panose="05000000000000000000" pitchFamily="2" charset="2"/>
              <a:buChar char="v"/>
            </a:pPr>
            <a:r>
              <a:rPr lang="en-US" sz="6000" kern="100" dirty="0">
                <a:latin typeface="Ballpoint" panose="020B0604020202020204" charset="0"/>
                <a:cs typeface="Times New Roman" panose="02020603050405020304" pitchFamily="18" charset="0"/>
              </a:rPr>
              <a:t>Application Assistance</a:t>
            </a:r>
          </a:p>
          <a:p>
            <a:pPr marL="1314450" lvl="1" indent="-857250">
              <a:buFont typeface="Arial" panose="020B0604020202020204" pitchFamily="34" charset="0"/>
              <a:buChar char="•"/>
            </a:pPr>
            <a:r>
              <a:rPr lang="en-US" sz="6000" kern="100" dirty="0">
                <a:latin typeface="Ballpoint" panose="020B0604020202020204" charset="0"/>
                <a:cs typeface="Times New Roman" panose="02020603050405020304" pitchFamily="18" charset="0"/>
              </a:rPr>
              <a:t>SnapHelpNY.org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3" name="Group 3"/>
          <p:cNvGrpSpPr/>
          <p:nvPr/>
        </p:nvGrpSpPr>
        <p:grpSpPr>
          <a:xfrm>
            <a:off x="1027426" y="2745996"/>
            <a:ext cx="8276811" cy="998883"/>
            <a:chOff x="0" y="0"/>
            <a:chExt cx="2179901" cy="263080"/>
          </a:xfrm>
        </p:grpSpPr>
        <p:sp>
          <p:nvSpPr>
            <p:cNvPr id="4" name="Freeform 4"/>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endParaRPr lang="en-US"/>
            </a:p>
          </p:txBody>
        </p:sp>
        <p:sp>
          <p:nvSpPr>
            <p:cNvPr id="5" name="TextBox 5"/>
            <p:cNvSpPr txBox="1"/>
            <p:nvPr/>
          </p:nvSpPr>
          <p:spPr>
            <a:xfrm>
              <a:off x="0" y="-28575"/>
              <a:ext cx="2179901" cy="291655"/>
            </a:xfrm>
            <a:prstGeom prst="rect">
              <a:avLst/>
            </a:prstGeom>
          </p:spPr>
          <p:txBody>
            <a:bodyPr lIns="50800" tIns="50800" rIns="50800" bIns="50800" rtlCol="0" anchor="ctr"/>
            <a:lstStyle/>
            <a:p>
              <a:pPr algn="ctr">
                <a:lnSpc>
                  <a:spcPts val="2034"/>
                </a:lnSpc>
              </a:pPr>
              <a:endParaRPr/>
            </a:p>
          </p:txBody>
        </p:sp>
      </p:grpSp>
      <p:grpSp>
        <p:nvGrpSpPr>
          <p:cNvPr id="6" name="Group 6"/>
          <p:cNvGrpSpPr/>
          <p:nvPr/>
        </p:nvGrpSpPr>
        <p:grpSpPr>
          <a:xfrm>
            <a:off x="10889435" y="2764998"/>
            <a:ext cx="6369865" cy="6369865"/>
            <a:chOff x="0" y="0"/>
            <a:chExt cx="6350000" cy="6350000"/>
          </a:xfrm>
        </p:grpSpPr>
        <p:sp>
          <p:nvSpPr>
            <p:cNvPr id="7" name="Freeform 7"/>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11167" r="-38896"/>
              </a:stretch>
            </a:blipFill>
            <a:ln w="76200" cap="sq">
              <a:solidFill>
                <a:srgbClr val="3C90C2"/>
              </a:solidFill>
              <a:prstDash val="solid"/>
              <a:miter/>
            </a:ln>
          </p:spPr>
          <p:txBody>
            <a:bodyPr/>
            <a:lstStyle/>
            <a:p>
              <a:endParaRPr lang="en-US"/>
            </a:p>
          </p:txBody>
        </p:sp>
      </p:grpSp>
      <p:sp>
        <p:nvSpPr>
          <p:cNvPr id="8" name="TextBox 8"/>
          <p:cNvSpPr txBox="1"/>
          <p:nvPr/>
        </p:nvSpPr>
        <p:spPr>
          <a:xfrm>
            <a:off x="860755" y="88588"/>
            <a:ext cx="15118749" cy="2744341"/>
          </a:xfrm>
          <a:prstGeom prst="rect">
            <a:avLst/>
          </a:prstGeom>
        </p:spPr>
        <p:txBody>
          <a:bodyPr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MAXIMIZE THE NUMBER OF STUDENTS ELIGIBLE FOR FEDERAL FREE MEALS</a:t>
            </a:r>
          </a:p>
        </p:txBody>
      </p:sp>
      <p:grpSp>
        <p:nvGrpSpPr>
          <p:cNvPr id="9" name="Group 9"/>
          <p:cNvGrpSpPr/>
          <p:nvPr/>
        </p:nvGrpSpPr>
        <p:grpSpPr>
          <a:xfrm>
            <a:off x="1552052" y="3050034"/>
            <a:ext cx="7227558" cy="6188980"/>
            <a:chOff x="0" y="0"/>
            <a:chExt cx="1981758" cy="1696986"/>
          </a:xfrm>
        </p:grpSpPr>
        <p:sp>
          <p:nvSpPr>
            <p:cNvPr id="10" name="Freeform 10"/>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endParaRPr lang="en-US" dirty="0"/>
            </a:p>
          </p:txBody>
        </p:sp>
        <p:sp>
          <p:nvSpPr>
            <p:cNvPr id="11" name="TextBox 11"/>
            <p:cNvSpPr txBox="1"/>
            <p:nvPr/>
          </p:nvSpPr>
          <p:spPr>
            <a:xfrm>
              <a:off x="0" y="-28575"/>
              <a:ext cx="1981758" cy="1725561"/>
            </a:xfrm>
            <a:prstGeom prst="rect">
              <a:avLst/>
            </a:prstGeom>
          </p:spPr>
          <p:txBody>
            <a:bodyPr lIns="50800" tIns="50800" rIns="50800" bIns="50800" rtlCol="0" anchor="ctr"/>
            <a:lstStyle/>
            <a:p>
              <a:pPr algn="ctr">
                <a:lnSpc>
                  <a:spcPts val="2034"/>
                </a:lnSpc>
              </a:pPr>
              <a:endParaRPr/>
            </a:p>
          </p:txBody>
        </p:sp>
      </p:grpSp>
      <p:sp>
        <p:nvSpPr>
          <p:cNvPr id="12" name="TextBox 12"/>
          <p:cNvSpPr txBox="1"/>
          <p:nvPr/>
        </p:nvSpPr>
        <p:spPr>
          <a:xfrm>
            <a:off x="1474858" y="4200248"/>
            <a:ext cx="7304752" cy="4539704"/>
          </a:xfrm>
          <a:prstGeom prst="rect">
            <a:avLst/>
          </a:prstGeom>
        </p:spPr>
        <p:txBody>
          <a:bodyPr wrap="square" lIns="0" tIns="0" rIns="0" bIns="0" rtlCol="0" anchor="t">
            <a:spAutoFit/>
          </a:bodyPr>
          <a:lstStyle/>
          <a:p>
            <a:pPr marL="356238" lvl="1" algn="l">
              <a:lnSpc>
                <a:spcPts val="4620"/>
              </a:lnSpc>
            </a:pPr>
            <a:r>
              <a:rPr lang="en-US" sz="6000" dirty="0">
                <a:solidFill>
                  <a:srgbClr val="000000"/>
                </a:solidFill>
                <a:latin typeface="Ballpoint"/>
                <a:ea typeface="Ballpoint"/>
                <a:cs typeface="Ballpoint"/>
                <a:sym typeface="Ballpoint"/>
              </a:rPr>
              <a:t>Conduct DCMP at least three times a year:</a:t>
            </a:r>
          </a:p>
          <a:p>
            <a:pPr marL="356238" lvl="1" algn="l">
              <a:lnSpc>
                <a:spcPts val="4620"/>
              </a:lnSpc>
            </a:pPr>
            <a:endParaRPr lang="en-US" sz="6000" dirty="0">
              <a:solidFill>
                <a:srgbClr val="000000"/>
              </a:solidFill>
              <a:latin typeface="Ballpoint"/>
              <a:ea typeface="Ballpoint"/>
              <a:cs typeface="Ballpoint"/>
              <a:sym typeface="Ballpoint"/>
            </a:endParaRPr>
          </a:p>
          <a:p>
            <a:pPr marL="1499238" lvl="1" indent="-1143000">
              <a:buFont typeface="+mj-lt"/>
              <a:buAutoNum type="arabicPeriod"/>
            </a:pPr>
            <a:r>
              <a:rPr lang="en-US" sz="6000" dirty="0">
                <a:solidFill>
                  <a:srgbClr val="000000"/>
                </a:solidFill>
                <a:latin typeface="Ballpoint"/>
                <a:ea typeface="Ballpoint"/>
                <a:cs typeface="Ballpoint"/>
                <a:sym typeface="Ballpoint"/>
              </a:rPr>
              <a:t>Beginning of School Year</a:t>
            </a:r>
          </a:p>
          <a:p>
            <a:pPr marL="1499238" lvl="1" indent="-1143000">
              <a:buFont typeface="+mj-lt"/>
              <a:buAutoNum type="arabicPeriod"/>
            </a:pPr>
            <a:r>
              <a:rPr lang="en-US" sz="6000" dirty="0">
                <a:solidFill>
                  <a:srgbClr val="000000"/>
                </a:solidFill>
                <a:latin typeface="Ballpoint"/>
                <a:ea typeface="Ballpoint"/>
                <a:cs typeface="Ballpoint"/>
                <a:sym typeface="Ballpoint"/>
              </a:rPr>
              <a:t>December/January</a:t>
            </a:r>
          </a:p>
          <a:p>
            <a:pPr marL="1499238" lvl="1" indent="-1143000">
              <a:buFont typeface="+mj-lt"/>
              <a:buAutoNum type="arabicPeriod"/>
            </a:pPr>
            <a:r>
              <a:rPr lang="en-US" sz="6000" dirty="0">
                <a:solidFill>
                  <a:srgbClr val="000000"/>
                </a:solidFill>
                <a:latin typeface="Ballpoint"/>
                <a:ea typeface="Ballpoint"/>
                <a:cs typeface="Ballpoint"/>
                <a:sym typeface="Ballpoint"/>
              </a:rPr>
              <a:t>April </a:t>
            </a:r>
          </a:p>
        </p:txBody>
      </p:sp>
      <p:sp>
        <p:nvSpPr>
          <p:cNvPr id="13" name="Freeform 13"/>
          <p:cNvSpPr/>
          <p:nvPr/>
        </p:nvSpPr>
        <p:spPr>
          <a:xfrm rot="1165391">
            <a:off x="8093316" y="6702772"/>
            <a:ext cx="1831741" cy="2526539"/>
          </a:xfrm>
          <a:custGeom>
            <a:avLst/>
            <a:gdLst/>
            <a:ahLst/>
            <a:cxnLst/>
            <a:rect l="l" t="t" r="r" b="b"/>
            <a:pathLst>
              <a:path w="1831741" h="2526539">
                <a:moveTo>
                  <a:pt x="0" y="0"/>
                </a:moveTo>
                <a:lnTo>
                  <a:pt x="1831740" y="0"/>
                </a:lnTo>
                <a:lnTo>
                  <a:pt x="1831740" y="2526539"/>
                </a:lnTo>
                <a:lnTo>
                  <a:pt x="0" y="2526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p:nvPr/>
        </p:nvGrpSpPr>
        <p:grpSpPr>
          <a:xfrm>
            <a:off x="12863172" y="8894211"/>
            <a:ext cx="1938643" cy="536099"/>
            <a:chOff x="0" y="0"/>
            <a:chExt cx="2584858" cy="714799"/>
          </a:xfrm>
        </p:grpSpPr>
        <p:grpSp>
          <p:nvGrpSpPr>
            <p:cNvPr id="16" name="Group 16"/>
            <p:cNvGrpSpPr/>
            <p:nvPr/>
          </p:nvGrpSpPr>
          <p:grpSpPr>
            <a:xfrm>
              <a:off x="0" y="0"/>
              <a:ext cx="2584858" cy="714799"/>
              <a:chOff x="0" y="0"/>
              <a:chExt cx="510589" cy="141195"/>
            </a:xfrm>
          </p:grpSpPr>
          <p:sp>
            <p:nvSpPr>
              <p:cNvPr id="17" name="Freeform 17"/>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18" name="TextBox 18"/>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19" name="TextBox 19"/>
            <p:cNvSpPr txBox="1"/>
            <p:nvPr/>
          </p:nvSpPr>
          <p:spPr>
            <a:xfrm>
              <a:off x="275623" y="46090"/>
              <a:ext cx="1967706" cy="593197"/>
            </a:xfrm>
            <a:prstGeom prst="rect">
              <a:avLst/>
            </a:prstGeom>
          </p:spPr>
          <p:txBody>
            <a:bodyPr lIns="0" tIns="0" rIns="0" bIns="0" rtlCol="0" anchor="t">
              <a:spAutoFit/>
            </a:bodyPr>
            <a:lstStyle/>
            <a:p>
              <a:pPr algn="ctr">
                <a:lnSpc>
                  <a:spcPts val="3434"/>
                </a:lnSpc>
                <a:spcBef>
                  <a:spcPct val="0"/>
                </a:spcBef>
              </a:pPr>
              <a:r>
                <a:rPr lang="en-US" sz="2453">
                  <a:solidFill>
                    <a:srgbClr val="000000"/>
                  </a:solidFill>
                  <a:latin typeface="Ballpoint"/>
                  <a:ea typeface="Ballpoint"/>
                  <a:cs typeface="Ballpoint"/>
                  <a:sym typeface="Ballpoint"/>
                </a:rPr>
                <a:t>Salem CSD</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3" name="Freeform 3"/>
          <p:cNvSpPr/>
          <p:nvPr/>
        </p:nvSpPr>
        <p:spPr>
          <a:xfrm>
            <a:off x="472745" y="2813833"/>
            <a:ext cx="5632954" cy="5632954"/>
          </a:xfrm>
          <a:custGeom>
            <a:avLst/>
            <a:gdLst/>
            <a:ahLst/>
            <a:cxnLst/>
            <a:rect l="l" t="t" r="r" b="b"/>
            <a:pathLst>
              <a:path w="5632954" h="5632954">
                <a:moveTo>
                  <a:pt x="0" y="0"/>
                </a:moveTo>
                <a:lnTo>
                  <a:pt x="5632955" y="0"/>
                </a:lnTo>
                <a:lnTo>
                  <a:pt x="5632955" y="5632955"/>
                </a:lnTo>
                <a:lnTo>
                  <a:pt x="0" y="563295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657225"/>
            <a:ext cx="10709777" cy="1816101"/>
          </a:xfrm>
          <a:prstGeom prst="rect">
            <a:avLst/>
          </a:prstGeom>
        </p:spPr>
        <p:txBody>
          <a:bodyPr lIns="0" tIns="0" rIns="0" bIns="0" rtlCol="0" anchor="t">
            <a:spAutoFit/>
          </a:bodyPr>
          <a:lstStyle/>
          <a:p>
            <a:pPr algn="ctr">
              <a:lnSpc>
                <a:spcPts val="13299"/>
              </a:lnSpc>
            </a:pPr>
            <a:r>
              <a:rPr lang="en-US" sz="9499">
                <a:solidFill>
                  <a:srgbClr val="000000"/>
                </a:solidFill>
                <a:latin typeface="Ballpoint"/>
                <a:ea typeface="Ballpoint"/>
                <a:cs typeface="Ballpoint"/>
                <a:sym typeface="Ballpoint"/>
              </a:rPr>
              <a:t>COMMUNICATION TO FAMILIES</a:t>
            </a:r>
          </a:p>
        </p:txBody>
      </p:sp>
      <p:grpSp>
        <p:nvGrpSpPr>
          <p:cNvPr id="5" name="Group 5"/>
          <p:cNvGrpSpPr/>
          <p:nvPr/>
        </p:nvGrpSpPr>
        <p:grpSpPr>
          <a:xfrm>
            <a:off x="6537215" y="4348561"/>
            <a:ext cx="5213571" cy="1523023"/>
            <a:chOff x="0" y="-45616"/>
            <a:chExt cx="1373122" cy="401125"/>
          </a:xfrm>
        </p:grpSpPr>
        <p:sp>
          <p:nvSpPr>
            <p:cNvPr id="6" name="Freeform 6"/>
            <p:cNvSpPr/>
            <p:nvPr/>
          </p:nvSpPr>
          <p:spPr>
            <a:xfrm>
              <a:off x="0" y="0"/>
              <a:ext cx="1373122" cy="258250"/>
            </a:xfrm>
            <a:custGeom>
              <a:avLst/>
              <a:gdLst/>
              <a:ahLst/>
              <a:cxnLst/>
              <a:rect l="l" t="t" r="r" b="b"/>
              <a:pathLst>
                <a:path w="1373122" h="258250">
                  <a:moveTo>
                    <a:pt x="22274" y="0"/>
                  </a:moveTo>
                  <a:lnTo>
                    <a:pt x="1350847" y="0"/>
                  </a:lnTo>
                  <a:cubicBezTo>
                    <a:pt x="1363149" y="0"/>
                    <a:pt x="1373122" y="9973"/>
                    <a:pt x="1373122" y="22274"/>
                  </a:cubicBezTo>
                  <a:lnTo>
                    <a:pt x="1373122" y="235976"/>
                  </a:lnTo>
                  <a:cubicBezTo>
                    <a:pt x="1373122" y="241883"/>
                    <a:pt x="1370775" y="247549"/>
                    <a:pt x="1366597" y="251726"/>
                  </a:cubicBezTo>
                  <a:cubicBezTo>
                    <a:pt x="1362420" y="255903"/>
                    <a:pt x="1356755" y="258250"/>
                    <a:pt x="1350847" y="258250"/>
                  </a:cubicBezTo>
                  <a:lnTo>
                    <a:pt x="22274" y="258250"/>
                  </a:lnTo>
                  <a:cubicBezTo>
                    <a:pt x="16367" y="258250"/>
                    <a:pt x="10701" y="255903"/>
                    <a:pt x="6524" y="251726"/>
                  </a:cubicBezTo>
                  <a:cubicBezTo>
                    <a:pt x="2347" y="247549"/>
                    <a:pt x="0" y="241883"/>
                    <a:pt x="0" y="235976"/>
                  </a:cubicBezTo>
                  <a:lnTo>
                    <a:pt x="0" y="22274"/>
                  </a:lnTo>
                  <a:cubicBezTo>
                    <a:pt x="0" y="16367"/>
                    <a:pt x="2347" y="10701"/>
                    <a:pt x="6524" y="6524"/>
                  </a:cubicBezTo>
                  <a:cubicBezTo>
                    <a:pt x="10701" y="2347"/>
                    <a:pt x="16367" y="0"/>
                    <a:pt x="22274" y="0"/>
                  </a:cubicBezTo>
                  <a:close/>
                </a:path>
              </a:pathLst>
            </a:custGeom>
            <a:solidFill>
              <a:srgbClr val="3C90C2"/>
            </a:solidFill>
          </p:spPr>
          <p:txBody>
            <a:bodyPr/>
            <a:lstStyle/>
            <a:p>
              <a:endParaRPr lang="en-US"/>
            </a:p>
          </p:txBody>
        </p:sp>
        <p:sp>
          <p:nvSpPr>
            <p:cNvPr id="7" name="TextBox 7"/>
            <p:cNvSpPr txBox="1"/>
            <p:nvPr/>
          </p:nvSpPr>
          <p:spPr>
            <a:xfrm>
              <a:off x="0" y="-45616"/>
              <a:ext cx="1373122" cy="401125"/>
            </a:xfrm>
            <a:prstGeom prst="rect">
              <a:avLst/>
            </a:prstGeom>
          </p:spPr>
          <p:txBody>
            <a:bodyPr lIns="50800" tIns="50800" rIns="50800" bIns="50800" rtlCol="0" anchor="ctr"/>
            <a:lstStyle/>
            <a:p>
              <a:pPr algn="ctr">
                <a:lnSpc>
                  <a:spcPts val="4899"/>
                </a:lnSpc>
              </a:pPr>
              <a:r>
                <a:rPr lang="en-US" sz="3499" dirty="0">
                  <a:solidFill>
                    <a:srgbClr val="000000"/>
                  </a:solidFill>
                  <a:latin typeface="Ballpoint"/>
                  <a:ea typeface="Ballpoint"/>
                  <a:cs typeface="Ballpoint"/>
                  <a:sym typeface="Ballpoint"/>
                </a:rPr>
                <a:t>Public Announcement/Media Release</a:t>
              </a:r>
            </a:p>
            <a:p>
              <a:pPr algn="ctr">
                <a:lnSpc>
                  <a:spcPts val="2034"/>
                </a:lnSpc>
              </a:pPr>
              <a:endParaRPr lang="en-US" sz="3499" dirty="0">
                <a:solidFill>
                  <a:srgbClr val="000000"/>
                </a:solidFill>
                <a:latin typeface="Ballpoint"/>
                <a:ea typeface="Ballpoint"/>
                <a:cs typeface="Ballpoint"/>
                <a:sym typeface="Ballpoint"/>
              </a:endParaRPr>
            </a:p>
          </p:txBody>
        </p:sp>
      </p:grpSp>
      <p:grpSp>
        <p:nvGrpSpPr>
          <p:cNvPr id="8" name="Group 8"/>
          <p:cNvGrpSpPr/>
          <p:nvPr/>
        </p:nvGrpSpPr>
        <p:grpSpPr>
          <a:xfrm>
            <a:off x="6578444" y="6107967"/>
            <a:ext cx="5213571" cy="980544"/>
            <a:chOff x="0" y="0"/>
            <a:chExt cx="1373122" cy="258250"/>
          </a:xfrm>
        </p:grpSpPr>
        <p:sp>
          <p:nvSpPr>
            <p:cNvPr id="9" name="Freeform 9"/>
            <p:cNvSpPr/>
            <p:nvPr/>
          </p:nvSpPr>
          <p:spPr>
            <a:xfrm>
              <a:off x="0" y="0"/>
              <a:ext cx="1373122" cy="258250"/>
            </a:xfrm>
            <a:custGeom>
              <a:avLst/>
              <a:gdLst/>
              <a:ahLst/>
              <a:cxnLst/>
              <a:rect l="l" t="t" r="r" b="b"/>
              <a:pathLst>
                <a:path w="1373122" h="258250">
                  <a:moveTo>
                    <a:pt x="22274" y="0"/>
                  </a:moveTo>
                  <a:lnTo>
                    <a:pt x="1350847" y="0"/>
                  </a:lnTo>
                  <a:cubicBezTo>
                    <a:pt x="1363149" y="0"/>
                    <a:pt x="1373122" y="9973"/>
                    <a:pt x="1373122" y="22274"/>
                  </a:cubicBezTo>
                  <a:lnTo>
                    <a:pt x="1373122" y="235976"/>
                  </a:lnTo>
                  <a:cubicBezTo>
                    <a:pt x="1373122" y="241883"/>
                    <a:pt x="1370775" y="247549"/>
                    <a:pt x="1366597" y="251726"/>
                  </a:cubicBezTo>
                  <a:cubicBezTo>
                    <a:pt x="1362420" y="255903"/>
                    <a:pt x="1356755" y="258250"/>
                    <a:pt x="1350847" y="258250"/>
                  </a:cubicBezTo>
                  <a:lnTo>
                    <a:pt x="22274" y="258250"/>
                  </a:lnTo>
                  <a:cubicBezTo>
                    <a:pt x="16367" y="258250"/>
                    <a:pt x="10701" y="255903"/>
                    <a:pt x="6524" y="251726"/>
                  </a:cubicBezTo>
                  <a:cubicBezTo>
                    <a:pt x="2347" y="247549"/>
                    <a:pt x="0" y="241883"/>
                    <a:pt x="0" y="235976"/>
                  </a:cubicBezTo>
                  <a:lnTo>
                    <a:pt x="0" y="22274"/>
                  </a:lnTo>
                  <a:cubicBezTo>
                    <a:pt x="0" y="16367"/>
                    <a:pt x="2347" y="10701"/>
                    <a:pt x="6524" y="6524"/>
                  </a:cubicBezTo>
                  <a:cubicBezTo>
                    <a:pt x="10701" y="2347"/>
                    <a:pt x="16367" y="0"/>
                    <a:pt x="22274" y="0"/>
                  </a:cubicBezTo>
                  <a:close/>
                </a:path>
              </a:pathLst>
            </a:custGeom>
            <a:solidFill>
              <a:srgbClr val="3C90C2"/>
            </a:solidFill>
          </p:spPr>
          <p:txBody>
            <a:bodyPr/>
            <a:lstStyle/>
            <a:p>
              <a:endParaRPr lang="en-US"/>
            </a:p>
          </p:txBody>
        </p:sp>
        <p:sp>
          <p:nvSpPr>
            <p:cNvPr id="10" name="TextBox 10"/>
            <p:cNvSpPr txBox="1"/>
            <p:nvPr/>
          </p:nvSpPr>
          <p:spPr>
            <a:xfrm>
              <a:off x="0" y="-142875"/>
              <a:ext cx="1373122" cy="401125"/>
            </a:xfrm>
            <a:prstGeom prst="rect">
              <a:avLst/>
            </a:prstGeom>
          </p:spPr>
          <p:txBody>
            <a:bodyPr lIns="50800" tIns="50800" rIns="50800" bIns="50800" rtlCol="0" anchor="ctr"/>
            <a:lstStyle/>
            <a:p>
              <a:pPr algn="ctr">
                <a:lnSpc>
                  <a:spcPts val="4899"/>
                </a:lnSpc>
              </a:pPr>
              <a:endParaRPr lang="en-US" sz="3499" dirty="0">
                <a:solidFill>
                  <a:srgbClr val="000000"/>
                </a:solidFill>
                <a:latin typeface="Ballpoint"/>
                <a:ea typeface="Ballpoint"/>
                <a:cs typeface="Ballpoint"/>
                <a:sym typeface="Ballpoint"/>
              </a:endParaRPr>
            </a:p>
            <a:p>
              <a:pPr algn="ctr">
                <a:lnSpc>
                  <a:spcPts val="4899"/>
                </a:lnSpc>
              </a:pPr>
              <a:r>
                <a:rPr lang="en-US" sz="3499" dirty="0">
                  <a:solidFill>
                    <a:srgbClr val="000000"/>
                  </a:solidFill>
                  <a:latin typeface="Ballpoint"/>
                  <a:ea typeface="Ballpoint"/>
                  <a:cs typeface="Ballpoint"/>
                  <a:sym typeface="Ballpoint"/>
                </a:rPr>
                <a:t>Parent Letter</a:t>
              </a:r>
            </a:p>
            <a:p>
              <a:pPr algn="ctr">
                <a:lnSpc>
                  <a:spcPts val="2034"/>
                </a:lnSpc>
              </a:pPr>
              <a:endParaRPr lang="en-US" sz="3499" dirty="0">
                <a:solidFill>
                  <a:srgbClr val="000000"/>
                </a:solidFill>
                <a:latin typeface="Ballpoint"/>
                <a:ea typeface="Ballpoint"/>
                <a:cs typeface="Ballpoint"/>
                <a:sym typeface="Ballpoint"/>
              </a:endParaRPr>
            </a:p>
          </p:txBody>
        </p:sp>
      </p:grpSp>
      <p:sp>
        <p:nvSpPr>
          <p:cNvPr id="11" name="Freeform 11"/>
          <p:cNvSpPr/>
          <p:nvPr/>
        </p:nvSpPr>
        <p:spPr>
          <a:xfrm>
            <a:off x="16047963" y="-1558024"/>
            <a:ext cx="2862317" cy="3309037"/>
          </a:xfrm>
          <a:custGeom>
            <a:avLst/>
            <a:gdLst/>
            <a:ahLst/>
            <a:cxnLst/>
            <a:rect l="l" t="t" r="r" b="b"/>
            <a:pathLst>
              <a:path w="2862317" h="3309037">
                <a:moveTo>
                  <a:pt x="0" y="0"/>
                </a:moveTo>
                <a:lnTo>
                  <a:pt x="2862317" y="0"/>
                </a:lnTo>
                <a:lnTo>
                  <a:pt x="2862317" y="3309037"/>
                </a:lnTo>
                <a:lnTo>
                  <a:pt x="0" y="3309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785345">
            <a:off x="10894341" y="-2450993"/>
            <a:ext cx="3797618" cy="4114800"/>
          </a:xfrm>
          <a:custGeom>
            <a:avLst/>
            <a:gdLst/>
            <a:ahLst/>
            <a:cxnLst/>
            <a:rect l="l" t="t" r="r" b="b"/>
            <a:pathLst>
              <a:path w="3797618" h="4114800">
                <a:moveTo>
                  <a:pt x="0" y="0"/>
                </a:moveTo>
                <a:lnTo>
                  <a:pt x="3797617" y="0"/>
                </a:lnTo>
                <a:lnTo>
                  <a:pt x="379761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033102">
            <a:off x="7826260" y="7771484"/>
            <a:ext cx="2286449" cy="4418258"/>
          </a:xfrm>
          <a:custGeom>
            <a:avLst/>
            <a:gdLst/>
            <a:ahLst/>
            <a:cxnLst/>
            <a:rect l="l" t="t" r="r" b="b"/>
            <a:pathLst>
              <a:path w="2286449" h="4418258">
                <a:moveTo>
                  <a:pt x="0" y="0"/>
                </a:moveTo>
                <a:lnTo>
                  <a:pt x="2286448" y="0"/>
                </a:lnTo>
                <a:lnTo>
                  <a:pt x="2286448" y="4418258"/>
                </a:lnTo>
                <a:lnTo>
                  <a:pt x="0" y="4418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12306015" y="2813833"/>
            <a:ext cx="5632954" cy="5632954"/>
          </a:xfrm>
          <a:custGeom>
            <a:avLst/>
            <a:gdLst/>
            <a:ahLst/>
            <a:cxnLst/>
            <a:rect l="l" t="t" r="r" b="b"/>
            <a:pathLst>
              <a:path w="5632954" h="5632954">
                <a:moveTo>
                  <a:pt x="0" y="0"/>
                </a:moveTo>
                <a:lnTo>
                  <a:pt x="5632954" y="0"/>
                </a:lnTo>
                <a:lnTo>
                  <a:pt x="5632954" y="5632954"/>
                </a:lnTo>
                <a:lnTo>
                  <a:pt x="0" y="5632954"/>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3944600" y="8532951"/>
            <a:ext cx="2472482" cy="1522853"/>
          </a:xfrm>
          <a:prstGeom prst="rect">
            <a:avLst/>
          </a:prstGeom>
        </p:spPr>
        <p:txBody>
          <a:bodyPr wrap="square" lIns="0" tIns="0" rIns="0" bIns="0" rtlCol="0" anchor="t">
            <a:spAutoFit/>
          </a:bodyPr>
          <a:lstStyle/>
          <a:p>
            <a:pPr algn="ctr">
              <a:lnSpc>
                <a:spcPts val="13299"/>
              </a:lnSpc>
              <a:spcBef>
                <a:spcPct val="0"/>
              </a:spcBef>
            </a:pPr>
            <a:r>
              <a:rPr lang="en-US" sz="9499" dirty="0">
                <a:solidFill>
                  <a:srgbClr val="000000"/>
                </a:solidFill>
                <a:latin typeface="Ballpoint"/>
                <a:ea typeface="Ballpoint"/>
                <a:cs typeface="Ballpoint"/>
                <a:sym typeface="Ballpoint"/>
              </a:rPr>
              <a:t>P2</a:t>
            </a:r>
          </a:p>
        </p:txBody>
      </p:sp>
      <p:sp>
        <p:nvSpPr>
          <p:cNvPr id="16" name="TextBox 16"/>
          <p:cNvSpPr txBox="1"/>
          <p:nvPr/>
        </p:nvSpPr>
        <p:spPr>
          <a:xfrm>
            <a:off x="1031831" y="8298198"/>
            <a:ext cx="4514784" cy="1806574"/>
          </a:xfrm>
          <a:prstGeom prst="rect">
            <a:avLst/>
          </a:prstGeom>
        </p:spPr>
        <p:txBody>
          <a:bodyPr lIns="0" tIns="0" rIns="0" bIns="0" rtlCol="0" anchor="t">
            <a:spAutoFit/>
          </a:bodyPr>
          <a:lstStyle/>
          <a:p>
            <a:pPr algn="ctr">
              <a:lnSpc>
                <a:spcPts val="13300"/>
              </a:lnSpc>
              <a:spcBef>
                <a:spcPct val="0"/>
              </a:spcBef>
            </a:pPr>
            <a:r>
              <a:rPr lang="en-US" sz="9500">
                <a:solidFill>
                  <a:srgbClr val="000000"/>
                </a:solidFill>
                <a:latin typeface="Ballpoint"/>
                <a:ea typeface="Ballpoint"/>
                <a:cs typeface="Ballpoint"/>
                <a:sym typeface="Ballpoint"/>
              </a:rPr>
              <a:t>CEP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496" y="-114300"/>
            <a:ext cx="18434495" cy="1043555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3" name="Freeform 3"/>
          <p:cNvSpPr/>
          <p:nvPr/>
        </p:nvSpPr>
        <p:spPr>
          <a:xfrm rot="-7098621">
            <a:off x="741683" y="3518827"/>
            <a:ext cx="2185505" cy="2698154"/>
          </a:xfrm>
          <a:custGeom>
            <a:avLst/>
            <a:gdLst/>
            <a:ahLst/>
            <a:cxnLst/>
            <a:rect l="l" t="t" r="r" b="b"/>
            <a:pathLst>
              <a:path w="2185505" h="2698154">
                <a:moveTo>
                  <a:pt x="0" y="0"/>
                </a:moveTo>
                <a:lnTo>
                  <a:pt x="2185505" y="0"/>
                </a:lnTo>
                <a:lnTo>
                  <a:pt x="2185505" y="2698154"/>
                </a:lnTo>
                <a:lnTo>
                  <a:pt x="0" y="2698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8436787" y="3022446"/>
            <a:ext cx="4954811" cy="514062"/>
          </a:xfrm>
          <a:custGeom>
            <a:avLst/>
            <a:gdLst/>
            <a:ahLst/>
            <a:cxnLst/>
            <a:rect l="l" t="t" r="r" b="b"/>
            <a:pathLst>
              <a:path w="4954811" h="514062">
                <a:moveTo>
                  <a:pt x="0" y="0"/>
                </a:moveTo>
                <a:lnTo>
                  <a:pt x="4954811" y="0"/>
                </a:lnTo>
                <a:lnTo>
                  <a:pt x="4954811" y="514061"/>
                </a:lnTo>
                <a:lnTo>
                  <a:pt x="0" y="5140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3964094" y="4182839"/>
            <a:ext cx="9980506" cy="4616648"/>
          </a:xfrm>
          <a:prstGeom prst="rect">
            <a:avLst/>
          </a:prstGeom>
        </p:spPr>
        <p:txBody>
          <a:bodyPr wrap="square" lIns="0" tIns="0" rIns="0" bIns="0" rtlCol="0" anchor="t">
            <a:spAutoFit/>
          </a:bodyPr>
          <a:lstStyle/>
          <a:p>
            <a:pPr marL="571500" indent="-571500" algn="l">
              <a:buFont typeface="Wingdings" panose="05000000000000000000" pitchFamily="2" charset="2"/>
              <a:buChar char="ü"/>
            </a:pPr>
            <a:r>
              <a:rPr lang="en-US" sz="6000" spc="105" dirty="0">
                <a:solidFill>
                  <a:srgbClr val="000000"/>
                </a:solidFill>
                <a:latin typeface="Ballpoint"/>
                <a:ea typeface="Ballpoint"/>
                <a:cs typeface="Ballpoint"/>
                <a:sym typeface="Ballpoint"/>
              </a:rPr>
              <a:t>Add all programs and buildings</a:t>
            </a:r>
          </a:p>
          <a:p>
            <a:pPr marL="571500" indent="-571500" algn="l">
              <a:buFont typeface="Wingdings" panose="05000000000000000000" pitchFamily="2" charset="2"/>
              <a:buChar char="ü"/>
            </a:pPr>
            <a:r>
              <a:rPr lang="en-US" sz="6000" spc="105" dirty="0">
                <a:solidFill>
                  <a:srgbClr val="000000"/>
                </a:solidFill>
                <a:latin typeface="Ballpoint"/>
                <a:ea typeface="Ballpoint"/>
                <a:cs typeface="Ballpoint"/>
                <a:sym typeface="Ballpoint"/>
              </a:rPr>
              <a:t>Evaluate CEP – maximize – reapply if needed</a:t>
            </a:r>
          </a:p>
          <a:p>
            <a:pPr marL="571500" indent="-571500" algn="l">
              <a:buFont typeface="Wingdings" panose="05000000000000000000" pitchFamily="2" charset="2"/>
              <a:buChar char="ü"/>
            </a:pPr>
            <a:r>
              <a:rPr lang="en-US" sz="6000" spc="105" dirty="0">
                <a:solidFill>
                  <a:srgbClr val="000000"/>
                </a:solidFill>
                <a:latin typeface="Ballpoint"/>
                <a:ea typeface="Ballpoint"/>
                <a:cs typeface="Ballpoint"/>
                <a:sym typeface="Ballpoint"/>
              </a:rPr>
              <a:t>Apply to operate in P2 at remaining buildings  </a:t>
            </a:r>
          </a:p>
        </p:txBody>
      </p:sp>
      <p:sp>
        <p:nvSpPr>
          <p:cNvPr id="11" name="TextBox 11"/>
          <p:cNvSpPr txBox="1"/>
          <p:nvPr/>
        </p:nvSpPr>
        <p:spPr>
          <a:xfrm>
            <a:off x="522103" y="67791"/>
            <a:ext cx="17326183" cy="2954655"/>
          </a:xfrm>
          <a:prstGeom prst="rect">
            <a:avLst/>
          </a:prstGeom>
        </p:spPr>
        <p:txBody>
          <a:bodyPr wrap="square" lIns="0" tIns="0" rIns="0" bIns="0" rtlCol="0" anchor="t">
            <a:spAutoFit/>
          </a:bodyPr>
          <a:lstStyle/>
          <a:p>
            <a:pPr algn="l"/>
            <a:r>
              <a:rPr lang="en-US" sz="9600" dirty="0">
                <a:solidFill>
                  <a:srgbClr val="000000"/>
                </a:solidFill>
                <a:latin typeface="Ballpoint"/>
                <a:ea typeface="Ballpoint"/>
                <a:cs typeface="Ballpoint"/>
                <a:sym typeface="Ballpoint"/>
              </a:rPr>
              <a:t>What to Do NOW</a:t>
            </a:r>
          </a:p>
          <a:p>
            <a:pPr algn="l"/>
            <a:r>
              <a:rPr lang="en-US" sz="9600" dirty="0">
                <a:solidFill>
                  <a:srgbClr val="000000"/>
                </a:solidFill>
                <a:latin typeface="Ballpoint"/>
                <a:ea typeface="Ballpoint"/>
                <a:cs typeface="Ballpoint"/>
                <a:sym typeface="Ballpoint"/>
              </a:rPr>
              <a:t> to prepare for Universal Free School Meals</a:t>
            </a:r>
          </a:p>
        </p:txBody>
      </p:sp>
      <p:sp>
        <p:nvSpPr>
          <p:cNvPr id="12" name="Freeform 12"/>
          <p:cNvSpPr/>
          <p:nvPr/>
        </p:nvSpPr>
        <p:spPr>
          <a:xfrm>
            <a:off x="15299186" y="3395365"/>
            <a:ext cx="2829850" cy="2720193"/>
          </a:xfrm>
          <a:custGeom>
            <a:avLst/>
            <a:gdLst/>
            <a:ahLst/>
            <a:cxnLst/>
            <a:rect l="l" t="t" r="r" b="b"/>
            <a:pathLst>
              <a:path w="2829850" h="2720193">
                <a:moveTo>
                  <a:pt x="0" y="0"/>
                </a:moveTo>
                <a:lnTo>
                  <a:pt x="2829850" y="0"/>
                </a:lnTo>
                <a:lnTo>
                  <a:pt x="2829850" y="2720193"/>
                </a:lnTo>
                <a:lnTo>
                  <a:pt x="0" y="2720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16664207" y="663863"/>
            <a:ext cx="1101690" cy="1058999"/>
          </a:xfrm>
          <a:custGeom>
            <a:avLst/>
            <a:gdLst/>
            <a:ahLst/>
            <a:cxnLst/>
            <a:rect l="l" t="t" r="r" b="b"/>
            <a:pathLst>
              <a:path w="1101690" h="1058999">
                <a:moveTo>
                  <a:pt x="1101690" y="0"/>
                </a:moveTo>
                <a:lnTo>
                  <a:pt x="0" y="0"/>
                </a:lnTo>
                <a:lnTo>
                  <a:pt x="0" y="1058999"/>
                </a:lnTo>
                <a:lnTo>
                  <a:pt x="1101690" y="1058999"/>
                </a:lnTo>
                <a:lnTo>
                  <a:pt x="110169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3153873" y="2998894"/>
            <a:ext cx="1698017" cy="176169"/>
          </a:xfrm>
          <a:custGeom>
            <a:avLst/>
            <a:gdLst/>
            <a:ahLst/>
            <a:cxnLst/>
            <a:rect l="l" t="t" r="r" b="b"/>
            <a:pathLst>
              <a:path w="1698017" h="176169">
                <a:moveTo>
                  <a:pt x="0" y="0"/>
                </a:moveTo>
                <a:lnTo>
                  <a:pt x="1698017" y="0"/>
                </a:lnTo>
                <a:lnTo>
                  <a:pt x="1698017" y="176170"/>
                </a:lnTo>
                <a:lnTo>
                  <a:pt x="0" y="176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4EE0C323-60A5-814E-AA7C-0B03375BD814}"/>
              </a:ext>
            </a:extLst>
          </p:cNvPr>
          <p:cNvGrpSpPr/>
          <p:nvPr/>
        </p:nvGrpSpPr>
        <p:grpSpPr>
          <a:xfrm>
            <a:off x="3540387" y="4022746"/>
            <a:ext cx="10860830" cy="5455493"/>
            <a:chOff x="0" y="0"/>
            <a:chExt cx="4295756" cy="2083063"/>
          </a:xfrm>
        </p:grpSpPr>
        <p:sp>
          <p:nvSpPr>
            <p:cNvPr id="5" name="Freeform 4">
              <a:extLst>
                <a:ext uri="{FF2B5EF4-FFF2-40B4-BE49-F238E27FC236}">
                  <a16:creationId xmlns:a16="http://schemas.microsoft.com/office/drawing/2014/main" id="{5CFC054B-48EF-4359-C263-0112A90EBE0A}"/>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6" name="TextBox 5">
              <a:extLst>
                <a:ext uri="{FF2B5EF4-FFF2-40B4-BE49-F238E27FC236}">
                  <a16:creationId xmlns:a16="http://schemas.microsoft.com/office/drawing/2014/main" id="{578F0227-39E6-5B70-A86F-EEA794683F56}"/>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3">
            <a:extLst>
              <a:ext uri="{FF2B5EF4-FFF2-40B4-BE49-F238E27FC236}">
                <a16:creationId xmlns:a16="http://schemas.microsoft.com/office/drawing/2014/main" id="{D3DB0AD2-AA61-C654-826D-11E03F44374A}"/>
              </a:ext>
            </a:extLst>
          </p:cNvPr>
          <p:cNvGrpSpPr/>
          <p:nvPr/>
        </p:nvGrpSpPr>
        <p:grpSpPr>
          <a:xfrm>
            <a:off x="990600" y="2364148"/>
            <a:ext cx="9753600" cy="1301316"/>
            <a:chOff x="0" y="0"/>
            <a:chExt cx="2179901" cy="263080"/>
          </a:xfrm>
        </p:grpSpPr>
        <p:sp>
          <p:nvSpPr>
            <p:cNvPr id="6" name="Freeform 4">
              <a:extLst>
                <a:ext uri="{FF2B5EF4-FFF2-40B4-BE49-F238E27FC236}">
                  <a16:creationId xmlns:a16="http://schemas.microsoft.com/office/drawing/2014/main" id="{6291E09E-F021-B10C-980B-5D8F66F5A99E}"/>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7" name="TextBox 5">
              <a:extLst>
                <a:ext uri="{FF2B5EF4-FFF2-40B4-BE49-F238E27FC236}">
                  <a16:creationId xmlns:a16="http://schemas.microsoft.com/office/drawing/2014/main" id="{D4269136-5791-6AF2-B2F1-051CDB7B5333}"/>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762000" y="2781300"/>
            <a:ext cx="17266579" cy="6704399"/>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Is Provision 2 a state or federal program?</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Provision 2 (P2) is a federal program under the National School Lunch Program and School Breakfast Program that allows schools to provide meals at no charge to all students. In New York State's Universal Free School Meals Program, P2 enables schools to offer free meals while minimizing administrative burdens, such as collecting income applications and determining meal benefits annually. This streamlined approach reduces paperwork while ensuring schools receive federal funding and state subsidies to support meal programs.</a:t>
            </a:r>
          </a:p>
          <a:p>
            <a:pPr marL="367029" lvl="1">
              <a:lnSpc>
                <a:spcPts val="4759"/>
              </a:lnSpc>
            </a:pPr>
            <a:endParaRPr lang="en-US" sz="5400" dirty="0">
              <a:solidFill>
                <a:srgbClr val="000000"/>
              </a:solidFill>
              <a:latin typeface="Ballpoint"/>
              <a:ea typeface="Ballpoint"/>
              <a:cs typeface="Ballpoint"/>
              <a:sym typeface="Ballpoint"/>
            </a:endParaRPr>
          </a:p>
          <a:p>
            <a:pPr marL="734059" lvl="1" indent="-367030">
              <a:lnSpc>
                <a:spcPts val="4759"/>
              </a:lnSpc>
              <a:buFont typeface="Arial"/>
              <a:buChar char="•"/>
            </a:pPr>
            <a:endParaRPr lang="en-US" sz="3399" dirty="0">
              <a:solidFill>
                <a:srgbClr val="000000"/>
              </a:solidFill>
              <a:latin typeface="Ballpoint"/>
              <a:ea typeface="Ballpoint"/>
              <a:cs typeface="Ballpoint"/>
              <a:sym typeface="Ballpoint"/>
            </a:endParaRPr>
          </a:p>
        </p:txBody>
      </p:sp>
      <p:grpSp>
        <p:nvGrpSpPr>
          <p:cNvPr id="8" name="Group 7">
            <a:extLst>
              <a:ext uri="{FF2B5EF4-FFF2-40B4-BE49-F238E27FC236}">
                <a16:creationId xmlns:a16="http://schemas.microsoft.com/office/drawing/2014/main" id="{65FB63DD-A554-4835-4935-1E78BC5DF470}"/>
              </a:ext>
            </a:extLst>
          </p:cNvPr>
          <p:cNvGrpSpPr/>
          <p:nvPr/>
        </p:nvGrpSpPr>
        <p:grpSpPr>
          <a:xfrm>
            <a:off x="838199" y="3405752"/>
            <a:ext cx="17266579" cy="5455493"/>
            <a:chOff x="0" y="0"/>
            <a:chExt cx="4295756" cy="2083063"/>
          </a:xfrm>
        </p:grpSpPr>
        <p:sp>
          <p:nvSpPr>
            <p:cNvPr id="9" name="Freeform 4">
              <a:extLst>
                <a:ext uri="{FF2B5EF4-FFF2-40B4-BE49-F238E27FC236}">
                  <a16:creationId xmlns:a16="http://schemas.microsoft.com/office/drawing/2014/main" id="{7B29CA7E-B23A-15B6-DD34-44F4806B25BB}"/>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0" name="TextBox 9">
              <a:extLst>
                <a:ext uri="{FF2B5EF4-FFF2-40B4-BE49-F238E27FC236}">
                  <a16:creationId xmlns:a16="http://schemas.microsoft.com/office/drawing/2014/main" id="{40335F0B-15AC-7C4A-4BDB-07BEE39B01AC}"/>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sp>
        <p:nvSpPr>
          <p:cNvPr id="11" name="Freeform 11">
            <a:extLst>
              <a:ext uri="{FF2B5EF4-FFF2-40B4-BE49-F238E27FC236}">
                <a16:creationId xmlns:a16="http://schemas.microsoft.com/office/drawing/2014/main" id="{4EEEBCB5-D234-B9CA-6F15-9E64175878AC}"/>
              </a:ext>
            </a:extLst>
          </p:cNvPr>
          <p:cNvSpPr/>
          <p:nvPr/>
        </p:nvSpPr>
        <p:spPr>
          <a:xfrm>
            <a:off x="15491678" y="145409"/>
            <a:ext cx="2508598" cy="2684945"/>
          </a:xfrm>
          <a:custGeom>
            <a:avLst/>
            <a:gdLst/>
            <a:ahLst/>
            <a:cxnLst/>
            <a:rect l="l" t="t" r="r" b="b"/>
            <a:pathLst>
              <a:path w="3384898" h="3564302">
                <a:moveTo>
                  <a:pt x="0" y="0"/>
                </a:moveTo>
                <a:lnTo>
                  <a:pt x="3384898" y="0"/>
                </a:lnTo>
                <a:lnTo>
                  <a:pt x="3384898" y="3564303"/>
                </a:lnTo>
                <a:lnTo>
                  <a:pt x="0" y="3564303"/>
                </a:lnTo>
                <a:lnTo>
                  <a:pt x="0" y="0"/>
                </a:lnTo>
                <a:close/>
              </a:path>
            </a:pathLst>
          </a:custGeom>
          <a:blipFill>
            <a:blip r:embed="rId4"/>
            <a:stretch>
              <a:fillRect/>
            </a:stretch>
          </a:blipFill>
        </p:spPr>
        <p:txBody>
          <a:bodyPr/>
          <a:lstStyle/>
          <a:p>
            <a:endParaRPr lang="en-US"/>
          </a:p>
        </p:txBody>
      </p:sp>
      <p:sp>
        <p:nvSpPr>
          <p:cNvPr id="12" name="Freeform 12">
            <a:extLst>
              <a:ext uri="{FF2B5EF4-FFF2-40B4-BE49-F238E27FC236}">
                <a16:creationId xmlns:a16="http://schemas.microsoft.com/office/drawing/2014/main" id="{87BFCF9E-EB3C-9BE8-E8EF-82DCE2E8D865}"/>
              </a:ext>
            </a:extLst>
          </p:cNvPr>
          <p:cNvSpPr/>
          <p:nvPr/>
        </p:nvSpPr>
        <p:spPr>
          <a:xfrm>
            <a:off x="15208373" y="7160924"/>
            <a:ext cx="2820206" cy="3012236"/>
          </a:xfrm>
          <a:custGeom>
            <a:avLst/>
            <a:gdLst/>
            <a:ahLst/>
            <a:cxnLst/>
            <a:rect l="l" t="t" r="r" b="b"/>
            <a:pathLst>
              <a:path w="2820206" h="3012236">
                <a:moveTo>
                  <a:pt x="0" y="0"/>
                </a:moveTo>
                <a:lnTo>
                  <a:pt x="2820206" y="0"/>
                </a:lnTo>
                <a:lnTo>
                  <a:pt x="2820206" y="3012236"/>
                </a:lnTo>
                <a:lnTo>
                  <a:pt x="0" y="3012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3" name="Freeform 3"/>
          <p:cNvSpPr/>
          <p:nvPr/>
        </p:nvSpPr>
        <p:spPr>
          <a:xfrm rot="-7098621">
            <a:off x="468458" y="208376"/>
            <a:ext cx="2185505" cy="2698154"/>
          </a:xfrm>
          <a:custGeom>
            <a:avLst/>
            <a:gdLst/>
            <a:ahLst/>
            <a:cxnLst/>
            <a:rect l="l" t="t" r="r" b="b"/>
            <a:pathLst>
              <a:path w="2185505" h="2698154">
                <a:moveTo>
                  <a:pt x="0" y="0"/>
                </a:moveTo>
                <a:lnTo>
                  <a:pt x="2185505" y="0"/>
                </a:lnTo>
                <a:lnTo>
                  <a:pt x="2185505" y="2698154"/>
                </a:lnTo>
                <a:lnTo>
                  <a:pt x="0" y="2698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411847">
            <a:off x="2077043" y="1028700"/>
            <a:ext cx="6598825" cy="8229600"/>
            <a:chOff x="0" y="0"/>
            <a:chExt cx="8798433" cy="10972800"/>
          </a:xfrm>
        </p:grpSpPr>
        <p:grpSp>
          <p:nvGrpSpPr>
            <p:cNvPr id="5" name="Group 5"/>
            <p:cNvGrpSpPr>
              <a:grpSpLocks noChangeAspect="1"/>
            </p:cNvGrpSpPr>
            <p:nvPr/>
          </p:nvGrpSpPr>
          <p:grpSpPr>
            <a:xfrm rot="-734478">
              <a:off x="953486" y="619949"/>
              <a:ext cx="6891460" cy="9732902"/>
              <a:chOff x="0" y="0"/>
              <a:chExt cx="3267456" cy="4614672"/>
            </a:xfrm>
          </p:grpSpPr>
          <p:sp>
            <p:nvSpPr>
              <p:cNvPr id="6" name="Freeform 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6"/>
                <a:stretch>
                  <a:fillRect l="-4" r="-4"/>
                </a:stretch>
              </a:blipFill>
            </p:spPr>
            <p:txBody>
              <a:bodyPr/>
              <a:lstStyle/>
              <a:p>
                <a:endParaRPr lang="en-US"/>
              </a:p>
            </p:txBody>
          </p:sp>
          <p:sp>
            <p:nvSpPr>
              <p:cNvPr id="7" name="Freeform 7"/>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7"/>
                <a:stretch>
                  <a:fillRect t="-8308" b="-8308"/>
                </a:stretch>
              </a:blipFill>
            </p:spPr>
            <p:txBody>
              <a:bodyPr/>
              <a:lstStyle/>
              <a:p>
                <a:endParaRPr lang="en-US"/>
              </a:p>
            </p:txBody>
          </p:sp>
        </p:grpSp>
        <p:sp>
          <p:nvSpPr>
            <p:cNvPr id="8" name="Freeform 8"/>
            <p:cNvSpPr/>
            <p:nvPr/>
          </p:nvSpPr>
          <p:spPr>
            <a:xfrm rot="-776696">
              <a:off x="2012190" y="307073"/>
              <a:ext cx="2850274" cy="958405"/>
            </a:xfrm>
            <a:custGeom>
              <a:avLst/>
              <a:gdLst/>
              <a:ahLst/>
              <a:cxnLst/>
              <a:rect l="l" t="t" r="r" b="b"/>
              <a:pathLst>
                <a:path w="2850274" h="958405">
                  <a:moveTo>
                    <a:pt x="0" y="0"/>
                  </a:moveTo>
                  <a:lnTo>
                    <a:pt x="2850274" y="0"/>
                  </a:lnTo>
                  <a:lnTo>
                    <a:pt x="2850274" y="958404"/>
                  </a:lnTo>
                  <a:lnTo>
                    <a:pt x="0" y="958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9" name="Freeform 9"/>
          <p:cNvSpPr/>
          <p:nvPr/>
        </p:nvSpPr>
        <p:spPr>
          <a:xfrm>
            <a:off x="9409155" y="3471427"/>
            <a:ext cx="4954811" cy="514062"/>
          </a:xfrm>
          <a:custGeom>
            <a:avLst/>
            <a:gdLst/>
            <a:ahLst/>
            <a:cxnLst/>
            <a:rect l="l" t="t" r="r" b="b"/>
            <a:pathLst>
              <a:path w="4954811" h="514062">
                <a:moveTo>
                  <a:pt x="0" y="0"/>
                </a:moveTo>
                <a:lnTo>
                  <a:pt x="4954811" y="0"/>
                </a:lnTo>
                <a:lnTo>
                  <a:pt x="4954811" y="514061"/>
                </a:lnTo>
                <a:lnTo>
                  <a:pt x="0" y="514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9002965" y="4805723"/>
            <a:ext cx="7888245" cy="679673"/>
          </a:xfrm>
          <a:prstGeom prst="rect">
            <a:avLst/>
          </a:prstGeom>
        </p:spPr>
        <p:txBody>
          <a:bodyPr wrap="square" lIns="0" tIns="0" rIns="0" bIns="0" rtlCol="0" anchor="t">
            <a:spAutoFit/>
          </a:bodyPr>
          <a:lstStyle/>
          <a:p>
            <a:pPr marL="0" lvl="0" indent="0" algn="l">
              <a:lnSpc>
                <a:spcPts val="5279"/>
              </a:lnSpc>
            </a:pPr>
            <a:r>
              <a:rPr lang="en-US" sz="6000" spc="105" dirty="0">
                <a:solidFill>
                  <a:srgbClr val="000000"/>
                </a:solidFill>
                <a:latin typeface="Ballpoint"/>
                <a:ea typeface="Ballpoint"/>
                <a:cs typeface="Ballpoint"/>
                <a:sym typeface="Ballpoint"/>
              </a:rPr>
              <a:t>Type into the Q&amp;A chat box</a:t>
            </a:r>
          </a:p>
        </p:txBody>
      </p:sp>
      <p:sp>
        <p:nvSpPr>
          <p:cNvPr id="11" name="TextBox 11"/>
          <p:cNvSpPr txBox="1"/>
          <p:nvPr/>
        </p:nvSpPr>
        <p:spPr>
          <a:xfrm>
            <a:off x="9409155" y="1043409"/>
            <a:ext cx="5611684" cy="2305050"/>
          </a:xfrm>
          <a:prstGeom prst="rect">
            <a:avLst/>
          </a:prstGeom>
        </p:spPr>
        <p:txBody>
          <a:bodyPr lIns="0" tIns="0" rIns="0" bIns="0" rtlCol="0" anchor="t">
            <a:spAutoFit/>
          </a:bodyPr>
          <a:lstStyle/>
          <a:p>
            <a:pPr algn="l">
              <a:lnSpc>
                <a:spcPts val="16800"/>
              </a:lnSpc>
            </a:pPr>
            <a:r>
              <a:rPr lang="en-US" sz="12000">
                <a:solidFill>
                  <a:srgbClr val="000000"/>
                </a:solidFill>
                <a:latin typeface="Ballpoint"/>
                <a:ea typeface="Ballpoint"/>
                <a:cs typeface="Ballpoint"/>
                <a:sym typeface="Ballpoint"/>
              </a:rPr>
              <a:t>QUESTIONS?</a:t>
            </a:r>
          </a:p>
        </p:txBody>
      </p:sp>
      <p:sp>
        <p:nvSpPr>
          <p:cNvPr id="12" name="Freeform 12"/>
          <p:cNvSpPr/>
          <p:nvPr/>
        </p:nvSpPr>
        <p:spPr>
          <a:xfrm>
            <a:off x="14936047" y="1865024"/>
            <a:ext cx="2829850" cy="2720193"/>
          </a:xfrm>
          <a:custGeom>
            <a:avLst/>
            <a:gdLst/>
            <a:ahLst/>
            <a:cxnLst/>
            <a:rect l="l" t="t" r="r" b="b"/>
            <a:pathLst>
              <a:path w="2829850" h="2720193">
                <a:moveTo>
                  <a:pt x="0" y="0"/>
                </a:moveTo>
                <a:lnTo>
                  <a:pt x="2829850" y="0"/>
                </a:lnTo>
                <a:lnTo>
                  <a:pt x="2829850" y="2720193"/>
                </a:lnTo>
                <a:lnTo>
                  <a:pt x="0" y="27201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flipH="1">
            <a:off x="16664207" y="663863"/>
            <a:ext cx="1101690" cy="1058999"/>
          </a:xfrm>
          <a:custGeom>
            <a:avLst/>
            <a:gdLst/>
            <a:ahLst/>
            <a:cxnLst/>
            <a:rect l="l" t="t" r="r" b="b"/>
            <a:pathLst>
              <a:path w="1101690" h="1058999">
                <a:moveTo>
                  <a:pt x="1101690" y="0"/>
                </a:moveTo>
                <a:lnTo>
                  <a:pt x="0" y="0"/>
                </a:lnTo>
                <a:lnTo>
                  <a:pt x="0" y="1058999"/>
                </a:lnTo>
                <a:lnTo>
                  <a:pt x="1101690" y="1058999"/>
                </a:lnTo>
                <a:lnTo>
                  <a:pt x="110169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6811125" y="6745346"/>
            <a:ext cx="2649576" cy="3742780"/>
          </a:xfrm>
          <a:custGeom>
            <a:avLst/>
            <a:gdLst/>
            <a:ahLst/>
            <a:cxnLst/>
            <a:rect l="l" t="t" r="r" b="b"/>
            <a:pathLst>
              <a:path w="2649576" h="3742780">
                <a:moveTo>
                  <a:pt x="0" y="0"/>
                </a:moveTo>
                <a:lnTo>
                  <a:pt x="2649576" y="0"/>
                </a:lnTo>
                <a:lnTo>
                  <a:pt x="2649576" y="3742780"/>
                </a:lnTo>
                <a:lnTo>
                  <a:pt x="0" y="37427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rot="2786342">
            <a:off x="10031857" y="7836638"/>
            <a:ext cx="3797618" cy="4114800"/>
          </a:xfrm>
          <a:custGeom>
            <a:avLst/>
            <a:gdLst/>
            <a:ahLst/>
            <a:cxnLst/>
            <a:rect l="l" t="t" r="r" b="b"/>
            <a:pathLst>
              <a:path w="3797618" h="4114800">
                <a:moveTo>
                  <a:pt x="0" y="0"/>
                </a:moveTo>
                <a:lnTo>
                  <a:pt x="3797618" y="0"/>
                </a:lnTo>
                <a:lnTo>
                  <a:pt x="379761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7" name="Group 17"/>
          <p:cNvGrpSpPr/>
          <p:nvPr/>
        </p:nvGrpSpPr>
        <p:grpSpPr>
          <a:xfrm rot="-290214">
            <a:off x="3456333" y="7721313"/>
            <a:ext cx="4241459" cy="536099"/>
            <a:chOff x="0" y="0"/>
            <a:chExt cx="5655278" cy="714799"/>
          </a:xfrm>
        </p:grpSpPr>
        <p:grpSp>
          <p:nvGrpSpPr>
            <p:cNvPr id="18" name="Group 18"/>
            <p:cNvGrpSpPr/>
            <p:nvPr/>
          </p:nvGrpSpPr>
          <p:grpSpPr>
            <a:xfrm>
              <a:off x="0" y="0"/>
              <a:ext cx="5655278" cy="714799"/>
              <a:chOff x="0" y="0"/>
              <a:chExt cx="1117092" cy="141195"/>
            </a:xfrm>
          </p:grpSpPr>
          <p:sp>
            <p:nvSpPr>
              <p:cNvPr id="19" name="Freeform 19"/>
              <p:cNvSpPr/>
              <p:nvPr/>
            </p:nvSpPr>
            <p:spPr>
              <a:xfrm>
                <a:off x="0" y="0"/>
                <a:ext cx="1117092" cy="141195"/>
              </a:xfrm>
              <a:custGeom>
                <a:avLst/>
                <a:gdLst/>
                <a:ahLst/>
                <a:cxnLst/>
                <a:rect l="l" t="t" r="r" b="b"/>
                <a:pathLst>
                  <a:path w="1117092" h="141195">
                    <a:moveTo>
                      <a:pt x="27379" y="0"/>
                    </a:moveTo>
                    <a:lnTo>
                      <a:pt x="1089713" y="0"/>
                    </a:lnTo>
                    <a:cubicBezTo>
                      <a:pt x="1104834" y="0"/>
                      <a:pt x="1117092" y="12258"/>
                      <a:pt x="1117092" y="27379"/>
                    </a:cubicBezTo>
                    <a:lnTo>
                      <a:pt x="1117092" y="113815"/>
                    </a:lnTo>
                    <a:cubicBezTo>
                      <a:pt x="1117092" y="121077"/>
                      <a:pt x="1114207" y="128041"/>
                      <a:pt x="1109073" y="133176"/>
                    </a:cubicBezTo>
                    <a:cubicBezTo>
                      <a:pt x="1103938" y="138310"/>
                      <a:pt x="1096974" y="141195"/>
                      <a:pt x="1089713" y="141195"/>
                    </a:cubicBezTo>
                    <a:lnTo>
                      <a:pt x="27379" y="141195"/>
                    </a:lnTo>
                    <a:cubicBezTo>
                      <a:pt x="20118" y="141195"/>
                      <a:pt x="13154" y="138310"/>
                      <a:pt x="8019" y="133176"/>
                    </a:cubicBezTo>
                    <a:cubicBezTo>
                      <a:pt x="2885" y="128041"/>
                      <a:pt x="0" y="121077"/>
                      <a:pt x="0" y="113815"/>
                    </a:cubicBezTo>
                    <a:lnTo>
                      <a:pt x="0" y="27379"/>
                    </a:lnTo>
                    <a:cubicBezTo>
                      <a:pt x="0" y="20118"/>
                      <a:pt x="2885" y="13154"/>
                      <a:pt x="8019" y="8019"/>
                    </a:cubicBezTo>
                    <a:cubicBezTo>
                      <a:pt x="13154" y="2885"/>
                      <a:pt x="20118" y="0"/>
                      <a:pt x="27379" y="0"/>
                    </a:cubicBezTo>
                    <a:close/>
                  </a:path>
                </a:pathLst>
              </a:custGeom>
              <a:solidFill>
                <a:srgbClr val="3C90C2"/>
              </a:solidFill>
            </p:spPr>
            <p:txBody>
              <a:bodyPr/>
              <a:lstStyle/>
              <a:p>
                <a:endParaRPr lang="en-US"/>
              </a:p>
            </p:txBody>
          </p:sp>
          <p:sp>
            <p:nvSpPr>
              <p:cNvPr id="20" name="TextBox 20"/>
              <p:cNvSpPr txBox="1"/>
              <p:nvPr/>
            </p:nvSpPr>
            <p:spPr>
              <a:xfrm>
                <a:off x="0" y="-28575"/>
                <a:ext cx="1117092" cy="169770"/>
              </a:xfrm>
              <a:prstGeom prst="rect">
                <a:avLst/>
              </a:prstGeom>
            </p:spPr>
            <p:txBody>
              <a:bodyPr lIns="50800" tIns="50800" rIns="50800" bIns="50800" rtlCol="0" anchor="ctr"/>
              <a:lstStyle/>
              <a:p>
                <a:pPr algn="ctr">
                  <a:lnSpc>
                    <a:spcPts val="2034"/>
                  </a:lnSpc>
                </a:pPr>
                <a:endParaRPr/>
              </a:p>
            </p:txBody>
          </p:sp>
        </p:grpSp>
        <p:sp>
          <p:nvSpPr>
            <p:cNvPr id="21" name="TextBox 21"/>
            <p:cNvSpPr txBox="1"/>
            <p:nvPr/>
          </p:nvSpPr>
          <p:spPr>
            <a:xfrm>
              <a:off x="1782540" y="23390"/>
              <a:ext cx="2090199" cy="57277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Ballpoint"/>
                  <a:ea typeface="Ballpoint"/>
                  <a:cs typeface="Ballpoint"/>
                  <a:sym typeface="Ballpoint"/>
                </a:rPr>
                <a:t>Sandy Creek CSD</a:t>
              </a:r>
            </a:p>
          </p:txBody>
        </p:sp>
      </p:grpSp>
      <p:sp>
        <p:nvSpPr>
          <p:cNvPr id="22" name="Freeform 22"/>
          <p:cNvSpPr/>
          <p:nvPr/>
        </p:nvSpPr>
        <p:spPr>
          <a:xfrm>
            <a:off x="-653658" y="7366696"/>
            <a:ext cx="2862317" cy="3309037"/>
          </a:xfrm>
          <a:custGeom>
            <a:avLst/>
            <a:gdLst/>
            <a:ahLst/>
            <a:cxnLst/>
            <a:rect l="l" t="t" r="r" b="b"/>
            <a:pathLst>
              <a:path w="2862317" h="3309037">
                <a:moveTo>
                  <a:pt x="0" y="0"/>
                </a:moveTo>
                <a:lnTo>
                  <a:pt x="2862317" y="0"/>
                </a:lnTo>
                <a:lnTo>
                  <a:pt x="2862317" y="3309037"/>
                </a:lnTo>
                <a:lnTo>
                  <a:pt x="0" y="33090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9" name="Group 3">
            <a:extLst>
              <a:ext uri="{FF2B5EF4-FFF2-40B4-BE49-F238E27FC236}">
                <a16:creationId xmlns:a16="http://schemas.microsoft.com/office/drawing/2014/main" id="{11EC4972-CFA1-6732-D6BE-01209BBD71AA}"/>
              </a:ext>
            </a:extLst>
          </p:cNvPr>
          <p:cNvGrpSpPr/>
          <p:nvPr/>
        </p:nvGrpSpPr>
        <p:grpSpPr>
          <a:xfrm>
            <a:off x="838200" y="2518838"/>
            <a:ext cx="13335000" cy="1301316"/>
            <a:chOff x="0" y="0"/>
            <a:chExt cx="2179901" cy="263080"/>
          </a:xfrm>
        </p:grpSpPr>
        <p:sp>
          <p:nvSpPr>
            <p:cNvPr id="10" name="Freeform 4">
              <a:extLst>
                <a:ext uri="{FF2B5EF4-FFF2-40B4-BE49-F238E27FC236}">
                  <a16:creationId xmlns:a16="http://schemas.microsoft.com/office/drawing/2014/main" id="{A771077A-7824-7191-F7AC-B4DD980F104C}"/>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1" name="TextBox 5">
              <a:extLst>
                <a:ext uri="{FF2B5EF4-FFF2-40B4-BE49-F238E27FC236}">
                  <a16:creationId xmlns:a16="http://schemas.microsoft.com/office/drawing/2014/main" id="{AB8D45A4-4720-6C53-BC37-4557AF3CEFE6}"/>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grpSp>
        <p:nvGrpSpPr>
          <p:cNvPr id="5" name="Group 4">
            <a:extLst>
              <a:ext uri="{FF2B5EF4-FFF2-40B4-BE49-F238E27FC236}">
                <a16:creationId xmlns:a16="http://schemas.microsoft.com/office/drawing/2014/main" id="{E08D1AA9-AE82-602B-9296-C6CA5D9053B5}"/>
              </a:ext>
            </a:extLst>
          </p:cNvPr>
          <p:cNvGrpSpPr/>
          <p:nvPr/>
        </p:nvGrpSpPr>
        <p:grpSpPr>
          <a:xfrm>
            <a:off x="838200" y="4000500"/>
            <a:ext cx="15468600" cy="5455493"/>
            <a:chOff x="0" y="0"/>
            <a:chExt cx="4295756" cy="2083063"/>
          </a:xfrm>
        </p:grpSpPr>
        <p:sp>
          <p:nvSpPr>
            <p:cNvPr id="6" name="Freeform 4">
              <a:extLst>
                <a:ext uri="{FF2B5EF4-FFF2-40B4-BE49-F238E27FC236}">
                  <a16:creationId xmlns:a16="http://schemas.microsoft.com/office/drawing/2014/main" id="{99770204-81D9-DE76-249E-3CE8D8B06ED1}"/>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371D56A9-5A33-A396-DEBB-75F7907880A7}"/>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sp>
        <p:nvSpPr>
          <p:cNvPr id="8" name="Freeform 10">
            <a:extLst>
              <a:ext uri="{FF2B5EF4-FFF2-40B4-BE49-F238E27FC236}">
                <a16:creationId xmlns:a16="http://schemas.microsoft.com/office/drawing/2014/main" id="{5BD36456-00AC-F36D-6A0E-62687E4F71A5}"/>
              </a:ext>
            </a:extLst>
          </p:cNvPr>
          <p:cNvSpPr/>
          <p:nvPr/>
        </p:nvSpPr>
        <p:spPr>
          <a:xfrm flipH="1">
            <a:off x="13994397" y="20683"/>
            <a:ext cx="4077725" cy="4269869"/>
          </a:xfrm>
          <a:custGeom>
            <a:avLst/>
            <a:gdLst/>
            <a:ahLst/>
            <a:cxnLst/>
            <a:rect l="l" t="t" r="r" b="b"/>
            <a:pathLst>
              <a:path w="4077725" h="4269869">
                <a:moveTo>
                  <a:pt x="4077725" y="0"/>
                </a:moveTo>
                <a:lnTo>
                  <a:pt x="0" y="0"/>
                </a:lnTo>
                <a:lnTo>
                  <a:pt x="0" y="4269868"/>
                </a:lnTo>
                <a:lnTo>
                  <a:pt x="4077725" y="4269868"/>
                </a:lnTo>
                <a:lnTo>
                  <a:pt x="4077725"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A3CF0410-0889-2197-951B-BFE80D40EB96}"/>
              </a:ext>
            </a:extLst>
          </p:cNvPr>
          <p:cNvSpPr txBox="1"/>
          <p:nvPr/>
        </p:nvSpPr>
        <p:spPr>
          <a:xfrm>
            <a:off x="762000" y="2970653"/>
            <a:ext cx="17266579" cy="7935506"/>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Please review counting and claiming for Provision 2 schools</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a:t>
            </a:r>
            <a:r>
              <a:rPr lang="en-US" sz="5400" dirty="0">
                <a:solidFill>
                  <a:srgbClr val="FF0000"/>
                </a:solidFill>
                <a:latin typeface="Ballpoint"/>
                <a:ea typeface="Ballpoint"/>
                <a:cs typeface="Ballpoint"/>
                <a:sym typeface="Ballpoint"/>
              </a:rPr>
              <a:t>Base Year</a:t>
            </a:r>
            <a:r>
              <a:rPr lang="en-US" sz="5400" dirty="0">
                <a:solidFill>
                  <a:srgbClr val="000000"/>
                </a:solidFill>
                <a:latin typeface="Ballpoint"/>
                <a:ea typeface="Ballpoint"/>
                <a:cs typeface="Ballpoint"/>
                <a:sym typeface="Ballpoint"/>
              </a:rPr>
              <a:t>:</a:t>
            </a:r>
          </a:p>
          <a:p>
            <a:pPr marL="1510029" lvl="2" indent="-685800">
              <a:lnSpc>
                <a:spcPts val="4759"/>
              </a:lnSpc>
              <a:buFont typeface="Courier New" panose="02070309020205020404" pitchFamily="49" charset="0"/>
              <a:buChar char="o"/>
            </a:pPr>
            <a:r>
              <a:rPr lang="en-US" sz="5400" dirty="0">
                <a:solidFill>
                  <a:srgbClr val="000000"/>
                </a:solidFill>
                <a:latin typeface="Ballpoint"/>
                <a:sym typeface="Ballpoint"/>
              </a:rPr>
              <a:t>Use Benefit Issuance System to Count &amp; Claim Meals by Category</a:t>
            </a:r>
          </a:p>
          <a:p>
            <a:pPr marL="824229" lvl="2">
              <a:lnSpc>
                <a:spcPts val="4759"/>
              </a:lnSpc>
            </a:pPr>
            <a:r>
              <a:rPr lang="en-US" sz="5400" dirty="0">
                <a:solidFill>
                  <a:srgbClr val="000000"/>
                </a:solidFill>
                <a:latin typeface="Ballpoint"/>
                <a:sym typeface="Ballpoint"/>
              </a:rPr>
              <a:t>		(Free, Reduced, and Paid)</a:t>
            </a:r>
          </a:p>
          <a:p>
            <a:pPr marL="1510029" lvl="2" indent="-685800">
              <a:lnSpc>
                <a:spcPts val="4759"/>
              </a:lnSpc>
              <a:buFont typeface="Courier New" panose="02070309020205020404" pitchFamily="49" charset="0"/>
              <a:buChar char="o"/>
            </a:pPr>
            <a:r>
              <a:rPr lang="en-US" sz="5400" dirty="0">
                <a:solidFill>
                  <a:srgbClr val="000000"/>
                </a:solidFill>
                <a:latin typeface="Ballpoint"/>
                <a:sym typeface="Ballpoint"/>
              </a:rPr>
              <a:t>Receive the “free rate” for </a:t>
            </a:r>
            <a:r>
              <a:rPr lang="en-US" sz="5400" dirty="0">
                <a:solidFill>
                  <a:srgbClr val="000000"/>
                </a:solidFill>
                <a:latin typeface="Ballpoint"/>
                <a:ea typeface="Ballpoint"/>
                <a:cs typeface="Ballpoint"/>
                <a:sym typeface="Ballpoint"/>
              </a:rPr>
              <a:t>all meals claimed</a:t>
            </a:r>
          </a:p>
          <a:p>
            <a:pPr marL="1052829" lvl="1" indent="-685800">
              <a:lnSpc>
                <a:spcPts val="4759"/>
              </a:lnSpc>
              <a:buFont typeface="Courier New" panose="02070309020205020404" pitchFamily="49" charset="0"/>
              <a:buChar char="o"/>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    </a:t>
            </a:r>
            <a:r>
              <a:rPr lang="en-US" sz="5400" dirty="0">
                <a:solidFill>
                  <a:srgbClr val="FF0000"/>
                </a:solidFill>
                <a:latin typeface="Ballpoint"/>
                <a:ea typeface="Ballpoint"/>
                <a:cs typeface="Ballpoint"/>
                <a:sym typeface="Ballpoint"/>
              </a:rPr>
              <a:t>Non-Base Years</a:t>
            </a:r>
            <a:r>
              <a:rPr lang="en-US" sz="5400" dirty="0">
                <a:solidFill>
                  <a:srgbClr val="000000"/>
                </a:solidFill>
                <a:latin typeface="Ballpoint"/>
                <a:ea typeface="Ballpoint"/>
                <a:cs typeface="Ballpoint"/>
                <a:sym typeface="Ballpoint"/>
              </a:rPr>
              <a:t>: </a:t>
            </a:r>
          </a:p>
          <a:p>
            <a:pPr marL="1510029" lvl="2" indent="-685800">
              <a:lnSpc>
                <a:spcPts val="4759"/>
              </a:lnSpc>
              <a:buFont typeface="Courier New" panose="02070309020205020404" pitchFamily="49" charset="0"/>
              <a:buChar char="o"/>
            </a:pPr>
            <a:r>
              <a:rPr lang="en-US" sz="5400" dirty="0">
                <a:solidFill>
                  <a:srgbClr val="000000"/>
                </a:solidFill>
                <a:latin typeface="Ballpoint"/>
                <a:ea typeface="Ballpoint"/>
                <a:cs typeface="Ballpoint"/>
                <a:sym typeface="Ballpoint"/>
              </a:rPr>
              <a:t>Count </a:t>
            </a:r>
            <a:r>
              <a:rPr lang="en-US" sz="5400">
                <a:solidFill>
                  <a:srgbClr val="000000"/>
                </a:solidFill>
                <a:latin typeface="Ballpoint"/>
                <a:ea typeface="Ballpoint"/>
                <a:cs typeface="Ballpoint"/>
                <a:sym typeface="Ballpoint"/>
              </a:rPr>
              <a:t>and Claim </a:t>
            </a:r>
            <a:r>
              <a:rPr lang="en-US" sz="5400" dirty="0">
                <a:solidFill>
                  <a:srgbClr val="000000"/>
                </a:solidFill>
                <a:latin typeface="Ballpoint"/>
                <a:ea typeface="Ballpoint"/>
                <a:cs typeface="Ballpoint"/>
                <a:sym typeface="Ballpoint"/>
              </a:rPr>
              <a:t>total meals served</a:t>
            </a:r>
          </a:p>
          <a:p>
            <a:pPr marL="1510029" lvl="2" indent="-685800">
              <a:lnSpc>
                <a:spcPts val="4759"/>
              </a:lnSpc>
              <a:buFont typeface="Courier New" panose="02070309020205020404" pitchFamily="49" charset="0"/>
              <a:buChar char="o"/>
            </a:pPr>
            <a:r>
              <a:rPr lang="en-US" sz="5400" dirty="0">
                <a:solidFill>
                  <a:srgbClr val="000000"/>
                </a:solidFill>
                <a:latin typeface="Ballpoint"/>
                <a:ea typeface="Ballpoint"/>
                <a:cs typeface="Ballpoint"/>
                <a:sym typeface="Ballpoint"/>
              </a:rPr>
              <a:t>Receive the “free rate” for all meals claimed</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endParaRPr lang="en-US" sz="3399" dirty="0">
              <a:solidFill>
                <a:srgbClr val="000000"/>
              </a:solidFill>
              <a:latin typeface="Ballpoint"/>
              <a:ea typeface="Ballpoint"/>
              <a:cs typeface="Ballpoint"/>
              <a:sym typeface="Ballpoint"/>
            </a:endParaRPr>
          </a:p>
          <a:p>
            <a:pPr marL="734059" lvl="1" indent="-367030">
              <a:lnSpc>
                <a:spcPts val="4759"/>
              </a:lnSpc>
              <a:buFont typeface="Arial"/>
              <a:buChar char="•"/>
            </a:pPr>
            <a:endParaRPr lang="en-US" sz="3399" dirty="0">
              <a:solidFill>
                <a:srgbClr val="000000"/>
              </a:solidFill>
              <a:latin typeface="Ballpoint"/>
              <a:ea typeface="Ballpoint"/>
              <a:cs typeface="Ballpoint"/>
              <a:sym typeface="Ballpoint"/>
            </a:endParaRPr>
          </a:p>
        </p:txBody>
      </p:sp>
    </p:spTree>
    <p:extLst>
      <p:ext uri="{BB962C8B-B14F-4D97-AF65-F5344CB8AC3E}">
        <p14:creationId xmlns:p14="http://schemas.microsoft.com/office/powerpoint/2010/main" val="1298024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4BBCD5CA-8305-1C47-B942-2E1BA4CCB32D}"/>
              </a:ext>
            </a:extLst>
          </p:cNvPr>
          <p:cNvGrpSpPr/>
          <p:nvPr/>
        </p:nvGrpSpPr>
        <p:grpSpPr>
          <a:xfrm>
            <a:off x="934164" y="4044695"/>
            <a:ext cx="10820401" cy="4604006"/>
            <a:chOff x="0" y="0"/>
            <a:chExt cx="4295756" cy="2083063"/>
          </a:xfrm>
        </p:grpSpPr>
        <p:sp>
          <p:nvSpPr>
            <p:cNvPr id="6" name="Freeform 4">
              <a:extLst>
                <a:ext uri="{FF2B5EF4-FFF2-40B4-BE49-F238E27FC236}">
                  <a16:creationId xmlns:a16="http://schemas.microsoft.com/office/drawing/2014/main" id="{E4F50799-E447-0A32-2C59-84B9FA8BA186}"/>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82DEFF3F-E788-CFDA-FF49-5125783F972C}"/>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E6DED1DF-91D9-ED6E-76AF-B986C04B0D46}"/>
              </a:ext>
            </a:extLst>
          </p:cNvPr>
          <p:cNvGrpSpPr/>
          <p:nvPr/>
        </p:nvGrpSpPr>
        <p:grpSpPr>
          <a:xfrm>
            <a:off x="918753" y="2402597"/>
            <a:ext cx="10864115" cy="1526509"/>
            <a:chOff x="0" y="0"/>
            <a:chExt cx="2179901" cy="263080"/>
          </a:xfrm>
        </p:grpSpPr>
        <p:sp>
          <p:nvSpPr>
            <p:cNvPr id="9" name="Freeform 4">
              <a:extLst>
                <a:ext uri="{FF2B5EF4-FFF2-40B4-BE49-F238E27FC236}">
                  <a16:creationId xmlns:a16="http://schemas.microsoft.com/office/drawing/2014/main" id="{F66A48B7-07C8-1730-8678-C2A164C5993D}"/>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9B3C9245-C7D4-8CDD-7ACB-55B131886CB1}"/>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pic>
        <p:nvPicPr>
          <p:cNvPr id="12" name="Picture 11">
            <a:extLst>
              <a:ext uri="{FF2B5EF4-FFF2-40B4-BE49-F238E27FC236}">
                <a16:creationId xmlns:a16="http://schemas.microsoft.com/office/drawing/2014/main" id="{419BFDDB-850A-6B0C-DDD5-C1AECBB676A0}"/>
              </a:ext>
            </a:extLst>
          </p:cNvPr>
          <p:cNvPicPr>
            <a:picLocks noChangeAspect="1"/>
          </p:cNvPicPr>
          <p:nvPr/>
        </p:nvPicPr>
        <p:blipFill>
          <a:blip r:embed="rId4"/>
          <a:stretch>
            <a:fillRect/>
          </a:stretch>
        </p:blipFill>
        <p:spPr>
          <a:xfrm>
            <a:off x="12093858" y="2599194"/>
            <a:ext cx="5686868" cy="5707776"/>
          </a:xfrm>
          <a:prstGeom prst="rect">
            <a:avLst/>
          </a:prstGeom>
        </p:spPr>
      </p:pic>
      <p:sp>
        <p:nvSpPr>
          <p:cNvPr id="4" name="TextBox 4">
            <a:extLst>
              <a:ext uri="{FF2B5EF4-FFF2-40B4-BE49-F238E27FC236}">
                <a16:creationId xmlns:a16="http://schemas.microsoft.com/office/drawing/2014/main" id="{A3CF0410-0889-2197-951B-BFE80D40EB96}"/>
              </a:ext>
            </a:extLst>
          </p:cNvPr>
          <p:cNvSpPr txBox="1"/>
          <p:nvPr/>
        </p:nvSpPr>
        <p:spPr>
          <a:xfrm>
            <a:off x="864324" y="2599194"/>
            <a:ext cx="10820402" cy="6704399"/>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If our entire SFA is currently operating under CEP-Do we need to do anything?</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Yes. </a:t>
            </a:r>
          </a:p>
          <a:p>
            <a:pPr marL="881379" lvl="1" indent="-514350">
              <a:lnSpc>
                <a:spcPts val="4759"/>
              </a:lnSpc>
              <a:buFont typeface="+mj-lt"/>
              <a:buAutoNum type="arabicPeriod"/>
            </a:pPr>
            <a:r>
              <a:rPr lang="en-US" sz="5400" dirty="0">
                <a:solidFill>
                  <a:srgbClr val="000000"/>
                </a:solidFill>
                <a:latin typeface="Ballpoint"/>
                <a:ea typeface="Ballpoint"/>
                <a:cs typeface="Ballpoint"/>
                <a:sym typeface="Ballpoint"/>
              </a:rPr>
              <a:t>	Conduct DCMP using April 1 enrollment and establish ISPs for buildings</a:t>
            </a:r>
          </a:p>
          <a:p>
            <a:pPr marL="881379" lvl="1" indent="-514350">
              <a:lnSpc>
                <a:spcPts val="4759"/>
              </a:lnSpc>
              <a:buFont typeface="+mj-lt"/>
              <a:buAutoNum type="arabicPeriod"/>
            </a:pPr>
            <a:r>
              <a:rPr lang="en-US" sz="5400" dirty="0">
                <a:solidFill>
                  <a:srgbClr val="000000"/>
                </a:solidFill>
                <a:latin typeface="Ballpoint"/>
                <a:ea typeface="Ballpoint"/>
                <a:cs typeface="Ballpoint"/>
                <a:sym typeface="Ballpoint"/>
              </a:rPr>
              <a:t>Reapply if necessary to maximize participation in CEP</a:t>
            </a:r>
          </a:p>
          <a:p>
            <a:pPr marL="881379" lvl="1" indent="-514350">
              <a:lnSpc>
                <a:spcPts val="4759"/>
              </a:lnSpc>
              <a:buFont typeface="+mj-lt"/>
              <a:buAutoNum type="arabicPeriod"/>
            </a:pPr>
            <a:r>
              <a:rPr lang="en-US" sz="5400" dirty="0">
                <a:solidFill>
                  <a:srgbClr val="000000"/>
                </a:solidFill>
                <a:latin typeface="Ballpoint"/>
                <a:ea typeface="Ballpoint"/>
                <a:cs typeface="Ballpoint"/>
                <a:sym typeface="Ballpoint"/>
              </a:rPr>
              <a:t>Reapply for any buildings ending their cycle</a:t>
            </a:r>
          </a:p>
          <a:p>
            <a:pPr marL="881379" lvl="1" indent="-514350">
              <a:lnSpc>
                <a:spcPts val="4759"/>
              </a:lnSpc>
              <a:buFont typeface="+mj-lt"/>
              <a:buAutoNum type="arabicPeriod"/>
            </a:pPr>
            <a:endParaRPr lang="en-US" sz="5400" dirty="0">
              <a:solidFill>
                <a:srgbClr val="000000"/>
              </a:solidFill>
              <a:latin typeface="Ballpoint"/>
              <a:ea typeface="Ballpoint"/>
              <a:cs typeface="Ballpoint"/>
              <a:sym typeface="Ballpoint"/>
            </a:endParaRPr>
          </a:p>
          <a:p>
            <a:pPr marL="734059" lvl="1" indent="-367030">
              <a:lnSpc>
                <a:spcPts val="4759"/>
              </a:lnSpc>
              <a:buFont typeface="Arial"/>
              <a:buChar char="•"/>
            </a:pPr>
            <a:endParaRPr lang="en-US" sz="3399" dirty="0">
              <a:solidFill>
                <a:srgbClr val="000000"/>
              </a:solidFill>
              <a:latin typeface="Ballpoint"/>
              <a:ea typeface="Ballpoint"/>
              <a:cs typeface="Ballpoint"/>
              <a:sym typeface="Ballpoint"/>
            </a:endParaRPr>
          </a:p>
        </p:txBody>
      </p:sp>
      <p:grpSp>
        <p:nvGrpSpPr>
          <p:cNvPr id="13" name="Group 15">
            <a:extLst>
              <a:ext uri="{FF2B5EF4-FFF2-40B4-BE49-F238E27FC236}">
                <a16:creationId xmlns:a16="http://schemas.microsoft.com/office/drawing/2014/main" id="{BD6521C6-0317-4967-39DE-FBFCE3EBD215}"/>
              </a:ext>
            </a:extLst>
          </p:cNvPr>
          <p:cNvGrpSpPr/>
          <p:nvPr/>
        </p:nvGrpSpPr>
        <p:grpSpPr>
          <a:xfrm>
            <a:off x="14051961" y="8038920"/>
            <a:ext cx="1938643" cy="536099"/>
            <a:chOff x="0" y="0"/>
            <a:chExt cx="2584858" cy="714799"/>
          </a:xfrm>
        </p:grpSpPr>
        <p:grpSp>
          <p:nvGrpSpPr>
            <p:cNvPr id="14" name="Group 16">
              <a:extLst>
                <a:ext uri="{FF2B5EF4-FFF2-40B4-BE49-F238E27FC236}">
                  <a16:creationId xmlns:a16="http://schemas.microsoft.com/office/drawing/2014/main" id="{69327EA0-0B86-6E24-2529-FDA90CD56609}"/>
                </a:ext>
              </a:extLst>
            </p:cNvPr>
            <p:cNvGrpSpPr/>
            <p:nvPr/>
          </p:nvGrpSpPr>
          <p:grpSpPr>
            <a:xfrm>
              <a:off x="0" y="0"/>
              <a:ext cx="2584858" cy="714799"/>
              <a:chOff x="0" y="0"/>
              <a:chExt cx="510589" cy="141195"/>
            </a:xfrm>
          </p:grpSpPr>
          <p:sp>
            <p:nvSpPr>
              <p:cNvPr id="16" name="Freeform 17">
                <a:extLst>
                  <a:ext uri="{FF2B5EF4-FFF2-40B4-BE49-F238E27FC236}">
                    <a16:creationId xmlns:a16="http://schemas.microsoft.com/office/drawing/2014/main" id="{2F9AD321-7985-B30F-F041-C8E033A34DAE}"/>
                  </a:ext>
                </a:extLst>
              </p:cNvPr>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17" name="TextBox 18">
                <a:extLst>
                  <a:ext uri="{FF2B5EF4-FFF2-40B4-BE49-F238E27FC236}">
                    <a16:creationId xmlns:a16="http://schemas.microsoft.com/office/drawing/2014/main" id="{E1E66321-0375-E41E-6FB3-EB6239F2D9D9}"/>
                  </a:ext>
                </a:extLst>
              </p:cNvPr>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15" name="TextBox 19">
              <a:extLst>
                <a:ext uri="{FF2B5EF4-FFF2-40B4-BE49-F238E27FC236}">
                  <a16:creationId xmlns:a16="http://schemas.microsoft.com/office/drawing/2014/main" id="{E244B286-D698-0412-44BC-81086A29193B}"/>
                </a:ext>
              </a:extLst>
            </p:cNvPr>
            <p:cNvSpPr txBox="1"/>
            <p:nvPr/>
          </p:nvSpPr>
          <p:spPr>
            <a:xfrm>
              <a:off x="275623" y="46089"/>
              <a:ext cx="1967706" cy="519887"/>
            </a:xfrm>
            <a:prstGeom prst="rect">
              <a:avLst/>
            </a:prstGeom>
          </p:spPr>
          <p:txBody>
            <a:bodyPr lIns="0" tIns="0" rIns="0" bIns="0" rtlCol="0" anchor="t">
              <a:spAutoFit/>
            </a:bodyPr>
            <a:lstStyle/>
            <a:p>
              <a:pPr algn="ctr">
                <a:lnSpc>
                  <a:spcPts val="3434"/>
                </a:lnSpc>
                <a:spcBef>
                  <a:spcPct val="0"/>
                </a:spcBef>
              </a:pPr>
              <a:r>
                <a:rPr lang="en-US" sz="2453" dirty="0">
                  <a:solidFill>
                    <a:srgbClr val="000000"/>
                  </a:solidFill>
                  <a:latin typeface="Ballpoint"/>
                  <a:ea typeface="Ballpoint"/>
                  <a:cs typeface="Ballpoint"/>
                  <a:sym typeface="Ballpoint"/>
                </a:rPr>
                <a:t>Barker CSD</a:t>
              </a:r>
            </a:p>
          </p:txBody>
        </p:sp>
      </p:grpSp>
    </p:spTree>
    <p:extLst>
      <p:ext uri="{BB962C8B-B14F-4D97-AF65-F5344CB8AC3E}">
        <p14:creationId xmlns:p14="http://schemas.microsoft.com/office/powerpoint/2010/main" val="1341568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0394AFFE-BC9D-ACC1-5F3B-3B0E1C79C449}"/>
              </a:ext>
            </a:extLst>
          </p:cNvPr>
          <p:cNvGrpSpPr/>
          <p:nvPr/>
        </p:nvGrpSpPr>
        <p:grpSpPr>
          <a:xfrm>
            <a:off x="876299" y="4440822"/>
            <a:ext cx="17037979" cy="3054101"/>
            <a:chOff x="0" y="0"/>
            <a:chExt cx="4295756" cy="2083063"/>
          </a:xfrm>
        </p:grpSpPr>
        <p:sp>
          <p:nvSpPr>
            <p:cNvPr id="6" name="Freeform 4">
              <a:extLst>
                <a:ext uri="{FF2B5EF4-FFF2-40B4-BE49-F238E27FC236}">
                  <a16:creationId xmlns:a16="http://schemas.microsoft.com/office/drawing/2014/main" id="{09E4F32D-B449-1A3A-A582-8E128B140CE1}"/>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296F8A18-F81F-7591-1847-BB7A7D2E7193}"/>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A4EE617E-ADB1-6559-2940-330BC213CD81}"/>
              </a:ext>
            </a:extLst>
          </p:cNvPr>
          <p:cNvGrpSpPr/>
          <p:nvPr/>
        </p:nvGrpSpPr>
        <p:grpSpPr>
          <a:xfrm>
            <a:off x="838199" y="2896600"/>
            <a:ext cx="17037979" cy="1301316"/>
            <a:chOff x="0" y="0"/>
            <a:chExt cx="2179901" cy="263080"/>
          </a:xfrm>
        </p:grpSpPr>
        <p:sp>
          <p:nvSpPr>
            <p:cNvPr id="9" name="Freeform 4">
              <a:extLst>
                <a:ext uri="{FF2B5EF4-FFF2-40B4-BE49-F238E27FC236}">
                  <a16:creationId xmlns:a16="http://schemas.microsoft.com/office/drawing/2014/main" id="{D3AE555C-5F35-8C0D-C097-23AAC1C86D2C}"/>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AD3ED884-3BB2-040E-91D6-4F50B45266B9}"/>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762000" y="2970653"/>
            <a:ext cx="17266579" cy="4308872"/>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How does this affect private secondary schools who have not been affiliated with the CN Programs ?</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Universal Free Meals is for all school participating in the National School Lunch and/or School Breakfast programs. Private secondary schools are eligible to participate if they are not-for-profit and are registered with the NYS Education Department as a school. </a:t>
            </a:r>
          </a:p>
        </p:txBody>
      </p:sp>
      <p:sp>
        <p:nvSpPr>
          <p:cNvPr id="12" name="Freeform 6">
            <a:extLst>
              <a:ext uri="{FF2B5EF4-FFF2-40B4-BE49-F238E27FC236}">
                <a16:creationId xmlns:a16="http://schemas.microsoft.com/office/drawing/2014/main" id="{AB8CA52F-8023-0439-2BE0-ED47D6680773}"/>
              </a:ext>
            </a:extLst>
          </p:cNvPr>
          <p:cNvSpPr/>
          <p:nvPr/>
        </p:nvSpPr>
        <p:spPr>
          <a:xfrm>
            <a:off x="4845896" y="8143738"/>
            <a:ext cx="4030790" cy="4114800"/>
          </a:xfrm>
          <a:custGeom>
            <a:avLst/>
            <a:gdLst/>
            <a:ahLst/>
            <a:cxnLst/>
            <a:rect l="l" t="t" r="r" b="b"/>
            <a:pathLst>
              <a:path w="4030790" h="4114800">
                <a:moveTo>
                  <a:pt x="0" y="0"/>
                </a:moveTo>
                <a:lnTo>
                  <a:pt x="4030789" y="0"/>
                </a:lnTo>
                <a:lnTo>
                  <a:pt x="403078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2847AFBF-6D32-CEB7-844A-1EBCA30C6A93}"/>
              </a:ext>
            </a:extLst>
          </p:cNvPr>
          <p:cNvSpPr/>
          <p:nvPr/>
        </p:nvSpPr>
        <p:spPr>
          <a:xfrm rot="3033102">
            <a:off x="11331964" y="6732322"/>
            <a:ext cx="2286449" cy="4418258"/>
          </a:xfrm>
          <a:custGeom>
            <a:avLst/>
            <a:gdLst/>
            <a:ahLst/>
            <a:cxnLst/>
            <a:rect l="l" t="t" r="r" b="b"/>
            <a:pathLst>
              <a:path w="2286449" h="4418258">
                <a:moveTo>
                  <a:pt x="0" y="0"/>
                </a:moveTo>
                <a:lnTo>
                  <a:pt x="2286449" y="0"/>
                </a:lnTo>
                <a:lnTo>
                  <a:pt x="2286449" y="4418258"/>
                </a:lnTo>
                <a:lnTo>
                  <a:pt x="0" y="4418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2">
            <a:extLst>
              <a:ext uri="{FF2B5EF4-FFF2-40B4-BE49-F238E27FC236}">
                <a16:creationId xmlns:a16="http://schemas.microsoft.com/office/drawing/2014/main" id="{23F85FFF-EAD0-9A75-FBE5-79965543A3C2}"/>
              </a:ext>
            </a:extLst>
          </p:cNvPr>
          <p:cNvSpPr/>
          <p:nvPr/>
        </p:nvSpPr>
        <p:spPr>
          <a:xfrm>
            <a:off x="15230818" y="7110593"/>
            <a:ext cx="2820206" cy="3012236"/>
          </a:xfrm>
          <a:custGeom>
            <a:avLst/>
            <a:gdLst/>
            <a:ahLst/>
            <a:cxnLst/>
            <a:rect l="l" t="t" r="r" b="b"/>
            <a:pathLst>
              <a:path w="2820206" h="3012236">
                <a:moveTo>
                  <a:pt x="0" y="0"/>
                </a:moveTo>
                <a:lnTo>
                  <a:pt x="2820206" y="0"/>
                </a:lnTo>
                <a:lnTo>
                  <a:pt x="2820206" y="3012236"/>
                </a:lnTo>
                <a:lnTo>
                  <a:pt x="0" y="3012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F2BE0270-CA3C-A24F-E380-BA44C898ADFD}"/>
              </a:ext>
            </a:extLst>
          </p:cNvPr>
          <p:cNvSpPr/>
          <p:nvPr/>
        </p:nvSpPr>
        <p:spPr>
          <a:xfrm rot="1175175">
            <a:off x="55699" y="7444159"/>
            <a:ext cx="2700338" cy="4114800"/>
          </a:xfrm>
          <a:custGeom>
            <a:avLst/>
            <a:gdLst/>
            <a:ahLst/>
            <a:cxnLst/>
            <a:rect l="l" t="t" r="r" b="b"/>
            <a:pathLst>
              <a:path w="2700338" h="4114800">
                <a:moveTo>
                  <a:pt x="0" y="0"/>
                </a:moveTo>
                <a:lnTo>
                  <a:pt x="2700338" y="0"/>
                </a:lnTo>
                <a:lnTo>
                  <a:pt x="270033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12968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39AE1001-7665-7CD7-8289-6703B675F703}"/>
              </a:ext>
            </a:extLst>
          </p:cNvPr>
          <p:cNvGrpSpPr/>
          <p:nvPr/>
        </p:nvGrpSpPr>
        <p:grpSpPr>
          <a:xfrm>
            <a:off x="602942" y="5002394"/>
            <a:ext cx="13335000" cy="3540706"/>
            <a:chOff x="0" y="0"/>
            <a:chExt cx="4295756" cy="2083063"/>
          </a:xfrm>
        </p:grpSpPr>
        <p:sp>
          <p:nvSpPr>
            <p:cNvPr id="6" name="Freeform 4">
              <a:extLst>
                <a:ext uri="{FF2B5EF4-FFF2-40B4-BE49-F238E27FC236}">
                  <a16:creationId xmlns:a16="http://schemas.microsoft.com/office/drawing/2014/main" id="{6C787EBD-8990-1D33-DD02-2464168C0538}"/>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8E0A8A16-FC93-8952-0BA8-EEFA7395E370}"/>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EA5A3BDB-6EAA-179B-8E75-0427BBEC2F99}"/>
              </a:ext>
            </a:extLst>
          </p:cNvPr>
          <p:cNvGrpSpPr/>
          <p:nvPr/>
        </p:nvGrpSpPr>
        <p:grpSpPr>
          <a:xfrm>
            <a:off x="572462" y="3167979"/>
            <a:ext cx="13335000" cy="1522853"/>
            <a:chOff x="0" y="0"/>
            <a:chExt cx="2179901" cy="263080"/>
          </a:xfrm>
        </p:grpSpPr>
        <p:sp>
          <p:nvSpPr>
            <p:cNvPr id="9" name="Freeform 4">
              <a:extLst>
                <a:ext uri="{FF2B5EF4-FFF2-40B4-BE49-F238E27FC236}">
                  <a16:creationId xmlns:a16="http://schemas.microsoft.com/office/drawing/2014/main" id="{F4E859E4-472E-93AE-9D2D-285B7024C27D}"/>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494BA05F-C69D-39C2-1401-80CCC3DB155B}"/>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640130" y="3307115"/>
            <a:ext cx="13335000" cy="4924425"/>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Are all schools required to participate in the federal lunch program? </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The federal programs are optional programs and schools are not required to participate, however, in order for a school to participate in the Universal Free School Meals program they must participate in the federal National School Lunch and/or School Breakfast Programs. </a:t>
            </a:r>
          </a:p>
        </p:txBody>
      </p:sp>
      <p:sp>
        <p:nvSpPr>
          <p:cNvPr id="11" name="Freeform 5">
            <a:extLst>
              <a:ext uri="{FF2B5EF4-FFF2-40B4-BE49-F238E27FC236}">
                <a16:creationId xmlns:a16="http://schemas.microsoft.com/office/drawing/2014/main" id="{E71FD8E0-F2D0-1B31-0AB3-5FF88744AB0C}"/>
              </a:ext>
            </a:extLst>
          </p:cNvPr>
          <p:cNvSpPr/>
          <p:nvPr/>
        </p:nvSpPr>
        <p:spPr>
          <a:xfrm>
            <a:off x="15638424" y="3774860"/>
            <a:ext cx="2649576" cy="3742780"/>
          </a:xfrm>
          <a:custGeom>
            <a:avLst/>
            <a:gdLst/>
            <a:ahLst/>
            <a:cxnLst/>
            <a:rect l="l" t="t" r="r" b="b"/>
            <a:pathLst>
              <a:path w="2649576" h="3742780">
                <a:moveTo>
                  <a:pt x="0" y="0"/>
                </a:moveTo>
                <a:lnTo>
                  <a:pt x="2649576" y="0"/>
                </a:lnTo>
                <a:lnTo>
                  <a:pt x="2649576" y="3742779"/>
                </a:lnTo>
                <a:lnTo>
                  <a:pt x="0" y="3742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27081F19-0E5B-6E45-9FCF-53AB713EF99C}"/>
              </a:ext>
            </a:extLst>
          </p:cNvPr>
          <p:cNvSpPr/>
          <p:nvPr/>
        </p:nvSpPr>
        <p:spPr>
          <a:xfrm>
            <a:off x="15209763" y="117057"/>
            <a:ext cx="2862317" cy="3309037"/>
          </a:xfrm>
          <a:custGeom>
            <a:avLst/>
            <a:gdLst/>
            <a:ahLst/>
            <a:cxnLst/>
            <a:rect l="l" t="t" r="r" b="b"/>
            <a:pathLst>
              <a:path w="2862317" h="3309037">
                <a:moveTo>
                  <a:pt x="0" y="0"/>
                </a:moveTo>
                <a:lnTo>
                  <a:pt x="2862317" y="0"/>
                </a:lnTo>
                <a:lnTo>
                  <a:pt x="2862317" y="3309037"/>
                </a:lnTo>
                <a:lnTo>
                  <a:pt x="0" y="3309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2">
            <a:extLst>
              <a:ext uri="{FF2B5EF4-FFF2-40B4-BE49-F238E27FC236}">
                <a16:creationId xmlns:a16="http://schemas.microsoft.com/office/drawing/2014/main" id="{5CC9808E-6FB4-51DA-3206-808E1AAC7DCD}"/>
              </a:ext>
            </a:extLst>
          </p:cNvPr>
          <p:cNvSpPr/>
          <p:nvPr/>
        </p:nvSpPr>
        <p:spPr>
          <a:xfrm>
            <a:off x="15230818" y="7110593"/>
            <a:ext cx="2820206" cy="3012236"/>
          </a:xfrm>
          <a:custGeom>
            <a:avLst/>
            <a:gdLst/>
            <a:ahLst/>
            <a:cxnLst/>
            <a:rect l="l" t="t" r="r" b="b"/>
            <a:pathLst>
              <a:path w="2820206" h="3012236">
                <a:moveTo>
                  <a:pt x="0" y="0"/>
                </a:moveTo>
                <a:lnTo>
                  <a:pt x="2820206" y="0"/>
                </a:lnTo>
                <a:lnTo>
                  <a:pt x="2820206" y="3012236"/>
                </a:lnTo>
                <a:lnTo>
                  <a:pt x="0" y="3012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38918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79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27149432-44F8-AF6F-144D-1718C875BCA7}"/>
              </a:ext>
            </a:extLst>
          </p:cNvPr>
          <p:cNvGrpSpPr/>
          <p:nvPr/>
        </p:nvGrpSpPr>
        <p:grpSpPr>
          <a:xfrm>
            <a:off x="915935" y="5650134"/>
            <a:ext cx="6973597" cy="2352010"/>
            <a:chOff x="0" y="0"/>
            <a:chExt cx="4295756" cy="2083063"/>
          </a:xfrm>
        </p:grpSpPr>
        <p:sp>
          <p:nvSpPr>
            <p:cNvPr id="6" name="Freeform 4">
              <a:extLst>
                <a:ext uri="{FF2B5EF4-FFF2-40B4-BE49-F238E27FC236}">
                  <a16:creationId xmlns:a16="http://schemas.microsoft.com/office/drawing/2014/main" id="{EE0FF8E9-7132-827C-799D-6B1EC7A40EB9}"/>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93E2983E-0FF8-687A-AA86-87E48F9FC92B}"/>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BE25652C-9606-DBD0-1ADC-41BAD8B6C8B3}"/>
              </a:ext>
            </a:extLst>
          </p:cNvPr>
          <p:cNvGrpSpPr/>
          <p:nvPr/>
        </p:nvGrpSpPr>
        <p:grpSpPr>
          <a:xfrm>
            <a:off x="863214" y="3135716"/>
            <a:ext cx="7026318" cy="2319862"/>
            <a:chOff x="0" y="0"/>
            <a:chExt cx="2179901" cy="263080"/>
          </a:xfrm>
        </p:grpSpPr>
        <p:sp>
          <p:nvSpPr>
            <p:cNvPr id="9" name="Freeform 4">
              <a:extLst>
                <a:ext uri="{FF2B5EF4-FFF2-40B4-BE49-F238E27FC236}">
                  <a16:creationId xmlns:a16="http://schemas.microsoft.com/office/drawing/2014/main" id="{44E4BAC1-E5DF-57CA-7795-DB099A9692D7}"/>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29160632-4E4E-18F2-440E-499E6C46C254}"/>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847974" y="3322651"/>
            <a:ext cx="6973597" cy="4308872"/>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How does reimbursement work? Will all meals be reimbursed at the free rate?</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YES. All meals will be reimbursed at </a:t>
            </a:r>
            <a:r>
              <a:rPr lang="en-US" sz="5400" dirty="0">
                <a:solidFill>
                  <a:srgbClr val="000000"/>
                </a:solidFill>
                <a:latin typeface="Ballpoint"/>
                <a:sym typeface="Ballpoint"/>
              </a:rPr>
              <a:t>the “free rate” of reimbursement.  </a:t>
            </a:r>
            <a:endParaRPr lang="en-US" sz="3399" dirty="0">
              <a:solidFill>
                <a:srgbClr val="000000"/>
              </a:solidFill>
              <a:latin typeface="Ballpoint"/>
              <a:ea typeface="Ballpoint"/>
              <a:cs typeface="Ballpoint"/>
              <a:sym typeface="Ballpoint"/>
            </a:endParaRPr>
          </a:p>
        </p:txBody>
      </p:sp>
      <p:graphicFrame>
        <p:nvGraphicFramePr>
          <p:cNvPr id="20" name="Table 19">
            <a:extLst>
              <a:ext uri="{FF2B5EF4-FFF2-40B4-BE49-F238E27FC236}">
                <a16:creationId xmlns:a16="http://schemas.microsoft.com/office/drawing/2014/main" id="{7259A09F-2372-C550-48D3-C062676080F3}"/>
              </a:ext>
            </a:extLst>
          </p:cNvPr>
          <p:cNvGraphicFramePr>
            <a:graphicFrameLocks noGrp="1"/>
          </p:cNvGraphicFramePr>
          <p:nvPr>
            <p:extLst>
              <p:ext uri="{D42A27DB-BD31-4B8C-83A1-F6EECF244321}">
                <p14:modId xmlns:p14="http://schemas.microsoft.com/office/powerpoint/2010/main" val="1227181455"/>
              </p:ext>
            </p:extLst>
          </p:nvPr>
        </p:nvGraphicFramePr>
        <p:xfrm>
          <a:off x="8447746" y="3136346"/>
          <a:ext cx="9321227" cy="4645745"/>
        </p:xfrm>
        <a:graphic>
          <a:graphicData uri="http://schemas.openxmlformats.org/drawingml/2006/table">
            <a:tbl>
              <a:tblPr>
                <a:tableStyleId>{5C22544A-7EE6-4342-B048-85BDC9FD1C3A}</a:tableStyleId>
              </a:tblPr>
              <a:tblGrid>
                <a:gridCol w="1594320">
                  <a:extLst>
                    <a:ext uri="{9D8B030D-6E8A-4147-A177-3AD203B41FA5}">
                      <a16:colId xmlns:a16="http://schemas.microsoft.com/office/drawing/2014/main" val="1149039496"/>
                    </a:ext>
                  </a:extLst>
                </a:gridCol>
                <a:gridCol w="2125761">
                  <a:extLst>
                    <a:ext uri="{9D8B030D-6E8A-4147-A177-3AD203B41FA5}">
                      <a16:colId xmlns:a16="http://schemas.microsoft.com/office/drawing/2014/main" val="509619518"/>
                    </a:ext>
                  </a:extLst>
                </a:gridCol>
                <a:gridCol w="2401037">
                  <a:extLst>
                    <a:ext uri="{9D8B030D-6E8A-4147-A177-3AD203B41FA5}">
                      <a16:colId xmlns:a16="http://schemas.microsoft.com/office/drawing/2014/main" val="935755165"/>
                    </a:ext>
                  </a:extLst>
                </a:gridCol>
                <a:gridCol w="3200109">
                  <a:extLst>
                    <a:ext uri="{9D8B030D-6E8A-4147-A177-3AD203B41FA5}">
                      <a16:colId xmlns:a16="http://schemas.microsoft.com/office/drawing/2014/main" val="2327774274"/>
                    </a:ext>
                  </a:extLst>
                </a:gridCol>
              </a:tblGrid>
              <a:tr h="2310317">
                <a:tc>
                  <a:txBody>
                    <a:bodyPr/>
                    <a:lstStyle/>
                    <a:p>
                      <a:pPr algn="ctr" rtl="0" fontAlgn="ctr"/>
                      <a:r>
                        <a:rPr lang="en-US" sz="3200" u="none" strike="noStrike" dirty="0">
                          <a:effectLst/>
                          <a:latin typeface="Ballpoint" panose="020B0604020202020204" charset="0"/>
                        </a:rPr>
                        <a:t>Lunch Meal Claim Category</a:t>
                      </a:r>
                      <a:endParaRPr lang="en-US" sz="3200" b="1"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Federal Reimbursement </a:t>
                      </a:r>
                      <a:endParaRPr lang="en-US" sz="3200" b="1"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State Reimbursement</a:t>
                      </a:r>
                      <a:endParaRPr lang="en-US" sz="3200" b="1"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Total Reimbursement</a:t>
                      </a:r>
                      <a:endParaRPr lang="en-US" sz="3200" b="1" i="0" u="none" strike="noStrike" dirty="0">
                        <a:solidFill>
                          <a:srgbClr val="000000"/>
                        </a:solidFill>
                        <a:effectLst/>
                        <a:latin typeface="Ballpoint" panose="020B0604020202020204" charset="0"/>
                      </a:endParaRPr>
                    </a:p>
                  </a:txBody>
                  <a:tcPr marL="9525" marR="9525" marT="9525" marB="0" anchor="ctr"/>
                </a:tc>
                <a:extLst>
                  <a:ext uri="{0D108BD9-81ED-4DB2-BD59-A6C34878D82A}">
                    <a16:rowId xmlns:a16="http://schemas.microsoft.com/office/drawing/2014/main" val="3045978101"/>
                  </a:ext>
                </a:extLst>
              </a:tr>
              <a:tr h="778476">
                <a:tc>
                  <a:txBody>
                    <a:bodyPr/>
                    <a:lstStyle/>
                    <a:p>
                      <a:pPr algn="ctr" rtl="0" fontAlgn="ctr"/>
                      <a:r>
                        <a:rPr lang="en-US" sz="3200" u="none" strike="noStrike">
                          <a:effectLst/>
                          <a:latin typeface="Ballpoint" panose="020B0604020202020204" charset="0"/>
                        </a:rPr>
                        <a:t>Free</a:t>
                      </a:r>
                      <a:endParaRPr lang="en-US" sz="3200" b="0" i="0" u="none" strike="noStrike">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a:effectLst/>
                          <a:latin typeface="Ballpoint" panose="020B0604020202020204" charset="0"/>
                        </a:rPr>
                        <a:t>4.54</a:t>
                      </a:r>
                      <a:endParaRPr lang="en-US" sz="3200" b="0" i="0" u="none" strike="noStrike">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a:effectLst/>
                          <a:latin typeface="Ballpoint" panose="020B0604020202020204" charset="0"/>
                        </a:rPr>
                        <a:t>0.0599</a:t>
                      </a:r>
                      <a:endParaRPr lang="en-US" sz="3200" b="0" i="0" u="none" strike="noStrike">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4.5999</a:t>
                      </a:r>
                      <a:endParaRPr lang="en-US" sz="3200" b="0" i="0" u="none" strike="noStrike" dirty="0">
                        <a:solidFill>
                          <a:srgbClr val="FFFFFF"/>
                        </a:solidFill>
                        <a:effectLst/>
                        <a:latin typeface="Ballpoint" panose="020B0604020202020204" charset="0"/>
                      </a:endParaRPr>
                    </a:p>
                  </a:txBody>
                  <a:tcPr marL="9525" marR="9525" marT="9525" marB="0" anchor="ctr">
                    <a:solidFill>
                      <a:srgbClr val="FFCC00"/>
                    </a:solidFill>
                  </a:tcPr>
                </a:tc>
                <a:extLst>
                  <a:ext uri="{0D108BD9-81ED-4DB2-BD59-A6C34878D82A}">
                    <a16:rowId xmlns:a16="http://schemas.microsoft.com/office/drawing/2014/main" val="886590939"/>
                  </a:ext>
                </a:extLst>
              </a:tr>
              <a:tr h="778476">
                <a:tc>
                  <a:txBody>
                    <a:bodyPr/>
                    <a:lstStyle/>
                    <a:p>
                      <a:pPr algn="ctr" rtl="0" fontAlgn="ctr"/>
                      <a:r>
                        <a:rPr lang="en-US" sz="3200" u="none" strike="noStrike">
                          <a:effectLst/>
                          <a:latin typeface="Ballpoint" panose="020B0604020202020204" charset="0"/>
                        </a:rPr>
                        <a:t>Reduced</a:t>
                      </a:r>
                      <a:endParaRPr lang="en-US" sz="3200" b="0" i="0" u="none" strike="noStrike">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4.14</a:t>
                      </a:r>
                      <a:endParaRPr lang="en-US" sz="3200" b="0"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a:effectLst/>
                          <a:latin typeface="Ballpoint" panose="020B0604020202020204" charset="0"/>
                        </a:rPr>
                        <a:t>0.4599</a:t>
                      </a:r>
                      <a:endParaRPr lang="en-US" sz="3200" b="0" i="0" u="none" strike="noStrike">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4.5999</a:t>
                      </a:r>
                      <a:endParaRPr lang="en-US" sz="3200" b="0" i="0" u="none" strike="noStrike" dirty="0">
                        <a:solidFill>
                          <a:srgbClr val="FFFFFF"/>
                        </a:solidFill>
                        <a:effectLst/>
                        <a:latin typeface="Ballpoint" panose="020B0604020202020204" charset="0"/>
                      </a:endParaRPr>
                    </a:p>
                  </a:txBody>
                  <a:tcPr marL="9525" marR="9525" marT="9525" marB="0" anchor="ctr">
                    <a:solidFill>
                      <a:srgbClr val="FFCC00"/>
                    </a:solidFill>
                  </a:tcPr>
                </a:tc>
                <a:extLst>
                  <a:ext uri="{0D108BD9-81ED-4DB2-BD59-A6C34878D82A}">
                    <a16:rowId xmlns:a16="http://schemas.microsoft.com/office/drawing/2014/main" val="891450952"/>
                  </a:ext>
                </a:extLst>
              </a:tr>
              <a:tr h="778476">
                <a:tc>
                  <a:txBody>
                    <a:bodyPr/>
                    <a:lstStyle/>
                    <a:p>
                      <a:pPr algn="ctr" rtl="0" fontAlgn="ctr"/>
                      <a:r>
                        <a:rPr lang="en-US" sz="3200" u="none" strike="noStrike" dirty="0">
                          <a:effectLst/>
                          <a:latin typeface="Ballpoint" panose="020B0604020202020204" charset="0"/>
                        </a:rPr>
                        <a:t>Paid</a:t>
                      </a:r>
                      <a:endParaRPr lang="en-US" sz="3200" b="0"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0.53</a:t>
                      </a:r>
                      <a:endParaRPr lang="en-US" sz="3200" b="0"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4.0699</a:t>
                      </a:r>
                      <a:endParaRPr lang="en-US" sz="3200" b="0" i="0" u="none" strike="noStrike" dirty="0">
                        <a:solidFill>
                          <a:srgbClr val="000000"/>
                        </a:solidFill>
                        <a:effectLst/>
                        <a:latin typeface="Ballpoint" panose="020B0604020202020204" charset="0"/>
                      </a:endParaRPr>
                    </a:p>
                  </a:txBody>
                  <a:tcPr marL="9525" marR="9525" marT="9525" marB="0" anchor="ctr"/>
                </a:tc>
                <a:tc>
                  <a:txBody>
                    <a:bodyPr/>
                    <a:lstStyle/>
                    <a:p>
                      <a:pPr algn="ctr" rtl="0" fontAlgn="ctr"/>
                      <a:r>
                        <a:rPr lang="en-US" sz="3200" u="none" strike="noStrike" dirty="0">
                          <a:effectLst/>
                          <a:latin typeface="Ballpoint" panose="020B0604020202020204" charset="0"/>
                        </a:rPr>
                        <a:t>4.5999</a:t>
                      </a:r>
                      <a:endParaRPr lang="en-US" sz="3200" b="0" i="0" u="none" strike="noStrike" dirty="0">
                        <a:solidFill>
                          <a:srgbClr val="FFFFFF"/>
                        </a:solidFill>
                        <a:effectLst/>
                        <a:latin typeface="Ballpoint" panose="020B0604020202020204" charset="0"/>
                      </a:endParaRPr>
                    </a:p>
                  </a:txBody>
                  <a:tcPr marL="9525" marR="9525" marT="9525" marB="0" anchor="ctr">
                    <a:solidFill>
                      <a:srgbClr val="FFCC00"/>
                    </a:solidFill>
                  </a:tcPr>
                </a:tc>
                <a:extLst>
                  <a:ext uri="{0D108BD9-81ED-4DB2-BD59-A6C34878D82A}">
                    <a16:rowId xmlns:a16="http://schemas.microsoft.com/office/drawing/2014/main" val="3095111449"/>
                  </a:ext>
                </a:extLst>
              </a:tr>
            </a:tbl>
          </a:graphicData>
        </a:graphic>
      </p:graphicFrame>
      <p:sp>
        <p:nvSpPr>
          <p:cNvPr id="21" name="Freeform 3">
            <a:extLst>
              <a:ext uri="{FF2B5EF4-FFF2-40B4-BE49-F238E27FC236}">
                <a16:creationId xmlns:a16="http://schemas.microsoft.com/office/drawing/2014/main" id="{275932AB-32EF-473B-FBAE-F7219E3CDF03}"/>
              </a:ext>
            </a:extLst>
          </p:cNvPr>
          <p:cNvSpPr/>
          <p:nvPr/>
        </p:nvSpPr>
        <p:spPr>
          <a:xfrm rot="15280721">
            <a:off x="13773746" y="2674051"/>
            <a:ext cx="1506430" cy="2059055"/>
          </a:xfrm>
          <a:custGeom>
            <a:avLst/>
            <a:gdLst/>
            <a:ahLst/>
            <a:cxnLst/>
            <a:rect l="l" t="t" r="r" b="b"/>
            <a:pathLst>
              <a:path w="2185505" h="2698154">
                <a:moveTo>
                  <a:pt x="0" y="0"/>
                </a:moveTo>
                <a:lnTo>
                  <a:pt x="2185505" y="0"/>
                </a:lnTo>
                <a:lnTo>
                  <a:pt x="2185505" y="2698154"/>
                </a:lnTo>
                <a:lnTo>
                  <a:pt x="0" y="2698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3">
            <a:extLst>
              <a:ext uri="{FF2B5EF4-FFF2-40B4-BE49-F238E27FC236}">
                <a16:creationId xmlns:a16="http://schemas.microsoft.com/office/drawing/2014/main" id="{BCD76781-30C0-A1D6-A1C9-3CE21D180699}"/>
              </a:ext>
            </a:extLst>
          </p:cNvPr>
          <p:cNvSpPr/>
          <p:nvPr/>
        </p:nvSpPr>
        <p:spPr>
          <a:xfrm rot="4111420">
            <a:off x="17522795" y="7118913"/>
            <a:ext cx="1666331" cy="2188850"/>
          </a:xfrm>
          <a:custGeom>
            <a:avLst/>
            <a:gdLst/>
            <a:ahLst/>
            <a:cxnLst/>
            <a:rect l="l" t="t" r="r" b="b"/>
            <a:pathLst>
              <a:path w="2185505" h="2698154">
                <a:moveTo>
                  <a:pt x="0" y="0"/>
                </a:moveTo>
                <a:lnTo>
                  <a:pt x="2185505" y="0"/>
                </a:lnTo>
                <a:lnTo>
                  <a:pt x="2185505" y="2698154"/>
                </a:lnTo>
                <a:lnTo>
                  <a:pt x="0" y="2698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199327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C60591B3-A06B-9B6F-93C7-1F6D47B6A427}"/>
              </a:ext>
            </a:extLst>
          </p:cNvPr>
          <p:cNvGrpSpPr/>
          <p:nvPr/>
        </p:nvGrpSpPr>
        <p:grpSpPr>
          <a:xfrm>
            <a:off x="873503" y="5143500"/>
            <a:ext cx="10000081" cy="2411388"/>
            <a:chOff x="0" y="0"/>
            <a:chExt cx="4295756" cy="2083063"/>
          </a:xfrm>
        </p:grpSpPr>
        <p:sp>
          <p:nvSpPr>
            <p:cNvPr id="6" name="Freeform 4">
              <a:extLst>
                <a:ext uri="{FF2B5EF4-FFF2-40B4-BE49-F238E27FC236}">
                  <a16:creationId xmlns:a16="http://schemas.microsoft.com/office/drawing/2014/main" id="{2100E6E4-4503-5CAB-5BB4-46B8ADBE0015}"/>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5A0EEA07-776F-238B-55B3-EA8E13B47424}"/>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C5BA854D-54CF-D29A-D2AD-860142A375F9}"/>
              </a:ext>
            </a:extLst>
          </p:cNvPr>
          <p:cNvGrpSpPr/>
          <p:nvPr/>
        </p:nvGrpSpPr>
        <p:grpSpPr>
          <a:xfrm>
            <a:off x="851238" y="3488504"/>
            <a:ext cx="10000080" cy="1301316"/>
            <a:chOff x="0" y="0"/>
            <a:chExt cx="2179901" cy="263080"/>
          </a:xfrm>
        </p:grpSpPr>
        <p:sp>
          <p:nvSpPr>
            <p:cNvPr id="9" name="Freeform 4">
              <a:extLst>
                <a:ext uri="{FF2B5EF4-FFF2-40B4-BE49-F238E27FC236}">
                  <a16:creationId xmlns:a16="http://schemas.microsoft.com/office/drawing/2014/main" id="{CAA3A0A0-0806-339B-7F5C-68588884CCDD}"/>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9DF542CA-334D-7F99-4C15-4081511CA5E7}"/>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685800" y="3604364"/>
            <a:ext cx="10000080" cy="3693319"/>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Are meals required to be served 5 days per week?</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Meals are required to be served when schools is in operation and students are there at meal service times. </a:t>
            </a:r>
          </a:p>
        </p:txBody>
      </p:sp>
      <p:pic>
        <p:nvPicPr>
          <p:cNvPr id="21" name="Picture 20" descr="A group of kids at a buffet line&#10;&#10;AI-generated content may be incorrect.">
            <a:extLst>
              <a:ext uri="{FF2B5EF4-FFF2-40B4-BE49-F238E27FC236}">
                <a16:creationId xmlns:a16="http://schemas.microsoft.com/office/drawing/2014/main" id="{C6C23560-99B3-58BE-492A-D6E4F9ADBCD8}"/>
              </a:ext>
            </a:extLst>
          </p:cNvPr>
          <p:cNvPicPr>
            <a:picLocks noChangeAspect="1"/>
          </p:cNvPicPr>
          <p:nvPr/>
        </p:nvPicPr>
        <p:blipFill>
          <a:blip r:embed="rId4" cstate="print">
            <a:extLst>
              <a:ext uri="{28A0092B-C50C-407E-A947-70E740481C1C}">
                <a14:useLocalDpi xmlns:a14="http://schemas.microsoft.com/office/drawing/2010/main" val="0"/>
              </a:ext>
            </a:extLst>
          </a:blip>
          <a:srcRect r="20124" b="32222"/>
          <a:stretch/>
        </p:blipFill>
        <p:spPr>
          <a:xfrm>
            <a:off x="11140899" y="3639304"/>
            <a:ext cx="6692082" cy="3809179"/>
          </a:xfrm>
          <a:prstGeom prst="rect">
            <a:avLst/>
          </a:prstGeom>
        </p:spPr>
      </p:pic>
      <p:grpSp>
        <p:nvGrpSpPr>
          <p:cNvPr id="22" name="Group 21">
            <a:extLst>
              <a:ext uri="{FF2B5EF4-FFF2-40B4-BE49-F238E27FC236}">
                <a16:creationId xmlns:a16="http://schemas.microsoft.com/office/drawing/2014/main" id="{49E7FFCC-2BAB-D0DC-E97C-7EB2C13B81FE}"/>
              </a:ext>
            </a:extLst>
          </p:cNvPr>
          <p:cNvGrpSpPr/>
          <p:nvPr/>
        </p:nvGrpSpPr>
        <p:grpSpPr>
          <a:xfrm>
            <a:off x="11180354" y="3639304"/>
            <a:ext cx="6650446" cy="3809179"/>
            <a:chOff x="0" y="0"/>
            <a:chExt cx="4295756" cy="2083063"/>
          </a:xfrm>
        </p:grpSpPr>
        <p:sp>
          <p:nvSpPr>
            <p:cNvPr id="23" name="Freeform 4">
              <a:extLst>
                <a:ext uri="{FF2B5EF4-FFF2-40B4-BE49-F238E27FC236}">
                  <a16:creationId xmlns:a16="http://schemas.microsoft.com/office/drawing/2014/main" id="{A6C10F8B-5389-D9BF-8FFD-73ED16B15AE0}"/>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24" name="TextBox 23">
              <a:extLst>
                <a:ext uri="{FF2B5EF4-FFF2-40B4-BE49-F238E27FC236}">
                  <a16:creationId xmlns:a16="http://schemas.microsoft.com/office/drawing/2014/main" id="{DF54D83D-8A53-492A-2CCF-B032C4B2E017}"/>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25" name="Group 24">
            <a:extLst>
              <a:ext uri="{FF2B5EF4-FFF2-40B4-BE49-F238E27FC236}">
                <a16:creationId xmlns:a16="http://schemas.microsoft.com/office/drawing/2014/main" id="{4EE85604-5E4A-1AD7-3F53-D4C5DCB1934D}"/>
              </a:ext>
            </a:extLst>
          </p:cNvPr>
          <p:cNvGrpSpPr/>
          <p:nvPr/>
        </p:nvGrpSpPr>
        <p:grpSpPr>
          <a:xfrm>
            <a:off x="13339072" y="7215269"/>
            <a:ext cx="2483439" cy="536099"/>
            <a:chOff x="0" y="0"/>
            <a:chExt cx="2584858" cy="714799"/>
          </a:xfrm>
        </p:grpSpPr>
        <p:grpSp>
          <p:nvGrpSpPr>
            <p:cNvPr id="26" name="Group 25">
              <a:extLst>
                <a:ext uri="{FF2B5EF4-FFF2-40B4-BE49-F238E27FC236}">
                  <a16:creationId xmlns:a16="http://schemas.microsoft.com/office/drawing/2014/main" id="{D6BB59D3-0171-935C-EE81-1991897A28D9}"/>
                </a:ext>
              </a:extLst>
            </p:cNvPr>
            <p:cNvGrpSpPr/>
            <p:nvPr/>
          </p:nvGrpSpPr>
          <p:grpSpPr>
            <a:xfrm>
              <a:off x="0" y="0"/>
              <a:ext cx="2584858" cy="714799"/>
              <a:chOff x="0" y="0"/>
              <a:chExt cx="510589" cy="141195"/>
            </a:xfrm>
          </p:grpSpPr>
          <p:sp>
            <p:nvSpPr>
              <p:cNvPr id="28" name="Freeform 17">
                <a:extLst>
                  <a:ext uri="{FF2B5EF4-FFF2-40B4-BE49-F238E27FC236}">
                    <a16:creationId xmlns:a16="http://schemas.microsoft.com/office/drawing/2014/main" id="{1B9AE6E2-FC2B-C746-5152-ED7A603B3FE7}"/>
                  </a:ext>
                </a:extLst>
              </p:cNvPr>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29" name="TextBox 18">
                <a:extLst>
                  <a:ext uri="{FF2B5EF4-FFF2-40B4-BE49-F238E27FC236}">
                    <a16:creationId xmlns:a16="http://schemas.microsoft.com/office/drawing/2014/main" id="{2FEE87F4-AAD7-BBD4-56D1-F3FA0281F60B}"/>
                  </a:ext>
                </a:extLst>
              </p:cNvPr>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27" name="TextBox 19">
              <a:extLst>
                <a:ext uri="{FF2B5EF4-FFF2-40B4-BE49-F238E27FC236}">
                  <a16:creationId xmlns:a16="http://schemas.microsoft.com/office/drawing/2014/main" id="{BF262004-FBE5-D779-CFDE-48E4484C0565}"/>
                </a:ext>
              </a:extLst>
            </p:cNvPr>
            <p:cNvSpPr txBox="1"/>
            <p:nvPr/>
          </p:nvSpPr>
          <p:spPr>
            <a:xfrm>
              <a:off x="275623" y="46089"/>
              <a:ext cx="1967706" cy="519887"/>
            </a:xfrm>
            <a:prstGeom prst="rect">
              <a:avLst/>
            </a:prstGeom>
          </p:spPr>
          <p:txBody>
            <a:bodyPr lIns="0" tIns="0" rIns="0" bIns="0" rtlCol="0" anchor="t">
              <a:spAutoFit/>
            </a:bodyPr>
            <a:lstStyle/>
            <a:p>
              <a:pPr algn="ctr">
                <a:lnSpc>
                  <a:spcPts val="3434"/>
                </a:lnSpc>
                <a:spcBef>
                  <a:spcPct val="0"/>
                </a:spcBef>
              </a:pPr>
              <a:r>
                <a:rPr lang="en-US" sz="2453" dirty="0" err="1">
                  <a:solidFill>
                    <a:srgbClr val="000000"/>
                  </a:solidFill>
                  <a:latin typeface="Ballpoint"/>
                  <a:ea typeface="Ballpoint"/>
                  <a:cs typeface="Ballpoint"/>
                  <a:sym typeface="Ballpoint"/>
                </a:rPr>
                <a:t>Margertville</a:t>
              </a:r>
              <a:r>
                <a:rPr lang="en-US" sz="2453" dirty="0">
                  <a:solidFill>
                    <a:srgbClr val="000000"/>
                  </a:solidFill>
                  <a:latin typeface="Ballpoint"/>
                  <a:ea typeface="Ballpoint"/>
                  <a:cs typeface="Ballpoint"/>
                  <a:sym typeface="Ballpoint"/>
                </a:rPr>
                <a:t> CSD</a:t>
              </a:r>
            </a:p>
          </p:txBody>
        </p:sp>
      </p:grpSp>
    </p:spTree>
    <p:extLst>
      <p:ext uri="{BB962C8B-B14F-4D97-AF65-F5344CB8AC3E}">
        <p14:creationId xmlns:p14="http://schemas.microsoft.com/office/powerpoint/2010/main" val="1702240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93147C5B-C137-F1F7-1779-09635B2A5328}"/>
              </a:ext>
            </a:extLst>
          </p:cNvPr>
          <p:cNvGrpSpPr/>
          <p:nvPr/>
        </p:nvGrpSpPr>
        <p:grpSpPr>
          <a:xfrm>
            <a:off x="912223" y="5450112"/>
            <a:ext cx="9601201" cy="3078964"/>
            <a:chOff x="0" y="0"/>
            <a:chExt cx="4295756" cy="2083063"/>
          </a:xfrm>
        </p:grpSpPr>
        <p:sp>
          <p:nvSpPr>
            <p:cNvPr id="6" name="Freeform 4">
              <a:extLst>
                <a:ext uri="{FF2B5EF4-FFF2-40B4-BE49-F238E27FC236}">
                  <a16:creationId xmlns:a16="http://schemas.microsoft.com/office/drawing/2014/main" id="{7D17DE7F-AD8F-F866-8A7E-604DD9267A18}"/>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19EB894E-0E7B-6129-DBC7-8A802251D7FB}"/>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DF39D54B-A5DB-3039-2FBB-4774BB807EA6}"/>
              </a:ext>
            </a:extLst>
          </p:cNvPr>
          <p:cNvGrpSpPr/>
          <p:nvPr/>
        </p:nvGrpSpPr>
        <p:grpSpPr>
          <a:xfrm>
            <a:off x="836024" y="3532910"/>
            <a:ext cx="9677400" cy="1710262"/>
            <a:chOff x="0" y="0"/>
            <a:chExt cx="2179901" cy="263080"/>
          </a:xfrm>
        </p:grpSpPr>
        <p:sp>
          <p:nvSpPr>
            <p:cNvPr id="9" name="Freeform 4">
              <a:extLst>
                <a:ext uri="{FF2B5EF4-FFF2-40B4-BE49-F238E27FC236}">
                  <a16:creationId xmlns:a16="http://schemas.microsoft.com/office/drawing/2014/main" id="{7A81C021-9D9B-B709-4AEF-FBEDAA4EC57B}"/>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85A9E8C5-1E93-0FF4-90E8-FA2C0139CCA0}"/>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730839" y="3823693"/>
            <a:ext cx="9677400" cy="4308872"/>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Are students allowed to bring meals from home?</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Yes, students are allowed to bring meals from home unless the school has a local policy that does not allow food from the outside. </a:t>
            </a:r>
          </a:p>
        </p:txBody>
      </p:sp>
      <p:pic>
        <p:nvPicPr>
          <p:cNvPr id="12" name="Picture 11" descr="A group of kids sitting at a table&#10;&#10;AI-generated content may be incorrect.">
            <a:extLst>
              <a:ext uri="{FF2B5EF4-FFF2-40B4-BE49-F238E27FC236}">
                <a16:creationId xmlns:a16="http://schemas.microsoft.com/office/drawing/2014/main" id="{81C2EB0A-18D2-F3B7-561B-4FB73AB7B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6845" y="3532910"/>
            <a:ext cx="6654800" cy="4991100"/>
          </a:xfrm>
          <a:prstGeom prst="rect">
            <a:avLst/>
          </a:prstGeom>
        </p:spPr>
      </p:pic>
      <p:grpSp>
        <p:nvGrpSpPr>
          <p:cNvPr id="13" name="Group 12">
            <a:extLst>
              <a:ext uri="{FF2B5EF4-FFF2-40B4-BE49-F238E27FC236}">
                <a16:creationId xmlns:a16="http://schemas.microsoft.com/office/drawing/2014/main" id="{5D9B6EB8-B59B-19CD-BF1C-2D12A6F5E9B5}"/>
              </a:ext>
            </a:extLst>
          </p:cNvPr>
          <p:cNvGrpSpPr/>
          <p:nvPr/>
        </p:nvGrpSpPr>
        <p:grpSpPr>
          <a:xfrm>
            <a:off x="10871199" y="3532910"/>
            <a:ext cx="6650446" cy="4991100"/>
            <a:chOff x="0" y="0"/>
            <a:chExt cx="4295756" cy="2083063"/>
          </a:xfrm>
        </p:grpSpPr>
        <p:sp>
          <p:nvSpPr>
            <p:cNvPr id="14" name="Freeform 4">
              <a:extLst>
                <a:ext uri="{FF2B5EF4-FFF2-40B4-BE49-F238E27FC236}">
                  <a16:creationId xmlns:a16="http://schemas.microsoft.com/office/drawing/2014/main" id="{11918688-7EB9-D654-CC89-527D6C75B617}"/>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5" name="TextBox 14">
              <a:extLst>
                <a:ext uri="{FF2B5EF4-FFF2-40B4-BE49-F238E27FC236}">
                  <a16:creationId xmlns:a16="http://schemas.microsoft.com/office/drawing/2014/main" id="{F426C68B-C8E5-640F-D72E-16B933F3EF6C}"/>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16" name="Group 15">
            <a:extLst>
              <a:ext uri="{FF2B5EF4-FFF2-40B4-BE49-F238E27FC236}">
                <a16:creationId xmlns:a16="http://schemas.microsoft.com/office/drawing/2014/main" id="{5360CC38-4C42-23DD-54E5-976F422CE0DC}"/>
              </a:ext>
            </a:extLst>
          </p:cNvPr>
          <p:cNvGrpSpPr/>
          <p:nvPr/>
        </p:nvGrpSpPr>
        <p:grpSpPr>
          <a:xfrm>
            <a:off x="12801600" y="8139405"/>
            <a:ext cx="2483439" cy="860499"/>
            <a:chOff x="0" y="0"/>
            <a:chExt cx="2584858" cy="1147332"/>
          </a:xfrm>
        </p:grpSpPr>
        <p:grpSp>
          <p:nvGrpSpPr>
            <p:cNvPr id="17" name="Group 16">
              <a:extLst>
                <a:ext uri="{FF2B5EF4-FFF2-40B4-BE49-F238E27FC236}">
                  <a16:creationId xmlns:a16="http://schemas.microsoft.com/office/drawing/2014/main" id="{B6B454F8-0395-3598-D165-2BAAE63F5BE1}"/>
                </a:ext>
              </a:extLst>
            </p:cNvPr>
            <p:cNvGrpSpPr/>
            <p:nvPr/>
          </p:nvGrpSpPr>
          <p:grpSpPr>
            <a:xfrm>
              <a:off x="0" y="0"/>
              <a:ext cx="2584858" cy="714799"/>
              <a:chOff x="0" y="0"/>
              <a:chExt cx="510589" cy="141195"/>
            </a:xfrm>
          </p:grpSpPr>
          <p:sp>
            <p:nvSpPr>
              <p:cNvPr id="19" name="Freeform 17">
                <a:extLst>
                  <a:ext uri="{FF2B5EF4-FFF2-40B4-BE49-F238E27FC236}">
                    <a16:creationId xmlns:a16="http://schemas.microsoft.com/office/drawing/2014/main" id="{ED4CBF75-C1BC-790B-985A-C83ED487B09E}"/>
                  </a:ext>
                </a:extLst>
              </p:cNvPr>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20" name="TextBox 18">
                <a:extLst>
                  <a:ext uri="{FF2B5EF4-FFF2-40B4-BE49-F238E27FC236}">
                    <a16:creationId xmlns:a16="http://schemas.microsoft.com/office/drawing/2014/main" id="{7214D14A-B80E-A7DB-7066-87726B425B5B}"/>
                  </a:ext>
                </a:extLst>
              </p:cNvPr>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18" name="TextBox 19">
              <a:extLst>
                <a:ext uri="{FF2B5EF4-FFF2-40B4-BE49-F238E27FC236}">
                  <a16:creationId xmlns:a16="http://schemas.microsoft.com/office/drawing/2014/main" id="{FE4D865A-1D2C-F336-CBE2-BC6109577456}"/>
                </a:ext>
              </a:extLst>
            </p:cNvPr>
            <p:cNvSpPr txBox="1"/>
            <p:nvPr/>
          </p:nvSpPr>
          <p:spPr>
            <a:xfrm>
              <a:off x="275623" y="46089"/>
              <a:ext cx="1967706" cy="1101243"/>
            </a:xfrm>
            <a:prstGeom prst="rect">
              <a:avLst/>
            </a:prstGeom>
          </p:spPr>
          <p:txBody>
            <a:bodyPr lIns="0" tIns="0" rIns="0" bIns="0" rtlCol="0" anchor="t">
              <a:spAutoFit/>
            </a:bodyPr>
            <a:lstStyle/>
            <a:p>
              <a:pPr algn="ctr">
                <a:lnSpc>
                  <a:spcPts val="3434"/>
                </a:lnSpc>
                <a:spcBef>
                  <a:spcPct val="0"/>
                </a:spcBef>
              </a:pPr>
              <a:r>
                <a:rPr lang="en-US" sz="2453" dirty="0">
                  <a:solidFill>
                    <a:srgbClr val="000000"/>
                  </a:solidFill>
                  <a:latin typeface="Ballpoint"/>
                  <a:ea typeface="Ballpoint"/>
                  <a:cs typeface="Ballpoint"/>
                  <a:sym typeface="Ballpoint"/>
                </a:rPr>
                <a:t>North Warren CSD</a:t>
              </a:r>
            </a:p>
          </p:txBody>
        </p:sp>
      </p:grpSp>
    </p:spTree>
    <p:extLst>
      <p:ext uri="{BB962C8B-B14F-4D97-AF65-F5344CB8AC3E}">
        <p14:creationId xmlns:p14="http://schemas.microsoft.com/office/powerpoint/2010/main" val="3586012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55066482-624C-7B93-08CD-6254280DB14F}"/>
              </a:ext>
            </a:extLst>
          </p:cNvPr>
          <p:cNvGrpSpPr/>
          <p:nvPr/>
        </p:nvGrpSpPr>
        <p:grpSpPr>
          <a:xfrm>
            <a:off x="766355" y="4413313"/>
            <a:ext cx="9205532" cy="4437347"/>
            <a:chOff x="0" y="0"/>
            <a:chExt cx="4295756" cy="2083063"/>
          </a:xfrm>
        </p:grpSpPr>
        <p:sp>
          <p:nvSpPr>
            <p:cNvPr id="6" name="Freeform 4">
              <a:extLst>
                <a:ext uri="{FF2B5EF4-FFF2-40B4-BE49-F238E27FC236}">
                  <a16:creationId xmlns:a16="http://schemas.microsoft.com/office/drawing/2014/main" id="{5E256911-F16C-03AA-4ED6-333239204C2E}"/>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1B77619E-96B6-BA4E-D28A-0929F290518D}"/>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5B9FA2E5-EAF6-C38A-27C8-87B7727C7174}"/>
              </a:ext>
            </a:extLst>
          </p:cNvPr>
          <p:cNvGrpSpPr/>
          <p:nvPr/>
        </p:nvGrpSpPr>
        <p:grpSpPr>
          <a:xfrm>
            <a:off x="697381" y="2837252"/>
            <a:ext cx="9205532" cy="1301316"/>
            <a:chOff x="0" y="0"/>
            <a:chExt cx="2179901" cy="263080"/>
          </a:xfrm>
        </p:grpSpPr>
        <p:sp>
          <p:nvSpPr>
            <p:cNvPr id="9" name="Freeform 4">
              <a:extLst>
                <a:ext uri="{FF2B5EF4-FFF2-40B4-BE49-F238E27FC236}">
                  <a16:creationId xmlns:a16="http://schemas.microsoft.com/office/drawing/2014/main" id="{5C05DAF2-BA39-FE1E-5860-E5C54AA79B57}"/>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92E48516-881D-AC80-6B84-1B3ECCD806F1}"/>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762001" y="2970653"/>
            <a:ext cx="8762999" cy="5539978"/>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Will SFAs still be required to conduct verification?</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Schools operating in base year of Provision 2 are required to conduct verification of a sample of applications. Information on conducting verification is posted at the beginning of each school year.   </a:t>
            </a:r>
          </a:p>
        </p:txBody>
      </p:sp>
      <p:graphicFrame>
        <p:nvGraphicFramePr>
          <p:cNvPr id="19" name="Object 18">
            <a:extLst>
              <a:ext uri="{FF2B5EF4-FFF2-40B4-BE49-F238E27FC236}">
                <a16:creationId xmlns:a16="http://schemas.microsoft.com/office/drawing/2014/main" id="{BDF70AAF-CCD0-EFC5-BD3A-2019096D0FFF}"/>
              </a:ext>
            </a:extLst>
          </p:cNvPr>
          <p:cNvGraphicFramePr>
            <a:graphicFrameLocks noChangeAspect="1"/>
          </p:cNvGraphicFramePr>
          <p:nvPr>
            <p:extLst>
              <p:ext uri="{D42A27DB-BD31-4B8C-83A1-F6EECF244321}">
                <p14:modId xmlns:p14="http://schemas.microsoft.com/office/powerpoint/2010/main" val="3886499878"/>
              </p:ext>
            </p:extLst>
          </p:nvPr>
        </p:nvGraphicFramePr>
        <p:xfrm>
          <a:off x="10425237" y="3390900"/>
          <a:ext cx="6922619" cy="5191711"/>
        </p:xfrm>
        <a:graphic>
          <a:graphicData uri="http://schemas.openxmlformats.org/presentationml/2006/ole">
            <mc:AlternateContent xmlns:mc="http://schemas.openxmlformats.org/markup-compatibility/2006">
              <mc:Choice xmlns:v="urn:schemas-microsoft-com:vml" Requires="v">
                <p:oleObj name="Acrobat Document" r:id="rId4" imgW="38404619" imgH="28803600" progId="AcroExch.Document.DC">
                  <p:embed/>
                </p:oleObj>
              </mc:Choice>
              <mc:Fallback>
                <p:oleObj name="Acrobat Document" r:id="rId4" imgW="38404619" imgH="28803600" progId="AcroExch.Document.DC">
                  <p:embed/>
                  <p:pic>
                    <p:nvPicPr>
                      <p:cNvPr id="14" name="Object 13">
                        <a:extLst>
                          <a:ext uri="{FF2B5EF4-FFF2-40B4-BE49-F238E27FC236}">
                            <a16:creationId xmlns:a16="http://schemas.microsoft.com/office/drawing/2014/main" id="{8800D737-8BAC-0040-54B1-2845D55FFCCF}"/>
                          </a:ext>
                        </a:extLst>
                      </p:cNvPr>
                      <p:cNvPicPr/>
                      <p:nvPr/>
                    </p:nvPicPr>
                    <p:blipFill>
                      <a:blip r:embed="rId5"/>
                      <a:stretch>
                        <a:fillRect/>
                      </a:stretch>
                    </p:blipFill>
                    <p:spPr>
                      <a:xfrm>
                        <a:off x="10425237" y="3390900"/>
                        <a:ext cx="6922619" cy="5191711"/>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BEAF5978-939F-9C6C-C6BD-C43BA94F53AD}"/>
              </a:ext>
            </a:extLst>
          </p:cNvPr>
          <p:cNvGrpSpPr/>
          <p:nvPr/>
        </p:nvGrpSpPr>
        <p:grpSpPr>
          <a:xfrm>
            <a:off x="10425236" y="3390900"/>
            <a:ext cx="6922619" cy="5191711"/>
            <a:chOff x="0" y="0"/>
            <a:chExt cx="4295756" cy="2083063"/>
          </a:xfrm>
        </p:grpSpPr>
        <p:sp>
          <p:nvSpPr>
            <p:cNvPr id="12" name="Freeform 4">
              <a:extLst>
                <a:ext uri="{FF2B5EF4-FFF2-40B4-BE49-F238E27FC236}">
                  <a16:creationId xmlns:a16="http://schemas.microsoft.com/office/drawing/2014/main" id="{B486ED6D-4915-7BAC-3FD8-96FF5E9F590D}"/>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3" name="TextBox 12">
              <a:extLst>
                <a:ext uri="{FF2B5EF4-FFF2-40B4-BE49-F238E27FC236}">
                  <a16:creationId xmlns:a16="http://schemas.microsoft.com/office/drawing/2014/main" id="{9B0CF92B-F90A-1237-EAA9-B3B6F3C57852}"/>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14" name="Group 15">
            <a:extLst>
              <a:ext uri="{FF2B5EF4-FFF2-40B4-BE49-F238E27FC236}">
                <a16:creationId xmlns:a16="http://schemas.microsoft.com/office/drawing/2014/main" id="{0C9481F8-E270-C928-A381-83F937069A76}"/>
              </a:ext>
            </a:extLst>
          </p:cNvPr>
          <p:cNvGrpSpPr/>
          <p:nvPr/>
        </p:nvGrpSpPr>
        <p:grpSpPr>
          <a:xfrm>
            <a:off x="12001501" y="8358339"/>
            <a:ext cx="4191000" cy="536099"/>
            <a:chOff x="0" y="0"/>
            <a:chExt cx="2584858" cy="714799"/>
          </a:xfrm>
        </p:grpSpPr>
        <p:grpSp>
          <p:nvGrpSpPr>
            <p:cNvPr id="15" name="Group 16">
              <a:extLst>
                <a:ext uri="{FF2B5EF4-FFF2-40B4-BE49-F238E27FC236}">
                  <a16:creationId xmlns:a16="http://schemas.microsoft.com/office/drawing/2014/main" id="{02B467A9-C6CC-A9BB-293E-7EC319038B88}"/>
                </a:ext>
              </a:extLst>
            </p:cNvPr>
            <p:cNvGrpSpPr/>
            <p:nvPr/>
          </p:nvGrpSpPr>
          <p:grpSpPr>
            <a:xfrm>
              <a:off x="0" y="0"/>
              <a:ext cx="2584858" cy="714799"/>
              <a:chOff x="0" y="0"/>
              <a:chExt cx="510589" cy="141195"/>
            </a:xfrm>
          </p:grpSpPr>
          <p:sp>
            <p:nvSpPr>
              <p:cNvPr id="17" name="Freeform 17">
                <a:extLst>
                  <a:ext uri="{FF2B5EF4-FFF2-40B4-BE49-F238E27FC236}">
                    <a16:creationId xmlns:a16="http://schemas.microsoft.com/office/drawing/2014/main" id="{6FB575EA-317C-A47C-4A83-E623EAD6EEAF}"/>
                  </a:ext>
                </a:extLst>
              </p:cNvPr>
              <p:cNvSpPr/>
              <p:nvPr/>
            </p:nvSpPr>
            <p:spPr>
              <a:xfrm>
                <a:off x="0" y="0"/>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dirty="0"/>
              </a:p>
            </p:txBody>
          </p:sp>
          <p:sp>
            <p:nvSpPr>
              <p:cNvPr id="18" name="TextBox 17">
                <a:extLst>
                  <a:ext uri="{FF2B5EF4-FFF2-40B4-BE49-F238E27FC236}">
                    <a16:creationId xmlns:a16="http://schemas.microsoft.com/office/drawing/2014/main" id="{3C14A2B7-4BB4-A42E-31C0-B6B824B57FFF}"/>
                  </a:ext>
                </a:extLst>
              </p:cNvPr>
              <p:cNvSpPr txBox="1"/>
              <p:nvPr/>
            </p:nvSpPr>
            <p:spPr>
              <a:xfrm>
                <a:off x="0" y="-28575"/>
                <a:ext cx="510589" cy="169770"/>
              </a:xfrm>
              <a:prstGeom prst="rect">
                <a:avLst/>
              </a:prstGeom>
            </p:spPr>
            <p:txBody>
              <a:bodyPr lIns="50800" tIns="50800" rIns="50800" bIns="50800" rtlCol="0" anchor="ctr"/>
              <a:lstStyle/>
              <a:p>
                <a:pPr algn="ctr">
                  <a:lnSpc>
                    <a:spcPts val="2034"/>
                  </a:lnSpc>
                </a:pPr>
                <a:endParaRPr/>
              </a:p>
            </p:txBody>
          </p:sp>
        </p:grpSp>
        <p:sp>
          <p:nvSpPr>
            <p:cNvPr id="16" name="TextBox 19">
              <a:extLst>
                <a:ext uri="{FF2B5EF4-FFF2-40B4-BE49-F238E27FC236}">
                  <a16:creationId xmlns:a16="http://schemas.microsoft.com/office/drawing/2014/main" id="{8CCA1062-1F69-847D-EB0E-9BF25ED3A9AC}"/>
                </a:ext>
              </a:extLst>
            </p:cNvPr>
            <p:cNvSpPr txBox="1"/>
            <p:nvPr/>
          </p:nvSpPr>
          <p:spPr>
            <a:xfrm>
              <a:off x="275623" y="46089"/>
              <a:ext cx="1967706" cy="519887"/>
            </a:xfrm>
            <a:prstGeom prst="rect">
              <a:avLst/>
            </a:prstGeom>
          </p:spPr>
          <p:txBody>
            <a:bodyPr lIns="0" tIns="0" rIns="0" bIns="0" rtlCol="0" anchor="t">
              <a:spAutoFit/>
            </a:bodyPr>
            <a:lstStyle/>
            <a:p>
              <a:pPr algn="ctr">
                <a:lnSpc>
                  <a:spcPts val="3434"/>
                </a:lnSpc>
                <a:spcBef>
                  <a:spcPct val="0"/>
                </a:spcBef>
              </a:pPr>
              <a:r>
                <a:rPr lang="en-US" sz="2453" dirty="0" err="1">
                  <a:solidFill>
                    <a:srgbClr val="000000"/>
                  </a:solidFill>
                  <a:latin typeface="Ballpoint"/>
                  <a:ea typeface="Ballpoint"/>
                  <a:cs typeface="Ballpoint"/>
                  <a:sym typeface="Ballpoint"/>
                </a:rPr>
                <a:t>Altmar</a:t>
              </a:r>
              <a:r>
                <a:rPr lang="en-US" sz="2453" dirty="0">
                  <a:solidFill>
                    <a:srgbClr val="000000"/>
                  </a:solidFill>
                  <a:latin typeface="Ballpoint"/>
                  <a:ea typeface="Ballpoint"/>
                  <a:cs typeface="Ballpoint"/>
                  <a:sym typeface="Ballpoint"/>
                </a:rPr>
                <a:t>-Parish-Williamstown CSD</a:t>
              </a:r>
            </a:p>
          </p:txBody>
        </p:sp>
      </p:grpSp>
    </p:spTree>
    <p:extLst>
      <p:ext uri="{BB962C8B-B14F-4D97-AF65-F5344CB8AC3E}">
        <p14:creationId xmlns:p14="http://schemas.microsoft.com/office/powerpoint/2010/main" val="405618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sp>
        <p:nvSpPr>
          <p:cNvPr id="3" name="TextBox 3"/>
          <p:cNvSpPr txBox="1"/>
          <p:nvPr/>
        </p:nvSpPr>
        <p:spPr>
          <a:xfrm>
            <a:off x="-685800" y="723900"/>
            <a:ext cx="14363700" cy="1522853"/>
          </a:xfrm>
          <a:prstGeom prst="rect">
            <a:avLst/>
          </a:prstGeom>
        </p:spPr>
        <p:txBody>
          <a:bodyPr wrap="square" lIns="0" tIns="0" rIns="0" bIns="0" rtlCol="0" anchor="t">
            <a:spAutoFit/>
          </a:bodyPr>
          <a:lstStyle/>
          <a:p>
            <a:pPr algn="ctr">
              <a:lnSpc>
                <a:spcPts val="13299"/>
              </a:lnSpc>
            </a:pPr>
            <a:r>
              <a:rPr lang="en-US" sz="9499" dirty="0">
                <a:solidFill>
                  <a:srgbClr val="000000"/>
                </a:solidFill>
                <a:latin typeface="Ballpoint"/>
                <a:ea typeface="Ballpoint"/>
                <a:cs typeface="Ballpoint"/>
                <a:sym typeface="Ballpoint"/>
              </a:rPr>
              <a:t>FREQUENTLY ASKED QUESTIONS</a:t>
            </a:r>
          </a:p>
        </p:txBody>
      </p:sp>
      <p:grpSp>
        <p:nvGrpSpPr>
          <p:cNvPr id="5" name="Group 4">
            <a:extLst>
              <a:ext uri="{FF2B5EF4-FFF2-40B4-BE49-F238E27FC236}">
                <a16:creationId xmlns:a16="http://schemas.microsoft.com/office/drawing/2014/main" id="{C671ACF9-089A-D96E-11E7-94E75438CA64}"/>
              </a:ext>
            </a:extLst>
          </p:cNvPr>
          <p:cNvGrpSpPr/>
          <p:nvPr/>
        </p:nvGrpSpPr>
        <p:grpSpPr>
          <a:xfrm>
            <a:off x="914400" y="3924301"/>
            <a:ext cx="16764000" cy="4267200"/>
            <a:chOff x="0" y="0"/>
            <a:chExt cx="4295756" cy="2083063"/>
          </a:xfrm>
        </p:grpSpPr>
        <p:sp>
          <p:nvSpPr>
            <p:cNvPr id="6" name="Freeform 4">
              <a:extLst>
                <a:ext uri="{FF2B5EF4-FFF2-40B4-BE49-F238E27FC236}">
                  <a16:creationId xmlns:a16="http://schemas.microsoft.com/office/drawing/2014/main" id="{8D4B77B4-5050-D55A-86A2-8B139D16BB6D}"/>
                </a:ext>
              </a:extLst>
            </p:cNvPr>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7" name="TextBox 6">
              <a:extLst>
                <a:ext uri="{FF2B5EF4-FFF2-40B4-BE49-F238E27FC236}">
                  <a16:creationId xmlns:a16="http://schemas.microsoft.com/office/drawing/2014/main" id="{A926B823-CB90-1445-6463-C49354E4B1A0}"/>
                </a:ext>
              </a:extLst>
            </p:cNvPr>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grpSp>
        <p:nvGrpSpPr>
          <p:cNvPr id="8" name="Group 3">
            <a:extLst>
              <a:ext uri="{FF2B5EF4-FFF2-40B4-BE49-F238E27FC236}">
                <a16:creationId xmlns:a16="http://schemas.microsoft.com/office/drawing/2014/main" id="{91733008-D4B7-02C7-279D-16B444104D2C}"/>
              </a:ext>
            </a:extLst>
          </p:cNvPr>
          <p:cNvGrpSpPr/>
          <p:nvPr/>
        </p:nvGrpSpPr>
        <p:grpSpPr>
          <a:xfrm>
            <a:off x="838200" y="2518838"/>
            <a:ext cx="13335000" cy="1301316"/>
            <a:chOff x="0" y="0"/>
            <a:chExt cx="2179901" cy="263080"/>
          </a:xfrm>
        </p:grpSpPr>
        <p:sp>
          <p:nvSpPr>
            <p:cNvPr id="9" name="Freeform 4">
              <a:extLst>
                <a:ext uri="{FF2B5EF4-FFF2-40B4-BE49-F238E27FC236}">
                  <a16:creationId xmlns:a16="http://schemas.microsoft.com/office/drawing/2014/main" id="{64A82DEB-7088-1348-1DC2-8D2F04465C0E}"/>
                </a:ext>
              </a:extLst>
            </p:cNvPr>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defTabSz="609630"/>
              <a:endParaRPr lang="en-US" sz="1200">
                <a:solidFill>
                  <a:schemeClr val="bg1"/>
                </a:solidFill>
                <a:latin typeface="Calibri"/>
              </a:endParaRPr>
            </a:p>
          </p:txBody>
        </p:sp>
        <p:sp>
          <p:nvSpPr>
            <p:cNvPr id="10" name="TextBox 5">
              <a:extLst>
                <a:ext uri="{FF2B5EF4-FFF2-40B4-BE49-F238E27FC236}">
                  <a16:creationId xmlns:a16="http://schemas.microsoft.com/office/drawing/2014/main" id="{0C8F711C-655D-40B2-60B4-7708AA2AF25A}"/>
                </a:ext>
              </a:extLst>
            </p:cNvPr>
            <p:cNvSpPr txBox="1"/>
            <p:nvPr/>
          </p:nvSpPr>
          <p:spPr>
            <a:xfrm>
              <a:off x="0" y="-28575"/>
              <a:ext cx="2179901" cy="291655"/>
            </a:xfrm>
            <a:prstGeom prst="rect">
              <a:avLst/>
            </a:prstGeom>
          </p:spPr>
          <p:txBody>
            <a:bodyPr lIns="33867" tIns="33867" rIns="33867" bIns="33867" rtlCol="0" anchor="ctr"/>
            <a:lstStyle/>
            <a:p>
              <a:pPr algn="ctr" defTabSz="609630">
                <a:lnSpc>
                  <a:spcPts val="1356"/>
                </a:lnSpc>
              </a:pPr>
              <a:endParaRPr sz="1200">
                <a:solidFill>
                  <a:schemeClr val="bg1"/>
                </a:solidFill>
                <a:latin typeface="Calibri"/>
              </a:endParaRPr>
            </a:p>
          </p:txBody>
        </p:sp>
      </p:grpSp>
      <p:sp>
        <p:nvSpPr>
          <p:cNvPr id="4" name="TextBox 4">
            <a:extLst>
              <a:ext uri="{FF2B5EF4-FFF2-40B4-BE49-F238E27FC236}">
                <a16:creationId xmlns:a16="http://schemas.microsoft.com/office/drawing/2014/main" id="{A3CF0410-0889-2197-951B-BFE80D40EB96}"/>
              </a:ext>
            </a:extLst>
          </p:cNvPr>
          <p:cNvSpPr txBox="1"/>
          <p:nvPr/>
        </p:nvSpPr>
        <p:spPr>
          <a:xfrm>
            <a:off x="762000" y="2970653"/>
            <a:ext cx="16687800" cy="4924425"/>
          </a:xfrm>
          <a:prstGeom prst="rect">
            <a:avLst/>
          </a:prstGeom>
        </p:spPr>
        <p:txBody>
          <a:bodyPr wrap="square" lIns="0" tIns="0" rIns="0" bIns="0" rtlCol="0" anchor="t">
            <a:spAutoFit/>
          </a:bodyPr>
          <a:lstStyle/>
          <a:p>
            <a:pPr marL="367029" lvl="1">
              <a:lnSpc>
                <a:spcPts val="4759"/>
              </a:lnSpc>
            </a:pPr>
            <a:r>
              <a:rPr lang="en-US" sz="5400" dirty="0">
                <a:solidFill>
                  <a:schemeClr val="bg1"/>
                </a:solidFill>
                <a:latin typeface="Ballpoint"/>
                <a:ea typeface="Ballpoint"/>
                <a:cs typeface="Ballpoint"/>
                <a:sym typeface="Ballpoint"/>
              </a:rPr>
              <a:t>Q: Are all families required to fill out income applications?</a:t>
            </a:r>
          </a:p>
          <a:p>
            <a:pPr marL="367029" lvl="1">
              <a:lnSpc>
                <a:spcPts val="4759"/>
              </a:lnSpc>
            </a:pPr>
            <a:endParaRPr lang="en-US" sz="5400" dirty="0">
              <a:solidFill>
                <a:srgbClr val="000000"/>
              </a:solidFill>
              <a:latin typeface="Ballpoint"/>
              <a:ea typeface="Ballpoint"/>
              <a:cs typeface="Ballpoint"/>
              <a:sym typeface="Ballpoint"/>
            </a:endParaRPr>
          </a:p>
          <a:p>
            <a:pPr marL="367029" lvl="1">
              <a:lnSpc>
                <a:spcPts val="4759"/>
              </a:lnSpc>
            </a:pPr>
            <a:r>
              <a:rPr lang="en-US" sz="5400" dirty="0">
                <a:solidFill>
                  <a:srgbClr val="000000"/>
                </a:solidFill>
                <a:latin typeface="Ballpoint"/>
                <a:ea typeface="Ballpoint"/>
                <a:cs typeface="Ballpoint"/>
                <a:sym typeface="Ballpoint"/>
              </a:rPr>
              <a:t>A: Eligible families are strongly encouraged to submit free and reduced-price applications; however, families that do not qualify are not required to submit applications. Submission of applications is optional for families. SFAs operating Provision 2 should include the applications in material sent out at the beginning of the school year and as new students enroll throughout the school year. SFAs should have the application readily available for families. </a:t>
            </a:r>
          </a:p>
        </p:txBody>
      </p:sp>
      <p:sp>
        <p:nvSpPr>
          <p:cNvPr id="11" name="Freeform 4">
            <a:extLst>
              <a:ext uri="{FF2B5EF4-FFF2-40B4-BE49-F238E27FC236}">
                <a16:creationId xmlns:a16="http://schemas.microsoft.com/office/drawing/2014/main" id="{7C74D7E1-10EE-4E8B-68B1-0D53B3FB770E}"/>
              </a:ext>
            </a:extLst>
          </p:cNvPr>
          <p:cNvSpPr/>
          <p:nvPr/>
        </p:nvSpPr>
        <p:spPr>
          <a:xfrm>
            <a:off x="3481482" y="8056867"/>
            <a:ext cx="3353289" cy="3426094"/>
          </a:xfrm>
          <a:custGeom>
            <a:avLst/>
            <a:gdLst/>
            <a:ahLst/>
            <a:cxnLst/>
            <a:rect l="l" t="t" r="r" b="b"/>
            <a:pathLst>
              <a:path w="3353289" h="3426094">
                <a:moveTo>
                  <a:pt x="0" y="0"/>
                </a:moveTo>
                <a:lnTo>
                  <a:pt x="3353289" y="0"/>
                </a:lnTo>
                <a:lnTo>
                  <a:pt x="3353289" y="3426094"/>
                </a:lnTo>
                <a:lnTo>
                  <a:pt x="0" y="3426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7">
            <a:extLst>
              <a:ext uri="{FF2B5EF4-FFF2-40B4-BE49-F238E27FC236}">
                <a16:creationId xmlns:a16="http://schemas.microsoft.com/office/drawing/2014/main" id="{B934E051-7DED-79D6-0A01-08851785E9B3}"/>
              </a:ext>
            </a:extLst>
          </p:cNvPr>
          <p:cNvSpPr/>
          <p:nvPr/>
        </p:nvSpPr>
        <p:spPr>
          <a:xfrm>
            <a:off x="15006583" y="8235263"/>
            <a:ext cx="2862317" cy="3309037"/>
          </a:xfrm>
          <a:custGeom>
            <a:avLst/>
            <a:gdLst/>
            <a:ahLst/>
            <a:cxnLst/>
            <a:rect l="l" t="t" r="r" b="b"/>
            <a:pathLst>
              <a:path w="2862317" h="3309037">
                <a:moveTo>
                  <a:pt x="0" y="0"/>
                </a:moveTo>
                <a:lnTo>
                  <a:pt x="2862317" y="0"/>
                </a:lnTo>
                <a:lnTo>
                  <a:pt x="2862317" y="3309037"/>
                </a:lnTo>
                <a:lnTo>
                  <a:pt x="0" y="3309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29E0D292-55DC-659C-F530-40A8A0EC1377}"/>
              </a:ext>
            </a:extLst>
          </p:cNvPr>
          <p:cNvSpPr/>
          <p:nvPr/>
        </p:nvSpPr>
        <p:spPr>
          <a:xfrm rot="1785345">
            <a:off x="8771735" y="7445530"/>
            <a:ext cx="3797617" cy="4114800"/>
          </a:xfrm>
          <a:custGeom>
            <a:avLst/>
            <a:gdLst/>
            <a:ahLst/>
            <a:cxnLst/>
            <a:rect l="l" t="t" r="r" b="b"/>
            <a:pathLst>
              <a:path w="3797617" h="4114800">
                <a:moveTo>
                  <a:pt x="0" y="0"/>
                </a:moveTo>
                <a:lnTo>
                  <a:pt x="3797618" y="0"/>
                </a:lnTo>
                <a:lnTo>
                  <a:pt x="379761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0">
            <a:extLst>
              <a:ext uri="{FF2B5EF4-FFF2-40B4-BE49-F238E27FC236}">
                <a16:creationId xmlns:a16="http://schemas.microsoft.com/office/drawing/2014/main" id="{F1981D74-F797-AD98-1673-7BDAA0BAFC6E}"/>
              </a:ext>
            </a:extLst>
          </p:cNvPr>
          <p:cNvSpPr/>
          <p:nvPr/>
        </p:nvSpPr>
        <p:spPr>
          <a:xfrm flipH="1">
            <a:off x="-1282043" y="6931755"/>
            <a:ext cx="4077725" cy="4269869"/>
          </a:xfrm>
          <a:custGeom>
            <a:avLst/>
            <a:gdLst/>
            <a:ahLst/>
            <a:cxnLst/>
            <a:rect l="l" t="t" r="r" b="b"/>
            <a:pathLst>
              <a:path w="4077725" h="4269869">
                <a:moveTo>
                  <a:pt x="4077725" y="0"/>
                </a:moveTo>
                <a:lnTo>
                  <a:pt x="0" y="0"/>
                </a:lnTo>
                <a:lnTo>
                  <a:pt x="0" y="4269868"/>
                </a:lnTo>
                <a:lnTo>
                  <a:pt x="4077725" y="4269868"/>
                </a:lnTo>
                <a:lnTo>
                  <a:pt x="4077725"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66801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111" b="-8111"/>
            </a:stretch>
          </a:blipFill>
        </p:spPr>
        <p:txBody>
          <a:bodyPr/>
          <a:lstStyle/>
          <a:p>
            <a:endParaRPr lang="en-US"/>
          </a:p>
        </p:txBody>
      </p:sp>
      <p:grpSp>
        <p:nvGrpSpPr>
          <p:cNvPr id="3" name="Group 3"/>
          <p:cNvGrpSpPr/>
          <p:nvPr/>
        </p:nvGrpSpPr>
        <p:grpSpPr>
          <a:xfrm>
            <a:off x="14078701" y="298407"/>
            <a:ext cx="3658868" cy="1460587"/>
            <a:chOff x="0" y="0"/>
            <a:chExt cx="4878491" cy="1947449"/>
          </a:xfrm>
        </p:grpSpPr>
        <p:sp>
          <p:nvSpPr>
            <p:cNvPr id="4" name="Freeform 4"/>
            <p:cNvSpPr/>
            <p:nvPr/>
          </p:nvSpPr>
          <p:spPr>
            <a:xfrm flipH="1">
              <a:off x="3352922" y="0"/>
              <a:ext cx="857983" cy="824736"/>
            </a:xfrm>
            <a:custGeom>
              <a:avLst/>
              <a:gdLst/>
              <a:ahLst/>
              <a:cxnLst/>
              <a:rect l="l" t="t" r="r" b="b"/>
              <a:pathLst>
                <a:path w="857983" h="824736">
                  <a:moveTo>
                    <a:pt x="857983" y="0"/>
                  </a:moveTo>
                  <a:lnTo>
                    <a:pt x="0" y="0"/>
                  </a:lnTo>
                  <a:lnTo>
                    <a:pt x="0" y="824736"/>
                  </a:lnTo>
                  <a:lnTo>
                    <a:pt x="857983" y="824736"/>
                  </a:lnTo>
                  <a:lnTo>
                    <a:pt x="857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0" y="73641"/>
              <a:ext cx="1245504" cy="1197241"/>
            </a:xfrm>
            <a:custGeom>
              <a:avLst/>
              <a:gdLst/>
              <a:ahLst/>
              <a:cxnLst/>
              <a:rect l="l" t="t" r="r" b="b"/>
              <a:pathLst>
                <a:path w="1245504" h="1197241">
                  <a:moveTo>
                    <a:pt x="1245504" y="0"/>
                  </a:moveTo>
                  <a:lnTo>
                    <a:pt x="0" y="0"/>
                  </a:lnTo>
                  <a:lnTo>
                    <a:pt x="0" y="1197241"/>
                  </a:lnTo>
                  <a:lnTo>
                    <a:pt x="1245504" y="1197241"/>
                  </a:lnTo>
                  <a:lnTo>
                    <a:pt x="1245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4020508" y="1122713"/>
              <a:ext cx="857983" cy="824736"/>
            </a:xfrm>
            <a:custGeom>
              <a:avLst/>
              <a:gdLst/>
              <a:ahLst/>
              <a:cxnLst/>
              <a:rect l="l" t="t" r="r" b="b"/>
              <a:pathLst>
                <a:path w="857983" h="824736">
                  <a:moveTo>
                    <a:pt x="857983" y="0"/>
                  </a:moveTo>
                  <a:lnTo>
                    <a:pt x="0" y="0"/>
                  </a:lnTo>
                  <a:lnTo>
                    <a:pt x="0" y="824736"/>
                  </a:lnTo>
                  <a:lnTo>
                    <a:pt x="857983" y="824736"/>
                  </a:lnTo>
                  <a:lnTo>
                    <a:pt x="857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7" name="Freeform 7">
            <a:extLst>
              <a:ext uri="{C183D7F6-B498-43B3-948B-1728B52AA6E4}">
                <adec:decorative xmlns:adec="http://schemas.microsoft.com/office/drawing/2017/decorative" val="1"/>
              </a:ext>
            </a:extLst>
          </p:cNvPr>
          <p:cNvSpPr/>
          <p:nvPr/>
        </p:nvSpPr>
        <p:spPr>
          <a:xfrm>
            <a:off x="5961997" y="1917496"/>
            <a:ext cx="6364006" cy="262515"/>
          </a:xfrm>
          <a:custGeom>
            <a:avLst/>
            <a:gdLst/>
            <a:ahLst/>
            <a:cxnLst/>
            <a:rect l="l" t="t" r="r" b="b"/>
            <a:pathLst>
              <a:path w="6364006" h="262515">
                <a:moveTo>
                  <a:pt x="0" y="0"/>
                </a:moveTo>
                <a:lnTo>
                  <a:pt x="6364006" y="0"/>
                </a:lnTo>
                <a:lnTo>
                  <a:pt x="6364006" y="262515"/>
                </a:lnTo>
                <a:lnTo>
                  <a:pt x="0" y="262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5961997" y="8106989"/>
            <a:ext cx="6364006" cy="262515"/>
          </a:xfrm>
          <a:custGeom>
            <a:avLst/>
            <a:gdLst/>
            <a:ahLst/>
            <a:cxnLst/>
            <a:rect l="l" t="t" r="r" b="b"/>
            <a:pathLst>
              <a:path w="6364006" h="262515">
                <a:moveTo>
                  <a:pt x="0" y="0"/>
                </a:moveTo>
                <a:lnTo>
                  <a:pt x="6364006" y="0"/>
                </a:lnTo>
                <a:lnTo>
                  <a:pt x="6364006" y="262515"/>
                </a:lnTo>
                <a:lnTo>
                  <a:pt x="0" y="262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4473276" y="6277488"/>
            <a:ext cx="3353289" cy="3426094"/>
          </a:xfrm>
          <a:custGeom>
            <a:avLst/>
            <a:gdLst/>
            <a:ahLst/>
            <a:cxnLst/>
            <a:rect l="l" t="t" r="r" b="b"/>
            <a:pathLst>
              <a:path w="3353289" h="3426094">
                <a:moveTo>
                  <a:pt x="0" y="0"/>
                </a:moveTo>
                <a:lnTo>
                  <a:pt x="3353289" y="0"/>
                </a:lnTo>
                <a:lnTo>
                  <a:pt x="3353289" y="3426094"/>
                </a:lnTo>
                <a:lnTo>
                  <a:pt x="0" y="3426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3768988" y="1114278"/>
            <a:ext cx="3326711" cy="3396047"/>
          </a:xfrm>
          <a:custGeom>
            <a:avLst/>
            <a:gdLst/>
            <a:ahLst/>
            <a:cxnLst/>
            <a:rect l="l" t="t" r="r" b="b"/>
            <a:pathLst>
              <a:path w="3326711" h="3396047">
                <a:moveTo>
                  <a:pt x="0" y="0"/>
                </a:moveTo>
                <a:lnTo>
                  <a:pt x="3326711" y="0"/>
                </a:lnTo>
                <a:lnTo>
                  <a:pt x="3326711" y="3396047"/>
                </a:lnTo>
                <a:lnTo>
                  <a:pt x="0" y="33960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3090821" y="1917496"/>
            <a:ext cx="12106358" cy="6232475"/>
          </a:xfrm>
          <a:prstGeom prst="rect">
            <a:avLst/>
          </a:prstGeom>
        </p:spPr>
        <p:txBody>
          <a:bodyPr lIns="0" tIns="0" rIns="0" bIns="0" rtlCol="0" anchor="t">
            <a:spAutoFit/>
          </a:bodyPr>
          <a:lstStyle/>
          <a:p>
            <a:pPr algn="ctr">
              <a:lnSpc>
                <a:spcPts val="19827"/>
              </a:lnSpc>
            </a:pPr>
            <a:r>
              <a:rPr lang="en-US" sz="14162" dirty="0">
                <a:solidFill>
                  <a:srgbClr val="000000"/>
                </a:solidFill>
                <a:latin typeface="Ballpoint"/>
                <a:ea typeface="Ballpoint"/>
                <a:cs typeface="Ballpoint"/>
                <a:sym typeface="Ballpoint"/>
              </a:rPr>
              <a:t>THANK YOU</a:t>
            </a:r>
          </a:p>
          <a:p>
            <a:pPr algn="ctr"/>
            <a:r>
              <a:rPr lang="en-US" sz="6000" dirty="0">
                <a:solidFill>
                  <a:srgbClr val="000000"/>
                </a:solidFill>
                <a:latin typeface="Ballpoint"/>
                <a:ea typeface="Ballpoint"/>
                <a:cs typeface="Ballpoint"/>
                <a:sym typeface="Ballpoint"/>
              </a:rPr>
              <a:t>NYSED Office of Child Nutrition</a:t>
            </a:r>
          </a:p>
          <a:p>
            <a:pPr algn="ctr"/>
            <a:r>
              <a:rPr lang="en-US" sz="6000" dirty="0">
                <a:solidFill>
                  <a:srgbClr val="000000"/>
                </a:solidFill>
                <a:latin typeface="Ballpoint"/>
                <a:ea typeface="Ballpoint"/>
                <a:cs typeface="Ballpoint"/>
                <a:sym typeface="Ballpoint"/>
              </a:rPr>
              <a:t>(518) 473-8781</a:t>
            </a:r>
          </a:p>
          <a:p>
            <a:pPr algn="ctr"/>
            <a:r>
              <a:rPr lang="en-US" sz="6000" dirty="0">
                <a:solidFill>
                  <a:srgbClr val="000000"/>
                </a:solidFill>
                <a:latin typeface="Ballpoint"/>
                <a:ea typeface="Ballpoint"/>
                <a:cs typeface="Ballpoint"/>
                <a:sym typeface="Ballpoint"/>
                <a:hlinkClick r:id="rId13"/>
              </a:rPr>
              <a:t>cn@nysed.gov</a:t>
            </a:r>
            <a:endParaRPr lang="en-US" sz="6000" dirty="0">
              <a:solidFill>
                <a:srgbClr val="000000"/>
              </a:solidFill>
              <a:latin typeface="Ballpoint"/>
              <a:ea typeface="Ballpoint"/>
              <a:cs typeface="Ballpoint"/>
              <a:sym typeface="Ballpoint"/>
            </a:endParaRPr>
          </a:p>
          <a:p>
            <a:pPr algn="ctr"/>
            <a:r>
              <a:rPr lang="en-US" sz="6000" dirty="0">
                <a:solidFill>
                  <a:srgbClr val="000000"/>
                </a:solidFill>
                <a:latin typeface="Ballpoint"/>
                <a:ea typeface="Ballpoint"/>
                <a:cs typeface="Ballpoint"/>
                <a:sym typeface="Ballpoint"/>
              </a:rPr>
              <a:t>www.cn.nysed.gov</a:t>
            </a:r>
          </a:p>
        </p:txBody>
      </p:sp>
      <p:sp>
        <p:nvSpPr>
          <p:cNvPr id="12" name="Freeform 12">
            <a:extLst>
              <a:ext uri="{C183D7F6-B498-43B3-948B-1728B52AA6E4}">
                <adec:decorative xmlns:adec="http://schemas.microsoft.com/office/drawing/2017/decorative" val="1"/>
              </a:ext>
            </a:extLst>
          </p:cNvPr>
          <p:cNvSpPr/>
          <p:nvPr/>
        </p:nvSpPr>
        <p:spPr>
          <a:xfrm flipH="1">
            <a:off x="176630" y="4884456"/>
            <a:ext cx="4678148" cy="4898585"/>
          </a:xfrm>
          <a:custGeom>
            <a:avLst/>
            <a:gdLst/>
            <a:ahLst/>
            <a:cxnLst/>
            <a:rect l="l" t="t" r="r" b="b"/>
            <a:pathLst>
              <a:path w="4678148" h="4898585">
                <a:moveTo>
                  <a:pt x="4678149" y="0"/>
                </a:moveTo>
                <a:lnTo>
                  <a:pt x="0" y="0"/>
                </a:lnTo>
                <a:lnTo>
                  <a:pt x="0" y="4898584"/>
                </a:lnTo>
                <a:lnTo>
                  <a:pt x="4678149" y="4898584"/>
                </a:lnTo>
                <a:lnTo>
                  <a:pt x="4678149" y="0"/>
                </a:lnTo>
                <a:close/>
              </a:path>
            </a:pathLst>
          </a:custGeom>
          <a:blipFill>
            <a:blip r:embed="rId14"/>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rot="1479043">
            <a:off x="1029865" y="95753"/>
            <a:ext cx="3134438" cy="4776286"/>
          </a:xfrm>
          <a:custGeom>
            <a:avLst/>
            <a:gdLst/>
            <a:ahLst/>
            <a:cxnLst/>
            <a:rect l="l" t="t" r="r" b="b"/>
            <a:pathLst>
              <a:path w="3134438" h="4776286">
                <a:moveTo>
                  <a:pt x="0" y="0"/>
                </a:moveTo>
                <a:lnTo>
                  <a:pt x="3134438" y="0"/>
                </a:lnTo>
                <a:lnTo>
                  <a:pt x="3134438" y="4776286"/>
                </a:lnTo>
                <a:lnTo>
                  <a:pt x="0" y="47762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3" name="Group 3"/>
          <p:cNvGrpSpPr/>
          <p:nvPr/>
        </p:nvGrpSpPr>
        <p:grpSpPr>
          <a:xfrm>
            <a:off x="1233635" y="1931918"/>
            <a:ext cx="7866941" cy="7570304"/>
            <a:chOff x="0" y="0"/>
            <a:chExt cx="2071952" cy="1993825"/>
          </a:xfrm>
        </p:grpSpPr>
        <p:sp>
          <p:nvSpPr>
            <p:cNvPr id="4" name="Freeform 4"/>
            <p:cNvSpPr/>
            <p:nvPr/>
          </p:nvSpPr>
          <p:spPr>
            <a:xfrm>
              <a:off x="0" y="0"/>
              <a:ext cx="2071951" cy="1993825"/>
            </a:xfrm>
            <a:custGeom>
              <a:avLst/>
              <a:gdLst/>
              <a:ahLst/>
              <a:cxnLst/>
              <a:rect l="l" t="t" r="r" b="b"/>
              <a:pathLst>
                <a:path w="2071951" h="1993825">
                  <a:moveTo>
                    <a:pt x="19682" y="0"/>
                  </a:moveTo>
                  <a:lnTo>
                    <a:pt x="2052269" y="0"/>
                  </a:lnTo>
                  <a:cubicBezTo>
                    <a:pt x="2057489" y="0"/>
                    <a:pt x="2062496" y="2074"/>
                    <a:pt x="2066187" y="5765"/>
                  </a:cubicBezTo>
                  <a:cubicBezTo>
                    <a:pt x="2069878" y="9456"/>
                    <a:pt x="2071951" y="14462"/>
                    <a:pt x="2071951" y="19682"/>
                  </a:cubicBezTo>
                  <a:lnTo>
                    <a:pt x="2071951" y="1974143"/>
                  </a:lnTo>
                  <a:cubicBezTo>
                    <a:pt x="2071951" y="1979363"/>
                    <a:pt x="2069878" y="1984369"/>
                    <a:pt x="2066187" y="1988060"/>
                  </a:cubicBezTo>
                  <a:cubicBezTo>
                    <a:pt x="2062496" y="1991751"/>
                    <a:pt x="2057489" y="1993825"/>
                    <a:pt x="2052269" y="1993825"/>
                  </a:cubicBezTo>
                  <a:lnTo>
                    <a:pt x="19682" y="1993825"/>
                  </a:lnTo>
                  <a:cubicBezTo>
                    <a:pt x="14462" y="1993825"/>
                    <a:pt x="9456" y="1991751"/>
                    <a:pt x="5765" y="1988060"/>
                  </a:cubicBezTo>
                  <a:cubicBezTo>
                    <a:pt x="2074" y="1984369"/>
                    <a:pt x="0" y="1979363"/>
                    <a:pt x="0" y="1974143"/>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5" name="TextBox 5"/>
            <p:cNvSpPr txBox="1"/>
            <p:nvPr/>
          </p:nvSpPr>
          <p:spPr>
            <a:xfrm>
              <a:off x="0" y="-28575"/>
              <a:ext cx="2071952" cy="2022400"/>
            </a:xfrm>
            <a:prstGeom prst="rect">
              <a:avLst/>
            </a:prstGeom>
          </p:spPr>
          <p:txBody>
            <a:bodyPr lIns="50800" tIns="50800" rIns="50800" bIns="50800" rtlCol="0" anchor="ctr"/>
            <a:lstStyle/>
            <a:p>
              <a:pPr algn="ctr">
                <a:lnSpc>
                  <a:spcPts val="2034"/>
                </a:lnSpc>
              </a:pPr>
              <a:endParaRPr/>
            </a:p>
          </p:txBody>
        </p:sp>
      </p:grpSp>
      <p:grpSp>
        <p:nvGrpSpPr>
          <p:cNvPr id="6" name="Group 6"/>
          <p:cNvGrpSpPr/>
          <p:nvPr/>
        </p:nvGrpSpPr>
        <p:grpSpPr>
          <a:xfrm>
            <a:off x="1041763" y="1826594"/>
            <a:ext cx="8276811" cy="998883"/>
            <a:chOff x="0" y="0"/>
            <a:chExt cx="2179901" cy="263080"/>
          </a:xfrm>
        </p:grpSpPr>
        <p:sp>
          <p:nvSpPr>
            <p:cNvPr id="7" name="Freeform 7"/>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endParaRPr lang="en-US"/>
            </a:p>
          </p:txBody>
        </p:sp>
        <p:sp>
          <p:nvSpPr>
            <p:cNvPr id="8" name="TextBox 8"/>
            <p:cNvSpPr txBox="1"/>
            <p:nvPr/>
          </p:nvSpPr>
          <p:spPr>
            <a:xfrm>
              <a:off x="0" y="-28575"/>
              <a:ext cx="2179901" cy="291655"/>
            </a:xfrm>
            <a:prstGeom prst="rect">
              <a:avLst/>
            </a:prstGeom>
          </p:spPr>
          <p:txBody>
            <a:bodyPr lIns="50800" tIns="50800" rIns="50800" bIns="50800" rtlCol="0" anchor="ctr"/>
            <a:lstStyle/>
            <a:p>
              <a:pPr algn="ctr">
                <a:lnSpc>
                  <a:spcPts val="2034"/>
                </a:lnSpc>
              </a:pPr>
              <a:endParaRPr/>
            </a:p>
          </p:txBody>
        </p:sp>
      </p:grpSp>
      <p:grpSp>
        <p:nvGrpSpPr>
          <p:cNvPr id="9" name="Group 9"/>
          <p:cNvGrpSpPr/>
          <p:nvPr/>
        </p:nvGrpSpPr>
        <p:grpSpPr>
          <a:xfrm>
            <a:off x="9843463" y="1931918"/>
            <a:ext cx="7227558" cy="7570304"/>
            <a:chOff x="0" y="0"/>
            <a:chExt cx="1248895" cy="1308121"/>
          </a:xfrm>
        </p:grpSpPr>
        <p:sp>
          <p:nvSpPr>
            <p:cNvPr id="10" name="Freeform 10"/>
            <p:cNvSpPr/>
            <p:nvPr/>
          </p:nvSpPr>
          <p:spPr>
            <a:xfrm>
              <a:off x="0" y="0"/>
              <a:ext cx="1248895" cy="1308121"/>
            </a:xfrm>
            <a:custGeom>
              <a:avLst/>
              <a:gdLst/>
              <a:ahLst/>
              <a:cxnLst/>
              <a:rect l="l" t="t" r="r" b="b"/>
              <a:pathLst>
                <a:path w="1248895" h="1308121">
                  <a:moveTo>
                    <a:pt x="21423" y="0"/>
                  </a:moveTo>
                  <a:lnTo>
                    <a:pt x="1227472" y="0"/>
                  </a:lnTo>
                  <a:cubicBezTo>
                    <a:pt x="1233154" y="0"/>
                    <a:pt x="1238603" y="2257"/>
                    <a:pt x="1242621" y="6275"/>
                  </a:cubicBezTo>
                  <a:cubicBezTo>
                    <a:pt x="1246638" y="10292"/>
                    <a:pt x="1248895" y="15742"/>
                    <a:pt x="1248895" y="21423"/>
                  </a:cubicBezTo>
                  <a:lnTo>
                    <a:pt x="1248895" y="1286697"/>
                  </a:lnTo>
                  <a:cubicBezTo>
                    <a:pt x="1248895" y="1292379"/>
                    <a:pt x="1246638" y="1297828"/>
                    <a:pt x="1242621" y="1301846"/>
                  </a:cubicBezTo>
                  <a:cubicBezTo>
                    <a:pt x="1238603" y="1305863"/>
                    <a:pt x="1233154" y="1308121"/>
                    <a:pt x="1227472" y="1308121"/>
                  </a:cubicBezTo>
                  <a:lnTo>
                    <a:pt x="21423" y="1308121"/>
                  </a:lnTo>
                  <a:cubicBezTo>
                    <a:pt x="15742" y="1308121"/>
                    <a:pt x="10292" y="1305863"/>
                    <a:pt x="6275" y="1301846"/>
                  </a:cubicBezTo>
                  <a:cubicBezTo>
                    <a:pt x="2257" y="1297828"/>
                    <a:pt x="0" y="1292379"/>
                    <a:pt x="0" y="1286697"/>
                  </a:cubicBezTo>
                  <a:lnTo>
                    <a:pt x="0" y="21423"/>
                  </a:lnTo>
                  <a:cubicBezTo>
                    <a:pt x="0" y="15742"/>
                    <a:pt x="2257" y="10292"/>
                    <a:pt x="6275" y="6275"/>
                  </a:cubicBezTo>
                  <a:cubicBezTo>
                    <a:pt x="10292" y="2257"/>
                    <a:pt x="15742" y="0"/>
                    <a:pt x="21423" y="0"/>
                  </a:cubicBezTo>
                  <a:close/>
                </a:path>
              </a:pathLst>
            </a:custGeom>
            <a:blipFill>
              <a:blip r:embed="rId4"/>
              <a:stretch>
                <a:fillRect l="-1829" t="-26054" r="-365" b="-4036"/>
              </a:stretch>
            </a:blipFill>
            <a:ln w="76200" cap="sq">
              <a:solidFill>
                <a:srgbClr val="3C90C2"/>
              </a:solidFill>
              <a:prstDash val="solid"/>
              <a:miter/>
            </a:ln>
          </p:spPr>
          <p:txBody>
            <a:bodyPr/>
            <a:lstStyle/>
            <a:p>
              <a:endParaRPr lang="en-US"/>
            </a:p>
          </p:txBody>
        </p:sp>
      </p:grpSp>
      <p:sp>
        <p:nvSpPr>
          <p:cNvPr id="11" name="TextBox 11"/>
          <p:cNvSpPr txBox="1"/>
          <p:nvPr/>
        </p:nvSpPr>
        <p:spPr>
          <a:xfrm>
            <a:off x="1452371" y="1851922"/>
            <a:ext cx="7429469" cy="958851"/>
          </a:xfrm>
          <a:prstGeom prst="rect">
            <a:avLst/>
          </a:prstGeom>
        </p:spPr>
        <p:txBody>
          <a:bodyPr lIns="0" tIns="0" rIns="0" bIns="0" rtlCol="0" anchor="t">
            <a:spAutoFit/>
          </a:bodyPr>
          <a:lstStyle/>
          <a:p>
            <a:pPr algn="ctr">
              <a:lnSpc>
                <a:spcPts val="6999"/>
              </a:lnSpc>
            </a:pPr>
            <a:r>
              <a:rPr lang="en-US" sz="4999">
                <a:solidFill>
                  <a:srgbClr val="FFFDF5"/>
                </a:solidFill>
                <a:latin typeface="Ballpoint"/>
                <a:ea typeface="Ballpoint"/>
                <a:cs typeface="Ballpoint"/>
                <a:sym typeface="Ballpoint"/>
              </a:rPr>
              <a:t>Topics we will discuss:</a:t>
            </a:r>
          </a:p>
        </p:txBody>
      </p:sp>
      <p:sp>
        <p:nvSpPr>
          <p:cNvPr id="12" name="TextBox 12"/>
          <p:cNvSpPr txBox="1"/>
          <p:nvPr/>
        </p:nvSpPr>
        <p:spPr>
          <a:xfrm>
            <a:off x="1028700" y="714125"/>
            <a:ext cx="10427396" cy="1097788"/>
          </a:xfrm>
          <a:prstGeom prst="rect">
            <a:avLst/>
          </a:prstGeom>
        </p:spPr>
        <p:txBody>
          <a:bodyPr lIns="0" tIns="0" rIns="0" bIns="0" rtlCol="0" anchor="t">
            <a:spAutoFit/>
          </a:bodyPr>
          <a:lstStyle/>
          <a:p>
            <a:pPr algn="l">
              <a:lnSpc>
                <a:spcPts val="7570"/>
              </a:lnSpc>
            </a:pPr>
            <a:r>
              <a:rPr lang="en-US" sz="6699">
                <a:solidFill>
                  <a:srgbClr val="000000"/>
                </a:solidFill>
                <a:latin typeface="Ballpoint"/>
                <a:ea typeface="Ballpoint"/>
                <a:cs typeface="Ballpoint"/>
                <a:sym typeface="Ballpoint"/>
              </a:rPr>
              <a:t>AGENDA</a:t>
            </a:r>
          </a:p>
        </p:txBody>
      </p:sp>
      <p:sp>
        <p:nvSpPr>
          <p:cNvPr id="13" name="Freeform 13"/>
          <p:cNvSpPr/>
          <p:nvPr/>
        </p:nvSpPr>
        <p:spPr>
          <a:xfrm rot="1310262">
            <a:off x="1784171" y="3291305"/>
            <a:ext cx="658947" cy="633413"/>
          </a:xfrm>
          <a:custGeom>
            <a:avLst/>
            <a:gdLst/>
            <a:ahLst/>
            <a:cxnLst/>
            <a:rect l="l" t="t" r="r" b="b"/>
            <a:pathLst>
              <a:path w="658947" h="633413">
                <a:moveTo>
                  <a:pt x="0" y="0"/>
                </a:moveTo>
                <a:lnTo>
                  <a:pt x="658947" y="0"/>
                </a:lnTo>
                <a:lnTo>
                  <a:pt x="658947" y="633412"/>
                </a:lnTo>
                <a:lnTo>
                  <a:pt x="0" y="63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1310262">
            <a:off x="1781631" y="4298881"/>
            <a:ext cx="658947" cy="633413"/>
          </a:xfrm>
          <a:custGeom>
            <a:avLst/>
            <a:gdLst/>
            <a:ahLst/>
            <a:cxnLst/>
            <a:rect l="l" t="t" r="r" b="b"/>
            <a:pathLst>
              <a:path w="658947" h="633413">
                <a:moveTo>
                  <a:pt x="0" y="0"/>
                </a:moveTo>
                <a:lnTo>
                  <a:pt x="658947" y="0"/>
                </a:lnTo>
                <a:lnTo>
                  <a:pt x="658947" y="633413"/>
                </a:lnTo>
                <a:lnTo>
                  <a:pt x="0" y="63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1310262">
            <a:off x="1784171" y="5439569"/>
            <a:ext cx="658947" cy="633413"/>
          </a:xfrm>
          <a:custGeom>
            <a:avLst/>
            <a:gdLst/>
            <a:ahLst/>
            <a:cxnLst/>
            <a:rect l="l" t="t" r="r" b="b"/>
            <a:pathLst>
              <a:path w="658947" h="633413">
                <a:moveTo>
                  <a:pt x="0" y="0"/>
                </a:moveTo>
                <a:lnTo>
                  <a:pt x="658946" y="0"/>
                </a:lnTo>
                <a:lnTo>
                  <a:pt x="658946" y="633413"/>
                </a:lnTo>
                <a:lnTo>
                  <a:pt x="0" y="63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1310262">
            <a:off x="1764327" y="7411914"/>
            <a:ext cx="658947" cy="633413"/>
          </a:xfrm>
          <a:custGeom>
            <a:avLst/>
            <a:gdLst/>
            <a:ahLst/>
            <a:cxnLst/>
            <a:rect l="l" t="t" r="r" b="b"/>
            <a:pathLst>
              <a:path w="658947" h="633413">
                <a:moveTo>
                  <a:pt x="0" y="0"/>
                </a:moveTo>
                <a:lnTo>
                  <a:pt x="658946" y="0"/>
                </a:lnTo>
                <a:lnTo>
                  <a:pt x="658946" y="633413"/>
                </a:lnTo>
                <a:lnTo>
                  <a:pt x="0" y="63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2573683" y="3119827"/>
            <a:ext cx="5809172" cy="733214"/>
          </a:xfrm>
          <a:prstGeom prst="rect">
            <a:avLst/>
          </a:prstGeom>
        </p:spPr>
        <p:txBody>
          <a:bodyPr wrap="square" lIns="0" tIns="0" rIns="0" bIns="0" rtlCol="0" anchor="t">
            <a:spAutoFit/>
          </a:bodyPr>
          <a:lstStyle/>
          <a:p>
            <a:pPr>
              <a:lnSpc>
                <a:spcPts val="6423"/>
              </a:lnSpc>
              <a:spcBef>
                <a:spcPct val="0"/>
              </a:spcBef>
            </a:pPr>
            <a:r>
              <a:rPr lang="en-US" sz="4588" dirty="0">
                <a:solidFill>
                  <a:srgbClr val="000000"/>
                </a:solidFill>
                <a:latin typeface="Ballpoint"/>
                <a:ea typeface="Ballpoint"/>
                <a:cs typeface="Ballpoint"/>
                <a:sym typeface="Ballpoint"/>
              </a:rPr>
              <a:t>Intro to NYS Universal Meal</a:t>
            </a:r>
            <a:r>
              <a:rPr lang="en-US" sz="4588" dirty="0">
                <a:latin typeface="Ballpoint"/>
                <a:ea typeface="Ballpoint"/>
                <a:cs typeface="Ballpoint"/>
                <a:sym typeface="Ballpoint"/>
              </a:rPr>
              <a:t>s</a:t>
            </a:r>
          </a:p>
        </p:txBody>
      </p:sp>
      <p:sp>
        <p:nvSpPr>
          <p:cNvPr id="18" name="TextBox 18"/>
          <p:cNvSpPr txBox="1"/>
          <p:nvPr/>
        </p:nvSpPr>
        <p:spPr>
          <a:xfrm>
            <a:off x="2573683" y="5339739"/>
            <a:ext cx="6821212" cy="706347"/>
          </a:xfrm>
          <a:prstGeom prst="rect">
            <a:avLst/>
          </a:prstGeom>
        </p:spPr>
        <p:txBody>
          <a:bodyPr wrap="square" lIns="0" tIns="0" rIns="0" bIns="0" rtlCol="0" anchor="t">
            <a:spAutoFit/>
          </a:bodyPr>
          <a:lstStyle/>
          <a:p>
            <a:pPr>
              <a:spcBef>
                <a:spcPct val="0"/>
              </a:spcBef>
            </a:pPr>
            <a:r>
              <a:rPr lang="en-US" sz="4590" dirty="0">
                <a:solidFill>
                  <a:srgbClr val="000000"/>
                </a:solidFill>
                <a:latin typeface="Ballpoint"/>
                <a:ea typeface="Ballpoint"/>
                <a:cs typeface="Ballpoint"/>
                <a:sym typeface="Ballpoint"/>
              </a:rPr>
              <a:t>How to Meet Program Requirements</a:t>
            </a:r>
          </a:p>
        </p:txBody>
      </p:sp>
      <p:sp>
        <p:nvSpPr>
          <p:cNvPr id="19" name="TextBox 19"/>
          <p:cNvSpPr txBox="1"/>
          <p:nvPr/>
        </p:nvSpPr>
        <p:spPr>
          <a:xfrm>
            <a:off x="2580215" y="8246315"/>
            <a:ext cx="1654969" cy="874014"/>
          </a:xfrm>
          <a:prstGeom prst="rect">
            <a:avLst/>
          </a:prstGeom>
        </p:spPr>
        <p:txBody>
          <a:bodyPr lIns="0" tIns="0" rIns="0" bIns="0" rtlCol="0" anchor="t">
            <a:spAutoFit/>
          </a:bodyPr>
          <a:lstStyle/>
          <a:p>
            <a:pPr algn="ctr">
              <a:lnSpc>
                <a:spcPts val="6426"/>
              </a:lnSpc>
              <a:spcBef>
                <a:spcPct val="0"/>
              </a:spcBef>
            </a:pPr>
            <a:r>
              <a:rPr lang="en-US" sz="4590" dirty="0">
                <a:solidFill>
                  <a:srgbClr val="000000"/>
                </a:solidFill>
                <a:latin typeface="Ballpoint"/>
                <a:ea typeface="Ballpoint"/>
                <a:cs typeface="Ballpoint"/>
                <a:sym typeface="Ballpoint"/>
              </a:rPr>
              <a:t>Questions</a:t>
            </a:r>
          </a:p>
        </p:txBody>
      </p:sp>
      <p:sp>
        <p:nvSpPr>
          <p:cNvPr id="20" name="Freeform 20"/>
          <p:cNvSpPr/>
          <p:nvPr/>
        </p:nvSpPr>
        <p:spPr>
          <a:xfrm>
            <a:off x="15053350" y="95194"/>
            <a:ext cx="3332988" cy="4114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9843463" y="9626048"/>
            <a:ext cx="7227558" cy="536099"/>
            <a:chOff x="0" y="0"/>
            <a:chExt cx="1903554" cy="141195"/>
          </a:xfrm>
        </p:grpSpPr>
        <p:sp>
          <p:nvSpPr>
            <p:cNvPr id="22" name="Freeform 22"/>
            <p:cNvSpPr/>
            <p:nvPr/>
          </p:nvSpPr>
          <p:spPr>
            <a:xfrm>
              <a:off x="0" y="0"/>
              <a:ext cx="1903555" cy="141195"/>
            </a:xfrm>
            <a:custGeom>
              <a:avLst/>
              <a:gdLst/>
              <a:ahLst/>
              <a:cxnLst/>
              <a:rect l="l" t="t" r="r" b="b"/>
              <a:pathLst>
                <a:path w="1903555" h="141195">
                  <a:moveTo>
                    <a:pt x="16068" y="0"/>
                  </a:moveTo>
                  <a:lnTo>
                    <a:pt x="1887487" y="0"/>
                  </a:lnTo>
                  <a:cubicBezTo>
                    <a:pt x="1896361" y="0"/>
                    <a:pt x="1903555" y="7194"/>
                    <a:pt x="1903555" y="16068"/>
                  </a:cubicBezTo>
                  <a:lnTo>
                    <a:pt x="1903555" y="125127"/>
                  </a:lnTo>
                  <a:cubicBezTo>
                    <a:pt x="1903555" y="134001"/>
                    <a:pt x="1896361" y="141195"/>
                    <a:pt x="1887487" y="141195"/>
                  </a:cubicBezTo>
                  <a:lnTo>
                    <a:pt x="16068" y="141195"/>
                  </a:lnTo>
                  <a:cubicBezTo>
                    <a:pt x="7194" y="141195"/>
                    <a:pt x="0" y="134001"/>
                    <a:pt x="0" y="125127"/>
                  </a:cubicBezTo>
                  <a:lnTo>
                    <a:pt x="0" y="16068"/>
                  </a:lnTo>
                  <a:cubicBezTo>
                    <a:pt x="0" y="7194"/>
                    <a:pt x="7194" y="0"/>
                    <a:pt x="16068" y="0"/>
                  </a:cubicBezTo>
                  <a:close/>
                </a:path>
              </a:pathLst>
            </a:custGeom>
            <a:solidFill>
              <a:srgbClr val="3C90C2"/>
            </a:solidFill>
          </p:spPr>
          <p:txBody>
            <a:bodyPr/>
            <a:lstStyle/>
            <a:p>
              <a:endParaRPr lang="en-US"/>
            </a:p>
          </p:txBody>
        </p:sp>
        <p:sp>
          <p:nvSpPr>
            <p:cNvPr id="23" name="TextBox 23"/>
            <p:cNvSpPr txBox="1"/>
            <p:nvPr/>
          </p:nvSpPr>
          <p:spPr>
            <a:xfrm>
              <a:off x="0" y="-28575"/>
              <a:ext cx="1903554" cy="169770"/>
            </a:xfrm>
            <a:prstGeom prst="rect">
              <a:avLst/>
            </a:prstGeom>
          </p:spPr>
          <p:txBody>
            <a:bodyPr lIns="50800" tIns="50800" rIns="50800" bIns="50800" rtlCol="0" anchor="ctr"/>
            <a:lstStyle/>
            <a:p>
              <a:pPr algn="ctr">
                <a:lnSpc>
                  <a:spcPts val="2034"/>
                </a:lnSpc>
              </a:pPr>
              <a:endParaRPr/>
            </a:p>
          </p:txBody>
        </p:sp>
      </p:grpSp>
      <p:sp>
        <p:nvSpPr>
          <p:cNvPr id="24" name="TextBox 24"/>
          <p:cNvSpPr txBox="1"/>
          <p:nvPr/>
        </p:nvSpPr>
        <p:spPr>
          <a:xfrm>
            <a:off x="12512332" y="9634422"/>
            <a:ext cx="2194268" cy="389915"/>
          </a:xfrm>
          <a:prstGeom prst="rect">
            <a:avLst/>
          </a:prstGeom>
        </p:spPr>
        <p:txBody>
          <a:bodyPr wrap="square" lIns="0" tIns="0" rIns="0" bIns="0" rtlCol="0" anchor="t">
            <a:spAutoFit/>
          </a:bodyPr>
          <a:lstStyle/>
          <a:p>
            <a:pPr algn="ctr">
              <a:lnSpc>
                <a:spcPts val="3434"/>
              </a:lnSpc>
              <a:spcBef>
                <a:spcPct val="0"/>
              </a:spcBef>
            </a:pPr>
            <a:r>
              <a:rPr lang="en-US" sz="2453" dirty="0">
                <a:solidFill>
                  <a:srgbClr val="000000"/>
                </a:solidFill>
                <a:latin typeface="Ballpoint"/>
                <a:ea typeface="Ballpoint"/>
                <a:cs typeface="Ballpoint"/>
                <a:sym typeface="Ballpoint"/>
              </a:rPr>
              <a:t>Broome-Tioga BOCES</a:t>
            </a:r>
          </a:p>
        </p:txBody>
      </p:sp>
      <p:sp>
        <p:nvSpPr>
          <p:cNvPr id="25" name="Freeform 25"/>
          <p:cNvSpPr/>
          <p:nvPr/>
        </p:nvSpPr>
        <p:spPr>
          <a:xfrm rot="1310262">
            <a:off x="1791336" y="8374391"/>
            <a:ext cx="658947" cy="633413"/>
          </a:xfrm>
          <a:custGeom>
            <a:avLst/>
            <a:gdLst/>
            <a:ahLst/>
            <a:cxnLst/>
            <a:rect l="l" t="t" r="r" b="b"/>
            <a:pathLst>
              <a:path w="658947" h="633413">
                <a:moveTo>
                  <a:pt x="0" y="0"/>
                </a:moveTo>
                <a:lnTo>
                  <a:pt x="658946" y="0"/>
                </a:lnTo>
                <a:lnTo>
                  <a:pt x="658946" y="633413"/>
                </a:lnTo>
                <a:lnTo>
                  <a:pt x="0" y="63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26"/>
          <p:cNvSpPr txBox="1"/>
          <p:nvPr/>
        </p:nvSpPr>
        <p:spPr>
          <a:xfrm>
            <a:off x="2534744" y="4165863"/>
            <a:ext cx="5809172" cy="733214"/>
          </a:xfrm>
          <a:prstGeom prst="rect">
            <a:avLst/>
          </a:prstGeom>
        </p:spPr>
        <p:txBody>
          <a:bodyPr wrap="square" lIns="0" tIns="0" rIns="0" bIns="0" rtlCol="0" anchor="t">
            <a:spAutoFit/>
          </a:bodyPr>
          <a:lstStyle/>
          <a:p>
            <a:pPr>
              <a:lnSpc>
                <a:spcPts val="6423"/>
              </a:lnSpc>
              <a:spcBef>
                <a:spcPct val="0"/>
              </a:spcBef>
            </a:pPr>
            <a:r>
              <a:rPr lang="en-US" sz="4588" dirty="0">
                <a:solidFill>
                  <a:srgbClr val="000000"/>
                </a:solidFill>
                <a:latin typeface="Ballpoint"/>
                <a:ea typeface="Ballpoint"/>
                <a:cs typeface="Ballpoint"/>
                <a:sym typeface="Ballpoint"/>
              </a:rPr>
              <a:t>Requirements for Participation</a:t>
            </a:r>
          </a:p>
        </p:txBody>
      </p:sp>
      <p:sp>
        <p:nvSpPr>
          <p:cNvPr id="27" name="TextBox 26">
            <a:extLst>
              <a:ext uri="{FF2B5EF4-FFF2-40B4-BE49-F238E27FC236}">
                <a16:creationId xmlns:a16="http://schemas.microsoft.com/office/drawing/2014/main" id="{9E6452DD-80D3-654D-4E0E-B9F72209E6F9}"/>
              </a:ext>
            </a:extLst>
          </p:cNvPr>
          <p:cNvSpPr txBox="1"/>
          <p:nvPr/>
        </p:nvSpPr>
        <p:spPr>
          <a:xfrm>
            <a:off x="2508731" y="6300374"/>
            <a:ext cx="4839358" cy="825547"/>
          </a:xfrm>
          <a:prstGeom prst="rect">
            <a:avLst/>
          </a:prstGeom>
          <a:noFill/>
        </p:spPr>
        <p:txBody>
          <a:bodyPr wrap="square" rtlCol="0">
            <a:spAutoFit/>
          </a:bodyPr>
          <a:lstStyle/>
          <a:p>
            <a:pPr>
              <a:lnSpc>
                <a:spcPts val="6423"/>
              </a:lnSpc>
              <a:spcBef>
                <a:spcPct val="0"/>
              </a:spcBef>
            </a:pPr>
            <a:r>
              <a:rPr lang="en-US" sz="4588" dirty="0">
                <a:solidFill>
                  <a:srgbClr val="000000"/>
                </a:solidFill>
                <a:latin typeface="Ballpoint"/>
              </a:rPr>
              <a:t>What to Do Now</a:t>
            </a:r>
          </a:p>
        </p:txBody>
      </p:sp>
      <p:sp>
        <p:nvSpPr>
          <p:cNvPr id="31" name="Freeform 16">
            <a:extLst>
              <a:ext uri="{FF2B5EF4-FFF2-40B4-BE49-F238E27FC236}">
                <a16:creationId xmlns:a16="http://schemas.microsoft.com/office/drawing/2014/main" id="{9AA32B3D-A7D4-A7EE-E3FA-F63145DB2FE0}"/>
              </a:ext>
            </a:extLst>
          </p:cNvPr>
          <p:cNvSpPr/>
          <p:nvPr/>
        </p:nvSpPr>
        <p:spPr>
          <a:xfrm rot="1310262">
            <a:off x="1795858" y="6449437"/>
            <a:ext cx="658947" cy="633413"/>
          </a:xfrm>
          <a:custGeom>
            <a:avLst/>
            <a:gdLst/>
            <a:ahLst/>
            <a:cxnLst/>
            <a:rect l="l" t="t" r="r" b="b"/>
            <a:pathLst>
              <a:path w="658947" h="633413">
                <a:moveTo>
                  <a:pt x="0" y="0"/>
                </a:moveTo>
                <a:lnTo>
                  <a:pt x="658946" y="0"/>
                </a:lnTo>
                <a:lnTo>
                  <a:pt x="658946" y="633413"/>
                </a:lnTo>
                <a:lnTo>
                  <a:pt x="0" y="63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A87FBE22-4DCC-C29F-E50D-22C48559FE27}"/>
              </a:ext>
            </a:extLst>
          </p:cNvPr>
          <p:cNvSpPr txBox="1"/>
          <p:nvPr/>
        </p:nvSpPr>
        <p:spPr>
          <a:xfrm>
            <a:off x="2569329" y="7269337"/>
            <a:ext cx="9196250" cy="833562"/>
          </a:xfrm>
          <a:prstGeom prst="rect">
            <a:avLst/>
          </a:prstGeom>
          <a:noFill/>
        </p:spPr>
        <p:txBody>
          <a:bodyPr wrap="square">
            <a:spAutoFit/>
          </a:bodyPr>
          <a:lstStyle/>
          <a:p>
            <a:pPr>
              <a:lnSpc>
                <a:spcPts val="6423"/>
              </a:lnSpc>
              <a:spcBef>
                <a:spcPct val="0"/>
              </a:spcBef>
            </a:pPr>
            <a:r>
              <a:rPr lang="en-US" sz="4590" dirty="0">
                <a:solidFill>
                  <a:srgbClr val="000000"/>
                </a:solidFill>
                <a:latin typeface="Ballpoint"/>
              </a:rPr>
              <a:t>Frequent</a:t>
            </a:r>
            <a:r>
              <a:rPr lang="en-US" sz="4900" dirty="0">
                <a:solidFill>
                  <a:srgbClr val="000000"/>
                </a:solidFill>
                <a:latin typeface="Ballpoint"/>
              </a:rPr>
              <a:t> Q &amp; 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3" name="Group 3"/>
          <p:cNvGrpSpPr/>
          <p:nvPr/>
        </p:nvGrpSpPr>
        <p:grpSpPr>
          <a:xfrm>
            <a:off x="2842237" y="2087699"/>
            <a:ext cx="12603527" cy="6111602"/>
            <a:chOff x="0" y="0"/>
            <a:chExt cx="4295756" cy="2083063"/>
          </a:xfrm>
        </p:grpSpPr>
        <p:sp>
          <p:nvSpPr>
            <p:cNvPr id="4" name="Freeform 4"/>
            <p:cNvSpPr/>
            <p:nvPr/>
          </p:nvSpPr>
          <p:spPr>
            <a:xfrm>
              <a:off x="0" y="0"/>
              <a:ext cx="4295756" cy="2083064"/>
            </a:xfrm>
            <a:custGeom>
              <a:avLst/>
              <a:gdLst/>
              <a:ahLst/>
              <a:cxnLst/>
              <a:rect l="l" t="t" r="r" b="b"/>
              <a:pathLst>
                <a:path w="4295756" h="2083064">
                  <a:moveTo>
                    <a:pt x="12285" y="0"/>
                  </a:moveTo>
                  <a:lnTo>
                    <a:pt x="4283470" y="0"/>
                  </a:lnTo>
                  <a:cubicBezTo>
                    <a:pt x="4290255" y="0"/>
                    <a:pt x="4295756" y="5500"/>
                    <a:pt x="4295756" y="12285"/>
                  </a:cubicBezTo>
                  <a:lnTo>
                    <a:pt x="4295756" y="2070778"/>
                  </a:lnTo>
                  <a:cubicBezTo>
                    <a:pt x="4295756" y="2077563"/>
                    <a:pt x="4290255" y="2083064"/>
                    <a:pt x="4283470" y="2083064"/>
                  </a:cubicBezTo>
                  <a:lnTo>
                    <a:pt x="12285" y="2083064"/>
                  </a:lnTo>
                  <a:cubicBezTo>
                    <a:pt x="9027" y="2083064"/>
                    <a:pt x="5902" y="2081769"/>
                    <a:pt x="3598" y="2079465"/>
                  </a:cubicBezTo>
                  <a:cubicBezTo>
                    <a:pt x="1294" y="2077161"/>
                    <a:pt x="0" y="2074037"/>
                    <a:pt x="0" y="2070778"/>
                  </a:cubicBezTo>
                  <a:lnTo>
                    <a:pt x="0" y="12285"/>
                  </a:lnTo>
                  <a:cubicBezTo>
                    <a:pt x="0" y="5500"/>
                    <a:pt x="5500" y="0"/>
                    <a:pt x="12285"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5" name="TextBox 5"/>
            <p:cNvSpPr txBox="1"/>
            <p:nvPr/>
          </p:nvSpPr>
          <p:spPr>
            <a:xfrm>
              <a:off x="0" y="-19050"/>
              <a:ext cx="4295756" cy="2102113"/>
            </a:xfrm>
            <a:prstGeom prst="rect">
              <a:avLst/>
            </a:prstGeom>
          </p:spPr>
          <p:txBody>
            <a:bodyPr lIns="51955" tIns="51955" rIns="51955" bIns="51955" rtlCol="0" anchor="ctr"/>
            <a:lstStyle/>
            <a:p>
              <a:pPr algn="ctr">
                <a:lnSpc>
                  <a:spcPts val="1457"/>
                </a:lnSpc>
              </a:pPr>
              <a:endParaRPr/>
            </a:p>
          </p:txBody>
        </p:sp>
      </p:grpSp>
      <p:sp>
        <p:nvSpPr>
          <p:cNvPr id="6" name="Freeform 6"/>
          <p:cNvSpPr/>
          <p:nvPr/>
        </p:nvSpPr>
        <p:spPr>
          <a:xfrm>
            <a:off x="14683123" y="228600"/>
            <a:ext cx="3332988" cy="4114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838656" y="4887117"/>
            <a:ext cx="11078246" cy="5568832"/>
          </a:xfrm>
          <a:prstGeom prst="rect">
            <a:avLst/>
          </a:prstGeom>
        </p:spPr>
        <p:txBody>
          <a:bodyPr lIns="0" tIns="0" rIns="0" bIns="0" rtlCol="0" anchor="t">
            <a:spAutoFit/>
          </a:bodyPr>
          <a:lstStyle/>
          <a:p>
            <a:pPr marL="685800" indent="-685800">
              <a:lnSpc>
                <a:spcPts val="6299"/>
              </a:lnSpc>
              <a:buFont typeface="Arial" panose="020B0604020202020204" pitchFamily="34" charset="0"/>
              <a:buChar char="•"/>
            </a:pPr>
            <a:r>
              <a:rPr lang="en-US" sz="4499" dirty="0">
                <a:solidFill>
                  <a:srgbClr val="000000"/>
                </a:solidFill>
                <a:latin typeface="Ballpoint"/>
                <a:ea typeface="Ballpoint"/>
                <a:cs typeface="Ballpoint"/>
                <a:sym typeface="Ballpoint"/>
              </a:rPr>
              <a:t>Beginning in the 2025-2026 school year</a:t>
            </a:r>
          </a:p>
          <a:p>
            <a:pPr marL="685800" indent="-685800">
              <a:lnSpc>
                <a:spcPts val="6299"/>
              </a:lnSpc>
              <a:buFont typeface="Arial" panose="020B0604020202020204" pitchFamily="34" charset="0"/>
              <a:buChar char="•"/>
            </a:pPr>
            <a:r>
              <a:rPr lang="en-US" sz="4499" dirty="0">
                <a:solidFill>
                  <a:srgbClr val="000000"/>
                </a:solidFill>
                <a:latin typeface="Ballpoint"/>
                <a:ea typeface="Ballpoint"/>
                <a:cs typeface="Ballpoint"/>
                <a:sym typeface="Ballpoint"/>
              </a:rPr>
              <a:t>All NYS School Food Authorities (SFAs) are required to provide reimbursable school meals at no cost to all students</a:t>
            </a:r>
          </a:p>
          <a:p>
            <a:pPr marL="685800" indent="-685800">
              <a:lnSpc>
                <a:spcPts val="6299"/>
              </a:lnSpc>
              <a:buFont typeface="Arial" panose="020B0604020202020204" pitchFamily="34" charset="0"/>
              <a:buChar char="•"/>
            </a:pPr>
            <a:r>
              <a:rPr lang="en-US" sz="4499" dirty="0">
                <a:solidFill>
                  <a:srgbClr val="000000"/>
                </a:solidFill>
                <a:latin typeface="Ballpoint"/>
                <a:ea typeface="Ballpoint"/>
                <a:cs typeface="Ballpoint"/>
                <a:sym typeface="Ballpoint"/>
              </a:rPr>
              <a:t>SFAs receive “free rate” reimbursement for all meals</a:t>
            </a:r>
          </a:p>
          <a:p>
            <a:pPr algn="ctr">
              <a:lnSpc>
                <a:spcPts val="6299"/>
              </a:lnSpc>
            </a:pPr>
            <a:endParaRPr lang="en-US" sz="4499" dirty="0">
              <a:solidFill>
                <a:srgbClr val="000000"/>
              </a:solidFill>
              <a:latin typeface="Ballpoint"/>
              <a:ea typeface="Ballpoint"/>
              <a:cs typeface="Ballpoint"/>
              <a:sym typeface="Ballpoint"/>
            </a:endParaRPr>
          </a:p>
          <a:p>
            <a:pPr algn="ctr">
              <a:lnSpc>
                <a:spcPts val="6299"/>
              </a:lnSpc>
            </a:pPr>
            <a:endParaRPr lang="en-US" sz="4499" dirty="0">
              <a:solidFill>
                <a:srgbClr val="000000"/>
              </a:solidFill>
              <a:latin typeface="Ballpoint"/>
              <a:ea typeface="Ballpoint"/>
              <a:cs typeface="Ballpoint"/>
              <a:sym typeface="Ballpoint"/>
            </a:endParaRPr>
          </a:p>
          <a:p>
            <a:pPr algn="l">
              <a:lnSpc>
                <a:spcPts val="6299"/>
              </a:lnSpc>
            </a:pPr>
            <a:endParaRPr lang="en-US" sz="4499" dirty="0">
              <a:solidFill>
                <a:srgbClr val="000000"/>
              </a:solidFill>
              <a:latin typeface="Ballpoint"/>
              <a:ea typeface="Ballpoint"/>
              <a:cs typeface="Ballpoint"/>
              <a:sym typeface="Ballpoint"/>
            </a:endParaRPr>
          </a:p>
        </p:txBody>
      </p:sp>
      <p:sp>
        <p:nvSpPr>
          <p:cNvPr id="8" name="Freeform 8"/>
          <p:cNvSpPr/>
          <p:nvPr/>
        </p:nvSpPr>
        <p:spPr>
          <a:xfrm flipH="1" flipV="1">
            <a:off x="271889" y="5848350"/>
            <a:ext cx="3332988" cy="4114800"/>
          </a:xfrm>
          <a:custGeom>
            <a:avLst/>
            <a:gdLst/>
            <a:ahLst/>
            <a:cxnLst/>
            <a:rect l="l" t="t" r="r" b="b"/>
            <a:pathLst>
              <a:path w="3332988" h="4114800">
                <a:moveTo>
                  <a:pt x="3332988" y="4114800"/>
                </a:moveTo>
                <a:lnTo>
                  <a:pt x="0" y="4114800"/>
                </a:lnTo>
                <a:lnTo>
                  <a:pt x="0" y="0"/>
                </a:lnTo>
                <a:lnTo>
                  <a:pt x="3332988" y="0"/>
                </a:lnTo>
                <a:lnTo>
                  <a:pt x="3332988"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907628" y="343556"/>
            <a:ext cx="2061510" cy="1981626"/>
          </a:xfrm>
          <a:custGeom>
            <a:avLst/>
            <a:gdLst/>
            <a:ahLst/>
            <a:cxnLst/>
            <a:rect l="l" t="t" r="r" b="b"/>
            <a:pathLst>
              <a:path w="2061510" h="1981626">
                <a:moveTo>
                  <a:pt x="0" y="0"/>
                </a:moveTo>
                <a:lnTo>
                  <a:pt x="2061510" y="0"/>
                </a:lnTo>
                <a:lnTo>
                  <a:pt x="2061510" y="1981627"/>
                </a:lnTo>
                <a:lnTo>
                  <a:pt x="0" y="1981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3604877" y="2152650"/>
            <a:ext cx="11411621" cy="2744341"/>
          </a:xfrm>
          <a:prstGeom prst="rect">
            <a:avLst/>
          </a:prstGeom>
        </p:spPr>
        <p:txBody>
          <a:bodyPr wrap="square" lIns="0" tIns="0" rIns="0" bIns="0" rtlCol="0" anchor="t">
            <a:spAutoFit/>
          </a:bodyPr>
          <a:lstStyle/>
          <a:p>
            <a:pPr algn="ctr">
              <a:lnSpc>
                <a:spcPts val="10734"/>
              </a:lnSpc>
            </a:pPr>
            <a:r>
              <a:rPr lang="en-US" sz="9499" dirty="0">
                <a:solidFill>
                  <a:srgbClr val="000000"/>
                </a:solidFill>
                <a:latin typeface="Ballpoint"/>
                <a:ea typeface="Ballpoint"/>
                <a:cs typeface="Ballpoint"/>
                <a:sym typeface="Ballpoint"/>
              </a:rPr>
              <a:t>NYS UNIVERSAL FREE</a:t>
            </a:r>
          </a:p>
          <a:p>
            <a:pPr algn="ctr">
              <a:lnSpc>
                <a:spcPts val="10734"/>
              </a:lnSpc>
            </a:pPr>
            <a:r>
              <a:rPr lang="en-US" sz="9499" dirty="0">
                <a:solidFill>
                  <a:srgbClr val="000000"/>
                </a:solidFill>
                <a:latin typeface="Ballpoint"/>
                <a:ea typeface="Ballpoint"/>
                <a:cs typeface="Ballpoint"/>
                <a:sym typeface="Ballpoint"/>
              </a:rPr>
              <a:t> SCHOOL MEAL PROGRAM</a:t>
            </a:r>
          </a:p>
        </p:txBody>
      </p:sp>
      <p:sp>
        <p:nvSpPr>
          <p:cNvPr id="11" name="Freeform 11"/>
          <p:cNvSpPr/>
          <p:nvPr/>
        </p:nvSpPr>
        <p:spPr>
          <a:xfrm flipH="1">
            <a:off x="3438189" y="804870"/>
            <a:ext cx="1101690" cy="1058999"/>
          </a:xfrm>
          <a:custGeom>
            <a:avLst/>
            <a:gdLst/>
            <a:ahLst/>
            <a:cxnLst/>
            <a:rect l="l" t="t" r="r" b="b"/>
            <a:pathLst>
              <a:path w="1101690" h="1058999">
                <a:moveTo>
                  <a:pt x="1101690" y="0"/>
                </a:moveTo>
                <a:lnTo>
                  <a:pt x="0" y="0"/>
                </a:lnTo>
                <a:lnTo>
                  <a:pt x="0" y="1058999"/>
                </a:lnTo>
                <a:lnTo>
                  <a:pt x="1101690" y="1058999"/>
                </a:lnTo>
                <a:lnTo>
                  <a:pt x="110169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061504" y="2531179"/>
            <a:ext cx="1468008" cy="1411123"/>
          </a:xfrm>
          <a:custGeom>
            <a:avLst/>
            <a:gdLst/>
            <a:ahLst/>
            <a:cxnLst/>
            <a:rect l="l" t="t" r="r" b="b"/>
            <a:pathLst>
              <a:path w="1468008" h="1411123">
                <a:moveTo>
                  <a:pt x="0" y="0"/>
                </a:moveTo>
                <a:lnTo>
                  <a:pt x="1468008" y="0"/>
                </a:lnTo>
                <a:lnTo>
                  <a:pt x="1468008" y="1411123"/>
                </a:lnTo>
                <a:lnTo>
                  <a:pt x="0" y="14111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4324675" y="7134479"/>
            <a:ext cx="2829850" cy="2720193"/>
          </a:xfrm>
          <a:custGeom>
            <a:avLst/>
            <a:gdLst/>
            <a:ahLst/>
            <a:cxnLst/>
            <a:rect l="l" t="t" r="r" b="b"/>
            <a:pathLst>
              <a:path w="2829850" h="2720193">
                <a:moveTo>
                  <a:pt x="0" y="0"/>
                </a:moveTo>
                <a:lnTo>
                  <a:pt x="2829850" y="0"/>
                </a:lnTo>
                <a:lnTo>
                  <a:pt x="2829850" y="2720193"/>
                </a:lnTo>
                <a:lnTo>
                  <a:pt x="0" y="2720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flipH="1">
            <a:off x="16052835" y="5933318"/>
            <a:ext cx="1101690" cy="1058999"/>
          </a:xfrm>
          <a:custGeom>
            <a:avLst/>
            <a:gdLst/>
            <a:ahLst/>
            <a:cxnLst/>
            <a:rect l="l" t="t" r="r" b="b"/>
            <a:pathLst>
              <a:path w="1101690" h="1058999">
                <a:moveTo>
                  <a:pt x="1101690" y="0"/>
                </a:moveTo>
                <a:lnTo>
                  <a:pt x="0" y="0"/>
                </a:lnTo>
                <a:lnTo>
                  <a:pt x="0" y="1059000"/>
                </a:lnTo>
                <a:lnTo>
                  <a:pt x="1101690" y="1059000"/>
                </a:lnTo>
                <a:lnTo>
                  <a:pt x="110169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3" name="Group 3"/>
          <p:cNvGrpSpPr/>
          <p:nvPr/>
        </p:nvGrpSpPr>
        <p:grpSpPr>
          <a:xfrm>
            <a:off x="867189" y="2992997"/>
            <a:ext cx="8276811" cy="998883"/>
            <a:chOff x="0" y="0"/>
            <a:chExt cx="2179901" cy="263080"/>
          </a:xfrm>
        </p:grpSpPr>
        <p:sp>
          <p:nvSpPr>
            <p:cNvPr id="4" name="Freeform 4"/>
            <p:cNvSpPr/>
            <p:nvPr/>
          </p:nvSpPr>
          <p:spPr>
            <a:xfrm>
              <a:off x="0" y="0"/>
              <a:ext cx="2179901" cy="263080"/>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endParaRPr lang="en-US"/>
            </a:p>
          </p:txBody>
        </p:sp>
        <p:sp>
          <p:nvSpPr>
            <p:cNvPr id="5" name="TextBox 5"/>
            <p:cNvSpPr txBox="1"/>
            <p:nvPr/>
          </p:nvSpPr>
          <p:spPr>
            <a:xfrm>
              <a:off x="0" y="-28575"/>
              <a:ext cx="2179901" cy="291655"/>
            </a:xfrm>
            <a:prstGeom prst="rect">
              <a:avLst/>
            </a:prstGeom>
          </p:spPr>
          <p:txBody>
            <a:bodyPr lIns="50800" tIns="50800" rIns="50800" bIns="50800" rtlCol="0" anchor="ctr"/>
            <a:lstStyle/>
            <a:p>
              <a:pPr algn="ctr">
                <a:lnSpc>
                  <a:spcPts val="2034"/>
                </a:lnSpc>
              </a:pPr>
              <a:endParaRPr/>
            </a:p>
          </p:txBody>
        </p:sp>
      </p:grpSp>
      <p:grpSp>
        <p:nvGrpSpPr>
          <p:cNvPr id="6" name="Group 6"/>
          <p:cNvGrpSpPr/>
          <p:nvPr/>
        </p:nvGrpSpPr>
        <p:grpSpPr>
          <a:xfrm>
            <a:off x="1072124" y="4154107"/>
            <a:ext cx="7866941" cy="6090582"/>
            <a:chOff x="0" y="0"/>
            <a:chExt cx="2071952" cy="1812997"/>
          </a:xfrm>
        </p:grpSpPr>
        <p:sp>
          <p:nvSpPr>
            <p:cNvPr id="7" name="Freeform 7"/>
            <p:cNvSpPr/>
            <p:nvPr/>
          </p:nvSpPr>
          <p:spPr>
            <a:xfrm>
              <a:off x="0" y="0"/>
              <a:ext cx="2071951" cy="1812997"/>
            </a:xfrm>
            <a:custGeom>
              <a:avLst/>
              <a:gdLst/>
              <a:ahLst/>
              <a:cxnLst/>
              <a:rect l="l" t="t" r="r" b="b"/>
              <a:pathLst>
                <a:path w="2071951" h="1812997">
                  <a:moveTo>
                    <a:pt x="19682" y="0"/>
                  </a:moveTo>
                  <a:lnTo>
                    <a:pt x="2052269" y="0"/>
                  </a:lnTo>
                  <a:cubicBezTo>
                    <a:pt x="2057489" y="0"/>
                    <a:pt x="2062496" y="2074"/>
                    <a:pt x="2066187" y="5765"/>
                  </a:cubicBezTo>
                  <a:cubicBezTo>
                    <a:pt x="2069878" y="9456"/>
                    <a:pt x="2071951" y="14462"/>
                    <a:pt x="2071951" y="19682"/>
                  </a:cubicBezTo>
                  <a:lnTo>
                    <a:pt x="2071951" y="1793315"/>
                  </a:lnTo>
                  <a:cubicBezTo>
                    <a:pt x="2071951" y="1798535"/>
                    <a:pt x="2069878" y="1803541"/>
                    <a:pt x="2066187" y="1807233"/>
                  </a:cubicBezTo>
                  <a:cubicBezTo>
                    <a:pt x="2062496" y="1810924"/>
                    <a:pt x="2057489" y="1812997"/>
                    <a:pt x="2052269" y="1812997"/>
                  </a:cubicBezTo>
                  <a:lnTo>
                    <a:pt x="19682" y="1812997"/>
                  </a:lnTo>
                  <a:cubicBezTo>
                    <a:pt x="14462" y="1812997"/>
                    <a:pt x="9456" y="1810924"/>
                    <a:pt x="5765" y="1807233"/>
                  </a:cubicBezTo>
                  <a:cubicBezTo>
                    <a:pt x="2074" y="1803541"/>
                    <a:pt x="0" y="1798535"/>
                    <a:pt x="0" y="1793315"/>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8" name="TextBox 8"/>
            <p:cNvSpPr txBox="1"/>
            <p:nvPr/>
          </p:nvSpPr>
          <p:spPr>
            <a:xfrm>
              <a:off x="0" y="-28575"/>
              <a:ext cx="2071952" cy="1841572"/>
            </a:xfrm>
            <a:prstGeom prst="rect">
              <a:avLst/>
            </a:prstGeom>
          </p:spPr>
          <p:txBody>
            <a:bodyPr lIns="50800" tIns="50800" rIns="50800" bIns="50800" rtlCol="0" anchor="ctr"/>
            <a:lstStyle/>
            <a:p>
              <a:pPr algn="ctr">
                <a:lnSpc>
                  <a:spcPts val="2034"/>
                </a:lnSpc>
              </a:pPr>
              <a:endParaRPr/>
            </a:p>
          </p:txBody>
        </p:sp>
      </p:grpSp>
      <p:sp>
        <p:nvSpPr>
          <p:cNvPr id="9" name="Freeform 9"/>
          <p:cNvSpPr/>
          <p:nvPr/>
        </p:nvSpPr>
        <p:spPr>
          <a:xfrm>
            <a:off x="12352133" y="603702"/>
            <a:ext cx="4381637" cy="2010076"/>
          </a:xfrm>
          <a:custGeom>
            <a:avLst/>
            <a:gdLst/>
            <a:ahLst/>
            <a:cxnLst/>
            <a:rect l="l" t="t" r="r" b="b"/>
            <a:pathLst>
              <a:path w="4381637" h="2010076">
                <a:moveTo>
                  <a:pt x="0" y="0"/>
                </a:moveTo>
                <a:lnTo>
                  <a:pt x="4381637" y="0"/>
                </a:lnTo>
                <a:lnTo>
                  <a:pt x="4381637" y="2010076"/>
                </a:lnTo>
                <a:lnTo>
                  <a:pt x="0" y="2010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9408605" y="4154107"/>
            <a:ext cx="7866941" cy="6132893"/>
            <a:chOff x="0" y="0"/>
            <a:chExt cx="2071952" cy="1812997"/>
          </a:xfrm>
        </p:grpSpPr>
        <p:sp>
          <p:nvSpPr>
            <p:cNvPr id="11" name="Freeform 11"/>
            <p:cNvSpPr/>
            <p:nvPr/>
          </p:nvSpPr>
          <p:spPr>
            <a:xfrm>
              <a:off x="0" y="0"/>
              <a:ext cx="2071951" cy="1812997"/>
            </a:xfrm>
            <a:custGeom>
              <a:avLst/>
              <a:gdLst/>
              <a:ahLst/>
              <a:cxnLst/>
              <a:rect l="l" t="t" r="r" b="b"/>
              <a:pathLst>
                <a:path w="2071951" h="1812997">
                  <a:moveTo>
                    <a:pt x="19682" y="0"/>
                  </a:moveTo>
                  <a:lnTo>
                    <a:pt x="2052269" y="0"/>
                  </a:lnTo>
                  <a:cubicBezTo>
                    <a:pt x="2057489" y="0"/>
                    <a:pt x="2062496" y="2074"/>
                    <a:pt x="2066187" y="5765"/>
                  </a:cubicBezTo>
                  <a:cubicBezTo>
                    <a:pt x="2069878" y="9456"/>
                    <a:pt x="2071951" y="14462"/>
                    <a:pt x="2071951" y="19682"/>
                  </a:cubicBezTo>
                  <a:lnTo>
                    <a:pt x="2071951" y="1793315"/>
                  </a:lnTo>
                  <a:cubicBezTo>
                    <a:pt x="2071951" y="1798535"/>
                    <a:pt x="2069878" y="1803541"/>
                    <a:pt x="2066187" y="1807233"/>
                  </a:cubicBezTo>
                  <a:cubicBezTo>
                    <a:pt x="2062496" y="1810924"/>
                    <a:pt x="2057489" y="1812997"/>
                    <a:pt x="2052269" y="1812997"/>
                  </a:cubicBezTo>
                  <a:lnTo>
                    <a:pt x="19682" y="1812997"/>
                  </a:lnTo>
                  <a:cubicBezTo>
                    <a:pt x="14462" y="1812997"/>
                    <a:pt x="9456" y="1810924"/>
                    <a:pt x="5765" y="1807233"/>
                  </a:cubicBezTo>
                  <a:cubicBezTo>
                    <a:pt x="2074" y="1803541"/>
                    <a:pt x="0" y="1798535"/>
                    <a:pt x="0" y="1793315"/>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2" name="TextBox 12"/>
            <p:cNvSpPr txBox="1"/>
            <p:nvPr/>
          </p:nvSpPr>
          <p:spPr>
            <a:xfrm>
              <a:off x="0" y="-28575"/>
              <a:ext cx="2071952" cy="1841572"/>
            </a:xfrm>
            <a:prstGeom prst="rect">
              <a:avLst/>
            </a:prstGeom>
          </p:spPr>
          <p:txBody>
            <a:bodyPr lIns="50800" tIns="50800" rIns="50800" bIns="50800" rtlCol="0" anchor="ctr"/>
            <a:lstStyle/>
            <a:p>
              <a:pPr algn="ctr">
                <a:lnSpc>
                  <a:spcPts val="2034"/>
                </a:lnSpc>
              </a:pPr>
              <a:endParaRPr/>
            </a:p>
          </p:txBody>
        </p:sp>
      </p:grpSp>
      <p:sp>
        <p:nvSpPr>
          <p:cNvPr id="13" name="Freeform 13"/>
          <p:cNvSpPr/>
          <p:nvPr/>
        </p:nvSpPr>
        <p:spPr>
          <a:xfrm>
            <a:off x="2627422" y="4871630"/>
            <a:ext cx="4756339" cy="4756339"/>
          </a:xfrm>
          <a:custGeom>
            <a:avLst/>
            <a:gdLst/>
            <a:ahLst/>
            <a:cxnLst/>
            <a:rect l="l" t="t" r="r" b="b"/>
            <a:pathLst>
              <a:path w="4756339" h="4756339">
                <a:moveTo>
                  <a:pt x="0" y="0"/>
                </a:moveTo>
                <a:lnTo>
                  <a:pt x="4756339" y="0"/>
                </a:lnTo>
                <a:lnTo>
                  <a:pt x="4756339" y="4756339"/>
                </a:lnTo>
                <a:lnTo>
                  <a:pt x="0" y="4756339"/>
                </a:lnTo>
                <a:lnTo>
                  <a:pt x="0" y="0"/>
                </a:lnTo>
                <a:close/>
              </a:path>
            </a:pathLst>
          </a:custGeom>
          <a:blipFill>
            <a:blip r:embed="rId6"/>
            <a:stretch>
              <a:fillRect/>
            </a:stretch>
          </a:blipFill>
        </p:spPr>
        <p:txBody>
          <a:bodyPr/>
          <a:lstStyle/>
          <a:p>
            <a:endParaRPr lang="en-US" dirty="0"/>
          </a:p>
        </p:txBody>
      </p:sp>
      <p:sp>
        <p:nvSpPr>
          <p:cNvPr id="14" name="TextBox 14"/>
          <p:cNvSpPr txBox="1"/>
          <p:nvPr/>
        </p:nvSpPr>
        <p:spPr>
          <a:xfrm>
            <a:off x="1028700" y="470352"/>
            <a:ext cx="15118749" cy="1372171"/>
          </a:xfrm>
          <a:prstGeom prst="rect">
            <a:avLst/>
          </a:prstGeom>
        </p:spPr>
        <p:txBody>
          <a:bodyPr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APPLYING TO BE A NEW SFA?</a:t>
            </a:r>
          </a:p>
        </p:txBody>
      </p:sp>
      <p:sp>
        <p:nvSpPr>
          <p:cNvPr id="15" name="TextBox 15"/>
          <p:cNvSpPr txBox="1"/>
          <p:nvPr/>
        </p:nvSpPr>
        <p:spPr>
          <a:xfrm>
            <a:off x="9739727" y="4286186"/>
            <a:ext cx="7204691" cy="1892249"/>
          </a:xfrm>
          <a:prstGeom prst="rect">
            <a:avLst/>
          </a:prstGeom>
        </p:spPr>
        <p:txBody>
          <a:bodyPr wrap="square" lIns="0" tIns="0" rIns="0" bIns="0" rtlCol="0" anchor="t">
            <a:spAutoFit/>
          </a:bodyPr>
          <a:lstStyle/>
          <a:p>
            <a:pPr algn="ctr">
              <a:lnSpc>
                <a:spcPts val="5114"/>
              </a:lnSpc>
              <a:spcBef>
                <a:spcPct val="0"/>
              </a:spcBef>
            </a:pPr>
            <a:r>
              <a:rPr lang="en-US" sz="4400" dirty="0">
                <a:solidFill>
                  <a:srgbClr val="000000"/>
                </a:solidFill>
                <a:latin typeface="Ballpoint"/>
                <a:ea typeface="Ballpoint"/>
                <a:cs typeface="Ballpoint"/>
                <a:sym typeface="Ballpoint"/>
              </a:rPr>
              <a:t>Wednesday, June 18</a:t>
            </a:r>
            <a:r>
              <a:rPr lang="en-US" sz="4400" baseline="30000" dirty="0">
                <a:solidFill>
                  <a:srgbClr val="000000"/>
                </a:solidFill>
                <a:latin typeface="Ballpoint"/>
                <a:ea typeface="Ballpoint"/>
                <a:cs typeface="Ballpoint"/>
                <a:sym typeface="Ballpoint"/>
              </a:rPr>
              <a:t>th</a:t>
            </a:r>
            <a:r>
              <a:rPr lang="en-US" sz="4400" dirty="0">
                <a:solidFill>
                  <a:srgbClr val="000000"/>
                </a:solidFill>
                <a:latin typeface="Ballpoint"/>
                <a:ea typeface="Ballpoint"/>
                <a:cs typeface="Ballpoint"/>
                <a:sym typeface="Ballpoint"/>
              </a:rPr>
              <a:t> @ 1 pm</a:t>
            </a:r>
          </a:p>
          <a:p>
            <a:pPr>
              <a:lnSpc>
                <a:spcPts val="5114"/>
              </a:lnSpc>
              <a:spcBef>
                <a:spcPct val="0"/>
              </a:spcBef>
            </a:pPr>
            <a:r>
              <a:rPr lang="en-US" sz="4400" dirty="0">
                <a:solidFill>
                  <a:srgbClr val="000000"/>
                </a:solidFill>
                <a:latin typeface="Ballpoint"/>
                <a:ea typeface="Ballpoint"/>
                <a:cs typeface="Ballpoint"/>
                <a:sym typeface="Ballpoint"/>
              </a:rPr>
              <a:t>             Registration</a:t>
            </a:r>
          </a:p>
          <a:p>
            <a:pPr algn="ctr">
              <a:lnSpc>
                <a:spcPts val="5114"/>
              </a:lnSpc>
              <a:spcBef>
                <a:spcPct val="0"/>
              </a:spcBef>
            </a:pPr>
            <a:endParaRPr lang="en-US" sz="3653" dirty="0">
              <a:solidFill>
                <a:srgbClr val="000000"/>
              </a:solidFill>
              <a:latin typeface="Ballpoint"/>
              <a:ea typeface="Ballpoint"/>
              <a:cs typeface="Ballpoint"/>
              <a:sym typeface="Ballpoint"/>
            </a:endParaRPr>
          </a:p>
        </p:txBody>
      </p:sp>
      <p:sp>
        <p:nvSpPr>
          <p:cNvPr id="16" name="TextBox 16"/>
          <p:cNvSpPr txBox="1"/>
          <p:nvPr/>
        </p:nvSpPr>
        <p:spPr>
          <a:xfrm>
            <a:off x="12352133" y="902288"/>
            <a:ext cx="4381637" cy="1363452"/>
          </a:xfrm>
          <a:prstGeom prst="rect">
            <a:avLst/>
          </a:prstGeom>
        </p:spPr>
        <p:txBody>
          <a:bodyPr lIns="0" tIns="0" rIns="0" bIns="0" rtlCol="0" anchor="t">
            <a:spAutoFit/>
          </a:bodyPr>
          <a:lstStyle/>
          <a:p>
            <a:pPr algn="ctr">
              <a:lnSpc>
                <a:spcPts val="5180"/>
              </a:lnSpc>
            </a:pPr>
            <a:r>
              <a:rPr lang="en-US" sz="3700">
                <a:solidFill>
                  <a:srgbClr val="000000"/>
                </a:solidFill>
                <a:latin typeface="Ballpoint"/>
                <a:ea typeface="Ballpoint"/>
                <a:cs typeface="Ballpoint"/>
                <a:sym typeface="Ballpoint"/>
              </a:rPr>
              <a:t>Applications due </a:t>
            </a:r>
          </a:p>
          <a:p>
            <a:pPr algn="ctr">
              <a:lnSpc>
                <a:spcPts val="5180"/>
              </a:lnSpc>
            </a:pPr>
            <a:r>
              <a:rPr lang="en-US" sz="3700">
                <a:solidFill>
                  <a:srgbClr val="000000"/>
                </a:solidFill>
                <a:latin typeface="Ballpoint"/>
                <a:ea typeface="Ballpoint"/>
                <a:cs typeface="Ballpoint"/>
                <a:sym typeface="Ballpoint"/>
              </a:rPr>
              <a:t>July 31, 2025</a:t>
            </a:r>
          </a:p>
        </p:txBody>
      </p:sp>
      <p:grpSp>
        <p:nvGrpSpPr>
          <p:cNvPr id="17" name="Group 17"/>
          <p:cNvGrpSpPr/>
          <p:nvPr/>
        </p:nvGrpSpPr>
        <p:grpSpPr>
          <a:xfrm>
            <a:off x="4834037" y="2697560"/>
            <a:ext cx="12524347" cy="1282304"/>
            <a:chOff x="0" y="-28575"/>
            <a:chExt cx="3298593" cy="337726"/>
          </a:xfrm>
        </p:grpSpPr>
        <p:sp>
          <p:nvSpPr>
            <p:cNvPr id="18" name="Freeform 18"/>
            <p:cNvSpPr/>
            <p:nvPr/>
          </p:nvSpPr>
          <p:spPr>
            <a:xfrm>
              <a:off x="1203630" y="57819"/>
              <a:ext cx="2094963" cy="251332"/>
            </a:xfrm>
            <a:custGeom>
              <a:avLst/>
              <a:gdLst/>
              <a:ahLst/>
              <a:cxnLst/>
              <a:rect l="l" t="t" r="r" b="b"/>
              <a:pathLst>
                <a:path w="2179901" h="263080">
                  <a:moveTo>
                    <a:pt x="14031" y="0"/>
                  </a:moveTo>
                  <a:lnTo>
                    <a:pt x="2165870" y="0"/>
                  </a:lnTo>
                  <a:cubicBezTo>
                    <a:pt x="2173619" y="0"/>
                    <a:pt x="2179901" y="6282"/>
                    <a:pt x="2179901" y="14031"/>
                  </a:cubicBezTo>
                  <a:lnTo>
                    <a:pt x="2179901" y="249050"/>
                  </a:lnTo>
                  <a:cubicBezTo>
                    <a:pt x="2179901" y="252771"/>
                    <a:pt x="2178423" y="256339"/>
                    <a:pt x="2175791" y="258971"/>
                  </a:cubicBezTo>
                  <a:cubicBezTo>
                    <a:pt x="2173160" y="261602"/>
                    <a:pt x="2169591" y="263080"/>
                    <a:pt x="2165870" y="263080"/>
                  </a:cubicBezTo>
                  <a:lnTo>
                    <a:pt x="14031" y="263080"/>
                  </a:lnTo>
                  <a:cubicBezTo>
                    <a:pt x="6282" y="263080"/>
                    <a:pt x="0" y="256798"/>
                    <a:pt x="0" y="249050"/>
                  </a:cubicBezTo>
                  <a:lnTo>
                    <a:pt x="0" y="14031"/>
                  </a:lnTo>
                  <a:cubicBezTo>
                    <a:pt x="0" y="10309"/>
                    <a:pt x="1478" y="6741"/>
                    <a:pt x="4109" y="4109"/>
                  </a:cubicBezTo>
                  <a:cubicBezTo>
                    <a:pt x="6741" y="1478"/>
                    <a:pt x="10309" y="0"/>
                    <a:pt x="14031" y="0"/>
                  </a:cubicBezTo>
                  <a:close/>
                </a:path>
              </a:pathLst>
            </a:custGeom>
            <a:solidFill>
              <a:srgbClr val="3C90C2"/>
            </a:solidFill>
          </p:spPr>
          <p:txBody>
            <a:bodyPr/>
            <a:lstStyle/>
            <a:p>
              <a:pPr algn="ctr">
                <a:lnSpc>
                  <a:spcPts val="5114"/>
                </a:lnSpc>
                <a:spcBef>
                  <a:spcPct val="0"/>
                </a:spcBef>
              </a:pPr>
              <a:r>
                <a:rPr lang="en-US" sz="5400" dirty="0">
                  <a:solidFill>
                    <a:schemeClr val="bg1"/>
                  </a:solidFill>
                  <a:latin typeface="Ballpoint"/>
                  <a:ea typeface="Ballpoint"/>
                  <a:cs typeface="Ballpoint"/>
                  <a:sym typeface="Ballpoint"/>
                </a:rPr>
                <a:t>New SFA Webinar</a:t>
              </a:r>
            </a:p>
          </p:txBody>
        </p:sp>
        <p:sp>
          <p:nvSpPr>
            <p:cNvPr id="19" name="TextBox 19"/>
            <p:cNvSpPr txBox="1"/>
            <p:nvPr/>
          </p:nvSpPr>
          <p:spPr>
            <a:xfrm>
              <a:off x="0" y="-28575"/>
              <a:ext cx="2179901" cy="291655"/>
            </a:xfrm>
            <a:prstGeom prst="rect">
              <a:avLst/>
            </a:prstGeom>
          </p:spPr>
          <p:txBody>
            <a:bodyPr lIns="50800" tIns="50800" rIns="50800" bIns="50800" rtlCol="0" anchor="ctr"/>
            <a:lstStyle/>
            <a:p>
              <a:pPr algn="ctr">
                <a:lnSpc>
                  <a:spcPts val="2034"/>
                </a:lnSpc>
              </a:pPr>
              <a:endParaRPr/>
            </a:p>
          </p:txBody>
        </p:sp>
      </p:grpSp>
      <p:pic>
        <p:nvPicPr>
          <p:cNvPr id="21" name="Picture 20">
            <a:extLst>
              <a:ext uri="{FF2B5EF4-FFF2-40B4-BE49-F238E27FC236}">
                <a16:creationId xmlns:a16="http://schemas.microsoft.com/office/drawing/2014/main" id="{F1ED8356-F008-90C4-6F2A-EC7C202F1CE0}"/>
              </a:ext>
            </a:extLst>
          </p:cNvPr>
          <p:cNvPicPr>
            <a:picLocks noChangeAspect="1"/>
          </p:cNvPicPr>
          <p:nvPr/>
        </p:nvPicPr>
        <p:blipFill>
          <a:blip r:embed="rId7"/>
          <a:stretch>
            <a:fillRect/>
          </a:stretch>
        </p:blipFill>
        <p:spPr>
          <a:xfrm>
            <a:off x="10896600" y="5660892"/>
            <a:ext cx="4495800" cy="4495800"/>
          </a:xfrm>
          <a:prstGeom prst="rect">
            <a:avLst/>
          </a:prstGeom>
        </p:spPr>
      </p:pic>
      <p:sp>
        <p:nvSpPr>
          <p:cNvPr id="20" name="Arrow: Down 19">
            <a:extLst>
              <a:ext uri="{FF2B5EF4-FFF2-40B4-BE49-F238E27FC236}">
                <a16:creationId xmlns:a16="http://schemas.microsoft.com/office/drawing/2014/main" id="{18A79929-572E-44A2-1739-41A4784CC73F}"/>
              </a:ext>
            </a:extLst>
          </p:cNvPr>
          <p:cNvSpPr/>
          <p:nvPr/>
        </p:nvSpPr>
        <p:spPr>
          <a:xfrm>
            <a:off x="14097000" y="5118604"/>
            <a:ext cx="637032" cy="4725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09C492C-F1B8-BF28-449C-007BC85CBCFF}"/>
              </a:ext>
            </a:extLst>
          </p:cNvPr>
          <p:cNvSpPr txBox="1"/>
          <p:nvPr/>
        </p:nvSpPr>
        <p:spPr>
          <a:xfrm>
            <a:off x="2819400" y="2950686"/>
            <a:ext cx="5030435" cy="923330"/>
          </a:xfrm>
          <a:prstGeom prst="rect">
            <a:avLst/>
          </a:prstGeom>
          <a:noFill/>
        </p:spPr>
        <p:txBody>
          <a:bodyPr wrap="square" rtlCol="0">
            <a:spAutoFit/>
          </a:bodyPr>
          <a:lstStyle/>
          <a:p>
            <a:r>
              <a:rPr lang="en-US" sz="5400" dirty="0">
                <a:solidFill>
                  <a:schemeClr val="bg1"/>
                </a:solidFill>
                <a:latin typeface="Ballpoint" panose="020B0604020202020204" charset="0"/>
              </a:rPr>
              <a:t>Application Request</a:t>
            </a:r>
          </a:p>
        </p:txBody>
      </p:sp>
    </p:spTree>
    <p:extLst>
      <p:ext uri="{BB962C8B-B14F-4D97-AF65-F5344CB8AC3E}">
        <p14:creationId xmlns:p14="http://schemas.microsoft.com/office/powerpoint/2010/main" val="1770412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4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pPr marL="0" marR="0" lvl="0" indent="0" algn="l" defTabSz="914400" rtl="0" eaLnBrk="1" fontAlgn="auto" latinLnBrk="0" hangingPunct="1">
              <a:lnSpc>
                <a:spcPts val="10734"/>
              </a:lnSpc>
              <a:spcBef>
                <a:spcPts val="0"/>
              </a:spcBef>
              <a:spcAft>
                <a:spcPts val="0"/>
              </a:spcAft>
              <a:buClrTx/>
              <a:buSzTx/>
              <a:buFontTx/>
              <a:buNone/>
              <a:tabLst/>
              <a:defRPr/>
            </a:pPr>
            <a:endParaRPr kumimoji="0" lang="en-US" sz="9499" b="0" i="0" u="none" strike="noStrike" kern="1200" cap="none" spc="0" normalizeH="0" baseline="0" noProof="0" dirty="0">
              <a:ln>
                <a:noFill/>
              </a:ln>
              <a:solidFill>
                <a:srgbClr val="000000"/>
              </a:solidFill>
              <a:effectLst/>
              <a:uLnTx/>
              <a:uFillTx/>
              <a:latin typeface="Ballpoint"/>
              <a:ea typeface="Ballpoint"/>
              <a:cs typeface="Ballpoint"/>
              <a:sym typeface="Ballpoint"/>
            </a:endParaRPr>
          </a:p>
        </p:txBody>
      </p:sp>
      <p:sp>
        <p:nvSpPr>
          <p:cNvPr id="14" name="TextBox 14"/>
          <p:cNvSpPr txBox="1"/>
          <p:nvPr/>
        </p:nvSpPr>
        <p:spPr>
          <a:xfrm>
            <a:off x="1143000" y="-47394"/>
            <a:ext cx="17792700" cy="2744341"/>
          </a:xfrm>
          <a:prstGeom prst="rect">
            <a:avLst/>
          </a:prstGeom>
        </p:spPr>
        <p:txBody>
          <a:bodyPr wrap="square"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What is </a:t>
            </a:r>
            <a:r>
              <a:rPr lang="en-US" sz="9499" i="1" dirty="0">
                <a:solidFill>
                  <a:srgbClr val="000000"/>
                </a:solidFill>
                <a:latin typeface="Ballpoint"/>
                <a:ea typeface="Ballpoint"/>
                <a:cs typeface="Ballpoint"/>
                <a:sym typeface="Ballpoint"/>
              </a:rPr>
              <a:t>Free</a:t>
            </a:r>
            <a:r>
              <a:rPr lang="en-US" sz="9499" dirty="0">
                <a:solidFill>
                  <a:srgbClr val="000000"/>
                </a:solidFill>
                <a:latin typeface="Ballpoint"/>
                <a:ea typeface="Ballpoint"/>
                <a:cs typeface="Ballpoint"/>
                <a:sym typeface="Ballpoint"/>
              </a:rPr>
              <a:t> in Universal Free Meals? </a:t>
            </a:r>
          </a:p>
          <a:p>
            <a:pPr algn="l">
              <a:lnSpc>
                <a:spcPts val="10734"/>
              </a:lnSpc>
            </a:pPr>
            <a:endParaRPr lang="en-US" sz="9499" dirty="0">
              <a:solidFill>
                <a:srgbClr val="000000"/>
              </a:solidFill>
              <a:latin typeface="Ballpoint"/>
              <a:ea typeface="Ballpoint"/>
              <a:cs typeface="Ballpoint"/>
              <a:sym typeface="Ballpoint"/>
            </a:endParaRPr>
          </a:p>
        </p:txBody>
      </p:sp>
      <p:sp>
        <p:nvSpPr>
          <p:cNvPr id="19" name="TextBox 19"/>
          <p:cNvSpPr txBox="1"/>
          <p:nvPr/>
        </p:nvSpPr>
        <p:spPr>
          <a:xfrm>
            <a:off x="10629046" y="2722274"/>
            <a:ext cx="4515482" cy="1107379"/>
          </a:xfrm>
          <a:prstGeom prst="rect">
            <a:avLst/>
          </a:prstGeom>
        </p:spPr>
        <p:txBody>
          <a:bodyPr lIns="50800" tIns="50800" rIns="50800" bIns="50800" rtlCol="0" anchor="ctr"/>
          <a:lstStyle/>
          <a:p>
            <a:pPr algn="ctr">
              <a:lnSpc>
                <a:spcPts val="2034"/>
              </a:lnSpc>
            </a:pPr>
            <a:endParaRPr/>
          </a:p>
        </p:txBody>
      </p:sp>
      <p:sp>
        <p:nvSpPr>
          <p:cNvPr id="21" name="TextBox 20">
            <a:extLst>
              <a:ext uri="{FF2B5EF4-FFF2-40B4-BE49-F238E27FC236}">
                <a16:creationId xmlns:a16="http://schemas.microsoft.com/office/drawing/2014/main" id="{3E2BC8FA-8151-C171-EE31-8AF0F6A2656A}"/>
              </a:ext>
            </a:extLst>
          </p:cNvPr>
          <p:cNvSpPr txBox="1"/>
          <p:nvPr/>
        </p:nvSpPr>
        <p:spPr>
          <a:xfrm>
            <a:off x="1159626" y="1246256"/>
            <a:ext cx="15848040" cy="1200329"/>
          </a:xfrm>
          <a:prstGeom prst="rect">
            <a:avLst/>
          </a:prstGeom>
          <a:noFill/>
        </p:spPr>
        <p:txBody>
          <a:bodyPr wrap="square" rtlCol="0">
            <a:spAutoFit/>
          </a:bodyPr>
          <a:lstStyle/>
          <a:p>
            <a:r>
              <a:rPr lang="en-US" sz="7200" dirty="0">
                <a:latin typeface="Ballpoint" panose="020B0604020202020204" charset="0"/>
              </a:rPr>
              <a:t> All federally reimbursable NSLP/SBP meals served</a:t>
            </a:r>
          </a:p>
        </p:txBody>
      </p:sp>
      <p:sp>
        <p:nvSpPr>
          <p:cNvPr id="23" name="TextBox 22">
            <a:extLst>
              <a:ext uri="{FF2B5EF4-FFF2-40B4-BE49-F238E27FC236}">
                <a16:creationId xmlns:a16="http://schemas.microsoft.com/office/drawing/2014/main" id="{BA38DBC0-DC59-5199-89DB-7B8EC003281F}"/>
              </a:ext>
            </a:extLst>
          </p:cNvPr>
          <p:cNvSpPr txBox="1"/>
          <p:nvPr/>
        </p:nvSpPr>
        <p:spPr>
          <a:xfrm>
            <a:off x="1027315" y="5506572"/>
            <a:ext cx="8305800" cy="5632311"/>
          </a:xfrm>
          <a:prstGeom prst="rect">
            <a:avLst/>
          </a:prstGeom>
          <a:noFill/>
        </p:spPr>
        <p:txBody>
          <a:bodyPr wrap="square" numCol="1" rtlCol="0">
            <a:spAutoFit/>
          </a:bodyPr>
          <a:lstStyle/>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sz="5400" dirty="0">
                <a:latin typeface="Ballpoint" panose="020B0604020202020204" charset="0"/>
              </a:rPr>
              <a:t>Seconds</a:t>
            </a:r>
          </a:p>
          <a:p>
            <a:pPr marL="742950" lvl="1" indent="-285750">
              <a:buFont typeface="Arial" panose="020B0604020202020204" pitchFamily="34" charset="0"/>
              <a:buChar char="•"/>
            </a:pPr>
            <a:r>
              <a:rPr lang="en-US" sz="5400" dirty="0">
                <a:latin typeface="Ballpoint" panose="020B0604020202020204" charset="0"/>
              </a:rPr>
              <a:t>A la carte sales (including milk)</a:t>
            </a:r>
          </a:p>
          <a:p>
            <a:pPr marL="742950" lvl="1" indent="-285750">
              <a:buFont typeface="Arial" panose="020B0604020202020204" pitchFamily="34" charset="0"/>
              <a:buChar char="•"/>
            </a:pPr>
            <a:r>
              <a:rPr lang="en-US" sz="5400" dirty="0">
                <a:latin typeface="Ballpoint" panose="020B0604020202020204" charset="0"/>
              </a:rPr>
              <a:t>Adult meals</a:t>
            </a:r>
          </a:p>
          <a:p>
            <a:pPr marL="742950" lvl="1" indent="-285750">
              <a:buFont typeface="Arial" panose="020B0604020202020204" pitchFamily="34" charset="0"/>
              <a:buChar char="•"/>
            </a:pPr>
            <a:r>
              <a:rPr lang="en-US" sz="5400" dirty="0">
                <a:latin typeface="Ballpoint" panose="020B0604020202020204" charset="0"/>
              </a:rPr>
              <a:t>Snacks</a:t>
            </a:r>
          </a:p>
          <a:p>
            <a:pPr marL="742950" lvl="1" indent="-285750">
              <a:buFont typeface="Arial" panose="020B0604020202020204" pitchFamily="34" charset="0"/>
              <a:buChar char="•"/>
            </a:pPr>
            <a:r>
              <a:rPr lang="en-US" sz="5400" dirty="0">
                <a:latin typeface="Ballpoint" panose="020B0604020202020204" charset="0"/>
              </a:rPr>
              <a:t>Smart Snacks</a:t>
            </a:r>
          </a:p>
          <a:p>
            <a:pPr marL="742950" lvl="1" indent="-285750">
              <a:buFont typeface="Arial" panose="020B0604020202020204" pitchFamily="34" charset="0"/>
              <a:buChar char="•"/>
            </a:pPr>
            <a:endParaRPr lang="en-US" sz="5400" dirty="0">
              <a:latin typeface="Ballpoint" panose="020B0604020202020204" charset="0"/>
            </a:endParaRPr>
          </a:p>
          <a:p>
            <a:pPr marL="285750" indent="-285750">
              <a:buFont typeface="Arial" panose="020B0604020202020204" pitchFamily="34" charset="0"/>
              <a:buChar char="•"/>
            </a:pPr>
            <a:endParaRPr lang="en-US" dirty="0"/>
          </a:p>
        </p:txBody>
      </p:sp>
      <p:sp>
        <p:nvSpPr>
          <p:cNvPr id="9" name="Freeform 11">
            <a:extLst>
              <a:ext uri="{FF2B5EF4-FFF2-40B4-BE49-F238E27FC236}">
                <a16:creationId xmlns:a16="http://schemas.microsoft.com/office/drawing/2014/main" id="{404C2589-F942-1EC7-5507-FE95C003AAB8}"/>
              </a:ext>
            </a:extLst>
          </p:cNvPr>
          <p:cNvSpPr/>
          <p:nvPr/>
        </p:nvSpPr>
        <p:spPr>
          <a:xfrm>
            <a:off x="1341814" y="4174639"/>
            <a:ext cx="14279186" cy="1578461"/>
          </a:xfrm>
          <a:custGeom>
            <a:avLst/>
            <a:gdLst/>
            <a:ahLst/>
            <a:cxnLst/>
            <a:rect l="l" t="t" r="r" b="b"/>
            <a:pathLst>
              <a:path w="2576837" h="1013109">
                <a:moveTo>
                  <a:pt x="15826" y="0"/>
                </a:moveTo>
                <a:lnTo>
                  <a:pt x="2561012" y="0"/>
                </a:lnTo>
                <a:cubicBezTo>
                  <a:pt x="2569752" y="0"/>
                  <a:pt x="2576837" y="7085"/>
                  <a:pt x="2576837" y="15826"/>
                </a:cubicBezTo>
                <a:lnTo>
                  <a:pt x="2576837" y="997284"/>
                </a:lnTo>
                <a:cubicBezTo>
                  <a:pt x="2576837" y="1006024"/>
                  <a:pt x="2569752" y="1013109"/>
                  <a:pt x="2561012" y="1013109"/>
                </a:cubicBezTo>
                <a:lnTo>
                  <a:pt x="15826" y="1013109"/>
                </a:lnTo>
                <a:cubicBezTo>
                  <a:pt x="11629" y="1013109"/>
                  <a:pt x="7603" y="1011442"/>
                  <a:pt x="4635" y="1008474"/>
                </a:cubicBezTo>
                <a:cubicBezTo>
                  <a:pt x="1667" y="1005506"/>
                  <a:pt x="0" y="1001481"/>
                  <a:pt x="0" y="997284"/>
                </a:cubicBezTo>
                <a:lnTo>
                  <a:pt x="0" y="15826"/>
                </a:lnTo>
                <a:cubicBezTo>
                  <a:pt x="0" y="7085"/>
                  <a:pt x="7085" y="0"/>
                  <a:pt x="15826" y="0"/>
                </a:cubicBezTo>
                <a:close/>
              </a:path>
            </a:pathLst>
          </a:custGeom>
          <a:solidFill>
            <a:schemeClr val="accent1">
              <a:alpha val="0"/>
            </a:schemeClr>
          </a:solidFill>
          <a:ln w="76200" cap="sq">
            <a:solidFill>
              <a:srgbClr val="3C90C2"/>
            </a:solidFill>
            <a:prstDash val="solid"/>
            <a:miter/>
          </a:ln>
        </p:spPr>
        <p:txBody>
          <a:bodyPr/>
          <a:lstStyle/>
          <a:p>
            <a:pPr algn="ctr">
              <a:lnSpc>
                <a:spcPts val="6299"/>
              </a:lnSpc>
              <a:spcBef>
                <a:spcPct val="0"/>
              </a:spcBef>
            </a:pPr>
            <a:endParaRPr lang="en-US" sz="4800" dirty="0">
              <a:solidFill>
                <a:srgbClr val="000000"/>
              </a:solidFill>
              <a:latin typeface="Ballpoint"/>
              <a:ea typeface="Ballpoint"/>
              <a:cs typeface="Ballpoint"/>
              <a:sym typeface="Ballpoint"/>
            </a:endParaRPr>
          </a:p>
        </p:txBody>
      </p:sp>
      <p:sp>
        <p:nvSpPr>
          <p:cNvPr id="3" name="TextBox 2">
            <a:extLst>
              <a:ext uri="{FF2B5EF4-FFF2-40B4-BE49-F238E27FC236}">
                <a16:creationId xmlns:a16="http://schemas.microsoft.com/office/drawing/2014/main" id="{C4A742C0-3575-C0F9-55CA-EA91014A8C6C}"/>
              </a:ext>
            </a:extLst>
          </p:cNvPr>
          <p:cNvSpPr txBox="1"/>
          <p:nvPr/>
        </p:nvSpPr>
        <p:spPr>
          <a:xfrm>
            <a:off x="1159627" y="2799815"/>
            <a:ext cx="10651374" cy="1464503"/>
          </a:xfrm>
          <a:prstGeom prst="rect">
            <a:avLst/>
          </a:prstGeom>
          <a:noFill/>
        </p:spPr>
        <p:txBody>
          <a:bodyPr wrap="square" rtlCol="0">
            <a:spAutoFit/>
          </a:bodyPr>
          <a:lstStyle/>
          <a:p>
            <a:pPr marL="0" marR="0" lvl="0" indent="0" algn="l" defTabSz="914400" rtl="0" eaLnBrk="1" fontAlgn="auto" latinLnBrk="0" hangingPunct="1">
              <a:lnSpc>
                <a:spcPts val="10734"/>
              </a:lnSpc>
              <a:spcBef>
                <a:spcPts val="0"/>
              </a:spcBef>
              <a:spcAft>
                <a:spcPts val="0"/>
              </a:spcAft>
              <a:buClrTx/>
              <a:buSzTx/>
              <a:buFontTx/>
              <a:buNone/>
              <a:tabLst/>
              <a:defRPr/>
            </a:pPr>
            <a:r>
              <a:rPr kumimoji="0" lang="en-US" sz="9499" b="0" i="0" u="none" strike="noStrike" kern="1200" cap="none" spc="0" normalizeH="0" baseline="0" noProof="0" dirty="0">
                <a:ln>
                  <a:noFill/>
                </a:ln>
                <a:solidFill>
                  <a:srgbClr val="000000"/>
                </a:solidFill>
                <a:effectLst/>
                <a:uLnTx/>
                <a:uFillTx/>
                <a:latin typeface="Ballpoint"/>
                <a:ea typeface="Ballpoint"/>
                <a:cs typeface="Ballpoint"/>
                <a:sym typeface="Ballpoint"/>
              </a:rPr>
              <a:t>What is </a:t>
            </a:r>
            <a:r>
              <a:rPr kumimoji="0" lang="en-US" sz="9499" b="0" i="1" u="none" strike="noStrike" kern="1200" cap="none" spc="0" normalizeH="0" baseline="0" noProof="0" dirty="0">
                <a:ln>
                  <a:noFill/>
                </a:ln>
                <a:solidFill>
                  <a:srgbClr val="000000"/>
                </a:solidFill>
                <a:effectLst/>
                <a:uLnTx/>
                <a:uFillTx/>
                <a:latin typeface="Ballpoint"/>
                <a:ea typeface="Ballpoint"/>
                <a:cs typeface="Ballpoint"/>
                <a:sym typeface="Ballpoint"/>
              </a:rPr>
              <a:t>NOT Free</a:t>
            </a:r>
            <a:r>
              <a:rPr kumimoji="0" lang="en-US" sz="9499" b="0" i="0" u="none" strike="noStrike" kern="1200" cap="none" spc="0" normalizeH="0" baseline="0" noProof="0" dirty="0">
                <a:ln>
                  <a:noFill/>
                </a:ln>
                <a:solidFill>
                  <a:srgbClr val="000000"/>
                </a:solidFill>
                <a:effectLst/>
                <a:uLnTx/>
                <a:uFillTx/>
                <a:latin typeface="Ballpoint"/>
                <a:ea typeface="Ballpoint"/>
                <a:cs typeface="Ballpoint"/>
                <a:sym typeface="Ballpoint"/>
              </a:rPr>
              <a:t> ? </a:t>
            </a:r>
          </a:p>
        </p:txBody>
      </p:sp>
      <p:sp>
        <p:nvSpPr>
          <p:cNvPr id="4" name="Freeform 11">
            <a:extLst>
              <a:ext uri="{FF2B5EF4-FFF2-40B4-BE49-F238E27FC236}">
                <a16:creationId xmlns:a16="http://schemas.microsoft.com/office/drawing/2014/main" id="{F0A29186-CDCE-6CCA-CF1C-1916C9F6CB6E}"/>
              </a:ext>
            </a:extLst>
          </p:cNvPr>
          <p:cNvSpPr/>
          <p:nvPr/>
        </p:nvSpPr>
        <p:spPr>
          <a:xfrm>
            <a:off x="1270636" y="1406831"/>
            <a:ext cx="13847568" cy="1164935"/>
          </a:xfrm>
          <a:custGeom>
            <a:avLst/>
            <a:gdLst/>
            <a:ahLst/>
            <a:cxnLst/>
            <a:rect l="l" t="t" r="r" b="b"/>
            <a:pathLst>
              <a:path w="2576837" h="1013109">
                <a:moveTo>
                  <a:pt x="15826" y="0"/>
                </a:moveTo>
                <a:lnTo>
                  <a:pt x="2561012" y="0"/>
                </a:lnTo>
                <a:cubicBezTo>
                  <a:pt x="2569752" y="0"/>
                  <a:pt x="2576837" y="7085"/>
                  <a:pt x="2576837" y="15826"/>
                </a:cubicBezTo>
                <a:lnTo>
                  <a:pt x="2576837" y="997284"/>
                </a:lnTo>
                <a:cubicBezTo>
                  <a:pt x="2576837" y="1006024"/>
                  <a:pt x="2569752" y="1013109"/>
                  <a:pt x="2561012" y="1013109"/>
                </a:cubicBezTo>
                <a:lnTo>
                  <a:pt x="15826" y="1013109"/>
                </a:lnTo>
                <a:cubicBezTo>
                  <a:pt x="11629" y="1013109"/>
                  <a:pt x="7603" y="1011442"/>
                  <a:pt x="4635" y="1008474"/>
                </a:cubicBezTo>
                <a:cubicBezTo>
                  <a:pt x="1667" y="1005506"/>
                  <a:pt x="0" y="1001481"/>
                  <a:pt x="0" y="997284"/>
                </a:cubicBezTo>
                <a:lnTo>
                  <a:pt x="0" y="15826"/>
                </a:lnTo>
                <a:cubicBezTo>
                  <a:pt x="0" y="7085"/>
                  <a:pt x="7085" y="0"/>
                  <a:pt x="15826" y="0"/>
                </a:cubicBezTo>
                <a:close/>
              </a:path>
            </a:pathLst>
          </a:custGeom>
          <a:solidFill>
            <a:schemeClr val="accent1">
              <a:alpha val="0"/>
            </a:schemeClr>
          </a:solidFill>
          <a:ln w="76200" cap="sq">
            <a:solidFill>
              <a:srgbClr val="3C90C2"/>
            </a:solidFill>
            <a:prstDash val="solid"/>
            <a:miter/>
          </a:ln>
        </p:spPr>
        <p:txBody>
          <a:bodyPr/>
          <a:lstStyle/>
          <a:p>
            <a:pPr algn="ctr">
              <a:lnSpc>
                <a:spcPts val="6299"/>
              </a:lnSpc>
              <a:spcBef>
                <a:spcPct val="0"/>
              </a:spcBef>
            </a:pPr>
            <a:endParaRPr lang="en-US" sz="4800" dirty="0">
              <a:solidFill>
                <a:srgbClr val="000000"/>
              </a:solidFill>
              <a:latin typeface="Ballpoint"/>
              <a:ea typeface="Ballpoint"/>
              <a:cs typeface="Ballpoint"/>
              <a:sym typeface="Ballpoint"/>
            </a:endParaRPr>
          </a:p>
        </p:txBody>
      </p:sp>
      <p:sp>
        <p:nvSpPr>
          <p:cNvPr id="5" name="TextBox 4">
            <a:extLst>
              <a:ext uri="{FF2B5EF4-FFF2-40B4-BE49-F238E27FC236}">
                <a16:creationId xmlns:a16="http://schemas.microsoft.com/office/drawing/2014/main" id="{7E15B849-4162-D6F1-E35A-2748E450E44D}"/>
              </a:ext>
            </a:extLst>
          </p:cNvPr>
          <p:cNvSpPr txBox="1"/>
          <p:nvPr/>
        </p:nvSpPr>
        <p:spPr>
          <a:xfrm>
            <a:off x="9419687" y="5882190"/>
            <a:ext cx="6934200" cy="4247317"/>
          </a:xfrm>
          <a:prstGeom prst="rect">
            <a:avLst/>
          </a:prstGeom>
          <a:noFill/>
        </p:spPr>
        <p:txBody>
          <a:bodyPr wrap="square" rtlCol="0">
            <a:spAutoFit/>
          </a:bodyPr>
          <a:lstStyle/>
          <a:p>
            <a:pPr marL="742950" lvl="1" indent="-285750">
              <a:buFont typeface="Arial" panose="020B0604020202020204" pitchFamily="34" charset="0"/>
              <a:buChar char="•"/>
            </a:pPr>
            <a:r>
              <a:rPr lang="en-US" sz="5400" dirty="0">
                <a:latin typeface="Ballpoint" panose="020B0604020202020204" charset="0"/>
              </a:rPr>
              <a:t>Meals/food provided to students that do not attend a participating school:</a:t>
            </a:r>
          </a:p>
          <a:p>
            <a:pPr marL="1200150" lvl="2" indent="-285750">
              <a:buFont typeface="Arial" panose="020B0604020202020204" pitchFamily="34" charset="0"/>
              <a:buChar char="•"/>
            </a:pPr>
            <a:r>
              <a:rPr lang="en-US" sz="5400" dirty="0">
                <a:latin typeface="Ballpoint" panose="020B0604020202020204" charset="0"/>
              </a:rPr>
              <a:t>homeschooled students</a:t>
            </a:r>
          </a:p>
          <a:p>
            <a:pPr marL="1200150" lvl="2" indent="-285750">
              <a:buFont typeface="Arial" panose="020B0604020202020204" pitchFamily="34" charset="0"/>
              <a:buChar char="•"/>
            </a:pPr>
            <a:r>
              <a:rPr lang="en-US" sz="5400" dirty="0">
                <a:latin typeface="Ballpoint" panose="020B0604020202020204" charset="0"/>
              </a:rPr>
              <a:t>virtual school students</a:t>
            </a:r>
          </a:p>
        </p:txBody>
      </p:sp>
      <p:sp>
        <p:nvSpPr>
          <p:cNvPr id="6" name="TextBox 5">
            <a:extLst>
              <a:ext uri="{FF2B5EF4-FFF2-40B4-BE49-F238E27FC236}">
                <a16:creationId xmlns:a16="http://schemas.microsoft.com/office/drawing/2014/main" id="{90570576-CB93-2E09-F237-C092C693EAD8}"/>
              </a:ext>
            </a:extLst>
          </p:cNvPr>
          <p:cNvSpPr txBox="1"/>
          <p:nvPr/>
        </p:nvSpPr>
        <p:spPr>
          <a:xfrm>
            <a:off x="1433316" y="4316683"/>
            <a:ext cx="15269786" cy="1015663"/>
          </a:xfrm>
          <a:prstGeom prst="rect">
            <a:avLst/>
          </a:prstGeom>
          <a:noFill/>
        </p:spPr>
        <p:txBody>
          <a:bodyPr wrap="square" rtlCol="0">
            <a:spAutoFit/>
          </a:bodyPr>
          <a:lstStyle/>
          <a:p>
            <a:r>
              <a:rPr lang="en-US" sz="6000" dirty="0">
                <a:latin typeface="Ballpoint" panose="020B0604020202020204" charset="0"/>
              </a:rPr>
              <a:t>Meals/Food not eligible for NSLP/SBP federal reimbursement</a:t>
            </a:r>
          </a:p>
        </p:txBody>
      </p:sp>
      <p:sp>
        <p:nvSpPr>
          <p:cNvPr id="7" name="Freeform 9">
            <a:extLst>
              <a:ext uri="{FF2B5EF4-FFF2-40B4-BE49-F238E27FC236}">
                <a16:creationId xmlns:a16="http://schemas.microsoft.com/office/drawing/2014/main" id="{9154741E-D4DA-3169-C759-F96B335117B4}"/>
              </a:ext>
            </a:extLst>
          </p:cNvPr>
          <p:cNvSpPr/>
          <p:nvPr/>
        </p:nvSpPr>
        <p:spPr>
          <a:xfrm>
            <a:off x="16854684" y="2259283"/>
            <a:ext cx="2700338" cy="4114800"/>
          </a:xfrm>
          <a:custGeom>
            <a:avLst/>
            <a:gdLst/>
            <a:ahLst/>
            <a:cxnLst/>
            <a:rect l="l" t="t" r="r" b="b"/>
            <a:pathLst>
              <a:path w="2700338" h="4114800">
                <a:moveTo>
                  <a:pt x="0" y="0"/>
                </a:moveTo>
                <a:lnTo>
                  <a:pt x="2700338" y="0"/>
                </a:lnTo>
                <a:lnTo>
                  <a:pt x="270033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43EB43F8-82FE-561D-BC02-6A688BE970F1}"/>
              </a:ext>
            </a:extLst>
          </p:cNvPr>
          <p:cNvSpPr/>
          <p:nvPr/>
        </p:nvSpPr>
        <p:spPr>
          <a:xfrm>
            <a:off x="16349533" y="8431483"/>
            <a:ext cx="3326711" cy="3396047"/>
          </a:xfrm>
          <a:custGeom>
            <a:avLst/>
            <a:gdLst/>
            <a:ahLst/>
            <a:cxnLst/>
            <a:rect l="l" t="t" r="r" b="b"/>
            <a:pathLst>
              <a:path w="3326711" h="3396047">
                <a:moveTo>
                  <a:pt x="0" y="0"/>
                </a:moveTo>
                <a:lnTo>
                  <a:pt x="3326711" y="0"/>
                </a:lnTo>
                <a:lnTo>
                  <a:pt x="3326711" y="3396047"/>
                </a:lnTo>
                <a:lnTo>
                  <a:pt x="0" y="3396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grpSp>
        <p:nvGrpSpPr>
          <p:cNvPr id="3" name="Group 3"/>
          <p:cNvGrpSpPr/>
          <p:nvPr/>
        </p:nvGrpSpPr>
        <p:grpSpPr>
          <a:xfrm>
            <a:off x="842029" y="2400648"/>
            <a:ext cx="6832002" cy="998883"/>
            <a:chOff x="0" y="0"/>
            <a:chExt cx="1799375" cy="263080"/>
          </a:xfrm>
        </p:grpSpPr>
        <p:sp>
          <p:nvSpPr>
            <p:cNvPr id="4" name="Freeform 4"/>
            <p:cNvSpPr/>
            <p:nvPr/>
          </p:nvSpPr>
          <p:spPr>
            <a:xfrm>
              <a:off x="0" y="0"/>
              <a:ext cx="1799375" cy="263080"/>
            </a:xfrm>
            <a:custGeom>
              <a:avLst/>
              <a:gdLst/>
              <a:ahLst/>
              <a:cxnLst/>
              <a:rect l="l" t="t" r="r" b="b"/>
              <a:pathLst>
                <a:path w="1799375" h="263080">
                  <a:moveTo>
                    <a:pt x="16998" y="0"/>
                  </a:moveTo>
                  <a:lnTo>
                    <a:pt x="1782377" y="0"/>
                  </a:lnTo>
                  <a:cubicBezTo>
                    <a:pt x="1791765" y="0"/>
                    <a:pt x="1799375" y="7610"/>
                    <a:pt x="1799375" y="16998"/>
                  </a:cubicBezTo>
                  <a:lnTo>
                    <a:pt x="1799375" y="246082"/>
                  </a:lnTo>
                  <a:cubicBezTo>
                    <a:pt x="1799375" y="250590"/>
                    <a:pt x="1797584" y="254914"/>
                    <a:pt x="1794396" y="258102"/>
                  </a:cubicBezTo>
                  <a:cubicBezTo>
                    <a:pt x="1791209" y="261289"/>
                    <a:pt x="1786885" y="263080"/>
                    <a:pt x="1782377" y="263080"/>
                  </a:cubicBezTo>
                  <a:lnTo>
                    <a:pt x="16998" y="263080"/>
                  </a:lnTo>
                  <a:cubicBezTo>
                    <a:pt x="7610" y="263080"/>
                    <a:pt x="0" y="255470"/>
                    <a:pt x="0" y="246082"/>
                  </a:cubicBezTo>
                  <a:lnTo>
                    <a:pt x="0" y="16998"/>
                  </a:lnTo>
                  <a:cubicBezTo>
                    <a:pt x="0" y="12490"/>
                    <a:pt x="1791" y="8166"/>
                    <a:pt x="4979" y="4979"/>
                  </a:cubicBezTo>
                  <a:cubicBezTo>
                    <a:pt x="8166" y="1791"/>
                    <a:pt x="12490" y="0"/>
                    <a:pt x="16998" y="0"/>
                  </a:cubicBezTo>
                  <a:close/>
                </a:path>
              </a:pathLst>
            </a:custGeom>
            <a:solidFill>
              <a:srgbClr val="3C90C2"/>
            </a:solidFill>
          </p:spPr>
          <p:txBody>
            <a:bodyPr/>
            <a:lstStyle/>
            <a:p>
              <a:endParaRPr lang="en-US"/>
            </a:p>
          </p:txBody>
        </p:sp>
        <p:sp>
          <p:nvSpPr>
            <p:cNvPr id="5" name="TextBox 5"/>
            <p:cNvSpPr txBox="1"/>
            <p:nvPr/>
          </p:nvSpPr>
          <p:spPr>
            <a:xfrm>
              <a:off x="0" y="-28575"/>
              <a:ext cx="1799375" cy="291655"/>
            </a:xfrm>
            <a:prstGeom prst="rect">
              <a:avLst/>
            </a:prstGeom>
          </p:spPr>
          <p:txBody>
            <a:bodyPr lIns="50800" tIns="50800" rIns="50800" bIns="50800" rtlCol="0" anchor="ctr"/>
            <a:lstStyle/>
            <a:p>
              <a:pPr algn="ctr">
                <a:lnSpc>
                  <a:spcPts val="2034"/>
                </a:lnSpc>
              </a:pPr>
              <a:endParaRPr/>
            </a:p>
          </p:txBody>
        </p:sp>
      </p:grpSp>
      <p:grpSp>
        <p:nvGrpSpPr>
          <p:cNvPr id="6" name="Group 6"/>
          <p:cNvGrpSpPr/>
          <p:nvPr/>
        </p:nvGrpSpPr>
        <p:grpSpPr>
          <a:xfrm>
            <a:off x="1023847" y="2905009"/>
            <a:ext cx="6468366" cy="6449916"/>
            <a:chOff x="0" y="0"/>
            <a:chExt cx="1703602" cy="1812997"/>
          </a:xfrm>
        </p:grpSpPr>
        <p:sp>
          <p:nvSpPr>
            <p:cNvPr id="7" name="Freeform 7"/>
            <p:cNvSpPr/>
            <p:nvPr/>
          </p:nvSpPr>
          <p:spPr>
            <a:xfrm>
              <a:off x="0" y="0"/>
              <a:ext cx="1703602" cy="1812997"/>
            </a:xfrm>
            <a:custGeom>
              <a:avLst/>
              <a:gdLst/>
              <a:ahLst/>
              <a:cxnLst/>
              <a:rect l="l" t="t" r="r" b="b"/>
              <a:pathLst>
                <a:path w="1703602" h="1812997">
                  <a:moveTo>
                    <a:pt x="23938" y="0"/>
                  </a:moveTo>
                  <a:lnTo>
                    <a:pt x="1679665" y="0"/>
                  </a:lnTo>
                  <a:cubicBezTo>
                    <a:pt x="1686013" y="0"/>
                    <a:pt x="1692102" y="2522"/>
                    <a:pt x="1696591" y="7011"/>
                  </a:cubicBezTo>
                  <a:cubicBezTo>
                    <a:pt x="1701080" y="11500"/>
                    <a:pt x="1703602" y="17589"/>
                    <a:pt x="1703602" y="23938"/>
                  </a:cubicBezTo>
                  <a:lnTo>
                    <a:pt x="1703602" y="1789059"/>
                  </a:lnTo>
                  <a:cubicBezTo>
                    <a:pt x="1703602" y="1795408"/>
                    <a:pt x="1701080" y="1801497"/>
                    <a:pt x="1696591" y="1805986"/>
                  </a:cubicBezTo>
                  <a:cubicBezTo>
                    <a:pt x="1692102" y="1810475"/>
                    <a:pt x="1686013" y="1812997"/>
                    <a:pt x="1679665" y="1812997"/>
                  </a:cubicBezTo>
                  <a:lnTo>
                    <a:pt x="23938" y="1812997"/>
                  </a:lnTo>
                  <a:cubicBezTo>
                    <a:pt x="17589" y="1812997"/>
                    <a:pt x="11500" y="1810475"/>
                    <a:pt x="7011" y="1805986"/>
                  </a:cubicBezTo>
                  <a:cubicBezTo>
                    <a:pt x="2522" y="1801497"/>
                    <a:pt x="0" y="1795408"/>
                    <a:pt x="0" y="1789059"/>
                  </a:cubicBezTo>
                  <a:lnTo>
                    <a:pt x="0" y="23938"/>
                  </a:lnTo>
                  <a:cubicBezTo>
                    <a:pt x="0" y="17589"/>
                    <a:pt x="2522" y="11500"/>
                    <a:pt x="7011" y="7011"/>
                  </a:cubicBezTo>
                  <a:cubicBezTo>
                    <a:pt x="11500" y="2522"/>
                    <a:pt x="17589" y="0"/>
                    <a:pt x="23938"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8" name="TextBox 8"/>
            <p:cNvSpPr txBox="1"/>
            <p:nvPr/>
          </p:nvSpPr>
          <p:spPr>
            <a:xfrm>
              <a:off x="0" y="-28575"/>
              <a:ext cx="1703602" cy="1841572"/>
            </a:xfrm>
            <a:prstGeom prst="rect">
              <a:avLst/>
            </a:prstGeom>
          </p:spPr>
          <p:txBody>
            <a:bodyPr lIns="50800" tIns="50800" rIns="50800" bIns="50800" rtlCol="0" anchor="ctr"/>
            <a:lstStyle/>
            <a:p>
              <a:pPr algn="ctr">
                <a:lnSpc>
                  <a:spcPts val="2034"/>
                </a:lnSpc>
              </a:pPr>
              <a:endParaRPr/>
            </a:p>
          </p:txBody>
        </p:sp>
      </p:grpSp>
      <p:grpSp>
        <p:nvGrpSpPr>
          <p:cNvPr id="9" name="Group 9"/>
          <p:cNvGrpSpPr/>
          <p:nvPr/>
        </p:nvGrpSpPr>
        <p:grpSpPr>
          <a:xfrm>
            <a:off x="8608737" y="2933835"/>
            <a:ext cx="8802400" cy="6191082"/>
            <a:chOff x="0" y="0"/>
            <a:chExt cx="10121938" cy="7119167"/>
          </a:xfrm>
        </p:grpSpPr>
        <p:sp>
          <p:nvSpPr>
            <p:cNvPr id="10" name="Freeform 10"/>
            <p:cNvSpPr/>
            <p:nvPr/>
          </p:nvSpPr>
          <p:spPr>
            <a:xfrm>
              <a:off x="0" y="0"/>
              <a:ext cx="10123208" cy="7119166"/>
            </a:xfrm>
            <a:custGeom>
              <a:avLst/>
              <a:gdLst/>
              <a:ahLst/>
              <a:cxnLst/>
              <a:rect l="l" t="t" r="r" b="b"/>
              <a:pathLst>
                <a:path w="10123208" h="7119166">
                  <a:moveTo>
                    <a:pt x="9540939" y="0"/>
                  </a:moveTo>
                  <a:lnTo>
                    <a:pt x="580999" y="0"/>
                  </a:lnTo>
                  <a:cubicBezTo>
                    <a:pt x="259122" y="0"/>
                    <a:pt x="0" y="182251"/>
                    <a:pt x="0" y="408640"/>
                  </a:cubicBezTo>
                  <a:lnTo>
                    <a:pt x="0" y="6711951"/>
                  </a:lnTo>
                  <a:cubicBezTo>
                    <a:pt x="0" y="6936916"/>
                    <a:pt x="259122" y="7119166"/>
                    <a:pt x="580999" y="7119166"/>
                  </a:cubicBezTo>
                  <a:lnTo>
                    <a:pt x="9542963" y="7119166"/>
                  </a:lnTo>
                  <a:cubicBezTo>
                    <a:pt x="9862817" y="7119166"/>
                    <a:pt x="10123208" y="6936916"/>
                    <a:pt x="10123208" y="6710526"/>
                  </a:cubicBezTo>
                  <a:lnTo>
                    <a:pt x="10123208" y="408640"/>
                  </a:lnTo>
                  <a:cubicBezTo>
                    <a:pt x="10121938" y="182251"/>
                    <a:pt x="9862817" y="0"/>
                    <a:pt x="9540939" y="0"/>
                  </a:cubicBezTo>
                  <a:close/>
                </a:path>
              </a:pathLst>
            </a:custGeom>
            <a:blipFill>
              <a:blip r:embed="rId4"/>
              <a:stretch>
                <a:fillRect t="-3351" b="-3351"/>
              </a:stretch>
            </a:blipFill>
            <a:ln w="76200" cap="sq">
              <a:solidFill>
                <a:srgbClr val="3C90C2"/>
              </a:solidFill>
              <a:prstDash val="solid"/>
              <a:miter/>
            </a:ln>
          </p:spPr>
          <p:txBody>
            <a:bodyPr/>
            <a:lstStyle/>
            <a:p>
              <a:endParaRPr lang="en-US"/>
            </a:p>
          </p:txBody>
        </p:sp>
      </p:grpSp>
      <p:grpSp>
        <p:nvGrpSpPr>
          <p:cNvPr id="11" name="Group 11"/>
          <p:cNvGrpSpPr/>
          <p:nvPr/>
        </p:nvGrpSpPr>
        <p:grpSpPr>
          <a:xfrm>
            <a:off x="12420600" y="8552984"/>
            <a:ext cx="1938643" cy="933916"/>
            <a:chOff x="-52899" y="-222462"/>
            <a:chExt cx="510589" cy="245970"/>
          </a:xfrm>
        </p:grpSpPr>
        <p:sp>
          <p:nvSpPr>
            <p:cNvPr id="12" name="Freeform 12"/>
            <p:cNvSpPr/>
            <p:nvPr/>
          </p:nvSpPr>
          <p:spPr>
            <a:xfrm>
              <a:off x="-52899" y="-152159"/>
              <a:ext cx="510589" cy="141195"/>
            </a:xfrm>
            <a:custGeom>
              <a:avLst/>
              <a:gdLst/>
              <a:ahLst/>
              <a:cxnLst/>
              <a:rect l="l" t="t" r="r" b="b"/>
              <a:pathLst>
                <a:path w="510589" h="141195">
                  <a:moveTo>
                    <a:pt x="59902" y="0"/>
                  </a:moveTo>
                  <a:lnTo>
                    <a:pt x="450687" y="0"/>
                  </a:lnTo>
                  <a:cubicBezTo>
                    <a:pt x="466574" y="0"/>
                    <a:pt x="481810" y="6311"/>
                    <a:pt x="493044" y="17545"/>
                  </a:cubicBezTo>
                  <a:cubicBezTo>
                    <a:pt x="504278" y="28779"/>
                    <a:pt x="510589" y="44015"/>
                    <a:pt x="510589" y="59902"/>
                  </a:cubicBezTo>
                  <a:lnTo>
                    <a:pt x="510589" y="81293"/>
                  </a:lnTo>
                  <a:cubicBezTo>
                    <a:pt x="510589" y="114376"/>
                    <a:pt x="483770" y="141195"/>
                    <a:pt x="450687" y="141195"/>
                  </a:cubicBezTo>
                  <a:lnTo>
                    <a:pt x="59902" y="141195"/>
                  </a:lnTo>
                  <a:cubicBezTo>
                    <a:pt x="26819" y="141195"/>
                    <a:pt x="0" y="114376"/>
                    <a:pt x="0" y="81293"/>
                  </a:cubicBezTo>
                  <a:lnTo>
                    <a:pt x="0" y="59902"/>
                  </a:lnTo>
                  <a:cubicBezTo>
                    <a:pt x="0" y="26819"/>
                    <a:pt x="26819" y="0"/>
                    <a:pt x="59902" y="0"/>
                  </a:cubicBezTo>
                  <a:close/>
                </a:path>
              </a:pathLst>
            </a:custGeom>
            <a:solidFill>
              <a:srgbClr val="3C90C2"/>
            </a:solidFill>
          </p:spPr>
          <p:txBody>
            <a:bodyPr/>
            <a:lstStyle/>
            <a:p>
              <a:endParaRPr lang="en-US"/>
            </a:p>
          </p:txBody>
        </p:sp>
        <p:sp>
          <p:nvSpPr>
            <p:cNvPr id="13" name="TextBox 13"/>
            <p:cNvSpPr txBox="1"/>
            <p:nvPr/>
          </p:nvSpPr>
          <p:spPr>
            <a:xfrm>
              <a:off x="-52899" y="-222462"/>
              <a:ext cx="510589" cy="245970"/>
            </a:xfrm>
            <a:prstGeom prst="rect">
              <a:avLst/>
            </a:prstGeom>
          </p:spPr>
          <p:txBody>
            <a:bodyPr lIns="50800" tIns="50800" rIns="50800" bIns="50800" rtlCol="0" anchor="ctr"/>
            <a:lstStyle/>
            <a:p>
              <a:pPr algn="ctr">
                <a:lnSpc>
                  <a:spcPts val="3434"/>
                </a:lnSpc>
              </a:pPr>
              <a:r>
                <a:rPr lang="en-US" sz="2453" dirty="0">
                  <a:solidFill>
                    <a:srgbClr val="000000"/>
                  </a:solidFill>
                  <a:latin typeface="Ballpoint"/>
                  <a:ea typeface="Ballpoint"/>
                  <a:cs typeface="Ballpoint"/>
                  <a:sym typeface="Ballpoint"/>
                </a:rPr>
                <a:t>Hoosic Valley CSD</a:t>
              </a:r>
            </a:p>
          </p:txBody>
        </p:sp>
      </p:grpSp>
      <p:sp>
        <p:nvSpPr>
          <p:cNvPr id="14" name="Freeform 14"/>
          <p:cNvSpPr/>
          <p:nvPr/>
        </p:nvSpPr>
        <p:spPr>
          <a:xfrm>
            <a:off x="16882303" y="-842690"/>
            <a:ext cx="2649576" cy="3742780"/>
          </a:xfrm>
          <a:custGeom>
            <a:avLst/>
            <a:gdLst/>
            <a:ahLst/>
            <a:cxnLst/>
            <a:rect l="l" t="t" r="r" b="b"/>
            <a:pathLst>
              <a:path w="2649576" h="3742780">
                <a:moveTo>
                  <a:pt x="0" y="0"/>
                </a:moveTo>
                <a:lnTo>
                  <a:pt x="2649576" y="0"/>
                </a:lnTo>
                <a:lnTo>
                  <a:pt x="2649576" y="3742780"/>
                </a:lnTo>
                <a:lnTo>
                  <a:pt x="0" y="374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953017" y="6168936"/>
            <a:ext cx="2820206" cy="3012236"/>
          </a:xfrm>
          <a:custGeom>
            <a:avLst/>
            <a:gdLst/>
            <a:ahLst/>
            <a:cxnLst/>
            <a:rect l="l" t="t" r="r" b="b"/>
            <a:pathLst>
              <a:path w="2820206" h="3012236">
                <a:moveTo>
                  <a:pt x="0" y="0"/>
                </a:moveTo>
                <a:lnTo>
                  <a:pt x="2820206" y="0"/>
                </a:lnTo>
                <a:lnTo>
                  <a:pt x="2820206" y="3012237"/>
                </a:lnTo>
                <a:lnTo>
                  <a:pt x="0" y="30122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786280" y="409898"/>
            <a:ext cx="15118749" cy="2744341"/>
          </a:xfrm>
          <a:prstGeom prst="rect">
            <a:avLst/>
          </a:prstGeom>
        </p:spPr>
        <p:txBody>
          <a:bodyPr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NYS UNIVERSAL FREE SCHOOL MEALS</a:t>
            </a:r>
          </a:p>
          <a:p>
            <a:pPr algn="l">
              <a:lnSpc>
                <a:spcPts val="10734"/>
              </a:lnSpc>
            </a:pPr>
            <a:r>
              <a:rPr lang="en-US" sz="9499" i="1" dirty="0">
                <a:solidFill>
                  <a:srgbClr val="000000"/>
                </a:solidFill>
                <a:latin typeface="Ballpoint"/>
                <a:ea typeface="Ballpoint"/>
                <a:cs typeface="Ballpoint"/>
                <a:sym typeface="Ballpoint"/>
              </a:rPr>
              <a:t> </a:t>
            </a:r>
          </a:p>
        </p:txBody>
      </p:sp>
      <p:sp>
        <p:nvSpPr>
          <p:cNvPr id="17" name="TextBox 17"/>
          <p:cNvSpPr txBox="1"/>
          <p:nvPr/>
        </p:nvSpPr>
        <p:spPr>
          <a:xfrm>
            <a:off x="1066424" y="3802234"/>
            <a:ext cx="5856790" cy="5129609"/>
          </a:xfrm>
          <a:prstGeom prst="rect">
            <a:avLst/>
          </a:prstGeom>
        </p:spPr>
        <p:txBody>
          <a:bodyPr lIns="0" tIns="0" rIns="0" bIns="0" rtlCol="0" anchor="t">
            <a:spAutoFit/>
          </a:bodyPr>
          <a:lstStyle/>
          <a:p>
            <a:pPr marL="1301954" lvl="1" indent="-914400" algn="l">
              <a:lnSpc>
                <a:spcPts val="5026"/>
              </a:lnSpc>
              <a:buFont typeface="+mj-lt"/>
              <a:buAutoNum type="arabicPeriod"/>
            </a:pPr>
            <a:r>
              <a:rPr lang="en-US" sz="4800" dirty="0">
                <a:solidFill>
                  <a:srgbClr val="000000"/>
                </a:solidFill>
                <a:latin typeface="Ballpoint"/>
                <a:ea typeface="Ballpoint"/>
                <a:cs typeface="Ballpoint"/>
                <a:sym typeface="Ballpoint"/>
              </a:rPr>
              <a:t>Maximize Federal Reimbursement</a:t>
            </a:r>
          </a:p>
          <a:p>
            <a:pPr marL="1301954" lvl="1" indent="-914400" algn="l">
              <a:lnSpc>
                <a:spcPts val="5026"/>
              </a:lnSpc>
              <a:buFont typeface="+mj-lt"/>
              <a:buAutoNum type="arabicPeriod"/>
            </a:pPr>
            <a:endParaRPr lang="en-US" sz="4800" dirty="0">
              <a:solidFill>
                <a:srgbClr val="000000"/>
              </a:solidFill>
              <a:latin typeface="Ballpoint"/>
              <a:ea typeface="Ballpoint"/>
              <a:cs typeface="Ballpoint"/>
              <a:sym typeface="Ballpoint"/>
            </a:endParaRPr>
          </a:p>
          <a:p>
            <a:pPr marL="1301954" lvl="1" indent="-914400" algn="l">
              <a:lnSpc>
                <a:spcPts val="5026"/>
              </a:lnSpc>
              <a:buFont typeface="+mj-lt"/>
              <a:buAutoNum type="arabicPeriod"/>
            </a:pPr>
            <a:r>
              <a:rPr lang="en-US" sz="4800" dirty="0">
                <a:solidFill>
                  <a:srgbClr val="000000"/>
                </a:solidFill>
                <a:latin typeface="Ballpoint"/>
                <a:ea typeface="Ballpoint"/>
                <a:cs typeface="Ballpoint"/>
                <a:sym typeface="Ballpoint"/>
              </a:rPr>
              <a:t>Promote SNAP</a:t>
            </a:r>
          </a:p>
          <a:p>
            <a:pPr marL="1301954" lvl="1" indent="-914400" algn="l">
              <a:lnSpc>
                <a:spcPts val="5026"/>
              </a:lnSpc>
              <a:buFont typeface="+mj-lt"/>
              <a:buAutoNum type="arabicPeriod"/>
            </a:pPr>
            <a:endParaRPr lang="en-US" sz="4800" dirty="0">
              <a:solidFill>
                <a:srgbClr val="000000"/>
              </a:solidFill>
              <a:latin typeface="Ballpoint"/>
              <a:ea typeface="Ballpoint"/>
              <a:cs typeface="Ballpoint"/>
              <a:sym typeface="Ballpoint"/>
            </a:endParaRPr>
          </a:p>
          <a:p>
            <a:pPr marL="1301954" lvl="1" indent="-914400" algn="l">
              <a:lnSpc>
                <a:spcPts val="5026"/>
              </a:lnSpc>
              <a:buFont typeface="+mj-lt"/>
              <a:buAutoNum type="arabicPeriod"/>
            </a:pPr>
            <a:r>
              <a:rPr lang="en-US" sz="4800" dirty="0">
                <a:solidFill>
                  <a:srgbClr val="000000"/>
                </a:solidFill>
                <a:latin typeface="Ballpoint"/>
                <a:ea typeface="Ballpoint"/>
                <a:cs typeface="Ballpoint"/>
                <a:sym typeface="Ballpoint"/>
              </a:rPr>
              <a:t>Maximize the Number of Students Eligible for federal free meals</a:t>
            </a:r>
          </a:p>
        </p:txBody>
      </p:sp>
      <p:sp>
        <p:nvSpPr>
          <p:cNvPr id="18" name="TextBox 17">
            <a:extLst>
              <a:ext uri="{FF2B5EF4-FFF2-40B4-BE49-F238E27FC236}">
                <a16:creationId xmlns:a16="http://schemas.microsoft.com/office/drawing/2014/main" id="{1D2DAC3C-14DE-BCC7-8F35-DC2B22540C20}"/>
              </a:ext>
            </a:extLst>
          </p:cNvPr>
          <p:cNvSpPr txBox="1"/>
          <p:nvPr/>
        </p:nvSpPr>
        <p:spPr>
          <a:xfrm>
            <a:off x="695045" y="2295519"/>
            <a:ext cx="6832002" cy="1015663"/>
          </a:xfrm>
          <a:prstGeom prst="rect">
            <a:avLst/>
          </a:prstGeom>
          <a:noFill/>
        </p:spPr>
        <p:txBody>
          <a:bodyPr wrap="square" rtlCol="0">
            <a:spAutoFit/>
          </a:bodyPr>
          <a:lstStyle/>
          <a:p>
            <a:pPr algn="ctr"/>
            <a:r>
              <a:rPr lang="en-US" sz="6000" i="1" dirty="0">
                <a:solidFill>
                  <a:schemeClr val="bg1"/>
                </a:solidFill>
                <a:latin typeface="Ballpoint"/>
                <a:ea typeface="Ballpoint"/>
                <a:cs typeface="Ballpoint"/>
                <a:sym typeface="Ballpoint"/>
              </a:rPr>
              <a:t>SFA Requirements</a:t>
            </a:r>
            <a:endParaRPr lang="en-US" sz="60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a:p>
        </p:txBody>
      </p:sp>
      <p:sp>
        <p:nvSpPr>
          <p:cNvPr id="8" name="TextBox 8"/>
          <p:cNvSpPr txBox="1"/>
          <p:nvPr/>
        </p:nvSpPr>
        <p:spPr>
          <a:xfrm>
            <a:off x="1028700" y="1094510"/>
            <a:ext cx="15118749" cy="1372171"/>
          </a:xfrm>
          <a:prstGeom prst="rect">
            <a:avLst/>
          </a:prstGeom>
        </p:spPr>
        <p:txBody>
          <a:bodyPr lIns="0" tIns="0" rIns="0" bIns="0" rtlCol="0" anchor="t">
            <a:spAutoFit/>
          </a:bodyPr>
          <a:lstStyle/>
          <a:p>
            <a:pPr algn="l">
              <a:lnSpc>
                <a:spcPts val="10734"/>
              </a:lnSpc>
            </a:pPr>
            <a:r>
              <a:rPr lang="en-US" sz="9499" dirty="0">
                <a:solidFill>
                  <a:srgbClr val="000000"/>
                </a:solidFill>
                <a:latin typeface="Ballpoint"/>
                <a:ea typeface="Ballpoint"/>
                <a:cs typeface="Ballpoint"/>
                <a:sym typeface="Ballpoint"/>
              </a:rPr>
              <a:t>MAXIMIZE FEDERAL REIMBURSEMENT</a:t>
            </a:r>
          </a:p>
        </p:txBody>
      </p:sp>
      <p:grpSp>
        <p:nvGrpSpPr>
          <p:cNvPr id="9" name="Group 9"/>
          <p:cNvGrpSpPr/>
          <p:nvPr/>
        </p:nvGrpSpPr>
        <p:grpSpPr>
          <a:xfrm>
            <a:off x="1572096" y="3706047"/>
            <a:ext cx="7227558" cy="3309671"/>
            <a:chOff x="0" y="0"/>
            <a:chExt cx="1981758" cy="1696986"/>
          </a:xfrm>
        </p:grpSpPr>
        <p:sp>
          <p:nvSpPr>
            <p:cNvPr id="10" name="Freeform 10"/>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11" name="TextBox 11"/>
            <p:cNvSpPr txBox="1"/>
            <p:nvPr/>
          </p:nvSpPr>
          <p:spPr>
            <a:xfrm>
              <a:off x="0" y="-28575"/>
              <a:ext cx="1981758" cy="1725561"/>
            </a:xfrm>
            <a:prstGeom prst="rect">
              <a:avLst/>
            </a:prstGeom>
          </p:spPr>
          <p:txBody>
            <a:bodyPr lIns="50800" tIns="50800" rIns="50800" bIns="50800" rtlCol="0" anchor="ctr"/>
            <a:lstStyle/>
            <a:p>
              <a:pPr algn="ctr">
                <a:lnSpc>
                  <a:spcPts val="2034"/>
                </a:lnSpc>
              </a:pPr>
              <a:endParaRPr/>
            </a:p>
          </p:txBody>
        </p:sp>
      </p:grpSp>
      <p:sp>
        <p:nvSpPr>
          <p:cNvPr id="12" name="TextBox 12"/>
          <p:cNvSpPr txBox="1"/>
          <p:nvPr/>
        </p:nvSpPr>
        <p:spPr>
          <a:xfrm>
            <a:off x="1463301" y="3949728"/>
            <a:ext cx="6945271" cy="2564805"/>
          </a:xfrm>
          <a:prstGeom prst="rect">
            <a:avLst/>
          </a:prstGeom>
        </p:spPr>
        <p:txBody>
          <a:bodyPr lIns="0" tIns="0" rIns="0" bIns="0" rtlCol="0" anchor="t">
            <a:spAutoFit/>
          </a:bodyPr>
          <a:lstStyle/>
          <a:p>
            <a:pPr marL="1131573" lvl="1" indent="-742950" algn="l">
              <a:lnSpc>
                <a:spcPts val="5040"/>
              </a:lnSpc>
              <a:buFont typeface="+mj-lt"/>
              <a:buAutoNum type="arabicPeriod"/>
            </a:pPr>
            <a:r>
              <a:rPr lang="en-US" sz="4800" dirty="0">
                <a:solidFill>
                  <a:srgbClr val="000000"/>
                </a:solidFill>
                <a:latin typeface="Ballpoint"/>
                <a:ea typeface="Ballpoint"/>
                <a:cs typeface="Ballpoint"/>
                <a:sym typeface="Ballpoint"/>
              </a:rPr>
              <a:t>Community Eligibility Provision (CEP)</a:t>
            </a:r>
          </a:p>
          <a:p>
            <a:pPr marL="1417323" lvl="2" indent="-571500">
              <a:lnSpc>
                <a:spcPts val="5040"/>
              </a:lnSpc>
              <a:buFont typeface="Wingdings" panose="05000000000000000000" pitchFamily="2" charset="2"/>
              <a:buChar char="ü"/>
            </a:pPr>
            <a:r>
              <a:rPr lang="en-US" sz="4800" dirty="0">
                <a:solidFill>
                  <a:srgbClr val="000000"/>
                </a:solidFill>
                <a:latin typeface="Ballpoint"/>
                <a:ea typeface="Ballpoint"/>
                <a:cs typeface="Ballpoint"/>
                <a:sym typeface="Ballpoint"/>
              </a:rPr>
              <a:t>Maximize CEP school grouping </a:t>
            </a:r>
          </a:p>
          <a:p>
            <a:pPr marL="1131573" lvl="1" indent="-742950" algn="l">
              <a:lnSpc>
                <a:spcPts val="5040"/>
              </a:lnSpc>
              <a:buFont typeface="+mj-lt"/>
              <a:buAutoNum type="arabicPeriod"/>
            </a:pPr>
            <a:r>
              <a:rPr lang="en-US" sz="4800" dirty="0">
                <a:solidFill>
                  <a:srgbClr val="000000"/>
                </a:solidFill>
                <a:latin typeface="Ballpoint"/>
                <a:ea typeface="Ballpoint"/>
                <a:cs typeface="Ballpoint"/>
                <a:sym typeface="Ballpoint"/>
              </a:rPr>
              <a:t>Provision 2</a:t>
            </a:r>
          </a:p>
        </p:txBody>
      </p:sp>
      <p:sp>
        <p:nvSpPr>
          <p:cNvPr id="13" name="Freeform 13"/>
          <p:cNvSpPr/>
          <p:nvPr/>
        </p:nvSpPr>
        <p:spPr>
          <a:xfrm rot="1165391">
            <a:off x="16331508" y="6651532"/>
            <a:ext cx="1831741" cy="2526539"/>
          </a:xfrm>
          <a:custGeom>
            <a:avLst/>
            <a:gdLst/>
            <a:ahLst/>
            <a:cxnLst/>
            <a:rect l="l" t="t" r="r" b="b"/>
            <a:pathLst>
              <a:path w="1831741" h="2526539">
                <a:moveTo>
                  <a:pt x="0" y="0"/>
                </a:moveTo>
                <a:lnTo>
                  <a:pt x="1831740" y="0"/>
                </a:lnTo>
                <a:lnTo>
                  <a:pt x="1831740" y="2526539"/>
                </a:lnTo>
                <a:lnTo>
                  <a:pt x="0" y="2526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9">
            <a:extLst>
              <a:ext uri="{FF2B5EF4-FFF2-40B4-BE49-F238E27FC236}">
                <a16:creationId xmlns:a16="http://schemas.microsoft.com/office/drawing/2014/main" id="{990B9B8E-3BBF-8CFF-58FD-F691AAAE1576}"/>
              </a:ext>
            </a:extLst>
          </p:cNvPr>
          <p:cNvGrpSpPr/>
          <p:nvPr/>
        </p:nvGrpSpPr>
        <p:grpSpPr>
          <a:xfrm>
            <a:off x="9286089" y="3706047"/>
            <a:ext cx="7227558" cy="3309671"/>
            <a:chOff x="0" y="0"/>
            <a:chExt cx="1981758" cy="1696986"/>
          </a:xfrm>
        </p:grpSpPr>
        <p:sp>
          <p:nvSpPr>
            <p:cNvPr id="7" name="Freeform 10">
              <a:extLst>
                <a:ext uri="{FF2B5EF4-FFF2-40B4-BE49-F238E27FC236}">
                  <a16:creationId xmlns:a16="http://schemas.microsoft.com/office/drawing/2014/main" id="{2471F745-44FC-1C32-F746-AC5B0EE6979A}"/>
                </a:ext>
              </a:extLst>
            </p:cNvPr>
            <p:cNvSpPr/>
            <p:nvPr/>
          </p:nvSpPr>
          <p:spPr>
            <a:xfrm>
              <a:off x="0" y="0"/>
              <a:ext cx="1981758" cy="1696986"/>
            </a:xfrm>
            <a:custGeom>
              <a:avLst/>
              <a:gdLst/>
              <a:ahLst/>
              <a:cxnLst/>
              <a:rect l="l" t="t" r="r" b="b"/>
              <a:pathLst>
                <a:path w="1981758" h="1696986">
                  <a:moveTo>
                    <a:pt x="21423" y="0"/>
                  </a:moveTo>
                  <a:lnTo>
                    <a:pt x="1960335" y="0"/>
                  </a:lnTo>
                  <a:cubicBezTo>
                    <a:pt x="1966017" y="0"/>
                    <a:pt x="1971466" y="2257"/>
                    <a:pt x="1975484" y="6275"/>
                  </a:cubicBezTo>
                  <a:cubicBezTo>
                    <a:pt x="1979501" y="10292"/>
                    <a:pt x="1981758" y="15742"/>
                    <a:pt x="1981758" y="21423"/>
                  </a:cubicBezTo>
                  <a:lnTo>
                    <a:pt x="1981758" y="1675562"/>
                  </a:lnTo>
                  <a:cubicBezTo>
                    <a:pt x="1981758" y="1681244"/>
                    <a:pt x="1979501" y="1686693"/>
                    <a:pt x="1975484" y="1690711"/>
                  </a:cubicBezTo>
                  <a:cubicBezTo>
                    <a:pt x="1971466" y="1694729"/>
                    <a:pt x="1966017" y="1696986"/>
                    <a:pt x="1960335" y="1696986"/>
                  </a:cubicBezTo>
                  <a:lnTo>
                    <a:pt x="21423" y="1696986"/>
                  </a:lnTo>
                  <a:cubicBezTo>
                    <a:pt x="15742" y="1696986"/>
                    <a:pt x="10292" y="1694729"/>
                    <a:pt x="6275" y="1690711"/>
                  </a:cubicBezTo>
                  <a:cubicBezTo>
                    <a:pt x="2257" y="1686693"/>
                    <a:pt x="0" y="1681244"/>
                    <a:pt x="0" y="1675562"/>
                  </a:cubicBezTo>
                  <a:lnTo>
                    <a:pt x="0" y="21423"/>
                  </a:lnTo>
                  <a:cubicBezTo>
                    <a:pt x="0" y="15742"/>
                    <a:pt x="2257" y="10292"/>
                    <a:pt x="6275" y="6275"/>
                  </a:cubicBezTo>
                  <a:cubicBezTo>
                    <a:pt x="10292" y="2257"/>
                    <a:pt x="15742" y="0"/>
                    <a:pt x="21423" y="0"/>
                  </a:cubicBezTo>
                  <a:close/>
                </a:path>
              </a:pathLst>
            </a:custGeom>
            <a:solidFill>
              <a:srgbClr val="000000">
                <a:alpha val="0"/>
              </a:srgbClr>
            </a:solidFill>
            <a:ln w="76200" cap="sq">
              <a:solidFill>
                <a:srgbClr val="3C90C2"/>
              </a:solidFill>
              <a:prstDash val="solid"/>
              <a:miter/>
            </a:ln>
          </p:spPr>
          <p:txBody>
            <a:bodyPr/>
            <a:lstStyle/>
            <a:p>
              <a:endParaRPr lang="en-US" dirty="0"/>
            </a:p>
          </p:txBody>
        </p:sp>
        <p:sp>
          <p:nvSpPr>
            <p:cNvPr id="14" name="TextBox 11">
              <a:extLst>
                <a:ext uri="{FF2B5EF4-FFF2-40B4-BE49-F238E27FC236}">
                  <a16:creationId xmlns:a16="http://schemas.microsoft.com/office/drawing/2014/main" id="{84B98B54-D504-4CC4-4B4B-C4FE468858B1}"/>
                </a:ext>
              </a:extLst>
            </p:cNvPr>
            <p:cNvSpPr txBox="1"/>
            <p:nvPr/>
          </p:nvSpPr>
          <p:spPr>
            <a:xfrm>
              <a:off x="0" y="-28575"/>
              <a:ext cx="1981758" cy="1725561"/>
            </a:xfrm>
            <a:prstGeom prst="rect">
              <a:avLst/>
            </a:prstGeom>
          </p:spPr>
          <p:txBody>
            <a:bodyPr lIns="50800" tIns="50800" rIns="50800" bIns="50800" rtlCol="0" anchor="ctr"/>
            <a:lstStyle/>
            <a:p>
              <a:pPr algn="ctr">
                <a:lnSpc>
                  <a:spcPts val="2034"/>
                </a:lnSpc>
              </a:pPr>
              <a:endParaRPr/>
            </a:p>
          </p:txBody>
        </p:sp>
      </p:grpSp>
      <p:sp>
        <p:nvSpPr>
          <p:cNvPr id="16" name="TextBox 15">
            <a:extLst>
              <a:ext uri="{FF2B5EF4-FFF2-40B4-BE49-F238E27FC236}">
                <a16:creationId xmlns:a16="http://schemas.microsoft.com/office/drawing/2014/main" id="{E4FC580B-F984-BD96-F99F-94901C5A5D21}"/>
              </a:ext>
            </a:extLst>
          </p:cNvPr>
          <p:cNvSpPr txBox="1"/>
          <p:nvPr/>
        </p:nvSpPr>
        <p:spPr>
          <a:xfrm>
            <a:off x="9286088" y="3925363"/>
            <a:ext cx="7227557" cy="2589170"/>
          </a:xfrm>
          <a:prstGeom prst="rect">
            <a:avLst/>
          </a:prstGeom>
          <a:noFill/>
        </p:spPr>
        <p:txBody>
          <a:bodyPr wrap="square">
            <a:spAutoFit/>
          </a:bodyPr>
          <a:lstStyle/>
          <a:p>
            <a:pPr marL="388623" lvl="1">
              <a:lnSpc>
                <a:spcPts val="5040"/>
              </a:lnSpc>
            </a:pPr>
            <a:r>
              <a:rPr lang="en-US" sz="4800" dirty="0">
                <a:solidFill>
                  <a:srgbClr val="000000"/>
                </a:solidFill>
                <a:latin typeface="Ballpoint"/>
                <a:ea typeface="Ballpoint"/>
                <a:cs typeface="Ballpoint"/>
                <a:sym typeface="Ballpoint"/>
              </a:rPr>
              <a:t>Residential Child Care Institutions</a:t>
            </a:r>
          </a:p>
          <a:p>
            <a:pPr marL="1417323" lvl="2" indent="-571500">
              <a:lnSpc>
                <a:spcPts val="5040"/>
              </a:lnSpc>
              <a:buFont typeface="Wingdings" panose="05000000000000000000" pitchFamily="2" charset="2"/>
              <a:buChar char="Ø"/>
            </a:pPr>
            <a:r>
              <a:rPr lang="en-US" sz="3600" dirty="0">
                <a:solidFill>
                  <a:srgbClr val="000000"/>
                </a:solidFill>
                <a:latin typeface="Ballpoint"/>
                <a:ea typeface="Ballpoint"/>
                <a:cs typeface="Ballpoint"/>
                <a:sym typeface="Ballpoint"/>
              </a:rPr>
              <a:t>without day students- continue standard counting and claiming</a:t>
            </a:r>
          </a:p>
          <a:p>
            <a:pPr marL="1417323" lvl="2" indent="-571500">
              <a:lnSpc>
                <a:spcPts val="5040"/>
              </a:lnSpc>
              <a:buFont typeface="Wingdings" panose="05000000000000000000" pitchFamily="2" charset="2"/>
              <a:buChar char="Ø"/>
            </a:pPr>
            <a:r>
              <a:rPr lang="en-US" sz="3600" dirty="0">
                <a:solidFill>
                  <a:srgbClr val="000000"/>
                </a:solidFill>
                <a:latin typeface="Ballpoint"/>
                <a:ea typeface="Ballpoint"/>
                <a:cs typeface="Ballpoint"/>
                <a:sym typeface="Ballpoint"/>
              </a:rPr>
              <a:t>with day students - operate Provision 2</a:t>
            </a:r>
          </a:p>
        </p:txBody>
      </p:sp>
      <p:sp>
        <p:nvSpPr>
          <p:cNvPr id="3" name="Freeform 10">
            <a:extLst>
              <a:ext uri="{FF2B5EF4-FFF2-40B4-BE49-F238E27FC236}">
                <a16:creationId xmlns:a16="http://schemas.microsoft.com/office/drawing/2014/main" id="{8C9F8E5A-CAA7-9DCC-3FF7-C3004DCFFD93}"/>
              </a:ext>
            </a:extLst>
          </p:cNvPr>
          <p:cNvSpPr/>
          <p:nvPr/>
        </p:nvSpPr>
        <p:spPr>
          <a:xfrm rot="3033102">
            <a:off x="-114525" y="7336706"/>
            <a:ext cx="2286449" cy="4418258"/>
          </a:xfrm>
          <a:custGeom>
            <a:avLst/>
            <a:gdLst/>
            <a:ahLst/>
            <a:cxnLst/>
            <a:rect l="l" t="t" r="r" b="b"/>
            <a:pathLst>
              <a:path w="2286449" h="4418258">
                <a:moveTo>
                  <a:pt x="0" y="0"/>
                </a:moveTo>
                <a:lnTo>
                  <a:pt x="2286448" y="0"/>
                </a:lnTo>
                <a:lnTo>
                  <a:pt x="2286448" y="4418258"/>
                </a:lnTo>
                <a:lnTo>
                  <a:pt x="0" y="4418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96AFCBBF-46AB-D36B-9FDE-1BC6B72855F8}"/>
              </a:ext>
            </a:extLst>
          </p:cNvPr>
          <p:cNvSpPr/>
          <p:nvPr/>
        </p:nvSpPr>
        <p:spPr>
          <a:xfrm>
            <a:off x="13182600" y="-81999"/>
            <a:ext cx="1752600" cy="248429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txBody>
          <a:bodyPr/>
          <a:lstStyle/>
          <a:p>
            <a:endParaRPr lang="en-US" dirty="0"/>
          </a:p>
        </p:txBody>
      </p:sp>
      <p:grpSp>
        <p:nvGrpSpPr>
          <p:cNvPr id="3" name="Group 3"/>
          <p:cNvGrpSpPr/>
          <p:nvPr/>
        </p:nvGrpSpPr>
        <p:grpSpPr>
          <a:xfrm>
            <a:off x="556893" y="2676018"/>
            <a:ext cx="7153367" cy="7268081"/>
            <a:chOff x="0" y="0"/>
            <a:chExt cx="2071952" cy="1674860"/>
          </a:xfrm>
        </p:grpSpPr>
        <p:sp>
          <p:nvSpPr>
            <p:cNvPr id="4" name="Freeform 4"/>
            <p:cNvSpPr/>
            <p:nvPr/>
          </p:nvSpPr>
          <p:spPr>
            <a:xfrm>
              <a:off x="0" y="0"/>
              <a:ext cx="2071951" cy="1674860"/>
            </a:xfrm>
            <a:custGeom>
              <a:avLst/>
              <a:gdLst/>
              <a:ahLst/>
              <a:cxnLst/>
              <a:rect l="l" t="t" r="r" b="b"/>
              <a:pathLst>
                <a:path w="2071951" h="1674860">
                  <a:moveTo>
                    <a:pt x="19682" y="0"/>
                  </a:moveTo>
                  <a:lnTo>
                    <a:pt x="2052269" y="0"/>
                  </a:lnTo>
                  <a:cubicBezTo>
                    <a:pt x="2057489" y="0"/>
                    <a:pt x="2062496" y="2074"/>
                    <a:pt x="2066187" y="5765"/>
                  </a:cubicBezTo>
                  <a:cubicBezTo>
                    <a:pt x="2069878" y="9456"/>
                    <a:pt x="2071951" y="14462"/>
                    <a:pt x="2071951" y="19682"/>
                  </a:cubicBezTo>
                  <a:lnTo>
                    <a:pt x="2071951" y="1655178"/>
                  </a:lnTo>
                  <a:cubicBezTo>
                    <a:pt x="2071951" y="1660398"/>
                    <a:pt x="2069878" y="1665404"/>
                    <a:pt x="2066187" y="1669095"/>
                  </a:cubicBezTo>
                  <a:cubicBezTo>
                    <a:pt x="2062496" y="1672786"/>
                    <a:pt x="2057489" y="1674860"/>
                    <a:pt x="2052269" y="1674860"/>
                  </a:cubicBezTo>
                  <a:lnTo>
                    <a:pt x="19682" y="1674860"/>
                  </a:lnTo>
                  <a:cubicBezTo>
                    <a:pt x="14462" y="1674860"/>
                    <a:pt x="9456" y="1672786"/>
                    <a:pt x="5765" y="1669095"/>
                  </a:cubicBezTo>
                  <a:cubicBezTo>
                    <a:pt x="2074" y="1665404"/>
                    <a:pt x="0" y="1660398"/>
                    <a:pt x="0" y="1655178"/>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5" name="TextBox 5"/>
            <p:cNvSpPr txBox="1"/>
            <p:nvPr/>
          </p:nvSpPr>
          <p:spPr>
            <a:xfrm>
              <a:off x="0" y="-28575"/>
              <a:ext cx="2071952" cy="1703435"/>
            </a:xfrm>
            <a:prstGeom prst="rect">
              <a:avLst/>
            </a:prstGeom>
          </p:spPr>
          <p:txBody>
            <a:bodyPr lIns="50800" tIns="50800" rIns="50800" bIns="50800" rtlCol="0" anchor="ctr"/>
            <a:lstStyle/>
            <a:p>
              <a:pPr algn="ctr">
                <a:lnSpc>
                  <a:spcPts val="2034"/>
                </a:lnSpc>
              </a:pPr>
              <a:endParaRPr/>
            </a:p>
          </p:txBody>
        </p:sp>
      </p:grpSp>
      <p:sp>
        <p:nvSpPr>
          <p:cNvPr id="9" name="Freeform 9"/>
          <p:cNvSpPr/>
          <p:nvPr/>
        </p:nvSpPr>
        <p:spPr>
          <a:xfrm rot="1165391">
            <a:off x="15135567" y="2244561"/>
            <a:ext cx="1831741" cy="2526539"/>
          </a:xfrm>
          <a:custGeom>
            <a:avLst/>
            <a:gdLst/>
            <a:ahLst/>
            <a:cxnLst/>
            <a:rect l="l" t="t" r="r" b="b"/>
            <a:pathLst>
              <a:path w="1831741" h="2526539">
                <a:moveTo>
                  <a:pt x="0" y="0"/>
                </a:moveTo>
                <a:lnTo>
                  <a:pt x="1831740" y="0"/>
                </a:lnTo>
                <a:lnTo>
                  <a:pt x="1831740" y="2526538"/>
                </a:lnTo>
                <a:lnTo>
                  <a:pt x="0" y="2526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888803" y="116037"/>
            <a:ext cx="15118749" cy="3218830"/>
          </a:xfrm>
          <a:prstGeom prst="rect">
            <a:avLst/>
          </a:prstGeom>
        </p:spPr>
        <p:txBody>
          <a:bodyPr lIns="0" tIns="0" rIns="0" bIns="0" rtlCol="0" anchor="t">
            <a:spAutoFit/>
          </a:bodyPr>
          <a:lstStyle/>
          <a:p>
            <a:pPr algn="ctr" defTabSz="609630">
              <a:lnSpc>
                <a:spcPts val="7156"/>
              </a:lnSpc>
            </a:pPr>
            <a:r>
              <a:rPr lang="en-US" sz="8000" dirty="0">
                <a:solidFill>
                  <a:srgbClr val="000000"/>
                </a:solidFill>
                <a:latin typeface="Ballpoint"/>
                <a:ea typeface="Ballpoint"/>
                <a:cs typeface="Ballpoint"/>
                <a:sym typeface="Ballpoint"/>
              </a:rPr>
              <a:t>COMMUNITY ELIGIBILITY PROVISION (CEP) with </a:t>
            </a:r>
          </a:p>
          <a:p>
            <a:pPr algn="ctr" defTabSz="609630">
              <a:lnSpc>
                <a:spcPts val="7156"/>
              </a:lnSpc>
            </a:pPr>
            <a:r>
              <a:rPr lang="en-US" sz="8000" dirty="0">
                <a:solidFill>
                  <a:srgbClr val="C00000"/>
                </a:solidFill>
                <a:latin typeface="Ballpoint"/>
                <a:ea typeface="Ballpoint"/>
                <a:cs typeface="Ballpoint"/>
                <a:sym typeface="Ballpoint"/>
              </a:rPr>
              <a:t>Universal Free School Meals</a:t>
            </a:r>
          </a:p>
          <a:p>
            <a:pPr algn="l">
              <a:lnSpc>
                <a:spcPts val="10734"/>
              </a:lnSpc>
            </a:pPr>
            <a:endParaRPr lang="en-US" sz="9499" dirty="0">
              <a:solidFill>
                <a:srgbClr val="000000"/>
              </a:solidFill>
              <a:latin typeface="Ballpoint"/>
              <a:ea typeface="Ballpoint"/>
              <a:cs typeface="Ballpoint"/>
              <a:sym typeface="Ballpoint"/>
            </a:endParaRPr>
          </a:p>
        </p:txBody>
      </p:sp>
      <p:sp>
        <p:nvSpPr>
          <p:cNvPr id="13" name="TextBox 13"/>
          <p:cNvSpPr txBox="1"/>
          <p:nvPr/>
        </p:nvSpPr>
        <p:spPr>
          <a:xfrm>
            <a:off x="766241" y="2713656"/>
            <a:ext cx="6877048" cy="10274608"/>
          </a:xfrm>
          <a:prstGeom prst="rect">
            <a:avLst/>
          </a:prstGeom>
        </p:spPr>
        <p:txBody>
          <a:bodyPr wrap="square" lIns="0" tIns="0" rIns="0" bIns="0" rtlCol="0" anchor="t">
            <a:spAutoFit/>
          </a:bodyPr>
          <a:lstStyle/>
          <a:p>
            <a:pPr marL="342900" indent="-342900">
              <a:spcBef>
                <a:spcPct val="0"/>
              </a:spcBef>
              <a:buFont typeface="Arial" panose="020B0604020202020204" pitchFamily="34" charset="0"/>
              <a:buChar char="•"/>
            </a:pPr>
            <a:r>
              <a:rPr lang="en-US" sz="4800" spc="95" dirty="0">
                <a:latin typeface="Ballpoint"/>
                <a:ea typeface="Ballpoint"/>
                <a:cs typeface="Ballpoint"/>
                <a:sym typeface="Ballpoint"/>
              </a:rPr>
              <a:t>Serve </a:t>
            </a:r>
            <a:r>
              <a:rPr lang="en-US" sz="4800" b="1" spc="95" dirty="0">
                <a:latin typeface="Ballpoint"/>
                <a:ea typeface="Ballpoint"/>
                <a:cs typeface="Ballpoint"/>
                <a:sym typeface="Ballpoint"/>
              </a:rPr>
              <a:t>both</a:t>
            </a:r>
            <a:r>
              <a:rPr lang="en-US" sz="4800" spc="95" dirty="0">
                <a:latin typeface="Ballpoint"/>
                <a:ea typeface="Ballpoint"/>
                <a:cs typeface="Ballpoint"/>
                <a:sym typeface="Ballpoint"/>
              </a:rPr>
              <a:t> Breakfast &amp; Lunch</a:t>
            </a:r>
          </a:p>
          <a:p>
            <a:pPr marL="342900" indent="-342900">
              <a:spcBef>
                <a:spcPct val="0"/>
              </a:spcBef>
              <a:buFont typeface="Arial" panose="020B0604020202020204" pitchFamily="34" charset="0"/>
              <a:buChar char="•"/>
            </a:pPr>
            <a:r>
              <a:rPr lang="en-US" sz="4800" dirty="0">
                <a:solidFill>
                  <a:srgbClr val="C00000"/>
                </a:solidFill>
                <a:latin typeface="Ballpoint"/>
                <a:ea typeface="Ballpoint"/>
                <a:cs typeface="Ballpoint"/>
                <a:sym typeface="Ballpoint"/>
              </a:rPr>
              <a:t>Receive “free rate” reimbursement for all meals claimed</a:t>
            </a:r>
            <a:endParaRPr lang="en-US" sz="4800" spc="95" dirty="0">
              <a:latin typeface="Ballpoint"/>
              <a:ea typeface="Ballpoint"/>
              <a:cs typeface="Ballpoint"/>
              <a:sym typeface="Ballpoint"/>
            </a:endParaRPr>
          </a:p>
          <a:p>
            <a:pPr marL="342900" indent="-342900">
              <a:spcBef>
                <a:spcPct val="0"/>
              </a:spcBef>
              <a:buFont typeface="Arial" panose="020B0604020202020204" pitchFamily="34" charset="0"/>
              <a:buChar char="•"/>
            </a:pPr>
            <a:r>
              <a:rPr lang="en-US" sz="4800" spc="95" dirty="0">
                <a:latin typeface="Ballpoint"/>
                <a:ea typeface="Ballpoint"/>
                <a:cs typeface="Ballpoint"/>
                <a:sym typeface="Ballpoint"/>
              </a:rPr>
              <a:t>Identified Student Percentage (ISP) 25% or more  </a:t>
            </a:r>
          </a:p>
          <a:p>
            <a:pPr marL="863599" lvl="1" indent="-431800" algn="l">
              <a:buFont typeface="Arial"/>
              <a:buChar char="•"/>
            </a:pPr>
            <a:r>
              <a:rPr lang="en-US" sz="4400" dirty="0">
                <a:solidFill>
                  <a:srgbClr val="000000"/>
                </a:solidFill>
                <a:latin typeface="Ballpoint"/>
                <a:ea typeface="Ballpoint"/>
                <a:cs typeface="Ballpoint"/>
                <a:sym typeface="Ballpoint"/>
              </a:rPr>
              <a:t>Entire SFA​</a:t>
            </a:r>
          </a:p>
          <a:p>
            <a:pPr marL="863599" lvl="1" indent="-431800" algn="l">
              <a:buFont typeface="Arial"/>
              <a:buChar char="•"/>
            </a:pPr>
            <a:r>
              <a:rPr lang="en-US" sz="4400" dirty="0">
                <a:solidFill>
                  <a:srgbClr val="000000"/>
                </a:solidFill>
                <a:latin typeface="Ballpoint"/>
                <a:ea typeface="Ballpoint"/>
                <a:cs typeface="Ballpoint"/>
                <a:sym typeface="Ballpoint"/>
              </a:rPr>
              <a:t>Group of RAs​</a:t>
            </a:r>
          </a:p>
          <a:p>
            <a:pPr marL="863599" lvl="1" indent="-431800" algn="l">
              <a:buFont typeface="Arial"/>
              <a:buChar char="•"/>
            </a:pPr>
            <a:r>
              <a:rPr lang="en-US" sz="4400" dirty="0">
                <a:solidFill>
                  <a:srgbClr val="000000"/>
                </a:solidFill>
                <a:latin typeface="Ballpoint"/>
                <a:ea typeface="Ballpoint"/>
                <a:cs typeface="Ballpoint"/>
                <a:sym typeface="Ballpoint"/>
              </a:rPr>
              <a:t>Individual RA​</a:t>
            </a:r>
          </a:p>
          <a:p>
            <a:pPr marL="342900" indent="-342900">
              <a:spcBef>
                <a:spcPct val="0"/>
              </a:spcBef>
              <a:buFont typeface="Arial" panose="020B0604020202020204" pitchFamily="34" charset="0"/>
              <a:buChar char="•"/>
            </a:pPr>
            <a:r>
              <a:rPr lang="en-US" sz="4800" spc="95" dirty="0">
                <a:latin typeface="Ballpoint"/>
                <a:ea typeface="Ballpoint"/>
                <a:cs typeface="Ballpoint"/>
                <a:sym typeface="Ballpoint"/>
              </a:rPr>
              <a:t>4 year cycle</a:t>
            </a:r>
          </a:p>
          <a:p>
            <a:pPr marL="571500" indent="-571500">
              <a:spcBef>
                <a:spcPct val="0"/>
              </a:spcBef>
              <a:buFont typeface="Arial" panose="020B0604020202020204" pitchFamily="34" charset="0"/>
              <a:buChar char="•"/>
            </a:pPr>
            <a:endParaRPr lang="en-US" sz="4000" spc="95" dirty="0">
              <a:latin typeface="Ballpoint"/>
              <a:ea typeface="Ballpoint"/>
              <a:cs typeface="Ballpoint"/>
              <a:sym typeface="Ballpoint"/>
            </a:endParaRPr>
          </a:p>
          <a:p>
            <a:pPr>
              <a:lnSpc>
                <a:spcPct val="150000"/>
              </a:lnSpc>
              <a:spcBef>
                <a:spcPct val="0"/>
              </a:spcBef>
            </a:pPr>
            <a:endParaRPr lang="en-US" sz="4000" dirty="0">
              <a:solidFill>
                <a:srgbClr val="000000"/>
              </a:solidFill>
              <a:latin typeface="Ballpoint"/>
              <a:ea typeface="Ballpoint"/>
              <a:cs typeface="Ballpoint"/>
              <a:sym typeface="Ballpoint"/>
            </a:endParaRPr>
          </a:p>
          <a:p>
            <a:pPr>
              <a:lnSpc>
                <a:spcPct val="150000"/>
              </a:lnSpc>
              <a:spcBef>
                <a:spcPct val="0"/>
              </a:spcBef>
            </a:pPr>
            <a:endParaRPr lang="en-US" sz="2400" dirty="0">
              <a:solidFill>
                <a:srgbClr val="000000"/>
              </a:solidFill>
              <a:latin typeface="Ballpoint"/>
              <a:ea typeface="Ballpoint"/>
              <a:cs typeface="Ballpoint"/>
              <a:sym typeface="Ballpoint"/>
            </a:endParaRPr>
          </a:p>
          <a:p>
            <a:pPr marL="342900" indent="-342900">
              <a:lnSpc>
                <a:spcPct val="150000"/>
              </a:lnSpc>
              <a:spcBef>
                <a:spcPct val="0"/>
              </a:spcBef>
              <a:buFont typeface="Arial" panose="020B0604020202020204" pitchFamily="34" charset="0"/>
              <a:buChar char="•"/>
            </a:pPr>
            <a:endParaRPr lang="en-US" sz="4000" dirty="0">
              <a:solidFill>
                <a:srgbClr val="000000"/>
              </a:solidFill>
              <a:latin typeface="Ballpoint"/>
              <a:ea typeface="Ballpoint"/>
              <a:cs typeface="Ballpoint"/>
              <a:sym typeface="Ballpoint"/>
            </a:endParaRPr>
          </a:p>
        </p:txBody>
      </p:sp>
      <p:grpSp>
        <p:nvGrpSpPr>
          <p:cNvPr id="20" name="Group 3">
            <a:extLst>
              <a:ext uri="{FF2B5EF4-FFF2-40B4-BE49-F238E27FC236}">
                <a16:creationId xmlns:a16="http://schemas.microsoft.com/office/drawing/2014/main" id="{1BC50456-769F-5BA6-6F46-33A587E06BDD}"/>
              </a:ext>
            </a:extLst>
          </p:cNvPr>
          <p:cNvGrpSpPr/>
          <p:nvPr/>
        </p:nvGrpSpPr>
        <p:grpSpPr>
          <a:xfrm>
            <a:off x="304800" y="7041806"/>
            <a:ext cx="16721058" cy="2648620"/>
            <a:chOff x="0" y="-28575"/>
            <a:chExt cx="4593611" cy="1957852"/>
          </a:xfrm>
        </p:grpSpPr>
        <p:sp>
          <p:nvSpPr>
            <p:cNvPr id="21" name="Freeform 4">
              <a:extLst>
                <a:ext uri="{FF2B5EF4-FFF2-40B4-BE49-F238E27FC236}">
                  <a16:creationId xmlns:a16="http://schemas.microsoft.com/office/drawing/2014/main" id="{1DA7E802-44C4-11AB-1B12-4CE919759CDF}"/>
                </a:ext>
              </a:extLst>
            </p:cNvPr>
            <p:cNvSpPr/>
            <p:nvPr/>
          </p:nvSpPr>
          <p:spPr>
            <a:xfrm>
              <a:off x="2196349" y="8631"/>
              <a:ext cx="2397262" cy="1920646"/>
            </a:xfrm>
            <a:custGeom>
              <a:avLst/>
              <a:gdLst/>
              <a:ahLst/>
              <a:cxnLst/>
              <a:rect l="l" t="t" r="r" b="b"/>
              <a:pathLst>
                <a:path w="2071951" h="1674860">
                  <a:moveTo>
                    <a:pt x="19682" y="0"/>
                  </a:moveTo>
                  <a:lnTo>
                    <a:pt x="2052269" y="0"/>
                  </a:lnTo>
                  <a:cubicBezTo>
                    <a:pt x="2057489" y="0"/>
                    <a:pt x="2062496" y="2074"/>
                    <a:pt x="2066187" y="5765"/>
                  </a:cubicBezTo>
                  <a:cubicBezTo>
                    <a:pt x="2069878" y="9456"/>
                    <a:pt x="2071951" y="14462"/>
                    <a:pt x="2071951" y="19682"/>
                  </a:cubicBezTo>
                  <a:lnTo>
                    <a:pt x="2071951" y="1655178"/>
                  </a:lnTo>
                  <a:cubicBezTo>
                    <a:pt x="2071951" y="1660398"/>
                    <a:pt x="2069878" y="1665404"/>
                    <a:pt x="2066187" y="1669095"/>
                  </a:cubicBezTo>
                  <a:cubicBezTo>
                    <a:pt x="2062496" y="1672786"/>
                    <a:pt x="2057489" y="1674860"/>
                    <a:pt x="2052269" y="1674860"/>
                  </a:cubicBezTo>
                  <a:lnTo>
                    <a:pt x="19682" y="1674860"/>
                  </a:lnTo>
                  <a:cubicBezTo>
                    <a:pt x="14462" y="1674860"/>
                    <a:pt x="9456" y="1672786"/>
                    <a:pt x="5765" y="1669095"/>
                  </a:cubicBezTo>
                  <a:cubicBezTo>
                    <a:pt x="2074" y="1665404"/>
                    <a:pt x="0" y="1660398"/>
                    <a:pt x="0" y="1655178"/>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dirty="0"/>
            </a:p>
          </p:txBody>
        </p:sp>
        <p:sp>
          <p:nvSpPr>
            <p:cNvPr id="22" name="TextBox 5">
              <a:extLst>
                <a:ext uri="{FF2B5EF4-FFF2-40B4-BE49-F238E27FC236}">
                  <a16:creationId xmlns:a16="http://schemas.microsoft.com/office/drawing/2014/main" id="{B206EF51-1849-B804-8ACB-8D4479E4876D}"/>
                </a:ext>
              </a:extLst>
            </p:cNvPr>
            <p:cNvSpPr txBox="1"/>
            <p:nvPr/>
          </p:nvSpPr>
          <p:spPr>
            <a:xfrm>
              <a:off x="0" y="-28575"/>
              <a:ext cx="2071952" cy="1703435"/>
            </a:xfrm>
            <a:prstGeom prst="rect">
              <a:avLst/>
            </a:prstGeom>
          </p:spPr>
          <p:txBody>
            <a:bodyPr lIns="50800" tIns="50800" rIns="50800" bIns="50800" rtlCol="0" anchor="ctr"/>
            <a:lstStyle/>
            <a:p>
              <a:pPr algn="ctr">
                <a:lnSpc>
                  <a:spcPts val="2034"/>
                </a:lnSpc>
              </a:pPr>
              <a:endParaRPr/>
            </a:p>
          </p:txBody>
        </p:sp>
      </p:grpSp>
      <p:grpSp>
        <p:nvGrpSpPr>
          <p:cNvPr id="6" name="Group 3">
            <a:extLst>
              <a:ext uri="{FF2B5EF4-FFF2-40B4-BE49-F238E27FC236}">
                <a16:creationId xmlns:a16="http://schemas.microsoft.com/office/drawing/2014/main" id="{B2341D3D-355C-3F17-470A-5479598C4048}"/>
              </a:ext>
            </a:extLst>
          </p:cNvPr>
          <p:cNvGrpSpPr/>
          <p:nvPr/>
        </p:nvGrpSpPr>
        <p:grpSpPr>
          <a:xfrm>
            <a:off x="8377479" y="2549117"/>
            <a:ext cx="8648379" cy="4208958"/>
            <a:chOff x="-194061" y="-28575"/>
            <a:chExt cx="2504978" cy="2026578"/>
          </a:xfrm>
        </p:grpSpPr>
        <p:sp>
          <p:nvSpPr>
            <p:cNvPr id="7" name="Freeform 4">
              <a:extLst>
                <a:ext uri="{FF2B5EF4-FFF2-40B4-BE49-F238E27FC236}">
                  <a16:creationId xmlns:a16="http://schemas.microsoft.com/office/drawing/2014/main" id="{10737748-B877-9363-EF1A-1FEABA571029}"/>
                </a:ext>
              </a:extLst>
            </p:cNvPr>
            <p:cNvSpPr/>
            <p:nvPr/>
          </p:nvSpPr>
          <p:spPr>
            <a:xfrm>
              <a:off x="-194061" y="0"/>
              <a:ext cx="2504978" cy="1998003"/>
            </a:xfrm>
            <a:custGeom>
              <a:avLst/>
              <a:gdLst/>
              <a:ahLst/>
              <a:cxnLst/>
              <a:rect l="l" t="t" r="r" b="b"/>
              <a:pathLst>
                <a:path w="2071951" h="1674860">
                  <a:moveTo>
                    <a:pt x="19682" y="0"/>
                  </a:moveTo>
                  <a:lnTo>
                    <a:pt x="2052269" y="0"/>
                  </a:lnTo>
                  <a:cubicBezTo>
                    <a:pt x="2057489" y="0"/>
                    <a:pt x="2062496" y="2074"/>
                    <a:pt x="2066187" y="5765"/>
                  </a:cubicBezTo>
                  <a:cubicBezTo>
                    <a:pt x="2069878" y="9456"/>
                    <a:pt x="2071951" y="14462"/>
                    <a:pt x="2071951" y="19682"/>
                  </a:cubicBezTo>
                  <a:lnTo>
                    <a:pt x="2071951" y="1655178"/>
                  </a:lnTo>
                  <a:cubicBezTo>
                    <a:pt x="2071951" y="1660398"/>
                    <a:pt x="2069878" y="1665404"/>
                    <a:pt x="2066187" y="1669095"/>
                  </a:cubicBezTo>
                  <a:cubicBezTo>
                    <a:pt x="2062496" y="1672786"/>
                    <a:pt x="2057489" y="1674860"/>
                    <a:pt x="2052269" y="1674860"/>
                  </a:cubicBezTo>
                  <a:lnTo>
                    <a:pt x="19682" y="1674860"/>
                  </a:lnTo>
                  <a:cubicBezTo>
                    <a:pt x="14462" y="1674860"/>
                    <a:pt x="9456" y="1672786"/>
                    <a:pt x="5765" y="1669095"/>
                  </a:cubicBezTo>
                  <a:cubicBezTo>
                    <a:pt x="2074" y="1665404"/>
                    <a:pt x="0" y="1660398"/>
                    <a:pt x="0" y="1655178"/>
                  </a:cubicBezTo>
                  <a:lnTo>
                    <a:pt x="0" y="19682"/>
                  </a:lnTo>
                  <a:cubicBezTo>
                    <a:pt x="0" y="14462"/>
                    <a:pt x="2074" y="9456"/>
                    <a:pt x="5765" y="5765"/>
                  </a:cubicBezTo>
                  <a:cubicBezTo>
                    <a:pt x="9456" y="2074"/>
                    <a:pt x="14462" y="0"/>
                    <a:pt x="19682" y="0"/>
                  </a:cubicBezTo>
                  <a:close/>
                </a:path>
              </a:pathLst>
            </a:custGeom>
            <a:solidFill>
              <a:srgbClr val="000000">
                <a:alpha val="0"/>
              </a:srgbClr>
            </a:solidFill>
            <a:ln w="76200" cap="sq">
              <a:solidFill>
                <a:srgbClr val="3C90C2"/>
              </a:solidFill>
              <a:prstDash val="solid"/>
              <a:miter/>
            </a:ln>
          </p:spPr>
          <p:txBody>
            <a:bodyPr/>
            <a:lstStyle/>
            <a:p>
              <a:endParaRPr lang="en-US"/>
            </a:p>
          </p:txBody>
        </p:sp>
        <p:sp>
          <p:nvSpPr>
            <p:cNvPr id="8" name="TextBox 5">
              <a:extLst>
                <a:ext uri="{FF2B5EF4-FFF2-40B4-BE49-F238E27FC236}">
                  <a16:creationId xmlns:a16="http://schemas.microsoft.com/office/drawing/2014/main" id="{6ED9380B-C9E2-C700-8768-1633074C272F}"/>
                </a:ext>
              </a:extLst>
            </p:cNvPr>
            <p:cNvSpPr txBox="1"/>
            <p:nvPr/>
          </p:nvSpPr>
          <p:spPr>
            <a:xfrm>
              <a:off x="0" y="-28575"/>
              <a:ext cx="2071952" cy="1703435"/>
            </a:xfrm>
            <a:prstGeom prst="rect">
              <a:avLst/>
            </a:prstGeom>
          </p:spPr>
          <p:txBody>
            <a:bodyPr lIns="50800" tIns="50800" rIns="50800" bIns="50800" rtlCol="0" anchor="ctr"/>
            <a:lstStyle/>
            <a:p>
              <a:pPr algn="ctr">
                <a:lnSpc>
                  <a:spcPts val="2034"/>
                </a:lnSpc>
              </a:pPr>
              <a:endParaRPr/>
            </a:p>
          </p:txBody>
        </p:sp>
      </p:grpSp>
      <p:sp>
        <p:nvSpPr>
          <p:cNvPr id="23" name="Content Placeholder 2">
            <a:extLst>
              <a:ext uri="{FF2B5EF4-FFF2-40B4-BE49-F238E27FC236}">
                <a16:creationId xmlns:a16="http://schemas.microsoft.com/office/drawing/2014/main" id="{E8694615-1907-20A6-F990-6490AA6B91AD}"/>
              </a:ext>
            </a:extLst>
          </p:cNvPr>
          <p:cNvSpPr txBox="1">
            <a:spLocks/>
          </p:cNvSpPr>
          <p:nvPr/>
        </p:nvSpPr>
        <p:spPr>
          <a:xfrm>
            <a:off x="8377475" y="2713656"/>
            <a:ext cx="8648379" cy="4010714"/>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Font typeface="Arial" pitchFamily="34" charset="0"/>
              <a:buNone/>
            </a:pPr>
            <a:r>
              <a:rPr lang="en-US" sz="7000" spc="95" dirty="0">
                <a:latin typeface="Ballpoint"/>
              </a:rPr>
              <a:t>Identified Students</a:t>
            </a:r>
          </a:p>
          <a:p>
            <a:pPr lvl="1">
              <a:buFont typeface="Arial" pitchFamily="34" charset="0"/>
              <a:buChar char="•"/>
            </a:pPr>
            <a:r>
              <a:rPr lang="en-US" sz="5700" spc="95" dirty="0">
                <a:latin typeface="Ballpoint"/>
              </a:rPr>
              <a:t>DCMP Students</a:t>
            </a:r>
          </a:p>
          <a:p>
            <a:pPr lvl="1">
              <a:buFont typeface="Arial" pitchFamily="34" charset="0"/>
              <a:buChar char="•"/>
            </a:pPr>
            <a:r>
              <a:rPr lang="en-US" sz="5700" spc="95" dirty="0">
                <a:latin typeface="Ballpoint"/>
              </a:rPr>
              <a:t>DCMP Extension Students</a:t>
            </a:r>
          </a:p>
          <a:p>
            <a:pPr lvl="1">
              <a:buFont typeface="Arial" pitchFamily="34" charset="0"/>
              <a:buChar char="•"/>
            </a:pPr>
            <a:r>
              <a:rPr lang="en-US" sz="5700" spc="95" dirty="0">
                <a:latin typeface="Ballpoint"/>
              </a:rPr>
              <a:t>Other Categorically eligible Students</a:t>
            </a:r>
          </a:p>
          <a:p>
            <a:pPr marL="457200" lvl="1" indent="0">
              <a:buFont typeface="Arial" pitchFamily="34" charset="0"/>
              <a:buNone/>
            </a:pPr>
            <a:r>
              <a:rPr lang="en-US" sz="5700" spc="95" dirty="0">
                <a:latin typeface="Ballpoint"/>
              </a:rPr>
              <a:t>	homeless-migrant-foster-runaway-    	</a:t>
            </a:r>
            <a:r>
              <a:rPr lang="en-US" sz="5700" spc="95" dirty="0" err="1">
                <a:latin typeface="Ballpoint"/>
              </a:rPr>
              <a:t>headstart</a:t>
            </a:r>
            <a:r>
              <a:rPr lang="en-US" sz="5700" spc="95" dirty="0">
                <a:latin typeface="Ballpoint"/>
              </a:rPr>
              <a:t>/</a:t>
            </a:r>
            <a:r>
              <a:rPr lang="en-US" sz="5700" spc="95" dirty="0" err="1">
                <a:latin typeface="Ballpoint"/>
              </a:rPr>
              <a:t>evenstart</a:t>
            </a:r>
            <a:r>
              <a:rPr lang="en-US" sz="5700" spc="95" dirty="0">
                <a:latin typeface="Ballpoint"/>
              </a:rPr>
              <a:t>  </a:t>
            </a:r>
          </a:p>
        </p:txBody>
      </p:sp>
      <p:sp>
        <p:nvSpPr>
          <p:cNvPr id="24" name="TextBox 23">
            <a:extLst>
              <a:ext uri="{FF2B5EF4-FFF2-40B4-BE49-F238E27FC236}">
                <a16:creationId xmlns:a16="http://schemas.microsoft.com/office/drawing/2014/main" id="{2B47FE43-7098-5712-C86F-408967467060}"/>
              </a:ext>
            </a:extLst>
          </p:cNvPr>
          <p:cNvSpPr txBox="1"/>
          <p:nvPr/>
        </p:nvSpPr>
        <p:spPr>
          <a:xfrm>
            <a:off x="8408119" y="7395501"/>
            <a:ext cx="3970637" cy="846386"/>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900" i="0" u="none" strike="noStrike" kern="1200" cap="none" spc="95" normalizeH="0" baseline="0" noProof="0" dirty="0">
                <a:ln>
                  <a:noFill/>
                </a:ln>
                <a:solidFill>
                  <a:prstClr val="black"/>
                </a:solidFill>
                <a:effectLst/>
                <a:uLnTx/>
                <a:uFillTx/>
                <a:latin typeface="Ballpoint"/>
                <a:ea typeface="+mn-ea"/>
                <a:cs typeface="+mn-cs"/>
              </a:rPr>
              <a:t>Identified Students</a:t>
            </a:r>
          </a:p>
        </p:txBody>
      </p:sp>
      <p:sp>
        <p:nvSpPr>
          <p:cNvPr id="25" name="AutoShape 13">
            <a:extLst>
              <a:ext uri="{FF2B5EF4-FFF2-40B4-BE49-F238E27FC236}">
                <a16:creationId xmlns:a16="http://schemas.microsoft.com/office/drawing/2014/main" id="{EF523519-F941-7145-85BA-1A1FCA98A5AE}"/>
              </a:ext>
            </a:extLst>
          </p:cNvPr>
          <p:cNvSpPr/>
          <p:nvPr/>
        </p:nvSpPr>
        <p:spPr>
          <a:xfrm>
            <a:off x="8490253" y="8381138"/>
            <a:ext cx="3769518" cy="0"/>
          </a:xfrm>
          <a:prstGeom prst="line">
            <a:avLst/>
          </a:prstGeom>
          <a:ln w="50800" cap="flat">
            <a:solidFill>
              <a:srgbClr val="008100"/>
            </a:solidFill>
            <a:prstDash val="solid"/>
            <a:headEnd type="none" w="sm" len="sm"/>
            <a:tailEnd type="none" w="sm" len="sm"/>
          </a:ln>
        </p:spPr>
        <p:txBody>
          <a:bodyPr/>
          <a:lstStyle/>
          <a:p>
            <a:endParaRPr lang="en-US"/>
          </a:p>
        </p:txBody>
      </p:sp>
      <p:sp>
        <p:nvSpPr>
          <p:cNvPr id="26" name="TextBox 25">
            <a:extLst>
              <a:ext uri="{FF2B5EF4-FFF2-40B4-BE49-F238E27FC236}">
                <a16:creationId xmlns:a16="http://schemas.microsoft.com/office/drawing/2014/main" id="{88B90212-EDD4-5093-73B2-BED07D734AC2}"/>
              </a:ext>
            </a:extLst>
          </p:cNvPr>
          <p:cNvSpPr txBox="1"/>
          <p:nvPr/>
        </p:nvSpPr>
        <p:spPr>
          <a:xfrm>
            <a:off x="8182615" y="8416083"/>
            <a:ext cx="4123036" cy="830997"/>
          </a:xfrm>
          <a:prstGeom prst="rect">
            <a:avLst/>
          </a:prstGeom>
          <a:noFill/>
        </p:spPr>
        <p:txBody>
          <a:bodyPr wrap="square" rtlCol="0">
            <a:spAutoFit/>
          </a:bodyPr>
          <a:lstStyle/>
          <a:p>
            <a:pPr algn="ctr"/>
            <a:r>
              <a:rPr lang="en-US" sz="4800" dirty="0">
                <a:latin typeface="Ballpoint" panose="020B0604020202020204" charset="0"/>
              </a:rPr>
              <a:t>Enrolled Students</a:t>
            </a:r>
          </a:p>
        </p:txBody>
      </p:sp>
      <p:sp>
        <p:nvSpPr>
          <p:cNvPr id="27" name="TextBox 26">
            <a:extLst>
              <a:ext uri="{FF2B5EF4-FFF2-40B4-BE49-F238E27FC236}">
                <a16:creationId xmlns:a16="http://schemas.microsoft.com/office/drawing/2014/main" id="{499B0F74-6490-13CE-2B3A-E5E11230D462}"/>
              </a:ext>
            </a:extLst>
          </p:cNvPr>
          <p:cNvSpPr txBox="1"/>
          <p:nvPr/>
        </p:nvSpPr>
        <p:spPr>
          <a:xfrm>
            <a:off x="12259770" y="7642475"/>
            <a:ext cx="906164" cy="1569660"/>
          </a:xfrm>
          <a:prstGeom prst="rect">
            <a:avLst/>
          </a:prstGeom>
          <a:noFill/>
        </p:spPr>
        <p:txBody>
          <a:bodyPr wrap="square" rtlCol="0">
            <a:spAutoFit/>
          </a:bodyPr>
          <a:lstStyle/>
          <a:p>
            <a:r>
              <a:rPr lang="en-US" sz="9600" dirty="0">
                <a:solidFill>
                  <a:schemeClr val="accent3">
                    <a:lumMod val="75000"/>
                  </a:schemeClr>
                </a:solidFill>
              </a:rPr>
              <a:t>X</a:t>
            </a:r>
          </a:p>
        </p:txBody>
      </p:sp>
      <p:sp>
        <p:nvSpPr>
          <p:cNvPr id="28" name="TextBox 27">
            <a:extLst>
              <a:ext uri="{FF2B5EF4-FFF2-40B4-BE49-F238E27FC236}">
                <a16:creationId xmlns:a16="http://schemas.microsoft.com/office/drawing/2014/main" id="{3E14D055-CAA3-87AF-E819-E8FF6D6302C8}"/>
              </a:ext>
            </a:extLst>
          </p:cNvPr>
          <p:cNvSpPr txBox="1"/>
          <p:nvPr/>
        </p:nvSpPr>
        <p:spPr>
          <a:xfrm>
            <a:off x="12963168" y="7729562"/>
            <a:ext cx="1210031" cy="1323439"/>
          </a:xfrm>
          <a:prstGeom prst="rect">
            <a:avLst/>
          </a:prstGeom>
          <a:noFill/>
        </p:spPr>
        <p:txBody>
          <a:bodyPr wrap="square" rtlCol="0">
            <a:spAutoFit/>
          </a:bodyPr>
          <a:lstStyle/>
          <a:p>
            <a:r>
              <a:rPr lang="en-US" sz="8000" dirty="0">
                <a:latin typeface="Ballpoint" panose="020B0604020202020204" charset="0"/>
              </a:rPr>
              <a:t>100</a:t>
            </a:r>
          </a:p>
        </p:txBody>
      </p:sp>
      <p:sp>
        <p:nvSpPr>
          <p:cNvPr id="29" name="TextBox 28">
            <a:extLst>
              <a:ext uri="{FF2B5EF4-FFF2-40B4-BE49-F238E27FC236}">
                <a16:creationId xmlns:a16="http://schemas.microsoft.com/office/drawing/2014/main" id="{953FEE24-FF85-EDEF-0D7B-13284D54DC72}"/>
              </a:ext>
            </a:extLst>
          </p:cNvPr>
          <p:cNvSpPr txBox="1"/>
          <p:nvPr/>
        </p:nvSpPr>
        <p:spPr>
          <a:xfrm>
            <a:off x="14443977" y="7719418"/>
            <a:ext cx="2286000" cy="1323439"/>
          </a:xfrm>
          <a:prstGeom prst="rect">
            <a:avLst/>
          </a:prstGeom>
          <a:noFill/>
        </p:spPr>
        <p:txBody>
          <a:bodyPr wrap="square" rtlCol="0">
            <a:spAutoFit/>
          </a:bodyPr>
          <a:lstStyle/>
          <a:p>
            <a:r>
              <a:rPr lang="en-US" sz="8000" dirty="0"/>
              <a:t>= ISP</a:t>
            </a:r>
          </a:p>
        </p:txBody>
      </p:sp>
      <p:sp>
        <p:nvSpPr>
          <p:cNvPr id="10" name="Freeform 8">
            <a:extLst>
              <a:ext uri="{FF2B5EF4-FFF2-40B4-BE49-F238E27FC236}">
                <a16:creationId xmlns:a16="http://schemas.microsoft.com/office/drawing/2014/main" id="{401EE180-9142-060E-456B-8B52BE20C1F1}"/>
              </a:ext>
            </a:extLst>
          </p:cNvPr>
          <p:cNvSpPr/>
          <p:nvPr/>
        </p:nvSpPr>
        <p:spPr>
          <a:xfrm>
            <a:off x="4738628" y="6950977"/>
            <a:ext cx="3298250" cy="3092253"/>
          </a:xfrm>
          <a:custGeom>
            <a:avLst/>
            <a:gdLst/>
            <a:ahLst/>
            <a:cxnLst/>
            <a:rect l="l" t="t" r="r" b="b"/>
            <a:pathLst>
              <a:path w="3088477" h="3079366">
                <a:moveTo>
                  <a:pt x="0" y="0"/>
                </a:moveTo>
                <a:lnTo>
                  <a:pt x="3088477" y="0"/>
                </a:lnTo>
                <a:lnTo>
                  <a:pt x="3088477" y="3079366"/>
                </a:lnTo>
                <a:lnTo>
                  <a:pt x="0" y="307936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2036</TotalTime>
  <Words>4671</Words>
  <Application>Microsoft Office PowerPoint</Application>
  <PresentationFormat>Custom</PresentationFormat>
  <Paragraphs>437</Paragraphs>
  <Slides>29</Slides>
  <Notes>29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3" baseType="lpstr">
      <vt:lpstr>Open Sans</vt:lpstr>
      <vt:lpstr>Times New Roman</vt:lpstr>
      <vt:lpstr>Aptos</vt:lpstr>
      <vt:lpstr>Segoe UI Symbol</vt:lpstr>
      <vt:lpstr>Symbol</vt:lpstr>
      <vt:lpstr>Ballpoint</vt:lpstr>
      <vt:lpstr>Calibri</vt:lpstr>
      <vt:lpstr>Wingdings</vt:lpstr>
      <vt:lpstr>Courier New</vt:lpstr>
      <vt:lpstr>Arial</vt:lpstr>
      <vt:lpstr>Canva Sans</vt:lpstr>
      <vt:lpstr>Canva Sans Bold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Free Meals</dc:title>
  <dc:creator>Caitlyn Parry</dc:creator>
  <cp:lastModifiedBy>Shannon Magill</cp:lastModifiedBy>
  <cp:revision>46</cp:revision>
  <dcterms:created xsi:type="dcterms:W3CDTF">2006-08-16T00:00:00Z</dcterms:created>
  <dcterms:modified xsi:type="dcterms:W3CDTF">2025-06-11T19:03:29Z</dcterms:modified>
  <dc:identifier>DAGkD5WHn2E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3B691465-2B2D-4FDB-A959-78F2AD518F0F</vt:lpwstr>
  </property>
  <property fmtid="{D5CDD505-2E9C-101B-9397-08002B2CF9AE}" pid="3" name="ArticulatePath">
    <vt:lpwstr>Edited Universal Meals Webinar</vt:lpwstr>
  </property>
</Properties>
</file>