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5"/>
  </p:notesMasterIdLst>
  <p:sldIdLst>
    <p:sldId id="971" r:id="rId5"/>
    <p:sldId id="1541" r:id="rId6"/>
    <p:sldId id="935" r:id="rId7"/>
    <p:sldId id="1567" r:id="rId8"/>
    <p:sldId id="1577" r:id="rId9"/>
    <p:sldId id="889" r:id="rId10"/>
    <p:sldId id="1564" r:id="rId11"/>
    <p:sldId id="1565" r:id="rId12"/>
    <p:sldId id="1566" r:id="rId13"/>
    <p:sldId id="1563" r:id="rId14"/>
    <p:sldId id="1573" r:id="rId15"/>
    <p:sldId id="1571" r:id="rId16"/>
    <p:sldId id="1572" r:id="rId17"/>
    <p:sldId id="1574" r:id="rId18"/>
    <p:sldId id="1576" r:id="rId19"/>
    <p:sldId id="1568" r:id="rId20"/>
    <p:sldId id="1569" r:id="rId21"/>
    <p:sldId id="931" r:id="rId22"/>
    <p:sldId id="270" r:id="rId23"/>
    <p:sldId id="271"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87C88E-A1E0-8EF0-51DA-B2125745AF34}" name="Amy Losee" initials="AL" userId="S::Amy.Losee@nysed.gov::b74d5aaa-8dce-4510-ac2f-ebd5a5766a93" providerId="AD"/>
  <p188:author id="{14C595B1-D093-7FB4-03AE-C0E4059B63DE}" name="Meghan Lanzetta" initials="ML" userId="S::Meghan.Lanzetta@nysed.gov::f69d8949-4477-4f9a-bb2f-2a7b5dbf781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8047"/>
    <a:srgbClr val="94B6D2"/>
    <a:srgbClr val="2683C6"/>
    <a:srgbClr val="42BA97"/>
    <a:srgbClr val="00C089"/>
    <a:srgbClr val="8AD4F1"/>
    <a:srgbClr val="DBF2EB"/>
    <a:srgbClr val="9EDBCA"/>
    <a:srgbClr val="C6EAE0"/>
    <a:srgbClr val="D1FF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2" autoAdjust="0"/>
    <p:restoredTop sz="54578" autoAdjust="0"/>
  </p:normalViewPr>
  <p:slideViewPr>
    <p:cSldViewPr snapToGrid="0">
      <p:cViewPr varScale="1">
        <p:scale>
          <a:sx n="88" d="100"/>
          <a:sy n="88" d="100"/>
        </p:scale>
        <p:origin x="120" y="66"/>
      </p:cViewPr>
      <p:guideLst/>
    </p:cSldViewPr>
  </p:slideViewPr>
  <p:notesTextViewPr>
    <p:cViewPr>
      <p:scale>
        <a:sx n="1" d="1"/>
        <a:sy n="1" d="1"/>
      </p:scale>
      <p:origin x="0" y="0"/>
    </p:cViewPr>
  </p:notesTextViewPr>
  <p:notesViewPr>
    <p:cSldViewPr snapToGrid="0">
      <p:cViewPr varScale="1">
        <p:scale>
          <a:sx n="117" d="100"/>
          <a:sy n="117" d="100"/>
        </p:scale>
        <p:origin x="165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471332B-4775-4A53-A76E-EDC3691E5D7C}" type="datetimeFigureOut">
              <a:rPr lang="en-US" smtClean="0"/>
              <a:t>9/19/2023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2F88A5E-6720-4B5E-8A84-3AD91462411B}" type="slidenum">
              <a:rPr lang="en-US" smtClean="0"/>
              <a:t>‹#›</a:t>
            </a:fld>
            <a:endParaRPr lang="en-US"/>
          </a:p>
        </p:txBody>
      </p:sp>
    </p:spTree>
    <p:extLst>
      <p:ext uri="{BB962C8B-B14F-4D97-AF65-F5344CB8AC3E}">
        <p14:creationId xmlns:p14="http://schemas.microsoft.com/office/powerpoint/2010/main" val="363633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ysteach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Cambria" panose="02040503050406030204" pitchFamily="18" charset="0"/>
                <a:ea typeface="Cambria" panose="02040503050406030204" pitchFamily="18" charset="0"/>
              </a:rPr>
              <a:t>Welcome to the Eligibility webinar, hosted by the New York State Education Department Office of Child Nutrition. </a:t>
            </a:r>
          </a:p>
          <a:p>
            <a:pPr defTabSz="948507">
              <a:defRPr/>
            </a:pPr>
            <a:endParaRPr lang="en-US" b="0" i="1" dirty="0">
              <a:solidFill>
                <a:srgbClr val="525252"/>
              </a:solidFill>
              <a:effectLst/>
              <a:latin typeface="Cambria" panose="02040503050406030204" pitchFamily="18" charset="0"/>
              <a:ea typeface="Cambria" panose="02040503050406030204" pitchFamily="18" charset="0"/>
            </a:endParaRPr>
          </a:p>
          <a:p>
            <a:pPr defTabSz="948507">
              <a:defRPr/>
            </a:pPr>
            <a:r>
              <a:rPr lang="en-US" b="0" i="1" dirty="0">
                <a:solidFill>
                  <a:srgbClr val="525252"/>
                </a:solidFill>
                <a:effectLst/>
                <a:latin typeface="Cambria" panose="02040503050406030204" pitchFamily="18" charset="0"/>
                <a:ea typeface="Cambria" panose="02040503050406030204" pitchFamily="18" charset="0"/>
              </a:rPr>
              <a:t>Following today’s presentation, you will receive an email containing the slides for today’s webinar.  If you do not receive them, please email CNTraining@nysed.gov </a:t>
            </a:r>
          </a:p>
          <a:p>
            <a:pPr defTabSz="948507">
              <a:defRPr/>
            </a:pPr>
            <a:endParaRPr lang="en-US" b="0" i="1" dirty="0">
              <a:solidFill>
                <a:srgbClr val="525252"/>
              </a:solidFill>
              <a:effectLst/>
              <a:latin typeface="Cambria" panose="02040503050406030204" pitchFamily="18" charset="0"/>
              <a:ea typeface="Cambria" panose="02040503050406030204" pitchFamily="18" charset="0"/>
            </a:endParaRPr>
          </a:p>
          <a:p>
            <a:pPr defTabSz="948507">
              <a:defRPr/>
            </a:pPr>
            <a:r>
              <a:rPr lang="en-US" b="0" i="0" dirty="0">
                <a:solidFill>
                  <a:srgbClr val="525252"/>
                </a:solidFill>
                <a:effectLst/>
                <a:latin typeface="Cambria" panose="02040503050406030204" pitchFamily="18" charset="0"/>
                <a:ea typeface="Cambria" panose="02040503050406030204" pitchFamily="18" charset="0"/>
              </a:rPr>
              <a:t>A copy of the webinar will also be posted and available on the CN website. As always, if you have any questions, please contact your Child Nutrition Program Representative or email CN@nysed.gov. </a:t>
            </a:r>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632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0" dirty="0"/>
          </a:p>
          <a:p>
            <a:pPr>
              <a:spcBef>
                <a:spcPct val="0"/>
              </a:spcBef>
            </a:pPr>
            <a:r>
              <a:rPr lang="en-US" b="0" dirty="0"/>
              <a:t>There </a:t>
            </a:r>
            <a:r>
              <a:rPr lang="en-US" b="0" baseline="0" dirty="0"/>
              <a:t>are two methods of determining eligibility. The first method</a:t>
            </a:r>
            <a:r>
              <a:rPr lang="en-US" b="0" dirty="0"/>
              <a:t> is </a:t>
            </a:r>
            <a:r>
              <a:rPr lang="en-US" b="0" baseline="0" dirty="0"/>
              <a:t>Categorical eligibility which include Direct Certification and “Other Source” categorical eligible.</a:t>
            </a:r>
            <a:r>
              <a:rPr lang="en-US" b="0" dirty="0"/>
              <a:t> </a:t>
            </a:r>
          </a:p>
          <a:p>
            <a:pPr>
              <a:spcBef>
                <a:spcPct val="0"/>
              </a:spcBef>
            </a:pPr>
            <a:endParaRPr lang="en-US" b="0" dirty="0"/>
          </a:p>
          <a:p>
            <a:pPr>
              <a:spcBef>
                <a:spcPct val="0"/>
              </a:spcBef>
            </a:pPr>
            <a:r>
              <a:rPr lang="en-US" b="0" dirty="0"/>
              <a:t>The second method is free and reduced-price income </a:t>
            </a:r>
            <a:r>
              <a:rPr lang="en-US" b="0" baseline="0" dirty="0"/>
              <a:t>applications which include categorical applications and income applications. Categorical applications are reviewed based on SNAP, TANF, FDPPIR case numbers or foster eligibility. Income Applications are approved based on household income and family size. </a:t>
            </a:r>
            <a:endParaRPr lang="en-US" dirty="0"/>
          </a:p>
          <a:p>
            <a:pPr>
              <a:spcBef>
                <a:spcPct val="0"/>
              </a:spcBef>
            </a:pPr>
            <a:endParaRPr lang="en-US" dirty="0"/>
          </a:p>
          <a:p>
            <a:pPr>
              <a:spcBef>
                <a:spcPct val="0"/>
              </a:spcBef>
            </a:pPr>
            <a:r>
              <a:rPr lang="en-US" dirty="0"/>
              <a:t>SFAs must track how students are deemed eligible for free or reduced-price meals, for example categorical (SNAP or Medi) or application. </a:t>
            </a:r>
            <a:endParaRPr lang="en-US" sz="1500" dirty="0"/>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9261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25" y="198438"/>
            <a:ext cx="4298950" cy="2417762"/>
          </a:xfrm>
        </p:spPr>
      </p:sp>
      <p:sp>
        <p:nvSpPr>
          <p:cNvPr id="3" name="Notes Placeholder 2"/>
          <p:cNvSpPr>
            <a:spLocks noGrp="1"/>
          </p:cNvSpPr>
          <p:nvPr>
            <p:ph type="body" idx="1"/>
          </p:nvPr>
        </p:nvSpPr>
        <p:spPr>
          <a:xfrm>
            <a:off x="731520" y="2711023"/>
            <a:ext cx="5852160" cy="7408500"/>
          </a:xfrm>
        </p:spPr>
        <p:txBody>
          <a:bodyPr/>
          <a:lstStyle/>
          <a:p>
            <a:pPr lvl="0"/>
            <a:r>
              <a:rPr lang="en-US" sz="1100" dirty="0"/>
              <a:t>Direct Certification provides increased access to free meals for children entitled to receive free meal benefits and allow for more accurate reporting, better policy and decision making at the local, State and federal levels. </a:t>
            </a:r>
          </a:p>
          <a:p>
            <a:pPr lvl="0"/>
            <a:endParaRPr lang="en-US" sz="1100" u="sng" dirty="0"/>
          </a:p>
          <a:p>
            <a:r>
              <a:rPr lang="en-US" sz="1100" dirty="0"/>
              <a:t>The State Match feature provides users with access to direct certification data including the Supplemental Nutrition Assistance Program(SNAP) and certain thresholds for Medicaid matched to New York State student records through the New York State Student Identification System known as NYSSIS. The NYSSIS system is already in-use by school personnel responsible for assigning unique IDs to students.  </a:t>
            </a:r>
          </a:p>
          <a:p>
            <a:r>
              <a:rPr lang="en-US" sz="1100" b="1" dirty="0"/>
              <a:t> </a:t>
            </a:r>
          </a:p>
          <a:p>
            <a:r>
              <a:rPr lang="en-US" sz="1100" dirty="0"/>
              <a:t>Sed receives SNAP and certain Medicaid data monthly from State partners which is matched to the SFA’s enrollment in NYSSIS.  </a:t>
            </a:r>
          </a:p>
          <a:p>
            <a:r>
              <a:rPr lang="en-US" sz="1100" dirty="0"/>
              <a:t> </a:t>
            </a:r>
          </a:p>
          <a:p>
            <a:r>
              <a:rPr lang="en-US" sz="1100" dirty="0"/>
              <a:t>Students must have a NYSSIS ID in order to conduct the state match.  Students who do not have a NYSSIS ID can be searched using the roster upload feature where one student at a time or an entire roster can be uploaded to match to Direct Certification data.  </a:t>
            </a:r>
          </a:p>
          <a:p>
            <a:endParaRPr lang="en-US" sz="1100" dirty="0"/>
          </a:p>
          <a:p>
            <a:r>
              <a:rPr lang="en-US" sz="1100" dirty="0"/>
              <a:t>You can access the direct certification data by clicking the “Business Portal” link on the Child Nutrition Knowledge Center website.  This will take you to the NYSED Application Business Portal website.  This is a site separate from the Child Nutrition Knowledge Center and requires another user id and password separate from the one you use for CNMS.  </a:t>
            </a:r>
          </a:p>
          <a:p>
            <a:endParaRPr lang="en-US" sz="1100" dirty="0"/>
          </a:p>
          <a:p>
            <a:r>
              <a:rPr lang="en-US" sz="1100" dirty="0"/>
              <a:t>A Delegated Administrator in your district will have to create an account and grant entitlements for this application. If you do not know who the delegated administrator is in your district, please reach out to your Child Nutrition representative.</a:t>
            </a:r>
            <a:endParaRPr lang="en-US" sz="1100" b="1" dirty="0">
              <a:solidFill>
                <a:srgbClr val="C00000"/>
              </a:solidFill>
            </a:endParaRPr>
          </a:p>
          <a:p>
            <a:endParaRPr lang="en-US" sz="1100" dirty="0"/>
          </a:p>
          <a:p>
            <a:r>
              <a:rPr lang="en-US" sz="1100" dirty="0"/>
              <a:t>A tutorial is on the CN website navigating and matching students via the NYSSIS system is available on the Child Nutrition Knowledge Center under the Training tab</a:t>
            </a:r>
          </a:p>
          <a:p>
            <a:endParaRPr lang="en-US" sz="1100" dirty="0"/>
          </a:p>
          <a:p>
            <a:pPr defTabSz="948507"/>
            <a:r>
              <a:rPr lang="en-US" sz="1100" dirty="0"/>
              <a:t>All public and nonpublic schools that participate in the National School Lunch Program and/or  School Breakfast Program are required to complete the DCMP.  </a:t>
            </a:r>
          </a:p>
          <a:p>
            <a:pPr defTabSz="948507"/>
            <a:r>
              <a:rPr lang="en-US" sz="1100" dirty="0"/>
              <a:t>SFAs using standard counting and claiming must conduct DCMP a minimum of three times a year: </a:t>
            </a:r>
          </a:p>
          <a:p>
            <a:pPr defTabSz="948507"/>
            <a:r>
              <a:rPr lang="en-US" sz="1100" dirty="0"/>
              <a:t>Once as close to the beginning of the school year as possible; </a:t>
            </a:r>
          </a:p>
          <a:p>
            <a:pPr defTabSz="948507"/>
            <a:r>
              <a:rPr lang="en-US" sz="1100" dirty="0"/>
              <a:t>Another by or near November 30 </a:t>
            </a:r>
          </a:p>
          <a:p>
            <a:pPr defTabSz="948507"/>
            <a:r>
              <a:rPr lang="en-US" sz="1100" dirty="0"/>
              <a:t>And the third by or near February 28.</a:t>
            </a:r>
          </a:p>
          <a:p>
            <a:pPr defTabSz="948507">
              <a:defRPr/>
            </a:pPr>
            <a:r>
              <a:rPr lang="en-US" sz="1100" dirty="0"/>
              <a:t>SFAs implementing the CEP district-wide or Provision 2 must conduct the DCMP once annually. </a:t>
            </a:r>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9211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If one child in the household receives benefits through an assistance program all students living in the household are eligible for free school meals, regardless of whether the children are related.</a:t>
            </a:r>
          </a:p>
          <a:p>
            <a:pPr defTabSz="966529">
              <a:defRPr/>
            </a:pPr>
            <a:endParaRPr lang="en-US" b="1" dirty="0"/>
          </a:p>
          <a:p>
            <a:pPr marL="0" lvl="1" defTabSz="966529">
              <a:defRPr/>
            </a:pPr>
            <a:r>
              <a:rPr lang="en-US" dirty="0"/>
              <a:t>To extend eligibility, the SFA may use school enrollment records to identify additional children that live in the same household as a child identified through the DCMP.</a:t>
            </a:r>
          </a:p>
          <a:p>
            <a:pPr marL="0" lvl="1" defTabSz="966529">
              <a:defRPr/>
            </a:pPr>
            <a:endParaRPr lang="en-US" dirty="0"/>
          </a:p>
          <a:p>
            <a:pPr>
              <a:lnSpc>
                <a:spcPct val="90000"/>
              </a:lnSpc>
              <a:defRPr/>
            </a:pPr>
            <a:r>
              <a:rPr lang="en-US" dirty="0"/>
              <a:t>If a student has been identified as living in the same household as a student that has been directly certified, the SFA will need to keep the enrollment records on file and provide free meal benefits without further application. </a:t>
            </a:r>
          </a:p>
          <a:p>
            <a:pPr>
              <a:lnSpc>
                <a:spcPct val="90000"/>
              </a:lnSpc>
              <a:defRPr/>
            </a:pPr>
            <a:endParaRPr lang="en-US" dirty="0"/>
          </a:p>
          <a:p>
            <a:pPr>
              <a:lnSpc>
                <a:spcPct val="90000"/>
              </a:lnSpc>
              <a:defRPr/>
            </a:pPr>
            <a:r>
              <a:rPr lang="en-US" dirty="0"/>
              <a:t>The students who qualify as having extended eligibility are considered directly certified extensions for reporting purposes.</a:t>
            </a:r>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9805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109538"/>
            <a:ext cx="5759450" cy="3240087"/>
          </a:xfrm>
        </p:spPr>
      </p:sp>
      <p:sp>
        <p:nvSpPr>
          <p:cNvPr id="3" name="Notes Placeholder 2"/>
          <p:cNvSpPr>
            <a:spLocks noGrp="1"/>
          </p:cNvSpPr>
          <p:nvPr>
            <p:ph type="body" idx="1"/>
          </p:nvPr>
        </p:nvSpPr>
        <p:spPr>
          <a:xfrm>
            <a:off x="632791" y="3407537"/>
            <a:ext cx="5852160" cy="6083813"/>
          </a:xfrm>
        </p:spPr>
        <p:txBody>
          <a:bodyPr/>
          <a:lstStyle/>
          <a:p>
            <a:pPr>
              <a:spcBef>
                <a:spcPct val="0"/>
              </a:spcBef>
            </a:pPr>
            <a:endParaRPr lang="en-US" dirty="0"/>
          </a:p>
          <a:p>
            <a:pPr defTabSz="948507">
              <a:spcBef>
                <a:spcPct val="0"/>
              </a:spcBef>
              <a:defRPr/>
            </a:pPr>
            <a:r>
              <a:rPr lang="en-US" dirty="0"/>
              <a:t>Other Source Categorical refers to those students certified for free meals certified through a liaison or agency. “Other source categorical eligibility” cannot extend to all the students living in the household. If your SFA receives an application from the family, you would certify the other students based on the information on the application.</a:t>
            </a:r>
          </a:p>
          <a:p>
            <a:pPr>
              <a:spcBef>
                <a:spcPct val="0"/>
              </a:spcBef>
            </a:pPr>
            <a:endParaRPr lang="en-US" dirty="0"/>
          </a:p>
          <a:p>
            <a:pPr>
              <a:spcBef>
                <a:spcPct val="0"/>
              </a:spcBef>
            </a:pPr>
            <a:r>
              <a:rPr lang="en-US" dirty="0"/>
              <a:t>The state or local Migrant education Program coordinator must confirm the child’s eligibility for Migrant Students.</a:t>
            </a:r>
          </a:p>
          <a:p>
            <a:pPr>
              <a:spcBef>
                <a:spcPct val="0"/>
              </a:spcBef>
            </a:pPr>
            <a:endParaRPr lang="en-US" dirty="0"/>
          </a:p>
          <a:p>
            <a:pPr>
              <a:spcBef>
                <a:spcPct val="0"/>
              </a:spcBef>
            </a:pPr>
            <a:r>
              <a:rPr lang="en-US" dirty="0"/>
              <a:t>Runaway students should be identified by the local education liaison when receiving assistance through a program under the runaway and homeless youth act.</a:t>
            </a:r>
          </a:p>
          <a:p>
            <a:pPr>
              <a:spcBef>
                <a:spcPct val="0"/>
              </a:spcBef>
              <a:buFontTx/>
              <a:buChar char="•"/>
            </a:pPr>
            <a:endParaRPr lang="en-US" dirty="0"/>
          </a:p>
          <a:p>
            <a:pPr>
              <a:spcBef>
                <a:spcPct val="0"/>
              </a:spcBef>
            </a:pPr>
            <a:r>
              <a:rPr lang="en-US" dirty="0"/>
              <a:t>Homeless students must be deemed eligible by the Homeless Liaison or by a homeless shelter. The website </a:t>
            </a:r>
            <a:r>
              <a:rPr lang="en-US" dirty="0">
                <a:hlinkClick r:id="rId3"/>
              </a:rPr>
              <a:t>www.nysteachs.org</a:t>
            </a:r>
            <a:r>
              <a:rPr lang="en-US" dirty="0"/>
              <a:t> identifies the homeless liaison for each public school district. Non-public schools should contact the liaison designated for their public district. These officials may provide you with a list of students. The list must be dated and signed by coordinator, liaison or provider – List is sufficient- no applications needed.</a:t>
            </a:r>
          </a:p>
          <a:p>
            <a:pPr>
              <a:spcBef>
                <a:spcPct val="0"/>
              </a:spcBef>
            </a:pPr>
            <a:endParaRPr lang="en-US" b="1" dirty="0"/>
          </a:p>
          <a:p>
            <a:pPr defTabSz="948507">
              <a:spcBef>
                <a:spcPct val="0"/>
              </a:spcBef>
              <a:defRPr/>
            </a:pPr>
            <a:r>
              <a:rPr lang="en-US" dirty="0">
                <a:solidFill>
                  <a:srgbClr val="222222"/>
                </a:solidFill>
              </a:rPr>
              <a:t>A foster child is a child whose care and placement is the responsibility of a State or local welfare agency or who is placed by a court with a caretaker household. This applies only to foster children who are formally placed by the State welfare agency or court. It does not apply to informal arrangements, such as caretaker arrangements or to permanent guardianship placements, which may exist outside of or as a result of State or court-based systems. A child may still be considered a foster child if placed with relatives provided the placement is made by the State or local foster care system or courts. The State must retain legal custody of the child --whether placed by a welfare agency or a court -- in order for a child to be considered categorically eligible for free meals.</a:t>
            </a:r>
            <a:endParaRPr lang="en-US" dirty="0"/>
          </a:p>
          <a:p>
            <a:pPr>
              <a:spcBef>
                <a:spcPct val="0"/>
              </a:spcBef>
            </a:pPr>
            <a:endParaRPr lang="en-US" dirty="0"/>
          </a:p>
          <a:p>
            <a:pPr>
              <a:spcBef>
                <a:spcPct val="0"/>
              </a:spcBef>
            </a:pPr>
            <a:r>
              <a:rPr lang="en-US" dirty="0"/>
              <a:t>Students attending a federally funded Head Start program are categorically eligible for free meals. However, any siblings of Head Start students ARE NOT categorically eligible  because no extension of eligibility exists for these students.</a:t>
            </a:r>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3000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31775"/>
            <a:ext cx="5757863" cy="3238500"/>
          </a:xfrm>
        </p:spPr>
      </p:sp>
      <p:sp>
        <p:nvSpPr>
          <p:cNvPr id="3" name="Notes Placeholder 2"/>
          <p:cNvSpPr>
            <a:spLocks noGrp="1"/>
          </p:cNvSpPr>
          <p:nvPr>
            <p:ph type="body" idx="1"/>
          </p:nvPr>
        </p:nvSpPr>
        <p:spPr>
          <a:xfrm>
            <a:off x="590795" y="3619210"/>
            <a:ext cx="5852160" cy="5222144"/>
          </a:xfrm>
        </p:spPr>
        <p:txBody>
          <a:bodyPr/>
          <a:lstStyle/>
          <a:p>
            <a:pPr defTabSz="948507">
              <a:defRPr/>
            </a:pPr>
            <a:endParaRPr lang="en-US" dirty="0"/>
          </a:p>
          <a:p>
            <a:pPr defTabSz="966529" fontAlgn="base">
              <a:lnSpc>
                <a:spcPct val="90000"/>
              </a:lnSpc>
              <a:spcBef>
                <a:spcPct val="0"/>
              </a:spcBef>
              <a:spcAft>
                <a:spcPct val="0"/>
              </a:spcAft>
              <a:defRPr/>
            </a:pPr>
            <a:r>
              <a:rPr lang="en-US" dirty="0"/>
              <a:t>The SFA should never deny benefits for a family that has a valid SNAP case number on the application when it is not found electronically. These families are automatically eligible for free meal benefits. </a:t>
            </a:r>
          </a:p>
          <a:p>
            <a:pPr defTabSz="966529" fontAlgn="base">
              <a:lnSpc>
                <a:spcPct val="90000"/>
              </a:lnSpc>
              <a:spcBef>
                <a:spcPct val="0"/>
              </a:spcBef>
              <a:spcAft>
                <a:spcPct val="0"/>
              </a:spcAft>
              <a:defRPr/>
            </a:pPr>
            <a:endParaRPr lang="en-US" dirty="0"/>
          </a:p>
          <a:p>
            <a:pPr defTabSz="966529" fontAlgn="base">
              <a:lnSpc>
                <a:spcPct val="90000"/>
              </a:lnSpc>
              <a:spcBef>
                <a:spcPct val="0"/>
              </a:spcBef>
              <a:spcAft>
                <a:spcPct val="0"/>
              </a:spcAft>
              <a:defRPr/>
            </a:pPr>
            <a:r>
              <a:rPr lang="en-US" dirty="0"/>
              <a:t>SFAs should be familiar with what their local assistance program case numbers looks like. SFAs cannot accept the 16-digit number found on EBT cards or the 9-digit social security number in place of the assistance program case number. </a:t>
            </a:r>
          </a:p>
          <a:p>
            <a:pPr defTabSz="966529" fontAlgn="base">
              <a:lnSpc>
                <a:spcPct val="90000"/>
              </a:lnSpc>
              <a:spcBef>
                <a:spcPct val="0"/>
              </a:spcBef>
              <a:spcAft>
                <a:spcPct val="0"/>
              </a:spcAft>
              <a:defRPr/>
            </a:pPr>
            <a:endParaRPr lang="en-US" dirty="0"/>
          </a:p>
          <a:p>
            <a:pPr defTabSz="966529" fontAlgn="base">
              <a:lnSpc>
                <a:spcPct val="90000"/>
              </a:lnSpc>
              <a:spcBef>
                <a:spcPct val="0"/>
              </a:spcBef>
              <a:spcAft>
                <a:spcPct val="0"/>
              </a:spcAft>
              <a:defRPr/>
            </a:pPr>
            <a:r>
              <a:rPr lang="en-US" dirty="0"/>
              <a:t>Also, Medicaid numbers are not automatically eligible for free meals unless found on the Direct Certification Matching. </a:t>
            </a:r>
          </a:p>
          <a:p>
            <a:endParaRPr lang="en-US" b="0" i="0" dirty="0">
              <a:solidFill>
                <a:srgbClr val="222222"/>
              </a:solidFill>
              <a:effectLst/>
            </a:endParaRPr>
          </a:p>
          <a:p>
            <a:r>
              <a:rPr lang="en-US" dirty="0"/>
              <a:t>A foster child is categorically eligible for free meals and may be included as a member of the foster family if the foster family chooses to also apply for benefits for other children. </a:t>
            </a:r>
          </a:p>
          <a:p>
            <a:endParaRPr lang="en-US" dirty="0"/>
          </a:p>
          <a:p>
            <a:r>
              <a:rPr lang="en-US" dirty="0"/>
              <a:t>Including children in foster care as household members may help other children in the household qualify for benefits.</a:t>
            </a:r>
          </a:p>
          <a:p>
            <a:endParaRPr lang="en-US" dirty="0"/>
          </a:p>
          <a:p>
            <a:r>
              <a:rPr lang="en-US" dirty="0"/>
              <a:t>If non-foster children in a foster family are not eligible for free or reduced-price meal benefits, an eligible foster child will still receive free benefits. </a:t>
            </a:r>
            <a:r>
              <a:rPr lang="en-US" b="0" i="0" u="none" strike="noStrike" baseline="0" dirty="0">
                <a:solidFill>
                  <a:srgbClr val="000000"/>
                </a:solidFill>
              </a:rPr>
              <a:t>This definition does not apply to informal arrangements or permanent guardianship placements that may exist outside of State or court-based systems </a:t>
            </a: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94580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0"/>
            <a:ext cx="5759450" cy="3240088"/>
          </a:xfrm>
        </p:spPr>
      </p:sp>
      <p:sp>
        <p:nvSpPr>
          <p:cNvPr id="3" name="Notes Placeholder 2"/>
          <p:cNvSpPr>
            <a:spLocks noGrp="1"/>
          </p:cNvSpPr>
          <p:nvPr>
            <p:ph type="body" idx="1"/>
          </p:nvPr>
        </p:nvSpPr>
        <p:spPr>
          <a:xfrm>
            <a:off x="624589" y="3317984"/>
            <a:ext cx="5852160" cy="7078341"/>
          </a:xfrm>
        </p:spPr>
        <p:txBody>
          <a:bodyPr/>
          <a:lstStyle/>
          <a:p>
            <a:pPr defTabSz="948507">
              <a:defRPr/>
            </a:pPr>
            <a:endParaRPr lang="en-US" sz="1000" dirty="0"/>
          </a:p>
          <a:p>
            <a:pPr>
              <a:spcBef>
                <a:spcPct val="0"/>
              </a:spcBef>
            </a:pPr>
            <a:r>
              <a:rPr lang="en-US" sz="1100" dirty="0"/>
              <a:t>The free and reduced priced meal family application is used to provide meal benefits to students who qualify based on income.</a:t>
            </a:r>
          </a:p>
          <a:p>
            <a:pPr>
              <a:spcBef>
                <a:spcPct val="0"/>
              </a:spcBef>
            </a:pPr>
            <a:endParaRPr lang="en-US" sz="1100" dirty="0"/>
          </a:p>
          <a:p>
            <a:pPr>
              <a:spcBef>
                <a:spcPct val="0"/>
              </a:spcBef>
            </a:pPr>
            <a:r>
              <a:rPr lang="en-US" sz="1100" dirty="0"/>
              <a:t>Income Eligibility is a method to provide benefits to a child whose household qualifies based on the current year income eligibility guidelines set by USDA.</a:t>
            </a:r>
          </a:p>
          <a:p>
            <a:pPr>
              <a:spcBef>
                <a:spcPct val="0"/>
              </a:spcBef>
            </a:pPr>
            <a:endParaRPr lang="en-US" sz="1100" dirty="0"/>
          </a:p>
          <a:p>
            <a:pPr>
              <a:spcBef>
                <a:spcPct val="0"/>
              </a:spcBef>
            </a:pPr>
            <a:r>
              <a:rPr lang="en-US" sz="1100" dirty="0"/>
              <a:t>The reviewing official will review the income application to determine which level of benefits the child/children qualify for by using the income eligibility guidelines. The income eligibility guidelines are located under the Eligibility Guidelines in the Eligibility tab of the Child Nutrition Knowledge Center. </a:t>
            </a:r>
          </a:p>
          <a:p>
            <a:pPr>
              <a:spcBef>
                <a:spcPct val="0"/>
              </a:spcBef>
            </a:pPr>
            <a:endParaRPr lang="en-US" sz="1100" dirty="0"/>
          </a:p>
          <a:p>
            <a:pPr>
              <a:spcBef>
                <a:spcPct val="0"/>
              </a:spcBef>
            </a:pPr>
            <a:r>
              <a:rPr lang="en-US" sz="1100" dirty="0"/>
              <a:t>Every year, new income eligibility guidelines are released by USDA. The reviewing official must ensure they are using the most current guidelines each school year when approving applications</a:t>
            </a:r>
          </a:p>
          <a:p>
            <a:pPr>
              <a:spcBef>
                <a:spcPct val="0"/>
              </a:spcBef>
            </a:pPr>
            <a:endParaRPr lang="en-US" sz="1100" dirty="0"/>
          </a:p>
          <a:p>
            <a:pPr>
              <a:spcBef>
                <a:spcPct val="0"/>
              </a:spcBef>
            </a:pPr>
            <a:r>
              <a:rPr lang="en-US" sz="1100" dirty="0"/>
              <a:t>All applications must be taken at face value and once approved, the student would remain eligible for the entire school year even if the household income increases. Families can submit applications at any time during the school year or report a loss of income to qualify. If a household reapplies and is approved for greater benefits, the SFA does </a:t>
            </a:r>
            <a:r>
              <a:rPr lang="en-US" sz="1100" b="1" dirty="0"/>
              <a:t>not</a:t>
            </a:r>
            <a:r>
              <a:rPr lang="en-US" sz="1100" dirty="0"/>
              <a:t> have to ask the family for proof of income unless the family was selected for the income verification process.</a:t>
            </a:r>
          </a:p>
          <a:p>
            <a:pPr>
              <a:spcBef>
                <a:spcPct val="0"/>
              </a:spcBef>
            </a:pPr>
            <a:endParaRPr lang="en-US" sz="1100" dirty="0"/>
          </a:p>
          <a:p>
            <a:r>
              <a:rPr lang="en-US" sz="1100" dirty="0"/>
              <a:t>Only complete applications can be approved for meal benefits. Applications missing required information must be denied if the missing information cannot be obtained by a phone call or email to the family. To be considered complete, an application must include the required information. The SFA should make reasonable efforts to contact the household to obtain or clarify required information. All contact with families regarding eligibility can and should be documented on the application. </a:t>
            </a:r>
            <a:endParaRPr lang="en-US" sz="1100" dirty="0">
              <a:cs typeface="Calibri"/>
            </a:endParaRPr>
          </a:p>
          <a:p>
            <a:endParaRPr lang="en-US" sz="1100" dirty="0"/>
          </a:p>
          <a:p>
            <a:r>
              <a:rPr lang="en-US" sz="1100" dirty="0"/>
              <a:t>A complete income application must provide: </a:t>
            </a:r>
          </a:p>
          <a:p>
            <a:r>
              <a:rPr lang="en-US" sz="1100" dirty="0"/>
              <a:t>• Names of all household members; </a:t>
            </a:r>
          </a:p>
          <a:p>
            <a:r>
              <a:rPr lang="en-US" sz="1100" dirty="0"/>
              <a:t>• Amount, source, and frequency of current income for each household member; </a:t>
            </a:r>
          </a:p>
          <a:p>
            <a:r>
              <a:rPr lang="en-US" sz="1100" dirty="0"/>
              <a:t>• Signature of an adult household member; and </a:t>
            </a:r>
          </a:p>
          <a:p>
            <a:r>
              <a:rPr lang="en-US" sz="1100" dirty="0"/>
              <a:t>• For income applications: Last four digits of the social security number of the adult who signed the application, or an indication that the household member does not have one.</a:t>
            </a:r>
          </a:p>
          <a:p>
            <a:endParaRPr lang="en-US" sz="1000"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44408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Eligibility from the prior year must be used to determine eligibility for the first 30 operating days of the school year, or until a new eligibility determination is made in the current school year, whichever comes first</a:t>
            </a:r>
          </a:p>
          <a:p>
            <a:endParaRPr lang="en-US" dirty="0"/>
          </a:p>
          <a:p>
            <a:r>
              <a:rPr lang="en-US" dirty="0"/>
              <a:t>Carryover allows families time to submit an application</a:t>
            </a:r>
            <a:r>
              <a:rPr lang="en-US" baseline="0" dirty="0"/>
              <a:t> while children can still be fed based on the previous year eligibility status. </a:t>
            </a:r>
            <a:r>
              <a:rPr lang="en-US" dirty="0"/>
              <a:t>While not required to issue a notification about the carryover period, school officials are encouraged to clarify for families that the carryover will end after 30 operating days. School officials should inform affected families that they must submit a new application for meal benefits to re-establish their child’s eligibility before the end of the carryover period.</a:t>
            </a:r>
            <a:endParaRPr lang="en-US" baseline="0" dirty="0"/>
          </a:p>
          <a:p>
            <a:endParaRPr lang="en-US" dirty="0"/>
          </a:p>
          <a:p>
            <a:r>
              <a:rPr lang="en-US" dirty="0"/>
              <a:t>Once a family submits an application, the new determination supersedes the carryover eligibility and must be implemented within 10 operating days of receipt.</a:t>
            </a:r>
          </a:p>
          <a:p>
            <a:endParaRPr lang="en-US" dirty="0"/>
          </a:p>
          <a:p>
            <a:endParaRPr lang="en-US" dirty="0"/>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1992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60325"/>
            <a:ext cx="5759450" cy="3240088"/>
          </a:xfrm>
        </p:spPr>
      </p:sp>
      <p:sp>
        <p:nvSpPr>
          <p:cNvPr id="3" name="Notes Placeholder 2"/>
          <p:cNvSpPr>
            <a:spLocks noGrp="1"/>
          </p:cNvSpPr>
          <p:nvPr>
            <p:ph type="body" idx="1"/>
          </p:nvPr>
        </p:nvSpPr>
        <p:spPr>
          <a:xfrm>
            <a:off x="599912" y="3423820"/>
            <a:ext cx="5852160" cy="5832736"/>
          </a:xfrm>
        </p:spPr>
        <p:txBody>
          <a:bodyPr/>
          <a:lstStyle/>
          <a:p>
            <a:r>
              <a:rPr lang="en-US" dirty="0"/>
              <a:t>Children are eligible for free or reduced-price meal benefits on the date their eligibility is determined; however, flexibility exists to allow SFAs to move the effective date of eligibility to an earlier date under certain circumstances. This applies to both traditional household applications and direct certification.</a:t>
            </a:r>
          </a:p>
          <a:p>
            <a:endParaRPr lang="en-US" dirty="0"/>
          </a:p>
          <a:p>
            <a:r>
              <a:rPr lang="en-US" dirty="0"/>
              <a:t>SFAs may establish the date of submission of an application as the effective date of eligibility, rather than the date the official approves the application. This flexibility applies only to complete applications containing all required information at the time of submission. </a:t>
            </a:r>
          </a:p>
          <a:p>
            <a:endParaRPr lang="en-US" dirty="0"/>
          </a:p>
          <a:p>
            <a:r>
              <a:rPr lang="en-US" dirty="0"/>
              <a:t>When using this flexibility while conducting the Direct Certification Matching Process, SFAs may consider the effective date of eligibility for free school meals to be the date that first identified the student as a direct match as the effective date of eligibility, rather than the date the SFA accesses and processes the automated data matching file into their local point of service system. The effective date of eligibility is located on the column “DC Eligibility Date”.</a:t>
            </a:r>
          </a:p>
          <a:p>
            <a:endParaRPr lang="en-US" dirty="0"/>
          </a:p>
          <a:p>
            <a:endParaRPr lang="en-US" dirty="0"/>
          </a:p>
          <a:p>
            <a:r>
              <a:rPr lang="en-US" dirty="0"/>
              <a:t>If an</a:t>
            </a:r>
            <a:r>
              <a:rPr lang="en-US" baseline="0" dirty="0"/>
              <a:t> SFA chooses to adopt the new flexibility policy, they must do the following:</a:t>
            </a:r>
          </a:p>
          <a:p>
            <a:endParaRPr lang="en-US" dirty="0"/>
          </a:p>
          <a:p>
            <a:r>
              <a:rPr lang="en-US" dirty="0"/>
              <a:t>1. Notify their Child Nutrition Program Representative of their intent to use this flexibility</a:t>
            </a:r>
          </a:p>
          <a:p>
            <a:r>
              <a:rPr lang="en-US" dirty="0"/>
              <a:t>2. Do so consistently for all eligibility methods </a:t>
            </a:r>
          </a:p>
          <a:p>
            <a:r>
              <a:rPr lang="en-US" dirty="0"/>
              <a:t>3. Exercise the flexibility for all students across the participating schools and programs</a:t>
            </a:r>
          </a:p>
          <a:p>
            <a:r>
              <a:rPr lang="en-US" dirty="0"/>
              <a:t>4. Document the effective date used, such as a date stamp, to document the date lists or letters from other agencies were received, or the documented and traceable run date of automated match files or recipient benefit files from another appropriate agency</a:t>
            </a:r>
          </a:p>
          <a:p>
            <a:r>
              <a:rPr lang="en-US" dirty="0"/>
              <a:t>5. Refund any money paid for a reimbursable meal or milk prior to the eligibility determination</a:t>
            </a:r>
          </a:p>
          <a:p>
            <a:endParaRPr lang="en-US" dirty="0"/>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9774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48507" fontAlgn="base">
              <a:spcBef>
                <a:spcPct val="0"/>
              </a:spcBef>
              <a:spcAft>
                <a:spcPct val="0"/>
              </a:spcAft>
              <a:defRPr/>
            </a:pPr>
            <a:fld id="{B8C458B2-7C3A-4D7F-8ACB-520EE35D4269}" type="slidenum">
              <a:rPr lang="en-US">
                <a:solidFill>
                  <a:prstClr val="black"/>
                </a:solidFill>
                <a:latin typeface="Calibri"/>
                <a:cs typeface="Arial" charset="0"/>
              </a:rPr>
              <a:pPr defTabSz="948507" fontAlgn="base">
                <a:spcBef>
                  <a:spcPct val="0"/>
                </a:spcBef>
                <a:spcAft>
                  <a:spcPct val="0"/>
                </a:spcAft>
                <a:defRPr/>
              </a:pPr>
              <a:t>18</a:t>
            </a:fld>
            <a:endParaRPr lang="en-US" dirty="0">
              <a:solidFill>
                <a:prstClr val="black"/>
              </a:solidFill>
              <a:latin typeface="Calibri"/>
              <a:cs typeface="Arial" charset="0"/>
            </a:endParaRPr>
          </a:p>
        </p:txBody>
      </p:sp>
      <p:sp>
        <p:nvSpPr>
          <p:cNvPr id="80898" name="Rectangle 2"/>
          <p:cNvSpPr>
            <a:spLocks noGrp="1" noRot="1" noChangeAspect="1" noChangeArrowheads="1" noTextEdit="1"/>
          </p:cNvSpPr>
          <p:nvPr>
            <p:ph type="sldImg"/>
          </p:nvPr>
        </p:nvSpPr>
        <p:spPr bwMode="auto">
          <a:xfrm>
            <a:off x="1020763" y="157163"/>
            <a:ext cx="4700587" cy="2644775"/>
          </a:xfrm>
          <a:noFill/>
          <a:ln>
            <a:solidFill>
              <a:srgbClr val="000000"/>
            </a:solidFill>
            <a:miter lim="800000"/>
            <a:headEnd/>
            <a:tailEnd/>
          </a:ln>
        </p:spPr>
      </p:sp>
      <p:sp>
        <p:nvSpPr>
          <p:cNvPr id="80899" name="Rectangle 3"/>
          <p:cNvSpPr>
            <a:spLocks noGrp="1" noChangeArrowheads="1"/>
          </p:cNvSpPr>
          <p:nvPr>
            <p:ph type="body" idx="1"/>
          </p:nvPr>
        </p:nvSpPr>
        <p:spPr bwMode="auto">
          <a:xfrm>
            <a:off x="79513" y="3226633"/>
            <a:ext cx="6758609" cy="5587583"/>
          </a:xfrm>
          <a:noFill/>
        </p:spPr>
        <p:txBody>
          <a:bodyPr wrap="square" numCol="1" anchor="t" anchorCtr="0" compatLnSpc="1">
            <a:prstTxWarp prst="textNoShape">
              <a:avLst/>
            </a:prstTxWarp>
          </a:bodyPr>
          <a:lstStyle/>
          <a:p>
            <a:pPr>
              <a:spcBef>
                <a:spcPct val="0"/>
              </a:spcBef>
            </a:pPr>
            <a:r>
              <a:rPr lang="en-US" dirty="0"/>
              <a:t>SFAs are required to maintain a benefit issuance document listing all students that are eligible for free or reduced-price meals.  The benefit issuance document may be maintained manually as a roster or may be updated electronically in a Point of Service System. It is extremely important that your benefit issuance document reflects accurate eligibility determinations. The Benefit Issuance Document is used to ensure students are receiving the benefits they were certified for and is used to report the number of students eligible by each of the different categories of eligibility, free, reduced price and paid.</a:t>
            </a:r>
          </a:p>
          <a:p>
            <a:pPr marL="652099" lvl="1" indent="-177845">
              <a:spcBef>
                <a:spcPct val="0"/>
              </a:spcBef>
              <a:buFont typeface="Arial" panose="020B0604020202020204" pitchFamily="34" charset="0"/>
              <a:buChar char="•"/>
            </a:pPr>
            <a:endParaRPr lang="en-US" dirty="0"/>
          </a:p>
          <a:p>
            <a:pPr>
              <a:spcBef>
                <a:spcPct val="0"/>
              </a:spcBef>
            </a:pPr>
            <a:r>
              <a:rPr lang="en-US" dirty="0"/>
              <a:t>Your benefit issuance document should indicate how each student was deemed eligible. The benefit issuance document should note the date the child was approved for the benefits. Student eligibility is confidential information and must</a:t>
            </a:r>
            <a:r>
              <a:rPr lang="en-US" baseline="0" dirty="0"/>
              <a:t> be coded to prevent overt identification. SFAs </a:t>
            </a:r>
            <a:r>
              <a:rPr lang="en-US" dirty="0"/>
              <a:t>should use c</a:t>
            </a:r>
            <a:r>
              <a:rPr lang="en-US" baseline="0" dirty="0"/>
              <a:t>odes to indicate</a:t>
            </a:r>
            <a:r>
              <a:rPr lang="en-US" dirty="0"/>
              <a:t> free or reduced such as</a:t>
            </a:r>
            <a:r>
              <a:rPr lang="en-US" baseline="0" dirty="0"/>
              <a:t> A &amp; B</a:t>
            </a:r>
            <a:r>
              <a:rPr lang="en-US" dirty="0"/>
              <a:t> or </a:t>
            </a:r>
            <a:r>
              <a:rPr lang="en-US" baseline="0" dirty="0"/>
              <a:t>1 &amp; 2.</a:t>
            </a:r>
            <a:r>
              <a:rPr lang="en-US" dirty="0"/>
              <a:t> When coding rosters, SFAS may </a:t>
            </a:r>
            <a:r>
              <a:rPr lang="en-US" baseline="0" dirty="0"/>
              <a:t>not use the letters F or R for free/</a:t>
            </a:r>
            <a:r>
              <a:rPr lang="en-US" dirty="0"/>
              <a:t>reduced.</a:t>
            </a:r>
          </a:p>
          <a:p>
            <a:pPr lvl="1">
              <a:spcBef>
                <a:spcPct val="0"/>
              </a:spcBef>
            </a:pPr>
            <a:endParaRPr lang="en-US" dirty="0"/>
          </a:p>
          <a:p>
            <a:pPr>
              <a:spcBef>
                <a:spcPct val="0"/>
              </a:spcBef>
            </a:pPr>
            <a:r>
              <a:rPr lang="en-US" dirty="0"/>
              <a:t>Benefit issuance must be kept current. You must update the document when students leave or change category.  The SFA should always have a hard copy of the benefit issuance document near the cash register so cashiers can refer to it during system</a:t>
            </a:r>
            <a:r>
              <a:rPr lang="en-US" baseline="0" dirty="0"/>
              <a:t> failures, a building (RA) closure where students go to another building, or a natural disaster.</a:t>
            </a:r>
            <a:endParaRPr lang="en-US" dirty="0"/>
          </a:p>
          <a:p>
            <a:pPr>
              <a:spcBef>
                <a:spcPct val="0"/>
              </a:spcBef>
            </a:pPr>
            <a:endParaRPr lang="en-US" b="1" u="sng" dirty="0"/>
          </a:p>
          <a:p>
            <a:pPr>
              <a:spcBef>
                <a:spcPct val="0"/>
              </a:spcBef>
            </a:pPr>
            <a:endParaRPr lang="en-US" b="1" u="sng" dirty="0"/>
          </a:p>
          <a:p>
            <a:pPr>
              <a:spcBef>
                <a:spcPct val="0"/>
              </a:spcBef>
            </a:pPr>
            <a:endParaRPr lang="en-US" dirty="0"/>
          </a:p>
        </p:txBody>
      </p:sp>
      <p:sp>
        <p:nvSpPr>
          <p:cNvPr id="2" name="Header Placeholder 1"/>
          <p:cNvSpPr>
            <a:spLocks noGrp="1"/>
          </p:cNvSpPr>
          <p:nvPr>
            <p:ph type="hdr" sz="quarter" idx="10"/>
          </p:nvPr>
        </p:nvSpPr>
        <p:spPr/>
        <p:txBody>
          <a:bodyPr/>
          <a:lstStyle/>
          <a:p>
            <a:pPr defTabSz="948507">
              <a:defRPr/>
            </a:pPr>
            <a:endParaRPr lang="en-US"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child nutrition documents must be kept on file for three years plus the current school year. Applications are confidential and should be kept in a secure area with limited access. </a:t>
            </a:r>
          </a:p>
        </p:txBody>
      </p:sp>
      <p:sp>
        <p:nvSpPr>
          <p:cNvPr id="4" name="Slide Number Placeholder 3"/>
          <p:cNvSpPr>
            <a:spLocks noGrp="1"/>
          </p:cNvSpPr>
          <p:nvPr>
            <p:ph type="sldNum" sz="quarter" idx="5"/>
          </p:nvPr>
        </p:nvSpPr>
        <p:spPr/>
        <p:txBody>
          <a:bodyPr/>
          <a:lstStyle/>
          <a:p>
            <a:fld id="{32F88A5E-6720-4B5E-8A84-3AD91462411B}" type="slidenum">
              <a:rPr lang="en-US" smtClean="0"/>
              <a:t>19</a:t>
            </a:fld>
            <a:endParaRPr lang="en-US"/>
          </a:p>
        </p:txBody>
      </p:sp>
    </p:spTree>
    <p:extLst>
      <p:ext uri="{BB962C8B-B14F-4D97-AF65-F5344CB8AC3E}">
        <p14:creationId xmlns:p14="http://schemas.microsoft.com/office/powerpoint/2010/main" val="204238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96850"/>
            <a:ext cx="4025900" cy="2265363"/>
          </a:xfrm>
        </p:spPr>
      </p:sp>
      <p:sp>
        <p:nvSpPr>
          <p:cNvPr id="3" name="Notes Placeholder 2"/>
          <p:cNvSpPr>
            <a:spLocks noGrp="1"/>
          </p:cNvSpPr>
          <p:nvPr>
            <p:ph type="body" idx="1"/>
          </p:nvPr>
        </p:nvSpPr>
        <p:spPr>
          <a:xfrm>
            <a:off x="715617" y="2583929"/>
            <a:ext cx="5724939" cy="6099123"/>
          </a:xfrm>
        </p:spPr>
        <p:txBody>
          <a:bodyPr/>
          <a:lstStyle/>
          <a:p>
            <a:pPr defTabSz="948507">
              <a:defRPr/>
            </a:pPr>
            <a:endParaRPr lang="en-US" dirty="0"/>
          </a:p>
          <a:p>
            <a:pPr defTabSz="948507">
              <a:defRPr/>
            </a:pPr>
            <a:endParaRPr lang="en-US" dirty="0"/>
          </a:p>
          <a:p>
            <a:r>
              <a:rPr lang="en-US" dirty="0">
                <a:cs typeface="Calibri"/>
              </a:rPr>
              <a:t>Throughout today’s discussion, there are acronyms that will be used. </a:t>
            </a:r>
            <a:endParaRPr lang="en-US" dirty="0"/>
          </a:p>
          <a:p>
            <a:pPr defTabSz="948507">
              <a:defRPr/>
            </a:pPr>
            <a:r>
              <a:rPr lang="en-US" dirty="0">
                <a:cs typeface="Calibri"/>
              </a:rPr>
              <a:t>Since not everyone is familiar with terms used throughout the Child Nutrition Programs, we thought it would be a good idea to go through them before we get started.  </a:t>
            </a:r>
          </a:p>
          <a:p>
            <a:pPr defTabSz="948507">
              <a:defRPr/>
            </a:pPr>
            <a:endParaRPr lang="en-US" dirty="0">
              <a:cs typeface="Calibri"/>
            </a:endParaRPr>
          </a:p>
          <a:p>
            <a:pPr defTabSz="948507">
              <a:defRPr/>
            </a:pPr>
            <a:r>
              <a:rPr lang="en-US" dirty="0">
                <a:cs typeface="Calibri"/>
              </a:rPr>
              <a:t>SFA is the School Food Authority which is</a:t>
            </a:r>
            <a:r>
              <a:rPr lang="en-US" dirty="0"/>
              <a:t> the governing body which is responsible for the administration of the Child Nutrition Programs. In most cases, this is the school district. </a:t>
            </a:r>
          </a:p>
          <a:p>
            <a:pPr defTabSz="948507">
              <a:defRPr/>
            </a:pPr>
            <a:endParaRPr lang="en-US" dirty="0"/>
          </a:p>
          <a:p>
            <a:pPr defTabSz="948507">
              <a:defRPr/>
            </a:pPr>
            <a:r>
              <a:rPr lang="en-US" dirty="0"/>
              <a:t>The school buildings within the SFA are to referred to as Recipient Agencies or RAs.</a:t>
            </a:r>
          </a:p>
          <a:p>
            <a:pPr defTabSz="948507">
              <a:defRPr/>
            </a:pPr>
            <a:endParaRPr lang="en-US" dirty="0">
              <a:cs typeface="Calibri"/>
            </a:endParaRPr>
          </a:p>
          <a:p>
            <a:pPr defTabSz="948507">
              <a:defRPr/>
            </a:pPr>
            <a:r>
              <a:rPr lang="en-US" dirty="0">
                <a:cs typeface="Calibri"/>
              </a:rPr>
              <a:t>DCMP is direct certification matching process. </a:t>
            </a:r>
            <a:r>
              <a:rPr lang="en-US" dirty="0"/>
              <a:t>The DCMP provides SFAs access to direct certification data, which includes SNAP and Medicaid lists, as well as direct certification data that has been matched to New York State student records through the New York State Student Identification System (NYSSIS). In order to access NYSSIS, users must have a username and password through SED Delegated Account System (SEDDAS).</a:t>
            </a:r>
          </a:p>
          <a:p>
            <a:pPr defTabSz="948507">
              <a:defRPr/>
            </a:pPr>
            <a:r>
              <a:rPr lang="en-US" dirty="0"/>
              <a:t> </a:t>
            </a:r>
          </a:p>
          <a:p>
            <a:pPr defTabSz="948507">
              <a:defRPr/>
            </a:pPr>
            <a:r>
              <a:rPr lang="en-US" dirty="0">
                <a:cs typeface="Calibri"/>
              </a:rPr>
              <a:t>We will be referring to Community Eligibility Provision as CEP.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647354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We will now take questions on anything discussed during today’s Eligibility webinar. </a:t>
            </a:r>
          </a:p>
          <a:p>
            <a:pPr defTabSz="948507">
              <a:defRPr/>
            </a:pPr>
            <a:endParaRPr lang="en-US" dirty="0"/>
          </a:p>
          <a:p>
            <a:pPr defTabSz="948507">
              <a:defRPr/>
            </a:pPr>
            <a:r>
              <a:rPr lang="en-US" dirty="0"/>
              <a:t>Again, please use the Q&amp;A box in the lower corner to type and send it into our staff to which we will answer for all viewers to hear. Please remember you may always contact your CN representative for questions specific to your SFA or on other topics not discussed during todays webinar. </a:t>
            </a:r>
          </a:p>
          <a:p>
            <a:endParaRPr lang="en-US" dirty="0"/>
          </a:p>
        </p:txBody>
      </p:sp>
      <p:sp>
        <p:nvSpPr>
          <p:cNvPr id="4" name="Slide Number Placeholder 3"/>
          <p:cNvSpPr>
            <a:spLocks noGrp="1"/>
          </p:cNvSpPr>
          <p:nvPr>
            <p:ph type="sldNum" sz="quarter" idx="5"/>
          </p:nvPr>
        </p:nvSpPr>
        <p:spPr/>
        <p:txBody>
          <a:bodyPr/>
          <a:lstStyle/>
          <a:p>
            <a:fld id="{32F88A5E-6720-4B5E-8A84-3AD91462411B}" type="slidenum">
              <a:rPr lang="en-US" smtClean="0"/>
              <a:t>20</a:t>
            </a:fld>
            <a:endParaRPr lang="en-US"/>
          </a:p>
        </p:txBody>
      </p:sp>
    </p:spTree>
    <p:extLst>
      <p:ext uri="{BB962C8B-B14F-4D97-AF65-F5344CB8AC3E}">
        <p14:creationId xmlns:p14="http://schemas.microsoft.com/office/powerpoint/2010/main" val="379003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reviewing:</a:t>
            </a:r>
          </a:p>
          <a:p>
            <a:pPr marL="177845" indent="-177845">
              <a:buFont typeface="Arial" panose="020B0604020202020204" pitchFamily="34" charset="0"/>
              <a:buChar char="•"/>
            </a:pPr>
            <a:r>
              <a:rPr lang="en-US" dirty="0"/>
              <a:t>Prototype Letters</a:t>
            </a:r>
          </a:p>
          <a:p>
            <a:pPr marL="177845" indent="-177845">
              <a:buFont typeface="Arial" panose="020B0604020202020204" pitchFamily="34" charset="0"/>
              <a:buChar char="•"/>
            </a:pPr>
            <a:r>
              <a:rPr lang="en-US" dirty="0"/>
              <a:t>Determining Eligibility- Categorical and Income applications</a:t>
            </a:r>
          </a:p>
          <a:p>
            <a:pPr marL="177845" indent="-177845">
              <a:buFont typeface="Arial" panose="020B0604020202020204" pitchFamily="34" charset="0"/>
              <a:buChar char="•"/>
            </a:pPr>
            <a:r>
              <a:rPr lang="en-US" dirty="0"/>
              <a:t>Benefit Issuance Document </a:t>
            </a:r>
          </a:p>
          <a:p>
            <a:pPr marL="177845" indent="-177845">
              <a:buFont typeface="Arial" panose="020B0604020202020204" pitchFamily="34" charset="0"/>
              <a:buChar char="•"/>
            </a:pPr>
            <a:r>
              <a:rPr lang="en-US" dirty="0"/>
              <a:t>Record Retention </a:t>
            </a:r>
          </a:p>
          <a:p>
            <a:endParaRPr lang="en-US" dirty="0"/>
          </a:p>
          <a:p>
            <a:r>
              <a:rPr lang="en-US" dirty="0"/>
              <a:t>All schools that participate in the National School Lunch Program and School Breakfast Program must make free and reduced-price meals available to eligible children. </a:t>
            </a:r>
          </a:p>
          <a:p>
            <a:endParaRPr lang="en-US" dirty="0"/>
          </a:p>
          <a:p>
            <a:r>
              <a:rPr lang="en-US" dirty="0"/>
              <a:t>Also, schools that participate in the Special Milk Program who have chosen to participate in the free milk option must make free milk available to eligible children.  </a:t>
            </a:r>
          </a:p>
          <a:p>
            <a:endParaRPr lang="en-US" dirty="0"/>
          </a:p>
          <a:p>
            <a:r>
              <a:rPr lang="en-US" dirty="0"/>
              <a:t>Student eligibility is the foundation for the claim for reimbursement, so it is important to ensure that eligibility determinations are made accurately, and each student is receiving the correct benefits at the point of service. </a:t>
            </a:r>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9544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7"/>
          </a:xfrm>
        </p:spPr>
        <p:txBody>
          <a:bodyPr/>
          <a:lstStyle/>
          <a:p>
            <a:pPr algn="l"/>
            <a:r>
              <a:rPr lang="en-US" dirty="0"/>
              <a:t>Prior to the start of each school year, SFAs should access the Eligibility tab found on the blue ribbon of the Child Nutrition Knowledge Center.  This tab contains the information on the guidelines to be followed when establishing eligibility, resources used when determining eligibility and information on operating with a Special Provisions. </a:t>
            </a:r>
          </a:p>
          <a:p>
            <a:pPr algn="l"/>
            <a:endParaRPr lang="en-US" dirty="0"/>
          </a:p>
          <a:p>
            <a:pPr defTabSz="948507">
              <a:defRPr/>
            </a:pPr>
            <a:r>
              <a:rPr lang="en-US" dirty="0"/>
              <a:t>When SFAs are processing eligibility or conducting income verification, they should refer to the 2017 USDA Eligibility Manual for School Meals. T</a:t>
            </a:r>
            <a:r>
              <a:rPr lang="en-US" b="0" i="0" dirty="0">
                <a:solidFill>
                  <a:srgbClr val="1B1B1B"/>
                </a:solidFill>
                <a:effectLst/>
              </a:rPr>
              <a:t>his manual provides comprehensive information on federal requirements, policies, and procedures, and is intended to help SFAs accurately determine, certify, and verify children’s eligibility for free or reduced-price school meals</a:t>
            </a:r>
            <a:r>
              <a:rPr lang="en-US" b="0" i="0" dirty="0">
                <a:solidFill>
                  <a:srgbClr val="1B1B1B"/>
                </a:solidFill>
                <a:effectLst/>
                <a:latin typeface="Source Sans Pro Web"/>
              </a:rPr>
              <a:t>. </a:t>
            </a:r>
            <a:endParaRPr lang="en-US" dirty="0"/>
          </a:p>
          <a:p>
            <a:pPr defTabSz="948507">
              <a:defRPr/>
            </a:pPr>
            <a:endParaRPr lang="en-US" dirty="0"/>
          </a:p>
          <a:p>
            <a:pPr defTabSz="948507">
              <a:defRPr/>
            </a:pPr>
            <a:r>
              <a:rPr lang="en-US" dirty="0"/>
              <a:t>In order to access the prototype documents, click on the Income Eligibility Guidelines, Application, and Related Information link, which we will discuss on the next slide. </a:t>
            </a:r>
          </a:p>
          <a:p>
            <a:pPr defTabSz="948507">
              <a:defRPr/>
            </a:pPr>
            <a:endParaRPr lang="en-US" dirty="0"/>
          </a:p>
          <a:p>
            <a:pPr defTabSz="948507">
              <a:defRPr/>
            </a:pPr>
            <a:r>
              <a:rPr lang="en-US" dirty="0"/>
              <a:t>The Special Provisions offered in NYS are Community eligibility Provision (CEP) and Provision 2. The Special Provision Options sections which contains CEP and Provision 2 resources, template letters and forms. </a:t>
            </a:r>
          </a:p>
          <a:p>
            <a:pPr defTabSz="948507">
              <a:defRPr/>
            </a:pPr>
            <a:endParaRPr lang="en-US" dirty="0"/>
          </a:p>
          <a:p>
            <a:pPr defTabSz="948507">
              <a:defRPr/>
            </a:pPr>
            <a:r>
              <a:rPr lang="en-US" dirty="0"/>
              <a:t>There is a comprehensive CEP webinar on our website, which can be accessed by clicking on the training tab. We highly suggest anyone interested in operating under CEP to watch the webinar. CN has a waiver from USDA allowing SFAs to submit CEP applications through </a:t>
            </a:r>
            <a:r>
              <a:rPr lang="en-US" b="1" u="sng" dirty="0"/>
              <a:t>August 31</a:t>
            </a:r>
            <a:r>
              <a:rPr lang="en-US" b="1" u="sng" baseline="30000" dirty="0"/>
              <a:t>st</a:t>
            </a:r>
            <a:r>
              <a:rPr lang="en-US" dirty="0"/>
              <a:t>, the application due date is usually June 30</a:t>
            </a:r>
            <a:r>
              <a:rPr lang="en-US" baseline="30000" dirty="0"/>
              <a:t>th</a:t>
            </a:r>
            <a:r>
              <a:rPr lang="en-US" dirty="0"/>
              <a:t>. </a:t>
            </a:r>
          </a:p>
          <a:p>
            <a:pPr defTabSz="948507">
              <a:defRPr/>
            </a:pPr>
            <a:endParaRPr lang="en-US" dirty="0"/>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6367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Once the Income Eligibility Guidelines, Application, and Related Information link is clicked, the page includes the </a:t>
            </a:r>
            <a:r>
              <a:rPr lang="en-US" b="0" i="0" dirty="0">
                <a:solidFill>
                  <a:srgbClr val="000000"/>
                </a:solidFill>
                <a:effectLst/>
              </a:rPr>
              <a:t>income eligibility guidelines for the 2023-2024 school year and the forms and guidance needed to process applications for free and reduced-price meals and/or milk. This information supersedes the previously issued New York State Education Department (NYSED) Policy Booklet.</a:t>
            </a:r>
            <a:endParaRPr lang="en-US" dirty="0"/>
          </a:p>
          <a:p>
            <a:pPr algn="l"/>
            <a:endParaRPr lang="en-US" dirty="0"/>
          </a:p>
          <a:p>
            <a:pPr defTabSz="948507">
              <a:defRPr/>
            </a:pPr>
            <a:r>
              <a:rPr lang="en-US" dirty="0"/>
              <a:t>The available prototypes include the Free-reduced Price application, public announcement, letters to send to families announcing the program and notification of eligibility and the consent to release information. Child Nutrition recommends the use of the provided prototype letters as they contain the required information and updated USDA non-discrimination statement. </a:t>
            </a:r>
          </a:p>
          <a:p>
            <a:pPr defTabSz="948507">
              <a:defRPr/>
            </a:pPr>
            <a:endParaRPr lang="en-US" dirty="0"/>
          </a:p>
          <a:p>
            <a:pPr defTabSz="948507">
              <a:defRPr/>
            </a:pPr>
            <a:r>
              <a:rPr lang="en-US" dirty="0"/>
              <a:t>There is also a link to USDA’s translated applications, which </a:t>
            </a:r>
            <a:r>
              <a:rPr lang="en-US" b="0" i="0" dirty="0">
                <a:solidFill>
                  <a:srgbClr val="1B1B1B"/>
                </a:solidFill>
                <a:effectLst/>
              </a:rPr>
              <a:t>features foreign language translations of the Prototype Application. These are provided by USDA as a template to SFAs  serving households where English is not spoken as a primary language. </a:t>
            </a:r>
          </a:p>
          <a:p>
            <a:pPr defTabSz="948507">
              <a:defRPr/>
            </a:pPr>
            <a:endParaRPr lang="en-US" dirty="0"/>
          </a:p>
          <a:p>
            <a:pPr defTabSz="948507">
              <a:defRPr/>
            </a:pPr>
            <a:endParaRPr lang="en-US" dirty="0"/>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2FC51275-700A-4104-B582-94BE3319A3EE}" type="slidenum">
              <a:rPr lang="en-US">
                <a:solidFill>
                  <a:prstClr val="black"/>
                </a:solidFill>
                <a:latin typeface="Calibri" panose="020F0502020204030204"/>
              </a:rPr>
              <a:pPr defTabSz="948507">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8606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the beginning of each school year, the public must be notified that free and reduced-price meals and/or free milk programs are available at your SFA . </a:t>
            </a:r>
          </a:p>
          <a:p>
            <a:endParaRPr lang="en-US" dirty="0"/>
          </a:p>
          <a:p>
            <a:r>
              <a:rPr lang="en-US" dirty="0"/>
              <a:t>All SFAs that participate in the National School Lunch Program, School Breakfast Program, or Special Milk program must send the public announcement to local newspapers, local unemployment offices and to any major area employers that are contemplating large layoffs.  </a:t>
            </a:r>
          </a:p>
          <a:p>
            <a:endParaRPr lang="en-US" dirty="0"/>
          </a:p>
          <a:p>
            <a:pPr defTabSz="948507">
              <a:defRPr/>
            </a:pPr>
            <a:r>
              <a:rPr lang="en-US" dirty="0"/>
              <a:t>While you are required to send the public announcement, you are not required to pay to have it printed. Keep a copy of the announcement distributed along with a list of the locations that you distributed the announcement to.  </a:t>
            </a:r>
          </a:p>
          <a:p>
            <a:endParaRPr lang="en-US" dirty="0"/>
          </a:p>
          <a:p>
            <a:pPr defTabSz="948507">
              <a:defRPr/>
            </a:pPr>
            <a:r>
              <a:rPr lang="en-US" dirty="0"/>
              <a:t>SFAs cannot post the public announcement on the school website because it contains the free eligibility scale. </a:t>
            </a:r>
          </a:p>
          <a:p>
            <a:endParaRPr lang="en-US" dirty="0"/>
          </a:p>
          <a:p>
            <a:r>
              <a:rPr lang="en-US" dirty="0"/>
              <a:t>SFAs that operate the Community Eligibility Provision (CEP) or Provision 2, there is a prototype public announcement available on our website for you to use. </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pPr defTabSz="948507">
              <a:defRPr/>
            </a:pPr>
            <a:fld id="{16C5326D-4A24-45D7-9F64-96496D3A7D7C}" type="slidenum">
              <a:rPr lang="en-US">
                <a:solidFill>
                  <a:prstClr val="black"/>
                </a:solidFill>
                <a:latin typeface="Calibri"/>
              </a:rPr>
              <a:pPr defTabSz="948507">
                <a:defRPr/>
              </a:pPr>
              <a:t>6</a:t>
            </a:fld>
            <a:endParaRPr lang="en-US" dirty="0">
              <a:solidFill>
                <a:prstClr val="black"/>
              </a:solidFill>
              <a:latin typeface="Calibri"/>
            </a:endParaRPr>
          </a:p>
        </p:txBody>
      </p:sp>
    </p:spTree>
    <p:extLst>
      <p:ext uri="{BB962C8B-B14F-4D97-AF65-F5344CB8AC3E}">
        <p14:creationId xmlns:p14="http://schemas.microsoft.com/office/powerpoint/2010/main" val="228928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letter is a document that must be distributed to all families within the SFA along with a copy of the free and reduced-price income application, unless the household has been directly certified. This letter provides instructions to families on completing the income application. If an SFA decides to use their own letter instead of the prototype, they must request approval from SED to ensure that all required components are included.</a:t>
            </a:r>
          </a:p>
          <a:p>
            <a:endParaRPr lang="en-US" dirty="0"/>
          </a:p>
          <a:p>
            <a:r>
              <a:rPr lang="en-US" dirty="0"/>
              <a:t>The parent letter is different from the public announcement because the parent letter can </a:t>
            </a:r>
            <a:r>
              <a:rPr lang="en-US" b="1" u="sng" dirty="0"/>
              <a:t>ONLY </a:t>
            </a:r>
            <a:r>
              <a:rPr lang="en-US" dirty="0"/>
              <a:t>include the reduced-price income scale. </a:t>
            </a:r>
          </a:p>
          <a:p>
            <a:endParaRPr lang="en-US" dirty="0"/>
          </a:p>
          <a:p>
            <a:r>
              <a:rPr lang="en-US" dirty="0"/>
              <a:t>Please be aware that households who are enrolling new students at any time in the school year must be provided with the parent letter and free and reduced application form upon enrollment. </a:t>
            </a:r>
          </a:p>
          <a:p>
            <a:endParaRPr lang="en-US" dirty="0"/>
          </a:p>
          <a:p>
            <a:r>
              <a:rPr lang="en-US" dirty="0"/>
              <a:t>A copy of the parent letter that was distributed must be kept on file with other Program records for 3 years plus the current year.</a:t>
            </a:r>
          </a:p>
          <a:p>
            <a:endParaRPr lang="en-US" dirty="0"/>
          </a:p>
          <a:p>
            <a:r>
              <a:rPr lang="en-US" dirty="0"/>
              <a:t>For CEP and Provision 2 schools, we provide a template parent letter to use to notify the households that meals will be provided at no charge.   </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pPr defTabSz="948507">
              <a:defRPr/>
            </a:pPr>
            <a:fld id="{16C5326D-4A24-45D7-9F64-96496D3A7D7C}" type="slidenum">
              <a:rPr lang="en-US">
                <a:solidFill>
                  <a:prstClr val="black"/>
                </a:solidFill>
                <a:latin typeface="Calibri"/>
              </a:rPr>
              <a:pPr defTabSz="948507">
                <a:defRPr/>
              </a:pPr>
              <a:t>7</a:t>
            </a:fld>
            <a:endParaRPr lang="en-US" dirty="0">
              <a:solidFill>
                <a:prstClr val="black"/>
              </a:solidFill>
              <a:latin typeface="Calibri"/>
            </a:endParaRPr>
          </a:p>
        </p:txBody>
      </p:sp>
    </p:spTree>
    <p:extLst>
      <p:ext uri="{BB962C8B-B14F-4D97-AF65-F5344CB8AC3E}">
        <p14:creationId xmlns:p14="http://schemas.microsoft.com/office/powerpoint/2010/main" val="175620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households who submit applications must be informed of the approval or denial of their applications. </a:t>
            </a:r>
          </a:p>
          <a:p>
            <a:endParaRPr lang="en-US" dirty="0"/>
          </a:p>
          <a:p>
            <a:r>
              <a:rPr lang="en-US" dirty="0"/>
              <a:t>Written notification must be provided to each household denied program benefits in order to provide the household with the hearing and appeals process.</a:t>
            </a:r>
          </a:p>
          <a:p>
            <a:endParaRPr lang="en-US" dirty="0"/>
          </a:p>
          <a:p>
            <a:pPr defTabSz="948507">
              <a:defRPr/>
            </a:pPr>
            <a:r>
              <a:rPr lang="en-US" dirty="0"/>
              <a:t>A copy of such written notification must be retained on file.</a:t>
            </a:r>
          </a:p>
          <a:p>
            <a:pPr defTabSz="948507">
              <a:defRPr/>
            </a:pPr>
            <a:endParaRPr lang="en-US" dirty="0"/>
          </a:p>
          <a:p>
            <a:pPr defTabSz="948507">
              <a:defRPr/>
            </a:pPr>
            <a:r>
              <a:rPr lang="en-US" dirty="0"/>
              <a:t>As mentioned previously, we strongly suggest SFAs use our prototype notification letter as it contains the correct information and updated USDA non-discrimination statement. This ensures letters sent out contain the correct and required information. Some common errors we see includes the letters in point-of-sale systems, are not updated or do not contain the correct information. </a:t>
            </a:r>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defTabSz="948507">
              <a:defRPr/>
            </a:pPr>
            <a:r>
              <a:rPr lang="en-US" dirty="0">
                <a:solidFill>
                  <a:prstClr val="black"/>
                </a:solidFill>
                <a:latin typeface="Calibri"/>
              </a:rPr>
              <a:t>August  2016</a:t>
            </a:r>
          </a:p>
        </p:txBody>
      </p:sp>
      <p:sp>
        <p:nvSpPr>
          <p:cNvPr id="5" name="Slide Number Placeholder 4"/>
          <p:cNvSpPr>
            <a:spLocks noGrp="1"/>
          </p:cNvSpPr>
          <p:nvPr>
            <p:ph type="sldNum" sz="quarter" idx="11"/>
          </p:nvPr>
        </p:nvSpPr>
        <p:spPr/>
        <p:txBody>
          <a:bodyPr/>
          <a:lstStyle/>
          <a:p>
            <a:pPr defTabSz="948507">
              <a:defRPr/>
            </a:pPr>
            <a:fld id="{16C5326D-4A24-45D7-9F64-96496D3A7D7C}" type="slidenum">
              <a:rPr lang="en-US">
                <a:solidFill>
                  <a:prstClr val="black"/>
                </a:solidFill>
                <a:latin typeface="Calibri"/>
              </a:rPr>
              <a:pPr defTabSz="948507">
                <a:defRPr/>
              </a:pPr>
              <a:t>8</a:t>
            </a:fld>
            <a:endParaRPr lang="en-US" dirty="0">
              <a:solidFill>
                <a:prstClr val="black"/>
              </a:solidFill>
              <a:latin typeface="Calibri"/>
            </a:endParaRPr>
          </a:p>
        </p:txBody>
      </p:sp>
    </p:spTree>
    <p:extLst>
      <p:ext uri="{BB962C8B-B14F-4D97-AF65-F5344CB8AC3E}">
        <p14:creationId xmlns:p14="http://schemas.microsoft.com/office/powerpoint/2010/main" val="238294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must notify households regarding eligibility established through direct certification. </a:t>
            </a:r>
          </a:p>
          <a:p>
            <a:endParaRPr lang="en-US" dirty="0"/>
          </a:p>
          <a:p>
            <a:r>
              <a:rPr lang="en-US" dirty="0"/>
              <a:t>The direct certification matching notification letter must include: a statement showing the child is eligible for free benefits, explaining that no further application is necessary; extended eligibility and how to notify the SFA of any additional children in the household not listed on the notification; and how to notify the SFA if free benefits for directly certified children are not wanted.</a:t>
            </a:r>
          </a:p>
          <a:p>
            <a:endParaRPr lang="en-US" dirty="0"/>
          </a:p>
          <a:p>
            <a:r>
              <a:rPr lang="en-US" dirty="0"/>
              <a:t>The notification of a child’s eligibility through direct certification may be done through e-mail if the SFA has an e-mail address for a parent or guardian.</a:t>
            </a:r>
          </a:p>
          <a:p>
            <a:endParaRPr lang="en-US" dirty="0"/>
          </a:p>
          <a:p>
            <a:r>
              <a:rPr lang="en-US" dirty="0"/>
              <a:t>If a family</a:t>
            </a:r>
            <a:r>
              <a:rPr lang="en-US" baseline="0" dirty="0"/>
              <a:t> declines benefits, the student’s status must be categorized as “paid” and the family would be required to pay for meals. </a:t>
            </a:r>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defTabSz="948507">
              <a:defRPr/>
            </a:pPr>
            <a:r>
              <a:rPr lang="en-US" dirty="0">
                <a:solidFill>
                  <a:prstClr val="black"/>
                </a:solidFill>
                <a:latin typeface="Calibri"/>
              </a:rPr>
              <a:t>August  2016</a:t>
            </a:r>
          </a:p>
        </p:txBody>
      </p:sp>
      <p:sp>
        <p:nvSpPr>
          <p:cNvPr id="5" name="Slide Number Placeholder 4"/>
          <p:cNvSpPr>
            <a:spLocks noGrp="1"/>
          </p:cNvSpPr>
          <p:nvPr>
            <p:ph type="sldNum" sz="quarter" idx="11"/>
          </p:nvPr>
        </p:nvSpPr>
        <p:spPr/>
        <p:txBody>
          <a:bodyPr/>
          <a:lstStyle/>
          <a:p>
            <a:pPr defTabSz="948507">
              <a:defRPr/>
            </a:pPr>
            <a:fld id="{16C5326D-4A24-45D7-9F64-96496D3A7D7C}" type="slidenum">
              <a:rPr lang="en-US">
                <a:solidFill>
                  <a:prstClr val="black"/>
                </a:solidFill>
                <a:latin typeface="Calibri"/>
              </a:rPr>
              <a:pPr defTabSz="948507">
                <a:defRPr/>
              </a:pPr>
              <a:t>9</a:t>
            </a:fld>
            <a:endParaRPr lang="en-US" dirty="0">
              <a:solidFill>
                <a:prstClr val="black"/>
              </a:solidFill>
              <a:latin typeface="Calibri"/>
            </a:endParaRPr>
          </a:p>
        </p:txBody>
      </p:sp>
    </p:spTree>
    <p:extLst>
      <p:ext uri="{BB962C8B-B14F-4D97-AF65-F5344CB8AC3E}">
        <p14:creationId xmlns:p14="http://schemas.microsoft.com/office/powerpoint/2010/main" val="13409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4C71-2227-48BC-BBC2-CAE03443D9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7F7F58-E23E-4BAE-BFD8-A7CC80040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639126-2C59-4B47-81D1-0CC699E83A80}"/>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5" name="Footer Placeholder 4">
            <a:extLst>
              <a:ext uri="{FF2B5EF4-FFF2-40B4-BE49-F238E27FC236}">
                <a16:creationId xmlns:a16="http://schemas.microsoft.com/office/drawing/2014/main" id="{BBD84CA7-652D-480A-A7CA-7D5154D93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78161-233F-42D4-BD02-A95B1197998B}"/>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145684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50B2-FD7B-452D-89AE-C40DD3E1A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0318C-30BA-4EDA-B330-C371973CB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16B51-3C43-4A83-B9C0-0889D67839E9}"/>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5" name="Footer Placeholder 4">
            <a:extLst>
              <a:ext uri="{FF2B5EF4-FFF2-40B4-BE49-F238E27FC236}">
                <a16:creationId xmlns:a16="http://schemas.microsoft.com/office/drawing/2014/main" id="{641B600A-7EB3-47B3-8FB5-9D34F77A7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A0DEE-BB7E-44C6-9E87-B224270A9E9E}"/>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87725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EA1633-DA14-4839-90F7-5A0E6821B0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FF722-1D58-428E-B3F9-6F62FF77B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8E7F9-9D15-42F1-AD81-F29D1584C276}"/>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5" name="Footer Placeholder 4">
            <a:extLst>
              <a:ext uri="{FF2B5EF4-FFF2-40B4-BE49-F238E27FC236}">
                <a16:creationId xmlns:a16="http://schemas.microsoft.com/office/drawing/2014/main" id="{7380FB52-4A37-415C-AC5D-56CCB3B51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7FC27-5DA8-4C4C-9CB7-5E7A069871F1}"/>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213645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EDDF6742-5C7D-4961-81B6-18B58F157FB2}" type="datetime1">
              <a:rPr lang="en-US" smtClean="0"/>
              <a:t>9/19/2023</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4756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D56121-B689-47DE-B9E2-B7193667312C}" type="datetime1">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69031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8DEC6407-85A0-4CB3-9D43-9FBF78CB6AD9}" type="datetime1">
              <a:rPr lang="en-US" smtClean="0"/>
              <a:t>9/19/2023</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77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8D33C-2791-4843-9CCC-8455A236BCBA}" type="datetime1">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557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F5283B-EA9D-45F4-82E1-6274CF31A48D}" type="datetime1">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30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B769DF-B16E-4770-BA73-BAA5677602BD}" type="datetime1">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697227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E0B21943-24D6-4486-AFEB-7274494C2D28}" type="datetime1">
              <a:rPr lang="en-US" smtClean="0"/>
              <a:t>9/19/2023</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577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363B573A-1629-4637-8F69-56D99CA1999F}" type="datetime1">
              <a:rPr lang="en-US" smtClean="0"/>
              <a:t>9/19/2023</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1931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390B-A973-45C7-8FB6-695BC3D08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D1D3C-BD75-4D27-A549-A98627D0AF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30362-621B-47D5-9FC2-87C5C606297A}"/>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5" name="Footer Placeholder 4">
            <a:extLst>
              <a:ext uri="{FF2B5EF4-FFF2-40B4-BE49-F238E27FC236}">
                <a16:creationId xmlns:a16="http://schemas.microsoft.com/office/drawing/2014/main" id="{286DE523-6E57-4BD8-8D9F-13B45E55C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6567B-6631-490E-AD7F-343C44EBBCFC}"/>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688613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0DDDBD42-70A6-464F-8277-BDCB71C62E8D}" type="datetime1">
              <a:rPr lang="en-US" smtClean="0"/>
              <a:t>9/19/2023</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273584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F4286-678A-404E-8232-9C8E689A4B90}" type="datetime1">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636902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135BB362-44AA-40ED-8706-518E350F69A1}" type="datetime1">
              <a:rPr lang="en-US" smtClean="0"/>
              <a:t>9/19/2023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532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7064D212-80E2-4996-AD6A-175C2D9B1E8A}" type="datetime1">
              <a:rPr lang="en-US" smtClean="0"/>
              <a:t>9/19/2023</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B177867D-3E3A-49AE-AA78-B830AD50AF5C}" type="slidenum">
              <a:rPr lang="en-US" smtClean="0"/>
              <a:pPr>
                <a:defRPr/>
              </a:pPr>
              <a:t>‹#›</a:t>
            </a:fld>
            <a:endParaRPr lang="en-US" dirty="0"/>
          </a:p>
        </p:txBody>
      </p:sp>
    </p:spTree>
    <p:extLst>
      <p:ext uri="{BB962C8B-B14F-4D97-AF65-F5344CB8AC3E}">
        <p14:creationId xmlns:p14="http://schemas.microsoft.com/office/powerpoint/2010/main" val="26421177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6C823E95-BDA7-4445-A5E9-A7ED7B77E5F1}" type="datetime1">
              <a:rPr lang="en-US" smtClean="0"/>
              <a:t>9/19/2023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60AB10C-45F9-4C5D-B8CA-EAF63E9A375F}" type="slidenum">
              <a:rPr lang="en-US" smtClean="0"/>
              <a:pPr>
                <a:defRPr/>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1437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fld id="{2E237E1D-B114-458E-9C55-BFAC13F93FF9}" type="datetime1">
              <a:rPr lang="en-US" smtClean="0"/>
              <a:t>9/19/2023</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8987D9C9-EE84-49BB-870D-0AFB713675D3}"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22857548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fld id="{A712E09C-120A-4B09-99D2-555D73E0623E}" type="datetime1">
              <a:rPr lang="en-US" smtClean="0"/>
              <a:t>9/19/2023</a:t>
            </a:fld>
            <a:endParaRPr lang="en-US" dirty="0"/>
          </a:p>
        </p:txBody>
      </p:sp>
      <p:sp>
        <p:nvSpPr>
          <p:cNvPr id="10" name="Slide Number Placeholder 9"/>
          <p:cNvSpPr>
            <a:spLocks noGrp="1"/>
          </p:cNvSpPr>
          <p:nvPr>
            <p:ph type="sldNum" sz="quarter" idx="16"/>
          </p:nvPr>
        </p:nvSpPr>
        <p:spPr/>
        <p:txBody>
          <a:bodyPr rtlCol="0"/>
          <a:lstStyle/>
          <a:p>
            <a:pPr>
              <a:defRPr/>
            </a:pPr>
            <a:fld id="{FB8543C1-D869-4D2B-9B0C-4544FFBB1938}"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extLst>
      <p:ext uri="{BB962C8B-B14F-4D97-AF65-F5344CB8AC3E}">
        <p14:creationId xmlns:p14="http://schemas.microsoft.com/office/powerpoint/2010/main" val="1357512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fld id="{4975ECBA-D38B-4BF1-B371-BB019383AD05}" type="datetime1">
              <a:rPr lang="en-US" smtClean="0"/>
              <a:t>9/19/2023</a:t>
            </a:fld>
            <a:endParaRPr lang="en-US" dirty="0"/>
          </a:p>
        </p:txBody>
      </p:sp>
      <p:sp>
        <p:nvSpPr>
          <p:cNvPr id="12" name="Slide Number Placeholder 11"/>
          <p:cNvSpPr>
            <a:spLocks noGrp="1"/>
          </p:cNvSpPr>
          <p:nvPr>
            <p:ph type="sldNum" sz="quarter" idx="16"/>
          </p:nvPr>
        </p:nvSpPr>
        <p:spPr/>
        <p:txBody>
          <a:bodyPr rtlCol="0"/>
          <a:lstStyle/>
          <a:p>
            <a:pPr>
              <a:defRPr/>
            </a:pPr>
            <a:fld id="{50710F0B-1571-45FC-80A7-3AA61A44A560}"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329332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3AFF47BD-A0A1-416A-8246-67A5DD171F03}" type="datetime1">
              <a:rPr lang="en-US" smtClean="0"/>
              <a:t>9/19/2023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971BA5A6-898B-44A1-A10C-451AFBBCBA88}" type="slidenum">
              <a:rPr lang="en-US" smtClean="0"/>
              <a:pPr>
                <a:defRPr/>
              </a:pPr>
              <a:t>‹#›</a:t>
            </a:fld>
            <a:endParaRPr lang="en-US" dirty="0"/>
          </a:p>
        </p:txBody>
      </p:sp>
    </p:spTree>
    <p:extLst>
      <p:ext uri="{BB962C8B-B14F-4D97-AF65-F5344CB8AC3E}">
        <p14:creationId xmlns:p14="http://schemas.microsoft.com/office/powerpoint/2010/main" val="3283318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EB2ECB-3068-4984-90EF-490541E4B1F7}" type="datetime1">
              <a:rPr lang="en-US" smtClean="0"/>
              <a:t>9/19/2023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7ACAAE01-9AAA-4F00-A1A7-C77D2E5D9984}" type="slidenum">
              <a:rPr lang="en-US" smtClean="0"/>
              <a:pPr>
                <a:defRPr/>
              </a:pPr>
              <a:t>‹#›</a:t>
            </a:fld>
            <a:endParaRPr lang="en-US" dirty="0"/>
          </a:p>
        </p:txBody>
      </p:sp>
    </p:spTree>
    <p:extLst>
      <p:ext uri="{BB962C8B-B14F-4D97-AF65-F5344CB8AC3E}">
        <p14:creationId xmlns:p14="http://schemas.microsoft.com/office/powerpoint/2010/main" val="83344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515A-E9CD-469F-AC1F-B435F54F8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F848BC-5224-49E8-906E-612F8BBA7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B68995-BAED-43C9-89C7-346FE2A74C94}"/>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5" name="Footer Placeholder 4">
            <a:extLst>
              <a:ext uri="{FF2B5EF4-FFF2-40B4-BE49-F238E27FC236}">
                <a16:creationId xmlns:a16="http://schemas.microsoft.com/office/drawing/2014/main" id="{0A76BAD9-5DE7-4AE5-8989-A94088F49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918A-ABB1-4882-A346-E24B2F6B4F62}"/>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2425243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DCF15C22-3F9D-4AA6-863F-91A4EE82583A}" type="datetime1">
              <a:rPr lang="en-US" smtClean="0"/>
              <a:t>9/19/2023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67D2DD9-359B-4F60-9AD3-CB8CBA83113A}" type="slidenum">
              <a:rPr lang="en-US" smtClean="0"/>
              <a:pPr>
                <a:defRPr/>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5094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pPr>
              <a:defRPr/>
            </a:pPr>
            <a:fld id="{0E786B48-A9C2-46A3-9D22-DC65C9ADC1DB}" type="datetime1">
              <a:rPr lang="en-US" smtClean="0"/>
              <a:t>9/19/2023</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436D4A07-8B41-4DA0-8F32-AF50D4A9D7D0}" type="slidenum">
              <a:rPr lang="en-US" smtClean="0"/>
              <a:pPr>
                <a:defRPr/>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pPr>
              <a:defRPr/>
            </a:pPr>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37474476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52AF244-7C8B-4080-9507-6B86554245BF}" type="datetime1">
              <a:rPr lang="en-US" smtClean="0"/>
              <a:t>9/19/2023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CEEC11-BCF0-4712-BF39-C6F95E42FF9D}" type="slidenum">
              <a:rPr lang="en-US" smtClean="0"/>
              <a:pPr>
                <a:defRPr/>
              </a:pPr>
              <a:t>‹#›</a:t>
            </a:fld>
            <a:endParaRPr lang="en-US" dirty="0"/>
          </a:p>
        </p:txBody>
      </p:sp>
    </p:spTree>
    <p:extLst>
      <p:ext uri="{BB962C8B-B14F-4D97-AF65-F5344CB8AC3E}">
        <p14:creationId xmlns:p14="http://schemas.microsoft.com/office/powerpoint/2010/main" val="2060228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DA11682E-C491-4330-8FF6-65EB6AEF9BC4}" type="datetime1">
              <a:rPr lang="en-US" smtClean="0"/>
              <a:t>9/19/2023</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pPr>
              <a:defRPr/>
            </a:pPr>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FCE98AF2-CB17-4509-BBEB-B2821F1082E1}" type="slidenum">
              <a:rPr lang="en-US" smtClean="0"/>
              <a:pPr>
                <a:defRPr/>
              </a:pPr>
              <a:t>‹#›</a:t>
            </a:fld>
            <a:endParaRPr lang="en-US" dirty="0"/>
          </a:p>
        </p:txBody>
      </p:sp>
    </p:spTree>
    <p:extLst>
      <p:ext uri="{BB962C8B-B14F-4D97-AF65-F5344CB8AC3E}">
        <p14:creationId xmlns:p14="http://schemas.microsoft.com/office/powerpoint/2010/main" val="419693413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fld id="{A59E3CFA-D9C2-4F7F-BFDA-0E86E1210992}" type="datetimeFigureOut">
              <a:rPr lang="en-US" smtClean="0"/>
              <a:pPr>
                <a:defRPr/>
              </a:pPr>
              <a:t>9/19/2023</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B177867D-3E3A-49AE-AA78-B830AD50AF5C}" type="slidenum">
              <a:rPr lang="en-US" smtClean="0"/>
              <a:pPr>
                <a:defRPr/>
              </a:pPr>
              <a:t>‹#›</a:t>
            </a:fld>
            <a:endParaRPr lang="en-US" dirty="0"/>
          </a:p>
        </p:txBody>
      </p:sp>
    </p:spTree>
    <p:extLst>
      <p:ext uri="{BB962C8B-B14F-4D97-AF65-F5344CB8AC3E}">
        <p14:creationId xmlns:p14="http://schemas.microsoft.com/office/powerpoint/2010/main" val="313355325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1B167DD7-B97D-474D-872A-4010EAF0665D}" type="datetimeFigureOut">
              <a:rPr lang="en-US" smtClean="0"/>
              <a:pPr>
                <a:defRPr/>
              </a:pPr>
              <a:t>9/19/2023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60AB10C-45F9-4C5D-B8CA-EAF63E9A375F}" type="slidenum">
              <a:rPr lang="en-US" smtClean="0"/>
              <a:pPr>
                <a:defRPr/>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40187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fld id="{040058ED-03D4-4DC7-858D-8EB4D6F5C932}" type="datetimeFigureOut">
              <a:rPr lang="en-US" smtClean="0"/>
              <a:pPr>
                <a:defRPr/>
              </a:pPr>
              <a:t>9/19/2023</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8987D9C9-EE84-49BB-870D-0AFB713675D3}"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25661069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fld id="{1891B81D-219C-41DB-BF2F-6DB5CFB2B2D0}" type="datetimeFigureOut">
              <a:rPr lang="en-US" smtClean="0"/>
              <a:pPr>
                <a:defRPr/>
              </a:pPr>
              <a:t>9/19/2023</a:t>
            </a:fld>
            <a:endParaRPr lang="en-US" dirty="0"/>
          </a:p>
        </p:txBody>
      </p:sp>
      <p:sp>
        <p:nvSpPr>
          <p:cNvPr id="10" name="Slide Number Placeholder 9"/>
          <p:cNvSpPr>
            <a:spLocks noGrp="1"/>
          </p:cNvSpPr>
          <p:nvPr>
            <p:ph type="sldNum" sz="quarter" idx="16"/>
          </p:nvPr>
        </p:nvSpPr>
        <p:spPr/>
        <p:txBody>
          <a:bodyPr rtlCol="0"/>
          <a:lstStyle/>
          <a:p>
            <a:pPr>
              <a:defRPr/>
            </a:pPr>
            <a:fld id="{FB8543C1-D869-4D2B-9B0C-4544FFBB1938}"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extLst>
      <p:ext uri="{BB962C8B-B14F-4D97-AF65-F5344CB8AC3E}">
        <p14:creationId xmlns:p14="http://schemas.microsoft.com/office/powerpoint/2010/main" val="2534581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fld id="{CEF63E68-0A68-402B-B460-9C4E5D5D790A}" type="datetimeFigureOut">
              <a:rPr lang="en-US" smtClean="0"/>
              <a:pPr>
                <a:defRPr/>
              </a:pPr>
              <a:t>9/19/2023</a:t>
            </a:fld>
            <a:endParaRPr lang="en-US" dirty="0"/>
          </a:p>
        </p:txBody>
      </p:sp>
      <p:sp>
        <p:nvSpPr>
          <p:cNvPr id="12" name="Slide Number Placeholder 11"/>
          <p:cNvSpPr>
            <a:spLocks noGrp="1"/>
          </p:cNvSpPr>
          <p:nvPr>
            <p:ph type="sldNum" sz="quarter" idx="16"/>
          </p:nvPr>
        </p:nvSpPr>
        <p:spPr/>
        <p:txBody>
          <a:bodyPr rtlCol="0"/>
          <a:lstStyle/>
          <a:p>
            <a:pPr>
              <a:defRPr/>
            </a:pPr>
            <a:fld id="{50710F0B-1571-45FC-80A7-3AA61A44A560}"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894805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32287AA7-682A-4621-BB4B-761500CF2A63}" type="datetimeFigureOut">
              <a:rPr lang="en-US" smtClean="0"/>
              <a:pPr>
                <a:defRPr/>
              </a:pPr>
              <a:t>9/19/2023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971BA5A6-898B-44A1-A10C-451AFBBCBA88}" type="slidenum">
              <a:rPr lang="en-US" smtClean="0"/>
              <a:pPr>
                <a:defRPr/>
              </a:pPr>
              <a:t>‹#›</a:t>
            </a:fld>
            <a:endParaRPr lang="en-US" dirty="0"/>
          </a:p>
        </p:txBody>
      </p:sp>
    </p:spTree>
    <p:extLst>
      <p:ext uri="{BB962C8B-B14F-4D97-AF65-F5344CB8AC3E}">
        <p14:creationId xmlns:p14="http://schemas.microsoft.com/office/powerpoint/2010/main" val="280966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2576-2DDA-4C31-A6D8-B4ACFF748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76AFA-697A-4231-82E9-23BD88EEAA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9DF612-A751-43FC-8C03-0B6891F8F8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6F9950-6CD4-48CC-B99A-B25CF61DFA8D}"/>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6" name="Footer Placeholder 5">
            <a:extLst>
              <a:ext uri="{FF2B5EF4-FFF2-40B4-BE49-F238E27FC236}">
                <a16:creationId xmlns:a16="http://schemas.microsoft.com/office/drawing/2014/main" id="{0D4F97F1-645C-4854-9DA5-DB0463AEF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9C2E2-0B86-4065-BC57-3B9C9B332346}"/>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885296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9280D48-2370-47EE-9EAE-994033A2B5BF}" type="datetimeFigureOut">
              <a:rPr lang="en-US" smtClean="0"/>
              <a:pPr>
                <a:defRPr/>
              </a:pPr>
              <a:t>9/19/2023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7ACAAE01-9AAA-4F00-A1A7-C77D2E5D9984}" type="slidenum">
              <a:rPr lang="en-US" smtClean="0"/>
              <a:pPr>
                <a:defRPr/>
              </a:pPr>
              <a:t>‹#›</a:t>
            </a:fld>
            <a:endParaRPr lang="en-US" dirty="0"/>
          </a:p>
        </p:txBody>
      </p:sp>
    </p:spTree>
    <p:extLst>
      <p:ext uri="{BB962C8B-B14F-4D97-AF65-F5344CB8AC3E}">
        <p14:creationId xmlns:p14="http://schemas.microsoft.com/office/powerpoint/2010/main" val="3008525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C2238022-3841-42F4-A06D-92769F123A0F}" type="datetimeFigureOut">
              <a:rPr lang="en-US" smtClean="0"/>
              <a:pPr>
                <a:defRPr/>
              </a:pPr>
              <a:t>9/19/2023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67D2DD9-359B-4F60-9AD3-CB8CBA83113A}" type="slidenum">
              <a:rPr lang="en-US" smtClean="0"/>
              <a:pPr>
                <a:defRPr/>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50350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pPr>
              <a:defRPr/>
            </a:pPr>
            <a:fld id="{B2FDC2AD-F785-470D-93AE-20AF1E5DE1A7}" type="datetimeFigureOut">
              <a:rPr lang="en-US" smtClean="0"/>
              <a:pPr>
                <a:defRPr/>
              </a:pPr>
              <a:t>9/19/2023</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436D4A07-8B41-4DA0-8F32-AF50D4A9D7D0}" type="slidenum">
              <a:rPr lang="en-US" smtClean="0"/>
              <a:pPr>
                <a:defRPr/>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pPr>
              <a:defRPr/>
            </a:pPr>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85843397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EF61101-789F-4A6A-8727-E45012D9A177}" type="datetimeFigureOut">
              <a:rPr lang="en-US" smtClean="0"/>
              <a:pPr>
                <a:defRPr/>
              </a:pPr>
              <a:t>9/19/2023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CEEC11-BCF0-4712-BF39-C6F95E42FF9D}" type="slidenum">
              <a:rPr lang="en-US" smtClean="0"/>
              <a:pPr>
                <a:defRPr/>
              </a:pPr>
              <a:t>‹#›</a:t>
            </a:fld>
            <a:endParaRPr lang="en-US" dirty="0"/>
          </a:p>
        </p:txBody>
      </p:sp>
    </p:spTree>
    <p:extLst>
      <p:ext uri="{BB962C8B-B14F-4D97-AF65-F5344CB8AC3E}">
        <p14:creationId xmlns:p14="http://schemas.microsoft.com/office/powerpoint/2010/main" val="1355647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33150DCD-585A-44EA-9F7E-0E4892A2BDD0}" type="datetimeFigureOut">
              <a:rPr lang="en-US" smtClean="0"/>
              <a:pPr>
                <a:defRPr/>
              </a:pPr>
              <a:t>9/19/2023</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pPr>
              <a:defRPr/>
            </a:pPr>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FCE98AF2-CB17-4509-BBEB-B2821F1082E1}" type="slidenum">
              <a:rPr lang="en-US" smtClean="0"/>
              <a:pPr>
                <a:defRPr/>
              </a:pPr>
              <a:t>‹#›</a:t>
            </a:fld>
            <a:endParaRPr lang="en-US" dirty="0"/>
          </a:p>
        </p:txBody>
      </p:sp>
    </p:spTree>
    <p:extLst>
      <p:ext uri="{BB962C8B-B14F-4D97-AF65-F5344CB8AC3E}">
        <p14:creationId xmlns:p14="http://schemas.microsoft.com/office/powerpoint/2010/main" val="199054068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C574-714C-4829-A061-A7E359951A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71F12F-C85D-4BB8-A8B7-8BE7E8DAEB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256CB4-551E-41F7-B9D9-B711D4D51B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1D351-CFEE-43F9-BA9E-F07978591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077FDD-38DE-49B1-BE60-4DB7E5F3A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6823B-C66A-48FF-9B69-B7BAD237C42A}"/>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8" name="Footer Placeholder 7">
            <a:extLst>
              <a:ext uri="{FF2B5EF4-FFF2-40B4-BE49-F238E27FC236}">
                <a16:creationId xmlns:a16="http://schemas.microsoft.com/office/drawing/2014/main" id="{D66A10F7-1CAF-416D-91C7-11986C1B0A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1A9ACD-785A-4187-8A81-0EFF8147B45D}"/>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284476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6FE1-71C2-4957-9DA5-139FDB0A3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4D0338-7BF5-4641-A06C-139FEE8708E6}"/>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4" name="Footer Placeholder 3">
            <a:extLst>
              <a:ext uri="{FF2B5EF4-FFF2-40B4-BE49-F238E27FC236}">
                <a16:creationId xmlns:a16="http://schemas.microsoft.com/office/drawing/2014/main" id="{49758CC0-0DB6-4AB0-82E5-F7956FFDA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C69AE8-23AC-41E9-9A6F-3406A83CD723}"/>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20378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B44307-52FB-4BCB-B5D4-F35B1464EB9A}"/>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3" name="Footer Placeholder 2">
            <a:extLst>
              <a:ext uri="{FF2B5EF4-FFF2-40B4-BE49-F238E27FC236}">
                <a16:creationId xmlns:a16="http://schemas.microsoft.com/office/drawing/2014/main" id="{8CDBE762-37C2-450E-A84A-6B106E6914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865E15-0062-43B4-99D9-A0F26C42D2A2}"/>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30757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3063-0EF7-4C67-ABE0-B3AC59953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6DE8F8-DBEE-42B8-86E7-9DD7F7AEE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72756-1CA2-47D1-A2BA-C4F6065D4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8E6C6-277F-46BC-93FB-746488BF071A}"/>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6" name="Footer Placeholder 5">
            <a:extLst>
              <a:ext uri="{FF2B5EF4-FFF2-40B4-BE49-F238E27FC236}">
                <a16:creationId xmlns:a16="http://schemas.microsoft.com/office/drawing/2014/main" id="{F1058102-37D7-4AE7-A1A9-E40DB724D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AFE12-B775-4BCD-99F8-2DD3CA39022A}"/>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131954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2AF3-D498-488C-B5D0-103CF1619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22247B-FA5D-4956-9250-DE391227A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863187-4BFA-48B4-8600-F139577DF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5CD11-5C26-4CB3-B2A9-4900B46CDF63}"/>
              </a:ext>
            </a:extLst>
          </p:cNvPr>
          <p:cNvSpPr>
            <a:spLocks noGrp="1"/>
          </p:cNvSpPr>
          <p:nvPr>
            <p:ph type="dt" sz="half" idx="10"/>
          </p:nvPr>
        </p:nvSpPr>
        <p:spPr/>
        <p:txBody>
          <a:bodyPr/>
          <a:lstStyle/>
          <a:p>
            <a:fld id="{539CFB3C-F2B3-47EF-9897-9C3B3A85A194}" type="datetimeFigureOut">
              <a:rPr lang="en-US" smtClean="0"/>
              <a:t>9/19/2023</a:t>
            </a:fld>
            <a:endParaRPr lang="en-US"/>
          </a:p>
        </p:txBody>
      </p:sp>
      <p:sp>
        <p:nvSpPr>
          <p:cNvPr id="6" name="Footer Placeholder 5">
            <a:extLst>
              <a:ext uri="{FF2B5EF4-FFF2-40B4-BE49-F238E27FC236}">
                <a16:creationId xmlns:a16="http://schemas.microsoft.com/office/drawing/2014/main" id="{2CF225C7-2819-4138-8860-458920789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78DA8-7E66-435B-8D10-906A515D5D70}"/>
              </a:ext>
            </a:extLst>
          </p:cNvPr>
          <p:cNvSpPr>
            <a:spLocks noGrp="1"/>
          </p:cNvSpPr>
          <p:nvPr>
            <p:ph type="sldNum" sz="quarter" idx="12"/>
          </p:nvPr>
        </p:nvSpPr>
        <p:spPr/>
        <p:txBody>
          <a:bodyPr/>
          <a:lstStyle/>
          <a:p>
            <a:fld id="{EC9FD2C6-DF40-44D8-AC71-B4F0D3C43395}" type="slidenum">
              <a:rPr lang="en-US" smtClean="0"/>
              <a:t>‹#›</a:t>
            </a:fld>
            <a:endParaRPr lang="en-US"/>
          </a:p>
        </p:txBody>
      </p:sp>
    </p:spTree>
    <p:extLst>
      <p:ext uri="{BB962C8B-B14F-4D97-AF65-F5344CB8AC3E}">
        <p14:creationId xmlns:p14="http://schemas.microsoft.com/office/powerpoint/2010/main" val="6617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85D30-D961-4000-A34A-C223E2282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7CCD5-2EE1-4AB0-8E16-6C78D5E11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38F77-2179-4007-BF80-E0B2E2FD7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CFB3C-F2B3-47EF-9897-9C3B3A85A194}" type="datetimeFigureOut">
              <a:rPr lang="en-US" smtClean="0"/>
              <a:t>9/19/2023</a:t>
            </a:fld>
            <a:endParaRPr lang="en-US"/>
          </a:p>
        </p:txBody>
      </p:sp>
      <p:sp>
        <p:nvSpPr>
          <p:cNvPr id="5" name="Footer Placeholder 4">
            <a:extLst>
              <a:ext uri="{FF2B5EF4-FFF2-40B4-BE49-F238E27FC236}">
                <a16:creationId xmlns:a16="http://schemas.microsoft.com/office/drawing/2014/main" id="{05458DD8-49A5-4DF1-92FC-6FBEEF181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B8072-D7E9-4008-94A1-44F19B7C2E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FD2C6-DF40-44D8-AC71-B4F0D3C43395}" type="slidenum">
              <a:rPr lang="en-US" smtClean="0"/>
              <a:t>‹#›</a:t>
            </a:fld>
            <a:endParaRPr lang="en-US"/>
          </a:p>
        </p:txBody>
      </p:sp>
    </p:spTree>
    <p:extLst>
      <p:ext uri="{BB962C8B-B14F-4D97-AF65-F5344CB8AC3E}">
        <p14:creationId xmlns:p14="http://schemas.microsoft.com/office/powerpoint/2010/main" val="268120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1C8E35-0B4C-4806-84C2-18091E146F83}" type="datetime1">
              <a:rPr lang="en-US" smtClean="0"/>
              <a:t>9/19/2023</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314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6C94941E-8245-4F9C-AC23-B268692CC301}" type="datetime1">
              <a:rPr lang="en-US" smtClean="0"/>
              <a:t>9/19/2023</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C1D06102-97EE-426F-A7D8-9C8EEDD949C7}" type="slidenum">
              <a:rPr lang="en-US" smtClean="0"/>
              <a:pPr>
                <a:defRPr/>
              </a:pPr>
              <a:t>‹#›</a:t>
            </a:fld>
            <a:endParaRPr lang="en-US" dirty="0"/>
          </a:p>
        </p:txBody>
      </p:sp>
    </p:spTree>
    <p:extLst>
      <p:ext uri="{BB962C8B-B14F-4D97-AF65-F5344CB8AC3E}">
        <p14:creationId xmlns:p14="http://schemas.microsoft.com/office/powerpoint/2010/main" val="381945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6DE5C83-6E9E-4304-96AC-D3F9BDBFB4F3}" type="datetimeFigureOut">
              <a:rPr lang="en-US" smtClean="0"/>
              <a:pPr>
                <a:defRPr/>
              </a:pPr>
              <a:t>9/19/2023</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C1D06102-97EE-426F-A7D8-9C8EEDD949C7}" type="slidenum">
              <a:rPr lang="en-US" smtClean="0"/>
              <a:pPr>
                <a:defRPr/>
              </a:pPr>
              <a:t>‹#›</a:t>
            </a:fld>
            <a:endParaRPr lang="en-US" dirty="0"/>
          </a:p>
        </p:txBody>
      </p:sp>
    </p:spTree>
    <p:extLst>
      <p:ext uri="{BB962C8B-B14F-4D97-AF65-F5344CB8AC3E}">
        <p14:creationId xmlns:p14="http://schemas.microsoft.com/office/powerpoint/2010/main" val="1148157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www.nysteachs.or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www.cn@nysed.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25BC23-E0DD-4037-B2B8-7B6FA6454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11" name="Rectangle 10">
            <a:extLst>
              <a:ext uri="{FF2B5EF4-FFF2-40B4-BE49-F238E27FC236}">
                <a16:creationId xmlns:a16="http://schemas.microsoft.com/office/drawing/2014/main" id="{199EE120-2D35-4A48-BAAE-238F986A1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pic>
        <p:nvPicPr>
          <p:cNvPr id="4" name="Picture 3" descr="A person sitting at a table&#10;&#10;Description automatically generated with low confidence">
            <a:extLst>
              <a:ext uri="{FF2B5EF4-FFF2-40B4-BE49-F238E27FC236}">
                <a16:creationId xmlns:a16="http://schemas.microsoft.com/office/drawing/2014/main" id="{CCF6147E-F815-679A-8FC5-FC3E76F396E0}"/>
              </a:ext>
            </a:extLst>
          </p:cNvPr>
          <p:cNvPicPr>
            <a:picLocks noChangeAspect="1"/>
          </p:cNvPicPr>
          <p:nvPr/>
        </p:nvPicPr>
        <p:blipFill rotWithShape="1">
          <a:blip r:embed="rId3">
            <a:extLst>
              <a:ext uri="{28A0092B-C50C-407E-A947-70E740481C1C}">
                <a14:useLocalDpi xmlns:a14="http://schemas.microsoft.com/office/drawing/2010/main" val="0"/>
              </a:ext>
            </a:extLst>
          </a:blip>
          <a:srcRect l="15837" r="15837"/>
          <a:stretch/>
        </p:blipFill>
        <p:spPr>
          <a:xfrm>
            <a:off x="20" y="1804072"/>
            <a:ext cx="4458058" cy="4349801"/>
          </a:xfrm>
          <a:prstGeom prst="rect">
            <a:avLst/>
          </a:prstGeom>
        </p:spPr>
      </p:pic>
      <p:sp>
        <p:nvSpPr>
          <p:cNvPr id="13" name="Rectangle 12">
            <a:extLst>
              <a:ext uri="{FF2B5EF4-FFF2-40B4-BE49-F238E27FC236}">
                <a16:creationId xmlns:a16="http://schemas.microsoft.com/office/drawing/2014/main" id="{552F9EAC-0C70-441C-AC78-65174C28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0"/>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 name="Title 1">
            <a:extLst>
              <a:ext uri="{FF2B5EF4-FFF2-40B4-BE49-F238E27FC236}">
                <a16:creationId xmlns:a16="http://schemas.microsoft.com/office/drawing/2014/main" id="{DB35E704-245A-4F5F-9929-14253BB60CA1}"/>
              </a:ext>
            </a:extLst>
          </p:cNvPr>
          <p:cNvSpPr>
            <a:spLocks noGrp="1"/>
          </p:cNvSpPr>
          <p:nvPr>
            <p:ph type="ctrTitle"/>
          </p:nvPr>
        </p:nvSpPr>
        <p:spPr>
          <a:xfrm>
            <a:off x="4882101" y="2146851"/>
            <a:ext cx="6666980" cy="2658269"/>
          </a:xfrm>
        </p:spPr>
        <p:txBody>
          <a:bodyPr anchor="b">
            <a:normAutofit/>
          </a:bodyPr>
          <a:lstStyle/>
          <a:p>
            <a:r>
              <a:rPr lang="en-US" sz="2400" b="1" dirty="0">
                <a:solidFill>
                  <a:schemeClr val="tx1"/>
                </a:solidFill>
                <a:latin typeface="Meiryo" panose="020B0604030504040204" pitchFamily="34" charset="-128"/>
                <a:ea typeface="Meiryo" panose="020B0604030504040204" pitchFamily="34" charset="-128"/>
              </a:rPr>
              <a:t>Eligibility: Notification of Free/reduced Priced meals and Certification of benefits</a:t>
            </a:r>
            <a:endParaRPr lang="en-US" sz="2400" dirty="0">
              <a:solidFill>
                <a:schemeClr val="tx1"/>
              </a:solidFill>
              <a:latin typeface="Meiryo" panose="020B0604030504040204" pitchFamily="34" charset="-128"/>
              <a:ea typeface="Meiryo" panose="020B0604030504040204" pitchFamily="34" charset="-128"/>
            </a:endParaRPr>
          </a:p>
        </p:txBody>
      </p:sp>
      <p:sp>
        <p:nvSpPr>
          <p:cNvPr id="3" name="Subtitle 2">
            <a:extLst>
              <a:ext uri="{FF2B5EF4-FFF2-40B4-BE49-F238E27FC236}">
                <a16:creationId xmlns:a16="http://schemas.microsoft.com/office/drawing/2014/main" id="{A7BBC8B6-5DA9-4789-8FE6-D97C05D5696A}"/>
              </a:ext>
            </a:extLst>
          </p:cNvPr>
          <p:cNvSpPr>
            <a:spLocks noGrp="1"/>
          </p:cNvSpPr>
          <p:nvPr>
            <p:ph type="subTitle" idx="1"/>
          </p:nvPr>
        </p:nvSpPr>
        <p:spPr>
          <a:xfrm>
            <a:off x="4882102" y="4810937"/>
            <a:ext cx="6666980" cy="1172200"/>
          </a:xfrm>
        </p:spPr>
        <p:txBody>
          <a:bodyPr anchor="t">
            <a:normAutofit/>
          </a:bodyPr>
          <a:lstStyle/>
          <a:p>
            <a:r>
              <a:rPr lang="en-US" sz="1600" dirty="0"/>
              <a:t>SY 2023-2024</a:t>
            </a:r>
          </a:p>
        </p:txBody>
      </p:sp>
      <p:sp>
        <p:nvSpPr>
          <p:cNvPr id="15" name="Rectangle 14">
            <a:extLst>
              <a:ext uri="{FF2B5EF4-FFF2-40B4-BE49-F238E27FC236}">
                <a16:creationId xmlns:a16="http://schemas.microsoft.com/office/drawing/2014/main" id="{0D48F6B8-EF56-4340-982E-F4D6F5DC2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17" name="Rectangle 16">
            <a:extLst>
              <a:ext uri="{FF2B5EF4-FFF2-40B4-BE49-F238E27FC236}">
                <a16:creationId xmlns:a16="http://schemas.microsoft.com/office/drawing/2014/main" id="{AC596C40-FEA6-4867-853D-CF37DE3B6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19" name="Rectangle 18">
            <a:extLst>
              <a:ext uri="{FF2B5EF4-FFF2-40B4-BE49-F238E27FC236}">
                <a16:creationId xmlns:a16="http://schemas.microsoft.com/office/drawing/2014/main" id="{9DC7C5E2-274E-49A3-A8E0-46A5B8CAC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1" name="Rectangle 20">
            <a:extLst>
              <a:ext uri="{FF2B5EF4-FFF2-40B4-BE49-F238E27FC236}">
                <a16:creationId xmlns:a16="http://schemas.microsoft.com/office/drawing/2014/main" id="{D6CF8D2C-9E01-48EC-8DDF-8A1FF60AE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396CD003-62CB-418D-9F58-886DEC48E7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2562" y="6246477"/>
            <a:ext cx="2672973" cy="538475"/>
          </a:xfrm>
          <a:prstGeom prst="rect">
            <a:avLst/>
          </a:prstGeom>
        </p:spPr>
      </p:pic>
      <p:sp>
        <p:nvSpPr>
          <p:cNvPr id="7" name="TextBox 6">
            <a:extLst>
              <a:ext uri="{FF2B5EF4-FFF2-40B4-BE49-F238E27FC236}">
                <a16:creationId xmlns:a16="http://schemas.microsoft.com/office/drawing/2014/main" id="{B0E032DE-1565-40DF-8D21-99361F4EEA78}"/>
              </a:ext>
            </a:extLst>
          </p:cNvPr>
          <p:cNvSpPr txBox="1"/>
          <p:nvPr/>
        </p:nvSpPr>
        <p:spPr>
          <a:xfrm>
            <a:off x="6413825" y="6373541"/>
            <a:ext cx="399142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eiryo"/>
                <a:ea typeface="+mn-ea"/>
                <a:cs typeface="+mn-cs"/>
              </a:rPr>
              <a:t>     Presented by NYSED Office of Child Nutrition</a:t>
            </a:r>
          </a:p>
        </p:txBody>
      </p:sp>
    </p:spTree>
    <p:extLst>
      <p:ext uri="{BB962C8B-B14F-4D97-AF65-F5344CB8AC3E}">
        <p14:creationId xmlns:p14="http://schemas.microsoft.com/office/powerpoint/2010/main" val="3459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6158115" cy="990600"/>
          </a:xfrm>
        </p:spPr>
        <p:txBody>
          <a:bodyPr/>
          <a:lstStyle/>
          <a:p>
            <a:r>
              <a:rPr lang="en-US" b="1" dirty="0">
                <a:solidFill>
                  <a:schemeClr val="tx1"/>
                </a:solidFill>
              </a:rPr>
              <a:t>Determining Eligibility</a:t>
            </a:r>
          </a:p>
        </p:txBody>
      </p:sp>
      <p:sp>
        <p:nvSpPr>
          <p:cNvPr id="8" name="TextBox 7">
            <a:extLst>
              <a:ext uri="{FF2B5EF4-FFF2-40B4-BE49-F238E27FC236}">
                <a16:creationId xmlns:a16="http://schemas.microsoft.com/office/drawing/2014/main" id="{2362B932-039F-6850-FA90-46F320E6332D}"/>
              </a:ext>
            </a:extLst>
          </p:cNvPr>
          <p:cNvSpPr txBox="1"/>
          <p:nvPr/>
        </p:nvSpPr>
        <p:spPr>
          <a:xfrm>
            <a:off x="140208" y="1490562"/>
            <a:ext cx="11911584" cy="584775"/>
          </a:xfrm>
          <a:prstGeom prst="rect">
            <a:avLst/>
          </a:prstGeom>
          <a:noFill/>
        </p:spPr>
        <p:txBody>
          <a:bodyPr wrap="square">
            <a:spAutoFit/>
          </a:bodyPr>
          <a:lstStyle/>
          <a:p>
            <a:pPr algn="ctr"/>
            <a:r>
              <a:rPr lang="en-US" sz="3200" b="1" dirty="0"/>
              <a:t>Methods of Determining Eligibility</a:t>
            </a:r>
          </a:p>
        </p:txBody>
      </p:sp>
      <p:grpSp>
        <p:nvGrpSpPr>
          <p:cNvPr id="21" name="Group 20">
            <a:extLst>
              <a:ext uri="{FF2B5EF4-FFF2-40B4-BE49-F238E27FC236}">
                <a16:creationId xmlns:a16="http://schemas.microsoft.com/office/drawing/2014/main" id="{0BF1232C-692A-BC3E-72AB-23C78A6DFB33}"/>
              </a:ext>
            </a:extLst>
          </p:cNvPr>
          <p:cNvGrpSpPr/>
          <p:nvPr/>
        </p:nvGrpSpPr>
        <p:grpSpPr>
          <a:xfrm>
            <a:off x="6298324" y="2365251"/>
            <a:ext cx="5753470" cy="4436850"/>
            <a:chOff x="6560458" y="2481363"/>
            <a:chExt cx="5491335" cy="4436850"/>
          </a:xfrm>
        </p:grpSpPr>
        <p:sp>
          <p:nvSpPr>
            <p:cNvPr id="14" name="Content Placeholder 5">
              <a:extLst>
                <a:ext uri="{FF2B5EF4-FFF2-40B4-BE49-F238E27FC236}">
                  <a16:creationId xmlns:a16="http://schemas.microsoft.com/office/drawing/2014/main" id="{2E157B52-2698-F50C-072C-048BCE91C10E}"/>
                </a:ext>
              </a:extLst>
            </p:cNvPr>
            <p:cNvSpPr txBox="1">
              <a:spLocks/>
            </p:cNvSpPr>
            <p:nvPr/>
          </p:nvSpPr>
          <p:spPr>
            <a:xfrm>
              <a:off x="6715325" y="3336813"/>
              <a:ext cx="5181600" cy="3581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700" dirty="0"/>
                <a:t>Categorical Applications</a:t>
              </a:r>
            </a:p>
            <a:p>
              <a:pPr lvl="1"/>
              <a:r>
                <a:rPr lang="en-US" sz="2400" dirty="0"/>
                <a:t>SNAP, TANF, FDPIR case number, foster listed on application</a:t>
              </a:r>
              <a:endParaRPr lang="en-US" dirty="0"/>
            </a:p>
            <a:p>
              <a:r>
                <a:rPr lang="en-US" sz="2700" dirty="0"/>
                <a:t>Income Applications:</a:t>
              </a:r>
            </a:p>
            <a:p>
              <a:pPr lvl="1"/>
              <a:r>
                <a:rPr lang="en-US" sz="2400" dirty="0"/>
                <a:t>Income determines free or reduced status</a:t>
              </a:r>
            </a:p>
            <a:p>
              <a:pPr lvl="1"/>
              <a:endParaRPr lang="en-US" dirty="0"/>
            </a:p>
          </p:txBody>
        </p:sp>
        <p:sp>
          <p:nvSpPr>
            <p:cNvPr id="18" name="Rectangle 17">
              <a:extLst>
                <a:ext uri="{FF2B5EF4-FFF2-40B4-BE49-F238E27FC236}">
                  <a16:creationId xmlns:a16="http://schemas.microsoft.com/office/drawing/2014/main" id="{72CC9716-0804-92FB-6561-9228081E6A2B}"/>
                </a:ext>
              </a:extLst>
            </p:cNvPr>
            <p:cNvSpPr/>
            <p:nvPr/>
          </p:nvSpPr>
          <p:spPr>
            <a:xfrm>
              <a:off x="6560458" y="2481363"/>
              <a:ext cx="5491334" cy="760504"/>
            </a:xfrm>
            <a:prstGeom prst="rect">
              <a:avLst/>
            </a:prstGeom>
            <a:solidFill>
              <a:srgbClr val="DD8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399E26-AA6B-C97B-3135-676DE688DD58}"/>
                </a:ext>
              </a:extLst>
            </p:cNvPr>
            <p:cNvSpPr/>
            <p:nvPr/>
          </p:nvSpPr>
          <p:spPr>
            <a:xfrm>
              <a:off x="6560458" y="2506841"/>
              <a:ext cx="5491334" cy="4241721"/>
            </a:xfrm>
            <a:prstGeom prst="rect">
              <a:avLst/>
            </a:prstGeom>
            <a:noFill/>
            <a:ln w="57150">
              <a:solidFill>
                <a:srgbClr val="DD8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504DBA00-AE3F-9C96-E357-30D71E16E9FF}"/>
                </a:ext>
              </a:extLst>
            </p:cNvPr>
            <p:cNvSpPr txBox="1">
              <a:spLocks/>
            </p:cNvSpPr>
            <p:nvPr/>
          </p:nvSpPr>
          <p:spPr>
            <a:xfrm>
              <a:off x="6560459" y="2516096"/>
              <a:ext cx="5491334" cy="64008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3200" b="1" dirty="0">
                  <a:solidFill>
                    <a:schemeClr val="bg1"/>
                  </a:solidFill>
                </a:rPr>
                <a:t>Income Applications</a:t>
              </a:r>
            </a:p>
          </p:txBody>
        </p:sp>
      </p:grpSp>
      <p:grpSp>
        <p:nvGrpSpPr>
          <p:cNvPr id="20" name="Group 19">
            <a:extLst>
              <a:ext uri="{FF2B5EF4-FFF2-40B4-BE49-F238E27FC236}">
                <a16:creationId xmlns:a16="http://schemas.microsoft.com/office/drawing/2014/main" id="{A0244D30-15C5-8033-A71B-CDB3D2B3D870}"/>
              </a:ext>
            </a:extLst>
          </p:cNvPr>
          <p:cNvGrpSpPr/>
          <p:nvPr/>
        </p:nvGrpSpPr>
        <p:grpSpPr>
          <a:xfrm>
            <a:off x="140207" y="2370956"/>
            <a:ext cx="5491336" cy="4267199"/>
            <a:chOff x="140207" y="2516096"/>
            <a:chExt cx="5491336" cy="4267199"/>
          </a:xfrm>
        </p:grpSpPr>
        <p:sp>
          <p:nvSpPr>
            <p:cNvPr id="16" name="Rectangle 15">
              <a:extLst>
                <a:ext uri="{FF2B5EF4-FFF2-40B4-BE49-F238E27FC236}">
                  <a16:creationId xmlns:a16="http://schemas.microsoft.com/office/drawing/2014/main" id="{42DE698C-3260-B3BF-61E4-9B4763905609}"/>
                </a:ext>
              </a:extLst>
            </p:cNvPr>
            <p:cNvSpPr/>
            <p:nvPr/>
          </p:nvSpPr>
          <p:spPr>
            <a:xfrm>
              <a:off x="140208" y="2516096"/>
              <a:ext cx="5491334" cy="760504"/>
            </a:xfrm>
            <a:prstGeom prst="rect">
              <a:avLst/>
            </a:prstGeom>
            <a:solidFill>
              <a:srgbClr val="DD8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762071F6-23D3-3035-759C-B804F7004B49}"/>
                </a:ext>
              </a:extLst>
            </p:cNvPr>
            <p:cNvSpPr txBox="1">
              <a:spLocks/>
            </p:cNvSpPr>
            <p:nvPr/>
          </p:nvSpPr>
          <p:spPr>
            <a:xfrm>
              <a:off x="140207" y="2601787"/>
              <a:ext cx="5491336" cy="6400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3200" b="1" dirty="0">
                  <a:solidFill>
                    <a:schemeClr val="bg1"/>
                  </a:solidFill>
                </a:rPr>
                <a:t>Categorical Eligibility</a:t>
              </a:r>
            </a:p>
          </p:txBody>
        </p:sp>
        <p:sp>
          <p:nvSpPr>
            <p:cNvPr id="13" name="Content Placeholder 7">
              <a:extLst>
                <a:ext uri="{FF2B5EF4-FFF2-40B4-BE49-F238E27FC236}">
                  <a16:creationId xmlns:a16="http://schemas.microsoft.com/office/drawing/2014/main" id="{7FA087A6-2BE0-07F1-2D5E-79357CB77750}"/>
                </a:ext>
              </a:extLst>
            </p:cNvPr>
            <p:cNvSpPr txBox="1">
              <a:spLocks/>
            </p:cNvSpPr>
            <p:nvPr/>
          </p:nvSpPr>
          <p:spPr>
            <a:xfrm>
              <a:off x="295076" y="3336813"/>
              <a:ext cx="5181600" cy="3292587"/>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Direct Certification (DCMP)</a:t>
              </a:r>
            </a:p>
            <a:p>
              <a:pPr lvl="1"/>
              <a:r>
                <a:rPr lang="en-US" dirty="0"/>
                <a:t>SNAP, Medicaid, extensions found on direct matching</a:t>
              </a:r>
            </a:p>
            <a:p>
              <a:pPr marL="365760" lvl="1" indent="0">
                <a:buNone/>
              </a:pPr>
              <a:endParaRPr lang="en-US" sz="900" dirty="0"/>
            </a:p>
            <a:p>
              <a:r>
                <a:rPr lang="en-US" dirty="0"/>
                <a:t>Other Source Categorical</a:t>
              </a:r>
            </a:p>
            <a:p>
              <a:pPr lvl="1"/>
              <a:r>
                <a:rPr lang="en-US" dirty="0"/>
                <a:t>Migrant, runaway, homeless, foster, federal Head Start, through liaison/agency </a:t>
              </a:r>
            </a:p>
            <a:p>
              <a:pPr lvl="1"/>
              <a:endParaRPr lang="en-US" dirty="0"/>
            </a:p>
          </p:txBody>
        </p:sp>
        <p:sp>
          <p:nvSpPr>
            <p:cNvPr id="17" name="Rectangle 16">
              <a:extLst>
                <a:ext uri="{FF2B5EF4-FFF2-40B4-BE49-F238E27FC236}">
                  <a16:creationId xmlns:a16="http://schemas.microsoft.com/office/drawing/2014/main" id="{A15CCC7B-4A58-5E45-4EEA-3A09B930BBBC}"/>
                </a:ext>
              </a:extLst>
            </p:cNvPr>
            <p:cNvSpPr/>
            <p:nvPr/>
          </p:nvSpPr>
          <p:spPr>
            <a:xfrm>
              <a:off x="140208" y="2541574"/>
              <a:ext cx="5491334" cy="4241721"/>
            </a:xfrm>
            <a:prstGeom prst="rect">
              <a:avLst/>
            </a:prstGeom>
            <a:noFill/>
            <a:ln w="57150">
              <a:solidFill>
                <a:srgbClr val="DD8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443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11911584" cy="990600"/>
          </a:xfrm>
        </p:spPr>
        <p:txBody>
          <a:bodyPr>
            <a:normAutofit/>
          </a:bodyPr>
          <a:lstStyle/>
          <a:p>
            <a:r>
              <a:rPr lang="en-US" b="1" dirty="0">
                <a:solidFill>
                  <a:schemeClr val="tx1"/>
                </a:solidFill>
              </a:rPr>
              <a:t>Categorical Eligibility</a:t>
            </a:r>
          </a:p>
        </p:txBody>
      </p:sp>
      <p:sp>
        <p:nvSpPr>
          <p:cNvPr id="8" name="TextBox 7">
            <a:extLst>
              <a:ext uri="{FF2B5EF4-FFF2-40B4-BE49-F238E27FC236}">
                <a16:creationId xmlns:a16="http://schemas.microsoft.com/office/drawing/2014/main" id="{2362B932-039F-6850-FA90-46F320E6332D}"/>
              </a:ext>
            </a:extLst>
          </p:cNvPr>
          <p:cNvSpPr txBox="1"/>
          <p:nvPr/>
        </p:nvSpPr>
        <p:spPr>
          <a:xfrm>
            <a:off x="140208" y="1612482"/>
            <a:ext cx="11911584" cy="584775"/>
          </a:xfrm>
          <a:prstGeom prst="rect">
            <a:avLst/>
          </a:prstGeom>
          <a:noFill/>
        </p:spPr>
        <p:txBody>
          <a:bodyPr wrap="square">
            <a:spAutoFit/>
          </a:bodyPr>
          <a:lstStyle/>
          <a:p>
            <a:r>
              <a:rPr lang="en-US" sz="3200" b="1" dirty="0"/>
              <a:t>Direct Certification</a:t>
            </a:r>
          </a:p>
        </p:txBody>
      </p:sp>
      <p:pic>
        <p:nvPicPr>
          <p:cNvPr id="3" name="Content Placeholder 4">
            <a:extLst>
              <a:ext uri="{FF2B5EF4-FFF2-40B4-BE49-F238E27FC236}">
                <a16:creationId xmlns:a16="http://schemas.microsoft.com/office/drawing/2014/main" id="{53A2FEAA-F5D6-A28B-F415-B6D7AD440845}"/>
              </a:ext>
            </a:extLst>
          </p:cNvPr>
          <p:cNvPicPr>
            <a:picLocks noGrp="1" noChangeAspect="1"/>
          </p:cNvPicPr>
          <p:nvPr>
            <p:ph sz="quarter" idx="1"/>
          </p:nvPr>
        </p:nvPicPr>
        <p:blipFill rotWithShape="1">
          <a:blip r:embed="rId3"/>
          <a:srcRect l="56622" b="73549"/>
          <a:stretch/>
        </p:blipFill>
        <p:spPr>
          <a:xfrm>
            <a:off x="858915" y="2363585"/>
            <a:ext cx="2666206" cy="923331"/>
          </a:xfrm>
          <a:prstGeom prst="rect">
            <a:avLst/>
          </a:prstGeom>
        </p:spPr>
      </p:pic>
      <p:grpSp>
        <p:nvGrpSpPr>
          <p:cNvPr id="19" name="Group 18">
            <a:extLst>
              <a:ext uri="{FF2B5EF4-FFF2-40B4-BE49-F238E27FC236}">
                <a16:creationId xmlns:a16="http://schemas.microsoft.com/office/drawing/2014/main" id="{AEDA5116-F79B-888B-E091-95425D3F3007}"/>
              </a:ext>
            </a:extLst>
          </p:cNvPr>
          <p:cNvGrpSpPr/>
          <p:nvPr/>
        </p:nvGrpSpPr>
        <p:grpSpPr>
          <a:xfrm>
            <a:off x="3322137" y="2462739"/>
            <a:ext cx="2000653" cy="584775"/>
            <a:chOff x="6065337" y="1812499"/>
            <a:chExt cx="2000653" cy="584775"/>
          </a:xfrm>
        </p:grpSpPr>
        <p:sp>
          <p:nvSpPr>
            <p:cNvPr id="4" name="Arrow: Right 3">
              <a:extLst>
                <a:ext uri="{FF2B5EF4-FFF2-40B4-BE49-F238E27FC236}">
                  <a16:creationId xmlns:a16="http://schemas.microsoft.com/office/drawing/2014/main" id="{8154BB79-2604-ED1C-19D1-06092543309D}"/>
                </a:ext>
              </a:extLst>
            </p:cNvPr>
            <p:cNvSpPr/>
            <p:nvPr/>
          </p:nvSpPr>
          <p:spPr>
            <a:xfrm rot="10800000">
              <a:off x="6065337" y="1818165"/>
              <a:ext cx="553319" cy="301088"/>
            </a:xfrm>
            <a:prstGeom prst="rightArrow">
              <a:avLst/>
            </a:prstGeom>
            <a:solidFill>
              <a:schemeClr val="bg1"/>
            </a:solidFill>
            <a:ln w="19050">
              <a:solidFill>
                <a:srgbClr val="558BB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4CFE53D-0296-8796-DEA5-85A44F3654C2}"/>
                </a:ext>
              </a:extLst>
            </p:cNvPr>
            <p:cNvSpPr txBox="1"/>
            <p:nvPr/>
          </p:nvSpPr>
          <p:spPr>
            <a:xfrm>
              <a:off x="6602441" y="1812499"/>
              <a:ext cx="1463549"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Access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NYSSIS here</a:t>
              </a:r>
            </a:p>
          </p:txBody>
        </p:sp>
      </p:grpSp>
      <p:pic>
        <p:nvPicPr>
          <p:cNvPr id="7" name="Picture 6">
            <a:extLst>
              <a:ext uri="{FF2B5EF4-FFF2-40B4-BE49-F238E27FC236}">
                <a16:creationId xmlns:a16="http://schemas.microsoft.com/office/drawing/2014/main" id="{3A765E25-DDF2-0F7E-5AE4-789C4ACDF723}"/>
              </a:ext>
            </a:extLst>
          </p:cNvPr>
          <p:cNvPicPr>
            <a:picLocks noChangeAspect="1"/>
          </p:cNvPicPr>
          <p:nvPr/>
        </p:nvPicPr>
        <p:blipFill rotWithShape="1">
          <a:blip r:embed="rId4"/>
          <a:srcRect l="56620" r="2" b="75843"/>
          <a:stretch/>
        </p:blipFill>
        <p:spPr>
          <a:xfrm>
            <a:off x="830340" y="3530600"/>
            <a:ext cx="2666206" cy="923331"/>
          </a:xfrm>
          <a:prstGeom prst="rect">
            <a:avLst/>
          </a:prstGeom>
          <a:effectLst>
            <a:outerShdw blurRad="50800" dist="38100" dir="16200000" rotWithShape="0">
              <a:prstClr val="black">
                <a:alpha val="40000"/>
              </a:prstClr>
            </a:outerShdw>
          </a:effectLst>
        </p:spPr>
      </p:pic>
      <p:grpSp>
        <p:nvGrpSpPr>
          <p:cNvPr id="20" name="Group 19">
            <a:extLst>
              <a:ext uri="{FF2B5EF4-FFF2-40B4-BE49-F238E27FC236}">
                <a16:creationId xmlns:a16="http://schemas.microsoft.com/office/drawing/2014/main" id="{33F4E715-ED8E-7C79-970E-52E255408345}"/>
              </a:ext>
            </a:extLst>
          </p:cNvPr>
          <p:cNvGrpSpPr/>
          <p:nvPr/>
        </p:nvGrpSpPr>
        <p:grpSpPr>
          <a:xfrm>
            <a:off x="3444057" y="3530600"/>
            <a:ext cx="1822853" cy="584775"/>
            <a:chOff x="6065337" y="4343400"/>
            <a:chExt cx="1822853" cy="584775"/>
          </a:xfrm>
        </p:grpSpPr>
        <p:sp>
          <p:nvSpPr>
            <p:cNvPr id="9" name="TextBox 8">
              <a:extLst>
                <a:ext uri="{FF2B5EF4-FFF2-40B4-BE49-F238E27FC236}">
                  <a16:creationId xmlns:a16="http://schemas.microsoft.com/office/drawing/2014/main" id="{DD20FF59-F177-A7CE-1903-7A5CD056FABB}"/>
                </a:ext>
              </a:extLst>
            </p:cNvPr>
            <p:cNvSpPr txBox="1"/>
            <p:nvPr/>
          </p:nvSpPr>
          <p:spPr>
            <a:xfrm>
              <a:off x="6618656" y="4343400"/>
              <a:ext cx="1269534" cy="58477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Log In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here</a:t>
              </a:r>
            </a:p>
          </p:txBody>
        </p:sp>
        <p:sp>
          <p:nvSpPr>
            <p:cNvPr id="10" name="Arrow: Right 9">
              <a:extLst>
                <a:ext uri="{FF2B5EF4-FFF2-40B4-BE49-F238E27FC236}">
                  <a16:creationId xmlns:a16="http://schemas.microsoft.com/office/drawing/2014/main" id="{17079678-8B6D-E912-D288-938F0D3F4E97}"/>
                </a:ext>
              </a:extLst>
            </p:cNvPr>
            <p:cNvSpPr/>
            <p:nvPr/>
          </p:nvSpPr>
          <p:spPr>
            <a:xfrm rot="10800000">
              <a:off x="6065337" y="4345465"/>
              <a:ext cx="553319" cy="301088"/>
            </a:xfrm>
            <a:prstGeom prst="rightArrow">
              <a:avLst/>
            </a:prstGeom>
            <a:solidFill>
              <a:schemeClr val="bg1"/>
            </a:solidFill>
            <a:ln w="19050">
              <a:solidFill>
                <a:srgbClr val="558BB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0B8AF83C-8B19-7E92-D2B0-490C6A14E815}"/>
              </a:ext>
            </a:extLst>
          </p:cNvPr>
          <p:cNvPicPr>
            <a:picLocks noChangeAspect="1"/>
          </p:cNvPicPr>
          <p:nvPr/>
        </p:nvPicPr>
        <p:blipFill rotWithShape="1">
          <a:blip r:embed="rId5"/>
          <a:srcRect l="-2222" t="67450" r="66409" b="4220"/>
          <a:stretch/>
        </p:blipFill>
        <p:spPr>
          <a:xfrm>
            <a:off x="576853" y="4878546"/>
            <a:ext cx="3844471" cy="1117529"/>
          </a:xfrm>
          <a:prstGeom prst="rect">
            <a:avLst/>
          </a:prstGeom>
          <a:effectLst>
            <a:outerShdw blurRad="50800" dist="38100" dir="16200000" rotWithShape="0">
              <a:prstClr val="black">
                <a:alpha val="40000"/>
              </a:prstClr>
            </a:outerShdw>
          </a:effectLst>
        </p:spPr>
      </p:pic>
      <p:grpSp>
        <p:nvGrpSpPr>
          <p:cNvPr id="22" name="Group 21">
            <a:extLst>
              <a:ext uri="{FF2B5EF4-FFF2-40B4-BE49-F238E27FC236}">
                <a16:creationId xmlns:a16="http://schemas.microsoft.com/office/drawing/2014/main" id="{10BA935A-5E63-F59D-098A-E6E8B2BCC1F6}"/>
              </a:ext>
            </a:extLst>
          </p:cNvPr>
          <p:cNvGrpSpPr/>
          <p:nvPr/>
        </p:nvGrpSpPr>
        <p:grpSpPr>
          <a:xfrm>
            <a:off x="3217724" y="5667260"/>
            <a:ext cx="1510284" cy="1210801"/>
            <a:chOff x="10569300" y="5391499"/>
            <a:chExt cx="1510284" cy="1210801"/>
          </a:xfrm>
        </p:grpSpPr>
        <p:sp>
          <p:nvSpPr>
            <p:cNvPr id="13" name="Arrow: Right 12">
              <a:extLst>
                <a:ext uri="{FF2B5EF4-FFF2-40B4-BE49-F238E27FC236}">
                  <a16:creationId xmlns:a16="http://schemas.microsoft.com/office/drawing/2014/main" id="{A51B5F2E-18CB-4F8E-802A-3CE77CCC636C}"/>
                </a:ext>
              </a:extLst>
            </p:cNvPr>
            <p:cNvSpPr/>
            <p:nvPr/>
          </p:nvSpPr>
          <p:spPr>
            <a:xfrm rot="16200000">
              <a:off x="11047783" y="5517615"/>
              <a:ext cx="553319" cy="301088"/>
            </a:xfrm>
            <a:prstGeom prst="rightArrow">
              <a:avLst/>
            </a:prstGeom>
            <a:solidFill>
              <a:schemeClr val="bg1"/>
            </a:solidFill>
            <a:ln w="19050">
              <a:solidFill>
                <a:srgbClr val="558BB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47617F0-0961-D79C-2EAE-9F466D7FF188}"/>
                </a:ext>
              </a:extLst>
            </p:cNvPr>
            <p:cNvSpPr txBox="1"/>
            <p:nvPr/>
          </p:nvSpPr>
          <p:spPr>
            <a:xfrm>
              <a:off x="10569300" y="6017525"/>
              <a:ext cx="1510284" cy="58477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D8047"/>
                  </a:solidFill>
                  <a:effectLst/>
                  <a:uLnTx/>
                  <a:uFillTx/>
                  <a:latin typeface="Century Gothic" panose="020F0302020204030204"/>
                  <a:ea typeface="+mn-ea"/>
                  <a:cs typeface="Arial" charset="0"/>
                </a:rPr>
                <a:t>Click to Accept here</a:t>
              </a:r>
            </a:p>
          </p:txBody>
        </p:sp>
      </p:grpSp>
      <p:sp>
        <p:nvSpPr>
          <p:cNvPr id="15" name="TextBox 14">
            <a:extLst>
              <a:ext uri="{FF2B5EF4-FFF2-40B4-BE49-F238E27FC236}">
                <a16:creationId xmlns:a16="http://schemas.microsoft.com/office/drawing/2014/main" id="{D7384540-1B54-3041-84E0-FFC1D13720F3}"/>
              </a:ext>
            </a:extLst>
          </p:cNvPr>
          <p:cNvSpPr txBox="1"/>
          <p:nvPr/>
        </p:nvSpPr>
        <p:spPr>
          <a:xfrm>
            <a:off x="691906" y="2075262"/>
            <a:ext cx="9278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9050">
                  <a:solidFill>
                    <a:srgbClr val="558BB7"/>
                  </a:solidFill>
                </a:ln>
                <a:solidFill>
                  <a:prstClr val="white"/>
                </a:solidFill>
                <a:effectLst>
                  <a:outerShdw blurRad="25400" dist="38100" dir="16200000" rotWithShape="0">
                    <a:srgbClr val="968C8C">
                      <a:alpha val="40000"/>
                    </a:srgbClr>
                  </a:outerShdw>
                </a:effectLst>
                <a:uLnTx/>
                <a:uFillTx/>
                <a:latin typeface="Century Gothic" panose="020F0302020204030204"/>
                <a:ea typeface="+mn-ea"/>
                <a:cs typeface="+mn-cs"/>
              </a:rPr>
              <a:t>1.</a:t>
            </a:r>
          </a:p>
        </p:txBody>
      </p:sp>
      <p:sp>
        <p:nvSpPr>
          <p:cNvPr id="16" name="TextBox 15">
            <a:extLst>
              <a:ext uri="{FF2B5EF4-FFF2-40B4-BE49-F238E27FC236}">
                <a16:creationId xmlns:a16="http://schemas.microsoft.com/office/drawing/2014/main" id="{3AD194BC-A824-D503-792E-AFEA382D14E9}"/>
              </a:ext>
            </a:extLst>
          </p:cNvPr>
          <p:cNvSpPr txBox="1"/>
          <p:nvPr/>
        </p:nvSpPr>
        <p:spPr>
          <a:xfrm>
            <a:off x="670560" y="3221544"/>
            <a:ext cx="9278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9050">
                  <a:solidFill>
                    <a:srgbClr val="558BB7"/>
                  </a:solidFill>
                </a:ln>
                <a:solidFill>
                  <a:prstClr val="white"/>
                </a:solidFill>
                <a:effectLst>
                  <a:outerShdw blurRad="25400" dist="38100" dir="16200000" rotWithShape="0">
                    <a:srgbClr val="968C8C">
                      <a:alpha val="40000"/>
                    </a:srgbClr>
                  </a:outerShdw>
                </a:effectLst>
                <a:uLnTx/>
                <a:uFillTx/>
                <a:latin typeface="Century Gothic" panose="020F0302020204030204"/>
                <a:ea typeface="+mn-ea"/>
                <a:cs typeface="+mn-cs"/>
              </a:rPr>
              <a:t>2.</a:t>
            </a:r>
          </a:p>
        </p:txBody>
      </p:sp>
      <p:sp>
        <p:nvSpPr>
          <p:cNvPr id="17" name="TextBox 16">
            <a:extLst>
              <a:ext uri="{FF2B5EF4-FFF2-40B4-BE49-F238E27FC236}">
                <a16:creationId xmlns:a16="http://schemas.microsoft.com/office/drawing/2014/main" id="{6C3148BC-3CD6-A3DF-A7C1-EDA6C49E69F8}"/>
              </a:ext>
            </a:extLst>
          </p:cNvPr>
          <p:cNvSpPr txBox="1"/>
          <p:nvPr/>
        </p:nvSpPr>
        <p:spPr>
          <a:xfrm>
            <a:off x="691906" y="4483512"/>
            <a:ext cx="9278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0">
                  <a:solidFill>
                    <a:srgbClr val="558BB7"/>
                  </a:solidFill>
                </a:ln>
                <a:solidFill>
                  <a:prstClr val="white"/>
                </a:solidFill>
                <a:effectLst>
                  <a:outerShdw blurRad="25400" dist="38100" dir="16200000" rotWithShape="0">
                    <a:srgbClr val="968C8C">
                      <a:alpha val="40000"/>
                    </a:srgbClr>
                  </a:outerShdw>
                </a:effectLst>
                <a:uLnTx/>
                <a:uFillTx/>
                <a:latin typeface="Century Gothic" panose="020F0302020204030204"/>
                <a:ea typeface="+mn-ea"/>
                <a:cs typeface="+mn-cs"/>
              </a:rPr>
              <a:t>3.</a:t>
            </a:r>
          </a:p>
        </p:txBody>
      </p:sp>
      <p:grpSp>
        <p:nvGrpSpPr>
          <p:cNvPr id="21" name="Group 20">
            <a:extLst>
              <a:ext uri="{FF2B5EF4-FFF2-40B4-BE49-F238E27FC236}">
                <a16:creationId xmlns:a16="http://schemas.microsoft.com/office/drawing/2014/main" id="{CA825106-21DE-F3A1-522E-45D20F8D3778}"/>
              </a:ext>
            </a:extLst>
          </p:cNvPr>
          <p:cNvGrpSpPr/>
          <p:nvPr/>
        </p:nvGrpSpPr>
        <p:grpSpPr>
          <a:xfrm>
            <a:off x="1259465" y="5667259"/>
            <a:ext cx="1405509" cy="1187208"/>
            <a:chOff x="8611041" y="5391498"/>
            <a:chExt cx="1405509" cy="1187208"/>
          </a:xfrm>
        </p:grpSpPr>
        <p:sp>
          <p:nvSpPr>
            <p:cNvPr id="12" name="TextBox 11">
              <a:extLst>
                <a:ext uri="{FF2B5EF4-FFF2-40B4-BE49-F238E27FC236}">
                  <a16:creationId xmlns:a16="http://schemas.microsoft.com/office/drawing/2014/main" id="{74778A0E-C96F-6091-3929-6943E3B1637D}"/>
                </a:ext>
              </a:extLst>
            </p:cNvPr>
            <p:cNvSpPr txBox="1"/>
            <p:nvPr/>
          </p:nvSpPr>
          <p:spPr>
            <a:xfrm>
              <a:off x="8611041" y="5993931"/>
              <a:ext cx="1405509" cy="58477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Click to Agree here</a:t>
              </a:r>
            </a:p>
          </p:txBody>
        </p:sp>
        <p:sp>
          <p:nvSpPr>
            <p:cNvPr id="18" name="Arrow: Right 17">
              <a:extLst>
                <a:ext uri="{FF2B5EF4-FFF2-40B4-BE49-F238E27FC236}">
                  <a16:creationId xmlns:a16="http://schemas.microsoft.com/office/drawing/2014/main" id="{E5DDC70F-6F42-2ACD-5B2D-09FC45EF2DA9}"/>
                </a:ext>
              </a:extLst>
            </p:cNvPr>
            <p:cNvSpPr/>
            <p:nvPr/>
          </p:nvSpPr>
          <p:spPr>
            <a:xfrm rot="16200000">
              <a:off x="9037136" y="5517614"/>
              <a:ext cx="553319" cy="301088"/>
            </a:xfrm>
            <a:prstGeom prst="rightArrow">
              <a:avLst/>
            </a:prstGeom>
            <a:solidFill>
              <a:schemeClr val="bg1"/>
            </a:solidFill>
            <a:ln w="19050">
              <a:solidFill>
                <a:srgbClr val="558BB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242C08AB-DFC9-D8C1-0DF5-680FEA37C550}"/>
              </a:ext>
            </a:extLst>
          </p:cNvPr>
          <p:cNvSpPr/>
          <p:nvPr/>
        </p:nvSpPr>
        <p:spPr>
          <a:xfrm>
            <a:off x="6319520" y="386080"/>
            <a:ext cx="5732271" cy="624331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38F540F-E2ED-EFA3-EE34-329A1CEDD14B}"/>
              </a:ext>
            </a:extLst>
          </p:cNvPr>
          <p:cNvSpPr txBox="1"/>
          <p:nvPr/>
        </p:nvSpPr>
        <p:spPr>
          <a:xfrm>
            <a:off x="6473396" y="386080"/>
            <a:ext cx="5536099" cy="6104685"/>
          </a:xfrm>
          <a:prstGeom prst="rect">
            <a:avLst/>
          </a:prstGeom>
          <a:noFill/>
        </p:spPr>
        <p:txBody>
          <a:bodyPr wrap="square">
            <a:spAutoFit/>
          </a:bodyPr>
          <a:lstStyle/>
          <a:p>
            <a:pPr marR="0" lvl="0" algn="l" defTabSz="914400" rtl="0" eaLnBrk="1" fontAlgn="auto" latinLnBrk="0" hangingPunct="1">
              <a:lnSpc>
                <a:spcPct val="100000"/>
              </a:lnSpc>
              <a:spcBef>
                <a:spcPts val="700"/>
              </a:spcBef>
              <a:spcAft>
                <a:spcPts val="0"/>
              </a:spcAft>
              <a:buClr>
                <a:srgbClr val="DD8047"/>
              </a:buClr>
              <a:buSzPct val="60000"/>
              <a:tabLst/>
              <a:defRPr/>
            </a:pPr>
            <a:endParaRPr kumimoji="0" lang="en-US" sz="3600" b="1" i="0" u="none" strike="noStrike" kern="1200" cap="none" spc="0" normalizeH="0" baseline="0" noProof="0" dirty="0">
              <a:ln>
                <a:noFill/>
              </a:ln>
              <a:solidFill>
                <a:srgbClr val="DD8047"/>
              </a:solidFill>
              <a:effectLst/>
              <a:uLnTx/>
              <a:uFillTx/>
              <a:latin typeface="Century Gothic" panose="020F0302020204030204"/>
              <a:ea typeface="+mn-ea"/>
              <a:cs typeface="+mn-cs"/>
            </a:endParaRPr>
          </a:p>
          <a:p>
            <a:pPr marR="0" lvl="0" algn="l" defTabSz="914400" rtl="0" eaLnBrk="1" fontAlgn="auto" latinLnBrk="0" hangingPunct="1">
              <a:lnSpc>
                <a:spcPct val="100000"/>
              </a:lnSpc>
              <a:spcBef>
                <a:spcPts val="700"/>
              </a:spcBef>
              <a:spcAft>
                <a:spcPts val="0"/>
              </a:spcAft>
              <a:buClr>
                <a:srgbClr val="DD8047"/>
              </a:buClr>
              <a:buSzPct val="60000"/>
              <a:tabLst/>
              <a:defRPr/>
            </a:pPr>
            <a:r>
              <a:rPr kumimoji="0" lang="en-US" sz="3600" b="1" i="0" u="none" strike="noStrike" kern="1200" cap="none" spc="0" normalizeH="0" baseline="0" noProof="0" dirty="0">
                <a:ln>
                  <a:noFill/>
                </a:ln>
                <a:solidFill>
                  <a:srgbClr val="DD8047"/>
                </a:solidFill>
                <a:effectLst/>
                <a:uLnTx/>
                <a:uFillTx/>
                <a:latin typeface="Century Gothic" panose="020F0302020204030204"/>
                <a:ea typeface="+mn-ea"/>
                <a:cs typeface="+mn-cs"/>
              </a:rPr>
              <a:t>DCMP</a:t>
            </a:r>
          </a:p>
          <a:p>
            <a:pPr marL="777240" lvl="1" indent="-320040">
              <a:spcBef>
                <a:spcPts val="700"/>
              </a:spcBef>
              <a:buClr>
                <a:srgbClr val="DD8047"/>
              </a:buClr>
              <a:buSzPct val="60000"/>
              <a:buFont typeface="Wingdings"/>
              <a:buChar char=""/>
              <a:defRPr/>
            </a:pPr>
            <a:r>
              <a:rPr lang="en-US" sz="2400" dirty="0">
                <a:solidFill>
                  <a:prstClr val="black"/>
                </a:solidFill>
                <a:latin typeface="Century Gothic" panose="020F0302020204030204"/>
              </a:rPr>
              <a:t>Provides increased access free meals</a:t>
            </a:r>
          </a:p>
          <a:p>
            <a:pPr lvl="1">
              <a:spcBef>
                <a:spcPts val="700"/>
              </a:spcBef>
              <a:buClr>
                <a:srgbClr val="DD8047"/>
              </a:buClr>
              <a:buSzPct val="60000"/>
              <a:defRPr/>
            </a:pPr>
            <a:endParaRPr lang="en-US" sz="2400" dirty="0">
              <a:solidFill>
                <a:prstClr val="black"/>
              </a:solidFill>
              <a:latin typeface="Century Gothic" panose="020F0302020204030204"/>
            </a:endParaRPr>
          </a:p>
          <a:p>
            <a:pPr marL="777240" lvl="1" indent="-320040">
              <a:spcBef>
                <a:spcPts val="700"/>
              </a:spcBef>
              <a:buClr>
                <a:srgbClr val="DD8047"/>
              </a:buClr>
              <a:buSzPct val="60000"/>
              <a:buFont typeface="Wingdings"/>
              <a:buChar char=""/>
              <a:defRPr/>
            </a:pPr>
            <a:r>
              <a:rPr lang="en-US" sz="2400" dirty="0">
                <a:solidFill>
                  <a:prstClr val="black"/>
                </a:solidFill>
                <a:latin typeface="Century Gothic" panose="020F0302020204030204"/>
              </a:rPr>
              <a:t>Additional accurate reporting</a:t>
            </a:r>
          </a:p>
          <a:p>
            <a:pPr lvl="1">
              <a:spcBef>
                <a:spcPts val="700"/>
              </a:spcBef>
              <a:buClr>
                <a:srgbClr val="DD8047"/>
              </a:buClr>
              <a:buSzPct val="60000"/>
              <a:defRPr/>
            </a:pPr>
            <a:endParaRPr lang="en-US" sz="2400" dirty="0">
              <a:solidFill>
                <a:prstClr val="black"/>
              </a:solidFill>
              <a:latin typeface="Century Gothic" panose="020F0302020204030204"/>
            </a:endParaRPr>
          </a:p>
          <a:p>
            <a:pPr marL="777240" lvl="1" indent="-320040">
              <a:spcBef>
                <a:spcPts val="700"/>
              </a:spcBef>
              <a:buClr>
                <a:srgbClr val="DD8047"/>
              </a:buClr>
              <a:buSzPct val="60000"/>
              <a:buFont typeface="Wingdings"/>
              <a:buChar char=""/>
              <a:defRPr/>
            </a:pPr>
            <a:r>
              <a:rPr lang="en-US" sz="2400" dirty="0">
                <a:solidFill>
                  <a:prstClr val="black"/>
                </a:solidFill>
                <a:latin typeface="Century Gothic" panose="020F0302020204030204"/>
              </a:rPr>
              <a:t>Monthly SNAP and Medicaid data</a:t>
            </a:r>
          </a:p>
          <a:p>
            <a:pPr lvl="1">
              <a:spcBef>
                <a:spcPts val="700"/>
              </a:spcBef>
              <a:buClr>
                <a:srgbClr val="DD8047"/>
              </a:buClr>
              <a:buSzPct val="60000"/>
              <a:defRPr/>
            </a:pPr>
            <a:endParaRPr lang="en-US" sz="2400" dirty="0">
              <a:solidFill>
                <a:prstClr val="black"/>
              </a:solidFill>
              <a:latin typeface="Century Gothic" panose="020F0302020204030204"/>
            </a:endParaRPr>
          </a:p>
          <a:p>
            <a:pPr marL="777240" lvl="1" indent="-320040">
              <a:spcBef>
                <a:spcPts val="700"/>
              </a:spcBef>
              <a:buClr>
                <a:srgbClr val="DD8047"/>
              </a:buClr>
              <a:buSzPct val="60000"/>
              <a:buFont typeface="Wingdings"/>
              <a:buChar char=""/>
              <a:defRPr/>
            </a:pPr>
            <a:r>
              <a:rPr lang="en-US" sz="2400" dirty="0">
                <a:solidFill>
                  <a:prstClr val="black"/>
                </a:solidFill>
                <a:latin typeface="Century Gothic" panose="020F0302020204030204"/>
              </a:rPr>
              <a:t>DCMP Tutorial found on training tab of website </a:t>
            </a:r>
          </a:p>
          <a:p>
            <a:pPr marL="320040" indent="-320040">
              <a:lnSpc>
                <a:spcPct val="150000"/>
              </a:lnSpc>
              <a:spcBef>
                <a:spcPts val="700"/>
              </a:spcBef>
              <a:buClr>
                <a:srgbClr val="DD8047"/>
              </a:buClr>
              <a:buSzPct val="60000"/>
              <a:buFont typeface="Wingdings"/>
              <a:buChar char=""/>
              <a:defRPr/>
            </a:pPr>
            <a:endParaRPr lang="en-US" sz="2000" dirty="0">
              <a:solidFill>
                <a:prstClr val="black"/>
              </a:solidFill>
              <a:latin typeface="Century Gothic" panose="020F0302020204030204"/>
            </a:endParaRPr>
          </a:p>
        </p:txBody>
      </p:sp>
    </p:spTree>
    <p:extLst>
      <p:ext uri="{BB962C8B-B14F-4D97-AF65-F5344CB8AC3E}">
        <p14:creationId xmlns:p14="http://schemas.microsoft.com/office/powerpoint/2010/main" val="211599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7817249" cy="990600"/>
          </a:xfrm>
        </p:spPr>
        <p:txBody>
          <a:bodyPr>
            <a:normAutofit fontScale="90000"/>
          </a:bodyPr>
          <a:lstStyle/>
          <a:p>
            <a:br>
              <a:rPr lang="en-US" sz="4400" b="1" dirty="0">
                <a:solidFill>
                  <a:schemeClr val="tx1"/>
                </a:solidFill>
              </a:rPr>
            </a:br>
            <a:r>
              <a:rPr lang="en-US" sz="4400" b="1" dirty="0">
                <a:solidFill>
                  <a:schemeClr val="tx1"/>
                </a:solidFill>
              </a:rPr>
              <a:t>Extension of Free Meal Benefits</a:t>
            </a:r>
            <a:br>
              <a:rPr lang="en-US" sz="4400" b="1" dirty="0"/>
            </a:br>
            <a:endParaRPr lang="en-US" b="1" dirty="0">
              <a:solidFill>
                <a:schemeClr val="tx1"/>
              </a:solidFill>
            </a:endParaRPr>
          </a:p>
        </p:txBody>
      </p:sp>
      <p:sp>
        <p:nvSpPr>
          <p:cNvPr id="3" name="Rectangle 3">
            <a:extLst>
              <a:ext uri="{FF2B5EF4-FFF2-40B4-BE49-F238E27FC236}">
                <a16:creationId xmlns:a16="http://schemas.microsoft.com/office/drawing/2014/main" id="{5E771E42-5723-891C-56E1-F8F0297A4335}"/>
              </a:ext>
            </a:extLst>
          </p:cNvPr>
          <p:cNvSpPr txBox="1">
            <a:spLocks noChangeArrowheads="1"/>
          </p:cNvSpPr>
          <p:nvPr/>
        </p:nvSpPr>
        <p:spPr>
          <a:xfrm>
            <a:off x="690123" y="2197257"/>
            <a:ext cx="10811754" cy="4114799"/>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02920" marR="0" lvl="0" indent="-457200" algn="l" defTabSz="914400" rtl="0" eaLnBrk="1" fontAlgn="auto" latinLnBrk="0" hangingPunct="1">
              <a:lnSpc>
                <a:spcPct val="90000"/>
              </a:lnSpc>
              <a:spcBef>
                <a:spcPts val="700"/>
              </a:spcBef>
              <a:spcAft>
                <a:spcPts val="0"/>
              </a:spcAft>
              <a:buClr>
                <a:srgbClr val="DD8047"/>
              </a:buClr>
              <a:buSzPct val="6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502920" indent="-457200">
              <a:lnSpc>
                <a:spcPct val="160000"/>
              </a:lnSpc>
              <a:buClr>
                <a:srgbClr val="DD8047"/>
              </a:buClr>
              <a:defRPr/>
            </a:pPr>
            <a:r>
              <a:rPr lang="en-US" sz="2800" dirty="0"/>
              <a:t>All children in a household with at least one child or household member who receives benefits from an Assistance Program are eligible for free meals</a:t>
            </a:r>
          </a:p>
          <a:p>
            <a:pPr marL="45720" marR="0" lvl="0" indent="0" algn="l" defTabSz="914400" rtl="0" eaLnBrk="1" fontAlgn="auto" latinLnBrk="0" hangingPunct="1">
              <a:lnSpc>
                <a:spcPct val="160000"/>
              </a:lnSpc>
              <a:spcBef>
                <a:spcPts val="700"/>
              </a:spcBef>
              <a:spcAft>
                <a:spcPts val="0"/>
              </a:spcAft>
              <a:buClr>
                <a:srgbClr val="DD8047"/>
              </a:buClr>
              <a:buSzPct val="60000"/>
              <a:buNone/>
              <a:tabLst/>
              <a:defRPr/>
            </a:pPr>
            <a:endPar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502920" marR="0" lvl="0" indent="-457200" algn="l" defTabSz="914400" rtl="0" eaLnBrk="1" fontAlgn="auto" latinLnBrk="0" hangingPunct="1">
              <a:lnSpc>
                <a:spcPct val="160000"/>
              </a:lnSpc>
              <a:spcBef>
                <a:spcPts val="700"/>
              </a:spcBef>
              <a:spcAft>
                <a:spcPts val="0"/>
              </a:spcAft>
              <a:buClr>
                <a:srgbClr val="DD8047"/>
              </a:buClr>
              <a:buSzPct val="60000"/>
              <a:buFont typeface="Wingdings"/>
              <a:buChar char=""/>
              <a:tabLst/>
              <a:defRPr/>
            </a:pPr>
            <a:r>
              <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rPr>
              <a:t>SFAs can use school enrollment records to validate the household address &amp; maintain documentation on file </a:t>
            </a:r>
          </a:p>
          <a:p>
            <a:pPr marL="502920" marR="0" lvl="0" indent="-457200" algn="l" defTabSz="914400" rtl="0" eaLnBrk="1" fontAlgn="auto" latinLnBrk="0" hangingPunct="1">
              <a:lnSpc>
                <a:spcPct val="90000"/>
              </a:lnSpc>
              <a:spcBef>
                <a:spcPts val="700"/>
              </a:spcBef>
              <a:spcAft>
                <a:spcPts val="0"/>
              </a:spcAft>
              <a:buClr>
                <a:srgbClr val="DD8047"/>
              </a:buClr>
              <a:buSzPct val="6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0196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6158115" cy="990600"/>
          </a:xfrm>
        </p:spPr>
        <p:txBody>
          <a:bodyPr/>
          <a:lstStyle/>
          <a:p>
            <a:r>
              <a:rPr lang="en-US" b="1" dirty="0">
                <a:solidFill>
                  <a:schemeClr val="tx1"/>
                </a:solidFill>
              </a:rPr>
              <a:t>Categorical Eligibility</a:t>
            </a:r>
          </a:p>
        </p:txBody>
      </p:sp>
      <p:sp>
        <p:nvSpPr>
          <p:cNvPr id="8" name="TextBox 7">
            <a:extLst>
              <a:ext uri="{FF2B5EF4-FFF2-40B4-BE49-F238E27FC236}">
                <a16:creationId xmlns:a16="http://schemas.microsoft.com/office/drawing/2014/main" id="{2362B932-039F-6850-FA90-46F320E6332D}"/>
              </a:ext>
            </a:extLst>
          </p:cNvPr>
          <p:cNvSpPr txBox="1"/>
          <p:nvPr/>
        </p:nvSpPr>
        <p:spPr>
          <a:xfrm>
            <a:off x="140208" y="1612482"/>
            <a:ext cx="11911584" cy="584775"/>
          </a:xfrm>
          <a:prstGeom prst="rect">
            <a:avLst/>
          </a:prstGeom>
          <a:noFill/>
        </p:spPr>
        <p:txBody>
          <a:bodyPr wrap="square">
            <a:spAutoFit/>
          </a:bodyPr>
          <a:lstStyle/>
          <a:p>
            <a:r>
              <a:rPr lang="en-US" sz="3200" b="1" dirty="0"/>
              <a:t>Other Source Categorical</a:t>
            </a:r>
          </a:p>
        </p:txBody>
      </p:sp>
      <p:sp>
        <p:nvSpPr>
          <p:cNvPr id="5" name="TextBox 4">
            <a:extLst>
              <a:ext uri="{FF2B5EF4-FFF2-40B4-BE49-F238E27FC236}">
                <a16:creationId xmlns:a16="http://schemas.microsoft.com/office/drawing/2014/main" id="{1C4E0663-FA21-D900-A803-FDF0DBC6F78C}"/>
              </a:ext>
            </a:extLst>
          </p:cNvPr>
          <p:cNvSpPr txBox="1"/>
          <p:nvPr/>
        </p:nvSpPr>
        <p:spPr>
          <a:xfrm>
            <a:off x="670560" y="2252405"/>
            <a:ext cx="11381232" cy="4339650"/>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ts val="1800"/>
              </a:spcAft>
              <a:buClr>
                <a:srgbClr val="DD8047"/>
              </a:buClr>
              <a:buSzPct val="60000"/>
              <a:tabLst/>
              <a:defRPr/>
            </a:pPr>
            <a:r>
              <a:rPr kumimoji="0" lang="en-US" sz="24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Migrant Students:</a:t>
            </a:r>
            <a:r>
              <a:rPr kumimoji="0" lang="en-US" sz="240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 Identified by State or local Migrant Education Program (MEP) coordinator</a:t>
            </a:r>
          </a:p>
          <a:p>
            <a:pPr marR="0" lvl="0" algn="l" defTabSz="914400" rtl="0" eaLnBrk="1" fontAlgn="base" latinLnBrk="0" hangingPunct="1">
              <a:lnSpc>
                <a:spcPct val="100000"/>
              </a:lnSpc>
              <a:spcBef>
                <a:spcPct val="0"/>
              </a:spcBef>
              <a:spcAft>
                <a:spcPts val="1800"/>
              </a:spcAft>
              <a:buClr>
                <a:srgbClr val="DD8047"/>
              </a:buClr>
              <a:buSzPct val="60000"/>
              <a:tabLst/>
              <a:defRPr/>
            </a:pPr>
            <a:r>
              <a:rPr kumimoji="0" lang="en-US" sz="24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Runaway Students: </a:t>
            </a:r>
            <a:r>
              <a:rPr kumimoji="0" lang="en-US" sz="240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Identified by the local education liaison as receiving assistance through a program under the Runaway and Homeless Youth Act</a:t>
            </a:r>
          </a:p>
          <a:p>
            <a:pPr marR="0" lvl="0" algn="l" defTabSz="914400" rtl="0" eaLnBrk="1" fontAlgn="base" latinLnBrk="0" hangingPunct="1">
              <a:lnSpc>
                <a:spcPct val="100000"/>
              </a:lnSpc>
              <a:spcBef>
                <a:spcPct val="0"/>
              </a:spcBef>
              <a:spcAft>
                <a:spcPts val="1800"/>
              </a:spcAft>
              <a:buClr>
                <a:srgbClr val="DD8047"/>
              </a:buClr>
              <a:buSzPct val="60000"/>
              <a:tabLst/>
              <a:defRPr/>
            </a:pPr>
            <a:r>
              <a:rPr kumimoji="0" lang="en-US" sz="24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Homeless Students: </a:t>
            </a:r>
            <a:r>
              <a:rPr kumimoji="0" lang="en-US" sz="240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Homeless Liaison or homeless shelter may deem a student homeless (McKinney-Vento Act </a:t>
            </a:r>
            <a:r>
              <a:rPr kumimoji="0" lang="en-US" sz="2400" b="0" i="0" u="none" strike="noStrike" kern="1200" cap="none" spc="0" normalizeH="0" baseline="0" noProof="0" dirty="0">
                <a:ln>
                  <a:noFill/>
                </a:ln>
                <a:solidFill>
                  <a:srgbClr val="94B6D2"/>
                </a:solidFill>
                <a:effectLst/>
                <a:uLnTx/>
                <a:uFillTx/>
                <a:latin typeface="Century Gothic" panose="020F0302020204030204"/>
                <a:ea typeface="+mn-ea"/>
                <a:cs typeface="Arial" charset="0"/>
                <a:hlinkClick r:id="rId3">
                  <a:extLst>
                    <a:ext uri="{A12FA001-AC4F-418D-AE19-62706E023703}">
                      <ahyp:hlinkClr xmlns:ahyp="http://schemas.microsoft.com/office/drawing/2018/hyperlinkcolor" val="tx"/>
                    </a:ext>
                  </a:extLst>
                </a:hlinkClick>
              </a:rPr>
              <a:t>www.nysteachs.org</a:t>
            </a:r>
            <a:r>
              <a:rPr kumimoji="0" lang="en-US" sz="2400" b="0" i="0" u="none" strike="noStrike" kern="1200" cap="none" spc="0" normalizeH="0" baseline="0" noProof="0" dirty="0">
                <a:ln>
                  <a:noFill/>
                </a:ln>
                <a:effectLst/>
                <a:uLnTx/>
                <a:uFillTx/>
                <a:latin typeface="Century Gothic" panose="020F0302020204030204"/>
                <a:ea typeface="+mn-ea"/>
                <a:cs typeface="Arial" charset="0"/>
              </a:rPr>
              <a:t>)</a:t>
            </a:r>
            <a:endParaRPr kumimoji="0" lang="en-US" sz="2400" b="0" i="0" u="none" strike="noStrike" kern="1200" cap="none" spc="0" normalizeH="0" baseline="0" noProof="0" dirty="0">
              <a:ln>
                <a:noFill/>
              </a:ln>
              <a:solidFill>
                <a:prstClr val="black"/>
              </a:solidFill>
              <a:effectLst/>
              <a:uLnTx/>
              <a:uFillTx/>
              <a:latin typeface="Century Gothic" panose="020F0302020204030204"/>
              <a:ea typeface="+mn-ea"/>
              <a:cs typeface="Arial" charset="0"/>
            </a:endParaRPr>
          </a:p>
          <a:p>
            <a:pPr marR="0" lvl="0" algn="l" defTabSz="914400" rtl="0" eaLnBrk="1" fontAlgn="base" latinLnBrk="0" hangingPunct="1">
              <a:lnSpc>
                <a:spcPct val="100000"/>
              </a:lnSpc>
              <a:spcBef>
                <a:spcPct val="0"/>
              </a:spcBef>
              <a:spcAft>
                <a:spcPts val="1800"/>
              </a:spcAft>
              <a:buClr>
                <a:srgbClr val="DD8047"/>
              </a:buClr>
              <a:buSzPct val="60000"/>
              <a:tabLst/>
              <a:defRPr/>
            </a:pPr>
            <a:r>
              <a:rPr kumimoji="0" lang="en-US" sz="24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Foster Child: </a:t>
            </a:r>
            <a:r>
              <a:rPr kumimoji="0" lang="en-US" sz="240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Care and placement is the responsibility of the State</a:t>
            </a:r>
          </a:p>
          <a:p>
            <a:pPr marR="0" lvl="0" algn="l" defTabSz="914400" rtl="0" eaLnBrk="1" fontAlgn="base" latinLnBrk="0" hangingPunct="1">
              <a:lnSpc>
                <a:spcPct val="100000"/>
              </a:lnSpc>
              <a:spcBef>
                <a:spcPct val="0"/>
              </a:spcBef>
              <a:spcAft>
                <a:spcPts val="1800"/>
              </a:spcAft>
              <a:buClr>
                <a:srgbClr val="DD8047"/>
              </a:buClr>
              <a:buSzPct val="60000"/>
              <a:tabLst/>
              <a:defRPr/>
            </a:pPr>
            <a:r>
              <a:rPr kumimoji="0" lang="en-US" sz="2400" b="1" i="0" u="none" strike="noStrike" kern="1200" cap="none" spc="0" normalizeH="0" baseline="0" noProof="0" dirty="0">
                <a:ln>
                  <a:noFill/>
                </a:ln>
                <a:solidFill>
                  <a:srgbClr val="DD8047"/>
                </a:solidFill>
                <a:effectLst/>
                <a:uLnTx/>
                <a:uFillTx/>
                <a:latin typeface="Century Gothic" panose="020F0302020204030204"/>
                <a:ea typeface="+mn-ea"/>
                <a:cs typeface="Arial" charset="0"/>
              </a:rPr>
              <a:t>Head Start/Even Start: </a:t>
            </a:r>
            <a:r>
              <a:rPr kumimoji="0" lang="en-US" sz="240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Child enrolled in Federal Head Start/ Even Start Program</a:t>
            </a:r>
          </a:p>
        </p:txBody>
      </p:sp>
    </p:spTree>
    <p:extLst>
      <p:ext uri="{BB962C8B-B14F-4D97-AF65-F5344CB8AC3E}">
        <p14:creationId xmlns:p14="http://schemas.microsoft.com/office/powerpoint/2010/main" val="75729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CAD2DFF-F13C-42AE-2189-78BB130C136A}"/>
              </a:ext>
            </a:extLst>
          </p:cNvPr>
          <p:cNvSpPr/>
          <p:nvPr/>
        </p:nvSpPr>
        <p:spPr>
          <a:xfrm>
            <a:off x="163178" y="4725731"/>
            <a:ext cx="4383438" cy="1973649"/>
          </a:xfrm>
          <a:prstGeom prst="rect">
            <a:avLst/>
          </a:prstGeom>
          <a:solidFill>
            <a:srgbClr val="DD804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8B2369A-6649-04C2-5D71-47B4D78A6700}"/>
              </a:ext>
            </a:extLst>
          </p:cNvPr>
          <p:cNvSpPr/>
          <p:nvPr/>
        </p:nvSpPr>
        <p:spPr>
          <a:xfrm>
            <a:off x="7515225" y="2221616"/>
            <a:ext cx="4415788" cy="2092318"/>
          </a:xfrm>
          <a:prstGeom prst="rect">
            <a:avLst/>
          </a:prstGeom>
          <a:solidFill>
            <a:srgbClr val="DD804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11911584" cy="990600"/>
          </a:xfrm>
        </p:spPr>
        <p:txBody>
          <a:bodyPr>
            <a:normAutofit/>
          </a:bodyPr>
          <a:lstStyle/>
          <a:p>
            <a:r>
              <a:rPr lang="en-US" b="1" dirty="0">
                <a:solidFill>
                  <a:schemeClr val="tx1"/>
                </a:solidFill>
              </a:rPr>
              <a:t>Application Eligibility</a:t>
            </a:r>
          </a:p>
        </p:txBody>
      </p:sp>
      <p:sp>
        <p:nvSpPr>
          <p:cNvPr id="8" name="TextBox 7">
            <a:extLst>
              <a:ext uri="{FF2B5EF4-FFF2-40B4-BE49-F238E27FC236}">
                <a16:creationId xmlns:a16="http://schemas.microsoft.com/office/drawing/2014/main" id="{2362B932-039F-6850-FA90-46F320E6332D}"/>
              </a:ext>
            </a:extLst>
          </p:cNvPr>
          <p:cNvSpPr txBox="1"/>
          <p:nvPr/>
        </p:nvSpPr>
        <p:spPr>
          <a:xfrm>
            <a:off x="140208" y="1455314"/>
            <a:ext cx="11911584" cy="584775"/>
          </a:xfrm>
          <a:prstGeom prst="rect">
            <a:avLst/>
          </a:prstGeom>
          <a:noFill/>
        </p:spPr>
        <p:txBody>
          <a:bodyPr wrap="square">
            <a:spAutoFit/>
          </a:bodyPr>
          <a:lstStyle/>
          <a:p>
            <a:r>
              <a:rPr lang="en-US" sz="3200" b="1" dirty="0"/>
              <a:t>Categorical Applications</a:t>
            </a:r>
          </a:p>
        </p:txBody>
      </p:sp>
      <p:sp>
        <p:nvSpPr>
          <p:cNvPr id="25" name="Rectangle 24">
            <a:extLst>
              <a:ext uri="{FF2B5EF4-FFF2-40B4-BE49-F238E27FC236}">
                <a16:creationId xmlns:a16="http://schemas.microsoft.com/office/drawing/2014/main" id="{4ADB8851-5203-25E7-625A-87CA7AEA4A17}"/>
              </a:ext>
            </a:extLst>
          </p:cNvPr>
          <p:cNvSpPr/>
          <p:nvPr/>
        </p:nvSpPr>
        <p:spPr>
          <a:xfrm>
            <a:off x="238017" y="2147611"/>
            <a:ext cx="8611369" cy="2242033"/>
          </a:xfrm>
          <a:prstGeom prst="rect">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D48C536-41F0-1DC5-DE24-16A1E3BF343E}"/>
              </a:ext>
            </a:extLst>
          </p:cNvPr>
          <p:cNvPicPr>
            <a:picLocks noChangeAspect="1"/>
          </p:cNvPicPr>
          <p:nvPr/>
        </p:nvPicPr>
        <p:blipFill rotWithShape="1">
          <a:blip r:embed="rId3"/>
          <a:srcRect t="17416" b="58850"/>
          <a:stretch/>
        </p:blipFill>
        <p:spPr>
          <a:xfrm>
            <a:off x="238018" y="2200260"/>
            <a:ext cx="8611368" cy="2204120"/>
          </a:xfrm>
          <a:prstGeom prst="rect">
            <a:avLst/>
          </a:prstGeom>
        </p:spPr>
      </p:pic>
      <p:sp>
        <p:nvSpPr>
          <p:cNvPr id="27" name="Rectangle 26">
            <a:extLst>
              <a:ext uri="{FF2B5EF4-FFF2-40B4-BE49-F238E27FC236}">
                <a16:creationId xmlns:a16="http://schemas.microsoft.com/office/drawing/2014/main" id="{8035437E-DCA5-342E-DA97-C00737CFDD8B}"/>
              </a:ext>
            </a:extLst>
          </p:cNvPr>
          <p:cNvSpPr/>
          <p:nvPr/>
        </p:nvSpPr>
        <p:spPr>
          <a:xfrm>
            <a:off x="238017" y="3613467"/>
            <a:ext cx="8611369" cy="670087"/>
          </a:xfrm>
          <a:prstGeom prst="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454496D-206A-7EDB-D012-FE3447530A39}"/>
              </a:ext>
            </a:extLst>
          </p:cNvPr>
          <p:cNvSpPr txBox="1"/>
          <p:nvPr/>
        </p:nvSpPr>
        <p:spPr>
          <a:xfrm>
            <a:off x="480679" y="2762858"/>
            <a:ext cx="1200970" cy="553998"/>
          </a:xfrm>
          <a:prstGeom prst="rect">
            <a:avLst/>
          </a:prstGeom>
          <a:noFill/>
        </p:spPr>
        <p:txBody>
          <a:bodyPr wrap="none" rtlCol="0">
            <a:spAutoFit/>
          </a:bodyPr>
          <a:lstStyle/>
          <a:p>
            <a:r>
              <a:rPr lang="en-US" sz="1000" b="1" dirty="0">
                <a:solidFill>
                  <a:schemeClr val="accent2">
                    <a:lumMod val="75000"/>
                  </a:schemeClr>
                </a:solidFill>
                <a:latin typeface="MV Boli" panose="02000500030200090000" pitchFamily="2" charset="0"/>
                <a:cs typeface="MV Boli" panose="02000500030200090000" pitchFamily="2" charset="0"/>
              </a:rPr>
              <a:t>Marc Black</a:t>
            </a:r>
          </a:p>
          <a:p>
            <a:r>
              <a:rPr lang="en-US" sz="1000" b="1" dirty="0">
                <a:solidFill>
                  <a:schemeClr val="accent2">
                    <a:lumMod val="75000"/>
                  </a:schemeClr>
                </a:solidFill>
                <a:latin typeface="MV Boli" panose="02000500030200090000" pitchFamily="2" charset="0"/>
                <a:cs typeface="MV Boli" panose="02000500030200090000" pitchFamily="2" charset="0"/>
              </a:rPr>
              <a:t>Tori Lawless</a:t>
            </a:r>
          </a:p>
          <a:p>
            <a:r>
              <a:rPr lang="en-US" sz="1000" b="1" dirty="0">
                <a:solidFill>
                  <a:schemeClr val="accent2">
                    <a:lumMod val="75000"/>
                  </a:schemeClr>
                </a:solidFill>
                <a:latin typeface="MV Boli" panose="02000500030200090000" pitchFamily="2" charset="0"/>
                <a:cs typeface="MV Boli" panose="02000500030200090000" pitchFamily="2" charset="0"/>
              </a:rPr>
              <a:t>Courtney Lawless</a:t>
            </a:r>
          </a:p>
        </p:txBody>
      </p:sp>
      <p:sp>
        <p:nvSpPr>
          <p:cNvPr id="29" name="TextBox 28">
            <a:extLst>
              <a:ext uri="{FF2B5EF4-FFF2-40B4-BE49-F238E27FC236}">
                <a16:creationId xmlns:a16="http://schemas.microsoft.com/office/drawing/2014/main" id="{DE4C7CA3-D96E-B0DC-7B02-BC633DC64570}"/>
              </a:ext>
            </a:extLst>
          </p:cNvPr>
          <p:cNvSpPr txBox="1"/>
          <p:nvPr/>
        </p:nvSpPr>
        <p:spPr>
          <a:xfrm>
            <a:off x="2769042" y="2765345"/>
            <a:ext cx="1574470" cy="553998"/>
          </a:xfrm>
          <a:prstGeom prst="rect">
            <a:avLst/>
          </a:prstGeom>
          <a:noFill/>
        </p:spPr>
        <p:txBody>
          <a:bodyPr wrap="none" rtlCol="0">
            <a:spAutoFit/>
          </a:bodyPr>
          <a:lstStyle/>
          <a:p>
            <a:r>
              <a:rPr lang="en-US" sz="1000" b="1" dirty="0">
                <a:solidFill>
                  <a:schemeClr val="accent2">
                    <a:lumMod val="75000"/>
                  </a:schemeClr>
                </a:solidFill>
                <a:latin typeface="MV Boli" panose="02000500030200090000" pitchFamily="2" charset="0"/>
                <a:cs typeface="MV Boli" panose="02000500030200090000" pitchFamily="2" charset="0"/>
              </a:rPr>
              <a:t>Cintron Elementary</a:t>
            </a:r>
          </a:p>
          <a:p>
            <a:r>
              <a:rPr lang="en-US" sz="1000" b="1" dirty="0">
                <a:solidFill>
                  <a:schemeClr val="accent2">
                    <a:lumMod val="75000"/>
                  </a:schemeClr>
                </a:solidFill>
                <a:latin typeface="MV Boli" panose="02000500030200090000" pitchFamily="2" charset="0"/>
                <a:cs typeface="MV Boli" panose="02000500030200090000" pitchFamily="2" charset="0"/>
              </a:rPr>
              <a:t>Riverdale Middle School</a:t>
            </a:r>
          </a:p>
          <a:p>
            <a:r>
              <a:rPr lang="en-US" sz="1000" b="1" dirty="0">
                <a:solidFill>
                  <a:schemeClr val="accent2">
                    <a:lumMod val="75000"/>
                  </a:schemeClr>
                </a:solidFill>
                <a:latin typeface="MV Boli" panose="02000500030200090000" pitchFamily="2" charset="0"/>
                <a:cs typeface="MV Boli" panose="02000500030200090000" pitchFamily="2" charset="0"/>
              </a:rPr>
              <a:t>Riverdale High School</a:t>
            </a:r>
          </a:p>
        </p:txBody>
      </p:sp>
      <p:sp>
        <p:nvSpPr>
          <p:cNvPr id="30" name="TextBox 29">
            <a:extLst>
              <a:ext uri="{FF2B5EF4-FFF2-40B4-BE49-F238E27FC236}">
                <a16:creationId xmlns:a16="http://schemas.microsoft.com/office/drawing/2014/main" id="{5269542F-1887-5C7B-EBF8-C9F911563300}"/>
              </a:ext>
            </a:extLst>
          </p:cNvPr>
          <p:cNvSpPr txBox="1"/>
          <p:nvPr/>
        </p:nvSpPr>
        <p:spPr>
          <a:xfrm>
            <a:off x="4996330" y="2754477"/>
            <a:ext cx="1162498" cy="553998"/>
          </a:xfrm>
          <a:prstGeom prst="rect">
            <a:avLst/>
          </a:prstGeom>
          <a:noFill/>
        </p:spPr>
        <p:txBody>
          <a:bodyPr wrap="none" rtlCol="0">
            <a:spAutoFit/>
          </a:bodyPr>
          <a:lstStyle/>
          <a:p>
            <a:r>
              <a:rPr lang="en-US" sz="1000" b="1" dirty="0">
                <a:solidFill>
                  <a:schemeClr val="accent2">
                    <a:lumMod val="75000"/>
                  </a:schemeClr>
                </a:solidFill>
                <a:latin typeface="MV Boli" panose="02000500030200090000" pitchFamily="2" charset="0"/>
                <a:cs typeface="MV Boli" panose="02000500030200090000" pitchFamily="2" charset="0"/>
              </a:rPr>
              <a:t>4/ Mrs. </a:t>
            </a:r>
            <a:r>
              <a:rPr lang="en-US" sz="1000" b="1" dirty="0" err="1">
                <a:solidFill>
                  <a:schemeClr val="accent2">
                    <a:lumMod val="75000"/>
                  </a:schemeClr>
                </a:solidFill>
                <a:latin typeface="MV Boli" panose="02000500030200090000" pitchFamily="2" charset="0"/>
                <a:cs typeface="MV Boli" panose="02000500030200090000" pitchFamily="2" charset="0"/>
              </a:rPr>
              <a:t>Rivette</a:t>
            </a:r>
            <a:endParaRPr lang="en-US" sz="1000" b="1" dirty="0">
              <a:solidFill>
                <a:schemeClr val="accent2">
                  <a:lumMod val="75000"/>
                </a:schemeClr>
              </a:solidFill>
              <a:latin typeface="MV Boli" panose="02000500030200090000" pitchFamily="2" charset="0"/>
              <a:cs typeface="MV Boli" panose="02000500030200090000" pitchFamily="2" charset="0"/>
            </a:endParaRPr>
          </a:p>
          <a:p>
            <a:r>
              <a:rPr lang="en-US" sz="1000" b="1" dirty="0">
                <a:solidFill>
                  <a:schemeClr val="accent2">
                    <a:lumMod val="75000"/>
                  </a:schemeClr>
                </a:solidFill>
                <a:latin typeface="MV Boli" panose="02000500030200090000" pitchFamily="2" charset="0"/>
                <a:cs typeface="MV Boli" panose="02000500030200090000" pitchFamily="2" charset="0"/>
              </a:rPr>
              <a:t>7/Mr. Jones</a:t>
            </a:r>
          </a:p>
          <a:p>
            <a:r>
              <a:rPr lang="en-US" sz="1000" b="1" dirty="0">
                <a:solidFill>
                  <a:schemeClr val="accent2">
                    <a:lumMod val="75000"/>
                  </a:schemeClr>
                </a:solidFill>
                <a:latin typeface="MV Boli" panose="02000500030200090000" pitchFamily="2" charset="0"/>
                <a:cs typeface="MV Boli" panose="02000500030200090000" pitchFamily="2" charset="0"/>
              </a:rPr>
              <a:t>10/Mr. Haskell</a:t>
            </a:r>
          </a:p>
        </p:txBody>
      </p:sp>
      <p:sp>
        <p:nvSpPr>
          <p:cNvPr id="33" name="TextBox 32">
            <a:extLst>
              <a:ext uri="{FF2B5EF4-FFF2-40B4-BE49-F238E27FC236}">
                <a16:creationId xmlns:a16="http://schemas.microsoft.com/office/drawing/2014/main" id="{D39EA2EC-4EA6-DC66-13C6-0DA146E3A960}"/>
              </a:ext>
            </a:extLst>
          </p:cNvPr>
          <p:cNvSpPr txBox="1"/>
          <p:nvPr/>
        </p:nvSpPr>
        <p:spPr>
          <a:xfrm>
            <a:off x="697427" y="4029207"/>
            <a:ext cx="845103" cy="253916"/>
          </a:xfrm>
          <a:prstGeom prst="rect">
            <a:avLst/>
          </a:prstGeom>
          <a:noFill/>
        </p:spPr>
        <p:txBody>
          <a:bodyPr wrap="none" rtlCol="0">
            <a:spAutoFit/>
          </a:bodyPr>
          <a:lstStyle/>
          <a:p>
            <a:r>
              <a:rPr lang="en-US" sz="1050" b="1" dirty="0">
                <a:solidFill>
                  <a:schemeClr val="accent2">
                    <a:lumMod val="75000"/>
                  </a:schemeClr>
                </a:solidFill>
                <a:latin typeface="MV Boli" panose="02000500030200090000" pitchFamily="2" charset="0"/>
                <a:cs typeface="MV Boli" panose="02000500030200090000" pitchFamily="2" charset="0"/>
              </a:rPr>
              <a:t>Marc Black</a:t>
            </a:r>
          </a:p>
        </p:txBody>
      </p:sp>
      <p:sp>
        <p:nvSpPr>
          <p:cNvPr id="34" name="TextBox 33">
            <a:extLst>
              <a:ext uri="{FF2B5EF4-FFF2-40B4-BE49-F238E27FC236}">
                <a16:creationId xmlns:a16="http://schemas.microsoft.com/office/drawing/2014/main" id="{BABB1B4F-2CFB-3D0C-0351-1D935109327E}"/>
              </a:ext>
            </a:extLst>
          </p:cNvPr>
          <p:cNvSpPr txBox="1"/>
          <p:nvPr/>
        </p:nvSpPr>
        <p:spPr>
          <a:xfrm>
            <a:off x="3712884" y="4006258"/>
            <a:ext cx="1391728" cy="253916"/>
          </a:xfrm>
          <a:prstGeom prst="rect">
            <a:avLst/>
          </a:prstGeom>
          <a:noFill/>
        </p:spPr>
        <p:txBody>
          <a:bodyPr wrap="none" rtlCol="0">
            <a:spAutoFit/>
          </a:bodyPr>
          <a:lstStyle/>
          <a:p>
            <a:r>
              <a:rPr lang="en-US" sz="1050" b="1" spc="300" dirty="0">
                <a:solidFill>
                  <a:schemeClr val="accent2">
                    <a:lumMod val="75000"/>
                  </a:schemeClr>
                </a:solidFill>
                <a:latin typeface="MV Boli" panose="02000500030200090000" pitchFamily="2" charset="0"/>
                <a:cs typeface="MV Boli" panose="02000500030200090000" pitchFamily="2" charset="0"/>
              </a:rPr>
              <a:t>F123456789</a:t>
            </a:r>
          </a:p>
        </p:txBody>
      </p:sp>
      <p:sp>
        <p:nvSpPr>
          <p:cNvPr id="37" name="TextBox 36">
            <a:extLst>
              <a:ext uri="{FF2B5EF4-FFF2-40B4-BE49-F238E27FC236}">
                <a16:creationId xmlns:a16="http://schemas.microsoft.com/office/drawing/2014/main" id="{9B0ADFD0-6EA6-7F50-01F0-762EDE2A5E74}"/>
              </a:ext>
            </a:extLst>
          </p:cNvPr>
          <p:cNvSpPr txBox="1"/>
          <p:nvPr/>
        </p:nvSpPr>
        <p:spPr>
          <a:xfrm>
            <a:off x="9030384" y="2304883"/>
            <a:ext cx="2921393" cy="2000548"/>
          </a:xfrm>
          <a:prstGeom prst="rect">
            <a:avLst/>
          </a:prstGeom>
          <a:noFill/>
        </p:spPr>
        <p:txBody>
          <a:bodyPr wrap="square">
            <a:spAutoFit/>
          </a:bodyPr>
          <a:lstStyle/>
          <a:p>
            <a:pPr marL="0" marR="0" lvl="0" indent="0" defTabSz="850392" rtl="0" eaLnBrk="1" fontAlgn="auto" latinLnBrk="0" hangingPunct="1">
              <a:spcBef>
                <a:spcPts val="0"/>
              </a:spcBef>
              <a:spcAft>
                <a:spcPts val="600"/>
              </a:spcAft>
              <a:buClr>
                <a:srgbClr val="007453"/>
              </a:buClr>
              <a:buSzTx/>
              <a:buFontTx/>
              <a:buNone/>
              <a:tabLst/>
              <a:defRPr/>
            </a:pPr>
            <a:r>
              <a:rPr lang="en-US" b="1" dirty="0">
                <a:solidFill>
                  <a:schemeClr val="bg1"/>
                </a:solidFill>
              </a:rPr>
              <a:t>Application lists SNAP/ TANF/ FDPIR case numbers, everyone in the household is automatically eligible for free meals</a:t>
            </a:r>
          </a:p>
          <a:p>
            <a:pPr marL="0" marR="0" lvl="0" indent="0" algn="l" defTabSz="850392" rtl="0" eaLnBrk="1" fontAlgn="auto" latinLnBrk="0" hangingPunct="1">
              <a:lnSpc>
                <a:spcPct val="100000"/>
              </a:lnSpc>
              <a:spcBef>
                <a:spcPts val="0"/>
              </a:spcBef>
              <a:spcAft>
                <a:spcPts val="600"/>
              </a:spcAft>
              <a:buClr>
                <a:srgbClr val="007453"/>
              </a:buClr>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17DFB268-B78D-BFF9-2E75-72DA2E5B982D}"/>
              </a:ext>
            </a:extLst>
          </p:cNvPr>
          <p:cNvGrpSpPr/>
          <p:nvPr/>
        </p:nvGrpSpPr>
        <p:grpSpPr>
          <a:xfrm>
            <a:off x="3400426" y="4597734"/>
            <a:ext cx="8536406" cy="2159971"/>
            <a:chOff x="1196838" y="3017607"/>
            <a:chExt cx="7578873" cy="2043492"/>
          </a:xfrm>
        </p:grpSpPr>
        <p:sp>
          <p:nvSpPr>
            <p:cNvPr id="40" name="Rectangle 39">
              <a:extLst>
                <a:ext uri="{FF2B5EF4-FFF2-40B4-BE49-F238E27FC236}">
                  <a16:creationId xmlns:a16="http://schemas.microsoft.com/office/drawing/2014/main" id="{DB39F147-FEC3-7EFE-E76A-7AD6CA756056}"/>
                </a:ext>
              </a:extLst>
            </p:cNvPr>
            <p:cNvSpPr/>
            <p:nvPr/>
          </p:nvSpPr>
          <p:spPr>
            <a:xfrm>
              <a:off x="1196838" y="3017607"/>
              <a:ext cx="7578873" cy="2029840"/>
            </a:xfrm>
            <a:prstGeom prst="rect">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067AD080-62A1-7422-571A-BBFCA27804FB}"/>
                </a:ext>
              </a:extLst>
            </p:cNvPr>
            <p:cNvPicPr>
              <a:picLocks noChangeAspect="1"/>
            </p:cNvPicPr>
            <p:nvPr/>
          </p:nvPicPr>
          <p:blipFill rotWithShape="1">
            <a:blip r:embed="rId3"/>
            <a:srcRect t="17559" b="58850"/>
            <a:stretch/>
          </p:blipFill>
          <p:spPr>
            <a:xfrm>
              <a:off x="1196839" y="3031259"/>
              <a:ext cx="7551298" cy="2029840"/>
            </a:xfrm>
            <a:prstGeom prst="rect">
              <a:avLst/>
            </a:prstGeom>
          </p:spPr>
        </p:pic>
        <p:sp>
          <p:nvSpPr>
            <p:cNvPr id="42" name="TextBox 41">
              <a:extLst>
                <a:ext uri="{FF2B5EF4-FFF2-40B4-BE49-F238E27FC236}">
                  <a16:creationId xmlns:a16="http://schemas.microsoft.com/office/drawing/2014/main" id="{E3870E64-52AD-C8EF-2F6D-467528BA5C65}"/>
                </a:ext>
              </a:extLst>
            </p:cNvPr>
            <p:cNvSpPr txBox="1"/>
            <p:nvPr/>
          </p:nvSpPr>
          <p:spPr>
            <a:xfrm>
              <a:off x="1409628" y="3540175"/>
              <a:ext cx="1380651" cy="553998"/>
            </a:xfrm>
            <a:prstGeom prst="rect">
              <a:avLst/>
            </a:prstGeom>
            <a:noFill/>
          </p:spPr>
          <p:txBody>
            <a:bodyPr wrap="square" rtlCol="0">
              <a:spAutoFit/>
            </a:bodyPr>
            <a:lstStyle/>
            <a:p>
              <a:r>
                <a:rPr lang="en-US" sz="1000" b="1" dirty="0">
                  <a:solidFill>
                    <a:schemeClr val="accent2">
                      <a:lumMod val="75000"/>
                    </a:schemeClr>
                  </a:solidFill>
                  <a:latin typeface="MV Boli" panose="02000500030200090000" pitchFamily="2" charset="0"/>
                  <a:cs typeface="MV Boli" panose="02000500030200090000" pitchFamily="2" charset="0"/>
                </a:rPr>
                <a:t>Marc Black</a:t>
              </a:r>
            </a:p>
            <a:p>
              <a:r>
                <a:rPr lang="en-US" sz="1000" b="1" dirty="0">
                  <a:solidFill>
                    <a:schemeClr val="accent2">
                      <a:lumMod val="75000"/>
                    </a:schemeClr>
                  </a:solidFill>
                  <a:latin typeface="MV Boli" panose="02000500030200090000" pitchFamily="2" charset="0"/>
                  <a:cs typeface="MV Boli" panose="02000500030200090000" pitchFamily="2" charset="0"/>
                </a:rPr>
                <a:t>Tori Lawless</a:t>
              </a:r>
            </a:p>
            <a:p>
              <a:r>
                <a:rPr lang="en-US" sz="1000" b="1" dirty="0">
                  <a:solidFill>
                    <a:schemeClr val="accent2">
                      <a:lumMod val="75000"/>
                    </a:schemeClr>
                  </a:solidFill>
                  <a:latin typeface="MV Boli" panose="02000500030200090000" pitchFamily="2" charset="0"/>
                  <a:cs typeface="MV Boli" panose="02000500030200090000" pitchFamily="2" charset="0"/>
                </a:rPr>
                <a:t>Courtney Lawless</a:t>
              </a:r>
            </a:p>
          </p:txBody>
        </p:sp>
        <p:sp>
          <p:nvSpPr>
            <p:cNvPr id="43" name="TextBox 42">
              <a:extLst>
                <a:ext uri="{FF2B5EF4-FFF2-40B4-BE49-F238E27FC236}">
                  <a16:creationId xmlns:a16="http://schemas.microsoft.com/office/drawing/2014/main" id="{E226B660-9015-0D27-B718-540056CDC98A}"/>
                </a:ext>
              </a:extLst>
            </p:cNvPr>
            <p:cNvSpPr txBox="1"/>
            <p:nvPr/>
          </p:nvSpPr>
          <p:spPr>
            <a:xfrm>
              <a:off x="3416291" y="3542479"/>
              <a:ext cx="1953106" cy="553998"/>
            </a:xfrm>
            <a:prstGeom prst="rect">
              <a:avLst/>
            </a:prstGeom>
            <a:noFill/>
          </p:spPr>
          <p:txBody>
            <a:bodyPr wrap="square" rtlCol="0">
              <a:spAutoFit/>
            </a:bodyPr>
            <a:lstStyle/>
            <a:p>
              <a:r>
                <a:rPr lang="en-US" sz="1000" b="1" dirty="0">
                  <a:solidFill>
                    <a:schemeClr val="accent2">
                      <a:lumMod val="75000"/>
                    </a:schemeClr>
                  </a:solidFill>
                  <a:latin typeface="MV Boli" panose="02000500030200090000" pitchFamily="2" charset="0"/>
                  <a:cs typeface="MV Boli" panose="02000500030200090000" pitchFamily="2" charset="0"/>
                </a:rPr>
                <a:t>Cintron Elementary</a:t>
              </a:r>
            </a:p>
            <a:p>
              <a:r>
                <a:rPr lang="en-US" sz="1000" b="1" dirty="0">
                  <a:solidFill>
                    <a:schemeClr val="accent2">
                      <a:lumMod val="75000"/>
                    </a:schemeClr>
                  </a:solidFill>
                  <a:latin typeface="MV Boli" panose="02000500030200090000" pitchFamily="2" charset="0"/>
                  <a:cs typeface="MV Boli" panose="02000500030200090000" pitchFamily="2" charset="0"/>
                </a:rPr>
                <a:t>Riverdale Middle School</a:t>
              </a:r>
            </a:p>
            <a:p>
              <a:r>
                <a:rPr lang="en-US" sz="1000" b="1" dirty="0">
                  <a:solidFill>
                    <a:schemeClr val="accent2">
                      <a:lumMod val="75000"/>
                    </a:schemeClr>
                  </a:solidFill>
                  <a:latin typeface="MV Boli" panose="02000500030200090000" pitchFamily="2" charset="0"/>
                  <a:cs typeface="MV Boli" panose="02000500030200090000" pitchFamily="2" charset="0"/>
                </a:rPr>
                <a:t>Riverdale High School</a:t>
              </a:r>
            </a:p>
          </p:txBody>
        </p:sp>
        <p:sp>
          <p:nvSpPr>
            <p:cNvPr id="44" name="TextBox 43">
              <a:extLst>
                <a:ext uri="{FF2B5EF4-FFF2-40B4-BE49-F238E27FC236}">
                  <a16:creationId xmlns:a16="http://schemas.microsoft.com/office/drawing/2014/main" id="{8FDF8796-B7D8-3D4F-1A96-B2869B5776FC}"/>
                </a:ext>
              </a:extLst>
            </p:cNvPr>
            <p:cNvSpPr txBox="1"/>
            <p:nvPr/>
          </p:nvSpPr>
          <p:spPr>
            <a:xfrm>
              <a:off x="5369397" y="3532409"/>
              <a:ext cx="1453208" cy="553998"/>
            </a:xfrm>
            <a:prstGeom prst="rect">
              <a:avLst/>
            </a:prstGeom>
            <a:noFill/>
          </p:spPr>
          <p:txBody>
            <a:bodyPr wrap="square" rtlCol="0">
              <a:spAutoFit/>
            </a:bodyPr>
            <a:lstStyle/>
            <a:p>
              <a:r>
                <a:rPr lang="en-US" sz="1000" b="1" dirty="0">
                  <a:solidFill>
                    <a:schemeClr val="accent2">
                      <a:lumMod val="75000"/>
                    </a:schemeClr>
                  </a:solidFill>
                  <a:latin typeface="MV Boli" panose="02000500030200090000" pitchFamily="2" charset="0"/>
                  <a:cs typeface="MV Boli" panose="02000500030200090000" pitchFamily="2" charset="0"/>
                </a:rPr>
                <a:t>4/ Mrs. </a:t>
              </a:r>
              <a:r>
                <a:rPr lang="en-US" sz="1000" b="1" dirty="0" err="1">
                  <a:solidFill>
                    <a:schemeClr val="accent2">
                      <a:lumMod val="75000"/>
                    </a:schemeClr>
                  </a:solidFill>
                  <a:latin typeface="MV Boli" panose="02000500030200090000" pitchFamily="2" charset="0"/>
                  <a:cs typeface="MV Boli" panose="02000500030200090000" pitchFamily="2" charset="0"/>
                </a:rPr>
                <a:t>Rivette</a:t>
              </a:r>
              <a:endParaRPr lang="en-US" sz="1000" b="1" dirty="0">
                <a:solidFill>
                  <a:schemeClr val="accent2">
                    <a:lumMod val="75000"/>
                  </a:schemeClr>
                </a:solidFill>
                <a:latin typeface="MV Boli" panose="02000500030200090000" pitchFamily="2" charset="0"/>
                <a:cs typeface="MV Boli" panose="02000500030200090000" pitchFamily="2" charset="0"/>
              </a:endParaRPr>
            </a:p>
            <a:p>
              <a:r>
                <a:rPr lang="en-US" sz="1000" b="1" dirty="0">
                  <a:solidFill>
                    <a:schemeClr val="accent2">
                      <a:lumMod val="75000"/>
                    </a:schemeClr>
                  </a:solidFill>
                  <a:latin typeface="MV Boli" panose="02000500030200090000" pitchFamily="2" charset="0"/>
                  <a:cs typeface="MV Boli" panose="02000500030200090000" pitchFamily="2" charset="0"/>
                </a:rPr>
                <a:t>7/Mr. Jones</a:t>
              </a:r>
            </a:p>
            <a:p>
              <a:r>
                <a:rPr lang="en-US" sz="1000" b="1" dirty="0">
                  <a:solidFill>
                    <a:schemeClr val="accent2">
                      <a:lumMod val="75000"/>
                    </a:schemeClr>
                  </a:solidFill>
                  <a:latin typeface="MV Boli" panose="02000500030200090000" pitchFamily="2" charset="0"/>
                  <a:cs typeface="MV Boli" panose="02000500030200090000" pitchFamily="2" charset="0"/>
                </a:rPr>
                <a:t>10/Mr. Haskell</a:t>
              </a:r>
            </a:p>
          </p:txBody>
        </p:sp>
        <p:sp>
          <p:nvSpPr>
            <p:cNvPr id="45" name="Rectangle 44">
              <a:extLst>
                <a:ext uri="{FF2B5EF4-FFF2-40B4-BE49-F238E27FC236}">
                  <a16:creationId xmlns:a16="http://schemas.microsoft.com/office/drawing/2014/main" id="{1E755C7C-0AE7-538E-6B98-A67C34E73EAE}"/>
                </a:ext>
              </a:extLst>
            </p:cNvPr>
            <p:cNvSpPr/>
            <p:nvPr/>
          </p:nvSpPr>
          <p:spPr>
            <a:xfrm>
              <a:off x="6760016" y="3031259"/>
              <a:ext cx="2015695" cy="1614882"/>
            </a:xfrm>
            <a:prstGeom prst="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BB5E0D1-F09A-DFF6-C228-51A350BB5870}"/>
                </a:ext>
              </a:extLst>
            </p:cNvPr>
            <p:cNvSpPr txBox="1"/>
            <p:nvPr/>
          </p:nvSpPr>
          <p:spPr>
            <a:xfrm>
              <a:off x="7185343" y="3501632"/>
              <a:ext cx="274320" cy="307777"/>
            </a:xfrm>
            <a:prstGeom prst="rect">
              <a:avLst/>
            </a:prstGeom>
            <a:noFill/>
          </p:spPr>
          <p:txBody>
            <a:bodyPr wrap="square" rtlCol="0">
              <a:spAutoFit/>
            </a:bodyPr>
            <a:lstStyle/>
            <a:p>
              <a:r>
                <a:rPr lang="en-US" sz="1400" b="1" dirty="0">
                  <a:solidFill>
                    <a:schemeClr val="accent2">
                      <a:lumMod val="75000"/>
                    </a:schemeClr>
                  </a:solidFill>
                  <a:latin typeface="MV Boli" panose="02000500030200090000" pitchFamily="2" charset="0"/>
                  <a:cs typeface="MV Boli" panose="02000500030200090000" pitchFamily="2" charset="0"/>
                </a:rPr>
                <a:t>X</a:t>
              </a:r>
            </a:p>
          </p:txBody>
        </p:sp>
      </p:grpSp>
      <p:sp>
        <p:nvSpPr>
          <p:cNvPr id="48" name="TextBox 47">
            <a:extLst>
              <a:ext uri="{FF2B5EF4-FFF2-40B4-BE49-F238E27FC236}">
                <a16:creationId xmlns:a16="http://schemas.microsoft.com/office/drawing/2014/main" id="{476A8441-5AE9-E9A6-9B2E-02EE0AA119A6}"/>
              </a:ext>
            </a:extLst>
          </p:cNvPr>
          <p:cNvSpPr txBox="1"/>
          <p:nvPr/>
        </p:nvSpPr>
        <p:spPr>
          <a:xfrm>
            <a:off x="255168" y="4834503"/>
            <a:ext cx="2993738" cy="1200329"/>
          </a:xfrm>
          <a:prstGeom prst="rect">
            <a:avLst/>
          </a:prstGeom>
          <a:noFill/>
        </p:spPr>
        <p:txBody>
          <a:bodyPr wrap="square">
            <a:spAutoFit/>
          </a:bodyPr>
          <a:lstStyle/>
          <a:p>
            <a:pPr marL="0" marR="0" lvl="0" indent="0" defTabSz="850392" rtl="0" eaLnBrk="1" fontAlgn="auto" latinLnBrk="0" hangingPunct="1">
              <a:spcBef>
                <a:spcPts val="0"/>
              </a:spcBef>
              <a:spcAft>
                <a:spcPts val="600"/>
              </a:spcAft>
              <a:buClr>
                <a:srgbClr val="007453"/>
              </a:buClr>
              <a:buSzTx/>
              <a:buFontTx/>
              <a:buNone/>
              <a:tabLst/>
              <a:defRPr/>
            </a:pPr>
            <a:r>
              <a:rPr lang="en-US" b="1" dirty="0">
                <a:solidFill>
                  <a:schemeClr val="bg1"/>
                </a:solidFill>
              </a:rPr>
              <a:t>Foster Child on application is categorically eligible for free meals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04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BE9A26-C274-B0F5-B223-A3D01EF95B0F}"/>
              </a:ext>
            </a:extLst>
          </p:cNvPr>
          <p:cNvSpPr/>
          <p:nvPr/>
        </p:nvSpPr>
        <p:spPr>
          <a:xfrm>
            <a:off x="6629400" y="228600"/>
            <a:ext cx="5422391" cy="64007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11911584" cy="990600"/>
          </a:xfrm>
        </p:spPr>
        <p:txBody>
          <a:bodyPr>
            <a:normAutofit/>
          </a:bodyPr>
          <a:lstStyle/>
          <a:p>
            <a:r>
              <a:rPr lang="en-US" b="1" dirty="0">
                <a:solidFill>
                  <a:schemeClr val="tx1"/>
                </a:solidFill>
              </a:rPr>
              <a:t>Application Eligibility</a:t>
            </a:r>
          </a:p>
        </p:txBody>
      </p:sp>
      <p:sp>
        <p:nvSpPr>
          <p:cNvPr id="8" name="TextBox 7">
            <a:extLst>
              <a:ext uri="{FF2B5EF4-FFF2-40B4-BE49-F238E27FC236}">
                <a16:creationId xmlns:a16="http://schemas.microsoft.com/office/drawing/2014/main" id="{2362B932-039F-6850-FA90-46F320E6332D}"/>
              </a:ext>
            </a:extLst>
          </p:cNvPr>
          <p:cNvSpPr txBox="1"/>
          <p:nvPr/>
        </p:nvSpPr>
        <p:spPr>
          <a:xfrm>
            <a:off x="140208" y="1455314"/>
            <a:ext cx="11911584" cy="584775"/>
          </a:xfrm>
          <a:prstGeom prst="rect">
            <a:avLst/>
          </a:prstGeom>
          <a:noFill/>
        </p:spPr>
        <p:txBody>
          <a:bodyPr wrap="square">
            <a:spAutoFit/>
          </a:bodyPr>
          <a:lstStyle/>
          <a:p>
            <a:r>
              <a:rPr lang="en-US" sz="3200" b="1" dirty="0"/>
              <a:t>Income Applications</a:t>
            </a:r>
          </a:p>
        </p:txBody>
      </p:sp>
      <p:pic>
        <p:nvPicPr>
          <p:cNvPr id="3" name="Picture 2">
            <a:extLst>
              <a:ext uri="{FF2B5EF4-FFF2-40B4-BE49-F238E27FC236}">
                <a16:creationId xmlns:a16="http://schemas.microsoft.com/office/drawing/2014/main" id="{EE9263BC-1FDB-2418-A04B-ABC577A2D4D1}"/>
              </a:ext>
            </a:extLst>
          </p:cNvPr>
          <p:cNvPicPr>
            <a:picLocks noChangeAspect="1"/>
          </p:cNvPicPr>
          <p:nvPr/>
        </p:nvPicPr>
        <p:blipFill>
          <a:blip r:embed="rId3"/>
          <a:stretch>
            <a:fillRect/>
          </a:stretch>
        </p:blipFill>
        <p:spPr>
          <a:xfrm>
            <a:off x="6864801" y="228600"/>
            <a:ext cx="4920953" cy="6345241"/>
          </a:xfrm>
          <a:prstGeom prst="rect">
            <a:avLst/>
          </a:prstGeom>
        </p:spPr>
      </p:pic>
      <p:sp>
        <p:nvSpPr>
          <p:cNvPr id="11" name="TextBox 10">
            <a:extLst>
              <a:ext uri="{FF2B5EF4-FFF2-40B4-BE49-F238E27FC236}">
                <a16:creationId xmlns:a16="http://schemas.microsoft.com/office/drawing/2014/main" id="{90B2DD13-6B0F-3C0A-BC95-6C07398E54BC}"/>
              </a:ext>
            </a:extLst>
          </p:cNvPr>
          <p:cNvSpPr txBox="1"/>
          <p:nvPr/>
        </p:nvSpPr>
        <p:spPr>
          <a:xfrm>
            <a:off x="-196452" y="2040089"/>
            <a:ext cx="6559816" cy="3308598"/>
          </a:xfrm>
          <a:prstGeom prst="rect">
            <a:avLst/>
          </a:prstGeom>
          <a:noFill/>
        </p:spPr>
        <p:txBody>
          <a:bodyPr wrap="square">
            <a:spAutoFit/>
          </a:bodyPr>
          <a:lstStyle/>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panose="05000000000000000000" pitchFamily="2" charset="2"/>
              <a:buChar char="q"/>
              <a:tabLst/>
              <a:defRPr/>
            </a:pPr>
            <a:r>
              <a:rPr kumimoji="0" lang="en-US" sz="2100" b="0" i="0" u="none" strike="noStrike" kern="1200" cap="none" spc="0" normalizeH="0" baseline="0" noProof="0" dirty="0">
                <a:ln>
                  <a:noFill/>
                </a:ln>
                <a:solidFill>
                  <a:prstClr val="black"/>
                </a:solidFill>
                <a:effectLst/>
                <a:uLnTx/>
                <a:uFillTx/>
                <a:latin typeface="Century Gothic" panose="020F0302020204030204"/>
                <a:ea typeface="+mn-ea"/>
                <a:cs typeface="+mn-cs"/>
              </a:rPr>
              <a:t>Qualify based on the current income eligibility guidelines </a:t>
            </a:r>
          </a:p>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panose="05000000000000000000" pitchFamily="2" charset="2"/>
              <a:buChar char="q"/>
              <a:tabLst/>
              <a:defRPr/>
            </a:pPr>
            <a:r>
              <a:rPr lang="en-US" sz="2100" dirty="0">
                <a:solidFill>
                  <a:prstClr val="black"/>
                </a:solidFill>
                <a:latin typeface="Century Gothic" panose="020F0302020204030204"/>
              </a:rPr>
              <a:t>T</a:t>
            </a:r>
            <a:r>
              <a:rPr kumimoji="0" lang="en-US" sz="2100" b="0" i="0" u="none" strike="noStrike" kern="1200" cap="none" spc="0" normalizeH="0" baseline="0" noProof="0" dirty="0" err="1">
                <a:ln>
                  <a:noFill/>
                </a:ln>
                <a:solidFill>
                  <a:prstClr val="black"/>
                </a:solidFill>
                <a:effectLst/>
                <a:uLnTx/>
                <a:uFillTx/>
                <a:latin typeface="Century Gothic" panose="020F0302020204030204"/>
                <a:ea typeface="+mn-ea"/>
                <a:cs typeface="+mn-cs"/>
              </a:rPr>
              <a:t>ake</a:t>
            </a:r>
            <a:r>
              <a:rPr kumimoji="0" lang="en-US" sz="2100" b="0" i="0" u="none" strike="noStrike" kern="1200" cap="none" spc="0" normalizeH="0" baseline="0" noProof="0" dirty="0">
                <a:ln>
                  <a:noFill/>
                </a:ln>
                <a:solidFill>
                  <a:prstClr val="black"/>
                </a:solidFill>
                <a:effectLst/>
                <a:uLnTx/>
                <a:uFillTx/>
                <a:latin typeface="Century Gothic" panose="020F0302020204030204"/>
                <a:ea typeface="+mn-ea"/>
                <a:cs typeface="+mn-cs"/>
              </a:rPr>
              <a:t> at face value</a:t>
            </a:r>
          </a:p>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panose="05000000000000000000" pitchFamily="2" charset="2"/>
              <a:buChar char="q"/>
              <a:tabLst/>
              <a:defRPr/>
            </a:pPr>
            <a:r>
              <a:rPr kumimoji="0" lang="en-US" sz="2100" b="0" i="0" u="none" strike="noStrike" kern="1200" cap="none" spc="0" normalizeH="0" baseline="0" noProof="0" dirty="0">
                <a:ln>
                  <a:noFill/>
                </a:ln>
                <a:solidFill>
                  <a:prstClr val="black"/>
                </a:solidFill>
                <a:effectLst/>
                <a:uLnTx/>
                <a:uFillTx/>
                <a:latin typeface="Century Gothic" panose="020F0302020204030204"/>
                <a:ea typeface="+mn-ea"/>
                <a:cs typeface="+mn-cs"/>
              </a:rPr>
              <a:t>Approved student(s) remains eligible for entire school year</a:t>
            </a:r>
          </a:p>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panose="05000000000000000000" pitchFamily="2" charset="2"/>
              <a:buChar char="q"/>
              <a:tabLst/>
              <a:defRPr/>
            </a:pPr>
            <a:r>
              <a:rPr kumimoji="0" lang="en-US" sz="2100" b="0" i="0" u="none" strike="noStrike" kern="1200" cap="none" spc="0" normalizeH="0" baseline="0" noProof="0" dirty="0">
                <a:ln>
                  <a:noFill/>
                </a:ln>
                <a:solidFill>
                  <a:prstClr val="black"/>
                </a:solidFill>
                <a:effectLst/>
                <a:uLnTx/>
                <a:uFillTx/>
                <a:latin typeface="Century Gothic" panose="020F0302020204030204"/>
                <a:ea typeface="+mn-ea"/>
                <a:cs typeface="+mn-cs"/>
              </a:rPr>
              <a:t>Families may apply throughout the school year </a:t>
            </a:r>
          </a:p>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panose="05000000000000000000" pitchFamily="2" charset="2"/>
              <a:buChar char="q"/>
              <a:tabLst/>
              <a:defRPr/>
            </a:pPr>
            <a:r>
              <a:rPr kumimoji="0" lang="en-US" sz="2100" b="0" i="0" u="none" strike="noStrike" kern="1200" cap="none" spc="0" normalizeH="0" baseline="0" noProof="0" dirty="0">
                <a:ln>
                  <a:noFill/>
                </a:ln>
                <a:solidFill>
                  <a:prstClr val="black"/>
                </a:solidFill>
                <a:effectLst/>
                <a:uLnTx/>
                <a:uFillTx/>
                <a:latin typeface="Century Gothic" panose="020F0302020204030204"/>
                <a:ea typeface="+mn-ea"/>
                <a:cs typeface="+mn-cs"/>
              </a:rPr>
              <a:t>Only complete applications may be approved</a:t>
            </a:r>
          </a:p>
        </p:txBody>
      </p:sp>
    </p:spTree>
    <p:extLst>
      <p:ext uri="{BB962C8B-B14F-4D97-AF65-F5344CB8AC3E}">
        <p14:creationId xmlns:p14="http://schemas.microsoft.com/office/powerpoint/2010/main" val="94086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6158115" cy="990600"/>
          </a:xfrm>
        </p:spPr>
        <p:txBody>
          <a:bodyPr/>
          <a:lstStyle/>
          <a:p>
            <a:r>
              <a:rPr lang="en-US" b="1" dirty="0">
                <a:solidFill>
                  <a:schemeClr val="tx1"/>
                </a:solidFill>
              </a:rPr>
              <a:t>Determining Eligibility</a:t>
            </a:r>
          </a:p>
        </p:txBody>
      </p:sp>
      <p:sp>
        <p:nvSpPr>
          <p:cNvPr id="8" name="TextBox 7">
            <a:extLst>
              <a:ext uri="{FF2B5EF4-FFF2-40B4-BE49-F238E27FC236}">
                <a16:creationId xmlns:a16="http://schemas.microsoft.com/office/drawing/2014/main" id="{2362B932-039F-6850-FA90-46F320E6332D}"/>
              </a:ext>
            </a:extLst>
          </p:cNvPr>
          <p:cNvSpPr txBox="1"/>
          <p:nvPr/>
        </p:nvSpPr>
        <p:spPr>
          <a:xfrm>
            <a:off x="140208" y="1612482"/>
            <a:ext cx="11911584" cy="584775"/>
          </a:xfrm>
          <a:prstGeom prst="rect">
            <a:avLst/>
          </a:prstGeom>
          <a:noFill/>
        </p:spPr>
        <p:txBody>
          <a:bodyPr wrap="square">
            <a:spAutoFit/>
          </a:bodyPr>
          <a:lstStyle/>
          <a:p>
            <a:r>
              <a:rPr lang="en-US" sz="3200" b="1" dirty="0"/>
              <a:t>Eligibility Carryover:</a:t>
            </a:r>
          </a:p>
        </p:txBody>
      </p:sp>
      <p:sp>
        <p:nvSpPr>
          <p:cNvPr id="6" name="TextBox 5">
            <a:extLst>
              <a:ext uri="{FF2B5EF4-FFF2-40B4-BE49-F238E27FC236}">
                <a16:creationId xmlns:a16="http://schemas.microsoft.com/office/drawing/2014/main" id="{5FF5FEEF-EA6C-3835-8083-DD02C6DB6587}"/>
              </a:ext>
            </a:extLst>
          </p:cNvPr>
          <p:cNvSpPr txBox="1"/>
          <p:nvPr/>
        </p:nvSpPr>
        <p:spPr>
          <a:xfrm>
            <a:off x="0" y="2382078"/>
            <a:ext cx="12192000" cy="3444276"/>
          </a:xfrm>
          <a:prstGeom prst="rect">
            <a:avLst/>
          </a:prstGeom>
          <a:noFill/>
        </p:spPr>
        <p:txBody>
          <a:bodyPr wrap="square">
            <a:spAutoFit/>
          </a:bodyPr>
          <a:lstStyle/>
          <a:p>
            <a:pPr marL="320040" marR="0" lvl="0" indent="-320040" algn="l" defTabSz="914400" rtl="0" eaLnBrk="1" fontAlgn="auto" latinLnBrk="0" hangingPunct="1">
              <a:lnSpc>
                <a:spcPct val="15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a:ln>
                  <a:noFill/>
                </a:ln>
                <a:solidFill>
                  <a:prstClr val="black"/>
                </a:solidFill>
                <a:effectLst/>
                <a:uLnTx/>
                <a:uFillTx/>
                <a:latin typeface="Century Gothic" panose="020F0302020204030204"/>
                <a:ea typeface="+mn-ea"/>
                <a:cs typeface="+mn-cs"/>
              </a:rPr>
              <a:t>Prior year’s eligibility may be carried over for the first 30 operating days of the new school year or until new eligibility is made</a:t>
            </a:r>
          </a:p>
          <a:p>
            <a:pPr marL="640080" marR="0" lvl="1" indent="-274320" algn="l" defTabSz="914400" rtl="0" eaLnBrk="1" fontAlgn="auto" latinLnBrk="0" hangingPunct="1">
              <a:lnSpc>
                <a:spcPct val="150000"/>
              </a:lnSpc>
              <a:spcBef>
                <a:spcPts val="550"/>
              </a:spcBef>
              <a:spcAft>
                <a:spcPts val="0"/>
              </a:spcAft>
              <a:buClr>
                <a:srgbClr val="94B6D2"/>
              </a:buClr>
              <a:buSzPct val="7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Operating days are days the school is in session</a:t>
            </a:r>
          </a:p>
          <a:p>
            <a:pPr marL="640080" marR="0" lvl="1" indent="-274320" algn="l" defTabSz="914400" rtl="0" eaLnBrk="1" fontAlgn="auto" latinLnBrk="0" hangingPunct="1">
              <a:lnSpc>
                <a:spcPct val="150000"/>
              </a:lnSpc>
              <a:spcBef>
                <a:spcPts val="550"/>
              </a:spcBef>
              <a:spcAft>
                <a:spcPts val="0"/>
              </a:spcAft>
              <a:buClr>
                <a:srgbClr val="94B6D2"/>
              </a:buClr>
              <a:buSzPct val="7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A new eligibility determination supersedes the carryover</a:t>
            </a:r>
          </a:p>
          <a:p>
            <a:pPr marL="365760" marR="0" lvl="1" algn="l" defTabSz="914400" rtl="0" eaLnBrk="1" fontAlgn="auto" latinLnBrk="0" hangingPunct="1">
              <a:lnSpc>
                <a:spcPct val="150000"/>
              </a:lnSpc>
              <a:spcBef>
                <a:spcPts val="550"/>
              </a:spcBef>
              <a:spcAft>
                <a:spcPts val="0"/>
              </a:spcAft>
              <a:buClr>
                <a:srgbClr val="94B6D2"/>
              </a:buClr>
              <a:buSzPct val="70000"/>
              <a:tabLst/>
              <a:defRPr/>
            </a:pPr>
            <a:endParaRPr kumimoji="0" lang="en-US" sz="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320040" marR="0" lvl="0" indent="-320040" algn="l" defTabSz="914400" rtl="0" eaLnBrk="1" fontAlgn="auto" latinLnBrk="0" hangingPunct="1">
              <a:lnSpc>
                <a:spcPct val="15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a:ln>
                  <a:noFill/>
                </a:ln>
                <a:solidFill>
                  <a:prstClr val="black"/>
                </a:solidFill>
                <a:effectLst/>
                <a:uLnTx/>
                <a:uFillTx/>
                <a:latin typeface="Century Gothic" panose="020F0302020204030204"/>
                <a:ea typeface="+mn-ea"/>
                <a:cs typeface="+mn-cs"/>
              </a:rPr>
              <a:t>Applications must be processed within 10 operating days  </a:t>
            </a:r>
          </a:p>
        </p:txBody>
      </p:sp>
    </p:spTree>
    <p:extLst>
      <p:ext uri="{BB962C8B-B14F-4D97-AF65-F5344CB8AC3E}">
        <p14:creationId xmlns:p14="http://schemas.microsoft.com/office/powerpoint/2010/main" val="354152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6158115" cy="990600"/>
          </a:xfrm>
        </p:spPr>
        <p:txBody>
          <a:bodyPr/>
          <a:lstStyle/>
          <a:p>
            <a:r>
              <a:rPr lang="en-US" b="1" dirty="0">
                <a:solidFill>
                  <a:schemeClr val="tx1"/>
                </a:solidFill>
              </a:rPr>
              <a:t>Determining Eligibility</a:t>
            </a:r>
          </a:p>
        </p:txBody>
      </p:sp>
      <p:sp>
        <p:nvSpPr>
          <p:cNvPr id="8" name="TextBox 7">
            <a:extLst>
              <a:ext uri="{FF2B5EF4-FFF2-40B4-BE49-F238E27FC236}">
                <a16:creationId xmlns:a16="http://schemas.microsoft.com/office/drawing/2014/main" id="{2362B932-039F-6850-FA90-46F320E6332D}"/>
              </a:ext>
            </a:extLst>
          </p:cNvPr>
          <p:cNvSpPr txBox="1"/>
          <p:nvPr/>
        </p:nvSpPr>
        <p:spPr>
          <a:xfrm>
            <a:off x="140208" y="1612482"/>
            <a:ext cx="11911584" cy="584775"/>
          </a:xfrm>
          <a:prstGeom prst="rect">
            <a:avLst/>
          </a:prstGeom>
          <a:noFill/>
        </p:spPr>
        <p:txBody>
          <a:bodyPr wrap="square">
            <a:spAutoFit/>
          </a:bodyPr>
          <a:lstStyle/>
          <a:p>
            <a:r>
              <a:rPr lang="en-US" sz="3200" b="1" dirty="0"/>
              <a:t>Flexibility for Effective Date</a:t>
            </a:r>
          </a:p>
        </p:txBody>
      </p:sp>
      <p:sp>
        <p:nvSpPr>
          <p:cNvPr id="6" name="TextBox 5">
            <a:extLst>
              <a:ext uri="{FF2B5EF4-FFF2-40B4-BE49-F238E27FC236}">
                <a16:creationId xmlns:a16="http://schemas.microsoft.com/office/drawing/2014/main" id="{5FF5FEEF-EA6C-3835-8083-DD02C6DB6587}"/>
              </a:ext>
            </a:extLst>
          </p:cNvPr>
          <p:cNvSpPr txBox="1"/>
          <p:nvPr/>
        </p:nvSpPr>
        <p:spPr>
          <a:xfrm>
            <a:off x="411479" y="2265966"/>
            <a:ext cx="5886843" cy="4186211"/>
          </a:xfrm>
          <a:prstGeom prst="rect">
            <a:avLst/>
          </a:prstGeom>
          <a:noFill/>
        </p:spPr>
        <p:txBody>
          <a:bodyPr wrap="square">
            <a:spAutoFit/>
          </a:bodyPr>
          <a:lstStyle/>
          <a:p>
            <a:pPr marR="0" lvl="0" algn="l" defTabSz="914400" rtl="0" eaLnBrk="1" fontAlgn="auto" latinLnBrk="0" hangingPunct="1">
              <a:lnSpc>
                <a:spcPct val="150000"/>
              </a:lnSpc>
              <a:spcAft>
                <a:spcPts val="0"/>
              </a:spcAft>
              <a:buClr>
                <a:srgbClr val="DD8047"/>
              </a:buClr>
              <a:buSzPct val="60000"/>
              <a:tabLst/>
              <a:defRPr/>
            </a:pPr>
            <a:r>
              <a:rPr kumimoji="0" lang="en-US" sz="2400" b="1" i="0" u="none" strike="noStrike" kern="1200" cap="none" spc="0" normalizeH="0" baseline="0" noProof="0" dirty="0">
                <a:ln>
                  <a:noFill/>
                </a:ln>
                <a:solidFill>
                  <a:srgbClr val="DD8047"/>
                </a:solidFill>
                <a:effectLst/>
                <a:uLnTx/>
                <a:uFillTx/>
                <a:latin typeface="Century Gothic" panose="020F0302020204030204"/>
                <a:ea typeface="+mn-ea"/>
                <a:cs typeface="+mn-cs"/>
              </a:rPr>
              <a:t>Income Application</a:t>
            </a:r>
          </a:p>
          <a:p>
            <a:pPr marL="320040" indent="-320040">
              <a:lnSpc>
                <a:spcPct val="150000"/>
              </a:lnSpc>
              <a:buClr>
                <a:srgbClr val="DD8047"/>
              </a:buClr>
              <a:buSzPct val="60000"/>
              <a:buFont typeface="Wingdings"/>
              <a:buChar char=""/>
              <a:defRPr/>
            </a:pPr>
            <a:r>
              <a:rPr lang="en-US" sz="2000" dirty="0">
                <a:solidFill>
                  <a:prstClr val="black"/>
                </a:solidFill>
                <a:latin typeface="Century Gothic" panose="020F0302020204030204"/>
              </a:rPr>
              <a:t>Allows</a:t>
            </a: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 the date of </a:t>
            </a:r>
            <a:r>
              <a:rPr kumimoji="0" lang="en-US" sz="2000" b="0" i="0" u="sng" strike="noStrike" kern="1200" cap="none" spc="0" normalizeH="0" baseline="0" noProof="0" dirty="0">
                <a:ln>
                  <a:noFill/>
                </a:ln>
                <a:solidFill>
                  <a:prstClr val="black"/>
                </a:solidFill>
                <a:effectLst/>
                <a:uLnTx/>
                <a:uFillTx/>
                <a:latin typeface="Century Gothic" panose="020F0302020204030204"/>
                <a:ea typeface="+mn-ea"/>
                <a:cs typeface="+mn-cs"/>
              </a:rPr>
              <a:t>submission</a:t>
            </a: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 of the application rather than the date of </a:t>
            </a:r>
            <a:r>
              <a:rPr kumimoji="0" lang="en-US" sz="2000" b="0" i="0" u="sng" strike="noStrike" kern="1200" cap="none" spc="0" normalizeH="0" baseline="0" noProof="0" dirty="0">
                <a:ln>
                  <a:noFill/>
                </a:ln>
                <a:solidFill>
                  <a:prstClr val="black"/>
                </a:solidFill>
                <a:effectLst/>
                <a:uLnTx/>
                <a:uFillTx/>
                <a:latin typeface="Century Gothic" panose="020F0302020204030204"/>
                <a:ea typeface="+mn-ea"/>
                <a:cs typeface="+mn-cs"/>
              </a:rPr>
              <a:t>approval</a:t>
            </a: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 of the application</a:t>
            </a:r>
          </a:p>
          <a:p>
            <a:pPr marR="0" lvl="0" algn="l" defTabSz="914400" rtl="0" eaLnBrk="1" fontAlgn="auto" latinLnBrk="0" hangingPunct="1">
              <a:lnSpc>
                <a:spcPct val="150000"/>
              </a:lnSpc>
              <a:spcBef>
                <a:spcPts val="700"/>
              </a:spcBef>
              <a:spcAft>
                <a:spcPts val="0"/>
              </a:spcAft>
              <a:buClr>
                <a:srgbClr val="DD8047"/>
              </a:buClr>
              <a:buSzPct val="60000"/>
              <a:tabLst/>
              <a:defRPr/>
            </a:pPr>
            <a:endParaRPr kumimoji="0" lang="en-US" sz="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R="0" lvl="0" algn="l" defTabSz="914400" rtl="0" eaLnBrk="1" fontAlgn="auto" latinLnBrk="0" hangingPunct="1">
              <a:lnSpc>
                <a:spcPct val="150000"/>
              </a:lnSpc>
              <a:spcAft>
                <a:spcPts val="0"/>
              </a:spcAft>
              <a:buClr>
                <a:srgbClr val="DD8047"/>
              </a:buClr>
              <a:buSzPct val="60000"/>
              <a:tabLst/>
              <a:defRPr/>
            </a:pPr>
            <a:r>
              <a:rPr lang="en-US" sz="2400" b="1" dirty="0">
                <a:solidFill>
                  <a:srgbClr val="DD8047"/>
                </a:solidFill>
                <a:latin typeface="Century Gothic" panose="020F0302020204030204"/>
              </a:rPr>
              <a:t>DCMP</a:t>
            </a:r>
          </a:p>
          <a:p>
            <a:pPr marL="320040" marR="0" lvl="0" indent="-320040" algn="l" defTabSz="914400" rtl="0" eaLnBrk="1" fontAlgn="auto" latinLnBrk="0" hangingPunct="1">
              <a:lnSpc>
                <a:spcPct val="150000"/>
              </a:lnSpc>
              <a:spcAft>
                <a:spcPts val="0"/>
              </a:spcAft>
              <a:buClr>
                <a:srgbClr val="DD8047"/>
              </a:buClr>
              <a:buSzPct val="60000"/>
              <a:buFont typeface="Wingdings"/>
              <a:buChar char=""/>
              <a:tabLst/>
              <a:defRPr/>
            </a:pP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Allows date a student was first </a:t>
            </a:r>
            <a:r>
              <a:rPr kumimoji="0" lang="en-US" sz="2000" b="0" i="0" u="sng" strike="noStrike" kern="1200" cap="none" spc="0" normalizeH="0" baseline="0" noProof="0" dirty="0">
                <a:ln>
                  <a:noFill/>
                </a:ln>
                <a:solidFill>
                  <a:prstClr val="black"/>
                </a:solidFill>
                <a:effectLst/>
                <a:uLnTx/>
                <a:uFillTx/>
                <a:latin typeface="Century Gothic" panose="020F0302020204030204"/>
                <a:ea typeface="+mn-ea"/>
                <a:cs typeface="+mn-cs"/>
              </a:rPr>
              <a:t>identified</a:t>
            </a: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 as a direct match rather than the date the SFA </a:t>
            </a:r>
            <a:r>
              <a:rPr kumimoji="0" lang="en-US" sz="2000" b="0" i="0" u="sng" strike="noStrike" kern="1200" cap="none" spc="0" normalizeH="0" baseline="0" noProof="0" dirty="0">
                <a:ln>
                  <a:noFill/>
                </a:ln>
                <a:solidFill>
                  <a:prstClr val="black"/>
                </a:solidFill>
                <a:effectLst/>
                <a:uLnTx/>
                <a:uFillTx/>
                <a:latin typeface="Century Gothic" panose="020F0302020204030204"/>
                <a:ea typeface="+mn-ea"/>
                <a:cs typeface="+mn-cs"/>
              </a:rPr>
              <a:t>access</a:t>
            </a: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 file. </a:t>
            </a:r>
          </a:p>
        </p:txBody>
      </p:sp>
      <p:sp>
        <p:nvSpPr>
          <p:cNvPr id="11" name="Rectangle 10">
            <a:extLst>
              <a:ext uri="{FF2B5EF4-FFF2-40B4-BE49-F238E27FC236}">
                <a16:creationId xmlns:a16="http://schemas.microsoft.com/office/drawing/2014/main" id="{64A85570-D2C4-9142-B3C8-616735AD7BE7}"/>
              </a:ext>
            </a:extLst>
          </p:cNvPr>
          <p:cNvSpPr/>
          <p:nvPr/>
        </p:nvSpPr>
        <p:spPr>
          <a:xfrm>
            <a:off x="6720116" y="723900"/>
            <a:ext cx="5331675" cy="59054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0D97152-E890-C57C-8A6B-89136822CAA9}"/>
              </a:ext>
            </a:extLst>
          </p:cNvPr>
          <p:cNvSpPr txBox="1"/>
          <p:nvPr/>
        </p:nvSpPr>
        <p:spPr>
          <a:xfrm>
            <a:off x="6902259" y="1037384"/>
            <a:ext cx="5149532" cy="5158272"/>
          </a:xfrm>
          <a:prstGeom prst="rect">
            <a:avLst/>
          </a:prstGeom>
          <a:noFill/>
        </p:spPr>
        <p:txBody>
          <a:bodyPr wrap="square">
            <a:spAutoFit/>
          </a:bodyPr>
          <a:lstStyle/>
          <a:p>
            <a:pPr marR="0" lvl="0" algn="l" defTabSz="914400" rtl="0" eaLnBrk="1" fontAlgn="auto" latinLnBrk="0" hangingPunct="1">
              <a:lnSpc>
                <a:spcPct val="100000"/>
              </a:lnSpc>
              <a:spcBef>
                <a:spcPts val="700"/>
              </a:spcBef>
              <a:spcAft>
                <a:spcPts val="0"/>
              </a:spcAft>
              <a:buClr>
                <a:srgbClr val="DD8047"/>
              </a:buClr>
              <a:buSzPct val="60000"/>
              <a:tabLst/>
              <a:defRPr/>
            </a:pPr>
            <a:r>
              <a:rPr kumimoji="0" lang="en-US" sz="2800" b="1" i="0" u="none" strike="noStrike" kern="1200" cap="none" spc="0" normalizeH="0" baseline="0" noProof="0" dirty="0">
                <a:ln>
                  <a:noFill/>
                </a:ln>
                <a:solidFill>
                  <a:srgbClr val="DD8047"/>
                </a:solidFill>
                <a:effectLst/>
                <a:uLnTx/>
                <a:uFillTx/>
                <a:latin typeface="Century Gothic" panose="020F0302020204030204"/>
                <a:ea typeface="+mn-ea"/>
                <a:cs typeface="+mn-cs"/>
              </a:rPr>
              <a:t>To use flexibility SFAs must:</a:t>
            </a:r>
          </a:p>
          <a:p>
            <a:pPr marL="320040" indent="-320040">
              <a:lnSpc>
                <a:spcPct val="150000"/>
              </a:lnSpc>
              <a:spcBef>
                <a:spcPts val="700"/>
              </a:spcBef>
              <a:buClr>
                <a:srgbClr val="DD8047"/>
              </a:buClr>
              <a:buSzPct val="60000"/>
              <a:buFont typeface="Wingdings"/>
              <a:buChar char=""/>
              <a:defRPr/>
            </a:pPr>
            <a:r>
              <a:rPr lang="en-US" sz="2000" dirty="0">
                <a:solidFill>
                  <a:prstClr val="black"/>
                </a:solidFill>
                <a:latin typeface="Century Gothic" panose="020F0302020204030204"/>
              </a:rPr>
              <a:t>Notify their CN Representative</a:t>
            </a:r>
          </a:p>
          <a:p>
            <a:pPr marL="320040" indent="-320040">
              <a:lnSpc>
                <a:spcPct val="150000"/>
              </a:lnSpc>
              <a:spcBef>
                <a:spcPts val="700"/>
              </a:spcBef>
              <a:buClr>
                <a:srgbClr val="DD8047"/>
              </a:buClr>
              <a:buSzPct val="60000"/>
              <a:buFont typeface="Wingdings"/>
              <a:buChar char=""/>
              <a:defRPr/>
            </a:pPr>
            <a:r>
              <a:rPr lang="en-US" sz="2000" dirty="0">
                <a:solidFill>
                  <a:prstClr val="black"/>
                </a:solidFill>
                <a:latin typeface="Century Gothic" panose="020F0302020204030204"/>
              </a:rPr>
              <a:t>Exercise the flexibility consistently:</a:t>
            </a:r>
          </a:p>
          <a:p>
            <a:pPr marL="777240" lvl="2" indent="-320040">
              <a:lnSpc>
                <a:spcPct val="150000"/>
              </a:lnSpc>
              <a:spcBef>
                <a:spcPts val="700"/>
              </a:spcBef>
              <a:buClr>
                <a:srgbClr val="94B6D2"/>
              </a:buClr>
              <a:buSzPct val="60000"/>
              <a:buFont typeface="Wingdings"/>
              <a:buChar char=""/>
              <a:defRPr/>
            </a:pPr>
            <a:r>
              <a:rPr lang="en-US" sz="2000" dirty="0">
                <a:solidFill>
                  <a:prstClr val="black"/>
                </a:solidFill>
                <a:latin typeface="Century Gothic" panose="020F0302020204030204"/>
              </a:rPr>
              <a:t>for all eligibility methods</a:t>
            </a:r>
          </a:p>
          <a:p>
            <a:pPr marL="777240" lvl="2" indent="-320040">
              <a:lnSpc>
                <a:spcPct val="150000"/>
              </a:lnSpc>
              <a:spcBef>
                <a:spcPts val="700"/>
              </a:spcBef>
              <a:buClr>
                <a:srgbClr val="94B6D2"/>
              </a:buClr>
              <a:buSzPct val="60000"/>
              <a:buFont typeface="Wingdings"/>
              <a:buChar char=""/>
              <a:defRPr/>
            </a:pPr>
            <a:r>
              <a:rPr lang="en-US" sz="2000" dirty="0">
                <a:solidFill>
                  <a:prstClr val="black"/>
                </a:solidFill>
                <a:latin typeface="Century Gothic" panose="020F0302020204030204"/>
              </a:rPr>
              <a:t>for all students in participating schools /programs</a:t>
            </a:r>
          </a:p>
          <a:p>
            <a:pPr marL="320040" indent="-320040">
              <a:lnSpc>
                <a:spcPct val="150000"/>
              </a:lnSpc>
              <a:spcBef>
                <a:spcPts val="700"/>
              </a:spcBef>
              <a:buClr>
                <a:srgbClr val="DD8047"/>
              </a:buClr>
              <a:buSzPct val="60000"/>
              <a:buFont typeface="Wingdings"/>
              <a:buChar char=""/>
              <a:defRPr/>
            </a:pPr>
            <a:r>
              <a:rPr lang="en-US" sz="2000" dirty="0">
                <a:solidFill>
                  <a:prstClr val="black"/>
                </a:solidFill>
                <a:latin typeface="Century Gothic" panose="020F0302020204030204"/>
              </a:rPr>
              <a:t>Document the effective date used </a:t>
            </a:r>
          </a:p>
          <a:p>
            <a:pPr marL="320040" indent="-320040">
              <a:lnSpc>
                <a:spcPct val="150000"/>
              </a:lnSpc>
              <a:spcBef>
                <a:spcPts val="700"/>
              </a:spcBef>
              <a:buClr>
                <a:srgbClr val="DD8047"/>
              </a:buClr>
              <a:buSzPct val="60000"/>
              <a:buFont typeface="Wingdings"/>
              <a:buChar char=""/>
              <a:defRPr/>
            </a:pPr>
            <a:r>
              <a:rPr lang="en-US" sz="2000" dirty="0">
                <a:solidFill>
                  <a:prstClr val="black"/>
                </a:solidFill>
                <a:latin typeface="Century Gothic" panose="020F0302020204030204"/>
              </a:rPr>
              <a:t>Refund any money paid for reimbursable meals prior to the eligibility determination</a:t>
            </a:r>
          </a:p>
        </p:txBody>
      </p:sp>
    </p:spTree>
    <p:extLst>
      <p:ext uri="{BB962C8B-B14F-4D97-AF65-F5344CB8AC3E}">
        <p14:creationId xmlns:p14="http://schemas.microsoft.com/office/powerpoint/2010/main" val="244030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26851" y="381000"/>
            <a:ext cx="8736249" cy="685800"/>
          </a:xfrm>
        </p:spPr>
        <p:txBody>
          <a:bodyPr>
            <a:noAutofit/>
          </a:bodyPr>
          <a:lstStyle/>
          <a:p>
            <a:pPr>
              <a:defRPr/>
            </a:pPr>
            <a:r>
              <a:rPr lang="en-US" dirty="0">
                <a:solidFill>
                  <a:schemeClr val="tx1"/>
                </a:solidFill>
              </a:rPr>
              <a:t>Benefit Issuance Document</a:t>
            </a:r>
          </a:p>
        </p:txBody>
      </p:sp>
      <p:sp>
        <p:nvSpPr>
          <p:cNvPr id="51203" name="Rectangle 3"/>
          <p:cNvSpPr>
            <a:spLocks noGrp="1" noChangeArrowheads="1"/>
          </p:cNvSpPr>
          <p:nvPr>
            <p:ph sz="quarter" idx="1"/>
          </p:nvPr>
        </p:nvSpPr>
        <p:spPr>
          <a:xfrm>
            <a:off x="1020726" y="1524001"/>
            <a:ext cx="9647274" cy="3215016"/>
          </a:xfrm>
        </p:spPr>
        <p:txBody>
          <a:bodyPr>
            <a:noAutofit/>
          </a:bodyPr>
          <a:lstStyle/>
          <a:p>
            <a:pPr>
              <a:defRPr/>
            </a:pPr>
            <a:r>
              <a:rPr lang="en-US" sz="1800" dirty="0"/>
              <a:t>Master List of all eligible free and reduced-price students</a:t>
            </a:r>
          </a:p>
          <a:p>
            <a:pPr marL="320040" lvl="1" indent="0">
              <a:buNone/>
              <a:defRPr/>
            </a:pPr>
            <a:endParaRPr lang="en-US" sz="1800" dirty="0"/>
          </a:p>
          <a:p>
            <a:pPr marL="331470" indent="-285750">
              <a:defRPr/>
            </a:pPr>
            <a:r>
              <a:rPr lang="en-US" sz="1800" dirty="0"/>
              <a:t>Must keep a current list of updates/changes</a:t>
            </a:r>
          </a:p>
          <a:p>
            <a:pPr marL="45720" indent="0">
              <a:buNone/>
              <a:defRPr/>
            </a:pPr>
            <a:endParaRPr lang="en-US" sz="1800" dirty="0"/>
          </a:p>
          <a:p>
            <a:pPr>
              <a:defRPr/>
            </a:pPr>
            <a:r>
              <a:rPr lang="en-US" sz="1800" dirty="0"/>
              <a:t>Retain hard copy of master list at point of service</a:t>
            </a:r>
          </a:p>
        </p:txBody>
      </p:sp>
      <p:graphicFrame>
        <p:nvGraphicFramePr>
          <p:cNvPr id="3" name="Table 2">
            <a:extLst>
              <a:ext uri="{FF2B5EF4-FFF2-40B4-BE49-F238E27FC236}">
                <a16:creationId xmlns:a16="http://schemas.microsoft.com/office/drawing/2014/main" id="{2A800DA7-D686-4566-840A-5E526FE0AFB8}"/>
              </a:ext>
            </a:extLst>
          </p:cNvPr>
          <p:cNvGraphicFramePr>
            <a:graphicFrameLocks noGrp="1"/>
          </p:cNvGraphicFramePr>
          <p:nvPr>
            <p:extLst>
              <p:ext uri="{D42A27DB-BD31-4B8C-83A1-F6EECF244321}">
                <p14:modId xmlns:p14="http://schemas.microsoft.com/office/powerpoint/2010/main" val="3855715202"/>
              </p:ext>
            </p:extLst>
          </p:nvPr>
        </p:nvGraphicFramePr>
        <p:xfrm>
          <a:off x="1020727" y="4271108"/>
          <a:ext cx="9771321" cy="2397059"/>
        </p:xfrm>
        <a:graphic>
          <a:graphicData uri="http://schemas.openxmlformats.org/drawingml/2006/table">
            <a:tbl>
              <a:tblPr firstRow="1" bandRow="1">
                <a:tableStyleId>{5C22544A-7EE6-4342-B048-85BDC9FD1C3A}</a:tableStyleId>
              </a:tblPr>
              <a:tblGrid>
                <a:gridCol w="1395903">
                  <a:extLst>
                    <a:ext uri="{9D8B030D-6E8A-4147-A177-3AD203B41FA5}">
                      <a16:colId xmlns:a16="http://schemas.microsoft.com/office/drawing/2014/main" val="886612893"/>
                    </a:ext>
                  </a:extLst>
                </a:gridCol>
                <a:gridCol w="1395903">
                  <a:extLst>
                    <a:ext uri="{9D8B030D-6E8A-4147-A177-3AD203B41FA5}">
                      <a16:colId xmlns:a16="http://schemas.microsoft.com/office/drawing/2014/main" val="3728575526"/>
                    </a:ext>
                  </a:extLst>
                </a:gridCol>
                <a:gridCol w="1395903">
                  <a:extLst>
                    <a:ext uri="{9D8B030D-6E8A-4147-A177-3AD203B41FA5}">
                      <a16:colId xmlns:a16="http://schemas.microsoft.com/office/drawing/2014/main" val="4138289097"/>
                    </a:ext>
                  </a:extLst>
                </a:gridCol>
                <a:gridCol w="1395903">
                  <a:extLst>
                    <a:ext uri="{9D8B030D-6E8A-4147-A177-3AD203B41FA5}">
                      <a16:colId xmlns:a16="http://schemas.microsoft.com/office/drawing/2014/main" val="2849108387"/>
                    </a:ext>
                  </a:extLst>
                </a:gridCol>
                <a:gridCol w="1395903">
                  <a:extLst>
                    <a:ext uri="{9D8B030D-6E8A-4147-A177-3AD203B41FA5}">
                      <a16:colId xmlns:a16="http://schemas.microsoft.com/office/drawing/2014/main" val="712256079"/>
                    </a:ext>
                  </a:extLst>
                </a:gridCol>
                <a:gridCol w="1395903">
                  <a:extLst>
                    <a:ext uri="{9D8B030D-6E8A-4147-A177-3AD203B41FA5}">
                      <a16:colId xmlns:a16="http://schemas.microsoft.com/office/drawing/2014/main" val="1442004206"/>
                    </a:ext>
                  </a:extLst>
                </a:gridCol>
                <a:gridCol w="1395903">
                  <a:extLst>
                    <a:ext uri="{9D8B030D-6E8A-4147-A177-3AD203B41FA5}">
                      <a16:colId xmlns:a16="http://schemas.microsoft.com/office/drawing/2014/main" val="1179274831"/>
                    </a:ext>
                  </a:extLst>
                </a:gridCol>
              </a:tblGrid>
              <a:tr h="509611">
                <a:tc>
                  <a:txBody>
                    <a:bodyPr/>
                    <a:lstStyle/>
                    <a:p>
                      <a:r>
                        <a:rPr lang="en-US" sz="800" dirty="0"/>
                        <a:t>Last Name</a:t>
                      </a:r>
                    </a:p>
                  </a:txBody>
                  <a:tcPr/>
                </a:tc>
                <a:tc>
                  <a:txBody>
                    <a:bodyPr/>
                    <a:lstStyle/>
                    <a:p>
                      <a:r>
                        <a:rPr lang="en-US" sz="800" dirty="0"/>
                        <a:t>First Name</a:t>
                      </a:r>
                    </a:p>
                  </a:txBody>
                  <a:tcPr/>
                </a:tc>
                <a:tc>
                  <a:txBody>
                    <a:bodyPr/>
                    <a:lstStyle/>
                    <a:p>
                      <a:r>
                        <a:rPr lang="en-US" sz="800" dirty="0"/>
                        <a:t>Benefit Status</a:t>
                      </a:r>
                    </a:p>
                  </a:txBody>
                  <a:tcPr/>
                </a:tc>
                <a:tc>
                  <a:txBody>
                    <a:bodyPr/>
                    <a:lstStyle/>
                    <a:p>
                      <a:r>
                        <a:rPr lang="en-US" sz="800" dirty="0"/>
                        <a:t>Method of Certification</a:t>
                      </a:r>
                    </a:p>
                  </a:txBody>
                  <a:tcPr/>
                </a:tc>
                <a:tc>
                  <a:txBody>
                    <a:bodyPr/>
                    <a:lstStyle/>
                    <a:p>
                      <a:r>
                        <a:rPr lang="en-US" sz="800" dirty="0"/>
                        <a:t>Date of Certification</a:t>
                      </a:r>
                    </a:p>
                  </a:txBody>
                  <a:tcPr/>
                </a:tc>
                <a:tc>
                  <a:txBody>
                    <a:bodyPr/>
                    <a:lstStyle/>
                    <a:p>
                      <a:r>
                        <a:rPr lang="en-US" sz="800" dirty="0"/>
                        <a:t>School Name</a:t>
                      </a:r>
                    </a:p>
                  </a:txBody>
                  <a:tcPr/>
                </a:tc>
                <a:tc>
                  <a:txBody>
                    <a:bodyPr/>
                    <a:lstStyle/>
                    <a:p>
                      <a:r>
                        <a:rPr lang="en-US" sz="800" dirty="0"/>
                        <a:t>Selected for Verification</a:t>
                      </a:r>
                    </a:p>
                  </a:txBody>
                  <a:tcPr/>
                </a:tc>
                <a:extLst>
                  <a:ext uri="{0D108BD9-81ED-4DB2-BD59-A6C34878D82A}">
                    <a16:rowId xmlns:a16="http://schemas.microsoft.com/office/drawing/2014/main" val="3170545688"/>
                  </a:ext>
                </a:extLst>
              </a:tr>
              <a:tr h="459279">
                <a:tc>
                  <a:txBody>
                    <a:bodyPr/>
                    <a:lstStyle/>
                    <a:p>
                      <a:r>
                        <a:rPr lang="en-US" sz="800" dirty="0"/>
                        <a:t>Smith</a:t>
                      </a:r>
                    </a:p>
                  </a:txBody>
                  <a:tcPr/>
                </a:tc>
                <a:tc>
                  <a:txBody>
                    <a:bodyPr/>
                    <a:lstStyle/>
                    <a:p>
                      <a:r>
                        <a:rPr lang="en-US" sz="800" dirty="0"/>
                        <a:t>Bob</a:t>
                      </a:r>
                    </a:p>
                  </a:txBody>
                  <a:tcPr/>
                </a:tc>
                <a:tc>
                  <a:txBody>
                    <a:bodyPr/>
                    <a:lstStyle/>
                    <a:p>
                      <a:r>
                        <a:rPr lang="en-US" sz="800" dirty="0"/>
                        <a:t>A</a:t>
                      </a:r>
                    </a:p>
                  </a:txBody>
                  <a:tcPr/>
                </a:tc>
                <a:tc>
                  <a:txBody>
                    <a:bodyPr/>
                    <a:lstStyle/>
                    <a:p>
                      <a:r>
                        <a:rPr lang="en-US" sz="800" dirty="0"/>
                        <a:t>Application</a:t>
                      </a:r>
                    </a:p>
                  </a:txBody>
                  <a:tcPr/>
                </a:tc>
                <a:tc>
                  <a:txBody>
                    <a:bodyPr/>
                    <a:lstStyle/>
                    <a:p>
                      <a:r>
                        <a:rPr lang="en-US" sz="800" dirty="0"/>
                        <a:t>8/20/2023</a:t>
                      </a:r>
                    </a:p>
                  </a:txBody>
                  <a:tcPr/>
                </a:tc>
                <a:tc>
                  <a:txBody>
                    <a:bodyPr/>
                    <a:lstStyle/>
                    <a:p>
                      <a:r>
                        <a:rPr lang="en-US" sz="800" dirty="0"/>
                        <a:t>Fox Elementary</a:t>
                      </a:r>
                    </a:p>
                  </a:txBody>
                  <a:tcPr/>
                </a:tc>
                <a:tc>
                  <a:txBody>
                    <a:bodyPr/>
                    <a:lstStyle/>
                    <a:p>
                      <a:r>
                        <a:rPr lang="en-US" sz="800" dirty="0"/>
                        <a:t>N</a:t>
                      </a:r>
                    </a:p>
                  </a:txBody>
                  <a:tcPr/>
                </a:tc>
                <a:extLst>
                  <a:ext uri="{0D108BD9-81ED-4DB2-BD59-A6C34878D82A}">
                    <a16:rowId xmlns:a16="http://schemas.microsoft.com/office/drawing/2014/main" val="1904918443"/>
                  </a:ext>
                </a:extLst>
              </a:tr>
              <a:tr h="509611">
                <a:tc>
                  <a:txBody>
                    <a:bodyPr/>
                    <a:lstStyle/>
                    <a:p>
                      <a:r>
                        <a:rPr lang="en-US" sz="800" dirty="0"/>
                        <a:t>Jones</a:t>
                      </a:r>
                    </a:p>
                  </a:txBody>
                  <a:tcPr/>
                </a:tc>
                <a:tc>
                  <a:txBody>
                    <a:bodyPr/>
                    <a:lstStyle/>
                    <a:p>
                      <a:r>
                        <a:rPr lang="en-US" sz="800" dirty="0"/>
                        <a:t>Aaron</a:t>
                      </a:r>
                    </a:p>
                  </a:txBody>
                  <a:tcPr/>
                </a:tc>
                <a:tc>
                  <a:txBody>
                    <a:bodyPr/>
                    <a:lstStyle/>
                    <a:p>
                      <a:r>
                        <a:rPr lang="en-US" sz="800" dirty="0"/>
                        <a:t>B</a:t>
                      </a:r>
                    </a:p>
                  </a:txBody>
                  <a:tcPr/>
                </a:tc>
                <a:tc>
                  <a:txBody>
                    <a:bodyPr/>
                    <a:lstStyle/>
                    <a:p>
                      <a:r>
                        <a:rPr lang="en-US" sz="800" dirty="0"/>
                        <a:t>Application</a:t>
                      </a:r>
                    </a:p>
                  </a:txBody>
                  <a:tcPr/>
                </a:tc>
                <a:tc>
                  <a:txBody>
                    <a:bodyPr/>
                    <a:lstStyle/>
                    <a:p>
                      <a:r>
                        <a:rPr lang="en-US" sz="800" dirty="0"/>
                        <a:t>9/14/2023</a:t>
                      </a:r>
                    </a:p>
                  </a:txBody>
                  <a:tcPr/>
                </a:tc>
                <a:tc>
                  <a:txBody>
                    <a:bodyPr/>
                    <a:lstStyle/>
                    <a:p>
                      <a:r>
                        <a:rPr lang="en-US" sz="800" dirty="0"/>
                        <a:t>Fox Middle School</a:t>
                      </a:r>
                    </a:p>
                  </a:txBody>
                  <a:tcPr/>
                </a:tc>
                <a:tc>
                  <a:txBody>
                    <a:bodyPr/>
                    <a:lstStyle/>
                    <a:p>
                      <a:r>
                        <a:rPr lang="en-US" sz="800" dirty="0"/>
                        <a:t>Y</a:t>
                      </a:r>
                    </a:p>
                  </a:txBody>
                  <a:tcPr/>
                </a:tc>
                <a:extLst>
                  <a:ext uri="{0D108BD9-81ED-4DB2-BD59-A6C34878D82A}">
                    <a16:rowId xmlns:a16="http://schemas.microsoft.com/office/drawing/2014/main" val="2189274098"/>
                  </a:ext>
                </a:extLst>
              </a:tr>
              <a:tr h="459279">
                <a:tc>
                  <a:txBody>
                    <a:bodyPr/>
                    <a:lstStyle/>
                    <a:p>
                      <a:r>
                        <a:rPr lang="en-US" sz="800" dirty="0"/>
                        <a:t>Day</a:t>
                      </a:r>
                    </a:p>
                  </a:txBody>
                  <a:tcPr/>
                </a:tc>
                <a:tc>
                  <a:txBody>
                    <a:bodyPr/>
                    <a:lstStyle/>
                    <a:p>
                      <a:r>
                        <a:rPr lang="en-US" sz="800" dirty="0"/>
                        <a:t>Jenny</a:t>
                      </a:r>
                    </a:p>
                  </a:txBody>
                  <a:tcPr/>
                </a:tc>
                <a:tc>
                  <a:txBody>
                    <a:bodyPr/>
                    <a:lstStyle/>
                    <a:p>
                      <a:r>
                        <a:rPr lang="en-US" sz="800" dirty="0"/>
                        <a:t>A</a:t>
                      </a:r>
                    </a:p>
                  </a:txBody>
                  <a:tcPr/>
                </a:tc>
                <a:tc>
                  <a:txBody>
                    <a:bodyPr/>
                    <a:lstStyle/>
                    <a:p>
                      <a:r>
                        <a:rPr lang="en-US" sz="800" dirty="0"/>
                        <a:t>SNAP</a:t>
                      </a:r>
                    </a:p>
                  </a:txBody>
                  <a:tcPr/>
                </a:tc>
                <a:tc>
                  <a:txBody>
                    <a:bodyPr/>
                    <a:lstStyle/>
                    <a:p>
                      <a:r>
                        <a:rPr lang="en-US" sz="800" dirty="0"/>
                        <a:t>8/20/2023</a:t>
                      </a:r>
                    </a:p>
                  </a:txBody>
                  <a:tcPr/>
                </a:tc>
                <a:tc>
                  <a:txBody>
                    <a:bodyPr/>
                    <a:lstStyle/>
                    <a:p>
                      <a:r>
                        <a:rPr lang="en-US" sz="800" dirty="0"/>
                        <a:t>Fox Elementary</a:t>
                      </a:r>
                    </a:p>
                  </a:txBody>
                  <a:tcPr/>
                </a:tc>
                <a:tc>
                  <a:txBody>
                    <a:bodyPr/>
                    <a:lstStyle/>
                    <a:p>
                      <a:r>
                        <a:rPr lang="en-US" sz="800" dirty="0"/>
                        <a:t>N</a:t>
                      </a:r>
                    </a:p>
                  </a:txBody>
                  <a:tcPr/>
                </a:tc>
                <a:extLst>
                  <a:ext uri="{0D108BD9-81ED-4DB2-BD59-A6C34878D82A}">
                    <a16:rowId xmlns:a16="http://schemas.microsoft.com/office/drawing/2014/main" val="164761573"/>
                  </a:ext>
                </a:extLst>
              </a:tr>
              <a:tr h="459279">
                <a:tc>
                  <a:txBody>
                    <a:bodyPr/>
                    <a:lstStyle/>
                    <a:p>
                      <a:r>
                        <a:rPr lang="en-US" sz="800" dirty="0"/>
                        <a:t>Williams</a:t>
                      </a:r>
                    </a:p>
                  </a:txBody>
                  <a:tcPr/>
                </a:tc>
                <a:tc>
                  <a:txBody>
                    <a:bodyPr/>
                    <a:lstStyle/>
                    <a:p>
                      <a:r>
                        <a:rPr lang="en-US" sz="800" dirty="0"/>
                        <a:t>Mary</a:t>
                      </a:r>
                    </a:p>
                  </a:txBody>
                  <a:tcPr/>
                </a:tc>
                <a:tc>
                  <a:txBody>
                    <a:bodyPr/>
                    <a:lstStyle/>
                    <a:p>
                      <a:r>
                        <a:rPr lang="en-US" sz="800" dirty="0"/>
                        <a:t>A</a:t>
                      </a:r>
                    </a:p>
                  </a:txBody>
                  <a:tcPr/>
                </a:tc>
                <a:tc>
                  <a:txBody>
                    <a:bodyPr/>
                    <a:lstStyle/>
                    <a:p>
                      <a:r>
                        <a:rPr lang="en-US" sz="800" dirty="0"/>
                        <a:t>MEDI</a:t>
                      </a:r>
                    </a:p>
                  </a:txBody>
                  <a:tcPr/>
                </a:tc>
                <a:tc>
                  <a:txBody>
                    <a:bodyPr/>
                    <a:lstStyle/>
                    <a:p>
                      <a:r>
                        <a:rPr lang="en-US" sz="800" dirty="0"/>
                        <a:t>8/20/2023</a:t>
                      </a:r>
                    </a:p>
                  </a:txBody>
                  <a:tcPr/>
                </a:tc>
                <a:tc>
                  <a:txBody>
                    <a:bodyPr/>
                    <a:lstStyle/>
                    <a:p>
                      <a:r>
                        <a:rPr lang="en-US" sz="800" dirty="0"/>
                        <a:t>Fox High School</a:t>
                      </a:r>
                    </a:p>
                  </a:txBody>
                  <a:tcPr/>
                </a:tc>
                <a:tc>
                  <a:txBody>
                    <a:bodyPr/>
                    <a:lstStyle/>
                    <a:p>
                      <a:r>
                        <a:rPr lang="en-US" sz="800" dirty="0"/>
                        <a:t>N</a:t>
                      </a:r>
                    </a:p>
                  </a:txBody>
                  <a:tcPr/>
                </a:tc>
                <a:extLst>
                  <a:ext uri="{0D108BD9-81ED-4DB2-BD59-A6C34878D82A}">
                    <a16:rowId xmlns:a16="http://schemas.microsoft.com/office/drawing/2014/main" val="1309014134"/>
                  </a:ext>
                </a:extLst>
              </a:tr>
            </a:tbl>
          </a:graphicData>
        </a:graphic>
      </p:graphicFrame>
      <p:sp>
        <p:nvSpPr>
          <p:cNvPr id="4" name="TextBox 3">
            <a:extLst>
              <a:ext uri="{FF2B5EF4-FFF2-40B4-BE49-F238E27FC236}">
                <a16:creationId xmlns:a16="http://schemas.microsoft.com/office/drawing/2014/main" id="{67668E1A-BB38-4AE2-9F5E-2C8A41EC9030}"/>
              </a:ext>
            </a:extLst>
          </p:cNvPr>
          <p:cNvSpPr txBox="1"/>
          <p:nvPr/>
        </p:nvSpPr>
        <p:spPr>
          <a:xfrm>
            <a:off x="4762500" y="4009498"/>
            <a:ext cx="26670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Sample Benefit Issuance Document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27571E-A3F9-4174-867C-175CC9F8DCB9}"/>
              </a:ext>
            </a:extLst>
          </p:cNvPr>
          <p:cNvSpPr txBox="1"/>
          <p:nvPr/>
        </p:nvSpPr>
        <p:spPr>
          <a:xfrm>
            <a:off x="4615544" y="1446028"/>
            <a:ext cx="5384800" cy="373202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800" dirty="0"/>
              <a:t>All Child Nutrition documents:</a:t>
            </a:r>
          </a:p>
          <a:p>
            <a:pPr lvl="1" indent="-228600">
              <a:lnSpc>
                <a:spcPct val="90000"/>
              </a:lnSpc>
              <a:spcAft>
                <a:spcPts val="600"/>
              </a:spcAft>
              <a:buFont typeface="Arial" panose="020B0604020202020204" pitchFamily="34" charset="0"/>
              <a:buChar char="•"/>
            </a:pPr>
            <a:r>
              <a:rPr lang="en-US" sz="2000" dirty="0"/>
              <a:t>Must be filed for 3 years plus the current school year </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Application documents contain private information</a:t>
            </a:r>
          </a:p>
          <a:p>
            <a:pPr lvl="1" indent="-228600">
              <a:lnSpc>
                <a:spcPct val="90000"/>
              </a:lnSpc>
              <a:spcAft>
                <a:spcPts val="600"/>
              </a:spcAft>
              <a:buFont typeface="Arial" panose="020B0604020202020204" pitchFamily="34" charset="0"/>
              <a:buChar char="•"/>
            </a:pPr>
            <a:r>
              <a:rPr lang="en-US" sz="2000" dirty="0"/>
              <a:t>Keep in a secure location</a:t>
            </a:r>
          </a:p>
        </p:txBody>
      </p:sp>
      <p:pic>
        <p:nvPicPr>
          <p:cNvPr id="1026" name="Picture 2" descr="Pad Lock PNG Free Download 18 | PNG Images Download | Pad Lock PNG Free  Download 18 pictures Download | Pad Lock PNG Free Download 18 PNG &amp; Vector  Stock Images | Free png download">
            <a:extLst>
              <a:ext uri="{FF2B5EF4-FFF2-40B4-BE49-F238E27FC236}">
                <a16:creationId xmlns:a16="http://schemas.microsoft.com/office/drawing/2014/main" id="{4ED12C0C-9F40-E371-787C-E5500AAD9239}"/>
              </a:ext>
            </a:extLst>
          </p:cNvPr>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800626" y="1489729"/>
            <a:ext cx="4001747" cy="4001747"/>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a:extLst>
              <a:ext uri="{FF2B5EF4-FFF2-40B4-BE49-F238E27FC236}">
                <a16:creationId xmlns:a16="http://schemas.microsoft.com/office/drawing/2014/main" id="{36DA61B4-3E12-F577-786F-B6A182DA57DE}"/>
              </a:ext>
            </a:extLst>
          </p:cNvPr>
          <p:cNvSpPr/>
          <p:nvPr/>
        </p:nvSpPr>
        <p:spPr>
          <a:xfrm>
            <a:off x="8018936" y="3373719"/>
            <a:ext cx="3372438" cy="3282705"/>
          </a:xfrm>
          <a:prstGeom prst="triangle">
            <a:avLst>
              <a:gd name="adj" fmla="val 100000"/>
            </a:avLst>
          </a:prstGeom>
          <a:solidFill>
            <a:srgbClr val="42BA9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CA24B79-CCA2-23B9-4B16-020D3D098F0B}"/>
              </a:ext>
            </a:extLst>
          </p:cNvPr>
          <p:cNvSpPr/>
          <p:nvPr/>
        </p:nvSpPr>
        <p:spPr>
          <a:xfrm>
            <a:off x="641774" y="623275"/>
            <a:ext cx="10905053" cy="5607882"/>
          </a:xfrm>
          <a:custGeom>
            <a:avLst/>
            <a:gdLst>
              <a:gd name="connsiteX0" fmla="*/ 0 w 10905053"/>
              <a:gd name="connsiteY0" fmla="*/ 0 h 5607882"/>
              <a:gd name="connsiteX1" fmla="*/ 572515 w 10905053"/>
              <a:gd name="connsiteY1" fmla="*/ 0 h 5607882"/>
              <a:gd name="connsiteX2" fmla="*/ 926930 w 10905053"/>
              <a:gd name="connsiteY2" fmla="*/ 0 h 5607882"/>
              <a:gd name="connsiteX3" fmla="*/ 1390394 w 10905053"/>
              <a:gd name="connsiteY3" fmla="*/ 0 h 5607882"/>
              <a:gd name="connsiteX4" fmla="*/ 1853859 w 10905053"/>
              <a:gd name="connsiteY4" fmla="*/ 0 h 5607882"/>
              <a:gd name="connsiteX5" fmla="*/ 2644475 w 10905053"/>
              <a:gd name="connsiteY5" fmla="*/ 0 h 5607882"/>
              <a:gd name="connsiteX6" fmla="*/ 3435092 w 10905053"/>
              <a:gd name="connsiteY6" fmla="*/ 0 h 5607882"/>
              <a:gd name="connsiteX7" fmla="*/ 4225708 w 10905053"/>
              <a:gd name="connsiteY7" fmla="*/ 0 h 5607882"/>
              <a:gd name="connsiteX8" fmla="*/ 5016324 w 10905053"/>
              <a:gd name="connsiteY8" fmla="*/ 0 h 5607882"/>
              <a:gd name="connsiteX9" fmla="*/ 5697890 w 10905053"/>
              <a:gd name="connsiteY9" fmla="*/ 0 h 5607882"/>
              <a:gd name="connsiteX10" fmla="*/ 6379456 w 10905053"/>
              <a:gd name="connsiteY10" fmla="*/ 0 h 5607882"/>
              <a:gd name="connsiteX11" fmla="*/ 7170072 w 10905053"/>
              <a:gd name="connsiteY11" fmla="*/ 0 h 5607882"/>
              <a:gd name="connsiteX12" fmla="*/ 7524487 w 10905053"/>
              <a:gd name="connsiteY12" fmla="*/ 0 h 5607882"/>
              <a:gd name="connsiteX13" fmla="*/ 7878901 w 10905053"/>
              <a:gd name="connsiteY13" fmla="*/ 0 h 5607882"/>
              <a:gd name="connsiteX14" fmla="*/ 8560467 w 10905053"/>
              <a:gd name="connsiteY14" fmla="*/ 0 h 5607882"/>
              <a:gd name="connsiteX15" fmla="*/ 9460133 w 10905053"/>
              <a:gd name="connsiteY15" fmla="*/ 0 h 5607882"/>
              <a:gd name="connsiteX16" fmla="*/ 10250750 w 10905053"/>
              <a:gd name="connsiteY16" fmla="*/ 0 h 5607882"/>
              <a:gd name="connsiteX17" fmla="*/ 10905053 w 10905053"/>
              <a:gd name="connsiteY17" fmla="*/ 0 h 5607882"/>
              <a:gd name="connsiteX18" fmla="*/ 10905053 w 10905053"/>
              <a:gd name="connsiteY18" fmla="*/ 735256 h 5607882"/>
              <a:gd name="connsiteX19" fmla="*/ 10905053 w 10905053"/>
              <a:gd name="connsiteY19" fmla="*/ 1414432 h 5607882"/>
              <a:gd name="connsiteX20" fmla="*/ 10905053 w 10905053"/>
              <a:gd name="connsiteY20" fmla="*/ 2149688 h 5607882"/>
              <a:gd name="connsiteX21" fmla="*/ 10905053 w 10905053"/>
              <a:gd name="connsiteY21" fmla="*/ 2716707 h 5607882"/>
              <a:gd name="connsiteX22" fmla="*/ 10905053 w 10905053"/>
              <a:gd name="connsiteY22" fmla="*/ 3339805 h 5607882"/>
              <a:gd name="connsiteX23" fmla="*/ 10905053 w 10905053"/>
              <a:gd name="connsiteY23" fmla="*/ 3850746 h 5607882"/>
              <a:gd name="connsiteX24" fmla="*/ 10905053 w 10905053"/>
              <a:gd name="connsiteY24" fmla="*/ 4586001 h 5607882"/>
              <a:gd name="connsiteX25" fmla="*/ 10905053 w 10905053"/>
              <a:gd name="connsiteY25" fmla="*/ 5040863 h 5607882"/>
              <a:gd name="connsiteX26" fmla="*/ 10905053 w 10905053"/>
              <a:gd name="connsiteY26" fmla="*/ 5607882 h 5607882"/>
              <a:gd name="connsiteX27" fmla="*/ 10332538 w 10905053"/>
              <a:gd name="connsiteY27" fmla="*/ 5607882 h 5607882"/>
              <a:gd name="connsiteX28" fmla="*/ 9760022 w 10905053"/>
              <a:gd name="connsiteY28" fmla="*/ 5607882 h 5607882"/>
              <a:gd name="connsiteX29" fmla="*/ 8969406 w 10905053"/>
              <a:gd name="connsiteY29" fmla="*/ 5607882 h 5607882"/>
              <a:gd name="connsiteX30" fmla="*/ 8614992 w 10905053"/>
              <a:gd name="connsiteY30" fmla="*/ 5607882 h 5607882"/>
              <a:gd name="connsiteX31" fmla="*/ 8151527 w 10905053"/>
              <a:gd name="connsiteY31" fmla="*/ 5607882 h 5607882"/>
              <a:gd name="connsiteX32" fmla="*/ 7797113 w 10905053"/>
              <a:gd name="connsiteY32" fmla="*/ 5607882 h 5607882"/>
              <a:gd name="connsiteX33" fmla="*/ 6897446 w 10905053"/>
              <a:gd name="connsiteY33" fmla="*/ 5607882 h 5607882"/>
              <a:gd name="connsiteX34" fmla="*/ 5997779 w 10905053"/>
              <a:gd name="connsiteY34" fmla="*/ 5607882 h 5607882"/>
              <a:gd name="connsiteX35" fmla="*/ 5316213 w 10905053"/>
              <a:gd name="connsiteY35" fmla="*/ 5607882 h 5607882"/>
              <a:gd name="connsiteX36" fmla="*/ 4743698 w 10905053"/>
              <a:gd name="connsiteY36" fmla="*/ 5607882 h 5607882"/>
              <a:gd name="connsiteX37" fmla="*/ 4062132 w 10905053"/>
              <a:gd name="connsiteY37" fmla="*/ 5607882 h 5607882"/>
              <a:gd name="connsiteX38" fmla="*/ 3271516 w 10905053"/>
              <a:gd name="connsiteY38" fmla="*/ 5607882 h 5607882"/>
              <a:gd name="connsiteX39" fmla="*/ 2808051 w 10905053"/>
              <a:gd name="connsiteY39" fmla="*/ 5607882 h 5607882"/>
              <a:gd name="connsiteX40" fmla="*/ 1908384 w 10905053"/>
              <a:gd name="connsiteY40" fmla="*/ 5607882 h 5607882"/>
              <a:gd name="connsiteX41" fmla="*/ 1226818 w 10905053"/>
              <a:gd name="connsiteY41" fmla="*/ 5607882 h 5607882"/>
              <a:gd name="connsiteX42" fmla="*/ 0 w 10905053"/>
              <a:gd name="connsiteY42" fmla="*/ 5607882 h 5607882"/>
              <a:gd name="connsiteX43" fmla="*/ 0 w 10905053"/>
              <a:gd name="connsiteY43" fmla="*/ 4984784 h 5607882"/>
              <a:gd name="connsiteX44" fmla="*/ 0 w 10905053"/>
              <a:gd name="connsiteY44" fmla="*/ 4417765 h 5607882"/>
              <a:gd name="connsiteX45" fmla="*/ 0 w 10905053"/>
              <a:gd name="connsiteY45" fmla="*/ 3738588 h 5607882"/>
              <a:gd name="connsiteX46" fmla="*/ 0 w 10905053"/>
              <a:gd name="connsiteY46" fmla="*/ 3059411 h 5607882"/>
              <a:gd name="connsiteX47" fmla="*/ 0 w 10905053"/>
              <a:gd name="connsiteY47" fmla="*/ 2604550 h 5607882"/>
              <a:gd name="connsiteX48" fmla="*/ 0 w 10905053"/>
              <a:gd name="connsiteY48" fmla="*/ 2149688 h 5607882"/>
              <a:gd name="connsiteX49" fmla="*/ 0 w 10905053"/>
              <a:gd name="connsiteY49" fmla="*/ 1470511 h 5607882"/>
              <a:gd name="connsiteX50" fmla="*/ 0 w 10905053"/>
              <a:gd name="connsiteY50" fmla="*/ 959571 h 5607882"/>
              <a:gd name="connsiteX51" fmla="*/ 0 w 10905053"/>
              <a:gd name="connsiteY51" fmla="*/ 0 h 56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905053" h="5607882" extrusionOk="0">
                <a:moveTo>
                  <a:pt x="0" y="0"/>
                </a:moveTo>
                <a:cubicBezTo>
                  <a:pt x="171425" y="20048"/>
                  <a:pt x="306816" y="-10716"/>
                  <a:pt x="572515" y="0"/>
                </a:cubicBezTo>
                <a:cubicBezTo>
                  <a:pt x="838215" y="10716"/>
                  <a:pt x="840564" y="9717"/>
                  <a:pt x="926930" y="0"/>
                </a:cubicBezTo>
                <a:cubicBezTo>
                  <a:pt x="1013296" y="-9717"/>
                  <a:pt x="1218675" y="-20166"/>
                  <a:pt x="1390394" y="0"/>
                </a:cubicBezTo>
                <a:cubicBezTo>
                  <a:pt x="1562113" y="20166"/>
                  <a:pt x="1713594" y="-10465"/>
                  <a:pt x="1853859" y="0"/>
                </a:cubicBezTo>
                <a:cubicBezTo>
                  <a:pt x="1994125" y="10465"/>
                  <a:pt x="2404116" y="-8419"/>
                  <a:pt x="2644475" y="0"/>
                </a:cubicBezTo>
                <a:cubicBezTo>
                  <a:pt x="2884834" y="8419"/>
                  <a:pt x="3066974" y="28994"/>
                  <a:pt x="3435092" y="0"/>
                </a:cubicBezTo>
                <a:cubicBezTo>
                  <a:pt x="3803210" y="-28994"/>
                  <a:pt x="3841083" y="20873"/>
                  <a:pt x="4225708" y="0"/>
                </a:cubicBezTo>
                <a:cubicBezTo>
                  <a:pt x="4610333" y="-20873"/>
                  <a:pt x="4755994" y="-17460"/>
                  <a:pt x="5016324" y="0"/>
                </a:cubicBezTo>
                <a:cubicBezTo>
                  <a:pt x="5276654" y="17460"/>
                  <a:pt x="5371627" y="1820"/>
                  <a:pt x="5697890" y="0"/>
                </a:cubicBezTo>
                <a:cubicBezTo>
                  <a:pt x="6024153" y="-1820"/>
                  <a:pt x="6220525" y="-22194"/>
                  <a:pt x="6379456" y="0"/>
                </a:cubicBezTo>
                <a:cubicBezTo>
                  <a:pt x="6538387" y="22194"/>
                  <a:pt x="6784837" y="37412"/>
                  <a:pt x="7170072" y="0"/>
                </a:cubicBezTo>
                <a:cubicBezTo>
                  <a:pt x="7555307" y="-37412"/>
                  <a:pt x="7408701" y="-17677"/>
                  <a:pt x="7524487" y="0"/>
                </a:cubicBezTo>
                <a:cubicBezTo>
                  <a:pt x="7640274" y="17677"/>
                  <a:pt x="7739072" y="-12609"/>
                  <a:pt x="7878901" y="0"/>
                </a:cubicBezTo>
                <a:cubicBezTo>
                  <a:pt x="8018730" y="12609"/>
                  <a:pt x="8381393" y="21944"/>
                  <a:pt x="8560467" y="0"/>
                </a:cubicBezTo>
                <a:cubicBezTo>
                  <a:pt x="8739541" y="-21944"/>
                  <a:pt x="9036666" y="-2161"/>
                  <a:pt x="9460133" y="0"/>
                </a:cubicBezTo>
                <a:cubicBezTo>
                  <a:pt x="9883600" y="2161"/>
                  <a:pt x="9859951" y="-6021"/>
                  <a:pt x="10250750" y="0"/>
                </a:cubicBezTo>
                <a:cubicBezTo>
                  <a:pt x="10641549" y="6021"/>
                  <a:pt x="10672256" y="30171"/>
                  <a:pt x="10905053" y="0"/>
                </a:cubicBezTo>
                <a:cubicBezTo>
                  <a:pt x="10911246" y="289940"/>
                  <a:pt x="10934284" y="474117"/>
                  <a:pt x="10905053" y="735256"/>
                </a:cubicBezTo>
                <a:cubicBezTo>
                  <a:pt x="10875822" y="996395"/>
                  <a:pt x="10905566" y="1079263"/>
                  <a:pt x="10905053" y="1414432"/>
                </a:cubicBezTo>
                <a:cubicBezTo>
                  <a:pt x="10904540" y="1749601"/>
                  <a:pt x="10913218" y="1831720"/>
                  <a:pt x="10905053" y="2149688"/>
                </a:cubicBezTo>
                <a:cubicBezTo>
                  <a:pt x="10896888" y="2467656"/>
                  <a:pt x="10906845" y="2541878"/>
                  <a:pt x="10905053" y="2716707"/>
                </a:cubicBezTo>
                <a:cubicBezTo>
                  <a:pt x="10903261" y="2891536"/>
                  <a:pt x="10911850" y="3137971"/>
                  <a:pt x="10905053" y="3339805"/>
                </a:cubicBezTo>
                <a:cubicBezTo>
                  <a:pt x="10898256" y="3541639"/>
                  <a:pt x="10885276" y="3748542"/>
                  <a:pt x="10905053" y="3850746"/>
                </a:cubicBezTo>
                <a:cubicBezTo>
                  <a:pt x="10924830" y="3952950"/>
                  <a:pt x="10903833" y="4272338"/>
                  <a:pt x="10905053" y="4586001"/>
                </a:cubicBezTo>
                <a:cubicBezTo>
                  <a:pt x="10906273" y="4899665"/>
                  <a:pt x="10902882" y="4839795"/>
                  <a:pt x="10905053" y="5040863"/>
                </a:cubicBezTo>
                <a:cubicBezTo>
                  <a:pt x="10907224" y="5241931"/>
                  <a:pt x="10895554" y="5429971"/>
                  <a:pt x="10905053" y="5607882"/>
                </a:cubicBezTo>
                <a:cubicBezTo>
                  <a:pt x="10671621" y="5635993"/>
                  <a:pt x="10448651" y="5629487"/>
                  <a:pt x="10332538" y="5607882"/>
                </a:cubicBezTo>
                <a:cubicBezTo>
                  <a:pt x="10216425" y="5586277"/>
                  <a:pt x="9893196" y="5613358"/>
                  <a:pt x="9760022" y="5607882"/>
                </a:cubicBezTo>
                <a:cubicBezTo>
                  <a:pt x="9626848" y="5602406"/>
                  <a:pt x="9195086" y="5629447"/>
                  <a:pt x="8969406" y="5607882"/>
                </a:cubicBezTo>
                <a:cubicBezTo>
                  <a:pt x="8743726" y="5586317"/>
                  <a:pt x="8754494" y="5595315"/>
                  <a:pt x="8614992" y="5607882"/>
                </a:cubicBezTo>
                <a:cubicBezTo>
                  <a:pt x="8475490" y="5620449"/>
                  <a:pt x="8275012" y="5601231"/>
                  <a:pt x="8151527" y="5607882"/>
                </a:cubicBezTo>
                <a:cubicBezTo>
                  <a:pt x="8028042" y="5614533"/>
                  <a:pt x="7952204" y="5594986"/>
                  <a:pt x="7797113" y="5607882"/>
                </a:cubicBezTo>
                <a:cubicBezTo>
                  <a:pt x="7642022" y="5620778"/>
                  <a:pt x="7264720" y="5589716"/>
                  <a:pt x="6897446" y="5607882"/>
                </a:cubicBezTo>
                <a:cubicBezTo>
                  <a:pt x="6530172" y="5626048"/>
                  <a:pt x="6291495" y="5628139"/>
                  <a:pt x="5997779" y="5607882"/>
                </a:cubicBezTo>
                <a:cubicBezTo>
                  <a:pt x="5704063" y="5587625"/>
                  <a:pt x="5490039" y="5597777"/>
                  <a:pt x="5316213" y="5607882"/>
                </a:cubicBezTo>
                <a:cubicBezTo>
                  <a:pt x="5142387" y="5617987"/>
                  <a:pt x="4905443" y="5612755"/>
                  <a:pt x="4743698" y="5607882"/>
                </a:cubicBezTo>
                <a:cubicBezTo>
                  <a:pt x="4581953" y="5603009"/>
                  <a:pt x="4257926" y="5590925"/>
                  <a:pt x="4062132" y="5607882"/>
                </a:cubicBezTo>
                <a:cubicBezTo>
                  <a:pt x="3866338" y="5624839"/>
                  <a:pt x="3527861" y="5595986"/>
                  <a:pt x="3271516" y="5607882"/>
                </a:cubicBezTo>
                <a:cubicBezTo>
                  <a:pt x="3015171" y="5619778"/>
                  <a:pt x="3039092" y="5588533"/>
                  <a:pt x="2808051" y="5607882"/>
                </a:cubicBezTo>
                <a:cubicBezTo>
                  <a:pt x="2577010" y="5627231"/>
                  <a:pt x="2137849" y="5623569"/>
                  <a:pt x="1908384" y="5607882"/>
                </a:cubicBezTo>
                <a:cubicBezTo>
                  <a:pt x="1678919" y="5592195"/>
                  <a:pt x="1388738" y="5627161"/>
                  <a:pt x="1226818" y="5607882"/>
                </a:cubicBezTo>
                <a:cubicBezTo>
                  <a:pt x="1064898" y="5588603"/>
                  <a:pt x="541387" y="5606971"/>
                  <a:pt x="0" y="5607882"/>
                </a:cubicBezTo>
                <a:cubicBezTo>
                  <a:pt x="29065" y="5430299"/>
                  <a:pt x="-9978" y="5192839"/>
                  <a:pt x="0" y="4984784"/>
                </a:cubicBezTo>
                <a:cubicBezTo>
                  <a:pt x="9978" y="4776729"/>
                  <a:pt x="28185" y="4686509"/>
                  <a:pt x="0" y="4417765"/>
                </a:cubicBezTo>
                <a:cubicBezTo>
                  <a:pt x="-28185" y="4149021"/>
                  <a:pt x="21472" y="4010572"/>
                  <a:pt x="0" y="3738588"/>
                </a:cubicBezTo>
                <a:cubicBezTo>
                  <a:pt x="-21472" y="3466604"/>
                  <a:pt x="-27843" y="3362116"/>
                  <a:pt x="0" y="3059411"/>
                </a:cubicBezTo>
                <a:cubicBezTo>
                  <a:pt x="27843" y="2756706"/>
                  <a:pt x="-7816" y="2750030"/>
                  <a:pt x="0" y="2604550"/>
                </a:cubicBezTo>
                <a:cubicBezTo>
                  <a:pt x="7816" y="2459070"/>
                  <a:pt x="-7227" y="2333494"/>
                  <a:pt x="0" y="2149688"/>
                </a:cubicBezTo>
                <a:cubicBezTo>
                  <a:pt x="7227" y="1965882"/>
                  <a:pt x="-30255" y="1615957"/>
                  <a:pt x="0" y="1470511"/>
                </a:cubicBezTo>
                <a:cubicBezTo>
                  <a:pt x="30255" y="1325065"/>
                  <a:pt x="9440" y="1214564"/>
                  <a:pt x="0" y="959571"/>
                </a:cubicBezTo>
                <a:cubicBezTo>
                  <a:pt x="-9440" y="704578"/>
                  <a:pt x="-46239" y="234976"/>
                  <a:pt x="0" y="0"/>
                </a:cubicBezTo>
                <a:close/>
              </a:path>
            </a:pathLst>
          </a:custGeom>
          <a:noFill/>
          <a:ln w="76200">
            <a:solidFill>
              <a:srgbClr val="2683C6"/>
            </a:solidFill>
            <a:extLst>
              <a:ext uri="{C807C97D-BFC1-408E-A445-0C87EB9F89A2}">
                <ask:lineSketchStyleProps xmlns:ask="http://schemas.microsoft.com/office/drawing/2018/sketchyshapes" sd="203348867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E5F3D5-1EE1-BEF9-9B44-0633D58E486D}"/>
              </a:ext>
            </a:extLst>
          </p:cNvPr>
          <p:cNvSpPr/>
          <p:nvPr/>
        </p:nvSpPr>
        <p:spPr>
          <a:xfrm>
            <a:off x="-3784600" y="123729"/>
            <a:ext cx="1727200" cy="1808353"/>
          </a:xfrm>
          <a:prstGeom prst="rect">
            <a:avLst/>
          </a:prstGeom>
          <a:solidFill>
            <a:srgbClr val="2683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4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4284-5F8B-4EBA-96C5-8E8AA113E90B}"/>
              </a:ext>
            </a:extLst>
          </p:cNvPr>
          <p:cNvSpPr>
            <a:spLocks noGrp="1"/>
          </p:cNvSpPr>
          <p:nvPr>
            <p:ph type="title"/>
          </p:nvPr>
        </p:nvSpPr>
        <p:spPr>
          <a:xfrm>
            <a:off x="0" y="228600"/>
            <a:ext cx="11684000" cy="990600"/>
          </a:xfrm>
        </p:spPr>
        <p:txBody>
          <a:bodyPr>
            <a:normAutofit/>
          </a:bodyPr>
          <a:lstStyle/>
          <a:p>
            <a:r>
              <a:rPr lang="en-US" sz="4800" b="1">
                <a:solidFill>
                  <a:schemeClr val="tx1"/>
                </a:solidFill>
              </a:rPr>
              <a:t>Acronyms </a:t>
            </a:r>
          </a:p>
        </p:txBody>
      </p:sp>
      <p:sp>
        <p:nvSpPr>
          <p:cNvPr id="3" name="Content Placeholder 6">
            <a:extLst>
              <a:ext uri="{FF2B5EF4-FFF2-40B4-BE49-F238E27FC236}">
                <a16:creationId xmlns:a16="http://schemas.microsoft.com/office/drawing/2014/main" id="{C0BD2045-C0A3-290B-3C6A-311473F0056C}"/>
              </a:ext>
            </a:extLst>
          </p:cNvPr>
          <p:cNvSpPr>
            <a:spLocks noGrp="1"/>
          </p:cNvSpPr>
          <p:nvPr>
            <p:ph sz="quarter" idx="1"/>
          </p:nvPr>
        </p:nvSpPr>
        <p:spPr>
          <a:xfrm>
            <a:off x="816864" y="1828800"/>
            <a:ext cx="10871200" cy="4800600"/>
          </a:xfrm>
        </p:spPr>
        <p:txBody>
          <a:bodyPr>
            <a:normAutofit/>
          </a:bodyPr>
          <a:lstStyle/>
          <a:p>
            <a:pPr>
              <a:lnSpc>
                <a:spcPct val="150000"/>
              </a:lnSpc>
            </a:pPr>
            <a:r>
              <a:rPr lang="en-US" dirty="0"/>
              <a:t>School Food Authority (SFA)</a:t>
            </a:r>
          </a:p>
          <a:p>
            <a:pPr>
              <a:lnSpc>
                <a:spcPct val="150000"/>
              </a:lnSpc>
            </a:pPr>
            <a:r>
              <a:rPr lang="en-US" dirty="0"/>
              <a:t>Recipient Agency (RA)</a:t>
            </a:r>
          </a:p>
          <a:p>
            <a:pPr>
              <a:lnSpc>
                <a:spcPct val="150000"/>
              </a:lnSpc>
            </a:pPr>
            <a:r>
              <a:rPr lang="en-US" dirty="0"/>
              <a:t>Direct Certification Matching Process (DCMP)</a:t>
            </a:r>
          </a:p>
          <a:p>
            <a:pPr>
              <a:lnSpc>
                <a:spcPct val="150000"/>
              </a:lnSpc>
            </a:pPr>
            <a:r>
              <a:rPr lang="en-US" dirty="0"/>
              <a:t>New York State Student Identification System (NYSSIS)</a:t>
            </a:r>
          </a:p>
          <a:p>
            <a:pPr>
              <a:lnSpc>
                <a:spcPct val="150000"/>
              </a:lnSpc>
            </a:pPr>
            <a:r>
              <a:rPr lang="en-US" dirty="0"/>
              <a:t>SED Delegated Account System (SEDDAS)</a:t>
            </a:r>
          </a:p>
          <a:p>
            <a:pPr>
              <a:lnSpc>
                <a:spcPct val="150000"/>
              </a:lnSpc>
            </a:pPr>
            <a:r>
              <a:rPr lang="en-US" dirty="0"/>
              <a:t>Community Eligibility Program (CEP)</a:t>
            </a:r>
          </a:p>
          <a:p>
            <a:endParaRPr lang="en-US" dirty="0"/>
          </a:p>
          <a:p>
            <a:endParaRPr lang="en-US" dirty="0"/>
          </a:p>
          <a:p>
            <a:endParaRPr lang="en-US" dirty="0"/>
          </a:p>
        </p:txBody>
      </p:sp>
    </p:spTree>
    <p:extLst>
      <p:ext uri="{BB962C8B-B14F-4D97-AF65-F5344CB8AC3E}">
        <p14:creationId xmlns:p14="http://schemas.microsoft.com/office/powerpoint/2010/main" val="1981878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9" name="Rectangle 312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31500-93C0-4C0D-D543-49449B28B04A}"/>
              </a:ext>
            </a:extLst>
          </p:cNvPr>
          <p:cNvSpPr>
            <a:spLocks noGrp="1"/>
          </p:cNvSpPr>
          <p:nvPr>
            <p:ph type="title"/>
          </p:nvPr>
        </p:nvSpPr>
        <p:spPr>
          <a:xfrm>
            <a:off x="793662" y="386930"/>
            <a:ext cx="10066122" cy="1298448"/>
          </a:xfrm>
        </p:spPr>
        <p:txBody>
          <a:bodyPr anchor="b">
            <a:normAutofit/>
          </a:bodyPr>
          <a:lstStyle/>
          <a:p>
            <a:r>
              <a:rPr lang="en-US" sz="4800" dirty="0"/>
              <a:t>Questions</a:t>
            </a:r>
          </a:p>
        </p:txBody>
      </p:sp>
      <p:sp>
        <p:nvSpPr>
          <p:cNvPr id="3131" name="Rectangle 313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3" name="Rectangle 31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01139C-0710-5D0E-73B8-F72D0FBDADA9}"/>
              </a:ext>
            </a:extLst>
          </p:cNvPr>
          <p:cNvSpPr>
            <a:spLocks noGrp="1"/>
          </p:cNvSpPr>
          <p:nvPr>
            <p:ph idx="1"/>
          </p:nvPr>
        </p:nvSpPr>
        <p:spPr>
          <a:xfrm>
            <a:off x="793661" y="2599509"/>
            <a:ext cx="4530898" cy="3639450"/>
          </a:xfrm>
        </p:spPr>
        <p:txBody>
          <a:bodyPr anchor="ctr">
            <a:normAutofit/>
          </a:bodyPr>
          <a:lstStyle/>
          <a:p>
            <a:r>
              <a:rPr lang="en-US" sz="2000" dirty="0"/>
              <a:t>Child Nutrition Program Administration</a:t>
            </a:r>
          </a:p>
          <a:p>
            <a:endParaRPr lang="en-US" sz="2000" dirty="0"/>
          </a:p>
          <a:p>
            <a:r>
              <a:rPr lang="en-US" sz="2000" dirty="0"/>
              <a:t>518-473-8781</a:t>
            </a:r>
          </a:p>
          <a:p>
            <a:endParaRPr lang="en-US" sz="2000" dirty="0"/>
          </a:p>
          <a:p>
            <a:r>
              <a:rPr lang="en-US" sz="2000" dirty="0">
                <a:hlinkClick r:id="rId3"/>
              </a:rPr>
              <a:t>cn@nysed.gov</a:t>
            </a:r>
            <a:r>
              <a:rPr lang="en-US" sz="2000" dirty="0"/>
              <a:t> </a:t>
            </a:r>
          </a:p>
          <a:p>
            <a:pPr marL="0" indent="0">
              <a:buNone/>
            </a:pPr>
            <a:endParaRPr lang="en-US" sz="2000" dirty="0"/>
          </a:p>
          <a:p>
            <a:endParaRPr lang="en-US" sz="2000" dirty="0"/>
          </a:p>
        </p:txBody>
      </p:sp>
      <p:pic>
        <p:nvPicPr>
          <p:cNvPr id="3080" name="Picture 8" descr="10 Best Questions Ever - Leadership Freak">
            <a:extLst>
              <a:ext uri="{FF2B5EF4-FFF2-40B4-BE49-F238E27FC236}">
                <a16:creationId xmlns:a16="http://schemas.microsoft.com/office/drawing/2014/main" id="{CD1D32D0-8F77-5740-C6C3-0A468C1BA4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0508" y="2379862"/>
            <a:ext cx="4952325" cy="3818637"/>
          </a:xfrm>
          <a:prstGeom prst="rect">
            <a:avLst/>
          </a:prstGeom>
          <a:noFill/>
          <a:extLst>
            <a:ext uri="{909E8E84-426E-40DD-AFC4-6F175D3DCCD1}">
              <a14:hiddenFill xmlns:a14="http://schemas.microsoft.com/office/drawing/2010/main">
                <a:solidFill>
                  <a:srgbClr val="FFFFFF"/>
                </a:solidFill>
              </a14:hiddenFill>
            </a:ext>
          </a:extLst>
        </p:spPr>
      </p:pic>
      <p:sp>
        <p:nvSpPr>
          <p:cNvPr id="3135" name="Rectangle 313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57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6158115" cy="990600"/>
          </a:xfrm>
        </p:spPr>
        <p:txBody>
          <a:bodyPr/>
          <a:lstStyle/>
          <a:p>
            <a:r>
              <a:rPr lang="en-US" b="1" dirty="0">
                <a:solidFill>
                  <a:schemeClr val="tx1"/>
                </a:solidFill>
              </a:rPr>
              <a:t>Today’s Agenda</a:t>
            </a:r>
            <a:endParaRPr lang="en-US" b="1" dirty="0"/>
          </a:p>
        </p:txBody>
      </p:sp>
      <p:sp>
        <p:nvSpPr>
          <p:cNvPr id="3" name="Content Placeholder 2">
            <a:extLst>
              <a:ext uri="{FF2B5EF4-FFF2-40B4-BE49-F238E27FC236}">
                <a16:creationId xmlns:a16="http://schemas.microsoft.com/office/drawing/2014/main" id="{F5043AC5-05DF-4E78-861F-3763F74D8D6C}"/>
              </a:ext>
            </a:extLst>
          </p:cNvPr>
          <p:cNvSpPr>
            <a:spLocks noGrp="1"/>
          </p:cNvSpPr>
          <p:nvPr>
            <p:ph sz="quarter" idx="1"/>
          </p:nvPr>
        </p:nvSpPr>
        <p:spPr>
          <a:xfrm>
            <a:off x="355489" y="1668248"/>
            <a:ext cx="10928207" cy="4952008"/>
          </a:xfrm>
        </p:spPr>
        <p:txBody>
          <a:bodyPr>
            <a:noAutofit/>
          </a:bodyPr>
          <a:lstStyle/>
          <a:p>
            <a:pPr lvl="0">
              <a:lnSpc>
                <a:spcPct val="150000"/>
              </a:lnSpc>
            </a:pPr>
            <a:r>
              <a:rPr lang="en-US" sz="2800" i="0" dirty="0"/>
              <a:t>Prototype Letters</a:t>
            </a:r>
          </a:p>
          <a:p>
            <a:pPr>
              <a:lnSpc>
                <a:spcPct val="150000"/>
              </a:lnSpc>
            </a:pPr>
            <a:r>
              <a:rPr lang="en-US" sz="2800" dirty="0"/>
              <a:t>Determining Eligibility</a:t>
            </a:r>
          </a:p>
          <a:p>
            <a:pPr lvl="1">
              <a:lnSpc>
                <a:spcPct val="150000"/>
              </a:lnSpc>
            </a:pPr>
            <a:r>
              <a:rPr lang="en-US" sz="2500" dirty="0"/>
              <a:t>Categorical</a:t>
            </a:r>
          </a:p>
          <a:p>
            <a:pPr lvl="1">
              <a:lnSpc>
                <a:spcPct val="150000"/>
              </a:lnSpc>
            </a:pPr>
            <a:r>
              <a:rPr lang="en-US" sz="2500" dirty="0"/>
              <a:t> Income applications</a:t>
            </a:r>
          </a:p>
          <a:p>
            <a:pPr lvl="0">
              <a:lnSpc>
                <a:spcPct val="150000"/>
              </a:lnSpc>
            </a:pPr>
            <a:r>
              <a:rPr lang="en-US" sz="2800" dirty="0"/>
              <a:t>Benefit Issuance Document</a:t>
            </a:r>
          </a:p>
          <a:p>
            <a:pPr lvl="0">
              <a:lnSpc>
                <a:spcPct val="150000"/>
              </a:lnSpc>
            </a:pPr>
            <a:r>
              <a:rPr lang="en-US" sz="2800" dirty="0"/>
              <a:t>Record Retention</a:t>
            </a:r>
          </a:p>
        </p:txBody>
      </p:sp>
    </p:spTree>
    <p:extLst>
      <p:ext uri="{BB962C8B-B14F-4D97-AF65-F5344CB8AC3E}">
        <p14:creationId xmlns:p14="http://schemas.microsoft.com/office/powerpoint/2010/main" val="196193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228600"/>
            <a:ext cx="6158115" cy="990600"/>
          </a:xfrm>
        </p:spPr>
        <p:txBody>
          <a:bodyPr/>
          <a:lstStyle/>
          <a:p>
            <a:r>
              <a:rPr lang="en-US" b="1" dirty="0">
                <a:solidFill>
                  <a:schemeClr val="tx1"/>
                </a:solidFill>
              </a:rPr>
              <a:t>Eligibility Tab</a:t>
            </a:r>
            <a:endParaRPr lang="en-US" b="1" dirty="0"/>
          </a:p>
        </p:txBody>
      </p:sp>
      <p:sp>
        <p:nvSpPr>
          <p:cNvPr id="3" name="Content Placeholder 2">
            <a:extLst>
              <a:ext uri="{FF2B5EF4-FFF2-40B4-BE49-F238E27FC236}">
                <a16:creationId xmlns:a16="http://schemas.microsoft.com/office/drawing/2014/main" id="{F5043AC5-05DF-4E78-861F-3763F74D8D6C}"/>
              </a:ext>
            </a:extLst>
          </p:cNvPr>
          <p:cNvSpPr>
            <a:spLocks noGrp="1"/>
          </p:cNvSpPr>
          <p:nvPr>
            <p:ph sz="quarter" idx="1"/>
          </p:nvPr>
        </p:nvSpPr>
        <p:spPr>
          <a:xfrm>
            <a:off x="300625" y="2491208"/>
            <a:ext cx="4600559" cy="4138191"/>
          </a:xfrm>
        </p:spPr>
        <p:txBody>
          <a:bodyPr>
            <a:normAutofit/>
          </a:bodyPr>
          <a:lstStyle/>
          <a:p>
            <a:pPr>
              <a:spcAft>
                <a:spcPts val="2400"/>
              </a:spcAft>
            </a:pPr>
            <a:endParaRPr lang="en-US" sz="2000" dirty="0"/>
          </a:p>
          <a:p>
            <a:pPr>
              <a:spcAft>
                <a:spcPts val="2400"/>
              </a:spcAft>
            </a:pPr>
            <a:r>
              <a:rPr lang="en-US" sz="2000" dirty="0"/>
              <a:t>Guidelines</a:t>
            </a:r>
          </a:p>
          <a:p>
            <a:pPr>
              <a:spcAft>
                <a:spcPts val="2400"/>
              </a:spcAft>
            </a:pPr>
            <a:r>
              <a:rPr lang="en-US" sz="2000" dirty="0"/>
              <a:t>Determining Eligibility </a:t>
            </a:r>
          </a:p>
          <a:p>
            <a:pPr>
              <a:spcAft>
                <a:spcPts val="2400"/>
              </a:spcAft>
            </a:pPr>
            <a:r>
              <a:rPr lang="en-US" sz="2000" dirty="0"/>
              <a:t>CEP and Provision 2 resources, templates letters and forms</a:t>
            </a:r>
          </a:p>
        </p:txBody>
      </p:sp>
      <p:sp>
        <p:nvSpPr>
          <p:cNvPr id="4" name="Rectangle 3">
            <a:extLst>
              <a:ext uri="{FF2B5EF4-FFF2-40B4-BE49-F238E27FC236}">
                <a16:creationId xmlns:a16="http://schemas.microsoft.com/office/drawing/2014/main" id="{B81104A9-469E-9F0E-C655-221CB081FB89}"/>
              </a:ext>
            </a:extLst>
          </p:cNvPr>
          <p:cNvSpPr/>
          <p:nvPr/>
        </p:nvSpPr>
        <p:spPr>
          <a:xfrm>
            <a:off x="5431536" y="228600"/>
            <a:ext cx="6620256" cy="64007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44D339-71D2-03B2-F394-5A4398576F5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27000"/>
                    </a14:imgEffect>
                  </a14:imgLayer>
                </a14:imgProps>
              </a:ext>
            </a:extLst>
          </a:blip>
          <a:srcRect l="19372"/>
          <a:stretch/>
        </p:blipFill>
        <p:spPr>
          <a:xfrm>
            <a:off x="5632704" y="446627"/>
            <a:ext cx="6125321" cy="5964748"/>
          </a:xfrm>
          <a:prstGeom prst="rect">
            <a:avLst/>
          </a:prstGeom>
        </p:spPr>
      </p:pic>
      <p:sp>
        <p:nvSpPr>
          <p:cNvPr id="8" name="TextBox 7">
            <a:extLst>
              <a:ext uri="{FF2B5EF4-FFF2-40B4-BE49-F238E27FC236}">
                <a16:creationId xmlns:a16="http://schemas.microsoft.com/office/drawing/2014/main" id="{2362B932-039F-6850-FA90-46F320E6332D}"/>
              </a:ext>
            </a:extLst>
          </p:cNvPr>
          <p:cNvSpPr txBox="1"/>
          <p:nvPr/>
        </p:nvSpPr>
        <p:spPr>
          <a:xfrm>
            <a:off x="140208" y="1670538"/>
            <a:ext cx="6153912" cy="523220"/>
          </a:xfrm>
          <a:prstGeom prst="rect">
            <a:avLst/>
          </a:prstGeom>
          <a:noFill/>
        </p:spPr>
        <p:txBody>
          <a:bodyPr wrap="square">
            <a:spAutoFit/>
          </a:bodyPr>
          <a:lstStyle/>
          <a:p>
            <a:r>
              <a:rPr lang="en-US" sz="2800" dirty="0"/>
              <a:t>Access the </a:t>
            </a:r>
            <a:r>
              <a:rPr lang="en-US" sz="2800" b="1" dirty="0">
                <a:solidFill>
                  <a:srgbClr val="DD8047"/>
                </a:solidFill>
              </a:rPr>
              <a:t>Eligibility Tab </a:t>
            </a:r>
            <a:r>
              <a:rPr lang="en-US" sz="2800" dirty="0"/>
              <a:t>for:</a:t>
            </a:r>
          </a:p>
        </p:txBody>
      </p:sp>
      <p:sp>
        <p:nvSpPr>
          <p:cNvPr id="9" name="Rectangle: Rounded Corners 8">
            <a:extLst>
              <a:ext uri="{FF2B5EF4-FFF2-40B4-BE49-F238E27FC236}">
                <a16:creationId xmlns:a16="http://schemas.microsoft.com/office/drawing/2014/main" id="{872B44D6-5127-0E64-840F-AFAA08A01C5E}"/>
              </a:ext>
            </a:extLst>
          </p:cNvPr>
          <p:cNvSpPr/>
          <p:nvPr/>
        </p:nvSpPr>
        <p:spPr>
          <a:xfrm>
            <a:off x="10853349" y="489684"/>
            <a:ext cx="701040" cy="568099"/>
          </a:xfrm>
          <a:prstGeom prst="roundRect">
            <a:avLst/>
          </a:prstGeom>
          <a:noFill/>
          <a:ln w="57150">
            <a:solidFill>
              <a:srgbClr val="94B6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Mouse Cursor Icons - Free SVG &amp; PNG Mouse Cursor Images - Noun Project">
            <a:extLst>
              <a:ext uri="{FF2B5EF4-FFF2-40B4-BE49-F238E27FC236}">
                <a16:creationId xmlns:a16="http://schemas.microsoft.com/office/drawing/2014/main" id="{B99ECD30-5495-19CA-2D7D-B0D712763B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5302" y="816723"/>
            <a:ext cx="918174" cy="9181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1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DE26-6F22-4572-88D8-09E79BAF4A4E}"/>
              </a:ext>
            </a:extLst>
          </p:cNvPr>
          <p:cNvSpPr>
            <a:spLocks noGrp="1"/>
          </p:cNvSpPr>
          <p:nvPr>
            <p:ph type="title"/>
          </p:nvPr>
        </p:nvSpPr>
        <p:spPr>
          <a:xfrm>
            <a:off x="140208" y="76528"/>
            <a:ext cx="6158115" cy="1142672"/>
          </a:xfrm>
        </p:spPr>
        <p:txBody>
          <a:bodyPr>
            <a:noAutofit/>
          </a:bodyPr>
          <a:lstStyle/>
          <a:p>
            <a:r>
              <a:rPr lang="en-US" sz="2400" dirty="0"/>
              <a:t>Income Eligibility Guidelines, Application,</a:t>
            </a:r>
            <a:br>
              <a:rPr lang="en-US" sz="2400" dirty="0"/>
            </a:br>
            <a:r>
              <a:rPr lang="en-US" sz="2400" dirty="0"/>
              <a:t>and Related Information</a:t>
            </a:r>
            <a:endParaRPr lang="en-US" sz="2400" b="1" dirty="0"/>
          </a:p>
        </p:txBody>
      </p:sp>
      <p:sp>
        <p:nvSpPr>
          <p:cNvPr id="3" name="Content Placeholder 2">
            <a:extLst>
              <a:ext uri="{FF2B5EF4-FFF2-40B4-BE49-F238E27FC236}">
                <a16:creationId xmlns:a16="http://schemas.microsoft.com/office/drawing/2014/main" id="{F5043AC5-05DF-4E78-861F-3763F74D8D6C}"/>
              </a:ext>
            </a:extLst>
          </p:cNvPr>
          <p:cNvSpPr>
            <a:spLocks noGrp="1"/>
          </p:cNvSpPr>
          <p:nvPr>
            <p:ph sz="quarter" idx="1"/>
          </p:nvPr>
        </p:nvSpPr>
        <p:spPr>
          <a:xfrm>
            <a:off x="324103" y="1654629"/>
            <a:ext cx="4600559" cy="5323113"/>
          </a:xfrm>
        </p:spPr>
        <p:txBody>
          <a:bodyPr>
            <a:normAutofit/>
          </a:bodyPr>
          <a:lstStyle/>
          <a:p>
            <a:pPr>
              <a:spcAft>
                <a:spcPts val="2400"/>
              </a:spcAft>
            </a:pPr>
            <a:endParaRPr lang="en-US" sz="2000" dirty="0"/>
          </a:p>
          <a:p>
            <a:pPr>
              <a:spcAft>
                <a:spcPts val="2400"/>
              </a:spcAft>
            </a:pPr>
            <a:r>
              <a:rPr lang="en-US" sz="2000" dirty="0"/>
              <a:t>Income Eligibility Guidelines</a:t>
            </a:r>
          </a:p>
          <a:p>
            <a:pPr>
              <a:spcAft>
                <a:spcPts val="2400"/>
              </a:spcAft>
            </a:pPr>
            <a:r>
              <a:rPr lang="en-US" sz="2000" dirty="0"/>
              <a:t>Prototype Applications/Letters</a:t>
            </a:r>
          </a:p>
          <a:p>
            <a:pPr>
              <a:spcAft>
                <a:spcPts val="2400"/>
              </a:spcAft>
            </a:pPr>
            <a:r>
              <a:rPr lang="en-US" sz="2000" dirty="0"/>
              <a:t>USDA translation Forms</a:t>
            </a:r>
          </a:p>
        </p:txBody>
      </p:sp>
      <p:sp>
        <p:nvSpPr>
          <p:cNvPr id="4" name="Rectangle 3">
            <a:extLst>
              <a:ext uri="{FF2B5EF4-FFF2-40B4-BE49-F238E27FC236}">
                <a16:creationId xmlns:a16="http://schemas.microsoft.com/office/drawing/2014/main" id="{B81104A9-469E-9F0E-C655-221CB081FB89}"/>
              </a:ext>
            </a:extLst>
          </p:cNvPr>
          <p:cNvSpPr/>
          <p:nvPr/>
        </p:nvSpPr>
        <p:spPr>
          <a:xfrm>
            <a:off x="5431536" y="228600"/>
            <a:ext cx="6620256" cy="64007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B593F31-3A64-EA35-93F7-3FB6586F227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9000"/>
                    </a14:imgEffect>
                    <a14:imgEffect>
                      <a14:colorTemperature colorTemp="6504"/>
                    </a14:imgEffect>
                    <a14:imgEffect>
                      <a14:saturation sat="131000"/>
                    </a14:imgEffect>
                    <a14:imgEffect>
                      <a14:brightnessContrast bright="6000"/>
                    </a14:imgEffect>
                  </a14:imgLayer>
                </a14:imgProps>
              </a:ext>
            </a:extLst>
          </a:blip>
          <a:stretch>
            <a:fillRect/>
          </a:stretch>
        </p:blipFill>
        <p:spPr>
          <a:xfrm>
            <a:off x="5563039" y="320039"/>
            <a:ext cx="5498657" cy="6309360"/>
          </a:xfrm>
          <a:prstGeom prst="rect">
            <a:avLst/>
          </a:prstGeom>
        </p:spPr>
      </p:pic>
    </p:spTree>
    <p:extLst>
      <p:ext uri="{BB962C8B-B14F-4D97-AF65-F5344CB8AC3E}">
        <p14:creationId xmlns:p14="http://schemas.microsoft.com/office/powerpoint/2010/main" val="217140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614CD20-9C5E-4771-9334-4C07CE1D4AED}"/>
              </a:ext>
            </a:extLst>
          </p:cNvPr>
          <p:cNvSpPr>
            <a:spLocks noGrp="1"/>
          </p:cNvSpPr>
          <p:nvPr>
            <p:ph sz="quarter" idx="2"/>
          </p:nvPr>
        </p:nvSpPr>
        <p:spPr>
          <a:xfrm>
            <a:off x="231775" y="2297430"/>
            <a:ext cx="5552185" cy="3993641"/>
          </a:xfrm>
        </p:spPr>
        <p:txBody>
          <a:bodyPr>
            <a:normAutofit/>
          </a:bodyPr>
          <a:lstStyle/>
          <a:p>
            <a:r>
              <a:rPr lang="en-US" sz="2400" dirty="0"/>
              <a:t>Send to:</a:t>
            </a:r>
          </a:p>
          <a:p>
            <a:pPr lvl="1"/>
            <a:r>
              <a:rPr lang="en-US" sz="2100" dirty="0"/>
              <a:t>Newspapers</a:t>
            </a:r>
          </a:p>
          <a:p>
            <a:pPr lvl="1"/>
            <a:r>
              <a:rPr lang="en-US" sz="2100" dirty="0"/>
              <a:t>Unemployment office </a:t>
            </a:r>
          </a:p>
          <a:p>
            <a:pPr lvl="1"/>
            <a:r>
              <a:rPr lang="en-US" sz="2100" dirty="0"/>
              <a:t>Major employers contemplating layoffs</a:t>
            </a:r>
          </a:p>
          <a:p>
            <a:pPr marL="0" indent="0">
              <a:buNone/>
            </a:pPr>
            <a:endParaRPr lang="en-US" sz="2400" dirty="0"/>
          </a:p>
          <a:p>
            <a:r>
              <a:rPr lang="en-US" sz="2400" dirty="0"/>
              <a:t>Not required to pay for printing</a:t>
            </a:r>
          </a:p>
          <a:p>
            <a:endParaRPr lang="en-US" sz="2000" dirty="0"/>
          </a:p>
          <a:p>
            <a:pPr marL="0" indent="0">
              <a:buNone/>
            </a:pPr>
            <a:endParaRPr lang="en-US" sz="2000" dirty="0"/>
          </a:p>
          <a:p>
            <a:endParaRPr lang="en-US" sz="3500" dirty="0"/>
          </a:p>
          <a:p>
            <a:pPr marL="0" indent="0">
              <a:buNone/>
            </a:pPr>
            <a:endParaRPr lang="en-US" sz="3500" dirty="0"/>
          </a:p>
          <a:p>
            <a:pPr marL="365760" lvl="1" indent="0">
              <a:buNone/>
            </a:pPr>
            <a:endParaRPr lang="en-US" sz="3200" dirty="0"/>
          </a:p>
          <a:p>
            <a:endParaRPr lang="en-US" sz="3200" dirty="0"/>
          </a:p>
          <a:p>
            <a:pPr marL="0" indent="0">
              <a:buNone/>
            </a:pPr>
            <a:endParaRPr lang="en-US" dirty="0"/>
          </a:p>
        </p:txBody>
      </p:sp>
      <p:sp>
        <p:nvSpPr>
          <p:cNvPr id="2" name="Rectangle 1">
            <a:extLst>
              <a:ext uri="{FF2B5EF4-FFF2-40B4-BE49-F238E27FC236}">
                <a16:creationId xmlns:a16="http://schemas.microsoft.com/office/drawing/2014/main" id="{1DA0EE76-7F5C-F976-4027-B448EB4CA3C5}"/>
              </a:ext>
            </a:extLst>
          </p:cNvPr>
          <p:cNvSpPr/>
          <p:nvPr/>
        </p:nvSpPr>
        <p:spPr>
          <a:xfrm>
            <a:off x="5893676" y="228600"/>
            <a:ext cx="6158115" cy="64007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260A44D-E54B-4757-9206-1ACE4C9F861A}"/>
              </a:ext>
            </a:extLst>
          </p:cNvPr>
          <p:cNvSpPr>
            <a:spLocks noGrp="1"/>
          </p:cNvSpPr>
          <p:nvPr>
            <p:ph sz="quarter" idx="4"/>
          </p:nvPr>
        </p:nvSpPr>
        <p:spPr/>
        <p:txBody>
          <a:bodyPr>
            <a:normAutofit/>
          </a:bodyPr>
          <a:lstStyle/>
          <a:p>
            <a:pPr marL="0" indent="0">
              <a:buNone/>
            </a:pPr>
            <a:endParaRPr lang="en-US" sz="4800" dirty="0"/>
          </a:p>
          <a:p>
            <a:endParaRPr lang="en-US" dirty="0"/>
          </a:p>
          <a:p>
            <a:endParaRPr lang="en-US" dirty="0"/>
          </a:p>
        </p:txBody>
      </p:sp>
      <p:pic>
        <p:nvPicPr>
          <p:cNvPr id="10" name="Picture 9">
            <a:extLst>
              <a:ext uri="{FF2B5EF4-FFF2-40B4-BE49-F238E27FC236}">
                <a16:creationId xmlns:a16="http://schemas.microsoft.com/office/drawing/2014/main" id="{A072E61F-41B1-C78D-5395-BFFFF273C81A}"/>
              </a:ext>
            </a:extLst>
          </p:cNvPr>
          <p:cNvPicPr>
            <a:picLocks noChangeAspect="1"/>
          </p:cNvPicPr>
          <p:nvPr/>
        </p:nvPicPr>
        <p:blipFill>
          <a:blip r:embed="rId3"/>
          <a:stretch>
            <a:fillRect/>
          </a:stretch>
        </p:blipFill>
        <p:spPr>
          <a:xfrm>
            <a:off x="6253350" y="411545"/>
            <a:ext cx="5438766" cy="6034907"/>
          </a:xfrm>
          <a:prstGeom prst="rect">
            <a:avLst/>
          </a:prstGeom>
        </p:spPr>
      </p:pic>
      <p:sp>
        <p:nvSpPr>
          <p:cNvPr id="3" name="Title 1">
            <a:extLst>
              <a:ext uri="{FF2B5EF4-FFF2-40B4-BE49-F238E27FC236}">
                <a16:creationId xmlns:a16="http://schemas.microsoft.com/office/drawing/2014/main" id="{0B431A68-DCE4-8279-FDDF-9DF22B468369}"/>
              </a:ext>
            </a:extLst>
          </p:cNvPr>
          <p:cNvSpPr txBox="1">
            <a:spLocks/>
          </p:cNvSpPr>
          <p:nvPr/>
        </p:nvSpPr>
        <p:spPr>
          <a:xfrm>
            <a:off x="140208" y="228600"/>
            <a:ext cx="6158115"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a:solidFill>
                  <a:schemeClr val="tx1"/>
                </a:solidFill>
              </a:rPr>
              <a:t>Prototype Letters</a:t>
            </a:r>
            <a:endParaRPr lang="en-US" b="1" dirty="0"/>
          </a:p>
        </p:txBody>
      </p:sp>
      <p:sp>
        <p:nvSpPr>
          <p:cNvPr id="5" name="TextBox 4">
            <a:extLst>
              <a:ext uri="{FF2B5EF4-FFF2-40B4-BE49-F238E27FC236}">
                <a16:creationId xmlns:a16="http://schemas.microsoft.com/office/drawing/2014/main" id="{01FFC67C-9E02-A14E-D9A1-F99FC039EC6F}"/>
              </a:ext>
            </a:extLst>
          </p:cNvPr>
          <p:cNvSpPr txBox="1"/>
          <p:nvPr/>
        </p:nvSpPr>
        <p:spPr>
          <a:xfrm>
            <a:off x="140208" y="1670538"/>
            <a:ext cx="6153912" cy="523220"/>
          </a:xfrm>
          <a:prstGeom prst="rect">
            <a:avLst/>
          </a:prstGeom>
          <a:noFill/>
        </p:spPr>
        <p:txBody>
          <a:bodyPr wrap="square">
            <a:spAutoFit/>
          </a:bodyPr>
          <a:lstStyle/>
          <a:p>
            <a:r>
              <a:rPr lang="en-US" sz="2800" b="1" dirty="0">
                <a:solidFill>
                  <a:srgbClr val="DD8047"/>
                </a:solidFill>
              </a:rPr>
              <a:t>Public Announcement:</a:t>
            </a:r>
            <a:endParaRPr lang="en-US" sz="2800" dirty="0"/>
          </a:p>
        </p:txBody>
      </p:sp>
    </p:spTree>
    <p:extLst>
      <p:ext uri="{BB962C8B-B14F-4D97-AF65-F5344CB8AC3E}">
        <p14:creationId xmlns:p14="http://schemas.microsoft.com/office/powerpoint/2010/main" val="299345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A0EE76-7F5C-F976-4027-B448EB4CA3C5}"/>
              </a:ext>
            </a:extLst>
          </p:cNvPr>
          <p:cNvSpPr/>
          <p:nvPr/>
        </p:nvSpPr>
        <p:spPr>
          <a:xfrm>
            <a:off x="5893676" y="228600"/>
            <a:ext cx="6158115" cy="64007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B431A68-DCE4-8279-FDDF-9DF22B468369}"/>
              </a:ext>
            </a:extLst>
          </p:cNvPr>
          <p:cNvSpPr txBox="1">
            <a:spLocks/>
          </p:cNvSpPr>
          <p:nvPr/>
        </p:nvSpPr>
        <p:spPr>
          <a:xfrm>
            <a:off x="140208" y="228600"/>
            <a:ext cx="6158115"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a:solidFill>
                  <a:schemeClr val="tx1"/>
                </a:solidFill>
              </a:rPr>
              <a:t>Prototype Letters</a:t>
            </a:r>
            <a:endParaRPr lang="en-US" b="1" dirty="0"/>
          </a:p>
        </p:txBody>
      </p:sp>
      <p:sp>
        <p:nvSpPr>
          <p:cNvPr id="5" name="TextBox 4">
            <a:extLst>
              <a:ext uri="{FF2B5EF4-FFF2-40B4-BE49-F238E27FC236}">
                <a16:creationId xmlns:a16="http://schemas.microsoft.com/office/drawing/2014/main" id="{01FFC67C-9E02-A14E-D9A1-F99FC039EC6F}"/>
              </a:ext>
            </a:extLst>
          </p:cNvPr>
          <p:cNvSpPr txBox="1"/>
          <p:nvPr/>
        </p:nvSpPr>
        <p:spPr>
          <a:xfrm>
            <a:off x="140208" y="1670538"/>
            <a:ext cx="6153912" cy="523220"/>
          </a:xfrm>
          <a:prstGeom prst="rect">
            <a:avLst/>
          </a:prstGeom>
          <a:noFill/>
        </p:spPr>
        <p:txBody>
          <a:bodyPr wrap="square">
            <a:spAutoFit/>
          </a:bodyPr>
          <a:lstStyle/>
          <a:p>
            <a:r>
              <a:rPr lang="en-US" sz="2800" b="1" dirty="0">
                <a:solidFill>
                  <a:srgbClr val="DD8047"/>
                </a:solidFill>
              </a:rPr>
              <a:t>Parent Letter:</a:t>
            </a:r>
            <a:endParaRPr lang="en-US" sz="2800" dirty="0"/>
          </a:p>
        </p:txBody>
      </p:sp>
      <p:sp>
        <p:nvSpPr>
          <p:cNvPr id="11" name="Content Placeholder 2">
            <a:extLst>
              <a:ext uri="{FF2B5EF4-FFF2-40B4-BE49-F238E27FC236}">
                <a16:creationId xmlns:a16="http://schemas.microsoft.com/office/drawing/2014/main" id="{B61AF482-6124-DAEF-1750-1F3D0868D649}"/>
              </a:ext>
            </a:extLst>
          </p:cNvPr>
          <p:cNvSpPr txBox="1">
            <a:spLocks/>
          </p:cNvSpPr>
          <p:nvPr/>
        </p:nvSpPr>
        <p:spPr>
          <a:xfrm>
            <a:off x="296786" y="2443140"/>
            <a:ext cx="5440312" cy="3581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Distribute free and reduced-price income application to families</a:t>
            </a:r>
          </a:p>
          <a:p>
            <a:endParaRPr lang="en-US" sz="2400" dirty="0"/>
          </a:p>
          <a:p>
            <a:r>
              <a:rPr lang="en-US" sz="2400" dirty="0"/>
              <a:t>Provides instructions for families </a:t>
            </a:r>
          </a:p>
          <a:p>
            <a:endParaRPr lang="en-US" sz="2400" dirty="0"/>
          </a:p>
          <a:p>
            <a:r>
              <a:rPr lang="en-US" sz="2400" dirty="0"/>
              <a:t>Contains only reduced-price scale</a:t>
            </a:r>
          </a:p>
        </p:txBody>
      </p:sp>
      <p:pic>
        <p:nvPicPr>
          <p:cNvPr id="15" name="Picture 14">
            <a:extLst>
              <a:ext uri="{FF2B5EF4-FFF2-40B4-BE49-F238E27FC236}">
                <a16:creationId xmlns:a16="http://schemas.microsoft.com/office/drawing/2014/main" id="{959716CF-D695-2305-739B-5AE7162AE201}"/>
              </a:ext>
            </a:extLst>
          </p:cNvPr>
          <p:cNvPicPr>
            <a:picLocks noChangeAspect="1"/>
          </p:cNvPicPr>
          <p:nvPr/>
        </p:nvPicPr>
        <p:blipFill>
          <a:blip r:embed="rId3"/>
          <a:stretch>
            <a:fillRect/>
          </a:stretch>
        </p:blipFill>
        <p:spPr>
          <a:xfrm>
            <a:off x="6546307" y="349305"/>
            <a:ext cx="4852851" cy="6159388"/>
          </a:xfrm>
          <a:prstGeom prst="rect">
            <a:avLst/>
          </a:prstGeom>
        </p:spPr>
      </p:pic>
    </p:spTree>
    <p:extLst>
      <p:ext uri="{BB962C8B-B14F-4D97-AF65-F5344CB8AC3E}">
        <p14:creationId xmlns:p14="http://schemas.microsoft.com/office/powerpoint/2010/main" val="200745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A0EE76-7F5C-F976-4027-B448EB4CA3C5}"/>
              </a:ext>
            </a:extLst>
          </p:cNvPr>
          <p:cNvSpPr/>
          <p:nvPr/>
        </p:nvSpPr>
        <p:spPr>
          <a:xfrm>
            <a:off x="5893676" y="228600"/>
            <a:ext cx="6158115" cy="64007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B431A68-DCE4-8279-FDDF-9DF22B468369}"/>
              </a:ext>
            </a:extLst>
          </p:cNvPr>
          <p:cNvSpPr txBox="1">
            <a:spLocks/>
          </p:cNvSpPr>
          <p:nvPr/>
        </p:nvSpPr>
        <p:spPr>
          <a:xfrm>
            <a:off x="140208" y="228600"/>
            <a:ext cx="6158115"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a:solidFill>
                  <a:schemeClr val="tx1"/>
                </a:solidFill>
              </a:rPr>
              <a:t>Prototype Letters</a:t>
            </a:r>
            <a:endParaRPr lang="en-US" b="1" dirty="0"/>
          </a:p>
        </p:txBody>
      </p:sp>
      <p:sp>
        <p:nvSpPr>
          <p:cNvPr id="5" name="TextBox 4">
            <a:extLst>
              <a:ext uri="{FF2B5EF4-FFF2-40B4-BE49-F238E27FC236}">
                <a16:creationId xmlns:a16="http://schemas.microsoft.com/office/drawing/2014/main" id="{01FFC67C-9E02-A14E-D9A1-F99FC039EC6F}"/>
              </a:ext>
            </a:extLst>
          </p:cNvPr>
          <p:cNvSpPr txBox="1"/>
          <p:nvPr/>
        </p:nvSpPr>
        <p:spPr>
          <a:xfrm>
            <a:off x="140208" y="1670538"/>
            <a:ext cx="6153912" cy="523220"/>
          </a:xfrm>
          <a:prstGeom prst="rect">
            <a:avLst/>
          </a:prstGeom>
          <a:noFill/>
        </p:spPr>
        <p:txBody>
          <a:bodyPr wrap="square">
            <a:spAutoFit/>
          </a:bodyPr>
          <a:lstStyle/>
          <a:p>
            <a:r>
              <a:rPr lang="en-US" sz="2800" b="1" dirty="0">
                <a:solidFill>
                  <a:srgbClr val="DD8047"/>
                </a:solidFill>
              </a:rPr>
              <a:t>Notification Letter:</a:t>
            </a:r>
            <a:endParaRPr lang="en-US" sz="2800" dirty="0"/>
          </a:p>
        </p:txBody>
      </p:sp>
      <p:sp>
        <p:nvSpPr>
          <p:cNvPr id="11" name="Content Placeholder 2">
            <a:extLst>
              <a:ext uri="{FF2B5EF4-FFF2-40B4-BE49-F238E27FC236}">
                <a16:creationId xmlns:a16="http://schemas.microsoft.com/office/drawing/2014/main" id="{B61AF482-6124-DAEF-1750-1F3D0868D649}"/>
              </a:ext>
            </a:extLst>
          </p:cNvPr>
          <p:cNvSpPr txBox="1">
            <a:spLocks/>
          </p:cNvSpPr>
          <p:nvPr/>
        </p:nvSpPr>
        <p:spPr>
          <a:xfrm>
            <a:off x="265543" y="2342147"/>
            <a:ext cx="5628132" cy="4287251"/>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buFont typeface="Wingdings" panose="05000000000000000000" pitchFamily="2" charset="2"/>
              <a:buChar char="q"/>
            </a:pPr>
            <a:r>
              <a:rPr lang="en-US" sz="2400" dirty="0"/>
              <a:t>Families must be informed approval/denial applications</a:t>
            </a:r>
          </a:p>
          <a:p>
            <a:pPr>
              <a:spcBef>
                <a:spcPts val="0"/>
              </a:spcBef>
            </a:pPr>
            <a:endParaRPr lang="en-US" sz="2400" dirty="0"/>
          </a:p>
          <a:p>
            <a:pPr>
              <a:spcBef>
                <a:spcPts val="0"/>
              </a:spcBef>
            </a:pPr>
            <a:r>
              <a:rPr lang="en-US" sz="2400" dirty="0"/>
              <a:t>Denied program benefits must include explanation of hearing/appeals process </a:t>
            </a:r>
          </a:p>
          <a:p>
            <a:pPr lvl="1">
              <a:spcBef>
                <a:spcPts val="0"/>
              </a:spcBef>
            </a:pPr>
            <a:endParaRPr lang="en-US" sz="2400" dirty="0"/>
          </a:p>
          <a:p>
            <a:pPr>
              <a:spcBef>
                <a:spcPts val="0"/>
              </a:spcBef>
            </a:pPr>
            <a:r>
              <a:rPr lang="en-US" sz="2400" dirty="0"/>
              <a:t>Written notification must be retained on file</a:t>
            </a:r>
          </a:p>
        </p:txBody>
      </p:sp>
      <p:pic>
        <p:nvPicPr>
          <p:cNvPr id="6" name="Picture 5">
            <a:extLst>
              <a:ext uri="{FF2B5EF4-FFF2-40B4-BE49-F238E27FC236}">
                <a16:creationId xmlns:a16="http://schemas.microsoft.com/office/drawing/2014/main" id="{03818DC9-3040-B890-F9C3-B3C3E278045C}"/>
              </a:ext>
            </a:extLst>
          </p:cNvPr>
          <p:cNvPicPr>
            <a:picLocks noChangeAspect="1"/>
          </p:cNvPicPr>
          <p:nvPr/>
        </p:nvPicPr>
        <p:blipFill>
          <a:blip r:embed="rId3"/>
          <a:stretch>
            <a:fillRect/>
          </a:stretch>
        </p:blipFill>
        <p:spPr>
          <a:xfrm>
            <a:off x="6582593" y="349711"/>
            <a:ext cx="4780280" cy="6158576"/>
          </a:xfrm>
          <a:prstGeom prst="rect">
            <a:avLst/>
          </a:prstGeom>
        </p:spPr>
      </p:pic>
    </p:spTree>
    <p:extLst>
      <p:ext uri="{BB962C8B-B14F-4D97-AF65-F5344CB8AC3E}">
        <p14:creationId xmlns:p14="http://schemas.microsoft.com/office/powerpoint/2010/main" val="600660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A0EE76-7F5C-F976-4027-B448EB4CA3C5}"/>
              </a:ext>
            </a:extLst>
          </p:cNvPr>
          <p:cNvSpPr/>
          <p:nvPr/>
        </p:nvSpPr>
        <p:spPr>
          <a:xfrm>
            <a:off x="5893676" y="228600"/>
            <a:ext cx="6158115" cy="64007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B431A68-DCE4-8279-FDDF-9DF22B468369}"/>
              </a:ext>
            </a:extLst>
          </p:cNvPr>
          <p:cNvSpPr txBox="1">
            <a:spLocks/>
          </p:cNvSpPr>
          <p:nvPr/>
        </p:nvSpPr>
        <p:spPr>
          <a:xfrm>
            <a:off x="140208" y="228600"/>
            <a:ext cx="6158115"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a:solidFill>
                  <a:schemeClr val="tx1"/>
                </a:solidFill>
              </a:rPr>
              <a:t>Prototype Letters</a:t>
            </a:r>
            <a:endParaRPr lang="en-US" b="1" dirty="0"/>
          </a:p>
        </p:txBody>
      </p:sp>
      <p:sp>
        <p:nvSpPr>
          <p:cNvPr id="5" name="TextBox 4">
            <a:extLst>
              <a:ext uri="{FF2B5EF4-FFF2-40B4-BE49-F238E27FC236}">
                <a16:creationId xmlns:a16="http://schemas.microsoft.com/office/drawing/2014/main" id="{01FFC67C-9E02-A14E-D9A1-F99FC039EC6F}"/>
              </a:ext>
            </a:extLst>
          </p:cNvPr>
          <p:cNvSpPr txBox="1"/>
          <p:nvPr/>
        </p:nvSpPr>
        <p:spPr>
          <a:xfrm>
            <a:off x="140208" y="1670538"/>
            <a:ext cx="6153912" cy="523220"/>
          </a:xfrm>
          <a:prstGeom prst="rect">
            <a:avLst/>
          </a:prstGeom>
          <a:noFill/>
        </p:spPr>
        <p:txBody>
          <a:bodyPr wrap="square">
            <a:spAutoFit/>
          </a:bodyPr>
          <a:lstStyle/>
          <a:p>
            <a:r>
              <a:rPr lang="en-US" sz="2800" b="1" dirty="0">
                <a:solidFill>
                  <a:srgbClr val="DD8047"/>
                </a:solidFill>
              </a:rPr>
              <a:t>DCMP Notification Letter:</a:t>
            </a:r>
            <a:endParaRPr lang="en-US" sz="2800" dirty="0"/>
          </a:p>
        </p:txBody>
      </p:sp>
      <p:sp>
        <p:nvSpPr>
          <p:cNvPr id="11" name="Content Placeholder 2">
            <a:extLst>
              <a:ext uri="{FF2B5EF4-FFF2-40B4-BE49-F238E27FC236}">
                <a16:creationId xmlns:a16="http://schemas.microsoft.com/office/drawing/2014/main" id="{B61AF482-6124-DAEF-1750-1F3D0868D649}"/>
              </a:ext>
            </a:extLst>
          </p:cNvPr>
          <p:cNvSpPr txBox="1">
            <a:spLocks/>
          </p:cNvSpPr>
          <p:nvPr/>
        </p:nvSpPr>
        <p:spPr>
          <a:xfrm>
            <a:off x="265544" y="2193757"/>
            <a:ext cx="5358892" cy="431952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None/>
            </a:pPr>
            <a:r>
              <a:rPr lang="en-US" sz="2400" dirty="0"/>
              <a:t>Must include:</a:t>
            </a:r>
          </a:p>
          <a:p>
            <a:pPr>
              <a:lnSpc>
                <a:spcPct val="150000"/>
              </a:lnSpc>
              <a:spcBef>
                <a:spcPts val="0"/>
              </a:spcBef>
            </a:pPr>
            <a:r>
              <a:rPr lang="en-US" sz="2000" dirty="0"/>
              <a:t>Students eligible for free benefits</a:t>
            </a:r>
          </a:p>
          <a:p>
            <a:pPr>
              <a:lnSpc>
                <a:spcPct val="150000"/>
              </a:lnSpc>
              <a:spcBef>
                <a:spcPts val="0"/>
              </a:spcBef>
            </a:pPr>
            <a:r>
              <a:rPr lang="en-US" sz="2000" dirty="0"/>
              <a:t>“No application is necessary”</a:t>
            </a:r>
          </a:p>
          <a:p>
            <a:pPr>
              <a:lnSpc>
                <a:spcPct val="150000"/>
              </a:lnSpc>
              <a:spcBef>
                <a:spcPts val="0"/>
              </a:spcBef>
            </a:pPr>
            <a:r>
              <a:rPr lang="en-US" sz="2000" dirty="0"/>
              <a:t>Explanation of extended eligibility </a:t>
            </a:r>
          </a:p>
          <a:p>
            <a:pPr>
              <a:lnSpc>
                <a:spcPct val="150000"/>
              </a:lnSpc>
              <a:spcBef>
                <a:spcPts val="0"/>
              </a:spcBef>
            </a:pPr>
            <a:r>
              <a:rPr lang="en-US" sz="2000" dirty="0"/>
              <a:t>Instructions notifying SFA of additional children in the household</a:t>
            </a:r>
          </a:p>
          <a:p>
            <a:pPr>
              <a:lnSpc>
                <a:spcPct val="150000"/>
              </a:lnSpc>
              <a:spcBef>
                <a:spcPts val="0"/>
              </a:spcBef>
            </a:pPr>
            <a:r>
              <a:rPr lang="en-US" sz="2000" dirty="0"/>
              <a:t>Instructions notifying  SFA if directly certified children want to opt out</a:t>
            </a:r>
          </a:p>
        </p:txBody>
      </p:sp>
      <p:pic>
        <p:nvPicPr>
          <p:cNvPr id="7" name="Picture 6">
            <a:extLst>
              <a:ext uri="{FF2B5EF4-FFF2-40B4-BE49-F238E27FC236}">
                <a16:creationId xmlns:a16="http://schemas.microsoft.com/office/drawing/2014/main" id="{D0C0437B-045E-FA10-675F-ED73A8EB1197}"/>
              </a:ext>
            </a:extLst>
          </p:cNvPr>
          <p:cNvPicPr>
            <a:picLocks noChangeAspect="1"/>
          </p:cNvPicPr>
          <p:nvPr/>
        </p:nvPicPr>
        <p:blipFill>
          <a:blip r:embed="rId3"/>
          <a:stretch>
            <a:fillRect/>
          </a:stretch>
        </p:blipFill>
        <p:spPr>
          <a:xfrm>
            <a:off x="6563361" y="481348"/>
            <a:ext cx="4818743" cy="6148051"/>
          </a:xfrm>
          <a:prstGeom prst="rect">
            <a:avLst/>
          </a:prstGeom>
        </p:spPr>
      </p:pic>
    </p:spTree>
    <p:extLst>
      <p:ext uri="{BB962C8B-B14F-4D97-AF65-F5344CB8AC3E}">
        <p14:creationId xmlns:p14="http://schemas.microsoft.com/office/powerpoint/2010/main" val="2713605211"/>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jiVTI">
  <a:themeElements>
    <a:clrScheme name="AnalogousFromRegularSeedLeftStep">
      <a:dk1>
        <a:srgbClr val="000000"/>
      </a:dk1>
      <a:lt1>
        <a:srgbClr val="FFFFFF"/>
      </a:lt1>
      <a:dk2>
        <a:srgbClr val="321C1D"/>
      </a:dk2>
      <a:lt2>
        <a:srgbClr val="F0F2F3"/>
      </a:lt2>
      <a:accent1>
        <a:srgbClr val="DF7431"/>
      </a:accent1>
      <a:accent2>
        <a:srgbClr val="CD1F24"/>
      </a:accent2>
      <a:accent3>
        <a:srgbClr val="DF317E"/>
      </a:accent3>
      <a:accent4>
        <a:srgbClr val="CD1FB5"/>
      </a:accent4>
      <a:accent5>
        <a:srgbClr val="AE31DF"/>
      </a:accent5>
      <a:accent6>
        <a:srgbClr val="5B28CF"/>
      </a:accent6>
      <a:hlink>
        <a:srgbClr val="3F8DBF"/>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27179</TotalTime>
  <Words>4590</Words>
  <Application>Microsoft Office PowerPoint</Application>
  <PresentationFormat>Widescreen</PresentationFormat>
  <Paragraphs>432</Paragraphs>
  <Slides>20</Slides>
  <Notes>20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20</vt:i4>
      </vt:variant>
    </vt:vector>
  </HeadingPairs>
  <TitlesOfParts>
    <vt:vector size="35" baseType="lpstr">
      <vt:lpstr>Meiryo</vt:lpstr>
      <vt:lpstr>Arial</vt:lpstr>
      <vt:lpstr>Calibri</vt:lpstr>
      <vt:lpstr>Calibri Light</vt:lpstr>
      <vt:lpstr>Cambria</vt:lpstr>
      <vt:lpstr>Century Gothic</vt:lpstr>
      <vt:lpstr>Corbel</vt:lpstr>
      <vt:lpstr>MV Boli</vt:lpstr>
      <vt:lpstr>Source Sans Pro Web</vt:lpstr>
      <vt:lpstr>Wingdings</vt:lpstr>
      <vt:lpstr>Wingdings 2</vt:lpstr>
      <vt:lpstr>Office Theme</vt:lpstr>
      <vt:lpstr>ShojiVTI</vt:lpstr>
      <vt:lpstr>Median</vt:lpstr>
      <vt:lpstr>1_Median</vt:lpstr>
      <vt:lpstr>Eligibility: Notification of Free/reduced Priced meals and Certification of benefits</vt:lpstr>
      <vt:lpstr>Acronyms </vt:lpstr>
      <vt:lpstr>Today’s Agenda</vt:lpstr>
      <vt:lpstr>Eligibility Tab</vt:lpstr>
      <vt:lpstr>Income Eligibility Guidelines, Application, and Related Information</vt:lpstr>
      <vt:lpstr>PowerPoint Presentation</vt:lpstr>
      <vt:lpstr>PowerPoint Presentation</vt:lpstr>
      <vt:lpstr>PowerPoint Presentation</vt:lpstr>
      <vt:lpstr>PowerPoint Presentation</vt:lpstr>
      <vt:lpstr>Determining Eligibility</vt:lpstr>
      <vt:lpstr>Categorical Eligibility</vt:lpstr>
      <vt:lpstr> Extension of Free Meal Benefits </vt:lpstr>
      <vt:lpstr>Categorical Eligibility</vt:lpstr>
      <vt:lpstr>Application Eligibility</vt:lpstr>
      <vt:lpstr>Application Eligibility</vt:lpstr>
      <vt:lpstr>Determining Eligibility</vt:lpstr>
      <vt:lpstr>Determining Eligibility</vt:lpstr>
      <vt:lpstr>Benefit Issuance Document</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approve an income application?</dc:title>
  <dc:creator>Karen Ulrich</dc:creator>
  <cp:lastModifiedBy>Shannon Magill</cp:lastModifiedBy>
  <cp:revision>58</cp:revision>
  <cp:lastPrinted>2023-09-18T16:34:52Z</cp:lastPrinted>
  <dcterms:created xsi:type="dcterms:W3CDTF">2022-03-01T17:59:12Z</dcterms:created>
  <dcterms:modified xsi:type="dcterms:W3CDTF">2023-09-19T11:07:47Z</dcterms:modified>
</cp:coreProperties>
</file>