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57" r:id="rId4"/>
  </p:sldMasterIdLst>
  <p:notesMasterIdLst>
    <p:notesMasterId r:id="rId25"/>
  </p:notesMasterIdLst>
  <p:sldIdLst>
    <p:sldId id="1538" r:id="rId5"/>
    <p:sldId id="1564" r:id="rId6"/>
    <p:sldId id="1565" r:id="rId7"/>
    <p:sldId id="266" r:id="rId8"/>
    <p:sldId id="1573" r:id="rId9"/>
    <p:sldId id="1569" r:id="rId10"/>
    <p:sldId id="1570" r:id="rId11"/>
    <p:sldId id="1568" r:id="rId12"/>
    <p:sldId id="258" r:id="rId13"/>
    <p:sldId id="1559" r:id="rId14"/>
    <p:sldId id="1539" r:id="rId15"/>
    <p:sldId id="1548" r:id="rId16"/>
    <p:sldId id="1553" r:id="rId17"/>
    <p:sldId id="1556" r:id="rId18"/>
    <p:sldId id="1544" r:id="rId19"/>
    <p:sldId id="1579" r:id="rId20"/>
    <p:sldId id="1561" r:id="rId21"/>
    <p:sldId id="1535" r:id="rId22"/>
    <p:sldId id="1578" r:id="rId23"/>
    <p:sldId id="157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Oliver" initials="KO" lastIdx="1" clrIdx="0">
    <p:extLst>
      <p:ext uri="{19B8F6BF-5375-455C-9EA6-DF929625EA0E}">
        <p15:presenceInfo xmlns:p15="http://schemas.microsoft.com/office/powerpoint/2012/main" userId="S::Kathryn.Oliver@nysed.gov::a0b61479-58e1-46d7-9ef1-e1002f5a60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D0A0E-D43E-4643-A6C3-76EEC2AFBF33}" v="35" dt="2023-09-27T15:10:05.06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6" autoAdjust="0"/>
    <p:restoredTop sz="40471" autoAdjust="0"/>
  </p:normalViewPr>
  <p:slideViewPr>
    <p:cSldViewPr snapToGrid="0">
      <p:cViewPr varScale="1">
        <p:scale>
          <a:sx n="65" d="100"/>
          <a:sy n="65" d="100"/>
        </p:scale>
        <p:origin x="181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2D285-1F7E-4F30-96E4-7B1DD98F3D1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411D0CF-E309-499C-B0FA-45DC88EDA04F}">
      <dgm:prSet/>
      <dgm:spPr/>
      <dgm:t>
        <a:bodyPr/>
        <a:lstStyle/>
        <a:p>
          <a:r>
            <a:rPr lang="en-US"/>
            <a:t>CEP- Community Eligibility Provision</a:t>
          </a:r>
        </a:p>
      </dgm:t>
    </dgm:pt>
    <dgm:pt modelId="{3BCF94B7-C726-4DF0-AFDA-A6E581A929A2}" type="parTrans" cxnId="{34D9AC91-216E-41D2-8E14-2E8809FCEB5B}">
      <dgm:prSet/>
      <dgm:spPr/>
      <dgm:t>
        <a:bodyPr/>
        <a:lstStyle/>
        <a:p>
          <a:endParaRPr lang="en-US"/>
        </a:p>
      </dgm:t>
    </dgm:pt>
    <dgm:pt modelId="{4227C562-0447-4E5F-8414-D824FFCB94D7}" type="sibTrans" cxnId="{34D9AC91-216E-41D2-8E14-2E8809FCEB5B}">
      <dgm:prSet/>
      <dgm:spPr/>
      <dgm:t>
        <a:bodyPr/>
        <a:lstStyle/>
        <a:p>
          <a:endParaRPr lang="en-US"/>
        </a:p>
      </dgm:t>
    </dgm:pt>
    <dgm:pt modelId="{6A48792C-48FF-4C15-885F-2F73138712B2}">
      <dgm:prSet/>
      <dgm:spPr/>
      <dgm:t>
        <a:bodyPr/>
        <a:lstStyle/>
        <a:p>
          <a:r>
            <a:rPr lang="en-US"/>
            <a:t>SFA- School Food Authority (school district)</a:t>
          </a:r>
        </a:p>
      </dgm:t>
    </dgm:pt>
    <dgm:pt modelId="{A5DAA6F2-4511-4A1C-8961-17D82F6C6340}" type="parTrans" cxnId="{71E2F867-5661-4D6D-AC5C-8C45ABA83E1C}">
      <dgm:prSet/>
      <dgm:spPr/>
      <dgm:t>
        <a:bodyPr/>
        <a:lstStyle/>
        <a:p>
          <a:endParaRPr lang="en-US"/>
        </a:p>
      </dgm:t>
    </dgm:pt>
    <dgm:pt modelId="{A4A31BE8-929C-46A5-9548-A5CA5109E9F5}" type="sibTrans" cxnId="{71E2F867-5661-4D6D-AC5C-8C45ABA83E1C}">
      <dgm:prSet/>
      <dgm:spPr/>
      <dgm:t>
        <a:bodyPr/>
        <a:lstStyle/>
        <a:p>
          <a:endParaRPr lang="en-US"/>
        </a:p>
      </dgm:t>
    </dgm:pt>
    <dgm:pt modelId="{8A873375-D01A-4FE3-8D80-1692C84165BD}">
      <dgm:prSet/>
      <dgm:spPr/>
      <dgm:t>
        <a:bodyPr/>
        <a:lstStyle/>
        <a:p>
          <a:r>
            <a:rPr lang="en-US"/>
            <a:t>RA- Recipient Agency (school building)</a:t>
          </a:r>
        </a:p>
      </dgm:t>
    </dgm:pt>
    <dgm:pt modelId="{EEF0F02D-0657-42B0-8DA5-28723E147CA0}" type="parTrans" cxnId="{F6B0B417-471C-4811-8C0F-BC1A46F4AD86}">
      <dgm:prSet/>
      <dgm:spPr/>
      <dgm:t>
        <a:bodyPr/>
        <a:lstStyle/>
        <a:p>
          <a:endParaRPr lang="en-US"/>
        </a:p>
      </dgm:t>
    </dgm:pt>
    <dgm:pt modelId="{46AF6DA1-B2DD-465B-B328-AC648F0661FE}" type="sibTrans" cxnId="{F6B0B417-471C-4811-8C0F-BC1A46F4AD86}">
      <dgm:prSet/>
      <dgm:spPr/>
      <dgm:t>
        <a:bodyPr/>
        <a:lstStyle/>
        <a:p>
          <a:endParaRPr lang="en-US"/>
        </a:p>
      </dgm:t>
    </dgm:pt>
    <dgm:pt modelId="{E7DDE41C-24E9-4CAE-A4A8-B38026F22529}">
      <dgm:prSet/>
      <dgm:spPr/>
      <dgm:t>
        <a:bodyPr/>
        <a:lstStyle/>
        <a:p>
          <a:r>
            <a:rPr lang="en-US"/>
            <a:t>ISP- Identified Student Percentage</a:t>
          </a:r>
        </a:p>
      </dgm:t>
    </dgm:pt>
    <dgm:pt modelId="{7B8EB462-FF62-48B8-BEAB-3205F9176E2D}" type="parTrans" cxnId="{8B3F5A54-13CB-48F8-B6A8-5324808B74E2}">
      <dgm:prSet/>
      <dgm:spPr/>
      <dgm:t>
        <a:bodyPr/>
        <a:lstStyle/>
        <a:p>
          <a:endParaRPr lang="en-US"/>
        </a:p>
      </dgm:t>
    </dgm:pt>
    <dgm:pt modelId="{01D0B6B8-E4AE-4998-9ACC-0BCEF1C6D83F}" type="sibTrans" cxnId="{8B3F5A54-13CB-48F8-B6A8-5324808B74E2}">
      <dgm:prSet/>
      <dgm:spPr/>
      <dgm:t>
        <a:bodyPr/>
        <a:lstStyle/>
        <a:p>
          <a:endParaRPr lang="en-US"/>
        </a:p>
      </dgm:t>
    </dgm:pt>
    <dgm:pt modelId="{FA36729F-A98A-4AF2-935A-574A160C8B14}">
      <dgm:prSet/>
      <dgm:spPr/>
      <dgm:t>
        <a:bodyPr/>
        <a:lstStyle/>
        <a:p>
          <a:r>
            <a:rPr lang="en-US"/>
            <a:t>SNAP- Supplemental Nutrition Assistance Program</a:t>
          </a:r>
        </a:p>
      </dgm:t>
    </dgm:pt>
    <dgm:pt modelId="{9DFF1AD2-3E2F-4E88-B263-0EBF89D58B8B}" type="parTrans" cxnId="{A99C8BDD-C5ED-4DA2-8CB2-9BF44D01D907}">
      <dgm:prSet/>
      <dgm:spPr/>
      <dgm:t>
        <a:bodyPr/>
        <a:lstStyle/>
        <a:p>
          <a:endParaRPr lang="en-US"/>
        </a:p>
      </dgm:t>
    </dgm:pt>
    <dgm:pt modelId="{CA70B7B2-BB6C-4FD2-8CF3-4D5761118B8B}" type="sibTrans" cxnId="{A99C8BDD-C5ED-4DA2-8CB2-9BF44D01D907}">
      <dgm:prSet/>
      <dgm:spPr/>
      <dgm:t>
        <a:bodyPr/>
        <a:lstStyle/>
        <a:p>
          <a:endParaRPr lang="en-US"/>
        </a:p>
      </dgm:t>
    </dgm:pt>
    <dgm:pt modelId="{49633B81-DB84-403F-8628-3E0BC61CFAEC}">
      <dgm:prSet/>
      <dgm:spPr/>
      <dgm:t>
        <a:bodyPr/>
        <a:lstStyle/>
        <a:p>
          <a:r>
            <a:rPr lang="en-US"/>
            <a:t>DCMP- Direct Certification Matching Process</a:t>
          </a:r>
        </a:p>
      </dgm:t>
    </dgm:pt>
    <dgm:pt modelId="{8CE5501F-D543-45D7-A180-2F78387FD0A9}" type="parTrans" cxnId="{C846F8CC-BF09-46E0-B643-DD16A220C574}">
      <dgm:prSet/>
      <dgm:spPr/>
      <dgm:t>
        <a:bodyPr/>
        <a:lstStyle/>
        <a:p>
          <a:endParaRPr lang="en-US"/>
        </a:p>
      </dgm:t>
    </dgm:pt>
    <dgm:pt modelId="{F31B9CFF-4088-4302-A7EC-22D2C25BBBFA}" type="sibTrans" cxnId="{C846F8CC-BF09-46E0-B643-DD16A220C574}">
      <dgm:prSet/>
      <dgm:spPr/>
      <dgm:t>
        <a:bodyPr/>
        <a:lstStyle/>
        <a:p>
          <a:endParaRPr lang="en-US"/>
        </a:p>
      </dgm:t>
    </dgm:pt>
    <dgm:pt modelId="{292EB98A-B418-4416-86C7-18C669A6EE23}" type="pres">
      <dgm:prSet presAssocID="{AF42D285-1F7E-4F30-96E4-7B1DD98F3D12}" presName="vert0" presStyleCnt="0">
        <dgm:presLayoutVars>
          <dgm:dir/>
          <dgm:animOne val="branch"/>
          <dgm:animLvl val="lvl"/>
        </dgm:presLayoutVars>
      </dgm:prSet>
      <dgm:spPr/>
    </dgm:pt>
    <dgm:pt modelId="{6B1BA67C-4122-49F9-A666-73B235F21ADF}" type="pres">
      <dgm:prSet presAssocID="{F411D0CF-E309-499C-B0FA-45DC88EDA04F}" presName="thickLine" presStyleLbl="alignNode1" presStyleIdx="0" presStyleCnt="6"/>
      <dgm:spPr/>
    </dgm:pt>
    <dgm:pt modelId="{DFD2362C-7608-4F4E-AEA7-94370E7A66B8}" type="pres">
      <dgm:prSet presAssocID="{F411D0CF-E309-499C-B0FA-45DC88EDA04F}" presName="horz1" presStyleCnt="0"/>
      <dgm:spPr/>
    </dgm:pt>
    <dgm:pt modelId="{DAFA89FF-9A0B-4580-81F4-3284BF682895}" type="pres">
      <dgm:prSet presAssocID="{F411D0CF-E309-499C-B0FA-45DC88EDA04F}" presName="tx1" presStyleLbl="revTx" presStyleIdx="0" presStyleCnt="6"/>
      <dgm:spPr/>
    </dgm:pt>
    <dgm:pt modelId="{1F22E058-7FAD-4F5F-BF37-056A42A26B6E}" type="pres">
      <dgm:prSet presAssocID="{F411D0CF-E309-499C-B0FA-45DC88EDA04F}" presName="vert1" presStyleCnt="0"/>
      <dgm:spPr/>
    </dgm:pt>
    <dgm:pt modelId="{CE026942-793A-4D93-A3A2-C1A6AC68BF1A}" type="pres">
      <dgm:prSet presAssocID="{6A48792C-48FF-4C15-885F-2F73138712B2}" presName="thickLine" presStyleLbl="alignNode1" presStyleIdx="1" presStyleCnt="6"/>
      <dgm:spPr/>
    </dgm:pt>
    <dgm:pt modelId="{C3CAFF48-876B-43C3-BC0D-7AAC23F8D2C5}" type="pres">
      <dgm:prSet presAssocID="{6A48792C-48FF-4C15-885F-2F73138712B2}" presName="horz1" presStyleCnt="0"/>
      <dgm:spPr/>
    </dgm:pt>
    <dgm:pt modelId="{C5EEA3E7-B0BA-4796-985D-26A00D8C6CA4}" type="pres">
      <dgm:prSet presAssocID="{6A48792C-48FF-4C15-885F-2F73138712B2}" presName="tx1" presStyleLbl="revTx" presStyleIdx="1" presStyleCnt="6"/>
      <dgm:spPr/>
    </dgm:pt>
    <dgm:pt modelId="{C1A972AD-F564-4051-BA84-255AA7132271}" type="pres">
      <dgm:prSet presAssocID="{6A48792C-48FF-4C15-885F-2F73138712B2}" presName="vert1" presStyleCnt="0"/>
      <dgm:spPr/>
    </dgm:pt>
    <dgm:pt modelId="{34FFD62D-7BD5-4879-910E-5F1D31426022}" type="pres">
      <dgm:prSet presAssocID="{8A873375-D01A-4FE3-8D80-1692C84165BD}" presName="thickLine" presStyleLbl="alignNode1" presStyleIdx="2" presStyleCnt="6"/>
      <dgm:spPr/>
    </dgm:pt>
    <dgm:pt modelId="{619FBD3A-BAE6-4FB6-8385-CA0E53F64157}" type="pres">
      <dgm:prSet presAssocID="{8A873375-D01A-4FE3-8D80-1692C84165BD}" presName="horz1" presStyleCnt="0"/>
      <dgm:spPr/>
    </dgm:pt>
    <dgm:pt modelId="{F5D1724F-BE9C-4FA2-AFF4-77154A3D9B71}" type="pres">
      <dgm:prSet presAssocID="{8A873375-D01A-4FE3-8D80-1692C84165BD}" presName="tx1" presStyleLbl="revTx" presStyleIdx="2" presStyleCnt="6"/>
      <dgm:spPr/>
    </dgm:pt>
    <dgm:pt modelId="{5EF07509-3585-4765-ACE5-7811FC02E9FD}" type="pres">
      <dgm:prSet presAssocID="{8A873375-D01A-4FE3-8D80-1692C84165BD}" presName="vert1" presStyleCnt="0"/>
      <dgm:spPr/>
    </dgm:pt>
    <dgm:pt modelId="{58DA1CD1-5E3D-4E1B-8B09-9A1F92015BBE}" type="pres">
      <dgm:prSet presAssocID="{E7DDE41C-24E9-4CAE-A4A8-B38026F22529}" presName="thickLine" presStyleLbl="alignNode1" presStyleIdx="3" presStyleCnt="6"/>
      <dgm:spPr/>
    </dgm:pt>
    <dgm:pt modelId="{976CD469-FE45-498D-9636-F60B2A23344D}" type="pres">
      <dgm:prSet presAssocID="{E7DDE41C-24E9-4CAE-A4A8-B38026F22529}" presName="horz1" presStyleCnt="0"/>
      <dgm:spPr/>
    </dgm:pt>
    <dgm:pt modelId="{DAD5EC42-0BE1-4335-9AE1-05D53E6B6466}" type="pres">
      <dgm:prSet presAssocID="{E7DDE41C-24E9-4CAE-A4A8-B38026F22529}" presName="tx1" presStyleLbl="revTx" presStyleIdx="3" presStyleCnt="6"/>
      <dgm:spPr/>
    </dgm:pt>
    <dgm:pt modelId="{B66A3235-561F-44CC-9EE4-75EA7C733BF9}" type="pres">
      <dgm:prSet presAssocID="{E7DDE41C-24E9-4CAE-A4A8-B38026F22529}" presName="vert1" presStyleCnt="0"/>
      <dgm:spPr/>
    </dgm:pt>
    <dgm:pt modelId="{4FFA3E54-3641-4375-9387-957FCE7EC93E}" type="pres">
      <dgm:prSet presAssocID="{FA36729F-A98A-4AF2-935A-574A160C8B14}" presName="thickLine" presStyleLbl="alignNode1" presStyleIdx="4" presStyleCnt="6"/>
      <dgm:spPr/>
    </dgm:pt>
    <dgm:pt modelId="{6FBC6E03-7352-4DF3-A4AF-401B1C59A3F3}" type="pres">
      <dgm:prSet presAssocID="{FA36729F-A98A-4AF2-935A-574A160C8B14}" presName="horz1" presStyleCnt="0"/>
      <dgm:spPr/>
    </dgm:pt>
    <dgm:pt modelId="{A47CC4BB-E8FA-4E07-9ED9-75EC5A073BE9}" type="pres">
      <dgm:prSet presAssocID="{FA36729F-A98A-4AF2-935A-574A160C8B14}" presName="tx1" presStyleLbl="revTx" presStyleIdx="4" presStyleCnt="6"/>
      <dgm:spPr/>
    </dgm:pt>
    <dgm:pt modelId="{232B9D4F-102C-4F14-9C8F-D4E026E717C3}" type="pres">
      <dgm:prSet presAssocID="{FA36729F-A98A-4AF2-935A-574A160C8B14}" presName="vert1" presStyleCnt="0"/>
      <dgm:spPr/>
    </dgm:pt>
    <dgm:pt modelId="{ABB8F69B-949F-492C-B45D-42F6FC842D19}" type="pres">
      <dgm:prSet presAssocID="{49633B81-DB84-403F-8628-3E0BC61CFAEC}" presName="thickLine" presStyleLbl="alignNode1" presStyleIdx="5" presStyleCnt="6"/>
      <dgm:spPr/>
    </dgm:pt>
    <dgm:pt modelId="{8F12A08D-63F3-41FA-B47C-B397AE6FA74A}" type="pres">
      <dgm:prSet presAssocID="{49633B81-DB84-403F-8628-3E0BC61CFAEC}" presName="horz1" presStyleCnt="0"/>
      <dgm:spPr/>
    </dgm:pt>
    <dgm:pt modelId="{CCA2E240-5586-4B80-B78B-D03EB9F45A0D}" type="pres">
      <dgm:prSet presAssocID="{49633B81-DB84-403F-8628-3E0BC61CFAEC}" presName="tx1" presStyleLbl="revTx" presStyleIdx="5" presStyleCnt="6"/>
      <dgm:spPr/>
    </dgm:pt>
    <dgm:pt modelId="{81875B97-8931-4802-851D-C39D56C55462}" type="pres">
      <dgm:prSet presAssocID="{49633B81-DB84-403F-8628-3E0BC61CFAEC}" presName="vert1" presStyleCnt="0"/>
      <dgm:spPr/>
    </dgm:pt>
  </dgm:ptLst>
  <dgm:cxnLst>
    <dgm:cxn modelId="{F6B0B417-471C-4811-8C0F-BC1A46F4AD86}" srcId="{AF42D285-1F7E-4F30-96E4-7B1DD98F3D12}" destId="{8A873375-D01A-4FE3-8D80-1692C84165BD}" srcOrd="2" destOrd="0" parTransId="{EEF0F02D-0657-42B0-8DA5-28723E147CA0}" sibTransId="{46AF6DA1-B2DD-465B-B328-AC648F0661FE}"/>
    <dgm:cxn modelId="{0D726B27-0847-4D02-B323-7F92884B5753}" type="presOf" srcId="{FA36729F-A98A-4AF2-935A-574A160C8B14}" destId="{A47CC4BB-E8FA-4E07-9ED9-75EC5A073BE9}" srcOrd="0" destOrd="0" presId="urn:microsoft.com/office/officeart/2008/layout/LinedList"/>
    <dgm:cxn modelId="{2B40792A-5F03-422A-83C9-B8570F6E7CDE}" type="presOf" srcId="{F411D0CF-E309-499C-B0FA-45DC88EDA04F}" destId="{DAFA89FF-9A0B-4580-81F4-3284BF682895}" srcOrd="0" destOrd="0" presId="urn:microsoft.com/office/officeart/2008/layout/LinedList"/>
    <dgm:cxn modelId="{806DF02C-DC08-4725-9D5E-E3C3B1840ABC}" type="presOf" srcId="{49633B81-DB84-403F-8628-3E0BC61CFAEC}" destId="{CCA2E240-5586-4B80-B78B-D03EB9F45A0D}" srcOrd="0" destOrd="0" presId="urn:microsoft.com/office/officeart/2008/layout/LinedList"/>
    <dgm:cxn modelId="{71E2F867-5661-4D6D-AC5C-8C45ABA83E1C}" srcId="{AF42D285-1F7E-4F30-96E4-7B1DD98F3D12}" destId="{6A48792C-48FF-4C15-885F-2F73138712B2}" srcOrd="1" destOrd="0" parTransId="{A5DAA6F2-4511-4A1C-8961-17D82F6C6340}" sibTransId="{A4A31BE8-929C-46A5-9548-A5CA5109E9F5}"/>
    <dgm:cxn modelId="{9C1F4770-1BB0-49AA-9342-E5DCCD6F4899}" type="presOf" srcId="{AF42D285-1F7E-4F30-96E4-7B1DD98F3D12}" destId="{292EB98A-B418-4416-86C7-18C669A6EE23}" srcOrd="0" destOrd="0" presId="urn:microsoft.com/office/officeart/2008/layout/LinedList"/>
    <dgm:cxn modelId="{D774FF51-29B5-41A3-9727-D60DFEE3A16D}" type="presOf" srcId="{E7DDE41C-24E9-4CAE-A4A8-B38026F22529}" destId="{DAD5EC42-0BE1-4335-9AE1-05D53E6B6466}" srcOrd="0" destOrd="0" presId="urn:microsoft.com/office/officeart/2008/layout/LinedList"/>
    <dgm:cxn modelId="{8B3F5A54-13CB-48F8-B6A8-5324808B74E2}" srcId="{AF42D285-1F7E-4F30-96E4-7B1DD98F3D12}" destId="{E7DDE41C-24E9-4CAE-A4A8-B38026F22529}" srcOrd="3" destOrd="0" parTransId="{7B8EB462-FF62-48B8-BEAB-3205F9176E2D}" sibTransId="{01D0B6B8-E4AE-4998-9ACC-0BCEF1C6D83F}"/>
    <dgm:cxn modelId="{FD684356-99C0-4D2A-AE5F-4BD4D0B5313F}" type="presOf" srcId="{6A48792C-48FF-4C15-885F-2F73138712B2}" destId="{C5EEA3E7-B0BA-4796-985D-26A00D8C6CA4}" srcOrd="0" destOrd="0" presId="urn:microsoft.com/office/officeart/2008/layout/LinedList"/>
    <dgm:cxn modelId="{34D9AC91-216E-41D2-8E14-2E8809FCEB5B}" srcId="{AF42D285-1F7E-4F30-96E4-7B1DD98F3D12}" destId="{F411D0CF-E309-499C-B0FA-45DC88EDA04F}" srcOrd="0" destOrd="0" parTransId="{3BCF94B7-C726-4DF0-AFDA-A6E581A929A2}" sibTransId="{4227C562-0447-4E5F-8414-D824FFCB94D7}"/>
    <dgm:cxn modelId="{C846F8CC-BF09-46E0-B643-DD16A220C574}" srcId="{AF42D285-1F7E-4F30-96E4-7B1DD98F3D12}" destId="{49633B81-DB84-403F-8628-3E0BC61CFAEC}" srcOrd="5" destOrd="0" parTransId="{8CE5501F-D543-45D7-A180-2F78387FD0A9}" sibTransId="{F31B9CFF-4088-4302-A7EC-22D2C25BBBFA}"/>
    <dgm:cxn modelId="{A99C8BDD-C5ED-4DA2-8CB2-9BF44D01D907}" srcId="{AF42D285-1F7E-4F30-96E4-7B1DD98F3D12}" destId="{FA36729F-A98A-4AF2-935A-574A160C8B14}" srcOrd="4" destOrd="0" parTransId="{9DFF1AD2-3E2F-4E88-B263-0EBF89D58B8B}" sibTransId="{CA70B7B2-BB6C-4FD2-8CF3-4D5761118B8B}"/>
    <dgm:cxn modelId="{FFBD87ED-468C-45FA-8237-9E1D9F7EC4D2}" type="presOf" srcId="{8A873375-D01A-4FE3-8D80-1692C84165BD}" destId="{F5D1724F-BE9C-4FA2-AFF4-77154A3D9B71}" srcOrd="0" destOrd="0" presId="urn:microsoft.com/office/officeart/2008/layout/LinedList"/>
    <dgm:cxn modelId="{9DC8CDDB-56DD-45A3-B106-9E29501FDA2C}" type="presParOf" srcId="{292EB98A-B418-4416-86C7-18C669A6EE23}" destId="{6B1BA67C-4122-49F9-A666-73B235F21ADF}" srcOrd="0" destOrd="0" presId="urn:microsoft.com/office/officeart/2008/layout/LinedList"/>
    <dgm:cxn modelId="{C0A705D4-3352-4F1E-9AAA-EEAB26535587}" type="presParOf" srcId="{292EB98A-B418-4416-86C7-18C669A6EE23}" destId="{DFD2362C-7608-4F4E-AEA7-94370E7A66B8}" srcOrd="1" destOrd="0" presId="urn:microsoft.com/office/officeart/2008/layout/LinedList"/>
    <dgm:cxn modelId="{B8B1417C-DC94-407B-825C-208414298436}" type="presParOf" srcId="{DFD2362C-7608-4F4E-AEA7-94370E7A66B8}" destId="{DAFA89FF-9A0B-4580-81F4-3284BF682895}" srcOrd="0" destOrd="0" presId="urn:microsoft.com/office/officeart/2008/layout/LinedList"/>
    <dgm:cxn modelId="{C18635FC-2734-4B84-9D3C-CACF7F3EA73C}" type="presParOf" srcId="{DFD2362C-7608-4F4E-AEA7-94370E7A66B8}" destId="{1F22E058-7FAD-4F5F-BF37-056A42A26B6E}" srcOrd="1" destOrd="0" presId="urn:microsoft.com/office/officeart/2008/layout/LinedList"/>
    <dgm:cxn modelId="{DE0646B4-6892-4234-B22E-49388A8F4917}" type="presParOf" srcId="{292EB98A-B418-4416-86C7-18C669A6EE23}" destId="{CE026942-793A-4D93-A3A2-C1A6AC68BF1A}" srcOrd="2" destOrd="0" presId="urn:microsoft.com/office/officeart/2008/layout/LinedList"/>
    <dgm:cxn modelId="{9AABD416-CD07-445D-B0CF-E60F67725169}" type="presParOf" srcId="{292EB98A-B418-4416-86C7-18C669A6EE23}" destId="{C3CAFF48-876B-43C3-BC0D-7AAC23F8D2C5}" srcOrd="3" destOrd="0" presId="urn:microsoft.com/office/officeart/2008/layout/LinedList"/>
    <dgm:cxn modelId="{FED153B5-DE9B-4A5F-A8DB-EB04E8234FBA}" type="presParOf" srcId="{C3CAFF48-876B-43C3-BC0D-7AAC23F8D2C5}" destId="{C5EEA3E7-B0BA-4796-985D-26A00D8C6CA4}" srcOrd="0" destOrd="0" presId="urn:microsoft.com/office/officeart/2008/layout/LinedList"/>
    <dgm:cxn modelId="{0DECDE40-B268-4AB0-9FFB-ED8494F2324F}" type="presParOf" srcId="{C3CAFF48-876B-43C3-BC0D-7AAC23F8D2C5}" destId="{C1A972AD-F564-4051-BA84-255AA7132271}" srcOrd="1" destOrd="0" presId="urn:microsoft.com/office/officeart/2008/layout/LinedList"/>
    <dgm:cxn modelId="{AC0768E0-0137-43FE-BB9B-45437909DB2C}" type="presParOf" srcId="{292EB98A-B418-4416-86C7-18C669A6EE23}" destId="{34FFD62D-7BD5-4879-910E-5F1D31426022}" srcOrd="4" destOrd="0" presId="urn:microsoft.com/office/officeart/2008/layout/LinedList"/>
    <dgm:cxn modelId="{893BF6B4-01F9-4FFC-8A14-B6142A366922}" type="presParOf" srcId="{292EB98A-B418-4416-86C7-18C669A6EE23}" destId="{619FBD3A-BAE6-4FB6-8385-CA0E53F64157}" srcOrd="5" destOrd="0" presId="urn:microsoft.com/office/officeart/2008/layout/LinedList"/>
    <dgm:cxn modelId="{6BFBCD79-5EB8-49B6-963A-F51C8C568662}" type="presParOf" srcId="{619FBD3A-BAE6-4FB6-8385-CA0E53F64157}" destId="{F5D1724F-BE9C-4FA2-AFF4-77154A3D9B71}" srcOrd="0" destOrd="0" presId="urn:microsoft.com/office/officeart/2008/layout/LinedList"/>
    <dgm:cxn modelId="{3017F4CB-84C5-4A2E-8B02-E3A2FEFF8828}" type="presParOf" srcId="{619FBD3A-BAE6-4FB6-8385-CA0E53F64157}" destId="{5EF07509-3585-4765-ACE5-7811FC02E9FD}" srcOrd="1" destOrd="0" presId="urn:microsoft.com/office/officeart/2008/layout/LinedList"/>
    <dgm:cxn modelId="{E728BADB-C4F5-4B29-B937-712D1D2D4548}" type="presParOf" srcId="{292EB98A-B418-4416-86C7-18C669A6EE23}" destId="{58DA1CD1-5E3D-4E1B-8B09-9A1F92015BBE}" srcOrd="6" destOrd="0" presId="urn:microsoft.com/office/officeart/2008/layout/LinedList"/>
    <dgm:cxn modelId="{F9DAC770-72B3-40A9-9A37-A84607F29DDE}" type="presParOf" srcId="{292EB98A-B418-4416-86C7-18C669A6EE23}" destId="{976CD469-FE45-498D-9636-F60B2A23344D}" srcOrd="7" destOrd="0" presId="urn:microsoft.com/office/officeart/2008/layout/LinedList"/>
    <dgm:cxn modelId="{29D89670-6E81-4DBC-8E7E-8E2EFE8C2B0A}" type="presParOf" srcId="{976CD469-FE45-498D-9636-F60B2A23344D}" destId="{DAD5EC42-0BE1-4335-9AE1-05D53E6B6466}" srcOrd="0" destOrd="0" presId="urn:microsoft.com/office/officeart/2008/layout/LinedList"/>
    <dgm:cxn modelId="{3DF24571-E4C2-433D-8F60-B501C35C817F}" type="presParOf" srcId="{976CD469-FE45-498D-9636-F60B2A23344D}" destId="{B66A3235-561F-44CC-9EE4-75EA7C733BF9}" srcOrd="1" destOrd="0" presId="urn:microsoft.com/office/officeart/2008/layout/LinedList"/>
    <dgm:cxn modelId="{D04D47BF-E092-4915-9F69-0D2A61F4364C}" type="presParOf" srcId="{292EB98A-B418-4416-86C7-18C669A6EE23}" destId="{4FFA3E54-3641-4375-9387-957FCE7EC93E}" srcOrd="8" destOrd="0" presId="urn:microsoft.com/office/officeart/2008/layout/LinedList"/>
    <dgm:cxn modelId="{99E56E11-F544-4994-A4F7-59E138D4AEAD}" type="presParOf" srcId="{292EB98A-B418-4416-86C7-18C669A6EE23}" destId="{6FBC6E03-7352-4DF3-A4AF-401B1C59A3F3}" srcOrd="9" destOrd="0" presId="urn:microsoft.com/office/officeart/2008/layout/LinedList"/>
    <dgm:cxn modelId="{BD23F03C-0E9A-45E0-A7AE-71268883A3A0}" type="presParOf" srcId="{6FBC6E03-7352-4DF3-A4AF-401B1C59A3F3}" destId="{A47CC4BB-E8FA-4E07-9ED9-75EC5A073BE9}" srcOrd="0" destOrd="0" presId="urn:microsoft.com/office/officeart/2008/layout/LinedList"/>
    <dgm:cxn modelId="{8B657F34-3A49-498A-9B71-1C8EA9C87D4A}" type="presParOf" srcId="{6FBC6E03-7352-4DF3-A4AF-401B1C59A3F3}" destId="{232B9D4F-102C-4F14-9C8F-D4E026E717C3}" srcOrd="1" destOrd="0" presId="urn:microsoft.com/office/officeart/2008/layout/LinedList"/>
    <dgm:cxn modelId="{887B641D-65E2-4168-824B-E90C8E5CFF41}" type="presParOf" srcId="{292EB98A-B418-4416-86C7-18C669A6EE23}" destId="{ABB8F69B-949F-492C-B45D-42F6FC842D19}" srcOrd="10" destOrd="0" presId="urn:microsoft.com/office/officeart/2008/layout/LinedList"/>
    <dgm:cxn modelId="{2325A4E7-D4D0-45D0-BA59-A4BF17725C08}" type="presParOf" srcId="{292EB98A-B418-4416-86C7-18C669A6EE23}" destId="{8F12A08D-63F3-41FA-B47C-B397AE6FA74A}" srcOrd="11" destOrd="0" presId="urn:microsoft.com/office/officeart/2008/layout/LinedList"/>
    <dgm:cxn modelId="{5339788C-033E-4D22-A98F-4DD6E109A6D4}" type="presParOf" srcId="{8F12A08D-63F3-41FA-B47C-B397AE6FA74A}" destId="{CCA2E240-5586-4B80-B78B-D03EB9F45A0D}" srcOrd="0" destOrd="0" presId="urn:microsoft.com/office/officeart/2008/layout/LinedList"/>
    <dgm:cxn modelId="{2C5279C4-9290-4583-9203-D6AB1511FD2F}" type="presParOf" srcId="{8F12A08D-63F3-41FA-B47C-B397AE6FA74A}" destId="{81875B97-8931-4802-851D-C39D56C5546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FDBAC-6CFD-45EF-8B09-2CE912D8F2F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5FE72758-D722-4152-B38F-B8C06EC8A17D}">
      <dgm:prSet custT="1"/>
      <dgm:spPr/>
      <dgm:t>
        <a:bodyPr/>
        <a:lstStyle/>
        <a:p>
          <a:pPr>
            <a:lnSpc>
              <a:spcPct val="100000"/>
            </a:lnSpc>
          </a:pPr>
          <a:r>
            <a:rPr lang="en-US" sz="2400" dirty="0">
              <a:latin typeface="+mn-lt"/>
            </a:rPr>
            <a:t>Reduces Administrative Paperwork and costs</a:t>
          </a:r>
        </a:p>
      </dgm:t>
    </dgm:pt>
    <dgm:pt modelId="{B43DBC14-4223-4B23-9632-7DCA40CFD0D7}" type="parTrans" cxnId="{142E48CF-776C-4BA4-9709-4DDD041020C9}">
      <dgm:prSet/>
      <dgm:spPr/>
      <dgm:t>
        <a:bodyPr/>
        <a:lstStyle/>
        <a:p>
          <a:endParaRPr lang="en-US"/>
        </a:p>
      </dgm:t>
    </dgm:pt>
    <dgm:pt modelId="{D6F952EB-82C2-48EE-A94B-0B064EABEC02}" type="sibTrans" cxnId="{142E48CF-776C-4BA4-9709-4DDD041020C9}">
      <dgm:prSet/>
      <dgm:spPr/>
      <dgm:t>
        <a:bodyPr/>
        <a:lstStyle/>
        <a:p>
          <a:endParaRPr lang="en-US"/>
        </a:p>
      </dgm:t>
    </dgm:pt>
    <dgm:pt modelId="{4D009AFF-61A1-43FB-9A04-3D895E5EBADF}">
      <dgm:prSet custT="1"/>
      <dgm:spPr/>
      <dgm:t>
        <a:bodyPr/>
        <a:lstStyle/>
        <a:p>
          <a:pPr>
            <a:lnSpc>
              <a:spcPct val="100000"/>
            </a:lnSpc>
          </a:pPr>
          <a:r>
            <a:rPr lang="en-US" sz="2400" dirty="0">
              <a:latin typeface="+mn-lt"/>
            </a:rPr>
            <a:t>No school meal income applications</a:t>
          </a:r>
        </a:p>
      </dgm:t>
    </dgm:pt>
    <dgm:pt modelId="{B53589BE-268C-4A79-8656-B04CD5436F04}" type="parTrans" cxnId="{12AB0DC1-FE94-402E-AE7C-D3294481BB51}">
      <dgm:prSet/>
      <dgm:spPr/>
      <dgm:t>
        <a:bodyPr/>
        <a:lstStyle/>
        <a:p>
          <a:endParaRPr lang="en-US"/>
        </a:p>
      </dgm:t>
    </dgm:pt>
    <dgm:pt modelId="{F71F85FC-6D57-467A-B561-C7CC96A77FEC}" type="sibTrans" cxnId="{12AB0DC1-FE94-402E-AE7C-D3294481BB51}">
      <dgm:prSet/>
      <dgm:spPr/>
      <dgm:t>
        <a:bodyPr/>
        <a:lstStyle/>
        <a:p>
          <a:endParaRPr lang="en-US"/>
        </a:p>
      </dgm:t>
    </dgm:pt>
    <dgm:pt modelId="{47764769-2C08-44AB-9DC9-DEE45CB9D269}">
      <dgm:prSet custT="1"/>
      <dgm:spPr/>
      <dgm:t>
        <a:bodyPr/>
        <a:lstStyle/>
        <a:p>
          <a:pPr>
            <a:lnSpc>
              <a:spcPct val="100000"/>
            </a:lnSpc>
          </a:pPr>
          <a:r>
            <a:rPr lang="en-US" sz="2400" dirty="0">
              <a:latin typeface="+mn-lt"/>
            </a:rPr>
            <a:t>Increases School Meal Participation</a:t>
          </a:r>
        </a:p>
      </dgm:t>
    </dgm:pt>
    <dgm:pt modelId="{92B2F172-12D3-4350-886A-3D05834EB5D4}" type="parTrans" cxnId="{1D54FC73-0774-4EB6-9955-E07198E8DCC6}">
      <dgm:prSet/>
      <dgm:spPr/>
      <dgm:t>
        <a:bodyPr/>
        <a:lstStyle/>
        <a:p>
          <a:endParaRPr lang="en-US"/>
        </a:p>
      </dgm:t>
    </dgm:pt>
    <dgm:pt modelId="{94FA07A0-13FB-45A7-809A-12A69F31A503}" type="sibTrans" cxnId="{1D54FC73-0774-4EB6-9955-E07198E8DCC6}">
      <dgm:prSet/>
      <dgm:spPr/>
      <dgm:t>
        <a:bodyPr/>
        <a:lstStyle/>
        <a:p>
          <a:endParaRPr lang="en-US"/>
        </a:p>
      </dgm:t>
    </dgm:pt>
    <dgm:pt modelId="{7CF0BB66-A4B5-43C3-BD12-0C073E01E806}">
      <dgm:prSet custT="1"/>
      <dgm:spPr/>
      <dgm:t>
        <a:bodyPr/>
        <a:lstStyle/>
        <a:p>
          <a:pPr>
            <a:lnSpc>
              <a:spcPct val="100000"/>
            </a:lnSpc>
          </a:pPr>
          <a:endParaRPr lang="en-US" sz="2400">
            <a:latin typeface="+mn-lt"/>
          </a:endParaRPr>
        </a:p>
      </dgm:t>
    </dgm:pt>
    <dgm:pt modelId="{E8B3CD50-0344-4428-B02F-7AEC6E3C4DF7}" type="parTrans" cxnId="{C874D424-0FC1-441D-9F47-D617BF8D4FAA}">
      <dgm:prSet/>
      <dgm:spPr/>
      <dgm:t>
        <a:bodyPr/>
        <a:lstStyle/>
        <a:p>
          <a:endParaRPr lang="en-US"/>
        </a:p>
      </dgm:t>
    </dgm:pt>
    <dgm:pt modelId="{713BEEFC-1F12-4224-AC81-064CDF18AB09}" type="sibTrans" cxnId="{C874D424-0FC1-441D-9F47-D617BF8D4FAA}">
      <dgm:prSet/>
      <dgm:spPr/>
      <dgm:t>
        <a:bodyPr/>
        <a:lstStyle/>
        <a:p>
          <a:endParaRPr lang="en-US"/>
        </a:p>
      </dgm:t>
    </dgm:pt>
    <dgm:pt modelId="{F308963D-7102-4365-9641-3E87891C313C}">
      <dgm:prSet custT="1"/>
      <dgm:spPr/>
      <dgm:t>
        <a:bodyPr/>
        <a:lstStyle/>
        <a:p>
          <a:pPr>
            <a:lnSpc>
              <a:spcPct val="100000"/>
            </a:lnSpc>
          </a:pPr>
          <a:r>
            <a:rPr lang="en-US" sz="2400" dirty="0">
              <a:latin typeface="+mn-lt"/>
            </a:rPr>
            <a:t>Improves Efficiency</a:t>
          </a:r>
        </a:p>
      </dgm:t>
    </dgm:pt>
    <dgm:pt modelId="{026ED684-255C-42F0-A7D2-4B4B698E628B}" type="parTrans" cxnId="{54A545F5-142F-4FA0-A120-5A1E99574C5C}">
      <dgm:prSet/>
      <dgm:spPr/>
      <dgm:t>
        <a:bodyPr/>
        <a:lstStyle/>
        <a:p>
          <a:endParaRPr lang="en-US"/>
        </a:p>
      </dgm:t>
    </dgm:pt>
    <dgm:pt modelId="{315A4CCA-21B3-4F7D-B380-49B6B60EB61F}" type="sibTrans" cxnId="{54A545F5-142F-4FA0-A120-5A1E99574C5C}">
      <dgm:prSet/>
      <dgm:spPr/>
      <dgm:t>
        <a:bodyPr/>
        <a:lstStyle/>
        <a:p>
          <a:endParaRPr lang="en-US"/>
        </a:p>
      </dgm:t>
    </dgm:pt>
    <dgm:pt modelId="{AC4E44CA-7339-4055-B50B-6CC087FFD085}">
      <dgm:prSet custT="1"/>
      <dgm:spPr/>
      <dgm:t>
        <a:bodyPr/>
        <a:lstStyle/>
        <a:p>
          <a:pPr>
            <a:lnSpc>
              <a:spcPct val="100000"/>
            </a:lnSpc>
          </a:pPr>
          <a:r>
            <a:rPr lang="en-US" sz="2400" dirty="0">
              <a:latin typeface="+mn-lt"/>
            </a:rPr>
            <a:t>No income verification </a:t>
          </a:r>
        </a:p>
      </dgm:t>
    </dgm:pt>
    <dgm:pt modelId="{952C5025-C4CC-4C9C-A26F-CB1DE0F83242}" type="parTrans" cxnId="{B2DB4867-B040-4FE2-907E-351C0F43ADDF}">
      <dgm:prSet/>
      <dgm:spPr/>
      <dgm:t>
        <a:bodyPr/>
        <a:lstStyle/>
        <a:p>
          <a:endParaRPr lang="en-US"/>
        </a:p>
      </dgm:t>
    </dgm:pt>
    <dgm:pt modelId="{EA73B1B4-FB99-4C0D-B285-23DEA5B3CF65}" type="sibTrans" cxnId="{B2DB4867-B040-4FE2-907E-351C0F43ADDF}">
      <dgm:prSet/>
      <dgm:spPr/>
      <dgm:t>
        <a:bodyPr/>
        <a:lstStyle/>
        <a:p>
          <a:endParaRPr lang="en-US"/>
        </a:p>
      </dgm:t>
    </dgm:pt>
    <dgm:pt modelId="{EF5F7B2D-476E-462C-B5AE-7DA47FFC8C7B}">
      <dgm:prSet custT="1"/>
      <dgm:spPr/>
      <dgm:t>
        <a:bodyPr/>
        <a:lstStyle/>
        <a:p>
          <a:pPr>
            <a:lnSpc>
              <a:spcPct val="100000"/>
            </a:lnSpc>
          </a:pPr>
          <a:r>
            <a:rPr lang="en-US" sz="2400" dirty="0">
              <a:latin typeface="+mn-lt"/>
            </a:rPr>
            <a:t>Free Breakfast and Lunch for all Students</a:t>
          </a:r>
        </a:p>
      </dgm:t>
    </dgm:pt>
    <dgm:pt modelId="{0A1CF10E-9C87-4D37-8F59-4945F3F1D65C}" type="parTrans" cxnId="{1A5D5178-0805-4A88-AA01-D04008DCE974}">
      <dgm:prSet/>
      <dgm:spPr/>
      <dgm:t>
        <a:bodyPr/>
        <a:lstStyle/>
        <a:p>
          <a:endParaRPr lang="en-US"/>
        </a:p>
      </dgm:t>
    </dgm:pt>
    <dgm:pt modelId="{7D7B5DC2-CCD5-4887-B4F3-E93D0FA7D409}" type="sibTrans" cxnId="{1A5D5178-0805-4A88-AA01-D04008DCE974}">
      <dgm:prSet/>
      <dgm:spPr/>
      <dgm:t>
        <a:bodyPr/>
        <a:lstStyle/>
        <a:p>
          <a:endParaRPr lang="en-US"/>
        </a:p>
      </dgm:t>
    </dgm:pt>
    <dgm:pt modelId="{59B0B4DD-92B7-4044-A928-DC137F9F21E5}">
      <dgm:prSet custT="1"/>
      <dgm:spPr/>
      <dgm:t>
        <a:bodyPr/>
        <a:lstStyle/>
        <a:p>
          <a:pPr>
            <a:lnSpc>
              <a:spcPct val="100000"/>
            </a:lnSpc>
          </a:pPr>
          <a:r>
            <a:rPr lang="en-US" sz="2400" dirty="0">
              <a:latin typeface="+mn-lt"/>
            </a:rPr>
            <a:t>Eliminates Unpaid Meal Debt</a:t>
          </a:r>
        </a:p>
      </dgm:t>
    </dgm:pt>
    <dgm:pt modelId="{15862464-68D7-4812-AE0F-6625DC0C9135}" type="parTrans" cxnId="{B2A4FABE-9B14-4B37-9A5B-26309BB72D74}">
      <dgm:prSet/>
      <dgm:spPr/>
      <dgm:t>
        <a:bodyPr/>
        <a:lstStyle/>
        <a:p>
          <a:endParaRPr lang="en-US"/>
        </a:p>
      </dgm:t>
    </dgm:pt>
    <dgm:pt modelId="{B4A03A14-F685-4075-BB52-01EE8C361501}" type="sibTrans" cxnId="{B2A4FABE-9B14-4B37-9A5B-26309BB72D74}">
      <dgm:prSet/>
      <dgm:spPr/>
    </dgm:pt>
    <dgm:pt modelId="{F53869DC-F57A-406F-9AE0-DBE060648CC3}">
      <dgm:prSet custT="1"/>
      <dgm:spPr/>
      <dgm:t>
        <a:bodyPr/>
        <a:lstStyle/>
        <a:p>
          <a:pPr>
            <a:lnSpc>
              <a:spcPct val="100000"/>
            </a:lnSpc>
          </a:pPr>
          <a:r>
            <a:rPr lang="en-US" sz="2400" dirty="0">
              <a:latin typeface="+mn-lt"/>
            </a:rPr>
            <a:t>Improves Learning Environment</a:t>
          </a:r>
        </a:p>
      </dgm:t>
    </dgm:pt>
    <dgm:pt modelId="{233140E0-7988-4E32-8CB0-4287C2B457C3}" type="parTrans" cxnId="{9ACEDF17-EABC-40C6-8DCB-B39836AFFE92}">
      <dgm:prSet/>
      <dgm:spPr/>
      <dgm:t>
        <a:bodyPr/>
        <a:lstStyle/>
        <a:p>
          <a:endParaRPr lang="en-US"/>
        </a:p>
      </dgm:t>
    </dgm:pt>
    <dgm:pt modelId="{E92FB0BC-01FD-48F3-8A80-46B0BA72B127}" type="sibTrans" cxnId="{9ACEDF17-EABC-40C6-8DCB-B39836AFFE92}">
      <dgm:prSet/>
      <dgm:spPr/>
    </dgm:pt>
    <dgm:pt modelId="{735D20E8-CE34-4B2E-8ED0-5DBDFF810B95}" type="pres">
      <dgm:prSet presAssocID="{293FDBAC-6CFD-45EF-8B09-2CE912D8F2F7}" presName="root" presStyleCnt="0">
        <dgm:presLayoutVars>
          <dgm:dir/>
          <dgm:resizeHandles val="exact"/>
        </dgm:presLayoutVars>
      </dgm:prSet>
      <dgm:spPr/>
    </dgm:pt>
    <dgm:pt modelId="{D1FA87C0-9050-4A95-A0D0-449CE0397BF8}" type="pres">
      <dgm:prSet presAssocID="{EF5F7B2D-476E-462C-B5AE-7DA47FFC8C7B}" presName="compNode" presStyleCnt="0"/>
      <dgm:spPr/>
    </dgm:pt>
    <dgm:pt modelId="{9FA3E87C-5482-42FE-80BB-506CF10BDF00}" type="pres">
      <dgm:prSet presAssocID="{EF5F7B2D-476E-462C-B5AE-7DA47FFC8C7B}" presName="bgRect" presStyleLbl="bgShp" presStyleIdx="0" presStyleCnt="6"/>
      <dgm:spPr/>
    </dgm:pt>
    <dgm:pt modelId="{0D5E71F7-C16E-4B43-8AFF-042882548DDD}" type="pres">
      <dgm:prSet presAssocID="{EF5F7B2D-476E-462C-B5AE-7DA47FFC8C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51F48FDC-3EA2-420B-A4D5-7F4ADBF02B30}" type="pres">
      <dgm:prSet presAssocID="{EF5F7B2D-476E-462C-B5AE-7DA47FFC8C7B}" presName="spaceRect" presStyleCnt="0"/>
      <dgm:spPr/>
    </dgm:pt>
    <dgm:pt modelId="{118A66DA-4638-4AA6-8D5D-E4CD606CE717}" type="pres">
      <dgm:prSet presAssocID="{EF5F7B2D-476E-462C-B5AE-7DA47FFC8C7B}" presName="parTx" presStyleLbl="revTx" presStyleIdx="0" presStyleCnt="8">
        <dgm:presLayoutVars>
          <dgm:chMax val="0"/>
          <dgm:chPref val="0"/>
        </dgm:presLayoutVars>
      </dgm:prSet>
      <dgm:spPr/>
    </dgm:pt>
    <dgm:pt modelId="{90DE2D32-39C2-4F6A-AE7C-A3356B8E7A90}" type="pres">
      <dgm:prSet presAssocID="{7D7B5DC2-CCD5-4887-B4F3-E93D0FA7D409}" presName="sibTrans" presStyleCnt="0"/>
      <dgm:spPr/>
    </dgm:pt>
    <dgm:pt modelId="{CC38F127-394E-448A-ACDE-8A39EC16FA8B}" type="pres">
      <dgm:prSet presAssocID="{5FE72758-D722-4152-B38F-B8C06EC8A17D}" presName="compNode" presStyleCnt="0"/>
      <dgm:spPr/>
    </dgm:pt>
    <dgm:pt modelId="{FDE3E822-A3F2-4036-917D-749B40946990}" type="pres">
      <dgm:prSet presAssocID="{5FE72758-D722-4152-B38F-B8C06EC8A17D}" presName="bgRect" presStyleLbl="bgShp" presStyleIdx="1" presStyleCnt="6"/>
      <dgm:spPr/>
    </dgm:pt>
    <dgm:pt modelId="{8057BA0B-B4C4-4092-993F-24FCE405C680}" type="pres">
      <dgm:prSet presAssocID="{5FE72758-D722-4152-B38F-B8C06EC8A17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E590075-16F4-496B-A902-DB2EB73FBE28}" type="pres">
      <dgm:prSet presAssocID="{5FE72758-D722-4152-B38F-B8C06EC8A17D}" presName="spaceRect" presStyleCnt="0"/>
      <dgm:spPr/>
    </dgm:pt>
    <dgm:pt modelId="{E9BCB401-21F7-4D8E-AAD4-2775CB465850}" type="pres">
      <dgm:prSet presAssocID="{5FE72758-D722-4152-B38F-B8C06EC8A17D}" presName="parTx" presStyleLbl="revTx" presStyleIdx="1" presStyleCnt="8">
        <dgm:presLayoutVars>
          <dgm:chMax val="0"/>
          <dgm:chPref val="0"/>
        </dgm:presLayoutVars>
      </dgm:prSet>
      <dgm:spPr/>
    </dgm:pt>
    <dgm:pt modelId="{1D754385-2AE7-442C-9F14-7E14E2D72642}" type="pres">
      <dgm:prSet presAssocID="{5FE72758-D722-4152-B38F-B8C06EC8A17D}" presName="desTx" presStyleLbl="revTx" presStyleIdx="2" presStyleCnt="8">
        <dgm:presLayoutVars/>
      </dgm:prSet>
      <dgm:spPr/>
    </dgm:pt>
    <dgm:pt modelId="{1B34C580-4B98-4491-95F6-72E71F5FD0F8}" type="pres">
      <dgm:prSet presAssocID="{D6F952EB-82C2-48EE-A94B-0B064EABEC02}" presName="sibTrans" presStyleCnt="0"/>
      <dgm:spPr/>
    </dgm:pt>
    <dgm:pt modelId="{54034B6A-C63E-4B8C-8715-382CFC04BC3D}" type="pres">
      <dgm:prSet presAssocID="{47764769-2C08-44AB-9DC9-DEE45CB9D269}" presName="compNode" presStyleCnt="0"/>
      <dgm:spPr/>
    </dgm:pt>
    <dgm:pt modelId="{F220DF41-DC9A-4803-9D1F-1899E01E8DF3}" type="pres">
      <dgm:prSet presAssocID="{47764769-2C08-44AB-9DC9-DEE45CB9D269}" presName="bgRect" presStyleLbl="bgShp" presStyleIdx="2" presStyleCnt="6"/>
      <dgm:spPr/>
    </dgm:pt>
    <dgm:pt modelId="{FF8B6B01-0A4A-4B6A-8319-C54A243B1EB8}" type="pres">
      <dgm:prSet presAssocID="{47764769-2C08-44AB-9DC9-DEE45CB9D26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D1F5B1FE-A8B8-41E9-843F-66430E719E7A}" type="pres">
      <dgm:prSet presAssocID="{47764769-2C08-44AB-9DC9-DEE45CB9D269}" presName="spaceRect" presStyleCnt="0"/>
      <dgm:spPr/>
    </dgm:pt>
    <dgm:pt modelId="{A61679C1-501C-4F6F-904A-D2511450F2A9}" type="pres">
      <dgm:prSet presAssocID="{47764769-2C08-44AB-9DC9-DEE45CB9D269}" presName="parTx" presStyleLbl="revTx" presStyleIdx="3" presStyleCnt="8" custScaleX="102669">
        <dgm:presLayoutVars>
          <dgm:chMax val="0"/>
          <dgm:chPref val="0"/>
        </dgm:presLayoutVars>
      </dgm:prSet>
      <dgm:spPr/>
    </dgm:pt>
    <dgm:pt modelId="{0B57B45D-CB22-4005-9BC8-96143F0B4ED2}" type="pres">
      <dgm:prSet presAssocID="{47764769-2C08-44AB-9DC9-DEE45CB9D269}" presName="desTx" presStyleLbl="revTx" presStyleIdx="4" presStyleCnt="8">
        <dgm:presLayoutVars/>
      </dgm:prSet>
      <dgm:spPr/>
    </dgm:pt>
    <dgm:pt modelId="{7B30168C-CDEC-48F0-8EAE-E2A9BDF12EA4}" type="pres">
      <dgm:prSet presAssocID="{94FA07A0-13FB-45A7-809A-12A69F31A503}" presName="sibTrans" presStyleCnt="0"/>
      <dgm:spPr/>
    </dgm:pt>
    <dgm:pt modelId="{061D33F5-C6C5-40C8-92F4-7666720A538C}" type="pres">
      <dgm:prSet presAssocID="{F308963D-7102-4365-9641-3E87891C313C}" presName="compNode" presStyleCnt="0"/>
      <dgm:spPr/>
    </dgm:pt>
    <dgm:pt modelId="{1EA5079F-30CD-4F7A-8ED7-800941513A48}" type="pres">
      <dgm:prSet presAssocID="{F308963D-7102-4365-9641-3E87891C313C}" presName="bgRect" presStyleLbl="bgShp" presStyleIdx="3" presStyleCnt="6"/>
      <dgm:spPr/>
    </dgm:pt>
    <dgm:pt modelId="{A64A10C7-247A-4AE4-9627-40AF0A1E10DB}" type="pres">
      <dgm:prSet presAssocID="{F308963D-7102-4365-9641-3E87891C31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eakfast"/>
        </a:ext>
      </dgm:extLst>
    </dgm:pt>
    <dgm:pt modelId="{1DAB0A36-5EB5-4F19-AC4C-7A2F57905BFA}" type="pres">
      <dgm:prSet presAssocID="{F308963D-7102-4365-9641-3E87891C313C}" presName="spaceRect" presStyleCnt="0"/>
      <dgm:spPr/>
    </dgm:pt>
    <dgm:pt modelId="{BFCE416D-347E-4678-8F16-D9D943DF73FF}" type="pres">
      <dgm:prSet presAssocID="{F308963D-7102-4365-9641-3E87891C313C}" presName="parTx" presStyleLbl="revTx" presStyleIdx="5" presStyleCnt="8">
        <dgm:presLayoutVars>
          <dgm:chMax val="0"/>
          <dgm:chPref val="0"/>
        </dgm:presLayoutVars>
      </dgm:prSet>
      <dgm:spPr/>
    </dgm:pt>
    <dgm:pt modelId="{D7FE6AD4-6BC3-4B6B-86D5-1A05CC9BC4D8}" type="pres">
      <dgm:prSet presAssocID="{315A4CCA-21B3-4F7D-B380-49B6B60EB61F}" presName="sibTrans" presStyleCnt="0"/>
      <dgm:spPr/>
    </dgm:pt>
    <dgm:pt modelId="{CECC31F5-6199-408A-B871-EDA9917B3AC1}" type="pres">
      <dgm:prSet presAssocID="{59B0B4DD-92B7-4044-A928-DC137F9F21E5}" presName="compNode" presStyleCnt="0"/>
      <dgm:spPr/>
    </dgm:pt>
    <dgm:pt modelId="{86DF7253-23A8-4AB0-B3A5-CA4A612A866B}" type="pres">
      <dgm:prSet presAssocID="{59B0B4DD-92B7-4044-A928-DC137F9F21E5}" presName="bgRect" presStyleLbl="bgShp" presStyleIdx="4" presStyleCnt="6"/>
      <dgm:spPr/>
    </dgm:pt>
    <dgm:pt modelId="{A17BE3E2-DF4B-4FD7-8184-1077140664C0}" type="pres">
      <dgm:prSet presAssocID="{59B0B4DD-92B7-4044-A928-DC137F9F21E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ancial"/>
        </a:ext>
      </dgm:extLst>
    </dgm:pt>
    <dgm:pt modelId="{A78627FE-32B9-4724-BA7B-BCFF85EB1D1E}" type="pres">
      <dgm:prSet presAssocID="{59B0B4DD-92B7-4044-A928-DC137F9F21E5}" presName="spaceRect" presStyleCnt="0"/>
      <dgm:spPr/>
    </dgm:pt>
    <dgm:pt modelId="{801C1407-1396-40F4-AF80-9DC35917E52B}" type="pres">
      <dgm:prSet presAssocID="{59B0B4DD-92B7-4044-A928-DC137F9F21E5}" presName="parTx" presStyleLbl="revTx" presStyleIdx="6" presStyleCnt="8">
        <dgm:presLayoutVars>
          <dgm:chMax val="0"/>
          <dgm:chPref val="0"/>
        </dgm:presLayoutVars>
      </dgm:prSet>
      <dgm:spPr/>
    </dgm:pt>
    <dgm:pt modelId="{AE6DF084-0972-464B-94D8-0DFE7DB9A640}" type="pres">
      <dgm:prSet presAssocID="{B4A03A14-F685-4075-BB52-01EE8C361501}" presName="sibTrans" presStyleCnt="0"/>
      <dgm:spPr/>
    </dgm:pt>
    <dgm:pt modelId="{FF2EAE61-AEE1-4F73-BFE9-B116E0999E1A}" type="pres">
      <dgm:prSet presAssocID="{F53869DC-F57A-406F-9AE0-DBE060648CC3}" presName="compNode" presStyleCnt="0"/>
      <dgm:spPr/>
    </dgm:pt>
    <dgm:pt modelId="{9D1419CD-83F4-40A4-9B16-BFF92E487FFC}" type="pres">
      <dgm:prSet presAssocID="{F53869DC-F57A-406F-9AE0-DBE060648CC3}" presName="bgRect" presStyleLbl="bgShp" presStyleIdx="5" presStyleCnt="6"/>
      <dgm:spPr/>
    </dgm:pt>
    <dgm:pt modelId="{90CE1609-68AE-4831-B008-49069C9159C4}" type="pres">
      <dgm:prSet presAssocID="{F53869DC-F57A-406F-9AE0-DBE060648C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Idea with solid fill"/>
        </a:ext>
      </dgm:extLst>
    </dgm:pt>
    <dgm:pt modelId="{7D8E969B-43E8-4F93-BBC4-3B9BFB5B0D45}" type="pres">
      <dgm:prSet presAssocID="{F53869DC-F57A-406F-9AE0-DBE060648CC3}" presName="spaceRect" presStyleCnt="0"/>
      <dgm:spPr/>
    </dgm:pt>
    <dgm:pt modelId="{1C7AE2DF-91F9-4747-A55E-7975C8CDFD6C}" type="pres">
      <dgm:prSet presAssocID="{F53869DC-F57A-406F-9AE0-DBE060648CC3}" presName="parTx" presStyleLbl="revTx" presStyleIdx="7" presStyleCnt="8">
        <dgm:presLayoutVars>
          <dgm:chMax val="0"/>
          <dgm:chPref val="0"/>
        </dgm:presLayoutVars>
      </dgm:prSet>
      <dgm:spPr/>
    </dgm:pt>
  </dgm:ptLst>
  <dgm:cxnLst>
    <dgm:cxn modelId="{6118FE0B-3791-4813-8428-2559523C5ED5}" type="presOf" srcId="{7CF0BB66-A4B5-43C3-BD12-0C073E01E806}" destId="{0B57B45D-CB22-4005-9BC8-96143F0B4ED2}" srcOrd="0" destOrd="0" presId="urn:microsoft.com/office/officeart/2018/2/layout/IconVerticalSolidList"/>
    <dgm:cxn modelId="{9ACEDF17-EABC-40C6-8DCB-B39836AFFE92}" srcId="{293FDBAC-6CFD-45EF-8B09-2CE912D8F2F7}" destId="{F53869DC-F57A-406F-9AE0-DBE060648CC3}" srcOrd="5" destOrd="0" parTransId="{233140E0-7988-4E32-8CB0-4287C2B457C3}" sibTransId="{E92FB0BC-01FD-48F3-8A80-46B0BA72B127}"/>
    <dgm:cxn modelId="{C874D424-0FC1-441D-9F47-D617BF8D4FAA}" srcId="{47764769-2C08-44AB-9DC9-DEE45CB9D269}" destId="{7CF0BB66-A4B5-43C3-BD12-0C073E01E806}" srcOrd="0" destOrd="0" parTransId="{E8B3CD50-0344-4428-B02F-7AEC6E3C4DF7}" sibTransId="{713BEEFC-1F12-4224-AC81-064CDF18AB09}"/>
    <dgm:cxn modelId="{F12CC042-4546-4BB6-B58A-29E1B92937FE}" type="presOf" srcId="{293FDBAC-6CFD-45EF-8B09-2CE912D8F2F7}" destId="{735D20E8-CE34-4B2E-8ED0-5DBDFF810B95}" srcOrd="0" destOrd="0" presId="urn:microsoft.com/office/officeart/2018/2/layout/IconVerticalSolidList"/>
    <dgm:cxn modelId="{B2DB4867-B040-4FE2-907E-351C0F43ADDF}" srcId="{5FE72758-D722-4152-B38F-B8C06EC8A17D}" destId="{AC4E44CA-7339-4055-B50B-6CC087FFD085}" srcOrd="1" destOrd="0" parTransId="{952C5025-C4CC-4C9C-A26F-CB1DE0F83242}" sibTransId="{EA73B1B4-FB99-4C0D-B285-23DEA5B3CF65}"/>
    <dgm:cxn modelId="{A3E4256A-66FA-4656-97A7-4C242FB2804A}" type="presOf" srcId="{AC4E44CA-7339-4055-B50B-6CC087FFD085}" destId="{1D754385-2AE7-442C-9F14-7E14E2D72642}" srcOrd="0" destOrd="1" presId="urn:microsoft.com/office/officeart/2018/2/layout/IconVerticalSolidList"/>
    <dgm:cxn modelId="{1D54FC73-0774-4EB6-9955-E07198E8DCC6}" srcId="{293FDBAC-6CFD-45EF-8B09-2CE912D8F2F7}" destId="{47764769-2C08-44AB-9DC9-DEE45CB9D269}" srcOrd="2" destOrd="0" parTransId="{92B2F172-12D3-4350-886A-3D05834EB5D4}" sibTransId="{94FA07A0-13FB-45A7-809A-12A69F31A503}"/>
    <dgm:cxn modelId="{84312975-0EA1-41D0-8999-CAE95B5D39D7}" type="presOf" srcId="{5FE72758-D722-4152-B38F-B8C06EC8A17D}" destId="{E9BCB401-21F7-4D8E-AAD4-2775CB465850}" srcOrd="0" destOrd="0" presId="urn:microsoft.com/office/officeart/2018/2/layout/IconVerticalSolidList"/>
    <dgm:cxn modelId="{1A5D5178-0805-4A88-AA01-D04008DCE974}" srcId="{293FDBAC-6CFD-45EF-8B09-2CE912D8F2F7}" destId="{EF5F7B2D-476E-462C-B5AE-7DA47FFC8C7B}" srcOrd="0" destOrd="0" parTransId="{0A1CF10E-9C87-4D37-8F59-4945F3F1D65C}" sibTransId="{7D7B5DC2-CCD5-4887-B4F3-E93D0FA7D409}"/>
    <dgm:cxn modelId="{B2A4FABE-9B14-4B37-9A5B-26309BB72D74}" srcId="{293FDBAC-6CFD-45EF-8B09-2CE912D8F2F7}" destId="{59B0B4DD-92B7-4044-A928-DC137F9F21E5}" srcOrd="4" destOrd="0" parTransId="{15862464-68D7-4812-AE0F-6625DC0C9135}" sibTransId="{B4A03A14-F685-4075-BB52-01EE8C361501}"/>
    <dgm:cxn modelId="{12AB0DC1-FE94-402E-AE7C-D3294481BB51}" srcId="{5FE72758-D722-4152-B38F-B8C06EC8A17D}" destId="{4D009AFF-61A1-43FB-9A04-3D895E5EBADF}" srcOrd="0" destOrd="0" parTransId="{B53589BE-268C-4A79-8656-B04CD5436F04}" sibTransId="{F71F85FC-6D57-467A-B561-C7CC96A77FEC}"/>
    <dgm:cxn modelId="{E04E96C3-8B7A-4038-8A06-F2865F083ACB}" type="presOf" srcId="{47764769-2C08-44AB-9DC9-DEE45CB9D269}" destId="{A61679C1-501C-4F6F-904A-D2511450F2A9}" srcOrd="0" destOrd="0" presId="urn:microsoft.com/office/officeart/2018/2/layout/IconVerticalSolidList"/>
    <dgm:cxn modelId="{142E48CF-776C-4BA4-9709-4DDD041020C9}" srcId="{293FDBAC-6CFD-45EF-8B09-2CE912D8F2F7}" destId="{5FE72758-D722-4152-B38F-B8C06EC8A17D}" srcOrd="1" destOrd="0" parTransId="{B43DBC14-4223-4B23-9632-7DCA40CFD0D7}" sibTransId="{D6F952EB-82C2-48EE-A94B-0B064EABEC02}"/>
    <dgm:cxn modelId="{9D5F4FD0-F67A-4957-B7F9-3B4C4E1B8431}" type="presOf" srcId="{EF5F7B2D-476E-462C-B5AE-7DA47FFC8C7B}" destId="{118A66DA-4638-4AA6-8D5D-E4CD606CE717}" srcOrd="0" destOrd="0" presId="urn:microsoft.com/office/officeart/2018/2/layout/IconVerticalSolidList"/>
    <dgm:cxn modelId="{A61CD2DB-82A2-4BF2-A045-FAD79DB8DAC5}" type="presOf" srcId="{F53869DC-F57A-406F-9AE0-DBE060648CC3}" destId="{1C7AE2DF-91F9-4747-A55E-7975C8CDFD6C}" srcOrd="0" destOrd="0" presId="urn:microsoft.com/office/officeart/2018/2/layout/IconVerticalSolidList"/>
    <dgm:cxn modelId="{AECA86E1-7F6A-4604-A488-703D26AC62D7}" type="presOf" srcId="{F308963D-7102-4365-9641-3E87891C313C}" destId="{BFCE416D-347E-4678-8F16-D9D943DF73FF}" srcOrd="0" destOrd="0" presId="urn:microsoft.com/office/officeart/2018/2/layout/IconVerticalSolidList"/>
    <dgm:cxn modelId="{71EC16E9-33D0-43F2-ADF0-7C18411DA1D3}" type="presOf" srcId="{59B0B4DD-92B7-4044-A928-DC137F9F21E5}" destId="{801C1407-1396-40F4-AF80-9DC35917E52B}" srcOrd="0" destOrd="0" presId="urn:microsoft.com/office/officeart/2018/2/layout/IconVerticalSolidList"/>
    <dgm:cxn modelId="{54A545F5-142F-4FA0-A120-5A1E99574C5C}" srcId="{293FDBAC-6CFD-45EF-8B09-2CE912D8F2F7}" destId="{F308963D-7102-4365-9641-3E87891C313C}" srcOrd="3" destOrd="0" parTransId="{026ED684-255C-42F0-A7D2-4B4B698E628B}" sibTransId="{315A4CCA-21B3-4F7D-B380-49B6B60EB61F}"/>
    <dgm:cxn modelId="{6060DDFF-44BB-4DF4-BDD0-DF79FA753F76}" type="presOf" srcId="{4D009AFF-61A1-43FB-9A04-3D895E5EBADF}" destId="{1D754385-2AE7-442C-9F14-7E14E2D72642}" srcOrd="0" destOrd="0" presId="urn:microsoft.com/office/officeart/2018/2/layout/IconVerticalSolidList"/>
    <dgm:cxn modelId="{B9E0F8ED-DBF9-4681-A31C-97555A930951}" type="presParOf" srcId="{735D20E8-CE34-4B2E-8ED0-5DBDFF810B95}" destId="{D1FA87C0-9050-4A95-A0D0-449CE0397BF8}" srcOrd="0" destOrd="0" presId="urn:microsoft.com/office/officeart/2018/2/layout/IconVerticalSolidList"/>
    <dgm:cxn modelId="{BFFA8657-3D33-4E04-ACDC-F7738E25B812}" type="presParOf" srcId="{D1FA87C0-9050-4A95-A0D0-449CE0397BF8}" destId="{9FA3E87C-5482-42FE-80BB-506CF10BDF00}" srcOrd="0" destOrd="0" presId="urn:microsoft.com/office/officeart/2018/2/layout/IconVerticalSolidList"/>
    <dgm:cxn modelId="{588546E6-CF99-4A62-A855-DA56EAA40BE2}" type="presParOf" srcId="{D1FA87C0-9050-4A95-A0D0-449CE0397BF8}" destId="{0D5E71F7-C16E-4B43-8AFF-042882548DDD}" srcOrd="1" destOrd="0" presId="urn:microsoft.com/office/officeart/2018/2/layout/IconVerticalSolidList"/>
    <dgm:cxn modelId="{B46FE7B6-2DD2-4BDA-998F-C560D448695B}" type="presParOf" srcId="{D1FA87C0-9050-4A95-A0D0-449CE0397BF8}" destId="{51F48FDC-3EA2-420B-A4D5-7F4ADBF02B30}" srcOrd="2" destOrd="0" presId="urn:microsoft.com/office/officeart/2018/2/layout/IconVerticalSolidList"/>
    <dgm:cxn modelId="{77C0764E-3FA7-4EAA-9671-3AB763CD69B9}" type="presParOf" srcId="{D1FA87C0-9050-4A95-A0D0-449CE0397BF8}" destId="{118A66DA-4638-4AA6-8D5D-E4CD606CE717}" srcOrd="3" destOrd="0" presId="urn:microsoft.com/office/officeart/2018/2/layout/IconVerticalSolidList"/>
    <dgm:cxn modelId="{02B60406-DC1E-4A7D-892A-F62507517AFC}" type="presParOf" srcId="{735D20E8-CE34-4B2E-8ED0-5DBDFF810B95}" destId="{90DE2D32-39C2-4F6A-AE7C-A3356B8E7A90}" srcOrd="1" destOrd="0" presId="urn:microsoft.com/office/officeart/2018/2/layout/IconVerticalSolidList"/>
    <dgm:cxn modelId="{7F33F180-A39D-4296-B8A7-72BB7A15C45B}" type="presParOf" srcId="{735D20E8-CE34-4B2E-8ED0-5DBDFF810B95}" destId="{CC38F127-394E-448A-ACDE-8A39EC16FA8B}" srcOrd="2" destOrd="0" presId="urn:microsoft.com/office/officeart/2018/2/layout/IconVerticalSolidList"/>
    <dgm:cxn modelId="{9F5288F0-6D7D-41A6-83C2-D03091AC9D68}" type="presParOf" srcId="{CC38F127-394E-448A-ACDE-8A39EC16FA8B}" destId="{FDE3E822-A3F2-4036-917D-749B40946990}" srcOrd="0" destOrd="0" presId="urn:microsoft.com/office/officeart/2018/2/layout/IconVerticalSolidList"/>
    <dgm:cxn modelId="{69EA6BE2-A62C-438C-8877-5ECC65B00ECE}" type="presParOf" srcId="{CC38F127-394E-448A-ACDE-8A39EC16FA8B}" destId="{8057BA0B-B4C4-4092-993F-24FCE405C680}" srcOrd="1" destOrd="0" presId="urn:microsoft.com/office/officeart/2018/2/layout/IconVerticalSolidList"/>
    <dgm:cxn modelId="{7DBDB27C-0262-45FE-A445-B6C6E06ABB43}" type="presParOf" srcId="{CC38F127-394E-448A-ACDE-8A39EC16FA8B}" destId="{6E590075-16F4-496B-A902-DB2EB73FBE28}" srcOrd="2" destOrd="0" presId="urn:microsoft.com/office/officeart/2018/2/layout/IconVerticalSolidList"/>
    <dgm:cxn modelId="{CCE9ED95-52B7-411E-84D0-7712ED250DC8}" type="presParOf" srcId="{CC38F127-394E-448A-ACDE-8A39EC16FA8B}" destId="{E9BCB401-21F7-4D8E-AAD4-2775CB465850}" srcOrd="3" destOrd="0" presId="urn:microsoft.com/office/officeart/2018/2/layout/IconVerticalSolidList"/>
    <dgm:cxn modelId="{F340E0FC-4D11-40CC-8595-09156E979B19}" type="presParOf" srcId="{CC38F127-394E-448A-ACDE-8A39EC16FA8B}" destId="{1D754385-2AE7-442C-9F14-7E14E2D72642}" srcOrd="4" destOrd="0" presId="urn:microsoft.com/office/officeart/2018/2/layout/IconVerticalSolidList"/>
    <dgm:cxn modelId="{DA72C104-C54D-423D-9214-8A4041FEFD4D}" type="presParOf" srcId="{735D20E8-CE34-4B2E-8ED0-5DBDFF810B95}" destId="{1B34C580-4B98-4491-95F6-72E71F5FD0F8}" srcOrd="3" destOrd="0" presId="urn:microsoft.com/office/officeart/2018/2/layout/IconVerticalSolidList"/>
    <dgm:cxn modelId="{68D454EA-FA4B-41E4-AA65-5B0C70E95D8D}" type="presParOf" srcId="{735D20E8-CE34-4B2E-8ED0-5DBDFF810B95}" destId="{54034B6A-C63E-4B8C-8715-382CFC04BC3D}" srcOrd="4" destOrd="0" presId="urn:microsoft.com/office/officeart/2018/2/layout/IconVerticalSolidList"/>
    <dgm:cxn modelId="{36397E47-0F70-4D70-80B2-9E9008CB8964}" type="presParOf" srcId="{54034B6A-C63E-4B8C-8715-382CFC04BC3D}" destId="{F220DF41-DC9A-4803-9D1F-1899E01E8DF3}" srcOrd="0" destOrd="0" presId="urn:microsoft.com/office/officeart/2018/2/layout/IconVerticalSolidList"/>
    <dgm:cxn modelId="{F361CBF9-A328-4627-8D7D-B80D53719172}" type="presParOf" srcId="{54034B6A-C63E-4B8C-8715-382CFC04BC3D}" destId="{FF8B6B01-0A4A-4B6A-8319-C54A243B1EB8}" srcOrd="1" destOrd="0" presId="urn:microsoft.com/office/officeart/2018/2/layout/IconVerticalSolidList"/>
    <dgm:cxn modelId="{7CB8219A-B364-4A8B-AFCF-FDA8D4DEF2EF}" type="presParOf" srcId="{54034B6A-C63E-4B8C-8715-382CFC04BC3D}" destId="{D1F5B1FE-A8B8-41E9-843F-66430E719E7A}" srcOrd="2" destOrd="0" presId="urn:microsoft.com/office/officeart/2018/2/layout/IconVerticalSolidList"/>
    <dgm:cxn modelId="{DE026B7F-2A14-40D6-BD85-DD48096B7CF1}" type="presParOf" srcId="{54034B6A-C63E-4B8C-8715-382CFC04BC3D}" destId="{A61679C1-501C-4F6F-904A-D2511450F2A9}" srcOrd="3" destOrd="0" presId="urn:microsoft.com/office/officeart/2018/2/layout/IconVerticalSolidList"/>
    <dgm:cxn modelId="{A8371F6D-3F36-4D19-9D1B-B8D06E62AB34}" type="presParOf" srcId="{54034B6A-C63E-4B8C-8715-382CFC04BC3D}" destId="{0B57B45D-CB22-4005-9BC8-96143F0B4ED2}" srcOrd="4" destOrd="0" presId="urn:microsoft.com/office/officeart/2018/2/layout/IconVerticalSolidList"/>
    <dgm:cxn modelId="{01BB3C50-1BA0-45DC-BD76-DEBE8739A565}" type="presParOf" srcId="{735D20E8-CE34-4B2E-8ED0-5DBDFF810B95}" destId="{7B30168C-CDEC-48F0-8EAE-E2A9BDF12EA4}" srcOrd="5" destOrd="0" presId="urn:microsoft.com/office/officeart/2018/2/layout/IconVerticalSolidList"/>
    <dgm:cxn modelId="{F3BEC571-203A-4600-831F-96160813EA8D}" type="presParOf" srcId="{735D20E8-CE34-4B2E-8ED0-5DBDFF810B95}" destId="{061D33F5-C6C5-40C8-92F4-7666720A538C}" srcOrd="6" destOrd="0" presId="urn:microsoft.com/office/officeart/2018/2/layout/IconVerticalSolidList"/>
    <dgm:cxn modelId="{F586F82E-EC92-4DA6-A478-7AF3132A8D68}" type="presParOf" srcId="{061D33F5-C6C5-40C8-92F4-7666720A538C}" destId="{1EA5079F-30CD-4F7A-8ED7-800941513A48}" srcOrd="0" destOrd="0" presId="urn:microsoft.com/office/officeart/2018/2/layout/IconVerticalSolidList"/>
    <dgm:cxn modelId="{1CFB4FF6-D895-4C0D-A06F-2089428262C5}" type="presParOf" srcId="{061D33F5-C6C5-40C8-92F4-7666720A538C}" destId="{A64A10C7-247A-4AE4-9627-40AF0A1E10DB}" srcOrd="1" destOrd="0" presId="urn:microsoft.com/office/officeart/2018/2/layout/IconVerticalSolidList"/>
    <dgm:cxn modelId="{ABEC2E7F-9477-4D99-BD9F-41702EE80270}" type="presParOf" srcId="{061D33F5-C6C5-40C8-92F4-7666720A538C}" destId="{1DAB0A36-5EB5-4F19-AC4C-7A2F57905BFA}" srcOrd="2" destOrd="0" presId="urn:microsoft.com/office/officeart/2018/2/layout/IconVerticalSolidList"/>
    <dgm:cxn modelId="{554EABB2-9B49-42A7-B4B0-6CF22224809D}" type="presParOf" srcId="{061D33F5-C6C5-40C8-92F4-7666720A538C}" destId="{BFCE416D-347E-4678-8F16-D9D943DF73FF}" srcOrd="3" destOrd="0" presId="urn:microsoft.com/office/officeart/2018/2/layout/IconVerticalSolidList"/>
    <dgm:cxn modelId="{2C07BF17-B018-46BE-8559-5C3E33BE87E4}" type="presParOf" srcId="{735D20E8-CE34-4B2E-8ED0-5DBDFF810B95}" destId="{D7FE6AD4-6BC3-4B6B-86D5-1A05CC9BC4D8}" srcOrd="7" destOrd="0" presId="urn:microsoft.com/office/officeart/2018/2/layout/IconVerticalSolidList"/>
    <dgm:cxn modelId="{C49CA544-7D8B-40D8-A8FE-A68968F0D6B9}" type="presParOf" srcId="{735D20E8-CE34-4B2E-8ED0-5DBDFF810B95}" destId="{CECC31F5-6199-408A-B871-EDA9917B3AC1}" srcOrd="8" destOrd="0" presId="urn:microsoft.com/office/officeart/2018/2/layout/IconVerticalSolidList"/>
    <dgm:cxn modelId="{9CB63B78-4B4C-4C14-9B66-B5702983059C}" type="presParOf" srcId="{CECC31F5-6199-408A-B871-EDA9917B3AC1}" destId="{86DF7253-23A8-4AB0-B3A5-CA4A612A866B}" srcOrd="0" destOrd="0" presId="urn:microsoft.com/office/officeart/2018/2/layout/IconVerticalSolidList"/>
    <dgm:cxn modelId="{6A12E5E4-0B49-4AF7-B351-8925F6E5803E}" type="presParOf" srcId="{CECC31F5-6199-408A-B871-EDA9917B3AC1}" destId="{A17BE3E2-DF4B-4FD7-8184-1077140664C0}" srcOrd="1" destOrd="0" presId="urn:microsoft.com/office/officeart/2018/2/layout/IconVerticalSolidList"/>
    <dgm:cxn modelId="{78800C30-BD2B-44D9-9DC2-0B011BE43B5E}" type="presParOf" srcId="{CECC31F5-6199-408A-B871-EDA9917B3AC1}" destId="{A78627FE-32B9-4724-BA7B-BCFF85EB1D1E}" srcOrd="2" destOrd="0" presId="urn:microsoft.com/office/officeart/2018/2/layout/IconVerticalSolidList"/>
    <dgm:cxn modelId="{46B1E87F-6ECE-452C-A9D4-62194403A2EE}" type="presParOf" srcId="{CECC31F5-6199-408A-B871-EDA9917B3AC1}" destId="{801C1407-1396-40F4-AF80-9DC35917E52B}" srcOrd="3" destOrd="0" presId="urn:microsoft.com/office/officeart/2018/2/layout/IconVerticalSolidList"/>
    <dgm:cxn modelId="{56BBD519-6A8B-4E33-B6A8-FFD99E068EE3}" type="presParOf" srcId="{735D20E8-CE34-4B2E-8ED0-5DBDFF810B95}" destId="{AE6DF084-0972-464B-94D8-0DFE7DB9A640}" srcOrd="9" destOrd="0" presId="urn:microsoft.com/office/officeart/2018/2/layout/IconVerticalSolidList"/>
    <dgm:cxn modelId="{2122BF96-5951-4741-B08E-F52432E24420}" type="presParOf" srcId="{735D20E8-CE34-4B2E-8ED0-5DBDFF810B95}" destId="{FF2EAE61-AEE1-4F73-BFE9-B116E0999E1A}" srcOrd="10" destOrd="0" presId="urn:microsoft.com/office/officeart/2018/2/layout/IconVerticalSolidList"/>
    <dgm:cxn modelId="{1308E401-85C8-44B7-8DC7-731C9C141ADE}" type="presParOf" srcId="{FF2EAE61-AEE1-4F73-BFE9-B116E0999E1A}" destId="{9D1419CD-83F4-40A4-9B16-BFF92E487FFC}" srcOrd="0" destOrd="0" presId="urn:microsoft.com/office/officeart/2018/2/layout/IconVerticalSolidList"/>
    <dgm:cxn modelId="{DB210FB9-76B3-43C9-959E-C7389C8EEE98}" type="presParOf" srcId="{FF2EAE61-AEE1-4F73-BFE9-B116E0999E1A}" destId="{90CE1609-68AE-4831-B008-49069C9159C4}" srcOrd="1" destOrd="0" presId="urn:microsoft.com/office/officeart/2018/2/layout/IconVerticalSolidList"/>
    <dgm:cxn modelId="{7FEBE813-CC64-45B9-B410-7EBD0A210A09}" type="presParOf" srcId="{FF2EAE61-AEE1-4F73-BFE9-B116E0999E1A}" destId="{7D8E969B-43E8-4F93-BBC4-3B9BFB5B0D45}" srcOrd="2" destOrd="0" presId="urn:microsoft.com/office/officeart/2018/2/layout/IconVerticalSolidList"/>
    <dgm:cxn modelId="{50AE5F28-03D1-4DB0-8C52-3D68EAC83975}" type="presParOf" srcId="{FF2EAE61-AEE1-4F73-BFE9-B116E0999E1A}" destId="{1C7AE2DF-91F9-4747-A55E-7975C8CDFD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0B938-AF8E-46AC-BEF9-D81D9DAD942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D5434E9-858E-4BB0-B5D0-DCA209705E62}">
      <dgm:prSet/>
      <dgm:spPr/>
      <dgm:t>
        <a:bodyPr/>
        <a:lstStyle/>
        <a:p>
          <a:pPr rtl="0"/>
          <a:r>
            <a:rPr lang="en-US" b="1" i="0" baseline="0" dirty="0">
              <a:latin typeface="Cambria"/>
              <a:ea typeface="Cambria"/>
            </a:rPr>
            <a:t>DCMP matches &amp; Extensions:</a:t>
          </a:r>
          <a:endParaRPr lang="en-US" dirty="0">
            <a:latin typeface="Cambria"/>
            <a:ea typeface="Cambria"/>
          </a:endParaRPr>
        </a:p>
      </dgm:t>
    </dgm:pt>
    <dgm:pt modelId="{1713714A-5293-4AA2-BBBE-5485190E7CCE}" type="parTrans" cxnId="{6AF97A2E-3A35-41F1-96BF-B37E3DA494A4}">
      <dgm:prSet/>
      <dgm:spPr/>
      <dgm:t>
        <a:bodyPr/>
        <a:lstStyle/>
        <a:p>
          <a:endParaRPr lang="en-US"/>
        </a:p>
      </dgm:t>
    </dgm:pt>
    <dgm:pt modelId="{ED199285-11C5-4139-9D5B-C0EEC905FB04}" type="sibTrans" cxnId="{6AF97A2E-3A35-41F1-96BF-B37E3DA494A4}">
      <dgm:prSet/>
      <dgm:spPr/>
      <dgm:t>
        <a:bodyPr/>
        <a:lstStyle/>
        <a:p>
          <a:endParaRPr lang="en-US"/>
        </a:p>
      </dgm:t>
    </dgm:pt>
    <dgm:pt modelId="{F2A1CD8C-7D4A-4A11-BA08-2B9C4A7D6E50}">
      <dgm:prSet custT="1"/>
      <dgm:spPr/>
      <dgm:t>
        <a:bodyPr/>
        <a:lstStyle/>
        <a:p>
          <a:r>
            <a:rPr lang="en-US" sz="1800" b="0" i="0" baseline="0" dirty="0">
              <a:latin typeface="Cambria"/>
              <a:ea typeface="Cambria"/>
            </a:rPr>
            <a:t>SNAP</a:t>
          </a:r>
          <a:endParaRPr lang="en-US" sz="1800" dirty="0">
            <a:latin typeface="Cambria"/>
            <a:ea typeface="Cambria"/>
          </a:endParaRPr>
        </a:p>
      </dgm:t>
    </dgm:pt>
    <dgm:pt modelId="{3DFC7618-9C9A-4AAC-9EF1-478AD5B5A9A9}" type="parTrans" cxnId="{E6A3A15A-04CC-4500-B9B8-BD8C820515AE}">
      <dgm:prSet/>
      <dgm:spPr/>
      <dgm:t>
        <a:bodyPr/>
        <a:lstStyle/>
        <a:p>
          <a:endParaRPr lang="en-US"/>
        </a:p>
      </dgm:t>
    </dgm:pt>
    <dgm:pt modelId="{576F3577-301D-4E0A-9859-1E453157115E}" type="sibTrans" cxnId="{E6A3A15A-04CC-4500-B9B8-BD8C820515AE}">
      <dgm:prSet/>
      <dgm:spPr/>
      <dgm:t>
        <a:bodyPr/>
        <a:lstStyle/>
        <a:p>
          <a:endParaRPr lang="en-US"/>
        </a:p>
      </dgm:t>
    </dgm:pt>
    <dgm:pt modelId="{0870F647-4885-4CF3-802C-E6B5852F54E7}">
      <dgm:prSet custT="1"/>
      <dgm:spPr/>
      <dgm:t>
        <a:bodyPr/>
        <a:lstStyle/>
        <a:p>
          <a:r>
            <a:rPr lang="en-US" sz="1800" b="0" i="0" baseline="0">
              <a:latin typeface="Cambria"/>
              <a:ea typeface="Cambria"/>
            </a:rPr>
            <a:t>Medicaid</a:t>
          </a:r>
          <a:endParaRPr lang="en-US" sz="1800">
            <a:latin typeface="Cambria"/>
            <a:ea typeface="Cambria"/>
          </a:endParaRPr>
        </a:p>
      </dgm:t>
    </dgm:pt>
    <dgm:pt modelId="{6A5664D8-EA2B-4126-83F5-98DACAAB3C3F}" type="parTrans" cxnId="{794839BF-E68F-4CE7-A481-A90699A7B3FF}">
      <dgm:prSet/>
      <dgm:spPr/>
      <dgm:t>
        <a:bodyPr/>
        <a:lstStyle/>
        <a:p>
          <a:endParaRPr lang="en-US"/>
        </a:p>
      </dgm:t>
    </dgm:pt>
    <dgm:pt modelId="{A36E61CF-495C-4B2A-A5A9-F68C51EF3779}" type="sibTrans" cxnId="{794839BF-E68F-4CE7-A481-A90699A7B3FF}">
      <dgm:prSet/>
      <dgm:spPr/>
      <dgm:t>
        <a:bodyPr/>
        <a:lstStyle/>
        <a:p>
          <a:endParaRPr lang="en-US"/>
        </a:p>
      </dgm:t>
    </dgm:pt>
    <dgm:pt modelId="{77B59DA5-A932-4C80-A073-7C12B9A9D6AD}">
      <dgm:prSet/>
      <dgm:spPr/>
      <dgm:t>
        <a:bodyPr/>
        <a:lstStyle/>
        <a:p>
          <a:r>
            <a:rPr lang="en-US" b="1" i="0" baseline="0" dirty="0">
              <a:latin typeface="Cambria"/>
              <a:ea typeface="Cambria"/>
            </a:rPr>
            <a:t>Other Students certified for free meals:</a:t>
          </a:r>
          <a:endParaRPr lang="en-US" dirty="0">
            <a:latin typeface="Cambria"/>
            <a:ea typeface="Cambria"/>
          </a:endParaRPr>
        </a:p>
      </dgm:t>
    </dgm:pt>
    <dgm:pt modelId="{BAC126BA-CA26-4E6B-8E58-D8C7A9CA2DFD}" type="parTrans" cxnId="{6E0824D1-FAD6-455F-AC2F-DD3FB8FE280E}">
      <dgm:prSet/>
      <dgm:spPr/>
      <dgm:t>
        <a:bodyPr/>
        <a:lstStyle/>
        <a:p>
          <a:endParaRPr lang="en-US"/>
        </a:p>
      </dgm:t>
    </dgm:pt>
    <dgm:pt modelId="{06E5BC31-3AA2-43B0-A5CB-C021583FD82B}" type="sibTrans" cxnId="{6E0824D1-FAD6-455F-AC2F-DD3FB8FE280E}">
      <dgm:prSet/>
      <dgm:spPr/>
      <dgm:t>
        <a:bodyPr/>
        <a:lstStyle/>
        <a:p>
          <a:endParaRPr lang="en-US"/>
        </a:p>
      </dgm:t>
    </dgm:pt>
    <dgm:pt modelId="{A21A12B4-1503-4875-AECC-88C08B79E122}">
      <dgm:prSet custT="1"/>
      <dgm:spPr/>
      <dgm:t>
        <a:bodyPr/>
        <a:lstStyle/>
        <a:p>
          <a:pPr rtl="0"/>
          <a:r>
            <a:rPr lang="en-US" sz="1800" b="0" i="0" baseline="0" dirty="0">
              <a:latin typeface="Cambria"/>
              <a:ea typeface="Cambria"/>
            </a:rPr>
            <a:t>Certified Foster children </a:t>
          </a:r>
          <a:endParaRPr lang="en-US" sz="1800" dirty="0">
            <a:latin typeface="Cambria"/>
            <a:ea typeface="Cambria"/>
          </a:endParaRPr>
        </a:p>
      </dgm:t>
    </dgm:pt>
    <dgm:pt modelId="{90D7DDC4-6EB5-4445-908E-196DB65B2375}" type="parTrans" cxnId="{73F9386F-14F6-4431-B1F4-B4006095655A}">
      <dgm:prSet/>
      <dgm:spPr/>
      <dgm:t>
        <a:bodyPr/>
        <a:lstStyle/>
        <a:p>
          <a:endParaRPr lang="en-US"/>
        </a:p>
      </dgm:t>
    </dgm:pt>
    <dgm:pt modelId="{00E116C6-78FF-41E8-AF14-98A10FFBFBDC}" type="sibTrans" cxnId="{73F9386F-14F6-4431-B1F4-B4006095655A}">
      <dgm:prSet/>
      <dgm:spPr/>
      <dgm:t>
        <a:bodyPr/>
        <a:lstStyle/>
        <a:p>
          <a:endParaRPr lang="en-US"/>
        </a:p>
      </dgm:t>
    </dgm:pt>
    <dgm:pt modelId="{1FBE6065-C073-45CD-8DAE-9380778A3570}">
      <dgm:prSet custT="1"/>
      <dgm:spPr/>
      <dgm:t>
        <a:bodyPr/>
        <a:lstStyle/>
        <a:p>
          <a:r>
            <a:rPr lang="en-US" sz="1800" b="0" i="0" baseline="0" dirty="0" err="1">
              <a:latin typeface="Cambria"/>
              <a:ea typeface="Cambria"/>
            </a:rPr>
            <a:t>Headstart</a:t>
          </a:r>
          <a:r>
            <a:rPr lang="en-US" sz="1800" b="0" i="0" baseline="0" dirty="0">
              <a:latin typeface="Cambria"/>
              <a:ea typeface="Cambria"/>
            </a:rPr>
            <a:t>/</a:t>
          </a:r>
          <a:r>
            <a:rPr lang="en-US" sz="1800" b="0" i="0" baseline="0" dirty="0" err="1">
              <a:latin typeface="Cambria"/>
              <a:ea typeface="Cambria"/>
            </a:rPr>
            <a:t>Evenstart</a:t>
          </a:r>
          <a:endParaRPr lang="en-US" sz="1800" dirty="0">
            <a:latin typeface="Cambria"/>
            <a:ea typeface="Cambria"/>
          </a:endParaRPr>
        </a:p>
      </dgm:t>
    </dgm:pt>
    <dgm:pt modelId="{8CFB65E8-E042-4D23-9E3F-8D058CA425C4}" type="parTrans" cxnId="{570D8EAF-522D-4504-8027-F8A7B1C63C53}">
      <dgm:prSet/>
      <dgm:spPr/>
      <dgm:t>
        <a:bodyPr/>
        <a:lstStyle/>
        <a:p>
          <a:endParaRPr lang="en-US"/>
        </a:p>
      </dgm:t>
    </dgm:pt>
    <dgm:pt modelId="{C06EE603-193A-494F-81ED-94250FAA18C1}" type="sibTrans" cxnId="{570D8EAF-522D-4504-8027-F8A7B1C63C53}">
      <dgm:prSet/>
      <dgm:spPr/>
      <dgm:t>
        <a:bodyPr/>
        <a:lstStyle/>
        <a:p>
          <a:endParaRPr lang="en-US"/>
        </a:p>
      </dgm:t>
    </dgm:pt>
    <dgm:pt modelId="{735623B9-7587-4527-891B-D3EEA5BA0866}">
      <dgm:prSet custT="1"/>
      <dgm:spPr/>
      <dgm:t>
        <a:bodyPr/>
        <a:lstStyle/>
        <a:p>
          <a:r>
            <a:rPr lang="en-US" sz="1800" b="0" i="0" baseline="0" dirty="0">
              <a:latin typeface="Cambria"/>
              <a:ea typeface="Cambria"/>
            </a:rPr>
            <a:t>Migrant</a:t>
          </a:r>
          <a:endParaRPr lang="en-US" sz="1800" dirty="0">
            <a:latin typeface="Cambria"/>
            <a:ea typeface="Cambria"/>
          </a:endParaRPr>
        </a:p>
      </dgm:t>
    </dgm:pt>
    <dgm:pt modelId="{DA5E3B2E-1788-415C-8926-641C811EF0AB}" type="parTrans" cxnId="{40C5A6B8-4CC4-4960-BAEA-50E7F35540BE}">
      <dgm:prSet/>
      <dgm:spPr/>
      <dgm:t>
        <a:bodyPr/>
        <a:lstStyle/>
        <a:p>
          <a:endParaRPr lang="en-US"/>
        </a:p>
      </dgm:t>
    </dgm:pt>
    <dgm:pt modelId="{CE7DD8C8-372A-4EDF-9AD1-8C3CA73B48BF}" type="sibTrans" cxnId="{40C5A6B8-4CC4-4960-BAEA-50E7F35540BE}">
      <dgm:prSet/>
      <dgm:spPr/>
      <dgm:t>
        <a:bodyPr/>
        <a:lstStyle/>
        <a:p>
          <a:endParaRPr lang="en-US"/>
        </a:p>
      </dgm:t>
    </dgm:pt>
    <dgm:pt modelId="{D9933598-D1EA-4E69-977E-DF8AE1685BB9}">
      <dgm:prSet custT="1"/>
      <dgm:spPr/>
      <dgm:t>
        <a:bodyPr/>
        <a:lstStyle/>
        <a:p>
          <a:r>
            <a:rPr lang="en-US" sz="1800" b="0" i="0" baseline="0"/>
            <a:t>Runaway</a:t>
          </a:r>
          <a:endParaRPr lang="en-US" sz="1800"/>
        </a:p>
      </dgm:t>
    </dgm:pt>
    <dgm:pt modelId="{4E844A29-5A57-42A1-8B93-E5D8029057BD}" type="parTrans" cxnId="{2E2B7CF4-9336-43E3-9926-3209C7CADB28}">
      <dgm:prSet/>
      <dgm:spPr/>
      <dgm:t>
        <a:bodyPr/>
        <a:lstStyle/>
        <a:p>
          <a:endParaRPr lang="en-US"/>
        </a:p>
      </dgm:t>
    </dgm:pt>
    <dgm:pt modelId="{FD632788-B210-49CA-8EE2-C3AC954D3F6B}" type="sibTrans" cxnId="{2E2B7CF4-9336-43E3-9926-3209C7CADB28}">
      <dgm:prSet/>
      <dgm:spPr/>
      <dgm:t>
        <a:bodyPr/>
        <a:lstStyle/>
        <a:p>
          <a:endParaRPr lang="en-US"/>
        </a:p>
      </dgm:t>
    </dgm:pt>
    <dgm:pt modelId="{962AE0E1-704C-491D-A730-52D5566CC5A3}">
      <dgm:prSet custT="1"/>
      <dgm:spPr/>
      <dgm:t>
        <a:bodyPr/>
        <a:lstStyle/>
        <a:p>
          <a:r>
            <a:rPr lang="en-US" sz="1800" b="0" i="0" baseline="0" dirty="0">
              <a:latin typeface="Cambria"/>
              <a:ea typeface="Cambria"/>
            </a:rPr>
            <a:t>Homeless</a:t>
          </a:r>
          <a:endParaRPr lang="en-US" sz="1800" dirty="0">
            <a:latin typeface="Cambria"/>
            <a:ea typeface="Cambria"/>
          </a:endParaRPr>
        </a:p>
      </dgm:t>
    </dgm:pt>
    <dgm:pt modelId="{73472328-62A6-4C1F-B76B-9E7745BEF43F}" type="parTrans" cxnId="{AD49506E-B899-40AE-833E-4A56E56615C0}">
      <dgm:prSet/>
      <dgm:spPr/>
      <dgm:t>
        <a:bodyPr/>
        <a:lstStyle/>
        <a:p>
          <a:endParaRPr lang="en-US"/>
        </a:p>
      </dgm:t>
    </dgm:pt>
    <dgm:pt modelId="{C4C695F7-C0BC-4169-89A9-7B9A799D9B39}" type="sibTrans" cxnId="{AD49506E-B899-40AE-833E-4A56E56615C0}">
      <dgm:prSet/>
      <dgm:spPr/>
      <dgm:t>
        <a:bodyPr/>
        <a:lstStyle/>
        <a:p>
          <a:endParaRPr lang="en-US"/>
        </a:p>
      </dgm:t>
    </dgm:pt>
    <dgm:pt modelId="{FEFD00EB-B155-4F78-97DC-DA9D4F7EC202}">
      <dgm:prSet custT="1"/>
      <dgm:spPr/>
      <dgm:t>
        <a:bodyPr/>
        <a:lstStyle/>
        <a:p>
          <a:pPr rtl="0"/>
          <a:r>
            <a:rPr lang="en-US" sz="1800" dirty="0"/>
            <a:t>Extension of </a:t>
          </a:r>
          <a:r>
            <a:rPr lang="en-US" sz="1800" dirty="0">
              <a:latin typeface="Cambria" panose="02040503050406030204"/>
            </a:rPr>
            <a:t>DCMP </a:t>
          </a:r>
          <a:r>
            <a:rPr lang="en-US" sz="1800" dirty="0"/>
            <a:t>to siblings/household members</a:t>
          </a:r>
          <a:r>
            <a:rPr lang="en-US" sz="1800" dirty="0">
              <a:latin typeface="Cambria" panose="02040503050406030204"/>
            </a:rPr>
            <a:t> </a:t>
          </a:r>
          <a:endParaRPr lang="en-US" sz="1800" dirty="0"/>
        </a:p>
      </dgm:t>
    </dgm:pt>
    <dgm:pt modelId="{7A129B23-BD91-4D55-87CF-31E5D9B53C86}" type="parTrans" cxnId="{F15D40EF-8C06-4268-8A9E-B10C15980600}">
      <dgm:prSet/>
      <dgm:spPr/>
      <dgm:t>
        <a:bodyPr/>
        <a:lstStyle/>
        <a:p>
          <a:endParaRPr lang="en-US"/>
        </a:p>
      </dgm:t>
    </dgm:pt>
    <dgm:pt modelId="{2AF0C685-50E9-4AB1-A8B7-531974358449}" type="sibTrans" cxnId="{F15D40EF-8C06-4268-8A9E-B10C15980600}">
      <dgm:prSet/>
      <dgm:spPr/>
      <dgm:t>
        <a:bodyPr/>
        <a:lstStyle/>
        <a:p>
          <a:endParaRPr lang="en-US"/>
        </a:p>
      </dgm:t>
    </dgm:pt>
    <dgm:pt modelId="{F7B7E727-4850-471B-B1EA-72CC07BAB72E}" type="pres">
      <dgm:prSet presAssocID="{91F0B938-AF8E-46AC-BEF9-D81D9DAD9426}" presName="Name0" presStyleCnt="0">
        <dgm:presLayoutVars>
          <dgm:dir/>
          <dgm:animLvl val="lvl"/>
          <dgm:resizeHandles val="exact"/>
        </dgm:presLayoutVars>
      </dgm:prSet>
      <dgm:spPr/>
    </dgm:pt>
    <dgm:pt modelId="{0445E3E2-8F2E-4EFB-BF97-2220070DC857}" type="pres">
      <dgm:prSet presAssocID="{4D5434E9-858E-4BB0-B5D0-DCA209705E62}" presName="composite" presStyleCnt="0"/>
      <dgm:spPr/>
    </dgm:pt>
    <dgm:pt modelId="{83E70C13-71EB-44D1-9287-E5DD318235B0}" type="pres">
      <dgm:prSet presAssocID="{4D5434E9-858E-4BB0-B5D0-DCA209705E62}" presName="parTx" presStyleLbl="alignNode1" presStyleIdx="0" presStyleCnt="2">
        <dgm:presLayoutVars>
          <dgm:chMax val="0"/>
          <dgm:chPref val="0"/>
          <dgm:bulletEnabled val="1"/>
        </dgm:presLayoutVars>
      </dgm:prSet>
      <dgm:spPr/>
    </dgm:pt>
    <dgm:pt modelId="{CCFA4D4F-E299-4BCD-A293-FAA7C50F9A30}" type="pres">
      <dgm:prSet presAssocID="{4D5434E9-858E-4BB0-B5D0-DCA209705E62}" presName="desTx" presStyleLbl="alignAccFollowNode1" presStyleIdx="0" presStyleCnt="2">
        <dgm:presLayoutVars>
          <dgm:bulletEnabled val="1"/>
        </dgm:presLayoutVars>
      </dgm:prSet>
      <dgm:spPr/>
    </dgm:pt>
    <dgm:pt modelId="{81FE62C3-BE9D-4862-93BA-DE78C3507966}" type="pres">
      <dgm:prSet presAssocID="{ED199285-11C5-4139-9D5B-C0EEC905FB04}" presName="space" presStyleCnt="0"/>
      <dgm:spPr/>
    </dgm:pt>
    <dgm:pt modelId="{AD61DF3D-CE37-4E92-9110-8FF939C53369}" type="pres">
      <dgm:prSet presAssocID="{77B59DA5-A932-4C80-A073-7C12B9A9D6AD}" presName="composite" presStyleCnt="0"/>
      <dgm:spPr/>
    </dgm:pt>
    <dgm:pt modelId="{95116D2D-1A82-4B3F-8B9B-5ECB2668FC5F}" type="pres">
      <dgm:prSet presAssocID="{77B59DA5-A932-4C80-A073-7C12B9A9D6AD}" presName="parTx" presStyleLbl="alignNode1" presStyleIdx="1" presStyleCnt="2">
        <dgm:presLayoutVars>
          <dgm:chMax val="0"/>
          <dgm:chPref val="0"/>
          <dgm:bulletEnabled val="1"/>
        </dgm:presLayoutVars>
      </dgm:prSet>
      <dgm:spPr/>
    </dgm:pt>
    <dgm:pt modelId="{15B7791B-72AA-4357-85FF-3A3905A23C26}" type="pres">
      <dgm:prSet presAssocID="{77B59DA5-A932-4C80-A073-7C12B9A9D6AD}" presName="desTx" presStyleLbl="alignAccFollowNode1" presStyleIdx="1" presStyleCnt="2" custLinFactNeighborX="-963" custLinFactNeighborY="170">
        <dgm:presLayoutVars>
          <dgm:bulletEnabled val="1"/>
        </dgm:presLayoutVars>
      </dgm:prSet>
      <dgm:spPr/>
    </dgm:pt>
  </dgm:ptLst>
  <dgm:cxnLst>
    <dgm:cxn modelId="{F1CC5104-FBBD-4F8D-BD0B-7F4C0632DF9D}" type="presOf" srcId="{77B59DA5-A932-4C80-A073-7C12B9A9D6AD}" destId="{95116D2D-1A82-4B3F-8B9B-5ECB2668FC5F}" srcOrd="0" destOrd="0" presId="urn:microsoft.com/office/officeart/2005/8/layout/hList1"/>
    <dgm:cxn modelId="{81CCB71C-5091-4F37-A38C-0824184C16B0}" type="presOf" srcId="{91F0B938-AF8E-46AC-BEF9-D81D9DAD9426}" destId="{F7B7E727-4850-471B-B1EA-72CC07BAB72E}" srcOrd="0" destOrd="0" presId="urn:microsoft.com/office/officeart/2005/8/layout/hList1"/>
    <dgm:cxn modelId="{17AA9123-288A-4AAC-A274-3F90EADFCC8C}" type="presOf" srcId="{FEFD00EB-B155-4F78-97DC-DA9D4F7EC202}" destId="{CCFA4D4F-E299-4BCD-A293-FAA7C50F9A30}" srcOrd="0" destOrd="2" presId="urn:microsoft.com/office/officeart/2005/8/layout/hList1"/>
    <dgm:cxn modelId="{6AF97A2E-3A35-41F1-96BF-B37E3DA494A4}" srcId="{91F0B938-AF8E-46AC-BEF9-D81D9DAD9426}" destId="{4D5434E9-858E-4BB0-B5D0-DCA209705E62}" srcOrd="0" destOrd="0" parTransId="{1713714A-5293-4AA2-BBBE-5485190E7CCE}" sibTransId="{ED199285-11C5-4139-9D5B-C0EEC905FB04}"/>
    <dgm:cxn modelId="{AD49506E-B899-40AE-833E-4A56E56615C0}" srcId="{77B59DA5-A932-4C80-A073-7C12B9A9D6AD}" destId="{962AE0E1-704C-491D-A730-52D5566CC5A3}" srcOrd="2" destOrd="0" parTransId="{73472328-62A6-4C1F-B76B-9E7745BEF43F}" sibTransId="{C4C695F7-C0BC-4169-89A9-7B9A799D9B39}"/>
    <dgm:cxn modelId="{73F9386F-14F6-4431-B1F4-B4006095655A}" srcId="{77B59DA5-A932-4C80-A073-7C12B9A9D6AD}" destId="{A21A12B4-1503-4875-AECC-88C08B79E122}" srcOrd="0" destOrd="0" parTransId="{90D7DDC4-6EB5-4445-908E-196DB65B2375}" sibTransId="{00E116C6-78FF-41E8-AF14-98A10FFBFBDC}"/>
    <dgm:cxn modelId="{82C14C55-DC6F-4F3D-8262-F811926ECD31}" type="presOf" srcId="{F2A1CD8C-7D4A-4A11-BA08-2B9C4A7D6E50}" destId="{CCFA4D4F-E299-4BCD-A293-FAA7C50F9A30}" srcOrd="0" destOrd="0" presId="urn:microsoft.com/office/officeart/2005/8/layout/hList1"/>
    <dgm:cxn modelId="{E6A3A15A-04CC-4500-B9B8-BD8C820515AE}" srcId="{4D5434E9-858E-4BB0-B5D0-DCA209705E62}" destId="{F2A1CD8C-7D4A-4A11-BA08-2B9C4A7D6E50}" srcOrd="0" destOrd="0" parTransId="{3DFC7618-9C9A-4AAC-9EF1-478AD5B5A9A9}" sibTransId="{576F3577-301D-4E0A-9859-1E453157115E}"/>
    <dgm:cxn modelId="{57E53F8F-30A1-4ABE-A8F6-BE05B9FB4CFA}" type="presOf" srcId="{735623B9-7587-4527-891B-D3EEA5BA0866}" destId="{15B7791B-72AA-4357-85FF-3A3905A23C26}" srcOrd="0" destOrd="3" presId="urn:microsoft.com/office/officeart/2005/8/layout/hList1"/>
    <dgm:cxn modelId="{D8731E95-006F-4F2B-A432-130576461488}" type="presOf" srcId="{A21A12B4-1503-4875-AECC-88C08B79E122}" destId="{15B7791B-72AA-4357-85FF-3A3905A23C26}" srcOrd="0" destOrd="0" presId="urn:microsoft.com/office/officeart/2005/8/layout/hList1"/>
    <dgm:cxn modelId="{570D8EAF-522D-4504-8027-F8A7B1C63C53}" srcId="{77B59DA5-A932-4C80-A073-7C12B9A9D6AD}" destId="{1FBE6065-C073-45CD-8DAE-9380778A3570}" srcOrd="1" destOrd="0" parTransId="{8CFB65E8-E042-4D23-9E3F-8D058CA425C4}" sibTransId="{C06EE603-193A-494F-81ED-94250FAA18C1}"/>
    <dgm:cxn modelId="{40C5A6B8-4CC4-4960-BAEA-50E7F35540BE}" srcId="{77B59DA5-A932-4C80-A073-7C12B9A9D6AD}" destId="{735623B9-7587-4527-891B-D3EEA5BA0866}" srcOrd="3" destOrd="0" parTransId="{DA5E3B2E-1788-415C-8926-641C811EF0AB}" sibTransId="{CE7DD8C8-372A-4EDF-9AD1-8C3CA73B48BF}"/>
    <dgm:cxn modelId="{794839BF-E68F-4CE7-A481-A90699A7B3FF}" srcId="{4D5434E9-858E-4BB0-B5D0-DCA209705E62}" destId="{0870F647-4885-4CF3-802C-E6B5852F54E7}" srcOrd="1" destOrd="0" parTransId="{6A5664D8-EA2B-4126-83F5-98DACAAB3C3F}" sibTransId="{A36E61CF-495C-4B2A-A5A9-F68C51EF3779}"/>
    <dgm:cxn modelId="{36A033C0-50E9-41F2-9131-09FC1355EA0E}" type="presOf" srcId="{D9933598-D1EA-4E69-977E-DF8AE1685BB9}" destId="{15B7791B-72AA-4357-85FF-3A3905A23C26}" srcOrd="0" destOrd="4" presId="urn:microsoft.com/office/officeart/2005/8/layout/hList1"/>
    <dgm:cxn modelId="{6E0824D1-FAD6-455F-AC2F-DD3FB8FE280E}" srcId="{91F0B938-AF8E-46AC-BEF9-D81D9DAD9426}" destId="{77B59DA5-A932-4C80-A073-7C12B9A9D6AD}" srcOrd="1" destOrd="0" parTransId="{BAC126BA-CA26-4E6B-8E58-D8C7A9CA2DFD}" sibTransId="{06E5BC31-3AA2-43B0-A5CB-C021583FD82B}"/>
    <dgm:cxn modelId="{A64106DA-2707-45D9-96FB-83A19162B014}" type="presOf" srcId="{1FBE6065-C073-45CD-8DAE-9380778A3570}" destId="{15B7791B-72AA-4357-85FF-3A3905A23C26}" srcOrd="0" destOrd="1" presId="urn:microsoft.com/office/officeart/2005/8/layout/hList1"/>
    <dgm:cxn modelId="{CC36F5E4-C742-4B15-A590-8661550B33DF}" type="presOf" srcId="{0870F647-4885-4CF3-802C-E6B5852F54E7}" destId="{CCFA4D4F-E299-4BCD-A293-FAA7C50F9A30}" srcOrd="0" destOrd="1" presId="urn:microsoft.com/office/officeart/2005/8/layout/hList1"/>
    <dgm:cxn modelId="{F15D40EF-8C06-4268-8A9E-B10C15980600}" srcId="{4D5434E9-858E-4BB0-B5D0-DCA209705E62}" destId="{FEFD00EB-B155-4F78-97DC-DA9D4F7EC202}" srcOrd="2" destOrd="0" parTransId="{7A129B23-BD91-4D55-87CF-31E5D9B53C86}" sibTransId="{2AF0C685-50E9-4AB1-A8B7-531974358449}"/>
    <dgm:cxn modelId="{2E2B7CF4-9336-43E3-9926-3209C7CADB28}" srcId="{77B59DA5-A932-4C80-A073-7C12B9A9D6AD}" destId="{D9933598-D1EA-4E69-977E-DF8AE1685BB9}" srcOrd="4" destOrd="0" parTransId="{4E844A29-5A57-42A1-8B93-E5D8029057BD}" sibTransId="{FD632788-B210-49CA-8EE2-C3AC954D3F6B}"/>
    <dgm:cxn modelId="{E3D98FFA-C2D1-4EAC-90B6-F04A80DFDCCD}" type="presOf" srcId="{962AE0E1-704C-491D-A730-52D5566CC5A3}" destId="{15B7791B-72AA-4357-85FF-3A3905A23C26}" srcOrd="0" destOrd="2" presId="urn:microsoft.com/office/officeart/2005/8/layout/hList1"/>
    <dgm:cxn modelId="{0D8D2DFF-ED1D-4FCC-93DE-84E81722A433}" type="presOf" srcId="{4D5434E9-858E-4BB0-B5D0-DCA209705E62}" destId="{83E70C13-71EB-44D1-9287-E5DD318235B0}" srcOrd="0" destOrd="0" presId="urn:microsoft.com/office/officeart/2005/8/layout/hList1"/>
    <dgm:cxn modelId="{79AACD3D-3F96-4422-A79A-EFD9D8B69EC5}" type="presParOf" srcId="{F7B7E727-4850-471B-B1EA-72CC07BAB72E}" destId="{0445E3E2-8F2E-4EFB-BF97-2220070DC857}" srcOrd="0" destOrd="0" presId="urn:microsoft.com/office/officeart/2005/8/layout/hList1"/>
    <dgm:cxn modelId="{7B83D621-E7E5-4FC6-B778-AA5EB3E80C62}" type="presParOf" srcId="{0445E3E2-8F2E-4EFB-BF97-2220070DC857}" destId="{83E70C13-71EB-44D1-9287-E5DD318235B0}" srcOrd="0" destOrd="0" presId="urn:microsoft.com/office/officeart/2005/8/layout/hList1"/>
    <dgm:cxn modelId="{AC60AE4F-111D-4618-9B06-7E8606EE148A}" type="presParOf" srcId="{0445E3E2-8F2E-4EFB-BF97-2220070DC857}" destId="{CCFA4D4F-E299-4BCD-A293-FAA7C50F9A30}" srcOrd="1" destOrd="0" presId="urn:microsoft.com/office/officeart/2005/8/layout/hList1"/>
    <dgm:cxn modelId="{BAC1334A-86A2-4DEE-8B9A-4202D2C5E713}" type="presParOf" srcId="{F7B7E727-4850-471B-B1EA-72CC07BAB72E}" destId="{81FE62C3-BE9D-4862-93BA-DE78C3507966}" srcOrd="1" destOrd="0" presId="urn:microsoft.com/office/officeart/2005/8/layout/hList1"/>
    <dgm:cxn modelId="{7C23C9BE-FAE6-46D1-A272-5CAC8B6C6527}" type="presParOf" srcId="{F7B7E727-4850-471B-B1EA-72CC07BAB72E}" destId="{AD61DF3D-CE37-4E92-9110-8FF939C53369}" srcOrd="2" destOrd="0" presId="urn:microsoft.com/office/officeart/2005/8/layout/hList1"/>
    <dgm:cxn modelId="{C137033F-CEB7-4FEB-9EC6-930065C27F23}" type="presParOf" srcId="{AD61DF3D-CE37-4E92-9110-8FF939C53369}" destId="{95116D2D-1A82-4B3F-8B9B-5ECB2668FC5F}" srcOrd="0" destOrd="0" presId="urn:microsoft.com/office/officeart/2005/8/layout/hList1"/>
    <dgm:cxn modelId="{FDE97171-72A8-4D2A-85B4-E40C4413D5E0}" type="presParOf" srcId="{AD61DF3D-CE37-4E92-9110-8FF939C53369}" destId="{15B7791B-72AA-4357-85FF-3A3905A23C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C4644-0CDD-4740-86B1-E6780B4888C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9B6E44-CF78-4CCF-B331-BC25A46A78D9}">
      <dgm:prSet/>
      <dgm:spPr/>
      <dgm:t>
        <a:bodyPr/>
        <a:lstStyle/>
        <a:p>
          <a:pPr>
            <a:lnSpc>
              <a:spcPct val="100000"/>
            </a:lnSpc>
          </a:pPr>
          <a:r>
            <a:rPr lang="en-US" dirty="0"/>
            <a:t>Apply by December 15, 2023 </a:t>
          </a:r>
        </a:p>
      </dgm:t>
    </dgm:pt>
    <dgm:pt modelId="{5C356DD3-E621-4BDD-A7A4-B486F2E0526F}" type="parTrans" cxnId="{C8BCAD73-AB4E-45DB-901C-325D799F83A4}">
      <dgm:prSet/>
      <dgm:spPr/>
      <dgm:t>
        <a:bodyPr/>
        <a:lstStyle/>
        <a:p>
          <a:endParaRPr lang="en-US"/>
        </a:p>
      </dgm:t>
    </dgm:pt>
    <dgm:pt modelId="{46849FA0-B6E5-4233-AD7D-F42B57D3E48A}" type="sibTrans" cxnId="{C8BCAD73-AB4E-45DB-901C-325D799F83A4}">
      <dgm:prSet/>
      <dgm:spPr/>
      <dgm:t>
        <a:bodyPr/>
        <a:lstStyle/>
        <a:p>
          <a:endParaRPr lang="en-US"/>
        </a:p>
      </dgm:t>
    </dgm:pt>
    <dgm:pt modelId="{2A859762-B4F5-4CDE-89E8-0A57A1EEC87A}">
      <dgm:prSet/>
      <dgm:spPr/>
      <dgm:t>
        <a:bodyPr/>
        <a:lstStyle/>
        <a:p>
          <a:pPr>
            <a:lnSpc>
              <a:spcPct val="100000"/>
            </a:lnSpc>
          </a:pPr>
          <a:r>
            <a:rPr lang="en-US" dirty="0"/>
            <a:t>Use April 1, 2023 Enrollment &amp; DC data</a:t>
          </a:r>
        </a:p>
        <a:p>
          <a:pPr>
            <a:lnSpc>
              <a:spcPct val="100000"/>
            </a:lnSpc>
          </a:pPr>
          <a:r>
            <a:rPr lang="en-US" i="1" dirty="0"/>
            <a:t> or  October 6, 2023 Enrollment &amp; DC data</a:t>
          </a:r>
        </a:p>
      </dgm:t>
    </dgm:pt>
    <dgm:pt modelId="{F7AF09BD-74FB-4C7C-A78B-144F95544B52}" type="parTrans" cxnId="{D6DB8082-29C1-4B50-94C5-94271A1AAA60}">
      <dgm:prSet/>
      <dgm:spPr/>
      <dgm:t>
        <a:bodyPr/>
        <a:lstStyle/>
        <a:p>
          <a:endParaRPr lang="en-US"/>
        </a:p>
      </dgm:t>
    </dgm:pt>
    <dgm:pt modelId="{A992FDF5-1D30-4510-A552-DCE49B8BCDFC}" type="sibTrans" cxnId="{D6DB8082-29C1-4B50-94C5-94271A1AAA60}">
      <dgm:prSet/>
      <dgm:spPr/>
      <dgm:t>
        <a:bodyPr/>
        <a:lstStyle/>
        <a:p>
          <a:endParaRPr lang="en-US"/>
        </a:p>
      </dgm:t>
    </dgm:pt>
    <dgm:pt modelId="{FFD950FD-6DF3-43B4-BFFE-4531B96EAC20}">
      <dgm:prSet/>
      <dgm:spPr/>
      <dgm:t>
        <a:bodyPr/>
        <a:lstStyle/>
        <a:p>
          <a:pPr>
            <a:lnSpc>
              <a:spcPct val="100000"/>
            </a:lnSpc>
          </a:pPr>
          <a:r>
            <a:rPr lang="en-US" dirty="0"/>
            <a:t>Start CEP first full  month after approval</a:t>
          </a:r>
        </a:p>
      </dgm:t>
    </dgm:pt>
    <dgm:pt modelId="{F3947D47-F5C4-40D1-ABC0-3B0441B08A10}" type="parTrans" cxnId="{3CBAF0CA-AD7E-44E8-8593-4EEE23C282AD}">
      <dgm:prSet/>
      <dgm:spPr/>
      <dgm:t>
        <a:bodyPr/>
        <a:lstStyle/>
        <a:p>
          <a:endParaRPr lang="en-US"/>
        </a:p>
      </dgm:t>
    </dgm:pt>
    <dgm:pt modelId="{9898F814-0800-4925-A7B5-A42B064CDA53}" type="sibTrans" cxnId="{3CBAF0CA-AD7E-44E8-8593-4EEE23C282AD}">
      <dgm:prSet/>
      <dgm:spPr/>
      <dgm:t>
        <a:bodyPr/>
        <a:lstStyle/>
        <a:p>
          <a:endParaRPr lang="en-US"/>
        </a:p>
      </dgm:t>
    </dgm:pt>
    <dgm:pt modelId="{C7400091-9299-43C9-86AB-6C7052BC177E}">
      <dgm:prSet/>
      <dgm:spPr/>
      <dgm:t>
        <a:bodyPr/>
        <a:lstStyle/>
        <a:p>
          <a:pPr>
            <a:lnSpc>
              <a:spcPct val="100000"/>
            </a:lnSpc>
          </a:pPr>
          <a:r>
            <a:rPr lang="en-US" dirty="0"/>
            <a:t>Allow 2 weeks for application processing and approval of complete and correct submission</a:t>
          </a:r>
        </a:p>
      </dgm:t>
    </dgm:pt>
    <dgm:pt modelId="{E5018BF9-A55D-4578-98F8-B17E43164EFC}" type="parTrans" cxnId="{2AB2F35E-E2B1-4A14-BBA7-21C07E173EF9}">
      <dgm:prSet/>
      <dgm:spPr/>
      <dgm:t>
        <a:bodyPr/>
        <a:lstStyle/>
        <a:p>
          <a:endParaRPr lang="en-US"/>
        </a:p>
      </dgm:t>
    </dgm:pt>
    <dgm:pt modelId="{4AC944CE-055D-473C-B548-D0F40186F88D}" type="sibTrans" cxnId="{2AB2F35E-E2B1-4A14-BBA7-21C07E173EF9}">
      <dgm:prSet/>
      <dgm:spPr/>
      <dgm:t>
        <a:bodyPr/>
        <a:lstStyle/>
        <a:p>
          <a:endParaRPr lang="en-US"/>
        </a:p>
      </dgm:t>
    </dgm:pt>
    <dgm:pt modelId="{E9D3ED93-CA76-4B18-A257-AF0385142CD1}">
      <dgm:prSet/>
      <dgm:spPr/>
      <dgm:t>
        <a:bodyPr/>
        <a:lstStyle/>
        <a:p>
          <a:pPr>
            <a:lnSpc>
              <a:spcPct val="100000"/>
            </a:lnSpc>
          </a:pPr>
          <a:r>
            <a:rPr lang="en-US" dirty="0"/>
            <a:t>2-Step application process</a:t>
          </a:r>
        </a:p>
      </dgm:t>
    </dgm:pt>
    <dgm:pt modelId="{D563BB85-F4E4-4D14-8110-01A1E159AF3D}" type="parTrans" cxnId="{EA508522-300E-40A6-8850-BCA046F0019B}">
      <dgm:prSet/>
      <dgm:spPr/>
    </dgm:pt>
    <dgm:pt modelId="{D95641C8-BCE6-468A-8AEA-E441B8039640}" type="sibTrans" cxnId="{EA508522-300E-40A6-8850-BCA046F0019B}">
      <dgm:prSet/>
      <dgm:spPr/>
    </dgm:pt>
    <dgm:pt modelId="{D9585955-E4C4-40D8-9172-DFE7F274C226}" type="pres">
      <dgm:prSet presAssocID="{AA7C4644-0CDD-4740-86B1-E6780B4888C6}" presName="root" presStyleCnt="0">
        <dgm:presLayoutVars>
          <dgm:dir/>
          <dgm:resizeHandles val="exact"/>
        </dgm:presLayoutVars>
      </dgm:prSet>
      <dgm:spPr/>
    </dgm:pt>
    <dgm:pt modelId="{0B30F8FC-1DD0-4B01-B13B-59E99A98530F}" type="pres">
      <dgm:prSet presAssocID="{0F9B6E44-CF78-4CCF-B331-BC25A46A78D9}" presName="compNode" presStyleCnt="0"/>
      <dgm:spPr/>
    </dgm:pt>
    <dgm:pt modelId="{3B52B05B-D89E-4AC3-9D78-ABD7AF4A2C68}" type="pres">
      <dgm:prSet presAssocID="{0F9B6E44-CF78-4CCF-B331-BC25A46A78D9}" presName="bgRect" presStyleLbl="bgShp" presStyleIdx="0" presStyleCnt="5"/>
      <dgm:spPr/>
    </dgm:pt>
    <dgm:pt modelId="{9F2A5CE2-77C5-4C75-B820-FED15E8942F8}" type="pres">
      <dgm:prSet presAssocID="{0F9B6E44-CF78-4CCF-B331-BC25A46A78D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AEE7920F-0E80-4816-9DFE-F6258ED133DA}" type="pres">
      <dgm:prSet presAssocID="{0F9B6E44-CF78-4CCF-B331-BC25A46A78D9}" presName="spaceRect" presStyleCnt="0"/>
      <dgm:spPr/>
    </dgm:pt>
    <dgm:pt modelId="{41C77878-8046-423E-A6ED-8B68AB9C27DD}" type="pres">
      <dgm:prSet presAssocID="{0F9B6E44-CF78-4CCF-B331-BC25A46A78D9}" presName="parTx" presStyleLbl="revTx" presStyleIdx="0" presStyleCnt="5">
        <dgm:presLayoutVars>
          <dgm:chMax val="0"/>
          <dgm:chPref val="0"/>
        </dgm:presLayoutVars>
      </dgm:prSet>
      <dgm:spPr/>
    </dgm:pt>
    <dgm:pt modelId="{EE8F0CFF-45B3-4A44-A1D2-5AE7138F0516}" type="pres">
      <dgm:prSet presAssocID="{46849FA0-B6E5-4233-AD7D-F42B57D3E48A}" presName="sibTrans" presStyleCnt="0"/>
      <dgm:spPr/>
    </dgm:pt>
    <dgm:pt modelId="{5AB142B1-79E3-4DB8-BDEC-BA5DE5BCB302}" type="pres">
      <dgm:prSet presAssocID="{E9D3ED93-CA76-4B18-A257-AF0385142CD1}" presName="compNode" presStyleCnt="0"/>
      <dgm:spPr/>
    </dgm:pt>
    <dgm:pt modelId="{FD477295-00AA-4BE6-BBF9-8388574F7313}" type="pres">
      <dgm:prSet presAssocID="{E9D3ED93-CA76-4B18-A257-AF0385142CD1}" presName="bgRect" presStyleLbl="bgShp" presStyleIdx="1" presStyleCnt="5"/>
      <dgm:spPr/>
    </dgm:pt>
    <dgm:pt modelId="{B7751870-0BD5-451F-B56A-6D2BC2D52F32}" type="pres">
      <dgm:prSet presAssocID="{E9D3ED93-CA76-4B18-A257-AF0385142CD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steps with solid fill"/>
        </a:ext>
      </dgm:extLst>
    </dgm:pt>
    <dgm:pt modelId="{6FA20AE5-C308-454B-A1B6-B36CC7040B46}" type="pres">
      <dgm:prSet presAssocID="{E9D3ED93-CA76-4B18-A257-AF0385142CD1}" presName="spaceRect" presStyleCnt="0"/>
      <dgm:spPr/>
    </dgm:pt>
    <dgm:pt modelId="{7CBEB1A5-AACA-4BC3-B7E0-DBDFC06A6AB9}" type="pres">
      <dgm:prSet presAssocID="{E9D3ED93-CA76-4B18-A257-AF0385142CD1}" presName="parTx" presStyleLbl="revTx" presStyleIdx="1" presStyleCnt="5">
        <dgm:presLayoutVars>
          <dgm:chMax val="0"/>
          <dgm:chPref val="0"/>
        </dgm:presLayoutVars>
      </dgm:prSet>
      <dgm:spPr/>
    </dgm:pt>
    <dgm:pt modelId="{690D2AC0-05BB-47B2-BBCE-C041E3DF0C65}" type="pres">
      <dgm:prSet presAssocID="{D95641C8-BCE6-468A-8AEA-E441B8039640}" presName="sibTrans" presStyleCnt="0"/>
      <dgm:spPr/>
    </dgm:pt>
    <dgm:pt modelId="{D2283B89-F018-4D2D-8F78-0543EA3EB9C6}" type="pres">
      <dgm:prSet presAssocID="{2A859762-B4F5-4CDE-89E8-0A57A1EEC87A}" presName="compNode" presStyleCnt="0"/>
      <dgm:spPr/>
    </dgm:pt>
    <dgm:pt modelId="{B2BF4777-5549-4AA9-B61E-BC3A336CF4B9}" type="pres">
      <dgm:prSet presAssocID="{2A859762-B4F5-4CDE-89E8-0A57A1EEC87A}" presName="bgRect" presStyleLbl="bgShp" presStyleIdx="2" presStyleCnt="5"/>
      <dgm:spPr/>
    </dgm:pt>
    <dgm:pt modelId="{E790487D-775A-41E7-BBDC-8E0E155AF37D}" type="pres">
      <dgm:prSet presAssocID="{2A859762-B4F5-4CDE-89E8-0A57A1EEC87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952895A1-4DFD-48B7-93C6-26D4067E0D1C}" type="pres">
      <dgm:prSet presAssocID="{2A859762-B4F5-4CDE-89E8-0A57A1EEC87A}" presName="spaceRect" presStyleCnt="0"/>
      <dgm:spPr/>
    </dgm:pt>
    <dgm:pt modelId="{9202BDD1-0CA5-451E-9512-EB6577F4AD93}" type="pres">
      <dgm:prSet presAssocID="{2A859762-B4F5-4CDE-89E8-0A57A1EEC87A}" presName="parTx" presStyleLbl="revTx" presStyleIdx="2" presStyleCnt="5">
        <dgm:presLayoutVars>
          <dgm:chMax val="0"/>
          <dgm:chPref val="0"/>
        </dgm:presLayoutVars>
      </dgm:prSet>
      <dgm:spPr/>
    </dgm:pt>
    <dgm:pt modelId="{AA61DEDE-1E68-4A6B-BE9E-4097A48BC49A}" type="pres">
      <dgm:prSet presAssocID="{A992FDF5-1D30-4510-A552-DCE49B8BCDFC}" presName="sibTrans" presStyleCnt="0"/>
      <dgm:spPr/>
    </dgm:pt>
    <dgm:pt modelId="{8D17EBC7-73F7-44A0-8C2A-F67A42CF5E70}" type="pres">
      <dgm:prSet presAssocID="{C7400091-9299-43C9-86AB-6C7052BC177E}" presName="compNode" presStyleCnt="0"/>
      <dgm:spPr/>
    </dgm:pt>
    <dgm:pt modelId="{84B948E3-DA86-44B8-985F-2AFD53841EF6}" type="pres">
      <dgm:prSet presAssocID="{C7400091-9299-43C9-86AB-6C7052BC177E}" presName="bgRect" presStyleLbl="bgShp" presStyleIdx="3" presStyleCnt="5"/>
      <dgm:spPr/>
    </dgm:pt>
    <dgm:pt modelId="{C90F5949-4284-4536-AAC1-E78C5878530E}" type="pres">
      <dgm:prSet presAssocID="{C7400091-9299-43C9-86AB-6C7052BC17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urglass Finished with solid fill"/>
        </a:ext>
      </dgm:extLst>
    </dgm:pt>
    <dgm:pt modelId="{674F4428-2A11-4BE0-9E8E-B7405711786D}" type="pres">
      <dgm:prSet presAssocID="{C7400091-9299-43C9-86AB-6C7052BC177E}" presName="spaceRect" presStyleCnt="0"/>
      <dgm:spPr/>
    </dgm:pt>
    <dgm:pt modelId="{C747F311-F8FB-4DE7-84DD-1E72153E5D01}" type="pres">
      <dgm:prSet presAssocID="{C7400091-9299-43C9-86AB-6C7052BC177E}" presName="parTx" presStyleLbl="revTx" presStyleIdx="3" presStyleCnt="5">
        <dgm:presLayoutVars>
          <dgm:chMax val="0"/>
          <dgm:chPref val="0"/>
        </dgm:presLayoutVars>
      </dgm:prSet>
      <dgm:spPr/>
    </dgm:pt>
    <dgm:pt modelId="{B87FDB73-1117-484F-AC64-5E49D10213D2}" type="pres">
      <dgm:prSet presAssocID="{4AC944CE-055D-473C-B548-D0F40186F88D}" presName="sibTrans" presStyleCnt="0"/>
      <dgm:spPr/>
    </dgm:pt>
    <dgm:pt modelId="{27C7AEA7-980C-4530-BA53-EE60A6EBAF31}" type="pres">
      <dgm:prSet presAssocID="{FFD950FD-6DF3-43B4-BFFE-4531B96EAC20}" presName="compNode" presStyleCnt="0"/>
      <dgm:spPr/>
    </dgm:pt>
    <dgm:pt modelId="{E52F60D1-EEEB-4AD6-AFA9-507E8992AF65}" type="pres">
      <dgm:prSet presAssocID="{FFD950FD-6DF3-43B4-BFFE-4531B96EAC20}" presName="bgRect" presStyleLbl="bgShp" presStyleIdx="4" presStyleCnt="5"/>
      <dgm:spPr/>
    </dgm:pt>
    <dgm:pt modelId="{0B2FD282-DC6F-48B0-9CEB-30BEFE78E4CE}" type="pres">
      <dgm:prSet presAssocID="{FFD950FD-6DF3-43B4-BFFE-4531B96EAC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lay with solid fill"/>
        </a:ext>
      </dgm:extLst>
    </dgm:pt>
    <dgm:pt modelId="{CF520F13-1487-4473-9D65-DD85CF661419}" type="pres">
      <dgm:prSet presAssocID="{FFD950FD-6DF3-43B4-BFFE-4531B96EAC20}" presName="spaceRect" presStyleCnt="0"/>
      <dgm:spPr/>
    </dgm:pt>
    <dgm:pt modelId="{93DE4FAF-FA6D-4016-8258-A2BF2F3FE3E6}" type="pres">
      <dgm:prSet presAssocID="{FFD950FD-6DF3-43B4-BFFE-4531B96EAC20}" presName="parTx" presStyleLbl="revTx" presStyleIdx="4" presStyleCnt="5">
        <dgm:presLayoutVars>
          <dgm:chMax val="0"/>
          <dgm:chPref val="0"/>
        </dgm:presLayoutVars>
      </dgm:prSet>
      <dgm:spPr/>
    </dgm:pt>
  </dgm:ptLst>
  <dgm:cxnLst>
    <dgm:cxn modelId="{EA508522-300E-40A6-8850-BCA046F0019B}" srcId="{AA7C4644-0CDD-4740-86B1-E6780B4888C6}" destId="{E9D3ED93-CA76-4B18-A257-AF0385142CD1}" srcOrd="1" destOrd="0" parTransId="{D563BB85-F4E4-4D14-8110-01A1E159AF3D}" sibTransId="{D95641C8-BCE6-468A-8AEA-E441B8039640}"/>
    <dgm:cxn modelId="{10B7EC2F-BDF6-4B4E-BA5D-75EDCDAFB820}" type="presOf" srcId="{FFD950FD-6DF3-43B4-BFFE-4531B96EAC20}" destId="{93DE4FAF-FA6D-4016-8258-A2BF2F3FE3E6}" srcOrd="0" destOrd="0" presId="urn:microsoft.com/office/officeart/2018/2/layout/IconVerticalSolidList"/>
    <dgm:cxn modelId="{2AB2F35E-E2B1-4A14-BBA7-21C07E173EF9}" srcId="{AA7C4644-0CDD-4740-86B1-E6780B4888C6}" destId="{C7400091-9299-43C9-86AB-6C7052BC177E}" srcOrd="3" destOrd="0" parTransId="{E5018BF9-A55D-4578-98F8-B17E43164EFC}" sibTransId="{4AC944CE-055D-473C-B548-D0F40186F88D}"/>
    <dgm:cxn modelId="{09B6BB47-8F67-468C-9677-5B24B4A9E177}" type="presOf" srcId="{E9D3ED93-CA76-4B18-A257-AF0385142CD1}" destId="{7CBEB1A5-AACA-4BC3-B7E0-DBDFC06A6AB9}" srcOrd="0" destOrd="0" presId="urn:microsoft.com/office/officeart/2018/2/layout/IconVerticalSolidList"/>
    <dgm:cxn modelId="{C8BCAD73-AB4E-45DB-901C-325D799F83A4}" srcId="{AA7C4644-0CDD-4740-86B1-E6780B4888C6}" destId="{0F9B6E44-CF78-4CCF-B331-BC25A46A78D9}" srcOrd="0" destOrd="0" parTransId="{5C356DD3-E621-4BDD-A7A4-B486F2E0526F}" sibTransId="{46849FA0-B6E5-4233-AD7D-F42B57D3E48A}"/>
    <dgm:cxn modelId="{D97D3779-3022-42B7-BD59-7B61522CE821}" type="presOf" srcId="{0F9B6E44-CF78-4CCF-B331-BC25A46A78D9}" destId="{41C77878-8046-423E-A6ED-8B68AB9C27DD}" srcOrd="0" destOrd="0" presId="urn:microsoft.com/office/officeart/2018/2/layout/IconVerticalSolidList"/>
    <dgm:cxn modelId="{1996357F-5DBA-4451-AED9-FEE44F9E6382}" type="presOf" srcId="{AA7C4644-0CDD-4740-86B1-E6780B4888C6}" destId="{D9585955-E4C4-40D8-9172-DFE7F274C226}" srcOrd="0" destOrd="0" presId="urn:microsoft.com/office/officeart/2018/2/layout/IconVerticalSolidList"/>
    <dgm:cxn modelId="{D6DB8082-29C1-4B50-94C5-94271A1AAA60}" srcId="{AA7C4644-0CDD-4740-86B1-E6780B4888C6}" destId="{2A859762-B4F5-4CDE-89E8-0A57A1EEC87A}" srcOrd="2" destOrd="0" parTransId="{F7AF09BD-74FB-4C7C-A78B-144F95544B52}" sibTransId="{A992FDF5-1D30-4510-A552-DCE49B8BCDFC}"/>
    <dgm:cxn modelId="{7242F5C2-9E6B-45E9-AD63-A3F4EFD058EB}" type="presOf" srcId="{C7400091-9299-43C9-86AB-6C7052BC177E}" destId="{C747F311-F8FB-4DE7-84DD-1E72153E5D01}" srcOrd="0" destOrd="0" presId="urn:microsoft.com/office/officeart/2018/2/layout/IconVerticalSolidList"/>
    <dgm:cxn modelId="{3CBAF0CA-AD7E-44E8-8593-4EEE23C282AD}" srcId="{AA7C4644-0CDD-4740-86B1-E6780B4888C6}" destId="{FFD950FD-6DF3-43B4-BFFE-4531B96EAC20}" srcOrd="4" destOrd="0" parTransId="{F3947D47-F5C4-40D1-ABC0-3B0441B08A10}" sibTransId="{9898F814-0800-4925-A7B5-A42B064CDA53}"/>
    <dgm:cxn modelId="{6D651CEA-E7B9-4BA4-AAAA-73D9D7F05A03}" type="presOf" srcId="{2A859762-B4F5-4CDE-89E8-0A57A1EEC87A}" destId="{9202BDD1-0CA5-451E-9512-EB6577F4AD93}" srcOrd="0" destOrd="0" presId="urn:microsoft.com/office/officeart/2018/2/layout/IconVerticalSolidList"/>
    <dgm:cxn modelId="{E76A6162-F8A9-4C3F-A767-A12C0487B920}" type="presParOf" srcId="{D9585955-E4C4-40D8-9172-DFE7F274C226}" destId="{0B30F8FC-1DD0-4B01-B13B-59E99A98530F}" srcOrd="0" destOrd="0" presId="urn:microsoft.com/office/officeart/2018/2/layout/IconVerticalSolidList"/>
    <dgm:cxn modelId="{C3F69CB4-84F5-45C7-A42B-2B0D7E24F1A3}" type="presParOf" srcId="{0B30F8FC-1DD0-4B01-B13B-59E99A98530F}" destId="{3B52B05B-D89E-4AC3-9D78-ABD7AF4A2C68}" srcOrd="0" destOrd="0" presId="urn:microsoft.com/office/officeart/2018/2/layout/IconVerticalSolidList"/>
    <dgm:cxn modelId="{E82E0E2C-0095-4426-AC6E-E9535286B275}" type="presParOf" srcId="{0B30F8FC-1DD0-4B01-B13B-59E99A98530F}" destId="{9F2A5CE2-77C5-4C75-B820-FED15E8942F8}" srcOrd="1" destOrd="0" presId="urn:microsoft.com/office/officeart/2018/2/layout/IconVerticalSolidList"/>
    <dgm:cxn modelId="{8D250F03-06A1-4630-BD76-CCD847F1F906}" type="presParOf" srcId="{0B30F8FC-1DD0-4B01-B13B-59E99A98530F}" destId="{AEE7920F-0E80-4816-9DFE-F6258ED133DA}" srcOrd="2" destOrd="0" presId="urn:microsoft.com/office/officeart/2018/2/layout/IconVerticalSolidList"/>
    <dgm:cxn modelId="{3F2494D6-73F2-470B-8965-85B969AC56B7}" type="presParOf" srcId="{0B30F8FC-1DD0-4B01-B13B-59E99A98530F}" destId="{41C77878-8046-423E-A6ED-8B68AB9C27DD}" srcOrd="3" destOrd="0" presId="urn:microsoft.com/office/officeart/2018/2/layout/IconVerticalSolidList"/>
    <dgm:cxn modelId="{32AF2087-6B5D-4EF6-8DA7-9945C67F5F9B}" type="presParOf" srcId="{D9585955-E4C4-40D8-9172-DFE7F274C226}" destId="{EE8F0CFF-45B3-4A44-A1D2-5AE7138F0516}" srcOrd="1" destOrd="0" presId="urn:microsoft.com/office/officeart/2018/2/layout/IconVerticalSolidList"/>
    <dgm:cxn modelId="{AC97D72B-3098-473A-9BD9-A332816407EE}" type="presParOf" srcId="{D9585955-E4C4-40D8-9172-DFE7F274C226}" destId="{5AB142B1-79E3-4DB8-BDEC-BA5DE5BCB302}" srcOrd="2" destOrd="0" presId="urn:microsoft.com/office/officeart/2018/2/layout/IconVerticalSolidList"/>
    <dgm:cxn modelId="{5B2D596C-0D63-4A12-80D5-569BCEE1848C}" type="presParOf" srcId="{5AB142B1-79E3-4DB8-BDEC-BA5DE5BCB302}" destId="{FD477295-00AA-4BE6-BBF9-8388574F7313}" srcOrd="0" destOrd="0" presId="urn:microsoft.com/office/officeart/2018/2/layout/IconVerticalSolidList"/>
    <dgm:cxn modelId="{DC4B2648-F4BA-4A79-994B-DA6DAD0E3B82}" type="presParOf" srcId="{5AB142B1-79E3-4DB8-BDEC-BA5DE5BCB302}" destId="{B7751870-0BD5-451F-B56A-6D2BC2D52F32}" srcOrd="1" destOrd="0" presId="urn:microsoft.com/office/officeart/2018/2/layout/IconVerticalSolidList"/>
    <dgm:cxn modelId="{0B0A9BB4-8C8E-44B1-8107-9E3B51EBBB9E}" type="presParOf" srcId="{5AB142B1-79E3-4DB8-BDEC-BA5DE5BCB302}" destId="{6FA20AE5-C308-454B-A1B6-B36CC7040B46}" srcOrd="2" destOrd="0" presId="urn:microsoft.com/office/officeart/2018/2/layout/IconVerticalSolidList"/>
    <dgm:cxn modelId="{79212567-DC1A-4230-A385-555FBF553741}" type="presParOf" srcId="{5AB142B1-79E3-4DB8-BDEC-BA5DE5BCB302}" destId="{7CBEB1A5-AACA-4BC3-B7E0-DBDFC06A6AB9}" srcOrd="3" destOrd="0" presId="urn:microsoft.com/office/officeart/2018/2/layout/IconVerticalSolidList"/>
    <dgm:cxn modelId="{A22BB5C5-6BEF-4C3B-B76A-1B5426035F4B}" type="presParOf" srcId="{D9585955-E4C4-40D8-9172-DFE7F274C226}" destId="{690D2AC0-05BB-47B2-BBCE-C041E3DF0C65}" srcOrd="3" destOrd="0" presId="urn:microsoft.com/office/officeart/2018/2/layout/IconVerticalSolidList"/>
    <dgm:cxn modelId="{6F257CF1-CD05-45E7-A548-15724FDFCE2E}" type="presParOf" srcId="{D9585955-E4C4-40D8-9172-DFE7F274C226}" destId="{D2283B89-F018-4D2D-8F78-0543EA3EB9C6}" srcOrd="4" destOrd="0" presId="urn:microsoft.com/office/officeart/2018/2/layout/IconVerticalSolidList"/>
    <dgm:cxn modelId="{68313BEF-9A08-40B2-8D62-431096D671EA}" type="presParOf" srcId="{D2283B89-F018-4D2D-8F78-0543EA3EB9C6}" destId="{B2BF4777-5549-4AA9-B61E-BC3A336CF4B9}" srcOrd="0" destOrd="0" presId="urn:microsoft.com/office/officeart/2018/2/layout/IconVerticalSolidList"/>
    <dgm:cxn modelId="{A979169A-E374-41D2-8759-6048B36BF091}" type="presParOf" srcId="{D2283B89-F018-4D2D-8F78-0543EA3EB9C6}" destId="{E790487D-775A-41E7-BBDC-8E0E155AF37D}" srcOrd="1" destOrd="0" presId="urn:microsoft.com/office/officeart/2018/2/layout/IconVerticalSolidList"/>
    <dgm:cxn modelId="{6EA0DE6C-FF94-45F2-AF64-2C27803B2C15}" type="presParOf" srcId="{D2283B89-F018-4D2D-8F78-0543EA3EB9C6}" destId="{952895A1-4DFD-48B7-93C6-26D4067E0D1C}" srcOrd="2" destOrd="0" presId="urn:microsoft.com/office/officeart/2018/2/layout/IconVerticalSolidList"/>
    <dgm:cxn modelId="{0700E4E6-D24A-4AA9-9208-352B63F67E09}" type="presParOf" srcId="{D2283B89-F018-4D2D-8F78-0543EA3EB9C6}" destId="{9202BDD1-0CA5-451E-9512-EB6577F4AD93}" srcOrd="3" destOrd="0" presId="urn:microsoft.com/office/officeart/2018/2/layout/IconVerticalSolidList"/>
    <dgm:cxn modelId="{2A19F27A-6171-4407-8707-8E14126AF2E0}" type="presParOf" srcId="{D9585955-E4C4-40D8-9172-DFE7F274C226}" destId="{AA61DEDE-1E68-4A6B-BE9E-4097A48BC49A}" srcOrd="5" destOrd="0" presId="urn:microsoft.com/office/officeart/2018/2/layout/IconVerticalSolidList"/>
    <dgm:cxn modelId="{2A972C13-3604-400B-91D6-858B2D5FCFCF}" type="presParOf" srcId="{D9585955-E4C4-40D8-9172-DFE7F274C226}" destId="{8D17EBC7-73F7-44A0-8C2A-F67A42CF5E70}" srcOrd="6" destOrd="0" presId="urn:microsoft.com/office/officeart/2018/2/layout/IconVerticalSolidList"/>
    <dgm:cxn modelId="{C02C0768-C3C4-4FE4-A543-F7602C74230A}" type="presParOf" srcId="{8D17EBC7-73F7-44A0-8C2A-F67A42CF5E70}" destId="{84B948E3-DA86-44B8-985F-2AFD53841EF6}" srcOrd="0" destOrd="0" presId="urn:microsoft.com/office/officeart/2018/2/layout/IconVerticalSolidList"/>
    <dgm:cxn modelId="{599C3DF0-338E-4D78-B7F6-0E3C2BD964DC}" type="presParOf" srcId="{8D17EBC7-73F7-44A0-8C2A-F67A42CF5E70}" destId="{C90F5949-4284-4536-AAC1-E78C5878530E}" srcOrd="1" destOrd="0" presId="urn:microsoft.com/office/officeart/2018/2/layout/IconVerticalSolidList"/>
    <dgm:cxn modelId="{F34FC714-0927-470A-A601-1A45DBC90954}" type="presParOf" srcId="{8D17EBC7-73F7-44A0-8C2A-F67A42CF5E70}" destId="{674F4428-2A11-4BE0-9E8E-B7405711786D}" srcOrd="2" destOrd="0" presId="urn:microsoft.com/office/officeart/2018/2/layout/IconVerticalSolidList"/>
    <dgm:cxn modelId="{BC83F1E7-928C-4836-A8AF-E4D9EA4F6BE7}" type="presParOf" srcId="{8D17EBC7-73F7-44A0-8C2A-F67A42CF5E70}" destId="{C747F311-F8FB-4DE7-84DD-1E72153E5D01}" srcOrd="3" destOrd="0" presId="urn:microsoft.com/office/officeart/2018/2/layout/IconVerticalSolidList"/>
    <dgm:cxn modelId="{99E7343E-07A7-4C02-A2FA-27BD810CAD07}" type="presParOf" srcId="{D9585955-E4C4-40D8-9172-DFE7F274C226}" destId="{B87FDB73-1117-484F-AC64-5E49D10213D2}" srcOrd="7" destOrd="0" presId="urn:microsoft.com/office/officeart/2018/2/layout/IconVerticalSolidList"/>
    <dgm:cxn modelId="{0F5E04CF-399D-453A-80FD-759ECAAD36AB}" type="presParOf" srcId="{D9585955-E4C4-40D8-9172-DFE7F274C226}" destId="{27C7AEA7-980C-4530-BA53-EE60A6EBAF31}" srcOrd="8" destOrd="0" presId="urn:microsoft.com/office/officeart/2018/2/layout/IconVerticalSolidList"/>
    <dgm:cxn modelId="{08F5A860-2DA0-4A92-9364-7AF05BBF8D80}" type="presParOf" srcId="{27C7AEA7-980C-4530-BA53-EE60A6EBAF31}" destId="{E52F60D1-EEEB-4AD6-AFA9-507E8992AF65}" srcOrd="0" destOrd="0" presId="urn:microsoft.com/office/officeart/2018/2/layout/IconVerticalSolidList"/>
    <dgm:cxn modelId="{7E422D0E-E5DC-4B02-84B1-4D5D85AFA043}" type="presParOf" srcId="{27C7AEA7-980C-4530-BA53-EE60A6EBAF31}" destId="{0B2FD282-DC6F-48B0-9CEB-30BEFE78E4CE}" srcOrd="1" destOrd="0" presId="urn:microsoft.com/office/officeart/2018/2/layout/IconVerticalSolidList"/>
    <dgm:cxn modelId="{BB9E636B-AD6F-40EF-BB3D-5026488129C3}" type="presParOf" srcId="{27C7AEA7-980C-4530-BA53-EE60A6EBAF31}" destId="{CF520F13-1487-4473-9D65-DD85CF661419}" srcOrd="2" destOrd="0" presId="urn:microsoft.com/office/officeart/2018/2/layout/IconVerticalSolidList"/>
    <dgm:cxn modelId="{59CC91C7-C923-445B-AC23-8BE671BD81ED}" type="presParOf" srcId="{27C7AEA7-980C-4530-BA53-EE60A6EBAF31}" destId="{93DE4FAF-FA6D-4016-8258-A2BF2F3FE3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014AF-DD8A-423E-A485-653ECC4A28A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63AA5EF3-D620-4D3A-A406-5F92D05E2356}">
      <dgm:prSet/>
      <dgm:spPr/>
      <dgm:t>
        <a:bodyPr/>
        <a:lstStyle/>
        <a:p>
          <a:r>
            <a:rPr lang="en-US" b="1" dirty="0"/>
            <a:t>At least 25 percent of students certified for free meals without an application:</a:t>
          </a:r>
          <a:endParaRPr lang="en-US" dirty="0"/>
        </a:p>
      </dgm:t>
    </dgm:pt>
    <dgm:pt modelId="{4FD4E44B-B603-478E-B42B-2F8CF0A952B4}" type="parTrans" cxnId="{2075698D-BB94-4FDF-98D6-2EC7AE733BEE}">
      <dgm:prSet/>
      <dgm:spPr/>
      <dgm:t>
        <a:bodyPr/>
        <a:lstStyle/>
        <a:p>
          <a:endParaRPr lang="en-US"/>
        </a:p>
      </dgm:t>
    </dgm:pt>
    <dgm:pt modelId="{39029AFD-011B-4FE2-8E35-B4476C998D96}" type="sibTrans" cxnId="{2075698D-BB94-4FDF-98D6-2EC7AE733BEE}">
      <dgm:prSet/>
      <dgm:spPr/>
      <dgm:t>
        <a:bodyPr/>
        <a:lstStyle/>
        <a:p>
          <a:endParaRPr lang="en-US"/>
        </a:p>
      </dgm:t>
    </dgm:pt>
    <dgm:pt modelId="{E438B336-E183-487F-B67E-F5CAEDC3E6D8}">
      <dgm:prSet/>
      <dgm:spPr/>
      <dgm:t>
        <a:bodyPr/>
        <a:lstStyle/>
        <a:p>
          <a:r>
            <a:rPr lang="en-US" b="1" dirty="0"/>
            <a:t>Entire SFA</a:t>
          </a:r>
          <a:endParaRPr lang="en-US" dirty="0"/>
        </a:p>
      </dgm:t>
    </dgm:pt>
    <dgm:pt modelId="{3878383A-E292-46C4-A8A0-3B9ED2C2D2F2}" type="parTrans" cxnId="{1A980FAA-A230-452A-B086-233B3CA907A0}">
      <dgm:prSet/>
      <dgm:spPr/>
      <dgm:t>
        <a:bodyPr/>
        <a:lstStyle/>
        <a:p>
          <a:endParaRPr lang="en-US"/>
        </a:p>
      </dgm:t>
    </dgm:pt>
    <dgm:pt modelId="{A33EC54A-D316-4209-A664-4B28DC9A0260}" type="sibTrans" cxnId="{1A980FAA-A230-452A-B086-233B3CA907A0}">
      <dgm:prSet/>
      <dgm:spPr/>
      <dgm:t>
        <a:bodyPr/>
        <a:lstStyle/>
        <a:p>
          <a:endParaRPr lang="en-US"/>
        </a:p>
      </dgm:t>
    </dgm:pt>
    <dgm:pt modelId="{6B661581-0C94-4A52-9638-18E9BC6A5EB7}">
      <dgm:prSet/>
      <dgm:spPr/>
      <dgm:t>
        <a:bodyPr/>
        <a:lstStyle/>
        <a:p>
          <a:r>
            <a:rPr lang="en-US" b="1" dirty="0"/>
            <a:t>Group of RAs</a:t>
          </a:r>
          <a:endParaRPr lang="en-US" dirty="0"/>
        </a:p>
      </dgm:t>
    </dgm:pt>
    <dgm:pt modelId="{3795928D-00BC-428E-B8B6-43BB04200F22}" type="parTrans" cxnId="{67B20742-FFC9-458D-86A6-4D93BFBCD029}">
      <dgm:prSet/>
      <dgm:spPr/>
      <dgm:t>
        <a:bodyPr/>
        <a:lstStyle/>
        <a:p>
          <a:endParaRPr lang="en-US"/>
        </a:p>
      </dgm:t>
    </dgm:pt>
    <dgm:pt modelId="{95001600-9B08-4EFE-BF6E-D3A22E8E11AF}" type="sibTrans" cxnId="{67B20742-FFC9-458D-86A6-4D93BFBCD029}">
      <dgm:prSet/>
      <dgm:spPr/>
      <dgm:t>
        <a:bodyPr/>
        <a:lstStyle/>
        <a:p>
          <a:endParaRPr lang="en-US"/>
        </a:p>
      </dgm:t>
    </dgm:pt>
    <dgm:pt modelId="{4AAAD766-C473-412B-A3B5-23EA78D6D517}">
      <dgm:prSet/>
      <dgm:spPr/>
      <dgm:t>
        <a:bodyPr/>
        <a:lstStyle/>
        <a:p>
          <a:r>
            <a:rPr lang="en-US" dirty="0"/>
            <a:t>SFAs determine groups</a:t>
          </a:r>
        </a:p>
      </dgm:t>
    </dgm:pt>
    <dgm:pt modelId="{79A25636-C55A-4A69-A609-40703A952E8B}" type="parTrans" cxnId="{E1BBB6F5-19BA-4795-8B0F-3F4AF600339B}">
      <dgm:prSet/>
      <dgm:spPr/>
      <dgm:t>
        <a:bodyPr/>
        <a:lstStyle/>
        <a:p>
          <a:endParaRPr lang="en-US"/>
        </a:p>
      </dgm:t>
    </dgm:pt>
    <dgm:pt modelId="{45765C24-CD65-4546-8456-794CB479E3CF}" type="sibTrans" cxnId="{E1BBB6F5-19BA-4795-8B0F-3F4AF600339B}">
      <dgm:prSet/>
      <dgm:spPr/>
      <dgm:t>
        <a:bodyPr/>
        <a:lstStyle/>
        <a:p>
          <a:endParaRPr lang="en-US"/>
        </a:p>
      </dgm:t>
    </dgm:pt>
    <dgm:pt modelId="{109F46D2-4F62-4F5E-98BE-14625D1E10BB}">
      <dgm:prSet/>
      <dgm:spPr/>
      <dgm:t>
        <a:bodyPr/>
        <a:lstStyle/>
        <a:p>
          <a:r>
            <a:rPr lang="en-US" dirty="0"/>
            <a:t>Allows RAs that individually fall below 25% to participate</a:t>
          </a:r>
        </a:p>
      </dgm:t>
    </dgm:pt>
    <dgm:pt modelId="{7F3C0582-3B3A-46EA-8482-D298C1CA2D7F}" type="parTrans" cxnId="{AAD8D08B-8323-45B5-88C9-FDD5BEB29D51}">
      <dgm:prSet/>
      <dgm:spPr/>
      <dgm:t>
        <a:bodyPr/>
        <a:lstStyle/>
        <a:p>
          <a:endParaRPr lang="en-US"/>
        </a:p>
      </dgm:t>
    </dgm:pt>
    <dgm:pt modelId="{032B610D-9AC1-4012-8BF8-74B1CFB41C75}" type="sibTrans" cxnId="{AAD8D08B-8323-45B5-88C9-FDD5BEB29D51}">
      <dgm:prSet/>
      <dgm:spPr/>
      <dgm:t>
        <a:bodyPr/>
        <a:lstStyle/>
        <a:p>
          <a:endParaRPr lang="en-US"/>
        </a:p>
      </dgm:t>
    </dgm:pt>
    <dgm:pt modelId="{E44819AA-4897-4659-9B5C-77D6AA7F38A1}">
      <dgm:prSet/>
      <dgm:spPr/>
      <dgm:t>
        <a:bodyPr/>
        <a:lstStyle/>
        <a:p>
          <a:r>
            <a:rPr lang="en-US" b="1" dirty="0"/>
            <a:t>Multiple Groups and/or Individual RAs</a:t>
          </a:r>
          <a:endParaRPr lang="en-US" dirty="0"/>
        </a:p>
      </dgm:t>
    </dgm:pt>
    <dgm:pt modelId="{7D1D020C-33A0-4F7F-A7B9-0595130E2F43}" type="parTrans" cxnId="{EEDB5DB9-9F6D-4E25-9DE8-87A817834CB1}">
      <dgm:prSet/>
      <dgm:spPr/>
      <dgm:t>
        <a:bodyPr/>
        <a:lstStyle/>
        <a:p>
          <a:endParaRPr lang="en-US"/>
        </a:p>
      </dgm:t>
    </dgm:pt>
    <dgm:pt modelId="{23B849CB-336F-4EB8-B086-6325913D22AD}" type="sibTrans" cxnId="{EEDB5DB9-9F6D-4E25-9DE8-87A817834CB1}">
      <dgm:prSet/>
      <dgm:spPr/>
      <dgm:t>
        <a:bodyPr/>
        <a:lstStyle/>
        <a:p>
          <a:endParaRPr lang="en-US"/>
        </a:p>
      </dgm:t>
    </dgm:pt>
    <dgm:pt modelId="{ADFBCB41-84D7-467D-9CE5-8B2B5B6775D7}">
      <dgm:prSet/>
      <dgm:spPr/>
      <dgm:t>
        <a:bodyPr/>
        <a:lstStyle/>
        <a:p>
          <a:r>
            <a:rPr lang="en-US"/>
            <a:t>All RAs within the SFA are included in calculation</a:t>
          </a:r>
          <a:endParaRPr lang="en-US" dirty="0"/>
        </a:p>
      </dgm:t>
    </dgm:pt>
    <dgm:pt modelId="{8020AA66-BA24-4A45-BE26-D6CE13086E51}" type="parTrans" cxnId="{9C30F295-BD6B-41A9-BE9F-99DF358B4198}">
      <dgm:prSet/>
      <dgm:spPr/>
      <dgm:t>
        <a:bodyPr/>
        <a:lstStyle/>
        <a:p>
          <a:endParaRPr lang="en-US"/>
        </a:p>
      </dgm:t>
    </dgm:pt>
    <dgm:pt modelId="{988A85C3-57AF-44E0-9747-6E4D05117D0F}" type="sibTrans" cxnId="{9C30F295-BD6B-41A9-BE9F-99DF358B4198}">
      <dgm:prSet/>
      <dgm:spPr/>
      <dgm:t>
        <a:bodyPr/>
        <a:lstStyle/>
        <a:p>
          <a:endParaRPr lang="en-US"/>
        </a:p>
      </dgm:t>
    </dgm:pt>
    <dgm:pt modelId="{E8ECF29D-B24C-4301-96A9-741F72D8F620}">
      <dgm:prSet/>
      <dgm:spPr/>
      <dgm:t>
        <a:bodyPr/>
        <a:lstStyle/>
        <a:p>
          <a:r>
            <a:rPr lang="en-US" dirty="0"/>
            <a:t>Allows RAs that individually fall below 25% to participate</a:t>
          </a:r>
        </a:p>
      </dgm:t>
    </dgm:pt>
    <dgm:pt modelId="{A58EAB77-4A8A-49D9-B706-5D2A17CFC5E9}" type="parTrans" cxnId="{29597DB4-03ED-4CA1-86D3-B2FD53AE2870}">
      <dgm:prSet/>
      <dgm:spPr/>
      <dgm:t>
        <a:bodyPr/>
        <a:lstStyle/>
        <a:p>
          <a:endParaRPr lang="en-US"/>
        </a:p>
      </dgm:t>
    </dgm:pt>
    <dgm:pt modelId="{3E29400D-3617-4494-99A8-CACBB1B2E35C}" type="sibTrans" cxnId="{29597DB4-03ED-4CA1-86D3-B2FD53AE2870}">
      <dgm:prSet/>
      <dgm:spPr/>
      <dgm:t>
        <a:bodyPr/>
        <a:lstStyle/>
        <a:p>
          <a:endParaRPr lang="en-US"/>
        </a:p>
      </dgm:t>
    </dgm:pt>
    <dgm:pt modelId="{CA4EDEE2-FD77-49AE-97E6-FDE63272D55E}">
      <dgm:prSet/>
      <dgm:spPr/>
      <dgm:t>
        <a:bodyPr/>
        <a:lstStyle/>
        <a:p>
          <a:r>
            <a:rPr lang="en-US" b="1" dirty="0"/>
            <a:t>Individual RA </a:t>
          </a:r>
          <a:endParaRPr lang="en-US" dirty="0"/>
        </a:p>
      </dgm:t>
    </dgm:pt>
    <dgm:pt modelId="{C86BFEC8-0F06-47CD-8932-B6E1E0150091}" type="sibTrans" cxnId="{41948E1C-7C2F-42A5-8390-77260B4DDED0}">
      <dgm:prSet/>
      <dgm:spPr/>
      <dgm:t>
        <a:bodyPr/>
        <a:lstStyle/>
        <a:p>
          <a:endParaRPr lang="en-US"/>
        </a:p>
      </dgm:t>
    </dgm:pt>
    <dgm:pt modelId="{F62AA44A-A804-4495-821A-0C2700D3F1AF}" type="parTrans" cxnId="{41948E1C-7C2F-42A5-8390-77260B4DDED0}">
      <dgm:prSet/>
      <dgm:spPr/>
      <dgm:t>
        <a:bodyPr/>
        <a:lstStyle/>
        <a:p>
          <a:endParaRPr lang="en-US"/>
        </a:p>
      </dgm:t>
    </dgm:pt>
    <dgm:pt modelId="{39498B4D-AA18-4A75-97A9-057D27CAB2F1}" type="pres">
      <dgm:prSet presAssocID="{0D6014AF-DD8A-423E-A485-653ECC4A28A7}" presName="linear" presStyleCnt="0">
        <dgm:presLayoutVars>
          <dgm:animLvl val="lvl"/>
          <dgm:resizeHandles val="exact"/>
        </dgm:presLayoutVars>
      </dgm:prSet>
      <dgm:spPr/>
    </dgm:pt>
    <dgm:pt modelId="{D24E0CDF-5213-465C-8356-232F68018666}" type="pres">
      <dgm:prSet presAssocID="{63AA5EF3-D620-4D3A-A406-5F92D05E2356}" presName="parentText" presStyleLbl="node1" presStyleIdx="0" presStyleCnt="1" custLinFactNeighborY="-9452">
        <dgm:presLayoutVars>
          <dgm:chMax val="0"/>
          <dgm:bulletEnabled val="1"/>
        </dgm:presLayoutVars>
      </dgm:prSet>
      <dgm:spPr/>
    </dgm:pt>
    <dgm:pt modelId="{A57D9DDD-F25F-4080-A440-C2B8FD54D696}" type="pres">
      <dgm:prSet presAssocID="{63AA5EF3-D620-4D3A-A406-5F92D05E2356}" presName="childText" presStyleLbl="revTx" presStyleIdx="0" presStyleCnt="1">
        <dgm:presLayoutVars>
          <dgm:bulletEnabled val="1"/>
        </dgm:presLayoutVars>
      </dgm:prSet>
      <dgm:spPr/>
    </dgm:pt>
  </dgm:ptLst>
  <dgm:cxnLst>
    <dgm:cxn modelId="{11AEFC07-2A32-4BA9-8555-8D35F868596F}" type="presOf" srcId="{E8ECF29D-B24C-4301-96A9-741F72D8F620}" destId="{A57D9DDD-F25F-4080-A440-C2B8FD54D696}" srcOrd="0" destOrd="2" presId="urn:microsoft.com/office/officeart/2005/8/layout/vList2"/>
    <dgm:cxn modelId="{2B27510D-B232-4804-9CFC-27C5DF4B382F}" type="presOf" srcId="{109F46D2-4F62-4F5E-98BE-14625D1E10BB}" destId="{A57D9DDD-F25F-4080-A440-C2B8FD54D696}" srcOrd="0" destOrd="5" presId="urn:microsoft.com/office/officeart/2005/8/layout/vList2"/>
    <dgm:cxn modelId="{41948E1C-7C2F-42A5-8390-77260B4DDED0}" srcId="{63AA5EF3-D620-4D3A-A406-5F92D05E2356}" destId="{CA4EDEE2-FD77-49AE-97E6-FDE63272D55E}" srcOrd="2" destOrd="0" parTransId="{F62AA44A-A804-4495-821A-0C2700D3F1AF}" sibTransId="{C86BFEC8-0F06-47CD-8932-B6E1E0150091}"/>
    <dgm:cxn modelId="{92C03437-CBD0-4961-97ED-51DA132151B5}" type="presOf" srcId="{63AA5EF3-D620-4D3A-A406-5F92D05E2356}" destId="{D24E0CDF-5213-465C-8356-232F68018666}" srcOrd="0" destOrd="0" presId="urn:microsoft.com/office/officeart/2005/8/layout/vList2"/>
    <dgm:cxn modelId="{67B20742-FFC9-458D-86A6-4D93BFBCD029}" srcId="{63AA5EF3-D620-4D3A-A406-5F92D05E2356}" destId="{6B661581-0C94-4A52-9638-18E9BC6A5EB7}" srcOrd="1" destOrd="0" parTransId="{3795928D-00BC-428E-B8B6-43BB04200F22}" sibTransId="{95001600-9B08-4EFE-BF6E-D3A22E8E11AF}"/>
    <dgm:cxn modelId="{EEA89363-141B-48C8-A107-27E50B06561B}" type="presOf" srcId="{CA4EDEE2-FD77-49AE-97E6-FDE63272D55E}" destId="{A57D9DDD-F25F-4080-A440-C2B8FD54D696}" srcOrd="0" destOrd="6" presId="urn:microsoft.com/office/officeart/2005/8/layout/vList2"/>
    <dgm:cxn modelId="{AAD8D08B-8323-45B5-88C9-FDD5BEB29D51}" srcId="{6B661581-0C94-4A52-9638-18E9BC6A5EB7}" destId="{109F46D2-4F62-4F5E-98BE-14625D1E10BB}" srcOrd="1" destOrd="0" parTransId="{7F3C0582-3B3A-46EA-8482-D298C1CA2D7F}" sibTransId="{032B610D-9AC1-4012-8BF8-74B1CFB41C75}"/>
    <dgm:cxn modelId="{2075698D-BB94-4FDF-98D6-2EC7AE733BEE}" srcId="{0D6014AF-DD8A-423E-A485-653ECC4A28A7}" destId="{63AA5EF3-D620-4D3A-A406-5F92D05E2356}" srcOrd="0" destOrd="0" parTransId="{4FD4E44B-B603-478E-B42B-2F8CF0A952B4}" sibTransId="{39029AFD-011B-4FE2-8E35-B4476C998D96}"/>
    <dgm:cxn modelId="{27D9B28D-CF86-45CD-8435-F5BE888F4F9D}" type="presOf" srcId="{ADFBCB41-84D7-467D-9CE5-8B2B5B6775D7}" destId="{A57D9DDD-F25F-4080-A440-C2B8FD54D696}" srcOrd="0" destOrd="1" presId="urn:microsoft.com/office/officeart/2005/8/layout/vList2"/>
    <dgm:cxn modelId="{B072C791-F1FE-4371-BC2A-CBC2FAEF2E88}" type="presOf" srcId="{E44819AA-4897-4659-9B5C-77D6AA7F38A1}" destId="{A57D9DDD-F25F-4080-A440-C2B8FD54D696}" srcOrd="0" destOrd="7" presId="urn:microsoft.com/office/officeart/2005/8/layout/vList2"/>
    <dgm:cxn modelId="{08E20595-2B69-44D3-BDED-53BC65D4A826}" type="presOf" srcId="{E438B336-E183-487F-B67E-F5CAEDC3E6D8}" destId="{A57D9DDD-F25F-4080-A440-C2B8FD54D696}" srcOrd="0" destOrd="0" presId="urn:microsoft.com/office/officeart/2005/8/layout/vList2"/>
    <dgm:cxn modelId="{9C30F295-BD6B-41A9-BE9F-99DF358B4198}" srcId="{E438B336-E183-487F-B67E-F5CAEDC3E6D8}" destId="{ADFBCB41-84D7-467D-9CE5-8B2B5B6775D7}" srcOrd="0" destOrd="0" parTransId="{8020AA66-BA24-4A45-BE26-D6CE13086E51}" sibTransId="{988A85C3-57AF-44E0-9747-6E4D05117D0F}"/>
    <dgm:cxn modelId="{1A980FAA-A230-452A-B086-233B3CA907A0}" srcId="{63AA5EF3-D620-4D3A-A406-5F92D05E2356}" destId="{E438B336-E183-487F-B67E-F5CAEDC3E6D8}" srcOrd="0" destOrd="0" parTransId="{3878383A-E292-46C4-A8A0-3B9ED2C2D2F2}" sibTransId="{A33EC54A-D316-4209-A664-4B28DC9A0260}"/>
    <dgm:cxn modelId="{29597DB4-03ED-4CA1-86D3-B2FD53AE2870}" srcId="{E438B336-E183-487F-B67E-F5CAEDC3E6D8}" destId="{E8ECF29D-B24C-4301-96A9-741F72D8F620}" srcOrd="1" destOrd="0" parTransId="{A58EAB77-4A8A-49D9-B706-5D2A17CFC5E9}" sibTransId="{3E29400D-3617-4494-99A8-CACBB1B2E35C}"/>
    <dgm:cxn modelId="{EEDB5DB9-9F6D-4E25-9DE8-87A817834CB1}" srcId="{63AA5EF3-D620-4D3A-A406-5F92D05E2356}" destId="{E44819AA-4897-4659-9B5C-77D6AA7F38A1}" srcOrd="3" destOrd="0" parTransId="{7D1D020C-33A0-4F7F-A7B9-0595130E2F43}" sibTransId="{23B849CB-336F-4EB8-B086-6325913D22AD}"/>
    <dgm:cxn modelId="{48BDB6E3-702F-4500-ADE0-DA3AD4770157}" type="presOf" srcId="{4AAAD766-C473-412B-A3B5-23EA78D6D517}" destId="{A57D9DDD-F25F-4080-A440-C2B8FD54D696}" srcOrd="0" destOrd="4" presId="urn:microsoft.com/office/officeart/2005/8/layout/vList2"/>
    <dgm:cxn modelId="{671596F0-6A38-4851-B171-0182080336AC}" type="presOf" srcId="{6B661581-0C94-4A52-9638-18E9BC6A5EB7}" destId="{A57D9DDD-F25F-4080-A440-C2B8FD54D696}" srcOrd="0" destOrd="3" presId="urn:microsoft.com/office/officeart/2005/8/layout/vList2"/>
    <dgm:cxn modelId="{E1BBB6F5-19BA-4795-8B0F-3F4AF600339B}" srcId="{6B661581-0C94-4A52-9638-18E9BC6A5EB7}" destId="{4AAAD766-C473-412B-A3B5-23EA78D6D517}" srcOrd="0" destOrd="0" parTransId="{79A25636-C55A-4A69-A609-40703A952E8B}" sibTransId="{45765C24-CD65-4546-8456-794CB479E3CF}"/>
    <dgm:cxn modelId="{909584FA-D3E1-485C-B51A-0D9FC4060F5B}" type="presOf" srcId="{0D6014AF-DD8A-423E-A485-653ECC4A28A7}" destId="{39498B4D-AA18-4A75-97A9-057D27CAB2F1}" srcOrd="0" destOrd="0" presId="urn:microsoft.com/office/officeart/2005/8/layout/vList2"/>
    <dgm:cxn modelId="{C2747F44-2542-41F0-A7FB-1BDDF07FA86C}" type="presParOf" srcId="{39498B4D-AA18-4A75-97A9-057D27CAB2F1}" destId="{D24E0CDF-5213-465C-8356-232F68018666}" srcOrd="0" destOrd="0" presId="urn:microsoft.com/office/officeart/2005/8/layout/vList2"/>
    <dgm:cxn modelId="{227A130B-58FC-439A-B777-0085BF58103A}" type="presParOf" srcId="{39498B4D-AA18-4A75-97A9-057D27CAB2F1}" destId="{A57D9DDD-F25F-4080-A440-C2B8FD54D696}"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33AD16-F04C-4C52-8F75-BD6405FCA4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A2AFF3-FE8C-47E1-AA5E-14003140F401}">
      <dgm:prSet/>
      <dgm:spPr/>
      <dgm:t>
        <a:bodyPr/>
        <a:lstStyle/>
        <a:p>
          <a:r>
            <a:rPr lang="en-US" dirty="0"/>
            <a:t>Keep separate breakfast and lunch counts (POS System)</a:t>
          </a:r>
        </a:p>
      </dgm:t>
    </dgm:pt>
    <dgm:pt modelId="{490C7B68-2083-42AF-9E17-2240AA39F148}" type="parTrans" cxnId="{B41AE45A-964A-4B4F-A50B-3233AD8DD831}">
      <dgm:prSet/>
      <dgm:spPr/>
      <dgm:t>
        <a:bodyPr/>
        <a:lstStyle/>
        <a:p>
          <a:endParaRPr lang="en-US"/>
        </a:p>
      </dgm:t>
    </dgm:pt>
    <dgm:pt modelId="{09E87C51-D241-4DBB-AC3F-2C24DF7665C3}" type="sibTrans" cxnId="{B41AE45A-964A-4B4F-A50B-3233AD8DD831}">
      <dgm:prSet/>
      <dgm:spPr/>
      <dgm:t>
        <a:bodyPr/>
        <a:lstStyle/>
        <a:p>
          <a:endParaRPr lang="en-US"/>
        </a:p>
      </dgm:t>
    </dgm:pt>
    <dgm:pt modelId="{966D9BF7-907C-4C5F-9872-51D9A39B1C71}">
      <dgm:prSet/>
      <dgm:spPr/>
      <dgm:t>
        <a:bodyPr/>
        <a:lstStyle/>
        <a:p>
          <a:r>
            <a:rPr lang="en-US" dirty="0"/>
            <a:t>Claim only reimbursable meals</a:t>
          </a:r>
        </a:p>
      </dgm:t>
    </dgm:pt>
    <dgm:pt modelId="{3DBC7E69-54AB-41FF-BD4E-485A20E049EE}" type="parTrans" cxnId="{22065119-938F-4593-977F-05718F61C844}">
      <dgm:prSet/>
      <dgm:spPr/>
      <dgm:t>
        <a:bodyPr/>
        <a:lstStyle/>
        <a:p>
          <a:endParaRPr lang="en-US"/>
        </a:p>
      </dgm:t>
    </dgm:pt>
    <dgm:pt modelId="{FAA0E804-8DEF-43FC-BBDF-A4218F548913}" type="sibTrans" cxnId="{22065119-938F-4593-977F-05718F61C844}">
      <dgm:prSet/>
      <dgm:spPr/>
      <dgm:t>
        <a:bodyPr/>
        <a:lstStyle/>
        <a:p>
          <a:endParaRPr lang="en-US"/>
        </a:p>
      </dgm:t>
    </dgm:pt>
    <dgm:pt modelId="{2E276341-5D14-4564-9387-D6D461E9BEAF}">
      <dgm:prSet/>
      <dgm:spPr/>
      <dgm:t>
        <a:bodyPr/>
        <a:lstStyle/>
        <a:p>
          <a:r>
            <a:rPr lang="en-US" dirty="0"/>
            <a:t>The CNMS system will separate counts by CEP Claiming Percentage </a:t>
          </a:r>
        </a:p>
      </dgm:t>
    </dgm:pt>
    <dgm:pt modelId="{08E81B8A-A8BA-496F-AAB0-81724289D055}" type="parTrans" cxnId="{DC9C261D-A9B4-4F5C-9CA9-9530D770A8AE}">
      <dgm:prSet/>
      <dgm:spPr/>
    </dgm:pt>
    <dgm:pt modelId="{AFCB8595-BD45-4088-A259-C5D907DA9815}" type="sibTrans" cxnId="{DC9C261D-A9B4-4F5C-9CA9-9530D770A8AE}">
      <dgm:prSet/>
      <dgm:spPr/>
    </dgm:pt>
    <dgm:pt modelId="{A5A82FFA-209F-4852-8BB5-121761FFDE01}">
      <dgm:prSet/>
      <dgm:spPr/>
      <dgm:t>
        <a:bodyPr/>
        <a:lstStyle/>
        <a:p>
          <a:r>
            <a:rPr lang="en-US" dirty="0"/>
            <a:t>CEP State Subsidy included in State Reimbursement amount</a:t>
          </a:r>
        </a:p>
      </dgm:t>
    </dgm:pt>
    <dgm:pt modelId="{4C60A08B-9AE7-4A75-A54F-2DA9F28F06FB}" type="parTrans" cxnId="{1425CD13-3023-4A94-B1A5-07232C85F175}">
      <dgm:prSet/>
      <dgm:spPr/>
    </dgm:pt>
    <dgm:pt modelId="{F49BF91C-C989-43ED-8D63-C2E042673759}" type="sibTrans" cxnId="{1425CD13-3023-4A94-B1A5-07232C85F175}">
      <dgm:prSet/>
      <dgm:spPr/>
    </dgm:pt>
    <dgm:pt modelId="{5D606A30-94AE-45F3-9E17-2CF118FA1FEA}" type="pres">
      <dgm:prSet presAssocID="{4A33AD16-F04C-4C52-8F75-BD6405FCA429}" presName="linear" presStyleCnt="0">
        <dgm:presLayoutVars>
          <dgm:animLvl val="lvl"/>
          <dgm:resizeHandles val="exact"/>
        </dgm:presLayoutVars>
      </dgm:prSet>
      <dgm:spPr/>
    </dgm:pt>
    <dgm:pt modelId="{54D639A2-3934-4BF4-BC06-59CFF8E09685}" type="pres">
      <dgm:prSet presAssocID="{78A2AFF3-FE8C-47E1-AA5E-14003140F401}" presName="parentText" presStyleLbl="node1" presStyleIdx="0" presStyleCnt="4">
        <dgm:presLayoutVars>
          <dgm:chMax val="0"/>
          <dgm:bulletEnabled val="1"/>
        </dgm:presLayoutVars>
      </dgm:prSet>
      <dgm:spPr/>
    </dgm:pt>
    <dgm:pt modelId="{6F7A72E6-41DE-4741-AE8A-CFBEA4B395A8}" type="pres">
      <dgm:prSet presAssocID="{09E87C51-D241-4DBB-AC3F-2C24DF7665C3}" presName="spacer" presStyleCnt="0"/>
      <dgm:spPr/>
    </dgm:pt>
    <dgm:pt modelId="{652D72CB-62C9-4577-9B8B-587CCB2E0D0B}" type="pres">
      <dgm:prSet presAssocID="{966D9BF7-907C-4C5F-9872-51D9A39B1C71}" presName="parentText" presStyleLbl="node1" presStyleIdx="1" presStyleCnt="4">
        <dgm:presLayoutVars>
          <dgm:chMax val="0"/>
          <dgm:bulletEnabled val="1"/>
        </dgm:presLayoutVars>
      </dgm:prSet>
      <dgm:spPr/>
    </dgm:pt>
    <dgm:pt modelId="{ECBA1475-9A1B-4A88-AEE0-EB9AD2A77E6A}" type="pres">
      <dgm:prSet presAssocID="{FAA0E804-8DEF-43FC-BBDF-A4218F548913}" presName="spacer" presStyleCnt="0"/>
      <dgm:spPr/>
    </dgm:pt>
    <dgm:pt modelId="{74E7A1D3-E2F7-4C16-9980-15D5D6AD66BD}" type="pres">
      <dgm:prSet presAssocID="{2E276341-5D14-4564-9387-D6D461E9BEAF}" presName="parentText" presStyleLbl="node1" presStyleIdx="2" presStyleCnt="4">
        <dgm:presLayoutVars>
          <dgm:chMax val="0"/>
          <dgm:bulletEnabled val="1"/>
        </dgm:presLayoutVars>
      </dgm:prSet>
      <dgm:spPr/>
    </dgm:pt>
    <dgm:pt modelId="{0DB55183-2BB2-43EE-AD96-CBEAB8490329}" type="pres">
      <dgm:prSet presAssocID="{AFCB8595-BD45-4088-A259-C5D907DA9815}" presName="spacer" presStyleCnt="0"/>
      <dgm:spPr/>
    </dgm:pt>
    <dgm:pt modelId="{10ADDD42-EEC8-4CDA-BA2E-0245DABCC398}" type="pres">
      <dgm:prSet presAssocID="{A5A82FFA-209F-4852-8BB5-121761FFDE01}" presName="parentText" presStyleLbl="node1" presStyleIdx="3" presStyleCnt="4">
        <dgm:presLayoutVars>
          <dgm:chMax val="0"/>
          <dgm:bulletEnabled val="1"/>
        </dgm:presLayoutVars>
      </dgm:prSet>
      <dgm:spPr/>
    </dgm:pt>
  </dgm:ptLst>
  <dgm:cxnLst>
    <dgm:cxn modelId="{1425CD13-3023-4A94-B1A5-07232C85F175}" srcId="{4A33AD16-F04C-4C52-8F75-BD6405FCA429}" destId="{A5A82FFA-209F-4852-8BB5-121761FFDE01}" srcOrd="3" destOrd="0" parTransId="{4C60A08B-9AE7-4A75-A54F-2DA9F28F06FB}" sibTransId="{F49BF91C-C989-43ED-8D63-C2E042673759}"/>
    <dgm:cxn modelId="{22065119-938F-4593-977F-05718F61C844}" srcId="{4A33AD16-F04C-4C52-8F75-BD6405FCA429}" destId="{966D9BF7-907C-4C5F-9872-51D9A39B1C71}" srcOrd="1" destOrd="0" parTransId="{3DBC7E69-54AB-41FF-BD4E-485A20E049EE}" sibTransId="{FAA0E804-8DEF-43FC-BBDF-A4218F548913}"/>
    <dgm:cxn modelId="{DC9C261D-A9B4-4F5C-9CA9-9530D770A8AE}" srcId="{4A33AD16-F04C-4C52-8F75-BD6405FCA429}" destId="{2E276341-5D14-4564-9387-D6D461E9BEAF}" srcOrd="2" destOrd="0" parTransId="{08E81B8A-A8BA-496F-AAB0-81724289D055}" sibTransId="{AFCB8595-BD45-4088-A259-C5D907DA9815}"/>
    <dgm:cxn modelId="{A58BE31D-0F0D-4748-9B93-E1FE38FF6462}" type="presOf" srcId="{A5A82FFA-209F-4852-8BB5-121761FFDE01}" destId="{10ADDD42-EEC8-4CDA-BA2E-0245DABCC398}" srcOrd="0" destOrd="0" presId="urn:microsoft.com/office/officeart/2005/8/layout/vList2"/>
    <dgm:cxn modelId="{0773724A-9F29-4206-BDBA-AD74F4A04F35}" type="presOf" srcId="{78A2AFF3-FE8C-47E1-AA5E-14003140F401}" destId="{54D639A2-3934-4BF4-BC06-59CFF8E09685}" srcOrd="0" destOrd="0" presId="urn:microsoft.com/office/officeart/2005/8/layout/vList2"/>
    <dgm:cxn modelId="{B41AE45A-964A-4B4F-A50B-3233AD8DD831}" srcId="{4A33AD16-F04C-4C52-8F75-BD6405FCA429}" destId="{78A2AFF3-FE8C-47E1-AA5E-14003140F401}" srcOrd="0" destOrd="0" parTransId="{490C7B68-2083-42AF-9E17-2240AA39F148}" sibTransId="{09E87C51-D241-4DBB-AC3F-2C24DF7665C3}"/>
    <dgm:cxn modelId="{9BD0FABA-9448-40C3-8CBF-82B512746596}" type="presOf" srcId="{966D9BF7-907C-4C5F-9872-51D9A39B1C71}" destId="{652D72CB-62C9-4577-9B8B-587CCB2E0D0B}" srcOrd="0" destOrd="0" presId="urn:microsoft.com/office/officeart/2005/8/layout/vList2"/>
    <dgm:cxn modelId="{263FE8C9-5D73-4FCB-8334-115FD0E13161}" type="presOf" srcId="{2E276341-5D14-4564-9387-D6D461E9BEAF}" destId="{74E7A1D3-E2F7-4C16-9980-15D5D6AD66BD}" srcOrd="0" destOrd="0" presId="urn:microsoft.com/office/officeart/2005/8/layout/vList2"/>
    <dgm:cxn modelId="{290715F8-A088-4A14-8408-2B971EDE8DEC}" type="presOf" srcId="{4A33AD16-F04C-4C52-8F75-BD6405FCA429}" destId="{5D606A30-94AE-45F3-9E17-2CF118FA1FEA}" srcOrd="0" destOrd="0" presId="urn:microsoft.com/office/officeart/2005/8/layout/vList2"/>
    <dgm:cxn modelId="{5765F8C3-7E0B-4267-9AC0-B6853332AB43}" type="presParOf" srcId="{5D606A30-94AE-45F3-9E17-2CF118FA1FEA}" destId="{54D639A2-3934-4BF4-BC06-59CFF8E09685}" srcOrd="0" destOrd="0" presId="urn:microsoft.com/office/officeart/2005/8/layout/vList2"/>
    <dgm:cxn modelId="{31CF7EC3-3DE9-44B5-8F1E-A6DA7CB3F90D}" type="presParOf" srcId="{5D606A30-94AE-45F3-9E17-2CF118FA1FEA}" destId="{6F7A72E6-41DE-4741-AE8A-CFBEA4B395A8}" srcOrd="1" destOrd="0" presId="urn:microsoft.com/office/officeart/2005/8/layout/vList2"/>
    <dgm:cxn modelId="{4FD14530-593A-44A6-87F1-89404EA99857}" type="presParOf" srcId="{5D606A30-94AE-45F3-9E17-2CF118FA1FEA}" destId="{652D72CB-62C9-4577-9B8B-587CCB2E0D0B}" srcOrd="2" destOrd="0" presId="urn:microsoft.com/office/officeart/2005/8/layout/vList2"/>
    <dgm:cxn modelId="{9EE08B1B-BE15-4DC0-A0C6-8A01DDB036CD}" type="presParOf" srcId="{5D606A30-94AE-45F3-9E17-2CF118FA1FEA}" destId="{ECBA1475-9A1B-4A88-AEE0-EB9AD2A77E6A}" srcOrd="3" destOrd="0" presId="urn:microsoft.com/office/officeart/2005/8/layout/vList2"/>
    <dgm:cxn modelId="{DD970578-D865-4227-A893-569D4BFA01A0}" type="presParOf" srcId="{5D606A30-94AE-45F3-9E17-2CF118FA1FEA}" destId="{74E7A1D3-E2F7-4C16-9980-15D5D6AD66BD}" srcOrd="4" destOrd="0" presId="urn:microsoft.com/office/officeart/2005/8/layout/vList2"/>
    <dgm:cxn modelId="{B0E09C9E-286E-4F4B-B605-E411D4559D07}" type="presParOf" srcId="{5D606A30-94AE-45F3-9E17-2CF118FA1FEA}" destId="{0DB55183-2BB2-43EE-AD96-CBEAB8490329}" srcOrd="5" destOrd="0" presId="urn:microsoft.com/office/officeart/2005/8/layout/vList2"/>
    <dgm:cxn modelId="{B5FFBFA4-6905-4F75-BC80-586AA6A98A5D}" type="presParOf" srcId="{5D606A30-94AE-45F3-9E17-2CF118FA1FEA}" destId="{10ADDD42-EEC8-4CDA-BA2E-0245DABCC3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DEFA8-3830-4A14-A184-B9315AEDCDEC}"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5B8EC7C7-0A6D-4146-9BE8-4BF228CDF934}">
      <dgm:prSet/>
      <dgm:spPr/>
      <dgm:t>
        <a:bodyPr/>
        <a:lstStyle/>
        <a:p>
          <a:r>
            <a:rPr lang="en-US"/>
            <a:t>Determine Snack Area-eligibility status :</a:t>
          </a:r>
        </a:p>
      </dgm:t>
    </dgm:pt>
    <dgm:pt modelId="{0D05FFC5-3F2F-425A-A77B-ECCE42EA90C0}" type="parTrans" cxnId="{709C320F-ABF0-42E7-BFEB-509DFB732373}">
      <dgm:prSet/>
      <dgm:spPr/>
      <dgm:t>
        <a:bodyPr/>
        <a:lstStyle/>
        <a:p>
          <a:endParaRPr lang="en-US"/>
        </a:p>
      </dgm:t>
    </dgm:pt>
    <dgm:pt modelId="{06959876-4B96-4122-A04B-6853DC03F18D}" type="sibTrans" cxnId="{709C320F-ABF0-42E7-BFEB-509DFB732373}">
      <dgm:prSet/>
      <dgm:spPr/>
      <dgm:t>
        <a:bodyPr/>
        <a:lstStyle/>
        <a:p>
          <a:endParaRPr lang="en-US"/>
        </a:p>
      </dgm:t>
    </dgm:pt>
    <dgm:pt modelId="{B3EA2E18-95FA-46C9-9411-A3090EADB732}">
      <dgm:prSet/>
      <dgm:spPr/>
      <dgm:t>
        <a:bodyPr/>
        <a:lstStyle/>
        <a:p>
          <a:r>
            <a:rPr lang="en-US" dirty="0"/>
            <a:t>“Snack Needy” status indicated by RA in CNMS</a:t>
          </a:r>
        </a:p>
      </dgm:t>
    </dgm:pt>
    <dgm:pt modelId="{F64936A9-A38D-434A-A70A-A7F74D835A9A}" type="parTrans" cxnId="{105C8941-4CA8-40D8-BD9D-9EF4E33B8118}">
      <dgm:prSet/>
      <dgm:spPr/>
      <dgm:t>
        <a:bodyPr/>
        <a:lstStyle/>
        <a:p>
          <a:endParaRPr lang="en-US"/>
        </a:p>
      </dgm:t>
    </dgm:pt>
    <dgm:pt modelId="{7872626A-F2C0-44D6-B026-A16DE941813F}" type="sibTrans" cxnId="{105C8941-4CA8-40D8-BD9D-9EF4E33B8118}">
      <dgm:prSet/>
      <dgm:spPr/>
      <dgm:t>
        <a:bodyPr/>
        <a:lstStyle/>
        <a:p>
          <a:endParaRPr lang="en-US"/>
        </a:p>
      </dgm:t>
    </dgm:pt>
    <dgm:pt modelId="{4EC6BCFD-156F-45E8-A2BA-B9B5860B1E88}">
      <dgm:prSet/>
      <dgm:spPr/>
      <dgm:t>
        <a:bodyPr/>
        <a:lstStyle/>
        <a:p>
          <a:r>
            <a:rPr lang="en-US" dirty="0"/>
            <a:t>If  Yes, claim all snacks “Free”  </a:t>
          </a:r>
        </a:p>
      </dgm:t>
    </dgm:pt>
    <dgm:pt modelId="{16D3497C-DE6B-4CCD-B223-D016FD29B863}" type="parTrans" cxnId="{5EA71610-1BFA-46C3-8E9D-BA6E8EB0F519}">
      <dgm:prSet/>
      <dgm:spPr/>
      <dgm:t>
        <a:bodyPr/>
        <a:lstStyle/>
        <a:p>
          <a:endParaRPr lang="en-US"/>
        </a:p>
      </dgm:t>
    </dgm:pt>
    <dgm:pt modelId="{740993CA-2A8F-4919-B07E-8F9F8373C7B9}" type="sibTrans" cxnId="{5EA71610-1BFA-46C3-8E9D-BA6E8EB0F519}">
      <dgm:prSet/>
      <dgm:spPr/>
      <dgm:t>
        <a:bodyPr/>
        <a:lstStyle/>
        <a:p>
          <a:endParaRPr lang="en-US"/>
        </a:p>
      </dgm:t>
    </dgm:pt>
    <dgm:pt modelId="{2DA5CCEF-0113-4448-8F36-EF3049924229}">
      <dgm:prSet/>
      <dgm:spPr/>
      <dgm:t>
        <a:bodyPr/>
        <a:lstStyle/>
        <a:p>
          <a:r>
            <a:rPr lang="en-US" dirty="0"/>
            <a:t>If No, claim snacks by CEP claiming percentages  </a:t>
          </a:r>
        </a:p>
      </dgm:t>
    </dgm:pt>
    <dgm:pt modelId="{7691488E-75F1-4A39-B26C-E20368734F2F}" type="parTrans" cxnId="{A6E47227-CC38-4287-84CD-D9D7AFB63A47}">
      <dgm:prSet/>
      <dgm:spPr/>
      <dgm:t>
        <a:bodyPr/>
        <a:lstStyle/>
        <a:p>
          <a:endParaRPr lang="en-US"/>
        </a:p>
      </dgm:t>
    </dgm:pt>
    <dgm:pt modelId="{0F835AE9-0832-4EE0-A36A-09EFBDD2C335}" type="sibTrans" cxnId="{A6E47227-CC38-4287-84CD-D9D7AFB63A47}">
      <dgm:prSet/>
      <dgm:spPr/>
      <dgm:t>
        <a:bodyPr/>
        <a:lstStyle/>
        <a:p>
          <a:endParaRPr lang="en-US"/>
        </a:p>
      </dgm:t>
    </dgm:pt>
    <dgm:pt modelId="{4FDED15A-578D-4FF7-86E1-F90021D3DDA4}" type="pres">
      <dgm:prSet presAssocID="{B81DEFA8-3830-4A14-A184-B9315AEDCDEC}" presName="diagram" presStyleCnt="0">
        <dgm:presLayoutVars>
          <dgm:dir/>
          <dgm:resizeHandles val="exact"/>
        </dgm:presLayoutVars>
      </dgm:prSet>
      <dgm:spPr/>
    </dgm:pt>
    <dgm:pt modelId="{68D48909-72B5-45C9-80BD-EAF644914FC7}" type="pres">
      <dgm:prSet presAssocID="{5B8EC7C7-0A6D-4146-9BE8-4BF228CDF934}" presName="node" presStyleLbl="node1" presStyleIdx="0" presStyleCnt="1">
        <dgm:presLayoutVars>
          <dgm:bulletEnabled val="1"/>
        </dgm:presLayoutVars>
      </dgm:prSet>
      <dgm:spPr/>
    </dgm:pt>
  </dgm:ptLst>
  <dgm:cxnLst>
    <dgm:cxn modelId="{709C320F-ABF0-42E7-BFEB-509DFB732373}" srcId="{B81DEFA8-3830-4A14-A184-B9315AEDCDEC}" destId="{5B8EC7C7-0A6D-4146-9BE8-4BF228CDF934}" srcOrd="0" destOrd="0" parTransId="{0D05FFC5-3F2F-425A-A77B-ECCE42EA90C0}" sibTransId="{06959876-4B96-4122-A04B-6853DC03F18D}"/>
    <dgm:cxn modelId="{5EA71610-1BFA-46C3-8E9D-BA6E8EB0F519}" srcId="{B3EA2E18-95FA-46C9-9411-A3090EADB732}" destId="{4EC6BCFD-156F-45E8-A2BA-B9B5860B1E88}" srcOrd="0" destOrd="0" parTransId="{16D3497C-DE6B-4CCD-B223-D016FD29B863}" sibTransId="{740993CA-2A8F-4919-B07E-8F9F8373C7B9}"/>
    <dgm:cxn modelId="{A6E47227-CC38-4287-84CD-D9D7AFB63A47}" srcId="{B3EA2E18-95FA-46C9-9411-A3090EADB732}" destId="{2DA5CCEF-0113-4448-8F36-EF3049924229}" srcOrd="1" destOrd="0" parTransId="{7691488E-75F1-4A39-B26C-E20368734F2F}" sibTransId="{0F835AE9-0832-4EE0-A36A-09EFBDD2C335}"/>
    <dgm:cxn modelId="{0F8CE635-69C3-4666-8A00-1658142CB334}" type="presOf" srcId="{B81DEFA8-3830-4A14-A184-B9315AEDCDEC}" destId="{4FDED15A-578D-4FF7-86E1-F90021D3DDA4}" srcOrd="0" destOrd="0" presId="urn:microsoft.com/office/officeart/2005/8/layout/process5"/>
    <dgm:cxn modelId="{618CF73A-D4D7-49CB-9D65-DD783A4BD977}" type="presOf" srcId="{2DA5CCEF-0113-4448-8F36-EF3049924229}" destId="{68D48909-72B5-45C9-80BD-EAF644914FC7}" srcOrd="0" destOrd="3" presId="urn:microsoft.com/office/officeart/2005/8/layout/process5"/>
    <dgm:cxn modelId="{4BE8323F-9D5C-4AE6-8FF4-1ED29D3BD3F1}" type="presOf" srcId="{4EC6BCFD-156F-45E8-A2BA-B9B5860B1E88}" destId="{68D48909-72B5-45C9-80BD-EAF644914FC7}" srcOrd="0" destOrd="2" presId="urn:microsoft.com/office/officeart/2005/8/layout/process5"/>
    <dgm:cxn modelId="{105C8941-4CA8-40D8-BD9D-9EF4E33B8118}" srcId="{5B8EC7C7-0A6D-4146-9BE8-4BF228CDF934}" destId="{B3EA2E18-95FA-46C9-9411-A3090EADB732}" srcOrd="0" destOrd="0" parTransId="{F64936A9-A38D-434A-A70A-A7F74D835A9A}" sibTransId="{7872626A-F2C0-44D6-B026-A16DE941813F}"/>
    <dgm:cxn modelId="{3B8E377A-3FE8-4539-8B20-8C36BB8EAB7C}" type="presOf" srcId="{B3EA2E18-95FA-46C9-9411-A3090EADB732}" destId="{68D48909-72B5-45C9-80BD-EAF644914FC7}" srcOrd="0" destOrd="1" presId="urn:microsoft.com/office/officeart/2005/8/layout/process5"/>
    <dgm:cxn modelId="{5C7A6C7D-BB83-4DDD-A087-9094CEDF7E94}" type="presOf" srcId="{5B8EC7C7-0A6D-4146-9BE8-4BF228CDF934}" destId="{68D48909-72B5-45C9-80BD-EAF644914FC7}" srcOrd="0" destOrd="0" presId="urn:microsoft.com/office/officeart/2005/8/layout/process5"/>
    <dgm:cxn modelId="{59A98D52-502B-4C2B-B214-CD6C4EA50B01}" type="presParOf" srcId="{4FDED15A-578D-4FF7-86E1-F90021D3DDA4}" destId="{68D48909-72B5-45C9-80BD-EAF644914FC7}"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BA67C-4122-49F9-A666-73B235F21ADF}">
      <dsp:nvSpPr>
        <dsp:cNvPr id="0" name=""/>
        <dsp:cNvSpPr/>
      </dsp:nvSpPr>
      <dsp:spPr>
        <a:xfrm>
          <a:off x="0" y="1971"/>
          <a:ext cx="98728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A89FF-9A0B-4580-81F4-3284BF682895}">
      <dsp:nvSpPr>
        <dsp:cNvPr id="0" name=""/>
        <dsp:cNvSpPr/>
      </dsp:nvSpPr>
      <dsp:spPr>
        <a:xfrm>
          <a:off x="0" y="1971"/>
          <a:ext cx="9872871" cy="67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CEP- Community Eligibility Provision</a:t>
          </a:r>
        </a:p>
      </dsp:txBody>
      <dsp:txXfrm>
        <a:off x="0" y="1971"/>
        <a:ext cx="9872871" cy="672442"/>
      </dsp:txXfrm>
    </dsp:sp>
    <dsp:sp modelId="{CE026942-793A-4D93-A3A2-C1A6AC68BF1A}">
      <dsp:nvSpPr>
        <dsp:cNvPr id="0" name=""/>
        <dsp:cNvSpPr/>
      </dsp:nvSpPr>
      <dsp:spPr>
        <a:xfrm>
          <a:off x="0" y="674414"/>
          <a:ext cx="98728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EA3E7-B0BA-4796-985D-26A00D8C6CA4}">
      <dsp:nvSpPr>
        <dsp:cNvPr id="0" name=""/>
        <dsp:cNvSpPr/>
      </dsp:nvSpPr>
      <dsp:spPr>
        <a:xfrm>
          <a:off x="0" y="674414"/>
          <a:ext cx="9872871" cy="67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SFA- School Food Authority (school district)</a:t>
          </a:r>
        </a:p>
      </dsp:txBody>
      <dsp:txXfrm>
        <a:off x="0" y="674414"/>
        <a:ext cx="9872871" cy="672442"/>
      </dsp:txXfrm>
    </dsp:sp>
    <dsp:sp modelId="{34FFD62D-7BD5-4879-910E-5F1D31426022}">
      <dsp:nvSpPr>
        <dsp:cNvPr id="0" name=""/>
        <dsp:cNvSpPr/>
      </dsp:nvSpPr>
      <dsp:spPr>
        <a:xfrm>
          <a:off x="0" y="1346857"/>
          <a:ext cx="98728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1724F-BE9C-4FA2-AFF4-77154A3D9B71}">
      <dsp:nvSpPr>
        <dsp:cNvPr id="0" name=""/>
        <dsp:cNvSpPr/>
      </dsp:nvSpPr>
      <dsp:spPr>
        <a:xfrm>
          <a:off x="0" y="1346857"/>
          <a:ext cx="9872871" cy="67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RA- Recipient Agency (school building)</a:t>
          </a:r>
        </a:p>
      </dsp:txBody>
      <dsp:txXfrm>
        <a:off x="0" y="1346857"/>
        <a:ext cx="9872871" cy="672442"/>
      </dsp:txXfrm>
    </dsp:sp>
    <dsp:sp modelId="{58DA1CD1-5E3D-4E1B-8B09-9A1F92015BBE}">
      <dsp:nvSpPr>
        <dsp:cNvPr id="0" name=""/>
        <dsp:cNvSpPr/>
      </dsp:nvSpPr>
      <dsp:spPr>
        <a:xfrm>
          <a:off x="0" y="2019300"/>
          <a:ext cx="98728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5EC42-0BE1-4335-9AE1-05D53E6B6466}">
      <dsp:nvSpPr>
        <dsp:cNvPr id="0" name=""/>
        <dsp:cNvSpPr/>
      </dsp:nvSpPr>
      <dsp:spPr>
        <a:xfrm>
          <a:off x="0" y="2019300"/>
          <a:ext cx="9872871" cy="67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ISP- Identified Student Percentage</a:t>
          </a:r>
        </a:p>
      </dsp:txBody>
      <dsp:txXfrm>
        <a:off x="0" y="2019300"/>
        <a:ext cx="9872871" cy="672442"/>
      </dsp:txXfrm>
    </dsp:sp>
    <dsp:sp modelId="{4FFA3E54-3641-4375-9387-957FCE7EC93E}">
      <dsp:nvSpPr>
        <dsp:cNvPr id="0" name=""/>
        <dsp:cNvSpPr/>
      </dsp:nvSpPr>
      <dsp:spPr>
        <a:xfrm>
          <a:off x="0" y="2691742"/>
          <a:ext cx="98728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CC4BB-E8FA-4E07-9ED9-75EC5A073BE9}">
      <dsp:nvSpPr>
        <dsp:cNvPr id="0" name=""/>
        <dsp:cNvSpPr/>
      </dsp:nvSpPr>
      <dsp:spPr>
        <a:xfrm>
          <a:off x="0" y="2691742"/>
          <a:ext cx="9872871" cy="67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SNAP- Supplemental Nutrition Assistance Program</a:t>
          </a:r>
        </a:p>
      </dsp:txBody>
      <dsp:txXfrm>
        <a:off x="0" y="2691742"/>
        <a:ext cx="9872871" cy="672442"/>
      </dsp:txXfrm>
    </dsp:sp>
    <dsp:sp modelId="{ABB8F69B-949F-492C-B45D-42F6FC842D19}">
      <dsp:nvSpPr>
        <dsp:cNvPr id="0" name=""/>
        <dsp:cNvSpPr/>
      </dsp:nvSpPr>
      <dsp:spPr>
        <a:xfrm>
          <a:off x="0" y="3364185"/>
          <a:ext cx="98728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2E240-5586-4B80-B78B-D03EB9F45A0D}">
      <dsp:nvSpPr>
        <dsp:cNvPr id="0" name=""/>
        <dsp:cNvSpPr/>
      </dsp:nvSpPr>
      <dsp:spPr>
        <a:xfrm>
          <a:off x="0" y="3364185"/>
          <a:ext cx="9872871" cy="67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DCMP- Direct Certification Matching Process</a:t>
          </a:r>
        </a:p>
      </dsp:txBody>
      <dsp:txXfrm>
        <a:off x="0" y="3364185"/>
        <a:ext cx="9872871" cy="672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E87C-5482-42FE-80BB-506CF10BDF00}">
      <dsp:nvSpPr>
        <dsp:cNvPr id="0" name=""/>
        <dsp:cNvSpPr/>
      </dsp:nvSpPr>
      <dsp:spPr>
        <a:xfrm>
          <a:off x="0" y="3972"/>
          <a:ext cx="9872871" cy="479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E71F7-C16E-4B43-8AFF-042882548DDD}">
      <dsp:nvSpPr>
        <dsp:cNvPr id="0" name=""/>
        <dsp:cNvSpPr/>
      </dsp:nvSpPr>
      <dsp:spPr>
        <a:xfrm>
          <a:off x="145033" y="111848"/>
          <a:ext cx="263954" cy="2636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8A66DA-4638-4AA6-8D5D-E4CD606CE717}">
      <dsp:nvSpPr>
        <dsp:cNvPr id="0" name=""/>
        <dsp:cNvSpPr/>
      </dsp:nvSpPr>
      <dsp:spPr>
        <a:xfrm>
          <a:off x="554020" y="3972"/>
          <a:ext cx="9211335" cy="67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55" tIns="71355" rIns="71355" bIns="713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Free Breakfast and Lunch for all Students</a:t>
          </a:r>
        </a:p>
      </dsp:txBody>
      <dsp:txXfrm>
        <a:off x="554020" y="3972"/>
        <a:ext cx="9211335" cy="674224"/>
      </dsp:txXfrm>
    </dsp:sp>
    <dsp:sp modelId="{FDE3E822-A3F2-4036-917D-749B40946990}">
      <dsp:nvSpPr>
        <dsp:cNvPr id="0" name=""/>
        <dsp:cNvSpPr/>
      </dsp:nvSpPr>
      <dsp:spPr>
        <a:xfrm>
          <a:off x="0" y="846753"/>
          <a:ext cx="9872871" cy="479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7BA0B-B4C4-4092-993F-24FCE405C680}">
      <dsp:nvSpPr>
        <dsp:cNvPr id="0" name=""/>
        <dsp:cNvSpPr/>
      </dsp:nvSpPr>
      <dsp:spPr>
        <a:xfrm>
          <a:off x="145033" y="954629"/>
          <a:ext cx="263954" cy="2636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BCB401-21F7-4D8E-AAD4-2775CB465850}">
      <dsp:nvSpPr>
        <dsp:cNvPr id="0" name=""/>
        <dsp:cNvSpPr/>
      </dsp:nvSpPr>
      <dsp:spPr>
        <a:xfrm>
          <a:off x="554020" y="846753"/>
          <a:ext cx="4442791" cy="67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55" tIns="71355" rIns="71355" bIns="713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Reduces Administrative Paperwork and costs</a:t>
          </a:r>
        </a:p>
      </dsp:txBody>
      <dsp:txXfrm>
        <a:off x="554020" y="846753"/>
        <a:ext cx="4442791" cy="674224"/>
      </dsp:txXfrm>
    </dsp:sp>
    <dsp:sp modelId="{1D754385-2AE7-442C-9F14-7E14E2D72642}">
      <dsp:nvSpPr>
        <dsp:cNvPr id="0" name=""/>
        <dsp:cNvSpPr/>
      </dsp:nvSpPr>
      <dsp:spPr>
        <a:xfrm>
          <a:off x="4996812" y="846753"/>
          <a:ext cx="4768543" cy="47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742" tIns="50742" rIns="50742" bIns="5074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No school meal income applications</a:t>
          </a:r>
        </a:p>
        <a:p>
          <a:pPr marL="0" lvl="0" indent="0" algn="l" defTabSz="1066800">
            <a:lnSpc>
              <a:spcPct val="100000"/>
            </a:lnSpc>
            <a:spcBef>
              <a:spcPct val="0"/>
            </a:spcBef>
            <a:spcAft>
              <a:spcPct val="35000"/>
            </a:spcAft>
            <a:buNone/>
          </a:pPr>
          <a:r>
            <a:rPr lang="en-US" sz="2400" kern="1200" dirty="0">
              <a:latin typeface="+mn-lt"/>
            </a:rPr>
            <a:t>No income verification </a:t>
          </a:r>
        </a:p>
      </dsp:txBody>
      <dsp:txXfrm>
        <a:off x="4996812" y="846753"/>
        <a:ext cx="4768543" cy="479448"/>
      </dsp:txXfrm>
    </dsp:sp>
    <dsp:sp modelId="{F220DF41-DC9A-4803-9D1F-1899E01E8DF3}">
      <dsp:nvSpPr>
        <dsp:cNvPr id="0" name=""/>
        <dsp:cNvSpPr/>
      </dsp:nvSpPr>
      <dsp:spPr>
        <a:xfrm>
          <a:off x="0" y="1689534"/>
          <a:ext cx="9872871" cy="479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B6B01-0A4A-4B6A-8319-C54A243B1EB8}">
      <dsp:nvSpPr>
        <dsp:cNvPr id="0" name=""/>
        <dsp:cNvSpPr/>
      </dsp:nvSpPr>
      <dsp:spPr>
        <a:xfrm>
          <a:off x="145033" y="1797409"/>
          <a:ext cx="263954" cy="2636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1679C1-501C-4F6F-904A-D2511450F2A9}">
      <dsp:nvSpPr>
        <dsp:cNvPr id="0" name=""/>
        <dsp:cNvSpPr/>
      </dsp:nvSpPr>
      <dsp:spPr>
        <a:xfrm>
          <a:off x="494731" y="1689534"/>
          <a:ext cx="4561370" cy="67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55" tIns="71355" rIns="71355" bIns="713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Increases School Meal Participation</a:t>
          </a:r>
        </a:p>
      </dsp:txBody>
      <dsp:txXfrm>
        <a:off x="494731" y="1689534"/>
        <a:ext cx="4561370" cy="674224"/>
      </dsp:txXfrm>
    </dsp:sp>
    <dsp:sp modelId="{0B57B45D-CB22-4005-9BC8-96143F0B4ED2}">
      <dsp:nvSpPr>
        <dsp:cNvPr id="0" name=""/>
        <dsp:cNvSpPr/>
      </dsp:nvSpPr>
      <dsp:spPr>
        <a:xfrm>
          <a:off x="4996812" y="1689534"/>
          <a:ext cx="4768543" cy="47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742" tIns="50742" rIns="50742" bIns="50742" numCol="1" spcCol="1270" anchor="ctr" anchorCtr="0">
          <a:noAutofit/>
        </a:bodyPr>
        <a:lstStyle/>
        <a:p>
          <a:pPr marL="0" lvl="0" indent="0" algn="l" defTabSz="1066800">
            <a:lnSpc>
              <a:spcPct val="100000"/>
            </a:lnSpc>
            <a:spcBef>
              <a:spcPct val="0"/>
            </a:spcBef>
            <a:spcAft>
              <a:spcPct val="35000"/>
            </a:spcAft>
            <a:buNone/>
          </a:pPr>
          <a:endParaRPr lang="en-US" sz="2400" kern="1200">
            <a:latin typeface="+mn-lt"/>
          </a:endParaRPr>
        </a:p>
      </dsp:txBody>
      <dsp:txXfrm>
        <a:off x="4996812" y="1689534"/>
        <a:ext cx="4768543" cy="479448"/>
      </dsp:txXfrm>
    </dsp:sp>
    <dsp:sp modelId="{1EA5079F-30CD-4F7A-8ED7-800941513A48}">
      <dsp:nvSpPr>
        <dsp:cNvPr id="0" name=""/>
        <dsp:cNvSpPr/>
      </dsp:nvSpPr>
      <dsp:spPr>
        <a:xfrm>
          <a:off x="0" y="2532314"/>
          <a:ext cx="9872871" cy="479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A10C7-247A-4AE4-9627-40AF0A1E10DB}">
      <dsp:nvSpPr>
        <dsp:cNvPr id="0" name=""/>
        <dsp:cNvSpPr/>
      </dsp:nvSpPr>
      <dsp:spPr>
        <a:xfrm>
          <a:off x="145033" y="2640190"/>
          <a:ext cx="263954" cy="2636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CE416D-347E-4678-8F16-D9D943DF73FF}">
      <dsp:nvSpPr>
        <dsp:cNvPr id="0" name=""/>
        <dsp:cNvSpPr/>
      </dsp:nvSpPr>
      <dsp:spPr>
        <a:xfrm>
          <a:off x="554020" y="2532314"/>
          <a:ext cx="9211335" cy="67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55" tIns="71355" rIns="71355" bIns="713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Improves Efficiency</a:t>
          </a:r>
        </a:p>
      </dsp:txBody>
      <dsp:txXfrm>
        <a:off x="554020" y="2532314"/>
        <a:ext cx="9211335" cy="674224"/>
      </dsp:txXfrm>
    </dsp:sp>
    <dsp:sp modelId="{86DF7253-23A8-4AB0-B3A5-CA4A612A866B}">
      <dsp:nvSpPr>
        <dsp:cNvPr id="0" name=""/>
        <dsp:cNvSpPr/>
      </dsp:nvSpPr>
      <dsp:spPr>
        <a:xfrm>
          <a:off x="0" y="3375095"/>
          <a:ext cx="9872871" cy="479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BE3E2-DF4B-4FD7-8184-1077140664C0}">
      <dsp:nvSpPr>
        <dsp:cNvPr id="0" name=""/>
        <dsp:cNvSpPr/>
      </dsp:nvSpPr>
      <dsp:spPr>
        <a:xfrm>
          <a:off x="145033" y="3482971"/>
          <a:ext cx="263954" cy="2636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1C1407-1396-40F4-AF80-9DC35917E52B}">
      <dsp:nvSpPr>
        <dsp:cNvPr id="0" name=""/>
        <dsp:cNvSpPr/>
      </dsp:nvSpPr>
      <dsp:spPr>
        <a:xfrm>
          <a:off x="554020" y="3375095"/>
          <a:ext cx="9211335" cy="67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55" tIns="71355" rIns="71355" bIns="713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Eliminates Unpaid Meal Debt</a:t>
          </a:r>
        </a:p>
      </dsp:txBody>
      <dsp:txXfrm>
        <a:off x="554020" y="3375095"/>
        <a:ext cx="9211335" cy="674224"/>
      </dsp:txXfrm>
    </dsp:sp>
    <dsp:sp modelId="{9D1419CD-83F4-40A4-9B16-BFF92E487FFC}">
      <dsp:nvSpPr>
        <dsp:cNvPr id="0" name=""/>
        <dsp:cNvSpPr/>
      </dsp:nvSpPr>
      <dsp:spPr>
        <a:xfrm>
          <a:off x="0" y="4217875"/>
          <a:ext cx="9872871" cy="479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E1609-68AE-4831-B008-49069C9159C4}">
      <dsp:nvSpPr>
        <dsp:cNvPr id="0" name=""/>
        <dsp:cNvSpPr/>
      </dsp:nvSpPr>
      <dsp:spPr>
        <a:xfrm>
          <a:off x="145033" y="4325751"/>
          <a:ext cx="263954" cy="2636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7AE2DF-91F9-4747-A55E-7975C8CDFD6C}">
      <dsp:nvSpPr>
        <dsp:cNvPr id="0" name=""/>
        <dsp:cNvSpPr/>
      </dsp:nvSpPr>
      <dsp:spPr>
        <a:xfrm>
          <a:off x="554020" y="4217875"/>
          <a:ext cx="9211335" cy="67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55" tIns="71355" rIns="71355" bIns="713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Improves Learning Environment</a:t>
          </a:r>
        </a:p>
      </dsp:txBody>
      <dsp:txXfrm>
        <a:off x="554020" y="4217875"/>
        <a:ext cx="9211335" cy="674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70C13-71EB-44D1-9287-E5DD318235B0}">
      <dsp:nvSpPr>
        <dsp:cNvPr id="0" name=""/>
        <dsp:cNvSpPr/>
      </dsp:nvSpPr>
      <dsp:spPr>
        <a:xfrm>
          <a:off x="29" y="253616"/>
          <a:ext cx="2850053" cy="111949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0" kern="1200" baseline="0" dirty="0">
              <a:latin typeface="Cambria"/>
              <a:ea typeface="Cambria"/>
            </a:rPr>
            <a:t>DCMP matches &amp; Extensions:</a:t>
          </a:r>
          <a:endParaRPr lang="en-US" sz="2300" kern="1200" dirty="0">
            <a:latin typeface="Cambria"/>
            <a:ea typeface="Cambria"/>
          </a:endParaRPr>
        </a:p>
      </dsp:txBody>
      <dsp:txXfrm>
        <a:off x="29" y="253616"/>
        <a:ext cx="2850053" cy="1119498"/>
      </dsp:txXfrm>
    </dsp:sp>
    <dsp:sp modelId="{CCFA4D4F-E299-4BCD-A293-FAA7C50F9A30}">
      <dsp:nvSpPr>
        <dsp:cNvPr id="0" name=""/>
        <dsp:cNvSpPr/>
      </dsp:nvSpPr>
      <dsp:spPr>
        <a:xfrm>
          <a:off x="29" y="1373115"/>
          <a:ext cx="2850053" cy="162769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dirty="0">
              <a:latin typeface="Cambria"/>
              <a:ea typeface="Cambria"/>
            </a:rPr>
            <a:t>SNAP</a:t>
          </a:r>
          <a:endParaRPr lang="en-US" sz="1800" kern="1200" dirty="0">
            <a:latin typeface="Cambria"/>
            <a:ea typeface="Cambria"/>
          </a:endParaRPr>
        </a:p>
        <a:p>
          <a:pPr marL="171450" lvl="1" indent="-171450" algn="l" defTabSz="800100">
            <a:lnSpc>
              <a:spcPct val="90000"/>
            </a:lnSpc>
            <a:spcBef>
              <a:spcPct val="0"/>
            </a:spcBef>
            <a:spcAft>
              <a:spcPct val="15000"/>
            </a:spcAft>
            <a:buChar char="•"/>
          </a:pPr>
          <a:r>
            <a:rPr lang="en-US" sz="1800" b="0" i="0" kern="1200" baseline="0">
              <a:latin typeface="Cambria"/>
              <a:ea typeface="Cambria"/>
            </a:rPr>
            <a:t>Medicaid</a:t>
          </a:r>
          <a:endParaRPr lang="en-US" sz="1800" kern="1200">
            <a:latin typeface="Cambria"/>
            <a:ea typeface="Cambria"/>
          </a:endParaRPr>
        </a:p>
        <a:p>
          <a:pPr marL="171450" lvl="1" indent="-171450" algn="l" defTabSz="800100" rtl="0">
            <a:lnSpc>
              <a:spcPct val="90000"/>
            </a:lnSpc>
            <a:spcBef>
              <a:spcPct val="0"/>
            </a:spcBef>
            <a:spcAft>
              <a:spcPct val="15000"/>
            </a:spcAft>
            <a:buChar char="•"/>
          </a:pPr>
          <a:r>
            <a:rPr lang="en-US" sz="1800" kern="1200" dirty="0"/>
            <a:t>Extension of </a:t>
          </a:r>
          <a:r>
            <a:rPr lang="en-US" sz="1800" kern="1200" dirty="0">
              <a:latin typeface="Cambria" panose="02040503050406030204"/>
            </a:rPr>
            <a:t>DCMP </a:t>
          </a:r>
          <a:r>
            <a:rPr lang="en-US" sz="1800" kern="1200" dirty="0"/>
            <a:t>to siblings/household members</a:t>
          </a:r>
          <a:r>
            <a:rPr lang="en-US" sz="1800" kern="1200" dirty="0">
              <a:latin typeface="Cambria" panose="02040503050406030204"/>
            </a:rPr>
            <a:t> </a:t>
          </a:r>
          <a:endParaRPr lang="en-US" sz="1800" kern="1200" dirty="0"/>
        </a:p>
      </dsp:txBody>
      <dsp:txXfrm>
        <a:off x="29" y="1373115"/>
        <a:ext cx="2850053" cy="1627699"/>
      </dsp:txXfrm>
    </dsp:sp>
    <dsp:sp modelId="{95116D2D-1A82-4B3F-8B9B-5ECB2668FC5F}">
      <dsp:nvSpPr>
        <dsp:cNvPr id="0" name=""/>
        <dsp:cNvSpPr/>
      </dsp:nvSpPr>
      <dsp:spPr>
        <a:xfrm>
          <a:off x="3249091" y="253616"/>
          <a:ext cx="2850053" cy="111949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latin typeface="Cambria"/>
              <a:ea typeface="Cambria"/>
            </a:rPr>
            <a:t>Other Students certified for free meals:</a:t>
          </a:r>
          <a:endParaRPr lang="en-US" sz="2300" kern="1200" dirty="0">
            <a:latin typeface="Cambria"/>
            <a:ea typeface="Cambria"/>
          </a:endParaRPr>
        </a:p>
      </dsp:txBody>
      <dsp:txXfrm>
        <a:off x="3249091" y="253616"/>
        <a:ext cx="2850053" cy="1119498"/>
      </dsp:txXfrm>
    </dsp:sp>
    <dsp:sp modelId="{15B7791B-72AA-4357-85FF-3A3905A23C26}">
      <dsp:nvSpPr>
        <dsp:cNvPr id="0" name=""/>
        <dsp:cNvSpPr/>
      </dsp:nvSpPr>
      <dsp:spPr>
        <a:xfrm>
          <a:off x="3221645" y="1375882"/>
          <a:ext cx="2850053" cy="162769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baseline="0" dirty="0">
              <a:latin typeface="Cambria"/>
              <a:ea typeface="Cambria"/>
            </a:rPr>
            <a:t>Certified Foster children </a:t>
          </a:r>
          <a:endParaRPr lang="en-US" sz="1800" kern="1200" dirty="0">
            <a:latin typeface="Cambria"/>
            <a:ea typeface="Cambria"/>
          </a:endParaRPr>
        </a:p>
        <a:p>
          <a:pPr marL="171450" lvl="1" indent="-171450" algn="l" defTabSz="800100">
            <a:lnSpc>
              <a:spcPct val="90000"/>
            </a:lnSpc>
            <a:spcBef>
              <a:spcPct val="0"/>
            </a:spcBef>
            <a:spcAft>
              <a:spcPct val="15000"/>
            </a:spcAft>
            <a:buChar char="•"/>
          </a:pPr>
          <a:r>
            <a:rPr lang="en-US" sz="1800" b="0" i="0" kern="1200" baseline="0" dirty="0" err="1">
              <a:latin typeface="Cambria"/>
              <a:ea typeface="Cambria"/>
            </a:rPr>
            <a:t>Headstart</a:t>
          </a:r>
          <a:r>
            <a:rPr lang="en-US" sz="1800" b="0" i="0" kern="1200" baseline="0" dirty="0">
              <a:latin typeface="Cambria"/>
              <a:ea typeface="Cambria"/>
            </a:rPr>
            <a:t>/</a:t>
          </a:r>
          <a:r>
            <a:rPr lang="en-US" sz="1800" b="0" i="0" kern="1200" baseline="0" dirty="0" err="1">
              <a:latin typeface="Cambria"/>
              <a:ea typeface="Cambria"/>
            </a:rPr>
            <a:t>Evenstart</a:t>
          </a:r>
          <a:endParaRPr lang="en-US" sz="1800" kern="1200" dirty="0">
            <a:latin typeface="Cambria"/>
            <a:ea typeface="Cambria"/>
          </a:endParaRPr>
        </a:p>
        <a:p>
          <a:pPr marL="171450" lvl="1" indent="-171450" algn="l" defTabSz="800100">
            <a:lnSpc>
              <a:spcPct val="90000"/>
            </a:lnSpc>
            <a:spcBef>
              <a:spcPct val="0"/>
            </a:spcBef>
            <a:spcAft>
              <a:spcPct val="15000"/>
            </a:spcAft>
            <a:buChar char="•"/>
          </a:pPr>
          <a:r>
            <a:rPr lang="en-US" sz="1800" b="0" i="0" kern="1200" baseline="0" dirty="0">
              <a:latin typeface="Cambria"/>
              <a:ea typeface="Cambria"/>
            </a:rPr>
            <a:t>Homeless</a:t>
          </a:r>
          <a:endParaRPr lang="en-US" sz="1800" kern="1200" dirty="0">
            <a:latin typeface="Cambria"/>
            <a:ea typeface="Cambria"/>
          </a:endParaRPr>
        </a:p>
        <a:p>
          <a:pPr marL="171450" lvl="1" indent="-171450" algn="l" defTabSz="800100">
            <a:lnSpc>
              <a:spcPct val="90000"/>
            </a:lnSpc>
            <a:spcBef>
              <a:spcPct val="0"/>
            </a:spcBef>
            <a:spcAft>
              <a:spcPct val="15000"/>
            </a:spcAft>
            <a:buChar char="•"/>
          </a:pPr>
          <a:r>
            <a:rPr lang="en-US" sz="1800" b="0" i="0" kern="1200" baseline="0" dirty="0">
              <a:latin typeface="Cambria"/>
              <a:ea typeface="Cambria"/>
            </a:rPr>
            <a:t>Migrant</a:t>
          </a:r>
          <a:endParaRPr lang="en-US" sz="1800" kern="1200" dirty="0">
            <a:latin typeface="Cambria"/>
            <a:ea typeface="Cambria"/>
          </a:endParaRPr>
        </a:p>
        <a:p>
          <a:pPr marL="171450" lvl="1" indent="-171450" algn="l" defTabSz="800100">
            <a:lnSpc>
              <a:spcPct val="90000"/>
            </a:lnSpc>
            <a:spcBef>
              <a:spcPct val="0"/>
            </a:spcBef>
            <a:spcAft>
              <a:spcPct val="15000"/>
            </a:spcAft>
            <a:buChar char="•"/>
          </a:pPr>
          <a:r>
            <a:rPr lang="en-US" sz="1800" b="0" i="0" kern="1200" baseline="0"/>
            <a:t>Runaway</a:t>
          </a:r>
          <a:endParaRPr lang="en-US" sz="1800" kern="1200"/>
        </a:p>
      </dsp:txBody>
      <dsp:txXfrm>
        <a:off x="3221645" y="1375882"/>
        <a:ext cx="2850053" cy="1627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2B05B-D89E-4AC3-9D78-ABD7AF4A2C68}">
      <dsp:nvSpPr>
        <dsp:cNvPr id="0" name=""/>
        <dsp:cNvSpPr/>
      </dsp:nvSpPr>
      <dsp:spPr>
        <a:xfrm>
          <a:off x="0" y="3490"/>
          <a:ext cx="6451943" cy="743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A5CE2-77C5-4C75-B820-FED15E8942F8}">
      <dsp:nvSpPr>
        <dsp:cNvPr id="0" name=""/>
        <dsp:cNvSpPr/>
      </dsp:nvSpPr>
      <dsp:spPr>
        <a:xfrm>
          <a:off x="224904" y="170774"/>
          <a:ext cx="408916" cy="40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77878-8046-423E-A6ED-8B68AB9C27DD}">
      <dsp:nvSpPr>
        <dsp:cNvPr id="0" name=""/>
        <dsp:cNvSpPr/>
      </dsp:nvSpPr>
      <dsp:spPr>
        <a:xfrm>
          <a:off x="858724" y="3490"/>
          <a:ext cx="5593218" cy="7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85" tIns="78685" rIns="78685" bIns="78685" numCol="1" spcCol="1270" anchor="ctr" anchorCtr="0">
          <a:noAutofit/>
        </a:bodyPr>
        <a:lstStyle/>
        <a:p>
          <a:pPr marL="0" lvl="0" indent="0" algn="l" defTabSz="711200">
            <a:lnSpc>
              <a:spcPct val="100000"/>
            </a:lnSpc>
            <a:spcBef>
              <a:spcPct val="0"/>
            </a:spcBef>
            <a:spcAft>
              <a:spcPct val="35000"/>
            </a:spcAft>
            <a:buNone/>
          </a:pPr>
          <a:r>
            <a:rPr lang="en-US" sz="1600" kern="1200" dirty="0"/>
            <a:t>Apply by December 15, 2023 </a:t>
          </a:r>
        </a:p>
      </dsp:txBody>
      <dsp:txXfrm>
        <a:off x="858724" y="3490"/>
        <a:ext cx="5593218" cy="743484"/>
      </dsp:txXfrm>
    </dsp:sp>
    <dsp:sp modelId="{FD477295-00AA-4BE6-BBF9-8388574F7313}">
      <dsp:nvSpPr>
        <dsp:cNvPr id="0" name=""/>
        <dsp:cNvSpPr/>
      </dsp:nvSpPr>
      <dsp:spPr>
        <a:xfrm>
          <a:off x="0" y="932845"/>
          <a:ext cx="6451943" cy="743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51870-0BD5-451F-B56A-6D2BC2D52F32}">
      <dsp:nvSpPr>
        <dsp:cNvPr id="0" name=""/>
        <dsp:cNvSpPr/>
      </dsp:nvSpPr>
      <dsp:spPr>
        <a:xfrm>
          <a:off x="224904" y="1100129"/>
          <a:ext cx="408916" cy="40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EB1A5-AACA-4BC3-B7E0-DBDFC06A6AB9}">
      <dsp:nvSpPr>
        <dsp:cNvPr id="0" name=""/>
        <dsp:cNvSpPr/>
      </dsp:nvSpPr>
      <dsp:spPr>
        <a:xfrm>
          <a:off x="858724" y="932845"/>
          <a:ext cx="5593218" cy="7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85" tIns="78685" rIns="78685" bIns="78685" numCol="1" spcCol="1270" anchor="ctr" anchorCtr="0">
          <a:noAutofit/>
        </a:bodyPr>
        <a:lstStyle/>
        <a:p>
          <a:pPr marL="0" lvl="0" indent="0" algn="l" defTabSz="711200">
            <a:lnSpc>
              <a:spcPct val="100000"/>
            </a:lnSpc>
            <a:spcBef>
              <a:spcPct val="0"/>
            </a:spcBef>
            <a:spcAft>
              <a:spcPct val="35000"/>
            </a:spcAft>
            <a:buNone/>
          </a:pPr>
          <a:r>
            <a:rPr lang="en-US" sz="1600" kern="1200" dirty="0"/>
            <a:t>2-Step application process</a:t>
          </a:r>
        </a:p>
      </dsp:txBody>
      <dsp:txXfrm>
        <a:off x="858724" y="932845"/>
        <a:ext cx="5593218" cy="743484"/>
      </dsp:txXfrm>
    </dsp:sp>
    <dsp:sp modelId="{B2BF4777-5549-4AA9-B61E-BC3A336CF4B9}">
      <dsp:nvSpPr>
        <dsp:cNvPr id="0" name=""/>
        <dsp:cNvSpPr/>
      </dsp:nvSpPr>
      <dsp:spPr>
        <a:xfrm>
          <a:off x="0" y="1862201"/>
          <a:ext cx="6451943" cy="743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0487D-775A-41E7-BBDC-8E0E155AF37D}">
      <dsp:nvSpPr>
        <dsp:cNvPr id="0" name=""/>
        <dsp:cNvSpPr/>
      </dsp:nvSpPr>
      <dsp:spPr>
        <a:xfrm>
          <a:off x="224904" y="2029485"/>
          <a:ext cx="408916" cy="40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2BDD1-0CA5-451E-9512-EB6577F4AD93}">
      <dsp:nvSpPr>
        <dsp:cNvPr id="0" name=""/>
        <dsp:cNvSpPr/>
      </dsp:nvSpPr>
      <dsp:spPr>
        <a:xfrm>
          <a:off x="858724" y="1862201"/>
          <a:ext cx="5593218" cy="7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85" tIns="78685" rIns="78685" bIns="78685" numCol="1" spcCol="1270" anchor="ctr" anchorCtr="0">
          <a:noAutofit/>
        </a:bodyPr>
        <a:lstStyle/>
        <a:p>
          <a:pPr marL="0" lvl="0" indent="0" algn="l" defTabSz="711200">
            <a:lnSpc>
              <a:spcPct val="100000"/>
            </a:lnSpc>
            <a:spcBef>
              <a:spcPct val="0"/>
            </a:spcBef>
            <a:spcAft>
              <a:spcPct val="35000"/>
            </a:spcAft>
            <a:buNone/>
          </a:pPr>
          <a:r>
            <a:rPr lang="en-US" sz="1600" kern="1200" dirty="0"/>
            <a:t>Use April 1, 2023 Enrollment &amp; DC data</a:t>
          </a:r>
        </a:p>
        <a:p>
          <a:pPr marL="0" lvl="0" indent="0" algn="l" defTabSz="711200">
            <a:lnSpc>
              <a:spcPct val="100000"/>
            </a:lnSpc>
            <a:spcBef>
              <a:spcPct val="0"/>
            </a:spcBef>
            <a:spcAft>
              <a:spcPct val="35000"/>
            </a:spcAft>
            <a:buNone/>
          </a:pPr>
          <a:r>
            <a:rPr lang="en-US" sz="1600" i="1" kern="1200" dirty="0"/>
            <a:t> or  October 6, 2023 Enrollment &amp; DC data</a:t>
          </a:r>
        </a:p>
      </dsp:txBody>
      <dsp:txXfrm>
        <a:off x="858724" y="1862201"/>
        <a:ext cx="5593218" cy="743484"/>
      </dsp:txXfrm>
    </dsp:sp>
    <dsp:sp modelId="{84B948E3-DA86-44B8-985F-2AFD53841EF6}">
      <dsp:nvSpPr>
        <dsp:cNvPr id="0" name=""/>
        <dsp:cNvSpPr/>
      </dsp:nvSpPr>
      <dsp:spPr>
        <a:xfrm>
          <a:off x="0" y="2791556"/>
          <a:ext cx="6451943" cy="743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F5949-4284-4536-AAC1-E78C5878530E}">
      <dsp:nvSpPr>
        <dsp:cNvPr id="0" name=""/>
        <dsp:cNvSpPr/>
      </dsp:nvSpPr>
      <dsp:spPr>
        <a:xfrm>
          <a:off x="224904" y="2958840"/>
          <a:ext cx="408916" cy="408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7F311-F8FB-4DE7-84DD-1E72153E5D01}">
      <dsp:nvSpPr>
        <dsp:cNvPr id="0" name=""/>
        <dsp:cNvSpPr/>
      </dsp:nvSpPr>
      <dsp:spPr>
        <a:xfrm>
          <a:off x="858724" y="2791556"/>
          <a:ext cx="5593218" cy="7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85" tIns="78685" rIns="78685" bIns="78685" numCol="1" spcCol="1270" anchor="ctr" anchorCtr="0">
          <a:noAutofit/>
        </a:bodyPr>
        <a:lstStyle/>
        <a:p>
          <a:pPr marL="0" lvl="0" indent="0" algn="l" defTabSz="711200">
            <a:lnSpc>
              <a:spcPct val="100000"/>
            </a:lnSpc>
            <a:spcBef>
              <a:spcPct val="0"/>
            </a:spcBef>
            <a:spcAft>
              <a:spcPct val="35000"/>
            </a:spcAft>
            <a:buNone/>
          </a:pPr>
          <a:r>
            <a:rPr lang="en-US" sz="1600" kern="1200" dirty="0"/>
            <a:t>Allow 2 weeks for application processing and approval of complete and correct submission</a:t>
          </a:r>
        </a:p>
      </dsp:txBody>
      <dsp:txXfrm>
        <a:off x="858724" y="2791556"/>
        <a:ext cx="5593218" cy="743484"/>
      </dsp:txXfrm>
    </dsp:sp>
    <dsp:sp modelId="{E52F60D1-EEEB-4AD6-AFA9-507E8992AF65}">
      <dsp:nvSpPr>
        <dsp:cNvPr id="0" name=""/>
        <dsp:cNvSpPr/>
      </dsp:nvSpPr>
      <dsp:spPr>
        <a:xfrm>
          <a:off x="0" y="3720912"/>
          <a:ext cx="6451943" cy="743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FD282-DC6F-48B0-9CEB-30BEFE78E4CE}">
      <dsp:nvSpPr>
        <dsp:cNvPr id="0" name=""/>
        <dsp:cNvSpPr/>
      </dsp:nvSpPr>
      <dsp:spPr>
        <a:xfrm>
          <a:off x="224904" y="3888196"/>
          <a:ext cx="408916" cy="408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E4FAF-FA6D-4016-8258-A2BF2F3FE3E6}">
      <dsp:nvSpPr>
        <dsp:cNvPr id="0" name=""/>
        <dsp:cNvSpPr/>
      </dsp:nvSpPr>
      <dsp:spPr>
        <a:xfrm>
          <a:off x="858724" y="3720912"/>
          <a:ext cx="5593218" cy="7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85" tIns="78685" rIns="78685" bIns="78685" numCol="1" spcCol="1270" anchor="ctr" anchorCtr="0">
          <a:noAutofit/>
        </a:bodyPr>
        <a:lstStyle/>
        <a:p>
          <a:pPr marL="0" lvl="0" indent="0" algn="l" defTabSz="711200">
            <a:lnSpc>
              <a:spcPct val="100000"/>
            </a:lnSpc>
            <a:spcBef>
              <a:spcPct val="0"/>
            </a:spcBef>
            <a:spcAft>
              <a:spcPct val="35000"/>
            </a:spcAft>
            <a:buNone/>
          </a:pPr>
          <a:r>
            <a:rPr lang="en-US" sz="1600" kern="1200" dirty="0"/>
            <a:t>Start CEP first full  month after approval</a:t>
          </a:r>
        </a:p>
      </dsp:txBody>
      <dsp:txXfrm>
        <a:off x="858724" y="3720912"/>
        <a:ext cx="5593218" cy="743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E0CDF-5213-465C-8356-232F68018666}">
      <dsp:nvSpPr>
        <dsp:cNvPr id="0" name=""/>
        <dsp:cNvSpPr/>
      </dsp:nvSpPr>
      <dsp:spPr>
        <a:xfrm>
          <a:off x="0" y="0"/>
          <a:ext cx="6693061" cy="994500"/>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At least 25 percent of students certified for free meals without an application:</a:t>
          </a:r>
          <a:endParaRPr lang="en-US" sz="2500" kern="1200" dirty="0"/>
        </a:p>
      </dsp:txBody>
      <dsp:txXfrm>
        <a:off x="48547" y="48547"/>
        <a:ext cx="6595967" cy="897406"/>
      </dsp:txXfrm>
    </dsp:sp>
    <dsp:sp modelId="{A57D9DDD-F25F-4080-A440-C2B8FD54D696}">
      <dsp:nvSpPr>
        <dsp:cNvPr id="0" name=""/>
        <dsp:cNvSpPr/>
      </dsp:nvSpPr>
      <dsp:spPr>
        <a:xfrm>
          <a:off x="0" y="1021914"/>
          <a:ext cx="6693061"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0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Entire SFA</a:t>
          </a:r>
          <a:endParaRPr lang="en-US" sz="2000" kern="1200" dirty="0"/>
        </a:p>
        <a:p>
          <a:pPr marL="457200" lvl="2" indent="-228600" algn="l" defTabSz="889000">
            <a:lnSpc>
              <a:spcPct val="90000"/>
            </a:lnSpc>
            <a:spcBef>
              <a:spcPct val="0"/>
            </a:spcBef>
            <a:spcAft>
              <a:spcPct val="20000"/>
            </a:spcAft>
            <a:buChar char="•"/>
          </a:pPr>
          <a:r>
            <a:rPr lang="en-US" sz="2000" kern="1200"/>
            <a:t>All RAs within the SFA are included in calculation</a:t>
          </a:r>
          <a:endParaRPr lang="en-US" sz="2000" kern="1200" dirty="0"/>
        </a:p>
        <a:p>
          <a:pPr marL="457200" lvl="2" indent="-228600" algn="l" defTabSz="889000">
            <a:lnSpc>
              <a:spcPct val="90000"/>
            </a:lnSpc>
            <a:spcBef>
              <a:spcPct val="0"/>
            </a:spcBef>
            <a:spcAft>
              <a:spcPct val="20000"/>
            </a:spcAft>
            <a:buChar char="•"/>
          </a:pPr>
          <a:r>
            <a:rPr lang="en-US" sz="2000" kern="1200" dirty="0"/>
            <a:t>Allows RAs that individually fall below 25% to participate</a:t>
          </a:r>
        </a:p>
        <a:p>
          <a:pPr marL="228600" lvl="1" indent="-228600" algn="l" defTabSz="889000">
            <a:lnSpc>
              <a:spcPct val="90000"/>
            </a:lnSpc>
            <a:spcBef>
              <a:spcPct val="0"/>
            </a:spcBef>
            <a:spcAft>
              <a:spcPct val="20000"/>
            </a:spcAft>
            <a:buChar char="•"/>
          </a:pPr>
          <a:r>
            <a:rPr lang="en-US" sz="2000" b="1" kern="1200" dirty="0"/>
            <a:t>Group of RAs</a:t>
          </a:r>
          <a:endParaRPr lang="en-US" sz="2000" kern="1200" dirty="0"/>
        </a:p>
        <a:p>
          <a:pPr marL="457200" lvl="2" indent="-228600" algn="l" defTabSz="889000">
            <a:lnSpc>
              <a:spcPct val="90000"/>
            </a:lnSpc>
            <a:spcBef>
              <a:spcPct val="0"/>
            </a:spcBef>
            <a:spcAft>
              <a:spcPct val="20000"/>
            </a:spcAft>
            <a:buChar char="•"/>
          </a:pPr>
          <a:r>
            <a:rPr lang="en-US" sz="2000" kern="1200" dirty="0"/>
            <a:t>SFAs determine groups</a:t>
          </a:r>
        </a:p>
        <a:p>
          <a:pPr marL="457200" lvl="2" indent="-228600" algn="l" defTabSz="889000">
            <a:lnSpc>
              <a:spcPct val="90000"/>
            </a:lnSpc>
            <a:spcBef>
              <a:spcPct val="0"/>
            </a:spcBef>
            <a:spcAft>
              <a:spcPct val="20000"/>
            </a:spcAft>
            <a:buChar char="•"/>
          </a:pPr>
          <a:r>
            <a:rPr lang="en-US" sz="2000" kern="1200" dirty="0"/>
            <a:t>Allows RAs that individually fall below 25% to participate</a:t>
          </a:r>
        </a:p>
        <a:p>
          <a:pPr marL="228600" lvl="1" indent="-228600" algn="l" defTabSz="889000">
            <a:lnSpc>
              <a:spcPct val="90000"/>
            </a:lnSpc>
            <a:spcBef>
              <a:spcPct val="0"/>
            </a:spcBef>
            <a:spcAft>
              <a:spcPct val="20000"/>
            </a:spcAft>
            <a:buChar char="•"/>
          </a:pPr>
          <a:r>
            <a:rPr lang="en-US" sz="2000" b="1" kern="1200" dirty="0"/>
            <a:t>Individual RA </a:t>
          </a:r>
          <a:endParaRPr lang="en-US" sz="2000" kern="1200" dirty="0"/>
        </a:p>
        <a:p>
          <a:pPr marL="228600" lvl="1" indent="-228600" algn="l" defTabSz="889000">
            <a:lnSpc>
              <a:spcPct val="90000"/>
            </a:lnSpc>
            <a:spcBef>
              <a:spcPct val="0"/>
            </a:spcBef>
            <a:spcAft>
              <a:spcPct val="20000"/>
            </a:spcAft>
            <a:buChar char="•"/>
          </a:pPr>
          <a:r>
            <a:rPr lang="en-US" sz="2000" b="1" kern="1200" dirty="0"/>
            <a:t>Multiple Groups and/or Individual RAs</a:t>
          </a:r>
          <a:endParaRPr lang="en-US" sz="2000" kern="1200" dirty="0"/>
        </a:p>
      </dsp:txBody>
      <dsp:txXfrm>
        <a:off x="0" y="1021914"/>
        <a:ext cx="6693061" cy="331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639A2-3934-4BF4-BC06-59CFF8E09685}">
      <dsp:nvSpPr>
        <dsp:cNvPr id="0" name=""/>
        <dsp:cNvSpPr/>
      </dsp:nvSpPr>
      <dsp:spPr>
        <a:xfrm>
          <a:off x="0" y="607469"/>
          <a:ext cx="9872871"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Keep separate breakfast and lunch counts (POS System)</a:t>
          </a:r>
        </a:p>
      </dsp:txBody>
      <dsp:txXfrm>
        <a:off x="31613" y="639082"/>
        <a:ext cx="9809645" cy="584369"/>
      </dsp:txXfrm>
    </dsp:sp>
    <dsp:sp modelId="{652D72CB-62C9-4577-9B8B-587CCB2E0D0B}">
      <dsp:nvSpPr>
        <dsp:cNvPr id="0" name=""/>
        <dsp:cNvSpPr/>
      </dsp:nvSpPr>
      <dsp:spPr>
        <a:xfrm>
          <a:off x="0" y="1332824"/>
          <a:ext cx="9872871"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Claim only reimbursable meals</a:t>
          </a:r>
        </a:p>
      </dsp:txBody>
      <dsp:txXfrm>
        <a:off x="31613" y="1364437"/>
        <a:ext cx="9809645" cy="584369"/>
      </dsp:txXfrm>
    </dsp:sp>
    <dsp:sp modelId="{74E7A1D3-E2F7-4C16-9980-15D5D6AD66BD}">
      <dsp:nvSpPr>
        <dsp:cNvPr id="0" name=""/>
        <dsp:cNvSpPr/>
      </dsp:nvSpPr>
      <dsp:spPr>
        <a:xfrm>
          <a:off x="0" y="2058180"/>
          <a:ext cx="9872871"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CNMS system will separate counts by CEP Claiming Percentage </a:t>
          </a:r>
        </a:p>
      </dsp:txBody>
      <dsp:txXfrm>
        <a:off x="31613" y="2089793"/>
        <a:ext cx="9809645" cy="584369"/>
      </dsp:txXfrm>
    </dsp:sp>
    <dsp:sp modelId="{10ADDD42-EEC8-4CDA-BA2E-0245DABCC398}">
      <dsp:nvSpPr>
        <dsp:cNvPr id="0" name=""/>
        <dsp:cNvSpPr/>
      </dsp:nvSpPr>
      <dsp:spPr>
        <a:xfrm>
          <a:off x="0" y="2783535"/>
          <a:ext cx="9872871"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CEP State Subsidy included in State Reimbursement amount</a:t>
          </a:r>
        </a:p>
      </dsp:txBody>
      <dsp:txXfrm>
        <a:off x="31613" y="2815148"/>
        <a:ext cx="9809645"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48909-72B5-45C9-80BD-EAF644914FC7}">
      <dsp:nvSpPr>
        <dsp:cNvPr id="0" name=""/>
        <dsp:cNvSpPr/>
      </dsp:nvSpPr>
      <dsp:spPr>
        <a:xfrm>
          <a:off x="0" y="749775"/>
          <a:ext cx="6054725" cy="36328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Determine Snack Area-eligibility status :</a:t>
          </a:r>
        </a:p>
        <a:p>
          <a:pPr marL="228600" lvl="1" indent="-228600" algn="l" defTabSz="1200150">
            <a:lnSpc>
              <a:spcPct val="90000"/>
            </a:lnSpc>
            <a:spcBef>
              <a:spcPct val="0"/>
            </a:spcBef>
            <a:spcAft>
              <a:spcPct val="15000"/>
            </a:spcAft>
            <a:buChar char="•"/>
          </a:pPr>
          <a:r>
            <a:rPr lang="en-US" sz="2700" kern="1200" dirty="0"/>
            <a:t>“Snack Needy” status indicated by RA in CNMS</a:t>
          </a:r>
        </a:p>
        <a:p>
          <a:pPr marL="457200" lvl="2" indent="-228600" algn="l" defTabSz="1200150">
            <a:lnSpc>
              <a:spcPct val="90000"/>
            </a:lnSpc>
            <a:spcBef>
              <a:spcPct val="0"/>
            </a:spcBef>
            <a:spcAft>
              <a:spcPct val="15000"/>
            </a:spcAft>
            <a:buChar char="•"/>
          </a:pPr>
          <a:r>
            <a:rPr lang="en-US" sz="2700" kern="1200" dirty="0"/>
            <a:t>If  Yes, claim all snacks “Free”  </a:t>
          </a:r>
        </a:p>
        <a:p>
          <a:pPr marL="457200" lvl="2" indent="-228600" algn="l" defTabSz="1200150">
            <a:lnSpc>
              <a:spcPct val="90000"/>
            </a:lnSpc>
            <a:spcBef>
              <a:spcPct val="0"/>
            </a:spcBef>
            <a:spcAft>
              <a:spcPct val="15000"/>
            </a:spcAft>
            <a:buChar char="•"/>
          </a:pPr>
          <a:r>
            <a:rPr lang="en-US" sz="2700" kern="1200" dirty="0"/>
            <a:t>If No, claim snacks by CEP claiming percentages  </a:t>
          </a:r>
        </a:p>
      </dsp:txBody>
      <dsp:txXfrm>
        <a:off x="106402" y="856177"/>
        <a:ext cx="5841921" cy="34200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2C1407-94A3-4283-B77C-9A931658A34A}" type="datetimeFigureOut">
              <a:rPr lang="en-US" smtClean="0"/>
              <a:t>10/26/2023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471C53-76AC-443A-B334-999990BB89C9}" type="slidenum">
              <a:rPr lang="en-US" smtClean="0"/>
              <a:t>‹#›</a:t>
            </a:fld>
            <a:endParaRPr lang="en-US"/>
          </a:p>
        </p:txBody>
      </p:sp>
    </p:spTree>
    <p:extLst>
      <p:ext uri="{BB962C8B-B14F-4D97-AF65-F5344CB8AC3E}">
        <p14:creationId xmlns:p14="http://schemas.microsoft.com/office/powerpoint/2010/main" val="340578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ea typeface="Cambria"/>
              </a:rPr>
              <a:t>Welcome to the Expansion of the Community Eligibility Provision in New York State Webinar, hosted by the New York State Education Department Office of Child Nutrition.</a:t>
            </a:r>
          </a:p>
          <a:p>
            <a:pPr>
              <a:defRPr/>
            </a:pPr>
            <a:endParaRPr lang="en-US" dirty="0">
              <a:latin typeface="+mn-lt"/>
              <a:ea typeface="Cambria"/>
            </a:endParaRPr>
          </a:p>
          <a:p>
            <a:pPr defTabSz="949338">
              <a:defRPr/>
            </a:pPr>
            <a:r>
              <a:rPr lang="en-US" dirty="0">
                <a:ea typeface="Cambria"/>
              </a:rPr>
              <a:t>Presenting today is_______________,</a:t>
            </a:r>
            <a:r>
              <a:rPr lang="en-US" dirty="0">
                <a:latin typeface="+mn-lt"/>
                <a:ea typeface="Cambria"/>
              </a:rPr>
              <a:t> </a:t>
            </a:r>
            <a:r>
              <a:rPr lang="en-US" dirty="0">
                <a:ea typeface="Cambria"/>
              </a:rPr>
              <a:t>and answering questions are ___________________.</a:t>
            </a:r>
            <a:endParaRPr lang="en-US" dirty="0">
              <a:ea typeface="Cambria"/>
              <a:cs typeface="Calibri"/>
            </a:endParaRPr>
          </a:p>
          <a:p>
            <a:pPr defTabSz="949338">
              <a:defRPr/>
            </a:pPr>
            <a:endParaRPr lang="en-US" b="0" i="1" dirty="0">
              <a:solidFill>
                <a:srgbClr val="525252"/>
              </a:solidFill>
              <a:effectLst/>
              <a:latin typeface="+mn-lt"/>
              <a:ea typeface="Cambria"/>
            </a:endParaRPr>
          </a:p>
          <a:p>
            <a:pPr defTabSz="949338">
              <a:defRPr/>
            </a:pPr>
            <a:r>
              <a:rPr lang="en-US" b="0" i="0" dirty="0">
                <a:solidFill>
                  <a:srgbClr val="525252"/>
                </a:solidFill>
                <a:effectLst/>
                <a:latin typeface="+mn-lt"/>
                <a:ea typeface="Cambria"/>
              </a:rPr>
              <a:t>Following today’s presentation, you will receive an email containing the slides from today’s webinar.</a:t>
            </a:r>
            <a:r>
              <a:rPr lang="en-US" i="0" dirty="0">
                <a:solidFill>
                  <a:srgbClr val="525252"/>
                </a:solidFill>
                <a:latin typeface="+mn-lt"/>
                <a:ea typeface="Cambria"/>
              </a:rPr>
              <a:t> </a:t>
            </a:r>
            <a:r>
              <a:rPr lang="en-US" b="0" i="0" dirty="0">
                <a:solidFill>
                  <a:srgbClr val="525252"/>
                </a:solidFill>
                <a:effectLst/>
                <a:latin typeface="+mn-lt"/>
                <a:ea typeface="Cambria"/>
              </a:rPr>
              <a:t> </a:t>
            </a:r>
            <a:endParaRPr lang="en-US" dirty="0">
              <a:solidFill>
                <a:srgbClr val="525252"/>
              </a:solidFill>
              <a:ea typeface="Cambria"/>
            </a:endParaRPr>
          </a:p>
          <a:p>
            <a:pPr defTabSz="949338">
              <a:defRPr/>
            </a:pPr>
            <a:endParaRPr lang="en-US" dirty="0">
              <a:solidFill>
                <a:srgbClr val="525252"/>
              </a:solidFill>
              <a:ea typeface="Cambria"/>
            </a:endParaRPr>
          </a:p>
          <a:p>
            <a:pPr defTabSz="949338">
              <a:defRPr/>
            </a:pPr>
            <a:r>
              <a:rPr lang="en-US" b="0" i="0" dirty="0">
                <a:solidFill>
                  <a:srgbClr val="525252"/>
                </a:solidFill>
                <a:effectLst/>
                <a:latin typeface="+mn-lt"/>
                <a:ea typeface="Cambria"/>
              </a:rPr>
              <a:t>If you do not receive them, please email CNTraining@nysed.gov. </a:t>
            </a:r>
            <a:r>
              <a:rPr lang="en-US" i="0" dirty="0">
                <a:solidFill>
                  <a:srgbClr val="525252"/>
                </a:solidFill>
                <a:ea typeface="Cambria"/>
              </a:rPr>
              <a:t>Additionally, a copy of today’s webinar will be posted to the Child Nutrition website.</a:t>
            </a:r>
            <a:r>
              <a:rPr lang="en-US" dirty="0">
                <a:solidFill>
                  <a:srgbClr val="525252"/>
                </a:solidFill>
                <a:ea typeface="Cambria"/>
              </a:rPr>
              <a:t> </a:t>
            </a:r>
            <a:endParaRPr lang="en-US" dirty="0">
              <a:cs typeface="Calibri"/>
            </a:endParaRPr>
          </a:p>
          <a:p>
            <a:pPr defTabSz="949338">
              <a:defRPr/>
            </a:pPr>
            <a:endParaRPr lang="en-US" dirty="0">
              <a:solidFill>
                <a:srgbClr val="525252"/>
              </a:solidFill>
              <a:ea typeface="Cambria" panose="02040503050406030204" pitchFamily="18" charset="0"/>
            </a:endParaRPr>
          </a:p>
          <a:p>
            <a:pPr defTabSz="949338">
              <a:defRPr/>
            </a:pPr>
            <a:r>
              <a:rPr lang="en-US" dirty="0">
                <a:solidFill>
                  <a:srgbClr val="525252"/>
                </a:solidFill>
                <a:ea typeface="Cambria"/>
              </a:rPr>
              <a:t>If you have any questions throughout the presentation, please use the Q&amp;A box to type and send them to our staff. We will answer all questions at the end of the presentation. </a:t>
            </a:r>
            <a:endParaRPr lang="en-US" dirty="0">
              <a:solidFill>
                <a:srgbClr val="525252"/>
              </a:solidFill>
              <a:ea typeface="Cambria" panose="02040503050406030204" pitchFamily="18" charset="0"/>
              <a:cs typeface="Calibri"/>
            </a:endParaRPr>
          </a:p>
        </p:txBody>
      </p:sp>
      <p:sp>
        <p:nvSpPr>
          <p:cNvPr id="4" name="Slide Number Placeholder 3"/>
          <p:cNvSpPr>
            <a:spLocks noGrp="1"/>
          </p:cNvSpPr>
          <p:nvPr>
            <p:ph type="sldNum" sz="quarter" idx="5"/>
          </p:nvPr>
        </p:nvSpPr>
        <p:spPr/>
        <p:txBody>
          <a:bodyPr/>
          <a:lstStyle/>
          <a:p>
            <a:pPr defTabSz="931774">
              <a:defRPr/>
            </a:pPr>
            <a:fld id="{F7FCBE15-10A9-4F42-8A76-95096753B797}"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4715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how SFAs can group schools to participate in CEP. </a:t>
            </a:r>
          </a:p>
          <a:p>
            <a:endParaRPr lang="en-US" dirty="0"/>
          </a:p>
          <a:p>
            <a:r>
              <a:rPr lang="en-US" dirty="0"/>
              <a:t>In the first example, North ES does not qualify based on it’s individual ISP but South MS/HS does qualify. The SFA can group both schools together in order to maximize federal reimbursement and elect CEP in both RAs.   </a:t>
            </a:r>
          </a:p>
          <a:p>
            <a:endParaRPr lang="en-US" dirty="0"/>
          </a:p>
          <a:p>
            <a:pPr defTabSz="931774">
              <a:defRPr/>
            </a:pPr>
            <a:r>
              <a:rPr lang="en-US" dirty="0"/>
              <a:t>In the second example, the three RAs grouped together do not qualify based on the average ISP, however, Purple ES can be grouped with either Yellow MS or Blue HS in order for 2 of the RAs to be eligible for CEP. </a:t>
            </a:r>
          </a:p>
          <a:p>
            <a:pPr defTabSz="931774">
              <a:defRPr/>
            </a:pPr>
            <a:endParaRPr lang="en-US" dirty="0"/>
          </a:p>
          <a:p>
            <a:pPr defTabSz="931774">
              <a:defRPr/>
            </a:pPr>
            <a:r>
              <a:rPr lang="en-US" dirty="0"/>
              <a:t> </a:t>
            </a:r>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10</a:t>
            </a:fld>
            <a:endParaRPr lang="en-US"/>
          </a:p>
        </p:txBody>
      </p:sp>
    </p:spTree>
    <p:extLst>
      <p:ext uri="{BB962C8B-B14F-4D97-AF65-F5344CB8AC3E}">
        <p14:creationId xmlns:p14="http://schemas.microsoft.com/office/powerpoint/2010/main" val="210660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CEP application is an excel document that will automatically calculate the ISP for each RA once all the information is entered. Schools complete the green sections, which includes all data used to calculate the ISP- DCMP, foster, homeless, migrant and runaway. All RAs electing CEP must be included on the application. </a:t>
            </a:r>
          </a:p>
          <a:p>
            <a:endParaRPr lang="en-US" dirty="0"/>
          </a:p>
        </p:txBody>
      </p:sp>
      <p:sp>
        <p:nvSpPr>
          <p:cNvPr id="4" name="Slide Number Placeholder 3"/>
          <p:cNvSpPr>
            <a:spLocks noGrp="1"/>
          </p:cNvSpPr>
          <p:nvPr>
            <p:ph type="sldNum" sz="quarter" idx="5"/>
          </p:nvPr>
        </p:nvSpPr>
        <p:spPr/>
        <p:txBody>
          <a:bodyPr/>
          <a:lstStyle/>
          <a:p>
            <a:pPr defTabSz="465887">
              <a:defRPr/>
            </a:pPr>
            <a:fld id="{F7471C53-76AC-443A-B334-999990BB89C9}" type="slidenum">
              <a:rPr lang="en-US">
                <a:solidFill>
                  <a:prstClr val="black"/>
                </a:solidFill>
                <a:latin typeface="Calibri" panose="020F0502020204030204"/>
              </a:rPr>
              <a:pPr defTabSz="46588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8577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also includes multiple tabs at the bottom that must be completed. The Affirmation tab must be electronically signed by a school official that has authorization to sign on behalf of the school district, such as the Superintendent or Chief Executive Officer, attesting that all data is true and accurate. </a:t>
            </a:r>
          </a:p>
        </p:txBody>
      </p:sp>
      <p:sp>
        <p:nvSpPr>
          <p:cNvPr id="4" name="Slide Number Placeholder 3"/>
          <p:cNvSpPr>
            <a:spLocks noGrp="1"/>
          </p:cNvSpPr>
          <p:nvPr>
            <p:ph type="sldNum" sz="quarter" idx="5"/>
          </p:nvPr>
        </p:nvSpPr>
        <p:spPr/>
        <p:txBody>
          <a:bodyPr/>
          <a:lstStyle/>
          <a:p>
            <a:pPr defTabSz="465887">
              <a:defRPr/>
            </a:pPr>
            <a:fld id="{F7471C53-76AC-443A-B334-999990BB89C9}" type="slidenum">
              <a:rPr lang="en-US">
                <a:solidFill>
                  <a:prstClr val="black"/>
                </a:solidFill>
                <a:latin typeface="Calibri" panose="020F0502020204030204"/>
              </a:rPr>
              <a:pPr defTabSz="46588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18947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operating under CEP requires changes to the SFAs free and reduced-price policy statement, a signed Policy Statement Amendment must accompany the application. Again, the SFA must fill in all green boxes. The Policy Statement Amendment is found under the third tab of the CEP Application.</a:t>
            </a:r>
          </a:p>
        </p:txBody>
      </p:sp>
      <p:sp>
        <p:nvSpPr>
          <p:cNvPr id="4" name="Slide Number Placeholder 3"/>
          <p:cNvSpPr>
            <a:spLocks noGrp="1"/>
          </p:cNvSpPr>
          <p:nvPr>
            <p:ph type="sldNum" sz="quarter" idx="5"/>
          </p:nvPr>
        </p:nvSpPr>
        <p:spPr/>
        <p:txBody>
          <a:bodyPr/>
          <a:lstStyle/>
          <a:p>
            <a:pPr defTabSz="465887">
              <a:defRPr/>
            </a:pPr>
            <a:fld id="{F7471C53-76AC-443A-B334-999990BB89C9}" type="slidenum">
              <a:rPr lang="en-US">
                <a:solidFill>
                  <a:prstClr val="black"/>
                </a:solidFill>
                <a:latin typeface="Calibri" panose="020F0502020204030204"/>
              </a:rPr>
              <a:pPr defTabSz="46588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0961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go through an example to show how the identified students, qualifications and claiming all work. </a:t>
            </a:r>
          </a:p>
          <a:p>
            <a:endParaRPr lang="en-US" dirty="0"/>
          </a:p>
          <a:p>
            <a:r>
              <a:rPr lang="en-US" dirty="0"/>
              <a:t>This is a copy of a completed CEP application. If you look at the top chart with the green shaded boxes, the RAs listed are either your entire SFA or a group of your RAs. You will fill in the green shaded boxes with your RA name(s) that are applying, LEA codes, enrollment and number of identified students for each category. The remaining unshaded sections will fill for you. </a:t>
            </a:r>
            <a:endParaRPr lang="en-US" dirty="0">
              <a:cs typeface="Calibri"/>
            </a:endParaRPr>
          </a:p>
          <a:p>
            <a:endParaRPr lang="en-US" dirty="0"/>
          </a:p>
          <a:p>
            <a:r>
              <a:rPr lang="en-US" dirty="0"/>
              <a:t>For the first RA, named School A, they have an enrollment of 200 students in the entire RA. 35 of these students were found on the DCMP as having SNAP benefits, 2 are siblings or other household members that attend this same RA but weren’t found on the DCMP so they are an extension of eligibility, 1 is a foster student, 1 is a homeless student and 25 are Medicaid students found on the DCMP. This adds up to a total of 64 identified students. This 64 is then divided by the RA enrollment of 200 and multiplied by 100 to get a RA ISP of 32%.</a:t>
            </a:r>
            <a:endParaRPr lang="en-US" dirty="0">
              <a:cs typeface="Calibri"/>
            </a:endParaRPr>
          </a:p>
          <a:p>
            <a:endParaRPr lang="en-US" dirty="0"/>
          </a:p>
          <a:p>
            <a:r>
              <a:rPr lang="en-US" dirty="0"/>
              <a:t>Now lets take a look at School C. In box #10 it shows that they have a total of 21 identified students at that RA from their students found through SNAP, Medicaid and extensions with a total Identified Student Percentage of 14%, which is less than the required 25% minimum but because they are grouped with the other RAs, the total identified student percentage combined is at 27.60% which makes this grouping eligible for CEP.   The Child Nutrition Management System will then separate out the counts into the free and paid meal counts based on the CEP claiming percentage. In the example, 44.16 percent of meals will be reimbursed at the federal free rate and 55.84 percent will be reimbursed  at federal paid rate. The 55.84 percent will receive the state subsidy. </a:t>
            </a:r>
            <a:endParaRPr lang="en-US" dirty="0">
              <a:cs typeface="Calibri"/>
            </a:endParaRPr>
          </a:p>
          <a:p>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14</a:t>
            </a:fld>
            <a:endParaRPr lang="en-US"/>
          </a:p>
        </p:txBody>
      </p:sp>
    </p:spTree>
    <p:extLst>
      <p:ext uri="{BB962C8B-B14F-4D97-AF65-F5344CB8AC3E}">
        <p14:creationId xmlns:p14="http://schemas.microsoft.com/office/powerpoint/2010/main" val="359684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uploading the entire student enrollment records/master list enrollment data for each RA on the application. The enrollment record/master list must include all students and be coded to indicate which students were identified to be eligible for the CEP based on: SNAP/Medicaid Direct Certification Matching Process (DCMP), extension of direct certification eligibility to other household member, foster, migrant, runaway, homeless, and Head Start/Even Start. The student enrollment and identified students by category should match your CEP application. </a:t>
            </a:r>
          </a:p>
          <a:p>
            <a:endParaRPr lang="en-US" dirty="0"/>
          </a:p>
          <a:p>
            <a:r>
              <a:rPr lang="en-US" dirty="0"/>
              <a:t>A sample code denotation and totals is shown in exhibit A while a sample coded student enrollment record/master list is shown in exhibit B. </a:t>
            </a:r>
          </a:p>
          <a:p>
            <a:endParaRPr lang="en-US" dirty="0"/>
          </a:p>
          <a:p>
            <a:r>
              <a:rPr lang="en-US" dirty="0"/>
              <a:t>Schools must retain these records used in the development of the ISP during the entire period CEP is in effect. In addition, the ISP documentation must be retained for three years after submission of the final claim for reimbursement under that claiming percentage. All other standard record keeping requirements continue to apply.</a:t>
            </a:r>
          </a:p>
        </p:txBody>
      </p:sp>
      <p:sp>
        <p:nvSpPr>
          <p:cNvPr id="4" name="Slide Number Placeholder 3"/>
          <p:cNvSpPr>
            <a:spLocks noGrp="1"/>
          </p:cNvSpPr>
          <p:nvPr>
            <p:ph type="sldNum" sz="quarter" idx="5"/>
          </p:nvPr>
        </p:nvSpPr>
        <p:spPr/>
        <p:txBody>
          <a:bodyPr/>
          <a:lstStyle/>
          <a:p>
            <a:fld id="{F7471C53-76AC-443A-B334-999990BB89C9}" type="slidenum">
              <a:rPr lang="en-US" smtClean="0"/>
              <a:t>15</a:t>
            </a:fld>
            <a:endParaRPr lang="en-US"/>
          </a:p>
        </p:txBody>
      </p:sp>
    </p:spTree>
    <p:extLst>
      <p:ext uri="{BB962C8B-B14F-4D97-AF65-F5344CB8AC3E}">
        <p14:creationId xmlns:p14="http://schemas.microsoft.com/office/powerpoint/2010/main" val="481489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Schools participating in CEP must provide access to both breakfast and lunch for all students during each school day.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than taking a meal counts by free, reduced and paid categories for both breakfast and lunch each day, participating CEP schools will take a total count of reimbursable lunches and a total count of reimbursable breakfasts. </a:t>
            </a:r>
            <a:r>
              <a:rPr lang="en-US" sz="1200" b="0" i="0" u="none" strike="noStrike" baseline="0" dirty="0">
                <a:solidFill>
                  <a:srgbClr val="000000"/>
                </a:solidFill>
                <a:latin typeface="Times New Roman" panose="02020603050405020304" pitchFamily="18" charset="0"/>
              </a:rPr>
              <a:t>Serving lines must be adequately supervised to ensure that all meals claimed for reimbursement meet meal pattern requirements, and that reimbursement is only claimed for one meal per student per meal service, with the exception of second breakfasts permitted when breakfasts are leftover. </a:t>
            </a:r>
            <a:r>
              <a:rPr lang="en-US" dirty="0"/>
              <a:t>For this reason, schools are encouraged to maintain meal counts using an accurate Point of Sale, or POS system, that has a proven track record of reliability and security. </a:t>
            </a:r>
            <a:endParaRPr lang="en-US" dirty="0">
              <a:cs typeface="Calibri"/>
            </a:endParaRPr>
          </a:p>
          <a:p>
            <a:endParaRPr lang="en-US" dirty="0"/>
          </a:p>
          <a:p>
            <a:r>
              <a:rPr lang="en-US" dirty="0"/>
              <a:t>When an SFA submits meal claims each month, the total reimbursable meal counts for each RA will be entered. The Child Nutrition Management System will then separate out the counts into the free and paid meal counts based on the CEP claiming percentage.   The percent that goes into the paid rate will automatically receive the additional CEP state subsidy. The CEP state subsidy will be included in the amount of state reimbursement , it will not be indicated or paid separately. </a:t>
            </a:r>
          </a:p>
          <a:p>
            <a:endParaRPr lang="en-US" dirty="0"/>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16</a:t>
            </a:fld>
            <a:endParaRPr lang="en-US"/>
          </a:p>
        </p:txBody>
      </p:sp>
    </p:spTree>
    <p:extLst>
      <p:ext uri="{BB962C8B-B14F-4D97-AF65-F5344CB8AC3E}">
        <p14:creationId xmlns:p14="http://schemas.microsoft.com/office/powerpoint/2010/main" val="367430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points to remember in regard to the CEP are: </a:t>
            </a:r>
          </a:p>
          <a:p>
            <a:endParaRPr lang="en-US" dirty="0"/>
          </a:p>
          <a:p>
            <a:r>
              <a:rPr lang="en-US" dirty="0">
                <a:highlight>
                  <a:srgbClr val="FFFF00"/>
                </a:highlight>
              </a:rPr>
              <a:t>CEP is for 4 years, with an option 1-year grace period. An SFA in year four of their CEP cycle with an ISP of at least 15 percent but less than 25 percent are permitted to continue to use the CEP for an additional fifth year, called the grace year.  The grace year eligibility must be based on the ISP enrollment of year four.  The reimbursements provided in the grace year will be generated by the year four ISP.  The grace year is optional and is a local decision.</a:t>
            </a:r>
            <a:endParaRPr lang="en-US" dirty="0">
              <a:highlight>
                <a:srgbClr val="FFFF00"/>
              </a:highlight>
              <a:cs typeface="Calibri" panose="020F0502020204030204"/>
            </a:endParaRPr>
          </a:p>
          <a:p>
            <a:endParaRPr lang="en-US" dirty="0"/>
          </a:p>
          <a:p>
            <a:r>
              <a:rPr lang="en-US" dirty="0"/>
              <a:t>SFAs can reapply after the initial year if the ISP increases or if more schools can qualify. All RAs operating with CEP must participate in both the National School Lunch Program and the School Breakfast program. Residential Child Care Institutions, may not participate in the CEP. In order to fully maximize CEP, schools should capture as many students as possible in the ISP. This will help to ensure the longevity of the state subsidy. </a:t>
            </a:r>
            <a:endParaRPr lang="en-US" dirty="0">
              <a:cs typeface="Calibri"/>
            </a:endParaRPr>
          </a:p>
          <a:p>
            <a:endParaRPr lang="en-US" dirty="0"/>
          </a:p>
          <a:p>
            <a:r>
              <a:rPr lang="en-US" dirty="0"/>
              <a:t>While we encourage SFAs to conduct DCMP monthly, you are required to conduct at least one direct certification data match in the 2023-24 school year in order to report the number of SNAP and Medicaid matched eligible by RA to SED for federal reporting purposes.  </a:t>
            </a:r>
            <a:endParaRPr lang="en-US" dirty="0">
              <a:cs typeface="Calibri"/>
            </a:endParaRPr>
          </a:p>
          <a:p>
            <a:endParaRPr lang="en-US" dirty="0"/>
          </a:p>
          <a:p>
            <a:pPr>
              <a:defRPr/>
            </a:pPr>
            <a:endParaRPr lang="en-US" dirty="0">
              <a:ea typeface="Times New Roman" panose="02020603050405020304" pitchFamily="18" charset="0"/>
              <a:cs typeface="Calibri"/>
            </a:endParaRPr>
          </a:p>
          <a:p>
            <a:endParaRPr lang="en-US" dirty="0"/>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7471C53-76AC-443A-B334-999990BB89C9}" type="slidenum">
              <a:rPr lang="en-US" smtClean="0"/>
              <a:t>17</a:t>
            </a:fld>
            <a:endParaRPr lang="en-US"/>
          </a:p>
        </p:txBody>
      </p:sp>
    </p:spTree>
    <p:extLst>
      <p:ext uri="{BB962C8B-B14F-4D97-AF65-F5344CB8AC3E}">
        <p14:creationId xmlns:p14="http://schemas.microsoft.com/office/powerpoint/2010/main" val="24369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SFAs often use free and reduced price data as a proxy for many education and other purposes in New York State, CEP SFAs may opt to collect family income data using the CEP and Provision 2 household income form that is provided to SFAs after they are approved for the CEP. While DCMP should always be used as the first step in establishing student economic need, students not found in the DCMP may benefit from this collection.  </a:t>
            </a:r>
          </a:p>
          <a:p>
            <a:endParaRPr lang="en-US" dirty="0"/>
          </a:p>
          <a:p>
            <a:r>
              <a:rPr lang="en-US" dirty="0"/>
              <a:t>DCMP efforts may be charged to the Child Nutrition Programs as the DCMP is required in all years of CEP participation for federal reporting purposes, however the collection and certification of the CEP and P2 Household Income Form or other SFA created form, is not a chargeable activity as the data collected from these forms is not being used for Child Nutrition Program purposes.  Certification activities other than the DCMP must be supported/funded by the General Fund or other alternative non-federal funding.</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E0746DE6-3336-457D-A091-FA20AC1C536E}"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13179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panose="02020603050405020304" pitchFamily="18" charset="0"/>
              </a:rPr>
              <a:t>Participation in CEP does not automatically qualify a school to receive full free reimbursement for snacks. Snack eligibility rules still apply. Therefore, CEP schools must demonstrate they are area-eligible to receive all snacks at the federal free rate of reimbursement. Non-area eligible schools must claim snacks using the CEP claiming percentage. </a:t>
            </a:r>
          </a:p>
          <a:p>
            <a:pPr marL="0" marR="0">
              <a:lnSpc>
                <a:spcPts val="1920"/>
              </a:lnSpc>
              <a:spcBef>
                <a:spcPts val="0"/>
              </a:spcBef>
              <a:spcAft>
                <a:spcPts val="0"/>
              </a:spcAft>
            </a:pPr>
            <a:r>
              <a:rPr lang="en-US" sz="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For example, if the school has a CEP claiming percent of 64% in the free category and 36% in the paid category (ISP of 40%), then 64% of the snacks claimed will be reimbursed at the free rate, and 36% of the snacks will be reimbursed at paid rate.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000000"/>
                </a:solidFill>
                <a:effectLst/>
                <a:latin typeface="Open Sans" panose="020B0606030504020204" pitchFamily="34" charset="0"/>
                <a:ea typeface="Times New Roman" panose="02020603050405020304" pitchFamily="18" charset="0"/>
              </a:rPr>
              <a:t>Schools that are not snack needy are responsible for manually applying their CEP claiming percentage to their total monthly snack count when placing the snack claim for reimbursement in the CNMS.</a:t>
            </a:r>
            <a:endParaRPr lang="en-US" dirty="0"/>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19</a:t>
            </a:fld>
            <a:endParaRPr lang="en-US"/>
          </a:p>
        </p:txBody>
      </p:sp>
    </p:spTree>
    <p:extLst>
      <p:ext uri="{BB962C8B-B14F-4D97-AF65-F5344CB8AC3E}">
        <p14:creationId xmlns:p14="http://schemas.microsoft.com/office/powerpoint/2010/main" val="139081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During today's webinar, we will explain CEP and the benefits of school participation in CEP, discuss the recent regulatory change to CEP and how this change, combined with the CEP State subsidy allow more schools the opportunity to provide free meals to all students, as well as walk through the process of determining eligibility, completing the application, and guidance on implementation.  </a:t>
            </a:r>
          </a:p>
        </p:txBody>
      </p:sp>
      <p:sp>
        <p:nvSpPr>
          <p:cNvPr id="4" name="Slide Number Placeholder 3"/>
          <p:cNvSpPr>
            <a:spLocks noGrp="1"/>
          </p:cNvSpPr>
          <p:nvPr>
            <p:ph type="sldNum" sz="quarter" idx="5"/>
          </p:nvPr>
        </p:nvSpPr>
        <p:spPr/>
        <p:txBody>
          <a:bodyPr/>
          <a:lstStyle/>
          <a:p>
            <a:fld id="{F7471C53-76AC-443A-B334-999990BB89C9}" type="slidenum">
              <a:rPr lang="en-US" smtClean="0"/>
              <a:t>2</a:t>
            </a:fld>
            <a:endParaRPr lang="en-US"/>
          </a:p>
        </p:txBody>
      </p:sp>
    </p:spTree>
    <p:extLst>
      <p:ext uri="{BB962C8B-B14F-4D97-AF65-F5344CB8AC3E}">
        <p14:creationId xmlns:p14="http://schemas.microsoft.com/office/powerpoint/2010/main" val="2045778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concludes the presentation portion of the CEP webinar. We will now take questions on anything discussed during today’s webinar. Again, please use the Q&amp;A box in the lower corner to type and send it in to our staff to which we will answer for all viewers to hear. Please remember you may always contact your CN representative for questions specific to your SFA. </a:t>
            </a:r>
          </a:p>
          <a:p>
            <a:endParaRPr lang="en-US" dirty="0"/>
          </a:p>
        </p:txBody>
      </p:sp>
      <p:sp>
        <p:nvSpPr>
          <p:cNvPr id="4" name="Slide Number Placeholder 3"/>
          <p:cNvSpPr>
            <a:spLocks noGrp="1"/>
          </p:cNvSpPr>
          <p:nvPr>
            <p:ph type="sldNum" sz="quarter" idx="5"/>
          </p:nvPr>
        </p:nvSpPr>
        <p:spPr/>
        <p:txBody>
          <a:bodyPr/>
          <a:lstStyle/>
          <a:p>
            <a:pPr defTabSz="931774">
              <a:defRPr/>
            </a:pPr>
            <a:fld id="{FD79A7EA-F59D-48DC-8363-BDB0C9786988}"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0910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Throughout today's webinar, there are acronyms that will be used. </a:t>
            </a:r>
          </a:p>
          <a:p>
            <a:endParaRPr lang="en-US" dirty="0"/>
          </a:p>
          <a:p>
            <a:r>
              <a:rPr lang="en-US" dirty="0">
                <a:cs typeface="Calibri"/>
              </a:rPr>
              <a:t>Since not everyone is familiar with terms used throughout the Child Nutrition Programs, we thought it would be a good idea to go through them before we get started. </a:t>
            </a:r>
          </a:p>
          <a:p>
            <a:endParaRPr lang="en-US" dirty="0">
              <a:cs typeface="Calibri"/>
            </a:endParaRPr>
          </a:p>
          <a:p>
            <a:r>
              <a:rPr lang="en-US" dirty="0">
                <a:cs typeface="Calibri"/>
              </a:rPr>
              <a:t>We will be referring to Community Eligibility Provision as CEP.  </a:t>
            </a:r>
          </a:p>
          <a:p>
            <a:endParaRPr lang="en-US" dirty="0">
              <a:cs typeface="Calibri"/>
            </a:endParaRPr>
          </a:p>
          <a:p>
            <a:r>
              <a:rPr lang="en-US" dirty="0">
                <a:cs typeface="Calibri"/>
              </a:rPr>
              <a:t>SFA is the School Food Authority. The SFA is</a:t>
            </a:r>
            <a:r>
              <a:rPr lang="en-US" dirty="0"/>
              <a:t> the governing body which is responsible for the administration of the Child Nutrition Programs. In most cases, this is the school district. The school buildings within the SFA are to referred to as Recipient Agencies or RAs. </a:t>
            </a:r>
            <a:endParaRPr lang="en-US" dirty="0">
              <a:cs typeface="Calibri"/>
            </a:endParaRPr>
          </a:p>
          <a:p>
            <a:endParaRPr lang="en-US" dirty="0">
              <a:cs typeface="Calibri"/>
            </a:endParaRPr>
          </a:p>
          <a:p>
            <a:r>
              <a:rPr lang="en-US" dirty="0">
                <a:cs typeface="Calibri"/>
              </a:rPr>
              <a:t>Identified Student Percentage is referred to as ISP, which we will be discussing the meaning of this in detail. SNAP is Supplemental Nutrition Assistance Program. DCMP is direct certification matching process. </a:t>
            </a:r>
            <a:r>
              <a:rPr lang="en-US" dirty="0"/>
              <a:t>DCMP provides SFA's with access to SNAP and Medicaid data. </a:t>
            </a:r>
            <a:endParaRPr lang="en-US" dirty="0">
              <a:cs typeface="Calibri"/>
            </a:endParaRPr>
          </a:p>
        </p:txBody>
      </p:sp>
      <p:sp>
        <p:nvSpPr>
          <p:cNvPr id="4" name="Slide Number Placeholder 3"/>
          <p:cNvSpPr>
            <a:spLocks noGrp="1"/>
          </p:cNvSpPr>
          <p:nvPr>
            <p:ph type="sldNum" sz="quarter" idx="5"/>
          </p:nvPr>
        </p:nvSpPr>
        <p:spPr/>
        <p:txBody>
          <a:bodyPr/>
          <a:lstStyle/>
          <a:p>
            <a:fld id="{F7471C53-76AC-443A-B334-999990BB89C9}" type="slidenum">
              <a:rPr lang="en-US" smtClean="0"/>
              <a:t>3</a:t>
            </a:fld>
            <a:endParaRPr lang="en-US"/>
          </a:p>
        </p:txBody>
      </p:sp>
    </p:spTree>
    <p:extLst>
      <p:ext uri="{BB962C8B-B14F-4D97-AF65-F5344CB8AC3E}">
        <p14:creationId xmlns:p14="http://schemas.microsoft.com/office/powerpoint/2010/main" val="143270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CEP is a meal service option which allows qualifying schools to provide free breakfast and lunch to all students without the burden of collecting and processing school meal applications for free and reduced-price meals. </a:t>
            </a:r>
          </a:p>
          <a:p>
            <a:endParaRPr lang="en-US" dirty="0"/>
          </a:p>
          <a:p>
            <a:r>
              <a:rPr lang="en-US" dirty="0"/>
              <a:t>The benefits of CEP are many, in addition offering free meals to all students, schools operating CEP benefit from increased in participation in both breakfast and lunch, meal service efficiency and an overall reduction in the administrative requirements for operating Child Nutrition Programs. As a result, CEP schools can focus on feeding children healthy meals. </a:t>
            </a:r>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50785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422275"/>
            <a:ext cx="5578475" cy="3138488"/>
          </a:xfrm>
        </p:spPr>
      </p:sp>
      <p:sp>
        <p:nvSpPr>
          <p:cNvPr id="3" name="Notes Placeholder 2"/>
          <p:cNvSpPr>
            <a:spLocks noGrp="1"/>
          </p:cNvSpPr>
          <p:nvPr>
            <p:ph type="body" idx="1"/>
          </p:nvPr>
        </p:nvSpPr>
        <p:spPr>
          <a:xfrm>
            <a:off x="701040" y="3964971"/>
            <a:ext cx="5608320" cy="4169379"/>
          </a:xfrm>
        </p:spPr>
        <p:txBody>
          <a:bodyPr/>
          <a:lstStyle/>
          <a:p>
            <a:r>
              <a:rPr lang="en-US" dirty="0"/>
              <a:t>On September 26, 2023, USDA released a Final Rule that amends the CEP regulations by lowering the minimum eligible identified student percentage from 40 percent to 25 percent. </a:t>
            </a:r>
          </a:p>
          <a:p>
            <a:endParaRPr lang="en-US" dirty="0"/>
          </a:p>
          <a:p>
            <a:pPr>
              <a:defRPr/>
            </a:pPr>
            <a:r>
              <a:rPr lang="en-US" dirty="0"/>
              <a:t>ISP is the percentage of enrolled students in the potential CEP participating RA, Group of RAs , or the entire SFA identified as eligible for free meals without the use of household applications. Identified students are those directly certified for free meals through the electronic matching process as </a:t>
            </a:r>
            <a:r>
              <a:rPr lang="en-US" b="0" i="0" dirty="0">
                <a:solidFill>
                  <a:srgbClr val="000000"/>
                </a:solidFill>
                <a:effectLst/>
                <a:latin typeface="Open Sans"/>
                <a:ea typeface="Open Sans"/>
                <a:cs typeface="Open Sans"/>
              </a:rPr>
              <a:t>SNAP or Medicaid recipients, the siblings or household members of those electronically matched students, homeless children identified by the Homeless Liaison, Head Start/</a:t>
            </a:r>
            <a:r>
              <a:rPr lang="en-US" b="0" i="0" dirty="0" err="1">
                <a:solidFill>
                  <a:srgbClr val="000000"/>
                </a:solidFill>
                <a:effectLst/>
                <a:latin typeface="Open Sans"/>
                <a:ea typeface="Open Sans"/>
                <a:cs typeface="Open Sans"/>
              </a:rPr>
              <a:t>Evenstart</a:t>
            </a:r>
            <a:r>
              <a:rPr lang="en-US" b="0" i="0" dirty="0">
                <a:solidFill>
                  <a:srgbClr val="000000"/>
                </a:solidFill>
                <a:effectLst/>
                <a:latin typeface="Open Sans"/>
                <a:ea typeface="Open Sans"/>
                <a:cs typeface="Open Sans"/>
              </a:rPr>
              <a:t> participants, Migrant or Runaway youth, and foster children certified directly by the State or local foster agency</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defTabSz="931774">
              <a:defRPr/>
            </a:pPr>
            <a:endParaRPr lang="en-US" dirty="0"/>
          </a:p>
          <a:p>
            <a:r>
              <a:rPr lang="en-US" dirty="0"/>
              <a:t>It is important to remember that universal Pre-K, or UPK programs, are not categorically eligible and are not included unless UPK students can be directly certified. Students who are eligible for free meals based on submission of school meal applications are NOT included in the ISP, even if the application includes a SNAP number.</a:t>
            </a:r>
            <a:endParaRPr lang="en-US" dirty="0">
              <a:cs typeface="Calibri"/>
            </a:endParaRPr>
          </a:p>
          <a:p>
            <a:endParaRPr lang="en-US" dirty="0"/>
          </a:p>
          <a:p>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471C53-76AC-443A-B334-999990BB89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63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Funding for CEP meals is provided through both federal and state funds.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The amount of federal funding is based on the SFA/group of RAs/individual RA ISP multiplied by 1.6.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ISP x 1.6 = percentage of meals reimbursed at the federal free rate, not exceeding 100 percent. The remaining meals are reimbursed at the federal paid rate.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Open Sans" panose="020B0606030504020204" pitchFamily="34" charset="0"/>
                <a:ea typeface="Calibri" panose="020F0502020204030204" pitchFamily="34" charset="0"/>
                <a:cs typeface="Times New Roman" panose="02020603050405020304" pitchFamily="18" charset="0"/>
              </a:rPr>
              <a:t>For all meals reimbursed at the federal free rate, the state free reimbursement amount for breakfast and lunch are the same rates applied to standard counting and claiming meals.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Open Sans" panose="020B0606030504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Open Sans" panose="020B0606030504020204" pitchFamily="34" charset="0"/>
                <a:ea typeface="Calibri" panose="020F0502020204030204" pitchFamily="34" charset="0"/>
                <a:cs typeface="Times New Roman" panose="02020603050405020304" pitchFamily="18" charset="0"/>
              </a:rPr>
              <a:t>Beginning with school year 2023-2024, the State paid reimbursement rate will provide the difference between the total free and the total paid rate for CEP meals reimbursed in the paid category. This will ensure that all CEP meals are reimbursed at an amount equal to the total free reimbursement rate. This additional funding will only be provided for the portion of meals served in schools participating in CEP for which the SFA receives the federal paid rate of reimbursement. </a:t>
            </a:r>
          </a:p>
          <a:p>
            <a:pPr marL="0" marR="0">
              <a:spcBef>
                <a:spcPts val="0"/>
              </a:spcBef>
              <a:spcAft>
                <a:spcPts val="0"/>
              </a:spcAft>
            </a:pPr>
            <a:endParaRPr lang="en-US" sz="1200" dirty="0">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cs typeface="Times New Roman" panose="02020603050405020304" pitchFamily="18" charset="0"/>
              </a:rPr>
              <a:t>The amount received in federal and state reimbursement is meant to cover the cost of providing meals through CEP. Should meal costs exceed the total federal and state reimbursement amount,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SFAs must cover any remaining meal costs from another source. General fund donations or other non-federal funding would be needed if the cost of implementing the CEP is higher than the reimbursement received for CEP meals.</a:t>
            </a:r>
            <a:r>
              <a:rPr lang="en-US" sz="2800" dirty="0"/>
              <a:t> Expenditure of additional non-federal funds is not required if all operating costs are covered by the Federal and state assistance provided.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6</a:t>
            </a:fld>
            <a:endParaRPr lang="en-US"/>
          </a:p>
        </p:txBody>
      </p:sp>
    </p:spTree>
    <p:extLst>
      <p:ext uri="{BB962C8B-B14F-4D97-AF65-F5344CB8AC3E}">
        <p14:creationId xmlns:p14="http://schemas.microsoft.com/office/powerpoint/2010/main" val="376392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lunch and breakfast CEP meal reimbursements. In the end, all lunch meals receive the same amount of reimbursement, equal to the free lunch rate, and all breakfast meals receive the same amount of reimbursement, equal to the free breakfast rate.  The difference is in the amount paid by federal reimbursement, and the amount paid by the state subsidy. The percentage of meals that are claimed in the </a:t>
            </a:r>
            <a:r>
              <a:rPr lang="en-US" i="1" dirty="0"/>
              <a:t>free </a:t>
            </a:r>
            <a:r>
              <a:rPr lang="en-US" dirty="0"/>
              <a:t>category receive most funding from federal reimbursements, where the meals reimbursed in the </a:t>
            </a:r>
            <a:r>
              <a:rPr lang="en-US" i="1" dirty="0"/>
              <a:t>paid</a:t>
            </a:r>
            <a:r>
              <a:rPr lang="en-US" dirty="0"/>
              <a:t> category receive most reimbursement from state subsidy.   </a:t>
            </a:r>
          </a:p>
          <a:p>
            <a:endParaRPr lang="en-US" dirty="0"/>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7</a:t>
            </a:fld>
            <a:endParaRPr lang="en-US"/>
          </a:p>
        </p:txBody>
      </p:sp>
    </p:spTree>
    <p:extLst>
      <p:ext uri="{BB962C8B-B14F-4D97-AF65-F5344CB8AC3E}">
        <p14:creationId xmlns:p14="http://schemas.microsoft.com/office/powerpoint/2010/main" val="332701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window is now open for mid-year election of CEP. </a:t>
            </a:r>
            <a:r>
              <a:rPr lang="en-US" dirty="0">
                <a:ea typeface="Cambria"/>
              </a:rPr>
              <a:t>Any SFAs may choose to reapply to change ISPs, regroup RAs or add additional RAs.</a:t>
            </a:r>
            <a:r>
              <a:rPr lang="en-US" dirty="0"/>
              <a:t> Applications must be submitted to SED by December 15</a:t>
            </a:r>
            <a:r>
              <a:rPr lang="en-US" baseline="30000" dirty="0"/>
              <a:t>th</a:t>
            </a:r>
            <a:r>
              <a:rPr lang="en-US" dirty="0"/>
              <a:t> to participate mid-year.</a:t>
            </a:r>
            <a:endParaRPr lang="en-US" dirty="0">
              <a:ea typeface="Cambria"/>
            </a:endParaRPr>
          </a:p>
          <a:p>
            <a:endParaRPr lang="en-US" dirty="0"/>
          </a:p>
          <a:p>
            <a:r>
              <a:rPr lang="en-US" b="1" dirty="0">
                <a:effectLst/>
              </a:rPr>
              <a:t>The links to the Application and instructions can be found on the CEP Expansion memo posted on the Child Nutrition website and was also sent via email prior to todays presentation. If for some reason you cannot locate it, please email Cntraining@NYSED.gov</a:t>
            </a:r>
          </a:p>
          <a:p>
            <a:endParaRPr lang="en-US" dirty="0">
              <a:effectLst/>
            </a:endParaRPr>
          </a:p>
          <a:p>
            <a:r>
              <a:rPr lang="en-US" dirty="0">
                <a:effectLst/>
              </a:rPr>
              <a:t>The application process requires schools to provide full enrollment records to support the ISP. The 2-step submission process allows enrollment data to be securely transferred to the Child Nutrition Office. </a:t>
            </a:r>
          </a:p>
          <a:p>
            <a:endParaRPr lang="en-US" dirty="0">
              <a:effectLst/>
            </a:endParaRPr>
          </a:p>
          <a:p>
            <a:r>
              <a:rPr lang="en-US" dirty="0">
                <a:effectLst/>
              </a:rPr>
              <a:t>The first step is emailing the completed CEP Application, which includes the completed Affirmation and Policy Statement Amendment tabs to CN@nysed.gov. Once this is submitted, an email will be sent with instructions on accessing NYSEDs CEP SharePoint folder. The second step is uploading the enrollment records to the secure server. Please do not include the enrollment records/master list within your initial email to the CN office as it contains confidential personal identifiable information. </a:t>
            </a:r>
          </a:p>
          <a:p>
            <a:pPr defTabSz="931774">
              <a:defRPr/>
            </a:pPr>
            <a:endParaRPr lang="en-US" dirty="0"/>
          </a:p>
          <a:p>
            <a:pPr defTabSz="931774">
              <a:defRPr/>
            </a:pPr>
            <a:r>
              <a:rPr lang="en-US" sz="1800" b="0" i="0" u="none" strike="noStrike" baseline="0" dirty="0">
                <a:solidFill>
                  <a:srgbClr val="000000"/>
                </a:solidFill>
                <a:latin typeface="Times New Roman" panose="02020603050405020304" pitchFamily="18" charset="0"/>
              </a:rPr>
              <a:t>For this mid-year election period,  the number identified students and the number of total enrolled students </a:t>
            </a:r>
            <a:r>
              <a:rPr lang="en-US" dirty="0"/>
              <a:t>must be based on April 1, 2023 . If April 1, 2023 data is not available October 6, 2023 enrollment and DC data can be used.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2 weeks for application processing and approval of a complete and correct application. Submissions that are incomplete and/or incorrect will result in approval delays.</a:t>
            </a:r>
          </a:p>
          <a:p>
            <a:endParaRPr lang="en-US" dirty="0"/>
          </a:p>
          <a:p>
            <a:r>
              <a:rPr lang="en-US" dirty="0"/>
              <a:t>SFAs will receive an email notification once the CEP application is approved.  The approval email also includes links to templates that SFAs can use to notify families of CEP participation, as notification is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Schools can implement CEP elections at the beginning of the month </a:t>
            </a:r>
            <a:r>
              <a:rPr lang="en-US" sz="1800" i="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following</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approval. CEP cannot begin mid-month. For example, an SFA approved on November 17, 2023, must wait until December 1, 2023 to implement CEP.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471C53-76AC-443A-B334-999990BB89C9}" type="slidenum">
              <a:rPr lang="en-US" smtClean="0"/>
              <a:t>8</a:t>
            </a:fld>
            <a:endParaRPr lang="en-US"/>
          </a:p>
        </p:txBody>
      </p:sp>
    </p:spTree>
    <p:extLst>
      <p:ext uri="{BB962C8B-B14F-4D97-AF65-F5344CB8AC3E}">
        <p14:creationId xmlns:p14="http://schemas.microsoft.com/office/powerpoint/2010/main" val="208913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a:endParaRPr>
          </a:p>
          <a:p>
            <a:r>
              <a:rPr lang="en-US" dirty="0"/>
              <a:t>SFAs should determine how to implement CEP to maximize the benefit to the most students.  </a:t>
            </a:r>
            <a:endParaRPr lang="en-US" dirty="0">
              <a:cs typeface="Calibri"/>
            </a:endParaRPr>
          </a:p>
          <a:p>
            <a:endParaRPr lang="en-US" dirty="0"/>
          </a:p>
          <a:p>
            <a:r>
              <a:rPr lang="en-US" dirty="0"/>
              <a:t>Again, to be eligible for CEP, an SFA, Group of RAs, or an Individual RA must have a cumulative identified student percentage, referred to as ISP,  of at least 25% . </a:t>
            </a:r>
          </a:p>
          <a:p>
            <a:endParaRPr lang="en-US" dirty="0"/>
          </a:p>
          <a:p>
            <a:pPr algn="l"/>
            <a:r>
              <a:rPr lang="en-US" dirty="0"/>
              <a:t> </a:t>
            </a:r>
          </a:p>
        </p:txBody>
      </p:sp>
      <p:sp>
        <p:nvSpPr>
          <p:cNvPr id="4" name="Slide Number Placeholder 3"/>
          <p:cNvSpPr>
            <a:spLocks noGrp="1"/>
          </p:cNvSpPr>
          <p:nvPr>
            <p:ph type="sldNum" sz="quarter" idx="5"/>
          </p:nvPr>
        </p:nvSpPr>
        <p:spPr/>
        <p:txBody>
          <a:bodyPr/>
          <a:lstStyle/>
          <a:p>
            <a:fld id="{F7471C53-76AC-443A-B334-999990BB89C9}" type="slidenum">
              <a:rPr lang="en-US" smtClean="0"/>
              <a:t>9</a:t>
            </a:fld>
            <a:endParaRPr lang="en-US"/>
          </a:p>
        </p:txBody>
      </p:sp>
    </p:spTree>
    <p:extLst>
      <p:ext uri="{BB962C8B-B14F-4D97-AF65-F5344CB8AC3E}">
        <p14:creationId xmlns:p14="http://schemas.microsoft.com/office/powerpoint/2010/main" val="429199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586B75A-687E-405C-8A0B-8D00578BA2C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50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107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0399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2547051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24089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176068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166090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172078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343649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2533868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13519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81911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C6932-8965-4664-8446-0A08317EC1B7}" type="datetimeFigureOut">
              <a:rPr lang="en-US"/>
              <a:pPr>
                <a:defRPr/>
              </a:pPr>
              <a:t>10/26/2023</a:t>
            </a:fld>
            <a:endParaRPr lang="en-US"/>
          </a:p>
        </p:txBody>
      </p:sp>
    </p:spTree>
    <p:extLst>
      <p:ext uri="{BB962C8B-B14F-4D97-AF65-F5344CB8AC3E}">
        <p14:creationId xmlns:p14="http://schemas.microsoft.com/office/powerpoint/2010/main" val="4175804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63808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284606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2598350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202815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200283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1090267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135035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359068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5444" y="423316"/>
            <a:ext cx="11277600" cy="5702300"/>
          </a:xfrm>
          <a:prstGeom prst="rect">
            <a:avLst/>
          </a:prstGeom>
        </p:spPr>
      </p:pic>
      <p:cxnSp>
        <p:nvCxnSpPr>
          <p:cNvPr id="7" name="Straight Connector 6"/>
          <p:cNvCxnSpPr/>
          <p:nvPr userDrawn="1"/>
        </p:nvCxnSpPr>
        <p:spPr>
          <a:xfrm>
            <a:off x="1198961" y="1375965"/>
            <a:ext cx="7342084" cy="0"/>
          </a:xfrm>
          <a:prstGeom prst="line">
            <a:avLst/>
          </a:prstGeom>
          <a:ln cap="rnd">
            <a:solidFill>
              <a:schemeClr val="accent3"/>
            </a:solidFill>
            <a:prstDash val="dot"/>
            <a:round/>
          </a:ln>
          <a:effectLst/>
        </p:spPr>
        <p:style>
          <a:lnRef idx="2">
            <a:schemeClr val="accent1"/>
          </a:lnRef>
          <a:fillRef idx="0">
            <a:schemeClr val="accent1"/>
          </a:fillRef>
          <a:effectRef idx="1">
            <a:schemeClr val="accent1"/>
          </a:effectRef>
          <a:fontRef idx="minor">
            <a:schemeClr val="tx1"/>
          </a:fontRef>
        </p:style>
      </p:cxnSp>
      <p:sp>
        <p:nvSpPr>
          <p:cNvPr id="9" name="Text Placeholder 6"/>
          <p:cNvSpPr>
            <a:spLocks noGrp="1"/>
          </p:cNvSpPr>
          <p:nvPr>
            <p:ph type="body" sz="quarter" idx="14" hasCustomPrompt="1"/>
          </p:nvPr>
        </p:nvSpPr>
        <p:spPr>
          <a:xfrm>
            <a:off x="1123951" y="788009"/>
            <a:ext cx="8007349" cy="401969"/>
          </a:xfrm>
        </p:spPr>
        <p:txBody>
          <a:bodyPr>
            <a:noAutofit/>
          </a:bodyPr>
          <a:lstStyle>
            <a:lvl1pPr>
              <a:defRPr sz="2800" b="1">
                <a:solidFill>
                  <a:srgbClr val="ABCB44"/>
                </a:solidFill>
              </a:defRPr>
            </a:lvl1pPr>
          </a:lstStyle>
          <a:p>
            <a:pPr lvl="0"/>
            <a:r>
              <a:rPr lang="en-US"/>
              <a:t>SECTION TITLE</a:t>
            </a:r>
          </a:p>
        </p:txBody>
      </p:sp>
    </p:spTree>
    <p:extLst>
      <p:ext uri="{BB962C8B-B14F-4D97-AF65-F5344CB8AC3E}">
        <p14:creationId xmlns:p14="http://schemas.microsoft.com/office/powerpoint/2010/main" val="30237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68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620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6713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7682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0847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290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0179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586B75A-687E-405C-8A0B-8D00578BA2C3}" type="datetimeFigureOut">
              <a:rPr lang="en-US" smtClean="0"/>
              <a:pPr/>
              <a:t>10/26/2023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710148590"/>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3876" r:id="rId12"/>
    <p:sldLayoutId id="2147483889" r:id="rId13"/>
    <p:sldLayoutId id="2147483902" r:id="rId14"/>
    <p:sldLayoutId id="2147483915" r:id="rId15"/>
    <p:sldLayoutId id="2147483928" r:id="rId16"/>
    <p:sldLayoutId id="2147483941" r:id="rId17"/>
    <p:sldLayoutId id="2147483954" r:id="rId18"/>
    <p:sldLayoutId id="2147483967" r:id="rId19"/>
    <p:sldLayoutId id="2147483980" r:id="rId20"/>
    <p:sldLayoutId id="2147483993" r:id="rId21"/>
    <p:sldLayoutId id="2147483994" r:id="rId22"/>
    <p:sldLayoutId id="2147483995" r:id="rId23"/>
    <p:sldLayoutId id="2147483996" r:id="rId24"/>
    <p:sldLayoutId id="2147483998" r:id="rId25"/>
    <p:sldLayoutId id="2147483999" r:id="rId26"/>
    <p:sldLayoutId id="2147484000" r:id="rId27"/>
    <p:sldLayoutId id="2147484001" r:id="rId28"/>
    <p:sldLayoutId id="2147484002" r:id="rId29"/>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17/06/relationships/model3d" Target="../media/model3d1.glb"/><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image" Target="../media/image17.png"/><Relationship Id="rId5" Type="http://schemas.openxmlformats.org/officeDocument/2006/relationships/diagramQuickStyle" Target="../diagrams/quickStyle3.xml"/><Relationship Id="rId10" Type="http://schemas.microsoft.com/office/2017/06/relationships/model3d" Target="../media/model3d2.glb"/><Relationship Id="rId4" Type="http://schemas.openxmlformats.org/officeDocument/2006/relationships/diagramLayout" Target="../diagrams/layout3.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9.jpe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en.wikipedia.org/wiki/Brighton_High_School_(Rochester,_New_York)" TargetMode="External"/><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D0D88A-94F8-445C-883C-2C7C8B7965F1}"/>
              </a:ext>
            </a:extLst>
          </p:cNvPr>
          <p:cNvSpPr>
            <a:spLocks noGrp="1"/>
          </p:cNvSpPr>
          <p:nvPr>
            <p:ph type="ctrTitle"/>
          </p:nvPr>
        </p:nvSpPr>
        <p:spPr/>
        <p:txBody>
          <a:bodyPr>
            <a:normAutofit/>
          </a:bodyPr>
          <a:lstStyle/>
          <a:p>
            <a:pPr algn="ctr"/>
            <a:r>
              <a:rPr lang="en-US" sz="3600" dirty="0"/>
              <a:t>Expansion of the </a:t>
            </a:r>
            <a:br>
              <a:rPr lang="en-US" sz="3600" dirty="0"/>
            </a:br>
            <a:r>
              <a:rPr lang="en-US" sz="3600" dirty="0"/>
              <a:t>Community Eligibility Provision</a:t>
            </a:r>
            <a:br>
              <a:rPr lang="en-US" sz="3600" dirty="0"/>
            </a:br>
            <a:r>
              <a:rPr lang="en-US" sz="3600" dirty="0"/>
              <a:t> in New York State</a:t>
            </a:r>
            <a:br>
              <a:rPr lang="en-US" sz="3600" dirty="0"/>
            </a:br>
            <a:br>
              <a:rPr lang="en-US" sz="3600" dirty="0"/>
            </a:br>
            <a:endParaRPr lang="en-US" sz="3600" dirty="0"/>
          </a:p>
        </p:txBody>
      </p:sp>
      <p:pic>
        <p:nvPicPr>
          <p:cNvPr id="13" name="Picture 12">
            <a:extLst>
              <a:ext uri="{FF2B5EF4-FFF2-40B4-BE49-F238E27FC236}">
                <a16:creationId xmlns:a16="http://schemas.microsoft.com/office/drawing/2014/main" id="{018869C3-FE58-4B66-83E6-C83605921B33}"/>
              </a:ext>
            </a:extLst>
          </p:cNvPr>
          <p:cNvPicPr>
            <a:picLocks noChangeAspect="1"/>
          </p:cNvPicPr>
          <p:nvPr/>
        </p:nvPicPr>
        <p:blipFill>
          <a:blip r:embed="rId3"/>
          <a:stretch>
            <a:fillRect/>
          </a:stretch>
        </p:blipFill>
        <p:spPr>
          <a:xfrm>
            <a:off x="4236720" y="6169152"/>
            <a:ext cx="3101744" cy="688848"/>
          </a:xfrm>
          <a:prstGeom prst="rect">
            <a:avLst/>
          </a:prstGeom>
        </p:spPr>
      </p:pic>
      <p:sp>
        <p:nvSpPr>
          <p:cNvPr id="2" name="Flowchart: Alternate Process 1">
            <a:extLst>
              <a:ext uri="{FF2B5EF4-FFF2-40B4-BE49-F238E27FC236}">
                <a16:creationId xmlns:a16="http://schemas.microsoft.com/office/drawing/2014/main" id="{3F724008-9B02-37F1-5725-51FB3A975808}"/>
              </a:ext>
            </a:extLst>
          </p:cNvPr>
          <p:cNvSpPr/>
          <p:nvPr/>
        </p:nvSpPr>
        <p:spPr>
          <a:xfrm>
            <a:off x="2383550" y="5434209"/>
            <a:ext cx="7419820" cy="533010"/>
          </a:xfrm>
          <a:prstGeom prst="flowChartAlternateProcess">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There will be no sound until the presentation begins</a:t>
            </a:r>
            <a:endParaRPr lang="en-US" sz="1800" dirty="0">
              <a:solidFill>
                <a:schemeClr val="bg1"/>
              </a:solidFill>
            </a:endParaRPr>
          </a:p>
        </p:txBody>
      </p:sp>
    </p:spTree>
    <p:extLst>
      <p:ext uri="{BB962C8B-B14F-4D97-AF65-F5344CB8AC3E}">
        <p14:creationId xmlns:p14="http://schemas.microsoft.com/office/powerpoint/2010/main" val="384212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EAA98E-683F-0A0B-17F0-2CE5D1D2B5EC}"/>
              </a:ext>
            </a:extLst>
          </p:cNvPr>
          <p:cNvSpPr>
            <a:spLocks noGrp="1"/>
          </p:cNvSpPr>
          <p:nvPr>
            <p:ph type="title"/>
          </p:nvPr>
        </p:nvSpPr>
        <p:spPr>
          <a:xfrm>
            <a:off x="3039035" y="609600"/>
            <a:ext cx="8432113" cy="546847"/>
          </a:xfrm>
        </p:spPr>
        <p:txBody>
          <a:bodyPr>
            <a:normAutofit fontScale="90000"/>
          </a:bodyPr>
          <a:lstStyle/>
          <a:p>
            <a:r>
              <a:rPr lang="en-US" dirty="0"/>
              <a:t>CEP Grouping Examples </a:t>
            </a:r>
          </a:p>
        </p:txBody>
      </p:sp>
      <p:graphicFrame>
        <p:nvGraphicFramePr>
          <p:cNvPr id="4" name="Table 4">
            <a:extLst>
              <a:ext uri="{FF2B5EF4-FFF2-40B4-BE49-F238E27FC236}">
                <a16:creationId xmlns:a16="http://schemas.microsoft.com/office/drawing/2014/main" id="{8D75CF1E-D422-E98D-C096-FC77FA3CEBF6}"/>
              </a:ext>
            </a:extLst>
          </p:cNvPr>
          <p:cNvGraphicFramePr>
            <a:graphicFrameLocks noGrp="1"/>
          </p:cNvGraphicFramePr>
          <p:nvPr>
            <p:ph idx="1"/>
            <p:extLst>
              <p:ext uri="{D42A27DB-BD31-4B8C-83A1-F6EECF244321}">
                <p14:modId xmlns:p14="http://schemas.microsoft.com/office/powerpoint/2010/main" val="2990331429"/>
              </p:ext>
            </p:extLst>
          </p:nvPr>
        </p:nvGraphicFramePr>
        <p:xfrm>
          <a:off x="883431" y="1230854"/>
          <a:ext cx="10075924" cy="2225040"/>
        </p:xfrm>
        <a:graphic>
          <a:graphicData uri="http://schemas.openxmlformats.org/drawingml/2006/table">
            <a:tbl>
              <a:tblPr firstRow="1" bandRow="1">
                <a:tableStyleId>{5C22544A-7EE6-4342-B048-85BDC9FD1C3A}</a:tableStyleId>
              </a:tblPr>
              <a:tblGrid>
                <a:gridCol w="2536196">
                  <a:extLst>
                    <a:ext uri="{9D8B030D-6E8A-4147-A177-3AD203B41FA5}">
                      <a16:colId xmlns:a16="http://schemas.microsoft.com/office/drawing/2014/main" val="215606715"/>
                    </a:ext>
                  </a:extLst>
                </a:gridCol>
                <a:gridCol w="2463875">
                  <a:extLst>
                    <a:ext uri="{9D8B030D-6E8A-4147-A177-3AD203B41FA5}">
                      <a16:colId xmlns:a16="http://schemas.microsoft.com/office/drawing/2014/main" val="4217899060"/>
                    </a:ext>
                  </a:extLst>
                </a:gridCol>
                <a:gridCol w="2531195">
                  <a:extLst>
                    <a:ext uri="{9D8B030D-6E8A-4147-A177-3AD203B41FA5}">
                      <a16:colId xmlns:a16="http://schemas.microsoft.com/office/drawing/2014/main" val="2517525447"/>
                    </a:ext>
                  </a:extLst>
                </a:gridCol>
                <a:gridCol w="2544658">
                  <a:extLst>
                    <a:ext uri="{9D8B030D-6E8A-4147-A177-3AD203B41FA5}">
                      <a16:colId xmlns:a16="http://schemas.microsoft.com/office/drawing/2014/main" val="2287968583"/>
                    </a:ext>
                  </a:extLst>
                </a:gridCol>
              </a:tblGrid>
              <a:tr h="995591">
                <a:tc>
                  <a:txBody>
                    <a:bodyPr/>
                    <a:lstStyle/>
                    <a:p>
                      <a:pPr algn="l"/>
                      <a:r>
                        <a:rPr lang="en-US" sz="3200" dirty="0"/>
                        <a:t>RA</a:t>
                      </a:r>
                    </a:p>
                  </a:txBody>
                  <a:tcPr anchor="ctr"/>
                </a:tc>
                <a:tc>
                  <a:txBody>
                    <a:bodyPr/>
                    <a:lstStyle/>
                    <a:p>
                      <a:pPr algn="ctr"/>
                      <a:r>
                        <a:rPr lang="en-US" sz="3200" dirty="0"/>
                        <a:t>ISP</a:t>
                      </a:r>
                    </a:p>
                  </a:txBody>
                  <a:tcPr anchor="ctr"/>
                </a:tc>
                <a:tc>
                  <a:txBody>
                    <a:bodyPr/>
                    <a:lstStyle/>
                    <a:p>
                      <a:r>
                        <a:rPr lang="en-US" sz="3200" dirty="0"/>
                        <a:t>Average ISP by Group</a:t>
                      </a:r>
                    </a:p>
                  </a:txBody>
                  <a:tcPr anchor="ctr"/>
                </a:tc>
                <a:tc>
                  <a:txBody>
                    <a:bodyPr/>
                    <a:lstStyle/>
                    <a:p>
                      <a:r>
                        <a:rPr lang="en-US" sz="3200" dirty="0"/>
                        <a:t>CEP Eligible?</a:t>
                      </a:r>
                    </a:p>
                  </a:txBody>
                  <a:tcPr/>
                </a:tc>
                <a:extLst>
                  <a:ext uri="{0D108BD9-81ED-4DB2-BD59-A6C34878D82A}">
                    <a16:rowId xmlns:a16="http://schemas.microsoft.com/office/drawing/2014/main" val="2225418253"/>
                  </a:ext>
                </a:extLst>
              </a:tr>
              <a:tr h="568908">
                <a:tc>
                  <a:txBody>
                    <a:bodyPr/>
                    <a:lstStyle/>
                    <a:p>
                      <a:pPr algn="l"/>
                      <a:r>
                        <a:rPr lang="en-US" sz="3200" dirty="0"/>
                        <a:t>North ES</a:t>
                      </a:r>
                    </a:p>
                  </a:txBody>
                  <a:tcPr anchor="ctr"/>
                </a:tc>
                <a:tc>
                  <a:txBody>
                    <a:bodyPr/>
                    <a:lstStyle/>
                    <a:p>
                      <a:pPr algn="ctr"/>
                      <a:r>
                        <a:rPr lang="en-US" sz="3200" dirty="0"/>
                        <a:t>22.3</a:t>
                      </a:r>
                    </a:p>
                  </a:txBody>
                  <a:tcPr anchor="ctr"/>
                </a:tc>
                <a:tc rowSpan="2">
                  <a:txBody>
                    <a:bodyPr/>
                    <a:lstStyle/>
                    <a:p>
                      <a:pPr algn="ctr"/>
                      <a:r>
                        <a:rPr lang="en-US" sz="3200" dirty="0"/>
                        <a:t>25.2</a:t>
                      </a:r>
                    </a:p>
                  </a:txBody>
                  <a:tcPr anchor="ctr"/>
                </a:tc>
                <a:tc rowSpan="2">
                  <a:txBody>
                    <a:bodyPr/>
                    <a:lstStyle/>
                    <a:p>
                      <a:pPr lvl="0" algn="ctr">
                        <a:buNone/>
                      </a:pPr>
                      <a:r>
                        <a:rPr lang="en-US" sz="3200" dirty="0"/>
                        <a:t>Yes</a:t>
                      </a:r>
                    </a:p>
                  </a:txBody>
                  <a:tcPr anchor="ctr"/>
                </a:tc>
                <a:extLst>
                  <a:ext uri="{0D108BD9-81ED-4DB2-BD59-A6C34878D82A}">
                    <a16:rowId xmlns:a16="http://schemas.microsoft.com/office/drawing/2014/main" val="985904710"/>
                  </a:ext>
                </a:extLst>
              </a:tr>
              <a:tr h="568908">
                <a:tc>
                  <a:txBody>
                    <a:bodyPr/>
                    <a:lstStyle/>
                    <a:p>
                      <a:pPr algn="l"/>
                      <a:r>
                        <a:rPr lang="en-US" sz="3200" dirty="0"/>
                        <a:t>South MS/HS</a:t>
                      </a:r>
                    </a:p>
                  </a:txBody>
                  <a:tcPr anchor="ctr"/>
                </a:tc>
                <a:tc>
                  <a:txBody>
                    <a:bodyPr/>
                    <a:lstStyle/>
                    <a:p>
                      <a:pPr algn="ctr"/>
                      <a:r>
                        <a:rPr lang="en-US" sz="3200" dirty="0"/>
                        <a:t>28.1</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09380460"/>
                  </a:ext>
                </a:extLst>
              </a:tr>
            </a:tbl>
          </a:graphicData>
        </a:graphic>
      </p:graphicFrame>
      <p:graphicFrame>
        <p:nvGraphicFramePr>
          <p:cNvPr id="6" name="Table 6">
            <a:extLst>
              <a:ext uri="{FF2B5EF4-FFF2-40B4-BE49-F238E27FC236}">
                <a16:creationId xmlns:a16="http://schemas.microsoft.com/office/drawing/2014/main" id="{6BBA2D9D-11FC-9AE6-74CA-AE0738F9ADFF}"/>
              </a:ext>
            </a:extLst>
          </p:cNvPr>
          <p:cNvGraphicFramePr>
            <a:graphicFrameLocks noGrp="1"/>
          </p:cNvGraphicFramePr>
          <p:nvPr>
            <p:extLst>
              <p:ext uri="{D42A27DB-BD31-4B8C-83A1-F6EECF244321}">
                <p14:modId xmlns:p14="http://schemas.microsoft.com/office/powerpoint/2010/main" val="1953975390"/>
              </p:ext>
            </p:extLst>
          </p:nvPr>
        </p:nvGraphicFramePr>
        <p:xfrm>
          <a:off x="883431" y="3455894"/>
          <a:ext cx="10075924" cy="3108960"/>
        </p:xfrm>
        <a:graphic>
          <a:graphicData uri="http://schemas.openxmlformats.org/drawingml/2006/table">
            <a:tbl>
              <a:tblPr firstRow="1" bandRow="1">
                <a:tableStyleId>{7DF18680-E054-41AD-8BC1-D1AEF772440D}</a:tableStyleId>
              </a:tblPr>
              <a:tblGrid>
                <a:gridCol w="2518981">
                  <a:extLst>
                    <a:ext uri="{9D8B030D-6E8A-4147-A177-3AD203B41FA5}">
                      <a16:colId xmlns:a16="http://schemas.microsoft.com/office/drawing/2014/main" val="2498788575"/>
                    </a:ext>
                  </a:extLst>
                </a:gridCol>
                <a:gridCol w="2518981">
                  <a:extLst>
                    <a:ext uri="{9D8B030D-6E8A-4147-A177-3AD203B41FA5}">
                      <a16:colId xmlns:a16="http://schemas.microsoft.com/office/drawing/2014/main" val="3778592255"/>
                    </a:ext>
                  </a:extLst>
                </a:gridCol>
                <a:gridCol w="2518981">
                  <a:extLst>
                    <a:ext uri="{9D8B030D-6E8A-4147-A177-3AD203B41FA5}">
                      <a16:colId xmlns:a16="http://schemas.microsoft.com/office/drawing/2014/main" val="849293781"/>
                    </a:ext>
                  </a:extLst>
                </a:gridCol>
                <a:gridCol w="2518981">
                  <a:extLst>
                    <a:ext uri="{9D8B030D-6E8A-4147-A177-3AD203B41FA5}">
                      <a16:colId xmlns:a16="http://schemas.microsoft.com/office/drawing/2014/main" val="3550991368"/>
                    </a:ext>
                  </a:extLst>
                </a:gridCol>
              </a:tblGrid>
              <a:tr h="728690">
                <a:tc>
                  <a:txBody>
                    <a:bodyPr/>
                    <a:lstStyle/>
                    <a:p>
                      <a:pPr algn="l"/>
                      <a:r>
                        <a:rPr lang="en-US" sz="3200" dirty="0"/>
                        <a:t>RA </a:t>
                      </a:r>
                    </a:p>
                  </a:txBody>
                  <a:tcPr anchor="ctr"/>
                </a:tc>
                <a:tc>
                  <a:txBody>
                    <a:bodyPr/>
                    <a:lstStyle/>
                    <a:p>
                      <a:pPr algn="ctr"/>
                      <a:r>
                        <a:rPr lang="en-US" sz="3200" dirty="0"/>
                        <a:t>ISP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Average ISP by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CEP Eligible?</a:t>
                      </a:r>
                    </a:p>
                    <a:p>
                      <a:endParaRPr lang="en-US" sz="3200" dirty="0"/>
                    </a:p>
                  </a:txBody>
                  <a:tcPr/>
                </a:tc>
                <a:extLst>
                  <a:ext uri="{0D108BD9-81ED-4DB2-BD59-A6C34878D82A}">
                    <a16:rowId xmlns:a16="http://schemas.microsoft.com/office/drawing/2014/main" val="252452546"/>
                  </a:ext>
                </a:extLst>
              </a:tr>
              <a:tr h="416394">
                <a:tc>
                  <a:txBody>
                    <a:bodyPr/>
                    <a:lstStyle/>
                    <a:p>
                      <a:pPr algn="l"/>
                      <a:r>
                        <a:rPr lang="en-US" sz="3200" dirty="0"/>
                        <a:t>Purple ES</a:t>
                      </a:r>
                    </a:p>
                  </a:txBody>
                  <a:tcPr/>
                </a:tc>
                <a:tc>
                  <a:txBody>
                    <a:bodyPr/>
                    <a:lstStyle/>
                    <a:p>
                      <a:pPr algn="ctr"/>
                      <a:r>
                        <a:rPr lang="en-US" sz="3200" dirty="0"/>
                        <a:t>33</a:t>
                      </a:r>
                    </a:p>
                  </a:txBody>
                  <a:tcPr anchor="ctr"/>
                </a:tc>
                <a:tc rowSpan="3">
                  <a:txBody>
                    <a:bodyPr/>
                    <a:lstStyle/>
                    <a:p>
                      <a:pPr algn="ctr"/>
                      <a:endParaRPr lang="en-US" sz="3200" dirty="0"/>
                    </a:p>
                    <a:p>
                      <a:pPr algn="ctr"/>
                      <a:r>
                        <a:rPr lang="en-US" sz="3200" dirty="0"/>
                        <a:t>24.3</a:t>
                      </a:r>
                    </a:p>
                    <a:p>
                      <a:pPr algn="ctr"/>
                      <a:endParaRPr lang="en-US" sz="3200" dirty="0"/>
                    </a:p>
                    <a:p>
                      <a:pPr lvl="0" algn="ctr">
                        <a:buNone/>
                      </a:pPr>
                      <a:endParaRPr lang="en-US" sz="3200" dirty="0"/>
                    </a:p>
                  </a:txBody>
                  <a:tcPr/>
                </a:tc>
                <a:tc rowSpan="3">
                  <a:txBody>
                    <a:bodyPr/>
                    <a:lstStyle/>
                    <a:p>
                      <a:pPr algn="ctr"/>
                      <a:endParaRPr lang="en-US" sz="3200" dirty="0"/>
                    </a:p>
                    <a:p>
                      <a:pPr lvl="0" algn="ctr">
                        <a:buNone/>
                      </a:pPr>
                      <a:r>
                        <a:rPr lang="en-US" sz="3200" dirty="0"/>
                        <a:t>No</a:t>
                      </a:r>
                    </a:p>
                  </a:txBody>
                  <a:tcPr/>
                </a:tc>
                <a:extLst>
                  <a:ext uri="{0D108BD9-81ED-4DB2-BD59-A6C34878D82A}">
                    <a16:rowId xmlns:a16="http://schemas.microsoft.com/office/drawing/2014/main" val="1399464551"/>
                  </a:ext>
                </a:extLst>
              </a:tr>
              <a:tr h="416394">
                <a:tc>
                  <a:txBody>
                    <a:bodyPr/>
                    <a:lstStyle/>
                    <a:p>
                      <a:pPr algn="l"/>
                      <a:r>
                        <a:rPr lang="en-US" sz="3200" dirty="0"/>
                        <a:t>Yellow MS</a:t>
                      </a:r>
                    </a:p>
                  </a:txBody>
                  <a:tcPr/>
                </a:tc>
                <a:tc>
                  <a:txBody>
                    <a:bodyPr/>
                    <a:lstStyle/>
                    <a:p>
                      <a:pPr algn="ctr"/>
                      <a:r>
                        <a:rPr lang="en-US" sz="3200" dirty="0"/>
                        <a:t>21</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5159350"/>
                  </a:ext>
                </a:extLst>
              </a:tr>
              <a:tr h="451095">
                <a:tc>
                  <a:txBody>
                    <a:bodyPr/>
                    <a:lstStyle/>
                    <a:p>
                      <a:pPr algn="l"/>
                      <a:r>
                        <a:rPr lang="en-US" sz="3200" dirty="0"/>
                        <a:t>Blue HS</a:t>
                      </a:r>
                    </a:p>
                  </a:txBody>
                  <a:tcPr/>
                </a:tc>
                <a:tc>
                  <a:txBody>
                    <a:bodyPr/>
                    <a:lstStyle/>
                    <a:p>
                      <a:pPr algn="ctr"/>
                      <a:r>
                        <a:rPr lang="en-US" sz="3200" dirty="0"/>
                        <a:t>19</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6008675"/>
                  </a:ext>
                </a:extLst>
              </a:tr>
            </a:tbl>
          </a:graphicData>
        </a:graphic>
      </p:graphicFrame>
    </p:spTree>
    <p:extLst>
      <p:ext uri="{BB962C8B-B14F-4D97-AF65-F5344CB8AC3E}">
        <p14:creationId xmlns:p14="http://schemas.microsoft.com/office/powerpoint/2010/main" val="20007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1264-FC98-4EEE-AFC9-7090624A947E}"/>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3200" spc="-100"/>
              <a:t>Step 1: </a:t>
            </a:r>
            <a:br>
              <a:rPr lang="en-US" sz="3200" spc="-100"/>
            </a:br>
            <a:r>
              <a:rPr lang="en-US" sz="3200" spc="-100"/>
              <a:t>CEP Application </a:t>
            </a:r>
          </a:p>
        </p:txBody>
      </p:sp>
      <p:pic>
        <p:nvPicPr>
          <p:cNvPr id="4" name="Picture 3">
            <a:extLst>
              <a:ext uri="{FF2B5EF4-FFF2-40B4-BE49-F238E27FC236}">
                <a16:creationId xmlns:a16="http://schemas.microsoft.com/office/drawing/2014/main" id="{90798282-48E2-4890-2CBC-5FD80FE32954}"/>
              </a:ext>
            </a:extLst>
          </p:cNvPr>
          <p:cNvPicPr>
            <a:picLocks noChangeAspect="1"/>
          </p:cNvPicPr>
          <p:nvPr/>
        </p:nvPicPr>
        <p:blipFill>
          <a:blip r:embed="rId3"/>
          <a:stretch>
            <a:fillRect/>
          </a:stretch>
        </p:blipFill>
        <p:spPr>
          <a:xfrm>
            <a:off x="113661" y="366821"/>
            <a:ext cx="11964675" cy="2879007"/>
          </a:xfrm>
          <a:prstGeom prst="rect">
            <a:avLst/>
          </a:prstGeom>
        </p:spPr>
      </p:pic>
    </p:spTree>
    <p:extLst>
      <p:ext uri="{BB962C8B-B14F-4D97-AF65-F5344CB8AC3E}">
        <p14:creationId xmlns:p14="http://schemas.microsoft.com/office/powerpoint/2010/main" val="118827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1264-FC98-4EEE-AFC9-7090624A947E}"/>
              </a:ext>
            </a:extLst>
          </p:cNvPr>
          <p:cNvSpPr>
            <a:spLocks noGrp="1"/>
          </p:cNvSpPr>
          <p:nvPr>
            <p:ph type="title"/>
          </p:nvPr>
        </p:nvSpPr>
        <p:spPr>
          <a:xfrm>
            <a:off x="280416" y="4257675"/>
            <a:ext cx="4048121" cy="1638300"/>
          </a:xfrm>
        </p:spPr>
        <p:txBody>
          <a:bodyPr vert="horz" lIns="91440" tIns="45720" rIns="91440" bIns="45720" rtlCol="0" anchor="b">
            <a:normAutofit/>
          </a:bodyPr>
          <a:lstStyle/>
          <a:p>
            <a:r>
              <a:rPr lang="en-US" sz="5500" spc="-100" dirty="0"/>
              <a:t>Step 1: </a:t>
            </a:r>
            <a:r>
              <a:rPr lang="en-US" sz="2000" spc="-100" dirty="0"/>
              <a:t>(cont’d)</a:t>
            </a:r>
            <a:r>
              <a:rPr lang="en-US" sz="5500" spc="-100" dirty="0"/>
              <a:t> </a:t>
            </a:r>
            <a:br>
              <a:rPr lang="en-US" sz="5400" spc="-100" dirty="0"/>
            </a:br>
            <a:r>
              <a:rPr lang="en-US" sz="4000" spc="-100" dirty="0"/>
              <a:t>Affirmation Form</a:t>
            </a:r>
          </a:p>
        </p:txBody>
      </p:sp>
      <p:cxnSp>
        <p:nvCxnSpPr>
          <p:cNvPr id="17" name="Straight Arrow Connector 16">
            <a:extLst>
              <a:ext uri="{FF2B5EF4-FFF2-40B4-BE49-F238E27FC236}">
                <a16:creationId xmlns:a16="http://schemas.microsoft.com/office/drawing/2014/main" id="{15E6A64D-C312-B388-6C03-1587E878C15D}"/>
              </a:ext>
            </a:extLst>
          </p:cNvPr>
          <p:cNvCxnSpPr>
            <a:cxnSpLocks/>
          </p:cNvCxnSpPr>
          <p:nvPr/>
        </p:nvCxnSpPr>
        <p:spPr>
          <a:xfrm flipH="1" flipV="1">
            <a:off x="1324567" y="3482722"/>
            <a:ext cx="765490" cy="10805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CA9FC68-C371-B407-F8D7-5AA7C9C65997}"/>
              </a:ext>
            </a:extLst>
          </p:cNvPr>
          <p:cNvPicPr>
            <a:picLocks noChangeAspect="1"/>
          </p:cNvPicPr>
          <p:nvPr/>
        </p:nvPicPr>
        <p:blipFill>
          <a:blip r:embed="rId3"/>
          <a:stretch>
            <a:fillRect/>
          </a:stretch>
        </p:blipFill>
        <p:spPr>
          <a:xfrm>
            <a:off x="15825" y="103001"/>
            <a:ext cx="7970001" cy="3232110"/>
          </a:xfrm>
          <a:prstGeom prst="rect">
            <a:avLst/>
          </a:prstGeom>
        </p:spPr>
      </p:pic>
      <p:sp>
        <p:nvSpPr>
          <p:cNvPr id="9" name="Oval 8">
            <a:extLst>
              <a:ext uri="{FF2B5EF4-FFF2-40B4-BE49-F238E27FC236}">
                <a16:creationId xmlns:a16="http://schemas.microsoft.com/office/drawing/2014/main" id="{CB5FD24F-708D-8DE0-843F-A9E7CA40ADD0}"/>
              </a:ext>
            </a:extLst>
          </p:cNvPr>
          <p:cNvSpPr/>
          <p:nvPr/>
        </p:nvSpPr>
        <p:spPr>
          <a:xfrm>
            <a:off x="801188" y="3091542"/>
            <a:ext cx="523379" cy="3374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pic>
        <p:nvPicPr>
          <p:cNvPr id="12" name="Picture 11">
            <a:extLst>
              <a:ext uri="{FF2B5EF4-FFF2-40B4-BE49-F238E27FC236}">
                <a16:creationId xmlns:a16="http://schemas.microsoft.com/office/drawing/2014/main" id="{41A816D4-4110-344F-BC4D-5EF7E58EB4EF}"/>
              </a:ext>
            </a:extLst>
          </p:cNvPr>
          <p:cNvPicPr>
            <a:picLocks noChangeAspect="1"/>
          </p:cNvPicPr>
          <p:nvPr/>
        </p:nvPicPr>
        <p:blipFill>
          <a:blip r:embed="rId4"/>
          <a:stretch>
            <a:fillRect/>
          </a:stretch>
        </p:blipFill>
        <p:spPr>
          <a:xfrm>
            <a:off x="5691374" y="657388"/>
            <a:ext cx="5908200" cy="5946562"/>
          </a:xfrm>
          <a:prstGeom prst="rect">
            <a:avLst/>
          </a:prstGeom>
        </p:spPr>
      </p:pic>
    </p:spTree>
    <p:extLst>
      <p:ext uri="{BB962C8B-B14F-4D97-AF65-F5344CB8AC3E}">
        <p14:creationId xmlns:p14="http://schemas.microsoft.com/office/powerpoint/2010/main" val="265145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1264-FC98-4EEE-AFC9-7090624A947E}"/>
              </a:ext>
            </a:extLst>
          </p:cNvPr>
          <p:cNvSpPr>
            <a:spLocks noGrp="1"/>
          </p:cNvSpPr>
          <p:nvPr>
            <p:ph type="title"/>
          </p:nvPr>
        </p:nvSpPr>
        <p:spPr>
          <a:xfrm>
            <a:off x="148590" y="3717471"/>
            <a:ext cx="3162580" cy="2404382"/>
          </a:xfrm>
        </p:spPr>
        <p:txBody>
          <a:bodyPr vert="horz" lIns="91440" tIns="45720" rIns="91440" bIns="45720" rtlCol="0" anchor="b">
            <a:noAutofit/>
          </a:bodyPr>
          <a:lstStyle/>
          <a:p>
            <a:r>
              <a:rPr lang="en-US" sz="5500" spc="-100" dirty="0"/>
              <a:t>Step 1:</a:t>
            </a:r>
            <a:r>
              <a:rPr lang="en-US" sz="4000" spc="-100" dirty="0"/>
              <a:t> </a:t>
            </a:r>
            <a:r>
              <a:rPr lang="en-US" sz="1800" spc="-100" dirty="0"/>
              <a:t>(cont’d)</a:t>
            </a:r>
            <a:r>
              <a:rPr lang="en-US" sz="4000" spc="-100" dirty="0"/>
              <a:t> </a:t>
            </a:r>
            <a:br>
              <a:rPr lang="en-US" sz="4000" spc="-100" dirty="0"/>
            </a:br>
            <a:r>
              <a:rPr lang="en-US" sz="4000" spc="-100" dirty="0"/>
              <a:t>Policy Statement Amendment</a:t>
            </a:r>
          </a:p>
        </p:txBody>
      </p:sp>
      <p:cxnSp>
        <p:nvCxnSpPr>
          <p:cNvPr id="11" name="Straight Arrow Connector 10">
            <a:extLst>
              <a:ext uri="{FF2B5EF4-FFF2-40B4-BE49-F238E27FC236}">
                <a16:creationId xmlns:a16="http://schemas.microsoft.com/office/drawing/2014/main" id="{4486E131-9163-1187-EE5B-F70DEDC4CE19}"/>
              </a:ext>
            </a:extLst>
          </p:cNvPr>
          <p:cNvCxnSpPr>
            <a:cxnSpLocks/>
          </p:cNvCxnSpPr>
          <p:nvPr/>
        </p:nvCxnSpPr>
        <p:spPr>
          <a:xfrm flipH="1" flipV="1">
            <a:off x="1959429" y="3429000"/>
            <a:ext cx="426720" cy="5769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73C3BA-0889-7C29-A3C9-A49BB8222A76}"/>
              </a:ext>
            </a:extLst>
          </p:cNvPr>
          <p:cNvPicPr>
            <a:picLocks noChangeAspect="1"/>
          </p:cNvPicPr>
          <p:nvPr/>
        </p:nvPicPr>
        <p:blipFill>
          <a:blip r:embed="rId3"/>
          <a:stretch>
            <a:fillRect/>
          </a:stretch>
        </p:blipFill>
        <p:spPr>
          <a:xfrm>
            <a:off x="15825" y="103001"/>
            <a:ext cx="7970001" cy="3232110"/>
          </a:xfrm>
          <a:prstGeom prst="rect">
            <a:avLst/>
          </a:prstGeom>
        </p:spPr>
      </p:pic>
      <p:pic>
        <p:nvPicPr>
          <p:cNvPr id="7" name="Picture 6">
            <a:extLst>
              <a:ext uri="{FF2B5EF4-FFF2-40B4-BE49-F238E27FC236}">
                <a16:creationId xmlns:a16="http://schemas.microsoft.com/office/drawing/2014/main" id="{1E8E6B7F-7C1E-176C-AFB8-AA7A382B9DA1}"/>
              </a:ext>
            </a:extLst>
          </p:cNvPr>
          <p:cNvPicPr>
            <a:picLocks noChangeAspect="1"/>
          </p:cNvPicPr>
          <p:nvPr/>
        </p:nvPicPr>
        <p:blipFill>
          <a:blip r:embed="rId4"/>
          <a:stretch>
            <a:fillRect/>
          </a:stretch>
        </p:blipFill>
        <p:spPr>
          <a:xfrm>
            <a:off x="5139426" y="460124"/>
            <a:ext cx="6791317" cy="6300096"/>
          </a:xfrm>
          <a:prstGeom prst="rect">
            <a:avLst/>
          </a:prstGeom>
        </p:spPr>
      </p:pic>
      <p:sp>
        <p:nvSpPr>
          <p:cNvPr id="10" name="Oval 9">
            <a:extLst>
              <a:ext uri="{FF2B5EF4-FFF2-40B4-BE49-F238E27FC236}">
                <a16:creationId xmlns:a16="http://schemas.microsoft.com/office/drawing/2014/main" id="{D42FAC37-A1C1-9CC5-DA1B-B5D614E074EA}"/>
              </a:ext>
            </a:extLst>
          </p:cNvPr>
          <p:cNvSpPr/>
          <p:nvPr/>
        </p:nvSpPr>
        <p:spPr>
          <a:xfrm>
            <a:off x="1194509" y="3100251"/>
            <a:ext cx="843297" cy="3287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78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4945-DE57-8FC6-B977-C29D48D34C11}"/>
              </a:ext>
            </a:extLst>
          </p:cNvPr>
          <p:cNvSpPr>
            <a:spLocks noGrp="1"/>
          </p:cNvSpPr>
          <p:nvPr>
            <p:ph type="title" idx="4294967295"/>
          </p:nvPr>
        </p:nvSpPr>
        <p:spPr>
          <a:xfrm>
            <a:off x="1981200" y="5122863"/>
            <a:ext cx="10210800" cy="973137"/>
          </a:xfrm>
        </p:spPr>
        <p:txBody>
          <a:bodyPr vert="horz" lIns="91440" tIns="45720" rIns="91440" bIns="45720" rtlCol="0" anchor="b">
            <a:normAutofit/>
          </a:bodyPr>
          <a:lstStyle/>
          <a:p>
            <a:r>
              <a:rPr lang="en-US" sz="5900" spc="-100"/>
              <a:t> </a:t>
            </a:r>
          </a:p>
        </p:txBody>
      </p:sp>
      <p:sp>
        <p:nvSpPr>
          <p:cNvPr id="27" name="TextBox 26">
            <a:extLst>
              <a:ext uri="{FF2B5EF4-FFF2-40B4-BE49-F238E27FC236}">
                <a16:creationId xmlns:a16="http://schemas.microsoft.com/office/drawing/2014/main" id="{868836E7-5588-6640-9379-39C9522F0E19}"/>
              </a:ext>
            </a:extLst>
          </p:cNvPr>
          <p:cNvSpPr txBox="1"/>
          <p:nvPr/>
        </p:nvSpPr>
        <p:spPr>
          <a:xfrm>
            <a:off x="10118283" y="2785378"/>
            <a:ext cx="1691952" cy="307777"/>
          </a:xfrm>
          <a:prstGeom prst="rect">
            <a:avLst/>
          </a:prstGeom>
          <a:noFill/>
        </p:spPr>
        <p:txBody>
          <a:bodyPr wrap="square" rtlCol="0">
            <a:spAutoFit/>
          </a:bodyPr>
          <a:lstStyle/>
          <a:p>
            <a:r>
              <a:rPr lang="en-US" sz="1400" dirty="0">
                <a:solidFill>
                  <a:schemeClr val="accent6"/>
                </a:solidFill>
              </a:rPr>
              <a:t>School C RA ISP</a:t>
            </a:r>
          </a:p>
        </p:txBody>
      </p:sp>
      <p:sp>
        <p:nvSpPr>
          <p:cNvPr id="32" name="TextBox 31">
            <a:extLst>
              <a:ext uri="{FF2B5EF4-FFF2-40B4-BE49-F238E27FC236}">
                <a16:creationId xmlns:a16="http://schemas.microsoft.com/office/drawing/2014/main" id="{B5CD2E7C-2A0C-8C00-CA8D-31422203BC49}"/>
              </a:ext>
            </a:extLst>
          </p:cNvPr>
          <p:cNvSpPr txBox="1"/>
          <p:nvPr/>
        </p:nvSpPr>
        <p:spPr>
          <a:xfrm>
            <a:off x="10118283" y="3504153"/>
            <a:ext cx="1269256" cy="738664"/>
          </a:xfrm>
          <a:prstGeom prst="rect">
            <a:avLst/>
          </a:prstGeom>
          <a:noFill/>
        </p:spPr>
        <p:txBody>
          <a:bodyPr wrap="square" rtlCol="0">
            <a:spAutoFit/>
          </a:bodyPr>
          <a:lstStyle/>
          <a:p>
            <a:r>
              <a:rPr lang="en-US" sz="1400" dirty="0">
                <a:solidFill>
                  <a:schemeClr val="accent6"/>
                </a:solidFill>
              </a:rPr>
              <a:t>Total Combined ISP for all 3 RAs</a:t>
            </a:r>
          </a:p>
        </p:txBody>
      </p:sp>
      <p:sp>
        <p:nvSpPr>
          <p:cNvPr id="33" name="TextBox 32">
            <a:extLst>
              <a:ext uri="{FF2B5EF4-FFF2-40B4-BE49-F238E27FC236}">
                <a16:creationId xmlns:a16="http://schemas.microsoft.com/office/drawing/2014/main" id="{D60987DC-8EB3-9982-3889-E7ABFDCBAD63}"/>
              </a:ext>
            </a:extLst>
          </p:cNvPr>
          <p:cNvSpPr txBox="1"/>
          <p:nvPr/>
        </p:nvSpPr>
        <p:spPr>
          <a:xfrm>
            <a:off x="10093234" y="4554839"/>
            <a:ext cx="1832130" cy="1384995"/>
          </a:xfrm>
          <a:prstGeom prst="rect">
            <a:avLst/>
          </a:prstGeom>
          <a:noFill/>
        </p:spPr>
        <p:txBody>
          <a:bodyPr wrap="square" lIns="91440" tIns="45720" rIns="91440" bIns="45720" rtlCol="0" anchor="t">
            <a:spAutoFit/>
          </a:bodyPr>
          <a:lstStyle/>
          <a:p>
            <a:r>
              <a:rPr lang="en-US" sz="1400" dirty="0">
                <a:solidFill>
                  <a:schemeClr val="accent6"/>
                </a:solidFill>
              </a:rPr>
              <a:t>Federal Claiming Percentages: </a:t>
            </a:r>
          </a:p>
          <a:p>
            <a:r>
              <a:rPr lang="en-US" sz="1400" dirty="0">
                <a:solidFill>
                  <a:schemeClr val="accent6"/>
                </a:solidFill>
              </a:rPr>
              <a:t>Free-44.16%</a:t>
            </a:r>
            <a:endParaRPr lang="en-US" sz="1400" dirty="0">
              <a:solidFill>
                <a:schemeClr val="accent6"/>
              </a:solidFill>
              <a:ea typeface="Cambria"/>
            </a:endParaRPr>
          </a:p>
          <a:p>
            <a:r>
              <a:rPr lang="en-US" sz="1400" dirty="0">
                <a:solidFill>
                  <a:schemeClr val="accent6"/>
                </a:solidFill>
              </a:rPr>
              <a:t>**Paid-55.84% (Receive additional NYS subsidy)</a:t>
            </a:r>
            <a:endParaRPr lang="en-US" sz="1400" dirty="0">
              <a:solidFill>
                <a:schemeClr val="accent6"/>
              </a:solidFill>
              <a:ea typeface="Cambria"/>
            </a:endParaRPr>
          </a:p>
        </p:txBody>
      </p:sp>
      <p:pic>
        <p:nvPicPr>
          <p:cNvPr id="4" name="Picture 3">
            <a:extLst>
              <a:ext uri="{FF2B5EF4-FFF2-40B4-BE49-F238E27FC236}">
                <a16:creationId xmlns:a16="http://schemas.microsoft.com/office/drawing/2014/main" id="{9D540BCD-EBFE-54B0-630E-6FB343018741}"/>
              </a:ext>
            </a:extLst>
          </p:cNvPr>
          <p:cNvPicPr>
            <a:picLocks noChangeAspect="1"/>
          </p:cNvPicPr>
          <p:nvPr/>
        </p:nvPicPr>
        <p:blipFill>
          <a:blip r:embed="rId3"/>
          <a:stretch>
            <a:fillRect/>
          </a:stretch>
        </p:blipFill>
        <p:spPr>
          <a:xfrm>
            <a:off x="0" y="108857"/>
            <a:ext cx="12096311" cy="2018559"/>
          </a:xfrm>
          <a:prstGeom prst="rect">
            <a:avLst/>
          </a:prstGeom>
        </p:spPr>
      </p:pic>
      <p:sp>
        <p:nvSpPr>
          <p:cNvPr id="8" name="Oval 7">
            <a:extLst>
              <a:ext uri="{FF2B5EF4-FFF2-40B4-BE49-F238E27FC236}">
                <a16:creationId xmlns:a16="http://schemas.microsoft.com/office/drawing/2014/main" id="{CDBF6AE3-9820-EE16-2158-CA12062BDBF6}"/>
              </a:ext>
            </a:extLst>
          </p:cNvPr>
          <p:cNvSpPr/>
          <p:nvPr/>
        </p:nvSpPr>
        <p:spPr>
          <a:xfrm>
            <a:off x="9884229" y="1854926"/>
            <a:ext cx="418011" cy="3077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FB19C0C-E529-450C-562E-671778EE0DE1}"/>
              </a:ext>
            </a:extLst>
          </p:cNvPr>
          <p:cNvCxnSpPr>
            <a:cxnSpLocks/>
          </p:cNvCxnSpPr>
          <p:nvPr/>
        </p:nvCxnSpPr>
        <p:spPr>
          <a:xfrm>
            <a:off x="10227440" y="2220107"/>
            <a:ext cx="283806" cy="5779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1B57617-0CCA-9EAC-455A-288CD891A63F}"/>
              </a:ext>
            </a:extLst>
          </p:cNvPr>
          <p:cNvCxnSpPr>
            <a:cxnSpLocks/>
          </p:cNvCxnSpPr>
          <p:nvPr/>
        </p:nvCxnSpPr>
        <p:spPr>
          <a:xfrm>
            <a:off x="9710057" y="3967061"/>
            <a:ext cx="39469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C136F9-3A81-BBD3-A656-3C646974A438}"/>
              </a:ext>
            </a:extLst>
          </p:cNvPr>
          <p:cNvCxnSpPr>
            <a:cxnSpLocks/>
          </p:cNvCxnSpPr>
          <p:nvPr/>
        </p:nvCxnSpPr>
        <p:spPr>
          <a:xfrm>
            <a:off x="9624916" y="5122863"/>
            <a:ext cx="468318"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228787-8034-70EF-1707-B35C196452EA}"/>
              </a:ext>
            </a:extLst>
          </p:cNvPr>
          <p:cNvCxnSpPr>
            <a:cxnSpLocks/>
          </p:cNvCxnSpPr>
          <p:nvPr/>
        </p:nvCxnSpPr>
        <p:spPr>
          <a:xfrm flipV="1">
            <a:off x="9642703" y="5398618"/>
            <a:ext cx="568097" cy="2485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24E2AD6-E860-1DE9-6460-94F716F54404}"/>
              </a:ext>
            </a:extLst>
          </p:cNvPr>
          <p:cNvPicPr>
            <a:picLocks noChangeAspect="1"/>
          </p:cNvPicPr>
          <p:nvPr/>
        </p:nvPicPr>
        <p:blipFill>
          <a:blip r:embed="rId4"/>
          <a:stretch>
            <a:fillRect/>
          </a:stretch>
        </p:blipFill>
        <p:spPr>
          <a:xfrm>
            <a:off x="160954" y="3459873"/>
            <a:ext cx="9463962" cy="2797523"/>
          </a:xfrm>
          <a:prstGeom prst="rect">
            <a:avLst/>
          </a:prstGeom>
        </p:spPr>
      </p:pic>
    </p:spTree>
    <p:extLst>
      <p:ext uri="{BB962C8B-B14F-4D97-AF65-F5344CB8AC3E}">
        <p14:creationId xmlns:p14="http://schemas.microsoft.com/office/powerpoint/2010/main" val="40076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AFD55C-8BAA-63B3-2790-7D0037F8CE12}"/>
              </a:ext>
            </a:extLst>
          </p:cNvPr>
          <p:cNvSpPr>
            <a:spLocks noGrp="1"/>
          </p:cNvSpPr>
          <p:nvPr>
            <p:ph type="title"/>
          </p:nvPr>
        </p:nvSpPr>
        <p:spPr>
          <a:xfrm>
            <a:off x="777942" y="4184872"/>
            <a:ext cx="4825480" cy="2017177"/>
          </a:xfrm>
        </p:spPr>
        <p:txBody>
          <a:bodyPr vert="horz" lIns="91440" tIns="45720" rIns="91440" bIns="45720" rtlCol="0" anchor="ctr">
            <a:normAutofit fontScale="90000"/>
          </a:bodyPr>
          <a:lstStyle/>
          <a:p>
            <a:r>
              <a:rPr lang="en-US" sz="5500" dirty="0"/>
              <a:t>Step 2: </a:t>
            </a:r>
            <a:br>
              <a:rPr lang="en-US" sz="4100" dirty="0"/>
            </a:br>
            <a:r>
              <a:rPr lang="en-US" sz="4000" dirty="0"/>
              <a:t>Sample Coded Student Enrollment Record/ Master List</a:t>
            </a:r>
          </a:p>
        </p:txBody>
      </p:sp>
      <p:pic>
        <p:nvPicPr>
          <p:cNvPr id="13" name="Content Placeholder 12">
            <a:extLst>
              <a:ext uri="{FF2B5EF4-FFF2-40B4-BE49-F238E27FC236}">
                <a16:creationId xmlns:a16="http://schemas.microsoft.com/office/drawing/2014/main" id="{D4FA08D0-7618-4960-9C9A-3F608304C637}"/>
              </a:ext>
            </a:extLst>
          </p:cNvPr>
          <p:cNvPicPr>
            <a:picLocks noGrp="1" noChangeAspect="1"/>
          </p:cNvPicPr>
          <p:nvPr>
            <p:ph idx="1"/>
          </p:nvPr>
        </p:nvPicPr>
        <p:blipFill>
          <a:blip r:embed="rId3"/>
          <a:stretch>
            <a:fillRect/>
          </a:stretch>
        </p:blipFill>
        <p:spPr>
          <a:xfrm>
            <a:off x="7203232" y="203506"/>
            <a:ext cx="4430379" cy="3799327"/>
          </a:xfrm>
          <a:prstGeom prst="rect">
            <a:avLst/>
          </a:prstGeom>
        </p:spPr>
      </p:pic>
      <p:sp>
        <p:nvSpPr>
          <p:cNvPr id="12" name="Text Placeholder 11">
            <a:extLst>
              <a:ext uri="{FF2B5EF4-FFF2-40B4-BE49-F238E27FC236}">
                <a16:creationId xmlns:a16="http://schemas.microsoft.com/office/drawing/2014/main" id="{5FA57A10-C4B5-0F1A-E819-54C3B5D8A0AC}"/>
              </a:ext>
            </a:extLst>
          </p:cNvPr>
          <p:cNvSpPr>
            <a:spLocks noGrp="1"/>
          </p:cNvSpPr>
          <p:nvPr>
            <p:ph type="body" sz="half" idx="2"/>
          </p:nvPr>
        </p:nvSpPr>
        <p:spPr>
          <a:xfrm>
            <a:off x="6995345" y="3915623"/>
            <a:ext cx="4846151" cy="2017092"/>
          </a:xfrm>
        </p:spPr>
        <p:txBody>
          <a:bodyPr vert="horz" lIns="91440" tIns="45720" rIns="91440" bIns="45720" rtlCol="0" anchor="ctr">
            <a:normAutofit/>
          </a:bodyPr>
          <a:lstStyle/>
          <a:p>
            <a:pPr marL="285750" indent="-285750">
              <a:lnSpc>
                <a:spcPct val="90000"/>
              </a:lnSpc>
              <a:buFont typeface="Wingdings" panose="05000000000000000000" pitchFamily="2" charset="2"/>
              <a:buChar char="Ø"/>
            </a:pPr>
            <a:r>
              <a:rPr lang="en-US" sz="1800" dirty="0"/>
              <a:t>This data should be organized by qualifying RA.  </a:t>
            </a:r>
          </a:p>
          <a:p>
            <a:pPr marL="285750" indent="-285750">
              <a:lnSpc>
                <a:spcPct val="90000"/>
              </a:lnSpc>
              <a:buFont typeface="Arial" panose="020B0604020202020204" pitchFamily="34" charset="0"/>
              <a:buChar char="•"/>
            </a:pPr>
            <a:r>
              <a:rPr lang="en-US" sz="1800" dirty="0"/>
              <a:t>The enrollment record/master list must include ALL students and be coded to indicate which students were identified to be eligible for the CEP.</a:t>
            </a:r>
          </a:p>
        </p:txBody>
      </p:sp>
      <p:pic>
        <p:nvPicPr>
          <p:cNvPr id="14" name="Picture 13">
            <a:extLst>
              <a:ext uri="{FF2B5EF4-FFF2-40B4-BE49-F238E27FC236}">
                <a16:creationId xmlns:a16="http://schemas.microsoft.com/office/drawing/2014/main" id="{C498B9A2-13F2-F82C-8280-A24C100A8E23}"/>
              </a:ext>
            </a:extLst>
          </p:cNvPr>
          <p:cNvPicPr>
            <a:picLocks noChangeAspect="1"/>
          </p:cNvPicPr>
          <p:nvPr/>
        </p:nvPicPr>
        <p:blipFill>
          <a:blip r:embed="rId4"/>
          <a:stretch>
            <a:fillRect/>
          </a:stretch>
        </p:blipFill>
        <p:spPr>
          <a:xfrm>
            <a:off x="1027987" y="203507"/>
            <a:ext cx="4286581" cy="3799326"/>
          </a:xfrm>
          <a:prstGeom prst="rect">
            <a:avLst/>
          </a:prstGeom>
        </p:spPr>
      </p:pic>
      <p:sp>
        <p:nvSpPr>
          <p:cNvPr id="15" name="TextBox 14">
            <a:extLst>
              <a:ext uri="{FF2B5EF4-FFF2-40B4-BE49-F238E27FC236}">
                <a16:creationId xmlns:a16="http://schemas.microsoft.com/office/drawing/2014/main" id="{465F293C-02F9-6B7D-7F04-12592E4F6D02}"/>
              </a:ext>
            </a:extLst>
          </p:cNvPr>
          <p:cNvSpPr txBox="1"/>
          <p:nvPr/>
        </p:nvSpPr>
        <p:spPr>
          <a:xfrm>
            <a:off x="69768" y="1546601"/>
            <a:ext cx="958219" cy="276999"/>
          </a:xfrm>
          <a:prstGeom prst="rect">
            <a:avLst/>
          </a:prstGeom>
          <a:noFill/>
        </p:spPr>
        <p:txBody>
          <a:bodyPr wrap="square" rtlCol="0">
            <a:spAutoFit/>
          </a:bodyPr>
          <a:lstStyle/>
          <a:p>
            <a:pPr algn="r"/>
            <a:r>
              <a:rPr lang="en-US" sz="1200" i="1" dirty="0"/>
              <a:t>Exhibit A</a:t>
            </a:r>
          </a:p>
        </p:txBody>
      </p:sp>
      <p:sp>
        <p:nvSpPr>
          <p:cNvPr id="16" name="TextBox 15">
            <a:extLst>
              <a:ext uri="{FF2B5EF4-FFF2-40B4-BE49-F238E27FC236}">
                <a16:creationId xmlns:a16="http://schemas.microsoft.com/office/drawing/2014/main" id="{F46C081A-E2A2-68F6-C202-74E289FC70FD}"/>
              </a:ext>
            </a:extLst>
          </p:cNvPr>
          <p:cNvSpPr txBox="1"/>
          <p:nvPr/>
        </p:nvSpPr>
        <p:spPr>
          <a:xfrm>
            <a:off x="6124991" y="1546602"/>
            <a:ext cx="958219" cy="276999"/>
          </a:xfrm>
          <a:prstGeom prst="rect">
            <a:avLst/>
          </a:prstGeom>
          <a:noFill/>
        </p:spPr>
        <p:txBody>
          <a:bodyPr wrap="square" rtlCol="0">
            <a:spAutoFit/>
          </a:bodyPr>
          <a:lstStyle/>
          <a:p>
            <a:pPr algn="r"/>
            <a:r>
              <a:rPr lang="en-US" sz="1200" i="1" dirty="0"/>
              <a:t>Exhibit B</a:t>
            </a:r>
          </a:p>
        </p:txBody>
      </p:sp>
    </p:spTree>
    <p:extLst>
      <p:ext uri="{BB962C8B-B14F-4D97-AF65-F5344CB8AC3E}">
        <p14:creationId xmlns:p14="http://schemas.microsoft.com/office/powerpoint/2010/main" val="96247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20D13-9AE9-1F09-6EB6-11EFA74DEB8B}"/>
              </a:ext>
            </a:extLst>
          </p:cNvPr>
          <p:cNvSpPr>
            <a:spLocks noGrp="1"/>
          </p:cNvSpPr>
          <p:nvPr>
            <p:ph type="title"/>
          </p:nvPr>
        </p:nvSpPr>
        <p:spPr/>
        <p:txBody>
          <a:bodyPr/>
          <a:lstStyle/>
          <a:p>
            <a:r>
              <a:rPr lang="en-US" sz="4400" dirty="0">
                <a:effectLst/>
                <a:latin typeface="Open Sans" panose="020B0606030504020204" pitchFamily="34" charset="0"/>
                <a:ea typeface="Times New Roman" panose="02020603050405020304" pitchFamily="18" charset="0"/>
                <a:cs typeface="Times New Roman" panose="02020603050405020304" pitchFamily="18" charset="0"/>
              </a:rPr>
              <a:t>Counting &amp; Claiming</a:t>
            </a:r>
            <a:endParaRPr lang="en-US" dirty="0"/>
          </a:p>
        </p:txBody>
      </p:sp>
      <p:graphicFrame>
        <p:nvGraphicFramePr>
          <p:cNvPr id="7" name="Content Placeholder 4">
            <a:extLst>
              <a:ext uri="{FF2B5EF4-FFF2-40B4-BE49-F238E27FC236}">
                <a16:creationId xmlns:a16="http://schemas.microsoft.com/office/drawing/2014/main" id="{DC8387AB-0578-E4A0-6F9C-A91E1DF76A7B}"/>
              </a:ext>
            </a:extLst>
          </p:cNvPr>
          <p:cNvGraphicFramePr>
            <a:graphicFrameLocks noGrp="1"/>
          </p:cNvGraphicFramePr>
          <p:nvPr>
            <p:ph idx="1"/>
            <p:extLst>
              <p:ext uri="{D42A27DB-BD31-4B8C-83A1-F6EECF244321}">
                <p14:modId xmlns:p14="http://schemas.microsoft.com/office/powerpoint/2010/main" val="1114200806"/>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55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28D9B36-75B9-4435-83E6-0A9C81A1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lose-up of a steaming bowl of white rice">
            <a:extLst>
              <a:ext uri="{FF2B5EF4-FFF2-40B4-BE49-F238E27FC236}">
                <a16:creationId xmlns:a16="http://schemas.microsoft.com/office/drawing/2014/main" id="{F851FAA2-FF37-411E-492D-B576B82171EF}"/>
              </a:ext>
            </a:extLst>
          </p:cNvPr>
          <p:cNvPicPr>
            <a:picLocks noChangeAspect="1"/>
          </p:cNvPicPr>
          <p:nvPr/>
        </p:nvPicPr>
        <p:blipFill rotWithShape="1">
          <a:blip r:embed="rId3">
            <a:duotone>
              <a:schemeClr val="bg2">
                <a:shade val="45000"/>
                <a:satMod val="135000"/>
              </a:schemeClr>
              <a:prstClr val="white"/>
            </a:duotone>
            <a:alphaModFix amt="35000"/>
          </a:blip>
          <a:srcRect t="4274" b="11456"/>
          <a:stretch/>
        </p:blipFill>
        <p:spPr>
          <a:xfrm>
            <a:off x="20" y="10"/>
            <a:ext cx="12191980" cy="6857990"/>
          </a:xfrm>
          <a:prstGeom prst="rect">
            <a:avLst/>
          </a:prstGeom>
        </p:spPr>
      </p:pic>
      <p:sp>
        <p:nvSpPr>
          <p:cNvPr id="2" name="Title 1">
            <a:extLst>
              <a:ext uri="{FF2B5EF4-FFF2-40B4-BE49-F238E27FC236}">
                <a16:creationId xmlns:a16="http://schemas.microsoft.com/office/drawing/2014/main" id="{E07AEFD7-7DC8-EE40-CA81-BADFD7465359}"/>
              </a:ext>
            </a:extLst>
          </p:cNvPr>
          <p:cNvSpPr>
            <a:spLocks noGrp="1"/>
          </p:cNvSpPr>
          <p:nvPr>
            <p:ph type="title"/>
          </p:nvPr>
        </p:nvSpPr>
        <p:spPr>
          <a:xfrm>
            <a:off x="1143000" y="609600"/>
            <a:ext cx="9875520" cy="1356360"/>
          </a:xfrm>
        </p:spPr>
        <p:txBody>
          <a:bodyPr vert="horz" lIns="91440" tIns="45720" rIns="91440" bIns="45720" rtlCol="0" anchor="ctr">
            <a:normAutofit/>
          </a:bodyPr>
          <a:lstStyle/>
          <a:p>
            <a:r>
              <a:rPr lang="en-US" sz="4400"/>
              <a:t>Key Points </a:t>
            </a:r>
          </a:p>
        </p:txBody>
      </p:sp>
      <p:sp>
        <p:nvSpPr>
          <p:cNvPr id="3" name="Content Placeholder 2">
            <a:extLst>
              <a:ext uri="{FF2B5EF4-FFF2-40B4-BE49-F238E27FC236}">
                <a16:creationId xmlns:a16="http://schemas.microsoft.com/office/drawing/2014/main" id="{4FEF997A-9A0B-B31D-89BE-2E357794E26A}"/>
              </a:ext>
            </a:extLst>
          </p:cNvPr>
          <p:cNvSpPr>
            <a:spLocks noGrp="1"/>
          </p:cNvSpPr>
          <p:nvPr>
            <p:ph idx="1"/>
          </p:nvPr>
        </p:nvSpPr>
        <p:spPr>
          <a:xfrm>
            <a:off x="1143000" y="2057400"/>
            <a:ext cx="9872871" cy="4038600"/>
          </a:xfrm>
        </p:spPr>
        <p:txBody>
          <a:bodyPr vert="horz" lIns="91440" tIns="45720" rIns="91440" bIns="45720" rtlCol="0">
            <a:normAutofit/>
          </a:bodyPr>
          <a:lstStyle/>
          <a:p>
            <a:r>
              <a:rPr lang="en-US" sz="2200" dirty="0"/>
              <a:t>CEP is for 4 years with the optional 1-year grace year</a:t>
            </a:r>
          </a:p>
          <a:p>
            <a:r>
              <a:rPr lang="en-US" sz="2200" dirty="0"/>
              <a:t>If the ISP increases after the initial year, a new CEP application can be submitted, starting a new 4-year cycle</a:t>
            </a:r>
          </a:p>
          <a:p>
            <a:r>
              <a:rPr lang="en-US" sz="2200" dirty="0"/>
              <a:t>RAs participating in CEP must offer breakfast and lunch</a:t>
            </a:r>
          </a:p>
          <a:p>
            <a:r>
              <a:rPr lang="en-US" sz="2200" dirty="0"/>
              <a:t>RCCI’s are not eligible for CEP</a:t>
            </a:r>
          </a:p>
          <a:p>
            <a:r>
              <a:rPr lang="en-US" sz="2200" dirty="0"/>
              <a:t>In order to full maximize CEP, schools should try to capture as many students as possible in the ISP. This will help to ensure the longevity of the state subsidy. </a:t>
            </a:r>
          </a:p>
          <a:p>
            <a:r>
              <a:rPr lang="en-US" sz="2200" dirty="0"/>
              <a:t>SFAs must continue to conduct DCMP</a:t>
            </a:r>
          </a:p>
          <a:p>
            <a:endParaRPr lang="en-US" sz="2200" dirty="0"/>
          </a:p>
          <a:p>
            <a:pPr marL="0"/>
            <a:endParaRPr lang="en-US" sz="2200" dirty="0"/>
          </a:p>
          <a:p>
            <a:pPr marL="0" marR="0">
              <a:spcAft>
                <a:spcPts val="0"/>
              </a:spcAft>
            </a:pPr>
            <a:endParaRPr lang="en-US" sz="2200" dirty="0"/>
          </a:p>
          <a:p>
            <a:pPr marL="0">
              <a:spcBef>
                <a:spcPts val="0"/>
              </a:spcBef>
            </a:pPr>
            <a:endParaRPr lang="en-US" sz="2200" dirty="0"/>
          </a:p>
          <a:p>
            <a:endParaRPr lang="en-US" sz="2200" dirty="0"/>
          </a:p>
        </p:txBody>
      </p:sp>
    </p:spTree>
    <p:extLst>
      <p:ext uri="{BB962C8B-B14F-4D97-AF65-F5344CB8AC3E}">
        <p14:creationId xmlns:p14="http://schemas.microsoft.com/office/powerpoint/2010/main" val="230951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FC15-70A7-497D-9FB9-16D1E1C1B756}"/>
              </a:ext>
            </a:extLst>
          </p:cNvPr>
          <p:cNvSpPr>
            <a:spLocks noGrp="1"/>
          </p:cNvSpPr>
          <p:nvPr>
            <p:ph type="title"/>
          </p:nvPr>
        </p:nvSpPr>
        <p:spPr/>
        <p:txBody>
          <a:bodyPr/>
          <a:lstStyle/>
          <a:p>
            <a:r>
              <a:rPr lang="en-US"/>
              <a:t>Collection of Income Information</a:t>
            </a:r>
          </a:p>
        </p:txBody>
      </p:sp>
      <p:pic>
        <p:nvPicPr>
          <p:cNvPr id="10" name="Picture Placeholder 9">
            <a:extLst>
              <a:ext uri="{FF2B5EF4-FFF2-40B4-BE49-F238E27FC236}">
                <a16:creationId xmlns:a16="http://schemas.microsoft.com/office/drawing/2014/main" id="{7E1B9395-E103-FE78-4CF3-A3BC7FCBD09A}"/>
              </a:ext>
            </a:extLst>
          </p:cNvPr>
          <p:cNvPicPr>
            <a:picLocks noGrp="1" noChangeAspect="1"/>
          </p:cNvPicPr>
          <p:nvPr>
            <p:ph type="pic" idx="1"/>
          </p:nvPr>
        </p:nvPicPr>
        <p:blipFill>
          <a:blip r:embed="rId3"/>
          <a:srcRect t="79" b="79"/>
          <a:stretch>
            <a:fillRect/>
          </a:stretch>
        </p:blipFill>
        <p:spPr>
          <a:prstGeom prst="rect">
            <a:avLst/>
          </a:prstGeom>
        </p:spPr>
      </p:pic>
      <p:sp>
        <p:nvSpPr>
          <p:cNvPr id="3" name="Content Placeholder 2">
            <a:extLst>
              <a:ext uri="{FF2B5EF4-FFF2-40B4-BE49-F238E27FC236}">
                <a16:creationId xmlns:a16="http://schemas.microsoft.com/office/drawing/2014/main" id="{AEFACA15-6B11-4E94-8E26-6BF3CEC6A333}"/>
              </a:ext>
            </a:extLst>
          </p:cNvPr>
          <p:cNvSpPr>
            <a:spLocks noGrp="1"/>
          </p:cNvSpPr>
          <p:nvPr>
            <p:ph type="body" sz="half" idx="2"/>
          </p:nvPr>
        </p:nvSpPr>
        <p:spPr>
          <a:xfrm>
            <a:off x="1143000" y="3348317"/>
            <a:ext cx="2834640" cy="2295144"/>
          </a:xfrm>
        </p:spPr>
        <p:txBody>
          <a:bodyPr>
            <a:normAutofit/>
          </a:bodyPr>
          <a:lstStyle/>
          <a:p>
            <a:r>
              <a:rPr lang="en-US" sz="1800" dirty="0"/>
              <a:t>Schools may collect family income information using an alternative collection form for other federal, state, and local funding</a:t>
            </a:r>
          </a:p>
        </p:txBody>
      </p:sp>
    </p:spTree>
    <p:extLst>
      <p:ext uri="{BB962C8B-B14F-4D97-AF65-F5344CB8AC3E}">
        <p14:creationId xmlns:p14="http://schemas.microsoft.com/office/powerpoint/2010/main" val="284856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34761"/>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9642" y="0"/>
            <a:ext cx="462235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01D1B57-4EF2-5858-130F-12EC464E77BD}"/>
              </a:ext>
            </a:extLst>
          </p:cNvPr>
          <p:cNvSpPr>
            <a:spLocks noGrp="1"/>
          </p:cNvSpPr>
          <p:nvPr>
            <p:ph type="title"/>
          </p:nvPr>
        </p:nvSpPr>
        <p:spPr>
          <a:xfrm>
            <a:off x="7989455" y="609599"/>
            <a:ext cx="3574471" cy="5403273"/>
          </a:xfrm>
        </p:spPr>
        <p:txBody>
          <a:bodyPr>
            <a:normAutofit/>
          </a:bodyPr>
          <a:lstStyle/>
          <a:p>
            <a:r>
              <a:rPr lang="en-US" sz="6000" dirty="0">
                <a:solidFill>
                  <a:srgbClr val="FFFFFF"/>
                </a:solidFill>
              </a:rPr>
              <a:t>What about SNACK?</a:t>
            </a:r>
          </a:p>
        </p:txBody>
      </p:sp>
      <p:sp>
        <p:nvSpPr>
          <p:cNvPr id="20" name="Rectangle 19">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ontent Placeholder 7">
            <a:extLst>
              <a:ext uri="{FF2B5EF4-FFF2-40B4-BE49-F238E27FC236}">
                <a16:creationId xmlns:a16="http://schemas.microsoft.com/office/drawing/2014/main" id="{E2B78F4E-67F5-BDBB-3392-76DD4A5C11C6}"/>
              </a:ext>
            </a:extLst>
          </p:cNvPr>
          <p:cNvGraphicFramePr>
            <a:graphicFrameLocks noGrp="1"/>
          </p:cNvGraphicFramePr>
          <p:nvPr>
            <p:ph idx="1"/>
            <p:extLst>
              <p:ext uri="{D42A27DB-BD31-4B8C-83A1-F6EECF244321}">
                <p14:modId xmlns:p14="http://schemas.microsoft.com/office/powerpoint/2010/main" val="2367775877"/>
              </p:ext>
            </p:extLst>
          </p:nvPr>
        </p:nvGraphicFramePr>
        <p:xfrm>
          <a:off x="862013" y="881063"/>
          <a:ext cx="6054725"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79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341D3F29-5E24-8DEB-75D5-68F99536EC17}"/>
              </a:ext>
            </a:extLst>
          </p:cNvPr>
          <p:cNvPicPr>
            <a:picLocks noChangeAspect="1"/>
          </p:cNvPicPr>
          <p:nvPr/>
        </p:nvPicPr>
        <p:blipFill rotWithShape="1">
          <a:blip r:embed="rId3">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E349049-2AAA-BCAB-CB2E-91987C1ABA45}"/>
              </a:ext>
            </a:extLst>
          </p:cNvPr>
          <p:cNvSpPr>
            <a:spLocks noGrp="1"/>
          </p:cNvSpPr>
          <p:nvPr>
            <p:ph type="title"/>
          </p:nvPr>
        </p:nvSpPr>
        <p:spPr>
          <a:xfrm>
            <a:off x="615876" y="609600"/>
            <a:ext cx="2654449" cy="1356360"/>
          </a:xfrm>
        </p:spPr>
        <p:txBody>
          <a:bodyPr>
            <a:normAutofit/>
          </a:bodyPr>
          <a:lstStyle/>
          <a:p>
            <a:r>
              <a:rPr lang="en-US" dirty="0">
                <a:ea typeface="Cambria"/>
              </a:rPr>
              <a:t>Agenda</a:t>
            </a:r>
            <a:endParaRPr lang="en-US" dirty="0"/>
          </a:p>
        </p:txBody>
      </p:sp>
      <p:sp>
        <p:nvSpPr>
          <p:cNvPr id="3" name="Content Placeholder 2">
            <a:extLst>
              <a:ext uri="{FF2B5EF4-FFF2-40B4-BE49-F238E27FC236}">
                <a16:creationId xmlns:a16="http://schemas.microsoft.com/office/drawing/2014/main" id="{9BFFB5DB-5860-DDE4-A9C8-4000E8F65A3C}"/>
              </a:ext>
            </a:extLst>
          </p:cNvPr>
          <p:cNvSpPr>
            <a:spLocks noGrp="1"/>
          </p:cNvSpPr>
          <p:nvPr>
            <p:ph idx="1"/>
          </p:nvPr>
        </p:nvSpPr>
        <p:spPr>
          <a:xfrm>
            <a:off x="3047532" y="1180204"/>
            <a:ext cx="9872871" cy="4038600"/>
          </a:xfrm>
        </p:spPr>
        <p:txBody>
          <a:bodyPr>
            <a:normAutofit fontScale="25000" lnSpcReduction="20000"/>
          </a:bodyPr>
          <a:lstStyle/>
          <a:p>
            <a:pPr marL="0" indent="0">
              <a:buNone/>
            </a:pPr>
            <a:endParaRPr lang="en-US" sz="700" dirty="0">
              <a:ea typeface="Cambria"/>
            </a:endParaRPr>
          </a:p>
          <a:p>
            <a:r>
              <a:rPr lang="en-US" sz="12800" dirty="0">
                <a:ea typeface="Cambria"/>
              </a:rPr>
              <a:t>Benefits </a:t>
            </a:r>
          </a:p>
          <a:p>
            <a:r>
              <a:rPr lang="en-US" sz="12800" dirty="0">
                <a:ea typeface="Cambria"/>
              </a:rPr>
              <a:t>Federal Expansion</a:t>
            </a:r>
          </a:p>
          <a:p>
            <a:r>
              <a:rPr lang="en-US" sz="12800" dirty="0">
                <a:ea typeface="Cambria"/>
              </a:rPr>
              <a:t>Reimbursement  </a:t>
            </a:r>
          </a:p>
          <a:p>
            <a:r>
              <a:rPr lang="en-US" sz="12800" dirty="0">
                <a:ea typeface="Cambria"/>
              </a:rPr>
              <a:t>23-24 Mid-year CEP Election</a:t>
            </a:r>
          </a:p>
          <a:p>
            <a:r>
              <a:rPr lang="en-US" sz="12800" dirty="0">
                <a:ea typeface="Cambria"/>
              </a:rPr>
              <a:t>CEP Groups/Eligibility </a:t>
            </a:r>
          </a:p>
          <a:p>
            <a:r>
              <a:rPr lang="en-US" sz="12800" dirty="0">
                <a:ea typeface="Cambria"/>
              </a:rPr>
              <a:t>Application Process</a:t>
            </a:r>
          </a:p>
          <a:p>
            <a:r>
              <a:rPr lang="en-US" sz="12800" dirty="0">
                <a:ea typeface="Cambria"/>
              </a:rPr>
              <a:t>Counting &amp; Claiming</a:t>
            </a:r>
          </a:p>
          <a:p>
            <a:r>
              <a:rPr lang="en-US" sz="12800" dirty="0">
                <a:ea typeface="Cambria"/>
              </a:rPr>
              <a:t>Key Points</a:t>
            </a:r>
          </a:p>
          <a:p>
            <a:r>
              <a:rPr lang="en-US" sz="12800" dirty="0">
                <a:ea typeface="Cambria"/>
              </a:rPr>
              <a:t>Alternate Income Form</a:t>
            </a:r>
          </a:p>
          <a:p>
            <a:r>
              <a:rPr lang="en-US" sz="12800" dirty="0">
                <a:ea typeface="Cambria"/>
              </a:rPr>
              <a:t>Snack</a:t>
            </a:r>
          </a:p>
          <a:p>
            <a:pPr marL="0" indent="0">
              <a:buNone/>
            </a:pPr>
            <a:endParaRPr lang="en-US" sz="5000" dirty="0">
              <a:ea typeface="Cambria"/>
            </a:endParaRPr>
          </a:p>
          <a:p>
            <a:pPr marL="0" indent="0">
              <a:buNone/>
            </a:pPr>
            <a:endParaRPr lang="en-US" sz="2800" b="1" dirty="0">
              <a:ea typeface="Cambria"/>
            </a:endParaRPr>
          </a:p>
          <a:p>
            <a:pPr marL="0" indent="0">
              <a:buNone/>
            </a:pPr>
            <a:r>
              <a:rPr lang="en-US" sz="2800" b="1" dirty="0">
                <a:ea typeface="Cambria"/>
              </a:rPr>
              <a:t> </a:t>
            </a:r>
          </a:p>
          <a:p>
            <a:pPr marL="342900" indent="-342900"/>
            <a:endParaRPr lang="en-US" sz="700" dirty="0">
              <a:ea typeface="Cambria"/>
            </a:endParaRPr>
          </a:p>
          <a:p>
            <a:pPr marL="342900" indent="-342900"/>
            <a:endParaRPr lang="en-US" sz="700" dirty="0">
              <a:ea typeface="Cambria"/>
            </a:endParaRPr>
          </a:p>
          <a:p>
            <a:pPr marL="0" indent="0">
              <a:buNone/>
            </a:pPr>
            <a:endParaRPr lang="en-US" sz="700" dirty="0">
              <a:ea typeface="Cambria"/>
            </a:endParaRPr>
          </a:p>
        </p:txBody>
      </p:sp>
    </p:spTree>
    <p:extLst>
      <p:ext uri="{BB962C8B-B14F-4D97-AF65-F5344CB8AC3E}">
        <p14:creationId xmlns:p14="http://schemas.microsoft.com/office/powerpoint/2010/main" val="416815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C9BC-C9C3-4715-B9CA-C28DF929A6E0}"/>
              </a:ext>
            </a:extLst>
          </p:cNvPr>
          <p:cNvSpPr>
            <a:spLocks noGrp="1"/>
          </p:cNvSpPr>
          <p:nvPr>
            <p:ph type="title"/>
          </p:nvPr>
        </p:nvSpPr>
        <p:spPr>
          <a:xfrm>
            <a:off x="5451642" y="1123837"/>
            <a:ext cx="6451110" cy="1255469"/>
          </a:xfrm>
        </p:spPr>
        <p:txBody>
          <a:bodyPr>
            <a:normAutofit/>
          </a:bodyPr>
          <a:lstStyle/>
          <a:p>
            <a:r>
              <a:rPr lang="en-US" dirty="0"/>
              <a:t>Questions?</a:t>
            </a:r>
          </a:p>
        </p:txBody>
      </p:sp>
      <p:sp>
        <p:nvSpPr>
          <p:cNvPr id="8" name="Content Placeholder 7">
            <a:extLst>
              <a:ext uri="{FF2B5EF4-FFF2-40B4-BE49-F238E27FC236}">
                <a16:creationId xmlns:a16="http://schemas.microsoft.com/office/drawing/2014/main" id="{808D71A2-3E2A-B1BA-9D8E-F7526387B3BB}"/>
              </a:ext>
            </a:extLst>
          </p:cNvPr>
          <p:cNvSpPr>
            <a:spLocks noGrp="1"/>
          </p:cNvSpPr>
          <p:nvPr>
            <p:ph idx="1"/>
          </p:nvPr>
        </p:nvSpPr>
        <p:spPr>
          <a:xfrm>
            <a:off x="5451644" y="2510395"/>
            <a:ext cx="6451109" cy="3274586"/>
          </a:xfrm>
        </p:spPr>
        <p:txBody>
          <a:bodyPr anchor="t">
            <a:normAutofit/>
          </a:bodyPr>
          <a:lstStyle/>
          <a:p>
            <a:pPr marL="0" marR="0" lvl="0" indent="0" defTabSz="914400" rtl="0" eaLnBrk="1" fontAlgn="auto" latinLnBrk="0" hangingPunct="1">
              <a:spcBef>
                <a:spcPts val="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rPr>
              <a:t>Contact Information:</a:t>
            </a:r>
            <a:endParaRPr kumimoji="0" lang="en-US" b="0" i="1"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endParaRPr>
          </a:p>
          <a:p>
            <a:pPr marL="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rPr>
              <a:t>Child Nutrition Program Office: (518)473-8781</a:t>
            </a:r>
            <a:endParaRPr kumimoji="0" lang="en-US" b="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endParaRPr>
          </a:p>
          <a:p>
            <a:pPr marL="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rPr>
              <a:t>CN Representative for questions specific to your SFA</a:t>
            </a:r>
            <a:endParaRPr kumimoji="0" lang="en-US"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endParaRPr>
          </a:p>
          <a:p>
            <a:endParaRPr lang="en-US">
              <a:solidFill>
                <a:srgbClr val="FFFFFF"/>
              </a:solidFill>
            </a:endParaRPr>
          </a:p>
        </p:txBody>
      </p:sp>
      <p:pic>
        <p:nvPicPr>
          <p:cNvPr id="3" name="Picture 2">
            <a:extLst>
              <a:ext uri="{FF2B5EF4-FFF2-40B4-BE49-F238E27FC236}">
                <a16:creationId xmlns:a16="http://schemas.microsoft.com/office/drawing/2014/main" id="{4D7E8336-7708-5ED4-5C85-C9A2A51CF82E}"/>
              </a:ext>
            </a:extLst>
          </p:cNvPr>
          <p:cNvPicPr>
            <a:picLocks noChangeAspect="1"/>
          </p:cNvPicPr>
          <p:nvPr/>
        </p:nvPicPr>
        <p:blipFill>
          <a:blip r:embed="rId3"/>
          <a:stretch>
            <a:fillRect/>
          </a:stretch>
        </p:blipFill>
        <p:spPr>
          <a:xfrm>
            <a:off x="860771" y="2876427"/>
            <a:ext cx="3778286" cy="1095702"/>
          </a:xfrm>
          <a:prstGeom prst="rect">
            <a:avLst/>
          </a:prstGeom>
        </p:spPr>
      </p:pic>
      <p:pic>
        <p:nvPicPr>
          <p:cNvPr id="5" name="Picture 4" descr="A blue and white background with text&#10;&#10;Description automatically generated">
            <a:extLst>
              <a:ext uri="{FF2B5EF4-FFF2-40B4-BE49-F238E27FC236}">
                <a16:creationId xmlns:a16="http://schemas.microsoft.com/office/drawing/2014/main" id="{FBCEA0E8-BA90-F2FC-8F0E-757E74CCB67A}"/>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3413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D855-57C1-E467-64B9-FE7179C27995}"/>
              </a:ext>
            </a:extLst>
          </p:cNvPr>
          <p:cNvSpPr>
            <a:spLocks noGrp="1"/>
          </p:cNvSpPr>
          <p:nvPr>
            <p:ph type="title"/>
          </p:nvPr>
        </p:nvSpPr>
        <p:spPr/>
        <p:txBody>
          <a:bodyPr/>
          <a:lstStyle/>
          <a:p>
            <a:r>
              <a:rPr lang="en-US">
                <a:ea typeface="Cambria"/>
              </a:rPr>
              <a:t>Acronyms</a:t>
            </a:r>
            <a:endParaRPr lang="en-US"/>
          </a:p>
        </p:txBody>
      </p:sp>
      <p:graphicFrame>
        <p:nvGraphicFramePr>
          <p:cNvPr id="5" name="Content Placeholder 2">
            <a:extLst>
              <a:ext uri="{FF2B5EF4-FFF2-40B4-BE49-F238E27FC236}">
                <a16:creationId xmlns:a16="http://schemas.microsoft.com/office/drawing/2014/main" id="{23F6373C-8C14-AB3E-075A-E82C4D6418DF}"/>
              </a:ext>
            </a:extLst>
          </p:cNvPr>
          <p:cNvGraphicFramePr>
            <a:graphicFrameLocks noGrp="1"/>
          </p:cNvGraphicFramePr>
          <p:nvPr>
            <p:ph idx="1"/>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12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8D9B36-75B9-4435-83E6-0A9C81A1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EE22C7-6CFD-409C-817D-FFBE451A8434}"/>
              </a:ext>
            </a:extLst>
          </p:cNvPr>
          <p:cNvSpPr>
            <a:spLocks noGrp="1"/>
          </p:cNvSpPr>
          <p:nvPr>
            <p:ph type="title"/>
          </p:nvPr>
        </p:nvSpPr>
        <p:spPr>
          <a:xfrm>
            <a:off x="1143000" y="609600"/>
            <a:ext cx="9875520" cy="922021"/>
          </a:xfrm>
        </p:spPr>
        <p:txBody>
          <a:bodyPr>
            <a:normAutofit/>
          </a:bodyPr>
          <a:lstStyle/>
          <a:p>
            <a:r>
              <a:rPr lang="en-US" dirty="0"/>
              <a:t>Why Participate in CEP?</a:t>
            </a:r>
          </a:p>
        </p:txBody>
      </p:sp>
      <p:graphicFrame>
        <p:nvGraphicFramePr>
          <p:cNvPr id="11" name="Content Placeholder 3">
            <a:extLst>
              <a:ext uri="{FF2B5EF4-FFF2-40B4-BE49-F238E27FC236}">
                <a16:creationId xmlns:a16="http://schemas.microsoft.com/office/drawing/2014/main" id="{98D88754-169A-F430-85A5-73709F869AB4}"/>
              </a:ext>
            </a:extLst>
          </p:cNvPr>
          <p:cNvGraphicFramePr>
            <a:graphicFrameLocks noGrp="1"/>
          </p:cNvGraphicFramePr>
          <p:nvPr>
            <p:ph idx="1"/>
            <p:extLst>
              <p:ext uri="{D42A27DB-BD31-4B8C-83A1-F6EECF244321}">
                <p14:modId xmlns:p14="http://schemas.microsoft.com/office/powerpoint/2010/main" val="2758812230"/>
              </p:ext>
            </p:extLst>
          </p:nvPr>
        </p:nvGraphicFramePr>
        <p:xfrm>
          <a:off x="1143000" y="1531621"/>
          <a:ext cx="9872871" cy="4896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63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Text Placeholder 4">
            <a:extLst>
              <a:ext uri="{FF2B5EF4-FFF2-40B4-BE49-F238E27FC236}">
                <a16:creationId xmlns:a16="http://schemas.microsoft.com/office/drawing/2014/main" id="{ACF050CA-B2FF-0A85-B623-830F3314E808}"/>
              </a:ext>
            </a:extLst>
          </p:cNvPr>
          <p:cNvGraphicFramePr>
            <a:graphicFrameLocks noGrp="1"/>
          </p:cNvGraphicFramePr>
          <p:nvPr>
            <p:ph type="pic" idx="1"/>
            <p:extLst>
              <p:ext uri="{D42A27DB-BD31-4B8C-83A1-F6EECF244321}">
                <p14:modId xmlns:p14="http://schemas.microsoft.com/office/powerpoint/2010/main" val="2712261100"/>
              </p:ext>
            </p:extLst>
          </p:nvPr>
        </p:nvGraphicFramePr>
        <p:xfrm>
          <a:off x="373282" y="1649685"/>
          <a:ext cx="6099175" cy="3254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m3d="http://schemas.microsoft.com/office/drawing/2017/model3d" Requires="am3d">
          <p:graphicFrame>
            <p:nvGraphicFramePr>
              <p:cNvPr id="5" name="3D Model 4" descr="Dark Gray Plus sign">
                <a:extLst>
                  <a:ext uri="{FF2B5EF4-FFF2-40B4-BE49-F238E27FC236}">
                    <a16:creationId xmlns:a16="http://schemas.microsoft.com/office/drawing/2014/main" id="{0D6446B8-F110-8B6B-2B61-BBB7322DA6A3}"/>
                  </a:ext>
                </a:extLst>
              </p:cNvPr>
              <p:cNvGraphicFramePr/>
              <p:nvPr/>
            </p:nvGraphicFramePr>
            <p:xfrm>
              <a:off x="3131923" y="3131531"/>
              <a:ext cx="581892" cy="755072"/>
            </p:xfrm>
            <a:graphic>
              <a:graphicData uri="http://schemas.microsoft.com/office/drawing/2017/model3d">
                <am3d:model3d r:embed="rId8">
                  <am3d:spPr>
                    <a:xfrm>
                      <a:off x="0" y="0"/>
                      <a:ext cx="581892" cy="755072"/>
                    </a:xfrm>
                    <a:prstGeom prst="rect">
                      <a:avLst/>
                    </a:prstGeom>
                  </am3d:spPr>
                  <am3d:camera>
                    <am3d:pos x="0" y="0" z="66594550"/>
                    <am3d:up dx="0" dy="36000000" dz="0"/>
                    <am3d:lookAt x="0" y="0" z="0"/>
                    <am3d:perspective fov="2700000"/>
                  </am3d:camera>
                  <am3d:trans>
                    <am3d:meterPerModelUnit n="3021293" d="1000000"/>
                    <am3d:preTrans dx="39466" dy="-17999980" dz="144"/>
                    <am3d:scale>
                      <am3d:sx n="1000000" d="1000000"/>
                      <am3d:sy n="1000000" d="1000000"/>
                      <am3d:sz n="1000000" d="1000000"/>
                    </am3d:scale>
                    <am3d:rot/>
                    <am3d:postTrans dx="0" dy="0" dz="0"/>
                  </am3d:trans>
                  <am3d:raster rName="Office3DRenderer" rVer="16.0.8326">
                    <am3d:blip r:embed="rId9"/>
                  </am3d:raster>
                  <am3d:objViewport viewportSz="87551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Dark Gray Plus sign">
                <a:extLst>
                  <a:ext uri="{FF2B5EF4-FFF2-40B4-BE49-F238E27FC236}">
                    <a16:creationId xmlns:a16="http://schemas.microsoft.com/office/drawing/2014/main" id="{0D6446B8-F110-8B6B-2B61-BBB7322DA6A3}"/>
                  </a:ext>
                </a:extLst>
              </p:cNvPr>
              <p:cNvPicPr>
                <a:picLocks noGrp="1" noRot="1" noChangeAspect="1" noMove="1" noResize="1" noEditPoints="1" noAdjustHandles="1" noChangeArrowheads="1" noChangeShapeType="1" noCrop="1"/>
              </p:cNvPicPr>
              <p:nvPr/>
            </p:nvPicPr>
            <p:blipFill>
              <a:blip r:embed="rId9"/>
              <a:stretch>
                <a:fillRect/>
              </a:stretch>
            </p:blipFill>
            <p:spPr>
              <a:xfrm>
                <a:off x="3131923" y="3131531"/>
                <a:ext cx="581892" cy="75507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descr="Dark Gray Minus sign">
                <a:extLst>
                  <a:ext uri="{FF2B5EF4-FFF2-40B4-BE49-F238E27FC236}">
                    <a16:creationId xmlns:a16="http://schemas.microsoft.com/office/drawing/2014/main" id="{7FD75019-383B-D65B-AA59-7161F2E1C058}"/>
                  </a:ext>
                </a:extLst>
              </p:cNvPr>
              <p:cNvGraphicFramePr>
                <a:graphicFrameLocks noChangeAspect="1"/>
              </p:cNvGraphicFramePr>
              <p:nvPr/>
            </p:nvGraphicFramePr>
            <p:xfrm>
              <a:off x="-606658" y="5088717"/>
              <a:ext cx="8263054" cy="537063"/>
            </p:xfrm>
            <a:graphic>
              <a:graphicData uri="http://schemas.microsoft.com/office/drawing/2017/model3d">
                <am3d:model3d r:embed="rId10">
                  <am3d:spPr>
                    <a:xfrm>
                      <a:off x="0" y="0"/>
                      <a:ext cx="8263054" cy="537063"/>
                    </a:xfrm>
                    <a:prstGeom prst="rect">
                      <a:avLst/>
                    </a:prstGeom>
                  </am3d:spPr>
                  <am3d:camera>
                    <am3d:pos x="0" y="0" z="49021875"/>
                    <am3d:up dx="0" dy="36000000" dz="0"/>
                    <am3d:lookAt x="0" y="0" z="0"/>
                    <am3d:perspective fov="2700000"/>
                  </am3d:camera>
                  <am3d:trans>
                    <am3d:meterPerModelUnit n="4685389" d="1000000"/>
                    <am3d:preTrans dx="-2441" dy="-23614363" dz="0"/>
                    <am3d:scale>
                      <am3d:sx n="1000000" d="1000000"/>
                      <am3d:sy n="1000000" d="1000000"/>
                      <am3d:sz n="1000000" d="1000000"/>
                    </am3d:scale>
                    <am3d:rot ax="16200000"/>
                    <am3d:postTrans dx="0" dy="0" dz="0"/>
                  </am3d:trans>
                  <am3d:raster rName="Office3DRenderer" rVer="16.0.8326">
                    <am3d:blip r:embed="rId11"/>
                  </am3d:raster>
                  <am3d:objViewport viewportSz="52828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Dark Gray Minus sign">
                <a:extLst>
                  <a:ext uri="{FF2B5EF4-FFF2-40B4-BE49-F238E27FC236}">
                    <a16:creationId xmlns:a16="http://schemas.microsoft.com/office/drawing/2014/main" id="{7FD75019-383B-D65B-AA59-7161F2E1C058}"/>
                  </a:ext>
                </a:extLst>
              </p:cNvPr>
              <p:cNvPicPr>
                <a:picLocks noGrp="1" noRot="1" noChangeAspect="1" noMove="1" noResize="1" noEditPoints="1" noAdjustHandles="1" noChangeArrowheads="1" noChangeShapeType="1" noCrop="1"/>
              </p:cNvPicPr>
              <p:nvPr/>
            </p:nvPicPr>
            <p:blipFill>
              <a:blip r:embed="rId11"/>
              <a:stretch>
                <a:fillRect/>
              </a:stretch>
            </p:blipFill>
            <p:spPr>
              <a:xfrm>
                <a:off x="-606658" y="5088717"/>
                <a:ext cx="8263054" cy="537063"/>
              </a:xfrm>
              <a:prstGeom prst="rect">
                <a:avLst/>
              </a:prstGeom>
            </p:spPr>
          </p:pic>
        </mc:Fallback>
      </mc:AlternateContent>
      <p:sp>
        <p:nvSpPr>
          <p:cNvPr id="8" name="TextBox 7">
            <a:extLst>
              <a:ext uri="{FF2B5EF4-FFF2-40B4-BE49-F238E27FC236}">
                <a16:creationId xmlns:a16="http://schemas.microsoft.com/office/drawing/2014/main" id="{808E5219-98C9-1B31-CD45-6110F202E399}"/>
              </a:ext>
            </a:extLst>
          </p:cNvPr>
          <p:cNvSpPr txBox="1"/>
          <p:nvPr/>
        </p:nvSpPr>
        <p:spPr>
          <a:xfrm>
            <a:off x="373281" y="1184508"/>
            <a:ext cx="6099176" cy="584775"/>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panose="02040604050505020304" pitchFamily="18" charset="0"/>
              </a:rPr>
              <a:t>Identified Students </a:t>
            </a:r>
          </a:p>
        </p:txBody>
      </p:sp>
      <p:sp>
        <p:nvSpPr>
          <p:cNvPr id="12" name="TextBox 11">
            <a:extLst>
              <a:ext uri="{FF2B5EF4-FFF2-40B4-BE49-F238E27FC236}">
                <a16:creationId xmlns:a16="http://schemas.microsoft.com/office/drawing/2014/main" id="{790AAAD6-02C8-0EAA-6AAD-209CECD2DD96}"/>
              </a:ext>
            </a:extLst>
          </p:cNvPr>
          <p:cNvSpPr txBox="1"/>
          <p:nvPr/>
        </p:nvSpPr>
        <p:spPr>
          <a:xfrm>
            <a:off x="807466" y="308361"/>
            <a:ext cx="10758744"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orbel" panose="020B0503020204020204"/>
                <a:ea typeface="Cambria"/>
                <a:cs typeface="+mn-cs"/>
              </a:rPr>
              <a:t>Federal Expansion of CEP</a:t>
            </a:r>
            <a:r>
              <a:rPr kumimoji="0" lang="en-US" sz="4000" b="0" i="0" u="none" strike="noStrike" kern="1200" cap="none" spc="0" normalizeH="0" baseline="0" noProof="0" dirty="0">
                <a:ln>
                  <a:noFill/>
                </a:ln>
                <a:solidFill>
                  <a:prstClr val="black"/>
                </a:solidFill>
                <a:effectLst/>
                <a:uLnTx/>
                <a:uFillTx/>
                <a:latin typeface="Corbel" panose="020B0503020204020204"/>
                <a:ea typeface="Cambria"/>
                <a:cs typeface="+mn-cs"/>
              </a:rPr>
              <a:t>: </a:t>
            </a:r>
            <a:r>
              <a:rPr kumimoji="0" lang="en-US" sz="4000" b="1" i="0" u="none" strike="noStrike" kern="1200" cap="none" spc="0" normalizeH="0" baseline="0" noProof="0" dirty="0">
                <a:ln>
                  <a:noFill/>
                </a:ln>
                <a:solidFill>
                  <a:prstClr val="black"/>
                </a:solidFill>
                <a:effectLst/>
                <a:uLnTx/>
                <a:uFillTx/>
                <a:latin typeface="Corbel" panose="020B0503020204020204"/>
                <a:ea typeface="Cambria"/>
                <a:cs typeface="+mn-cs"/>
              </a:rPr>
              <a:t>Minimum </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ISP: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a:t>
            </a:r>
            <a:endParaRPr kumimoji="0" lang="en-US" sz="4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CFB3231E-989F-F97A-0A8A-3D72EF993BCE}"/>
              </a:ext>
            </a:extLst>
          </p:cNvPr>
          <p:cNvSpPr txBox="1"/>
          <p:nvPr/>
        </p:nvSpPr>
        <p:spPr>
          <a:xfrm>
            <a:off x="1210236" y="5810381"/>
            <a:ext cx="4666130" cy="584775"/>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panose="02040604050505020304" pitchFamily="18" charset="0"/>
              </a:rPr>
              <a:t>Enrollment</a:t>
            </a:r>
          </a:p>
        </p:txBody>
      </p:sp>
      <p:sp>
        <p:nvSpPr>
          <p:cNvPr id="14" name="Rectangle 13">
            <a:extLst>
              <a:ext uri="{FF2B5EF4-FFF2-40B4-BE49-F238E27FC236}">
                <a16:creationId xmlns:a16="http://schemas.microsoft.com/office/drawing/2014/main" id="{C8453AE1-EBAE-B966-808D-BF45A5A86EC4}"/>
              </a:ext>
            </a:extLst>
          </p:cNvPr>
          <p:cNvSpPr/>
          <p:nvPr/>
        </p:nvSpPr>
        <p:spPr>
          <a:xfrm>
            <a:off x="6186838" y="4333648"/>
            <a:ext cx="856325" cy="1862048"/>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x</a:t>
            </a:r>
          </a:p>
        </p:txBody>
      </p:sp>
      <p:sp>
        <p:nvSpPr>
          <p:cNvPr id="15" name="Rectangle 14">
            <a:extLst>
              <a:ext uri="{FF2B5EF4-FFF2-40B4-BE49-F238E27FC236}">
                <a16:creationId xmlns:a16="http://schemas.microsoft.com/office/drawing/2014/main" id="{3C80D7F6-30F0-E01F-4971-F8B07160B472}"/>
              </a:ext>
            </a:extLst>
          </p:cNvPr>
          <p:cNvSpPr/>
          <p:nvPr/>
        </p:nvSpPr>
        <p:spPr>
          <a:xfrm>
            <a:off x="6875683" y="4479842"/>
            <a:ext cx="2002472" cy="156966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100</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BCA48FF1-9301-89C0-67F8-5DC575E94061}"/>
              </a:ext>
            </a:extLst>
          </p:cNvPr>
          <p:cNvSpPr/>
          <p:nvPr/>
        </p:nvSpPr>
        <p:spPr>
          <a:xfrm>
            <a:off x="8753233" y="4479842"/>
            <a:ext cx="835486" cy="161582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a:t>
            </a:r>
          </a:p>
        </p:txBody>
      </p:sp>
      <p:sp>
        <p:nvSpPr>
          <p:cNvPr id="17" name="Rectangle 16">
            <a:extLst>
              <a:ext uri="{FF2B5EF4-FFF2-40B4-BE49-F238E27FC236}">
                <a16:creationId xmlns:a16="http://schemas.microsoft.com/office/drawing/2014/main" id="{6DE6B9D8-85A9-0FDB-5AEE-2034DD5B0714}"/>
              </a:ext>
            </a:extLst>
          </p:cNvPr>
          <p:cNvSpPr/>
          <p:nvPr/>
        </p:nvSpPr>
        <p:spPr>
          <a:xfrm>
            <a:off x="9003077" y="4410592"/>
            <a:ext cx="3242625" cy="230832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srgbClr val="629DD1"/>
                </a:solidFill>
                <a:effectLst>
                  <a:outerShdw blurRad="38100" dist="19050" dir="2700000" algn="tl" rotWithShape="0">
                    <a:prstClr val="black">
                      <a:alpha val="40000"/>
                    </a:prstClr>
                  </a:outerShdw>
                </a:effectLst>
                <a:uLnTx/>
                <a:uFillTx/>
                <a:latin typeface="Corbel" panose="020B0503020204020204"/>
                <a:ea typeface="+mn-ea"/>
                <a:cs typeface="+mn-cs"/>
              </a:rPr>
              <a:t>Identified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srgbClr val="629DD1"/>
                </a:solidFill>
                <a:effectLst>
                  <a:outerShdw blurRad="38100" dist="19050" dir="2700000" algn="tl" rotWithShape="0">
                    <a:prstClr val="black">
                      <a:alpha val="40000"/>
                    </a:prstClr>
                  </a:outerShdw>
                </a:effectLst>
                <a:uLnTx/>
                <a:uFillTx/>
                <a:latin typeface="Corbel" panose="020B0503020204020204"/>
                <a:ea typeface="+mn-ea"/>
                <a:cs typeface="+mn-cs"/>
              </a:rPr>
              <a:t>Student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srgbClr val="629DD1"/>
                </a:solidFill>
                <a:effectLst>
                  <a:outerShdw blurRad="38100" dist="19050" dir="2700000" algn="tl" rotWithShape="0">
                    <a:prstClr val="black">
                      <a:alpha val="40000"/>
                    </a:prstClr>
                  </a:outerShdw>
                </a:effectLst>
                <a:uLnTx/>
                <a:uFillTx/>
                <a:latin typeface="Corbel" panose="020B0503020204020204"/>
                <a:ea typeface="+mn-ea"/>
                <a:cs typeface="+mn-cs"/>
              </a:rPr>
              <a:t>Percentage</a:t>
            </a:r>
          </a:p>
        </p:txBody>
      </p:sp>
      <p:pic>
        <p:nvPicPr>
          <p:cNvPr id="3" name="Picture 2">
            <a:extLst>
              <a:ext uri="{FF2B5EF4-FFF2-40B4-BE49-F238E27FC236}">
                <a16:creationId xmlns:a16="http://schemas.microsoft.com/office/drawing/2014/main" id="{9C063374-5FE2-D9E0-DA52-B5A8F9338B08}"/>
              </a:ext>
            </a:extLst>
          </p:cNvPr>
          <p:cNvPicPr>
            <a:picLocks noChangeAspect="1"/>
          </p:cNvPicPr>
          <p:nvPr/>
        </p:nvPicPr>
        <p:blipFill>
          <a:blip r:embed="rId12"/>
          <a:stretch>
            <a:fillRect/>
          </a:stretch>
        </p:blipFill>
        <p:spPr>
          <a:xfrm>
            <a:off x="7168085" y="1671167"/>
            <a:ext cx="4214813" cy="2739425"/>
          </a:xfrm>
          <a:prstGeom prst="rect">
            <a:avLst/>
          </a:prstGeom>
        </p:spPr>
      </p:pic>
    </p:spTree>
    <p:extLst>
      <p:ext uri="{BB962C8B-B14F-4D97-AF65-F5344CB8AC3E}">
        <p14:creationId xmlns:p14="http://schemas.microsoft.com/office/powerpoint/2010/main" val="428073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88A6FA-371A-4B4C-E6A3-121972CAC282}"/>
              </a:ext>
            </a:extLst>
          </p:cNvPr>
          <p:cNvSpPr>
            <a:spLocks noGrp="1"/>
          </p:cNvSpPr>
          <p:nvPr>
            <p:ph type="ctrTitle"/>
          </p:nvPr>
        </p:nvSpPr>
        <p:spPr>
          <a:xfrm>
            <a:off x="792479" y="5024633"/>
            <a:ext cx="11125200" cy="914400"/>
          </a:xfrm>
        </p:spPr>
        <p:txBody>
          <a:bodyPr/>
          <a:lstStyle/>
          <a:p>
            <a:r>
              <a:rPr lang="en-US" dirty="0"/>
              <a:t>CEP Reimbursement</a:t>
            </a:r>
          </a:p>
        </p:txBody>
      </p:sp>
      <p:sp>
        <p:nvSpPr>
          <p:cNvPr id="10" name="Picture Placeholder 9">
            <a:extLst>
              <a:ext uri="{FF2B5EF4-FFF2-40B4-BE49-F238E27FC236}">
                <a16:creationId xmlns:a16="http://schemas.microsoft.com/office/drawing/2014/main" id="{48EBFE47-75F4-F2E7-F7E7-1E761909B475}"/>
              </a:ext>
            </a:extLst>
          </p:cNvPr>
          <p:cNvSpPr>
            <a:spLocks noGrp="1"/>
          </p:cNvSpPr>
          <p:nvPr>
            <p:ph type="pic" idx="10"/>
          </p:nvPr>
        </p:nvSpPr>
        <p:spPr/>
      </p:sp>
      <p:sp>
        <p:nvSpPr>
          <p:cNvPr id="11" name="Picture Placeholder 10">
            <a:extLst>
              <a:ext uri="{FF2B5EF4-FFF2-40B4-BE49-F238E27FC236}">
                <a16:creationId xmlns:a16="http://schemas.microsoft.com/office/drawing/2014/main" id="{0916F9AB-8807-0A91-E9D7-CF41C80E16A7}"/>
              </a:ext>
            </a:extLst>
          </p:cNvPr>
          <p:cNvSpPr>
            <a:spLocks noGrp="1"/>
          </p:cNvSpPr>
          <p:nvPr>
            <p:ph type="pic" idx="11"/>
          </p:nvPr>
        </p:nvSpPr>
        <p:spPr/>
      </p:sp>
      <p:sp>
        <p:nvSpPr>
          <p:cNvPr id="12" name="Picture Placeholder 11">
            <a:extLst>
              <a:ext uri="{FF2B5EF4-FFF2-40B4-BE49-F238E27FC236}">
                <a16:creationId xmlns:a16="http://schemas.microsoft.com/office/drawing/2014/main" id="{6980965A-C45D-718B-0422-204A73B36BB4}"/>
              </a:ext>
            </a:extLst>
          </p:cNvPr>
          <p:cNvSpPr>
            <a:spLocks noGrp="1"/>
          </p:cNvSpPr>
          <p:nvPr>
            <p:ph type="pic" idx="12"/>
          </p:nvPr>
        </p:nvSpPr>
        <p:spPr/>
      </p:sp>
      <p:sp>
        <p:nvSpPr>
          <p:cNvPr id="7" name="Content Placeholder 6">
            <a:extLst>
              <a:ext uri="{FF2B5EF4-FFF2-40B4-BE49-F238E27FC236}">
                <a16:creationId xmlns:a16="http://schemas.microsoft.com/office/drawing/2014/main" id="{5451CB45-FFAA-2C9B-9275-64CB71460D56}"/>
              </a:ext>
            </a:extLst>
          </p:cNvPr>
          <p:cNvSpPr>
            <a:spLocks noGrp="1"/>
          </p:cNvSpPr>
          <p:nvPr>
            <p:ph sz="half" idx="4294967295"/>
          </p:nvPr>
        </p:nvSpPr>
        <p:spPr>
          <a:xfrm>
            <a:off x="0" y="0"/>
            <a:ext cx="4053838" cy="4834215"/>
          </a:xfrm>
          <a:solidFill>
            <a:schemeClr val="tx2">
              <a:lumMod val="20000"/>
              <a:lumOff val="80000"/>
            </a:schemeClr>
          </a:solidFill>
        </p:spPr>
        <p:txBody>
          <a:bodyPr>
            <a:normAutofit/>
          </a:bodyPr>
          <a:lstStyle/>
          <a:p>
            <a:pPr marL="0" indent="0" algn="ctr">
              <a:spcBef>
                <a:spcPts val="0"/>
              </a:spcBef>
              <a:buNone/>
            </a:pPr>
            <a:endParaRPr lang="en-US" sz="2400" b="1" dirty="0">
              <a:latin typeface="Open Sans" panose="020B0606030504020204" pitchFamily="34" charset="0"/>
              <a:cs typeface="Times New Roman" panose="02020603050405020304" pitchFamily="18" charset="0"/>
            </a:endParaRPr>
          </a:p>
          <a:p>
            <a:pPr marL="0" indent="0" algn="ctr">
              <a:spcBef>
                <a:spcPts val="0"/>
              </a:spcBef>
              <a:buNone/>
            </a:pPr>
            <a:r>
              <a:rPr lang="en-US" sz="2400" b="1" dirty="0">
                <a:latin typeface="Open Sans" panose="020B0606030504020204" pitchFamily="34" charset="0"/>
                <a:cs typeface="Times New Roman" panose="02020603050405020304" pitchFamily="18" charset="0"/>
              </a:rPr>
              <a:t>Federal</a:t>
            </a:r>
          </a:p>
          <a:p>
            <a:pPr marL="0" indent="0" algn="ctr">
              <a:spcBef>
                <a:spcPts val="0"/>
              </a:spcBef>
              <a:buNone/>
            </a:pPr>
            <a:endParaRPr lang="en-US" sz="2400" dirty="0">
              <a:latin typeface="Open Sans" panose="020B0606030504020204" pitchFamily="34" charset="0"/>
              <a:cs typeface="Times New Roman" panose="02020603050405020304" pitchFamily="18" charset="0"/>
            </a:endParaRPr>
          </a:p>
          <a:p>
            <a:pPr marL="0" indent="0" algn="ctr">
              <a:spcBef>
                <a:spcPts val="0"/>
              </a:spcBef>
              <a:buNone/>
            </a:pPr>
            <a:r>
              <a:rPr lang="en-US" sz="2400" dirty="0">
                <a:latin typeface="Open Sans" panose="020B0606030504020204" pitchFamily="34" charset="0"/>
                <a:cs typeface="Times New Roman" panose="02020603050405020304" pitchFamily="18" charset="0"/>
              </a:rPr>
              <a:t>% of meals reimbursed at federal </a:t>
            </a:r>
            <a:r>
              <a:rPr lang="en-US" sz="2400" b="1" dirty="0">
                <a:latin typeface="Open Sans" panose="020B0606030504020204" pitchFamily="34" charset="0"/>
                <a:cs typeface="Times New Roman" panose="02020603050405020304" pitchFamily="18" charset="0"/>
              </a:rPr>
              <a:t>free</a:t>
            </a:r>
            <a:r>
              <a:rPr lang="en-US" sz="2400" dirty="0">
                <a:latin typeface="Open Sans" panose="020B0606030504020204" pitchFamily="34" charset="0"/>
                <a:cs typeface="Times New Roman" panose="02020603050405020304" pitchFamily="18" charset="0"/>
              </a:rPr>
              <a:t> rate =</a:t>
            </a:r>
          </a:p>
          <a:p>
            <a:pPr marL="0" indent="0" algn="ctr">
              <a:spcBef>
                <a:spcPts val="0"/>
              </a:spcBef>
              <a:buNone/>
            </a:pPr>
            <a:endParaRPr lang="en-US" sz="1200" dirty="0">
              <a:latin typeface="Open Sans" panose="020B0606030504020204" pitchFamily="34" charset="0"/>
              <a:cs typeface="Times New Roman" panose="02020603050405020304" pitchFamily="18" charset="0"/>
            </a:endParaRPr>
          </a:p>
          <a:p>
            <a:pPr marL="0" indent="0" algn="ctr">
              <a:spcBef>
                <a:spcPts val="0"/>
              </a:spcBef>
              <a:buNone/>
            </a:pPr>
            <a:r>
              <a:rPr lang="en-US" sz="2400" dirty="0">
                <a:latin typeface="Open Sans" panose="020B0606030504020204" pitchFamily="34" charset="0"/>
                <a:cs typeface="Times New Roman" panose="02020603050405020304" pitchFamily="18" charset="0"/>
              </a:rPr>
              <a:t>ISP x 1.6</a:t>
            </a:r>
          </a:p>
          <a:p>
            <a:pPr marL="0" indent="0">
              <a:spcBef>
                <a:spcPts val="0"/>
              </a:spcBef>
              <a:buFont typeface="Corbel" pitchFamily="34" charset="0"/>
              <a:buNone/>
            </a:pPr>
            <a:endParaRPr lang="en-US" sz="2400" dirty="0">
              <a:latin typeface="Open Sans" panose="020B0606030504020204" pitchFamily="34" charset="0"/>
              <a:cs typeface="Times New Roman" panose="02020603050405020304" pitchFamily="18" charset="0"/>
            </a:endParaRPr>
          </a:p>
          <a:p>
            <a:pPr marL="0" lvl="1" indent="0" algn="ctr">
              <a:spcBef>
                <a:spcPts val="0"/>
              </a:spcBef>
              <a:buNone/>
            </a:pPr>
            <a:r>
              <a:rPr lang="en-US" sz="2400" dirty="0">
                <a:latin typeface="Open Sans" panose="020B0606030504020204" pitchFamily="34" charset="0"/>
                <a:cs typeface="Times New Roman" panose="02020603050405020304" pitchFamily="18" charset="0"/>
              </a:rPr>
              <a:t>% of meals reimbursed at federal </a:t>
            </a:r>
            <a:r>
              <a:rPr lang="en-US" sz="2400" b="1" dirty="0">
                <a:latin typeface="Open Sans" panose="020B0606030504020204" pitchFamily="34" charset="0"/>
                <a:cs typeface="Times New Roman" panose="02020603050405020304" pitchFamily="18" charset="0"/>
              </a:rPr>
              <a:t>paid</a:t>
            </a:r>
            <a:r>
              <a:rPr lang="en-US" sz="2400" dirty="0">
                <a:latin typeface="Open Sans" panose="020B0606030504020204" pitchFamily="34" charset="0"/>
                <a:cs typeface="Times New Roman" panose="02020603050405020304" pitchFamily="18" charset="0"/>
              </a:rPr>
              <a:t> rate =</a:t>
            </a:r>
          </a:p>
          <a:p>
            <a:pPr marL="0" lvl="1" indent="0" algn="ctr">
              <a:spcBef>
                <a:spcPts val="0"/>
              </a:spcBef>
              <a:buNone/>
            </a:pPr>
            <a:r>
              <a:rPr lang="en-US" sz="2400" dirty="0">
                <a:latin typeface="Open Sans" panose="020B0606030504020204" pitchFamily="34" charset="0"/>
                <a:cs typeface="Times New Roman" panose="02020603050405020304" pitchFamily="18" charset="0"/>
              </a:rPr>
              <a:t>100 – (ISP x 1.6)</a:t>
            </a:r>
          </a:p>
        </p:txBody>
      </p:sp>
      <p:sp>
        <p:nvSpPr>
          <p:cNvPr id="8" name="Text Placeholder 7">
            <a:extLst>
              <a:ext uri="{FF2B5EF4-FFF2-40B4-BE49-F238E27FC236}">
                <a16:creationId xmlns:a16="http://schemas.microsoft.com/office/drawing/2014/main" id="{1ED3C772-ADA0-95EC-4609-A77A733D6DA7}"/>
              </a:ext>
            </a:extLst>
          </p:cNvPr>
          <p:cNvSpPr>
            <a:spLocks noGrp="1"/>
          </p:cNvSpPr>
          <p:nvPr>
            <p:ph type="body" sz="quarter" idx="4294967295"/>
          </p:nvPr>
        </p:nvSpPr>
        <p:spPr>
          <a:xfrm>
            <a:off x="8138160" y="-1"/>
            <a:ext cx="4053840" cy="4834217"/>
          </a:xfrm>
          <a:solidFill>
            <a:schemeClr val="accent6">
              <a:lumMod val="20000"/>
              <a:lumOff val="80000"/>
            </a:schemeClr>
          </a:solidFill>
        </p:spPr>
        <p:txBody>
          <a:bodyPr/>
          <a:lstStyle/>
          <a:p>
            <a:pPr marL="0" indent="0" algn="ctr">
              <a:spcBef>
                <a:spcPts val="0"/>
              </a:spcBef>
              <a:buNone/>
            </a:pPr>
            <a:endParaRPr lang="en-US" sz="2400" b="1" dirty="0">
              <a:latin typeface="Open Sans" panose="020B0606030504020204" pitchFamily="34" charset="0"/>
              <a:cs typeface="Times New Roman" panose="02020603050405020304" pitchFamily="18" charset="0"/>
            </a:endParaRPr>
          </a:p>
          <a:p>
            <a:pPr marL="0" indent="0" algn="ctr">
              <a:spcBef>
                <a:spcPts val="0"/>
              </a:spcBef>
              <a:buNone/>
            </a:pPr>
            <a:r>
              <a:rPr lang="en-US" sz="2400" b="1" dirty="0">
                <a:latin typeface="Open Sans" panose="020B0606030504020204" pitchFamily="34" charset="0"/>
                <a:cs typeface="Times New Roman" panose="02020603050405020304" pitchFamily="18" charset="0"/>
              </a:rPr>
              <a:t>Local</a:t>
            </a:r>
          </a:p>
          <a:p>
            <a:pPr marL="0" indent="0" algn="ctr">
              <a:spcBef>
                <a:spcPts val="0"/>
              </a:spcBef>
              <a:buNone/>
            </a:pPr>
            <a:endParaRPr lang="en-US" sz="2400" b="1" dirty="0">
              <a:latin typeface="Open Sans" panose="020B0606030504020204" pitchFamily="34" charset="0"/>
              <a:cs typeface="Times New Roman" panose="02020603050405020304" pitchFamily="18" charset="0"/>
            </a:endParaRPr>
          </a:p>
          <a:p>
            <a:pPr marL="0" indent="0" algn="ctr">
              <a:spcBef>
                <a:spcPts val="0"/>
              </a:spcBef>
              <a:buNone/>
            </a:pPr>
            <a:r>
              <a:rPr lang="en-US" sz="2400" dirty="0">
                <a:latin typeface="Open Sans" panose="020B0606030504020204" pitchFamily="34" charset="0"/>
                <a:cs typeface="Times New Roman" panose="02020603050405020304" pitchFamily="18" charset="0"/>
              </a:rPr>
              <a:t>any</a:t>
            </a:r>
          </a:p>
          <a:p>
            <a:pPr marL="0" indent="0" algn="ctr">
              <a:spcBef>
                <a:spcPts val="0"/>
              </a:spcBef>
              <a:buNone/>
            </a:pPr>
            <a:r>
              <a:rPr lang="en-US" sz="2400" dirty="0">
                <a:latin typeface="Open Sans" panose="020B0606030504020204" pitchFamily="34" charset="0"/>
                <a:cs typeface="Times New Roman" panose="02020603050405020304" pitchFamily="18" charset="0"/>
              </a:rPr>
              <a:t>remaining</a:t>
            </a:r>
          </a:p>
          <a:p>
            <a:pPr marL="0" indent="0" algn="ctr">
              <a:spcBef>
                <a:spcPts val="0"/>
              </a:spcBef>
              <a:buNone/>
            </a:pPr>
            <a:r>
              <a:rPr lang="en-US" sz="2400" dirty="0">
                <a:latin typeface="Open Sans" panose="020B0606030504020204" pitchFamily="34" charset="0"/>
                <a:cs typeface="Times New Roman" panose="02020603050405020304" pitchFamily="18" charset="0"/>
              </a:rPr>
              <a:t> costs</a:t>
            </a:r>
          </a:p>
          <a:p>
            <a:pPr marL="0" indent="0" algn="ctr">
              <a:spcBef>
                <a:spcPts val="0"/>
              </a:spcBef>
              <a:buNone/>
            </a:pPr>
            <a:endParaRPr lang="en-US" sz="2400" b="1" dirty="0">
              <a:latin typeface="Open Sans" panose="020B0606030504020204" pitchFamily="34" charset="0"/>
              <a:cs typeface="Times New Roman" panose="02020603050405020304" pitchFamily="18" charset="0"/>
            </a:endParaRPr>
          </a:p>
          <a:p>
            <a:pPr marL="0" indent="0" algn="ctr">
              <a:spcBef>
                <a:spcPts val="0"/>
              </a:spcBef>
              <a:buNone/>
            </a:pPr>
            <a:endParaRPr lang="en-US" sz="2400" b="1" dirty="0">
              <a:latin typeface="Open Sans" panose="020B0606030504020204" pitchFamily="34"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32E89FB9-2CA5-AFBD-E856-239B85C0FD59}"/>
              </a:ext>
            </a:extLst>
          </p:cNvPr>
          <p:cNvSpPr>
            <a:spLocks noGrp="1"/>
          </p:cNvSpPr>
          <p:nvPr>
            <p:ph sz="quarter" idx="4294967295"/>
          </p:nvPr>
        </p:nvSpPr>
        <p:spPr>
          <a:xfrm>
            <a:off x="4053838" y="0"/>
            <a:ext cx="4114801" cy="4849827"/>
          </a:xfrm>
          <a:solidFill>
            <a:schemeClr val="accent3">
              <a:lumMod val="20000"/>
              <a:lumOff val="80000"/>
            </a:schemeClr>
          </a:solidFill>
        </p:spPr>
        <p:txBody>
          <a:bodyPr>
            <a:normAutofit/>
          </a:bodyPr>
          <a:lstStyle/>
          <a:p>
            <a:pPr marL="0" indent="0" algn="ctr">
              <a:spcBef>
                <a:spcPts val="0"/>
              </a:spcBef>
              <a:buNone/>
            </a:pPr>
            <a:endParaRPr lang="en-US" sz="2400" b="1" dirty="0">
              <a:effectLst/>
              <a:latin typeface="Open Sans" panose="020B0606030504020204" pitchFamily="34" charset="0"/>
              <a:ea typeface="Calibri" panose="020F0502020204030204" pitchFamily="34" charset="0"/>
              <a:cs typeface="Times New Roman" panose="02020603050405020304" pitchFamily="18" charset="0"/>
            </a:endParaRPr>
          </a:p>
          <a:p>
            <a:pPr marL="0" indent="0" algn="ctr">
              <a:spcBef>
                <a:spcPts val="0"/>
              </a:spcBef>
              <a:buNone/>
            </a:pPr>
            <a:r>
              <a:rPr lang="en-US" sz="2400" b="1" dirty="0">
                <a:effectLst/>
                <a:latin typeface="Open Sans" panose="020B0606030504020204" pitchFamily="34" charset="0"/>
                <a:ea typeface="Calibri" panose="020F0502020204030204" pitchFamily="34" charset="0"/>
                <a:cs typeface="Times New Roman" panose="02020603050405020304" pitchFamily="18" charset="0"/>
              </a:rPr>
              <a:t>State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2400" dirty="0">
              <a:effectLst/>
              <a:latin typeface="Open Sans" panose="020B0606030504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For federal </a:t>
            </a:r>
            <a:r>
              <a:rPr lang="en-US" sz="2400" b="1" dirty="0">
                <a:effectLst/>
                <a:latin typeface="Open Sans" panose="020B0606030504020204" pitchFamily="34" charset="0"/>
                <a:ea typeface="Calibri" panose="020F0502020204030204" pitchFamily="34" charset="0"/>
                <a:cs typeface="Times New Roman" panose="02020603050405020304" pitchFamily="18" charset="0"/>
              </a:rPr>
              <a:t>free</a:t>
            </a:r>
            <a:r>
              <a:rPr lang="en-US" sz="2400" dirty="0">
                <a:effectLst/>
                <a:latin typeface="Open Sans" panose="020B0606030504020204" pitchFamily="34" charset="0"/>
                <a:ea typeface="Calibri" panose="020F0502020204030204" pitchFamily="34" charset="0"/>
                <a:cs typeface="Times New Roman" panose="02020603050405020304" pitchFamily="18" charset="0"/>
              </a:rPr>
              <a:t> rate meals: same rates as standard counting and claiming meals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For federal </a:t>
            </a:r>
            <a:r>
              <a:rPr lang="en-US" sz="2400" b="1" dirty="0">
                <a:effectLst/>
                <a:latin typeface="Open Sans" panose="020B0606030504020204" pitchFamily="34" charset="0"/>
                <a:ea typeface="Calibri" panose="020F0502020204030204" pitchFamily="34" charset="0"/>
                <a:cs typeface="Times New Roman" panose="02020603050405020304" pitchFamily="18" charset="0"/>
              </a:rPr>
              <a:t>paid</a:t>
            </a:r>
            <a:r>
              <a:rPr lang="en-US" sz="2400" dirty="0">
                <a:effectLst/>
                <a:latin typeface="Open Sans" panose="020B0606030504020204" pitchFamily="34" charset="0"/>
                <a:ea typeface="Calibri" panose="020F0502020204030204" pitchFamily="34" charset="0"/>
                <a:cs typeface="Times New Roman" panose="02020603050405020304" pitchFamily="18" charset="0"/>
              </a:rPr>
              <a:t> rate meals:</a:t>
            </a:r>
          </a:p>
          <a:p>
            <a:pPr marL="0" marR="0" indent="0" algn="ctr">
              <a:spcBef>
                <a:spcPts val="0"/>
              </a:spcBef>
              <a:spcAft>
                <a:spcPts val="0"/>
              </a:spcAft>
              <a:buNone/>
            </a:pPr>
            <a:r>
              <a:rPr lang="en-US" sz="2400" dirty="0">
                <a:latin typeface="Open Sans" panose="020B0606030504020204" pitchFamily="34" charset="0"/>
                <a:ea typeface="Calibri" panose="020F0502020204030204" pitchFamily="34" charset="0"/>
                <a:cs typeface="Times New Roman" panose="02020603050405020304" pitchFamily="18" charset="0"/>
              </a:rPr>
              <a:t>total</a:t>
            </a:r>
            <a:r>
              <a:rPr lang="en-US" sz="2400" dirty="0">
                <a:effectLst/>
                <a:latin typeface="Open Sans" panose="020B0606030504020204" pitchFamily="34" charset="0"/>
                <a:ea typeface="Calibri" panose="020F0502020204030204" pitchFamily="34" charset="0"/>
                <a:cs typeface="Times New Roman" panose="02020603050405020304" pitchFamily="18" charset="0"/>
              </a:rPr>
              <a:t> free rate</a:t>
            </a:r>
          </a:p>
          <a:p>
            <a:pPr marL="0" marR="0" indent="0" algn="ctr">
              <a:spcBef>
                <a:spcPts val="0"/>
              </a:spcBef>
              <a:spcAft>
                <a:spcPts val="0"/>
              </a:spcAft>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 federal paid rate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9023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9291ED-D08D-718B-CD63-421268BFC0F2}"/>
              </a:ext>
            </a:extLst>
          </p:cNvPr>
          <p:cNvSpPr>
            <a:spLocks noGrp="1"/>
          </p:cNvSpPr>
          <p:nvPr>
            <p:ph type="title"/>
          </p:nvPr>
        </p:nvSpPr>
        <p:spPr>
          <a:xfrm>
            <a:off x="1143000" y="609599"/>
            <a:ext cx="9875520" cy="1595719"/>
          </a:xfrm>
        </p:spPr>
        <p:txBody>
          <a:bodyPr>
            <a:normAutofit fontScale="90000"/>
          </a:bodyPr>
          <a:lstStyle/>
          <a:p>
            <a:pPr marL="0" marR="0" algn="ctr">
              <a:spcBef>
                <a:spcPts val="0"/>
              </a:spcBef>
              <a:spcAft>
                <a:spcPts val="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CEP Reimbursement</a:t>
            </a: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b="1" i="1" dirty="0">
                <a:solidFill>
                  <a:srgbClr val="000000"/>
                </a:solidFill>
                <a:latin typeface="Times New Roman" panose="02020603050405020304" pitchFamily="18" charset="0"/>
                <a:cs typeface="Times New Roman" panose="02020603050405020304" pitchFamily="18" charset="0"/>
              </a:rPr>
              <a:t>Using 23-24 </a:t>
            </a:r>
            <a:r>
              <a:rPr lang="en-US" sz="27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 under 60% lunch, non-severe need breakfast</a:t>
            </a: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graphicFrame>
        <p:nvGraphicFramePr>
          <p:cNvPr id="13" name="Content Placeholder 12">
            <a:extLst>
              <a:ext uri="{FF2B5EF4-FFF2-40B4-BE49-F238E27FC236}">
                <a16:creationId xmlns:a16="http://schemas.microsoft.com/office/drawing/2014/main" id="{E49364CC-0EAC-BB0B-4650-048B00028B65}"/>
              </a:ext>
            </a:extLst>
          </p:cNvPr>
          <p:cNvGraphicFramePr>
            <a:graphicFrameLocks noGrp="1"/>
          </p:cNvGraphicFramePr>
          <p:nvPr>
            <p:ph idx="1"/>
            <p:extLst>
              <p:ext uri="{D42A27DB-BD31-4B8C-83A1-F6EECF244321}">
                <p14:modId xmlns:p14="http://schemas.microsoft.com/office/powerpoint/2010/main" val="521721904"/>
              </p:ext>
            </p:extLst>
          </p:nvPr>
        </p:nvGraphicFramePr>
        <p:xfrm>
          <a:off x="1173480" y="1936376"/>
          <a:ext cx="9732083" cy="4101350"/>
        </p:xfrm>
        <a:graphic>
          <a:graphicData uri="http://schemas.openxmlformats.org/drawingml/2006/table">
            <a:tbl>
              <a:tblPr firstRow="1" firstCol="1" bandRow="1"/>
              <a:tblGrid>
                <a:gridCol w="2941320">
                  <a:extLst>
                    <a:ext uri="{9D8B030D-6E8A-4147-A177-3AD203B41FA5}">
                      <a16:colId xmlns:a16="http://schemas.microsoft.com/office/drawing/2014/main" val="270889027"/>
                    </a:ext>
                  </a:extLst>
                </a:gridCol>
                <a:gridCol w="1909482">
                  <a:extLst>
                    <a:ext uri="{9D8B030D-6E8A-4147-A177-3AD203B41FA5}">
                      <a16:colId xmlns:a16="http://schemas.microsoft.com/office/drawing/2014/main" val="2755511598"/>
                    </a:ext>
                  </a:extLst>
                </a:gridCol>
                <a:gridCol w="1855694">
                  <a:extLst>
                    <a:ext uri="{9D8B030D-6E8A-4147-A177-3AD203B41FA5}">
                      <a16:colId xmlns:a16="http://schemas.microsoft.com/office/drawing/2014/main" val="2943770121"/>
                    </a:ext>
                  </a:extLst>
                </a:gridCol>
                <a:gridCol w="1731674">
                  <a:extLst>
                    <a:ext uri="{9D8B030D-6E8A-4147-A177-3AD203B41FA5}">
                      <a16:colId xmlns:a16="http://schemas.microsoft.com/office/drawing/2014/main" val="997149300"/>
                    </a:ext>
                  </a:extLst>
                </a:gridCol>
                <a:gridCol w="1293913">
                  <a:extLst>
                    <a:ext uri="{9D8B030D-6E8A-4147-A177-3AD203B41FA5}">
                      <a16:colId xmlns:a16="http://schemas.microsoft.com/office/drawing/2014/main" val="3107790658"/>
                    </a:ext>
                  </a:extLst>
                </a:gridCol>
              </a:tblGrid>
              <a:tr h="820270">
                <a:tc>
                  <a:txBody>
                    <a:bodyPr/>
                    <a:lstStyle/>
                    <a:p>
                      <a:pPr marL="0" marR="0" algn="ctr">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Category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Federal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124987675"/>
                  </a:ext>
                </a:extLst>
              </a:tr>
              <a:tr h="820270">
                <a:tc rowSpan="2">
                  <a:txBody>
                    <a:bodyPr/>
                    <a:lstStyle/>
                    <a:p>
                      <a:pPr marL="0" marR="0" algn="ctr">
                        <a:spcBef>
                          <a:spcPts val="0"/>
                        </a:spcBef>
                        <a:spcAft>
                          <a:spcPts val="0"/>
                        </a:spcAft>
                      </a:pPr>
                      <a:r>
                        <a:rPr lang="en-US" sz="2400" b="1">
                          <a:solidFill>
                            <a:srgbClr val="984807"/>
                          </a:solidFill>
                          <a:effectLst/>
                          <a:latin typeface="Times New Roman" panose="02020603050405020304" pitchFamily="18" charset="0"/>
                          <a:ea typeface="Calibri" panose="020F0502020204030204" pitchFamily="34" charset="0"/>
                          <a:cs typeface="Times New Roman" panose="02020603050405020304" pitchFamily="18" charset="0"/>
                        </a:rPr>
                        <a:t>Lunch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0.0599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0" marR="0" algn="ctr">
                        <a:spcBef>
                          <a:spcPts val="0"/>
                        </a:spcBef>
                        <a:spcAft>
                          <a:spcPts val="0"/>
                        </a:spcAft>
                      </a:pPr>
                      <a:r>
                        <a:rPr lang="en-US" sz="2400" b="1">
                          <a:solidFill>
                            <a:srgbClr val="984807"/>
                          </a:solidFill>
                          <a:effectLst/>
                          <a:latin typeface="Times New Roman" panose="02020603050405020304" pitchFamily="18" charset="0"/>
                          <a:ea typeface="Calibri" panose="020F0502020204030204" pitchFamily="34" charset="0"/>
                          <a:cs typeface="Times New Roman" panose="02020603050405020304" pitchFamily="18" charset="0"/>
                        </a:rPr>
                        <a:t>4.3899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75673930"/>
                  </a:ext>
                </a:extLst>
              </a:tr>
              <a:tr h="820270">
                <a:tc vMerge="1">
                  <a:txBody>
                    <a:bodyPr/>
                    <a:lstStyle/>
                    <a:p>
                      <a:endParaRPr lang="en-US"/>
                    </a:p>
                  </a:txBody>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Paid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3.9099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vMerge="1">
                  <a:txBody>
                    <a:bodyPr/>
                    <a:lstStyle/>
                    <a:p>
                      <a:endParaRPr lang="en-US"/>
                    </a:p>
                  </a:txBody>
                  <a:tcPr/>
                </a:tc>
                <a:extLst>
                  <a:ext uri="{0D108BD9-81ED-4DB2-BD59-A6C34878D82A}">
                    <a16:rowId xmlns:a16="http://schemas.microsoft.com/office/drawing/2014/main" val="3610923776"/>
                  </a:ext>
                </a:extLst>
              </a:tr>
              <a:tr h="820270">
                <a:tc rowSpan="2">
                  <a:txBody>
                    <a:bodyPr/>
                    <a:lstStyle/>
                    <a:p>
                      <a:pPr marL="0" marR="0" algn="ctr">
                        <a:spcBef>
                          <a:spcPts val="0"/>
                        </a:spcBef>
                        <a:spcAft>
                          <a:spcPts val="0"/>
                        </a:spcAft>
                      </a:pPr>
                      <a:r>
                        <a:rPr lang="en-US" sz="2400" b="1" dirty="0">
                          <a:solidFill>
                            <a:srgbClr val="4F6228"/>
                          </a:solidFill>
                          <a:effectLst/>
                          <a:latin typeface="Times New Roman" panose="02020603050405020304" pitchFamily="18" charset="0"/>
                          <a:ea typeface="Calibri" panose="020F0502020204030204" pitchFamily="34" charset="0"/>
                          <a:cs typeface="Times New Roman" panose="02020603050405020304" pitchFamily="18" charset="0"/>
                        </a:rPr>
                        <a:t>Breakfast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spcBef>
                          <a:spcPts val="0"/>
                        </a:spcBef>
                        <a:spcAft>
                          <a:spcPts val="0"/>
                        </a:spcAft>
                      </a:pPr>
                      <a:r>
                        <a:rPr lang="en-US" sz="2400" b="1" dirty="0">
                          <a:solidFill>
                            <a:srgbClr val="4F6228"/>
                          </a:solidFill>
                          <a:effectLst/>
                          <a:latin typeface="Times New Roman" panose="02020603050405020304" pitchFamily="18" charset="0"/>
                          <a:ea typeface="Calibri" panose="020F0502020204030204" pitchFamily="34" charset="0"/>
                          <a:cs typeface="Times New Roman" panose="02020603050405020304" pitchFamily="18" charset="0"/>
                        </a:rPr>
                        <a:t>2.3813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588107898"/>
                  </a:ext>
                </a:extLst>
              </a:tr>
              <a:tr h="820270">
                <a:tc vMerge="1">
                  <a:txBody>
                    <a:bodyPr/>
                    <a:lstStyle/>
                    <a:p>
                      <a:endParaRPr lang="en-US"/>
                    </a:p>
                  </a:txBody>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Paid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2.0013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vMerge="1">
                  <a:txBody>
                    <a:bodyPr/>
                    <a:lstStyle/>
                    <a:p>
                      <a:endParaRPr lang="en-US"/>
                    </a:p>
                  </a:txBody>
                  <a:tcPr/>
                </a:tc>
                <a:extLst>
                  <a:ext uri="{0D108BD9-81ED-4DB2-BD59-A6C34878D82A}">
                    <a16:rowId xmlns:a16="http://schemas.microsoft.com/office/drawing/2014/main" val="2354631780"/>
                  </a:ext>
                </a:extLst>
              </a:tr>
            </a:tbl>
          </a:graphicData>
        </a:graphic>
      </p:graphicFrame>
    </p:spTree>
    <p:extLst>
      <p:ext uri="{BB962C8B-B14F-4D97-AF65-F5344CB8AC3E}">
        <p14:creationId xmlns:p14="http://schemas.microsoft.com/office/powerpoint/2010/main" val="11220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E727F5-DE73-CC52-13B3-EFE6B26E6B68}"/>
              </a:ext>
            </a:extLst>
          </p:cNvPr>
          <p:cNvSpPr>
            <a:spLocks noGrp="1"/>
          </p:cNvSpPr>
          <p:nvPr>
            <p:ph type="title"/>
          </p:nvPr>
        </p:nvSpPr>
        <p:spPr>
          <a:xfrm>
            <a:off x="653145" y="609599"/>
            <a:ext cx="3364378" cy="5606143"/>
          </a:xfrm>
        </p:spPr>
        <p:txBody>
          <a:bodyPr vert="horz" lIns="91440" tIns="45720" rIns="91440" bIns="45720" rtlCol="0" anchor="ctr">
            <a:normAutofit/>
          </a:bodyPr>
          <a:lstStyle/>
          <a:p>
            <a:r>
              <a:rPr lang="en-US" sz="4800" dirty="0"/>
              <a:t>2023-2024 Mid-year CEP Election</a:t>
            </a:r>
          </a:p>
        </p:txBody>
      </p:sp>
      <p:graphicFrame>
        <p:nvGraphicFramePr>
          <p:cNvPr id="17" name="Content Placeholder 2">
            <a:extLst>
              <a:ext uri="{FF2B5EF4-FFF2-40B4-BE49-F238E27FC236}">
                <a16:creationId xmlns:a16="http://schemas.microsoft.com/office/drawing/2014/main" id="{BA78C56F-19DE-EC31-E7C1-453985E45722}"/>
              </a:ext>
            </a:extLst>
          </p:cNvPr>
          <p:cNvGraphicFramePr>
            <a:graphicFrameLocks noGrp="1"/>
          </p:cNvGraphicFramePr>
          <p:nvPr>
            <p:ph idx="1"/>
            <p:extLst>
              <p:ext uri="{D42A27DB-BD31-4B8C-83A1-F6EECF244321}">
                <p14:modId xmlns:p14="http://schemas.microsoft.com/office/powerpoint/2010/main" val="4260270928"/>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28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F7DD-C180-4731-BAA9-EB60743315FB}"/>
              </a:ext>
            </a:extLst>
          </p:cNvPr>
          <p:cNvSpPr>
            <a:spLocks noGrp="1"/>
          </p:cNvSpPr>
          <p:nvPr>
            <p:ph type="title"/>
          </p:nvPr>
        </p:nvSpPr>
        <p:spPr>
          <a:xfrm>
            <a:off x="4441783" y="609600"/>
            <a:ext cx="6693061" cy="1356360"/>
          </a:xfrm>
        </p:spPr>
        <p:txBody>
          <a:bodyPr>
            <a:normAutofit/>
          </a:bodyPr>
          <a:lstStyle/>
          <a:p>
            <a:r>
              <a:rPr lang="en-US" dirty="0"/>
              <a:t>CEP Groups </a:t>
            </a:r>
          </a:p>
        </p:txBody>
      </p:sp>
      <p:pic>
        <p:nvPicPr>
          <p:cNvPr id="5" name="Picture 4" descr="Background photo of a  red brick school">
            <a:extLst>
              <a:ext uri="{FF2B5EF4-FFF2-40B4-BE49-F238E27FC236}">
                <a16:creationId xmlns:a16="http://schemas.microsoft.com/office/drawing/2014/main" id="{DC9522A2-2D9F-4DE5-9042-2B918C8AEC0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371" r="35461" b="-2"/>
          <a:stretch/>
        </p:blipFill>
        <p:spPr>
          <a:xfrm>
            <a:off x="223336" y="243840"/>
            <a:ext cx="3646837" cy="6377939"/>
          </a:xfrm>
          <a:prstGeom prst="rect">
            <a:avLst/>
          </a:prstGeom>
        </p:spPr>
      </p:pic>
      <p:graphicFrame>
        <p:nvGraphicFramePr>
          <p:cNvPr id="111" name="Content Placeholder 2">
            <a:extLst>
              <a:ext uri="{FF2B5EF4-FFF2-40B4-BE49-F238E27FC236}">
                <a16:creationId xmlns:a16="http://schemas.microsoft.com/office/drawing/2014/main" id="{EEC92117-CBE5-1D21-4B7D-7A3B09AED4E4}"/>
              </a:ext>
            </a:extLst>
          </p:cNvPr>
          <p:cNvGraphicFramePr>
            <a:graphicFrameLocks noGrp="1"/>
          </p:cNvGraphicFramePr>
          <p:nvPr>
            <p:ph idx="1"/>
            <p:extLst>
              <p:ext uri="{D42A27DB-BD31-4B8C-83A1-F6EECF244321}">
                <p14:modId xmlns:p14="http://schemas.microsoft.com/office/powerpoint/2010/main" val="2431348039"/>
              </p:ext>
            </p:extLst>
          </p:nvPr>
        </p:nvGraphicFramePr>
        <p:xfrm>
          <a:off x="4441783" y="1734671"/>
          <a:ext cx="6693061" cy="4361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00623832"/>
      </p:ext>
    </p:extLst>
  </p:cSld>
  <p:clrMapOvr>
    <a:masterClrMapping/>
  </p:clrMapOvr>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857a447-48a2-444c-95ea-2245c1dec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294C5AE3F7764294398D38E87226A5" ma:contentTypeVersion="15" ma:contentTypeDescription="Create a new document." ma:contentTypeScope="" ma:versionID="a90cdbb2358414a5371ed693c1708478">
  <xsd:schema xmlns:xsd="http://www.w3.org/2001/XMLSchema" xmlns:xs="http://www.w3.org/2001/XMLSchema" xmlns:p="http://schemas.microsoft.com/office/2006/metadata/properties" xmlns:ns3="8857a447-48a2-444c-95ea-2245c1dec77e" xmlns:ns4="6f82d3c3-322e-41c5-8a9f-a9f8d561d102" targetNamespace="http://schemas.microsoft.com/office/2006/metadata/properties" ma:root="true" ma:fieldsID="9fdd9b7e136c44b0129cd0818787eb72" ns3:_="" ns4:_="">
    <xsd:import namespace="8857a447-48a2-444c-95ea-2245c1dec77e"/>
    <xsd:import namespace="6f82d3c3-322e-41c5-8a9f-a9f8d561d10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DateTaken"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7a447-48a2-444c-95ea-2245c1dec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82d3c3-322e-41c5-8a9f-a9f8d561d1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A09B17-71AB-4BC5-A6DD-6B65D9709227}">
  <ds:schemaRefs>
    <ds:schemaRef ds:uri="8857a447-48a2-444c-95ea-2245c1dec77e"/>
    <ds:schemaRef ds:uri="http://purl.org/dc/terms/"/>
    <ds:schemaRef ds:uri="http://schemas.openxmlformats.org/package/2006/metadata/core-properties"/>
    <ds:schemaRef ds:uri="http://schemas.microsoft.com/office/2006/documentManagement/types"/>
    <ds:schemaRef ds:uri="6f82d3c3-322e-41c5-8a9f-a9f8d561d10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E0B666A-125D-4504-B3C0-117CEB1D842A}">
  <ds:schemaRefs>
    <ds:schemaRef ds:uri="http://schemas.microsoft.com/sharepoint/v3/contenttype/forms"/>
  </ds:schemaRefs>
</ds:datastoreItem>
</file>

<file path=customXml/itemProps3.xml><?xml version="1.0" encoding="utf-8"?>
<ds:datastoreItem xmlns:ds="http://schemas.openxmlformats.org/officeDocument/2006/customXml" ds:itemID="{B4D12227-B587-48EE-87C7-5E914A2FE62C}">
  <ds:schemaRefs>
    <ds:schemaRef ds:uri="6f82d3c3-322e-41c5-8a9f-a9f8d561d102"/>
    <ds:schemaRef ds:uri="8857a447-48a2-444c-95ea-2245c1dec7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2425</TotalTime>
  <Words>3833</Words>
  <Application>Microsoft Office PowerPoint</Application>
  <PresentationFormat>Widescreen</PresentationFormat>
  <Paragraphs>311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Cambria</vt:lpstr>
      <vt:lpstr>Century</vt:lpstr>
      <vt:lpstr>Corbel</vt:lpstr>
      <vt:lpstr>Open Sans</vt:lpstr>
      <vt:lpstr>Times New Roman</vt:lpstr>
      <vt:lpstr>Wingdings</vt:lpstr>
      <vt:lpstr>Basis</vt:lpstr>
      <vt:lpstr>Expansion of the  Community Eligibility Provision  in New York State  </vt:lpstr>
      <vt:lpstr>Agenda</vt:lpstr>
      <vt:lpstr>Acronyms</vt:lpstr>
      <vt:lpstr>Why Participate in CEP?</vt:lpstr>
      <vt:lpstr>PowerPoint Presentation</vt:lpstr>
      <vt:lpstr>CEP Reimbursement</vt:lpstr>
      <vt:lpstr>CEP Reimbursement Using 23-24 rates, under 60% lunch, non-severe need breakfast </vt:lpstr>
      <vt:lpstr>2023-2024 Mid-year CEP Election</vt:lpstr>
      <vt:lpstr>CEP Groups </vt:lpstr>
      <vt:lpstr>CEP Grouping Examples </vt:lpstr>
      <vt:lpstr>Step 1:  CEP Application </vt:lpstr>
      <vt:lpstr>Step 1: (cont’d)  Affirmation Form</vt:lpstr>
      <vt:lpstr>Step 1: (cont’d)  Policy Statement Amendment</vt:lpstr>
      <vt:lpstr> </vt:lpstr>
      <vt:lpstr>Step 2:  Sample Coded Student Enrollment Record/ Master List</vt:lpstr>
      <vt:lpstr>Counting &amp; Claiming</vt:lpstr>
      <vt:lpstr>Key Points </vt:lpstr>
      <vt:lpstr>Collection of Income Information</vt:lpstr>
      <vt:lpstr>What about SNACK?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Manager Training Everything But the Kitchen Sink Training Guide</dc:title>
  <dc:creator>Kathryn Oliver</dc:creator>
  <cp:lastModifiedBy>Shannon Magill</cp:lastModifiedBy>
  <cp:revision>39</cp:revision>
  <cp:lastPrinted>2023-10-16T11:08:14Z</cp:lastPrinted>
  <dcterms:created xsi:type="dcterms:W3CDTF">2020-05-01T18:46:39Z</dcterms:created>
  <dcterms:modified xsi:type="dcterms:W3CDTF">2023-10-26T18:50:06Z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0x01010071294C5AE3F7764294398D38E87226A5</vt:lpwstr>
  </property>
</Properties>
</file>