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1"/>
  </p:notesMasterIdLst>
  <p:sldIdLst>
    <p:sldId id="280" r:id="rId3"/>
    <p:sldId id="270" r:id="rId4"/>
    <p:sldId id="1534" r:id="rId5"/>
    <p:sldId id="1550" r:id="rId6"/>
    <p:sldId id="261" r:id="rId7"/>
    <p:sldId id="259" r:id="rId8"/>
    <p:sldId id="1540" r:id="rId9"/>
    <p:sldId id="1541" r:id="rId10"/>
    <p:sldId id="274" r:id="rId11"/>
    <p:sldId id="1535" r:id="rId12"/>
    <p:sldId id="263" r:id="rId13"/>
    <p:sldId id="258" r:id="rId14"/>
    <p:sldId id="262" r:id="rId15"/>
    <p:sldId id="266" r:id="rId16"/>
    <p:sldId id="271" r:id="rId17"/>
    <p:sldId id="1536" r:id="rId18"/>
    <p:sldId id="1537" r:id="rId19"/>
    <p:sldId id="153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6" autoAdjust="0"/>
    <p:restoredTop sz="61647" autoAdjust="0"/>
  </p:normalViewPr>
  <p:slideViewPr>
    <p:cSldViewPr snapToGrid="0">
      <p:cViewPr varScale="1">
        <p:scale>
          <a:sx n="100" d="100"/>
          <a:sy n="100" d="100"/>
        </p:scale>
        <p:origin x="474" y="78"/>
      </p:cViewPr>
      <p:guideLst/>
    </p:cSldViewPr>
  </p:slideViewPr>
  <p:notesTextViewPr>
    <p:cViewPr>
      <p:scale>
        <a:sx n="1" d="1"/>
        <a:sy n="1" d="1"/>
      </p:scale>
      <p:origin x="0" y="0"/>
    </p:cViewPr>
  </p:notesTextViewPr>
  <p:notesViewPr>
    <p:cSldViewPr snapToGrid="0">
      <p:cViewPr varScale="1">
        <p:scale>
          <a:sx n="118" d="100"/>
          <a:sy n="118" d="100"/>
        </p:scale>
        <p:origin x="30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EBD387-1DAA-4A6D-82C4-0993277CAFB1}" type="datetimeFigureOut">
              <a:rPr lang="en-US" smtClean="0"/>
              <a:t>3/27/2023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25862D-7FF8-406C-B1DB-62A7213FE373}" type="slidenum">
              <a:rPr lang="en-US" smtClean="0"/>
              <a:t>‹#›</a:t>
            </a:fld>
            <a:endParaRPr lang="en-US"/>
          </a:p>
        </p:txBody>
      </p:sp>
    </p:spTree>
    <p:extLst>
      <p:ext uri="{BB962C8B-B14F-4D97-AF65-F5344CB8AC3E}">
        <p14:creationId xmlns:p14="http://schemas.microsoft.com/office/powerpoint/2010/main" val="427514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n.nysed.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a:cs typeface="Calibri"/>
              </a:rPr>
              <a:t>Welcome to an overview for the Food Buying Guide for School Meal Programs. This resource was designed by the USDA to help you in two ways: to assist as a purchaser by </a:t>
            </a:r>
            <a:r>
              <a:rPr lang="en-US" dirty="0">
                <a:solidFill>
                  <a:srgbClr val="000000"/>
                </a:solidFill>
                <a:latin typeface="Calibri"/>
                <a:cs typeface="Calibri"/>
              </a:rPr>
              <a:t>buying</a:t>
            </a:r>
            <a:r>
              <a:rPr lang="en-US" b="0" i="0" dirty="0">
                <a:solidFill>
                  <a:srgbClr val="000000"/>
                </a:solidFill>
                <a:effectLst/>
                <a:latin typeface="Calibri"/>
                <a:cs typeface="Calibri"/>
              </a:rPr>
              <a:t> the correct amount of food </a:t>
            </a:r>
            <a:r>
              <a:rPr lang="en-US" dirty="0">
                <a:solidFill>
                  <a:srgbClr val="000000"/>
                </a:solidFill>
                <a:latin typeface="Calibri"/>
                <a:cs typeface="Calibri"/>
              </a:rPr>
              <a:t>and</a:t>
            </a:r>
            <a:r>
              <a:rPr lang="en-US" b="0" i="0" dirty="0">
                <a:solidFill>
                  <a:srgbClr val="000000"/>
                </a:solidFill>
                <a:effectLst/>
                <a:latin typeface="Calibri"/>
                <a:cs typeface="Calibri"/>
              </a:rPr>
              <a:t> to help with determining crediting foods with the meal pattern requirements. It is necessary to ensure inventory and food costs are controlled while ensuring meal pattern requirements are being met. This presentation is a brief overview of the Food Buying Guide designed to introduce you to the guide.  We will review information found in the guide, searching food items, introduce tools associated with the Food Buying guide and how these tools can make your job easier.  </a:t>
            </a:r>
          </a:p>
          <a:p>
            <a:endParaRPr lang="en-US" b="0" i="0" dirty="0">
              <a:solidFill>
                <a:srgbClr val="000000"/>
              </a:solidFill>
              <a:effectLst/>
              <a:latin typeface="Calibri"/>
              <a:cs typeface="Calibri"/>
            </a:endParaRPr>
          </a:p>
          <a:p>
            <a:r>
              <a:rPr lang="en-US" b="0" i="0" dirty="0">
                <a:solidFill>
                  <a:srgbClr val="000000"/>
                </a:solidFill>
                <a:effectLst/>
                <a:latin typeface="Calibri"/>
                <a:cs typeface="Calibri"/>
              </a:rPr>
              <a:t>This slide shows you the cover of the most recent edition of the Food Buying Guide and can be found on the Child Nutrition Program or USDA websites. </a:t>
            </a:r>
          </a:p>
          <a:p>
            <a:endParaRPr lang="en-US" b="0" i="0" dirty="0">
              <a:solidFill>
                <a:srgbClr val="000000"/>
              </a:solidFill>
              <a:effectLst/>
              <a:latin typeface="Calibri"/>
              <a:cs typeface="Calibri"/>
            </a:endParaRPr>
          </a:p>
          <a:p>
            <a:r>
              <a:rPr lang="en-US" sz="1800" i="1" dirty="0">
                <a:effectLst/>
                <a:latin typeface="Calibri" panose="020F0502020204030204" pitchFamily="34" charset="0"/>
                <a:ea typeface="Calibri" panose="020F0502020204030204" pitchFamily="34" charset="0"/>
              </a:rPr>
              <a:t>To access the Food Buying Guide, go to: </a:t>
            </a:r>
            <a:r>
              <a:rPr lang="en-US" sz="1800" i="1" u="sng" dirty="0">
                <a:solidFill>
                  <a:srgbClr val="0000FF"/>
                </a:solidFill>
                <a:effectLst/>
                <a:latin typeface="Calibri" panose="020F0502020204030204" pitchFamily="34" charset="0"/>
                <a:ea typeface="Calibri" panose="020F0502020204030204" pitchFamily="34" charset="0"/>
                <a:hlinkClick r:id="rId3"/>
              </a:rPr>
              <a:t>www.cn.nysed.gov</a:t>
            </a:r>
            <a:r>
              <a:rPr lang="en-US" sz="1800" i="1" dirty="0">
                <a:effectLst/>
                <a:latin typeface="Calibri" panose="020F0502020204030204" pitchFamily="34" charset="0"/>
                <a:ea typeface="Calibri" panose="020F0502020204030204" pitchFamily="34" charset="0"/>
              </a:rPr>
              <a:t>, scroll to the bottom of the webpage to find the “Popular Topics” column. Click “Food Based Menu Planning”, “Food Crediting”, then “USDA Food Buying Guide for National School Lunch Program and School Breakfast Program” or scroll to the bottom of the webpage to “Quick Access” and click on “Food Buying Guide”. </a:t>
            </a:r>
            <a:endParaRPr lang="en-US" sz="1800" dirty="0">
              <a:effectLst/>
              <a:latin typeface="Calibri" panose="020F0502020204030204" pitchFamily="34" charset="0"/>
              <a:ea typeface="Calibri" panose="020F0502020204030204" pitchFamily="34" charset="0"/>
            </a:endParaRPr>
          </a:p>
          <a:p>
            <a:endParaRPr lang="en-US" sz="1800" b="0" i="0" dirty="0">
              <a:solidFill>
                <a:srgbClr val="000000"/>
              </a:solidFill>
              <a:effectLst/>
              <a:latin typeface="Calibri" panose="020F0502020204030204" pitchFamily="34" charset="0"/>
              <a:cs typeface="Calibri"/>
            </a:endParaRPr>
          </a:p>
          <a:p>
            <a:endParaRPr lang="en-US" b="0" i="0" dirty="0">
              <a:solidFill>
                <a:srgbClr val="000000"/>
              </a:solidFill>
              <a:effectLst/>
              <a:latin typeface="Calibri"/>
              <a:cs typeface="Calibri"/>
            </a:endParaRPr>
          </a:p>
          <a:p>
            <a:r>
              <a:rPr lang="en-US" b="0" i="0" dirty="0">
                <a:solidFill>
                  <a:srgbClr val="000000"/>
                </a:solidFill>
                <a:effectLst/>
                <a:latin typeface="Calibri"/>
                <a:cs typeface="Calibri"/>
              </a:rPr>
              <a:t>On the USDA website go to: </a:t>
            </a:r>
            <a:r>
              <a:rPr lang="en-US" b="1" i="0" dirty="0">
                <a:solidFill>
                  <a:srgbClr val="000000"/>
                </a:solidFill>
                <a:effectLst/>
                <a:latin typeface="Calibri"/>
                <a:cs typeface="Calibri"/>
              </a:rPr>
              <a:t>fns.usda.gov/</a:t>
            </a:r>
            <a:r>
              <a:rPr lang="en-US" b="1" i="0" dirty="0" err="1">
                <a:solidFill>
                  <a:srgbClr val="000000"/>
                </a:solidFill>
                <a:effectLst/>
                <a:latin typeface="Calibri"/>
                <a:cs typeface="Calibri"/>
              </a:rPr>
              <a:t>tn</a:t>
            </a:r>
            <a:r>
              <a:rPr lang="en-US" b="1" i="0" dirty="0">
                <a:solidFill>
                  <a:srgbClr val="000000"/>
                </a:solidFill>
                <a:effectLst/>
                <a:latin typeface="Calibri"/>
                <a:cs typeface="Calibri"/>
              </a:rPr>
              <a:t>/food-buying-guide-for-child-nutrition-programs</a:t>
            </a:r>
          </a:p>
          <a:p>
            <a:endParaRPr lang="en-US"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CN snip training it will contribute 1 credit hour towards the Professional Standards requirements. </a:t>
            </a:r>
          </a:p>
          <a:p>
            <a:endParaRPr lang="en-US" b="0" i="0" dirty="0">
              <a:solidFill>
                <a:srgbClr val="000000"/>
              </a:solidFill>
              <a:effectLst/>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defTabSz="931774">
              <a:defRPr/>
            </a:pPr>
            <a:fld id="{DDAC6CC0-914F-4A6F-B8FE-1137B7ABBBE0}" type="slidenum">
              <a:rPr lang="ru-RU">
                <a:solidFill>
                  <a:prstClr val="black"/>
                </a:solidFill>
                <a:latin typeface="Calibri" panose="020F0502020204030204"/>
              </a:rPr>
              <a:pPr defTabSz="931774">
                <a:defRPr/>
              </a:pPr>
              <a:t>1</a:t>
            </a:fld>
            <a:endParaRPr lang="ru-RU" dirty="0">
              <a:solidFill>
                <a:prstClr val="black"/>
              </a:solidFill>
              <a:latin typeface="Calibri" panose="020F0502020204030204"/>
            </a:endParaRPr>
          </a:p>
        </p:txBody>
      </p:sp>
    </p:spTree>
    <p:extLst>
      <p:ext uri="{BB962C8B-B14F-4D97-AF65-F5344CB8AC3E}">
        <p14:creationId xmlns:p14="http://schemas.microsoft.com/office/powerpoint/2010/main" val="330848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food item details will assist you in purchasing the correct amount of product to feed the number of customers you are serving, in the portion size that has been planned. </a:t>
            </a:r>
          </a:p>
          <a:p>
            <a:endParaRPr lang="en-US" dirty="0"/>
          </a:p>
          <a:p>
            <a:r>
              <a:rPr lang="en-US" dirty="0"/>
              <a:t> Here is an example showing us how the Food Buying Guide will assist in ensuring that enough barley is purchased to prepare 100  ½ cup servings. </a:t>
            </a:r>
          </a:p>
          <a:p>
            <a:endParaRPr lang="en-US" dirty="0"/>
          </a:p>
          <a:p>
            <a:r>
              <a:rPr lang="en-US" dirty="0"/>
              <a:t>1 pound of dry hulled barley yields 21.20  ½ cup portions of cooked barley.  </a:t>
            </a:r>
          </a:p>
          <a:p>
            <a:endParaRPr lang="en-US" dirty="0"/>
          </a:p>
          <a:p>
            <a:r>
              <a:rPr lang="en-US" dirty="0"/>
              <a:t>The purchase unit is one pound, and the food item details indicate that you will need 4.80 pounds of dry barley to produce 100  ½ cup servings.  </a:t>
            </a:r>
          </a:p>
          <a:p>
            <a:endParaRPr lang="en-US" dirty="0"/>
          </a:p>
          <a:p>
            <a:r>
              <a:rPr lang="en-US" dirty="0"/>
              <a:t>Since the barley is purchased by the pound, we would round  up to 5 pounds.  You would need 5 pounds of barley in the house inventory to be able to produce the planned 100 servings for the menu.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08248-C014-4F1A-B8A2-47C4AAE805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86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a:solidFill>
                  <a:srgbClr val="000000"/>
                </a:solidFill>
                <a:latin typeface="Calibri" panose="020F0502020204030204" pitchFamily="34" charset="0"/>
              </a:rPr>
              <a:t>In addition to simply searching food item details, you will find additional helpful tools that will assist you in ensuring meal pattern compliance.  This is the screen view you will see after you log in.  Remember to fully utilize the tools, create a profile and Register.</a:t>
            </a:r>
            <a:r>
              <a:rPr lang="en-US"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pPr fontAlgn="base"/>
            <a:r>
              <a:rPr lang="en-US" dirty="0">
                <a:solidFill>
                  <a:srgbClr val="000000"/>
                </a:solidFill>
                <a:latin typeface="Calibri"/>
                <a:cs typeface="Calibri"/>
              </a:rPr>
              <a:t>When using recipes from sources other than the USDA, it is necessary to use the Food Buying Guide to calculate the contribution the recipe makes in relationship to the menus. </a:t>
            </a:r>
          </a:p>
          <a:p>
            <a:pPr fontAlgn="base"/>
            <a:endParaRPr lang="en-US" dirty="0">
              <a:solidFill>
                <a:srgbClr val="000000"/>
              </a:solidFill>
              <a:latin typeface="Calibri"/>
              <a:cs typeface="Calibri"/>
            </a:endParaRPr>
          </a:p>
          <a:p>
            <a:pPr fontAlgn="base"/>
            <a:r>
              <a:rPr lang="en-US" dirty="0">
                <a:solidFill>
                  <a:srgbClr val="000000"/>
                </a:solidFill>
                <a:highlight>
                  <a:srgbClr val="FFFF00"/>
                </a:highlight>
                <a:latin typeface="Calibri"/>
                <a:cs typeface="Calibri"/>
              </a:rPr>
              <a:t>Tools</a:t>
            </a:r>
            <a:r>
              <a:rPr lang="en-US" dirty="0">
                <a:solidFill>
                  <a:srgbClr val="000000"/>
                </a:solidFill>
                <a:latin typeface="Calibri"/>
                <a:cs typeface="Calibri"/>
              </a:rPr>
              <a:t> like “As Purchased” versus “Edible Portion” will acknowledge desired yields and prevent waste, buying the wrong item, </a:t>
            </a:r>
            <a:r>
              <a:rPr lang="en-US" dirty="0">
                <a:solidFill>
                  <a:srgbClr val="000000"/>
                </a:solidFill>
                <a:highlight>
                  <a:srgbClr val="FFFF00"/>
                </a:highlight>
                <a:latin typeface="Calibri"/>
                <a:cs typeface="Calibri"/>
              </a:rPr>
              <a:t>or </a:t>
            </a:r>
            <a:r>
              <a:rPr lang="en-US" dirty="0">
                <a:solidFill>
                  <a:srgbClr val="FF0000"/>
                </a:solidFill>
                <a:highlight>
                  <a:srgbClr val="FFFF00"/>
                </a:highlight>
                <a:latin typeface="Calibri"/>
                <a:cs typeface="Calibri"/>
              </a:rPr>
              <a:t>the purchasing an item in the wrong form. (ex- dried vs. fresh herbs, cooked vs. raw meat) </a:t>
            </a:r>
            <a:r>
              <a:rPr lang="en-US" dirty="0">
                <a:solidFill>
                  <a:srgbClr val="000000"/>
                </a:solidFill>
                <a:latin typeface="Calibri"/>
                <a:cs typeface="Calibri"/>
              </a:rPr>
              <a:t>It is important to know what you need to make your menu items, then having the ability to purchase the correct items to produce the product in a controlled fashion. </a:t>
            </a:r>
          </a:p>
          <a:p>
            <a:endParaRPr lang="en-US" dirty="0">
              <a:solidFill>
                <a:srgbClr val="000000"/>
              </a:solidFill>
              <a:latin typeface="Calibri"/>
              <a:cs typeface="Calibri"/>
            </a:endParaRPr>
          </a:p>
          <a:p>
            <a:r>
              <a:rPr lang="en-US" dirty="0">
                <a:solidFill>
                  <a:srgbClr val="000000"/>
                </a:solidFill>
                <a:latin typeface="Calibri"/>
                <a:cs typeface="Calibri"/>
              </a:rPr>
              <a:t>The Recipe Analysis Worksheet is a calculator which will determine how the recipe will contribute towards the Food Based Meal Pattern requirements. The FBG Calculator will assist with creating shopping lists that will ensure purchasing foods in adequate amounts to produce the recipes on your menu as planned.</a:t>
            </a:r>
            <a:r>
              <a:rPr lang="en-US" dirty="0">
                <a:solidFill>
                  <a:srgbClr val="444444"/>
                </a:solidFill>
                <a:latin typeface="Calibri"/>
                <a:cs typeface="Calibri"/>
              </a:rPr>
              <a:t>​</a:t>
            </a:r>
            <a:endParaRPr lang="en-US" dirty="0">
              <a:cs typeface="Calibri"/>
            </a:endParaRPr>
          </a:p>
          <a:p>
            <a:pPr algn="l" rtl="0" fontAlgn="base"/>
            <a:r>
              <a:rPr lang="en-US"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dirty="0">
                <a:solidFill>
                  <a:srgbClr val="000000"/>
                </a:solidFill>
                <a:latin typeface="Calibri" panose="020F0502020204030204" pitchFamily="34" charset="0"/>
              </a:rPr>
              <a:t>The Exhibit A Grains Tool will determine:  the ounce equivalent (oz eq) grains or grains/bread servings for your grain product, the</a:t>
            </a:r>
            <a:r>
              <a:rPr lang="en-US" dirty="0">
                <a:solidFill>
                  <a:srgbClr val="444444"/>
                </a:solidFill>
                <a:latin typeface="Calibri" panose="020F0502020204030204" pitchFamily="34" charset="0"/>
              </a:rPr>
              <a:t>​</a:t>
            </a:r>
            <a:r>
              <a:rPr lang="en-US" b="0" i="0" dirty="0">
                <a:solidFill>
                  <a:srgbClr val="444444"/>
                </a:solidFill>
                <a:effectLst/>
                <a:latin typeface="Calibri" panose="020F0502020204030204" pitchFamily="34" charset="0"/>
              </a:rPr>
              <a:t> </a:t>
            </a:r>
            <a:r>
              <a:rPr lang="en-US" dirty="0">
                <a:solidFill>
                  <a:srgbClr val="000000"/>
                </a:solidFill>
                <a:latin typeface="Calibri" panose="020F0502020204030204" pitchFamily="34" charset="0"/>
              </a:rPr>
              <a:t>amount of a grains product to serve in order to provide a specific ounce equivalent (oz eq) grains or grains/bread servings, and the</a:t>
            </a:r>
            <a:r>
              <a:rPr lang="en-US" dirty="0">
                <a:solidFill>
                  <a:srgbClr val="444444"/>
                </a:solidFill>
                <a:latin typeface="Calibri" panose="020F0502020204030204" pitchFamily="34" charset="0"/>
              </a:rPr>
              <a:t>​</a:t>
            </a:r>
            <a:r>
              <a:rPr lang="en-US" b="0" i="0" dirty="0">
                <a:solidFill>
                  <a:srgbClr val="444444"/>
                </a:solidFill>
                <a:effectLst/>
                <a:latin typeface="Calibri" panose="020F0502020204030204" pitchFamily="34" charset="0"/>
              </a:rPr>
              <a:t> </a:t>
            </a:r>
            <a:r>
              <a:rPr lang="en-US" dirty="0">
                <a:solidFill>
                  <a:srgbClr val="000000"/>
                </a:solidFill>
                <a:latin typeface="Calibri" panose="020F0502020204030204" pitchFamily="34" charset="0"/>
              </a:rPr>
              <a:t>amount of a grains product to serve in order to meet Minimum Grains Requirement as appropriate for the specific age group/grade group.  </a:t>
            </a:r>
          </a:p>
          <a:p>
            <a:pPr algn="l" rtl="0" fontAlgn="base"/>
            <a:endParaRPr lang="en-US" dirty="0">
              <a:solidFill>
                <a:srgbClr val="000000"/>
              </a:solidFill>
              <a:latin typeface="Calibri" panose="020F0502020204030204" pitchFamily="34" charset="0"/>
            </a:endParaRPr>
          </a:p>
          <a:p>
            <a:pPr algn="l" rtl="0" fontAlgn="base"/>
            <a:r>
              <a:rPr lang="en-US" dirty="0">
                <a:solidFill>
                  <a:srgbClr val="000000"/>
                </a:solidFill>
                <a:latin typeface="Calibri" panose="020F0502020204030204" pitchFamily="34" charset="0"/>
              </a:rPr>
              <a:t>**Please note: Only Registered Users will be able to save and retrieve the calculated result of your grain product at any time.</a:t>
            </a:r>
            <a:r>
              <a:rPr lang="en-US"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baseline="0" dirty="0"/>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11</a:t>
            </a:fld>
            <a:endParaRPr lang="en-US" dirty="0">
              <a:solidFill>
                <a:prstClr val="black"/>
              </a:solidFill>
              <a:latin typeface="Calibri"/>
            </a:endParaRPr>
          </a:p>
        </p:txBody>
      </p:sp>
    </p:spTree>
    <p:extLst>
      <p:ext uri="{BB962C8B-B14F-4D97-AF65-F5344CB8AC3E}">
        <p14:creationId xmlns:p14="http://schemas.microsoft.com/office/powerpoint/2010/main" val="37927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Recipe Analysis Worksheet (RAW) is a tool to help you determine your recipe's expected meal pattern contributions. </a:t>
            </a:r>
            <a:r>
              <a:rPr lang="en-US" dirty="0">
                <a:latin typeface="Arial Rounded MT Bold"/>
              </a:rPr>
              <a:t> Keep in mind that RAW is </a:t>
            </a:r>
            <a:r>
              <a:rPr lang="en-US" b="1" dirty="0">
                <a:latin typeface="Arial Rounded MT Bold"/>
              </a:rPr>
              <a:t>not</a:t>
            </a:r>
            <a:r>
              <a:rPr lang="en-US" dirty="0">
                <a:latin typeface="Arial Rounded MT Bold"/>
              </a:rPr>
              <a:t> a tool to evaluate dietary specifications (calories, sodium, and saturated fat). </a:t>
            </a:r>
          </a:p>
          <a:p>
            <a:pPr>
              <a:defRPr/>
            </a:pPr>
            <a:endParaRPr lang="en-US" dirty="0">
              <a:latin typeface="Arial Rounded MT Bold"/>
            </a:endParaRPr>
          </a:p>
          <a:p>
            <a:pPr>
              <a:defRPr/>
            </a:pPr>
            <a:r>
              <a:rPr lang="en-US" dirty="0">
                <a:latin typeface="Arial Rounded MT Bold"/>
              </a:rPr>
              <a:t>RAW also </a:t>
            </a:r>
            <a:r>
              <a:rPr lang="en-US" b="1" dirty="0">
                <a:latin typeface="Arial Rounded MT Bold"/>
              </a:rPr>
              <a:t>can not</a:t>
            </a:r>
            <a:r>
              <a:rPr lang="en-US" dirty="0">
                <a:latin typeface="Arial Rounded MT Bold"/>
              </a:rPr>
              <a:t> determine whether the serving size information entered is correct</a:t>
            </a:r>
            <a:r>
              <a:rPr lang="en-US" baseline="0" dirty="0">
                <a:latin typeface="Arial Rounded MT Bold"/>
              </a:rPr>
              <a:t> for crediting. </a:t>
            </a:r>
            <a:r>
              <a:rPr lang="en-US" b="1" baseline="0" dirty="0">
                <a:latin typeface="Arial Rounded MT Bold"/>
              </a:rPr>
              <a:t>If incorrect information is entered,</a:t>
            </a:r>
            <a:r>
              <a:rPr lang="en-US" b="1" dirty="0">
                <a:latin typeface="Arial Rounded MT Bold"/>
              </a:rPr>
              <a:t> </a:t>
            </a:r>
            <a:r>
              <a:rPr lang="en-US" b="1" baseline="0" dirty="0">
                <a:latin typeface="Arial Rounded MT Bold"/>
              </a:rPr>
              <a:t>the results will be inaccurate</a:t>
            </a:r>
            <a:r>
              <a:rPr lang="en-US" baseline="0" dirty="0">
                <a:latin typeface="Arial Rounded MT Bold"/>
              </a:rPr>
              <a:t>. </a:t>
            </a:r>
          </a:p>
          <a:p>
            <a:pPr>
              <a:defRPr/>
            </a:pPr>
            <a:endParaRPr lang="en-US" baseline="0" dirty="0">
              <a:latin typeface="Arial Rounded MT Bold"/>
            </a:endParaRPr>
          </a:p>
          <a:p>
            <a:pPr>
              <a:defRPr/>
            </a:pPr>
            <a:r>
              <a:rPr lang="en-US" baseline="0" dirty="0">
                <a:latin typeface="Arial Rounded MT Bold"/>
              </a:rPr>
              <a:t>Start out with a developed standardized recipe because it </a:t>
            </a:r>
            <a:r>
              <a:rPr lang="en-US" baseline="0" dirty="0"/>
              <a:t>is required in the school meal programs.</a:t>
            </a:r>
            <a:r>
              <a:rPr lang="en-US" dirty="0"/>
              <a:t> </a:t>
            </a:r>
            <a:r>
              <a:rPr lang="en-US" baseline="0" dirty="0">
                <a:latin typeface="+mn-lt"/>
              </a:rPr>
              <a:t>The </a:t>
            </a:r>
            <a:r>
              <a:rPr lang="en-US" baseline="0" dirty="0">
                <a:latin typeface="Arial Rounded MT Bold"/>
              </a:rPr>
              <a:t>specific food items utilized in the recipe must also be identified.</a:t>
            </a:r>
            <a:r>
              <a:rPr lang="en-US" dirty="0">
                <a:latin typeface="Arial Rounded MT Bold"/>
              </a:rPr>
              <a:t>  </a:t>
            </a:r>
            <a:endParaRPr lang="en-US" baseline="0" dirty="0">
              <a:latin typeface="Arial Rounded MT Bold" panose="020F0704030504030204" pitchFamily="34" charset="0"/>
            </a:endParaRPr>
          </a:p>
          <a:p>
            <a:pPr defTabSz="931774">
              <a:defRPr/>
            </a:pPr>
            <a:endParaRPr lang="en-US" baseline="0" dirty="0">
              <a:latin typeface="Arial Rounded MT Bold" panose="020F0704030504030204" pitchFamily="34" charset="0"/>
            </a:endParaRPr>
          </a:p>
          <a:p>
            <a:pPr defTabSz="931774">
              <a:defRPr/>
            </a:pPr>
            <a:r>
              <a:rPr lang="en-US" dirty="0"/>
              <a:t>This tool contains a series of worksheets (tabs) with formulas for each food group. If you look at the tabs after section 1 on this page, you will see labeled tabs for each food group (except for milk). There is also a tab marked “Recipe Notes" that may be used to write notes. </a:t>
            </a:r>
            <a:endParaRPr lang="en-US" baseline="0" dirty="0">
              <a:latin typeface="Arial Rounded MT Bold" panose="020F0704030504030204" pitchFamily="34" charset="0"/>
            </a:endParaRPr>
          </a:p>
          <a:p>
            <a:pPr defTabSz="931774">
              <a:defRPr/>
            </a:pPr>
            <a:endParaRPr lang="en-US" baseline="0" dirty="0">
              <a:latin typeface="Arial Rounded MT Bold" panose="020F0704030504030204" pitchFamily="34" charset="0"/>
            </a:endParaRPr>
          </a:p>
          <a:p>
            <a:pPr defTabSz="931774">
              <a:defRPr/>
            </a:pPr>
            <a:r>
              <a:rPr lang="en-US" baseline="0" dirty="0">
                <a:latin typeface="Arial Rounded MT Bold"/>
              </a:rPr>
              <a:t>To find guidance on using the tool</a:t>
            </a:r>
            <a:r>
              <a:rPr lang="en-US" dirty="0">
                <a:latin typeface="Arial Rounded MT Bold"/>
              </a:rPr>
              <a:t>,</a:t>
            </a:r>
            <a:r>
              <a:rPr lang="en-US" baseline="0" dirty="0">
                <a:latin typeface="Arial Rounded MT Bold"/>
              </a:rPr>
              <a:t> click on “Instructions” at the top of the page, as circled in red on this slide.</a:t>
            </a:r>
          </a:p>
          <a:p>
            <a:pPr defTabSz="931774">
              <a:defRPr/>
            </a:pPr>
            <a:endParaRPr lang="en-US" baseline="0" dirty="0">
              <a:latin typeface="Arial Rounded MT Bold" panose="020F0704030504030204" pitchFamily="34" charset="0"/>
            </a:endParaRP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12</a:t>
            </a:fld>
            <a:endParaRPr lang="en-US" dirty="0">
              <a:solidFill>
                <a:prstClr val="black"/>
              </a:solidFill>
              <a:latin typeface="Calibri"/>
            </a:endParaRPr>
          </a:p>
        </p:txBody>
      </p:sp>
    </p:spTree>
    <p:extLst>
      <p:ext uri="{BB962C8B-B14F-4D97-AF65-F5344CB8AC3E}">
        <p14:creationId xmlns:p14="http://schemas.microsoft.com/office/powerpoint/2010/main" val="3378492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standardized recipe information is entered into this tool, click on the Meal Contribution tab, as circled on this slide.  This will display the expected meal contribution for each component contained in the recipe.</a:t>
            </a:r>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13</a:t>
            </a:fld>
            <a:endParaRPr lang="en-US" dirty="0">
              <a:solidFill>
                <a:prstClr val="black"/>
              </a:solidFill>
              <a:latin typeface="Calibri"/>
            </a:endParaRPr>
          </a:p>
        </p:txBody>
      </p:sp>
    </p:spTree>
    <p:extLst>
      <p:ext uri="{BB962C8B-B14F-4D97-AF65-F5344CB8AC3E}">
        <p14:creationId xmlns:p14="http://schemas.microsoft.com/office/powerpoint/2010/main" val="120745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tool available on the USDA site in addition to the buying guide is a “ FBG Calculator”. </a:t>
            </a:r>
          </a:p>
          <a:p>
            <a:endParaRPr lang="en-US" dirty="0"/>
          </a:p>
          <a:p>
            <a:r>
              <a:rPr lang="en-US" dirty="0"/>
              <a:t>This allows to create specific shopping lists which can calculate the amount of food items needed to purchase based on the recipes being prepared and the amount of each food product existing in inventory.  This will allow to control costs while ensuring meal pattern requirements are being met.  The instructions for using this tool are found by clicking on the Instructions tab at the top of the page.</a:t>
            </a:r>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14</a:t>
            </a:fld>
            <a:endParaRPr lang="en-US" dirty="0">
              <a:solidFill>
                <a:prstClr val="black"/>
              </a:solidFill>
              <a:latin typeface="Calibri"/>
            </a:endParaRPr>
          </a:p>
        </p:txBody>
      </p:sp>
    </p:spTree>
    <p:extLst>
      <p:ext uri="{BB962C8B-B14F-4D97-AF65-F5344CB8AC3E}">
        <p14:creationId xmlns:p14="http://schemas.microsoft.com/office/powerpoint/2010/main" val="413480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Arial" panose="020B0604020202020204" pitchFamily="34" charset="0"/>
              </a:rPr>
              <a:t>This online tool will create a shopping list to assist Child Nutrition Program Operators in ordering food for their programs.</a:t>
            </a:r>
          </a:p>
          <a:p>
            <a:pPr algn="l"/>
            <a:endParaRPr lang="en-US" b="0" i="0" dirty="0">
              <a:solidFill>
                <a:srgbClr val="333333"/>
              </a:solidFill>
              <a:effectLst/>
              <a:latin typeface="Arial" panose="020B0604020202020204" pitchFamily="34" charset="0"/>
            </a:endParaRPr>
          </a:p>
          <a:p>
            <a:pPr algn="l"/>
            <a:r>
              <a:rPr lang="en-US" b="0" i="0" dirty="0">
                <a:solidFill>
                  <a:srgbClr val="333333"/>
                </a:solidFill>
                <a:effectLst/>
                <a:latin typeface="Arial" panose="020B0604020202020204" pitchFamily="34" charset="0"/>
              </a:rPr>
              <a:t>Please note, only Registered Users will be able to save and retrieve a shopping list. If you are not a Registered User, export or email your shopping list before exiting FBG Calculator.</a:t>
            </a:r>
          </a:p>
          <a:p>
            <a:endParaRPr lang="en-US" b="1" dirty="0"/>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15</a:t>
            </a:fld>
            <a:endParaRPr lang="en-US" dirty="0">
              <a:solidFill>
                <a:prstClr val="black"/>
              </a:solidFill>
              <a:latin typeface="Calibri"/>
            </a:endParaRPr>
          </a:p>
        </p:txBody>
      </p:sp>
    </p:spTree>
    <p:extLst>
      <p:ext uri="{BB962C8B-B14F-4D97-AF65-F5344CB8AC3E}">
        <p14:creationId xmlns:p14="http://schemas.microsoft.com/office/powerpoint/2010/main" val="79420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online tool will determine:</a:t>
            </a:r>
          </a:p>
          <a:p>
            <a:pPr marL="171450" indent="-171450">
              <a:buFont typeface="Arial" panose="020B0604020202020204" pitchFamily="34" charset="0"/>
              <a:buChar char="•"/>
            </a:pPr>
            <a:r>
              <a:rPr lang="en-US" dirty="0"/>
              <a:t>The ounce equivalent (oz eq) grains or grains/bread servings for your grain product</a:t>
            </a:r>
          </a:p>
          <a:p>
            <a:pPr marL="171450" indent="-171450">
              <a:buFont typeface="Arial" panose="020B0604020202020204" pitchFamily="34" charset="0"/>
              <a:buChar char="•"/>
            </a:pPr>
            <a:r>
              <a:rPr lang="en-US" dirty="0"/>
              <a:t>The amount of a grains product to serve in order to provide a specific ounce equivalent (oz eq) grains or grains/bread servings</a:t>
            </a:r>
          </a:p>
          <a:p>
            <a:pPr marL="171450" indent="-171450">
              <a:buFont typeface="Arial" panose="020B0604020202020204" pitchFamily="34" charset="0"/>
              <a:buChar char="•"/>
            </a:pPr>
            <a:r>
              <a:rPr lang="en-US" dirty="0"/>
              <a:t>The amount of a grains product to serve in order to meet minimum grains requirement as appropriate for the specific age group/grade group</a:t>
            </a:r>
          </a:p>
          <a:p>
            <a:endParaRPr lang="en-US" dirty="0"/>
          </a:p>
          <a:p>
            <a:r>
              <a:rPr lang="en-US" dirty="0"/>
              <a:t>*Please note, only Registered Users will be able to save and retrieve the calculated result of your grain product at any time.</a:t>
            </a:r>
          </a:p>
          <a:p>
            <a:r>
              <a:rPr lang="en-US" dirty="0"/>
              <a:t>If you are not a Registered User, download the PDF of the calculated result of your grain product before exiting the Exhibit A Grains Tool.</a:t>
            </a:r>
          </a:p>
          <a:p>
            <a:endParaRPr lang="en-US" dirty="0"/>
          </a:p>
        </p:txBody>
      </p:sp>
      <p:sp>
        <p:nvSpPr>
          <p:cNvPr id="4" name="Slide Number Placeholder 3"/>
          <p:cNvSpPr>
            <a:spLocks noGrp="1"/>
          </p:cNvSpPr>
          <p:nvPr>
            <p:ph type="sldNum" sz="quarter" idx="5"/>
          </p:nvPr>
        </p:nvSpPr>
        <p:spPr/>
        <p:txBody>
          <a:bodyPr/>
          <a:lstStyle/>
          <a:p>
            <a:pPr defTabSz="931774">
              <a:defRPr/>
            </a:pPr>
            <a:fld id="{10E08248-C014-4F1A-B8A2-47C4AAE805E8}" type="slidenum">
              <a:rPr lang="en-US">
                <a:solidFill>
                  <a:prstClr val="black"/>
                </a:solidFill>
                <a:latin typeface="Calibri"/>
              </a:rPr>
              <a:pPr defTabSz="931774">
                <a:defRPr/>
              </a:pPr>
              <a:t>16</a:t>
            </a:fld>
            <a:endParaRPr lang="en-US" dirty="0">
              <a:solidFill>
                <a:prstClr val="black"/>
              </a:solidFill>
              <a:latin typeface="Calibri"/>
            </a:endParaRPr>
          </a:p>
        </p:txBody>
      </p:sp>
    </p:spTree>
    <p:extLst>
      <p:ext uri="{BB962C8B-B14F-4D97-AF65-F5344CB8AC3E}">
        <p14:creationId xmlns:p14="http://schemas.microsoft.com/office/powerpoint/2010/main" val="690658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guidance on navigating the Food Buying guide and how to utilize the associated tools and information on the FBG mobile App and Interactive web tools, use the link in the slide.  These modules are a step-by-step training which demonstrates the full process. </a:t>
            </a:r>
          </a:p>
        </p:txBody>
      </p:sp>
      <p:sp>
        <p:nvSpPr>
          <p:cNvPr id="4" name="Slide Number Placeholder 3"/>
          <p:cNvSpPr>
            <a:spLocks noGrp="1"/>
          </p:cNvSpPr>
          <p:nvPr>
            <p:ph type="sldNum" sz="quarter" idx="5"/>
          </p:nvPr>
        </p:nvSpPr>
        <p:spPr/>
        <p:txBody>
          <a:bodyPr/>
          <a:lstStyle/>
          <a:p>
            <a:pPr defTabSz="931774">
              <a:defRPr/>
            </a:pPr>
            <a:fld id="{10E08248-C014-4F1A-B8A2-47C4AAE805E8}" type="slidenum">
              <a:rPr lang="en-US">
                <a:solidFill>
                  <a:prstClr val="black"/>
                </a:solidFill>
                <a:latin typeface="Calibri"/>
              </a:rPr>
              <a:pPr defTabSz="931774">
                <a:defRPr/>
              </a:pPr>
              <a:t>17</a:t>
            </a:fld>
            <a:endParaRPr lang="en-US" dirty="0">
              <a:solidFill>
                <a:prstClr val="black"/>
              </a:solidFill>
              <a:latin typeface="Calibri"/>
            </a:endParaRPr>
          </a:p>
        </p:txBody>
      </p:sp>
    </p:spTree>
    <p:extLst>
      <p:ext uri="{BB962C8B-B14F-4D97-AF65-F5344CB8AC3E}">
        <p14:creationId xmlns:p14="http://schemas.microsoft.com/office/powerpoint/2010/main" val="126490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you have any questions, please contact the training team at CNtraining@nysed.gov or call your CN rep.   Please do not hesitate to contact us!</a:t>
            </a:r>
          </a:p>
          <a:p>
            <a:endParaRPr lang="en-US" dirty="0"/>
          </a:p>
          <a:p>
            <a:r>
              <a:rPr lang="en-US" dirty="0"/>
              <a:t>Thank you!!</a:t>
            </a:r>
          </a:p>
        </p:txBody>
      </p:sp>
      <p:sp>
        <p:nvSpPr>
          <p:cNvPr id="4" name="Slide Number Placeholder 3"/>
          <p:cNvSpPr>
            <a:spLocks noGrp="1"/>
          </p:cNvSpPr>
          <p:nvPr>
            <p:ph type="sldNum" sz="quarter" idx="5"/>
          </p:nvPr>
        </p:nvSpPr>
        <p:spPr/>
        <p:txBody>
          <a:bodyPr/>
          <a:lstStyle/>
          <a:p>
            <a:pPr defTabSz="465887">
              <a:defRPr/>
            </a:pPr>
            <a:fld id="{BD942330-F19B-49BB-AE37-1A9BB45B551A}"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36337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Food Buying Guide for Child Nutrition Programs was originally published in 1947 and is an all-in-one source to help purchase the correct amount of food and determine crediting for whole foods and limited processed food items to ensure you are in compliance with the Child Nutrition Programs. </a:t>
            </a:r>
          </a:p>
          <a:p>
            <a:endParaRPr lang="en-US" dirty="0"/>
          </a:p>
          <a:p>
            <a:r>
              <a:rPr lang="en-US" dirty="0"/>
              <a:t>This resource allows a search feature which will navigate and compare food yields and create a favorite foods list.</a:t>
            </a:r>
          </a:p>
          <a:p>
            <a:endParaRPr lang="en-US" b="1" dirty="0"/>
          </a:p>
          <a:p>
            <a:r>
              <a:rPr lang="en-US" b="0" dirty="0"/>
              <a:t>The current Food Buying Guide has an interactive web-based tool and mobile app which allows you to easily search food items, crediting information, and find food yields. </a:t>
            </a:r>
          </a:p>
          <a:p>
            <a:endParaRPr lang="en-US" b="1" dirty="0"/>
          </a:p>
          <a:p>
            <a:r>
              <a:rPr lang="en-US" dirty="0"/>
              <a:t>Some additional features are:</a:t>
            </a:r>
          </a:p>
          <a:p>
            <a:endParaRPr lang="en-US" dirty="0"/>
          </a:p>
          <a:p>
            <a:r>
              <a:rPr lang="en-US" dirty="0"/>
              <a:t>-The FBG Calculator</a:t>
            </a:r>
          </a:p>
          <a:p>
            <a:r>
              <a:rPr lang="en-US" dirty="0"/>
              <a:t>-Exhibit A Grains Tool</a:t>
            </a:r>
          </a:p>
          <a:p>
            <a:r>
              <a:rPr lang="en-US" dirty="0"/>
              <a:t>-Download PDF Food Buying Guide</a:t>
            </a:r>
          </a:p>
          <a:p>
            <a:r>
              <a:rPr lang="en-US" dirty="0"/>
              <a:t>-Recipe Analysis Workbook (RAW)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2</a:t>
            </a:fld>
            <a:endParaRPr lang="en-US" dirty="0">
              <a:solidFill>
                <a:prstClr val="black"/>
              </a:solidFill>
              <a:latin typeface="Calibri"/>
            </a:endParaRPr>
          </a:p>
        </p:txBody>
      </p:sp>
    </p:spTree>
    <p:extLst>
      <p:ext uri="{BB962C8B-B14F-4D97-AF65-F5344CB8AC3E}">
        <p14:creationId xmlns:p14="http://schemas.microsoft.com/office/powerpoint/2010/main" val="237766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To access the FBG, you must either create a login or enter as a “Guest User”.  The </a:t>
            </a:r>
            <a:r>
              <a:rPr lang="en-US" dirty="0"/>
              <a:t>FBG has three main user groups: Guest User, Registered User, and Administrator User. Each user can belong to one Organization Type: FNS National Office, FNS Regional Office, Vendor, State Agency, School, and Other.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Entering as a Guest User will allow you to search food items, but you will not have full access to all the tools. </a:t>
            </a:r>
            <a:r>
              <a:rPr lang="en-US" dirty="0"/>
              <a:t>The functionality available to each user depends on his user group and Organization Type.  When using the “Guest User”, the public users can access key components of the FBG through the Internet without providing login credentials or creating a user account. Guest users can search and view food items, create a Favorites list, and use FBG Calculator. However, the Favorites list and FBG Calculator Shopping Lists will only remain active while the user is actively using the FBG site. If the user closes the FBG site and returns to it, the Favorites list and Shopping Lists will not be saved.</a:t>
            </a:r>
            <a:endParaRPr lang="en-US" b="0" i="0" dirty="0">
              <a:solidFill>
                <a:srgbClr val="444444"/>
              </a:solidFill>
              <a:effectLst/>
              <a:latin typeface="Calibri" panose="020F0502020204030204" pitchFamily="34" charset="0"/>
            </a:endParaRPr>
          </a:p>
          <a:p>
            <a:pPr algn="l" rtl="0" fontAlgn="base"/>
            <a:endParaRPr lang="en-US" dirty="0">
              <a:solidFill>
                <a:srgbClr val="000000"/>
              </a:solidFill>
              <a:latin typeface="Calibri" panose="020F0502020204030204" pitchFamily="34" charset="0"/>
            </a:endParaRPr>
          </a:p>
          <a:p>
            <a:pPr algn="l" rtl="0" fontAlgn="base"/>
            <a:r>
              <a:rPr lang="en-US" dirty="0">
                <a:solidFill>
                  <a:srgbClr val="000000"/>
                </a:solidFill>
                <a:latin typeface="Calibri" panose="020F0502020204030204" pitchFamily="34" charset="0"/>
              </a:rPr>
              <a:t>If a profile is created to become a “Registered User”, this will allow you to fully utilize all tools associated with the FBG. </a:t>
            </a:r>
            <a:r>
              <a:rPr lang="en-US"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dirty="0">
                <a:solidFill>
                  <a:srgbClr val="000000"/>
                </a:solidFill>
                <a:latin typeface="Calibri" panose="020F0502020204030204" pitchFamily="34" charset="0"/>
              </a:rPr>
              <a:t>The Food Items search allows you to search food Items by keywords and additional categories such as meal component and school meal program. </a:t>
            </a:r>
            <a:endParaRPr lang="en-US" b="0" i="0" dirty="0">
              <a:solidFill>
                <a:srgbClr val="444444"/>
              </a:solidFill>
              <a:effectLst/>
              <a:latin typeface="Calibri" panose="020F0502020204030204" pitchFamily="34" charset="0"/>
            </a:endParaRPr>
          </a:p>
          <a:p>
            <a:pPr algn="l" rtl="0" fontAlgn="base"/>
            <a:r>
              <a:rPr lang="en-US" dirty="0">
                <a:solidFill>
                  <a:srgbClr val="444444"/>
                </a:solidFill>
                <a:latin typeface="Calibri" panose="020F0502020204030204" pitchFamily="34" charset="0"/>
              </a:rPr>
              <a:t>​</a:t>
            </a:r>
            <a:endParaRPr lang="en-US" dirty="0">
              <a:solidFill>
                <a:srgbClr val="000000"/>
              </a:solidFill>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a:p>
            <a:pPr algn="l" rtl="0" fontAlgn="base"/>
            <a:endParaRPr lang="en-US" dirty="0"/>
          </a:p>
          <a:p>
            <a:pPr algn="l" rtl="0" fontAlgn="base"/>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10E08248-C014-4F1A-B8A2-47C4AAE805E8}" type="slidenum">
              <a:rPr lang="en-US">
                <a:solidFill>
                  <a:prstClr val="black"/>
                </a:solidFill>
                <a:latin typeface="Calibri"/>
              </a:rPr>
              <a:pPr defTabSz="931774">
                <a:defRPr/>
              </a:pPr>
              <a:t>3</a:t>
            </a:fld>
            <a:endParaRPr lang="en-US" dirty="0">
              <a:solidFill>
                <a:prstClr val="black"/>
              </a:solidFill>
              <a:latin typeface="Calibri"/>
            </a:endParaRPr>
          </a:p>
        </p:txBody>
      </p:sp>
    </p:spTree>
    <p:extLst>
      <p:ext uri="{BB962C8B-B14F-4D97-AF65-F5344CB8AC3E}">
        <p14:creationId xmlns:p14="http://schemas.microsoft.com/office/powerpoint/2010/main" val="107023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green topic headings have a drop-down menu which lists more options. </a:t>
            </a:r>
          </a:p>
          <a:p>
            <a:endParaRPr lang="en-US" b="1" dirty="0"/>
          </a:p>
          <a:p>
            <a:r>
              <a:rPr lang="en-US" b="1" dirty="0"/>
              <a:t>Home Page</a:t>
            </a:r>
            <a:r>
              <a:rPr lang="en-US" dirty="0"/>
              <a:t>: Users can view the FBG home page screen by selecting  “Home Page” which allows easy access when on a different page.</a:t>
            </a:r>
          </a:p>
          <a:p>
            <a:endParaRPr lang="en-US" dirty="0"/>
          </a:p>
          <a:p>
            <a:r>
              <a:rPr lang="en-US" b="1" dirty="0"/>
              <a:t>What’s New</a:t>
            </a:r>
            <a:r>
              <a:rPr lang="en-US" dirty="0"/>
              <a:t>- Users can view the list of announcements by the FNS staff by selecting this choice. This screen will list currently active announcements.</a:t>
            </a:r>
          </a:p>
          <a:p>
            <a:endParaRPr lang="en-US" b="1" dirty="0"/>
          </a:p>
          <a:p>
            <a:r>
              <a:rPr lang="en-US" b="1" dirty="0"/>
              <a:t>About the Food Buying Guide- </a:t>
            </a:r>
            <a:r>
              <a:rPr lang="en-US" b="0" dirty="0"/>
              <a:t>Users can view this screen for helpful information about the Food Buying Guide.</a:t>
            </a:r>
          </a:p>
          <a:p>
            <a:endParaRPr lang="en-US" b="0" dirty="0"/>
          </a:p>
          <a:p>
            <a:r>
              <a:rPr lang="en-US" b="1" dirty="0"/>
              <a:t>Download the Food Buying Guide</a:t>
            </a:r>
            <a:r>
              <a:rPr lang="en-US" b="0" dirty="0"/>
              <a:t>-Users can access the Food Buying Guide in a PDF document.</a:t>
            </a:r>
          </a:p>
          <a:p>
            <a:endParaRPr lang="en-US" b="0" dirty="0"/>
          </a:p>
          <a:p>
            <a:r>
              <a:rPr lang="en-US" b="1" dirty="0"/>
              <a:t>Resource Center-</a:t>
            </a:r>
            <a:r>
              <a:rPr lang="en-US" b="0" dirty="0"/>
              <a:t>Provides user with meal pattern charts and reference tables to support information found in the Food Buying Guide. </a:t>
            </a:r>
          </a:p>
          <a:p>
            <a:endParaRPr lang="en-US" b="0" dirty="0"/>
          </a:p>
          <a:p>
            <a:r>
              <a:rPr lang="en-US" b="1" dirty="0"/>
              <a:t>Meal Components</a:t>
            </a:r>
            <a:r>
              <a:rPr lang="en-US" b="0" dirty="0"/>
              <a:t>-Users can select an individual meal component to view more information on the specific  meal component. ( Ex. Grains, M/MA, Fruits, Vegetables, Milk)</a:t>
            </a:r>
          </a:p>
          <a:p>
            <a:endParaRPr lang="en-US" b="0" dirty="0"/>
          </a:p>
          <a:p>
            <a:r>
              <a:rPr lang="en-US" b="1" dirty="0"/>
              <a:t>Food items</a:t>
            </a:r>
            <a:r>
              <a:rPr lang="en-US" b="0" dirty="0"/>
              <a:t>: Users can select search function to search food items. Users can also select “Favorites” which goes to the favorite list. </a:t>
            </a:r>
          </a:p>
          <a:p>
            <a:endParaRPr lang="en-US" b="0" dirty="0"/>
          </a:p>
          <a:p>
            <a:r>
              <a:rPr lang="en-US" b="1" dirty="0"/>
              <a:t>Tools</a:t>
            </a:r>
            <a:r>
              <a:rPr lang="en-US" b="0" dirty="0"/>
              <a:t>-Users can access different tools such as RAW Recipe list, Creating RAW, Product Formulation List, FBG calculator, Exhibit A Grains Tool and Whole Grain Rich information. </a:t>
            </a:r>
          </a:p>
          <a:p>
            <a:endParaRPr lang="en-US" b="0" dirty="0"/>
          </a:p>
          <a:p>
            <a:r>
              <a:rPr lang="en-US" b="1" dirty="0"/>
              <a:t>Appendixes</a:t>
            </a:r>
            <a:r>
              <a:rPr lang="en-US" b="0" dirty="0"/>
              <a:t>-Users can access more information about specific items. </a:t>
            </a:r>
          </a:p>
          <a:p>
            <a:endParaRPr lang="en-US" b="0" dirty="0"/>
          </a:p>
          <a:p>
            <a:r>
              <a:rPr lang="en-US" b="1" dirty="0"/>
              <a:t>Help</a:t>
            </a:r>
            <a:r>
              <a:rPr lang="en-US" b="0" dirty="0"/>
              <a:t>- Users can view access user guides in PDF format, Training Videos, FNS contact information, and FAQ’s. </a:t>
            </a:r>
          </a:p>
          <a:p>
            <a:endParaRPr lang="en-US" b="0" dirty="0"/>
          </a:p>
          <a:p>
            <a:r>
              <a:rPr lang="en-US" b="1" dirty="0"/>
              <a:t>Log out</a:t>
            </a:r>
            <a:r>
              <a:rPr lang="en-US" b="0" dirty="0"/>
              <a:t>-Users session ends and signs the user out. Any saved information like recipes, favorites, or Product Formulation Statements is stored.</a:t>
            </a:r>
            <a:endParaRPr lang="en-US" dirty="0"/>
          </a:p>
        </p:txBody>
      </p:sp>
      <p:sp>
        <p:nvSpPr>
          <p:cNvPr id="4" name="Slide Number Placeholder 3"/>
          <p:cNvSpPr>
            <a:spLocks noGrp="1"/>
          </p:cNvSpPr>
          <p:nvPr>
            <p:ph type="sldNum" sz="quarter" idx="5"/>
          </p:nvPr>
        </p:nvSpPr>
        <p:spPr/>
        <p:txBody>
          <a:bodyPr/>
          <a:lstStyle/>
          <a:p>
            <a:fld id="{5E25862D-7FF8-406C-B1DB-62A7213FE373}" type="slidenum">
              <a:rPr lang="en-US" smtClean="0"/>
              <a:t>4</a:t>
            </a:fld>
            <a:endParaRPr lang="en-US"/>
          </a:p>
        </p:txBody>
      </p:sp>
    </p:spTree>
    <p:extLst>
      <p:ext uri="{BB962C8B-B14F-4D97-AF65-F5344CB8AC3E}">
        <p14:creationId xmlns:p14="http://schemas.microsoft.com/office/powerpoint/2010/main" val="66635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150813"/>
            <a:ext cx="5575300" cy="3136900"/>
          </a:xfrm>
        </p:spPr>
      </p:sp>
      <p:sp>
        <p:nvSpPr>
          <p:cNvPr id="3" name="Notes Placeholder 2"/>
          <p:cNvSpPr>
            <a:spLocks noGrp="1"/>
          </p:cNvSpPr>
          <p:nvPr>
            <p:ph type="body" idx="1"/>
          </p:nvPr>
        </p:nvSpPr>
        <p:spPr>
          <a:xfrm>
            <a:off x="579755" y="3405743"/>
            <a:ext cx="5608320" cy="5424224"/>
          </a:xfrm>
        </p:spPr>
        <p:txBody>
          <a:bodyPr/>
          <a:lstStyle/>
          <a:p>
            <a:r>
              <a:rPr lang="en-US" dirty="0"/>
              <a:t>This page displays different features found in the Food Buying Guide.</a:t>
            </a:r>
          </a:p>
          <a:p>
            <a:endParaRPr lang="en-US" dirty="0"/>
          </a:p>
          <a:p>
            <a:r>
              <a:rPr lang="en-US" b="1" dirty="0"/>
              <a:t>Food Item Search- </a:t>
            </a:r>
            <a:r>
              <a:rPr lang="en-US" b="0" dirty="0"/>
              <a:t>F</a:t>
            </a:r>
            <a:r>
              <a:rPr lang="en-US" dirty="0"/>
              <a:t>ood items are searchable by keyword and meal component.</a:t>
            </a:r>
          </a:p>
          <a:p>
            <a:endParaRPr lang="en-US" dirty="0"/>
          </a:p>
          <a:p>
            <a:r>
              <a:rPr lang="en-US" b="1" dirty="0"/>
              <a:t>Food Item Favorites- </a:t>
            </a:r>
            <a:r>
              <a:rPr lang="en-US" b="0" dirty="0"/>
              <a:t>This will </a:t>
            </a:r>
            <a:r>
              <a:rPr lang="en-US" dirty="0"/>
              <a:t>open a PDF document containing information on Favorites list. The PDF can be saved or printed. The export button opens an Excel document that contains all the information on the favorite list screen except footnotes.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Download the FBG-</a:t>
            </a:r>
            <a:r>
              <a:rPr lang="en-US" dirty="0"/>
              <a:t>Click on the “download Food buying guide” button to open the download food buying guide screen. This screen will contain links to the FBG introduction, six meal component sections with the corresponding yield tables, and appendixes in PDF format. </a:t>
            </a:r>
          </a:p>
          <a:p>
            <a:endParaRPr lang="en-US" dirty="0"/>
          </a:p>
          <a:p>
            <a:r>
              <a:rPr lang="en-US" b="1" dirty="0"/>
              <a:t>Exhibit A Grains Too</a:t>
            </a:r>
            <a:r>
              <a:rPr lang="en-US" b="0" dirty="0"/>
              <a:t>l-</a:t>
            </a:r>
            <a:r>
              <a:rPr lang="en-US" dirty="0"/>
              <a:t> This online tool will determine the ounce equivalent (oz eq) grains or grains/bread servings for your grain product,  the amount of a grains product to serve in order to provide a specific ounce equivalent (oz eq) grains or grains/bread servings, and the amount of a grains product to serve in order to meet Minimum Grains Requirement as appropriate for the specific age group/grade group.  **Please note: Only Registered Users will be able to save and retrieve the calculated result of your grain product at any time.  If you are not a Registered User, download the PDF of the calculated result of your grain product before exiting the Exhibit A Grains Tool.</a:t>
            </a:r>
          </a:p>
          <a:p>
            <a:endParaRPr lang="en-US" b="1" dirty="0"/>
          </a:p>
          <a:p>
            <a:r>
              <a:rPr lang="en-US" b="1" dirty="0"/>
              <a:t>FBG Calculator-  </a:t>
            </a:r>
            <a:r>
              <a:rPr lang="en-US" dirty="0"/>
              <a:t>This online tool will create a shopping list to assist Child Nutrition Program Operators in ordering food for their programs.  This tool will assist you in ordering the correct amount of each food item to assure meeting quantity/portion size requirements for the Food Based Meal Pattern. **Please note: Only Registered Users will be able to save and retrieve a shopping list.  If you are not a Registered User, export or email your shopping list before exiting FBG Calculator.</a:t>
            </a:r>
            <a:endParaRPr lang="en-US" dirty="0">
              <a:cs typeface="Calibri"/>
            </a:endParaRPr>
          </a:p>
          <a:p>
            <a:endParaRPr lang="en-US" b="1" dirty="0"/>
          </a:p>
          <a:p>
            <a:r>
              <a:rPr lang="en-US" b="1" dirty="0"/>
              <a:t>Product Formulation Statement Workbook-  </a:t>
            </a:r>
            <a:r>
              <a:rPr lang="en-US" dirty="0"/>
              <a:t>allows manufacturers to easily calculate their product’s contribution statement and generate crediting documentation.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Recipe Analysis Worksheet (RAW):  </a:t>
            </a:r>
            <a:r>
              <a:rPr lang="en-US" b="0" dirty="0"/>
              <a:t>This tool is </a:t>
            </a:r>
            <a:r>
              <a:rPr lang="en-US" dirty="0"/>
              <a:t>a calculator that will determine how your recipe will contribute towards the meal pattern and can print out a contribution statement.  Please note that only  Registered Users can utilize RAW.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view information about meal components, click on the corresponding meal component image on the home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OTHER FOODS</a:t>
            </a:r>
            <a:r>
              <a:rPr lang="en-US" dirty="0"/>
              <a:t>-These are items that may not be creditable such as cream cheese, condiments, etc. </a:t>
            </a:r>
          </a:p>
          <a:p>
            <a:endParaRPr lang="en-US" dirty="0"/>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5</a:t>
            </a:fld>
            <a:endParaRPr lang="en-US" dirty="0">
              <a:solidFill>
                <a:prstClr val="black"/>
              </a:solidFill>
              <a:latin typeface="Calibri"/>
            </a:endParaRPr>
          </a:p>
        </p:txBody>
      </p:sp>
    </p:spTree>
    <p:extLst>
      <p:ext uri="{BB962C8B-B14F-4D97-AF65-F5344CB8AC3E}">
        <p14:creationId xmlns:p14="http://schemas.microsoft.com/office/powerpoint/2010/main" val="75263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a:solidFill>
                  <a:srgbClr val="000000"/>
                </a:solidFill>
                <a:latin typeface="Calibri" panose="020F0502020204030204" pitchFamily="34" charset="0"/>
              </a:rPr>
              <a:t>Access to the Food Buying Guide will help in planning your menus and purchases.</a:t>
            </a:r>
          </a:p>
          <a:p>
            <a:pPr algn="l" rtl="0" fontAlgn="base"/>
            <a:endParaRPr lang="en-US" dirty="0">
              <a:solidFill>
                <a:srgbClr val="000000"/>
              </a:solidFill>
              <a:latin typeface="Calibri" panose="020F0502020204030204" pitchFamily="34" charset="0"/>
            </a:endParaRPr>
          </a:p>
          <a:p>
            <a:pPr algn="l" rtl="0" fontAlgn="base"/>
            <a:r>
              <a:rPr lang="en-US" dirty="0">
                <a:solidFill>
                  <a:srgbClr val="000000"/>
                </a:solidFill>
                <a:latin typeface="Calibri" panose="020F0502020204030204" pitchFamily="34" charset="0"/>
              </a:rPr>
              <a:t>It is available on the USDA website with the latest updated link: </a:t>
            </a:r>
            <a:r>
              <a:rPr lang="en-US" b="1" dirty="0">
                <a:solidFill>
                  <a:srgbClr val="000000"/>
                </a:solidFill>
                <a:latin typeface="Calibri" panose="020F0502020204030204" pitchFamily="34" charset="0"/>
              </a:rPr>
              <a:t>http://www/fns.usda.gov/tn/food-buying-guide-for-child-nutrition-programs</a:t>
            </a:r>
          </a:p>
          <a:p>
            <a:pPr algn="l" rtl="0" fontAlgn="base"/>
            <a:endParaRPr lang="en-US" dirty="0">
              <a:solidFill>
                <a:srgbClr val="000000"/>
              </a:solidFill>
              <a:latin typeface="Calibri" panose="020F0502020204030204" pitchFamily="34" charset="0"/>
            </a:endParaRPr>
          </a:p>
          <a:p>
            <a:pPr algn="l" rtl="0" fontAlgn="base"/>
            <a:r>
              <a:rPr lang="en-US" dirty="0">
                <a:solidFill>
                  <a:srgbClr val="000000"/>
                </a:solidFill>
                <a:latin typeface="Calibri" panose="020F0502020204030204" pitchFamily="34" charset="0"/>
              </a:rPr>
              <a:t>The</a:t>
            </a:r>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Food Buying Guide for Child Nutrition Programs is available on mobile app also.</a:t>
            </a:r>
          </a:p>
          <a:p>
            <a:pPr algn="l" rtl="0" fontAlgn="base"/>
            <a:endParaRPr lang="en-US" b="0" i="0" dirty="0">
              <a:solidFill>
                <a:srgbClr val="444444"/>
              </a:solidFill>
              <a:effectLst/>
              <a:latin typeface="Calibri" panose="020F0502020204030204" pitchFamily="34" charset="0"/>
            </a:endParaRPr>
          </a:p>
          <a:p>
            <a:pPr algn="l" rtl="0" fontAlgn="base"/>
            <a:r>
              <a:rPr lang="en-US" dirty="0">
                <a:solidFill>
                  <a:srgbClr val="000000"/>
                </a:solidFill>
                <a:latin typeface="Calibri" panose="020F0502020204030204" pitchFamily="34" charset="0"/>
              </a:rPr>
              <a:t>Some schools/facilities have the book version; however, just keep in mind it will need to be updated to reflect new foods offered and any other updates. </a:t>
            </a:r>
            <a:r>
              <a:rPr lang="en-US" dirty="0">
                <a:solidFill>
                  <a:srgbClr val="444444"/>
                </a:solidFill>
                <a:latin typeface="Calibri" panose="020F0502020204030204" pitchFamily="34" charset="0"/>
              </a:rPr>
              <a:t>​</a:t>
            </a:r>
            <a:r>
              <a:rPr lang="en-US" dirty="0">
                <a:solidFill>
                  <a:srgbClr val="000000"/>
                </a:solidFill>
                <a:latin typeface="Calibri" panose="020F0502020204030204" pitchFamily="34" charset="0"/>
              </a:rPr>
              <a:t>The FBG is updated on a continual basis.</a:t>
            </a:r>
          </a:p>
          <a:p>
            <a:pPr algn="l" rtl="0" fontAlgn="base"/>
            <a:endParaRPr lang="en-US" b="0" i="0" dirty="0">
              <a:solidFill>
                <a:srgbClr val="000000"/>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10E08248-C014-4F1A-B8A2-47C4AAE805E8}" type="slidenum">
              <a:rPr lang="en-US">
                <a:solidFill>
                  <a:prstClr val="black"/>
                </a:solidFill>
                <a:latin typeface="Calibri"/>
              </a:rPr>
              <a:pPr defTabSz="931774">
                <a:defRPr/>
              </a:pPr>
              <a:t>6</a:t>
            </a:fld>
            <a:endParaRPr lang="en-US" dirty="0">
              <a:solidFill>
                <a:prstClr val="black"/>
              </a:solidFill>
              <a:latin typeface="Calibri"/>
            </a:endParaRPr>
          </a:p>
        </p:txBody>
      </p:sp>
    </p:spTree>
    <p:extLst>
      <p:ext uri="{BB962C8B-B14F-4D97-AF65-F5344CB8AC3E}">
        <p14:creationId xmlns:p14="http://schemas.microsoft.com/office/powerpoint/2010/main" val="255061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Food Buying Guide mobile app that allows schools to easily search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5E25862D-7FF8-406C-B1DB-62A7213FE373}" type="slidenum">
              <a:rPr lang="en-US" smtClean="0"/>
              <a:t>7</a:t>
            </a:fld>
            <a:endParaRPr lang="en-US"/>
          </a:p>
        </p:txBody>
      </p:sp>
    </p:spTree>
    <p:extLst>
      <p:ext uri="{BB962C8B-B14F-4D97-AF65-F5344CB8AC3E}">
        <p14:creationId xmlns:p14="http://schemas.microsoft.com/office/powerpoint/2010/main" val="47113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58750"/>
            <a:ext cx="5575300" cy="3136900"/>
          </a:xfrm>
        </p:spPr>
      </p:sp>
      <p:sp>
        <p:nvSpPr>
          <p:cNvPr id="3" name="Notes Placeholder 2"/>
          <p:cNvSpPr>
            <a:spLocks noGrp="1"/>
          </p:cNvSpPr>
          <p:nvPr>
            <p:ph type="body" idx="1"/>
          </p:nvPr>
        </p:nvSpPr>
        <p:spPr>
          <a:xfrm>
            <a:off x="701040" y="3390563"/>
            <a:ext cx="5608320" cy="5640149"/>
          </a:xfrm>
        </p:spPr>
        <p:txBody>
          <a:bodyPr/>
          <a:lstStyle/>
          <a:p>
            <a:r>
              <a:rPr lang="en-US" dirty="0"/>
              <a:t>This slide shows how the information for each food product is presented.  For each food item, there are 6 columns, each describing specific information about the food item the user is searching.</a:t>
            </a:r>
          </a:p>
          <a:p>
            <a:endParaRPr lang="en-US" dirty="0"/>
          </a:p>
          <a:p>
            <a:r>
              <a:rPr lang="en-US" dirty="0"/>
              <a:t>The meal component column selects how the food item is categorized such as grain, fruit, or vegetable and the  category/subcategory drop down displays the type of food item such as fruit-fruit juice.   </a:t>
            </a:r>
          </a:p>
          <a:p>
            <a:endParaRPr lang="en-US" dirty="0"/>
          </a:p>
          <a:p>
            <a:r>
              <a:rPr lang="en-US" dirty="0"/>
              <a:t>The Food as Purchased (AP-As Purchased) column displays food items demonstrating how the food was purchased. The type of foods are arranged in alphabetical order and listed according to the form they were purchased in.  (example: fresh, frozen, canned, or dried).</a:t>
            </a:r>
          </a:p>
          <a:p>
            <a:r>
              <a:rPr lang="en-US" dirty="0"/>
              <a:t>.</a:t>
            </a:r>
          </a:p>
          <a:p>
            <a:r>
              <a:rPr lang="en-US" dirty="0"/>
              <a:t>The unit of purchase column describes what unit the food is packaged and purchased. (example: units specified by the pound, case, etc.) </a:t>
            </a:r>
          </a:p>
          <a:p>
            <a:endParaRPr lang="en-US" dirty="0"/>
          </a:p>
          <a:p>
            <a:r>
              <a:rPr lang="en-US" dirty="0"/>
              <a:t>Servings per purchase unit (EP-Edible Portion) is the number of edible portions contained in a purchase unit.</a:t>
            </a:r>
          </a:p>
          <a:p>
            <a:endParaRPr lang="en-US" dirty="0"/>
          </a:p>
          <a:p>
            <a:r>
              <a:rPr lang="en-US" dirty="0"/>
              <a:t>Serving size per meal contribution shows the meal pattern contribution per serving size of the food item. (example: ¼ cup fruit and liquid, ½ peeled orange)</a:t>
            </a:r>
          </a:p>
          <a:p>
            <a:endParaRPr lang="en-US" dirty="0"/>
          </a:p>
          <a:p>
            <a:r>
              <a:rPr lang="en-US" dirty="0"/>
              <a:t>The information provided for each food item allows the user to determine how much product they will need to purchase in order to prepare enough food for the number of customers being served and to assure contributions of each meal component are meeting meal pattern requirements.</a:t>
            </a:r>
          </a:p>
        </p:txBody>
      </p:sp>
      <p:sp>
        <p:nvSpPr>
          <p:cNvPr id="4" name="Slide Number Placeholder 3"/>
          <p:cNvSpPr>
            <a:spLocks noGrp="1"/>
          </p:cNvSpPr>
          <p:nvPr>
            <p:ph type="sldNum" sz="quarter" idx="5"/>
          </p:nvPr>
        </p:nvSpPr>
        <p:spPr/>
        <p:txBody>
          <a:bodyPr/>
          <a:lstStyle/>
          <a:p>
            <a:fld id="{5E25862D-7FF8-406C-B1DB-62A7213FE373}" type="slidenum">
              <a:rPr lang="en-US" smtClean="0"/>
              <a:t>8</a:t>
            </a:fld>
            <a:endParaRPr lang="en-US"/>
          </a:p>
        </p:txBody>
      </p:sp>
    </p:spTree>
    <p:extLst>
      <p:ext uri="{BB962C8B-B14F-4D97-AF65-F5344CB8AC3E}">
        <p14:creationId xmlns:p14="http://schemas.microsoft.com/office/powerpoint/2010/main" val="23866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for searching the keyword “Barley” under the Grains component. </a:t>
            </a:r>
          </a:p>
          <a:p>
            <a:endParaRPr lang="en-US" dirty="0"/>
          </a:p>
          <a:p>
            <a:r>
              <a:rPr lang="en-US" dirty="0"/>
              <a:t>The menu planner has planned for ½ cup portions.  Find the row indicating the serving size of ½ cup, then click on the “</a:t>
            </a:r>
            <a:r>
              <a:rPr lang="en-US" i="1" dirty="0"/>
              <a:t>Food Item As Purchased</a:t>
            </a:r>
            <a:r>
              <a:rPr lang="en-US" dirty="0"/>
              <a:t>” , Barley (Group H), which is highlighted in blue - This link will take you to the Food Item Details page for Barley, ½ cup cooked product.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08248-C014-4F1A-B8A2-47C4AAE805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71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67864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270607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7953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90822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392817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66344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09255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722718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84718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174541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3841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2783160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52722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41203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3/27/2023</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77467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22188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97391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4934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91151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295527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235356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D8611-D930-4C3D-BB70-2CFE76AF318F}"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D26BC-029E-4121-8B9E-6309426FE088}" type="slidenum">
              <a:rPr lang="en-US" smtClean="0"/>
              <a:t>‹#›</a:t>
            </a:fld>
            <a:endParaRPr lang="en-US" dirty="0"/>
          </a:p>
        </p:txBody>
      </p:sp>
    </p:spTree>
    <p:extLst>
      <p:ext uri="{BB962C8B-B14F-4D97-AF65-F5344CB8AC3E}">
        <p14:creationId xmlns:p14="http://schemas.microsoft.com/office/powerpoint/2010/main" val="4082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D8611-D930-4C3D-BB70-2CFE76AF318F}" type="datetimeFigureOut">
              <a:rPr lang="en-US" smtClean="0"/>
              <a:t>3/27/2023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D26BC-029E-4121-8B9E-6309426FE088}" type="slidenum">
              <a:rPr lang="en-US" smtClean="0"/>
              <a:t>‹#›</a:t>
            </a:fld>
            <a:endParaRPr lang="en-US" dirty="0"/>
          </a:p>
        </p:txBody>
      </p:sp>
    </p:spTree>
    <p:extLst>
      <p:ext uri="{BB962C8B-B14F-4D97-AF65-F5344CB8AC3E}">
        <p14:creationId xmlns:p14="http://schemas.microsoft.com/office/powerpoint/2010/main" val="31679007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3/27/2023</a:t>
            </a:fld>
            <a:endParaRPr lang="ru-RU" dirty="0"/>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dirty="0"/>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37713519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fns.usda.gov/tn/food-buying-guide-training-resourc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CN@nysed.gov"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s://www.fns.usda.gov/tn/food-buying-guide-for-child-nutrition-progra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D5B2BC59-134D-4AFC-B52F-67591CAB8762}"/>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nSpc>
                <a:spcPct val="90000"/>
              </a:lnSpc>
            </a:pPr>
            <a:r>
              <a:rPr lang="en-US" sz="4500" kern="1200" dirty="0">
                <a:solidFill>
                  <a:schemeClr val="tx1"/>
                </a:solidFill>
                <a:latin typeface="+mj-lt"/>
                <a:ea typeface="+mj-ea"/>
                <a:cs typeface="+mj-cs"/>
              </a:rPr>
              <a:t>The Food Buying Guide </a:t>
            </a:r>
            <a:br>
              <a:rPr lang="en-US" sz="4500" kern="1200" dirty="0">
                <a:solidFill>
                  <a:schemeClr val="tx1"/>
                </a:solidFill>
                <a:latin typeface="+mj-lt"/>
                <a:ea typeface="+mj-ea"/>
                <a:cs typeface="+mj-cs"/>
              </a:rPr>
            </a:br>
            <a:r>
              <a:rPr lang="en-US" sz="2400" kern="1200" dirty="0">
                <a:solidFill>
                  <a:schemeClr val="tx1"/>
                </a:solidFill>
                <a:latin typeface="+mj-lt"/>
                <a:ea typeface="+mj-ea"/>
                <a:cs typeface="+mj-cs"/>
              </a:rPr>
              <a:t>Overview</a:t>
            </a:r>
          </a:p>
        </p:txBody>
      </p:sp>
      <p:pic>
        <p:nvPicPr>
          <p:cNvPr id="10" name="Content Placeholder 9">
            <a:extLst>
              <a:ext uri="{FF2B5EF4-FFF2-40B4-BE49-F238E27FC236}">
                <a16:creationId xmlns:a16="http://schemas.microsoft.com/office/drawing/2014/main" id="{B9F39F07-C127-4B20-BEE3-24B59FC2ED19}"/>
              </a:ext>
            </a:extLst>
          </p:cNvPr>
          <p:cNvPicPr>
            <a:picLocks noGrp="1" noChangeAspect="1"/>
          </p:cNvPicPr>
          <p:nvPr>
            <p:ph idx="1"/>
          </p:nvPr>
        </p:nvPicPr>
        <p:blipFill>
          <a:blip r:embed="rId3"/>
          <a:stretch>
            <a:fillRect/>
          </a:stretch>
        </p:blipFill>
        <p:spPr>
          <a:xfrm>
            <a:off x="5906003" y="643469"/>
            <a:ext cx="4651836" cy="5571062"/>
          </a:xfrm>
          <a:prstGeom prst="rect">
            <a:avLst/>
          </a:prstGeom>
        </p:spPr>
      </p:pic>
      <p:sp>
        <p:nvSpPr>
          <p:cNvPr id="2" name="TextBox 1">
            <a:extLst>
              <a:ext uri="{FF2B5EF4-FFF2-40B4-BE49-F238E27FC236}">
                <a16:creationId xmlns:a16="http://schemas.microsoft.com/office/drawing/2014/main" id="{0721DB8C-3794-4CEB-B2E6-7CE9C3B13A48}"/>
              </a:ext>
            </a:extLst>
          </p:cNvPr>
          <p:cNvSpPr txBox="1"/>
          <p:nvPr/>
        </p:nvSpPr>
        <p:spPr>
          <a:xfrm>
            <a:off x="4724401" y="1129883"/>
            <a:ext cx="2478635" cy="300082"/>
          </a:xfrm>
          <a:prstGeom prst="rect">
            <a:avLst/>
          </a:prstGeom>
          <a:noFill/>
        </p:spPr>
        <p:txBody>
          <a:bodyPr wrap="square" rtlCol="0">
            <a:spAutoFit/>
          </a:bodyPr>
          <a:lstStyle/>
          <a:p>
            <a:pPr defTabSz="685800">
              <a:spcAft>
                <a:spcPts val="600"/>
              </a:spcAft>
              <a:defRPr/>
            </a:pPr>
            <a:r>
              <a:rPr lang="en-US" sz="1350" dirty="0">
                <a:solidFill>
                  <a:srgbClr val="3F5779"/>
                </a:solidFill>
                <a:latin typeface="Calibri" panose="020F0502020204030204"/>
              </a:rPr>
              <a:t>  </a:t>
            </a:r>
            <a:endParaRPr lang="en-US" sz="1350" b="1">
              <a:solidFill>
                <a:srgbClr val="3F5779"/>
              </a:solidFill>
              <a:latin typeface="Calibri" panose="020F0502020204030204"/>
            </a:endParaRPr>
          </a:p>
        </p:txBody>
      </p:sp>
      <p:sp>
        <p:nvSpPr>
          <p:cNvPr id="3" name="Rectangle 2">
            <a:extLst>
              <a:ext uri="{FF2B5EF4-FFF2-40B4-BE49-F238E27FC236}">
                <a16:creationId xmlns:a16="http://schemas.microsoft.com/office/drawing/2014/main" id="{CFDB684A-0E92-4910-B8DE-2F4F4C986AA0}"/>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solidFill>
                <a:srgbClr val="3F5779"/>
              </a:solidFill>
              <a:latin typeface="Calibri" panose="020F0502020204030204"/>
            </a:endParaRPr>
          </a:p>
        </p:txBody>
      </p:sp>
      <p:sp>
        <p:nvSpPr>
          <p:cNvPr id="5" name="Rectangle 4">
            <a:extLst>
              <a:ext uri="{FF2B5EF4-FFF2-40B4-BE49-F238E27FC236}">
                <a16:creationId xmlns:a16="http://schemas.microsoft.com/office/drawing/2014/main" id="{1508619A-E029-4D02-ABA8-3A3464432EA5}"/>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solidFill>
                <a:srgbClr val="3F5779"/>
              </a:solidFill>
              <a:latin typeface="Calibri" panose="020F0502020204030204"/>
            </a:endParaRPr>
          </a:p>
        </p:txBody>
      </p:sp>
      <p:pic>
        <p:nvPicPr>
          <p:cNvPr id="6" name="Picture 5">
            <a:extLst>
              <a:ext uri="{FF2B5EF4-FFF2-40B4-BE49-F238E27FC236}">
                <a16:creationId xmlns:a16="http://schemas.microsoft.com/office/drawing/2014/main" id="{74C0BAE5-A38F-4B53-9F39-1CAB9E90233A}"/>
              </a:ext>
            </a:extLst>
          </p:cNvPr>
          <p:cNvPicPr>
            <a:picLocks noChangeAspect="1"/>
          </p:cNvPicPr>
          <p:nvPr/>
        </p:nvPicPr>
        <p:blipFill>
          <a:blip r:embed="rId4"/>
          <a:stretch>
            <a:fillRect/>
          </a:stretch>
        </p:blipFill>
        <p:spPr>
          <a:xfrm>
            <a:off x="588086" y="6006165"/>
            <a:ext cx="3103133" cy="688908"/>
          </a:xfrm>
          <a:prstGeom prst="rect">
            <a:avLst/>
          </a:prstGeom>
        </p:spPr>
      </p:pic>
      <p:sp>
        <p:nvSpPr>
          <p:cNvPr id="7" name="Subtitle 5">
            <a:extLst>
              <a:ext uri="{FF2B5EF4-FFF2-40B4-BE49-F238E27FC236}">
                <a16:creationId xmlns:a16="http://schemas.microsoft.com/office/drawing/2014/main" id="{6333907E-5298-9CF0-1395-B3FF8C738614}"/>
              </a:ext>
            </a:extLst>
          </p:cNvPr>
          <p:cNvSpPr txBox="1">
            <a:spLocks/>
          </p:cNvSpPr>
          <p:nvPr/>
        </p:nvSpPr>
        <p:spPr>
          <a:xfrm>
            <a:off x="882386" y="4682299"/>
            <a:ext cx="2686437" cy="7788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a:solidFill>
                  <a:srgbClr val="FF0000"/>
                </a:solidFill>
              </a:rPr>
              <a:t>1 Credit Hour </a:t>
            </a:r>
          </a:p>
          <a:p>
            <a:pPr marL="0" indent="0" algn="ctr">
              <a:buNone/>
            </a:pPr>
            <a:r>
              <a:rPr lang="en-US" sz="1600" dirty="0">
                <a:solidFill>
                  <a:srgbClr val="FF0000"/>
                </a:solidFill>
              </a:rPr>
              <a:t>Professional Standard Training</a:t>
            </a:r>
          </a:p>
        </p:txBody>
      </p:sp>
    </p:spTree>
    <p:extLst>
      <p:ext uri="{BB962C8B-B14F-4D97-AF65-F5344CB8AC3E}">
        <p14:creationId xmlns:p14="http://schemas.microsoft.com/office/powerpoint/2010/main" val="316663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396DE-BE4D-4E19-8C36-6087C2BEB23B}"/>
              </a:ext>
            </a:extLst>
          </p:cNvPr>
          <p:cNvPicPr>
            <a:picLocks noChangeAspect="1"/>
          </p:cNvPicPr>
          <p:nvPr/>
        </p:nvPicPr>
        <p:blipFill>
          <a:blip r:embed="rId3"/>
          <a:stretch>
            <a:fillRect/>
          </a:stretch>
        </p:blipFill>
        <p:spPr>
          <a:xfrm>
            <a:off x="2667000" y="1789564"/>
            <a:ext cx="6553200" cy="2679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7019A47-CEAE-4392-A303-403D76AEAFC5}"/>
              </a:ext>
            </a:extLst>
          </p:cNvPr>
          <p:cNvSpPr txBox="1"/>
          <p:nvPr/>
        </p:nvSpPr>
        <p:spPr>
          <a:xfrm>
            <a:off x="2667000" y="4657529"/>
            <a:ext cx="6553200" cy="2031325"/>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dirty="0">
                <a:solidFill>
                  <a:prstClr val="black"/>
                </a:solidFill>
                <a:latin typeface="Calibri"/>
              </a:rPr>
              <a:t>Example: (plan for preparing 100  ½ cup portions)</a:t>
            </a:r>
          </a:p>
          <a:p>
            <a:r>
              <a:rPr lang="en-US" dirty="0">
                <a:solidFill>
                  <a:prstClr val="black"/>
                </a:solidFill>
                <a:latin typeface="Calibri"/>
              </a:rPr>
              <a:t>1 pound of dry hulled barley yields 21.20  - ½ cup cooked barley servings.  The Food Item Details also indicate that we need 4.8 pounds of the product as purchased to produce 100  ½ cup portions of cooked barley. This means that you need 5 pounds of dry barley in your house inventory in order to serve 100 students a ½ cup portion.</a:t>
            </a:r>
          </a:p>
        </p:txBody>
      </p:sp>
      <p:sp>
        <p:nvSpPr>
          <p:cNvPr id="6" name="Oval 5">
            <a:extLst>
              <a:ext uri="{FF2B5EF4-FFF2-40B4-BE49-F238E27FC236}">
                <a16:creationId xmlns:a16="http://schemas.microsoft.com/office/drawing/2014/main" id="{A4E78D5E-D567-42B6-B77E-E1380DF4A41B}"/>
              </a:ext>
            </a:extLst>
          </p:cNvPr>
          <p:cNvSpPr/>
          <p:nvPr/>
        </p:nvSpPr>
        <p:spPr>
          <a:xfrm flipH="1">
            <a:off x="2590800" y="3750906"/>
            <a:ext cx="2819400" cy="31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a:extLst>
              <a:ext uri="{FF2B5EF4-FFF2-40B4-BE49-F238E27FC236}">
                <a16:creationId xmlns:a16="http://schemas.microsoft.com/office/drawing/2014/main" id="{29EADDB4-9D80-4697-B688-18014F5C5BCF}"/>
              </a:ext>
            </a:extLst>
          </p:cNvPr>
          <p:cNvSpPr txBox="1"/>
          <p:nvPr/>
        </p:nvSpPr>
        <p:spPr>
          <a:xfrm>
            <a:off x="2667000" y="762001"/>
            <a:ext cx="6553200" cy="769441"/>
          </a:xfrm>
          <a:prstGeom prst="rect">
            <a:avLst/>
          </a:prstGeom>
          <a:solidFill>
            <a:schemeClr val="accent4">
              <a:lumMod val="40000"/>
              <a:lumOff val="60000"/>
            </a:schemeClr>
          </a:solidFill>
          <a:ln w="28575">
            <a:solidFill>
              <a:schemeClr val="accent4"/>
            </a:solidFill>
          </a:ln>
        </p:spPr>
        <p:txBody>
          <a:bodyPr wrap="square" rtlCol="0">
            <a:spAutoFit/>
          </a:bodyPr>
          <a:lstStyle/>
          <a:p>
            <a:r>
              <a:rPr lang="en-US" sz="4400" dirty="0">
                <a:solidFill>
                  <a:prstClr val="black"/>
                </a:solidFill>
                <a:latin typeface="Calibri"/>
              </a:rPr>
              <a:t>       Food Buying Guide</a:t>
            </a:r>
            <a:endParaRPr lang="en-US" dirty="0">
              <a:solidFill>
                <a:prstClr val="black"/>
              </a:solidFill>
              <a:latin typeface="Calibri"/>
            </a:endParaRPr>
          </a:p>
        </p:txBody>
      </p:sp>
    </p:spTree>
    <p:extLst>
      <p:ext uri="{BB962C8B-B14F-4D97-AF65-F5344CB8AC3E}">
        <p14:creationId xmlns:p14="http://schemas.microsoft.com/office/powerpoint/2010/main" val="18651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09800" y="228601"/>
            <a:ext cx="7848600" cy="757551"/>
          </a:xfrm>
          <a:solidFill>
            <a:schemeClr val="accent4">
              <a:lumMod val="20000"/>
              <a:lumOff val="80000"/>
            </a:schemeClr>
          </a:solidFill>
          <a:ln w="28575">
            <a:solidFill>
              <a:schemeClr val="accent4"/>
            </a:solidFill>
          </a:ln>
        </p:spPr>
        <p:txBody>
          <a:bodyPr>
            <a:normAutofit/>
          </a:bodyPr>
          <a:lstStyle/>
          <a:p>
            <a:pPr algn="ctr"/>
            <a:r>
              <a:rPr lang="en-US" sz="4000" b="0" dirty="0"/>
              <a:t>Food Buying Guide Tools</a:t>
            </a:r>
          </a:p>
        </p:txBody>
      </p:sp>
      <p:pic>
        <p:nvPicPr>
          <p:cNvPr id="13" name="Content Placeholder 12"/>
          <p:cNvPicPr>
            <a:picLocks noGrp="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5943600" y="1361806"/>
            <a:ext cx="5570375" cy="5197613"/>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2" name="Text Placeholder 11"/>
          <p:cNvSpPr>
            <a:spLocks noGrp="1"/>
          </p:cNvSpPr>
          <p:nvPr>
            <p:ph type="body" sz="half" idx="2"/>
          </p:nvPr>
        </p:nvSpPr>
        <p:spPr>
          <a:xfrm>
            <a:off x="2531704" y="2393772"/>
            <a:ext cx="2703513" cy="695593"/>
          </a:xfr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1600" dirty="0"/>
              <a:t>To create a Recipe Analysis Worksheet (RAW) </a:t>
            </a:r>
          </a:p>
        </p:txBody>
      </p:sp>
      <p:sp>
        <p:nvSpPr>
          <p:cNvPr id="2" name="Rectangle 1"/>
          <p:cNvSpPr/>
          <p:nvPr/>
        </p:nvSpPr>
        <p:spPr>
          <a:xfrm>
            <a:off x="1914331" y="1105049"/>
            <a:ext cx="3733800" cy="1200329"/>
          </a:xfrm>
          <a:prstGeom prst="rect">
            <a:avLst/>
          </a:prstGeom>
          <a:solidFill>
            <a:schemeClr val="accent5">
              <a:lumMod val="20000"/>
              <a:lumOff val="80000"/>
            </a:schemeClr>
          </a:solidFill>
          <a:ln w="28575">
            <a:solidFill>
              <a:schemeClr val="accent5"/>
            </a:solidFill>
          </a:ln>
        </p:spPr>
        <p:txBody>
          <a:bodyPr wrap="square">
            <a:spAutoFit/>
          </a:bodyPr>
          <a:lstStyle/>
          <a:p>
            <a:pPr>
              <a:buClr>
                <a:srgbClr val="9BBB59"/>
              </a:buClr>
            </a:pPr>
            <a:r>
              <a:rPr lang="en-US" dirty="0">
                <a:solidFill>
                  <a:srgbClr val="4BACC6">
                    <a:lumMod val="75000"/>
                  </a:srgbClr>
                </a:solidFill>
                <a:latin typeface="Calibri"/>
              </a:rPr>
              <a:t>Recipe Analysis Worksheet</a:t>
            </a:r>
            <a:r>
              <a:rPr lang="en-US" dirty="0">
                <a:solidFill>
                  <a:prstClr val="black"/>
                </a:solidFill>
                <a:latin typeface="Calibri"/>
              </a:rPr>
              <a:t> </a:t>
            </a:r>
            <a:r>
              <a:rPr lang="en-US" dirty="0">
                <a:solidFill>
                  <a:srgbClr val="4BACC6">
                    <a:lumMod val="75000"/>
                  </a:srgbClr>
                </a:solidFill>
                <a:latin typeface="Calibri"/>
              </a:rPr>
              <a:t>(RAW): </a:t>
            </a:r>
          </a:p>
          <a:p>
            <a:pPr marL="742950" lvl="1" indent="-285750">
              <a:buClr>
                <a:srgbClr val="9BBB59"/>
              </a:buClr>
              <a:buFont typeface="Arial" panose="020B0604020202020204" pitchFamily="34" charset="0"/>
              <a:buChar char="•"/>
            </a:pPr>
            <a:r>
              <a:rPr lang="en-US" dirty="0">
                <a:solidFill>
                  <a:prstClr val="black"/>
                </a:solidFill>
                <a:latin typeface="Calibri"/>
              </a:rPr>
              <a:t>Calculator to determine how your recipe will contribute towards the meal pattern</a:t>
            </a:r>
          </a:p>
        </p:txBody>
      </p:sp>
      <p:sp>
        <p:nvSpPr>
          <p:cNvPr id="4" name="TextBox 3">
            <a:extLst>
              <a:ext uri="{FF2B5EF4-FFF2-40B4-BE49-F238E27FC236}">
                <a16:creationId xmlns:a16="http://schemas.microsoft.com/office/drawing/2014/main" id="{A75A036B-3C90-4B45-A75A-2D7DE7C6F865}"/>
              </a:ext>
            </a:extLst>
          </p:cNvPr>
          <p:cNvSpPr txBox="1"/>
          <p:nvPr/>
        </p:nvSpPr>
        <p:spPr>
          <a:xfrm>
            <a:off x="2531704" y="4604141"/>
            <a:ext cx="2703513" cy="584775"/>
          </a:xfrm>
          <a:prstGeom prst="rect">
            <a:avLst/>
          </a:prstGeom>
          <a:solidFill>
            <a:schemeClr val="accent2">
              <a:lumMod val="20000"/>
              <a:lumOff val="80000"/>
            </a:schemeClr>
          </a:solidFill>
          <a:ln w="28575">
            <a:solidFill>
              <a:schemeClr val="accent2"/>
            </a:solidFill>
          </a:ln>
        </p:spPr>
        <p:txBody>
          <a:bodyPr wrap="square" rtlCol="0">
            <a:spAutoFit/>
          </a:bodyPr>
          <a:lstStyle/>
          <a:p>
            <a:r>
              <a:rPr lang="en-US" sz="1600" dirty="0">
                <a:solidFill>
                  <a:prstClr val="black"/>
                </a:solidFill>
                <a:latin typeface="Calibri"/>
              </a:rPr>
              <a:t>To create shopping lists using the calculator</a:t>
            </a:r>
          </a:p>
        </p:txBody>
      </p:sp>
      <p:cxnSp>
        <p:nvCxnSpPr>
          <p:cNvPr id="6" name="Straight Arrow Connector 5">
            <a:extLst>
              <a:ext uri="{FF2B5EF4-FFF2-40B4-BE49-F238E27FC236}">
                <a16:creationId xmlns:a16="http://schemas.microsoft.com/office/drawing/2014/main" id="{EE55DE94-B896-4BD2-9C28-368D08CC7094}"/>
              </a:ext>
            </a:extLst>
          </p:cNvPr>
          <p:cNvCxnSpPr>
            <a:cxnSpLocks/>
          </p:cNvCxnSpPr>
          <p:nvPr/>
        </p:nvCxnSpPr>
        <p:spPr>
          <a:xfrm flipV="1">
            <a:off x="5200668" y="4071339"/>
            <a:ext cx="2311693" cy="68579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92E9349-B32E-48FE-84B4-ED829F98DFFF}"/>
              </a:ext>
            </a:extLst>
          </p:cNvPr>
          <p:cNvSpPr txBox="1"/>
          <p:nvPr/>
        </p:nvSpPr>
        <p:spPr>
          <a:xfrm>
            <a:off x="1914331" y="3286037"/>
            <a:ext cx="3733800" cy="1200329"/>
          </a:xfrm>
          <a:prstGeom prst="rect">
            <a:avLst/>
          </a:prstGeom>
          <a:solidFill>
            <a:schemeClr val="accent2">
              <a:lumMod val="20000"/>
              <a:lumOff val="80000"/>
            </a:schemeClr>
          </a:solidFill>
          <a:ln w="38100">
            <a:solidFill>
              <a:srgbClr val="C00000"/>
            </a:solidFill>
          </a:ln>
        </p:spPr>
        <p:txBody>
          <a:bodyPr wrap="square" rtlCol="0">
            <a:spAutoFit/>
          </a:bodyPr>
          <a:lstStyle/>
          <a:p>
            <a:r>
              <a:rPr lang="en-US" dirty="0">
                <a:solidFill>
                  <a:srgbClr val="C00000"/>
                </a:solidFill>
                <a:latin typeface="Calibri"/>
              </a:rPr>
              <a:t>Food Buying Guide Calculator:</a:t>
            </a:r>
          </a:p>
          <a:p>
            <a:pPr marL="742950" lvl="1" indent="-285750">
              <a:buFont typeface="Arial" panose="020B0604020202020204" pitchFamily="34" charset="0"/>
              <a:buChar char="•"/>
            </a:pPr>
            <a:r>
              <a:rPr lang="en-US" dirty="0">
                <a:solidFill>
                  <a:prstClr val="black"/>
                </a:solidFill>
                <a:latin typeface="Calibri"/>
              </a:rPr>
              <a:t>Create shopping lists for purchasing adequate amounts of food items </a:t>
            </a:r>
          </a:p>
        </p:txBody>
      </p:sp>
      <p:cxnSp>
        <p:nvCxnSpPr>
          <p:cNvPr id="15" name="Straight Arrow Connector 14">
            <a:extLst>
              <a:ext uri="{FF2B5EF4-FFF2-40B4-BE49-F238E27FC236}">
                <a16:creationId xmlns:a16="http://schemas.microsoft.com/office/drawing/2014/main" id="{F7BDC9F3-FC39-4792-ADD3-3C0788166A23}"/>
              </a:ext>
            </a:extLst>
          </p:cNvPr>
          <p:cNvCxnSpPr>
            <a:cxnSpLocks/>
          </p:cNvCxnSpPr>
          <p:nvPr/>
        </p:nvCxnSpPr>
        <p:spPr>
          <a:xfrm>
            <a:off x="5228998" y="3029280"/>
            <a:ext cx="2314803" cy="62832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77557E-7F75-4CFC-B39C-D0019CDF17F4}"/>
              </a:ext>
            </a:extLst>
          </p:cNvPr>
          <p:cNvSpPr txBox="1"/>
          <p:nvPr/>
        </p:nvSpPr>
        <p:spPr>
          <a:xfrm>
            <a:off x="1929882" y="5509984"/>
            <a:ext cx="3733800" cy="861774"/>
          </a:xfrm>
          <a:prstGeom prst="rect">
            <a:avLst/>
          </a:prstGeom>
          <a:solidFill>
            <a:schemeClr val="accent5">
              <a:lumMod val="20000"/>
              <a:lumOff val="80000"/>
            </a:schemeClr>
          </a:solidFill>
          <a:ln w="28575">
            <a:solidFill>
              <a:schemeClr val="accent5"/>
            </a:solidFill>
          </a:ln>
        </p:spPr>
        <p:txBody>
          <a:bodyPr wrap="square" rtlCol="0">
            <a:spAutoFit/>
          </a:bodyPr>
          <a:lstStyle/>
          <a:p>
            <a:r>
              <a:rPr lang="en-US" dirty="0">
                <a:solidFill>
                  <a:srgbClr val="4BACC6"/>
                </a:solidFill>
                <a:latin typeface="Calibri"/>
              </a:rPr>
              <a:t>Exhibit A Grain Tool:</a:t>
            </a:r>
          </a:p>
          <a:p>
            <a:pPr marL="742950" lvl="1" indent="-285750">
              <a:buFont typeface="Arial" panose="020B0604020202020204" pitchFamily="34" charset="0"/>
              <a:buChar char="•"/>
            </a:pPr>
            <a:r>
              <a:rPr lang="en-US" sz="1600" dirty="0">
                <a:solidFill>
                  <a:prstClr val="black"/>
                </a:solidFill>
                <a:latin typeface="Calibri"/>
              </a:rPr>
              <a:t>Determines ounce equivalents of grain products</a:t>
            </a:r>
          </a:p>
        </p:txBody>
      </p:sp>
      <p:cxnSp>
        <p:nvCxnSpPr>
          <p:cNvPr id="23" name="Straight Arrow Connector 22">
            <a:extLst>
              <a:ext uri="{FF2B5EF4-FFF2-40B4-BE49-F238E27FC236}">
                <a16:creationId xmlns:a16="http://schemas.microsoft.com/office/drawing/2014/main" id="{B5563E22-46F4-4241-BFFF-8DF04E2FB5EC}"/>
              </a:ext>
            </a:extLst>
          </p:cNvPr>
          <p:cNvCxnSpPr>
            <a:cxnSpLocks/>
          </p:cNvCxnSpPr>
          <p:nvPr/>
        </p:nvCxnSpPr>
        <p:spPr>
          <a:xfrm flipV="1">
            <a:off x="5648132" y="4262607"/>
            <a:ext cx="1892559" cy="167826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49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600" y="152400"/>
            <a:ext cx="7277100" cy="1096962"/>
          </a:xfrm>
          <a:solidFill>
            <a:schemeClr val="accent4">
              <a:lumMod val="20000"/>
              <a:lumOff val="80000"/>
            </a:schemeClr>
          </a:solidFill>
          <a:ln w="28575">
            <a:solidFill>
              <a:schemeClr val="accent4"/>
            </a:solidFill>
          </a:ln>
        </p:spPr>
        <p:txBody>
          <a:bodyPr>
            <a:noAutofit/>
          </a:bodyPr>
          <a:lstStyle/>
          <a:p>
            <a:r>
              <a:rPr lang="en-US" sz="3600" dirty="0">
                <a:solidFill>
                  <a:srgbClr val="7030A0"/>
                </a:solidFill>
              </a:rPr>
              <a:t>RECIPE ANALYSIS WORKSHEET</a:t>
            </a:r>
            <a:br>
              <a:rPr lang="en-US" sz="3600" dirty="0">
                <a:solidFill>
                  <a:srgbClr val="7030A0"/>
                </a:solidFill>
              </a:rPr>
            </a:br>
            <a:r>
              <a:rPr lang="en-US" sz="3600" dirty="0">
                <a:solidFill>
                  <a:srgbClr val="7030A0"/>
                </a:solidFill>
              </a:rPr>
              <a:t>(RAW)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514600" y="1905000"/>
            <a:ext cx="7277100" cy="3581400"/>
          </a:xfrm>
          <a:prstGeom prst="rect">
            <a:avLst/>
          </a:prstGeom>
          <a:ln w="28575">
            <a:solidFill>
              <a:schemeClr val="accent5"/>
            </a:solidFill>
          </a:ln>
        </p:spPr>
      </p:pic>
      <p:sp>
        <p:nvSpPr>
          <p:cNvPr id="6" name="TextBox 5"/>
          <p:cNvSpPr txBox="1"/>
          <p:nvPr/>
        </p:nvSpPr>
        <p:spPr>
          <a:xfrm>
            <a:off x="3486150" y="5867401"/>
            <a:ext cx="5334000" cy="646331"/>
          </a:xfrm>
          <a:prstGeom prst="rect">
            <a:avLst/>
          </a:prstGeom>
          <a:solidFill>
            <a:schemeClr val="accent2">
              <a:lumMod val="20000"/>
              <a:lumOff val="80000"/>
            </a:schemeClr>
          </a:solidFill>
          <a:ln w="28575">
            <a:solidFill>
              <a:schemeClr val="accent2"/>
            </a:solidFill>
          </a:ln>
        </p:spPr>
        <p:txBody>
          <a:bodyPr wrap="square" rtlCol="0">
            <a:spAutoFit/>
          </a:bodyPr>
          <a:lstStyle/>
          <a:p>
            <a:pPr algn="ctr"/>
            <a:r>
              <a:rPr lang="en-US" dirty="0">
                <a:solidFill>
                  <a:prstClr val="black"/>
                </a:solidFill>
                <a:latin typeface="Calibri"/>
              </a:rPr>
              <a:t>This tool will help you determine how your recipes contribute towards meal pattern requirements</a:t>
            </a:r>
          </a:p>
        </p:txBody>
      </p:sp>
      <p:sp>
        <p:nvSpPr>
          <p:cNvPr id="2" name="Oval 1">
            <a:extLst>
              <a:ext uri="{FF2B5EF4-FFF2-40B4-BE49-F238E27FC236}">
                <a16:creationId xmlns:a16="http://schemas.microsoft.com/office/drawing/2014/main" id="{68F8FEF5-1233-4150-BBD8-F8668E724F04}"/>
              </a:ext>
            </a:extLst>
          </p:cNvPr>
          <p:cNvSpPr/>
          <p:nvPr/>
        </p:nvSpPr>
        <p:spPr>
          <a:xfrm>
            <a:off x="2509935" y="2133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81505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a:ln w="28575">
            <a:solidFill>
              <a:schemeClr val="accent4"/>
            </a:solidFill>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Meal Pattern Contribution </a:t>
            </a:r>
            <a:br>
              <a:rPr lang="en-US" dirty="0"/>
            </a:br>
            <a:r>
              <a:rPr lang="en-US" dirty="0"/>
              <a:t>(per serving)</a:t>
            </a:r>
          </a:p>
        </p:txBody>
      </p:sp>
      <p:pic>
        <p:nvPicPr>
          <p:cNvPr id="3" name="Picture 2"/>
          <p:cNvPicPr/>
          <p:nvPr/>
        </p:nvPicPr>
        <p:blipFill rotWithShape="1">
          <a:blip r:embed="rId3">
            <a:extLst>
              <a:ext uri="{28A0092B-C50C-407E-A947-70E740481C1C}">
                <a14:useLocalDpi xmlns:a14="http://schemas.microsoft.com/office/drawing/2010/main" val="0"/>
              </a:ext>
            </a:extLst>
          </a:blip>
          <a:srcRect/>
          <a:stretch/>
        </p:blipFill>
        <p:spPr bwMode="auto">
          <a:xfrm>
            <a:off x="1752601" y="2112841"/>
            <a:ext cx="8305799" cy="4121829"/>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C256D1FF-9061-46CA-8167-527A1C795EF6}"/>
              </a:ext>
            </a:extLst>
          </p:cNvPr>
          <p:cNvSpPr/>
          <p:nvPr/>
        </p:nvSpPr>
        <p:spPr>
          <a:xfrm>
            <a:off x="7543800" y="3429000"/>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24565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4">
              <a:lumMod val="20000"/>
              <a:lumOff val="80000"/>
            </a:schemeClr>
          </a:solidFill>
          <a:ln w="28575">
            <a:solidFill>
              <a:schemeClr val="accent4"/>
            </a:solidFill>
          </a:ln>
        </p:spPr>
        <p:style>
          <a:lnRef idx="1">
            <a:schemeClr val="accent6"/>
          </a:lnRef>
          <a:fillRef idx="2">
            <a:schemeClr val="accent6"/>
          </a:fillRef>
          <a:effectRef idx="1">
            <a:schemeClr val="accent6"/>
          </a:effectRef>
          <a:fontRef idx="minor">
            <a:schemeClr val="dk1"/>
          </a:fontRef>
        </p:style>
        <p:txBody>
          <a:bodyPr>
            <a:normAutofit/>
          </a:bodyPr>
          <a:lstStyle/>
          <a:p>
            <a:r>
              <a:rPr lang="en-US" dirty="0"/>
              <a:t>Food Buying Guide Calculator</a:t>
            </a:r>
          </a:p>
        </p:txBody>
      </p:sp>
      <p:pic>
        <p:nvPicPr>
          <p:cNvPr id="6" name="Content Placeholder 5"/>
          <p:cNvPicPr>
            <a:picLocks noGrp="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2895600" y="2514600"/>
            <a:ext cx="6400800" cy="30480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D9FBC117-47D9-48B2-BCDB-77CB1FA15D87}"/>
              </a:ext>
            </a:extLst>
          </p:cNvPr>
          <p:cNvSpPr/>
          <p:nvPr/>
        </p:nvSpPr>
        <p:spPr>
          <a:xfrm>
            <a:off x="2971800" y="27432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20440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a:ln w="28575">
            <a:solidFill>
              <a:schemeClr val="accent4"/>
            </a:solidFill>
          </a:ln>
        </p:spPr>
        <p:style>
          <a:lnRef idx="1">
            <a:schemeClr val="accent6"/>
          </a:lnRef>
          <a:fillRef idx="2">
            <a:schemeClr val="accent6"/>
          </a:fillRef>
          <a:effectRef idx="1">
            <a:schemeClr val="accent6"/>
          </a:effectRef>
          <a:fontRef idx="minor">
            <a:schemeClr val="dk1"/>
          </a:fontRef>
        </p:style>
        <p:txBody>
          <a:bodyPr/>
          <a:lstStyle/>
          <a:p>
            <a:r>
              <a:rPr lang="en-US" dirty="0"/>
              <a:t>Food Buying Guide Calculator</a:t>
            </a:r>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2971800" y="2438400"/>
            <a:ext cx="6248400" cy="31242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0299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F65A7-CC7A-4FA8-BEAD-60270093AF5A}"/>
              </a:ext>
            </a:extLst>
          </p:cNvPr>
          <p:cNvPicPr>
            <a:picLocks noChangeAspect="1"/>
          </p:cNvPicPr>
          <p:nvPr/>
        </p:nvPicPr>
        <p:blipFill>
          <a:blip r:embed="rId3"/>
          <a:stretch>
            <a:fillRect/>
          </a:stretch>
        </p:blipFill>
        <p:spPr>
          <a:xfrm>
            <a:off x="2438400" y="2286000"/>
            <a:ext cx="7391400" cy="304800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3AA9F792-17A0-4F83-A1F7-97E9A291E6FB}"/>
              </a:ext>
            </a:extLst>
          </p:cNvPr>
          <p:cNvSpPr txBox="1"/>
          <p:nvPr/>
        </p:nvSpPr>
        <p:spPr>
          <a:xfrm>
            <a:off x="2438400" y="990601"/>
            <a:ext cx="7391400" cy="646331"/>
          </a:xfrm>
          <a:prstGeom prst="rect">
            <a:avLst/>
          </a:prstGeom>
          <a:solidFill>
            <a:schemeClr val="accent4">
              <a:lumMod val="20000"/>
              <a:lumOff val="80000"/>
            </a:schemeClr>
          </a:solidFill>
          <a:ln w="38100">
            <a:solidFill>
              <a:schemeClr val="accent4">
                <a:lumMod val="60000"/>
                <a:lumOff val="40000"/>
              </a:schemeClr>
            </a:solidFill>
          </a:ln>
        </p:spPr>
        <p:txBody>
          <a:bodyPr wrap="square" rtlCol="0">
            <a:spAutoFit/>
          </a:bodyPr>
          <a:lstStyle/>
          <a:p>
            <a:pPr algn="ctr"/>
            <a:r>
              <a:rPr lang="en-US" sz="3600" dirty="0">
                <a:solidFill>
                  <a:prstClr val="black"/>
                </a:solidFill>
                <a:latin typeface="Calibri"/>
              </a:rPr>
              <a:t>Exhibit A Grains Tool</a:t>
            </a:r>
          </a:p>
        </p:txBody>
      </p:sp>
    </p:spTree>
    <p:extLst>
      <p:ext uri="{BB962C8B-B14F-4D97-AF65-F5344CB8AC3E}">
        <p14:creationId xmlns:p14="http://schemas.microsoft.com/office/powerpoint/2010/main" val="395256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4B5E10-B461-4008-BACE-1F0B3042B5B2}"/>
              </a:ext>
            </a:extLst>
          </p:cNvPr>
          <p:cNvSpPr txBox="1"/>
          <p:nvPr/>
        </p:nvSpPr>
        <p:spPr>
          <a:xfrm>
            <a:off x="2819401" y="2667000"/>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9" name="TextBox 8">
            <a:extLst>
              <a:ext uri="{FF2B5EF4-FFF2-40B4-BE49-F238E27FC236}">
                <a16:creationId xmlns:a16="http://schemas.microsoft.com/office/drawing/2014/main" id="{F600D0CD-B391-42F1-B219-1E26290BD7D0}"/>
              </a:ext>
            </a:extLst>
          </p:cNvPr>
          <p:cNvSpPr txBox="1"/>
          <p:nvPr/>
        </p:nvSpPr>
        <p:spPr>
          <a:xfrm>
            <a:off x="8839201" y="2895600"/>
            <a:ext cx="184731" cy="369332"/>
          </a:xfrm>
          <a:prstGeom prst="rect">
            <a:avLst/>
          </a:prstGeom>
          <a:noFill/>
        </p:spPr>
        <p:txBody>
          <a:bodyPr wrap="none" rtlCol="0">
            <a:spAutoFit/>
          </a:bodyPr>
          <a:lstStyle/>
          <a:p>
            <a:endParaRPr lang="en-US" dirty="0">
              <a:solidFill>
                <a:prstClr val="black"/>
              </a:solidFill>
              <a:latin typeface="Calibri"/>
            </a:endParaRPr>
          </a:p>
        </p:txBody>
      </p:sp>
      <p:pic>
        <p:nvPicPr>
          <p:cNvPr id="10" name="Picture 9">
            <a:extLst>
              <a:ext uri="{FF2B5EF4-FFF2-40B4-BE49-F238E27FC236}">
                <a16:creationId xmlns:a16="http://schemas.microsoft.com/office/drawing/2014/main" id="{E8D41E8A-D90C-4513-944F-1C99ED9F6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71522" y="4738178"/>
            <a:ext cx="2168217" cy="1802580"/>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3FD719B4-D96A-401B-BC98-3EEB8F35CAAD}"/>
              </a:ext>
            </a:extLst>
          </p:cNvPr>
          <p:cNvSpPr txBox="1"/>
          <p:nvPr/>
        </p:nvSpPr>
        <p:spPr>
          <a:xfrm>
            <a:off x="2181908" y="591979"/>
            <a:ext cx="7924800" cy="400110"/>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US" sz="2000" dirty="0">
                <a:solidFill>
                  <a:prstClr val="black"/>
                </a:solidFill>
                <a:latin typeface="Calibri"/>
              </a:rPr>
              <a:t> Tools and Resources</a:t>
            </a:r>
          </a:p>
        </p:txBody>
      </p:sp>
      <p:sp>
        <p:nvSpPr>
          <p:cNvPr id="7" name="TextBox 6">
            <a:extLst>
              <a:ext uri="{FF2B5EF4-FFF2-40B4-BE49-F238E27FC236}">
                <a16:creationId xmlns:a16="http://schemas.microsoft.com/office/drawing/2014/main" id="{37A7E6BD-9C8A-4832-B224-14B199DDC5E0}"/>
              </a:ext>
            </a:extLst>
          </p:cNvPr>
          <p:cNvSpPr txBox="1"/>
          <p:nvPr/>
        </p:nvSpPr>
        <p:spPr>
          <a:xfrm>
            <a:off x="2480040" y="1399882"/>
            <a:ext cx="7399175" cy="646331"/>
          </a:xfrm>
          <a:prstGeom prst="rect">
            <a:avLst/>
          </a:prstGeom>
          <a:noFill/>
        </p:spPr>
        <p:txBody>
          <a:bodyPr wrap="square" rtlCol="0">
            <a:spAutoFit/>
          </a:bodyPr>
          <a:lstStyle/>
          <a:p>
            <a:r>
              <a:rPr lang="en-US" dirty="0">
                <a:hlinkClick r:id="rId4"/>
              </a:rPr>
              <a:t>https://www.fns.usda.gov/tn/food-buying-guide-training-resources</a:t>
            </a:r>
            <a:endParaRPr lang="en-US" dirty="0"/>
          </a:p>
          <a:p>
            <a:endParaRPr lang="en-US" dirty="0"/>
          </a:p>
        </p:txBody>
      </p:sp>
      <p:pic>
        <p:nvPicPr>
          <p:cNvPr id="14" name="Picture 13">
            <a:extLst>
              <a:ext uri="{FF2B5EF4-FFF2-40B4-BE49-F238E27FC236}">
                <a16:creationId xmlns:a16="http://schemas.microsoft.com/office/drawing/2014/main" id="{1FFB0E04-E6C1-4D3E-95E2-7C877D9BA930}"/>
              </a:ext>
            </a:extLst>
          </p:cNvPr>
          <p:cNvPicPr>
            <a:picLocks noChangeAspect="1"/>
          </p:cNvPicPr>
          <p:nvPr/>
        </p:nvPicPr>
        <p:blipFill>
          <a:blip r:embed="rId5"/>
          <a:stretch>
            <a:fillRect/>
          </a:stretch>
        </p:blipFill>
        <p:spPr>
          <a:xfrm>
            <a:off x="2319516" y="2164641"/>
            <a:ext cx="7720224" cy="2200582"/>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0D45E264-E313-466C-85C4-4CA0307A87D5}"/>
              </a:ext>
            </a:extLst>
          </p:cNvPr>
          <p:cNvPicPr>
            <a:picLocks noChangeAspect="1"/>
          </p:cNvPicPr>
          <p:nvPr/>
        </p:nvPicPr>
        <p:blipFill>
          <a:blip r:embed="rId6"/>
          <a:stretch>
            <a:fillRect/>
          </a:stretch>
        </p:blipFill>
        <p:spPr>
          <a:xfrm>
            <a:off x="5117853" y="4755148"/>
            <a:ext cx="2419688" cy="1785611"/>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191BD113-9711-499D-AA0E-F4B20801896F}"/>
              </a:ext>
            </a:extLst>
          </p:cNvPr>
          <p:cNvPicPr>
            <a:picLocks noChangeAspect="1"/>
          </p:cNvPicPr>
          <p:nvPr/>
        </p:nvPicPr>
        <p:blipFill>
          <a:blip r:embed="rId7"/>
          <a:stretch>
            <a:fillRect/>
          </a:stretch>
        </p:blipFill>
        <p:spPr>
          <a:xfrm>
            <a:off x="2319515" y="4738179"/>
            <a:ext cx="2464358" cy="18025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654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32AC64-74E0-497D-9479-2B3677CC7999}"/>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450"/>
              </a:spcAft>
              <a:defRPr/>
            </a:pPr>
            <a:r>
              <a:rPr lang="en-US" sz="4600">
                <a:latin typeface="+mj-lt"/>
                <a:ea typeface="+mj-ea"/>
                <a:cs typeface="+mj-cs"/>
              </a:rPr>
              <a:t>Food Buying Guide  Questions</a:t>
            </a:r>
          </a:p>
        </p:txBody>
      </p:sp>
      <p:sp>
        <p:nvSpPr>
          <p:cNvPr id="104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defTabSz="914400">
              <a:buClr>
                <a:schemeClr val="bg1"/>
              </a:buClr>
              <a:buFont typeface="Arial" panose="020B0604020202020204" pitchFamily="34" charset="0"/>
              <a:buChar char="•"/>
            </a:pPr>
            <a:endParaRPr lang="en-US" sz="2200" dirty="0"/>
          </a:p>
          <a:p>
            <a:pPr indent="-228600" algn="ctr" defTabSz="914400">
              <a:buClr>
                <a:schemeClr val="bg1"/>
              </a:buClr>
              <a:buFont typeface="Arial" panose="020B0604020202020204" pitchFamily="34" charset="0"/>
              <a:buChar char="•"/>
            </a:pPr>
            <a:r>
              <a:rPr lang="en-US" sz="2200" b="1" dirty="0"/>
              <a:t>Child Nutrition Program   Administration</a:t>
            </a:r>
          </a:p>
          <a:p>
            <a:pPr indent="-228600" algn="ctr" defTabSz="914400">
              <a:buClr>
                <a:schemeClr val="bg1"/>
              </a:buClr>
              <a:buFont typeface="Arial" panose="020B0604020202020204" pitchFamily="34" charset="0"/>
              <a:buChar char="•"/>
            </a:pPr>
            <a:endParaRPr lang="en-US" sz="2200" dirty="0"/>
          </a:p>
          <a:p>
            <a:pPr indent="-228600" algn="ctr" defTabSz="914400">
              <a:buClr>
                <a:schemeClr val="bg1"/>
              </a:buClr>
              <a:buFont typeface="Arial" panose="020B0604020202020204" pitchFamily="34" charset="0"/>
              <a:buChar char="•"/>
            </a:pPr>
            <a:r>
              <a:rPr lang="en-US" sz="2200" dirty="0"/>
              <a:t>(518)473-8781</a:t>
            </a:r>
          </a:p>
          <a:p>
            <a:pPr indent="-228600" algn="ctr" defTabSz="914400">
              <a:buClr>
                <a:schemeClr val="bg1"/>
              </a:buClr>
              <a:buFont typeface="Arial" panose="020B0604020202020204" pitchFamily="34" charset="0"/>
              <a:buChar char="•"/>
            </a:pPr>
            <a:r>
              <a:rPr lang="en-US" sz="2200" dirty="0">
                <a:hlinkClick r:id="rId3"/>
              </a:rPr>
              <a:t>CNtraining@nysed.gov</a:t>
            </a:r>
            <a:r>
              <a:rPr lang="en-US" sz="2200" dirty="0"/>
              <a:t> </a:t>
            </a:r>
          </a:p>
          <a:p>
            <a:pPr indent="-228600" algn="ctr" defTabSz="914400">
              <a:buClr>
                <a:schemeClr val="bg1"/>
              </a:buClr>
              <a:buFont typeface="Arial" panose="020B0604020202020204" pitchFamily="34" charset="0"/>
              <a:buChar char="•"/>
            </a:pPr>
            <a:r>
              <a:rPr lang="en-US" sz="2200" dirty="0"/>
              <a:t>or contact your CN Rep</a:t>
            </a:r>
          </a:p>
          <a:p>
            <a:pPr indent="-228600" defTabSz="914400">
              <a:buFont typeface="Arial" panose="020B0604020202020204" pitchFamily="34" charset="0"/>
              <a:buChar char="•"/>
            </a:pPr>
            <a:endParaRPr lang="en-US" sz="2200" dirty="0"/>
          </a:p>
        </p:txBody>
      </p:sp>
      <p:pic>
        <p:nvPicPr>
          <p:cNvPr id="3" name="Picture 2" descr="A bowl of fruit&#10;&#10;Description generated with high confidence">
            <a:extLst>
              <a:ext uri="{FF2B5EF4-FFF2-40B4-BE49-F238E27FC236}">
                <a16:creationId xmlns:a16="http://schemas.microsoft.com/office/drawing/2014/main" id="{0EFF9735-8012-509C-4EB6-48CDF15EE068}"/>
              </a:ext>
            </a:extLst>
          </p:cNvPr>
          <p:cNvPicPr>
            <a:picLocks noChangeAspect="1"/>
          </p:cNvPicPr>
          <p:nvPr/>
        </p:nvPicPr>
        <p:blipFill rotWithShape="1">
          <a:blip r:embed="rId4"/>
          <a:srcRect r="2" b="56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812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ariety of fresh fruit and vegetables&#10;&#10;Description generated with very high confidence">
            <a:extLst>
              <a:ext uri="{FF2B5EF4-FFF2-40B4-BE49-F238E27FC236}">
                <a16:creationId xmlns:a16="http://schemas.microsoft.com/office/drawing/2014/main" id="{089F7B19-15BD-4302-B479-CF4B9DFBE909}"/>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83" name="Rectangle 8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7531610" y="365125"/>
            <a:ext cx="3822189" cy="1899912"/>
          </a:xfrm>
        </p:spPr>
        <p:style>
          <a:lnRef idx="2">
            <a:schemeClr val="accent4"/>
          </a:lnRef>
          <a:fillRef idx="1">
            <a:schemeClr val="lt1"/>
          </a:fillRef>
          <a:effectRef idx="0">
            <a:schemeClr val="accent4"/>
          </a:effectRef>
          <a:fontRef idx="minor">
            <a:schemeClr val="dk1"/>
          </a:fontRef>
        </p:style>
        <p:txBody>
          <a:bodyPr>
            <a:normAutofit/>
          </a:bodyPr>
          <a:lstStyle/>
          <a:p>
            <a: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t>Food Buying Guide (FBG)</a:t>
            </a:r>
            <a:endParaRPr lang="en-US" sz="4000" dirty="0"/>
          </a:p>
        </p:txBody>
      </p:sp>
      <p:sp>
        <p:nvSpPr>
          <p:cNvPr id="4" name="Content Placeholder 3"/>
          <p:cNvSpPr>
            <a:spLocks noGrp="1"/>
          </p:cNvSpPr>
          <p:nvPr>
            <p:ph idx="1"/>
          </p:nvPr>
        </p:nvSpPr>
        <p:spPr>
          <a:xfrm>
            <a:off x="7531610" y="2434200"/>
            <a:ext cx="3822189" cy="4189337"/>
          </a:xfrm>
        </p:spPr>
        <p:txBody>
          <a:bodyPr>
            <a:normAutofit/>
          </a:bodyPr>
          <a:lstStyle/>
          <a:p>
            <a:pPr lvl="1">
              <a:lnSpc>
                <a:spcPct val="90000"/>
              </a:lnSpc>
              <a:buClr>
                <a:schemeClr val="accent3"/>
              </a:buClr>
            </a:pPr>
            <a:endParaRPr lang="en-US" sz="1900" dirty="0"/>
          </a:p>
          <a:p>
            <a:pPr>
              <a:lnSpc>
                <a:spcPct val="90000"/>
              </a:lnSpc>
              <a:buClr>
                <a:schemeClr val="accent3"/>
              </a:buClr>
            </a:pPr>
            <a:r>
              <a:rPr lang="en-US" sz="1900" dirty="0"/>
              <a:t>Determines specific crediting information</a:t>
            </a:r>
          </a:p>
          <a:p>
            <a:pPr>
              <a:lnSpc>
                <a:spcPct val="90000"/>
              </a:lnSpc>
              <a:buClr>
                <a:schemeClr val="accent3"/>
              </a:buClr>
            </a:pPr>
            <a:endParaRPr lang="en-US" sz="1900" dirty="0"/>
          </a:p>
          <a:p>
            <a:pPr>
              <a:lnSpc>
                <a:spcPct val="90000"/>
              </a:lnSpc>
              <a:buClr>
                <a:schemeClr val="accent3"/>
              </a:buClr>
            </a:pPr>
            <a:r>
              <a:rPr lang="en-US" sz="1900" dirty="0"/>
              <a:t>Currently available as an Interactive Web-Based Tool and Mobile App</a:t>
            </a:r>
          </a:p>
          <a:p>
            <a:pPr marL="0" indent="0">
              <a:lnSpc>
                <a:spcPct val="90000"/>
              </a:lnSpc>
              <a:buClr>
                <a:schemeClr val="accent3"/>
              </a:buClr>
              <a:buNone/>
            </a:pPr>
            <a:endParaRPr lang="en-US" sz="1900" dirty="0"/>
          </a:p>
          <a:p>
            <a:pPr>
              <a:lnSpc>
                <a:spcPct val="90000"/>
              </a:lnSpc>
              <a:buClr>
                <a:schemeClr val="accent3"/>
              </a:buClr>
            </a:pPr>
            <a:r>
              <a:rPr lang="en-US" sz="1900" dirty="0"/>
              <a:t>Assists with purchasing the correct amount and type of food for your school meals program(s)                                  </a:t>
            </a:r>
          </a:p>
          <a:p>
            <a:pPr>
              <a:lnSpc>
                <a:spcPct val="90000"/>
              </a:lnSpc>
            </a:pPr>
            <a:endParaRPr lang="en-US" sz="1900" dirty="0"/>
          </a:p>
        </p:txBody>
      </p:sp>
    </p:spTree>
    <p:extLst>
      <p:ext uri="{BB962C8B-B14F-4D97-AF65-F5344CB8AC3E}">
        <p14:creationId xmlns:p14="http://schemas.microsoft.com/office/powerpoint/2010/main" val="199792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1DB56-7931-4C92-8165-D1CCED65AD4C}"/>
              </a:ext>
            </a:extLst>
          </p:cNvPr>
          <p:cNvPicPr>
            <a:picLocks noChangeAspect="1"/>
          </p:cNvPicPr>
          <p:nvPr/>
        </p:nvPicPr>
        <p:blipFill rotWithShape="1">
          <a:blip r:embed="rId3"/>
          <a:srcRect l="1755"/>
          <a:stretch/>
        </p:blipFill>
        <p:spPr>
          <a:xfrm>
            <a:off x="1981200" y="685800"/>
            <a:ext cx="3048000" cy="53340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EB52B90-AC6C-4336-85E7-2996AF984BAD}"/>
              </a:ext>
            </a:extLst>
          </p:cNvPr>
          <p:cNvSpPr txBox="1"/>
          <p:nvPr/>
        </p:nvSpPr>
        <p:spPr>
          <a:xfrm>
            <a:off x="5181600" y="1219201"/>
            <a:ext cx="2286000" cy="523220"/>
          </a:xfrm>
          <a:prstGeom prst="rect">
            <a:avLst/>
          </a:prstGeom>
          <a:noFill/>
        </p:spPr>
        <p:txBody>
          <a:bodyPr wrap="square" rtlCol="0">
            <a:spAutoFit/>
          </a:bodyPr>
          <a:lstStyle/>
          <a:p>
            <a:r>
              <a:rPr lang="en-US" sz="1400" dirty="0">
                <a:solidFill>
                  <a:prstClr val="black"/>
                </a:solidFill>
                <a:latin typeface="Calibri"/>
              </a:rPr>
              <a:t>To access the FBG site Login or continue as a guest</a:t>
            </a:r>
            <a:endParaRPr lang="en-US" dirty="0">
              <a:solidFill>
                <a:prstClr val="black"/>
              </a:solidFill>
              <a:latin typeface="Calibri"/>
            </a:endParaRPr>
          </a:p>
        </p:txBody>
      </p:sp>
      <p:cxnSp>
        <p:nvCxnSpPr>
          <p:cNvPr id="5" name="Straight Arrow Connector 4">
            <a:extLst>
              <a:ext uri="{FF2B5EF4-FFF2-40B4-BE49-F238E27FC236}">
                <a16:creationId xmlns:a16="http://schemas.microsoft.com/office/drawing/2014/main" id="{DE0417A0-9DA8-4ECA-A447-179A0842BF24}"/>
              </a:ext>
            </a:extLst>
          </p:cNvPr>
          <p:cNvCxnSpPr>
            <a:cxnSpLocks/>
            <a:stCxn id="2" idx="1"/>
            <a:endCxn id="2" idx="1"/>
          </p:cNvCxnSpPr>
          <p:nvPr/>
        </p:nvCxnSpPr>
        <p:spPr>
          <a:xfrm>
            <a:off x="5181600" y="148081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3C285F2-DC64-4976-B6FB-A878B45D8B26}"/>
              </a:ext>
            </a:extLst>
          </p:cNvPr>
          <p:cNvCxnSpPr>
            <a:cxnSpLocks/>
          </p:cNvCxnSpPr>
          <p:nvPr/>
        </p:nvCxnSpPr>
        <p:spPr>
          <a:xfrm flipH="1">
            <a:off x="3810000" y="1803976"/>
            <a:ext cx="1676400" cy="34538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0DB65FE-8FA8-4859-A603-DE677040E99F}"/>
              </a:ext>
            </a:extLst>
          </p:cNvPr>
          <p:cNvPicPr>
            <a:picLocks noChangeAspect="1"/>
          </p:cNvPicPr>
          <p:nvPr/>
        </p:nvPicPr>
        <p:blipFill>
          <a:blip r:embed="rId4"/>
          <a:stretch>
            <a:fillRect/>
          </a:stretch>
        </p:blipFill>
        <p:spPr>
          <a:xfrm>
            <a:off x="7620001" y="446049"/>
            <a:ext cx="2962506" cy="5709424"/>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1A7DD641-BAB8-4B0F-BF96-66D64061EDA7}"/>
              </a:ext>
            </a:extLst>
          </p:cNvPr>
          <p:cNvSpPr txBox="1"/>
          <p:nvPr/>
        </p:nvSpPr>
        <p:spPr>
          <a:xfrm>
            <a:off x="5257800" y="3059668"/>
            <a:ext cx="2286000" cy="738664"/>
          </a:xfrm>
          <a:prstGeom prst="rect">
            <a:avLst/>
          </a:prstGeom>
          <a:noFill/>
        </p:spPr>
        <p:txBody>
          <a:bodyPr wrap="square" rtlCol="0">
            <a:spAutoFit/>
          </a:bodyPr>
          <a:lstStyle/>
          <a:p>
            <a:r>
              <a:rPr lang="en-US" sz="1400" dirty="0">
                <a:solidFill>
                  <a:prstClr val="black"/>
                </a:solidFill>
                <a:latin typeface="Calibri"/>
              </a:rPr>
              <a:t>Food items are searchable by using the “Food Item Search” or by component</a:t>
            </a:r>
          </a:p>
        </p:txBody>
      </p:sp>
      <p:cxnSp>
        <p:nvCxnSpPr>
          <p:cNvPr id="7" name="Straight Arrow Connector 6">
            <a:extLst>
              <a:ext uri="{FF2B5EF4-FFF2-40B4-BE49-F238E27FC236}">
                <a16:creationId xmlns:a16="http://schemas.microsoft.com/office/drawing/2014/main" id="{B17013DC-4870-4D0C-A4FA-535022610A8A}"/>
              </a:ext>
            </a:extLst>
          </p:cNvPr>
          <p:cNvCxnSpPr>
            <a:cxnSpLocks/>
          </p:cNvCxnSpPr>
          <p:nvPr/>
        </p:nvCxnSpPr>
        <p:spPr>
          <a:xfrm flipV="1">
            <a:off x="6553200" y="1295400"/>
            <a:ext cx="1143000" cy="1828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4A08723-0638-423F-BE12-F4111C88AA6D}"/>
              </a:ext>
            </a:extLst>
          </p:cNvPr>
          <p:cNvCxnSpPr>
            <a:cxnSpLocks/>
          </p:cNvCxnSpPr>
          <p:nvPr/>
        </p:nvCxnSpPr>
        <p:spPr>
          <a:xfrm>
            <a:off x="6567196" y="3836432"/>
            <a:ext cx="914400" cy="2519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59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78CED9-3037-390E-2913-3A84A2769720}"/>
              </a:ext>
            </a:extLst>
          </p:cNvPr>
          <p:cNvPicPr>
            <a:picLocks noGrp="1" noChangeAspect="1"/>
          </p:cNvPicPr>
          <p:nvPr>
            <p:ph idx="1"/>
          </p:nvPr>
        </p:nvPicPr>
        <p:blipFill>
          <a:blip r:embed="rId3"/>
          <a:stretch>
            <a:fillRect/>
          </a:stretch>
        </p:blipFill>
        <p:spPr>
          <a:xfrm>
            <a:off x="-8646" y="438752"/>
            <a:ext cx="12216492" cy="2991019"/>
          </a:xfrm>
        </p:spPr>
      </p:pic>
      <p:sp>
        <p:nvSpPr>
          <p:cNvPr id="3" name="TextBox 2">
            <a:extLst>
              <a:ext uri="{FF2B5EF4-FFF2-40B4-BE49-F238E27FC236}">
                <a16:creationId xmlns:a16="http://schemas.microsoft.com/office/drawing/2014/main" id="{AB259759-E02F-2F79-3864-A052B95AD27E}"/>
              </a:ext>
            </a:extLst>
          </p:cNvPr>
          <p:cNvSpPr txBox="1"/>
          <p:nvPr/>
        </p:nvSpPr>
        <p:spPr>
          <a:xfrm>
            <a:off x="8361297" y="5970612"/>
            <a:ext cx="1741714" cy="646331"/>
          </a:xfrm>
          <a:prstGeom prst="rect">
            <a:avLst/>
          </a:prstGeom>
          <a:noFill/>
        </p:spPr>
        <p:txBody>
          <a:bodyPr wrap="square" rtlCol="0">
            <a:spAutoFit/>
          </a:bodyPr>
          <a:lstStyle/>
          <a:p>
            <a:r>
              <a:rPr lang="en-US" sz="1200" dirty="0">
                <a:solidFill>
                  <a:schemeClr val="bg1"/>
                </a:solidFill>
              </a:rPr>
              <a:t>Click here to access the FBG Calculator and other tools</a:t>
            </a:r>
          </a:p>
        </p:txBody>
      </p:sp>
      <p:pic>
        <p:nvPicPr>
          <p:cNvPr id="14" name="Picture 13">
            <a:extLst>
              <a:ext uri="{FF2B5EF4-FFF2-40B4-BE49-F238E27FC236}">
                <a16:creationId xmlns:a16="http://schemas.microsoft.com/office/drawing/2014/main" id="{BF8E3DC0-B33A-5D3F-8FFC-30C2B84393D3}"/>
              </a:ext>
            </a:extLst>
          </p:cNvPr>
          <p:cNvPicPr>
            <a:picLocks noChangeAspect="1"/>
          </p:cNvPicPr>
          <p:nvPr/>
        </p:nvPicPr>
        <p:blipFill>
          <a:blip r:embed="rId4"/>
          <a:stretch>
            <a:fillRect/>
          </a:stretch>
        </p:blipFill>
        <p:spPr>
          <a:xfrm>
            <a:off x="10290464" y="3001174"/>
            <a:ext cx="820882" cy="270891"/>
          </a:xfrm>
          <a:prstGeom prst="rect">
            <a:avLst/>
          </a:prstGeom>
        </p:spPr>
      </p:pic>
      <p:pic>
        <p:nvPicPr>
          <p:cNvPr id="33" name="Picture 32">
            <a:extLst>
              <a:ext uri="{FF2B5EF4-FFF2-40B4-BE49-F238E27FC236}">
                <a16:creationId xmlns:a16="http://schemas.microsoft.com/office/drawing/2014/main" id="{C48DB3C2-9518-8BF6-54B4-FBE9F0756D3A}"/>
              </a:ext>
            </a:extLst>
          </p:cNvPr>
          <p:cNvPicPr>
            <a:picLocks noChangeAspect="1"/>
          </p:cNvPicPr>
          <p:nvPr/>
        </p:nvPicPr>
        <p:blipFill>
          <a:blip r:embed="rId5"/>
          <a:stretch>
            <a:fillRect/>
          </a:stretch>
        </p:blipFill>
        <p:spPr>
          <a:xfrm>
            <a:off x="23266" y="4487391"/>
            <a:ext cx="1937292" cy="594761"/>
          </a:xfrm>
          <a:prstGeom prst="rect">
            <a:avLst/>
          </a:prstGeom>
        </p:spPr>
      </p:pic>
      <p:pic>
        <p:nvPicPr>
          <p:cNvPr id="48" name="Picture 47">
            <a:extLst>
              <a:ext uri="{FF2B5EF4-FFF2-40B4-BE49-F238E27FC236}">
                <a16:creationId xmlns:a16="http://schemas.microsoft.com/office/drawing/2014/main" id="{18C1E4DA-03BA-4C18-8288-B3C65A495FC6}"/>
              </a:ext>
            </a:extLst>
          </p:cNvPr>
          <p:cNvPicPr>
            <a:picLocks noChangeAspect="1"/>
          </p:cNvPicPr>
          <p:nvPr/>
        </p:nvPicPr>
        <p:blipFill>
          <a:blip r:embed="rId6"/>
          <a:stretch>
            <a:fillRect/>
          </a:stretch>
        </p:blipFill>
        <p:spPr>
          <a:xfrm>
            <a:off x="2048247" y="3402782"/>
            <a:ext cx="1653881" cy="1696288"/>
          </a:xfrm>
          <a:prstGeom prst="rect">
            <a:avLst/>
          </a:prstGeom>
        </p:spPr>
      </p:pic>
      <p:pic>
        <p:nvPicPr>
          <p:cNvPr id="44" name="Picture 43">
            <a:extLst>
              <a:ext uri="{FF2B5EF4-FFF2-40B4-BE49-F238E27FC236}">
                <a16:creationId xmlns:a16="http://schemas.microsoft.com/office/drawing/2014/main" id="{48092CC0-BF2A-8AD4-90AA-D46BC170529D}"/>
              </a:ext>
            </a:extLst>
          </p:cNvPr>
          <p:cNvPicPr>
            <a:picLocks noChangeAspect="1"/>
          </p:cNvPicPr>
          <p:nvPr/>
        </p:nvPicPr>
        <p:blipFill>
          <a:blip r:embed="rId7"/>
          <a:stretch>
            <a:fillRect/>
          </a:stretch>
        </p:blipFill>
        <p:spPr>
          <a:xfrm>
            <a:off x="1111826" y="3001174"/>
            <a:ext cx="977163" cy="352862"/>
          </a:xfrm>
          <a:prstGeom prst="rect">
            <a:avLst/>
          </a:prstGeom>
        </p:spPr>
      </p:pic>
      <p:pic>
        <p:nvPicPr>
          <p:cNvPr id="52" name="Picture 51">
            <a:extLst>
              <a:ext uri="{FF2B5EF4-FFF2-40B4-BE49-F238E27FC236}">
                <a16:creationId xmlns:a16="http://schemas.microsoft.com/office/drawing/2014/main" id="{A595604E-EBD6-8FAC-CF89-52D65ADEEB83}"/>
              </a:ext>
            </a:extLst>
          </p:cNvPr>
          <p:cNvPicPr>
            <a:picLocks noChangeAspect="1"/>
          </p:cNvPicPr>
          <p:nvPr/>
        </p:nvPicPr>
        <p:blipFill>
          <a:blip r:embed="rId8"/>
          <a:stretch>
            <a:fillRect/>
          </a:stretch>
        </p:blipFill>
        <p:spPr>
          <a:xfrm>
            <a:off x="3714023" y="3405235"/>
            <a:ext cx="872217" cy="625590"/>
          </a:xfrm>
          <a:prstGeom prst="rect">
            <a:avLst/>
          </a:prstGeom>
        </p:spPr>
      </p:pic>
      <p:pic>
        <p:nvPicPr>
          <p:cNvPr id="56" name="Picture 55">
            <a:extLst>
              <a:ext uri="{FF2B5EF4-FFF2-40B4-BE49-F238E27FC236}">
                <a16:creationId xmlns:a16="http://schemas.microsoft.com/office/drawing/2014/main" id="{105C8B30-940D-A08F-A1B8-C23DC734C219}"/>
              </a:ext>
            </a:extLst>
          </p:cNvPr>
          <p:cNvPicPr>
            <a:picLocks noChangeAspect="1"/>
          </p:cNvPicPr>
          <p:nvPr/>
        </p:nvPicPr>
        <p:blipFill>
          <a:blip r:embed="rId9"/>
          <a:stretch>
            <a:fillRect/>
          </a:stretch>
        </p:blipFill>
        <p:spPr>
          <a:xfrm>
            <a:off x="4793441" y="3378920"/>
            <a:ext cx="2629766" cy="1805252"/>
          </a:xfrm>
          <a:prstGeom prst="rect">
            <a:avLst/>
          </a:prstGeom>
        </p:spPr>
      </p:pic>
      <p:pic>
        <p:nvPicPr>
          <p:cNvPr id="58" name="Picture 57">
            <a:extLst>
              <a:ext uri="{FF2B5EF4-FFF2-40B4-BE49-F238E27FC236}">
                <a16:creationId xmlns:a16="http://schemas.microsoft.com/office/drawing/2014/main" id="{117F1276-8C5E-AE2B-9839-474407542327}"/>
              </a:ext>
            </a:extLst>
          </p:cNvPr>
          <p:cNvPicPr>
            <a:picLocks noChangeAspect="1"/>
          </p:cNvPicPr>
          <p:nvPr/>
        </p:nvPicPr>
        <p:blipFill>
          <a:blip r:embed="rId10"/>
          <a:stretch>
            <a:fillRect/>
          </a:stretch>
        </p:blipFill>
        <p:spPr>
          <a:xfrm>
            <a:off x="5928586" y="2965195"/>
            <a:ext cx="1999393" cy="424432"/>
          </a:xfrm>
          <a:prstGeom prst="rect">
            <a:avLst/>
          </a:prstGeom>
        </p:spPr>
      </p:pic>
      <p:pic>
        <p:nvPicPr>
          <p:cNvPr id="62" name="Picture 61">
            <a:extLst>
              <a:ext uri="{FF2B5EF4-FFF2-40B4-BE49-F238E27FC236}">
                <a16:creationId xmlns:a16="http://schemas.microsoft.com/office/drawing/2014/main" id="{FC68F07C-3E77-3E94-4589-6BCD0637708A}"/>
              </a:ext>
            </a:extLst>
          </p:cNvPr>
          <p:cNvPicPr>
            <a:picLocks noChangeAspect="1"/>
          </p:cNvPicPr>
          <p:nvPr/>
        </p:nvPicPr>
        <p:blipFill>
          <a:blip r:embed="rId11"/>
          <a:stretch>
            <a:fillRect/>
          </a:stretch>
        </p:blipFill>
        <p:spPr>
          <a:xfrm>
            <a:off x="6780412" y="3483839"/>
            <a:ext cx="3322599" cy="1083294"/>
          </a:xfrm>
          <a:prstGeom prst="rect">
            <a:avLst/>
          </a:prstGeom>
        </p:spPr>
      </p:pic>
      <p:pic>
        <p:nvPicPr>
          <p:cNvPr id="66" name="Picture 65">
            <a:extLst>
              <a:ext uri="{FF2B5EF4-FFF2-40B4-BE49-F238E27FC236}">
                <a16:creationId xmlns:a16="http://schemas.microsoft.com/office/drawing/2014/main" id="{7AA921EA-65F5-4D1F-A49E-F8E7CA52621C}"/>
              </a:ext>
            </a:extLst>
          </p:cNvPr>
          <p:cNvPicPr>
            <a:picLocks noChangeAspect="1"/>
          </p:cNvPicPr>
          <p:nvPr/>
        </p:nvPicPr>
        <p:blipFill>
          <a:blip r:embed="rId12"/>
          <a:stretch>
            <a:fillRect/>
          </a:stretch>
        </p:blipFill>
        <p:spPr>
          <a:xfrm>
            <a:off x="10058397" y="3033188"/>
            <a:ext cx="2091559" cy="321252"/>
          </a:xfrm>
          <a:prstGeom prst="rect">
            <a:avLst/>
          </a:prstGeom>
        </p:spPr>
      </p:pic>
      <p:pic>
        <p:nvPicPr>
          <p:cNvPr id="67" name="Picture 66">
            <a:extLst>
              <a:ext uri="{FF2B5EF4-FFF2-40B4-BE49-F238E27FC236}">
                <a16:creationId xmlns:a16="http://schemas.microsoft.com/office/drawing/2014/main" id="{8B94BF73-5BF3-1CE0-3E81-D90F958C402A}"/>
              </a:ext>
            </a:extLst>
          </p:cNvPr>
          <p:cNvPicPr>
            <a:picLocks noChangeAspect="1"/>
          </p:cNvPicPr>
          <p:nvPr/>
        </p:nvPicPr>
        <p:blipFill>
          <a:blip r:embed="rId7"/>
          <a:stretch>
            <a:fillRect/>
          </a:stretch>
        </p:blipFill>
        <p:spPr>
          <a:xfrm>
            <a:off x="8768800" y="2937079"/>
            <a:ext cx="977163" cy="352862"/>
          </a:xfrm>
          <a:prstGeom prst="rect">
            <a:avLst/>
          </a:prstGeom>
        </p:spPr>
      </p:pic>
      <p:pic>
        <p:nvPicPr>
          <p:cNvPr id="42" name="Picture 41">
            <a:extLst>
              <a:ext uri="{FF2B5EF4-FFF2-40B4-BE49-F238E27FC236}">
                <a16:creationId xmlns:a16="http://schemas.microsoft.com/office/drawing/2014/main" id="{EFD47CD3-9ECD-BD50-7E7C-22BB94281F54}"/>
              </a:ext>
            </a:extLst>
          </p:cNvPr>
          <p:cNvPicPr>
            <a:picLocks noChangeAspect="1"/>
          </p:cNvPicPr>
          <p:nvPr/>
        </p:nvPicPr>
        <p:blipFill>
          <a:blip r:embed="rId13"/>
          <a:stretch>
            <a:fillRect/>
          </a:stretch>
        </p:blipFill>
        <p:spPr>
          <a:xfrm>
            <a:off x="23266" y="3389627"/>
            <a:ext cx="2077826" cy="1373378"/>
          </a:xfrm>
          <a:prstGeom prst="rect">
            <a:avLst/>
          </a:prstGeom>
        </p:spPr>
      </p:pic>
      <p:pic>
        <p:nvPicPr>
          <p:cNvPr id="10" name="Picture 9">
            <a:extLst>
              <a:ext uri="{FF2B5EF4-FFF2-40B4-BE49-F238E27FC236}">
                <a16:creationId xmlns:a16="http://schemas.microsoft.com/office/drawing/2014/main" id="{C8BF6C84-65AB-1276-66BD-565BA230ED44}"/>
              </a:ext>
            </a:extLst>
          </p:cNvPr>
          <p:cNvPicPr>
            <a:picLocks noChangeAspect="1"/>
          </p:cNvPicPr>
          <p:nvPr/>
        </p:nvPicPr>
        <p:blipFill>
          <a:blip r:embed="rId14"/>
          <a:stretch>
            <a:fillRect/>
          </a:stretch>
        </p:blipFill>
        <p:spPr>
          <a:xfrm>
            <a:off x="2019178" y="3062050"/>
            <a:ext cx="1548905" cy="309781"/>
          </a:xfrm>
          <a:prstGeom prst="rect">
            <a:avLst/>
          </a:prstGeom>
        </p:spPr>
      </p:pic>
      <p:pic>
        <p:nvPicPr>
          <p:cNvPr id="12" name="Picture 11">
            <a:extLst>
              <a:ext uri="{FF2B5EF4-FFF2-40B4-BE49-F238E27FC236}">
                <a16:creationId xmlns:a16="http://schemas.microsoft.com/office/drawing/2014/main" id="{9A401004-7E10-D0E6-0199-5B06C74D9828}"/>
              </a:ext>
            </a:extLst>
          </p:cNvPr>
          <p:cNvPicPr>
            <a:picLocks noChangeAspect="1"/>
          </p:cNvPicPr>
          <p:nvPr/>
        </p:nvPicPr>
        <p:blipFill>
          <a:blip r:embed="rId15"/>
          <a:stretch>
            <a:fillRect/>
          </a:stretch>
        </p:blipFill>
        <p:spPr>
          <a:xfrm>
            <a:off x="23266" y="3025501"/>
            <a:ext cx="689924" cy="328535"/>
          </a:xfrm>
          <a:prstGeom prst="rect">
            <a:avLst/>
          </a:prstGeom>
        </p:spPr>
      </p:pic>
      <p:pic>
        <p:nvPicPr>
          <p:cNvPr id="13" name="Picture 12">
            <a:extLst>
              <a:ext uri="{FF2B5EF4-FFF2-40B4-BE49-F238E27FC236}">
                <a16:creationId xmlns:a16="http://schemas.microsoft.com/office/drawing/2014/main" id="{ADA883B1-E5C3-359F-1641-B9C094171D1A}"/>
              </a:ext>
            </a:extLst>
          </p:cNvPr>
          <p:cNvPicPr>
            <a:picLocks noChangeAspect="1"/>
          </p:cNvPicPr>
          <p:nvPr/>
        </p:nvPicPr>
        <p:blipFill>
          <a:blip r:embed="rId10"/>
          <a:stretch>
            <a:fillRect/>
          </a:stretch>
        </p:blipFill>
        <p:spPr>
          <a:xfrm>
            <a:off x="688636" y="3007705"/>
            <a:ext cx="1173841" cy="288587"/>
          </a:xfrm>
          <a:prstGeom prst="rect">
            <a:avLst/>
          </a:prstGeom>
        </p:spPr>
      </p:pic>
      <p:pic>
        <p:nvPicPr>
          <p:cNvPr id="15" name="Picture 14">
            <a:extLst>
              <a:ext uri="{FF2B5EF4-FFF2-40B4-BE49-F238E27FC236}">
                <a16:creationId xmlns:a16="http://schemas.microsoft.com/office/drawing/2014/main" id="{F85D0AF1-818E-1237-459E-E8EA293C7225}"/>
              </a:ext>
            </a:extLst>
          </p:cNvPr>
          <p:cNvPicPr>
            <a:picLocks noChangeAspect="1"/>
          </p:cNvPicPr>
          <p:nvPr/>
        </p:nvPicPr>
        <p:blipFill>
          <a:blip r:embed="rId10"/>
          <a:stretch>
            <a:fillRect/>
          </a:stretch>
        </p:blipFill>
        <p:spPr>
          <a:xfrm>
            <a:off x="3533374" y="3045474"/>
            <a:ext cx="1173841" cy="288587"/>
          </a:xfrm>
          <a:prstGeom prst="rect">
            <a:avLst/>
          </a:prstGeom>
        </p:spPr>
      </p:pic>
      <p:pic>
        <p:nvPicPr>
          <p:cNvPr id="17" name="Picture 16">
            <a:extLst>
              <a:ext uri="{FF2B5EF4-FFF2-40B4-BE49-F238E27FC236}">
                <a16:creationId xmlns:a16="http://schemas.microsoft.com/office/drawing/2014/main" id="{6193AC53-A912-C03D-AFF8-14B7960FEDDB}"/>
              </a:ext>
            </a:extLst>
          </p:cNvPr>
          <p:cNvPicPr>
            <a:picLocks noChangeAspect="1"/>
          </p:cNvPicPr>
          <p:nvPr/>
        </p:nvPicPr>
        <p:blipFill>
          <a:blip r:embed="rId16"/>
          <a:stretch>
            <a:fillRect/>
          </a:stretch>
        </p:blipFill>
        <p:spPr>
          <a:xfrm>
            <a:off x="3699150" y="3051628"/>
            <a:ext cx="995872" cy="328535"/>
          </a:xfrm>
          <a:prstGeom prst="rect">
            <a:avLst/>
          </a:prstGeom>
        </p:spPr>
      </p:pic>
      <p:pic>
        <p:nvPicPr>
          <p:cNvPr id="19" name="Picture 18">
            <a:extLst>
              <a:ext uri="{FF2B5EF4-FFF2-40B4-BE49-F238E27FC236}">
                <a16:creationId xmlns:a16="http://schemas.microsoft.com/office/drawing/2014/main" id="{265E55AD-B2A8-F391-1E80-1DACBDBFC81C}"/>
              </a:ext>
            </a:extLst>
          </p:cNvPr>
          <p:cNvPicPr>
            <a:picLocks noChangeAspect="1"/>
          </p:cNvPicPr>
          <p:nvPr/>
        </p:nvPicPr>
        <p:blipFill>
          <a:blip r:embed="rId17"/>
          <a:stretch>
            <a:fillRect/>
          </a:stretch>
        </p:blipFill>
        <p:spPr>
          <a:xfrm>
            <a:off x="4788698" y="3041133"/>
            <a:ext cx="690894" cy="348494"/>
          </a:xfrm>
          <a:prstGeom prst="rect">
            <a:avLst/>
          </a:prstGeom>
        </p:spPr>
      </p:pic>
      <p:pic>
        <p:nvPicPr>
          <p:cNvPr id="21" name="Picture 20">
            <a:extLst>
              <a:ext uri="{FF2B5EF4-FFF2-40B4-BE49-F238E27FC236}">
                <a16:creationId xmlns:a16="http://schemas.microsoft.com/office/drawing/2014/main" id="{5D7CA2D0-C731-2101-F6E3-5472E00B992A}"/>
              </a:ext>
            </a:extLst>
          </p:cNvPr>
          <p:cNvPicPr>
            <a:picLocks noChangeAspect="1"/>
          </p:cNvPicPr>
          <p:nvPr/>
        </p:nvPicPr>
        <p:blipFill>
          <a:blip r:embed="rId18"/>
          <a:stretch>
            <a:fillRect/>
          </a:stretch>
        </p:blipFill>
        <p:spPr>
          <a:xfrm>
            <a:off x="6760535" y="3044711"/>
            <a:ext cx="995872" cy="335452"/>
          </a:xfrm>
          <a:prstGeom prst="rect">
            <a:avLst/>
          </a:prstGeom>
        </p:spPr>
      </p:pic>
      <p:pic>
        <p:nvPicPr>
          <p:cNvPr id="22" name="Picture 21">
            <a:extLst>
              <a:ext uri="{FF2B5EF4-FFF2-40B4-BE49-F238E27FC236}">
                <a16:creationId xmlns:a16="http://schemas.microsoft.com/office/drawing/2014/main" id="{CAC186DF-67D6-6CF0-8BB2-36E52C3B1CF6}"/>
              </a:ext>
            </a:extLst>
          </p:cNvPr>
          <p:cNvPicPr>
            <a:picLocks noChangeAspect="1"/>
          </p:cNvPicPr>
          <p:nvPr/>
        </p:nvPicPr>
        <p:blipFill>
          <a:blip r:embed="rId10"/>
          <a:stretch>
            <a:fillRect/>
          </a:stretch>
        </p:blipFill>
        <p:spPr>
          <a:xfrm>
            <a:off x="5447342" y="2986392"/>
            <a:ext cx="489359" cy="403235"/>
          </a:xfrm>
          <a:prstGeom prst="rect">
            <a:avLst/>
          </a:prstGeom>
        </p:spPr>
      </p:pic>
      <p:pic>
        <p:nvPicPr>
          <p:cNvPr id="28" name="Picture 27">
            <a:extLst>
              <a:ext uri="{FF2B5EF4-FFF2-40B4-BE49-F238E27FC236}">
                <a16:creationId xmlns:a16="http://schemas.microsoft.com/office/drawing/2014/main" id="{9C2E6171-5530-9A80-39EA-962D17231439}"/>
              </a:ext>
            </a:extLst>
          </p:cNvPr>
          <p:cNvPicPr>
            <a:picLocks noChangeAspect="1"/>
          </p:cNvPicPr>
          <p:nvPr/>
        </p:nvPicPr>
        <p:blipFill>
          <a:blip r:embed="rId10"/>
          <a:stretch>
            <a:fillRect/>
          </a:stretch>
        </p:blipFill>
        <p:spPr>
          <a:xfrm>
            <a:off x="7841829" y="2986391"/>
            <a:ext cx="1182243" cy="403235"/>
          </a:xfrm>
          <a:prstGeom prst="rect">
            <a:avLst/>
          </a:prstGeom>
        </p:spPr>
      </p:pic>
      <p:cxnSp>
        <p:nvCxnSpPr>
          <p:cNvPr id="30" name="Straight Connector 29">
            <a:extLst>
              <a:ext uri="{FF2B5EF4-FFF2-40B4-BE49-F238E27FC236}">
                <a16:creationId xmlns:a16="http://schemas.microsoft.com/office/drawing/2014/main" id="{2D8F132A-41EA-A272-D33A-1E1C138286A1}"/>
              </a:ext>
            </a:extLst>
          </p:cNvPr>
          <p:cNvCxnSpPr>
            <a:cxnSpLocks/>
          </p:cNvCxnSpPr>
          <p:nvPr/>
        </p:nvCxnSpPr>
        <p:spPr>
          <a:xfrm>
            <a:off x="2065665" y="3429000"/>
            <a:ext cx="0" cy="17049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6F3D4B-6211-FBF5-F0D5-C983CD26CE97}"/>
              </a:ext>
            </a:extLst>
          </p:cNvPr>
          <p:cNvCxnSpPr>
            <a:cxnSpLocks/>
          </p:cNvCxnSpPr>
          <p:nvPr/>
        </p:nvCxnSpPr>
        <p:spPr>
          <a:xfrm>
            <a:off x="3714023" y="3402782"/>
            <a:ext cx="0" cy="17049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FD2BAF-6924-493E-D8CE-2C697B8A048C}"/>
              </a:ext>
            </a:extLst>
          </p:cNvPr>
          <p:cNvCxnSpPr>
            <a:cxnSpLocks/>
          </p:cNvCxnSpPr>
          <p:nvPr/>
        </p:nvCxnSpPr>
        <p:spPr>
          <a:xfrm>
            <a:off x="4788698" y="3378920"/>
            <a:ext cx="0" cy="17049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BE3832-1F3C-FF07-F9E8-E836D3F123C5}"/>
              </a:ext>
            </a:extLst>
          </p:cNvPr>
          <p:cNvCxnSpPr>
            <a:cxnSpLocks/>
          </p:cNvCxnSpPr>
          <p:nvPr/>
        </p:nvCxnSpPr>
        <p:spPr>
          <a:xfrm flipH="1">
            <a:off x="6760535" y="3402782"/>
            <a:ext cx="20259" cy="15055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961FE1E8-7606-AE33-92EB-81F6D2312695}"/>
              </a:ext>
            </a:extLst>
          </p:cNvPr>
          <p:cNvPicPr>
            <a:picLocks noChangeAspect="1"/>
          </p:cNvPicPr>
          <p:nvPr/>
        </p:nvPicPr>
        <p:blipFill>
          <a:blip r:embed="rId19"/>
          <a:stretch>
            <a:fillRect/>
          </a:stretch>
        </p:blipFill>
        <p:spPr>
          <a:xfrm>
            <a:off x="10103011" y="3461785"/>
            <a:ext cx="1610541" cy="878477"/>
          </a:xfrm>
          <a:prstGeom prst="rect">
            <a:avLst/>
          </a:prstGeom>
        </p:spPr>
      </p:pic>
      <p:cxnSp>
        <p:nvCxnSpPr>
          <p:cNvPr id="41" name="Straight Connector 40">
            <a:extLst>
              <a:ext uri="{FF2B5EF4-FFF2-40B4-BE49-F238E27FC236}">
                <a16:creationId xmlns:a16="http://schemas.microsoft.com/office/drawing/2014/main" id="{79121A7B-03C2-50C6-8FD2-5972B96F84F8}"/>
              </a:ext>
            </a:extLst>
          </p:cNvPr>
          <p:cNvCxnSpPr>
            <a:cxnSpLocks/>
          </p:cNvCxnSpPr>
          <p:nvPr/>
        </p:nvCxnSpPr>
        <p:spPr>
          <a:xfrm flipH="1">
            <a:off x="10092881" y="3396215"/>
            <a:ext cx="20259" cy="15055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5FAFA7-9E67-5DD4-0EF0-A39056A53093}"/>
              </a:ext>
            </a:extLst>
          </p:cNvPr>
          <p:cNvSpPr>
            <a:spLocks noGrp="1"/>
          </p:cNvSpPr>
          <p:nvPr>
            <p:ph type="title"/>
          </p:nvPr>
        </p:nvSpPr>
        <p:spPr>
          <a:xfrm>
            <a:off x="3028471" y="104121"/>
            <a:ext cx="6135058" cy="677128"/>
          </a:xfrm>
          <a:solidFill>
            <a:schemeClr val="bg1"/>
          </a:solidFill>
        </p:spPr>
        <p:txBody>
          <a:bodyPr>
            <a:normAutofit fontScale="90000"/>
          </a:bodyPr>
          <a:lstStyle/>
          <a:p>
            <a:r>
              <a:rPr lang="en-US" dirty="0"/>
              <a:t>Food Buying Guide Headings</a:t>
            </a:r>
          </a:p>
        </p:txBody>
      </p:sp>
      <p:sp>
        <p:nvSpPr>
          <p:cNvPr id="6" name="Arrow: Down 5">
            <a:extLst>
              <a:ext uri="{FF2B5EF4-FFF2-40B4-BE49-F238E27FC236}">
                <a16:creationId xmlns:a16="http://schemas.microsoft.com/office/drawing/2014/main" id="{C65152FE-7DC6-9F25-F0AD-24F110C648B6}"/>
              </a:ext>
            </a:extLst>
          </p:cNvPr>
          <p:cNvSpPr/>
          <p:nvPr/>
        </p:nvSpPr>
        <p:spPr>
          <a:xfrm rot="2396005">
            <a:off x="7627518" y="1825656"/>
            <a:ext cx="1278303" cy="1507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Click on arrows  on the right side of  heading topic</a:t>
            </a:r>
          </a:p>
        </p:txBody>
      </p:sp>
    </p:spTree>
    <p:extLst>
      <p:ext uri="{BB962C8B-B14F-4D97-AF65-F5344CB8AC3E}">
        <p14:creationId xmlns:p14="http://schemas.microsoft.com/office/powerpoint/2010/main" val="326546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Graphical user interface&#10;&#10;Description automatically generated">
            <a:extLst>
              <a:ext uri="{FF2B5EF4-FFF2-40B4-BE49-F238E27FC236}">
                <a16:creationId xmlns:a16="http://schemas.microsoft.com/office/drawing/2014/main" id="{AC71FF3D-D180-FD9B-95EF-B2F7E87A5C2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7193" r="-1" b="-1"/>
          <a:stretch/>
        </p:blipFill>
        <p:spPr>
          <a:xfrm>
            <a:off x="320040" y="320040"/>
            <a:ext cx="11548872" cy="4303462"/>
          </a:xfrm>
          <a:prstGeom prst="rect">
            <a:avLst/>
          </a:prstGeom>
        </p:spPr>
      </p:pic>
      <p:sp>
        <p:nvSpPr>
          <p:cNvPr id="17" name="Rectangle 1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8" y="5009083"/>
            <a:ext cx="2889504" cy="1345997"/>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defTabSz="914400"/>
            <a:r>
              <a:rPr lang="en-US" sz="2600">
                <a:solidFill>
                  <a:schemeClr val="bg1"/>
                </a:solidFill>
                <a:latin typeface="+mj-lt"/>
                <a:ea typeface="+mj-ea"/>
                <a:cs typeface="+mj-cs"/>
              </a:rPr>
              <a:t>Food Buying Guide Features</a:t>
            </a:r>
          </a:p>
        </p:txBody>
      </p:sp>
      <p:cxnSp>
        <p:nvCxnSpPr>
          <p:cNvPr id="15" name="Straight Connector 1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DE08A5-052C-7323-C431-FEDDA4A35F13}"/>
              </a:ext>
            </a:extLst>
          </p:cNvPr>
          <p:cNvSpPr txBox="1"/>
          <p:nvPr/>
        </p:nvSpPr>
        <p:spPr>
          <a:xfrm>
            <a:off x="5156036" y="5079345"/>
            <a:ext cx="6017342" cy="646331"/>
          </a:xfrm>
          <a:prstGeom prst="rect">
            <a:avLst/>
          </a:prstGeom>
          <a:noFill/>
        </p:spPr>
        <p:txBody>
          <a:bodyPr wrap="square" rtlCol="0">
            <a:spAutoFit/>
          </a:bodyPr>
          <a:lstStyle/>
          <a:p>
            <a:r>
              <a:rPr lang="en-US" dirty="0">
                <a:solidFill>
                  <a:srgbClr val="FF0000"/>
                </a:solidFill>
              </a:rPr>
              <a:t>Features allow for easy display, search, and navigation of food yield information</a:t>
            </a:r>
          </a:p>
        </p:txBody>
      </p:sp>
    </p:spTree>
    <p:extLst>
      <p:ext uri="{BB962C8B-B14F-4D97-AF65-F5344CB8AC3E}">
        <p14:creationId xmlns:p14="http://schemas.microsoft.com/office/powerpoint/2010/main" val="14252809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914" y="304800"/>
            <a:ext cx="6826170" cy="868362"/>
          </a:xfr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normAutofit fontScale="90000"/>
          </a:bodyPr>
          <a:lstStyle/>
          <a:p>
            <a:pPr algn="ctr"/>
            <a:br>
              <a:rPr lang="en-US" dirty="0">
                <a:latin typeface="Arial Rounded MT Bold" panose="020F0704030504030204" pitchFamily="34" charset="0"/>
              </a:rPr>
            </a:br>
            <a:r>
              <a:rPr lang="en-US" dirty="0"/>
              <a:t>Link to the Food Buying Guide</a:t>
            </a:r>
            <a:br>
              <a:rPr lang="en-US" dirty="0">
                <a:solidFill>
                  <a:srgbClr val="002060"/>
                </a:solidFill>
                <a:latin typeface="Arial Rounded MT Bold" panose="020F0704030504030204" pitchFamily="34" charset="0"/>
              </a:rPr>
            </a:br>
            <a:endParaRPr lang="en-US" dirty="0">
              <a:solidFill>
                <a:srgbClr val="002060"/>
              </a:solidFill>
              <a:latin typeface="Arial Rounded MT Bold" panose="020F0704030504030204" pitchFamily="34" charset="0"/>
            </a:endParaRPr>
          </a:p>
        </p:txBody>
      </p:sp>
      <p:sp>
        <p:nvSpPr>
          <p:cNvPr id="4" name="Text Placeholder 3"/>
          <p:cNvSpPr>
            <a:spLocks noGrp="1"/>
          </p:cNvSpPr>
          <p:nvPr>
            <p:ph type="body" sz="half" idx="4294967295"/>
          </p:nvPr>
        </p:nvSpPr>
        <p:spPr>
          <a:xfrm>
            <a:off x="1579328" y="2423604"/>
            <a:ext cx="3581400" cy="2514600"/>
          </a:xfrm>
        </p:spPr>
        <p:txBody>
          <a:bodyPr/>
          <a:lstStyle/>
          <a:p>
            <a:pPr marL="0" indent="0">
              <a:buNone/>
            </a:pPr>
            <a:endParaRPr lang="en-US" dirty="0">
              <a:latin typeface="Arial Rounded MT Bold" panose="020F0704030504030204" pitchFamily="34" charset="0"/>
            </a:endParaRPr>
          </a:p>
          <a:p>
            <a:pPr marL="0" indent="0">
              <a:buNone/>
            </a:pPr>
            <a:r>
              <a:rPr lang="en-US" dirty="0">
                <a:latin typeface="Arial Rounded MT Bold" panose="020F0704030504030204" pitchFamily="34" charset="0"/>
              </a:rPr>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17528" y="1316553"/>
            <a:ext cx="2895600" cy="4981354"/>
          </a:xfrm>
          <a:prstGeom prst="rect">
            <a:avLst/>
          </a:prstGeom>
          <a:ln w="28575">
            <a:solidFill>
              <a:schemeClr val="accent3"/>
            </a:solidFill>
          </a:ln>
        </p:spPr>
      </p:pic>
      <p:sp>
        <p:nvSpPr>
          <p:cNvPr id="13" name="Oval 12"/>
          <p:cNvSpPr/>
          <p:nvPr/>
        </p:nvSpPr>
        <p:spPr>
          <a:xfrm>
            <a:off x="2514600" y="5541447"/>
            <a:ext cx="955076" cy="8281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cxnSp>
        <p:nvCxnSpPr>
          <p:cNvPr id="18" name="Straight Arrow Connector 17"/>
          <p:cNvCxnSpPr>
            <a:cxnSpLocks/>
            <a:stCxn id="22" idx="1"/>
          </p:cNvCxnSpPr>
          <p:nvPr/>
        </p:nvCxnSpPr>
        <p:spPr>
          <a:xfrm flipH="1">
            <a:off x="3566748" y="5904541"/>
            <a:ext cx="247624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2" name="Rectangle: Rounded Corners 21"/>
          <p:cNvSpPr/>
          <p:nvPr/>
        </p:nvSpPr>
        <p:spPr>
          <a:xfrm>
            <a:off x="6042988" y="5618791"/>
            <a:ext cx="1671772" cy="571500"/>
          </a:xfrm>
          <a:prstGeom prst="roundRect">
            <a:avLst/>
          </a:prstGeom>
          <a:solidFill>
            <a:schemeClr val="accent2">
              <a:lumMod val="20000"/>
              <a:lumOff val="80000"/>
            </a:schemeClr>
          </a:solidFill>
          <a:ln w="190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prstClr val="black"/>
                </a:solidFill>
                <a:latin typeface="Calibri"/>
              </a:rPr>
              <a:t>Access entire web-based food buying guide</a:t>
            </a:r>
          </a:p>
        </p:txBody>
      </p:sp>
      <p:sp>
        <p:nvSpPr>
          <p:cNvPr id="3" name="TextBox 2">
            <a:extLst>
              <a:ext uri="{FF2B5EF4-FFF2-40B4-BE49-F238E27FC236}">
                <a16:creationId xmlns:a16="http://schemas.microsoft.com/office/drawing/2014/main" id="{F46B88A5-E700-4452-9721-02211FBF9B05}"/>
              </a:ext>
            </a:extLst>
          </p:cNvPr>
          <p:cNvSpPr txBox="1"/>
          <p:nvPr/>
        </p:nvSpPr>
        <p:spPr>
          <a:xfrm>
            <a:off x="2992138" y="6438189"/>
            <a:ext cx="7620000" cy="646331"/>
          </a:xfrm>
          <a:prstGeom prst="rect">
            <a:avLst/>
          </a:prstGeom>
          <a:noFill/>
        </p:spPr>
        <p:txBody>
          <a:bodyPr wrap="square" rtlCol="0">
            <a:spAutoFit/>
          </a:bodyPr>
          <a:lstStyle/>
          <a:p>
            <a:r>
              <a:rPr lang="en-US" i="1" dirty="0">
                <a:solidFill>
                  <a:prstClr val="black"/>
                </a:solidFill>
                <a:latin typeface="Calibri"/>
                <a:hlinkClick r:id="rId4"/>
              </a:rPr>
              <a:t>https://www.fns.usda.gov/tn/food-buying-guide-for-child-nutrition-programs</a:t>
            </a:r>
            <a:endParaRPr lang="en-US" i="1" dirty="0">
              <a:solidFill>
                <a:prstClr val="black"/>
              </a:solidFill>
              <a:latin typeface="Calibri"/>
            </a:endParaRPr>
          </a:p>
          <a:p>
            <a:endParaRPr lang="en-US" dirty="0">
              <a:solidFill>
                <a:prstClr val="black"/>
              </a:solidFill>
              <a:latin typeface="Calibri"/>
            </a:endParaRPr>
          </a:p>
        </p:txBody>
      </p:sp>
      <p:pic>
        <p:nvPicPr>
          <p:cNvPr id="6" name="Picture 5">
            <a:extLst>
              <a:ext uri="{FF2B5EF4-FFF2-40B4-BE49-F238E27FC236}">
                <a16:creationId xmlns:a16="http://schemas.microsoft.com/office/drawing/2014/main" id="{36803C9F-EEE3-4391-8DCA-F91FBB45ECE7}"/>
              </a:ext>
            </a:extLst>
          </p:cNvPr>
          <p:cNvPicPr>
            <a:picLocks noChangeAspect="1"/>
          </p:cNvPicPr>
          <p:nvPr/>
        </p:nvPicPr>
        <p:blipFill>
          <a:blip r:embed="rId5"/>
          <a:stretch>
            <a:fillRect/>
          </a:stretch>
        </p:blipFill>
        <p:spPr>
          <a:xfrm>
            <a:off x="7714760" y="1812335"/>
            <a:ext cx="1794324" cy="2489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C32D884D-D2FE-4134-8297-E227787290A6}"/>
              </a:ext>
            </a:extLst>
          </p:cNvPr>
          <p:cNvCxnSpPr>
            <a:cxnSpLocks/>
            <a:endCxn id="6" idx="1"/>
          </p:cNvCxnSpPr>
          <p:nvPr/>
        </p:nvCxnSpPr>
        <p:spPr>
          <a:xfrm flipV="1">
            <a:off x="4017728" y="3057255"/>
            <a:ext cx="3697032" cy="1417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A186F71-E67F-494F-AAD0-958EF5A83782}"/>
              </a:ext>
            </a:extLst>
          </p:cNvPr>
          <p:cNvSpPr/>
          <p:nvPr/>
        </p:nvSpPr>
        <p:spPr>
          <a:xfrm>
            <a:off x="7714760" y="4529006"/>
            <a:ext cx="1683809" cy="517781"/>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Calibri"/>
              </a:rPr>
              <a:t>Mobile App</a:t>
            </a:r>
          </a:p>
          <a:p>
            <a:pPr algn="ctr"/>
            <a:r>
              <a:rPr lang="en-US" sz="1200" dirty="0">
                <a:solidFill>
                  <a:prstClr val="black"/>
                </a:solidFill>
                <a:latin typeface="Calibri"/>
              </a:rPr>
              <a:t>available</a:t>
            </a:r>
          </a:p>
        </p:txBody>
      </p:sp>
      <p:sp>
        <p:nvSpPr>
          <p:cNvPr id="11" name="TextBox 10">
            <a:extLst>
              <a:ext uri="{FF2B5EF4-FFF2-40B4-BE49-F238E27FC236}">
                <a16:creationId xmlns:a16="http://schemas.microsoft.com/office/drawing/2014/main" id="{6925E359-C3DD-4991-B531-C0432D618CC0}"/>
              </a:ext>
            </a:extLst>
          </p:cNvPr>
          <p:cNvSpPr txBox="1"/>
          <p:nvPr/>
        </p:nvSpPr>
        <p:spPr>
          <a:xfrm>
            <a:off x="5486400" y="1414859"/>
            <a:ext cx="3068872" cy="307777"/>
          </a:xfrm>
          <a:prstGeom prst="rect">
            <a:avLst/>
          </a:prstGeom>
          <a:noFill/>
        </p:spPr>
        <p:txBody>
          <a:bodyPr wrap="square" rtlCol="0">
            <a:spAutoFit/>
          </a:bodyPr>
          <a:lstStyle/>
          <a:p>
            <a:r>
              <a:rPr lang="en-US" sz="1400" i="1" dirty="0">
                <a:solidFill>
                  <a:srgbClr val="FF0000"/>
                </a:solidFill>
                <a:latin typeface="Calibri"/>
              </a:rPr>
              <a:t>*follow the link below to the FBG </a:t>
            </a:r>
          </a:p>
        </p:txBody>
      </p:sp>
    </p:spTree>
    <p:extLst>
      <p:ext uri="{BB962C8B-B14F-4D97-AF65-F5344CB8AC3E}">
        <p14:creationId xmlns:p14="http://schemas.microsoft.com/office/powerpoint/2010/main" val="327259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B7C9-682E-A780-AA2C-B1E2043F8D29}"/>
              </a:ext>
            </a:extLst>
          </p:cNvPr>
          <p:cNvSpPr>
            <a:spLocks noGrp="1"/>
          </p:cNvSpPr>
          <p:nvPr>
            <p:ph type="title"/>
          </p:nvPr>
        </p:nvSpPr>
        <p:spPr/>
        <p:txBody>
          <a:bodyPr/>
          <a:lstStyle/>
          <a:p>
            <a:r>
              <a:rPr lang="en-US" dirty="0"/>
              <a:t>Food Buying Guide Mobile App</a:t>
            </a:r>
          </a:p>
        </p:txBody>
      </p:sp>
      <p:pic>
        <p:nvPicPr>
          <p:cNvPr id="5" name="Content Placeholder 4">
            <a:extLst>
              <a:ext uri="{FF2B5EF4-FFF2-40B4-BE49-F238E27FC236}">
                <a16:creationId xmlns:a16="http://schemas.microsoft.com/office/drawing/2014/main" id="{3833E72A-EFCE-6BD2-4C2E-2E7A28814FFD}"/>
              </a:ext>
            </a:extLst>
          </p:cNvPr>
          <p:cNvPicPr>
            <a:picLocks noGrp="1" noChangeAspect="1"/>
          </p:cNvPicPr>
          <p:nvPr>
            <p:ph idx="1"/>
          </p:nvPr>
        </p:nvPicPr>
        <p:blipFill>
          <a:blip r:embed="rId3"/>
          <a:stretch>
            <a:fillRect/>
          </a:stretch>
        </p:blipFill>
        <p:spPr>
          <a:xfrm>
            <a:off x="2743200" y="1600201"/>
            <a:ext cx="6678071" cy="4537664"/>
          </a:xfrm>
        </p:spPr>
      </p:pic>
    </p:spTree>
    <p:extLst>
      <p:ext uri="{BB962C8B-B14F-4D97-AF65-F5344CB8AC3E}">
        <p14:creationId xmlns:p14="http://schemas.microsoft.com/office/powerpoint/2010/main" val="211880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EE7E-F566-5FE1-8A34-4DD24193FE4D}"/>
              </a:ext>
            </a:extLst>
          </p:cNvPr>
          <p:cNvSpPr>
            <a:spLocks noGrp="1"/>
          </p:cNvSpPr>
          <p:nvPr>
            <p:ph type="title"/>
          </p:nvPr>
        </p:nvSpPr>
        <p:spPr/>
        <p:txBody>
          <a:bodyPr/>
          <a:lstStyle/>
          <a:p>
            <a:r>
              <a:rPr lang="en-US" dirty="0">
                <a:solidFill>
                  <a:schemeClr val="bg1"/>
                </a:solidFill>
              </a:rPr>
              <a:t>Food Buying Guide Columns</a:t>
            </a:r>
          </a:p>
        </p:txBody>
      </p:sp>
      <p:pic>
        <p:nvPicPr>
          <p:cNvPr id="5" name="Content Placeholder 4">
            <a:extLst>
              <a:ext uri="{FF2B5EF4-FFF2-40B4-BE49-F238E27FC236}">
                <a16:creationId xmlns:a16="http://schemas.microsoft.com/office/drawing/2014/main" id="{2044EDA4-627C-7F15-5377-2132BDB6A368}"/>
              </a:ext>
            </a:extLst>
          </p:cNvPr>
          <p:cNvPicPr>
            <a:picLocks noGrp="1" noChangeAspect="1"/>
          </p:cNvPicPr>
          <p:nvPr>
            <p:ph idx="1"/>
          </p:nvPr>
        </p:nvPicPr>
        <p:blipFill>
          <a:blip r:embed="rId3"/>
          <a:stretch>
            <a:fillRect/>
          </a:stretch>
        </p:blipFill>
        <p:spPr>
          <a:xfrm>
            <a:off x="1011986" y="1641875"/>
            <a:ext cx="10051934" cy="4525963"/>
          </a:xfrm>
        </p:spPr>
      </p:pic>
      <p:sp>
        <p:nvSpPr>
          <p:cNvPr id="18" name="Arrow: Down 17">
            <a:extLst>
              <a:ext uri="{FF2B5EF4-FFF2-40B4-BE49-F238E27FC236}">
                <a16:creationId xmlns:a16="http://schemas.microsoft.com/office/drawing/2014/main" id="{8EF8F889-0C41-1AFC-F41D-190906A341FE}"/>
              </a:ext>
            </a:extLst>
          </p:cNvPr>
          <p:cNvSpPr/>
          <p:nvPr/>
        </p:nvSpPr>
        <p:spPr>
          <a:xfrm rot="10800000" flipH="1" flipV="1">
            <a:off x="3145257" y="973975"/>
            <a:ext cx="1177600" cy="1512598"/>
          </a:xfrm>
          <a:prstGeom prst="downArrow">
            <a:avLst>
              <a:gd name="adj1" fmla="val 50000"/>
              <a:gd name="adj2" fmla="val 58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Drop Down: School Meals Program</a:t>
            </a:r>
          </a:p>
        </p:txBody>
      </p:sp>
      <p:sp>
        <p:nvSpPr>
          <p:cNvPr id="19" name="Arrow: Right 18">
            <a:extLst>
              <a:ext uri="{FF2B5EF4-FFF2-40B4-BE49-F238E27FC236}">
                <a16:creationId xmlns:a16="http://schemas.microsoft.com/office/drawing/2014/main" id="{0392B3B5-6DE4-9C2E-9CA8-7CA3D9B02728}"/>
              </a:ext>
            </a:extLst>
          </p:cNvPr>
          <p:cNvSpPr/>
          <p:nvPr/>
        </p:nvSpPr>
        <p:spPr>
          <a:xfrm rot="2639772">
            <a:off x="74158" y="2437704"/>
            <a:ext cx="1059241"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Enter Keyword to find item</a:t>
            </a:r>
          </a:p>
        </p:txBody>
      </p:sp>
      <p:sp>
        <p:nvSpPr>
          <p:cNvPr id="20" name="Arrow: Left 19">
            <a:extLst>
              <a:ext uri="{FF2B5EF4-FFF2-40B4-BE49-F238E27FC236}">
                <a16:creationId xmlns:a16="http://schemas.microsoft.com/office/drawing/2014/main" id="{8D735723-7706-40D8-9586-0807BE4E082B}"/>
              </a:ext>
            </a:extLst>
          </p:cNvPr>
          <p:cNvSpPr/>
          <p:nvPr/>
        </p:nvSpPr>
        <p:spPr>
          <a:xfrm>
            <a:off x="4275865" y="3620539"/>
            <a:ext cx="1583068" cy="6471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Drop Down: Select Meal Component </a:t>
            </a:r>
          </a:p>
        </p:txBody>
      </p:sp>
      <p:sp>
        <p:nvSpPr>
          <p:cNvPr id="22" name="Arrow: Down 21">
            <a:extLst>
              <a:ext uri="{FF2B5EF4-FFF2-40B4-BE49-F238E27FC236}">
                <a16:creationId xmlns:a16="http://schemas.microsoft.com/office/drawing/2014/main" id="{94A0EA26-8496-A390-07C2-EFE76B34BAC1}"/>
              </a:ext>
            </a:extLst>
          </p:cNvPr>
          <p:cNvSpPr/>
          <p:nvPr/>
        </p:nvSpPr>
        <p:spPr>
          <a:xfrm rot="10800000" flipH="1" flipV="1">
            <a:off x="10097146" y="3719592"/>
            <a:ext cx="1185620" cy="1680069"/>
          </a:xfrm>
          <a:prstGeom prst="downArrow">
            <a:avLst>
              <a:gd name="adj1" fmla="val 50000"/>
              <a:gd name="adj2" fmla="val 58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To add food items to favorites</a:t>
            </a:r>
          </a:p>
          <a:p>
            <a:pPr algn="ctr"/>
            <a:r>
              <a:rPr lang="en-US" sz="900" dirty="0"/>
              <a:t>Click here </a:t>
            </a:r>
          </a:p>
        </p:txBody>
      </p:sp>
      <p:sp>
        <p:nvSpPr>
          <p:cNvPr id="4" name="TextBox 3">
            <a:extLst>
              <a:ext uri="{FF2B5EF4-FFF2-40B4-BE49-F238E27FC236}">
                <a16:creationId xmlns:a16="http://schemas.microsoft.com/office/drawing/2014/main" id="{FEC64D24-4719-D689-EED5-DF5FBCA7A007}"/>
              </a:ext>
            </a:extLst>
          </p:cNvPr>
          <p:cNvSpPr txBox="1"/>
          <p:nvPr/>
        </p:nvSpPr>
        <p:spPr>
          <a:xfrm>
            <a:off x="3048778" y="3244334"/>
            <a:ext cx="6097554" cy="369332"/>
          </a:xfrm>
          <a:prstGeom prst="rect">
            <a:avLst/>
          </a:prstGeom>
          <a:noFill/>
        </p:spPr>
        <p:txBody>
          <a:bodyPr wrap="square">
            <a:spAutoFit/>
          </a:bodyPr>
          <a:lstStyle/>
          <a:p>
            <a:pPr algn="ctr"/>
            <a:r>
              <a:rPr lang="en-US" sz="1800" dirty="0">
                <a:solidFill>
                  <a:schemeClr val="bg1"/>
                </a:solidFill>
              </a:rPr>
              <a:t>Shows the Orange is fresh and the count in a box</a:t>
            </a:r>
          </a:p>
        </p:txBody>
      </p:sp>
      <p:sp>
        <p:nvSpPr>
          <p:cNvPr id="9" name="Rectangle 8">
            <a:extLst>
              <a:ext uri="{FF2B5EF4-FFF2-40B4-BE49-F238E27FC236}">
                <a16:creationId xmlns:a16="http://schemas.microsoft.com/office/drawing/2014/main" id="{8F04D2FC-656F-DE0C-FA00-7BBCA1849488}"/>
              </a:ext>
            </a:extLst>
          </p:cNvPr>
          <p:cNvSpPr/>
          <p:nvPr/>
        </p:nvSpPr>
        <p:spPr>
          <a:xfrm>
            <a:off x="6522099" y="6195789"/>
            <a:ext cx="1073020" cy="55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How item is purchased</a:t>
            </a:r>
          </a:p>
          <a:p>
            <a:pPr algn="ctr"/>
            <a:r>
              <a:rPr lang="en-US" sz="900" dirty="0">
                <a:solidFill>
                  <a:schemeClr val="bg1"/>
                </a:solidFill>
              </a:rPr>
              <a:t> (lb., case)</a:t>
            </a:r>
          </a:p>
        </p:txBody>
      </p:sp>
      <p:sp>
        <p:nvSpPr>
          <p:cNvPr id="10" name="Rectangle 9">
            <a:extLst>
              <a:ext uri="{FF2B5EF4-FFF2-40B4-BE49-F238E27FC236}">
                <a16:creationId xmlns:a16="http://schemas.microsoft.com/office/drawing/2014/main" id="{1CE2ED0E-0492-3531-DB94-24842FC815F3}"/>
              </a:ext>
            </a:extLst>
          </p:cNvPr>
          <p:cNvSpPr/>
          <p:nvPr/>
        </p:nvSpPr>
        <p:spPr>
          <a:xfrm>
            <a:off x="7740795" y="6195788"/>
            <a:ext cx="572010" cy="55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Edible Portions per unit</a:t>
            </a:r>
          </a:p>
        </p:txBody>
      </p:sp>
      <p:sp>
        <p:nvSpPr>
          <p:cNvPr id="11" name="Rectangle 10">
            <a:extLst>
              <a:ext uri="{FF2B5EF4-FFF2-40B4-BE49-F238E27FC236}">
                <a16:creationId xmlns:a16="http://schemas.microsoft.com/office/drawing/2014/main" id="{BF77613E-E3CD-0589-9FC9-9C8A2267FB42}"/>
              </a:ext>
            </a:extLst>
          </p:cNvPr>
          <p:cNvSpPr/>
          <p:nvPr/>
        </p:nvSpPr>
        <p:spPr>
          <a:xfrm>
            <a:off x="8590034" y="6178915"/>
            <a:ext cx="1073020" cy="55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How the serving contributes</a:t>
            </a:r>
          </a:p>
        </p:txBody>
      </p:sp>
      <p:sp>
        <p:nvSpPr>
          <p:cNvPr id="12" name="Rectangle 11">
            <a:extLst>
              <a:ext uri="{FF2B5EF4-FFF2-40B4-BE49-F238E27FC236}">
                <a16:creationId xmlns:a16="http://schemas.microsoft.com/office/drawing/2014/main" id="{358FEB5B-6BC1-EFAC-07CF-06D944C2BB9A}"/>
              </a:ext>
            </a:extLst>
          </p:cNvPr>
          <p:cNvSpPr/>
          <p:nvPr/>
        </p:nvSpPr>
        <p:spPr>
          <a:xfrm>
            <a:off x="3824278" y="6237881"/>
            <a:ext cx="2034655" cy="55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Displays food items by the form as purchased (fresh, frozen, canned)</a:t>
            </a:r>
          </a:p>
        </p:txBody>
      </p:sp>
      <p:sp>
        <p:nvSpPr>
          <p:cNvPr id="13" name="Rectangle 12">
            <a:extLst>
              <a:ext uri="{FF2B5EF4-FFF2-40B4-BE49-F238E27FC236}">
                <a16:creationId xmlns:a16="http://schemas.microsoft.com/office/drawing/2014/main" id="{75641DEF-87DF-4931-DD64-57F4B4CC9A60}"/>
              </a:ext>
            </a:extLst>
          </p:cNvPr>
          <p:cNvSpPr/>
          <p:nvPr/>
        </p:nvSpPr>
        <p:spPr>
          <a:xfrm>
            <a:off x="1011986" y="6217656"/>
            <a:ext cx="2034655" cy="55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These columns are populated from the drop-down boxes </a:t>
            </a:r>
          </a:p>
        </p:txBody>
      </p:sp>
      <p:sp>
        <p:nvSpPr>
          <p:cNvPr id="14" name="Arrow: Left 13">
            <a:extLst>
              <a:ext uri="{FF2B5EF4-FFF2-40B4-BE49-F238E27FC236}">
                <a16:creationId xmlns:a16="http://schemas.microsoft.com/office/drawing/2014/main" id="{E2B5605B-A8C3-FD1D-1D00-73A65F80BE6A}"/>
              </a:ext>
            </a:extLst>
          </p:cNvPr>
          <p:cNvSpPr/>
          <p:nvPr/>
        </p:nvSpPr>
        <p:spPr>
          <a:xfrm>
            <a:off x="4322856" y="4323323"/>
            <a:ext cx="1536077" cy="64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Drop Down: Select Category/Subcategory</a:t>
            </a:r>
          </a:p>
        </p:txBody>
      </p:sp>
      <p:sp>
        <p:nvSpPr>
          <p:cNvPr id="3" name="Arrow: Left-Right 2">
            <a:extLst>
              <a:ext uri="{FF2B5EF4-FFF2-40B4-BE49-F238E27FC236}">
                <a16:creationId xmlns:a16="http://schemas.microsoft.com/office/drawing/2014/main" id="{DC00039A-EB67-396C-BC4C-1EBB530B6793}"/>
              </a:ext>
            </a:extLst>
          </p:cNvPr>
          <p:cNvSpPr/>
          <p:nvPr/>
        </p:nvSpPr>
        <p:spPr>
          <a:xfrm rot="2547254">
            <a:off x="8011618" y="4188307"/>
            <a:ext cx="2511004" cy="70278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To compare food items: click on Add to Compare</a:t>
            </a:r>
          </a:p>
        </p:txBody>
      </p:sp>
      <p:sp>
        <p:nvSpPr>
          <p:cNvPr id="7" name="Arrow: Right 6">
            <a:extLst>
              <a:ext uri="{FF2B5EF4-FFF2-40B4-BE49-F238E27FC236}">
                <a16:creationId xmlns:a16="http://schemas.microsoft.com/office/drawing/2014/main" id="{2F52D78E-B8F0-3C2B-9ED7-492FD64EC2BB}"/>
              </a:ext>
            </a:extLst>
          </p:cNvPr>
          <p:cNvSpPr/>
          <p:nvPr/>
        </p:nvSpPr>
        <p:spPr>
          <a:xfrm rot="2845195">
            <a:off x="486975" y="599060"/>
            <a:ext cx="1885304" cy="765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Click here to search for food items </a:t>
            </a:r>
          </a:p>
        </p:txBody>
      </p:sp>
    </p:spTree>
    <p:extLst>
      <p:ext uri="{BB962C8B-B14F-4D97-AF65-F5344CB8AC3E}">
        <p14:creationId xmlns:p14="http://schemas.microsoft.com/office/powerpoint/2010/main" val="120998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96" y="304800"/>
            <a:ext cx="7467600" cy="944562"/>
          </a:xfrm>
          <a:solidFill>
            <a:schemeClr val="accent4">
              <a:lumMod val="20000"/>
              <a:lumOff val="80000"/>
            </a:schemeClr>
          </a:solidFill>
          <a:ln w="28575">
            <a:solidFill>
              <a:schemeClr val="accent4"/>
            </a:solidFill>
          </a:ln>
        </p:spPr>
        <p:txBody>
          <a:bodyPr/>
          <a:lstStyle/>
          <a:p>
            <a:r>
              <a:rPr lang="en-US" dirty="0"/>
              <a:t>Food Buying Guide Example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0800" y="1512771"/>
            <a:ext cx="7467600" cy="3810000"/>
          </a:xfrm>
          <a:prstGeom prst="rect">
            <a:avLst/>
          </a:prstGeom>
          <a:ln w="28575">
            <a:solidFill>
              <a:schemeClr val="tx1"/>
            </a:solidFill>
          </a:ln>
        </p:spPr>
      </p:pic>
      <p:sp>
        <p:nvSpPr>
          <p:cNvPr id="5" name="TextBox 4"/>
          <p:cNvSpPr txBox="1"/>
          <p:nvPr/>
        </p:nvSpPr>
        <p:spPr>
          <a:xfrm>
            <a:off x="2869163" y="5488072"/>
            <a:ext cx="6705600" cy="923330"/>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r>
              <a:rPr lang="en-US" dirty="0">
                <a:solidFill>
                  <a:prstClr val="black"/>
                </a:solidFill>
                <a:latin typeface="Calibri"/>
              </a:rPr>
              <a:t>Search the Grains component for Barley.  The menu planner has indicated the portion to be served is ½ cup. Search under the grain category and select the ½ cup serving size.  </a:t>
            </a:r>
          </a:p>
        </p:txBody>
      </p:sp>
      <p:sp>
        <p:nvSpPr>
          <p:cNvPr id="6" name="Oval 5"/>
          <p:cNvSpPr/>
          <p:nvPr/>
        </p:nvSpPr>
        <p:spPr>
          <a:xfrm>
            <a:off x="2438402" y="1828800"/>
            <a:ext cx="251459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2639696" y="4267200"/>
            <a:ext cx="6732904"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042451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11614</TotalTime>
  <Words>3394</Words>
  <Application>Microsoft Office PowerPoint</Application>
  <PresentationFormat>Widescreen</PresentationFormat>
  <Paragraphs>241</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Rounded MT Bold</vt:lpstr>
      <vt:lpstr>Arial Unicode MS</vt:lpstr>
      <vt:lpstr>Calibri</vt:lpstr>
      <vt:lpstr>Calibri Light</vt:lpstr>
      <vt:lpstr>Times New Roman</vt:lpstr>
      <vt:lpstr>2_Office Theme</vt:lpstr>
      <vt:lpstr>3_Office Theme</vt:lpstr>
      <vt:lpstr>The Food Buying Guide  Overview</vt:lpstr>
      <vt:lpstr>Food Buying Guide (FBG)</vt:lpstr>
      <vt:lpstr>PowerPoint Presentation</vt:lpstr>
      <vt:lpstr>Food Buying Guide Headings</vt:lpstr>
      <vt:lpstr>Food Buying Guide Features</vt:lpstr>
      <vt:lpstr> Link to the Food Buying Guide </vt:lpstr>
      <vt:lpstr>Food Buying Guide Mobile App</vt:lpstr>
      <vt:lpstr>Food Buying Guide Columns</vt:lpstr>
      <vt:lpstr>Food Buying Guide Example</vt:lpstr>
      <vt:lpstr>PowerPoint Presentation</vt:lpstr>
      <vt:lpstr>Food Buying Guide Tools</vt:lpstr>
      <vt:lpstr>RECIPE ANALYSIS WORKSHEET (RAW)</vt:lpstr>
      <vt:lpstr>Meal Pattern Contribution  (per serving)</vt:lpstr>
      <vt:lpstr>Food Buying Guide Calculator</vt:lpstr>
      <vt:lpstr>Food Buying Guide Calculator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Manager Training</dc:title>
  <dc:creator>Karen Ulrich</dc:creator>
  <cp:lastModifiedBy>Shannon Magill</cp:lastModifiedBy>
  <cp:revision>31</cp:revision>
  <cp:lastPrinted>2023-03-03T16:38:30Z</cp:lastPrinted>
  <dcterms:created xsi:type="dcterms:W3CDTF">2021-05-18T16:35:56Z</dcterms:created>
  <dcterms:modified xsi:type="dcterms:W3CDTF">2023-03-27T15:56:12Z</dcterms:modified>
</cp:coreProperties>
</file>