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8" r:id="rId3"/>
    <p:sldMasterId id="2147483700" r:id="rId4"/>
  </p:sldMasterIdLst>
  <p:notesMasterIdLst>
    <p:notesMasterId r:id="rId62"/>
  </p:notesMasterIdLst>
  <p:sldIdLst>
    <p:sldId id="1608" r:id="rId5"/>
    <p:sldId id="1607" r:id="rId6"/>
    <p:sldId id="262" r:id="rId7"/>
    <p:sldId id="1629" r:id="rId8"/>
    <p:sldId id="1575" r:id="rId9"/>
    <p:sldId id="1576" r:id="rId10"/>
    <p:sldId id="1602" r:id="rId11"/>
    <p:sldId id="323" r:id="rId12"/>
    <p:sldId id="1603" r:id="rId13"/>
    <p:sldId id="1630" r:id="rId14"/>
    <p:sldId id="1594" r:id="rId15"/>
    <p:sldId id="260" r:id="rId16"/>
    <p:sldId id="1620" r:id="rId17"/>
    <p:sldId id="1156" r:id="rId18"/>
    <p:sldId id="1631" r:id="rId19"/>
    <p:sldId id="287" r:id="rId20"/>
    <p:sldId id="364" r:id="rId21"/>
    <p:sldId id="308" r:id="rId22"/>
    <p:sldId id="1206" r:id="rId23"/>
    <p:sldId id="1636" r:id="rId24"/>
    <p:sldId id="1624" r:id="rId25"/>
    <p:sldId id="1627" r:id="rId26"/>
    <p:sldId id="1134" r:id="rId27"/>
    <p:sldId id="1495" r:id="rId28"/>
    <p:sldId id="1633" r:id="rId29"/>
    <p:sldId id="1543" r:id="rId30"/>
    <p:sldId id="1634" r:id="rId31"/>
    <p:sldId id="296" r:id="rId32"/>
    <p:sldId id="1372" r:id="rId33"/>
    <p:sldId id="263" r:id="rId34"/>
    <p:sldId id="276" r:id="rId35"/>
    <p:sldId id="299" r:id="rId36"/>
    <p:sldId id="1591" r:id="rId37"/>
    <p:sldId id="1579" r:id="rId38"/>
    <p:sldId id="1600" r:id="rId39"/>
    <p:sldId id="1567" r:id="rId40"/>
    <p:sldId id="1635" r:id="rId41"/>
    <p:sldId id="1610" r:id="rId42"/>
    <p:sldId id="1597" r:id="rId43"/>
    <p:sldId id="1131" r:id="rId44"/>
    <p:sldId id="495" r:id="rId45"/>
    <p:sldId id="1621" r:id="rId46"/>
    <p:sldId id="1568" r:id="rId47"/>
    <p:sldId id="1611" r:id="rId48"/>
    <p:sldId id="297" r:id="rId49"/>
    <p:sldId id="1616" r:id="rId50"/>
    <p:sldId id="1584" r:id="rId51"/>
    <p:sldId id="1565" r:id="rId52"/>
    <p:sldId id="1571" r:id="rId53"/>
    <p:sldId id="258" r:id="rId54"/>
    <p:sldId id="1580" r:id="rId55"/>
    <p:sldId id="1583" r:id="rId56"/>
    <p:sldId id="1553" r:id="rId57"/>
    <p:sldId id="315" r:id="rId58"/>
    <p:sldId id="266" r:id="rId59"/>
    <p:sldId id="314" r:id="rId60"/>
    <p:sldId id="1542" r:id="rId6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FF7E57-BCE2-D48E-DBA3-B12AB27C1FFD}" name="Tara Webster" initials="TW" userId="S::Tara.Webster@nysed.gov::338c2b47-21d3-4cc1-80a3-7b82b3d26e4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B4A7F"/>
    <a:srgbClr val="CFD5EA"/>
    <a:srgbClr val="4472C4"/>
    <a:srgbClr val="2D20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99EBA-E758-4DCE-8BBE-AEBD522E80F2}" v="41" dt="2023-08-21T19:17:25.847"/>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99" autoAdjust="0"/>
    <p:restoredTop sz="74827" autoAdjust="0"/>
  </p:normalViewPr>
  <p:slideViewPr>
    <p:cSldViewPr snapToGrid="0">
      <p:cViewPr varScale="1">
        <p:scale>
          <a:sx n="112" d="100"/>
          <a:sy n="112" d="100"/>
        </p:scale>
        <p:origin x="108" y="306"/>
      </p:cViewPr>
      <p:guideLst/>
    </p:cSldViewPr>
  </p:slideViewPr>
  <p:outlineViewPr>
    <p:cViewPr>
      <p:scale>
        <a:sx n="33" d="100"/>
        <a:sy n="33" d="100"/>
      </p:scale>
      <p:origin x="0" y="-675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60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5" Type="http://schemas.openxmlformats.org/officeDocument/2006/relationships/image" Target="../media/image53.png"/><Relationship Id="rId4" Type="http://schemas.openxmlformats.org/officeDocument/2006/relationships/image" Target="../media/image52.png"/></Relationships>
</file>

<file path=ppt/diagrams/_rels/data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ata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5" Type="http://schemas.openxmlformats.org/officeDocument/2006/relationships/image" Target="../media/image53.png"/><Relationship Id="rId4" Type="http://schemas.openxmlformats.org/officeDocument/2006/relationships/image" Target="../media/image5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EEFFF1-C677-40AA-BF9B-785086AC5E5A}" type="doc">
      <dgm:prSet loTypeId="urn:microsoft.com/office/officeart/2005/8/layout/venn1" loCatId="relationship" qsTypeId="urn:microsoft.com/office/officeart/2005/8/quickstyle/3d3" qsCatId="3D" csTypeId="urn:microsoft.com/office/officeart/2005/8/colors/accent5_1" csCatId="accent5" phldr="1"/>
      <dgm:spPr/>
    </dgm:pt>
    <dgm:pt modelId="{CB41485D-C091-4F60-9E4A-FDA32447E000}">
      <dgm:prSet phldrT="[Text]"/>
      <dgm:spPr/>
      <dgm:t>
        <a:bodyPr/>
        <a:lstStyle/>
        <a:p>
          <a:r>
            <a:rPr lang="en-US" dirty="0">
              <a:solidFill>
                <a:schemeClr val="bg1">
                  <a:lumMod val="95000"/>
                </a:schemeClr>
              </a:solidFill>
            </a:rPr>
            <a:t>K-5</a:t>
          </a:r>
        </a:p>
        <a:p>
          <a:r>
            <a:rPr lang="en-US" dirty="0">
              <a:solidFill>
                <a:schemeClr val="bg1">
                  <a:lumMod val="95000"/>
                </a:schemeClr>
              </a:solidFill>
            </a:rPr>
            <a:t>350 – 500 Calories</a:t>
          </a:r>
        </a:p>
      </dgm:t>
    </dgm:pt>
    <dgm:pt modelId="{8762FEBF-C659-43BA-B024-5FEA0DF311D3}" type="parTrans" cxnId="{46B6986B-2BA9-45AB-91C9-CD162A291267}">
      <dgm:prSet/>
      <dgm:spPr/>
      <dgm:t>
        <a:bodyPr/>
        <a:lstStyle/>
        <a:p>
          <a:endParaRPr lang="en-US"/>
        </a:p>
      </dgm:t>
    </dgm:pt>
    <dgm:pt modelId="{2540EAF5-9D16-43FA-B9D5-56067ECFA347}" type="sibTrans" cxnId="{46B6986B-2BA9-45AB-91C9-CD162A291267}">
      <dgm:prSet/>
      <dgm:spPr/>
      <dgm:t>
        <a:bodyPr/>
        <a:lstStyle/>
        <a:p>
          <a:endParaRPr lang="en-US"/>
        </a:p>
      </dgm:t>
    </dgm:pt>
    <dgm:pt modelId="{C1805C60-084A-4735-8317-65DA0A06D909}">
      <dgm:prSet phldrT="[Text]"/>
      <dgm:spPr/>
      <dgm:t>
        <a:bodyPr/>
        <a:lstStyle/>
        <a:p>
          <a:r>
            <a:rPr lang="en-US" dirty="0">
              <a:solidFill>
                <a:schemeClr val="bg1">
                  <a:lumMod val="95000"/>
                </a:schemeClr>
              </a:solidFill>
            </a:rPr>
            <a:t>9-12</a:t>
          </a:r>
        </a:p>
        <a:p>
          <a:r>
            <a:rPr lang="en-US" dirty="0">
              <a:solidFill>
                <a:schemeClr val="bg1">
                  <a:lumMod val="95000"/>
                </a:schemeClr>
              </a:solidFill>
            </a:rPr>
            <a:t>450 – 600 Calories</a:t>
          </a:r>
        </a:p>
      </dgm:t>
    </dgm:pt>
    <dgm:pt modelId="{B407D6FD-976B-4D2B-8C26-8A52879E142C}" type="parTrans" cxnId="{75976416-82D7-48AE-B59F-58E304282E02}">
      <dgm:prSet/>
      <dgm:spPr/>
      <dgm:t>
        <a:bodyPr/>
        <a:lstStyle/>
        <a:p>
          <a:endParaRPr lang="en-US"/>
        </a:p>
      </dgm:t>
    </dgm:pt>
    <dgm:pt modelId="{CA3C463F-DA27-46EA-AEE9-956BDA021190}" type="sibTrans" cxnId="{75976416-82D7-48AE-B59F-58E304282E02}">
      <dgm:prSet/>
      <dgm:spPr/>
      <dgm:t>
        <a:bodyPr/>
        <a:lstStyle/>
        <a:p>
          <a:endParaRPr lang="en-US"/>
        </a:p>
      </dgm:t>
    </dgm:pt>
    <dgm:pt modelId="{4E823B11-F381-43ED-B5ED-12BF68C4DF28}">
      <dgm:prSet phldrT="[Text]"/>
      <dgm:spPr/>
      <dgm:t>
        <a:bodyPr/>
        <a:lstStyle/>
        <a:p>
          <a:r>
            <a:rPr lang="en-US" dirty="0">
              <a:solidFill>
                <a:schemeClr val="bg1">
                  <a:lumMod val="95000"/>
                </a:schemeClr>
              </a:solidFill>
            </a:rPr>
            <a:t>6-8</a:t>
          </a:r>
        </a:p>
        <a:p>
          <a:r>
            <a:rPr lang="en-US" dirty="0">
              <a:solidFill>
                <a:schemeClr val="bg1">
                  <a:lumMod val="95000"/>
                </a:schemeClr>
              </a:solidFill>
            </a:rPr>
            <a:t>400 – 550</a:t>
          </a:r>
        </a:p>
        <a:p>
          <a:r>
            <a:rPr lang="en-US" dirty="0">
              <a:solidFill>
                <a:schemeClr val="bg1">
                  <a:lumMod val="95000"/>
                </a:schemeClr>
              </a:solidFill>
            </a:rPr>
            <a:t>Calories</a:t>
          </a:r>
        </a:p>
      </dgm:t>
    </dgm:pt>
    <dgm:pt modelId="{4B14929E-8575-4373-9240-378B4893DC6F}" type="parTrans" cxnId="{4A5F064C-089A-4764-8408-449E0AF488C6}">
      <dgm:prSet/>
      <dgm:spPr/>
      <dgm:t>
        <a:bodyPr/>
        <a:lstStyle/>
        <a:p>
          <a:endParaRPr lang="en-US"/>
        </a:p>
      </dgm:t>
    </dgm:pt>
    <dgm:pt modelId="{1552BBC3-CDC6-4C04-9489-D1CF29D062E5}" type="sibTrans" cxnId="{4A5F064C-089A-4764-8408-449E0AF488C6}">
      <dgm:prSet/>
      <dgm:spPr/>
      <dgm:t>
        <a:bodyPr/>
        <a:lstStyle/>
        <a:p>
          <a:endParaRPr lang="en-US"/>
        </a:p>
      </dgm:t>
    </dgm:pt>
    <dgm:pt modelId="{9A36D2A3-8209-4B24-A924-DA4925318944}" type="pres">
      <dgm:prSet presAssocID="{0AEEFFF1-C677-40AA-BF9B-785086AC5E5A}" presName="compositeShape" presStyleCnt="0">
        <dgm:presLayoutVars>
          <dgm:chMax val="7"/>
          <dgm:dir/>
          <dgm:resizeHandles val="exact"/>
        </dgm:presLayoutVars>
      </dgm:prSet>
      <dgm:spPr/>
    </dgm:pt>
    <dgm:pt modelId="{D8A284B1-2F61-45CC-A974-5516D3DD0510}" type="pres">
      <dgm:prSet presAssocID="{CB41485D-C091-4F60-9E4A-FDA32447E000}" presName="circ1" presStyleLbl="vennNode1" presStyleIdx="0" presStyleCnt="3"/>
      <dgm:spPr/>
    </dgm:pt>
    <dgm:pt modelId="{BCB87BED-4C32-4A07-804C-FA6FB0FF69B3}" type="pres">
      <dgm:prSet presAssocID="{CB41485D-C091-4F60-9E4A-FDA32447E000}" presName="circ1Tx" presStyleLbl="revTx" presStyleIdx="0" presStyleCnt="0">
        <dgm:presLayoutVars>
          <dgm:chMax val="0"/>
          <dgm:chPref val="0"/>
          <dgm:bulletEnabled val="1"/>
        </dgm:presLayoutVars>
      </dgm:prSet>
      <dgm:spPr/>
    </dgm:pt>
    <dgm:pt modelId="{88A81525-6707-41BB-A414-C7099D879BA4}" type="pres">
      <dgm:prSet presAssocID="{C1805C60-084A-4735-8317-65DA0A06D909}" presName="circ2" presStyleLbl="vennNode1" presStyleIdx="1" presStyleCnt="3"/>
      <dgm:spPr/>
    </dgm:pt>
    <dgm:pt modelId="{C06972E2-2A2E-4514-8D03-6CA794F43418}" type="pres">
      <dgm:prSet presAssocID="{C1805C60-084A-4735-8317-65DA0A06D909}" presName="circ2Tx" presStyleLbl="revTx" presStyleIdx="0" presStyleCnt="0">
        <dgm:presLayoutVars>
          <dgm:chMax val="0"/>
          <dgm:chPref val="0"/>
          <dgm:bulletEnabled val="1"/>
        </dgm:presLayoutVars>
      </dgm:prSet>
      <dgm:spPr/>
    </dgm:pt>
    <dgm:pt modelId="{D60E292F-AD4B-4557-B087-269423A6A5F4}" type="pres">
      <dgm:prSet presAssocID="{4E823B11-F381-43ED-B5ED-12BF68C4DF28}" presName="circ3" presStyleLbl="vennNode1" presStyleIdx="2" presStyleCnt="3"/>
      <dgm:spPr/>
    </dgm:pt>
    <dgm:pt modelId="{2A2F95C1-AE60-4FA5-9C80-31D0980A3B2C}" type="pres">
      <dgm:prSet presAssocID="{4E823B11-F381-43ED-B5ED-12BF68C4DF28}" presName="circ3Tx" presStyleLbl="revTx" presStyleIdx="0" presStyleCnt="0">
        <dgm:presLayoutVars>
          <dgm:chMax val="0"/>
          <dgm:chPref val="0"/>
          <dgm:bulletEnabled val="1"/>
        </dgm:presLayoutVars>
      </dgm:prSet>
      <dgm:spPr/>
    </dgm:pt>
  </dgm:ptLst>
  <dgm:cxnLst>
    <dgm:cxn modelId="{57F0A902-4E86-44FA-AAFD-06E9DDC1DF86}" type="presOf" srcId="{CB41485D-C091-4F60-9E4A-FDA32447E000}" destId="{BCB87BED-4C32-4A07-804C-FA6FB0FF69B3}" srcOrd="1" destOrd="0" presId="urn:microsoft.com/office/officeart/2005/8/layout/venn1"/>
    <dgm:cxn modelId="{26158210-642E-4ADD-881A-FD12F081BDEF}" type="presOf" srcId="{C1805C60-084A-4735-8317-65DA0A06D909}" destId="{88A81525-6707-41BB-A414-C7099D879BA4}" srcOrd="0" destOrd="0" presId="urn:microsoft.com/office/officeart/2005/8/layout/venn1"/>
    <dgm:cxn modelId="{75976416-82D7-48AE-B59F-58E304282E02}" srcId="{0AEEFFF1-C677-40AA-BF9B-785086AC5E5A}" destId="{C1805C60-084A-4735-8317-65DA0A06D909}" srcOrd="1" destOrd="0" parTransId="{B407D6FD-976B-4D2B-8C26-8A52879E142C}" sibTransId="{CA3C463F-DA27-46EA-AEE9-956BDA021190}"/>
    <dgm:cxn modelId="{E1AD721E-C2AA-49E2-869B-B2FAD0DABC8C}" type="presOf" srcId="{C1805C60-084A-4735-8317-65DA0A06D909}" destId="{C06972E2-2A2E-4514-8D03-6CA794F43418}" srcOrd="1" destOrd="0" presId="urn:microsoft.com/office/officeart/2005/8/layout/venn1"/>
    <dgm:cxn modelId="{165CD628-1EBA-473E-85BA-93C21FF6753A}" type="presOf" srcId="{CB41485D-C091-4F60-9E4A-FDA32447E000}" destId="{D8A284B1-2F61-45CC-A974-5516D3DD0510}" srcOrd="0" destOrd="0" presId="urn:microsoft.com/office/officeart/2005/8/layout/venn1"/>
    <dgm:cxn modelId="{46B6986B-2BA9-45AB-91C9-CD162A291267}" srcId="{0AEEFFF1-C677-40AA-BF9B-785086AC5E5A}" destId="{CB41485D-C091-4F60-9E4A-FDA32447E000}" srcOrd="0" destOrd="0" parTransId="{8762FEBF-C659-43BA-B024-5FEA0DF311D3}" sibTransId="{2540EAF5-9D16-43FA-B9D5-56067ECFA347}"/>
    <dgm:cxn modelId="{4A5F064C-089A-4764-8408-449E0AF488C6}" srcId="{0AEEFFF1-C677-40AA-BF9B-785086AC5E5A}" destId="{4E823B11-F381-43ED-B5ED-12BF68C4DF28}" srcOrd="2" destOrd="0" parTransId="{4B14929E-8575-4373-9240-378B4893DC6F}" sibTransId="{1552BBC3-CDC6-4C04-9489-D1CF29D062E5}"/>
    <dgm:cxn modelId="{6BBB2E4F-5FA1-49E8-9749-94A8AE44FC76}" type="presOf" srcId="{4E823B11-F381-43ED-B5ED-12BF68C4DF28}" destId="{2A2F95C1-AE60-4FA5-9C80-31D0980A3B2C}" srcOrd="1" destOrd="0" presId="urn:microsoft.com/office/officeart/2005/8/layout/venn1"/>
    <dgm:cxn modelId="{E62A3879-7E8D-41C7-A9CF-F8B4CEA75B3B}" type="presOf" srcId="{4E823B11-F381-43ED-B5ED-12BF68C4DF28}" destId="{D60E292F-AD4B-4557-B087-269423A6A5F4}" srcOrd="0" destOrd="0" presId="urn:microsoft.com/office/officeart/2005/8/layout/venn1"/>
    <dgm:cxn modelId="{2C65289E-5DA1-416A-9A23-EAF1115F56BD}" type="presOf" srcId="{0AEEFFF1-C677-40AA-BF9B-785086AC5E5A}" destId="{9A36D2A3-8209-4B24-A924-DA4925318944}" srcOrd="0" destOrd="0" presId="urn:microsoft.com/office/officeart/2005/8/layout/venn1"/>
    <dgm:cxn modelId="{04BE2EAC-8D72-4CFB-B005-77173EA9B9AD}" type="presParOf" srcId="{9A36D2A3-8209-4B24-A924-DA4925318944}" destId="{D8A284B1-2F61-45CC-A974-5516D3DD0510}" srcOrd="0" destOrd="0" presId="urn:microsoft.com/office/officeart/2005/8/layout/venn1"/>
    <dgm:cxn modelId="{1D410E4B-2F41-44EF-B472-455307BDE474}" type="presParOf" srcId="{9A36D2A3-8209-4B24-A924-DA4925318944}" destId="{BCB87BED-4C32-4A07-804C-FA6FB0FF69B3}" srcOrd="1" destOrd="0" presId="urn:microsoft.com/office/officeart/2005/8/layout/venn1"/>
    <dgm:cxn modelId="{E20DC1FA-7A3D-47A4-9468-EFBBA14F45FD}" type="presParOf" srcId="{9A36D2A3-8209-4B24-A924-DA4925318944}" destId="{88A81525-6707-41BB-A414-C7099D879BA4}" srcOrd="2" destOrd="0" presId="urn:microsoft.com/office/officeart/2005/8/layout/venn1"/>
    <dgm:cxn modelId="{D94F7DD6-AED4-469D-B864-D4E541DA5C8C}" type="presParOf" srcId="{9A36D2A3-8209-4B24-A924-DA4925318944}" destId="{C06972E2-2A2E-4514-8D03-6CA794F43418}" srcOrd="3" destOrd="0" presId="urn:microsoft.com/office/officeart/2005/8/layout/venn1"/>
    <dgm:cxn modelId="{D5AB94B4-2A0F-4E13-8F91-3B37E3950762}" type="presParOf" srcId="{9A36D2A3-8209-4B24-A924-DA4925318944}" destId="{D60E292F-AD4B-4557-B087-269423A6A5F4}" srcOrd="4" destOrd="0" presId="urn:microsoft.com/office/officeart/2005/8/layout/venn1"/>
    <dgm:cxn modelId="{81E77BCF-FF47-4BC2-BE0A-761D5AC721E6}" type="presParOf" srcId="{9A36D2A3-8209-4B24-A924-DA4925318944}" destId="{2A2F95C1-AE60-4FA5-9C80-31D0980A3B2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EEFFF1-C677-40AA-BF9B-785086AC5E5A}" type="doc">
      <dgm:prSet loTypeId="urn:microsoft.com/office/officeart/2005/8/layout/venn1" loCatId="relationship" qsTypeId="urn:microsoft.com/office/officeart/2005/8/quickstyle/3d3" qsCatId="3D" csTypeId="urn:microsoft.com/office/officeart/2005/8/colors/accent5_1" csCatId="accent5" phldr="1"/>
      <dgm:spPr/>
    </dgm:pt>
    <dgm:pt modelId="{CB41485D-C091-4F60-9E4A-FDA32447E000}">
      <dgm:prSet phldrT="[Text]"/>
      <dgm:spPr/>
      <dgm:t>
        <a:bodyPr/>
        <a:lstStyle/>
        <a:p>
          <a:r>
            <a:rPr lang="en-US" dirty="0">
              <a:solidFill>
                <a:schemeClr val="bg1">
                  <a:lumMod val="95000"/>
                </a:schemeClr>
              </a:solidFill>
            </a:rPr>
            <a:t>K-5</a:t>
          </a:r>
        </a:p>
        <a:p>
          <a:r>
            <a:rPr lang="en-US" dirty="0">
              <a:solidFill>
                <a:schemeClr val="bg1">
                  <a:lumMod val="95000"/>
                </a:schemeClr>
              </a:solidFill>
            </a:rPr>
            <a:t>550 – 650 Calories</a:t>
          </a:r>
        </a:p>
      </dgm:t>
    </dgm:pt>
    <dgm:pt modelId="{8762FEBF-C659-43BA-B024-5FEA0DF311D3}" type="parTrans" cxnId="{46B6986B-2BA9-45AB-91C9-CD162A291267}">
      <dgm:prSet/>
      <dgm:spPr/>
      <dgm:t>
        <a:bodyPr/>
        <a:lstStyle/>
        <a:p>
          <a:endParaRPr lang="en-US"/>
        </a:p>
      </dgm:t>
    </dgm:pt>
    <dgm:pt modelId="{2540EAF5-9D16-43FA-B9D5-56067ECFA347}" type="sibTrans" cxnId="{46B6986B-2BA9-45AB-91C9-CD162A291267}">
      <dgm:prSet/>
      <dgm:spPr/>
      <dgm:t>
        <a:bodyPr/>
        <a:lstStyle/>
        <a:p>
          <a:endParaRPr lang="en-US"/>
        </a:p>
      </dgm:t>
    </dgm:pt>
    <dgm:pt modelId="{C1805C60-084A-4735-8317-65DA0A06D909}">
      <dgm:prSet phldrT="[Text]"/>
      <dgm:spPr/>
      <dgm:t>
        <a:bodyPr/>
        <a:lstStyle/>
        <a:p>
          <a:r>
            <a:rPr lang="en-US" dirty="0">
              <a:solidFill>
                <a:schemeClr val="bg1">
                  <a:lumMod val="95000"/>
                </a:schemeClr>
              </a:solidFill>
            </a:rPr>
            <a:t>9-12</a:t>
          </a:r>
        </a:p>
        <a:p>
          <a:r>
            <a:rPr lang="en-US" dirty="0">
              <a:solidFill>
                <a:schemeClr val="bg1">
                  <a:lumMod val="95000"/>
                </a:schemeClr>
              </a:solidFill>
            </a:rPr>
            <a:t>750 – 850 Calories</a:t>
          </a:r>
        </a:p>
      </dgm:t>
    </dgm:pt>
    <dgm:pt modelId="{B407D6FD-976B-4D2B-8C26-8A52879E142C}" type="parTrans" cxnId="{75976416-82D7-48AE-B59F-58E304282E02}">
      <dgm:prSet/>
      <dgm:spPr/>
      <dgm:t>
        <a:bodyPr/>
        <a:lstStyle/>
        <a:p>
          <a:endParaRPr lang="en-US"/>
        </a:p>
      </dgm:t>
    </dgm:pt>
    <dgm:pt modelId="{CA3C463F-DA27-46EA-AEE9-956BDA021190}" type="sibTrans" cxnId="{75976416-82D7-48AE-B59F-58E304282E02}">
      <dgm:prSet/>
      <dgm:spPr/>
      <dgm:t>
        <a:bodyPr/>
        <a:lstStyle/>
        <a:p>
          <a:endParaRPr lang="en-US"/>
        </a:p>
      </dgm:t>
    </dgm:pt>
    <dgm:pt modelId="{4E823B11-F381-43ED-B5ED-12BF68C4DF28}">
      <dgm:prSet phldrT="[Text]"/>
      <dgm:spPr/>
      <dgm:t>
        <a:bodyPr/>
        <a:lstStyle/>
        <a:p>
          <a:r>
            <a:rPr lang="en-US" dirty="0">
              <a:solidFill>
                <a:schemeClr val="bg1">
                  <a:lumMod val="95000"/>
                </a:schemeClr>
              </a:solidFill>
            </a:rPr>
            <a:t>6-8</a:t>
          </a:r>
        </a:p>
        <a:p>
          <a:r>
            <a:rPr lang="en-US" dirty="0">
              <a:solidFill>
                <a:schemeClr val="bg1">
                  <a:lumMod val="95000"/>
                </a:schemeClr>
              </a:solidFill>
            </a:rPr>
            <a:t>600 - 700</a:t>
          </a:r>
        </a:p>
        <a:p>
          <a:r>
            <a:rPr lang="en-US" dirty="0">
              <a:solidFill>
                <a:schemeClr val="bg1">
                  <a:lumMod val="95000"/>
                </a:schemeClr>
              </a:solidFill>
            </a:rPr>
            <a:t>Calories</a:t>
          </a:r>
        </a:p>
      </dgm:t>
    </dgm:pt>
    <dgm:pt modelId="{4B14929E-8575-4373-9240-378B4893DC6F}" type="parTrans" cxnId="{4A5F064C-089A-4764-8408-449E0AF488C6}">
      <dgm:prSet/>
      <dgm:spPr/>
      <dgm:t>
        <a:bodyPr/>
        <a:lstStyle/>
        <a:p>
          <a:endParaRPr lang="en-US"/>
        </a:p>
      </dgm:t>
    </dgm:pt>
    <dgm:pt modelId="{1552BBC3-CDC6-4C04-9489-D1CF29D062E5}" type="sibTrans" cxnId="{4A5F064C-089A-4764-8408-449E0AF488C6}">
      <dgm:prSet/>
      <dgm:spPr/>
      <dgm:t>
        <a:bodyPr/>
        <a:lstStyle/>
        <a:p>
          <a:endParaRPr lang="en-US"/>
        </a:p>
      </dgm:t>
    </dgm:pt>
    <dgm:pt modelId="{9A36D2A3-8209-4B24-A924-DA4925318944}" type="pres">
      <dgm:prSet presAssocID="{0AEEFFF1-C677-40AA-BF9B-785086AC5E5A}" presName="compositeShape" presStyleCnt="0">
        <dgm:presLayoutVars>
          <dgm:chMax val="7"/>
          <dgm:dir/>
          <dgm:resizeHandles val="exact"/>
        </dgm:presLayoutVars>
      </dgm:prSet>
      <dgm:spPr/>
    </dgm:pt>
    <dgm:pt modelId="{D8A284B1-2F61-45CC-A974-5516D3DD0510}" type="pres">
      <dgm:prSet presAssocID="{CB41485D-C091-4F60-9E4A-FDA32447E000}" presName="circ1" presStyleLbl="vennNode1" presStyleIdx="0" presStyleCnt="3" custLinFactNeighborX="-18296" custLinFactNeighborY="-8217"/>
      <dgm:spPr/>
    </dgm:pt>
    <dgm:pt modelId="{BCB87BED-4C32-4A07-804C-FA6FB0FF69B3}" type="pres">
      <dgm:prSet presAssocID="{CB41485D-C091-4F60-9E4A-FDA32447E000}" presName="circ1Tx" presStyleLbl="revTx" presStyleIdx="0" presStyleCnt="0">
        <dgm:presLayoutVars>
          <dgm:chMax val="0"/>
          <dgm:chPref val="0"/>
          <dgm:bulletEnabled val="1"/>
        </dgm:presLayoutVars>
      </dgm:prSet>
      <dgm:spPr/>
    </dgm:pt>
    <dgm:pt modelId="{88A81525-6707-41BB-A414-C7099D879BA4}" type="pres">
      <dgm:prSet presAssocID="{C1805C60-084A-4735-8317-65DA0A06D909}" presName="circ2" presStyleLbl="vennNode1" presStyleIdx="1" presStyleCnt="3" custLinFactNeighborX="32974" custLinFactNeighborY="5517"/>
      <dgm:spPr/>
    </dgm:pt>
    <dgm:pt modelId="{C06972E2-2A2E-4514-8D03-6CA794F43418}" type="pres">
      <dgm:prSet presAssocID="{C1805C60-084A-4735-8317-65DA0A06D909}" presName="circ2Tx" presStyleLbl="revTx" presStyleIdx="0" presStyleCnt="0">
        <dgm:presLayoutVars>
          <dgm:chMax val="0"/>
          <dgm:chPref val="0"/>
          <dgm:bulletEnabled val="1"/>
        </dgm:presLayoutVars>
      </dgm:prSet>
      <dgm:spPr/>
    </dgm:pt>
    <dgm:pt modelId="{D60E292F-AD4B-4557-B087-269423A6A5F4}" type="pres">
      <dgm:prSet presAssocID="{4E823B11-F381-43ED-B5ED-12BF68C4DF28}" presName="circ3" presStyleLbl="vennNode1" presStyleIdx="2" presStyleCnt="3" custLinFactNeighborX="-518" custLinFactNeighborY="6303"/>
      <dgm:spPr/>
    </dgm:pt>
    <dgm:pt modelId="{2A2F95C1-AE60-4FA5-9C80-31D0980A3B2C}" type="pres">
      <dgm:prSet presAssocID="{4E823B11-F381-43ED-B5ED-12BF68C4DF28}" presName="circ3Tx" presStyleLbl="revTx" presStyleIdx="0" presStyleCnt="0">
        <dgm:presLayoutVars>
          <dgm:chMax val="0"/>
          <dgm:chPref val="0"/>
          <dgm:bulletEnabled val="1"/>
        </dgm:presLayoutVars>
      </dgm:prSet>
      <dgm:spPr/>
    </dgm:pt>
  </dgm:ptLst>
  <dgm:cxnLst>
    <dgm:cxn modelId="{57F0A902-4E86-44FA-AAFD-06E9DDC1DF86}" type="presOf" srcId="{CB41485D-C091-4F60-9E4A-FDA32447E000}" destId="{BCB87BED-4C32-4A07-804C-FA6FB0FF69B3}" srcOrd="1" destOrd="0" presId="urn:microsoft.com/office/officeart/2005/8/layout/venn1"/>
    <dgm:cxn modelId="{26158210-642E-4ADD-881A-FD12F081BDEF}" type="presOf" srcId="{C1805C60-084A-4735-8317-65DA0A06D909}" destId="{88A81525-6707-41BB-A414-C7099D879BA4}" srcOrd="0" destOrd="0" presId="urn:microsoft.com/office/officeart/2005/8/layout/venn1"/>
    <dgm:cxn modelId="{75976416-82D7-48AE-B59F-58E304282E02}" srcId="{0AEEFFF1-C677-40AA-BF9B-785086AC5E5A}" destId="{C1805C60-084A-4735-8317-65DA0A06D909}" srcOrd="1" destOrd="0" parTransId="{B407D6FD-976B-4D2B-8C26-8A52879E142C}" sibTransId="{CA3C463F-DA27-46EA-AEE9-956BDA021190}"/>
    <dgm:cxn modelId="{E1AD721E-C2AA-49E2-869B-B2FAD0DABC8C}" type="presOf" srcId="{C1805C60-084A-4735-8317-65DA0A06D909}" destId="{C06972E2-2A2E-4514-8D03-6CA794F43418}" srcOrd="1" destOrd="0" presId="urn:microsoft.com/office/officeart/2005/8/layout/venn1"/>
    <dgm:cxn modelId="{165CD628-1EBA-473E-85BA-93C21FF6753A}" type="presOf" srcId="{CB41485D-C091-4F60-9E4A-FDA32447E000}" destId="{D8A284B1-2F61-45CC-A974-5516D3DD0510}" srcOrd="0" destOrd="0" presId="urn:microsoft.com/office/officeart/2005/8/layout/venn1"/>
    <dgm:cxn modelId="{46B6986B-2BA9-45AB-91C9-CD162A291267}" srcId="{0AEEFFF1-C677-40AA-BF9B-785086AC5E5A}" destId="{CB41485D-C091-4F60-9E4A-FDA32447E000}" srcOrd="0" destOrd="0" parTransId="{8762FEBF-C659-43BA-B024-5FEA0DF311D3}" sibTransId="{2540EAF5-9D16-43FA-B9D5-56067ECFA347}"/>
    <dgm:cxn modelId="{4A5F064C-089A-4764-8408-449E0AF488C6}" srcId="{0AEEFFF1-C677-40AA-BF9B-785086AC5E5A}" destId="{4E823B11-F381-43ED-B5ED-12BF68C4DF28}" srcOrd="2" destOrd="0" parTransId="{4B14929E-8575-4373-9240-378B4893DC6F}" sibTransId="{1552BBC3-CDC6-4C04-9489-D1CF29D062E5}"/>
    <dgm:cxn modelId="{6BBB2E4F-5FA1-49E8-9749-94A8AE44FC76}" type="presOf" srcId="{4E823B11-F381-43ED-B5ED-12BF68C4DF28}" destId="{2A2F95C1-AE60-4FA5-9C80-31D0980A3B2C}" srcOrd="1" destOrd="0" presId="urn:microsoft.com/office/officeart/2005/8/layout/venn1"/>
    <dgm:cxn modelId="{E62A3879-7E8D-41C7-A9CF-F8B4CEA75B3B}" type="presOf" srcId="{4E823B11-F381-43ED-B5ED-12BF68C4DF28}" destId="{D60E292F-AD4B-4557-B087-269423A6A5F4}" srcOrd="0" destOrd="0" presId="urn:microsoft.com/office/officeart/2005/8/layout/venn1"/>
    <dgm:cxn modelId="{2C65289E-5DA1-416A-9A23-EAF1115F56BD}" type="presOf" srcId="{0AEEFFF1-C677-40AA-BF9B-785086AC5E5A}" destId="{9A36D2A3-8209-4B24-A924-DA4925318944}" srcOrd="0" destOrd="0" presId="urn:microsoft.com/office/officeart/2005/8/layout/venn1"/>
    <dgm:cxn modelId="{04BE2EAC-8D72-4CFB-B005-77173EA9B9AD}" type="presParOf" srcId="{9A36D2A3-8209-4B24-A924-DA4925318944}" destId="{D8A284B1-2F61-45CC-A974-5516D3DD0510}" srcOrd="0" destOrd="0" presId="urn:microsoft.com/office/officeart/2005/8/layout/venn1"/>
    <dgm:cxn modelId="{1D410E4B-2F41-44EF-B472-455307BDE474}" type="presParOf" srcId="{9A36D2A3-8209-4B24-A924-DA4925318944}" destId="{BCB87BED-4C32-4A07-804C-FA6FB0FF69B3}" srcOrd="1" destOrd="0" presId="urn:microsoft.com/office/officeart/2005/8/layout/venn1"/>
    <dgm:cxn modelId="{E20DC1FA-7A3D-47A4-9468-EFBBA14F45FD}" type="presParOf" srcId="{9A36D2A3-8209-4B24-A924-DA4925318944}" destId="{88A81525-6707-41BB-A414-C7099D879BA4}" srcOrd="2" destOrd="0" presId="urn:microsoft.com/office/officeart/2005/8/layout/venn1"/>
    <dgm:cxn modelId="{D94F7DD6-AED4-469D-B864-D4E541DA5C8C}" type="presParOf" srcId="{9A36D2A3-8209-4B24-A924-DA4925318944}" destId="{C06972E2-2A2E-4514-8D03-6CA794F43418}" srcOrd="3" destOrd="0" presId="urn:microsoft.com/office/officeart/2005/8/layout/venn1"/>
    <dgm:cxn modelId="{D5AB94B4-2A0F-4E13-8F91-3B37E3950762}" type="presParOf" srcId="{9A36D2A3-8209-4B24-A924-DA4925318944}" destId="{D60E292F-AD4B-4557-B087-269423A6A5F4}" srcOrd="4" destOrd="0" presId="urn:microsoft.com/office/officeart/2005/8/layout/venn1"/>
    <dgm:cxn modelId="{81E77BCF-FF47-4BC2-BE0A-761D5AC721E6}" type="presParOf" srcId="{9A36D2A3-8209-4B24-A924-DA4925318944}" destId="{2A2F95C1-AE60-4FA5-9C80-31D0980A3B2C}"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9F2E9F-FD34-4CF9-B970-0A52FE7B00DA}"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23D4A5B0-F2F7-4B6B-B0A8-D0A7CA052668}">
      <dgm:prSet phldrT="[Text]"/>
      <dgm:spPr>
        <a:ln>
          <a:noFill/>
        </a:ln>
      </dgm:spPr>
      <dgm:t>
        <a:bodyPr/>
        <a:lstStyle/>
        <a:p>
          <a:r>
            <a:rPr lang="en-US" dirty="0">
              <a:latin typeface="Times New Roman" panose="02020603050405020304" pitchFamily="18" charset="0"/>
              <a:cs typeface="Times New Roman" panose="02020603050405020304" pitchFamily="18" charset="0"/>
            </a:rPr>
            <a:t>Dark Green</a:t>
          </a:r>
        </a:p>
      </dgm:t>
    </dgm:pt>
    <dgm:pt modelId="{D851AB65-CEC9-408E-A46D-FD82BF13AFD0}" type="parTrans" cxnId="{17DD5BF6-41A7-4B43-94F1-62530CCD3E25}">
      <dgm:prSet/>
      <dgm:spPr/>
      <dgm:t>
        <a:bodyPr/>
        <a:lstStyle/>
        <a:p>
          <a:endParaRPr lang="en-US"/>
        </a:p>
      </dgm:t>
    </dgm:pt>
    <dgm:pt modelId="{DDA9CCCC-82C9-4AAB-8CA1-A62B43B2B6ED}" type="sibTrans" cxnId="{17DD5BF6-41A7-4B43-94F1-62530CCD3E25}">
      <dgm:prSet/>
      <dgm:spPr/>
      <dgm:t>
        <a:bodyPr/>
        <a:lstStyle/>
        <a:p>
          <a:endParaRPr lang="en-US"/>
        </a:p>
      </dgm:t>
    </dgm:pt>
    <dgm:pt modelId="{3FE6D38E-8CDC-4B6A-B2BC-CBBE2015A10E}">
      <dgm:prSet phldrT="[Text]"/>
      <dgm:spPr/>
      <dgm:t>
        <a:bodyPr/>
        <a:lstStyle/>
        <a:p>
          <a:r>
            <a:rPr lang="en-US" dirty="0">
              <a:latin typeface="Times New Roman" panose="02020603050405020304" pitchFamily="18" charset="0"/>
              <a:cs typeface="Times New Roman" panose="02020603050405020304" pitchFamily="18" charset="0"/>
            </a:rPr>
            <a:t>Beans/Peas (Legumes)</a:t>
          </a:r>
        </a:p>
      </dgm:t>
    </dgm:pt>
    <dgm:pt modelId="{D9A14E45-BF95-4EEB-B23E-EE18CD411B95}" type="parTrans" cxnId="{50A5770E-10D5-4904-B036-FB880E174ECA}">
      <dgm:prSet/>
      <dgm:spPr/>
      <dgm:t>
        <a:bodyPr/>
        <a:lstStyle/>
        <a:p>
          <a:endParaRPr lang="en-US"/>
        </a:p>
      </dgm:t>
    </dgm:pt>
    <dgm:pt modelId="{EC0D6EFD-9E0F-4ED0-9F83-C22B287926CE}" type="sibTrans" cxnId="{50A5770E-10D5-4904-B036-FB880E174ECA}">
      <dgm:prSet/>
      <dgm:spPr/>
      <dgm:t>
        <a:bodyPr/>
        <a:lstStyle/>
        <a:p>
          <a:endParaRPr lang="en-US"/>
        </a:p>
      </dgm:t>
    </dgm:pt>
    <dgm:pt modelId="{2208A2C2-8068-4F2A-9514-B6F43A29CF47}">
      <dgm:prSet/>
      <dgm:spPr/>
      <dgm:t>
        <a:bodyPr/>
        <a:lstStyle/>
        <a:p>
          <a:r>
            <a:rPr lang="en-US" dirty="0">
              <a:latin typeface="Times New Roman" panose="02020603050405020304" pitchFamily="18" charset="0"/>
              <a:cs typeface="Times New Roman" panose="02020603050405020304" pitchFamily="18" charset="0"/>
            </a:rPr>
            <a:t>Other</a:t>
          </a:r>
        </a:p>
      </dgm:t>
    </dgm:pt>
    <dgm:pt modelId="{449A69FE-D5DE-4EF9-97EF-30BBA2195D0D}" type="parTrans" cxnId="{90FF429F-790D-4E46-B037-9B194A05FB3A}">
      <dgm:prSet/>
      <dgm:spPr/>
      <dgm:t>
        <a:bodyPr/>
        <a:lstStyle/>
        <a:p>
          <a:endParaRPr lang="en-US"/>
        </a:p>
      </dgm:t>
    </dgm:pt>
    <dgm:pt modelId="{409CA2AD-D5EE-452F-A8BF-0C8B73A8553E}" type="sibTrans" cxnId="{90FF429F-790D-4E46-B037-9B194A05FB3A}">
      <dgm:prSet/>
      <dgm:spPr/>
      <dgm:t>
        <a:bodyPr/>
        <a:lstStyle/>
        <a:p>
          <a:endParaRPr lang="en-US"/>
        </a:p>
      </dgm:t>
    </dgm:pt>
    <dgm:pt modelId="{C81D6262-51E1-4BC1-8C08-0069357593A4}">
      <dgm:prSet phldrT="[Text]"/>
      <dgm:spPr>
        <a:ln>
          <a:noFill/>
        </a:ln>
      </dgm:spPr>
      <dgm:t>
        <a:bodyPr/>
        <a:lstStyle/>
        <a:p>
          <a:r>
            <a:rPr lang="en-US" dirty="0">
              <a:latin typeface="Times New Roman" panose="02020603050405020304" pitchFamily="18" charset="0"/>
              <a:cs typeface="Times New Roman" panose="02020603050405020304" pitchFamily="18" charset="0"/>
            </a:rPr>
            <a:t>1 cup leafy greens = ½ cup equivalent</a:t>
          </a:r>
        </a:p>
      </dgm:t>
    </dgm:pt>
    <dgm:pt modelId="{09124EDC-7002-4B6F-867C-C470188B7350}" type="parTrans" cxnId="{8C1B19CE-4C14-4E21-8420-1F046C381BB4}">
      <dgm:prSet/>
      <dgm:spPr/>
      <dgm:t>
        <a:bodyPr/>
        <a:lstStyle/>
        <a:p>
          <a:endParaRPr lang="en-US"/>
        </a:p>
      </dgm:t>
    </dgm:pt>
    <dgm:pt modelId="{8585FEA9-2AE0-4F72-9320-E65F843B8B61}" type="sibTrans" cxnId="{8C1B19CE-4C14-4E21-8420-1F046C381BB4}">
      <dgm:prSet/>
      <dgm:spPr/>
      <dgm:t>
        <a:bodyPr/>
        <a:lstStyle/>
        <a:p>
          <a:endParaRPr lang="en-US"/>
        </a:p>
      </dgm:t>
    </dgm:pt>
    <dgm:pt modelId="{C3A048AA-DFFB-4657-8B24-7E84E4BA55A5}">
      <dgm:prSet phldrT="[Text]"/>
      <dgm:spPr/>
      <dgm:t>
        <a:bodyPr/>
        <a:lstStyle/>
        <a:p>
          <a:r>
            <a:rPr lang="en-US" dirty="0">
              <a:latin typeface="Times New Roman" panose="02020603050405020304" pitchFamily="18" charset="0"/>
              <a:cs typeface="Times New Roman" panose="02020603050405020304" pitchFamily="18" charset="0"/>
            </a:rPr>
            <a:t>Can not use as a meat alternate in the same meal</a:t>
          </a:r>
        </a:p>
      </dgm:t>
    </dgm:pt>
    <dgm:pt modelId="{67330CB9-635F-40E2-A06E-7F8FD78E958C}" type="parTrans" cxnId="{D492D542-4FA8-437C-AC7E-C2455EB82BA9}">
      <dgm:prSet/>
      <dgm:spPr/>
      <dgm:t>
        <a:bodyPr/>
        <a:lstStyle/>
        <a:p>
          <a:endParaRPr lang="en-US"/>
        </a:p>
      </dgm:t>
    </dgm:pt>
    <dgm:pt modelId="{69054DC8-531C-450C-8EB9-CC86BEAA8209}" type="sibTrans" cxnId="{D492D542-4FA8-437C-AC7E-C2455EB82BA9}">
      <dgm:prSet/>
      <dgm:spPr/>
      <dgm:t>
        <a:bodyPr/>
        <a:lstStyle/>
        <a:p>
          <a:endParaRPr lang="en-US"/>
        </a:p>
      </dgm:t>
    </dgm:pt>
    <dgm:pt modelId="{11D8BA29-1784-4115-9B2D-220B1EE1E1F6}">
      <dgm:prSet/>
      <dgm:spPr/>
      <dgm:t>
        <a:bodyPr/>
        <a:lstStyle/>
        <a:p>
          <a:r>
            <a:rPr lang="en-US" dirty="0">
              <a:latin typeface="Times New Roman" panose="02020603050405020304" pitchFamily="18" charset="0"/>
              <a:cs typeface="Times New Roman" panose="02020603050405020304" pitchFamily="18" charset="0"/>
            </a:rPr>
            <a:t>Can use extra Dark Green, Red/Orange, Beans/Peas (legumes) as other vegetable</a:t>
          </a:r>
        </a:p>
      </dgm:t>
    </dgm:pt>
    <dgm:pt modelId="{5DDDCD30-C798-44F0-B0D9-4AC0A65BB5D1}" type="parTrans" cxnId="{28392145-F91D-462F-AB20-3AB0F1300CC2}">
      <dgm:prSet/>
      <dgm:spPr/>
      <dgm:t>
        <a:bodyPr/>
        <a:lstStyle/>
        <a:p>
          <a:endParaRPr lang="en-US"/>
        </a:p>
      </dgm:t>
    </dgm:pt>
    <dgm:pt modelId="{17DCE526-A412-451B-8B8E-7A17D85F5549}" type="sibTrans" cxnId="{28392145-F91D-462F-AB20-3AB0F1300CC2}">
      <dgm:prSet/>
      <dgm:spPr/>
      <dgm:t>
        <a:bodyPr/>
        <a:lstStyle/>
        <a:p>
          <a:endParaRPr lang="en-US"/>
        </a:p>
      </dgm:t>
    </dgm:pt>
    <dgm:pt modelId="{C40B20F9-A302-46F1-817E-4866CF25D88A}" type="pres">
      <dgm:prSet presAssocID="{559F2E9F-FD34-4CF9-B970-0A52FE7B00DA}" presName="linearFlow" presStyleCnt="0">
        <dgm:presLayoutVars>
          <dgm:dir/>
          <dgm:resizeHandles val="exact"/>
        </dgm:presLayoutVars>
      </dgm:prSet>
      <dgm:spPr/>
    </dgm:pt>
    <dgm:pt modelId="{F9C7831A-9E9D-492D-AEDE-B06C4A80DEE6}" type="pres">
      <dgm:prSet presAssocID="{23D4A5B0-F2F7-4B6B-B0A8-D0A7CA052668}" presName="comp" presStyleCnt="0"/>
      <dgm:spPr/>
    </dgm:pt>
    <dgm:pt modelId="{6AA233D1-314A-4725-9CBD-FFF00B489370}" type="pres">
      <dgm:prSet presAssocID="{23D4A5B0-F2F7-4B6B-B0A8-D0A7CA052668}" presName="rect2" presStyleLbl="node1" presStyleIdx="0" presStyleCnt="3">
        <dgm:presLayoutVars>
          <dgm:bulletEnabled val="1"/>
        </dgm:presLayoutVars>
      </dgm:prSet>
      <dgm:spPr/>
    </dgm:pt>
    <dgm:pt modelId="{82F7E895-04D7-4256-A8D5-7B81D387DD70}" type="pres">
      <dgm:prSet presAssocID="{23D4A5B0-F2F7-4B6B-B0A8-D0A7CA052668}" presName="rect1" presStyleLbl="lnNode1" presStyleIdx="0" presStyleCnt="3" custLinFactNeighborX="-3953" custLinFactNeighborY="-1461"/>
      <dgm:spPr>
        <a:blipFill rotWithShape="1">
          <a:blip xmlns:r="http://schemas.openxmlformats.org/officeDocument/2006/relationships" r:embed="rId1"/>
          <a:srcRect/>
          <a:stretch>
            <a:fillRect l="-1000" r="-1000"/>
          </a:stretch>
        </a:blipFill>
      </dgm:spPr>
    </dgm:pt>
    <dgm:pt modelId="{D887A304-D3CD-45A8-A03C-828A0D3E60E3}" type="pres">
      <dgm:prSet presAssocID="{DDA9CCCC-82C9-4AAB-8CA1-A62B43B2B6ED}" presName="sibTrans" presStyleCnt="0"/>
      <dgm:spPr/>
    </dgm:pt>
    <dgm:pt modelId="{FA37CE3F-6DE5-4525-A1FC-1EA6067BF4FC}" type="pres">
      <dgm:prSet presAssocID="{3FE6D38E-8CDC-4B6A-B2BC-CBBE2015A10E}" presName="comp" presStyleCnt="0"/>
      <dgm:spPr/>
    </dgm:pt>
    <dgm:pt modelId="{09893118-A714-40B0-8CAD-5A6C7B29E9D5}" type="pres">
      <dgm:prSet presAssocID="{3FE6D38E-8CDC-4B6A-B2BC-CBBE2015A10E}" presName="rect2" presStyleLbl="node1" presStyleIdx="1" presStyleCnt="3">
        <dgm:presLayoutVars>
          <dgm:bulletEnabled val="1"/>
        </dgm:presLayoutVars>
      </dgm:prSet>
      <dgm:spPr/>
    </dgm:pt>
    <dgm:pt modelId="{D5CF01E1-960E-47BB-A09E-47DF4504A725}" type="pres">
      <dgm:prSet presAssocID="{3FE6D38E-8CDC-4B6A-B2BC-CBBE2015A10E}" presName="rect1" presStyleLbl="lnNode1" presStyleIdx="1" presStyleCnt="3"/>
      <dgm:spPr>
        <a:blipFill rotWithShape="1">
          <a:blip xmlns:r="http://schemas.openxmlformats.org/officeDocument/2006/relationships" r:embed="rId2"/>
          <a:srcRect/>
          <a:stretch>
            <a:fillRect l="-1000" r="-1000"/>
          </a:stretch>
        </a:blipFill>
      </dgm:spPr>
    </dgm:pt>
    <dgm:pt modelId="{1B49B255-8A17-4130-9E13-611F948F9F17}" type="pres">
      <dgm:prSet presAssocID="{EC0D6EFD-9E0F-4ED0-9F83-C22B287926CE}" presName="sibTrans" presStyleCnt="0"/>
      <dgm:spPr/>
    </dgm:pt>
    <dgm:pt modelId="{FCB419E4-7F69-4C0D-9558-20994032FC07}" type="pres">
      <dgm:prSet presAssocID="{2208A2C2-8068-4F2A-9514-B6F43A29CF47}" presName="comp" presStyleCnt="0"/>
      <dgm:spPr/>
    </dgm:pt>
    <dgm:pt modelId="{AC1C0DB2-1852-4DCD-BFFA-744DB48B047D}" type="pres">
      <dgm:prSet presAssocID="{2208A2C2-8068-4F2A-9514-B6F43A29CF47}" presName="rect2" presStyleLbl="node1" presStyleIdx="2" presStyleCnt="3">
        <dgm:presLayoutVars>
          <dgm:bulletEnabled val="1"/>
        </dgm:presLayoutVars>
      </dgm:prSet>
      <dgm:spPr/>
    </dgm:pt>
    <dgm:pt modelId="{F9F19689-ADD3-4476-9561-3A25AEC82D09}" type="pres">
      <dgm:prSet presAssocID="{2208A2C2-8068-4F2A-9514-B6F43A29CF47}" presName="rect1" presStyleLbl="lnNode1" presStyleIdx="2" presStyleCnt="3"/>
      <dgm:spPr>
        <a:blipFill rotWithShape="1">
          <a:blip xmlns:r="http://schemas.openxmlformats.org/officeDocument/2006/relationships" r:embed="rId3"/>
          <a:srcRect/>
          <a:stretch>
            <a:fillRect t="-24000" b="-24000"/>
          </a:stretch>
        </a:blipFill>
      </dgm:spPr>
    </dgm:pt>
  </dgm:ptLst>
  <dgm:cxnLst>
    <dgm:cxn modelId="{50A5770E-10D5-4904-B036-FB880E174ECA}" srcId="{559F2E9F-FD34-4CF9-B970-0A52FE7B00DA}" destId="{3FE6D38E-8CDC-4B6A-B2BC-CBBE2015A10E}" srcOrd="1" destOrd="0" parTransId="{D9A14E45-BF95-4EEB-B23E-EE18CD411B95}" sibTransId="{EC0D6EFD-9E0F-4ED0-9F83-C22B287926CE}"/>
    <dgm:cxn modelId="{1545CE2F-3AD5-47E7-AACE-ECE3249045D3}" type="presOf" srcId="{11D8BA29-1784-4115-9B2D-220B1EE1E1F6}" destId="{AC1C0DB2-1852-4DCD-BFFA-744DB48B047D}" srcOrd="0" destOrd="1" presId="urn:microsoft.com/office/officeart/2008/layout/AlternatingPictureBlocks"/>
    <dgm:cxn modelId="{EC53705E-72C3-433E-8E24-C30A1DEBB674}" type="presOf" srcId="{559F2E9F-FD34-4CF9-B970-0A52FE7B00DA}" destId="{C40B20F9-A302-46F1-817E-4866CF25D88A}" srcOrd="0" destOrd="0" presId="urn:microsoft.com/office/officeart/2008/layout/AlternatingPictureBlocks"/>
    <dgm:cxn modelId="{D492D542-4FA8-437C-AC7E-C2455EB82BA9}" srcId="{3FE6D38E-8CDC-4B6A-B2BC-CBBE2015A10E}" destId="{C3A048AA-DFFB-4657-8B24-7E84E4BA55A5}" srcOrd="0" destOrd="0" parTransId="{67330CB9-635F-40E2-A06E-7F8FD78E958C}" sibTransId="{69054DC8-531C-450C-8EB9-CC86BEAA8209}"/>
    <dgm:cxn modelId="{28392145-F91D-462F-AB20-3AB0F1300CC2}" srcId="{2208A2C2-8068-4F2A-9514-B6F43A29CF47}" destId="{11D8BA29-1784-4115-9B2D-220B1EE1E1F6}" srcOrd="0" destOrd="0" parTransId="{5DDDCD30-C798-44F0-B0D9-4AC0A65BB5D1}" sibTransId="{17DCE526-A412-451B-8B8E-7A17D85F5549}"/>
    <dgm:cxn modelId="{B265D87A-D687-4493-A06B-6E24EC4375F5}" type="presOf" srcId="{C81D6262-51E1-4BC1-8C08-0069357593A4}" destId="{6AA233D1-314A-4725-9CBD-FFF00B489370}" srcOrd="0" destOrd="1" presId="urn:microsoft.com/office/officeart/2008/layout/AlternatingPictureBlocks"/>
    <dgm:cxn modelId="{114AB27D-BC87-4A8A-A8F6-F3C2555BE11B}" type="presOf" srcId="{2208A2C2-8068-4F2A-9514-B6F43A29CF47}" destId="{AC1C0DB2-1852-4DCD-BFFA-744DB48B047D}" srcOrd="0" destOrd="0" presId="urn:microsoft.com/office/officeart/2008/layout/AlternatingPictureBlocks"/>
    <dgm:cxn modelId="{90FF429F-790D-4E46-B037-9B194A05FB3A}" srcId="{559F2E9F-FD34-4CF9-B970-0A52FE7B00DA}" destId="{2208A2C2-8068-4F2A-9514-B6F43A29CF47}" srcOrd="2" destOrd="0" parTransId="{449A69FE-D5DE-4EF9-97EF-30BBA2195D0D}" sibTransId="{409CA2AD-D5EE-452F-A8BF-0C8B73A8553E}"/>
    <dgm:cxn modelId="{DA11FEAD-35DB-4468-AC45-9D822B25940C}" type="presOf" srcId="{23D4A5B0-F2F7-4B6B-B0A8-D0A7CA052668}" destId="{6AA233D1-314A-4725-9CBD-FFF00B489370}" srcOrd="0" destOrd="0" presId="urn:microsoft.com/office/officeart/2008/layout/AlternatingPictureBlocks"/>
    <dgm:cxn modelId="{4EB4F0B7-4FF5-4A57-9D31-7E5FE3C48B8C}" type="presOf" srcId="{C3A048AA-DFFB-4657-8B24-7E84E4BA55A5}" destId="{09893118-A714-40B0-8CAD-5A6C7B29E9D5}" srcOrd="0" destOrd="1" presId="urn:microsoft.com/office/officeart/2008/layout/AlternatingPictureBlocks"/>
    <dgm:cxn modelId="{8C1B19CE-4C14-4E21-8420-1F046C381BB4}" srcId="{23D4A5B0-F2F7-4B6B-B0A8-D0A7CA052668}" destId="{C81D6262-51E1-4BC1-8C08-0069357593A4}" srcOrd="0" destOrd="0" parTransId="{09124EDC-7002-4B6F-867C-C470188B7350}" sibTransId="{8585FEA9-2AE0-4F72-9320-E65F843B8B61}"/>
    <dgm:cxn modelId="{344D91DA-C0BD-4BC1-B387-0428C37213A6}" type="presOf" srcId="{3FE6D38E-8CDC-4B6A-B2BC-CBBE2015A10E}" destId="{09893118-A714-40B0-8CAD-5A6C7B29E9D5}" srcOrd="0" destOrd="0" presId="urn:microsoft.com/office/officeart/2008/layout/AlternatingPictureBlocks"/>
    <dgm:cxn modelId="{17DD5BF6-41A7-4B43-94F1-62530CCD3E25}" srcId="{559F2E9F-FD34-4CF9-B970-0A52FE7B00DA}" destId="{23D4A5B0-F2F7-4B6B-B0A8-D0A7CA052668}" srcOrd="0" destOrd="0" parTransId="{D851AB65-CEC9-408E-A46D-FD82BF13AFD0}" sibTransId="{DDA9CCCC-82C9-4AAB-8CA1-A62B43B2B6ED}"/>
    <dgm:cxn modelId="{D8E22461-1121-4E6A-8017-A523643F4163}" type="presParOf" srcId="{C40B20F9-A302-46F1-817E-4866CF25D88A}" destId="{F9C7831A-9E9D-492D-AEDE-B06C4A80DEE6}" srcOrd="0" destOrd="0" presId="urn:microsoft.com/office/officeart/2008/layout/AlternatingPictureBlocks"/>
    <dgm:cxn modelId="{57C7438C-A5E5-40FC-914E-43BEA4989259}" type="presParOf" srcId="{F9C7831A-9E9D-492D-AEDE-B06C4A80DEE6}" destId="{6AA233D1-314A-4725-9CBD-FFF00B489370}" srcOrd="0" destOrd="0" presId="urn:microsoft.com/office/officeart/2008/layout/AlternatingPictureBlocks"/>
    <dgm:cxn modelId="{3660504D-B5FA-4E00-8F62-F31960FDE93A}" type="presParOf" srcId="{F9C7831A-9E9D-492D-AEDE-B06C4A80DEE6}" destId="{82F7E895-04D7-4256-A8D5-7B81D387DD70}" srcOrd="1" destOrd="0" presId="urn:microsoft.com/office/officeart/2008/layout/AlternatingPictureBlocks"/>
    <dgm:cxn modelId="{2BA79283-89DB-4278-B15B-EE0CE672AA21}" type="presParOf" srcId="{C40B20F9-A302-46F1-817E-4866CF25D88A}" destId="{D887A304-D3CD-45A8-A03C-828A0D3E60E3}" srcOrd="1" destOrd="0" presId="urn:microsoft.com/office/officeart/2008/layout/AlternatingPictureBlocks"/>
    <dgm:cxn modelId="{1DF15873-F2AB-4ECA-95F8-A819F52640EB}" type="presParOf" srcId="{C40B20F9-A302-46F1-817E-4866CF25D88A}" destId="{FA37CE3F-6DE5-4525-A1FC-1EA6067BF4FC}" srcOrd="2" destOrd="0" presId="urn:microsoft.com/office/officeart/2008/layout/AlternatingPictureBlocks"/>
    <dgm:cxn modelId="{224F6DAF-4054-4089-BAB1-7D44524A1004}" type="presParOf" srcId="{FA37CE3F-6DE5-4525-A1FC-1EA6067BF4FC}" destId="{09893118-A714-40B0-8CAD-5A6C7B29E9D5}" srcOrd="0" destOrd="0" presId="urn:microsoft.com/office/officeart/2008/layout/AlternatingPictureBlocks"/>
    <dgm:cxn modelId="{C4358681-4EFB-47A9-9701-9658642B8867}" type="presParOf" srcId="{FA37CE3F-6DE5-4525-A1FC-1EA6067BF4FC}" destId="{D5CF01E1-960E-47BB-A09E-47DF4504A725}" srcOrd="1" destOrd="0" presId="urn:microsoft.com/office/officeart/2008/layout/AlternatingPictureBlocks"/>
    <dgm:cxn modelId="{DFAC6272-686B-405F-AD6B-4198972788C3}" type="presParOf" srcId="{C40B20F9-A302-46F1-817E-4866CF25D88A}" destId="{1B49B255-8A17-4130-9E13-611F948F9F17}" srcOrd="3" destOrd="0" presId="urn:microsoft.com/office/officeart/2008/layout/AlternatingPictureBlocks"/>
    <dgm:cxn modelId="{BB89E758-4E01-4973-B462-919D168F0896}" type="presParOf" srcId="{C40B20F9-A302-46F1-817E-4866CF25D88A}" destId="{FCB419E4-7F69-4C0D-9558-20994032FC07}" srcOrd="4" destOrd="0" presId="urn:microsoft.com/office/officeart/2008/layout/AlternatingPictureBlocks"/>
    <dgm:cxn modelId="{85075A68-F5CF-4799-9556-337CF21111F2}" type="presParOf" srcId="{FCB419E4-7F69-4C0D-9558-20994032FC07}" destId="{AC1C0DB2-1852-4DCD-BFFA-744DB48B047D}" srcOrd="0" destOrd="0" presId="urn:microsoft.com/office/officeart/2008/layout/AlternatingPictureBlocks"/>
    <dgm:cxn modelId="{46CA3EA6-9849-40F1-BEDA-E99A0F778675}" type="presParOf" srcId="{FCB419E4-7F69-4C0D-9558-20994032FC07}" destId="{F9F19689-ADD3-4476-9561-3A25AEC82D09}"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E8E1B1-B064-4DC1-A1E6-16997CC49DF7}"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en-US"/>
        </a:p>
      </dgm:t>
    </dgm:pt>
    <dgm:pt modelId="{94430708-65E6-4EB2-98CF-E606BE55F214}">
      <dgm:prSet phldrT="[Text]"/>
      <dgm:spPr/>
      <dgm:t>
        <a:bodyPr/>
        <a:lstStyle/>
        <a:p>
          <a:r>
            <a:rPr lang="en-US" dirty="0">
              <a:latin typeface="Times New Roman" panose="02020603050405020304" pitchFamily="18" charset="0"/>
              <a:cs typeface="Times New Roman" panose="02020603050405020304" pitchFamily="18" charset="0"/>
            </a:rPr>
            <a:t>Fresh</a:t>
          </a:r>
        </a:p>
      </dgm:t>
    </dgm:pt>
    <dgm:pt modelId="{8EFF09C0-FCFF-4AD8-BF50-6FF59CD01764}" type="parTrans" cxnId="{4F9F7DAC-DA00-4B03-9B06-A4011EE3F094}">
      <dgm:prSet/>
      <dgm:spPr/>
      <dgm:t>
        <a:bodyPr/>
        <a:lstStyle/>
        <a:p>
          <a:endParaRPr lang="en-US"/>
        </a:p>
      </dgm:t>
    </dgm:pt>
    <dgm:pt modelId="{2EC7D8E2-DA80-4D4E-B427-E5AE4B1F49B5}" type="sibTrans" cxnId="{4F9F7DAC-DA00-4B03-9B06-A4011EE3F094}">
      <dgm:prSet/>
      <dgm:spPr/>
      <dgm:t>
        <a:bodyPr/>
        <a:lstStyle/>
        <a:p>
          <a:endParaRPr lang="en-US"/>
        </a:p>
      </dgm:t>
    </dgm:pt>
    <dgm:pt modelId="{BA5A1914-89AA-4972-899F-20F1F6D6C3F3}">
      <dgm:prSet phldrT="[Text]"/>
      <dgm:spPr/>
      <dgm:t>
        <a:bodyPr/>
        <a:lstStyle/>
        <a:p>
          <a:r>
            <a:rPr lang="en-US" dirty="0">
              <a:latin typeface="Times New Roman" panose="02020603050405020304" pitchFamily="18" charset="0"/>
              <a:cs typeface="Times New Roman" panose="02020603050405020304" pitchFamily="18" charset="0"/>
            </a:rPr>
            <a:t>Canned</a:t>
          </a:r>
        </a:p>
      </dgm:t>
    </dgm:pt>
    <dgm:pt modelId="{D46B6B5A-C4DC-47FC-ACA5-F37170CE2E8A}" type="parTrans" cxnId="{CAA8E21F-8EE7-44EA-B73B-12C97A7C437A}">
      <dgm:prSet/>
      <dgm:spPr/>
      <dgm:t>
        <a:bodyPr/>
        <a:lstStyle/>
        <a:p>
          <a:endParaRPr lang="en-US"/>
        </a:p>
      </dgm:t>
    </dgm:pt>
    <dgm:pt modelId="{1EB12C7B-F1BA-44CA-9195-E27712594F40}" type="sibTrans" cxnId="{CAA8E21F-8EE7-44EA-B73B-12C97A7C437A}">
      <dgm:prSet/>
      <dgm:spPr/>
      <dgm:t>
        <a:bodyPr/>
        <a:lstStyle/>
        <a:p>
          <a:endParaRPr lang="en-US"/>
        </a:p>
      </dgm:t>
    </dgm:pt>
    <dgm:pt modelId="{F1EFF5E2-4C47-4119-8BCB-3F2B2461FAF1}">
      <dgm:prSet phldrT="[Text]"/>
      <dgm:spPr/>
      <dgm:t>
        <a:bodyPr/>
        <a:lstStyle/>
        <a:p>
          <a:r>
            <a:rPr lang="en-US" dirty="0">
              <a:latin typeface="Times New Roman" panose="02020603050405020304" pitchFamily="18" charset="0"/>
              <a:cs typeface="Times New Roman" panose="02020603050405020304" pitchFamily="18" charset="0"/>
            </a:rPr>
            <a:t>Frozen</a:t>
          </a:r>
        </a:p>
      </dgm:t>
    </dgm:pt>
    <dgm:pt modelId="{58C8B342-5EF8-4B16-B97B-135220699A2C}" type="parTrans" cxnId="{F7A853B8-B185-488A-81AD-D65450BA744B}">
      <dgm:prSet/>
      <dgm:spPr/>
      <dgm:t>
        <a:bodyPr/>
        <a:lstStyle/>
        <a:p>
          <a:endParaRPr lang="en-US"/>
        </a:p>
      </dgm:t>
    </dgm:pt>
    <dgm:pt modelId="{307F7C19-28A0-4ADF-80A3-23F40A5CE03D}" type="sibTrans" cxnId="{F7A853B8-B185-488A-81AD-D65450BA744B}">
      <dgm:prSet/>
      <dgm:spPr/>
      <dgm:t>
        <a:bodyPr/>
        <a:lstStyle/>
        <a:p>
          <a:endParaRPr lang="en-US"/>
        </a:p>
      </dgm:t>
    </dgm:pt>
    <dgm:pt modelId="{2D031AF4-72E5-4474-A2DD-F405F15B9080}">
      <dgm:prSet phldrT="[Text]"/>
      <dgm:spPr/>
      <dgm:t>
        <a:bodyPr/>
        <a:lstStyle/>
        <a:p>
          <a:r>
            <a:rPr lang="en-US" dirty="0">
              <a:latin typeface="Times New Roman" panose="02020603050405020304" pitchFamily="18" charset="0"/>
              <a:cs typeface="Times New Roman" panose="02020603050405020304" pitchFamily="18" charset="0"/>
            </a:rPr>
            <a:t>Dried </a:t>
          </a:r>
        </a:p>
      </dgm:t>
    </dgm:pt>
    <dgm:pt modelId="{6BFE5A83-A93F-4EF4-B2BE-8D9C0C990CFC}" type="parTrans" cxnId="{3D9F0EC1-DA27-48BB-ABF2-652114E102F4}">
      <dgm:prSet/>
      <dgm:spPr/>
      <dgm:t>
        <a:bodyPr/>
        <a:lstStyle/>
        <a:p>
          <a:endParaRPr lang="en-US"/>
        </a:p>
      </dgm:t>
    </dgm:pt>
    <dgm:pt modelId="{E2EC43C5-47D2-40F8-B644-CCFC76406F03}" type="sibTrans" cxnId="{3D9F0EC1-DA27-48BB-ABF2-652114E102F4}">
      <dgm:prSet/>
      <dgm:spPr/>
      <dgm:t>
        <a:bodyPr/>
        <a:lstStyle/>
        <a:p>
          <a:endParaRPr lang="en-US"/>
        </a:p>
      </dgm:t>
    </dgm:pt>
    <dgm:pt modelId="{99EF71E0-00C7-436C-A14F-47963447606B}">
      <dgm:prSet phldrT="[Text]"/>
      <dgm:spPr/>
      <dgm:t>
        <a:bodyPr/>
        <a:lstStyle/>
        <a:p>
          <a:r>
            <a:rPr lang="en-US" dirty="0">
              <a:latin typeface="Times New Roman" panose="02020603050405020304" pitchFamily="18" charset="0"/>
              <a:cs typeface="Times New Roman" panose="02020603050405020304" pitchFamily="18" charset="0"/>
            </a:rPr>
            <a:t>Juice</a:t>
          </a:r>
        </a:p>
      </dgm:t>
    </dgm:pt>
    <dgm:pt modelId="{1F2B9828-45B8-4461-A10C-4D238088383E}" type="parTrans" cxnId="{3C1B64E0-E865-4F1F-9665-2C62D438F0E1}">
      <dgm:prSet/>
      <dgm:spPr/>
      <dgm:t>
        <a:bodyPr/>
        <a:lstStyle/>
        <a:p>
          <a:endParaRPr lang="en-US"/>
        </a:p>
      </dgm:t>
    </dgm:pt>
    <dgm:pt modelId="{34E0E436-149D-4B19-8519-203AC4ADD339}" type="sibTrans" cxnId="{3C1B64E0-E865-4F1F-9665-2C62D438F0E1}">
      <dgm:prSet/>
      <dgm:spPr/>
      <dgm:t>
        <a:bodyPr/>
        <a:lstStyle/>
        <a:p>
          <a:endParaRPr lang="en-US"/>
        </a:p>
      </dgm:t>
    </dgm:pt>
    <dgm:pt modelId="{53FCE222-5823-490B-A7ED-D8FB4712E7D0}">
      <dgm:prSet phldrT="[Text]"/>
      <dgm:spPr/>
      <dgm:t>
        <a:bodyPr/>
        <a:lstStyle/>
        <a:p>
          <a:r>
            <a:rPr lang="en-US" dirty="0">
              <a:latin typeface="Times New Roman" panose="02020603050405020304" pitchFamily="18" charset="0"/>
              <a:cs typeface="Times New Roman" panose="02020603050405020304" pitchFamily="18" charset="0"/>
            </a:rPr>
            <a:t>Use Food Buying Guide for Crediting</a:t>
          </a:r>
        </a:p>
      </dgm:t>
    </dgm:pt>
    <dgm:pt modelId="{5F56BE10-7A2F-41DA-A517-4E9932F7078B}" type="parTrans" cxnId="{D6F20C9A-F38A-4C18-A557-D01D9022F8EF}">
      <dgm:prSet/>
      <dgm:spPr/>
      <dgm:t>
        <a:bodyPr/>
        <a:lstStyle/>
        <a:p>
          <a:endParaRPr lang="en-US"/>
        </a:p>
      </dgm:t>
    </dgm:pt>
    <dgm:pt modelId="{3C103DC5-A03F-4531-AFA5-5A622D63E242}" type="sibTrans" cxnId="{D6F20C9A-F38A-4C18-A557-D01D9022F8EF}">
      <dgm:prSet/>
      <dgm:spPr/>
      <dgm:t>
        <a:bodyPr/>
        <a:lstStyle/>
        <a:p>
          <a:endParaRPr lang="en-US"/>
        </a:p>
      </dgm:t>
    </dgm:pt>
    <dgm:pt modelId="{5B281452-28F6-45D4-8412-81559DD59199}">
      <dgm:prSet phldrT="[Text]"/>
      <dgm:spPr/>
      <dgm:t>
        <a:bodyPr/>
        <a:lstStyle/>
        <a:p>
          <a:r>
            <a:rPr lang="en-US" dirty="0">
              <a:latin typeface="Times New Roman" panose="02020603050405020304" pitchFamily="18" charset="0"/>
              <a:cs typeface="Times New Roman" panose="02020603050405020304" pitchFamily="18" charset="0"/>
            </a:rPr>
            <a:t>In light syrup or water</a:t>
          </a:r>
        </a:p>
      </dgm:t>
    </dgm:pt>
    <dgm:pt modelId="{52152751-D1A6-422B-9099-1F87D567BC3B}" type="parTrans" cxnId="{DB1B4EA6-ED3F-40D7-A299-77601A79DE9E}">
      <dgm:prSet/>
      <dgm:spPr/>
      <dgm:t>
        <a:bodyPr/>
        <a:lstStyle/>
        <a:p>
          <a:endParaRPr lang="en-US"/>
        </a:p>
      </dgm:t>
    </dgm:pt>
    <dgm:pt modelId="{9FD6C871-5A2D-4448-809A-F7EECEC68296}" type="sibTrans" cxnId="{DB1B4EA6-ED3F-40D7-A299-77601A79DE9E}">
      <dgm:prSet/>
      <dgm:spPr/>
      <dgm:t>
        <a:bodyPr/>
        <a:lstStyle/>
        <a:p>
          <a:endParaRPr lang="en-US"/>
        </a:p>
      </dgm:t>
    </dgm:pt>
    <dgm:pt modelId="{CDC9002C-C958-49C6-809E-294ABA597BEC}">
      <dgm:prSet phldrT="[Text]"/>
      <dgm:spPr/>
      <dgm:t>
        <a:bodyPr/>
        <a:lstStyle/>
        <a:p>
          <a:r>
            <a:rPr lang="en-US" dirty="0">
              <a:latin typeface="Times New Roman" panose="02020603050405020304" pitchFamily="18" charset="0"/>
              <a:cs typeface="Times New Roman" panose="02020603050405020304" pitchFamily="18" charset="0"/>
            </a:rPr>
            <a:t>with or without added sugar</a:t>
          </a:r>
        </a:p>
      </dgm:t>
    </dgm:pt>
    <dgm:pt modelId="{8839E8A3-3FC0-4E98-BA53-F54700897FBF}" type="parTrans" cxnId="{8E4225C6-F215-4984-B958-D4AA4C4E6E0D}">
      <dgm:prSet/>
      <dgm:spPr/>
      <dgm:t>
        <a:bodyPr/>
        <a:lstStyle/>
        <a:p>
          <a:endParaRPr lang="en-US"/>
        </a:p>
      </dgm:t>
    </dgm:pt>
    <dgm:pt modelId="{F4252871-841F-408E-95C0-F0A7C1FE1B26}" type="sibTrans" cxnId="{8E4225C6-F215-4984-B958-D4AA4C4E6E0D}">
      <dgm:prSet/>
      <dgm:spPr/>
      <dgm:t>
        <a:bodyPr/>
        <a:lstStyle/>
        <a:p>
          <a:endParaRPr lang="en-US"/>
        </a:p>
      </dgm:t>
    </dgm:pt>
    <dgm:pt modelId="{B7138A07-A108-4DC5-AC8F-3A66233D13A7}">
      <dgm:prSet phldrT="[Text]"/>
      <dgm:spPr/>
      <dgm:t>
        <a:bodyPr/>
        <a:lstStyle/>
        <a:p>
          <a:r>
            <a:rPr lang="en-US" dirty="0">
              <a:latin typeface="Times New Roman" panose="02020603050405020304" pitchFamily="18" charset="0"/>
              <a:cs typeface="Times New Roman" panose="02020603050405020304" pitchFamily="18" charset="0"/>
            </a:rPr>
            <a:t>¼ cup dried fruit = ½ cup</a:t>
          </a:r>
        </a:p>
      </dgm:t>
    </dgm:pt>
    <dgm:pt modelId="{E96E6541-5AC5-46CC-A973-22ADBB54CD3F}" type="parTrans" cxnId="{B222995C-B87C-4048-9525-08AC12FF9592}">
      <dgm:prSet/>
      <dgm:spPr/>
      <dgm:t>
        <a:bodyPr/>
        <a:lstStyle/>
        <a:p>
          <a:endParaRPr lang="en-US"/>
        </a:p>
      </dgm:t>
    </dgm:pt>
    <dgm:pt modelId="{63F52651-EBE9-4974-AE51-9A618186B07B}" type="sibTrans" cxnId="{B222995C-B87C-4048-9525-08AC12FF9592}">
      <dgm:prSet/>
      <dgm:spPr/>
      <dgm:t>
        <a:bodyPr/>
        <a:lstStyle/>
        <a:p>
          <a:endParaRPr lang="en-US"/>
        </a:p>
      </dgm:t>
    </dgm:pt>
    <dgm:pt modelId="{F4BE46F0-7835-4AC7-9AA9-CC7B95D4418D}">
      <dgm:prSet phldrT="[Text]"/>
      <dgm:spPr/>
      <dgm:t>
        <a:bodyPr/>
        <a:lstStyle/>
        <a:p>
          <a:r>
            <a:rPr lang="en-US" dirty="0">
              <a:solidFill>
                <a:srgbClr val="CC3300"/>
              </a:solidFill>
              <a:latin typeface="Times New Roman" panose="02020603050405020304" pitchFamily="18" charset="0"/>
              <a:cs typeface="Times New Roman" panose="02020603050405020304" pitchFamily="18" charset="0"/>
            </a:rPr>
            <a:t>No more than ½ fruit over course of week can be in juice form</a:t>
          </a:r>
        </a:p>
      </dgm:t>
    </dgm:pt>
    <dgm:pt modelId="{4E6C2F47-9C27-4A74-8421-BC06013AC6CF}" type="parTrans" cxnId="{D14034CD-BF93-4D02-A959-1A08C1144539}">
      <dgm:prSet/>
      <dgm:spPr/>
      <dgm:t>
        <a:bodyPr/>
        <a:lstStyle/>
        <a:p>
          <a:endParaRPr lang="en-US"/>
        </a:p>
      </dgm:t>
    </dgm:pt>
    <dgm:pt modelId="{D75FC25E-6A60-45B0-9CBF-15AB74A36034}" type="sibTrans" cxnId="{D14034CD-BF93-4D02-A959-1A08C1144539}">
      <dgm:prSet/>
      <dgm:spPr/>
      <dgm:t>
        <a:bodyPr/>
        <a:lstStyle/>
        <a:p>
          <a:endParaRPr lang="en-US"/>
        </a:p>
      </dgm:t>
    </dgm:pt>
    <dgm:pt modelId="{96AB9BEF-BDE4-4503-BA98-0BA058B13444}" type="pres">
      <dgm:prSet presAssocID="{CAE8E1B1-B064-4DC1-A1E6-16997CC49DF7}" presName="Name0" presStyleCnt="0">
        <dgm:presLayoutVars>
          <dgm:dir/>
          <dgm:resizeHandles val="exact"/>
        </dgm:presLayoutVars>
      </dgm:prSet>
      <dgm:spPr/>
    </dgm:pt>
    <dgm:pt modelId="{37F415CA-F13D-4CF7-8EE1-1F488639589A}" type="pres">
      <dgm:prSet presAssocID="{94430708-65E6-4EB2-98CF-E606BE55F214}" presName="composite" presStyleCnt="0"/>
      <dgm:spPr/>
    </dgm:pt>
    <dgm:pt modelId="{3F6D88F2-265F-43A0-A728-CF746CBAEE3A}" type="pres">
      <dgm:prSet presAssocID="{94430708-65E6-4EB2-98CF-E606BE55F214}" presName="rect1" presStyleLbl="trAlignAcc1" presStyleIdx="0" presStyleCnt="5">
        <dgm:presLayoutVars>
          <dgm:bulletEnabled val="1"/>
        </dgm:presLayoutVars>
      </dgm:prSet>
      <dgm:spPr/>
    </dgm:pt>
    <dgm:pt modelId="{CC13012F-6B86-4F6B-B4ED-3746045E5A8C}" type="pres">
      <dgm:prSet presAssocID="{94430708-65E6-4EB2-98CF-E606BE55F214}" presName="rect2" presStyleLbl="fgImgPlace1" presStyleIdx="0" presStyleCnt="5"/>
      <dgm:spPr>
        <a:blipFill rotWithShape="1">
          <a:blip xmlns:r="http://schemas.openxmlformats.org/officeDocument/2006/relationships" r:embed="rId1"/>
          <a:srcRect/>
          <a:stretch>
            <a:fillRect l="-16000" r="-16000"/>
          </a:stretch>
        </a:blipFill>
      </dgm:spPr>
    </dgm:pt>
    <dgm:pt modelId="{ABF6C4CA-5F89-4F49-A800-6D9CD59911FF}" type="pres">
      <dgm:prSet presAssocID="{2EC7D8E2-DA80-4D4E-B427-E5AE4B1F49B5}" presName="sibTrans" presStyleCnt="0"/>
      <dgm:spPr/>
    </dgm:pt>
    <dgm:pt modelId="{17072465-F3CB-4D24-800E-AACD288990EE}" type="pres">
      <dgm:prSet presAssocID="{BA5A1914-89AA-4972-899F-20F1F6D6C3F3}" presName="composite" presStyleCnt="0"/>
      <dgm:spPr/>
    </dgm:pt>
    <dgm:pt modelId="{2A8A5DB1-0D5B-4927-B5E9-14A5742236F0}" type="pres">
      <dgm:prSet presAssocID="{BA5A1914-89AA-4972-899F-20F1F6D6C3F3}" presName="rect1" presStyleLbl="trAlignAcc1" presStyleIdx="1" presStyleCnt="5">
        <dgm:presLayoutVars>
          <dgm:bulletEnabled val="1"/>
        </dgm:presLayoutVars>
      </dgm:prSet>
      <dgm:spPr/>
    </dgm:pt>
    <dgm:pt modelId="{1C650AD5-E6A9-4ECA-AEE6-E53F1B9B0DB6}" type="pres">
      <dgm:prSet presAssocID="{BA5A1914-89AA-4972-899F-20F1F6D6C3F3}" presName="rect2" presStyleLbl="fgImgPlace1" presStyleIdx="1" presStyleCnt="5"/>
      <dgm:spPr>
        <a:blipFill rotWithShape="1">
          <a:blip xmlns:r="http://schemas.openxmlformats.org/officeDocument/2006/relationships" r:embed="rId2"/>
          <a:srcRect/>
          <a:stretch>
            <a:fillRect l="-51000" r="-51000"/>
          </a:stretch>
        </a:blipFill>
      </dgm:spPr>
    </dgm:pt>
    <dgm:pt modelId="{86985221-3418-4054-B56A-375EEC6A72F6}" type="pres">
      <dgm:prSet presAssocID="{1EB12C7B-F1BA-44CA-9195-E27712594F40}" presName="sibTrans" presStyleCnt="0"/>
      <dgm:spPr/>
    </dgm:pt>
    <dgm:pt modelId="{4A21B5CD-3FCF-4744-BEC7-B3235A5CA0BD}" type="pres">
      <dgm:prSet presAssocID="{F1EFF5E2-4C47-4119-8BCB-3F2B2461FAF1}" presName="composite" presStyleCnt="0"/>
      <dgm:spPr/>
    </dgm:pt>
    <dgm:pt modelId="{BD9CFE33-0E67-4DE8-BDF0-21E625FCBE84}" type="pres">
      <dgm:prSet presAssocID="{F1EFF5E2-4C47-4119-8BCB-3F2B2461FAF1}" presName="rect1" presStyleLbl="trAlignAcc1" presStyleIdx="2" presStyleCnt="5">
        <dgm:presLayoutVars>
          <dgm:bulletEnabled val="1"/>
        </dgm:presLayoutVars>
      </dgm:prSet>
      <dgm:spPr/>
    </dgm:pt>
    <dgm:pt modelId="{8EE11238-35DC-493A-A94B-5FCEF720E266}" type="pres">
      <dgm:prSet presAssocID="{F1EFF5E2-4C47-4119-8BCB-3F2B2461FAF1}" presName="rect2" presStyleLbl="fgImgPlace1" presStyleIdx="2" presStyleCnt="5"/>
      <dgm:spPr>
        <a:blipFill rotWithShape="1">
          <a:blip xmlns:r="http://schemas.openxmlformats.org/officeDocument/2006/relationships" r:embed="rId3"/>
          <a:srcRect/>
          <a:stretch>
            <a:fillRect l="-25000" r="-25000"/>
          </a:stretch>
        </a:blipFill>
      </dgm:spPr>
    </dgm:pt>
    <dgm:pt modelId="{9DEBB66F-1F87-4CF7-BB95-0BA9B7CD564B}" type="pres">
      <dgm:prSet presAssocID="{307F7C19-28A0-4ADF-80A3-23F40A5CE03D}" presName="sibTrans" presStyleCnt="0"/>
      <dgm:spPr/>
    </dgm:pt>
    <dgm:pt modelId="{02941D8E-243F-4A93-8191-FD76684CF895}" type="pres">
      <dgm:prSet presAssocID="{2D031AF4-72E5-4474-A2DD-F405F15B9080}" presName="composite" presStyleCnt="0"/>
      <dgm:spPr/>
    </dgm:pt>
    <dgm:pt modelId="{426CB4D1-2712-4C3A-8B97-DF4259067E46}" type="pres">
      <dgm:prSet presAssocID="{2D031AF4-72E5-4474-A2DD-F405F15B9080}" presName="rect1" presStyleLbl="trAlignAcc1" presStyleIdx="3" presStyleCnt="5">
        <dgm:presLayoutVars>
          <dgm:bulletEnabled val="1"/>
        </dgm:presLayoutVars>
      </dgm:prSet>
      <dgm:spPr/>
    </dgm:pt>
    <dgm:pt modelId="{8DD9568D-FFDD-4BC4-B929-D17F99D460E5}" type="pres">
      <dgm:prSet presAssocID="{2D031AF4-72E5-4474-A2DD-F405F15B9080}" presName="rect2" presStyleLbl="fgImgPlace1" presStyleIdx="3" presStyleCnt="5"/>
      <dgm:spPr>
        <a:blipFill rotWithShape="1">
          <a:blip xmlns:r="http://schemas.openxmlformats.org/officeDocument/2006/relationships" r:embed="rId4"/>
          <a:srcRect/>
          <a:stretch>
            <a:fillRect l="-25000" r="-25000"/>
          </a:stretch>
        </a:blipFill>
      </dgm:spPr>
    </dgm:pt>
    <dgm:pt modelId="{57D36924-E9D6-4BA1-AE1F-B38EBD97B58B}" type="pres">
      <dgm:prSet presAssocID="{E2EC43C5-47D2-40F8-B644-CCFC76406F03}" presName="sibTrans" presStyleCnt="0"/>
      <dgm:spPr/>
    </dgm:pt>
    <dgm:pt modelId="{C1A14F29-BB9F-4A9C-893F-99F971D761F4}" type="pres">
      <dgm:prSet presAssocID="{99EF71E0-00C7-436C-A14F-47963447606B}" presName="composite" presStyleCnt="0"/>
      <dgm:spPr/>
    </dgm:pt>
    <dgm:pt modelId="{4A80F040-71D1-4CCE-B234-C3351273BFDC}" type="pres">
      <dgm:prSet presAssocID="{99EF71E0-00C7-436C-A14F-47963447606B}" presName="rect1" presStyleLbl="trAlignAcc1" presStyleIdx="4" presStyleCnt="5">
        <dgm:presLayoutVars>
          <dgm:bulletEnabled val="1"/>
        </dgm:presLayoutVars>
      </dgm:prSet>
      <dgm:spPr/>
    </dgm:pt>
    <dgm:pt modelId="{AAB32B5B-D021-432D-8394-D75553674F2C}" type="pres">
      <dgm:prSet presAssocID="{99EF71E0-00C7-436C-A14F-47963447606B}" presName="rect2" presStyleLbl="fgImgPlace1" presStyleIdx="4" presStyleCnt="5"/>
      <dgm:spPr>
        <a:blipFill rotWithShape="1">
          <a:blip xmlns:r="http://schemas.openxmlformats.org/officeDocument/2006/relationships" r:embed="rId5"/>
          <a:srcRect/>
          <a:stretch>
            <a:fillRect l="-71000" r="-71000"/>
          </a:stretch>
        </a:blipFill>
      </dgm:spPr>
    </dgm:pt>
  </dgm:ptLst>
  <dgm:cxnLst>
    <dgm:cxn modelId="{04D6DC0F-1A05-4F43-AE99-32CF90A8CDB5}" type="presOf" srcId="{2D031AF4-72E5-4474-A2DD-F405F15B9080}" destId="{426CB4D1-2712-4C3A-8B97-DF4259067E46}" srcOrd="0" destOrd="0" presId="urn:microsoft.com/office/officeart/2008/layout/PictureStrips"/>
    <dgm:cxn modelId="{CAA8E21F-8EE7-44EA-B73B-12C97A7C437A}" srcId="{CAE8E1B1-B064-4DC1-A1E6-16997CC49DF7}" destId="{BA5A1914-89AA-4972-899F-20F1F6D6C3F3}" srcOrd="1" destOrd="0" parTransId="{D46B6B5A-C4DC-47FC-ACA5-F37170CE2E8A}" sibTransId="{1EB12C7B-F1BA-44CA-9195-E27712594F40}"/>
    <dgm:cxn modelId="{B0370E20-DF7C-42C5-A0DF-DE20B09762F3}" type="presOf" srcId="{99EF71E0-00C7-436C-A14F-47963447606B}" destId="{4A80F040-71D1-4CCE-B234-C3351273BFDC}" srcOrd="0" destOrd="0" presId="urn:microsoft.com/office/officeart/2008/layout/PictureStrips"/>
    <dgm:cxn modelId="{B222995C-B87C-4048-9525-08AC12FF9592}" srcId="{2D031AF4-72E5-4474-A2DD-F405F15B9080}" destId="{B7138A07-A108-4DC5-AC8F-3A66233D13A7}" srcOrd="0" destOrd="0" parTransId="{E96E6541-5AC5-46CC-A973-22ADBB54CD3F}" sibTransId="{63F52651-EBE9-4974-AE51-9A618186B07B}"/>
    <dgm:cxn modelId="{028CC446-E5C7-48F7-8F0B-025E090A9F05}" type="presOf" srcId="{94430708-65E6-4EB2-98CF-E606BE55F214}" destId="{3F6D88F2-265F-43A0-A728-CF746CBAEE3A}" srcOrd="0" destOrd="0" presId="urn:microsoft.com/office/officeart/2008/layout/PictureStrips"/>
    <dgm:cxn modelId="{85392255-47B4-4C83-B60E-67C4435B9267}" type="presOf" srcId="{53FCE222-5823-490B-A7ED-D8FB4712E7D0}" destId="{3F6D88F2-265F-43A0-A728-CF746CBAEE3A}" srcOrd="0" destOrd="1" presId="urn:microsoft.com/office/officeart/2008/layout/PictureStrips"/>
    <dgm:cxn modelId="{C6472686-DCFE-4F3E-8486-15DCDB2D3DBD}" type="presOf" srcId="{5B281452-28F6-45D4-8412-81559DD59199}" destId="{2A8A5DB1-0D5B-4927-B5E9-14A5742236F0}" srcOrd="0" destOrd="1" presId="urn:microsoft.com/office/officeart/2008/layout/PictureStrips"/>
    <dgm:cxn modelId="{AA6B6C94-2194-4273-B36E-5745F02ADE6C}" type="presOf" srcId="{CDC9002C-C958-49C6-809E-294ABA597BEC}" destId="{BD9CFE33-0E67-4DE8-BDF0-21E625FCBE84}" srcOrd="0" destOrd="1" presId="urn:microsoft.com/office/officeart/2008/layout/PictureStrips"/>
    <dgm:cxn modelId="{D6F20C9A-F38A-4C18-A557-D01D9022F8EF}" srcId="{94430708-65E6-4EB2-98CF-E606BE55F214}" destId="{53FCE222-5823-490B-A7ED-D8FB4712E7D0}" srcOrd="0" destOrd="0" parTransId="{5F56BE10-7A2F-41DA-A517-4E9932F7078B}" sibTransId="{3C103DC5-A03F-4531-AFA5-5A622D63E242}"/>
    <dgm:cxn modelId="{DB1B4EA6-ED3F-40D7-A299-77601A79DE9E}" srcId="{BA5A1914-89AA-4972-899F-20F1F6D6C3F3}" destId="{5B281452-28F6-45D4-8412-81559DD59199}" srcOrd="0" destOrd="0" parTransId="{52152751-D1A6-422B-9099-1F87D567BC3B}" sibTransId="{9FD6C871-5A2D-4448-809A-F7EECEC68296}"/>
    <dgm:cxn modelId="{5BC725A7-B315-4897-A2B0-EDC0DB6E4974}" type="presOf" srcId="{F1EFF5E2-4C47-4119-8BCB-3F2B2461FAF1}" destId="{BD9CFE33-0E67-4DE8-BDF0-21E625FCBE84}" srcOrd="0" destOrd="0" presId="urn:microsoft.com/office/officeart/2008/layout/PictureStrips"/>
    <dgm:cxn modelId="{4F9F7DAC-DA00-4B03-9B06-A4011EE3F094}" srcId="{CAE8E1B1-B064-4DC1-A1E6-16997CC49DF7}" destId="{94430708-65E6-4EB2-98CF-E606BE55F214}" srcOrd="0" destOrd="0" parTransId="{8EFF09C0-FCFF-4AD8-BF50-6FF59CD01764}" sibTransId="{2EC7D8E2-DA80-4D4E-B427-E5AE4B1F49B5}"/>
    <dgm:cxn modelId="{F7A853B8-B185-488A-81AD-D65450BA744B}" srcId="{CAE8E1B1-B064-4DC1-A1E6-16997CC49DF7}" destId="{F1EFF5E2-4C47-4119-8BCB-3F2B2461FAF1}" srcOrd="2" destOrd="0" parTransId="{58C8B342-5EF8-4B16-B97B-135220699A2C}" sibTransId="{307F7C19-28A0-4ADF-80A3-23F40A5CE03D}"/>
    <dgm:cxn modelId="{3D9F0EC1-DA27-48BB-ABF2-652114E102F4}" srcId="{CAE8E1B1-B064-4DC1-A1E6-16997CC49DF7}" destId="{2D031AF4-72E5-4474-A2DD-F405F15B9080}" srcOrd="3" destOrd="0" parTransId="{6BFE5A83-A93F-4EF4-B2BE-8D9C0C990CFC}" sibTransId="{E2EC43C5-47D2-40F8-B644-CCFC76406F03}"/>
    <dgm:cxn modelId="{8E4225C6-F215-4984-B958-D4AA4C4E6E0D}" srcId="{F1EFF5E2-4C47-4119-8BCB-3F2B2461FAF1}" destId="{CDC9002C-C958-49C6-809E-294ABA597BEC}" srcOrd="0" destOrd="0" parTransId="{8839E8A3-3FC0-4E98-BA53-F54700897FBF}" sibTransId="{F4252871-841F-408E-95C0-F0A7C1FE1B26}"/>
    <dgm:cxn modelId="{F177B2C7-3386-41E6-942B-EB810F5A9C37}" type="presOf" srcId="{B7138A07-A108-4DC5-AC8F-3A66233D13A7}" destId="{426CB4D1-2712-4C3A-8B97-DF4259067E46}" srcOrd="0" destOrd="1" presId="urn:microsoft.com/office/officeart/2008/layout/PictureStrips"/>
    <dgm:cxn modelId="{D14034CD-BF93-4D02-A959-1A08C1144539}" srcId="{99EF71E0-00C7-436C-A14F-47963447606B}" destId="{F4BE46F0-7835-4AC7-9AA9-CC7B95D4418D}" srcOrd="0" destOrd="0" parTransId="{4E6C2F47-9C27-4A74-8421-BC06013AC6CF}" sibTransId="{D75FC25E-6A60-45B0-9CBF-15AB74A36034}"/>
    <dgm:cxn modelId="{3C1B64E0-E865-4F1F-9665-2C62D438F0E1}" srcId="{CAE8E1B1-B064-4DC1-A1E6-16997CC49DF7}" destId="{99EF71E0-00C7-436C-A14F-47963447606B}" srcOrd="4" destOrd="0" parTransId="{1F2B9828-45B8-4461-A10C-4D238088383E}" sibTransId="{34E0E436-149D-4B19-8519-203AC4ADD339}"/>
    <dgm:cxn modelId="{6B6DD6EA-94B8-4B79-B488-A7A0DAD6210C}" type="presOf" srcId="{BA5A1914-89AA-4972-899F-20F1F6D6C3F3}" destId="{2A8A5DB1-0D5B-4927-B5E9-14A5742236F0}" srcOrd="0" destOrd="0" presId="urn:microsoft.com/office/officeart/2008/layout/PictureStrips"/>
    <dgm:cxn modelId="{0A4B31F0-9CC2-469F-BE46-E355ED024BF9}" type="presOf" srcId="{CAE8E1B1-B064-4DC1-A1E6-16997CC49DF7}" destId="{96AB9BEF-BDE4-4503-BA98-0BA058B13444}" srcOrd="0" destOrd="0" presId="urn:microsoft.com/office/officeart/2008/layout/PictureStrips"/>
    <dgm:cxn modelId="{337D2DFB-8BD2-4672-B85F-90BF0B633653}" type="presOf" srcId="{F4BE46F0-7835-4AC7-9AA9-CC7B95D4418D}" destId="{4A80F040-71D1-4CCE-B234-C3351273BFDC}" srcOrd="0" destOrd="1" presId="urn:microsoft.com/office/officeart/2008/layout/PictureStrips"/>
    <dgm:cxn modelId="{87073864-1701-43B8-91C7-1E74C72D0AE6}" type="presParOf" srcId="{96AB9BEF-BDE4-4503-BA98-0BA058B13444}" destId="{37F415CA-F13D-4CF7-8EE1-1F488639589A}" srcOrd="0" destOrd="0" presId="urn:microsoft.com/office/officeart/2008/layout/PictureStrips"/>
    <dgm:cxn modelId="{BF399BE6-30CE-4D15-AB94-52761D83E3EE}" type="presParOf" srcId="{37F415CA-F13D-4CF7-8EE1-1F488639589A}" destId="{3F6D88F2-265F-43A0-A728-CF746CBAEE3A}" srcOrd="0" destOrd="0" presId="urn:microsoft.com/office/officeart/2008/layout/PictureStrips"/>
    <dgm:cxn modelId="{65EADC94-C193-4C8E-A9F8-3F0EF40BFFD8}" type="presParOf" srcId="{37F415CA-F13D-4CF7-8EE1-1F488639589A}" destId="{CC13012F-6B86-4F6B-B4ED-3746045E5A8C}" srcOrd="1" destOrd="0" presId="urn:microsoft.com/office/officeart/2008/layout/PictureStrips"/>
    <dgm:cxn modelId="{74074462-FA4F-4E9D-8F29-9096255424A3}" type="presParOf" srcId="{96AB9BEF-BDE4-4503-BA98-0BA058B13444}" destId="{ABF6C4CA-5F89-4F49-A800-6D9CD59911FF}" srcOrd="1" destOrd="0" presId="urn:microsoft.com/office/officeart/2008/layout/PictureStrips"/>
    <dgm:cxn modelId="{F9D591E2-EF47-4D8F-9B90-D99DF4F9DAF7}" type="presParOf" srcId="{96AB9BEF-BDE4-4503-BA98-0BA058B13444}" destId="{17072465-F3CB-4D24-800E-AACD288990EE}" srcOrd="2" destOrd="0" presId="urn:microsoft.com/office/officeart/2008/layout/PictureStrips"/>
    <dgm:cxn modelId="{30443348-EC7B-42F3-B4F3-7B976E59865B}" type="presParOf" srcId="{17072465-F3CB-4D24-800E-AACD288990EE}" destId="{2A8A5DB1-0D5B-4927-B5E9-14A5742236F0}" srcOrd="0" destOrd="0" presId="urn:microsoft.com/office/officeart/2008/layout/PictureStrips"/>
    <dgm:cxn modelId="{93548964-0DDC-4515-864B-63BD017FB633}" type="presParOf" srcId="{17072465-F3CB-4D24-800E-AACD288990EE}" destId="{1C650AD5-E6A9-4ECA-AEE6-E53F1B9B0DB6}" srcOrd="1" destOrd="0" presId="urn:microsoft.com/office/officeart/2008/layout/PictureStrips"/>
    <dgm:cxn modelId="{D3259124-31F2-44E5-843B-CB272C3F440B}" type="presParOf" srcId="{96AB9BEF-BDE4-4503-BA98-0BA058B13444}" destId="{86985221-3418-4054-B56A-375EEC6A72F6}" srcOrd="3" destOrd="0" presId="urn:microsoft.com/office/officeart/2008/layout/PictureStrips"/>
    <dgm:cxn modelId="{44A56578-AA86-4C6F-BA20-E462B222D858}" type="presParOf" srcId="{96AB9BEF-BDE4-4503-BA98-0BA058B13444}" destId="{4A21B5CD-3FCF-4744-BEC7-B3235A5CA0BD}" srcOrd="4" destOrd="0" presId="urn:microsoft.com/office/officeart/2008/layout/PictureStrips"/>
    <dgm:cxn modelId="{CBB0C12C-94E3-4EA8-A71F-13EBDB42BBB7}" type="presParOf" srcId="{4A21B5CD-3FCF-4744-BEC7-B3235A5CA0BD}" destId="{BD9CFE33-0E67-4DE8-BDF0-21E625FCBE84}" srcOrd="0" destOrd="0" presId="urn:microsoft.com/office/officeart/2008/layout/PictureStrips"/>
    <dgm:cxn modelId="{A4830E60-F33E-4FAB-A11E-E5FA2D72DE04}" type="presParOf" srcId="{4A21B5CD-3FCF-4744-BEC7-B3235A5CA0BD}" destId="{8EE11238-35DC-493A-A94B-5FCEF720E266}" srcOrd="1" destOrd="0" presId="urn:microsoft.com/office/officeart/2008/layout/PictureStrips"/>
    <dgm:cxn modelId="{F8C7BC81-00DC-4186-B8D3-3EBD944620FC}" type="presParOf" srcId="{96AB9BEF-BDE4-4503-BA98-0BA058B13444}" destId="{9DEBB66F-1F87-4CF7-BB95-0BA9B7CD564B}" srcOrd="5" destOrd="0" presId="urn:microsoft.com/office/officeart/2008/layout/PictureStrips"/>
    <dgm:cxn modelId="{9D0055CF-6237-43F5-ADF6-5BFB78C38BD4}" type="presParOf" srcId="{96AB9BEF-BDE4-4503-BA98-0BA058B13444}" destId="{02941D8E-243F-4A93-8191-FD76684CF895}" srcOrd="6" destOrd="0" presId="urn:microsoft.com/office/officeart/2008/layout/PictureStrips"/>
    <dgm:cxn modelId="{629D8CBF-1C22-446B-99A0-B7DE4EAFF07E}" type="presParOf" srcId="{02941D8E-243F-4A93-8191-FD76684CF895}" destId="{426CB4D1-2712-4C3A-8B97-DF4259067E46}" srcOrd="0" destOrd="0" presId="urn:microsoft.com/office/officeart/2008/layout/PictureStrips"/>
    <dgm:cxn modelId="{063425A3-76C2-4A12-9464-F0BBD9AC14AB}" type="presParOf" srcId="{02941D8E-243F-4A93-8191-FD76684CF895}" destId="{8DD9568D-FFDD-4BC4-B929-D17F99D460E5}" srcOrd="1" destOrd="0" presId="urn:microsoft.com/office/officeart/2008/layout/PictureStrips"/>
    <dgm:cxn modelId="{AC8DD199-AE43-49C8-95D9-8258875718BB}" type="presParOf" srcId="{96AB9BEF-BDE4-4503-BA98-0BA058B13444}" destId="{57D36924-E9D6-4BA1-AE1F-B38EBD97B58B}" srcOrd="7" destOrd="0" presId="urn:microsoft.com/office/officeart/2008/layout/PictureStrips"/>
    <dgm:cxn modelId="{3B629705-3C76-4479-978D-C0D4AA4C38CC}" type="presParOf" srcId="{96AB9BEF-BDE4-4503-BA98-0BA058B13444}" destId="{C1A14F29-BB9F-4A9C-893F-99F971D761F4}" srcOrd="8" destOrd="0" presId="urn:microsoft.com/office/officeart/2008/layout/PictureStrips"/>
    <dgm:cxn modelId="{E630492B-401D-4F39-85B9-EF3FF2E47609}" type="presParOf" srcId="{C1A14F29-BB9F-4A9C-893F-99F971D761F4}" destId="{4A80F040-71D1-4CCE-B234-C3351273BFDC}" srcOrd="0" destOrd="0" presId="urn:microsoft.com/office/officeart/2008/layout/PictureStrips"/>
    <dgm:cxn modelId="{83077FD9-45B0-4600-B4B5-5DBCF9FDC52E}" type="presParOf" srcId="{C1A14F29-BB9F-4A9C-893F-99F971D761F4}" destId="{AAB32B5B-D021-432D-8394-D75553674F2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0B7996-13F2-485F-A492-7E1F5E94AAA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7B91E6E-B5BA-4F3D-A4F3-0D853A15F453}">
      <dgm:prSet/>
      <dgm:spPr/>
      <dgm:t>
        <a:bodyPr/>
        <a:lstStyle/>
        <a:p>
          <a:pPr>
            <a:lnSpc>
              <a:spcPct val="100000"/>
            </a:lnSpc>
          </a:pPr>
          <a:r>
            <a:rPr lang="en-US"/>
            <a:t>Required by regulations</a:t>
          </a:r>
        </a:p>
      </dgm:t>
    </dgm:pt>
    <dgm:pt modelId="{9B0F6F56-5D03-4846-8DDD-41975714D1A6}" type="parTrans" cxnId="{982591CF-89BD-44D1-A98A-F83AB5E71B70}">
      <dgm:prSet/>
      <dgm:spPr/>
      <dgm:t>
        <a:bodyPr/>
        <a:lstStyle/>
        <a:p>
          <a:endParaRPr lang="en-US"/>
        </a:p>
      </dgm:t>
    </dgm:pt>
    <dgm:pt modelId="{69A43DBD-E590-4ED5-8B62-23E96D163219}" type="sibTrans" cxnId="{982591CF-89BD-44D1-A98A-F83AB5E71B70}">
      <dgm:prSet/>
      <dgm:spPr/>
      <dgm:t>
        <a:bodyPr/>
        <a:lstStyle/>
        <a:p>
          <a:endParaRPr lang="en-US"/>
        </a:p>
      </dgm:t>
    </dgm:pt>
    <dgm:pt modelId="{210A55BA-8BB6-46DE-AC30-64ECDDDDFAC3}">
      <dgm:prSet/>
      <dgm:spPr/>
      <dgm:t>
        <a:bodyPr/>
        <a:lstStyle/>
        <a:p>
          <a:pPr>
            <a:lnSpc>
              <a:spcPct val="100000"/>
            </a:lnSpc>
          </a:pPr>
          <a:r>
            <a:rPr lang="en-US"/>
            <a:t>Demonstrate meal pattern requirements are met</a:t>
          </a:r>
        </a:p>
      </dgm:t>
    </dgm:pt>
    <dgm:pt modelId="{077255CC-951D-4E7A-BA23-03E810FB99E1}" type="parTrans" cxnId="{36539B88-C257-4720-8615-A5F21E29C0BC}">
      <dgm:prSet/>
      <dgm:spPr/>
      <dgm:t>
        <a:bodyPr/>
        <a:lstStyle/>
        <a:p>
          <a:endParaRPr lang="en-US"/>
        </a:p>
      </dgm:t>
    </dgm:pt>
    <dgm:pt modelId="{5F252D73-A1B9-441E-90F6-DE24C34F7298}" type="sibTrans" cxnId="{36539B88-C257-4720-8615-A5F21E29C0BC}">
      <dgm:prSet/>
      <dgm:spPr/>
      <dgm:t>
        <a:bodyPr/>
        <a:lstStyle/>
        <a:p>
          <a:endParaRPr lang="en-US"/>
        </a:p>
      </dgm:t>
    </dgm:pt>
    <dgm:pt modelId="{1F7DE815-8079-4F53-821D-671BD8800988}">
      <dgm:prSet/>
      <dgm:spPr/>
      <dgm:t>
        <a:bodyPr/>
        <a:lstStyle/>
        <a:p>
          <a:pPr>
            <a:lnSpc>
              <a:spcPct val="100000"/>
            </a:lnSpc>
          </a:pPr>
          <a:r>
            <a:rPr lang="en-US"/>
            <a:t>Show crediting information per serving</a:t>
          </a:r>
        </a:p>
      </dgm:t>
    </dgm:pt>
    <dgm:pt modelId="{937C8536-9032-4307-9D7D-7C8E17535F4A}" type="parTrans" cxnId="{10102F4E-CE72-4ED6-8AF3-16E05A9DB60E}">
      <dgm:prSet/>
      <dgm:spPr/>
      <dgm:t>
        <a:bodyPr/>
        <a:lstStyle/>
        <a:p>
          <a:endParaRPr lang="en-US"/>
        </a:p>
      </dgm:t>
    </dgm:pt>
    <dgm:pt modelId="{2C78A54F-64F6-493E-8AA9-D58007FFDF5C}" type="sibTrans" cxnId="{10102F4E-CE72-4ED6-8AF3-16E05A9DB60E}">
      <dgm:prSet/>
      <dgm:spPr/>
      <dgm:t>
        <a:bodyPr/>
        <a:lstStyle/>
        <a:p>
          <a:endParaRPr lang="en-US"/>
        </a:p>
      </dgm:t>
    </dgm:pt>
    <dgm:pt modelId="{580BEF68-4836-4889-A3CD-31078B2442BC}" type="pres">
      <dgm:prSet presAssocID="{CF0B7996-13F2-485F-A492-7E1F5E94AAAF}" presName="root" presStyleCnt="0">
        <dgm:presLayoutVars>
          <dgm:dir/>
          <dgm:resizeHandles val="exact"/>
        </dgm:presLayoutVars>
      </dgm:prSet>
      <dgm:spPr/>
    </dgm:pt>
    <dgm:pt modelId="{9D38D56E-28BB-4ED1-BFB7-990BB4F4F3C2}" type="pres">
      <dgm:prSet presAssocID="{97B91E6E-B5BA-4F3D-A4F3-0D853A15F453}" presName="compNode" presStyleCnt="0"/>
      <dgm:spPr/>
    </dgm:pt>
    <dgm:pt modelId="{7FA353D6-9A21-4AE6-A02F-3198003FF39C}" type="pres">
      <dgm:prSet presAssocID="{97B91E6E-B5BA-4F3D-A4F3-0D853A15F453}" presName="bgRect" presStyleLbl="bgShp" presStyleIdx="0" presStyleCnt="3"/>
      <dgm:spPr/>
    </dgm:pt>
    <dgm:pt modelId="{F1D724A4-ADE4-46CB-A87F-5C99BB93E36C}" type="pres">
      <dgm:prSet presAssocID="{97B91E6E-B5BA-4F3D-A4F3-0D853A15F45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vel"/>
        </a:ext>
      </dgm:extLst>
    </dgm:pt>
    <dgm:pt modelId="{F9C0E756-050B-4C9F-A143-31A306767EDA}" type="pres">
      <dgm:prSet presAssocID="{97B91E6E-B5BA-4F3D-A4F3-0D853A15F453}" presName="spaceRect" presStyleCnt="0"/>
      <dgm:spPr/>
    </dgm:pt>
    <dgm:pt modelId="{AB62669C-B6F7-4B66-9376-04208CA576AC}" type="pres">
      <dgm:prSet presAssocID="{97B91E6E-B5BA-4F3D-A4F3-0D853A15F453}" presName="parTx" presStyleLbl="revTx" presStyleIdx="0" presStyleCnt="3">
        <dgm:presLayoutVars>
          <dgm:chMax val="0"/>
          <dgm:chPref val="0"/>
        </dgm:presLayoutVars>
      </dgm:prSet>
      <dgm:spPr/>
    </dgm:pt>
    <dgm:pt modelId="{2E695721-81D2-46DD-A725-3CFD6E93EC24}" type="pres">
      <dgm:prSet presAssocID="{69A43DBD-E590-4ED5-8B62-23E96D163219}" presName="sibTrans" presStyleCnt="0"/>
      <dgm:spPr/>
    </dgm:pt>
    <dgm:pt modelId="{DE61601F-F25C-4398-8282-453CC35EEED8}" type="pres">
      <dgm:prSet presAssocID="{210A55BA-8BB6-46DE-AC30-64ECDDDDFAC3}" presName="compNode" presStyleCnt="0"/>
      <dgm:spPr/>
    </dgm:pt>
    <dgm:pt modelId="{3AAFF29E-FA17-47F6-8A35-839C6903A6EB}" type="pres">
      <dgm:prSet presAssocID="{210A55BA-8BB6-46DE-AC30-64ECDDDDFAC3}" presName="bgRect" presStyleLbl="bgShp" presStyleIdx="1" presStyleCnt="3"/>
      <dgm:spPr/>
    </dgm:pt>
    <dgm:pt modelId="{4B28C969-F422-4D3A-9B0A-2EC35CFDDC37}" type="pres">
      <dgm:prSet presAssocID="{210A55BA-8BB6-46DE-AC30-64ECDDDDFAC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ork and knife"/>
        </a:ext>
      </dgm:extLst>
    </dgm:pt>
    <dgm:pt modelId="{85B482C4-1DA5-4B56-97B9-FE5C49AA0146}" type="pres">
      <dgm:prSet presAssocID="{210A55BA-8BB6-46DE-AC30-64ECDDDDFAC3}" presName="spaceRect" presStyleCnt="0"/>
      <dgm:spPr/>
    </dgm:pt>
    <dgm:pt modelId="{3CEBEE5A-E71D-4E23-96CE-9464EE419520}" type="pres">
      <dgm:prSet presAssocID="{210A55BA-8BB6-46DE-AC30-64ECDDDDFAC3}" presName="parTx" presStyleLbl="revTx" presStyleIdx="1" presStyleCnt="3">
        <dgm:presLayoutVars>
          <dgm:chMax val="0"/>
          <dgm:chPref val="0"/>
        </dgm:presLayoutVars>
      </dgm:prSet>
      <dgm:spPr/>
    </dgm:pt>
    <dgm:pt modelId="{32671C74-EC4A-4E58-8E88-67BDCCF5F7F5}" type="pres">
      <dgm:prSet presAssocID="{5F252D73-A1B9-441E-90F6-DE24C34F7298}" presName="sibTrans" presStyleCnt="0"/>
      <dgm:spPr/>
    </dgm:pt>
    <dgm:pt modelId="{E8200F1B-A394-4718-BEED-BD4376D61129}" type="pres">
      <dgm:prSet presAssocID="{1F7DE815-8079-4F53-821D-671BD8800988}" presName="compNode" presStyleCnt="0"/>
      <dgm:spPr/>
    </dgm:pt>
    <dgm:pt modelId="{C438E0BB-50FC-45A6-9222-BA26756C6DC7}" type="pres">
      <dgm:prSet presAssocID="{1F7DE815-8079-4F53-821D-671BD8800988}" presName="bgRect" presStyleLbl="bgShp" presStyleIdx="2" presStyleCnt="3"/>
      <dgm:spPr/>
    </dgm:pt>
    <dgm:pt modelId="{F2D57DE4-3038-4BE3-88E5-A29127DCD096}" type="pres">
      <dgm:prSet presAssocID="{1F7DE815-8079-4F53-821D-671BD88009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redit card"/>
        </a:ext>
      </dgm:extLst>
    </dgm:pt>
    <dgm:pt modelId="{9DEFE2E8-E984-4DF0-9A60-F60D7E998CAF}" type="pres">
      <dgm:prSet presAssocID="{1F7DE815-8079-4F53-821D-671BD8800988}" presName="spaceRect" presStyleCnt="0"/>
      <dgm:spPr/>
    </dgm:pt>
    <dgm:pt modelId="{B4246C3D-E5A8-4FCF-A395-AFEB4A361962}" type="pres">
      <dgm:prSet presAssocID="{1F7DE815-8079-4F53-821D-671BD8800988}" presName="parTx" presStyleLbl="revTx" presStyleIdx="2" presStyleCnt="3">
        <dgm:presLayoutVars>
          <dgm:chMax val="0"/>
          <dgm:chPref val="0"/>
        </dgm:presLayoutVars>
      </dgm:prSet>
      <dgm:spPr/>
    </dgm:pt>
  </dgm:ptLst>
  <dgm:cxnLst>
    <dgm:cxn modelId="{5663F412-E6BC-4D8B-83F7-76F33246724A}" type="presOf" srcId="{1F7DE815-8079-4F53-821D-671BD8800988}" destId="{B4246C3D-E5A8-4FCF-A395-AFEB4A361962}" srcOrd="0" destOrd="0" presId="urn:microsoft.com/office/officeart/2018/2/layout/IconVerticalSolidList"/>
    <dgm:cxn modelId="{6BD53E1B-74AF-461D-AB67-716446CB4D22}" type="presOf" srcId="{97B91E6E-B5BA-4F3D-A4F3-0D853A15F453}" destId="{AB62669C-B6F7-4B66-9376-04208CA576AC}" srcOrd="0" destOrd="0" presId="urn:microsoft.com/office/officeart/2018/2/layout/IconVerticalSolidList"/>
    <dgm:cxn modelId="{0DE72466-E1DD-4D43-A466-3E6BB64CA4CC}" type="presOf" srcId="{CF0B7996-13F2-485F-A492-7E1F5E94AAAF}" destId="{580BEF68-4836-4889-A3CD-31078B2442BC}" srcOrd="0" destOrd="0" presId="urn:microsoft.com/office/officeart/2018/2/layout/IconVerticalSolidList"/>
    <dgm:cxn modelId="{10102F4E-CE72-4ED6-8AF3-16E05A9DB60E}" srcId="{CF0B7996-13F2-485F-A492-7E1F5E94AAAF}" destId="{1F7DE815-8079-4F53-821D-671BD8800988}" srcOrd="2" destOrd="0" parTransId="{937C8536-9032-4307-9D7D-7C8E17535F4A}" sibTransId="{2C78A54F-64F6-493E-8AA9-D58007FFDF5C}"/>
    <dgm:cxn modelId="{7276AE7E-1292-40FF-84C6-7E4B32009046}" type="presOf" srcId="{210A55BA-8BB6-46DE-AC30-64ECDDDDFAC3}" destId="{3CEBEE5A-E71D-4E23-96CE-9464EE419520}" srcOrd="0" destOrd="0" presId="urn:microsoft.com/office/officeart/2018/2/layout/IconVerticalSolidList"/>
    <dgm:cxn modelId="{36539B88-C257-4720-8615-A5F21E29C0BC}" srcId="{CF0B7996-13F2-485F-A492-7E1F5E94AAAF}" destId="{210A55BA-8BB6-46DE-AC30-64ECDDDDFAC3}" srcOrd="1" destOrd="0" parTransId="{077255CC-951D-4E7A-BA23-03E810FB99E1}" sibTransId="{5F252D73-A1B9-441E-90F6-DE24C34F7298}"/>
    <dgm:cxn modelId="{982591CF-89BD-44D1-A98A-F83AB5E71B70}" srcId="{CF0B7996-13F2-485F-A492-7E1F5E94AAAF}" destId="{97B91E6E-B5BA-4F3D-A4F3-0D853A15F453}" srcOrd="0" destOrd="0" parTransId="{9B0F6F56-5D03-4846-8DDD-41975714D1A6}" sibTransId="{69A43DBD-E590-4ED5-8B62-23E96D163219}"/>
    <dgm:cxn modelId="{B61400C6-EC10-4DC8-9926-07CE264CFF0F}" type="presParOf" srcId="{580BEF68-4836-4889-A3CD-31078B2442BC}" destId="{9D38D56E-28BB-4ED1-BFB7-990BB4F4F3C2}" srcOrd="0" destOrd="0" presId="urn:microsoft.com/office/officeart/2018/2/layout/IconVerticalSolidList"/>
    <dgm:cxn modelId="{BB3A9BB4-7E56-4333-87AF-EF85640331FD}" type="presParOf" srcId="{9D38D56E-28BB-4ED1-BFB7-990BB4F4F3C2}" destId="{7FA353D6-9A21-4AE6-A02F-3198003FF39C}" srcOrd="0" destOrd="0" presId="urn:microsoft.com/office/officeart/2018/2/layout/IconVerticalSolidList"/>
    <dgm:cxn modelId="{3506A5CA-47FE-4E45-89D9-00B5C3295D99}" type="presParOf" srcId="{9D38D56E-28BB-4ED1-BFB7-990BB4F4F3C2}" destId="{F1D724A4-ADE4-46CB-A87F-5C99BB93E36C}" srcOrd="1" destOrd="0" presId="urn:microsoft.com/office/officeart/2018/2/layout/IconVerticalSolidList"/>
    <dgm:cxn modelId="{78082270-0E7A-4BD9-B516-FD7F8E61EEEA}" type="presParOf" srcId="{9D38D56E-28BB-4ED1-BFB7-990BB4F4F3C2}" destId="{F9C0E756-050B-4C9F-A143-31A306767EDA}" srcOrd="2" destOrd="0" presId="urn:microsoft.com/office/officeart/2018/2/layout/IconVerticalSolidList"/>
    <dgm:cxn modelId="{8F324D12-97E1-4A2F-A4A8-E55B30D3F8AA}" type="presParOf" srcId="{9D38D56E-28BB-4ED1-BFB7-990BB4F4F3C2}" destId="{AB62669C-B6F7-4B66-9376-04208CA576AC}" srcOrd="3" destOrd="0" presId="urn:microsoft.com/office/officeart/2018/2/layout/IconVerticalSolidList"/>
    <dgm:cxn modelId="{5B400027-56F8-4214-B6B2-1B18081E6E32}" type="presParOf" srcId="{580BEF68-4836-4889-A3CD-31078B2442BC}" destId="{2E695721-81D2-46DD-A725-3CFD6E93EC24}" srcOrd="1" destOrd="0" presId="urn:microsoft.com/office/officeart/2018/2/layout/IconVerticalSolidList"/>
    <dgm:cxn modelId="{E23756E0-B8CD-403B-AC4C-2E2456A0D366}" type="presParOf" srcId="{580BEF68-4836-4889-A3CD-31078B2442BC}" destId="{DE61601F-F25C-4398-8282-453CC35EEED8}" srcOrd="2" destOrd="0" presId="urn:microsoft.com/office/officeart/2018/2/layout/IconVerticalSolidList"/>
    <dgm:cxn modelId="{84B5A733-977A-455C-BF81-7B366D580BA4}" type="presParOf" srcId="{DE61601F-F25C-4398-8282-453CC35EEED8}" destId="{3AAFF29E-FA17-47F6-8A35-839C6903A6EB}" srcOrd="0" destOrd="0" presId="urn:microsoft.com/office/officeart/2018/2/layout/IconVerticalSolidList"/>
    <dgm:cxn modelId="{709C9507-47A9-4D64-95FA-FDDFBCC7A400}" type="presParOf" srcId="{DE61601F-F25C-4398-8282-453CC35EEED8}" destId="{4B28C969-F422-4D3A-9B0A-2EC35CFDDC37}" srcOrd="1" destOrd="0" presId="urn:microsoft.com/office/officeart/2018/2/layout/IconVerticalSolidList"/>
    <dgm:cxn modelId="{D53997F7-32BE-4658-8B14-3C12C6C776A8}" type="presParOf" srcId="{DE61601F-F25C-4398-8282-453CC35EEED8}" destId="{85B482C4-1DA5-4B56-97B9-FE5C49AA0146}" srcOrd="2" destOrd="0" presId="urn:microsoft.com/office/officeart/2018/2/layout/IconVerticalSolidList"/>
    <dgm:cxn modelId="{F0F41372-DBE1-4A94-ABF5-D4D783C36C9F}" type="presParOf" srcId="{DE61601F-F25C-4398-8282-453CC35EEED8}" destId="{3CEBEE5A-E71D-4E23-96CE-9464EE419520}" srcOrd="3" destOrd="0" presId="urn:microsoft.com/office/officeart/2018/2/layout/IconVerticalSolidList"/>
    <dgm:cxn modelId="{4A05C5F6-2D2C-4F53-8F87-ECF42E2F9415}" type="presParOf" srcId="{580BEF68-4836-4889-A3CD-31078B2442BC}" destId="{32671C74-EC4A-4E58-8E88-67BDCCF5F7F5}" srcOrd="3" destOrd="0" presId="urn:microsoft.com/office/officeart/2018/2/layout/IconVerticalSolidList"/>
    <dgm:cxn modelId="{03BADC02-CF87-4810-8563-DE91ECBD2614}" type="presParOf" srcId="{580BEF68-4836-4889-A3CD-31078B2442BC}" destId="{E8200F1B-A394-4718-BEED-BD4376D61129}" srcOrd="4" destOrd="0" presId="urn:microsoft.com/office/officeart/2018/2/layout/IconVerticalSolidList"/>
    <dgm:cxn modelId="{91865A3D-9D08-4C95-AA53-40D802FD07EB}" type="presParOf" srcId="{E8200F1B-A394-4718-BEED-BD4376D61129}" destId="{C438E0BB-50FC-45A6-9222-BA26756C6DC7}" srcOrd="0" destOrd="0" presId="urn:microsoft.com/office/officeart/2018/2/layout/IconVerticalSolidList"/>
    <dgm:cxn modelId="{4C4D3E90-D06E-4CD9-A6AE-E6F31F9532DE}" type="presParOf" srcId="{E8200F1B-A394-4718-BEED-BD4376D61129}" destId="{F2D57DE4-3038-4BE3-88E5-A29127DCD096}" srcOrd="1" destOrd="0" presId="urn:microsoft.com/office/officeart/2018/2/layout/IconVerticalSolidList"/>
    <dgm:cxn modelId="{AF4144A8-51F5-4B5D-897A-43547E720AEC}" type="presParOf" srcId="{E8200F1B-A394-4718-BEED-BD4376D61129}" destId="{9DEFE2E8-E984-4DF0-9A60-F60D7E998CAF}" srcOrd="2" destOrd="0" presId="urn:microsoft.com/office/officeart/2018/2/layout/IconVerticalSolidList"/>
    <dgm:cxn modelId="{4E7756C6-8EF7-4173-839A-8A038B83CBD3}" type="presParOf" srcId="{E8200F1B-A394-4718-BEED-BD4376D61129}" destId="{B4246C3D-E5A8-4FCF-A395-AFEB4A36196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27DA69-8AB9-4380-9C0A-130D3A758B85}"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2AB84299-6974-4EAD-B340-BF1431C77C37}">
      <dgm:prSet/>
      <dgm:spPr/>
      <dgm:t>
        <a:bodyPr/>
        <a:lstStyle/>
        <a:p>
          <a:r>
            <a:rPr lang="en-US" dirty="0">
              <a:latin typeface="Times New Roman" panose="02020603050405020304" pitchFamily="18" charset="0"/>
              <a:cs typeface="Times New Roman" panose="02020603050405020304" pitchFamily="18" charset="0"/>
            </a:rPr>
            <a:t>Ensure Consistent Food Quality</a:t>
          </a:r>
        </a:p>
      </dgm:t>
    </dgm:pt>
    <dgm:pt modelId="{CA53109C-F5FA-47B7-A6E6-79602406378B}" type="parTrans" cxnId="{4E1598BA-04B4-4093-A3E9-CEA01D6C3055}">
      <dgm:prSet/>
      <dgm:spPr/>
      <dgm:t>
        <a:bodyPr/>
        <a:lstStyle/>
        <a:p>
          <a:endParaRPr lang="en-US"/>
        </a:p>
      </dgm:t>
    </dgm:pt>
    <dgm:pt modelId="{EB08FBD6-18B1-4E74-BCEA-A19E126104A5}" type="sibTrans" cxnId="{4E1598BA-04B4-4093-A3E9-CEA01D6C3055}">
      <dgm:prSet/>
      <dgm:spPr/>
      <dgm:t>
        <a:bodyPr/>
        <a:lstStyle/>
        <a:p>
          <a:endParaRPr lang="en-US"/>
        </a:p>
      </dgm:t>
    </dgm:pt>
    <dgm:pt modelId="{B1C78591-88BE-46C7-8FCC-941E0DA47CFC}">
      <dgm:prSet/>
      <dgm:spPr/>
      <dgm:t>
        <a:bodyPr/>
        <a:lstStyle/>
        <a:p>
          <a:r>
            <a:rPr lang="en-US" dirty="0">
              <a:latin typeface="Times New Roman" panose="02020603050405020304" pitchFamily="18" charset="0"/>
              <a:cs typeface="Times New Roman" panose="02020603050405020304" pitchFamily="18" charset="0"/>
            </a:rPr>
            <a:t>Produce Predictable Yield</a:t>
          </a:r>
        </a:p>
      </dgm:t>
    </dgm:pt>
    <dgm:pt modelId="{BDFDF010-5DED-46F5-ACD9-3559A81F6A71}" type="parTrans" cxnId="{776F0DDA-F6DD-41EC-AE65-492AE82E61CA}">
      <dgm:prSet/>
      <dgm:spPr/>
      <dgm:t>
        <a:bodyPr/>
        <a:lstStyle/>
        <a:p>
          <a:endParaRPr lang="en-US"/>
        </a:p>
      </dgm:t>
    </dgm:pt>
    <dgm:pt modelId="{A3A78A40-21B4-4D7C-8F15-B6000187EB7C}" type="sibTrans" cxnId="{776F0DDA-F6DD-41EC-AE65-492AE82E61CA}">
      <dgm:prSet/>
      <dgm:spPr/>
      <dgm:t>
        <a:bodyPr/>
        <a:lstStyle/>
        <a:p>
          <a:endParaRPr lang="en-US"/>
        </a:p>
      </dgm:t>
    </dgm:pt>
    <dgm:pt modelId="{ACA9B85E-01EB-4A1B-8DFA-D6E7F626F445}">
      <dgm:prSet/>
      <dgm:spPr/>
      <dgm:t>
        <a:bodyPr/>
        <a:lstStyle/>
        <a:p>
          <a:r>
            <a:rPr lang="en-US" dirty="0">
              <a:latin typeface="Times New Roman" panose="02020603050405020304" pitchFamily="18" charset="0"/>
              <a:cs typeface="Times New Roman" panose="02020603050405020304" pitchFamily="18" charset="0"/>
            </a:rPr>
            <a:t>Increase Customer Satisfaction</a:t>
          </a:r>
        </a:p>
      </dgm:t>
    </dgm:pt>
    <dgm:pt modelId="{F65A93D1-B44F-4A94-9529-38E7CC81A71C}" type="parTrans" cxnId="{E75B5FA1-073B-45B1-8981-690D7FF530D2}">
      <dgm:prSet/>
      <dgm:spPr/>
      <dgm:t>
        <a:bodyPr/>
        <a:lstStyle/>
        <a:p>
          <a:endParaRPr lang="en-US"/>
        </a:p>
      </dgm:t>
    </dgm:pt>
    <dgm:pt modelId="{D340AFB9-DC87-4D17-B54E-D71D9774FD37}" type="sibTrans" cxnId="{E75B5FA1-073B-45B1-8981-690D7FF530D2}">
      <dgm:prSet/>
      <dgm:spPr/>
      <dgm:t>
        <a:bodyPr/>
        <a:lstStyle/>
        <a:p>
          <a:endParaRPr lang="en-US"/>
        </a:p>
      </dgm:t>
    </dgm:pt>
    <dgm:pt modelId="{293D5F13-19A9-46D1-BF26-4B5A3F4341E1}">
      <dgm:prSet/>
      <dgm:spPr/>
      <dgm:t>
        <a:bodyPr/>
        <a:lstStyle/>
        <a:p>
          <a:r>
            <a:rPr lang="en-US" dirty="0">
              <a:latin typeface="Times New Roman" panose="02020603050405020304" pitchFamily="18" charset="0"/>
              <a:cs typeface="Times New Roman" panose="02020603050405020304" pitchFamily="18" charset="0"/>
            </a:rPr>
            <a:t>Support Efficient Purchasing Procedures </a:t>
          </a:r>
        </a:p>
      </dgm:t>
    </dgm:pt>
    <dgm:pt modelId="{9F1DF5C5-314A-43B1-9B35-80EF93B6DEBD}" type="parTrans" cxnId="{DFE21CD3-725D-4E98-B665-C4DD71345DA3}">
      <dgm:prSet/>
      <dgm:spPr/>
      <dgm:t>
        <a:bodyPr/>
        <a:lstStyle/>
        <a:p>
          <a:endParaRPr lang="en-US"/>
        </a:p>
      </dgm:t>
    </dgm:pt>
    <dgm:pt modelId="{D6BEA518-1C7C-4E83-B8C0-14F6E96D1D4F}" type="sibTrans" cxnId="{DFE21CD3-725D-4E98-B665-C4DD71345DA3}">
      <dgm:prSet/>
      <dgm:spPr/>
      <dgm:t>
        <a:bodyPr/>
        <a:lstStyle/>
        <a:p>
          <a:endParaRPr lang="en-US"/>
        </a:p>
      </dgm:t>
    </dgm:pt>
    <dgm:pt modelId="{1B78A015-6630-41C3-BDC3-66184B362C31}">
      <dgm:prSet/>
      <dgm:spPr/>
      <dgm:t>
        <a:bodyPr/>
        <a:lstStyle/>
        <a:p>
          <a:r>
            <a:rPr lang="en-US" dirty="0"/>
            <a:t> </a:t>
          </a:r>
          <a:r>
            <a:rPr lang="en-US" dirty="0">
              <a:latin typeface="Times New Roman" panose="02020603050405020304" pitchFamily="18" charset="0"/>
              <a:cs typeface="Times New Roman" panose="02020603050405020304" pitchFamily="18" charset="0"/>
            </a:rPr>
            <a:t>Aid Inventory Control/Assist with Food Cost Control</a:t>
          </a:r>
        </a:p>
      </dgm:t>
    </dgm:pt>
    <dgm:pt modelId="{3F3CF1D4-F1E3-4EF5-892F-263D910D75AD}" type="parTrans" cxnId="{0B3DB587-FD24-49AE-858D-51026FB0EC2D}">
      <dgm:prSet/>
      <dgm:spPr/>
      <dgm:t>
        <a:bodyPr/>
        <a:lstStyle/>
        <a:p>
          <a:endParaRPr lang="en-US"/>
        </a:p>
      </dgm:t>
    </dgm:pt>
    <dgm:pt modelId="{77AECBA0-78C2-4C1C-8AE1-1EF80695E531}" type="sibTrans" cxnId="{0B3DB587-FD24-49AE-858D-51026FB0EC2D}">
      <dgm:prSet/>
      <dgm:spPr/>
      <dgm:t>
        <a:bodyPr/>
        <a:lstStyle/>
        <a:p>
          <a:endParaRPr lang="en-US"/>
        </a:p>
      </dgm:t>
    </dgm:pt>
    <dgm:pt modelId="{AF9C11C6-5DBB-4BC6-A871-CB73724468BF}">
      <dgm:prSet/>
      <dgm:spPr/>
      <dgm:t>
        <a:bodyPr/>
        <a:lstStyle/>
        <a:p>
          <a:r>
            <a:rPr lang="en-US" dirty="0">
              <a:latin typeface="Times New Roman" panose="02020603050405020304" pitchFamily="18" charset="0"/>
              <a:cs typeface="Times New Roman" panose="02020603050405020304" pitchFamily="18" charset="0"/>
            </a:rPr>
            <a:t>Assist with Labor Cost Control</a:t>
          </a:r>
        </a:p>
      </dgm:t>
    </dgm:pt>
    <dgm:pt modelId="{08A1C534-03D8-4FD7-AAE5-C097B2FAEB98}" type="parTrans" cxnId="{ED62E6B9-A5C2-41EC-990C-7C858D5DB898}">
      <dgm:prSet/>
      <dgm:spPr/>
      <dgm:t>
        <a:bodyPr/>
        <a:lstStyle/>
        <a:p>
          <a:endParaRPr lang="en-US"/>
        </a:p>
      </dgm:t>
    </dgm:pt>
    <dgm:pt modelId="{32C13B34-CE58-469D-BCDF-B86DD7BFC98B}" type="sibTrans" cxnId="{ED62E6B9-A5C2-41EC-990C-7C858D5DB898}">
      <dgm:prSet/>
      <dgm:spPr/>
      <dgm:t>
        <a:bodyPr/>
        <a:lstStyle/>
        <a:p>
          <a:endParaRPr lang="en-US"/>
        </a:p>
      </dgm:t>
    </dgm:pt>
    <dgm:pt modelId="{C177B7AB-077D-46A4-A562-9C21D75FCD05}">
      <dgm:prSet/>
      <dgm:spPr/>
      <dgm:t>
        <a:bodyPr/>
        <a:lstStyle/>
        <a:p>
          <a:r>
            <a:rPr lang="en-US" dirty="0">
              <a:latin typeface="Times New Roman" panose="02020603050405020304" pitchFamily="18" charset="0"/>
              <a:cs typeface="Times New Roman" panose="02020603050405020304" pitchFamily="18" charset="0"/>
            </a:rPr>
            <a:t>Increase Employee Confidence</a:t>
          </a:r>
        </a:p>
      </dgm:t>
    </dgm:pt>
    <dgm:pt modelId="{2C9E1E12-1C11-4B13-B392-6AD0BDF3EE99}" type="parTrans" cxnId="{57BDFA64-1AC9-42C0-BB77-1A36D017A72E}">
      <dgm:prSet/>
      <dgm:spPr/>
      <dgm:t>
        <a:bodyPr/>
        <a:lstStyle/>
        <a:p>
          <a:endParaRPr lang="en-US"/>
        </a:p>
      </dgm:t>
    </dgm:pt>
    <dgm:pt modelId="{0829AFD7-CB9E-40F4-A9EC-3D42B7CE3F19}" type="sibTrans" cxnId="{57BDFA64-1AC9-42C0-BB77-1A36D017A72E}">
      <dgm:prSet/>
      <dgm:spPr/>
      <dgm:t>
        <a:bodyPr/>
        <a:lstStyle/>
        <a:p>
          <a:endParaRPr lang="en-US"/>
        </a:p>
      </dgm:t>
    </dgm:pt>
    <dgm:pt modelId="{A3CB49D6-FBB8-4D1F-BCED-D1B89EFD8ED4}">
      <dgm:prSet/>
      <dgm:spPr/>
      <dgm:t>
        <a:bodyPr/>
        <a:lstStyle/>
        <a:p>
          <a:r>
            <a:rPr lang="en-US" dirty="0">
              <a:latin typeface="Times New Roman" panose="02020603050405020304" pitchFamily="18" charset="0"/>
              <a:cs typeface="Times New Roman" panose="02020603050405020304" pitchFamily="18" charset="0"/>
            </a:rPr>
            <a:t>Validate Nutritional Standards are being met </a:t>
          </a:r>
        </a:p>
      </dgm:t>
    </dgm:pt>
    <dgm:pt modelId="{A36C637B-3B3F-4808-B6C7-7D72A054DC31}" type="parTrans" cxnId="{A490DD86-DC39-4ABD-A38F-050D02A0ED02}">
      <dgm:prSet/>
      <dgm:spPr/>
      <dgm:t>
        <a:bodyPr/>
        <a:lstStyle/>
        <a:p>
          <a:endParaRPr lang="en-US"/>
        </a:p>
      </dgm:t>
    </dgm:pt>
    <dgm:pt modelId="{DF6ADE5E-8723-4B69-97CC-08675A847350}" type="sibTrans" cxnId="{A490DD86-DC39-4ABD-A38F-050D02A0ED02}">
      <dgm:prSet/>
      <dgm:spPr/>
      <dgm:t>
        <a:bodyPr/>
        <a:lstStyle/>
        <a:p>
          <a:endParaRPr lang="en-US"/>
        </a:p>
      </dgm:t>
    </dgm:pt>
    <dgm:pt modelId="{75721A17-811F-4963-A80E-3D8D20972585}">
      <dgm:prSet/>
      <dgm:spPr/>
      <dgm:t>
        <a:bodyPr/>
        <a:lstStyle/>
        <a:p>
          <a:r>
            <a:rPr lang="en-US" dirty="0">
              <a:latin typeface="Times New Roman" panose="02020603050405020304" pitchFamily="18" charset="0"/>
              <a:cs typeface="Times New Roman" panose="02020603050405020304" pitchFamily="18" charset="0"/>
            </a:rPr>
            <a:t>Result in Successful Completion of Administrative Reviews </a:t>
          </a:r>
        </a:p>
      </dgm:t>
    </dgm:pt>
    <dgm:pt modelId="{9A05917A-E994-4C3B-A94B-698621B533D2}" type="parTrans" cxnId="{4ECE62CF-7C36-41D5-8B46-1A488649C15B}">
      <dgm:prSet/>
      <dgm:spPr/>
      <dgm:t>
        <a:bodyPr/>
        <a:lstStyle/>
        <a:p>
          <a:endParaRPr lang="en-US"/>
        </a:p>
      </dgm:t>
    </dgm:pt>
    <dgm:pt modelId="{1B2AAAE6-FC11-4709-BDBF-8874D0EF1FB0}" type="sibTrans" cxnId="{4ECE62CF-7C36-41D5-8B46-1A488649C15B}">
      <dgm:prSet/>
      <dgm:spPr/>
      <dgm:t>
        <a:bodyPr/>
        <a:lstStyle/>
        <a:p>
          <a:endParaRPr lang="en-US"/>
        </a:p>
      </dgm:t>
    </dgm:pt>
    <dgm:pt modelId="{5AA56E36-7F76-4762-AD29-ECF583D4A846}" type="pres">
      <dgm:prSet presAssocID="{0D27DA69-8AB9-4380-9C0A-130D3A758B85}" presName="vert0" presStyleCnt="0">
        <dgm:presLayoutVars>
          <dgm:dir/>
          <dgm:animOne val="branch"/>
          <dgm:animLvl val="lvl"/>
        </dgm:presLayoutVars>
      </dgm:prSet>
      <dgm:spPr/>
    </dgm:pt>
    <dgm:pt modelId="{C7DF3943-8C71-4949-83DE-AFA907D0E6D2}" type="pres">
      <dgm:prSet presAssocID="{A3CB49D6-FBB8-4D1F-BCED-D1B89EFD8ED4}" presName="thickLine" presStyleLbl="alignNode1" presStyleIdx="0" presStyleCnt="9"/>
      <dgm:spPr/>
    </dgm:pt>
    <dgm:pt modelId="{14B3BB4D-217C-425C-914A-5E57F32C7B72}" type="pres">
      <dgm:prSet presAssocID="{A3CB49D6-FBB8-4D1F-BCED-D1B89EFD8ED4}" presName="horz1" presStyleCnt="0"/>
      <dgm:spPr/>
    </dgm:pt>
    <dgm:pt modelId="{8ADC1A09-25F4-447D-A947-814614300B8B}" type="pres">
      <dgm:prSet presAssocID="{A3CB49D6-FBB8-4D1F-BCED-D1B89EFD8ED4}" presName="tx1" presStyleLbl="revTx" presStyleIdx="0" presStyleCnt="9"/>
      <dgm:spPr/>
    </dgm:pt>
    <dgm:pt modelId="{731C6B58-9266-4B18-80A1-40B76E9787ED}" type="pres">
      <dgm:prSet presAssocID="{A3CB49D6-FBB8-4D1F-BCED-D1B89EFD8ED4}" presName="vert1" presStyleCnt="0"/>
      <dgm:spPr/>
    </dgm:pt>
    <dgm:pt modelId="{6832F471-739F-4AE8-8B9E-C824AC806AD5}" type="pres">
      <dgm:prSet presAssocID="{75721A17-811F-4963-A80E-3D8D20972585}" presName="thickLine" presStyleLbl="alignNode1" presStyleIdx="1" presStyleCnt="9"/>
      <dgm:spPr/>
    </dgm:pt>
    <dgm:pt modelId="{743D3CCA-286A-460F-B8A9-DB6468B5F295}" type="pres">
      <dgm:prSet presAssocID="{75721A17-811F-4963-A80E-3D8D20972585}" presName="horz1" presStyleCnt="0"/>
      <dgm:spPr/>
    </dgm:pt>
    <dgm:pt modelId="{DBA74FF1-FE90-4076-BF5A-6EED7AD6CA0C}" type="pres">
      <dgm:prSet presAssocID="{75721A17-811F-4963-A80E-3D8D20972585}" presName="tx1" presStyleLbl="revTx" presStyleIdx="1" presStyleCnt="9"/>
      <dgm:spPr/>
    </dgm:pt>
    <dgm:pt modelId="{D2134390-0D5F-4591-A680-6B05DBCDAF12}" type="pres">
      <dgm:prSet presAssocID="{75721A17-811F-4963-A80E-3D8D20972585}" presName="vert1" presStyleCnt="0"/>
      <dgm:spPr/>
    </dgm:pt>
    <dgm:pt modelId="{4ABB762F-BA7F-414E-9670-C2BBFB572704}" type="pres">
      <dgm:prSet presAssocID="{2AB84299-6974-4EAD-B340-BF1431C77C37}" presName="thickLine" presStyleLbl="alignNode1" presStyleIdx="2" presStyleCnt="9"/>
      <dgm:spPr/>
    </dgm:pt>
    <dgm:pt modelId="{4490F37A-CAC1-4819-AB51-04066E289729}" type="pres">
      <dgm:prSet presAssocID="{2AB84299-6974-4EAD-B340-BF1431C77C37}" presName="horz1" presStyleCnt="0"/>
      <dgm:spPr/>
    </dgm:pt>
    <dgm:pt modelId="{51ADB7F4-AAE5-44BF-AEB4-A3422393AE72}" type="pres">
      <dgm:prSet presAssocID="{2AB84299-6974-4EAD-B340-BF1431C77C37}" presName="tx1" presStyleLbl="revTx" presStyleIdx="2" presStyleCnt="9"/>
      <dgm:spPr/>
    </dgm:pt>
    <dgm:pt modelId="{0BDC3D30-3699-4CE8-BDEE-9CBDA91475F7}" type="pres">
      <dgm:prSet presAssocID="{2AB84299-6974-4EAD-B340-BF1431C77C37}" presName="vert1" presStyleCnt="0"/>
      <dgm:spPr/>
    </dgm:pt>
    <dgm:pt modelId="{C0123734-03D0-4ECD-A5ED-2591448301E7}" type="pres">
      <dgm:prSet presAssocID="{B1C78591-88BE-46C7-8FCC-941E0DA47CFC}" presName="thickLine" presStyleLbl="alignNode1" presStyleIdx="3" presStyleCnt="9"/>
      <dgm:spPr/>
    </dgm:pt>
    <dgm:pt modelId="{6202BED3-DFBC-44C3-9E8A-05C152B913A1}" type="pres">
      <dgm:prSet presAssocID="{B1C78591-88BE-46C7-8FCC-941E0DA47CFC}" presName="horz1" presStyleCnt="0"/>
      <dgm:spPr/>
    </dgm:pt>
    <dgm:pt modelId="{96265820-C4D8-446D-B907-D42FFA36A158}" type="pres">
      <dgm:prSet presAssocID="{B1C78591-88BE-46C7-8FCC-941E0DA47CFC}" presName="tx1" presStyleLbl="revTx" presStyleIdx="3" presStyleCnt="9"/>
      <dgm:spPr/>
    </dgm:pt>
    <dgm:pt modelId="{CAE9293C-0EB6-4B40-94A7-712CCBEFA550}" type="pres">
      <dgm:prSet presAssocID="{B1C78591-88BE-46C7-8FCC-941E0DA47CFC}" presName="vert1" presStyleCnt="0"/>
      <dgm:spPr/>
    </dgm:pt>
    <dgm:pt modelId="{0DB1231B-FDBA-4D08-85A1-D098397B13C5}" type="pres">
      <dgm:prSet presAssocID="{ACA9B85E-01EB-4A1B-8DFA-D6E7F626F445}" presName="thickLine" presStyleLbl="alignNode1" presStyleIdx="4" presStyleCnt="9"/>
      <dgm:spPr/>
    </dgm:pt>
    <dgm:pt modelId="{EB240A20-1E6D-4636-868B-5FBE1786258F}" type="pres">
      <dgm:prSet presAssocID="{ACA9B85E-01EB-4A1B-8DFA-D6E7F626F445}" presName="horz1" presStyleCnt="0"/>
      <dgm:spPr/>
    </dgm:pt>
    <dgm:pt modelId="{5FF89641-4566-4817-BF56-009F6D3329D2}" type="pres">
      <dgm:prSet presAssocID="{ACA9B85E-01EB-4A1B-8DFA-D6E7F626F445}" presName="tx1" presStyleLbl="revTx" presStyleIdx="4" presStyleCnt="9"/>
      <dgm:spPr/>
    </dgm:pt>
    <dgm:pt modelId="{7B1CE483-B413-4217-BE3C-1AB3E957628A}" type="pres">
      <dgm:prSet presAssocID="{ACA9B85E-01EB-4A1B-8DFA-D6E7F626F445}" presName="vert1" presStyleCnt="0"/>
      <dgm:spPr/>
    </dgm:pt>
    <dgm:pt modelId="{401744B7-DA02-4416-8A0F-2F8DF0CD21A9}" type="pres">
      <dgm:prSet presAssocID="{293D5F13-19A9-46D1-BF26-4B5A3F4341E1}" presName="thickLine" presStyleLbl="alignNode1" presStyleIdx="5" presStyleCnt="9"/>
      <dgm:spPr/>
    </dgm:pt>
    <dgm:pt modelId="{F81A4909-4A10-4139-9A45-0E9EE505F33E}" type="pres">
      <dgm:prSet presAssocID="{293D5F13-19A9-46D1-BF26-4B5A3F4341E1}" presName="horz1" presStyleCnt="0"/>
      <dgm:spPr/>
    </dgm:pt>
    <dgm:pt modelId="{1A7B6843-ACC3-4078-A099-0127DDE1FC41}" type="pres">
      <dgm:prSet presAssocID="{293D5F13-19A9-46D1-BF26-4B5A3F4341E1}" presName="tx1" presStyleLbl="revTx" presStyleIdx="5" presStyleCnt="9"/>
      <dgm:spPr/>
    </dgm:pt>
    <dgm:pt modelId="{4056095D-3B9C-4F60-A9E2-7AA75433A492}" type="pres">
      <dgm:prSet presAssocID="{293D5F13-19A9-46D1-BF26-4B5A3F4341E1}" presName="vert1" presStyleCnt="0"/>
      <dgm:spPr/>
    </dgm:pt>
    <dgm:pt modelId="{9D6B32B3-C099-467C-8476-C16FEFDD88BF}" type="pres">
      <dgm:prSet presAssocID="{1B78A015-6630-41C3-BDC3-66184B362C31}" presName="thickLine" presStyleLbl="alignNode1" presStyleIdx="6" presStyleCnt="9"/>
      <dgm:spPr/>
    </dgm:pt>
    <dgm:pt modelId="{13470568-7FE5-4DF6-931F-494742ADDAD1}" type="pres">
      <dgm:prSet presAssocID="{1B78A015-6630-41C3-BDC3-66184B362C31}" presName="horz1" presStyleCnt="0"/>
      <dgm:spPr/>
    </dgm:pt>
    <dgm:pt modelId="{743C4F3F-B4CD-4CC3-B52D-F07E1FCC2BE5}" type="pres">
      <dgm:prSet presAssocID="{1B78A015-6630-41C3-BDC3-66184B362C31}" presName="tx1" presStyleLbl="revTx" presStyleIdx="6" presStyleCnt="9"/>
      <dgm:spPr/>
    </dgm:pt>
    <dgm:pt modelId="{3D85C6B5-D87B-4565-BF31-0F13F0C466D5}" type="pres">
      <dgm:prSet presAssocID="{1B78A015-6630-41C3-BDC3-66184B362C31}" presName="vert1" presStyleCnt="0"/>
      <dgm:spPr/>
    </dgm:pt>
    <dgm:pt modelId="{62049CD1-573E-4E87-A8C6-31A6E3A882C6}" type="pres">
      <dgm:prSet presAssocID="{AF9C11C6-5DBB-4BC6-A871-CB73724468BF}" presName="thickLine" presStyleLbl="alignNode1" presStyleIdx="7" presStyleCnt="9"/>
      <dgm:spPr/>
    </dgm:pt>
    <dgm:pt modelId="{89356F72-39AA-4C70-B4E2-44441C9F7F80}" type="pres">
      <dgm:prSet presAssocID="{AF9C11C6-5DBB-4BC6-A871-CB73724468BF}" presName="horz1" presStyleCnt="0"/>
      <dgm:spPr/>
    </dgm:pt>
    <dgm:pt modelId="{E571A336-1C8B-47D4-A79C-23A3B1525759}" type="pres">
      <dgm:prSet presAssocID="{AF9C11C6-5DBB-4BC6-A871-CB73724468BF}" presName="tx1" presStyleLbl="revTx" presStyleIdx="7" presStyleCnt="9"/>
      <dgm:spPr/>
    </dgm:pt>
    <dgm:pt modelId="{27108486-8797-4819-92E3-A8F272F0340F}" type="pres">
      <dgm:prSet presAssocID="{AF9C11C6-5DBB-4BC6-A871-CB73724468BF}" presName="vert1" presStyleCnt="0"/>
      <dgm:spPr/>
    </dgm:pt>
    <dgm:pt modelId="{B72746E0-DF86-4FFD-A40A-349D432979F5}" type="pres">
      <dgm:prSet presAssocID="{C177B7AB-077D-46A4-A562-9C21D75FCD05}" presName="thickLine" presStyleLbl="alignNode1" presStyleIdx="8" presStyleCnt="9"/>
      <dgm:spPr/>
    </dgm:pt>
    <dgm:pt modelId="{E5A34659-FCB8-4845-99F3-5E245F96DDFC}" type="pres">
      <dgm:prSet presAssocID="{C177B7AB-077D-46A4-A562-9C21D75FCD05}" presName="horz1" presStyleCnt="0"/>
      <dgm:spPr/>
    </dgm:pt>
    <dgm:pt modelId="{D761B6E0-2FD9-40A2-9486-B1D6825C2EF1}" type="pres">
      <dgm:prSet presAssocID="{C177B7AB-077D-46A4-A562-9C21D75FCD05}" presName="tx1" presStyleLbl="revTx" presStyleIdx="8" presStyleCnt="9"/>
      <dgm:spPr/>
    </dgm:pt>
    <dgm:pt modelId="{A0B382B6-BEA3-402E-AE1E-4F2E53E52E9C}" type="pres">
      <dgm:prSet presAssocID="{C177B7AB-077D-46A4-A562-9C21D75FCD05}" presName="vert1" presStyleCnt="0"/>
      <dgm:spPr/>
    </dgm:pt>
  </dgm:ptLst>
  <dgm:cxnLst>
    <dgm:cxn modelId="{57BDFA64-1AC9-42C0-BB77-1A36D017A72E}" srcId="{0D27DA69-8AB9-4380-9C0A-130D3A758B85}" destId="{C177B7AB-077D-46A4-A562-9C21D75FCD05}" srcOrd="8" destOrd="0" parTransId="{2C9E1E12-1C11-4B13-B392-6AD0BDF3EE99}" sibTransId="{0829AFD7-CB9E-40F4-A9EC-3D42B7CE3F19}"/>
    <dgm:cxn modelId="{A490DD86-DC39-4ABD-A38F-050D02A0ED02}" srcId="{0D27DA69-8AB9-4380-9C0A-130D3A758B85}" destId="{A3CB49D6-FBB8-4D1F-BCED-D1B89EFD8ED4}" srcOrd="0" destOrd="0" parTransId="{A36C637B-3B3F-4808-B6C7-7D72A054DC31}" sibTransId="{DF6ADE5E-8723-4B69-97CC-08675A847350}"/>
    <dgm:cxn modelId="{0B3DB587-FD24-49AE-858D-51026FB0EC2D}" srcId="{0D27DA69-8AB9-4380-9C0A-130D3A758B85}" destId="{1B78A015-6630-41C3-BDC3-66184B362C31}" srcOrd="6" destOrd="0" parTransId="{3F3CF1D4-F1E3-4EF5-892F-263D910D75AD}" sibTransId="{77AECBA0-78C2-4C1C-8AE1-1EF80695E531}"/>
    <dgm:cxn modelId="{D15D6893-2F97-4A89-A44C-2597C7588AB7}" type="presOf" srcId="{ACA9B85E-01EB-4A1B-8DFA-D6E7F626F445}" destId="{5FF89641-4566-4817-BF56-009F6D3329D2}" srcOrd="0" destOrd="0" presId="urn:microsoft.com/office/officeart/2008/layout/LinedList"/>
    <dgm:cxn modelId="{31A66F94-0C5A-43A9-9732-2E2429E5FAD1}" type="presOf" srcId="{AF9C11C6-5DBB-4BC6-A871-CB73724468BF}" destId="{E571A336-1C8B-47D4-A79C-23A3B1525759}" srcOrd="0" destOrd="0" presId="urn:microsoft.com/office/officeart/2008/layout/LinedList"/>
    <dgm:cxn modelId="{ADE81A97-B0F0-4F78-8AC7-239384077F49}" type="presOf" srcId="{A3CB49D6-FBB8-4D1F-BCED-D1B89EFD8ED4}" destId="{8ADC1A09-25F4-447D-A947-814614300B8B}" srcOrd="0" destOrd="0" presId="urn:microsoft.com/office/officeart/2008/layout/LinedList"/>
    <dgm:cxn modelId="{C7019B98-D5E9-49E0-9721-459DE8CCC034}" type="presOf" srcId="{1B78A015-6630-41C3-BDC3-66184B362C31}" destId="{743C4F3F-B4CD-4CC3-B52D-F07E1FCC2BE5}" srcOrd="0" destOrd="0" presId="urn:microsoft.com/office/officeart/2008/layout/LinedList"/>
    <dgm:cxn modelId="{8097D69B-6563-4835-9E6C-6B2DFF920E2A}" type="presOf" srcId="{C177B7AB-077D-46A4-A562-9C21D75FCD05}" destId="{D761B6E0-2FD9-40A2-9486-B1D6825C2EF1}" srcOrd="0" destOrd="0" presId="urn:microsoft.com/office/officeart/2008/layout/LinedList"/>
    <dgm:cxn modelId="{E75B5FA1-073B-45B1-8981-690D7FF530D2}" srcId="{0D27DA69-8AB9-4380-9C0A-130D3A758B85}" destId="{ACA9B85E-01EB-4A1B-8DFA-D6E7F626F445}" srcOrd="4" destOrd="0" parTransId="{F65A93D1-B44F-4A94-9529-38E7CC81A71C}" sibTransId="{D340AFB9-DC87-4D17-B54E-D71D9774FD37}"/>
    <dgm:cxn modelId="{CCF973B0-7A7A-49D0-9313-96DACA19D53B}" type="presOf" srcId="{0D27DA69-8AB9-4380-9C0A-130D3A758B85}" destId="{5AA56E36-7F76-4762-AD29-ECF583D4A846}" srcOrd="0" destOrd="0" presId="urn:microsoft.com/office/officeart/2008/layout/LinedList"/>
    <dgm:cxn modelId="{ED62E6B9-A5C2-41EC-990C-7C858D5DB898}" srcId="{0D27DA69-8AB9-4380-9C0A-130D3A758B85}" destId="{AF9C11C6-5DBB-4BC6-A871-CB73724468BF}" srcOrd="7" destOrd="0" parTransId="{08A1C534-03D8-4FD7-AAE5-C097B2FAEB98}" sibTransId="{32C13B34-CE58-469D-BCDF-B86DD7BFC98B}"/>
    <dgm:cxn modelId="{4E1598BA-04B4-4093-A3E9-CEA01D6C3055}" srcId="{0D27DA69-8AB9-4380-9C0A-130D3A758B85}" destId="{2AB84299-6974-4EAD-B340-BF1431C77C37}" srcOrd="2" destOrd="0" parTransId="{CA53109C-F5FA-47B7-A6E6-79602406378B}" sibTransId="{EB08FBD6-18B1-4E74-BCEA-A19E126104A5}"/>
    <dgm:cxn modelId="{40ED9ABB-33F3-4562-BD1C-D3FB6E7D9F11}" type="presOf" srcId="{2AB84299-6974-4EAD-B340-BF1431C77C37}" destId="{51ADB7F4-AAE5-44BF-AEB4-A3422393AE72}" srcOrd="0" destOrd="0" presId="urn:microsoft.com/office/officeart/2008/layout/LinedList"/>
    <dgm:cxn modelId="{C1E8E5C6-E10A-41F0-A90E-4B5AF2973733}" type="presOf" srcId="{293D5F13-19A9-46D1-BF26-4B5A3F4341E1}" destId="{1A7B6843-ACC3-4078-A099-0127DDE1FC41}" srcOrd="0" destOrd="0" presId="urn:microsoft.com/office/officeart/2008/layout/LinedList"/>
    <dgm:cxn modelId="{4ECE62CF-7C36-41D5-8B46-1A488649C15B}" srcId="{0D27DA69-8AB9-4380-9C0A-130D3A758B85}" destId="{75721A17-811F-4963-A80E-3D8D20972585}" srcOrd="1" destOrd="0" parTransId="{9A05917A-E994-4C3B-A94B-698621B533D2}" sibTransId="{1B2AAAE6-FC11-4709-BDBF-8874D0EF1FB0}"/>
    <dgm:cxn modelId="{DFE21CD3-725D-4E98-B665-C4DD71345DA3}" srcId="{0D27DA69-8AB9-4380-9C0A-130D3A758B85}" destId="{293D5F13-19A9-46D1-BF26-4B5A3F4341E1}" srcOrd="5" destOrd="0" parTransId="{9F1DF5C5-314A-43B1-9B35-80EF93B6DEBD}" sibTransId="{D6BEA518-1C7C-4E83-B8C0-14F6E96D1D4F}"/>
    <dgm:cxn modelId="{776F0DDA-F6DD-41EC-AE65-492AE82E61CA}" srcId="{0D27DA69-8AB9-4380-9C0A-130D3A758B85}" destId="{B1C78591-88BE-46C7-8FCC-941E0DA47CFC}" srcOrd="3" destOrd="0" parTransId="{BDFDF010-5DED-46F5-ACD9-3559A81F6A71}" sibTransId="{A3A78A40-21B4-4D7C-8F15-B6000187EB7C}"/>
    <dgm:cxn modelId="{21DDCCF4-44CB-47C9-B624-2F2D42CE8A29}" type="presOf" srcId="{75721A17-811F-4963-A80E-3D8D20972585}" destId="{DBA74FF1-FE90-4076-BF5A-6EED7AD6CA0C}" srcOrd="0" destOrd="0" presId="urn:microsoft.com/office/officeart/2008/layout/LinedList"/>
    <dgm:cxn modelId="{82B706FF-786A-46EE-B67A-83F63E7E1663}" type="presOf" srcId="{B1C78591-88BE-46C7-8FCC-941E0DA47CFC}" destId="{96265820-C4D8-446D-B907-D42FFA36A158}" srcOrd="0" destOrd="0" presId="urn:microsoft.com/office/officeart/2008/layout/LinedList"/>
    <dgm:cxn modelId="{C0FB64F3-F7F1-412B-BA36-0EDCEDABB7A4}" type="presParOf" srcId="{5AA56E36-7F76-4762-AD29-ECF583D4A846}" destId="{C7DF3943-8C71-4949-83DE-AFA907D0E6D2}" srcOrd="0" destOrd="0" presId="urn:microsoft.com/office/officeart/2008/layout/LinedList"/>
    <dgm:cxn modelId="{C01BA9FC-F826-4D4F-A3DD-DB2A9A79FF10}" type="presParOf" srcId="{5AA56E36-7F76-4762-AD29-ECF583D4A846}" destId="{14B3BB4D-217C-425C-914A-5E57F32C7B72}" srcOrd="1" destOrd="0" presId="urn:microsoft.com/office/officeart/2008/layout/LinedList"/>
    <dgm:cxn modelId="{53D894DC-1D75-4D60-8187-E90548631D35}" type="presParOf" srcId="{14B3BB4D-217C-425C-914A-5E57F32C7B72}" destId="{8ADC1A09-25F4-447D-A947-814614300B8B}" srcOrd="0" destOrd="0" presId="urn:microsoft.com/office/officeart/2008/layout/LinedList"/>
    <dgm:cxn modelId="{D1EB6DDA-B8A7-4EB3-AFD3-A3480A612E84}" type="presParOf" srcId="{14B3BB4D-217C-425C-914A-5E57F32C7B72}" destId="{731C6B58-9266-4B18-80A1-40B76E9787ED}" srcOrd="1" destOrd="0" presId="urn:microsoft.com/office/officeart/2008/layout/LinedList"/>
    <dgm:cxn modelId="{B134BEA3-785D-491D-BA45-C13641EEBFC9}" type="presParOf" srcId="{5AA56E36-7F76-4762-AD29-ECF583D4A846}" destId="{6832F471-739F-4AE8-8B9E-C824AC806AD5}" srcOrd="2" destOrd="0" presId="urn:microsoft.com/office/officeart/2008/layout/LinedList"/>
    <dgm:cxn modelId="{E17D5337-CE94-4445-9FA6-51953F897319}" type="presParOf" srcId="{5AA56E36-7F76-4762-AD29-ECF583D4A846}" destId="{743D3CCA-286A-460F-B8A9-DB6468B5F295}" srcOrd="3" destOrd="0" presId="urn:microsoft.com/office/officeart/2008/layout/LinedList"/>
    <dgm:cxn modelId="{4DB1EE35-F0DE-4320-9278-C72DE6AB2DAC}" type="presParOf" srcId="{743D3CCA-286A-460F-B8A9-DB6468B5F295}" destId="{DBA74FF1-FE90-4076-BF5A-6EED7AD6CA0C}" srcOrd="0" destOrd="0" presId="urn:microsoft.com/office/officeart/2008/layout/LinedList"/>
    <dgm:cxn modelId="{89310B04-9437-43F1-83DA-1ACC4B883425}" type="presParOf" srcId="{743D3CCA-286A-460F-B8A9-DB6468B5F295}" destId="{D2134390-0D5F-4591-A680-6B05DBCDAF12}" srcOrd="1" destOrd="0" presId="urn:microsoft.com/office/officeart/2008/layout/LinedList"/>
    <dgm:cxn modelId="{E2240E2C-1F96-41B8-9021-3F41AEE37F7A}" type="presParOf" srcId="{5AA56E36-7F76-4762-AD29-ECF583D4A846}" destId="{4ABB762F-BA7F-414E-9670-C2BBFB572704}" srcOrd="4" destOrd="0" presId="urn:microsoft.com/office/officeart/2008/layout/LinedList"/>
    <dgm:cxn modelId="{08A9DC0E-AB2B-4AE3-90A8-F975DE423C32}" type="presParOf" srcId="{5AA56E36-7F76-4762-AD29-ECF583D4A846}" destId="{4490F37A-CAC1-4819-AB51-04066E289729}" srcOrd="5" destOrd="0" presId="urn:microsoft.com/office/officeart/2008/layout/LinedList"/>
    <dgm:cxn modelId="{CE701D55-A7F1-4882-B03A-24C7744123EE}" type="presParOf" srcId="{4490F37A-CAC1-4819-AB51-04066E289729}" destId="{51ADB7F4-AAE5-44BF-AEB4-A3422393AE72}" srcOrd="0" destOrd="0" presId="urn:microsoft.com/office/officeart/2008/layout/LinedList"/>
    <dgm:cxn modelId="{DD236A00-7DAB-41A6-8C72-7B6F38CBC266}" type="presParOf" srcId="{4490F37A-CAC1-4819-AB51-04066E289729}" destId="{0BDC3D30-3699-4CE8-BDEE-9CBDA91475F7}" srcOrd="1" destOrd="0" presId="urn:microsoft.com/office/officeart/2008/layout/LinedList"/>
    <dgm:cxn modelId="{34C7BFE9-CDB4-49C3-824E-FF8704265A86}" type="presParOf" srcId="{5AA56E36-7F76-4762-AD29-ECF583D4A846}" destId="{C0123734-03D0-4ECD-A5ED-2591448301E7}" srcOrd="6" destOrd="0" presId="urn:microsoft.com/office/officeart/2008/layout/LinedList"/>
    <dgm:cxn modelId="{9F7B57AB-8E16-44B2-97AD-30A5B1A5286D}" type="presParOf" srcId="{5AA56E36-7F76-4762-AD29-ECF583D4A846}" destId="{6202BED3-DFBC-44C3-9E8A-05C152B913A1}" srcOrd="7" destOrd="0" presId="urn:microsoft.com/office/officeart/2008/layout/LinedList"/>
    <dgm:cxn modelId="{3AE2351F-B179-44F2-8D9F-33478EF40D89}" type="presParOf" srcId="{6202BED3-DFBC-44C3-9E8A-05C152B913A1}" destId="{96265820-C4D8-446D-B907-D42FFA36A158}" srcOrd="0" destOrd="0" presId="urn:microsoft.com/office/officeart/2008/layout/LinedList"/>
    <dgm:cxn modelId="{8E43B9E5-E6A6-4DD8-A809-22FA79764043}" type="presParOf" srcId="{6202BED3-DFBC-44C3-9E8A-05C152B913A1}" destId="{CAE9293C-0EB6-4B40-94A7-712CCBEFA550}" srcOrd="1" destOrd="0" presId="urn:microsoft.com/office/officeart/2008/layout/LinedList"/>
    <dgm:cxn modelId="{71E7FC9B-1820-40CC-8123-77A60C525B10}" type="presParOf" srcId="{5AA56E36-7F76-4762-AD29-ECF583D4A846}" destId="{0DB1231B-FDBA-4D08-85A1-D098397B13C5}" srcOrd="8" destOrd="0" presId="urn:microsoft.com/office/officeart/2008/layout/LinedList"/>
    <dgm:cxn modelId="{D1ADBEB6-6727-4899-84EA-FE329DAABDCD}" type="presParOf" srcId="{5AA56E36-7F76-4762-AD29-ECF583D4A846}" destId="{EB240A20-1E6D-4636-868B-5FBE1786258F}" srcOrd="9" destOrd="0" presId="urn:microsoft.com/office/officeart/2008/layout/LinedList"/>
    <dgm:cxn modelId="{6361C8BA-538D-4D3D-B728-149B19E0248D}" type="presParOf" srcId="{EB240A20-1E6D-4636-868B-5FBE1786258F}" destId="{5FF89641-4566-4817-BF56-009F6D3329D2}" srcOrd="0" destOrd="0" presId="urn:microsoft.com/office/officeart/2008/layout/LinedList"/>
    <dgm:cxn modelId="{CFA00A90-1698-4ADD-95B3-BA01DE1812E8}" type="presParOf" srcId="{EB240A20-1E6D-4636-868B-5FBE1786258F}" destId="{7B1CE483-B413-4217-BE3C-1AB3E957628A}" srcOrd="1" destOrd="0" presId="urn:microsoft.com/office/officeart/2008/layout/LinedList"/>
    <dgm:cxn modelId="{6455BD39-0A45-4DB0-87BD-F828285B8059}" type="presParOf" srcId="{5AA56E36-7F76-4762-AD29-ECF583D4A846}" destId="{401744B7-DA02-4416-8A0F-2F8DF0CD21A9}" srcOrd="10" destOrd="0" presId="urn:microsoft.com/office/officeart/2008/layout/LinedList"/>
    <dgm:cxn modelId="{B9B6B2E1-5DCA-40F3-AB91-C64B51DD8659}" type="presParOf" srcId="{5AA56E36-7F76-4762-AD29-ECF583D4A846}" destId="{F81A4909-4A10-4139-9A45-0E9EE505F33E}" srcOrd="11" destOrd="0" presId="urn:microsoft.com/office/officeart/2008/layout/LinedList"/>
    <dgm:cxn modelId="{7252E464-397B-4BF9-B84B-2EAFDCA36D3F}" type="presParOf" srcId="{F81A4909-4A10-4139-9A45-0E9EE505F33E}" destId="{1A7B6843-ACC3-4078-A099-0127DDE1FC41}" srcOrd="0" destOrd="0" presId="urn:microsoft.com/office/officeart/2008/layout/LinedList"/>
    <dgm:cxn modelId="{DA16B43B-5A15-4A3B-B4B2-5B9BBF64477D}" type="presParOf" srcId="{F81A4909-4A10-4139-9A45-0E9EE505F33E}" destId="{4056095D-3B9C-4F60-A9E2-7AA75433A492}" srcOrd="1" destOrd="0" presId="urn:microsoft.com/office/officeart/2008/layout/LinedList"/>
    <dgm:cxn modelId="{424A7360-3119-4197-843B-085462629A81}" type="presParOf" srcId="{5AA56E36-7F76-4762-AD29-ECF583D4A846}" destId="{9D6B32B3-C099-467C-8476-C16FEFDD88BF}" srcOrd="12" destOrd="0" presId="urn:microsoft.com/office/officeart/2008/layout/LinedList"/>
    <dgm:cxn modelId="{7BF58110-DCAD-4C10-B0A8-70FA741876E8}" type="presParOf" srcId="{5AA56E36-7F76-4762-AD29-ECF583D4A846}" destId="{13470568-7FE5-4DF6-931F-494742ADDAD1}" srcOrd="13" destOrd="0" presId="urn:microsoft.com/office/officeart/2008/layout/LinedList"/>
    <dgm:cxn modelId="{F2DB77AD-8599-44F0-AC7C-F74070629904}" type="presParOf" srcId="{13470568-7FE5-4DF6-931F-494742ADDAD1}" destId="{743C4F3F-B4CD-4CC3-B52D-F07E1FCC2BE5}" srcOrd="0" destOrd="0" presId="urn:microsoft.com/office/officeart/2008/layout/LinedList"/>
    <dgm:cxn modelId="{9B7BB600-DFAE-4AA5-BD45-CD822468F7DB}" type="presParOf" srcId="{13470568-7FE5-4DF6-931F-494742ADDAD1}" destId="{3D85C6B5-D87B-4565-BF31-0F13F0C466D5}" srcOrd="1" destOrd="0" presId="urn:microsoft.com/office/officeart/2008/layout/LinedList"/>
    <dgm:cxn modelId="{000ADDFF-35B2-4CAA-9E43-A13E5324B94B}" type="presParOf" srcId="{5AA56E36-7F76-4762-AD29-ECF583D4A846}" destId="{62049CD1-573E-4E87-A8C6-31A6E3A882C6}" srcOrd="14" destOrd="0" presId="urn:microsoft.com/office/officeart/2008/layout/LinedList"/>
    <dgm:cxn modelId="{400F18A5-6CBC-49BE-8F78-32A565628587}" type="presParOf" srcId="{5AA56E36-7F76-4762-AD29-ECF583D4A846}" destId="{89356F72-39AA-4C70-B4E2-44441C9F7F80}" srcOrd="15" destOrd="0" presId="urn:microsoft.com/office/officeart/2008/layout/LinedList"/>
    <dgm:cxn modelId="{C3D4250B-D00B-4327-9F88-8AB0B84F9A7B}" type="presParOf" srcId="{89356F72-39AA-4C70-B4E2-44441C9F7F80}" destId="{E571A336-1C8B-47D4-A79C-23A3B1525759}" srcOrd="0" destOrd="0" presId="urn:microsoft.com/office/officeart/2008/layout/LinedList"/>
    <dgm:cxn modelId="{406CF108-DA0D-461E-819F-A25841864259}" type="presParOf" srcId="{89356F72-39AA-4C70-B4E2-44441C9F7F80}" destId="{27108486-8797-4819-92E3-A8F272F0340F}" srcOrd="1" destOrd="0" presId="urn:microsoft.com/office/officeart/2008/layout/LinedList"/>
    <dgm:cxn modelId="{FB6F7D99-2393-4D5B-B09C-79AA241F024D}" type="presParOf" srcId="{5AA56E36-7F76-4762-AD29-ECF583D4A846}" destId="{B72746E0-DF86-4FFD-A40A-349D432979F5}" srcOrd="16" destOrd="0" presId="urn:microsoft.com/office/officeart/2008/layout/LinedList"/>
    <dgm:cxn modelId="{3C627616-7654-4C5D-A2B9-97646763E54E}" type="presParOf" srcId="{5AA56E36-7F76-4762-AD29-ECF583D4A846}" destId="{E5A34659-FCB8-4845-99F3-5E245F96DDFC}" srcOrd="17" destOrd="0" presId="urn:microsoft.com/office/officeart/2008/layout/LinedList"/>
    <dgm:cxn modelId="{733E20A7-43A3-49BC-AB0F-02CD96CEF6D2}" type="presParOf" srcId="{E5A34659-FCB8-4845-99F3-5E245F96DDFC}" destId="{D761B6E0-2FD9-40A2-9486-B1D6825C2EF1}" srcOrd="0" destOrd="0" presId="urn:microsoft.com/office/officeart/2008/layout/LinedList"/>
    <dgm:cxn modelId="{3DEE654F-EC84-4FBE-91E7-AB577B9B6B62}" type="presParOf" srcId="{E5A34659-FCB8-4845-99F3-5E245F96DDFC}" destId="{A0B382B6-BEA3-402E-AE1E-4F2E53E52E9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9D1B42-D5E5-46A9-B54C-039B0A7C77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4EBF36-2EBB-48B2-8ED6-E0828E358739}">
      <dgm:prSet/>
      <dgm:spPr>
        <a:solidFill>
          <a:srgbClr val="2B4A7F"/>
        </a:solidFill>
      </dgm:spPr>
      <dgm:t>
        <a:bodyPr/>
        <a:lstStyle/>
        <a:p>
          <a:r>
            <a:rPr lang="en-US"/>
            <a:t>Required by regulations</a:t>
          </a:r>
        </a:p>
      </dgm:t>
    </dgm:pt>
    <dgm:pt modelId="{8A1C5FC6-3B38-4863-8364-7D4AF923BE77}" type="parTrans" cxnId="{40FD0D01-2400-4F6B-A242-E4CCC4D750CF}">
      <dgm:prSet/>
      <dgm:spPr/>
      <dgm:t>
        <a:bodyPr/>
        <a:lstStyle/>
        <a:p>
          <a:endParaRPr lang="en-US"/>
        </a:p>
      </dgm:t>
    </dgm:pt>
    <dgm:pt modelId="{87F21AEF-2C71-426B-936E-1DE167E83912}" type="sibTrans" cxnId="{40FD0D01-2400-4F6B-A242-E4CCC4D750CF}">
      <dgm:prSet/>
      <dgm:spPr/>
      <dgm:t>
        <a:bodyPr/>
        <a:lstStyle/>
        <a:p>
          <a:endParaRPr lang="en-US"/>
        </a:p>
      </dgm:t>
    </dgm:pt>
    <dgm:pt modelId="{BA9173CB-88A7-43BD-BE49-E405AEC7073F}">
      <dgm:prSet/>
      <dgm:spPr>
        <a:solidFill>
          <a:srgbClr val="2B4A7F"/>
        </a:solidFill>
      </dgm:spPr>
      <dgm:t>
        <a:bodyPr/>
        <a:lstStyle/>
        <a:p>
          <a:r>
            <a:rPr lang="en-US" dirty="0"/>
            <a:t>Documents compliance with meal pattern requirements</a:t>
          </a:r>
        </a:p>
      </dgm:t>
    </dgm:pt>
    <dgm:pt modelId="{51B6B039-41FD-4745-8C62-7AC251102032}" type="parTrans" cxnId="{D8BA2A5B-1D0E-48A6-AE39-EA083572BD71}">
      <dgm:prSet/>
      <dgm:spPr/>
      <dgm:t>
        <a:bodyPr/>
        <a:lstStyle/>
        <a:p>
          <a:endParaRPr lang="en-US"/>
        </a:p>
      </dgm:t>
    </dgm:pt>
    <dgm:pt modelId="{39331886-8997-47E7-AB63-AE7A1638B413}" type="sibTrans" cxnId="{D8BA2A5B-1D0E-48A6-AE39-EA083572BD71}">
      <dgm:prSet/>
      <dgm:spPr/>
      <dgm:t>
        <a:bodyPr/>
        <a:lstStyle/>
        <a:p>
          <a:endParaRPr lang="en-US"/>
        </a:p>
      </dgm:t>
    </dgm:pt>
    <dgm:pt modelId="{8D2AF152-1051-4E34-8F3B-9A49FC2F3A68}">
      <dgm:prSet/>
      <dgm:spPr>
        <a:solidFill>
          <a:srgbClr val="2B4A7F"/>
        </a:solidFill>
      </dgm:spPr>
      <dgm:t>
        <a:bodyPr/>
        <a:lstStyle/>
        <a:p>
          <a:r>
            <a:rPr lang="en-US" dirty="0"/>
            <a:t>Completed daily for all buildings</a:t>
          </a:r>
        </a:p>
      </dgm:t>
    </dgm:pt>
    <dgm:pt modelId="{3DE26596-D44C-49CA-9EBF-3B14913DD027}" type="parTrans" cxnId="{0BCFA0D2-D715-4F88-98F7-E718D3AD76BE}">
      <dgm:prSet/>
      <dgm:spPr/>
      <dgm:t>
        <a:bodyPr/>
        <a:lstStyle/>
        <a:p>
          <a:endParaRPr lang="en-US"/>
        </a:p>
      </dgm:t>
    </dgm:pt>
    <dgm:pt modelId="{DF2154D7-6CF6-4251-9D30-CBAA9EEF8784}" type="sibTrans" cxnId="{0BCFA0D2-D715-4F88-98F7-E718D3AD76BE}">
      <dgm:prSet/>
      <dgm:spPr/>
      <dgm:t>
        <a:bodyPr/>
        <a:lstStyle/>
        <a:p>
          <a:endParaRPr lang="en-US"/>
        </a:p>
      </dgm:t>
    </dgm:pt>
    <dgm:pt modelId="{E0D4E629-C30B-41B5-BD79-09DBEA12C957}">
      <dgm:prSet/>
      <dgm:spPr>
        <a:solidFill>
          <a:srgbClr val="2B4A7F"/>
        </a:solidFill>
      </dgm:spPr>
      <dgm:t>
        <a:bodyPr/>
        <a:lstStyle/>
        <a:p>
          <a:r>
            <a:rPr lang="en-US"/>
            <a:t>Reflect age/grade groups</a:t>
          </a:r>
        </a:p>
      </dgm:t>
    </dgm:pt>
    <dgm:pt modelId="{925FB914-F955-44A6-B1EC-9D6BA7090CE9}" type="parTrans" cxnId="{FA981B71-A90E-4CC8-B0CC-9ADB943335F7}">
      <dgm:prSet/>
      <dgm:spPr/>
      <dgm:t>
        <a:bodyPr/>
        <a:lstStyle/>
        <a:p>
          <a:endParaRPr lang="en-US"/>
        </a:p>
      </dgm:t>
    </dgm:pt>
    <dgm:pt modelId="{6F394921-A7A8-47F4-9F23-564F9429E695}" type="sibTrans" cxnId="{FA981B71-A90E-4CC8-B0CC-9ADB943335F7}">
      <dgm:prSet/>
      <dgm:spPr/>
      <dgm:t>
        <a:bodyPr/>
        <a:lstStyle/>
        <a:p>
          <a:endParaRPr lang="en-US"/>
        </a:p>
      </dgm:t>
    </dgm:pt>
    <dgm:pt modelId="{6F4B4F67-A53F-40A2-A9DB-230848E6EF36}" type="pres">
      <dgm:prSet presAssocID="{B79D1B42-D5E5-46A9-B54C-039B0A7C776F}" presName="linear" presStyleCnt="0">
        <dgm:presLayoutVars>
          <dgm:animLvl val="lvl"/>
          <dgm:resizeHandles val="exact"/>
        </dgm:presLayoutVars>
      </dgm:prSet>
      <dgm:spPr/>
    </dgm:pt>
    <dgm:pt modelId="{86101AF4-E4A6-4385-B929-4AF4270146E2}" type="pres">
      <dgm:prSet presAssocID="{634EBF36-2EBB-48B2-8ED6-E0828E358739}" presName="parentText" presStyleLbl="node1" presStyleIdx="0" presStyleCnt="4">
        <dgm:presLayoutVars>
          <dgm:chMax val="0"/>
          <dgm:bulletEnabled val="1"/>
        </dgm:presLayoutVars>
      </dgm:prSet>
      <dgm:spPr/>
    </dgm:pt>
    <dgm:pt modelId="{5F61C7D0-444C-43F8-8D68-EAA6947B2C15}" type="pres">
      <dgm:prSet presAssocID="{87F21AEF-2C71-426B-936E-1DE167E83912}" presName="spacer" presStyleCnt="0"/>
      <dgm:spPr/>
    </dgm:pt>
    <dgm:pt modelId="{F6737D83-394C-4D0E-8012-6BC0EE9828CA}" type="pres">
      <dgm:prSet presAssocID="{BA9173CB-88A7-43BD-BE49-E405AEC7073F}" presName="parentText" presStyleLbl="node1" presStyleIdx="1" presStyleCnt="4">
        <dgm:presLayoutVars>
          <dgm:chMax val="0"/>
          <dgm:bulletEnabled val="1"/>
        </dgm:presLayoutVars>
      </dgm:prSet>
      <dgm:spPr/>
    </dgm:pt>
    <dgm:pt modelId="{F91EF295-4F05-4138-9B49-426FCA598F16}" type="pres">
      <dgm:prSet presAssocID="{39331886-8997-47E7-AB63-AE7A1638B413}" presName="spacer" presStyleCnt="0"/>
      <dgm:spPr/>
    </dgm:pt>
    <dgm:pt modelId="{5042F2FB-8CBA-43DF-A9C4-3D9DEA942795}" type="pres">
      <dgm:prSet presAssocID="{8D2AF152-1051-4E34-8F3B-9A49FC2F3A68}" presName="parentText" presStyleLbl="node1" presStyleIdx="2" presStyleCnt="4">
        <dgm:presLayoutVars>
          <dgm:chMax val="0"/>
          <dgm:bulletEnabled val="1"/>
        </dgm:presLayoutVars>
      </dgm:prSet>
      <dgm:spPr/>
    </dgm:pt>
    <dgm:pt modelId="{7488902B-312C-400D-8F1B-F09E6D33EFDD}" type="pres">
      <dgm:prSet presAssocID="{DF2154D7-6CF6-4251-9D30-CBAA9EEF8784}" presName="spacer" presStyleCnt="0"/>
      <dgm:spPr/>
    </dgm:pt>
    <dgm:pt modelId="{601390D9-F206-43A4-8B89-A2158A5A0096}" type="pres">
      <dgm:prSet presAssocID="{E0D4E629-C30B-41B5-BD79-09DBEA12C957}" presName="parentText" presStyleLbl="node1" presStyleIdx="3" presStyleCnt="4">
        <dgm:presLayoutVars>
          <dgm:chMax val="0"/>
          <dgm:bulletEnabled val="1"/>
        </dgm:presLayoutVars>
      </dgm:prSet>
      <dgm:spPr/>
    </dgm:pt>
  </dgm:ptLst>
  <dgm:cxnLst>
    <dgm:cxn modelId="{40FD0D01-2400-4F6B-A242-E4CCC4D750CF}" srcId="{B79D1B42-D5E5-46A9-B54C-039B0A7C776F}" destId="{634EBF36-2EBB-48B2-8ED6-E0828E358739}" srcOrd="0" destOrd="0" parTransId="{8A1C5FC6-3B38-4863-8364-7D4AF923BE77}" sibTransId="{87F21AEF-2C71-426B-936E-1DE167E83912}"/>
    <dgm:cxn modelId="{97E7C41D-7433-47C4-BC8D-119E16BC2E1A}" type="presOf" srcId="{8D2AF152-1051-4E34-8F3B-9A49FC2F3A68}" destId="{5042F2FB-8CBA-43DF-A9C4-3D9DEA942795}" srcOrd="0" destOrd="0" presId="urn:microsoft.com/office/officeart/2005/8/layout/vList2"/>
    <dgm:cxn modelId="{653B7134-16E2-44BE-873D-7A0A3A62E63C}" type="presOf" srcId="{E0D4E629-C30B-41B5-BD79-09DBEA12C957}" destId="{601390D9-F206-43A4-8B89-A2158A5A0096}" srcOrd="0" destOrd="0" presId="urn:microsoft.com/office/officeart/2005/8/layout/vList2"/>
    <dgm:cxn modelId="{D8BA2A5B-1D0E-48A6-AE39-EA083572BD71}" srcId="{B79D1B42-D5E5-46A9-B54C-039B0A7C776F}" destId="{BA9173CB-88A7-43BD-BE49-E405AEC7073F}" srcOrd="1" destOrd="0" parTransId="{51B6B039-41FD-4745-8C62-7AC251102032}" sibTransId="{39331886-8997-47E7-AB63-AE7A1638B413}"/>
    <dgm:cxn modelId="{317A144C-CB23-4845-ABF7-06B1E1072507}" type="presOf" srcId="{B79D1B42-D5E5-46A9-B54C-039B0A7C776F}" destId="{6F4B4F67-A53F-40A2-A9DB-230848E6EF36}" srcOrd="0" destOrd="0" presId="urn:microsoft.com/office/officeart/2005/8/layout/vList2"/>
    <dgm:cxn modelId="{FA981B71-A90E-4CC8-B0CC-9ADB943335F7}" srcId="{B79D1B42-D5E5-46A9-B54C-039B0A7C776F}" destId="{E0D4E629-C30B-41B5-BD79-09DBEA12C957}" srcOrd="3" destOrd="0" parTransId="{925FB914-F955-44A6-B1EC-9D6BA7090CE9}" sibTransId="{6F394921-A7A8-47F4-9F23-564F9429E695}"/>
    <dgm:cxn modelId="{896C5C55-806A-48A5-AE88-A2DF28BF9906}" type="presOf" srcId="{634EBF36-2EBB-48B2-8ED6-E0828E358739}" destId="{86101AF4-E4A6-4385-B929-4AF4270146E2}" srcOrd="0" destOrd="0" presId="urn:microsoft.com/office/officeart/2005/8/layout/vList2"/>
    <dgm:cxn modelId="{62D1FCC7-BB99-44A9-996E-7B6B9FD19395}" type="presOf" srcId="{BA9173CB-88A7-43BD-BE49-E405AEC7073F}" destId="{F6737D83-394C-4D0E-8012-6BC0EE9828CA}" srcOrd="0" destOrd="0" presId="urn:microsoft.com/office/officeart/2005/8/layout/vList2"/>
    <dgm:cxn modelId="{0BCFA0D2-D715-4F88-98F7-E718D3AD76BE}" srcId="{B79D1B42-D5E5-46A9-B54C-039B0A7C776F}" destId="{8D2AF152-1051-4E34-8F3B-9A49FC2F3A68}" srcOrd="2" destOrd="0" parTransId="{3DE26596-D44C-49CA-9EBF-3B14913DD027}" sibTransId="{DF2154D7-6CF6-4251-9D30-CBAA9EEF8784}"/>
    <dgm:cxn modelId="{94C1EE53-6D22-44E0-98FF-CDD1BE201AD4}" type="presParOf" srcId="{6F4B4F67-A53F-40A2-A9DB-230848E6EF36}" destId="{86101AF4-E4A6-4385-B929-4AF4270146E2}" srcOrd="0" destOrd="0" presId="urn:microsoft.com/office/officeart/2005/8/layout/vList2"/>
    <dgm:cxn modelId="{AD945884-B86E-4152-B325-36107061D4A7}" type="presParOf" srcId="{6F4B4F67-A53F-40A2-A9DB-230848E6EF36}" destId="{5F61C7D0-444C-43F8-8D68-EAA6947B2C15}" srcOrd="1" destOrd="0" presId="urn:microsoft.com/office/officeart/2005/8/layout/vList2"/>
    <dgm:cxn modelId="{278FFD6D-8F3F-4295-9887-AA6B6A009DB6}" type="presParOf" srcId="{6F4B4F67-A53F-40A2-A9DB-230848E6EF36}" destId="{F6737D83-394C-4D0E-8012-6BC0EE9828CA}" srcOrd="2" destOrd="0" presId="urn:microsoft.com/office/officeart/2005/8/layout/vList2"/>
    <dgm:cxn modelId="{B7857477-F4A1-4980-9974-52859A73173A}" type="presParOf" srcId="{6F4B4F67-A53F-40A2-A9DB-230848E6EF36}" destId="{F91EF295-4F05-4138-9B49-426FCA598F16}" srcOrd="3" destOrd="0" presId="urn:microsoft.com/office/officeart/2005/8/layout/vList2"/>
    <dgm:cxn modelId="{B75FB538-132F-4AC1-986C-C06FF3E0CB27}" type="presParOf" srcId="{6F4B4F67-A53F-40A2-A9DB-230848E6EF36}" destId="{5042F2FB-8CBA-43DF-A9C4-3D9DEA942795}" srcOrd="4" destOrd="0" presId="urn:microsoft.com/office/officeart/2005/8/layout/vList2"/>
    <dgm:cxn modelId="{838B3F0C-73E0-4563-9A10-E7D119A6449B}" type="presParOf" srcId="{6F4B4F67-A53F-40A2-A9DB-230848E6EF36}" destId="{7488902B-312C-400D-8F1B-F09E6D33EFDD}" srcOrd="5" destOrd="0" presId="urn:microsoft.com/office/officeart/2005/8/layout/vList2"/>
    <dgm:cxn modelId="{056C9454-F839-4C95-812F-D22030319827}" type="presParOf" srcId="{6F4B4F67-A53F-40A2-A9DB-230848E6EF36}" destId="{601390D9-F206-43A4-8B89-A2158A5A009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B4344C2-89D3-4761-AB79-9AEFB76AA8E6}"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609091E-2598-4261-82D4-BCE81784344D}">
      <dgm:prSet/>
      <dgm:spPr/>
      <dgm:t>
        <a:bodyPr/>
        <a:lstStyle/>
        <a:p>
          <a:pPr>
            <a:lnSpc>
              <a:spcPct val="100000"/>
            </a:lnSpc>
            <a:defRPr b="1"/>
          </a:pPr>
          <a:r>
            <a:rPr lang="en-US"/>
            <a:t>1. Include recipe numbers</a:t>
          </a:r>
        </a:p>
      </dgm:t>
    </dgm:pt>
    <dgm:pt modelId="{10DDBB60-DD90-429F-B3B1-EF9B3B1F811D}" type="parTrans" cxnId="{E310E4AE-D1D2-41FC-84D1-00E3C1994079}">
      <dgm:prSet/>
      <dgm:spPr/>
      <dgm:t>
        <a:bodyPr/>
        <a:lstStyle/>
        <a:p>
          <a:endParaRPr lang="en-US"/>
        </a:p>
      </dgm:t>
    </dgm:pt>
    <dgm:pt modelId="{A8240D90-E58B-448F-AB91-AA67DD8A34C9}" type="sibTrans" cxnId="{E310E4AE-D1D2-41FC-84D1-00E3C1994079}">
      <dgm:prSet/>
      <dgm:spPr/>
      <dgm:t>
        <a:bodyPr/>
        <a:lstStyle/>
        <a:p>
          <a:endParaRPr lang="en-US"/>
        </a:p>
      </dgm:t>
    </dgm:pt>
    <dgm:pt modelId="{DDE9A937-E3F0-4557-82C7-C14A26390BDF}">
      <dgm:prSet/>
      <dgm:spPr/>
      <dgm:t>
        <a:bodyPr/>
        <a:lstStyle/>
        <a:p>
          <a:pPr>
            <a:lnSpc>
              <a:spcPct val="100000"/>
            </a:lnSpc>
            <a:defRPr b="1"/>
          </a:pPr>
          <a:r>
            <a:rPr lang="en-US" b="1" i="0" baseline="0" dirty="0"/>
            <a:t>2. Use the Comments and Notes area</a:t>
          </a:r>
          <a:endParaRPr lang="en-US" b="1" dirty="0"/>
        </a:p>
      </dgm:t>
    </dgm:pt>
    <dgm:pt modelId="{C5B52A9B-571C-4BAF-A766-870C50C91913}" type="parTrans" cxnId="{C7618628-9AAB-4DC2-BF58-D045BF3166F5}">
      <dgm:prSet/>
      <dgm:spPr/>
      <dgm:t>
        <a:bodyPr/>
        <a:lstStyle/>
        <a:p>
          <a:endParaRPr lang="en-US"/>
        </a:p>
      </dgm:t>
    </dgm:pt>
    <dgm:pt modelId="{44C5C93A-074A-486D-ACDB-02E976C20DED}" type="sibTrans" cxnId="{C7618628-9AAB-4DC2-BF58-D045BF3166F5}">
      <dgm:prSet/>
      <dgm:spPr/>
      <dgm:t>
        <a:bodyPr/>
        <a:lstStyle/>
        <a:p>
          <a:endParaRPr lang="en-US"/>
        </a:p>
      </dgm:t>
    </dgm:pt>
    <dgm:pt modelId="{CD73162E-0344-4BB3-9B14-33CE14CEEE08}">
      <dgm:prSet/>
      <dgm:spPr/>
      <dgm:t>
        <a:bodyPr/>
        <a:lstStyle/>
        <a:p>
          <a:pPr>
            <a:lnSpc>
              <a:spcPct val="100000"/>
            </a:lnSpc>
            <a:defRPr b="1"/>
          </a:pPr>
          <a:r>
            <a:rPr lang="en-US" dirty="0"/>
            <a:t>3. Use volume measurements unless weighing food items</a:t>
          </a:r>
        </a:p>
      </dgm:t>
    </dgm:pt>
    <dgm:pt modelId="{1D908C2A-0BD4-4C08-92C0-7002CC39FA60}" type="parTrans" cxnId="{0B4CEC23-51BE-4B43-8C57-E5CA98B21E36}">
      <dgm:prSet/>
      <dgm:spPr/>
      <dgm:t>
        <a:bodyPr/>
        <a:lstStyle/>
        <a:p>
          <a:endParaRPr lang="en-US"/>
        </a:p>
      </dgm:t>
    </dgm:pt>
    <dgm:pt modelId="{DC362F90-03DC-4524-9C6B-C4287B990E34}" type="sibTrans" cxnId="{0B4CEC23-51BE-4B43-8C57-E5CA98B21E36}">
      <dgm:prSet/>
      <dgm:spPr/>
      <dgm:t>
        <a:bodyPr/>
        <a:lstStyle/>
        <a:p>
          <a:endParaRPr lang="en-US"/>
        </a:p>
      </dgm:t>
    </dgm:pt>
    <dgm:pt modelId="{FF4BC836-AC73-44F6-A550-EF8535E7C7FB}" type="pres">
      <dgm:prSet presAssocID="{0B4344C2-89D3-4761-AB79-9AEFB76AA8E6}" presName="root" presStyleCnt="0">
        <dgm:presLayoutVars>
          <dgm:dir/>
          <dgm:resizeHandles val="exact"/>
        </dgm:presLayoutVars>
      </dgm:prSet>
      <dgm:spPr/>
    </dgm:pt>
    <dgm:pt modelId="{FF9CB60E-0790-4FE7-BDA9-4BBB2FE37DF4}" type="pres">
      <dgm:prSet presAssocID="{E609091E-2598-4261-82D4-BCE81784344D}" presName="compNode" presStyleCnt="0"/>
      <dgm:spPr/>
    </dgm:pt>
    <dgm:pt modelId="{C1831A26-A7A2-4780-B6C0-5EF388574494}" type="pres">
      <dgm:prSet presAssocID="{E609091E-2598-4261-82D4-BCE81784344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84641885-1362-447F-B4E4-C4EEF949CC50}" type="pres">
      <dgm:prSet presAssocID="{E609091E-2598-4261-82D4-BCE81784344D}" presName="iconSpace" presStyleCnt="0"/>
      <dgm:spPr/>
    </dgm:pt>
    <dgm:pt modelId="{5ABAEF7A-BEB8-4C79-9DFF-6006193EEAC7}" type="pres">
      <dgm:prSet presAssocID="{E609091E-2598-4261-82D4-BCE81784344D}" presName="parTx" presStyleLbl="revTx" presStyleIdx="0" presStyleCnt="6">
        <dgm:presLayoutVars>
          <dgm:chMax val="0"/>
          <dgm:chPref val="0"/>
        </dgm:presLayoutVars>
      </dgm:prSet>
      <dgm:spPr/>
    </dgm:pt>
    <dgm:pt modelId="{35C2FCCE-691C-4B87-BC57-6B398FA92A05}" type="pres">
      <dgm:prSet presAssocID="{E609091E-2598-4261-82D4-BCE81784344D}" presName="txSpace" presStyleCnt="0"/>
      <dgm:spPr/>
    </dgm:pt>
    <dgm:pt modelId="{85A3D3AA-88BB-4562-B5BF-7DCE0AE27734}" type="pres">
      <dgm:prSet presAssocID="{E609091E-2598-4261-82D4-BCE81784344D}" presName="desTx" presStyleLbl="revTx" presStyleIdx="1" presStyleCnt="6" custScaleX="88871">
        <dgm:presLayoutVars/>
      </dgm:prSet>
      <dgm:spPr/>
    </dgm:pt>
    <dgm:pt modelId="{B91FCF96-A02F-43F1-AA28-9E7138ABB9BD}" type="pres">
      <dgm:prSet presAssocID="{A8240D90-E58B-448F-AB91-AA67DD8A34C9}" presName="sibTrans" presStyleCnt="0"/>
      <dgm:spPr/>
    </dgm:pt>
    <dgm:pt modelId="{F37A9DF9-1A47-455F-AD4C-BB3879BD2AE0}" type="pres">
      <dgm:prSet presAssocID="{DDE9A937-E3F0-4557-82C7-C14A26390BDF}" presName="compNode" presStyleCnt="0"/>
      <dgm:spPr/>
    </dgm:pt>
    <dgm:pt modelId="{63D03E38-6C46-47D4-A399-45E288672407}" type="pres">
      <dgm:prSet presAssocID="{DDE9A937-E3F0-4557-82C7-C14A26390BD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B1F71D51-95F0-4812-AC70-3376F981D171}" type="pres">
      <dgm:prSet presAssocID="{DDE9A937-E3F0-4557-82C7-C14A26390BDF}" presName="iconSpace" presStyleCnt="0"/>
      <dgm:spPr/>
    </dgm:pt>
    <dgm:pt modelId="{9F2925AD-B7AF-4715-A778-C75AE0752AFB}" type="pres">
      <dgm:prSet presAssocID="{DDE9A937-E3F0-4557-82C7-C14A26390BDF}" presName="parTx" presStyleLbl="revTx" presStyleIdx="2" presStyleCnt="6">
        <dgm:presLayoutVars>
          <dgm:chMax val="0"/>
          <dgm:chPref val="0"/>
        </dgm:presLayoutVars>
      </dgm:prSet>
      <dgm:spPr/>
    </dgm:pt>
    <dgm:pt modelId="{713FEDB0-2DD8-4EFE-9706-70A9A53F3CBB}" type="pres">
      <dgm:prSet presAssocID="{DDE9A937-E3F0-4557-82C7-C14A26390BDF}" presName="txSpace" presStyleCnt="0"/>
      <dgm:spPr/>
    </dgm:pt>
    <dgm:pt modelId="{6E1D07DE-FB30-4507-BACB-71AFF8EB6E41}" type="pres">
      <dgm:prSet presAssocID="{DDE9A937-E3F0-4557-82C7-C14A26390BDF}" presName="desTx" presStyleLbl="revTx" presStyleIdx="3" presStyleCnt="6" custScaleX="97669" custScaleY="166729">
        <dgm:presLayoutVars/>
      </dgm:prSet>
      <dgm:spPr/>
    </dgm:pt>
    <dgm:pt modelId="{11DBF738-AD35-4872-92B4-719CCA6F50E3}" type="pres">
      <dgm:prSet presAssocID="{44C5C93A-074A-486D-ACDB-02E976C20DED}" presName="sibTrans" presStyleCnt="0"/>
      <dgm:spPr/>
    </dgm:pt>
    <dgm:pt modelId="{E6DB0412-DBE3-4061-9704-C1F6BCEBF0AF}" type="pres">
      <dgm:prSet presAssocID="{CD73162E-0344-4BB3-9B14-33CE14CEEE08}" presName="compNode" presStyleCnt="0"/>
      <dgm:spPr/>
    </dgm:pt>
    <dgm:pt modelId="{8BE4581F-584D-434B-B38C-5A69061B57BD}" type="pres">
      <dgm:prSet presAssocID="{CD73162E-0344-4BB3-9B14-33CE14CEEE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ruit Bowl"/>
        </a:ext>
      </dgm:extLst>
    </dgm:pt>
    <dgm:pt modelId="{37261BDD-CA66-4D3E-B562-915EA11F7440}" type="pres">
      <dgm:prSet presAssocID="{CD73162E-0344-4BB3-9B14-33CE14CEEE08}" presName="iconSpace" presStyleCnt="0"/>
      <dgm:spPr/>
    </dgm:pt>
    <dgm:pt modelId="{BEE31AE5-D872-4B2E-8F75-26DA70DE0B8D}" type="pres">
      <dgm:prSet presAssocID="{CD73162E-0344-4BB3-9B14-33CE14CEEE08}" presName="parTx" presStyleLbl="revTx" presStyleIdx="4" presStyleCnt="6">
        <dgm:presLayoutVars>
          <dgm:chMax val="0"/>
          <dgm:chPref val="0"/>
        </dgm:presLayoutVars>
      </dgm:prSet>
      <dgm:spPr/>
    </dgm:pt>
    <dgm:pt modelId="{1807457B-6383-4123-B9DA-0CCE4012FFFC}" type="pres">
      <dgm:prSet presAssocID="{CD73162E-0344-4BB3-9B14-33CE14CEEE08}" presName="txSpace" presStyleCnt="0"/>
      <dgm:spPr/>
    </dgm:pt>
    <dgm:pt modelId="{EEC51C70-7BF4-46A0-BA98-A7515E07714F}" type="pres">
      <dgm:prSet presAssocID="{CD73162E-0344-4BB3-9B14-33CE14CEEE08}" presName="desTx" presStyleLbl="revTx" presStyleIdx="5" presStyleCnt="6">
        <dgm:presLayoutVars/>
      </dgm:prSet>
      <dgm:spPr/>
    </dgm:pt>
  </dgm:ptLst>
  <dgm:cxnLst>
    <dgm:cxn modelId="{0B4CEC23-51BE-4B43-8C57-E5CA98B21E36}" srcId="{0B4344C2-89D3-4761-AB79-9AEFB76AA8E6}" destId="{CD73162E-0344-4BB3-9B14-33CE14CEEE08}" srcOrd="2" destOrd="0" parTransId="{1D908C2A-0BD4-4C08-92C0-7002CC39FA60}" sibTransId="{DC362F90-03DC-4524-9C6B-C4287B990E34}"/>
    <dgm:cxn modelId="{C7618628-9AAB-4DC2-BF58-D045BF3166F5}" srcId="{0B4344C2-89D3-4761-AB79-9AEFB76AA8E6}" destId="{DDE9A937-E3F0-4557-82C7-C14A26390BDF}" srcOrd="1" destOrd="0" parTransId="{C5B52A9B-571C-4BAF-A766-870C50C91913}" sibTransId="{44C5C93A-074A-486D-ACDB-02E976C20DED}"/>
    <dgm:cxn modelId="{B5D5D239-ED31-45F1-B529-07F48AD0CE0B}" type="presOf" srcId="{CD73162E-0344-4BB3-9B14-33CE14CEEE08}" destId="{BEE31AE5-D872-4B2E-8F75-26DA70DE0B8D}" srcOrd="0" destOrd="0" presId="urn:microsoft.com/office/officeart/2018/5/layout/CenteredIconLabelDescriptionList"/>
    <dgm:cxn modelId="{0003B168-1F7F-4D80-8A61-4726926B9061}" type="presOf" srcId="{DDE9A937-E3F0-4557-82C7-C14A26390BDF}" destId="{9F2925AD-B7AF-4715-A778-C75AE0752AFB}" srcOrd="0" destOrd="0" presId="urn:microsoft.com/office/officeart/2018/5/layout/CenteredIconLabelDescriptionList"/>
    <dgm:cxn modelId="{2F1EAB74-20A0-4E9C-98AC-58AF3383E8C7}" type="presOf" srcId="{E609091E-2598-4261-82D4-BCE81784344D}" destId="{5ABAEF7A-BEB8-4C79-9DFF-6006193EEAC7}" srcOrd="0" destOrd="0" presId="urn:microsoft.com/office/officeart/2018/5/layout/CenteredIconLabelDescriptionList"/>
    <dgm:cxn modelId="{E310E4AE-D1D2-41FC-84D1-00E3C1994079}" srcId="{0B4344C2-89D3-4761-AB79-9AEFB76AA8E6}" destId="{E609091E-2598-4261-82D4-BCE81784344D}" srcOrd="0" destOrd="0" parTransId="{10DDBB60-DD90-429F-B3B1-EF9B3B1F811D}" sibTransId="{A8240D90-E58B-448F-AB91-AA67DD8A34C9}"/>
    <dgm:cxn modelId="{6BD115F4-9D25-4A88-BA48-ACDC862D2004}" type="presOf" srcId="{0B4344C2-89D3-4761-AB79-9AEFB76AA8E6}" destId="{FF4BC836-AC73-44F6-A550-EF8535E7C7FB}" srcOrd="0" destOrd="0" presId="urn:microsoft.com/office/officeart/2018/5/layout/CenteredIconLabelDescriptionList"/>
    <dgm:cxn modelId="{22DDED6A-37D4-4F08-AFCC-A0B9DCFF2CCE}" type="presParOf" srcId="{FF4BC836-AC73-44F6-A550-EF8535E7C7FB}" destId="{FF9CB60E-0790-4FE7-BDA9-4BBB2FE37DF4}" srcOrd="0" destOrd="0" presId="urn:microsoft.com/office/officeart/2018/5/layout/CenteredIconLabelDescriptionList"/>
    <dgm:cxn modelId="{85FE1BE4-CD94-4C5B-99C6-FFCE2D4662B4}" type="presParOf" srcId="{FF9CB60E-0790-4FE7-BDA9-4BBB2FE37DF4}" destId="{C1831A26-A7A2-4780-B6C0-5EF388574494}" srcOrd="0" destOrd="0" presId="urn:microsoft.com/office/officeart/2018/5/layout/CenteredIconLabelDescriptionList"/>
    <dgm:cxn modelId="{85269AFE-05C1-4B3F-AAA6-C297C82C028C}" type="presParOf" srcId="{FF9CB60E-0790-4FE7-BDA9-4BBB2FE37DF4}" destId="{84641885-1362-447F-B4E4-C4EEF949CC50}" srcOrd="1" destOrd="0" presId="urn:microsoft.com/office/officeart/2018/5/layout/CenteredIconLabelDescriptionList"/>
    <dgm:cxn modelId="{E015DA77-12D6-4272-9EDA-4AF31E5CA8D7}" type="presParOf" srcId="{FF9CB60E-0790-4FE7-BDA9-4BBB2FE37DF4}" destId="{5ABAEF7A-BEB8-4C79-9DFF-6006193EEAC7}" srcOrd="2" destOrd="0" presId="urn:microsoft.com/office/officeart/2018/5/layout/CenteredIconLabelDescriptionList"/>
    <dgm:cxn modelId="{17A98DE9-737B-4137-978F-8DFA11C0FB89}" type="presParOf" srcId="{FF9CB60E-0790-4FE7-BDA9-4BBB2FE37DF4}" destId="{35C2FCCE-691C-4B87-BC57-6B398FA92A05}" srcOrd="3" destOrd="0" presId="urn:microsoft.com/office/officeart/2018/5/layout/CenteredIconLabelDescriptionList"/>
    <dgm:cxn modelId="{81629E86-83D6-4F28-B181-DC631FAC4C4F}" type="presParOf" srcId="{FF9CB60E-0790-4FE7-BDA9-4BBB2FE37DF4}" destId="{85A3D3AA-88BB-4562-B5BF-7DCE0AE27734}" srcOrd="4" destOrd="0" presId="urn:microsoft.com/office/officeart/2018/5/layout/CenteredIconLabelDescriptionList"/>
    <dgm:cxn modelId="{AF77FDB4-9CF9-486A-ADA3-F9C1B56741E5}" type="presParOf" srcId="{FF4BC836-AC73-44F6-A550-EF8535E7C7FB}" destId="{B91FCF96-A02F-43F1-AA28-9E7138ABB9BD}" srcOrd="1" destOrd="0" presId="urn:microsoft.com/office/officeart/2018/5/layout/CenteredIconLabelDescriptionList"/>
    <dgm:cxn modelId="{801F3B15-87F8-46BB-B649-472CB8C59A6E}" type="presParOf" srcId="{FF4BC836-AC73-44F6-A550-EF8535E7C7FB}" destId="{F37A9DF9-1A47-455F-AD4C-BB3879BD2AE0}" srcOrd="2" destOrd="0" presId="urn:microsoft.com/office/officeart/2018/5/layout/CenteredIconLabelDescriptionList"/>
    <dgm:cxn modelId="{6B65F043-A02C-4635-BFB0-45AF50D492BF}" type="presParOf" srcId="{F37A9DF9-1A47-455F-AD4C-BB3879BD2AE0}" destId="{63D03E38-6C46-47D4-A399-45E288672407}" srcOrd="0" destOrd="0" presId="urn:microsoft.com/office/officeart/2018/5/layout/CenteredIconLabelDescriptionList"/>
    <dgm:cxn modelId="{E82E4588-7CC3-4AED-A2D7-6E5213088DBA}" type="presParOf" srcId="{F37A9DF9-1A47-455F-AD4C-BB3879BD2AE0}" destId="{B1F71D51-95F0-4812-AC70-3376F981D171}" srcOrd="1" destOrd="0" presId="urn:microsoft.com/office/officeart/2018/5/layout/CenteredIconLabelDescriptionList"/>
    <dgm:cxn modelId="{E0C2FE6E-0B83-4576-9C4A-7AD37DA18B93}" type="presParOf" srcId="{F37A9DF9-1A47-455F-AD4C-BB3879BD2AE0}" destId="{9F2925AD-B7AF-4715-A778-C75AE0752AFB}" srcOrd="2" destOrd="0" presId="urn:microsoft.com/office/officeart/2018/5/layout/CenteredIconLabelDescriptionList"/>
    <dgm:cxn modelId="{6000C99D-C6A1-47BD-8AD1-B18E7FD5E50A}" type="presParOf" srcId="{F37A9DF9-1A47-455F-AD4C-BB3879BD2AE0}" destId="{713FEDB0-2DD8-4EFE-9706-70A9A53F3CBB}" srcOrd="3" destOrd="0" presId="urn:microsoft.com/office/officeart/2018/5/layout/CenteredIconLabelDescriptionList"/>
    <dgm:cxn modelId="{EAA2D0DA-E5E7-4990-B9CB-727A7D6D50D7}" type="presParOf" srcId="{F37A9DF9-1A47-455F-AD4C-BB3879BD2AE0}" destId="{6E1D07DE-FB30-4507-BACB-71AFF8EB6E41}" srcOrd="4" destOrd="0" presId="urn:microsoft.com/office/officeart/2018/5/layout/CenteredIconLabelDescriptionList"/>
    <dgm:cxn modelId="{4A3BA532-5757-4E3D-AF3D-CB80398B15E7}" type="presParOf" srcId="{FF4BC836-AC73-44F6-A550-EF8535E7C7FB}" destId="{11DBF738-AD35-4872-92B4-719CCA6F50E3}" srcOrd="3" destOrd="0" presId="urn:microsoft.com/office/officeart/2018/5/layout/CenteredIconLabelDescriptionList"/>
    <dgm:cxn modelId="{50B8BC19-2E5E-421B-9B1C-FB0F195D30C9}" type="presParOf" srcId="{FF4BC836-AC73-44F6-A550-EF8535E7C7FB}" destId="{E6DB0412-DBE3-4061-9704-C1F6BCEBF0AF}" srcOrd="4" destOrd="0" presId="urn:microsoft.com/office/officeart/2018/5/layout/CenteredIconLabelDescriptionList"/>
    <dgm:cxn modelId="{685F6E30-7AB0-4E10-A2C1-9C0DD7704D19}" type="presParOf" srcId="{E6DB0412-DBE3-4061-9704-C1F6BCEBF0AF}" destId="{8BE4581F-584D-434B-B38C-5A69061B57BD}" srcOrd="0" destOrd="0" presId="urn:microsoft.com/office/officeart/2018/5/layout/CenteredIconLabelDescriptionList"/>
    <dgm:cxn modelId="{8A4E4E8E-02BF-4B30-84FF-B1708A7EB353}" type="presParOf" srcId="{E6DB0412-DBE3-4061-9704-C1F6BCEBF0AF}" destId="{37261BDD-CA66-4D3E-B562-915EA11F7440}" srcOrd="1" destOrd="0" presId="urn:microsoft.com/office/officeart/2018/5/layout/CenteredIconLabelDescriptionList"/>
    <dgm:cxn modelId="{A6C30A7A-D79C-48F3-AFEA-ED412704140B}" type="presParOf" srcId="{E6DB0412-DBE3-4061-9704-C1F6BCEBF0AF}" destId="{BEE31AE5-D872-4B2E-8F75-26DA70DE0B8D}" srcOrd="2" destOrd="0" presId="urn:microsoft.com/office/officeart/2018/5/layout/CenteredIconLabelDescriptionList"/>
    <dgm:cxn modelId="{10D8CC92-E655-4EE6-B2A0-162FB05101E0}" type="presParOf" srcId="{E6DB0412-DBE3-4061-9704-C1F6BCEBF0AF}" destId="{1807457B-6383-4123-B9DA-0CCE4012FFFC}" srcOrd="3" destOrd="0" presId="urn:microsoft.com/office/officeart/2018/5/layout/CenteredIconLabelDescriptionList"/>
    <dgm:cxn modelId="{BB98FD37-5F63-4ED3-A921-03E1F99F27D4}" type="presParOf" srcId="{E6DB0412-DBE3-4061-9704-C1F6BCEBF0AF}" destId="{EEC51C70-7BF4-46A0-BA98-A7515E07714F}"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284B1-2F61-45CC-A974-5516D3DD0510}">
      <dsp:nvSpPr>
        <dsp:cNvPr id="0" name=""/>
        <dsp:cNvSpPr/>
      </dsp:nvSpPr>
      <dsp:spPr>
        <a:xfrm>
          <a:off x="1875105" y="45474"/>
          <a:ext cx="2182794" cy="2182794"/>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95000"/>
                </a:schemeClr>
              </a:solidFill>
            </a:rPr>
            <a:t>K-5</a:t>
          </a:r>
        </a:p>
        <a:p>
          <a:pPr marL="0" lvl="0" indent="0" algn="ctr" defTabSz="889000">
            <a:lnSpc>
              <a:spcPct val="90000"/>
            </a:lnSpc>
            <a:spcBef>
              <a:spcPct val="0"/>
            </a:spcBef>
            <a:spcAft>
              <a:spcPct val="35000"/>
            </a:spcAft>
            <a:buNone/>
          </a:pPr>
          <a:r>
            <a:rPr lang="en-US" sz="2000" kern="1200" dirty="0">
              <a:solidFill>
                <a:schemeClr val="bg1">
                  <a:lumMod val="95000"/>
                </a:schemeClr>
              </a:solidFill>
            </a:rPr>
            <a:t>350 – 500 Calories</a:t>
          </a:r>
        </a:p>
      </dsp:txBody>
      <dsp:txXfrm>
        <a:off x="2166144" y="427463"/>
        <a:ext cx="1600715" cy="982257"/>
      </dsp:txXfrm>
    </dsp:sp>
    <dsp:sp modelId="{88A81525-6707-41BB-A414-C7099D879BA4}">
      <dsp:nvSpPr>
        <dsp:cNvPr id="0" name=""/>
        <dsp:cNvSpPr/>
      </dsp:nvSpPr>
      <dsp:spPr>
        <a:xfrm>
          <a:off x="2662730" y="1409721"/>
          <a:ext cx="2182794" cy="2182794"/>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95000"/>
                </a:schemeClr>
              </a:solidFill>
            </a:rPr>
            <a:t>9-12</a:t>
          </a:r>
        </a:p>
        <a:p>
          <a:pPr marL="0" lvl="0" indent="0" algn="ctr" defTabSz="889000">
            <a:lnSpc>
              <a:spcPct val="90000"/>
            </a:lnSpc>
            <a:spcBef>
              <a:spcPct val="0"/>
            </a:spcBef>
            <a:spcAft>
              <a:spcPct val="35000"/>
            </a:spcAft>
            <a:buNone/>
          </a:pPr>
          <a:r>
            <a:rPr lang="en-US" sz="2000" kern="1200" dirty="0">
              <a:solidFill>
                <a:schemeClr val="bg1">
                  <a:lumMod val="95000"/>
                </a:schemeClr>
              </a:solidFill>
            </a:rPr>
            <a:t>450 – 600 Calories</a:t>
          </a:r>
        </a:p>
      </dsp:txBody>
      <dsp:txXfrm>
        <a:off x="3330301" y="1973609"/>
        <a:ext cx="1309676" cy="1200536"/>
      </dsp:txXfrm>
    </dsp:sp>
    <dsp:sp modelId="{D60E292F-AD4B-4557-B087-269423A6A5F4}">
      <dsp:nvSpPr>
        <dsp:cNvPr id="0" name=""/>
        <dsp:cNvSpPr/>
      </dsp:nvSpPr>
      <dsp:spPr>
        <a:xfrm>
          <a:off x="1087480" y="1409721"/>
          <a:ext cx="2182794" cy="2182794"/>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95000"/>
                </a:schemeClr>
              </a:solidFill>
            </a:rPr>
            <a:t>6-8</a:t>
          </a:r>
        </a:p>
        <a:p>
          <a:pPr marL="0" lvl="0" indent="0" algn="ctr" defTabSz="889000">
            <a:lnSpc>
              <a:spcPct val="90000"/>
            </a:lnSpc>
            <a:spcBef>
              <a:spcPct val="0"/>
            </a:spcBef>
            <a:spcAft>
              <a:spcPct val="35000"/>
            </a:spcAft>
            <a:buNone/>
          </a:pPr>
          <a:r>
            <a:rPr lang="en-US" sz="2000" kern="1200" dirty="0">
              <a:solidFill>
                <a:schemeClr val="bg1">
                  <a:lumMod val="95000"/>
                </a:schemeClr>
              </a:solidFill>
            </a:rPr>
            <a:t>400 – 550</a:t>
          </a:r>
        </a:p>
        <a:p>
          <a:pPr marL="0" lvl="0" indent="0" algn="ctr" defTabSz="889000">
            <a:lnSpc>
              <a:spcPct val="90000"/>
            </a:lnSpc>
            <a:spcBef>
              <a:spcPct val="0"/>
            </a:spcBef>
            <a:spcAft>
              <a:spcPct val="35000"/>
            </a:spcAft>
            <a:buNone/>
          </a:pPr>
          <a:r>
            <a:rPr lang="en-US" sz="2000" kern="1200" dirty="0">
              <a:solidFill>
                <a:schemeClr val="bg1">
                  <a:lumMod val="95000"/>
                </a:schemeClr>
              </a:solidFill>
            </a:rPr>
            <a:t>Calories</a:t>
          </a:r>
        </a:p>
      </dsp:txBody>
      <dsp:txXfrm>
        <a:off x="1293027" y="1973609"/>
        <a:ext cx="1309676" cy="1200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284B1-2F61-45CC-A974-5516D3DD0510}">
      <dsp:nvSpPr>
        <dsp:cNvPr id="0" name=""/>
        <dsp:cNvSpPr/>
      </dsp:nvSpPr>
      <dsp:spPr>
        <a:xfrm>
          <a:off x="1594917" y="0"/>
          <a:ext cx="2234548" cy="2234548"/>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lumMod val="95000"/>
                </a:schemeClr>
              </a:solidFill>
            </a:rPr>
            <a:t>K-5</a:t>
          </a:r>
        </a:p>
        <a:p>
          <a:pPr marL="0" lvl="0" indent="0" algn="ctr" defTabSz="933450">
            <a:lnSpc>
              <a:spcPct val="90000"/>
            </a:lnSpc>
            <a:spcBef>
              <a:spcPct val="0"/>
            </a:spcBef>
            <a:spcAft>
              <a:spcPct val="35000"/>
            </a:spcAft>
            <a:buNone/>
          </a:pPr>
          <a:r>
            <a:rPr lang="en-US" sz="2100" kern="1200" dirty="0">
              <a:solidFill>
                <a:schemeClr val="bg1">
                  <a:lumMod val="95000"/>
                </a:schemeClr>
              </a:solidFill>
            </a:rPr>
            <a:t>550 – 650 Calories</a:t>
          </a:r>
        </a:p>
      </dsp:txBody>
      <dsp:txXfrm>
        <a:off x="1892857" y="391046"/>
        <a:ext cx="1638669" cy="1005546"/>
      </dsp:txXfrm>
    </dsp:sp>
    <dsp:sp modelId="{88A81525-6707-41BB-A414-C7099D879BA4}">
      <dsp:nvSpPr>
        <dsp:cNvPr id="0" name=""/>
        <dsp:cNvSpPr/>
      </dsp:nvSpPr>
      <dsp:spPr>
        <a:xfrm>
          <a:off x="3546870" y="1489699"/>
          <a:ext cx="2234548" cy="2234548"/>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lumMod val="95000"/>
                </a:schemeClr>
              </a:solidFill>
            </a:rPr>
            <a:t>9-12</a:t>
          </a:r>
        </a:p>
        <a:p>
          <a:pPr marL="0" lvl="0" indent="0" algn="ctr" defTabSz="933450">
            <a:lnSpc>
              <a:spcPct val="90000"/>
            </a:lnSpc>
            <a:spcBef>
              <a:spcPct val="0"/>
            </a:spcBef>
            <a:spcAft>
              <a:spcPct val="35000"/>
            </a:spcAft>
            <a:buNone/>
          </a:pPr>
          <a:r>
            <a:rPr lang="en-US" sz="2100" kern="1200" dirty="0">
              <a:solidFill>
                <a:schemeClr val="bg1">
                  <a:lumMod val="95000"/>
                </a:schemeClr>
              </a:solidFill>
            </a:rPr>
            <a:t>750 – 850 Calories</a:t>
          </a:r>
        </a:p>
      </dsp:txBody>
      <dsp:txXfrm>
        <a:off x="4230269" y="2066957"/>
        <a:ext cx="1340729" cy="1229001"/>
      </dsp:txXfrm>
    </dsp:sp>
    <dsp:sp modelId="{D60E292F-AD4B-4557-B087-269423A6A5F4}">
      <dsp:nvSpPr>
        <dsp:cNvPr id="0" name=""/>
        <dsp:cNvSpPr/>
      </dsp:nvSpPr>
      <dsp:spPr>
        <a:xfrm>
          <a:off x="1185875" y="1489699"/>
          <a:ext cx="2234548" cy="2234548"/>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lumMod val="95000"/>
                </a:schemeClr>
              </a:solidFill>
            </a:rPr>
            <a:t>6-8</a:t>
          </a:r>
        </a:p>
        <a:p>
          <a:pPr marL="0" lvl="0" indent="0" algn="ctr" defTabSz="933450">
            <a:lnSpc>
              <a:spcPct val="90000"/>
            </a:lnSpc>
            <a:spcBef>
              <a:spcPct val="0"/>
            </a:spcBef>
            <a:spcAft>
              <a:spcPct val="35000"/>
            </a:spcAft>
            <a:buNone/>
          </a:pPr>
          <a:r>
            <a:rPr lang="en-US" sz="2100" kern="1200" dirty="0">
              <a:solidFill>
                <a:schemeClr val="bg1">
                  <a:lumMod val="95000"/>
                </a:schemeClr>
              </a:solidFill>
            </a:rPr>
            <a:t>600 - 700</a:t>
          </a:r>
        </a:p>
        <a:p>
          <a:pPr marL="0" lvl="0" indent="0" algn="ctr" defTabSz="933450">
            <a:lnSpc>
              <a:spcPct val="90000"/>
            </a:lnSpc>
            <a:spcBef>
              <a:spcPct val="0"/>
            </a:spcBef>
            <a:spcAft>
              <a:spcPct val="35000"/>
            </a:spcAft>
            <a:buNone/>
          </a:pPr>
          <a:r>
            <a:rPr lang="en-US" sz="2100" kern="1200" dirty="0">
              <a:solidFill>
                <a:schemeClr val="bg1">
                  <a:lumMod val="95000"/>
                </a:schemeClr>
              </a:solidFill>
            </a:rPr>
            <a:t>Calories</a:t>
          </a:r>
        </a:p>
      </dsp:txBody>
      <dsp:txXfrm>
        <a:off x="1396295" y="2066957"/>
        <a:ext cx="1340729" cy="1229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233D1-314A-4725-9CBD-FFF00B489370}">
      <dsp:nvSpPr>
        <dsp:cNvPr id="0" name=""/>
        <dsp:cNvSpPr/>
      </dsp:nvSpPr>
      <dsp:spPr>
        <a:xfrm>
          <a:off x="2181377" y="1203"/>
          <a:ext cx="2219543" cy="1003864"/>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Dark Green</a:t>
          </a:r>
        </a:p>
        <a:p>
          <a:pPr marL="114300" lvl="1" indent="-114300" algn="l" defTabSz="577850">
            <a:lnSpc>
              <a:spcPct val="90000"/>
            </a:lnSpc>
            <a:spcBef>
              <a:spcPct val="0"/>
            </a:spcBef>
            <a:spcAft>
              <a:spcPct val="15000"/>
            </a:spcAft>
            <a:buChar char="•"/>
          </a:pPr>
          <a:r>
            <a:rPr lang="en-US" sz="1300" kern="1200" dirty="0">
              <a:latin typeface="Times New Roman" panose="02020603050405020304" pitchFamily="18" charset="0"/>
              <a:cs typeface="Times New Roman" panose="02020603050405020304" pitchFamily="18" charset="0"/>
            </a:rPr>
            <a:t>1 cup leafy greens = ½ cup equivalent</a:t>
          </a:r>
        </a:p>
      </dsp:txBody>
      <dsp:txXfrm>
        <a:off x="2181377" y="1203"/>
        <a:ext cx="2219543" cy="1003864"/>
      </dsp:txXfrm>
    </dsp:sp>
    <dsp:sp modelId="{82F7E895-04D7-4256-A8D5-7B81D387DD70}">
      <dsp:nvSpPr>
        <dsp:cNvPr id="0" name=""/>
        <dsp:cNvSpPr/>
      </dsp:nvSpPr>
      <dsp:spPr>
        <a:xfrm>
          <a:off x="1048883" y="0"/>
          <a:ext cx="993825" cy="1003864"/>
        </a:xfrm>
        <a:prstGeom prst="rect">
          <a:avLst/>
        </a:prstGeom>
        <a:blipFill rotWithShape="1">
          <a:blip xmlns:r="http://schemas.openxmlformats.org/officeDocument/2006/relationships" r:embed="rId1"/>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893118-A714-40B0-8CAD-5A6C7B29E9D5}">
      <dsp:nvSpPr>
        <dsp:cNvPr id="0" name=""/>
        <dsp:cNvSpPr/>
      </dsp:nvSpPr>
      <dsp:spPr>
        <a:xfrm>
          <a:off x="1088169" y="1170705"/>
          <a:ext cx="2219543" cy="10038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Beans/Peas (Legumes)</a:t>
          </a:r>
        </a:p>
        <a:p>
          <a:pPr marL="114300" lvl="1" indent="-114300" algn="l" defTabSz="577850">
            <a:lnSpc>
              <a:spcPct val="90000"/>
            </a:lnSpc>
            <a:spcBef>
              <a:spcPct val="0"/>
            </a:spcBef>
            <a:spcAft>
              <a:spcPct val="15000"/>
            </a:spcAft>
            <a:buChar char="•"/>
          </a:pPr>
          <a:r>
            <a:rPr lang="en-US" sz="1300" kern="1200" dirty="0">
              <a:latin typeface="Times New Roman" panose="02020603050405020304" pitchFamily="18" charset="0"/>
              <a:cs typeface="Times New Roman" panose="02020603050405020304" pitchFamily="18" charset="0"/>
            </a:rPr>
            <a:t>Can not use as a meat alternate in the same meal</a:t>
          </a:r>
        </a:p>
      </dsp:txBody>
      <dsp:txXfrm>
        <a:off x="1088169" y="1170705"/>
        <a:ext cx="2219543" cy="1003864"/>
      </dsp:txXfrm>
    </dsp:sp>
    <dsp:sp modelId="{D5CF01E1-960E-47BB-A09E-47DF4504A725}">
      <dsp:nvSpPr>
        <dsp:cNvPr id="0" name=""/>
        <dsp:cNvSpPr/>
      </dsp:nvSpPr>
      <dsp:spPr>
        <a:xfrm>
          <a:off x="3407095" y="1170705"/>
          <a:ext cx="993825" cy="1003864"/>
        </a:xfrm>
        <a:prstGeom prst="rect">
          <a:avLst/>
        </a:prstGeom>
        <a:blipFill rotWithShape="1">
          <a:blip xmlns:r="http://schemas.openxmlformats.org/officeDocument/2006/relationships" r:embed="rId2"/>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C0DB2-1852-4DCD-BFFA-744DB48B047D}">
      <dsp:nvSpPr>
        <dsp:cNvPr id="0" name=""/>
        <dsp:cNvSpPr/>
      </dsp:nvSpPr>
      <dsp:spPr>
        <a:xfrm>
          <a:off x="2181377" y="2340207"/>
          <a:ext cx="2219543" cy="10038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Other</a:t>
          </a:r>
        </a:p>
        <a:p>
          <a:pPr marL="114300" lvl="1" indent="-114300" algn="l" defTabSz="577850">
            <a:lnSpc>
              <a:spcPct val="90000"/>
            </a:lnSpc>
            <a:spcBef>
              <a:spcPct val="0"/>
            </a:spcBef>
            <a:spcAft>
              <a:spcPct val="15000"/>
            </a:spcAft>
            <a:buChar char="•"/>
          </a:pPr>
          <a:r>
            <a:rPr lang="en-US" sz="1300" kern="1200" dirty="0">
              <a:latin typeface="Times New Roman" panose="02020603050405020304" pitchFamily="18" charset="0"/>
              <a:cs typeface="Times New Roman" panose="02020603050405020304" pitchFamily="18" charset="0"/>
            </a:rPr>
            <a:t>Can use extra Dark Green, Red/Orange, Beans/Peas (legumes) as other vegetable</a:t>
          </a:r>
        </a:p>
      </dsp:txBody>
      <dsp:txXfrm>
        <a:off x="2181377" y="2340207"/>
        <a:ext cx="2219543" cy="1003864"/>
      </dsp:txXfrm>
    </dsp:sp>
    <dsp:sp modelId="{F9F19689-ADD3-4476-9561-3A25AEC82D09}">
      <dsp:nvSpPr>
        <dsp:cNvPr id="0" name=""/>
        <dsp:cNvSpPr/>
      </dsp:nvSpPr>
      <dsp:spPr>
        <a:xfrm>
          <a:off x="1088169" y="2340207"/>
          <a:ext cx="993825" cy="1003864"/>
        </a:xfrm>
        <a:prstGeom prst="rect">
          <a:avLst/>
        </a:prstGeom>
        <a:blipFill rotWithShape="1">
          <a:blip xmlns:r="http://schemas.openxmlformats.org/officeDocument/2006/relationships" r:embed="rId3"/>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D88F2-265F-43A0-A728-CF746CBAEE3A}">
      <dsp:nvSpPr>
        <dsp:cNvPr id="0" name=""/>
        <dsp:cNvSpPr/>
      </dsp:nvSpPr>
      <dsp:spPr>
        <a:xfrm>
          <a:off x="155585" y="455230"/>
          <a:ext cx="3653278" cy="1141649"/>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3277"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Fresh</a:t>
          </a:r>
        </a:p>
        <a:p>
          <a:pPr marL="114300" lvl="1" indent="-114300" algn="l" defTabSz="666750">
            <a:lnSpc>
              <a:spcPct val="90000"/>
            </a:lnSpc>
            <a:spcBef>
              <a:spcPct val="0"/>
            </a:spcBef>
            <a:spcAft>
              <a:spcPct val="15000"/>
            </a:spcAft>
            <a:buChar char="•"/>
          </a:pPr>
          <a:r>
            <a:rPr lang="en-US" sz="1500" kern="1200" dirty="0">
              <a:latin typeface="Times New Roman" panose="02020603050405020304" pitchFamily="18" charset="0"/>
              <a:cs typeface="Times New Roman" panose="02020603050405020304" pitchFamily="18" charset="0"/>
            </a:rPr>
            <a:t>Use Food Buying Guide for Crediting</a:t>
          </a:r>
        </a:p>
      </dsp:txBody>
      <dsp:txXfrm>
        <a:off x="155585" y="455230"/>
        <a:ext cx="3653278" cy="1141649"/>
      </dsp:txXfrm>
    </dsp:sp>
    <dsp:sp modelId="{CC13012F-6B86-4F6B-B4ED-3746045E5A8C}">
      <dsp:nvSpPr>
        <dsp:cNvPr id="0" name=""/>
        <dsp:cNvSpPr/>
      </dsp:nvSpPr>
      <dsp:spPr>
        <a:xfrm>
          <a:off x="3365" y="290325"/>
          <a:ext cx="799154" cy="1198731"/>
        </a:xfrm>
        <a:prstGeom prst="rect">
          <a:avLst/>
        </a:prstGeom>
        <a:blipFill rotWithShape="1">
          <a:blip xmlns:r="http://schemas.openxmlformats.org/officeDocument/2006/relationships" r:embed="rId1"/>
          <a:srcRect/>
          <a:stretch>
            <a:fillRect l="-16000" r="-16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8A5DB1-0D5B-4927-B5E9-14A5742236F0}">
      <dsp:nvSpPr>
        <dsp:cNvPr id="0" name=""/>
        <dsp:cNvSpPr/>
      </dsp:nvSpPr>
      <dsp:spPr>
        <a:xfrm>
          <a:off x="4191956" y="455230"/>
          <a:ext cx="3653278" cy="1141649"/>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3277"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Canned</a:t>
          </a:r>
        </a:p>
        <a:p>
          <a:pPr marL="114300" lvl="1" indent="-114300" algn="l" defTabSz="666750">
            <a:lnSpc>
              <a:spcPct val="90000"/>
            </a:lnSpc>
            <a:spcBef>
              <a:spcPct val="0"/>
            </a:spcBef>
            <a:spcAft>
              <a:spcPct val="15000"/>
            </a:spcAft>
            <a:buChar char="•"/>
          </a:pPr>
          <a:r>
            <a:rPr lang="en-US" sz="1500" kern="1200" dirty="0">
              <a:latin typeface="Times New Roman" panose="02020603050405020304" pitchFamily="18" charset="0"/>
              <a:cs typeface="Times New Roman" panose="02020603050405020304" pitchFamily="18" charset="0"/>
            </a:rPr>
            <a:t>In light syrup or water</a:t>
          </a:r>
        </a:p>
      </dsp:txBody>
      <dsp:txXfrm>
        <a:off x="4191956" y="455230"/>
        <a:ext cx="3653278" cy="1141649"/>
      </dsp:txXfrm>
    </dsp:sp>
    <dsp:sp modelId="{1C650AD5-E6A9-4ECA-AEE6-E53F1B9B0DB6}">
      <dsp:nvSpPr>
        <dsp:cNvPr id="0" name=""/>
        <dsp:cNvSpPr/>
      </dsp:nvSpPr>
      <dsp:spPr>
        <a:xfrm>
          <a:off x="4039736" y="290325"/>
          <a:ext cx="799154" cy="1198731"/>
        </a:xfrm>
        <a:prstGeom prst="rect">
          <a:avLst/>
        </a:prstGeom>
        <a:blipFill rotWithShape="1">
          <a:blip xmlns:r="http://schemas.openxmlformats.org/officeDocument/2006/relationships" r:embed="rId2"/>
          <a:srcRect/>
          <a:stretch>
            <a:fillRect l="-51000" r="-5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9CFE33-0E67-4DE8-BDF0-21E625FCBE84}">
      <dsp:nvSpPr>
        <dsp:cNvPr id="0" name=""/>
        <dsp:cNvSpPr/>
      </dsp:nvSpPr>
      <dsp:spPr>
        <a:xfrm>
          <a:off x="155585" y="1892439"/>
          <a:ext cx="3653278" cy="1141649"/>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3277"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Frozen</a:t>
          </a:r>
        </a:p>
        <a:p>
          <a:pPr marL="114300" lvl="1" indent="-114300" algn="l" defTabSz="666750">
            <a:lnSpc>
              <a:spcPct val="90000"/>
            </a:lnSpc>
            <a:spcBef>
              <a:spcPct val="0"/>
            </a:spcBef>
            <a:spcAft>
              <a:spcPct val="15000"/>
            </a:spcAft>
            <a:buChar char="•"/>
          </a:pPr>
          <a:r>
            <a:rPr lang="en-US" sz="1500" kern="1200" dirty="0">
              <a:latin typeface="Times New Roman" panose="02020603050405020304" pitchFamily="18" charset="0"/>
              <a:cs typeface="Times New Roman" panose="02020603050405020304" pitchFamily="18" charset="0"/>
            </a:rPr>
            <a:t>with or without added sugar</a:t>
          </a:r>
        </a:p>
      </dsp:txBody>
      <dsp:txXfrm>
        <a:off x="155585" y="1892439"/>
        <a:ext cx="3653278" cy="1141649"/>
      </dsp:txXfrm>
    </dsp:sp>
    <dsp:sp modelId="{8EE11238-35DC-493A-A94B-5FCEF720E266}">
      <dsp:nvSpPr>
        <dsp:cNvPr id="0" name=""/>
        <dsp:cNvSpPr/>
      </dsp:nvSpPr>
      <dsp:spPr>
        <a:xfrm>
          <a:off x="3365" y="1727534"/>
          <a:ext cx="799154" cy="1198731"/>
        </a:xfrm>
        <a:prstGeom prst="rect">
          <a:avLst/>
        </a:prstGeom>
        <a:blipFill rotWithShape="1">
          <a:blip xmlns:r="http://schemas.openxmlformats.org/officeDocument/2006/relationships" r:embed="rId3"/>
          <a:srcRect/>
          <a:stretch>
            <a:fillRect l="-25000" r="-25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6CB4D1-2712-4C3A-8B97-DF4259067E46}">
      <dsp:nvSpPr>
        <dsp:cNvPr id="0" name=""/>
        <dsp:cNvSpPr/>
      </dsp:nvSpPr>
      <dsp:spPr>
        <a:xfrm>
          <a:off x="4191956" y="1892439"/>
          <a:ext cx="3653278" cy="1141649"/>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3277"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Dried </a:t>
          </a:r>
        </a:p>
        <a:p>
          <a:pPr marL="114300" lvl="1" indent="-114300" algn="l" defTabSz="666750">
            <a:lnSpc>
              <a:spcPct val="90000"/>
            </a:lnSpc>
            <a:spcBef>
              <a:spcPct val="0"/>
            </a:spcBef>
            <a:spcAft>
              <a:spcPct val="15000"/>
            </a:spcAft>
            <a:buChar char="•"/>
          </a:pPr>
          <a:r>
            <a:rPr lang="en-US" sz="1500" kern="1200" dirty="0">
              <a:latin typeface="Times New Roman" panose="02020603050405020304" pitchFamily="18" charset="0"/>
              <a:cs typeface="Times New Roman" panose="02020603050405020304" pitchFamily="18" charset="0"/>
            </a:rPr>
            <a:t>¼ cup dried fruit = ½ cup</a:t>
          </a:r>
        </a:p>
      </dsp:txBody>
      <dsp:txXfrm>
        <a:off x="4191956" y="1892439"/>
        <a:ext cx="3653278" cy="1141649"/>
      </dsp:txXfrm>
    </dsp:sp>
    <dsp:sp modelId="{8DD9568D-FFDD-4BC4-B929-D17F99D460E5}">
      <dsp:nvSpPr>
        <dsp:cNvPr id="0" name=""/>
        <dsp:cNvSpPr/>
      </dsp:nvSpPr>
      <dsp:spPr>
        <a:xfrm>
          <a:off x="4039736" y="1727534"/>
          <a:ext cx="799154" cy="1198731"/>
        </a:xfrm>
        <a:prstGeom prst="rect">
          <a:avLst/>
        </a:prstGeom>
        <a:blipFill rotWithShape="1">
          <a:blip xmlns:r="http://schemas.openxmlformats.org/officeDocument/2006/relationships" r:embed="rId4"/>
          <a:srcRect/>
          <a:stretch>
            <a:fillRect l="-25000" r="-25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80F040-71D1-4CCE-B234-C3351273BFDC}">
      <dsp:nvSpPr>
        <dsp:cNvPr id="0" name=""/>
        <dsp:cNvSpPr/>
      </dsp:nvSpPr>
      <dsp:spPr>
        <a:xfrm>
          <a:off x="2173770" y="3329649"/>
          <a:ext cx="3653278" cy="1141649"/>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3277"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Juice</a:t>
          </a:r>
        </a:p>
        <a:p>
          <a:pPr marL="114300" lvl="1" indent="-114300" algn="l" defTabSz="666750">
            <a:lnSpc>
              <a:spcPct val="90000"/>
            </a:lnSpc>
            <a:spcBef>
              <a:spcPct val="0"/>
            </a:spcBef>
            <a:spcAft>
              <a:spcPct val="15000"/>
            </a:spcAft>
            <a:buChar char="•"/>
          </a:pPr>
          <a:r>
            <a:rPr lang="en-US" sz="1500" kern="1200" dirty="0">
              <a:solidFill>
                <a:srgbClr val="CC3300"/>
              </a:solidFill>
              <a:latin typeface="Times New Roman" panose="02020603050405020304" pitchFamily="18" charset="0"/>
              <a:cs typeface="Times New Roman" panose="02020603050405020304" pitchFamily="18" charset="0"/>
            </a:rPr>
            <a:t>No more than ½ fruit over course of week can be in juice form</a:t>
          </a:r>
        </a:p>
      </dsp:txBody>
      <dsp:txXfrm>
        <a:off x="2173770" y="3329649"/>
        <a:ext cx="3653278" cy="1141649"/>
      </dsp:txXfrm>
    </dsp:sp>
    <dsp:sp modelId="{AAB32B5B-D021-432D-8394-D75553674F2C}">
      <dsp:nvSpPr>
        <dsp:cNvPr id="0" name=""/>
        <dsp:cNvSpPr/>
      </dsp:nvSpPr>
      <dsp:spPr>
        <a:xfrm>
          <a:off x="2021551" y="3164744"/>
          <a:ext cx="799154" cy="1198731"/>
        </a:xfrm>
        <a:prstGeom prst="rect">
          <a:avLst/>
        </a:prstGeom>
        <a:blipFill rotWithShape="1">
          <a:blip xmlns:r="http://schemas.openxmlformats.org/officeDocument/2006/relationships" r:embed="rId5"/>
          <a:srcRect/>
          <a:stretch>
            <a:fillRect l="-71000" r="-7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353D6-9A21-4AE6-A02F-3198003FF39C}">
      <dsp:nvSpPr>
        <dsp:cNvPr id="0" name=""/>
        <dsp:cNvSpPr/>
      </dsp:nvSpPr>
      <dsp:spPr>
        <a:xfrm>
          <a:off x="0" y="459"/>
          <a:ext cx="6953176" cy="10757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D724A4-ADE4-46CB-A87F-5C99BB93E36C}">
      <dsp:nvSpPr>
        <dsp:cNvPr id="0" name=""/>
        <dsp:cNvSpPr/>
      </dsp:nvSpPr>
      <dsp:spPr>
        <a:xfrm>
          <a:off x="325426" y="242512"/>
          <a:ext cx="591684" cy="5916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62669C-B6F7-4B66-9376-04208CA576AC}">
      <dsp:nvSpPr>
        <dsp:cNvPr id="0" name=""/>
        <dsp:cNvSpPr/>
      </dsp:nvSpPr>
      <dsp:spPr>
        <a:xfrm>
          <a:off x="1242537" y="459"/>
          <a:ext cx="5710638" cy="1075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54" tIns="113854" rIns="113854" bIns="113854" numCol="1" spcCol="1270" anchor="ctr" anchorCtr="0">
          <a:noAutofit/>
        </a:bodyPr>
        <a:lstStyle/>
        <a:p>
          <a:pPr marL="0" lvl="0" indent="0" algn="l" defTabSz="1111250">
            <a:lnSpc>
              <a:spcPct val="100000"/>
            </a:lnSpc>
            <a:spcBef>
              <a:spcPct val="0"/>
            </a:spcBef>
            <a:spcAft>
              <a:spcPct val="35000"/>
            </a:spcAft>
            <a:buNone/>
          </a:pPr>
          <a:r>
            <a:rPr lang="en-US" sz="2500" kern="1200"/>
            <a:t>Required by regulations</a:t>
          </a:r>
        </a:p>
      </dsp:txBody>
      <dsp:txXfrm>
        <a:off x="1242537" y="459"/>
        <a:ext cx="5710638" cy="1075790"/>
      </dsp:txXfrm>
    </dsp:sp>
    <dsp:sp modelId="{3AAFF29E-FA17-47F6-8A35-839C6903A6EB}">
      <dsp:nvSpPr>
        <dsp:cNvPr id="0" name=""/>
        <dsp:cNvSpPr/>
      </dsp:nvSpPr>
      <dsp:spPr>
        <a:xfrm>
          <a:off x="0" y="1345197"/>
          <a:ext cx="6953176" cy="10757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28C969-F422-4D3A-9B0A-2EC35CFDDC37}">
      <dsp:nvSpPr>
        <dsp:cNvPr id="0" name=""/>
        <dsp:cNvSpPr/>
      </dsp:nvSpPr>
      <dsp:spPr>
        <a:xfrm>
          <a:off x="325426" y="1587250"/>
          <a:ext cx="591684" cy="5916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EBEE5A-E71D-4E23-96CE-9464EE419520}">
      <dsp:nvSpPr>
        <dsp:cNvPr id="0" name=""/>
        <dsp:cNvSpPr/>
      </dsp:nvSpPr>
      <dsp:spPr>
        <a:xfrm>
          <a:off x="1242537" y="1345197"/>
          <a:ext cx="5710638" cy="1075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54" tIns="113854" rIns="113854" bIns="113854" numCol="1" spcCol="1270" anchor="ctr" anchorCtr="0">
          <a:noAutofit/>
        </a:bodyPr>
        <a:lstStyle/>
        <a:p>
          <a:pPr marL="0" lvl="0" indent="0" algn="l" defTabSz="1111250">
            <a:lnSpc>
              <a:spcPct val="100000"/>
            </a:lnSpc>
            <a:spcBef>
              <a:spcPct val="0"/>
            </a:spcBef>
            <a:spcAft>
              <a:spcPct val="35000"/>
            </a:spcAft>
            <a:buNone/>
          </a:pPr>
          <a:r>
            <a:rPr lang="en-US" sz="2500" kern="1200"/>
            <a:t>Demonstrate meal pattern requirements are met</a:t>
          </a:r>
        </a:p>
      </dsp:txBody>
      <dsp:txXfrm>
        <a:off x="1242537" y="1345197"/>
        <a:ext cx="5710638" cy="1075790"/>
      </dsp:txXfrm>
    </dsp:sp>
    <dsp:sp modelId="{C438E0BB-50FC-45A6-9222-BA26756C6DC7}">
      <dsp:nvSpPr>
        <dsp:cNvPr id="0" name=""/>
        <dsp:cNvSpPr/>
      </dsp:nvSpPr>
      <dsp:spPr>
        <a:xfrm>
          <a:off x="0" y="2689935"/>
          <a:ext cx="6953176" cy="10757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D57DE4-3038-4BE3-88E5-A29127DCD096}">
      <dsp:nvSpPr>
        <dsp:cNvPr id="0" name=""/>
        <dsp:cNvSpPr/>
      </dsp:nvSpPr>
      <dsp:spPr>
        <a:xfrm>
          <a:off x="325426" y="2931987"/>
          <a:ext cx="591684" cy="5916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246C3D-E5A8-4FCF-A395-AFEB4A361962}">
      <dsp:nvSpPr>
        <dsp:cNvPr id="0" name=""/>
        <dsp:cNvSpPr/>
      </dsp:nvSpPr>
      <dsp:spPr>
        <a:xfrm>
          <a:off x="1242537" y="2689935"/>
          <a:ext cx="5710638" cy="1075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54" tIns="113854" rIns="113854" bIns="113854" numCol="1" spcCol="1270" anchor="ctr" anchorCtr="0">
          <a:noAutofit/>
        </a:bodyPr>
        <a:lstStyle/>
        <a:p>
          <a:pPr marL="0" lvl="0" indent="0" algn="l" defTabSz="1111250">
            <a:lnSpc>
              <a:spcPct val="100000"/>
            </a:lnSpc>
            <a:spcBef>
              <a:spcPct val="0"/>
            </a:spcBef>
            <a:spcAft>
              <a:spcPct val="35000"/>
            </a:spcAft>
            <a:buNone/>
          </a:pPr>
          <a:r>
            <a:rPr lang="en-US" sz="2500" kern="1200"/>
            <a:t>Show crediting information per serving</a:t>
          </a:r>
        </a:p>
      </dsp:txBody>
      <dsp:txXfrm>
        <a:off x="1242537" y="2689935"/>
        <a:ext cx="5710638" cy="10757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F3943-8C71-4949-83DE-AFA907D0E6D2}">
      <dsp:nvSpPr>
        <dsp:cNvPr id="0" name=""/>
        <dsp:cNvSpPr/>
      </dsp:nvSpPr>
      <dsp:spPr>
        <a:xfrm>
          <a:off x="0" y="439"/>
          <a:ext cx="107537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DC1A09-25F4-447D-A947-814614300B8B}">
      <dsp:nvSpPr>
        <dsp:cNvPr id="0" name=""/>
        <dsp:cNvSpPr/>
      </dsp:nvSpPr>
      <dsp:spPr>
        <a:xfrm>
          <a:off x="0" y="439"/>
          <a:ext cx="10753725" cy="3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Validate Nutritional Standards are being met </a:t>
          </a:r>
        </a:p>
      </dsp:txBody>
      <dsp:txXfrm>
        <a:off x="0" y="439"/>
        <a:ext cx="10753725" cy="399817"/>
      </dsp:txXfrm>
    </dsp:sp>
    <dsp:sp modelId="{6832F471-739F-4AE8-8B9E-C824AC806AD5}">
      <dsp:nvSpPr>
        <dsp:cNvPr id="0" name=""/>
        <dsp:cNvSpPr/>
      </dsp:nvSpPr>
      <dsp:spPr>
        <a:xfrm>
          <a:off x="0" y="400256"/>
          <a:ext cx="107537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74FF1-FE90-4076-BF5A-6EED7AD6CA0C}">
      <dsp:nvSpPr>
        <dsp:cNvPr id="0" name=""/>
        <dsp:cNvSpPr/>
      </dsp:nvSpPr>
      <dsp:spPr>
        <a:xfrm>
          <a:off x="0" y="400256"/>
          <a:ext cx="10753725" cy="3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Result in Successful Completion of Administrative Reviews </a:t>
          </a:r>
        </a:p>
      </dsp:txBody>
      <dsp:txXfrm>
        <a:off x="0" y="400256"/>
        <a:ext cx="10753725" cy="399817"/>
      </dsp:txXfrm>
    </dsp:sp>
    <dsp:sp modelId="{4ABB762F-BA7F-414E-9670-C2BBFB572704}">
      <dsp:nvSpPr>
        <dsp:cNvPr id="0" name=""/>
        <dsp:cNvSpPr/>
      </dsp:nvSpPr>
      <dsp:spPr>
        <a:xfrm>
          <a:off x="0" y="800073"/>
          <a:ext cx="107537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ADB7F4-AAE5-44BF-AEB4-A3422393AE72}">
      <dsp:nvSpPr>
        <dsp:cNvPr id="0" name=""/>
        <dsp:cNvSpPr/>
      </dsp:nvSpPr>
      <dsp:spPr>
        <a:xfrm>
          <a:off x="0" y="800073"/>
          <a:ext cx="10753725" cy="3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Ensure Consistent Food Quality</a:t>
          </a:r>
        </a:p>
      </dsp:txBody>
      <dsp:txXfrm>
        <a:off x="0" y="800073"/>
        <a:ext cx="10753725" cy="399817"/>
      </dsp:txXfrm>
    </dsp:sp>
    <dsp:sp modelId="{C0123734-03D0-4ECD-A5ED-2591448301E7}">
      <dsp:nvSpPr>
        <dsp:cNvPr id="0" name=""/>
        <dsp:cNvSpPr/>
      </dsp:nvSpPr>
      <dsp:spPr>
        <a:xfrm>
          <a:off x="0" y="1199891"/>
          <a:ext cx="107537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265820-C4D8-446D-B907-D42FFA36A158}">
      <dsp:nvSpPr>
        <dsp:cNvPr id="0" name=""/>
        <dsp:cNvSpPr/>
      </dsp:nvSpPr>
      <dsp:spPr>
        <a:xfrm>
          <a:off x="0" y="1199891"/>
          <a:ext cx="10753725" cy="3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Produce Predictable Yield</a:t>
          </a:r>
        </a:p>
      </dsp:txBody>
      <dsp:txXfrm>
        <a:off x="0" y="1199891"/>
        <a:ext cx="10753725" cy="399817"/>
      </dsp:txXfrm>
    </dsp:sp>
    <dsp:sp modelId="{0DB1231B-FDBA-4D08-85A1-D098397B13C5}">
      <dsp:nvSpPr>
        <dsp:cNvPr id="0" name=""/>
        <dsp:cNvSpPr/>
      </dsp:nvSpPr>
      <dsp:spPr>
        <a:xfrm>
          <a:off x="0" y="1599708"/>
          <a:ext cx="107537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F89641-4566-4817-BF56-009F6D3329D2}">
      <dsp:nvSpPr>
        <dsp:cNvPr id="0" name=""/>
        <dsp:cNvSpPr/>
      </dsp:nvSpPr>
      <dsp:spPr>
        <a:xfrm>
          <a:off x="0" y="1599708"/>
          <a:ext cx="10753725" cy="3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Increase Customer Satisfaction</a:t>
          </a:r>
        </a:p>
      </dsp:txBody>
      <dsp:txXfrm>
        <a:off x="0" y="1599708"/>
        <a:ext cx="10753725" cy="399817"/>
      </dsp:txXfrm>
    </dsp:sp>
    <dsp:sp modelId="{401744B7-DA02-4416-8A0F-2F8DF0CD21A9}">
      <dsp:nvSpPr>
        <dsp:cNvPr id="0" name=""/>
        <dsp:cNvSpPr/>
      </dsp:nvSpPr>
      <dsp:spPr>
        <a:xfrm>
          <a:off x="0" y="1999525"/>
          <a:ext cx="107537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7B6843-ACC3-4078-A099-0127DDE1FC41}">
      <dsp:nvSpPr>
        <dsp:cNvPr id="0" name=""/>
        <dsp:cNvSpPr/>
      </dsp:nvSpPr>
      <dsp:spPr>
        <a:xfrm>
          <a:off x="0" y="1999525"/>
          <a:ext cx="10753725" cy="3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Support Efficient Purchasing Procedures </a:t>
          </a:r>
        </a:p>
      </dsp:txBody>
      <dsp:txXfrm>
        <a:off x="0" y="1999525"/>
        <a:ext cx="10753725" cy="399817"/>
      </dsp:txXfrm>
    </dsp:sp>
    <dsp:sp modelId="{9D6B32B3-C099-467C-8476-C16FEFDD88BF}">
      <dsp:nvSpPr>
        <dsp:cNvPr id="0" name=""/>
        <dsp:cNvSpPr/>
      </dsp:nvSpPr>
      <dsp:spPr>
        <a:xfrm>
          <a:off x="0" y="2399342"/>
          <a:ext cx="107537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3C4F3F-B4CD-4CC3-B52D-F07E1FCC2BE5}">
      <dsp:nvSpPr>
        <dsp:cNvPr id="0" name=""/>
        <dsp:cNvSpPr/>
      </dsp:nvSpPr>
      <dsp:spPr>
        <a:xfrm>
          <a:off x="0" y="2399342"/>
          <a:ext cx="10753725" cy="3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 </a:t>
          </a:r>
          <a:r>
            <a:rPr lang="en-US" sz="1800" kern="1200" dirty="0">
              <a:latin typeface="Times New Roman" panose="02020603050405020304" pitchFamily="18" charset="0"/>
              <a:cs typeface="Times New Roman" panose="02020603050405020304" pitchFamily="18" charset="0"/>
            </a:rPr>
            <a:t>Aid Inventory Control/Assist with Food Cost Control</a:t>
          </a:r>
        </a:p>
      </dsp:txBody>
      <dsp:txXfrm>
        <a:off x="0" y="2399342"/>
        <a:ext cx="10753725" cy="399817"/>
      </dsp:txXfrm>
    </dsp:sp>
    <dsp:sp modelId="{62049CD1-573E-4E87-A8C6-31A6E3A882C6}">
      <dsp:nvSpPr>
        <dsp:cNvPr id="0" name=""/>
        <dsp:cNvSpPr/>
      </dsp:nvSpPr>
      <dsp:spPr>
        <a:xfrm>
          <a:off x="0" y="2799160"/>
          <a:ext cx="107537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71A336-1C8B-47D4-A79C-23A3B1525759}">
      <dsp:nvSpPr>
        <dsp:cNvPr id="0" name=""/>
        <dsp:cNvSpPr/>
      </dsp:nvSpPr>
      <dsp:spPr>
        <a:xfrm>
          <a:off x="0" y="2799160"/>
          <a:ext cx="10753725" cy="3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Assist with Labor Cost Control</a:t>
          </a:r>
        </a:p>
      </dsp:txBody>
      <dsp:txXfrm>
        <a:off x="0" y="2799160"/>
        <a:ext cx="10753725" cy="399817"/>
      </dsp:txXfrm>
    </dsp:sp>
    <dsp:sp modelId="{B72746E0-DF86-4FFD-A40A-349D432979F5}">
      <dsp:nvSpPr>
        <dsp:cNvPr id="0" name=""/>
        <dsp:cNvSpPr/>
      </dsp:nvSpPr>
      <dsp:spPr>
        <a:xfrm>
          <a:off x="0" y="3198977"/>
          <a:ext cx="107537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61B6E0-2FD9-40A2-9486-B1D6825C2EF1}">
      <dsp:nvSpPr>
        <dsp:cNvPr id="0" name=""/>
        <dsp:cNvSpPr/>
      </dsp:nvSpPr>
      <dsp:spPr>
        <a:xfrm>
          <a:off x="0" y="3198977"/>
          <a:ext cx="10753725" cy="3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Increase Employee Confidence</a:t>
          </a:r>
        </a:p>
      </dsp:txBody>
      <dsp:txXfrm>
        <a:off x="0" y="3198977"/>
        <a:ext cx="10753725" cy="3998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01AF4-E4A6-4385-B929-4AF4270146E2}">
      <dsp:nvSpPr>
        <dsp:cNvPr id="0" name=""/>
        <dsp:cNvSpPr/>
      </dsp:nvSpPr>
      <dsp:spPr>
        <a:xfrm>
          <a:off x="0" y="14759"/>
          <a:ext cx="4818888" cy="834228"/>
        </a:xfrm>
        <a:prstGeom prst="roundRect">
          <a:avLst/>
        </a:prstGeom>
        <a:solidFill>
          <a:srgbClr val="2B4A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Required by regulations</a:t>
          </a:r>
        </a:p>
      </dsp:txBody>
      <dsp:txXfrm>
        <a:off x="40724" y="55483"/>
        <a:ext cx="4737440" cy="752780"/>
      </dsp:txXfrm>
    </dsp:sp>
    <dsp:sp modelId="{F6737D83-394C-4D0E-8012-6BC0EE9828CA}">
      <dsp:nvSpPr>
        <dsp:cNvPr id="0" name=""/>
        <dsp:cNvSpPr/>
      </dsp:nvSpPr>
      <dsp:spPr>
        <a:xfrm>
          <a:off x="0" y="909467"/>
          <a:ext cx="4818888" cy="834228"/>
        </a:xfrm>
        <a:prstGeom prst="roundRect">
          <a:avLst/>
        </a:prstGeom>
        <a:solidFill>
          <a:srgbClr val="2B4A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Documents compliance with meal pattern requirements</a:t>
          </a:r>
        </a:p>
      </dsp:txBody>
      <dsp:txXfrm>
        <a:off x="40724" y="950191"/>
        <a:ext cx="4737440" cy="752780"/>
      </dsp:txXfrm>
    </dsp:sp>
    <dsp:sp modelId="{5042F2FB-8CBA-43DF-A9C4-3D9DEA942795}">
      <dsp:nvSpPr>
        <dsp:cNvPr id="0" name=""/>
        <dsp:cNvSpPr/>
      </dsp:nvSpPr>
      <dsp:spPr>
        <a:xfrm>
          <a:off x="0" y="1804176"/>
          <a:ext cx="4818888" cy="834228"/>
        </a:xfrm>
        <a:prstGeom prst="roundRect">
          <a:avLst/>
        </a:prstGeom>
        <a:solidFill>
          <a:srgbClr val="2B4A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Completed daily for all buildings</a:t>
          </a:r>
        </a:p>
      </dsp:txBody>
      <dsp:txXfrm>
        <a:off x="40724" y="1844900"/>
        <a:ext cx="4737440" cy="752780"/>
      </dsp:txXfrm>
    </dsp:sp>
    <dsp:sp modelId="{601390D9-F206-43A4-8B89-A2158A5A0096}">
      <dsp:nvSpPr>
        <dsp:cNvPr id="0" name=""/>
        <dsp:cNvSpPr/>
      </dsp:nvSpPr>
      <dsp:spPr>
        <a:xfrm>
          <a:off x="0" y="2698884"/>
          <a:ext cx="4818888" cy="834228"/>
        </a:xfrm>
        <a:prstGeom prst="roundRect">
          <a:avLst/>
        </a:prstGeom>
        <a:solidFill>
          <a:srgbClr val="2B4A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Reflect age/grade groups</a:t>
          </a:r>
        </a:p>
      </dsp:txBody>
      <dsp:txXfrm>
        <a:off x="40724" y="2739608"/>
        <a:ext cx="4737440" cy="7527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31A26-A7A2-4780-B6C0-5EF388574494}">
      <dsp:nvSpPr>
        <dsp:cNvPr id="0" name=""/>
        <dsp:cNvSpPr/>
      </dsp:nvSpPr>
      <dsp:spPr>
        <a:xfrm>
          <a:off x="1020487" y="1196949"/>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BAEF7A-BEB8-4C79-9DFF-6006193EEAC7}">
      <dsp:nvSpPr>
        <dsp:cNvPr id="0" name=""/>
        <dsp:cNvSpPr/>
      </dsp:nvSpPr>
      <dsp:spPr>
        <a:xfrm>
          <a:off x="393" y="2379733"/>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a:t>1. Include recipe numbers</a:t>
          </a:r>
        </a:p>
      </dsp:txBody>
      <dsp:txXfrm>
        <a:off x="393" y="2379733"/>
        <a:ext cx="3138750" cy="470812"/>
      </dsp:txXfrm>
    </dsp:sp>
    <dsp:sp modelId="{85A3D3AA-88BB-4562-B5BF-7DCE0AE27734}">
      <dsp:nvSpPr>
        <dsp:cNvPr id="0" name=""/>
        <dsp:cNvSpPr/>
      </dsp:nvSpPr>
      <dsp:spPr>
        <a:xfrm>
          <a:off x="175049" y="2889719"/>
          <a:ext cx="2789438" cy="265875"/>
        </a:xfrm>
        <a:prstGeom prst="rect">
          <a:avLst/>
        </a:prstGeom>
        <a:noFill/>
        <a:ln>
          <a:noFill/>
        </a:ln>
        <a:effectLst/>
      </dsp:spPr>
      <dsp:style>
        <a:lnRef idx="0">
          <a:scrgbClr r="0" g="0" b="0"/>
        </a:lnRef>
        <a:fillRef idx="0">
          <a:scrgbClr r="0" g="0" b="0"/>
        </a:fillRef>
        <a:effectRef idx="0">
          <a:scrgbClr r="0" g="0" b="0"/>
        </a:effectRef>
        <a:fontRef idx="minor"/>
      </dsp:style>
    </dsp:sp>
    <dsp:sp modelId="{63D03E38-6C46-47D4-A399-45E288672407}">
      <dsp:nvSpPr>
        <dsp:cNvPr id="0" name=""/>
        <dsp:cNvSpPr/>
      </dsp:nvSpPr>
      <dsp:spPr>
        <a:xfrm>
          <a:off x="4708518" y="1152595"/>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2925AD-B7AF-4715-A778-C75AE0752AFB}">
      <dsp:nvSpPr>
        <dsp:cNvPr id="0" name=""/>
        <dsp:cNvSpPr/>
      </dsp:nvSpPr>
      <dsp:spPr>
        <a:xfrm>
          <a:off x="3688425" y="2335379"/>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b="1" i="0" kern="1200" baseline="0" dirty="0"/>
            <a:t>2. Use the Comments and Notes area</a:t>
          </a:r>
          <a:endParaRPr lang="en-US" sz="1500" b="1" kern="1200" dirty="0"/>
        </a:p>
      </dsp:txBody>
      <dsp:txXfrm>
        <a:off x="3688425" y="2335379"/>
        <a:ext cx="3138750" cy="470812"/>
      </dsp:txXfrm>
    </dsp:sp>
    <dsp:sp modelId="{6E1D07DE-FB30-4507-BACB-71AFF8EB6E41}">
      <dsp:nvSpPr>
        <dsp:cNvPr id="0" name=""/>
        <dsp:cNvSpPr/>
      </dsp:nvSpPr>
      <dsp:spPr>
        <a:xfrm>
          <a:off x="3725007" y="2756657"/>
          <a:ext cx="3065585" cy="443291"/>
        </a:xfrm>
        <a:prstGeom prst="rect">
          <a:avLst/>
        </a:prstGeom>
        <a:noFill/>
        <a:ln>
          <a:noFill/>
        </a:ln>
        <a:effectLst/>
      </dsp:spPr>
      <dsp:style>
        <a:lnRef idx="0">
          <a:scrgbClr r="0" g="0" b="0"/>
        </a:lnRef>
        <a:fillRef idx="0">
          <a:scrgbClr r="0" g="0" b="0"/>
        </a:fillRef>
        <a:effectRef idx="0">
          <a:scrgbClr r="0" g="0" b="0"/>
        </a:effectRef>
        <a:fontRef idx="minor"/>
      </dsp:style>
    </dsp:sp>
    <dsp:sp modelId="{8BE4581F-584D-434B-B38C-5A69061B57BD}">
      <dsp:nvSpPr>
        <dsp:cNvPr id="0" name=""/>
        <dsp:cNvSpPr/>
      </dsp:nvSpPr>
      <dsp:spPr>
        <a:xfrm>
          <a:off x="8396550" y="1196949"/>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E31AE5-D872-4B2E-8F75-26DA70DE0B8D}">
      <dsp:nvSpPr>
        <dsp:cNvPr id="0" name=""/>
        <dsp:cNvSpPr/>
      </dsp:nvSpPr>
      <dsp:spPr>
        <a:xfrm>
          <a:off x="7376456" y="2379733"/>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dirty="0"/>
            <a:t>3. Use volume measurements unless weighing food items</a:t>
          </a:r>
        </a:p>
      </dsp:txBody>
      <dsp:txXfrm>
        <a:off x="7376456" y="2379733"/>
        <a:ext cx="3138750" cy="470812"/>
      </dsp:txXfrm>
    </dsp:sp>
    <dsp:sp modelId="{EEC51C70-7BF4-46A0-BA98-A7515E07714F}">
      <dsp:nvSpPr>
        <dsp:cNvPr id="0" name=""/>
        <dsp:cNvSpPr/>
      </dsp:nvSpPr>
      <dsp:spPr>
        <a:xfrm>
          <a:off x="7376456" y="2889719"/>
          <a:ext cx="3138750" cy="26587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39" tIns="48320" rIns="96639" bIns="48320" rtlCol="0"/>
          <a:lstStyle>
            <a:lvl1pPr algn="r">
              <a:defRPr sz="1200"/>
            </a:lvl1pPr>
          </a:lstStyle>
          <a:p>
            <a:fld id="{D8EF5C11-B354-4C32-BF21-73D2F486DCB2}" type="datetimeFigureOut">
              <a:rPr lang="en-US" smtClean="0"/>
              <a:t>9/29/2023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39" tIns="48320" rIns="96639" bIns="483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6"/>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96639" tIns="48320" rIns="96639" bIns="48320" rtlCol="0" anchor="b"/>
          <a:lstStyle>
            <a:lvl1pPr algn="r">
              <a:defRPr sz="1200"/>
            </a:lvl1pPr>
          </a:lstStyle>
          <a:p>
            <a:fld id="{B9381544-1536-4D59-997A-0CDB3DA4797D}" type="slidenum">
              <a:rPr lang="en-US" smtClean="0"/>
              <a:t>‹#›</a:t>
            </a:fld>
            <a:endParaRPr lang="en-US"/>
          </a:p>
        </p:txBody>
      </p:sp>
    </p:spTree>
    <p:extLst>
      <p:ext uri="{BB962C8B-B14F-4D97-AF65-F5344CB8AC3E}">
        <p14:creationId xmlns:p14="http://schemas.microsoft.com/office/powerpoint/2010/main" val="398358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a:defRPr/>
            </a:pPr>
            <a:r>
              <a:rPr lang="en-US" dirty="0">
                <a:ea typeface="Cambria" panose="02040503050406030204" pitchFamily="18" charset="0"/>
              </a:rPr>
              <a:t>Welcome to the webinar, </a:t>
            </a:r>
            <a:r>
              <a:rPr lang="en-US" b="1" dirty="0">
                <a:solidFill>
                  <a:srgbClr val="000000"/>
                </a:solidFill>
              </a:rPr>
              <a:t>Deep Dive into Meal Pattern</a:t>
            </a:r>
            <a:r>
              <a:rPr lang="en-US" dirty="0">
                <a:solidFill>
                  <a:srgbClr val="000000"/>
                </a:solidFill>
              </a:rPr>
              <a:t>- A comprehensive training intended for cooks/cook managers, servers, and point of service staff. </a:t>
            </a:r>
          </a:p>
          <a:p>
            <a:pPr defTabSz="966387">
              <a:defRPr/>
            </a:pPr>
            <a:endParaRPr lang="en-US" dirty="0">
              <a:solidFill>
                <a:srgbClr val="000000"/>
              </a:solidFill>
              <a:ea typeface="Cambria" panose="02040503050406030204" pitchFamily="18" charset="0"/>
            </a:endParaRPr>
          </a:p>
          <a:p>
            <a:pPr>
              <a:defRPr/>
            </a:pPr>
            <a:r>
              <a:rPr lang="en-US" dirty="0">
                <a:ea typeface="Cambria" panose="02040503050406030204" pitchFamily="18" charset="0"/>
              </a:rPr>
              <a:t>This webinar is hosted by the New York State Education Department, Office of Child Nutrition, and </a:t>
            </a:r>
            <a:r>
              <a:rPr lang="en-US" dirty="0"/>
              <a:t>provides 2 credit hours of Professional Standards training towards your annual requirements.</a:t>
            </a:r>
          </a:p>
          <a:p>
            <a:pPr defTabSz="966387">
              <a:defRPr/>
            </a:pPr>
            <a:endParaRPr lang="en-US" dirty="0">
              <a:ea typeface="Cambria" panose="02040503050406030204" pitchFamily="18" charset="0"/>
            </a:endParaRPr>
          </a:p>
          <a:p>
            <a:pPr defTabSz="966387">
              <a:defRPr/>
            </a:pPr>
            <a:r>
              <a:rPr lang="en-US" b="0" i="1" dirty="0">
                <a:solidFill>
                  <a:srgbClr val="525252"/>
                </a:solidFill>
                <a:effectLst/>
                <a:ea typeface="Cambria" panose="02040503050406030204" pitchFamily="18" charset="0"/>
              </a:rPr>
              <a:t>If you have any questions during the presentation, please type them into the question box. We will review them at the end. </a:t>
            </a:r>
          </a:p>
          <a:p>
            <a:pPr defTabSz="966387">
              <a:defRPr/>
            </a:pPr>
            <a:endParaRPr lang="en-US" b="0" i="1" dirty="0">
              <a:solidFill>
                <a:srgbClr val="525252"/>
              </a:solidFill>
              <a:effectLst/>
              <a:ea typeface="Cambria" panose="02040503050406030204" pitchFamily="18" charset="0"/>
            </a:endParaRPr>
          </a:p>
          <a:p>
            <a:pPr defTabSz="966387">
              <a:defRPr/>
            </a:pPr>
            <a:r>
              <a:rPr lang="en-US" b="0" i="1" dirty="0">
                <a:solidFill>
                  <a:srgbClr val="525252"/>
                </a:solidFill>
                <a:effectLst/>
                <a:ea typeface="Cambria" panose="02040503050406030204" pitchFamily="18" charset="0"/>
              </a:rPr>
              <a:t>Following today’s presentation, you will receive an email containing the slides for today’s webinar.  If you do not receive them, please email CNTraining@nysed.gov </a:t>
            </a:r>
          </a:p>
          <a:p>
            <a:pPr defTabSz="966387">
              <a:defRPr/>
            </a:pPr>
            <a:endParaRPr lang="en-US" b="0" i="1" dirty="0">
              <a:solidFill>
                <a:srgbClr val="525252"/>
              </a:solidFill>
              <a:effectLst/>
              <a:ea typeface="Cambria" panose="02040503050406030204" pitchFamily="18" charset="0"/>
            </a:endParaRPr>
          </a:p>
          <a:p>
            <a:pPr defTabSz="966387">
              <a:defRPr/>
            </a:pPr>
            <a:r>
              <a:rPr lang="en-US" b="0" i="0" dirty="0">
                <a:solidFill>
                  <a:srgbClr val="525252"/>
                </a:solidFill>
                <a:effectLst/>
                <a:ea typeface="Cambria" panose="02040503050406030204" pitchFamily="18" charset="0"/>
              </a:rPr>
              <a:t>A copy of the webinar will also be posted and available on the CN website. As always, if you have any questions, please contact your Child Nutrition Program Representative or email CN@nysed.gov. </a:t>
            </a:r>
          </a:p>
          <a:p>
            <a:endParaRPr lang="en-US" dirty="0"/>
          </a:p>
        </p:txBody>
      </p:sp>
      <p:sp>
        <p:nvSpPr>
          <p:cNvPr id="4" name="Slide Number Placeholder 3"/>
          <p:cNvSpPr>
            <a:spLocks noGrp="1"/>
          </p:cNvSpPr>
          <p:nvPr>
            <p:ph type="sldNum" sz="quarter" idx="5"/>
          </p:nvPr>
        </p:nvSpPr>
        <p:spPr/>
        <p:txBody>
          <a:bodyPr/>
          <a:lstStyle/>
          <a:p>
            <a:pPr defTabSz="966387">
              <a:defRPr/>
            </a:pPr>
            <a:fld id="{B9381544-1536-4D59-997A-0CDB3DA4797D}" type="slidenum">
              <a:rPr lang="en-US">
                <a:solidFill>
                  <a:prstClr val="black"/>
                </a:solidFill>
                <a:latin typeface="Calibri" panose="020F0502020204030204"/>
              </a:rPr>
              <a:pPr defTabSz="96638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813767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At breakfast, SFAs</a:t>
            </a:r>
            <a:r>
              <a:rPr lang="en-US" baseline="0" dirty="0"/>
              <a:t> </a:t>
            </a:r>
            <a:r>
              <a:rPr lang="en-US" dirty="0"/>
              <a:t>must offer at least one</a:t>
            </a:r>
            <a:r>
              <a:rPr lang="en-US" baseline="0" dirty="0"/>
              <a:t> full cup of fruit and/or vegetables for all age/grade groups each day. </a:t>
            </a:r>
          </a:p>
          <a:p>
            <a:pPr>
              <a:spcBef>
                <a:spcPct val="0"/>
              </a:spcBef>
            </a:pPr>
            <a:endParaRPr lang="en-US" baseline="0" dirty="0"/>
          </a:p>
          <a:p>
            <a:pPr defTabSz="966387" fontAlgn="base">
              <a:spcBef>
                <a:spcPct val="0"/>
              </a:spcBef>
              <a:spcAft>
                <a:spcPct val="0"/>
              </a:spcAft>
              <a:defRPr/>
            </a:pPr>
            <a:r>
              <a:rPr lang="en-US" dirty="0"/>
              <a:t>As we previously stated, the vegetable component is not</a:t>
            </a:r>
            <a:r>
              <a:rPr lang="en-US" baseline="0" dirty="0"/>
              <a:t> required at breakfast however, it can be substituted for fruits. </a:t>
            </a:r>
          </a:p>
          <a:p>
            <a:pPr defTabSz="966387" fontAlgn="base">
              <a:spcBef>
                <a:spcPct val="0"/>
              </a:spcBef>
              <a:spcAft>
                <a:spcPct val="0"/>
              </a:spcAft>
              <a:defRPr/>
            </a:pPr>
            <a:endParaRPr lang="en-US" baseline="0" dirty="0"/>
          </a:p>
          <a:p>
            <a:pPr defTabSz="966387" fontAlgn="base">
              <a:spcBef>
                <a:spcPct val="0"/>
              </a:spcBef>
              <a:spcAft>
                <a:spcPct val="0"/>
              </a:spcAft>
              <a:defRPr/>
            </a:pPr>
            <a:r>
              <a:rPr lang="en-US" baseline="0" dirty="0"/>
              <a:t>Menu planners may offer 100% fruit juice towards the fruit component, however, no more than half of the fruit or vegetable offering over the course of a week may be in the form of juice. Since menu planners have to offer 1 cup fruit/vegetable each day and 5 cups per week, the menu planner may offer 4 fl. oz. of juice everyday.</a:t>
            </a:r>
          </a:p>
          <a:p>
            <a:endParaRPr lang="en-US" dirty="0"/>
          </a:p>
        </p:txBody>
      </p:sp>
      <p:sp>
        <p:nvSpPr>
          <p:cNvPr id="4" name="Slide Number Placeholder 3"/>
          <p:cNvSpPr>
            <a:spLocks noGrp="1"/>
          </p:cNvSpPr>
          <p:nvPr>
            <p:ph type="sldNum" sz="quarter" idx="5"/>
          </p:nvPr>
        </p:nvSpPr>
        <p:spPr/>
        <p:txBody>
          <a:bodyPr/>
          <a:lstStyle/>
          <a:p>
            <a:fld id="{B9381544-1536-4D59-997A-0CDB3DA4797D}" type="slidenum">
              <a:rPr lang="en-US" smtClean="0"/>
              <a:t>10</a:t>
            </a:fld>
            <a:endParaRPr lang="en-US"/>
          </a:p>
        </p:txBody>
      </p:sp>
    </p:spTree>
    <p:extLst>
      <p:ext uri="{BB962C8B-B14F-4D97-AF65-F5344CB8AC3E}">
        <p14:creationId xmlns:p14="http://schemas.microsoft.com/office/powerpoint/2010/main" val="2511979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241300"/>
            <a:ext cx="5762625" cy="3241675"/>
          </a:xfrm>
        </p:spPr>
      </p:sp>
      <p:sp>
        <p:nvSpPr>
          <p:cNvPr id="3" name="Notes Placeholder 2"/>
          <p:cNvSpPr>
            <a:spLocks noGrp="1"/>
          </p:cNvSpPr>
          <p:nvPr>
            <p:ph type="body" idx="1"/>
          </p:nvPr>
        </p:nvSpPr>
        <p:spPr>
          <a:xfrm>
            <a:off x="258772" y="3482102"/>
            <a:ext cx="6718039" cy="6119098"/>
          </a:xfrm>
        </p:spPr>
        <p:txBody>
          <a:bodyPr/>
          <a:lstStyle/>
          <a:p>
            <a:pPr>
              <a:spcBef>
                <a:spcPct val="0"/>
              </a:spcBef>
            </a:pPr>
            <a:r>
              <a:rPr lang="en-US" dirty="0"/>
              <a:t>The minimum daily requirement for the grain component at breakfast is that at least 1 oz. eq. grain be offered for all age/grade groups. SFAs should also consult the Food Based Meal Pattern chart for weekly requirements for each age/grade group. </a:t>
            </a:r>
          </a:p>
          <a:p>
            <a:pPr>
              <a:spcBef>
                <a:spcPct val="0"/>
              </a:spcBef>
            </a:pPr>
            <a:endParaRPr lang="en-US" dirty="0"/>
          </a:p>
          <a:p>
            <a:pPr defTabSz="966387">
              <a:spcBef>
                <a:spcPct val="0"/>
              </a:spcBef>
              <a:defRPr/>
            </a:pPr>
            <a:r>
              <a:rPr lang="en-US" dirty="0"/>
              <a:t>Also, as we just learned, the meat/meat alternate component is not required to be offered at breakfast. However, meal pattern flexibility allows for the menu planner to offer a meat/meat alternate component at breakfast provided that at least 1 oz equivalent of the grain component is also offered to students.  </a:t>
            </a:r>
          </a:p>
          <a:p>
            <a:pPr defTabSz="966387">
              <a:spcBef>
                <a:spcPct val="0"/>
              </a:spcBef>
              <a:defRPr/>
            </a:pPr>
            <a:endParaRPr lang="en-US" dirty="0"/>
          </a:p>
          <a:p>
            <a:pPr defTabSz="966387">
              <a:spcBef>
                <a:spcPct val="0"/>
              </a:spcBef>
              <a:defRPr/>
            </a:pPr>
            <a:r>
              <a:rPr lang="en-US" dirty="0"/>
              <a:t>Using this flexibility, a meat/meat alternate may be offered as a component and if selected by a student, may contribute as a food component toward a reimbursable meal. We will discuss reimbursable meals more during the offer vs serve next.</a:t>
            </a:r>
          </a:p>
          <a:p>
            <a:pPr defTabSz="966387">
              <a:spcBef>
                <a:spcPct val="0"/>
              </a:spcBef>
              <a:defRPr/>
            </a:pPr>
            <a:endParaRPr lang="en-US" dirty="0"/>
          </a:p>
          <a:p>
            <a:pPr defTabSz="966387">
              <a:spcBef>
                <a:spcPct val="0"/>
              </a:spcBef>
              <a:defRPr/>
            </a:pPr>
            <a:r>
              <a:rPr lang="en-US" dirty="0"/>
              <a:t>For example:  If the menu planner would like to offer eggs and count them as a component, they would have to offer 1 oz. eq. grain with the eggs, such as a slice of toast, bagel, or English muffin. The student would not have to select the grain but would have to be offered the grain as an option to select with the eggs. </a:t>
            </a:r>
          </a:p>
          <a:p>
            <a:pPr defTabSz="966387">
              <a:spcBef>
                <a:spcPct val="0"/>
              </a:spcBef>
              <a:defRPr/>
            </a:pPr>
            <a:endParaRPr lang="en-US" dirty="0"/>
          </a:p>
          <a:p>
            <a:pPr defTabSz="966387">
              <a:spcBef>
                <a:spcPct val="0"/>
              </a:spcBef>
              <a:defRPr/>
            </a:pPr>
            <a:r>
              <a:rPr lang="en-US" dirty="0"/>
              <a:t>This flexibility is optional and menu planners do not have to use it. However, we want to again stress that if a meat/meat alternate is offered as a component at breakfast then at least 1 oz. eq. of a grain component must be offered first. </a:t>
            </a:r>
          </a:p>
          <a:p>
            <a:pPr defTabSz="966387">
              <a:spcBef>
                <a:spcPct val="0"/>
              </a:spcBef>
              <a:defRPr/>
            </a:pPr>
            <a:endParaRPr lang="en-US" baseline="0" dirty="0"/>
          </a:p>
          <a:p>
            <a:pPr>
              <a:spcBef>
                <a:spcPct val="0"/>
              </a:spcBef>
            </a:pPr>
            <a:r>
              <a:rPr lang="en-US" baseline="0" dirty="0"/>
              <a:t>Additionally, At least 80% of the grains offered at breakfast must be whole grain rich and the remaining grains must be enriched.</a:t>
            </a:r>
            <a:r>
              <a:rPr lang="en-US" dirty="0"/>
              <a:t>  </a:t>
            </a:r>
            <a:endParaRPr lang="en-US" dirty="0">
              <a:cs typeface="Calibri"/>
            </a:endParaRPr>
          </a:p>
          <a:p>
            <a:pPr>
              <a:spcBef>
                <a:spcPct val="0"/>
              </a:spcBef>
            </a:pPr>
            <a:endParaRPr lang="en-US" dirty="0"/>
          </a:p>
          <a:p>
            <a:pPr>
              <a:spcBef>
                <a:spcPct val="0"/>
              </a:spcBef>
            </a:pPr>
            <a:endParaRPr lang="en-US" baseline="0" dirty="0"/>
          </a:p>
          <a:p>
            <a:pPr defTabSz="983125" fontAlgn="base">
              <a:spcBef>
                <a:spcPct val="0"/>
              </a:spcBef>
              <a:spcAft>
                <a:spcPct val="0"/>
              </a:spcAft>
              <a:defRPr/>
            </a:pPr>
            <a:r>
              <a:rPr lang="en-US" dirty="0">
                <a:solidFill>
                  <a:prstClr val="black"/>
                </a:solidFill>
              </a:rPr>
              <a:t>There is no grain-based dessert limit for breakfast, however, certain types are not allowable at breakfast as listed in the footnote on the meal pattern chart</a:t>
            </a:r>
            <a:endParaRPr lang="en-US" dirty="0"/>
          </a:p>
        </p:txBody>
      </p:sp>
      <p:sp>
        <p:nvSpPr>
          <p:cNvPr id="4" name="Date Placeholder 3"/>
          <p:cNvSpPr>
            <a:spLocks noGrp="1"/>
          </p:cNvSpPr>
          <p:nvPr>
            <p:ph type="dt" idx="10"/>
          </p:nvPr>
        </p:nvSpPr>
        <p:spPr/>
        <p:txBody>
          <a:bodyPr/>
          <a:lstStyle/>
          <a:p>
            <a:pPr defTabSz="966387">
              <a:defRPr/>
            </a:pPr>
            <a:fld id="{ADB5585A-47E4-4C37-AD58-9669505D1FBF}" type="datetime7">
              <a:rPr lang="en-US">
                <a:solidFill>
                  <a:prstClr val="black"/>
                </a:solidFill>
                <a:latin typeface="Calibri" panose="020F0502020204030204"/>
              </a:rPr>
              <a:pPr defTabSz="966387">
                <a:defRPr/>
              </a:pPr>
              <a:t>Sep-23</a:t>
            </a:fld>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66387">
              <a:defRPr/>
            </a:pPr>
            <a:fld id="{16C5326D-4A24-45D7-9F64-96496D3A7D7C}" type="slidenum">
              <a:rPr lang="en-US">
                <a:solidFill>
                  <a:prstClr val="black"/>
                </a:solidFill>
                <a:latin typeface="Calibri" panose="020F0502020204030204"/>
              </a:rPr>
              <a:pPr defTabSz="966387">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034728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66387">
              <a:defRPr/>
            </a:pPr>
            <a:r>
              <a:rPr lang="en-US" dirty="0"/>
              <a:t>Offer vs. Serve is a concept that applies to menu planning and the meal service. Offer vs. Serve allows students to decline some of the food offered in a reimbursable breakfast. The goals of Offer vs. Serve are to reduce food waste and to permit students to choose the foods they want to eat. </a:t>
            </a:r>
          </a:p>
          <a:p>
            <a:pPr defTabSz="966387">
              <a:defRPr/>
            </a:pPr>
            <a:endParaRPr lang="en-US" dirty="0"/>
          </a:p>
          <a:p>
            <a:pPr defTabSz="966387">
              <a:defRPr/>
            </a:pPr>
            <a:r>
              <a:rPr lang="en-US" dirty="0"/>
              <a:t>Allowing choices within the components is not considered Offer vs Serve.  Offer vs Serve allows Students to decline some of the components being offered when selecting their meal. </a:t>
            </a:r>
          </a:p>
          <a:p>
            <a:endParaRPr lang="en-US" dirty="0"/>
          </a:p>
          <a:p>
            <a:endParaRPr lang="en-US" dirty="0"/>
          </a:p>
          <a:p>
            <a:r>
              <a:rPr lang="en-US" dirty="0"/>
              <a:t>Offer Versus Serve does not affect the meal’s unit price established by the SFA. </a:t>
            </a:r>
          </a:p>
          <a:p>
            <a:endParaRPr lang="en-US" dirty="0"/>
          </a:p>
          <a:p>
            <a:r>
              <a:rPr lang="en-US" dirty="0"/>
              <a:t>The goal of Offer vs. Serve is to eliminate food waste. </a:t>
            </a:r>
          </a:p>
          <a:p>
            <a:endParaRPr lang="en-US" dirty="0"/>
          </a:p>
          <a:p>
            <a:r>
              <a:rPr lang="en-US" dirty="0"/>
              <a:t>We continue to encourage schools to offer a variety of food choices to students; this increases the likelihood that students will select the foods they prefer, which increases consumption and reduces waste. </a:t>
            </a:r>
          </a:p>
          <a:p>
            <a:endParaRPr lang="en-US" dirty="0"/>
          </a:p>
        </p:txBody>
      </p:sp>
      <p:sp>
        <p:nvSpPr>
          <p:cNvPr id="4" name="Slide Number Placeholder 3"/>
          <p:cNvSpPr>
            <a:spLocks noGrp="1"/>
          </p:cNvSpPr>
          <p:nvPr>
            <p:ph type="sldNum" sz="quarter" idx="10"/>
          </p:nvPr>
        </p:nvSpPr>
        <p:spPr/>
        <p:txBody>
          <a:bodyPr/>
          <a:lstStyle/>
          <a:p>
            <a:pPr defTabSz="966387">
              <a:defRPr/>
            </a:pPr>
            <a:fld id="{52C474B8-02FB-466D-B701-AE0240F4BC04}" type="slidenum">
              <a:rPr lang="en-US">
                <a:solidFill>
                  <a:prstClr val="black"/>
                </a:solidFill>
                <a:latin typeface="Calibri" panose="020F0502020204030204"/>
              </a:rPr>
              <a:pPr defTabSz="966387">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482238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314325"/>
            <a:ext cx="8515351" cy="4789488"/>
          </a:xfrm>
        </p:spPr>
      </p:sp>
      <p:sp>
        <p:nvSpPr>
          <p:cNvPr id="3" name="Notes Placeholder 2"/>
          <p:cNvSpPr>
            <a:spLocks noGrp="1"/>
          </p:cNvSpPr>
          <p:nvPr>
            <p:ph type="body" idx="1"/>
          </p:nvPr>
        </p:nvSpPr>
        <p:spPr>
          <a:xfrm>
            <a:off x="406402" y="5194092"/>
            <a:ext cx="6664960" cy="3687018"/>
          </a:xfrm>
        </p:spPr>
        <p:txBody>
          <a:bodyPr/>
          <a:lstStyle/>
          <a:p>
            <a:r>
              <a:rPr lang="en-US" dirty="0"/>
              <a:t>A </a:t>
            </a:r>
            <a:r>
              <a:rPr lang="en-US" i="1" dirty="0"/>
              <a:t>food item </a:t>
            </a:r>
            <a:r>
              <a:rPr lang="en-US" dirty="0"/>
              <a:t>is a specific food offered within the three food components.</a:t>
            </a:r>
          </a:p>
          <a:p>
            <a:endParaRPr lang="en-US" dirty="0"/>
          </a:p>
          <a:p>
            <a:r>
              <a:rPr lang="en-US" dirty="0"/>
              <a:t>For the purposes of Offer vs. Serve, a school must offer at least four food items from the three required food components (fruits, grains, milk). </a:t>
            </a:r>
          </a:p>
          <a:p>
            <a:endParaRPr lang="en-US" dirty="0"/>
          </a:p>
          <a:p>
            <a:r>
              <a:rPr lang="en-US" dirty="0"/>
              <a:t>Under Offer vs. Serve, the student must select three food items, including at least ½ cup of fruits or vegetables, to have a reimbursable breakfast. </a:t>
            </a:r>
          </a:p>
          <a:p>
            <a:endParaRPr lang="en-US" dirty="0"/>
          </a:p>
          <a:p>
            <a:r>
              <a:rPr lang="en-US" dirty="0"/>
              <a:t>Offer Versus Serve is optional at breakfast for all age/grade groups.</a:t>
            </a:r>
          </a:p>
          <a:p>
            <a:endParaRPr lang="en-US" dirty="0"/>
          </a:p>
          <a:p>
            <a:pPr defTabSz="966387">
              <a:spcBef>
                <a:spcPct val="0"/>
              </a:spcBef>
              <a:defRPr/>
            </a:pPr>
            <a:r>
              <a:rPr lang="en-US" sz="1500" dirty="0"/>
              <a:t>For Breakfast, menu planners may use the K-12 age/grade group for all students. Another choice is to use K-5, 6-8, K-8, and 9-12. Most schools choose to do K-12 because it is easier when all students receive the same portion amounts. </a:t>
            </a:r>
          </a:p>
          <a:p>
            <a:pPr defTabSz="966387">
              <a:spcBef>
                <a:spcPct val="0"/>
              </a:spcBef>
              <a:defRPr/>
            </a:pPr>
            <a:endParaRPr lang="en-US" sz="1500" dirty="0"/>
          </a:p>
          <a:p>
            <a:pPr defTabSz="966387">
              <a:spcBef>
                <a:spcPct val="0"/>
              </a:spcBef>
              <a:defRPr/>
            </a:pPr>
            <a:endParaRPr lang="en-US" sz="1500" dirty="0"/>
          </a:p>
          <a:p>
            <a:pPr>
              <a:spcBef>
                <a:spcPct val="0"/>
              </a:spcBef>
            </a:pPr>
            <a:endParaRPr lang="en-US" sz="1500" dirty="0"/>
          </a:p>
          <a:p>
            <a:endParaRPr lang="en-US" sz="1500" dirty="0"/>
          </a:p>
          <a:p>
            <a:endParaRPr lang="en-US" sz="1500" dirty="0"/>
          </a:p>
        </p:txBody>
      </p:sp>
      <p:sp>
        <p:nvSpPr>
          <p:cNvPr id="4" name="Slide Number Placeholder 3"/>
          <p:cNvSpPr>
            <a:spLocks noGrp="1"/>
          </p:cNvSpPr>
          <p:nvPr>
            <p:ph type="sldNum" sz="quarter" idx="10"/>
          </p:nvPr>
        </p:nvSpPr>
        <p:spPr/>
        <p:txBody>
          <a:bodyPr/>
          <a:lstStyle/>
          <a:p>
            <a:pPr defTabSz="966387">
              <a:defRPr/>
            </a:pPr>
            <a:fld id="{CC5B8953-CEC1-4BE3-B96C-CEFD1AFE75E8}" type="slidenum">
              <a:rPr lang="en-US">
                <a:solidFill>
                  <a:prstClr val="black"/>
                </a:solidFill>
                <a:latin typeface="Calibri" panose="020F0502020204030204"/>
              </a:rPr>
              <a:pPr defTabSz="966387">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73602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Slide Image Placeholder 1"/>
          <p:cNvSpPr>
            <a:spLocks noGrp="1" noRot="1" noChangeAspect="1"/>
          </p:cNvSpPr>
          <p:nvPr>
            <p:ph type="sldImg"/>
          </p:nvPr>
        </p:nvSpPr>
        <p:spPr bwMode="auto">
          <a:noFill/>
          <a:ln>
            <a:solidFill>
              <a:srgbClr val="000000"/>
            </a:solidFill>
            <a:miter lim="800000"/>
            <a:headEnd/>
            <a:tailEnd/>
          </a:ln>
        </p:spPr>
      </p:sp>
      <p:sp>
        <p:nvSpPr>
          <p:cNvPr id="427010" name="Notes Placeholder 2"/>
          <p:cNvSpPr>
            <a:spLocks noGrp="1"/>
          </p:cNvSpPr>
          <p:nvPr>
            <p:ph type="body" idx="1"/>
          </p:nvPr>
        </p:nvSpPr>
        <p:spPr bwMode="auto">
          <a:noFill/>
        </p:spPr>
        <p:txBody>
          <a:bodyPr wrap="square" numCol="1" anchor="t" anchorCtr="0" compatLnSpc="1">
            <a:prstTxWarp prst="textNoShape">
              <a:avLst/>
            </a:prstTxWarp>
          </a:bodyPr>
          <a:lstStyle/>
          <a:p>
            <a:pPr defTabSz="966387" fontAlgn="base">
              <a:spcBef>
                <a:spcPct val="0"/>
              </a:spcBef>
              <a:spcAft>
                <a:spcPct val="0"/>
              </a:spcAft>
              <a:defRPr/>
            </a:pPr>
            <a:r>
              <a:rPr lang="en-US" dirty="0">
                <a:solidFill>
                  <a:prstClr val="black"/>
                </a:solidFill>
              </a:rPr>
              <a:t>At breakfast 1 food product may credit towards more than </a:t>
            </a:r>
            <a:r>
              <a:rPr lang="en-US" b="1" dirty="0">
                <a:solidFill>
                  <a:prstClr val="black"/>
                </a:solidFill>
              </a:rPr>
              <a:t>one item </a:t>
            </a:r>
            <a:r>
              <a:rPr lang="en-US" dirty="0">
                <a:solidFill>
                  <a:prstClr val="black"/>
                </a:solidFill>
              </a:rPr>
              <a:t>at breakfast.  We know foods such as muffins and bagels can be purchased in different sizes.  For this example, we will be looking at muffins.</a:t>
            </a:r>
            <a:endParaRPr lang="en-US" dirty="0"/>
          </a:p>
          <a:p>
            <a:pPr>
              <a:spcBef>
                <a:spcPct val="0"/>
              </a:spcBef>
            </a:pPr>
            <a:endParaRPr lang="en-US" dirty="0"/>
          </a:p>
          <a:p>
            <a:pPr>
              <a:spcBef>
                <a:spcPct val="0"/>
              </a:spcBef>
            </a:pPr>
            <a:r>
              <a:rPr lang="en-US" dirty="0"/>
              <a:t>If a food </a:t>
            </a:r>
            <a:r>
              <a:rPr lang="en-US" b="1" dirty="0"/>
              <a:t>item</a:t>
            </a:r>
            <a:r>
              <a:rPr lang="en-US" dirty="0"/>
              <a:t> is anywhere from 1.0 to 1.99 oz. eq. then the item credits as 1 item</a:t>
            </a:r>
          </a:p>
          <a:p>
            <a:pPr>
              <a:spcBef>
                <a:spcPct val="0"/>
              </a:spcBef>
            </a:pPr>
            <a:endParaRPr lang="en-US" dirty="0"/>
          </a:p>
          <a:p>
            <a:pPr>
              <a:spcBef>
                <a:spcPct val="0"/>
              </a:spcBef>
            </a:pPr>
            <a:r>
              <a:rPr lang="en-US" dirty="0"/>
              <a:t>If an item is 2.0-2.99oz eq. it may credit as 2 items if the menu planner chooses to do so. </a:t>
            </a:r>
            <a:br>
              <a:rPr lang="en-US" dirty="0">
                <a:cs typeface="+mn-lt"/>
              </a:rPr>
            </a:br>
            <a:endParaRPr lang="en-US" dirty="0">
              <a:solidFill>
                <a:prstClr val="black"/>
              </a:solidFill>
            </a:endParaRPr>
          </a:p>
          <a:p>
            <a:pPr defTabSz="983125" fontAlgn="base">
              <a:spcBef>
                <a:spcPct val="0"/>
              </a:spcBef>
              <a:spcAft>
                <a:spcPct val="0"/>
              </a:spcAft>
              <a:defRPr/>
            </a:pPr>
            <a:r>
              <a:rPr lang="en-US" dirty="0">
                <a:solidFill>
                  <a:prstClr val="black"/>
                </a:solidFill>
              </a:rPr>
              <a:t>Another Example:</a:t>
            </a:r>
          </a:p>
          <a:p>
            <a:pPr defTabSz="983125" fontAlgn="base">
              <a:spcBef>
                <a:spcPct val="0"/>
              </a:spcBef>
              <a:spcAft>
                <a:spcPct val="0"/>
              </a:spcAft>
              <a:defRPr/>
            </a:pPr>
            <a:endParaRPr lang="en-US" dirty="0">
              <a:solidFill>
                <a:prstClr val="black"/>
              </a:solidFill>
            </a:endParaRPr>
          </a:p>
          <a:p>
            <a:pPr defTabSz="983125" fontAlgn="base">
              <a:spcBef>
                <a:spcPct val="0"/>
              </a:spcBef>
              <a:spcAft>
                <a:spcPct val="0"/>
              </a:spcAft>
              <a:defRPr/>
            </a:pPr>
            <a:r>
              <a:rPr lang="en-US" dirty="0">
                <a:solidFill>
                  <a:prstClr val="black"/>
                </a:solidFill>
              </a:rPr>
              <a:t>A bagel that credits as 3 oz. eq. may be counted as 3 food items.</a:t>
            </a:r>
          </a:p>
          <a:p>
            <a:pPr defTabSz="966387" fontAlgn="base">
              <a:spcBef>
                <a:spcPct val="0"/>
              </a:spcBef>
              <a:spcAft>
                <a:spcPct val="0"/>
              </a:spcAft>
              <a:defRPr/>
            </a:pPr>
            <a:endParaRPr lang="en-US" dirty="0">
              <a:solidFill>
                <a:prstClr val="black"/>
              </a:solidFill>
            </a:endParaRPr>
          </a:p>
          <a:p>
            <a:pPr defTabSz="966387" fontAlgn="base">
              <a:spcBef>
                <a:spcPct val="0"/>
              </a:spcBef>
              <a:spcAft>
                <a:spcPct val="0"/>
              </a:spcAft>
              <a:defRPr/>
            </a:pPr>
            <a:r>
              <a:rPr lang="en-US" dirty="0">
                <a:solidFill>
                  <a:prstClr val="black"/>
                </a:solidFill>
              </a:rPr>
              <a:t>Note:  Always remember to round</a:t>
            </a:r>
            <a:r>
              <a:rPr lang="en-US" b="1" dirty="0">
                <a:solidFill>
                  <a:prstClr val="black"/>
                </a:solidFill>
              </a:rPr>
              <a:t> down</a:t>
            </a:r>
            <a:r>
              <a:rPr lang="en-US" dirty="0">
                <a:solidFill>
                  <a:prstClr val="black"/>
                </a:solidFill>
              </a:rPr>
              <a:t> to the nearest ¼ oz. eq when determining how a food product credits, then round </a:t>
            </a:r>
            <a:r>
              <a:rPr lang="en-US" b="1" dirty="0">
                <a:solidFill>
                  <a:prstClr val="black"/>
                </a:solidFill>
              </a:rPr>
              <a:t>down</a:t>
            </a:r>
            <a:r>
              <a:rPr lang="en-US" dirty="0">
                <a:solidFill>
                  <a:prstClr val="black"/>
                </a:solidFill>
              </a:rPr>
              <a:t> when determining how many items the product will credit as at breakfast.</a:t>
            </a:r>
          </a:p>
          <a:p>
            <a:pPr defTabSz="966387" fontAlgn="base">
              <a:spcBef>
                <a:spcPct val="0"/>
              </a:spcBef>
              <a:spcAft>
                <a:spcPct val="0"/>
              </a:spcAft>
              <a:defRPr/>
            </a:pPr>
            <a:endParaRPr lang="en-US" dirty="0">
              <a:solidFill>
                <a:prstClr val="black"/>
              </a:solidFill>
            </a:endParaRPr>
          </a:p>
          <a:p>
            <a:pPr defTabSz="966387" fontAlgn="base">
              <a:spcBef>
                <a:spcPct val="0"/>
              </a:spcBef>
              <a:spcAft>
                <a:spcPct val="0"/>
              </a:spcAft>
              <a:defRPr/>
            </a:pPr>
            <a:r>
              <a:rPr lang="en-US" dirty="0">
                <a:solidFill>
                  <a:prstClr val="black"/>
                </a:solidFill>
              </a:rPr>
              <a:t>** Example: If a product is 1.88 oz. eq., the menu planner would round down to 1.75 oz. eq., which would then credit as 1 item.  </a:t>
            </a:r>
            <a:endParaRPr lang="en-US" sz="1500" dirty="0">
              <a:solidFill>
                <a:prstClr val="black"/>
              </a:solidFill>
            </a:endParaRPr>
          </a:p>
          <a:p>
            <a:pPr defTabSz="983125" fontAlgn="base">
              <a:spcBef>
                <a:spcPct val="0"/>
              </a:spcBef>
              <a:spcAft>
                <a:spcPct val="0"/>
              </a:spcAft>
              <a:defRPr/>
            </a:pPr>
            <a:endParaRPr lang="en-US" sz="1500" dirty="0">
              <a:solidFill>
                <a:prstClr val="black"/>
              </a:solidFill>
            </a:endParaRPr>
          </a:p>
        </p:txBody>
      </p:sp>
      <p:sp>
        <p:nvSpPr>
          <p:cNvPr id="427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66387">
              <a:defRPr/>
            </a:pPr>
            <a:fld id="{26CF6D8E-51E8-4D1E-BAA5-51439A488E61}" type="slidenum">
              <a:rPr lang="en-US">
                <a:solidFill>
                  <a:prstClr val="black"/>
                </a:solidFill>
                <a:latin typeface="Calibri" panose="020F0502020204030204"/>
              </a:rPr>
              <a:pPr defTabSz="966387">
                <a:defRPr/>
              </a:pPr>
              <a:t>14</a:t>
            </a:fld>
            <a:endParaRPr lang="en-US">
              <a:solidFill>
                <a:prstClr val="black"/>
              </a:solidFill>
              <a:latin typeface="Calibri" panose="020F0502020204030204"/>
            </a:endParaRPr>
          </a:p>
        </p:txBody>
      </p:sp>
      <p:sp>
        <p:nvSpPr>
          <p:cNvPr id="427012" name="Date Placeholder 1"/>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66387">
              <a:defRPr/>
            </a:pPr>
            <a:fld id="{37A32E36-658D-4FE2-A5BA-6071EA77ABDA}" type="datetime7">
              <a:rPr lang="en-US">
                <a:solidFill>
                  <a:prstClr val="black"/>
                </a:solidFill>
                <a:latin typeface="Calibri" panose="020F0502020204030204"/>
              </a:rPr>
              <a:pPr defTabSz="966387">
                <a:defRPr/>
              </a:pPr>
              <a:t>Sep-23</a:t>
            </a:fld>
            <a:endParaRPr lang="en-US">
              <a:solidFill>
                <a:prstClr val="black"/>
              </a:solidFill>
              <a:latin typeface="Calibri" panose="020F050202020403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recapped the requirements and reviewed how Offer vs Serve works , let’s play a few quick rounds of MEAL or NO MEAL:  </a:t>
            </a:r>
          </a:p>
          <a:p>
            <a:endParaRPr lang="en-US" dirty="0"/>
          </a:p>
          <a:p>
            <a:r>
              <a:rPr lang="en-US" dirty="0"/>
              <a:t>You will first be given a menu for a specified age/grade group.  Use what we just learned to determine if the menu meets meal pattern requirements for the meal being served.</a:t>
            </a:r>
          </a:p>
          <a:p>
            <a:endParaRPr lang="en-US" dirty="0"/>
          </a:p>
          <a:p>
            <a:r>
              <a:rPr lang="en-US" dirty="0"/>
              <a:t>Next, you will be shown a tray a student selected, and you will determine if the meal is reimbursable.</a:t>
            </a:r>
          </a:p>
          <a:p>
            <a:endParaRPr lang="en-US" dirty="0"/>
          </a:p>
        </p:txBody>
      </p:sp>
      <p:sp>
        <p:nvSpPr>
          <p:cNvPr id="4" name="Slide Number Placeholder 3"/>
          <p:cNvSpPr>
            <a:spLocks noGrp="1"/>
          </p:cNvSpPr>
          <p:nvPr>
            <p:ph type="sldNum" sz="quarter" idx="5"/>
          </p:nvPr>
        </p:nvSpPr>
        <p:spPr/>
        <p:txBody>
          <a:bodyPr/>
          <a:lstStyle/>
          <a:p>
            <a:pPr defTabSz="966387">
              <a:defRPr/>
            </a:pPr>
            <a:fld id="{A249CBB4-CE1C-4080-9E5E-90330340ACB4}" type="slidenum">
              <a:rPr lang="en-US">
                <a:solidFill>
                  <a:prstClr val="black"/>
                </a:solidFill>
                <a:latin typeface="Calibri" panose="020F0502020204030204"/>
              </a:rPr>
              <a:pPr defTabSz="966387">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814309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p:cNvSpPr>
          <p:nvPr>
            <p:ph type="sldImg"/>
          </p:nvPr>
        </p:nvSpPr>
        <p:spPr bwMode="auto">
          <a:noFill/>
          <a:ln>
            <a:solidFill>
              <a:srgbClr val="000000"/>
            </a:solidFill>
            <a:miter lim="800000"/>
            <a:headEnd/>
            <a:tailEnd/>
          </a:ln>
        </p:spPr>
      </p:sp>
      <p:sp>
        <p:nvSpPr>
          <p:cNvPr id="404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a:p>
            <a:pPr defTabSz="966387">
              <a:spcBef>
                <a:spcPct val="0"/>
              </a:spcBef>
              <a:defRPr/>
            </a:pPr>
            <a:r>
              <a:rPr lang="en-US" dirty="0"/>
              <a:t>This Breakfast menu on the left is for grades K-12. They are being offered a 1oz equivalent of Whole Grain cereal, as well as 1oz equivalent of yogurt</a:t>
            </a:r>
          </a:p>
          <a:p>
            <a:pPr defTabSz="966387">
              <a:spcBef>
                <a:spcPct val="0"/>
              </a:spcBef>
              <a:defRPr/>
            </a:pPr>
            <a:r>
              <a:rPr lang="en-US" dirty="0"/>
              <a:t>They are being offered 1 C of fruit. And a 1 cup serving of milk with an option between 2 milk varieties. </a:t>
            </a:r>
          </a:p>
          <a:p>
            <a:pPr defTabSz="966387">
              <a:spcBef>
                <a:spcPct val="0"/>
              </a:spcBef>
              <a:defRPr/>
            </a:pPr>
            <a:endParaRPr lang="en-US" dirty="0"/>
          </a:p>
          <a:p>
            <a:pPr defTabSz="966387">
              <a:spcBef>
                <a:spcPct val="0"/>
              </a:spcBef>
              <a:defRPr/>
            </a:pPr>
            <a:r>
              <a:rPr lang="en-US" dirty="0"/>
              <a:t>Does this menu include all of the components in their minimum required amounts and have 4 items to choose from for grades K-12?....... Yes</a:t>
            </a:r>
          </a:p>
          <a:p>
            <a:pPr>
              <a:spcBef>
                <a:spcPct val="0"/>
              </a:spcBef>
            </a:pPr>
            <a:endParaRPr lang="en-US" dirty="0"/>
          </a:p>
          <a:p>
            <a:pPr defTabSz="966387">
              <a:spcBef>
                <a:spcPct val="0"/>
              </a:spcBef>
              <a:defRPr/>
            </a:pPr>
            <a:r>
              <a:rPr lang="en-US" dirty="0"/>
              <a:t>Does the students breakfast tray on the right make up a reimbursable meal? NO, They are missing the required ½C of fruit needed to make this.</a:t>
            </a:r>
          </a:p>
          <a:p>
            <a:pPr>
              <a:spcBef>
                <a:spcPct val="0"/>
              </a:spcBef>
            </a:pPr>
            <a:endParaRPr lang="en-US" dirty="0"/>
          </a:p>
          <a:p>
            <a:pPr>
              <a:spcBef>
                <a:spcPct val="0"/>
              </a:spcBef>
            </a:pPr>
            <a:endParaRPr lang="en-US" dirty="0"/>
          </a:p>
        </p:txBody>
      </p:sp>
      <p:sp>
        <p:nvSpPr>
          <p:cNvPr id="404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66387">
              <a:defRPr/>
            </a:pPr>
            <a:fld id="{44939AAE-A4B2-46B1-84FF-1E2ECDE37A4B}" type="slidenum">
              <a:rPr lang="en-US">
                <a:solidFill>
                  <a:prstClr val="black"/>
                </a:solidFill>
                <a:latin typeface="Calibri" panose="020F0502020204030204"/>
              </a:rPr>
              <a:pPr defTabSz="966387">
                <a:defRPr/>
              </a:pPr>
              <a:t>16</a:t>
            </a:fld>
            <a:endParaRPr lang="en-US">
              <a:solidFill>
                <a:prstClr val="black"/>
              </a:solidFill>
              <a:latin typeface="Calibri" panose="020F0502020204030204"/>
            </a:endParaRPr>
          </a:p>
        </p:txBody>
      </p:sp>
      <p:sp>
        <p:nvSpPr>
          <p:cNvPr id="40448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66387">
              <a:defRPr/>
            </a:pPr>
            <a:fld id="{EF4D0AC0-B7FD-4229-A035-005B92863CF9}" type="datetime7">
              <a:rPr lang="en-US">
                <a:solidFill>
                  <a:prstClr val="black"/>
                </a:solidFill>
                <a:latin typeface="Calibri" panose="020F0502020204030204"/>
              </a:rPr>
              <a:pPr defTabSz="966387">
                <a:defRPr/>
              </a:pPr>
              <a:t>Sep-23</a:t>
            </a:fld>
            <a:endParaRPr lang="en-US">
              <a:solidFill>
                <a:prstClr val="black"/>
              </a:solidFill>
              <a:latin typeface="Calibri" panose="020F0502020204030204"/>
            </a:endParaRPr>
          </a:p>
        </p:txBody>
      </p:sp>
    </p:spTree>
    <p:extLst>
      <p:ext uri="{BB962C8B-B14F-4D97-AF65-F5344CB8AC3E}">
        <p14:creationId xmlns:p14="http://schemas.microsoft.com/office/powerpoint/2010/main" val="4021749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p:cNvSpPr>
          <p:nvPr>
            <p:ph type="sldImg"/>
          </p:nvPr>
        </p:nvSpPr>
        <p:spPr bwMode="auto">
          <a:noFill/>
          <a:ln>
            <a:solidFill>
              <a:srgbClr val="000000"/>
            </a:solidFill>
            <a:miter lim="800000"/>
            <a:headEnd/>
            <a:tailEnd/>
          </a:ln>
        </p:spPr>
      </p:sp>
      <p:sp>
        <p:nvSpPr>
          <p:cNvPr id="404482" name="Notes Placeholder 2"/>
          <p:cNvSpPr>
            <a:spLocks noGrp="1"/>
          </p:cNvSpPr>
          <p:nvPr>
            <p:ph type="body" idx="1"/>
          </p:nvPr>
        </p:nvSpPr>
        <p:spPr bwMode="auto">
          <a:noFill/>
        </p:spPr>
        <p:txBody>
          <a:bodyPr wrap="square" numCol="1" anchor="t" anchorCtr="0" compatLnSpc="1">
            <a:prstTxWarp prst="textNoShape">
              <a:avLst/>
            </a:prstTxWarp>
          </a:bodyPr>
          <a:lstStyle/>
          <a:p>
            <a:pPr defTabSz="966387">
              <a:spcBef>
                <a:spcPct val="0"/>
              </a:spcBef>
              <a:defRPr/>
            </a:pPr>
            <a:r>
              <a:rPr lang="en-US" dirty="0"/>
              <a:t>This Breakfast menu on the left is for grades K-12 . They are being offered a 1oz equivalent of Whole Grain cereal, as well as 1oz equivalent of yogurt</a:t>
            </a:r>
          </a:p>
          <a:p>
            <a:pPr defTabSz="966387">
              <a:spcBef>
                <a:spcPct val="0"/>
              </a:spcBef>
              <a:defRPr/>
            </a:pPr>
            <a:r>
              <a:rPr lang="en-US" dirty="0"/>
              <a:t>They are being offered a half a cup of peaches and a half a cup of juice</a:t>
            </a:r>
          </a:p>
          <a:p>
            <a:pPr defTabSz="966387">
              <a:spcBef>
                <a:spcPct val="0"/>
              </a:spcBef>
              <a:defRPr/>
            </a:pPr>
            <a:r>
              <a:rPr lang="en-US" dirty="0"/>
              <a:t>As well as 2 milk varieties. </a:t>
            </a:r>
          </a:p>
          <a:p>
            <a:pPr defTabSz="966387">
              <a:spcBef>
                <a:spcPct val="0"/>
              </a:spcBef>
              <a:defRPr/>
            </a:pPr>
            <a:endParaRPr lang="en-US" dirty="0"/>
          </a:p>
          <a:p>
            <a:pPr defTabSz="966387">
              <a:spcBef>
                <a:spcPct val="0"/>
              </a:spcBef>
              <a:defRPr/>
            </a:pPr>
            <a:r>
              <a:rPr lang="en-US" dirty="0"/>
              <a:t>Does this menu include all of the components in their minimum required amounts and have 4 items to choose from for grades K-12?....... Yes, all required components are offered and at least 4 items from those components are offered.</a:t>
            </a:r>
          </a:p>
          <a:p>
            <a:pPr>
              <a:spcBef>
                <a:spcPct val="0"/>
              </a:spcBef>
            </a:pPr>
            <a:endParaRPr lang="en-US" dirty="0"/>
          </a:p>
          <a:p>
            <a:pPr defTabSz="966387">
              <a:spcBef>
                <a:spcPct val="0"/>
              </a:spcBef>
              <a:defRPr/>
            </a:pPr>
            <a:r>
              <a:rPr lang="en-US" dirty="0"/>
              <a:t>Does the students breakfast tray on the right make up a reimbursable meal? NO, They are missing the required ½C of fruit needed to make this. Remember, every meal must contain at least a ½ cup of fruit or vegetable to be considered complete.</a:t>
            </a:r>
          </a:p>
          <a:p>
            <a:pPr>
              <a:spcBef>
                <a:spcPct val="0"/>
              </a:spcBef>
            </a:pPr>
            <a:endParaRPr lang="en-US" b="1" dirty="0"/>
          </a:p>
          <a:p>
            <a:pPr>
              <a:spcBef>
                <a:spcPct val="0"/>
              </a:spcBef>
            </a:pPr>
            <a:endParaRPr lang="en-US" dirty="0"/>
          </a:p>
        </p:txBody>
      </p:sp>
      <p:sp>
        <p:nvSpPr>
          <p:cNvPr id="404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66387">
              <a:defRPr/>
            </a:pPr>
            <a:fld id="{44939AAE-A4B2-46B1-84FF-1E2ECDE37A4B}" type="slidenum">
              <a:rPr lang="en-US">
                <a:solidFill>
                  <a:prstClr val="black"/>
                </a:solidFill>
                <a:latin typeface="Calibri" panose="020F0502020204030204"/>
              </a:rPr>
              <a:pPr defTabSz="966387">
                <a:defRPr/>
              </a:pPr>
              <a:t>17</a:t>
            </a:fld>
            <a:endParaRPr lang="en-US">
              <a:solidFill>
                <a:prstClr val="black"/>
              </a:solidFill>
              <a:latin typeface="Calibri" panose="020F0502020204030204"/>
            </a:endParaRPr>
          </a:p>
        </p:txBody>
      </p:sp>
      <p:sp>
        <p:nvSpPr>
          <p:cNvPr id="40448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66387">
              <a:defRPr/>
            </a:pPr>
            <a:fld id="{EF4D0AC0-B7FD-4229-A035-005B92863CF9}" type="datetime7">
              <a:rPr lang="en-US">
                <a:solidFill>
                  <a:prstClr val="black"/>
                </a:solidFill>
                <a:latin typeface="Calibri" panose="020F0502020204030204"/>
              </a:rPr>
              <a:pPr defTabSz="966387">
                <a:defRPr/>
              </a:pPr>
              <a:t>Sep-23</a:t>
            </a:fld>
            <a:endParaRPr lang="en-US">
              <a:solidFill>
                <a:prstClr val="black"/>
              </a:solidFill>
              <a:latin typeface="Calibri" panose="020F0502020204030204"/>
            </a:endParaRPr>
          </a:p>
        </p:txBody>
      </p:sp>
    </p:spTree>
    <p:extLst>
      <p:ext uri="{BB962C8B-B14F-4D97-AF65-F5344CB8AC3E}">
        <p14:creationId xmlns:p14="http://schemas.microsoft.com/office/powerpoint/2010/main" val="4021749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p:cNvSpPr>
          <p:nvPr>
            <p:ph type="sldImg"/>
          </p:nvPr>
        </p:nvSpPr>
        <p:spPr bwMode="auto">
          <a:noFill/>
          <a:ln>
            <a:solidFill>
              <a:srgbClr val="000000"/>
            </a:solidFill>
            <a:miter lim="800000"/>
            <a:headEnd/>
            <a:tailEnd/>
          </a:ln>
        </p:spPr>
      </p:sp>
      <p:sp>
        <p:nvSpPr>
          <p:cNvPr id="404482" name="Notes Placeholder 2"/>
          <p:cNvSpPr>
            <a:spLocks noGrp="1"/>
          </p:cNvSpPr>
          <p:nvPr>
            <p:ph type="body" idx="1"/>
          </p:nvPr>
        </p:nvSpPr>
        <p:spPr bwMode="auto">
          <a:noFill/>
        </p:spPr>
        <p:txBody>
          <a:bodyPr wrap="square" numCol="1" anchor="t" anchorCtr="0" compatLnSpc="1">
            <a:prstTxWarp prst="textNoShape">
              <a:avLst/>
            </a:prstTxWarp>
          </a:bodyPr>
          <a:lstStyle/>
          <a:p>
            <a:pPr defTabSz="966387">
              <a:spcBef>
                <a:spcPct val="0"/>
              </a:spcBef>
              <a:defRPr/>
            </a:pPr>
            <a:r>
              <a:rPr lang="en-US" dirty="0"/>
              <a:t>This Breakfast menu on the left is for grades K-12 . They are being offered multiple choices in the grain component. A 2 ounce equivalent bagel counting as 2 items, a breakfast sandwich counting at 2 items, or Yogurt with Graham Crackers each being a 1oz equivalent of Grain.</a:t>
            </a:r>
          </a:p>
          <a:p>
            <a:pPr defTabSz="966387">
              <a:spcBef>
                <a:spcPct val="0"/>
              </a:spcBef>
              <a:defRPr/>
            </a:pPr>
            <a:r>
              <a:rPr lang="en-US" dirty="0"/>
              <a:t>For fruit they are offered a half a cup of bananas and a half a cup of juice for 1 cup total fruit offering</a:t>
            </a:r>
          </a:p>
          <a:p>
            <a:pPr defTabSz="966387">
              <a:spcBef>
                <a:spcPct val="0"/>
              </a:spcBef>
              <a:defRPr/>
            </a:pPr>
            <a:r>
              <a:rPr lang="en-US" dirty="0"/>
              <a:t>As well as 1 cup of milk with a choice from 2 milk varieties. </a:t>
            </a:r>
          </a:p>
          <a:p>
            <a:pPr defTabSz="966387">
              <a:spcBef>
                <a:spcPct val="0"/>
              </a:spcBef>
              <a:defRPr/>
            </a:pPr>
            <a:endParaRPr lang="en-US" dirty="0"/>
          </a:p>
          <a:p>
            <a:pPr defTabSz="966387">
              <a:spcBef>
                <a:spcPct val="0"/>
              </a:spcBef>
              <a:defRPr/>
            </a:pPr>
            <a:r>
              <a:rPr lang="en-US" dirty="0"/>
              <a:t>Does this menu include all of the components in their minimum required amounts for grades K-12?....... Yes</a:t>
            </a:r>
          </a:p>
          <a:p>
            <a:pPr>
              <a:spcBef>
                <a:spcPct val="0"/>
              </a:spcBef>
            </a:pPr>
            <a:endParaRPr lang="en-US" dirty="0"/>
          </a:p>
          <a:p>
            <a:pPr defTabSz="966387">
              <a:spcBef>
                <a:spcPct val="0"/>
              </a:spcBef>
              <a:defRPr/>
            </a:pPr>
            <a:r>
              <a:rPr lang="en-US" dirty="0"/>
              <a:t>Does the students breakfast tray on the right make up a reimbursable meal? Yes! The menu planner chose to allow each ½ cup serving of fruit to count as one item. This meal consists of at least 3 items,  </a:t>
            </a:r>
            <a:r>
              <a:rPr lang="en-US" dirty="0" err="1"/>
              <a:t>ncluding</a:t>
            </a:r>
            <a:r>
              <a:rPr lang="en-US" dirty="0"/>
              <a:t> at least a ½ cup of fruit. </a:t>
            </a:r>
          </a:p>
        </p:txBody>
      </p:sp>
      <p:sp>
        <p:nvSpPr>
          <p:cNvPr id="404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66387">
              <a:defRPr/>
            </a:pPr>
            <a:fld id="{44939AAE-A4B2-46B1-84FF-1E2ECDE37A4B}" type="slidenum">
              <a:rPr lang="en-US">
                <a:solidFill>
                  <a:prstClr val="black"/>
                </a:solidFill>
                <a:latin typeface="Calibri" panose="020F0502020204030204"/>
              </a:rPr>
              <a:pPr defTabSz="966387">
                <a:defRPr/>
              </a:pPr>
              <a:t>18</a:t>
            </a:fld>
            <a:endParaRPr lang="en-US">
              <a:solidFill>
                <a:prstClr val="black"/>
              </a:solidFill>
              <a:latin typeface="Calibri" panose="020F0502020204030204"/>
            </a:endParaRPr>
          </a:p>
        </p:txBody>
      </p:sp>
      <p:sp>
        <p:nvSpPr>
          <p:cNvPr id="40448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66387">
              <a:defRPr/>
            </a:pPr>
            <a:fld id="{EF4D0AC0-B7FD-4229-A035-005B92863CF9}" type="datetime7">
              <a:rPr lang="en-US">
                <a:solidFill>
                  <a:prstClr val="black"/>
                </a:solidFill>
                <a:latin typeface="Calibri" panose="020F0502020204030204"/>
              </a:rPr>
              <a:pPr defTabSz="966387">
                <a:defRPr/>
              </a:pPr>
              <a:t>Sep-23</a:t>
            </a:fld>
            <a:endParaRPr lang="en-US">
              <a:solidFill>
                <a:prstClr val="black"/>
              </a:solidFill>
              <a:latin typeface="Calibri" panose="020F0502020204030204"/>
            </a:endParaRPr>
          </a:p>
        </p:txBody>
      </p:sp>
    </p:spTree>
    <p:extLst>
      <p:ext uri="{BB962C8B-B14F-4D97-AF65-F5344CB8AC3E}">
        <p14:creationId xmlns:p14="http://schemas.microsoft.com/office/powerpoint/2010/main" val="2372996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xfrm>
            <a:off x="-603250" y="319088"/>
            <a:ext cx="8547100" cy="4808537"/>
          </a:xfrm>
          <a:noFill/>
          <a:ln>
            <a:solidFill>
              <a:srgbClr val="000000"/>
            </a:solidFill>
            <a:miter lim="800000"/>
            <a:headEnd/>
            <a:tailEnd/>
          </a:ln>
        </p:spPr>
      </p:sp>
      <p:sp>
        <p:nvSpPr>
          <p:cNvPr id="3" name="Notes Placeholder 2"/>
          <p:cNvSpPr>
            <a:spLocks noGrp="1"/>
          </p:cNvSpPr>
          <p:nvPr>
            <p:ph type="body" idx="1"/>
          </p:nvPr>
        </p:nvSpPr>
        <p:spPr>
          <a:xfrm>
            <a:off x="407813" y="5280661"/>
            <a:ext cx="6524978" cy="4160520"/>
          </a:xfrm>
        </p:spPr>
        <p:txBody>
          <a:bodyPr wrap="square" numCol="1" anchor="t" anchorCtr="0" compatLnSpc="1">
            <a:prstTxWarp prst="textNoShape">
              <a:avLst/>
            </a:prstTxWarp>
          </a:bodyPr>
          <a:lstStyle/>
          <a:p>
            <a:pPr>
              <a:spcBef>
                <a:spcPct val="0"/>
              </a:spcBef>
            </a:pPr>
            <a:endParaRPr lang="en-US" sz="1500" i="1" dirty="0"/>
          </a:p>
          <a:p>
            <a:pPr>
              <a:spcBef>
                <a:spcPct val="0"/>
              </a:spcBef>
            </a:pPr>
            <a:endParaRPr lang="en-US" sz="1500" dirty="0"/>
          </a:p>
          <a:p>
            <a:pPr>
              <a:spcBef>
                <a:spcPct val="0"/>
              </a:spcBef>
            </a:pPr>
            <a:r>
              <a:rPr lang="en-US" sz="1500" dirty="0"/>
              <a:t>Now we will move on and discuss the requirement of the lunch meal pattern. There are 5 meal </a:t>
            </a:r>
            <a:r>
              <a:rPr lang="en-US" sz="1500" b="1" u="sng" dirty="0"/>
              <a:t>components</a:t>
            </a:r>
            <a:r>
              <a:rPr lang="en-US" sz="1500" dirty="0"/>
              <a:t> that must be offered at lunch.  They are</a:t>
            </a:r>
            <a:r>
              <a:rPr lang="en-US" sz="1500" b="1" dirty="0"/>
              <a:t>: fruit</a:t>
            </a:r>
            <a:r>
              <a:rPr lang="en-US" sz="1500" dirty="0"/>
              <a:t>, </a:t>
            </a:r>
            <a:r>
              <a:rPr lang="en-US" sz="1500" b="1" dirty="0"/>
              <a:t>grains, meat/meat alternates, fluid milk and vegetables. Additionally, the vegetable component at lunch requires that </a:t>
            </a:r>
            <a:r>
              <a:rPr lang="en-US" sz="1500" dirty="0"/>
              <a:t>five vegetable subgroups be offered over the course of the week in at least minimum required portion sizes.  We will discuss the vegetable subgroup requirements in a few slides</a:t>
            </a:r>
          </a:p>
          <a:p>
            <a:pPr>
              <a:spcBef>
                <a:spcPct val="0"/>
              </a:spcBef>
            </a:pPr>
            <a:endParaRPr lang="en-US" sz="1500" dirty="0"/>
          </a:p>
          <a:p>
            <a:pPr>
              <a:spcBef>
                <a:spcPct val="0"/>
              </a:spcBef>
            </a:pPr>
            <a:r>
              <a:rPr lang="en-US" sz="1500" dirty="0"/>
              <a:t>Schools must always offer all five food components in at least the minimum required quantities for the age/grade groups being served. </a:t>
            </a:r>
          </a:p>
          <a:p>
            <a:pPr defTabSz="966387">
              <a:defRPr/>
            </a:pPr>
            <a:endParaRPr lang="en-US" sz="1500" dirty="0"/>
          </a:p>
          <a:p>
            <a:pPr>
              <a:spcBef>
                <a:spcPct val="0"/>
              </a:spcBef>
            </a:pPr>
            <a:endParaRPr lang="en-US" sz="1500" dirty="0"/>
          </a:p>
        </p:txBody>
      </p:sp>
      <p:sp>
        <p:nvSpPr>
          <p:cNvPr id="3573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66387" fontAlgn="base">
              <a:spcBef>
                <a:spcPct val="0"/>
              </a:spcBef>
              <a:spcAft>
                <a:spcPct val="0"/>
              </a:spcAft>
              <a:defRPr/>
            </a:pPr>
            <a:fld id="{FB27A6A4-D34B-45CF-BF83-C62EB6A5E876}" type="slidenum">
              <a:rPr lang="en-US">
                <a:solidFill>
                  <a:prstClr val="black"/>
                </a:solidFill>
                <a:latin typeface="Calibri" panose="020F0502020204030204"/>
                <a:cs typeface="Arial" charset="0"/>
              </a:rPr>
              <a:pPr defTabSz="966387" fontAlgn="base">
                <a:spcBef>
                  <a:spcPct val="0"/>
                </a:spcBef>
                <a:spcAft>
                  <a:spcPct val="0"/>
                </a:spcAft>
                <a:defRPr/>
              </a:pPr>
              <a:t>19</a:t>
            </a:fld>
            <a:endParaRPr lang="en-US">
              <a:solidFill>
                <a:prstClr val="black"/>
              </a:solidFill>
              <a:latin typeface="Calibri" panose="020F0502020204030204"/>
              <a:cs typeface="Arial" charset="0"/>
            </a:endParaRPr>
          </a:p>
        </p:txBody>
      </p:sp>
      <p:sp>
        <p:nvSpPr>
          <p:cNvPr id="35738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66387" fontAlgn="base">
              <a:spcBef>
                <a:spcPct val="0"/>
              </a:spcBef>
              <a:spcAft>
                <a:spcPct val="0"/>
              </a:spcAft>
              <a:defRPr/>
            </a:pPr>
            <a:fld id="{8CB2B72E-F50A-4DD8-8CC3-67B492DB53BA}" type="datetime7">
              <a:rPr lang="en-US">
                <a:solidFill>
                  <a:prstClr val="black"/>
                </a:solidFill>
                <a:latin typeface="Calibri" panose="020F0502020204030204"/>
                <a:cs typeface="Arial" charset="0"/>
              </a:rPr>
              <a:pPr defTabSz="966387" fontAlgn="base">
                <a:spcBef>
                  <a:spcPct val="0"/>
                </a:spcBef>
                <a:spcAft>
                  <a:spcPct val="0"/>
                </a:spcAft>
                <a:defRPr/>
              </a:pPr>
              <a:t>Sep-23</a:t>
            </a:fld>
            <a:endParaRPr lang="en-US">
              <a:solidFill>
                <a:prstClr val="black"/>
              </a:solidFill>
              <a:latin typeface="Calibri" panose="020F0502020204030204"/>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a:defRPr/>
            </a:pPr>
            <a:r>
              <a:rPr lang="en-US" dirty="0"/>
              <a:t>This training will review Meal Components, Production Records, Standardized Recipes, crediting food items, and Offer vs. Serve.</a:t>
            </a:r>
          </a:p>
          <a:p>
            <a:endParaRPr lang="en-US" dirty="0"/>
          </a:p>
        </p:txBody>
      </p:sp>
      <p:sp>
        <p:nvSpPr>
          <p:cNvPr id="4" name="Slide Number Placeholder 3"/>
          <p:cNvSpPr>
            <a:spLocks noGrp="1"/>
          </p:cNvSpPr>
          <p:nvPr>
            <p:ph type="sldNum" sz="quarter" idx="5"/>
          </p:nvPr>
        </p:nvSpPr>
        <p:spPr/>
        <p:txBody>
          <a:bodyPr/>
          <a:lstStyle/>
          <a:p>
            <a:fld id="{B9381544-1536-4D59-997A-0CDB3DA4797D}" type="slidenum">
              <a:rPr lang="en-US" smtClean="0"/>
              <a:t>2</a:t>
            </a:fld>
            <a:endParaRPr lang="en-US"/>
          </a:p>
        </p:txBody>
      </p:sp>
    </p:spTree>
    <p:extLst>
      <p:ext uri="{BB962C8B-B14F-4D97-AF65-F5344CB8AC3E}">
        <p14:creationId xmlns:p14="http://schemas.microsoft.com/office/powerpoint/2010/main" val="151819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ct val="0"/>
              </a:spcBef>
              <a:spcAft>
                <a:spcPct val="0"/>
              </a:spcAft>
              <a:defRPr/>
            </a:pPr>
            <a:r>
              <a:rPr lang="en-US" sz="1000" dirty="0"/>
              <a:t>The fluid milk requirement for lunch is the same as for breakfast that we previously discussed. At least 1 cup of fluid milk must be offered to all students daily, and 5 cups of milk over the course of the week for all age/grade groups. </a:t>
            </a:r>
          </a:p>
          <a:p>
            <a:pPr fontAlgn="base">
              <a:spcBef>
                <a:spcPct val="0"/>
              </a:spcBef>
              <a:spcAft>
                <a:spcPct val="0"/>
              </a:spcAft>
              <a:defRPr/>
            </a:pPr>
            <a:endParaRPr lang="en-US" sz="1000" dirty="0"/>
          </a:p>
          <a:p>
            <a:pPr fontAlgn="base">
              <a:spcBef>
                <a:spcPct val="0"/>
              </a:spcBef>
              <a:spcAft>
                <a:spcPct val="0"/>
              </a:spcAft>
              <a:defRPr/>
            </a:pPr>
            <a:r>
              <a:rPr lang="en-US" sz="1000" dirty="0"/>
              <a:t>Additionally at least two different variety's of fluid milk must be offered each day. Menu planners are required to offer Unflavored milk, either fat-free or 1%, at breakfast and lunch and may also choose to offer flavored milk, either 1% or fat free. </a:t>
            </a:r>
          </a:p>
          <a:p>
            <a:pPr fontAlgn="base">
              <a:spcBef>
                <a:spcPct val="0"/>
              </a:spcBef>
              <a:spcAft>
                <a:spcPct val="0"/>
              </a:spcAft>
              <a:defRPr/>
            </a:pPr>
            <a:endParaRPr lang="en-US" sz="1000" dirty="0">
              <a:cs typeface="Calibri"/>
            </a:endParaRPr>
          </a:p>
          <a:p>
            <a:pPr fontAlgn="base">
              <a:spcBef>
                <a:spcPct val="0"/>
              </a:spcBef>
              <a:spcAft>
                <a:spcPct val="0"/>
              </a:spcAft>
              <a:defRPr/>
            </a:pPr>
            <a:endParaRPr lang="en-US" sz="1000" dirty="0">
              <a:cs typeface="Calibri"/>
            </a:endParaRPr>
          </a:p>
          <a:p>
            <a:pPr>
              <a:spcBef>
                <a:spcPct val="0"/>
              </a:spcBef>
            </a:pPr>
            <a:endParaRPr lang="en-US" sz="1000" dirty="0"/>
          </a:p>
          <a:p>
            <a:pPr>
              <a:spcBef>
                <a:spcPct val="0"/>
              </a:spcBef>
            </a:pPr>
            <a:endParaRPr lang="en-US" sz="1000" dirty="0"/>
          </a:p>
        </p:txBody>
      </p:sp>
      <p:sp>
        <p:nvSpPr>
          <p:cNvPr id="4" name="Slide Number Placeholder 3"/>
          <p:cNvSpPr>
            <a:spLocks noGrp="1"/>
          </p:cNvSpPr>
          <p:nvPr>
            <p:ph type="sldNum" sz="quarter" idx="5"/>
          </p:nvPr>
        </p:nvSpPr>
        <p:spPr/>
        <p:txBody>
          <a:bodyPr/>
          <a:lstStyle/>
          <a:p>
            <a:pPr defTabSz="966387">
              <a:defRPr/>
            </a:pPr>
            <a:fld id="{DDAC6CC0-914F-4A6F-B8FE-1137B7ABBBE0}" type="slidenum">
              <a:rPr lang="ru-RU">
                <a:solidFill>
                  <a:prstClr val="black"/>
                </a:solidFill>
                <a:latin typeface="Calibri" panose="020F0502020204030204"/>
              </a:rPr>
              <a:pPr defTabSz="966387">
                <a:defRPr/>
              </a:pPr>
              <a:t>20</a:t>
            </a:fld>
            <a:endParaRPr lang="ru-RU">
              <a:solidFill>
                <a:prstClr val="black"/>
              </a:solidFill>
              <a:latin typeface="Calibri" panose="020F0502020204030204"/>
            </a:endParaRPr>
          </a:p>
        </p:txBody>
      </p:sp>
    </p:spTree>
    <p:extLst>
      <p:ext uri="{BB962C8B-B14F-4D97-AF65-F5344CB8AC3E}">
        <p14:creationId xmlns:p14="http://schemas.microsoft.com/office/powerpoint/2010/main" val="3008087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K-8 age/grade groups must be offered at least 1/2  cup of fruit daily, 2/12 cups per week and the 9-12 age/grade group must be offered at least 1 cup daily and 5 cups over the week. </a:t>
            </a:r>
          </a:p>
          <a:p>
            <a:endParaRPr lang="en-US" dirty="0"/>
          </a:p>
          <a:p>
            <a:r>
              <a:rPr lang="en-US" dirty="0"/>
              <a:t>Canned Fruits generally credit based on volume served, and depending on the type of fresh fruit, it may credit differently from each other. The menu planners should use the Food Buying Guide for the most accurate crediting.  Food buying guide will be reviewed in greater detail later.</a:t>
            </a:r>
          </a:p>
          <a:p>
            <a:endParaRPr lang="en-US" dirty="0"/>
          </a:p>
          <a:p>
            <a:r>
              <a:rPr lang="en-US" dirty="0"/>
              <a:t>Dried fruit is an exception because dried fruit counts double the volume served. For example, ¼ cup of raisins will credit as ½ cup for the fruit component. </a:t>
            </a:r>
          </a:p>
          <a:p>
            <a:endParaRPr lang="en-US" dirty="0"/>
          </a:p>
          <a:p>
            <a:r>
              <a:rPr lang="en-US" dirty="0"/>
              <a:t>No more than half of the fruit and/or vegetable offerings can be in the form of juice. Please remember this is not a daily restriction, it is based on the weekly requirement. </a:t>
            </a:r>
          </a:p>
          <a:p>
            <a:endParaRPr lang="en-US" dirty="0"/>
          </a:p>
          <a:p>
            <a:r>
              <a:rPr lang="en-US" dirty="0"/>
              <a:t>For example: If the menu planner offers 1 cup of fruit per day for 5 days , the menu planner may offer 4 fl. oz. of juice everyday.</a:t>
            </a:r>
          </a:p>
          <a:p>
            <a:endParaRPr lang="en-US" dirty="0"/>
          </a:p>
          <a:p>
            <a:r>
              <a:rPr lang="en-US" dirty="0"/>
              <a:t>Menu planners can offer ½ cup pears and 4 fl. oz. of juice to equal 1 cup of fruit. </a:t>
            </a:r>
          </a:p>
          <a:p>
            <a:endParaRPr lang="en-US" dirty="0"/>
          </a:p>
          <a:p>
            <a:pPr defTabSz="966387">
              <a:defRPr/>
            </a:pPr>
            <a:r>
              <a:rPr lang="en-US" dirty="0"/>
              <a:t>Every student must choose a ½ cup of fruit or vegetable with their meal to count the meal as reimbursable.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9381544-1536-4D59-997A-0CDB3DA4797D}" type="slidenum">
              <a:rPr lang="en-US" smtClean="0"/>
              <a:t>21</a:t>
            </a:fld>
            <a:endParaRPr lang="en-US"/>
          </a:p>
        </p:txBody>
      </p:sp>
    </p:spTree>
    <p:extLst>
      <p:ext uri="{BB962C8B-B14F-4D97-AF65-F5344CB8AC3E}">
        <p14:creationId xmlns:p14="http://schemas.microsoft.com/office/powerpoint/2010/main" val="3294472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fontAlgn="base">
              <a:defRPr/>
            </a:pPr>
            <a:r>
              <a:rPr lang="en-US" dirty="0"/>
              <a:t>For the vegetable component, The minimum amount of vegetable required for age/grade groups K-5, 6-8, and K-8 is ¾ cup per day and 3 ¾ cup per week. The minimum amount of vegetable required for grades 9-12 are 1 cup daily and 5 cups per week.</a:t>
            </a:r>
          </a:p>
          <a:p>
            <a:pPr fontAlgn="base"/>
            <a:endParaRPr lang="en-US" dirty="0"/>
          </a:p>
          <a:p>
            <a:pPr fontAlgn="base"/>
            <a:r>
              <a:rPr lang="en-US" dirty="0"/>
              <a:t>Vegetables generally credit based on the volume served, however there are a few exceptions:</a:t>
            </a:r>
          </a:p>
          <a:p>
            <a:pPr fontAlgn="base"/>
            <a:endParaRPr lang="en-US" dirty="0"/>
          </a:p>
          <a:p>
            <a:pPr fontAlgn="base"/>
            <a:r>
              <a:rPr lang="en-US" dirty="0"/>
              <a:t>Raw leafy greens credit as one half of the volume served. For example, if the menu planner is offering 1 cup of romaine, this only credits as ½ cup creditable vegetable. Please keep in mind that cooked greens such as cooked spinach will credit based on actual volume served.</a:t>
            </a:r>
          </a:p>
          <a:p>
            <a:pPr fontAlgn="base"/>
            <a:endParaRPr lang="en-US" dirty="0"/>
          </a:p>
          <a:p>
            <a:pPr fontAlgn="base"/>
            <a:r>
              <a:rPr lang="en-US" dirty="0"/>
              <a:t>Menu planners should use the Food Buying Guide for the most accurate crediting.</a:t>
            </a:r>
          </a:p>
          <a:p>
            <a:pPr fontAlgn="base"/>
            <a:endParaRPr lang="en-US" dirty="0"/>
          </a:p>
          <a:p>
            <a:pPr fontAlgn="base"/>
            <a:r>
              <a:rPr lang="en-US" dirty="0"/>
              <a:t>Beans/Legumes/dried peas may be offered as a meat/meat alternate or as a vegetable; however, </a:t>
            </a:r>
            <a:r>
              <a:rPr lang="en-US" b="1" dirty="0"/>
              <a:t>one serving </a:t>
            </a:r>
            <a:r>
              <a:rPr lang="en-US" dirty="0"/>
              <a:t>may not count towards both food components in the same meal.</a:t>
            </a:r>
          </a:p>
          <a:p>
            <a:r>
              <a:rPr lang="en-US" dirty="0"/>
              <a:t> </a:t>
            </a:r>
          </a:p>
          <a:p>
            <a:pPr defTabSz="966387">
              <a:defRPr/>
            </a:pPr>
            <a:r>
              <a:rPr lang="en-US" dirty="0"/>
              <a:t>Every student must choose a ½ cup of fruit or vegetable with their meal to count the meal as reimbursable. </a:t>
            </a:r>
          </a:p>
          <a:p>
            <a:endParaRPr lang="en-US" dirty="0"/>
          </a:p>
        </p:txBody>
      </p:sp>
      <p:sp>
        <p:nvSpPr>
          <p:cNvPr id="4" name="Slide Number Placeholder 3"/>
          <p:cNvSpPr>
            <a:spLocks noGrp="1"/>
          </p:cNvSpPr>
          <p:nvPr>
            <p:ph type="sldNum" sz="quarter" idx="5"/>
          </p:nvPr>
        </p:nvSpPr>
        <p:spPr/>
        <p:txBody>
          <a:bodyPr/>
          <a:lstStyle/>
          <a:p>
            <a:fld id="{B9381544-1536-4D59-997A-0CDB3DA4797D}" type="slidenum">
              <a:rPr lang="en-US" smtClean="0"/>
              <a:t>22</a:t>
            </a:fld>
            <a:endParaRPr lang="en-US"/>
          </a:p>
        </p:txBody>
      </p:sp>
    </p:spTree>
    <p:extLst>
      <p:ext uri="{BB962C8B-B14F-4D97-AF65-F5344CB8AC3E}">
        <p14:creationId xmlns:p14="http://schemas.microsoft.com/office/powerpoint/2010/main" val="1815968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lvl="1" defTabSz="1020034">
              <a:spcBef>
                <a:spcPct val="0"/>
              </a:spcBef>
            </a:pPr>
            <a:r>
              <a:rPr lang="en-US" dirty="0"/>
              <a:t>The vegetable component also requires that </a:t>
            </a:r>
            <a:r>
              <a:rPr lang="en-US" i="1" dirty="0"/>
              <a:t>weekly servings of 5 </a:t>
            </a:r>
            <a:r>
              <a:rPr lang="en-US" dirty="0"/>
              <a:t>vegetable subgroups are offered.</a:t>
            </a:r>
            <a:r>
              <a:rPr lang="en-US" baseline="0" dirty="0"/>
              <a:t> </a:t>
            </a:r>
            <a:r>
              <a:rPr lang="en-US" dirty="0"/>
              <a:t> This means that over the course of the week, the minimum required amount of each subgroup must be met according to the age/grade group, but that on any given day there are no specific vegetable</a:t>
            </a:r>
            <a:r>
              <a:rPr lang="en-US" baseline="0" dirty="0"/>
              <a:t> </a:t>
            </a:r>
            <a:r>
              <a:rPr lang="en-US" dirty="0"/>
              <a:t>subgroup requirements.</a:t>
            </a:r>
            <a:br>
              <a:rPr lang="en-US" dirty="0"/>
            </a:br>
            <a:endParaRPr lang="en-US" dirty="0"/>
          </a:p>
          <a:p>
            <a:pPr marL="0" lvl="1" defTabSz="1020034">
              <a:spcBef>
                <a:spcPct val="0"/>
              </a:spcBef>
            </a:pPr>
            <a:r>
              <a:rPr lang="en-US" dirty="0"/>
              <a:t>The vegetable subgroups required each week consist of: dark green, red/orange, beans/peas (legumes), starchy, and the “other” vegetable subgroup</a:t>
            </a:r>
          </a:p>
          <a:p>
            <a:pPr marL="184547" lvl="1" indent="-184547" defTabSz="1020034">
              <a:spcBef>
                <a:spcPct val="0"/>
              </a:spcBef>
              <a:buFontTx/>
              <a:buChar char="•"/>
            </a:pPr>
            <a:endParaRPr lang="en-US" dirty="0"/>
          </a:p>
          <a:p>
            <a:pPr marL="0" lvl="1" defTabSz="1020034" fontAlgn="base">
              <a:spcBef>
                <a:spcPct val="0"/>
              </a:spcBef>
              <a:spcAft>
                <a:spcPct val="0"/>
              </a:spcAft>
              <a:defRPr/>
            </a:pPr>
            <a:r>
              <a:rPr lang="en-US" dirty="0"/>
              <a:t>The “other” vegetable subgroup is a distinct grouping of food items. Examples of vegetables that are in the “other” vegetable</a:t>
            </a:r>
            <a:r>
              <a:rPr lang="en-US" baseline="0" dirty="0"/>
              <a:t> subgroup are Celery, Cucumbers, and green beans.</a:t>
            </a:r>
            <a:endParaRPr lang="en-US" dirty="0"/>
          </a:p>
          <a:p>
            <a:pPr marL="184547" lvl="1" indent="-184547" defTabSz="1020034">
              <a:spcBef>
                <a:spcPct val="0"/>
              </a:spcBef>
              <a:buFontTx/>
              <a:buChar char="•"/>
            </a:pPr>
            <a:endParaRPr lang="en-US" dirty="0"/>
          </a:p>
          <a:p>
            <a:pPr marL="0" lvl="1" defTabSz="1020034">
              <a:spcBef>
                <a:spcPct val="0"/>
              </a:spcBef>
            </a:pPr>
            <a:r>
              <a:rPr lang="en-US" dirty="0"/>
              <a:t>SFAs are allowed to substitute vegetables from the dark green, red/orange, or beans/peas(legumes) for the “other” vegetable</a:t>
            </a:r>
            <a:r>
              <a:rPr lang="en-US" baseline="0" dirty="0"/>
              <a:t> subgroup</a:t>
            </a:r>
            <a:r>
              <a:rPr lang="en-US" dirty="0"/>
              <a:t> if they desire.</a:t>
            </a:r>
            <a:r>
              <a:rPr lang="en-US" baseline="0" dirty="0"/>
              <a:t> </a:t>
            </a:r>
            <a:r>
              <a:rPr lang="en-US" dirty="0"/>
              <a:t> However, menu</a:t>
            </a:r>
            <a:r>
              <a:rPr lang="en-US" baseline="0" dirty="0"/>
              <a:t> planners </a:t>
            </a:r>
            <a:r>
              <a:rPr lang="en-US" b="0" dirty="0"/>
              <a:t>may</a:t>
            </a:r>
            <a:r>
              <a:rPr lang="en-US" b="1" dirty="0"/>
              <a:t> NOT</a:t>
            </a:r>
            <a:r>
              <a:rPr lang="en-US" dirty="0"/>
              <a:t> </a:t>
            </a:r>
            <a:r>
              <a:rPr lang="en-US" b="0" dirty="0"/>
              <a:t>substitute </a:t>
            </a:r>
            <a:r>
              <a:rPr lang="en-US" b="1" dirty="0"/>
              <a:t>starchy vegetables </a:t>
            </a:r>
            <a:r>
              <a:rPr lang="en-US" dirty="0"/>
              <a:t>for the “other” vegetable subgroup. </a:t>
            </a:r>
          </a:p>
          <a:p>
            <a:pPr marL="184547" lvl="1" indent="-184547" defTabSz="1020034">
              <a:spcBef>
                <a:spcPct val="0"/>
              </a:spcBef>
              <a:buFontTx/>
              <a:buChar char="•"/>
            </a:pPr>
            <a:endParaRPr lang="en-US" dirty="0"/>
          </a:p>
          <a:p>
            <a:pPr marL="0" lvl="1" defTabSz="1020034" fontAlgn="base">
              <a:spcBef>
                <a:spcPct val="0"/>
              </a:spcBef>
              <a:spcAft>
                <a:spcPct val="0"/>
              </a:spcAft>
              <a:defRPr/>
            </a:pPr>
            <a:r>
              <a:rPr lang="en-US" dirty="0"/>
              <a:t>Menu</a:t>
            </a:r>
            <a:r>
              <a:rPr lang="en-US" baseline="0" dirty="0"/>
              <a:t> planners must keep in mind that they can not always use the minimum amounts of the vegetable subgroup to meet the daily and weekly vegetable requirements. Menu planners must offer additional vegetables to reach the daily and weekly minimum requirements. </a:t>
            </a:r>
            <a:r>
              <a:rPr lang="en-US" dirty="0"/>
              <a:t>Additional</a:t>
            </a:r>
            <a:r>
              <a:rPr lang="en-US" baseline="0" dirty="0"/>
              <a:t> vegetables </a:t>
            </a:r>
            <a:r>
              <a:rPr lang="en-US" dirty="0"/>
              <a:t>may come from any vegetable subgroup to meet the weekly total.</a:t>
            </a:r>
          </a:p>
          <a:p>
            <a:pPr defTabSz="1020034" fontAlgn="base">
              <a:spcBef>
                <a:spcPct val="0"/>
              </a:spcBef>
              <a:spcAft>
                <a:spcPct val="0"/>
              </a:spcAft>
              <a:defRPr/>
            </a:pPr>
            <a:endParaRPr lang="en-US" baseline="0" dirty="0"/>
          </a:p>
          <a:p>
            <a:pPr defTabSz="1020034" fontAlgn="base">
              <a:spcBef>
                <a:spcPct val="0"/>
              </a:spcBef>
              <a:spcAft>
                <a:spcPct val="0"/>
              </a:spcAft>
              <a:defRPr/>
            </a:pPr>
            <a:r>
              <a:rPr lang="en-US" baseline="0" dirty="0"/>
              <a:t>For example: If  ½ cup broccoli is offered on Monday, the menu planner is meeting the dark green vegetable subgroup for the week, however, the menu planner would be short for the daily minimum requirement for vegetables. This is because menu planners  must offer at least ¾ cup of a vegetable per day for Grades K-5 and 6-8 and  1 cup of a vegetable per day for grades 9-12. </a:t>
            </a:r>
          </a:p>
          <a:p>
            <a:pPr defTabSz="1020034" fontAlgn="base">
              <a:spcBef>
                <a:spcPct val="0"/>
              </a:spcBef>
              <a:spcAft>
                <a:spcPct val="0"/>
              </a:spcAft>
              <a:defRPr/>
            </a:pPr>
            <a:endParaRPr lang="en-US" baseline="0" dirty="0"/>
          </a:p>
          <a:p>
            <a:pPr defTabSz="1020034" fontAlgn="base">
              <a:spcBef>
                <a:spcPct val="0"/>
              </a:spcBef>
              <a:spcAft>
                <a:spcPct val="0"/>
              </a:spcAft>
              <a:defRPr/>
            </a:pPr>
            <a:r>
              <a:rPr lang="en-US" baseline="0" dirty="0"/>
              <a:t>**Note: vegetable subgroup adjustments for weeks less than 5 days or more than 5 days can be found on the School Week Meal Component Adjustment Chart.</a:t>
            </a:r>
            <a:endParaRPr lang="en-US" dirty="0"/>
          </a:p>
        </p:txBody>
      </p:sp>
      <p:sp>
        <p:nvSpPr>
          <p:cNvPr id="3655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66387">
              <a:defRPr/>
            </a:pPr>
            <a:fld id="{F247D02E-C640-4134-9E6A-A9C1BCE4A646}" type="slidenum">
              <a:rPr lang="en-US">
                <a:solidFill>
                  <a:prstClr val="black"/>
                </a:solidFill>
                <a:latin typeface="Calibri" panose="020F0502020204030204"/>
              </a:rPr>
              <a:pPr defTabSz="966387">
                <a:defRPr/>
              </a:pPr>
              <a:t>23</a:t>
            </a:fld>
            <a:endParaRPr lang="en-US">
              <a:solidFill>
                <a:prstClr val="black"/>
              </a:solidFill>
              <a:latin typeface="Calibri" panose="020F0502020204030204"/>
            </a:endParaRPr>
          </a:p>
        </p:txBody>
      </p:sp>
      <p:sp>
        <p:nvSpPr>
          <p:cNvPr id="365572"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66387">
              <a:defRPr/>
            </a:pPr>
            <a:fld id="{B1232692-4611-484E-B7F7-29F73A0A400C}" type="datetime7">
              <a:rPr lang="en-US">
                <a:solidFill>
                  <a:prstClr val="black"/>
                </a:solidFill>
                <a:latin typeface="Calibri" panose="020F0502020204030204"/>
              </a:rPr>
              <a:pPr defTabSz="966387">
                <a:defRPr/>
              </a:pPr>
              <a:t>Sep-23</a:t>
            </a:fld>
            <a:endParaRPr lang="en-US">
              <a:solidFill>
                <a:prstClr val="black"/>
              </a:solidFill>
              <a:latin typeface="Calibri" panose="020F0502020204030204"/>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6997">
              <a:spcBef>
                <a:spcPct val="0"/>
              </a:spcBef>
              <a:defRPr/>
            </a:pPr>
            <a:r>
              <a:rPr lang="en-US" dirty="0"/>
              <a:t>As we discussed, there are 5 vegetable subgroups that must be offered to students in the minimum required portion size over the course of the week. This</a:t>
            </a:r>
            <a:r>
              <a:rPr lang="en-US" baseline="0" dirty="0"/>
              <a:t> chart shows the different vegetable subgroups and specific vegetables which fall into each category. The vegetable subgroups must be offered to all students and with all main and alternate meals. One common mistake is that the menu planner will offer the vegetable subgroups with the main entrée but not ensure the alternate meals are also planned to meet the weekly subgroup requirements. </a:t>
            </a:r>
            <a:br>
              <a:rPr lang="en-US" dirty="0">
                <a:cs typeface="+mn-lt"/>
              </a:rPr>
            </a:br>
            <a:endParaRPr lang="en-US" dirty="0"/>
          </a:p>
          <a:p>
            <a:pPr>
              <a:spcBef>
                <a:spcPct val="0"/>
              </a:spcBef>
            </a:pPr>
            <a:r>
              <a:rPr lang="en-US" dirty="0"/>
              <a:t>Another common mistake</a:t>
            </a:r>
            <a:r>
              <a:rPr lang="en-US" baseline="0" dirty="0"/>
              <a:t> is counting vegetables towards the wrong subgroup. For example, </a:t>
            </a:r>
            <a:r>
              <a:rPr lang="en-US" dirty="0"/>
              <a:t>green beans</a:t>
            </a:r>
            <a:r>
              <a:rPr lang="en-US" baseline="0" dirty="0"/>
              <a:t> and </a:t>
            </a:r>
            <a:r>
              <a:rPr lang="en-US" dirty="0"/>
              <a:t>green peas are commonly used toward the beans/pea/legumes vegetable subgroup. However, Green peas are a starchy vegetabl</a:t>
            </a:r>
            <a:r>
              <a:rPr lang="en-US" baseline="0" dirty="0"/>
              <a:t>e and </a:t>
            </a:r>
            <a:r>
              <a:rPr lang="en-US" dirty="0"/>
              <a:t>Green beans are in the “other” vegetable subgroup. </a:t>
            </a:r>
          </a:p>
          <a:p>
            <a:pPr>
              <a:spcBef>
                <a:spcPct val="0"/>
              </a:spcBef>
            </a:pPr>
            <a:endParaRPr lang="en-US" dirty="0"/>
          </a:p>
          <a:p>
            <a:pPr>
              <a:spcBef>
                <a:spcPct val="0"/>
              </a:spcBef>
            </a:pPr>
            <a:r>
              <a:rPr lang="en-US" dirty="0"/>
              <a:t>Menu planners must ensure that if substitutions are made, the vegetable subgroup requirements are still met. If a substitution is required, we</a:t>
            </a:r>
            <a:r>
              <a:rPr lang="en-US" baseline="0" dirty="0"/>
              <a:t> recommend substituting from the same vegetable subgroup if possible, in order to ensure all vegetable subgroups are being offered in the minimum required amounts and ensuring staff are properly trained to do this.</a:t>
            </a:r>
            <a:endParaRPr lang="en-US" dirty="0"/>
          </a:p>
          <a:p>
            <a:endParaRPr lang="en-US" dirty="0"/>
          </a:p>
        </p:txBody>
      </p:sp>
      <p:sp>
        <p:nvSpPr>
          <p:cNvPr id="4" name="Slide Number Placeholder 3"/>
          <p:cNvSpPr>
            <a:spLocks noGrp="1"/>
          </p:cNvSpPr>
          <p:nvPr>
            <p:ph type="sldNum" sz="quarter" idx="5"/>
          </p:nvPr>
        </p:nvSpPr>
        <p:spPr/>
        <p:txBody>
          <a:bodyPr/>
          <a:lstStyle/>
          <a:p>
            <a:pPr defTabSz="966387">
              <a:defRPr/>
            </a:pPr>
            <a:fld id="{DDAC6CC0-914F-4A6F-B8FE-1137B7ABBBE0}" type="slidenum">
              <a:rPr lang="ru-RU">
                <a:solidFill>
                  <a:prstClr val="black"/>
                </a:solidFill>
                <a:latin typeface="Calibri" panose="020F0502020204030204"/>
              </a:rPr>
              <a:pPr defTabSz="966387">
                <a:defRPr/>
              </a:pPr>
              <a:t>24</a:t>
            </a:fld>
            <a:endParaRPr lang="ru-RU">
              <a:solidFill>
                <a:prstClr val="black"/>
              </a:solidFill>
              <a:latin typeface="Calibri" panose="020F0502020204030204"/>
            </a:endParaRPr>
          </a:p>
        </p:txBody>
      </p:sp>
    </p:spTree>
    <p:extLst>
      <p:ext uri="{BB962C8B-B14F-4D97-AF65-F5344CB8AC3E}">
        <p14:creationId xmlns:p14="http://schemas.microsoft.com/office/powerpoint/2010/main" val="4232727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fontAlgn="base">
              <a:spcBef>
                <a:spcPct val="0"/>
              </a:spcBef>
              <a:spcAft>
                <a:spcPct val="0"/>
              </a:spcAft>
              <a:defRPr/>
            </a:pPr>
            <a:r>
              <a:rPr lang="en-US" dirty="0"/>
              <a:t>Grains must be offered in at least the minimum amounts every day and must also meet weekly minimum requirements. For grades k-8, at least 1 ounce equivalent of grain must be offered daily and at least 2 oz equivalent of grain must be offered daily for grades 9-12. </a:t>
            </a:r>
          </a:p>
          <a:p>
            <a:pPr>
              <a:spcBef>
                <a:spcPct val="0"/>
              </a:spcBef>
            </a:pPr>
            <a:endParaRPr lang="en-US" dirty="0"/>
          </a:p>
          <a:p>
            <a:pPr>
              <a:spcBef>
                <a:spcPct val="0"/>
              </a:spcBef>
            </a:pPr>
            <a:r>
              <a:rPr lang="en-US" dirty="0"/>
              <a:t>Menu planners will use exhibit a grain equivalent chart to determine how grains credit or may use a product formulation statement from the products manufacturer. We will discuss crediting further in the webinar.</a:t>
            </a:r>
          </a:p>
        </p:txBody>
      </p:sp>
      <p:sp>
        <p:nvSpPr>
          <p:cNvPr id="4" name="Slide Number Placeholder 3"/>
          <p:cNvSpPr>
            <a:spLocks noGrp="1"/>
          </p:cNvSpPr>
          <p:nvPr>
            <p:ph type="sldNum" sz="quarter" idx="5"/>
          </p:nvPr>
        </p:nvSpPr>
        <p:spPr/>
        <p:txBody>
          <a:bodyPr/>
          <a:lstStyle/>
          <a:p>
            <a:pPr defTabSz="966387">
              <a:defRPr/>
            </a:pPr>
            <a:fld id="{B9381544-1536-4D59-997A-0CDB3DA4797D}" type="slidenum">
              <a:rPr lang="en-US">
                <a:solidFill>
                  <a:prstClr val="black"/>
                </a:solidFill>
                <a:latin typeface="Calibri" panose="020F0502020204030204"/>
              </a:rPr>
              <a:pPr defTabSz="96638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012704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aseline="0" dirty="0"/>
              <a:t>Additional grain requirements include that 80% of the grains offered in a week must be whole grain rich. The remaining grains served must be enriched. </a:t>
            </a:r>
          </a:p>
          <a:p>
            <a:pPr defTabSz="966387">
              <a:spcBef>
                <a:spcPct val="0"/>
              </a:spcBef>
              <a:defRPr/>
            </a:pPr>
            <a:endParaRPr lang="en-US" baseline="0" dirty="0"/>
          </a:p>
          <a:p>
            <a:pPr defTabSz="966387">
              <a:spcBef>
                <a:spcPct val="0"/>
              </a:spcBef>
              <a:defRPr/>
            </a:pPr>
            <a:r>
              <a:rPr lang="en-US" baseline="0" dirty="0"/>
              <a:t>Using the 80% transitional standard provides Flexibility for Program operators to offer enriched grains when whole grain-rich items are not available or when the WGR item is not accepted well by students. We will be reviewing how to determine if your menu is meeting this standard at the end of this presentation.</a:t>
            </a:r>
          </a:p>
          <a:p>
            <a:pPr defTabSz="966387">
              <a:spcBef>
                <a:spcPct val="0"/>
              </a:spcBef>
              <a:defRPr/>
            </a:pPr>
            <a:endParaRPr lang="en-US" b="0" baseline="0" dirty="0"/>
          </a:p>
          <a:p>
            <a:pPr defTabSz="966387">
              <a:spcBef>
                <a:spcPct val="0"/>
              </a:spcBef>
              <a:defRPr/>
            </a:pPr>
            <a:r>
              <a:rPr lang="en-US" b="0" baseline="0" dirty="0"/>
              <a:t>Additionally, no more than 2 oz equivalent of a grain-based dessert may be offered as the grain component over the course of the week. </a:t>
            </a:r>
            <a:endParaRPr lang="en-US" dirty="0"/>
          </a:p>
        </p:txBody>
      </p:sp>
      <p:sp>
        <p:nvSpPr>
          <p:cNvPr id="4" name="Slide Number Placeholder 3"/>
          <p:cNvSpPr>
            <a:spLocks noGrp="1"/>
          </p:cNvSpPr>
          <p:nvPr>
            <p:ph type="sldNum" sz="quarter" idx="5"/>
          </p:nvPr>
        </p:nvSpPr>
        <p:spPr/>
        <p:txBody>
          <a:bodyPr/>
          <a:lstStyle/>
          <a:p>
            <a:pPr defTabSz="966387">
              <a:defRPr/>
            </a:pPr>
            <a:fld id="{DDAC6CC0-914F-4A6F-B8FE-1137B7ABBBE0}" type="slidenum">
              <a:rPr lang="ru-RU">
                <a:solidFill>
                  <a:prstClr val="black"/>
                </a:solidFill>
                <a:latin typeface="Calibri" panose="020F0502020204030204"/>
              </a:rPr>
              <a:pPr defTabSz="966387">
                <a:defRPr/>
              </a:pPr>
              <a:t>26</a:t>
            </a:fld>
            <a:endParaRPr lang="ru-RU">
              <a:solidFill>
                <a:prstClr val="black"/>
              </a:solidFill>
              <a:latin typeface="Calibri" panose="020F0502020204030204"/>
            </a:endParaRPr>
          </a:p>
        </p:txBody>
      </p:sp>
    </p:spTree>
    <p:extLst>
      <p:ext uri="{BB962C8B-B14F-4D97-AF65-F5344CB8AC3E}">
        <p14:creationId xmlns:p14="http://schemas.microsoft.com/office/powerpoint/2010/main" val="838399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This slide shows the Meat/Meat Alternate component for lunch</a:t>
            </a:r>
            <a:r>
              <a:rPr lang="en-US" baseline="0" dirty="0"/>
              <a:t> and the minimum requirements.</a:t>
            </a:r>
          </a:p>
          <a:p>
            <a:pPr>
              <a:spcBef>
                <a:spcPct val="0"/>
              </a:spcBef>
            </a:pPr>
            <a:endParaRPr lang="en-US" dirty="0"/>
          </a:p>
          <a:p>
            <a:r>
              <a:rPr lang="en-US" dirty="0"/>
              <a:t>Once again, the Food Buying Guide on the USDA website is essential for crediting. </a:t>
            </a:r>
          </a:p>
          <a:p>
            <a:endParaRPr lang="en-US" dirty="0"/>
          </a:p>
          <a:p>
            <a:r>
              <a:rPr lang="en-US" dirty="0"/>
              <a:t>As a reminder, meat alternates (such as beans) cannot be credited as a meat alternate and a vegetable in the same meal. </a:t>
            </a:r>
          </a:p>
          <a:p>
            <a:endParaRPr lang="en-US" dirty="0"/>
          </a:p>
          <a:p>
            <a:endParaRPr lang="en-US" dirty="0"/>
          </a:p>
        </p:txBody>
      </p:sp>
      <p:sp>
        <p:nvSpPr>
          <p:cNvPr id="4" name="Slide Number Placeholder 3"/>
          <p:cNvSpPr>
            <a:spLocks noGrp="1"/>
          </p:cNvSpPr>
          <p:nvPr>
            <p:ph type="sldNum" sz="quarter" idx="5"/>
          </p:nvPr>
        </p:nvSpPr>
        <p:spPr/>
        <p:txBody>
          <a:bodyPr/>
          <a:lstStyle/>
          <a:p>
            <a:pPr defTabSz="966387">
              <a:defRPr/>
            </a:pPr>
            <a:fld id="{B9381544-1536-4D59-997A-0CDB3DA4797D}" type="slidenum">
              <a:rPr lang="en-US">
                <a:solidFill>
                  <a:prstClr val="black"/>
                </a:solidFill>
                <a:latin typeface="Calibri" panose="020F0502020204030204"/>
              </a:rPr>
              <a:pPr defTabSz="966387">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698433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8" y="176213"/>
            <a:ext cx="7235825" cy="4070350"/>
          </a:xfrm>
        </p:spPr>
      </p:sp>
      <p:sp>
        <p:nvSpPr>
          <p:cNvPr id="3" name="Notes Placeholder 2"/>
          <p:cNvSpPr>
            <a:spLocks noGrp="1"/>
          </p:cNvSpPr>
          <p:nvPr>
            <p:ph type="body" idx="1"/>
          </p:nvPr>
        </p:nvSpPr>
        <p:spPr>
          <a:xfrm>
            <a:off x="162561" y="4560572"/>
            <a:ext cx="6990080" cy="4725837"/>
          </a:xfrm>
        </p:spPr>
        <p:txBody>
          <a:bodyPr/>
          <a:lstStyle/>
          <a:p>
            <a:r>
              <a:rPr lang="en-US" sz="1500" dirty="0"/>
              <a:t>For lunch, Offer vs. Serve is required for the 9-12 age/grade group and is optional for all other age/grade groups at lunch.</a:t>
            </a:r>
          </a:p>
          <a:p>
            <a:endParaRPr lang="en-US" sz="1500" dirty="0"/>
          </a:p>
          <a:p>
            <a:r>
              <a:rPr lang="en-US" sz="1500" dirty="0"/>
              <a:t>Under Offer vs. Serve, you must offer all 5 lunch components in at least the minimum required amounts for each age/grade group. </a:t>
            </a:r>
          </a:p>
          <a:p>
            <a:endParaRPr lang="en-US" sz="1500" dirty="0"/>
          </a:p>
          <a:p>
            <a:r>
              <a:rPr lang="en-US" sz="1500" dirty="0"/>
              <a:t>Students must select 3 of the components, with one being a ½ cup of fruit or vegetable.</a:t>
            </a:r>
          </a:p>
          <a:p>
            <a:endParaRPr lang="en-US" sz="1500" dirty="0"/>
          </a:p>
          <a:p>
            <a:r>
              <a:rPr lang="en-US" sz="1500" dirty="0"/>
              <a:t>When selecting the 3 components, the student must have 2 full components along with at least ½ cup of fruit or vegetable in order to be considered a reimbursable meal.</a:t>
            </a:r>
            <a:endParaRPr lang="en-US" sz="1500" dirty="0">
              <a:cs typeface="Calibri"/>
            </a:endParaRPr>
          </a:p>
          <a:p>
            <a:endParaRPr lang="en-US" sz="1500" dirty="0"/>
          </a:p>
          <a:p>
            <a:r>
              <a:rPr lang="en-US" sz="1500" dirty="0"/>
              <a:t>For example:</a:t>
            </a:r>
            <a:endParaRPr lang="en-US" sz="1500" dirty="0">
              <a:cs typeface="Calibri"/>
            </a:endParaRPr>
          </a:p>
          <a:p>
            <a:pPr marL="181199" indent="-181199">
              <a:buFont typeface="Arial" panose="020B0604020202020204" pitchFamily="34" charset="0"/>
              <a:buChar char="•"/>
            </a:pPr>
            <a:r>
              <a:rPr lang="en-US" sz="1500" dirty="0"/>
              <a:t>A student in the </a:t>
            </a:r>
            <a:r>
              <a:rPr lang="en-US" sz="1500" b="1" dirty="0"/>
              <a:t>K-5 age/grade </a:t>
            </a:r>
            <a:r>
              <a:rPr lang="en-US" sz="1500" dirty="0"/>
              <a:t>group selects ½ cup carrots and a  2 oz. eq. hamburger on a 1.5 oz. eq. whole wheat bun. This would be considered reimbursable.</a:t>
            </a:r>
          </a:p>
          <a:p>
            <a:endParaRPr lang="en-US" sz="1500" dirty="0"/>
          </a:p>
          <a:p>
            <a:pPr marL="181199" indent="-181199">
              <a:buFont typeface="Arial" panose="020B0604020202020204" pitchFamily="34" charset="0"/>
              <a:buChar char="•"/>
            </a:pPr>
            <a:r>
              <a:rPr lang="en-US" sz="1500" dirty="0"/>
              <a:t>A student in the </a:t>
            </a:r>
            <a:r>
              <a:rPr lang="en-US" sz="1500" b="1" dirty="0"/>
              <a:t>9-12 age/grade</a:t>
            </a:r>
            <a:r>
              <a:rPr lang="en-US" sz="1500" dirty="0"/>
              <a:t> group selects ½ cup carrots and a  2 oz. eq. hamburger on a 1.5 oz. eq. whole wheat bun. This would not be considered reimbursable because the grain is not a full component. The grain must be 2 oz. eq. for the 9-12 age/grade group. </a:t>
            </a:r>
            <a:br>
              <a:rPr lang="en-US" sz="1500" dirty="0"/>
            </a:br>
            <a:endParaRPr lang="en-US" sz="1500" dirty="0"/>
          </a:p>
        </p:txBody>
      </p:sp>
      <p:sp>
        <p:nvSpPr>
          <p:cNvPr id="4" name="Slide Number Placeholder 3"/>
          <p:cNvSpPr>
            <a:spLocks noGrp="1"/>
          </p:cNvSpPr>
          <p:nvPr>
            <p:ph type="sldNum" sz="quarter" idx="10"/>
          </p:nvPr>
        </p:nvSpPr>
        <p:spPr/>
        <p:txBody>
          <a:bodyPr/>
          <a:lstStyle/>
          <a:p>
            <a:pPr defTabSz="966387">
              <a:defRPr/>
            </a:pPr>
            <a:fld id="{CC5B8953-CEC1-4BE3-B96C-CEFD1AFE75E8}" type="slidenum">
              <a:rPr lang="en-US">
                <a:solidFill>
                  <a:prstClr val="black"/>
                </a:solidFill>
                <a:latin typeface="Calibri" panose="020F0502020204030204"/>
              </a:rPr>
              <a:pPr defTabSz="96638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259704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learned the requirements for lunch and reviewed how Offer vs Serve works , let’s play a few quick rounds of DEAL or NO DEAL:  </a:t>
            </a:r>
          </a:p>
          <a:p>
            <a:endParaRPr lang="en-US" dirty="0"/>
          </a:p>
          <a:p>
            <a:r>
              <a:rPr lang="en-US" dirty="0"/>
              <a:t>You will first be given a menu for a specified age/grade group.  Use what we just learned to determine if the menu meets meal pattern requirements for the meal being served.</a:t>
            </a:r>
          </a:p>
          <a:p>
            <a:endParaRPr lang="en-US" dirty="0"/>
          </a:p>
          <a:p>
            <a:r>
              <a:rPr lang="en-US" dirty="0"/>
              <a:t>Next, you will be shown a tray a student selected, and you will determine if the meal is reimbursable.</a:t>
            </a:r>
          </a:p>
          <a:p>
            <a:endParaRPr lang="en-US" dirty="0"/>
          </a:p>
        </p:txBody>
      </p:sp>
      <p:sp>
        <p:nvSpPr>
          <p:cNvPr id="4" name="Slide Number Placeholder 3"/>
          <p:cNvSpPr>
            <a:spLocks noGrp="1"/>
          </p:cNvSpPr>
          <p:nvPr>
            <p:ph type="sldNum" sz="quarter" idx="5"/>
          </p:nvPr>
        </p:nvSpPr>
        <p:spPr/>
        <p:txBody>
          <a:bodyPr/>
          <a:lstStyle/>
          <a:p>
            <a:pPr defTabSz="966387">
              <a:defRPr/>
            </a:pPr>
            <a:fld id="{A249CBB4-CE1C-4080-9E5E-90330340ACB4}" type="slidenum">
              <a:rPr lang="en-US">
                <a:solidFill>
                  <a:prstClr val="black"/>
                </a:solidFill>
                <a:latin typeface="Calibri" panose="020F0502020204030204"/>
              </a:rPr>
              <a:pPr defTabSz="966387">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88714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bwMode="auto">
          <a:xfrm>
            <a:off x="-723900" y="239713"/>
            <a:ext cx="8756650" cy="4926012"/>
          </a:xfrm>
          <a:noFill/>
          <a:ln>
            <a:solidFill>
              <a:srgbClr val="000000"/>
            </a:solidFill>
            <a:miter lim="800000"/>
            <a:headEnd/>
            <a:tailEnd/>
          </a:ln>
        </p:spPr>
      </p:sp>
      <p:sp>
        <p:nvSpPr>
          <p:cNvPr id="353282" name="Notes Placeholder 2"/>
          <p:cNvSpPr>
            <a:spLocks noGrp="1"/>
          </p:cNvSpPr>
          <p:nvPr>
            <p:ph type="body" idx="1"/>
          </p:nvPr>
        </p:nvSpPr>
        <p:spPr bwMode="auto">
          <a:xfrm>
            <a:off x="325121" y="5280660"/>
            <a:ext cx="6664960" cy="4080510"/>
          </a:xfrm>
          <a:noFill/>
        </p:spPr>
        <p:txBody>
          <a:bodyPr wrap="square" numCol="1" anchor="t" anchorCtr="0" compatLnSpc="1">
            <a:prstTxWarp prst="textNoShape">
              <a:avLst/>
            </a:prstTxWarp>
          </a:bodyPr>
          <a:lstStyle/>
          <a:p>
            <a:pPr>
              <a:spcBef>
                <a:spcPct val="0"/>
              </a:spcBef>
            </a:pPr>
            <a:r>
              <a:rPr lang="en-US" sz="1500" dirty="0"/>
              <a:t>The meal pattern that all schools must follow for breakfast and lunch is called the Food Based Menu Plan.</a:t>
            </a:r>
          </a:p>
          <a:p>
            <a:pPr>
              <a:spcBef>
                <a:spcPct val="0"/>
              </a:spcBef>
            </a:pPr>
            <a:endParaRPr lang="en-US" sz="1500" dirty="0"/>
          </a:p>
          <a:p>
            <a:pPr>
              <a:spcBef>
                <a:spcPct val="0"/>
              </a:spcBef>
            </a:pPr>
            <a:r>
              <a:rPr lang="en-US" sz="1500" dirty="0"/>
              <a:t>The Food-Based Menu Planning approach uses meal patterns according to specific age/grade groups as menu planning tools. </a:t>
            </a:r>
          </a:p>
          <a:p>
            <a:pPr>
              <a:spcBef>
                <a:spcPct val="0"/>
              </a:spcBef>
            </a:pPr>
            <a:endParaRPr lang="en-US" sz="1500" dirty="0"/>
          </a:p>
          <a:p>
            <a:pPr>
              <a:spcBef>
                <a:spcPct val="0"/>
              </a:spcBef>
            </a:pPr>
            <a:r>
              <a:rPr lang="en-US" sz="1500" dirty="0"/>
              <a:t>Schools must plan menus for breakfast and lunch that meet both daily and weekly requirements for 5 food components relative to each age/grade group being served. </a:t>
            </a:r>
          </a:p>
          <a:p>
            <a:pPr>
              <a:spcBef>
                <a:spcPct val="0"/>
              </a:spcBef>
            </a:pPr>
            <a:endParaRPr lang="en-US" sz="1500" dirty="0"/>
          </a:p>
          <a:p>
            <a:pPr>
              <a:spcBef>
                <a:spcPct val="0"/>
              </a:spcBef>
            </a:pPr>
            <a:r>
              <a:rPr lang="en-US" sz="1500" dirty="0"/>
              <a:t>A food component is one of five required food groups that comprise a reimbursable meal.  The food based menu plan requires that meal components be offered and served in specified daily and weekly amounts for breakfast and lunch which we will discuss in more detail. </a:t>
            </a:r>
          </a:p>
          <a:p>
            <a:pPr>
              <a:spcBef>
                <a:spcPct val="0"/>
              </a:spcBef>
            </a:pPr>
            <a:endParaRPr lang="en-US" sz="1500" dirty="0"/>
          </a:p>
          <a:p>
            <a:pPr>
              <a:spcBef>
                <a:spcPct val="0"/>
              </a:spcBef>
            </a:pPr>
            <a:r>
              <a:rPr lang="en-US" sz="1500" dirty="0"/>
              <a:t>During todays training, you will also hear us refer to food items. </a:t>
            </a:r>
          </a:p>
          <a:p>
            <a:pPr>
              <a:spcBef>
                <a:spcPct val="0"/>
              </a:spcBef>
            </a:pPr>
            <a:endParaRPr lang="en-US" sz="1500" dirty="0"/>
          </a:p>
          <a:p>
            <a:pPr>
              <a:spcBef>
                <a:spcPct val="0"/>
              </a:spcBef>
            </a:pPr>
            <a:r>
              <a:rPr lang="en-US" sz="1500" dirty="0"/>
              <a:t>A Food item is a specific food within a component, for example: within the grain component, food items would be things such as  a 1 oz equivalent serving of cheerios or a slice of toast.</a:t>
            </a:r>
          </a:p>
          <a:p>
            <a:pPr marL="301995" indent="-301995">
              <a:spcBef>
                <a:spcPct val="0"/>
              </a:spcBef>
              <a:buFont typeface="Wingdings" panose="05000000000000000000" pitchFamily="2" charset="2"/>
              <a:buChar char="§"/>
            </a:pPr>
            <a:endParaRPr lang="en-US" sz="1500" dirty="0"/>
          </a:p>
          <a:p>
            <a:pPr defTabSz="966387">
              <a:spcBef>
                <a:spcPct val="0"/>
              </a:spcBef>
              <a:defRPr/>
            </a:pPr>
            <a:r>
              <a:rPr lang="en-US" sz="1500" dirty="0"/>
              <a:t> </a:t>
            </a:r>
          </a:p>
          <a:p>
            <a:pPr marL="301995" indent="-301995" defTabSz="966387">
              <a:spcBef>
                <a:spcPct val="0"/>
              </a:spcBef>
              <a:buFont typeface="Wingdings" panose="05000000000000000000" pitchFamily="2" charset="2"/>
              <a:buChar char="§"/>
              <a:defRPr/>
            </a:pPr>
            <a:endParaRPr lang="en-US" sz="1500" dirty="0"/>
          </a:p>
          <a:p>
            <a:pPr>
              <a:spcBef>
                <a:spcPct val="0"/>
              </a:spcBef>
            </a:pPr>
            <a:endParaRPr lang="en-US" sz="1500" dirty="0"/>
          </a:p>
          <a:p>
            <a:pPr marL="301995" indent="-301995">
              <a:spcBef>
                <a:spcPct val="0"/>
              </a:spcBef>
              <a:buFont typeface="Wingdings" panose="05000000000000000000" pitchFamily="2" charset="2"/>
              <a:buChar char="§"/>
            </a:pPr>
            <a:endParaRPr lang="en-US" sz="1500" dirty="0"/>
          </a:p>
          <a:p>
            <a:pPr marL="301995" indent="-301995">
              <a:spcBef>
                <a:spcPct val="0"/>
              </a:spcBef>
              <a:buFont typeface="Wingdings" panose="05000000000000000000" pitchFamily="2" charset="2"/>
              <a:buChar char="§"/>
            </a:pPr>
            <a:endParaRPr lang="en-US" sz="1500" dirty="0"/>
          </a:p>
          <a:p>
            <a:pPr marL="301995" indent="-301995">
              <a:spcBef>
                <a:spcPct val="0"/>
              </a:spcBef>
              <a:buFont typeface="Wingdings" panose="05000000000000000000" pitchFamily="2" charset="2"/>
              <a:buChar char="§"/>
            </a:pPr>
            <a:endParaRPr lang="en-US" sz="1500" dirty="0"/>
          </a:p>
          <a:p>
            <a:pPr>
              <a:spcBef>
                <a:spcPct val="0"/>
              </a:spcBef>
            </a:pPr>
            <a:endParaRPr lang="en-US" dirty="0"/>
          </a:p>
        </p:txBody>
      </p:sp>
      <p:sp>
        <p:nvSpPr>
          <p:cNvPr id="353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3A5E28-7C28-486A-91EF-3F3E7A4696A7}" type="slidenum">
              <a:rPr lang="en-US">
                <a:cs typeface="Arial" charset="0"/>
              </a:rPr>
              <a:pPr fontAlgn="base">
                <a:spcBef>
                  <a:spcPct val="0"/>
                </a:spcBef>
                <a:spcAft>
                  <a:spcPct val="0"/>
                </a:spcAft>
              </a:pPr>
              <a:t>3</a:t>
            </a:fld>
            <a:endParaRPr lang="en-US" dirty="0">
              <a:cs typeface="Arial" charset="0"/>
            </a:endParaRPr>
          </a:p>
        </p:txBody>
      </p:sp>
      <p:sp>
        <p:nvSpPr>
          <p:cNvPr id="35328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817D7EE8-0E56-42C0-8D2A-82A2D1A69DCC}" type="datetime7">
              <a:rPr lang="en-US">
                <a:cs typeface="Arial" charset="0"/>
              </a:rPr>
              <a:pPr fontAlgn="base">
                <a:spcBef>
                  <a:spcPct val="0"/>
                </a:spcBef>
                <a:spcAft>
                  <a:spcPct val="0"/>
                </a:spcAft>
              </a:pPr>
              <a:t>Sep-23</a:t>
            </a:fld>
            <a:endParaRPr lang="en-US" dirty="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p:cNvSpPr>
          <p:nvPr>
            <p:ph type="sldImg"/>
          </p:nvPr>
        </p:nvSpPr>
        <p:spPr bwMode="auto">
          <a:noFill/>
          <a:ln>
            <a:solidFill>
              <a:srgbClr val="000000"/>
            </a:solidFill>
            <a:miter lim="800000"/>
            <a:headEnd/>
            <a:tailEnd/>
          </a:ln>
        </p:spPr>
      </p:sp>
      <p:sp>
        <p:nvSpPr>
          <p:cNvPr id="404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On the left here is the Lunch menu is for grades </a:t>
            </a:r>
            <a:r>
              <a:rPr lang="en-US" b="1" dirty="0"/>
              <a:t>K-5</a:t>
            </a:r>
            <a:r>
              <a:rPr lang="en-US" dirty="0"/>
              <a:t>. They are offering a 1oz eq. of Brown Rice</a:t>
            </a:r>
          </a:p>
          <a:p>
            <a:pPr>
              <a:spcBef>
                <a:spcPct val="0"/>
              </a:spcBef>
            </a:pPr>
            <a:r>
              <a:rPr lang="en-US" dirty="0"/>
              <a:t>2oz of Grilled Chicken</a:t>
            </a:r>
          </a:p>
          <a:p>
            <a:pPr>
              <a:spcBef>
                <a:spcPct val="0"/>
              </a:spcBef>
            </a:pPr>
            <a:r>
              <a:rPr lang="en-US" dirty="0"/>
              <a:t>Half a cup of broccoli and half a cup of Carrots</a:t>
            </a:r>
          </a:p>
          <a:p>
            <a:pPr>
              <a:spcBef>
                <a:spcPct val="0"/>
              </a:spcBef>
            </a:pPr>
            <a:r>
              <a:rPr lang="en-US" dirty="0"/>
              <a:t>They are offering half a cup of applesauce and a half a cup of banana</a:t>
            </a:r>
          </a:p>
          <a:p>
            <a:pPr>
              <a:spcBef>
                <a:spcPct val="0"/>
              </a:spcBef>
            </a:pPr>
            <a:r>
              <a:rPr lang="en-US" dirty="0"/>
              <a:t>And they are offering 2 choices of milk. </a:t>
            </a:r>
          </a:p>
          <a:p>
            <a:pPr>
              <a:spcBef>
                <a:spcPct val="0"/>
              </a:spcBef>
            </a:pPr>
            <a:endParaRPr lang="en-US" dirty="0"/>
          </a:p>
          <a:p>
            <a:pPr>
              <a:spcBef>
                <a:spcPct val="0"/>
              </a:spcBef>
            </a:pPr>
            <a:r>
              <a:rPr lang="en-US" dirty="0"/>
              <a:t>Does the menu include all of the components in their minimum required amounts for ages/grade K-5? ………. Yes!</a:t>
            </a:r>
          </a:p>
          <a:p>
            <a:pPr>
              <a:spcBef>
                <a:spcPct val="0"/>
              </a:spcBef>
            </a:pPr>
            <a:endParaRPr lang="en-US" dirty="0"/>
          </a:p>
          <a:p>
            <a:pPr>
              <a:spcBef>
                <a:spcPct val="0"/>
              </a:spcBef>
            </a:pPr>
            <a:r>
              <a:rPr lang="en-US" dirty="0"/>
              <a:t> The image on the right here is a students Lunch tray.</a:t>
            </a:r>
          </a:p>
          <a:p>
            <a:pPr>
              <a:spcBef>
                <a:spcPct val="0"/>
              </a:spcBef>
            </a:pPr>
            <a:endParaRPr lang="en-US" dirty="0"/>
          </a:p>
          <a:p>
            <a:pPr>
              <a:spcBef>
                <a:spcPct val="0"/>
              </a:spcBef>
            </a:pPr>
            <a:r>
              <a:rPr lang="en-US" dirty="0"/>
              <a:t>Is this a reimbursable meal? ……………..  No. </a:t>
            </a:r>
          </a:p>
          <a:p>
            <a:pPr>
              <a:spcBef>
                <a:spcPct val="0"/>
              </a:spcBef>
            </a:pPr>
            <a:endParaRPr lang="en-US" dirty="0"/>
          </a:p>
          <a:p>
            <a:pPr>
              <a:spcBef>
                <a:spcPct val="0"/>
              </a:spcBef>
            </a:pPr>
            <a:r>
              <a:rPr lang="en-US" dirty="0"/>
              <a:t>We can see here the minimum requirement of ½ C of fruit or vegetable is not present on the tray, so this would not be counted as reimbursable. </a:t>
            </a:r>
          </a:p>
          <a:p>
            <a:pPr>
              <a:spcBef>
                <a:spcPct val="0"/>
              </a:spcBef>
            </a:pPr>
            <a:endParaRPr lang="en-US" dirty="0"/>
          </a:p>
          <a:p>
            <a:pPr>
              <a:spcBef>
                <a:spcPct val="0"/>
              </a:spcBef>
            </a:pPr>
            <a:r>
              <a:rPr lang="en-US" dirty="0"/>
              <a:t>The grain is one full component, the chicken is also a full component. The student must select two full components plus at least ½ cup of a fruit or vegetable. If the student goes back and grabs a ½ cup of a fruit or vegetable then this would be able to be counted as reimbursable meal. </a:t>
            </a:r>
          </a:p>
          <a:p>
            <a:pPr>
              <a:spcBef>
                <a:spcPct val="0"/>
              </a:spcBef>
            </a:pPr>
            <a:endParaRPr lang="en-US" dirty="0"/>
          </a:p>
          <a:p>
            <a:pPr>
              <a:spcBef>
                <a:spcPct val="0"/>
              </a:spcBef>
            </a:pPr>
            <a:endParaRPr lang="en-US" dirty="0"/>
          </a:p>
        </p:txBody>
      </p:sp>
      <p:sp>
        <p:nvSpPr>
          <p:cNvPr id="404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66387">
              <a:defRPr/>
            </a:pPr>
            <a:fld id="{44939AAE-A4B2-46B1-84FF-1E2ECDE37A4B}" type="slidenum">
              <a:rPr lang="en-US">
                <a:solidFill>
                  <a:prstClr val="black"/>
                </a:solidFill>
                <a:latin typeface="Calibri" panose="020F0502020204030204"/>
              </a:rPr>
              <a:pPr defTabSz="966387">
                <a:defRPr/>
              </a:pPr>
              <a:t>30</a:t>
            </a:fld>
            <a:endParaRPr lang="en-US">
              <a:solidFill>
                <a:prstClr val="black"/>
              </a:solidFill>
              <a:latin typeface="Calibri" panose="020F0502020204030204"/>
            </a:endParaRPr>
          </a:p>
        </p:txBody>
      </p:sp>
      <p:sp>
        <p:nvSpPr>
          <p:cNvPr id="40448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66387">
              <a:defRPr/>
            </a:pPr>
            <a:fld id="{EF4D0AC0-B7FD-4229-A035-005B92863CF9}" type="datetime7">
              <a:rPr lang="en-US">
                <a:solidFill>
                  <a:prstClr val="black"/>
                </a:solidFill>
                <a:latin typeface="Calibri" panose="020F0502020204030204"/>
              </a:rPr>
              <a:pPr defTabSz="966387">
                <a:defRPr/>
              </a:pPr>
              <a:t>Sep-23</a:t>
            </a:fld>
            <a:endParaRPr lang="en-US">
              <a:solidFill>
                <a:prstClr val="black"/>
              </a:solidFill>
              <a:latin typeface="Calibri" panose="020F0502020204030204"/>
            </a:endParaRPr>
          </a:p>
        </p:txBody>
      </p:sp>
    </p:spTree>
    <p:extLst>
      <p:ext uri="{BB962C8B-B14F-4D97-AF65-F5344CB8AC3E}">
        <p14:creationId xmlns:p14="http://schemas.microsoft.com/office/powerpoint/2010/main" val="3497540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p:cNvSpPr>
          <p:nvPr>
            <p:ph type="sldImg"/>
          </p:nvPr>
        </p:nvSpPr>
        <p:spPr bwMode="auto">
          <a:noFill/>
          <a:ln>
            <a:solidFill>
              <a:srgbClr val="000000"/>
            </a:solidFill>
            <a:miter lim="800000"/>
            <a:headEnd/>
            <a:tailEnd/>
          </a:ln>
        </p:spPr>
      </p:sp>
      <p:sp>
        <p:nvSpPr>
          <p:cNvPr id="404482" name="Notes Placeholder 2"/>
          <p:cNvSpPr>
            <a:spLocks noGrp="1"/>
          </p:cNvSpPr>
          <p:nvPr>
            <p:ph type="body" idx="1"/>
          </p:nvPr>
        </p:nvSpPr>
        <p:spPr bwMode="auto">
          <a:noFill/>
        </p:spPr>
        <p:txBody>
          <a:bodyPr wrap="square" numCol="1" anchor="t" anchorCtr="0" compatLnSpc="1">
            <a:prstTxWarp prst="textNoShape">
              <a:avLst/>
            </a:prstTxWarp>
          </a:bodyPr>
          <a:lstStyle/>
          <a:p>
            <a:pPr defTabSz="966387">
              <a:spcBef>
                <a:spcPct val="0"/>
              </a:spcBef>
              <a:defRPr/>
            </a:pPr>
            <a:r>
              <a:rPr lang="en-US" dirty="0"/>
              <a:t>Here the image on the left is a lunch menu for the grade group 7-12. and the image on the right is the Students Lunch tray selection. In this slide to determine if this is a compliant meal the menu planner and food service staff should pay close attention to menu being offered.</a:t>
            </a:r>
          </a:p>
          <a:p>
            <a:pPr defTabSz="966387">
              <a:spcBef>
                <a:spcPct val="0"/>
              </a:spcBef>
              <a:defRPr/>
            </a:pPr>
            <a:endParaRPr lang="en-US" dirty="0"/>
          </a:p>
          <a:p>
            <a:pPr defTabSz="966387">
              <a:spcBef>
                <a:spcPct val="0"/>
              </a:spcBef>
              <a:defRPr/>
            </a:pPr>
            <a:r>
              <a:rPr lang="en-US" dirty="0"/>
              <a:t>Does the lunch menu include all of the components in their minimum required amounts for this age group? </a:t>
            </a:r>
            <a:r>
              <a:rPr lang="en-US" b="1" dirty="0"/>
              <a:t>No. </a:t>
            </a:r>
          </a:p>
          <a:p>
            <a:pPr defTabSz="966387">
              <a:spcBef>
                <a:spcPct val="0"/>
              </a:spcBef>
              <a:defRPr/>
            </a:pPr>
            <a:endParaRPr lang="en-US" dirty="0"/>
          </a:p>
          <a:p>
            <a:pPr>
              <a:spcBef>
                <a:spcPct val="0"/>
              </a:spcBef>
            </a:pPr>
            <a:r>
              <a:rPr lang="en-US" dirty="0"/>
              <a:t>We have a mixed grade group in this building for lunch which is Grades 7-8 and 9-12. Menu planners must separate out the age/grade groups. The 7 and 8 graders must use the 6-8 menu plan or K-8 menu plan. </a:t>
            </a:r>
          </a:p>
          <a:p>
            <a:pPr>
              <a:spcBef>
                <a:spcPct val="0"/>
              </a:spcBef>
            </a:pPr>
            <a:r>
              <a:rPr lang="en-US" dirty="0"/>
              <a:t>The 9-12 age/grade group has larger portion sizes and must follow the 9-12 age/grade group meal pattern. </a:t>
            </a:r>
          </a:p>
          <a:p>
            <a:pPr>
              <a:spcBef>
                <a:spcPct val="0"/>
              </a:spcBef>
            </a:pPr>
            <a:r>
              <a:rPr lang="en-US" dirty="0"/>
              <a:t>This separation of age/grade groups must also be documented on the production records. </a:t>
            </a:r>
          </a:p>
          <a:p>
            <a:pPr defTabSz="966387">
              <a:spcBef>
                <a:spcPct val="0"/>
              </a:spcBef>
              <a:defRPr/>
            </a:pPr>
            <a:endParaRPr lang="en-US" dirty="0"/>
          </a:p>
          <a:p>
            <a:pPr defTabSz="966387">
              <a:spcBef>
                <a:spcPct val="0"/>
              </a:spcBef>
              <a:defRPr/>
            </a:pPr>
            <a:r>
              <a:rPr lang="en-US" dirty="0"/>
              <a:t>Now, is the lunch tray on the right a reimbursable meal. The answer is </a:t>
            </a:r>
            <a:r>
              <a:rPr lang="en-US" b="1" dirty="0"/>
              <a:t>Yes</a:t>
            </a:r>
            <a:r>
              <a:rPr lang="en-US" dirty="0"/>
              <a:t> for grades 6-8 and </a:t>
            </a:r>
            <a:r>
              <a:rPr lang="en-US" b="1" dirty="0"/>
              <a:t>NO</a:t>
            </a:r>
            <a:r>
              <a:rPr lang="en-US" dirty="0"/>
              <a:t> for grades 9-12.</a:t>
            </a:r>
          </a:p>
          <a:p>
            <a:pPr defTabSz="966387">
              <a:spcBef>
                <a:spcPct val="0"/>
              </a:spcBef>
              <a:defRPr/>
            </a:pPr>
            <a:endParaRPr lang="en-US" dirty="0"/>
          </a:p>
          <a:p>
            <a:pPr>
              <a:spcBef>
                <a:spcPct val="0"/>
              </a:spcBef>
            </a:pPr>
            <a:r>
              <a:rPr lang="en-US" dirty="0"/>
              <a:t>Grades 6-8 only need a half a cup of  fruit daily at lunch. If you count the ½C of oranges(fruit) as the first  full component and then 2oz. Eq. of grain being your second full component, your third component would be the ½C of broccoli as the required ½ C of fruit/vegetable. Therefore making this a reimbursable meal for the 6-8 age/grade group.</a:t>
            </a:r>
          </a:p>
          <a:p>
            <a:pPr>
              <a:spcBef>
                <a:spcPct val="0"/>
              </a:spcBef>
            </a:pPr>
            <a:endParaRPr lang="en-US" dirty="0"/>
          </a:p>
          <a:p>
            <a:pPr>
              <a:spcBef>
                <a:spcPct val="0"/>
              </a:spcBef>
            </a:pPr>
            <a:r>
              <a:rPr lang="en-US" dirty="0"/>
              <a:t>However,</a:t>
            </a:r>
          </a:p>
          <a:p>
            <a:pPr>
              <a:spcBef>
                <a:spcPct val="0"/>
              </a:spcBef>
            </a:pPr>
            <a:endParaRPr lang="en-US" dirty="0"/>
          </a:p>
          <a:p>
            <a:pPr>
              <a:spcBef>
                <a:spcPct val="0"/>
              </a:spcBef>
            </a:pPr>
            <a:r>
              <a:rPr lang="en-US" dirty="0"/>
              <a:t>For grades 9-12 this would not be a reimbursable meal. This is because for grades 9-12 you are required to offer 1C of fruit and 1 cup of vegetables daily. </a:t>
            </a:r>
          </a:p>
          <a:p>
            <a:pPr>
              <a:spcBef>
                <a:spcPct val="0"/>
              </a:spcBef>
            </a:pPr>
            <a:endParaRPr lang="en-US" dirty="0"/>
          </a:p>
          <a:p>
            <a:pPr>
              <a:spcBef>
                <a:spcPct val="0"/>
              </a:spcBef>
            </a:pPr>
            <a:r>
              <a:rPr lang="en-US" dirty="0"/>
              <a:t>If you count the broccoli as your ½ C of required fruit/vegetable, you would then need two other </a:t>
            </a:r>
            <a:r>
              <a:rPr lang="en-US" b="1" u="sng" dirty="0"/>
              <a:t>FULL</a:t>
            </a:r>
            <a:r>
              <a:rPr lang="en-US" dirty="0"/>
              <a:t> components. The pita bread would still count as one full component, but because the fruit is only a ½ C you would not be able to count it as the remaining FULL component unless it was at least 1 cup portion. </a:t>
            </a:r>
          </a:p>
        </p:txBody>
      </p:sp>
      <p:sp>
        <p:nvSpPr>
          <p:cNvPr id="404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66387">
              <a:defRPr/>
            </a:pPr>
            <a:fld id="{44939AAE-A4B2-46B1-84FF-1E2ECDE37A4B}" type="slidenum">
              <a:rPr lang="en-US">
                <a:solidFill>
                  <a:prstClr val="black"/>
                </a:solidFill>
                <a:latin typeface="Calibri" panose="020F0502020204030204"/>
              </a:rPr>
              <a:pPr defTabSz="966387">
                <a:defRPr/>
              </a:pPr>
              <a:t>31</a:t>
            </a:fld>
            <a:endParaRPr lang="en-US">
              <a:solidFill>
                <a:prstClr val="black"/>
              </a:solidFill>
              <a:latin typeface="Calibri" panose="020F0502020204030204"/>
            </a:endParaRPr>
          </a:p>
        </p:txBody>
      </p:sp>
      <p:sp>
        <p:nvSpPr>
          <p:cNvPr id="40448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66387">
              <a:defRPr/>
            </a:pPr>
            <a:fld id="{EF4D0AC0-B7FD-4229-A035-005B92863CF9}" type="datetime7">
              <a:rPr lang="en-US">
                <a:solidFill>
                  <a:prstClr val="black"/>
                </a:solidFill>
                <a:latin typeface="Calibri" panose="020F0502020204030204"/>
              </a:rPr>
              <a:pPr defTabSz="966387">
                <a:defRPr/>
              </a:pPr>
              <a:t>Sep-23</a:t>
            </a:fld>
            <a:endParaRPr lang="en-US">
              <a:solidFill>
                <a:prstClr val="black"/>
              </a:solidFill>
              <a:latin typeface="Calibri" panose="020F0502020204030204"/>
            </a:endParaRPr>
          </a:p>
        </p:txBody>
      </p:sp>
    </p:spTree>
    <p:extLst>
      <p:ext uri="{BB962C8B-B14F-4D97-AF65-F5344CB8AC3E}">
        <p14:creationId xmlns:p14="http://schemas.microsoft.com/office/powerpoint/2010/main" val="268713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p:cNvSpPr>
          <p:nvPr>
            <p:ph type="sldImg"/>
          </p:nvPr>
        </p:nvSpPr>
        <p:spPr bwMode="auto">
          <a:noFill/>
          <a:ln>
            <a:solidFill>
              <a:srgbClr val="000000"/>
            </a:solidFill>
            <a:miter lim="800000"/>
            <a:headEnd/>
            <a:tailEnd/>
          </a:ln>
        </p:spPr>
      </p:sp>
      <p:sp>
        <p:nvSpPr>
          <p:cNvPr id="404482" name="Notes Placeholder 2"/>
          <p:cNvSpPr>
            <a:spLocks noGrp="1"/>
          </p:cNvSpPr>
          <p:nvPr>
            <p:ph type="body" idx="1"/>
          </p:nvPr>
        </p:nvSpPr>
        <p:spPr bwMode="auto">
          <a:noFill/>
        </p:spPr>
        <p:txBody>
          <a:bodyPr wrap="square" numCol="1" anchor="t" anchorCtr="0" compatLnSpc="1">
            <a:prstTxWarp prst="textNoShape">
              <a:avLst/>
            </a:prstTxWarp>
          </a:bodyPr>
          <a:lstStyle/>
          <a:p>
            <a:pPr defTabSz="966387">
              <a:spcBef>
                <a:spcPct val="0"/>
              </a:spcBef>
              <a:defRPr/>
            </a:pPr>
            <a:r>
              <a:rPr lang="en-US" dirty="0"/>
              <a:t>This Lunch menu on the left is for grades 9-12 only. They are being offered a 2oz equivalent of Whole Grain Pasta, a 2oz equivalent of Cheese as their meat alternate</a:t>
            </a:r>
          </a:p>
          <a:p>
            <a:pPr defTabSz="966387">
              <a:spcBef>
                <a:spcPct val="0"/>
              </a:spcBef>
              <a:defRPr/>
            </a:pPr>
            <a:r>
              <a:rPr lang="en-US" dirty="0"/>
              <a:t>They are being offered 1 C of vegetable, and 1 and a half cups of fruit. And 2 milk </a:t>
            </a:r>
            <a:r>
              <a:rPr lang="en-US" dirty="0" err="1"/>
              <a:t>varities</a:t>
            </a:r>
            <a:r>
              <a:rPr lang="en-US" dirty="0"/>
              <a:t>. </a:t>
            </a:r>
          </a:p>
          <a:p>
            <a:pPr defTabSz="966387">
              <a:spcBef>
                <a:spcPct val="0"/>
              </a:spcBef>
              <a:defRPr/>
            </a:pPr>
            <a:endParaRPr lang="en-US" dirty="0"/>
          </a:p>
          <a:p>
            <a:pPr defTabSz="966387">
              <a:spcBef>
                <a:spcPct val="0"/>
              </a:spcBef>
              <a:defRPr/>
            </a:pPr>
            <a:r>
              <a:rPr lang="en-US" dirty="0"/>
              <a:t>Does this menu include all of the components in their minimum required amounts for grades 9-12?....... Yes</a:t>
            </a:r>
          </a:p>
          <a:p>
            <a:pPr>
              <a:spcBef>
                <a:spcPct val="0"/>
              </a:spcBef>
            </a:pPr>
            <a:endParaRPr lang="en-US" dirty="0"/>
          </a:p>
          <a:p>
            <a:pPr>
              <a:spcBef>
                <a:spcPct val="0"/>
              </a:spcBef>
            </a:pPr>
            <a:r>
              <a:rPr lang="en-US" dirty="0"/>
              <a:t>Does the students lunch tray on the right make up a reimbursable meal? Yes, There are 4 components and a ½ cup of fruit. </a:t>
            </a:r>
          </a:p>
        </p:txBody>
      </p:sp>
      <p:sp>
        <p:nvSpPr>
          <p:cNvPr id="404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66387">
              <a:defRPr/>
            </a:pPr>
            <a:fld id="{44939AAE-A4B2-46B1-84FF-1E2ECDE37A4B}" type="slidenum">
              <a:rPr lang="en-US">
                <a:solidFill>
                  <a:prstClr val="black"/>
                </a:solidFill>
                <a:latin typeface="Calibri" panose="020F0502020204030204"/>
              </a:rPr>
              <a:pPr defTabSz="966387">
                <a:defRPr/>
              </a:pPr>
              <a:t>32</a:t>
            </a:fld>
            <a:endParaRPr lang="en-US">
              <a:solidFill>
                <a:prstClr val="black"/>
              </a:solidFill>
              <a:latin typeface="Calibri" panose="020F0502020204030204"/>
            </a:endParaRPr>
          </a:p>
        </p:txBody>
      </p:sp>
      <p:sp>
        <p:nvSpPr>
          <p:cNvPr id="40448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66387">
              <a:defRPr/>
            </a:pPr>
            <a:fld id="{EF4D0AC0-B7FD-4229-A035-005B92863CF9}" type="datetime7">
              <a:rPr lang="en-US">
                <a:solidFill>
                  <a:prstClr val="black"/>
                </a:solidFill>
                <a:latin typeface="Calibri" panose="020F0502020204030204"/>
              </a:rPr>
              <a:pPr defTabSz="966387">
                <a:defRPr/>
              </a:pPr>
              <a:t>Sep-23</a:t>
            </a:fld>
            <a:endParaRPr lang="en-US">
              <a:solidFill>
                <a:prstClr val="black"/>
              </a:solidFill>
              <a:latin typeface="Calibri" panose="020F0502020204030204"/>
            </a:endParaRPr>
          </a:p>
        </p:txBody>
      </p:sp>
    </p:spTree>
    <p:extLst>
      <p:ext uri="{BB962C8B-B14F-4D97-AF65-F5344CB8AC3E}">
        <p14:creationId xmlns:p14="http://schemas.microsoft.com/office/powerpoint/2010/main" val="1001809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schools offer alternate daily meals.  This is not required but having additional choices adds variety to your menu and gives students choices.  Giving students more choices generally increases student participation, which in turn, increase Program revenue.</a:t>
            </a:r>
          </a:p>
          <a:p>
            <a:endParaRPr lang="en-US" dirty="0"/>
          </a:p>
          <a:p>
            <a:r>
              <a:rPr lang="en-US" dirty="0"/>
              <a:t>Determining that daily meal pattern requirements are met for the alternate daily meal choices is pretty straight forward. Does the alternate choice offer meal components in the minimum quantities specified on the meal pattern chart, for the age/grade groups being served?  Determining if daily alternate meals meet weekly requirements adds a little twist to the way the menu must be structured to ensure compliance.</a:t>
            </a:r>
          </a:p>
          <a:p>
            <a:endParaRPr lang="en-US" dirty="0"/>
          </a:p>
        </p:txBody>
      </p:sp>
      <p:sp>
        <p:nvSpPr>
          <p:cNvPr id="4" name="Slide Number Placeholder 3"/>
          <p:cNvSpPr>
            <a:spLocks noGrp="1"/>
          </p:cNvSpPr>
          <p:nvPr>
            <p:ph type="sldNum" sz="quarter" idx="5"/>
          </p:nvPr>
        </p:nvSpPr>
        <p:spPr/>
        <p:txBody>
          <a:bodyPr/>
          <a:lstStyle/>
          <a:p>
            <a:fld id="{A249CBB4-CE1C-4080-9E5E-90330340ACB4}" type="slidenum">
              <a:rPr lang="en-US" smtClean="0"/>
              <a:t>33</a:t>
            </a:fld>
            <a:endParaRPr lang="en-US"/>
          </a:p>
        </p:txBody>
      </p:sp>
    </p:spTree>
    <p:extLst>
      <p:ext uri="{BB962C8B-B14F-4D97-AF65-F5344CB8AC3E}">
        <p14:creationId xmlns:p14="http://schemas.microsoft.com/office/powerpoint/2010/main" val="3093913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ensuring enough weekly grain component is </a:t>
            </a:r>
            <a:r>
              <a:rPr lang="en-US" dirty="0" err="1"/>
              <a:t>menued</a:t>
            </a:r>
            <a:r>
              <a:rPr lang="en-US" dirty="0"/>
              <a:t> for K-5 Lunch. </a:t>
            </a:r>
          </a:p>
          <a:p>
            <a:endParaRPr lang="en-US" dirty="0"/>
          </a:p>
          <a:p>
            <a:r>
              <a:rPr lang="en-US" dirty="0"/>
              <a:t>In this slide we identified the </a:t>
            </a:r>
            <a:r>
              <a:rPr lang="en-US" sz="1300" dirty="0"/>
              <a:t>lowest creditable amount of grain offered each day. Be aware the lowest amount may not necessarily be from the same reimbursable meal. As you can see here, the chicken nuggets on Thursday have the lowest creditable amount not the pizza. </a:t>
            </a:r>
          </a:p>
          <a:p>
            <a:pPr defTabSz="973956" fontAlgn="base">
              <a:spcBef>
                <a:spcPct val="30000"/>
              </a:spcBef>
              <a:spcAft>
                <a:spcPct val="0"/>
              </a:spcAft>
              <a:defRPr/>
            </a:pPr>
            <a:endParaRPr lang="en-US" dirty="0"/>
          </a:p>
          <a:p>
            <a:pPr defTabSz="973956" fontAlgn="base">
              <a:spcBef>
                <a:spcPct val="30000"/>
              </a:spcBef>
              <a:spcAft>
                <a:spcPct val="0"/>
              </a:spcAft>
              <a:defRPr/>
            </a:pPr>
            <a:r>
              <a:rPr lang="en-US" dirty="0"/>
              <a:t>Next, we will calculate the minimum weekly grain offerings using the lowest creditable amounts identified which totals 7 ounce equivalents.   </a:t>
            </a:r>
          </a:p>
          <a:p>
            <a:pPr defTabSz="973956" fontAlgn="base">
              <a:spcBef>
                <a:spcPct val="30000"/>
              </a:spcBef>
              <a:spcAft>
                <a:spcPct val="0"/>
              </a:spcAft>
              <a:defRPr/>
            </a:pPr>
            <a:endParaRPr lang="en-US" baseline="0" dirty="0"/>
          </a:p>
          <a:p>
            <a:pPr marL="0" lvl="1">
              <a:defRPr/>
            </a:pPr>
            <a:r>
              <a:rPr lang="en-US" b="0" dirty="0"/>
              <a:t>The required minimum weekly amount of grain ounce equivalents for grades K-5 is 8 ounce equivalents.</a:t>
            </a:r>
          </a:p>
          <a:p>
            <a:r>
              <a:rPr lang="en-US" b="0" dirty="0"/>
              <a:t>While this menu meets the minimum daily requirement of 1 ounce equivalent grain, the minimum weekly grain is deficient by 1 ounce equivalent. </a:t>
            </a:r>
          </a:p>
          <a:p>
            <a:endParaRPr lang="en-US" b="0" dirty="0"/>
          </a:p>
          <a:p>
            <a:r>
              <a:rPr lang="en-US" b="0" dirty="0"/>
              <a:t>Although there are many ways the menu planner can correct this menu to be in compli</a:t>
            </a:r>
            <a:r>
              <a:rPr lang="en-US" dirty="0"/>
              <a:t>ance with the weekly requirement, one option would be to serve a daily pizza that credits as 2 ounce equivalents of grain.</a:t>
            </a:r>
          </a:p>
          <a:p>
            <a:endParaRPr lang="en-US" baseline="0" dirty="0"/>
          </a:p>
          <a:p>
            <a:r>
              <a:rPr lang="en-US" baseline="0" dirty="0"/>
              <a:t>This process should be used to check all weekly minimums.</a:t>
            </a:r>
          </a:p>
        </p:txBody>
      </p:sp>
    </p:spTree>
    <p:extLst>
      <p:ext uri="{BB962C8B-B14F-4D97-AF65-F5344CB8AC3E}">
        <p14:creationId xmlns:p14="http://schemas.microsoft.com/office/powerpoint/2010/main" val="3569540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must be made available in all locations where meals are served and intended to be consumed onsite.</a:t>
            </a:r>
          </a:p>
          <a:p>
            <a:endParaRPr lang="en-US" dirty="0"/>
          </a:p>
          <a:p>
            <a:r>
              <a:rPr lang="en-US" dirty="0"/>
              <a:t>Signage for breakfast and lunch needs </a:t>
            </a:r>
            <a:r>
              <a:rPr lang="en-US"/>
              <a:t>to include what constitutes a </a:t>
            </a:r>
            <a:r>
              <a:rPr lang="en-US" dirty="0"/>
              <a:t>reimbursable meal, and the requirement to select at least ½ cup of fruit or vegetable. The SFA is also required to post the USDA And Justice For All poster at all food service locations. </a:t>
            </a:r>
          </a:p>
        </p:txBody>
      </p:sp>
      <p:sp>
        <p:nvSpPr>
          <p:cNvPr id="4" name="Slide Number Placeholder 3"/>
          <p:cNvSpPr>
            <a:spLocks noGrp="1"/>
          </p:cNvSpPr>
          <p:nvPr>
            <p:ph type="sldNum" sz="quarter" idx="5"/>
          </p:nvPr>
        </p:nvSpPr>
        <p:spPr/>
        <p:txBody>
          <a:bodyPr/>
          <a:lstStyle/>
          <a:p>
            <a:fld id="{B9381544-1536-4D59-997A-0CDB3DA4797D}" type="slidenum">
              <a:rPr lang="en-US" smtClean="0"/>
              <a:t>35</a:t>
            </a:fld>
            <a:endParaRPr lang="en-US"/>
          </a:p>
        </p:txBody>
      </p:sp>
    </p:spTree>
    <p:extLst>
      <p:ext uri="{BB962C8B-B14F-4D97-AF65-F5344CB8AC3E}">
        <p14:creationId xmlns:p14="http://schemas.microsoft.com/office/powerpoint/2010/main" val="706885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689">
              <a:defRPr/>
            </a:pPr>
            <a:r>
              <a:rPr lang="en-US" dirty="0"/>
              <a:t>Moving on to the preschool meal pattern.  When operating a preschool or prekindergarten program, you must know when to use the preschool meal pattern requirements. </a:t>
            </a:r>
          </a:p>
          <a:p>
            <a:pPr defTabSz="984689">
              <a:defRPr/>
            </a:pPr>
            <a:endParaRPr lang="en-US" b="0" dirty="0"/>
          </a:p>
          <a:p>
            <a:pPr defTabSz="984689">
              <a:defRPr/>
            </a:pPr>
            <a:r>
              <a:rPr lang="en-US" b="0" dirty="0"/>
              <a:t>The preschool meal pattern must be followed when serving preschool students unless the students are co-mingled with older students. </a:t>
            </a:r>
          </a:p>
          <a:p>
            <a:pPr defTabSz="984689">
              <a:defRPr/>
            </a:pPr>
            <a:endParaRPr lang="en-US" b="0" dirty="0"/>
          </a:p>
          <a:p>
            <a:r>
              <a:rPr lang="en-US" b="0" dirty="0"/>
              <a:t>One big difference between the preschool meal pattern and that of the older grade group meal patterns is that the preschool meal pattern has smaller minimum portion sizes. The meal pattern also sets limits on sugars provided to students.  For instance, in the preschool meal pattern: no flavored milks are allowed; most grain-based desserts are not creditable; and sugar limits are in place per portion for cereals and yogurts.</a:t>
            </a:r>
          </a:p>
          <a:p>
            <a:endParaRPr lang="en-US" b="0" dirty="0"/>
          </a:p>
          <a:p>
            <a:r>
              <a:rPr lang="en-US" b="0" dirty="0"/>
              <a:t>A few more notes on the preschool meal pattern: offer versus serve is not allowed (meaning all required components must be served in minimum quantities to all students); there are </a:t>
            </a:r>
            <a:r>
              <a:rPr lang="en-US" b="0" u="none" dirty="0"/>
              <a:t>no</a:t>
            </a:r>
            <a:r>
              <a:rPr lang="en-US" b="0" dirty="0"/>
              <a:t> dietary specifications for the preschool meal pattern; and production records must be maintained.</a:t>
            </a:r>
          </a:p>
          <a:p>
            <a:endParaRPr lang="en-US" b="0" dirty="0"/>
          </a:p>
          <a:p>
            <a:r>
              <a:rPr lang="en-US" b="0" dirty="0"/>
              <a:t>Further guidance on the preschool meal pattern can be found on Child Nutrition Knowledge Center under the Program tab, at National School Lunch, then click on Menu Planning.</a:t>
            </a:r>
          </a:p>
        </p:txBody>
      </p:sp>
    </p:spTree>
    <p:extLst>
      <p:ext uri="{BB962C8B-B14F-4D97-AF65-F5344CB8AC3E}">
        <p14:creationId xmlns:p14="http://schemas.microsoft.com/office/powerpoint/2010/main" val="630771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The Afterschool Snack Program (ASP) is an extension of National School Lunch Program (NSLP) and may be administered by participating School Food Authorities(SFAs).  The SFA must administer an afterschool care program which provides children with regularly scheduled activities in an organized, structured, and supervised environment; and include educational or enrichment activities. </a:t>
            </a:r>
          </a:p>
          <a:p>
            <a:pPr rtl="0"/>
            <a:r>
              <a:rPr lang="en-US" dirty="0">
                <a:effectLst/>
              </a:rPr>
              <a:t> </a:t>
            </a:r>
          </a:p>
          <a:p>
            <a:pPr rtl="0"/>
            <a:r>
              <a:rPr lang="en-US" dirty="0">
                <a:effectLst/>
              </a:rPr>
              <a:t>The After School Snack Program has its own distinct meal pattern requirements which include required components and minimum portion sizes. As shown here.</a:t>
            </a:r>
          </a:p>
          <a:p>
            <a:pPr rtl="0"/>
            <a:r>
              <a:rPr lang="en-US" dirty="0">
                <a:effectLst/>
              </a:rPr>
              <a:t> </a:t>
            </a:r>
          </a:p>
          <a:p>
            <a:pPr rtl="0"/>
            <a:r>
              <a:rPr lang="en-US" dirty="0">
                <a:effectLst/>
              </a:rPr>
              <a:t>A reimbursable snack must contain two different components from the following:</a:t>
            </a:r>
          </a:p>
          <a:p>
            <a:pPr rtl="0"/>
            <a:r>
              <a:rPr lang="en-US" dirty="0">
                <a:effectLst/>
              </a:rPr>
              <a:t> </a:t>
            </a:r>
          </a:p>
          <a:p>
            <a:pPr marL="183614"/>
            <a:r>
              <a:rPr lang="en-US" dirty="0">
                <a:effectLst/>
              </a:rPr>
              <a:t>•Milk – 8 fluid ounces</a:t>
            </a:r>
          </a:p>
          <a:p>
            <a:pPr marL="183614"/>
            <a:r>
              <a:rPr lang="en-US" dirty="0">
                <a:effectLst/>
              </a:rPr>
              <a:t>•Fruit or vegetable – ¾ c is the minimum requirement.</a:t>
            </a:r>
          </a:p>
          <a:p>
            <a:pPr marL="183614"/>
            <a:r>
              <a:rPr lang="en-US" dirty="0">
                <a:effectLst/>
              </a:rPr>
              <a:t>•Meat/Meat Alternate – Minimum Serving Size per Meal Pattern chart</a:t>
            </a:r>
          </a:p>
          <a:p>
            <a:pPr marL="183614"/>
            <a:r>
              <a:rPr lang="en-US" dirty="0">
                <a:effectLst/>
              </a:rPr>
              <a:t>•Grain – Minimum Serving Size per Meal Pattern chart</a:t>
            </a:r>
          </a:p>
          <a:p>
            <a:pPr rtl="0"/>
            <a:r>
              <a:rPr lang="en-US" dirty="0">
                <a:effectLst/>
              </a:rPr>
              <a:t> </a:t>
            </a:r>
          </a:p>
          <a:p>
            <a:pPr rtl="0"/>
            <a:r>
              <a:rPr lang="en-US" dirty="0">
                <a:effectLst/>
              </a:rPr>
              <a:t>** Note that juice may not be served when milk is the only other component offered.</a:t>
            </a:r>
          </a:p>
          <a:p>
            <a:pPr rtl="0"/>
            <a:r>
              <a:rPr lang="en-US" dirty="0">
                <a:effectLst/>
              </a:rPr>
              <a:t> </a:t>
            </a:r>
          </a:p>
          <a:p>
            <a:pPr rtl="0"/>
            <a:r>
              <a:rPr lang="en-US" dirty="0">
                <a:effectLst/>
              </a:rPr>
              <a:t>In Afterschool Snack there is no Offer versus Serve option, the child must be served two full components.</a:t>
            </a:r>
          </a:p>
          <a:p>
            <a:pPr>
              <a:spcBef>
                <a:spcPct val="0"/>
              </a:spcBef>
            </a:pPr>
            <a:endParaRPr lang="en-US" dirty="0"/>
          </a:p>
          <a:p>
            <a:endParaRPr lang="en-US" dirty="0"/>
          </a:p>
        </p:txBody>
      </p:sp>
    </p:spTree>
    <p:extLst>
      <p:ext uri="{BB962C8B-B14F-4D97-AF65-F5344CB8AC3E}">
        <p14:creationId xmlns:p14="http://schemas.microsoft.com/office/powerpoint/2010/main" val="3853459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types of crediting documents used in substantiating how food items credit towards meal pattern requirements.  Since there are multiple types and the formats of some of the documents may differ, it doesn’t hurt to review what information you will be looking for on each type of document and what each validates.</a:t>
            </a:r>
          </a:p>
          <a:p>
            <a:endParaRPr lang="en-US" dirty="0"/>
          </a:p>
          <a:p>
            <a:r>
              <a:rPr lang="en-US" dirty="0"/>
              <a:t>-Child Nutrition Labels are the most recognizable and always look the same.  When an item has a CN label, it is readily observed on the food item packaging.  The label contains a description of each component and how it credits towards meal pattern requirements per portion.  The crediting information is contained within a bold black border and the border contains the letters CN on each side of the border.  The manufacturer may also place the CN label information on other written documentation provided to the vendors or to the schools.</a:t>
            </a:r>
          </a:p>
          <a:p>
            <a:endParaRPr lang="en-US" dirty="0"/>
          </a:p>
          <a:p>
            <a:r>
              <a:rPr lang="en-US" dirty="0"/>
              <a:t>-Product Formulation Statements are a statement from the manufacturer which contains crediting information indicating how each component provided by one portion of the product credits towards meal pattern requirements.  Product Formulation Statements are signed off by a designated official from the manufacturer.</a:t>
            </a:r>
          </a:p>
          <a:p>
            <a:endParaRPr lang="en-US" dirty="0"/>
          </a:p>
          <a:p>
            <a:r>
              <a:rPr lang="en-US" dirty="0"/>
              <a:t>-Nutrition Fact Labels can be used for items such as gain products being credited by using exhibit A, milk, fruit, or vegetables.  Nutrition Fact labels cannot be used to credit combination foods (such as chicken nuggets). </a:t>
            </a:r>
          </a:p>
          <a:p>
            <a:r>
              <a:rPr lang="en-US" dirty="0"/>
              <a:t> When crediting grain items SFAs can used Exhibit A or creditable grains (product formulation statement), whichever works better for the school.  We will look at this in more detail in upcoming slides.</a:t>
            </a:r>
          </a:p>
          <a:p>
            <a:endParaRPr lang="en-US" dirty="0"/>
          </a:p>
          <a:p>
            <a:pPr defTabSz="966387">
              <a:lnSpc>
                <a:spcPct val="85000"/>
              </a:lnSpc>
              <a:spcBef>
                <a:spcPts val="1373"/>
              </a:spcBef>
              <a:defRPr/>
            </a:pPr>
            <a:r>
              <a:rPr lang="en-US" dirty="0">
                <a:solidFill>
                  <a:prstClr val="black">
                    <a:lumMod val="85000"/>
                    <a:lumOff val="15000"/>
                  </a:prstClr>
                </a:solidFill>
                <a:latin typeface="Calibri Light" panose="020F0302020204030204"/>
              </a:rPr>
              <a:t>-Food Label- a regular food label is maintained on file for fresh foods that are credited utilizing the Food Buying Guide. These identify the exact type of product being used and the state of the product at time of purchase</a:t>
            </a:r>
          </a:p>
          <a:p>
            <a:pPr defTabSz="966387">
              <a:lnSpc>
                <a:spcPct val="85000"/>
              </a:lnSpc>
              <a:spcBef>
                <a:spcPts val="1373"/>
              </a:spcBef>
              <a:defRPr/>
            </a:pPr>
            <a:r>
              <a:rPr lang="en-US" sz="1100" dirty="0">
                <a:solidFill>
                  <a:prstClr val="black">
                    <a:lumMod val="85000"/>
                    <a:lumOff val="15000"/>
                  </a:prstClr>
                </a:solidFill>
                <a:latin typeface="Calibri Light" panose="020F0302020204030204"/>
              </a:rPr>
              <a:t>	</a:t>
            </a:r>
            <a:r>
              <a:rPr lang="en-US" sz="1100" i="1" dirty="0">
                <a:solidFill>
                  <a:prstClr val="black">
                    <a:lumMod val="85000"/>
                    <a:lumOff val="15000"/>
                  </a:prstClr>
                </a:solidFill>
                <a:latin typeface="Calibri Light" panose="020F0302020204030204"/>
              </a:rPr>
              <a:t> - For example: 80/20 raw ground beef, boneless skinless raw chicken thighs</a:t>
            </a:r>
          </a:p>
          <a:p>
            <a:endParaRPr lang="en-US" dirty="0"/>
          </a:p>
          <a:p>
            <a:r>
              <a:rPr lang="en-US" dirty="0"/>
              <a:t>Now for a word about product specification sheets- not all product specification sheets contain crediting information.  They all contain general information regarding how the item is packaged etc., but there is no uniformity in the industry that dictates that crediting information must be included or how and where that information may or may not be included.  So, look carefully when providing a specification sheet as crediting documentation and be sure that it actually contains crediting information.	</a:t>
            </a:r>
          </a:p>
          <a:p>
            <a:r>
              <a:rPr lang="en-US" dirty="0"/>
              <a:t>Now, let’s look at examples of each.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9381544-1536-4D59-997A-0CDB3DA4797D}" type="slidenum">
              <a:rPr lang="en-US" smtClean="0"/>
              <a:t>38</a:t>
            </a:fld>
            <a:endParaRPr lang="en-US"/>
          </a:p>
        </p:txBody>
      </p:sp>
    </p:spTree>
    <p:extLst>
      <p:ext uri="{BB962C8B-B14F-4D97-AF65-F5344CB8AC3E}">
        <p14:creationId xmlns:p14="http://schemas.microsoft.com/office/powerpoint/2010/main" val="3651427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required by law, SFA’s must make reasonable modifications to a meal, including providing special meals at no extra charge, to accommodate disabilities that restrict a child’s diet.</a:t>
            </a:r>
          </a:p>
          <a:p>
            <a:endParaRPr lang="en-US" dirty="0"/>
          </a:p>
          <a:p>
            <a:r>
              <a:rPr lang="en-US" dirty="0"/>
              <a:t>Program regulations require SFA’s to provide modifications for children with disabilities on a case- by – case basis only when requests are supported by a written statement from a state-licensed healthcare professional, such as a physician or nurse practitioner.</a:t>
            </a:r>
          </a:p>
          <a:p>
            <a:endParaRPr lang="en-US" dirty="0"/>
          </a:p>
          <a:p>
            <a:r>
              <a:rPr lang="en-US" dirty="0"/>
              <a:t>Meals that do not meet the program meal pattern are not eligible for reimbursement unless supported by a medical statement.</a:t>
            </a:r>
          </a:p>
          <a:p>
            <a:r>
              <a:rPr lang="en-US" i="1" dirty="0"/>
              <a:t>SFA’s may choose to accommodate requests related to a disability that are not supported by a medical statement if the requested modifications can be accomplished within the program meal pattern. </a:t>
            </a:r>
          </a:p>
          <a:p>
            <a:endParaRPr lang="en-US" dirty="0"/>
          </a:p>
          <a:p>
            <a:r>
              <a:rPr lang="en-US" dirty="0"/>
              <a:t> Milk substitutes must have the same nutritional value as cows' milk, as outlined in the chart.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9381544-1536-4D59-997A-0CDB3DA4797D}" type="slidenum">
              <a:rPr lang="en-US" smtClean="0"/>
              <a:t>39</a:t>
            </a:fld>
            <a:endParaRPr lang="en-US"/>
          </a:p>
        </p:txBody>
      </p:sp>
    </p:spTree>
    <p:extLst>
      <p:ext uri="{BB962C8B-B14F-4D97-AF65-F5344CB8AC3E}">
        <p14:creationId xmlns:p14="http://schemas.microsoft.com/office/powerpoint/2010/main" val="182247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Menu planners must offer meals in accordance with the age/grade groups that are being served. Each age/grade group has its own meal pattern requirements that must be followed to ensure students are offered meals according to their dietary needs. </a:t>
            </a:r>
          </a:p>
          <a:p>
            <a:endParaRPr lang="en-US" baseline="0" dirty="0"/>
          </a:p>
          <a:p>
            <a:r>
              <a:rPr lang="en-US" dirty="0"/>
              <a:t>The required age/grade groupings are K-5, 6-8 and 9-12 and the requirements for each age/grade group differ at breakfast from lunch. However, you can see noted on the slide, there are overlapping requirements that allow menu planners flexibility when serving students in multiple age/grade groups. This will also be evident on the next slide where we will show you the specific meal pattern requirements for each age/grade group. </a:t>
            </a:r>
          </a:p>
          <a:p>
            <a:endParaRPr lang="en-US" dirty="0"/>
          </a:p>
          <a:p>
            <a:r>
              <a:rPr lang="en-US" dirty="0"/>
              <a:t>Due to overlapping requirements, Menu planners serving students in grades K-5 and 6-8, have flexibility to offer one k-8 menu that meets the requirements where the two age/grade groups overlap both breakfast and lunch. Further flexibility is provided at breakfast that allows one menu plan for grades k-12 to be offered. </a:t>
            </a:r>
          </a:p>
          <a:p>
            <a:endParaRPr lang="en-US" baseline="0" dirty="0"/>
          </a:p>
          <a:p>
            <a:pPr defTabSz="966387">
              <a:defRPr/>
            </a:pPr>
            <a:r>
              <a:rPr lang="en-US" baseline="0" dirty="0"/>
              <a:t>Menu Planners can decide to structure their menus utilizing the age/grade groups that will work best for their school’s specific circumstances.  </a:t>
            </a:r>
          </a:p>
          <a:p>
            <a:pPr defTabSz="966387">
              <a:defRPr/>
            </a:pPr>
            <a:endParaRPr lang="en-US" baseline="0" dirty="0"/>
          </a:p>
          <a:p>
            <a:pPr defTabSz="966387">
              <a:defRPr/>
            </a:pPr>
            <a:r>
              <a:rPr lang="en-US" baseline="0" dirty="0"/>
              <a:t>Menu planners must demonstrate compliance with the age/grade groups that are being served through production records. The production records must clearly document and show the different portion sizes and components being offered to each group. We will cover production records further during this webinar. </a:t>
            </a:r>
            <a:endParaRPr lang="en-US" dirty="0"/>
          </a:p>
        </p:txBody>
      </p:sp>
    </p:spTree>
    <p:extLst>
      <p:ext uri="{BB962C8B-B14F-4D97-AF65-F5344CB8AC3E}">
        <p14:creationId xmlns:p14="http://schemas.microsoft.com/office/powerpoint/2010/main" val="1904171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defTabSz="966387">
              <a:spcBef>
                <a:spcPct val="0"/>
              </a:spcBef>
              <a:defRPr/>
            </a:pPr>
            <a:r>
              <a:rPr lang="en-US" dirty="0"/>
              <a:t>Menu planners may choose to offer fresh, frozen, canned, dried or 100% fruit juice to meet the fruit component requirements. When offering fresh fruit, SFAs should refer to the food buying guide for how the fresh fruit credits. Canned fruit must be in light syrup or water, and frozen fruit ay be offered with or without added sugar. Dried fruit credits as twice the volume served. For example, a ¼ cup raisins credit as a ½ cup of the fruit component. And 100% juice may be offered however, no more than ½ the fruit component may be offered in the form of juice over the course of the week.</a:t>
            </a:r>
          </a:p>
          <a:p>
            <a:pPr>
              <a:spcBef>
                <a:spcPct val="0"/>
              </a:spcBef>
            </a:pPr>
            <a:endParaRPr lang="en-US" baseline="0" dirty="0"/>
          </a:p>
        </p:txBody>
      </p:sp>
      <p:sp>
        <p:nvSpPr>
          <p:cNvPr id="3594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66387">
              <a:defRPr/>
            </a:pPr>
            <a:fld id="{EC198078-6827-4486-90EB-0A99743ED7D0}" type="slidenum">
              <a:rPr lang="en-US">
                <a:solidFill>
                  <a:prstClr val="black"/>
                </a:solidFill>
                <a:latin typeface="Calibri" panose="020F0502020204030204"/>
              </a:rPr>
              <a:pPr defTabSz="966387">
                <a:defRPr/>
              </a:pPr>
              <a:t>40</a:t>
            </a:fld>
            <a:endParaRPr lang="en-US">
              <a:solidFill>
                <a:prstClr val="black"/>
              </a:solidFill>
              <a:latin typeface="Calibri" panose="020F0502020204030204"/>
            </a:endParaRPr>
          </a:p>
        </p:txBody>
      </p:sp>
      <p:sp>
        <p:nvSpPr>
          <p:cNvPr id="359428"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66387">
              <a:defRPr/>
            </a:pPr>
            <a:fld id="{A0A934BC-F4E6-41B1-8571-3527D6DB5B85}" type="datetime7">
              <a:rPr lang="en-US">
                <a:solidFill>
                  <a:prstClr val="black"/>
                </a:solidFill>
                <a:latin typeface="Calibri" panose="020F0502020204030204"/>
              </a:rPr>
              <a:pPr defTabSz="966387">
                <a:defRPr/>
              </a:pPr>
              <a:t>Sep-23</a:t>
            </a:fld>
            <a:endParaRPr lang="en-US">
              <a:solidFill>
                <a:prstClr val="black"/>
              </a:solidFill>
              <a:latin typeface="Calibri" panose="020F0502020204030204"/>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9125" y="80963"/>
            <a:ext cx="8637588" cy="4859337"/>
          </a:xfrm>
        </p:spPr>
      </p:sp>
      <p:sp>
        <p:nvSpPr>
          <p:cNvPr id="3" name="Notes Placeholder 2"/>
          <p:cNvSpPr>
            <a:spLocks noGrp="1"/>
          </p:cNvSpPr>
          <p:nvPr>
            <p:ph type="body" idx="1"/>
          </p:nvPr>
        </p:nvSpPr>
        <p:spPr>
          <a:xfrm>
            <a:off x="150161" y="5040630"/>
            <a:ext cx="6583680" cy="4400550"/>
          </a:xfrm>
        </p:spPr>
        <p:txBody>
          <a:bodyPr/>
          <a:lstStyle/>
          <a:p>
            <a:pPr defTabSz="966387" fontAlgn="base">
              <a:spcBef>
                <a:spcPct val="0"/>
              </a:spcBef>
              <a:spcAft>
                <a:spcPct val="0"/>
              </a:spcAft>
              <a:defRPr/>
            </a:pPr>
            <a:r>
              <a:rPr lang="en-US" b="1" dirty="0"/>
              <a:t>As we already covered, at least 80% of the grain  products offered on the menu over the course of a week must</a:t>
            </a:r>
            <a:r>
              <a:rPr lang="en-US" b="1" baseline="0" dirty="0"/>
              <a:t> be whole grain rich. </a:t>
            </a:r>
            <a:r>
              <a:rPr lang="en-US" baseline="0" dirty="0"/>
              <a:t>Grain products that qualify as whole grain rich are 1.) foods that contain 100% whole grain or 2.) contain a blend of whole grain meal and/or flour and enriched meal and/or flour of which at least 50% is whole grain.</a:t>
            </a:r>
          </a:p>
          <a:p>
            <a:pPr defTabSz="966387" fontAlgn="base">
              <a:spcBef>
                <a:spcPct val="0"/>
              </a:spcBef>
              <a:spcAft>
                <a:spcPct val="0"/>
              </a:spcAft>
              <a:defRPr/>
            </a:pPr>
            <a:endParaRPr lang="en-US" baseline="0" dirty="0"/>
          </a:p>
          <a:p>
            <a:pPr fontAlgn="base">
              <a:spcBef>
                <a:spcPct val="0"/>
              </a:spcBef>
              <a:spcAft>
                <a:spcPct val="0"/>
              </a:spcAft>
              <a:defRPr/>
            </a:pPr>
            <a:r>
              <a:rPr lang="en-US" dirty="0"/>
              <a:t>This slide shows some examples</a:t>
            </a:r>
            <a:r>
              <a:rPr lang="en-US" baseline="0" dirty="0"/>
              <a:t> of grains that are whole grains (listed on the left) and grains that are not whole grains (listed on the right).</a:t>
            </a:r>
          </a:p>
          <a:p>
            <a:pPr fontAlgn="base">
              <a:spcBef>
                <a:spcPct val="0"/>
              </a:spcBef>
              <a:spcAft>
                <a:spcPct val="0"/>
              </a:spcAft>
              <a:defRPr/>
            </a:pPr>
            <a:r>
              <a:rPr lang="en-US" dirty="0"/>
              <a:t> </a:t>
            </a:r>
            <a:endParaRPr lang="en-US" baseline="0" dirty="0"/>
          </a:p>
          <a:p>
            <a:r>
              <a:rPr lang="en-US" dirty="0"/>
              <a:t>For more information, refer to the USDA Whole Grain resource manual </a:t>
            </a:r>
            <a:r>
              <a:rPr lang="en-US" baseline="0" dirty="0"/>
              <a:t>which is on our website located on the Child Nutrition Knowledge Center under the Food Based Menu Planning tab and under the heading “ food crediting”. </a:t>
            </a:r>
            <a:endParaRPr lang="en-US" dirty="0"/>
          </a:p>
          <a:p>
            <a:endParaRPr lang="en-US" b="0" i="0" u="none" strike="noStrike" kern="1200" baseline="0" dirty="0">
              <a:solidFill>
                <a:schemeClr val="tx1"/>
              </a:solidFill>
              <a:latin typeface="+mn-lt"/>
              <a:ea typeface="+mn-ea"/>
              <a:cs typeface="+mn-cs"/>
            </a:endParaRPr>
          </a:p>
          <a:p>
            <a:endParaRPr lang="en-US" dirty="0"/>
          </a:p>
          <a:p>
            <a:endParaRPr lang="en-US" b="0" i="0" u="none" strike="noStrike" kern="1200" baseline="0" dirty="0">
              <a:solidFill>
                <a:schemeClr val="tx1"/>
              </a:solidFill>
              <a:latin typeface="+mn-lt"/>
              <a:ea typeface="+mn-ea"/>
              <a:cs typeface="+mn-cs"/>
            </a:endParaRPr>
          </a:p>
          <a:p>
            <a:endParaRPr lang="en-US" b="0" i="0" u="none" strike="noStrike" kern="1200" baseline="0" dirty="0">
              <a:solidFill>
                <a:schemeClr val="tx1"/>
              </a:solidFill>
              <a:latin typeface="+mn-lt"/>
              <a:ea typeface="+mn-ea"/>
              <a:cs typeface="+mn-cs"/>
            </a:endParaRPr>
          </a:p>
          <a:p>
            <a:pPr marL="301995" indent="-301995">
              <a:buFont typeface="Wingdings" panose="05000000000000000000" pitchFamily="2" charset="2"/>
              <a:buChar char="§"/>
            </a:pPr>
            <a:endParaRPr lang="en-US" baseline="0" dirty="0"/>
          </a:p>
          <a:p>
            <a:pPr marL="301995" indent="-301995">
              <a:buFont typeface="Wingdings" panose="05000000000000000000" pitchFamily="2" charset="2"/>
              <a:buChar char="§"/>
            </a:pPr>
            <a:endParaRPr lang="en-US" sz="1500" dirty="0"/>
          </a:p>
        </p:txBody>
      </p:sp>
      <p:sp>
        <p:nvSpPr>
          <p:cNvPr id="4" name="Slide Number Placeholder 3"/>
          <p:cNvSpPr>
            <a:spLocks noGrp="1"/>
          </p:cNvSpPr>
          <p:nvPr>
            <p:ph type="sldNum" sz="quarter" idx="10"/>
          </p:nvPr>
        </p:nvSpPr>
        <p:spPr/>
        <p:txBody>
          <a:bodyPr/>
          <a:lstStyle/>
          <a:p>
            <a:pPr defTabSz="966387">
              <a:defRPr/>
            </a:pPr>
            <a:fld id="{CC5B8953-CEC1-4BE3-B96C-CEFD1AFE75E8}" type="slidenum">
              <a:rPr lang="en-US">
                <a:solidFill>
                  <a:prstClr val="black"/>
                </a:solidFill>
                <a:latin typeface="Calibri" panose="020F0502020204030204"/>
              </a:rPr>
              <a:pPr defTabSz="966387">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15428618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a:defRPr/>
            </a:pPr>
            <a:r>
              <a:rPr lang="en-US" dirty="0"/>
              <a:t>Grain based desserts include items such as brownies, cookies, sweet crackers such as animal and graham crackers, cereal bars, quick breads and others noted on the slide. As we mentioned, grain based desserts must be limited to no more than 2 oz eq over the course of the week at lunch.  For example, the lunch menu may include a 2-oz eq grain-based dessert once per week or a 1-oz eq grain-based dessert twice per week. There is no required limit for grain-based desserts at breakfast however, as we mentioned, there are certain grain-based desserts that are not allowed at breakfast as noted on the meal pattern chart and shown on the slide. </a:t>
            </a:r>
          </a:p>
          <a:p>
            <a:pPr defTabSz="966387">
              <a:defRPr/>
            </a:pPr>
            <a:endParaRPr lang="en-US" dirty="0"/>
          </a:p>
          <a:p>
            <a:r>
              <a:rPr lang="en-US" dirty="0"/>
              <a:t> </a:t>
            </a:r>
          </a:p>
          <a:p>
            <a:r>
              <a:rPr lang="en-US" dirty="0"/>
              <a:t>SFAs will use exhibit a when crediting grain based desserts which we will  review later in this presentation. On Exhibit A, you will see that it is broken down into Groups, from A through I. Grain-based desserts can be found in Groups B-G.  These items </a:t>
            </a:r>
            <a:r>
              <a:rPr lang="en-US" i="0" dirty="0"/>
              <a:t>have superscripts </a:t>
            </a:r>
            <a:r>
              <a:rPr lang="en-US" dirty="0"/>
              <a:t>3</a:t>
            </a:r>
            <a:r>
              <a:rPr lang="en-US" i="0" dirty="0"/>
              <a:t> and 4.  Items with a superscript 4 are items allowed for both breakfast and lunch.  Items with a superscript 3 are allowed only for lunch.</a:t>
            </a:r>
          </a:p>
          <a:p>
            <a:endParaRPr lang="en-US" dirty="0"/>
          </a:p>
          <a:p>
            <a:endParaRPr lang="en-US" dirty="0"/>
          </a:p>
        </p:txBody>
      </p:sp>
      <p:sp>
        <p:nvSpPr>
          <p:cNvPr id="4" name="Slide Number Placeholder 3"/>
          <p:cNvSpPr>
            <a:spLocks noGrp="1"/>
          </p:cNvSpPr>
          <p:nvPr>
            <p:ph type="sldNum" sz="quarter" idx="5"/>
          </p:nvPr>
        </p:nvSpPr>
        <p:spPr/>
        <p:txBody>
          <a:bodyPr/>
          <a:lstStyle/>
          <a:p>
            <a:pPr defTabSz="966387">
              <a:defRPr/>
            </a:pPr>
            <a:fld id="{66D3E20E-4959-4837-8BB8-2957CBB4B3F8}" type="slidenum">
              <a:rPr lang="en-US">
                <a:solidFill>
                  <a:prstClr val="black"/>
                </a:solidFill>
                <a:latin typeface="Calibri" panose="020F0502020204030204"/>
              </a:rPr>
              <a:pPr defTabSz="966387">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3709385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a:defRPr/>
            </a:pPr>
            <a:r>
              <a:rPr lang="en-US" dirty="0">
                <a:solidFill>
                  <a:srgbClr val="0A0A0A"/>
                </a:solidFill>
                <a:latin typeface="open-sans"/>
              </a:rPr>
              <a:t>To credit  commercially made food products, </a:t>
            </a:r>
            <a:r>
              <a:rPr lang="en-US" b="0" i="0" dirty="0">
                <a:solidFill>
                  <a:srgbClr val="0A0A0A"/>
                </a:solidFill>
                <a:effectLst/>
                <a:latin typeface="open-sans"/>
              </a:rPr>
              <a:t>SFAs must obtain appropriate documentation to indicate how the products credit toward the USDA Meal </a:t>
            </a:r>
            <a:r>
              <a:rPr lang="en-US" dirty="0">
                <a:solidFill>
                  <a:srgbClr val="0A0A0A"/>
                </a:solidFill>
                <a:latin typeface="open-sans"/>
              </a:rPr>
              <a:t>P</a:t>
            </a:r>
            <a:r>
              <a:rPr lang="en-US" b="0" i="0" dirty="0">
                <a:solidFill>
                  <a:srgbClr val="0A0A0A"/>
                </a:solidFill>
                <a:effectLst/>
                <a:latin typeface="open-sans"/>
              </a:rPr>
              <a:t>atterns.  The manufacturer’s documentation must include what Meal Pattern components are provided by the product and how each serving of the product credits towards the Meal Pattern Requirements for each component provided.</a:t>
            </a:r>
            <a:endParaRPr lang="en-US" dirty="0"/>
          </a:p>
          <a:p>
            <a:endParaRPr lang="en-US" dirty="0"/>
          </a:p>
          <a:p>
            <a:r>
              <a:rPr lang="en-US" dirty="0"/>
              <a:t>The most recognizable of all documentation is the Child Nutrition (CN) Label.  This will always look like this example. .  A CN label statement clearly identifies the contribution of a product toward the meal pattern requirements. A CN labeled product will always contain the following: </a:t>
            </a:r>
            <a:br>
              <a:rPr lang="en-US" dirty="0"/>
            </a:br>
            <a:r>
              <a:rPr lang="en-US" dirty="0"/>
              <a:t>-The CN logo, which is a distinct border;</a:t>
            </a:r>
          </a:p>
          <a:p>
            <a:r>
              <a:rPr lang="en-US" dirty="0"/>
              <a:t>-The meal pattern contribution statement</a:t>
            </a:r>
          </a:p>
          <a:p>
            <a:r>
              <a:rPr lang="en-US" dirty="0"/>
              <a:t>-A unique 6-digit product identification number, which is assigned by FNS, appearing in the upper right-hand corner of the CN logo;</a:t>
            </a:r>
          </a:p>
          <a:p>
            <a:r>
              <a:rPr lang="en-US" dirty="0"/>
              <a:t>-The USDA/FNS authorization statement</a:t>
            </a:r>
          </a:p>
          <a:p>
            <a:r>
              <a:rPr lang="en-US" dirty="0"/>
              <a:t>-The month and year of final FNS approval appearing at the end of the authorization statement</a:t>
            </a:r>
          </a:p>
          <a:p>
            <a:endParaRPr lang="en-US" dirty="0"/>
          </a:p>
          <a:p>
            <a:r>
              <a:rPr lang="en-US" dirty="0"/>
              <a:t>Not all products have a CN label. This certification is not required, and it requires manufactures to participate in additional monitoring and pay an additional fee.</a:t>
            </a:r>
          </a:p>
        </p:txBody>
      </p:sp>
      <p:sp>
        <p:nvSpPr>
          <p:cNvPr id="4" name="Slide Number Placeholder 3"/>
          <p:cNvSpPr>
            <a:spLocks noGrp="1"/>
          </p:cNvSpPr>
          <p:nvPr>
            <p:ph type="sldNum" sz="quarter" idx="5"/>
          </p:nvPr>
        </p:nvSpPr>
        <p:spPr/>
        <p:txBody>
          <a:bodyPr/>
          <a:lstStyle/>
          <a:p>
            <a:pPr defTabSz="483194">
              <a:defRPr/>
            </a:pPr>
            <a:fld id="{F36BBD01-F762-4E34-BC81-23511769EE00}" type="slidenum">
              <a:rPr lang="en-US">
                <a:solidFill>
                  <a:prstClr val="black"/>
                </a:solidFill>
                <a:latin typeface="Calibri" panose="020F0502020204030204"/>
              </a:rPr>
              <a:pPr defTabSz="483194">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3594194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a:defRPr/>
            </a:pPr>
            <a:r>
              <a:rPr lang="en-US" dirty="0"/>
              <a:t>When SFAs purchase a processed product without a CN label, they will have to obtain a completed, signed and dated Product Formulation Statement from the manufacturer for accurate crediting purposes.</a:t>
            </a:r>
          </a:p>
          <a:p>
            <a:pPr defTabSz="966387">
              <a:defRPr/>
            </a:pPr>
            <a:r>
              <a:rPr lang="en-US" dirty="0"/>
              <a:t>Product Formulation Statements may have slightly different formats but will contain the same information as shown in this example. A Product Formulation Statement will provide specific information about how the product credits to meet the meal patterns. It will include the name of the product, the code number, the manufacturer’s name, the serving size, and then will list the meal pattern component(s) contributing to meal pattern requirements and will show how the manufacturer determined the meal pattern contribution from each component listed.  You will also find the signature and contact information for the designated official from the manufacturer, certifying that this statement is true and accurate.</a:t>
            </a:r>
          </a:p>
          <a:p>
            <a:pPr defTabSz="966387">
              <a:defRPr/>
            </a:pPr>
            <a:endParaRPr lang="en-US" dirty="0"/>
          </a:p>
          <a:p>
            <a:pPr defTabSz="966387">
              <a:defRPr/>
            </a:pPr>
            <a:r>
              <a:rPr lang="en-US" dirty="0"/>
              <a:t>In this example, we are looking at a deli turkey PFS. Here you will notice that the product is made from turkey thigh meat and contains no other Alternate Protein Product (APP).  In this example notice that the serving size is 2 ounces and that this contributes 1 oz equivalent M/MA.  </a:t>
            </a:r>
          </a:p>
          <a:p>
            <a:pPr defTabSz="966387">
              <a:defRPr/>
            </a:pPr>
            <a:endParaRPr lang="en-US" dirty="0"/>
          </a:p>
          <a:p>
            <a:pPr defTabSz="966387">
              <a:defRPr/>
            </a:pPr>
            <a:r>
              <a:rPr lang="en-US" dirty="0"/>
              <a:t>Deli meats, patties (hamburger, sausage, egg, etc.), processed meats such as processed and cooked chicken strips, diced chicken, less than 100% meat hot dogs etc. all require CN labels or PSFs.  These products contain other types of fillers and binders in addition to meat.  Therefore, products like this will not credit ounce per ounce.</a:t>
            </a:r>
          </a:p>
          <a:p>
            <a:endParaRPr lang="en-US" dirty="0"/>
          </a:p>
        </p:txBody>
      </p:sp>
      <p:sp>
        <p:nvSpPr>
          <p:cNvPr id="4" name="Slide Number Placeholder 3"/>
          <p:cNvSpPr>
            <a:spLocks noGrp="1"/>
          </p:cNvSpPr>
          <p:nvPr>
            <p:ph type="sldNum" sz="quarter" idx="5"/>
          </p:nvPr>
        </p:nvSpPr>
        <p:spPr/>
        <p:txBody>
          <a:bodyPr/>
          <a:lstStyle/>
          <a:p>
            <a:pPr defTabSz="483194">
              <a:defRPr/>
            </a:pPr>
            <a:fld id="{F36BBD01-F762-4E34-BC81-23511769EE00}" type="slidenum">
              <a:rPr lang="en-US">
                <a:solidFill>
                  <a:prstClr val="black"/>
                </a:solidFill>
                <a:latin typeface="Calibri" panose="020F0502020204030204"/>
              </a:rPr>
              <a:pPr defTabSz="483194">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2902756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Exhibit A can be used to</a:t>
            </a:r>
            <a:r>
              <a:rPr lang="en-US" baseline="0" dirty="0"/>
              <a:t> determine the grain ounce equivalent per serving.  To use this chart, locate the correct category for the grain item. In this example, bread is found in group B.  1 oz equivalent for all items in Group B weight 28 grams.  Product formulation statements may also be used instead of Exhibit A.</a:t>
            </a:r>
          </a:p>
          <a:p>
            <a:endParaRPr lang="en-US" baseline="0" dirty="0"/>
          </a:p>
          <a:p>
            <a:r>
              <a:rPr lang="en-US" baseline="0" dirty="0"/>
              <a:t>Next, look at the nutrition fact label and determine the weight of the product per serving.  The nutrition fact label states that one slice of bread weighs 29 grams. </a:t>
            </a:r>
          </a:p>
          <a:p>
            <a:endParaRPr lang="en-US" baseline="0" dirty="0"/>
          </a:p>
          <a:p>
            <a:r>
              <a:rPr lang="en-US" baseline="0" dirty="0"/>
              <a:t>To calculate how many ounce equivalents one slice of bread will equal, we divide the product weight by the number found in the ounce equivalent column of Exhibit A.  </a:t>
            </a:r>
          </a:p>
          <a:p>
            <a:endParaRPr lang="en-US" dirty="0"/>
          </a:p>
          <a:p>
            <a:r>
              <a:rPr lang="en-US" baseline="0" dirty="0"/>
              <a:t>In this example, we determined that for an item listed in Group B, a 1-ounce equivalent weighs 28 grams, so we divide 29 by 28 and get 1.036. </a:t>
            </a:r>
          </a:p>
          <a:p>
            <a:endParaRPr lang="en-US" dirty="0"/>
          </a:p>
          <a:p>
            <a:r>
              <a:rPr lang="en-US" baseline="0" dirty="0"/>
              <a:t> Always rounding down to the nearest quarter-ounce equivalent, our product is a 1-ounce equivalent.</a:t>
            </a:r>
            <a:endParaRPr lang="en-US" dirty="0"/>
          </a:p>
        </p:txBody>
      </p:sp>
      <p:sp>
        <p:nvSpPr>
          <p:cNvPr id="4" name="Slide Number Placeholder 3"/>
          <p:cNvSpPr>
            <a:spLocks noGrp="1"/>
          </p:cNvSpPr>
          <p:nvPr>
            <p:ph type="sldNum" sz="quarter" idx="10"/>
          </p:nvPr>
        </p:nvSpPr>
        <p:spPr/>
        <p:txBody>
          <a:bodyPr/>
          <a:lstStyle/>
          <a:p>
            <a:pPr defTabSz="483194">
              <a:defRPr/>
            </a:pPr>
            <a:fld id="{7ED2F24C-C951-45B7-A6FB-B6FD60563BE4}" type="slidenum">
              <a:rPr lang="en-US">
                <a:solidFill>
                  <a:prstClr val="black"/>
                </a:solidFill>
                <a:latin typeface="Calibri" panose="020F0502020204030204"/>
              </a:rPr>
              <a:pPr defTabSz="483194">
                <a:defRPr/>
              </a:pPr>
              <a:t>45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024785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 Specification Sheets can be confusing. The specification sheets generally are descriptions of the product, including codes related to the product and what product line it is in and how the product is packed and loaded on pallets.  Specification sheets are not required to contain CN information.  In this example you can find the CN information easily.  In other instances, the information could be hiding in a paragraph of information, or the crediting information may not be there at all. Sometimes the specification sheet will only inform you that the CN information is available.  In that case, you would have to obtain the documentation separately ( a CN label or PFS) and print it out for your files.</a:t>
            </a:r>
          </a:p>
        </p:txBody>
      </p:sp>
      <p:sp>
        <p:nvSpPr>
          <p:cNvPr id="4" name="Slide Number Placeholder 3"/>
          <p:cNvSpPr>
            <a:spLocks noGrp="1"/>
          </p:cNvSpPr>
          <p:nvPr>
            <p:ph type="sldNum" sz="quarter" idx="5"/>
          </p:nvPr>
        </p:nvSpPr>
        <p:spPr/>
        <p:txBody>
          <a:bodyPr/>
          <a:lstStyle/>
          <a:p>
            <a:pPr defTabSz="483194">
              <a:defRPr/>
            </a:pPr>
            <a:fld id="{F36BBD01-F762-4E34-BC81-23511769EE00}" type="slidenum">
              <a:rPr lang="en-US">
                <a:solidFill>
                  <a:prstClr val="black"/>
                </a:solidFill>
                <a:latin typeface="Calibri" panose="020F0502020204030204"/>
              </a:rPr>
              <a:pPr defTabSz="483194">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2212266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a:defRPr/>
            </a:pPr>
            <a:r>
              <a:rPr lang="en-US" b="0" i="0" dirty="0">
                <a:solidFill>
                  <a:srgbClr val="0A0A0A"/>
                </a:solidFill>
                <a:effectLst/>
                <a:latin typeface="open-sans"/>
              </a:rPr>
              <a:t>To credit foods prepared in your kitchen toward the USDA meal patterns, school food authorities (SFAs) must maintain standardized recipes that document the crediting information per serving. </a:t>
            </a:r>
            <a:r>
              <a:rPr lang="en-US" dirty="0"/>
              <a:t>Standardized recipes are written instructions used to prepare a known quantity and quality of food.  Standardized recipes are required by regulation and must be developed for all menu items containing more than one ingredient.</a:t>
            </a:r>
          </a:p>
          <a:p>
            <a:endParaRPr lang="en-US" dirty="0"/>
          </a:p>
        </p:txBody>
      </p:sp>
      <p:sp>
        <p:nvSpPr>
          <p:cNvPr id="4" name="Slide Number Placeholder 3"/>
          <p:cNvSpPr>
            <a:spLocks noGrp="1"/>
          </p:cNvSpPr>
          <p:nvPr>
            <p:ph type="sldNum" sz="quarter" idx="5"/>
          </p:nvPr>
        </p:nvSpPr>
        <p:spPr/>
        <p:txBody>
          <a:bodyPr/>
          <a:lstStyle/>
          <a:p>
            <a:fld id="{B9381544-1536-4D59-997A-0CDB3DA4797D}" type="slidenum">
              <a:rPr lang="en-US" smtClean="0"/>
              <a:t>47</a:t>
            </a:fld>
            <a:endParaRPr lang="en-US"/>
          </a:p>
        </p:txBody>
      </p:sp>
    </p:spTree>
    <p:extLst>
      <p:ext uri="{BB962C8B-B14F-4D97-AF65-F5344CB8AC3E}">
        <p14:creationId xmlns:p14="http://schemas.microsoft.com/office/powerpoint/2010/main" val="14318891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6325496" cy="3876171"/>
          </a:xfrm>
        </p:spPr>
        <p:txBody>
          <a:bodyPr/>
          <a:lstStyle/>
          <a:p>
            <a:pPr defTabSz="1021568">
              <a:defRPr/>
            </a:pPr>
            <a:r>
              <a:rPr lang="en-US" dirty="0"/>
              <a:t>Using standardized recipes provides many benefits to school foodservice operations.  Today we will be focusing on how recipes help you plan your menus and help </a:t>
            </a:r>
            <a:r>
              <a:rPr lang="en-US" dirty="0">
                <a:solidFill>
                  <a:prstClr val="black"/>
                </a:solidFill>
                <a:latin typeface="Calibri" panose="020F0502020204030204"/>
              </a:rPr>
              <a:t>validate that planned food items meet Meal Pattern requirements. An Administrative Review cannot be completed if recipes are missing information or provide inaccurate information on ingredients, yield, or serving size. Administrative Reviews require standardized recipes to ensure that the nutrient analysis is accurate and that nutritional values and meal component contributions per serving are valid and consistent. </a:t>
            </a:r>
          </a:p>
          <a:p>
            <a:pPr defTabSz="1021568">
              <a:defRPr/>
            </a:pPr>
            <a:endParaRPr lang="en-US" dirty="0">
              <a:solidFill>
                <a:prstClr val="black"/>
              </a:solidFill>
              <a:latin typeface="Calibri" panose="020F0502020204030204"/>
            </a:endParaRPr>
          </a:p>
          <a:p>
            <a:pPr defTabSz="1021568">
              <a:defRPr/>
            </a:pPr>
            <a:r>
              <a:rPr lang="en-US" dirty="0">
                <a:solidFill>
                  <a:prstClr val="black"/>
                </a:solidFill>
                <a:latin typeface="Calibri" panose="020F0502020204030204"/>
              </a:rPr>
              <a:t>As a brief review, we will touch on the other benefits standardized recipes provide:</a:t>
            </a:r>
          </a:p>
          <a:p>
            <a:pPr marL="507237">
              <a:lnSpc>
                <a:spcPct val="90000"/>
              </a:lnSpc>
              <a:buClr>
                <a:schemeClr val="tx1">
                  <a:lumMod val="85000"/>
                  <a:lumOff val="15000"/>
                </a:schemeClr>
              </a:buClr>
              <a:buFont typeface="Garamond" pitchFamily="18" charset="0"/>
              <a:buChar char="◦"/>
            </a:pPr>
            <a:r>
              <a:rPr lang="en-US" b="1" dirty="0"/>
              <a:t>Consistent Food Quality- </a:t>
            </a:r>
            <a:r>
              <a:rPr lang="en-US" dirty="0"/>
              <a:t>The use of standardized recipes ensures that menu items will be consistent in quality each time they are prepared.</a:t>
            </a:r>
          </a:p>
          <a:p>
            <a:pPr marL="507237">
              <a:lnSpc>
                <a:spcPct val="90000"/>
              </a:lnSpc>
              <a:buClr>
                <a:schemeClr val="tx1">
                  <a:lumMod val="85000"/>
                  <a:lumOff val="15000"/>
                </a:schemeClr>
              </a:buClr>
            </a:pPr>
            <a:endParaRPr lang="en-US" dirty="0"/>
          </a:p>
          <a:p>
            <a:pPr marL="507237">
              <a:lnSpc>
                <a:spcPct val="90000"/>
              </a:lnSpc>
              <a:buClr>
                <a:schemeClr val="tx1">
                  <a:lumMod val="85000"/>
                  <a:lumOff val="15000"/>
                </a:schemeClr>
              </a:buClr>
              <a:buFont typeface="Garamond" pitchFamily="18" charset="0"/>
              <a:buChar char="◦"/>
            </a:pPr>
            <a:r>
              <a:rPr lang="en-US" b="1" dirty="0"/>
              <a:t>Predictable Yield- </a:t>
            </a:r>
            <a:r>
              <a:rPr lang="en-US" dirty="0"/>
              <a:t>The planned number of servings will be produced by using standardized recipes to help reduce overproduction or prevent shortages of servings on the line. </a:t>
            </a:r>
          </a:p>
          <a:p>
            <a:pPr marL="507237">
              <a:lnSpc>
                <a:spcPct val="90000"/>
              </a:lnSpc>
              <a:buClr>
                <a:schemeClr val="tx1">
                  <a:lumMod val="85000"/>
                  <a:lumOff val="15000"/>
                </a:schemeClr>
              </a:buClr>
            </a:pPr>
            <a:endParaRPr lang="en-US" dirty="0"/>
          </a:p>
          <a:p>
            <a:pPr marL="507237">
              <a:lnSpc>
                <a:spcPct val="90000"/>
              </a:lnSpc>
              <a:buClr>
                <a:schemeClr val="tx1">
                  <a:lumMod val="85000"/>
                  <a:lumOff val="15000"/>
                </a:schemeClr>
              </a:buClr>
              <a:buFont typeface="Garamond" pitchFamily="18" charset="0"/>
              <a:buChar char="◦"/>
            </a:pPr>
            <a:r>
              <a:rPr lang="en-US" b="1" dirty="0"/>
              <a:t>Customer Satisfaction- </a:t>
            </a:r>
            <a:r>
              <a:rPr lang="en-US" dirty="0"/>
              <a:t>Well-developed recipes that appeal to students are an important factor in maintaining and increasing student participation levels. </a:t>
            </a:r>
          </a:p>
          <a:p>
            <a:pPr marL="507237">
              <a:lnSpc>
                <a:spcPct val="90000"/>
              </a:lnSpc>
              <a:buClr>
                <a:schemeClr val="tx1">
                  <a:lumMod val="85000"/>
                  <a:lumOff val="15000"/>
                </a:schemeClr>
              </a:buClr>
            </a:pPr>
            <a:endParaRPr lang="en-US" dirty="0"/>
          </a:p>
          <a:p>
            <a:pPr marL="507237">
              <a:lnSpc>
                <a:spcPct val="90000"/>
              </a:lnSpc>
              <a:buClr>
                <a:schemeClr val="tx1">
                  <a:lumMod val="85000"/>
                  <a:lumOff val="15000"/>
                </a:schemeClr>
              </a:buClr>
              <a:buFont typeface="Garamond" pitchFamily="18" charset="0"/>
              <a:buChar char="◦"/>
            </a:pPr>
            <a:r>
              <a:rPr lang="en-US" b="1" dirty="0"/>
              <a:t>Efficient Purchasing Procedures- </a:t>
            </a:r>
            <a:r>
              <a:rPr lang="en-US" dirty="0"/>
              <a:t>Purchasing is more efficient because the quantity of food needed for production is easily calculated from the information on each standardized recipe.</a:t>
            </a:r>
          </a:p>
          <a:p>
            <a:pPr marL="507237">
              <a:lnSpc>
                <a:spcPct val="90000"/>
              </a:lnSpc>
              <a:buClr>
                <a:schemeClr val="tx1">
                  <a:lumMod val="85000"/>
                  <a:lumOff val="15000"/>
                </a:schemeClr>
              </a:buClr>
            </a:pPr>
            <a:r>
              <a:rPr lang="en-US" dirty="0"/>
              <a:t> </a:t>
            </a:r>
          </a:p>
          <a:p>
            <a:pPr marL="507237">
              <a:lnSpc>
                <a:spcPct val="90000"/>
              </a:lnSpc>
              <a:buClr>
                <a:schemeClr val="tx1">
                  <a:lumMod val="85000"/>
                  <a:lumOff val="15000"/>
                </a:schemeClr>
              </a:buClr>
              <a:buFont typeface="Garamond" pitchFamily="18" charset="0"/>
              <a:buChar char="◦"/>
            </a:pPr>
            <a:r>
              <a:rPr lang="en-US" b="1" dirty="0"/>
              <a:t>Inventory Control/Food Cost Control- </a:t>
            </a:r>
            <a:r>
              <a:rPr lang="en-US" dirty="0"/>
              <a:t>The</a:t>
            </a:r>
            <a:r>
              <a:rPr lang="en-US" b="1" dirty="0"/>
              <a:t> </a:t>
            </a:r>
            <a:r>
              <a:rPr lang="en-US" dirty="0"/>
              <a:t>use of standardized recipes provides predictable information on the quantity of food inventory that will be used each time the recipe is produced and provide consistent and accurate information for food cost control.</a:t>
            </a:r>
          </a:p>
          <a:p>
            <a:pPr marL="507237">
              <a:lnSpc>
                <a:spcPct val="90000"/>
              </a:lnSpc>
              <a:buClr>
                <a:schemeClr val="tx1">
                  <a:lumMod val="85000"/>
                  <a:lumOff val="15000"/>
                </a:schemeClr>
              </a:buClr>
            </a:pPr>
            <a:endParaRPr lang="en-US" dirty="0"/>
          </a:p>
          <a:p>
            <a:pPr marL="507237">
              <a:lnSpc>
                <a:spcPct val="90000"/>
              </a:lnSpc>
              <a:buClr>
                <a:schemeClr val="tx1">
                  <a:lumMod val="85000"/>
                  <a:lumOff val="15000"/>
                </a:schemeClr>
              </a:buClr>
              <a:buFont typeface="Garamond" pitchFamily="18" charset="0"/>
              <a:buChar char="◦"/>
            </a:pPr>
            <a:r>
              <a:rPr lang="en-US" b="1" dirty="0"/>
              <a:t>Labor Cost Control-</a:t>
            </a:r>
            <a:r>
              <a:rPr lang="en-US" b="0" dirty="0"/>
              <a:t>Written</a:t>
            </a:r>
            <a:r>
              <a:rPr lang="en-US" b="1" dirty="0"/>
              <a:t> </a:t>
            </a:r>
            <a:r>
              <a:rPr lang="en-US" dirty="0"/>
              <a:t>standardized procedures in the recipe make efficient use of labor time and allow for planned scheduling of foodservice personnel. Training costs are reduced because new employees are provided specific directions for preparation in each recipe.</a:t>
            </a:r>
          </a:p>
          <a:p>
            <a:pPr marL="507237">
              <a:lnSpc>
                <a:spcPct val="90000"/>
              </a:lnSpc>
              <a:buClr>
                <a:schemeClr val="tx1">
                  <a:lumMod val="85000"/>
                  <a:lumOff val="15000"/>
                </a:schemeClr>
              </a:buClr>
            </a:pPr>
            <a:endParaRPr lang="en-US" dirty="0"/>
          </a:p>
          <a:p>
            <a:pPr marL="507237">
              <a:lnSpc>
                <a:spcPct val="90000"/>
              </a:lnSpc>
              <a:buClr>
                <a:schemeClr val="tx1">
                  <a:lumMod val="85000"/>
                  <a:lumOff val="15000"/>
                </a:schemeClr>
              </a:buClr>
              <a:buFont typeface="Garamond" pitchFamily="18" charset="0"/>
              <a:buChar char="◦"/>
            </a:pPr>
            <a:r>
              <a:rPr lang="en-US" b="1" dirty="0"/>
              <a:t>Increased Employee Confidence- </a:t>
            </a:r>
            <a:r>
              <a:rPr lang="en-US" dirty="0"/>
              <a:t>Employees feel more confident in their jobs because standardized recipes eliminate guesswork, decrease the chances of producing poor food products, and prevent shortages of servings during meal service.</a:t>
            </a:r>
          </a:p>
          <a:p>
            <a:pPr marL="507237">
              <a:lnSpc>
                <a:spcPct val="90000"/>
              </a:lnSpc>
              <a:buClr>
                <a:schemeClr val="tx1">
                  <a:lumMod val="85000"/>
                  <a:lumOff val="15000"/>
                </a:schemeClr>
              </a:buClr>
            </a:pPr>
            <a:endParaRPr lang="en-US" dirty="0"/>
          </a:p>
          <a:p>
            <a:pPr defTabSz="1021568">
              <a:defRPr/>
            </a:pPr>
            <a:endParaRPr lang="en-US" dirty="0"/>
          </a:p>
          <a:p>
            <a:pPr algn="l">
              <a:buNone/>
            </a:pPr>
            <a:endParaRPr lang="en-US" dirty="0"/>
          </a:p>
          <a:p>
            <a:pPr algn="l">
              <a:buNone/>
            </a:pPr>
            <a:endParaRPr lang="en-US" dirty="0"/>
          </a:p>
          <a:p>
            <a:pPr algn="l">
              <a:buNone/>
            </a:pPr>
            <a:endParaRPr lang="en-US" dirty="0"/>
          </a:p>
          <a:p>
            <a:pPr algn="l">
              <a:buNone/>
            </a:pPr>
            <a:endParaRPr lang="en-US" dirty="0"/>
          </a:p>
          <a:p>
            <a:endParaRPr lang="en-US" dirty="0"/>
          </a:p>
        </p:txBody>
      </p:sp>
      <p:sp>
        <p:nvSpPr>
          <p:cNvPr id="4" name="Slide Number Placeholder 3"/>
          <p:cNvSpPr>
            <a:spLocks noGrp="1"/>
          </p:cNvSpPr>
          <p:nvPr>
            <p:ph type="sldNum" sz="quarter" idx="5"/>
          </p:nvPr>
        </p:nvSpPr>
        <p:spPr/>
        <p:txBody>
          <a:bodyPr/>
          <a:lstStyle/>
          <a:p>
            <a:fld id="{B04E66D8-8DD8-47F4-9862-CBA6DE2E2000}" type="slidenum">
              <a:rPr lang="en-US" smtClean="0"/>
              <a:t>48</a:t>
            </a:fld>
            <a:endParaRPr lang="en-US"/>
          </a:p>
        </p:txBody>
      </p:sp>
    </p:spTree>
    <p:extLst>
      <p:ext uri="{BB962C8B-B14F-4D97-AF65-F5344CB8AC3E}">
        <p14:creationId xmlns:p14="http://schemas.microsoft.com/office/powerpoint/2010/main" val="4205952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records provide a daily written history of the food planned, prepared and served in your establishment, therefore are the document used to demonstrate that adequate amounts of all required meal components were planned and served in at least minimum portion sizes each day, to prove compliance with meal pattern requirements.  Production records and standardized recipes work hand in hand in to maintain Program compliance,.  They assist in validating meal pattern compliance and  maintain efficient and consistent Program operations. Best practice is to have production records cross reference the corresponding recipes.</a:t>
            </a:r>
          </a:p>
          <a:p>
            <a:endParaRPr lang="en-US" dirty="0"/>
          </a:p>
        </p:txBody>
      </p:sp>
      <p:sp>
        <p:nvSpPr>
          <p:cNvPr id="4" name="Slide Number Placeholder 3"/>
          <p:cNvSpPr>
            <a:spLocks noGrp="1"/>
          </p:cNvSpPr>
          <p:nvPr>
            <p:ph type="sldNum" sz="quarter" idx="5"/>
          </p:nvPr>
        </p:nvSpPr>
        <p:spPr/>
        <p:txBody>
          <a:bodyPr/>
          <a:lstStyle/>
          <a:p>
            <a:fld id="{B9381544-1536-4D59-997A-0CDB3DA4797D}" type="slidenum">
              <a:rPr lang="en-US" smtClean="0"/>
              <a:t>49</a:t>
            </a:fld>
            <a:endParaRPr lang="en-US"/>
          </a:p>
        </p:txBody>
      </p:sp>
    </p:spTree>
    <p:extLst>
      <p:ext uri="{BB962C8B-B14F-4D97-AF65-F5344CB8AC3E}">
        <p14:creationId xmlns:p14="http://schemas.microsoft.com/office/powerpoint/2010/main" val="1859218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a:spcBef>
                <a:spcPct val="0"/>
              </a:spcBef>
              <a:defRPr/>
            </a:pPr>
            <a:r>
              <a:rPr lang="en-US" sz="1100" dirty="0">
                <a:solidFill>
                  <a:prstClr val="black"/>
                </a:solidFill>
                <a:latin typeface="Calibri" panose="020F0502020204030204"/>
              </a:rPr>
              <a:t>This is the meal pattern chart for both breakfast and lunch separated by age/grade group.  The meal patterns have been developed to align with </a:t>
            </a:r>
            <a:r>
              <a:rPr lang="en-US" sz="1100" i="1" dirty="0">
                <a:solidFill>
                  <a:prstClr val="black"/>
                </a:solidFill>
                <a:latin typeface="Californian FB" panose="0207040306080B030204" pitchFamily="18" charset="0"/>
              </a:rPr>
              <a:t>The Dietary Guidelines for Americans.</a:t>
            </a:r>
            <a:r>
              <a:rPr lang="en-US" sz="1100" dirty="0">
                <a:solidFill>
                  <a:prstClr val="black"/>
                </a:solidFill>
                <a:latin typeface="Calibri" panose="020F0502020204030204"/>
              </a:rPr>
              <a:t>  </a:t>
            </a:r>
          </a:p>
          <a:p>
            <a:pPr defTabSz="966387">
              <a:spcBef>
                <a:spcPct val="0"/>
              </a:spcBef>
              <a:defRPr/>
            </a:pPr>
            <a:endParaRPr lang="en-US" sz="1100" dirty="0">
              <a:solidFill>
                <a:prstClr val="black"/>
              </a:solidFill>
              <a:latin typeface="Calibri" panose="020F0502020204030204"/>
            </a:endParaRPr>
          </a:p>
          <a:p>
            <a:pPr defTabSz="966387">
              <a:spcBef>
                <a:spcPct val="0"/>
              </a:spcBef>
              <a:defRPr/>
            </a:pPr>
            <a:r>
              <a:rPr lang="en-US" sz="1100" dirty="0">
                <a:solidFill>
                  <a:prstClr val="black"/>
                </a:solidFill>
                <a:latin typeface="Calibri" panose="020F0502020204030204"/>
              </a:rPr>
              <a:t>The weekly requirement is listed first, and the daily requirement is listed in parentheses as shown for each component. For an example, look at the grain requirements for lunch.  You will see that at least one grain equivalent must be offered to the K-8 age/grade group daily and over the course of a week they must be offered 8 grain equivalents.  The 9-12 age grade group must be offered 2 grain equivalents daily and 10 over the course of a week.</a:t>
            </a:r>
          </a:p>
          <a:p>
            <a:pPr defTabSz="966387">
              <a:spcBef>
                <a:spcPct val="0"/>
              </a:spcBef>
              <a:defRPr/>
            </a:pPr>
            <a:endParaRPr lang="en-US" sz="1100" dirty="0">
              <a:solidFill>
                <a:prstClr val="black"/>
              </a:solidFill>
              <a:latin typeface="Calibri" panose="020F0502020204030204"/>
              <a:cs typeface="Calibri"/>
            </a:endParaRPr>
          </a:p>
          <a:p>
            <a:pPr defTabSz="966387">
              <a:spcBef>
                <a:spcPct val="0"/>
              </a:spcBef>
              <a:defRPr/>
            </a:pPr>
            <a:r>
              <a:rPr lang="en-US" sz="1100" dirty="0">
                <a:solidFill>
                  <a:prstClr val="black"/>
                </a:solidFill>
                <a:latin typeface="Calibri" panose="020F0502020204030204"/>
                <a:cs typeface="Calibri"/>
              </a:rPr>
              <a:t>In addition to the meal component requirements, At lunch there are daily and weekly vegetable component requirements.  You can see how the totals are broken down into each vegetable category’s weekly requirement-  Dark Green, Red/Orange, Beans/Peas/Legumes, Starchy, and Other.  Over the course of a week the variety of vegetable subgroups must be offered in at least the minimum quantities, to contribute towards the total daily and weekly vegetable requirements. We will discuss this in more detail.</a:t>
            </a:r>
          </a:p>
          <a:p>
            <a:pPr defTabSz="966387">
              <a:spcBef>
                <a:spcPct val="0"/>
              </a:spcBef>
              <a:defRPr/>
            </a:pPr>
            <a:endParaRPr lang="en-US" sz="1100" dirty="0">
              <a:solidFill>
                <a:prstClr val="black"/>
              </a:solidFill>
              <a:latin typeface="Calibri" panose="020F0502020204030204"/>
            </a:endParaRPr>
          </a:p>
          <a:p>
            <a:pPr defTabSz="966387">
              <a:spcBef>
                <a:spcPct val="0"/>
              </a:spcBef>
              <a:defRPr/>
            </a:pPr>
            <a:r>
              <a:rPr lang="en-US" sz="1100" dirty="0">
                <a:solidFill>
                  <a:prstClr val="black"/>
                </a:solidFill>
                <a:latin typeface="Calibri" panose="020F0502020204030204"/>
              </a:rPr>
              <a:t>This chart also shows the dietary specifications for each age/grade group which are: calories, saturated fat, sodium and </a:t>
            </a:r>
            <a:r>
              <a:rPr lang="en-US" sz="1100" i="1" dirty="0">
                <a:solidFill>
                  <a:prstClr val="black"/>
                </a:solidFill>
                <a:latin typeface="Calibri" panose="020F0502020204030204"/>
              </a:rPr>
              <a:t>trans</a:t>
            </a:r>
            <a:r>
              <a:rPr lang="en-US" sz="1100" dirty="0">
                <a:solidFill>
                  <a:prstClr val="black"/>
                </a:solidFill>
                <a:latin typeface="Calibri" panose="020F0502020204030204"/>
              </a:rPr>
              <a:t> fat. Schools are required to meet the calorie, sodium, saturated fat and trans fat requirements as a per meal average over the course of the week. </a:t>
            </a:r>
          </a:p>
          <a:p>
            <a:pPr defTabSz="966387">
              <a:spcBef>
                <a:spcPct val="0"/>
              </a:spcBef>
              <a:defRPr/>
            </a:pPr>
            <a:endParaRPr lang="en-US" sz="1100" dirty="0">
              <a:solidFill>
                <a:prstClr val="black"/>
              </a:solidFill>
              <a:latin typeface="Calibri" panose="020F0502020204030204"/>
            </a:endParaRPr>
          </a:p>
          <a:p>
            <a:pPr defTabSz="976997">
              <a:spcBef>
                <a:spcPct val="0"/>
              </a:spcBef>
              <a:defRPr/>
            </a:pPr>
            <a:r>
              <a:rPr lang="en-US" sz="1100" dirty="0">
                <a:solidFill>
                  <a:prstClr val="black"/>
                </a:solidFill>
                <a:latin typeface="Calibri" panose="020F0502020204030204"/>
              </a:rPr>
              <a:t>At the very bottom of the chart, you will notice footnotes which are represented by letters a through k.  These footnotes give specific guidance regarding the noted component.  </a:t>
            </a:r>
          </a:p>
          <a:p>
            <a:pPr defTabSz="966387">
              <a:defRPr/>
            </a:pPr>
            <a:endParaRPr lang="en-US" sz="1100" dirty="0">
              <a:solidFill>
                <a:prstClr val="black"/>
              </a:solidFill>
              <a:latin typeface="Calibri" panose="020F0502020204030204"/>
            </a:endParaRPr>
          </a:p>
          <a:p>
            <a:pPr defTabSz="966387">
              <a:spcBef>
                <a:spcPct val="0"/>
              </a:spcBef>
              <a:defRPr/>
            </a:pPr>
            <a:r>
              <a:rPr lang="en-US" sz="1100" dirty="0">
                <a:solidFill>
                  <a:prstClr val="black"/>
                </a:solidFill>
                <a:latin typeface="Calibri" panose="020F0502020204030204"/>
              </a:rPr>
              <a:t>REMEMBER- This chart does not define what comprises a reimbursable meal. The Chart specifies minimum quantities of each component that must be OFFERED for each age/grade group at Breakfast and Lunch</a:t>
            </a:r>
          </a:p>
        </p:txBody>
      </p:sp>
    </p:spTree>
    <p:extLst>
      <p:ext uri="{BB962C8B-B14F-4D97-AF65-F5344CB8AC3E}">
        <p14:creationId xmlns:p14="http://schemas.microsoft.com/office/powerpoint/2010/main" val="30975508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a:defRPr/>
            </a:pPr>
            <a:r>
              <a:rPr lang="en-US" dirty="0">
                <a:latin typeface="Arial" charset="0"/>
              </a:rPr>
              <a:t>SFAs should encourage staff not to think of production records as something “I must do” but rather an important tool in their daily process of providing meals. </a:t>
            </a:r>
          </a:p>
          <a:p>
            <a:pPr defTabSz="966387">
              <a:defRPr/>
            </a:pPr>
            <a:endParaRPr lang="en-US" baseline="0" dirty="0">
              <a:latin typeface="Arial" charset="0"/>
            </a:endParaRPr>
          </a:p>
          <a:p>
            <a:pPr defTabSz="966387">
              <a:defRPr/>
            </a:pPr>
            <a:r>
              <a:rPr lang="en-US" baseline="0" dirty="0">
                <a:latin typeface="Arial" charset="0"/>
              </a:rPr>
              <a:t>We understand all of the challenges with the meal pattern but accurate and complete production records are essential.</a:t>
            </a:r>
          </a:p>
          <a:p>
            <a:pPr defTabSz="966387">
              <a:defRPr/>
            </a:pPr>
            <a:endParaRPr lang="en-US" baseline="0" dirty="0">
              <a:latin typeface="Arial" charset="0"/>
            </a:endParaRPr>
          </a:p>
          <a:p>
            <a:pPr defTabSz="966387">
              <a:defRPr/>
            </a:pPr>
            <a:r>
              <a:rPr lang="en-US" baseline="0" dirty="0">
                <a:latin typeface="Arial" charset="0"/>
              </a:rPr>
              <a:t>Production records are an excellent planning and forecasting tool that will help with a successful food service operation. </a:t>
            </a:r>
          </a:p>
          <a:p>
            <a:pPr defTabSz="966387">
              <a:defRPr/>
            </a:pPr>
            <a:endParaRPr lang="en-US" baseline="0" dirty="0">
              <a:latin typeface="Arial" charset="0"/>
            </a:endParaRPr>
          </a:p>
          <a:p>
            <a:pPr defTabSz="966387">
              <a:defRPr/>
            </a:pPr>
            <a:r>
              <a:rPr lang="en-US" baseline="0" dirty="0">
                <a:latin typeface="Arial" charset="0"/>
              </a:rPr>
              <a:t>They provide a written history that can be used to evaluate customer preference and improve menu planning.  Staff are able to determine what entrees students prefer and which entrees don’t sell well.  </a:t>
            </a:r>
          </a:p>
          <a:p>
            <a:pPr defTabSz="966387">
              <a:defRPr/>
            </a:pPr>
            <a:endParaRPr lang="en-US" baseline="0" dirty="0">
              <a:latin typeface="Arial" charset="0"/>
            </a:endParaRPr>
          </a:p>
          <a:p>
            <a:pPr>
              <a:defRPr/>
            </a:pPr>
            <a:r>
              <a:rPr lang="en-US" baseline="0" dirty="0">
                <a:latin typeface="Arial"/>
                <a:cs typeface="Arial"/>
              </a:rPr>
              <a:t>Production records allow staff to determine how much of each food item is typically used.</a:t>
            </a:r>
            <a:r>
              <a:rPr lang="en-US" dirty="0">
                <a:latin typeface="Arial"/>
                <a:cs typeface="Arial"/>
              </a:rPr>
              <a:t> </a:t>
            </a:r>
            <a:r>
              <a:rPr lang="en-US" baseline="0" dirty="0">
                <a:latin typeface="Arial"/>
                <a:cs typeface="Arial"/>
              </a:rPr>
              <a:t> Being aware of the quantity of food that is usually consumed helps minimize overproduction and food waste.</a:t>
            </a:r>
            <a:r>
              <a:rPr lang="en-US" dirty="0">
                <a:latin typeface="Arial"/>
                <a:cs typeface="Arial"/>
              </a:rPr>
              <a:t> </a:t>
            </a:r>
            <a:r>
              <a:rPr lang="en-US" baseline="0" dirty="0">
                <a:latin typeface="Arial"/>
                <a:cs typeface="Arial"/>
              </a:rPr>
              <a:t> This will help cut down on program costs which helps maintain a</a:t>
            </a:r>
            <a:r>
              <a:rPr lang="en-US" dirty="0">
                <a:latin typeface="Arial"/>
                <a:cs typeface="Arial"/>
              </a:rPr>
              <a:t> financially</a:t>
            </a:r>
            <a:r>
              <a:rPr lang="en-US" baseline="0" dirty="0">
                <a:latin typeface="Arial"/>
                <a:cs typeface="Arial"/>
              </a:rPr>
              <a:t> successful program.</a:t>
            </a:r>
          </a:p>
          <a:p>
            <a:pPr defTabSz="966387">
              <a:defRPr/>
            </a:pPr>
            <a:endParaRPr lang="en-US" baseline="0" dirty="0">
              <a:latin typeface="Arial" charset="0"/>
            </a:endParaRPr>
          </a:p>
          <a:p>
            <a:pPr defTabSz="966387">
              <a:defRPr/>
            </a:pPr>
            <a:r>
              <a:rPr lang="en-US" baseline="0" dirty="0">
                <a:latin typeface="Arial" charset="0"/>
              </a:rPr>
              <a:t>Production records provide a daily written history of the food planned, prepared, and served.</a:t>
            </a:r>
            <a:endParaRPr lang="en-US" dirty="0"/>
          </a:p>
        </p:txBody>
      </p:sp>
      <p:sp>
        <p:nvSpPr>
          <p:cNvPr id="4" name="Slide Number Placeholder 3"/>
          <p:cNvSpPr>
            <a:spLocks noGrp="1"/>
          </p:cNvSpPr>
          <p:nvPr>
            <p:ph type="sldNum" sz="quarter" idx="10"/>
          </p:nvPr>
        </p:nvSpPr>
        <p:spPr/>
        <p:txBody>
          <a:bodyPr/>
          <a:lstStyle/>
          <a:p>
            <a:pPr defTabSz="483194">
              <a:defRPr/>
            </a:pPr>
            <a:fld id="{ABA2D973-8DB0-4518-9301-FE0EC8E5386D}" type="slidenum">
              <a:rPr lang="en-US">
                <a:solidFill>
                  <a:prstClr val="black"/>
                </a:solidFill>
                <a:latin typeface="Calibri" panose="020F0502020204030204"/>
              </a:rPr>
              <a:pPr defTabSz="483194">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2183271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production record must include all food items offered on the reimbursable menu.  This includes </a:t>
            </a:r>
            <a:r>
              <a:rPr lang="en-US" u="sng" dirty="0"/>
              <a:t>ALL</a:t>
            </a:r>
            <a:r>
              <a:rPr lang="en-US" dirty="0"/>
              <a:t> offered components, menu items and daily alternate meals.  All 5 components must be on production record:  Meat/meat alternate, grain, fruit, vegetables, milk. If ALL components are not included on the production record fiscal sanctions may be assessed.</a:t>
            </a:r>
          </a:p>
          <a:p>
            <a:endParaRPr lang="en-US" dirty="0"/>
          </a:p>
          <a:p>
            <a:pPr defTabSz="966387">
              <a:defRPr/>
            </a:pPr>
            <a:r>
              <a:rPr lang="en-US" dirty="0"/>
              <a:t>Production records must also include ALL daily menu options.  This includes any daily alternate meals, such as, a salad meal, deli meal, salad bar option, or sandwich option. Production records must also include ALL condiments and toppings offered that day.  These are important for the nutrient analysis.</a:t>
            </a:r>
          </a:p>
          <a:p>
            <a:pPr defTabSz="966387">
              <a:defRPr/>
            </a:pPr>
            <a:endParaRPr lang="en-US" dirty="0"/>
          </a:p>
          <a:p>
            <a:pPr defTabSz="966387">
              <a:defRPr/>
            </a:pPr>
            <a:r>
              <a:rPr lang="en-US" dirty="0"/>
              <a:t>The quantity prepared of each food item must also be listed on production records.</a:t>
            </a:r>
          </a:p>
          <a:p>
            <a:pPr defTabSz="966387">
              <a:defRPr/>
            </a:pPr>
            <a:r>
              <a:rPr lang="en-US" dirty="0"/>
              <a:t>It is best to be specific when recording prepared quantities.  Instead of documenting that one #10 can of canned vegetables were opened, it is a best practice to relate the quantity prepared with the actual portion served, for example, twenty ½ cup portions.</a:t>
            </a:r>
          </a:p>
          <a:p>
            <a:pPr defTabSz="966387">
              <a:defRPr/>
            </a:pPr>
            <a:endParaRPr lang="en-US" dirty="0"/>
          </a:p>
          <a:p>
            <a:pPr defTabSz="966387">
              <a:defRPr/>
            </a:pPr>
            <a:r>
              <a:rPr lang="en-US" dirty="0"/>
              <a:t>The portion size is the amount of the item that is available to each student. Portion sizes must be documented and differentiated on the production record as there are specific portion requirements for each age group served. </a:t>
            </a:r>
          </a:p>
          <a:p>
            <a:pPr defTabSz="966387">
              <a:defRPr/>
            </a:pPr>
            <a:endParaRPr lang="en-US" dirty="0"/>
          </a:p>
          <a:p>
            <a:pPr defTabSz="966387">
              <a:defRPr/>
            </a:pPr>
            <a:r>
              <a:rPr lang="en-US" dirty="0"/>
              <a:t>The number of portions offered is the amount of each item expected to be served.  </a:t>
            </a:r>
          </a:p>
          <a:p>
            <a:pPr defTabSz="966387">
              <a:defRPr/>
            </a:pPr>
            <a:endParaRPr lang="en-US" dirty="0"/>
          </a:p>
          <a:p>
            <a:pPr defTabSz="966387">
              <a:defRPr/>
            </a:pPr>
            <a:r>
              <a:rPr lang="en-US" dirty="0"/>
              <a:t>The number of reimbursable portions served must be recorded on production records. Reimbursable portions served are the number of portions of each food item that is actually served for a reimbursable meal. The reimbursable portion column must be completed for each menu item. This includes the main entrée, vegetables, fruit, milk, and condiments. </a:t>
            </a:r>
          </a:p>
          <a:p>
            <a:pPr defTabSz="966387">
              <a:defRPr/>
            </a:pPr>
            <a:endParaRPr lang="en-US" dirty="0"/>
          </a:p>
          <a:p>
            <a:pPr defTabSz="966387">
              <a:defRPr/>
            </a:pPr>
            <a:r>
              <a:rPr lang="en-US" dirty="0"/>
              <a:t>The number of a la carte and non reimbursable portions served must be recorded and differentiated from the reimbursable meals column.  This information is important when calculating the SFA’s non-program food costs. This column includes adult meals, second student meals, snacks, and extra menu items that are not included in the reimbursable meal. </a:t>
            </a:r>
          </a:p>
          <a:p>
            <a:pPr defTabSz="966387">
              <a:defRPr/>
            </a:pPr>
            <a:endParaRPr lang="en-US" dirty="0"/>
          </a:p>
          <a:p>
            <a:pPr defTabSz="966387">
              <a:defRPr/>
            </a:pPr>
            <a:r>
              <a:rPr lang="en-US" dirty="0"/>
              <a:t>The number of leftover portions must be recorded before anything is discarded. Tracking leftovers helps prevent overproduction for future meals.  This information is also important if leftovers are utilized the next day.  Salad bar leftovers may be estimated. </a:t>
            </a:r>
          </a:p>
          <a:p>
            <a:pPr defTabSz="966387">
              <a:defRPr/>
            </a:pPr>
            <a:endParaRPr lang="en-US" dirty="0"/>
          </a:p>
          <a:p>
            <a:endParaRPr lang="en-US" dirty="0"/>
          </a:p>
        </p:txBody>
      </p:sp>
      <p:sp>
        <p:nvSpPr>
          <p:cNvPr id="4" name="Slide Number Placeholder 3"/>
          <p:cNvSpPr>
            <a:spLocks noGrp="1"/>
          </p:cNvSpPr>
          <p:nvPr>
            <p:ph type="sldNum" sz="quarter" idx="5"/>
          </p:nvPr>
        </p:nvSpPr>
        <p:spPr/>
        <p:txBody>
          <a:bodyPr/>
          <a:lstStyle/>
          <a:p>
            <a:fld id="{0E4B9409-EF92-4C28-9C83-50C8649AE1BE}" type="slidenum">
              <a:rPr lang="en-US" smtClean="0"/>
              <a:t>51</a:t>
            </a:fld>
            <a:endParaRPr lang="en-US"/>
          </a:p>
        </p:txBody>
      </p:sp>
    </p:spTree>
    <p:extLst>
      <p:ext uri="{BB962C8B-B14F-4D97-AF65-F5344CB8AC3E}">
        <p14:creationId xmlns:p14="http://schemas.microsoft.com/office/powerpoint/2010/main" val="2225638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a:defRPr/>
            </a:pPr>
            <a:r>
              <a:rPr lang="en-US" dirty="0"/>
              <a:t>A few best practices to keep in mind are:</a:t>
            </a:r>
          </a:p>
          <a:p>
            <a:pPr defTabSz="966387">
              <a:defRPr/>
            </a:pPr>
            <a:endParaRPr lang="en-US" dirty="0"/>
          </a:p>
          <a:p>
            <a:pPr defTabSz="966387">
              <a:defRPr/>
            </a:pPr>
            <a:r>
              <a:rPr lang="en-US" dirty="0"/>
              <a:t>Including recipes numbers- this is a reference between production records and the standardized recipe.  This also in simplifying  production records.  For example, you can list the recipe number for a chef salad and then simply record the number of salads served, instead of having to list each ingredient in the salad on the production record separately.</a:t>
            </a:r>
          </a:p>
          <a:p>
            <a:pPr defTabSz="966387">
              <a:defRPr/>
            </a:pPr>
            <a:endParaRPr lang="en-US" dirty="0"/>
          </a:p>
          <a:p>
            <a:pPr defTabSz="966387">
              <a:defRPr/>
            </a:pPr>
            <a:r>
              <a:rPr lang="en-US" dirty="0"/>
              <a:t>The comments and notes section of the production record is a great place where the SFA can communicate any changes in meal service.  For example, maybe the meal counts are higher or lower than normal and in the comments, you can note why that is. Sometimes factors such as class trips, weather, or illness; and comments made by students provide valuable written history for the future. These factors can help to spot trends, evaluate what works best with your students, and help you decide what to change.  Recording this information is helpful when you refer back to already completed production records for future forecasting.</a:t>
            </a:r>
          </a:p>
          <a:p>
            <a:pPr defTabSz="966387">
              <a:defRPr/>
            </a:pPr>
            <a:endParaRPr lang="en-US" dirty="0">
              <a:cs typeface="Calibri"/>
            </a:endParaRPr>
          </a:p>
          <a:p>
            <a:pPr defTabSz="966387">
              <a:defRPr/>
            </a:pPr>
            <a:r>
              <a:rPr lang="en-US" dirty="0">
                <a:cs typeface="Calibri"/>
              </a:rPr>
              <a:t>When measuring and documenting quantities of food, it is a best practice to use volume measurements unless you are weighing items.  This means using cups for fruits and vegetables and ounces equivalents for grains and meat/meat alternates. </a:t>
            </a:r>
          </a:p>
          <a:p>
            <a:pPr defTabSz="966387">
              <a:defRPr/>
            </a:pPr>
            <a:endParaRPr lang="en-US" dirty="0"/>
          </a:p>
          <a:p>
            <a:pPr defTabSz="966387">
              <a:defRPr/>
            </a:pPr>
            <a:endParaRPr lang="en-US" dirty="0"/>
          </a:p>
          <a:p>
            <a:pPr defTabSz="966387">
              <a:defRPr/>
            </a:pPr>
            <a:endParaRPr lang="en-US" dirty="0"/>
          </a:p>
          <a:p>
            <a:pPr defTabSz="966387">
              <a:defRPr/>
            </a:pPr>
            <a:endParaRPr lang="en-US" dirty="0"/>
          </a:p>
          <a:p>
            <a:pPr defTabSz="966387">
              <a:defRPr/>
            </a:pPr>
            <a:endParaRPr lang="en-US" dirty="0"/>
          </a:p>
          <a:p>
            <a:pPr defTabSz="966387">
              <a:defRPr/>
            </a:pPr>
            <a:endParaRPr lang="en-US" dirty="0"/>
          </a:p>
          <a:p>
            <a:endParaRPr lang="en-US" dirty="0"/>
          </a:p>
        </p:txBody>
      </p:sp>
      <p:sp>
        <p:nvSpPr>
          <p:cNvPr id="4" name="Slide Number Placeholder 3"/>
          <p:cNvSpPr>
            <a:spLocks noGrp="1"/>
          </p:cNvSpPr>
          <p:nvPr>
            <p:ph type="sldNum" sz="quarter" idx="5"/>
          </p:nvPr>
        </p:nvSpPr>
        <p:spPr/>
        <p:txBody>
          <a:bodyPr/>
          <a:lstStyle/>
          <a:p>
            <a:fld id="{0E4B9409-EF92-4C28-9C83-50C8649AE1BE}" type="slidenum">
              <a:rPr lang="en-US" smtClean="0"/>
              <a:t>52</a:t>
            </a:fld>
            <a:endParaRPr lang="en-US"/>
          </a:p>
        </p:txBody>
      </p:sp>
    </p:spTree>
    <p:extLst>
      <p:ext uri="{BB962C8B-B14F-4D97-AF65-F5344CB8AC3E}">
        <p14:creationId xmlns:p14="http://schemas.microsoft.com/office/powerpoint/2010/main" val="751691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988" y="663575"/>
            <a:ext cx="7494587" cy="4214813"/>
          </a:xfrm>
          <a:prstGeom prst="rect">
            <a:avLst/>
          </a:prstGeom>
        </p:spPr>
      </p:sp>
      <p:sp>
        <p:nvSpPr>
          <p:cNvPr id="3" name="Notes Placeholder 2"/>
          <p:cNvSpPr>
            <a:spLocks noGrp="1"/>
          </p:cNvSpPr>
          <p:nvPr>
            <p:ph type="body" idx="1"/>
          </p:nvPr>
        </p:nvSpPr>
        <p:spPr>
          <a:xfrm>
            <a:off x="780288" y="5536431"/>
            <a:ext cx="6242304" cy="3788737"/>
          </a:xfrm>
          <a:prstGeom prst="rect">
            <a:avLst/>
          </a:prstGeom>
        </p:spPr>
        <p:txBody>
          <a:bodyPr/>
          <a:lstStyle/>
          <a:p>
            <a:r>
              <a:rPr lang="en-US" sz="1600" dirty="0"/>
              <a:t>This is the “Simple Production Record” template.  You will find this template as well as another more detailed template on the Child Nutrition website under menu planning for NSLP. </a:t>
            </a:r>
          </a:p>
          <a:p>
            <a:endParaRPr lang="en-US" sz="1600" dirty="0"/>
          </a:p>
          <a:p>
            <a:r>
              <a:rPr lang="en-US" sz="1600" dirty="0"/>
              <a:t>SFAs are not required to use this template but if SFAs decide to use their own production record, all required elements must be on it. </a:t>
            </a:r>
          </a:p>
          <a:p>
            <a:endParaRPr lang="en-US" sz="1600" dirty="0"/>
          </a:p>
          <a:p>
            <a:endParaRPr lang="en-US" sz="1600" dirty="0"/>
          </a:p>
          <a:p>
            <a:pPr defTabSz="1021568">
              <a:defRPr/>
            </a:pPr>
            <a:endParaRPr lang="en-US" sz="1600" dirty="0"/>
          </a:p>
          <a:p>
            <a:endParaRPr lang="en-US" sz="1600" dirty="0"/>
          </a:p>
          <a:p>
            <a:endParaRPr lang="en-US" sz="1600" dirty="0"/>
          </a:p>
          <a:p>
            <a:endParaRPr lang="en-US" sz="1600" dirty="0"/>
          </a:p>
          <a:p>
            <a:endParaRPr lang="en-US" sz="1600" dirty="0"/>
          </a:p>
        </p:txBody>
      </p:sp>
      <p:sp>
        <p:nvSpPr>
          <p:cNvPr id="5" name="Slide Number Placeholder 3"/>
          <p:cNvSpPr txBox="1">
            <a:spLocks/>
          </p:cNvSpPr>
          <p:nvPr/>
        </p:nvSpPr>
        <p:spPr>
          <a:xfrm>
            <a:off x="7413365" y="9750731"/>
            <a:ext cx="389516" cy="330533"/>
          </a:xfrm>
          <a:prstGeom prst="rect">
            <a:avLst/>
          </a:prstGeom>
        </p:spPr>
        <p:txBody>
          <a:bodyPr lIns="100241" tIns="50120" rIns="100241" bIns="5012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21568">
              <a:defRPr/>
            </a:pPr>
            <a:fld id="{E13D8F05-8981-4362-984B-B8EA009B4BC1}" type="slidenum">
              <a:rPr lang="en-US" sz="1300">
                <a:solidFill>
                  <a:prstClr val="black"/>
                </a:solidFill>
                <a:latin typeface="Calibri" panose="020F0502020204030204"/>
              </a:rPr>
              <a:pPr defTabSz="1021568">
                <a:defRPr/>
              </a:pPr>
              <a:t>53</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7677996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xfrm>
            <a:off x="-331788" y="155575"/>
            <a:ext cx="7980363" cy="4489450"/>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731521" y="4957999"/>
            <a:ext cx="5852160" cy="4243154"/>
          </a:xfrm>
          <a:prstGeom prst="rect">
            <a:avLst/>
          </a:prstGeom>
        </p:spPr>
        <p:txBody>
          <a:bodyPr>
            <a:normAutofit fontScale="85000" lnSpcReduction="20000"/>
          </a:bodyPr>
          <a:lstStyle/>
          <a:p>
            <a:pPr defTabSz="962731" eaLnBrk="0" fontAlgn="base" hangingPunct="0">
              <a:spcBef>
                <a:spcPts val="622"/>
              </a:spcBef>
              <a:spcAft>
                <a:spcPct val="0"/>
              </a:spcAft>
              <a:defRPr/>
            </a:pPr>
            <a:r>
              <a:rPr lang="en-US" sz="1500" dirty="0"/>
              <a:t>Certain information on a production record can be completed before meal service begins</a:t>
            </a:r>
          </a:p>
          <a:p>
            <a:pPr defTabSz="962731" eaLnBrk="0" fontAlgn="base" hangingPunct="0">
              <a:spcBef>
                <a:spcPts val="622"/>
              </a:spcBef>
              <a:spcAft>
                <a:spcPct val="0"/>
              </a:spcAft>
              <a:defRPr/>
            </a:pPr>
            <a:endParaRPr lang="en-US" sz="1500" dirty="0"/>
          </a:p>
          <a:p>
            <a:pPr defTabSz="962731" eaLnBrk="0" fontAlgn="base" hangingPunct="0">
              <a:spcBef>
                <a:spcPts val="622"/>
              </a:spcBef>
              <a:spcAft>
                <a:spcPct val="0"/>
              </a:spcAft>
              <a:defRPr/>
            </a:pPr>
            <a:r>
              <a:rPr lang="en-US" sz="1500" dirty="0"/>
              <a:t>This information includes the name of the school or service location, the date, the type of meal service; breakfast, lunch or snack; the age/grade group being served; the name of the menu (or food) item; including condiments, recipe names and numbers, the portion sizes, and the total number of portions being offered.</a:t>
            </a:r>
          </a:p>
          <a:p>
            <a:pPr defTabSz="962731" eaLnBrk="0" fontAlgn="base" hangingPunct="0">
              <a:spcBef>
                <a:spcPts val="622"/>
              </a:spcBef>
              <a:spcAft>
                <a:spcPct val="0"/>
              </a:spcAft>
              <a:defRPr/>
            </a:pPr>
            <a:endParaRPr lang="en-US" sz="1500" dirty="0"/>
          </a:p>
          <a:p>
            <a:pPr defTabSz="962731" eaLnBrk="0" fontAlgn="base" hangingPunct="0">
              <a:spcBef>
                <a:spcPts val="622"/>
              </a:spcBef>
              <a:spcAft>
                <a:spcPct val="0"/>
              </a:spcAft>
              <a:defRPr/>
            </a:pPr>
            <a:r>
              <a:rPr lang="en-US" sz="1500" dirty="0"/>
              <a:t>Again, condiments must be included on the production records.</a:t>
            </a:r>
          </a:p>
          <a:p>
            <a:pPr defTabSz="962731" eaLnBrk="0" fontAlgn="base" hangingPunct="0">
              <a:spcBef>
                <a:spcPts val="622"/>
              </a:spcBef>
              <a:spcAft>
                <a:spcPct val="0"/>
              </a:spcAft>
              <a:defRPr/>
            </a:pPr>
            <a:endParaRPr lang="en-US" sz="1500" dirty="0"/>
          </a:p>
          <a:p>
            <a:pPr defTabSz="962731" eaLnBrk="0" fontAlgn="base" hangingPunct="0">
              <a:spcBef>
                <a:spcPts val="622"/>
              </a:spcBef>
              <a:spcAft>
                <a:spcPct val="0"/>
              </a:spcAft>
              <a:defRPr/>
            </a:pPr>
            <a:r>
              <a:rPr lang="en-US" sz="1500" dirty="0"/>
              <a:t>The total portions offered and the portion size can be completed ahead of time and ensure that </a:t>
            </a:r>
            <a:r>
              <a:rPr lang="en-US" sz="1500" dirty="0">
                <a:solidFill>
                  <a:srgbClr val="000000"/>
                </a:solidFill>
              </a:rPr>
              <a:t>the portion size meets the required minimum portion size for the age/grade group being served. </a:t>
            </a:r>
          </a:p>
          <a:p>
            <a:pPr defTabSz="962731" eaLnBrk="0" fontAlgn="base" hangingPunct="0">
              <a:spcBef>
                <a:spcPts val="622"/>
              </a:spcBef>
              <a:spcAft>
                <a:spcPct val="0"/>
              </a:spcAft>
              <a:defRPr/>
            </a:pPr>
            <a:endParaRPr lang="en-US" sz="1500" dirty="0"/>
          </a:p>
          <a:p>
            <a:pPr defTabSz="962731" eaLnBrk="0" fontAlgn="base" hangingPunct="0">
              <a:spcBef>
                <a:spcPts val="622"/>
              </a:spcBef>
              <a:spcAft>
                <a:spcPct val="0"/>
              </a:spcAft>
              <a:defRPr/>
            </a:pPr>
            <a:r>
              <a:rPr lang="en-US" sz="1500" dirty="0"/>
              <a:t>After meal service is complete the actual number of reimbursable meals served, the non-reimbursable portions served; including a la carte, second and adult meals, leftovers, time and temperature, and total reimbursable meals served. It is also important to note if any substitutions were made or any comments regarding feedback from the meal service.</a:t>
            </a:r>
          </a:p>
          <a:p>
            <a:pPr defTabSz="962731" eaLnBrk="0" fontAlgn="base" hangingPunct="0">
              <a:spcBef>
                <a:spcPts val="622"/>
              </a:spcBef>
              <a:spcAft>
                <a:spcPct val="0"/>
              </a:spcAft>
              <a:defRPr/>
            </a:pPr>
            <a:endParaRPr lang="en-US" sz="1500" dirty="0"/>
          </a:p>
          <a:p>
            <a:pPr defTabSz="962731" eaLnBrk="0" fontAlgn="base" hangingPunct="0">
              <a:spcBef>
                <a:spcPts val="622"/>
              </a:spcBef>
              <a:spcAft>
                <a:spcPct val="0"/>
              </a:spcAft>
              <a:defRPr/>
            </a:pPr>
            <a:r>
              <a:rPr lang="en-US" sz="1500" dirty="0"/>
              <a:t>Completely information before the meal service will save time during the rush of the day</a:t>
            </a:r>
          </a:p>
          <a:p>
            <a:pPr defTabSz="962731">
              <a:buFont typeface="Arial" pitchFamily="34" charset="0"/>
              <a:buChar char="•"/>
              <a:defRPr/>
            </a:pPr>
            <a:endParaRPr lang="en-US" sz="1100" b="1" u="sng" dirty="0"/>
          </a:p>
        </p:txBody>
      </p:sp>
      <p:sp>
        <p:nvSpPr>
          <p:cNvPr id="5" name="Slide Number Placeholder 3"/>
          <p:cNvSpPr txBox="1">
            <a:spLocks/>
          </p:cNvSpPr>
          <p:nvPr/>
        </p:nvSpPr>
        <p:spPr>
          <a:xfrm>
            <a:off x="6950031" y="9286410"/>
            <a:ext cx="365171" cy="314793"/>
          </a:xfrm>
          <a:prstGeom prst="rect">
            <a:avLst/>
          </a:prstGeom>
        </p:spPr>
        <p:txBody>
          <a:bodyPr lIns="94832" tIns="47415" rIns="94832" bIns="47415"/>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66387" fontAlgn="base">
              <a:spcBef>
                <a:spcPct val="0"/>
              </a:spcBef>
              <a:spcAft>
                <a:spcPct val="0"/>
              </a:spcAft>
              <a:defRPr/>
            </a:pPr>
            <a:fld id="{E13D8F05-8981-4362-984B-B8EA009B4BC1}" type="slidenum">
              <a:rPr lang="en-US" sz="1200">
                <a:solidFill>
                  <a:prstClr val="black"/>
                </a:solidFill>
                <a:latin typeface="Calibri"/>
              </a:rPr>
              <a:pPr defTabSz="966387" fontAlgn="base">
                <a:spcBef>
                  <a:spcPct val="0"/>
                </a:spcBef>
                <a:spcAft>
                  <a:spcPct val="0"/>
                </a:spcAft>
                <a:defRPr/>
              </a:pPr>
              <a:t>54</a:t>
            </a:fld>
            <a:endParaRPr lang="en-US" sz="1200" dirty="0">
              <a:solidFill>
                <a:prstClr val="black"/>
              </a:solidFill>
              <a:latin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All menu items served to students must be included on the production record, even if it is a last minute change. </a:t>
            </a:r>
          </a:p>
          <a:p>
            <a:endParaRPr lang="en-US" sz="1500" dirty="0"/>
          </a:p>
          <a:p>
            <a:r>
              <a:rPr lang="en-US" sz="1500" dirty="0"/>
              <a:t>The menu must offer five different vegetable subgroups of vegetables that count toward the daily and weekly vegetable requirements.  It is important to know which vegetables are in each vegetable subgroup when making substitutions to the menu.  </a:t>
            </a:r>
          </a:p>
          <a:p>
            <a:endParaRPr lang="en-US" sz="1500" dirty="0"/>
          </a:p>
          <a:p>
            <a:r>
              <a:rPr lang="en-US" sz="1500" dirty="0"/>
              <a:t>For example, if a raw Leafy Green romaine  salad is on the menu, but romaine lettuce is not available, the salad should be substituted with another vegetable from the dark green vegetable subgroup, such as broccoli.  Substitutions must also be documented in the notes and comments section of the production record to support the claim for reimbursement.</a:t>
            </a:r>
          </a:p>
          <a:p>
            <a:endParaRPr lang="en-US" sz="1500" dirty="0"/>
          </a:p>
          <a:p>
            <a:r>
              <a:rPr lang="en-US" sz="1500" dirty="0"/>
              <a:t>SFAs should always have a backup vegetable for emergencies.</a:t>
            </a:r>
          </a:p>
          <a:p>
            <a:endParaRPr lang="en-US" sz="1500" dirty="0"/>
          </a:p>
          <a:p>
            <a:r>
              <a:rPr lang="en-US" sz="1500" dirty="0"/>
              <a:t>The vegetable subgroup chart can be found under Nutrition Standards in the National School Lunch and Breakfast programs in the Food Based Menu Planning tab on the Child Nutrition Knowledge Center website.</a:t>
            </a:r>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33" tIns="48317" rIns="96633" bIns="48317"/>
          <a:lstStyle/>
          <a:p>
            <a:pPr defTabSz="966387">
              <a:defRPr/>
            </a:pPr>
            <a:fld id="{B3AB63DB-43C9-4856-A02C-C917342C48B6}" type="slidenum">
              <a:rPr lang="en-US">
                <a:solidFill>
                  <a:prstClr val="black"/>
                </a:solidFill>
                <a:latin typeface="Calibri"/>
              </a:rPr>
              <a:pPr defTabSz="966387">
                <a:defRPr/>
              </a:pPr>
              <a:t>55</a:t>
            </a:fld>
            <a:endParaRPr lang="en-US">
              <a:solidFill>
                <a:prstClr val="black"/>
              </a:solidFill>
              <a:latin typeface="Calibri"/>
            </a:endParaRPr>
          </a:p>
        </p:txBody>
      </p:sp>
    </p:spTree>
    <p:extLst>
      <p:ext uri="{BB962C8B-B14F-4D97-AF65-F5344CB8AC3E}">
        <p14:creationId xmlns:p14="http://schemas.microsoft.com/office/powerpoint/2010/main" val="33923192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list of the common errors founds </a:t>
            </a:r>
            <a:r>
              <a:rPr lang="en-US" dirty="0"/>
              <a:t>during </a:t>
            </a:r>
            <a:r>
              <a:rPr lang="en-US" baseline="0" dirty="0"/>
              <a:t>Administrative Reviews.</a:t>
            </a:r>
            <a:r>
              <a:rPr lang="en-US" dirty="0"/>
              <a:t> </a:t>
            </a:r>
            <a:endParaRPr lang="en-US" baseline="0" dirty="0"/>
          </a:p>
          <a:p>
            <a:endParaRPr lang="en-US" baseline="0" dirty="0"/>
          </a:p>
          <a:p>
            <a:r>
              <a:rPr lang="en-US" b="0" baseline="0" dirty="0"/>
              <a:t>Missing productions records: </a:t>
            </a:r>
            <a:r>
              <a:rPr lang="en-US" baseline="0" dirty="0"/>
              <a:t>SFAs are not filling them out for each meal service. Production records are required for breakfast, lunch, and after school snack.</a:t>
            </a:r>
          </a:p>
          <a:p>
            <a:endParaRPr lang="en-US" baseline="0" dirty="0"/>
          </a:p>
          <a:p>
            <a:r>
              <a:rPr lang="en-US" b="0" baseline="0" dirty="0"/>
              <a:t>Incomplete production records have been found to be </a:t>
            </a:r>
            <a:r>
              <a:rPr lang="en-US" baseline="0" dirty="0"/>
              <a:t>missing food items, not adding condiments and milk variety to the production records, serving size is not listed, not listing daily alternative meals and not completed after the meal service. </a:t>
            </a:r>
          </a:p>
          <a:p>
            <a:endParaRPr lang="en-US" b="1" baseline="0" dirty="0"/>
          </a:p>
          <a:p>
            <a:r>
              <a:rPr lang="en-US" b="0" baseline="0" dirty="0"/>
              <a:t>Age/ grade groups </a:t>
            </a:r>
            <a:r>
              <a:rPr lang="en-US" baseline="0" dirty="0"/>
              <a:t>need to be separated on productions records because</a:t>
            </a:r>
            <a:r>
              <a:rPr lang="en-US" dirty="0"/>
              <a:t> there are specific portion requirements for each group served.  </a:t>
            </a:r>
          </a:p>
          <a:p>
            <a:endParaRPr lang="en-US" dirty="0"/>
          </a:p>
          <a:p>
            <a:r>
              <a:rPr lang="en-US" dirty="0"/>
              <a:t>Portion size is the amount of the item that is available to each student and it must be listed for ALL items. For example, if serving chicken nuggets, write 5 nuggets versus 1 pan. This ensures that the meal pattern is being met for each age/grade groups.  </a:t>
            </a:r>
          </a:p>
          <a:p>
            <a:endParaRPr lang="en-US" dirty="0"/>
          </a:p>
          <a:p>
            <a:r>
              <a:rPr lang="en-US" dirty="0"/>
              <a:t>When a production records just list “vegetable</a:t>
            </a:r>
            <a:r>
              <a:rPr lang="en-US" b="1" dirty="0"/>
              <a:t>” </a:t>
            </a:r>
            <a:r>
              <a:rPr lang="en-US" dirty="0"/>
              <a:t>this does not show what vegetable subgroup is being served during the meal service. </a:t>
            </a:r>
          </a:p>
          <a:p>
            <a:endParaRPr lang="en-US" dirty="0"/>
          </a:p>
          <a:p>
            <a:r>
              <a:rPr lang="en-US" dirty="0"/>
              <a:t>When making a vegetable subgroup substitution, make</a:t>
            </a:r>
            <a:r>
              <a:rPr lang="en-US" baseline="0" dirty="0"/>
              <a:t> sure the vegetable being substituted falls under the same group. For example</a:t>
            </a:r>
            <a:r>
              <a:rPr lang="en-US" dirty="0"/>
              <a:t>,</a:t>
            </a:r>
            <a:r>
              <a:rPr lang="en-US" baseline="0" dirty="0"/>
              <a:t> if carrots </a:t>
            </a:r>
            <a:r>
              <a:rPr lang="en-US" dirty="0"/>
              <a:t>are </a:t>
            </a:r>
            <a:r>
              <a:rPr lang="en-US" baseline="0" dirty="0"/>
              <a:t>listed on the </a:t>
            </a:r>
            <a:r>
              <a:rPr lang="en-US" baseline="0" dirty="0" err="1"/>
              <a:t>menu</a:t>
            </a:r>
            <a:r>
              <a:rPr lang="en-US" dirty="0" err="1"/>
              <a:t>,</a:t>
            </a:r>
            <a:r>
              <a:rPr lang="en-US" baseline="0" dirty="0" err="1"/>
              <a:t>you</a:t>
            </a:r>
            <a:r>
              <a:rPr lang="en-US" baseline="0" dirty="0"/>
              <a:t> could switch to sweet potatoes.</a:t>
            </a:r>
            <a:r>
              <a:rPr lang="en-US" dirty="0"/>
              <a:t> </a:t>
            </a:r>
            <a:endParaRPr lang="en-US" baseline="0" dirty="0">
              <a:cs typeface="Calibri"/>
            </a:endParaRPr>
          </a:p>
          <a:p>
            <a:endParaRPr lang="en-US" baseline="0" dirty="0"/>
          </a:p>
          <a:p>
            <a:r>
              <a:rPr lang="en-US" baseline="0" dirty="0"/>
              <a:t>When completing production records</a:t>
            </a:r>
            <a:r>
              <a:rPr lang="en-US" dirty="0"/>
              <a:t>,</a:t>
            </a:r>
            <a:r>
              <a:rPr lang="en-US" baseline="0" dirty="0"/>
              <a:t> weight verses volume will change the number of calories.</a:t>
            </a:r>
            <a:r>
              <a:rPr lang="en-US" dirty="0"/>
              <a:t> </a:t>
            </a:r>
          </a:p>
          <a:p>
            <a:r>
              <a:rPr lang="en-US" dirty="0"/>
              <a:t>Next….let’s try to demystify crediting documents</a:t>
            </a:r>
          </a:p>
          <a:p>
            <a:endParaRPr lang="en-US" baseline="0" dirty="0">
              <a:cs typeface="Calibri"/>
            </a:endParaRPr>
          </a:p>
          <a:p>
            <a:endParaRPr lang="en-US" baseline="0" dirty="0">
              <a:cs typeface="Calibri"/>
            </a:endParaRP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defTabSz="483194">
              <a:defRPr/>
            </a:pPr>
            <a:fld id="{ABA2D973-8DB0-4518-9301-FE0EC8E5386D}" type="slidenum">
              <a:rPr lang="en-US">
                <a:solidFill>
                  <a:prstClr val="black"/>
                </a:solidFill>
                <a:latin typeface="Calibri" panose="020F0502020204030204"/>
              </a:rPr>
              <a:pPr defTabSz="483194">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23432705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will now allow time for you to ask any questions on the information presented in the webinar today. </a:t>
            </a:r>
          </a:p>
          <a:p>
            <a:pPr>
              <a:defRPr/>
            </a:pPr>
            <a:endParaRPr lang="en-US" dirty="0"/>
          </a:p>
          <a:p>
            <a:r>
              <a:rPr lang="en-US" dirty="0">
                <a:solidFill>
                  <a:srgbClr val="FFFFFF"/>
                </a:solidFill>
              </a:rPr>
              <a:t>You may always contact the Training Team with additional questions  at:</a:t>
            </a:r>
            <a:endParaRPr lang="en-US" dirty="0">
              <a:solidFill>
                <a:srgbClr val="FFFFFF"/>
              </a:solidFill>
              <a:cs typeface="Calibri"/>
            </a:endParaRPr>
          </a:p>
          <a:p>
            <a:r>
              <a:rPr lang="en-US" dirty="0">
                <a:solidFill>
                  <a:srgbClr val="FFFFFF"/>
                </a:solidFill>
              </a:rPr>
              <a:t> </a:t>
            </a:r>
            <a:r>
              <a:rPr lang="en-US" i="1" dirty="0">
                <a:solidFill>
                  <a:srgbClr val="FFFFFF"/>
                </a:solidFill>
              </a:rPr>
              <a:t>cntraining@nysed.gov</a:t>
            </a:r>
            <a:endParaRPr lang="en-US" i="1" dirty="0">
              <a:solidFill>
                <a:srgbClr val="FFFFFF"/>
              </a:solidFill>
              <a:cs typeface="Calibri"/>
            </a:endParaRPr>
          </a:p>
          <a:p>
            <a:endParaRPr lang="en-US" dirty="0">
              <a:solidFill>
                <a:srgbClr val="FFFFFF"/>
              </a:solidFill>
              <a:cs typeface="Calibri"/>
            </a:endParaRPr>
          </a:p>
          <a:p>
            <a:r>
              <a:rPr lang="en-US" b="1" dirty="0">
                <a:solidFill>
                  <a:srgbClr val="FFFFFF"/>
                </a:solidFill>
              </a:rPr>
              <a:t>Or </a:t>
            </a:r>
            <a:r>
              <a:rPr lang="en-US" dirty="0">
                <a:solidFill>
                  <a:srgbClr val="FFFFFF"/>
                </a:solidFill>
              </a:rPr>
              <a:t> contact your CN Representative for questions specific to your SFA</a:t>
            </a:r>
            <a:endParaRPr lang="en-US" dirty="0">
              <a:solidFill>
                <a:srgbClr val="FFFFFF"/>
              </a:solidFill>
              <a:cs typeface="Calibri"/>
            </a:endParaRPr>
          </a:p>
          <a:p>
            <a:pPr defTabSz="984604">
              <a:defRP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defTabSz="966387">
              <a:defRPr/>
            </a:pPr>
            <a:fld id="{FD79A7EA-F59D-48DC-8363-BDB0C9786988}" type="slidenum">
              <a:rPr lang="en-US">
                <a:solidFill>
                  <a:prstClr val="black"/>
                </a:solidFill>
                <a:latin typeface="Calibri" panose="020F0502020204030204"/>
              </a:rPr>
              <a:pPr defTabSz="966387">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3571894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These overlaps are determined by the established calorie ranges for each grade group.  </a:t>
            </a:r>
            <a:r>
              <a:rPr lang="en-US" baseline="0" dirty="0"/>
              <a:t>If calorie ranges overlap, the Meal Patterns can be combined.</a:t>
            </a:r>
            <a:endParaRPr lang="en-US" baseline="0" dirty="0">
              <a:cs typeface="Calibri"/>
            </a:endParaRPr>
          </a:p>
          <a:p>
            <a:pPr>
              <a:spcBef>
                <a:spcPct val="0"/>
              </a:spcBef>
            </a:pPr>
            <a:endParaRPr lang="en-US" dirty="0"/>
          </a:p>
          <a:p>
            <a:r>
              <a:rPr lang="en-US" dirty="0"/>
              <a:t>K</a:t>
            </a:r>
            <a:r>
              <a:rPr lang="en-US" baseline="0" dirty="0"/>
              <a:t>eep in mind that when meal patterns are combined to the greatest extent, as demonstrated here, the allowable calorie range is limited significantly to a range of 50 calories.</a:t>
            </a:r>
          </a:p>
          <a:p>
            <a:endParaRPr lang="en-US" baseline="0" dirty="0"/>
          </a:p>
          <a:p>
            <a:r>
              <a:rPr lang="en-US" baseline="0" dirty="0"/>
              <a:t>As we already discussed, At Lunch,  grades 9-12 must be served a separate menu due to their minimum calorie requirement NOT over lapping with grade K-8 or 6-8.</a:t>
            </a:r>
          </a:p>
        </p:txBody>
      </p:sp>
    </p:spTree>
    <p:extLst>
      <p:ext uri="{BB962C8B-B14F-4D97-AF65-F5344CB8AC3E}">
        <p14:creationId xmlns:p14="http://schemas.microsoft.com/office/powerpoint/2010/main" val="1589217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The 5 food components are: fruits, vegetables, grains, meat/meat alternates, and milk. </a:t>
            </a:r>
          </a:p>
          <a:p>
            <a:pPr defTabSz="966387">
              <a:defRPr/>
            </a:pPr>
            <a:endParaRPr lang="en-US" dirty="0"/>
          </a:p>
          <a:p>
            <a:pPr defTabSz="966387">
              <a:defRPr/>
            </a:pPr>
            <a:r>
              <a:rPr lang="en-US" dirty="0"/>
              <a:t>All five food components must be offered in minimum required portion sizes for lunch. For breakfast, 3 food components must be offered. We will discuss the specific requirements for breakfast and lunch in more detail</a:t>
            </a:r>
          </a:p>
          <a:p>
            <a:pPr defTabSz="966387">
              <a:defRPr/>
            </a:pPr>
            <a:endParaRPr lang="en-US" dirty="0"/>
          </a:p>
        </p:txBody>
      </p:sp>
      <p:sp>
        <p:nvSpPr>
          <p:cNvPr id="4" name="Slide Number Placeholder 3"/>
          <p:cNvSpPr>
            <a:spLocks noGrp="1"/>
          </p:cNvSpPr>
          <p:nvPr>
            <p:ph type="sldNum" sz="quarter" idx="5"/>
          </p:nvPr>
        </p:nvSpPr>
        <p:spPr/>
        <p:txBody>
          <a:bodyPr/>
          <a:lstStyle/>
          <a:p>
            <a:pPr defTabSz="966387">
              <a:defRPr/>
            </a:pPr>
            <a:fld id="{B9381544-1536-4D59-997A-0CDB3DA4797D}" type="slidenum">
              <a:rPr lang="en-US">
                <a:solidFill>
                  <a:prstClr val="black"/>
                </a:solidFill>
                <a:latin typeface="Calibri" panose="020F0502020204030204"/>
              </a:rPr>
              <a:pPr defTabSz="966387">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71413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80975"/>
            <a:ext cx="5756275" cy="3238500"/>
          </a:xfrm>
        </p:spPr>
      </p:sp>
      <p:sp>
        <p:nvSpPr>
          <p:cNvPr id="3" name="Notes Placeholder 2"/>
          <p:cNvSpPr>
            <a:spLocks noGrp="1"/>
          </p:cNvSpPr>
          <p:nvPr>
            <p:ph type="body" idx="1"/>
          </p:nvPr>
        </p:nvSpPr>
        <p:spPr>
          <a:xfrm>
            <a:off x="731520" y="3600450"/>
            <a:ext cx="5852160" cy="4800600"/>
          </a:xfrm>
        </p:spPr>
        <p:txBody>
          <a:bodyPr/>
          <a:lstStyle/>
          <a:p>
            <a:pPr>
              <a:spcBef>
                <a:spcPct val="0"/>
              </a:spcBef>
              <a:defRPr/>
            </a:pPr>
            <a:r>
              <a:rPr lang="en-US" dirty="0"/>
              <a:t>At breakfast, the three food components that must be offered are: Fruit, Grains, and Fluid Milk. </a:t>
            </a:r>
          </a:p>
          <a:p>
            <a:pPr>
              <a:spcBef>
                <a:spcPct val="0"/>
              </a:spcBef>
              <a:defRPr/>
            </a:pPr>
            <a:endParaRPr lang="en-US" dirty="0"/>
          </a:p>
          <a:p>
            <a:pPr>
              <a:spcBef>
                <a:spcPct val="0"/>
              </a:spcBef>
              <a:defRPr/>
            </a:pPr>
            <a:r>
              <a:rPr lang="en-US" i="1" dirty="0"/>
              <a:t>For breakfast only, menu planners may choose to offer vegetables to meet the fruit component requirement.  </a:t>
            </a:r>
          </a:p>
          <a:p>
            <a:pPr>
              <a:spcBef>
                <a:spcPct val="0"/>
              </a:spcBef>
              <a:defRPr/>
            </a:pPr>
            <a:endParaRPr lang="en-US" dirty="0"/>
          </a:p>
          <a:p>
            <a:pPr>
              <a:spcBef>
                <a:spcPct val="0"/>
              </a:spcBef>
              <a:defRPr/>
            </a:pPr>
            <a:r>
              <a:rPr lang="en-US" dirty="0"/>
              <a:t>These 3 food components must be offered in at least the minimum required quantities for each age/grade group each day and there are also weekly minimum requirements that must be met. These portion size requirements can be found on the meal pattern chart we displayed previously.</a:t>
            </a:r>
          </a:p>
          <a:p>
            <a:pPr>
              <a:spcBef>
                <a:spcPct val="0"/>
              </a:spcBef>
              <a:defRPr/>
            </a:pPr>
            <a:endParaRPr lang="en-US" dirty="0"/>
          </a:p>
          <a:p>
            <a:pPr>
              <a:spcBef>
                <a:spcPct val="0"/>
              </a:spcBef>
              <a:defRPr/>
            </a:pPr>
            <a:r>
              <a:rPr lang="en-US" dirty="0"/>
              <a:t> </a:t>
            </a:r>
          </a:p>
        </p:txBody>
      </p:sp>
      <p:sp>
        <p:nvSpPr>
          <p:cNvPr id="4" name="Slide Number Placeholder 3"/>
          <p:cNvSpPr>
            <a:spLocks noGrp="1"/>
          </p:cNvSpPr>
          <p:nvPr>
            <p:ph type="sldNum" sz="quarter" idx="10"/>
          </p:nvPr>
        </p:nvSpPr>
        <p:spPr/>
        <p:txBody>
          <a:bodyPr/>
          <a:lstStyle/>
          <a:p>
            <a:fld id="{9279406A-8A39-4953-845B-51105095CFE5}" type="slidenum">
              <a:rPr lang="en-US" smtClean="0"/>
              <a:t>8</a:t>
            </a:fld>
            <a:endParaRPr lang="en-US"/>
          </a:p>
        </p:txBody>
      </p:sp>
    </p:spTree>
    <p:extLst>
      <p:ext uri="{BB962C8B-B14F-4D97-AF65-F5344CB8AC3E}">
        <p14:creationId xmlns:p14="http://schemas.microsoft.com/office/powerpoint/2010/main" val="168226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ct val="0"/>
              </a:spcBef>
              <a:spcAft>
                <a:spcPct val="0"/>
              </a:spcAft>
              <a:defRPr/>
            </a:pPr>
            <a:r>
              <a:rPr lang="en-US" sz="1000" dirty="0"/>
              <a:t>At least 1 cup of fluid milk must be offered to all students daily, and 5 cups of milk over the course of the week for all age/grade groups. </a:t>
            </a:r>
          </a:p>
          <a:p>
            <a:pPr fontAlgn="base">
              <a:spcBef>
                <a:spcPct val="0"/>
              </a:spcBef>
              <a:spcAft>
                <a:spcPct val="0"/>
              </a:spcAft>
              <a:defRPr/>
            </a:pPr>
            <a:endParaRPr lang="en-US" sz="1000" dirty="0"/>
          </a:p>
          <a:p>
            <a:pPr fontAlgn="base">
              <a:spcBef>
                <a:spcPct val="0"/>
              </a:spcBef>
              <a:spcAft>
                <a:spcPct val="0"/>
              </a:spcAft>
              <a:defRPr/>
            </a:pPr>
            <a:r>
              <a:rPr lang="en-US" sz="1000" dirty="0"/>
              <a:t>Additionally at least two different variety's of fluid milk must be offered each day. Menu planners are required to offer Unflavored milk, either fat-free or 1%, at breakfast and lunch and may also choose to offer flavored milk, either 1% or fat free. </a:t>
            </a:r>
          </a:p>
          <a:p>
            <a:pPr fontAlgn="base">
              <a:spcBef>
                <a:spcPct val="0"/>
              </a:spcBef>
              <a:spcAft>
                <a:spcPct val="0"/>
              </a:spcAft>
              <a:defRPr/>
            </a:pPr>
            <a:endParaRPr lang="en-US" sz="1000" dirty="0">
              <a:cs typeface="Calibri"/>
            </a:endParaRPr>
          </a:p>
          <a:p>
            <a:pPr fontAlgn="base">
              <a:spcBef>
                <a:spcPct val="0"/>
              </a:spcBef>
              <a:spcAft>
                <a:spcPct val="0"/>
              </a:spcAft>
              <a:defRPr/>
            </a:pPr>
            <a:r>
              <a:rPr lang="en-US" sz="1000" dirty="0"/>
              <a:t>Even if a smoothie is offered and milk is included in the smoothie, two fluid milk choices must be available to all students.</a:t>
            </a:r>
          </a:p>
          <a:p>
            <a:pPr fontAlgn="base">
              <a:spcBef>
                <a:spcPct val="0"/>
              </a:spcBef>
              <a:spcAft>
                <a:spcPct val="0"/>
              </a:spcAft>
              <a:defRPr/>
            </a:pPr>
            <a:endParaRPr lang="en-US" sz="1000" dirty="0">
              <a:cs typeface="Calibri"/>
            </a:endParaRPr>
          </a:p>
          <a:p>
            <a:pPr fontAlgn="base">
              <a:spcBef>
                <a:spcPct val="0"/>
              </a:spcBef>
              <a:spcAft>
                <a:spcPct val="0"/>
              </a:spcAft>
              <a:defRPr/>
            </a:pPr>
            <a:r>
              <a:rPr lang="en-US" sz="1000" dirty="0">
                <a:cs typeface="Calibri"/>
              </a:rPr>
              <a:t>Lactose free or reduced lactose milk may be substituted for students with lactose allergies/intolerance (fat free or low fat 1%) </a:t>
            </a:r>
          </a:p>
          <a:p>
            <a:pPr fontAlgn="base">
              <a:spcBef>
                <a:spcPct val="0"/>
              </a:spcBef>
              <a:spcAft>
                <a:spcPct val="0"/>
              </a:spcAft>
              <a:defRPr/>
            </a:pPr>
            <a:endParaRPr lang="en-US" sz="1000" dirty="0">
              <a:cs typeface="Calibri"/>
            </a:endParaRPr>
          </a:p>
          <a:p>
            <a:pPr fontAlgn="base">
              <a:spcBef>
                <a:spcPct val="0"/>
              </a:spcBef>
              <a:spcAft>
                <a:spcPct val="0"/>
              </a:spcAft>
              <a:defRPr/>
            </a:pPr>
            <a:endParaRPr lang="en-US" sz="1000" dirty="0">
              <a:cs typeface="Calibri"/>
            </a:endParaRPr>
          </a:p>
          <a:p>
            <a:pPr>
              <a:spcBef>
                <a:spcPct val="0"/>
              </a:spcBef>
            </a:pPr>
            <a:endParaRPr lang="en-US" sz="1000" dirty="0"/>
          </a:p>
          <a:p>
            <a:pPr>
              <a:spcBef>
                <a:spcPct val="0"/>
              </a:spcBef>
            </a:pPr>
            <a:endParaRPr lang="en-US" sz="1000" dirty="0"/>
          </a:p>
        </p:txBody>
      </p:sp>
      <p:sp>
        <p:nvSpPr>
          <p:cNvPr id="4" name="Slide Number Placeholder 3"/>
          <p:cNvSpPr>
            <a:spLocks noGrp="1"/>
          </p:cNvSpPr>
          <p:nvPr>
            <p:ph type="sldNum" sz="quarter" idx="5"/>
          </p:nvPr>
        </p:nvSpPr>
        <p:spPr/>
        <p:txBody>
          <a:bodyPr/>
          <a:lstStyle/>
          <a:p>
            <a:pPr defTabSz="966387">
              <a:defRPr/>
            </a:pPr>
            <a:fld id="{DDAC6CC0-914F-4A6F-B8FE-1137B7ABBBE0}" type="slidenum">
              <a:rPr lang="ru-RU">
                <a:solidFill>
                  <a:prstClr val="black"/>
                </a:solidFill>
                <a:latin typeface="Calibri" panose="020F0502020204030204"/>
              </a:rPr>
              <a:pPr defTabSz="966387">
                <a:defRPr/>
              </a:pPr>
              <a:t>9</a:t>
            </a:fld>
            <a:endParaRPr lang="ru-RU">
              <a:solidFill>
                <a:prstClr val="black"/>
              </a:solidFill>
              <a:latin typeface="Calibri" panose="020F0502020204030204"/>
            </a:endParaRPr>
          </a:p>
        </p:txBody>
      </p:sp>
    </p:spTree>
    <p:extLst>
      <p:ext uri="{BB962C8B-B14F-4D97-AF65-F5344CB8AC3E}">
        <p14:creationId xmlns:p14="http://schemas.microsoft.com/office/powerpoint/2010/main" val="2229846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9FE05-851E-4DB4-8E49-5D7698C68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D0C1D4-9CBA-4690-A03D-BFB9DF855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46CCF6-01AC-49A8-ABAC-F4C1FC3145E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4D3E5FF-E1F8-4687-845E-569762120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101AF-C51E-4E08-9FEB-CE8E08806B5E}"/>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904396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BB41-45C4-45C8-A3E0-2132862E32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B04546-51D4-4075-8721-2C2EAE30FE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9E9D8-1E9C-4D7F-BCF0-62B8335F070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0554144-F073-46AC-98E1-9907B355D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6E6ED5-6950-4643-9FCB-343E81948AD1}"/>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21262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1BA811-4A61-4E59-8921-CA173A5066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D29F95-7137-4458-96F3-835747DD49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AD672-3F3A-428D-9B6F-B03B1DABCF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38662D9-C747-4610-9779-00864BC5D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D8335-9FC9-4405-A8C7-5F4A9D48C78E}"/>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758412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4254895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395381362"/>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a:t>Click to edit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37262252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0BF63EB0-DB11-4520-99F3-9301C53C2C90}" type="datetimeFigureOut">
              <a:rPr lang="en-US" smtClean="0"/>
              <a:t>9/29/2023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6E22F144-D458-4763-98DA-FA7148B4E980}" type="slidenum">
              <a:rPr lang="en-US" smtClean="0"/>
              <a:t>‹#›</a:t>
            </a:fld>
            <a:endParaRPr lang="en-US"/>
          </a:p>
        </p:txBody>
      </p:sp>
    </p:spTree>
    <p:extLst>
      <p:ext uri="{BB962C8B-B14F-4D97-AF65-F5344CB8AC3E}">
        <p14:creationId xmlns:p14="http://schemas.microsoft.com/office/powerpoint/2010/main" val="1170027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F63EB0-DB11-4520-99F3-9301C53C2C9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2F144-D458-4763-98DA-FA7148B4E980}" type="slidenum">
              <a:rPr lang="en-US" smtClean="0"/>
              <a:t>‹#›</a:t>
            </a:fld>
            <a:endParaRPr lang="en-US"/>
          </a:p>
        </p:txBody>
      </p:sp>
    </p:spTree>
    <p:extLst>
      <p:ext uri="{BB962C8B-B14F-4D97-AF65-F5344CB8AC3E}">
        <p14:creationId xmlns:p14="http://schemas.microsoft.com/office/powerpoint/2010/main" val="191028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F63EB0-DB11-4520-99F3-9301C53C2C9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2F144-D458-4763-98DA-FA7148B4E980}" type="slidenum">
              <a:rPr lang="en-US" smtClean="0"/>
              <a:t>‹#›</a:t>
            </a:fld>
            <a:endParaRPr lang="en-US"/>
          </a:p>
        </p:txBody>
      </p:sp>
    </p:spTree>
    <p:extLst>
      <p:ext uri="{BB962C8B-B14F-4D97-AF65-F5344CB8AC3E}">
        <p14:creationId xmlns:p14="http://schemas.microsoft.com/office/powerpoint/2010/main" val="323515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F63EB0-DB11-4520-99F3-9301C53C2C90}"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2F144-D458-4763-98DA-FA7148B4E980}" type="slidenum">
              <a:rPr lang="en-US" smtClean="0"/>
              <a:t>‹#›</a:t>
            </a:fld>
            <a:endParaRPr lang="en-US"/>
          </a:p>
        </p:txBody>
      </p:sp>
    </p:spTree>
    <p:extLst>
      <p:ext uri="{BB962C8B-B14F-4D97-AF65-F5344CB8AC3E}">
        <p14:creationId xmlns:p14="http://schemas.microsoft.com/office/powerpoint/2010/main" val="3601664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F63EB0-DB11-4520-99F3-9301C53C2C90}" type="datetimeFigureOut">
              <a:rPr lang="en-US" smtClean="0"/>
              <a:t>9/29/2023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2F144-D458-4763-98DA-FA7148B4E980}" type="slidenum">
              <a:rPr lang="en-US" smtClean="0"/>
              <a:t>‹#›</a:t>
            </a:fld>
            <a:endParaRPr lang="en-US"/>
          </a:p>
        </p:txBody>
      </p:sp>
    </p:spTree>
    <p:extLst>
      <p:ext uri="{BB962C8B-B14F-4D97-AF65-F5344CB8AC3E}">
        <p14:creationId xmlns:p14="http://schemas.microsoft.com/office/powerpoint/2010/main" val="225925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9CB4D-D0BB-4B0F-9EE9-9D62A3AF4D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15618-7751-4330-BDB4-2E73D9EC9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CE2C8-B50A-42C7-B14C-55CACF38FE8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AF467E-8883-460A-A58C-073ED9973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F5B82-2A4A-434F-B310-8BEF5E635C5D}"/>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691481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F63EB0-DB11-4520-99F3-9301C53C2C90}" type="datetimeFigureOut">
              <a:rPr lang="en-US" smtClean="0"/>
              <a:t>9/29/2023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2F144-D458-4763-98DA-FA7148B4E980}" type="slidenum">
              <a:rPr lang="en-US" smtClean="0"/>
              <a:t>‹#›</a:t>
            </a:fld>
            <a:endParaRPr lang="en-US"/>
          </a:p>
        </p:txBody>
      </p:sp>
    </p:spTree>
    <p:extLst>
      <p:ext uri="{BB962C8B-B14F-4D97-AF65-F5344CB8AC3E}">
        <p14:creationId xmlns:p14="http://schemas.microsoft.com/office/powerpoint/2010/main" val="2557090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F63EB0-DB11-4520-99F3-9301C53C2C90}" type="datetimeFigureOut">
              <a:rPr lang="en-US" smtClean="0"/>
              <a:t>9/29/2023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2F144-D458-4763-98DA-FA7148B4E980}" type="slidenum">
              <a:rPr lang="en-US" smtClean="0"/>
              <a:t>‹#›</a:t>
            </a:fld>
            <a:endParaRPr lang="en-US"/>
          </a:p>
        </p:txBody>
      </p:sp>
    </p:spTree>
    <p:extLst>
      <p:ext uri="{BB962C8B-B14F-4D97-AF65-F5344CB8AC3E}">
        <p14:creationId xmlns:p14="http://schemas.microsoft.com/office/powerpoint/2010/main" val="2611486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0BF63EB0-DB11-4520-99F3-9301C53C2C90}"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E22F144-D458-4763-98DA-FA7148B4E980}" type="slidenum">
              <a:rPr lang="en-US" smtClean="0"/>
              <a:t>‹#›</a:t>
            </a:fld>
            <a:endParaRPr lang="en-US"/>
          </a:p>
        </p:txBody>
      </p:sp>
    </p:spTree>
    <p:extLst>
      <p:ext uri="{BB962C8B-B14F-4D97-AF65-F5344CB8AC3E}">
        <p14:creationId xmlns:p14="http://schemas.microsoft.com/office/powerpoint/2010/main" val="1406155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0BF63EB0-DB11-4520-99F3-9301C53C2C90}" type="datetimeFigureOut">
              <a:rPr lang="en-US" smtClean="0"/>
              <a:t>9/29/2023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6E22F144-D458-4763-98DA-FA7148B4E980}" type="slidenum">
              <a:rPr lang="en-US" smtClean="0"/>
              <a:t>‹#›</a:t>
            </a:fld>
            <a:endParaRPr lang="en-US"/>
          </a:p>
        </p:txBody>
      </p:sp>
    </p:spTree>
    <p:extLst>
      <p:ext uri="{BB962C8B-B14F-4D97-AF65-F5344CB8AC3E}">
        <p14:creationId xmlns:p14="http://schemas.microsoft.com/office/powerpoint/2010/main" val="71644490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F63EB0-DB11-4520-99F3-9301C53C2C9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2F144-D458-4763-98DA-FA7148B4E980}" type="slidenum">
              <a:rPr lang="en-US" smtClean="0"/>
              <a:t>‹#›</a:t>
            </a:fld>
            <a:endParaRPr lang="en-US"/>
          </a:p>
        </p:txBody>
      </p:sp>
    </p:spTree>
    <p:extLst>
      <p:ext uri="{BB962C8B-B14F-4D97-AF65-F5344CB8AC3E}">
        <p14:creationId xmlns:p14="http://schemas.microsoft.com/office/powerpoint/2010/main" val="2869709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F63EB0-DB11-4520-99F3-9301C53C2C9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2F144-D458-4763-98DA-FA7148B4E980}" type="slidenum">
              <a:rPr lang="en-US" smtClean="0"/>
              <a:t>‹#›</a:t>
            </a:fld>
            <a:endParaRPr lang="en-US"/>
          </a:p>
        </p:txBody>
      </p:sp>
    </p:spTree>
    <p:extLst>
      <p:ext uri="{BB962C8B-B14F-4D97-AF65-F5344CB8AC3E}">
        <p14:creationId xmlns:p14="http://schemas.microsoft.com/office/powerpoint/2010/main" val="3446246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C410D900-CC2C-4B75-9A88-FA88DD31B25E}" type="datetimeFigureOut">
              <a:rPr lang="en-US" smtClean="0"/>
              <a:t>9/29/2023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28ACFA-0678-4F1C-8D48-BD4EA2A2F175}" type="slidenum">
              <a:rPr lang="en-US" smtClean="0"/>
              <a:t>‹#›</a:t>
            </a:fld>
            <a:endParaRPr lang="en-US" dirty="0"/>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841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08974-CB5B-48B0-8027-59E601FB71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D21E6F-BC51-45D2-8763-D2F9DA47C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CC83C-A471-4499-AE6E-2DF8FFADA5CF}"/>
              </a:ext>
            </a:extLst>
          </p:cNvPr>
          <p:cNvSpPr>
            <a:spLocks noGrp="1"/>
          </p:cNvSpPr>
          <p:nvPr>
            <p:ph type="dt" sz="half" idx="10"/>
          </p:nvPr>
        </p:nvSpPr>
        <p:spPr/>
        <p:txBody>
          <a:bodyPr/>
          <a:lstStyle/>
          <a:p>
            <a:fld id="{73BEE0DA-B6F4-4CB8-8157-E919D316B67E}" type="datetimeFigureOut">
              <a:rPr lang="en-US" smtClean="0"/>
              <a:t>9/29/2023</a:t>
            </a:fld>
            <a:endParaRPr lang="en-US"/>
          </a:p>
        </p:txBody>
      </p:sp>
      <p:sp>
        <p:nvSpPr>
          <p:cNvPr id="5" name="Footer Placeholder 4">
            <a:extLst>
              <a:ext uri="{FF2B5EF4-FFF2-40B4-BE49-F238E27FC236}">
                <a16:creationId xmlns:a16="http://schemas.microsoft.com/office/drawing/2014/main" id="{A66F0281-58F3-4DC6-8B5E-F2DA766AE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06983-E291-4846-BB71-3CE8BDAD7241}"/>
              </a:ext>
            </a:extLst>
          </p:cNvPr>
          <p:cNvSpPr>
            <a:spLocks noGrp="1"/>
          </p:cNvSpPr>
          <p:nvPr>
            <p:ph type="sldNum" sz="quarter" idx="12"/>
          </p:nvPr>
        </p:nvSpPr>
        <p:spPr/>
        <p:txBody>
          <a:bodyPr/>
          <a:lstStyle/>
          <a:p>
            <a:fld id="{FD957E6C-19CC-4453-8090-513137CF57E3}" type="slidenum">
              <a:rPr lang="en-US" smtClean="0"/>
              <a:t>‹#›</a:t>
            </a:fld>
            <a:endParaRPr lang="en-US"/>
          </a:p>
        </p:txBody>
      </p:sp>
    </p:spTree>
    <p:extLst>
      <p:ext uri="{BB962C8B-B14F-4D97-AF65-F5344CB8AC3E}">
        <p14:creationId xmlns:p14="http://schemas.microsoft.com/office/powerpoint/2010/main" val="1115316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1D2A-61D9-4AEA-A5D0-4C978D9D5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B9D204-FD46-4A1A-9907-ED9B8E8346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D7218-1EA4-4EF7-A493-369509311E75}"/>
              </a:ext>
            </a:extLst>
          </p:cNvPr>
          <p:cNvSpPr>
            <a:spLocks noGrp="1"/>
          </p:cNvSpPr>
          <p:nvPr>
            <p:ph type="dt" sz="half" idx="10"/>
          </p:nvPr>
        </p:nvSpPr>
        <p:spPr/>
        <p:txBody>
          <a:bodyPr/>
          <a:lstStyle/>
          <a:p>
            <a:fld id="{73BEE0DA-B6F4-4CB8-8157-E919D316B67E}" type="datetimeFigureOut">
              <a:rPr lang="en-US" smtClean="0"/>
              <a:t>9/29/2023</a:t>
            </a:fld>
            <a:endParaRPr lang="en-US"/>
          </a:p>
        </p:txBody>
      </p:sp>
      <p:sp>
        <p:nvSpPr>
          <p:cNvPr id="5" name="Footer Placeholder 4">
            <a:extLst>
              <a:ext uri="{FF2B5EF4-FFF2-40B4-BE49-F238E27FC236}">
                <a16:creationId xmlns:a16="http://schemas.microsoft.com/office/drawing/2014/main" id="{3B42FB4C-7F03-4155-800A-14881FA9C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FB80D-4212-4EEA-92A0-1211B42BB85F}"/>
              </a:ext>
            </a:extLst>
          </p:cNvPr>
          <p:cNvSpPr>
            <a:spLocks noGrp="1"/>
          </p:cNvSpPr>
          <p:nvPr>
            <p:ph type="sldNum" sz="quarter" idx="12"/>
          </p:nvPr>
        </p:nvSpPr>
        <p:spPr/>
        <p:txBody>
          <a:bodyPr/>
          <a:lstStyle/>
          <a:p>
            <a:fld id="{FD957E6C-19CC-4453-8090-513137CF57E3}" type="slidenum">
              <a:rPr lang="en-US" smtClean="0"/>
              <a:t>‹#›</a:t>
            </a:fld>
            <a:endParaRPr lang="en-US"/>
          </a:p>
        </p:txBody>
      </p:sp>
    </p:spTree>
    <p:extLst>
      <p:ext uri="{BB962C8B-B14F-4D97-AF65-F5344CB8AC3E}">
        <p14:creationId xmlns:p14="http://schemas.microsoft.com/office/powerpoint/2010/main" val="2432337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82BE-7324-4D98-A138-9B8B7F8FC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D8252A-E2A9-4D5A-9264-E745DBF6C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CA3D9A-E066-4590-A86F-9DAB4A3DB6C4}"/>
              </a:ext>
            </a:extLst>
          </p:cNvPr>
          <p:cNvSpPr>
            <a:spLocks noGrp="1"/>
          </p:cNvSpPr>
          <p:nvPr>
            <p:ph type="dt" sz="half" idx="10"/>
          </p:nvPr>
        </p:nvSpPr>
        <p:spPr/>
        <p:txBody>
          <a:bodyPr/>
          <a:lstStyle/>
          <a:p>
            <a:fld id="{73BEE0DA-B6F4-4CB8-8157-E919D316B67E}" type="datetimeFigureOut">
              <a:rPr lang="en-US" smtClean="0"/>
              <a:t>9/29/2023</a:t>
            </a:fld>
            <a:endParaRPr lang="en-US"/>
          </a:p>
        </p:txBody>
      </p:sp>
      <p:sp>
        <p:nvSpPr>
          <p:cNvPr id="5" name="Footer Placeholder 4">
            <a:extLst>
              <a:ext uri="{FF2B5EF4-FFF2-40B4-BE49-F238E27FC236}">
                <a16:creationId xmlns:a16="http://schemas.microsoft.com/office/drawing/2014/main" id="{9845A3C7-F53B-4653-A730-F0935F29A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98433-3AA5-4414-9AF6-E7A72DB8CDDA}"/>
              </a:ext>
            </a:extLst>
          </p:cNvPr>
          <p:cNvSpPr>
            <a:spLocks noGrp="1"/>
          </p:cNvSpPr>
          <p:nvPr>
            <p:ph type="sldNum" sz="quarter" idx="12"/>
          </p:nvPr>
        </p:nvSpPr>
        <p:spPr/>
        <p:txBody>
          <a:bodyPr/>
          <a:lstStyle/>
          <a:p>
            <a:fld id="{FD957E6C-19CC-4453-8090-513137CF57E3}" type="slidenum">
              <a:rPr lang="en-US" smtClean="0"/>
              <a:t>‹#›</a:t>
            </a:fld>
            <a:endParaRPr lang="en-US"/>
          </a:p>
        </p:txBody>
      </p:sp>
    </p:spTree>
    <p:extLst>
      <p:ext uri="{BB962C8B-B14F-4D97-AF65-F5344CB8AC3E}">
        <p14:creationId xmlns:p14="http://schemas.microsoft.com/office/powerpoint/2010/main" val="2912427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82CE-BB64-4C81-BA87-56757DE26B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380211-C442-4B91-B62D-B595F2D95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C904E0-78CE-4BFD-844E-A5237E8146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8CAFD04-3260-4508-B4B7-05E26251D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C51157-FBA9-46E3-BDF5-600CBA20A5D4}"/>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3714956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F5BB-D72E-4934-895B-98E6D563A1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DE525F-CD8B-4731-BD46-D1D095D4D2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E29AE-C17C-40B7-9812-32E78FAC3F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5A6B5C-55F5-4C37-A8DC-5822D9A8BC4A}"/>
              </a:ext>
            </a:extLst>
          </p:cNvPr>
          <p:cNvSpPr>
            <a:spLocks noGrp="1"/>
          </p:cNvSpPr>
          <p:nvPr>
            <p:ph type="dt" sz="half" idx="10"/>
          </p:nvPr>
        </p:nvSpPr>
        <p:spPr/>
        <p:txBody>
          <a:bodyPr/>
          <a:lstStyle/>
          <a:p>
            <a:fld id="{73BEE0DA-B6F4-4CB8-8157-E919D316B67E}" type="datetimeFigureOut">
              <a:rPr lang="en-US" smtClean="0"/>
              <a:t>9/29/2023</a:t>
            </a:fld>
            <a:endParaRPr lang="en-US"/>
          </a:p>
        </p:txBody>
      </p:sp>
      <p:sp>
        <p:nvSpPr>
          <p:cNvPr id="6" name="Footer Placeholder 5">
            <a:extLst>
              <a:ext uri="{FF2B5EF4-FFF2-40B4-BE49-F238E27FC236}">
                <a16:creationId xmlns:a16="http://schemas.microsoft.com/office/drawing/2014/main" id="{E625E2C6-BD18-466D-B529-8D000E3978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131F3-D992-4B0C-8F57-7A25F847BF3B}"/>
              </a:ext>
            </a:extLst>
          </p:cNvPr>
          <p:cNvSpPr>
            <a:spLocks noGrp="1"/>
          </p:cNvSpPr>
          <p:nvPr>
            <p:ph type="sldNum" sz="quarter" idx="12"/>
          </p:nvPr>
        </p:nvSpPr>
        <p:spPr/>
        <p:txBody>
          <a:bodyPr/>
          <a:lstStyle/>
          <a:p>
            <a:fld id="{FD957E6C-19CC-4453-8090-513137CF57E3}" type="slidenum">
              <a:rPr lang="en-US" smtClean="0"/>
              <a:t>‹#›</a:t>
            </a:fld>
            <a:endParaRPr lang="en-US"/>
          </a:p>
        </p:txBody>
      </p:sp>
    </p:spTree>
    <p:extLst>
      <p:ext uri="{BB962C8B-B14F-4D97-AF65-F5344CB8AC3E}">
        <p14:creationId xmlns:p14="http://schemas.microsoft.com/office/powerpoint/2010/main" val="3268070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18A22-F4E3-4853-A92A-96CF6896A4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F67B3F-A62E-47E7-84CC-A8EC870774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793FBE-6F82-4B3D-A1F1-16380A2AD4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3A36B3-52FC-4AFB-8C21-922B3A4776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9C931B-926A-465E-AF5C-832D44BD8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D11FE4-0DDA-43D9-9981-E239EA3C98B4}"/>
              </a:ext>
            </a:extLst>
          </p:cNvPr>
          <p:cNvSpPr>
            <a:spLocks noGrp="1"/>
          </p:cNvSpPr>
          <p:nvPr>
            <p:ph type="dt" sz="half" idx="10"/>
          </p:nvPr>
        </p:nvSpPr>
        <p:spPr/>
        <p:txBody>
          <a:bodyPr/>
          <a:lstStyle/>
          <a:p>
            <a:fld id="{73BEE0DA-B6F4-4CB8-8157-E919D316B67E}" type="datetimeFigureOut">
              <a:rPr lang="en-US" smtClean="0"/>
              <a:t>9/29/2023</a:t>
            </a:fld>
            <a:endParaRPr lang="en-US"/>
          </a:p>
        </p:txBody>
      </p:sp>
      <p:sp>
        <p:nvSpPr>
          <p:cNvPr id="8" name="Footer Placeholder 7">
            <a:extLst>
              <a:ext uri="{FF2B5EF4-FFF2-40B4-BE49-F238E27FC236}">
                <a16:creationId xmlns:a16="http://schemas.microsoft.com/office/drawing/2014/main" id="{D7DD477A-50AC-466C-A67E-E5B3142B13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46915C-E3B3-4BF0-8143-F5E4F9CD25D9}"/>
              </a:ext>
            </a:extLst>
          </p:cNvPr>
          <p:cNvSpPr>
            <a:spLocks noGrp="1"/>
          </p:cNvSpPr>
          <p:nvPr>
            <p:ph type="sldNum" sz="quarter" idx="12"/>
          </p:nvPr>
        </p:nvSpPr>
        <p:spPr/>
        <p:txBody>
          <a:bodyPr/>
          <a:lstStyle/>
          <a:p>
            <a:fld id="{FD957E6C-19CC-4453-8090-513137CF57E3}" type="slidenum">
              <a:rPr lang="en-US" smtClean="0"/>
              <a:t>‹#›</a:t>
            </a:fld>
            <a:endParaRPr lang="en-US"/>
          </a:p>
        </p:txBody>
      </p:sp>
    </p:spTree>
    <p:extLst>
      <p:ext uri="{BB962C8B-B14F-4D97-AF65-F5344CB8AC3E}">
        <p14:creationId xmlns:p14="http://schemas.microsoft.com/office/powerpoint/2010/main" val="57119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2ABBE-02CD-4B55-910D-27448FC14F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E56164-9936-4357-9D9B-21E87BDE8D5C}"/>
              </a:ext>
            </a:extLst>
          </p:cNvPr>
          <p:cNvSpPr>
            <a:spLocks noGrp="1"/>
          </p:cNvSpPr>
          <p:nvPr>
            <p:ph type="dt" sz="half" idx="10"/>
          </p:nvPr>
        </p:nvSpPr>
        <p:spPr/>
        <p:txBody>
          <a:bodyPr/>
          <a:lstStyle/>
          <a:p>
            <a:fld id="{73BEE0DA-B6F4-4CB8-8157-E919D316B67E}" type="datetimeFigureOut">
              <a:rPr lang="en-US" smtClean="0"/>
              <a:t>9/29/2023</a:t>
            </a:fld>
            <a:endParaRPr lang="en-US"/>
          </a:p>
        </p:txBody>
      </p:sp>
      <p:sp>
        <p:nvSpPr>
          <p:cNvPr id="4" name="Footer Placeholder 3">
            <a:extLst>
              <a:ext uri="{FF2B5EF4-FFF2-40B4-BE49-F238E27FC236}">
                <a16:creationId xmlns:a16="http://schemas.microsoft.com/office/drawing/2014/main" id="{C32A0BA3-E05E-4C93-ADCE-0BACD8E153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EDC57E-38C7-487E-962B-1E360D18E97E}"/>
              </a:ext>
            </a:extLst>
          </p:cNvPr>
          <p:cNvSpPr>
            <a:spLocks noGrp="1"/>
          </p:cNvSpPr>
          <p:nvPr>
            <p:ph type="sldNum" sz="quarter" idx="12"/>
          </p:nvPr>
        </p:nvSpPr>
        <p:spPr/>
        <p:txBody>
          <a:bodyPr/>
          <a:lstStyle/>
          <a:p>
            <a:fld id="{FD957E6C-19CC-4453-8090-513137CF57E3}" type="slidenum">
              <a:rPr lang="en-US" smtClean="0"/>
              <a:t>‹#›</a:t>
            </a:fld>
            <a:endParaRPr lang="en-US"/>
          </a:p>
        </p:txBody>
      </p:sp>
    </p:spTree>
    <p:extLst>
      <p:ext uri="{BB962C8B-B14F-4D97-AF65-F5344CB8AC3E}">
        <p14:creationId xmlns:p14="http://schemas.microsoft.com/office/powerpoint/2010/main" val="224468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4D7F74-11B2-4AA9-BA65-FAA5B237574F}"/>
              </a:ext>
            </a:extLst>
          </p:cNvPr>
          <p:cNvSpPr>
            <a:spLocks noGrp="1"/>
          </p:cNvSpPr>
          <p:nvPr>
            <p:ph type="dt" sz="half" idx="10"/>
          </p:nvPr>
        </p:nvSpPr>
        <p:spPr/>
        <p:txBody>
          <a:bodyPr/>
          <a:lstStyle/>
          <a:p>
            <a:fld id="{73BEE0DA-B6F4-4CB8-8157-E919D316B67E}" type="datetimeFigureOut">
              <a:rPr lang="en-US" smtClean="0"/>
              <a:t>9/29/2023</a:t>
            </a:fld>
            <a:endParaRPr lang="en-US"/>
          </a:p>
        </p:txBody>
      </p:sp>
      <p:sp>
        <p:nvSpPr>
          <p:cNvPr id="3" name="Footer Placeholder 2">
            <a:extLst>
              <a:ext uri="{FF2B5EF4-FFF2-40B4-BE49-F238E27FC236}">
                <a16:creationId xmlns:a16="http://schemas.microsoft.com/office/drawing/2014/main" id="{C18AA72B-F19A-440C-A941-6A9592D213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FB072B-8D69-4BD8-BA0B-D13345CD0EAE}"/>
              </a:ext>
            </a:extLst>
          </p:cNvPr>
          <p:cNvSpPr>
            <a:spLocks noGrp="1"/>
          </p:cNvSpPr>
          <p:nvPr>
            <p:ph type="sldNum" sz="quarter" idx="12"/>
          </p:nvPr>
        </p:nvSpPr>
        <p:spPr/>
        <p:txBody>
          <a:bodyPr/>
          <a:lstStyle/>
          <a:p>
            <a:fld id="{FD957E6C-19CC-4453-8090-513137CF57E3}" type="slidenum">
              <a:rPr lang="en-US" smtClean="0"/>
              <a:t>‹#›</a:t>
            </a:fld>
            <a:endParaRPr lang="en-US"/>
          </a:p>
        </p:txBody>
      </p:sp>
    </p:spTree>
    <p:extLst>
      <p:ext uri="{BB962C8B-B14F-4D97-AF65-F5344CB8AC3E}">
        <p14:creationId xmlns:p14="http://schemas.microsoft.com/office/powerpoint/2010/main" val="2452202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A2BD-4070-4B4F-B559-93D7C965F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9A525D-E6BD-4101-A0C2-17D8727371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C70FBC-3642-4C77-AE4C-61BFF19CBB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8625EE-3212-43F8-A3AC-AE84B4D0BF16}"/>
              </a:ext>
            </a:extLst>
          </p:cNvPr>
          <p:cNvSpPr>
            <a:spLocks noGrp="1"/>
          </p:cNvSpPr>
          <p:nvPr>
            <p:ph type="dt" sz="half" idx="10"/>
          </p:nvPr>
        </p:nvSpPr>
        <p:spPr/>
        <p:txBody>
          <a:bodyPr/>
          <a:lstStyle/>
          <a:p>
            <a:fld id="{73BEE0DA-B6F4-4CB8-8157-E919D316B67E}" type="datetimeFigureOut">
              <a:rPr lang="en-US" smtClean="0"/>
              <a:t>9/29/2023</a:t>
            </a:fld>
            <a:endParaRPr lang="en-US"/>
          </a:p>
        </p:txBody>
      </p:sp>
      <p:sp>
        <p:nvSpPr>
          <p:cNvPr id="6" name="Footer Placeholder 5">
            <a:extLst>
              <a:ext uri="{FF2B5EF4-FFF2-40B4-BE49-F238E27FC236}">
                <a16:creationId xmlns:a16="http://schemas.microsoft.com/office/drawing/2014/main" id="{2F3251A5-BCE7-4E81-9283-1F72A5BE62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2A0FF-C382-4792-B4B1-4812D579E0FA}"/>
              </a:ext>
            </a:extLst>
          </p:cNvPr>
          <p:cNvSpPr>
            <a:spLocks noGrp="1"/>
          </p:cNvSpPr>
          <p:nvPr>
            <p:ph type="sldNum" sz="quarter" idx="12"/>
          </p:nvPr>
        </p:nvSpPr>
        <p:spPr/>
        <p:txBody>
          <a:bodyPr/>
          <a:lstStyle/>
          <a:p>
            <a:fld id="{FD957E6C-19CC-4453-8090-513137CF57E3}" type="slidenum">
              <a:rPr lang="en-US" smtClean="0"/>
              <a:t>‹#›</a:t>
            </a:fld>
            <a:endParaRPr lang="en-US"/>
          </a:p>
        </p:txBody>
      </p:sp>
    </p:spTree>
    <p:extLst>
      <p:ext uri="{BB962C8B-B14F-4D97-AF65-F5344CB8AC3E}">
        <p14:creationId xmlns:p14="http://schemas.microsoft.com/office/powerpoint/2010/main" val="696736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C42DB-0D49-4F9B-8CD8-42A3D676B7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C921A7-6AF0-44A8-ACCD-1CA123C6BD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4BC8C5-4B90-45BD-8164-324DF7034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E04D5E-5202-44DA-8C8A-3F9C0F532ACD}"/>
              </a:ext>
            </a:extLst>
          </p:cNvPr>
          <p:cNvSpPr>
            <a:spLocks noGrp="1"/>
          </p:cNvSpPr>
          <p:nvPr>
            <p:ph type="dt" sz="half" idx="10"/>
          </p:nvPr>
        </p:nvSpPr>
        <p:spPr/>
        <p:txBody>
          <a:bodyPr/>
          <a:lstStyle/>
          <a:p>
            <a:fld id="{73BEE0DA-B6F4-4CB8-8157-E919D316B67E}" type="datetimeFigureOut">
              <a:rPr lang="en-US" smtClean="0"/>
              <a:t>9/29/2023</a:t>
            </a:fld>
            <a:endParaRPr lang="en-US"/>
          </a:p>
        </p:txBody>
      </p:sp>
      <p:sp>
        <p:nvSpPr>
          <p:cNvPr id="6" name="Footer Placeholder 5">
            <a:extLst>
              <a:ext uri="{FF2B5EF4-FFF2-40B4-BE49-F238E27FC236}">
                <a16:creationId xmlns:a16="http://schemas.microsoft.com/office/drawing/2014/main" id="{3C24DBFA-C783-4A91-AA7F-D4D3BA26E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E41B3-8968-4DF2-ADFD-CBCC7596456E}"/>
              </a:ext>
            </a:extLst>
          </p:cNvPr>
          <p:cNvSpPr>
            <a:spLocks noGrp="1"/>
          </p:cNvSpPr>
          <p:nvPr>
            <p:ph type="sldNum" sz="quarter" idx="12"/>
          </p:nvPr>
        </p:nvSpPr>
        <p:spPr/>
        <p:txBody>
          <a:bodyPr/>
          <a:lstStyle/>
          <a:p>
            <a:fld id="{FD957E6C-19CC-4453-8090-513137CF57E3}" type="slidenum">
              <a:rPr lang="en-US" smtClean="0"/>
              <a:t>‹#›</a:t>
            </a:fld>
            <a:endParaRPr lang="en-US"/>
          </a:p>
        </p:txBody>
      </p:sp>
    </p:spTree>
    <p:extLst>
      <p:ext uri="{BB962C8B-B14F-4D97-AF65-F5344CB8AC3E}">
        <p14:creationId xmlns:p14="http://schemas.microsoft.com/office/powerpoint/2010/main" val="851391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7FBBF-B82F-4211-B13E-E663CBA1A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D04C4B-BA19-41E6-9EF4-0E47BEA001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B3B00-EDF9-4B52-A70F-5CF5DA86D013}"/>
              </a:ext>
            </a:extLst>
          </p:cNvPr>
          <p:cNvSpPr>
            <a:spLocks noGrp="1"/>
          </p:cNvSpPr>
          <p:nvPr>
            <p:ph type="dt" sz="half" idx="10"/>
          </p:nvPr>
        </p:nvSpPr>
        <p:spPr/>
        <p:txBody>
          <a:bodyPr/>
          <a:lstStyle/>
          <a:p>
            <a:fld id="{73BEE0DA-B6F4-4CB8-8157-E919D316B67E}" type="datetimeFigureOut">
              <a:rPr lang="en-US" smtClean="0"/>
              <a:t>9/29/2023</a:t>
            </a:fld>
            <a:endParaRPr lang="en-US"/>
          </a:p>
        </p:txBody>
      </p:sp>
      <p:sp>
        <p:nvSpPr>
          <p:cNvPr id="5" name="Footer Placeholder 4">
            <a:extLst>
              <a:ext uri="{FF2B5EF4-FFF2-40B4-BE49-F238E27FC236}">
                <a16:creationId xmlns:a16="http://schemas.microsoft.com/office/drawing/2014/main" id="{EC0124E4-F11C-4AD4-9052-E3C10197D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EB778-CFEB-424B-BA64-E1AF60DBA1E4}"/>
              </a:ext>
            </a:extLst>
          </p:cNvPr>
          <p:cNvSpPr>
            <a:spLocks noGrp="1"/>
          </p:cNvSpPr>
          <p:nvPr>
            <p:ph type="sldNum" sz="quarter" idx="12"/>
          </p:nvPr>
        </p:nvSpPr>
        <p:spPr/>
        <p:txBody>
          <a:bodyPr/>
          <a:lstStyle/>
          <a:p>
            <a:fld id="{FD957E6C-19CC-4453-8090-513137CF57E3}" type="slidenum">
              <a:rPr lang="en-US" smtClean="0"/>
              <a:t>‹#›</a:t>
            </a:fld>
            <a:endParaRPr lang="en-US"/>
          </a:p>
        </p:txBody>
      </p:sp>
    </p:spTree>
    <p:extLst>
      <p:ext uri="{BB962C8B-B14F-4D97-AF65-F5344CB8AC3E}">
        <p14:creationId xmlns:p14="http://schemas.microsoft.com/office/powerpoint/2010/main" val="3084297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8C294F-F8A1-4F4C-8CC2-60004679DA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229F27-69E0-4DD4-8BCE-C69C05CBE2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4E18F-53EF-4E2D-8740-4B7228E172D6}"/>
              </a:ext>
            </a:extLst>
          </p:cNvPr>
          <p:cNvSpPr>
            <a:spLocks noGrp="1"/>
          </p:cNvSpPr>
          <p:nvPr>
            <p:ph type="dt" sz="half" idx="10"/>
          </p:nvPr>
        </p:nvSpPr>
        <p:spPr/>
        <p:txBody>
          <a:bodyPr/>
          <a:lstStyle/>
          <a:p>
            <a:fld id="{73BEE0DA-B6F4-4CB8-8157-E919D316B67E}" type="datetimeFigureOut">
              <a:rPr lang="en-US" smtClean="0"/>
              <a:t>9/29/2023</a:t>
            </a:fld>
            <a:endParaRPr lang="en-US"/>
          </a:p>
        </p:txBody>
      </p:sp>
      <p:sp>
        <p:nvSpPr>
          <p:cNvPr id="5" name="Footer Placeholder 4">
            <a:extLst>
              <a:ext uri="{FF2B5EF4-FFF2-40B4-BE49-F238E27FC236}">
                <a16:creationId xmlns:a16="http://schemas.microsoft.com/office/drawing/2014/main" id="{CBE59E43-76C5-421A-BF00-65C992F76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74674-37A4-481D-A379-65C72A975511}"/>
              </a:ext>
            </a:extLst>
          </p:cNvPr>
          <p:cNvSpPr>
            <a:spLocks noGrp="1"/>
          </p:cNvSpPr>
          <p:nvPr>
            <p:ph type="sldNum" sz="quarter" idx="12"/>
          </p:nvPr>
        </p:nvSpPr>
        <p:spPr/>
        <p:txBody>
          <a:bodyPr/>
          <a:lstStyle/>
          <a:p>
            <a:fld id="{FD957E6C-19CC-4453-8090-513137CF57E3}" type="slidenum">
              <a:rPr lang="en-US" smtClean="0"/>
              <a:t>‹#›</a:t>
            </a:fld>
            <a:endParaRPr lang="en-US"/>
          </a:p>
        </p:txBody>
      </p:sp>
    </p:spTree>
    <p:extLst>
      <p:ext uri="{BB962C8B-B14F-4D97-AF65-F5344CB8AC3E}">
        <p14:creationId xmlns:p14="http://schemas.microsoft.com/office/powerpoint/2010/main" val="3761575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6540142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1592446500"/>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EE4F5-BCB5-48C9-8FBD-7E525CC18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3EF62-48C2-4C16-A362-AF27DB3180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497450-E7B5-49A8-B0E5-65377D09F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763177-143B-4881-8514-D4C2C955329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054A64-890D-4D97-9257-9E5F8DBBB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17B15-925A-4587-AAC9-E1C00E3DD2D6}"/>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2873393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a:t>Click to Edit Title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a:t>Click icon to add picture</a:t>
            </a:r>
            <a:endParaRPr lang="ru-RU"/>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76620381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415264979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a:t>Click to edit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58553525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66929884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392722719"/>
      </p:ext>
    </p:extLst>
  </p:cSld>
  <p:clrMapOvr>
    <a:masterClrMapping/>
  </p:clrMapOvr>
  <p:extLst>
    <p:ext uri="{DCECCB84-F9BA-43D5-87BE-67443E8EF086}">
      <p15:sldGuideLst xmlns:p15="http://schemas.microsoft.com/office/powerpoint/2012/main">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4089076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487872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884367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423638521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a:t>Competitor 2</a:t>
            </a:r>
          </a:p>
          <a:p>
            <a:r>
              <a:rPr lang="en-US"/>
              <a:t>Logo</a:t>
            </a:r>
            <a:endParaRPr lang="ru-RU"/>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1</a:t>
            </a:r>
            <a:endParaRPr lang="en-US"/>
          </a:p>
          <a:p>
            <a:r>
              <a:rPr lang="en-US"/>
              <a:t>Logo</a:t>
            </a:r>
            <a:endParaRPr lang="ru-RU"/>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3</a:t>
            </a:r>
            <a:endParaRPr lang="en-US"/>
          </a:p>
          <a:p>
            <a:r>
              <a:rPr lang="en-US"/>
              <a:t>Logo</a:t>
            </a:r>
            <a:endParaRPr lang="ru-RU"/>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4</a:t>
            </a:r>
            <a:endParaRPr lang="en-US"/>
          </a:p>
          <a:p>
            <a:r>
              <a:rPr lang="en-US"/>
              <a:t>Logo</a:t>
            </a:r>
            <a:r>
              <a:rPr lang="ru-RU"/>
              <a:t>я</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5</a:t>
            </a:r>
            <a:endParaRPr lang="en-US"/>
          </a:p>
          <a:p>
            <a:r>
              <a:rPr lang="en-US"/>
              <a:t>Logo</a:t>
            </a:r>
            <a:endParaRPr lang="ru-RU"/>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6</a:t>
            </a:r>
            <a:endParaRPr lang="en-US"/>
          </a:p>
          <a:p>
            <a:r>
              <a:rPr lang="en-US"/>
              <a:t>Logo</a:t>
            </a:r>
            <a:endParaRPr lang="ru-RU"/>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a:t>Click icon to add picture</a:t>
            </a:r>
            <a:endParaRPr lang="ru-RU"/>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Tree>
    <p:extLst>
      <p:ext uri="{BB962C8B-B14F-4D97-AF65-F5344CB8AC3E}">
        <p14:creationId xmlns:p14="http://schemas.microsoft.com/office/powerpoint/2010/main" val="9776729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12D1-3516-4A8F-9676-B16FAD87C6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F66D44-3915-4988-8257-CADA619EA8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BEDFA0-4687-4060-BDE5-0BB5EF5B4E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30146C-027A-4EA4-BE17-37C8488FB0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05B11C-4A82-4175-B3FC-DA86F0580C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45A7D0-D6C9-4E5D-9CEA-D7AC6716D5B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96A9C0A-7955-4A10-9725-0CF84D9400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F83F20-F206-49CF-82EF-905EF7372462}"/>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31601619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a:t>Edit Master text styles</a:t>
            </a:r>
          </a:p>
          <a:p>
            <a:pPr lvl="1"/>
            <a:r>
              <a:rPr lang="en-US"/>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a:t>Edit Master text styles</a:t>
            </a:r>
          </a:p>
          <a:p>
            <a:pPr lvl="1"/>
            <a:r>
              <a:rPr lang="en-US"/>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73468613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14138729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22953804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a:t>Title Here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a:t>Click icon to add table</a:t>
            </a:r>
            <a:endParaRPr lang="ru-RU"/>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67239770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540404396"/>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02259487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a:t>Click icon to add chart</a:t>
            </a:r>
            <a:endParaRPr lang="ru-RU"/>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030739464"/>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654150619"/>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Email:</a:t>
            </a:r>
            <a:endParaRPr lang="ru-RU"/>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err="1"/>
              <a:t>victoria@fabrikam.com</a:t>
            </a:r>
            <a:endParaRPr lang="ru-RU"/>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Phone:</a:t>
            </a:r>
            <a:endParaRPr lang="ru-RU"/>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a:t>404-555-0115</a:t>
            </a:r>
            <a:endParaRPr lang="ru-RU"/>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Website:</a:t>
            </a:r>
            <a:endParaRPr lang="ru-RU"/>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www.fabrikam.com</a:t>
            </a:r>
            <a:endParaRPr lang="ru-RU"/>
          </a:p>
        </p:txBody>
      </p:sp>
    </p:spTree>
    <p:extLst>
      <p:ext uri="{BB962C8B-B14F-4D97-AF65-F5344CB8AC3E}">
        <p14:creationId xmlns:p14="http://schemas.microsoft.com/office/powerpoint/2010/main" val="330794657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689841189"/>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51D1-850E-41F9-B304-00F01D4AED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B586AD-82C7-4E0E-A52A-8DD34D39F98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FB6A255-09F1-455A-BA22-140DC9B16F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927CCA-21C0-49F5-AE15-BE7615A5487E}"/>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41105414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595402430"/>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a:t>Title Here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6869588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183250847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301303011"/>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Tree>
    <p:extLst>
      <p:ext uri="{BB962C8B-B14F-4D97-AF65-F5344CB8AC3E}">
        <p14:creationId xmlns:p14="http://schemas.microsoft.com/office/powerpoint/2010/main" val="137889975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70550361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a:t>Edit Master text styles</a:t>
            </a:r>
          </a:p>
          <a:p>
            <a:pPr lvl="1"/>
            <a:r>
              <a:rPr lang="en-US"/>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575189989"/>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a:t>Click to edit Master title style</a:t>
            </a:r>
            <a:endParaRPr lang="ru-RU"/>
          </a:p>
        </p:txBody>
      </p:sp>
    </p:spTree>
    <p:extLst>
      <p:ext uri="{BB962C8B-B14F-4D97-AF65-F5344CB8AC3E}">
        <p14:creationId xmlns:p14="http://schemas.microsoft.com/office/powerpoint/2010/main" val="751835351"/>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Tree>
    <p:extLst>
      <p:ext uri="{BB962C8B-B14F-4D97-AF65-F5344CB8AC3E}">
        <p14:creationId xmlns:p14="http://schemas.microsoft.com/office/powerpoint/2010/main" val="4186004271"/>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a:t>Edit Master text styles</a:t>
            </a:r>
          </a:p>
        </p:txBody>
      </p:sp>
    </p:spTree>
    <p:extLst>
      <p:ext uri="{BB962C8B-B14F-4D97-AF65-F5344CB8AC3E}">
        <p14:creationId xmlns:p14="http://schemas.microsoft.com/office/powerpoint/2010/main" val="1137713765"/>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F5EC50-40E8-4A52-9351-0A6F57ADE1D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F64390C-E148-4C9F-86DB-5B9F578A63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8CBE14-9279-4A58-B188-7387A646739B}"/>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8877516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ru-RU" smtClean="0"/>
              <a:pPr/>
              <a:t>‹#›</a:t>
            </a:fld>
            <a:endParaRPr lang="ru-RU"/>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a:t>Click to edit Master title style</a:t>
            </a:r>
            <a:endParaRPr lang="ru-RU"/>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a:t>Edit Master text styles</a:t>
            </a:r>
          </a:p>
        </p:txBody>
      </p:sp>
    </p:spTree>
    <p:extLst>
      <p:ext uri="{BB962C8B-B14F-4D97-AF65-F5344CB8AC3E}">
        <p14:creationId xmlns:p14="http://schemas.microsoft.com/office/powerpoint/2010/main" val="1232384352"/>
      </p:ext>
    </p:extLst>
  </p:cSld>
  <p:clrMapOvr>
    <a:masterClrMapping/>
  </p:clrMapOvr>
  <p:extLst>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a:t>Click icon to add picture</a:t>
            </a:r>
            <a:endParaRPr lang="ru-RU"/>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a:t>Click icon to add picture</a:t>
            </a:r>
            <a:endParaRPr lang="ru-RU"/>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Tree>
    <p:extLst>
      <p:ext uri="{BB962C8B-B14F-4D97-AF65-F5344CB8AC3E}">
        <p14:creationId xmlns:p14="http://schemas.microsoft.com/office/powerpoint/2010/main" val="3556874005"/>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endParaRPr lang="en-US" dirty="0">
              <a:solidFill>
                <a:srgbClr val="1F497D"/>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1F497D"/>
              </a:solidFill>
            </a:endParaRPr>
          </a:p>
        </p:txBody>
      </p:sp>
      <p:sp>
        <p:nvSpPr>
          <p:cNvPr id="7" name="Slide Number Placeholder 5"/>
          <p:cNvSpPr>
            <a:spLocks noGrp="1"/>
          </p:cNvSpPr>
          <p:nvPr>
            <p:ph type="sldNum" sz="quarter" idx="12"/>
          </p:nvPr>
        </p:nvSpPr>
        <p:spPr>
          <a:ln/>
        </p:spPr>
        <p:txBody>
          <a:bodyPr/>
          <a:lstStyle>
            <a:lvl1pPr>
              <a:defRPr/>
            </a:lvl1pPr>
          </a:lstStyle>
          <a:p>
            <a:pPr>
              <a:defRPr/>
            </a:pPr>
            <a:endParaRPr lang="en-US" dirty="0">
              <a:solidFill>
                <a:srgbClr val="1F497D"/>
              </a:solidFill>
            </a:endParaRPr>
          </a:p>
        </p:txBody>
      </p:sp>
    </p:spTree>
    <p:extLst>
      <p:ext uri="{BB962C8B-B14F-4D97-AF65-F5344CB8AC3E}">
        <p14:creationId xmlns:p14="http://schemas.microsoft.com/office/powerpoint/2010/main" val="803693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2FB09-0572-47C8-B933-F14E973B5F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6DBFF3-E1BB-4060-B720-6C6D1BF04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49413A-08AA-4071-B2E2-F4CE7771B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74E47-9DE4-41FC-92C2-9F4B8540527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0FDEA66-7618-47B6-85A7-2FFEB50F65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C0F37-A247-4561-8D31-5C7B6CCF6718}"/>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63964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5066E-B2EA-488C-BB75-21996B738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6105F6-C3DE-4537-973C-3702595E27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E90D7E-CF6E-4C83-A132-40693DB23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DBE46A-9ACE-41D4-B05F-E79CA50C8E5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A24A648-0CBD-4CBA-9DF4-10E181FEC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05D3F-392D-4F01-A9A1-5B370C3882C2}"/>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2455407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theme" Target="../theme/theme4.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E0255D-4004-4D97-8A47-048807F38B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5542D0-5993-4ABF-8C45-326C7EEA49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F38C0-03A1-4600-8084-CD0F31E13D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1FB2A8E-A559-4F0E-AB86-D6C6D3CEF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2C1205-E28C-4FD3-AFC0-3F02C88AA1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873C6-5EB5-4BAA-9238-13C3FF242E36}" type="slidenum">
              <a:rPr lang="en-US" smtClean="0"/>
              <a:t>‹#›</a:t>
            </a:fld>
            <a:endParaRPr lang="en-US"/>
          </a:p>
        </p:txBody>
      </p:sp>
    </p:spTree>
    <p:extLst>
      <p:ext uri="{BB962C8B-B14F-4D97-AF65-F5344CB8AC3E}">
        <p14:creationId xmlns:p14="http://schemas.microsoft.com/office/powerpoint/2010/main" val="430348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 id="2147483686" r:id="rId13"/>
    <p:sldLayoutId id="2147483687"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0BF63EB0-DB11-4520-99F3-9301C53C2C90}" type="datetimeFigureOut">
              <a:rPr lang="en-US" smtClean="0"/>
              <a:t>9/29/2023</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6E22F144-D458-4763-98DA-FA7148B4E980}" type="slidenum">
              <a:rPr lang="en-US" smtClean="0"/>
              <a:t>‹#›</a:t>
            </a:fld>
            <a:endParaRPr lang="en-US"/>
          </a:p>
        </p:txBody>
      </p:sp>
    </p:spTree>
    <p:extLst>
      <p:ext uri="{BB962C8B-B14F-4D97-AF65-F5344CB8AC3E}">
        <p14:creationId xmlns:p14="http://schemas.microsoft.com/office/powerpoint/2010/main" val="42037299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AD27EB-16AD-4745-B6FE-94024C409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C62221-850A-4B9B-9570-283EA79035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31FCB-E6FF-4417-9754-C2195A638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EE0DA-B6F4-4CB8-8157-E919D316B67E}" type="datetimeFigureOut">
              <a:rPr lang="en-US" smtClean="0"/>
              <a:t>9/29/2023</a:t>
            </a:fld>
            <a:endParaRPr lang="en-US"/>
          </a:p>
        </p:txBody>
      </p:sp>
      <p:sp>
        <p:nvSpPr>
          <p:cNvPr id="5" name="Footer Placeholder 4">
            <a:extLst>
              <a:ext uri="{FF2B5EF4-FFF2-40B4-BE49-F238E27FC236}">
                <a16:creationId xmlns:a16="http://schemas.microsoft.com/office/drawing/2014/main" id="{472462F7-EFE7-41F1-8A3D-9453C88A07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790B04-F342-468D-8190-9FA59B5799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57E6C-19CC-4453-8090-513137CF57E3}" type="slidenum">
              <a:rPr lang="en-US" smtClean="0"/>
              <a:t>‹#›</a:t>
            </a:fld>
            <a:endParaRPr lang="en-US"/>
          </a:p>
        </p:txBody>
      </p:sp>
    </p:spTree>
    <p:extLst>
      <p:ext uri="{BB962C8B-B14F-4D97-AF65-F5344CB8AC3E}">
        <p14:creationId xmlns:p14="http://schemas.microsoft.com/office/powerpoint/2010/main" val="41868401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endParaRPr lang="ru-RU"/>
          </a:p>
        </p:txBody>
      </p:sp>
      <p:sp>
        <p:nvSpPr>
          <p:cNvPr id="5" name="Footer Placeholder 4">
            <a:extLst>
              <a:ext uri="{FF2B5EF4-FFF2-40B4-BE49-F238E27FC236}">
                <a16:creationId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endParaRPr lang="ru-RU"/>
          </a:p>
        </p:txBody>
      </p:sp>
      <p:sp>
        <p:nvSpPr>
          <p:cNvPr id="6" name="Slide Number Placeholder 5">
            <a:extLst>
              <a:ext uri="{FF2B5EF4-FFF2-40B4-BE49-F238E27FC236}">
                <a16:creationId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ru-RU" smtClean="0"/>
              <a:pPr/>
              <a:t>‹#›</a:t>
            </a:fld>
            <a:endParaRPr lang="ru-RU"/>
          </a:p>
        </p:txBody>
      </p:sp>
    </p:spTree>
    <p:extLst>
      <p:ext uri="{BB962C8B-B14F-4D97-AF65-F5344CB8AC3E}">
        <p14:creationId xmlns:p14="http://schemas.microsoft.com/office/powerpoint/2010/main" val="58425872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pos="7401">
          <p15:clr>
            <a:srgbClr val="F26B43"/>
          </p15:clr>
        </p15:guide>
        <p15:guide id="3" pos="279">
          <p15:clr>
            <a:srgbClr val="F26B43"/>
          </p15:clr>
        </p15:guide>
        <p15:guide id="4" pos="551">
          <p15:clr>
            <a:srgbClr val="F26B43"/>
          </p15:clr>
        </p15:guide>
        <p15:guide id="5" pos="7129">
          <p15:clr>
            <a:srgbClr val="F26B43"/>
          </p15:clr>
        </p15:guide>
        <p15:guide id="6" orient="horz" pos="4042">
          <p15:clr>
            <a:srgbClr val="F26B43"/>
          </p15:clr>
        </p15:guide>
        <p15:guide id="7" orient="horz" pos="37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30.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64.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59.png"/><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hyperlink" Target="https://pixabay.com/vectors/draft-clipboard-sketch-board-brown-150369/" TargetMode="Externa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16.xml"/><Relationship Id="rId5" Type="http://schemas.openxmlformats.org/officeDocument/2006/relationships/hyperlink" Target="http://www.allwhitebackground.com/broccoli.html" TargetMode="External"/><Relationship Id="rId4" Type="http://schemas.openxmlformats.org/officeDocument/2006/relationships/image" Target="../media/image83.jp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8.xml"/><Relationship Id="rId6" Type="http://schemas.openxmlformats.org/officeDocument/2006/relationships/hyperlink" Target="https://satisfyingretirement.blogspot.com/2018/01/what-factor-determines-success-of-your.html" TargetMode="External"/><Relationship Id="rId5" Type="http://schemas.openxmlformats.org/officeDocument/2006/relationships/image" Target="../media/image85.jpg"/><Relationship Id="rId4" Type="http://schemas.openxmlformats.org/officeDocument/2006/relationships/hyperlink" Target="https://www.google.com/url?sa=i&amp;rct=j&amp;q=&amp;esrc=s&amp;source=images&amp;cd=&amp;cad=rja&amp;uact=8&amp;ved=0ahUKEwivtbjz_KjSAhVF4CYKHZ-AA3gQjRwIBw&amp;url=https://clipartfest.com/categories/view/dfbac1066a0f0671d7620979c2449001de26e84b/open-with-caution-clipart.html&amp;bvm=bv.148073327,d.eWE&amp;psig=AFQjCNGjRVgLr3mJZ6soe3PdMVIKLP4IcA&amp;ust=1488034013599373"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hyperlink" Target="mailto:cntraining@nysed.gov" TargetMode="Externa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food on a table&#10;&#10;Description automatically generated">
            <a:extLst>
              <a:ext uri="{FF2B5EF4-FFF2-40B4-BE49-F238E27FC236}">
                <a16:creationId xmlns:a16="http://schemas.microsoft.com/office/drawing/2014/main" id="{7F5649CB-7145-2FB2-F1DE-73CE7B3EB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lowchart: Off-page Connector 11">
            <a:extLst>
              <a:ext uri="{FF2B5EF4-FFF2-40B4-BE49-F238E27FC236}">
                <a16:creationId xmlns:a16="http://schemas.microsoft.com/office/drawing/2014/main" id="{77BFE69B-EE78-08E2-0751-C7B10BD8BC54}"/>
              </a:ext>
            </a:extLst>
          </p:cNvPr>
          <p:cNvSpPr/>
          <p:nvPr/>
        </p:nvSpPr>
        <p:spPr>
          <a:xfrm rot="5400000">
            <a:off x="11176153" y="5965088"/>
            <a:ext cx="258646" cy="1527179"/>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oup of plates of food on a counter">
            <a:extLst>
              <a:ext uri="{FF2B5EF4-FFF2-40B4-BE49-F238E27FC236}">
                <a16:creationId xmlns:a16="http://schemas.microsoft.com/office/drawing/2014/main" id="{285656DA-773B-5855-2ABC-072CEEE1E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610" y="0"/>
            <a:ext cx="5344390" cy="6858000"/>
          </a:xfrm>
          <a:prstGeom prst="rect">
            <a:avLst/>
          </a:prstGeom>
        </p:spPr>
      </p:pic>
      <p:sp>
        <p:nvSpPr>
          <p:cNvPr id="5" name="TextBox 4">
            <a:extLst>
              <a:ext uri="{FF2B5EF4-FFF2-40B4-BE49-F238E27FC236}">
                <a16:creationId xmlns:a16="http://schemas.microsoft.com/office/drawing/2014/main" id="{D1385089-C3F2-F992-C477-8FCDAC21E361}"/>
              </a:ext>
            </a:extLst>
          </p:cNvPr>
          <p:cNvSpPr txBox="1"/>
          <p:nvPr/>
        </p:nvSpPr>
        <p:spPr>
          <a:xfrm>
            <a:off x="10418955" y="6611779"/>
            <a:ext cx="1773044" cy="246221"/>
          </a:xfrm>
          <a:prstGeom prst="rect">
            <a:avLst/>
          </a:prstGeom>
          <a:noFill/>
        </p:spPr>
        <p:txBody>
          <a:bodyPr wrap="square" rtlCol="0">
            <a:spAutoFit/>
          </a:bodyPr>
          <a:lstStyle/>
          <a:p>
            <a:r>
              <a:rPr lang="en-US" sz="1000" dirty="0"/>
              <a:t>Courtesy of Huntington CSD</a:t>
            </a:r>
          </a:p>
        </p:txBody>
      </p:sp>
    </p:spTree>
    <p:extLst>
      <p:ext uri="{BB962C8B-B14F-4D97-AF65-F5344CB8AC3E}">
        <p14:creationId xmlns:p14="http://schemas.microsoft.com/office/powerpoint/2010/main" val="3646681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3">
            <a:extLst>
              <a:ext uri="{FF2B5EF4-FFF2-40B4-BE49-F238E27FC236}">
                <a16:creationId xmlns:a16="http://schemas.microsoft.com/office/drawing/2014/main" id="{97B12760-B4F8-3E4C-88B7-9DD5E7F85764}"/>
              </a:ext>
            </a:extLst>
          </p:cNvPr>
          <p:cNvGraphicFramePr>
            <a:graphicFrameLocks noGrp="1"/>
          </p:cNvGraphicFramePr>
          <p:nvPr>
            <p:ph idx="1"/>
            <p:extLst>
              <p:ext uri="{D42A27DB-BD31-4B8C-83A1-F6EECF244321}">
                <p14:modId xmlns:p14="http://schemas.microsoft.com/office/powerpoint/2010/main" val="2629253680"/>
              </p:ext>
            </p:extLst>
          </p:nvPr>
        </p:nvGraphicFramePr>
        <p:xfrm>
          <a:off x="838200" y="2240870"/>
          <a:ext cx="10515601" cy="3923311"/>
        </p:xfrm>
        <a:graphic>
          <a:graphicData uri="http://schemas.openxmlformats.org/drawingml/2006/table">
            <a:tbl>
              <a:tblPr firstRow="1" bandRow="1">
                <a:tableStyleId>{5C22544A-7EE6-4342-B048-85BDC9FD1C3A}</a:tableStyleId>
              </a:tblPr>
              <a:tblGrid>
                <a:gridCol w="2689501">
                  <a:extLst>
                    <a:ext uri="{9D8B030D-6E8A-4147-A177-3AD203B41FA5}">
                      <a16:colId xmlns:a16="http://schemas.microsoft.com/office/drawing/2014/main" val="372595932"/>
                    </a:ext>
                  </a:extLst>
                </a:gridCol>
                <a:gridCol w="2011770">
                  <a:extLst>
                    <a:ext uri="{9D8B030D-6E8A-4147-A177-3AD203B41FA5}">
                      <a16:colId xmlns:a16="http://schemas.microsoft.com/office/drawing/2014/main" val="1068601044"/>
                    </a:ext>
                  </a:extLst>
                </a:gridCol>
                <a:gridCol w="2011770">
                  <a:extLst>
                    <a:ext uri="{9D8B030D-6E8A-4147-A177-3AD203B41FA5}">
                      <a16:colId xmlns:a16="http://schemas.microsoft.com/office/drawing/2014/main" val="2933548713"/>
                    </a:ext>
                  </a:extLst>
                </a:gridCol>
                <a:gridCol w="2011770">
                  <a:extLst>
                    <a:ext uri="{9D8B030D-6E8A-4147-A177-3AD203B41FA5}">
                      <a16:colId xmlns:a16="http://schemas.microsoft.com/office/drawing/2014/main" val="963779816"/>
                    </a:ext>
                  </a:extLst>
                </a:gridCol>
                <a:gridCol w="1790790">
                  <a:extLst>
                    <a:ext uri="{9D8B030D-6E8A-4147-A177-3AD203B41FA5}">
                      <a16:colId xmlns:a16="http://schemas.microsoft.com/office/drawing/2014/main" val="2087193309"/>
                    </a:ext>
                  </a:extLst>
                </a:gridCol>
              </a:tblGrid>
              <a:tr h="665652">
                <a:tc gridSpan="5">
                  <a:txBody>
                    <a:bodyPr/>
                    <a:lstStyle/>
                    <a:p>
                      <a:pPr algn="ctr"/>
                      <a:r>
                        <a:rPr lang="en-US" sz="3000" dirty="0"/>
                        <a:t>Lunch Meal Pattern</a:t>
                      </a:r>
                    </a:p>
                  </a:txBody>
                  <a:tcPr marL="151284" marR="151284" marT="75642" marB="75642"/>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6727510"/>
                  </a:ext>
                </a:extLst>
              </a:tr>
              <a:tr h="1018649">
                <a:tc>
                  <a:txBody>
                    <a:bodyPr/>
                    <a:lstStyle/>
                    <a:p>
                      <a:pPr algn="ctr"/>
                      <a:r>
                        <a:rPr lang="en-US" sz="2600"/>
                        <a:t>Age/Grade Group</a:t>
                      </a:r>
                    </a:p>
                  </a:txBody>
                  <a:tcPr marL="151284" marR="151284" marT="75642" marB="75642"/>
                </a:tc>
                <a:tc>
                  <a:txBody>
                    <a:bodyPr/>
                    <a:lstStyle/>
                    <a:p>
                      <a:pPr algn="ctr"/>
                      <a:r>
                        <a:rPr lang="en-US" sz="2600"/>
                        <a:t>K-5</a:t>
                      </a:r>
                    </a:p>
                  </a:txBody>
                  <a:tcPr marL="151284" marR="151284" marT="75642" marB="75642"/>
                </a:tc>
                <a:tc>
                  <a:txBody>
                    <a:bodyPr/>
                    <a:lstStyle/>
                    <a:p>
                      <a:pPr algn="ctr"/>
                      <a:r>
                        <a:rPr lang="en-US" sz="2600" dirty="0"/>
                        <a:t>6-8</a:t>
                      </a:r>
                    </a:p>
                  </a:txBody>
                  <a:tcPr marL="151284" marR="151284" marT="75642" marB="75642"/>
                </a:tc>
                <a:tc>
                  <a:txBody>
                    <a:bodyPr/>
                    <a:lstStyle/>
                    <a:p>
                      <a:pPr algn="ctr"/>
                      <a:r>
                        <a:rPr lang="en-US" sz="2600"/>
                        <a:t>K-8</a:t>
                      </a:r>
                    </a:p>
                  </a:txBody>
                  <a:tcPr marL="151284" marR="151284" marT="75642" marB="75642"/>
                </a:tc>
                <a:tc>
                  <a:txBody>
                    <a:bodyPr/>
                    <a:lstStyle/>
                    <a:p>
                      <a:pPr algn="ctr"/>
                      <a:r>
                        <a:rPr lang="en-US" sz="2600"/>
                        <a:t>9-12</a:t>
                      </a:r>
                    </a:p>
                  </a:txBody>
                  <a:tcPr marL="151284" marR="151284" marT="75642" marB="75642"/>
                </a:tc>
                <a:extLst>
                  <a:ext uri="{0D108BD9-81ED-4DB2-BD59-A6C34878D82A}">
                    <a16:rowId xmlns:a16="http://schemas.microsoft.com/office/drawing/2014/main" val="3956918729"/>
                  </a:ext>
                </a:extLst>
              </a:tr>
              <a:tr h="816936">
                <a:tc gridSpan="5">
                  <a:txBody>
                    <a:bodyPr/>
                    <a:lstStyle/>
                    <a:p>
                      <a:pPr algn="ctr"/>
                      <a:r>
                        <a:rPr lang="en-US" sz="2000" dirty="0"/>
                        <a:t>Amount per Week</a:t>
                      </a:r>
                    </a:p>
                    <a:p>
                      <a:pPr algn="ctr"/>
                      <a:r>
                        <a:rPr lang="en-US" sz="2000" dirty="0"/>
                        <a:t>(Minimum per Day)</a:t>
                      </a:r>
                    </a:p>
                  </a:txBody>
                  <a:tcPr marL="151284" marR="151284" marT="75642" marB="75642"/>
                </a:tc>
                <a:tc hMerge="1">
                  <a:txBody>
                    <a:bodyPr/>
                    <a:lstStyle/>
                    <a:p>
                      <a:pPr algn="ctr"/>
                      <a:r>
                        <a:rPr lang="en-US"/>
                        <a:t>Amount per Week</a:t>
                      </a:r>
                    </a:p>
                    <a:p>
                      <a:pPr algn="ctr"/>
                      <a:r>
                        <a:rPr lang="en-US"/>
                        <a:t>(Minimum per Day)</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8021560"/>
                  </a:ext>
                </a:extLst>
              </a:tr>
              <a:tr h="1422074">
                <a:tc>
                  <a:txBody>
                    <a:bodyPr/>
                    <a:lstStyle/>
                    <a:p>
                      <a:pPr algn="ctr"/>
                      <a:r>
                        <a:rPr lang="en-US" sz="2600"/>
                        <a:t>Fruit (cups)</a:t>
                      </a:r>
                    </a:p>
                  </a:txBody>
                  <a:tcPr marL="151284" marR="151284" marT="75642" marB="75642"/>
                </a:tc>
                <a:tc>
                  <a:txBody>
                    <a:bodyPr/>
                    <a:lstStyle/>
                    <a:p>
                      <a:pPr algn="ctr"/>
                      <a:r>
                        <a:rPr lang="en-US" sz="2600" dirty="0"/>
                        <a:t>2 ½</a:t>
                      </a:r>
                    </a:p>
                    <a:p>
                      <a:pPr algn="ctr"/>
                      <a:r>
                        <a:rPr lang="en-US" sz="2600" dirty="0"/>
                        <a:t>(½) </a:t>
                      </a:r>
                    </a:p>
                  </a:txBody>
                  <a:tcPr marL="151284" marR="151284" marT="75642" marB="75642"/>
                </a:tc>
                <a:tc>
                  <a:txBody>
                    <a:bodyPr/>
                    <a:lstStyle/>
                    <a:p>
                      <a:pPr algn="ctr"/>
                      <a:r>
                        <a:rPr lang="en-US" sz="2600" dirty="0"/>
                        <a:t>2 ½</a:t>
                      </a:r>
                    </a:p>
                    <a:p>
                      <a:pPr algn="ctr"/>
                      <a:r>
                        <a:rPr lang="en-US" sz="2600" dirty="0"/>
                        <a:t>(½) </a:t>
                      </a:r>
                    </a:p>
                    <a:p>
                      <a:pPr algn="ctr"/>
                      <a:endParaRPr lang="en-US" sz="2600" dirty="0"/>
                    </a:p>
                  </a:txBody>
                  <a:tcPr marL="151284" marR="151284" marT="75642" marB="75642"/>
                </a:tc>
                <a:tc>
                  <a:txBody>
                    <a:bodyPr/>
                    <a:lstStyle/>
                    <a:p>
                      <a:pPr algn="ctr"/>
                      <a:r>
                        <a:rPr lang="en-US" sz="2600" dirty="0"/>
                        <a:t>2 ½</a:t>
                      </a:r>
                    </a:p>
                    <a:p>
                      <a:pPr algn="ctr"/>
                      <a:r>
                        <a:rPr lang="en-US" sz="2600" dirty="0"/>
                        <a:t>(½) </a:t>
                      </a:r>
                    </a:p>
                  </a:txBody>
                  <a:tcPr marL="151284" marR="151284" marT="75642" marB="75642"/>
                </a:tc>
                <a:tc>
                  <a:txBody>
                    <a:bodyPr/>
                    <a:lstStyle/>
                    <a:p>
                      <a:pPr algn="ctr"/>
                      <a:r>
                        <a:rPr lang="en-US" sz="2600" dirty="0"/>
                        <a:t>5</a:t>
                      </a:r>
                    </a:p>
                    <a:p>
                      <a:pPr algn="ctr"/>
                      <a:r>
                        <a:rPr lang="en-US" sz="2600" dirty="0"/>
                        <a:t>(1)</a:t>
                      </a:r>
                    </a:p>
                  </a:txBody>
                  <a:tcPr marL="151284" marR="151284" marT="75642" marB="75642"/>
                </a:tc>
                <a:extLst>
                  <a:ext uri="{0D108BD9-81ED-4DB2-BD59-A6C34878D82A}">
                    <a16:rowId xmlns:a16="http://schemas.microsoft.com/office/drawing/2014/main" val="3359699826"/>
                  </a:ext>
                </a:extLst>
              </a:tr>
            </a:tbl>
          </a:graphicData>
        </a:graphic>
      </p:graphicFrame>
      <p:sp>
        <p:nvSpPr>
          <p:cNvPr id="8" name="TextBox 7">
            <a:extLst>
              <a:ext uri="{FF2B5EF4-FFF2-40B4-BE49-F238E27FC236}">
                <a16:creationId xmlns:a16="http://schemas.microsoft.com/office/drawing/2014/main" id="{6F3EA697-1E83-8D8D-E39B-A5FF703C2A48}"/>
              </a:ext>
            </a:extLst>
          </p:cNvPr>
          <p:cNvSpPr txBox="1"/>
          <p:nvPr/>
        </p:nvSpPr>
        <p:spPr>
          <a:xfrm>
            <a:off x="838199" y="2240870"/>
            <a:ext cx="10515601" cy="584775"/>
          </a:xfrm>
          <a:prstGeom prst="rect">
            <a:avLst/>
          </a:prstGeom>
          <a:solidFill>
            <a:srgbClr val="4472C4"/>
          </a:solidFill>
        </p:spPr>
        <p:txBody>
          <a:bodyPr wrap="square" rtlCol="0">
            <a:spAutoFit/>
          </a:bodyPr>
          <a:lstStyle/>
          <a:p>
            <a:pPr algn="ctr"/>
            <a:r>
              <a:rPr lang="en-US" sz="3200" dirty="0">
                <a:solidFill>
                  <a:schemeClr val="bg1"/>
                </a:solidFill>
              </a:rPr>
              <a:t>Breakfast Minimum Requirements</a:t>
            </a:r>
          </a:p>
        </p:txBody>
      </p:sp>
      <p:sp>
        <p:nvSpPr>
          <p:cNvPr id="9" name="Title 1">
            <a:extLst>
              <a:ext uri="{FF2B5EF4-FFF2-40B4-BE49-F238E27FC236}">
                <a16:creationId xmlns:a16="http://schemas.microsoft.com/office/drawing/2014/main" id="{C9874BEA-EE9C-CF5E-7D8D-3410E509510D}"/>
              </a:ext>
            </a:extLst>
          </p:cNvPr>
          <p:cNvSpPr>
            <a:spLocks noGrp="1"/>
          </p:cNvSpPr>
          <p:nvPr>
            <p:ph type="title"/>
          </p:nvPr>
        </p:nvSpPr>
        <p:spPr>
          <a:xfrm>
            <a:off x="838200" y="553217"/>
            <a:ext cx="10515600" cy="1325563"/>
          </a:xfrm>
        </p:spPr>
        <p:txBody>
          <a:bodyPr>
            <a:normAutofit fontScale="90000"/>
          </a:bodyPr>
          <a:lstStyle/>
          <a:p>
            <a:r>
              <a:rPr lang="en-US" sz="5400" dirty="0"/>
              <a:t>Fruit &amp; Vegetable Component- Breakfast</a:t>
            </a:r>
          </a:p>
        </p:txBody>
      </p:sp>
      <p:pic>
        <p:nvPicPr>
          <p:cNvPr id="11" name="Picture 10">
            <a:extLst>
              <a:ext uri="{FF2B5EF4-FFF2-40B4-BE49-F238E27FC236}">
                <a16:creationId xmlns:a16="http://schemas.microsoft.com/office/drawing/2014/main" id="{B3412FEE-01E5-86C8-6CD4-EFE9A9971451}"/>
              </a:ext>
            </a:extLst>
          </p:cNvPr>
          <p:cNvPicPr>
            <a:picLocks noChangeAspect="1"/>
          </p:cNvPicPr>
          <p:nvPr/>
        </p:nvPicPr>
        <p:blipFill>
          <a:blip r:embed="rId3"/>
          <a:stretch>
            <a:fillRect/>
          </a:stretch>
        </p:blipFill>
        <p:spPr>
          <a:xfrm>
            <a:off x="838199" y="1575682"/>
            <a:ext cx="8048625" cy="285750"/>
          </a:xfrm>
          <a:prstGeom prst="rect">
            <a:avLst/>
          </a:prstGeom>
        </p:spPr>
      </p:pic>
      <p:pic>
        <p:nvPicPr>
          <p:cNvPr id="15" name="Picture 14">
            <a:extLst>
              <a:ext uri="{FF2B5EF4-FFF2-40B4-BE49-F238E27FC236}">
                <a16:creationId xmlns:a16="http://schemas.microsoft.com/office/drawing/2014/main" id="{637F4B11-4735-67DC-A15F-28CC939A9DB9}"/>
              </a:ext>
            </a:extLst>
          </p:cNvPr>
          <p:cNvPicPr>
            <a:picLocks noChangeAspect="1"/>
          </p:cNvPicPr>
          <p:nvPr/>
        </p:nvPicPr>
        <p:blipFill>
          <a:blip r:embed="rId4"/>
          <a:stretch>
            <a:fillRect/>
          </a:stretch>
        </p:blipFill>
        <p:spPr>
          <a:xfrm>
            <a:off x="3824287" y="4785777"/>
            <a:ext cx="1514475" cy="1190625"/>
          </a:xfrm>
          <a:prstGeom prst="rect">
            <a:avLst/>
          </a:prstGeom>
        </p:spPr>
      </p:pic>
      <p:pic>
        <p:nvPicPr>
          <p:cNvPr id="17" name="Picture 16">
            <a:extLst>
              <a:ext uri="{FF2B5EF4-FFF2-40B4-BE49-F238E27FC236}">
                <a16:creationId xmlns:a16="http://schemas.microsoft.com/office/drawing/2014/main" id="{5F34FBAE-E7CB-DAD6-42CB-22940EF783A5}"/>
              </a:ext>
            </a:extLst>
          </p:cNvPr>
          <p:cNvPicPr>
            <a:picLocks noChangeAspect="1"/>
          </p:cNvPicPr>
          <p:nvPr/>
        </p:nvPicPr>
        <p:blipFill>
          <a:blip r:embed="rId4"/>
          <a:stretch>
            <a:fillRect/>
          </a:stretch>
        </p:blipFill>
        <p:spPr>
          <a:xfrm>
            <a:off x="5646502" y="4785777"/>
            <a:ext cx="1514475" cy="1190625"/>
          </a:xfrm>
          <a:prstGeom prst="rect">
            <a:avLst/>
          </a:prstGeom>
        </p:spPr>
      </p:pic>
      <p:pic>
        <p:nvPicPr>
          <p:cNvPr id="19" name="Picture 18">
            <a:extLst>
              <a:ext uri="{FF2B5EF4-FFF2-40B4-BE49-F238E27FC236}">
                <a16:creationId xmlns:a16="http://schemas.microsoft.com/office/drawing/2014/main" id="{B4C4A6AA-1F89-F90E-4B45-DD7892C57245}"/>
              </a:ext>
            </a:extLst>
          </p:cNvPr>
          <p:cNvPicPr>
            <a:picLocks noChangeAspect="1"/>
          </p:cNvPicPr>
          <p:nvPr/>
        </p:nvPicPr>
        <p:blipFill>
          <a:blip r:embed="rId4"/>
          <a:stretch>
            <a:fillRect/>
          </a:stretch>
        </p:blipFill>
        <p:spPr>
          <a:xfrm>
            <a:off x="7742914" y="4785777"/>
            <a:ext cx="1514475" cy="1190625"/>
          </a:xfrm>
          <a:prstGeom prst="rect">
            <a:avLst/>
          </a:prstGeom>
        </p:spPr>
      </p:pic>
      <p:sp>
        <p:nvSpPr>
          <p:cNvPr id="20" name="TextBox 19">
            <a:extLst>
              <a:ext uri="{FF2B5EF4-FFF2-40B4-BE49-F238E27FC236}">
                <a16:creationId xmlns:a16="http://schemas.microsoft.com/office/drawing/2014/main" id="{65931E3F-6B0B-242C-B99D-28F3B5980862}"/>
              </a:ext>
            </a:extLst>
          </p:cNvPr>
          <p:cNvSpPr txBox="1"/>
          <p:nvPr/>
        </p:nvSpPr>
        <p:spPr>
          <a:xfrm>
            <a:off x="984606" y="6294509"/>
            <a:ext cx="10222786" cy="369332"/>
          </a:xfrm>
          <a:prstGeom prst="rect">
            <a:avLst/>
          </a:prstGeom>
          <a:noFill/>
        </p:spPr>
        <p:txBody>
          <a:bodyPr wrap="square" rtlCol="0">
            <a:spAutoFit/>
          </a:bodyPr>
          <a:lstStyle/>
          <a:p>
            <a:r>
              <a:rPr lang="en-US" i="1" dirty="0"/>
              <a:t>*</a:t>
            </a:r>
            <a:r>
              <a:rPr lang="en-US" i="1" baseline="0" dirty="0"/>
              <a:t>no more than half of the fruit or vegetable offering over the course of a week may be in the form of juice</a:t>
            </a:r>
            <a:endParaRPr lang="en-US" i="1" dirty="0"/>
          </a:p>
        </p:txBody>
      </p:sp>
    </p:spTree>
    <p:extLst>
      <p:ext uri="{BB962C8B-B14F-4D97-AF65-F5344CB8AC3E}">
        <p14:creationId xmlns:p14="http://schemas.microsoft.com/office/powerpoint/2010/main" val="243638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5" name="Rectangle 514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40080" y="325369"/>
            <a:ext cx="4368602" cy="1956841"/>
          </a:xfrm>
        </p:spPr>
        <p:txBody>
          <a:bodyPr vert="horz" lIns="91440" tIns="45720" rIns="91440" bIns="45720" rtlCol="0" anchor="b">
            <a:normAutofit/>
          </a:bodyPr>
          <a:lstStyle/>
          <a:p>
            <a:r>
              <a:rPr lang="en-US" sz="3000" dirty="0">
                <a:latin typeface="Times New Roman" panose="02020603050405020304" pitchFamily="18" charset="0"/>
                <a:cs typeface="Times New Roman" panose="02020603050405020304" pitchFamily="18" charset="0"/>
              </a:rPr>
              <a:t>Grain Component at Breakfast</a:t>
            </a:r>
            <a:br>
              <a:rPr lang="en-US" sz="3000" dirty="0"/>
            </a:br>
            <a:r>
              <a:rPr lang="en-US" sz="3000" b="0" i="1" dirty="0">
                <a:latin typeface="Times New Roman" panose="02020603050405020304" pitchFamily="18" charset="0"/>
                <a:cs typeface="Times New Roman" panose="02020603050405020304" pitchFamily="18" charset="0"/>
              </a:rPr>
              <a:t>and optional Meat/Meat Alternate (M/MA) </a:t>
            </a:r>
          </a:p>
        </p:txBody>
      </p:sp>
      <p:sp>
        <p:nvSpPr>
          <p:cNvPr id="514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11AA291-F064-4A71-81AC-D99C6ADD22D4}"/>
              </a:ext>
            </a:extLst>
          </p:cNvPr>
          <p:cNvSpPr>
            <a:spLocks noGrp="1"/>
          </p:cNvSpPr>
          <p:nvPr>
            <p:ph idx="1"/>
          </p:nvPr>
        </p:nvSpPr>
        <p:spPr>
          <a:xfrm>
            <a:off x="640080" y="2872899"/>
            <a:ext cx="4243589" cy="3320668"/>
          </a:xfrm>
        </p:spPr>
        <p:txBody>
          <a:bodyPr vert="horz" lIns="91440" tIns="45720" rIns="91440" bIns="45720" rtlCol="0">
            <a:normAutofit/>
          </a:bodyPr>
          <a:lstStyle/>
          <a:p>
            <a:pPr marL="285750">
              <a:spcAft>
                <a:spcPts val="600"/>
              </a:spcAft>
              <a:buClr>
                <a:schemeClr val="accent1"/>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minimum of 1 oz. eq. grain must be offered to each age/grade group daily</a:t>
            </a:r>
          </a:p>
          <a:p>
            <a:pPr marL="742950" lvl="1">
              <a:spcAft>
                <a:spcPts val="600"/>
              </a:spcAft>
              <a:buClr>
                <a:schemeClr val="accent1"/>
              </a:buClr>
            </a:pPr>
            <a:r>
              <a:rPr lang="en-US" sz="2000" dirty="0">
                <a:latin typeface="Times New Roman" panose="02020603050405020304" pitchFamily="18" charset="0"/>
                <a:cs typeface="Times New Roman" panose="02020603050405020304" pitchFamily="18" charset="0"/>
              </a:rPr>
              <a:t>Meat/Meat alternate (M/MA) Optional  </a:t>
            </a:r>
          </a:p>
          <a:p>
            <a:pPr marL="233363">
              <a:spcAft>
                <a:spcPts val="600"/>
              </a:spcAft>
              <a:buClr>
                <a:schemeClr val="accent2"/>
              </a:buClr>
              <a:defRPr/>
            </a:pPr>
            <a:r>
              <a:rPr lang="en-US" sz="2000" dirty="0">
                <a:latin typeface="Times New Roman" panose="02020603050405020304" pitchFamily="18" charset="0"/>
                <a:cs typeface="Times New Roman" panose="02020603050405020304" pitchFamily="18" charset="0"/>
              </a:rPr>
              <a:t>80% of grain items offered must be whole grain-rich</a:t>
            </a:r>
            <a:endParaRPr lang="en-US" sz="2000" spc="100" dirty="0">
              <a:latin typeface="Times New Roman" panose="02020603050405020304" pitchFamily="18" charset="0"/>
              <a:cs typeface="Times New Roman" panose="02020603050405020304" pitchFamily="18" charset="0"/>
            </a:endParaRPr>
          </a:p>
          <a:p>
            <a:pPr marL="233363">
              <a:spcAft>
                <a:spcPts val="600"/>
              </a:spcAft>
              <a:buClr>
                <a:schemeClr val="accent2"/>
              </a:buClr>
              <a:buFont typeface="Arial" panose="020B0604020202020204" pitchFamily="34" charset="0"/>
              <a:buChar char="•"/>
              <a:defRPr/>
            </a:pPr>
            <a:r>
              <a:rPr lang="en-US" sz="2000" spc="100" dirty="0">
                <a:latin typeface="Times New Roman" panose="02020603050405020304" pitchFamily="18" charset="0"/>
                <a:cs typeface="Times New Roman" panose="02020603050405020304" pitchFamily="18" charset="0"/>
              </a:rPr>
              <a:t>No grain-based dessert limit for breakfast</a:t>
            </a:r>
          </a:p>
          <a:p>
            <a:pPr marL="0" indent="0">
              <a:buNone/>
            </a:pPr>
            <a:endParaRPr lang="en-US" sz="2000" dirty="0"/>
          </a:p>
        </p:txBody>
      </p:sp>
      <p:pic>
        <p:nvPicPr>
          <p:cNvPr id="6" name="Picture 5" descr="A tray of breakfast sandwiches&#10;&#10;Description automatically generated">
            <a:extLst>
              <a:ext uri="{FF2B5EF4-FFF2-40B4-BE49-F238E27FC236}">
                <a16:creationId xmlns:a16="http://schemas.microsoft.com/office/drawing/2014/main" id="{207A84E0-06A7-EDF4-0684-900C64774191}"/>
              </a:ext>
            </a:extLst>
          </p:cNvPr>
          <p:cNvPicPr>
            <a:picLocks noChangeAspect="1"/>
          </p:cNvPicPr>
          <p:nvPr/>
        </p:nvPicPr>
        <p:blipFill rotWithShape="1">
          <a:blip r:embed="rId3">
            <a:extLst>
              <a:ext uri="{28A0092B-C50C-407E-A947-70E740481C1C}">
                <a14:useLocalDpi xmlns:a14="http://schemas.microsoft.com/office/drawing/2010/main" val="0"/>
              </a:ext>
            </a:extLst>
          </a:blip>
          <a:srcRect l="4821" r="1995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267928E5-6138-B34E-09B7-ED0B2A982DC6}"/>
              </a:ext>
            </a:extLst>
          </p:cNvPr>
          <p:cNvSpPr txBox="1"/>
          <p:nvPr/>
        </p:nvSpPr>
        <p:spPr>
          <a:xfrm>
            <a:off x="10486302" y="3838963"/>
            <a:ext cx="1545996" cy="246221"/>
          </a:xfrm>
          <a:prstGeom prst="rect">
            <a:avLst/>
          </a:prstGeom>
          <a:noFill/>
        </p:spPr>
        <p:txBody>
          <a:bodyPr wrap="square" rtlCol="0">
            <a:spAutoFit/>
          </a:bodyPr>
          <a:lstStyle/>
          <a:p>
            <a:pPr>
              <a:spcAft>
                <a:spcPts val="600"/>
              </a:spcAft>
            </a:pPr>
            <a:r>
              <a:rPr lang="en-US" sz="1000" dirty="0">
                <a:solidFill>
                  <a:schemeClr val="bg1"/>
                </a:solidFill>
              </a:rPr>
              <a:t>Courtesy of Wells CSD</a:t>
            </a:r>
          </a:p>
        </p:txBody>
      </p:sp>
    </p:spTree>
    <p:extLst>
      <p:ext uri="{BB962C8B-B14F-4D97-AF65-F5344CB8AC3E}">
        <p14:creationId xmlns:p14="http://schemas.microsoft.com/office/powerpoint/2010/main" val="1579373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60041" y="2858530"/>
            <a:ext cx="2880828" cy="2980482"/>
          </a:xfrm>
        </p:spPr>
        <p:txBody>
          <a:bodyPr vert="horz" lIns="91440" tIns="45720" rIns="91440" bIns="45720" rtlCol="0" anchor="t">
            <a:normAutofit/>
          </a:bodyPr>
          <a:lstStyle/>
          <a:p>
            <a:r>
              <a:rPr lang="en-US" sz="4000" b="1" kern="1200" dirty="0">
                <a:solidFill>
                  <a:srgbClr val="FFFFFF"/>
                </a:solidFill>
                <a:latin typeface="+mj-lt"/>
                <a:ea typeface="+mj-ea"/>
                <a:cs typeface="+mj-cs"/>
              </a:rPr>
              <a:t>Offer Versus Serve</a:t>
            </a:r>
          </a:p>
        </p:txBody>
      </p:sp>
      <p:pic>
        <p:nvPicPr>
          <p:cNvPr id="8" name="Content Placeholder 7" descr="Allows students to decline some food offerings; differs at breakfast and lunch; goal: to reduce food waste; all meals priced the same, regardless of how many components are selected.">
            <a:extLst>
              <a:ext uri="{FF2B5EF4-FFF2-40B4-BE49-F238E27FC236}">
                <a16:creationId xmlns:a16="http://schemas.microsoft.com/office/drawing/2014/main" id="{81034600-EE60-4454-88B1-42207F665C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02428" y="1116761"/>
            <a:ext cx="7225748" cy="4624477"/>
          </a:xfrm>
          <a:prstGeom prst="rect">
            <a:avLst/>
          </a:prstGeom>
        </p:spPr>
      </p:pic>
    </p:spTree>
    <p:extLst>
      <p:ext uri="{BB962C8B-B14F-4D97-AF65-F5344CB8AC3E}">
        <p14:creationId xmlns:p14="http://schemas.microsoft.com/office/powerpoint/2010/main" val="2862424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54CE2B-DEEA-4598-B027-85CAACCFBEF4}"/>
              </a:ext>
            </a:extLst>
          </p:cNvPr>
          <p:cNvSpPr>
            <a:spLocks noGrp="1"/>
          </p:cNvSpPr>
          <p:nvPr>
            <p:ph type="title"/>
          </p:nvPr>
        </p:nvSpPr>
        <p:spPr>
          <a:xfrm>
            <a:off x="572493" y="238539"/>
            <a:ext cx="11018520" cy="1434415"/>
          </a:xfrm>
        </p:spPr>
        <p:txBody>
          <a:bodyPr anchor="b">
            <a:normAutofit/>
          </a:bodyPr>
          <a:lstStyle/>
          <a:p>
            <a:r>
              <a:rPr lang="en-US" sz="5400" b="1" dirty="0">
                <a:latin typeface="Times New Roman" panose="02020603050405020304" pitchFamily="18" charset="0"/>
                <a:cs typeface="Times New Roman" panose="02020603050405020304" pitchFamily="18" charset="0"/>
              </a:rPr>
              <a:t>Offer vs Serve at Breakfast</a:t>
            </a:r>
          </a:p>
        </p:txBody>
      </p:sp>
      <p:sp>
        <p:nvSpPr>
          <p:cNvPr id="6" name="Content Placeholder 5"/>
          <p:cNvSpPr>
            <a:spLocks noGrp="1"/>
          </p:cNvSpPr>
          <p:nvPr>
            <p:ph idx="1"/>
          </p:nvPr>
        </p:nvSpPr>
        <p:spPr>
          <a:xfrm>
            <a:off x="572493" y="2071316"/>
            <a:ext cx="6713552" cy="4119172"/>
          </a:xfrm>
        </p:spPr>
        <p:txBody>
          <a:bodyPr anchor="t">
            <a:normAutofit/>
          </a:bodyPr>
          <a:lstStyle/>
          <a:p>
            <a:r>
              <a:rPr lang="en-US" sz="2000">
                <a:latin typeface="Times New Roman" panose="02020603050405020304" pitchFamily="18" charset="0"/>
                <a:cs typeface="Times New Roman" panose="02020603050405020304" pitchFamily="18" charset="0"/>
              </a:rPr>
              <a:t>OVS is </a:t>
            </a:r>
            <a:r>
              <a:rPr lang="en-US" sz="2000" b="1" u="sng">
                <a:latin typeface="Times New Roman" panose="02020603050405020304" pitchFamily="18" charset="0"/>
                <a:cs typeface="Times New Roman" panose="02020603050405020304" pitchFamily="18" charset="0"/>
              </a:rPr>
              <a:t>optional</a:t>
            </a:r>
            <a:r>
              <a:rPr lang="en-US" sz="2000">
                <a:latin typeface="Times New Roman" panose="02020603050405020304" pitchFamily="18" charset="0"/>
                <a:cs typeface="Times New Roman" panose="02020603050405020304" pitchFamily="18" charset="0"/>
              </a:rPr>
              <a:t> for all age/grade groups at breakfast</a:t>
            </a:r>
          </a:p>
          <a:p>
            <a:pPr marL="0" indent="0">
              <a:buNone/>
            </a:pPr>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Schools must offer all </a:t>
            </a:r>
            <a:r>
              <a:rPr lang="en-US" sz="2000" b="1" u="sng">
                <a:latin typeface="Times New Roman" panose="02020603050405020304" pitchFamily="18" charset="0"/>
                <a:cs typeface="Times New Roman" panose="02020603050405020304" pitchFamily="18" charset="0"/>
              </a:rPr>
              <a:t>3 components</a:t>
            </a:r>
            <a:r>
              <a:rPr lang="en-US" sz="2000" u="sng">
                <a:latin typeface="Times New Roman" panose="02020603050405020304" pitchFamily="18" charset="0"/>
                <a:cs typeface="Times New Roman" panose="02020603050405020304" pitchFamily="18" charset="0"/>
              </a:rPr>
              <a:t> </a:t>
            </a:r>
            <a:r>
              <a:rPr lang="en-US" sz="2000" i="1" u="sng">
                <a:latin typeface="Times New Roman" panose="02020603050405020304" pitchFamily="18" charset="0"/>
                <a:cs typeface="Times New Roman" panose="02020603050405020304" pitchFamily="18" charset="0"/>
              </a:rPr>
              <a:t>(grain, milk, fruit/vegetable)</a:t>
            </a:r>
            <a:r>
              <a:rPr lang="en-US" sz="2000">
                <a:latin typeface="Times New Roman" panose="02020603050405020304" pitchFamily="18" charset="0"/>
                <a:cs typeface="Times New Roman" panose="02020603050405020304" pitchFamily="18" charset="0"/>
              </a:rPr>
              <a:t>in at least the minimum required amounts</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Schools must offer</a:t>
            </a:r>
            <a:r>
              <a:rPr lang="en-US" sz="2000" b="1">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at</a:t>
            </a:r>
            <a:r>
              <a:rPr lang="en-US" sz="2000" b="1">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least</a:t>
            </a:r>
            <a:r>
              <a:rPr lang="en-US" sz="2000" b="1">
                <a:latin typeface="Times New Roman" panose="02020603050405020304" pitchFamily="18" charset="0"/>
                <a:cs typeface="Times New Roman" panose="02020603050405020304" pitchFamily="18" charset="0"/>
              </a:rPr>
              <a:t> </a:t>
            </a:r>
            <a:r>
              <a:rPr lang="en-US" sz="2000" b="1" u="sng">
                <a:latin typeface="Times New Roman" panose="02020603050405020304" pitchFamily="18" charset="0"/>
                <a:cs typeface="Times New Roman" panose="02020603050405020304" pitchFamily="18" charset="0"/>
              </a:rPr>
              <a:t>4 food items</a:t>
            </a:r>
            <a:r>
              <a:rPr lang="en-US" sz="2000" u="sng">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from the </a:t>
            </a:r>
            <a:r>
              <a:rPr lang="en-US" sz="2000" b="1" u="sng">
                <a:latin typeface="Times New Roman" panose="02020603050405020304" pitchFamily="18" charset="0"/>
                <a:cs typeface="Times New Roman" panose="02020603050405020304" pitchFamily="18" charset="0"/>
              </a:rPr>
              <a:t>3 components</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Students must select at least </a:t>
            </a:r>
            <a:r>
              <a:rPr lang="en-US" sz="2000" b="1" u="sng">
                <a:latin typeface="Times New Roman" panose="02020603050405020304" pitchFamily="18" charset="0"/>
                <a:cs typeface="Times New Roman" panose="02020603050405020304" pitchFamily="18" charset="0"/>
              </a:rPr>
              <a:t>3 food items</a:t>
            </a:r>
            <a:r>
              <a:rPr lang="en-US" sz="2000">
                <a:latin typeface="Times New Roman" panose="02020603050405020304" pitchFamily="18" charset="0"/>
                <a:cs typeface="Times New Roman" panose="02020603050405020304" pitchFamily="18" charset="0"/>
              </a:rPr>
              <a:t>, with one of the food items being at least </a:t>
            </a:r>
            <a:r>
              <a:rPr lang="en-US" sz="2000" b="1" u="sng">
                <a:latin typeface="Times New Roman" panose="02020603050405020304" pitchFamily="18" charset="0"/>
                <a:cs typeface="Times New Roman" panose="02020603050405020304" pitchFamily="18" charset="0"/>
              </a:rPr>
              <a:t>½ cup of fruit or vegetable</a:t>
            </a:r>
          </a:p>
          <a:p>
            <a:pPr marL="0" indent="0">
              <a:buNone/>
            </a:pPr>
            <a:endParaRPr lang="en-US" sz="2000"/>
          </a:p>
          <a:p>
            <a:pPr marL="0" indent="0">
              <a:buNone/>
            </a:pPr>
            <a:endParaRPr lang="en-US" sz="2000"/>
          </a:p>
          <a:p>
            <a:endParaRPr lang="en-US" sz="2000"/>
          </a:p>
        </p:txBody>
      </p:sp>
      <p:pic>
        <p:nvPicPr>
          <p:cNvPr id="2" name="Picture 4" descr=" ">
            <a:extLst>
              <a:ext uri="{FF2B5EF4-FFF2-40B4-BE49-F238E27FC236}">
                <a16:creationId xmlns:a16="http://schemas.microsoft.com/office/drawing/2014/main" id="{2C449E94-D7E5-4BB0-8AE9-14D38B59A6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62" r="13576"/>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208230"/>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6011" name="Rectangle 4260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6013" name="Rectangle 4260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6015" name="Rectangle 4260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6017" name="Rectangle 4260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0" y="245827"/>
            <a:ext cx="8363716" cy="1226843"/>
          </a:xfrm>
        </p:spPr>
        <p:txBody>
          <a:bodyPr anchor="ctr">
            <a:noAutofit/>
          </a:bodyPr>
          <a:lstStyle/>
          <a:p>
            <a:pPr>
              <a:defRPr/>
            </a:pPr>
            <a:r>
              <a:rPr lang="en-US" sz="3200" dirty="0">
                <a:solidFill>
                  <a:srgbClr val="FFFFFF"/>
                </a:solidFill>
                <a:latin typeface="Times New Roman" panose="02020603050405020304" pitchFamily="18" charset="0"/>
                <a:cs typeface="Times New Roman" panose="02020603050405020304" pitchFamily="18" charset="0"/>
              </a:rPr>
              <a:t>Crediting Different Size Grain Items at </a:t>
            </a:r>
            <a:r>
              <a:rPr lang="en-US" sz="3200" b="1" dirty="0">
                <a:solidFill>
                  <a:schemeClr val="accent2"/>
                </a:solidFill>
                <a:latin typeface="Times New Roman" panose="02020603050405020304" pitchFamily="18" charset="0"/>
                <a:cs typeface="Times New Roman" panose="02020603050405020304" pitchFamily="18" charset="0"/>
              </a:rPr>
              <a:t>Breakfast</a:t>
            </a:r>
            <a:br>
              <a:rPr lang="en-US" sz="3200" dirty="0">
                <a:solidFill>
                  <a:srgbClr val="FFFFFF"/>
                </a:solidFill>
              </a:rPr>
            </a:br>
            <a:r>
              <a:rPr lang="en-US" sz="3200" dirty="0">
                <a:solidFill>
                  <a:srgbClr val="FFFFFF"/>
                </a:solidFill>
                <a:latin typeface="Times New Roman" panose="02020603050405020304" pitchFamily="18" charset="0"/>
                <a:cs typeface="Times New Roman" panose="02020603050405020304" pitchFamily="18" charset="0"/>
              </a:rPr>
              <a:t>what is considered 1 item?</a:t>
            </a:r>
          </a:p>
        </p:txBody>
      </p:sp>
      <p:graphicFrame>
        <p:nvGraphicFramePr>
          <p:cNvPr id="4" name="Content Placeholder 3"/>
          <p:cNvGraphicFramePr>
            <a:graphicFrameLocks noGrp="1"/>
          </p:cNvGraphicFramePr>
          <p:nvPr>
            <p:ph idx="1"/>
          </p:nvPr>
        </p:nvGraphicFramePr>
        <p:xfrm>
          <a:off x="1352213" y="1925068"/>
          <a:ext cx="9487573" cy="4073683"/>
        </p:xfrm>
        <a:graphic>
          <a:graphicData uri="http://schemas.openxmlformats.org/drawingml/2006/table">
            <a:tbl>
              <a:tblPr firstRow="1" bandRow="1">
                <a:tableStyleId>{5C22544A-7EE6-4342-B048-85BDC9FD1C3A}</a:tableStyleId>
              </a:tblPr>
              <a:tblGrid>
                <a:gridCol w="3349900">
                  <a:extLst>
                    <a:ext uri="{9D8B030D-6E8A-4147-A177-3AD203B41FA5}">
                      <a16:colId xmlns:a16="http://schemas.microsoft.com/office/drawing/2014/main" val="20000"/>
                    </a:ext>
                  </a:extLst>
                </a:gridCol>
                <a:gridCol w="2787773">
                  <a:extLst>
                    <a:ext uri="{9D8B030D-6E8A-4147-A177-3AD203B41FA5}">
                      <a16:colId xmlns:a16="http://schemas.microsoft.com/office/drawing/2014/main" val="20001"/>
                    </a:ext>
                  </a:extLst>
                </a:gridCol>
                <a:gridCol w="3349900">
                  <a:extLst>
                    <a:ext uri="{9D8B030D-6E8A-4147-A177-3AD203B41FA5}">
                      <a16:colId xmlns:a16="http://schemas.microsoft.com/office/drawing/2014/main" val="20002"/>
                    </a:ext>
                  </a:extLst>
                </a:gridCol>
              </a:tblGrid>
              <a:tr h="1371985">
                <a:tc>
                  <a:txBody>
                    <a:bodyPr/>
                    <a:lstStyle/>
                    <a:p>
                      <a:pPr algn="ctr"/>
                      <a:endParaRPr lang="en-US"/>
                    </a:p>
                    <a:p>
                      <a:pPr algn="ctr"/>
                      <a:r>
                        <a:rPr lang="en-US" sz="2400"/>
                        <a:t>Component</a:t>
                      </a:r>
                    </a:p>
                  </a:txBody>
                  <a:tcPr marL="139092" marR="139092"/>
                </a:tc>
                <a:tc>
                  <a:txBody>
                    <a:bodyPr/>
                    <a:lstStyle/>
                    <a:p>
                      <a:pPr algn="ctr"/>
                      <a:endParaRPr lang="en-US"/>
                    </a:p>
                    <a:p>
                      <a:pPr algn="ctr"/>
                      <a:r>
                        <a:rPr lang="en-US" sz="2000"/>
                        <a:t>Ounce</a:t>
                      </a:r>
                      <a:r>
                        <a:rPr lang="en-US" sz="2000" baseline="0"/>
                        <a:t> Equivalents</a:t>
                      </a:r>
                      <a:endParaRPr lang="en-US" sz="2000"/>
                    </a:p>
                  </a:txBody>
                  <a:tcPr marL="139092" marR="139092"/>
                </a:tc>
                <a:tc>
                  <a:txBody>
                    <a:bodyPr/>
                    <a:lstStyle/>
                    <a:p>
                      <a:pPr algn="ctr"/>
                      <a:endParaRPr lang="en-US" dirty="0"/>
                    </a:p>
                    <a:p>
                      <a:pPr algn="ctr"/>
                      <a:r>
                        <a:rPr lang="en-US" sz="2000" dirty="0"/>
                        <a:t>Items</a:t>
                      </a:r>
                    </a:p>
                  </a:txBody>
                  <a:tcPr marL="139092" marR="139092"/>
                </a:tc>
                <a:extLst>
                  <a:ext uri="{0D108BD9-81ED-4DB2-BD59-A6C34878D82A}">
                    <a16:rowId xmlns:a16="http://schemas.microsoft.com/office/drawing/2014/main" val="10000"/>
                  </a:ext>
                </a:extLst>
              </a:tr>
              <a:tr h="1350849">
                <a:tc>
                  <a:txBody>
                    <a:bodyPr/>
                    <a:lstStyle/>
                    <a:p>
                      <a:endParaRPr lang="en-US"/>
                    </a:p>
                  </a:txBody>
                  <a:tcPr marL="139092" marR="139092"/>
                </a:tc>
                <a:tc>
                  <a:txBody>
                    <a:bodyPr/>
                    <a:lstStyle/>
                    <a:p>
                      <a:pPr algn="ctr"/>
                      <a:endParaRPr lang="en-US"/>
                    </a:p>
                    <a:p>
                      <a:pPr algn="ctr"/>
                      <a:r>
                        <a:rPr lang="en-US"/>
                        <a:t>1.0-1.99*</a:t>
                      </a:r>
                    </a:p>
                  </a:txBody>
                  <a:tcPr marL="139092" marR="139092"/>
                </a:tc>
                <a:tc>
                  <a:txBody>
                    <a:bodyPr/>
                    <a:lstStyle/>
                    <a:p>
                      <a:pPr algn="ctr"/>
                      <a:endParaRPr lang="en-US" dirty="0"/>
                    </a:p>
                    <a:p>
                      <a:pPr algn="ctr"/>
                      <a:r>
                        <a:rPr lang="en-US" dirty="0"/>
                        <a:t>1 item</a:t>
                      </a:r>
                    </a:p>
                  </a:txBody>
                  <a:tcPr marL="139092" marR="139092"/>
                </a:tc>
                <a:extLst>
                  <a:ext uri="{0D108BD9-81ED-4DB2-BD59-A6C34878D82A}">
                    <a16:rowId xmlns:a16="http://schemas.microsoft.com/office/drawing/2014/main" val="10001"/>
                  </a:ext>
                </a:extLst>
              </a:tr>
              <a:tr h="1350849">
                <a:tc>
                  <a:txBody>
                    <a:bodyPr/>
                    <a:lstStyle/>
                    <a:p>
                      <a:endParaRPr lang="en-US"/>
                    </a:p>
                  </a:txBody>
                  <a:tcPr marL="139092" marR="139092"/>
                </a:tc>
                <a:tc>
                  <a:txBody>
                    <a:bodyPr/>
                    <a:lstStyle/>
                    <a:p>
                      <a:pPr algn="ctr"/>
                      <a:endParaRPr lang="en-US"/>
                    </a:p>
                    <a:p>
                      <a:pPr algn="ctr"/>
                      <a:r>
                        <a:rPr lang="en-US"/>
                        <a:t>2.0-2.99*</a:t>
                      </a:r>
                    </a:p>
                  </a:txBody>
                  <a:tcPr marL="139092" marR="139092"/>
                </a:tc>
                <a:tc>
                  <a:txBody>
                    <a:bodyPr/>
                    <a:lstStyle/>
                    <a:p>
                      <a:pPr algn="ctr"/>
                      <a:endParaRPr lang="en-US" dirty="0"/>
                    </a:p>
                    <a:p>
                      <a:pPr algn="ctr"/>
                      <a:r>
                        <a:rPr lang="en-US" dirty="0"/>
                        <a:t>1 or 2 items</a:t>
                      </a:r>
                    </a:p>
                  </a:txBody>
                  <a:tcPr marL="139092" marR="139092"/>
                </a:tc>
                <a:extLst>
                  <a:ext uri="{0D108BD9-81ED-4DB2-BD59-A6C34878D82A}">
                    <a16:rowId xmlns:a16="http://schemas.microsoft.com/office/drawing/2014/main" val="10002"/>
                  </a:ext>
                </a:extLst>
              </a:tr>
            </a:tbl>
          </a:graphicData>
        </a:graphic>
      </p:graphicFrame>
      <p:pic>
        <p:nvPicPr>
          <p:cNvPr id="426005" name="Content Placeholder 4"/>
          <p:cNvPicPr>
            <a:picLocks noChangeAspect="1"/>
          </p:cNvPicPr>
          <p:nvPr/>
        </p:nvPicPr>
        <p:blipFill>
          <a:blip r:embed="rId3"/>
          <a:srcRect/>
          <a:stretch>
            <a:fillRect/>
          </a:stretch>
        </p:blipFill>
        <p:spPr bwMode="auto">
          <a:xfrm>
            <a:off x="2514845" y="3536598"/>
            <a:ext cx="1046353" cy="976103"/>
          </a:xfrm>
          <a:prstGeom prst="rect">
            <a:avLst/>
          </a:prstGeom>
          <a:noFill/>
          <a:ln w="9525">
            <a:noFill/>
            <a:miter lim="800000"/>
            <a:headEnd/>
            <a:tailEnd/>
          </a:ln>
        </p:spPr>
      </p:pic>
      <p:pic>
        <p:nvPicPr>
          <p:cNvPr id="426006" name="Content Placeholder 4"/>
          <p:cNvPicPr>
            <a:picLocks noChangeAspect="1"/>
          </p:cNvPicPr>
          <p:nvPr/>
        </p:nvPicPr>
        <p:blipFill>
          <a:blip r:embed="rId3"/>
          <a:srcRect/>
          <a:stretch>
            <a:fillRect/>
          </a:stretch>
        </p:blipFill>
        <p:spPr bwMode="auto">
          <a:xfrm>
            <a:off x="2427957" y="4793170"/>
            <a:ext cx="1220128" cy="1136937"/>
          </a:xfrm>
          <a:prstGeom prst="rect">
            <a:avLst/>
          </a:prstGeom>
          <a:noFill/>
          <a:ln w="9525">
            <a:noFill/>
            <a:miter lim="800000"/>
            <a:headEnd/>
            <a:tailEnd/>
          </a:ln>
        </p:spPr>
      </p:pic>
    </p:spTree>
    <p:extLst>
      <p:ext uri="{BB962C8B-B14F-4D97-AF65-F5344CB8AC3E}">
        <p14:creationId xmlns:p14="http://schemas.microsoft.com/office/powerpoint/2010/main" val="307711702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FBF4D0-8919-4BE7-99D3-3F5B7C594462}"/>
              </a:ext>
            </a:extLst>
          </p:cNvPr>
          <p:cNvPicPr>
            <a:picLocks noGrp="1" noChangeAspect="1"/>
          </p:cNvPicPr>
          <p:nvPr>
            <p:ph idx="1"/>
          </p:nvPr>
        </p:nvPicPr>
        <p:blipFill>
          <a:blip r:embed="rId3"/>
          <a:stretch>
            <a:fillRect/>
          </a:stretch>
        </p:blipFill>
        <p:spPr>
          <a:xfrm>
            <a:off x="1869988" y="-6592"/>
            <a:ext cx="7809471" cy="6864591"/>
          </a:xfrm>
          <a:prstGeom prst="rect">
            <a:avLst/>
          </a:prstGeom>
          <a:ln>
            <a:noFill/>
          </a:ln>
          <a:effectLst>
            <a:outerShdw blurRad="190500" algn="tl" rotWithShape="0">
              <a:srgbClr val="000000">
                <a:alpha val="70000"/>
              </a:srgbClr>
            </a:outerShdw>
          </a:effectLst>
        </p:spPr>
      </p:pic>
      <p:sp>
        <p:nvSpPr>
          <p:cNvPr id="3" name="Title 2">
            <a:extLst>
              <a:ext uri="{FF2B5EF4-FFF2-40B4-BE49-F238E27FC236}">
                <a16:creationId xmlns:a16="http://schemas.microsoft.com/office/drawing/2014/main" id="{83DA2305-ACA7-4400-B61E-B85C3111E7B7}"/>
              </a:ext>
            </a:extLst>
          </p:cNvPr>
          <p:cNvSpPr>
            <a:spLocks noGrp="1"/>
          </p:cNvSpPr>
          <p:nvPr>
            <p:ph type="title"/>
          </p:nvPr>
        </p:nvSpPr>
        <p:spPr>
          <a:xfrm>
            <a:off x="3954162" y="540276"/>
            <a:ext cx="3862843" cy="568800"/>
          </a:xfrm>
        </p:spPr>
        <p:txBody>
          <a:bodyPr>
            <a:normAutofit fontScale="90000"/>
          </a:bodyPr>
          <a:lstStyle/>
          <a:p>
            <a:r>
              <a:rPr lang="en-US" dirty="0">
                <a:latin typeface="Times New Roman" panose="02020603050405020304" pitchFamily="18" charset="0"/>
                <a:cs typeface="Times New Roman" panose="02020603050405020304" pitchFamily="18" charset="0"/>
              </a:rPr>
              <a:t>Now Let’s Play!!</a:t>
            </a:r>
          </a:p>
        </p:txBody>
      </p:sp>
    </p:spTree>
    <p:extLst>
      <p:ext uri="{BB962C8B-B14F-4D97-AF65-F5344CB8AC3E}">
        <p14:creationId xmlns:p14="http://schemas.microsoft.com/office/powerpoint/2010/main" val="26510041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22F85D3-F04F-438C-A9FE-3A396B13DA05}"/>
              </a:ext>
            </a:extLst>
          </p:cNvPr>
          <p:cNvSpPr txBox="1"/>
          <p:nvPr/>
        </p:nvSpPr>
        <p:spPr>
          <a:xfrm>
            <a:off x="0" y="0"/>
            <a:ext cx="12192000" cy="6858000"/>
          </a:xfrm>
          <a:prstGeom prst="rect">
            <a:avLst/>
          </a:prstGeom>
          <a:solidFill>
            <a:schemeClr val="bg1"/>
          </a:solidFill>
          <a:ln w="76200">
            <a:solidFill>
              <a:schemeClr val="accent1">
                <a:lumMod val="50000"/>
              </a:schemeClr>
            </a:solidFill>
          </a:ln>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E5675C3-722B-4017-9780-306FD72FD798}"/>
              </a:ext>
            </a:extLst>
          </p:cNvPr>
          <p:cNvPicPr>
            <a:picLocks noChangeAspect="1"/>
          </p:cNvPicPr>
          <p:nvPr/>
        </p:nvPicPr>
        <p:blipFill>
          <a:blip r:embed="rId3"/>
          <a:stretch>
            <a:fillRect/>
          </a:stretch>
        </p:blipFill>
        <p:spPr>
          <a:xfrm>
            <a:off x="3550024" y="44604"/>
            <a:ext cx="5091952" cy="1538855"/>
          </a:xfrm>
          <a:prstGeom prst="rect">
            <a:avLst/>
          </a:prstGeom>
        </p:spPr>
      </p:pic>
      <p:sp>
        <p:nvSpPr>
          <p:cNvPr id="8" name="Title 4"/>
          <p:cNvSpPr txBox="1">
            <a:spLocks/>
          </p:cNvSpPr>
          <p:nvPr/>
        </p:nvSpPr>
        <p:spPr>
          <a:xfrm>
            <a:off x="8686800" y="4752975"/>
            <a:ext cx="1676400" cy="1673225"/>
          </a:xfrm>
          <a:prstGeom prst="rect">
            <a:avLst/>
          </a:prstGeom>
        </p:spPr>
        <p:txBody>
          <a:bodyPr vert="horz" lIns="91440" tIns="45720" rIns="91440" bIns="45720" rtlCol="0" anchor="b">
            <a:noAutofit/>
          </a:bodyPr>
          <a:lstStyle>
            <a:lvl1pPr algn="l" rtl="0" fontAlgn="base">
              <a:spcBef>
                <a:spcPct val="0"/>
              </a:spcBef>
              <a:spcAft>
                <a:spcPct val="0"/>
              </a:spcAft>
              <a:defRPr sz="2000" kern="1200" cap="all" spc="150" baseline="0">
                <a:solidFill>
                  <a:schemeClr val="bg1"/>
                </a:solidFill>
                <a:latin typeface="+mj-lt"/>
                <a:ea typeface="+mj-ea"/>
                <a:cs typeface="+mj-cs"/>
              </a:defRPr>
            </a:lvl1pPr>
            <a:lvl2pPr algn="ctr" rtl="0" fontAlgn="base">
              <a:spcBef>
                <a:spcPct val="0"/>
              </a:spcBef>
              <a:spcAft>
                <a:spcPct val="0"/>
              </a:spcAft>
              <a:defRPr sz="3200">
                <a:solidFill>
                  <a:schemeClr val="bg1"/>
                </a:solidFill>
                <a:latin typeface="Franklin Gothic Medium" pitchFamily="34" charset="0"/>
              </a:defRPr>
            </a:lvl2pPr>
            <a:lvl3pPr algn="ctr" rtl="0" fontAlgn="base">
              <a:spcBef>
                <a:spcPct val="0"/>
              </a:spcBef>
              <a:spcAft>
                <a:spcPct val="0"/>
              </a:spcAft>
              <a:defRPr sz="3200">
                <a:solidFill>
                  <a:schemeClr val="bg1"/>
                </a:solidFill>
                <a:latin typeface="Franklin Gothic Medium" pitchFamily="34" charset="0"/>
              </a:defRPr>
            </a:lvl3pPr>
            <a:lvl4pPr algn="ctr" rtl="0" fontAlgn="base">
              <a:spcBef>
                <a:spcPct val="0"/>
              </a:spcBef>
              <a:spcAft>
                <a:spcPct val="0"/>
              </a:spcAft>
              <a:defRPr sz="3200">
                <a:solidFill>
                  <a:schemeClr val="bg1"/>
                </a:solidFill>
                <a:latin typeface="Franklin Gothic Medium" pitchFamily="34" charset="0"/>
              </a:defRPr>
            </a:lvl4pPr>
            <a:lvl5pPr algn="ctr" rtl="0" fontAlgn="base">
              <a:spcBef>
                <a:spcPct val="0"/>
              </a:spcBef>
              <a:spcAft>
                <a:spcPct val="0"/>
              </a:spcAft>
              <a:defRPr sz="3200">
                <a:solidFill>
                  <a:schemeClr val="bg1"/>
                </a:solidFill>
                <a:latin typeface="Franklin Gothic Medium" pitchFamily="34" charset="0"/>
              </a:defRPr>
            </a:lvl5pPr>
            <a:lvl6pPr marL="457200" algn="ctr" rtl="0" fontAlgn="base">
              <a:spcBef>
                <a:spcPct val="0"/>
              </a:spcBef>
              <a:spcAft>
                <a:spcPct val="0"/>
              </a:spcAft>
              <a:defRPr sz="3200">
                <a:solidFill>
                  <a:schemeClr val="bg1"/>
                </a:solidFill>
                <a:latin typeface="Franklin Gothic Medium" pitchFamily="34" charset="0"/>
              </a:defRPr>
            </a:lvl6pPr>
            <a:lvl7pPr marL="914400" algn="ctr" rtl="0" fontAlgn="base">
              <a:spcBef>
                <a:spcPct val="0"/>
              </a:spcBef>
              <a:spcAft>
                <a:spcPct val="0"/>
              </a:spcAft>
              <a:defRPr sz="3200">
                <a:solidFill>
                  <a:schemeClr val="bg1"/>
                </a:solidFill>
                <a:latin typeface="Franklin Gothic Medium" pitchFamily="34" charset="0"/>
              </a:defRPr>
            </a:lvl7pPr>
            <a:lvl8pPr marL="1371600" algn="ctr" rtl="0" fontAlgn="base">
              <a:spcBef>
                <a:spcPct val="0"/>
              </a:spcBef>
              <a:spcAft>
                <a:spcPct val="0"/>
              </a:spcAft>
              <a:defRPr sz="3200">
                <a:solidFill>
                  <a:schemeClr val="bg1"/>
                </a:solidFill>
                <a:latin typeface="Franklin Gothic Medium" pitchFamily="34" charset="0"/>
              </a:defRPr>
            </a:lvl8pPr>
            <a:lvl9pPr marL="1828800" algn="ctr" rtl="0" fontAlgn="base">
              <a:spcBef>
                <a:spcPct val="0"/>
              </a:spcBef>
              <a:spcAft>
                <a:spcPct val="0"/>
              </a:spcAft>
              <a:defRPr sz="3200">
                <a:solidFill>
                  <a:schemeClr val="bg1"/>
                </a:solidFill>
                <a:latin typeface="Franklin Gothic Medium"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all" spc="150" normalizeH="0" baseline="0" noProof="0" dirty="0">
              <a:ln>
                <a:noFill/>
              </a:ln>
              <a:solidFill>
                <a:prstClr val="white"/>
              </a:solidFill>
              <a:effectLst/>
              <a:uLnTx/>
              <a:uFillTx/>
              <a:latin typeface="Calibri Light" panose="020F0302020204030204"/>
              <a:ea typeface="+mj-ea"/>
              <a:cs typeface="+mj-cs"/>
            </a:endParaRPr>
          </a:p>
        </p:txBody>
      </p:sp>
      <p:cxnSp>
        <p:nvCxnSpPr>
          <p:cNvPr id="14" name="Straight Connector 13">
            <a:extLst>
              <a:ext uri="{FF2B5EF4-FFF2-40B4-BE49-F238E27FC236}">
                <a16:creationId xmlns:a16="http://schemas.microsoft.com/office/drawing/2014/main" id="{28BE1D27-7A3E-40F7-B5BA-3380C85CE8B1}"/>
              </a:ext>
            </a:extLst>
          </p:cNvPr>
          <p:cNvCxnSpPr>
            <a:cxnSpLocks/>
          </p:cNvCxnSpPr>
          <p:nvPr/>
        </p:nvCxnSpPr>
        <p:spPr>
          <a:xfrm>
            <a:off x="5995850" y="1706589"/>
            <a:ext cx="0" cy="3884381"/>
          </a:xfrm>
          <a:prstGeom prst="line">
            <a:avLst/>
          </a:prstGeom>
          <a:ln w="38100">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34BC27E-286F-4DF0-9072-CA380D157467}"/>
              </a:ext>
            </a:extLst>
          </p:cNvPr>
          <p:cNvCxnSpPr>
            <a:cxnSpLocks/>
          </p:cNvCxnSpPr>
          <p:nvPr/>
        </p:nvCxnSpPr>
        <p:spPr>
          <a:xfrm>
            <a:off x="6096000" y="1709830"/>
            <a:ext cx="0" cy="3884381"/>
          </a:xfrm>
          <a:prstGeom prst="line">
            <a:avLst/>
          </a:prstGeom>
          <a:ln w="38100">
            <a:solidFill>
              <a:schemeClr val="accent3">
                <a:lumMod val="50000"/>
              </a:schemeClr>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729AD14-E6D7-4E8B-BAE0-E1A9F172A19A}"/>
              </a:ext>
            </a:extLst>
          </p:cNvPr>
          <p:cNvSpPr txBox="1"/>
          <p:nvPr/>
        </p:nvSpPr>
        <p:spPr>
          <a:xfrm>
            <a:off x="6565488" y="5744354"/>
            <a:ext cx="5321710" cy="1006707"/>
          </a:xfrm>
          <a:prstGeom prst="rect">
            <a:avLst/>
          </a:prstGeom>
          <a:solidFill>
            <a:schemeClr val="accent1"/>
          </a:solidFill>
          <a:ln>
            <a:solidFill>
              <a:schemeClr val="accent3">
                <a:lumMod val="50000"/>
              </a:schemeClr>
            </a:solidFill>
          </a:ln>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E7BB02E-DAD3-41F0-BA36-DBDDF3EF4CEF}"/>
              </a:ext>
            </a:extLst>
          </p:cNvPr>
          <p:cNvSpPr txBox="1"/>
          <p:nvPr/>
        </p:nvSpPr>
        <p:spPr>
          <a:xfrm>
            <a:off x="6529630" y="5985152"/>
            <a:ext cx="55607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Grades K-12</a:t>
            </a:r>
          </a:p>
        </p:txBody>
      </p:sp>
      <p:sp>
        <p:nvSpPr>
          <p:cNvPr id="21" name="TextBox 20">
            <a:extLst>
              <a:ext uri="{FF2B5EF4-FFF2-40B4-BE49-F238E27FC236}">
                <a16:creationId xmlns:a16="http://schemas.microsoft.com/office/drawing/2014/main" id="{DF6FECDB-8E62-4D30-9118-880DD0BC9DC5}"/>
              </a:ext>
            </a:extLst>
          </p:cNvPr>
          <p:cNvSpPr txBox="1"/>
          <p:nvPr/>
        </p:nvSpPr>
        <p:spPr>
          <a:xfrm>
            <a:off x="321903" y="1588492"/>
            <a:ext cx="5091952" cy="4001095"/>
          </a:xfrm>
          <a:prstGeom prst="rect">
            <a:avLst/>
          </a:prstGeom>
          <a:solidFill>
            <a:schemeClr val="bg2">
              <a:alpha val="16000"/>
            </a:schemeClr>
          </a:solidFill>
          <a:ln>
            <a:solidFill>
              <a:schemeClr val="lt1">
                <a:hueOff val="0"/>
                <a:satOff val="0"/>
                <a:lumOff val="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sng" strike="noStrike" kern="1200" cap="none" spc="0" normalizeH="0" baseline="0" noProof="0" dirty="0">
                <a:ln>
                  <a:noFill/>
                </a:ln>
                <a:solidFill>
                  <a:prstClr val="black"/>
                </a:solidFill>
                <a:effectLst/>
                <a:uLnTx/>
                <a:uFillTx/>
                <a:latin typeface="Calibri" panose="020F0502020204030204"/>
                <a:ea typeface="+mn-ea"/>
                <a:cs typeface="+mn-cs"/>
              </a:rPr>
              <a:t>Menu Offered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Grain/Meat (Meat Alt.)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w="0"/>
                <a:solidFill>
                  <a:prstClr val="black"/>
                </a:solidFill>
                <a:effectLst/>
                <a:uLnTx/>
                <a:uFillTx/>
                <a:latin typeface="Calibri" panose="020F0502020204030204"/>
                <a:ea typeface="+mn-ea"/>
                <a:cs typeface="+mn-cs"/>
              </a:rPr>
              <a:t>WG Cereal (1oz. Eq.) + Yogurt 1oz. Eq. (4oz)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w="0"/>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Fruit/Vegetable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Peaches (1C)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w="0"/>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Milk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White Milk or Fat Free Chocolate Milk (8oz)</a:t>
            </a:r>
          </a:p>
        </p:txBody>
      </p:sp>
      <p:sp>
        <p:nvSpPr>
          <p:cNvPr id="22" name="TextBox 21">
            <a:extLst>
              <a:ext uri="{FF2B5EF4-FFF2-40B4-BE49-F238E27FC236}">
                <a16:creationId xmlns:a16="http://schemas.microsoft.com/office/drawing/2014/main" id="{786875D1-8F29-4A5B-A674-754ACF1B849C}"/>
              </a:ext>
            </a:extLst>
          </p:cNvPr>
          <p:cNvSpPr txBox="1"/>
          <p:nvPr/>
        </p:nvSpPr>
        <p:spPr>
          <a:xfrm>
            <a:off x="9417026" y="3294836"/>
            <a:ext cx="21817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Chocolate Milk – 8oz.</a:t>
            </a:r>
          </a:p>
        </p:txBody>
      </p:sp>
      <p:sp>
        <p:nvSpPr>
          <p:cNvPr id="23" name="TextBox 22">
            <a:extLst>
              <a:ext uri="{FF2B5EF4-FFF2-40B4-BE49-F238E27FC236}">
                <a16:creationId xmlns:a16="http://schemas.microsoft.com/office/drawing/2014/main" id="{CBBC1557-8F32-428C-812F-F2576404BA6D}"/>
              </a:ext>
            </a:extLst>
          </p:cNvPr>
          <p:cNvSpPr txBox="1"/>
          <p:nvPr/>
        </p:nvSpPr>
        <p:spPr>
          <a:xfrm>
            <a:off x="8943474" y="4989193"/>
            <a:ext cx="21817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Sweet Potato (1/2C)</a:t>
            </a:r>
          </a:p>
        </p:txBody>
      </p:sp>
      <p:sp>
        <p:nvSpPr>
          <p:cNvPr id="25" name="TextBox 24">
            <a:extLst>
              <a:ext uri="{FF2B5EF4-FFF2-40B4-BE49-F238E27FC236}">
                <a16:creationId xmlns:a16="http://schemas.microsoft.com/office/drawing/2014/main" id="{50349AF7-0188-4AA4-A607-769D8606A96E}"/>
              </a:ext>
            </a:extLst>
          </p:cNvPr>
          <p:cNvSpPr txBox="1"/>
          <p:nvPr/>
        </p:nvSpPr>
        <p:spPr>
          <a:xfrm>
            <a:off x="6523241" y="5043102"/>
            <a:ext cx="2420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Pita Bread – 2oz.</a:t>
            </a:r>
          </a:p>
        </p:txBody>
      </p:sp>
      <p:sp>
        <p:nvSpPr>
          <p:cNvPr id="28" name="TextBox 27">
            <a:extLst>
              <a:ext uri="{FF2B5EF4-FFF2-40B4-BE49-F238E27FC236}">
                <a16:creationId xmlns:a16="http://schemas.microsoft.com/office/drawing/2014/main" id="{F8DB9760-A278-4C1C-B62F-044D5783337A}"/>
              </a:ext>
            </a:extLst>
          </p:cNvPr>
          <p:cNvSpPr txBox="1"/>
          <p:nvPr/>
        </p:nvSpPr>
        <p:spPr>
          <a:xfrm>
            <a:off x="6363538" y="3355095"/>
            <a:ext cx="21817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Grapes (1/2C)</a:t>
            </a:r>
          </a:p>
        </p:txBody>
      </p:sp>
      <p:pic>
        <p:nvPicPr>
          <p:cNvPr id="4" name="Picture 3">
            <a:extLst>
              <a:ext uri="{FF2B5EF4-FFF2-40B4-BE49-F238E27FC236}">
                <a16:creationId xmlns:a16="http://schemas.microsoft.com/office/drawing/2014/main" id="{A0F9EBAF-56A2-4B54-A62B-A8858B62831F}"/>
              </a:ext>
            </a:extLst>
          </p:cNvPr>
          <p:cNvPicPr>
            <a:picLocks noChangeAspect="1"/>
          </p:cNvPicPr>
          <p:nvPr/>
        </p:nvPicPr>
        <p:blipFill rotWithShape="1">
          <a:blip r:embed="rId4"/>
          <a:srcRect l="8078" t="1486" r="15251" b="4880"/>
          <a:stretch/>
        </p:blipFill>
        <p:spPr>
          <a:xfrm>
            <a:off x="6723540" y="1628063"/>
            <a:ext cx="4875211" cy="3961524"/>
          </a:xfrm>
          <a:prstGeom prst="rect">
            <a:avLst/>
          </a:prstGeom>
        </p:spPr>
      </p:pic>
      <p:pic>
        <p:nvPicPr>
          <p:cNvPr id="18" name="Picture 3" descr="C:\Users\McLarney\Pictures\thCAPC0QY2.jpg">
            <a:extLst>
              <a:ext uri="{FF2B5EF4-FFF2-40B4-BE49-F238E27FC236}">
                <a16:creationId xmlns:a16="http://schemas.microsoft.com/office/drawing/2014/main" id="{01DBA50F-DC0D-4507-836F-5AAB83BCEA05}"/>
              </a:ext>
            </a:extLst>
          </p:cNvPr>
          <p:cNvPicPr>
            <a:picLocks noChangeAspect="1" noChangeArrowheads="1"/>
          </p:cNvPicPr>
          <p:nvPr/>
        </p:nvPicPr>
        <p:blipFill>
          <a:blip r:embed="rId5"/>
          <a:srcRect/>
          <a:stretch>
            <a:fillRect/>
          </a:stretch>
        </p:blipFill>
        <p:spPr bwMode="auto">
          <a:xfrm>
            <a:off x="7633585" y="1892725"/>
            <a:ext cx="1676400" cy="15811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
            <a:extLst>
              <a:ext uri="{FF2B5EF4-FFF2-40B4-BE49-F238E27FC236}">
                <a16:creationId xmlns:a16="http://schemas.microsoft.com/office/drawing/2014/main" id="{38F61BEF-F325-4886-838E-53FEDB313C8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40" t="-7805" r="-1"/>
          <a:stretch/>
        </p:blipFill>
        <p:spPr bwMode="auto">
          <a:xfrm>
            <a:off x="9800343" y="1892726"/>
            <a:ext cx="1403690" cy="157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descr="Image result for cup of yogurt">
            <a:extLst>
              <a:ext uri="{FF2B5EF4-FFF2-40B4-BE49-F238E27FC236}">
                <a16:creationId xmlns:a16="http://schemas.microsoft.com/office/drawing/2014/main" id="{2C796FA6-44D0-4E52-94DC-47DA9881DB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1090" y="3871196"/>
            <a:ext cx="1161563" cy="110601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1CD76A2-783E-45C4-AD71-C8DAFF11AADA}"/>
              </a:ext>
            </a:extLst>
          </p:cNvPr>
          <p:cNvSpPr txBox="1"/>
          <p:nvPr/>
        </p:nvSpPr>
        <p:spPr>
          <a:xfrm>
            <a:off x="9569426" y="3407480"/>
            <a:ext cx="21817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Milk – 8 fl. oz.</a:t>
            </a:r>
          </a:p>
        </p:txBody>
      </p:sp>
      <p:sp>
        <p:nvSpPr>
          <p:cNvPr id="30" name="TextBox 29">
            <a:extLst>
              <a:ext uri="{FF2B5EF4-FFF2-40B4-BE49-F238E27FC236}">
                <a16:creationId xmlns:a16="http://schemas.microsoft.com/office/drawing/2014/main" id="{629FFE5B-A404-4D01-B04F-9FC7FF54C451}"/>
              </a:ext>
            </a:extLst>
          </p:cNvPr>
          <p:cNvSpPr txBox="1"/>
          <p:nvPr/>
        </p:nvSpPr>
        <p:spPr>
          <a:xfrm>
            <a:off x="8705756" y="4883369"/>
            <a:ext cx="29357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Yogurt – 4 oz. = 1oz. Eq</a:t>
            </a:r>
          </a:p>
        </p:txBody>
      </p:sp>
      <p:sp>
        <p:nvSpPr>
          <p:cNvPr id="31" name="TextBox 30">
            <a:extLst>
              <a:ext uri="{FF2B5EF4-FFF2-40B4-BE49-F238E27FC236}">
                <a16:creationId xmlns:a16="http://schemas.microsoft.com/office/drawing/2014/main" id="{1852CFF3-5929-4DF2-B008-0B535435AD67}"/>
              </a:ext>
            </a:extLst>
          </p:cNvPr>
          <p:cNvSpPr txBox="1"/>
          <p:nvPr/>
        </p:nvSpPr>
        <p:spPr>
          <a:xfrm>
            <a:off x="7145736" y="3414485"/>
            <a:ext cx="21817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Cereal 1oz. eq.</a:t>
            </a:r>
          </a:p>
        </p:txBody>
      </p:sp>
    </p:spTree>
    <p:extLst>
      <p:ext uri="{BB962C8B-B14F-4D97-AF65-F5344CB8AC3E}">
        <p14:creationId xmlns:p14="http://schemas.microsoft.com/office/powerpoint/2010/main" val="5534797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22F85D3-F04F-438C-A9FE-3A396B13DA05}"/>
              </a:ext>
            </a:extLst>
          </p:cNvPr>
          <p:cNvSpPr txBox="1"/>
          <p:nvPr/>
        </p:nvSpPr>
        <p:spPr>
          <a:xfrm>
            <a:off x="-8419" y="12255"/>
            <a:ext cx="12192000" cy="6858000"/>
          </a:xfrm>
          <a:prstGeom prst="rect">
            <a:avLst/>
          </a:prstGeom>
          <a:solidFill>
            <a:schemeClr val="bg1"/>
          </a:solidFill>
          <a:ln w="76200">
            <a:solidFill>
              <a:schemeClr val="accent1">
                <a:lumMod val="50000"/>
              </a:schemeClr>
            </a:solidFill>
          </a:ln>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Related image">
            <a:extLst>
              <a:ext uri="{FF2B5EF4-FFF2-40B4-BE49-F238E27FC236}">
                <a16:creationId xmlns:a16="http://schemas.microsoft.com/office/drawing/2014/main" id="{C21F0D1B-9DCA-46E0-ACDA-C747AC366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717" y="1083926"/>
            <a:ext cx="4755768" cy="47557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E5675C3-722B-4017-9780-306FD72FD798}"/>
              </a:ext>
            </a:extLst>
          </p:cNvPr>
          <p:cNvPicPr>
            <a:picLocks noChangeAspect="1"/>
          </p:cNvPicPr>
          <p:nvPr/>
        </p:nvPicPr>
        <p:blipFill>
          <a:blip r:embed="rId4"/>
          <a:stretch>
            <a:fillRect/>
          </a:stretch>
        </p:blipFill>
        <p:spPr>
          <a:xfrm>
            <a:off x="3550024" y="44604"/>
            <a:ext cx="5091952" cy="1538855"/>
          </a:xfrm>
          <a:prstGeom prst="rect">
            <a:avLst/>
          </a:prstGeom>
        </p:spPr>
      </p:pic>
      <p:sp>
        <p:nvSpPr>
          <p:cNvPr id="8" name="Title 4"/>
          <p:cNvSpPr txBox="1">
            <a:spLocks/>
          </p:cNvSpPr>
          <p:nvPr/>
        </p:nvSpPr>
        <p:spPr>
          <a:xfrm>
            <a:off x="8686800" y="4752975"/>
            <a:ext cx="1676400" cy="1673225"/>
          </a:xfrm>
          <a:prstGeom prst="rect">
            <a:avLst/>
          </a:prstGeom>
        </p:spPr>
        <p:txBody>
          <a:bodyPr vert="horz" lIns="91440" tIns="45720" rIns="91440" bIns="45720" rtlCol="0" anchor="b">
            <a:noAutofit/>
          </a:bodyPr>
          <a:lstStyle>
            <a:lvl1pPr algn="l" rtl="0" fontAlgn="base">
              <a:spcBef>
                <a:spcPct val="0"/>
              </a:spcBef>
              <a:spcAft>
                <a:spcPct val="0"/>
              </a:spcAft>
              <a:defRPr sz="2000" kern="1200" cap="all" spc="150" baseline="0">
                <a:solidFill>
                  <a:schemeClr val="bg1"/>
                </a:solidFill>
                <a:latin typeface="+mj-lt"/>
                <a:ea typeface="+mj-ea"/>
                <a:cs typeface="+mj-cs"/>
              </a:defRPr>
            </a:lvl1pPr>
            <a:lvl2pPr algn="ctr" rtl="0" fontAlgn="base">
              <a:spcBef>
                <a:spcPct val="0"/>
              </a:spcBef>
              <a:spcAft>
                <a:spcPct val="0"/>
              </a:spcAft>
              <a:defRPr sz="3200">
                <a:solidFill>
                  <a:schemeClr val="bg1"/>
                </a:solidFill>
                <a:latin typeface="Franklin Gothic Medium" pitchFamily="34" charset="0"/>
              </a:defRPr>
            </a:lvl2pPr>
            <a:lvl3pPr algn="ctr" rtl="0" fontAlgn="base">
              <a:spcBef>
                <a:spcPct val="0"/>
              </a:spcBef>
              <a:spcAft>
                <a:spcPct val="0"/>
              </a:spcAft>
              <a:defRPr sz="3200">
                <a:solidFill>
                  <a:schemeClr val="bg1"/>
                </a:solidFill>
                <a:latin typeface="Franklin Gothic Medium" pitchFamily="34" charset="0"/>
              </a:defRPr>
            </a:lvl3pPr>
            <a:lvl4pPr algn="ctr" rtl="0" fontAlgn="base">
              <a:spcBef>
                <a:spcPct val="0"/>
              </a:spcBef>
              <a:spcAft>
                <a:spcPct val="0"/>
              </a:spcAft>
              <a:defRPr sz="3200">
                <a:solidFill>
                  <a:schemeClr val="bg1"/>
                </a:solidFill>
                <a:latin typeface="Franklin Gothic Medium" pitchFamily="34" charset="0"/>
              </a:defRPr>
            </a:lvl4pPr>
            <a:lvl5pPr algn="ctr" rtl="0" fontAlgn="base">
              <a:spcBef>
                <a:spcPct val="0"/>
              </a:spcBef>
              <a:spcAft>
                <a:spcPct val="0"/>
              </a:spcAft>
              <a:defRPr sz="3200">
                <a:solidFill>
                  <a:schemeClr val="bg1"/>
                </a:solidFill>
                <a:latin typeface="Franklin Gothic Medium" pitchFamily="34" charset="0"/>
              </a:defRPr>
            </a:lvl5pPr>
            <a:lvl6pPr marL="457200" algn="ctr" rtl="0" fontAlgn="base">
              <a:spcBef>
                <a:spcPct val="0"/>
              </a:spcBef>
              <a:spcAft>
                <a:spcPct val="0"/>
              </a:spcAft>
              <a:defRPr sz="3200">
                <a:solidFill>
                  <a:schemeClr val="bg1"/>
                </a:solidFill>
                <a:latin typeface="Franklin Gothic Medium" pitchFamily="34" charset="0"/>
              </a:defRPr>
            </a:lvl6pPr>
            <a:lvl7pPr marL="914400" algn="ctr" rtl="0" fontAlgn="base">
              <a:spcBef>
                <a:spcPct val="0"/>
              </a:spcBef>
              <a:spcAft>
                <a:spcPct val="0"/>
              </a:spcAft>
              <a:defRPr sz="3200">
                <a:solidFill>
                  <a:schemeClr val="bg1"/>
                </a:solidFill>
                <a:latin typeface="Franklin Gothic Medium" pitchFamily="34" charset="0"/>
              </a:defRPr>
            </a:lvl7pPr>
            <a:lvl8pPr marL="1371600" algn="ctr" rtl="0" fontAlgn="base">
              <a:spcBef>
                <a:spcPct val="0"/>
              </a:spcBef>
              <a:spcAft>
                <a:spcPct val="0"/>
              </a:spcAft>
              <a:defRPr sz="3200">
                <a:solidFill>
                  <a:schemeClr val="bg1"/>
                </a:solidFill>
                <a:latin typeface="Franklin Gothic Medium" pitchFamily="34" charset="0"/>
              </a:defRPr>
            </a:lvl8pPr>
            <a:lvl9pPr marL="1828800" algn="ctr" rtl="0" fontAlgn="base">
              <a:spcBef>
                <a:spcPct val="0"/>
              </a:spcBef>
              <a:spcAft>
                <a:spcPct val="0"/>
              </a:spcAft>
              <a:defRPr sz="3200">
                <a:solidFill>
                  <a:schemeClr val="bg1"/>
                </a:solidFill>
                <a:latin typeface="Franklin Gothic Medium"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all" spc="150" normalizeH="0" baseline="0" noProof="0" dirty="0">
              <a:ln>
                <a:noFill/>
              </a:ln>
              <a:solidFill>
                <a:prstClr val="white"/>
              </a:solidFill>
              <a:effectLst/>
              <a:uLnTx/>
              <a:uFillTx/>
              <a:latin typeface="Calibri Light" panose="020F0302020204030204"/>
              <a:ea typeface="+mj-ea"/>
              <a:cs typeface="+mj-cs"/>
            </a:endParaRPr>
          </a:p>
        </p:txBody>
      </p:sp>
      <p:cxnSp>
        <p:nvCxnSpPr>
          <p:cNvPr id="14" name="Straight Connector 13">
            <a:extLst>
              <a:ext uri="{FF2B5EF4-FFF2-40B4-BE49-F238E27FC236}">
                <a16:creationId xmlns:a16="http://schemas.microsoft.com/office/drawing/2014/main" id="{28BE1D27-7A3E-40F7-B5BA-3380C85CE8B1}"/>
              </a:ext>
            </a:extLst>
          </p:cNvPr>
          <p:cNvCxnSpPr>
            <a:cxnSpLocks/>
          </p:cNvCxnSpPr>
          <p:nvPr/>
        </p:nvCxnSpPr>
        <p:spPr>
          <a:xfrm>
            <a:off x="5995850" y="1706589"/>
            <a:ext cx="0" cy="3884381"/>
          </a:xfrm>
          <a:prstGeom prst="line">
            <a:avLst/>
          </a:prstGeom>
          <a:ln w="38100">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34BC27E-286F-4DF0-9072-CA380D157467}"/>
              </a:ext>
            </a:extLst>
          </p:cNvPr>
          <p:cNvCxnSpPr>
            <a:cxnSpLocks/>
          </p:cNvCxnSpPr>
          <p:nvPr/>
        </p:nvCxnSpPr>
        <p:spPr>
          <a:xfrm>
            <a:off x="6096000" y="1709830"/>
            <a:ext cx="0" cy="3884381"/>
          </a:xfrm>
          <a:prstGeom prst="line">
            <a:avLst/>
          </a:prstGeom>
          <a:ln w="38100">
            <a:solidFill>
              <a:schemeClr val="accent3">
                <a:lumMod val="50000"/>
              </a:schemeClr>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729AD14-E6D7-4E8B-BAE0-E1A9F172A19A}"/>
              </a:ext>
            </a:extLst>
          </p:cNvPr>
          <p:cNvSpPr txBox="1"/>
          <p:nvPr/>
        </p:nvSpPr>
        <p:spPr>
          <a:xfrm>
            <a:off x="6474688" y="5496899"/>
            <a:ext cx="5321710" cy="1006707"/>
          </a:xfrm>
          <a:prstGeom prst="rect">
            <a:avLst/>
          </a:prstGeom>
          <a:solidFill>
            <a:schemeClr val="accent1"/>
          </a:solidFill>
          <a:ln>
            <a:solidFill>
              <a:schemeClr val="accent3">
                <a:lumMod val="50000"/>
              </a:schemeClr>
            </a:solidFill>
          </a:ln>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E7BB02E-DAD3-41F0-BA36-DBDDF3EF4CEF}"/>
              </a:ext>
            </a:extLst>
          </p:cNvPr>
          <p:cNvSpPr txBox="1"/>
          <p:nvPr/>
        </p:nvSpPr>
        <p:spPr>
          <a:xfrm>
            <a:off x="6355187" y="5766673"/>
            <a:ext cx="55607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Grades K-12</a:t>
            </a:r>
          </a:p>
        </p:txBody>
      </p:sp>
      <p:sp>
        <p:nvSpPr>
          <p:cNvPr id="21" name="TextBox 20">
            <a:extLst>
              <a:ext uri="{FF2B5EF4-FFF2-40B4-BE49-F238E27FC236}">
                <a16:creationId xmlns:a16="http://schemas.microsoft.com/office/drawing/2014/main" id="{DF6FECDB-8E62-4D30-9118-880DD0BC9DC5}"/>
              </a:ext>
            </a:extLst>
          </p:cNvPr>
          <p:cNvSpPr txBox="1"/>
          <p:nvPr/>
        </p:nvSpPr>
        <p:spPr>
          <a:xfrm>
            <a:off x="321903" y="1588492"/>
            <a:ext cx="5091952" cy="4031873"/>
          </a:xfrm>
          <a:prstGeom prst="rect">
            <a:avLst/>
          </a:prstGeom>
          <a:solidFill>
            <a:schemeClr val="bg2">
              <a:alpha val="16000"/>
            </a:schemeClr>
          </a:solidFill>
          <a:ln>
            <a:solidFill>
              <a:schemeClr val="lt1">
                <a:hueOff val="0"/>
                <a:satOff val="0"/>
                <a:lumOff val="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sng" strike="noStrike" kern="1200" cap="none" spc="0" normalizeH="0" baseline="0" noProof="0" dirty="0">
                <a:ln>
                  <a:noFill/>
                </a:ln>
                <a:solidFill>
                  <a:prstClr val="black"/>
                </a:solidFill>
                <a:effectLst/>
                <a:uLnTx/>
                <a:uFillTx/>
                <a:latin typeface="Calibri" panose="020F0502020204030204"/>
                <a:ea typeface="+mn-ea"/>
                <a:cs typeface="+mn-cs"/>
              </a:rPr>
              <a:t>Menu Offered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Grain/Meat (Meat Alt.)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w="0"/>
                <a:solidFill>
                  <a:prstClr val="black"/>
                </a:solidFill>
                <a:effectLst/>
                <a:uLnTx/>
                <a:uFillTx/>
                <a:latin typeface="Calibri" panose="020F0502020204030204"/>
                <a:ea typeface="+mn-ea"/>
                <a:cs typeface="+mn-cs"/>
              </a:rPr>
              <a:t>WG Cereal (1oz. eq.) + Yogurt 1oz. eq. (4 oz.)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Fruit/Vegetable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Peaches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½</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Juice Variety 4 fl. oz. </a:t>
            </a:r>
            <a:endParaRPr kumimoji="0" lang="en-US" sz="2200" b="0" i="0" u="none" strike="noStrike" kern="1200" cap="none" spc="0" normalizeH="0" baseline="0" noProof="0" dirty="0">
              <a:ln w="0"/>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Milk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White Milk or Fat Free Chocolate Milk (8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fl.oz</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786875D1-8F29-4A5B-A674-754ACF1B849C}"/>
              </a:ext>
            </a:extLst>
          </p:cNvPr>
          <p:cNvSpPr txBox="1"/>
          <p:nvPr/>
        </p:nvSpPr>
        <p:spPr>
          <a:xfrm>
            <a:off x="7369379" y="2301963"/>
            <a:ext cx="21817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Chocolate Milk – 8 fl. oz.</a:t>
            </a:r>
          </a:p>
        </p:txBody>
      </p:sp>
      <p:sp>
        <p:nvSpPr>
          <p:cNvPr id="25" name="TextBox 24">
            <a:extLst>
              <a:ext uri="{FF2B5EF4-FFF2-40B4-BE49-F238E27FC236}">
                <a16:creationId xmlns:a16="http://schemas.microsoft.com/office/drawing/2014/main" id="{50349AF7-0188-4AA4-A607-769D8606A96E}"/>
              </a:ext>
            </a:extLst>
          </p:cNvPr>
          <p:cNvSpPr txBox="1"/>
          <p:nvPr/>
        </p:nvSpPr>
        <p:spPr>
          <a:xfrm>
            <a:off x="6523241" y="5043102"/>
            <a:ext cx="2420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Pita Bread – 2oz.</a:t>
            </a:r>
          </a:p>
        </p:txBody>
      </p:sp>
      <p:sp>
        <p:nvSpPr>
          <p:cNvPr id="30" name="TextBox 29">
            <a:extLst>
              <a:ext uri="{FF2B5EF4-FFF2-40B4-BE49-F238E27FC236}">
                <a16:creationId xmlns:a16="http://schemas.microsoft.com/office/drawing/2014/main" id="{629FFE5B-A404-4D01-B04F-9FC7FF54C451}"/>
              </a:ext>
            </a:extLst>
          </p:cNvPr>
          <p:cNvSpPr txBox="1"/>
          <p:nvPr/>
        </p:nvSpPr>
        <p:spPr>
          <a:xfrm>
            <a:off x="9551104" y="3919325"/>
            <a:ext cx="18218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Yogurt – 4 oz. = (1oz. Eq.)</a:t>
            </a:r>
          </a:p>
        </p:txBody>
      </p:sp>
      <p:sp>
        <p:nvSpPr>
          <p:cNvPr id="31" name="TextBox 30">
            <a:extLst>
              <a:ext uri="{FF2B5EF4-FFF2-40B4-BE49-F238E27FC236}">
                <a16:creationId xmlns:a16="http://schemas.microsoft.com/office/drawing/2014/main" id="{1852CFF3-5929-4DF2-B008-0B535435AD67}"/>
              </a:ext>
            </a:extLst>
          </p:cNvPr>
          <p:cNvSpPr txBox="1"/>
          <p:nvPr/>
        </p:nvSpPr>
        <p:spPr>
          <a:xfrm>
            <a:off x="6460251" y="3331050"/>
            <a:ext cx="21817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Cereal 1 oz. eq.</a:t>
            </a:r>
          </a:p>
        </p:txBody>
      </p:sp>
      <p:pic>
        <p:nvPicPr>
          <p:cNvPr id="1030" name="Picture 6" descr="Related image">
            <a:extLst>
              <a:ext uri="{FF2B5EF4-FFF2-40B4-BE49-F238E27FC236}">
                <a16:creationId xmlns:a16="http://schemas.microsoft.com/office/drawing/2014/main" id="{1B7540B8-461D-45E2-A26B-B54ECD5F6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4130" y="3582579"/>
            <a:ext cx="1102827" cy="13218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Image result for fat free chocolate milk">
            <a:extLst>
              <a:ext uri="{FF2B5EF4-FFF2-40B4-BE49-F238E27FC236}">
                <a16:creationId xmlns:a16="http://schemas.microsoft.com/office/drawing/2014/main" id="{47120A14-ACD6-4BE7-AE51-AB46C967AA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096" t="1571" r="17202" b="1571"/>
          <a:stretch/>
        </p:blipFill>
        <p:spPr bwMode="auto">
          <a:xfrm>
            <a:off x="9509298" y="1583458"/>
            <a:ext cx="1143239" cy="17113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Related image">
            <a:extLst>
              <a:ext uri="{FF2B5EF4-FFF2-40B4-BE49-F238E27FC236}">
                <a16:creationId xmlns:a16="http://schemas.microsoft.com/office/drawing/2014/main" id="{47B6ABA2-73F0-41E0-906A-D9A676D70D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447" t="3515" r="18762" b="5233"/>
          <a:stretch/>
        </p:blipFill>
        <p:spPr bwMode="auto">
          <a:xfrm>
            <a:off x="6896144" y="3684590"/>
            <a:ext cx="1378889" cy="1128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9239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22F85D3-F04F-438C-A9FE-3A396B13DA05}"/>
              </a:ext>
            </a:extLst>
          </p:cNvPr>
          <p:cNvSpPr txBox="1"/>
          <p:nvPr/>
        </p:nvSpPr>
        <p:spPr>
          <a:xfrm>
            <a:off x="0" y="0"/>
            <a:ext cx="12192000" cy="6858000"/>
          </a:xfrm>
          <a:prstGeom prst="rect">
            <a:avLst/>
          </a:prstGeom>
          <a:solidFill>
            <a:schemeClr val="bg1"/>
          </a:solidFill>
          <a:ln w="76200">
            <a:solidFill>
              <a:schemeClr val="accent6">
                <a:lumMod val="75000"/>
              </a:schemeClr>
            </a:solidFill>
          </a:ln>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E5675C3-722B-4017-9780-306FD72FD798}"/>
              </a:ext>
            </a:extLst>
          </p:cNvPr>
          <p:cNvPicPr>
            <a:picLocks noChangeAspect="1"/>
          </p:cNvPicPr>
          <p:nvPr/>
        </p:nvPicPr>
        <p:blipFill>
          <a:blip r:embed="rId3"/>
          <a:stretch>
            <a:fillRect/>
          </a:stretch>
        </p:blipFill>
        <p:spPr>
          <a:xfrm>
            <a:off x="3857997" y="37915"/>
            <a:ext cx="4728737" cy="1429087"/>
          </a:xfrm>
          <a:prstGeom prst="rect">
            <a:avLst/>
          </a:prstGeom>
        </p:spPr>
      </p:pic>
      <p:sp>
        <p:nvSpPr>
          <p:cNvPr id="8" name="Title 4"/>
          <p:cNvSpPr txBox="1">
            <a:spLocks/>
          </p:cNvSpPr>
          <p:nvPr/>
        </p:nvSpPr>
        <p:spPr>
          <a:xfrm>
            <a:off x="8686800" y="4752975"/>
            <a:ext cx="1676400" cy="1673225"/>
          </a:xfrm>
          <a:prstGeom prst="rect">
            <a:avLst/>
          </a:prstGeom>
        </p:spPr>
        <p:txBody>
          <a:bodyPr vert="horz" lIns="91440" tIns="45720" rIns="91440" bIns="45720" rtlCol="0" anchor="b">
            <a:noAutofit/>
          </a:bodyPr>
          <a:lstStyle>
            <a:lvl1pPr algn="l" rtl="0" fontAlgn="base">
              <a:spcBef>
                <a:spcPct val="0"/>
              </a:spcBef>
              <a:spcAft>
                <a:spcPct val="0"/>
              </a:spcAft>
              <a:defRPr sz="2000" kern="1200" cap="all" spc="150" baseline="0">
                <a:solidFill>
                  <a:schemeClr val="bg1"/>
                </a:solidFill>
                <a:latin typeface="+mj-lt"/>
                <a:ea typeface="+mj-ea"/>
                <a:cs typeface="+mj-cs"/>
              </a:defRPr>
            </a:lvl1pPr>
            <a:lvl2pPr algn="ctr" rtl="0" fontAlgn="base">
              <a:spcBef>
                <a:spcPct val="0"/>
              </a:spcBef>
              <a:spcAft>
                <a:spcPct val="0"/>
              </a:spcAft>
              <a:defRPr sz="3200">
                <a:solidFill>
                  <a:schemeClr val="bg1"/>
                </a:solidFill>
                <a:latin typeface="Franklin Gothic Medium" pitchFamily="34" charset="0"/>
              </a:defRPr>
            </a:lvl2pPr>
            <a:lvl3pPr algn="ctr" rtl="0" fontAlgn="base">
              <a:spcBef>
                <a:spcPct val="0"/>
              </a:spcBef>
              <a:spcAft>
                <a:spcPct val="0"/>
              </a:spcAft>
              <a:defRPr sz="3200">
                <a:solidFill>
                  <a:schemeClr val="bg1"/>
                </a:solidFill>
                <a:latin typeface="Franklin Gothic Medium" pitchFamily="34" charset="0"/>
              </a:defRPr>
            </a:lvl3pPr>
            <a:lvl4pPr algn="ctr" rtl="0" fontAlgn="base">
              <a:spcBef>
                <a:spcPct val="0"/>
              </a:spcBef>
              <a:spcAft>
                <a:spcPct val="0"/>
              </a:spcAft>
              <a:defRPr sz="3200">
                <a:solidFill>
                  <a:schemeClr val="bg1"/>
                </a:solidFill>
                <a:latin typeface="Franklin Gothic Medium" pitchFamily="34" charset="0"/>
              </a:defRPr>
            </a:lvl4pPr>
            <a:lvl5pPr algn="ctr" rtl="0" fontAlgn="base">
              <a:spcBef>
                <a:spcPct val="0"/>
              </a:spcBef>
              <a:spcAft>
                <a:spcPct val="0"/>
              </a:spcAft>
              <a:defRPr sz="3200">
                <a:solidFill>
                  <a:schemeClr val="bg1"/>
                </a:solidFill>
                <a:latin typeface="Franklin Gothic Medium" pitchFamily="34" charset="0"/>
              </a:defRPr>
            </a:lvl5pPr>
            <a:lvl6pPr marL="457200" algn="ctr" rtl="0" fontAlgn="base">
              <a:spcBef>
                <a:spcPct val="0"/>
              </a:spcBef>
              <a:spcAft>
                <a:spcPct val="0"/>
              </a:spcAft>
              <a:defRPr sz="3200">
                <a:solidFill>
                  <a:schemeClr val="bg1"/>
                </a:solidFill>
                <a:latin typeface="Franklin Gothic Medium" pitchFamily="34" charset="0"/>
              </a:defRPr>
            </a:lvl6pPr>
            <a:lvl7pPr marL="914400" algn="ctr" rtl="0" fontAlgn="base">
              <a:spcBef>
                <a:spcPct val="0"/>
              </a:spcBef>
              <a:spcAft>
                <a:spcPct val="0"/>
              </a:spcAft>
              <a:defRPr sz="3200">
                <a:solidFill>
                  <a:schemeClr val="bg1"/>
                </a:solidFill>
                <a:latin typeface="Franklin Gothic Medium" pitchFamily="34" charset="0"/>
              </a:defRPr>
            </a:lvl7pPr>
            <a:lvl8pPr marL="1371600" algn="ctr" rtl="0" fontAlgn="base">
              <a:spcBef>
                <a:spcPct val="0"/>
              </a:spcBef>
              <a:spcAft>
                <a:spcPct val="0"/>
              </a:spcAft>
              <a:defRPr sz="3200">
                <a:solidFill>
                  <a:schemeClr val="bg1"/>
                </a:solidFill>
                <a:latin typeface="Franklin Gothic Medium" pitchFamily="34" charset="0"/>
              </a:defRPr>
            </a:lvl8pPr>
            <a:lvl9pPr marL="1828800" algn="ctr" rtl="0" fontAlgn="base">
              <a:spcBef>
                <a:spcPct val="0"/>
              </a:spcBef>
              <a:spcAft>
                <a:spcPct val="0"/>
              </a:spcAft>
              <a:defRPr sz="3200">
                <a:solidFill>
                  <a:schemeClr val="bg1"/>
                </a:solidFill>
                <a:latin typeface="Franklin Gothic Medium"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all" spc="150" normalizeH="0" baseline="0" noProof="0" dirty="0">
              <a:ln>
                <a:noFill/>
              </a:ln>
              <a:solidFill>
                <a:prstClr val="white"/>
              </a:solidFill>
              <a:effectLst/>
              <a:uLnTx/>
              <a:uFillTx/>
              <a:latin typeface="Calibri Light" panose="020F0302020204030204"/>
              <a:ea typeface="+mj-ea"/>
              <a:cs typeface="+mj-cs"/>
            </a:endParaRPr>
          </a:p>
        </p:txBody>
      </p:sp>
      <p:cxnSp>
        <p:nvCxnSpPr>
          <p:cNvPr id="14" name="Straight Connector 13">
            <a:extLst>
              <a:ext uri="{FF2B5EF4-FFF2-40B4-BE49-F238E27FC236}">
                <a16:creationId xmlns:a16="http://schemas.microsoft.com/office/drawing/2014/main" id="{28BE1D27-7A3E-40F7-B5BA-3380C85CE8B1}"/>
              </a:ext>
            </a:extLst>
          </p:cNvPr>
          <p:cNvCxnSpPr>
            <a:cxnSpLocks/>
          </p:cNvCxnSpPr>
          <p:nvPr/>
        </p:nvCxnSpPr>
        <p:spPr>
          <a:xfrm>
            <a:off x="5995850" y="1706589"/>
            <a:ext cx="0" cy="3884381"/>
          </a:xfrm>
          <a:prstGeom prst="line">
            <a:avLst/>
          </a:prstGeom>
          <a:ln w="38100">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34BC27E-286F-4DF0-9072-CA380D157467}"/>
              </a:ext>
            </a:extLst>
          </p:cNvPr>
          <p:cNvCxnSpPr>
            <a:cxnSpLocks/>
          </p:cNvCxnSpPr>
          <p:nvPr/>
        </p:nvCxnSpPr>
        <p:spPr>
          <a:xfrm>
            <a:off x="6096000" y="1709830"/>
            <a:ext cx="0" cy="3884381"/>
          </a:xfrm>
          <a:prstGeom prst="line">
            <a:avLst/>
          </a:prstGeom>
          <a:ln w="38100">
            <a:solidFill>
              <a:schemeClr val="accent3">
                <a:lumMod val="50000"/>
              </a:schemeClr>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729AD14-E6D7-4E8B-BAE0-E1A9F172A19A}"/>
              </a:ext>
            </a:extLst>
          </p:cNvPr>
          <p:cNvSpPr txBox="1"/>
          <p:nvPr/>
        </p:nvSpPr>
        <p:spPr>
          <a:xfrm>
            <a:off x="6401638" y="5676843"/>
            <a:ext cx="5321710" cy="1006707"/>
          </a:xfrm>
          <a:prstGeom prst="rect">
            <a:avLst/>
          </a:prstGeom>
          <a:solidFill>
            <a:schemeClr val="accent1"/>
          </a:solidFill>
          <a:ln>
            <a:solidFill>
              <a:schemeClr val="accent6">
                <a:lumMod val="75000"/>
              </a:schemeClr>
            </a:solidFill>
          </a:ln>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E7BB02E-DAD3-41F0-BA36-DBDDF3EF4CEF}"/>
              </a:ext>
            </a:extLst>
          </p:cNvPr>
          <p:cNvSpPr txBox="1"/>
          <p:nvPr/>
        </p:nvSpPr>
        <p:spPr>
          <a:xfrm>
            <a:off x="6445987" y="5940418"/>
            <a:ext cx="55607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Grades K-12</a:t>
            </a:r>
          </a:p>
        </p:txBody>
      </p:sp>
      <p:sp>
        <p:nvSpPr>
          <p:cNvPr id="21" name="TextBox 20">
            <a:extLst>
              <a:ext uri="{FF2B5EF4-FFF2-40B4-BE49-F238E27FC236}">
                <a16:creationId xmlns:a16="http://schemas.microsoft.com/office/drawing/2014/main" id="{DF6FECDB-8E62-4D30-9118-880DD0BC9DC5}"/>
              </a:ext>
            </a:extLst>
          </p:cNvPr>
          <p:cNvSpPr txBox="1"/>
          <p:nvPr/>
        </p:nvSpPr>
        <p:spPr>
          <a:xfrm>
            <a:off x="372735" y="1470611"/>
            <a:ext cx="5250381" cy="5201424"/>
          </a:xfrm>
          <a:prstGeom prst="rect">
            <a:avLst/>
          </a:prstGeom>
          <a:solidFill>
            <a:schemeClr val="bg2">
              <a:alpha val="16000"/>
            </a:schemeClr>
          </a:solidFill>
          <a:ln>
            <a:solidFill>
              <a:schemeClr val="lt1">
                <a:hueOff val="0"/>
                <a:satOff val="0"/>
                <a:lumOff val="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Calibri" panose="020F0502020204030204"/>
                <a:ea typeface="+mn-ea"/>
                <a:cs typeface="+mn-cs"/>
              </a:rPr>
              <a:t>Menu Offered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Calibri" panose="020F0502020204030204"/>
                <a:ea typeface="+mn-ea"/>
                <a:cs typeface="+mn-cs"/>
              </a:rPr>
              <a:t>Grain/Meat (Meat Alt.)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uLnTx/>
                <a:uFillTx/>
                <a:latin typeface="Calibri" panose="020F0502020204030204"/>
                <a:ea typeface="+mn-ea"/>
                <a:cs typeface="+mn-cs"/>
              </a:rPr>
              <a:t>Bagel (2 oz. eq. , 2 items)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uLnTx/>
                <a:uFillTx/>
                <a:latin typeface="Calibri" panose="020F0502020204030204"/>
                <a:ea typeface="+mn-ea"/>
                <a:cs typeface="+mn-cs"/>
              </a:rPr>
              <a:t>Breakfast Sandwich 4 oz. eq. G, 2 items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uLnTx/>
                <a:uFillTx/>
                <a:latin typeface="Calibri" panose="020F0502020204030204"/>
                <a:ea typeface="+mn-ea"/>
                <a:cs typeface="+mn-cs"/>
              </a:rPr>
              <a:t>Yogurt  1 oz. eq. G, with Graham Crackers 1oz. eq. 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Calibri" panose="020F0502020204030204"/>
                <a:ea typeface="+mn-ea"/>
                <a:cs typeface="+mn-cs"/>
              </a:rPr>
              <a:t>Fruit/Vegetable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Bananas (1/2 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Juice Variety (4 Fl. oz.)</a:t>
            </a:r>
            <a:endParaRPr kumimoji="0" lang="en-US" sz="2400" b="0" i="0" u="none" strike="noStrike" kern="1200" cap="none" spc="0" normalizeH="0" baseline="0" noProof="0" dirty="0">
              <a:ln w="0"/>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Calibri" panose="020F0502020204030204"/>
                <a:ea typeface="+mn-ea"/>
                <a:cs typeface="+mn-cs"/>
              </a:rPr>
              <a:t>Milk</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White Milk or Fat Free Chocolate Milk (8oz)</a:t>
            </a:r>
          </a:p>
        </p:txBody>
      </p:sp>
      <p:sp>
        <p:nvSpPr>
          <p:cNvPr id="22" name="TextBox 21">
            <a:extLst>
              <a:ext uri="{FF2B5EF4-FFF2-40B4-BE49-F238E27FC236}">
                <a16:creationId xmlns:a16="http://schemas.microsoft.com/office/drawing/2014/main" id="{786875D1-8F29-4A5B-A674-754ACF1B849C}"/>
              </a:ext>
            </a:extLst>
          </p:cNvPr>
          <p:cNvSpPr txBox="1"/>
          <p:nvPr/>
        </p:nvSpPr>
        <p:spPr>
          <a:xfrm>
            <a:off x="9417026" y="3294836"/>
            <a:ext cx="21817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Chocolate Milk – 8oz.</a:t>
            </a:r>
          </a:p>
        </p:txBody>
      </p:sp>
      <p:sp>
        <p:nvSpPr>
          <p:cNvPr id="23" name="TextBox 22">
            <a:extLst>
              <a:ext uri="{FF2B5EF4-FFF2-40B4-BE49-F238E27FC236}">
                <a16:creationId xmlns:a16="http://schemas.microsoft.com/office/drawing/2014/main" id="{CBBC1557-8F32-428C-812F-F2576404BA6D}"/>
              </a:ext>
            </a:extLst>
          </p:cNvPr>
          <p:cNvSpPr txBox="1"/>
          <p:nvPr/>
        </p:nvSpPr>
        <p:spPr>
          <a:xfrm>
            <a:off x="8943474" y="4989193"/>
            <a:ext cx="21817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Sweet Potato (1/2C)</a:t>
            </a:r>
          </a:p>
        </p:txBody>
      </p:sp>
      <p:sp>
        <p:nvSpPr>
          <p:cNvPr id="25" name="TextBox 24">
            <a:extLst>
              <a:ext uri="{FF2B5EF4-FFF2-40B4-BE49-F238E27FC236}">
                <a16:creationId xmlns:a16="http://schemas.microsoft.com/office/drawing/2014/main" id="{50349AF7-0188-4AA4-A607-769D8606A96E}"/>
              </a:ext>
            </a:extLst>
          </p:cNvPr>
          <p:cNvSpPr txBox="1"/>
          <p:nvPr/>
        </p:nvSpPr>
        <p:spPr>
          <a:xfrm>
            <a:off x="6523241" y="5043102"/>
            <a:ext cx="2420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Pita Bread – 2oz.</a:t>
            </a:r>
          </a:p>
        </p:txBody>
      </p:sp>
      <p:sp>
        <p:nvSpPr>
          <p:cNvPr id="28" name="TextBox 27">
            <a:extLst>
              <a:ext uri="{FF2B5EF4-FFF2-40B4-BE49-F238E27FC236}">
                <a16:creationId xmlns:a16="http://schemas.microsoft.com/office/drawing/2014/main" id="{F8DB9760-A278-4C1C-B62F-044D5783337A}"/>
              </a:ext>
            </a:extLst>
          </p:cNvPr>
          <p:cNvSpPr txBox="1"/>
          <p:nvPr/>
        </p:nvSpPr>
        <p:spPr>
          <a:xfrm>
            <a:off x="6363538" y="3355095"/>
            <a:ext cx="21817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Grapes (1/2C)</a:t>
            </a:r>
          </a:p>
        </p:txBody>
      </p:sp>
      <p:pic>
        <p:nvPicPr>
          <p:cNvPr id="4100" name="Picture 4" descr="GET TR-152 10&quot; x 14 1/2&quot; Peacock Blue ABS Plastic Right Hand 6 Compartment Tray - 12/Pack">
            <a:extLst>
              <a:ext uri="{FF2B5EF4-FFF2-40B4-BE49-F238E27FC236}">
                <a16:creationId xmlns:a16="http://schemas.microsoft.com/office/drawing/2014/main" id="{8E77AA91-88BF-4522-AB3F-2B4DAE08CA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8" t="16696" r="1442" b="15337"/>
          <a:stretch/>
        </p:blipFill>
        <p:spPr bwMode="auto">
          <a:xfrm>
            <a:off x="6313571" y="1588093"/>
            <a:ext cx="5560709" cy="38843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elated image">
            <a:extLst>
              <a:ext uri="{FF2B5EF4-FFF2-40B4-BE49-F238E27FC236}">
                <a16:creationId xmlns:a16="http://schemas.microsoft.com/office/drawing/2014/main" id="{360885FA-60F4-4456-A6A0-31ECE029CB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572" t="18740" r="16116" b="17599"/>
          <a:stretch/>
        </p:blipFill>
        <p:spPr bwMode="auto">
          <a:xfrm>
            <a:off x="9741372" y="2067270"/>
            <a:ext cx="1137683" cy="11508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BEFFA41-5100-4D63-88F1-8567E36572E4}"/>
              </a:ext>
            </a:extLst>
          </p:cNvPr>
          <p:cNvSpPr txBox="1"/>
          <p:nvPr/>
        </p:nvSpPr>
        <p:spPr>
          <a:xfrm>
            <a:off x="9525000" y="3400641"/>
            <a:ext cx="15704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Apple Juice-4 Fl. oz.</a:t>
            </a:r>
          </a:p>
        </p:txBody>
      </p:sp>
      <p:pic>
        <p:nvPicPr>
          <p:cNvPr id="5" name="Picture 4">
            <a:extLst>
              <a:ext uri="{FF2B5EF4-FFF2-40B4-BE49-F238E27FC236}">
                <a16:creationId xmlns:a16="http://schemas.microsoft.com/office/drawing/2014/main" id="{C08A858F-DE72-4125-9F37-3831DAD742B2}"/>
              </a:ext>
            </a:extLst>
          </p:cNvPr>
          <p:cNvPicPr>
            <a:picLocks noChangeAspect="1"/>
          </p:cNvPicPr>
          <p:nvPr/>
        </p:nvPicPr>
        <p:blipFill>
          <a:blip r:embed="rId6"/>
          <a:stretch>
            <a:fillRect/>
          </a:stretch>
        </p:blipFill>
        <p:spPr>
          <a:xfrm>
            <a:off x="6709093" y="3755205"/>
            <a:ext cx="1390001" cy="1396207"/>
          </a:xfrm>
          <a:prstGeom prst="rect">
            <a:avLst/>
          </a:prstGeom>
          <a:ln>
            <a:noFill/>
          </a:ln>
          <a:effectLst>
            <a:softEdge rad="112500"/>
          </a:effectLst>
        </p:spPr>
      </p:pic>
      <p:sp>
        <p:nvSpPr>
          <p:cNvPr id="30" name="TextBox 29">
            <a:extLst>
              <a:ext uri="{FF2B5EF4-FFF2-40B4-BE49-F238E27FC236}">
                <a16:creationId xmlns:a16="http://schemas.microsoft.com/office/drawing/2014/main" id="{F5C01CC5-FD99-42C4-92AD-AB37704EA84B}"/>
              </a:ext>
            </a:extLst>
          </p:cNvPr>
          <p:cNvSpPr txBox="1"/>
          <p:nvPr/>
        </p:nvSpPr>
        <p:spPr>
          <a:xfrm>
            <a:off x="8001735" y="4212718"/>
            <a:ext cx="15704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Yogurt- 1 oz. eq.</a:t>
            </a:r>
          </a:p>
        </p:txBody>
      </p:sp>
      <p:pic>
        <p:nvPicPr>
          <p:cNvPr id="4106" name="Picture 10" descr="Related image">
            <a:extLst>
              <a:ext uri="{FF2B5EF4-FFF2-40B4-BE49-F238E27FC236}">
                <a16:creationId xmlns:a16="http://schemas.microsoft.com/office/drawing/2014/main" id="{CA47DE41-58CB-488F-949A-0B14949685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3135" y="2040524"/>
            <a:ext cx="1561296" cy="15612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B2BAEAB-3E60-42BE-96A2-E66DA2266029}"/>
              </a:ext>
            </a:extLst>
          </p:cNvPr>
          <p:cNvSpPr txBox="1"/>
          <p:nvPr/>
        </p:nvSpPr>
        <p:spPr>
          <a:xfrm>
            <a:off x="7970515" y="2450946"/>
            <a:ext cx="14465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Bananas-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½ cup</a:t>
            </a:r>
          </a:p>
        </p:txBody>
      </p:sp>
    </p:spTree>
    <p:extLst>
      <p:ext uri="{BB962C8B-B14F-4D97-AF65-F5344CB8AC3E}">
        <p14:creationId xmlns:p14="http://schemas.microsoft.com/office/powerpoint/2010/main" val="19393554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6403" name="Rectangle 35640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559549" y="457201"/>
            <a:ext cx="3175251" cy="1687790"/>
          </a:xfrm>
        </p:spPr>
        <p:txBody>
          <a:bodyPr vert="horz" lIns="91440" tIns="45720" rIns="91440" bIns="45720" rtlCol="0" anchor="b">
            <a:normAutofit/>
          </a:bodyPr>
          <a:lstStyle/>
          <a:p>
            <a:pPr>
              <a:defRPr/>
            </a:pPr>
            <a:r>
              <a:rPr lang="en-US" sz="3700" b="1" dirty="0"/>
              <a:t>Lunch Component  Requirements</a:t>
            </a:r>
          </a:p>
        </p:txBody>
      </p:sp>
      <p:pic>
        <p:nvPicPr>
          <p:cNvPr id="4104" name="Picture 8" descr="image">
            <a:extLst>
              <a:ext uri="{FF2B5EF4-FFF2-40B4-BE49-F238E27FC236}">
                <a16:creationId xmlns:a16="http://schemas.microsoft.com/office/drawing/2014/main" id="{F61BD4A9-FABB-763C-1CCA-8209A2EE97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28" t="2179" r="9709" b="2844"/>
          <a:stretch/>
        </p:blipFill>
        <p:spPr bwMode="auto">
          <a:xfrm rot="16200000">
            <a:off x="1340644" y="-322728"/>
            <a:ext cx="4818679" cy="749996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1"/>
          </p:nvPr>
        </p:nvSpPr>
        <p:spPr>
          <a:xfrm>
            <a:off x="8410755" y="2297392"/>
            <a:ext cx="3175251" cy="3661281"/>
          </a:xfrm>
        </p:spPr>
        <p:txBody>
          <a:bodyPr vert="horz" lIns="91440" tIns="45720" rIns="91440" bIns="45720" rtlCol="0">
            <a:normAutofit/>
          </a:bodyPr>
          <a:lstStyle/>
          <a:p>
            <a:pPr marL="0">
              <a:spcBef>
                <a:spcPts val="0"/>
              </a:spcBef>
              <a:spcAft>
                <a:spcPts val="600"/>
              </a:spcAft>
              <a:defRPr/>
            </a:pPr>
            <a:r>
              <a:rPr lang="en-US" sz="1400" b="1" u="sng" dirty="0"/>
              <a:t>Lunch Meal Components</a:t>
            </a:r>
          </a:p>
          <a:p>
            <a:pPr marL="18288">
              <a:spcBef>
                <a:spcPts val="0"/>
              </a:spcBef>
              <a:spcAft>
                <a:spcPts val="600"/>
              </a:spcAft>
              <a:defRPr/>
            </a:pPr>
            <a:endParaRPr lang="en-US" sz="1400" b="1" u="sng" dirty="0"/>
          </a:p>
          <a:p>
            <a:pPr marL="388620">
              <a:spcBef>
                <a:spcPts val="0"/>
              </a:spcBef>
              <a:spcAft>
                <a:spcPts val="600"/>
              </a:spcAft>
              <a:buClr>
                <a:schemeClr val="accent1"/>
              </a:buClr>
              <a:defRPr/>
            </a:pPr>
            <a:r>
              <a:rPr lang="en-US" sz="1400" dirty="0"/>
              <a:t>Fruits</a:t>
            </a:r>
          </a:p>
          <a:p>
            <a:pPr marL="388620">
              <a:spcBef>
                <a:spcPts val="0"/>
              </a:spcBef>
              <a:spcAft>
                <a:spcPts val="600"/>
              </a:spcAft>
              <a:buClr>
                <a:schemeClr val="accent1"/>
              </a:buClr>
              <a:defRPr/>
            </a:pPr>
            <a:r>
              <a:rPr lang="en-US" sz="1400" dirty="0"/>
              <a:t>Vegetables</a:t>
            </a:r>
          </a:p>
          <a:p>
            <a:pPr marL="845820" lvl="1">
              <a:spcBef>
                <a:spcPts val="0"/>
              </a:spcBef>
              <a:spcAft>
                <a:spcPts val="600"/>
              </a:spcAft>
              <a:buClr>
                <a:schemeClr val="accent2"/>
              </a:buClr>
              <a:defRPr/>
            </a:pPr>
            <a:r>
              <a:rPr lang="en-US" sz="1400" b="1" dirty="0"/>
              <a:t>Dark green</a:t>
            </a:r>
          </a:p>
          <a:p>
            <a:pPr marL="845820" lvl="1">
              <a:spcBef>
                <a:spcPts val="0"/>
              </a:spcBef>
              <a:spcAft>
                <a:spcPts val="600"/>
              </a:spcAft>
              <a:buClr>
                <a:schemeClr val="accent2"/>
              </a:buClr>
              <a:defRPr/>
            </a:pPr>
            <a:r>
              <a:rPr lang="en-US" sz="1400" b="1" dirty="0"/>
              <a:t>Red/orange</a:t>
            </a:r>
          </a:p>
          <a:p>
            <a:pPr marL="845820" lvl="1">
              <a:spcBef>
                <a:spcPts val="0"/>
              </a:spcBef>
              <a:spcAft>
                <a:spcPts val="600"/>
              </a:spcAft>
              <a:buClr>
                <a:schemeClr val="accent2"/>
              </a:buClr>
              <a:defRPr/>
            </a:pPr>
            <a:r>
              <a:rPr lang="en-US" sz="1400" b="1" dirty="0"/>
              <a:t>Beans/legumes</a:t>
            </a:r>
          </a:p>
          <a:p>
            <a:pPr marL="845820" lvl="1">
              <a:spcBef>
                <a:spcPts val="0"/>
              </a:spcBef>
              <a:spcAft>
                <a:spcPts val="600"/>
              </a:spcAft>
              <a:buClr>
                <a:schemeClr val="accent2"/>
              </a:buClr>
              <a:defRPr/>
            </a:pPr>
            <a:r>
              <a:rPr lang="en-US" sz="1400" b="1" dirty="0"/>
              <a:t>Starchy</a:t>
            </a:r>
          </a:p>
          <a:p>
            <a:pPr marL="845820" lvl="1">
              <a:spcBef>
                <a:spcPts val="0"/>
              </a:spcBef>
              <a:spcAft>
                <a:spcPts val="600"/>
              </a:spcAft>
              <a:buClr>
                <a:schemeClr val="accent2"/>
              </a:buClr>
              <a:defRPr/>
            </a:pPr>
            <a:r>
              <a:rPr lang="en-US" sz="1400" b="1" dirty="0"/>
              <a:t>Other</a:t>
            </a:r>
          </a:p>
          <a:p>
            <a:pPr marL="388620">
              <a:spcBef>
                <a:spcPts val="0"/>
              </a:spcBef>
              <a:spcAft>
                <a:spcPts val="600"/>
              </a:spcAft>
              <a:buClr>
                <a:schemeClr val="accent1"/>
              </a:buClr>
              <a:defRPr/>
            </a:pPr>
            <a:r>
              <a:rPr lang="en-US" sz="1400" dirty="0"/>
              <a:t>Grains</a:t>
            </a:r>
          </a:p>
          <a:p>
            <a:pPr marL="388620">
              <a:spcBef>
                <a:spcPts val="0"/>
              </a:spcBef>
              <a:spcAft>
                <a:spcPts val="600"/>
              </a:spcAft>
              <a:buClr>
                <a:schemeClr val="accent1"/>
              </a:buClr>
              <a:defRPr/>
            </a:pPr>
            <a:r>
              <a:rPr lang="en-US" sz="1400" dirty="0"/>
              <a:t>Meats/Meat Alternates</a:t>
            </a:r>
          </a:p>
          <a:p>
            <a:pPr marL="388620">
              <a:spcBef>
                <a:spcPts val="0"/>
              </a:spcBef>
              <a:spcAft>
                <a:spcPts val="600"/>
              </a:spcAft>
              <a:buClr>
                <a:schemeClr val="accent1"/>
              </a:buClr>
              <a:defRPr/>
            </a:pPr>
            <a:r>
              <a:rPr lang="en-US" sz="1400" dirty="0"/>
              <a:t>Fluid Milk</a:t>
            </a:r>
          </a:p>
        </p:txBody>
      </p:sp>
      <p:sp>
        <p:nvSpPr>
          <p:cNvPr id="356405" name="Rectangle 35640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407" name="Rectangle 35640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357" name="AutoShape 2" descr="data:image/jpeg;base64,/9j/4AAQSkZJRgABAQAAAQABAAD/2wCEAAkGBhMSERUUEhQUFRMWGBQXFRYYGBQVFhgUFRQVFBQUFBQXHCYeFxkjGRQUHy8gJCcpLCwsFR4xNTAqNSYrLCkBCQoKDgwOGg8PGiwkHyQsKSwsLCwsLCwtLCwtLCwpLCwsLCwsLSwsLCwsLCwvKSksLCwsLCwpLCwsKSwpLCwsKf/AABEIAIYBeAMBIgACEQEDEQH/xAAbAAACAgMBAAAAAAAAAAAAAAAFBgMEAAIHAf/EADoQAAIABAQEBAMHBAIDAQEAAAECAAMEEQUSITEGQVFhInGBkRMyoQcjQrHB0fAUFVJicuGSosLxM//EABoBAAIDAQEAAAAAAAAAAAAAAAEDAAIEBQb/xAAwEQACAgEEAQMCBQQCAwAAAAAAAQIDEQQSITFBEyJRcaEFMmGBkRQzUsHw8RUjQv/aAAwDAQACEQMRAD8A5wWzyARuNDAtpZEeUVWVNjsdxE9VddR8pgZDg3w+WzEgAnyBMGKDCGY+IEeYIiPBMWKKAFFzuYcErRM+GABtrFJ8Lg2Qrr253c/Ax8KUiimKjYQw01LaQR0gBh0sShYHeDcir+7PeFx+CW88lYRpPnZRpEEyvUPkO5EU6ida+uo27iGQr8sySn4RvMn8zqp37QLF5cywGZW27QcwrBGnjOCAh3EWa/g4rKJDsSNQNPYQ8WAWlaXcX7CKs6iL7KF843WYot8xPOJHlg+IBz2iEB1NOKzNdSNjygsGmGYHLXIGw2EbSRnXIyhAeekeT8MMkXV7qdzz94hC5OxwEZC2vPtFvD6iy2c+Rhf+IlwES6/iMZVM1rKG+Hy7QSDpLpi+m45c4tScISX4mAJhRpsWqpSjKoI5EnWIqji2eWs5VRztAyw4Rc4rxZ7hflU323MKEiejk573JsBDdiksTZQaX4iNz+cK9ZRNKtMKn2isseQxcl0S0+FhifFYDaNqqmMsg5r87QLmYo5U5QQbxHTz5k18x0A0irrixiumvIfwzHmzWJhDnTM0xjzLsf8A2JvDNUSchBhVXVj1ubwqK2tjLJbki1KprnT8usGMPwAsQWPe0QUCDSGCgnAQNxaMOAXiOBgDpAqThgEN9bMDCA7pFXIYq0aUNKA4uRD9RyEMsZbXGpPkLRz5pljDRgNQzWUXPWGQkLsgX6Cts/rY77bft6iAvHlaTZRsN4N1GH/DtM2XmByPM/r6RUq8OlTb5iGzKrXHRhcA9D2gWSSabHaTEZOT8C7gXDaz5eZmIJ2sYfsBwGVSyQym8wfM3M+cCaSiSQiqh8MEWrlA30McS661Sks8eDq2N2xWOi1xZSpU0rAjxAXU8wRtaONCmfpHZ6GaJgyDnz7QJ4n4LlypZeXe+55x1/w2PqrM33gwT1ktKtsVk5kKBokk4Xfe1ucHJWGMRdvCOpiKfLAGVdBuTzMdW+muqP6maP4pfb0kkUHqSBlXRR7RSn1F9YkrJlzYbCKbi8c8Q228s1sdzvGIvONyuojelW49YhUsERpJma2HlEk7YxWww5mPYwCxLVT7HLfzgrR4iwVLEgjY9xC3PmXcmCNO11iAOhYZxQWAubHY+cZCVJrAunJv5ePIOWTCLPEvBMtwZksWO+kBKXA7Szm1i9gPFrMBLmG/K8FJ1P8AduR0MU5XDLxSYlSiA1vaGzhqqVjlbflCajaxfpqsowYQ5rgUnh5OmzmsQInl1e8s72vAbB64TRcnxCJnU5iwOo2gVwxyMts3LCIWrQsw59xziGdivxDltryPWPKycHTbXnA96koAUGaGmbB1bhMgU66wflC4hJ4eq2+Cpy2uIa8PmswhSfOC7XGTn3FC/DqXUeAGx25nciB0muK6Fzbyh24x4fE1kYaPexPUQJquDmK/dsAeh2P7QwqlkAzWQ6jMxi3SYtpkmKAp5k39xAuvoqiRf4iMo6gXX3EUqdjMNkVnbtcxM4DgZZVAFe8ts4P4eQjeomZbiabdBFSjwaulLnRBr+G4v7RvOaYyMHT7zY35QHOKWWTYzJM8fiLFTsIvSsMkzQbLlPeI8Lw0sRc2A6wynCVmLaUPEOe0IsuzFqvstBR3LPQLwvD2TwlgU5CGCrwQTJViotaKUrDHlEZtdeUNcr5Ldoy0+rd/d4a6NVmyv+3ymc6lcLS0Jvt0iCr4Zl2OQhTFzGsFntNmETgkvcdYVw+R7NMZz11t6R1I0vbucjE5rOEixiGDMFHO3OEeoo7VDJsb/nr+8dImZ3llRzBH0hSxPK05Oby8uc23B0352/eMjsy8GuNXtyb0tBlAG5glKpDENRfL4LA9eneBNUmRcxqGB111sT5xRPI6XHQemCwgfPYQElYmx0E7PBCYXygkQGWTyRVVWiasfSLfDnEc6XNVlTwX16kQIkUhmzgi5c5Ohc2UdyekS4OXeoMtiFytk1V9TnyknKwCgC7eg3i8U+0Jm1nDOwYnNV6J5my2DHrY6EeesJ74xTo5Gay2W3XLlFvpaG+uwof0JlM2dXMlCVvoC6gle43EIOIfZ80yc7ZzluFX/igCKfUKD6wyUK5vFvWPuIkm4ez5Jp3FNOuYZrjl5wHm8YJ3MFpP2ZIPmYmCFNwBIX8N4G3RxedrYyE9So7VJIXKT7QWlH7tLn1i03FtdVMBlIXpaw+sNtNwxJXZB7RcFGq7KIZ/VQgsVQwUdMpvNksiumEOVzzjoNcvKBVQb3hq4jqckloUlmeEdWhW+U+ZMs4qPCA7SdTEUuRrBN1HrFelYZrdTBwyvBT+H4veJcKW4PZjFoyPF6GIMFNmmiAQ1rmyi1ucaYVL1eLGJtmUdbXjSj0zd1ieA+QY8vxkRaoplo0qls6tyIjSe2QgjYwUVLMw9NbRkVRNsbjaMgBI+GKIZs7i9thDRX4yPhlQvKB2GysqCPKpY6KojtyzVGtKIsX8UWJGtxEc1LMYsUy6xkaMT4YT4fxQypgvtsYfaKfKmHXS/wBY5vVyLEMOcHaKaWkgqdVh1DXTNNSUuGOXwUTOABpb1iWm4dlXDganW3KAOH4wzhlbe28HKOusR5CN0q4zjg0SqTjgMSKiXL0bTtBmhxlNlhbr6QTQGG43jbDZNjGBVbOJHLu3ReMBziarZpJKaMNQe4ihg/FAZB8RbPtpteLc+YrKUvqRC++B/DFy+kKtvhFYj2GiKk3vf0D/APcmdjcKV6c4qSzLluTLlqt97ADWFudVThOAlnS2pO1oM0RLb6mMcLpy4kOrhy8oZKSuDQm/aLVmlKTEIbObMvpuIYJEsg3gfiyyJ5++T5dFJ19RF5tbcSGKrc8IS04omsL6KO0E8J4tqZQ+7UEHrf6GLU3h6UrkH/8AmRdQOvcxWk0glteYwCDZe3K5i0I1rmKeS0a2+FBDFS8czSQsyRqed7iHGTPuo2uRHOZXFNMHAdfAOcE6v7SKSWtpZubbCNFdFj7RlulGLwsfsb4xjtHJmFXYzZpPyDxW8xsPWKNXMFQwYIFA2hVp6qROnNMCEsxLX5XMNuF3YbQzU7Yx255KUJt7vBsJJAsBADEcGyTHe2kxQCO4PzDy6Q4CSY9m0auuVxcfzY8o5uDcp4EQS8wsYHVVKiyZkvIWZwRmKlnXW4yv0FtjpDHimGCRMst8jAFb667ML/zePXnoFubXiyk4su4qaEzAOHjmuykJe92tc6WAA5CGqoph8O1opS8YzzciCw3LHYftBNa6XlN2Vm/1IIiNt8stGKXCFlsL1Nja8SU2EEG5c+mkWa+tlMbNcG34evWA0nFmU5X35GByTCzydlw6aGpJYH4SvO+ovrHkLHBuKfczMx8IynsNbQZbFx+FSfJWb8hDsOaTMs8Qk0XssZ8OF7EOKzKuXSYgG5Mt1A8yRpAmp+0dPw5j9InpNlfVSHjJEUwDtHN6n7RXOwt6wNmceTL6kW94nofqD1v0HDjVx8Ow1hUeZYLFqRiBny2JYN0MDp0zQEcoKWOCN55PamZrFP4viv3vGGde6nflGqi/nsYuipOa+xBilS1Np7W2MaVEokacooS5pDX5xCBHF3OUEHtHtPWZlXrtFWbUZgVPmIpI5QwCBeobwgcxEDzMy2PpGkyfmF+v5xWZjy3EAJ7KmlTGRtow7xkAIzST4B5RHNN49pDdIu09GB4m2G0daU1GOWbnJJC2+EzHmWAtF5eGJgtdrHyMF5teb7geQ19TFZ8VPO5jmSk28mF4bN1wMlMpZT9IsYZhrSicxXKfWKH94A5GJlxlTvcQIylF5RaMtr4CCSZatcE+gizT1Cj8R9RAn+sQ7Nr02MRNPU/jI8xce4hi1Fi8jPWl8jxQV2mmsXqguF+7378oR6CawIsQw/1b9DD/AIRVeHxC45EixHYxf1XNYkLnPd2BJM1l0mTFve5I/KCFQ0l11mC3cwq8acNzSWm0pzAm5TmDzynp2hTouGqyawDkqOdydvKFLRxbWX2W3yT9sTpctpL3UNm7j94LYfMCAADSBWC4WJCBQPWCojfXpK4LHZqaz2EMXxqXJkGYeQ0HeOLVn2hzprHKgA5bnyh3xivkzXyu2i7jvFCTMo5fyqsYpYhNrbkyyex+2WBTGN103YP2sLfnEyYHXTd7+phsPFVOmwX6RSn/AGgAfLaGrUWr8sUjNJRl+aTYPpvs8qH+d7e8GKP7NEHzsT62gXM+0Z+UUZ/Hs09feKystl3ICVceonRaDh2RJGmUQRSplINCI45N40nMbDUnQAXJJOgAG5MNOD8KVc6XmqKn+kv8qmWJptp4nyzFy89N+ttozSUI8yY6G+fEUOk3iCSOcR0/ESTHCSxmc7KNSfSKVBwfhqC82oaob/eaZa+QSXb6kwVpKzD6Z88lZUuwI8KrmN+We+ZoXK2tdGmOlvl4+wK4nWY0rMyFMh0vYE30Nh529oRq+qcggQ5pXmarBjcXI15g3/SErEZgSa0sHUa255eve0Z4W75dG63SuiHZrw7XKjFDrMY7bk+QEEsQlDkpUnfwsP0ingyS7nOt737H0MMpxU5WHxJjAjk46WAYMpKnqQdY04TMa3eBSm0hRWmWbIouSRYdABexYk2AtAl1ZnBYW7b28zDTi1UJhGdiRuq3v0IJ9fKBNQyqyMQCXbLLU/iI1ZiP8VGvckDnFei+18Jj7wYhp6cTWYJ8UkAEXui9u5/KLc/ixhMKyz4W3GtgwI+XoDfbtAPG8R+6ky98qa+ZO8AUmkmym3U8/wCaRhlNyfB3KdHFQzI6pJ4gsni8WbcHxDuDeB0vhTDp9w1HIBPNF+G2u9mSxBhJpXc6Zz7L+0XpFRMDWDn2H7RFbKPkRLQQl9S5jv2XYbYiW86RM5EMZq3t+JJhuRfowMLkr7ImmqRT1cuZNUElHlmUD2Vs7e9oZZtW5AB1OwOv63P1g5wxMSWXBIz5SRfYm20NjqJ5Rmt/D4Rrb8nKcDlPIeZJmqyOpIZG0II0PYjuNDyvGpnWZx0P0MdJ4pwRK9pTLNEqfKuPiZMyOjalHAIOh1B1tc6axz/iLCHp5xRypJFwym6kciLxrjZGfRy7KZV9gmpHMdYyTNzE23G/eKsurKkgxvNsLOnqIaZwmoHvuIH1tFzAuI0NVfX6RDPrGA0iEIGAj0y78xFaZMLRi3EEBOPDuY8WfrGsrXlGuSAEuS56+sZFVY8iYDkapst5ZCkWO5v0ivUz5j6B7DtHtXWF23B6knf/AKjZHUDU3PbaLyluYZSbK4m5dC5jdqnoL+8bTGtsAPSKM2p8/SKMqTvOJ2BjJb3+ZT5j9RFZJjHkYkWoYQCGTZeuh0iJnYbG/npEzV6H5hY9Y9ZOYII7j9YgTKOrKm5GsPfDONkAhmOQi1j4h78oSZLAHUD84d+EquUSFyLc79IKIFUqSgNjmXl6xHPqAbHY7G0MtfgImyGKKFIFxbtrCDKqCQb73jp6aXtw/BuokpIaKecSNYhxjFUkSmdjawMQSqxVTOxsAI5fxdxOaqZZT90p0/2P+R7dItdaq1+oLrFBFCdijMzNmPiJPvEDVl+ZirHoU9I5m9s5vZOaqNTUxH8FukbrSt2iZZDz45jwzjzMWqfCXfQAn0hx4U+zzMyzqg/dqbiXb52Bv4j/AIg8uflvWc1CO6Qyut2S2xCHAfCxko0+fKAnNYybnxohWxOXZS1z3t0hkqZxYA30BBt1t1ixU1dhcxQCnMbaq2vkf+/0jkSnK2WT1Onqhp4YfH6kOJV5W1hvz7GIa6SxkWAzE8hzi+aCWwGbUjYbDtBGXTKoudB0hkaH2xU9fCH5FkA4PIdZYDqc2/In1gZivDbtPE5QQQCLaEEG2/tBnGuJFlAhbBuR7iF+dxzexXwtzU7HqL+3tD41qLyjFfqZ3LE8Fd6dlOqlfy9DFeciNqWIPY2MH8NxRaqWcwtMBa4HMA3BuOxEVq/h5CquT4cyq7LYFC4DSy2lrEG224t0hy5MnQv+BdfqT9YhwycaipM06S5YySx23J8zuf8Al2izxXwxNpGCsQ6uLynW9nHLQ/K2o077mLVDQCTLVOY3PVjqT7wu17I48s26Gv1bU/C5Lc+cWNzEdGPEf5tG2S4jeUltezf/ADGHPGD0LLVKNTFqlHiPnEFMsT0x8RELK/IQRhm8hf1/lo9pmupPUmK4bx+a/qY3pW0t0JiwtrgMUzhRa9rbmAXGNGKqT8WXvLtbT5lO/wBNYlq5tkN7nQlgNyB+Eeeg9Ylebc/CXp943Tso5XMXhJxeTJbp1ZFpnLKqQb3Aio1xfrHTazCKeZmCDxDQsNr9O5hOxTCgrEHQiOlXapnBv0s6nhgRkut41DaawRXD2yFhqIHzZVtIcY+iBlt5RNLUGNH6RqmhggN3TLzjwPGO0QvEISTHuYyPKeWSwEZACHpdCm+a/rE+YLsp94pSAG3a0W0UD8V4hDWbNPSKbsTF+bM8opvMEBhIQsb6d40ZrxqQf4YhDYt3HrGyTiNvblEJmW5Rp8URCBigdW+YD2hjwiQFPhuITqOpII3EO2CzvEvMmAyyOncN1ZyC/tCDxPhjS6yYFHgNnHk2pHveHXB54NhAjj6WVmSz/khH/iR+8OrscVlBUnCTaETiIuZVhfLzHWEp6Sx+WOmTqb4ku0KWIYcZW4uesV3ubyxU228sXzSnyidKAAatEihrnS8SS8GmzDpeCVNqbClOpghIp5Ka2zGNEwCcBrciL+E8LzJswKQwT8bC1wLcidLxHJRWWSMXJ4QUwOimVB+7UJLGjORoOwHM9obC4XwjYKAPIaRDShJEsS5Vwq30OpuSSxY9bxFMm31Mc21yvfwjtUKGlXzJmMdDfb9Io1lfl22jaqqbQr4pieu8XhBR4Qq26U3mQUo+IQJhzbcokxbiFyPCf1hTkCZOJ+ELgfMx0UeZ5nTlFuTQzlYAMhPcta/tFpNLhsNdVk1mMTydhU6bq5tflz9TyEayOFs7WO38O0XWxWZK8DIS3ob9TeNGxGdr92ddOQAB31v0v7mDuXyV9Kf+L/gs8K4FOSpR5al0YlAptdlYWzKel7b8tbw2yaFUqJ0plcSyqy5y7m+qMU62sjj6QO4W4hZGbNZJtwqsBnKoQLiSn4pzE5FGw1JvtDxV4zImUxmTmEiZL8PxQfij4g1MlTcGe6gKGI0vcA6G1otPnJWcJR4ceBRamMyU0ioAvIMxQ7C33km7S5i3Ph2dSOauOkLSj+dIJ1nGEuWnxw5mT86+E6Z5eVk1S+UNYrc794Q6HFJijxTGPYm/13hdtfqYaNul1K02VJd/A5y8topTa9XYhNQl8x5Xa2g9vrATOJ2jM9uzaex0gpT04loQNQTcn94R6O1ZN8NdG2WFx9Q5St4QY0E60wRDTVGkQNNu4jOo9m6OAtObxKfMe/8ADFqToPOB883Bt5+2sSTKv7u/aB2irWUTo4mZjvlIAHUjxD629ooV9UVIkyj94+sx/wDEcxeK9HWZZcw87/W0DsFmXLE/M19fOGqOE38Ak9rwM9FKCKFTQdedubeZN4gxnDJTKGmMEFwLnmSbAdyTGv8AVkfKL8u1hoPygfX4aZ81XmO1k+SWtgoNtWPMtvrpF6oybz0YNXdDbjthH+zqmijwMPrChjWDmW9rEjl5Q9Yehy5dbDmdYtT5SgagGOxRp52c9I8tqL418ds5I+FzSfCp9rRr/bJ3+Bjp7GWdxaI/iSl5iN60aXbMH9U30jm4wGobZDE0rhKpO6gesdCGIJsov5CLEuTMbXKFHVj+kVenrXbLK6x9IT8N4Ne4LkC3SPIczkT55wv0W0ZEVVa/+chc5vuSRzaVTW5iPZrW5xSaqY7CNpcon5z6bRzjaRzpuukRZ7xbZBsBaKzDWIQ1APUxuJhHONLxusuIQlE/rHmcdo0WXfaNzTtzEVCSSZ5B0tDpw2WPjJhLpaclhD/gqWQWhc3gdWssZ6CuyEMYj40rDMMjNoLObewjejw1pg8IipxTQTZLyZ03xIQEsPlRuh8/0i1ecAtwVKIXWAfE6kEQz4dka+oEAOKQofQ3iYYkFYLQggkw2UNCBawhawWtUXWxLHYCGKkqWRbfiO56DoP3i8m4x47DCKlLnob8DwxZgYFUsttCqMxvfXMRcbQbl4JKUWyC3TW3tAzgmkYSWmaXmNoSLkqum/TNmhheW3NgPIfvGeLcVhwcn88Y+7HWzzJ7XhfAn8V4UsrLMlqFU+FgNr8jbvr7Qp1VbaOoVMuWVYP4gQQb63HSOFcQYoqzHVDoHYL1sGIX6Wg7ZPlrBaE+MG2K4zYGBMmkLspm3yk/LsTzF+nlECAgh21N9un/AHF4zr2PcRSTxwjfRSm90/4DFIwBZVAACLYDQDU7D1is86zjzERUk/71h/qfoyiNKl9bxn2+47LnhLBexSWG15jaI5c+69xGPOuAe0RAWPYxVLjDBv54MmvrfrFWsq2KqGYkKoRAdlQfhUbAdeu5uYuTFuIoVEu7AcrfqYZDkRZwsgSvuSDBmhwhCoLIjac1U/W0RVFBr2/nKDMj4aqMpBjSn4OTdHnL8g8UIQ+EWHaL1PMMevP62j2nIZlUbsyqPNiAPzg4yITwbBCNVtbp+0byZDFrkaQa4g4Rm0y/EVhNlc2UWK/8hrp3/KKNLQz2HgkzmHUS3I9wIXXWrVuguDXHWzq4bX7m5UnnGq02hF9DEcxmVirqVYbq3hYeYOojZnYSzMsMgNr35+UPh+HT8R+4uX4u+t32MXD0C5dSCbnXn6RvKpVX5VAPYaxSXF72FrX0ENuAYMSM7DxHrsBDv6KyLxJYMtmv3rO5spSMJJF30HTnFuVh42VSfS/1gy4lp/u30ivMrmO2g7R0K6Ix6X7s5NuolLt/siNKBlHiIUdOcVqhQdo3did9YiYxqimuzHJp9IjmyEK2y6nn+0VzRSgthLW/+W5ido0JguKDuYPnYWLeEkHtA6dIcblvUkiDhm8hcnoBf8olSgmNugUdWP6QHOMewqEpdCj/AErxkN7YbLHzTBfoojyBvXwwuDXlHKKdhaJ320ihLUbZtYsAW5xxTqnkxyNIhJY8rCJM6juY2ZyRYCBgOSuUPWJ6SgLm3KNllW7mC9PIsum/OKt4LRWQzhWES5UsNYFm2iISs+YsFFjpaLlE2aQLbgEetoFUBmiZ94CJZ0XT8XeM/bybGkkkjSZR5TflDDg7eGKlRJuLRew2SVWI2CKwOfDGIhDYw2YhkmyshliZLfR1026+cc1ppljDlQ15aQ4Bs2RrHoQLgw+qfG0TdDncItHgA/uAp8zCWXIzc8uUso157COgSeAKIG7SVmHrMu//AKnw/SE37Oc8+cZzm7KCWbT520Gnlm9o6W1+bn6CC5yi+It/x/tmbCfkG1XDNMZTrLkSUYqcpVElkNy8QFxrHN5qlSQdCCQR3G8dS+IqnXXz1hM+0p5SvLdVs75s1vxBcoBPfl/+Qt73zJJfTn/SH1NJ4LnBGKswaTyUZk8ifEPcg+sNDBjCj9mlMGE2cTrf4YHQAK5J87r7Q8kjtDoLMRdjW54BP9KSY4hxdw09HVPnBMt2ZpL/AIcpJbJ/zW9rdBeO9T6xE3IhD+0XFEqaRkl2Yq6NcW3VwCB31t6wHXnhF6blCacuv+cnJ5p59dG8+TRkmda1/wCWjWkn5iVy2sNjqeh7fSLiyzcWNtR2H7Q6Ogk+JMfP8UguYpv7B3C+EJ0yWJ8shswYWuMts2pz8yCNRy9Ino+FZjMcxQhRmyg5iwvYjl29xFzD8ZnU4SWGmCUzABUXPqx1IFtOZOoG8MU6hluGeUxzCx0FirgEnKt9VIJuOYuN7GMOpp9KaWUxf/kLpL4FVOHhMQGnJLD5pb3D+ajfrpACbWqs74bsoYX8OUKAb2CknXNz20tDrJxuTNyy6kmVMUko6gEWtZt/nQ+HQb25GB0uXKSoZ0lS/i6qxC6kEgH00Bv0IjLFJSy+UWqsstmk5P8AkE0kpWm5WmIG1KoTrb5SzDnrew8ojw+nlTy4LmW0t2l3sGuAdGtpYZTf1gxXYRTTan+oYMZgCqyy2UJbWxYA3LAWFl06iLFbQITKZXVRcM6nVGXUeF7HnbQ32te94e7I49qOjGu3PvbafwwU3DRK5kmfEF7WWytryKkaHsL8+kUv6GxsUcMeRuGJOg0tc3hskLMBy/DUJzaYwEtidUK6Wa1/wg3JsecEqXCnUqzTpXwg6tmJzCXcZm+AL6eK+9iNPONtWuUFzCL+mEYdRpN/O+S/RvJBg32cJNlAMTKqdyrjMtiflKnUMB+cEKPg2RTzAzuWdDoNlBGnyr+pMTzpzy5h1uwOjA3v0IixVVXxxrZZmxFwM3Qjv2ji3fierthKHKeX48Px+33RevRVQkpdrj/suNi6ILIB/PKK/wDe3cgAnWBK4a2axYDtqTDBhGF5HHhJ1FywsAPLrHO09N101DOF9f8ASNd3pVRz2zn2NYfMqK6aspCxugOlgLIq5mY7C4PnyifEOFJ6y/gomfZ3m3CSl38GZrZjpfTrHSKOmCFrLYXLMzEZnc6sx5+p8hoIQ+IcQymbUVc0tTo7rJlobfFIY5Elrz5Zn2Guse8qtcYqK6ikv4POOlTbb8gDBMA8aGZuSci73sdT+WsPc5gq5F6awqcDVEyoMyqnWB+SWo+VEGyJ2F/WGBpniMNU/V9wi32exEBaNGMYysflVm8tveJBhrWvMYIOg1MMc4oSq5MpTp1tzGSZbv8AIhI6nQfWLX9TKT5Euf8AJoinYk7c7DoNIGZvpYDiuPbybnDbfPMVew1MaGVIXfNMPfb2ii940MwiJ6ee2D1cflWC8+KkaIqqOwihPqnb5mJj0TQY0ZQYKil0irnKXbIGaMj15UZFipy5Zg6RcaUCIyMjgnbMSWOkevMtGRkEB7RrdvKD8geGMjIVIbAs0FRlJXkYOyZAKgdYyMhLNUXwVxJ8ZvyNovoI8jIDAiwggzh84iVMPRG+otHkZFodlbPysWuBcQaTPKj5XYKw8zYHzBP5x1Ig9YyMjWYSuZPihW+1WgtKkTgRYFpZH/IZlI/8W9xGRkUa4YyD9yA/2YYixaolgkACW487sp/+faH1Mzm2Yx5GQ2t4pb+oi5Zux9AZjlDlbLmPI30ubjY3gBimHI0idL5vKcX6XU21562jIyH1pNKT7EybWYrrJzdFFwxF3sATsCbbkDnDlh3BMwyBUs8uxXMqWPPbMdj5WjyMjTrZuFaUeM5K1RUpNsIJm+Gqs1yOe3LW3QRrhtXkmAtqrEqQOhB184yMjylzxHJoXL5BfGEqz5Hs1mULfY5hdc/WwIHpF/AMLzl2RJSKoCiwKk3UXBA0AJsDvoo9PIyHQXL+pto4i2BhiJkTJq08uWjBgTfxAsTr4iMwXX5YNScM/qZOZ7S9QcqZiASGIVcxsBtqFG530jyMi/Z0VJxw0F5HDSU4AmzZswG7ZBZUygFgCDe5tvtr0g5OwmQSpZWJ8NtfCoJ2CjQeceRkK/yXwKnZKeJSfLKfEtOBLVhoV8Nuq8rk63hTmV5tfpHkZAvri8NrwMok1FhTA+NArqJ6GYo2ItmHTfQ+RjqQZJ0rNY2IuOTDTsY9jIbo/bY4LrGTNrYrapeTnWIY+6O8upZnVcxKoFXMq65S29vSEKbUviM740wgINJUofLLl8lA/OPYyOvq3tSSOfp/dnI8YNI+FJCDuYkkKGm2O0ZGRuo/tL6HOuf/ALX9TKrFCbqnhUbWiis4tuSTGRkaVFR6M7k5dmrxGY9jIJU0YxG0eRkAhHMsI0ppbTDZbDzv+kZGQm6biuDVRCMuwiMGtq7k9l0jIyMhMcvlsbL28JH/2Q=="/>
          <p:cNvSpPr>
            <a:spLocks noChangeAspect="1" noChangeArrowheads="1"/>
          </p:cNvSpPr>
          <p:nvPr/>
        </p:nvSpPr>
        <p:spPr bwMode="auto">
          <a:xfrm>
            <a:off x="1587500" y="-152400"/>
            <a:ext cx="304800" cy="30480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5779"/>
              </a:solidFill>
              <a:effectLst/>
              <a:uLnTx/>
              <a:uFillTx/>
              <a:latin typeface="Franklin Gothic Medium" pitchFamily="34" charset="0"/>
              <a:ea typeface="+mn-ea"/>
              <a:cs typeface="+mn-cs"/>
            </a:endParaRPr>
          </a:p>
        </p:txBody>
      </p:sp>
      <p:sp>
        <p:nvSpPr>
          <p:cNvPr id="5" name="TextBox 4">
            <a:extLst>
              <a:ext uri="{FF2B5EF4-FFF2-40B4-BE49-F238E27FC236}">
                <a16:creationId xmlns:a16="http://schemas.microsoft.com/office/drawing/2014/main" id="{055021F5-D431-DCEC-D833-B77F29B5466A}"/>
              </a:ext>
            </a:extLst>
          </p:cNvPr>
          <p:cNvSpPr txBox="1"/>
          <p:nvPr/>
        </p:nvSpPr>
        <p:spPr>
          <a:xfrm>
            <a:off x="2549904" y="5296233"/>
            <a:ext cx="2400157" cy="246221"/>
          </a:xfrm>
          <a:prstGeom prst="rect">
            <a:avLst/>
          </a:prstGeom>
          <a:noFill/>
        </p:spPr>
        <p:txBody>
          <a:bodyPr wrap="square" rtlCol="0">
            <a:spAutoFit/>
          </a:bodyPr>
          <a:lstStyle/>
          <a:p>
            <a:r>
              <a:rPr lang="en-US" sz="1000" dirty="0">
                <a:solidFill>
                  <a:schemeClr val="bg1"/>
                </a:solidFill>
              </a:rPr>
              <a:t>Courtesy of Cambridge CSD</a:t>
            </a:r>
          </a:p>
        </p:txBody>
      </p:sp>
    </p:spTree>
    <p:extLst>
      <p:ext uri="{BB962C8B-B14F-4D97-AF65-F5344CB8AC3E}">
        <p14:creationId xmlns:p14="http://schemas.microsoft.com/office/powerpoint/2010/main" val="508664416"/>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6EBBADEC-2F14-9603-E6FC-B3AF783FE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475357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2B28A786-1B49-4DE2-82AF-E8643DEA46B3}"/>
              </a:ext>
            </a:extLst>
          </p:cNvPr>
          <p:cNvSpPr>
            <a:spLocks noGrp="1"/>
          </p:cNvSpPr>
          <p:nvPr>
            <p:ph type="title"/>
          </p:nvPr>
        </p:nvSpPr>
        <p:spPr>
          <a:xfrm>
            <a:off x="8460828" y="468486"/>
            <a:ext cx="3405351" cy="1655483"/>
          </a:xfrm>
        </p:spPr>
        <p:txBody>
          <a:bodyPr vert="horz" lIns="91440" tIns="45720" rIns="91440" bIns="45720" rtlCol="0" anchor="b">
            <a:normAutofit/>
          </a:bodyPr>
          <a:lstStyle/>
          <a:p>
            <a:pPr>
              <a:defRPr/>
            </a:pPr>
            <a:br>
              <a:rPr lang="en-US" sz="3700" dirty="0"/>
            </a:br>
            <a:r>
              <a:rPr lang="en-US" sz="3700" dirty="0"/>
              <a:t>Fluid Milk Component</a:t>
            </a:r>
          </a:p>
        </p:txBody>
      </p:sp>
      <p:pic>
        <p:nvPicPr>
          <p:cNvPr id="3074" name="Picture 2" descr="image">
            <a:extLst>
              <a:ext uri="{FF2B5EF4-FFF2-40B4-BE49-F238E27FC236}">
                <a16:creationId xmlns:a16="http://schemas.microsoft.com/office/drawing/2014/main" id="{79DB195E-4CBA-EDAC-39B3-A4AB695D8D39}"/>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20143" r="20632"/>
          <a:stretch/>
        </p:blipFill>
        <p:spPr bwMode="auto">
          <a:xfrm rot="5400000">
            <a:off x="853494" y="-853063"/>
            <a:ext cx="6408311" cy="8115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a16="http://schemas.microsoft.com/office/drawing/2014/main" id="{5991DE72-4AD4-4A83-B0B4-B9C7C7D3E268}"/>
              </a:ext>
            </a:extLst>
          </p:cNvPr>
          <p:cNvSpPr>
            <a:spLocks noGrp="1"/>
          </p:cNvSpPr>
          <p:nvPr>
            <p:ph type="body" idx="1"/>
          </p:nvPr>
        </p:nvSpPr>
        <p:spPr>
          <a:xfrm>
            <a:off x="8460828" y="2280746"/>
            <a:ext cx="3489433" cy="3677928"/>
          </a:xfrm>
        </p:spPr>
        <p:txBody>
          <a:bodyPr vert="horz" lIns="91440" tIns="45720" rIns="91440" bIns="45720" rtlCol="0">
            <a:normAutofit/>
          </a:bodyPr>
          <a:lstStyle/>
          <a:p>
            <a:pPr>
              <a:buClr>
                <a:schemeClr val="tx1"/>
              </a:buClr>
              <a:defRPr/>
            </a:pPr>
            <a:r>
              <a:rPr lang="en-US" b="1" dirty="0">
                <a:solidFill>
                  <a:schemeClr val="tx1"/>
                </a:solidFill>
              </a:rPr>
              <a:t>1 cup </a:t>
            </a:r>
            <a:r>
              <a:rPr lang="en-US" b="1" dirty="0">
                <a:solidFill>
                  <a:srgbClr val="FF0000"/>
                </a:solidFill>
              </a:rPr>
              <a:t>unflavored</a:t>
            </a:r>
            <a:r>
              <a:rPr lang="en-US" b="1" dirty="0">
                <a:solidFill>
                  <a:schemeClr val="tx1"/>
                </a:solidFill>
              </a:rPr>
              <a:t> milk must be offered daily at Breakfast &amp; Lunch</a:t>
            </a:r>
          </a:p>
          <a:p>
            <a:pPr marL="285750" indent="-285750">
              <a:buClr>
                <a:schemeClr val="tx1"/>
              </a:buClr>
              <a:buFont typeface="Arial" panose="020B0604020202020204" pitchFamily="34" charset="0"/>
              <a:buChar char="•"/>
              <a:defRPr/>
            </a:pPr>
            <a:r>
              <a:rPr lang="en-US" b="1" dirty="0">
                <a:solidFill>
                  <a:schemeClr val="tx1"/>
                </a:solidFill>
              </a:rPr>
              <a:t>Must be </a:t>
            </a:r>
            <a:r>
              <a:rPr lang="en-US" sz="1800" b="1" dirty="0">
                <a:solidFill>
                  <a:schemeClr val="tx1"/>
                </a:solidFill>
              </a:rPr>
              <a:t>1% or fat-free</a:t>
            </a:r>
          </a:p>
          <a:p>
            <a:pPr marL="0" indent="-228600">
              <a:buClr>
                <a:schemeClr val="tx1"/>
              </a:buClr>
              <a:buFont typeface="Arial" panose="020B0604020202020204" pitchFamily="34" charset="0"/>
              <a:buChar char="•"/>
              <a:defRPr/>
            </a:pPr>
            <a:endParaRPr lang="en-US" b="1" dirty="0">
              <a:solidFill>
                <a:schemeClr val="tx1"/>
              </a:solidFill>
            </a:endParaRPr>
          </a:p>
          <a:p>
            <a:pPr>
              <a:buClr>
                <a:schemeClr val="tx1"/>
              </a:buClr>
              <a:defRPr/>
            </a:pPr>
            <a:r>
              <a:rPr lang="en-US" b="1" dirty="0">
                <a:solidFill>
                  <a:schemeClr val="tx1"/>
                </a:solidFill>
              </a:rPr>
              <a:t>Must offer a variety of at least 2 types milk</a:t>
            </a:r>
          </a:p>
          <a:p>
            <a:pPr marL="342900" indent="-285750">
              <a:buClr>
                <a:schemeClr val="tx1"/>
              </a:buClr>
              <a:buFont typeface="Arial" panose="020B0604020202020204" pitchFamily="34" charset="0"/>
              <a:buChar char="•"/>
              <a:defRPr/>
            </a:pPr>
            <a:r>
              <a:rPr lang="en-US" dirty="0">
                <a:solidFill>
                  <a:schemeClr val="tx1"/>
                </a:solidFill>
              </a:rPr>
              <a:t>1% or fat-free </a:t>
            </a:r>
            <a:r>
              <a:rPr lang="en-US" dirty="0">
                <a:solidFill>
                  <a:srgbClr val="FF0000"/>
                </a:solidFill>
              </a:rPr>
              <a:t>flavored</a:t>
            </a:r>
            <a:r>
              <a:rPr lang="en-US" dirty="0">
                <a:solidFill>
                  <a:schemeClr val="tx1"/>
                </a:solidFill>
              </a:rPr>
              <a:t> milk may be offered</a:t>
            </a:r>
          </a:p>
          <a:p>
            <a:pPr marL="285750" indent="-228600">
              <a:buClr>
                <a:schemeClr val="bg1"/>
              </a:buClr>
              <a:buFont typeface="Arial" panose="020B0604020202020204" pitchFamily="34" charset="0"/>
              <a:buChar char="•"/>
              <a:defRPr/>
            </a:pPr>
            <a:endParaRPr lang="en-US" sz="2000" dirty="0">
              <a:solidFill>
                <a:schemeClr val="tx1"/>
              </a:solidFill>
            </a:endParaRPr>
          </a:p>
        </p:txBody>
      </p:sp>
      <p:sp>
        <p:nvSpPr>
          <p:cNvPr id="3" name="TextBox 2">
            <a:extLst>
              <a:ext uri="{FF2B5EF4-FFF2-40B4-BE49-F238E27FC236}">
                <a16:creationId xmlns:a16="http://schemas.microsoft.com/office/drawing/2014/main" id="{BE993BEF-84D4-DB55-7528-6A9351341DF6}"/>
              </a:ext>
            </a:extLst>
          </p:cNvPr>
          <p:cNvSpPr txBox="1"/>
          <p:nvPr/>
        </p:nvSpPr>
        <p:spPr>
          <a:xfrm>
            <a:off x="0" y="5765938"/>
            <a:ext cx="1828800" cy="246221"/>
          </a:xfrm>
          <a:prstGeom prst="rect">
            <a:avLst/>
          </a:prstGeom>
          <a:noFill/>
        </p:spPr>
        <p:txBody>
          <a:bodyPr wrap="square" rtlCol="0">
            <a:spAutoFit/>
          </a:bodyPr>
          <a:lstStyle/>
          <a:p>
            <a:r>
              <a:rPr lang="en-US" sz="1000" dirty="0">
                <a:solidFill>
                  <a:schemeClr val="bg1"/>
                </a:solidFill>
              </a:rPr>
              <a:t>Courtesy of Schuylerville CSD</a:t>
            </a:r>
          </a:p>
        </p:txBody>
      </p:sp>
    </p:spTree>
    <p:extLst>
      <p:ext uri="{BB962C8B-B14F-4D97-AF65-F5344CB8AC3E}">
        <p14:creationId xmlns:p14="http://schemas.microsoft.com/office/powerpoint/2010/main" val="1404250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6E9608-3EAB-9CE3-C807-322AB1C3BFA7}"/>
              </a:ext>
            </a:extLst>
          </p:cNvPr>
          <p:cNvSpPr>
            <a:spLocks noGrp="1"/>
          </p:cNvSpPr>
          <p:nvPr>
            <p:ph type="title"/>
          </p:nvPr>
        </p:nvSpPr>
        <p:spPr>
          <a:xfrm>
            <a:off x="838200" y="365125"/>
            <a:ext cx="10515600" cy="1325563"/>
          </a:xfrm>
        </p:spPr>
        <p:txBody>
          <a:bodyPr>
            <a:normAutofit/>
          </a:bodyPr>
          <a:lstStyle/>
          <a:p>
            <a:r>
              <a:rPr lang="en-US" sz="5400" dirty="0"/>
              <a:t>Fruit Component- Lunch</a:t>
            </a:r>
          </a:p>
        </p:txBody>
      </p:sp>
      <p:sp>
        <p:nvSpPr>
          <p:cNvPr id="2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3">
            <a:extLst>
              <a:ext uri="{FF2B5EF4-FFF2-40B4-BE49-F238E27FC236}">
                <a16:creationId xmlns:a16="http://schemas.microsoft.com/office/drawing/2014/main" id="{0A1E5E4A-1C89-2CE4-D03C-5EC3D433FEC5}"/>
              </a:ext>
            </a:extLst>
          </p:cNvPr>
          <p:cNvGraphicFramePr>
            <a:graphicFrameLocks noGrp="1"/>
          </p:cNvGraphicFramePr>
          <p:nvPr>
            <p:ph idx="1"/>
            <p:extLst>
              <p:ext uri="{D42A27DB-BD31-4B8C-83A1-F6EECF244321}">
                <p14:modId xmlns:p14="http://schemas.microsoft.com/office/powerpoint/2010/main" val="3604944151"/>
              </p:ext>
            </p:extLst>
          </p:nvPr>
        </p:nvGraphicFramePr>
        <p:xfrm>
          <a:off x="838200" y="2240870"/>
          <a:ext cx="10515601" cy="3923311"/>
        </p:xfrm>
        <a:graphic>
          <a:graphicData uri="http://schemas.openxmlformats.org/drawingml/2006/table">
            <a:tbl>
              <a:tblPr firstRow="1" bandRow="1">
                <a:tableStyleId>{5C22544A-7EE6-4342-B048-85BDC9FD1C3A}</a:tableStyleId>
              </a:tblPr>
              <a:tblGrid>
                <a:gridCol w="2689501">
                  <a:extLst>
                    <a:ext uri="{9D8B030D-6E8A-4147-A177-3AD203B41FA5}">
                      <a16:colId xmlns:a16="http://schemas.microsoft.com/office/drawing/2014/main" val="372595932"/>
                    </a:ext>
                  </a:extLst>
                </a:gridCol>
                <a:gridCol w="2011770">
                  <a:extLst>
                    <a:ext uri="{9D8B030D-6E8A-4147-A177-3AD203B41FA5}">
                      <a16:colId xmlns:a16="http://schemas.microsoft.com/office/drawing/2014/main" val="1068601044"/>
                    </a:ext>
                  </a:extLst>
                </a:gridCol>
                <a:gridCol w="2011770">
                  <a:extLst>
                    <a:ext uri="{9D8B030D-6E8A-4147-A177-3AD203B41FA5}">
                      <a16:colId xmlns:a16="http://schemas.microsoft.com/office/drawing/2014/main" val="2933548713"/>
                    </a:ext>
                  </a:extLst>
                </a:gridCol>
                <a:gridCol w="2011770">
                  <a:extLst>
                    <a:ext uri="{9D8B030D-6E8A-4147-A177-3AD203B41FA5}">
                      <a16:colId xmlns:a16="http://schemas.microsoft.com/office/drawing/2014/main" val="963779816"/>
                    </a:ext>
                  </a:extLst>
                </a:gridCol>
                <a:gridCol w="1790790">
                  <a:extLst>
                    <a:ext uri="{9D8B030D-6E8A-4147-A177-3AD203B41FA5}">
                      <a16:colId xmlns:a16="http://schemas.microsoft.com/office/drawing/2014/main" val="2087193309"/>
                    </a:ext>
                  </a:extLst>
                </a:gridCol>
              </a:tblGrid>
              <a:tr h="665652">
                <a:tc gridSpan="5">
                  <a:txBody>
                    <a:bodyPr/>
                    <a:lstStyle/>
                    <a:p>
                      <a:pPr algn="ctr"/>
                      <a:r>
                        <a:rPr lang="en-US" sz="3000" dirty="0"/>
                        <a:t>Lunch Meal Pattern</a:t>
                      </a:r>
                    </a:p>
                  </a:txBody>
                  <a:tcPr marL="151284" marR="151284" marT="75642" marB="75642"/>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6727510"/>
                  </a:ext>
                </a:extLst>
              </a:tr>
              <a:tr h="1018649">
                <a:tc>
                  <a:txBody>
                    <a:bodyPr/>
                    <a:lstStyle/>
                    <a:p>
                      <a:pPr algn="ctr"/>
                      <a:r>
                        <a:rPr lang="en-US" sz="2600"/>
                        <a:t>Age/Grade Group</a:t>
                      </a:r>
                    </a:p>
                  </a:txBody>
                  <a:tcPr marL="151284" marR="151284" marT="75642" marB="75642"/>
                </a:tc>
                <a:tc>
                  <a:txBody>
                    <a:bodyPr/>
                    <a:lstStyle/>
                    <a:p>
                      <a:pPr algn="ctr"/>
                      <a:r>
                        <a:rPr lang="en-US" sz="2600"/>
                        <a:t>K-5</a:t>
                      </a:r>
                    </a:p>
                  </a:txBody>
                  <a:tcPr marL="151284" marR="151284" marT="75642" marB="75642"/>
                </a:tc>
                <a:tc>
                  <a:txBody>
                    <a:bodyPr/>
                    <a:lstStyle/>
                    <a:p>
                      <a:pPr algn="ctr"/>
                      <a:r>
                        <a:rPr lang="en-US" sz="2600" dirty="0"/>
                        <a:t>6-8</a:t>
                      </a:r>
                    </a:p>
                  </a:txBody>
                  <a:tcPr marL="151284" marR="151284" marT="75642" marB="75642"/>
                </a:tc>
                <a:tc>
                  <a:txBody>
                    <a:bodyPr/>
                    <a:lstStyle/>
                    <a:p>
                      <a:pPr algn="ctr"/>
                      <a:r>
                        <a:rPr lang="en-US" sz="2600"/>
                        <a:t>K-8</a:t>
                      </a:r>
                    </a:p>
                  </a:txBody>
                  <a:tcPr marL="151284" marR="151284" marT="75642" marB="75642"/>
                </a:tc>
                <a:tc>
                  <a:txBody>
                    <a:bodyPr/>
                    <a:lstStyle/>
                    <a:p>
                      <a:pPr algn="ctr"/>
                      <a:r>
                        <a:rPr lang="en-US" sz="2600"/>
                        <a:t>9-12</a:t>
                      </a:r>
                    </a:p>
                  </a:txBody>
                  <a:tcPr marL="151284" marR="151284" marT="75642" marB="75642"/>
                </a:tc>
                <a:extLst>
                  <a:ext uri="{0D108BD9-81ED-4DB2-BD59-A6C34878D82A}">
                    <a16:rowId xmlns:a16="http://schemas.microsoft.com/office/drawing/2014/main" val="3956918729"/>
                  </a:ext>
                </a:extLst>
              </a:tr>
              <a:tr h="816936">
                <a:tc gridSpan="5">
                  <a:txBody>
                    <a:bodyPr/>
                    <a:lstStyle/>
                    <a:p>
                      <a:pPr algn="ctr"/>
                      <a:r>
                        <a:rPr lang="en-US" sz="2000" dirty="0"/>
                        <a:t>Amount per Week</a:t>
                      </a:r>
                    </a:p>
                    <a:p>
                      <a:pPr algn="ctr"/>
                      <a:r>
                        <a:rPr lang="en-US" sz="2000" dirty="0"/>
                        <a:t>(Minimum per Day)</a:t>
                      </a:r>
                    </a:p>
                  </a:txBody>
                  <a:tcPr marL="151284" marR="151284" marT="75642" marB="75642"/>
                </a:tc>
                <a:tc hMerge="1">
                  <a:txBody>
                    <a:bodyPr/>
                    <a:lstStyle/>
                    <a:p>
                      <a:pPr algn="ctr"/>
                      <a:r>
                        <a:rPr lang="en-US"/>
                        <a:t>Amount per Week</a:t>
                      </a:r>
                    </a:p>
                    <a:p>
                      <a:pPr algn="ctr"/>
                      <a:r>
                        <a:rPr lang="en-US"/>
                        <a:t>(Minimum per Day)</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8021560"/>
                  </a:ext>
                </a:extLst>
              </a:tr>
              <a:tr h="1422074">
                <a:tc>
                  <a:txBody>
                    <a:bodyPr/>
                    <a:lstStyle/>
                    <a:p>
                      <a:pPr algn="ctr"/>
                      <a:r>
                        <a:rPr lang="en-US" sz="2600"/>
                        <a:t>Fruit (cups)</a:t>
                      </a:r>
                    </a:p>
                  </a:txBody>
                  <a:tcPr marL="151284" marR="151284" marT="75642" marB="75642"/>
                </a:tc>
                <a:tc>
                  <a:txBody>
                    <a:bodyPr/>
                    <a:lstStyle/>
                    <a:p>
                      <a:pPr algn="ctr"/>
                      <a:r>
                        <a:rPr lang="en-US" sz="2600" dirty="0"/>
                        <a:t>2 ½</a:t>
                      </a:r>
                    </a:p>
                    <a:p>
                      <a:pPr algn="ctr"/>
                      <a:r>
                        <a:rPr lang="en-US" sz="2600" dirty="0"/>
                        <a:t>(½) </a:t>
                      </a:r>
                    </a:p>
                  </a:txBody>
                  <a:tcPr marL="151284" marR="151284" marT="75642" marB="75642"/>
                </a:tc>
                <a:tc>
                  <a:txBody>
                    <a:bodyPr/>
                    <a:lstStyle/>
                    <a:p>
                      <a:pPr algn="ctr"/>
                      <a:r>
                        <a:rPr lang="en-US" sz="2600" dirty="0"/>
                        <a:t>2 ½</a:t>
                      </a:r>
                    </a:p>
                    <a:p>
                      <a:pPr algn="ctr"/>
                      <a:r>
                        <a:rPr lang="en-US" sz="2600" dirty="0"/>
                        <a:t>(½) </a:t>
                      </a:r>
                    </a:p>
                    <a:p>
                      <a:pPr algn="ctr"/>
                      <a:endParaRPr lang="en-US" sz="2600" dirty="0"/>
                    </a:p>
                  </a:txBody>
                  <a:tcPr marL="151284" marR="151284" marT="75642" marB="75642"/>
                </a:tc>
                <a:tc>
                  <a:txBody>
                    <a:bodyPr/>
                    <a:lstStyle/>
                    <a:p>
                      <a:pPr algn="ctr"/>
                      <a:r>
                        <a:rPr lang="en-US" sz="2600" dirty="0"/>
                        <a:t>2 ½</a:t>
                      </a:r>
                    </a:p>
                    <a:p>
                      <a:pPr algn="ctr"/>
                      <a:r>
                        <a:rPr lang="en-US" sz="2600" dirty="0"/>
                        <a:t>(½) </a:t>
                      </a:r>
                    </a:p>
                  </a:txBody>
                  <a:tcPr marL="151284" marR="151284" marT="75642" marB="75642"/>
                </a:tc>
                <a:tc>
                  <a:txBody>
                    <a:bodyPr/>
                    <a:lstStyle/>
                    <a:p>
                      <a:pPr algn="ctr"/>
                      <a:r>
                        <a:rPr lang="en-US" sz="2600" dirty="0"/>
                        <a:t>5</a:t>
                      </a:r>
                    </a:p>
                    <a:p>
                      <a:pPr algn="ctr"/>
                      <a:r>
                        <a:rPr lang="en-US" sz="2600" dirty="0"/>
                        <a:t>(1)</a:t>
                      </a:r>
                    </a:p>
                  </a:txBody>
                  <a:tcPr marL="151284" marR="151284" marT="75642" marB="75642"/>
                </a:tc>
                <a:extLst>
                  <a:ext uri="{0D108BD9-81ED-4DB2-BD59-A6C34878D82A}">
                    <a16:rowId xmlns:a16="http://schemas.microsoft.com/office/drawing/2014/main" val="3359699826"/>
                  </a:ext>
                </a:extLst>
              </a:tr>
            </a:tbl>
          </a:graphicData>
        </a:graphic>
      </p:graphicFrame>
      <p:pic>
        <p:nvPicPr>
          <p:cNvPr id="16" name="Content Placeholder 9">
            <a:extLst>
              <a:ext uri="{FF2B5EF4-FFF2-40B4-BE49-F238E27FC236}">
                <a16:creationId xmlns:a16="http://schemas.microsoft.com/office/drawing/2014/main" id="{C0EB0B58-BD05-C99C-5DF0-EACDE4DFB4A1}"/>
              </a:ext>
            </a:extLst>
          </p:cNvPr>
          <p:cNvPicPr>
            <a:picLocks noChangeAspect="1"/>
          </p:cNvPicPr>
          <p:nvPr/>
        </p:nvPicPr>
        <p:blipFill>
          <a:blip r:embed="rId3"/>
          <a:stretch>
            <a:fillRect/>
          </a:stretch>
        </p:blipFill>
        <p:spPr>
          <a:xfrm>
            <a:off x="8555421" y="177615"/>
            <a:ext cx="3415862" cy="1890632"/>
          </a:xfrm>
          <a:prstGeom prst="rect">
            <a:avLst/>
          </a:prstGeom>
        </p:spPr>
      </p:pic>
      <p:sp>
        <p:nvSpPr>
          <p:cNvPr id="17" name="TextBox 16">
            <a:extLst>
              <a:ext uri="{FF2B5EF4-FFF2-40B4-BE49-F238E27FC236}">
                <a16:creationId xmlns:a16="http://schemas.microsoft.com/office/drawing/2014/main" id="{C952CD80-1295-366F-4798-FB2B75BD2172}"/>
              </a:ext>
            </a:extLst>
          </p:cNvPr>
          <p:cNvSpPr txBox="1"/>
          <p:nvPr/>
        </p:nvSpPr>
        <p:spPr>
          <a:xfrm>
            <a:off x="9954610" y="140565"/>
            <a:ext cx="2798379" cy="261610"/>
          </a:xfrm>
          <a:prstGeom prst="rect">
            <a:avLst/>
          </a:prstGeom>
          <a:noFill/>
        </p:spPr>
        <p:txBody>
          <a:bodyPr wrap="square" rtlCol="0">
            <a:spAutoFit/>
          </a:bodyPr>
          <a:lstStyle/>
          <a:p>
            <a:r>
              <a:rPr lang="en-US" sz="1050" dirty="0">
                <a:solidFill>
                  <a:schemeClr val="bg1"/>
                </a:solidFill>
              </a:rPr>
              <a:t>Courtesy of Charlotte Valley CSD</a:t>
            </a:r>
          </a:p>
        </p:txBody>
      </p:sp>
      <p:sp>
        <p:nvSpPr>
          <p:cNvPr id="3" name="TextBox 2">
            <a:extLst>
              <a:ext uri="{FF2B5EF4-FFF2-40B4-BE49-F238E27FC236}">
                <a16:creationId xmlns:a16="http://schemas.microsoft.com/office/drawing/2014/main" id="{0535C0DA-378E-20C6-60F4-0FFF7EFEF162}"/>
              </a:ext>
            </a:extLst>
          </p:cNvPr>
          <p:cNvSpPr txBox="1"/>
          <p:nvPr/>
        </p:nvSpPr>
        <p:spPr>
          <a:xfrm>
            <a:off x="838199" y="2240870"/>
            <a:ext cx="10515601" cy="584775"/>
          </a:xfrm>
          <a:prstGeom prst="rect">
            <a:avLst/>
          </a:prstGeom>
          <a:solidFill>
            <a:srgbClr val="4472C4"/>
          </a:solidFill>
        </p:spPr>
        <p:txBody>
          <a:bodyPr wrap="square" rtlCol="0">
            <a:spAutoFit/>
          </a:bodyPr>
          <a:lstStyle/>
          <a:p>
            <a:pPr algn="ctr"/>
            <a:r>
              <a:rPr lang="en-US" sz="3200" dirty="0">
                <a:solidFill>
                  <a:schemeClr val="bg1"/>
                </a:solidFill>
              </a:rPr>
              <a:t>Lunch Minimum Requirements</a:t>
            </a:r>
          </a:p>
        </p:txBody>
      </p:sp>
    </p:spTree>
    <p:extLst>
      <p:ext uri="{BB962C8B-B14F-4D97-AF65-F5344CB8AC3E}">
        <p14:creationId xmlns:p14="http://schemas.microsoft.com/office/powerpoint/2010/main" val="3700149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6E9608-3EAB-9CE3-C807-322AB1C3BFA7}"/>
              </a:ext>
            </a:extLst>
          </p:cNvPr>
          <p:cNvSpPr>
            <a:spLocks noGrp="1"/>
          </p:cNvSpPr>
          <p:nvPr>
            <p:ph type="title"/>
          </p:nvPr>
        </p:nvSpPr>
        <p:spPr>
          <a:xfrm>
            <a:off x="838200" y="365125"/>
            <a:ext cx="10515600" cy="1325563"/>
          </a:xfrm>
        </p:spPr>
        <p:txBody>
          <a:bodyPr>
            <a:normAutofit/>
          </a:bodyPr>
          <a:lstStyle/>
          <a:p>
            <a:r>
              <a:rPr lang="en-US" sz="5400" dirty="0"/>
              <a:t>Vegetable Component- Lunch</a:t>
            </a:r>
          </a:p>
        </p:txBody>
      </p:sp>
      <p:sp>
        <p:nvSpPr>
          <p:cNvPr id="2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3">
            <a:extLst>
              <a:ext uri="{FF2B5EF4-FFF2-40B4-BE49-F238E27FC236}">
                <a16:creationId xmlns:a16="http://schemas.microsoft.com/office/drawing/2014/main" id="{0A1E5E4A-1C89-2CE4-D03C-5EC3D433FEC5}"/>
              </a:ext>
            </a:extLst>
          </p:cNvPr>
          <p:cNvGraphicFramePr>
            <a:graphicFrameLocks noGrp="1"/>
          </p:cNvGraphicFramePr>
          <p:nvPr>
            <p:ph idx="1"/>
            <p:extLst>
              <p:ext uri="{D42A27DB-BD31-4B8C-83A1-F6EECF244321}">
                <p14:modId xmlns:p14="http://schemas.microsoft.com/office/powerpoint/2010/main" val="1540515356"/>
              </p:ext>
            </p:extLst>
          </p:nvPr>
        </p:nvGraphicFramePr>
        <p:xfrm>
          <a:off x="498143" y="2286092"/>
          <a:ext cx="6912592" cy="3659694"/>
        </p:xfrm>
        <a:graphic>
          <a:graphicData uri="http://schemas.openxmlformats.org/drawingml/2006/table">
            <a:tbl>
              <a:tblPr firstRow="1" bandRow="1">
                <a:tableStyleId>{5C22544A-7EE6-4342-B048-85BDC9FD1C3A}</a:tableStyleId>
              </a:tblPr>
              <a:tblGrid>
                <a:gridCol w="2173909">
                  <a:extLst>
                    <a:ext uri="{9D8B030D-6E8A-4147-A177-3AD203B41FA5}">
                      <a16:colId xmlns:a16="http://schemas.microsoft.com/office/drawing/2014/main" val="372595932"/>
                    </a:ext>
                  </a:extLst>
                </a:gridCol>
                <a:gridCol w="1101454">
                  <a:extLst>
                    <a:ext uri="{9D8B030D-6E8A-4147-A177-3AD203B41FA5}">
                      <a16:colId xmlns:a16="http://schemas.microsoft.com/office/drawing/2014/main" val="1573494558"/>
                    </a:ext>
                  </a:extLst>
                </a:gridCol>
                <a:gridCol w="1157872">
                  <a:extLst>
                    <a:ext uri="{9D8B030D-6E8A-4147-A177-3AD203B41FA5}">
                      <a16:colId xmlns:a16="http://schemas.microsoft.com/office/drawing/2014/main" val="2950787755"/>
                    </a:ext>
                  </a:extLst>
                </a:gridCol>
                <a:gridCol w="1311720">
                  <a:extLst>
                    <a:ext uri="{9D8B030D-6E8A-4147-A177-3AD203B41FA5}">
                      <a16:colId xmlns:a16="http://schemas.microsoft.com/office/drawing/2014/main" val="963779816"/>
                    </a:ext>
                  </a:extLst>
                </a:gridCol>
                <a:gridCol w="1167637">
                  <a:extLst>
                    <a:ext uri="{9D8B030D-6E8A-4147-A177-3AD203B41FA5}">
                      <a16:colId xmlns:a16="http://schemas.microsoft.com/office/drawing/2014/main" val="2087193309"/>
                    </a:ext>
                  </a:extLst>
                </a:gridCol>
              </a:tblGrid>
              <a:tr h="620926">
                <a:tc gridSpan="5">
                  <a:txBody>
                    <a:bodyPr/>
                    <a:lstStyle/>
                    <a:p>
                      <a:pPr algn="ctr"/>
                      <a:r>
                        <a:rPr lang="en-US" sz="3000" dirty="0"/>
                        <a:t>Lunch Meal Pattern</a:t>
                      </a:r>
                    </a:p>
                  </a:txBody>
                  <a:tcPr marL="151284" marR="151284" marT="75642" marB="75642"/>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6727510"/>
                  </a:ext>
                </a:extLst>
              </a:tr>
              <a:tr h="950203">
                <a:tc>
                  <a:txBody>
                    <a:bodyPr/>
                    <a:lstStyle/>
                    <a:p>
                      <a:pPr algn="ctr"/>
                      <a:r>
                        <a:rPr lang="en-US" sz="2600" dirty="0"/>
                        <a:t>Age/Grade Group</a:t>
                      </a:r>
                    </a:p>
                  </a:txBody>
                  <a:tcPr marL="151284" marR="151284" marT="75642" marB="75642"/>
                </a:tc>
                <a:tc>
                  <a:txBody>
                    <a:bodyPr/>
                    <a:lstStyle/>
                    <a:p>
                      <a:pPr algn="ctr"/>
                      <a:r>
                        <a:rPr lang="en-US" sz="2600" dirty="0"/>
                        <a:t>K-5</a:t>
                      </a:r>
                    </a:p>
                  </a:txBody>
                  <a:tcPr marL="151284" marR="151284" marT="75642" marB="75642"/>
                </a:tc>
                <a:tc>
                  <a:txBody>
                    <a:bodyPr/>
                    <a:lstStyle/>
                    <a:p>
                      <a:pPr algn="ctr"/>
                      <a:r>
                        <a:rPr lang="en-US" sz="2600" dirty="0"/>
                        <a:t>6-8</a:t>
                      </a:r>
                    </a:p>
                  </a:txBody>
                  <a:tcPr marL="151284" marR="151284" marT="75642" marB="75642"/>
                </a:tc>
                <a:tc>
                  <a:txBody>
                    <a:bodyPr/>
                    <a:lstStyle/>
                    <a:p>
                      <a:pPr algn="ctr"/>
                      <a:r>
                        <a:rPr lang="en-US" sz="2600" dirty="0"/>
                        <a:t>K-8</a:t>
                      </a:r>
                    </a:p>
                  </a:txBody>
                  <a:tcPr marL="151284" marR="151284" marT="75642" marB="75642"/>
                </a:tc>
                <a:tc>
                  <a:txBody>
                    <a:bodyPr/>
                    <a:lstStyle/>
                    <a:p>
                      <a:pPr algn="ctr"/>
                      <a:r>
                        <a:rPr lang="en-US" sz="2600"/>
                        <a:t>9-12</a:t>
                      </a:r>
                    </a:p>
                  </a:txBody>
                  <a:tcPr marL="151284" marR="151284" marT="75642" marB="75642"/>
                </a:tc>
                <a:extLst>
                  <a:ext uri="{0D108BD9-81ED-4DB2-BD59-A6C34878D82A}">
                    <a16:rowId xmlns:a16="http://schemas.microsoft.com/office/drawing/2014/main" val="3956918729"/>
                  </a:ext>
                </a:extLst>
              </a:tr>
              <a:tr h="762044">
                <a:tc gridSpan="5">
                  <a:txBody>
                    <a:bodyPr/>
                    <a:lstStyle/>
                    <a:p>
                      <a:pPr algn="ctr"/>
                      <a:r>
                        <a:rPr lang="en-US" sz="2000"/>
                        <a:t>Amount per Week</a:t>
                      </a:r>
                    </a:p>
                    <a:p>
                      <a:pPr algn="ctr"/>
                      <a:r>
                        <a:rPr lang="en-US" sz="2000"/>
                        <a:t>(Minimum per Day)</a:t>
                      </a:r>
                    </a:p>
                  </a:txBody>
                  <a:tcPr marL="151284" marR="151284" marT="75642" marB="75642"/>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8021560"/>
                  </a:ext>
                </a:extLst>
              </a:tr>
              <a:tr h="1326521">
                <a:tc>
                  <a:txBody>
                    <a:bodyPr/>
                    <a:lstStyle/>
                    <a:p>
                      <a:pPr algn="ctr"/>
                      <a:r>
                        <a:rPr lang="en-US" sz="2600" dirty="0"/>
                        <a:t>Vegetables (cups)</a:t>
                      </a:r>
                    </a:p>
                  </a:txBody>
                  <a:tcPr marL="151284" marR="151284" marT="75642" marB="75642"/>
                </a:tc>
                <a:tc>
                  <a:txBody>
                    <a:bodyPr/>
                    <a:lstStyle/>
                    <a:p>
                      <a:pPr algn="ctr"/>
                      <a:r>
                        <a:rPr lang="en-US" sz="2600" dirty="0"/>
                        <a:t>3 ¾ </a:t>
                      </a:r>
                    </a:p>
                    <a:p>
                      <a:pPr algn="ctr"/>
                      <a:r>
                        <a:rPr lang="en-US" sz="2600" dirty="0"/>
                        <a:t>(¾) </a:t>
                      </a:r>
                    </a:p>
                  </a:txBody>
                  <a:tcPr marL="151284" marR="151284" marT="75642" marB="75642"/>
                </a:tc>
                <a:tc>
                  <a:txBody>
                    <a:bodyPr/>
                    <a:lstStyle/>
                    <a:p>
                      <a:pPr algn="ctr"/>
                      <a:r>
                        <a:rPr lang="en-US" sz="2600" dirty="0"/>
                        <a:t>3 ¾ </a:t>
                      </a:r>
                    </a:p>
                    <a:p>
                      <a:pPr algn="ctr"/>
                      <a:r>
                        <a:rPr lang="en-US" sz="2600" dirty="0"/>
                        <a:t>(¾) </a:t>
                      </a:r>
                    </a:p>
                  </a:txBody>
                  <a:tcPr marL="151284" marR="151284" marT="75642" marB="75642"/>
                </a:tc>
                <a:tc>
                  <a:txBody>
                    <a:bodyPr/>
                    <a:lstStyle/>
                    <a:p>
                      <a:pPr algn="ctr"/>
                      <a:r>
                        <a:rPr lang="en-US" sz="2600" dirty="0"/>
                        <a:t>3 ¾ </a:t>
                      </a:r>
                    </a:p>
                    <a:p>
                      <a:pPr algn="ctr"/>
                      <a:r>
                        <a:rPr lang="en-US" sz="2600" dirty="0"/>
                        <a:t>(¾) </a:t>
                      </a:r>
                    </a:p>
                  </a:txBody>
                  <a:tcPr marL="151284" marR="151284" marT="75642" marB="75642"/>
                </a:tc>
                <a:tc>
                  <a:txBody>
                    <a:bodyPr/>
                    <a:lstStyle/>
                    <a:p>
                      <a:pPr algn="ctr"/>
                      <a:r>
                        <a:rPr lang="en-US" sz="2600" dirty="0"/>
                        <a:t>5</a:t>
                      </a:r>
                    </a:p>
                    <a:p>
                      <a:pPr algn="ctr"/>
                      <a:r>
                        <a:rPr lang="en-US" sz="2600" dirty="0"/>
                        <a:t>(1)</a:t>
                      </a:r>
                    </a:p>
                  </a:txBody>
                  <a:tcPr marL="151284" marR="151284" marT="75642" marB="75642"/>
                </a:tc>
                <a:extLst>
                  <a:ext uri="{0D108BD9-81ED-4DB2-BD59-A6C34878D82A}">
                    <a16:rowId xmlns:a16="http://schemas.microsoft.com/office/drawing/2014/main" val="3359699826"/>
                  </a:ext>
                </a:extLst>
              </a:tr>
            </a:tbl>
          </a:graphicData>
        </a:graphic>
      </p:graphicFrame>
      <p:sp>
        <p:nvSpPr>
          <p:cNvPr id="17" name="TextBox 16">
            <a:extLst>
              <a:ext uri="{FF2B5EF4-FFF2-40B4-BE49-F238E27FC236}">
                <a16:creationId xmlns:a16="http://schemas.microsoft.com/office/drawing/2014/main" id="{C952CD80-1295-366F-4798-FB2B75BD2172}"/>
              </a:ext>
            </a:extLst>
          </p:cNvPr>
          <p:cNvSpPr txBox="1"/>
          <p:nvPr/>
        </p:nvSpPr>
        <p:spPr>
          <a:xfrm>
            <a:off x="10572093" y="132871"/>
            <a:ext cx="2798379" cy="276999"/>
          </a:xfrm>
          <a:prstGeom prst="rect">
            <a:avLst/>
          </a:prstGeom>
          <a:noFill/>
        </p:spPr>
        <p:txBody>
          <a:bodyPr wrap="square" rtlCol="0">
            <a:spAutoFit/>
          </a:bodyPr>
          <a:lstStyle/>
          <a:p>
            <a:r>
              <a:rPr lang="en-US" sz="1200" dirty="0">
                <a:solidFill>
                  <a:schemeClr val="bg1"/>
                </a:solidFill>
              </a:rPr>
              <a:t>Charlotte Valley CSD</a:t>
            </a:r>
          </a:p>
        </p:txBody>
      </p:sp>
      <p:graphicFrame>
        <p:nvGraphicFramePr>
          <p:cNvPr id="3" name="Diagram 2">
            <a:extLst>
              <a:ext uri="{FF2B5EF4-FFF2-40B4-BE49-F238E27FC236}">
                <a16:creationId xmlns:a16="http://schemas.microsoft.com/office/drawing/2014/main" id="{1ACC6954-F65D-E822-7F5A-C4FC7CFE6DF4}"/>
              </a:ext>
            </a:extLst>
          </p:cNvPr>
          <p:cNvGraphicFramePr/>
          <p:nvPr>
            <p:extLst>
              <p:ext uri="{D42A27DB-BD31-4B8C-83A1-F6EECF244321}">
                <p14:modId xmlns:p14="http://schemas.microsoft.com/office/powerpoint/2010/main" val="2752263425"/>
              </p:ext>
            </p:extLst>
          </p:nvPr>
        </p:nvGraphicFramePr>
        <p:xfrm>
          <a:off x="6669594" y="2565838"/>
          <a:ext cx="5489091" cy="3345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035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9713" y="248038"/>
            <a:ext cx="7063721" cy="1159200"/>
          </a:xfrm>
        </p:spPr>
        <p:txBody>
          <a:bodyPr vert="horz" lIns="91440" tIns="45720" rIns="91440" bIns="45720" rtlCol="0" anchor="ctr">
            <a:normAutofit/>
          </a:bodyPr>
          <a:lstStyle/>
          <a:p>
            <a:pPr>
              <a:defRPr/>
            </a:pPr>
            <a:r>
              <a:rPr lang="en-US" sz="4000" kern="1200" dirty="0">
                <a:solidFill>
                  <a:srgbClr val="FFFFFF"/>
                </a:solidFill>
                <a:latin typeface="+mj-lt"/>
                <a:ea typeface="+mj-ea"/>
                <a:cs typeface="+mj-cs"/>
              </a:rPr>
              <a:t>NSLP Vegetable </a:t>
            </a:r>
            <a:r>
              <a:rPr lang="en-US" sz="4000" dirty="0">
                <a:solidFill>
                  <a:srgbClr val="FFFFFF"/>
                </a:solidFill>
              </a:rPr>
              <a:t>S</a:t>
            </a:r>
            <a:r>
              <a:rPr lang="en-US" sz="4000" kern="1200" dirty="0">
                <a:solidFill>
                  <a:srgbClr val="FFFFFF"/>
                </a:solidFill>
                <a:latin typeface="+mj-lt"/>
                <a:ea typeface="+mj-ea"/>
                <a:cs typeface="+mj-cs"/>
              </a:rPr>
              <a:t>ubgroups</a:t>
            </a:r>
          </a:p>
        </p:txBody>
      </p:sp>
      <p:graphicFrame>
        <p:nvGraphicFramePr>
          <p:cNvPr id="4" name="Table 3"/>
          <p:cNvGraphicFramePr>
            <a:graphicFrameLocks noGrp="1"/>
          </p:cNvGraphicFramePr>
          <p:nvPr>
            <p:extLst>
              <p:ext uri="{D42A27DB-BD31-4B8C-83A1-F6EECF244321}">
                <p14:modId xmlns:p14="http://schemas.microsoft.com/office/powerpoint/2010/main" val="376309292"/>
              </p:ext>
            </p:extLst>
          </p:nvPr>
        </p:nvGraphicFramePr>
        <p:xfrm>
          <a:off x="1103927" y="1966293"/>
          <a:ext cx="9984146" cy="4452163"/>
        </p:xfrm>
        <a:graphic>
          <a:graphicData uri="http://schemas.openxmlformats.org/drawingml/2006/table">
            <a:tbl>
              <a:tblPr firstRow="1" bandRow="1">
                <a:tableStyleId>{5C22544A-7EE6-4342-B048-85BDC9FD1C3A}</a:tableStyleId>
              </a:tblPr>
              <a:tblGrid>
                <a:gridCol w="2993150">
                  <a:extLst>
                    <a:ext uri="{9D8B030D-6E8A-4147-A177-3AD203B41FA5}">
                      <a16:colId xmlns:a16="http://schemas.microsoft.com/office/drawing/2014/main" val="20000"/>
                    </a:ext>
                  </a:extLst>
                </a:gridCol>
                <a:gridCol w="1747749">
                  <a:extLst>
                    <a:ext uri="{9D8B030D-6E8A-4147-A177-3AD203B41FA5}">
                      <a16:colId xmlns:a16="http://schemas.microsoft.com/office/drawing/2014/main" val="20001"/>
                    </a:ext>
                  </a:extLst>
                </a:gridCol>
                <a:gridCol w="1747749">
                  <a:extLst>
                    <a:ext uri="{9D8B030D-6E8A-4147-A177-3AD203B41FA5}">
                      <a16:colId xmlns:a16="http://schemas.microsoft.com/office/drawing/2014/main" val="20002"/>
                    </a:ext>
                  </a:extLst>
                </a:gridCol>
                <a:gridCol w="1747749">
                  <a:extLst>
                    <a:ext uri="{9D8B030D-6E8A-4147-A177-3AD203B41FA5}">
                      <a16:colId xmlns:a16="http://schemas.microsoft.com/office/drawing/2014/main" val="20003"/>
                    </a:ext>
                  </a:extLst>
                </a:gridCol>
                <a:gridCol w="1747749">
                  <a:extLst>
                    <a:ext uri="{9D8B030D-6E8A-4147-A177-3AD203B41FA5}">
                      <a16:colId xmlns:a16="http://schemas.microsoft.com/office/drawing/2014/main" val="20004"/>
                    </a:ext>
                  </a:extLst>
                </a:gridCol>
              </a:tblGrid>
              <a:tr h="565029">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kern="1200">
                          <a:effectLst/>
                          <a:latin typeface="Times New Roman" panose="02020603050405020304" pitchFamily="18" charset="0"/>
                          <a:cs typeface="Times New Roman" panose="02020603050405020304" pitchFamily="18" charset="0"/>
                        </a:rPr>
                        <a:t>Lunch Meal Pattern</a:t>
                      </a:r>
                      <a:endParaRPr lang="en-US" sz="2300" b="1">
                        <a:solidFill>
                          <a:schemeClr val="bg1"/>
                        </a:solidFill>
                        <a:effectLst/>
                        <a:latin typeface="Times New Roman" panose="02020603050405020304" pitchFamily="18" charset="0"/>
                        <a:ea typeface="Calibri"/>
                        <a:cs typeface="Times New Roman" panose="02020603050405020304" pitchFamily="18" charset="0"/>
                      </a:endParaRPr>
                    </a:p>
                  </a:txBody>
                  <a:tcPr marL="129453" marR="129453" marT="64726" marB="64726"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33577">
                <a:tc rowSpan="2">
                  <a:txBody>
                    <a:bodyPr/>
                    <a:lstStyle/>
                    <a:p>
                      <a:pPr algn="ctr"/>
                      <a:r>
                        <a:rPr lang="en-US" sz="2600">
                          <a:latin typeface="Times New Roman" panose="02020603050405020304" pitchFamily="18" charset="0"/>
                          <a:cs typeface="Times New Roman" panose="02020603050405020304" pitchFamily="18" charset="0"/>
                        </a:rPr>
                        <a:t>Meal Pattern</a:t>
                      </a:r>
                      <a:endParaRPr lang="en-US" sz="2600" b="0">
                        <a:solidFill>
                          <a:schemeClr val="tx1"/>
                        </a:solidFill>
                        <a:latin typeface="Times New Roman" panose="02020603050405020304" pitchFamily="18" charset="0"/>
                        <a:cs typeface="Times New Roman" panose="02020603050405020304" pitchFamily="18" charset="0"/>
                      </a:endParaRPr>
                    </a:p>
                  </a:txBody>
                  <a:tcPr marL="129453" marR="129453" marT="64726" marB="64726" anchor="ctr"/>
                </a:tc>
                <a:tc>
                  <a:txBody>
                    <a:bodyPr/>
                    <a:lstStyle/>
                    <a:p>
                      <a:pPr marL="0" marR="0" algn="ctr" fontAlgn="base">
                        <a:lnSpc>
                          <a:spcPct val="115000"/>
                        </a:lnSpc>
                        <a:spcBef>
                          <a:spcPts val="0"/>
                        </a:spcBef>
                        <a:spcAft>
                          <a:spcPts val="0"/>
                        </a:spcAft>
                      </a:pPr>
                      <a:r>
                        <a:rPr lang="en-US" sz="2000" kern="1200">
                          <a:effectLst/>
                          <a:latin typeface="Times New Roman" panose="02020603050405020304" pitchFamily="18" charset="0"/>
                          <a:cs typeface="Times New Roman" panose="02020603050405020304" pitchFamily="18" charset="0"/>
                        </a:rPr>
                        <a:t>Grades</a:t>
                      </a:r>
                      <a:endParaRPr lang="en-US" sz="1700">
                        <a:effectLst/>
                        <a:latin typeface="Times New Roman" panose="02020603050405020304" pitchFamily="18" charset="0"/>
                        <a:cs typeface="Times New Roman" panose="02020603050405020304" pitchFamily="18" charset="0"/>
                      </a:endParaRPr>
                    </a:p>
                    <a:p>
                      <a:pPr marL="0" marR="0" algn="ctr" fontAlgn="base">
                        <a:lnSpc>
                          <a:spcPct val="115000"/>
                        </a:lnSpc>
                        <a:spcBef>
                          <a:spcPts val="0"/>
                        </a:spcBef>
                        <a:spcAft>
                          <a:spcPts val="0"/>
                        </a:spcAft>
                      </a:pPr>
                      <a:r>
                        <a:rPr lang="en-US" sz="2000" kern="1200">
                          <a:effectLst/>
                          <a:latin typeface="Times New Roman" panose="02020603050405020304" pitchFamily="18" charset="0"/>
                          <a:cs typeface="Times New Roman" panose="02020603050405020304" pitchFamily="18" charset="0"/>
                        </a:rPr>
                        <a:t>K-5</a:t>
                      </a:r>
                      <a:endParaRPr lang="en-US" sz="17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000" kern="1200">
                          <a:effectLst/>
                          <a:latin typeface="Times New Roman" panose="02020603050405020304" pitchFamily="18" charset="0"/>
                          <a:cs typeface="Times New Roman" panose="02020603050405020304" pitchFamily="18" charset="0"/>
                        </a:rPr>
                        <a:t>Grades</a:t>
                      </a:r>
                      <a:endParaRPr lang="en-US" sz="1700">
                        <a:effectLst/>
                        <a:latin typeface="Times New Roman" panose="02020603050405020304" pitchFamily="18" charset="0"/>
                        <a:cs typeface="Times New Roman" panose="02020603050405020304" pitchFamily="18" charset="0"/>
                      </a:endParaRPr>
                    </a:p>
                    <a:p>
                      <a:pPr marL="0" marR="0" algn="ctr" fontAlgn="base">
                        <a:lnSpc>
                          <a:spcPct val="115000"/>
                        </a:lnSpc>
                        <a:spcBef>
                          <a:spcPts val="0"/>
                        </a:spcBef>
                        <a:spcAft>
                          <a:spcPts val="0"/>
                        </a:spcAft>
                      </a:pPr>
                      <a:r>
                        <a:rPr lang="en-US" sz="2000" kern="1200">
                          <a:effectLst/>
                          <a:latin typeface="Times New Roman" panose="02020603050405020304" pitchFamily="18" charset="0"/>
                          <a:cs typeface="Times New Roman" panose="02020603050405020304" pitchFamily="18" charset="0"/>
                        </a:rPr>
                        <a:t>6-8</a:t>
                      </a:r>
                      <a:endParaRPr lang="en-US" sz="17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000" kern="1200">
                          <a:effectLst/>
                          <a:latin typeface="Times New Roman" panose="02020603050405020304" pitchFamily="18" charset="0"/>
                          <a:cs typeface="Times New Roman" panose="02020603050405020304" pitchFamily="18" charset="0"/>
                        </a:rPr>
                        <a:t>Grades</a:t>
                      </a:r>
                      <a:endParaRPr lang="en-US" sz="1700">
                        <a:effectLst/>
                        <a:latin typeface="Times New Roman" panose="02020603050405020304" pitchFamily="18" charset="0"/>
                        <a:cs typeface="Times New Roman" panose="02020603050405020304" pitchFamily="18" charset="0"/>
                      </a:endParaRPr>
                    </a:p>
                    <a:p>
                      <a:pPr marL="0" marR="0" algn="ctr" fontAlgn="base">
                        <a:lnSpc>
                          <a:spcPct val="115000"/>
                        </a:lnSpc>
                        <a:spcBef>
                          <a:spcPts val="0"/>
                        </a:spcBef>
                        <a:spcAft>
                          <a:spcPts val="0"/>
                        </a:spcAft>
                      </a:pPr>
                      <a:r>
                        <a:rPr lang="en-US" sz="2000" kern="1200">
                          <a:effectLst/>
                          <a:latin typeface="Times New Roman" panose="02020603050405020304" pitchFamily="18" charset="0"/>
                          <a:cs typeface="Times New Roman" panose="02020603050405020304" pitchFamily="18" charset="0"/>
                        </a:rPr>
                        <a:t>K-8</a:t>
                      </a:r>
                      <a:endParaRPr lang="en-US" sz="17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000" kern="1200">
                          <a:effectLst/>
                          <a:latin typeface="Times New Roman" panose="02020603050405020304" pitchFamily="18" charset="0"/>
                          <a:cs typeface="Times New Roman" panose="02020603050405020304" pitchFamily="18" charset="0"/>
                        </a:rPr>
                        <a:t>Grades</a:t>
                      </a:r>
                      <a:endParaRPr lang="en-US" sz="1700">
                        <a:effectLst/>
                        <a:latin typeface="Times New Roman" panose="02020603050405020304" pitchFamily="18" charset="0"/>
                        <a:cs typeface="Times New Roman" panose="02020603050405020304" pitchFamily="18" charset="0"/>
                      </a:endParaRPr>
                    </a:p>
                    <a:p>
                      <a:pPr marL="0" marR="0" algn="ctr" fontAlgn="base">
                        <a:lnSpc>
                          <a:spcPct val="115000"/>
                        </a:lnSpc>
                        <a:spcBef>
                          <a:spcPts val="0"/>
                        </a:spcBef>
                        <a:spcAft>
                          <a:spcPts val="0"/>
                        </a:spcAft>
                      </a:pPr>
                      <a:r>
                        <a:rPr lang="en-US" sz="2000" kern="1200">
                          <a:effectLst/>
                          <a:latin typeface="Times New Roman" panose="02020603050405020304" pitchFamily="18" charset="0"/>
                          <a:cs typeface="Times New Roman" panose="02020603050405020304" pitchFamily="18" charset="0"/>
                        </a:rPr>
                        <a:t>9-12</a:t>
                      </a:r>
                      <a:endParaRPr lang="en-US" sz="17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extLst>
                  <a:ext uri="{0D108BD9-81ED-4DB2-BD59-A6C34878D82A}">
                    <a16:rowId xmlns:a16="http://schemas.microsoft.com/office/drawing/2014/main" val="10001"/>
                  </a:ext>
                </a:extLst>
              </a:tr>
              <a:tr h="375782">
                <a:tc vMerge="1">
                  <a:txBody>
                    <a:bodyPr/>
                    <a:lstStyle/>
                    <a:p>
                      <a:endParaRPr lang="en-US"/>
                    </a:p>
                  </a:txBody>
                  <a:tcPr>
                    <a:solidFill>
                      <a:schemeClr val="accent3"/>
                    </a:solidFill>
                  </a:tcPr>
                </a:tc>
                <a:tc gridSpan="4">
                  <a:txBody>
                    <a:bodyPr/>
                    <a:lstStyle/>
                    <a:p>
                      <a:pPr marL="0" marR="0" algn="ctr" fontAlgn="base">
                        <a:lnSpc>
                          <a:spcPct val="115000"/>
                        </a:lnSpc>
                        <a:spcBef>
                          <a:spcPts val="0"/>
                        </a:spcBef>
                        <a:spcAft>
                          <a:spcPts val="0"/>
                        </a:spcAft>
                      </a:pPr>
                      <a:r>
                        <a:rPr lang="en-US" sz="2000" kern="1200">
                          <a:effectLst/>
                          <a:latin typeface="Times New Roman" panose="02020603050405020304" pitchFamily="18" charset="0"/>
                          <a:cs typeface="Times New Roman" panose="02020603050405020304" pitchFamily="18" charset="0"/>
                        </a:rPr>
                        <a:t>Amount Per Week</a:t>
                      </a:r>
                      <a:endParaRPr lang="en-US" sz="17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16942">
                <a:tc>
                  <a:txBody>
                    <a:bodyPr/>
                    <a:lstStyle/>
                    <a:p>
                      <a:pPr algn="ctr" fontAlgn="base">
                        <a:lnSpc>
                          <a:spcPct val="115000"/>
                        </a:lnSpc>
                      </a:pPr>
                      <a:r>
                        <a:rPr lang="en-US" sz="2000" kern="1200">
                          <a:effectLst/>
                          <a:latin typeface="Times New Roman" panose="02020603050405020304" pitchFamily="18" charset="0"/>
                          <a:cs typeface="Times New Roman" panose="02020603050405020304" pitchFamily="18" charset="0"/>
                        </a:rPr>
                        <a:t>Dark green</a:t>
                      </a:r>
                      <a:endParaRPr lang="en-US" sz="1700" b="0">
                        <a:solidFill>
                          <a:schemeClr val="tx1"/>
                        </a:solidFill>
                        <a:effectLst/>
                        <a:latin typeface="Times New Roman" panose="02020603050405020304" pitchFamily="18" charset="0"/>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extLst>
                  <a:ext uri="{0D108BD9-81ED-4DB2-BD59-A6C34878D82A}">
                    <a16:rowId xmlns:a16="http://schemas.microsoft.com/office/drawing/2014/main" val="10003"/>
                  </a:ext>
                </a:extLst>
              </a:tr>
              <a:tr h="416942">
                <a:tc>
                  <a:txBody>
                    <a:bodyPr/>
                    <a:lstStyle/>
                    <a:p>
                      <a:pPr algn="ctr" fontAlgn="base">
                        <a:lnSpc>
                          <a:spcPct val="115000"/>
                        </a:lnSpc>
                      </a:pPr>
                      <a:r>
                        <a:rPr lang="en-US" sz="2000" kern="1200">
                          <a:effectLst/>
                          <a:latin typeface="Times New Roman" panose="02020603050405020304" pitchFamily="18" charset="0"/>
                          <a:cs typeface="Times New Roman" panose="02020603050405020304" pitchFamily="18" charset="0"/>
                        </a:rPr>
                        <a:t>Red/Orange</a:t>
                      </a:r>
                      <a:endParaRPr lang="en-US" sz="1700" b="0">
                        <a:solidFill>
                          <a:schemeClr val="tx1"/>
                        </a:solidFill>
                        <a:effectLst/>
                        <a:latin typeface="Times New Roman" panose="02020603050405020304" pitchFamily="18" charset="0"/>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300" kern="1200">
                          <a:effectLst/>
                          <a:latin typeface="Times New Roman" panose="02020603050405020304" pitchFamily="18" charset="0"/>
                          <a:cs typeface="Times New Roman" panose="02020603050405020304" pitchFamily="18" charset="0"/>
                        </a:rPr>
                        <a:t>¾</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a:effectLst/>
                          <a:latin typeface="Times New Roman" panose="02020603050405020304" pitchFamily="18" charset="0"/>
                          <a:cs typeface="Times New Roman" panose="02020603050405020304" pitchFamily="18" charset="0"/>
                        </a:rPr>
                        <a:t>¾</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a:effectLst/>
                          <a:latin typeface="Times New Roman" panose="02020603050405020304" pitchFamily="18" charset="0"/>
                          <a:cs typeface="Times New Roman" panose="02020603050405020304" pitchFamily="18" charset="0"/>
                        </a:rPr>
                        <a:t>¾</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300" kern="1200">
                          <a:effectLst/>
                          <a:latin typeface="Times New Roman" panose="02020603050405020304" pitchFamily="18" charset="0"/>
                          <a:cs typeface="Times New Roman" panose="02020603050405020304" pitchFamily="18" charset="0"/>
                        </a:rPr>
                        <a:t>1 ¼</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extLst>
                  <a:ext uri="{0D108BD9-81ED-4DB2-BD59-A6C34878D82A}">
                    <a16:rowId xmlns:a16="http://schemas.microsoft.com/office/drawing/2014/main" val="10004"/>
                  </a:ext>
                </a:extLst>
              </a:tr>
              <a:tr h="396686">
                <a:tc>
                  <a:txBody>
                    <a:bodyPr/>
                    <a:lstStyle/>
                    <a:p>
                      <a:pPr algn="ctr" fontAlgn="base">
                        <a:lnSpc>
                          <a:spcPct val="115000"/>
                        </a:lnSpc>
                      </a:pPr>
                      <a:r>
                        <a:rPr lang="en-US" sz="2000" kern="1200">
                          <a:effectLst/>
                          <a:latin typeface="Times New Roman" panose="02020603050405020304" pitchFamily="18" charset="0"/>
                          <a:cs typeface="Times New Roman" panose="02020603050405020304" pitchFamily="18" charset="0"/>
                        </a:rPr>
                        <a:t>Beans/Peas (Legumes)</a:t>
                      </a:r>
                      <a:endParaRPr lang="en-US" sz="1700" b="0">
                        <a:solidFill>
                          <a:schemeClr val="tx1"/>
                        </a:solidFill>
                        <a:effectLst/>
                        <a:latin typeface="Times New Roman" panose="02020603050405020304" pitchFamily="18" charset="0"/>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extLst>
                  <a:ext uri="{0D108BD9-81ED-4DB2-BD59-A6C34878D82A}">
                    <a16:rowId xmlns:a16="http://schemas.microsoft.com/office/drawing/2014/main" val="10005"/>
                  </a:ext>
                </a:extLst>
              </a:tr>
              <a:tr h="396686">
                <a:tc>
                  <a:txBody>
                    <a:bodyPr/>
                    <a:lstStyle/>
                    <a:p>
                      <a:pPr algn="ctr" fontAlgn="base">
                        <a:lnSpc>
                          <a:spcPct val="115000"/>
                        </a:lnSpc>
                      </a:pPr>
                      <a:r>
                        <a:rPr lang="en-US" sz="2000" kern="1200">
                          <a:effectLst/>
                          <a:latin typeface="Times New Roman" panose="02020603050405020304" pitchFamily="18" charset="0"/>
                          <a:cs typeface="Times New Roman" panose="02020603050405020304" pitchFamily="18" charset="0"/>
                        </a:rPr>
                        <a:t>Starchy</a:t>
                      </a:r>
                      <a:endParaRPr lang="en-US" sz="1700" b="0">
                        <a:solidFill>
                          <a:schemeClr val="tx1"/>
                        </a:solidFill>
                        <a:effectLst/>
                        <a:latin typeface="Times New Roman" panose="02020603050405020304" pitchFamily="18" charset="0"/>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extLst>
                  <a:ext uri="{0D108BD9-81ED-4DB2-BD59-A6C34878D82A}">
                    <a16:rowId xmlns:a16="http://schemas.microsoft.com/office/drawing/2014/main" val="10006"/>
                  </a:ext>
                </a:extLst>
              </a:tr>
              <a:tr h="416942">
                <a:tc>
                  <a:txBody>
                    <a:bodyPr/>
                    <a:lstStyle/>
                    <a:p>
                      <a:pPr algn="ctr" fontAlgn="base">
                        <a:lnSpc>
                          <a:spcPct val="115000"/>
                        </a:lnSpc>
                      </a:pPr>
                      <a:r>
                        <a:rPr lang="en-US" sz="2000" kern="1200">
                          <a:effectLst/>
                          <a:latin typeface="Times New Roman" panose="02020603050405020304" pitchFamily="18" charset="0"/>
                          <a:cs typeface="Times New Roman" panose="02020603050405020304" pitchFamily="18" charset="0"/>
                        </a:rPr>
                        <a:t>Other</a:t>
                      </a:r>
                      <a:endParaRPr lang="en-US" sz="1700" b="0">
                        <a:solidFill>
                          <a:schemeClr val="tx1"/>
                        </a:solidFill>
                        <a:effectLst/>
                        <a:latin typeface="Times New Roman" panose="02020603050405020304" pitchFamily="18" charset="0"/>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a:spcBef>
                          <a:spcPts val="0"/>
                        </a:spcBef>
                        <a:spcAft>
                          <a:spcPts val="0"/>
                        </a:spcAft>
                      </a:pPr>
                      <a:r>
                        <a:rPr lang="en-US" sz="2300" kern="1200">
                          <a:effectLst/>
                          <a:latin typeface="Times New Roman" panose="02020603050405020304" pitchFamily="18" charset="0"/>
                          <a:cs typeface="Times New Roman" panose="02020603050405020304" pitchFamily="18" charset="0"/>
                        </a:rPr>
                        <a:t>½</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300" kern="1200">
                          <a:effectLst/>
                          <a:latin typeface="Times New Roman" panose="02020603050405020304" pitchFamily="18" charset="0"/>
                          <a:cs typeface="Times New Roman" panose="02020603050405020304" pitchFamily="18" charset="0"/>
                        </a:rPr>
                        <a:t>¾</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extLst>
                  <a:ext uri="{0D108BD9-81ED-4DB2-BD59-A6C34878D82A}">
                    <a16:rowId xmlns:a16="http://schemas.microsoft.com/office/drawing/2014/main" val="10007"/>
                  </a:ext>
                </a:extLst>
              </a:tr>
              <a:tr h="733577">
                <a:tc>
                  <a:txBody>
                    <a:bodyPr/>
                    <a:lstStyle/>
                    <a:p>
                      <a:pPr algn="ctr" fontAlgn="base">
                        <a:lnSpc>
                          <a:spcPct val="115000"/>
                        </a:lnSpc>
                      </a:pPr>
                      <a:r>
                        <a:rPr lang="en-US" sz="2000" kern="1200">
                          <a:effectLst/>
                          <a:latin typeface="Times New Roman" panose="02020603050405020304" pitchFamily="18" charset="0"/>
                          <a:cs typeface="Times New Roman" panose="02020603050405020304" pitchFamily="18" charset="0"/>
                        </a:rPr>
                        <a:t>Additional Veg to Reach Total</a:t>
                      </a:r>
                      <a:endParaRPr lang="en-US" sz="1700" b="0">
                        <a:solidFill>
                          <a:schemeClr val="tx1"/>
                        </a:solidFill>
                        <a:effectLst/>
                        <a:latin typeface="Times New Roman" panose="02020603050405020304" pitchFamily="18" charset="0"/>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300" kern="1200">
                          <a:effectLst/>
                          <a:latin typeface="Times New Roman" panose="02020603050405020304" pitchFamily="18" charset="0"/>
                          <a:cs typeface="Times New Roman" panose="02020603050405020304" pitchFamily="18" charset="0"/>
                        </a:rPr>
                        <a:t>1</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300" kern="1200">
                          <a:effectLst/>
                          <a:latin typeface="Times New Roman" panose="02020603050405020304" pitchFamily="18" charset="0"/>
                          <a:cs typeface="Times New Roman" panose="02020603050405020304" pitchFamily="18" charset="0"/>
                        </a:rPr>
                        <a:t>1</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300" kern="1200">
                          <a:effectLst/>
                          <a:latin typeface="Times New Roman" panose="02020603050405020304" pitchFamily="18" charset="0"/>
                          <a:cs typeface="Times New Roman" panose="02020603050405020304" pitchFamily="18" charset="0"/>
                        </a:rPr>
                        <a:t>1</a:t>
                      </a:r>
                      <a:endParaRPr lang="en-US" sz="2300" b="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tc>
                  <a:txBody>
                    <a:bodyPr/>
                    <a:lstStyle/>
                    <a:p>
                      <a:pPr marL="0" marR="0" algn="ctr" fontAlgn="base">
                        <a:lnSpc>
                          <a:spcPct val="115000"/>
                        </a:lnSpc>
                        <a:spcBef>
                          <a:spcPts val="0"/>
                        </a:spcBef>
                        <a:spcAft>
                          <a:spcPts val="0"/>
                        </a:spcAft>
                      </a:pPr>
                      <a:r>
                        <a:rPr lang="en-US" sz="2300" kern="1200" dirty="0">
                          <a:effectLst/>
                          <a:latin typeface="Times New Roman" panose="02020603050405020304" pitchFamily="18" charset="0"/>
                          <a:cs typeface="Times New Roman" panose="02020603050405020304" pitchFamily="18" charset="0"/>
                        </a:rPr>
                        <a:t>1 ½</a:t>
                      </a:r>
                      <a:endParaRPr lang="en-US" sz="2300" b="0" dirty="0">
                        <a:solidFill>
                          <a:schemeClr val="tx1"/>
                        </a:solidFill>
                        <a:effectLst/>
                        <a:latin typeface="Times New Roman" panose="02020603050405020304" pitchFamily="18" charset="0"/>
                        <a:ea typeface="Calibri"/>
                        <a:cs typeface="Times New Roman" panose="02020603050405020304" pitchFamily="18" charset="0"/>
                      </a:endParaRPr>
                    </a:p>
                  </a:txBody>
                  <a:tcPr marL="96295" marR="96295" marT="0"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4343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new veggie subgroup.pub (Read-Only) - Microsoft Publisher">
            <a:extLst>
              <a:ext uri="{FF2B5EF4-FFF2-40B4-BE49-F238E27FC236}">
                <a16:creationId xmlns:a16="http://schemas.microsoft.com/office/drawing/2014/main" id="{07AE3734-E092-440B-9496-5A4ED04130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8000"/>
                    </a14:imgEffect>
                  </a14:imgLayer>
                </a14:imgProps>
              </a:ext>
            </a:extLst>
          </a:blip>
          <a:srcRect l="32857" t="32082" r="22501" b="8984"/>
          <a:stretch>
            <a:fillRect/>
          </a:stretch>
        </p:blipFill>
        <p:spPr bwMode="auto">
          <a:xfrm>
            <a:off x="1413164" y="179527"/>
            <a:ext cx="9288087" cy="6498945"/>
          </a:xfrm>
          <a:prstGeom prst="rect">
            <a:avLst/>
          </a:prstGeom>
          <a:ln w="38100" cap="sq">
            <a:solidFill>
              <a:schemeClr val="accent2">
                <a:lumMod val="6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8963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3">
            <a:extLst>
              <a:ext uri="{FF2B5EF4-FFF2-40B4-BE49-F238E27FC236}">
                <a16:creationId xmlns:a16="http://schemas.microsoft.com/office/drawing/2014/main" id="{97B12760-B4F8-3E4C-88B7-9DD5E7F85764}"/>
              </a:ext>
            </a:extLst>
          </p:cNvPr>
          <p:cNvGraphicFramePr>
            <a:graphicFrameLocks noGrp="1"/>
          </p:cNvGraphicFramePr>
          <p:nvPr>
            <p:ph idx="1"/>
          </p:nvPr>
        </p:nvGraphicFramePr>
        <p:xfrm>
          <a:off x="838200" y="2240870"/>
          <a:ext cx="10515601" cy="3923311"/>
        </p:xfrm>
        <a:graphic>
          <a:graphicData uri="http://schemas.openxmlformats.org/drawingml/2006/table">
            <a:tbl>
              <a:tblPr firstRow="1" bandRow="1">
                <a:tableStyleId>{5C22544A-7EE6-4342-B048-85BDC9FD1C3A}</a:tableStyleId>
              </a:tblPr>
              <a:tblGrid>
                <a:gridCol w="2689501">
                  <a:extLst>
                    <a:ext uri="{9D8B030D-6E8A-4147-A177-3AD203B41FA5}">
                      <a16:colId xmlns:a16="http://schemas.microsoft.com/office/drawing/2014/main" val="372595932"/>
                    </a:ext>
                  </a:extLst>
                </a:gridCol>
                <a:gridCol w="2011770">
                  <a:extLst>
                    <a:ext uri="{9D8B030D-6E8A-4147-A177-3AD203B41FA5}">
                      <a16:colId xmlns:a16="http://schemas.microsoft.com/office/drawing/2014/main" val="1068601044"/>
                    </a:ext>
                  </a:extLst>
                </a:gridCol>
                <a:gridCol w="2011770">
                  <a:extLst>
                    <a:ext uri="{9D8B030D-6E8A-4147-A177-3AD203B41FA5}">
                      <a16:colId xmlns:a16="http://schemas.microsoft.com/office/drawing/2014/main" val="2933548713"/>
                    </a:ext>
                  </a:extLst>
                </a:gridCol>
                <a:gridCol w="2011770">
                  <a:extLst>
                    <a:ext uri="{9D8B030D-6E8A-4147-A177-3AD203B41FA5}">
                      <a16:colId xmlns:a16="http://schemas.microsoft.com/office/drawing/2014/main" val="963779816"/>
                    </a:ext>
                  </a:extLst>
                </a:gridCol>
                <a:gridCol w="1790790">
                  <a:extLst>
                    <a:ext uri="{9D8B030D-6E8A-4147-A177-3AD203B41FA5}">
                      <a16:colId xmlns:a16="http://schemas.microsoft.com/office/drawing/2014/main" val="2087193309"/>
                    </a:ext>
                  </a:extLst>
                </a:gridCol>
              </a:tblGrid>
              <a:tr h="665652">
                <a:tc gridSpan="5">
                  <a:txBody>
                    <a:bodyPr/>
                    <a:lstStyle/>
                    <a:p>
                      <a:pPr algn="ctr"/>
                      <a:r>
                        <a:rPr lang="en-US" sz="3000" dirty="0"/>
                        <a:t>Lunch Meal Pattern</a:t>
                      </a:r>
                    </a:p>
                  </a:txBody>
                  <a:tcPr marL="151284" marR="151284" marT="75642" marB="75642"/>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6727510"/>
                  </a:ext>
                </a:extLst>
              </a:tr>
              <a:tr h="1018649">
                <a:tc>
                  <a:txBody>
                    <a:bodyPr/>
                    <a:lstStyle/>
                    <a:p>
                      <a:pPr algn="ctr"/>
                      <a:r>
                        <a:rPr lang="en-US" sz="2600" dirty="0"/>
                        <a:t>Age/Grade Group</a:t>
                      </a:r>
                    </a:p>
                  </a:txBody>
                  <a:tcPr marL="151284" marR="151284" marT="75642" marB="75642"/>
                </a:tc>
                <a:tc>
                  <a:txBody>
                    <a:bodyPr/>
                    <a:lstStyle/>
                    <a:p>
                      <a:pPr algn="ctr"/>
                      <a:r>
                        <a:rPr lang="en-US" sz="2600"/>
                        <a:t>K-5</a:t>
                      </a:r>
                    </a:p>
                  </a:txBody>
                  <a:tcPr marL="151284" marR="151284" marT="75642" marB="75642"/>
                </a:tc>
                <a:tc>
                  <a:txBody>
                    <a:bodyPr/>
                    <a:lstStyle/>
                    <a:p>
                      <a:pPr algn="ctr"/>
                      <a:r>
                        <a:rPr lang="en-US" sz="2600" dirty="0"/>
                        <a:t>6-8</a:t>
                      </a:r>
                    </a:p>
                  </a:txBody>
                  <a:tcPr marL="151284" marR="151284" marT="75642" marB="75642"/>
                </a:tc>
                <a:tc>
                  <a:txBody>
                    <a:bodyPr/>
                    <a:lstStyle/>
                    <a:p>
                      <a:pPr algn="ctr"/>
                      <a:r>
                        <a:rPr lang="en-US" sz="2600"/>
                        <a:t>K-8</a:t>
                      </a:r>
                    </a:p>
                  </a:txBody>
                  <a:tcPr marL="151284" marR="151284" marT="75642" marB="75642"/>
                </a:tc>
                <a:tc>
                  <a:txBody>
                    <a:bodyPr/>
                    <a:lstStyle/>
                    <a:p>
                      <a:pPr algn="ctr"/>
                      <a:r>
                        <a:rPr lang="en-US" sz="2600"/>
                        <a:t>9-12</a:t>
                      </a:r>
                    </a:p>
                  </a:txBody>
                  <a:tcPr marL="151284" marR="151284" marT="75642" marB="75642"/>
                </a:tc>
                <a:extLst>
                  <a:ext uri="{0D108BD9-81ED-4DB2-BD59-A6C34878D82A}">
                    <a16:rowId xmlns:a16="http://schemas.microsoft.com/office/drawing/2014/main" val="3956918729"/>
                  </a:ext>
                </a:extLst>
              </a:tr>
              <a:tr h="816936">
                <a:tc gridSpan="5">
                  <a:txBody>
                    <a:bodyPr/>
                    <a:lstStyle/>
                    <a:p>
                      <a:pPr algn="ctr"/>
                      <a:r>
                        <a:rPr lang="en-US" sz="2000" dirty="0"/>
                        <a:t>Amount per Week</a:t>
                      </a:r>
                    </a:p>
                    <a:p>
                      <a:pPr algn="ctr"/>
                      <a:r>
                        <a:rPr lang="en-US" sz="2000" dirty="0"/>
                        <a:t>(Minimum per Day)</a:t>
                      </a:r>
                    </a:p>
                  </a:txBody>
                  <a:tcPr marL="151284" marR="151284" marT="75642" marB="75642"/>
                </a:tc>
                <a:tc hMerge="1">
                  <a:txBody>
                    <a:bodyPr/>
                    <a:lstStyle/>
                    <a:p>
                      <a:pPr algn="ctr"/>
                      <a:r>
                        <a:rPr lang="en-US"/>
                        <a:t>Amount per Week</a:t>
                      </a:r>
                    </a:p>
                    <a:p>
                      <a:pPr algn="ctr"/>
                      <a:r>
                        <a:rPr lang="en-US"/>
                        <a:t>(Minimum per Day)</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8021560"/>
                  </a:ext>
                </a:extLst>
              </a:tr>
              <a:tr h="1422074">
                <a:tc>
                  <a:txBody>
                    <a:bodyPr/>
                    <a:lstStyle/>
                    <a:p>
                      <a:pPr algn="ctr"/>
                      <a:r>
                        <a:rPr lang="en-US" sz="2600" dirty="0"/>
                        <a:t>Fruit (cups)</a:t>
                      </a:r>
                    </a:p>
                  </a:txBody>
                  <a:tcPr marL="151284" marR="151284" marT="75642" marB="75642"/>
                </a:tc>
                <a:tc>
                  <a:txBody>
                    <a:bodyPr/>
                    <a:lstStyle/>
                    <a:p>
                      <a:pPr algn="ctr"/>
                      <a:r>
                        <a:rPr lang="en-US" sz="2600" dirty="0"/>
                        <a:t>2 ½</a:t>
                      </a:r>
                    </a:p>
                    <a:p>
                      <a:pPr algn="ctr"/>
                      <a:r>
                        <a:rPr lang="en-US" sz="2600" dirty="0"/>
                        <a:t>(½) </a:t>
                      </a:r>
                    </a:p>
                  </a:txBody>
                  <a:tcPr marL="151284" marR="151284" marT="75642" marB="75642"/>
                </a:tc>
                <a:tc>
                  <a:txBody>
                    <a:bodyPr/>
                    <a:lstStyle/>
                    <a:p>
                      <a:pPr algn="ctr"/>
                      <a:r>
                        <a:rPr lang="en-US" sz="2600" dirty="0"/>
                        <a:t>2 ½</a:t>
                      </a:r>
                    </a:p>
                    <a:p>
                      <a:pPr algn="ctr"/>
                      <a:r>
                        <a:rPr lang="en-US" sz="2600" dirty="0"/>
                        <a:t>(½) </a:t>
                      </a:r>
                    </a:p>
                    <a:p>
                      <a:pPr algn="ctr"/>
                      <a:endParaRPr lang="en-US" sz="2600" dirty="0"/>
                    </a:p>
                  </a:txBody>
                  <a:tcPr marL="151284" marR="151284" marT="75642" marB="75642"/>
                </a:tc>
                <a:tc>
                  <a:txBody>
                    <a:bodyPr/>
                    <a:lstStyle/>
                    <a:p>
                      <a:pPr algn="ctr"/>
                      <a:r>
                        <a:rPr lang="en-US" sz="2600" dirty="0"/>
                        <a:t>2 ½</a:t>
                      </a:r>
                    </a:p>
                    <a:p>
                      <a:pPr algn="ctr"/>
                      <a:r>
                        <a:rPr lang="en-US" sz="2600" dirty="0"/>
                        <a:t>(½) </a:t>
                      </a:r>
                    </a:p>
                  </a:txBody>
                  <a:tcPr marL="151284" marR="151284" marT="75642" marB="75642"/>
                </a:tc>
                <a:tc>
                  <a:txBody>
                    <a:bodyPr/>
                    <a:lstStyle/>
                    <a:p>
                      <a:pPr algn="ctr"/>
                      <a:r>
                        <a:rPr lang="en-US" sz="2600" dirty="0"/>
                        <a:t>5</a:t>
                      </a:r>
                    </a:p>
                    <a:p>
                      <a:pPr algn="ctr"/>
                      <a:r>
                        <a:rPr lang="en-US" sz="2600" dirty="0"/>
                        <a:t>(1)</a:t>
                      </a:r>
                    </a:p>
                  </a:txBody>
                  <a:tcPr marL="151284" marR="151284" marT="75642" marB="75642"/>
                </a:tc>
                <a:extLst>
                  <a:ext uri="{0D108BD9-81ED-4DB2-BD59-A6C34878D82A}">
                    <a16:rowId xmlns:a16="http://schemas.microsoft.com/office/drawing/2014/main" val="3359699826"/>
                  </a:ext>
                </a:extLst>
              </a:tr>
            </a:tbl>
          </a:graphicData>
        </a:graphic>
      </p:graphicFrame>
      <p:sp>
        <p:nvSpPr>
          <p:cNvPr id="8" name="TextBox 7">
            <a:extLst>
              <a:ext uri="{FF2B5EF4-FFF2-40B4-BE49-F238E27FC236}">
                <a16:creationId xmlns:a16="http://schemas.microsoft.com/office/drawing/2014/main" id="{6F3EA697-1E83-8D8D-E39B-A5FF703C2A48}"/>
              </a:ext>
            </a:extLst>
          </p:cNvPr>
          <p:cNvSpPr txBox="1"/>
          <p:nvPr/>
        </p:nvSpPr>
        <p:spPr>
          <a:xfrm>
            <a:off x="838199" y="2240870"/>
            <a:ext cx="10515601" cy="584775"/>
          </a:xfrm>
          <a:prstGeom prst="rect">
            <a:avLst/>
          </a:prstGeom>
          <a:solidFill>
            <a:srgbClr val="4472C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Lunch Minimum Requirements</a:t>
            </a:r>
          </a:p>
        </p:txBody>
      </p:sp>
      <p:sp>
        <p:nvSpPr>
          <p:cNvPr id="9" name="Title 1">
            <a:extLst>
              <a:ext uri="{FF2B5EF4-FFF2-40B4-BE49-F238E27FC236}">
                <a16:creationId xmlns:a16="http://schemas.microsoft.com/office/drawing/2014/main" id="{C9874BEA-EE9C-CF5E-7D8D-3410E509510D}"/>
              </a:ext>
            </a:extLst>
          </p:cNvPr>
          <p:cNvSpPr>
            <a:spLocks noGrp="1"/>
          </p:cNvSpPr>
          <p:nvPr>
            <p:ph type="title"/>
          </p:nvPr>
        </p:nvSpPr>
        <p:spPr>
          <a:xfrm>
            <a:off x="838200" y="553217"/>
            <a:ext cx="10515600" cy="1325563"/>
          </a:xfrm>
        </p:spPr>
        <p:txBody>
          <a:bodyPr>
            <a:normAutofit/>
          </a:bodyPr>
          <a:lstStyle/>
          <a:p>
            <a:r>
              <a:rPr lang="en-US" sz="5400" dirty="0"/>
              <a:t>Grain Component- Lunch</a:t>
            </a:r>
          </a:p>
        </p:txBody>
      </p:sp>
      <p:pic>
        <p:nvPicPr>
          <p:cNvPr id="11" name="Picture 10">
            <a:extLst>
              <a:ext uri="{FF2B5EF4-FFF2-40B4-BE49-F238E27FC236}">
                <a16:creationId xmlns:a16="http://schemas.microsoft.com/office/drawing/2014/main" id="{B3412FEE-01E5-86C8-6CD4-EFE9A9971451}"/>
              </a:ext>
            </a:extLst>
          </p:cNvPr>
          <p:cNvPicPr>
            <a:picLocks noChangeAspect="1"/>
          </p:cNvPicPr>
          <p:nvPr/>
        </p:nvPicPr>
        <p:blipFill>
          <a:blip r:embed="rId3"/>
          <a:stretch>
            <a:fillRect/>
          </a:stretch>
        </p:blipFill>
        <p:spPr>
          <a:xfrm>
            <a:off x="838199" y="1575682"/>
            <a:ext cx="8048625" cy="285750"/>
          </a:xfrm>
          <a:prstGeom prst="rect">
            <a:avLst/>
          </a:prstGeom>
        </p:spPr>
      </p:pic>
      <p:pic>
        <p:nvPicPr>
          <p:cNvPr id="15" name="Picture 14">
            <a:extLst>
              <a:ext uri="{FF2B5EF4-FFF2-40B4-BE49-F238E27FC236}">
                <a16:creationId xmlns:a16="http://schemas.microsoft.com/office/drawing/2014/main" id="{637F4B11-4735-67DC-A15F-28CC939A9DB9}"/>
              </a:ext>
            </a:extLst>
          </p:cNvPr>
          <p:cNvPicPr>
            <a:picLocks noChangeAspect="1"/>
          </p:cNvPicPr>
          <p:nvPr/>
        </p:nvPicPr>
        <p:blipFill>
          <a:blip r:embed="rId4"/>
          <a:stretch>
            <a:fillRect/>
          </a:stretch>
        </p:blipFill>
        <p:spPr>
          <a:xfrm>
            <a:off x="3824287" y="4785777"/>
            <a:ext cx="1514475" cy="1190625"/>
          </a:xfrm>
          <a:prstGeom prst="rect">
            <a:avLst/>
          </a:prstGeom>
        </p:spPr>
      </p:pic>
      <p:pic>
        <p:nvPicPr>
          <p:cNvPr id="17" name="Picture 16">
            <a:extLst>
              <a:ext uri="{FF2B5EF4-FFF2-40B4-BE49-F238E27FC236}">
                <a16:creationId xmlns:a16="http://schemas.microsoft.com/office/drawing/2014/main" id="{5F34FBAE-E7CB-DAD6-42CB-22940EF783A5}"/>
              </a:ext>
            </a:extLst>
          </p:cNvPr>
          <p:cNvPicPr>
            <a:picLocks noChangeAspect="1"/>
          </p:cNvPicPr>
          <p:nvPr/>
        </p:nvPicPr>
        <p:blipFill>
          <a:blip r:embed="rId4"/>
          <a:stretch>
            <a:fillRect/>
          </a:stretch>
        </p:blipFill>
        <p:spPr>
          <a:xfrm>
            <a:off x="5646502" y="4785777"/>
            <a:ext cx="1514475" cy="1190625"/>
          </a:xfrm>
          <a:prstGeom prst="rect">
            <a:avLst/>
          </a:prstGeom>
        </p:spPr>
      </p:pic>
      <p:pic>
        <p:nvPicPr>
          <p:cNvPr id="19" name="Picture 18">
            <a:extLst>
              <a:ext uri="{FF2B5EF4-FFF2-40B4-BE49-F238E27FC236}">
                <a16:creationId xmlns:a16="http://schemas.microsoft.com/office/drawing/2014/main" id="{B4C4A6AA-1F89-F90E-4B45-DD7892C57245}"/>
              </a:ext>
            </a:extLst>
          </p:cNvPr>
          <p:cNvPicPr>
            <a:picLocks noChangeAspect="1"/>
          </p:cNvPicPr>
          <p:nvPr/>
        </p:nvPicPr>
        <p:blipFill>
          <a:blip r:embed="rId4"/>
          <a:stretch>
            <a:fillRect/>
          </a:stretch>
        </p:blipFill>
        <p:spPr>
          <a:xfrm>
            <a:off x="7742914" y="4785777"/>
            <a:ext cx="1514475" cy="1190625"/>
          </a:xfrm>
          <a:prstGeom prst="rect">
            <a:avLst/>
          </a:prstGeom>
        </p:spPr>
      </p:pic>
      <p:sp>
        <p:nvSpPr>
          <p:cNvPr id="2" name="TextBox 1">
            <a:extLst>
              <a:ext uri="{FF2B5EF4-FFF2-40B4-BE49-F238E27FC236}">
                <a16:creationId xmlns:a16="http://schemas.microsoft.com/office/drawing/2014/main" id="{E890D0C0-E8F0-4186-249D-D08830028F97}"/>
              </a:ext>
            </a:extLst>
          </p:cNvPr>
          <p:cNvSpPr txBox="1"/>
          <p:nvPr/>
        </p:nvSpPr>
        <p:spPr>
          <a:xfrm>
            <a:off x="4376041" y="4785777"/>
            <a:ext cx="410966" cy="461665"/>
          </a:xfrm>
          <a:prstGeom prst="rect">
            <a:avLst/>
          </a:prstGeom>
          <a:solidFill>
            <a:srgbClr val="CFD5EA"/>
          </a:solidFill>
        </p:spPr>
        <p:txBody>
          <a:bodyPr wrap="square" rtlCol="0">
            <a:spAutoFit/>
          </a:bodyPr>
          <a:lstStyle/>
          <a:p>
            <a:r>
              <a:rPr lang="en-US" sz="2400" dirty="0"/>
              <a:t>8</a:t>
            </a:r>
          </a:p>
        </p:txBody>
      </p:sp>
      <p:sp>
        <p:nvSpPr>
          <p:cNvPr id="3" name="TextBox 2">
            <a:extLst>
              <a:ext uri="{FF2B5EF4-FFF2-40B4-BE49-F238E27FC236}">
                <a16:creationId xmlns:a16="http://schemas.microsoft.com/office/drawing/2014/main" id="{933FD0C4-D4D8-DF9D-453C-67693D06EA7E}"/>
              </a:ext>
            </a:extLst>
          </p:cNvPr>
          <p:cNvSpPr txBox="1"/>
          <p:nvPr/>
        </p:nvSpPr>
        <p:spPr>
          <a:xfrm>
            <a:off x="8324849" y="4785776"/>
            <a:ext cx="410966" cy="461665"/>
          </a:xfrm>
          <a:prstGeom prst="rect">
            <a:avLst/>
          </a:prstGeom>
          <a:solidFill>
            <a:srgbClr val="CFD5EA"/>
          </a:solidFill>
        </p:spPr>
        <p:txBody>
          <a:bodyPr wrap="square" rtlCol="0">
            <a:spAutoFit/>
          </a:bodyPr>
          <a:lstStyle/>
          <a:p>
            <a:r>
              <a:rPr lang="en-US" sz="2400" dirty="0"/>
              <a:t>8</a:t>
            </a:r>
          </a:p>
        </p:txBody>
      </p:sp>
      <p:sp>
        <p:nvSpPr>
          <p:cNvPr id="4" name="TextBox 3">
            <a:extLst>
              <a:ext uri="{FF2B5EF4-FFF2-40B4-BE49-F238E27FC236}">
                <a16:creationId xmlns:a16="http://schemas.microsoft.com/office/drawing/2014/main" id="{07884300-2FC0-4D56-5667-C4071FC25AAD}"/>
              </a:ext>
            </a:extLst>
          </p:cNvPr>
          <p:cNvSpPr txBox="1"/>
          <p:nvPr/>
        </p:nvSpPr>
        <p:spPr>
          <a:xfrm>
            <a:off x="6213137" y="4785776"/>
            <a:ext cx="410966" cy="461665"/>
          </a:xfrm>
          <a:prstGeom prst="rect">
            <a:avLst/>
          </a:prstGeom>
          <a:solidFill>
            <a:srgbClr val="CFD5EA"/>
          </a:solidFill>
        </p:spPr>
        <p:txBody>
          <a:bodyPr wrap="square" rtlCol="0">
            <a:spAutoFit/>
          </a:bodyPr>
          <a:lstStyle/>
          <a:p>
            <a:r>
              <a:rPr lang="en-US" sz="2400" dirty="0"/>
              <a:t>8</a:t>
            </a:r>
          </a:p>
        </p:txBody>
      </p:sp>
      <p:sp>
        <p:nvSpPr>
          <p:cNvPr id="5" name="TextBox 4">
            <a:extLst>
              <a:ext uri="{FF2B5EF4-FFF2-40B4-BE49-F238E27FC236}">
                <a16:creationId xmlns:a16="http://schemas.microsoft.com/office/drawing/2014/main" id="{48E5B3FF-3444-F45E-B74D-DAA69959FAB4}"/>
              </a:ext>
            </a:extLst>
          </p:cNvPr>
          <p:cNvSpPr txBox="1"/>
          <p:nvPr/>
        </p:nvSpPr>
        <p:spPr>
          <a:xfrm>
            <a:off x="10281434" y="4785776"/>
            <a:ext cx="547528" cy="461665"/>
          </a:xfrm>
          <a:prstGeom prst="rect">
            <a:avLst/>
          </a:prstGeom>
          <a:solidFill>
            <a:srgbClr val="CFD5EA"/>
          </a:solidFill>
        </p:spPr>
        <p:txBody>
          <a:bodyPr wrap="square" rtlCol="0">
            <a:spAutoFit/>
          </a:bodyPr>
          <a:lstStyle/>
          <a:p>
            <a:r>
              <a:rPr lang="en-US" sz="2400" dirty="0"/>
              <a:t>10</a:t>
            </a:r>
          </a:p>
        </p:txBody>
      </p:sp>
      <p:sp>
        <p:nvSpPr>
          <p:cNvPr id="7" name="TextBox 6">
            <a:extLst>
              <a:ext uri="{FF2B5EF4-FFF2-40B4-BE49-F238E27FC236}">
                <a16:creationId xmlns:a16="http://schemas.microsoft.com/office/drawing/2014/main" id="{E67906EF-5DEF-EE30-C54D-FE54D1CE4F39}"/>
              </a:ext>
            </a:extLst>
          </p:cNvPr>
          <p:cNvSpPr txBox="1"/>
          <p:nvPr/>
        </p:nvSpPr>
        <p:spPr>
          <a:xfrm>
            <a:off x="10255480" y="5194713"/>
            <a:ext cx="547528" cy="461665"/>
          </a:xfrm>
          <a:prstGeom prst="rect">
            <a:avLst/>
          </a:prstGeom>
          <a:solidFill>
            <a:srgbClr val="CFD5EA"/>
          </a:solidFill>
        </p:spPr>
        <p:txBody>
          <a:bodyPr wrap="square" rtlCol="0">
            <a:spAutoFit/>
          </a:bodyPr>
          <a:lstStyle/>
          <a:p>
            <a:r>
              <a:rPr lang="en-US" sz="2400" dirty="0"/>
              <a:t>(2)</a:t>
            </a:r>
          </a:p>
        </p:txBody>
      </p:sp>
      <p:sp>
        <p:nvSpPr>
          <p:cNvPr id="10" name="TextBox 9">
            <a:extLst>
              <a:ext uri="{FF2B5EF4-FFF2-40B4-BE49-F238E27FC236}">
                <a16:creationId xmlns:a16="http://schemas.microsoft.com/office/drawing/2014/main" id="{5016F250-39BE-5E5A-6E8D-B19F6817D3FC}"/>
              </a:ext>
            </a:extLst>
          </p:cNvPr>
          <p:cNvSpPr txBox="1"/>
          <p:nvPr/>
        </p:nvSpPr>
        <p:spPr>
          <a:xfrm>
            <a:off x="1177728" y="4820653"/>
            <a:ext cx="1945616" cy="461665"/>
          </a:xfrm>
          <a:prstGeom prst="rect">
            <a:avLst/>
          </a:prstGeom>
          <a:solidFill>
            <a:srgbClr val="CFD5EA"/>
          </a:solidFill>
        </p:spPr>
        <p:txBody>
          <a:bodyPr wrap="square" rtlCol="0">
            <a:spAutoFit/>
          </a:bodyPr>
          <a:lstStyle/>
          <a:p>
            <a:r>
              <a:rPr lang="en-US" sz="2400" dirty="0"/>
              <a:t>Grain (oz. eq.)</a:t>
            </a:r>
          </a:p>
        </p:txBody>
      </p:sp>
    </p:spTree>
    <p:extLst>
      <p:ext uri="{BB962C8B-B14F-4D97-AF65-F5344CB8AC3E}">
        <p14:creationId xmlns:p14="http://schemas.microsoft.com/office/powerpoint/2010/main" val="2256595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E955-5C76-4491-B658-06BF918DCF6E}"/>
              </a:ext>
            </a:extLst>
          </p:cNvPr>
          <p:cNvSpPr>
            <a:spLocks noGrp="1"/>
          </p:cNvSpPr>
          <p:nvPr>
            <p:ph type="title"/>
          </p:nvPr>
        </p:nvSpPr>
        <p:spPr>
          <a:xfrm>
            <a:off x="6579015" y="312785"/>
            <a:ext cx="5386843" cy="540000"/>
          </a:xfrm>
        </p:spPr>
        <p:txBody>
          <a:bodyPr>
            <a:normAutofit fontScale="90000"/>
          </a:bodyPr>
          <a:lstStyle/>
          <a:p>
            <a:r>
              <a:rPr lang="en-US" dirty="0">
                <a:latin typeface="Times New Roman" panose="02020603050405020304" pitchFamily="18" charset="0"/>
                <a:cs typeface="Times New Roman" panose="02020603050405020304" pitchFamily="18" charset="0"/>
              </a:rPr>
              <a:t>Lunch Grain Component</a:t>
            </a:r>
          </a:p>
        </p:txBody>
      </p:sp>
      <p:pic>
        <p:nvPicPr>
          <p:cNvPr id="10" name="Picture Placeholder 9">
            <a:extLst>
              <a:ext uri="{FF2B5EF4-FFF2-40B4-BE49-F238E27FC236}">
                <a16:creationId xmlns:a16="http://schemas.microsoft.com/office/drawing/2014/main" id="{1550AD12-A849-4BD5-91A6-D8E65717FB70}"/>
              </a:ext>
            </a:extLst>
          </p:cNvPr>
          <p:cNvPicPr>
            <a:picLocks noGrp="1" noChangeAspect="1"/>
          </p:cNvPicPr>
          <p:nvPr>
            <p:ph type="pic" sz="quarter" idx="14"/>
          </p:nvPr>
        </p:nvPicPr>
        <p:blipFill>
          <a:blip r:embed="rId3"/>
          <a:srcRect l="14528" r="14528"/>
          <a:stretch>
            <a:fillRect/>
          </a:stretch>
        </p:blipFill>
        <p:spPr>
          <a:xfrm>
            <a:off x="458788" y="312785"/>
            <a:ext cx="5637212" cy="5959475"/>
          </a:xfrm>
          <a:prstGeom prst="rect">
            <a:avLst/>
          </a:prstGeom>
        </p:spPr>
      </p:pic>
      <p:sp>
        <p:nvSpPr>
          <p:cNvPr id="9" name="Text Placeholder 5">
            <a:extLst>
              <a:ext uri="{FF2B5EF4-FFF2-40B4-BE49-F238E27FC236}">
                <a16:creationId xmlns:a16="http://schemas.microsoft.com/office/drawing/2014/main" id="{51BEA3A5-C3BE-4906-ADDF-25F7F780B2B9}"/>
              </a:ext>
            </a:extLst>
          </p:cNvPr>
          <p:cNvSpPr>
            <a:spLocks noGrp="1"/>
          </p:cNvSpPr>
          <p:nvPr>
            <p:ph type="body" idx="13"/>
          </p:nvPr>
        </p:nvSpPr>
        <p:spPr>
          <a:xfrm>
            <a:off x="6838044" y="892969"/>
            <a:ext cx="4910138" cy="2155031"/>
          </a:xfrm>
        </p:spPr>
        <p:txBody>
          <a:bodyPr>
            <a:normAutofit/>
          </a:bodyPr>
          <a:lstStyle/>
          <a:p>
            <a:pPr>
              <a:buClr>
                <a:schemeClr val="tx1"/>
              </a:buClr>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Must be offered at lunch</a:t>
            </a:r>
          </a:p>
          <a:p>
            <a:pPr>
              <a:buClr>
                <a:schemeClr val="tx1"/>
              </a:buClr>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Must meet daily and weekly minimum requirements</a:t>
            </a:r>
          </a:p>
          <a:p>
            <a:pPr>
              <a:buClr>
                <a:schemeClr val="tx1"/>
              </a:buClr>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A maximum of 2 oz. eq. grain-based desserts per week at lunch</a:t>
            </a:r>
          </a:p>
          <a:p>
            <a:pPr>
              <a:buClr>
                <a:schemeClr val="tx1"/>
              </a:buClr>
              <a:buFont typeface="Arial" panose="020B0604020202020204" pitchFamily="34" charset="0"/>
              <a:buChar char="•"/>
              <a:defRPr/>
            </a:pPr>
            <a:endParaRPr lang="en-US" sz="2000" dirty="0">
              <a:solidFill>
                <a:schemeClr val="tx2"/>
              </a:solidFill>
            </a:endParaRPr>
          </a:p>
          <a:p>
            <a:pPr marL="285750" indent="-285750">
              <a:buClr>
                <a:schemeClr val="bg1"/>
              </a:buClr>
              <a:buFont typeface="Wingdings" pitchFamily="2" charset="2"/>
              <a:buChar char="ü"/>
              <a:defRPr/>
            </a:pPr>
            <a:endParaRPr lang="en-US" dirty="0"/>
          </a:p>
        </p:txBody>
      </p:sp>
      <p:sp>
        <p:nvSpPr>
          <p:cNvPr id="11" name="Rectangle 10">
            <a:extLst>
              <a:ext uri="{FF2B5EF4-FFF2-40B4-BE49-F238E27FC236}">
                <a16:creationId xmlns:a16="http://schemas.microsoft.com/office/drawing/2014/main" id="{CD44BA32-F167-40B6-B601-B3728C15B374}"/>
              </a:ext>
            </a:extLst>
          </p:cNvPr>
          <p:cNvSpPr/>
          <p:nvPr/>
        </p:nvSpPr>
        <p:spPr>
          <a:xfrm>
            <a:off x="6510812" y="3292522"/>
            <a:ext cx="5237370" cy="3185487"/>
          </a:xfrm>
          <a:prstGeom prst="rect">
            <a:avLst/>
          </a:prstGeom>
          <a:solidFill>
            <a:schemeClr val="tx2"/>
          </a:solidFill>
          <a:ln w="57150">
            <a:solidFill>
              <a:schemeClr val="tx1"/>
            </a:solidFill>
          </a:ln>
        </p:spPr>
        <p:txBody>
          <a:bodyPr wrap="square">
            <a:spAutoFit/>
          </a:bodyPr>
          <a:lstStyle/>
          <a:p>
            <a:pPr marL="438912" marR="0" lvl="0" indent="-320040" algn="l" defTabSz="914400" rtl="0" eaLnBrk="1" fontAlgn="auto" latinLnBrk="0" hangingPunct="1">
              <a:lnSpc>
                <a:spcPct val="100000"/>
              </a:lnSpc>
              <a:spcBef>
                <a:spcPts val="0"/>
              </a:spcBef>
              <a:spcAft>
                <a:spcPts val="60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80% of the grain products </a:t>
            </a:r>
            <a:r>
              <a:rPr kumimoji="0" lang="en-US" sz="2800" b="1" i="0"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offered over the course of a week </a:t>
            </a: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MUST </a:t>
            </a:r>
            <a:r>
              <a:rPr kumimoji="0" lang="en-US" sz="2800" b="1" i="0"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meet the requirements of being  Whole Grain Rich (WGR).</a:t>
            </a:r>
          </a:p>
          <a:p>
            <a:pPr marL="438912" marR="0" lvl="0" indent="-320040" algn="l" defTabSz="914400" rtl="0" eaLnBrk="1" fontAlgn="auto" latinLnBrk="0" hangingPunct="1">
              <a:lnSpc>
                <a:spcPct val="100000"/>
              </a:lnSpc>
              <a:spcBef>
                <a:spcPts val="0"/>
              </a:spcBef>
              <a:spcAft>
                <a:spcPts val="60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-The remaining weekly grains MUST be enriched</a:t>
            </a:r>
          </a:p>
        </p:txBody>
      </p:sp>
    </p:spTree>
    <p:extLst>
      <p:ext uri="{BB962C8B-B14F-4D97-AF65-F5344CB8AC3E}">
        <p14:creationId xmlns:p14="http://schemas.microsoft.com/office/powerpoint/2010/main" val="3510711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3">
            <a:extLst>
              <a:ext uri="{FF2B5EF4-FFF2-40B4-BE49-F238E27FC236}">
                <a16:creationId xmlns:a16="http://schemas.microsoft.com/office/drawing/2014/main" id="{97B12760-B4F8-3E4C-88B7-9DD5E7F85764}"/>
              </a:ext>
            </a:extLst>
          </p:cNvPr>
          <p:cNvGraphicFramePr>
            <a:graphicFrameLocks noGrp="1"/>
          </p:cNvGraphicFramePr>
          <p:nvPr>
            <p:ph idx="1"/>
          </p:nvPr>
        </p:nvGraphicFramePr>
        <p:xfrm>
          <a:off x="838200" y="2240870"/>
          <a:ext cx="10515601" cy="3923311"/>
        </p:xfrm>
        <a:graphic>
          <a:graphicData uri="http://schemas.openxmlformats.org/drawingml/2006/table">
            <a:tbl>
              <a:tblPr firstRow="1" bandRow="1">
                <a:tableStyleId>{5C22544A-7EE6-4342-B048-85BDC9FD1C3A}</a:tableStyleId>
              </a:tblPr>
              <a:tblGrid>
                <a:gridCol w="2689501">
                  <a:extLst>
                    <a:ext uri="{9D8B030D-6E8A-4147-A177-3AD203B41FA5}">
                      <a16:colId xmlns:a16="http://schemas.microsoft.com/office/drawing/2014/main" val="372595932"/>
                    </a:ext>
                  </a:extLst>
                </a:gridCol>
                <a:gridCol w="2011770">
                  <a:extLst>
                    <a:ext uri="{9D8B030D-6E8A-4147-A177-3AD203B41FA5}">
                      <a16:colId xmlns:a16="http://schemas.microsoft.com/office/drawing/2014/main" val="1068601044"/>
                    </a:ext>
                  </a:extLst>
                </a:gridCol>
                <a:gridCol w="2011770">
                  <a:extLst>
                    <a:ext uri="{9D8B030D-6E8A-4147-A177-3AD203B41FA5}">
                      <a16:colId xmlns:a16="http://schemas.microsoft.com/office/drawing/2014/main" val="2933548713"/>
                    </a:ext>
                  </a:extLst>
                </a:gridCol>
                <a:gridCol w="2011770">
                  <a:extLst>
                    <a:ext uri="{9D8B030D-6E8A-4147-A177-3AD203B41FA5}">
                      <a16:colId xmlns:a16="http://schemas.microsoft.com/office/drawing/2014/main" val="963779816"/>
                    </a:ext>
                  </a:extLst>
                </a:gridCol>
                <a:gridCol w="1790790">
                  <a:extLst>
                    <a:ext uri="{9D8B030D-6E8A-4147-A177-3AD203B41FA5}">
                      <a16:colId xmlns:a16="http://schemas.microsoft.com/office/drawing/2014/main" val="2087193309"/>
                    </a:ext>
                  </a:extLst>
                </a:gridCol>
              </a:tblGrid>
              <a:tr h="665652">
                <a:tc gridSpan="5">
                  <a:txBody>
                    <a:bodyPr/>
                    <a:lstStyle/>
                    <a:p>
                      <a:pPr algn="ctr"/>
                      <a:r>
                        <a:rPr lang="en-US" sz="3000" dirty="0"/>
                        <a:t>Lunch Meal Pattern</a:t>
                      </a:r>
                    </a:p>
                  </a:txBody>
                  <a:tcPr marL="151284" marR="151284" marT="75642" marB="75642"/>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6727510"/>
                  </a:ext>
                </a:extLst>
              </a:tr>
              <a:tr h="1018649">
                <a:tc>
                  <a:txBody>
                    <a:bodyPr/>
                    <a:lstStyle/>
                    <a:p>
                      <a:pPr algn="ctr"/>
                      <a:r>
                        <a:rPr lang="en-US" sz="2600" dirty="0"/>
                        <a:t>Age/Grade Group</a:t>
                      </a:r>
                    </a:p>
                  </a:txBody>
                  <a:tcPr marL="151284" marR="151284" marT="75642" marB="75642"/>
                </a:tc>
                <a:tc>
                  <a:txBody>
                    <a:bodyPr/>
                    <a:lstStyle/>
                    <a:p>
                      <a:pPr algn="ctr"/>
                      <a:r>
                        <a:rPr lang="en-US" sz="2600"/>
                        <a:t>K-5</a:t>
                      </a:r>
                    </a:p>
                  </a:txBody>
                  <a:tcPr marL="151284" marR="151284" marT="75642" marB="75642"/>
                </a:tc>
                <a:tc>
                  <a:txBody>
                    <a:bodyPr/>
                    <a:lstStyle/>
                    <a:p>
                      <a:pPr algn="ctr"/>
                      <a:r>
                        <a:rPr lang="en-US" sz="2600" dirty="0"/>
                        <a:t>6-8</a:t>
                      </a:r>
                    </a:p>
                  </a:txBody>
                  <a:tcPr marL="151284" marR="151284" marT="75642" marB="75642"/>
                </a:tc>
                <a:tc>
                  <a:txBody>
                    <a:bodyPr/>
                    <a:lstStyle/>
                    <a:p>
                      <a:pPr algn="ctr"/>
                      <a:r>
                        <a:rPr lang="en-US" sz="2600"/>
                        <a:t>K-8</a:t>
                      </a:r>
                    </a:p>
                  </a:txBody>
                  <a:tcPr marL="151284" marR="151284" marT="75642" marB="75642"/>
                </a:tc>
                <a:tc>
                  <a:txBody>
                    <a:bodyPr/>
                    <a:lstStyle/>
                    <a:p>
                      <a:pPr algn="ctr"/>
                      <a:r>
                        <a:rPr lang="en-US" sz="2600"/>
                        <a:t>9-12</a:t>
                      </a:r>
                    </a:p>
                  </a:txBody>
                  <a:tcPr marL="151284" marR="151284" marT="75642" marB="75642"/>
                </a:tc>
                <a:extLst>
                  <a:ext uri="{0D108BD9-81ED-4DB2-BD59-A6C34878D82A}">
                    <a16:rowId xmlns:a16="http://schemas.microsoft.com/office/drawing/2014/main" val="3956918729"/>
                  </a:ext>
                </a:extLst>
              </a:tr>
              <a:tr h="816936">
                <a:tc gridSpan="5">
                  <a:txBody>
                    <a:bodyPr/>
                    <a:lstStyle/>
                    <a:p>
                      <a:pPr algn="ctr"/>
                      <a:r>
                        <a:rPr lang="en-US" sz="2000" dirty="0"/>
                        <a:t>Amount per Week</a:t>
                      </a:r>
                    </a:p>
                    <a:p>
                      <a:pPr algn="ctr"/>
                      <a:r>
                        <a:rPr lang="en-US" sz="2000" dirty="0"/>
                        <a:t>(Minimum per Day)</a:t>
                      </a:r>
                    </a:p>
                  </a:txBody>
                  <a:tcPr marL="151284" marR="151284" marT="75642" marB="75642"/>
                </a:tc>
                <a:tc hMerge="1">
                  <a:txBody>
                    <a:bodyPr/>
                    <a:lstStyle/>
                    <a:p>
                      <a:pPr algn="ctr"/>
                      <a:r>
                        <a:rPr lang="en-US"/>
                        <a:t>Amount per Week</a:t>
                      </a:r>
                    </a:p>
                    <a:p>
                      <a:pPr algn="ctr"/>
                      <a:r>
                        <a:rPr lang="en-US"/>
                        <a:t>(Minimum per Day)</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8021560"/>
                  </a:ext>
                </a:extLst>
              </a:tr>
              <a:tr h="1422074">
                <a:tc>
                  <a:txBody>
                    <a:bodyPr/>
                    <a:lstStyle/>
                    <a:p>
                      <a:pPr algn="ctr"/>
                      <a:r>
                        <a:rPr lang="en-US" sz="2600" dirty="0"/>
                        <a:t>Fruit (cups)</a:t>
                      </a:r>
                    </a:p>
                  </a:txBody>
                  <a:tcPr marL="151284" marR="151284" marT="75642" marB="75642"/>
                </a:tc>
                <a:tc>
                  <a:txBody>
                    <a:bodyPr/>
                    <a:lstStyle/>
                    <a:p>
                      <a:pPr algn="ctr"/>
                      <a:r>
                        <a:rPr lang="en-US" sz="2600" dirty="0"/>
                        <a:t>2 ½</a:t>
                      </a:r>
                    </a:p>
                    <a:p>
                      <a:pPr algn="ctr"/>
                      <a:r>
                        <a:rPr lang="en-US" sz="2600" dirty="0"/>
                        <a:t>(½) </a:t>
                      </a:r>
                    </a:p>
                  </a:txBody>
                  <a:tcPr marL="151284" marR="151284" marT="75642" marB="75642"/>
                </a:tc>
                <a:tc>
                  <a:txBody>
                    <a:bodyPr/>
                    <a:lstStyle/>
                    <a:p>
                      <a:pPr algn="ctr"/>
                      <a:r>
                        <a:rPr lang="en-US" sz="2600" dirty="0"/>
                        <a:t>2 ½</a:t>
                      </a:r>
                    </a:p>
                    <a:p>
                      <a:pPr algn="ctr"/>
                      <a:r>
                        <a:rPr lang="en-US" sz="2600" dirty="0"/>
                        <a:t>(½) </a:t>
                      </a:r>
                    </a:p>
                    <a:p>
                      <a:pPr algn="ctr"/>
                      <a:endParaRPr lang="en-US" sz="2600" dirty="0"/>
                    </a:p>
                  </a:txBody>
                  <a:tcPr marL="151284" marR="151284" marT="75642" marB="75642"/>
                </a:tc>
                <a:tc>
                  <a:txBody>
                    <a:bodyPr/>
                    <a:lstStyle/>
                    <a:p>
                      <a:pPr algn="ctr"/>
                      <a:r>
                        <a:rPr lang="en-US" sz="2600" dirty="0"/>
                        <a:t>2 ½</a:t>
                      </a:r>
                    </a:p>
                    <a:p>
                      <a:pPr algn="ctr"/>
                      <a:r>
                        <a:rPr lang="en-US" sz="2600" dirty="0"/>
                        <a:t>(½) </a:t>
                      </a:r>
                    </a:p>
                  </a:txBody>
                  <a:tcPr marL="151284" marR="151284" marT="75642" marB="75642"/>
                </a:tc>
                <a:tc>
                  <a:txBody>
                    <a:bodyPr/>
                    <a:lstStyle/>
                    <a:p>
                      <a:pPr algn="ctr"/>
                      <a:r>
                        <a:rPr lang="en-US" sz="2600" dirty="0"/>
                        <a:t>5</a:t>
                      </a:r>
                    </a:p>
                    <a:p>
                      <a:pPr algn="ctr"/>
                      <a:r>
                        <a:rPr lang="en-US" sz="2600" dirty="0"/>
                        <a:t>(1)</a:t>
                      </a:r>
                    </a:p>
                  </a:txBody>
                  <a:tcPr marL="151284" marR="151284" marT="75642" marB="75642"/>
                </a:tc>
                <a:extLst>
                  <a:ext uri="{0D108BD9-81ED-4DB2-BD59-A6C34878D82A}">
                    <a16:rowId xmlns:a16="http://schemas.microsoft.com/office/drawing/2014/main" val="3359699826"/>
                  </a:ext>
                </a:extLst>
              </a:tr>
            </a:tbl>
          </a:graphicData>
        </a:graphic>
      </p:graphicFrame>
      <p:sp>
        <p:nvSpPr>
          <p:cNvPr id="8" name="TextBox 7">
            <a:extLst>
              <a:ext uri="{FF2B5EF4-FFF2-40B4-BE49-F238E27FC236}">
                <a16:creationId xmlns:a16="http://schemas.microsoft.com/office/drawing/2014/main" id="{6F3EA697-1E83-8D8D-E39B-A5FF703C2A48}"/>
              </a:ext>
            </a:extLst>
          </p:cNvPr>
          <p:cNvSpPr txBox="1"/>
          <p:nvPr/>
        </p:nvSpPr>
        <p:spPr>
          <a:xfrm>
            <a:off x="838199" y="2240870"/>
            <a:ext cx="10515601" cy="584775"/>
          </a:xfrm>
          <a:prstGeom prst="rect">
            <a:avLst/>
          </a:prstGeom>
          <a:solidFill>
            <a:srgbClr val="4472C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Lunch Minimum Requirements</a:t>
            </a:r>
          </a:p>
        </p:txBody>
      </p:sp>
      <p:sp>
        <p:nvSpPr>
          <p:cNvPr id="9" name="Title 1">
            <a:extLst>
              <a:ext uri="{FF2B5EF4-FFF2-40B4-BE49-F238E27FC236}">
                <a16:creationId xmlns:a16="http://schemas.microsoft.com/office/drawing/2014/main" id="{C9874BEA-EE9C-CF5E-7D8D-3410E509510D}"/>
              </a:ext>
            </a:extLst>
          </p:cNvPr>
          <p:cNvSpPr>
            <a:spLocks noGrp="1"/>
          </p:cNvSpPr>
          <p:nvPr>
            <p:ph type="title"/>
          </p:nvPr>
        </p:nvSpPr>
        <p:spPr>
          <a:xfrm>
            <a:off x="838200" y="553217"/>
            <a:ext cx="10515600" cy="1325563"/>
          </a:xfrm>
        </p:spPr>
        <p:txBody>
          <a:bodyPr>
            <a:normAutofit/>
          </a:bodyPr>
          <a:lstStyle/>
          <a:p>
            <a:r>
              <a:rPr lang="en-US" sz="5400" dirty="0"/>
              <a:t>M/MA Component- Lunch</a:t>
            </a:r>
          </a:p>
        </p:txBody>
      </p:sp>
      <p:pic>
        <p:nvPicPr>
          <p:cNvPr id="11" name="Picture 10">
            <a:extLst>
              <a:ext uri="{FF2B5EF4-FFF2-40B4-BE49-F238E27FC236}">
                <a16:creationId xmlns:a16="http://schemas.microsoft.com/office/drawing/2014/main" id="{B3412FEE-01E5-86C8-6CD4-EFE9A9971451}"/>
              </a:ext>
            </a:extLst>
          </p:cNvPr>
          <p:cNvPicPr>
            <a:picLocks noChangeAspect="1"/>
          </p:cNvPicPr>
          <p:nvPr/>
        </p:nvPicPr>
        <p:blipFill>
          <a:blip r:embed="rId3"/>
          <a:stretch>
            <a:fillRect/>
          </a:stretch>
        </p:blipFill>
        <p:spPr>
          <a:xfrm>
            <a:off x="838199" y="1575682"/>
            <a:ext cx="8048625" cy="285750"/>
          </a:xfrm>
          <a:prstGeom prst="rect">
            <a:avLst/>
          </a:prstGeom>
        </p:spPr>
      </p:pic>
      <p:pic>
        <p:nvPicPr>
          <p:cNvPr id="15" name="Picture 14">
            <a:extLst>
              <a:ext uri="{FF2B5EF4-FFF2-40B4-BE49-F238E27FC236}">
                <a16:creationId xmlns:a16="http://schemas.microsoft.com/office/drawing/2014/main" id="{637F4B11-4735-67DC-A15F-28CC939A9DB9}"/>
              </a:ext>
            </a:extLst>
          </p:cNvPr>
          <p:cNvPicPr>
            <a:picLocks noChangeAspect="1"/>
          </p:cNvPicPr>
          <p:nvPr/>
        </p:nvPicPr>
        <p:blipFill>
          <a:blip r:embed="rId4"/>
          <a:stretch>
            <a:fillRect/>
          </a:stretch>
        </p:blipFill>
        <p:spPr>
          <a:xfrm>
            <a:off x="3824287" y="4785777"/>
            <a:ext cx="1514475" cy="1190625"/>
          </a:xfrm>
          <a:prstGeom prst="rect">
            <a:avLst/>
          </a:prstGeom>
        </p:spPr>
      </p:pic>
      <p:pic>
        <p:nvPicPr>
          <p:cNvPr id="17" name="Picture 16">
            <a:extLst>
              <a:ext uri="{FF2B5EF4-FFF2-40B4-BE49-F238E27FC236}">
                <a16:creationId xmlns:a16="http://schemas.microsoft.com/office/drawing/2014/main" id="{5F34FBAE-E7CB-DAD6-42CB-22940EF783A5}"/>
              </a:ext>
            </a:extLst>
          </p:cNvPr>
          <p:cNvPicPr>
            <a:picLocks noChangeAspect="1"/>
          </p:cNvPicPr>
          <p:nvPr/>
        </p:nvPicPr>
        <p:blipFill>
          <a:blip r:embed="rId4"/>
          <a:stretch>
            <a:fillRect/>
          </a:stretch>
        </p:blipFill>
        <p:spPr>
          <a:xfrm>
            <a:off x="5646502" y="4785777"/>
            <a:ext cx="1514475" cy="1190625"/>
          </a:xfrm>
          <a:prstGeom prst="rect">
            <a:avLst/>
          </a:prstGeom>
        </p:spPr>
      </p:pic>
      <p:pic>
        <p:nvPicPr>
          <p:cNvPr id="19" name="Picture 18">
            <a:extLst>
              <a:ext uri="{FF2B5EF4-FFF2-40B4-BE49-F238E27FC236}">
                <a16:creationId xmlns:a16="http://schemas.microsoft.com/office/drawing/2014/main" id="{B4C4A6AA-1F89-F90E-4B45-DD7892C57245}"/>
              </a:ext>
            </a:extLst>
          </p:cNvPr>
          <p:cNvPicPr>
            <a:picLocks noChangeAspect="1"/>
          </p:cNvPicPr>
          <p:nvPr/>
        </p:nvPicPr>
        <p:blipFill>
          <a:blip r:embed="rId4"/>
          <a:stretch>
            <a:fillRect/>
          </a:stretch>
        </p:blipFill>
        <p:spPr>
          <a:xfrm>
            <a:off x="7742914" y="4785777"/>
            <a:ext cx="1514475" cy="1190625"/>
          </a:xfrm>
          <a:prstGeom prst="rect">
            <a:avLst/>
          </a:prstGeom>
        </p:spPr>
      </p:pic>
      <p:sp>
        <p:nvSpPr>
          <p:cNvPr id="2" name="TextBox 1">
            <a:extLst>
              <a:ext uri="{FF2B5EF4-FFF2-40B4-BE49-F238E27FC236}">
                <a16:creationId xmlns:a16="http://schemas.microsoft.com/office/drawing/2014/main" id="{E890D0C0-E8F0-4186-249D-D08830028F97}"/>
              </a:ext>
            </a:extLst>
          </p:cNvPr>
          <p:cNvSpPr txBox="1"/>
          <p:nvPr/>
        </p:nvSpPr>
        <p:spPr>
          <a:xfrm>
            <a:off x="4376041" y="4785777"/>
            <a:ext cx="410966" cy="461665"/>
          </a:xfrm>
          <a:prstGeom prst="rect">
            <a:avLst/>
          </a:prstGeom>
          <a:solidFill>
            <a:srgbClr val="CFD5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3" name="TextBox 2">
            <a:extLst>
              <a:ext uri="{FF2B5EF4-FFF2-40B4-BE49-F238E27FC236}">
                <a16:creationId xmlns:a16="http://schemas.microsoft.com/office/drawing/2014/main" id="{933FD0C4-D4D8-DF9D-453C-67693D06EA7E}"/>
              </a:ext>
            </a:extLst>
          </p:cNvPr>
          <p:cNvSpPr txBox="1"/>
          <p:nvPr/>
        </p:nvSpPr>
        <p:spPr>
          <a:xfrm>
            <a:off x="8324849" y="4785776"/>
            <a:ext cx="410966" cy="461665"/>
          </a:xfrm>
          <a:prstGeom prst="rect">
            <a:avLst/>
          </a:prstGeom>
          <a:solidFill>
            <a:srgbClr val="CFD5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9</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7884300-2FC0-4D56-5667-C4071FC25AAD}"/>
              </a:ext>
            </a:extLst>
          </p:cNvPr>
          <p:cNvSpPr txBox="1"/>
          <p:nvPr/>
        </p:nvSpPr>
        <p:spPr>
          <a:xfrm>
            <a:off x="6213137" y="4785776"/>
            <a:ext cx="410966" cy="461665"/>
          </a:xfrm>
          <a:prstGeom prst="rect">
            <a:avLst/>
          </a:prstGeom>
          <a:solidFill>
            <a:srgbClr val="CFD5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9</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8E5B3FF-3444-F45E-B74D-DAA69959FAB4}"/>
              </a:ext>
            </a:extLst>
          </p:cNvPr>
          <p:cNvSpPr txBox="1"/>
          <p:nvPr/>
        </p:nvSpPr>
        <p:spPr>
          <a:xfrm>
            <a:off x="10281434" y="4785776"/>
            <a:ext cx="547528" cy="461665"/>
          </a:xfrm>
          <a:prstGeom prst="rect">
            <a:avLst/>
          </a:prstGeom>
          <a:solidFill>
            <a:srgbClr val="CFD5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7" name="TextBox 6">
            <a:extLst>
              <a:ext uri="{FF2B5EF4-FFF2-40B4-BE49-F238E27FC236}">
                <a16:creationId xmlns:a16="http://schemas.microsoft.com/office/drawing/2014/main" id="{E67906EF-5DEF-EE30-C54D-FE54D1CE4F39}"/>
              </a:ext>
            </a:extLst>
          </p:cNvPr>
          <p:cNvSpPr txBox="1"/>
          <p:nvPr/>
        </p:nvSpPr>
        <p:spPr>
          <a:xfrm>
            <a:off x="10255480" y="5194713"/>
            <a:ext cx="547528" cy="461665"/>
          </a:xfrm>
          <a:prstGeom prst="rect">
            <a:avLst/>
          </a:prstGeom>
          <a:solidFill>
            <a:srgbClr val="CFD5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0" name="TextBox 9">
            <a:extLst>
              <a:ext uri="{FF2B5EF4-FFF2-40B4-BE49-F238E27FC236}">
                <a16:creationId xmlns:a16="http://schemas.microsoft.com/office/drawing/2014/main" id="{5016F250-39BE-5E5A-6E8D-B19F6817D3FC}"/>
              </a:ext>
            </a:extLst>
          </p:cNvPr>
          <p:cNvSpPr txBox="1"/>
          <p:nvPr/>
        </p:nvSpPr>
        <p:spPr>
          <a:xfrm>
            <a:off x="1177728" y="4820653"/>
            <a:ext cx="2064622" cy="461665"/>
          </a:xfrm>
          <a:prstGeom prst="rect">
            <a:avLst/>
          </a:prstGeom>
          <a:solidFill>
            <a:srgbClr val="CFD5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M/MA (oz. eq.)</a:t>
            </a:r>
          </a:p>
        </p:txBody>
      </p:sp>
    </p:spTree>
    <p:extLst>
      <p:ext uri="{BB962C8B-B14F-4D97-AF65-F5344CB8AC3E}">
        <p14:creationId xmlns:p14="http://schemas.microsoft.com/office/powerpoint/2010/main" val="333322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6C9E93-128D-47C6-9BC3-19EC91A6BB9A}"/>
              </a:ext>
            </a:extLst>
          </p:cNvPr>
          <p:cNvSpPr>
            <a:spLocks noGrp="1"/>
          </p:cNvSpPr>
          <p:nvPr>
            <p:ph type="title"/>
          </p:nvPr>
        </p:nvSpPr>
        <p:spPr>
          <a:xfrm>
            <a:off x="8643193" y="489507"/>
            <a:ext cx="3186342" cy="1034493"/>
          </a:xfrm>
        </p:spPr>
        <p:txBody>
          <a:bodyPr anchor="b">
            <a:normAutofit fontScale="90000"/>
          </a:bodyPr>
          <a:lstStyle/>
          <a:p>
            <a:r>
              <a:rPr lang="en-US" sz="4000" b="1" dirty="0">
                <a:latin typeface="Times New Roman" panose="02020603050405020304" pitchFamily="18" charset="0"/>
                <a:cs typeface="Times New Roman" panose="02020603050405020304" pitchFamily="18" charset="0"/>
              </a:rPr>
              <a:t>Offer vs Serve at Lunch</a:t>
            </a:r>
          </a:p>
        </p:txBody>
      </p:sp>
      <p:pic>
        <p:nvPicPr>
          <p:cNvPr id="4" name="Picture 3" descr=" ">
            <a:extLst>
              <a:ext uri="{FF2B5EF4-FFF2-40B4-BE49-F238E27FC236}">
                <a16:creationId xmlns:a16="http://schemas.microsoft.com/office/drawing/2014/main" id="{B1149E04-7AE1-402F-A4AC-198998EAE985}"/>
              </a:ext>
            </a:extLst>
          </p:cNvPr>
          <p:cNvPicPr>
            <a:picLocks noChangeAspect="1"/>
          </p:cNvPicPr>
          <p:nvPr/>
        </p:nvPicPr>
        <p:blipFill rotWithShape="1">
          <a:blip r:embed="rId3">
            <a:extLst>
              <a:ext uri="{28A0092B-C50C-407E-A947-70E740481C1C}">
                <a14:useLocalDpi xmlns:a14="http://schemas.microsoft.com/office/drawing/2010/main" val="0"/>
              </a:ext>
            </a:extLst>
          </a:blip>
          <a:srcRect l="2336" r="1738" b="2"/>
          <a:stretch/>
        </p:blipFill>
        <p:spPr>
          <a:xfrm>
            <a:off x="20" y="431"/>
            <a:ext cx="8115280" cy="6408311"/>
          </a:xfrm>
          <a:prstGeom prst="rect">
            <a:avLst/>
          </a:prstGeom>
        </p:spPr>
      </p:pic>
      <p:sp>
        <p:nvSpPr>
          <p:cNvPr id="6" name="Content Placeholder 5"/>
          <p:cNvSpPr>
            <a:spLocks noGrp="1"/>
          </p:cNvSpPr>
          <p:nvPr>
            <p:ph idx="1"/>
          </p:nvPr>
        </p:nvSpPr>
        <p:spPr>
          <a:xfrm>
            <a:off x="8643193" y="1787612"/>
            <a:ext cx="2942813" cy="4171062"/>
          </a:xfrm>
        </p:spPr>
        <p:txBody>
          <a:bodyPr>
            <a:normAutofit/>
          </a:bodyPr>
          <a:lstStyle/>
          <a:p>
            <a:pPr lvl="0">
              <a:buClr>
                <a:schemeClr val="tx1"/>
              </a:buClr>
            </a:pPr>
            <a:r>
              <a:rPr lang="en-US" sz="1600" dirty="0">
                <a:latin typeface="Times New Roman" panose="02020603050405020304" pitchFamily="18" charset="0"/>
                <a:cs typeface="Times New Roman" panose="02020603050405020304" pitchFamily="18" charset="0"/>
              </a:rPr>
              <a:t>Offer vs. Serve is required for students in the 9-12 age/grade group</a:t>
            </a:r>
          </a:p>
          <a:p>
            <a:pPr marL="0" indent="0">
              <a:buClr>
                <a:schemeClr val="tx1"/>
              </a:buClr>
              <a:buNone/>
            </a:pPr>
            <a:endParaRPr lang="en-US" sz="1600" dirty="0">
              <a:latin typeface="Times New Roman" panose="02020603050405020304" pitchFamily="18" charset="0"/>
              <a:cs typeface="Times New Roman" panose="02020603050405020304" pitchFamily="18" charset="0"/>
            </a:endParaRPr>
          </a:p>
          <a:p>
            <a:pPr lvl="0">
              <a:buClr>
                <a:schemeClr val="tx1"/>
              </a:buClr>
            </a:pPr>
            <a:r>
              <a:rPr lang="en-US" sz="1600" dirty="0">
                <a:latin typeface="Times New Roman" panose="02020603050405020304" pitchFamily="18" charset="0"/>
                <a:cs typeface="Times New Roman" panose="02020603050405020304" pitchFamily="18" charset="0"/>
              </a:rPr>
              <a:t>must offer all </a:t>
            </a:r>
            <a:r>
              <a:rPr lang="en-US" sz="1600" b="1" u="sng" dirty="0">
                <a:latin typeface="Times New Roman" panose="02020603050405020304" pitchFamily="18" charset="0"/>
                <a:cs typeface="Times New Roman" panose="02020603050405020304" pitchFamily="18" charset="0"/>
              </a:rPr>
              <a:t>5 components</a:t>
            </a:r>
            <a:r>
              <a:rPr lang="en-US" sz="1600" u="sng"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 at least the minimum required amounts</a:t>
            </a:r>
          </a:p>
          <a:p>
            <a:pPr marL="0" indent="0">
              <a:buClr>
                <a:schemeClr val="tx1"/>
              </a:buClr>
              <a:buNone/>
            </a:pPr>
            <a:endParaRPr lang="en-US" sz="1600" dirty="0">
              <a:latin typeface="Times New Roman" panose="02020603050405020304" pitchFamily="18" charset="0"/>
              <a:cs typeface="Times New Roman" panose="02020603050405020304" pitchFamily="18" charset="0"/>
            </a:endParaRPr>
          </a:p>
          <a:p>
            <a:pPr lvl="0">
              <a:buClr>
                <a:schemeClr val="tx1"/>
              </a:buClr>
            </a:pPr>
            <a:r>
              <a:rPr lang="en-US" sz="1600" dirty="0">
                <a:latin typeface="Times New Roman" panose="02020603050405020304" pitchFamily="18" charset="0"/>
                <a:cs typeface="Times New Roman" panose="02020603050405020304" pitchFamily="18" charset="0"/>
              </a:rPr>
              <a:t>Students must select at least 3 food components</a:t>
            </a:r>
          </a:p>
          <a:p>
            <a:pPr lvl="0">
              <a:buClr>
                <a:schemeClr val="tx1"/>
              </a:buClr>
            </a:pPr>
            <a:endParaRPr lang="en-US" sz="1600" dirty="0">
              <a:latin typeface="Times New Roman" panose="02020603050405020304" pitchFamily="18" charset="0"/>
              <a:cs typeface="Times New Roman" panose="02020603050405020304" pitchFamily="18" charset="0"/>
            </a:endParaRPr>
          </a:p>
          <a:p>
            <a:pPr lvl="0">
              <a:buClr>
                <a:schemeClr val="tx1"/>
              </a:buClr>
            </a:pPr>
            <a:r>
              <a:rPr lang="en-US" sz="1600" dirty="0">
                <a:latin typeface="Times New Roman" panose="02020603050405020304" pitchFamily="18" charset="0"/>
                <a:cs typeface="Times New Roman" panose="02020603050405020304" pitchFamily="18" charset="0"/>
              </a:rPr>
              <a:t>Students must take a minimum of a </a:t>
            </a:r>
            <a:r>
              <a:rPr lang="en-US" sz="1600" b="1" dirty="0">
                <a:latin typeface="Times New Roman" panose="02020603050405020304" pitchFamily="18" charset="0"/>
                <a:cs typeface="Times New Roman" panose="02020603050405020304" pitchFamily="18" charset="0"/>
              </a:rPr>
              <a:t>½ cup of fruit or vegetable</a:t>
            </a:r>
          </a:p>
          <a:p>
            <a:pPr marL="0" indent="0">
              <a:buNone/>
            </a:pPr>
            <a:endParaRPr lang="en-US" sz="1400" dirty="0"/>
          </a:p>
          <a:p>
            <a:pPr marL="0" indent="0">
              <a:buNone/>
            </a:pPr>
            <a:endParaRPr lang="en-US" sz="1400" dirty="0"/>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74228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FBF4D0-8919-4BE7-99D3-3F5B7C594462}"/>
              </a:ext>
            </a:extLst>
          </p:cNvPr>
          <p:cNvPicPr>
            <a:picLocks noGrp="1" noChangeAspect="1"/>
          </p:cNvPicPr>
          <p:nvPr>
            <p:ph idx="1"/>
          </p:nvPr>
        </p:nvPicPr>
        <p:blipFill>
          <a:blip r:embed="rId3"/>
          <a:stretch>
            <a:fillRect/>
          </a:stretch>
        </p:blipFill>
        <p:spPr>
          <a:xfrm>
            <a:off x="1869988" y="-6592"/>
            <a:ext cx="7809471" cy="6864591"/>
          </a:xfrm>
          <a:prstGeom prst="rect">
            <a:avLst/>
          </a:prstGeom>
          <a:ln>
            <a:noFill/>
          </a:ln>
          <a:effectLst>
            <a:outerShdw blurRad="190500" algn="tl" rotWithShape="0">
              <a:srgbClr val="000000">
                <a:alpha val="70000"/>
              </a:srgbClr>
            </a:outerShdw>
          </a:effectLst>
        </p:spPr>
      </p:pic>
      <p:sp>
        <p:nvSpPr>
          <p:cNvPr id="3" name="Title 2">
            <a:extLst>
              <a:ext uri="{FF2B5EF4-FFF2-40B4-BE49-F238E27FC236}">
                <a16:creationId xmlns:a16="http://schemas.microsoft.com/office/drawing/2014/main" id="{83DA2305-ACA7-4400-B61E-B85C3111E7B7}"/>
              </a:ext>
            </a:extLst>
          </p:cNvPr>
          <p:cNvSpPr>
            <a:spLocks noGrp="1"/>
          </p:cNvSpPr>
          <p:nvPr>
            <p:ph type="title"/>
          </p:nvPr>
        </p:nvSpPr>
        <p:spPr>
          <a:xfrm>
            <a:off x="3954162" y="540276"/>
            <a:ext cx="3862843" cy="568800"/>
          </a:xfrm>
        </p:spPr>
        <p:txBody>
          <a:bodyPr>
            <a:normAutofit fontScale="90000"/>
          </a:bodyPr>
          <a:lstStyle/>
          <a:p>
            <a:r>
              <a:rPr lang="en-US" dirty="0">
                <a:latin typeface="Times New Roman" panose="02020603050405020304" pitchFamily="18" charset="0"/>
                <a:cs typeface="Times New Roman" panose="02020603050405020304" pitchFamily="18" charset="0"/>
              </a:rPr>
              <a:t>Now Let’s Play!!</a:t>
            </a:r>
          </a:p>
        </p:txBody>
      </p:sp>
    </p:spTree>
    <p:extLst>
      <p:ext uri="{BB962C8B-B14F-4D97-AF65-F5344CB8AC3E}">
        <p14:creationId xmlns:p14="http://schemas.microsoft.com/office/powerpoint/2010/main" val="446832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40080" y="325369"/>
            <a:ext cx="4368602" cy="1956841"/>
          </a:xfrm>
        </p:spPr>
        <p:txBody>
          <a:bodyPr anchor="b">
            <a:normAutofit/>
          </a:bodyPr>
          <a:lstStyle/>
          <a:p>
            <a:pPr>
              <a:defRPr/>
            </a:pPr>
            <a:r>
              <a:rPr lang="en-US" sz="5000" dirty="0">
                <a:latin typeface="Times New Roman" panose="02020603050405020304" pitchFamily="18" charset="0"/>
                <a:cs typeface="Times New Roman" panose="02020603050405020304" pitchFamily="18" charset="0"/>
              </a:rPr>
              <a:t>Food-Based Menu Planning</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534057" y="2749609"/>
            <a:ext cx="4243589" cy="3320668"/>
          </a:xfrm>
        </p:spPr>
        <p:txBody>
          <a:bodyPr>
            <a:normAutofit/>
          </a:bodyPr>
          <a:lstStyle/>
          <a:p>
            <a:pPr>
              <a:defRPr/>
            </a:pPr>
            <a:endParaRPr lang="en-US" sz="1700" dirty="0"/>
          </a:p>
          <a:p>
            <a:pPr marL="0" indent="0">
              <a:buNone/>
              <a:defRPr/>
            </a:pPr>
            <a:endParaRPr lang="en-US" sz="1700" dirty="0">
              <a:latin typeface="Times New Roman" panose="02020603050405020304" pitchFamily="18" charset="0"/>
              <a:cs typeface="Times New Roman" panose="02020603050405020304" pitchFamily="18" charset="0"/>
            </a:endParaRPr>
          </a:p>
          <a:p>
            <a:pPr marL="109728" lvl="1" indent="0">
              <a:buClr>
                <a:schemeClr val="accent3"/>
              </a:buClr>
              <a:buNone/>
              <a:defRPr/>
            </a:pPr>
            <a:r>
              <a:rPr lang="en-US" sz="1700" b="1" u="sng" dirty="0">
                <a:latin typeface="Times New Roman" panose="02020603050405020304" pitchFamily="18" charset="0"/>
                <a:cs typeface="Times New Roman" panose="02020603050405020304" pitchFamily="18" charset="0"/>
              </a:rPr>
              <a:t>Component</a:t>
            </a:r>
            <a:r>
              <a:rPr lang="en-US" sz="1700" dirty="0">
                <a:latin typeface="Times New Roman" panose="02020603050405020304" pitchFamily="18" charset="0"/>
                <a:cs typeface="Times New Roman" panose="02020603050405020304" pitchFamily="18" charset="0"/>
              </a:rPr>
              <a:t>: One of the five food groups that comprise a reimbursable meal</a:t>
            </a:r>
          </a:p>
          <a:p>
            <a:pPr marL="109728" lvl="1" indent="0">
              <a:buClr>
                <a:schemeClr val="accent3"/>
              </a:buClr>
              <a:buNone/>
              <a:defRPr/>
            </a:pPr>
            <a:endParaRPr lang="en-US" sz="1700" dirty="0">
              <a:latin typeface="Times New Roman" panose="02020603050405020304" pitchFamily="18" charset="0"/>
              <a:cs typeface="Times New Roman" panose="02020603050405020304" pitchFamily="18" charset="0"/>
            </a:endParaRPr>
          </a:p>
          <a:p>
            <a:pPr marL="395478" lvl="1" indent="-285750">
              <a:buClr>
                <a:schemeClr val="accent3"/>
              </a:buClr>
              <a:buFont typeface="Wingdings" panose="05000000000000000000" pitchFamily="2" charset="2"/>
              <a:buChar char="§"/>
              <a:defRPr/>
            </a:pPr>
            <a:r>
              <a:rPr lang="en-US" sz="1700" dirty="0">
                <a:latin typeface="Times New Roman" panose="02020603050405020304" pitchFamily="18" charset="0"/>
                <a:cs typeface="Times New Roman" panose="02020603050405020304" pitchFamily="18" charset="0"/>
              </a:rPr>
              <a:t>Food group components must be served in specified daily and weekly amounts</a:t>
            </a:r>
          </a:p>
          <a:p>
            <a:pPr marL="109728" lvl="1" indent="0">
              <a:buClr>
                <a:schemeClr val="accent3"/>
              </a:buClr>
              <a:buNone/>
              <a:defRPr/>
            </a:pPr>
            <a:endParaRPr lang="en-US" sz="1700" dirty="0">
              <a:latin typeface="Times New Roman" panose="02020603050405020304" pitchFamily="18" charset="0"/>
              <a:cs typeface="Times New Roman" panose="02020603050405020304" pitchFamily="18" charset="0"/>
            </a:endParaRPr>
          </a:p>
          <a:p>
            <a:pPr marL="109728" lvl="1" indent="0">
              <a:buClr>
                <a:schemeClr val="accent3"/>
              </a:buClr>
              <a:buNone/>
              <a:defRPr/>
            </a:pPr>
            <a:endParaRPr lang="en-US" sz="1700" dirty="0">
              <a:latin typeface="Times New Roman" panose="02020603050405020304" pitchFamily="18" charset="0"/>
              <a:cs typeface="Times New Roman" panose="02020603050405020304" pitchFamily="18" charset="0"/>
            </a:endParaRPr>
          </a:p>
          <a:p>
            <a:pPr marL="109728" lvl="1" indent="0">
              <a:buClr>
                <a:schemeClr val="accent3"/>
              </a:buClr>
              <a:buNone/>
              <a:defRPr/>
            </a:pPr>
            <a:r>
              <a:rPr lang="en-US" sz="1700" b="1" u="sng" dirty="0">
                <a:latin typeface="Times New Roman" panose="02020603050405020304" pitchFamily="18" charset="0"/>
                <a:cs typeface="Times New Roman" panose="02020603050405020304" pitchFamily="18" charset="0"/>
              </a:rPr>
              <a:t>Food Item</a:t>
            </a:r>
            <a:r>
              <a:rPr lang="en-US" sz="1700" dirty="0">
                <a:latin typeface="Times New Roman" panose="02020603050405020304" pitchFamily="18" charset="0"/>
                <a:cs typeface="Times New Roman" panose="02020603050405020304" pitchFamily="18" charset="0"/>
              </a:rPr>
              <a:t>: Specific food offered within </a:t>
            </a:r>
          </a:p>
          <a:p>
            <a:pPr marL="109728" lvl="1" indent="0">
              <a:buClr>
                <a:schemeClr val="accent3"/>
              </a:buClr>
              <a:buNone/>
              <a:defRPr/>
            </a:pPr>
            <a:r>
              <a:rPr lang="en-US" sz="1700" dirty="0">
                <a:latin typeface="Times New Roman" panose="02020603050405020304" pitchFamily="18" charset="0"/>
                <a:cs typeface="Times New Roman" panose="02020603050405020304" pitchFamily="18" charset="0"/>
              </a:rPr>
              <a:t>the components</a:t>
            </a:r>
            <a:endParaRPr lang="en-US" sz="1700" dirty="0"/>
          </a:p>
        </p:txBody>
      </p:sp>
      <p:pic>
        <p:nvPicPr>
          <p:cNvPr id="4" name="Picture 2" descr="image">
            <a:extLst>
              <a:ext uri="{FF2B5EF4-FFF2-40B4-BE49-F238E27FC236}">
                <a16:creationId xmlns:a16="http://schemas.microsoft.com/office/drawing/2014/main" id="{B06ED696-72B5-5E15-7EDE-A7AF8B5583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07" r="2377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0" name="Rectangle: Diagonal Corners Rounded 9">
            <a:extLst>
              <a:ext uri="{FF2B5EF4-FFF2-40B4-BE49-F238E27FC236}">
                <a16:creationId xmlns:a16="http://schemas.microsoft.com/office/drawing/2014/main" id="{D3CC4C05-97EA-B4FA-FEFB-7716A191F7E5}"/>
              </a:ext>
            </a:extLst>
          </p:cNvPr>
          <p:cNvSpPr/>
          <p:nvPr/>
        </p:nvSpPr>
        <p:spPr>
          <a:xfrm>
            <a:off x="640080" y="3280266"/>
            <a:ext cx="3785787" cy="683663"/>
          </a:xfrm>
          <a:prstGeom prst="round2DiagRect">
            <a:avLst/>
          </a:prstGeom>
          <a:solidFill>
            <a:srgbClr val="2B4A7F">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EF9533-C82C-FB81-1295-EAB60ACDBAD8}"/>
              </a:ext>
            </a:extLst>
          </p:cNvPr>
          <p:cNvSpPr txBox="1"/>
          <p:nvPr/>
        </p:nvSpPr>
        <p:spPr>
          <a:xfrm>
            <a:off x="10247363" y="5571858"/>
            <a:ext cx="2609116" cy="261610"/>
          </a:xfrm>
          <a:prstGeom prst="rect">
            <a:avLst/>
          </a:prstGeom>
          <a:noFill/>
        </p:spPr>
        <p:txBody>
          <a:bodyPr wrap="square" rtlCol="0">
            <a:spAutoFit/>
          </a:bodyPr>
          <a:lstStyle/>
          <a:p>
            <a:r>
              <a:rPr lang="en-US" sz="1050" dirty="0">
                <a:solidFill>
                  <a:schemeClr val="bg1"/>
                </a:solidFill>
              </a:rPr>
              <a:t>Courtesy of Charlotte Valley CSD</a:t>
            </a:r>
          </a:p>
        </p:txBody>
      </p:sp>
      <p:sp>
        <p:nvSpPr>
          <p:cNvPr id="11" name="Rectangle: Diagonal Corners Rounded 10">
            <a:extLst>
              <a:ext uri="{FF2B5EF4-FFF2-40B4-BE49-F238E27FC236}">
                <a16:creationId xmlns:a16="http://schemas.microsoft.com/office/drawing/2014/main" id="{D2C2A592-50A4-5B5F-DB53-F98BDC0B0C7A}"/>
              </a:ext>
            </a:extLst>
          </p:cNvPr>
          <p:cNvSpPr/>
          <p:nvPr/>
        </p:nvSpPr>
        <p:spPr>
          <a:xfrm>
            <a:off x="640079" y="5300742"/>
            <a:ext cx="3785787" cy="683663"/>
          </a:xfrm>
          <a:prstGeom prst="round2DiagRect">
            <a:avLst/>
          </a:prstGeom>
          <a:solidFill>
            <a:srgbClr val="2B4A7F">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42287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22F85D3-F04F-438C-A9FE-3A396B13DA05}"/>
              </a:ext>
            </a:extLst>
          </p:cNvPr>
          <p:cNvSpPr txBox="1"/>
          <p:nvPr/>
        </p:nvSpPr>
        <p:spPr>
          <a:xfrm>
            <a:off x="680276" y="414775"/>
            <a:ext cx="4406096" cy="800219"/>
          </a:xfrm>
          <a:prstGeom prst="rect">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3F5779"/>
                </a:solidFill>
                <a:effectLst/>
                <a:uLnTx/>
                <a:uFillTx/>
                <a:latin typeface="Calibri" panose="020F0502020204030204"/>
                <a:ea typeface="+mn-ea"/>
                <a:cs typeface="+mn-cs"/>
              </a:rPr>
              <a:t>DEAL</a:t>
            </a:r>
          </a:p>
        </p:txBody>
      </p:sp>
      <p:sp>
        <p:nvSpPr>
          <p:cNvPr id="8" name="Title 4"/>
          <p:cNvSpPr txBox="1">
            <a:spLocks/>
          </p:cNvSpPr>
          <p:nvPr/>
        </p:nvSpPr>
        <p:spPr>
          <a:xfrm>
            <a:off x="8686800" y="4752975"/>
            <a:ext cx="1676400" cy="1673225"/>
          </a:xfrm>
          <a:prstGeom prst="rect">
            <a:avLst/>
          </a:prstGeom>
        </p:spPr>
        <p:txBody>
          <a:bodyPr vert="horz" lIns="91440" tIns="45720" rIns="91440" bIns="45720" rtlCol="0" anchor="b">
            <a:noAutofit/>
          </a:bodyPr>
          <a:lstStyle>
            <a:lvl1pPr algn="l" rtl="0" fontAlgn="base">
              <a:spcBef>
                <a:spcPct val="0"/>
              </a:spcBef>
              <a:spcAft>
                <a:spcPct val="0"/>
              </a:spcAft>
              <a:defRPr sz="2000" kern="1200" cap="all" spc="150" baseline="0">
                <a:solidFill>
                  <a:schemeClr val="bg1"/>
                </a:solidFill>
                <a:latin typeface="+mj-lt"/>
                <a:ea typeface="+mj-ea"/>
                <a:cs typeface="+mj-cs"/>
              </a:defRPr>
            </a:lvl1pPr>
            <a:lvl2pPr algn="ctr" rtl="0" fontAlgn="base">
              <a:spcBef>
                <a:spcPct val="0"/>
              </a:spcBef>
              <a:spcAft>
                <a:spcPct val="0"/>
              </a:spcAft>
              <a:defRPr sz="3200">
                <a:solidFill>
                  <a:schemeClr val="bg1"/>
                </a:solidFill>
                <a:latin typeface="Franklin Gothic Medium" pitchFamily="34" charset="0"/>
              </a:defRPr>
            </a:lvl2pPr>
            <a:lvl3pPr algn="ctr" rtl="0" fontAlgn="base">
              <a:spcBef>
                <a:spcPct val="0"/>
              </a:spcBef>
              <a:spcAft>
                <a:spcPct val="0"/>
              </a:spcAft>
              <a:defRPr sz="3200">
                <a:solidFill>
                  <a:schemeClr val="bg1"/>
                </a:solidFill>
                <a:latin typeface="Franklin Gothic Medium" pitchFamily="34" charset="0"/>
              </a:defRPr>
            </a:lvl3pPr>
            <a:lvl4pPr algn="ctr" rtl="0" fontAlgn="base">
              <a:spcBef>
                <a:spcPct val="0"/>
              </a:spcBef>
              <a:spcAft>
                <a:spcPct val="0"/>
              </a:spcAft>
              <a:defRPr sz="3200">
                <a:solidFill>
                  <a:schemeClr val="bg1"/>
                </a:solidFill>
                <a:latin typeface="Franklin Gothic Medium" pitchFamily="34" charset="0"/>
              </a:defRPr>
            </a:lvl4pPr>
            <a:lvl5pPr algn="ctr" rtl="0" fontAlgn="base">
              <a:spcBef>
                <a:spcPct val="0"/>
              </a:spcBef>
              <a:spcAft>
                <a:spcPct val="0"/>
              </a:spcAft>
              <a:defRPr sz="3200">
                <a:solidFill>
                  <a:schemeClr val="bg1"/>
                </a:solidFill>
                <a:latin typeface="Franklin Gothic Medium" pitchFamily="34" charset="0"/>
              </a:defRPr>
            </a:lvl5pPr>
            <a:lvl6pPr marL="457200" algn="ctr" rtl="0" fontAlgn="base">
              <a:spcBef>
                <a:spcPct val="0"/>
              </a:spcBef>
              <a:spcAft>
                <a:spcPct val="0"/>
              </a:spcAft>
              <a:defRPr sz="3200">
                <a:solidFill>
                  <a:schemeClr val="bg1"/>
                </a:solidFill>
                <a:latin typeface="Franklin Gothic Medium" pitchFamily="34" charset="0"/>
              </a:defRPr>
            </a:lvl6pPr>
            <a:lvl7pPr marL="914400" algn="ctr" rtl="0" fontAlgn="base">
              <a:spcBef>
                <a:spcPct val="0"/>
              </a:spcBef>
              <a:spcAft>
                <a:spcPct val="0"/>
              </a:spcAft>
              <a:defRPr sz="3200">
                <a:solidFill>
                  <a:schemeClr val="bg1"/>
                </a:solidFill>
                <a:latin typeface="Franklin Gothic Medium" pitchFamily="34" charset="0"/>
              </a:defRPr>
            </a:lvl7pPr>
            <a:lvl8pPr marL="1371600" algn="ctr" rtl="0" fontAlgn="base">
              <a:spcBef>
                <a:spcPct val="0"/>
              </a:spcBef>
              <a:spcAft>
                <a:spcPct val="0"/>
              </a:spcAft>
              <a:defRPr sz="3200">
                <a:solidFill>
                  <a:schemeClr val="bg1"/>
                </a:solidFill>
                <a:latin typeface="Franklin Gothic Medium" pitchFamily="34" charset="0"/>
              </a:defRPr>
            </a:lvl8pPr>
            <a:lvl9pPr marL="1828800" algn="ctr" rtl="0" fontAlgn="base">
              <a:spcBef>
                <a:spcPct val="0"/>
              </a:spcBef>
              <a:spcAft>
                <a:spcPct val="0"/>
              </a:spcAft>
              <a:defRPr sz="3200">
                <a:solidFill>
                  <a:schemeClr val="bg1"/>
                </a:solidFill>
                <a:latin typeface="Franklin Gothic Medium"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all" spc="150" normalizeH="0" baseline="0" noProof="0" dirty="0">
              <a:ln>
                <a:noFill/>
              </a:ln>
              <a:solidFill>
                <a:prstClr val="white"/>
              </a:solidFill>
              <a:effectLst/>
              <a:uLnTx/>
              <a:uFillTx/>
              <a:latin typeface="Calibri" panose="020F0502020204030204"/>
              <a:ea typeface="+mj-ea"/>
              <a:cs typeface="+mj-cs"/>
            </a:endParaRPr>
          </a:p>
        </p:txBody>
      </p:sp>
      <p:sp>
        <p:nvSpPr>
          <p:cNvPr id="6" name="TextBox 5">
            <a:extLst>
              <a:ext uri="{FF2B5EF4-FFF2-40B4-BE49-F238E27FC236}">
                <a16:creationId xmlns:a16="http://schemas.microsoft.com/office/drawing/2014/main" id="{89195508-4428-4286-AC51-7755BC1003F8}"/>
              </a:ext>
            </a:extLst>
          </p:cNvPr>
          <p:cNvSpPr txBox="1"/>
          <p:nvPr/>
        </p:nvSpPr>
        <p:spPr>
          <a:xfrm>
            <a:off x="337348" y="1477853"/>
            <a:ext cx="5091952" cy="4524315"/>
          </a:xfrm>
          <a:prstGeom prst="rect">
            <a:avLst/>
          </a:prstGeom>
          <a:solidFill>
            <a:schemeClr val="bg2">
              <a:alpha val="16000"/>
            </a:schemeClr>
          </a:solidFill>
          <a:ln>
            <a:solidFill>
              <a:schemeClr val="lt1">
                <a:hueOff val="0"/>
                <a:satOff val="0"/>
                <a:lumOff val="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3F5779"/>
                </a:solidFill>
                <a:effectLst/>
                <a:uLnTx/>
                <a:uFillTx/>
                <a:latin typeface="Calibri" panose="020F0502020204030204"/>
                <a:ea typeface="+mn-ea"/>
                <a:cs typeface="+mn-cs"/>
              </a:rPr>
              <a:t>Menu Offered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3F5779"/>
                </a:solidFill>
                <a:effectLst/>
                <a:uLnTx/>
                <a:uFillTx/>
                <a:latin typeface="Calibri" panose="020F0502020204030204"/>
                <a:ea typeface="+mn-ea"/>
                <a:cs typeface="+mn-cs"/>
              </a:rPr>
              <a:t>Grain</a:t>
            </a: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3F5779"/>
                </a:solidFill>
                <a:effectLst/>
                <a:uLnTx/>
                <a:uFillTx/>
                <a:latin typeface="Calibri" panose="020F0502020204030204"/>
                <a:ea typeface="+mn-ea"/>
                <a:cs typeface="+mn-cs"/>
              </a:rPr>
              <a:t>Brown Rice </a:t>
            </a: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(1/2 Cup cooked) 1 oz. eq.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3F5779"/>
                </a:solidFill>
                <a:effectLst/>
                <a:uLnTx/>
                <a:uFillTx/>
                <a:latin typeface="Calibri" panose="020F0502020204030204"/>
                <a:ea typeface="+mn-ea"/>
                <a:cs typeface="+mn-cs"/>
              </a:rPr>
              <a:t>Meat/Meat Alternate</a:t>
            </a: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Grilled Chicken (2 oz. eq.)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3F5779"/>
                </a:solidFill>
                <a:effectLst/>
                <a:uLnTx/>
                <a:uFillTx/>
                <a:latin typeface="Calibri" panose="020F0502020204030204"/>
                <a:ea typeface="+mn-ea"/>
                <a:cs typeface="+mn-cs"/>
              </a:rPr>
              <a:t>Vegetable: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Broccoli (½ C) + Carrots (½ 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3F5779"/>
                </a:solidFill>
                <a:effectLst/>
                <a:uLnTx/>
                <a:uFillTx/>
                <a:latin typeface="Calibri" panose="020F0502020204030204"/>
                <a:ea typeface="+mn-ea"/>
                <a:cs typeface="+mn-cs"/>
              </a:rPr>
              <a:t>Fruit</a:t>
            </a: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Applesauce (½ C) + Banana (½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3F5779"/>
                </a:solidFill>
                <a:effectLst/>
                <a:uLnTx/>
                <a:uFillTx/>
                <a:latin typeface="Calibri" panose="020F0502020204030204"/>
                <a:ea typeface="+mn-ea"/>
                <a:cs typeface="+mn-cs"/>
              </a:rPr>
              <a:t>Milk</a:t>
            </a: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1% White Milk or Fat Free Chocolate Milk (8 fl. oz.)</a:t>
            </a:r>
          </a:p>
        </p:txBody>
      </p:sp>
      <p:pic>
        <p:nvPicPr>
          <p:cNvPr id="12" name="Picture 11">
            <a:extLst>
              <a:ext uri="{FF2B5EF4-FFF2-40B4-BE49-F238E27FC236}">
                <a16:creationId xmlns:a16="http://schemas.microsoft.com/office/drawing/2014/main" id="{50BCB8CE-53B2-43DC-BC63-9664BED4E87D}"/>
              </a:ext>
            </a:extLst>
          </p:cNvPr>
          <p:cNvPicPr>
            <a:picLocks noChangeAspect="1"/>
          </p:cNvPicPr>
          <p:nvPr/>
        </p:nvPicPr>
        <p:blipFill>
          <a:blip r:embed="rId3"/>
          <a:stretch>
            <a:fillRect/>
          </a:stretch>
        </p:blipFill>
        <p:spPr>
          <a:xfrm>
            <a:off x="6565488" y="1581490"/>
            <a:ext cx="5091952" cy="3797972"/>
          </a:xfrm>
          <a:prstGeom prst="rect">
            <a:avLst/>
          </a:prstGeom>
        </p:spPr>
      </p:pic>
      <p:cxnSp>
        <p:nvCxnSpPr>
          <p:cNvPr id="14" name="Straight Connector 13">
            <a:extLst>
              <a:ext uri="{FF2B5EF4-FFF2-40B4-BE49-F238E27FC236}">
                <a16:creationId xmlns:a16="http://schemas.microsoft.com/office/drawing/2014/main" id="{28BE1D27-7A3E-40F7-B5BA-3380C85CE8B1}"/>
              </a:ext>
            </a:extLst>
          </p:cNvPr>
          <p:cNvCxnSpPr>
            <a:cxnSpLocks/>
          </p:cNvCxnSpPr>
          <p:nvPr/>
        </p:nvCxnSpPr>
        <p:spPr>
          <a:xfrm>
            <a:off x="5995850" y="1706589"/>
            <a:ext cx="0" cy="3884381"/>
          </a:xfrm>
          <a:prstGeom prst="line">
            <a:avLst/>
          </a:prstGeom>
          <a:ln w="38100">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34BC27E-286F-4DF0-9072-CA380D157467}"/>
              </a:ext>
            </a:extLst>
          </p:cNvPr>
          <p:cNvCxnSpPr>
            <a:cxnSpLocks/>
          </p:cNvCxnSpPr>
          <p:nvPr/>
        </p:nvCxnSpPr>
        <p:spPr>
          <a:xfrm>
            <a:off x="6096000" y="1709830"/>
            <a:ext cx="0" cy="3884381"/>
          </a:xfrm>
          <a:prstGeom prst="line">
            <a:avLst/>
          </a:prstGeom>
          <a:ln w="38100">
            <a:solidFill>
              <a:schemeClr val="accent3">
                <a:lumMod val="50000"/>
              </a:schemeClr>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729AD14-E6D7-4E8B-BAE0-E1A9F172A19A}"/>
              </a:ext>
            </a:extLst>
          </p:cNvPr>
          <p:cNvSpPr txBox="1"/>
          <p:nvPr/>
        </p:nvSpPr>
        <p:spPr>
          <a:xfrm>
            <a:off x="6450609" y="5600602"/>
            <a:ext cx="5321710" cy="1006707"/>
          </a:xfrm>
          <a:prstGeom prst="rect">
            <a:avLst/>
          </a:prstGeom>
          <a:solidFill>
            <a:schemeClr val="accent2"/>
          </a:solidFill>
          <a:ln>
            <a:solidFill>
              <a:schemeClr val="accent2"/>
            </a:solidFill>
          </a:ln>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E7BB02E-DAD3-41F0-BA36-DBDDF3EF4CEF}"/>
              </a:ext>
            </a:extLst>
          </p:cNvPr>
          <p:cNvSpPr txBox="1"/>
          <p:nvPr/>
        </p:nvSpPr>
        <p:spPr>
          <a:xfrm>
            <a:off x="6579659" y="5772235"/>
            <a:ext cx="4718134" cy="584775"/>
          </a:xfrm>
          <a:prstGeom prst="rect">
            <a:avLst/>
          </a:prstGeom>
          <a:solidFill>
            <a:schemeClr val="bg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F5779"/>
                </a:solidFill>
                <a:effectLst/>
                <a:uLnTx/>
                <a:uFillTx/>
                <a:latin typeface="Calibri" panose="020F0502020204030204"/>
                <a:ea typeface="+mn-ea"/>
                <a:cs typeface="+mn-cs"/>
              </a:rPr>
              <a:t>Grades K-5</a:t>
            </a:r>
          </a:p>
        </p:txBody>
      </p:sp>
      <p:sp>
        <p:nvSpPr>
          <p:cNvPr id="2" name="TextBox 1">
            <a:extLst>
              <a:ext uri="{FF2B5EF4-FFF2-40B4-BE49-F238E27FC236}">
                <a16:creationId xmlns:a16="http://schemas.microsoft.com/office/drawing/2014/main" id="{747B8C80-C873-498C-8332-53715DAB4F97}"/>
              </a:ext>
            </a:extLst>
          </p:cNvPr>
          <p:cNvSpPr txBox="1"/>
          <p:nvPr/>
        </p:nvSpPr>
        <p:spPr>
          <a:xfrm>
            <a:off x="6723540" y="3024255"/>
            <a:ext cx="14663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Rice- ½ C</a:t>
            </a:r>
          </a:p>
        </p:txBody>
      </p:sp>
      <p:sp>
        <p:nvSpPr>
          <p:cNvPr id="13" name="TextBox 12">
            <a:extLst>
              <a:ext uri="{FF2B5EF4-FFF2-40B4-BE49-F238E27FC236}">
                <a16:creationId xmlns:a16="http://schemas.microsoft.com/office/drawing/2014/main" id="{CFBCDCFB-D201-46E7-9FA3-BAAF8F67546E}"/>
              </a:ext>
            </a:extLst>
          </p:cNvPr>
          <p:cNvSpPr txBox="1"/>
          <p:nvPr/>
        </p:nvSpPr>
        <p:spPr>
          <a:xfrm>
            <a:off x="8686800" y="4927050"/>
            <a:ext cx="218172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Chicken – 2 oz. eq</a:t>
            </a: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891742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8686800" y="4752975"/>
            <a:ext cx="1676400" cy="1673225"/>
          </a:xfrm>
          <a:prstGeom prst="rect">
            <a:avLst/>
          </a:prstGeom>
        </p:spPr>
        <p:txBody>
          <a:bodyPr vert="horz" lIns="91440" tIns="45720" rIns="91440" bIns="45720" rtlCol="0" anchor="b">
            <a:noAutofit/>
          </a:bodyPr>
          <a:lstStyle>
            <a:lvl1pPr algn="l" rtl="0" fontAlgn="base">
              <a:spcBef>
                <a:spcPct val="0"/>
              </a:spcBef>
              <a:spcAft>
                <a:spcPct val="0"/>
              </a:spcAft>
              <a:defRPr sz="2000" kern="1200" cap="all" spc="150" baseline="0">
                <a:solidFill>
                  <a:schemeClr val="bg1"/>
                </a:solidFill>
                <a:latin typeface="+mj-lt"/>
                <a:ea typeface="+mj-ea"/>
                <a:cs typeface="+mj-cs"/>
              </a:defRPr>
            </a:lvl1pPr>
            <a:lvl2pPr algn="ctr" rtl="0" fontAlgn="base">
              <a:spcBef>
                <a:spcPct val="0"/>
              </a:spcBef>
              <a:spcAft>
                <a:spcPct val="0"/>
              </a:spcAft>
              <a:defRPr sz="3200">
                <a:solidFill>
                  <a:schemeClr val="bg1"/>
                </a:solidFill>
                <a:latin typeface="Franklin Gothic Medium" pitchFamily="34" charset="0"/>
              </a:defRPr>
            </a:lvl2pPr>
            <a:lvl3pPr algn="ctr" rtl="0" fontAlgn="base">
              <a:spcBef>
                <a:spcPct val="0"/>
              </a:spcBef>
              <a:spcAft>
                <a:spcPct val="0"/>
              </a:spcAft>
              <a:defRPr sz="3200">
                <a:solidFill>
                  <a:schemeClr val="bg1"/>
                </a:solidFill>
                <a:latin typeface="Franklin Gothic Medium" pitchFamily="34" charset="0"/>
              </a:defRPr>
            </a:lvl3pPr>
            <a:lvl4pPr algn="ctr" rtl="0" fontAlgn="base">
              <a:spcBef>
                <a:spcPct val="0"/>
              </a:spcBef>
              <a:spcAft>
                <a:spcPct val="0"/>
              </a:spcAft>
              <a:defRPr sz="3200">
                <a:solidFill>
                  <a:schemeClr val="bg1"/>
                </a:solidFill>
                <a:latin typeface="Franklin Gothic Medium" pitchFamily="34" charset="0"/>
              </a:defRPr>
            </a:lvl4pPr>
            <a:lvl5pPr algn="ctr" rtl="0" fontAlgn="base">
              <a:spcBef>
                <a:spcPct val="0"/>
              </a:spcBef>
              <a:spcAft>
                <a:spcPct val="0"/>
              </a:spcAft>
              <a:defRPr sz="3200">
                <a:solidFill>
                  <a:schemeClr val="bg1"/>
                </a:solidFill>
                <a:latin typeface="Franklin Gothic Medium" pitchFamily="34" charset="0"/>
              </a:defRPr>
            </a:lvl5pPr>
            <a:lvl6pPr marL="457200" algn="ctr" rtl="0" fontAlgn="base">
              <a:spcBef>
                <a:spcPct val="0"/>
              </a:spcBef>
              <a:spcAft>
                <a:spcPct val="0"/>
              </a:spcAft>
              <a:defRPr sz="3200">
                <a:solidFill>
                  <a:schemeClr val="bg1"/>
                </a:solidFill>
                <a:latin typeface="Franklin Gothic Medium" pitchFamily="34" charset="0"/>
              </a:defRPr>
            </a:lvl6pPr>
            <a:lvl7pPr marL="914400" algn="ctr" rtl="0" fontAlgn="base">
              <a:spcBef>
                <a:spcPct val="0"/>
              </a:spcBef>
              <a:spcAft>
                <a:spcPct val="0"/>
              </a:spcAft>
              <a:defRPr sz="3200">
                <a:solidFill>
                  <a:schemeClr val="bg1"/>
                </a:solidFill>
                <a:latin typeface="Franklin Gothic Medium" pitchFamily="34" charset="0"/>
              </a:defRPr>
            </a:lvl7pPr>
            <a:lvl8pPr marL="1371600" algn="ctr" rtl="0" fontAlgn="base">
              <a:spcBef>
                <a:spcPct val="0"/>
              </a:spcBef>
              <a:spcAft>
                <a:spcPct val="0"/>
              </a:spcAft>
              <a:defRPr sz="3200">
                <a:solidFill>
                  <a:schemeClr val="bg1"/>
                </a:solidFill>
                <a:latin typeface="Franklin Gothic Medium" pitchFamily="34" charset="0"/>
              </a:defRPr>
            </a:lvl8pPr>
            <a:lvl9pPr marL="1828800" algn="ctr" rtl="0" fontAlgn="base">
              <a:spcBef>
                <a:spcPct val="0"/>
              </a:spcBef>
              <a:spcAft>
                <a:spcPct val="0"/>
              </a:spcAft>
              <a:defRPr sz="3200">
                <a:solidFill>
                  <a:schemeClr val="bg1"/>
                </a:solidFill>
                <a:latin typeface="Franklin Gothic Medium"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all" spc="150" normalizeH="0" baseline="0" noProof="0" dirty="0">
              <a:ln>
                <a:noFill/>
              </a:ln>
              <a:solidFill>
                <a:prstClr val="white"/>
              </a:solidFill>
              <a:effectLst/>
              <a:uLnTx/>
              <a:uFillTx/>
              <a:latin typeface="Calibri" panose="020F0502020204030204"/>
              <a:ea typeface="+mj-ea"/>
              <a:cs typeface="+mj-cs"/>
            </a:endParaRPr>
          </a:p>
        </p:txBody>
      </p:sp>
      <p:cxnSp>
        <p:nvCxnSpPr>
          <p:cNvPr id="14" name="Straight Connector 13">
            <a:extLst>
              <a:ext uri="{FF2B5EF4-FFF2-40B4-BE49-F238E27FC236}">
                <a16:creationId xmlns:a16="http://schemas.microsoft.com/office/drawing/2014/main" id="{28BE1D27-7A3E-40F7-B5BA-3380C85CE8B1}"/>
              </a:ext>
            </a:extLst>
          </p:cNvPr>
          <p:cNvCxnSpPr>
            <a:cxnSpLocks/>
          </p:cNvCxnSpPr>
          <p:nvPr/>
        </p:nvCxnSpPr>
        <p:spPr>
          <a:xfrm>
            <a:off x="5995850" y="1706589"/>
            <a:ext cx="0" cy="3884381"/>
          </a:xfrm>
          <a:prstGeom prst="line">
            <a:avLst/>
          </a:prstGeom>
          <a:ln w="38100">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34BC27E-286F-4DF0-9072-CA380D157467}"/>
              </a:ext>
            </a:extLst>
          </p:cNvPr>
          <p:cNvCxnSpPr>
            <a:cxnSpLocks/>
          </p:cNvCxnSpPr>
          <p:nvPr/>
        </p:nvCxnSpPr>
        <p:spPr>
          <a:xfrm>
            <a:off x="6096000" y="1709830"/>
            <a:ext cx="0" cy="3884381"/>
          </a:xfrm>
          <a:prstGeom prst="line">
            <a:avLst/>
          </a:prstGeom>
          <a:ln w="38100">
            <a:solidFill>
              <a:schemeClr val="accent3">
                <a:lumMod val="50000"/>
              </a:schemeClr>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729AD14-E6D7-4E8B-BAE0-E1A9F172A19A}"/>
              </a:ext>
            </a:extLst>
          </p:cNvPr>
          <p:cNvSpPr txBox="1"/>
          <p:nvPr/>
        </p:nvSpPr>
        <p:spPr>
          <a:xfrm>
            <a:off x="6493781" y="5594211"/>
            <a:ext cx="5321710" cy="1006707"/>
          </a:xfrm>
          <a:prstGeom prst="rect">
            <a:avLst/>
          </a:prstGeom>
          <a:solidFill>
            <a:schemeClr val="accent5">
              <a:lumMod val="75000"/>
            </a:schemeClr>
          </a:solidFill>
          <a:ln>
            <a:solidFill>
              <a:schemeClr val="accent5">
                <a:lumMod val="75000"/>
              </a:schemeClr>
            </a:solidFill>
          </a:ln>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E7BB02E-DAD3-41F0-BA36-DBDDF3EF4CEF}"/>
              </a:ext>
            </a:extLst>
          </p:cNvPr>
          <p:cNvSpPr txBox="1"/>
          <p:nvPr/>
        </p:nvSpPr>
        <p:spPr>
          <a:xfrm>
            <a:off x="6374280" y="5811115"/>
            <a:ext cx="55607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Grades 7-12</a:t>
            </a:r>
          </a:p>
        </p:txBody>
      </p:sp>
      <p:pic>
        <p:nvPicPr>
          <p:cNvPr id="11" name="Content Placeholder 4">
            <a:extLst>
              <a:ext uri="{FF2B5EF4-FFF2-40B4-BE49-F238E27FC236}">
                <a16:creationId xmlns:a16="http://schemas.microsoft.com/office/drawing/2014/main" id="{7EDE5C4A-5CE7-4BC8-B114-5F3F4C489AF9}"/>
              </a:ext>
            </a:extLst>
          </p:cNvPr>
          <p:cNvPicPr>
            <a:picLocks noGrp="1" noChangeAspect="1"/>
          </p:cNvPicPr>
          <p:nvPr>
            <p:ph idx="1"/>
          </p:nvPr>
        </p:nvPicPr>
        <p:blipFill rotWithShape="1">
          <a:blip r:embed="rId3"/>
          <a:srcRect l="6186" t="7793" r="5449" b="5175"/>
          <a:stretch/>
        </p:blipFill>
        <p:spPr bwMode="auto">
          <a:xfrm>
            <a:off x="6400925" y="1623295"/>
            <a:ext cx="5285850" cy="3713834"/>
          </a:xfrm>
        </p:spPr>
      </p:pic>
      <p:sp>
        <p:nvSpPr>
          <p:cNvPr id="12" name="TextBox 11">
            <a:extLst>
              <a:ext uri="{FF2B5EF4-FFF2-40B4-BE49-F238E27FC236}">
                <a16:creationId xmlns:a16="http://schemas.microsoft.com/office/drawing/2014/main" id="{A3FF0137-6BE7-4BD9-8DAB-1A9E2C2AD327}"/>
              </a:ext>
            </a:extLst>
          </p:cNvPr>
          <p:cNvSpPr txBox="1"/>
          <p:nvPr/>
        </p:nvSpPr>
        <p:spPr>
          <a:xfrm>
            <a:off x="505225" y="1583459"/>
            <a:ext cx="4963236" cy="5078313"/>
          </a:xfrm>
          <a:prstGeom prst="rect">
            <a:avLst/>
          </a:prstGeom>
          <a:solidFill>
            <a:schemeClr val="bg2">
              <a:alpha val="16000"/>
            </a:schemeClr>
          </a:solidFill>
          <a:ln>
            <a:solidFill>
              <a:schemeClr val="lt1">
                <a:hueOff val="0"/>
                <a:satOff val="0"/>
                <a:lumOff val="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sng" strike="noStrike" kern="1200" cap="none" spc="0" normalizeH="0" baseline="0" noProof="0" dirty="0">
                <a:ln>
                  <a:noFill/>
                </a:ln>
                <a:solidFill>
                  <a:srgbClr val="3F5779"/>
                </a:solidFill>
                <a:effectLst/>
                <a:uLnTx/>
                <a:uFillTx/>
                <a:latin typeface="Calibri" panose="020F0502020204030204"/>
                <a:ea typeface="+mn-ea"/>
                <a:cs typeface="+mn-cs"/>
              </a:rPr>
              <a:t>Menu Offered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3F5779"/>
                </a:solidFill>
                <a:effectLst/>
                <a:uLnTx/>
                <a:uFillTx/>
                <a:latin typeface="Calibri" panose="020F0502020204030204"/>
                <a:ea typeface="+mn-ea"/>
                <a:cs typeface="+mn-cs"/>
              </a:rPr>
              <a:t>Grain</a:t>
            </a:r>
            <a:r>
              <a:rPr kumimoji="0" lang="en-US" sz="2800" b="0" i="0" u="none" strike="noStrike" kern="1200" cap="none" spc="0" normalizeH="0" baseline="0" noProof="0" dirty="0">
                <a:ln>
                  <a:noFill/>
                </a:ln>
                <a:solidFill>
                  <a:srgbClr val="3F5779"/>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0"/>
                <a:solidFill>
                  <a:srgbClr val="3F5779"/>
                </a:solidFill>
                <a:effectLst/>
                <a:uLnTx/>
                <a:uFillTx/>
                <a:latin typeface="Calibri" panose="020F0502020204030204"/>
                <a:ea typeface="+mn-ea"/>
                <a:cs typeface="+mn-cs"/>
              </a:rPr>
              <a:t>WG Pita Bread (2 oz. eq.)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3F5779"/>
                </a:solidFill>
                <a:effectLst/>
                <a:uLnTx/>
                <a:uFillTx/>
                <a:latin typeface="Calibri" panose="020F0502020204030204"/>
                <a:ea typeface="+mn-ea"/>
                <a:cs typeface="+mn-cs"/>
              </a:rPr>
              <a:t>Meat/Meat Alternate</a:t>
            </a:r>
            <a:r>
              <a:rPr kumimoji="0" lang="en-US" sz="2800" b="0" i="0" u="none" strike="noStrike" kern="1200" cap="none" spc="0" normalizeH="0" baseline="0" noProof="0" dirty="0">
                <a:ln>
                  <a:noFill/>
                </a:ln>
                <a:solidFill>
                  <a:srgbClr val="3F5779"/>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3F5779"/>
                </a:solidFill>
                <a:effectLst/>
                <a:uLnTx/>
                <a:uFillTx/>
                <a:latin typeface="Calibri" panose="020F0502020204030204"/>
                <a:ea typeface="+mn-ea"/>
                <a:cs typeface="+mn-cs"/>
              </a:rPr>
              <a:t>Grilled Chicken (2 oz. eq.)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3F5779"/>
                </a:solidFill>
                <a:effectLst/>
                <a:uLnTx/>
                <a:uFillTx/>
                <a:latin typeface="Calibri" panose="020F0502020204030204"/>
                <a:ea typeface="+mn-ea"/>
                <a:cs typeface="+mn-cs"/>
              </a:rPr>
              <a:t>Vegetable: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3F5779"/>
                </a:solidFill>
                <a:effectLst/>
                <a:uLnTx/>
                <a:uFillTx/>
                <a:latin typeface="Calibri" panose="020F0502020204030204"/>
                <a:ea typeface="+mn-ea"/>
                <a:cs typeface="+mn-cs"/>
              </a:rPr>
              <a:t>Broccoli (½ C) + Carrots (½ 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3F5779"/>
                </a:solidFill>
                <a:effectLst/>
                <a:uLnTx/>
                <a:uFillTx/>
                <a:latin typeface="Calibri" panose="020F0502020204030204"/>
                <a:ea typeface="+mn-ea"/>
                <a:cs typeface="+mn-cs"/>
              </a:rPr>
              <a:t>Fruit</a:t>
            </a:r>
            <a:r>
              <a:rPr kumimoji="0" lang="en-US" sz="2800" b="0" i="0" u="none" strike="noStrike" kern="1200" cap="none" spc="0" normalizeH="0" baseline="0" noProof="0" dirty="0">
                <a:ln>
                  <a:noFill/>
                </a:ln>
                <a:solidFill>
                  <a:srgbClr val="3F5779"/>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Oranges (½ C) + Banana (½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3F5779"/>
                </a:solidFill>
                <a:effectLst/>
                <a:uLnTx/>
                <a:uFillTx/>
                <a:latin typeface="Calibri" panose="020F0502020204030204"/>
                <a:ea typeface="+mn-ea"/>
                <a:cs typeface="+mn-cs"/>
              </a:rPr>
              <a:t>Milk</a:t>
            </a:r>
            <a:r>
              <a:rPr kumimoji="0" lang="en-US" sz="2800" b="0" i="0" u="none" strike="noStrike" kern="1200" cap="none" spc="0" normalizeH="0" baseline="0" noProof="0" dirty="0">
                <a:ln>
                  <a:noFill/>
                </a:ln>
                <a:solidFill>
                  <a:srgbClr val="3F5779"/>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1% White Milk or Fat Free Chocolate Milk (8 fl. oz.)</a:t>
            </a:r>
          </a:p>
        </p:txBody>
      </p:sp>
      <p:sp>
        <p:nvSpPr>
          <p:cNvPr id="18" name="TextBox 17">
            <a:extLst>
              <a:ext uri="{FF2B5EF4-FFF2-40B4-BE49-F238E27FC236}">
                <a16:creationId xmlns:a16="http://schemas.microsoft.com/office/drawing/2014/main" id="{7D6E7BC9-B48F-40D0-B4F1-990F6FFF267D}"/>
              </a:ext>
            </a:extLst>
          </p:cNvPr>
          <p:cNvSpPr txBox="1"/>
          <p:nvPr/>
        </p:nvSpPr>
        <p:spPr>
          <a:xfrm>
            <a:off x="8474991" y="3112522"/>
            <a:ext cx="25113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Pita Bread – 2 oz. eq.</a:t>
            </a:r>
          </a:p>
        </p:txBody>
      </p:sp>
      <p:sp>
        <p:nvSpPr>
          <p:cNvPr id="20" name="TextBox 19">
            <a:extLst>
              <a:ext uri="{FF2B5EF4-FFF2-40B4-BE49-F238E27FC236}">
                <a16:creationId xmlns:a16="http://schemas.microsoft.com/office/drawing/2014/main" id="{7C3AB82C-28E3-4674-9747-4E71E2FFE84F}"/>
              </a:ext>
            </a:extLst>
          </p:cNvPr>
          <p:cNvSpPr txBox="1"/>
          <p:nvPr/>
        </p:nvSpPr>
        <p:spPr>
          <a:xfrm>
            <a:off x="6545100" y="4834595"/>
            <a:ext cx="1836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Oranges ½ C</a:t>
            </a:r>
          </a:p>
        </p:txBody>
      </p:sp>
      <p:sp>
        <p:nvSpPr>
          <p:cNvPr id="21" name="TextBox 20">
            <a:extLst>
              <a:ext uri="{FF2B5EF4-FFF2-40B4-BE49-F238E27FC236}">
                <a16:creationId xmlns:a16="http://schemas.microsoft.com/office/drawing/2014/main" id="{5EE3032F-44DC-4F7D-8D3E-A74CABA96AFC}"/>
              </a:ext>
            </a:extLst>
          </p:cNvPr>
          <p:cNvSpPr txBox="1"/>
          <p:nvPr/>
        </p:nvSpPr>
        <p:spPr>
          <a:xfrm>
            <a:off x="6501075" y="2120602"/>
            <a:ext cx="1836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Broccoli ½ C</a:t>
            </a:r>
          </a:p>
        </p:txBody>
      </p:sp>
      <p:sp>
        <p:nvSpPr>
          <p:cNvPr id="2" name="TextBox 1">
            <a:extLst>
              <a:ext uri="{FF2B5EF4-FFF2-40B4-BE49-F238E27FC236}">
                <a16:creationId xmlns:a16="http://schemas.microsoft.com/office/drawing/2014/main" id="{3FCE9E86-6047-4F08-ABFF-246DF3CB7FF6}"/>
              </a:ext>
            </a:extLst>
          </p:cNvPr>
          <p:cNvSpPr txBox="1"/>
          <p:nvPr/>
        </p:nvSpPr>
        <p:spPr>
          <a:xfrm>
            <a:off x="1736541" y="755780"/>
            <a:ext cx="2500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DEAL</a:t>
            </a:r>
          </a:p>
        </p:txBody>
      </p:sp>
      <p:sp>
        <p:nvSpPr>
          <p:cNvPr id="4" name="TextBox 3">
            <a:extLst>
              <a:ext uri="{FF2B5EF4-FFF2-40B4-BE49-F238E27FC236}">
                <a16:creationId xmlns:a16="http://schemas.microsoft.com/office/drawing/2014/main" id="{D6D08299-357A-710B-9939-D4ED46672582}"/>
              </a:ext>
            </a:extLst>
          </p:cNvPr>
          <p:cNvSpPr txBox="1"/>
          <p:nvPr/>
        </p:nvSpPr>
        <p:spPr>
          <a:xfrm>
            <a:off x="680276" y="414775"/>
            <a:ext cx="4406096" cy="800219"/>
          </a:xfrm>
          <a:prstGeom prst="rect">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3F5779"/>
                </a:solidFill>
                <a:effectLst/>
                <a:uLnTx/>
                <a:uFillTx/>
                <a:latin typeface="Calibri" panose="020F0502020204030204"/>
                <a:ea typeface="+mn-ea"/>
                <a:cs typeface="+mn-cs"/>
              </a:rPr>
              <a:t>DEAL</a:t>
            </a:r>
          </a:p>
        </p:txBody>
      </p:sp>
    </p:spTree>
    <p:extLst>
      <p:ext uri="{BB962C8B-B14F-4D97-AF65-F5344CB8AC3E}">
        <p14:creationId xmlns:p14="http://schemas.microsoft.com/office/powerpoint/2010/main" val="1724017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8686800" y="4752975"/>
            <a:ext cx="1676400" cy="1673225"/>
          </a:xfrm>
          <a:prstGeom prst="rect">
            <a:avLst/>
          </a:prstGeom>
        </p:spPr>
        <p:txBody>
          <a:bodyPr vert="horz" lIns="91440" tIns="45720" rIns="91440" bIns="45720" rtlCol="0" anchor="b">
            <a:noAutofit/>
          </a:bodyPr>
          <a:lstStyle>
            <a:lvl1pPr algn="l" rtl="0" fontAlgn="base">
              <a:spcBef>
                <a:spcPct val="0"/>
              </a:spcBef>
              <a:spcAft>
                <a:spcPct val="0"/>
              </a:spcAft>
              <a:defRPr sz="2000" kern="1200" cap="all" spc="150" baseline="0">
                <a:solidFill>
                  <a:schemeClr val="bg1"/>
                </a:solidFill>
                <a:latin typeface="+mj-lt"/>
                <a:ea typeface="+mj-ea"/>
                <a:cs typeface="+mj-cs"/>
              </a:defRPr>
            </a:lvl1pPr>
            <a:lvl2pPr algn="ctr" rtl="0" fontAlgn="base">
              <a:spcBef>
                <a:spcPct val="0"/>
              </a:spcBef>
              <a:spcAft>
                <a:spcPct val="0"/>
              </a:spcAft>
              <a:defRPr sz="3200">
                <a:solidFill>
                  <a:schemeClr val="bg1"/>
                </a:solidFill>
                <a:latin typeface="Franklin Gothic Medium" pitchFamily="34" charset="0"/>
              </a:defRPr>
            </a:lvl2pPr>
            <a:lvl3pPr algn="ctr" rtl="0" fontAlgn="base">
              <a:spcBef>
                <a:spcPct val="0"/>
              </a:spcBef>
              <a:spcAft>
                <a:spcPct val="0"/>
              </a:spcAft>
              <a:defRPr sz="3200">
                <a:solidFill>
                  <a:schemeClr val="bg1"/>
                </a:solidFill>
                <a:latin typeface="Franklin Gothic Medium" pitchFamily="34" charset="0"/>
              </a:defRPr>
            </a:lvl3pPr>
            <a:lvl4pPr algn="ctr" rtl="0" fontAlgn="base">
              <a:spcBef>
                <a:spcPct val="0"/>
              </a:spcBef>
              <a:spcAft>
                <a:spcPct val="0"/>
              </a:spcAft>
              <a:defRPr sz="3200">
                <a:solidFill>
                  <a:schemeClr val="bg1"/>
                </a:solidFill>
                <a:latin typeface="Franklin Gothic Medium" pitchFamily="34" charset="0"/>
              </a:defRPr>
            </a:lvl4pPr>
            <a:lvl5pPr algn="ctr" rtl="0" fontAlgn="base">
              <a:spcBef>
                <a:spcPct val="0"/>
              </a:spcBef>
              <a:spcAft>
                <a:spcPct val="0"/>
              </a:spcAft>
              <a:defRPr sz="3200">
                <a:solidFill>
                  <a:schemeClr val="bg1"/>
                </a:solidFill>
                <a:latin typeface="Franklin Gothic Medium" pitchFamily="34" charset="0"/>
              </a:defRPr>
            </a:lvl5pPr>
            <a:lvl6pPr marL="457200" algn="ctr" rtl="0" fontAlgn="base">
              <a:spcBef>
                <a:spcPct val="0"/>
              </a:spcBef>
              <a:spcAft>
                <a:spcPct val="0"/>
              </a:spcAft>
              <a:defRPr sz="3200">
                <a:solidFill>
                  <a:schemeClr val="bg1"/>
                </a:solidFill>
                <a:latin typeface="Franklin Gothic Medium" pitchFamily="34" charset="0"/>
              </a:defRPr>
            </a:lvl6pPr>
            <a:lvl7pPr marL="914400" algn="ctr" rtl="0" fontAlgn="base">
              <a:spcBef>
                <a:spcPct val="0"/>
              </a:spcBef>
              <a:spcAft>
                <a:spcPct val="0"/>
              </a:spcAft>
              <a:defRPr sz="3200">
                <a:solidFill>
                  <a:schemeClr val="bg1"/>
                </a:solidFill>
                <a:latin typeface="Franklin Gothic Medium" pitchFamily="34" charset="0"/>
              </a:defRPr>
            </a:lvl7pPr>
            <a:lvl8pPr marL="1371600" algn="ctr" rtl="0" fontAlgn="base">
              <a:spcBef>
                <a:spcPct val="0"/>
              </a:spcBef>
              <a:spcAft>
                <a:spcPct val="0"/>
              </a:spcAft>
              <a:defRPr sz="3200">
                <a:solidFill>
                  <a:schemeClr val="bg1"/>
                </a:solidFill>
                <a:latin typeface="Franklin Gothic Medium" pitchFamily="34" charset="0"/>
              </a:defRPr>
            </a:lvl8pPr>
            <a:lvl9pPr marL="1828800" algn="ctr" rtl="0" fontAlgn="base">
              <a:spcBef>
                <a:spcPct val="0"/>
              </a:spcBef>
              <a:spcAft>
                <a:spcPct val="0"/>
              </a:spcAft>
              <a:defRPr sz="3200">
                <a:solidFill>
                  <a:schemeClr val="bg1"/>
                </a:solidFill>
                <a:latin typeface="Franklin Gothic Medium"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all" spc="150" normalizeH="0" baseline="0" noProof="0" dirty="0">
              <a:ln>
                <a:noFill/>
              </a:ln>
              <a:solidFill>
                <a:prstClr val="white"/>
              </a:solidFill>
              <a:effectLst/>
              <a:uLnTx/>
              <a:uFillTx/>
              <a:latin typeface="Calibri" panose="020F0502020204030204"/>
              <a:ea typeface="+mj-ea"/>
              <a:cs typeface="+mj-cs"/>
            </a:endParaRPr>
          </a:p>
        </p:txBody>
      </p:sp>
      <p:cxnSp>
        <p:nvCxnSpPr>
          <p:cNvPr id="14" name="Straight Connector 13">
            <a:extLst>
              <a:ext uri="{FF2B5EF4-FFF2-40B4-BE49-F238E27FC236}">
                <a16:creationId xmlns:a16="http://schemas.microsoft.com/office/drawing/2014/main" id="{28BE1D27-7A3E-40F7-B5BA-3380C85CE8B1}"/>
              </a:ext>
            </a:extLst>
          </p:cNvPr>
          <p:cNvCxnSpPr>
            <a:cxnSpLocks/>
          </p:cNvCxnSpPr>
          <p:nvPr/>
        </p:nvCxnSpPr>
        <p:spPr>
          <a:xfrm>
            <a:off x="5995850" y="1706589"/>
            <a:ext cx="0" cy="3884381"/>
          </a:xfrm>
          <a:prstGeom prst="line">
            <a:avLst/>
          </a:prstGeom>
          <a:ln w="38100">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34BC27E-286F-4DF0-9072-CA380D157467}"/>
              </a:ext>
            </a:extLst>
          </p:cNvPr>
          <p:cNvCxnSpPr>
            <a:cxnSpLocks/>
          </p:cNvCxnSpPr>
          <p:nvPr/>
        </p:nvCxnSpPr>
        <p:spPr>
          <a:xfrm>
            <a:off x="6096000" y="1709830"/>
            <a:ext cx="0" cy="3884381"/>
          </a:xfrm>
          <a:prstGeom prst="line">
            <a:avLst/>
          </a:prstGeom>
          <a:ln w="38100">
            <a:solidFill>
              <a:schemeClr val="accent3">
                <a:lumMod val="50000"/>
              </a:schemeClr>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729AD14-E6D7-4E8B-BAE0-E1A9F172A19A}"/>
              </a:ext>
            </a:extLst>
          </p:cNvPr>
          <p:cNvSpPr txBox="1"/>
          <p:nvPr/>
        </p:nvSpPr>
        <p:spPr>
          <a:xfrm>
            <a:off x="6425094" y="5646268"/>
            <a:ext cx="5321710" cy="1006707"/>
          </a:xfrm>
          <a:prstGeom prst="rect">
            <a:avLst/>
          </a:prstGeom>
          <a:solidFill>
            <a:schemeClr val="accent6">
              <a:lumMod val="75000"/>
            </a:schemeClr>
          </a:solidFill>
          <a:ln>
            <a:solidFill>
              <a:schemeClr val="accent3">
                <a:lumMod val="50000"/>
              </a:schemeClr>
            </a:solidFill>
          </a:ln>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E7BB02E-DAD3-41F0-BA36-DBDDF3EF4CEF}"/>
              </a:ext>
            </a:extLst>
          </p:cNvPr>
          <p:cNvSpPr txBox="1"/>
          <p:nvPr/>
        </p:nvSpPr>
        <p:spPr>
          <a:xfrm>
            <a:off x="6493487" y="5841425"/>
            <a:ext cx="55607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Grades 9-12</a:t>
            </a:r>
          </a:p>
        </p:txBody>
      </p:sp>
      <p:sp>
        <p:nvSpPr>
          <p:cNvPr id="21" name="TextBox 20">
            <a:extLst>
              <a:ext uri="{FF2B5EF4-FFF2-40B4-BE49-F238E27FC236}">
                <a16:creationId xmlns:a16="http://schemas.microsoft.com/office/drawing/2014/main" id="{DF6FECDB-8E62-4D30-9118-880DD0BC9DC5}"/>
              </a:ext>
            </a:extLst>
          </p:cNvPr>
          <p:cNvSpPr txBox="1"/>
          <p:nvPr/>
        </p:nvSpPr>
        <p:spPr>
          <a:xfrm>
            <a:off x="532721" y="1706589"/>
            <a:ext cx="4622723" cy="4220529"/>
          </a:xfrm>
          <a:prstGeom prst="rect">
            <a:avLst/>
          </a:prstGeom>
          <a:solidFill>
            <a:schemeClr val="bg2">
              <a:alpha val="16000"/>
            </a:schemeClr>
          </a:solidFill>
          <a:ln>
            <a:solidFill>
              <a:schemeClr val="lt1">
                <a:hueOff val="0"/>
                <a:satOff val="0"/>
                <a:lumOff val="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
        <p:nvSpPr>
          <p:cNvPr id="18" name="Text Placeholder 3">
            <a:extLst>
              <a:ext uri="{FF2B5EF4-FFF2-40B4-BE49-F238E27FC236}">
                <a16:creationId xmlns:a16="http://schemas.microsoft.com/office/drawing/2014/main" id="{AA3C8C7C-7B43-4206-A32D-DDC5292C0D46}"/>
              </a:ext>
            </a:extLst>
          </p:cNvPr>
          <p:cNvSpPr>
            <a:spLocks noGrp="1"/>
          </p:cNvSpPr>
          <p:nvPr>
            <p:ph type="body" sz="half" idx="2"/>
          </p:nvPr>
        </p:nvSpPr>
        <p:spPr>
          <a:xfrm>
            <a:off x="839788" y="2057400"/>
            <a:ext cx="3932237" cy="3811588"/>
          </a:xfrm>
        </p:spPr>
        <p:txBody>
          <a:bodyPr>
            <a:normAutofit fontScale="85000" lnSpcReduction="20000"/>
          </a:bodyPr>
          <a:lstStyle/>
          <a:p>
            <a:pPr lvl="0" algn="ctr">
              <a:lnSpc>
                <a:spcPct val="100000"/>
              </a:lnSpc>
              <a:spcBef>
                <a:spcPts val="0"/>
              </a:spcBef>
            </a:pPr>
            <a:r>
              <a:rPr lang="en-US" sz="3400" u="sng" dirty="0">
                <a:solidFill>
                  <a:prstClr val="black"/>
                </a:solidFill>
              </a:rPr>
              <a:t>Menu Offered</a:t>
            </a:r>
          </a:p>
          <a:p>
            <a:pPr lvl="0">
              <a:lnSpc>
                <a:spcPct val="100000"/>
              </a:lnSpc>
              <a:spcBef>
                <a:spcPts val="0"/>
              </a:spcBef>
            </a:pPr>
            <a:r>
              <a:rPr lang="en-US" sz="2900" u="sng" dirty="0">
                <a:solidFill>
                  <a:prstClr val="black"/>
                </a:solidFill>
              </a:rPr>
              <a:t>Grain</a:t>
            </a:r>
            <a:r>
              <a:rPr lang="en-US" sz="2900" dirty="0">
                <a:solidFill>
                  <a:prstClr val="black"/>
                </a:solidFill>
              </a:rPr>
              <a:t>: </a:t>
            </a:r>
          </a:p>
          <a:p>
            <a:pPr lvl="0">
              <a:lnSpc>
                <a:spcPct val="100000"/>
              </a:lnSpc>
              <a:spcBef>
                <a:spcPts val="0"/>
              </a:spcBef>
            </a:pPr>
            <a:r>
              <a:rPr lang="en-US" sz="2600" dirty="0">
                <a:ln w="0"/>
                <a:solidFill>
                  <a:prstClr val="black"/>
                </a:solidFill>
              </a:rPr>
              <a:t>Pasta </a:t>
            </a:r>
            <a:r>
              <a:rPr lang="en-US" sz="2600" dirty="0">
                <a:solidFill>
                  <a:prstClr val="black"/>
                </a:solidFill>
              </a:rPr>
              <a:t>(1 Cup cooked) 2 oz. eq.</a:t>
            </a:r>
          </a:p>
          <a:p>
            <a:pPr lvl="0">
              <a:lnSpc>
                <a:spcPct val="100000"/>
              </a:lnSpc>
              <a:spcBef>
                <a:spcPts val="0"/>
              </a:spcBef>
            </a:pPr>
            <a:r>
              <a:rPr lang="en-US" sz="2900" u="sng" dirty="0">
                <a:solidFill>
                  <a:prstClr val="black"/>
                </a:solidFill>
              </a:rPr>
              <a:t>Meat/Meat Alternate</a:t>
            </a:r>
            <a:r>
              <a:rPr lang="en-US" sz="2900" dirty="0">
                <a:solidFill>
                  <a:prstClr val="black"/>
                </a:solidFill>
              </a:rPr>
              <a:t>: </a:t>
            </a:r>
          </a:p>
          <a:p>
            <a:pPr lvl="0">
              <a:lnSpc>
                <a:spcPct val="100000"/>
              </a:lnSpc>
              <a:spcBef>
                <a:spcPts val="0"/>
              </a:spcBef>
            </a:pPr>
            <a:r>
              <a:rPr lang="en-US" sz="2600" dirty="0">
                <a:solidFill>
                  <a:prstClr val="black"/>
                </a:solidFill>
              </a:rPr>
              <a:t>Cheese (2 oz. eq.)</a:t>
            </a:r>
          </a:p>
          <a:p>
            <a:pPr lvl="0">
              <a:lnSpc>
                <a:spcPct val="100000"/>
              </a:lnSpc>
              <a:spcBef>
                <a:spcPts val="0"/>
              </a:spcBef>
            </a:pPr>
            <a:r>
              <a:rPr lang="en-US" sz="2900" u="sng" dirty="0">
                <a:solidFill>
                  <a:prstClr val="black"/>
                </a:solidFill>
              </a:rPr>
              <a:t>Vegetable:</a:t>
            </a:r>
          </a:p>
          <a:p>
            <a:pPr lvl="0">
              <a:lnSpc>
                <a:spcPct val="100000"/>
              </a:lnSpc>
              <a:spcBef>
                <a:spcPts val="0"/>
              </a:spcBef>
            </a:pPr>
            <a:r>
              <a:rPr lang="en-US" sz="2600" dirty="0">
                <a:solidFill>
                  <a:prstClr val="black"/>
                </a:solidFill>
              </a:rPr>
              <a:t>Broccoli (½C) + Carrots (½C) </a:t>
            </a:r>
          </a:p>
          <a:p>
            <a:pPr lvl="0">
              <a:lnSpc>
                <a:spcPct val="100000"/>
              </a:lnSpc>
              <a:spcBef>
                <a:spcPts val="0"/>
              </a:spcBef>
            </a:pPr>
            <a:r>
              <a:rPr lang="en-US" sz="2900" u="sng" dirty="0">
                <a:solidFill>
                  <a:prstClr val="black"/>
                </a:solidFill>
              </a:rPr>
              <a:t>Fruit</a:t>
            </a:r>
            <a:r>
              <a:rPr lang="en-US" sz="2900" dirty="0">
                <a:solidFill>
                  <a:prstClr val="black"/>
                </a:solidFill>
              </a:rPr>
              <a:t>: </a:t>
            </a:r>
          </a:p>
          <a:p>
            <a:pPr lvl="0">
              <a:lnSpc>
                <a:spcPct val="100000"/>
              </a:lnSpc>
              <a:spcBef>
                <a:spcPts val="0"/>
              </a:spcBef>
            </a:pPr>
            <a:r>
              <a:rPr lang="en-US" sz="2600" dirty="0">
                <a:solidFill>
                  <a:prstClr val="black"/>
                </a:solidFill>
              </a:rPr>
              <a:t>Apples (1 C) + Banana (½C)</a:t>
            </a:r>
          </a:p>
          <a:p>
            <a:pPr lvl="0">
              <a:lnSpc>
                <a:spcPct val="100000"/>
              </a:lnSpc>
              <a:spcBef>
                <a:spcPts val="0"/>
              </a:spcBef>
            </a:pPr>
            <a:r>
              <a:rPr lang="en-US" sz="2900" u="sng" dirty="0">
                <a:solidFill>
                  <a:prstClr val="black"/>
                </a:solidFill>
              </a:rPr>
              <a:t>Milk</a:t>
            </a:r>
            <a:r>
              <a:rPr lang="en-US" sz="3000" dirty="0">
                <a:solidFill>
                  <a:prstClr val="black"/>
                </a:solidFill>
              </a:rPr>
              <a:t>:</a:t>
            </a:r>
          </a:p>
          <a:p>
            <a:pPr lvl="0">
              <a:lnSpc>
                <a:spcPct val="100000"/>
              </a:lnSpc>
              <a:spcBef>
                <a:spcPts val="0"/>
              </a:spcBef>
            </a:pPr>
            <a:r>
              <a:rPr lang="en-US" sz="2600" dirty="0">
                <a:solidFill>
                  <a:prstClr val="black"/>
                </a:solidFill>
              </a:rPr>
              <a:t>1% White Milk or Fat Free Chocolate Milk (8 fl. oz.)</a:t>
            </a:r>
          </a:p>
          <a:p>
            <a:endParaRPr lang="en-US" dirty="0"/>
          </a:p>
        </p:txBody>
      </p:sp>
      <p:pic>
        <p:nvPicPr>
          <p:cNvPr id="26" name="Picture 4" descr="Image result for school lunch trays">
            <a:extLst>
              <a:ext uri="{FF2B5EF4-FFF2-40B4-BE49-F238E27FC236}">
                <a16:creationId xmlns:a16="http://schemas.microsoft.com/office/drawing/2014/main" id="{A07B5F53-5054-4A44-B958-7CDD8A4D52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65" r="759" b="19697"/>
          <a:stretch/>
        </p:blipFill>
        <p:spPr bwMode="auto">
          <a:xfrm>
            <a:off x="6425094" y="1756431"/>
            <a:ext cx="5462104" cy="346407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Related image">
            <a:extLst>
              <a:ext uri="{FF2B5EF4-FFF2-40B4-BE49-F238E27FC236}">
                <a16:creationId xmlns:a16="http://schemas.microsoft.com/office/drawing/2014/main" id="{6FFF6606-FA3D-4757-BC01-DA78007458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11" t="4034" r="6746" b="6446"/>
          <a:stretch/>
        </p:blipFill>
        <p:spPr bwMode="auto">
          <a:xfrm>
            <a:off x="8592971" y="3283974"/>
            <a:ext cx="2449186" cy="1900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Related image">
            <a:extLst>
              <a:ext uri="{FF2B5EF4-FFF2-40B4-BE49-F238E27FC236}">
                <a16:creationId xmlns:a16="http://schemas.microsoft.com/office/drawing/2014/main" id="{58D57998-862C-4B7A-9EFF-46DAD4383E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812" y="1980029"/>
            <a:ext cx="1438441" cy="14384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6DC01EB-0229-4978-BFE2-ABD2080EB9E7}"/>
              </a:ext>
            </a:extLst>
          </p:cNvPr>
          <p:cNvPicPr>
            <a:picLocks noChangeAspect="1"/>
          </p:cNvPicPr>
          <p:nvPr/>
        </p:nvPicPr>
        <p:blipFill rotWithShape="1">
          <a:blip r:embed="rId6"/>
          <a:srcRect l="21469" r="23228"/>
          <a:stretch/>
        </p:blipFill>
        <p:spPr>
          <a:xfrm>
            <a:off x="9834796" y="1866224"/>
            <a:ext cx="798903" cy="1444602"/>
          </a:xfrm>
          <a:prstGeom prst="rect">
            <a:avLst/>
          </a:prstGeom>
        </p:spPr>
      </p:pic>
      <p:sp>
        <p:nvSpPr>
          <p:cNvPr id="20" name="TextBox 19">
            <a:extLst>
              <a:ext uri="{FF2B5EF4-FFF2-40B4-BE49-F238E27FC236}">
                <a16:creationId xmlns:a16="http://schemas.microsoft.com/office/drawing/2014/main" id="{AF9DD35B-9CF4-4896-87EA-1C434C8E0038}"/>
              </a:ext>
            </a:extLst>
          </p:cNvPr>
          <p:cNvSpPr txBox="1"/>
          <p:nvPr/>
        </p:nvSpPr>
        <p:spPr>
          <a:xfrm>
            <a:off x="6210880" y="4432607"/>
            <a:ext cx="3357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5779"/>
                </a:solidFill>
                <a:effectLst/>
                <a:uLnTx/>
                <a:uFillTx/>
                <a:latin typeface="Calibri" panose="020F0502020204030204"/>
                <a:ea typeface="+mn-ea"/>
                <a:cs typeface="+mn-cs"/>
              </a:rPr>
              <a:t>Mac &amp; Cheese– 2 oz. eq. MA 2 oz. eq. G</a:t>
            </a:r>
          </a:p>
        </p:txBody>
      </p:sp>
      <p:sp>
        <p:nvSpPr>
          <p:cNvPr id="23" name="TextBox 22">
            <a:extLst>
              <a:ext uri="{FF2B5EF4-FFF2-40B4-BE49-F238E27FC236}">
                <a16:creationId xmlns:a16="http://schemas.microsoft.com/office/drawing/2014/main" id="{EAC8782F-C1B7-4D22-82B6-9DBC3F6ABFAA}"/>
              </a:ext>
            </a:extLst>
          </p:cNvPr>
          <p:cNvSpPr txBox="1"/>
          <p:nvPr/>
        </p:nvSpPr>
        <p:spPr>
          <a:xfrm>
            <a:off x="6324944" y="3414596"/>
            <a:ext cx="24491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5779"/>
                </a:solidFill>
                <a:effectLst/>
                <a:uLnTx/>
                <a:uFillTx/>
                <a:latin typeface="Calibri" panose="020F0502020204030204"/>
                <a:ea typeface="+mn-ea"/>
                <a:cs typeface="+mn-cs"/>
              </a:rPr>
              <a:t>Bananas– ½ C</a:t>
            </a:r>
          </a:p>
        </p:txBody>
      </p:sp>
      <p:sp>
        <p:nvSpPr>
          <p:cNvPr id="24" name="TextBox 23">
            <a:extLst>
              <a:ext uri="{FF2B5EF4-FFF2-40B4-BE49-F238E27FC236}">
                <a16:creationId xmlns:a16="http://schemas.microsoft.com/office/drawing/2014/main" id="{E40C12ED-63E1-49B0-8A70-4BC235E0DB9D}"/>
              </a:ext>
            </a:extLst>
          </p:cNvPr>
          <p:cNvSpPr txBox="1"/>
          <p:nvPr/>
        </p:nvSpPr>
        <p:spPr>
          <a:xfrm>
            <a:off x="7914014" y="2431100"/>
            <a:ext cx="24491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5779"/>
                </a:solidFill>
                <a:effectLst/>
                <a:uLnTx/>
                <a:uFillTx/>
                <a:latin typeface="Calibri" panose="020F0502020204030204"/>
                <a:ea typeface="+mn-ea"/>
                <a:cs typeface="+mn-cs"/>
              </a:rPr>
              <a:t>Milk– 8 fl. oz.</a:t>
            </a:r>
          </a:p>
        </p:txBody>
      </p:sp>
      <p:sp>
        <p:nvSpPr>
          <p:cNvPr id="22" name="TextBox 21">
            <a:extLst>
              <a:ext uri="{FF2B5EF4-FFF2-40B4-BE49-F238E27FC236}">
                <a16:creationId xmlns:a16="http://schemas.microsoft.com/office/drawing/2014/main" id="{DD9E1C48-6C73-457C-89B8-8F6D08BABF94}"/>
              </a:ext>
            </a:extLst>
          </p:cNvPr>
          <p:cNvSpPr txBox="1"/>
          <p:nvPr/>
        </p:nvSpPr>
        <p:spPr>
          <a:xfrm>
            <a:off x="2233127" y="832761"/>
            <a:ext cx="8770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5779"/>
                </a:solidFill>
                <a:effectLst/>
                <a:uLnTx/>
                <a:uFillTx/>
                <a:latin typeface="Calibri" panose="020F0502020204030204"/>
                <a:ea typeface="+mn-ea"/>
                <a:cs typeface="+mn-cs"/>
              </a:rPr>
              <a:t>DEAL</a:t>
            </a:r>
          </a:p>
        </p:txBody>
      </p:sp>
      <p:sp>
        <p:nvSpPr>
          <p:cNvPr id="2" name="TextBox 1">
            <a:extLst>
              <a:ext uri="{FF2B5EF4-FFF2-40B4-BE49-F238E27FC236}">
                <a16:creationId xmlns:a16="http://schemas.microsoft.com/office/drawing/2014/main" id="{82052230-7665-6594-B450-783579C77690}"/>
              </a:ext>
            </a:extLst>
          </p:cNvPr>
          <p:cNvSpPr txBox="1"/>
          <p:nvPr/>
        </p:nvSpPr>
        <p:spPr>
          <a:xfrm>
            <a:off x="680276" y="414775"/>
            <a:ext cx="4406096" cy="800219"/>
          </a:xfrm>
          <a:prstGeom prst="rect">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3F5779"/>
                </a:solidFill>
                <a:effectLst/>
                <a:uLnTx/>
                <a:uFillTx/>
                <a:latin typeface="Calibri" panose="020F0502020204030204"/>
                <a:ea typeface="+mn-ea"/>
                <a:cs typeface="+mn-cs"/>
              </a:rPr>
              <a:t>DEAL</a:t>
            </a:r>
          </a:p>
        </p:txBody>
      </p:sp>
    </p:spTree>
    <p:extLst>
      <p:ext uri="{BB962C8B-B14F-4D97-AF65-F5344CB8AC3E}">
        <p14:creationId xmlns:p14="http://schemas.microsoft.com/office/powerpoint/2010/main" val="3467883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D17F07F-6232-341D-336C-DFF1B7DD56E4}"/>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4000" b="1"/>
              <a:t>Alternate Daily Meals</a:t>
            </a:r>
            <a:endParaRPr lang="en-US" sz="4000"/>
          </a:p>
        </p:txBody>
      </p:sp>
      <p:pic>
        <p:nvPicPr>
          <p:cNvPr id="5" name="Content Placeholder 4">
            <a:extLst>
              <a:ext uri="{FF2B5EF4-FFF2-40B4-BE49-F238E27FC236}">
                <a16:creationId xmlns:a16="http://schemas.microsoft.com/office/drawing/2014/main" id="{DA01E4EC-D011-327E-C74E-FE24321A0ABB}"/>
              </a:ext>
            </a:extLst>
          </p:cNvPr>
          <p:cNvPicPr>
            <a:picLocks noGrp="1" noChangeAspect="1"/>
          </p:cNvPicPr>
          <p:nvPr>
            <p:ph sz="half" idx="2"/>
          </p:nvPr>
        </p:nvPicPr>
        <p:blipFill rotWithShape="1">
          <a:blip r:embed="rId3"/>
          <a:srcRect r="11355" b="1"/>
          <a:stretch/>
        </p:blipFill>
        <p:spPr>
          <a:xfrm>
            <a:off x="20" y="431"/>
            <a:ext cx="8115280" cy="6408311"/>
          </a:xfrm>
          <a:prstGeom prst="rect">
            <a:avLst/>
          </a:prstGeom>
        </p:spPr>
      </p:pic>
      <p:sp>
        <p:nvSpPr>
          <p:cNvPr id="2" name="Content Placeholder 1">
            <a:extLst>
              <a:ext uri="{FF2B5EF4-FFF2-40B4-BE49-F238E27FC236}">
                <a16:creationId xmlns:a16="http://schemas.microsoft.com/office/drawing/2014/main" id="{95D900A3-7605-EA79-5743-B3C9F666C9F8}"/>
              </a:ext>
            </a:extLst>
          </p:cNvPr>
          <p:cNvSpPr>
            <a:spLocks noGrp="1"/>
          </p:cNvSpPr>
          <p:nvPr>
            <p:ph sz="half" idx="1"/>
          </p:nvPr>
        </p:nvSpPr>
        <p:spPr>
          <a:xfrm>
            <a:off x="8643193" y="2418408"/>
            <a:ext cx="2942813" cy="3540265"/>
          </a:xfrm>
        </p:spPr>
        <p:txBody>
          <a:bodyPr vert="horz" lIns="91440" tIns="45720" rIns="91440" bIns="45720" rtlCol="0">
            <a:normAutofit/>
          </a:bodyPr>
          <a:lstStyle/>
          <a:p>
            <a:endParaRPr lang="en-US" sz="1600" dirty="0"/>
          </a:p>
          <a:p>
            <a:r>
              <a:rPr lang="en-US" sz="1600" dirty="0"/>
              <a:t>Alternative meals at lunch and breakfast must comply to Meal Pattern requirements</a:t>
            </a:r>
          </a:p>
          <a:p>
            <a:endParaRPr lang="en-US" sz="1600" dirty="0"/>
          </a:p>
          <a:p>
            <a:r>
              <a:rPr lang="en-US" sz="1600" dirty="0"/>
              <a:t>Daily Alternate meals must offer the minimum requirements </a:t>
            </a:r>
          </a:p>
          <a:p>
            <a:pPr marL="457200" lvl="1" indent="0">
              <a:buNone/>
            </a:pPr>
            <a:endParaRPr lang="en-US" sz="1600" dirty="0"/>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300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21" y="365125"/>
            <a:ext cx="11506200" cy="1687610"/>
          </a:xfrm>
        </p:spPr>
        <p:txBody>
          <a:bodyPr anchor="ctr">
            <a:normAutofit/>
          </a:bodyPr>
          <a:lstStyle/>
          <a:p>
            <a:br>
              <a:rPr lang="en-US" sz="3600" dirty="0"/>
            </a:br>
            <a:endParaRPr lang="en-US" dirty="0"/>
          </a:p>
        </p:txBody>
      </p:sp>
      <p:graphicFrame>
        <p:nvGraphicFramePr>
          <p:cNvPr id="4" name="Table 3">
            <a:extLst>
              <a:ext uri="{FF2B5EF4-FFF2-40B4-BE49-F238E27FC236}">
                <a16:creationId xmlns:a16="http://schemas.microsoft.com/office/drawing/2014/main" id="{CE985BC5-7CDC-41E0-B9D6-5EC55D49B050}"/>
              </a:ext>
            </a:extLst>
          </p:cNvPr>
          <p:cNvGraphicFramePr>
            <a:graphicFrameLocks noGrp="1"/>
          </p:cNvGraphicFramePr>
          <p:nvPr/>
        </p:nvGraphicFramePr>
        <p:xfrm>
          <a:off x="2252843" y="616584"/>
          <a:ext cx="9474337" cy="6257585"/>
        </p:xfrm>
        <a:graphic>
          <a:graphicData uri="http://schemas.openxmlformats.org/drawingml/2006/table">
            <a:tbl>
              <a:tblPr firstRow="1" firstCol="1" bandRow="1">
                <a:tableStyleId>{616DA210-FB5B-4158-B5E0-FEB733F419BA}</a:tableStyleId>
              </a:tblPr>
              <a:tblGrid>
                <a:gridCol w="1894670">
                  <a:extLst>
                    <a:ext uri="{9D8B030D-6E8A-4147-A177-3AD203B41FA5}">
                      <a16:colId xmlns:a16="http://schemas.microsoft.com/office/drawing/2014/main" val="2723014638"/>
                    </a:ext>
                  </a:extLst>
                </a:gridCol>
                <a:gridCol w="1894670">
                  <a:extLst>
                    <a:ext uri="{9D8B030D-6E8A-4147-A177-3AD203B41FA5}">
                      <a16:colId xmlns:a16="http://schemas.microsoft.com/office/drawing/2014/main" val="987862678"/>
                    </a:ext>
                  </a:extLst>
                </a:gridCol>
                <a:gridCol w="1894670">
                  <a:extLst>
                    <a:ext uri="{9D8B030D-6E8A-4147-A177-3AD203B41FA5}">
                      <a16:colId xmlns:a16="http://schemas.microsoft.com/office/drawing/2014/main" val="3179705864"/>
                    </a:ext>
                  </a:extLst>
                </a:gridCol>
                <a:gridCol w="1894670">
                  <a:extLst>
                    <a:ext uri="{9D8B030D-6E8A-4147-A177-3AD203B41FA5}">
                      <a16:colId xmlns:a16="http://schemas.microsoft.com/office/drawing/2014/main" val="523702077"/>
                    </a:ext>
                  </a:extLst>
                </a:gridCol>
                <a:gridCol w="1895657">
                  <a:extLst>
                    <a:ext uri="{9D8B030D-6E8A-4147-A177-3AD203B41FA5}">
                      <a16:colId xmlns:a16="http://schemas.microsoft.com/office/drawing/2014/main" val="3884182052"/>
                    </a:ext>
                  </a:extLst>
                </a:gridCol>
              </a:tblGrid>
              <a:tr h="481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dirty="0">
                          <a:effectLst/>
                        </a:rPr>
                        <a:t>Monday</a:t>
                      </a:r>
                      <a:endParaRPr lang="en-US" sz="3600" b="0" dirty="0">
                        <a:effectLst/>
                        <a:latin typeface="Times New Roman"/>
                        <a:ea typeface="Times New Roman"/>
                      </a:endParaRPr>
                    </a:p>
                  </a:txBody>
                  <a:tcPr marL="68580" marR="68580" marT="0" marB="0">
                    <a:solidFill>
                      <a:schemeClr val="bg1">
                        <a:lumMod val="6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dirty="0">
                          <a:effectLst/>
                        </a:rPr>
                        <a:t>Tuesday</a:t>
                      </a:r>
                      <a:endParaRPr lang="en-US" sz="3600" dirty="0">
                        <a:effectLst/>
                        <a:latin typeface="Times New Roman"/>
                        <a:ea typeface="Times New Roman"/>
                      </a:endParaRPr>
                    </a:p>
                  </a:txBody>
                  <a:tcPr marL="68580" marR="68580" marT="0" marB="0">
                    <a:solidFill>
                      <a:schemeClr val="bg1">
                        <a:lumMod val="6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dirty="0">
                          <a:effectLst/>
                        </a:rPr>
                        <a:t>Wednesday</a:t>
                      </a:r>
                      <a:endParaRPr lang="en-US" sz="3600" dirty="0">
                        <a:effectLst/>
                        <a:latin typeface="Times New Roman"/>
                        <a:ea typeface="Times New Roman"/>
                      </a:endParaRPr>
                    </a:p>
                  </a:txBody>
                  <a:tcPr marL="68580" marR="68580" marT="0" marB="0">
                    <a:solidFill>
                      <a:schemeClr val="bg1">
                        <a:lumMod val="6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dirty="0">
                          <a:effectLst/>
                        </a:rPr>
                        <a:t>Thursday</a:t>
                      </a:r>
                      <a:endParaRPr lang="en-US" sz="3600" dirty="0">
                        <a:effectLst/>
                        <a:latin typeface="Times New Roman"/>
                        <a:ea typeface="Times New Roman"/>
                      </a:endParaRPr>
                    </a:p>
                  </a:txBody>
                  <a:tcPr marL="68580" marR="68580" marT="0" marB="0">
                    <a:solidFill>
                      <a:schemeClr val="bg1">
                        <a:lumMod val="6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dirty="0">
                          <a:effectLst/>
                        </a:rPr>
                        <a:t>Friday</a:t>
                      </a:r>
                      <a:endParaRPr lang="en-US" sz="3600" dirty="0">
                        <a:effectLst/>
                        <a:latin typeface="Times New Roman"/>
                        <a:ea typeface="Times New Roman"/>
                      </a:endParaRPr>
                    </a:p>
                  </a:txBody>
                  <a:tcPr marL="68580" marR="68580" marT="0" marB="0">
                    <a:solidFill>
                      <a:schemeClr val="bg1">
                        <a:lumMod val="65000"/>
                      </a:schemeClr>
                    </a:solidFill>
                  </a:tcPr>
                </a:tc>
                <a:extLst>
                  <a:ext uri="{0D108BD9-81ED-4DB2-BD59-A6C34878D82A}">
                    <a16:rowId xmlns:a16="http://schemas.microsoft.com/office/drawing/2014/main" val="2946213554"/>
                  </a:ext>
                </a:extLst>
              </a:tr>
              <a:tr h="5776234">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ctr">
                        <a:spcBef>
                          <a:spcPts val="0"/>
                        </a:spcBef>
                        <a:spcAft>
                          <a:spcPts val="0"/>
                        </a:spcAft>
                      </a:pPr>
                      <a:r>
                        <a:rPr lang="en-US" sz="2000" b="0" dirty="0">
                          <a:effectLst/>
                        </a:rPr>
                        <a:t>Hamburger  </a:t>
                      </a:r>
                    </a:p>
                    <a:p>
                      <a:pPr marL="0" marR="0" algn="ctr">
                        <a:spcBef>
                          <a:spcPts val="0"/>
                        </a:spcBef>
                        <a:spcAft>
                          <a:spcPts val="0"/>
                        </a:spcAft>
                      </a:pPr>
                      <a:r>
                        <a:rPr lang="en-US" sz="2000" b="0" dirty="0">
                          <a:solidFill>
                            <a:srgbClr val="C00000"/>
                          </a:solidFill>
                          <a:effectLst/>
                        </a:rPr>
                        <a:t>2 oz.</a:t>
                      </a:r>
                      <a:r>
                        <a:rPr lang="en-US" sz="2000" b="0" baseline="0" dirty="0">
                          <a:solidFill>
                            <a:srgbClr val="C00000"/>
                          </a:solidFill>
                          <a:effectLst/>
                        </a:rPr>
                        <a:t> </a:t>
                      </a:r>
                      <a:r>
                        <a:rPr lang="en-US" sz="2000" b="0" dirty="0">
                          <a:solidFill>
                            <a:srgbClr val="C00000"/>
                          </a:solidFill>
                          <a:effectLst/>
                        </a:rPr>
                        <a:t>eq. grain </a:t>
                      </a:r>
                    </a:p>
                    <a:p>
                      <a:pPr marL="0" marR="0" algn="ctr">
                        <a:spcBef>
                          <a:spcPts val="0"/>
                        </a:spcBef>
                        <a:spcAft>
                          <a:spcPts val="0"/>
                        </a:spcAft>
                      </a:pPr>
                      <a:endParaRPr lang="en-US" sz="2000" b="0" dirty="0">
                        <a:effectLst/>
                      </a:endParaRPr>
                    </a:p>
                    <a:p>
                      <a:pPr marL="0" marR="0" algn="ctr">
                        <a:spcBef>
                          <a:spcPts val="0"/>
                        </a:spcBef>
                        <a:spcAft>
                          <a:spcPts val="0"/>
                        </a:spcAft>
                      </a:pPr>
                      <a:endParaRPr lang="en-US" sz="2000" b="0" dirty="0">
                        <a:effectLst/>
                      </a:endParaRPr>
                    </a:p>
                    <a:p>
                      <a:pPr marL="0" marR="0" algn="ctr">
                        <a:spcBef>
                          <a:spcPts val="0"/>
                        </a:spcBef>
                        <a:spcAft>
                          <a:spcPts val="0"/>
                        </a:spcAft>
                      </a:pPr>
                      <a:endParaRPr lang="en-US" sz="3200" b="0" dirty="0">
                        <a:effectLst/>
                      </a:endParaRPr>
                    </a:p>
                    <a:p>
                      <a:pPr marL="0" marR="0" algn="ctr">
                        <a:spcBef>
                          <a:spcPts val="0"/>
                        </a:spcBef>
                        <a:spcAft>
                          <a:spcPts val="0"/>
                        </a:spcAft>
                      </a:pPr>
                      <a:r>
                        <a:rPr lang="en-US" sz="2000" b="0" dirty="0">
                          <a:effectLst/>
                        </a:rPr>
                        <a:t>Bagel w/Yogurt  </a:t>
                      </a:r>
                      <a:r>
                        <a:rPr lang="en-US" sz="2000" b="0" dirty="0">
                          <a:solidFill>
                            <a:srgbClr val="C00000"/>
                          </a:solidFill>
                          <a:effectLst/>
                        </a:rPr>
                        <a:t>2 oz. eq. grain </a:t>
                      </a:r>
                    </a:p>
                    <a:p>
                      <a:pPr marL="0" marR="0" algn="ctr">
                        <a:spcBef>
                          <a:spcPts val="0"/>
                        </a:spcBef>
                        <a:spcAft>
                          <a:spcPts val="0"/>
                        </a:spcAft>
                      </a:pPr>
                      <a:r>
                        <a:rPr lang="en-US" sz="2000" b="0" dirty="0">
                          <a:effectLst/>
                        </a:rPr>
                        <a:t> </a:t>
                      </a:r>
                      <a:endParaRPr lang="en-US" sz="3200" b="0" dirty="0">
                        <a:effectLst/>
                      </a:endParaRPr>
                    </a:p>
                    <a:p>
                      <a:pPr marL="0" marR="0" algn="ctr">
                        <a:spcBef>
                          <a:spcPts val="0"/>
                        </a:spcBef>
                        <a:spcAft>
                          <a:spcPts val="0"/>
                        </a:spcAft>
                      </a:pPr>
                      <a:r>
                        <a:rPr lang="en-US" sz="2000" b="0" dirty="0">
                          <a:effectLst/>
                        </a:rPr>
                        <a:t> </a:t>
                      </a:r>
                    </a:p>
                    <a:p>
                      <a:pPr marL="0" marR="0" algn="ctr">
                        <a:spcBef>
                          <a:spcPts val="0"/>
                        </a:spcBef>
                        <a:spcAft>
                          <a:spcPts val="0"/>
                        </a:spcAft>
                      </a:pPr>
                      <a:endParaRPr lang="en-US" sz="2000" b="0" dirty="0">
                        <a:effectLst/>
                      </a:endParaRPr>
                    </a:p>
                    <a:p>
                      <a:pPr marL="0" marR="0" algn="ctr">
                        <a:spcBef>
                          <a:spcPts val="0"/>
                        </a:spcBef>
                        <a:spcAft>
                          <a:spcPts val="0"/>
                        </a:spcAft>
                      </a:pPr>
                      <a:endParaRPr lang="en-US" sz="2000" b="0" dirty="0">
                        <a:effectLst/>
                      </a:endParaRPr>
                    </a:p>
                    <a:p>
                      <a:pPr marL="0" marR="0" algn="ctr">
                        <a:spcBef>
                          <a:spcPts val="0"/>
                        </a:spcBef>
                        <a:spcAft>
                          <a:spcPts val="0"/>
                        </a:spcAft>
                      </a:pPr>
                      <a:endParaRPr lang="en-US" sz="3200" b="0" dirty="0">
                        <a:effectLst/>
                      </a:endParaRPr>
                    </a:p>
                    <a:p>
                      <a:pPr marL="0" marR="0" algn="ctr">
                        <a:spcBef>
                          <a:spcPts val="0"/>
                        </a:spcBef>
                        <a:spcAft>
                          <a:spcPts val="0"/>
                        </a:spcAft>
                      </a:pPr>
                      <a:r>
                        <a:rPr lang="en-US" sz="2000" b="0" dirty="0">
                          <a:effectLst/>
                        </a:rPr>
                        <a:t>Pizza </a:t>
                      </a:r>
                    </a:p>
                    <a:p>
                      <a:pPr marL="0" marR="0" algn="ctr">
                        <a:spcBef>
                          <a:spcPts val="0"/>
                        </a:spcBef>
                        <a:spcAft>
                          <a:spcPts val="0"/>
                        </a:spcAft>
                      </a:pPr>
                      <a:r>
                        <a:rPr lang="en-US" sz="2000" b="0" kern="1200" dirty="0">
                          <a:solidFill>
                            <a:srgbClr val="C00000"/>
                          </a:solidFill>
                          <a:effectLst/>
                        </a:rPr>
                        <a:t>1.5 oz. eq. grain </a:t>
                      </a:r>
                      <a:endParaRPr lang="en-US" sz="2400" b="0" dirty="0">
                        <a:solidFill>
                          <a:srgbClr val="C00000"/>
                        </a:solidFill>
                        <a:effectLst/>
                        <a:latin typeface="Times New Roman"/>
                        <a:ea typeface="Times New Roman"/>
                      </a:endParaRPr>
                    </a:p>
                  </a:txBody>
                  <a:tcPr marL="68580" marR="6858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2000" dirty="0">
                          <a:solidFill>
                            <a:schemeClr val="tx1"/>
                          </a:solidFill>
                          <a:effectLst/>
                        </a:rPr>
                        <a:t>Chicken Patty </a:t>
                      </a:r>
                    </a:p>
                    <a:p>
                      <a:pPr marL="0" marR="0" algn="ctr">
                        <a:spcBef>
                          <a:spcPts val="0"/>
                        </a:spcBef>
                        <a:spcAft>
                          <a:spcPts val="0"/>
                        </a:spcAft>
                      </a:pPr>
                      <a:r>
                        <a:rPr lang="en-US" sz="2000" dirty="0">
                          <a:solidFill>
                            <a:schemeClr val="tx1"/>
                          </a:solidFill>
                          <a:effectLst/>
                        </a:rPr>
                        <a:t>on a bun </a:t>
                      </a:r>
                    </a:p>
                    <a:p>
                      <a:pPr marL="0" marR="0" algn="ctr">
                        <a:spcBef>
                          <a:spcPts val="0"/>
                        </a:spcBef>
                        <a:spcAft>
                          <a:spcPts val="0"/>
                        </a:spcAft>
                      </a:pPr>
                      <a:r>
                        <a:rPr lang="en-US" sz="2000" dirty="0">
                          <a:solidFill>
                            <a:srgbClr val="C00000"/>
                          </a:solidFill>
                          <a:effectLst/>
                        </a:rPr>
                        <a:t>2 oz. eq. grain</a:t>
                      </a:r>
                    </a:p>
                    <a:p>
                      <a:pPr marL="0" marR="0" algn="ctr">
                        <a:spcBef>
                          <a:spcPts val="0"/>
                        </a:spcBef>
                        <a:spcAft>
                          <a:spcPts val="0"/>
                        </a:spcAft>
                      </a:pPr>
                      <a:r>
                        <a:rPr lang="en-US" sz="2000" dirty="0">
                          <a:effectLst/>
                        </a:rPr>
                        <a:t> </a:t>
                      </a:r>
                    </a:p>
                    <a:p>
                      <a:pPr marL="0" marR="0" algn="ctr">
                        <a:spcBef>
                          <a:spcPts val="0"/>
                        </a:spcBef>
                        <a:spcAft>
                          <a:spcPts val="0"/>
                        </a:spcAft>
                      </a:pPr>
                      <a:endParaRPr lang="en-US" sz="3200" dirty="0">
                        <a:effectLst/>
                      </a:endParaRPr>
                    </a:p>
                    <a:p>
                      <a:pPr marL="0" marR="0" algn="ctr">
                        <a:spcBef>
                          <a:spcPts val="0"/>
                        </a:spcBef>
                        <a:spcAft>
                          <a:spcPts val="0"/>
                        </a:spcAft>
                      </a:pPr>
                      <a:r>
                        <a:rPr lang="en-US" sz="2000" dirty="0">
                          <a:solidFill>
                            <a:schemeClr val="tx1"/>
                          </a:solidFill>
                          <a:effectLst/>
                        </a:rPr>
                        <a:t>Ham &amp; Cheese Sandwich</a:t>
                      </a:r>
                    </a:p>
                    <a:p>
                      <a:pPr marL="0" marR="0" algn="ctr">
                        <a:spcBef>
                          <a:spcPts val="0"/>
                        </a:spcBef>
                        <a:spcAft>
                          <a:spcPts val="0"/>
                        </a:spcAft>
                      </a:pPr>
                      <a:r>
                        <a:rPr lang="en-US" sz="2000" dirty="0">
                          <a:solidFill>
                            <a:srgbClr val="C00000"/>
                          </a:solidFill>
                          <a:effectLst/>
                        </a:rPr>
                        <a:t>2 oz. eq. grain</a:t>
                      </a:r>
                    </a:p>
                    <a:p>
                      <a:pPr marL="0" marR="0" algn="ctr">
                        <a:spcBef>
                          <a:spcPts val="0"/>
                        </a:spcBef>
                        <a:spcAft>
                          <a:spcPts val="0"/>
                        </a:spcAft>
                      </a:pPr>
                      <a:r>
                        <a:rPr lang="en-US" sz="2000" dirty="0">
                          <a:solidFill>
                            <a:srgbClr val="C00000"/>
                          </a:solidFill>
                          <a:effectLst/>
                        </a:rPr>
                        <a:t> </a:t>
                      </a:r>
                      <a:endParaRPr lang="en-US" sz="3200" dirty="0">
                        <a:solidFill>
                          <a:srgbClr val="C00000"/>
                        </a:solidFill>
                        <a:effectLst/>
                      </a:endParaRPr>
                    </a:p>
                    <a:p>
                      <a:pPr marL="0" marR="0" algn="ctr">
                        <a:spcBef>
                          <a:spcPts val="0"/>
                        </a:spcBef>
                        <a:spcAft>
                          <a:spcPts val="0"/>
                        </a:spcAft>
                      </a:pPr>
                      <a:endParaRPr lang="en-US" sz="2000" dirty="0">
                        <a:effectLst/>
                      </a:endParaRPr>
                    </a:p>
                    <a:p>
                      <a:pPr marL="0" marR="0" algn="ctr">
                        <a:spcBef>
                          <a:spcPts val="0"/>
                        </a:spcBef>
                        <a:spcAft>
                          <a:spcPts val="0"/>
                        </a:spcAft>
                      </a:pPr>
                      <a:endParaRPr lang="en-US" sz="3200" b="0" dirty="0">
                        <a:effectLst/>
                      </a:endParaRPr>
                    </a:p>
                    <a:p>
                      <a:pPr marL="0" marR="0" algn="ctr">
                        <a:spcBef>
                          <a:spcPts val="0"/>
                        </a:spcBef>
                        <a:spcAft>
                          <a:spcPts val="0"/>
                        </a:spcAft>
                      </a:pPr>
                      <a:endParaRPr lang="en-US" sz="2000" b="0" dirty="0">
                        <a:effectLst/>
                      </a:endParaRPr>
                    </a:p>
                    <a:p>
                      <a:pPr marL="0" marR="0" algn="ctr">
                        <a:spcBef>
                          <a:spcPts val="0"/>
                        </a:spcBef>
                        <a:spcAft>
                          <a:spcPts val="0"/>
                        </a:spcAft>
                      </a:pPr>
                      <a:r>
                        <a:rPr lang="en-US" sz="2000" b="0" dirty="0">
                          <a:effectLst/>
                        </a:rPr>
                        <a:t>Pizza </a:t>
                      </a:r>
                    </a:p>
                    <a:p>
                      <a:pPr marL="0" marR="0" algn="ctr">
                        <a:spcBef>
                          <a:spcPts val="0"/>
                        </a:spcBef>
                        <a:spcAft>
                          <a:spcPts val="0"/>
                        </a:spcAft>
                      </a:pPr>
                      <a:r>
                        <a:rPr lang="en-US" sz="2000" b="0" kern="1200" dirty="0">
                          <a:solidFill>
                            <a:srgbClr val="C00000"/>
                          </a:solidFill>
                          <a:effectLst/>
                        </a:rPr>
                        <a:t>1.5 oz. eq. grain </a:t>
                      </a:r>
                      <a:endParaRPr lang="en-US" sz="2000" dirty="0">
                        <a:solidFill>
                          <a:srgbClr val="C00000"/>
                        </a:solidFill>
                        <a:effectLst/>
                        <a:latin typeface="Times New Roman"/>
                        <a:ea typeface="Times New Roman"/>
                      </a:endParaRPr>
                    </a:p>
                  </a:txBody>
                  <a:tcPr marL="68580" marR="6858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2000" dirty="0">
                          <a:effectLst/>
                        </a:rPr>
                        <a:t>French Toast sticks w/Sausage </a:t>
                      </a:r>
                      <a:r>
                        <a:rPr lang="en-US" sz="2000" dirty="0">
                          <a:solidFill>
                            <a:srgbClr val="C00000"/>
                          </a:solidFill>
                          <a:effectLst/>
                        </a:rPr>
                        <a:t>2 oz.  eq. grain</a:t>
                      </a:r>
                      <a:endParaRPr lang="en-US" sz="3200" dirty="0">
                        <a:solidFill>
                          <a:srgbClr val="C00000"/>
                        </a:solidFill>
                        <a:effectLst/>
                      </a:endParaRPr>
                    </a:p>
                    <a:p>
                      <a:pPr marL="0" marR="0" algn="ctr">
                        <a:spcBef>
                          <a:spcPts val="0"/>
                        </a:spcBef>
                        <a:spcAft>
                          <a:spcPts val="0"/>
                        </a:spcAft>
                      </a:pPr>
                      <a:r>
                        <a:rPr lang="en-US" sz="2000" dirty="0">
                          <a:effectLst/>
                        </a:rPr>
                        <a:t> </a:t>
                      </a:r>
                    </a:p>
                    <a:p>
                      <a:pPr marL="0" marR="0" algn="ctr">
                        <a:spcBef>
                          <a:spcPts val="0"/>
                        </a:spcBef>
                        <a:spcAft>
                          <a:spcPts val="0"/>
                        </a:spcAft>
                      </a:pPr>
                      <a:endParaRPr lang="en-US" sz="3200" dirty="0">
                        <a:effectLst/>
                      </a:endParaRPr>
                    </a:p>
                    <a:p>
                      <a:pPr marL="0" marR="0" algn="ctr">
                        <a:spcBef>
                          <a:spcPts val="0"/>
                        </a:spcBef>
                        <a:spcAft>
                          <a:spcPts val="0"/>
                        </a:spcAft>
                      </a:pPr>
                      <a:r>
                        <a:rPr lang="en-US" sz="2000" dirty="0">
                          <a:effectLst/>
                        </a:rPr>
                        <a:t>Nachos</a:t>
                      </a:r>
                    </a:p>
                    <a:p>
                      <a:pPr marL="0" marR="0" algn="ctr">
                        <a:spcBef>
                          <a:spcPts val="0"/>
                        </a:spcBef>
                        <a:spcAft>
                          <a:spcPts val="0"/>
                        </a:spcAft>
                      </a:pPr>
                      <a:r>
                        <a:rPr lang="en-US" sz="2000" dirty="0">
                          <a:solidFill>
                            <a:srgbClr val="C00000"/>
                          </a:solidFill>
                          <a:effectLst/>
                        </a:rPr>
                        <a:t>2 oz. eq. grain</a:t>
                      </a:r>
                    </a:p>
                    <a:p>
                      <a:pPr marL="0" marR="0" algn="ctr">
                        <a:spcBef>
                          <a:spcPts val="0"/>
                        </a:spcBef>
                        <a:spcAft>
                          <a:spcPts val="0"/>
                        </a:spcAft>
                      </a:pPr>
                      <a:endParaRPr lang="en-US" sz="3200" dirty="0">
                        <a:solidFill>
                          <a:srgbClr val="C00000"/>
                        </a:solidFill>
                        <a:effectLst/>
                      </a:endParaRPr>
                    </a:p>
                    <a:p>
                      <a:pPr marL="0" marR="0" algn="ctr">
                        <a:spcBef>
                          <a:spcPts val="0"/>
                        </a:spcBef>
                        <a:spcAft>
                          <a:spcPts val="0"/>
                        </a:spcAft>
                      </a:pPr>
                      <a:r>
                        <a:rPr lang="en-US" sz="2000" dirty="0">
                          <a:effectLst/>
                        </a:rPr>
                        <a:t> </a:t>
                      </a:r>
                      <a:endParaRPr lang="en-US" sz="3200" dirty="0">
                        <a:effectLst/>
                      </a:endParaRPr>
                    </a:p>
                    <a:p>
                      <a:pPr marL="0" marR="0" algn="ctr">
                        <a:spcBef>
                          <a:spcPts val="0"/>
                        </a:spcBef>
                        <a:spcAft>
                          <a:spcPts val="0"/>
                        </a:spcAft>
                      </a:pPr>
                      <a:r>
                        <a:rPr lang="en-US" sz="2000" dirty="0">
                          <a:effectLst/>
                        </a:rPr>
                        <a:t> </a:t>
                      </a:r>
                    </a:p>
                    <a:p>
                      <a:pPr marL="0" marR="0" algn="ctr">
                        <a:spcBef>
                          <a:spcPts val="0"/>
                        </a:spcBef>
                        <a:spcAft>
                          <a:spcPts val="0"/>
                        </a:spcAft>
                      </a:pPr>
                      <a:endParaRPr lang="en-US" sz="3200" dirty="0">
                        <a:effectLst/>
                      </a:endParaRPr>
                    </a:p>
                    <a:p>
                      <a:pPr marL="0" marR="0" algn="ctr">
                        <a:spcBef>
                          <a:spcPts val="0"/>
                        </a:spcBef>
                        <a:spcAft>
                          <a:spcPts val="0"/>
                        </a:spcAft>
                      </a:pPr>
                      <a:r>
                        <a:rPr lang="en-US" sz="2000" b="0" dirty="0">
                          <a:effectLst/>
                        </a:rPr>
                        <a:t>Pizza </a:t>
                      </a:r>
                    </a:p>
                    <a:p>
                      <a:pPr marL="0" marR="0" algn="ctr">
                        <a:spcBef>
                          <a:spcPts val="0"/>
                        </a:spcBef>
                        <a:spcAft>
                          <a:spcPts val="0"/>
                        </a:spcAft>
                      </a:pPr>
                      <a:r>
                        <a:rPr lang="en-US" sz="2000" b="0" kern="1200" dirty="0">
                          <a:solidFill>
                            <a:srgbClr val="C00000"/>
                          </a:solidFill>
                          <a:effectLst/>
                        </a:rPr>
                        <a:t>1.5 oz. eq. grain</a:t>
                      </a:r>
                      <a:endParaRPr lang="en-US" sz="2400" b="0" dirty="0">
                        <a:solidFill>
                          <a:srgbClr val="C00000"/>
                        </a:solidFill>
                        <a:effectLst/>
                        <a:latin typeface="Times New Roman"/>
                        <a:ea typeface="Times New Roman"/>
                      </a:endParaRPr>
                    </a:p>
                  </a:txBody>
                  <a:tcPr marL="68580" marR="6858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2000" dirty="0">
                          <a:effectLst/>
                        </a:rPr>
                        <a:t>Chicken Nuggets </a:t>
                      </a:r>
                    </a:p>
                    <a:p>
                      <a:pPr marL="0" marR="0" algn="ctr">
                        <a:spcBef>
                          <a:spcPts val="0"/>
                        </a:spcBef>
                        <a:spcAft>
                          <a:spcPts val="0"/>
                        </a:spcAft>
                      </a:pPr>
                      <a:r>
                        <a:rPr lang="en-US" sz="2000" b="0" kern="1200" dirty="0">
                          <a:solidFill>
                            <a:srgbClr val="C00000"/>
                          </a:solidFill>
                          <a:effectLst/>
                        </a:rPr>
                        <a:t>1 oz. eq. grain</a:t>
                      </a:r>
                    </a:p>
                    <a:p>
                      <a:pPr marL="0" marR="0" algn="ctr">
                        <a:spcBef>
                          <a:spcPts val="0"/>
                        </a:spcBef>
                        <a:spcAft>
                          <a:spcPts val="0"/>
                        </a:spcAft>
                      </a:pPr>
                      <a:endParaRPr lang="en-US" sz="2400" b="0" dirty="0">
                        <a:solidFill>
                          <a:srgbClr val="C00000"/>
                        </a:solidFill>
                        <a:effectLst/>
                      </a:endParaRPr>
                    </a:p>
                    <a:p>
                      <a:pPr marL="0" marR="0" algn="ctr">
                        <a:spcBef>
                          <a:spcPts val="0"/>
                        </a:spcBef>
                        <a:spcAft>
                          <a:spcPts val="0"/>
                        </a:spcAft>
                      </a:pPr>
                      <a:endParaRPr lang="en-US" sz="3200" dirty="0">
                        <a:effectLst/>
                      </a:endParaRPr>
                    </a:p>
                    <a:p>
                      <a:pPr marL="0" marR="0" algn="ctr">
                        <a:spcBef>
                          <a:spcPts val="0"/>
                        </a:spcBef>
                        <a:spcAft>
                          <a:spcPts val="0"/>
                        </a:spcAft>
                      </a:pPr>
                      <a:r>
                        <a:rPr lang="en-US" sz="2000" dirty="0">
                          <a:effectLst/>
                        </a:rPr>
                        <a:t> </a:t>
                      </a:r>
                      <a:endParaRPr lang="en-US" sz="3200" dirty="0">
                        <a:effectLst/>
                      </a:endParaRPr>
                    </a:p>
                    <a:p>
                      <a:pPr marL="0" marR="0" algn="ctr">
                        <a:spcBef>
                          <a:spcPts val="0"/>
                        </a:spcBef>
                        <a:spcAft>
                          <a:spcPts val="0"/>
                        </a:spcAft>
                      </a:pPr>
                      <a:r>
                        <a:rPr lang="en-US" sz="2000" dirty="0">
                          <a:effectLst/>
                        </a:rPr>
                        <a:t>Turkey &amp; Cheese Wrap</a:t>
                      </a:r>
                    </a:p>
                    <a:p>
                      <a:pPr marL="0" marR="0" algn="ctr">
                        <a:spcBef>
                          <a:spcPts val="0"/>
                        </a:spcBef>
                        <a:spcAft>
                          <a:spcPts val="0"/>
                        </a:spcAft>
                      </a:pPr>
                      <a:r>
                        <a:rPr lang="en-US" sz="2000" dirty="0">
                          <a:solidFill>
                            <a:srgbClr val="C00000"/>
                          </a:solidFill>
                          <a:effectLst/>
                        </a:rPr>
                        <a:t>2 oz. eq. grain</a:t>
                      </a:r>
                    </a:p>
                    <a:p>
                      <a:pPr marL="0" marR="0" algn="ctr">
                        <a:spcBef>
                          <a:spcPts val="0"/>
                        </a:spcBef>
                        <a:spcAft>
                          <a:spcPts val="0"/>
                        </a:spcAft>
                      </a:pPr>
                      <a:endParaRPr lang="en-US" sz="3200" dirty="0">
                        <a:solidFill>
                          <a:srgbClr val="C00000"/>
                        </a:solidFill>
                        <a:effectLst/>
                      </a:endParaRPr>
                    </a:p>
                    <a:p>
                      <a:pPr marL="0" marR="0" algn="ctr">
                        <a:spcBef>
                          <a:spcPts val="0"/>
                        </a:spcBef>
                        <a:spcAft>
                          <a:spcPts val="0"/>
                        </a:spcAft>
                      </a:pPr>
                      <a:r>
                        <a:rPr lang="en-US" sz="2000" dirty="0">
                          <a:effectLst/>
                        </a:rPr>
                        <a:t> </a:t>
                      </a:r>
                    </a:p>
                    <a:p>
                      <a:pPr marL="0" marR="0" algn="ctr">
                        <a:spcBef>
                          <a:spcPts val="0"/>
                        </a:spcBef>
                        <a:spcAft>
                          <a:spcPts val="0"/>
                        </a:spcAft>
                      </a:pPr>
                      <a:endParaRPr lang="en-US" sz="800" dirty="0">
                        <a:effectLst/>
                      </a:endParaRPr>
                    </a:p>
                    <a:p>
                      <a:pPr marL="0" marR="0" algn="ctr">
                        <a:spcBef>
                          <a:spcPts val="0"/>
                        </a:spcBef>
                        <a:spcAft>
                          <a:spcPts val="0"/>
                        </a:spcAft>
                      </a:pPr>
                      <a:endParaRPr lang="en-US" sz="2000" dirty="0">
                        <a:effectLst/>
                      </a:endParaRPr>
                    </a:p>
                    <a:p>
                      <a:pPr marL="0" marR="0" algn="ctr">
                        <a:spcBef>
                          <a:spcPts val="0"/>
                        </a:spcBef>
                        <a:spcAft>
                          <a:spcPts val="0"/>
                        </a:spcAft>
                      </a:pPr>
                      <a:r>
                        <a:rPr lang="en-US" sz="2000" b="0" dirty="0">
                          <a:effectLst/>
                        </a:rPr>
                        <a:t>Pizza </a:t>
                      </a:r>
                    </a:p>
                    <a:p>
                      <a:pPr marL="0" marR="0" algn="ctr">
                        <a:spcBef>
                          <a:spcPts val="0"/>
                        </a:spcBef>
                        <a:spcAft>
                          <a:spcPts val="0"/>
                        </a:spcAft>
                      </a:pPr>
                      <a:r>
                        <a:rPr lang="en-US" sz="2000" b="0" kern="1200" dirty="0">
                          <a:solidFill>
                            <a:srgbClr val="C00000"/>
                          </a:solidFill>
                          <a:effectLst/>
                        </a:rPr>
                        <a:t>1.5 oz. eq. grain </a:t>
                      </a:r>
                      <a:endParaRPr lang="en-US" sz="2400" b="0" dirty="0">
                        <a:solidFill>
                          <a:srgbClr val="C00000"/>
                        </a:solidFill>
                        <a:effectLst/>
                        <a:latin typeface="Times New Roman"/>
                        <a:ea typeface="Times New Roman"/>
                      </a:endParaRPr>
                    </a:p>
                  </a:txBody>
                  <a:tcPr marL="68580" marR="6858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2000" dirty="0">
                          <a:effectLst/>
                        </a:rPr>
                        <a:t>Pizza Supreme </a:t>
                      </a:r>
                    </a:p>
                    <a:p>
                      <a:pPr marL="0" marR="0" algn="ctr">
                        <a:spcBef>
                          <a:spcPts val="0"/>
                        </a:spcBef>
                        <a:spcAft>
                          <a:spcPts val="0"/>
                        </a:spcAft>
                      </a:pPr>
                      <a:r>
                        <a:rPr lang="en-US" sz="2000" dirty="0">
                          <a:effectLst/>
                        </a:rPr>
                        <a:t> </a:t>
                      </a:r>
                      <a:r>
                        <a:rPr lang="en-US" sz="2000" dirty="0">
                          <a:solidFill>
                            <a:srgbClr val="C00000"/>
                          </a:solidFill>
                          <a:effectLst/>
                        </a:rPr>
                        <a:t>2 oz. eq. grain</a:t>
                      </a:r>
                    </a:p>
                    <a:p>
                      <a:pPr marL="0" marR="0" algn="ctr">
                        <a:spcBef>
                          <a:spcPts val="0"/>
                        </a:spcBef>
                        <a:spcAft>
                          <a:spcPts val="0"/>
                        </a:spcAft>
                      </a:pPr>
                      <a:r>
                        <a:rPr lang="en-US" sz="2000" dirty="0">
                          <a:solidFill>
                            <a:srgbClr val="C00000"/>
                          </a:solidFill>
                          <a:effectLst/>
                        </a:rPr>
                        <a:t> </a:t>
                      </a:r>
                      <a:endParaRPr lang="en-US" sz="3200" dirty="0">
                        <a:solidFill>
                          <a:srgbClr val="C00000"/>
                        </a:solidFill>
                        <a:effectLst/>
                      </a:endParaRPr>
                    </a:p>
                    <a:p>
                      <a:pPr marL="0" marR="0" algn="ctr">
                        <a:spcBef>
                          <a:spcPts val="0"/>
                        </a:spcBef>
                        <a:spcAft>
                          <a:spcPts val="0"/>
                        </a:spcAft>
                      </a:pPr>
                      <a:endParaRPr lang="en-US" sz="2000" dirty="0">
                        <a:effectLst/>
                      </a:endParaRPr>
                    </a:p>
                    <a:p>
                      <a:pPr marL="0" marR="0" algn="ctr">
                        <a:spcBef>
                          <a:spcPts val="0"/>
                        </a:spcBef>
                        <a:spcAft>
                          <a:spcPts val="0"/>
                        </a:spcAft>
                      </a:pPr>
                      <a:r>
                        <a:rPr lang="en-US" sz="2000" dirty="0">
                          <a:effectLst/>
                        </a:rPr>
                        <a:t> </a:t>
                      </a:r>
                    </a:p>
                    <a:p>
                      <a:pPr marL="0" marR="0" algn="ctr">
                        <a:spcBef>
                          <a:spcPts val="0"/>
                        </a:spcBef>
                        <a:spcAft>
                          <a:spcPts val="0"/>
                        </a:spcAft>
                      </a:pPr>
                      <a:endParaRPr lang="en-US" sz="3200" dirty="0">
                        <a:effectLst/>
                      </a:endParaRPr>
                    </a:p>
                    <a:p>
                      <a:pPr marL="0" marR="0" algn="ctr">
                        <a:spcBef>
                          <a:spcPts val="0"/>
                        </a:spcBef>
                        <a:spcAft>
                          <a:spcPts val="0"/>
                        </a:spcAft>
                      </a:pPr>
                      <a:r>
                        <a:rPr lang="en-US" sz="2000" dirty="0">
                          <a:effectLst/>
                        </a:rPr>
                        <a:t>Grilled Cheese </a:t>
                      </a:r>
                    </a:p>
                    <a:p>
                      <a:pPr marL="0" marR="0" algn="ctr">
                        <a:spcBef>
                          <a:spcPts val="0"/>
                        </a:spcBef>
                        <a:spcAft>
                          <a:spcPts val="0"/>
                        </a:spcAft>
                      </a:pPr>
                      <a:r>
                        <a:rPr lang="en-US" sz="2000" dirty="0">
                          <a:solidFill>
                            <a:srgbClr val="C00000"/>
                          </a:solidFill>
                          <a:effectLst/>
                        </a:rPr>
                        <a:t>2 oz eq grain</a:t>
                      </a:r>
                      <a:endParaRPr lang="en-US" sz="3200" dirty="0">
                        <a:solidFill>
                          <a:srgbClr val="C00000"/>
                        </a:solidFill>
                        <a:effectLst/>
                      </a:endParaRPr>
                    </a:p>
                    <a:p>
                      <a:pPr marL="0" marR="0" algn="ctr">
                        <a:spcBef>
                          <a:spcPts val="0"/>
                        </a:spcBef>
                        <a:spcAft>
                          <a:spcPts val="0"/>
                        </a:spcAft>
                      </a:pPr>
                      <a:r>
                        <a:rPr lang="en-US" sz="2000" dirty="0">
                          <a:effectLst/>
                        </a:rPr>
                        <a:t> </a:t>
                      </a:r>
                    </a:p>
                    <a:p>
                      <a:pPr marL="0" marR="0" algn="ctr">
                        <a:spcBef>
                          <a:spcPts val="0"/>
                        </a:spcBef>
                        <a:spcAft>
                          <a:spcPts val="0"/>
                        </a:spcAft>
                      </a:pPr>
                      <a:endParaRPr lang="en-US" sz="3200" dirty="0">
                        <a:effectLst/>
                      </a:endParaRPr>
                    </a:p>
                    <a:p>
                      <a:pPr marL="0" marR="0" algn="ctr">
                        <a:spcBef>
                          <a:spcPts val="0"/>
                        </a:spcBef>
                        <a:spcAft>
                          <a:spcPts val="0"/>
                        </a:spcAft>
                      </a:pPr>
                      <a:r>
                        <a:rPr lang="en-US" sz="2000" dirty="0">
                          <a:effectLst/>
                        </a:rPr>
                        <a:t> </a:t>
                      </a:r>
                      <a:endParaRPr lang="en-US" sz="3200" dirty="0">
                        <a:effectLst/>
                      </a:endParaRPr>
                    </a:p>
                    <a:p>
                      <a:pPr marL="0" marR="0" algn="ctr">
                        <a:spcBef>
                          <a:spcPts val="0"/>
                        </a:spcBef>
                        <a:spcAft>
                          <a:spcPts val="0"/>
                        </a:spcAft>
                      </a:pPr>
                      <a:r>
                        <a:rPr lang="en-US" sz="2000" dirty="0">
                          <a:effectLst/>
                        </a:rPr>
                        <a:t> </a:t>
                      </a:r>
                      <a:r>
                        <a:rPr lang="en-US" sz="2000" b="0" dirty="0">
                          <a:effectLst/>
                        </a:rPr>
                        <a:t>Pizza </a:t>
                      </a:r>
                    </a:p>
                    <a:p>
                      <a:pPr marL="0" marR="0" algn="ctr">
                        <a:spcBef>
                          <a:spcPts val="0"/>
                        </a:spcBef>
                        <a:spcAft>
                          <a:spcPts val="0"/>
                        </a:spcAft>
                      </a:pPr>
                      <a:r>
                        <a:rPr lang="en-US" sz="2000" b="0" kern="1200" dirty="0">
                          <a:solidFill>
                            <a:srgbClr val="C00000"/>
                          </a:solidFill>
                          <a:effectLst/>
                        </a:rPr>
                        <a:t>1.5 oz. eq. grain </a:t>
                      </a:r>
                      <a:endParaRPr lang="en-US" sz="3200" dirty="0">
                        <a:solidFill>
                          <a:srgbClr val="C00000"/>
                        </a:solidFill>
                        <a:effectLst/>
                        <a:latin typeface="Times New Roman"/>
                        <a:ea typeface="Times New Roman"/>
                      </a:endParaRPr>
                    </a:p>
                  </a:txBody>
                  <a:tcPr marL="68580" marR="68580" marT="0" marB="0"/>
                </a:tc>
                <a:extLst>
                  <a:ext uri="{0D108BD9-81ED-4DB2-BD59-A6C34878D82A}">
                    <a16:rowId xmlns:a16="http://schemas.microsoft.com/office/drawing/2014/main" val="3389801353"/>
                  </a:ext>
                </a:extLst>
              </a:tr>
            </a:tbl>
          </a:graphicData>
        </a:graphic>
      </p:graphicFrame>
      <p:sp>
        <p:nvSpPr>
          <p:cNvPr id="10" name="Rectangle: Rounded Corners 9">
            <a:extLst>
              <a:ext uri="{FF2B5EF4-FFF2-40B4-BE49-F238E27FC236}">
                <a16:creationId xmlns:a16="http://schemas.microsoft.com/office/drawing/2014/main" id="{C834A88B-4A10-D0F2-FFAF-13761571FC69}"/>
              </a:ext>
            </a:extLst>
          </p:cNvPr>
          <p:cNvSpPr/>
          <p:nvPr/>
        </p:nvSpPr>
        <p:spPr>
          <a:xfrm>
            <a:off x="2293620" y="482050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1F19F1B-D08D-CDEA-8987-19BD52190254}"/>
              </a:ext>
            </a:extLst>
          </p:cNvPr>
          <p:cNvSpPr/>
          <p:nvPr/>
        </p:nvSpPr>
        <p:spPr>
          <a:xfrm>
            <a:off x="-1297221" y="-309883"/>
            <a:ext cx="2933700" cy="7315200"/>
          </a:xfrm>
          <a:prstGeom prst="rect">
            <a:avLst/>
          </a:prstGeom>
          <a:solidFill>
            <a:srgbClr val="3F577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238A667-140C-EA5F-75B5-C35F0CDFCC0D}"/>
              </a:ext>
            </a:extLst>
          </p:cNvPr>
          <p:cNvSpPr/>
          <p:nvPr/>
        </p:nvSpPr>
        <p:spPr>
          <a:xfrm>
            <a:off x="4206240" y="482050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EF63DB85-C6FC-F64D-964D-6835F43F895A}"/>
              </a:ext>
            </a:extLst>
          </p:cNvPr>
          <p:cNvSpPr/>
          <p:nvPr/>
        </p:nvSpPr>
        <p:spPr>
          <a:xfrm>
            <a:off x="6118860" y="482050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9612704C-B872-EB55-3B00-927AA1700224}"/>
              </a:ext>
            </a:extLst>
          </p:cNvPr>
          <p:cNvSpPr/>
          <p:nvPr/>
        </p:nvSpPr>
        <p:spPr>
          <a:xfrm>
            <a:off x="8030805" y="655680"/>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A72718F5-8AFC-2CD0-5D08-6B1C5A6B8A33}"/>
              </a:ext>
            </a:extLst>
          </p:cNvPr>
          <p:cNvSpPr/>
          <p:nvPr/>
        </p:nvSpPr>
        <p:spPr>
          <a:xfrm>
            <a:off x="9898380" y="480526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8F09745-72A2-2E4F-916B-F4C746FB9DE9}"/>
              </a:ext>
            </a:extLst>
          </p:cNvPr>
          <p:cNvSpPr/>
          <p:nvPr/>
        </p:nvSpPr>
        <p:spPr>
          <a:xfrm>
            <a:off x="-194309" y="1310641"/>
            <a:ext cx="2009002" cy="3287810"/>
          </a:xfrm>
          <a:prstGeom prst="rect">
            <a:avLst/>
          </a:prstGeom>
          <a:solidFill>
            <a:srgbClr val="EC843E"/>
          </a:solidFill>
          <a:ln w="76200">
            <a:solidFill>
              <a:srgbClr val="EC843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Example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Lunch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K-5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Menu</a:t>
            </a:r>
          </a:p>
        </p:txBody>
      </p:sp>
    </p:spTree>
    <p:extLst>
      <p:ext uri="{BB962C8B-B14F-4D97-AF65-F5344CB8AC3E}">
        <p14:creationId xmlns:p14="http://schemas.microsoft.com/office/powerpoint/2010/main" val="2836747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F5AFDB-D485-98E8-7217-5E33BE3EA609}"/>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kern="1200" dirty="0">
                <a:solidFill>
                  <a:schemeClr val="tx1"/>
                </a:solidFill>
                <a:latin typeface="+mj-lt"/>
                <a:ea typeface="+mj-ea"/>
                <a:cs typeface="+mj-cs"/>
              </a:rPr>
              <a:t>Additional Meal Requirements </a:t>
            </a:r>
          </a:p>
        </p:txBody>
      </p:sp>
      <p:sp>
        <p:nvSpPr>
          <p:cNvPr id="3" name="Content Placeholder 2">
            <a:extLst>
              <a:ext uri="{FF2B5EF4-FFF2-40B4-BE49-F238E27FC236}">
                <a16:creationId xmlns:a16="http://schemas.microsoft.com/office/drawing/2014/main" id="{3F2DA6CE-45A8-301D-1CB2-E11169D90A25}"/>
              </a:ext>
            </a:extLst>
          </p:cNvPr>
          <p:cNvSpPr>
            <a:spLocks noGrp="1"/>
          </p:cNvSpPr>
          <p:nvPr>
            <p:ph sz="half" idx="1"/>
          </p:nvPr>
        </p:nvSpPr>
        <p:spPr>
          <a:xfrm>
            <a:off x="838200" y="1825625"/>
            <a:ext cx="5181600" cy="4351338"/>
          </a:xfrm>
        </p:spPr>
        <p:txBody>
          <a:bodyPr/>
          <a:lstStyle/>
          <a:p>
            <a:pPr marL="0" indent="0">
              <a:buNone/>
            </a:pPr>
            <a:r>
              <a:rPr lang="en-US" sz="3200" b="1" kern="1200" dirty="0">
                <a:solidFill>
                  <a:schemeClr val="tx1"/>
                </a:solidFill>
                <a:latin typeface="+mn-lt"/>
                <a:ea typeface="+mn-ea"/>
                <a:cs typeface="+mn-cs"/>
              </a:rPr>
              <a:t>Water Availability</a:t>
            </a:r>
          </a:p>
          <a:p>
            <a:r>
              <a:rPr lang="en-US" sz="2800" kern="1200" dirty="0">
                <a:solidFill>
                  <a:schemeClr val="tx1"/>
                </a:solidFill>
                <a:latin typeface="+mn-lt"/>
                <a:ea typeface="+mn-ea"/>
                <a:cs typeface="+mn-cs"/>
              </a:rPr>
              <a:t>Water must be made available in all locations where meals are served and intended to be consumed on-site.</a:t>
            </a:r>
            <a:endParaRPr lang="en-US" dirty="0"/>
          </a:p>
        </p:txBody>
      </p:sp>
      <p:sp>
        <p:nvSpPr>
          <p:cNvPr id="4" name="Content Placeholder 3">
            <a:extLst>
              <a:ext uri="{FF2B5EF4-FFF2-40B4-BE49-F238E27FC236}">
                <a16:creationId xmlns:a16="http://schemas.microsoft.com/office/drawing/2014/main" id="{5EE85C45-1F1B-DAC4-7EAB-8808002369E3}"/>
              </a:ext>
            </a:extLst>
          </p:cNvPr>
          <p:cNvSpPr>
            <a:spLocks noGrp="1"/>
          </p:cNvSpPr>
          <p:nvPr>
            <p:ph sz="half" idx="2"/>
          </p:nvPr>
        </p:nvSpPr>
        <p:spPr>
          <a:xfrm>
            <a:off x="6172200" y="1825625"/>
            <a:ext cx="5181600" cy="4351338"/>
          </a:xfrm>
        </p:spPr>
        <p:txBody>
          <a:bodyPr/>
          <a:lstStyle/>
          <a:p>
            <a:pPr marL="0" indent="0">
              <a:buNone/>
            </a:pPr>
            <a:r>
              <a:rPr lang="en-US" sz="3200" b="1" kern="1200" dirty="0">
                <a:solidFill>
                  <a:schemeClr val="tx1"/>
                </a:solidFill>
                <a:latin typeface="+mn-lt"/>
                <a:ea typeface="+mn-ea"/>
                <a:cs typeface="+mn-cs"/>
              </a:rPr>
              <a:t>Signage</a:t>
            </a:r>
          </a:p>
          <a:p>
            <a:r>
              <a:rPr lang="en-US" sz="2800" kern="1200" dirty="0">
                <a:solidFill>
                  <a:schemeClr val="tx1"/>
                </a:solidFill>
                <a:latin typeface="+mn-lt"/>
                <a:ea typeface="+mn-ea"/>
                <a:cs typeface="+mn-cs"/>
              </a:rPr>
              <a:t>What constitutes a reimbursable meal</a:t>
            </a:r>
          </a:p>
          <a:p>
            <a:r>
              <a:rPr lang="en-US" sz="2800" kern="1200" dirty="0">
                <a:solidFill>
                  <a:schemeClr val="tx1"/>
                </a:solidFill>
                <a:latin typeface="+mn-lt"/>
                <a:ea typeface="+mn-ea"/>
                <a:cs typeface="+mn-cs"/>
              </a:rPr>
              <a:t>Students must select minimum ½ cup fruit or vegetable</a:t>
            </a:r>
          </a:p>
          <a:p>
            <a:r>
              <a:rPr lang="en-US" sz="2800" kern="1200" dirty="0">
                <a:solidFill>
                  <a:schemeClr val="tx1"/>
                </a:solidFill>
                <a:latin typeface="+mn-lt"/>
                <a:ea typeface="+mn-ea"/>
                <a:cs typeface="+mn-cs"/>
              </a:rPr>
              <a:t>“And Justice For All” Poster</a:t>
            </a:r>
            <a:endParaRPr lang="en-US" dirty="0"/>
          </a:p>
        </p:txBody>
      </p:sp>
    </p:spTree>
    <p:extLst>
      <p:ext uri="{BB962C8B-B14F-4D97-AF65-F5344CB8AC3E}">
        <p14:creationId xmlns:p14="http://schemas.microsoft.com/office/powerpoint/2010/main" val="3650056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06E9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EE8AEA-9E69-34E2-DCE2-C3B4BEAFF901}"/>
              </a:ext>
            </a:extLst>
          </p:cNvPr>
          <p:cNvSpPr/>
          <p:nvPr/>
        </p:nvSpPr>
        <p:spPr>
          <a:xfrm rot="5400000">
            <a:off x="6131744" y="820290"/>
            <a:ext cx="7472311" cy="5196431"/>
          </a:xfrm>
          <a:prstGeom prst="rect">
            <a:avLst/>
          </a:prstGeom>
          <a:solidFill>
            <a:srgbClr val="EC843E"/>
          </a:solidFill>
          <a:ln w="76200">
            <a:solidFill>
              <a:srgbClr val="EC843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AEFC7A9-CF5D-9178-1616-87FFC5D06F41}"/>
              </a:ext>
            </a:extLst>
          </p:cNvPr>
          <p:cNvPicPr>
            <a:picLocks noChangeAspect="1"/>
          </p:cNvPicPr>
          <p:nvPr/>
        </p:nvPicPr>
        <p:blipFill>
          <a:blip r:embed="rId3"/>
          <a:stretch>
            <a:fillRect/>
          </a:stretch>
        </p:blipFill>
        <p:spPr>
          <a:xfrm>
            <a:off x="6827519" y="169896"/>
            <a:ext cx="5064617" cy="6518208"/>
          </a:xfrm>
          <a:prstGeom prst="rect">
            <a:avLst/>
          </a:prstGeom>
          <a:effectLst>
            <a:outerShdw blurRad="63500" sx="102000" sy="102000" algn="ctr" rotWithShape="0">
              <a:prstClr val="black">
                <a:alpha val="40000"/>
              </a:prstClr>
            </a:outerShdw>
          </a:effectLst>
        </p:spPr>
      </p:pic>
      <p:sp>
        <p:nvSpPr>
          <p:cNvPr id="5" name="Content Placeholder 2">
            <a:extLst>
              <a:ext uri="{FF2B5EF4-FFF2-40B4-BE49-F238E27FC236}">
                <a16:creationId xmlns:a16="http://schemas.microsoft.com/office/drawing/2014/main" id="{46B49A76-CB4A-8BE0-37BA-F997CD3FA51B}"/>
              </a:ext>
            </a:extLst>
          </p:cNvPr>
          <p:cNvSpPr txBox="1">
            <a:spLocks/>
          </p:cNvSpPr>
          <p:nvPr/>
        </p:nvSpPr>
        <p:spPr>
          <a:xfrm>
            <a:off x="239232" y="1611443"/>
            <a:ext cx="6390168" cy="4377127"/>
          </a:xfrm>
          <a:prstGeom prst="rect">
            <a:avLst/>
          </a:prstGeom>
        </p:spPr>
        <p:txBody>
          <a:bodyPr vert="horz" lIns="3600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FFFFFF"/>
                </a:solidFill>
                <a:effectLst/>
                <a:uLnTx/>
                <a:uFillTx/>
                <a:latin typeface="Calibri" panose="020F0502020204030204"/>
                <a:ea typeface="+mn-ea"/>
                <a:cs typeface="+mn-cs"/>
              </a:rPr>
              <a:t>Preschool Meal Pattern MUST be followed when p</a:t>
            </a:r>
            <a:r>
              <a:rPr kumimoji="0" lang="en-US" sz="2900" b="0" i="0" u="none" strike="noStrike" kern="1200" cap="none" spc="0" normalizeH="0" baseline="0" noProof="0" dirty="0">
                <a:ln>
                  <a:noFill/>
                </a:ln>
                <a:solidFill>
                  <a:srgbClr val="FFFFFF"/>
                </a:solidFill>
                <a:effectLst/>
                <a:uLnTx/>
                <a:uFillTx/>
                <a:latin typeface="Calibri" panose="020F0502020204030204"/>
                <a:ea typeface="+mn-ea"/>
                <a:cs typeface="+mn-cs"/>
              </a:rPr>
              <a:t>reschool students are served:</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rPr>
              <a:t>In a different area than older students (such as in their classroom); </a:t>
            </a:r>
            <a:r>
              <a:rPr kumimoji="0" lang="en-US" sz="2700" b="0" i="0" u="sng" strike="noStrike" kern="1200" cap="none" spc="0" normalizeH="0" baseline="0" noProof="0" dirty="0">
                <a:ln>
                  <a:noFill/>
                </a:ln>
                <a:solidFill>
                  <a:srgbClr val="FFFFFF"/>
                </a:solidFill>
                <a:effectLst/>
                <a:uLnTx/>
                <a:uFillTx/>
                <a:latin typeface="Calibri" panose="020F0502020204030204"/>
                <a:ea typeface="+mn-ea"/>
                <a:cs typeface="+mn-cs"/>
              </a:rPr>
              <a:t>or</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rPr>
              <a:t>At a different time than older students.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FFFFFF"/>
                </a:solidFill>
                <a:effectLst/>
                <a:uLnTx/>
                <a:uFillTx/>
                <a:latin typeface="Calibri" panose="020F0502020204030204"/>
                <a:ea typeface="+mn-ea"/>
                <a:cs typeface="+mn-cs"/>
              </a:rPr>
              <a:t>Cannot elect OVS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FFFFFF"/>
                </a:solidFill>
                <a:effectLst/>
                <a:uLnTx/>
                <a:uFillTx/>
                <a:latin typeface="Calibri" panose="020F0502020204030204"/>
                <a:ea typeface="+mn-ea"/>
                <a:cs typeface="+mn-cs"/>
              </a:rPr>
              <a:t>Production Records Required</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5B8CA82-3AF1-F161-B948-6EB308363CA5}"/>
              </a:ext>
            </a:extLst>
          </p:cNvPr>
          <p:cNvSpPr txBox="1"/>
          <p:nvPr/>
        </p:nvSpPr>
        <p:spPr>
          <a:xfrm>
            <a:off x="177164" y="398800"/>
            <a:ext cx="6452235" cy="143936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rPr>
              <a:t>Prekindergarten &amp;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rPr>
              <a:t>Preschool Meal Pattern</a:t>
            </a:r>
            <a:endParaRPr kumimoji="0" lang="en-US" sz="4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A31A44-0DA0-445F-3B13-B071927DAC93}"/>
              </a:ext>
            </a:extLst>
          </p:cNvPr>
          <p:cNvSpPr txBox="1"/>
          <p:nvPr/>
        </p:nvSpPr>
        <p:spPr>
          <a:xfrm>
            <a:off x="131744" y="5980218"/>
            <a:ext cx="65967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Find More Information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https://www.cn.nysed.gov/content/preschool-meal-pattern</a:t>
            </a:r>
          </a:p>
        </p:txBody>
      </p:sp>
    </p:spTree>
    <p:extLst>
      <p:ext uri="{BB962C8B-B14F-4D97-AF65-F5344CB8AC3E}">
        <p14:creationId xmlns:p14="http://schemas.microsoft.com/office/powerpoint/2010/main" val="3676016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06E9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EE8AEA-9E69-34E2-DCE2-C3B4BEAFF901}"/>
              </a:ext>
            </a:extLst>
          </p:cNvPr>
          <p:cNvSpPr/>
          <p:nvPr/>
        </p:nvSpPr>
        <p:spPr>
          <a:xfrm rot="5400000">
            <a:off x="6131744" y="820290"/>
            <a:ext cx="7472311" cy="5196431"/>
          </a:xfrm>
          <a:prstGeom prst="rect">
            <a:avLst/>
          </a:prstGeom>
          <a:solidFill>
            <a:srgbClr val="EC843E"/>
          </a:solidFill>
          <a:ln w="76200">
            <a:solidFill>
              <a:srgbClr val="EC843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5B8CA82-3AF1-F161-B948-6EB308363CA5}"/>
              </a:ext>
            </a:extLst>
          </p:cNvPr>
          <p:cNvSpPr txBox="1"/>
          <p:nvPr/>
        </p:nvSpPr>
        <p:spPr>
          <a:xfrm>
            <a:off x="177164" y="398800"/>
            <a:ext cx="6452235" cy="131112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rPr>
              <a:t>Afterschool Snack Meal Pattern</a:t>
            </a:r>
          </a:p>
        </p:txBody>
      </p:sp>
      <p:sp>
        <p:nvSpPr>
          <p:cNvPr id="10" name="TextBox 9">
            <a:extLst>
              <a:ext uri="{FF2B5EF4-FFF2-40B4-BE49-F238E27FC236}">
                <a16:creationId xmlns:a16="http://schemas.microsoft.com/office/drawing/2014/main" id="{CCA31A44-0DA0-445F-3B13-B071927DAC93}"/>
              </a:ext>
            </a:extLst>
          </p:cNvPr>
          <p:cNvSpPr txBox="1"/>
          <p:nvPr/>
        </p:nvSpPr>
        <p:spPr>
          <a:xfrm>
            <a:off x="239232" y="5988570"/>
            <a:ext cx="6452235" cy="805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Find More Information at: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http://www.cn.nysed.gov/afterschool-snacks</a:t>
            </a:r>
          </a:p>
        </p:txBody>
      </p:sp>
      <p:pic>
        <p:nvPicPr>
          <p:cNvPr id="2" name="Content Placeholder 5">
            <a:extLst>
              <a:ext uri="{FF2B5EF4-FFF2-40B4-BE49-F238E27FC236}">
                <a16:creationId xmlns:a16="http://schemas.microsoft.com/office/drawing/2014/main" id="{913B9307-012F-4665-A2C5-1D4EFF4261A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3000"/>
                    </a14:imgEffect>
                  </a14:imgLayer>
                </a14:imgProps>
              </a:ext>
            </a:extLst>
          </a:blip>
          <a:stretch>
            <a:fillRect/>
          </a:stretch>
        </p:blipFill>
        <p:spPr>
          <a:xfrm>
            <a:off x="6691467" y="398800"/>
            <a:ext cx="4965813" cy="6319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1">
            <a:extLst>
              <a:ext uri="{FF2B5EF4-FFF2-40B4-BE49-F238E27FC236}">
                <a16:creationId xmlns:a16="http://schemas.microsoft.com/office/drawing/2014/main" id="{52986E68-CB26-F778-23B3-5D1D920DC025}"/>
              </a:ext>
            </a:extLst>
          </p:cNvPr>
          <p:cNvSpPr>
            <a:spLocks noGrp="1"/>
          </p:cNvSpPr>
          <p:nvPr/>
        </p:nvSpPr>
        <p:spPr>
          <a:xfrm>
            <a:off x="568089" y="1709927"/>
            <a:ext cx="5314543" cy="418983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 reimbursable snack must contain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two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different components from the following four components:</a:t>
            </a:r>
          </a:p>
          <a:p>
            <a:pPr marL="548640" marR="0" lvl="1" indent="-18288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Milk - 8 fluid oz.</a:t>
            </a:r>
          </a:p>
          <a:p>
            <a:pPr marL="548640" marR="0" lvl="1" indent="-18288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Fruit/vegetable- 3/4 cup	</a:t>
            </a:r>
          </a:p>
          <a:p>
            <a:pPr marL="548640" marR="0" lvl="1" indent="-18288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Meat/meat alternate- per snack meal pattern chart</a:t>
            </a:r>
          </a:p>
          <a:p>
            <a:pPr marL="548640" marR="0" lvl="1" indent="-18288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Grains/breads-per snack meal pattern chart</a:t>
            </a:r>
          </a:p>
          <a:p>
            <a:pPr marL="365760" marR="0" lvl="1" indent="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7432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white"/>
                </a:solidFill>
                <a:effectLst/>
                <a:uLnTx/>
                <a:uFillTx/>
                <a:latin typeface="Calibri" panose="020F0502020204030204"/>
                <a:ea typeface="+mn-ea"/>
                <a:cs typeface="+mn-cs"/>
              </a:rPr>
              <a:t>100%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Juice may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not</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be served when milk is the only other component *</a:t>
            </a:r>
          </a:p>
          <a:p>
            <a:pPr marL="4572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SFAs are recommended to served larger portions for older children (ages 13-18) based on greater caloric needs</a:t>
            </a:r>
          </a:p>
          <a:p>
            <a:pPr marL="27432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906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map&#10;&#10;Description automatically generated">
            <a:extLst>
              <a:ext uri="{FF2B5EF4-FFF2-40B4-BE49-F238E27FC236}">
                <a16:creationId xmlns:a16="http://schemas.microsoft.com/office/drawing/2014/main" id="{57EF4FE6-DEEF-2B6D-2384-27620AB0D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964127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232E9E-8B61-266F-590B-796E36D8C8AA}"/>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Times New Roman" panose="02020603050405020304" pitchFamily="18" charset="0"/>
                <a:cs typeface="Times New Roman" panose="02020603050405020304" pitchFamily="18" charset="0"/>
              </a:rPr>
              <a:t>Acceptable Milk Substitutions </a:t>
            </a:r>
          </a:p>
        </p:txBody>
      </p:sp>
      <p:pic>
        <p:nvPicPr>
          <p:cNvPr id="5" name="Content Placeholder 4">
            <a:extLst>
              <a:ext uri="{FF2B5EF4-FFF2-40B4-BE49-F238E27FC236}">
                <a16:creationId xmlns:a16="http://schemas.microsoft.com/office/drawing/2014/main" id="{6F8E14D2-7AD8-48EB-B42F-C441D9D8355B}"/>
              </a:ext>
            </a:extLst>
          </p:cNvPr>
          <p:cNvPicPr>
            <a:picLocks noGrp="1" noChangeAspect="1"/>
          </p:cNvPicPr>
          <p:nvPr>
            <p:ph idx="1"/>
          </p:nvPr>
        </p:nvPicPr>
        <p:blipFill>
          <a:blip r:embed="rId3"/>
          <a:stretch>
            <a:fillRect/>
          </a:stretch>
        </p:blipFill>
        <p:spPr>
          <a:xfrm>
            <a:off x="432225" y="2145024"/>
            <a:ext cx="11327549" cy="4094698"/>
          </a:xfrm>
          <a:prstGeom prst="rect">
            <a:avLst/>
          </a:prstGeom>
        </p:spPr>
      </p:pic>
    </p:spTree>
    <p:extLst>
      <p:ext uri="{BB962C8B-B14F-4D97-AF65-F5344CB8AC3E}">
        <p14:creationId xmlns:p14="http://schemas.microsoft.com/office/powerpoint/2010/main" val="2645491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8D2DACC-48DA-499B-B8FA-9A31A0985E84}"/>
              </a:ext>
            </a:extLst>
          </p:cNvPr>
          <p:cNvSpPr/>
          <p:nvPr/>
        </p:nvSpPr>
        <p:spPr>
          <a:xfrm>
            <a:off x="2111342" y="2488464"/>
            <a:ext cx="3300113" cy="2850424"/>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K-12</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K-8 and 9-12</a:t>
            </a:r>
            <a:endParaRPr lang="en-US" sz="2800" dirty="0">
              <a:solidFill>
                <a:prstClr val="black"/>
              </a:solidFill>
              <a:latin typeface="Calibri" panose="020F0502020204030204"/>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K-5, 6-8 and 9-12</a:t>
            </a:r>
            <a:endPar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8139AF2-5587-6808-AB85-7CB6FBC8BA1C}"/>
              </a:ext>
            </a:extLst>
          </p:cNvPr>
          <p:cNvSpPr txBox="1"/>
          <p:nvPr/>
        </p:nvSpPr>
        <p:spPr>
          <a:xfrm>
            <a:off x="2111342" y="1851145"/>
            <a:ext cx="54981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SBP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DA7E99D-63BD-B8B4-AF94-1BB36EB519B8}"/>
              </a:ext>
            </a:extLst>
          </p:cNvPr>
          <p:cNvSpPr txBox="1"/>
          <p:nvPr/>
        </p:nvSpPr>
        <p:spPr>
          <a:xfrm>
            <a:off x="5411456" y="1851145"/>
            <a:ext cx="5019769"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NSLP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491F5E9-20B7-E9BD-F911-5EBA9433A081}"/>
              </a:ext>
            </a:extLst>
          </p:cNvPr>
          <p:cNvSpPr/>
          <p:nvPr/>
        </p:nvSpPr>
        <p:spPr>
          <a:xfrm>
            <a:off x="7244672" y="2552924"/>
            <a:ext cx="3186553" cy="2291289"/>
          </a:xfrm>
          <a:prstGeom prst="rect">
            <a:avLst/>
          </a:prstGeom>
        </p:spPr>
        <p:txBody>
          <a:bodyPr vert="horz" lIns="91440" tIns="45720" rIns="91440" bIns="45720" rtlCol="0">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K-8 and 9-12</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K-5, 6-8 and 9-12</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1" indent="0" algn="r"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itle 1">
            <a:extLst>
              <a:ext uri="{FF2B5EF4-FFF2-40B4-BE49-F238E27FC236}">
                <a16:creationId xmlns:a16="http://schemas.microsoft.com/office/drawing/2014/main" id="{D490A94E-D811-F4AB-F530-79C532EA36FB}"/>
              </a:ext>
            </a:extLst>
          </p:cNvPr>
          <p:cNvSpPr txBox="1">
            <a:spLocks/>
          </p:cNvSpPr>
          <p:nvPr/>
        </p:nvSpPr>
        <p:spPr>
          <a:xfrm>
            <a:off x="1349411" y="4001308"/>
            <a:ext cx="9493179" cy="21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mj-cs"/>
              </a:rPr>
              <a:t>Production Records must </a:t>
            </a:r>
            <a:r>
              <a:rPr kumimoji="0" lang="en-US" sz="2800" b="1" i="0" u="none" strike="noStrike" kern="1200" cap="none" spc="0" normalizeH="0" baseline="0" noProof="0" dirty="0">
                <a:ln>
                  <a:noFill/>
                </a:ln>
                <a:solidFill>
                  <a:prstClr val="black"/>
                </a:solidFill>
                <a:effectLst/>
                <a:uLnTx/>
                <a:uFillTx/>
                <a:latin typeface="Calibri" panose="020F0502020204030204"/>
                <a:ea typeface="+mj-ea"/>
                <a:cs typeface="+mj-cs"/>
              </a:rPr>
              <a:t>demonstrate compliance </a:t>
            </a: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mj-cs"/>
              </a:rPr>
              <a:t>with, and </a:t>
            </a:r>
            <a:r>
              <a:rPr kumimoji="0" lang="en-US" sz="2800" b="1" i="0" u="none" strike="noStrike" kern="1200" cap="none" spc="0" normalizeH="0" baseline="0" noProof="0" dirty="0">
                <a:ln>
                  <a:noFill/>
                </a:ln>
                <a:solidFill>
                  <a:prstClr val="black"/>
                </a:solidFill>
                <a:effectLst/>
                <a:uLnTx/>
                <a:uFillTx/>
                <a:latin typeface="Calibri" panose="020F0502020204030204"/>
                <a:ea typeface="+mj-ea"/>
                <a:cs typeface="+mj-cs"/>
              </a:rPr>
              <a:t>differentiate between</a:t>
            </a: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mj-cs"/>
              </a:rPr>
              <a:t>, all age/grade groups being offered</a:t>
            </a:r>
          </a:p>
        </p:txBody>
      </p:sp>
      <p:sp>
        <p:nvSpPr>
          <p:cNvPr id="4" name="Rectangle 3">
            <a:extLst>
              <a:ext uri="{FF2B5EF4-FFF2-40B4-BE49-F238E27FC236}">
                <a16:creationId xmlns:a16="http://schemas.microsoft.com/office/drawing/2014/main" id="{07452DA9-62C0-37F2-BC70-08EDB58CE8AC}"/>
              </a:ext>
            </a:extLst>
          </p:cNvPr>
          <p:cNvSpPr/>
          <p:nvPr/>
        </p:nvSpPr>
        <p:spPr>
          <a:xfrm>
            <a:off x="0" y="0"/>
            <a:ext cx="639900" cy="6858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3CCFEBB3-1AEC-DC9C-77E0-214B590D22EC}"/>
              </a:ext>
            </a:extLst>
          </p:cNvPr>
          <p:cNvSpPr/>
          <p:nvPr/>
        </p:nvSpPr>
        <p:spPr>
          <a:xfrm>
            <a:off x="3346932" y="-271858"/>
            <a:ext cx="5498137" cy="2832857"/>
          </a:xfrm>
          <a:prstGeom prst="ellipse">
            <a:avLst/>
          </a:prstGeom>
          <a:solidFill>
            <a:srgbClr val="ECEBE9"/>
          </a:solidFill>
          <a:ln w="38100">
            <a:solidFill>
              <a:srgbClr val="EC8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874257" y="500646"/>
            <a:ext cx="6443486" cy="1320052"/>
          </a:xfrm>
        </p:spPr>
        <p:txBody>
          <a:bodyPr vert="horz" lIns="91440" tIns="45720" rIns="91440" bIns="45720" rtlCol="0" anchor="ctr">
            <a:normAutofit/>
          </a:bodyPr>
          <a:lstStyle/>
          <a:p>
            <a:pPr algn="ctr"/>
            <a:r>
              <a:rPr lang="en-US" sz="4800" b="1" dirty="0">
                <a:latin typeface="+mn-lt"/>
              </a:rPr>
              <a:t>Age/Grade Groups</a:t>
            </a:r>
          </a:p>
        </p:txBody>
      </p:sp>
      <p:sp>
        <p:nvSpPr>
          <p:cNvPr id="7" name="Rectangle 6">
            <a:extLst>
              <a:ext uri="{FF2B5EF4-FFF2-40B4-BE49-F238E27FC236}">
                <a16:creationId xmlns:a16="http://schemas.microsoft.com/office/drawing/2014/main" id="{0374310B-FB7B-DCF7-7860-336A05AB9729}"/>
              </a:ext>
            </a:extLst>
          </p:cNvPr>
          <p:cNvSpPr/>
          <p:nvPr/>
        </p:nvSpPr>
        <p:spPr>
          <a:xfrm>
            <a:off x="27520" y="0"/>
            <a:ext cx="612380" cy="6858000"/>
          </a:xfrm>
          <a:prstGeom prst="rect">
            <a:avLst/>
          </a:prstGeom>
          <a:solidFill>
            <a:srgbClr val="3F57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00604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EE20AC37-A904-4F50-8FCC-225E52B90350}"/>
              </a:ext>
            </a:extLst>
          </p:cNvPr>
          <p:cNvGraphicFramePr>
            <a:graphicFrameLocks noGrp="1"/>
          </p:cNvGraphicFramePr>
          <p:nvPr>
            <p:ph idx="1"/>
            <p:extLst>
              <p:ext uri="{D42A27DB-BD31-4B8C-83A1-F6EECF244321}">
                <p14:modId xmlns:p14="http://schemas.microsoft.com/office/powerpoint/2010/main" val="1587757290"/>
              </p:ext>
            </p:extLst>
          </p:nvPr>
        </p:nvGraphicFramePr>
        <p:xfrm>
          <a:off x="2171700" y="1752600"/>
          <a:ext cx="7848600" cy="4761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Rounded Corners 9"/>
          <p:cNvSpPr/>
          <p:nvPr/>
        </p:nvSpPr>
        <p:spPr>
          <a:xfrm>
            <a:off x="2895600" y="343776"/>
            <a:ext cx="6400800" cy="9906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p:cNvSpPr txBox="1">
            <a:spLocks/>
          </p:cNvSpPr>
          <p:nvPr/>
        </p:nvSpPr>
        <p:spPr>
          <a:xfrm>
            <a:off x="3124200" y="418443"/>
            <a:ext cx="5943600" cy="841266"/>
          </a:xfrm>
          <a:prstGeom prst="rect">
            <a:avLst/>
          </a:prstGeom>
        </p:spPr>
        <p:txBody>
          <a:bodyPr vert="horz" lIns="91440" tIns="45720" rIns="91440" bIns="45720" rtlCol="0" anchor="ctr">
            <a:noAutofit/>
          </a:bodyPr>
          <a:lstStyle>
            <a:lvl1pPr algn="l" rtl="0" fontAlgn="base">
              <a:spcBef>
                <a:spcPct val="0"/>
              </a:spcBef>
              <a:spcAft>
                <a:spcPct val="0"/>
              </a:spcAft>
              <a:defRPr sz="2000" kern="1200" cap="all" spc="150" baseline="0">
                <a:solidFill>
                  <a:schemeClr val="bg1"/>
                </a:solidFill>
                <a:latin typeface="+mj-lt"/>
                <a:ea typeface="+mj-ea"/>
                <a:cs typeface="+mj-cs"/>
              </a:defRPr>
            </a:lvl1pPr>
            <a:lvl2pPr algn="ctr" rtl="0" fontAlgn="base">
              <a:spcBef>
                <a:spcPct val="0"/>
              </a:spcBef>
              <a:spcAft>
                <a:spcPct val="0"/>
              </a:spcAft>
              <a:defRPr sz="3200">
                <a:solidFill>
                  <a:schemeClr val="bg1"/>
                </a:solidFill>
                <a:latin typeface="Franklin Gothic Medium" pitchFamily="34" charset="0"/>
              </a:defRPr>
            </a:lvl2pPr>
            <a:lvl3pPr algn="ctr" rtl="0" fontAlgn="base">
              <a:spcBef>
                <a:spcPct val="0"/>
              </a:spcBef>
              <a:spcAft>
                <a:spcPct val="0"/>
              </a:spcAft>
              <a:defRPr sz="3200">
                <a:solidFill>
                  <a:schemeClr val="bg1"/>
                </a:solidFill>
                <a:latin typeface="Franklin Gothic Medium" pitchFamily="34" charset="0"/>
              </a:defRPr>
            </a:lvl3pPr>
            <a:lvl4pPr algn="ctr" rtl="0" fontAlgn="base">
              <a:spcBef>
                <a:spcPct val="0"/>
              </a:spcBef>
              <a:spcAft>
                <a:spcPct val="0"/>
              </a:spcAft>
              <a:defRPr sz="3200">
                <a:solidFill>
                  <a:schemeClr val="bg1"/>
                </a:solidFill>
                <a:latin typeface="Franklin Gothic Medium" pitchFamily="34" charset="0"/>
              </a:defRPr>
            </a:lvl4pPr>
            <a:lvl5pPr algn="ctr" rtl="0" fontAlgn="base">
              <a:spcBef>
                <a:spcPct val="0"/>
              </a:spcBef>
              <a:spcAft>
                <a:spcPct val="0"/>
              </a:spcAft>
              <a:defRPr sz="3200">
                <a:solidFill>
                  <a:schemeClr val="bg1"/>
                </a:solidFill>
                <a:latin typeface="Franklin Gothic Medium" pitchFamily="34" charset="0"/>
              </a:defRPr>
            </a:lvl5pPr>
            <a:lvl6pPr marL="457200" algn="ctr" rtl="0" fontAlgn="base">
              <a:spcBef>
                <a:spcPct val="0"/>
              </a:spcBef>
              <a:spcAft>
                <a:spcPct val="0"/>
              </a:spcAft>
              <a:defRPr sz="3200">
                <a:solidFill>
                  <a:schemeClr val="bg1"/>
                </a:solidFill>
                <a:latin typeface="Franklin Gothic Medium" pitchFamily="34" charset="0"/>
              </a:defRPr>
            </a:lvl6pPr>
            <a:lvl7pPr marL="914400" algn="ctr" rtl="0" fontAlgn="base">
              <a:spcBef>
                <a:spcPct val="0"/>
              </a:spcBef>
              <a:spcAft>
                <a:spcPct val="0"/>
              </a:spcAft>
              <a:defRPr sz="3200">
                <a:solidFill>
                  <a:schemeClr val="bg1"/>
                </a:solidFill>
                <a:latin typeface="Franklin Gothic Medium" pitchFamily="34" charset="0"/>
              </a:defRPr>
            </a:lvl7pPr>
            <a:lvl8pPr marL="1371600" algn="ctr" rtl="0" fontAlgn="base">
              <a:spcBef>
                <a:spcPct val="0"/>
              </a:spcBef>
              <a:spcAft>
                <a:spcPct val="0"/>
              </a:spcAft>
              <a:defRPr sz="3200">
                <a:solidFill>
                  <a:schemeClr val="bg1"/>
                </a:solidFill>
                <a:latin typeface="Franklin Gothic Medium" pitchFamily="34" charset="0"/>
              </a:defRPr>
            </a:lvl8pPr>
            <a:lvl9pPr marL="1828800" algn="ctr" rtl="0" fontAlgn="base">
              <a:spcBef>
                <a:spcPct val="0"/>
              </a:spcBef>
              <a:spcAft>
                <a:spcPct val="0"/>
              </a:spcAft>
              <a:defRPr sz="3200">
                <a:solidFill>
                  <a:schemeClr val="bg1"/>
                </a:solidFill>
                <a:latin typeface="Franklin Gothic Medium"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15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Breakfast &amp; Lunch Fruit Component</a:t>
            </a:r>
          </a:p>
        </p:txBody>
      </p:sp>
    </p:spTree>
    <p:extLst>
      <p:ext uri="{BB962C8B-B14F-4D97-AF65-F5344CB8AC3E}">
        <p14:creationId xmlns:p14="http://schemas.microsoft.com/office/powerpoint/2010/main" val="4113053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537666"/>
          </a:xfrm>
          <a:solidFill>
            <a:srgbClr val="2B4A7F"/>
          </a:solidFill>
          <a:ln>
            <a:solidFill>
              <a:srgbClr val="002060"/>
            </a:solidFill>
          </a:ln>
        </p:spPr>
        <p:txBody>
          <a:bodyPr>
            <a:no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The Definition of a Whole Grain Rich Product</a:t>
            </a:r>
          </a:p>
        </p:txBody>
      </p:sp>
      <p:sp>
        <p:nvSpPr>
          <p:cNvPr id="4" name="Text Placeholder 3"/>
          <p:cNvSpPr>
            <a:spLocks noGrp="1"/>
          </p:cNvSpPr>
          <p:nvPr>
            <p:ph type="body" idx="1"/>
          </p:nvPr>
        </p:nvSpPr>
        <p:spPr>
          <a:xfrm>
            <a:off x="836612" y="2023276"/>
            <a:ext cx="4817357" cy="338901"/>
          </a:xfrm>
        </p:spPr>
        <p:txBody>
          <a:bodyPr>
            <a:normAutofit fontScale="92500" lnSpcReduction="10000"/>
          </a:bodyPr>
          <a:lstStyle/>
          <a:p>
            <a:pPr algn="ctr"/>
            <a:r>
              <a:rPr lang="en-US" sz="2000" dirty="0">
                <a:latin typeface="Times New Roman" panose="02020603050405020304" pitchFamily="18" charset="0"/>
                <a:cs typeface="Times New Roman" panose="02020603050405020304" pitchFamily="18" charset="0"/>
              </a:rPr>
              <a:t>Examples of Whole Grains</a:t>
            </a:r>
          </a:p>
        </p:txBody>
      </p:sp>
      <p:sp>
        <p:nvSpPr>
          <p:cNvPr id="3" name="Content Placeholder 2"/>
          <p:cNvSpPr>
            <a:spLocks noGrp="1"/>
          </p:cNvSpPr>
          <p:nvPr>
            <p:ph sz="half" idx="2"/>
          </p:nvPr>
        </p:nvSpPr>
        <p:spPr>
          <a:xfrm>
            <a:off x="1029495" y="2339786"/>
            <a:ext cx="4817357" cy="3268059"/>
          </a:xfrm>
        </p:spPr>
        <p:txBody>
          <a:bodyPr>
            <a:normAutofit fontScale="62500" lnSpcReduction="20000"/>
          </a:bodyPr>
          <a:lstStyle/>
          <a:p>
            <a:pPr>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Whole wheat, white whole wheat</a:t>
            </a:r>
          </a:p>
          <a:p>
            <a:pPr>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Oat</a:t>
            </a:r>
          </a:p>
          <a:p>
            <a:pPr>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Barley (hulled and dehulled, but not pearl)</a:t>
            </a:r>
          </a:p>
          <a:p>
            <a:pPr>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Whole Grain Corn</a:t>
            </a:r>
          </a:p>
          <a:p>
            <a:pPr>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Brown rice</a:t>
            </a:r>
          </a:p>
          <a:p>
            <a:pPr>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Rye</a:t>
            </a:r>
          </a:p>
          <a:p>
            <a:pPr>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Quinoa</a:t>
            </a:r>
          </a:p>
          <a:p>
            <a:pPr>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Amaranth</a:t>
            </a:r>
          </a:p>
          <a:p>
            <a:pPr>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Buckwheat</a:t>
            </a:r>
          </a:p>
          <a:p>
            <a:pPr>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Corn meal</a:t>
            </a:r>
          </a:p>
          <a:p>
            <a:pPr>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Grits (hominy, corn)</a:t>
            </a:r>
          </a:p>
          <a:p>
            <a:pPr>
              <a:buFont typeface="Arial" panose="020B0604020202020204" pitchFamily="34" charset="0"/>
              <a:buChar char="•"/>
            </a:pPr>
            <a:endParaRPr lang="en-US" sz="1700" dirty="0"/>
          </a:p>
        </p:txBody>
      </p:sp>
      <p:sp>
        <p:nvSpPr>
          <p:cNvPr id="5" name="Text Placeholder 4"/>
          <p:cNvSpPr>
            <a:spLocks noGrp="1"/>
          </p:cNvSpPr>
          <p:nvPr>
            <p:ph type="body" sz="quarter" idx="3"/>
          </p:nvPr>
        </p:nvSpPr>
        <p:spPr>
          <a:xfrm>
            <a:off x="6495790" y="2034198"/>
            <a:ext cx="4859598" cy="338902"/>
          </a:xfrm>
        </p:spPr>
        <p:txBody>
          <a:bodyPr>
            <a:normAutofit fontScale="92500" lnSpcReduction="10000"/>
          </a:bodyPr>
          <a:lstStyle/>
          <a:p>
            <a:pPr algn="ctr"/>
            <a:r>
              <a:rPr lang="en-US" sz="2000" dirty="0">
                <a:latin typeface="Times New Roman" panose="02020603050405020304" pitchFamily="18" charset="0"/>
                <a:cs typeface="Times New Roman" panose="02020603050405020304" pitchFamily="18" charset="0"/>
              </a:rPr>
              <a:t>Examples of Non-Whole Grains</a:t>
            </a:r>
          </a:p>
        </p:txBody>
      </p:sp>
      <p:sp>
        <p:nvSpPr>
          <p:cNvPr id="6" name="Content Placeholder 5"/>
          <p:cNvSpPr>
            <a:spLocks noGrp="1"/>
          </p:cNvSpPr>
          <p:nvPr>
            <p:ph sz="quarter" idx="4"/>
          </p:nvPr>
        </p:nvSpPr>
        <p:spPr>
          <a:xfrm>
            <a:off x="6495790" y="2571605"/>
            <a:ext cx="4859598" cy="2667396"/>
          </a:xfrm>
        </p:spPr>
        <p:txBody>
          <a:bodyPr vert="horz" lIns="91440" tIns="45720" rIns="91440" bIns="45720" rtlCol="0" anchor="t">
            <a:normAutofit fontScale="92500" lnSpcReduction="10000"/>
          </a:bodyPr>
          <a:lstStyle/>
          <a:p>
            <a:r>
              <a:rPr lang="en-US" sz="1900" dirty="0">
                <a:latin typeface="Times New Roman" panose="02020603050405020304" pitchFamily="18" charset="0"/>
                <a:cs typeface="Times New Roman" panose="02020603050405020304" pitchFamily="18" charset="0"/>
              </a:rPr>
              <a:t>Flour (wheat, all-purpose, unbleached, bromated, enriched)</a:t>
            </a:r>
          </a:p>
          <a:p>
            <a:r>
              <a:rPr lang="en-US" sz="1900" dirty="0">
                <a:latin typeface="Times New Roman" panose="02020603050405020304" pitchFamily="18" charset="0"/>
                <a:cs typeface="Times New Roman" panose="02020603050405020304" pitchFamily="18" charset="0"/>
              </a:rPr>
              <a:t>Rice (white, jasmine, basmati) </a:t>
            </a:r>
          </a:p>
          <a:p>
            <a:r>
              <a:rPr lang="en-US" sz="1900" dirty="0">
                <a:latin typeface="Times New Roman" panose="02020603050405020304" pitchFamily="18" charset="0"/>
                <a:cs typeface="Times New Roman" panose="02020603050405020304" pitchFamily="18" charset="0"/>
              </a:rPr>
              <a:t>Pasta (semolina, farina, durum)</a:t>
            </a:r>
          </a:p>
          <a:p>
            <a:r>
              <a:rPr lang="en-US" sz="1900" dirty="0">
                <a:latin typeface="Times New Roman" panose="02020603050405020304" pitchFamily="18" charset="0"/>
                <a:cs typeface="Times New Roman" panose="02020603050405020304" pitchFamily="18" charset="0"/>
              </a:rPr>
              <a:t>Couscous</a:t>
            </a:r>
          </a:p>
          <a:p>
            <a:r>
              <a:rPr lang="en-US" sz="1900" dirty="0">
                <a:latin typeface="Times New Roman" panose="02020603050405020304" pitchFamily="18" charset="0"/>
                <a:cs typeface="Times New Roman" panose="02020603050405020304" pitchFamily="18" charset="0"/>
              </a:rPr>
              <a:t>Enriched rice</a:t>
            </a:r>
          </a:p>
          <a:p>
            <a:r>
              <a:rPr lang="en-US" sz="1900" dirty="0">
                <a:latin typeface="Times New Roman" panose="02020603050405020304" pitchFamily="18" charset="0"/>
                <a:cs typeface="Times New Roman" panose="02020603050405020304" pitchFamily="18" charset="0"/>
              </a:rPr>
              <a:t>Rice flour</a:t>
            </a:r>
          </a:p>
          <a:p>
            <a:r>
              <a:rPr lang="en-US" sz="1900" dirty="0">
                <a:latin typeface="Times New Roman" panose="02020603050405020304" pitchFamily="18" charset="0"/>
                <a:cs typeface="Times New Roman" panose="02020603050405020304" pitchFamily="18" charset="0"/>
              </a:rPr>
              <a:t>“Multigrain”</a:t>
            </a:r>
          </a:p>
          <a:p>
            <a:endParaRPr lang="en-US" dirty="0"/>
          </a:p>
        </p:txBody>
      </p:sp>
      <p:sp>
        <p:nvSpPr>
          <p:cNvPr id="8" name="TextBox 7">
            <a:extLst>
              <a:ext uri="{FF2B5EF4-FFF2-40B4-BE49-F238E27FC236}">
                <a16:creationId xmlns:a16="http://schemas.microsoft.com/office/drawing/2014/main" id="{CEA93220-02EC-48DD-9CED-D5428122D131}"/>
              </a:ext>
            </a:extLst>
          </p:cNvPr>
          <p:cNvSpPr txBox="1"/>
          <p:nvPr/>
        </p:nvSpPr>
        <p:spPr>
          <a:xfrm>
            <a:off x="539011" y="6041121"/>
            <a:ext cx="1127470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F5779"/>
                </a:solidFill>
                <a:effectLst/>
                <a:uLnTx/>
                <a:uFillTx/>
                <a:latin typeface="Times New Roman" panose="02020603050405020304" pitchFamily="18" charset="0"/>
                <a:cs typeface="Times New Roman" panose="02020603050405020304" pitchFamily="18" charset="0"/>
              </a:rPr>
              <a:t>*There are updated memos regarding the crediting of Corn masa, corn flour, and cornmeal, hominy, grits, and popcorn.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04023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D6F05F-7CEE-4D15-AA49-893625E676F2}"/>
              </a:ext>
            </a:extLst>
          </p:cNvPr>
          <p:cNvSpPr>
            <a:spLocks noGrp="1"/>
          </p:cNvSpPr>
          <p:nvPr>
            <p:ph type="body" idx="1"/>
          </p:nvPr>
        </p:nvSpPr>
        <p:spPr>
          <a:xfrm>
            <a:off x="839628" y="2127689"/>
            <a:ext cx="4820533" cy="334918"/>
          </a:xfrm>
        </p:spPr>
        <p:txBody>
          <a:bodyPr/>
          <a:lstStyle/>
          <a:p>
            <a:r>
              <a:rPr lang="en-US" dirty="0">
                <a:latin typeface="Times New Roman" panose="02020603050405020304" pitchFamily="18" charset="0"/>
                <a:cs typeface="Times New Roman" panose="02020603050405020304" pitchFamily="18" charset="0"/>
              </a:rPr>
              <a:t>Allowed for Lunch</a:t>
            </a:r>
          </a:p>
        </p:txBody>
      </p:sp>
      <p:sp>
        <p:nvSpPr>
          <p:cNvPr id="4" name="Text Placeholder 3">
            <a:extLst>
              <a:ext uri="{FF2B5EF4-FFF2-40B4-BE49-F238E27FC236}">
                <a16:creationId xmlns:a16="http://schemas.microsoft.com/office/drawing/2014/main" id="{AB545F0F-C6AF-407C-BB9B-FCDF359DA889}"/>
              </a:ext>
            </a:extLst>
          </p:cNvPr>
          <p:cNvSpPr>
            <a:spLocks noGrp="1"/>
          </p:cNvSpPr>
          <p:nvPr>
            <p:ph type="body" idx="30"/>
          </p:nvPr>
        </p:nvSpPr>
        <p:spPr>
          <a:xfrm>
            <a:off x="6531841" y="1982353"/>
            <a:ext cx="4820533" cy="334918"/>
          </a:xfrm>
        </p:spPr>
        <p:txBody>
          <a:bodyPr/>
          <a:lstStyle/>
          <a:p>
            <a:r>
              <a:rPr lang="en-US" dirty="0">
                <a:latin typeface="Times New Roman" panose="02020603050405020304" pitchFamily="18" charset="0"/>
                <a:cs typeface="Times New Roman" panose="02020603050405020304" pitchFamily="18" charset="0"/>
              </a:rPr>
              <a:t>Allowed for Lunch and Breakfast</a:t>
            </a:r>
          </a:p>
        </p:txBody>
      </p:sp>
      <p:sp>
        <p:nvSpPr>
          <p:cNvPr id="5" name="Content Placeholder 4">
            <a:extLst>
              <a:ext uri="{FF2B5EF4-FFF2-40B4-BE49-F238E27FC236}">
                <a16:creationId xmlns:a16="http://schemas.microsoft.com/office/drawing/2014/main" id="{835DC595-B45A-45F6-A0E1-7CAB55F23224}"/>
              </a:ext>
            </a:extLst>
          </p:cNvPr>
          <p:cNvSpPr>
            <a:spLocks noGrp="1"/>
          </p:cNvSpPr>
          <p:nvPr>
            <p:ph sz="quarter" idx="31"/>
          </p:nvPr>
        </p:nvSpPr>
        <p:spPr>
          <a:xfrm>
            <a:off x="814977" y="2787810"/>
            <a:ext cx="4782173" cy="3339048"/>
          </a:xfrm>
        </p:spPr>
        <p:txBody>
          <a:bodyPr>
            <a:normAutofit/>
          </a:bodyPr>
          <a:lstStyle/>
          <a:p>
            <a:pPr marL="342900" indent="-342900">
              <a:buFont typeface="Arial" panose="020B0604020202020204" pitchFamily="34" charset="0"/>
              <a:buChar char="•"/>
            </a:pPr>
            <a:r>
              <a:rPr lang="en-US" b="0" i="0" dirty="0">
                <a:solidFill>
                  <a:srgbClr val="000000"/>
                </a:solidFill>
                <a:effectLst/>
                <a:latin typeface="Times New Roman" panose="02020603050405020304" pitchFamily="18" charset="0"/>
                <a:cs typeface="Times New Roman" panose="02020603050405020304" pitchFamily="18" charset="0"/>
              </a:rPr>
              <a:t>Brownies</a:t>
            </a:r>
          </a:p>
          <a:p>
            <a:pPr marL="342900" indent="-3429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C</a:t>
            </a:r>
            <a:r>
              <a:rPr lang="en-US" b="0" i="0" dirty="0">
                <a:solidFill>
                  <a:srgbClr val="000000"/>
                </a:solidFill>
                <a:effectLst/>
                <a:latin typeface="Times New Roman" panose="02020603050405020304" pitchFamily="18" charset="0"/>
                <a:cs typeface="Times New Roman" panose="02020603050405020304" pitchFamily="18" charset="0"/>
              </a:rPr>
              <a:t>ookies</a:t>
            </a:r>
          </a:p>
          <a:p>
            <a:pPr marL="342900" indent="-3429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Pie crusts for d</a:t>
            </a:r>
            <a:r>
              <a:rPr lang="en-US" b="0" i="0" dirty="0">
                <a:solidFill>
                  <a:srgbClr val="000000"/>
                </a:solidFill>
                <a:effectLst/>
                <a:latin typeface="Times New Roman" panose="02020603050405020304" pitchFamily="18" charset="0"/>
                <a:cs typeface="Times New Roman" panose="02020603050405020304" pitchFamily="18" charset="0"/>
              </a:rPr>
              <a:t>essert pies, cobblers, fruit turnovers</a:t>
            </a:r>
          </a:p>
          <a:p>
            <a:pPr marL="342900" indent="-342900">
              <a:buFont typeface="Arial" panose="020B0604020202020204" pitchFamily="34" charset="0"/>
              <a:buChar char="•"/>
            </a:pPr>
            <a:r>
              <a:rPr lang="en-US" b="0" i="0" dirty="0">
                <a:solidFill>
                  <a:srgbClr val="000000"/>
                </a:solidFill>
                <a:effectLst/>
                <a:latin typeface="Times New Roman" panose="02020603050405020304" pitchFamily="18" charset="0"/>
                <a:cs typeface="Times New Roman" panose="02020603050405020304" pitchFamily="18" charset="0"/>
              </a:rPr>
              <a:t>Cakes</a:t>
            </a:r>
            <a:endParaRPr lang="en-US" dirty="0">
              <a:solidFill>
                <a:srgbClr val="00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b="0" i="0" dirty="0">
                <a:solidFill>
                  <a:srgbClr val="000000"/>
                </a:solidFill>
                <a:effectLst/>
                <a:latin typeface="Times New Roman" panose="02020603050405020304" pitchFamily="18" charset="0"/>
                <a:cs typeface="Times New Roman" panose="02020603050405020304" pitchFamily="18" charset="0"/>
              </a:rPr>
              <a:t>Rice pudding and sweet bread pudding</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EED1F595-FD22-4B0E-B6E4-2A2F6872B6F2}"/>
              </a:ext>
            </a:extLst>
          </p:cNvPr>
          <p:cNvSpPr>
            <a:spLocks noGrp="1"/>
          </p:cNvSpPr>
          <p:nvPr>
            <p:ph sz="quarter" idx="32"/>
          </p:nvPr>
        </p:nvSpPr>
        <p:spPr>
          <a:xfrm>
            <a:off x="6311256" y="2695436"/>
            <a:ext cx="4821237" cy="4224832"/>
          </a:xfrm>
        </p:spPr>
        <p:txBody>
          <a:bodyPr>
            <a:normAutofit/>
          </a:bodyPr>
          <a:lstStyle/>
          <a:p>
            <a:pPr marL="342900" indent="-3429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Sweet Crackers (example: animal crackers and graham crackers)</a:t>
            </a:r>
          </a:p>
          <a:p>
            <a:pPr marL="342900" indent="-342900">
              <a:buFont typeface="Arial" panose="020B0604020202020204" pitchFamily="34" charset="0"/>
              <a:buChar char="•"/>
            </a:pPr>
            <a:r>
              <a:rPr lang="en-US" b="0" i="0" dirty="0">
                <a:solidFill>
                  <a:srgbClr val="000000"/>
                </a:solidFill>
                <a:effectLst/>
                <a:latin typeface="Times New Roman" panose="02020603050405020304" pitchFamily="18" charset="0"/>
                <a:cs typeface="Times New Roman" panose="02020603050405020304" pitchFamily="18" charset="0"/>
              </a:rPr>
              <a:t>Doughnuts</a:t>
            </a:r>
          </a:p>
          <a:p>
            <a:pPr marL="342900" indent="-3429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C</a:t>
            </a:r>
            <a:r>
              <a:rPr lang="en-US" b="0" i="0" dirty="0">
                <a:solidFill>
                  <a:srgbClr val="000000"/>
                </a:solidFill>
                <a:effectLst/>
                <a:latin typeface="Times New Roman" panose="02020603050405020304" pitchFamily="18" charset="0"/>
                <a:cs typeface="Times New Roman" panose="02020603050405020304" pitchFamily="18" charset="0"/>
              </a:rPr>
              <a:t>ereal bars</a:t>
            </a:r>
          </a:p>
          <a:p>
            <a:pPr marL="342900" indent="-3429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G</a:t>
            </a:r>
            <a:r>
              <a:rPr lang="en-US" b="0" i="0" dirty="0">
                <a:solidFill>
                  <a:srgbClr val="000000"/>
                </a:solidFill>
                <a:effectLst/>
                <a:latin typeface="Times New Roman" panose="02020603050405020304" pitchFamily="18" charset="0"/>
                <a:cs typeface="Times New Roman" panose="02020603050405020304" pitchFamily="18" charset="0"/>
              </a:rPr>
              <a:t>ranola bars and breakfast bars </a:t>
            </a:r>
          </a:p>
          <a:p>
            <a:pPr marL="342900" indent="-3429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a:t>
            </a:r>
            <a:r>
              <a:rPr lang="en-US" b="0" i="0" dirty="0">
                <a:solidFill>
                  <a:srgbClr val="000000"/>
                </a:solidFill>
                <a:effectLst/>
                <a:latin typeface="Times New Roman" panose="02020603050405020304" pitchFamily="18" charset="0"/>
                <a:cs typeface="Times New Roman" panose="02020603050405020304" pitchFamily="18" charset="0"/>
              </a:rPr>
              <a:t>weet rolls, pastries, toaster pastries, and sweet scones (example:  blueberry, raisin, and orange cranberry) </a:t>
            </a:r>
          </a:p>
          <a:p>
            <a:pPr marL="342900" indent="-34290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Quick breads</a:t>
            </a:r>
            <a:endParaRPr lang="en-US" b="0" i="0" dirty="0">
              <a:solidFill>
                <a:srgbClr val="000000"/>
              </a:solidFill>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41E274E-A6B7-4A18-903D-E486DE235FC9}"/>
              </a:ext>
            </a:extLst>
          </p:cNvPr>
          <p:cNvPicPr>
            <a:picLocks noChangeAspect="1"/>
          </p:cNvPicPr>
          <p:nvPr/>
        </p:nvPicPr>
        <p:blipFill>
          <a:blip r:embed="rId3"/>
          <a:stretch>
            <a:fillRect/>
          </a:stretch>
        </p:blipFill>
        <p:spPr>
          <a:xfrm>
            <a:off x="10179488" y="5093839"/>
            <a:ext cx="1297895" cy="1033019"/>
          </a:xfrm>
          <a:prstGeom prst="rect">
            <a:avLst/>
          </a:prstGeom>
        </p:spPr>
      </p:pic>
      <p:pic>
        <p:nvPicPr>
          <p:cNvPr id="10" name="Picture 9">
            <a:extLst>
              <a:ext uri="{FF2B5EF4-FFF2-40B4-BE49-F238E27FC236}">
                <a16:creationId xmlns:a16="http://schemas.microsoft.com/office/drawing/2014/main" id="{2878D30B-036D-4A02-B4BF-A031F203D27F}"/>
              </a:ext>
            </a:extLst>
          </p:cNvPr>
          <p:cNvPicPr>
            <a:picLocks noChangeAspect="1"/>
          </p:cNvPicPr>
          <p:nvPr/>
        </p:nvPicPr>
        <p:blipFill>
          <a:blip r:embed="rId4"/>
          <a:stretch>
            <a:fillRect/>
          </a:stretch>
        </p:blipFill>
        <p:spPr>
          <a:xfrm>
            <a:off x="3702867" y="2100500"/>
            <a:ext cx="777270" cy="1189872"/>
          </a:xfrm>
          <a:prstGeom prst="rect">
            <a:avLst/>
          </a:prstGeom>
        </p:spPr>
      </p:pic>
      <p:sp>
        <p:nvSpPr>
          <p:cNvPr id="11" name="Rectangle 10">
            <a:extLst>
              <a:ext uri="{FF2B5EF4-FFF2-40B4-BE49-F238E27FC236}">
                <a16:creationId xmlns:a16="http://schemas.microsoft.com/office/drawing/2014/main" id="{6FA5F115-FCFC-4ED1-9154-8F59C8EC001F}"/>
              </a:ext>
            </a:extLst>
          </p:cNvPr>
          <p:cNvSpPr/>
          <p:nvPr/>
        </p:nvSpPr>
        <p:spPr>
          <a:xfrm>
            <a:off x="3041189" y="151850"/>
            <a:ext cx="6109622"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flip="none" rotWithShape="1">
                  <a:gsLst>
                    <a:gs pos="0">
                      <a:srgbClr val="36557E"/>
                    </a:gs>
                    <a:gs pos="50000">
                      <a:srgbClr val="506E99"/>
                    </a:gs>
                    <a:gs pos="100000">
                      <a:srgbClr val="8199BD"/>
                    </a:gs>
                  </a:gsLst>
                  <a:lin ang="0" scaled="1"/>
                  <a:tileRect/>
                </a:gradFill>
                <a:effectLst>
                  <a:outerShdw blurRad="38100" dist="19050" dir="2700000" algn="tl" rotWithShape="0">
                    <a:srgbClr val="3F5779">
                      <a:alpha val="40000"/>
                    </a:srgbClr>
                  </a:outerShdw>
                </a:effectLst>
                <a:uLnTx/>
                <a:uFillTx/>
                <a:latin typeface="Times New Roman" panose="02020603050405020304" pitchFamily="18" charset="0"/>
                <a:cs typeface="Times New Roman" panose="02020603050405020304" pitchFamily="18" charset="0"/>
              </a:rPr>
              <a:t>Grain Based Desserts</a:t>
            </a:r>
          </a:p>
        </p:txBody>
      </p:sp>
    </p:spTree>
    <p:extLst>
      <p:ext uri="{BB962C8B-B14F-4D97-AF65-F5344CB8AC3E}">
        <p14:creationId xmlns:p14="http://schemas.microsoft.com/office/powerpoint/2010/main" val="2572781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81CE0-D169-92A7-AA51-F2C736495651}"/>
              </a:ext>
            </a:extLst>
          </p:cNvPr>
          <p:cNvSpPr>
            <a:spLocks noGrp="1"/>
          </p:cNvSpPr>
          <p:nvPr>
            <p:ph type="title"/>
          </p:nvPr>
        </p:nvSpPr>
        <p:spPr>
          <a:xfrm>
            <a:off x="627408" y="436283"/>
            <a:ext cx="10772775" cy="1658198"/>
          </a:xfrm>
        </p:spPr>
        <p:txBody>
          <a:bodyPr vert="horz" lIns="91440" tIns="45720" rIns="91440" bIns="45720" rtlCol="0">
            <a:normAutofit/>
          </a:bodyPr>
          <a:lstStyle/>
          <a:p>
            <a:pPr algn="ctr"/>
            <a:r>
              <a:rPr lang="en-US" dirty="0">
                <a:solidFill>
                  <a:schemeClr val="tx1"/>
                </a:solidFill>
                <a:latin typeface="Times New Roman" panose="02020603050405020304" pitchFamily="18" charset="0"/>
                <a:cs typeface="Times New Roman" panose="02020603050405020304" pitchFamily="18" charset="0"/>
              </a:rPr>
              <a:t>Child Nutrition (CN) label</a:t>
            </a:r>
          </a:p>
        </p:txBody>
      </p:sp>
      <p:pic>
        <p:nvPicPr>
          <p:cNvPr id="4" name="Content Placeholder 3">
            <a:extLst>
              <a:ext uri="{FF2B5EF4-FFF2-40B4-BE49-F238E27FC236}">
                <a16:creationId xmlns:a16="http://schemas.microsoft.com/office/drawing/2014/main" id="{16236A36-506A-5BE1-04E4-70D8D40F219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0000"/>
                    </a14:imgEffect>
                  </a14:imgLayer>
                </a14:imgProps>
              </a:ext>
              <a:ext uri="{28A0092B-C50C-407E-A947-70E740481C1C}">
                <a14:useLocalDpi xmlns:a14="http://schemas.microsoft.com/office/drawing/2010/main" val="0"/>
              </a:ext>
            </a:extLst>
          </a:blip>
          <a:srcRect/>
          <a:stretch/>
        </p:blipFill>
        <p:spPr>
          <a:xfrm>
            <a:off x="2293158" y="751989"/>
            <a:ext cx="7605684" cy="5354021"/>
          </a:xfrm>
          <a:prstGeom prst="rect">
            <a:avLst/>
          </a:prstGeom>
        </p:spPr>
      </p:pic>
    </p:spTree>
    <p:extLst>
      <p:ext uri="{BB962C8B-B14F-4D97-AF65-F5344CB8AC3E}">
        <p14:creationId xmlns:p14="http://schemas.microsoft.com/office/powerpoint/2010/main" val="3323332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13A158-4C8C-5D9F-1CAD-3644353999A2}"/>
              </a:ext>
            </a:extLst>
          </p:cNvPr>
          <p:cNvPicPr>
            <a:picLocks noGrp="1" noChangeAspect="1"/>
          </p:cNvPicPr>
          <p:nvPr>
            <p:ph idx="1"/>
          </p:nvPr>
        </p:nvPicPr>
        <p:blipFill rotWithShape="1">
          <a:blip r:embed="rId3"/>
          <a:srcRect t="4388" r="-2" b="15968"/>
          <a:stretch/>
        </p:blipFill>
        <p:spPr>
          <a:xfrm>
            <a:off x="6096000" y="184355"/>
            <a:ext cx="5452536" cy="6422922"/>
          </a:xfrm>
          <a:prstGeom prst="rect">
            <a:avLst/>
          </a:prstGeom>
        </p:spPr>
      </p:pic>
      <p:sp>
        <p:nvSpPr>
          <p:cNvPr id="3" name="Rectangle 2">
            <a:extLst>
              <a:ext uri="{FF2B5EF4-FFF2-40B4-BE49-F238E27FC236}">
                <a16:creationId xmlns:a16="http://schemas.microsoft.com/office/drawing/2014/main" id="{21089E2C-644D-E7F2-A3B9-D4045F7CD31D}"/>
              </a:ext>
            </a:extLst>
          </p:cNvPr>
          <p:cNvSpPr/>
          <p:nvPr/>
        </p:nvSpPr>
        <p:spPr>
          <a:xfrm>
            <a:off x="-39960" y="0"/>
            <a:ext cx="5492496" cy="6858000"/>
          </a:xfrm>
          <a:prstGeom prst="rect">
            <a:avLst/>
          </a:prstGeom>
          <a:solidFill>
            <a:srgbClr val="2B4A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0F730-A724-103C-836D-E8777C26D968}"/>
              </a:ext>
            </a:extLst>
          </p:cNvPr>
          <p:cNvSpPr>
            <a:spLocks noGrp="1"/>
          </p:cNvSpPr>
          <p:nvPr>
            <p:ph type="title"/>
          </p:nvPr>
        </p:nvSpPr>
        <p:spPr>
          <a:xfrm>
            <a:off x="603504" y="1660319"/>
            <a:ext cx="4205568" cy="3352800"/>
          </a:xfrm>
        </p:spPr>
        <p:txBody>
          <a:bodyPr vert="horz" lIns="91440" tIns="45720" rIns="91440" bIns="45720" rtlCol="0" anchor="b">
            <a:normAutofit fontScale="90000"/>
          </a:bodyPr>
          <a:lstStyle/>
          <a:p>
            <a:pPr>
              <a:lnSpc>
                <a:spcPct val="80000"/>
              </a:lnSpc>
            </a:pPr>
            <a:r>
              <a:rPr lang="en-US" sz="7200" kern="1200" spc="-120" baseline="0" dirty="0">
                <a:solidFill>
                  <a:srgbClr val="FFFFFF"/>
                </a:solidFill>
                <a:latin typeface="Times New Roman" panose="02020603050405020304" pitchFamily="18" charset="0"/>
                <a:cs typeface="Times New Roman" panose="02020603050405020304" pitchFamily="18" charset="0"/>
              </a:rPr>
              <a:t>Product Formulation Statement</a:t>
            </a:r>
            <a:br>
              <a:rPr lang="en-US" sz="7200" kern="1200" spc="-120" baseline="0" dirty="0">
                <a:solidFill>
                  <a:srgbClr val="FFFFFF"/>
                </a:solidFill>
                <a:latin typeface="Times New Roman" panose="02020603050405020304" pitchFamily="18" charset="0"/>
                <a:cs typeface="Times New Roman" panose="02020603050405020304" pitchFamily="18" charset="0"/>
              </a:rPr>
            </a:br>
            <a:r>
              <a:rPr lang="en-US" sz="5300" kern="1200" spc="-120" baseline="0" dirty="0">
                <a:solidFill>
                  <a:srgbClr val="FFFFFF"/>
                </a:solidFill>
                <a:latin typeface="Times New Roman" panose="02020603050405020304" pitchFamily="18" charset="0"/>
                <a:cs typeface="Times New Roman" panose="02020603050405020304" pitchFamily="18" charset="0"/>
              </a:rPr>
              <a:t>(PFS)</a:t>
            </a:r>
          </a:p>
        </p:txBody>
      </p:sp>
    </p:spTree>
    <p:extLst>
      <p:ext uri="{BB962C8B-B14F-4D97-AF65-F5344CB8AC3E}">
        <p14:creationId xmlns:p14="http://schemas.microsoft.com/office/powerpoint/2010/main" val="697928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3160" y="152400"/>
            <a:ext cx="11544929" cy="1658198"/>
          </a:xfrm>
        </p:spPr>
        <p:txBody>
          <a:bodyPr/>
          <a:lstStyle/>
          <a:p>
            <a:r>
              <a:rPr lang="en-US" dirty="0">
                <a:solidFill>
                  <a:srgbClr val="2B4A7F"/>
                </a:solidFill>
              </a:rPr>
              <a:t>Exhibit A </a:t>
            </a:r>
          </a:p>
        </p:txBody>
      </p:sp>
      <p:sp>
        <p:nvSpPr>
          <p:cNvPr id="5" name="Content Placeholder 4"/>
          <p:cNvSpPr>
            <a:spLocks noGrp="1"/>
          </p:cNvSpPr>
          <p:nvPr>
            <p:ph sz="quarter" idx="13"/>
          </p:nvPr>
        </p:nvSpPr>
        <p:spPr>
          <a:xfrm>
            <a:off x="4159705" y="2596238"/>
            <a:ext cx="3822192" cy="3447288"/>
          </a:xfrm>
        </p:spPr>
        <p:txBody>
          <a:bodyPr>
            <a:normAutofit/>
          </a:bodyPr>
          <a:lstStyle/>
          <a:p>
            <a:r>
              <a:rPr lang="en-US" sz="2000" dirty="0">
                <a:latin typeface="Times New Roman" panose="02020603050405020304" pitchFamily="18" charset="0"/>
                <a:cs typeface="Times New Roman" panose="02020603050405020304" pitchFamily="18" charset="0"/>
              </a:rPr>
              <a:t>Using Exhibit A</a:t>
            </a:r>
            <a:r>
              <a:rPr lang="en-US" sz="2000" dirty="0">
                <a:solidFill>
                  <a:srgbClr val="FF0000"/>
                </a:solidFill>
                <a:latin typeface="Times New Roman" panose="02020603050405020304" pitchFamily="18" charset="0"/>
                <a:cs typeface="Times New Roman" panose="02020603050405020304" pitchFamily="18" charset="0"/>
              </a:rPr>
              <a:t>  (Example)</a:t>
            </a:r>
            <a:r>
              <a:rPr lang="en-US" sz="2000" dirty="0">
                <a:latin typeface="Times New Roman" panose="02020603050405020304" pitchFamily="18" charset="0"/>
                <a:cs typeface="Times New Roman" panose="02020603050405020304" pitchFamily="18" charset="0"/>
              </a:rPr>
              <a:t>:</a:t>
            </a:r>
          </a:p>
          <a:p>
            <a:pPr lvl="1"/>
            <a:r>
              <a:rPr lang="en-US" sz="1800" dirty="0">
                <a:latin typeface="Times New Roman" panose="02020603050405020304" pitchFamily="18" charset="0"/>
                <a:cs typeface="Times New Roman" panose="02020603050405020304" pitchFamily="18" charset="0"/>
              </a:rPr>
              <a:t>Locate the correct category for the grain item on Exhibit A </a:t>
            </a:r>
            <a:r>
              <a:rPr lang="en-US" sz="1800" dirty="0">
                <a:solidFill>
                  <a:srgbClr val="FF0000"/>
                </a:solidFill>
                <a:latin typeface="Times New Roman" panose="02020603050405020304" pitchFamily="18" charset="0"/>
                <a:cs typeface="Times New Roman" panose="02020603050405020304" pitchFamily="18" charset="0"/>
              </a:rPr>
              <a:t> Group B</a:t>
            </a:r>
          </a:p>
          <a:p>
            <a:pPr lvl="1"/>
            <a:r>
              <a:rPr lang="en-US" sz="1800" dirty="0">
                <a:solidFill>
                  <a:srgbClr val="FF0000"/>
                </a:solidFill>
                <a:latin typeface="Times New Roman" panose="02020603050405020304" pitchFamily="18" charset="0"/>
                <a:cs typeface="Times New Roman" panose="02020603050405020304" pitchFamily="18" charset="0"/>
              </a:rPr>
              <a:t>(28g)</a:t>
            </a:r>
          </a:p>
          <a:p>
            <a:pPr lvl="1"/>
            <a:r>
              <a:rPr lang="en-US" sz="1800" dirty="0">
                <a:latin typeface="Times New Roman" panose="02020603050405020304" pitchFamily="18" charset="0"/>
                <a:cs typeface="Times New Roman" panose="02020603050405020304" pitchFamily="18" charset="0"/>
              </a:rPr>
              <a:t>Use the per serving weight of the product found on the nutrition fact label </a:t>
            </a:r>
            <a:r>
              <a:rPr lang="en-US" sz="1800" dirty="0">
                <a:solidFill>
                  <a:srgbClr val="FF0000"/>
                </a:solidFill>
                <a:latin typeface="Times New Roman" panose="02020603050405020304" pitchFamily="18" charset="0"/>
                <a:cs typeface="Times New Roman" panose="02020603050405020304" pitchFamily="18" charset="0"/>
              </a:rPr>
              <a:t>(29g)</a:t>
            </a:r>
          </a:p>
          <a:p>
            <a:pPr lvl="1"/>
            <a:r>
              <a:rPr lang="en-US" sz="1800" dirty="0">
                <a:latin typeface="Times New Roman" panose="02020603050405020304" pitchFamily="18" charset="0"/>
                <a:cs typeface="Times New Roman" panose="02020603050405020304" pitchFamily="18" charset="0"/>
              </a:rPr>
              <a:t>Divide the weight of the product by the ounce equivalent column in Exhibit A </a:t>
            </a:r>
            <a:r>
              <a:rPr lang="en-US" sz="1800" dirty="0">
                <a:solidFill>
                  <a:srgbClr val="FF0000"/>
                </a:solidFill>
                <a:latin typeface="Times New Roman" panose="02020603050405020304" pitchFamily="18" charset="0"/>
                <a:cs typeface="Times New Roman" panose="02020603050405020304" pitchFamily="18" charset="0"/>
              </a:rPr>
              <a:t>(29/28 = 1.036)</a:t>
            </a:r>
          </a:p>
          <a:p>
            <a:pPr lvl="1"/>
            <a:r>
              <a:rPr lang="en-US" sz="1800" dirty="0">
                <a:latin typeface="Times New Roman" panose="02020603050405020304" pitchFamily="18" charset="0"/>
                <a:cs typeface="Times New Roman" panose="02020603050405020304" pitchFamily="18" charset="0"/>
              </a:rPr>
              <a:t>Always round down to the nearest quarter! </a:t>
            </a:r>
            <a:r>
              <a:rPr lang="en-US" sz="1800" dirty="0">
                <a:solidFill>
                  <a:srgbClr val="FF0000"/>
                </a:solidFill>
                <a:latin typeface="Times New Roman" panose="02020603050405020304" pitchFamily="18" charset="0"/>
                <a:cs typeface="Times New Roman" panose="02020603050405020304" pitchFamily="18" charset="0"/>
              </a:rPr>
              <a:t>(1 </a:t>
            </a:r>
            <a:r>
              <a:rPr lang="en-US" sz="1800" dirty="0" err="1">
                <a:solidFill>
                  <a:srgbClr val="FF0000"/>
                </a:solidFill>
                <a:latin typeface="Times New Roman" panose="02020603050405020304" pitchFamily="18" charset="0"/>
                <a:cs typeface="Times New Roman" panose="02020603050405020304" pitchFamily="18" charset="0"/>
              </a:rPr>
              <a:t>oz</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eq</a:t>
            </a:r>
            <a:r>
              <a:rPr lang="en-US" sz="1800" dirty="0">
                <a:solidFill>
                  <a:srgbClr val="FF0000"/>
                </a:solidFill>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marL="0" indent="0">
              <a:buNone/>
            </a:pPr>
            <a:endParaRPr lang="en-US" sz="2000" b="1" dirty="0"/>
          </a:p>
        </p:txBody>
      </p:sp>
      <p:sp>
        <p:nvSpPr>
          <p:cNvPr id="2" name="Content Placeholder 1"/>
          <p:cNvSpPr>
            <a:spLocks noGrp="1"/>
          </p:cNvSpPr>
          <p:nvPr>
            <p:ph sz="quarter" idx="14"/>
          </p:nvPr>
        </p:nvSpPr>
        <p:spPr>
          <a:xfrm>
            <a:off x="2937306" y="1552077"/>
            <a:ext cx="7848600" cy="609600"/>
          </a:xfrm>
        </p:spPr>
        <p:txBody>
          <a:bodyPr/>
          <a:lstStyle/>
          <a:p>
            <a:r>
              <a:rPr lang="en-US" dirty="0">
                <a:latin typeface="Times New Roman" panose="02020603050405020304" pitchFamily="18" charset="0"/>
                <a:cs typeface="Times New Roman" panose="02020603050405020304" pitchFamily="18" charset="0"/>
              </a:rPr>
              <a:t>Exhibit A can be used to credit grains</a:t>
            </a:r>
          </a:p>
          <a:p>
            <a:endParaRPr lang="en-US" dirty="0"/>
          </a:p>
        </p:txBody>
      </p:sp>
      <p:pic>
        <p:nvPicPr>
          <p:cNvPr id="4101"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75000"/>
                    </a14:imgEffect>
                  </a14:imgLayer>
                </a14:imgProps>
              </a:ext>
              <a:ext uri="{28A0092B-C50C-407E-A947-70E740481C1C}">
                <a14:useLocalDpi xmlns:a14="http://schemas.microsoft.com/office/drawing/2010/main" val="0"/>
              </a:ext>
            </a:extLst>
          </a:blip>
          <a:srcRect/>
          <a:stretch>
            <a:fillRect/>
          </a:stretch>
        </p:blipFill>
        <p:spPr bwMode="auto">
          <a:xfrm>
            <a:off x="401444" y="1475874"/>
            <a:ext cx="2614472" cy="292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42000"/>
                    </a14:imgEffect>
                  </a14:imgLayer>
                </a14:imgProps>
              </a:ext>
              <a:ext uri="{28A0092B-C50C-407E-A947-70E740481C1C}">
                <a14:useLocalDpi xmlns:a14="http://schemas.microsoft.com/office/drawing/2010/main" val="0"/>
              </a:ext>
            </a:extLst>
          </a:blip>
          <a:srcRect/>
          <a:stretch>
            <a:fillRect/>
          </a:stretch>
        </p:blipFill>
        <p:spPr bwMode="auto">
          <a:xfrm>
            <a:off x="2085475" y="4184778"/>
            <a:ext cx="2271034" cy="252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71762"/>
          <a:stretch/>
        </p:blipFill>
        <p:spPr bwMode="auto">
          <a:xfrm>
            <a:off x="8838122" y="2823499"/>
            <a:ext cx="2133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629168" y="2286335"/>
            <a:ext cx="1068603" cy="5371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0" name="Oval 9"/>
          <p:cNvSpPr/>
          <p:nvPr/>
        </p:nvSpPr>
        <p:spPr>
          <a:xfrm>
            <a:off x="8804706" y="3088581"/>
            <a:ext cx="1981200" cy="5234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6" name="Straight Arrow Connector 5"/>
          <p:cNvCxnSpPr>
            <a:cxnSpLocks/>
          </p:cNvCxnSpPr>
          <p:nvPr/>
        </p:nvCxnSpPr>
        <p:spPr>
          <a:xfrm flipV="1">
            <a:off x="7672039" y="3561354"/>
            <a:ext cx="1132667" cy="84252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flipV="1">
            <a:off x="2772957" y="2673221"/>
            <a:ext cx="1747005" cy="88813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C49E1F-A04F-01FE-E102-2A01CAF0C808}"/>
              </a:ext>
            </a:extLst>
          </p:cNvPr>
          <p:cNvCxnSpPr>
            <a:cxnSpLocks/>
          </p:cNvCxnSpPr>
          <p:nvPr/>
        </p:nvCxnSpPr>
        <p:spPr>
          <a:xfrm>
            <a:off x="5631366" y="4403875"/>
            <a:ext cx="20406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380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C0E93-A0F0-45E2-94DE-35D2743A87EF}"/>
              </a:ext>
            </a:extLst>
          </p:cNvPr>
          <p:cNvSpPr>
            <a:spLocks noGrp="1"/>
          </p:cNvSpPr>
          <p:nvPr>
            <p:ph type="title"/>
          </p:nvPr>
        </p:nvSpPr>
        <p:spPr>
          <a:xfrm>
            <a:off x="7197213" y="499533"/>
            <a:ext cx="4345858" cy="1658198"/>
          </a:xfrm>
        </p:spPr>
        <p:txBody>
          <a:bodyPr>
            <a:normAutofit fontScale="90000"/>
          </a:bodyPr>
          <a:lstStyle/>
          <a:p>
            <a:r>
              <a:rPr lang="en-US" sz="4800" dirty="0">
                <a:solidFill>
                  <a:srgbClr val="2B4A7F"/>
                </a:solidFill>
                <a:latin typeface="Times New Roman" panose="02020603050405020304" pitchFamily="18" charset="0"/>
                <a:cs typeface="Times New Roman" panose="02020603050405020304" pitchFamily="18" charset="0"/>
              </a:rPr>
              <a:t>Product Specification Sheet</a:t>
            </a:r>
          </a:p>
        </p:txBody>
      </p:sp>
      <p:pic>
        <p:nvPicPr>
          <p:cNvPr id="5" name="Content Placeholder 4">
            <a:extLst>
              <a:ext uri="{FF2B5EF4-FFF2-40B4-BE49-F238E27FC236}">
                <a16:creationId xmlns:a16="http://schemas.microsoft.com/office/drawing/2014/main" id="{05921726-4FAF-62C9-2D2F-41F0170CD02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1000"/>
                    </a14:imgEffect>
                  </a14:imgLayer>
                </a14:imgProps>
              </a:ext>
            </a:extLst>
          </a:blip>
          <a:stretch>
            <a:fillRect/>
          </a:stretch>
        </p:blipFill>
        <p:spPr>
          <a:xfrm>
            <a:off x="880946" y="200722"/>
            <a:ext cx="4806176" cy="6456556"/>
          </a:xfrm>
          <a:prstGeom prst="rect">
            <a:avLst/>
          </a:prstGeom>
          <a:ln>
            <a:noFill/>
          </a:ln>
          <a:effectLst>
            <a:outerShdw blurRad="190500" algn="tl" rotWithShape="0">
              <a:srgbClr val="000000">
                <a:alpha val="70000"/>
              </a:srgbClr>
            </a:outerShdw>
          </a:effectLst>
        </p:spPr>
      </p:pic>
      <p:sp>
        <p:nvSpPr>
          <p:cNvPr id="9" name="Content Placeholder 8">
            <a:extLst>
              <a:ext uri="{FF2B5EF4-FFF2-40B4-BE49-F238E27FC236}">
                <a16:creationId xmlns:a16="http://schemas.microsoft.com/office/drawing/2014/main" id="{85842AC9-FBBF-2C86-BBEC-6598AC013F4E}"/>
              </a:ext>
            </a:extLst>
          </p:cNvPr>
          <p:cNvSpPr>
            <a:spLocks noGrp="1"/>
          </p:cNvSpPr>
          <p:nvPr>
            <p:ph idx="1"/>
          </p:nvPr>
        </p:nvSpPr>
        <p:spPr>
          <a:xfrm>
            <a:off x="7197213" y="1932549"/>
            <a:ext cx="4345858" cy="3864732"/>
          </a:xfrm>
        </p:spPr>
        <p:txBody>
          <a:bodyPr>
            <a:normAutofit/>
          </a:bodyPr>
          <a:lstStyle/>
          <a:p>
            <a:endParaRPr lang="en-US" dirty="0"/>
          </a:p>
          <a:p>
            <a:r>
              <a:rPr lang="en-US" dirty="0">
                <a:latin typeface="Times New Roman" panose="02020603050405020304" pitchFamily="18" charset="0"/>
                <a:cs typeface="Times New Roman" panose="02020603050405020304" pitchFamily="18" charset="0"/>
              </a:rPr>
              <a:t>Child Nutrition crediting information</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Some specification sheets contain this information</a:t>
            </a:r>
          </a:p>
        </p:txBody>
      </p:sp>
      <p:sp>
        <p:nvSpPr>
          <p:cNvPr id="3" name="Oval 2">
            <a:extLst>
              <a:ext uri="{FF2B5EF4-FFF2-40B4-BE49-F238E27FC236}">
                <a16:creationId xmlns:a16="http://schemas.microsoft.com/office/drawing/2014/main" id="{918921E2-3209-50B9-D44A-9C15AD36FD42}"/>
              </a:ext>
            </a:extLst>
          </p:cNvPr>
          <p:cNvSpPr/>
          <p:nvPr/>
        </p:nvSpPr>
        <p:spPr>
          <a:xfrm>
            <a:off x="794085" y="1868905"/>
            <a:ext cx="4026568" cy="5454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204995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B4A7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185A-BB46-0352-C66F-AC68EEBF256F}"/>
              </a:ext>
            </a:extLst>
          </p:cNvPr>
          <p:cNvSpPr>
            <a:spLocks noGrp="1"/>
          </p:cNvSpPr>
          <p:nvPr>
            <p:ph type="title"/>
          </p:nvPr>
        </p:nvSpPr>
        <p:spPr>
          <a:xfrm>
            <a:off x="657225" y="499533"/>
            <a:ext cx="6972607" cy="1658198"/>
          </a:xfrm>
        </p:spPr>
        <p:txBody>
          <a:bodyPr vert="horz" lIns="91440" tIns="45720" rIns="91440" bIns="45720" rtlCol="0" anchor="ctr">
            <a:normAutofit/>
          </a:bodyPr>
          <a:lstStyle/>
          <a:p>
            <a:r>
              <a:rPr lang="en-US" b="1" dirty="0">
                <a:solidFill>
                  <a:schemeClr val="bg1"/>
                </a:solidFill>
                <a:latin typeface="Times New Roman" panose="02020603050405020304" pitchFamily="18" charset="0"/>
                <a:cs typeface="Times New Roman" panose="02020603050405020304" pitchFamily="18" charset="0"/>
              </a:rPr>
              <a:t>Standardized Recipes </a:t>
            </a:r>
          </a:p>
        </p:txBody>
      </p:sp>
      <p:graphicFrame>
        <p:nvGraphicFramePr>
          <p:cNvPr id="10" name="Content Placeholder 2">
            <a:extLst>
              <a:ext uri="{FF2B5EF4-FFF2-40B4-BE49-F238E27FC236}">
                <a16:creationId xmlns:a16="http://schemas.microsoft.com/office/drawing/2014/main" id="{90CCAABD-A6E6-7EC6-A473-61DE013F3E20}"/>
              </a:ext>
            </a:extLst>
          </p:cNvPr>
          <p:cNvGraphicFramePr>
            <a:graphicFrameLocks noGrp="1"/>
          </p:cNvGraphicFramePr>
          <p:nvPr>
            <p:ph sz="half" idx="1"/>
          </p:nvPr>
        </p:nvGraphicFramePr>
        <p:xfrm>
          <a:off x="676657" y="2011680"/>
          <a:ext cx="6953176" cy="3766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1BD5C766-C44E-FB4D-CA5B-8A8811569339}"/>
              </a:ext>
            </a:extLst>
          </p:cNvPr>
          <p:cNvPicPr>
            <a:picLocks noChangeAspect="1"/>
          </p:cNvPicPr>
          <p:nvPr/>
        </p:nvPicPr>
        <p:blipFill>
          <a:blip r:embed="rId8"/>
          <a:stretch>
            <a:fillRect/>
          </a:stretch>
        </p:blipFill>
        <p:spPr>
          <a:xfrm>
            <a:off x="8067822" y="-75018"/>
            <a:ext cx="3819378" cy="7008035"/>
          </a:xfrm>
          <a:prstGeom prst="rect">
            <a:avLst/>
          </a:prstGeom>
        </p:spPr>
      </p:pic>
    </p:spTree>
    <p:extLst>
      <p:ext uri="{BB962C8B-B14F-4D97-AF65-F5344CB8AC3E}">
        <p14:creationId xmlns:p14="http://schemas.microsoft.com/office/powerpoint/2010/main" val="2121611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815C-203D-4B61-BA27-D46A8B564658}"/>
              </a:ext>
            </a:extLst>
          </p:cNvPr>
          <p:cNvSpPr>
            <a:spLocks noGrp="1"/>
          </p:cNvSpPr>
          <p:nvPr>
            <p:ph type="title"/>
          </p:nvPr>
        </p:nvSpPr>
        <p:spPr>
          <a:xfrm>
            <a:off x="657224" y="499533"/>
            <a:ext cx="10772775" cy="1658198"/>
          </a:xfrm>
        </p:spPr>
        <p:txBody>
          <a:bodyPr>
            <a:normAutofit/>
          </a:bodyPr>
          <a:lstStyle/>
          <a:p>
            <a:r>
              <a:rPr lang="en-US" b="1" dirty="0">
                <a:solidFill>
                  <a:srgbClr val="2B4A7F"/>
                </a:solidFill>
                <a:latin typeface="Times New Roman" panose="02020603050405020304" pitchFamily="18" charset="0"/>
                <a:cs typeface="Times New Roman" panose="02020603050405020304" pitchFamily="18" charset="0"/>
              </a:rPr>
              <a:t>Benefits of Standardized Recipes</a:t>
            </a:r>
          </a:p>
        </p:txBody>
      </p:sp>
      <p:graphicFrame>
        <p:nvGraphicFramePr>
          <p:cNvPr id="17" name="Content Placeholder 2">
            <a:extLst>
              <a:ext uri="{FF2B5EF4-FFF2-40B4-BE49-F238E27FC236}">
                <a16:creationId xmlns:a16="http://schemas.microsoft.com/office/drawing/2014/main" id="{896B1C20-6364-0C11-A9CA-CCEDAC4A0401}"/>
              </a:ext>
            </a:extLst>
          </p:cNvPr>
          <p:cNvGraphicFramePr>
            <a:graphicFrameLocks noGrp="1"/>
          </p:cNvGraphicFramePr>
          <p:nvPr>
            <p:ph sz="half" idx="1"/>
            <p:extLst>
              <p:ext uri="{D42A27DB-BD31-4B8C-83A1-F6EECF244321}">
                <p14:modId xmlns:p14="http://schemas.microsoft.com/office/powerpoint/2010/main" val="3228730259"/>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1177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901750-E9D6-9DE4-BE64-515D7DE3AC14}"/>
              </a:ext>
            </a:extLst>
          </p:cNvPr>
          <p:cNvSpPr>
            <a:spLocks noGrp="1"/>
          </p:cNvSpPr>
          <p:nvPr>
            <p:ph type="title"/>
          </p:nvPr>
        </p:nvSpPr>
        <p:spPr>
          <a:xfrm>
            <a:off x="630936" y="640080"/>
            <a:ext cx="4818888" cy="1481328"/>
          </a:xfrm>
        </p:spPr>
        <p:txBody>
          <a:bodyPr anchor="b">
            <a:normAutofit/>
          </a:bodyPr>
          <a:lstStyle/>
          <a:p>
            <a:r>
              <a:rPr lang="en-US" sz="5000" b="1">
                <a:latin typeface="Times New Roman" panose="02020603050405020304" pitchFamily="18" charset="0"/>
                <a:cs typeface="Times New Roman" panose="02020603050405020304" pitchFamily="18" charset="0"/>
              </a:rPr>
              <a:t>Production Records</a:t>
            </a:r>
          </a:p>
        </p:txBody>
      </p:sp>
      <p:sp>
        <p:nvSpPr>
          <p:cNvPr id="3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Content Placeholder 2">
            <a:extLst>
              <a:ext uri="{FF2B5EF4-FFF2-40B4-BE49-F238E27FC236}">
                <a16:creationId xmlns:a16="http://schemas.microsoft.com/office/drawing/2014/main" id="{DE6695D1-1A43-4788-4C86-D774CD94E5AA}"/>
              </a:ext>
            </a:extLst>
          </p:cNvPr>
          <p:cNvGraphicFramePr>
            <a:graphicFrameLocks noGrp="1"/>
          </p:cNvGraphicFramePr>
          <p:nvPr>
            <p:ph idx="1"/>
            <p:extLst>
              <p:ext uri="{D42A27DB-BD31-4B8C-83A1-F6EECF244321}">
                <p14:modId xmlns:p14="http://schemas.microsoft.com/office/powerpoint/2010/main" val="3271066809"/>
              </p:ext>
            </p:extLst>
          </p:nvPr>
        </p:nvGraphicFramePr>
        <p:xfrm>
          <a:off x="630936" y="2660904"/>
          <a:ext cx="4818888" cy="3547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group of people wearing yellow aprons and gloves&#10;&#10;Description automatically generated">
            <a:extLst>
              <a:ext uri="{FF2B5EF4-FFF2-40B4-BE49-F238E27FC236}">
                <a16:creationId xmlns:a16="http://schemas.microsoft.com/office/drawing/2014/main" id="{8588EE51-D7DD-0821-282C-67C3725509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083264" y="749264"/>
            <a:ext cx="6858000" cy="5359472"/>
          </a:xfrm>
          <a:prstGeom prst="rect">
            <a:avLst/>
          </a:prstGeom>
        </p:spPr>
      </p:pic>
      <p:sp>
        <p:nvSpPr>
          <p:cNvPr id="10" name="TextBox 9">
            <a:extLst>
              <a:ext uri="{FF2B5EF4-FFF2-40B4-BE49-F238E27FC236}">
                <a16:creationId xmlns:a16="http://schemas.microsoft.com/office/drawing/2014/main" id="{489B628D-EACE-4519-97E1-4CEF49C92E19}"/>
              </a:ext>
            </a:extLst>
          </p:cNvPr>
          <p:cNvSpPr txBox="1"/>
          <p:nvPr/>
        </p:nvSpPr>
        <p:spPr>
          <a:xfrm>
            <a:off x="10284432" y="6085665"/>
            <a:ext cx="3101190" cy="246221"/>
          </a:xfrm>
          <a:prstGeom prst="rect">
            <a:avLst/>
          </a:prstGeom>
          <a:noFill/>
        </p:spPr>
        <p:txBody>
          <a:bodyPr wrap="square" rtlCol="0">
            <a:spAutoFit/>
          </a:bodyPr>
          <a:lstStyle/>
          <a:p>
            <a:r>
              <a:rPr lang="en-US" sz="1000" dirty="0"/>
              <a:t>Courtesy of Schalmont CSD</a:t>
            </a:r>
          </a:p>
        </p:txBody>
      </p:sp>
    </p:spTree>
    <p:extLst>
      <p:ext uri="{BB962C8B-B14F-4D97-AF65-F5344CB8AC3E}">
        <p14:creationId xmlns:p14="http://schemas.microsoft.com/office/powerpoint/2010/main" val="523275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601D69-8E65-1F59-3389-D3286DE57B65}"/>
              </a:ext>
            </a:extLst>
          </p:cNvPr>
          <p:cNvSpPr/>
          <p:nvPr/>
        </p:nvSpPr>
        <p:spPr>
          <a:xfrm>
            <a:off x="127000" y="-152400"/>
            <a:ext cx="2933700" cy="7315200"/>
          </a:xfrm>
          <a:prstGeom prst="rect">
            <a:avLst/>
          </a:prstGeom>
          <a:solidFill>
            <a:srgbClr val="EC8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B3C7908-F474-1847-6088-5B4260D426CB}"/>
              </a:ext>
            </a:extLst>
          </p:cNvPr>
          <p:cNvSpPr/>
          <p:nvPr/>
        </p:nvSpPr>
        <p:spPr>
          <a:xfrm>
            <a:off x="-25400" y="-152400"/>
            <a:ext cx="2933700" cy="7315200"/>
          </a:xfrm>
          <a:prstGeom prst="rect">
            <a:avLst/>
          </a:prstGeom>
          <a:solidFill>
            <a:srgbClr val="3F577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9ABD6D4-DD8C-4283-0BBD-AD971B55C0D7}"/>
              </a:ext>
            </a:extLst>
          </p:cNvPr>
          <p:cNvSpPr txBox="1"/>
          <p:nvPr/>
        </p:nvSpPr>
        <p:spPr>
          <a:xfrm>
            <a:off x="349249" y="2107337"/>
            <a:ext cx="2159001"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Meal Pattern Chart</a:t>
            </a:r>
          </a:p>
        </p:txBody>
      </p:sp>
      <p:pic>
        <p:nvPicPr>
          <p:cNvPr id="7" name="Picture 6" descr="A close-up of a document&#10;&#10;Description automatically generated">
            <a:extLst>
              <a:ext uri="{FF2B5EF4-FFF2-40B4-BE49-F238E27FC236}">
                <a16:creationId xmlns:a16="http://schemas.microsoft.com/office/drawing/2014/main" id="{DD64ECE2-9D17-F454-35AB-C42BA40DF9A5}"/>
              </a:ext>
            </a:extLst>
          </p:cNvPr>
          <p:cNvPicPr>
            <a:picLocks noChangeAspect="1"/>
          </p:cNvPicPr>
          <p:nvPr/>
        </p:nvPicPr>
        <p:blipFill rotWithShape="1">
          <a:blip r:embed="rId3">
            <a:extLst>
              <a:ext uri="{28A0092B-C50C-407E-A947-70E740481C1C}">
                <a14:useLocalDpi xmlns:a14="http://schemas.microsoft.com/office/drawing/2010/main" val="0"/>
              </a:ext>
            </a:extLst>
          </a:blip>
          <a:srcRect l="4323" t="3889" r="3551" b="7111"/>
          <a:stretch/>
        </p:blipFill>
        <p:spPr>
          <a:xfrm>
            <a:off x="3554730" y="377190"/>
            <a:ext cx="8176260" cy="61036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3543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1" name="Rectangle 309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r>
              <a:rPr lang="en-US" sz="5400" b="1">
                <a:latin typeface="Times New Roman" panose="02020603050405020304" pitchFamily="18" charset="0"/>
                <a:cs typeface="Times New Roman" panose="02020603050405020304" pitchFamily="18" charset="0"/>
              </a:rPr>
              <a:t>Advantages of Production Records</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56" r="3812"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xtLst>
            <a:ext uri="{909E8E84-426E-40DD-AFC4-6F175D3DCCD1}">
              <a14:hiddenFill xmlns:a14="http://schemas.microsoft.com/office/drawing/2010/main">
                <a:solidFill>
                  <a:schemeClr val="accent1"/>
                </a:solidFill>
              </a14:hiddenFill>
            </a:ext>
          </a:extLst>
        </p:spPr>
      </p:pic>
      <p:sp>
        <p:nvSpPr>
          <p:cNvPr id="310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706624"/>
            <a:ext cx="6251110" cy="3483864"/>
          </a:xfrm>
        </p:spPr>
        <p:txBody>
          <a:bodyPr>
            <a:normAutofit/>
          </a:bodyPr>
          <a:lstStyle/>
          <a:p>
            <a:r>
              <a:rPr lang="en-US" sz="1500" i="1" dirty="0">
                <a:latin typeface="Times New Roman" panose="02020603050405020304" pitchFamily="18" charset="0"/>
                <a:cs typeface="Times New Roman" panose="02020603050405020304" pitchFamily="18" charset="0"/>
              </a:rPr>
              <a:t>Planning &amp; forecasting </a:t>
            </a:r>
            <a:r>
              <a:rPr lang="en-US" sz="1500" dirty="0">
                <a:latin typeface="Times New Roman" panose="02020603050405020304" pitchFamily="18" charset="0"/>
                <a:cs typeface="Times New Roman" panose="02020603050405020304" pitchFamily="18" charset="0"/>
              </a:rPr>
              <a:t>tool to assist a successful food service operation</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Provides a written history to </a:t>
            </a:r>
            <a:r>
              <a:rPr lang="en-US" sz="1500" i="1" dirty="0">
                <a:latin typeface="Times New Roman" panose="02020603050405020304" pitchFamily="18" charset="0"/>
                <a:cs typeface="Times New Roman" panose="02020603050405020304" pitchFamily="18" charset="0"/>
              </a:rPr>
              <a:t>evaluate</a:t>
            </a:r>
            <a:r>
              <a:rPr lang="en-US" sz="1500" dirty="0">
                <a:latin typeface="Times New Roman" panose="02020603050405020304" pitchFamily="18" charset="0"/>
                <a:cs typeface="Times New Roman" panose="02020603050405020304" pitchFamily="18" charset="0"/>
              </a:rPr>
              <a:t> </a:t>
            </a:r>
            <a:r>
              <a:rPr lang="en-US" sz="1500" i="1" dirty="0">
                <a:latin typeface="Times New Roman" panose="02020603050405020304" pitchFamily="18" charset="0"/>
                <a:cs typeface="Times New Roman" panose="02020603050405020304" pitchFamily="18" charset="0"/>
              </a:rPr>
              <a:t>customer preference </a:t>
            </a:r>
            <a:r>
              <a:rPr lang="en-US" sz="1500" dirty="0">
                <a:latin typeface="Times New Roman" panose="02020603050405020304" pitchFamily="18" charset="0"/>
                <a:cs typeface="Times New Roman" panose="02020603050405020304" pitchFamily="18" charset="0"/>
              </a:rPr>
              <a:t>&amp; </a:t>
            </a:r>
            <a:r>
              <a:rPr lang="en-US" sz="1500" i="1" dirty="0">
                <a:latin typeface="Times New Roman" panose="02020603050405020304" pitchFamily="18" charset="0"/>
                <a:cs typeface="Times New Roman" panose="02020603050405020304" pitchFamily="18" charset="0"/>
              </a:rPr>
              <a:t>improve</a:t>
            </a:r>
            <a:r>
              <a:rPr lang="en-US" sz="1500" dirty="0">
                <a:latin typeface="Times New Roman" panose="02020603050405020304" pitchFamily="18" charset="0"/>
                <a:cs typeface="Times New Roman" panose="02020603050405020304" pitchFamily="18" charset="0"/>
              </a:rPr>
              <a:t> menu planning</a:t>
            </a:r>
          </a:p>
          <a:p>
            <a:pPr lvl="1"/>
            <a:r>
              <a:rPr lang="en-US" sz="1500" dirty="0">
                <a:latin typeface="Times New Roman" panose="02020603050405020304" pitchFamily="18" charset="0"/>
                <a:cs typeface="Times New Roman" panose="02020603050405020304" pitchFamily="18" charset="0"/>
              </a:rPr>
              <a:t>Minimizes overproduction and food waste </a:t>
            </a:r>
          </a:p>
          <a:p>
            <a:pPr lvl="1"/>
            <a:r>
              <a:rPr lang="en-US" sz="1500" dirty="0">
                <a:latin typeface="Times New Roman" panose="02020603050405020304" pitchFamily="18" charset="0"/>
                <a:cs typeface="Times New Roman" panose="02020603050405020304" pitchFamily="18" charset="0"/>
              </a:rPr>
              <a:t>Improves participation</a:t>
            </a:r>
          </a:p>
          <a:p>
            <a:pPr marL="0" indent="0">
              <a:buNone/>
            </a:pPr>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Provides a daily written history of the food planned, prepared &amp; served</a:t>
            </a:r>
          </a:p>
          <a:p>
            <a:pPr marL="68580" indent="0">
              <a:buNone/>
            </a:pPr>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Can add comments to document changes </a:t>
            </a:r>
          </a:p>
          <a:p>
            <a:endParaRPr lang="en-US" sz="1500" dirty="0"/>
          </a:p>
        </p:txBody>
      </p:sp>
    </p:spTree>
    <p:extLst>
      <p:ext uri="{BB962C8B-B14F-4D97-AF65-F5344CB8AC3E}">
        <p14:creationId xmlns:p14="http://schemas.microsoft.com/office/powerpoint/2010/main" val="3822165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D9AACC-A8C4-C425-B709-9F6DFBCCDA57}"/>
              </a:ext>
            </a:extLst>
          </p:cNvPr>
          <p:cNvSpPr>
            <a:spLocks noGrp="1"/>
          </p:cNvSpPr>
          <p:nvPr>
            <p:ph type="title"/>
          </p:nvPr>
        </p:nvSpPr>
        <p:spPr>
          <a:xfrm>
            <a:off x="0" y="1"/>
            <a:ext cx="12192000" cy="1690688"/>
          </a:xfrm>
          <a:solidFill>
            <a:srgbClr val="2B4A7F"/>
          </a:solidFill>
        </p:spPr>
        <p:txBody>
          <a:bodyPr/>
          <a:lstStyle/>
          <a:p>
            <a:pPr algn="ctr"/>
            <a:r>
              <a:rPr lang="en-US" b="1" dirty="0">
                <a:solidFill>
                  <a:schemeClr val="bg1"/>
                </a:solidFill>
                <a:latin typeface="Times New Roman" panose="02020603050405020304" pitchFamily="18" charset="0"/>
                <a:cs typeface="Times New Roman" panose="02020603050405020304" pitchFamily="18" charset="0"/>
              </a:rPr>
              <a:t>Production Record Required Elements </a:t>
            </a:r>
          </a:p>
        </p:txBody>
      </p:sp>
      <p:sp>
        <p:nvSpPr>
          <p:cNvPr id="7" name="Text Placeholder 6">
            <a:extLst>
              <a:ext uri="{FF2B5EF4-FFF2-40B4-BE49-F238E27FC236}">
                <a16:creationId xmlns:a16="http://schemas.microsoft.com/office/drawing/2014/main" id="{F905CFE3-96A5-B80D-83D2-336D9C4335C2}"/>
              </a:ext>
            </a:extLst>
          </p:cNvPr>
          <p:cNvSpPr>
            <a:spLocks noGrp="1"/>
          </p:cNvSpPr>
          <p:nvPr>
            <p:ph type="body" idx="1"/>
          </p:nvPr>
        </p:nvSpPr>
        <p:spPr/>
        <p:txBody>
          <a:bodyPr/>
          <a:lstStyle/>
          <a:p>
            <a:r>
              <a:rPr lang="en-US" dirty="0"/>
              <a:t>Required</a:t>
            </a:r>
          </a:p>
        </p:txBody>
      </p:sp>
      <p:sp>
        <p:nvSpPr>
          <p:cNvPr id="3" name="Content Placeholder 2">
            <a:extLst>
              <a:ext uri="{FF2B5EF4-FFF2-40B4-BE49-F238E27FC236}">
                <a16:creationId xmlns:a16="http://schemas.microsoft.com/office/drawing/2014/main" id="{E207B0EA-DFFA-9B43-BD81-14A80A28D39B}"/>
              </a:ext>
            </a:extLst>
          </p:cNvPr>
          <p:cNvSpPr>
            <a:spLocks noGrp="1"/>
          </p:cNvSpPr>
          <p:nvPr>
            <p:ph sz="half" idx="2"/>
          </p:nvPr>
        </p:nvSpPr>
        <p:spPr>
          <a:xfrm>
            <a:off x="839788" y="2505075"/>
            <a:ext cx="5157787" cy="3783758"/>
          </a:xfrm>
        </p:spPr>
        <p:txBody>
          <a:bodyPr>
            <a:normAutofit/>
          </a:bodyPr>
          <a:lstStyle/>
          <a:p>
            <a:pPr marL="0" indent="0">
              <a:lnSpc>
                <a:spcPct val="90000"/>
              </a:lnSpc>
              <a:buNone/>
            </a:pPr>
            <a:r>
              <a:rPr lang="en-US" sz="1600" dirty="0">
                <a:latin typeface="Times New Roman" panose="02020603050405020304" pitchFamily="18" charset="0"/>
                <a:cs typeface="Times New Roman" panose="02020603050405020304" pitchFamily="18" charset="0"/>
              </a:rPr>
              <a:t>1. Date/Day/School/Age Grade Group/Meal/Total Reimbursable Meals</a:t>
            </a:r>
          </a:p>
          <a:p>
            <a:pPr marL="0" indent="0">
              <a:lnSpc>
                <a:spcPct val="90000"/>
              </a:lnSpc>
              <a:buNone/>
            </a:pPr>
            <a:r>
              <a:rPr lang="en-US" sz="1600" dirty="0">
                <a:latin typeface="Times New Roman" panose="02020603050405020304" pitchFamily="18" charset="0"/>
                <a:cs typeface="Times New Roman" panose="02020603050405020304" pitchFamily="18" charset="0"/>
              </a:rPr>
              <a:t>2. All food items on the reimbursable menu</a:t>
            </a:r>
          </a:p>
          <a:p>
            <a:pPr lvl="1">
              <a:lnSpc>
                <a:spcPct val="90000"/>
              </a:lnSpc>
            </a:pPr>
            <a:r>
              <a:rPr lang="en-US" sz="1200" dirty="0">
                <a:latin typeface="Times New Roman" panose="02020603050405020304" pitchFamily="18" charset="0"/>
                <a:cs typeface="Times New Roman" panose="02020603050405020304" pitchFamily="18" charset="0"/>
              </a:rPr>
              <a:t>Includes ALL offered components</a:t>
            </a:r>
          </a:p>
          <a:p>
            <a:pPr lvl="1">
              <a:lnSpc>
                <a:spcPct val="90000"/>
              </a:lnSpc>
            </a:pPr>
            <a:r>
              <a:rPr lang="en-US" sz="1200" dirty="0">
                <a:latin typeface="Times New Roman" panose="02020603050405020304" pitchFamily="18" charset="0"/>
                <a:cs typeface="Times New Roman" panose="02020603050405020304" pitchFamily="18" charset="0"/>
              </a:rPr>
              <a:t>Includes ALL daily menu options</a:t>
            </a:r>
          </a:p>
          <a:p>
            <a:pPr lvl="1">
              <a:lnSpc>
                <a:spcPct val="90000"/>
              </a:lnSpc>
            </a:pPr>
            <a:r>
              <a:rPr lang="en-US" sz="1200" dirty="0">
                <a:latin typeface="Times New Roman" panose="02020603050405020304" pitchFamily="18" charset="0"/>
                <a:cs typeface="Times New Roman" panose="02020603050405020304" pitchFamily="18" charset="0"/>
              </a:rPr>
              <a:t>Includes condiments &amp; toppings</a:t>
            </a:r>
          </a:p>
          <a:p>
            <a:pPr lvl="1">
              <a:lnSpc>
                <a:spcPct val="90000"/>
              </a:lnSpc>
            </a:pPr>
            <a:r>
              <a:rPr lang="en-US" sz="1200" i="1" dirty="0">
                <a:solidFill>
                  <a:srgbClr val="FF0000"/>
                </a:solidFill>
                <a:latin typeface="Times New Roman" panose="02020603050405020304" pitchFamily="18" charset="0"/>
                <a:cs typeface="Times New Roman" panose="02020603050405020304" pitchFamily="18" charset="0"/>
              </a:rPr>
              <a:t>*</a:t>
            </a:r>
            <a:r>
              <a:rPr lang="en-US" sz="1200" b="1" i="1" dirty="0">
                <a:solidFill>
                  <a:srgbClr val="FF0000"/>
                </a:solidFill>
                <a:latin typeface="Times New Roman" panose="02020603050405020304" pitchFamily="18" charset="0"/>
                <a:cs typeface="Times New Roman" panose="02020603050405020304" pitchFamily="18" charset="0"/>
              </a:rPr>
              <a:t>Missing a component may result in fiscal sanctions</a:t>
            </a:r>
          </a:p>
          <a:p>
            <a:pPr marL="0" indent="0">
              <a:buNone/>
            </a:pPr>
            <a:r>
              <a:rPr lang="en-US" sz="1600" dirty="0">
                <a:latin typeface="Times New Roman" panose="02020603050405020304" pitchFamily="18" charset="0"/>
                <a:cs typeface="Times New Roman" panose="02020603050405020304" pitchFamily="18" charset="0"/>
              </a:rPr>
              <a:t>3. Quantity prepared for each food item</a:t>
            </a:r>
          </a:p>
          <a:p>
            <a:pPr marL="0" indent="0">
              <a:buNone/>
            </a:pPr>
            <a:r>
              <a:rPr lang="en-US" sz="1600" dirty="0">
                <a:latin typeface="Times New Roman" panose="02020603050405020304" pitchFamily="18" charset="0"/>
                <a:cs typeface="Times New Roman" panose="02020603050405020304" pitchFamily="18" charset="0"/>
              </a:rPr>
              <a:t>4. Portion size</a:t>
            </a:r>
          </a:p>
          <a:p>
            <a:pPr marL="0" indent="0">
              <a:buNone/>
            </a:pPr>
            <a:r>
              <a:rPr lang="en-US" sz="1600" dirty="0">
                <a:latin typeface="Times New Roman" panose="02020603050405020304" pitchFamily="18" charset="0"/>
                <a:cs typeface="Times New Roman" panose="02020603050405020304" pitchFamily="18" charset="0"/>
              </a:rPr>
              <a:t>5. Total portions offered </a:t>
            </a:r>
          </a:p>
          <a:p>
            <a:pPr marL="0" indent="0">
              <a:buNone/>
            </a:pPr>
            <a:r>
              <a:rPr lang="en-US" sz="1600" dirty="0">
                <a:latin typeface="Times New Roman" panose="02020603050405020304" pitchFamily="18" charset="0"/>
                <a:cs typeface="Times New Roman" panose="02020603050405020304" pitchFamily="18" charset="0"/>
              </a:rPr>
              <a:t>6. Reimbursable portions served</a:t>
            </a:r>
          </a:p>
          <a:p>
            <a:pPr marL="0" indent="0">
              <a:buNone/>
            </a:pPr>
            <a:r>
              <a:rPr lang="en-US" sz="1600" dirty="0">
                <a:latin typeface="Times New Roman" panose="02020603050405020304" pitchFamily="18" charset="0"/>
                <a:cs typeface="Times New Roman" panose="02020603050405020304" pitchFamily="18" charset="0"/>
              </a:rPr>
              <a:t>7. Leftovers</a:t>
            </a:r>
          </a:p>
          <a:p>
            <a:pPr marL="0" indent="0">
              <a:buNone/>
            </a:pPr>
            <a:endParaRPr lang="en-US" sz="1600" dirty="0"/>
          </a:p>
          <a:p>
            <a:endParaRPr lang="en-US" dirty="0"/>
          </a:p>
        </p:txBody>
      </p:sp>
      <p:pic>
        <p:nvPicPr>
          <p:cNvPr id="10" name="Picture 9">
            <a:extLst>
              <a:ext uri="{FF2B5EF4-FFF2-40B4-BE49-F238E27FC236}">
                <a16:creationId xmlns:a16="http://schemas.microsoft.com/office/drawing/2014/main" id="{224D8DFF-388C-AADF-56BF-F718D618EA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6904" y="2093119"/>
            <a:ext cx="6341504" cy="4309907"/>
          </a:xfrm>
          <a:prstGeom prst="rect">
            <a:avLst/>
          </a:prstGeom>
        </p:spPr>
      </p:pic>
      <p:pic>
        <p:nvPicPr>
          <p:cNvPr id="11" name="Picture 10">
            <a:extLst>
              <a:ext uri="{FF2B5EF4-FFF2-40B4-BE49-F238E27FC236}">
                <a16:creationId xmlns:a16="http://schemas.microsoft.com/office/drawing/2014/main" id="{2DC6F9C5-225A-F77A-A413-18735A3DF5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4725" y="1954324"/>
            <a:ext cx="604358" cy="600302"/>
          </a:xfrm>
          <a:prstGeom prst="rect">
            <a:avLst/>
          </a:prstGeom>
        </p:spPr>
      </p:pic>
    </p:spTree>
    <p:extLst>
      <p:ext uri="{BB962C8B-B14F-4D97-AF65-F5344CB8AC3E}">
        <p14:creationId xmlns:p14="http://schemas.microsoft.com/office/powerpoint/2010/main" val="2520540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3111-556A-289B-36D6-B7678D2DCF7F}"/>
              </a:ext>
            </a:extLst>
          </p:cNvPr>
          <p:cNvSpPr>
            <a:spLocks noGrp="1"/>
          </p:cNvSpPr>
          <p:nvPr>
            <p:ph type="title"/>
          </p:nvPr>
        </p:nvSpPr>
        <p:spPr>
          <a:xfrm>
            <a:off x="0" y="0"/>
            <a:ext cx="12192000" cy="1690687"/>
          </a:xfrm>
          <a:solidFill>
            <a:srgbClr val="2B4A7F"/>
          </a:solidFill>
        </p:spPr>
        <p:txBody>
          <a:bodyPr vert="horz" lIns="91440" tIns="45720" rIns="91440" bIns="45720" rtlCol="0" anchor="ctr">
            <a:normAutofit/>
          </a:bodyPr>
          <a:lstStyle/>
          <a:p>
            <a:pPr algn="ctr"/>
            <a:r>
              <a:rPr lang="en-US" sz="5200" b="1" kern="1200" dirty="0">
                <a:solidFill>
                  <a:schemeClr val="bg1"/>
                </a:solidFill>
                <a:latin typeface="Times New Roman" panose="02020603050405020304" pitchFamily="18" charset="0"/>
                <a:cs typeface="Times New Roman" panose="02020603050405020304" pitchFamily="18" charset="0"/>
              </a:rPr>
              <a:t>Production Record Best Practices</a:t>
            </a:r>
          </a:p>
        </p:txBody>
      </p:sp>
      <p:graphicFrame>
        <p:nvGraphicFramePr>
          <p:cNvPr id="11" name="Content Placeholder 3">
            <a:extLst>
              <a:ext uri="{FF2B5EF4-FFF2-40B4-BE49-F238E27FC236}">
                <a16:creationId xmlns:a16="http://schemas.microsoft.com/office/drawing/2014/main" id="{F4D598FC-697E-8B10-BF3E-9E6462E4A79A}"/>
              </a:ext>
            </a:extLst>
          </p:cNvPr>
          <p:cNvGraphicFramePr>
            <a:graphicFrameLocks noGrp="1"/>
          </p:cNvGraphicFramePr>
          <p:nvPr>
            <p:ph sz="half" idx="2"/>
            <p:extLst>
              <p:ext uri="{D42A27DB-BD31-4B8C-83A1-F6EECF244321}">
                <p14:modId xmlns:p14="http://schemas.microsoft.com/office/powerpoint/2010/main" val="29540880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tangle 17">
            <a:extLst>
              <a:ext uri="{FF2B5EF4-FFF2-40B4-BE49-F238E27FC236}">
                <a16:creationId xmlns:a16="http://schemas.microsoft.com/office/drawing/2014/main" id="{E68F910F-EB7C-9AB0-929D-4C8C535DDD3A}"/>
              </a:ext>
            </a:extLst>
          </p:cNvPr>
          <p:cNvSpPr/>
          <p:nvPr/>
        </p:nvSpPr>
        <p:spPr>
          <a:xfrm>
            <a:off x="8161222" y="4742169"/>
            <a:ext cx="3138750" cy="341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2906315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DAFA9A5-03CC-4F94-B964-70682CDB0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3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p:cNvSpPr>
            <a:spLocks noGrp="1"/>
          </p:cNvSpPr>
          <p:nvPr>
            <p:ph type="title"/>
          </p:nvPr>
        </p:nvSpPr>
        <p:spPr>
          <a:xfrm>
            <a:off x="603504" y="770467"/>
            <a:ext cx="3467051" cy="4065550"/>
          </a:xfrm>
        </p:spPr>
        <p:txBody>
          <a:bodyPr vert="horz" lIns="91440" tIns="45720" rIns="91440" bIns="45720" rtlCol="0" anchor="b">
            <a:normAutofit/>
          </a:bodyPr>
          <a:lstStyle/>
          <a:p>
            <a:pPr>
              <a:lnSpc>
                <a:spcPct val="80000"/>
              </a:lnSpc>
            </a:pPr>
            <a:r>
              <a:rPr lang="en-US" sz="4700" cap="all" dirty="0">
                <a:solidFill>
                  <a:srgbClr val="FFFFFF"/>
                </a:solidFill>
              </a:rPr>
              <a:t>Production Record </a:t>
            </a:r>
            <a:r>
              <a:rPr lang="en-US" sz="4700" cap="all" dirty="0" err="1">
                <a:solidFill>
                  <a:srgbClr val="FFFFFF"/>
                </a:solidFill>
              </a:rPr>
              <a:t>tEMPLATE</a:t>
            </a:r>
            <a:endParaRPr lang="en-US" sz="4700" cap="all" dirty="0">
              <a:solidFill>
                <a:srgbClr val="FFFFFF"/>
              </a:solidFill>
            </a:endParaRPr>
          </a:p>
        </p:txBody>
      </p:sp>
      <p:sp>
        <p:nvSpPr>
          <p:cNvPr id="15" name="Rectangle 14">
            <a:extLst>
              <a:ext uri="{FF2B5EF4-FFF2-40B4-BE49-F238E27FC236}">
                <a16:creationId xmlns:a16="http://schemas.microsoft.com/office/drawing/2014/main" id="{73B36B60-731F-409B-A240-BBF521AB7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6" name="Content Placeholder 5">
            <a:extLst>
              <a:ext uri="{FF2B5EF4-FFF2-40B4-BE49-F238E27FC236}">
                <a16:creationId xmlns:a16="http://schemas.microsoft.com/office/drawing/2014/main" id="{3CF0AF53-94CE-407F-B081-43533D6CF03E}"/>
              </a:ext>
            </a:extLst>
          </p:cNvPr>
          <p:cNvPicPr>
            <a:picLocks noGrp="1" noChangeAspect="1"/>
          </p:cNvPicPr>
          <p:nvPr>
            <p:ph idx="1"/>
          </p:nvPr>
        </p:nvPicPr>
        <p:blipFill>
          <a:blip r:embed="rId3"/>
          <a:stretch>
            <a:fillRect/>
          </a:stretch>
        </p:blipFill>
        <p:spPr>
          <a:xfrm>
            <a:off x="5282520" y="840423"/>
            <a:ext cx="6266016" cy="4824831"/>
          </a:xfrm>
          <a:prstGeom prst="rect">
            <a:avLst/>
          </a:prstGeom>
        </p:spPr>
      </p:pic>
    </p:spTree>
    <p:extLst>
      <p:ext uri="{BB962C8B-B14F-4D97-AF65-F5344CB8AC3E}">
        <p14:creationId xmlns:p14="http://schemas.microsoft.com/office/powerpoint/2010/main" val="103108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1065628"/>
          </a:xfrm>
        </p:spPr>
        <p:txBody>
          <a:bodyPr>
            <a:noAutofit/>
          </a:bodyPr>
          <a:lstStyle/>
          <a:p>
            <a:pPr algn="ctr">
              <a:defRPr/>
            </a:pPr>
            <a:r>
              <a:rPr lang="en-US" sz="3600" b="1" dirty="0">
                <a:solidFill>
                  <a:srgbClr val="2B4A7F"/>
                </a:solidFill>
                <a:latin typeface="Times New Roman" panose="02020603050405020304" pitchFamily="18" charset="0"/>
                <a:cs typeface="Times New Roman" panose="02020603050405020304" pitchFamily="18" charset="0"/>
              </a:rPr>
              <a:t>When to complete Production Records</a:t>
            </a:r>
          </a:p>
        </p:txBody>
      </p:sp>
      <p:sp>
        <p:nvSpPr>
          <p:cNvPr id="5" name="Content Placeholder 4"/>
          <p:cNvSpPr>
            <a:spLocks noGrp="1"/>
          </p:cNvSpPr>
          <p:nvPr>
            <p:ph idx="1"/>
          </p:nvPr>
        </p:nvSpPr>
        <p:spPr>
          <a:xfrm>
            <a:off x="6553200" y="3657600"/>
            <a:ext cx="4419600" cy="3657600"/>
          </a:xfrm>
        </p:spPr>
        <p:txBody>
          <a:bodyPr>
            <a:noAutofit/>
          </a:bodyPr>
          <a:lstStyle/>
          <a:p>
            <a:pPr marL="0" indent="0">
              <a:buNone/>
            </a:pPr>
            <a:r>
              <a:rPr lang="en-US" sz="2000" b="1" u="sng" dirty="0">
                <a:solidFill>
                  <a:schemeClr val="tx1"/>
                </a:solidFill>
                <a:latin typeface="Times New Roman" panose="02020603050405020304" pitchFamily="18" charset="0"/>
                <a:cs typeface="Times New Roman" panose="02020603050405020304" pitchFamily="18" charset="0"/>
              </a:rPr>
              <a:t>After Meal Service:</a:t>
            </a:r>
          </a:p>
          <a:p>
            <a:pPr>
              <a:buFont typeface="Courier New" panose="02070309020205020404" pitchFamily="49" charset="0"/>
              <a:buChar char="o"/>
            </a:pPr>
            <a:r>
              <a:rPr lang="en-US" sz="2000" dirty="0">
                <a:solidFill>
                  <a:schemeClr val="tx1"/>
                </a:solidFill>
                <a:latin typeface="Times New Roman" panose="02020603050405020304" pitchFamily="18" charset="0"/>
                <a:cs typeface="Times New Roman" panose="02020603050405020304" pitchFamily="18" charset="0"/>
              </a:rPr>
              <a:t>Reimbursable Portions</a:t>
            </a:r>
          </a:p>
          <a:p>
            <a:pPr>
              <a:buFont typeface="Courier New" panose="02070309020205020404" pitchFamily="49" charset="0"/>
              <a:buChar char="o"/>
            </a:pPr>
            <a:r>
              <a:rPr lang="en-US" sz="2000" dirty="0">
                <a:solidFill>
                  <a:schemeClr val="tx1"/>
                </a:solidFill>
                <a:latin typeface="Times New Roman" panose="02020603050405020304" pitchFamily="18" charset="0"/>
                <a:cs typeface="Times New Roman" panose="02020603050405020304" pitchFamily="18" charset="0"/>
              </a:rPr>
              <a:t>Non-Reimbursable Portions</a:t>
            </a:r>
          </a:p>
          <a:p>
            <a:pPr>
              <a:buFont typeface="Courier New" panose="02070309020205020404" pitchFamily="49" charset="0"/>
              <a:buChar char="o"/>
            </a:pPr>
            <a:r>
              <a:rPr lang="en-US" sz="2000" dirty="0">
                <a:solidFill>
                  <a:schemeClr val="tx1"/>
                </a:solidFill>
                <a:latin typeface="Times New Roman" panose="02020603050405020304" pitchFamily="18" charset="0"/>
                <a:cs typeface="Times New Roman" panose="02020603050405020304" pitchFamily="18" charset="0"/>
              </a:rPr>
              <a:t>Leftovers</a:t>
            </a:r>
          </a:p>
          <a:p>
            <a:pPr>
              <a:buFont typeface="Courier New" panose="02070309020205020404" pitchFamily="49" charset="0"/>
              <a:buChar char="o"/>
            </a:pPr>
            <a:r>
              <a:rPr lang="en-US" sz="2000" dirty="0">
                <a:solidFill>
                  <a:schemeClr val="tx1"/>
                </a:solidFill>
                <a:latin typeface="Times New Roman" panose="02020603050405020304" pitchFamily="18" charset="0"/>
                <a:cs typeface="Times New Roman" panose="02020603050405020304" pitchFamily="18" charset="0"/>
              </a:rPr>
              <a:t>Time / Temperature (Optional)</a:t>
            </a:r>
          </a:p>
          <a:p>
            <a:pPr>
              <a:buFont typeface="Courier New" panose="02070309020205020404" pitchFamily="49" charset="0"/>
              <a:buChar char="o"/>
            </a:pPr>
            <a:r>
              <a:rPr lang="en-US" sz="2000" dirty="0">
                <a:solidFill>
                  <a:schemeClr val="tx1"/>
                </a:solidFill>
                <a:latin typeface="Times New Roman" panose="02020603050405020304" pitchFamily="18" charset="0"/>
                <a:cs typeface="Times New Roman" panose="02020603050405020304" pitchFamily="18" charset="0"/>
              </a:rPr>
              <a:t>Comments / Notes</a:t>
            </a:r>
          </a:p>
        </p:txBody>
      </p:sp>
      <p:sp>
        <p:nvSpPr>
          <p:cNvPr id="4" name="TextBox 3"/>
          <p:cNvSpPr txBox="1"/>
          <p:nvPr/>
        </p:nvSpPr>
        <p:spPr>
          <a:xfrm>
            <a:off x="2047810" y="1415296"/>
            <a:ext cx="5181600" cy="35702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sng"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Complete before meal service:</a:t>
            </a:r>
          </a:p>
          <a:p>
            <a:pPr marL="342900" marR="0" lvl="0" indent="-34290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School / Site Name</a:t>
            </a:r>
          </a:p>
          <a:p>
            <a:pPr marL="342900" marR="0" lvl="0" indent="-34290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Date/ Day</a:t>
            </a:r>
          </a:p>
          <a:p>
            <a:pPr marL="342900" marR="0" lvl="0" indent="-34290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Age / Grade Group</a:t>
            </a:r>
          </a:p>
          <a:p>
            <a:pPr marL="342900" marR="0" lvl="0" indent="-34290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Service (Breakfast / Lunch / Snack)</a:t>
            </a:r>
          </a:p>
          <a:p>
            <a:pPr marL="342900" marR="0" lvl="0" indent="-34290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Menu Item</a:t>
            </a:r>
          </a:p>
          <a:p>
            <a:pPr marL="342900" marR="0" lvl="0" indent="-34290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Recipe Name</a:t>
            </a:r>
          </a:p>
          <a:p>
            <a:pPr marL="342900" marR="0" lvl="0" indent="-34290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Portion Size</a:t>
            </a:r>
          </a:p>
          <a:p>
            <a:pPr marL="342900" marR="0" lvl="0" indent="-34290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Total Portions Offered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883" y="4745111"/>
            <a:ext cx="2826434" cy="1884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bwMode="auto">
          <a:xfrm>
            <a:off x="7543801" y="1524000"/>
            <a:ext cx="1724025" cy="144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A6E2DF4B-1778-0351-7F6B-F5CD074BBD33}"/>
              </a:ext>
            </a:extLst>
          </p:cNvPr>
          <p:cNvSpPr/>
          <p:nvPr/>
        </p:nvSpPr>
        <p:spPr>
          <a:xfrm>
            <a:off x="10656651" y="0"/>
            <a:ext cx="1498209" cy="6858000"/>
          </a:xfrm>
          <a:prstGeom prst="rect">
            <a:avLst/>
          </a:prstGeom>
          <a:solidFill>
            <a:srgbClr val="2B4A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36BE2D5-B69A-45E1-A880-A6E742AB163D}"/>
              </a:ext>
            </a:extLst>
          </p:cNvPr>
          <p:cNvSpPr/>
          <p:nvPr/>
        </p:nvSpPr>
        <p:spPr>
          <a:xfrm>
            <a:off x="0" y="0"/>
            <a:ext cx="1498209" cy="6858000"/>
          </a:xfrm>
          <a:prstGeom prst="rect">
            <a:avLst/>
          </a:prstGeom>
          <a:solidFill>
            <a:srgbClr val="2B4A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14879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834" y="152400"/>
            <a:ext cx="7474910" cy="1524000"/>
          </a:xfrm>
        </p:spPr>
        <p:txBody>
          <a:bodyPr>
            <a:normAutofit/>
          </a:bodyPr>
          <a:lstStyle/>
          <a:p>
            <a:r>
              <a:rPr lang="en-US" sz="4000" b="1" dirty="0">
                <a:solidFill>
                  <a:srgbClr val="2B4A7F"/>
                </a:solidFill>
                <a:latin typeface="Times New Roman" panose="02020603050405020304" pitchFamily="18" charset="0"/>
                <a:cs typeface="Times New Roman" panose="02020603050405020304" pitchFamily="18" charset="0"/>
              </a:rPr>
              <a:t>Substitutions</a:t>
            </a:r>
          </a:p>
        </p:txBody>
      </p:sp>
      <p:sp>
        <p:nvSpPr>
          <p:cNvPr id="4" name="Content Placeholder 2"/>
          <p:cNvSpPr>
            <a:spLocks noGrp="1"/>
          </p:cNvSpPr>
          <p:nvPr>
            <p:ph idx="1"/>
          </p:nvPr>
        </p:nvSpPr>
        <p:spPr>
          <a:xfrm>
            <a:off x="2209801" y="1676400"/>
            <a:ext cx="6853517" cy="2133600"/>
          </a:xfrm>
        </p:spPr>
        <p:txBody>
          <a:bodyPr>
            <a:normAutofit/>
          </a:bodyPr>
          <a:lstStyle/>
          <a:p>
            <a:r>
              <a:rPr lang="en-US" sz="2000" dirty="0">
                <a:latin typeface="Times New Roman" panose="02020603050405020304" pitchFamily="18" charset="0"/>
                <a:cs typeface="Times New Roman" panose="02020603050405020304" pitchFamily="18" charset="0"/>
              </a:rPr>
              <a:t>Vegetable sub-groups</a:t>
            </a:r>
          </a:p>
          <a:p>
            <a:pPr lvl="1"/>
            <a:r>
              <a:rPr lang="en-US" sz="2000" dirty="0">
                <a:solidFill>
                  <a:schemeClr val="accent1">
                    <a:lumMod val="50000"/>
                  </a:schemeClr>
                </a:solidFill>
                <a:latin typeface="Times New Roman" panose="02020603050405020304" pitchFamily="18" charset="0"/>
                <a:cs typeface="Times New Roman" panose="02020603050405020304" pitchFamily="18" charset="0"/>
              </a:rPr>
              <a:t>Ensures appropriate substitutions</a:t>
            </a:r>
          </a:p>
          <a:p>
            <a:pPr lvl="1"/>
            <a:r>
              <a:rPr lang="en-US" sz="2000" dirty="0">
                <a:solidFill>
                  <a:schemeClr val="accent1">
                    <a:lumMod val="50000"/>
                  </a:schemeClr>
                </a:solidFill>
                <a:latin typeface="Times New Roman" panose="02020603050405020304" pitchFamily="18" charset="0"/>
                <a:cs typeface="Times New Roman" panose="02020603050405020304" pitchFamily="18" charset="0"/>
              </a:rPr>
              <a:t>Substitute within the same vegetable subgroup</a:t>
            </a:r>
          </a:p>
          <a:p>
            <a:pPr marL="685800" lvl="2" indent="0">
              <a:buNone/>
            </a:pPr>
            <a:r>
              <a:rPr lang="en-US" sz="1600" b="1" dirty="0">
                <a:solidFill>
                  <a:schemeClr val="accent4">
                    <a:lumMod val="50000"/>
                  </a:schemeClr>
                </a:solidFill>
              </a:rPr>
              <a:t>Example: </a:t>
            </a:r>
            <a:r>
              <a:rPr lang="en-US" sz="1600" dirty="0">
                <a:solidFill>
                  <a:schemeClr val="accent4">
                    <a:lumMod val="50000"/>
                  </a:schemeClr>
                </a:solidFill>
              </a:rPr>
              <a:t>Romaine Salad replaced with 	broccoli </a:t>
            </a: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038200"/>
            <a:ext cx="8077200" cy="2481663"/>
          </a:xfrm>
          <a:prstGeom prst="rect">
            <a:avLst/>
          </a:prstGeom>
          <a:noFill/>
          <a:ln w="3810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bwMode="auto">
          <a:xfrm>
            <a:off x="8123162" y="509553"/>
            <a:ext cx="3127774" cy="279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324903C0-1534-0278-3677-F8F6E77AB600}"/>
              </a:ext>
            </a:extLst>
          </p:cNvPr>
          <p:cNvSpPr/>
          <p:nvPr/>
        </p:nvSpPr>
        <p:spPr>
          <a:xfrm>
            <a:off x="0" y="0"/>
            <a:ext cx="1498209" cy="6858000"/>
          </a:xfrm>
          <a:prstGeom prst="rect">
            <a:avLst/>
          </a:prstGeom>
          <a:solidFill>
            <a:srgbClr val="2B4A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13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2082019"/>
          </a:xfrm>
          <a:solidFill>
            <a:srgbClr val="2B4A7F"/>
          </a:solidFill>
        </p:spPr>
        <p:txBody>
          <a:bodyPr>
            <a:norm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Common Errors </a:t>
            </a:r>
          </a:p>
        </p:txBody>
      </p:sp>
      <p:sp>
        <p:nvSpPr>
          <p:cNvPr id="4" name="Content Placeholder 3"/>
          <p:cNvSpPr>
            <a:spLocks noGrp="1"/>
          </p:cNvSpPr>
          <p:nvPr>
            <p:ph sz="half" idx="1"/>
          </p:nvPr>
        </p:nvSpPr>
        <p:spPr>
          <a:xfrm>
            <a:off x="2590800" y="2082019"/>
            <a:ext cx="3419856" cy="4547384"/>
          </a:xfrm>
          <a:prstGeom prst="rect">
            <a:avLst/>
          </a:prstGeom>
        </p:spPr>
        <p:txBody>
          <a:bodyPr>
            <a:normAutofit/>
          </a:bodyPr>
          <a:lstStyle/>
          <a:p>
            <a:pPr marL="0" indent="0">
              <a:buNone/>
            </a:pPr>
            <a:r>
              <a:rPr lang="en-US" dirty="0"/>
              <a:t> </a:t>
            </a:r>
            <a:endParaRPr lang="en-US" dirty="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en-US" dirty="0">
                <a:solidFill>
                  <a:srgbClr val="2B4A7F"/>
                </a:solidFill>
                <a:latin typeface="Times New Roman" panose="02020603050405020304" pitchFamily="18" charset="0"/>
                <a:cs typeface="Times New Roman" panose="02020603050405020304" pitchFamily="18" charset="0"/>
              </a:rPr>
              <a:t>Missing/ Incomplete production records</a:t>
            </a:r>
          </a:p>
          <a:p>
            <a:pPr marL="411480" indent="-342900">
              <a:buFont typeface="Courier New" panose="02070309020205020404" pitchFamily="49" charset="0"/>
              <a:buChar char="o"/>
            </a:pPr>
            <a:endParaRPr lang="en-US" dirty="0">
              <a:solidFill>
                <a:srgbClr val="2B4A7F"/>
              </a:solidFill>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en-US" dirty="0">
                <a:solidFill>
                  <a:srgbClr val="2B4A7F"/>
                </a:solidFill>
                <a:latin typeface="Times New Roman" panose="02020603050405020304" pitchFamily="18" charset="0"/>
                <a:cs typeface="Times New Roman" panose="02020603050405020304" pitchFamily="18" charset="0"/>
              </a:rPr>
              <a:t>Not separating age/grade groups</a:t>
            </a:r>
          </a:p>
          <a:p>
            <a:pPr marL="411480" indent="-342900">
              <a:buFont typeface="Courier New" panose="02070309020205020404" pitchFamily="49" charset="0"/>
              <a:buChar char="o"/>
            </a:pPr>
            <a:endParaRPr lang="en-US" dirty="0">
              <a:solidFill>
                <a:srgbClr val="2B4A7F"/>
              </a:solidFill>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en-US" dirty="0">
                <a:solidFill>
                  <a:srgbClr val="2B4A7F"/>
                </a:solidFill>
                <a:latin typeface="Times New Roman" panose="02020603050405020304" pitchFamily="18" charset="0"/>
                <a:cs typeface="Times New Roman" panose="02020603050405020304" pitchFamily="18" charset="0"/>
              </a:rPr>
              <a:t>Portion sizes </a:t>
            </a:r>
          </a:p>
        </p:txBody>
      </p:sp>
      <p:sp>
        <p:nvSpPr>
          <p:cNvPr id="5" name="Content Placeholder 4"/>
          <p:cNvSpPr>
            <a:spLocks noGrp="1"/>
          </p:cNvSpPr>
          <p:nvPr>
            <p:ph sz="half" idx="2"/>
          </p:nvPr>
        </p:nvSpPr>
        <p:spPr>
          <a:xfrm>
            <a:off x="6400800" y="2588455"/>
            <a:ext cx="3736848" cy="3964745"/>
          </a:xfrm>
          <a:prstGeom prst="rect">
            <a:avLst/>
          </a:prstGeom>
        </p:spPr>
        <p:txBody>
          <a:bodyPr>
            <a:normAutofit/>
          </a:bodyPr>
          <a:lstStyle/>
          <a:p>
            <a:pPr>
              <a:buFont typeface="Courier New" panose="02070309020205020404" pitchFamily="49" charset="0"/>
              <a:buChar char="o"/>
            </a:pPr>
            <a:r>
              <a:rPr lang="en-US" dirty="0">
                <a:solidFill>
                  <a:srgbClr val="2B4A7F"/>
                </a:solidFill>
                <a:latin typeface="Times New Roman" panose="02020603050405020304" pitchFamily="18" charset="0"/>
                <a:cs typeface="Times New Roman" panose="02020603050405020304" pitchFamily="18" charset="0"/>
              </a:rPr>
              <a:t>Listing “vegetable”</a:t>
            </a:r>
          </a:p>
          <a:p>
            <a:pPr marL="411480" indent="-342900">
              <a:buFont typeface="Courier New" panose="02070309020205020404" pitchFamily="49" charset="0"/>
              <a:buChar char="o"/>
            </a:pPr>
            <a:endParaRPr lang="en-US" dirty="0">
              <a:solidFill>
                <a:srgbClr val="2B4A7F"/>
              </a:solidFill>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en-US" dirty="0">
                <a:solidFill>
                  <a:srgbClr val="2B4A7F"/>
                </a:solidFill>
                <a:latin typeface="Times New Roman" panose="02020603050405020304" pitchFamily="18" charset="0"/>
                <a:cs typeface="Times New Roman" panose="02020603050405020304" pitchFamily="18" charset="0"/>
              </a:rPr>
              <a:t>Incorrect vegetable subgroup substitutions </a:t>
            </a:r>
          </a:p>
          <a:p>
            <a:pPr marL="411480" indent="-342900">
              <a:buFont typeface="Courier New" panose="02070309020205020404" pitchFamily="49" charset="0"/>
              <a:buChar char="o"/>
            </a:pPr>
            <a:endParaRPr lang="en-US" dirty="0">
              <a:solidFill>
                <a:srgbClr val="2B4A7F"/>
              </a:solidFill>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en-US" dirty="0">
                <a:solidFill>
                  <a:srgbClr val="2B4A7F"/>
                </a:solidFill>
                <a:latin typeface="Times New Roman" panose="02020603050405020304" pitchFamily="18" charset="0"/>
                <a:cs typeface="Times New Roman" panose="02020603050405020304" pitchFamily="18" charset="0"/>
              </a:rPr>
              <a:t>Weight vs volume</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14977">
            <a:off x="1479453" y="203070"/>
            <a:ext cx="1676400" cy="1675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bwMode="auto">
          <a:xfrm rot="508301">
            <a:off x="9101051" y="204950"/>
            <a:ext cx="1793131" cy="168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923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C9BC-C9C3-4715-B9CA-C28DF929A6E0}"/>
              </a:ext>
            </a:extLst>
          </p:cNvPr>
          <p:cNvSpPr>
            <a:spLocks noGrp="1"/>
          </p:cNvSpPr>
          <p:nvPr>
            <p:ph type="title"/>
          </p:nvPr>
        </p:nvSpPr>
        <p:spPr>
          <a:xfrm>
            <a:off x="6846137" y="727626"/>
            <a:ext cx="4602152" cy="1718225"/>
          </a:xfrm>
        </p:spPr>
        <p:txBody>
          <a:bodyPr>
            <a:normAutofit/>
          </a:bodyPr>
          <a:lstStyle/>
          <a:p>
            <a:r>
              <a:rPr lang="en-US">
                <a:latin typeface="Century Gothic" panose="020B0502020202020204" pitchFamily="34" charset="0"/>
              </a:rPr>
              <a:t>Questions?</a:t>
            </a:r>
          </a:p>
        </p:txBody>
      </p:sp>
      <p:pic>
        <p:nvPicPr>
          <p:cNvPr id="4" name="Content Placeholder 3" descr="A group of people raising their hands&#10;&#10;Description automatically generated with medium confidence">
            <a:extLst>
              <a:ext uri="{FF2B5EF4-FFF2-40B4-BE49-F238E27FC236}">
                <a16:creationId xmlns:a16="http://schemas.microsoft.com/office/drawing/2014/main" id="{077C785D-6A95-4A6D-B668-A3AF305F392B}"/>
              </a:ext>
            </a:extLst>
          </p:cNvPr>
          <p:cNvPicPr>
            <a:picLocks noChangeAspect="1"/>
          </p:cNvPicPr>
          <p:nvPr/>
        </p:nvPicPr>
        <p:blipFill rotWithShape="1">
          <a:blip r:embed="rId3"/>
          <a:srcRect r="2" b="3411"/>
          <a:stretch/>
        </p:blipFill>
        <p:spPr>
          <a:xfrm>
            <a:off x="882713" y="2109402"/>
            <a:ext cx="4572418" cy="2683660"/>
          </a:xfrm>
          <a:prstGeom prst="rect">
            <a:avLst/>
          </a:prstGeom>
        </p:spPr>
      </p:pic>
      <p:sp>
        <p:nvSpPr>
          <p:cNvPr id="8" name="Content Placeholder 7">
            <a:extLst>
              <a:ext uri="{FF2B5EF4-FFF2-40B4-BE49-F238E27FC236}">
                <a16:creationId xmlns:a16="http://schemas.microsoft.com/office/drawing/2014/main" id="{808D71A2-3E2A-B1BA-9D8E-F7526387B3BB}"/>
              </a:ext>
            </a:extLst>
          </p:cNvPr>
          <p:cNvSpPr>
            <a:spLocks noGrp="1"/>
          </p:cNvSpPr>
          <p:nvPr>
            <p:ph idx="1"/>
          </p:nvPr>
        </p:nvSpPr>
        <p:spPr>
          <a:xfrm>
            <a:off x="6846137" y="2538919"/>
            <a:ext cx="4602152" cy="3596880"/>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Contact Information</a:t>
            </a:r>
          </a:p>
          <a:p>
            <a:pPr marL="0" marR="0" lvl="0" indent="-228600" defTabSz="914400" rtl="0" eaLnBrk="1" fontAlgn="auto" latinLnBrk="0" hangingPunct="1">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a:ea typeface="+mn-ea"/>
                <a:cs typeface="+mn-cs"/>
              </a:rPr>
              <a:t>Training Team: </a:t>
            </a:r>
            <a:r>
              <a:rPr kumimoji="0" lang="en-US" b="0" i="1" u="none" strike="noStrike" kern="1200" cap="none" spc="0" normalizeH="0" baseline="0" noProof="0" dirty="0">
                <a:ln>
                  <a:noFill/>
                </a:ln>
                <a:effectLst/>
                <a:uLnTx/>
                <a:uFillTx/>
                <a:latin typeface="Calibri" panose="020F0502020204030204"/>
                <a:ea typeface="+mn-ea"/>
                <a:cs typeface="+mn-cs"/>
                <a:hlinkClick r:id="rId4"/>
              </a:rPr>
              <a:t>cntraining@nysed.gov</a:t>
            </a:r>
            <a:endParaRPr kumimoji="0" lang="en-US" b="0" i="1" u="none" strike="noStrike" kern="1200" cap="none" spc="0" normalizeH="0" baseline="0" noProof="0" dirty="0">
              <a:ln>
                <a:noFill/>
              </a:ln>
              <a:effectLst/>
              <a:uLnTx/>
              <a:uFillTx/>
              <a:latin typeface="Calibri" panose="020F0502020204030204"/>
              <a:ea typeface="+mn-ea"/>
              <a:cs typeface="Calibri"/>
            </a:endParaRPr>
          </a:p>
          <a:p>
            <a:pPr marL="0" marR="0" lvl="0" indent="-228600" defTabSz="914400" rtl="0" eaLnBrk="1" fontAlgn="auto" latinLnBrk="0" hangingPunct="1">
              <a:spcBef>
                <a:spcPts val="0"/>
              </a:spcBef>
              <a:spcAft>
                <a:spcPts val="600"/>
              </a:spcAft>
              <a:buClrTx/>
              <a:buSzTx/>
              <a:buFont typeface="Arial" panose="020B0604020202020204" pitchFamily="34" charset="0"/>
              <a:buChar char="•"/>
              <a:tabLst/>
              <a:defRPr/>
            </a:pPr>
            <a:r>
              <a:rPr kumimoji="0" lang="en-US" b="0" i="1" u="none" strike="noStrike" kern="1200" cap="none" spc="0" normalizeH="0" baseline="0" noProof="0" dirty="0">
                <a:ln>
                  <a:noFill/>
                </a:ln>
                <a:effectLst/>
                <a:uLnTx/>
                <a:uFillTx/>
                <a:latin typeface="Calibri" panose="020F0502020204030204"/>
                <a:ea typeface="+mn-ea"/>
                <a:cs typeface="+mn-cs"/>
              </a:rPr>
              <a:t>Child Nutrition Program Office: 518-473-8781</a:t>
            </a:r>
            <a:endParaRPr kumimoji="0" lang="en-US" b="0" i="1" u="none" strike="noStrike" kern="1200" cap="none" spc="0" normalizeH="0" baseline="0" noProof="0" dirty="0">
              <a:ln>
                <a:noFill/>
              </a:ln>
              <a:effectLst/>
              <a:uLnTx/>
              <a:uFillTx/>
              <a:latin typeface="Calibri" panose="020F0502020204030204"/>
              <a:ea typeface="+mn-ea"/>
              <a:cs typeface="Calibri"/>
            </a:endParaRPr>
          </a:p>
          <a:p>
            <a:pPr marL="0" marR="0" lvl="0" indent="-228600" defTabSz="914400" rtl="0" eaLnBrk="1" fontAlgn="auto" latinLnBrk="0" hangingPunct="1">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a:ea typeface="+mn-ea"/>
                <a:cs typeface="+mn-cs"/>
              </a:rPr>
              <a:t>CN Representative for questions specific to your SFA</a:t>
            </a:r>
            <a:endParaRPr kumimoji="0" lang="en-US" b="0" i="0" u="none" strike="noStrike" kern="1200" cap="none" spc="0" normalizeH="0" baseline="0" noProof="0" dirty="0">
              <a:ln>
                <a:noFill/>
              </a:ln>
              <a:effectLst/>
              <a:uLnTx/>
              <a:uFillTx/>
              <a:latin typeface="Calibri" panose="020F0502020204030204"/>
              <a:ea typeface="+mn-ea"/>
              <a:cs typeface="Calibri"/>
            </a:endParaRPr>
          </a:p>
          <a:p>
            <a:endParaRPr lang="en-US" dirty="0"/>
          </a:p>
        </p:txBody>
      </p:sp>
    </p:spTree>
    <p:extLst>
      <p:ext uri="{BB962C8B-B14F-4D97-AF65-F5344CB8AC3E}">
        <p14:creationId xmlns:p14="http://schemas.microsoft.com/office/powerpoint/2010/main" val="1540846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710004" y="121258"/>
            <a:ext cx="8924392" cy="2193404"/>
          </a:xfrm>
        </p:spPr>
        <p:txBody>
          <a:bodyPr vert="horz" lIns="91440" tIns="45720" rIns="91440" bIns="45720" rtlCol="0" anchor="ctr">
            <a:normAutofit/>
          </a:bodyPr>
          <a:lstStyle/>
          <a:p>
            <a:pPr algn="ctr"/>
            <a:r>
              <a:rPr lang="en-US" b="1" dirty="0">
                <a:latin typeface="+mn-lt"/>
              </a:rPr>
              <a:t>Overlapping Age/Grade Groups</a:t>
            </a:r>
          </a:p>
        </p:txBody>
      </p:sp>
      <p:sp>
        <p:nvSpPr>
          <p:cNvPr id="13"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5DFF10E4-13FC-2FB8-38DA-5C44C5538A08}"/>
              </a:ext>
            </a:extLst>
          </p:cNvPr>
          <p:cNvSpPr/>
          <p:nvPr/>
        </p:nvSpPr>
        <p:spPr>
          <a:xfrm>
            <a:off x="795866" y="1739512"/>
            <a:ext cx="5128257" cy="4000887"/>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5" name="Diagram 14">
            <a:extLst>
              <a:ext uri="{FF2B5EF4-FFF2-40B4-BE49-F238E27FC236}">
                <a16:creationId xmlns:a16="http://schemas.microsoft.com/office/drawing/2014/main" id="{5072B826-19A7-580A-B6E6-4F94FCD467FA}"/>
              </a:ext>
            </a:extLst>
          </p:cNvPr>
          <p:cNvGraphicFramePr/>
          <p:nvPr/>
        </p:nvGraphicFramePr>
        <p:xfrm>
          <a:off x="991992" y="2042058"/>
          <a:ext cx="5933005" cy="3637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175AADFF-DB1A-8492-3897-CF109AA933AE}"/>
              </a:ext>
            </a:extLst>
          </p:cNvPr>
          <p:cNvSpPr txBox="1"/>
          <p:nvPr/>
        </p:nvSpPr>
        <p:spPr>
          <a:xfrm>
            <a:off x="996950" y="1760238"/>
            <a:ext cx="2558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Breakfast</a:t>
            </a:r>
          </a:p>
        </p:txBody>
      </p:sp>
      <p:sp>
        <p:nvSpPr>
          <p:cNvPr id="24" name="Callout: Line with Accent Bar 23">
            <a:extLst>
              <a:ext uri="{FF2B5EF4-FFF2-40B4-BE49-F238E27FC236}">
                <a16:creationId xmlns:a16="http://schemas.microsoft.com/office/drawing/2014/main" id="{76273C29-8009-8DC6-A23B-85B40B7413E3}"/>
              </a:ext>
            </a:extLst>
          </p:cNvPr>
          <p:cNvSpPr/>
          <p:nvPr/>
        </p:nvSpPr>
        <p:spPr>
          <a:xfrm flipH="1">
            <a:off x="809824" y="2584299"/>
            <a:ext cx="1099997" cy="2267100"/>
          </a:xfrm>
          <a:prstGeom prst="accentCallout1">
            <a:avLst>
              <a:gd name="adj1" fmla="val 38176"/>
              <a:gd name="adj2" fmla="val -8682"/>
              <a:gd name="adj3" fmla="val 65313"/>
              <a:gd name="adj4" fmla="val -183573"/>
            </a:avLst>
          </a:prstGeom>
          <a:solidFill>
            <a:srgbClr val="2F5597"/>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Overlap for calorie ranges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450 – 500 calories</a:t>
            </a:r>
          </a:p>
        </p:txBody>
      </p:sp>
      <p:cxnSp>
        <p:nvCxnSpPr>
          <p:cNvPr id="26" name="Straight Connector 25">
            <a:extLst>
              <a:ext uri="{FF2B5EF4-FFF2-40B4-BE49-F238E27FC236}">
                <a16:creationId xmlns:a16="http://schemas.microsoft.com/office/drawing/2014/main" id="{31A5E295-ED4B-3D1C-CEB1-754821A84BA0}"/>
              </a:ext>
            </a:extLst>
          </p:cNvPr>
          <p:cNvCxnSpPr>
            <a:cxnSpLocks/>
          </p:cNvCxnSpPr>
          <p:nvPr/>
        </p:nvCxnSpPr>
        <p:spPr>
          <a:xfrm>
            <a:off x="1339126" y="2571982"/>
            <a:ext cx="659692" cy="0"/>
          </a:xfrm>
          <a:prstGeom prst="line">
            <a:avLst/>
          </a:prstGeom>
          <a:ln w="38100">
            <a:solidFill>
              <a:srgbClr val="172C51"/>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8566B2F5-4811-D082-BA0C-C9840C3B2365}"/>
              </a:ext>
            </a:extLst>
          </p:cNvPr>
          <p:cNvSpPr/>
          <p:nvPr/>
        </p:nvSpPr>
        <p:spPr>
          <a:xfrm>
            <a:off x="6267877" y="1763327"/>
            <a:ext cx="5128257" cy="4000887"/>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8" name="Diagram 37">
            <a:extLst>
              <a:ext uri="{FF2B5EF4-FFF2-40B4-BE49-F238E27FC236}">
                <a16:creationId xmlns:a16="http://schemas.microsoft.com/office/drawing/2014/main" id="{74A3EE9D-C402-9B1F-3A71-C985D75E9C17}"/>
              </a:ext>
            </a:extLst>
          </p:cNvPr>
          <p:cNvGraphicFramePr/>
          <p:nvPr/>
        </p:nvGraphicFramePr>
        <p:xfrm>
          <a:off x="5142248" y="2005377"/>
          <a:ext cx="6242050" cy="37242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9" name="TextBox 38">
            <a:extLst>
              <a:ext uri="{FF2B5EF4-FFF2-40B4-BE49-F238E27FC236}">
                <a16:creationId xmlns:a16="http://schemas.microsoft.com/office/drawing/2014/main" id="{70C4C910-CD3E-FD2C-D89B-F9AC2ADAD543}"/>
              </a:ext>
            </a:extLst>
          </p:cNvPr>
          <p:cNvSpPr txBox="1"/>
          <p:nvPr/>
        </p:nvSpPr>
        <p:spPr>
          <a:xfrm>
            <a:off x="8783898" y="1733615"/>
            <a:ext cx="2322868"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Lunch</a:t>
            </a:r>
          </a:p>
        </p:txBody>
      </p:sp>
      <p:sp>
        <p:nvSpPr>
          <p:cNvPr id="40" name="Callout: Line with Accent Bar 39">
            <a:extLst>
              <a:ext uri="{FF2B5EF4-FFF2-40B4-BE49-F238E27FC236}">
                <a16:creationId xmlns:a16="http://schemas.microsoft.com/office/drawing/2014/main" id="{DC97016D-8F7F-7F4C-226D-C6120D9CFF68}"/>
              </a:ext>
            </a:extLst>
          </p:cNvPr>
          <p:cNvSpPr/>
          <p:nvPr/>
        </p:nvSpPr>
        <p:spPr>
          <a:xfrm>
            <a:off x="9435490" y="2469301"/>
            <a:ext cx="1948808" cy="968580"/>
          </a:xfrm>
          <a:prstGeom prst="accentCallout1">
            <a:avLst>
              <a:gd name="adj1" fmla="val 50724"/>
              <a:gd name="adj2" fmla="val -7791"/>
              <a:gd name="adj3" fmla="val 149213"/>
              <a:gd name="adj4" fmla="val -80721"/>
            </a:avLst>
          </a:prstGeom>
          <a:solidFill>
            <a:srgbClr val="2F5597"/>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Overlap for calorie ranges in K-8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600 – 650 calories</a:t>
            </a:r>
          </a:p>
        </p:txBody>
      </p:sp>
      <p:cxnSp>
        <p:nvCxnSpPr>
          <p:cNvPr id="41" name="Straight Connector 40">
            <a:extLst>
              <a:ext uri="{FF2B5EF4-FFF2-40B4-BE49-F238E27FC236}">
                <a16:creationId xmlns:a16="http://schemas.microsoft.com/office/drawing/2014/main" id="{C12D155D-E948-BFED-1F1D-35DFE497F04F}"/>
              </a:ext>
            </a:extLst>
          </p:cNvPr>
          <p:cNvCxnSpPr>
            <a:cxnSpLocks/>
          </p:cNvCxnSpPr>
          <p:nvPr/>
        </p:nvCxnSpPr>
        <p:spPr>
          <a:xfrm>
            <a:off x="9251454" y="2469301"/>
            <a:ext cx="659692" cy="0"/>
          </a:xfrm>
          <a:prstGeom prst="line">
            <a:avLst/>
          </a:prstGeom>
          <a:ln w="38100">
            <a:solidFill>
              <a:srgbClr val="172C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109824"/>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icons on a blue background">
            <a:extLst>
              <a:ext uri="{FF2B5EF4-FFF2-40B4-BE49-F238E27FC236}">
                <a16:creationId xmlns:a16="http://schemas.microsoft.com/office/drawing/2014/main" id="{AE5CBE68-C93B-FEBA-3B26-C033CD058626}"/>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0"/>
            <a:ext cx="12191980" cy="6856718"/>
          </a:xfrm>
          <a:prstGeom prst="rect">
            <a:avLst/>
          </a:prstGeom>
        </p:spPr>
      </p:pic>
      <p:sp>
        <p:nvSpPr>
          <p:cNvPr id="6" name="Left Brace 5">
            <a:extLst>
              <a:ext uri="{FF2B5EF4-FFF2-40B4-BE49-F238E27FC236}">
                <a16:creationId xmlns:a16="http://schemas.microsoft.com/office/drawing/2014/main" id="{A67C20B2-8827-3BBD-C59A-C52C32A360FA}"/>
              </a:ext>
            </a:extLst>
          </p:cNvPr>
          <p:cNvSpPr/>
          <p:nvPr/>
        </p:nvSpPr>
        <p:spPr>
          <a:xfrm rot="16200000">
            <a:off x="1342057" y="4044256"/>
            <a:ext cx="582249" cy="1719622"/>
          </a:xfrm>
          <a:prstGeom prst="leftBrace">
            <a:avLst/>
          </a:prstGeom>
          <a:ln w="412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Left Brace 6">
            <a:extLst>
              <a:ext uri="{FF2B5EF4-FFF2-40B4-BE49-F238E27FC236}">
                <a16:creationId xmlns:a16="http://schemas.microsoft.com/office/drawing/2014/main" id="{91819308-E5A1-0085-2C2C-EE089C04F751}"/>
              </a:ext>
            </a:extLst>
          </p:cNvPr>
          <p:cNvSpPr/>
          <p:nvPr/>
        </p:nvSpPr>
        <p:spPr>
          <a:xfrm rot="5400000">
            <a:off x="6130794" y="-2727896"/>
            <a:ext cx="523220" cy="9304629"/>
          </a:xfrm>
          <a:prstGeom prst="leftBrace">
            <a:avLst>
              <a:gd name="adj1" fmla="val 8333"/>
              <a:gd name="adj2" fmla="val 33733"/>
            </a:avLst>
          </a:prstGeom>
          <a:ln w="412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B93E0C9-D39A-B0B4-FCD7-1D8760CF9E87}"/>
              </a:ext>
            </a:extLst>
          </p:cNvPr>
          <p:cNvSpPr txBox="1"/>
          <p:nvPr/>
        </p:nvSpPr>
        <p:spPr>
          <a:xfrm>
            <a:off x="7281081" y="1139588"/>
            <a:ext cx="12487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Lunch</a:t>
            </a:r>
          </a:p>
        </p:txBody>
      </p:sp>
      <p:sp>
        <p:nvSpPr>
          <p:cNvPr id="9" name="TextBox 8">
            <a:extLst>
              <a:ext uri="{FF2B5EF4-FFF2-40B4-BE49-F238E27FC236}">
                <a16:creationId xmlns:a16="http://schemas.microsoft.com/office/drawing/2014/main" id="{187002FB-6E42-16C7-1501-F45B9670318F}"/>
              </a:ext>
            </a:extLst>
          </p:cNvPr>
          <p:cNvSpPr txBox="1"/>
          <p:nvPr/>
        </p:nvSpPr>
        <p:spPr>
          <a:xfrm>
            <a:off x="631208" y="5241125"/>
            <a:ext cx="20039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Breakfast</a:t>
            </a:r>
          </a:p>
        </p:txBody>
      </p:sp>
    </p:spTree>
    <p:extLst>
      <p:ext uri="{BB962C8B-B14F-4D97-AF65-F5344CB8AC3E}">
        <p14:creationId xmlns:p14="http://schemas.microsoft.com/office/powerpoint/2010/main" val="3372162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4" name="Rectangle 105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B4C0AA-D0B0-41E0-9863-83FB3C6D4F62}"/>
              </a:ext>
            </a:extLst>
          </p:cNvPr>
          <p:cNvSpPr>
            <a:spLocks noGrp="1"/>
          </p:cNvSpPr>
          <p:nvPr>
            <p:ph type="title"/>
          </p:nvPr>
        </p:nvSpPr>
        <p:spPr>
          <a:xfrm>
            <a:off x="411480" y="487110"/>
            <a:ext cx="4485861" cy="1588578"/>
          </a:xfrm>
        </p:spPr>
        <p:txBody>
          <a:bodyPr vert="horz" lIns="91440" tIns="45720" rIns="91440" bIns="45720" rtlCol="0" anchor="b">
            <a:normAutofit/>
          </a:bodyPr>
          <a:lstStyle/>
          <a:p>
            <a:r>
              <a:rPr lang="en-US" sz="2400" b="1" dirty="0"/>
              <a:t>Breakfast Component Requirements</a:t>
            </a:r>
            <a:br>
              <a:rPr lang="en-US" sz="2400" b="1" dirty="0"/>
            </a:br>
            <a:endParaRPr lang="en-US" sz="2400" b="1" dirty="0"/>
          </a:p>
        </p:txBody>
      </p:sp>
      <p:sp>
        <p:nvSpPr>
          <p:cNvPr id="1056" name="Rectangle 105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8" name="Rectangle 105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3C182E8-69BD-4223-842E-9B7DA8C006ED}"/>
              </a:ext>
            </a:extLst>
          </p:cNvPr>
          <p:cNvSpPr>
            <a:spLocks noGrp="1"/>
          </p:cNvSpPr>
          <p:nvPr>
            <p:ph sz="half" idx="1"/>
          </p:nvPr>
        </p:nvSpPr>
        <p:spPr>
          <a:xfrm>
            <a:off x="411479" y="2688336"/>
            <a:ext cx="4498848" cy="3584448"/>
          </a:xfrm>
        </p:spPr>
        <p:txBody>
          <a:bodyPr vert="horz" lIns="91440" tIns="45720" rIns="91440" bIns="45720" rtlCol="0" anchor="t">
            <a:normAutofit/>
          </a:bodyPr>
          <a:lstStyle/>
          <a:p>
            <a:pPr marL="457200" lvl="1"/>
            <a:r>
              <a:rPr lang="en-US" sz="1800" u="sng" dirty="0"/>
              <a:t>3 Components:</a:t>
            </a:r>
          </a:p>
          <a:p>
            <a:pPr marL="514350"/>
            <a:r>
              <a:rPr lang="en-US" sz="1800" dirty="0"/>
              <a:t>Fruit/Vegetables</a:t>
            </a:r>
          </a:p>
          <a:p>
            <a:pPr marL="514350"/>
            <a:r>
              <a:rPr lang="en-US" sz="1800" dirty="0"/>
              <a:t>Grains</a:t>
            </a:r>
          </a:p>
          <a:p>
            <a:pPr marL="514350"/>
            <a:r>
              <a:rPr lang="en-US" sz="1800" dirty="0"/>
              <a:t>Fluid Milk </a:t>
            </a:r>
          </a:p>
          <a:p>
            <a:pPr marL="0"/>
            <a:endParaRPr lang="en-US" sz="1800" dirty="0"/>
          </a:p>
          <a:p>
            <a:pPr marL="0"/>
            <a:r>
              <a:rPr lang="en-US" sz="1800" dirty="0"/>
              <a:t>Daily &amp; Weekly minimum required portion sizes per age/grade group</a:t>
            </a:r>
          </a:p>
        </p:txBody>
      </p:sp>
      <p:pic>
        <p:nvPicPr>
          <p:cNvPr id="4" name="Picture 2" descr="image">
            <a:extLst>
              <a:ext uri="{FF2B5EF4-FFF2-40B4-BE49-F238E27FC236}">
                <a16:creationId xmlns:a16="http://schemas.microsoft.com/office/drawing/2014/main" id="{CAB97AD2-8861-70B5-47AD-8246D972BF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52" r="19947" b="8533"/>
          <a:stretch/>
        </p:blipFill>
        <p:spPr bwMode="auto">
          <a:xfrm>
            <a:off x="5047368" y="320385"/>
            <a:ext cx="7144632" cy="6272774"/>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BE9852-51B8-F5E3-D67F-E0723F6F0071}"/>
              </a:ext>
            </a:extLst>
          </p:cNvPr>
          <p:cNvSpPr txBox="1"/>
          <p:nvPr/>
        </p:nvSpPr>
        <p:spPr>
          <a:xfrm>
            <a:off x="10701179" y="6346938"/>
            <a:ext cx="1365483" cy="246221"/>
          </a:xfrm>
          <a:prstGeom prst="rect">
            <a:avLst/>
          </a:prstGeom>
          <a:noFill/>
        </p:spPr>
        <p:txBody>
          <a:bodyPr wrap="square" rtlCol="0">
            <a:spAutoFit/>
          </a:bodyPr>
          <a:lstStyle/>
          <a:p>
            <a:r>
              <a:rPr lang="en-US" sz="1000" dirty="0">
                <a:solidFill>
                  <a:schemeClr val="bg1"/>
                </a:solidFill>
              </a:rPr>
              <a:t>Courtesy of Wells CSD</a:t>
            </a:r>
          </a:p>
        </p:txBody>
      </p:sp>
    </p:spTree>
    <p:extLst>
      <p:ext uri="{BB962C8B-B14F-4D97-AF65-F5344CB8AC3E}">
        <p14:creationId xmlns:p14="http://schemas.microsoft.com/office/powerpoint/2010/main" val="926066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2B28A786-1B49-4DE2-82AF-E8643DEA46B3}"/>
              </a:ext>
            </a:extLst>
          </p:cNvPr>
          <p:cNvSpPr>
            <a:spLocks noGrp="1"/>
          </p:cNvSpPr>
          <p:nvPr>
            <p:ph type="title"/>
          </p:nvPr>
        </p:nvSpPr>
        <p:spPr>
          <a:xfrm>
            <a:off x="8460828" y="468486"/>
            <a:ext cx="3405351" cy="1655483"/>
          </a:xfrm>
        </p:spPr>
        <p:txBody>
          <a:bodyPr vert="horz" lIns="91440" tIns="45720" rIns="91440" bIns="45720" rtlCol="0" anchor="b">
            <a:normAutofit/>
          </a:bodyPr>
          <a:lstStyle/>
          <a:p>
            <a:pPr>
              <a:defRPr/>
            </a:pPr>
            <a:br>
              <a:rPr lang="en-US" sz="3700" dirty="0"/>
            </a:br>
            <a:r>
              <a:rPr lang="en-US" sz="3700" dirty="0"/>
              <a:t>Fluid Milk Component</a:t>
            </a:r>
          </a:p>
        </p:txBody>
      </p:sp>
      <p:pic>
        <p:nvPicPr>
          <p:cNvPr id="3074" name="Picture 2" descr="image">
            <a:extLst>
              <a:ext uri="{FF2B5EF4-FFF2-40B4-BE49-F238E27FC236}">
                <a16:creationId xmlns:a16="http://schemas.microsoft.com/office/drawing/2014/main" id="{79DB195E-4CBA-EDAC-39B3-A4AB695D8D39}"/>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20143" r="20632"/>
          <a:stretch/>
        </p:blipFill>
        <p:spPr bwMode="auto">
          <a:xfrm rot="5400000">
            <a:off x="853494" y="-853063"/>
            <a:ext cx="6408311" cy="8115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a16="http://schemas.microsoft.com/office/drawing/2014/main" id="{5991DE72-4AD4-4A83-B0B4-B9C7C7D3E268}"/>
              </a:ext>
            </a:extLst>
          </p:cNvPr>
          <p:cNvSpPr>
            <a:spLocks noGrp="1"/>
          </p:cNvSpPr>
          <p:nvPr>
            <p:ph type="body" idx="1"/>
          </p:nvPr>
        </p:nvSpPr>
        <p:spPr>
          <a:xfrm>
            <a:off x="8460828" y="2280746"/>
            <a:ext cx="3489433" cy="3677928"/>
          </a:xfrm>
        </p:spPr>
        <p:txBody>
          <a:bodyPr vert="horz" lIns="91440" tIns="45720" rIns="91440" bIns="45720" rtlCol="0">
            <a:normAutofit/>
          </a:bodyPr>
          <a:lstStyle/>
          <a:p>
            <a:pPr>
              <a:buClr>
                <a:schemeClr val="tx1"/>
              </a:buClr>
              <a:defRPr/>
            </a:pPr>
            <a:r>
              <a:rPr lang="en-US" b="1" dirty="0">
                <a:solidFill>
                  <a:schemeClr val="tx1"/>
                </a:solidFill>
              </a:rPr>
              <a:t>1 cup </a:t>
            </a:r>
            <a:r>
              <a:rPr lang="en-US" b="1" dirty="0">
                <a:solidFill>
                  <a:srgbClr val="FF0000"/>
                </a:solidFill>
              </a:rPr>
              <a:t>unflavored</a:t>
            </a:r>
            <a:r>
              <a:rPr lang="en-US" b="1" dirty="0">
                <a:solidFill>
                  <a:schemeClr val="tx1"/>
                </a:solidFill>
              </a:rPr>
              <a:t> milk must be offered daily at Breakfast &amp; Lunch</a:t>
            </a:r>
          </a:p>
          <a:p>
            <a:pPr marL="285750" indent="-285750">
              <a:buClr>
                <a:schemeClr val="tx1"/>
              </a:buClr>
              <a:buFont typeface="Arial" panose="020B0604020202020204" pitchFamily="34" charset="0"/>
              <a:buChar char="•"/>
              <a:defRPr/>
            </a:pPr>
            <a:r>
              <a:rPr lang="en-US" b="1" dirty="0">
                <a:solidFill>
                  <a:schemeClr val="tx1"/>
                </a:solidFill>
              </a:rPr>
              <a:t>Must be </a:t>
            </a:r>
            <a:r>
              <a:rPr lang="en-US" sz="1800" b="1" dirty="0">
                <a:solidFill>
                  <a:schemeClr val="tx1"/>
                </a:solidFill>
              </a:rPr>
              <a:t>1% or fat-free</a:t>
            </a:r>
          </a:p>
          <a:p>
            <a:pPr marL="0" indent="-228600">
              <a:buClr>
                <a:schemeClr val="tx1"/>
              </a:buClr>
              <a:buFont typeface="Arial" panose="020B0604020202020204" pitchFamily="34" charset="0"/>
              <a:buChar char="•"/>
              <a:defRPr/>
            </a:pPr>
            <a:endParaRPr lang="en-US" b="1" dirty="0">
              <a:solidFill>
                <a:schemeClr val="tx1"/>
              </a:solidFill>
            </a:endParaRPr>
          </a:p>
          <a:p>
            <a:pPr>
              <a:buClr>
                <a:schemeClr val="tx1"/>
              </a:buClr>
              <a:defRPr/>
            </a:pPr>
            <a:r>
              <a:rPr lang="en-US" b="1" dirty="0">
                <a:solidFill>
                  <a:schemeClr val="tx1"/>
                </a:solidFill>
              </a:rPr>
              <a:t>Must offer a variety of at least 2 types milk</a:t>
            </a:r>
          </a:p>
          <a:p>
            <a:pPr marL="342900" indent="-285750">
              <a:buClr>
                <a:schemeClr val="tx1"/>
              </a:buClr>
              <a:buFont typeface="Arial" panose="020B0604020202020204" pitchFamily="34" charset="0"/>
              <a:buChar char="•"/>
              <a:defRPr/>
            </a:pPr>
            <a:r>
              <a:rPr lang="en-US" dirty="0">
                <a:solidFill>
                  <a:schemeClr val="tx1"/>
                </a:solidFill>
              </a:rPr>
              <a:t>1% or fat-free </a:t>
            </a:r>
            <a:r>
              <a:rPr lang="en-US" dirty="0">
                <a:solidFill>
                  <a:srgbClr val="FF0000"/>
                </a:solidFill>
              </a:rPr>
              <a:t>flavored</a:t>
            </a:r>
            <a:r>
              <a:rPr lang="en-US" dirty="0">
                <a:solidFill>
                  <a:schemeClr val="tx1"/>
                </a:solidFill>
              </a:rPr>
              <a:t> milk may be offered</a:t>
            </a:r>
          </a:p>
          <a:p>
            <a:pPr marL="285750" indent="-228600">
              <a:buClr>
                <a:schemeClr val="bg1"/>
              </a:buClr>
              <a:buFont typeface="Arial" panose="020B0604020202020204" pitchFamily="34" charset="0"/>
              <a:buChar char="•"/>
              <a:defRPr/>
            </a:pPr>
            <a:endParaRPr lang="en-US" sz="2000" dirty="0">
              <a:solidFill>
                <a:schemeClr val="tx1"/>
              </a:solidFill>
            </a:endParaRPr>
          </a:p>
        </p:txBody>
      </p:sp>
      <p:sp>
        <p:nvSpPr>
          <p:cNvPr id="3081" name="Rectangle 308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E993BEF-84D4-DB55-7528-6A9351341DF6}"/>
              </a:ext>
            </a:extLst>
          </p:cNvPr>
          <p:cNvSpPr txBox="1"/>
          <p:nvPr/>
        </p:nvSpPr>
        <p:spPr>
          <a:xfrm>
            <a:off x="0" y="5765938"/>
            <a:ext cx="1828800" cy="246221"/>
          </a:xfrm>
          <a:prstGeom prst="rect">
            <a:avLst/>
          </a:prstGeom>
          <a:noFill/>
        </p:spPr>
        <p:txBody>
          <a:bodyPr wrap="square" rtlCol="0">
            <a:spAutoFit/>
          </a:bodyPr>
          <a:lstStyle/>
          <a:p>
            <a:r>
              <a:rPr lang="en-US" sz="1000" dirty="0">
                <a:solidFill>
                  <a:schemeClr val="bg1"/>
                </a:solidFill>
              </a:rPr>
              <a:t>Courtesy of Schuylerville CSD</a:t>
            </a:r>
          </a:p>
        </p:txBody>
      </p:sp>
    </p:spTree>
    <p:extLst>
      <p:ext uri="{BB962C8B-B14F-4D97-AF65-F5344CB8AC3E}">
        <p14:creationId xmlns:p14="http://schemas.microsoft.com/office/powerpoint/2010/main" val="12553236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ail_PitchDeck_MO - v7.potx" id="{04ED404D-92C0-42EC-90F3-6105F195F488}" vid="{403B413F-466D-4546-828D-306206A851F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3554</TotalTime>
  <Words>12404</Words>
  <Application>Microsoft Office PowerPoint</Application>
  <PresentationFormat>Widescreen</PresentationFormat>
  <Paragraphs>1195</Paragraphs>
  <Slides>57</Slides>
  <Notes>57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57</vt:i4>
      </vt:variant>
    </vt:vector>
  </HeadingPairs>
  <TitlesOfParts>
    <vt:vector size="72" baseType="lpstr">
      <vt:lpstr>Arial</vt:lpstr>
      <vt:lpstr>Calibri</vt:lpstr>
      <vt:lpstr>Calibri Light</vt:lpstr>
      <vt:lpstr>Californian FB</vt:lpstr>
      <vt:lpstr>Century Gothic</vt:lpstr>
      <vt:lpstr>Courier New</vt:lpstr>
      <vt:lpstr>Franklin Gothic Medium</vt:lpstr>
      <vt:lpstr>Garamond</vt:lpstr>
      <vt:lpstr>open-sans</vt:lpstr>
      <vt:lpstr>Times New Roman</vt:lpstr>
      <vt:lpstr>Wingdings</vt:lpstr>
      <vt:lpstr>1_Office Theme</vt:lpstr>
      <vt:lpstr>Metropolitan</vt:lpstr>
      <vt:lpstr>Office Theme</vt:lpstr>
      <vt:lpstr>2_Office Theme</vt:lpstr>
      <vt:lpstr>PowerPoint Presentation</vt:lpstr>
      <vt:lpstr>PowerPoint Presentation</vt:lpstr>
      <vt:lpstr>Food-Based Menu Planning</vt:lpstr>
      <vt:lpstr>Age/Grade Groups</vt:lpstr>
      <vt:lpstr>PowerPoint Presentation</vt:lpstr>
      <vt:lpstr>Overlapping Age/Grade Groups</vt:lpstr>
      <vt:lpstr>PowerPoint Presentation</vt:lpstr>
      <vt:lpstr>Breakfast Component Requirements </vt:lpstr>
      <vt:lpstr> Fluid Milk Component</vt:lpstr>
      <vt:lpstr>Fruit &amp; Vegetable Component- Breakfast</vt:lpstr>
      <vt:lpstr>Grain Component at Breakfast and optional Meat/Meat Alternate (M/MA) </vt:lpstr>
      <vt:lpstr>Offer Versus Serve</vt:lpstr>
      <vt:lpstr>Offer vs Serve at Breakfast</vt:lpstr>
      <vt:lpstr>Crediting Different Size Grain Items at Breakfast what is considered 1 item?</vt:lpstr>
      <vt:lpstr>Now Let’s Play!!</vt:lpstr>
      <vt:lpstr>PowerPoint Presentation</vt:lpstr>
      <vt:lpstr>PowerPoint Presentation</vt:lpstr>
      <vt:lpstr>PowerPoint Presentation</vt:lpstr>
      <vt:lpstr>Lunch Component  Requirements</vt:lpstr>
      <vt:lpstr> Fluid Milk Component</vt:lpstr>
      <vt:lpstr>Fruit Component- Lunch</vt:lpstr>
      <vt:lpstr>Vegetable Component- Lunch</vt:lpstr>
      <vt:lpstr>NSLP Vegetable Subgroups</vt:lpstr>
      <vt:lpstr>PowerPoint Presentation</vt:lpstr>
      <vt:lpstr>Grain Component- Lunch</vt:lpstr>
      <vt:lpstr>Lunch Grain Component</vt:lpstr>
      <vt:lpstr>M/MA Component- Lunch</vt:lpstr>
      <vt:lpstr>Offer vs Serve at Lunch</vt:lpstr>
      <vt:lpstr>Now Let’s Play!!</vt:lpstr>
      <vt:lpstr>PowerPoint Presentation</vt:lpstr>
      <vt:lpstr>PowerPoint Presentation</vt:lpstr>
      <vt:lpstr>PowerPoint Presentation</vt:lpstr>
      <vt:lpstr>Alternate Daily Meals</vt:lpstr>
      <vt:lpstr> </vt:lpstr>
      <vt:lpstr>Additional Meal Requirements </vt:lpstr>
      <vt:lpstr>PowerPoint Presentation</vt:lpstr>
      <vt:lpstr>PowerPoint Presentation</vt:lpstr>
      <vt:lpstr>PowerPoint Presentation</vt:lpstr>
      <vt:lpstr>Acceptable Milk Substitutions </vt:lpstr>
      <vt:lpstr>PowerPoint Presentation</vt:lpstr>
      <vt:lpstr>The Definition of a Whole Grain Rich Product</vt:lpstr>
      <vt:lpstr>PowerPoint Presentation</vt:lpstr>
      <vt:lpstr>Child Nutrition (CN) label</vt:lpstr>
      <vt:lpstr>Product Formulation Statement (PFS)</vt:lpstr>
      <vt:lpstr>Exhibit A </vt:lpstr>
      <vt:lpstr>Product Specification Sheet</vt:lpstr>
      <vt:lpstr>Standardized Recipes </vt:lpstr>
      <vt:lpstr>Benefits of Standardized Recipes</vt:lpstr>
      <vt:lpstr>Production Records</vt:lpstr>
      <vt:lpstr>Advantages of Production Records</vt:lpstr>
      <vt:lpstr>Production Record Required Elements </vt:lpstr>
      <vt:lpstr>Production Record Best Practices</vt:lpstr>
      <vt:lpstr>Production Record tEMPLATE</vt:lpstr>
      <vt:lpstr>When to complete Production Records</vt:lpstr>
      <vt:lpstr>Substitutions</vt:lpstr>
      <vt:lpstr>Common Errors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Dive into Meal Pattern</dc:title>
  <dc:creator>Stephen DeSimone</dc:creator>
  <cp:lastModifiedBy>Shannon Magill</cp:lastModifiedBy>
  <cp:revision>65</cp:revision>
  <cp:lastPrinted>2023-09-29T17:02:48Z</cp:lastPrinted>
  <dcterms:created xsi:type="dcterms:W3CDTF">2023-07-27T15:43:47Z</dcterms:created>
  <dcterms:modified xsi:type="dcterms:W3CDTF">2023-09-29T17:13:57Z</dcterms:modified>
</cp:coreProperties>
</file>