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58" r:id="rId3"/>
    <p:sldId id="272" r:id="rId4"/>
    <p:sldId id="296" r:id="rId5"/>
    <p:sldId id="339" r:id="rId6"/>
    <p:sldId id="259" r:id="rId7"/>
    <p:sldId id="260" r:id="rId8"/>
    <p:sldId id="261" r:id="rId9"/>
    <p:sldId id="262" r:id="rId10"/>
    <p:sldId id="263" r:id="rId11"/>
    <p:sldId id="342" r:id="rId12"/>
    <p:sldId id="264" r:id="rId13"/>
    <p:sldId id="280" r:id="rId14"/>
    <p:sldId id="268" r:id="rId15"/>
    <p:sldId id="271" r:id="rId16"/>
    <p:sldId id="273" r:id="rId17"/>
    <p:sldId id="341" r:id="rId18"/>
    <p:sldId id="340" r:id="rId19"/>
    <p:sldId id="343" r:id="rId2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1A370C-D07F-1C20-22D3-FBEEF679E343}" name="Jennifer Knapp" initials="JK" userId="S::Jennifer.Knapp@nysed.gov::c3474ce2-e6de-4f23-b4e9-fa8dcef4cb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4C"/>
    <a:srgbClr val="0038A8"/>
    <a:srgbClr val="2121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D15140-35BF-44E6-A6EB-B4FEB95A67D5}" v="75" dt="2023-01-25T16:37:11.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2" autoAdjust="0"/>
    <p:restoredTop sz="23039" autoAdjust="0"/>
  </p:normalViewPr>
  <p:slideViewPr>
    <p:cSldViewPr snapToGrid="0">
      <p:cViewPr varScale="1">
        <p:scale>
          <a:sx n="37" d="100"/>
          <a:sy n="37" d="100"/>
        </p:scale>
        <p:origin x="729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3" d="100"/>
          <a:sy n="123" d="100"/>
        </p:scale>
        <p:origin x="676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8/10/relationships/authors" Targe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hyperlink" Target="https://dol.ny.gov/frequency-pay" TargetMode="Externa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diagrams/_rels/data8.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hyperlink" Target="https://dol.ny.gov/frequency-pay" TargetMode="External"/></Relationships>
</file>

<file path=ppt/diagrams/_rels/drawing8.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37DB03-5A90-4478-94B0-BDBDF275F335}"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CE4EAFA-DA4A-440E-810C-9B205E9F57A5}">
      <dgm:prSet custT="1"/>
      <dgm:spPr/>
      <dgm:t>
        <a:bodyPr/>
        <a:lstStyle/>
        <a:p>
          <a:pPr>
            <a:lnSpc>
              <a:spcPct val="100000"/>
            </a:lnSpc>
          </a:pPr>
          <a:r>
            <a:rPr lang="en-US" sz="1900"/>
            <a:t>Maintenance of the Non-profit Food Service Account</a:t>
          </a:r>
        </a:p>
      </dgm:t>
    </dgm:pt>
    <dgm:pt modelId="{4687D624-5B93-4650-B131-F590B256DDA3}" type="parTrans" cxnId="{AF0D2AB5-50EA-4A1E-912E-355AABAD311A}">
      <dgm:prSet/>
      <dgm:spPr/>
      <dgm:t>
        <a:bodyPr/>
        <a:lstStyle/>
        <a:p>
          <a:endParaRPr lang="en-US"/>
        </a:p>
      </dgm:t>
    </dgm:pt>
    <dgm:pt modelId="{D7498D7E-E495-4751-B8D1-CA323A281C5A}" type="sibTrans" cxnId="{AF0D2AB5-50EA-4A1E-912E-355AABAD311A}">
      <dgm:prSet/>
      <dgm:spPr/>
      <dgm:t>
        <a:bodyPr/>
        <a:lstStyle/>
        <a:p>
          <a:pPr>
            <a:lnSpc>
              <a:spcPct val="100000"/>
            </a:lnSpc>
          </a:pPr>
          <a:endParaRPr lang="en-US"/>
        </a:p>
      </dgm:t>
    </dgm:pt>
    <dgm:pt modelId="{8BC370C4-C15C-41CA-864E-772310541EE8}">
      <dgm:prSet custT="1"/>
      <dgm:spPr/>
      <dgm:t>
        <a:bodyPr/>
        <a:lstStyle/>
        <a:p>
          <a:pPr>
            <a:lnSpc>
              <a:spcPct val="100000"/>
            </a:lnSpc>
          </a:pPr>
          <a:r>
            <a:rPr lang="en-US" sz="1900"/>
            <a:t>Direct and Indirect Costs</a:t>
          </a:r>
        </a:p>
        <a:p>
          <a:pPr>
            <a:lnSpc>
              <a:spcPct val="100000"/>
            </a:lnSpc>
          </a:pPr>
          <a:r>
            <a:rPr lang="en-US" sz="1900"/>
            <a:t>              </a:t>
          </a:r>
        </a:p>
      </dgm:t>
    </dgm:pt>
    <dgm:pt modelId="{37E93351-C6E5-4363-9AB4-071F61121122}" type="parTrans" cxnId="{27016F74-CCE7-4AE6-8B20-1F3807A320EE}">
      <dgm:prSet/>
      <dgm:spPr/>
      <dgm:t>
        <a:bodyPr/>
        <a:lstStyle/>
        <a:p>
          <a:endParaRPr lang="en-US"/>
        </a:p>
      </dgm:t>
    </dgm:pt>
    <dgm:pt modelId="{852BF77C-8B42-4A4D-B084-5CB34890AEBC}" type="sibTrans" cxnId="{27016F74-CCE7-4AE6-8B20-1F3807A320EE}">
      <dgm:prSet/>
      <dgm:spPr/>
      <dgm:t>
        <a:bodyPr/>
        <a:lstStyle/>
        <a:p>
          <a:pPr>
            <a:lnSpc>
              <a:spcPct val="100000"/>
            </a:lnSpc>
          </a:pPr>
          <a:endParaRPr lang="en-US"/>
        </a:p>
      </dgm:t>
    </dgm:pt>
    <dgm:pt modelId="{B115ABD5-EA56-41C1-87BD-E88DFE5CA73E}">
      <dgm:prSet custT="1"/>
      <dgm:spPr/>
      <dgm:t>
        <a:bodyPr/>
        <a:lstStyle/>
        <a:p>
          <a:pPr>
            <a:lnSpc>
              <a:spcPct val="100000"/>
            </a:lnSpc>
          </a:pPr>
          <a:endParaRPr lang="en-US" sz="1900"/>
        </a:p>
        <a:p>
          <a:pPr>
            <a:lnSpc>
              <a:spcPct val="100000"/>
            </a:lnSpc>
          </a:pPr>
          <a:r>
            <a:rPr lang="en-US" sz="1900"/>
            <a:t>Requirements for Financial Reporting</a:t>
          </a:r>
        </a:p>
        <a:p>
          <a:pPr>
            <a:lnSpc>
              <a:spcPct val="100000"/>
            </a:lnSpc>
          </a:pPr>
          <a:r>
            <a:rPr lang="en-US" sz="1900"/>
            <a:t>             </a:t>
          </a:r>
        </a:p>
      </dgm:t>
    </dgm:pt>
    <dgm:pt modelId="{B3E077CF-56A9-4900-899D-D224488B7648}" type="parTrans" cxnId="{0E3BD4BE-BCC2-4F7D-96C2-4192385543A8}">
      <dgm:prSet/>
      <dgm:spPr/>
      <dgm:t>
        <a:bodyPr/>
        <a:lstStyle/>
        <a:p>
          <a:endParaRPr lang="en-US"/>
        </a:p>
      </dgm:t>
    </dgm:pt>
    <dgm:pt modelId="{5F05358B-EE92-4A1C-97EA-A44271744A43}" type="sibTrans" cxnId="{0E3BD4BE-BCC2-4F7D-96C2-4192385543A8}">
      <dgm:prSet/>
      <dgm:spPr/>
      <dgm:t>
        <a:bodyPr/>
        <a:lstStyle/>
        <a:p>
          <a:pPr>
            <a:lnSpc>
              <a:spcPct val="100000"/>
            </a:lnSpc>
          </a:pPr>
          <a:endParaRPr lang="en-US"/>
        </a:p>
      </dgm:t>
    </dgm:pt>
    <dgm:pt modelId="{84F1DE3E-D519-47F5-9C60-42537BD60962}">
      <dgm:prSet custT="1"/>
      <dgm:spPr/>
      <dgm:t>
        <a:bodyPr/>
        <a:lstStyle/>
        <a:p>
          <a:pPr>
            <a:lnSpc>
              <a:spcPct val="100000"/>
            </a:lnSpc>
          </a:pPr>
          <a:r>
            <a:rPr lang="en-US" sz="1900"/>
            <a:t>Excess Fund Balance &amp; Negative Fund Balances</a:t>
          </a:r>
        </a:p>
      </dgm:t>
    </dgm:pt>
    <dgm:pt modelId="{F21FF6FF-D3C0-4D11-B219-B86A6AF9BE35}" type="parTrans" cxnId="{C3CEAB99-70CA-446F-AB09-C37CD7AD08AA}">
      <dgm:prSet/>
      <dgm:spPr/>
      <dgm:t>
        <a:bodyPr/>
        <a:lstStyle/>
        <a:p>
          <a:endParaRPr lang="en-US"/>
        </a:p>
      </dgm:t>
    </dgm:pt>
    <dgm:pt modelId="{4A437A08-D239-4125-91A6-BC8E6ED2FAA9}" type="sibTrans" cxnId="{C3CEAB99-70CA-446F-AB09-C37CD7AD08AA}">
      <dgm:prSet/>
      <dgm:spPr/>
      <dgm:t>
        <a:bodyPr/>
        <a:lstStyle/>
        <a:p>
          <a:pPr>
            <a:lnSpc>
              <a:spcPct val="100000"/>
            </a:lnSpc>
          </a:pPr>
          <a:endParaRPr lang="en-US"/>
        </a:p>
      </dgm:t>
    </dgm:pt>
    <dgm:pt modelId="{DB2FB34B-BDA4-4538-A2E5-9676361C6A16}">
      <dgm:prSet custT="1"/>
      <dgm:spPr/>
      <dgm:t>
        <a:bodyPr/>
        <a:lstStyle/>
        <a:p>
          <a:pPr>
            <a:lnSpc>
              <a:spcPct val="100000"/>
            </a:lnSpc>
          </a:pPr>
          <a:r>
            <a:rPr lang="en-US" sz="1900"/>
            <a:t>Non-program Food Pricing </a:t>
          </a:r>
        </a:p>
      </dgm:t>
    </dgm:pt>
    <dgm:pt modelId="{21CB8E9B-21D6-4C85-B470-CB014C07CC07}" type="parTrans" cxnId="{ED4A371D-70A2-478E-98B9-D3F37D3D4CC9}">
      <dgm:prSet/>
      <dgm:spPr/>
      <dgm:t>
        <a:bodyPr/>
        <a:lstStyle/>
        <a:p>
          <a:endParaRPr lang="en-US"/>
        </a:p>
      </dgm:t>
    </dgm:pt>
    <dgm:pt modelId="{AC210E18-7FDC-43DF-B056-22CDA9858FE7}" type="sibTrans" cxnId="{ED4A371D-70A2-478E-98B9-D3F37D3D4CC9}">
      <dgm:prSet/>
      <dgm:spPr/>
      <dgm:t>
        <a:bodyPr/>
        <a:lstStyle/>
        <a:p>
          <a:pPr>
            <a:lnSpc>
              <a:spcPct val="100000"/>
            </a:lnSpc>
          </a:pPr>
          <a:endParaRPr lang="en-US"/>
        </a:p>
      </dgm:t>
    </dgm:pt>
    <dgm:pt modelId="{BCAB4E16-08B8-494B-8CCF-97DF0C0BEC96}">
      <dgm:prSet custT="1"/>
      <dgm:spPr/>
      <dgm:t>
        <a:bodyPr/>
        <a:lstStyle/>
        <a:p>
          <a:pPr>
            <a:lnSpc>
              <a:spcPct val="100000"/>
            </a:lnSpc>
          </a:pPr>
          <a:r>
            <a:rPr lang="en-US" sz="1900"/>
            <a:t>PLE Exemption</a:t>
          </a:r>
        </a:p>
      </dgm:t>
    </dgm:pt>
    <dgm:pt modelId="{DB6627EE-16A4-4A4B-AB94-2667C4820C79}" type="parTrans" cxnId="{8F4A06F1-1E64-4874-9757-9163FCA1226D}">
      <dgm:prSet/>
      <dgm:spPr/>
      <dgm:t>
        <a:bodyPr/>
        <a:lstStyle/>
        <a:p>
          <a:endParaRPr lang="en-US"/>
        </a:p>
      </dgm:t>
    </dgm:pt>
    <dgm:pt modelId="{9A764509-B022-4FD8-9329-6B03AB106457}" type="sibTrans" cxnId="{8F4A06F1-1E64-4874-9757-9163FCA1226D}">
      <dgm:prSet/>
      <dgm:spPr/>
      <dgm:t>
        <a:bodyPr/>
        <a:lstStyle/>
        <a:p>
          <a:endParaRPr lang="en-US"/>
        </a:p>
      </dgm:t>
    </dgm:pt>
    <dgm:pt modelId="{76A4BD05-9A46-4761-8F48-A642C0106BD7}" type="pres">
      <dgm:prSet presAssocID="{7E37DB03-5A90-4478-94B0-BDBDF275F335}" presName="root" presStyleCnt="0">
        <dgm:presLayoutVars>
          <dgm:dir/>
          <dgm:resizeHandles val="exact"/>
        </dgm:presLayoutVars>
      </dgm:prSet>
      <dgm:spPr/>
    </dgm:pt>
    <dgm:pt modelId="{FB7F2668-9A3D-431C-B7B5-DE1703C4F6DB}" type="pres">
      <dgm:prSet presAssocID="{7E37DB03-5A90-4478-94B0-BDBDF275F335}" presName="container" presStyleCnt="0">
        <dgm:presLayoutVars>
          <dgm:dir/>
          <dgm:resizeHandles val="exact"/>
        </dgm:presLayoutVars>
      </dgm:prSet>
      <dgm:spPr/>
    </dgm:pt>
    <dgm:pt modelId="{2DFEC730-2E5D-499F-92F3-B83FE29DC076}" type="pres">
      <dgm:prSet presAssocID="{DB2FB34B-BDA4-4538-A2E5-9676361C6A16}" presName="compNode" presStyleCnt="0"/>
      <dgm:spPr/>
    </dgm:pt>
    <dgm:pt modelId="{3D2A128C-2901-4D03-865D-3CCD7474F2A9}" type="pres">
      <dgm:prSet presAssocID="{DB2FB34B-BDA4-4538-A2E5-9676361C6A16}" presName="iconBgRect" presStyleLbl="bgShp" presStyleIdx="0" presStyleCnt="6"/>
      <dgm:spPr/>
    </dgm:pt>
    <dgm:pt modelId="{08F9F718-B3DB-4BF5-9321-1304532BC8DD}" type="pres">
      <dgm:prSet presAssocID="{DB2FB34B-BDA4-4538-A2E5-9676361C6A1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rn outline"/>
        </a:ext>
      </dgm:extLst>
    </dgm:pt>
    <dgm:pt modelId="{73E3FBCA-737C-47BB-BA92-1FDAC167F598}" type="pres">
      <dgm:prSet presAssocID="{DB2FB34B-BDA4-4538-A2E5-9676361C6A16}" presName="spaceRect" presStyleCnt="0"/>
      <dgm:spPr/>
    </dgm:pt>
    <dgm:pt modelId="{138E9C30-BD47-4611-BD88-98BE2B5E80C3}" type="pres">
      <dgm:prSet presAssocID="{DB2FB34B-BDA4-4538-A2E5-9676361C6A16}" presName="textRect" presStyleLbl="revTx" presStyleIdx="0" presStyleCnt="6">
        <dgm:presLayoutVars>
          <dgm:chMax val="1"/>
          <dgm:chPref val="1"/>
        </dgm:presLayoutVars>
      </dgm:prSet>
      <dgm:spPr/>
    </dgm:pt>
    <dgm:pt modelId="{F9DBBECA-A936-4ABD-A71D-337D9584C6E1}" type="pres">
      <dgm:prSet presAssocID="{AC210E18-7FDC-43DF-B056-22CDA9858FE7}" presName="sibTrans" presStyleLbl="sibTrans2D1" presStyleIdx="0" presStyleCnt="0"/>
      <dgm:spPr/>
    </dgm:pt>
    <dgm:pt modelId="{DE129AC9-3618-43C3-8F87-63A39FC0C87B}" type="pres">
      <dgm:prSet presAssocID="{8CE4EAFA-DA4A-440E-810C-9B205E9F57A5}" presName="compNode" presStyleCnt="0"/>
      <dgm:spPr/>
    </dgm:pt>
    <dgm:pt modelId="{F5219EE7-B032-4D4C-B3DF-3451B430AD4C}" type="pres">
      <dgm:prSet presAssocID="{8CE4EAFA-DA4A-440E-810C-9B205E9F57A5}" presName="iconBgRect" presStyleLbl="bgShp" presStyleIdx="1" presStyleCnt="6"/>
      <dgm:spPr/>
    </dgm:pt>
    <dgm:pt modelId="{F543B000-CFA1-4DD4-8F3F-E2FCE69B529B}" type="pres">
      <dgm:prSet presAssocID="{8CE4EAFA-DA4A-440E-810C-9B205E9F57A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iter"/>
        </a:ext>
      </dgm:extLst>
    </dgm:pt>
    <dgm:pt modelId="{C1AC6AAC-50AD-46B5-B37A-F25756A13B51}" type="pres">
      <dgm:prSet presAssocID="{8CE4EAFA-DA4A-440E-810C-9B205E9F57A5}" presName="spaceRect" presStyleCnt="0"/>
      <dgm:spPr/>
    </dgm:pt>
    <dgm:pt modelId="{9F6C3054-1F84-4B36-82D1-E6A461C13B15}" type="pres">
      <dgm:prSet presAssocID="{8CE4EAFA-DA4A-440E-810C-9B205E9F57A5}" presName="textRect" presStyleLbl="revTx" presStyleIdx="1" presStyleCnt="6">
        <dgm:presLayoutVars>
          <dgm:chMax val="1"/>
          <dgm:chPref val="1"/>
        </dgm:presLayoutVars>
      </dgm:prSet>
      <dgm:spPr/>
    </dgm:pt>
    <dgm:pt modelId="{A66A0AA8-0F68-4E58-BF98-B041E544B76E}" type="pres">
      <dgm:prSet presAssocID="{D7498D7E-E495-4751-B8D1-CA323A281C5A}" presName="sibTrans" presStyleLbl="sibTrans2D1" presStyleIdx="0" presStyleCnt="0"/>
      <dgm:spPr/>
    </dgm:pt>
    <dgm:pt modelId="{F82D4777-BFD1-43AF-94A8-5DABE56556BD}" type="pres">
      <dgm:prSet presAssocID="{8BC370C4-C15C-41CA-864E-772310541EE8}" presName="compNode" presStyleCnt="0"/>
      <dgm:spPr/>
    </dgm:pt>
    <dgm:pt modelId="{1D431E39-A5A2-4201-B389-AC155CE507F1}" type="pres">
      <dgm:prSet presAssocID="{8BC370C4-C15C-41CA-864E-772310541EE8}" presName="iconBgRect" presStyleLbl="bgShp" presStyleIdx="2" presStyleCnt="6"/>
      <dgm:spPr/>
    </dgm:pt>
    <dgm:pt modelId="{B57004D8-00DC-48B9-A10E-5961B839BB1E}" type="pres">
      <dgm:prSet presAssocID="{8BC370C4-C15C-41CA-864E-772310541EE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D222CC28-493C-4A2D-B605-1AF3145201F2}" type="pres">
      <dgm:prSet presAssocID="{8BC370C4-C15C-41CA-864E-772310541EE8}" presName="spaceRect" presStyleCnt="0"/>
      <dgm:spPr/>
    </dgm:pt>
    <dgm:pt modelId="{958B4D23-611E-4C10-983E-052D265FA519}" type="pres">
      <dgm:prSet presAssocID="{8BC370C4-C15C-41CA-864E-772310541EE8}" presName="textRect" presStyleLbl="revTx" presStyleIdx="2" presStyleCnt="6">
        <dgm:presLayoutVars>
          <dgm:chMax val="1"/>
          <dgm:chPref val="1"/>
        </dgm:presLayoutVars>
      </dgm:prSet>
      <dgm:spPr/>
    </dgm:pt>
    <dgm:pt modelId="{5248D331-B57D-43DC-AC2C-28A3ED595942}" type="pres">
      <dgm:prSet presAssocID="{852BF77C-8B42-4A4D-B084-5CB34890AEBC}" presName="sibTrans" presStyleLbl="sibTrans2D1" presStyleIdx="0" presStyleCnt="0"/>
      <dgm:spPr/>
    </dgm:pt>
    <dgm:pt modelId="{8C3EF36E-9026-448B-A96E-84420FF37539}" type="pres">
      <dgm:prSet presAssocID="{B115ABD5-EA56-41C1-87BD-E88DFE5CA73E}" presName="compNode" presStyleCnt="0"/>
      <dgm:spPr/>
    </dgm:pt>
    <dgm:pt modelId="{5A1956CD-995A-4B87-B0ED-2C01EB39EA46}" type="pres">
      <dgm:prSet presAssocID="{B115ABD5-EA56-41C1-87BD-E88DFE5CA73E}" presName="iconBgRect" presStyleLbl="bgShp" presStyleIdx="3" presStyleCnt="6"/>
      <dgm:spPr/>
    </dgm:pt>
    <dgm:pt modelId="{957D95B2-BCD5-49ED-AD95-FF55C1CA22E1}" type="pres">
      <dgm:prSet presAssocID="{B115ABD5-EA56-41C1-87BD-E88DFE5CA73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E55561D1-0AD2-4E79-BA84-7454B0244A29}" type="pres">
      <dgm:prSet presAssocID="{B115ABD5-EA56-41C1-87BD-E88DFE5CA73E}" presName="spaceRect" presStyleCnt="0"/>
      <dgm:spPr/>
    </dgm:pt>
    <dgm:pt modelId="{9E26DA3F-10F1-40A3-B4A2-8DD93F05CD9D}" type="pres">
      <dgm:prSet presAssocID="{B115ABD5-EA56-41C1-87BD-E88DFE5CA73E}" presName="textRect" presStyleLbl="revTx" presStyleIdx="3" presStyleCnt="6" custScaleX="97440" custScaleY="96455">
        <dgm:presLayoutVars>
          <dgm:chMax val="1"/>
          <dgm:chPref val="1"/>
        </dgm:presLayoutVars>
      </dgm:prSet>
      <dgm:spPr/>
    </dgm:pt>
    <dgm:pt modelId="{DB3ED113-6E1D-4815-8C8C-BE6E6D4DF93E}" type="pres">
      <dgm:prSet presAssocID="{5F05358B-EE92-4A1C-97EA-A44271744A43}" presName="sibTrans" presStyleLbl="sibTrans2D1" presStyleIdx="0" presStyleCnt="0"/>
      <dgm:spPr/>
    </dgm:pt>
    <dgm:pt modelId="{ED8696A6-24FD-49C9-8A10-F049C2DD9AD0}" type="pres">
      <dgm:prSet presAssocID="{84F1DE3E-D519-47F5-9C60-42537BD60962}" presName="compNode" presStyleCnt="0"/>
      <dgm:spPr/>
    </dgm:pt>
    <dgm:pt modelId="{A7F2787F-980C-4ADD-85D7-61EBBA5AED3A}" type="pres">
      <dgm:prSet presAssocID="{84F1DE3E-D519-47F5-9C60-42537BD60962}" presName="iconBgRect" presStyleLbl="bgShp" presStyleIdx="4" presStyleCnt="6"/>
      <dgm:spPr/>
    </dgm:pt>
    <dgm:pt modelId="{9FE96D39-278A-4471-9D4B-068F4A9D9047}" type="pres">
      <dgm:prSet presAssocID="{84F1DE3E-D519-47F5-9C60-42537BD6096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FC42CE88-1FE1-4A0C-9C7A-4E6E0C1954DF}" type="pres">
      <dgm:prSet presAssocID="{84F1DE3E-D519-47F5-9C60-42537BD60962}" presName="spaceRect" presStyleCnt="0"/>
      <dgm:spPr/>
    </dgm:pt>
    <dgm:pt modelId="{9334F590-4923-48CD-B342-101B2182AF55}" type="pres">
      <dgm:prSet presAssocID="{84F1DE3E-D519-47F5-9C60-42537BD60962}" presName="textRect" presStyleLbl="revTx" presStyleIdx="4" presStyleCnt="6">
        <dgm:presLayoutVars>
          <dgm:chMax val="1"/>
          <dgm:chPref val="1"/>
        </dgm:presLayoutVars>
      </dgm:prSet>
      <dgm:spPr/>
    </dgm:pt>
    <dgm:pt modelId="{FB61E758-629A-4BD0-AA39-5B9344D9E3CF}" type="pres">
      <dgm:prSet presAssocID="{4A437A08-D239-4125-91A6-BC8E6ED2FAA9}" presName="sibTrans" presStyleLbl="sibTrans2D1" presStyleIdx="0" presStyleCnt="0"/>
      <dgm:spPr/>
    </dgm:pt>
    <dgm:pt modelId="{6F2ED5E8-325E-48F6-9BCE-709C96230F9F}" type="pres">
      <dgm:prSet presAssocID="{BCAB4E16-08B8-494B-8CCF-97DF0C0BEC96}" presName="compNode" presStyleCnt="0"/>
      <dgm:spPr/>
    </dgm:pt>
    <dgm:pt modelId="{7DBAB045-7F84-4D90-95DB-40662EA3FF81}" type="pres">
      <dgm:prSet presAssocID="{BCAB4E16-08B8-494B-8CCF-97DF0C0BEC96}" presName="iconBgRect" presStyleLbl="bgShp" presStyleIdx="5" presStyleCnt="6"/>
      <dgm:spPr/>
    </dgm:pt>
    <dgm:pt modelId="{70F61F71-DA04-49C5-81CE-0E3A21925A26}" type="pres">
      <dgm:prSet presAssocID="{BCAB4E16-08B8-494B-8CCF-97DF0C0BEC9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Scales of justice outline"/>
        </a:ext>
      </dgm:extLst>
    </dgm:pt>
    <dgm:pt modelId="{8859E668-7E78-4848-8B9E-7B574BD528D2}" type="pres">
      <dgm:prSet presAssocID="{BCAB4E16-08B8-494B-8CCF-97DF0C0BEC96}" presName="spaceRect" presStyleCnt="0"/>
      <dgm:spPr/>
    </dgm:pt>
    <dgm:pt modelId="{DAEC8360-982D-471C-BE60-16CC521C09DC}" type="pres">
      <dgm:prSet presAssocID="{BCAB4E16-08B8-494B-8CCF-97DF0C0BEC96}" presName="textRect" presStyleLbl="revTx" presStyleIdx="5" presStyleCnt="6">
        <dgm:presLayoutVars>
          <dgm:chMax val="1"/>
          <dgm:chPref val="1"/>
        </dgm:presLayoutVars>
      </dgm:prSet>
      <dgm:spPr/>
    </dgm:pt>
  </dgm:ptLst>
  <dgm:cxnLst>
    <dgm:cxn modelId="{426D400E-F858-4252-82F6-8AB49E73F888}" type="presOf" srcId="{B115ABD5-EA56-41C1-87BD-E88DFE5CA73E}" destId="{9E26DA3F-10F1-40A3-B4A2-8DD93F05CD9D}" srcOrd="0" destOrd="0" presId="urn:microsoft.com/office/officeart/2018/2/layout/IconCircleList"/>
    <dgm:cxn modelId="{ED4A371D-70A2-478E-98B9-D3F37D3D4CC9}" srcId="{7E37DB03-5A90-4478-94B0-BDBDF275F335}" destId="{DB2FB34B-BDA4-4538-A2E5-9676361C6A16}" srcOrd="0" destOrd="0" parTransId="{21CB8E9B-21D6-4C85-B470-CB014C07CC07}" sibTransId="{AC210E18-7FDC-43DF-B056-22CDA9858FE7}"/>
    <dgm:cxn modelId="{525A9443-056F-407E-9222-276481C5D17C}" type="presOf" srcId="{84F1DE3E-D519-47F5-9C60-42537BD60962}" destId="{9334F590-4923-48CD-B342-101B2182AF55}" srcOrd="0" destOrd="0" presId="urn:microsoft.com/office/officeart/2018/2/layout/IconCircleList"/>
    <dgm:cxn modelId="{5D60FD4A-4694-43F7-9538-53B83D5B90DE}" type="presOf" srcId="{8BC370C4-C15C-41CA-864E-772310541EE8}" destId="{958B4D23-611E-4C10-983E-052D265FA519}" srcOrd="0" destOrd="0" presId="urn:microsoft.com/office/officeart/2018/2/layout/IconCircleList"/>
    <dgm:cxn modelId="{27016F74-CCE7-4AE6-8B20-1F3807A320EE}" srcId="{7E37DB03-5A90-4478-94B0-BDBDF275F335}" destId="{8BC370C4-C15C-41CA-864E-772310541EE8}" srcOrd="2" destOrd="0" parTransId="{37E93351-C6E5-4363-9AB4-071F61121122}" sibTransId="{852BF77C-8B42-4A4D-B084-5CB34890AEBC}"/>
    <dgm:cxn modelId="{8A04EB7E-1073-4CBC-A3CD-BB7EFDF362D7}" type="presOf" srcId="{852BF77C-8B42-4A4D-B084-5CB34890AEBC}" destId="{5248D331-B57D-43DC-AC2C-28A3ED595942}" srcOrd="0" destOrd="0" presId="urn:microsoft.com/office/officeart/2018/2/layout/IconCircleList"/>
    <dgm:cxn modelId="{B5BCD281-E5A4-420E-B5DF-B9E5DC3D03BF}" type="presOf" srcId="{DB2FB34B-BDA4-4538-A2E5-9676361C6A16}" destId="{138E9C30-BD47-4611-BD88-98BE2B5E80C3}" srcOrd="0" destOrd="0" presId="urn:microsoft.com/office/officeart/2018/2/layout/IconCircleList"/>
    <dgm:cxn modelId="{4992988D-BFE0-4722-A6D7-8E37ACD92649}" type="presOf" srcId="{AC210E18-7FDC-43DF-B056-22CDA9858FE7}" destId="{F9DBBECA-A936-4ABD-A71D-337D9584C6E1}" srcOrd="0" destOrd="0" presId="urn:microsoft.com/office/officeart/2018/2/layout/IconCircleList"/>
    <dgm:cxn modelId="{0F16D990-EBF5-46A6-8FCE-FE2122C0E5A4}" type="presOf" srcId="{7E37DB03-5A90-4478-94B0-BDBDF275F335}" destId="{76A4BD05-9A46-4761-8F48-A642C0106BD7}" srcOrd="0" destOrd="0" presId="urn:microsoft.com/office/officeart/2018/2/layout/IconCircleList"/>
    <dgm:cxn modelId="{5A516598-0144-4438-96E1-82E072C8B5A6}" type="presOf" srcId="{4A437A08-D239-4125-91A6-BC8E6ED2FAA9}" destId="{FB61E758-629A-4BD0-AA39-5B9344D9E3CF}" srcOrd="0" destOrd="0" presId="urn:microsoft.com/office/officeart/2018/2/layout/IconCircleList"/>
    <dgm:cxn modelId="{C3CEAB99-70CA-446F-AB09-C37CD7AD08AA}" srcId="{7E37DB03-5A90-4478-94B0-BDBDF275F335}" destId="{84F1DE3E-D519-47F5-9C60-42537BD60962}" srcOrd="4" destOrd="0" parTransId="{F21FF6FF-D3C0-4D11-B219-B86A6AF9BE35}" sibTransId="{4A437A08-D239-4125-91A6-BC8E6ED2FAA9}"/>
    <dgm:cxn modelId="{4BE8D29D-BBB1-4235-B11D-AA54DD83F8D7}" type="presOf" srcId="{5F05358B-EE92-4A1C-97EA-A44271744A43}" destId="{DB3ED113-6E1D-4815-8C8C-BE6E6D4DF93E}" srcOrd="0" destOrd="0" presId="urn:microsoft.com/office/officeart/2018/2/layout/IconCircleList"/>
    <dgm:cxn modelId="{0F6D1FB0-B28E-4777-86F4-79417626E5C2}" type="presOf" srcId="{BCAB4E16-08B8-494B-8CCF-97DF0C0BEC96}" destId="{DAEC8360-982D-471C-BE60-16CC521C09DC}" srcOrd="0" destOrd="0" presId="urn:microsoft.com/office/officeart/2018/2/layout/IconCircleList"/>
    <dgm:cxn modelId="{AF0D2AB5-50EA-4A1E-912E-355AABAD311A}" srcId="{7E37DB03-5A90-4478-94B0-BDBDF275F335}" destId="{8CE4EAFA-DA4A-440E-810C-9B205E9F57A5}" srcOrd="1" destOrd="0" parTransId="{4687D624-5B93-4650-B131-F590B256DDA3}" sibTransId="{D7498D7E-E495-4751-B8D1-CA323A281C5A}"/>
    <dgm:cxn modelId="{CE0F9ABE-1515-47E1-9179-C308CAE32E8C}" type="presOf" srcId="{D7498D7E-E495-4751-B8D1-CA323A281C5A}" destId="{A66A0AA8-0F68-4E58-BF98-B041E544B76E}" srcOrd="0" destOrd="0" presId="urn:microsoft.com/office/officeart/2018/2/layout/IconCircleList"/>
    <dgm:cxn modelId="{0E3BD4BE-BCC2-4F7D-96C2-4192385543A8}" srcId="{7E37DB03-5A90-4478-94B0-BDBDF275F335}" destId="{B115ABD5-EA56-41C1-87BD-E88DFE5CA73E}" srcOrd="3" destOrd="0" parTransId="{B3E077CF-56A9-4900-899D-D224488B7648}" sibTransId="{5F05358B-EE92-4A1C-97EA-A44271744A43}"/>
    <dgm:cxn modelId="{C46302DA-A5B4-4FE4-9614-CAED69B334A2}" type="presOf" srcId="{8CE4EAFA-DA4A-440E-810C-9B205E9F57A5}" destId="{9F6C3054-1F84-4B36-82D1-E6A461C13B15}" srcOrd="0" destOrd="0" presId="urn:microsoft.com/office/officeart/2018/2/layout/IconCircleList"/>
    <dgm:cxn modelId="{8F4A06F1-1E64-4874-9757-9163FCA1226D}" srcId="{7E37DB03-5A90-4478-94B0-BDBDF275F335}" destId="{BCAB4E16-08B8-494B-8CCF-97DF0C0BEC96}" srcOrd="5" destOrd="0" parTransId="{DB6627EE-16A4-4A4B-AB94-2667C4820C79}" sibTransId="{9A764509-B022-4FD8-9329-6B03AB106457}"/>
    <dgm:cxn modelId="{DCF38718-8F02-4447-AF8C-82E1C7652EFA}" type="presParOf" srcId="{76A4BD05-9A46-4761-8F48-A642C0106BD7}" destId="{FB7F2668-9A3D-431C-B7B5-DE1703C4F6DB}" srcOrd="0" destOrd="0" presId="urn:microsoft.com/office/officeart/2018/2/layout/IconCircleList"/>
    <dgm:cxn modelId="{DD58940E-C763-4E23-B0CB-ADADBD531D28}" type="presParOf" srcId="{FB7F2668-9A3D-431C-B7B5-DE1703C4F6DB}" destId="{2DFEC730-2E5D-499F-92F3-B83FE29DC076}" srcOrd="0" destOrd="0" presId="urn:microsoft.com/office/officeart/2018/2/layout/IconCircleList"/>
    <dgm:cxn modelId="{E05FAD0C-AF9D-4962-9F09-42424D3D6D1A}" type="presParOf" srcId="{2DFEC730-2E5D-499F-92F3-B83FE29DC076}" destId="{3D2A128C-2901-4D03-865D-3CCD7474F2A9}" srcOrd="0" destOrd="0" presId="urn:microsoft.com/office/officeart/2018/2/layout/IconCircleList"/>
    <dgm:cxn modelId="{6617C1DC-6848-4743-8F84-6865C0AF8B26}" type="presParOf" srcId="{2DFEC730-2E5D-499F-92F3-B83FE29DC076}" destId="{08F9F718-B3DB-4BF5-9321-1304532BC8DD}" srcOrd="1" destOrd="0" presId="urn:microsoft.com/office/officeart/2018/2/layout/IconCircleList"/>
    <dgm:cxn modelId="{48A1CF75-57BF-43AB-82CE-F2CC7260F367}" type="presParOf" srcId="{2DFEC730-2E5D-499F-92F3-B83FE29DC076}" destId="{73E3FBCA-737C-47BB-BA92-1FDAC167F598}" srcOrd="2" destOrd="0" presId="urn:microsoft.com/office/officeart/2018/2/layout/IconCircleList"/>
    <dgm:cxn modelId="{8A3ECDFD-C696-4191-8449-41B8FA58B5EF}" type="presParOf" srcId="{2DFEC730-2E5D-499F-92F3-B83FE29DC076}" destId="{138E9C30-BD47-4611-BD88-98BE2B5E80C3}" srcOrd="3" destOrd="0" presId="urn:microsoft.com/office/officeart/2018/2/layout/IconCircleList"/>
    <dgm:cxn modelId="{E1E225EA-16CC-4115-A02B-365A42C11462}" type="presParOf" srcId="{FB7F2668-9A3D-431C-B7B5-DE1703C4F6DB}" destId="{F9DBBECA-A936-4ABD-A71D-337D9584C6E1}" srcOrd="1" destOrd="0" presId="urn:microsoft.com/office/officeart/2018/2/layout/IconCircleList"/>
    <dgm:cxn modelId="{BBF028CB-2EA6-4F2F-8F09-35121F1D2BA6}" type="presParOf" srcId="{FB7F2668-9A3D-431C-B7B5-DE1703C4F6DB}" destId="{DE129AC9-3618-43C3-8F87-63A39FC0C87B}" srcOrd="2" destOrd="0" presId="urn:microsoft.com/office/officeart/2018/2/layout/IconCircleList"/>
    <dgm:cxn modelId="{0E465E83-9739-4587-B3A8-5273A5948104}" type="presParOf" srcId="{DE129AC9-3618-43C3-8F87-63A39FC0C87B}" destId="{F5219EE7-B032-4D4C-B3DF-3451B430AD4C}" srcOrd="0" destOrd="0" presId="urn:microsoft.com/office/officeart/2018/2/layout/IconCircleList"/>
    <dgm:cxn modelId="{0F3EC635-20BD-48EB-83B4-E300C8101185}" type="presParOf" srcId="{DE129AC9-3618-43C3-8F87-63A39FC0C87B}" destId="{F543B000-CFA1-4DD4-8F3F-E2FCE69B529B}" srcOrd="1" destOrd="0" presId="urn:microsoft.com/office/officeart/2018/2/layout/IconCircleList"/>
    <dgm:cxn modelId="{639FA984-C066-44A6-A179-E8739280B84B}" type="presParOf" srcId="{DE129AC9-3618-43C3-8F87-63A39FC0C87B}" destId="{C1AC6AAC-50AD-46B5-B37A-F25756A13B51}" srcOrd="2" destOrd="0" presId="urn:microsoft.com/office/officeart/2018/2/layout/IconCircleList"/>
    <dgm:cxn modelId="{DEFC4C25-29D6-439F-B876-FA9C90E3A171}" type="presParOf" srcId="{DE129AC9-3618-43C3-8F87-63A39FC0C87B}" destId="{9F6C3054-1F84-4B36-82D1-E6A461C13B15}" srcOrd="3" destOrd="0" presId="urn:microsoft.com/office/officeart/2018/2/layout/IconCircleList"/>
    <dgm:cxn modelId="{5AF56F7C-2F46-4945-9D0B-B703B24E249C}" type="presParOf" srcId="{FB7F2668-9A3D-431C-B7B5-DE1703C4F6DB}" destId="{A66A0AA8-0F68-4E58-BF98-B041E544B76E}" srcOrd="3" destOrd="0" presId="urn:microsoft.com/office/officeart/2018/2/layout/IconCircleList"/>
    <dgm:cxn modelId="{1D8AFB88-DCEC-4D32-989B-30B4D646DD45}" type="presParOf" srcId="{FB7F2668-9A3D-431C-B7B5-DE1703C4F6DB}" destId="{F82D4777-BFD1-43AF-94A8-5DABE56556BD}" srcOrd="4" destOrd="0" presId="urn:microsoft.com/office/officeart/2018/2/layout/IconCircleList"/>
    <dgm:cxn modelId="{5CABF5FB-6F0A-45AB-81E1-DA01B7F79331}" type="presParOf" srcId="{F82D4777-BFD1-43AF-94A8-5DABE56556BD}" destId="{1D431E39-A5A2-4201-B389-AC155CE507F1}" srcOrd="0" destOrd="0" presId="urn:microsoft.com/office/officeart/2018/2/layout/IconCircleList"/>
    <dgm:cxn modelId="{E2ECCD7C-F317-41C3-974B-1BD4E2FE7B66}" type="presParOf" srcId="{F82D4777-BFD1-43AF-94A8-5DABE56556BD}" destId="{B57004D8-00DC-48B9-A10E-5961B839BB1E}" srcOrd="1" destOrd="0" presId="urn:microsoft.com/office/officeart/2018/2/layout/IconCircleList"/>
    <dgm:cxn modelId="{6F17B051-F75C-47B8-B04C-063CEF70E5FA}" type="presParOf" srcId="{F82D4777-BFD1-43AF-94A8-5DABE56556BD}" destId="{D222CC28-493C-4A2D-B605-1AF3145201F2}" srcOrd="2" destOrd="0" presId="urn:microsoft.com/office/officeart/2018/2/layout/IconCircleList"/>
    <dgm:cxn modelId="{421CD5A4-5616-43E8-98C3-8387795F7DA1}" type="presParOf" srcId="{F82D4777-BFD1-43AF-94A8-5DABE56556BD}" destId="{958B4D23-611E-4C10-983E-052D265FA519}" srcOrd="3" destOrd="0" presId="urn:microsoft.com/office/officeart/2018/2/layout/IconCircleList"/>
    <dgm:cxn modelId="{8FBEB66F-5BB3-4326-999E-51CAB9FE1773}" type="presParOf" srcId="{FB7F2668-9A3D-431C-B7B5-DE1703C4F6DB}" destId="{5248D331-B57D-43DC-AC2C-28A3ED595942}" srcOrd="5" destOrd="0" presId="urn:microsoft.com/office/officeart/2018/2/layout/IconCircleList"/>
    <dgm:cxn modelId="{CA1A0CC5-FAF7-4AE8-85B3-778B8546E819}" type="presParOf" srcId="{FB7F2668-9A3D-431C-B7B5-DE1703C4F6DB}" destId="{8C3EF36E-9026-448B-A96E-84420FF37539}" srcOrd="6" destOrd="0" presId="urn:microsoft.com/office/officeart/2018/2/layout/IconCircleList"/>
    <dgm:cxn modelId="{D390D834-D84E-4CA8-975F-2197F9634C5B}" type="presParOf" srcId="{8C3EF36E-9026-448B-A96E-84420FF37539}" destId="{5A1956CD-995A-4B87-B0ED-2C01EB39EA46}" srcOrd="0" destOrd="0" presId="urn:microsoft.com/office/officeart/2018/2/layout/IconCircleList"/>
    <dgm:cxn modelId="{CD6EABAB-4E82-4942-BA66-BEAF30C5677F}" type="presParOf" srcId="{8C3EF36E-9026-448B-A96E-84420FF37539}" destId="{957D95B2-BCD5-49ED-AD95-FF55C1CA22E1}" srcOrd="1" destOrd="0" presId="urn:microsoft.com/office/officeart/2018/2/layout/IconCircleList"/>
    <dgm:cxn modelId="{785E90F1-0112-4F35-B9F7-5A046C3DC928}" type="presParOf" srcId="{8C3EF36E-9026-448B-A96E-84420FF37539}" destId="{E55561D1-0AD2-4E79-BA84-7454B0244A29}" srcOrd="2" destOrd="0" presId="urn:microsoft.com/office/officeart/2018/2/layout/IconCircleList"/>
    <dgm:cxn modelId="{B5883A07-4BDF-469E-A6F3-D919E9453832}" type="presParOf" srcId="{8C3EF36E-9026-448B-A96E-84420FF37539}" destId="{9E26DA3F-10F1-40A3-B4A2-8DD93F05CD9D}" srcOrd="3" destOrd="0" presId="urn:microsoft.com/office/officeart/2018/2/layout/IconCircleList"/>
    <dgm:cxn modelId="{E6F5549F-EB91-463A-BB55-F6CEBDC1BA71}" type="presParOf" srcId="{FB7F2668-9A3D-431C-B7B5-DE1703C4F6DB}" destId="{DB3ED113-6E1D-4815-8C8C-BE6E6D4DF93E}" srcOrd="7" destOrd="0" presId="urn:microsoft.com/office/officeart/2018/2/layout/IconCircleList"/>
    <dgm:cxn modelId="{55BEC426-4412-4A69-BAB3-B6DCF27C976A}" type="presParOf" srcId="{FB7F2668-9A3D-431C-B7B5-DE1703C4F6DB}" destId="{ED8696A6-24FD-49C9-8A10-F049C2DD9AD0}" srcOrd="8" destOrd="0" presId="urn:microsoft.com/office/officeart/2018/2/layout/IconCircleList"/>
    <dgm:cxn modelId="{2BEF86F6-8680-4185-962C-756B173185C7}" type="presParOf" srcId="{ED8696A6-24FD-49C9-8A10-F049C2DD9AD0}" destId="{A7F2787F-980C-4ADD-85D7-61EBBA5AED3A}" srcOrd="0" destOrd="0" presId="urn:microsoft.com/office/officeart/2018/2/layout/IconCircleList"/>
    <dgm:cxn modelId="{B71F17A0-63F7-4676-8B6F-7B0D25BF676D}" type="presParOf" srcId="{ED8696A6-24FD-49C9-8A10-F049C2DD9AD0}" destId="{9FE96D39-278A-4471-9D4B-068F4A9D9047}" srcOrd="1" destOrd="0" presId="urn:microsoft.com/office/officeart/2018/2/layout/IconCircleList"/>
    <dgm:cxn modelId="{1B1EB939-560F-4DB0-A1FF-F6106F9E5C8F}" type="presParOf" srcId="{ED8696A6-24FD-49C9-8A10-F049C2DD9AD0}" destId="{FC42CE88-1FE1-4A0C-9C7A-4E6E0C1954DF}" srcOrd="2" destOrd="0" presId="urn:microsoft.com/office/officeart/2018/2/layout/IconCircleList"/>
    <dgm:cxn modelId="{30893145-FA2B-4FB7-BFB0-ACF5BAD905B4}" type="presParOf" srcId="{ED8696A6-24FD-49C9-8A10-F049C2DD9AD0}" destId="{9334F590-4923-48CD-B342-101B2182AF55}" srcOrd="3" destOrd="0" presId="urn:microsoft.com/office/officeart/2018/2/layout/IconCircleList"/>
    <dgm:cxn modelId="{47C09542-F85D-4B77-B79D-405DF0F8B8F1}" type="presParOf" srcId="{FB7F2668-9A3D-431C-B7B5-DE1703C4F6DB}" destId="{FB61E758-629A-4BD0-AA39-5B9344D9E3CF}" srcOrd="9" destOrd="0" presId="urn:microsoft.com/office/officeart/2018/2/layout/IconCircleList"/>
    <dgm:cxn modelId="{6F8B5D6A-B848-4B95-B8B6-EFFB89348488}" type="presParOf" srcId="{FB7F2668-9A3D-431C-B7B5-DE1703C4F6DB}" destId="{6F2ED5E8-325E-48F6-9BCE-709C96230F9F}" srcOrd="10" destOrd="0" presId="urn:microsoft.com/office/officeart/2018/2/layout/IconCircleList"/>
    <dgm:cxn modelId="{5B628C1D-E7C2-485E-8C98-58DF15E1BA39}" type="presParOf" srcId="{6F2ED5E8-325E-48F6-9BCE-709C96230F9F}" destId="{7DBAB045-7F84-4D90-95DB-40662EA3FF81}" srcOrd="0" destOrd="0" presId="urn:microsoft.com/office/officeart/2018/2/layout/IconCircleList"/>
    <dgm:cxn modelId="{C4645E52-A2FB-4D49-AAA0-2D9793A15CFC}" type="presParOf" srcId="{6F2ED5E8-325E-48F6-9BCE-709C96230F9F}" destId="{70F61F71-DA04-49C5-81CE-0E3A21925A26}" srcOrd="1" destOrd="0" presId="urn:microsoft.com/office/officeart/2018/2/layout/IconCircleList"/>
    <dgm:cxn modelId="{D942EF2D-AF39-4E8B-BD0E-D16E8E36B97B}" type="presParOf" srcId="{6F2ED5E8-325E-48F6-9BCE-709C96230F9F}" destId="{8859E668-7E78-4848-8B9E-7B574BD528D2}" srcOrd="2" destOrd="0" presId="urn:microsoft.com/office/officeart/2018/2/layout/IconCircleList"/>
    <dgm:cxn modelId="{F8AA6219-44A8-4864-8E15-741E4F53E7CE}" type="presParOf" srcId="{6F2ED5E8-325E-48F6-9BCE-709C96230F9F}" destId="{DAEC8360-982D-471C-BE60-16CC521C09D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4A4D96-1DED-4CA0-92AF-CCC630CD123A}"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82959CF3-6C29-41AF-ACF2-8E4B61AFCEF5}">
      <dgm:prSet/>
      <dgm:spPr/>
      <dgm:t>
        <a:bodyPr/>
        <a:lstStyle/>
        <a:p>
          <a:r>
            <a:rPr lang="en-US" kern="1200" dirty="0"/>
            <a:t>Free Student Lunch Total Reimbursement </a:t>
          </a:r>
        </a:p>
        <a:p>
          <a:r>
            <a:rPr lang="en-US" kern="1200" dirty="0"/>
            <a:t>($4.39 - $4.</a:t>
          </a:r>
          <a:r>
            <a:rPr lang="en-US" kern="1200" dirty="0">
              <a:latin typeface="Corbel" panose="020B0503020204020204"/>
              <a:ea typeface="+mn-ea"/>
              <a:cs typeface="+mn-cs"/>
            </a:rPr>
            <a:t>60)</a:t>
          </a:r>
        </a:p>
      </dgm:t>
    </dgm:pt>
    <dgm:pt modelId="{4DCBFF27-70C6-4C64-A635-2F8CD7432512}" type="parTrans" cxnId="{B7477B1C-95F4-4F28-9CBB-E4AE929BCF71}">
      <dgm:prSet/>
      <dgm:spPr/>
      <dgm:t>
        <a:bodyPr/>
        <a:lstStyle/>
        <a:p>
          <a:endParaRPr lang="en-US"/>
        </a:p>
      </dgm:t>
    </dgm:pt>
    <dgm:pt modelId="{9831AB4A-DE62-4438-A105-F1773C1840A6}" type="sibTrans" cxnId="{B7477B1C-95F4-4F28-9CBB-E4AE929BCF71}">
      <dgm:prSet/>
      <dgm:spPr/>
      <dgm:t>
        <a:bodyPr/>
        <a:lstStyle/>
        <a:p>
          <a:endParaRPr lang="en-US"/>
        </a:p>
      </dgm:t>
    </dgm:pt>
    <dgm:pt modelId="{8BF9655D-9586-49AF-A318-60D7598399DB}">
      <dgm:prSet/>
      <dgm:spPr/>
      <dgm:t>
        <a:bodyPr/>
        <a:lstStyle/>
        <a:p>
          <a:r>
            <a:rPr lang="en-US" b="1" dirty="0"/>
            <a:t>+</a:t>
          </a:r>
          <a:r>
            <a:rPr lang="en-US" dirty="0"/>
            <a:t> Per meal value of USDA Foods </a:t>
          </a:r>
        </a:p>
        <a:p>
          <a:r>
            <a:rPr lang="en-US" dirty="0"/>
            <a:t>($.37)</a:t>
          </a:r>
        </a:p>
      </dgm:t>
    </dgm:pt>
    <dgm:pt modelId="{51DFE637-2F95-4F83-BA2D-CC18D296E2F5}" type="parTrans" cxnId="{8A8301E7-588C-481B-ABB2-43D4D264518A}">
      <dgm:prSet/>
      <dgm:spPr/>
      <dgm:t>
        <a:bodyPr/>
        <a:lstStyle/>
        <a:p>
          <a:endParaRPr lang="en-US"/>
        </a:p>
      </dgm:t>
    </dgm:pt>
    <dgm:pt modelId="{4EAF704D-3099-42D3-BDDD-2D66D990E879}" type="sibTrans" cxnId="{8A8301E7-588C-481B-ABB2-43D4D264518A}">
      <dgm:prSet/>
      <dgm:spPr/>
      <dgm:t>
        <a:bodyPr/>
        <a:lstStyle/>
        <a:p>
          <a:endParaRPr lang="en-US"/>
        </a:p>
      </dgm:t>
    </dgm:pt>
    <dgm:pt modelId="{37CF955F-E669-4681-9034-94995873E70E}">
      <dgm:prSet/>
      <dgm:spPr/>
      <dgm:t>
        <a:bodyPr/>
        <a:lstStyle/>
        <a:p>
          <a:r>
            <a:rPr lang="en-US" b="1" dirty="0"/>
            <a:t>=</a:t>
          </a:r>
          <a:r>
            <a:rPr lang="en-US" dirty="0"/>
            <a:t> Minimum Adult Price </a:t>
          </a:r>
        </a:p>
        <a:p>
          <a:r>
            <a:rPr lang="en-US" dirty="0"/>
            <a:t>($4.76 - $4.97)</a:t>
          </a:r>
          <a:endParaRPr lang="en-US" b="1" dirty="0"/>
        </a:p>
      </dgm:t>
    </dgm:pt>
    <dgm:pt modelId="{38FF1CA2-D5C3-43A3-891E-A7B333F1F55C}" type="parTrans" cxnId="{3C1F3621-2E1A-4D73-B1F2-ECB24E6F68C8}">
      <dgm:prSet/>
      <dgm:spPr/>
      <dgm:t>
        <a:bodyPr/>
        <a:lstStyle/>
        <a:p>
          <a:endParaRPr lang="en-US"/>
        </a:p>
      </dgm:t>
    </dgm:pt>
    <dgm:pt modelId="{D9AAF0CA-78D3-4B9A-A340-4CA84055C63E}" type="sibTrans" cxnId="{3C1F3621-2E1A-4D73-B1F2-ECB24E6F68C8}">
      <dgm:prSet/>
      <dgm:spPr/>
      <dgm:t>
        <a:bodyPr/>
        <a:lstStyle/>
        <a:p>
          <a:endParaRPr lang="en-US"/>
        </a:p>
      </dgm:t>
    </dgm:pt>
    <dgm:pt modelId="{8E92DA1F-9EE2-4092-B77B-66EEBF851806}" type="pres">
      <dgm:prSet presAssocID="{864A4D96-1DED-4CA0-92AF-CCC630CD123A}" presName="vert0" presStyleCnt="0">
        <dgm:presLayoutVars>
          <dgm:dir/>
          <dgm:animOne val="branch"/>
          <dgm:animLvl val="lvl"/>
        </dgm:presLayoutVars>
      </dgm:prSet>
      <dgm:spPr/>
    </dgm:pt>
    <dgm:pt modelId="{D64892A6-FA2A-4B25-B83B-6E50B9A1EF70}" type="pres">
      <dgm:prSet presAssocID="{82959CF3-6C29-41AF-ACF2-8E4B61AFCEF5}" presName="thickLine" presStyleLbl="alignNode1" presStyleIdx="0" presStyleCnt="3"/>
      <dgm:spPr/>
    </dgm:pt>
    <dgm:pt modelId="{09002860-CB4F-494E-8B3A-F250DF268030}" type="pres">
      <dgm:prSet presAssocID="{82959CF3-6C29-41AF-ACF2-8E4B61AFCEF5}" presName="horz1" presStyleCnt="0"/>
      <dgm:spPr/>
    </dgm:pt>
    <dgm:pt modelId="{1765BAB8-C696-49C6-B36C-CE65E5276E9A}" type="pres">
      <dgm:prSet presAssocID="{82959CF3-6C29-41AF-ACF2-8E4B61AFCEF5}" presName="tx1" presStyleLbl="revTx" presStyleIdx="0" presStyleCnt="3"/>
      <dgm:spPr/>
    </dgm:pt>
    <dgm:pt modelId="{B71BC030-26A0-4EDE-905F-3F5AA23A1FDD}" type="pres">
      <dgm:prSet presAssocID="{82959CF3-6C29-41AF-ACF2-8E4B61AFCEF5}" presName="vert1" presStyleCnt="0"/>
      <dgm:spPr/>
    </dgm:pt>
    <dgm:pt modelId="{DD661DC9-62FF-4FEF-AE2D-5514FFB02B90}" type="pres">
      <dgm:prSet presAssocID="{8BF9655D-9586-49AF-A318-60D7598399DB}" presName="thickLine" presStyleLbl="alignNode1" presStyleIdx="1" presStyleCnt="3"/>
      <dgm:spPr/>
    </dgm:pt>
    <dgm:pt modelId="{FC5E3BEC-F514-4965-87DA-761088BDB32D}" type="pres">
      <dgm:prSet presAssocID="{8BF9655D-9586-49AF-A318-60D7598399DB}" presName="horz1" presStyleCnt="0"/>
      <dgm:spPr/>
    </dgm:pt>
    <dgm:pt modelId="{968D1949-F7CA-43C6-97B3-C886BAD94F18}" type="pres">
      <dgm:prSet presAssocID="{8BF9655D-9586-49AF-A318-60D7598399DB}" presName="tx1" presStyleLbl="revTx" presStyleIdx="1" presStyleCnt="3"/>
      <dgm:spPr/>
    </dgm:pt>
    <dgm:pt modelId="{64B37069-15C6-4B43-BBB4-C301CF897E6C}" type="pres">
      <dgm:prSet presAssocID="{8BF9655D-9586-49AF-A318-60D7598399DB}" presName="vert1" presStyleCnt="0"/>
      <dgm:spPr/>
    </dgm:pt>
    <dgm:pt modelId="{B9F346E7-3C8B-4D51-B118-BE79C096B4B3}" type="pres">
      <dgm:prSet presAssocID="{37CF955F-E669-4681-9034-94995873E70E}" presName="thickLine" presStyleLbl="alignNode1" presStyleIdx="2" presStyleCnt="3"/>
      <dgm:spPr/>
    </dgm:pt>
    <dgm:pt modelId="{1A40900E-F76B-4599-8A11-8837F900E34F}" type="pres">
      <dgm:prSet presAssocID="{37CF955F-E669-4681-9034-94995873E70E}" presName="horz1" presStyleCnt="0"/>
      <dgm:spPr/>
    </dgm:pt>
    <dgm:pt modelId="{2B12095B-20D5-45A8-8B15-6765C47E54DC}" type="pres">
      <dgm:prSet presAssocID="{37CF955F-E669-4681-9034-94995873E70E}" presName="tx1" presStyleLbl="revTx" presStyleIdx="2" presStyleCnt="3"/>
      <dgm:spPr/>
    </dgm:pt>
    <dgm:pt modelId="{EAE739BD-B263-4F52-87B4-F184484110A7}" type="pres">
      <dgm:prSet presAssocID="{37CF955F-E669-4681-9034-94995873E70E}" presName="vert1" presStyleCnt="0"/>
      <dgm:spPr/>
    </dgm:pt>
  </dgm:ptLst>
  <dgm:cxnLst>
    <dgm:cxn modelId="{0DB3381A-DF10-45AC-953F-AC18E356C040}" type="presOf" srcId="{37CF955F-E669-4681-9034-94995873E70E}" destId="{2B12095B-20D5-45A8-8B15-6765C47E54DC}" srcOrd="0" destOrd="0" presId="urn:microsoft.com/office/officeart/2008/layout/LinedList"/>
    <dgm:cxn modelId="{B7477B1C-95F4-4F28-9CBB-E4AE929BCF71}" srcId="{864A4D96-1DED-4CA0-92AF-CCC630CD123A}" destId="{82959CF3-6C29-41AF-ACF2-8E4B61AFCEF5}" srcOrd="0" destOrd="0" parTransId="{4DCBFF27-70C6-4C64-A635-2F8CD7432512}" sibTransId="{9831AB4A-DE62-4438-A105-F1773C1840A6}"/>
    <dgm:cxn modelId="{0061701E-E733-4BB8-9ACC-4234D4DC056C}" type="presOf" srcId="{82959CF3-6C29-41AF-ACF2-8E4B61AFCEF5}" destId="{1765BAB8-C696-49C6-B36C-CE65E5276E9A}" srcOrd="0" destOrd="0" presId="urn:microsoft.com/office/officeart/2008/layout/LinedList"/>
    <dgm:cxn modelId="{3C1F3621-2E1A-4D73-B1F2-ECB24E6F68C8}" srcId="{864A4D96-1DED-4CA0-92AF-CCC630CD123A}" destId="{37CF955F-E669-4681-9034-94995873E70E}" srcOrd="2" destOrd="0" parTransId="{38FF1CA2-D5C3-43A3-891E-A7B333F1F55C}" sibTransId="{D9AAF0CA-78D3-4B9A-A340-4CA84055C63E}"/>
    <dgm:cxn modelId="{5F57AB29-FBDE-44B5-A1D9-95FAB4462878}" type="presOf" srcId="{864A4D96-1DED-4CA0-92AF-CCC630CD123A}" destId="{8E92DA1F-9EE2-4092-B77B-66EEBF851806}" srcOrd="0" destOrd="0" presId="urn:microsoft.com/office/officeart/2008/layout/LinedList"/>
    <dgm:cxn modelId="{41727959-DB35-44CF-BFB1-AE1694513102}" type="presOf" srcId="{8BF9655D-9586-49AF-A318-60D7598399DB}" destId="{968D1949-F7CA-43C6-97B3-C886BAD94F18}" srcOrd="0" destOrd="0" presId="urn:microsoft.com/office/officeart/2008/layout/LinedList"/>
    <dgm:cxn modelId="{8A8301E7-588C-481B-ABB2-43D4D264518A}" srcId="{864A4D96-1DED-4CA0-92AF-CCC630CD123A}" destId="{8BF9655D-9586-49AF-A318-60D7598399DB}" srcOrd="1" destOrd="0" parTransId="{51DFE637-2F95-4F83-BA2D-CC18D296E2F5}" sibTransId="{4EAF704D-3099-42D3-BDDD-2D66D990E879}"/>
    <dgm:cxn modelId="{6AE32613-33E6-4522-8FE2-58A780D8C346}" type="presParOf" srcId="{8E92DA1F-9EE2-4092-B77B-66EEBF851806}" destId="{D64892A6-FA2A-4B25-B83B-6E50B9A1EF70}" srcOrd="0" destOrd="0" presId="urn:microsoft.com/office/officeart/2008/layout/LinedList"/>
    <dgm:cxn modelId="{4C017784-8632-4E75-A8C6-A4108DF14253}" type="presParOf" srcId="{8E92DA1F-9EE2-4092-B77B-66EEBF851806}" destId="{09002860-CB4F-494E-8B3A-F250DF268030}" srcOrd="1" destOrd="0" presId="urn:microsoft.com/office/officeart/2008/layout/LinedList"/>
    <dgm:cxn modelId="{60467E87-7D1D-495B-8FAD-39333299BD56}" type="presParOf" srcId="{09002860-CB4F-494E-8B3A-F250DF268030}" destId="{1765BAB8-C696-49C6-B36C-CE65E5276E9A}" srcOrd="0" destOrd="0" presId="urn:microsoft.com/office/officeart/2008/layout/LinedList"/>
    <dgm:cxn modelId="{5838E061-EEF9-488A-A3EC-E1734D3C5906}" type="presParOf" srcId="{09002860-CB4F-494E-8B3A-F250DF268030}" destId="{B71BC030-26A0-4EDE-905F-3F5AA23A1FDD}" srcOrd="1" destOrd="0" presId="urn:microsoft.com/office/officeart/2008/layout/LinedList"/>
    <dgm:cxn modelId="{8AE60B7C-AC10-494A-927B-74934C14249F}" type="presParOf" srcId="{8E92DA1F-9EE2-4092-B77B-66EEBF851806}" destId="{DD661DC9-62FF-4FEF-AE2D-5514FFB02B90}" srcOrd="2" destOrd="0" presId="urn:microsoft.com/office/officeart/2008/layout/LinedList"/>
    <dgm:cxn modelId="{0D95C9A0-BCF5-4AC2-9E51-62DD075FA7B1}" type="presParOf" srcId="{8E92DA1F-9EE2-4092-B77B-66EEBF851806}" destId="{FC5E3BEC-F514-4965-87DA-761088BDB32D}" srcOrd="3" destOrd="0" presId="urn:microsoft.com/office/officeart/2008/layout/LinedList"/>
    <dgm:cxn modelId="{BE4ADAD6-1C1D-4959-BCC4-1DC0AD468017}" type="presParOf" srcId="{FC5E3BEC-F514-4965-87DA-761088BDB32D}" destId="{968D1949-F7CA-43C6-97B3-C886BAD94F18}" srcOrd="0" destOrd="0" presId="urn:microsoft.com/office/officeart/2008/layout/LinedList"/>
    <dgm:cxn modelId="{374C5725-9176-4C79-BF3F-9988E94AE3DC}" type="presParOf" srcId="{FC5E3BEC-F514-4965-87DA-761088BDB32D}" destId="{64B37069-15C6-4B43-BBB4-C301CF897E6C}" srcOrd="1" destOrd="0" presId="urn:microsoft.com/office/officeart/2008/layout/LinedList"/>
    <dgm:cxn modelId="{48375710-BC4E-428B-A8E7-190F5D43A63B}" type="presParOf" srcId="{8E92DA1F-9EE2-4092-B77B-66EEBF851806}" destId="{B9F346E7-3C8B-4D51-B118-BE79C096B4B3}" srcOrd="4" destOrd="0" presId="urn:microsoft.com/office/officeart/2008/layout/LinedList"/>
    <dgm:cxn modelId="{8820F3C8-9F4A-4359-8798-8E9FF2A73060}" type="presParOf" srcId="{8E92DA1F-9EE2-4092-B77B-66EEBF851806}" destId="{1A40900E-F76B-4599-8A11-8837F900E34F}" srcOrd="5" destOrd="0" presId="urn:microsoft.com/office/officeart/2008/layout/LinedList"/>
    <dgm:cxn modelId="{726499B5-9329-48D7-B58E-7C4A441E64FA}" type="presParOf" srcId="{1A40900E-F76B-4599-8A11-8837F900E34F}" destId="{2B12095B-20D5-45A8-8B15-6765C47E54DC}" srcOrd="0" destOrd="0" presId="urn:microsoft.com/office/officeart/2008/layout/LinedList"/>
    <dgm:cxn modelId="{CA59AC1A-B0B8-4E22-8B78-36BA644BDE95}" type="presParOf" srcId="{1A40900E-F76B-4599-8A11-8837F900E34F}" destId="{EAE739BD-B263-4F52-87B4-F184484110A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F0CA44-95C4-4E9F-8106-9116F9D5408C}"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A64D1129-8851-48C2-B580-A149AD72EC0E}">
      <dgm:prSet custT="1"/>
      <dgm:spPr/>
      <dgm:t>
        <a:bodyPr/>
        <a:lstStyle/>
        <a:p>
          <a:r>
            <a:rPr lang="en-US" sz="2400" dirty="0"/>
            <a:t>Costs must be allowable, allocable and reasonable</a:t>
          </a:r>
        </a:p>
      </dgm:t>
    </dgm:pt>
    <dgm:pt modelId="{6500F2F3-684B-4466-B9A7-3158391C4428}" type="parTrans" cxnId="{13C0036B-AF85-44B1-9380-B588FA9F3EFC}">
      <dgm:prSet/>
      <dgm:spPr/>
      <dgm:t>
        <a:bodyPr/>
        <a:lstStyle/>
        <a:p>
          <a:endParaRPr lang="en-US"/>
        </a:p>
      </dgm:t>
    </dgm:pt>
    <dgm:pt modelId="{4BB505EE-B980-4D1A-A879-3A2850C8EFEA}" type="sibTrans" cxnId="{13C0036B-AF85-44B1-9380-B588FA9F3EFC}">
      <dgm:prSet/>
      <dgm:spPr/>
      <dgm:t>
        <a:bodyPr/>
        <a:lstStyle/>
        <a:p>
          <a:endParaRPr lang="en-US"/>
        </a:p>
      </dgm:t>
    </dgm:pt>
    <dgm:pt modelId="{7C64F461-DE9B-407D-9352-00B66D14F8CF}">
      <dgm:prSet custT="1"/>
      <dgm:spPr/>
      <dgm:t>
        <a:bodyPr/>
        <a:lstStyle/>
        <a:p>
          <a:r>
            <a:rPr lang="en-US" sz="2400" dirty="0"/>
            <a:t>Used only for the operation and improvement of the school food service</a:t>
          </a:r>
        </a:p>
      </dgm:t>
    </dgm:pt>
    <dgm:pt modelId="{323D8E5A-93B8-41C7-8EAA-DC69C27F05A0}" type="parTrans" cxnId="{75313366-9DB9-4B52-8137-6DE275040742}">
      <dgm:prSet/>
      <dgm:spPr/>
      <dgm:t>
        <a:bodyPr/>
        <a:lstStyle/>
        <a:p>
          <a:endParaRPr lang="en-US"/>
        </a:p>
      </dgm:t>
    </dgm:pt>
    <dgm:pt modelId="{74BC9BC5-2045-4163-8CC9-B20FCA8938B4}" type="sibTrans" cxnId="{75313366-9DB9-4B52-8137-6DE275040742}">
      <dgm:prSet/>
      <dgm:spPr/>
      <dgm:t>
        <a:bodyPr/>
        <a:lstStyle/>
        <a:p>
          <a:endParaRPr lang="en-US"/>
        </a:p>
      </dgm:t>
    </dgm:pt>
    <dgm:pt modelId="{0005BDB3-D852-47C1-B6C1-25CF5877892D}">
      <dgm:prSet custT="1"/>
      <dgm:spPr/>
      <dgm:t>
        <a:bodyPr anchor="ctr"/>
        <a:lstStyle/>
        <a:p>
          <a:pPr marL="0" lvl="0" indent="0" algn="l" defTabSz="1422400">
            <a:lnSpc>
              <a:spcPct val="90000"/>
            </a:lnSpc>
            <a:spcBef>
              <a:spcPct val="0"/>
            </a:spcBef>
            <a:spcAft>
              <a:spcPct val="35000"/>
            </a:spcAft>
            <a:buNone/>
          </a:pPr>
          <a:r>
            <a:rPr lang="en-US" sz="2400" kern="1200" dirty="0">
              <a:solidFill>
                <a:prstClr val="white">
                  <a:hueOff val="0"/>
                  <a:satOff val="0"/>
                  <a:lumOff val="0"/>
                  <a:alphaOff val="0"/>
                </a:prstClr>
              </a:solidFill>
              <a:latin typeface="Calibri" panose="020F0502020204030204"/>
              <a:ea typeface="+mn-ea"/>
              <a:cs typeface="+mn-cs"/>
            </a:rPr>
            <a:t>Meet annual financial reporting requirements</a:t>
          </a:r>
        </a:p>
      </dgm:t>
    </dgm:pt>
    <dgm:pt modelId="{4323BB61-F915-4672-BED7-CD14FD2E1A98}" type="parTrans" cxnId="{0A9F8BCB-8BF2-4E32-8CD0-7A585E533140}">
      <dgm:prSet/>
      <dgm:spPr/>
      <dgm:t>
        <a:bodyPr/>
        <a:lstStyle/>
        <a:p>
          <a:endParaRPr lang="en-US"/>
        </a:p>
      </dgm:t>
    </dgm:pt>
    <dgm:pt modelId="{97FC6970-3B79-488C-B59C-FE0AA40C416E}" type="sibTrans" cxnId="{0A9F8BCB-8BF2-4E32-8CD0-7A585E533140}">
      <dgm:prSet/>
      <dgm:spPr/>
      <dgm:t>
        <a:bodyPr/>
        <a:lstStyle/>
        <a:p>
          <a:endParaRPr lang="en-US"/>
        </a:p>
      </dgm:t>
    </dgm:pt>
    <dgm:pt modelId="{C11F51B4-188B-48ED-9CDA-65566C88364D}">
      <dgm:prSet custT="1"/>
      <dgm:spPr/>
      <dgm:t>
        <a:bodyPr/>
        <a:lstStyle/>
        <a:p>
          <a:r>
            <a:rPr lang="en-US" sz="2400" dirty="0"/>
            <a:t>2 CFR 200: OMB’s Uniform Administrative Requirements, Cost Principles, and Audit Requirements for Federal Awards for non-Federal entities </a:t>
          </a:r>
        </a:p>
      </dgm:t>
    </dgm:pt>
    <dgm:pt modelId="{28980D6D-9616-4FA4-8A8F-CF610378719E}" type="parTrans" cxnId="{DBE20562-E222-46E3-989E-27CDB5BDA66B}">
      <dgm:prSet/>
      <dgm:spPr/>
      <dgm:t>
        <a:bodyPr/>
        <a:lstStyle/>
        <a:p>
          <a:endParaRPr lang="en-US"/>
        </a:p>
      </dgm:t>
    </dgm:pt>
    <dgm:pt modelId="{B8AF044C-FFF7-4E05-AF64-80AA6D9FE1D2}" type="sibTrans" cxnId="{DBE20562-E222-46E3-989E-27CDB5BDA66B}">
      <dgm:prSet/>
      <dgm:spPr/>
      <dgm:t>
        <a:bodyPr/>
        <a:lstStyle/>
        <a:p>
          <a:endParaRPr lang="en-US"/>
        </a:p>
      </dgm:t>
    </dgm:pt>
    <dgm:pt modelId="{329E922B-3750-44FB-B5BA-01B51A2F4B71}" type="pres">
      <dgm:prSet presAssocID="{16F0CA44-95C4-4E9F-8106-9116F9D5408C}" presName="root" presStyleCnt="0">
        <dgm:presLayoutVars>
          <dgm:dir/>
          <dgm:resizeHandles val="exact"/>
        </dgm:presLayoutVars>
      </dgm:prSet>
      <dgm:spPr/>
    </dgm:pt>
    <dgm:pt modelId="{B7D58C01-901B-40F0-952D-989160030F40}" type="pres">
      <dgm:prSet presAssocID="{A64D1129-8851-48C2-B580-A149AD72EC0E}" presName="compNode" presStyleCnt="0"/>
      <dgm:spPr/>
    </dgm:pt>
    <dgm:pt modelId="{021209D0-6621-403D-A873-81E685E7C450}" type="pres">
      <dgm:prSet presAssocID="{A64D1129-8851-48C2-B580-A149AD72EC0E}" presName="bgRect" presStyleLbl="bgShp" presStyleIdx="0" presStyleCnt="4" custLinFactNeighborX="-584" custLinFactNeighborY="-43"/>
      <dgm:spPr/>
    </dgm:pt>
    <dgm:pt modelId="{0AA30CCA-EAF7-48F3-BBAD-BDFBD3AE4539}" type="pres">
      <dgm:prSet presAssocID="{A64D1129-8851-48C2-B580-A149AD72EC0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E4B8334-299D-40A4-BE0B-4BED07341A3A}" type="pres">
      <dgm:prSet presAssocID="{A64D1129-8851-48C2-B580-A149AD72EC0E}" presName="spaceRect" presStyleCnt="0"/>
      <dgm:spPr/>
    </dgm:pt>
    <dgm:pt modelId="{A2608468-E320-4A1B-BE7A-5ED48B783372}" type="pres">
      <dgm:prSet presAssocID="{A64D1129-8851-48C2-B580-A149AD72EC0E}" presName="parTx" presStyleLbl="revTx" presStyleIdx="0" presStyleCnt="4">
        <dgm:presLayoutVars>
          <dgm:chMax val="0"/>
          <dgm:chPref val="0"/>
        </dgm:presLayoutVars>
      </dgm:prSet>
      <dgm:spPr/>
    </dgm:pt>
    <dgm:pt modelId="{7DB2219D-5408-4260-B525-BF9600CD24F3}" type="pres">
      <dgm:prSet presAssocID="{4BB505EE-B980-4D1A-A879-3A2850C8EFEA}" presName="sibTrans" presStyleCnt="0"/>
      <dgm:spPr/>
    </dgm:pt>
    <dgm:pt modelId="{91EA3F5B-63BD-42A5-8C0A-F56776DB95C4}" type="pres">
      <dgm:prSet presAssocID="{7C64F461-DE9B-407D-9352-00B66D14F8CF}" presName="compNode" presStyleCnt="0"/>
      <dgm:spPr/>
    </dgm:pt>
    <dgm:pt modelId="{606C095C-D1D8-4FB5-8D56-88A97F661A14}" type="pres">
      <dgm:prSet presAssocID="{7C64F461-DE9B-407D-9352-00B66D14F8CF}" presName="bgRect" presStyleLbl="bgShp" presStyleIdx="1" presStyleCnt="4"/>
      <dgm:spPr/>
    </dgm:pt>
    <dgm:pt modelId="{F2E92AA3-6E1A-484A-A3D4-ACE95D6A398A}" type="pres">
      <dgm:prSet presAssocID="{7C64F461-DE9B-407D-9352-00B66D14F8C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F87DBB97-1A0C-4FA2-BA47-02FF9D2D5709}" type="pres">
      <dgm:prSet presAssocID="{7C64F461-DE9B-407D-9352-00B66D14F8CF}" presName="spaceRect" presStyleCnt="0"/>
      <dgm:spPr/>
    </dgm:pt>
    <dgm:pt modelId="{C85BF140-E91D-4E70-B0E5-23B133D87353}" type="pres">
      <dgm:prSet presAssocID="{7C64F461-DE9B-407D-9352-00B66D14F8CF}" presName="parTx" presStyleLbl="revTx" presStyleIdx="1" presStyleCnt="4">
        <dgm:presLayoutVars>
          <dgm:chMax val="0"/>
          <dgm:chPref val="0"/>
        </dgm:presLayoutVars>
      </dgm:prSet>
      <dgm:spPr/>
    </dgm:pt>
    <dgm:pt modelId="{E1647F1F-13F5-409D-B4C0-69194C3620F0}" type="pres">
      <dgm:prSet presAssocID="{74BC9BC5-2045-4163-8CC9-B20FCA8938B4}" presName="sibTrans" presStyleCnt="0"/>
      <dgm:spPr/>
    </dgm:pt>
    <dgm:pt modelId="{4441B229-8599-45D6-B89E-936BED812C3C}" type="pres">
      <dgm:prSet presAssocID="{0005BDB3-D852-47C1-B6C1-25CF5877892D}" presName="compNode" presStyleCnt="0"/>
      <dgm:spPr/>
    </dgm:pt>
    <dgm:pt modelId="{5A4F1CF6-F5FA-48FB-8DF3-06510E9C339C}" type="pres">
      <dgm:prSet presAssocID="{0005BDB3-D852-47C1-B6C1-25CF5877892D}" presName="bgRect" presStyleLbl="bgShp" presStyleIdx="2" presStyleCnt="4" custLinFactNeighborX="4891" custLinFactNeighborY="-3499"/>
      <dgm:spPr/>
    </dgm:pt>
    <dgm:pt modelId="{7CFAE646-F6FF-4E16-B06B-E6164EF4D90C}" type="pres">
      <dgm:prSet presAssocID="{0005BDB3-D852-47C1-B6C1-25CF5877892D}" presName="iconRect" presStyleLbl="node1" presStyleIdx="2" presStyleCnt="4" custLinFactNeighborX="-564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09EBC20C-7DCB-4FEB-8A1D-31881737629F}" type="pres">
      <dgm:prSet presAssocID="{0005BDB3-D852-47C1-B6C1-25CF5877892D}" presName="spaceRect" presStyleCnt="0"/>
      <dgm:spPr/>
    </dgm:pt>
    <dgm:pt modelId="{89E3E79A-8F82-4B8A-8B2B-19C34F187969}" type="pres">
      <dgm:prSet presAssocID="{0005BDB3-D852-47C1-B6C1-25CF5877892D}" presName="parTx" presStyleLbl="revTx" presStyleIdx="2" presStyleCnt="4">
        <dgm:presLayoutVars>
          <dgm:chMax val="0"/>
          <dgm:chPref val="0"/>
        </dgm:presLayoutVars>
      </dgm:prSet>
      <dgm:spPr/>
    </dgm:pt>
    <dgm:pt modelId="{FDF23DB2-8D75-48B6-A2D5-7EB44942D6B6}" type="pres">
      <dgm:prSet presAssocID="{97FC6970-3B79-488C-B59C-FE0AA40C416E}" presName="sibTrans" presStyleCnt="0"/>
      <dgm:spPr/>
    </dgm:pt>
    <dgm:pt modelId="{19A3F3B0-9A72-40C2-B58C-0801EB0B80A6}" type="pres">
      <dgm:prSet presAssocID="{C11F51B4-188B-48ED-9CDA-65566C88364D}" presName="compNode" presStyleCnt="0"/>
      <dgm:spPr/>
    </dgm:pt>
    <dgm:pt modelId="{E5C4D21A-CA74-4E93-9425-79449157BA84}" type="pres">
      <dgm:prSet presAssocID="{C11F51B4-188B-48ED-9CDA-65566C88364D}" presName="bgRect" presStyleLbl="bgShp" presStyleIdx="3" presStyleCnt="4"/>
      <dgm:spPr/>
    </dgm:pt>
    <dgm:pt modelId="{8FDCAFE2-421B-4C8E-A831-50DB4B68EDFF}" type="pres">
      <dgm:prSet presAssocID="{C11F51B4-188B-48ED-9CDA-65566C88364D}" presName="iconRect" presStyleLbl="node1" presStyleIdx="3" presStyleCnt="4"/>
      <dgm:spPr>
        <a:ln>
          <a:noFill/>
        </a:ln>
      </dgm:spPr>
    </dgm:pt>
    <dgm:pt modelId="{F81F4E4C-F7CE-4156-A7A4-50866DC1CC84}" type="pres">
      <dgm:prSet presAssocID="{C11F51B4-188B-48ED-9CDA-65566C88364D}" presName="spaceRect" presStyleCnt="0"/>
      <dgm:spPr/>
    </dgm:pt>
    <dgm:pt modelId="{E33ABB3F-9B12-4A6C-AC5F-984599E9BAA3}" type="pres">
      <dgm:prSet presAssocID="{C11F51B4-188B-48ED-9CDA-65566C88364D}" presName="parTx" presStyleLbl="revTx" presStyleIdx="3" presStyleCnt="4">
        <dgm:presLayoutVars>
          <dgm:chMax val="0"/>
          <dgm:chPref val="0"/>
        </dgm:presLayoutVars>
      </dgm:prSet>
      <dgm:spPr/>
    </dgm:pt>
  </dgm:ptLst>
  <dgm:cxnLst>
    <dgm:cxn modelId="{4C5C780C-9EA2-4D7C-9CC8-51194CC40DE5}" type="presOf" srcId="{C11F51B4-188B-48ED-9CDA-65566C88364D}" destId="{E33ABB3F-9B12-4A6C-AC5F-984599E9BAA3}" srcOrd="0" destOrd="0" presId="urn:microsoft.com/office/officeart/2018/2/layout/IconVerticalSolidList"/>
    <dgm:cxn modelId="{DBE20562-E222-46E3-989E-27CDB5BDA66B}" srcId="{16F0CA44-95C4-4E9F-8106-9116F9D5408C}" destId="{C11F51B4-188B-48ED-9CDA-65566C88364D}" srcOrd="3" destOrd="0" parTransId="{28980D6D-9616-4FA4-8A8F-CF610378719E}" sibTransId="{B8AF044C-FFF7-4E05-AF64-80AA6D9FE1D2}"/>
    <dgm:cxn modelId="{75313366-9DB9-4B52-8137-6DE275040742}" srcId="{16F0CA44-95C4-4E9F-8106-9116F9D5408C}" destId="{7C64F461-DE9B-407D-9352-00B66D14F8CF}" srcOrd="1" destOrd="0" parTransId="{323D8E5A-93B8-41C7-8EAA-DC69C27F05A0}" sibTransId="{74BC9BC5-2045-4163-8CC9-B20FCA8938B4}"/>
    <dgm:cxn modelId="{13C0036B-AF85-44B1-9380-B588FA9F3EFC}" srcId="{16F0CA44-95C4-4E9F-8106-9116F9D5408C}" destId="{A64D1129-8851-48C2-B580-A149AD72EC0E}" srcOrd="0" destOrd="0" parTransId="{6500F2F3-684B-4466-B9A7-3158391C4428}" sibTransId="{4BB505EE-B980-4D1A-A879-3A2850C8EFEA}"/>
    <dgm:cxn modelId="{138092A3-2086-4A1E-BA7F-E7F19B875137}" type="presOf" srcId="{A64D1129-8851-48C2-B580-A149AD72EC0E}" destId="{A2608468-E320-4A1B-BE7A-5ED48B783372}" srcOrd="0" destOrd="0" presId="urn:microsoft.com/office/officeart/2018/2/layout/IconVerticalSolidList"/>
    <dgm:cxn modelId="{F913FDAE-6C07-46BF-80BC-158F0252D0F3}" type="presOf" srcId="{16F0CA44-95C4-4E9F-8106-9116F9D5408C}" destId="{329E922B-3750-44FB-B5BA-01B51A2F4B71}" srcOrd="0" destOrd="0" presId="urn:microsoft.com/office/officeart/2018/2/layout/IconVerticalSolidList"/>
    <dgm:cxn modelId="{0A9F8BCB-8BF2-4E32-8CD0-7A585E533140}" srcId="{16F0CA44-95C4-4E9F-8106-9116F9D5408C}" destId="{0005BDB3-D852-47C1-B6C1-25CF5877892D}" srcOrd="2" destOrd="0" parTransId="{4323BB61-F915-4672-BED7-CD14FD2E1A98}" sibTransId="{97FC6970-3B79-488C-B59C-FE0AA40C416E}"/>
    <dgm:cxn modelId="{AB3117E5-807F-4953-9EA7-C376B3E23D4D}" type="presOf" srcId="{0005BDB3-D852-47C1-B6C1-25CF5877892D}" destId="{89E3E79A-8F82-4B8A-8B2B-19C34F187969}" srcOrd="0" destOrd="0" presId="urn:microsoft.com/office/officeart/2018/2/layout/IconVerticalSolidList"/>
    <dgm:cxn modelId="{78A6E5EF-4425-43CE-B421-A693BFE0279D}" type="presOf" srcId="{7C64F461-DE9B-407D-9352-00B66D14F8CF}" destId="{C85BF140-E91D-4E70-B0E5-23B133D87353}" srcOrd="0" destOrd="0" presId="urn:microsoft.com/office/officeart/2018/2/layout/IconVerticalSolidList"/>
    <dgm:cxn modelId="{1F12368B-4475-495B-AE90-3AE3C34571B1}" type="presParOf" srcId="{329E922B-3750-44FB-B5BA-01B51A2F4B71}" destId="{B7D58C01-901B-40F0-952D-989160030F40}" srcOrd="0" destOrd="0" presId="urn:microsoft.com/office/officeart/2018/2/layout/IconVerticalSolidList"/>
    <dgm:cxn modelId="{041ECBBD-8B21-4803-8FFF-001B366E42E9}" type="presParOf" srcId="{B7D58C01-901B-40F0-952D-989160030F40}" destId="{021209D0-6621-403D-A873-81E685E7C450}" srcOrd="0" destOrd="0" presId="urn:microsoft.com/office/officeart/2018/2/layout/IconVerticalSolidList"/>
    <dgm:cxn modelId="{A4E8CB32-424F-462D-AB69-E5E84B31324A}" type="presParOf" srcId="{B7D58C01-901B-40F0-952D-989160030F40}" destId="{0AA30CCA-EAF7-48F3-BBAD-BDFBD3AE4539}" srcOrd="1" destOrd="0" presId="urn:microsoft.com/office/officeart/2018/2/layout/IconVerticalSolidList"/>
    <dgm:cxn modelId="{8C2B38C0-B906-49A3-AD9A-E4C0711DDEB1}" type="presParOf" srcId="{B7D58C01-901B-40F0-952D-989160030F40}" destId="{CE4B8334-299D-40A4-BE0B-4BED07341A3A}" srcOrd="2" destOrd="0" presId="urn:microsoft.com/office/officeart/2018/2/layout/IconVerticalSolidList"/>
    <dgm:cxn modelId="{943D1B27-2F55-41F7-AA42-BD286ADF4079}" type="presParOf" srcId="{B7D58C01-901B-40F0-952D-989160030F40}" destId="{A2608468-E320-4A1B-BE7A-5ED48B783372}" srcOrd="3" destOrd="0" presId="urn:microsoft.com/office/officeart/2018/2/layout/IconVerticalSolidList"/>
    <dgm:cxn modelId="{681A045B-D9A5-41E9-B492-9B3210229D84}" type="presParOf" srcId="{329E922B-3750-44FB-B5BA-01B51A2F4B71}" destId="{7DB2219D-5408-4260-B525-BF9600CD24F3}" srcOrd="1" destOrd="0" presId="urn:microsoft.com/office/officeart/2018/2/layout/IconVerticalSolidList"/>
    <dgm:cxn modelId="{F802D8F5-9113-4DF2-8200-D7693BEB485D}" type="presParOf" srcId="{329E922B-3750-44FB-B5BA-01B51A2F4B71}" destId="{91EA3F5B-63BD-42A5-8C0A-F56776DB95C4}" srcOrd="2" destOrd="0" presId="urn:microsoft.com/office/officeart/2018/2/layout/IconVerticalSolidList"/>
    <dgm:cxn modelId="{ACB7B452-A7B1-4769-A98B-A1463A5F2785}" type="presParOf" srcId="{91EA3F5B-63BD-42A5-8C0A-F56776DB95C4}" destId="{606C095C-D1D8-4FB5-8D56-88A97F661A14}" srcOrd="0" destOrd="0" presId="urn:microsoft.com/office/officeart/2018/2/layout/IconVerticalSolidList"/>
    <dgm:cxn modelId="{66FF61E2-A896-4A98-8703-95532CF68EB3}" type="presParOf" srcId="{91EA3F5B-63BD-42A5-8C0A-F56776DB95C4}" destId="{F2E92AA3-6E1A-484A-A3D4-ACE95D6A398A}" srcOrd="1" destOrd="0" presId="urn:microsoft.com/office/officeart/2018/2/layout/IconVerticalSolidList"/>
    <dgm:cxn modelId="{A22CEE06-47AB-4CDA-88BA-00C0A5F8C4E7}" type="presParOf" srcId="{91EA3F5B-63BD-42A5-8C0A-F56776DB95C4}" destId="{F87DBB97-1A0C-4FA2-BA47-02FF9D2D5709}" srcOrd="2" destOrd="0" presId="urn:microsoft.com/office/officeart/2018/2/layout/IconVerticalSolidList"/>
    <dgm:cxn modelId="{D24A3ABC-5FC7-4792-BEB9-A90B6B203994}" type="presParOf" srcId="{91EA3F5B-63BD-42A5-8C0A-F56776DB95C4}" destId="{C85BF140-E91D-4E70-B0E5-23B133D87353}" srcOrd="3" destOrd="0" presId="urn:microsoft.com/office/officeart/2018/2/layout/IconVerticalSolidList"/>
    <dgm:cxn modelId="{7F7C5D05-C056-4D5B-9766-E0857CBBE41A}" type="presParOf" srcId="{329E922B-3750-44FB-B5BA-01B51A2F4B71}" destId="{E1647F1F-13F5-409D-B4C0-69194C3620F0}" srcOrd="3" destOrd="0" presId="urn:microsoft.com/office/officeart/2018/2/layout/IconVerticalSolidList"/>
    <dgm:cxn modelId="{8C2EA32F-C08D-400A-981D-07440026D667}" type="presParOf" srcId="{329E922B-3750-44FB-B5BA-01B51A2F4B71}" destId="{4441B229-8599-45D6-B89E-936BED812C3C}" srcOrd="4" destOrd="0" presId="urn:microsoft.com/office/officeart/2018/2/layout/IconVerticalSolidList"/>
    <dgm:cxn modelId="{29E0540A-EA65-4C9B-B912-F142550CBA24}" type="presParOf" srcId="{4441B229-8599-45D6-B89E-936BED812C3C}" destId="{5A4F1CF6-F5FA-48FB-8DF3-06510E9C339C}" srcOrd="0" destOrd="0" presId="urn:microsoft.com/office/officeart/2018/2/layout/IconVerticalSolidList"/>
    <dgm:cxn modelId="{ACE717E6-F3F0-41B0-9CC7-EC0E5584273F}" type="presParOf" srcId="{4441B229-8599-45D6-B89E-936BED812C3C}" destId="{7CFAE646-F6FF-4E16-B06B-E6164EF4D90C}" srcOrd="1" destOrd="0" presId="urn:microsoft.com/office/officeart/2018/2/layout/IconVerticalSolidList"/>
    <dgm:cxn modelId="{6F728298-5612-4B31-930C-06055F37FE3D}" type="presParOf" srcId="{4441B229-8599-45D6-B89E-936BED812C3C}" destId="{09EBC20C-7DCB-4FEB-8A1D-31881737629F}" srcOrd="2" destOrd="0" presId="urn:microsoft.com/office/officeart/2018/2/layout/IconVerticalSolidList"/>
    <dgm:cxn modelId="{BF5CB93F-1BEE-475F-A97F-7F9C748C0302}" type="presParOf" srcId="{4441B229-8599-45D6-B89E-936BED812C3C}" destId="{89E3E79A-8F82-4B8A-8B2B-19C34F187969}" srcOrd="3" destOrd="0" presId="urn:microsoft.com/office/officeart/2018/2/layout/IconVerticalSolidList"/>
    <dgm:cxn modelId="{CC48EF8D-1C4B-4C23-89C0-4BBEA71D8DBD}" type="presParOf" srcId="{329E922B-3750-44FB-B5BA-01B51A2F4B71}" destId="{FDF23DB2-8D75-48B6-A2D5-7EB44942D6B6}" srcOrd="5" destOrd="0" presId="urn:microsoft.com/office/officeart/2018/2/layout/IconVerticalSolidList"/>
    <dgm:cxn modelId="{679013CA-F400-483F-A468-3D61C1DA1300}" type="presParOf" srcId="{329E922B-3750-44FB-B5BA-01B51A2F4B71}" destId="{19A3F3B0-9A72-40C2-B58C-0801EB0B80A6}" srcOrd="6" destOrd="0" presId="urn:microsoft.com/office/officeart/2018/2/layout/IconVerticalSolidList"/>
    <dgm:cxn modelId="{ED461C57-2224-4491-9A33-BEAADD2C0301}" type="presParOf" srcId="{19A3F3B0-9A72-40C2-B58C-0801EB0B80A6}" destId="{E5C4D21A-CA74-4E93-9425-79449157BA84}" srcOrd="0" destOrd="0" presId="urn:microsoft.com/office/officeart/2018/2/layout/IconVerticalSolidList"/>
    <dgm:cxn modelId="{2370EA09-DDBC-4535-B6FC-B316F7E1FAAF}" type="presParOf" srcId="{19A3F3B0-9A72-40C2-B58C-0801EB0B80A6}" destId="{8FDCAFE2-421B-4C8E-A831-50DB4B68EDFF}" srcOrd="1" destOrd="0" presId="urn:microsoft.com/office/officeart/2018/2/layout/IconVerticalSolidList"/>
    <dgm:cxn modelId="{011C15FD-71CF-4B25-B6A8-E0733E5A3806}" type="presParOf" srcId="{19A3F3B0-9A72-40C2-B58C-0801EB0B80A6}" destId="{F81F4E4C-F7CE-4156-A7A4-50866DC1CC84}" srcOrd="2" destOrd="0" presId="urn:microsoft.com/office/officeart/2018/2/layout/IconVerticalSolidList"/>
    <dgm:cxn modelId="{47197E7F-E964-4542-BB53-D1FB99D7EF4E}" type="presParOf" srcId="{19A3F3B0-9A72-40C2-B58C-0801EB0B80A6}" destId="{E33ABB3F-9B12-4A6C-AC5F-984599E9BAA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E18792-F9D1-4CEE-9A90-CBEE15C82AE6}" type="doc">
      <dgm:prSet loTypeId="urn:microsoft.com/office/officeart/2018/2/layout/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C7FD081F-3BA0-4C58-92E3-8EC0FEC37DB8}">
      <dgm:prSet/>
      <dgm:spPr/>
      <dgm:t>
        <a:bodyPr/>
        <a:lstStyle/>
        <a:p>
          <a:pPr>
            <a:defRPr b="1"/>
          </a:pPr>
          <a:r>
            <a:rPr lang="en-US" dirty="0"/>
            <a:t>Exclusively attributable to the nonprofit school food service </a:t>
          </a:r>
        </a:p>
      </dgm:t>
    </dgm:pt>
    <dgm:pt modelId="{BEF591B1-9258-456D-ACEB-9A6A854D081B}" type="parTrans" cxnId="{DEDDF67B-8453-4CAC-B2C4-12403BCB7997}">
      <dgm:prSet/>
      <dgm:spPr/>
      <dgm:t>
        <a:bodyPr/>
        <a:lstStyle/>
        <a:p>
          <a:endParaRPr lang="en-US"/>
        </a:p>
      </dgm:t>
    </dgm:pt>
    <dgm:pt modelId="{F6CE8604-3012-49BB-9120-4C3CF0CE3849}" type="sibTrans" cxnId="{DEDDF67B-8453-4CAC-B2C4-12403BCB7997}">
      <dgm:prSet/>
      <dgm:spPr/>
      <dgm:t>
        <a:bodyPr/>
        <a:lstStyle/>
        <a:p>
          <a:endParaRPr lang="en-US"/>
        </a:p>
      </dgm:t>
    </dgm:pt>
    <dgm:pt modelId="{072F2F5D-7853-439D-A3CA-A86D1E2E9375}">
      <dgm:prSet/>
      <dgm:spPr/>
      <dgm:t>
        <a:bodyPr/>
        <a:lstStyle/>
        <a:p>
          <a:r>
            <a:rPr lang="en-US"/>
            <a:t>Food, wages and salaries of the staff working in the school food service and supplies specifically used in the school food service.</a:t>
          </a:r>
        </a:p>
      </dgm:t>
    </dgm:pt>
    <dgm:pt modelId="{3AAD3282-2969-49FB-A98D-2CE88B62B9F8}" type="parTrans" cxnId="{0BDDEE09-67FB-44FA-8946-3636A7659819}">
      <dgm:prSet/>
      <dgm:spPr/>
      <dgm:t>
        <a:bodyPr/>
        <a:lstStyle/>
        <a:p>
          <a:endParaRPr lang="en-US"/>
        </a:p>
      </dgm:t>
    </dgm:pt>
    <dgm:pt modelId="{2D64DC3E-1A65-456B-9FB4-DAA5404C83CF}" type="sibTrans" cxnId="{0BDDEE09-67FB-44FA-8946-3636A7659819}">
      <dgm:prSet/>
      <dgm:spPr/>
      <dgm:t>
        <a:bodyPr/>
        <a:lstStyle/>
        <a:p>
          <a:endParaRPr lang="en-US"/>
        </a:p>
      </dgm:t>
    </dgm:pt>
    <dgm:pt modelId="{A6DE1E26-ED06-4EBA-BC1E-EED0F5E75CE8}">
      <dgm:prSet/>
      <dgm:spPr/>
      <dgm:t>
        <a:bodyPr/>
        <a:lstStyle/>
        <a:p>
          <a:pPr>
            <a:defRPr b="1"/>
          </a:pPr>
          <a:r>
            <a:rPr lang="en-US"/>
            <a:t>Substantiated through written documentation</a:t>
          </a:r>
        </a:p>
      </dgm:t>
    </dgm:pt>
    <dgm:pt modelId="{776F2FCD-10ED-47A2-8A42-6E88E82F28FA}" type="parTrans" cxnId="{1B63A32A-C7C7-470D-8326-BB4E391B6F15}">
      <dgm:prSet/>
      <dgm:spPr/>
      <dgm:t>
        <a:bodyPr/>
        <a:lstStyle/>
        <a:p>
          <a:endParaRPr lang="en-US"/>
        </a:p>
      </dgm:t>
    </dgm:pt>
    <dgm:pt modelId="{1E412558-443E-4775-A602-22508F9B4906}" type="sibTrans" cxnId="{1B63A32A-C7C7-470D-8326-BB4E391B6F15}">
      <dgm:prSet/>
      <dgm:spPr/>
      <dgm:t>
        <a:bodyPr/>
        <a:lstStyle/>
        <a:p>
          <a:endParaRPr lang="en-US"/>
        </a:p>
      </dgm:t>
    </dgm:pt>
    <dgm:pt modelId="{507BB79C-9D89-44D8-8ECC-C060E808AE19}">
      <dgm:prSet/>
      <dgm:spPr/>
      <dgm:t>
        <a:bodyPr/>
        <a:lstStyle/>
        <a:p>
          <a:pPr>
            <a:defRPr b="1"/>
          </a:pPr>
          <a:r>
            <a:rPr lang="en-US"/>
            <a:t>Treated consistently across all programs</a:t>
          </a:r>
        </a:p>
      </dgm:t>
    </dgm:pt>
    <dgm:pt modelId="{D7E78068-88F1-433E-BCCA-313D633DFFC5}" type="parTrans" cxnId="{091FCCEC-26DF-4150-90FF-D1F76561A42E}">
      <dgm:prSet/>
      <dgm:spPr/>
      <dgm:t>
        <a:bodyPr/>
        <a:lstStyle/>
        <a:p>
          <a:endParaRPr lang="en-US"/>
        </a:p>
      </dgm:t>
    </dgm:pt>
    <dgm:pt modelId="{25635961-2E20-4FC7-8D80-262CFBAA0013}" type="sibTrans" cxnId="{091FCCEC-26DF-4150-90FF-D1F76561A42E}">
      <dgm:prSet/>
      <dgm:spPr/>
      <dgm:t>
        <a:bodyPr/>
        <a:lstStyle/>
        <a:p>
          <a:endParaRPr lang="en-US"/>
        </a:p>
      </dgm:t>
    </dgm:pt>
    <dgm:pt modelId="{EC0F5CB7-60AD-4AA7-B166-CF9582CD3F89}" type="pres">
      <dgm:prSet presAssocID="{64E18792-F9D1-4CEE-9A90-CBEE15C82AE6}" presName="root" presStyleCnt="0">
        <dgm:presLayoutVars>
          <dgm:dir/>
          <dgm:resizeHandles val="exact"/>
        </dgm:presLayoutVars>
      </dgm:prSet>
      <dgm:spPr/>
    </dgm:pt>
    <dgm:pt modelId="{7581A21C-C60E-40C0-B7E5-DC3116217867}" type="pres">
      <dgm:prSet presAssocID="{C7FD081F-3BA0-4C58-92E3-8EC0FEC37DB8}" presName="compNode" presStyleCnt="0"/>
      <dgm:spPr/>
    </dgm:pt>
    <dgm:pt modelId="{90FEDE13-0C39-4B75-B38C-0331F7D64D47}" type="pres">
      <dgm:prSet presAssocID="{C7FD081F-3BA0-4C58-92E3-8EC0FEC37DB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k and knife"/>
        </a:ext>
      </dgm:extLst>
    </dgm:pt>
    <dgm:pt modelId="{A6EE69A3-E34D-4E67-8E87-DAFD719C6F9A}" type="pres">
      <dgm:prSet presAssocID="{C7FD081F-3BA0-4C58-92E3-8EC0FEC37DB8}" presName="iconSpace" presStyleCnt="0"/>
      <dgm:spPr/>
    </dgm:pt>
    <dgm:pt modelId="{7C50790E-C1D4-49A4-8D18-6EA41F1CF29B}" type="pres">
      <dgm:prSet presAssocID="{C7FD081F-3BA0-4C58-92E3-8EC0FEC37DB8}" presName="parTx" presStyleLbl="revTx" presStyleIdx="0" presStyleCnt="6">
        <dgm:presLayoutVars>
          <dgm:chMax val="0"/>
          <dgm:chPref val="0"/>
        </dgm:presLayoutVars>
      </dgm:prSet>
      <dgm:spPr/>
    </dgm:pt>
    <dgm:pt modelId="{4B51F930-A3B0-4133-91A4-4BB33100992E}" type="pres">
      <dgm:prSet presAssocID="{C7FD081F-3BA0-4C58-92E3-8EC0FEC37DB8}" presName="txSpace" presStyleCnt="0"/>
      <dgm:spPr/>
    </dgm:pt>
    <dgm:pt modelId="{87BA2788-65A5-48E1-81EB-802EE8BF7D00}" type="pres">
      <dgm:prSet presAssocID="{C7FD081F-3BA0-4C58-92E3-8EC0FEC37DB8}" presName="desTx" presStyleLbl="revTx" presStyleIdx="1" presStyleCnt="6">
        <dgm:presLayoutVars/>
      </dgm:prSet>
      <dgm:spPr/>
    </dgm:pt>
    <dgm:pt modelId="{CF2D8766-780E-49DB-94E9-B74EF7E14E05}" type="pres">
      <dgm:prSet presAssocID="{F6CE8604-3012-49BB-9120-4C3CF0CE3849}" presName="sibTrans" presStyleCnt="0"/>
      <dgm:spPr/>
    </dgm:pt>
    <dgm:pt modelId="{B98B789E-8346-4011-8D72-5B34E2DA4EE9}" type="pres">
      <dgm:prSet presAssocID="{A6DE1E26-ED06-4EBA-BC1E-EED0F5E75CE8}" presName="compNode" presStyleCnt="0"/>
      <dgm:spPr/>
    </dgm:pt>
    <dgm:pt modelId="{9C915110-54C9-4BA1-8C81-770EEC5B1FC9}" type="pres">
      <dgm:prSet presAssocID="{A6DE1E26-ED06-4EBA-BC1E-EED0F5E75CE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72E7355E-4A02-4AD0-A832-C72D8E28403F}" type="pres">
      <dgm:prSet presAssocID="{A6DE1E26-ED06-4EBA-BC1E-EED0F5E75CE8}" presName="iconSpace" presStyleCnt="0"/>
      <dgm:spPr/>
    </dgm:pt>
    <dgm:pt modelId="{7EC57B6C-9A96-4F5D-9B5F-C000D83D9958}" type="pres">
      <dgm:prSet presAssocID="{A6DE1E26-ED06-4EBA-BC1E-EED0F5E75CE8}" presName="parTx" presStyleLbl="revTx" presStyleIdx="2" presStyleCnt="6">
        <dgm:presLayoutVars>
          <dgm:chMax val="0"/>
          <dgm:chPref val="0"/>
        </dgm:presLayoutVars>
      </dgm:prSet>
      <dgm:spPr/>
    </dgm:pt>
    <dgm:pt modelId="{4F682FEC-BC61-4270-9841-B118EBB3A336}" type="pres">
      <dgm:prSet presAssocID="{A6DE1E26-ED06-4EBA-BC1E-EED0F5E75CE8}" presName="txSpace" presStyleCnt="0"/>
      <dgm:spPr/>
    </dgm:pt>
    <dgm:pt modelId="{1A35909B-9DD9-4C47-9651-F21FAECF6A85}" type="pres">
      <dgm:prSet presAssocID="{A6DE1E26-ED06-4EBA-BC1E-EED0F5E75CE8}" presName="desTx" presStyleLbl="revTx" presStyleIdx="3" presStyleCnt="6">
        <dgm:presLayoutVars/>
      </dgm:prSet>
      <dgm:spPr/>
    </dgm:pt>
    <dgm:pt modelId="{AA2B4D2A-6675-4D03-BC91-55A94EAEBA26}" type="pres">
      <dgm:prSet presAssocID="{1E412558-443E-4775-A602-22508F9B4906}" presName="sibTrans" presStyleCnt="0"/>
      <dgm:spPr/>
    </dgm:pt>
    <dgm:pt modelId="{CFCFFD45-4EC6-4089-897A-4C794736E824}" type="pres">
      <dgm:prSet presAssocID="{507BB79C-9D89-44D8-8ECC-C060E808AE19}" presName="compNode" presStyleCnt="0"/>
      <dgm:spPr/>
    </dgm:pt>
    <dgm:pt modelId="{A5BDDB78-53A5-4C0D-9DAC-61A7070CF123}" type="pres">
      <dgm:prSet presAssocID="{507BB79C-9D89-44D8-8ECC-C060E808AE1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5BBD5F04-639E-4702-9358-D30365521144}" type="pres">
      <dgm:prSet presAssocID="{507BB79C-9D89-44D8-8ECC-C060E808AE19}" presName="iconSpace" presStyleCnt="0"/>
      <dgm:spPr/>
    </dgm:pt>
    <dgm:pt modelId="{9CB2F93A-FE9F-4E6C-A531-6C8B4044C7FB}" type="pres">
      <dgm:prSet presAssocID="{507BB79C-9D89-44D8-8ECC-C060E808AE19}" presName="parTx" presStyleLbl="revTx" presStyleIdx="4" presStyleCnt="6">
        <dgm:presLayoutVars>
          <dgm:chMax val="0"/>
          <dgm:chPref val="0"/>
        </dgm:presLayoutVars>
      </dgm:prSet>
      <dgm:spPr/>
    </dgm:pt>
    <dgm:pt modelId="{D81ECC04-7DE0-4B51-8726-D9C32D1339A0}" type="pres">
      <dgm:prSet presAssocID="{507BB79C-9D89-44D8-8ECC-C060E808AE19}" presName="txSpace" presStyleCnt="0"/>
      <dgm:spPr/>
    </dgm:pt>
    <dgm:pt modelId="{D3F5DBE2-D8AF-4D70-808D-F0FB8B6CF405}" type="pres">
      <dgm:prSet presAssocID="{507BB79C-9D89-44D8-8ECC-C060E808AE19}" presName="desTx" presStyleLbl="revTx" presStyleIdx="5" presStyleCnt="6">
        <dgm:presLayoutVars/>
      </dgm:prSet>
      <dgm:spPr/>
    </dgm:pt>
  </dgm:ptLst>
  <dgm:cxnLst>
    <dgm:cxn modelId="{0BDDEE09-67FB-44FA-8946-3636A7659819}" srcId="{C7FD081F-3BA0-4C58-92E3-8EC0FEC37DB8}" destId="{072F2F5D-7853-439D-A3CA-A86D1E2E9375}" srcOrd="0" destOrd="0" parTransId="{3AAD3282-2969-49FB-A98D-2CE88B62B9F8}" sibTransId="{2D64DC3E-1A65-456B-9FB4-DAA5404C83CF}"/>
    <dgm:cxn modelId="{1B63A32A-C7C7-470D-8326-BB4E391B6F15}" srcId="{64E18792-F9D1-4CEE-9A90-CBEE15C82AE6}" destId="{A6DE1E26-ED06-4EBA-BC1E-EED0F5E75CE8}" srcOrd="1" destOrd="0" parTransId="{776F2FCD-10ED-47A2-8A42-6E88E82F28FA}" sibTransId="{1E412558-443E-4775-A602-22508F9B4906}"/>
    <dgm:cxn modelId="{F3161D71-8AC4-48E1-8137-5BEEA55D652D}" type="presOf" srcId="{64E18792-F9D1-4CEE-9A90-CBEE15C82AE6}" destId="{EC0F5CB7-60AD-4AA7-B166-CF9582CD3F89}" srcOrd="0" destOrd="0" presId="urn:microsoft.com/office/officeart/2018/2/layout/IconLabelDescriptionList"/>
    <dgm:cxn modelId="{5EF63A72-D8A7-4B1E-B63C-48DAF137EA60}" type="presOf" srcId="{072F2F5D-7853-439D-A3CA-A86D1E2E9375}" destId="{87BA2788-65A5-48E1-81EB-802EE8BF7D00}" srcOrd="0" destOrd="0" presId="urn:microsoft.com/office/officeart/2018/2/layout/IconLabelDescriptionList"/>
    <dgm:cxn modelId="{746A0E56-48CC-4030-82CB-B315CDD0FFCC}" type="presOf" srcId="{507BB79C-9D89-44D8-8ECC-C060E808AE19}" destId="{9CB2F93A-FE9F-4E6C-A531-6C8B4044C7FB}" srcOrd="0" destOrd="0" presId="urn:microsoft.com/office/officeart/2018/2/layout/IconLabelDescriptionList"/>
    <dgm:cxn modelId="{65923D77-E76B-4FFA-AF00-AE89F37A24FA}" type="presOf" srcId="{A6DE1E26-ED06-4EBA-BC1E-EED0F5E75CE8}" destId="{7EC57B6C-9A96-4F5D-9B5F-C000D83D9958}" srcOrd="0" destOrd="0" presId="urn:microsoft.com/office/officeart/2018/2/layout/IconLabelDescriptionList"/>
    <dgm:cxn modelId="{DEDDF67B-8453-4CAC-B2C4-12403BCB7997}" srcId="{64E18792-F9D1-4CEE-9A90-CBEE15C82AE6}" destId="{C7FD081F-3BA0-4C58-92E3-8EC0FEC37DB8}" srcOrd="0" destOrd="0" parTransId="{BEF591B1-9258-456D-ACEB-9A6A854D081B}" sibTransId="{F6CE8604-3012-49BB-9120-4C3CF0CE3849}"/>
    <dgm:cxn modelId="{0E0D00D6-5D46-42BC-AC19-D54A03880FE8}" type="presOf" srcId="{C7FD081F-3BA0-4C58-92E3-8EC0FEC37DB8}" destId="{7C50790E-C1D4-49A4-8D18-6EA41F1CF29B}" srcOrd="0" destOrd="0" presId="urn:microsoft.com/office/officeart/2018/2/layout/IconLabelDescriptionList"/>
    <dgm:cxn modelId="{091FCCEC-26DF-4150-90FF-D1F76561A42E}" srcId="{64E18792-F9D1-4CEE-9A90-CBEE15C82AE6}" destId="{507BB79C-9D89-44D8-8ECC-C060E808AE19}" srcOrd="2" destOrd="0" parTransId="{D7E78068-88F1-433E-BCCA-313D633DFFC5}" sibTransId="{25635961-2E20-4FC7-8D80-262CFBAA0013}"/>
    <dgm:cxn modelId="{CF77B36F-4C44-401D-9DF0-645DBE86920B}" type="presParOf" srcId="{EC0F5CB7-60AD-4AA7-B166-CF9582CD3F89}" destId="{7581A21C-C60E-40C0-B7E5-DC3116217867}" srcOrd="0" destOrd="0" presId="urn:microsoft.com/office/officeart/2018/2/layout/IconLabelDescriptionList"/>
    <dgm:cxn modelId="{BA288D4F-0D5C-4DED-A4E2-B4ED68F9E030}" type="presParOf" srcId="{7581A21C-C60E-40C0-B7E5-DC3116217867}" destId="{90FEDE13-0C39-4B75-B38C-0331F7D64D47}" srcOrd="0" destOrd="0" presId="urn:microsoft.com/office/officeart/2018/2/layout/IconLabelDescriptionList"/>
    <dgm:cxn modelId="{75871C5F-BBC1-42B8-8988-99450522B6F6}" type="presParOf" srcId="{7581A21C-C60E-40C0-B7E5-DC3116217867}" destId="{A6EE69A3-E34D-4E67-8E87-DAFD719C6F9A}" srcOrd="1" destOrd="0" presId="urn:microsoft.com/office/officeart/2018/2/layout/IconLabelDescriptionList"/>
    <dgm:cxn modelId="{F8836488-A701-4BFA-940B-62A952C578AE}" type="presParOf" srcId="{7581A21C-C60E-40C0-B7E5-DC3116217867}" destId="{7C50790E-C1D4-49A4-8D18-6EA41F1CF29B}" srcOrd="2" destOrd="0" presId="urn:microsoft.com/office/officeart/2018/2/layout/IconLabelDescriptionList"/>
    <dgm:cxn modelId="{D3F736DC-060C-436B-AC8A-57E147E6A0E7}" type="presParOf" srcId="{7581A21C-C60E-40C0-B7E5-DC3116217867}" destId="{4B51F930-A3B0-4133-91A4-4BB33100992E}" srcOrd="3" destOrd="0" presId="urn:microsoft.com/office/officeart/2018/2/layout/IconLabelDescriptionList"/>
    <dgm:cxn modelId="{D0D64BF6-C7B4-483F-9F73-55CDDEFB7182}" type="presParOf" srcId="{7581A21C-C60E-40C0-B7E5-DC3116217867}" destId="{87BA2788-65A5-48E1-81EB-802EE8BF7D00}" srcOrd="4" destOrd="0" presId="urn:microsoft.com/office/officeart/2018/2/layout/IconLabelDescriptionList"/>
    <dgm:cxn modelId="{EAF4EDF5-CCFF-44C1-8A50-DB3608E44047}" type="presParOf" srcId="{EC0F5CB7-60AD-4AA7-B166-CF9582CD3F89}" destId="{CF2D8766-780E-49DB-94E9-B74EF7E14E05}" srcOrd="1" destOrd="0" presId="urn:microsoft.com/office/officeart/2018/2/layout/IconLabelDescriptionList"/>
    <dgm:cxn modelId="{1A4AF85E-FDE3-4434-9DB7-80CC44B8785F}" type="presParOf" srcId="{EC0F5CB7-60AD-4AA7-B166-CF9582CD3F89}" destId="{B98B789E-8346-4011-8D72-5B34E2DA4EE9}" srcOrd="2" destOrd="0" presId="urn:microsoft.com/office/officeart/2018/2/layout/IconLabelDescriptionList"/>
    <dgm:cxn modelId="{54852FEC-7E65-4E8D-BA92-C2327544EAC9}" type="presParOf" srcId="{B98B789E-8346-4011-8D72-5B34E2DA4EE9}" destId="{9C915110-54C9-4BA1-8C81-770EEC5B1FC9}" srcOrd="0" destOrd="0" presId="urn:microsoft.com/office/officeart/2018/2/layout/IconLabelDescriptionList"/>
    <dgm:cxn modelId="{0D78B352-B835-4C22-B6B1-AC1A45D37D67}" type="presParOf" srcId="{B98B789E-8346-4011-8D72-5B34E2DA4EE9}" destId="{72E7355E-4A02-4AD0-A832-C72D8E28403F}" srcOrd="1" destOrd="0" presId="urn:microsoft.com/office/officeart/2018/2/layout/IconLabelDescriptionList"/>
    <dgm:cxn modelId="{6DCFFA27-09A0-4621-A319-9EFD94296A11}" type="presParOf" srcId="{B98B789E-8346-4011-8D72-5B34E2DA4EE9}" destId="{7EC57B6C-9A96-4F5D-9B5F-C000D83D9958}" srcOrd="2" destOrd="0" presId="urn:microsoft.com/office/officeart/2018/2/layout/IconLabelDescriptionList"/>
    <dgm:cxn modelId="{5EA3666F-CE9C-473D-A40C-A13B932DB01C}" type="presParOf" srcId="{B98B789E-8346-4011-8D72-5B34E2DA4EE9}" destId="{4F682FEC-BC61-4270-9841-B118EBB3A336}" srcOrd="3" destOrd="0" presId="urn:microsoft.com/office/officeart/2018/2/layout/IconLabelDescriptionList"/>
    <dgm:cxn modelId="{81291F3B-4230-49A2-B23C-42294FED6C87}" type="presParOf" srcId="{B98B789E-8346-4011-8D72-5B34E2DA4EE9}" destId="{1A35909B-9DD9-4C47-9651-F21FAECF6A85}" srcOrd="4" destOrd="0" presId="urn:microsoft.com/office/officeart/2018/2/layout/IconLabelDescriptionList"/>
    <dgm:cxn modelId="{4C321E86-C14A-446D-8B53-CDFD6E993BD4}" type="presParOf" srcId="{EC0F5CB7-60AD-4AA7-B166-CF9582CD3F89}" destId="{AA2B4D2A-6675-4D03-BC91-55A94EAEBA26}" srcOrd="3" destOrd="0" presId="urn:microsoft.com/office/officeart/2018/2/layout/IconLabelDescriptionList"/>
    <dgm:cxn modelId="{109B15FC-FA76-4634-9FFB-2414A8CBC54E}" type="presParOf" srcId="{EC0F5CB7-60AD-4AA7-B166-CF9582CD3F89}" destId="{CFCFFD45-4EC6-4089-897A-4C794736E824}" srcOrd="4" destOrd="0" presId="urn:microsoft.com/office/officeart/2018/2/layout/IconLabelDescriptionList"/>
    <dgm:cxn modelId="{6AB71B70-D69B-472C-A99D-3F42B9D50C25}" type="presParOf" srcId="{CFCFFD45-4EC6-4089-897A-4C794736E824}" destId="{A5BDDB78-53A5-4C0D-9DAC-61A7070CF123}" srcOrd="0" destOrd="0" presId="urn:microsoft.com/office/officeart/2018/2/layout/IconLabelDescriptionList"/>
    <dgm:cxn modelId="{EC846169-F798-4D79-AC51-9862E2EF7215}" type="presParOf" srcId="{CFCFFD45-4EC6-4089-897A-4C794736E824}" destId="{5BBD5F04-639E-4702-9358-D30365521144}" srcOrd="1" destOrd="0" presId="urn:microsoft.com/office/officeart/2018/2/layout/IconLabelDescriptionList"/>
    <dgm:cxn modelId="{78E6BADD-C6D3-484B-B70A-4F2520972F32}" type="presParOf" srcId="{CFCFFD45-4EC6-4089-897A-4C794736E824}" destId="{9CB2F93A-FE9F-4E6C-A531-6C8B4044C7FB}" srcOrd="2" destOrd="0" presId="urn:microsoft.com/office/officeart/2018/2/layout/IconLabelDescriptionList"/>
    <dgm:cxn modelId="{6DBDD0A3-D6AE-455C-88ED-DA6AC8FC4E5C}" type="presParOf" srcId="{CFCFFD45-4EC6-4089-897A-4C794736E824}" destId="{D81ECC04-7DE0-4B51-8726-D9C32D1339A0}" srcOrd="3" destOrd="0" presId="urn:microsoft.com/office/officeart/2018/2/layout/IconLabelDescriptionList"/>
    <dgm:cxn modelId="{0519202F-6F0D-4613-9659-5A42353AAA83}" type="presParOf" srcId="{CFCFFD45-4EC6-4089-897A-4C794736E824}" destId="{D3F5DBE2-D8AF-4D70-808D-F0FB8B6CF40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A30F46-FA9B-46CB-8909-FA8FBA5CD0E2}"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C88616DC-DFF8-4AF7-976B-46B11A8E4204}">
      <dgm:prSet/>
      <dgm:spPr/>
      <dgm:t>
        <a:bodyPr/>
        <a:lstStyle/>
        <a:p>
          <a:r>
            <a:rPr lang="en-US" dirty="0"/>
            <a:t>Expenses that are incurred for the benefit of multiple programs or functions and are necessary for the general operation of Child Nutrition Programs but cannot be directly attributable to the program</a:t>
          </a:r>
        </a:p>
      </dgm:t>
    </dgm:pt>
    <dgm:pt modelId="{B909DE88-1071-4E9F-B6AD-0495F87682B0}" type="parTrans" cxnId="{E1004443-45E0-4A3C-BD61-A753EACDF2BF}">
      <dgm:prSet/>
      <dgm:spPr/>
      <dgm:t>
        <a:bodyPr/>
        <a:lstStyle/>
        <a:p>
          <a:endParaRPr lang="en-US"/>
        </a:p>
      </dgm:t>
    </dgm:pt>
    <dgm:pt modelId="{78803410-9CAD-42C1-8B20-5823AD83912A}" type="sibTrans" cxnId="{E1004443-45E0-4A3C-BD61-A753EACDF2BF}">
      <dgm:prSet/>
      <dgm:spPr/>
      <dgm:t>
        <a:bodyPr/>
        <a:lstStyle/>
        <a:p>
          <a:endParaRPr lang="en-US"/>
        </a:p>
      </dgm:t>
    </dgm:pt>
    <dgm:pt modelId="{AC4AAC63-8224-4A44-98E6-11789D3A386A}">
      <dgm:prSet/>
      <dgm:spPr/>
      <dgm:t>
        <a:bodyPr/>
        <a:lstStyle/>
        <a:p>
          <a:r>
            <a:rPr lang="en-US"/>
            <a:t>Payroll Services, Gas, Electricity, Sewer, Water, Trash</a:t>
          </a:r>
        </a:p>
      </dgm:t>
    </dgm:pt>
    <dgm:pt modelId="{930B5A1C-55B6-4D52-A97E-1BE3AE9174BB}" type="parTrans" cxnId="{985D5F2D-40B5-436B-927C-3026F9C46A01}">
      <dgm:prSet/>
      <dgm:spPr/>
      <dgm:t>
        <a:bodyPr/>
        <a:lstStyle/>
        <a:p>
          <a:endParaRPr lang="en-US"/>
        </a:p>
      </dgm:t>
    </dgm:pt>
    <dgm:pt modelId="{01287466-7573-4F76-8E32-3E0787051361}" type="sibTrans" cxnId="{985D5F2D-40B5-436B-927C-3026F9C46A01}">
      <dgm:prSet/>
      <dgm:spPr/>
      <dgm:t>
        <a:bodyPr/>
        <a:lstStyle/>
        <a:p>
          <a:endParaRPr lang="en-US"/>
        </a:p>
      </dgm:t>
    </dgm:pt>
    <dgm:pt modelId="{9D9C7FC3-FB20-4B90-8FCA-7D4D838A969F}">
      <dgm:prSet/>
      <dgm:spPr/>
      <dgm:t>
        <a:bodyPr/>
        <a:lstStyle/>
        <a:p>
          <a:r>
            <a:rPr lang="en-US"/>
            <a:t>Treated consistently across all programs</a:t>
          </a:r>
        </a:p>
      </dgm:t>
    </dgm:pt>
    <dgm:pt modelId="{98A87255-0C36-4474-9366-40E000DD3152}" type="parTrans" cxnId="{770BBB94-9EA8-4F40-BBA4-803F7D3912B5}">
      <dgm:prSet/>
      <dgm:spPr/>
      <dgm:t>
        <a:bodyPr/>
        <a:lstStyle/>
        <a:p>
          <a:endParaRPr lang="en-US"/>
        </a:p>
      </dgm:t>
    </dgm:pt>
    <dgm:pt modelId="{80295443-AE7D-4A7E-97EB-8B80CA50B8B1}" type="sibTrans" cxnId="{770BBB94-9EA8-4F40-BBA4-803F7D3912B5}">
      <dgm:prSet/>
      <dgm:spPr/>
      <dgm:t>
        <a:bodyPr/>
        <a:lstStyle/>
        <a:p>
          <a:endParaRPr lang="en-US"/>
        </a:p>
      </dgm:t>
    </dgm:pt>
    <dgm:pt modelId="{CF01E52C-1B17-4656-9E0C-10D34C3A6305}">
      <dgm:prSet/>
      <dgm:spPr/>
      <dgm:t>
        <a:bodyPr/>
        <a:lstStyle/>
        <a:p>
          <a:r>
            <a:rPr lang="en-US"/>
            <a:t>Non-restricted indirect cost rate used for the Child Nutrition Programs</a:t>
          </a:r>
        </a:p>
      </dgm:t>
    </dgm:pt>
    <dgm:pt modelId="{9944D8BB-9FA2-4B5F-9476-33E6A1ACD846}" type="parTrans" cxnId="{E09EF153-88B8-42BB-B794-C45659816D3F}">
      <dgm:prSet/>
      <dgm:spPr/>
      <dgm:t>
        <a:bodyPr/>
        <a:lstStyle/>
        <a:p>
          <a:endParaRPr lang="en-US"/>
        </a:p>
      </dgm:t>
    </dgm:pt>
    <dgm:pt modelId="{0AC7AC19-EF1C-46DB-BF8E-39251D31B6E3}" type="sibTrans" cxnId="{E09EF153-88B8-42BB-B794-C45659816D3F}">
      <dgm:prSet/>
      <dgm:spPr/>
      <dgm:t>
        <a:bodyPr/>
        <a:lstStyle/>
        <a:p>
          <a:endParaRPr lang="en-US"/>
        </a:p>
      </dgm:t>
    </dgm:pt>
    <dgm:pt modelId="{8DD26ADE-D167-4C10-9EFA-31CDD3218030}" type="pres">
      <dgm:prSet presAssocID="{2BA30F46-FA9B-46CB-8909-FA8FBA5CD0E2}" presName="outerComposite" presStyleCnt="0">
        <dgm:presLayoutVars>
          <dgm:chMax val="5"/>
          <dgm:dir/>
          <dgm:resizeHandles val="exact"/>
        </dgm:presLayoutVars>
      </dgm:prSet>
      <dgm:spPr/>
    </dgm:pt>
    <dgm:pt modelId="{75F8549F-3FF9-483D-9B8A-1FE4CB500FD2}" type="pres">
      <dgm:prSet presAssocID="{2BA30F46-FA9B-46CB-8909-FA8FBA5CD0E2}" presName="dummyMaxCanvas" presStyleCnt="0">
        <dgm:presLayoutVars/>
      </dgm:prSet>
      <dgm:spPr/>
    </dgm:pt>
    <dgm:pt modelId="{9F427576-8E9D-483D-8F27-29936EF5CD1B}" type="pres">
      <dgm:prSet presAssocID="{2BA30F46-FA9B-46CB-8909-FA8FBA5CD0E2}" presName="ThreeNodes_1" presStyleLbl="node1" presStyleIdx="0" presStyleCnt="3">
        <dgm:presLayoutVars>
          <dgm:bulletEnabled val="1"/>
        </dgm:presLayoutVars>
      </dgm:prSet>
      <dgm:spPr/>
    </dgm:pt>
    <dgm:pt modelId="{F21A9109-F9A3-4767-A7A3-56CF0C2CED3E}" type="pres">
      <dgm:prSet presAssocID="{2BA30F46-FA9B-46CB-8909-FA8FBA5CD0E2}" presName="ThreeNodes_2" presStyleLbl="node1" presStyleIdx="1" presStyleCnt="3">
        <dgm:presLayoutVars>
          <dgm:bulletEnabled val="1"/>
        </dgm:presLayoutVars>
      </dgm:prSet>
      <dgm:spPr/>
    </dgm:pt>
    <dgm:pt modelId="{C7672E5B-A808-4077-A1AD-92798D7710EA}" type="pres">
      <dgm:prSet presAssocID="{2BA30F46-FA9B-46CB-8909-FA8FBA5CD0E2}" presName="ThreeNodes_3" presStyleLbl="node1" presStyleIdx="2" presStyleCnt="3">
        <dgm:presLayoutVars>
          <dgm:bulletEnabled val="1"/>
        </dgm:presLayoutVars>
      </dgm:prSet>
      <dgm:spPr/>
    </dgm:pt>
    <dgm:pt modelId="{DAFE2007-98CE-4725-9C2F-142D7A5168BD}" type="pres">
      <dgm:prSet presAssocID="{2BA30F46-FA9B-46CB-8909-FA8FBA5CD0E2}" presName="ThreeConn_1-2" presStyleLbl="fgAccFollowNode1" presStyleIdx="0" presStyleCnt="2">
        <dgm:presLayoutVars>
          <dgm:bulletEnabled val="1"/>
        </dgm:presLayoutVars>
      </dgm:prSet>
      <dgm:spPr/>
    </dgm:pt>
    <dgm:pt modelId="{693D5BDA-0E7B-495B-AD57-A041FF99D7EB}" type="pres">
      <dgm:prSet presAssocID="{2BA30F46-FA9B-46CB-8909-FA8FBA5CD0E2}" presName="ThreeConn_2-3" presStyleLbl="fgAccFollowNode1" presStyleIdx="1" presStyleCnt="2">
        <dgm:presLayoutVars>
          <dgm:bulletEnabled val="1"/>
        </dgm:presLayoutVars>
      </dgm:prSet>
      <dgm:spPr/>
    </dgm:pt>
    <dgm:pt modelId="{58BA20F3-9C4A-4985-AEBB-91790F38C567}" type="pres">
      <dgm:prSet presAssocID="{2BA30F46-FA9B-46CB-8909-FA8FBA5CD0E2}" presName="ThreeNodes_1_text" presStyleLbl="node1" presStyleIdx="2" presStyleCnt="3">
        <dgm:presLayoutVars>
          <dgm:bulletEnabled val="1"/>
        </dgm:presLayoutVars>
      </dgm:prSet>
      <dgm:spPr/>
    </dgm:pt>
    <dgm:pt modelId="{4B20BE02-EC1B-4238-B6D8-9562920F62ED}" type="pres">
      <dgm:prSet presAssocID="{2BA30F46-FA9B-46CB-8909-FA8FBA5CD0E2}" presName="ThreeNodes_2_text" presStyleLbl="node1" presStyleIdx="2" presStyleCnt="3">
        <dgm:presLayoutVars>
          <dgm:bulletEnabled val="1"/>
        </dgm:presLayoutVars>
      </dgm:prSet>
      <dgm:spPr/>
    </dgm:pt>
    <dgm:pt modelId="{C2CF125A-6526-4544-860C-A637D2C8A0CD}" type="pres">
      <dgm:prSet presAssocID="{2BA30F46-FA9B-46CB-8909-FA8FBA5CD0E2}" presName="ThreeNodes_3_text" presStyleLbl="node1" presStyleIdx="2" presStyleCnt="3">
        <dgm:presLayoutVars>
          <dgm:bulletEnabled val="1"/>
        </dgm:presLayoutVars>
      </dgm:prSet>
      <dgm:spPr/>
    </dgm:pt>
  </dgm:ptLst>
  <dgm:cxnLst>
    <dgm:cxn modelId="{4D730202-D46A-4707-8760-9BD6270FF1A9}" type="presOf" srcId="{CF01E52C-1B17-4656-9E0C-10D34C3A6305}" destId="{C7672E5B-A808-4077-A1AD-92798D7710EA}" srcOrd="0" destOrd="0" presId="urn:microsoft.com/office/officeart/2005/8/layout/vProcess5"/>
    <dgm:cxn modelId="{1A7CA61C-2EDE-44A5-80CA-434A28EF0462}" type="presOf" srcId="{78803410-9CAD-42C1-8B20-5823AD83912A}" destId="{DAFE2007-98CE-4725-9C2F-142D7A5168BD}" srcOrd="0" destOrd="0" presId="urn:microsoft.com/office/officeart/2005/8/layout/vProcess5"/>
    <dgm:cxn modelId="{56827C29-820F-47E5-B592-7B9C4A7554CD}" type="presOf" srcId="{C88616DC-DFF8-4AF7-976B-46B11A8E4204}" destId="{9F427576-8E9D-483D-8F27-29936EF5CD1B}" srcOrd="0" destOrd="0" presId="urn:microsoft.com/office/officeart/2005/8/layout/vProcess5"/>
    <dgm:cxn modelId="{69757C2B-963B-4A45-A70B-28BE43EE2762}" type="presOf" srcId="{9D9C7FC3-FB20-4B90-8FCA-7D4D838A969F}" destId="{4B20BE02-EC1B-4238-B6D8-9562920F62ED}" srcOrd="1" destOrd="0" presId="urn:microsoft.com/office/officeart/2005/8/layout/vProcess5"/>
    <dgm:cxn modelId="{985D5F2D-40B5-436B-927C-3026F9C46A01}" srcId="{C88616DC-DFF8-4AF7-976B-46B11A8E4204}" destId="{AC4AAC63-8224-4A44-98E6-11789D3A386A}" srcOrd="0" destOrd="0" parTransId="{930B5A1C-55B6-4D52-A97E-1BE3AE9174BB}" sibTransId="{01287466-7573-4F76-8E32-3E0787051361}"/>
    <dgm:cxn modelId="{C7BE2435-E9A6-4FA6-BF3E-832A0E2246A2}" type="presOf" srcId="{AC4AAC63-8224-4A44-98E6-11789D3A386A}" destId="{58BA20F3-9C4A-4985-AEBB-91790F38C567}" srcOrd="1" destOrd="1" presId="urn:microsoft.com/office/officeart/2005/8/layout/vProcess5"/>
    <dgm:cxn modelId="{E1004443-45E0-4A3C-BD61-A753EACDF2BF}" srcId="{2BA30F46-FA9B-46CB-8909-FA8FBA5CD0E2}" destId="{C88616DC-DFF8-4AF7-976B-46B11A8E4204}" srcOrd="0" destOrd="0" parTransId="{B909DE88-1071-4E9F-B6AD-0495F87682B0}" sibTransId="{78803410-9CAD-42C1-8B20-5823AD83912A}"/>
    <dgm:cxn modelId="{8CE0E047-DDD7-412C-9DA1-3ECAEE834BD3}" type="presOf" srcId="{80295443-AE7D-4A7E-97EB-8B80CA50B8B1}" destId="{693D5BDA-0E7B-495B-AD57-A041FF99D7EB}" srcOrd="0" destOrd="0" presId="urn:microsoft.com/office/officeart/2005/8/layout/vProcess5"/>
    <dgm:cxn modelId="{FE853950-2647-4B88-811E-BDFF88C4A92F}" type="presOf" srcId="{AC4AAC63-8224-4A44-98E6-11789D3A386A}" destId="{9F427576-8E9D-483D-8F27-29936EF5CD1B}" srcOrd="0" destOrd="1" presId="urn:microsoft.com/office/officeart/2005/8/layout/vProcess5"/>
    <dgm:cxn modelId="{E09EF153-88B8-42BB-B794-C45659816D3F}" srcId="{2BA30F46-FA9B-46CB-8909-FA8FBA5CD0E2}" destId="{CF01E52C-1B17-4656-9E0C-10D34C3A6305}" srcOrd="2" destOrd="0" parTransId="{9944D8BB-9FA2-4B5F-9476-33E6A1ACD846}" sibTransId="{0AC7AC19-EF1C-46DB-BF8E-39251D31B6E3}"/>
    <dgm:cxn modelId="{42790A83-29EA-44DF-9768-19EA218462C8}" type="presOf" srcId="{C88616DC-DFF8-4AF7-976B-46B11A8E4204}" destId="{58BA20F3-9C4A-4985-AEBB-91790F38C567}" srcOrd="1" destOrd="0" presId="urn:microsoft.com/office/officeart/2005/8/layout/vProcess5"/>
    <dgm:cxn modelId="{770BBB94-9EA8-4F40-BBA4-803F7D3912B5}" srcId="{2BA30F46-FA9B-46CB-8909-FA8FBA5CD0E2}" destId="{9D9C7FC3-FB20-4B90-8FCA-7D4D838A969F}" srcOrd="1" destOrd="0" parTransId="{98A87255-0C36-4474-9366-40E000DD3152}" sibTransId="{80295443-AE7D-4A7E-97EB-8B80CA50B8B1}"/>
    <dgm:cxn modelId="{B5D45FA2-3E57-4217-B48F-6D2BA7F96AC4}" type="presOf" srcId="{2BA30F46-FA9B-46CB-8909-FA8FBA5CD0E2}" destId="{8DD26ADE-D167-4C10-9EFA-31CDD3218030}" srcOrd="0" destOrd="0" presId="urn:microsoft.com/office/officeart/2005/8/layout/vProcess5"/>
    <dgm:cxn modelId="{616633DA-A074-4721-A10C-450B663772BB}" type="presOf" srcId="{CF01E52C-1B17-4656-9E0C-10D34C3A6305}" destId="{C2CF125A-6526-4544-860C-A637D2C8A0CD}" srcOrd="1" destOrd="0" presId="urn:microsoft.com/office/officeart/2005/8/layout/vProcess5"/>
    <dgm:cxn modelId="{B40B52DA-F11E-44BA-B93A-A8895A43134D}" type="presOf" srcId="{9D9C7FC3-FB20-4B90-8FCA-7D4D838A969F}" destId="{F21A9109-F9A3-4767-A7A3-56CF0C2CED3E}" srcOrd="0" destOrd="0" presId="urn:microsoft.com/office/officeart/2005/8/layout/vProcess5"/>
    <dgm:cxn modelId="{EE93B94D-BBC5-47FD-B668-72208488E2B7}" type="presParOf" srcId="{8DD26ADE-D167-4C10-9EFA-31CDD3218030}" destId="{75F8549F-3FF9-483D-9B8A-1FE4CB500FD2}" srcOrd="0" destOrd="0" presId="urn:microsoft.com/office/officeart/2005/8/layout/vProcess5"/>
    <dgm:cxn modelId="{8C94BF75-13BC-4F79-976E-5E4D475C35F1}" type="presParOf" srcId="{8DD26ADE-D167-4C10-9EFA-31CDD3218030}" destId="{9F427576-8E9D-483D-8F27-29936EF5CD1B}" srcOrd="1" destOrd="0" presId="urn:microsoft.com/office/officeart/2005/8/layout/vProcess5"/>
    <dgm:cxn modelId="{2768D739-F7F3-41F3-8909-E1063624153F}" type="presParOf" srcId="{8DD26ADE-D167-4C10-9EFA-31CDD3218030}" destId="{F21A9109-F9A3-4767-A7A3-56CF0C2CED3E}" srcOrd="2" destOrd="0" presId="urn:microsoft.com/office/officeart/2005/8/layout/vProcess5"/>
    <dgm:cxn modelId="{6B2DC07F-B697-416C-BE8E-4CAB1D6BC8BD}" type="presParOf" srcId="{8DD26ADE-D167-4C10-9EFA-31CDD3218030}" destId="{C7672E5B-A808-4077-A1AD-92798D7710EA}" srcOrd="3" destOrd="0" presId="urn:microsoft.com/office/officeart/2005/8/layout/vProcess5"/>
    <dgm:cxn modelId="{E77CFEAC-2186-4C5A-9BFE-A6851010C191}" type="presParOf" srcId="{8DD26ADE-D167-4C10-9EFA-31CDD3218030}" destId="{DAFE2007-98CE-4725-9C2F-142D7A5168BD}" srcOrd="4" destOrd="0" presId="urn:microsoft.com/office/officeart/2005/8/layout/vProcess5"/>
    <dgm:cxn modelId="{919CCC4A-08EB-47D7-A211-19E214938369}" type="presParOf" srcId="{8DD26ADE-D167-4C10-9EFA-31CDD3218030}" destId="{693D5BDA-0E7B-495B-AD57-A041FF99D7EB}" srcOrd="5" destOrd="0" presId="urn:microsoft.com/office/officeart/2005/8/layout/vProcess5"/>
    <dgm:cxn modelId="{0E7FB23F-3AF0-47A3-BAC6-EE016A57B362}" type="presParOf" srcId="{8DD26ADE-D167-4C10-9EFA-31CDD3218030}" destId="{58BA20F3-9C4A-4985-AEBB-91790F38C567}" srcOrd="6" destOrd="0" presId="urn:microsoft.com/office/officeart/2005/8/layout/vProcess5"/>
    <dgm:cxn modelId="{5D2644C4-34E2-4746-B5E4-588966A4562A}" type="presParOf" srcId="{8DD26ADE-D167-4C10-9EFA-31CDD3218030}" destId="{4B20BE02-EC1B-4238-B6D8-9562920F62ED}" srcOrd="7" destOrd="0" presId="urn:microsoft.com/office/officeart/2005/8/layout/vProcess5"/>
    <dgm:cxn modelId="{543342A1-E722-4999-8DC8-0FB7209E794F}" type="presParOf" srcId="{8DD26ADE-D167-4C10-9EFA-31CDD3218030}" destId="{C2CF125A-6526-4544-860C-A637D2C8A0CD}"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F03FA7-8D7F-4F7A-9938-D082988A15AF}"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E1026F65-C242-4919-997A-5A0284A5A664}">
      <dgm:prSet/>
      <dgm:spPr/>
      <dgm:t>
        <a:bodyPr/>
        <a:lstStyle/>
        <a:p>
          <a:r>
            <a:rPr lang="en-US" dirty="0"/>
            <a:t>For use by non-public SFAs</a:t>
          </a:r>
        </a:p>
      </dgm:t>
    </dgm:pt>
    <dgm:pt modelId="{83FEB887-40EB-4D2A-95C0-3B653CB46111}" type="parTrans" cxnId="{6F583AD7-F32F-4578-90B4-7E806A5D23C9}">
      <dgm:prSet/>
      <dgm:spPr/>
      <dgm:t>
        <a:bodyPr/>
        <a:lstStyle/>
        <a:p>
          <a:endParaRPr lang="en-US"/>
        </a:p>
      </dgm:t>
    </dgm:pt>
    <dgm:pt modelId="{01C83FAA-9BFC-4515-8AD8-B571DFEF4EBE}" type="sibTrans" cxnId="{6F583AD7-F32F-4578-90B4-7E806A5D23C9}">
      <dgm:prSet/>
      <dgm:spPr/>
      <dgm:t>
        <a:bodyPr/>
        <a:lstStyle/>
        <a:p>
          <a:endParaRPr lang="en-US"/>
        </a:p>
      </dgm:t>
    </dgm:pt>
    <dgm:pt modelId="{176490F0-A06F-44E9-9EBF-B91BACEE0857}">
      <dgm:prSet/>
      <dgm:spPr/>
      <dgm:t>
        <a:bodyPr/>
        <a:lstStyle/>
        <a:p>
          <a:r>
            <a:rPr lang="en-US" dirty="0"/>
            <a:t>Applied consistently </a:t>
          </a:r>
        </a:p>
      </dgm:t>
    </dgm:pt>
    <dgm:pt modelId="{430F4F5E-B17C-4372-BA9C-73B1AB7F7918}" type="parTrans" cxnId="{8626DCC1-59A4-42AF-9CFA-F07DF8CA2DB6}">
      <dgm:prSet/>
      <dgm:spPr/>
      <dgm:t>
        <a:bodyPr/>
        <a:lstStyle/>
        <a:p>
          <a:endParaRPr lang="en-US"/>
        </a:p>
      </dgm:t>
    </dgm:pt>
    <dgm:pt modelId="{7C0A6B90-AC70-48BB-906D-71E45FDD2940}" type="sibTrans" cxnId="{8626DCC1-59A4-42AF-9CFA-F07DF8CA2DB6}">
      <dgm:prSet/>
      <dgm:spPr/>
      <dgm:t>
        <a:bodyPr/>
        <a:lstStyle/>
        <a:p>
          <a:endParaRPr lang="en-US"/>
        </a:p>
      </dgm:t>
    </dgm:pt>
    <dgm:pt modelId="{B9D9760C-E09B-43F8-8F49-2B7191E4B186}">
      <dgm:prSet/>
      <dgm:spPr/>
      <dgm:t>
        <a:bodyPr/>
        <a:lstStyle/>
        <a:p>
          <a:r>
            <a:rPr lang="en-US" dirty="0"/>
            <a:t>Calculated correctly</a:t>
          </a:r>
        </a:p>
      </dgm:t>
    </dgm:pt>
    <dgm:pt modelId="{3546C56F-9F2F-4576-BED5-6ABC0427AAC8}" type="parTrans" cxnId="{5953A05D-564E-4B4B-B2E6-99DB2013C0D3}">
      <dgm:prSet/>
      <dgm:spPr/>
      <dgm:t>
        <a:bodyPr/>
        <a:lstStyle/>
        <a:p>
          <a:endParaRPr lang="en-US"/>
        </a:p>
      </dgm:t>
    </dgm:pt>
    <dgm:pt modelId="{4578669F-6A9B-4313-A8FB-EFD8FD483CF4}" type="sibTrans" cxnId="{5953A05D-564E-4B4B-B2E6-99DB2013C0D3}">
      <dgm:prSet/>
      <dgm:spPr/>
      <dgm:t>
        <a:bodyPr/>
        <a:lstStyle/>
        <a:p>
          <a:endParaRPr lang="en-US"/>
        </a:p>
      </dgm:t>
    </dgm:pt>
    <dgm:pt modelId="{8A551232-50C9-402D-8915-F7DF035A0E9E}">
      <dgm:prSet/>
      <dgm:spPr/>
      <dgm:t>
        <a:bodyPr/>
        <a:lstStyle/>
        <a:p>
          <a:r>
            <a:rPr lang="en-US" dirty="0"/>
            <a:t>Distorting Items must be excluded</a:t>
          </a:r>
        </a:p>
      </dgm:t>
    </dgm:pt>
    <dgm:pt modelId="{035ACCA9-16FE-4CC5-B368-ACDF03D37167}" type="parTrans" cxnId="{654AD6CB-FD6A-4990-9E30-ADE7161AE691}">
      <dgm:prSet/>
      <dgm:spPr/>
      <dgm:t>
        <a:bodyPr/>
        <a:lstStyle/>
        <a:p>
          <a:endParaRPr lang="en-US"/>
        </a:p>
      </dgm:t>
    </dgm:pt>
    <dgm:pt modelId="{1A667D5D-AD3D-48D4-88F6-22E2F4F34B86}" type="sibTrans" cxnId="{654AD6CB-FD6A-4990-9E30-ADE7161AE691}">
      <dgm:prSet/>
      <dgm:spPr/>
      <dgm:t>
        <a:bodyPr/>
        <a:lstStyle/>
        <a:p>
          <a:endParaRPr lang="en-US"/>
        </a:p>
      </dgm:t>
    </dgm:pt>
    <dgm:pt modelId="{EE7E15DE-7F47-4925-845F-1BA24803B4EB}">
      <dgm:prSet/>
      <dgm:spPr/>
      <dgm:t>
        <a:bodyPr/>
        <a:lstStyle/>
        <a:p>
          <a:r>
            <a:rPr lang="en-US" dirty="0"/>
            <a:t>This includes food</a:t>
          </a:r>
        </a:p>
      </dgm:t>
    </dgm:pt>
    <dgm:pt modelId="{5EA07EC0-C592-424E-84EC-2F0734FE7D40}" type="parTrans" cxnId="{B95AE5C1-3B64-466A-BF74-58CDE8DA3FFA}">
      <dgm:prSet/>
      <dgm:spPr/>
      <dgm:t>
        <a:bodyPr/>
        <a:lstStyle/>
        <a:p>
          <a:endParaRPr lang="en-US"/>
        </a:p>
      </dgm:t>
    </dgm:pt>
    <dgm:pt modelId="{C0876B5F-B8FF-4EDC-8BCA-5B3708973011}" type="sibTrans" cxnId="{B95AE5C1-3B64-466A-BF74-58CDE8DA3FFA}">
      <dgm:prSet/>
      <dgm:spPr/>
      <dgm:t>
        <a:bodyPr/>
        <a:lstStyle/>
        <a:p>
          <a:endParaRPr lang="en-US"/>
        </a:p>
      </dgm:t>
    </dgm:pt>
    <dgm:pt modelId="{B70A122B-84AF-4FD4-A178-6BFEA00E2BEF}" type="pres">
      <dgm:prSet presAssocID="{AEF03FA7-8D7F-4F7A-9938-D082988A15AF}" presName="matrix" presStyleCnt="0">
        <dgm:presLayoutVars>
          <dgm:chMax val="1"/>
          <dgm:dir/>
          <dgm:resizeHandles val="exact"/>
        </dgm:presLayoutVars>
      </dgm:prSet>
      <dgm:spPr/>
    </dgm:pt>
    <dgm:pt modelId="{C1AAA5E9-8E93-4D75-B008-F982A680FFB6}" type="pres">
      <dgm:prSet presAssocID="{AEF03FA7-8D7F-4F7A-9938-D082988A15AF}" presName="diamond" presStyleLbl="bgShp" presStyleIdx="0" presStyleCnt="1"/>
      <dgm:spPr/>
    </dgm:pt>
    <dgm:pt modelId="{C1B8A31C-5BCB-4F1F-87FD-BC93F3FD03E9}" type="pres">
      <dgm:prSet presAssocID="{AEF03FA7-8D7F-4F7A-9938-D082988A15AF}" presName="quad1" presStyleLbl="node1" presStyleIdx="0" presStyleCnt="4">
        <dgm:presLayoutVars>
          <dgm:chMax val="0"/>
          <dgm:chPref val="0"/>
          <dgm:bulletEnabled val="1"/>
        </dgm:presLayoutVars>
      </dgm:prSet>
      <dgm:spPr/>
    </dgm:pt>
    <dgm:pt modelId="{EF110E3D-595E-4796-AAE8-FFE1A49EE889}" type="pres">
      <dgm:prSet presAssocID="{AEF03FA7-8D7F-4F7A-9938-D082988A15AF}" presName="quad2" presStyleLbl="node1" presStyleIdx="1" presStyleCnt="4">
        <dgm:presLayoutVars>
          <dgm:chMax val="0"/>
          <dgm:chPref val="0"/>
          <dgm:bulletEnabled val="1"/>
        </dgm:presLayoutVars>
      </dgm:prSet>
      <dgm:spPr/>
    </dgm:pt>
    <dgm:pt modelId="{AF774B4A-F5D0-4AB7-8934-DFBF078CDDF7}" type="pres">
      <dgm:prSet presAssocID="{AEF03FA7-8D7F-4F7A-9938-D082988A15AF}" presName="quad3" presStyleLbl="node1" presStyleIdx="2" presStyleCnt="4">
        <dgm:presLayoutVars>
          <dgm:chMax val="0"/>
          <dgm:chPref val="0"/>
          <dgm:bulletEnabled val="1"/>
        </dgm:presLayoutVars>
      </dgm:prSet>
      <dgm:spPr/>
    </dgm:pt>
    <dgm:pt modelId="{64CAD9B9-66AF-4B12-8839-947C18CFAED9}" type="pres">
      <dgm:prSet presAssocID="{AEF03FA7-8D7F-4F7A-9938-D082988A15AF}" presName="quad4" presStyleLbl="node1" presStyleIdx="3" presStyleCnt="4">
        <dgm:presLayoutVars>
          <dgm:chMax val="0"/>
          <dgm:chPref val="0"/>
          <dgm:bulletEnabled val="1"/>
        </dgm:presLayoutVars>
      </dgm:prSet>
      <dgm:spPr/>
    </dgm:pt>
  </dgm:ptLst>
  <dgm:cxnLst>
    <dgm:cxn modelId="{5953A05D-564E-4B4B-B2E6-99DB2013C0D3}" srcId="{AEF03FA7-8D7F-4F7A-9938-D082988A15AF}" destId="{B9D9760C-E09B-43F8-8F49-2B7191E4B186}" srcOrd="2" destOrd="0" parTransId="{3546C56F-9F2F-4576-BED5-6ABC0427AAC8}" sibTransId="{4578669F-6A9B-4313-A8FB-EFD8FD483CF4}"/>
    <dgm:cxn modelId="{06D6C344-6D7D-4A38-9785-43326C9DF953}" type="presOf" srcId="{EE7E15DE-7F47-4925-845F-1BA24803B4EB}" destId="{64CAD9B9-66AF-4B12-8839-947C18CFAED9}" srcOrd="0" destOrd="1" presId="urn:microsoft.com/office/officeart/2005/8/layout/matrix3"/>
    <dgm:cxn modelId="{D7502849-44DD-4361-8D7E-64BC6F228085}" type="presOf" srcId="{B9D9760C-E09B-43F8-8F49-2B7191E4B186}" destId="{AF774B4A-F5D0-4AB7-8934-DFBF078CDDF7}" srcOrd="0" destOrd="0" presId="urn:microsoft.com/office/officeart/2005/8/layout/matrix3"/>
    <dgm:cxn modelId="{E2EC91B6-3E43-4125-A839-F697BF9B21AD}" type="presOf" srcId="{AEF03FA7-8D7F-4F7A-9938-D082988A15AF}" destId="{B70A122B-84AF-4FD4-A178-6BFEA00E2BEF}" srcOrd="0" destOrd="0" presId="urn:microsoft.com/office/officeart/2005/8/layout/matrix3"/>
    <dgm:cxn modelId="{8626DCC1-59A4-42AF-9CFA-F07DF8CA2DB6}" srcId="{AEF03FA7-8D7F-4F7A-9938-D082988A15AF}" destId="{176490F0-A06F-44E9-9EBF-B91BACEE0857}" srcOrd="1" destOrd="0" parTransId="{430F4F5E-B17C-4372-BA9C-73B1AB7F7918}" sibTransId="{7C0A6B90-AC70-48BB-906D-71E45FDD2940}"/>
    <dgm:cxn modelId="{B95AE5C1-3B64-466A-BF74-58CDE8DA3FFA}" srcId="{8A551232-50C9-402D-8915-F7DF035A0E9E}" destId="{EE7E15DE-7F47-4925-845F-1BA24803B4EB}" srcOrd="0" destOrd="0" parTransId="{5EA07EC0-C592-424E-84EC-2F0734FE7D40}" sibTransId="{C0876B5F-B8FF-4EDC-8BCA-5B3708973011}"/>
    <dgm:cxn modelId="{654AD6CB-FD6A-4990-9E30-ADE7161AE691}" srcId="{AEF03FA7-8D7F-4F7A-9938-D082988A15AF}" destId="{8A551232-50C9-402D-8915-F7DF035A0E9E}" srcOrd="3" destOrd="0" parTransId="{035ACCA9-16FE-4CC5-B368-ACDF03D37167}" sibTransId="{1A667D5D-AD3D-48D4-88F6-22E2F4F34B86}"/>
    <dgm:cxn modelId="{A3FE75CE-F12B-45D1-AC9B-0F5B918DA833}" type="presOf" srcId="{E1026F65-C242-4919-997A-5A0284A5A664}" destId="{C1B8A31C-5BCB-4F1F-87FD-BC93F3FD03E9}" srcOrd="0" destOrd="0" presId="urn:microsoft.com/office/officeart/2005/8/layout/matrix3"/>
    <dgm:cxn modelId="{B8AF37D4-C6E1-4F2C-9AEA-E407AE75F091}" type="presOf" srcId="{176490F0-A06F-44E9-9EBF-B91BACEE0857}" destId="{EF110E3D-595E-4796-AAE8-FFE1A49EE889}" srcOrd="0" destOrd="0" presId="urn:microsoft.com/office/officeart/2005/8/layout/matrix3"/>
    <dgm:cxn modelId="{6F583AD7-F32F-4578-90B4-7E806A5D23C9}" srcId="{AEF03FA7-8D7F-4F7A-9938-D082988A15AF}" destId="{E1026F65-C242-4919-997A-5A0284A5A664}" srcOrd="0" destOrd="0" parTransId="{83FEB887-40EB-4D2A-95C0-3B653CB46111}" sibTransId="{01C83FAA-9BFC-4515-8AD8-B571DFEF4EBE}"/>
    <dgm:cxn modelId="{93931AD9-10C6-4C48-9C40-3BFBE177C551}" type="presOf" srcId="{8A551232-50C9-402D-8915-F7DF035A0E9E}" destId="{64CAD9B9-66AF-4B12-8839-947C18CFAED9}" srcOrd="0" destOrd="0" presId="urn:microsoft.com/office/officeart/2005/8/layout/matrix3"/>
    <dgm:cxn modelId="{017AD3F1-5E39-45B1-A698-64E8E414E8E7}" type="presParOf" srcId="{B70A122B-84AF-4FD4-A178-6BFEA00E2BEF}" destId="{C1AAA5E9-8E93-4D75-B008-F982A680FFB6}" srcOrd="0" destOrd="0" presId="urn:microsoft.com/office/officeart/2005/8/layout/matrix3"/>
    <dgm:cxn modelId="{7A7BD9CD-FA2D-4AD8-AA8D-D35F5E4B0E1E}" type="presParOf" srcId="{B70A122B-84AF-4FD4-A178-6BFEA00E2BEF}" destId="{C1B8A31C-5BCB-4F1F-87FD-BC93F3FD03E9}" srcOrd="1" destOrd="0" presId="urn:microsoft.com/office/officeart/2005/8/layout/matrix3"/>
    <dgm:cxn modelId="{223EB290-5676-4D2D-A166-B2504FFDDC41}" type="presParOf" srcId="{B70A122B-84AF-4FD4-A178-6BFEA00E2BEF}" destId="{EF110E3D-595E-4796-AAE8-FFE1A49EE889}" srcOrd="2" destOrd="0" presId="urn:microsoft.com/office/officeart/2005/8/layout/matrix3"/>
    <dgm:cxn modelId="{48781720-303E-4D08-84D6-6D171FE7D242}" type="presParOf" srcId="{B70A122B-84AF-4FD4-A178-6BFEA00E2BEF}" destId="{AF774B4A-F5D0-4AB7-8934-DFBF078CDDF7}" srcOrd="3" destOrd="0" presId="urn:microsoft.com/office/officeart/2005/8/layout/matrix3"/>
    <dgm:cxn modelId="{A6D0EDB6-6002-4CFF-BE79-B58B0733E39A}" type="presParOf" srcId="{B70A122B-84AF-4FD4-A178-6BFEA00E2BEF}" destId="{64CAD9B9-66AF-4B12-8839-947C18CFAED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FA2D6F-08E1-48AF-B9C3-510797DD2E3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C638101-8EDA-481A-A394-8A2623119F06}">
      <dgm:prSet/>
      <dgm:spPr/>
      <dgm:t>
        <a:bodyPr/>
        <a:lstStyle/>
        <a:p>
          <a:pPr>
            <a:lnSpc>
              <a:spcPct val="100000"/>
            </a:lnSpc>
          </a:pPr>
          <a:r>
            <a:rPr lang="en-US" b="0" i="0" dirty="0"/>
            <a:t>Salary and wage expenses must be correctly charged to the nonprofit food service account. </a:t>
          </a:r>
          <a:endParaRPr lang="en-US" dirty="0"/>
        </a:p>
      </dgm:t>
    </dgm:pt>
    <dgm:pt modelId="{D63AC845-C50E-49D4-9CB2-2648A5941EE2}" type="parTrans" cxnId="{BF546051-9BBB-4C94-8C36-3E95E5DE2CDD}">
      <dgm:prSet/>
      <dgm:spPr/>
      <dgm:t>
        <a:bodyPr/>
        <a:lstStyle/>
        <a:p>
          <a:endParaRPr lang="en-US"/>
        </a:p>
      </dgm:t>
    </dgm:pt>
    <dgm:pt modelId="{49B5C948-A7E1-44B4-800B-CE67A63228CB}" type="sibTrans" cxnId="{BF546051-9BBB-4C94-8C36-3E95E5DE2CDD}">
      <dgm:prSet/>
      <dgm:spPr/>
      <dgm:t>
        <a:bodyPr/>
        <a:lstStyle/>
        <a:p>
          <a:endParaRPr lang="en-US"/>
        </a:p>
      </dgm:t>
    </dgm:pt>
    <dgm:pt modelId="{4D2EC35B-2434-4A65-8C10-CBC94BF22144}">
      <dgm:prSet/>
      <dgm:spPr/>
      <dgm:t>
        <a:bodyPr/>
        <a:lstStyle/>
        <a:p>
          <a:pPr>
            <a:lnSpc>
              <a:spcPct val="100000"/>
            </a:lnSpc>
          </a:pPr>
          <a:r>
            <a:rPr lang="en-US" b="0" i="0" dirty="0"/>
            <a:t>SFAs must have a timekeeping record system</a:t>
          </a:r>
          <a:r>
            <a:rPr lang="en-US" dirty="0"/>
            <a:t> </a:t>
          </a:r>
          <a:r>
            <a:rPr lang="en-US" b="0" i="0" dirty="0"/>
            <a:t>that accurately reflects the work performed by employees.</a:t>
          </a:r>
          <a:endParaRPr lang="en-US" dirty="0"/>
        </a:p>
      </dgm:t>
    </dgm:pt>
    <dgm:pt modelId="{DFA10294-5F37-4E3B-BBDC-9655A981D195}" type="parTrans" cxnId="{1FDE6429-55EA-4A57-9775-1C2E2AB3AC84}">
      <dgm:prSet/>
      <dgm:spPr/>
      <dgm:t>
        <a:bodyPr/>
        <a:lstStyle/>
        <a:p>
          <a:endParaRPr lang="en-US"/>
        </a:p>
      </dgm:t>
    </dgm:pt>
    <dgm:pt modelId="{200BC2C2-4DC4-4066-BC4C-B8266BA34309}" type="sibTrans" cxnId="{1FDE6429-55EA-4A57-9775-1C2E2AB3AC84}">
      <dgm:prSet/>
      <dgm:spPr/>
      <dgm:t>
        <a:bodyPr/>
        <a:lstStyle/>
        <a:p>
          <a:endParaRPr lang="en-US"/>
        </a:p>
      </dgm:t>
    </dgm:pt>
    <dgm:pt modelId="{28F57716-FD15-4405-BCE1-36BB57CED724}">
      <dgm:prSet/>
      <dgm:spPr/>
      <dgm:t>
        <a:bodyPr/>
        <a:lstStyle/>
        <a:p>
          <a:pPr>
            <a:lnSpc>
              <a:spcPct val="100000"/>
            </a:lnSpc>
          </a:pPr>
          <a:r>
            <a:rPr lang="en-US" b="0" i="0" dirty="0"/>
            <a:t>The timekeeping record system must:  </a:t>
          </a:r>
          <a:endParaRPr lang="en-US" dirty="0"/>
        </a:p>
      </dgm:t>
    </dgm:pt>
    <dgm:pt modelId="{5709A6CB-5A63-4282-BDB4-FF1CB429A9F9}" type="parTrans" cxnId="{667E088A-4204-411B-A947-A8BCBE15CBDD}">
      <dgm:prSet/>
      <dgm:spPr/>
      <dgm:t>
        <a:bodyPr/>
        <a:lstStyle/>
        <a:p>
          <a:endParaRPr lang="en-US"/>
        </a:p>
      </dgm:t>
    </dgm:pt>
    <dgm:pt modelId="{508CC06A-4144-42E8-B6B2-16E55F5EEA9D}" type="sibTrans" cxnId="{667E088A-4204-411B-A947-A8BCBE15CBDD}">
      <dgm:prSet/>
      <dgm:spPr/>
      <dgm:t>
        <a:bodyPr/>
        <a:lstStyle/>
        <a:p>
          <a:endParaRPr lang="en-US"/>
        </a:p>
      </dgm:t>
    </dgm:pt>
    <dgm:pt modelId="{FFA0CF8E-466B-4B4F-9443-9A3B12DBCAEA}">
      <dgm:prSet/>
      <dgm:spPr/>
      <dgm:t>
        <a:bodyPr/>
        <a:lstStyle/>
        <a:p>
          <a:pPr>
            <a:lnSpc>
              <a:spcPct val="100000"/>
            </a:lnSpc>
          </a:pPr>
          <a:r>
            <a:rPr lang="en-US" b="0" i="0" dirty="0"/>
            <a:t>Frequency of </a:t>
          </a:r>
          <a:r>
            <a:rPr lang="en-US" dirty="0"/>
            <a:t>pay must be in compliance with New York State Labor Laws</a:t>
          </a:r>
        </a:p>
      </dgm:t>
    </dgm:pt>
    <dgm:pt modelId="{8FFDE245-E1EA-42B6-8B00-CA9CCE0F20D3}" type="parTrans" cxnId="{F50207AB-8B7D-436E-91B3-4A72FE6DBF1B}">
      <dgm:prSet/>
      <dgm:spPr/>
      <dgm:t>
        <a:bodyPr/>
        <a:lstStyle/>
        <a:p>
          <a:endParaRPr lang="en-US"/>
        </a:p>
      </dgm:t>
    </dgm:pt>
    <dgm:pt modelId="{C15F7000-1255-4771-93EF-6B8BC3308B47}" type="sibTrans" cxnId="{F50207AB-8B7D-436E-91B3-4A72FE6DBF1B}">
      <dgm:prSet/>
      <dgm:spPr/>
      <dgm:t>
        <a:bodyPr/>
        <a:lstStyle/>
        <a:p>
          <a:endParaRPr lang="en-US"/>
        </a:p>
      </dgm:t>
    </dgm:pt>
    <dgm:pt modelId="{49FBF4C8-C0F8-43DF-8F85-CB18E122B4D2}">
      <dgm:prSet/>
      <dgm:spPr/>
      <dgm:t>
        <a:bodyPr/>
        <a:lstStyle/>
        <a:p>
          <a:pPr>
            <a:lnSpc>
              <a:spcPct val="100000"/>
            </a:lnSpc>
          </a:pPr>
          <a:r>
            <a:rPr lang="en-US" dirty="0"/>
            <a:t>This information can be found on the NYS Department of Labor website at:  </a:t>
          </a:r>
          <a:r>
            <a:rPr lang="en-US" dirty="0">
              <a:hlinkClick xmlns:r="http://schemas.openxmlformats.org/officeDocument/2006/relationships" r:id="rId1"/>
            </a:rPr>
            <a:t>https://dol.ny.gov/frequency-pay</a:t>
          </a:r>
          <a:endParaRPr lang="en-US" dirty="0"/>
        </a:p>
      </dgm:t>
    </dgm:pt>
    <dgm:pt modelId="{3C38648C-3271-4F9A-B975-367D1A21E886}" type="parTrans" cxnId="{1F9633C5-6634-4EA2-8284-0D1A34120B38}">
      <dgm:prSet/>
      <dgm:spPr/>
      <dgm:t>
        <a:bodyPr/>
        <a:lstStyle/>
        <a:p>
          <a:endParaRPr lang="en-US"/>
        </a:p>
      </dgm:t>
    </dgm:pt>
    <dgm:pt modelId="{797E4FDC-B623-41F0-921F-C5AA6AC827EE}" type="sibTrans" cxnId="{1F9633C5-6634-4EA2-8284-0D1A34120B38}">
      <dgm:prSet/>
      <dgm:spPr/>
      <dgm:t>
        <a:bodyPr/>
        <a:lstStyle/>
        <a:p>
          <a:endParaRPr lang="en-US"/>
        </a:p>
      </dgm:t>
    </dgm:pt>
    <dgm:pt modelId="{DD28CFFD-BF6E-4BB0-B150-8B5E2CD48FFC}" type="pres">
      <dgm:prSet presAssocID="{48FA2D6F-08E1-48AF-B9C3-510797DD2E3A}" presName="root" presStyleCnt="0">
        <dgm:presLayoutVars>
          <dgm:dir/>
          <dgm:resizeHandles val="exact"/>
        </dgm:presLayoutVars>
      </dgm:prSet>
      <dgm:spPr/>
    </dgm:pt>
    <dgm:pt modelId="{B1F1976F-BE8A-4DF4-9202-19FD88C24D22}" type="pres">
      <dgm:prSet presAssocID="{4C638101-8EDA-481A-A394-8A2623119F06}" presName="compNode" presStyleCnt="0"/>
      <dgm:spPr/>
    </dgm:pt>
    <dgm:pt modelId="{B20B4207-5E56-48F2-9458-8DA3B3504B37}" type="pres">
      <dgm:prSet presAssocID="{4C638101-8EDA-481A-A394-8A2623119F06}" presName="bgRect" presStyleLbl="bgShp" presStyleIdx="0" presStyleCnt="4" custScaleY="130032"/>
      <dgm:spPr/>
    </dgm:pt>
    <dgm:pt modelId="{857CEB8F-D27B-46CF-BB4E-D3D09B6A5202}" type="pres">
      <dgm:prSet presAssocID="{4C638101-8EDA-481A-A394-8A2623119F06}"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Money"/>
        </a:ext>
      </dgm:extLst>
    </dgm:pt>
    <dgm:pt modelId="{F941FE3E-040B-4F2D-8BC5-035FBB56B64E}" type="pres">
      <dgm:prSet presAssocID="{4C638101-8EDA-481A-A394-8A2623119F06}" presName="spaceRect" presStyleCnt="0"/>
      <dgm:spPr/>
    </dgm:pt>
    <dgm:pt modelId="{49116207-7F54-4AC3-8E0A-F0EFB834117F}" type="pres">
      <dgm:prSet presAssocID="{4C638101-8EDA-481A-A394-8A2623119F06}" presName="parTx" presStyleLbl="revTx" presStyleIdx="0" presStyleCnt="5" custLinFactNeighborX="-3880" custLinFactNeighborY="-2967">
        <dgm:presLayoutVars>
          <dgm:chMax val="0"/>
          <dgm:chPref val="0"/>
        </dgm:presLayoutVars>
      </dgm:prSet>
      <dgm:spPr/>
    </dgm:pt>
    <dgm:pt modelId="{10715B10-9CA1-4A48-BAA8-0E78DB1BCD6D}" type="pres">
      <dgm:prSet presAssocID="{49B5C948-A7E1-44B4-800B-CE67A63228CB}" presName="sibTrans" presStyleCnt="0"/>
      <dgm:spPr/>
    </dgm:pt>
    <dgm:pt modelId="{72ED1E67-6465-40CE-A1BB-2DF5C260D1EB}" type="pres">
      <dgm:prSet presAssocID="{4D2EC35B-2434-4A65-8C10-CBC94BF22144}" presName="compNode" presStyleCnt="0"/>
      <dgm:spPr/>
    </dgm:pt>
    <dgm:pt modelId="{6B980BF5-FB0B-4720-B7A1-4E3C74F32CA7}" type="pres">
      <dgm:prSet presAssocID="{4D2EC35B-2434-4A65-8C10-CBC94BF22144}" presName="bgRect" presStyleLbl="bgShp" presStyleIdx="1" presStyleCnt="4" custScaleY="145915"/>
      <dgm:spPr/>
    </dgm:pt>
    <dgm:pt modelId="{EE58EE3F-5F55-442C-9992-4FF370149B1F}" type="pres">
      <dgm:prSet presAssocID="{4D2EC35B-2434-4A65-8C10-CBC94BF22144}"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Office Worker"/>
        </a:ext>
      </dgm:extLst>
    </dgm:pt>
    <dgm:pt modelId="{975B403B-6CBA-4742-A3F7-9F4A33A7BFF4}" type="pres">
      <dgm:prSet presAssocID="{4D2EC35B-2434-4A65-8C10-CBC94BF22144}" presName="spaceRect" presStyleCnt="0"/>
      <dgm:spPr/>
    </dgm:pt>
    <dgm:pt modelId="{86671F9D-4DDE-40E0-97EF-058340B784E4}" type="pres">
      <dgm:prSet presAssocID="{4D2EC35B-2434-4A65-8C10-CBC94BF22144}" presName="parTx" presStyleLbl="revTx" presStyleIdx="1" presStyleCnt="5" custLinFactNeighborX="-4035" custLinFactNeighborY="-657">
        <dgm:presLayoutVars>
          <dgm:chMax val="0"/>
          <dgm:chPref val="0"/>
        </dgm:presLayoutVars>
      </dgm:prSet>
      <dgm:spPr/>
    </dgm:pt>
    <dgm:pt modelId="{40CA3832-8F5D-48C2-8ADB-BB6BF0A8B8CA}" type="pres">
      <dgm:prSet presAssocID="{200BC2C2-4DC4-4066-BC4C-B8266BA34309}" presName="sibTrans" presStyleCnt="0"/>
      <dgm:spPr/>
    </dgm:pt>
    <dgm:pt modelId="{F3936CFF-E770-4E23-84A6-E2BC34282EB4}" type="pres">
      <dgm:prSet presAssocID="{28F57716-FD15-4405-BCE1-36BB57CED724}" presName="compNode" presStyleCnt="0"/>
      <dgm:spPr/>
    </dgm:pt>
    <dgm:pt modelId="{B4937C00-C790-4823-BFDE-0C0A4A560545}" type="pres">
      <dgm:prSet presAssocID="{28F57716-FD15-4405-BCE1-36BB57CED724}" presName="bgRect" presStyleLbl="bgShp" presStyleIdx="2" presStyleCnt="4" custScaleY="138202"/>
      <dgm:spPr/>
    </dgm:pt>
    <dgm:pt modelId="{0355C04C-9D0D-4C58-A2C2-9BE2A36B6AD5}" type="pres">
      <dgm:prSet presAssocID="{28F57716-FD15-4405-BCE1-36BB57CED724}"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Judge"/>
        </a:ext>
      </dgm:extLst>
    </dgm:pt>
    <dgm:pt modelId="{B2757629-18DD-4229-B028-8D83D4CB42C2}" type="pres">
      <dgm:prSet presAssocID="{28F57716-FD15-4405-BCE1-36BB57CED724}" presName="spaceRect" presStyleCnt="0"/>
      <dgm:spPr/>
    </dgm:pt>
    <dgm:pt modelId="{8085E800-FE52-4A15-AE9D-DD4C2DE30560}" type="pres">
      <dgm:prSet presAssocID="{28F57716-FD15-4405-BCE1-36BB57CED724}" presName="parTx" presStyleLbl="revTx" presStyleIdx="2" presStyleCnt="5" custScaleX="32627" custLinFactNeighborX="-37924" custLinFactNeighborY="2158">
        <dgm:presLayoutVars>
          <dgm:chMax val="0"/>
          <dgm:chPref val="0"/>
        </dgm:presLayoutVars>
      </dgm:prSet>
      <dgm:spPr/>
    </dgm:pt>
    <dgm:pt modelId="{EF89123F-EA96-43F6-9DB1-631FDF43F9C6}" type="pres">
      <dgm:prSet presAssocID="{508CC06A-4144-42E8-B6B2-16E55F5EEA9D}" presName="sibTrans" presStyleCnt="0"/>
      <dgm:spPr/>
    </dgm:pt>
    <dgm:pt modelId="{E49EE3AF-61FD-4A7D-8FE0-045C6D6F946C}" type="pres">
      <dgm:prSet presAssocID="{FFA0CF8E-466B-4B4F-9443-9A3B12DBCAEA}" presName="compNode" presStyleCnt="0"/>
      <dgm:spPr/>
    </dgm:pt>
    <dgm:pt modelId="{EBC0624D-14EE-46A8-A7C3-72E45C490226}" type="pres">
      <dgm:prSet presAssocID="{FFA0CF8E-466B-4B4F-9443-9A3B12DBCAEA}" presName="bgRect" presStyleLbl="bgShp" presStyleIdx="3" presStyleCnt="4" custScaleY="134639"/>
      <dgm:spPr/>
    </dgm:pt>
    <dgm:pt modelId="{DE2692D4-602E-4402-9298-782AAA378F27}" type="pres">
      <dgm:prSet presAssocID="{FFA0CF8E-466B-4B4F-9443-9A3B12DBCAEA}"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Dollar"/>
        </a:ext>
      </dgm:extLst>
    </dgm:pt>
    <dgm:pt modelId="{0ABA682A-DC08-4E67-A1B7-63D72CE5C830}" type="pres">
      <dgm:prSet presAssocID="{FFA0CF8E-466B-4B4F-9443-9A3B12DBCAEA}" presName="spaceRect" presStyleCnt="0"/>
      <dgm:spPr/>
    </dgm:pt>
    <dgm:pt modelId="{80B03D0B-A313-4571-AAED-396BE2932C69}" type="pres">
      <dgm:prSet presAssocID="{FFA0CF8E-466B-4B4F-9443-9A3B12DBCAEA}" presName="parTx" presStyleLbl="revTx" presStyleIdx="3" presStyleCnt="5" custLinFactNeighborX="-7192" custLinFactNeighborY="-520">
        <dgm:presLayoutVars>
          <dgm:chMax val="0"/>
          <dgm:chPref val="0"/>
        </dgm:presLayoutVars>
      </dgm:prSet>
      <dgm:spPr/>
    </dgm:pt>
    <dgm:pt modelId="{74368DD8-123C-456A-A74C-846C1ADFCFD1}" type="pres">
      <dgm:prSet presAssocID="{FFA0CF8E-466B-4B4F-9443-9A3B12DBCAEA}" presName="desTx" presStyleLbl="revTx" presStyleIdx="4" presStyleCnt="5">
        <dgm:presLayoutVars/>
      </dgm:prSet>
      <dgm:spPr/>
    </dgm:pt>
  </dgm:ptLst>
  <dgm:cxnLst>
    <dgm:cxn modelId="{4BBBA615-48CF-46E5-A993-293156CA6573}" type="presOf" srcId="{48FA2D6F-08E1-48AF-B9C3-510797DD2E3A}" destId="{DD28CFFD-BF6E-4BB0-B150-8B5E2CD48FFC}" srcOrd="0" destOrd="0" presId="urn:microsoft.com/office/officeart/2018/2/layout/IconVerticalSolidList"/>
    <dgm:cxn modelId="{1FDE6429-55EA-4A57-9775-1C2E2AB3AC84}" srcId="{48FA2D6F-08E1-48AF-B9C3-510797DD2E3A}" destId="{4D2EC35B-2434-4A65-8C10-CBC94BF22144}" srcOrd="1" destOrd="0" parTransId="{DFA10294-5F37-4E3B-BBDC-9655A981D195}" sibTransId="{200BC2C2-4DC4-4066-BC4C-B8266BA34309}"/>
    <dgm:cxn modelId="{076DB769-61ED-4A18-A4D5-FFF73D5002AE}" type="presOf" srcId="{49FBF4C8-C0F8-43DF-8F85-CB18E122B4D2}" destId="{74368DD8-123C-456A-A74C-846C1ADFCFD1}" srcOrd="0" destOrd="0" presId="urn:microsoft.com/office/officeart/2018/2/layout/IconVerticalSolidList"/>
    <dgm:cxn modelId="{B7FF1851-0100-4B0B-A250-8A82757B8635}" type="presOf" srcId="{FFA0CF8E-466B-4B4F-9443-9A3B12DBCAEA}" destId="{80B03D0B-A313-4571-AAED-396BE2932C69}" srcOrd="0" destOrd="0" presId="urn:microsoft.com/office/officeart/2018/2/layout/IconVerticalSolidList"/>
    <dgm:cxn modelId="{BF546051-9BBB-4C94-8C36-3E95E5DE2CDD}" srcId="{48FA2D6F-08E1-48AF-B9C3-510797DD2E3A}" destId="{4C638101-8EDA-481A-A394-8A2623119F06}" srcOrd="0" destOrd="0" parTransId="{D63AC845-C50E-49D4-9CB2-2648A5941EE2}" sibTransId="{49B5C948-A7E1-44B4-800B-CE67A63228CB}"/>
    <dgm:cxn modelId="{1E7BD372-F753-476A-93F8-D6691FB30A02}" type="presOf" srcId="{28F57716-FD15-4405-BCE1-36BB57CED724}" destId="{8085E800-FE52-4A15-AE9D-DD4C2DE30560}" srcOrd="0" destOrd="0" presId="urn:microsoft.com/office/officeart/2018/2/layout/IconVerticalSolidList"/>
    <dgm:cxn modelId="{8EBD457C-D095-4153-AF22-9C93AB3D0E9C}" type="presOf" srcId="{4D2EC35B-2434-4A65-8C10-CBC94BF22144}" destId="{86671F9D-4DDE-40E0-97EF-058340B784E4}" srcOrd="0" destOrd="0" presId="urn:microsoft.com/office/officeart/2018/2/layout/IconVerticalSolidList"/>
    <dgm:cxn modelId="{667E088A-4204-411B-A947-A8BCBE15CBDD}" srcId="{48FA2D6F-08E1-48AF-B9C3-510797DD2E3A}" destId="{28F57716-FD15-4405-BCE1-36BB57CED724}" srcOrd="2" destOrd="0" parTransId="{5709A6CB-5A63-4282-BDB4-FF1CB429A9F9}" sibTransId="{508CC06A-4144-42E8-B6B2-16E55F5EEA9D}"/>
    <dgm:cxn modelId="{F1E69694-5952-41E0-A368-8E45B9FE9765}" type="presOf" srcId="{4C638101-8EDA-481A-A394-8A2623119F06}" destId="{49116207-7F54-4AC3-8E0A-F0EFB834117F}" srcOrd="0" destOrd="0" presId="urn:microsoft.com/office/officeart/2018/2/layout/IconVerticalSolidList"/>
    <dgm:cxn modelId="{F50207AB-8B7D-436E-91B3-4A72FE6DBF1B}" srcId="{48FA2D6F-08E1-48AF-B9C3-510797DD2E3A}" destId="{FFA0CF8E-466B-4B4F-9443-9A3B12DBCAEA}" srcOrd="3" destOrd="0" parTransId="{8FFDE245-E1EA-42B6-8B00-CA9CCE0F20D3}" sibTransId="{C15F7000-1255-4771-93EF-6B8BC3308B47}"/>
    <dgm:cxn modelId="{1F9633C5-6634-4EA2-8284-0D1A34120B38}" srcId="{FFA0CF8E-466B-4B4F-9443-9A3B12DBCAEA}" destId="{49FBF4C8-C0F8-43DF-8F85-CB18E122B4D2}" srcOrd="0" destOrd="0" parTransId="{3C38648C-3271-4F9A-B975-367D1A21E886}" sibTransId="{797E4FDC-B623-41F0-921F-C5AA6AC827EE}"/>
    <dgm:cxn modelId="{9E467C37-C1BF-4D9C-B0AD-544F2BD3229B}" type="presParOf" srcId="{DD28CFFD-BF6E-4BB0-B150-8B5E2CD48FFC}" destId="{B1F1976F-BE8A-4DF4-9202-19FD88C24D22}" srcOrd="0" destOrd="0" presId="urn:microsoft.com/office/officeart/2018/2/layout/IconVerticalSolidList"/>
    <dgm:cxn modelId="{1054C878-F215-4C7C-829E-95EA2760F743}" type="presParOf" srcId="{B1F1976F-BE8A-4DF4-9202-19FD88C24D22}" destId="{B20B4207-5E56-48F2-9458-8DA3B3504B37}" srcOrd="0" destOrd="0" presId="urn:microsoft.com/office/officeart/2018/2/layout/IconVerticalSolidList"/>
    <dgm:cxn modelId="{D0A74F11-FA34-4F08-A735-AF722181F7F0}" type="presParOf" srcId="{B1F1976F-BE8A-4DF4-9202-19FD88C24D22}" destId="{857CEB8F-D27B-46CF-BB4E-D3D09B6A5202}" srcOrd="1" destOrd="0" presId="urn:microsoft.com/office/officeart/2018/2/layout/IconVerticalSolidList"/>
    <dgm:cxn modelId="{2E922569-37C6-4FCC-8423-5E044CC09B6A}" type="presParOf" srcId="{B1F1976F-BE8A-4DF4-9202-19FD88C24D22}" destId="{F941FE3E-040B-4F2D-8BC5-035FBB56B64E}" srcOrd="2" destOrd="0" presId="urn:microsoft.com/office/officeart/2018/2/layout/IconVerticalSolidList"/>
    <dgm:cxn modelId="{9557244F-5036-45E8-BEBA-7E1630739C15}" type="presParOf" srcId="{B1F1976F-BE8A-4DF4-9202-19FD88C24D22}" destId="{49116207-7F54-4AC3-8E0A-F0EFB834117F}" srcOrd="3" destOrd="0" presId="urn:microsoft.com/office/officeart/2018/2/layout/IconVerticalSolidList"/>
    <dgm:cxn modelId="{E79CF6B2-B6F1-40CE-B017-58CDE28E92D4}" type="presParOf" srcId="{DD28CFFD-BF6E-4BB0-B150-8B5E2CD48FFC}" destId="{10715B10-9CA1-4A48-BAA8-0E78DB1BCD6D}" srcOrd="1" destOrd="0" presId="urn:microsoft.com/office/officeart/2018/2/layout/IconVerticalSolidList"/>
    <dgm:cxn modelId="{0E9BB25A-4A91-48A5-863F-5B70110F7B23}" type="presParOf" srcId="{DD28CFFD-BF6E-4BB0-B150-8B5E2CD48FFC}" destId="{72ED1E67-6465-40CE-A1BB-2DF5C260D1EB}" srcOrd="2" destOrd="0" presId="urn:microsoft.com/office/officeart/2018/2/layout/IconVerticalSolidList"/>
    <dgm:cxn modelId="{E27B1CA5-0CDF-4E0A-B70C-AE6572C7BCDC}" type="presParOf" srcId="{72ED1E67-6465-40CE-A1BB-2DF5C260D1EB}" destId="{6B980BF5-FB0B-4720-B7A1-4E3C74F32CA7}" srcOrd="0" destOrd="0" presId="urn:microsoft.com/office/officeart/2018/2/layout/IconVerticalSolidList"/>
    <dgm:cxn modelId="{6A355A24-3DBF-4EFA-AEDD-EE2E993175AC}" type="presParOf" srcId="{72ED1E67-6465-40CE-A1BB-2DF5C260D1EB}" destId="{EE58EE3F-5F55-442C-9992-4FF370149B1F}" srcOrd="1" destOrd="0" presId="urn:microsoft.com/office/officeart/2018/2/layout/IconVerticalSolidList"/>
    <dgm:cxn modelId="{68B0FEE9-98CB-40EE-B3EF-09D3DC236BB3}" type="presParOf" srcId="{72ED1E67-6465-40CE-A1BB-2DF5C260D1EB}" destId="{975B403B-6CBA-4742-A3F7-9F4A33A7BFF4}" srcOrd="2" destOrd="0" presId="urn:microsoft.com/office/officeart/2018/2/layout/IconVerticalSolidList"/>
    <dgm:cxn modelId="{CD38C5F1-ED7F-4317-B900-2E9DC26059C1}" type="presParOf" srcId="{72ED1E67-6465-40CE-A1BB-2DF5C260D1EB}" destId="{86671F9D-4DDE-40E0-97EF-058340B784E4}" srcOrd="3" destOrd="0" presId="urn:microsoft.com/office/officeart/2018/2/layout/IconVerticalSolidList"/>
    <dgm:cxn modelId="{AE6CF521-0479-48C1-9D20-2FA8DAB16680}" type="presParOf" srcId="{DD28CFFD-BF6E-4BB0-B150-8B5E2CD48FFC}" destId="{40CA3832-8F5D-48C2-8ADB-BB6BF0A8B8CA}" srcOrd="3" destOrd="0" presId="urn:microsoft.com/office/officeart/2018/2/layout/IconVerticalSolidList"/>
    <dgm:cxn modelId="{F94E2D16-2A44-4133-94EE-F365792A0B75}" type="presParOf" srcId="{DD28CFFD-BF6E-4BB0-B150-8B5E2CD48FFC}" destId="{F3936CFF-E770-4E23-84A6-E2BC34282EB4}" srcOrd="4" destOrd="0" presId="urn:microsoft.com/office/officeart/2018/2/layout/IconVerticalSolidList"/>
    <dgm:cxn modelId="{871C0535-9FD2-44C5-950C-A029958B403F}" type="presParOf" srcId="{F3936CFF-E770-4E23-84A6-E2BC34282EB4}" destId="{B4937C00-C790-4823-BFDE-0C0A4A560545}" srcOrd="0" destOrd="0" presId="urn:microsoft.com/office/officeart/2018/2/layout/IconVerticalSolidList"/>
    <dgm:cxn modelId="{E77F0F88-F1E3-426E-9271-CA2FBAA9DE7F}" type="presParOf" srcId="{F3936CFF-E770-4E23-84A6-E2BC34282EB4}" destId="{0355C04C-9D0D-4C58-A2C2-9BE2A36B6AD5}" srcOrd="1" destOrd="0" presId="urn:microsoft.com/office/officeart/2018/2/layout/IconVerticalSolidList"/>
    <dgm:cxn modelId="{B78B85ED-2B82-4F2A-BAD7-A0D94D67A41B}" type="presParOf" srcId="{F3936CFF-E770-4E23-84A6-E2BC34282EB4}" destId="{B2757629-18DD-4229-B028-8D83D4CB42C2}" srcOrd="2" destOrd="0" presId="urn:microsoft.com/office/officeart/2018/2/layout/IconVerticalSolidList"/>
    <dgm:cxn modelId="{E884AF04-556C-4C53-AD3D-4FB941B474D4}" type="presParOf" srcId="{F3936CFF-E770-4E23-84A6-E2BC34282EB4}" destId="{8085E800-FE52-4A15-AE9D-DD4C2DE30560}" srcOrd="3" destOrd="0" presId="urn:microsoft.com/office/officeart/2018/2/layout/IconVerticalSolidList"/>
    <dgm:cxn modelId="{D2653994-0753-4BC5-BBD8-429CE45D6D31}" type="presParOf" srcId="{DD28CFFD-BF6E-4BB0-B150-8B5E2CD48FFC}" destId="{EF89123F-EA96-43F6-9DB1-631FDF43F9C6}" srcOrd="5" destOrd="0" presId="urn:microsoft.com/office/officeart/2018/2/layout/IconVerticalSolidList"/>
    <dgm:cxn modelId="{253E8630-F9CA-49BB-8987-9A3D5AE0E037}" type="presParOf" srcId="{DD28CFFD-BF6E-4BB0-B150-8B5E2CD48FFC}" destId="{E49EE3AF-61FD-4A7D-8FE0-045C6D6F946C}" srcOrd="6" destOrd="0" presId="urn:microsoft.com/office/officeart/2018/2/layout/IconVerticalSolidList"/>
    <dgm:cxn modelId="{ABEF450B-5271-48FA-A294-E02626CD0C42}" type="presParOf" srcId="{E49EE3AF-61FD-4A7D-8FE0-045C6D6F946C}" destId="{EBC0624D-14EE-46A8-A7C3-72E45C490226}" srcOrd="0" destOrd="0" presId="urn:microsoft.com/office/officeart/2018/2/layout/IconVerticalSolidList"/>
    <dgm:cxn modelId="{FCD3967A-2F90-43F9-9FBA-3753B1631F45}" type="presParOf" srcId="{E49EE3AF-61FD-4A7D-8FE0-045C6D6F946C}" destId="{DE2692D4-602E-4402-9298-782AAA378F27}" srcOrd="1" destOrd="0" presId="urn:microsoft.com/office/officeart/2018/2/layout/IconVerticalSolidList"/>
    <dgm:cxn modelId="{6E607701-3594-401F-942D-5A474699D9B7}" type="presParOf" srcId="{E49EE3AF-61FD-4A7D-8FE0-045C6D6F946C}" destId="{0ABA682A-DC08-4E67-A1B7-63D72CE5C830}" srcOrd="2" destOrd="0" presId="urn:microsoft.com/office/officeart/2018/2/layout/IconVerticalSolidList"/>
    <dgm:cxn modelId="{035BBF74-A34F-4542-960E-61185B36F5FA}" type="presParOf" srcId="{E49EE3AF-61FD-4A7D-8FE0-045C6D6F946C}" destId="{80B03D0B-A313-4571-AAED-396BE2932C69}" srcOrd="3" destOrd="0" presId="urn:microsoft.com/office/officeart/2018/2/layout/IconVerticalSolidList"/>
    <dgm:cxn modelId="{15423EBB-604E-4688-B3FF-DD9A7ABFE52A}" type="presParOf" srcId="{E49EE3AF-61FD-4A7D-8FE0-045C6D6F946C}" destId="{74368DD8-123C-456A-A74C-846C1ADFCFD1}"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4140BC-5A2C-43D4-B1F2-0BAD5AB5488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01E87D1-9281-4A20-ACD1-A40168821109}">
      <dgm:prSet custT="1"/>
      <dgm:spPr/>
      <dgm:t>
        <a:bodyPr/>
        <a:lstStyle/>
        <a:p>
          <a:r>
            <a:rPr lang="en-US" sz="1000" b="1" dirty="0"/>
            <a:t>Meal and Meal Quality Improvement</a:t>
          </a:r>
          <a:r>
            <a:rPr lang="en-US" sz="1000" dirty="0"/>
            <a:t> – offer a wider variety of fresh local fruits and vegetables; offer entrée items that may otherwise be cost-prohibited like higher quality cuts of meat</a:t>
          </a:r>
        </a:p>
      </dgm:t>
    </dgm:pt>
    <dgm:pt modelId="{0A101353-A028-4519-91DD-FF09BBDE5CE4}" type="parTrans" cxnId="{B92AC078-129E-4360-92F7-8FD829FCE585}">
      <dgm:prSet/>
      <dgm:spPr/>
      <dgm:t>
        <a:bodyPr/>
        <a:lstStyle/>
        <a:p>
          <a:endParaRPr lang="en-US"/>
        </a:p>
      </dgm:t>
    </dgm:pt>
    <dgm:pt modelId="{47C39FA9-6C2A-4A62-8AE0-53FCAA29C685}" type="sibTrans" cxnId="{B92AC078-129E-4360-92F7-8FD829FCE585}">
      <dgm:prSet/>
      <dgm:spPr/>
      <dgm:t>
        <a:bodyPr/>
        <a:lstStyle/>
        <a:p>
          <a:endParaRPr lang="en-US"/>
        </a:p>
      </dgm:t>
    </dgm:pt>
    <dgm:pt modelId="{96EFD076-D324-4E0E-9018-7C1736AF0062}">
      <dgm:prSet custT="1"/>
      <dgm:spPr/>
      <dgm:t>
        <a:bodyPr/>
        <a:lstStyle/>
        <a:p>
          <a:r>
            <a:rPr lang="en-US" sz="1000" b="1" dirty="0"/>
            <a:t>Service and Atmosphere</a:t>
          </a:r>
          <a:r>
            <a:rPr lang="en-US" sz="1000" dirty="0"/>
            <a:t> – invest in marketing materials like digital signage and banners; upgrade the hardware of your POS system; redesign and purchase new serving lines that keep food hotter or colder and allows for better merchandising</a:t>
          </a:r>
        </a:p>
      </dgm:t>
    </dgm:pt>
    <dgm:pt modelId="{79ED7A3B-6828-435B-AF0C-95FE6389E838}" type="parTrans" cxnId="{00BAE9CF-EA26-4A77-9562-53329C0C2140}">
      <dgm:prSet/>
      <dgm:spPr/>
      <dgm:t>
        <a:bodyPr/>
        <a:lstStyle/>
        <a:p>
          <a:endParaRPr lang="en-US"/>
        </a:p>
      </dgm:t>
    </dgm:pt>
    <dgm:pt modelId="{9AC5FFEA-BF7D-49AB-952F-A217BD5EF2AE}" type="sibTrans" cxnId="{00BAE9CF-EA26-4A77-9562-53329C0C2140}">
      <dgm:prSet/>
      <dgm:spPr/>
      <dgm:t>
        <a:bodyPr/>
        <a:lstStyle/>
        <a:p>
          <a:endParaRPr lang="en-US"/>
        </a:p>
      </dgm:t>
    </dgm:pt>
    <dgm:pt modelId="{F097F60F-4B87-4590-AEE4-DAE8ADAD2626}">
      <dgm:prSet custT="1"/>
      <dgm:spPr/>
      <dgm:t>
        <a:bodyPr/>
        <a:lstStyle/>
        <a:p>
          <a:r>
            <a:rPr lang="en-US" sz="1000" b="1" dirty="0"/>
            <a:t>Staffing</a:t>
          </a:r>
          <a:r>
            <a:rPr lang="en-US" sz="1000" dirty="0"/>
            <a:t> – hire additional food service staff to expand menu offerings and do more scratch cooking; increase staff wages or offer bonus/incentives to staff if wage increases are not sustainable; hire a maintenance technician and/or custodian for food service</a:t>
          </a:r>
        </a:p>
      </dgm:t>
    </dgm:pt>
    <dgm:pt modelId="{7329B52F-55E3-428F-8DCD-8A6938912251}" type="parTrans" cxnId="{F9C6101C-D759-4702-BA89-9344B683572D}">
      <dgm:prSet/>
      <dgm:spPr/>
      <dgm:t>
        <a:bodyPr/>
        <a:lstStyle/>
        <a:p>
          <a:endParaRPr lang="en-US"/>
        </a:p>
      </dgm:t>
    </dgm:pt>
    <dgm:pt modelId="{73D3B9BC-15AE-4121-BB81-752D02720F4E}" type="sibTrans" cxnId="{F9C6101C-D759-4702-BA89-9344B683572D}">
      <dgm:prSet/>
      <dgm:spPr/>
      <dgm:t>
        <a:bodyPr/>
        <a:lstStyle/>
        <a:p>
          <a:endParaRPr lang="en-US"/>
        </a:p>
      </dgm:t>
    </dgm:pt>
    <dgm:pt modelId="{7A8F4474-D9A1-4922-BABA-ABED459ECFA5}">
      <dgm:prSet custT="1"/>
      <dgm:spPr/>
      <dgm:t>
        <a:bodyPr/>
        <a:lstStyle/>
        <a:p>
          <a:r>
            <a:rPr lang="en-US" sz="1000" b="1" dirty="0"/>
            <a:t>Equipment</a:t>
          </a:r>
          <a:r>
            <a:rPr lang="en-US" sz="1000" dirty="0"/>
            <a:t> – replace small equipment and small wares; replace big kitchen equipment and upgrade for efficiency, for example purchasing a combi oven; increase storage capacity by adding refrigerator/freezer units; invest in reusable trays; buy a salad bar or refrigerated buffet table; purchase equipment to offer alternative and innovative meal deliver models like Breakfast in the Classroom or Grab &amp; Go Breakfast</a:t>
          </a:r>
        </a:p>
      </dgm:t>
    </dgm:pt>
    <dgm:pt modelId="{9CAEB9BF-DD1A-4D85-9057-C02245D1BCBA}" type="parTrans" cxnId="{4CD5A24B-4636-4AC4-82F1-666E4560670E}">
      <dgm:prSet/>
      <dgm:spPr/>
      <dgm:t>
        <a:bodyPr/>
        <a:lstStyle/>
        <a:p>
          <a:endParaRPr lang="en-US"/>
        </a:p>
      </dgm:t>
    </dgm:pt>
    <dgm:pt modelId="{BBF345AA-1958-4941-BF30-6B167DF337C5}" type="sibTrans" cxnId="{4CD5A24B-4636-4AC4-82F1-666E4560670E}">
      <dgm:prSet/>
      <dgm:spPr/>
      <dgm:t>
        <a:bodyPr/>
        <a:lstStyle/>
        <a:p>
          <a:endParaRPr lang="en-US"/>
        </a:p>
      </dgm:t>
    </dgm:pt>
    <dgm:pt modelId="{71E9F37C-DE71-40E4-8DD3-D6AC76D61D7A}">
      <dgm:prSet custT="1"/>
      <dgm:spPr/>
      <dgm:t>
        <a:bodyPr/>
        <a:lstStyle/>
        <a:p>
          <a:r>
            <a:rPr lang="en-US" sz="1000" b="1" dirty="0"/>
            <a:t>Staff Training and Professional Development</a:t>
          </a:r>
          <a:r>
            <a:rPr lang="en-US" sz="1000" dirty="0"/>
            <a:t> – Offer a training for your management-level staff; provide additional training and professional development for staff as it relates to improving the food service program and to meet professional standards requirements</a:t>
          </a:r>
        </a:p>
      </dgm:t>
    </dgm:pt>
    <dgm:pt modelId="{F5EB3F2D-4B74-4FB7-9625-93146053CD12}" type="parTrans" cxnId="{BA4D8C5F-D103-4024-B0A9-1186EBF4CCAA}">
      <dgm:prSet/>
      <dgm:spPr/>
      <dgm:t>
        <a:bodyPr/>
        <a:lstStyle/>
        <a:p>
          <a:endParaRPr lang="en-US"/>
        </a:p>
      </dgm:t>
    </dgm:pt>
    <dgm:pt modelId="{D3FCC293-AE55-4E36-8113-1B4DD58D93E3}" type="sibTrans" cxnId="{BA4D8C5F-D103-4024-B0A9-1186EBF4CCAA}">
      <dgm:prSet/>
      <dgm:spPr/>
      <dgm:t>
        <a:bodyPr/>
        <a:lstStyle/>
        <a:p>
          <a:endParaRPr lang="en-US"/>
        </a:p>
      </dgm:t>
    </dgm:pt>
    <dgm:pt modelId="{DC3C81C6-056A-4B63-AF0E-C51051E366B4}">
      <dgm:prSet custT="1"/>
      <dgm:spPr/>
      <dgm:t>
        <a:bodyPr/>
        <a:lstStyle/>
        <a:p>
          <a:r>
            <a:rPr lang="en-US" sz="1050" b="1" dirty="0"/>
            <a:t>Nutrition Education- </a:t>
          </a:r>
          <a:r>
            <a:rPr lang="en-US" sz="1050" b="0" dirty="0"/>
            <a:t>launch a “harvest of the month” club, start a school garden, have cooking demonstrations to highlight menu items</a:t>
          </a:r>
          <a:endParaRPr lang="en-US" sz="1050" dirty="0"/>
        </a:p>
      </dgm:t>
    </dgm:pt>
    <dgm:pt modelId="{CF1C7B63-A918-49D2-8168-E0188C0AE6AF}" type="parTrans" cxnId="{05573A7F-CCD5-498A-9430-00F81BBF5A01}">
      <dgm:prSet/>
      <dgm:spPr/>
      <dgm:t>
        <a:bodyPr/>
        <a:lstStyle/>
        <a:p>
          <a:endParaRPr lang="en-US"/>
        </a:p>
      </dgm:t>
    </dgm:pt>
    <dgm:pt modelId="{1FB7C3B9-F864-4CA7-A0B9-85EA5693392D}" type="sibTrans" cxnId="{05573A7F-CCD5-498A-9430-00F81BBF5A01}">
      <dgm:prSet/>
      <dgm:spPr/>
      <dgm:t>
        <a:bodyPr/>
        <a:lstStyle/>
        <a:p>
          <a:endParaRPr lang="en-US"/>
        </a:p>
      </dgm:t>
    </dgm:pt>
    <dgm:pt modelId="{8A0FA212-139D-4545-935B-65AED1F76643}" type="pres">
      <dgm:prSet presAssocID="{804140BC-5A2C-43D4-B1F2-0BAD5AB5488A}" presName="root" presStyleCnt="0">
        <dgm:presLayoutVars>
          <dgm:dir/>
          <dgm:resizeHandles val="exact"/>
        </dgm:presLayoutVars>
      </dgm:prSet>
      <dgm:spPr/>
    </dgm:pt>
    <dgm:pt modelId="{5BDC29D6-51B8-4B9F-BBFD-F94A68E63FA0}" type="pres">
      <dgm:prSet presAssocID="{E01E87D1-9281-4A20-ACD1-A40168821109}" presName="compNode" presStyleCnt="0"/>
      <dgm:spPr/>
    </dgm:pt>
    <dgm:pt modelId="{4FC46814-7FAD-4BA9-96CE-199740542D35}" type="pres">
      <dgm:prSet presAssocID="{E01E87D1-9281-4A20-ACD1-A40168821109}" presName="bgRect" presStyleLbl="bgShp" presStyleIdx="0" presStyleCnt="6"/>
      <dgm:spPr/>
    </dgm:pt>
    <dgm:pt modelId="{6E0F4C08-01CF-45C8-A298-54C6CACF0A91}" type="pres">
      <dgm:prSet presAssocID="{E01E87D1-9281-4A20-ACD1-A4016882110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ruit Bowl"/>
        </a:ext>
      </dgm:extLst>
    </dgm:pt>
    <dgm:pt modelId="{DC265F2E-47C7-446F-BA5F-B5095BF8E98D}" type="pres">
      <dgm:prSet presAssocID="{E01E87D1-9281-4A20-ACD1-A40168821109}" presName="spaceRect" presStyleCnt="0"/>
      <dgm:spPr/>
    </dgm:pt>
    <dgm:pt modelId="{827327A9-7BB7-4313-A2A8-3D030DCB5414}" type="pres">
      <dgm:prSet presAssocID="{E01E87D1-9281-4A20-ACD1-A40168821109}" presName="parTx" presStyleLbl="revTx" presStyleIdx="0" presStyleCnt="6" custScaleY="83734" custLinFactNeighborX="384" custLinFactNeighborY="4775">
        <dgm:presLayoutVars>
          <dgm:chMax val="0"/>
          <dgm:chPref val="0"/>
        </dgm:presLayoutVars>
      </dgm:prSet>
      <dgm:spPr/>
    </dgm:pt>
    <dgm:pt modelId="{20C5A43E-F036-4AAD-891F-7BC6430A4BAD}" type="pres">
      <dgm:prSet presAssocID="{47C39FA9-6C2A-4A62-8AE0-53FCAA29C685}" presName="sibTrans" presStyleCnt="0"/>
      <dgm:spPr/>
    </dgm:pt>
    <dgm:pt modelId="{116D249E-5FC5-48A7-9488-DAE6B40B9FA4}" type="pres">
      <dgm:prSet presAssocID="{96EFD076-D324-4E0E-9018-7C1736AF0062}" presName="compNode" presStyleCnt="0"/>
      <dgm:spPr/>
    </dgm:pt>
    <dgm:pt modelId="{C47D5D44-E381-4DFE-833D-29BDDBD54A3A}" type="pres">
      <dgm:prSet presAssocID="{96EFD076-D324-4E0E-9018-7C1736AF0062}" presName="bgRect" presStyleLbl="bgShp" presStyleIdx="1" presStyleCnt="6"/>
      <dgm:spPr/>
    </dgm:pt>
    <dgm:pt modelId="{7413C4D7-84E8-4CB5-B66B-2E6399C1E83E}" type="pres">
      <dgm:prSet presAssocID="{96EFD076-D324-4E0E-9018-7C1736AF006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gister"/>
        </a:ext>
      </dgm:extLst>
    </dgm:pt>
    <dgm:pt modelId="{BD4928AE-905E-4C43-A2B4-6BF80F4C5F15}" type="pres">
      <dgm:prSet presAssocID="{96EFD076-D324-4E0E-9018-7C1736AF0062}" presName="spaceRect" presStyleCnt="0"/>
      <dgm:spPr/>
    </dgm:pt>
    <dgm:pt modelId="{90F6A1D5-6B65-45BB-BAB3-6F009EB43445}" type="pres">
      <dgm:prSet presAssocID="{96EFD076-D324-4E0E-9018-7C1736AF0062}" presName="parTx" presStyleLbl="revTx" presStyleIdx="1" presStyleCnt="6">
        <dgm:presLayoutVars>
          <dgm:chMax val="0"/>
          <dgm:chPref val="0"/>
        </dgm:presLayoutVars>
      </dgm:prSet>
      <dgm:spPr/>
    </dgm:pt>
    <dgm:pt modelId="{831FD41B-623F-4E01-8005-EBE05D76D842}" type="pres">
      <dgm:prSet presAssocID="{9AC5FFEA-BF7D-49AB-952F-A217BD5EF2AE}" presName="sibTrans" presStyleCnt="0"/>
      <dgm:spPr/>
    </dgm:pt>
    <dgm:pt modelId="{2A3DA5B6-7835-49B7-AB76-D0DD59AE5719}" type="pres">
      <dgm:prSet presAssocID="{F097F60F-4B87-4590-AEE4-DAE8ADAD2626}" presName="compNode" presStyleCnt="0"/>
      <dgm:spPr/>
    </dgm:pt>
    <dgm:pt modelId="{355F5263-5E0E-4FB9-B8F6-034BC8C11C32}" type="pres">
      <dgm:prSet presAssocID="{F097F60F-4B87-4590-AEE4-DAE8ADAD2626}" presName="bgRect" presStyleLbl="bgShp" presStyleIdx="2" presStyleCnt="6"/>
      <dgm:spPr/>
    </dgm:pt>
    <dgm:pt modelId="{028617E1-03F2-40BA-A265-3CB59BF3D54E}" type="pres">
      <dgm:prSet presAssocID="{F097F60F-4B87-4590-AEE4-DAE8ADAD262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f"/>
        </a:ext>
      </dgm:extLst>
    </dgm:pt>
    <dgm:pt modelId="{C65AFEE4-BFE6-463D-AB61-028BE5A3A917}" type="pres">
      <dgm:prSet presAssocID="{F097F60F-4B87-4590-AEE4-DAE8ADAD2626}" presName="spaceRect" presStyleCnt="0"/>
      <dgm:spPr/>
    </dgm:pt>
    <dgm:pt modelId="{E2B29067-CB46-4957-9A08-5E3FFF738954}" type="pres">
      <dgm:prSet presAssocID="{F097F60F-4B87-4590-AEE4-DAE8ADAD2626}" presName="parTx" presStyleLbl="revTx" presStyleIdx="2" presStyleCnt="6">
        <dgm:presLayoutVars>
          <dgm:chMax val="0"/>
          <dgm:chPref val="0"/>
        </dgm:presLayoutVars>
      </dgm:prSet>
      <dgm:spPr/>
    </dgm:pt>
    <dgm:pt modelId="{5A30BB0A-FA3D-4E67-8653-B89C50334422}" type="pres">
      <dgm:prSet presAssocID="{73D3B9BC-15AE-4121-BB81-752D02720F4E}" presName="sibTrans" presStyleCnt="0"/>
      <dgm:spPr/>
    </dgm:pt>
    <dgm:pt modelId="{4CCD491C-F71B-490B-AB65-EB4BE086052F}" type="pres">
      <dgm:prSet presAssocID="{7A8F4474-D9A1-4922-BABA-ABED459ECFA5}" presName="compNode" presStyleCnt="0"/>
      <dgm:spPr/>
    </dgm:pt>
    <dgm:pt modelId="{F9036F38-F7C8-470E-AF02-93938868C43E}" type="pres">
      <dgm:prSet presAssocID="{7A8F4474-D9A1-4922-BABA-ABED459ECFA5}" presName="bgRect" presStyleLbl="bgShp" presStyleIdx="3" presStyleCnt="6"/>
      <dgm:spPr/>
    </dgm:pt>
    <dgm:pt modelId="{92AF1EDC-DFB3-4E3C-B945-1043113B9490}" type="pres">
      <dgm:prSet presAssocID="{7A8F4474-D9A1-4922-BABA-ABED459ECFA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cessor"/>
        </a:ext>
      </dgm:extLst>
    </dgm:pt>
    <dgm:pt modelId="{552C3886-99BD-464D-AFD6-5976E707B36C}" type="pres">
      <dgm:prSet presAssocID="{7A8F4474-D9A1-4922-BABA-ABED459ECFA5}" presName="spaceRect" presStyleCnt="0"/>
      <dgm:spPr/>
    </dgm:pt>
    <dgm:pt modelId="{50B9D008-12EB-4459-9A6D-EAB59BE9AC49}" type="pres">
      <dgm:prSet presAssocID="{7A8F4474-D9A1-4922-BABA-ABED459ECFA5}" presName="parTx" presStyleLbl="revTx" presStyleIdx="3" presStyleCnt="6">
        <dgm:presLayoutVars>
          <dgm:chMax val="0"/>
          <dgm:chPref val="0"/>
        </dgm:presLayoutVars>
      </dgm:prSet>
      <dgm:spPr/>
    </dgm:pt>
    <dgm:pt modelId="{7C6DA506-6210-48B9-BEF7-4137DE9ED379}" type="pres">
      <dgm:prSet presAssocID="{BBF345AA-1958-4941-BF30-6B167DF337C5}" presName="sibTrans" presStyleCnt="0"/>
      <dgm:spPr/>
    </dgm:pt>
    <dgm:pt modelId="{610BE3CD-EDBB-4164-ACC9-349E58E62EF2}" type="pres">
      <dgm:prSet presAssocID="{71E9F37C-DE71-40E4-8DD3-D6AC76D61D7A}" presName="compNode" presStyleCnt="0"/>
      <dgm:spPr/>
    </dgm:pt>
    <dgm:pt modelId="{49C366A1-4B9C-4E22-8D9A-E3F96A07D0C1}" type="pres">
      <dgm:prSet presAssocID="{71E9F37C-DE71-40E4-8DD3-D6AC76D61D7A}" presName="bgRect" presStyleLbl="bgShp" presStyleIdx="4" presStyleCnt="6"/>
      <dgm:spPr/>
    </dgm:pt>
    <dgm:pt modelId="{23D37822-8664-468C-81E1-31945F6F9A5D}" type="pres">
      <dgm:prSet presAssocID="{71E9F37C-DE71-40E4-8DD3-D6AC76D61D7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ffice Worker"/>
        </a:ext>
      </dgm:extLst>
    </dgm:pt>
    <dgm:pt modelId="{46B17593-F235-4684-A37E-CD0AEB3D623B}" type="pres">
      <dgm:prSet presAssocID="{71E9F37C-DE71-40E4-8DD3-D6AC76D61D7A}" presName="spaceRect" presStyleCnt="0"/>
      <dgm:spPr/>
    </dgm:pt>
    <dgm:pt modelId="{BDF21728-9E49-42D8-B985-B088E9698B91}" type="pres">
      <dgm:prSet presAssocID="{71E9F37C-DE71-40E4-8DD3-D6AC76D61D7A}" presName="parTx" presStyleLbl="revTx" presStyleIdx="4" presStyleCnt="6">
        <dgm:presLayoutVars>
          <dgm:chMax val="0"/>
          <dgm:chPref val="0"/>
        </dgm:presLayoutVars>
      </dgm:prSet>
      <dgm:spPr/>
    </dgm:pt>
    <dgm:pt modelId="{90A3E812-7218-4445-A4CD-765ED298832A}" type="pres">
      <dgm:prSet presAssocID="{D3FCC293-AE55-4E36-8113-1B4DD58D93E3}" presName="sibTrans" presStyleCnt="0"/>
      <dgm:spPr/>
    </dgm:pt>
    <dgm:pt modelId="{E9981292-1795-4A59-9AFC-D6AEC57BB48D}" type="pres">
      <dgm:prSet presAssocID="{DC3C81C6-056A-4B63-AF0E-C51051E366B4}" presName="compNode" presStyleCnt="0"/>
      <dgm:spPr/>
    </dgm:pt>
    <dgm:pt modelId="{42D8AD37-C122-497F-B8FE-916EF647AEF0}" type="pres">
      <dgm:prSet presAssocID="{DC3C81C6-056A-4B63-AF0E-C51051E366B4}" presName="bgRect" presStyleLbl="bgShp" presStyleIdx="5" presStyleCnt="6"/>
      <dgm:spPr/>
    </dgm:pt>
    <dgm:pt modelId="{0903FC2B-46F6-45FD-8C94-A420B57DDF3E}" type="pres">
      <dgm:prSet presAssocID="{DC3C81C6-056A-4B63-AF0E-C51051E366B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Avocado"/>
        </a:ext>
      </dgm:extLst>
    </dgm:pt>
    <dgm:pt modelId="{5C51BC38-816C-4077-ADC3-821FF6C7BB48}" type="pres">
      <dgm:prSet presAssocID="{DC3C81C6-056A-4B63-AF0E-C51051E366B4}" presName="spaceRect" presStyleCnt="0"/>
      <dgm:spPr/>
    </dgm:pt>
    <dgm:pt modelId="{0698440C-DA0D-4032-A589-6C5363152802}" type="pres">
      <dgm:prSet presAssocID="{DC3C81C6-056A-4B63-AF0E-C51051E366B4}" presName="parTx" presStyleLbl="revTx" presStyleIdx="5" presStyleCnt="6">
        <dgm:presLayoutVars>
          <dgm:chMax val="0"/>
          <dgm:chPref val="0"/>
        </dgm:presLayoutVars>
      </dgm:prSet>
      <dgm:spPr/>
    </dgm:pt>
  </dgm:ptLst>
  <dgm:cxnLst>
    <dgm:cxn modelId="{AE09870B-DC39-4DC9-AD4D-168F5E7EF278}" type="presOf" srcId="{71E9F37C-DE71-40E4-8DD3-D6AC76D61D7A}" destId="{BDF21728-9E49-42D8-B985-B088E9698B91}" srcOrd="0" destOrd="0" presId="urn:microsoft.com/office/officeart/2018/2/layout/IconVerticalSolidList"/>
    <dgm:cxn modelId="{F9C6101C-D759-4702-BA89-9344B683572D}" srcId="{804140BC-5A2C-43D4-B1F2-0BAD5AB5488A}" destId="{F097F60F-4B87-4590-AEE4-DAE8ADAD2626}" srcOrd="2" destOrd="0" parTransId="{7329B52F-55E3-428F-8DCD-8A6938912251}" sibTransId="{73D3B9BC-15AE-4121-BB81-752D02720F4E}"/>
    <dgm:cxn modelId="{BA4D8C5F-D103-4024-B0A9-1186EBF4CCAA}" srcId="{804140BC-5A2C-43D4-B1F2-0BAD5AB5488A}" destId="{71E9F37C-DE71-40E4-8DD3-D6AC76D61D7A}" srcOrd="4" destOrd="0" parTransId="{F5EB3F2D-4B74-4FB7-9625-93146053CD12}" sibTransId="{D3FCC293-AE55-4E36-8113-1B4DD58D93E3}"/>
    <dgm:cxn modelId="{D1B2FF47-7F31-46CF-80D9-A10B25DA731F}" type="presOf" srcId="{96EFD076-D324-4E0E-9018-7C1736AF0062}" destId="{90F6A1D5-6B65-45BB-BAB3-6F009EB43445}" srcOrd="0" destOrd="0" presId="urn:microsoft.com/office/officeart/2018/2/layout/IconVerticalSolidList"/>
    <dgm:cxn modelId="{75BE2A4B-F29E-4FB3-BE6E-1A7DBD4D776C}" type="presOf" srcId="{E01E87D1-9281-4A20-ACD1-A40168821109}" destId="{827327A9-7BB7-4313-A2A8-3D030DCB5414}" srcOrd="0" destOrd="0" presId="urn:microsoft.com/office/officeart/2018/2/layout/IconVerticalSolidList"/>
    <dgm:cxn modelId="{4CD5A24B-4636-4AC4-82F1-666E4560670E}" srcId="{804140BC-5A2C-43D4-B1F2-0BAD5AB5488A}" destId="{7A8F4474-D9A1-4922-BABA-ABED459ECFA5}" srcOrd="3" destOrd="0" parTransId="{9CAEB9BF-DD1A-4D85-9057-C02245D1BCBA}" sibTransId="{BBF345AA-1958-4941-BF30-6B167DF337C5}"/>
    <dgm:cxn modelId="{B92AC078-129E-4360-92F7-8FD829FCE585}" srcId="{804140BC-5A2C-43D4-B1F2-0BAD5AB5488A}" destId="{E01E87D1-9281-4A20-ACD1-A40168821109}" srcOrd="0" destOrd="0" parTransId="{0A101353-A028-4519-91DD-FF09BBDE5CE4}" sibTransId="{47C39FA9-6C2A-4A62-8AE0-53FCAA29C685}"/>
    <dgm:cxn modelId="{0EA32F7E-0528-4BDA-82D5-3FA88C776189}" type="presOf" srcId="{7A8F4474-D9A1-4922-BABA-ABED459ECFA5}" destId="{50B9D008-12EB-4459-9A6D-EAB59BE9AC49}" srcOrd="0" destOrd="0" presId="urn:microsoft.com/office/officeart/2018/2/layout/IconVerticalSolidList"/>
    <dgm:cxn modelId="{05573A7F-CCD5-498A-9430-00F81BBF5A01}" srcId="{804140BC-5A2C-43D4-B1F2-0BAD5AB5488A}" destId="{DC3C81C6-056A-4B63-AF0E-C51051E366B4}" srcOrd="5" destOrd="0" parTransId="{CF1C7B63-A918-49D2-8168-E0188C0AE6AF}" sibTransId="{1FB7C3B9-F864-4CA7-A0B9-85EA5693392D}"/>
    <dgm:cxn modelId="{1FDA2ECE-99EF-415F-9750-FC7680216712}" type="presOf" srcId="{DC3C81C6-056A-4B63-AF0E-C51051E366B4}" destId="{0698440C-DA0D-4032-A589-6C5363152802}" srcOrd="0" destOrd="0" presId="urn:microsoft.com/office/officeart/2018/2/layout/IconVerticalSolidList"/>
    <dgm:cxn modelId="{00BAE9CF-EA26-4A77-9562-53329C0C2140}" srcId="{804140BC-5A2C-43D4-B1F2-0BAD5AB5488A}" destId="{96EFD076-D324-4E0E-9018-7C1736AF0062}" srcOrd="1" destOrd="0" parTransId="{79ED7A3B-6828-435B-AF0C-95FE6389E838}" sibTransId="{9AC5FFEA-BF7D-49AB-952F-A217BD5EF2AE}"/>
    <dgm:cxn modelId="{A449E2F0-8594-4EA0-AF81-873533ECBD10}" type="presOf" srcId="{F097F60F-4B87-4590-AEE4-DAE8ADAD2626}" destId="{E2B29067-CB46-4957-9A08-5E3FFF738954}" srcOrd="0" destOrd="0" presId="urn:microsoft.com/office/officeart/2018/2/layout/IconVerticalSolidList"/>
    <dgm:cxn modelId="{8542D6F5-DE8D-45E7-8B14-033B07729E47}" type="presOf" srcId="{804140BC-5A2C-43D4-B1F2-0BAD5AB5488A}" destId="{8A0FA212-139D-4545-935B-65AED1F76643}" srcOrd="0" destOrd="0" presId="urn:microsoft.com/office/officeart/2018/2/layout/IconVerticalSolidList"/>
    <dgm:cxn modelId="{AA8C3BFD-00A8-449A-9D06-712AB86E24B0}" type="presParOf" srcId="{8A0FA212-139D-4545-935B-65AED1F76643}" destId="{5BDC29D6-51B8-4B9F-BBFD-F94A68E63FA0}" srcOrd="0" destOrd="0" presId="urn:microsoft.com/office/officeart/2018/2/layout/IconVerticalSolidList"/>
    <dgm:cxn modelId="{C60297CF-5440-4E27-A746-44D5E914D9A5}" type="presParOf" srcId="{5BDC29D6-51B8-4B9F-BBFD-F94A68E63FA0}" destId="{4FC46814-7FAD-4BA9-96CE-199740542D35}" srcOrd="0" destOrd="0" presId="urn:microsoft.com/office/officeart/2018/2/layout/IconVerticalSolidList"/>
    <dgm:cxn modelId="{788681CB-8A21-4BD6-BDF5-1CCE3D4A2093}" type="presParOf" srcId="{5BDC29D6-51B8-4B9F-BBFD-F94A68E63FA0}" destId="{6E0F4C08-01CF-45C8-A298-54C6CACF0A91}" srcOrd="1" destOrd="0" presId="urn:microsoft.com/office/officeart/2018/2/layout/IconVerticalSolidList"/>
    <dgm:cxn modelId="{2968D3BA-BEDE-4F79-9E76-DB1F5D29941D}" type="presParOf" srcId="{5BDC29D6-51B8-4B9F-BBFD-F94A68E63FA0}" destId="{DC265F2E-47C7-446F-BA5F-B5095BF8E98D}" srcOrd="2" destOrd="0" presId="urn:microsoft.com/office/officeart/2018/2/layout/IconVerticalSolidList"/>
    <dgm:cxn modelId="{82D82140-80F8-4463-A25E-8C50838105BA}" type="presParOf" srcId="{5BDC29D6-51B8-4B9F-BBFD-F94A68E63FA0}" destId="{827327A9-7BB7-4313-A2A8-3D030DCB5414}" srcOrd="3" destOrd="0" presId="urn:microsoft.com/office/officeart/2018/2/layout/IconVerticalSolidList"/>
    <dgm:cxn modelId="{47DD0CB6-957C-42C8-803D-73279A133390}" type="presParOf" srcId="{8A0FA212-139D-4545-935B-65AED1F76643}" destId="{20C5A43E-F036-4AAD-891F-7BC6430A4BAD}" srcOrd="1" destOrd="0" presId="urn:microsoft.com/office/officeart/2018/2/layout/IconVerticalSolidList"/>
    <dgm:cxn modelId="{88980E75-B405-4C22-B201-C83932DBB936}" type="presParOf" srcId="{8A0FA212-139D-4545-935B-65AED1F76643}" destId="{116D249E-5FC5-48A7-9488-DAE6B40B9FA4}" srcOrd="2" destOrd="0" presId="urn:microsoft.com/office/officeart/2018/2/layout/IconVerticalSolidList"/>
    <dgm:cxn modelId="{CB6AF9A5-D077-4E55-9644-355C8C763945}" type="presParOf" srcId="{116D249E-5FC5-48A7-9488-DAE6B40B9FA4}" destId="{C47D5D44-E381-4DFE-833D-29BDDBD54A3A}" srcOrd="0" destOrd="0" presId="urn:microsoft.com/office/officeart/2018/2/layout/IconVerticalSolidList"/>
    <dgm:cxn modelId="{C5B5C179-5505-4C14-9B00-C34AF2D6865C}" type="presParOf" srcId="{116D249E-5FC5-48A7-9488-DAE6B40B9FA4}" destId="{7413C4D7-84E8-4CB5-B66B-2E6399C1E83E}" srcOrd="1" destOrd="0" presId="urn:microsoft.com/office/officeart/2018/2/layout/IconVerticalSolidList"/>
    <dgm:cxn modelId="{A7808EEB-8EC5-4606-A58C-075A1B59518D}" type="presParOf" srcId="{116D249E-5FC5-48A7-9488-DAE6B40B9FA4}" destId="{BD4928AE-905E-4C43-A2B4-6BF80F4C5F15}" srcOrd="2" destOrd="0" presId="urn:microsoft.com/office/officeart/2018/2/layout/IconVerticalSolidList"/>
    <dgm:cxn modelId="{E41F66A5-CAFA-4B71-B494-46E00DFA8FC6}" type="presParOf" srcId="{116D249E-5FC5-48A7-9488-DAE6B40B9FA4}" destId="{90F6A1D5-6B65-45BB-BAB3-6F009EB43445}" srcOrd="3" destOrd="0" presId="urn:microsoft.com/office/officeart/2018/2/layout/IconVerticalSolidList"/>
    <dgm:cxn modelId="{3899FF51-DD16-47F7-BD27-DA296CB392CE}" type="presParOf" srcId="{8A0FA212-139D-4545-935B-65AED1F76643}" destId="{831FD41B-623F-4E01-8005-EBE05D76D842}" srcOrd="3" destOrd="0" presId="urn:microsoft.com/office/officeart/2018/2/layout/IconVerticalSolidList"/>
    <dgm:cxn modelId="{FB12C317-2733-4736-8F3B-FB951D29E175}" type="presParOf" srcId="{8A0FA212-139D-4545-935B-65AED1F76643}" destId="{2A3DA5B6-7835-49B7-AB76-D0DD59AE5719}" srcOrd="4" destOrd="0" presId="urn:microsoft.com/office/officeart/2018/2/layout/IconVerticalSolidList"/>
    <dgm:cxn modelId="{46AED7D2-FFC6-4C10-9759-599C04D13614}" type="presParOf" srcId="{2A3DA5B6-7835-49B7-AB76-D0DD59AE5719}" destId="{355F5263-5E0E-4FB9-B8F6-034BC8C11C32}" srcOrd="0" destOrd="0" presId="urn:microsoft.com/office/officeart/2018/2/layout/IconVerticalSolidList"/>
    <dgm:cxn modelId="{54945074-C0F1-4BCF-BA2E-ACBA07F2E8B9}" type="presParOf" srcId="{2A3DA5B6-7835-49B7-AB76-D0DD59AE5719}" destId="{028617E1-03F2-40BA-A265-3CB59BF3D54E}" srcOrd="1" destOrd="0" presId="urn:microsoft.com/office/officeart/2018/2/layout/IconVerticalSolidList"/>
    <dgm:cxn modelId="{592DB3CD-608C-46F6-9F2A-58E93BF7F769}" type="presParOf" srcId="{2A3DA5B6-7835-49B7-AB76-D0DD59AE5719}" destId="{C65AFEE4-BFE6-463D-AB61-028BE5A3A917}" srcOrd="2" destOrd="0" presId="urn:microsoft.com/office/officeart/2018/2/layout/IconVerticalSolidList"/>
    <dgm:cxn modelId="{D5CE4F29-C66C-4926-90D4-819C0C191D1B}" type="presParOf" srcId="{2A3DA5B6-7835-49B7-AB76-D0DD59AE5719}" destId="{E2B29067-CB46-4957-9A08-5E3FFF738954}" srcOrd="3" destOrd="0" presId="urn:microsoft.com/office/officeart/2018/2/layout/IconVerticalSolidList"/>
    <dgm:cxn modelId="{18CA7604-F3E4-49AD-8B74-53B0A7E8C858}" type="presParOf" srcId="{8A0FA212-139D-4545-935B-65AED1F76643}" destId="{5A30BB0A-FA3D-4E67-8653-B89C50334422}" srcOrd="5" destOrd="0" presId="urn:microsoft.com/office/officeart/2018/2/layout/IconVerticalSolidList"/>
    <dgm:cxn modelId="{3A88AE9C-7919-4BE1-85CB-799552A5BACF}" type="presParOf" srcId="{8A0FA212-139D-4545-935B-65AED1F76643}" destId="{4CCD491C-F71B-490B-AB65-EB4BE086052F}" srcOrd="6" destOrd="0" presId="urn:microsoft.com/office/officeart/2018/2/layout/IconVerticalSolidList"/>
    <dgm:cxn modelId="{23678979-2411-438A-92BA-C33C26C61449}" type="presParOf" srcId="{4CCD491C-F71B-490B-AB65-EB4BE086052F}" destId="{F9036F38-F7C8-470E-AF02-93938868C43E}" srcOrd="0" destOrd="0" presId="urn:microsoft.com/office/officeart/2018/2/layout/IconVerticalSolidList"/>
    <dgm:cxn modelId="{EAC1C20D-E9B6-4916-9054-A92716A779D1}" type="presParOf" srcId="{4CCD491C-F71B-490B-AB65-EB4BE086052F}" destId="{92AF1EDC-DFB3-4E3C-B945-1043113B9490}" srcOrd="1" destOrd="0" presId="urn:microsoft.com/office/officeart/2018/2/layout/IconVerticalSolidList"/>
    <dgm:cxn modelId="{CE988FDD-948A-4799-AE5E-1820A8DFE9C4}" type="presParOf" srcId="{4CCD491C-F71B-490B-AB65-EB4BE086052F}" destId="{552C3886-99BD-464D-AFD6-5976E707B36C}" srcOrd="2" destOrd="0" presId="urn:microsoft.com/office/officeart/2018/2/layout/IconVerticalSolidList"/>
    <dgm:cxn modelId="{37C582AB-42C8-4CA0-9416-0C708D0B6CE0}" type="presParOf" srcId="{4CCD491C-F71B-490B-AB65-EB4BE086052F}" destId="{50B9D008-12EB-4459-9A6D-EAB59BE9AC49}" srcOrd="3" destOrd="0" presId="urn:microsoft.com/office/officeart/2018/2/layout/IconVerticalSolidList"/>
    <dgm:cxn modelId="{325B9C86-7885-4802-864C-259D28EA36AC}" type="presParOf" srcId="{8A0FA212-139D-4545-935B-65AED1F76643}" destId="{7C6DA506-6210-48B9-BEF7-4137DE9ED379}" srcOrd="7" destOrd="0" presId="urn:microsoft.com/office/officeart/2018/2/layout/IconVerticalSolidList"/>
    <dgm:cxn modelId="{6901CC20-B829-4771-9878-5085B9160319}" type="presParOf" srcId="{8A0FA212-139D-4545-935B-65AED1F76643}" destId="{610BE3CD-EDBB-4164-ACC9-349E58E62EF2}" srcOrd="8" destOrd="0" presId="urn:microsoft.com/office/officeart/2018/2/layout/IconVerticalSolidList"/>
    <dgm:cxn modelId="{A2FD4CDE-B4E7-4E93-8105-EF1BB1BC8A8D}" type="presParOf" srcId="{610BE3CD-EDBB-4164-ACC9-349E58E62EF2}" destId="{49C366A1-4B9C-4E22-8D9A-E3F96A07D0C1}" srcOrd="0" destOrd="0" presId="urn:microsoft.com/office/officeart/2018/2/layout/IconVerticalSolidList"/>
    <dgm:cxn modelId="{DC3B17BA-0C26-46B4-9C69-6F625E7C045B}" type="presParOf" srcId="{610BE3CD-EDBB-4164-ACC9-349E58E62EF2}" destId="{23D37822-8664-468C-81E1-31945F6F9A5D}" srcOrd="1" destOrd="0" presId="urn:microsoft.com/office/officeart/2018/2/layout/IconVerticalSolidList"/>
    <dgm:cxn modelId="{C865BB1B-5532-4109-AC50-E3C3D7AEA986}" type="presParOf" srcId="{610BE3CD-EDBB-4164-ACC9-349E58E62EF2}" destId="{46B17593-F235-4684-A37E-CD0AEB3D623B}" srcOrd="2" destOrd="0" presId="urn:microsoft.com/office/officeart/2018/2/layout/IconVerticalSolidList"/>
    <dgm:cxn modelId="{7A4F7FE2-6AF2-4930-BDAE-970180FD2AF8}" type="presParOf" srcId="{610BE3CD-EDBB-4164-ACC9-349E58E62EF2}" destId="{BDF21728-9E49-42D8-B985-B088E9698B91}" srcOrd="3" destOrd="0" presId="urn:microsoft.com/office/officeart/2018/2/layout/IconVerticalSolidList"/>
    <dgm:cxn modelId="{FF3211BC-720F-46D5-8612-E17E5F65D612}" type="presParOf" srcId="{8A0FA212-139D-4545-935B-65AED1F76643}" destId="{90A3E812-7218-4445-A4CD-765ED298832A}" srcOrd="9" destOrd="0" presId="urn:microsoft.com/office/officeart/2018/2/layout/IconVerticalSolidList"/>
    <dgm:cxn modelId="{B23AD6CB-9E9D-4FA0-A3BD-4594517B2F9B}" type="presParOf" srcId="{8A0FA212-139D-4545-935B-65AED1F76643}" destId="{E9981292-1795-4A59-9AFC-D6AEC57BB48D}" srcOrd="10" destOrd="0" presId="urn:microsoft.com/office/officeart/2018/2/layout/IconVerticalSolidList"/>
    <dgm:cxn modelId="{06B4897E-3895-4560-AC98-719DE37DBD13}" type="presParOf" srcId="{E9981292-1795-4A59-9AFC-D6AEC57BB48D}" destId="{42D8AD37-C122-497F-B8FE-916EF647AEF0}" srcOrd="0" destOrd="0" presId="urn:microsoft.com/office/officeart/2018/2/layout/IconVerticalSolidList"/>
    <dgm:cxn modelId="{17F8D2D2-A558-4F68-8ED7-668C5E7DED94}" type="presParOf" srcId="{E9981292-1795-4A59-9AFC-D6AEC57BB48D}" destId="{0903FC2B-46F6-45FD-8C94-A420B57DDF3E}" srcOrd="1" destOrd="0" presId="urn:microsoft.com/office/officeart/2018/2/layout/IconVerticalSolidList"/>
    <dgm:cxn modelId="{A8F28D3E-2293-4683-AC9C-36913E8EFA8C}" type="presParOf" srcId="{E9981292-1795-4A59-9AFC-D6AEC57BB48D}" destId="{5C51BC38-816C-4077-ADC3-821FF6C7BB48}" srcOrd="2" destOrd="0" presId="urn:microsoft.com/office/officeart/2018/2/layout/IconVerticalSolidList"/>
    <dgm:cxn modelId="{CCA04B0B-BDC1-44D9-BDBF-2943C5FC0ED4}" type="presParOf" srcId="{E9981292-1795-4A59-9AFC-D6AEC57BB48D}" destId="{0698440C-DA0D-4032-A589-6C536315280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51F236-6C81-4B25-81DC-CC38547DCAE6}"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4748014-4CAA-44BF-A2D1-043B460C4625}">
      <dgm:prSet/>
      <dgm:spPr/>
      <dgm:t>
        <a:bodyPr/>
        <a:lstStyle/>
        <a:p>
          <a:r>
            <a:rPr lang="en-US" dirty="0"/>
            <a:t>SFAs cannot carry negative fund balances from year-to-year  </a:t>
          </a:r>
        </a:p>
      </dgm:t>
    </dgm:pt>
    <dgm:pt modelId="{9EA48C1E-8557-4179-B53D-C22B874648EC}" type="parTrans" cxnId="{345BB9E7-2CA7-411B-85C1-FBF00F6600CF}">
      <dgm:prSet/>
      <dgm:spPr/>
      <dgm:t>
        <a:bodyPr/>
        <a:lstStyle/>
        <a:p>
          <a:endParaRPr lang="en-US"/>
        </a:p>
      </dgm:t>
    </dgm:pt>
    <dgm:pt modelId="{D4002133-5176-49E7-ADFE-F5B4CF126968}" type="sibTrans" cxnId="{345BB9E7-2CA7-411B-85C1-FBF00F6600CF}">
      <dgm:prSet/>
      <dgm:spPr/>
      <dgm:t>
        <a:bodyPr/>
        <a:lstStyle/>
        <a:p>
          <a:endParaRPr lang="en-US"/>
        </a:p>
      </dgm:t>
    </dgm:pt>
    <dgm:pt modelId="{307F9719-EB1C-4151-A26E-3EBCC24FC36C}">
      <dgm:prSet/>
      <dgm:spPr/>
      <dgm:t>
        <a:bodyPr/>
        <a:lstStyle/>
        <a:p>
          <a:r>
            <a:rPr lang="en-US" dirty="0"/>
            <a:t>Negative fund balances are an indication of bad debt, which is an unallowable expense</a:t>
          </a:r>
        </a:p>
      </dgm:t>
    </dgm:pt>
    <dgm:pt modelId="{75DB5F06-A9E8-41A4-889B-978F5B13EC96}" type="parTrans" cxnId="{3CF81E75-7EBF-4648-A158-AF70C3D97F1E}">
      <dgm:prSet/>
      <dgm:spPr/>
      <dgm:t>
        <a:bodyPr/>
        <a:lstStyle/>
        <a:p>
          <a:endParaRPr lang="en-US"/>
        </a:p>
      </dgm:t>
    </dgm:pt>
    <dgm:pt modelId="{28EDFDF2-635B-48D5-BF91-EAF432FBD2CA}" type="sibTrans" cxnId="{3CF81E75-7EBF-4648-A158-AF70C3D97F1E}">
      <dgm:prSet/>
      <dgm:spPr/>
      <dgm:t>
        <a:bodyPr/>
        <a:lstStyle/>
        <a:p>
          <a:endParaRPr lang="en-US"/>
        </a:p>
      </dgm:t>
    </dgm:pt>
    <dgm:pt modelId="{377293C7-ADB8-4847-9536-9A8BE25C0BEF}">
      <dgm:prSet/>
      <dgm:spPr/>
      <dgm:t>
        <a:bodyPr/>
        <a:lstStyle/>
        <a:p>
          <a:r>
            <a:rPr lang="en-US" dirty="0"/>
            <a:t>Documentation must be provided showing a transfer from another fund, such as the general fund</a:t>
          </a:r>
        </a:p>
      </dgm:t>
    </dgm:pt>
    <dgm:pt modelId="{A751F0BB-2B55-4B9A-8E05-A0C00B9DB38E}" type="parTrans" cxnId="{2F61F956-E4BD-40ED-801A-C73BCB061517}">
      <dgm:prSet/>
      <dgm:spPr/>
      <dgm:t>
        <a:bodyPr/>
        <a:lstStyle/>
        <a:p>
          <a:endParaRPr lang="en-US"/>
        </a:p>
      </dgm:t>
    </dgm:pt>
    <dgm:pt modelId="{A5134E31-EAAE-4616-8A6A-F644F2A71E02}" type="sibTrans" cxnId="{2F61F956-E4BD-40ED-801A-C73BCB061517}">
      <dgm:prSet/>
      <dgm:spPr/>
      <dgm:t>
        <a:bodyPr/>
        <a:lstStyle/>
        <a:p>
          <a:endParaRPr lang="en-US"/>
        </a:p>
      </dgm:t>
    </dgm:pt>
    <dgm:pt modelId="{6A23C501-664D-4553-AE7D-325B0A910EAA}" type="pres">
      <dgm:prSet presAssocID="{7651F236-6C81-4B25-81DC-CC38547DCAE6}" presName="linear" presStyleCnt="0">
        <dgm:presLayoutVars>
          <dgm:animLvl val="lvl"/>
          <dgm:resizeHandles val="exact"/>
        </dgm:presLayoutVars>
      </dgm:prSet>
      <dgm:spPr/>
    </dgm:pt>
    <dgm:pt modelId="{DC0C4E71-C90C-49A0-B0D4-C5C388E5A2EE}" type="pres">
      <dgm:prSet presAssocID="{D4748014-4CAA-44BF-A2D1-043B460C4625}" presName="parentText" presStyleLbl="node1" presStyleIdx="0" presStyleCnt="3">
        <dgm:presLayoutVars>
          <dgm:chMax val="0"/>
          <dgm:bulletEnabled val="1"/>
        </dgm:presLayoutVars>
      </dgm:prSet>
      <dgm:spPr/>
    </dgm:pt>
    <dgm:pt modelId="{4EB5B2A1-217E-48DA-85D8-97A5C94D1412}" type="pres">
      <dgm:prSet presAssocID="{D4002133-5176-49E7-ADFE-F5B4CF126968}" presName="spacer" presStyleCnt="0"/>
      <dgm:spPr/>
    </dgm:pt>
    <dgm:pt modelId="{44C5359B-E6E1-413B-9E15-F9DF16879AE4}" type="pres">
      <dgm:prSet presAssocID="{307F9719-EB1C-4151-A26E-3EBCC24FC36C}" presName="parentText" presStyleLbl="node1" presStyleIdx="1" presStyleCnt="3">
        <dgm:presLayoutVars>
          <dgm:chMax val="0"/>
          <dgm:bulletEnabled val="1"/>
        </dgm:presLayoutVars>
      </dgm:prSet>
      <dgm:spPr/>
    </dgm:pt>
    <dgm:pt modelId="{03471113-EB35-42FC-B420-1325D2D88D92}" type="pres">
      <dgm:prSet presAssocID="{28EDFDF2-635B-48D5-BF91-EAF432FBD2CA}" presName="spacer" presStyleCnt="0"/>
      <dgm:spPr/>
    </dgm:pt>
    <dgm:pt modelId="{0D452C82-C301-4135-9838-18C03ABF87B9}" type="pres">
      <dgm:prSet presAssocID="{377293C7-ADB8-4847-9536-9A8BE25C0BEF}" presName="parentText" presStyleLbl="node1" presStyleIdx="2" presStyleCnt="3">
        <dgm:presLayoutVars>
          <dgm:chMax val="0"/>
          <dgm:bulletEnabled val="1"/>
        </dgm:presLayoutVars>
      </dgm:prSet>
      <dgm:spPr/>
    </dgm:pt>
  </dgm:ptLst>
  <dgm:cxnLst>
    <dgm:cxn modelId="{30366B3B-3602-4CDE-8016-52FF301ECBBA}" type="presOf" srcId="{307F9719-EB1C-4151-A26E-3EBCC24FC36C}" destId="{44C5359B-E6E1-413B-9E15-F9DF16879AE4}" srcOrd="0" destOrd="0" presId="urn:microsoft.com/office/officeart/2005/8/layout/vList2"/>
    <dgm:cxn modelId="{3CF81E75-7EBF-4648-A158-AF70C3D97F1E}" srcId="{7651F236-6C81-4B25-81DC-CC38547DCAE6}" destId="{307F9719-EB1C-4151-A26E-3EBCC24FC36C}" srcOrd="1" destOrd="0" parTransId="{75DB5F06-A9E8-41A4-889B-978F5B13EC96}" sibTransId="{28EDFDF2-635B-48D5-BF91-EAF432FBD2CA}"/>
    <dgm:cxn modelId="{2F61F956-E4BD-40ED-801A-C73BCB061517}" srcId="{7651F236-6C81-4B25-81DC-CC38547DCAE6}" destId="{377293C7-ADB8-4847-9536-9A8BE25C0BEF}" srcOrd="2" destOrd="0" parTransId="{A751F0BB-2B55-4B9A-8E05-A0C00B9DB38E}" sibTransId="{A5134E31-EAAE-4616-8A6A-F644F2A71E02}"/>
    <dgm:cxn modelId="{1220E5A7-1BA2-4D30-8DDF-CC64C61632B2}" type="presOf" srcId="{7651F236-6C81-4B25-81DC-CC38547DCAE6}" destId="{6A23C501-664D-4553-AE7D-325B0A910EAA}" srcOrd="0" destOrd="0" presId="urn:microsoft.com/office/officeart/2005/8/layout/vList2"/>
    <dgm:cxn modelId="{5297DDAC-C40F-48B6-87B4-69E082661FF3}" type="presOf" srcId="{377293C7-ADB8-4847-9536-9A8BE25C0BEF}" destId="{0D452C82-C301-4135-9838-18C03ABF87B9}" srcOrd="0" destOrd="0" presId="urn:microsoft.com/office/officeart/2005/8/layout/vList2"/>
    <dgm:cxn modelId="{D90B90D5-6F34-476E-A05F-EC84EE49D2F5}" type="presOf" srcId="{D4748014-4CAA-44BF-A2D1-043B460C4625}" destId="{DC0C4E71-C90C-49A0-B0D4-C5C388E5A2EE}" srcOrd="0" destOrd="0" presId="urn:microsoft.com/office/officeart/2005/8/layout/vList2"/>
    <dgm:cxn modelId="{345BB9E7-2CA7-411B-85C1-FBF00F6600CF}" srcId="{7651F236-6C81-4B25-81DC-CC38547DCAE6}" destId="{D4748014-4CAA-44BF-A2D1-043B460C4625}" srcOrd="0" destOrd="0" parTransId="{9EA48C1E-8557-4179-B53D-C22B874648EC}" sibTransId="{D4002133-5176-49E7-ADFE-F5B4CF126968}"/>
    <dgm:cxn modelId="{E7FFBA16-02EA-4B01-ACF5-F691788ECAA8}" type="presParOf" srcId="{6A23C501-664D-4553-AE7D-325B0A910EAA}" destId="{DC0C4E71-C90C-49A0-B0D4-C5C388E5A2EE}" srcOrd="0" destOrd="0" presId="urn:microsoft.com/office/officeart/2005/8/layout/vList2"/>
    <dgm:cxn modelId="{628870F7-7A44-41CD-8B1D-D971E2F01722}" type="presParOf" srcId="{6A23C501-664D-4553-AE7D-325B0A910EAA}" destId="{4EB5B2A1-217E-48DA-85D8-97A5C94D1412}" srcOrd="1" destOrd="0" presId="urn:microsoft.com/office/officeart/2005/8/layout/vList2"/>
    <dgm:cxn modelId="{12AC365A-3482-476B-B7D6-6AE2557805D1}" type="presParOf" srcId="{6A23C501-664D-4553-AE7D-325B0A910EAA}" destId="{44C5359B-E6E1-413B-9E15-F9DF16879AE4}" srcOrd="2" destOrd="0" presId="urn:microsoft.com/office/officeart/2005/8/layout/vList2"/>
    <dgm:cxn modelId="{E184564B-4820-4077-835C-1231912D3466}" type="presParOf" srcId="{6A23C501-664D-4553-AE7D-325B0A910EAA}" destId="{03471113-EB35-42FC-B420-1325D2D88D92}" srcOrd="3" destOrd="0" presId="urn:microsoft.com/office/officeart/2005/8/layout/vList2"/>
    <dgm:cxn modelId="{F6E16C7C-4B72-4B61-B20F-090B90522497}" type="presParOf" srcId="{6A23C501-664D-4553-AE7D-325B0A910EAA}" destId="{0D452C82-C301-4135-9838-18C03ABF87B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A128C-2901-4D03-865D-3CCD7474F2A9}">
      <dsp:nvSpPr>
        <dsp:cNvPr id="0" name=""/>
        <dsp:cNvSpPr/>
      </dsp:nvSpPr>
      <dsp:spPr>
        <a:xfrm>
          <a:off x="297706" y="817515"/>
          <a:ext cx="922498" cy="92249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F9F718-B3DB-4BF5-9321-1304532BC8DD}">
      <dsp:nvSpPr>
        <dsp:cNvPr id="0" name=""/>
        <dsp:cNvSpPr/>
      </dsp:nvSpPr>
      <dsp:spPr>
        <a:xfrm>
          <a:off x="491431" y="1011240"/>
          <a:ext cx="535048" cy="5350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8E9C30-BD47-4611-BD88-98BE2B5E80C3}">
      <dsp:nvSpPr>
        <dsp:cNvPr id="0" name=""/>
        <dsp:cNvSpPr/>
      </dsp:nvSpPr>
      <dsp:spPr>
        <a:xfrm>
          <a:off x="1417883" y="817515"/>
          <a:ext cx="2174459" cy="922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Non-program Food Pricing </a:t>
          </a:r>
        </a:p>
      </dsp:txBody>
      <dsp:txXfrm>
        <a:off x="1417883" y="817515"/>
        <a:ext cx="2174459" cy="922498"/>
      </dsp:txXfrm>
    </dsp:sp>
    <dsp:sp modelId="{F5219EE7-B032-4D4C-B3DF-3451B430AD4C}">
      <dsp:nvSpPr>
        <dsp:cNvPr id="0" name=""/>
        <dsp:cNvSpPr/>
      </dsp:nvSpPr>
      <dsp:spPr>
        <a:xfrm>
          <a:off x="3971226" y="817515"/>
          <a:ext cx="922498" cy="92249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43B000-CFA1-4DD4-8F3F-E2FCE69B529B}">
      <dsp:nvSpPr>
        <dsp:cNvPr id="0" name=""/>
        <dsp:cNvSpPr/>
      </dsp:nvSpPr>
      <dsp:spPr>
        <a:xfrm>
          <a:off x="4164950" y="1011240"/>
          <a:ext cx="535048" cy="5350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6C3054-1F84-4B36-82D1-E6A461C13B15}">
      <dsp:nvSpPr>
        <dsp:cNvPr id="0" name=""/>
        <dsp:cNvSpPr/>
      </dsp:nvSpPr>
      <dsp:spPr>
        <a:xfrm>
          <a:off x="5091402" y="817515"/>
          <a:ext cx="2174459" cy="922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Maintenance of the Non-profit Food Service Account</a:t>
          </a:r>
        </a:p>
      </dsp:txBody>
      <dsp:txXfrm>
        <a:off x="5091402" y="817515"/>
        <a:ext cx="2174459" cy="922498"/>
      </dsp:txXfrm>
    </dsp:sp>
    <dsp:sp modelId="{1D431E39-A5A2-4201-B389-AC155CE507F1}">
      <dsp:nvSpPr>
        <dsp:cNvPr id="0" name=""/>
        <dsp:cNvSpPr/>
      </dsp:nvSpPr>
      <dsp:spPr>
        <a:xfrm>
          <a:off x="7644745" y="817515"/>
          <a:ext cx="922498" cy="92249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7004D8-00DC-48B9-A10E-5961B839BB1E}">
      <dsp:nvSpPr>
        <dsp:cNvPr id="0" name=""/>
        <dsp:cNvSpPr/>
      </dsp:nvSpPr>
      <dsp:spPr>
        <a:xfrm>
          <a:off x="7838469" y="1011240"/>
          <a:ext cx="535048" cy="5350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8B4D23-611E-4C10-983E-052D265FA519}">
      <dsp:nvSpPr>
        <dsp:cNvPr id="0" name=""/>
        <dsp:cNvSpPr/>
      </dsp:nvSpPr>
      <dsp:spPr>
        <a:xfrm>
          <a:off x="8764921" y="817515"/>
          <a:ext cx="2174459" cy="922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Direct and Indirect Costs</a:t>
          </a:r>
        </a:p>
        <a:p>
          <a:pPr marL="0" lvl="0" indent="0" algn="l" defTabSz="844550">
            <a:lnSpc>
              <a:spcPct val="100000"/>
            </a:lnSpc>
            <a:spcBef>
              <a:spcPct val="0"/>
            </a:spcBef>
            <a:spcAft>
              <a:spcPct val="35000"/>
            </a:spcAft>
            <a:buNone/>
          </a:pPr>
          <a:r>
            <a:rPr lang="en-US" sz="1900" kern="1200"/>
            <a:t>              </a:t>
          </a:r>
        </a:p>
      </dsp:txBody>
      <dsp:txXfrm>
        <a:off x="8764921" y="817515"/>
        <a:ext cx="2174459" cy="922498"/>
      </dsp:txXfrm>
    </dsp:sp>
    <dsp:sp modelId="{5A1956CD-995A-4B87-B0ED-2C01EB39EA46}">
      <dsp:nvSpPr>
        <dsp:cNvPr id="0" name=""/>
        <dsp:cNvSpPr/>
      </dsp:nvSpPr>
      <dsp:spPr>
        <a:xfrm>
          <a:off x="297706" y="2452790"/>
          <a:ext cx="922498" cy="92249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7D95B2-BCD5-49ED-AD95-FF55C1CA22E1}">
      <dsp:nvSpPr>
        <dsp:cNvPr id="0" name=""/>
        <dsp:cNvSpPr/>
      </dsp:nvSpPr>
      <dsp:spPr>
        <a:xfrm>
          <a:off x="491431" y="2646515"/>
          <a:ext cx="535048" cy="5350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26DA3F-10F1-40A3-B4A2-8DD93F05CD9D}">
      <dsp:nvSpPr>
        <dsp:cNvPr id="0" name=""/>
        <dsp:cNvSpPr/>
      </dsp:nvSpPr>
      <dsp:spPr>
        <a:xfrm>
          <a:off x="1445716" y="2469142"/>
          <a:ext cx="2118793" cy="889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endParaRPr lang="en-US" sz="1900" kern="1200"/>
        </a:p>
        <a:p>
          <a:pPr marL="0" lvl="0" indent="0" algn="l" defTabSz="844550">
            <a:lnSpc>
              <a:spcPct val="100000"/>
            </a:lnSpc>
            <a:spcBef>
              <a:spcPct val="0"/>
            </a:spcBef>
            <a:spcAft>
              <a:spcPct val="35000"/>
            </a:spcAft>
            <a:buNone/>
          </a:pPr>
          <a:r>
            <a:rPr lang="en-US" sz="1900" kern="1200"/>
            <a:t>Requirements for Financial Reporting</a:t>
          </a:r>
        </a:p>
        <a:p>
          <a:pPr marL="0" lvl="0" indent="0" algn="l" defTabSz="844550">
            <a:lnSpc>
              <a:spcPct val="100000"/>
            </a:lnSpc>
            <a:spcBef>
              <a:spcPct val="0"/>
            </a:spcBef>
            <a:spcAft>
              <a:spcPct val="35000"/>
            </a:spcAft>
            <a:buNone/>
          </a:pPr>
          <a:r>
            <a:rPr lang="en-US" sz="1900" kern="1200"/>
            <a:t>             </a:t>
          </a:r>
        </a:p>
      </dsp:txBody>
      <dsp:txXfrm>
        <a:off x="1445716" y="2469142"/>
        <a:ext cx="2118793" cy="889795"/>
      </dsp:txXfrm>
    </dsp:sp>
    <dsp:sp modelId="{A7F2787F-980C-4ADD-85D7-61EBBA5AED3A}">
      <dsp:nvSpPr>
        <dsp:cNvPr id="0" name=""/>
        <dsp:cNvSpPr/>
      </dsp:nvSpPr>
      <dsp:spPr>
        <a:xfrm>
          <a:off x="3943392" y="2452790"/>
          <a:ext cx="922498" cy="92249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E96D39-278A-4471-9D4B-068F4A9D9047}">
      <dsp:nvSpPr>
        <dsp:cNvPr id="0" name=""/>
        <dsp:cNvSpPr/>
      </dsp:nvSpPr>
      <dsp:spPr>
        <a:xfrm>
          <a:off x="4137117" y="2646515"/>
          <a:ext cx="535048" cy="5350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34F590-4923-48CD-B342-101B2182AF55}">
      <dsp:nvSpPr>
        <dsp:cNvPr id="0" name=""/>
        <dsp:cNvSpPr/>
      </dsp:nvSpPr>
      <dsp:spPr>
        <a:xfrm>
          <a:off x="5063569" y="2452790"/>
          <a:ext cx="2174459" cy="922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Excess Fund Balance &amp; Negative Fund Balances</a:t>
          </a:r>
        </a:p>
      </dsp:txBody>
      <dsp:txXfrm>
        <a:off x="5063569" y="2452790"/>
        <a:ext cx="2174459" cy="922498"/>
      </dsp:txXfrm>
    </dsp:sp>
    <dsp:sp modelId="{7DBAB045-7F84-4D90-95DB-40662EA3FF81}">
      <dsp:nvSpPr>
        <dsp:cNvPr id="0" name=""/>
        <dsp:cNvSpPr/>
      </dsp:nvSpPr>
      <dsp:spPr>
        <a:xfrm>
          <a:off x="7616912" y="2452790"/>
          <a:ext cx="922498" cy="92249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F61F71-DA04-49C5-81CE-0E3A21925A26}">
      <dsp:nvSpPr>
        <dsp:cNvPr id="0" name=""/>
        <dsp:cNvSpPr/>
      </dsp:nvSpPr>
      <dsp:spPr>
        <a:xfrm>
          <a:off x="7810636" y="2646515"/>
          <a:ext cx="535048" cy="53504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EC8360-982D-471C-BE60-16CC521C09DC}">
      <dsp:nvSpPr>
        <dsp:cNvPr id="0" name=""/>
        <dsp:cNvSpPr/>
      </dsp:nvSpPr>
      <dsp:spPr>
        <a:xfrm>
          <a:off x="8737088" y="2452790"/>
          <a:ext cx="2174459" cy="922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PLE Exemption</a:t>
          </a:r>
        </a:p>
      </dsp:txBody>
      <dsp:txXfrm>
        <a:off x="8737088" y="2452790"/>
        <a:ext cx="2174459" cy="922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892A6-FA2A-4B25-B83B-6E50B9A1EF70}">
      <dsp:nvSpPr>
        <dsp:cNvPr id="0" name=""/>
        <dsp:cNvSpPr/>
      </dsp:nvSpPr>
      <dsp:spPr>
        <a:xfrm>
          <a:off x="0" y="2124"/>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65BAB8-C696-49C6-B36C-CE65E5276E9A}">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Free Student Lunch Total Reimbursement </a:t>
          </a:r>
        </a:p>
        <a:p>
          <a:pPr marL="0" lvl="0" indent="0" algn="l" defTabSz="1555750">
            <a:lnSpc>
              <a:spcPct val="90000"/>
            </a:lnSpc>
            <a:spcBef>
              <a:spcPct val="0"/>
            </a:spcBef>
            <a:spcAft>
              <a:spcPct val="35000"/>
            </a:spcAft>
            <a:buNone/>
          </a:pPr>
          <a:r>
            <a:rPr lang="en-US" sz="3500" kern="1200" dirty="0"/>
            <a:t>($4.39 - $4.</a:t>
          </a:r>
          <a:r>
            <a:rPr lang="en-US" sz="3500" kern="1200" dirty="0">
              <a:latin typeface="Corbel" panose="020B0503020204020204"/>
              <a:ea typeface="+mn-ea"/>
              <a:cs typeface="+mn-cs"/>
            </a:rPr>
            <a:t>60)</a:t>
          </a:r>
        </a:p>
      </dsp:txBody>
      <dsp:txXfrm>
        <a:off x="0" y="2124"/>
        <a:ext cx="10515600" cy="1449029"/>
      </dsp:txXfrm>
    </dsp:sp>
    <dsp:sp modelId="{DD661DC9-62FF-4FEF-AE2D-5514FFB02B90}">
      <dsp:nvSpPr>
        <dsp:cNvPr id="0" name=""/>
        <dsp:cNvSpPr/>
      </dsp:nvSpPr>
      <dsp:spPr>
        <a:xfrm>
          <a:off x="0" y="1451154"/>
          <a:ext cx="10515600"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8D1949-F7CA-43C6-97B3-C886BAD94F18}">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t>+</a:t>
          </a:r>
          <a:r>
            <a:rPr lang="en-US" sz="3500" kern="1200" dirty="0"/>
            <a:t> Per meal value of USDA Foods </a:t>
          </a:r>
        </a:p>
        <a:p>
          <a:pPr marL="0" lvl="0" indent="0" algn="l" defTabSz="1555750">
            <a:lnSpc>
              <a:spcPct val="90000"/>
            </a:lnSpc>
            <a:spcBef>
              <a:spcPct val="0"/>
            </a:spcBef>
            <a:spcAft>
              <a:spcPct val="35000"/>
            </a:spcAft>
            <a:buNone/>
          </a:pPr>
          <a:r>
            <a:rPr lang="en-US" sz="3500" kern="1200" dirty="0"/>
            <a:t>($.37)</a:t>
          </a:r>
        </a:p>
      </dsp:txBody>
      <dsp:txXfrm>
        <a:off x="0" y="1451154"/>
        <a:ext cx="10515600" cy="1449029"/>
      </dsp:txXfrm>
    </dsp:sp>
    <dsp:sp modelId="{B9F346E7-3C8B-4D51-B118-BE79C096B4B3}">
      <dsp:nvSpPr>
        <dsp:cNvPr id="0" name=""/>
        <dsp:cNvSpPr/>
      </dsp:nvSpPr>
      <dsp:spPr>
        <a:xfrm>
          <a:off x="0" y="2900183"/>
          <a:ext cx="105156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12095B-20D5-45A8-8B15-6765C47E54DC}">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t>=</a:t>
          </a:r>
          <a:r>
            <a:rPr lang="en-US" sz="3500" kern="1200" dirty="0"/>
            <a:t> Minimum Adult Price </a:t>
          </a:r>
        </a:p>
        <a:p>
          <a:pPr marL="0" lvl="0" indent="0" algn="l" defTabSz="1555750">
            <a:lnSpc>
              <a:spcPct val="90000"/>
            </a:lnSpc>
            <a:spcBef>
              <a:spcPct val="0"/>
            </a:spcBef>
            <a:spcAft>
              <a:spcPct val="35000"/>
            </a:spcAft>
            <a:buNone/>
          </a:pPr>
          <a:r>
            <a:rPr lang="en-US" sz="3500" kern="1200" dirty="0"/>
            <a:t>($4.76 - $4.97)</a:t>
          </a:r>
          <a:endParaRPr lang="en-US" sz="3500" b="1" kern="1200" dirty="0"/>
        </a:p>
      </dsp:txBody>
      <dsp:txXfrm>
        <a:off x="0" y="2900183"/>
        <a:ext cx="10515600" cy="14490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209D0-6621-403D-A873-81E685E7C450}">
      <dsp:nvSpPr>
        <dsp:cNvPr id="0" name=""/>
        <dsp:cNvSpPr/>
      </dsp:nvSpPr>
      <dsp:spPr>
        <a:xfrm>
          <a:off x="0" y="1412"/>
          <a:ext cx="10515600" cy="91556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A30CCA-EAF7-48F3-BBAD-BDFBD3AE4539}">
      <dsp:nvSpPr>
        <dsp:cNvPr id="0" name=""/>
        <dsp:cNvSpPr/>
      </dsp:nvSpPr>
      <dsp:spPr>
        <a:xfrm>
          <a:off x="276958" y="207808"/>
          <a:ext cx="503560" cy="5035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608468-E320-4A1B-BE7A-5ED48B783372}">
      <dsp:nvSpPr>
        <dsp:cNvPr id="0" name=""/>
        <dsp:cNvSpPr/>
      </dsp:nvSpPr>
      <dsp:spPr>
        <a:xfrm>
          <a:off x="1057476" y="1806"/>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1066800">
            <a:lnSpc>
              <a:spcPct val="90000"/>
            </a:lnSpc>
            <a:spcBef>
              <a:spcPct val="0"/>
            </a:spcBef>
            <a:spcAft>
              <a:spcPct val="35000"/>
            </a:spcAft>
            <a:buNone/>
          </a:pPr>
          <a:r>
            <a:rPr lang="en-US" sz="2400" kern="1200" dirty="0"/>
            <a:t>Costs must be allowable, allocable and reasonable</a:t>
          </a:r>
        </a:p>
      </dsp:txBody>
      <dsp:txXfrm>
        <a:off x="1057476" y="1806"/>
        <a:ext cx="9458123" cy="915564"/>
      </dsp:txXfrm>
    </dsp:sp>
    <dsp:sp modelId="{606C095C-D1D8-4FB5-8D56-88A97F661A14}">
      <dsp:nvSpPr>
        <dsp:cNvPr id="0" name=""/>
        <dsp:cNvSpPr/>
      </dsp:nvSpPr>
      <dsp:spPr>
        <a:xfrm>
          <a:off x="0" y="1146262"/>
          <a:ext cx="10515600" cy="915564"/>
        </a:xfrm>
        <a:prstGeom prst="roundRect">
          <a:avLst>
            <a:gd name="adj" fmla="val 10000"/>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dsp:style>
    </dsp:sp>
    <dsp:sp modelId="{F2E92AA3-6E1A-484A-A3D4-ACE95D6A398A}">
      <dsp:nvSpPr>
        <dsp:cNvPr id="0" name=""/>
        <dsp:cNvSpPr/>
      </dsp:nvSpPr>
      <dsp:spPr>
        <a:xfrm>
          <a:off x="276958" y="1352264"/>
          <a:ext cx="503560" cy="5035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5BF140-E91D-4E70-B0E5-23B133D87353}">
      <dsp:nvSpPr>
        <dsp:cNvPr id="0" name=""/>
        <dsp:cNvSpPr/>
      </dsp:nvSpPr>
      <dsp:spPr>
        <a:xfrm>
          <a:off x="1057476" y="1146262"/>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1066800">
            <a:lnSpc>
              <a:spcPct val="90000"/>
            </a:lnSpc>
            <a:spcBef>
              <a:spcPct val="0"/>
            </a:spcBef>
            <a:spcAft>
              <a:spcPct val="35000"/>
            </a:spcAft>
            <a:buNone/>
          </a:pPr>
          <a:r>
            <a:rPr lang="en-US" sz="2400" kern="1200" dirty="0"/>
            <a:t>Used only for the operation and improvement of the school food service</a:t>
          </a:r>
        </a:p>
      </dsp:txBody>
      <dsp:txXfrm>
        <a:off x="1057476" y="1146262"/>
        <a:ext cx="9458123" cy="915564"/>
      </dsp:txXfrm>
    </dsp:sp>
    <dsp:sp modelId="{5A4F1CF6-F5FA-48FB-8DF3-06510E9C339C}">
      <dsp:nvSpPr>
        <dsp:cNvPr id="0" name=""/>
        <dsp:cNvSpPr/>
      </dsp:nvSpPr>
      <dsp:spPr>
        <a:xfrm>
          <a:off x="0" y="2258681"/>
          <a:ext cx="10515600" cy="915564"/>
        </a:xfrm>
        <a:prstGeom prst="roundRect">
          <a:avLst>
            <a:gd name="adj" fmla="val 10000"/>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dsp:style>
    </dsp:sp>
    <dsp:sp modelId="{7CFAE646-F6FF-4E16-B06B-E6164EF4D90C}">
      <dsp:nvSpPr>
        <dsp:cNvPr id="0" name=""/>
        <dsp:cNvSpPr/>
      </dsp:nvSpPr>
      <dsp:spPr>
        <a:xfrm>
          <a:off x="248537" y="2496719"/>
          <a:ext cx="503560" cy="5035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E3E79A-8F82-4B8A-8B2B-19C34F187969}">
      <dsp:nvSpPr>
        <dsp:cNvPr id="0" name=""/>
        <dsp:cNvSpPr/>
      </dsp:nvSpPr>
      <dsp:spPr>
        <a:xfrm>
          <a:off x="1057476" y="2290717"/>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1422400">
            <a:lnSpc>
              <a:spcPct val="90000"/>
            </a:lnSpc>
            <a:spcBef>
              <a:spcPct val="0"/>
            </a:spcBef>
            <a:spcAft>
              <a:spcPct val="35000"/>
            </a:spcAft>
            <a:buNone/>
          </a:pPr>
          <a:r>
            <a:rPr lang="en-US" sz="2400" kern="1200" dirty="0">
              <a:solidFill>
                <a:prstClr val="white">
                  <a:hueOff val="0"/>
                  <a:satOff val="0"/>
                  <a:lumOff val="0"/>
                  <a:alphaOff val="0"/>
                </a:prstClr>
              </a:solidFill>
              <a:latin typeface="Calibri" panose="020F0502020204030204"/>
              <a:ea typeface="+mn-ea"/>
              <a:cs typeface="+mn-cs"/>
            </a:rPr>
            <a:t>Meet annual financial reporting requirements</a:t>
          </a:r>
        </a:p>
      </dsp:txBody>
      <dsp:txXfrm>
        <a:off x="1057476" y="2290717"/>
        <a:ext cx="9458123" cy="915564"/>
      </dsp:txXfrm>
    </dsp:sp>
    <dsp:sp modelId="{E5C4D21A-CA74-4E93-9425-79449157BA84}">
      <dsp:nvSpPr>
        <dsp:cNvPr id="0" name=""/>
        <dsp:cNvSpPr/>
      </dsp:nvSpPr>
      <dsp:spPr>
        <a:xfrm>
          <a:off x="0" y="3435173"/>
          <a:ext cx="10515600" cy="915564"/>
        </a:xfrm>
        <a:prstGeom prst="roundRect">
          <a:avLst>
            <a:gd name="adj" fmla="val 1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dsp:style>
    </dsp:sp>
    <dsp:sp modelId="{8FDCAFE2-421B-4C8E-A831-50DB4B68EDFF}">
      <dsp:nvSpPr>
        <dsp:cNvPr id="0" name=""/>
        <dsp:cNvSpPr/>
      </dsp:nvSpPr>
      <dsp:spPr>
        <a:xfrm>
          <a:off x="276958" y="3641175"/>
          <a:ext cx="503560" cy="503560"/>
        </a:xfrm>
        <a:prstGeom prst="rect">
          <a:avLst/>
        </a:prstGeom>
        <a:solidFill>
          <a:schemeClr val="bg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3ABB3F-9B12-4A6C-AC5F-984599E9BAA3}">
      <dsp:nvSpPr>
        <dsp:cNvPr id="0" name=""/>
        <dsp:cNvSpPr/>
      </dsp:nvSpPr>
      <dsp:spPr>
        <a:xfrm>
          <a:off x="1057476" y="3435173"/>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1066800">
            <a:lnSpc>
              <a:spcPct val="90000"/>
            </a:lnSpc>
            <a:spcBef>
              <a:spcPct val="0"/>
            </a:spcBef>
            <a:spcAft>
              <a:spcPct val="35000"/>
            </a:spcAft>
            <a:buNone/>
          </a:pPr>
          <a:r>
            <a:rPr lang="en-US" sz="2400" kern="1200" dirty="0"/>
            <a:t>2 CFR 200: OMB’s Uniform Administrative Requirements, Cost Principles, and Audit Requirements for Federal Awards for non-Federal entities </a:t>
          </a:r>
        </a:p>
      </dsp:txBody>
      <dsp:txXfrm>
        <a:off x="1057476" y="3435173"/>
        <a:ext cx="9458123" cy="9155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EDE13-0C39-4B75-B38C-0331F7D64D47}">
      <dsp:nvSpPr>
        <dsp:cNvPr id="0" name=""/>
        <dsp:cNvSpPr/>
      </dsp:nvSpPr>
      <dsp:spPr>
        <a:xfrm>
          <a:off x="1582" y="679783"/>
          <a:ext cx="1141382" cy="114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50790E-C1D4-49A4-8D18-6EA41F1CF29B}">
      <dsp:nvSpPr>
        <dsp:cNvPr id="0" name=""/>
        <dsp:cNvSpPr/>
      </dsp:nvSpPr>
      <dsp:spPr>
        <a:xfrm>
          <a:off x="1582" y="1921349"/>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defRPr b="1"/>
          </a:pPr>
          <a:r>
            <a:rPr lang="en-US" sz="1700" kern="1200" dirty="0"/>
            <a:t>Exclusively attributable to the nonprofit school food service </a:t>
          </a:r>
        </a:p>
      </dsp:txBody>
      <dsp:txXfrm>
        <a:off x="1582" y="1921349"/>
        <a:ext cx="3261093" cy="489164"/>
      </dsp:txXfrm>
    </dsp:sp>
    <dsp:sp modelId="{87BA2788-65A5-48E1-81EB-802EE8BF7D00}">
      <dsp:nvSpPr>
        <dsp:cNvPr id="0" name=""/>
        <dsp:cNvSpPr/>
      </dsp:nvSpPr>
      <dsp:spPr>
        <a:xfrm>
          <a:off x="1582" y="2457110"/>
          <a:ext cx="3261093" cy="552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kern="1200"/>
            <a:t>Food, wages and salaries of the staff working in the school food service and supplies specifically used in the school food service.</a:t>
          </a:r>
        </a:p>
      </dsp:txBody>
      <dsp:txXfrm>
        <a:off x="1582" y="2457110"/>
        <a:ext cx="3261093" cy="552510"/>
      </dsp:txXfrm>
    </dsp:sp>
    <dsp:sp modelId="{9C915110-54C9-4BA1-8C81-770EEC5B1FC9}">
      <dsp:nvSpPr>
        <dsp:cNvPr id="0" name=""/>
        <dsp:cNvSpPr/>
      </dsp:nvSpPr>
      <dsp:spPr>
        <a:xfrm>
          <a:off x="3833367" y="679783"/>
          <a:ext cx="1141382" cy="114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C57B6C-9A96-4F5D-9B5F-C000D83D9958}">
      <dsp:nvSpPr>
        <dsp:cNvPr id="0" name=""/>
        <dsp:cNvSpPr/>
      </dsp:nvSpPr>
      <dsp:spPr>
        <a:xfrm>
          <a:off x="3833367" y="1921349"/>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defRPr b="1"/>
          </a:pPr>
          <a:r>
            <a:rPr lang="en-US" sz="1700" kern="1200"/>
            <a:t>Substantiated through written documentation</a:t>
          </a:r>
        </a:p>
      </dsp:txBody>
      <dsp:txXfrm>
        <a:off x="3833367" y="1921349"/>
        <a:ext cx="3261093" cy="489164"/>
      </dsp:txXfrm>
    </dsp:sp>
    <dsp:sp modelId="{1A35909B-9DD9-4C47-9651-F21FAECF6A85}">
      <dsp:nvSpPr>
        <dsp:cNvPr id="0" name=""/>
        <dsp:cNvSpPr/>
      </dsp:nvSpPr>
      <dsp:spPr>
        <a:xfrm>
          <a:off x="3833367" y="2457110"/>
          <a:ext cx="3261093" cy="552510"/>
        </a:xfrm>
        <a:prstGeom prst="rect">
          <a:avLst/>
        </a:prstGeom>
        <a:noFill/>
        <a:ln>
          <a:noFill/>
        </a:ln>
        <a:effectLst/>
      </dsp:spPr>
      <dsp:style>
        <a:lnRef idx="0">
          <a:scrgbClr r="0" g="0" b="0"/>
        </a:lnRef>
        <a:fillRef idx="0">
          <a:scrgbClr r="0" g="0" b="0"/>
        </a:fillRef>
        <a:effectRef idx="0">
          <a:scrgbClr r="0" g="0" b="0"/>
        </a:effectRef>
        <a:fontRef idx="minor"/>
      </dsp:style>
    </dsp:sp>
    <dsp:sp modelId="{A5BDDB78-53A5-4C0D-9DAC-61A7070CF123}">
      <dsp:nvSpPr>
        <dsp:cNvPr id="0" name=""/>
        <dsp:cNvSpPr/>
      </dsp:nvSpPr>
      <dsp:spPr>
        <a:xfrm>
          <a:off x="7665152" y="679783"/>
          <a:ext cx="1141382" cy="114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B2F93A-FE9F-4E6C-A531-6C8B4044C7FB}">
      <dsp:nvSpPr>
        <dsp:cNvPr id="0" name=""/>
        <dsp:cNvSpPr/>
      </dsp:nvSpPr>
      <dsp:spPr>
        <a:xfrm>
          <a:off x="7665152" y="1921349"/>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defRPr b="1"/>
          </a:pPr>
          <a:r>
            <a:rPr lang="en-US" sz="1700" kern="1200"/>
            <a:t>Treated consistently across all programs</a:t>
          </a:r>
        </a:p>
      </dsp:txBody>
      <dsp:txXfrm>
        <a:off x="7665152" y="1921349"/>
        <a:ext cx="3261093" cy="489164"/>
      </dsp:txXfrm>
    </dsp:sp>
    <dsp:sp modelId="{D3F5DBE2-D8AF-4D70-808D-F0FB8B6CF405}">
      <dsp:nvSpPr>
        <dsp:cNvPr id="0" name=""/>
        <dsp:cNvSpPr/>
      </dsp:nvSpPr>
      <dsp:spPr>
        <a:xfrm>
          <a:off x="7665152" y="2457110"/>
          <a:ext cx="3261093" cy="55251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27576-8E9D-483D-8F27-29936EF5CD1B}">
      <dsp:nvSpPr>
        <dsp:cNvPr id="0" name=""/>
        <dsp:cNvSpPr/>
      </dsp:nvSpPr>
      <dsp:spPr>
        <a:xfrm>
          <a:off x="0" y="0"/>
          <a:ext cx="9288654" cy="125784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Expenses that are incurred for the benefit of multiple programs or functions and are necessary for the general operation of Child Nutrition Programs but cannot be directly attributable to the program</a:t>
          </a:r>
        </a:p>
        <a:p>
          <a:pPr marL="114300" lvl="1" indent="-114300" algn="l" defTabSz="622300">
            <a:lnSpc>
              <a:spcPct val="90000"/>
            </a:lnSpc>
            <a:spcBef>
              <a:spcPct val="0"/>
            </a:spcBef>
            <a:spcAft>
              <a:spcPct val="15000"/>
            </a:spcAft>
            <a:buChar char="•"/>
          </a:pPr>
          <a:r>
            <a:rPr lang="en-US" sz="1400" kern="1200"/>
            <a:t>Payroll Services, Gas, Electricity, Sewer, Water, Trash</a:t>
          </a:r>
        </a:p>
      </dsp:txBody>
      <dsp:txXfrm>
        <a:off x="36841" y="36841"/>
        <a:ext cx="7931345" cy="1184159"/>
      </dsp:txXfrm>
    </dsp:sp>
    <dsp:sp modelId="{F21A9109-F9A3-4767-A7A3-56CF0C2CED3E}">
      <dsp:nvSpPr>
        <dsp:cNvPr id="0" name=""/>
        <dsp:cNvSpPr/>
      </dsp:nvSpPr>
      <dsp:spPr>
        <a:xfrm>
          <a:off x="819587" y="1467481"/>
          <a:ext cx="9288654" cy="125784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Treated consistently across all programs</a:t>
          </a:r>
        </a:p>
      </dsp:txBody>
      <dsp:txXfrm>
        <a:off x="856428" y="1504322"/>
        <a:ext cx="7577788" cy="1184159"/>
      </dsp:txXfrm>
    </dsp:sp>
    <dsp:sp modelId="{C7672E5B-A808-4077-A1AD-92798D7710EA}">
      <dsp:nvSpPr>
        <dsp:cNvPr id="0" name=""/>
        <dsp:cNvSpPr/>
      </dsp:nvSpPr>
      <dsp:spPr>
        <a:xfrm>
          <a:off x="1639174" y="2934963"/>
          <a:ext cx="9288654" cy="125784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Non-restricted indirect cost rate used for the Child Nutrition Programs</a:t>
          </a:r>
        </a:p>
      </dsp:txBody>
      <dsp:txXfrm>
        <a:off x="1676015" y="2971804"/>
        <a:ext cx="7577788" cy="1184159"/>
      </dsp:txXfrm>
    </dsp:sp>
    <dsp:sp modelId="{DAFE2007-98CE-4725-9C2F-142D7A5168BD}">
      <dsp:nvSpPr>
        <dsp:cNvPr id="0" name=""/>
        <dsp:cNvSpPr/>
      </dsp:nvSpPr>
      <dsp:spPr>
        <a:xfrm>
          <a:off x="8471057" y="953863"/>
          <a:ext cx="817596" cy="817596"/>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655016" y="953863"/>
        <a:ext cx="449678" cy="615241"/>
      </dsp:txXfrm>
    </dsp:sp>
    <dsp:sp modelId="{693D5BDA-0E7B-495B-AD57-A041FF99D7EB}">
      <dsp:nvSpPr>
        <dsp:cNvPr id="0" name=""/>
        <dsp:cNvSpPr/>
      </dsp:nvSpPr>
      <dsp:spPr>
        <a:xfrm>
          <a:off x="9290644" y="2412959"/>
          <a:ext cx="817596" cy="817596"/>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474603" y="2412959"/>
        <a:ext cx="449678" cy="6152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AA5E9-8E93-4D75-B008-F982A680FFB6}">
      <dsp:nvSpPr>
        <dsp:cNvPr id="0" name=""/>
        <dsp:cNvSpPr/>
      </dsp:nvSpPr>
      <dsp:spPr>
        <a:xfrm>
          <a:off x="1194154" y="0"/>
          <a:ext cx="5686952" cy="5686952"/>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B8A31C-5BCB-4F1F-87FD-BC93F3FD03E9}">
      <dsp:nvSpPr>
        <dsp:cNvPr id="0" name=""/>
        <dsp:cNvSpPr/>
      </dsp:nvSpPr>
      <dsp:spPr>
        <a:xfrm>
          <a:off x="1734415" y="540260"/>
          <a:ext cx="2217911" cy="221791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For use by non-public SFAs</a:t>
          </a:r>
        </a:p>
      </dsp:txBody>
      <dsp:txXfrm>
        <a:off x="1842684" y="648529"/>
        <a:ext cx="2001373" cy="2001373"/>
      </dsp:txXfrm>
    </dsp:sp>
    <dsp:sp modelId="{EF110E3D-595E-4796-AAE8-FFE1A49EE889}">
      <dsp:nvSpPr>
        <dsp:cNvPr id="0" name=""/>
        <dsp:cNvSpPr/>
      </dsp:nvSpPr>
      <dsp:spPr>
        <a:xfrm>
          <a:off x="4122935" y="540260"/>
          <a:ext cx="2217911" cy="221791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Applied consistently </a:t>
          </a:r>
        </a:p>
      </dsp:txBody>
      <dsp:txXfrm>
        <a:off x="4231204" y="648529"/>
        <a:ext cx="2001373" cy="2001373"/>
      </dsp:txXfrm>
    </dsp:sp>
    <dsp:sp modelId="{AF774B4A-F5D0-4AB7-8934-DFBF078CDDF7}">
      <dsp:nvSpPr>
        <dsp:cNvPr id="0" name=""/>
        <dsp:cNvSpPr/>
      </dsp:nvSpPr>
      <dsp:spPr>
        <a:xfrm>
          <a:off x="1734415" y="2928780"/>
          <a:ext cx="2217911" cy="221791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Calculated correctly</a:t>
          </a:r>
        </a:p>
      </dsp:txBody>
      <dsp:txXfrm>
        <a:off x="1842684" y="3037049"/>
        <a:ext cx="2001373" cy="2001373"/>
      </dsp:txXfrm>
    </dsp:sp>
    <dsp:sp modelId="{64CAD9B9-66AF-4B12-8839-947C18CFAED9}">
      <dsp:nvSpPr>
        <dsp:cNvPr id="0" name=""/>
        <dsp:cNvSpPr/>
      </dsp:nvSpPr>
      <dsp:spPr>
        <a:xfrm>
          <a:off x="4122935" y="2928780"/>
          <a:ext cx="2217911" cy="221791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Distorting Items must be excluded</a:t>
          </a:r>
        </a:p>
        <a:p>
          <a:pPr marL="228600" lvl="1" indent="-228600" algn="l" defTabSz="889000">
            <a:lnSpc>
              <a:spcPct val="90000"/>
            </a:lnSpc>
            <a:spcBef>
              <a:spcPct val="0"/>
            </a:spcBef>
            <a:spcAft>
              <a:spcPct val="15000"/>
            </a:spcAft>
            <a:buChar char="•"/>
          </a:pPr>
          <a:r>
            <a:rPr lang="en-US" sz="2000" kern="1200" dirty="0"/>
            <a:t>This includes food</a:t>
          </a:r>
        </a:p>
      </dsp:txBody>
      <dsp:txXfrm>
        <a:off x="4231204" y="3037049"/>
        <a:ext cx="2001373" cy="20013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B4207-5E56-48F2-9458-8DA3B3504B37}">
      <dsp:nvSpPr>
        <dsp:cNvPr id="0" name=""/>
        <dsp:cNvSpPr/>
      </dsp:nvSpPr>
      <dsp:spPr>
        <a:xfrm>
          <a:off x="0" y="1058"/>
          <a:ext cx="7370541" cy="12408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7CEB8F-D27B-46CF-BB4E-D3D09B6A5202}">
      <dsp:nvSpPr>
        <dsp:cNvPr id="0" name=""/>
        <dsp:cNvSpPr/>
      </dsp:nvSpPr>
      <dsp:spPr>
        <a:xfrm>
          <a:off x="288675" y="359072"/>
          <a:ext cx="524864" cy="5248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116207-7F54-4AC3-8E0A-F0EFB834117F}">
      <dsp:nvSpPr>
        <dsp:cNvPr id="0" name=""/>
        <dsp:cNvSpPr/>
      </dsp:nvSpPr>
      <dsp:spPr>
        <a:xfrm>
          <a:off x="859003" y="116041"/>
          <a:ext cx="6268325" cy="954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7" tIns="100997" rIns="100997" bIns="100997" numCol="1" spcCol="1270" anchor="ctr" anchorCtr="0">
          <a:noAutofit/>
        </a:bodyPr>
        <a:lstStyle/>
        <a:p>
          <a:pPr marL="0" lvl="0" indent="0" algn="l" defTabSz="711200">
            <a:lnSpc>
              <a:spcPct val="100000"/>
            </a:lnSpc>
            <a:spcBef>
              <a:spcPct val="0"/>
            </a:spcBef>
            <a:spcAft>
              <a:spcPct val="35000"/>
            </a:spcAft>
            <a:buNone/>
          </a:pPr>
          <a:r>
            <a:rPr lang="en-US" sz="1600" b="0" i="0" kern="1200" dirty="0"/>
            <a:t>Salary and wage expenses must be correctly charged to the nonprofit food service account. </a:t>
          </a:r>
          <a:endParaRPr lang="en-US" sz="1600" kern="1200" dirty="0"/>
        </a:p>
      </dsp:txBody>
      <dsp:txXfrm>
        <a:off x="859003" y="116041"/>
        <a:ext cx="6268325" cy="954298"/>
      </dsp:txXfrm>
    </dsp:sp>
    <dsp:sp modelId="{6B980BF5-FB0B-4720-B7A1-4E3C74F32CA7}">
      <dsp:nvSpPr>
        <dsp:cNvPr id="0" name=""/>
        <dsp:cNvSpPr/>
      </dsp:nvSpPr>
      <dsp:spPr>
        <a:xfrm>
          <a:off x="0" y="1480526"/>
          <a:ext cx="7370541" cy="13924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58EE3F-5F55-442C-9992-4FF370149B1F}">
      <dsp:nvSpPr>
        <dsp:cNvPr id="0" name=""/>
        <dsp:cNvSpPr/>
      </dsp:nvSpPr>
      <dsp:spPr>
        <a:xfrm>
          <a:off x="288675" y="1914326"/>
          <a:ext cx="524864" cy="5248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71F9D-4DDE-40E0-97EF-058340B784E4}">
      <dsp:nvSpPr>
        <dsp:cNvPr id="0" name=""/>
        <dsp:cNvSpPr/>
      </dsp:nvSpPr>
      <dsp:spPr>
        <a:xfrm>
          <a:off x="849288" y="1693339"/>
          <a:ext cx="6268325" cy="954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7" tIns="100997" rIns="100997" bIns="100997" numCol="1" spcCol="1270" anchor="ctr" anchorCtr="0">
          <a:noAutofit/>
        </a:bodyPr>
        <a:lstStyle/>
        <a:p>
          <a:pPr marL="0" lvl="0" indent="0" algn="l" defTabSz="711200">
            <a:lnSpc>
              <a:spcPct val="100000"/>
            </a:lnSpc>
            <a:spcBef>
              <a:spcPct val="0"/>
            </a:spcBef>
            <a:spcAft>
              <a:spcPct val="35000"/>
            </a:spcAft>
            <a:buNone/>
          </a:pPr>
          <a:r>
            <a:rPr lang="en-US" sz="1600" b="0" i="0" kern="1200" dirty="0"/>
            <a:t>SFAs must have a timekeeping record system</a:t>
          </a:r>
          <a:r>
            <a:rPr lang="en-US" sz="1600" kern="1200" dirty="0"/>
            <a:t> </a:t>
          </a:r>
          <a:r>
            <a:rPr lang="en-US" sz="1600" b="0" i="0" kern="1200" dirty="0"/>
            <a:t>that accurately reflects the work performed by employees.</a:t>
          </a:r>
          <a:endParaRPr lang="en-US" sz="1600" kern="1200" dirty="0"/>
        </a:p>
      </dsp:txBody>
      <dsp:txXfrm>
        <a:off x="849288" y="1693339"/>
        <a:ext cx="6268325" cy="954298"/>
      </dsp:txXfrm>
    </dsp:sp>
    <dsp:sp modelId="{B4937C00-C790-4823-BFDE-0C0A4A560545}">
      <dsp:nvSpPr>
        <dsp:cNvPr id="0" name=""/>
        <dsp:cNvSpPr/>
      </dsp:nvSpPr>
      <dsp:spPr>
        <a:xfrm>
          <a:off x="0" y="3111566"/>
          <a:ext cx="7370541" cy="13188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55C04C-9D0D-4C58-A2C2-9BE2A36B6AD5}">
      <dsp:nvSpPr>
        <dsp:cNvPr id="0" name=""/>
        <dsp:cNvSpPr/>
      </dsp:nvSpPr>
      <dsp:spPr>
        <a:xfrm>
          <a:off x="288675" y="3508563"/>
          <a:ext cx="524864" cy="5248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85E800-FE52-4A15-AE9D-DD4C2DE30560}">
      <dsp:nvSpPr>
        <dsp:cNvPr id="0" name=""/>
        <dsp:cNvSpPr/>
      </dsp:nvSpPr>
      <dsp:spPr>
        <a:xfrm>
          <a:off x="836594" y="3314440"/>
          <a:ext cx="2045166" cy="954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7" tIns="100997" rIns="100997" bIns="100997" numCol="1" spcCol="1270" anchor="ctr" anchorCtr="0">
          <a:noAutofit/>
        </a:bodyPr>
        <a:lstStyle/>
        <a:p>
          <a:pPr marL="0" lvl="0" indent="0" algn="l" defTabSz="711200">
            <a:lnSpc>
              <a:spcPct val="100000"/>
            </a:lnSpc>
            <a:spcBef>
              <a:spcPct val="0"/>
            </a:spcBef>
            <a:spcAft>
              <a:spcPct val="35000"/>
            </a:spcAft>
            <a:buNone/>
          </a:pPr>
          <a:r>
            <a:rPr lang="en-US" sz="1600" b="0" i="0" kern="1200" dirty="0"/>
            <a:t>The timekeeping record system must:  </a:t>
          </a:r>
          <a:endParaRPr lang="en-US" sz="1600" kern="1200" dirty="0"/>
        </a:p>
      </dsp:txBody>
      <dsp:txXfrm>
        <a:off x="836594" y="3314440"/>
        <a:ext cx="2045166" cy="954298"/>
      </dsp:txXfrm>
    </dsp:sp>
    <dsp:sp modelId="{EBC0624D-14EE-46A8-A7C3-72E45C490226}">
      <dsp:nvSpPr>
        <dsp:cNvPr id="0" name=""/>
        <dsp:cNvSpPr/>
      </dsp:nvSpPr>
      <dsp:spPr>
        <a:xfrm>
          <a:off x="0" y="4669000"/>
          <a:ext cx="7370541" cy="12848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2692D4-602E-4402-9298-782AAA378F27}">
      <dsp:nvSpPr>
        <dsp:cNvPr id="0" name=""/>
        <dsp:cNvSpPr/>
      </dsp:nvSpPr>
      <dsp:spPr>
        <a:xfrm>
          <a:off x="288675" y="5048997"/>
          <a:ext cx="524864" cy="5248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B03D0B-A313-4571-AAED-396BE2932C69}">
      <dsp:nvSpPr>
        <dsp:cNvPr id="0" name=""/>
        <dsp:cNvSpPr/>
      </dsp:nvSpPr>
      <dsp:spPr>
        <a:xfrm>
          <a:off x="863674" y="4829318"/>
          <a:ext cx="3316743" cy="954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7" tIns="100997" rIns="100997" bIns="100997" numCol="1" spcCol="1270" anchor="ctr" anchorCtr="0">
          <a:noAutofit/>
        </a:bodyPr>
        <a:lstStyle/>
        <a:p>
          <a:pPr marL="0" lvl="0" indent="0" algn="l" defTabSz="711200">
            <a:lnSpc>
              <a:spcPct val="100000"/>
            </a:lnSpc>
            <a:spcBef>
              <a:spcPct val="0"/>
            </a:spcBef>
            <a:spcAft>
              <a:spcPct val="35000"/>
            </a:spcAft>
            <a:buNone/>
          </a:pPr>
          <a:r>
            <a:rPr lang="en-US" sz="1600" b="0" i="0" kern="1200" dirty="0"/>
            <a:t>Frequency of </a:t>
          </a:r>
          <a:r>
            <a:rPr lang="en-US" sz="1600" kern="1200" dirty="0"/>
            <a:t>pay must be in compliance with New York State Labor Laws</a:t>
          </a:r>
        </a:p>
      </dsp:txBody>
      <dsp:txXfrm>
        <a:off x="863674" y="4829318"/>
        <a:ext cx="3316743" cy="954298"/>
      </dsp:txXfrm>
    </dsp:sp>
    <dsp:sp modelId="{74368DD8-123C-456A-A74C-846C1ADFCFD1}">
      <dsp:nvSpPr>
        <dsp:cNvPr id="0" name=""/>
        <dsp:cNvSpPr/>
      </dsp:nvSpPr>
      <dsp:spPr>
        <a:xfrm>
          <a:off x="4418958" y="4834280"/>
          <a:ext cx="2951582" cy="954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7" tIns="100997" rIns="100997" bIns="100997" numCol="1" spcCol="1270" anchor="ctr" anchorCtr="0">
          <a:noAutofit/>
        </a:bodyPr>
        <a:lstStyle/>
        <a:p>
          <a:pPr marL="0" lvl="0" indent="0" algn="l" defTabSz="488950">
            <a:lnSpc>
              <a:spcPct val="100000"/>
            </a:lnSpc>
            <a:spcBef>
              <a:spcPct val="0"/>
            </a:spcBef>
            <a:spcAft>
              <a:spcPct val="35000"/>
            </a:spcAft>
            <a:buNone/>
          </a:pPr>
          <a:r>
            <a:rPr lang="en-US" sz="1100" kern="1200" dirty="0"/>
            <a:t>This information can be found on the NYS Department of Labor website at:  </a:t>
          </a:r>
          <a:r>
            <a:rPr lang="en-US" sz="1100" kern="1200" dirty="0">
              <a:hlinkClick xmlns:r="http://schemas.openxmlformats.org/officeDocument/2006/relationships" r:id="rId9"/>
            </a:rPr>
            <a:t>https://dol.ny.gov/frequency-pay</a:t>
          </a:r>
          <a:endParaRPr lang="en-US" sz="1100" kern="1200" dirty="0"/>
        </a:p>
      </dsp:txBody>
      <dsp:txXfrm>
        <a:off x="4418958" y="4834280"/>
        <a:ext cx="2951582" cy="9542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46814-7FAD-4BA9-96CE-199740542D35}">
      <dsp:nvSpPr>
        <dsp:cNvPr id="0" name=""/>
        <dsp:cNvSpPr/>
      </dsp:nvSpPr>
      <dsp:spPr>
        <a:xfrm>
          <a:off x="0" y="322654"/>
          <a:ext cx="6117335" cy="67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0F4C08-01CF-45C8-A298-54C6CACF0A91}">
      <dsp:nvSpPr>
        <dsp:cNvPr id="0" name=""/>
        <dsp:cNvSpPr/>
      </dsp:nvSpPr>
      <dsp:spPr>
        <a:xfrm>
          <a:off x="205236" y="475309"/>
          <a:ext cx="373157" cy="3731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7327A9-7BB7-4313-A2A8-3D030DCB5414}">
      <dsp:nvSpPr>
        <dsp:cNvPr id="0" name=""/>
        <dsp:cNvSpPr/>
      </dsp:nvSpPr>
      <dsp:spPr>
        <a:xfrm>
          <a:off x="803884" y="393721"/>
          <a:ext cx="5274577" cy="461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268" tIns="58268" rIns="58268" bIns="58268" numCol="1" spcCol="1270" anchor="ctr" anchorCtr="0">
          <a:noAutofit/>
        </a:bodyPr>
        <a:lstStyle/>
        <a:p>
          <a:pPr marL="0" lvl="0" indent="0" algn="l" defTabSz="444500">
            <a:lnSpc>
              <a:spcPct val="90000"/>
            </a:lnSpc>
            <a:spcBef>
              <a:spcPct val="0"/>
            </a:spcBef>
            <a:spcAft>
              <a:spcPct val="35000"/>
            </a:spcAft>
            <a:buNone/>
          </a:pPr>
          <a:r>
            <a:rPr lang="en-US" sz="1000" b="1" kern="1200" dirty="0"/>
            <a:t>Meal and Meal Quality Improvement</a:t>
          </a:r>
          <a:r>
            <a:rPr lang="en-US" sz="1000" kern="1200" dirty="0"/>
            <a:t> – offer a wider variety of fresh local fruits and vegetables; offer entrée items that may otherwise be cost-prohibited like higher quality cuts of meat</a:t>
          </a:r>
        </a:p>
      </dsp:txBody>
      <dsp:txXfrm>
        <a:off x="803884" y="393721"/>
        <a:ext cx="5274577" cy="461010"/>
      </dsp:txXfrm>
    </dsp:sp>
    <dsp:sp modelId="{C47D5D44-E381-4DFE-833D-29BDDBD54A3A}">
      <dsp:nvSpPr>
        <dsp:cNvPr id="0" name=""/>
        <dsp:cNvSpPr/>
      </dsp:nvSpPr>
      <dsp:spPr>
        <a:xfrm>
          <a:off x="0" y="1197241"/>
          <a:ext cx="6117335" cy="67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13C4D7-84E8-4CB5-B66B-2E6399C1E83E}">
      <dsp:nvSpPr>
        <dsp:cNvPr id="0" name=""/>
        <dsp:cNvSpPr/>
      </dsp:nvSpPr>
      <dsp:spPr>
        <a:xfrm>
          <a:off x="205236" y="1349896"/>
          <a:ext cx="373157" cy="3731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F6A1D5-6B65-45BB-BAB3-6F009EB43445}">
      <dsp:nvSpPr>
        <dsp:cNvPr id="0" name=""/>
        <dsp:cNvSpPr/>
      </dsp:nvSpPr>
      <dsp:spPr>
        <a:xfrm>
          <a:off x="783630" y="1197241"/>
          <a:ext cx="5274577" cy="657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7" tIns="69587" rIns="69587" bIns="69587" numCol="1" spcCol="1270" anchor="ctr" anchorCtr="0">
          <a:noAutofit/>
        </a:bodyPr>
        <a:lstStyle/>
        <a:p>
          <a:pPr marL="0" lvl="0" indent="0" algn="l" defTabSz="444500">
            <a:lnSpc>
              <a:spcPct val="90000"/>
            </a:lnSpc>
            <a:spcBef>
              <a:spcPct val="0"/>
            </a:spcBef>
            <a:spcAft>
              <a:spcPct val="35000"/>
            </a:spcAft>
            <a:buNone/>
          </a:pPr>
          <a:r>
            <a:rPr lang="en-US" sz="1000" b="1" kern="1200" dirty="0"/>
            <a:t>Service and Atmosphere</a:t>
          </a:r>
          <a:r>
            <a:rPr lang="en-US" sz="1000" kern="1200" dirty="0"/>
            <a:t> – invest in marketing materials like digital signage and banners; upgrade the hardware of your POS system; redesign and purchase new serving lines that keep food hotter or colder and allows for better merchandising</a:t>
          </a:r>
        </a:p>
      </dsp:txBody>
      <dsp:txXfrm>
        <a:off x="783630" y="1197241"/>
        <a:ext cx="5274577" cy="657517"/>
      </dsp:txXfrm>
    </dsp:sp>
    <dsp:sp modelId="{355F5263-5E0E-4FB9-B8F6-034BC8C11C32}">
      <dsp:nvSpPr>
        <dsp:cNvPr id="0" name=""/>
        <dsp:cNvSpPr/>
      </dsp:nvSpPr>
      <dsp:spPr>
        <a:xfrm>
          <a:off x="0" y="2071828"/>
          <a:ext cx="6117335" cy="67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8617E1-03F2-40BA-A265-3CB59BF3D54E}">
      <dsp:nvSpPr>
        <dsp:cNvPr id="0" name=""/>
        <dsp:cNvSpPr/>
      </dsp:nvSpPr>
      <dsp:spPr>
        <a:xfrm>
          <a:off x="205236" y="2224483"/>
          <a:ext cx="373157" cy="3731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B29067-CB46-4957-9A08-5E3FFF738954}">
      <dsp:nvSpPr>
        <dsp:cNvPr id="0" name=""/>
        <dsp:cNvSpPr/>
      </dsp:nvSpPr>
      <dsp:spPr>
        <a:xfrm>
          <a:off x="783630" y="2071828"/>
          <a:ext cx="5274577" cy="657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7" tIns="69587" rIns="69587" bIns="69587" numCol="1" spcCol="1270" anchor="ctr" anchorCtr="0">
          <a:noAutofit/>
        </a:bodyPr>
        <a:lstStyle/>
        <a:p>
          <a:pPr marL="0" lvl="0" indent="0" algn="l" defTabSz="444500">
            <a:lnSpc>
              <a:spcPct val="90000"/>
            </a:lnSpc>
            <a:spcBef>
              <a:spcPct val="0"/>
            </a:spcBef>
            <a:spcAft>
              <a:spcPct val="35000"/>
            </a:spcAft>
            <a:buNone/>
          </a:pPr>
          <a:r>
            <a:rPr lang="en-US" sz="1000" b="1" kern="1200" dirty="0"/>
            <a:t>Staffing</a:t>
          </a:r>
          <a:r>
            <a:rPr lang="en-US" sz="1000" kern="1200" dirty="0"/>
            <a:t> – hire additional food service staff to expand menu offerings and do more scratch cooking; increase staff wages or offer bonus/incentives to staff if wage increases are not sustainable; hire a maintenance technician and/or custodian for food service</a:t>
          </a:r>
        </a:p>
      </dsp:txBody>
      <dsp:txXfrm>
        <a:off x="783630" y="2071828"/>
        <a:ext cx="5274577" cy="657517"/>
      </dsp:txXfrm>
    </dsp:sp>
    <dsp:sp modelId="{F9036F38-F7C8-470E-AF02-93938868C43E}">
      <dsp:nvSpPr>
        <dsp:cNvPr id="0" name=""/>
        <dsp:cNvSpPr/>
      </dsp:nvSpPr>
      <dsp:spPr>
        <a:xfrm>
          <a:off x="0" y="2946415"/>
          <a:ext cx="6117335" cy="67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AF1EDC-DFB3-4E3C-B945-1043113B9490}">
      <dsp:nvSpPr>
        <dsp:cNvPr id="0" name=""/>
        <dsp:cNvSpPr/>
      </dsp:nvSpPr>
      <dsp:spPr>
        <a:xfrm>
          <a:off x="205236" y="3099070"/>
          <a:ext cx="373157" cy="3731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B9D008-12EB-4459-9A6D-EAB59BE9AC49}">
      <dsp:nvSpPr>
        <dsp:cNvPr id="0" name=""/>
        <dsp:cNvSpPr/>
      </dsp:nvSpPr>
      <dsp:spPr>
        <a:xfrm>
          <a:off x="783630" y="2946415"/>
          <a:ext cx="5274577" cy="657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7" tIns="69587" rIns="69587" bIns="69587" numCol="1" spcCol="1270" anchor="ctr" anchorCtr="0">
          <a:noAutofit/>
        </a:bodyPr>
        <a:lstStyle/>
        <a:p>
          <a:pPr marL="0" lvl="0" indent="0" algn="l" defTabSz="444500">
            <a:lnSpc>
              <a:spcPct val="90000"/>
            </a:lnSpc>
            <a:spcBef>
              <a:spcPct val="0"/>
            </a:spcBef>
            <a:spcAft>
              <a:spcPct val="35000"/>
            </a:spcAft>
            <a:buNone/>
          </a:pPr>
          <a:r>
            <a:rPr lang="en-US" sz="1000" b="1" kern="1200" dirty="0"/>
            <a:t>Equipment</a:t>
          </a:r>
          <a:r>
            <a:rPr lang="en-US" sz="1000" kern="1200" dirty="0"/>
            <a:t> – replace small equipment and small wares; replace big kitchen equipment and upgrade for efficiency, for example purchasing a combi oven; increase storage capacity by adding refrigerator/freezer units; invest in reusable trays; buy a salad bar or refrigerated buffet table; purchase equipment to offer alternative and innovative meal deliver models like Breakfast in the Classroom or Grab &amp; Go Breakfast</a:t>
          </a:r>
        </a:p>
      </dsp:txBody>
      <dsp:txXfrm>
        <a:off x="783630" y="2946415"/>
        <a:ext cx="5274577" cy="657517"/>
      </dsp:txXfrm>
    </dsp:sp>
    <dsp:sp modelId="{49C366A1-4B9C-4E22-8D9A-E3F96A07D0C1}">
      <dsp:nvSpPr>
        <dsp:cNvPr id="0" name=""/>
        <dsp:cNvSpPr/>
      </dsp:nvSpPr>
      <dsp:spPr>
        <a:xfrm>
          <a:off x="0" y="3821002"/>
          <a:ext cx="6117335" cy="67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D37822-8664-468C-81E1-31945F6F9A5D}">
      <dsp:nvSpPr>
        <dsp:cNvPr id="0" name=""/>
        <dsp:cNvSpPr/>
      </dsp:nvSpPr>
      <dsp:spPr>
        <a:xfrm>
          <a:off x="205236" y="3973658"/>
          <a:ext cx="373157" cy="3731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F21728-9E49-42D8-B985-B088E9698B91}">
      <dsp:nvSpPr>
        <dsp:cNvPr id="0" name=""/>
        <dsp:cNvSpPr/>
      </dsp:nvSpPr>
      <dsp:spPr>
        <a:xfrm>
          <a:off x="783630" y="3821002"/>
          <a:ext cx="5274577" cy="657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7" tIns="69587" rIns="69587" bIns="69587" numCol="1" spcCol="1270" anchor="ctr" anchorCtr="0">
          <a:noAutofit/>
        </a:bodyPr>
        <a:lstStyle/>
        <a:p>
          <a:pPr marL="0" lvl="0" indent="0" algn="l" defTabSz="444500">
            <a:lnSpc>
              <a:spcPct val="90000"/>
            </a:lnSpc>
            <a:spcBef>
              <a:spcPct val="0"/>
            </a:spcBef>
            <a:spcAft>
              <a:spcPct val="35000"/>
            </a:spcAft>
            <a:buNone/>
          </a:pPr>
          <a:r>
            <a:rPr lang="en-US" sz="1000" b="1" kern="1200" dirty="0"/>
            <a:t>Staff Training and Professional Development</a:t>
          </a:r>
          <a:r>
            <a:rPr lang="en-US" sz="1000" kern="1200" dirty="0"/>
            <a:t> – Offer a training for your management-level staff; provide additional training and professional development for staff as it relates to improving the food service program and to meet professional standards requirements</a:t>
          </a:r>
        </a:p>
      </dsp:txBody>
      <dsp:txXfrm>
        <a:off x="783630" y="3821002"/>
        <a:ext cx="5274577" cy="657517"/>
      </dsp:txXfrm>
    </dsp:sp>
    <dsp:sp modelId="{42D8AD37-C122-497F-B8FE-916EF647AEF0}">
      <dsp:nvSpPr>
        <dsp:cNvPr id="0" name=""/>
        <dsp:cNvSpPr/>
      </dsp:nvSpPr>
      <dsp:spPr>
        <a:xfrm>
          <a:off x="0" y="4695590"/>
          <a:ext cx="6117335" cy="67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03FC2B-46F6-45FD-8C94-A420B57DDF3E}">
      <dsp:nvSpPr>
        <dsp:cNvPr id="0" name=""/>
        <dsp:cNvSpPr/>
      </dsp:nvSpPr>
      <dsp:spPr>
        <a:xfrm>
          <a:off x="205236" y="4848245"/>
          <a:ext cx="373157" cy="37315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98440C-DA0D-4032-A589-6C5363152802}">
      <dsp:nvSpPr>
        <dsp:cNvPr id="0" name=""/>
        <dsp:cNvSpPr/>
      </dsp:nvSpPr>
      <dsp:spPr>
        <a:xfrm>
          <a:off x="783630" y="4695590"/>
          <a:ext cx="5274577" cy="657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7" tIns="69587" rIns="69587" bIns="69587" numCol="1" spcCol="1270" anchor="ctr" anchorCtr="0">
          <a:noAutofit/>
        </a:bodyPr>
        <a:lstStyle/>
        <a:p>
          <a:pPr marL="0" lvl="0" indent="0" algn="l" defTabSz="466725">
            <a:lnSpc>
              <a:spcPct val="90000"/>
            </a:lnSpc>
            <a:spcBef>
              <a:spcPct val="0"/>
            </a:spcBef>
            <a:spcAft>
              <a:spcPct val="35000"/>
            </a:spcAft>
            <a:buNone/>
          </a:pPr>
          <a:r>
            <a:rPr lang="en-US" sz="1050" b="1" kern="1200" dirty="0"/>
            <a:t>Nutrition Education- </a:t>
          </a:r>
          <a:r>
            <a:rPr lang="en-US" sz="1050" b="0" kern="1200" dirty="0"/>
            <a:t>launch a “harvest of the month” club, start a school garden, have cooking demonstrations to highlight menu items</a:t>
          </a:r>
          <a:endParaRPr lang="en-US" sz="1050" kern="1200" dirty="0"/>
        </a:p>
      </dsp:txBody>
      <dsp:txXfrm>
        <a:off x="783630" y="4695590"/>
        <a:ext cx="5274577" cy="6575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C4E71-C90C-49A0-B0D4-C5C388E5A2EE}">
      <dsp:nvSpPr>
        <dsp:cNvPr id="0" name=""/>
        <dsp:cNvSpPr/>
      </dsp:nvSpPr>
      <dsp:spPr>
        <a:xfrm>
          <a:off x="0" y="36440"/>
          <a:ext cx="6666833" cy="173415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SFAs cannot carry negative fund balances from year-to-year  </a:t>
          </a:r>
        </a:p>
      </dsp:txBody>
      <dsp:txXfrm>
        <a:off x="84655" y="121095"/>
        <a:ext cx="6497523" cy="1564849"/>
      </dsp:txXfrm>
    </dsp:sp>
    <dsp:sp modelId="{44C5359B-E6E1-413B-9E15-F9DF16879AE4}">
      <dsp:nvSpPr>
        <dsp:cNvPr id="0" name=""/>
        <dsp:cNvSpPr/>
      </dsp:nvSpPr>
      <dsp:spPr>
        <a:xfrm>
          <a:off x="0" y="1859880"/>
          <a:ext cx="6666833" cy="1734159"/>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Negative fund balances are an indication of bad debt, which is an unallowable expense</a:t>
          </a:r>
        </a:p>
      </dsp:txBody>
      <dsp:txXfrm>
        <a:off x="84655" y="1944535"/>
        <a:ext cx="6497523" cy="1564849"/>
      </dsp:txXfrm>
    </dsp:sp>
    <dsp:sp modelId="{0D452C82-C301-4135-9838-18C03ABF87B9}">
      <dsp:nvSpPr>
        <dsp:cNvPr id="0" name=""/>
        <dsp:cNvSpPr/>
      </dsp:nvSpPr>
      <dsp:spPr>
        <a:xfrm>
          <a:off x="0" y="3683319"/>
          <a:ext cx="6666833" cy="1734159"/>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Documentation must be provided showing a transfer from another fund, such as the general fund</a:t>
          </a:r>
        </a:p>
      </dsp:txBody>
      <dsp:txXfrm>
        <a:off x="84655" y="3767974"/>
        <a:ext cx="6497523" cy="156484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3:13:07.410"/>
    </inkml:context>
    <inkml:brush xml:id="br0">
      <inkml:brushProperty name="width" value="0.35" units="cm"/>
      <inkml:brushProperty name="height" value="0.35" units="cm"/>
    </inkml:brush>
  </inkml:definitions>
  <inkml:trace contextRef="#ctx0" brushRef="#br0">1 1 24575,'543'0'0,"-348"17"0,165-17-1365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3:13:19.693"/>
    </inkml:context>
    <inkml:brush xml:id="br0">
      <inkml:brushProperty name="width" value="0.35" units="cm"/>
      <inkml:brushProperty name="height" value="0.35" units="cm"/>
    </inkml:brush>
  </inkml:definitions>
  <inkml:trace contextRef="#ctx0" brushRef="#br0">0 1 24575,'31'-1'0,"10"1"0,49 5 0,-76-3 0,0 1 0,0 0 0,-1 1 0,1 0 0,-1 1 0,0 1 0,16 9 0,-21-12 0,1 0 0,-1 0 0,1-1 0,-1 0 0,1 0 0,0-1 0,0 0 0,0 0 0,0-1 0,-1 0 0,1-1 0,0 0 0,14-4 0,-10 3 0,1 1 0,-1 0 0,1 0 0,-1 1 0,19 3 0,-7 1 0,1 0 0,36-1 0,-100-2 0,-54 10 0,-50 25 0,43-9 0,78-22 0,0-2 0,0-1 0,-31 0 0,43-2 0,0 0 0,-1-1 0,1 0 0,0 0 0,0-1 0,0 0 0,0-1 0,0 0 0,0-1 0,-9-4 0,17 7 0,1 1 0,-1 0 0,0-1 0,1 1 0,-1-1 0,1 1 0,-1-1 0,0 1 0,1-1 0,-1 1 0,1-1 0,-1 0 0,1 1 0,0-1 0,-1 1 0,1-1 0,0 0 0,-1 0 0,1 1 0,0-1 0,0 0 0,0 0 0,0 1 0,-1-1 0,1 0 0,0 0 0,0 1 0,0-1 0,1 0 0,-1 0 0,0 1 0,0-1 0,1-1 0,0 0 0,1-1 0,-1 1 0,1 0 0,0-1 0,0 1 0,0 0 0,0 1 0,0-1 0,5-3 0,61-31 0,-63 34 0,5-2 0,1 1 0,-1 0 0,1 1 0,-1 0 0,1 1 0,21 0 0,68 6 0,-86-4 0,57 6 0,68 3 0,-44-11-1365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3:13:23.906"/>
    </inkml:context>
    <inkml:brush xml:id="br0">
      <inkml:brushProperty name="width" value="0.35" units="cm"/>
      <inkml:brushProperty name="height" value="0.35" units="cm"/>
    </inkml:brush>
  </inkml:definitions>
  <inkml:trace contextRef="#ctx0" brushRef="#br0">1 3 24575,'137'-2'0,"148"4"0,-211 6 0,45 1 0,512-9-1365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3:13:26.914"/>
    </inkml:context>
    <inkml:brush xml:id="br0">
      <inkml:brushProperty name="width" value="0.35" units="cm"/>
      <inkml:brushProperty name="height" value="0.35" units="cm"/>
    </inkml:brush>
  </inkml:definitions>
  <inkml:trace contextRef="#ctx0" brushRef="#br0">0 2 24575,'47'0'0,"17"-1"0,125 15 0,-138-9 0,1-1 0,83-7 0,-32 1 0,1431 2-1365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70D32A70-EA90-471D-B860-98E022640FB5}" type="datetimeFigureOut">
              <a:rPr lang="en-US" smtClean="0"/>
              <a:t>9/11/2023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30602D18-B61B-41F1-9702-7FA52F69CFA7}" type="slidenum">
              <a:rPr lang="en-US" smtClean="0"/>
              <a:t>‹#›</a:t>
            </a:fld>
            <a:endParaRPr lang="en-US"/>
          </a:p>
        </p:txBody>
      </p:sp>
    </p:spTree>
    <p:extLst>
      <p:ext uri="{BB962C8B-B14F-4D97-AF65-F5344CB8AC3E}">
        <p14:creationId xmlns:p14="http://schemas.microsoft.com/office/powerpoint/2010/main" val="2975664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3400" dirty="0">
                <a:latin typeface="Cambria"/>
                <a:ea typeface="Cambria"/>
              </a:rPr>
              <a:t>Welcome to the Fiscal Management Refresher webinar, hosted by the New York State Education Department Office of Child Nutrition. On the next slide we will review the agenda and topics being presented today.   Presenting today from our audit team is Rick Canfield and Jen Bear will be answering questions at the end of the presentation. </a:t>
            </a:r>
            <a:endParaRPr lang="en-US" sz="3400" dirty="0">
              <a:latin typeface="Cambria" panose="02040503050406030204" pitchFamily="18" charset="0"/>
              <a:ea typeface="Cambria" panose="02040503050406030204" pitchFamily="18" charset="0"/>
            </a:endParaRPr>
          </a:p>
          <a:p>
            <a:pPr defTabSz="966529">
              <a:defRPr/>
            </a:pPr>
            <a:endParaRPr lang="en-US" sz="3400" dirty="0">
              <a:latin typeface="Cambria" panose="02040503050406030204" pitchFamily="18" charset="0"/>
              <a:ea typeface="Cambria" panose="02040503050406030204" pitchFamily="18" charset="0"/>
            </a:endParaRPr>
          </a:p>
          <a:p>
            <a:pPr>
              <a:defRPr/>
            </a:pPr>
            <a:r>
              <a:rPr lang="en-US" sz="3400" i="1" dirty="0">
                <a:solidFill>
                  <a:srgbClr val="525252"/>
                </a:solidFill>
                <a:latin typeface="Cambria"/>
                <a:ea typeface="Cambria"/>
              </a:rPr>
              <a:t>If you have any questions during the presentation, please type them into the question box. We will review them at the end. </a:t>
            </a:r>
          </a:p>
          <a:p>
            <a:pPr>
              <a:defRPr/>
            </a:pPr>
            <a:endParaRPr lang="en-US" sz="3400" i="1" dirty="0">
              <a:solidFill>
                <a:srgbClr val="525252"/>
              </a:solidFill>
              <a:latin typeface="Cambria" panose="02040503050406030204" pitchFamily="18" charset="0"/>
              <a:ea typeface="Cambria" panose="02040503050406030204" pitchFamily="18" charset="0"/>
            </a:endParaRPr>
          </a:p>
          <a:p>
            <a:pPr defTabSz="966529">
              <a:defRPr/>
            </a:pPr>
            <a:r>
              <a:rPr lang="en-US" sz="3400" i="1" dirty="0">
                <a:solidFill>
                  <a:srgbClr val="525252"/>
                </a:solidFill>
                <a:latin typeface="Cambria"/>
                <a:ea typeface="Cambria"/>
              </a:rPr>
              <a:t>Following today’s presentation, you will receive an email containing the slides for today’s webinar.  If you do not receive them, please email CNTraining@nysed.gov </a:t>
            </a:r>
            <a:endParaRPr lang="en-US" sz="3400" i="1" dirty="0">
              <a:solidFill>
                <a:srgbClr val="525252"/>
              </a:solidFill>
              <a:latin typeface="Cambria" panose="02040503050406030204" pitchFamily="18" charset="0"/>
              <a:ea typeface="Cambria" panose="02040503050406030204" pitchFamily="18" charset="0"/>
            </a:endParaRPr>
          </a:p>
          <a:p>
            <a:pPr defTabSz="966529">
              <a:defRPr/>
            </a:pPr>
            <a:endParaRPr lang="en-US" sz="3400" i="1" dirty="0">
              <a:solidFill>
                <a:srgbClr val="525252"/>
              </a:solidFill>
              <a:latin typeface="Cambria" panose="02040503050406030204" pitchFamily="18" charset="0"/>
              <a:ea typeface="Cambria" panose="02040503050406030204" pitchFamily="18" charset="0"/>
            </a:endParaRPr>
          </a:p>
          <a:p>
            <a:pPr>
              <a:defRPr/>
            </a:pPr>
            <a:r>
              <a:rPr lang="en-US" sz="3400" dirty="0">
                <a:solidFill>
                  <a:srgbClr val="525252"/>
                </a:solidFill>
                <a:latin typeface="Cambria"/>
                <a:ea typeface="Cambria"/>
              </a:rPr>
              <a:t>A copy of the webinar will also be posted and available on the CN website. As always, if you have any questions, please contact your Child Nutrition Program Representative or email CN@nysed.gov. </a:t>
            </a:r>
            <a:endParaRPr lang="en-US" sz="3400" dirty="0">
              <a:solidFill>
                <a:srgbClr val="525252"/>
              </a:solidFill>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9887C03F-0A2D-461D-A19B-803C05A554E7}" type="slidenum">
              <a:rPr lang="en-US" smtClean="0"/>
              <a:t>1</a:t>
            </a:fld>
            <a:endParaRPr lang="en-US"/>
          </a:p>
        </p:txBody>
      </p:sp>
    </p:spTree>
    <p:extLst>
      <p:ext uri="{BB962C8B-B14F-4D97-AF65-F5344CB8AC3E}">
        <p14:creationId xmlns:p14="http://schemas.microsoft.com/office/powerpoint/2010/main" val="3221277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 minimis rate of 10% of MTDC is allowable for use indefinitely and must be used consistently across all federal awards. </a:t>
            </a:r>
          </a:p>
          <a:p>
            <a:endParaRPr lang="en-US" dirty="0"/>
          </a:p>
          <a:p>
            <a:r>
              <a:rPr lang="en-US" dirty="0"/>
              <a:t>In accordance with USDA’s Indirect Costs Guidance, and with confirmation from USDA's Food and Nutrition Service (FNS) office and The Office of Management Budget (OMB), additional direct costs, considered “distorting items”, must be excluded because they do not generate or benefit from the administrative overhead in the same manner as wages, salaries, etc. </a:t>
            </a:r>
          </a:p>
          <a:p>
            <a:endParaRPr lang="en-US" dirty="0">
              <a:cs typeface="Calibri"/>
            </a:endParaRPr>
          </a:p>
          <a:p>
            <a:r>
              <a:rPr lang="en-US" dirty="0"/>
              <a:t>Distorting items include (but are not limited to): </a:t>
            </a:r>
          </a:p>
          <a:p>
            <a:r>
              <a:rPr lang="en-US" dirty="0"/>
              <a:t>• Program and non-program food costs</a:t>
            </a:r>
            <a:endParaRPr lang="en-US" dirty="0">
              <a:cs typeface="Calibri"/>
            </a:endParaRPr>
          </a:p>
          <a:p>
            <a:r>
              <a:rPr lang="en-US" dirty="0"/>
              <a:t>• Equipment purchases and other capital expenditures </a:t>
            </a:r>
            <a:endParaRPr lang="en-US" dirty="0">
              <a:cs typeface="Calibri"/>
            </a:endParaRPr>
          </a:p>
          <a:p>
            <a:r>
              <a:rPr lang="en-US" dirty="0"/>
              <a:t>• Other costs being charged as direct expenses to the non-profit food service account such as utilities and rental costs, </a:t>
            </a:r>
          </a:p>
          <a:p>
            <a:r>
              <a:rPr lang="en-US" dirty="0"/>
              <a:t>• Subawards beyond the first $25,000; vendor contracts and Food Service Management Companies are not considered subawards.</a:t>
            </a:r>
            <a:endParaRPr lang="en-US" dirty="0">
              <a:cs typeface="Calibri"/>
            </a:endParaRPr>
          </a:p>
          <a:p>
            <a:endParaRPr lang="en-US" dirty="0"/>
          </a:p>
          <a:p>
            <a:r>
              <a:rPr lang="en-US" dirty="0">
                <a:cs typeface="Calibri"/>
              </a:rPr>
              <a:t>The full cost of vendor contracts or Food Service Management Company contracts for food/meals would be considered food costs and therefore, distorting and excluded from the MTDC. Costs incurred by the vendor to provide the meal, such as labor, supplies, utilities, packaging, storage, etc., are included in the procured per meal contract price.  Additional overhead charges that the school may incur once the vendor delivers the meals to the school are already being calculated as direct or indirect costs. An SFA cannot claim overhead of the vendor as a cost. </a:t>
            </a:r>
          </a:p>
          <a:p>
            <a:endParaRPr lang="en-US" dirty="0">
              <a:ea typeface="Calibri" panose="020F0502020204030204"/>
              <a:cs typeface="Calibri" panose="020F0502020204030204"/>
            </a:endParaRPr>
          </a:p>
          <a:p>
            <a:r>
              <a:rPr lang="en-US" dirty="0"/>
              <a:t>Once the Modified Total Direct Cost (MTDC) base has been determined, the SFA would multiply the Indirect Cost rate of 10% times the MTDC to determine what indirect cost amount to charge the nonprofit food service account for the school year. </a:t>
            </a:r>
          </a:p>
          <a:p>
            <a:endParaRPr lang="en-US" dirty="0"/>
          </a:p>
          <a:p>
            <a:r>
              <a:rPr lang="en-US" dirty="0"/>
              <a:t>Pursuant to federal regulations governing the Child Nutrition Programs, SFAs and Sponsors must maintain program records to support the non-profit food service account. This includes documentation demonstrating how they determined the Modified Total Direct Cost (MTDC) for which they applied the 10% De Minimis to. </a:t>
            </a:r>
            <a:endParaRPr lang="en-US" dirty="0">
              <a:cs typeface="Calibri"/>
            </a:endParaRPr>
          </a:p>
          <a:p>
            <a:endParaRPr lang="en-US" dirty="0">
              <a:cs typeface="Calibri"/>
            </a:endParaRPr>
          </a:p>
          <a:p>
            <a:r>
              <a:rPr lang="en-US" dirty="0">
                <a:cs typeface="Calibri"/>
              </a:rPr>
              <a:t>If you have questions and need additional guidance on calculating the 10% De Minimis, contact the Audit team at CNAudit@nysed.gov.</a:t>
            </a:r>
          </a:p>
          <a:p>
            <a:endParaRPr lang="en-US" dirty="0">
              <a:cs typeface="Calibri"/>
            </a:endParaRPr>
          </a:p>
        </p:txBody>
      </p:sp>
      <p:sp>
        <p:nvSpPr>
          <p:cNvPr id="4" name="Slide Number Placeholder 3"/>
          <p:cNvSpPr>
            <a:spLocks noGrp="1"/>
          </p:cNvSpPr>
          <p:nvPr>
            <p:ph type="sldNum" sz="quarter" idx="5"/>
          </p:nvPr>
        </p:nvSpPr>
        <p:spPr/>
        <p:txBody>
          <a:bodyPr/>
          <a:lstStyle/>
          <a:p>
            <a:fld id="{9887C03F-0A2D-461D-A19B-803C05A554E7}" type="slidenum">
              <a:rPr lang="en-US" smtClean="0"/>
              <a:t>10</a:t>
            </a:fld>
            <a:endParaRPr lang="en-US"/>
          </a:p>
        </p:txBody>
      </p:sp>
    </p:spTree>
    <p:extLst>
      <p:ext uri="{BB962C8B-B14F-4D97-AF65-F5344CB8AC3E}">
        <p14:creationId xmlns:p14="http://schemas.microsoft.com/office/powerpoint/2010/main" val="3465627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SFAs are expected to ensure that salary and wage expenses are correctly charged to the nonprofit food service account. SFAs must have a timekeeping record system, paper or electronic, that accurately reflects the work performed by employees for the nonprofit food service program.</a:t>
            </a:r>
          </a:p>
          <a:p>
            <a:endParaRPr lang="en-US" sz="1100" dirty="0"/>
          </a:p>
          <a:p>
            <a:r>
              <a:rPr lang="en-US" sz="1100" dirty="0"/>
              <a:t>The timekeeping record system must meet the following requirements:</a:t>
            </a:r>
          </a:p>
          <a:p>
            <a:pPr marL="181225" indent="-181225">
              <a:buFont typeface="Arial" panose="020B0604020202020204" pitchFamily="34" charset="0"/>
              <a:buChar char="•"/>
            </a:pPr>
            <a:r>
              <a:rPr lang="en-US" sz="1100" dirty="0"/>
              <a:t>Be supported by a system of internal controls which provides reasonable assurance that the charges are accurate, allowable, and properly allocated.</a:t>
            </a:r>
          </a:p>
          <a:p>
            <a:pPr marL="181225" indent="-181225">
              <a:buFont typeface="Arial" panose="020B0604020202020204" pitchFamily="34" charset="0"/>
              <a:buChar char="•"/>
            </a:pPr>
            <a:r>
              <a:rPr lang="en-US" sz="1100" dirty="0"/>
              <a:t>Be incorporated into the SFA’s official records that include a hand signature by the employee and the supervisor certifying the accuracy of the records.</a:t>
            </a:r>
          </a:p>
          <a:p>
            <a:pPr marL="181225" indent="-181225">
              <a:buFont typeface="Arial" panose="020B0604020202020204" pitchFamily="34" charset="0"/>
              <a:buChar char="•"/>
            </a:pPr>
            <a:r>
              <a:rPr lang="en-US" sz="1100" dirty="0"/>
              <a:t>Comply with the established accounting policies and practices put in place by the SFA to ensure program integrity.</a:t>
            </a:r>
          </a:p>
          <a:p>
            <a:endParaRPr lang="en-US" sz="1100" dirty="0"/>
          </a:p>
          <a:p>
            <a:r>
              <a:rPr lang="en-US" sz="1100" dirty="0"/>
              <a:t>The timekeeping record system must provide the following information:</a:t>
            </a:r>
          </a:p>
          <a:p>
            <a:pPr marL="181225" indent="-181225">
              <a:buFont typeface="Arial" panose="020B0604020202020204" pitchFamily="34" charset="0"/>
              <a:buChar char="•"/>
            </a:pPr>
            <a:r>
              <a:rPr lang="en-US" sz="1100" dirty="0"/>
              <a:t>Actual hours worked, not estimated hours worked, for both hourly and salaried employees compensated by the SFA for each pay period, integrating compensation provided by CN funds and non-CN funds.</a:t>
            </a:r>
          </a:p>
          <a:p>
            <a:pPr marL="181225" indent="-181225">
              <a:buFont typeface="Arial" panose="020B0604020202020204" pitchFamily="34" charset="0"/>
              <a:buChar char="•"/>
            </a:pPr>
            <a:r>
              <a:rPr lang="en-US" sz="1100" dirty="0"/>
              <a:t>Distribution of the employee’s salary or wages among specific activities or cost objectives if the employee works on CN and non-CN projects.</a:t>
            </a:r>
          </a:p>
          <a:p>
            <a:endParaRPr lang="en-US" sz="1100" dirty="0"/>
          </a:p>
          <a:p>
            <a:r>
              <a:rPr lang="en-US" sz="1100" dirty="0"/>
              <a:t>Staff must be paid according to New York State Labor Laws. </a:t>
            </a:r>
          </a:p>
          <a:p>
            <a:r>
              <a:rPr lang="en-US" sz="1100" dirty="0"/>
              <a:t>Clerical and other workers must be paid at least twice per month</a:t>
            </a:r>
          </a:p>
          <a:p>
            <a:r>
              <a:rPr lang="en-US" sz="1100" dirty="0"/>
              <a:t>Manual workers for non-profit entities must be paid in accordance with their agreed terms of employment, but not less frequently than semi-monthly</a:t>
            </a:r>
          </a:p>
          <a:p>
            <a:r>
              <a:rPr lang="en-US" sz="1100" dirty="0"/>
              <a:t>Additional information can be found on the NYS Department of Labor website listed on the slide.</a:t>
            </a:r>
          </a:p>
          <a:p>
            <a:endParaRPr lang="en-US" sz="1200" dirty="0"/>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30602D18-B61B-41F1-9702-7FA52F69CFA7}" type="slidenum">
              <a:rPr lang="en-US" smtClean="0"/>
              <a:t>11</a:t>
            </a:fld>
            <a:endParaRPr lang="en-US"/>
          </a:p>
        </p:txBody>
      </p:sp>
    </p:spTree>
    <p:extLst>
      <p:ext uri="{BB962C8B-B14F-4D97-AF65-F5344CB8AC3E}">
        <p14:creationId xmlns:p14="http://schemas.microsoft.com/office/powerpoint/2010/main" val="3752020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SFA’s have annual financial reporting requirements. Generally an SFA’s Business Office completes and submits the annual financial reporting. The report the SFA completes is dependent upon the public or non-public status of the SFA.</a:t>
            </a:r>
          </a:p>
          <a:p>
            <a:endParaRPr lang="en-US" dirty="0"/>
          </a:p>
          <a:p>
            <a:r>
              <a:rPr lang="en-US" dirty="0"/>
              <a:t>Public school districts must complete the ST-3 schedules for the C Fund (cafeteria fund) through the State Aid Management System, also know as SAMS. If you have questions regarding the information you are utilizing to complete the form, one of our Child Nutrition Auditors can assist you.  If you have questions regarding the site and submission, direct your questions to the State Aid Office noted on the slide.</a:t>
            </a:r>
            <a:endParaRPr lang="en-US" dirty="0">
              <a:cs typeface="Calibri"/>
            </a:endParaRPr>
          </a:p>
          <a:p>
            <a:endParaRPr lang="en-US" dirty="0">
              <a:cs typeface="Calibri"/>
            </a:endParaRPr>
          </a:p>
          <a:p>
            <a:r>
              <a:rPr lang="en-US" dirty="0"/>
              <a:t>The food service department and business office should work together to manage a district’s program from both a nutritional and a financial standpoint. The ST-3 can be a useful tool in budgeting, forecasting and analyzing whether the expenses of the operation are being managed within the revenues received.</a:t>
            </a:r>
          </a:p>
          <a:p>
            <a:endParaRPr lang="en-US" dirty="0">
              <a:cs typeface="Calibri" panose="020F0502020204030204"/>
            </a:endParaRPr>
          </a:p>
          <a:p>
            <a:r>
              <a:rPr lang="en-US" dirty="0">
                <a:cs typeface="Calibri" panose="020F0502020204030204"/>
              </a:rPr>
              <a:t>In reviewing the ST-3’s this year, our audit team has found instances where the revenue from reimbursable meals as well as the revenue from adult meals, a la carte, catering, etc., have been combined and the total entered into the first line, “Sale of Reimbursable Meals”. Please note, there are two separate lines to report these sources of revenue, highlighted above.</a:t>
            </a:r>
          </a:p>
          <a:p>
            <a:endParaRPr lang="en-US" dirty="0"/>
          </a:p>
          <a:p>
            <a:r>
              <a:rPr lang="en-US" dirty="0"/>
              <a:t>We will now look at the cash analysis.</a:t>
            </a:r>
            <a:endParaRPr lang="en-US" dirty="0">
              <a:cs typeface="Calibri" panose="020F0502020204030204"/>
            </a:endParaRPr>
          </a:p>
          <a:p>
            <a:endParaRPr lang="en-US" dirty="0">
              <a:cs typeface="Calibri" panose="020F0502020204030204"/>
            </a:endParaRP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pPr defTabSz="966529">
              <a:defRPr/>
            </a:pPr>
            <a:fld id="{07BFDF94-5080-4D52-876A-937634F57B30}" type="slidenum">
              <a:rPr lang="en-US">
                <a:solidFill>
                  <a:prstClr val="black"/>
                </a:solidFill>
                <a:latin typeface="Calibri" panose="020F0502020204030204"/>
              </a:rPr>
              <a:pPr defTabSz="966529">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767314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Non-public schools, charter schools, and Residential Child Care Institutes must annually complete a statement of cash analysis. Non-public SFAs and charter schools must also submit copies of their balance sheet and profit &amp; loss statement at the time they submit their Cash Analysis. The Audit team may request additional documentation to justify costs reported.</a:t>
            </a:r>
          </a:p>
          <a:p>
            <a:endParaRPr lang="en-US" dirty="0"/>
          </a:p>
          <a:p>
            <a:r>
              <a:rPr lang="en-US" dirty="0"/>
              <a:t>All revenue and expenses of the non-profit food service account must be reported for the time period, July 1 to June 30. This includes SFAs revenues and expenses from summer food service program operations.</a:t>
            </a:r>
          </a:p>
          <a:p>
            <a:endParaRPr lang="en-US" dirty="0"/>
          </a:p>
          <a:p>
            <a:r>
              <a:rPr lang="en-US" dirty="0"/>
              <a:t>Once submitted the Child Nutrition Audit team will review these financial reports to determine if costs were reported correctly and to calculate each SFAs net cash resources. SFAs cannot have a fund balance in excess of 3 months average expenditures and cannot transfer funds out of the nonprofit school food service account to support other non-food service-related expenses.</a:t>
            </a:r>
          </a:p>
          <a:p>
            <a:endParaRPr lang="en-US" dirty="0"/>
          </a:p>
          <a:p>
            <a:r>
              <a:rPr lang="en-US" dirty="0"/>
              <a:t>SFAs with more than 3-months average expenditures are considered to have an excess fund balance.</a:t>
            </a:r>
          </a:p>
          <a:p>
            <a:endParaRPr lang="en-US" dirty="0"/>
          </a:p>
          <a:p>
            <a:endParaRPr lang="en-US" dirty="0"/>
          </a:p>
        </p:txBody>
      </p:sp>
      <p:sp>
        <p:nvSpPr>
          <p:cNvPr id="4" name="Slide Number Placeholder 3"/>
          <p:cNvSpPr>
            <a:spLocks noGrp="1"/>
          </p:cNvSpPr>
          <p:nvPr>
            <p:ph type="sldNum" sz="quarter" idx="5"/>
          </p:nvPr>
        </p:nvSpPr>
        <p:spPr/>
        <p:txBody>
          <a:bodyPr/>
          <a:lstStyle/>
          <a:p>
            <a:fld id="{30602D18-B61B-41F1-9702-7FA52F69CFA7}" type="slidenum">
              <a:rPr lang="en-US" smtClean="0"/>
              <a:t>13</a:t>
            </a:fld>
            <a:endParaRPr lang="en-US"/>
          </a:p>
        </p:txBody>
      </p:sp>
    </p:spTree>
    <p:extLst>
      <p:ext uri="{BB962C8B-B14F-4D97-AF65-F5344CB8AC3E}">
        <p14:creationId xmlns:p14="http://schemas.microsoft.com/office/powerpoint/2010/main" val="1904482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maintain the nonprofit status required for the food service account, the fund balance (net cash resources) of the account must not exceed three month's average expenditures at any time. SFAs with more than 3-months average expenditures are considered to have an excess fund balance and must implement a plan to resolve its excess fund balance. </a:t>
            </a:r>
          </a:p>
          <a:p>
            <a:endParaRPr lang="en-US" dirty="0"/>
          </a:p>
          <a:p>
            <a:r>
              <a:rPr lang="en-US" dirty="0"/>
              <a:t>SFAs with excess fund balances will receive an e-mail notification from the Audit Team which will include the process for submitting your excess fund balance spend down plan.</a:t>
            </a:r>
          </a:p>
          <a:p>
            <a:endParaRPr lang="en-US" dirty="0"/>
          </a:p>
          <a:p>
            <a:r>
              <a:rPr lang="en-US" dirty="0"/>
              <a:t>The audit team will review each plan and SFAs will be notified when their proposed plan has been approved. Once approved adjustments can only be made by the school submitting a new plan for approval. </a:t>
            </a:r>
          </a:p>
          <a:p>
            <a:endParaRPr lang="en-US" dirty="0"/>
          </a:p>
          <a:p>
            <a:r>
              <a:rPr lang="en-US" dirty="0"/>
              <a:t>If an SFAs plan or part of a plan is denied, the SFA will have the opportunity to submit a new or adjusted proposal. </a:t>
            </a:r>
          </a:p>
          <a:p>
            <a:endParaRPr lang="en-US" dirty="0"/>
          </a:p>
          <a:p>
            <a:r>
              <a:rPr lang="en-US" dirty="0"/>
              <a:t>Schools must spend down their excess funds by June 30th of the current school year. Extensions beyond the June 30th deadline may be granted on a case-by-case basis.</a:t>
            </a:r>
          </a:p>
          <a:p>
            <a:endParaRPr lang="en-US" dirty="0"/>
          </a:p>
          <a:p>
            <a:r>
              <a:rPr lang="en-US" dirty="0"/>
              <a:t>Program funds must be used only for program purposes – improving the quality of food served, or purchasing needed supplies, services, or equipment.</a:t>
            </a:r>
          </a:p>
          <a:p>
            <a:endParaRPr lang="en-US" dirty="0"/>
          </a:p>
          <a:p>
            <a:r>
              <a:rPr lang="en-US" dirty="0"/>
              <a:t>Please keep in mind that a school should not start implementing their spend down plan until it has been approved by the Audit team.  Additional factors may contribute to the calculation of the excess fund balance.</a:t>
            </a:r>
          </a:p>
          <a:p>
            <a:endParaRPr lang="en-US" dirty="0"/>
          </a:p>
          <a:p>
            <a:r>
              <a:rPr lang="en-US" dirty="0"/>
              <a:t>If there are costs that have not been approved and are found to be unallowable, the school will be required to reimburse their nonprofit food service account.</a:t>
            </a:r>
          </a:p>
          <a:p>
            <a:endParaRPr lang="en-US" dirty="0"/>
          </a:p>
          <a:p>
            <a:r>
              <a:rPr lang="en-US" dirty="0"/>
              <a:t>Your excess fund balance is not a separate account from your nonprofit food service account.  This is simply the amount of the nonprofit food service account that is in excess of your 3 month average expenses. </a:t>
            </a:r>
          </a:p>
          <a:p>
            <a:endParaRPr lang="en-US" dirty="0"/>
          </a:p>
          <a:p>
            <a:endParaRPr lang="en-US" dirty="0"/>
          </a:p>
        </p:txBody>
      </p:sp>
      <p:sp>
        <p:nvSpPr>
          <p:cNvPr id="4" name="Slide Number Placeholder 3"/>
          <p:cNvSpPr>
            <a:spLocks noGrp="1"/>
          </p:cNvSpPr>
          <p:nvPr>
            <p:ph type="sldNum" sz="quarter" idx="5"/>
          </p:nvPr>
        </p:nvSpPr>
        <p:spPr/>
        <p:txBody>
          <a:bodyPr/>
          <a:lstStyle/>
          <a:p>
            <a:fld id="{30602D18-B61B-41F1-9702-7FA52F69CFA7}" type="slidenum">
              <a:rPr lang="en-US" smtClean="0"/>
              <a:t>14</a:t>
            </a:fld>
            <a:endParaRPr lang="en-US"/>
          </a:p>
        </p:txBody>
      </p:sp>
    </p:spTree>
    <p:extLst>
      <p:ext uri="{BB962C8B-B14F-4D97-AF65-F5344CB8AC3E}">
        <p14:creationId xmlns:p14="http://schemas.microsoft.com/office/powerpoint/2010/main" val="598160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lists some examples of allowable costs that can be part of your SFAs spend down plan, including, but not limited to, improving the quality of the meal, purchasing kitchen equipment, hiring additional staff and nutrition education. </a:t>
            </a:r>
          </a:p>
          <a:p>
            <a:endParaRPr lang="en-US" dirty="0"/>
          </a:p>
          <a:p>
            <a:r>
              <a:rPr lang="en-US" dirty="0"/>
              <a:t>Additional detail on allowable and unallowable costs can be found  on our Child Nutrition website under the Financial Management Tab.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0602D18-B61B-41F1-9702-7FA52F69CFA7}" type="slidenum">
              <a:rPr lang="en-US" smtClean="0"/>
              <a:t>15</a:t>
            </a:fld>
            <a:endParaRPr lang="en-US"/>
          </a:p>
        </p:txBody>
      </p:sp>
    </p:spTree>
    <p:extLst>
      <p:ext uri="{BB962C8B-B14F-4D97-AF65-F5344CB8AC3E}">
        <p14:creationId xmlns:p14="http://schemas.microsoft.com/office/powerpoint/2010/main" val="3638408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regulations at 7 CFR §201.14(a) and §220.7(e) require that revenues received by the nonprofit school food service are to be used only for the operation or improvement of such food service, except that, such revenue shall not be used to purchase land or buildings unless otherwise approved by the FNS, or to construct buildings. </a:t>
            </a:r>
          </a:p>
          <a:p>
            <a:endParaRPr lang="en-US" dirty="0"/>
          </a:p>
          <a:p>
            <a:r>
              <a:rPr lang="en-US" dirty="0"/>
              <a:t>Historically, FNS has not approved the cost of building purchases because program funds are made available to help support the costs of nutritional benefits for children in school settings and not to construct school related facilities.  The goal is to ensure that an SFA maintains the necessary funding to operate the program as required by the SMPs’ authorizing legislation and regulations, and that the NSFSA is not used to cover major expense that should be borne by the school district’s general funds (i.e., capital infrastructure costs).</a:t>
            </a:r>
          </a:p>
          <a:p>
            <a:endParaRPr lang="en-US" dirty="0"/>
          </a:p>
          <a:p>
            <a:r>
              <a:rPr lang="en-US" dirty="0"/>
              <a:t>The costs of building a kitchen are analogous to the costs of constructing school buildings, which historically have been borne by the school district with general or capital improvement funds.  Similarly, such capital infrastructure costs should be borne by the school district just as the school building and its contents should be.</a:t>
            </a:r>
          </a:p>
          <a:p>
            <a:endParaRPr lang="en-US" dirty="0"/>
          </a:p>
        </p:txBody>
      </p:sp>
      <p:sp>
        <p:nvSpPr>
          <p:cNvPr id="4" name="Slide Number Placeholder 3"/>
          <p:cNvSpPr>
            <a:spLocks noGrp="1"/>
          </p:cNvSpPr>
          <p:nvPr>
            <p:ph type="sldNum" sz="quarter" idx="5"/>
          </p:nvPr>
        </p:nvSpPr>
        <p:spPr/>
        <p:txBody>
          <a:bodyPr/>
          <a:lstStyle/>
          <a:p>
            <a:fld id="{30602D18-B61B-41F1-9702-7FA52F69CFA7}" type="slidenum">
              <a:rPr lang="en-US" smtClean="0"/>
              <a:t>16</a:t>
            </a:fld>
            <a:endParaRPr lang="en-US"/>
          </a:p>
        </p:txBody>
      </p:sp>
    </p:spTree>
    <p:extLst>
      <p:ext uri="{BB962C8B-B14F-4D97-AF65-F5344CB8AC3E}">
        <p14:creationId xmlns:p14="http://schemas.microsoft.com/office/powerpoint/2010/main" val="2723886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negative fund balance exists when all net cash resources have been depleted, and the resulting negative balance constitutes a liability to the organization. Any negative balance in the account at the end of the year must be cleared by funds from non-federal sources, such as the general fund. A school food authority cannot carry a negative fund balance (Net cash resources) into the next school year. </a:t>
            </a:r>
          </a:p>
          <a:p>
            <a:endParaRPr lang="en-US" dirty="0"/>
          </a:p>
          <a:p>
            <a:r>
              <a:rPr lang="en-US" dirty="0"/>
              <a:t>As stated previously, the CN Audit team will review SFAs ST3 or Cash Analysis financial reports to determine if costs were reported correctly and to calculate net cash resources. SFAs with a negative fund balance will receive an e-mail notification requesting documentation showing a transfer from another fund, such as the general fund, to the non-profit food service account. Additional technical assistance and guidance will be provided as necessary.</a:t>
            </a:r>
          </a:p>
          <a:p>
            <a:endParaRPr lang="en-US" dirty="0"/>
          </a:p>
          <a:p>
            <a:endParaRPr lang="en-US" dirty="0"/>
          </a:p>
        </p:txBody>
      </p:sp>
      <p:sp>
        <p:nvSpPr>
          <p:cNvPr id="4" name="Slide Number Placeholder 3"/>
          <p:cNvSpPr>
            <a:spLocks noGrp="1"/>
          </p:cNvSpPr>
          <p:nvPr>
            <p:ph type="sldNum" sz="quarter" idx="5"/>
          </p:nvPr>
        </p:nvSpPr>
        <p:spPr/>
        <p:txBody>
          <a:bodyPr/>
          <a:lstStyle/>
          <a:p>
            <a:fld id="{30602D18-B61B-41F1-9702-7FA52F69CFA7}" type="slidenum">
              <a:rPr lang="en-US" smtClean="0"/>
              <a:t>17</a:t>
            </a:fld>
            <a:endParaRPr lang="en-US"/>
          </a:p>
        </p:txBody>
      </p:sp>
    </p:spTree>
    <p:extLst>
      <p:ext uri="{BB962C8B-B14F-4D97-AF65-F5344CB8AC3E}">
        <p14:creationId xmlns:p14="http://schemas.microsoft.com/office/powerpoint/2010/main" val="853746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Section 752 of Division A of the Consolidated Appropriations Act, 2023 (PL 117-328), for School Year 2023-2024, only SFAs that had a negative balance in the nonprofit school food service account as of June 30, 2022, are required to establish a price for paid.</a:t>
            </a:r>
          </a:p>
          <a:p>
            <a:endParaRPr lang="en-US" dirty="0"/>
          </a:p>
          <a:p>
            <a:r>
              <a:rPr lang="en-US" dirty="0"/>
              <a:t>SFA’s with a zero or positive balance in their non-profit food service account as of June 30, 2022 are exempt from the PLE requirements. This means that these SFAs may use their nonprofit school food service account funds to reduce the average price charged for paid lunches. SFAs may reduced the price to zero and not charge paid students for meals for the 23-24 school year only.</a:t>
            </a:r>
          </a:p>
          <a:p>
            <a:endParaRPr lang="en-US" dirty="0"/>
          </a:p>
          <a:p>
            <a:r>
              <a:rPr lang="en-US" dirty="0"/>
              <a:t>Schools should carefully review their budgets before adjusting their paid lunch prices in SY 2022-23. Some considerations include:</a:t>
            </a:r>
          </a:p>
          <a:p>
            <a:pPr marL="181225" indent="-181225">
              <a:buFont typeface="Arial" panose="020B0604020202020204" pitchFamily="34" charset="0"/>
              <a:buChar char="•"/>
            </a:pPr>
            <a:r>
              <a:rPr lang="en-US" dirty="0"/>
              <a:t>Reimbursement is still based on eligibility of the child;</a:t>
            </a:r>
          </a:p>
          <a:p>
            <a:pPr marL="181225" indent="-181225">
              <a:buFont typeface="Arial" panose="020B0604020202020204" pitchFamily="34" charset="0"/>
              <a:buChar char="•"/>
            </a:pPr>
            <a:r>
              <a:rPr lang="en-US" dirty="0"/>
              <a:t>Increased food costs; and</a:t>
            </a:r>
          </a:p>
          <a:p>
            <a:pPr marL="181225" indent="-181225">
              <a:buFont typeface="Arial" panose="020B0604020202020204" pitchFamily="34" charset="0"/>
              <a:buChar char="•"/>
            </a:pPr>
            <a:r>
              <a:rPr lang="en-US" dirty="0"/>
              <a:t>Fluctuation in participation.</a:t>
            </a:r>
          </a:p>
          <a:p>
            <a:pPr marL="181225" indent="-181225">
              <a:buFont typeface="Arial" panose="020B0604020202020204" pitchFamily="34" charset="0"/>
              <a:buChar char="•"/>
            </a:pPr>
            <a:r>
              <a:rPr lang="en-US" dirty="0"/>
              <a:t>Meal quality should not decrease if a school decided to lower their paid lunch prices.</a:t>
            </a:r>
          </a:p>
          <a:p>
            <a:pPr marL="181225" indent="-181225">
              <a:buFont typeface="Arial" panose="020B0604020202020204" pitchFamily="34" charset="0"/>
              <a:buChar char="•"/>
            </a:pPr>
            <a:endParaRPr lang="en-US" dirty="0"/>
          </a:p>
          <a:p>
            <a:r>
              <a:rPr lang="en-US" dirty="0"/>
              <a:t>In addition, SFAs can use federal funds within the non-profit food service account to pay off any outstanding meal charges incurred in the current 23-24 school year; however, non-profit food service account funds cannot be used to pay off outstanding meal debt that incurred in previous school years. The SFA must ensure the SFAs non-profit FS account is reimbursed for all outstanding meal charges by no later than June 30th of each school  year.</a:t>
            </a:r>
          </a:p>
          <a:p>
            <a:endParaRPr lang="en-US" dirty="0"/>
          </a:p>
          <a:p>
            <a:r>
              <a:rPr lang="en-US" dirty="0"/>
              <a:t>As a reminder, although paid lunch pricing requirements do not need to be met, SFAs will still need to report their prices in CNMS. If your SFA is not charging for meals because you are utilizing the PLE waiver, you must enter “0” in the price field. Instructions for completing your SFA Annual Renewal and electing the PLE exemption and reporting prices are posted on the Child Nutrition website.</a:t>
            </a:r>
          </a:p>
          <a:p>
            <a:endParaRPr lang="en-US" dirty="0"/>
          </a:p>
        </p:txBody>
      </p:sp>
      <p:sp>
        <p:nvSpPr>
          <p:cNvPr id="4" name="Slide Number Placeholder 3"/>
          <p:cNvSpPr>
            <a:spLocks noGrp="1"/>
          </p:cNvSpPr>
          <p:nvPr>
            <p:ph type="sldNum" sz="quarter" idx="5"/>
          </p:nvPr>
        </p:nvSpPr>
        <p:spPr/>
        <p:txBody>
          <a:bodyPr/>
          <a:lstStyle/>
          <a:p>
            <a:fld id="{30602D18-B61B-41F1-9702-7FA52F69CFA7}" type="slidenum">
              <a:rPr lang="en-US" smtClean="0"/>
              <a:t>18</a:t>
            </a:fld>
            <a:endParaRPr lang="en-US"/>
          </a:p>
        </p:txBody>
      </p:sp>
    </p:spTree>
    <p:extLst>
      <p:ext uri="{BB962C8B-B14F-4D97-AF65-F5344CB8AC3E}">
        <p14:creationId xmlns:p14="http://schemas.microsoft.com/office/powerpoint/2010/main" val="129242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Thank you for participating in this webinar today.  Now we will answer the questions that have been submitted throughout today’s presentation.</a:t>
            </a:r>
          </a:p>
          <a:p>
            <a:pPr defTabSz="966529">
              <a:defRPr/>
            </a:pPr>
            <a:endParaRPr lang="en-US" dirty="0"/>
          </a:p>
          <a:p>
            <a:r>
              <a:rPr lang="en-US" dirty="0">
                <a:solidFill>
                  <a:srgbClr val="FFFFFF"/>
                </a:solidFill>
              </a:rPr>
              <a:t>You may always contact the Training Team with additional questions  at:</a:t>
            </a:r>
            <a:endParaRPr lang="en-US" dirty="0">
              <a:solidFill>
                <a:srgbClr val="FFFFFF"/>
              </a:solidFill>
              <a:cs typeface="Calibri"/>
            </a:endParaRPr>
          </a:p>
          <a:p>
            <a:r>
              <a:rPr lang="en-US" dirty="0">
                <a:solidFill>
                  <a:srgbClr val="FFFFFF"/>
                </a:solidFill>
              </a:rPr>
              <a:t> </a:t>
            </a:r>
            <a:r>
              <a:rPr lang="en-US" i="1" dirty="0">
                <a:solidFill>
                  <a:srgbClr val="FFFFFF"/>
                </a:solidFill>
              </a:rPr>
              <a:t>cntraining@nysed.gov</a:t>
            </a:r>
            <a:endParaRPr lang="en-US" i="1" dirty="0">
              <a:solidFill>
                <a:srgbClr val="FFFFFF"/>
              </a:solidFill>
              <a:cs typeface="Calibri"/>
            </a:endParaRPr>
          </a:p>
          <a:p>
            <a:endParaRPr lang="en-US" dirty="0">
              <a:solidFill>
                <a:srgbClr val="FFFFFF"/>
              </a:solidFill>
              <a:cs typeface="Calibri"/>
            </a:endParaRPr>
          </a:p>
          <a:p>
            <a:r>
              <a:rPr lang="en-US" b="1" dirty="0">
                <a:solidFill>
                  <a:srgbClr val="FFFFFF"/>
                </a:solidFill>
              </a:rPr>
              <a:t>Or </a:t>
            </a:r>
            <a:r>
              <a:rPr lang="en-US" dirty="0">
                <a:solidFill>
                  <a:srgbClr val="FFFFFF"/>
                </a:solidFill>
              </a:rPr>
              <a:t> contact your CN Representative for questions specific to your SFA</a:t>
            </a:r>
            <a:endParaRPr lang="en-US" dirty="0">
              <a:solidFill>
                <a:srgbClr val="FFFFFF"/>
              </a:solidFill>
              <a:cs typeface="Calibri"/>
            </a:endParaRPr>
          </a:p>
          <a:p>
            <a:pPr defTabSz="966529">
              <a:defRPr/>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9887C03F-0A2D-461D-A19B-803C05A554E7}" type="slidenum">
              <a:rPr lang="en-US" smtClean="0"/>
              <a:t>19</a:t>
            </a:fld>
            <a:endParaRPr lang="en-US"/>
          </a:p>
        </p:txBody>
      </p:sp>
    </p:spTree>
    <p:extLst>
      <p:ext uri="{BB962C8B-B14F-4D97-AF65-F5344CB8AC3E}">
        <p14:creationId xmlns:p14="http://schemas.microsoft.com/office/powerpoint/2010/main" val="3767563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today's agenda.   (Presenter Pause)</a:t>
            </a:r>
          </a:p>
        </p:txBody>
      </p:sp>
      <p:sp>
        <p:nvSpPr>
          <p:cNvPr id="4" name="Slide Number Placeholder 3"/>
          <p:cNvSpPr>
            <a:spLocks noGrp="1"/>
          </p:cNvSpPr>
          <p:nvPr>
            <p:ph type="sldNum" sz="quarter" idx="5"/>
          </p:nvPr>
        </p:nvSpPr>
        <p:spPr/>
        <p:txBody>
          <a:bodyPr/>
          <a:lstStyle/>
          <a:p>
            <a:fld id="{9887C03F-0A2D-461D-A19B-803C05A554E7}" type="slidenum">
              <a:rPr lang="en-US" smtClean="0"/>
              <a:t>2</a:t>
            </a:fld>
            <a:endParaRPr lang="en-US"/>
          </a:p>
        </p:txBody>
      </p:sp>
    </p:spTree>
    <p:extLst>
      <p:ext uri="{BB962C8B-B14F-4D97-AF65-F5344CB8AC3E}">
        <p14:creationId xmlns:p14="http://schemas.microsoft.com/office/powerpoint/2010/main" val="230910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prstClr val="black"/>
                </a:solidFill>
              </a:rPr>
              <a:t>USDA defines non-program foods “as those foods and beverages sold in a participating school other than reimbursable meals and meal supplements that are purchased using funds from the non-profit school food service account.  </a:t>
            </a:r>
          </a:p>
          <a:p>
            <a:endParaRPr lang="en-US" dirty="0">
              <a:solidFill>
                <a:prstClr val="black"/>
              </a:solidFill>
            </a:endParaRPr>
          </a:p>
          <a:p>
            <a:r>
              <a:rPr lang="en-US" dirty="0">
                <a:solidFill>
                  <a:prstClr val="black"/>
                </a:solidFill>
              </a:rPr>
              <a:t>Non-program foods include a la carte items (such as snacks, milk purchased separately from a meal, etc.) and also adult meals.  They also include items purchased with non-profit school food service account funds for vending machines, fundraisers, school stores and for catered and vended meals.” </a:t>
            </a:r>
          </a:p>
          <a:p>
            <a:endParaRPr lang="en-US" dirty="0">
              <a:solidFill>
                <a:prstClr val="black"/>
              </a:solidFill>
            </a:endParaRPr>
          </a:p>
          <a:p>
            <a:r>
              <a:rPr lang="en-US" dirty="0">
                <a:solidFill>
                  <a:prstClr val="black"/>
                </a:solidFill>
              </a:rPr>
              <a:t>SFAs are required to ensure that all revenue from the sale of nonprogram foods accrues to the non-profit school food service account; and revenue available to support the production of reimbursable school meals does not subsidize the sale of nonprogram foods. Therefore, each year, SFAs must assess their revenue from program food (reimbursable meals) and nonprogram food (non-reimbursable meals) to ensure that nonprogram food revenue generates at least the same proportion of revenue as it contributes toward total food costs. </a:t>
            </a:r>
          </a:p>
          <a:p>
            <a:endParaRPr lang="en-US" dirty="0">
              <a:solidFill>
                <a:prstClr val="black"/>
              </a:solidFill>
            </a:endParaRPr>
          </a:p>
          <a:p>
            <a:r>
              <a:rPr lang="en-US" dirty="0">
                <a:solidFill>
                  <a:prstClr val="black"/>
                </a:solidFill>
              </a:rPr>
              <a:t>For example, if the costs of nonprogram food are 25 percent of the SFA’s total food costs, then the amount of revenue generated from the sale of these nonprogram foods must be at least 25 percent of the total revenue in the school food service account. </a:t>
            </a:r>
          </a:p>
          <a:p>
            <a:endParaRPr lang="en-US" dirty="0">
              <a:solidFill>
                <a:prstClr val="black"/>
              </a:solidFill>
            </a:endParaRPr>
          </a:p>
          <a:p>
            <a:r>
              <a:rPr lang="en-US" dirty="0">
                <a:solidFill>
                  <a:prstClr val="black"/>
                </a:solidFill>
              </a:rPr>
              <a:t>The Nonprogram Food Revenue Tool is an excel tool which was developed by USDA for SFAs to determine compliance with the nonprogram food revenue requirements. </a:t>
            </a:r>
          </a:p>
          <a:p>
            <a:endParaRPr lang="en-US" dirty="0">
              <a:solidFill>
                <a:prstClr val="black"/>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pPr defTabSz="966529">
              <a:defRPr/>
            </a:pPr>
            <a:fld id="{AFFD94B5-97C7-4CAF-BE37-490CFC093555}" type="slidenum">
              <a:rPr lang="en-US">
                <a:solidFill>
                  <a:prstClr val="black"/>
                </a:solidFill>
                <a:latin typeface="Calibri" panose="020F0502020204030204"/>
              </a:rPr>
              <a:pPr defTabSz="966529">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70405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5102AF63-D385-4C35-81A8-F9D46293DB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9B47FFA4-1948-4EDA-A344-62C92FBA4DDF}"/>
              </a:ext>
            </a:extLst>
          </p:cNvPr>
          <p:cNvSpPr>
            <a:spLocks noGrp="1"/>
          </p:cNvSpPr>
          <p:nvPr>
            <p:ph type="body" idx="1"/>
          </p:nvPr>
        </p:nvSpPr>
        <p:spPr bwMode="auto">
          <a:xfrm>
            <a:off x="731520" y="4620577"/>
            <a:ext cx="5852160" cy="47767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Non-Program Food Revenue tool is displayed here and can be found on the Child Nutrition Knowledge Center website. Locate Popular Topics, then find Nonprofit School Food Service Account. The tool will calculate the minimum amount of revenue from non-program foods that is needed to meet the requirement. The tool will also calculate the additional revenue, if any, needed to comply. </a:t>
            </a:r>
          </a:p>
          <a:p>
            <a:pPr>
              <a:spcBef>
                <a:spcPct val="0"/>
              </a:spcBef>
            </a:pPr>
            <a:endParaRPr lang="en-US" altLang="en-US" dirty="0"/>
          </a:p>
          <a:p>
            <a:pPr eaLnBrk="1" hangingPunct="1">
              <a:spcBef>
                <a:spcPct val="0"/>
              </a:spcBef>
            </a:pPr>
            <a:r>
              <a:rPr lang="en-US" altLang="en-US" dirty="0"/>
              <a:t>If the food cost ratio is higher than the revenue ratio, the nonprofit school food service account is subsidizing the cost of nonprogram foods and the SFA must revise its nonprogram food pricing structure to increase the revenue to ensure the revenue ratio is greater than or equal to the food cost ratio. Alternatively, the SFA could provide non-federal funds in the amount of the revenue shortfall to the nonprofit school food service account. </a:t>
            </a:r>
          </a:p>
          <a:p>
            <a:pPr eaLnBrk="1" hangingPunct="1">
              <a:spcBef>
                <a:spcPct val="0"/>
              </a:spcBef>
            </a:pPr>
            <a:endParaRPr lang="en-US" altLang="en-US" dirty="0"/>
          </a:p>
          <a:p>
            <a:pPr eaLnBrk="1" hangingPunct="1">
              <a:spcBef>
                <a:spcPct val="0"/>
              </a:spcBef>
            </a:pPr>
            <a:r>
              <a:rPr lang="en-US" altLang="en-US" dirty="0"/>
              <a:t>There are a range of actions an SFA may take to adjust prices, including:</a:t>
            </a:r>
          </a:p>
          <a:p>
            <a:pPr eaLnBrk="1" hangingPunct="1">
              <a:spcBef>
                <a:spcPct val="0"/>
              </a:spcBef>
            </a:pPr>
            <a:endParaRPr lang="en-US" altLang="en-US" dirty="0"/>
          </a:p>
          <a:p>
            <a:pPr eaLnBrk="1" hangingPunct="1">
              <a:spcBef>
                <a:spcPct val="0"/>
              </a:spcBef>
            </a:pPr>
            <a:r>
              <a:rPr lang="en-US" altLang="en-US" dirty="0"/>
              <a:t>If multiple nonprogram foods are sold as a unit and are also offered as a reimbursable meal, price the nonprogram food unit above the cost of the reimbursable meals.</a:t>
            </a:r>
          </a:p>
          <a:p>
            <a:pPr eaLnBrk="1" hangingPunct="1">
              <a:spcBef>
                <a:spcPct val="0"/>
              </a:spcBef>
            </a:pPr>
            <a:endParaRPr lang="en-US" altLang="en-US" dirty="0"/>
          </a:p>
          <a:p>
            <a:pPr eaLnBrk="1" hangingPunct="1">
              <a:spcBef>
                <a:spcPct val="0"/>
              </a:spcBef>
            </a:pPr>
            <a:r>
              <a:rPr lang="en-US" altLang="en-US" dirty="0"/>
              <a:t>Selectively increase the prices of some but not all nonprogram foods items (i.e. not raise the prices for a la carte fruits and vegetables but raise prices for other a la carte foods).</a:t>
            </a:r>
          </a:p>
          <a:p>
            <a:pPr eaLnBrk="1" hangingPunct="1">
              <a:spcBef>
                <a:spcPct val="0"/>
              </a:spcBef>
            </a:pPr>
            <a:endParaRPr lang="en-US" altLang="en-US" dirty="0"/>
          </a:p>
          <a:p>
            <a:pPr eaLnBrk="1" hangingPunct="1">
              <a:spcBef>
                <a:spcPct val="0"/>
              </a:spcBef>
            </a:pPr>
            <a:r>
              <a:rPr lang="en-US" altLang="en-US" dirty="0"/>
              <a:t>Review sales records and increase the prices of the more popular items.</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132100" name="Slide Number Placeholder 3">
            <a:extLst>
              <a:ext uri="{FF2B5EF4-FFF2-40B4-BE49-F238E27FC236}">
                <a16:creationId xmlns:a16="http://schemas.microsoft.com/office/drawing/2014/main" id="{BD3D0AE5-3837-484B-B57C-4AC0537A85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5305" indent="-302040">
              <a:spcBef>
                <a:spcPct val="30000"/>
              </a:spcBef>
              <a:defRPr sz="1200">
                <a:solidFill>
                  <a:schemeClr val="tx1"/>
                </a:solidFill>
                <a:latin typeface="Calibri" panose="020F0502020204030204" pitchFamily="34" charset="0"/>
              </a:defRPr>
            </a:lvl2pPr>
            <a:lvl3pPr marL="1208161" indent="-241632">
              <a:spcBef>
                <a:spcPct val="30000"/>
              </a:spcBef>
              <a:defRPr sz="1200">
                <a:solidFill>
                  <a:schemeClr val="tx1"/>
                </a:solidFill>
                <a:latin typeface="Calibri" panose="020F0502020204030204" pitchFamily="34" charset="0"/>
              </a:defRPr>
            </a:lvl3pPr>
            <a:lvl4pPr marL="1691426" indent="-241632">
              <a:spcBef>
                <a:spcPct val="30000"/>
              </a:spcBef>
              <a:defRPr sz="1200">
                <a:solidFill>
                  <a:schemeClr val="tx1"/>
                </a:solidFill>
                <a:latin typeface="Calibri" panose="020F0502020204030204" pitchFamily="34" charset="0"/>
              </a:defRPr>
            </a:lvl4pPr>
            <a:lvl5pPr marL="2174690" indent="-241632">
              <a:spcBef>
                <a:spcPct val="30000"/>
              </a:spcBef>
              <a:defRPr sz="1200">
                <a:solidFill>
                  <a:schemeClr val="tx1"/>
                </a:solidFill>
                <a:latin typeface="Calibri" panose="020F0502020204030204" pitchFamily="34" charset="0"/>
              </a:defRPr>
            </a:lvl5pPr>
            <a:lvl6pPr marL="2657954" indent="-241632" defTabSz="483265" eaLnBrk="0" fontAlgn="base" hangingPunct="0">
              <a:spcBef>
                <a:spcPct val="30000"/>
              </a:spcBef>
              <a:spcAft>
                <a:spcPct val="0"/>
              </a:spcAft>
              <a:defRPr sz="1200">
                <a:solidFill>
                  <a:schemeClr val="tx1"/>
                </a:solidFill>
                <a:latin typeface="Calibri" panose="020F0502020204030204" pitchFamily="34" charset="0"/>
              </a:defRPr>
            </a:lvl6pPr>
            <a:lvl7pPr marL="3141218" indent="-241632" defTabSz="483265" eaLnBrk="0" fontAlgn="base" hangingPunct="0">
              <a:spcBef>
                <a:spcPct val="30000"/>
              </a:spcBef>
              <a:spcAft>
                <a:spcPct val="0"/>
              </a:spcAft>
              <a:defRPr sz="1200">
                <a:solidFill>
                  <a:schemeClr val="tx1"/>
                </a:solidFill>
                <a:latin typeface="Calibri" panose="020F0502020204030204" pitchFamily="34" charset="0"/>
              </a:defRPr>
            </a:lvl7pPr>
            <a:lvl8pPr marL="3624483" indent="-241632" defTabSz="483265" eaLnBrk="0" fontAlgn="base" hangingPunct="0">
              <a:spcBef>
                <a:spcPct val="30000"/>
              </a:spcBef>
              <a:spcAft>
                <a:spcPct val="0"/>
              </a:spcAft>
              <a:defRPr sz="1200">
                <a:solidFill>
                  <a:schemeClr val="tx1"/>
                </a:solidFill>
                <a:latin typeface="Calibri" panose="020F0502020204030204" pitchFamily="34" charset="0"/>
              </a:defRPr>
            </a:lvl8pPr>
            <a:lvl9pPr marL="4107747" indent="-241632" defTabSz="483265" eaLnBrk="0" fontAlgn="base" hangingPunct="0">
              <a:spcBef>
                <a:spcPct val="30000"/>
              </a:spcBef>
              <a:spcAft>
                <a:spcPct val="0"/>
              </a:spcAft>
              <a:defRPr sz="1200">
                <a:solidFill>
                  <a:schemeClr val="tx1"/>
                </a:solidFill>
                <a:latin typeface="Calibri" panose="020F0502020204030204" pitchFamily="34" charset="0"/>
              </a:defRPr>
            </a:lvl9pPr>
          </a:lstStyle>
          <a:p>
            <a:pPr defTabSz="483265" fontAlgn="base">
              <a:spcBef>
                <a:spcPct val="0"/>
              </a:spcBef>
              <a:spcAft>
                <a:spcPct val="0"/>
              </a:spcAft>
              <a:defRPr/>
            </a:pPr>
            <a:fld id="{76DE4613-8676-46BA-AC95-ABE65ECB5F67}" type="slidenum">
              <a:rPr lang="en-US" altLang="en-US">
                <a:solidFill>
                  <a:prstClr val="black"/>
                </a:solidFill>
              </a:rPr>
              <a:pPr defTabSz="483265" fontAlgn="base">
                <a:spcBef>
                  <a:spcPct val="0"/>
                </a:spcBef>
                <a:spcAft>
                  <a:spcPct val="0"/>
                </a:spcAft>
                <a:defRPr/>
              </a:pPr>
              <a:t>4</a:t>
            </a:fld>
            <a:endParaRPr lang="en-US"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894">
              <a:defRPr/>
            </a:pPr>
            <a:r>
              <a:rPr lang="en-US" dirty="0"/>
              <a:t>As the SFA completes their annual review of Nonprogram food pricing, they must also evaluate adult meal prices to ensure that program funds are not subsidizing adult meals and that the SFA is charging at least the minimum required price for the school year. </a:t>
            </a:r>
          </a:p>
          <a:p>
            <a:pPr defTabSz="984894">
              <a:defRPr/>
            </a:pPr>
            <a:endParaRPr lang="en-US" dirty="0"/>
          </a:p>
          <a:p>
            <a:pPr defTabSz="984894">
              <a:defRPr/>
            </a:pPr>
            <a:r>
              <a:rPr lang="en-US" dirty="0"/>
              <a:t>SED issues a memo annually which details the minimum prices that must be charged for adult meals.  </a:t>
            </a:r>
          </a:p>
          <a:p>
            <a:pPr defTabSz="984894">
              <a:defRPr/>
            </a:pPr>
            <a:r>
              <a:rPr lang="en-US" dirty="0"/>
              <a:t> </a:t>
            </a:r>
          </a:p>
          <a:p>
            <a:pPr>
              <a:buFont typeface="Arial" panose="020B0604020202020204" pitchFamily="34" charset="0"/>
              <a:buNone/>
            </a:pPr>
            <a:r>
              <a:rPr lang="en-US" dirty="0"/>
              <a:t>This shows the formula used in calculating the minimum adult meal price. The current rates are shown on the screen. The prices are shown as a range since the free reimbursement rates are different based on SFA operations.</a:t>
            </a:r>
          </a:p>
          <a:p>
            <a:pPr>
              <a:buFont typeface="Arial" panose="020B0604020202020204" pitchFamily="34" charset="0"/>
              <a:buNone/>
            </a:pPr>
            <a:endParaRPr lang="en-US" dirty="0"/>
          </a:p>
          <a:p>
            <a:pPr>
              <a:buFont typeface="Arial" panose="020B0604020202020204" pitchFamily="34" charset="0"/>
              <a:buNone/>
            </a:pPr>
            <a:r>
              <a:rPr lang="en-US" dirty="0"/>
              <a:t>It is important to remember that adult meals are non-program food and must be paid for at the time of service.</a:t>
            </a:r>
          </a:p>
        </p:txBody>
      </p:sp>
      <p:sp>
        <p:nvSpPr>
          <p:cNvPr id="4" name="Slide Number Placeholder 3"/>
          <p:cNvSpPr>
            <a:spLocks noGrp="1"/>
          </p:cNvSpPr>
          <p:nvPr>
            <p:ph type="sldNum" sz="quarter" idx="10"/>
          </p:nvPr>
        </p:nvSpPr>
        <p:spPr/>
        <p:txBody>
          <a:bodyPr/>
          <a:lstStyle/>
          <a:p>
            <a:pPr defTabSz="966529">
              <a:defRPr/>
            </a:pPr>
            <a:fld id="{07BFDF94-5080-4D52-876A-937634F57B30}" type="slidenum">
              <a:rPr lang="en-US">
                <a:solidFill>
                  <a:prstClr val="black"/>
                </a:solidFill>
                <a:latin typeface="Calibri" panose="020F0502020204030204"/>
              </a:rPr>
              <a:pPr defTabSz="966529">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948552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1200150"/>
            <a:ext cx="2832100" cy="1592263"/>
          </a:xfrm>
        </p:spPr>
      </p:sp>
      <p:sp>
        <p:nvSpPr>
          <p:cNvPr id="3" name="Notes Placeholder 2"/>
          <p:cNvSpPr>
            <a:spLocks noGrp="1"/>
          </p:cNvSpPr>
          <p:nvPr>
            <p:ph type="body" idx="1"/>
          </p:nvPr>
        </p:nvSpPr>
        <p:spPr>
          <a:xfrm>
            <a:off x="382494" y="2974490"/>
            <a:ext cx="6572524" cy="6451003"/>
          </a:xfrm>
        </p:spPr>
        <p:txBody>
          <a:bodyPr/>
          <a:lstStyle/>
          <a:p>
            <a:r>
              <a:rPr lang="en-US" dirty="0"/>
              <a:t>The non-profit food service account must be maintained separately from other accounts within the SFA. This can be done by creating a separate food service account or by setting up codes that track all revenue and expenses for the school food service program separately from these other accounts, such as the General fund.</a:t>
            </a:r>
            <a:endParaRPr lang="en-US" dirty="0">
              <a:cs typeface="Calibri"/>
            </a:endParaRPr>
          </a:p>
          <a:p>
            <a:endParaRPr lang="en-US" dirty="0"/>
          </a:p>
          <a:p>
            <a:r>
              <a:rPr lang="en-US" dirty="0"/>
              <a:t>All reimbursements and other revenues from all food service operations conducted by the SFA, principally for the benefit of school children, must be retained and used only for the operation or improvement of the nonprofit school food service. Therefore, the SFA must maintain a non-profit food service account to accomplish two goals:</a:t>
            </a:r>
            <a:endParaRPr lang="en-US" dirty="0">
              <a:cs typeface="Calibri"/>
            </a:endParaRPr>
          </a:p>
          <a:p>
            <a:r>
              <a:rPr lang="en-US" dirty="0"/>
              <a:t>1) To ensure that the school food service operates on a nonprofit basis, and</a:t>
            </a:r>
            <a:endParaRPr lang="en-US" dirty="0">
              <a:cs typeface="Calibri"/>
            </a:endParaRPr>
          </a:p>
          <a:p>
            <a:r>
              <a:rPr lang="en-US" dirty="0"/>
              <a:t>2) To safeguard assets of the school food service and ensure that they are used only for</a:t>
            </a:r>
            <a:endParaRPr lang="en-US" dirty="0">
              <a:cs typeface="Calibri"/>
            </a:endParaRPr>
          </a:p>
          <a:p>
            <a:r>
              <a:rPr lang="en-US" dirty="0"/>
              <a:t>authorized purposes. </a:t>
            </a:r>
            <a:endParaRPr lang="en-US" dirty="0">
              <a:cs typeface="Calibri"/>
            </a:endParaRPr>
          </a:p>
          <a:p>
            <a:endParaRPr lang="en-US" dirty="0"/>
          </a:p>
          <a:p>
            <a:r>
              <a:rPr lang="en-US" dirty="0"/>
              <a:t>These systems are monitored through annual financial reporting through the ST-3 for public schools and the Cash Analysis for non-public schools, charter school, jails and RCCIs.</a:t>
            </a:r>
            <a:endParaRPr lang="en-US" dirty="0">
              <a:cs typeface="Calibri"/>
            </a:endParaRPr>
          </a:p>
          <a:p>
            <a:endParaRPr lang="en-US" dirty="0"/>
          </a:p>
          <a:p>
            <a:r>
              <a:rPr lang="en-US" dirty="0"/>
              <a:t>All school food authorities are expected to adopt financial practices that align to all applicable regulatory guidance. The cost principles, coupled with school meal program regulations and policy, provide guidance as to what types of costs are allowable charges to the non-profit food service account, and whether these costs are allocable as direct or indirect charges. Regardless of whether a cost is allocable as indirect or direct, it must first be allowable. </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9887C03F-0A2D-461D-A19B-803C05A554E7}" type="slidenum">
              <a:rPr lang="en-US" smtClean="0"/>
              <a:t>6</a:t>
            </a:fld>
            <a:endParaRPr lang="en-US"/>
          </a:p>
        </p:txBody>
      </p:sp>
    </p:spTree>
    <p:extLst>
      <p:ext uri="{BB962C8B-B14F-4D97-AF65-F5344CB8AC3E}">
        <p14:creationId xmlns:p14="http://schemas.microsoft.com/office/powerpoint/2010/main" val="309348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costs are incurred specifically for a program or other cost objective and can be readily identified to the school food service. Examples of direct costs include, but are not limited to food, wages and salaries of the staff working in the school food service, and supplies specifically used in the school food service.</a:t>
            </a:r>
            <a:endParaRPr lang="en-US" dirty="0">
              <a:cs typeface="Calibri"/>
            </a:endParaRPr>
          </a:p>
          <a:p>
            <a:endParaRPr lang="en-US" dirty="0"/>
          </a:p>
          <a:p>
            <a:r>
              <a:rPr lang="en-US" dirty="0"/>
              <a:t>Costs must be substantiated through written documentation such as time cards, invoices, and receipts.</a:t>
            </a:r>
            <a:endParaRPr lang="en-US" dirty="0">
              <a:ea typeface="Calibri"/>
              <a:cs typeface="Calibri"/>
            </a:endParaRPr>
          </a:p>
          <a:p>
            <a:endParaRPr lang="en-US" dirty="0"/>
          </a:p>
          <a:p>
            <a:r>
              <a:rPr lang="en-US" dirty="0"/>
              <a:t>An SFA should ask the following questions to determine whether labor costs are exclusively attributable to the school food service: </a:t>
            </a:r>
          </a:p>
          <a:p>
            <a:endParaRPr lang="en-US" dirty="0"/>
          </a:p>
          <a:p>
            <a:r>
              <a:rPr lang="en-US" dirty="0"/>
              <a:t>What are the job functions of an employee? Does he/she work exclusively in food service?</a:t>
            </a:r>
          </a:p>
          <a:p>
            <a:endParaRPr lang="en-US" dirty="0">
              <a:ea typeface="Calibri" panose="020F0502020204030204"/>
              <a:cs typeface="Calibri" panose="020F0502020204030204"/>
            </a:endParaRPr>
          </a:p>
          <a:p>
            <a:r>
              <a:rPr lang="en-US" dirty="0"/>
              <a:t>Does the employee also perform work not related to the school food service? Does the SFA have a process for documenting the distribution of that employee’s time among cost objectives.</a:t>
            </a:r>
            <a:endParaRPr lang="en-US" dirty="0">
              <a:ea typeface="Calibri"/>
              <a:cs typeface="Calibri"/>
            </a:endParaRPr>
          </a:p>
          <a:p>
            <a:endParaRPr lang="en-US" dirty="0"/>
          </a:p>
          <a:p>
            <a:r>
              <a:rPr lang="en-US" dirty="0"/>
              <a:t>As an example, some SFAs document the hours that custodians work cleaning food service areas such as the kitchen, food preparation, and food serving areas through a time reporting system. The time reporting system provides the exact hours a custodian cleans the food service area and the rest of the school. The SFA then charges the custodial expenses for cleaning the school food service area as a direct expense. Alternatively, the custodial expenses may be charged as an indirect cost to the school food service by including them in the indirect cost pool if a methodology or process for determining this item’s direct relation to the school food service operations is not available. </a:t>
            </a:r>
          </a:p>
          <a:p>
            <a:endParaRPr lang="en-US" dirty="0"/>
          </a:p>
          <a:p>
            <a:r>
              <a:rPr lang="en-US" dirty="0"/>
              <a:t>The key point is that custodial expenses may be charged as a direct or indirect cost, as long as it is treated consistently in all activities of the SFA. An SFA may not charge custodial expenses as a direct cost to the school food service (e.g., through a time reporting system) and as an indirect cost for other programs.</a:t>
            </a:r>
            <a:endParaRPr lang="en-US" dirty="0">
              <a:ea typeface="Calibri"/>
              <a:cs typeface="Calibri" panose="020F0502020204030204"/>
            </a:endParaRPr>
          </a:p>
          <a:p>
            <a:endParaRPr lang="en-US" dirty="0">
              <a:ea typeface="Calibri"/>
              <a:cs typeface="Calibri" panose="020F0502020204030204"/>
            </a:endParaRPr>
          </a:p>
        </p:txBody>
      </p:sp>
      <p:sp>
        <p:nvSpPr>
          <p:cNvPr id="4" name="Slide Number Placeholder 3"/>
          <p:cNvSpPr>
            <a:spLocks noGrp="1"/>
          </p:cNvSpPr>
          <p:nvPr>
            <p:ph type="sldNum" sz="quarter" idx="5"/>
          </p:nvPr>
        </p:nvSpPr>
        <p:spPr/>
        <p:txBody>
          <a:bodyPr/>
          <a:lstStyle/>
          <a:p>
            <a:fld id="{9887C03F-0A2D-461D-A19B-803C05A554E7}" type="slidenum">
              <a:rPr lang="en-US" smtClean="0"/>
              <a:t>7</a:t>
            </a:fld>
            <a:endParaRPr lang="en-US"/>
          </a:p>
        </p:txBody>
      </p:sp>
    </p:spTree>
    <p:extLst>
      <p:ext uri="{BB962C8B-B14F-4D97-AF65-F5344CB8AC3E}">
        <p14:creationId xmlns:p14="http://schemas.microsoft.com/office/powerpoint/2010/main" val="3131502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prstClr val="black"/>
                </a:solidFill>
              </a:rPr>
              <a:t>Indirect costs are incurred for the benefit of multiple programs, functions, or other cost objectives and therefore cannot be identified readily and specifically with a particular program or other cost objective. Indirect costs typically support administrative overhead functions such as fringe benefits, accounting, payroll, purchasing, facilities management, utilities, etc.</a:t>
            </a:r>
            <a:endParaRPr lang="en-US" dirty="0"/>
          </a:p>
          <a:p>
            <a:endParaRPr lang="en-US" dirty="0">
              <a:solidFill>
                <a:prstClr val="black"/>
              </a:solidFill>
            </a:endParaRPr>
          </a:p>
          <a:p>
            <a:r>
              <a:rPr lang="en-US" dirty="0">
                <a:solidFill>
                  <a:prstClr val="black"/>
                </a:solidFill>
              </a:rPr>
              <a:t>Costs to the food service account must be consistently treated as direct or indirect without double dipping.</a:t>
            </a:r>
            <a:endParaRPr lang="en-US" dirty="0"/>
          </a:p>
          <a:p>
            <a:endParaRPr lang="en-US" dirty="0">
              <a:solidFill>
                <a:prstClr val="black"/>
              </a:solidFill>
              <a:cs typeface="Calibri"/>
            </a:endParaRPr>
          </a:p>
          <a:p>
            <a:r>
              <a:rPr lang="en-US" dirty="0">
                <a:solidFill>
                  <a:prstClr val="black"/>
                </a:solidFill>
              </a:rPr>
              <a:t>The SFA in general, and school food service in particular, need utilities such as electricity and gas to operate. While utility costs are often treated as indirect costs, they may be charged as a direct cost if there is a methodology to quantify exactly how much energy was utilized to prepare and serve meals. For example, the use of a separate utility meter for school food service would provide such quantification. The main point to note is that charges like utilities can be allocated directly or indirectly, depending on whether a methodology exists to specifically identify the amount of utilities attributable to the school food service.</a:t>
            </a:r>
          </a:p>
          <a:p>
            <a:endParaRPr lang="en-US" dirty="0">
              <a:solidFill>
                <a:prstClr val="black"/>
              </a:solidFill>
            </a:endParaRPr>
          </a:p>
          <a:p>
            <a:r>
              <a:rPr lang="en-US" dirty="0">
                <a:solidFill>
                  <a:prstClr val="black"/>
                </a:solidFill>
              </a:rPr>
              <a:t>It is unallowable to bill the non-profit food service account for indirect costs that were paid from the general fund in prior years unless an agreement exists to show that the district had been “loaning” the non-profit food service account funds to cover the indirect costs in one or more prior years. </a:t>
            </a:r>
            <a:endParaRPr lang="en-US" dirty="0">
              <a:solidFill>
                <a:prstClr val="black"/>
              </a:solidFill>
              <a:ea typeface="Calibri"/>
              <a:cs typeface="Calibri"/>
            </a:endParaRPr>
          </a:p>
          <a:p>
            <a:endParaRPr lang="en-US" dirty="0">
              <a:solidFill>
                <a:prstClr val="black"/>
              </a:solidFill>
            </a:endParaRPr>
          </a:p>
          <a:p>
            <a:r>
              <a:rPr lang="en-US" dirty="0"/>
              <a:t>Two types of indirect cost rates are used with programs funded through the New York State Education Department; the restricted rate and non-restricted rate. </a:t>
            </a:r>
          </a:p>
          <a:p>
            <a:r>
              <a:rPr lang="en-US" dirty="0"/>
              <a:t>The non-restricted indirect cost rate is used for Child Nutrition Programs as reimbursements for child nutrition programs are meant to supplant (not supplement) program costs. </a:t>
            </a:r>
          </a:p>
          <a:p>
            <a:endParaRPr lang="en-US" dirty="0"/>
          </a:p>
          <a:p>
            <a:r>
              <a:rPr lang="en-US" dirty="0"/>
              <a:t>SED's Grants Finance office notifies public SFAs and BOCES of their non-restricted indirect cost rate annually.</a:t>
            </a:r>
          </a:p>
          <a:p>
            <a:endParaRPr lang="en-US" dirty="0"/>
          </a:p>
          <a:p>
            <a:r>
              <a:rPr lang="en-US" dirty="0"/>
              <a:t>SED does not have a negotiated unrestricted indirect cost rate for non-public SFAs and Charter schools; therefore, in accordance with 2 CFR 200.414 (f), these entities can elect to charge a de minimis rate of 10% of modified total direct costs (MTDC). </a:t>
            </a:r>
            <a:endParaRPr lang="en-US" dirty="0">
              <a:cs typeface="Calibri"/>
            </a:endParaRPr>
          </a:p>
          <a:p>
            <a:endParaRPr lang="en-US" dirty="0"/>
          </a:p>
          <a:p>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defTabSz="966529">
              <a:defRPr/>
            </a:pPr>
            <a:fld id="{AFFD94B5-97C7-4CAF-BE37-490CFC093555}" type="slidenum">
              <a:rPr lang="en-US">
                <a:solidFill>
                  <a:prstClr val="black"/>
                </a:solidFill>
                <a:latin typeface="Calibri" panose="020F0502020204030204"/>
              </a:rPr>
              <a:pPr defTabSz="966529">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0091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Indirect costs are calculated by applying the SFAs indirect cost rate to the modified total direct cost base.  These funds are used to support the central administrative costs.</a:t>
            </a:r>
          </a:p>
          <a:p>
            <a:endParaRPr lang="en-US" dirty="0"/>
          </a:p>
          <a:p>
            <a:r>
              <a:rPr lang="en-US" dirty="0"/>
              <a:t>The modified direct cost base is the total direct costs of the program, minus food, equipment, capital expenditures and the portion of each subcontract exceeding $25,000.</a:t>
            </a:r>
            <a:endParaRPr lang="en-US" dirty="0">
              <a:ea typeface="Calibri" panose="020F0502020204030204"/>
              <a:cs typeface="Calibri" panose="020F0502020204030204"/>
            </a:endParaRPr>
          </a:p>
          <a:p>
            <a:endParaRPr lang="en-US" dirty="0"/>
          </a:p>
          <a:p>
            <a:r>
              <a:rPr lang="en-US" dirty="0"/>
              <a:t>USDAs Indirect Costs Guidance can be accessed from the Child Nutrition website and is a resource to help SFAs better understand the nature of direct and indirect costs and their role in the operation of the Child Nutrition Programs.</a:t>
            </a:r>
            <a:endParaRPr lang="en-US" dirty="0">
              <a:cs typeface="Calibri" panose="020F0502020204030204"/>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887C03F-0A2D-461D-A19B-803C05A554E7}" type="slidenum">
              <a:rPr lang="en-US" smtClean="0"/>
              <a:t>9</a:t>
            </a:fld>
            <a:endParaRPr lang="en-US"/>
          </a:p>
        </p:txBody>
      </p:sp>
    </p:spTree>
    <p:extLst>
      <p:ext uri="{BB962C8B-B14F-4D97-AF65-F5344CB8AC3E}">
        <p14:creationId xmlns:p14="http://schemas.microsoft.com/office/powerpoint/2010/main" val="3807273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EB1D-2CBD-4A24-962D-D6FC26066E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582C00-4CE1-411C-A679-87B634EA43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104BD2-2704-41A4-BD54-E77CCBDF0C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D68D44-E5A5-47D1-A2F5-1CB85D6F1BC2}"/>
              </a:ext>
            </a:extLst>
          </p:cNvPr>
          <p:cNvSpPr>
            <a:spLocks noGrp="1"/>
          </p:cNvSpPr>
          <p:nvPr>
            <p:ph type="dt" sz="half" idx="10"/>
          </p:nvPr>
        </p:nvSpPr>
        <p:spPr/>
        <p:txBody>
          <a:bodyPr/>
          <a:lstStyle/>
          <a:p>
            <a:fld id="{24F2B2CC-07D8-446D-B349-53B66FF04685}" type="datetimeFigureOut">
              <a:rPr lang="en-US" smtClean="0"/>
              <a:t>9/11/2023</a:t>
            </a:fld>
            <a:endParaRPr lang="en-US"/>
          </a:p>
        </p:txBody>
      </p:sp>
      <p:sp>
        <p:nvSpPr>
          <p:cNvPr id="6" name="Footer Placeholder 5">
            <a:extLst>
              <a:ext uri="{FF2B5EF4-FFF2-40B4-BE49-F238E27FC236}">
                <a16:creationId xmlns:a16="http://schemas.microsoft.com/office/drawing/2014/main" id="{B57F9A43-5B99-4AE5-B8C2-042DE16918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65646-DE8E-4FBD-BA1E-5E55055745DE}"/>
              </a:ext>
            </a:extLst>
          </p:cNvPr>
          <p:cNvSpPr>
            <a:spLocks noGrp="1"/>
          </p:cNvSpPr>
          <p:nvPr>
            <p:ph type="sldNum" sz="quarter" idx="12"/>
          </p:nvPr>
        </p:nvSpPr>
        <p:spPr/>
        <p:txBody>
          <a:bodyPr/>
          <a:lstStyle/>
          <a:p>
            <a:fld id="{134CC0C6-C912-4F9F-A1E5-BCD108136CB1}" type="slidenum">
              <a:rPr lang="en-US" smtClean="0"/>
              <a:t>‹#›</a:t>
            </a:fld>
            <a:endParaRPr lang="en-US"/>
          </a:p>
        </p:txBody>
      </p:sp>
    </p:spTree>
    <p:extLst>
      <p:ext uri="{BB962C8B-B14F-4D97-AF65-F5344CB8AC3E}">
        <p14:creationId xmlns:p14="http://schemas.microsoft.com/office/powerpoint/2010/main" val="3529801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9C71E-6CED-4E4B-9B71-189A99211B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6B7EFB-6F28-4D66-92F3-84A8165945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DBCA0A-CDD6-4E2B-A0B2-B73300D2081F}"/>
              </a:ext>
            </a:extLst>
          </p:cNvPr>
          <p:cNvSpPr>
            <a:spLocks noGrp="1"/>
          </p:cNvSpPr>
          <p:nvPr>
            <p:ph type="dt" sz="half" idx="10"/>
          </p:nvPr>
        </p:nvSpPr>
        <p:spPr/>
        <p:txBody>
          <a:bodyPr/>
          <a:lstStyle/>
          <a:p>
            <a:fld id="{24F2B2CC-07D8-446D-B349-53B66FF04685}" type="datetimeFigureOut">
              <a:rPr lang="en-US" smtClean="0"/>
              <a:t>9/11/2023</a:t>
            </a:fld>
            <a:endParaRPr lang="en-US"/>
          </a:p>
        </p:txBody>
      </p:sp>
      <p:sp>
        <p:nvSpPr>
          <p:cNvPr id="5" name="Footer Placeholder 4">
            <a:extLst>
              <a:ext uri="{FF2B5EF4-FFF2-40B4-BE49-F238E27FC236}">
                <a16:creationId xmlns:a16="http://schemas.microsoft.com/office/drawing/2014/main" id="{CE920BC8-A74B-4E65-9D67-5CFCBB8B50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7C134F-42FE-46F8-BECF-F1524FF61352}"/>
              </a:ext>
            </a:extLst>
          </p:cNvPr>
          <p:cNvSpPr>
            <a:spLocks noGrp="1"/>
          </p:cNvSpPr>
          <p:nvPr>
            <p:ph type="sldNum" sz="quarter" idx="12"/>
          </p:nvPr>
        </p:nvSpPr>
        <p:spPr/>
        <p:txBody>
          <a:bodyPr/>
          <a:lstStyle/>
          <a:p>
            <a:fld id="{134CC0C6-C912-4F9F-A1E5-BCD108136CB1}" type="slidenum">
              <a:rPr lang="en-US" smtClean="0"/>
              <a:t>‹#›</a:t>
            </a:fld>
            <a:endParaRPr lang="en-US"/>
          </a:p>
        </p:txBody>
      </p:sp>
    </p:spTree>
    <p:extLst>
      <p:ext uri="{BB962C8B-B14F-4D97-AF65-F5344CB8AC3E}">
        <p14:creationId xmlns:p14="http://schemas.microsoft.com/office/powerpoint/2010/main" val="2827982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BA7C-E3F0-4A27-AFEE-3CA49ACBE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80D9CA-CBB1-4699-A058-3BC81B6C24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3BE3E-5B99-4227-95A6-72061032E148}"/>
              </a:ext>
            </a:extLst>
          </p:cNvPr>
          <p:cNvSpPr>
            <a:spLocks noGrp="1"/>
          </p:cNvSpPr>
          <p:nvPr>
            <p:ph type="dt" sz="half" idx="10"/>
          </p:nvPr>
        </p:nvSpPr>
        <p:spPr/>
        <p:txBody>
          <a:bodyPr/>
          <a:lstStyle/>
          <a:p>
            <a:fld id="{24F2B2CC-07D8-446D-B349-53B66FF04685}" type="datetimeFigureOut">
              <a:rPr lang="en-US" smtClean="0"/>
              <a:t>9/11/2023</a:t>
            </a:fld>
            <a:endParaRPr lang="en-US"/>
          </a:p>
        </p:txBody>
      </p:sp>
      <p:sp>
        <p:nvSpPr>
          <p:cNvPr id="5" name="Footer Placeholder 4">
            <a:extLst>
              <a:ext uri="{FF2B5EF4-FFF2-40B4-BE49-F238E27FC236}">
                <a16:creationId xmlns:a16="http://schemas.microsoft.com/office/drawing/2014/main" id="{68E2C176-E7BC-4E4F-B1E0-2488DA997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067B8-D5F4-48FE-9C3B-98909E8221FE}"/>
              </a:ext>
            </a:extLst>
          </p:cNvPr>
          <p:cNvSpPr>
            <a:spLocks noGrp="1"/>
          </p:cNvSpPr>
          <p:nvPr>
            <p:ph type="sldNum" sz="quarter" idx="12"/>
          </p:nvPr>
        </p:nvSpPr>
        <p:spPr/>
        <p:txBody>
          <a:bodyPr/>
          <a:lstStyle/>
          <a:p>
            <a:fld id="{134CC0C6-C912-4F9F-A1E5-BCD108136CB1}" type="slidenum">
              <a:rPr lang="en-US" smtClean="0"/>
              <a:t>‹#›</a:t>
            </a:fld>
            <a:endParaRPr lang="en-US"/>
          </a:p>
        </p:txBody>
      </p:sp>
    </p:spTree>
    <p:extLst>
      <p:ext uri="{BB962C8B-B14F-4D97-AF65-F5344CB8AC3E}">
        <p14:creationId xmlns:p14="http://schemas.microsoft.com/office/powerpoint/2010/main" val="1112678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267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FA7995-D0F4-05F2-CDF1-463407E3BA08}"/>
              </a:ext>
            </a:extLst>
          </p:cNvPr>
          <p:cNvPicPr>
            <a:picLocks noChangeAspect="1"/>
          </p:cNvPicPr>
          <p:nvPr userDrawn="1"/>
        </p:nvPicPr>
        <p:blipFill>
          <a:blip r:embed="rId2"/>
          <a:stretch>
            <a:fillRect/>
          </a:stretch>
        </p:blipFill>
        <p:spPr>
          <a:xfrm>
            <a:off x="7031909" y="0"/>
            <a:ext cx="5160091" cy="4041648"/>
          </a:xfrm>
          <a:prstGeom prst="rect">
            <a:avLst/>
          </a:prstGeom>
        </p:spPr>
      </p:pic>
      <p:pic>
        <p:nvPicPr>
          <p:cNvPr id="7" name="Picture 6">
            <a:extLst>
              <a:ext uri="{FF2B5EF4-FFF2-40B4-BE49-F238E27FC236}">
                <a16:creationId xmlns:a16="http://schemas.microsoft.com/office/drawing/2014/main" id="{792D768B-E662-B315-7576-313DFCE2AB40}"/>
              </a:ext>
            </a:extLst>
          </p:cNvPr>
          <p:cNvPicPr>
            <a:picLocks noChangeAspect="1"/>
          </p:cNvPicPr>
          <p:nvPr userDrawn="1"/>
        </p:nvPicPr>
        <p:blipFill>
          <a:blip r:embed="rId3"/>
          <a:stretch>
            <a:fillRect/>
          </a:stretch>
        </p:blipFill>
        <p:spPr>
          <a:xfrm>
            <a:off x="0" y="3127248"/>
            <a:ext cx="4162200" cy="3730752"/>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12647" y="2441448"/>
            <a:ext cx="10972800" cy="3044952"/>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10" name="Straight Connector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084361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237DFB-3ECF-46A7-9C3E-E83774D316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6FB9EC-E3F9-4A60-88CC-264D19F711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B7F9D-1030-4C1B-94BB-E047DA280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F2B2CC-07D8-446D-B349-53B66FF04685}" type="datetimeFigureOut">
              <a:rPr lang="en-US" smtClean="0"/>
              <a:t>9/11/2023</a:t>
            </a:fld>
            <a:endParaRPr lang="en-US"/>
          </a:p>
        </p:txBody>
      </p:sp>
      <p:sp>
        <p:nvSpPr>
          <p:cNvPr id="5" name="Footer Placeholder 4">
            <a:extLst>
              <a:ext uri="{FF2B5EF4-FFF2-40B4-BE49-F238E27FC236}">
                <a16:creationId xmlns:a16="http://schemas.microsoft.com/office/drawing/2014/main" id="{471ACB15-3186-439F-B269-7139E319D4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4E0B2A-E1C6-4E30-A8D2-14CE34F230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CC0C6-C912-4F9F-A1E5-BCD108136CB1}" type="slidenum">
              <a:rPr lang="en-US" smtClean="0"/>
              <a:t>‹#›</a:t>
            </a:fld>
            <a:endParaRPr lang="en-US"/>
          </a:p>
        </p:txBody>
      </p:sp>
    </p:spTree>
    <p:extLst>
      <p:ext uri="{BB962C8B-B14F-4D97-AF65-F5344CB8AC3E}">
        <p14:creationId xmlns:p14="http://schemas.microsoft.com/office/powerpoint/2010/main" val="411443108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0.wmf"/><Relationship Id="rId18" Type="http://schemas.openxmlformats.org/officeDocument/2006/relationships/image" Target="../media/image45.wmf"/><Relationship Id="rId26" Type="http://schemas.openxmlformats.org/officeDocument/2006/relationships/image" Target="../media/image53.wmf"/><Relationship Id="rId39" Type="http://schemas.openxmlformats.org/officeDocument/2006/relationships/image" Target="../media/image66.wmf"/><Relationship Id="rId3" Type="http://schemas.openxmlformats.org/officeDocument/2006/relationships/image" Target="../media/image39.png"/><Relationship Id="rId21" Type="http://schemas.openxmlformats.org/officeDocument/2006/relationships/image" Target="../media/image48.wmf"/><Relationship Id="rId34" Type="http://schemas.openxmlformats.org/officeDocument/2006/relationships/image" Target="../media/image61.wmf"/><Relationship Id="rId42" Type="http://schemas.openxmlformats.org/officeDocument/2006/relationships/image" Target="../media/image69.wmf"/><Relationship Id="rId7" Type="http://schemas.openxmlformats.org/officeDocument/2006/relationships/customXml" Target="../ink/ink2.xml"/><Relationship Id="rId12" Type="http://schemas.openxmlformats.org/officeDocument/2006/relationships/image" Target="../media/image60.png"/><Relationship Id="rId17" Type="http://schemas.openxmlformats.org/officeDocument/2006/relationships/image" Target="../media/image44.wmf"/><Relationship Id="rId25" Type="http://schemas.openxmlformats.org/officeDocument/2006/relationships/image" Target="../media/image52.wmf"/><Relationship Id="rId33" Type="http://schemas.openxmlformats.org/officeDocument/2006/relationships/image" Target="../media/image60.wmf"/><Relationship Id="rId38" Type="http://schemas.openxmlformats.org/officeDocument/2006/relationships/image" Target="../media/image65.wmf"/><Relationship Id="rId2" Type="http://schemas.openxmlformats.org/officeDocument/2006/relationships/notesSlide" Target="../notesSlides/notesSlide12.xml"/><Relationship Id="rId16" Type="http://schemas.openxmlformats.org/officeDocument/2006/relationships/image" Target="../media/image43.wmf"/><Relationship Id="rId20" Type="http://schemas.openxmlformats.org/officeDocument/2006/relationships/image" Target="../media/image47.wmf"/><Relationship Id="rId29" Type="http://schemas.openxmlformats.org/officeDocument/2006/relationships/image" Target="../media/image56.wmf"/><Relationship Id="rId41" Type="http://schemas.openxmlformats.org/officeDocument/2006/relationships/image" Target="../media/image68.wmf"/><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customXml" Target="../ink/ink4.xml"/><Relationship Id="rId24" Type="http://schemas.openxmlformats.org/officeDocument/2006/relationships/image" Target="../media/image51.wmf"/><Relationship Id="rId32" Type="http://schemas.openxmlformats.org/officeDocument/2006/relationships/image" Target="../media/image59.wmf"/><Relationship Id="rId37" Type="http://schemas.openxmlformats.org/officeDocument/2006/relationships/image" Target="../media/image64.wmf"/><Relationship Id="rId40" Type="http://schemas.openxmlformats.org/officeDocument/2006/relationships/image" Target="../media/image67.wmf"/><Relationship Id="rId15" Type="http://schemas.openxmlformats.org/officeDocument/2006/relationships/image" Target="../media/image42.wmf"/><Relationship Id="rId23" Type="http://schemas.openxmlformats.org/officeDocument/2006/relationships/image" Target="../media/image50.wmf"/><Relationship Id="rId28" Type="http://schemas.openxmlformats.org/officeDocument/2006/relationships/image" Target="../media/image55.wmf"/><Relationship Id="rId36" Type="http://schemas.openxmlformats.org/officeDocument/2006/relationships/image" Target="../media/image63.wmf"/><Relationship Id="rId10" Type="http://schemas.openxmlformats.org/officeDocument/2006/relationships/image" Target="../media/image59.png"/><Relationship Id="rId19" Type="http://schemas.openxmlformats.org/officeDocument/2006/relationships/image" Target="../media/image46.wmf"/><Relationship Id="rId31" Type="http://schemas.openxmlformats.org/officeDocument/2006/relationships/image" Target="../media/image58.wmf"/><Relationship Id="rId44" Type="http://schemas.openxmlformats.org/officeDocument/2006/relationships/image" Target="../media/image71.wmf"/><Relationship Id="rId4" Type="http://schemas.openxmlformats.org/officeDocument/2006/relationships/customXml" Target="../ink/ink1.xml"/><Relationship Id="rId9" Type="http://schemas.openxmlformats.org/officeDocument/2006/relationships/customXml" Target="../ink/ink3.xml"/><Relationship Id="rId14" Type="http://schemas.openxmlformats.org/officeDocument/2006/relationships/image" Target="../media/image41.wmf"/><Relationship Id="rId22" Type="http://schemas.openxmlformats.org/officeDocument/2006/relationships/image" Target="../media/image49.wmf"/><Relationship Id="rId27" Type="http://schemas.openxmlformats.org/officeDocument/2006/relationships/image" Target="../media/image54.wmf"/><Relationship Id="rId30" Type="http://schemas.openxmlformats.org/officeDocument/2006/relationships/image" Target="../media/image57.wmf"/><Relationship Id="rId35" Type="http://schemas.openxmlformats.org/officeDocument/2006/relationships/image" Target="../media/image62.wmf"/><Relationship Id="rId43" Type="http://schemas.openxmlformats.org/officeDocument/2006/relationships/image" Target="../media/image70.wmf"/></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mailto:cntraining@nysed.gov"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fns.usda.gov/cn/indirect-cost-guidance"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56AC08-9005-4158-8BA0-170D31AE7713}"/>
              </a:ext>
            </a:extLst>
          </p:cNvPr>
          <p:cNvSpPr>
            <a:spLocks noGrp="1"/>
          </p:cNvSpPr>
          <p:nvPr>
            <p:ph type="ctrTitle"/>
          </p:nvPr>
        </p:nvSpPr>
        <p:spPr>
          <a:xfrm>
            <a:off x="1127208" y="857251"/>
            <a:ext cx="4747280" cy="3098061"/>
          </a:xfrm>
        </p:spPr>
        <p:txBody>
          <a:bodyPr anchor="b">
            <a:normAutofit/>
          </a:bodyPr>
          <a:lstStyle/>
          <a:p>
            <a:pPr algn="l"/>
            <a:r>
              <a:rPr lang="en-US" sz="4800">
                <a:solidFill>
                  <a:srgbClr val="FFFFFF"/>
                </a:solidFill>
              </a:rPr>
              <a:t>Fiscal Management Refresher</a:t>
            </a:r>
          </a:p>
        </p:txBody>
      </p:sp>
      <p:sp>
        <p:nvSpPr>
          <p:cNvPr id="28" name="Rectangle 27">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5437428-02F7-45DB-B693-2982D6795D8F}"/>
              </a:ext>
            </a:extLst>
          </p:cNvPr>
          <p:cNvSpPr>
            <a:spLocks noGrp="1"/>
          </p:cNvSpPr>
          <p:nvPr>
            <p:ph type="subTitle" idx="1"/>
          </p:nvPr>
        </p:nvSpPr>
        <p:spPr>
          <a:xfrm>
            <a:off x="1127208" y="4756265"/>
            <a:ext cx="4393278" cy="1244483"/>
          </a:xfrm>
        </p:spPr>
        <p:txBody>
          <a:bodyPr anchor="t">
            <a:normAutofit/>
          </a:bodyPr>
          <a:lstStyle/>
          <a:p>
            <a:pPr algn="l"/>
            <a:r>
              <a:rPr lang="en-US" sz="2200" dirty="0">
                <a:solidFill>
                  <a:srgbClr val="FFFFFF"/>
                </a:solidFill>
              </a:rPr>
              <a:t>Review of General Topics Pertaining to the Child Nutrition Audit Unit</a:t>
            </a:r>
          </a:p>
          <a:p>
            <a:pPr algn="l"/>
            <a:r>
              <a:rPr lang="en-US" sz="2200" dirty="0">
                <a:solidFill>
                  <a:srgbClr val="FFFFFF"/>
                </a:solidFill>
              </a:rPr>
              <a:t>September 2023</a:t>
            </a:r>
          </a:p>
        </p:txBody>
      </p:sp>
      <p:sp>
        <p:nvSpPr>
          <p:cNvPr id="30" name="Oval 29">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2B0AD0A-F335-6B27-762D-A51018F24BC8}"/>
              </a:ext>
            </a:extLst>
          </p:cNvPr>
          <p:cNvPicPr>
            <a:picLocks noChangeAspect="1"/>
          </p:cNvPicPr>
          <p:nvPr/>
        </p:nvPicPr>
        <p:blipFill>
          <a:blip r:embed="rId3"/>
          <a:stretch>
            <a:fillRect/>
          </a:stretch>
        </p:blipFill>
        <p:spPr>
          <a:xfrm>
            <a:off x="6707875" y="2968932"/>
            <a:ext cx="4121589" cy="1186518"/>
          </a:xfrm>
          <a:prstGeom prst="rect">
            <a:avLst/>
          </a:prstGeom>
        </p:spPr>
      </p:pic>
    </p:spTree>
    <p:extLst>
      <p:ext uri="{BB962C8B-B14F-4D97-AF65-F5344CB8AC3E}">
        <p14:creationId xmlns:p14="http://schemas.microsoft.com/office/powerpoint/2010/main" val="351591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75A3-E7E8-2632-C126-EA340DB2B6F5}"/>
              </a:ext>
            </a:extLst>
          </p:cNvPr>
          <p:cNvSpPr>
            <a:spLocks noGrp="1"/>
          </p:cNvSpPr>
          <p:nvPr>
            <p:ph type="title"/>
          </p:nvPr>
        </p:nvSpPr>
        <p:spPr>
          <a:xfrm>
            <a:off x="635000" y="640823"/>
            <a:ext cx="3418659" cy="5583148"/>
          </a:xfrm>
        </p:spPr>
        <p:txBody>
          <a:bodyPr anchor="ctr">
            <a:normAutofit/>
          </a:bodyPr>
          <a:lstStyle/>
          <a:p>
            <a:r>
              <a:rPr lang="en-US" sz="5400">
                <a:cs typeface="Calibri Light"/>
              </a:rPr>
              <a:t>10 % De Minimis</a:t>
            </a:r>
            <a:endParaRPr lang="en-US" sz="5400"/>
          </a:p>
        </p:txBody>
      </p:sp>
      <p:graphicFrame>
        <p:nvGraphicFramePr>
          <p:cNvPr id="5" name="Content Placeholder 2">
            <a:extLst>
              <a:ext uri="{FF2B5EF4-FFF2-40B4-BE49-F238E27FC236}">
                <a16:creationId xmlns:a16="http://schemas.microsoft.com/office/drawing/2014/main" id="{A390D07F-027F-2C5F-2138-CFF56DE3AF6A}"/>
              </a:ext>
            </a:extLst>
          </p:cNvPr>
          <p:cNvGraphicFramePr>
            <a:graphicFrameLocks noGrp="1"/>
          </p:cNvGraphicFramePr>
          <p:nvPr>
            <p:ph idx="1"/>
          </p:nvPr>
        </p:nvGraphicFramePr>
        <p:xfrm>
          <a:off x="3870143" y="513822"/>
          <a:ext cx="8075262" cy="5686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8581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4B315E-975B-4A47-870D-13913B023A0B}"/>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Employee Timekeeping</a:t>
            </a:r>
          </a:p>
        </p:txBody>
      </p:sp>
      <p:graphicFrame>
        <p:nvGraphicFramePr>
          <p:cNvPr id="24" name="Content Placeholder 2">
            <a:extLst>
              <a:ext uri="{FF2B5EF4-FFF2-40B4-BE49-F238E27FC236}">
                <a16:creationId xmlns:a16="http://schemas.microsoft.com/office/drawing/2014/main" id="{F5001353-61A3-255C-9A40-94268EBB955F}"/>
              </a:ext>
            </a:extLst>
          </p:cNvPr>
          <p:cNvGraphicFramePr>
            <a:graphicFrameLocks noGrp="1"/>
          </p:cNvGraphicFramePr>
          <p:nvPr>
            <p:ph idx="1"/>
            <p:extLst>
              <p:ext uri="{D42A27DB-BD31-4B8C-83A1-F6EECF244321}">
                <p14:modId xmlns:p14="http://schemas.microsoft.com/office/powerpoint/2010/main" val="2023298876"/>
              </p:ext>
            </p:extLst>
          </p:nvPr>
        </p:nvGraphicFramePr>
        <p:xfrm>
          <a:off x="4504548" y="560939"/>
          <a:ext cx="7370541" cy="5954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9E61A9B-6E9A-C836-C10A-CA059F6C2107}"/>
              </a:ext>
            </a:extLst>
          </p:cNvPr>
          <p:cNvSpPr txBox="1"/>
          <p:nvPr/>
        </p:nvSpPr>
        <p:spPr>
          <a:xfrm>
            <a:off x="7182466" y="3649427"/>
            <a:ext cx="4705583" cy="32316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Be supported by a system of internal controls that provides reasonable assurance the charges are allowable, accurate, and properly allocated</a:t>
            </a:r>
          </a:p>
        </p:txBody>
      </p:sp>
      <p:sp>
        <p:nvSpPr>
          <p:cNvPr id="5" name="TextBox 4">
            <a:extLst>
              <a:ext uri="{FF2B5EF4-FFF2-40B4-BE49-F238E27FC236}">
                <a16:creationId xmlns:a16="http://schemas.microsoft.com/office/drawing/2014/main" id="{7231FFE9-E838-502F-CD3E-4B2BD4354040}"/>
              </a:ext>
            </a:extLst>
          </p:cNvPr>
          <p:cNvSpPr txBox="1"/>
          <p:nvPr/>
        </p:nvSpPr>
        <p:spPr>
          <a:xfrm>
            <a:off x="7182466" y="3908824"/>
            <a:ext cx="4705583" cy="32316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750" b="0" i="0" dirty="0"/>
              <a:t>Be incorporated into the SFA’s official records that include a hand signature by the employee and the supervisor certifying the accuracy of the records</a:t>
            </a:r>
            <a:endPar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24E0C8-E3D3-F452-C261-4CE786BB9B89}"/>
              </a:ext>
            </a:extLst>
          </p:cNvPr>
          <p:cNvSpPr txBox="1"/>
          <p:nvPr/>
        </p:nvSpPr>
        <p:spPr>
          <a:xfrm>
            <a:off x="7179418" y="4197405"/>
            <a:ext cx="4708631" cy="323165"/>
          </a:xfrm>
          <a:prstGeom prst="rect">
            <a:avLst/>
          </a:prstGeom>
          <a:noFill/>
        </p:spPr>
        <p:txBody>
          <a:bodyPr wrap="square" rtlCol="0">
            <a:spAutoFit/>
          </a:bodyPr>
          <a:lstStyle/>
          <a:p>
            <a:pPr marL="171450" indent="-171450">
              <a:buFont typeface="Wingdings" panose="05000000000000000000" pitchFamily="2" charset="2"/>
              <a:buChar char="ü"/>
              <a:defRPr/>
            </a:pPr>
            <a:r>
              <a:rPr lang="en-US" sz="750" b="0" i="0" dirty="0"/>
              <a:t>Comply with the established accounting policies and practices put in place by the SFA to ensure program integrity.</a:t>
            </a:r>
            <a:endPar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39FDF96-E120-69A6-52CD-C651C72D2C80}"/>
              </a:ext>
            </a:extLst>
          </p:cNvPr>
          <p:cNvSpPr txBox="1"/>
          <p:nvPr/>
        </p:nvSpPr>
        <p:spPr>
          <a:xfrm>
            <a:off x="7176370" y="4450642"/>
            <a:ext cx="4698719" cy="800219"/>
          </a:xfrm>
          <a:prstGeom prst="rect">
            <a:avLst/>
          </a:prstGeom>
          <a:noFill/>
        </p:spPr>
        <p:txBody>
          <a:bodyPr wrap="square" rtlCol="0">
            <a:spAutoFit/>
          </a:bodyPr>
          <a:lstStyle/>
          <a:p>
            <a:pPr marL="171450" indent="-171450">
              <a:buFont typeface="Wingdings" panose="05000000000000000000" pitchFamily="2" charset="2"/>
              <a:buChar char="ü"/>
              <a:defRPr/>
            </a:pPr>
            <a:r>
              <a:rPr lang="en-US" sz="750" b="0" i="0" dirty="0"/>
              <a:t>Document actual hours worked, not estimated hours, for both hourly and salaried employees compensated by the SFA for each pay period, integrating compensation provided by CN funds and non-CN funds.</a:t>
            </a:r>
          </a:p>
          <a:p>
            <a:pPr marL="171450" indent="-171450">
              <a:buFont typeface="Wingdings" panose="05000000000000000000" pitchFamily="2" charset="2"/>
              <a:buChar char="ü"/>
              <a:defRPr/>
            </a:pPr>
            <a:r>
              <a:rPr lang="en-US" sz="750" b="0" i="0" dirty="0"/>
              <a:t>Document the distribution of the employee’s salary or wages among specific activities or cost objectives if the employee works on CN and non-CN projects</a:t>
            </a:r>
            <a:endParaRPr lang="en-US" sz="750" dirty="0"/>
          </a:p>
          <a:p>
            <a:pPr marL="171450" indent="-171450">
              <a:buFont typeface="Wingdings" panose="05000000000000000000" pitchFamily="2" charset="2"/>
              <a:buChar char="ü"/>
              <a:defRPr/>
            </a:pPr>
            <a:endParaRPr lang="en-US" sz="800" dirty="0"/>
          </a:p>
          <a:p>
            <a:pPr marL="171450" indent="-171450">
              <a:buFont typeface="Wingdings" panose="05000000000000000000" pitchFamily="2" charset="2"/>
              <a:buChar char="ü"/>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143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C2F5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4AA15FC0-BFB5-4681-9718-D440D45CF7D8}"/>
              </a:ext>
            </a:extLst>
          </p:cNvPr>
          <p:cNvSpPr>
            <a:spLocks noGrp="1"/>
          </p:cNvSpPr>
          <p:nvPr>
            <p:ph type="title"/>
          </p:nvPr>
        </p:nvSpPr>
        <p:spPr>
          <a:xfrm>
            <a:off x="524256" y="4767072"/>
            <a:ext cx="6874925" cy="1625210"/>
          </a:xfrm>
        </p:spPr>
        <p:txBody>
          <a:bodyPr vert="horz" lIns="91440" tIns="45720" rIns="91440" bIns="45720" rtlCol="0" anchor="ctr">
            <a:normAutofit/>
          </a:bodyPr>
          <a:lstStyle/>
          <a:p>
            <a:pPr algn="ctr"/>
            <a:r>
              <a:rPr lang="en-US" sz="3700" dirty="0">
                <a:solidFill>
                  <a:srgbClr val="FFFFFF"/>
                </a:solidFill>
              </a:rPr>
              <a:t>Reporting Requirements for </a:t>
            </a:r>
            <a:br>
              <a:rPr lang="en-US" sz="3700" dirty="0">
                <a:solidFill>
                  <a:srgbClr val="FFFFFF"/>
                </a:solidFill>
              </a:rPr>
            </a:br>
            <a:r>
              <a:rPr lang="en-US" sz="3700" dirty="0">
                <a:solidFill>
                  <a:srgbClr val="FFFFFF"/>
                </a:solidFill>
              </a:rPr>
              <a:t>Public SFAs</a:t>
            </a:r>
            <a:br>
              <a:rPr lang="en-US" sz="3700" dirty="0"/>
            </a:br>
            <a:endParaRPr lang="en-US" sz="3700" dirty="0">
              <a:solidFill>
                <a:srgbClr val="FFFFFF"/>
              </a:solidFill>
              <a:cs typeface="Calibri Light" panose="020F0302020204030204"/>
            </a:endParaRPr>
          </a:p>
        </p:txBody>
      </p:sp>
      <p:sp>
        <p:nvSpPr>
          <p:cNvPr id="9"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5">
            <a:extLst>
              <a:ext uri="{FF2B5EF4-FFF2-40B4-BE49-F238E27FC236}">
                <a16:creationId xmlns:a16="http://schemas.microsoft.com/office/drawing/2014/main" id="{8AC2479C-BE76-46FF-91A6-50C7A9059048}"/>
              </a:ext>
            </a:extLst>
          </p:cNvPr>
          <p:cNvSpPr>
            <a:spLocks noGrp="1"/>
          </p:cNvSpPr>
          <p:nvPr>
            <p:ph sz="half" idx="1"/>
          </p:nvPr>
        </p:nvSpPr>
        <p:spPr>
          <a:xfrm>
            <a:off x="8029319" y="917725"/>
            <a:ext cx="3722532" cy="4852362"/>
          </a:xfrm>
        </p:spPr>
        <p:txBody>
          <a:bodyPr vert="horz" lIns="91440" tIns="45720" rIns="91440" bIns="45720" rtlCol="0" anchor="ctr">
            <a:normAutofit/>
          </a:bodyPr>
          <a:lstStyle/>
          <a:p>
            <a:r>
              <a:rPr lang="en-US" sz="2400" dirty="0">
                <a:solidFill>
                  <a:srgbClr val="FFFFFF"/>
                </a:solidFill>
              </a:rPr>
              <a:t>ST-3 reported through State Aid Management System (SAMS</a:t>
            </a:r>
            <a:r>
              <a:rPr lang="en-US" sz="2000" dirty="0">
                <a:solidFill>
                  <a:srgbClr val="FFFFFF"/>
                </a:solidFill>
              </a:rPr>
              <a:t>)</a:t>
            </a:r>
            <a:endParaRPr lang="en-US" dirty="0"/>
          </a:p>
          <a:p>
            <a:pPr lvl="1"/>
            <a:r>
              <a:rPr lang="en-US" sz="1600" dirty="0">
                <a:solidFill>
                  <a:srgbClr val="FFFFFF"/>
                </a:solidFill>
                <a:cs typeface="Calibri"/>
              </a:rPr>
              <a:t>The State Aid Office Contact Information:</a:t>
            </a:r>
          </a:p>
          <a:p>
            <a:pPr lvl="1"/>
            <a:r>
              <a:rPr lang="en-US" sz="1600" dirty="0">
                <a:solidFill>
                  <a:srgbClr val="FFFFFF"/>
                </a:solidFill>
                <a:cs typeface="Calibri"/>
              </a:rPr>
              <a:t>Phone: (518) 474-2977</a:t>
            </a:r>
            <a:br>
              <a:rPr lang="en-US" sz="1600" dirty="0">
                <a:cs typeface="Calibri"/>
              </a:rPr>
            </a:br>
            <a:r>
              <a:rPr lang="en-US" sz="1600" dirty="0">
                <a:solidFill>
                  <a:srgbClr val="FFFFFF"/>
                </a:solidFill>
                <a:cs typeface="Calibri"/>
              </a:rPr>
              <a:t>Email: OMSSAMS@nysed.gov</a:t>
            </a:r>
          </a:p>
          <a:p>
            <a:r>
              <a:rPr lang="en-US" sz="2000" dirty="0">
                <a:solidFill>
                  <a:srgbClr val="FFFFFF"/>
                </a:solidFill>
                <a:cs typeface="Calibri"/>
              </a:rPr>
              <a:t>Reported Annually</a:t>
            </a:r>
          </a:p>
        </p:txBody>
      </p:sp>
      <p:pic>
        <p:nvPicPr>
          <p:cNvPr id="57" name="Picture 56">
            <a:extLst>
              <a:ext uri="{FF2B5EF4-FFF2-40B4-BE49-F238E27FC236}">
                <a16:creationId xmlns:a16="http://schemas.microsoft.com/office/drawing/2014/main" id="{2C701F79-1473-415B-AEA5-FF8315BF9331}"/>
              </a:ext>
            </a:extLst>
          </p:cNvPr>
          <p:cNvPicPr>
            <a:picLocks noChangeAspect="1"/>
          </p:cNvPicPr>
          <p:nvPr/>
        </p:nvPicPr>
        <p:blipFill rotWithShape="1">
          <a:blip r:embed="rId3"/>
          <a:srcRect t="7032" r="76451" b="27452"/>
          <a:stretch/>
        </p:blipFill>
        <p:spPr bwMode="auto">
          <a:xfrm>
            <a:off x="44130" y="16542"/>
            <a:ext cx="5414645" cy="4472868"/>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4">
            <p14:nvContentPartPr>
              <p14:cNvPr id="67" name="Ink 66">
                <a:extLst>
                  <a:ext uri="{FF2B5EF4-FFF2-40B4-BE49-F238E27FC236}">
                    <a16:creationId xmlns:a16="http://schemas.microsoft.com/office/drawing/2014/main" id="{96F98E75-B3CE-4E9F-8E33-3A857167E13C}"/>
                  </a:ext>
                </a:extLst>
              </p14:cNvPr>
              <p14:cNvContentPartPr/>
              <p14:nvPr/>
            </p14:nvContentPartPr>
            <p14:xfrm>
              <a:off x="619200" y="229575"/>
              <a:ext cx="395640" cy="6480"/>
            </p14:xfrm>
          </p:contentPart>
        </mc:Choice>
        <mc:Fallback xmlns="">
          <p:pic>
            <p:nvPicPr>
              <p:cNvPr id="67" name="Ink 66">
                <a:extLst>
                  <a:ext uri="{FF2B5EF4-FFF2-40B4-BE49-F238E27FC236}">
                    <a16:creationId xmlns:a16="http://schemas.microsoft.com/office/drawing/2014/main" id="{96F98E75-B3CE-4E9F-8E33-3A857167E13C}"/>
                  </a:ext>
                </a:extLst>
              </p:cNvPr>
              <p:cNvPicPr/>
              <p:nvPr/>
            </p:nvPicPr>
            <p:blipFill>
              <a:blip r:embed="rId6"/>
              <a:stretch>
                <a:fillRect/>
              </a:stretch>
            </p:blipFill>
            <p:spPr>
              <a:xfrm>
                <a:off x="556560" y="166935"/>
                <a:ext cx="52128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9" name="Ink 68">
                <a:extLst>
                  <a:ext uri="{FF2B5EF4-FFF2-40B4-BE49-F238E27FC236}">
                    <a16:creationId xmlns:a16="http://schemas.microsoft.com/office/drawing/2014/main" id="{46DC7B17-2BB9-4CB1-AFED-03F5867A256E}"/>
                  </a:ext>
                </a:extLst>
              </p14:cNvPr>
              <p14:cNvContentPartPr/>
              <p14:nvPr/>
            </p14:nvContentPartPr>
            <p14:xfrm>
              <a:off x="601560" y="270975"/>
              <a:ext cx="230760" cy="55800"/>
            </p14:xfrm>
          </p:contentPart>
        </mc:Choice>
        <mc:Fallback xmlns="">
          <p:pic>
            <p:nvPicPr>
              <p:cNvPr id="69" name="Ink 68">
                <a:extLst>
                  <a:ext uri="{FF2B5EF4-FFF2-40B4-BE49-F238E27FC236}">
                    <a16:creationId xmlns:a16="http://schemas.microsoft.com/office/drawing/2014/main" id="{46DC7B17-2BB9-4CB1-AFED-03F5867A256E}"/>
                  </a:ext>
                </a:extLst>
              </p:cNvPr>
              <p:cNvPicPr/>
              <p:nvPr/>
            </p:nvPicPr>
            <p:blipFill>
              <a:blip r:embed="rId8"/>
              <a:stretch>
                <a:fillRect/>
              </a:stretch>
            </p:blipFill>
            <p:spPr>
              <a:xfrm>
                <a:off x="538560" y="207975"/>
                <a:ext cx="35640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0" name="Ink 69">
                <a:extLst>
                  <a:ext uri="{FF2B5EF4-FFF2-40B4-BE49-F238E27FC236}">
                    <a16:creationId xmlns:a16="http://schemas.microsoft.com/office/drawing/2014/main" id="{1B285E63-C69D-40B4-AFDF-1FEAA8F9B555}"/>
                  </a:ext>
                </a:extLst>
              </p14:cNvPr>
              <p14:cNvContentPartPr/>
              <p14:nvPr/>
            </p14:nvContentPartPr>
            <p14:xfrm>
              <a:off x="872640" y="1231815"/>
              <a:ext cx="449280" cy="7200"/>
            </p14:xfrm>
          </p:contentPart>
        </mc:Choice>
        <mc:Fallback xmlns="">
          <p:pic>
            <p:nvPicPr>
              <p:cNvPr id="70" name="Ink 69">
                <a:extLst>
                  <a:ext uri="{FF2B5EF4-FFF2-40B4-BE49-F238E27FC236}">
                    <a16:creationId xmlns:a16="http://schemas.microsoft.com/office/drawing/2014/main" id="{1B285E63-C69D-40B4-AFDF-1FEAA8F9B555}"/>
                  </a:ext>
                </a:extLst>
              </p:cNvPr>
              <p:cNvPicPr/>
              <p:nvPr/>
            </p:nvPicPr>
            <p:blipFill>
              <a:blip r:embed="rId10"/>
              <a:stretch>
                <a:fillRect/>
              </a:stretch>
            </p:blipFill>
            <p:spPr>
              <a:xfrm>
                <a:off x="810000" y="1169175"/>
                <a:ext cx="57492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1" name="Ink 70">
                <a:extLst>
                  <a:ext uri="{FF2B5EF4-FFF2-40B4-BE49-F238E27FC236}">
                    <a16:creationId xmlns:a16="http://schemas.microsoft.com/office/drawing/2014/main" id="{9895308B-2ED3-4659-81BF-A2584AA26795}"/>
                  </a:ext>
                </a:extLst>
              </p14:cNvPr>
              <p14:cNvContentPartPr/>
              <p14:nvPr/>
            </p14:nvContentPartPr>
            <p14:xfrm>
              <a:off x="843480" y="1308855"/>
              <a:ext cx="783360" cy="8640"/>
            </p14:xfrm>
          </p:contentPart>
        </mc:Choice>
        <mc:Fallback xmlns="">
          <p:pic>
            <p:nvPicPr>
              <p:cNvPr id="71" name="Ink 70">
                <a:extLst>
                  <a:ext uri="{FF2B5EF4-FFF2-40B4-BE49-F238E27FC236}">
                    <a16:creationId xmlns:a16="http://schemas.microsoft.com/office/drawing/2014/main" id="{9895308B-2ED3-4659-81BF-A2584AA26795}"/>
                  </a:ext>
                </a:extLst>
              </p:cNvPr>
              <p:cNvPicPr/>
              <p:nvPr/>
            </p:nvPicPr>
            <p:blipFill>
              <a:blip r:embed="rId12"/>
              <a:stretch>
                <a:fillRect/>
              </a:stretch>
            </p:blipFill>
            <p:spPr>
              <a:xfrm>
                <a:off x="780480" y="1246215"/>
                <a:ext cx="909000" cy="134280"/>
              </a:xfrm>
              <a:prstGeom prst="rect">
                <a:avLst/>
              </a:prstGeom>
            </p:spPr>
          </p:pic>
        </mc:Fallback>
      </mc:AlternateContent>
      <p:cxnSp>
        <p:nvCxnSpPr>
          <p:cNvPr id="79" name="Straight Arrow Connector 78">
            <a:extLst>
              <a:ext uri="{FF2B5EF4-FFF2-40B4-BE49-F238E27FC236}">
                <a16:creationId xmlns:a16="http://schemas.microsoft.com/office/drawing/2014/main" id="{08F630C1-E15B-4E8B-8EA2-854EE2CF4682}"/>
              </a:ext>
            </a:extLst>
          </p:cNvPr>
          <p:cNvCxnSpPr/>
          <p:nvPr/>
        </p:nvCxnSpPr>
        <p:spPr>
          <a:xfrm flipH="1">
            <a:off x="4984955" y="2129667"/>
            <a:ext cx="473820" cy="1887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1" name="Straight Arrow Connector 80">
            <a:extLst>
              <a:ext uri="{FF2B5EF4-FFF2-40B4-BE49-F238E27FC236}">
                <a16:creationId xmlns:a16="http://schemas.microsoft.com/office/drawing/2014/main" id="{C8781159-7927-4318-AE81-FA38537B725B}"/>
              </a:ext>
            </a:extLst>
          </p:cNvPr>
          <p:cNvCxnSpPr/>
          <p:nvPr/>
        </p:nvCxnSpPr>
        <p:spPr>
          <a:xfrm flipH="1" flipV="1">
            <a:off x="5020351" y="2401037"/>
            <a:ext cx="438424" cy="1002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2" name="TextBox 81">
            <a:extLst>
              <a:ext uri="{FF2B5EF4-FFF2-40B4-BE49-F238E27FC236}">
                <a16:creationId xmlns:a16="http://schemas.microsoft.com/office/drawing/2014/main" id="{3B5DF08C-5A12-427A-A182-66A68526211C}"/>
              </a:ext>
            </a:extLst>
          </p:cNvPr>
          <p:cNvSpPr txBox="1"/>
          <p:nvPr/>
        </p:nvSpPr>
        <p:spPr>
          <a:xfrm>
            <a:off x="5504098" y="1952686"/>
            <a:ext cx="1109079" cy="338554"/>
          </a:xfrm>
          <a:prstGeom prst="rect">
            <a:avLst/>
          </a:prstGeom>
          <a:solidFill>
            <a:srgbClr val="FFFF00"/>
          </a:solidFill>
          <a:ln>
            <a:solidFill>
              <a:schemeClr val="tx1"/>
            </a:solidFill>
          </a:ln>
        </p:spPr>
        <p:txBody>
          <a:bodyPr wrap="square" rtlCol="0">
            <a:spAutoFit/>
          </a:bodyPr>
          <a:lstStyle/>
          <a:p>
            <a:pPr algn="ctr"/>
            <a:r>
              <a:rPr lang="en-US" sz="800" dirty="0"/>
              <a:t>Reimbursable Meals only</a:t>
            </a:r>
          </a:p>
        </p:txBody>
      </p:sp>
      <p:sp>
        <p:nvSpPr>
          <p:cNvPr id="83" name="TextBox 82">
            <a:extLst>
              <a:ext uri="{FF2B5EF4-FFF2-40B4-BE49-F238E27FC236}">
                <a16:creationId xmlns:a16="http://schemas.microsoft.com/office/drawing/2014/main" id="{FFD48077-2AC6-483B-8E2F-9790A29061B9}"/>
              </a:ext>
            </a:extLst>
          </p:cNvPr>
          <p:cNvSpPr txBox="1"/>
          <p:nvPr/>
        </p:nvSpPr>
        <p:spPr>
          <a:xfrm>
            <a:off x="5502904" y="2344334"/>
            <a:ext cx="1109079" cy="338554"/>
          </a:xfrm>
          <a:prstGeom prst="rect">
            <a:avLst/>
          </a:prstGeom>
          <a:solidFill>
            <a:srgbClr val="FFFF00"/>
          </a:solidFill>
          <a:ln>
            <a:solidFill>
              <a:schemeClr val="tx1"/>
            </a:solidFill>
          </a:ln>
        </p:spPr>
        <p:txBody>
          <a:bodyPr wrap="square" rtlCol="0">
            <a:spAutoFit/>
          </a:bodyPr>
          <a:lstStyle/>
          <a:p>
            <a:pPr algn="ctr"/>
            <a:r>
              <a:rPr lang="en-US" sz="800" dirty="0"/>
              <a:t>Adult meals, A la Carte, Catering, etc.</a:t>
            </a:r>
          </a:p>
        </p:txBody>
      </p:sp>
      <p:pic>
        <p:nvPicPr>
          <p:cNvPr id="1026" name="DefaultOcx">
            <a:extLst>
              <a:ext uri="{FF2B5EF4-FFF2-40B4-BE49-F238E27FC236}">
                <a16:creationId xmlns:a16="http://schemas.microsoft.com/office/drawing/2014/main" id="{15EB6756-9EDA-42E7-ACA6-EC967A96BD9F}"/>
              </a:ext>
            </a:extLst>
          </p:cNvPr>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744788"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HTMLText1">
            <a:extLst>
              <a:ext uri="{FF2B5EF4-FFF2-40B4-BE49-F238E27FC236}">
                <a16:creationId xmlns:a16="http://schemas.microsoft.com/office/drawing/2014/main" id="{2BB192B9-307E-481B-ADA2-47C869F89E7A}"/>
              </a:ext>
            </a:extLst>
          </p:cNvPr>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0668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HTMLSelect1">
            <a:extLst>
              <a:ext uri="{FF2B5EF4-FFF2-40B4-BE49-F238E27FC236}">
                <a16:creationId xmlns:a16="http://schemas.microsoft.com/office/drawing/2014/main" id="{D5036A2D-2E4B-4C10-A439-CF15CF73F69A}"/>
              </a:ext>
            </a:extLst>
          </p:cNvPr>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HTMLSubmit1">
            <a:extLst>
              <a:ext uri="{FF2B5EF4-FFF2-40B4-BE49-F238E27FC236}">
                <a16:creationId xmlns:a16="http://schemas.microsoft.com/office/drawing/2014/main" id="{AF3784DF-ABFB-4AC9-B4E2-05707DE5FF4D}"/>
              </a:ext>
            </a:extLst>
          </p:cNvPr>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HTMLText2">
            <a:extLst>
              <a:ext uri="{FF2B5EF4-FFF2-40B4-BE49-F238E27FC236}">
                <a16:creationId xmlns:a16="http://schemas.microsoft.com/office/drawing/2014/main" id="{6F8373E8-108F-4652-BE11-681FAEF6BE1A}"/>
              </a:ext>
            </a:extLst>
          </p:cNvPr>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3967163"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HTMLText3">
            <a:extLst>
              <a:ext uri="{FF2B5EF4-FFF2-40B4-BE49-F238E27FC236}">
                <a16:creationId xmlns:a16="http://schemas.microsoft.com/office/drawing/2014/main" id="{653DB0F4-24D6-4929-9101-141614BA8C8E}"/>
              </a:ext>
            </a:extLst>
          </p:cNvPr>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1295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HTMLText4">
            <a:extLst>
              <a:ext uri="{FF2B5EF4-FFF2-40B4-BE49-F238E27FC236}">
                <a16:creationId xmlns:a16="http://schemas.microsoft.com/office/drawing/2014/main" id="{CE8C33C4-88B0-4964-A1C9-2E5CEE83B5F2}"/>
              </a:ext>
            </a:extLst>
          </p:cNvPr>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3967163"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HTMLText5">
            <a:extLst>
              <a:ext uri="{FF2B5EF4-FFF2-40B4-BE49-F238E27FC236}">
                <a16:creationId xmlns:a16="http://schemas.microsoft.com/office/drawing/2014/main" id="{57FC4E91-7A54-40DD-8813-87B0584918F8}"/>
              </a:ext>
            </a:extLst>
          </p:cNvPr>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95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HTMLText6">
            <a:extLst>
              <a:ext uri="{FF2B5EF4-FFF2-40B4-BE49-F238E27FC236}">
                <a16:creationId xmlns:a16="http://schemas.microsoft.com/office/drawing/2014/main" id="{7D0890B1-2191-4E03-939A-AE64D113AA35}"/>
              </a:ext>
            </a:extLst>
          </p:cNvPr>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95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HTMLText7">
            <a:extLst>
              <a:ext uri="{FF2B5EF4-FFF2-40B4-BE49-F238E27FC236}">
                <a16:creationId xmlns:a16="http://schemas.microsoft.com/office/drawing/2014/main" id="{AA676715-C96E-4BDC-86E9-A1737714A079}"/>
              </a:ext>
            </a:extLst>
          </p:cNvPr>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HTMLText8">
            <a:extLst>
              <a:ext uri="{FF2B5EF4-FFF2-40B4-BE49-F238E27FC236}">
                <a16:creationId xmlns:a16="http://schemas.microsoft.com/office/drawing/2014/main" id="{69599AF5-963E-4E97-A9AB-5CD56ED9C160}"/>
              </a:ext>
            </a:extLst>
          </p:cNvPr>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HTMLText9">
            <a:extLst>
              <a:ext uri="{FF2B5EF4-FFF2-40B4-BE49-F238E27FC236}">
                <a16:creationId xmlns:a16="http://schemas.microsoft.com/office/drawing/2014/main" id="{919F82DE-AB62-47FC-ABA0-433480F9B9C5}"/>
              </a:ext>
            </a:extLst>
          </p:cNvPr>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HTMLText10">
            <a:extLst>
              <a:ext uri="{FF2B5EF4-FFF2-40B4-BE49-F238E27FC236}">
                <a16:creationId xmlns:a16="http://schemas.microsoft.com/office/drawing/2014/main" id="{90E4F1C9-E5C3-4516-8E35-F92FEA01114D}"/>
              </a:ext>
            </a:extLst>
          </p:cNvPr>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HTMLText11">
            <a:extLst>
              <a:ext uri="{FF2B5EF4-FFF2-40B4-BE49-F238E27FC236}">
                <a16:creationId xmlns:a16="http://schemas.microsoft.com/office/drawing/2014/main" id="{9F55B340-7090-43C0-AE02-4BA47B0BBB3F}"/>
              </a:ext>
            </a:extLst>
          </p:cNvPr>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HTMLText12">
            <a:extLst>
              <a:ext uri="{FF2B5EF4-FFF2-40B4-BE49-F238E27FC236}">
                <a16:creationId xmlns:a16="http://schemas.microsoft.com/office/drawing/2014/main" id="{E34CD72E-28B8-4561-BBE4-70176BF4DDE5}"/>
              </a:ext>
            </a:extLst>
          </p:cNvPr>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HTMLText13">
            <a:extLst>
              <a:ext uri="{FF2B5EF4-FFF2-40B4-BE49-F238E27FC236}">
                <a16:creationId xmlns:a16="http://schemas.microsoft.com/office/drawing/2014/main" id="{ED8299E1-2CEF-4C71-9FF9-4A95B9731FF5}"/>
              </a:ext>
            </a:extLst>
          </p:cNvPr>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HTMLText14">
            <a:extLst>
              <a:ext uri="{FF2B5EF4-FFF2-40B4-BE49-F238E27FC236}">
                <a16:creationId xmlns:a16="http://schemas.microsoft.com/office/drawing/2014/main" id="{B8FF91B3-3B38-4D40-B8E9-5B399363BFF5}"/>
              </a:ext>
            </a:extLst>
          </p:cNvPr>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HTMLText15">
            <a:extLst>
              <a:ext uri="{FF2B5EF4-FFF2-40B4-BE49-F238E27FC236}">
                <a16:creationId xmlns:a16="http://schemas.microsoft.com/office/drawing/2014/main" id="{9CB2524C-0C46-410C-85E0-0082DD791531}"/>
              </a:ext>
            </a:extLst>
          </p:cNvPr>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HTMLText16">
            <a:extLst>
              <a:ext uri="{FF2B5EF4-FFF2-40B4-BE49-F238E27FC236}">
                <a16:creationId xmlns:a16="http://schemas.microsoft.com/office/drawing/2014/main" id="{028E4493-6553-4198-9D35-F8F6711B1A59}"/>
              </a:ext>
            </a:extLst>
          </p:cNvPr>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HTMLText17">
            <a:extLst>
              <a:ext uri="{FF2B5EF4-FFF2-40B4-BE49-F238E27FC236}">
                <a16:creationId xmlns:a16="http://schemas.microsoft.com/office/drawing/2014/main" id="{060B83B9-F48C-4C62-9566-24A93E10748E}"/>
              </a:ext>
            </a:extLst>
          </p:cNvPr>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HTMLText18">
            <a:extLst>
              <a:ext uri="{FF2B5EF4-FFF2-40B4-BE49-F238E27FC236}">
                <a16:creationId xmlns:a16="http://schemas.microsoft.com/office/drawing/2014/main" id="{8C76432F-FAE4-48FF-A801-8F044E6E3648}"/>
              </a:ext>
            </a:extLst>
          </p:cNvPr>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9" name="HTMLText19">
            <a:extLst>
              <a:ext uri="{FF2B5EF4-FFF2-40B4-BE49-F238E27FC236}">
                <a16:creationId xmlns:a16="http://schemas.microsoft.com/office/drawing/2014/main" id="{31700543-918F-4F20-B7D4-BBAC36A82D77}"/>
              </a:ext>
            </a:extLst>
          </p:cNvPr>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0" name="HTMLText20">
            <a:extLst>
              <a:ext uri="{FF2B5EF4-FFF2-40B4-BE49-F238E27FC236}">
                <a16:creationId xmlns:a16="http://schemas.microsoft.com/office/drawing/2014/main" id="{5C391F94-EBD3-4610-A94A-BBD21761CDA7}"/>
              </a:ext>
            </a:extLst>
          </p:cNvPr>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1" name="HTMLText21">
            <a:extLst>
              <a:ext uri="{FF2B5EF4-FFF2-40B4-BE49-F238E27FC236}">
                <a16:creationId xmlns:a16="http://schemas.microsoft.com/office/drawing/2014/main" id="{AB86B6BF-549A-4E17-BD6F-62E4382AF12E}"/>
              </a:ext>
            </a:extLst>
          </p:cNvPr>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HTMLText22">
            <a:extLst>
              <a:ext uri="{FF2B5EF4-FFF2-40B4-BE49-F238E27FC236}">
                <a16:creationId xmlns:a16="http://schemas.microsoft.com/office/drawing/2014/main" id="{AA448B2A-7C49-40FE-BBB4-698697F60A22}"/>
              </a:ext>
            </a:extLst>
          </p:cNvPr>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3" name="HTMLText23">
            <a:extLst>
              <a:ext uri="{FF2B5EF4-FFF2-40B4-BE49-F238E27FC236}">
                <a16:creationId xmlns:a16="http://schemas.microsoft.com/office/drawing/2014/main" id="{D8A5902C-B514-428D-873E-12976CD16679}"/>
              </a:ext>
            </a:extLst>
          </p:cNvPr>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 name="HTMLText24">
            <a:extLst>
              <a:ext uri="{FF2B5EF4-FFF2-40B4-BE49-F238E27FC236}">
                <a16:creationId xmlns:a16="http://schemas.microsoft.com/office/drawing/2014/main" id="{496DA223-65F6-4935-8FD3-265465945D70}"/>
              </a:ext>
            </a:extLst>
          </p:cNvPr>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0" y="0"/>
            <a:ext cx="3813175"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5" name="HTMLText25">
            <a:extLst>
              <a:ext uri="{FF2B5EF4-FFF2-40B4-BE49-F238E27FC236}">
                <a16:creationId xmlns:a16="http://schemas.microsoft.com/office/drawing/2014/main" id="{2E37B8C0-CFF3-4BCF-A8D8-1EA0CCC22CB9}"/>
              </a:ext>
            </a:extLst>
          </p:cNvPr>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6" name="HTMLText26">
            <a:extLst>
              <a:ext uri="{FF2B5EF4-FFF2-40B4-BE49-F238E27FC236}">
                <a16:creationId xmlns:a16="http://schemas.microsoft.com/office/drawing/2014/main" id="{9B2E5C12-2C6C-40E2-8F1B-BF8F64487E68}"/>
              </a:ext>
            </a:extLst>
          </p:cNvPr>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7" name="HTMLText27">
            <a:extLst>
              <a:ext uri="{FF2B5EF4-FFF2-40B4-BE49-F238E27FC236}">
                <a16:creationId xmlns:a16="http://schemas.microsoft.com/office/drawing/2014/main" id="{4E63FEDC-0772-414C-B5FE-0E4D5F197856}"/>
              </a:ext>
            </a:extLst>
          </p:cNvPr>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8" name="HTMLText28">
            <a:extLst>
              <a:ext uri="{FF2B5EF4-FFF2-40B4-BE49-F238E27FC236}">
                <a16:creationId xmlns:a16="http://schemas.microsoft.com/office/drawing/2014/main" id="{1F645278-F764-495A-8815-C9A973FDBEF4}"/>
              </a:ext>
            </a:extLst>
          </p:cNvPr>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9" name="HTMLText29">
            <a:extLst>
              <a:ext uri="{FF2B5EF4-FFF2-40B4-BE49-F238E27FC236}">
                <a16:creationId xmlns:a16="http://schemas.microsoft.com/office/drawing/2014/main" id="{8596557B-86E1-43D2-9C01-FE7CECFFB63A}"/>
              </a:ext>
            </a:extLst>
          </p:cNvPr>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0" name="HTMLText30">
            <a:extLst>
              <a:ext uri="{FF2B5EF4-FFF2-40B4-BE49-F238E27FC236}">
                <a16:creationId xmlns:a16="http://schemas.microsoft.com/office/drawing/2014/main" id="{FD3B5BC1-E50C-4198-A8C1-30CCD0B5A3F2}"/>
              </a:ext>
            </a:extLst>
          </p:cNvPr>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1" name="HTMLText31">
            <a:extLst>
              <a:ext uri="{FF2B5EF4-FFF2-40B4-BE49-F238E27FC236}">
                <a16:creationId xmlns:a16="http://schemas.microsoft.com/office/drawing/2014/main" id="{97A39C42-1A0C-40E2-B24E-74FCC1CB28B2}"/>
              </a:ext>
            </a:extLst>
          </p:cNvPr>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2" name="HTMLText32">
            <a:extLst>
              <a:ext uri="{FF2B5EF4-FFF2-40B4-BE49-F238E27FC236}">
                <a16:creationId xmlns:a16="http://schemas.microsoft.com/office/drawing/2014/main" id="{D041836D-EFE5-4178-BFBD-DC968A835745}"/>
              </a:ext>
            </a:extLst>
          </p:cNvPr>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3" name="HTMLText33">
            <a:extLst>
              <a:ext uri="{FF2B5EF4-FFF2-40B4-BE49-F238E27FC236}">
                <a16:creationId xmlns:a16="http://schemas.microsoft.com/office/drawing/2014/main" id="{5C0C96C5-9531-4F63-9C4D-FA785E716790}"/>
              </a:ext>
            </a:extLst>
          </p:cNvPr>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4" name="HTMLText34">
            <a:extLst>
              <a:ext uri="{FF2B5EF4-FFF2-40B4-BE49-F238E27FC236}">
                <a16:creationId xmlns:a16="http://schemas.microsoft.com/office/drawing/2014/main" id="{71BF87AF-3B2D-4D5F-90D6-8F902CF90B93}"/>
              </a:ext>
            </a:extLst>
          </p:cNvPr>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 name="HTMLText35">
            <a:extLst>
              <a:ext uri="{FF2B5EF4-FFF2-40B4-BE49-F238E27FC236}">
                <a16:creationId xmlns:a16="http://schemas.microsoft.com/office/drawing/2014/main" id="{5B8B10DC-0267-4FB3-B3AB-FBCA0D22A5F4}"/>
              </a:ext>
            </a:extLst>
          </p:cNvPr>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6" name="HTMLText36">
            <a:extLst>
              <a:ext uri="{FF2B5EF4-FFF2-40B4-BE49-F238E27FC236}">
                <a16:creationId xmlns:a16="http://schemas.microsoft.com/office/drawing/2014/main" id="{9A4A0629-C83F-4705-8433-A471C285D93E}"/>
              </a:ext>
            </a:extLst>
          </p:cNvPr>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7" name="HTMLText37">
            <a:extLst>
              <a:ext uri="{FF2B5EF4-FFF2-40B4-BE49-F238E27FC236}">
                <a16:creationId xmlns:a16="http://schemas.microsoft.com/office/drawing/2014/main" id="{B127DA02-96BA-4729-8817-A0DCC54CA685}"/>
              </a:ext>
            </a:extLst>
          </p:cNvPr>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8" name="HTMLText38">
            <a:extLst>
              <a:ext uri="{FF2B5EF4-FFF2-40B4-BE49-F238E27FC236}">
                <a16:creationId xmlns:a16="http://schemas.microsoft.com/office/drawing/2014/main" id="{860D31DE-3404-45CC-A604-9BF03ACE0D9F}"/>
              </a:ext>
            </a:extLst>
          </p:cNvPr>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9" name="HTMLText39">
            <a:extLst>
              <a:ext uri="{FF2B5EF4-FFF2-40B4-BE49-F238E27FC236}">
                <a16:creationId xmlns:a16="http://schemas.microsoft.com/office/drawing/2014/main" id="{6EDB8A0A-F0F9-495F-A9F4-52048B651E81}"/>
              </a:ext>
            </a:extLst>
          </p:cNvPr>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0" y="0"/>
            <a:ext cx="12192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0" name="HTMLSubmit2">
            <a:extLst>
              <a:ext uri="{FF2B5EF4-FFF2-40B4-BE49-F238E27FC236}">
                <a16:creationId xmlns:a16="http://schemas.microsoft.com/office/drawing/2014/main" id="{AD2096CB-11A7-43A9-9DDE-DF087DEC523F}"/>
              </a:ext>
            </a:extLst>
          </p:cNvPr>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0" y="0"/>
            <a:ext cx="9144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1" name="HTMLSubmit3">
            <a:extLst>
              <a:ext uri="{FF2B5EF4-FFF2-40B4-BE49-F238E27FC236}">
                <a16:creationId xmlns:a16="http://schemas.microsoft.com/office/drawing/2014/main" id="{BEF13D10-B3E5-488A-92EF-DF0C8DE826BF}"/>
              </a:ext>
            </a:extLst>
          </p:cNvPr>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0" y="0"/>
            <a:ext cx="9144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249F05C0-0295-4214-9910-1228A808B5E2}"/>
              </a:ext>
            </a:extLst>
          </p:cNvPr>
          <p:cNvSpPr/>
          <p:nvPr/>
        </p:nvSpPr>
        <p:spPr>
          <a:xfrm>
            <a:off x="314254" y="1162397"/>
            <a:ext cx="4861068" cy="334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150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72560">
              <a:schemeClr val="accent1">
                <a:lumMod val="75000"/>
              </a:schemeClr>
            </a:gs>
            <a:gs pos="49000">
              <a:srgbClr val="002060"/>
            </a:gs>
            <a:gs pos="89000">
              <a:schemeClr val="accent1">
                <a:lumMod val="45000"/>
                <a:lumOff val="55000"/>
              </a:schemeClr>
            </a:gs>
            <a:gs pos="65000">
              <a:schemeClr val="accent1">
                <a:lumMod val="45000"/>
                <a:lumOff val="55000"/>
              </a:schemeClr>
            </a:gs>
            <a:gs pos="92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C037-4AD7-47D9-8A83-A2642725FFE9}"/>
              </a:ext>
            </a:extLst>
          </p:cNvPr>
          <p:cNvSpPr>
            <a:spLocks noGrp="1"/>
          </p:cNvSpPr>
          <p:nvPr>
            <p:ph type="title"/>
          </p:nvPr>
        </p:nvSpPr>
        <p:spPr>
          <a:xfrm>
            <a:off x="801099" y="1396289"/>
            <a:ext cx="4399093" cy="1325563"/>
          </a:xfrm>
        </p:spPr>
        <p:txBody>
          <a:bodyPr vert="horz" lIns="91440" tIns="45720" rIns="91440" bIns="45720" rtlCol="0" anchor="ctr">
            <a:normAutofit/>
          </a:bodyPr>
          <a:lstStyle/>
          <a:p>
            <a:r>
              <a:rPr lang="en-US" sz="2100" dirty="0"/>
              <a:t>Reporting Requirements for Non-public SFAs, Charter Schools and RCCIs</a:t>
            </a:r>
            <a:br>
              <a:rPr lang="en-US" sz="2100" dirty="0"/>
            </a:br>
            <a:endParaRPr lang="en-US" sz="2100" dirty="0"/>
          </a:p>
        </p:txBody>
      </p:sp>
      <p:sp>
        <p:nvSpPr>
          <p:cNvPr id="94" name="TextBox 93">
            <a:extLst>
              <a:ext uri="{FF2B5EF4-FFF2-40B4-BE49-F238E27FC236}">
                <a16:creationId xmlns:a16="http://schemas.microsoft.com/office/drawing/2014/main" id="{1BDF32E2-F081-4CAC-AE78-1F7B7BB76AE8}"/>
              </a:ext>
            </a:extLst>
          </p:cNvPr>
          <p:cNvSpPr txBox="1"/>
          <p:nvPr/>
        </p:nvSpPr>
        <p:spPr>
          <a:xfrm>
            <a:off x="805544" y="2871982"/>
            <a:ext cx="4399094" cy="3181684"/>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dirty="0"/>
              <a:t>Cash Analysis </a:t>
            </a:r>
          </a:p>
          <a:p>
            <a:pPr marL="285750" indent="-228600">
              <a:lnSpc>
                <a:spcPct val="90000"/>
              </a:lnSpc>
              <a:spcAft>
                <a:spcPts val="600"/>
              </a:spcAft>
              <a:buFont typeface="Arial" panose="020B0604020202020204" pitchFamily="34" charset="0"/>
              <a:buChar char="•"/>
            </a:pPr>
            <a:r>
              <a:rPr lang="en-US" dirty="0"/>
              <a:t>Reported through the Child Nutrition Management System (CNMS)</a:t>
            </a:r>
          </a:p>
          <a:p>
            <a:pPr marL="285750" indent="-228600">
              <a:lnSpc>
                <a:spcPct val="90000"/>
              </a:lnSpc>
              <a:spcAft>
                <a:spcPts val="600"/>
              </a:spcAft>
              <a:buFont typeface="Arial" panose="020B0604020202020204" pitchFamily="34" charset="0"/>
              <a:buChar char="•"/>
            </a:pPr>
            <a:r>
              <a:rPr lang="en-US" dirty="0"/>
              <a:t>Reported Annually</a:t>
            </a:r>
          </a:p>
          <a:p>
            <a:pPr marL="285750" indent="-228600">
              <a:lnSpc>
                <a:spcPct val="90000"/>
              </a:lnSpc>
              <a:spcAft>
                <a:spcPts val="600"/>
              </a:spcAft>
              <a:buFont typeface="Arial" panose="020B0604020202020204" pitchFamily="34" charset="0"/>
              <a:buChar char="•"/>
            </a:pPr>
            <a:r>
              <a:rPr lang="en-US" dirty="0"/>
              <a:t>Submission Deadline: September 30</a:t>
            </a:r>
          </a:p>
        </p:txBody>
      </p:sp>
      <p:sp>
        <p:nvSpPr>
          <p:cNvPr id="120" name="Freeform: Shape 98">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1" name="Freeform: Shape 100">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7" descr="Graphical user interface&#10;&#10;Description automatically generated with medium confidence">
            <a:extLst>
              <a:ext uri="{FF2B5EF4-FFF2-40B4-BE49-F238E27FC236}">
                <a16:creationId xmlns:a16="http://schemas.microsoft.com/office/drawing/2014/main" id="{AA185070-8999-434A-913C-983766F0A3C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73746" y="3017862"/>
            <a:ext cx="4969399" cy="3292227"/>
          </a:xfrm>
          <a:prstGeom prst="rect">
            <a:avLst/>
          </a:prstGeom>
        </p:spPr>
      </p:pic>
      <p:pic>
        <p:nvPicPr>
          <p:cNvPr id="6" name="Content Placeholder 5" descr="Graphical user interface, application&#10;&#10;Description automatically generated">
            <a:extLst>
              <a:ext uri="{FF2B5EF4-FFF2-40B4-BE49-F238E27FC236}">
                <a16:creationId xmlns:a16="http://schemas.microsoft.com/office/drawing/2014/main" id="{BF8F5075-EB15-4E63-B6F5-7FCF7A5E3E05}"/>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726473" y="151165"/>
            <a:ext cx="4924557" cy="2720817"/>
          </a:xfrm>
          <a:prstGeom prst="rect">
            <a:avLst/>
          </a:prstGeom>
        </p:spPr>
      </p:pic>
      <p:sp>
        <p:nvSpPr>
          <p:cNvPr id="9" name="TextBox 8">
            <a:extLst>
              <a:ext uri="{FF2B5EF4-FFF2-40B4-BE49-F238E27FC236}">
                <a16:creationId xmlns:a16="http://schemas.microsoft.com/office/drawing/2014/main" id="{9FD20762-5A92-44A5-A1FC-14575F871908}"/>
              </a:ext>
            </a:extLst>
          </p:cNvPr>
          <p:cNvSpPr txBox="1"/>
          <p:nvPr/>
        </p:nvSpPr>
        <p:spPr>
          <a:xfrm>
            <a:off x="590719" y="2330505"/>
            <a:ext cx="5278066" cy="3979585"/>
          </a:xfrm>
          <a:prstGeom prst="rect">
            <a:avLst/>
          </a:prstGeom>
        </p:spPr>
        <p:txBody>
          <a:bodyPr vert="horz" lIns="91440" tIns="45720" rIns="91440" bIns="45720" rtlCol="0" anchor="ctr">
            <a:normAutofit/>
          </a:bodyPr>
          <a:lstStyle/>
          <a:p>
            <a:pPr>
              <a:lnSpc>
                <a:spcPct val="90000"/>
              </a:lnSpc>
              <a:spcAft>
                <a:spcPts val="600"/>
              </a:spcAft>
            </a:pPr>
            <a:endParaRPr lang="en-US" sz="2000" dirty="0"/>
          </a:p>
        </p:txBody>
      </p:sp>
    </p:spTree>
    <p:extLst>
      <p:ext uri="{BB962C8B-B14F-4D97-AF65-F5344CB8AC3E}">
        <p14:creationId xmlns:p14="http://schemas.microsoft.com/office/powerpoint/2010/main" val="314614793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E45841-BE8D-481E-86D9-27AB32BAD1A7}"/>
              </a:ext>
            </a:extLst>
          </p:cNvPr>
          <p:cNvSpPr>
            <a:spLocks noGrp="1"/>
          </p:cNvSpPr>
          <p:nvPr>
            <p:ph type="title"/>
          </p:nvPr>
        </p:nvSpPr>
        <p:spPr>
          <a:xfrm>
            <a:off x="1371599" y="294538"/>
            <a:ext cx="9895951" cy="1033669"/>
          </a:xfrm>
        </p:spPr>
        <p:txBody>
          <a:bodyPr vert="horz" lIns="91440" tIns="45720" rIns="91440" bIns="45720" rtlCol="0" anchor="ctr">
            <a:normAutofit/>
          </a:bodyPr>
          <a:lstStyle/>
          <a:p>
            <a:pPr algn="l"/>
            <a:r>
              <a:rPr lang="en-US" sz="4000" kern="1200" dirty="0">
                <a:solidFill>
                  <a:srgbClr val="FFFFFF"/>
                </a:solidFill>
                <a:latin typeface="+mj-lt"/>
                <a:ea typeface="+mj-ea"/>
                <a:cs typeface="+mj-cs"/>
              </a:rPr>
              <a:t>            Excess Fund Balances</a:t>
            </a:r>
          </a:p>
        </p:txBody>
      </p:sp>
      <p:sp>
        <p:nvSpPr>
          <p:cNvPr id="3" name="Content Placeholder 2">
            <a:extLst>
              <a:ext uri="{FF2B5EF4-FFF2-40B4-BE49-F238E27FC236}">
                <a16:creationId xmlns:a16="http://schemas.microsoft.com/office/drawing/2014/main" id="{470D73F8-7345-41A6-9EB4-7708AC4A0A7C}"/>
              </a:ext>
            </a:extLst>
          </p:cNvPr>
          <p:cNvSpPr>
            <a:spLocks noGrp="1"/>
          </p:cNvSpPr>
          <p:nvPr>
            <p:ph sz="half" idx="2"/>
          </p:nvPr>
        </p:nvSpPr>
        <p:spPr>
          <a:xfrm>
            <a:off x="753626" y="1885279"/>
            <a:ext cx="10912509" cy="4678183"/>
          </a:xfrm>
        </p:spPr>
        <p:txBody>
          <a:bodyPr vert="horz" lIns="91440" tIns="45720" rIns="91440" bIns="45720" rtlCol="0" anchor="ctr">
            <a:normAutofit/>
          </a:bodyPr>
          <a:lstStyle/>
          <a:p>
            <a:pPr lvl="1">
              <a:lnSpc>
                <a:spcPct val="90000"/>
              </a:lnSpc>
            </a:pPr>
            <a:r>
              <a:rPr lang="en-US" sz="2200" dirty="0"/>
              <a:t>Schools must spend down their excess funds by June 30</a:t>
            </a:r>
            <a:r>
              <a:rPr lang="en-US" sz="2200" baseline="30000" dirty="0"/>
              <a:t>th</a:t>
            </a:r>
            <a:r>
              <a:rPr lang="en-US" sz="2200" dirty="0"/>
              <a:t> of the current school year</a:t>
            </a:r>
          </a:p>
          <a:p>
            <a:pPr lvl="2">
              <a:lnSpc>
                <a:spcPct val="90000"/>
              </a:lnSpc>
            </a:pPr>
            <a:r>
              <a:rPr lang="en-US" sz="2000" dirty="0"/>
              <a:t>Extensions beyond the June 30</a:t>
            </a:r>
            <a:r>
              <a:rPr lang="en-US" sz="2000" baseline="30000" dirty="0"/>
              <a:t>th</a:t>
            </a:r>
            <a:r>
              <a:rPr lang="en-US" sz="2000" dirty="0"/>
              <a:t> deadline will be granted on a case-by-case basis</a:t>
            </a:r>
          </a:p>
          <a:p>
            <a:pPr lvl="2">
              <a:lnSpc>
                <a:spcPct val="90000"/>
              </a:lnSpc>
            </a:pPr>
            <a:r>
              <a:rPr lang="en-US" sz="2200" dirty="0"/>
              <a:t>Adjustments can only be made by school submitting a new plan for approval</a:t>
            </a:r>
          </a:p>
          <a:p>
            <a:pPr lvl="1">
              <a:lnSpc>
                <a:spcPct val="90000"/>
              </a:lnSpc>
            </a:pPr>
            <a:r>
              <a:rPr lang="en-US" sz="2200" dirty="0"/>
              <a:t>Program funds must be used only for program purposes – improving the quality of food served, or purchasing needed supplies, services, or equipment</a:t>
            </a:r>
          </a:p>
          <a:p>
            <a:pPr lvl="1">
              <a:lnSpc>
                <a:spcPct val="90000"/>
              </a:lnSpc>
            </a:pPr>
            <a:r>
              <a:rPr lang="en-US" sz="2200" dirty="0"/>
              <a:t>Schools should not start implementing their spend down plan until approved by CN Audit</a:t>
            </a:r>
          </a:p>
          <a:p>
            <a:pPr lvl="2">
              <a:lnSpc>
                <a:spcPct val="90000"/>
              </a:lnSpc>
            </a:pPr>
            <a:r>
              <a:rPr lang="en-US" sz="1800" dirty="0"/>
              <a:t>Unallowable costs will need to be replenished</a:t>
            </a:r>
          </a:p>
          <a:p>
            <a:pPr lvl="1">
              <a:lnSpc>
                <a:spcPct val="90000"/>
              </a:lnSpc>
            </a:pPr>
            <a:r>
              <a:rPr lang="en-US" sz="2200" dirty="0"/>
              <a:t>Excess Fund Balance is not a separate account</a:t>
            </a:r>
          </a:p>
          <a:p>
            <a:pPr lvl="2">
              <a:lnSpc>
                <a:spcPct val="90000"/>
              </a:lnSpc>
            </a:pPr>
            <a:endParaRPr lang="en-US" sz="2000" dirty="0"/>
          </a:p>
        </p:txBody>
      </p:sp>
    </p:spTree>
    <p:extLst>
      <p:ext uri="{BB962C8B-B14F-4D97-AF65-F5344CB8AC3E}">
        <p14:creationId xmlns:p14="http://schemas.microsoft.com/office/powerpoint/2010/main" val="1559367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B508E34-3F11-44A6-A3C0-8FFEF2D3F534}"/>
              </a:ext>
            </a:extLst>
          </p:cNvPr>
          <p:cNvSpPr txBox="1"/>
          <p:nvPr/>
        </p:nvSpPr>
        <p:spPr>
          <a:xfrm>
            <a:off x="594360" y="1209086"/>
            <a:ext cx="3876848" cy="406492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600" b="1" kern="1200" dirty="0">
                <a:solidFill>
                  <a:schemeClr val="tx1"/>
                </a:solidFill>
                <a:effectLst/>
                <a:latin typeface="+mj-lt"/>
                <a:ea typeface="+mj-ea"/>
                <a:cs typeface="+mj-cs"/>
              </a:rPr>
              <a:t>Allowable Costs for Spending Down Excess Funds</a:t>
            </a:r>
          </a:p>
        </p:txBody>
      </p:sp>
      <p:grpSp>
        <p:nvGrpSpPr>
          <p:cNvPr id="13"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13775754-A8B3-88F9-B460-76A43EBC2398}"/>
              </a:ext>
            </a:extLst>
          </p:cNvPr>
          <p:cNvGraphicFramePr/>
          <p:nvPr>
            <p:extLst>
              <p:ext uri="{D42A27DB-BD31-4B8C-83A1-F6EECF244321}">
                <p14:modId xmlns:p14="http://schemas.microsoft.com/office/powerpoint/2010/main" val="2639742630"/>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1483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D586B9-E8E1-44C9-AE1C-304C2D00AAEF}"/>
              </a:ext>
            </a:extLst>
          </p:cNvPr>
          <p:cNvSpPr txBox="1"/>
          <p:nvPr/>
        </p:nvSpPr>
        <p:spPr>
          <a:xfrm>
            <a:off x="466722" y="586855"/>
            <a:ext cx="3201366"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b="1" kern="1200" dirty="0">
                <a:solidFill>
                  <a:srgbClr val="FFFFFF"/>
                </a:solidFill>
                <a:latin typeface="+mj-lt"/>
                <a:ea typeface="+mj-ea"/>
                <a:cs typeface="+mj-cs"/>
              </a:rPr>
              <a:t>Unallowable Uses of Excess Funds</a:t>
            </a:r>
          </a:p>
        </p:txBody>
      </p:sp>
      <p:sp>
        <p:nvSpPr>
          <p:cNvPr id="3" name="TextBox 2">
            <a:extLst>
              <a:ext uri="{FF2B5EF4-FFF2-40B4-BE49-F238E27FC236}">
                <a16:creationId xmlns:a16="http://schemas.microsoft.com/office/drawing/2014/main" id="{F520982F-006E-4807-AF80-5179BDB3D6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indent="-228600">
              <a:lnSpc>
                <a:spcPct val="90000"/>
              </a:lnSpc>
              <a:spcBef>
                <a:spcPts val="0"/>
              </a:spcBef>
              <a:spcAft>
                <a:spcPts val="600"/>
              </a:spcAft>
              <a:buFont typeface="Arial" panose="020B0604020202020204" pitchFamily="34" charset="0"/>
              <a:buChar char="•"/>
            </a:pPr>
            <a:endParaRPr lang="en-US" sz="1700" b="1" dirty="0"/>
          </a:p>
          <a:p>
            <a:pPr marL="514350" lvl="1" indent="-285750">
              <a:lnSpc>
                <a:spcPct val="90000"/>
              </a:lnSpc>
              <a:spcAft>
                <a:spcPts val="600"/>
              </a:spcAft>
              <a:buFont typeface="Arial" panose="020B0604020202020204" pitchFamily="34" charset="0"/>
              <a:buChar char="•"/>
            </a:pPr>
            <a:r>
              <a:rPr lang="en-US" sz="1700" dirty="0"/>
              <a:t>Capital Improvement Projects</a:t>
            </a:r>
          </a:p>
          <a:p>
            <a:pPr marL="514350" lvl="1" indent="-285750">
              <a:lnSpc>
                <a:spcPct val="90000"/>
              </a:lnSpc>
              <a:spcAft>
                <a:spcPts val="600"/>
              </a:spcAft>
              <a:buFont typeface="Arial" panose="020B0604020202020204" pitchFamily="34" charset="0"/>
              <a:buChar char="•"/>
            </a:pPr>
            <a:r>
              <a:rPr lang="en-US" sz="1700" dirty="0"/>
              <a:t>Costs associated with remediation or repair to a school building (i.e. plumbing, heating, air conditioning) that would add to the permanent value of the school building</a:t>
            </a:r>
          </a:p>
          <a:p>
            <a:pPr marL="514350" lvl="1" indent="-285750">
              <a:lnSpc>
                <a:spcPct val="90000"/>
              </a:lnSpc>
              <a:spcAft>
                <a:spcPts val="600"/>
              </a:spcAft>
              <a:buFont typeface="Arial" panose="020B0604020202020204" pitchFamily="34" charset="0"/>
              <a:buChar char="•"/>
            </a:pPr>
            <a:r>
              <a:rPr lang="en-US" sz="1700" dirty="0"/>
              <a:t>Multi-year Projects</a:t>
            </a:r>
          </a:p>
          <a:p>
            <a:pPr marL="971550" lvl="2" indent="-285750">
              <a:lnSpc>
                <a:spcPct val="90000"/>
              </a:lnSpc>
              <a:spcAft>
                <a:spcPts val="600"/>
              </a:spcAft>
              <a:buFont typeface="Arial" panose="020B0604020202020204" pitchFamily="34" charset="0"/>
              <a:buChar char="•"/>
            </a:pPr>
            <a:r>
              <a:rPr lang="en-US" sz="1700" dirty="0"/>
              <a:t>Allowing net cash resources to build up in the food service account for an extended period to save for a future project is unallowable. If the proposed expenditure project is a construction project, construction projects are typically not allowable.</a:t>
            </a:r>
          </a:p>
          <a:p>
            <a:pPr lvl="1" indent="-228600">
              <a:lnSpc>
                <a:spcPct val="90000"/>
              </a:lnSpc>
              <a:spcAft>
                <a:spcPts val="600"/>
              </a:spcAft>
              <a:buFont typeface="Arial" panose="020B0604020202020204" pitchFamily="34" charset="0"/>
              <a:buChar char="•"/>
            </a:pPr>
            <a:r>
              <a:rPr lang="en-US" sz="1700" dirty="0"/>
              <a:t>Carry-over of Excess Funds for Multiple Years</a:t>
            </a:r>
          </a:p>
          <a:p>
            <a:pPr lvl="2" indent="-228600">
              <a:lnSpc>
                <a:spcPct val="90000"/>
              </a:lnSpc>
              <a:spcAft>
                <a:spcPts val="600"/>
              </a:spcAft>
              <a:buFont typeface="Arial" panose="020B0604020202020204" pitchFamily="34" charset="0"/>
              <a:buChar char="•"/>
            </a:pPr>
            <a:r>
              <a:rPr lang="en-US" sz="1700" dirty="0"/>
              <a:t>To maintain the nonprofit status required for the food service account, the fund balance (net cash resources) of the account must not exceed three month's average expenditures at any time.</a:t>
            </a:r>
          </a:p>
          <a:p>
            <a:pPr lvl="1" indent="-228600">
              <a:lnSpc>
                <a:spcPct val="90000"/>
              </a:lnSpc>
              <a:spcAft>
                <a:spcPts val="600"/>
              </a:spcAft>
              <a:buFont typeface="Arial" panose="020B0604020202020204" pitchFamily="34" charset="0"/>
              <a:buChar char="•"/>
            </a:pPr>
            <a:endParaRPr lang="en-US" sz="1700" dirty="0"/>
          </a:p>
          <a:p>
            <a:pPr lvl="1" indent="-228600">
              <a:lnSpc>
                <a:spcPct val="90000"/>
              </a:lnSpc>
              <a:spcAft>
                <a:spcPts val="600"/>
              </a:spcAft>
              <a:buFont typeface="Arial" panose="020B0604020202020204" pitchFamily="34" charset="0"/>
              <a:buChar char="•"/>
            </a:pPr>
            <a:endParaRPr lang="en-US" sz="1700" dirty="0"/>
          </a:p>
          <a:p>
            <a:pPr marL="228600" lvl="1">
              <a:lnSpc>
                <a:spcPct val="90000"/>
              </a:lnSpc>
              <a:spcAft>
                <a:spcPts val="600"/>
              </a:spcAft>
            </a:pPr>
            <a:endParaRPr lang="en-US" sz="1700" dirty="0"/>
          </a:p>
        </p:txBody>
      </p:sp>
    </p:spTree>
    <p:extLst>
      <p:ext uri="{BB962C8B-B14F-4D97-AF65-F5344CB8AC3E}">
        <p14:creationId xmlns:p14="http://schemas.microsoft.com/office/powerpoint/2010/main" val="2832532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E25E6B0-7CF0-2D60-957B-B8337B2DC137}"/>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Negative Fund Balance</a:t>
            </a:r>
          </a:p>
        </p:txBody>
      </p:sp>
      <p:graphicFrame>
        <p:nvGraphicFramePr>
          <p:cNvPr id="20" name="Content Placeholder 2">
            <a:extLst>
              <a:ext uri="{FF2B5EF4-FFF2-40B4-BE49-F238E27FC236}">
                <a16:creationId xmlns:a16="http://schemas.microsoft.com/office/drawing/2014/main" id="{09B6B383-1406-C1EB-645D-A673A66B2011}"/>
              </a:ext>
            </a:extLst>
          </p:cNvPr>
          <p:cNvGraphicFramePr>
            <a:graphicFrameLocks noGrp="1"/>
          </p:cNvGraphicFramePr>
          <p:nvPr>
            <p:ph idx="1"/>
            <p:extLst>
              <p:ext uri="{D42A27DB-BD31-4B8C-83A1-F6EECF244321}">
                <p14:modId xmlns:p14="http://schemas.microsoft.com/office/powerpoint/2010/main" val="121897643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6922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157638-0DAF-FDEA-8693-E60CE685691D}"/>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Paid Lunch Equity (PLE) Exemption</a:t>
            </a:r>
            <a:br>
              <a:rPr lang="en-US" sz="4000">
                <a:solidFill>
                  <a:srgbClr val="FFFFFF"/>
                </a:solidFill>
              </a:rPr>
            </a:br>
            <a:r>
              <a:rPr lang="en-US" sz="4000">
                <a:solidFill>
                  <a:srgbClr val="FFFFFF"/>
                </a:solidFill>
              </a:rPr>
              <a:t>2023-24 SY ONLY</a:t>
            </a:r>
          </a:p>
        </p:txBody>
      </p:sp>
      <p:sp>
        <p:nvSpPr>
          <p:cNvPr id="25" name="Content Placeholder 2">
            <a:extLst>
              <a:ext uri="{FF2B5EF4-FFF2-40B4-BE49-F238E27FC236}">
                <a16:creationId xmlns:a16="http://schemas.microsoft.com/office/drawing/2014/main" id="{AE2DE9D9-7286-9FC2-2494-5EF95BBE672E}"/>
              </a:ext>
            </a:extLst>
          </p:cNvPr>
          <p:cNvSpPr>
            <a:spLocks noGrp="1"/>
          </p:cNvSpPr>
          <p:nvPr>
            <p:ph idx="1"/>
          </p:nvPr>
        </p:nvSpPr>
        <p:spPr>
          <a:xfrm>
            <a:off x="4810259" y="649480"/>
            <a:ext cx="6555347" cy="5546047"/>
          </a:xfrm>
        </p:spPr>
        <p:txBody>
          <a:bodyPr anchor="ctr">
            <a:normAutofit/>
          </a:bodyPr>
          <a:lstStyle/>
          <a:p>
            <a:r>
              <a:rPr lang="en-US" sz="2000" dirty="0"/>
              <a:t>SFAs with a positive or zero balance in their non-profit food service account </a:t>
            </a:r>
            <a:r>
              <a:rPr lang="en-US" sz="2000" i="1" dirty="0"/>
              <a:t>as of June 30, 2022 </a:t>
            </a:r>
            <a:r>
              <a:rPr lang="en-US" sz="2000" dirty="0"/>
              <a:t>may be exempt from PLE</a:t>
            </a:r>
          </a:p>
          <a:p>
            <a:pPr lvl="1"/>
            <a:r>
              <a:rPr lang="en-US" sz="2000" dirty="0"/>
              <a:t>Elect on SFAs Annual Information Page in CNMS</a:t>
            </a:r>
          </a:p>
          <a:p>
            <a:r>
              <a:rPr lang="en-US" sz="2000" dirty="0"/>
              <a:t>SFAs utilizing the PLE Exemption can:</a:t>
            </a:r>
          </a:p>
          <a:p>
            <a:pPr lvl="1"/>
            <a:r>
              <a:rPr lang="en-US" sz="2000" dirty="0"/>
              <a:t>use their nonprofit school food service account funds to reduce the average price charged for paid lunches</a:t>
            </a:r>
          </a:p>
          <a:p>
            <a:pPr lvl="2"/>
            <a:endParaRPr lang="en-US" dirty="0"/>
          </a:p>
          <a:p>
            <a:pPr lvl="1"/>
            <a:r>
              <a:rPr lang="en-US" sz="2000" dirty="0"/>
              <a:t>use federal funds within the non-profit food service account to pay off any outstanding meal debt incurred in the </a:t>
            </a:r>
            <a:r>
              <a:rPr lang="en-US" sz="2000" b="1" i="1" dirty="0"/>
              <a:t>current</a:t>
            </a:r>
            <a:r>
              <a:rPr lang="en-US" sz="2000" dirty="0"/>
              <a:t> school year</a:t>
            </a:r>
          </a:p>
          <a:p>
            <a:pPr lvl="2"/>
            <a:r>
              <a:rPr lang="en-US" dirty="0"/>
              <a:t>Can’t be used to pay off outstanding debt that incurred in previous school years</a:t>
            </a:r>
          </a:p>
          <a:p>
            <a:pPr marL="457200" lvl="1" indent="0">
              <a:buNone/>
            </a:pPr>
            <a:endParaRPr lang="en-US" sz="2000" dirty="0"/>
          </a:p>
          <a:p>
            <a:pPr marL="457200" lvl="1" indent="0">
              <a:buNone/>
            </a:pPr>
            <a:endParaRPr lang="en-US" sz="2000" dirty="0"/>
          </a:p>
        </p:txBody>
      </p:sp>
    </p:spTree>
    <p:extLst>
      <p:ext uri="{BB962C8B-B14F-4D97-AF65-F5344CB8AC3E}">
        <p14:creationId xmlns:p14="http://schemas.microsoft.com/office/powerpoint/2010/main" val="754707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F95F5CC-6DD2-09EB-7D90-DCD44702E859}"/>
              </a:ext>
            </a:extLst>
          </p:cNvPr>
          <p:cNvPicPr>
            <a:picLocks noChangeAspect="1"/>
          </p:cNvPicPr>
          <p:nvPr/>
        </p:nvPicPr>
        <p:blipFill rotWithShape="1">
          <a:blip r:embed="rId3"/>
          <a:srcRect t="2175"/>
          <a:stretch/>
        </p:blipFill>
        <p:spPr>
          <a:xfrm>
            <a:off x="2519309"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380F98F-D9CA-4142-8BF1-5D90BAA67DBB}"/>
              </a:ext>
            </a:extLst>
          </p:cNvPr>
          <p:cNvSpPr txBox="1"/>
          <p:nvPr/>
        </p:nvSpPr>
        <p:spPr>
          <a:xfrm>
            <a:off x="540037" y="3429000"/>
            <a:ext cx="3323706"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Contact Information</a:t>
            </a:r>
          </a:p>
          <a:p>
            <a:pPr indent="-228600">
              <a:lnSpc>
                <a:spcPct val="90000"/>
              </a:lnSpc>
              <a:spcAft>
                <a:spcPts val="600"/>
              </a:spcAft>
              <a:buFont typeface="Arial" panose="020B0604020202020204" pitchFamily="34" charset="0"/>
              <a:buChar char="•"/>
            </a:pPr>
            <a:r>
              <a:rPr lang="en-US" sz="2000" dirty="0"/>
              <a:t>Audit Team: cnaudit@nysed.gov</a:t>
            </a:r>
          </a:p>
          <a:p>
            <a:pPr indent="-228600">
              <a:lnSpc>
                <a:spcPct val="90000"/>
              </a:lnSpc>
              <a:spcAft>
                <a:spcPts val="600"/>
              </a:spcAft>
              <a:buFont typeface="Arial" panose="020B0604020202020204" pitchFamily="34" charset="0"/>
              <a:buChar char="•"/>
            </a:pPr>
            <a:r>
              <a:rPr lang="en-US" sz="2000" dirty="0"/>
              <a:t>Training Team: </a:t>
            </a:r>
            <a:r>
              <a:rPr lang="en-US" sz="2000" i="1" dirty="0">
                <a:hlinkClick r:id="rId4"/>
              </a:rPr>
              <a:t>cntraining@nysed.gov</a:t>
            </a:r>
            <a:endParaRPr lang="en-US" sz="2000" i="1" dirty="0"/>
          </a:p>
          <a:p>
            <a:pPr indent="-228600">
              <a:lnSpc>
                <a:spcPct val="90000"/>
              </a:lnSpc>
              <a:spcAft>
                <a:spcPts val="600"/>
              </a:spcAft>
              <a:buFont typeface="Arial" panose="020B0604020202020204" pitchFamily="34" charset="0"/>
              <a:buChar char="•"/>
            </a:pPr>
            <a:r>
              <a:rPr lang="en-US" sz="2000" dirty="0"/>
              <a:t>Child Nutrition Program Office: 518-473-8781</a:t>
            </a:r>
          </a:p>
          <a:p>
            <a:pPr indent="-228600">
              <a:lnSpc>
                <a:spcPct val="90000"/>
              </a:lnSpc>
              <a:spcAft>
                <a:spcPts val="600"/>
              </a:spcAft>
              <a:buFont typeface="Arial" panose="020B0604020202020204" pitchFamily="34" charset="0"/>
              <a:buChar char="•"/>
            </a:pPr>
            <a:r>
              <a:rPr lang="en-US" sz="2000" dirty="0"/>
              <a:t>CN Representative for questions specific to your SFA</a:t>
            </a:r>
          </a:p>
        </p:txBody>
      </p:sp>
      <p:sp>
        <p:nvSpPr>
          <p:cNvPr id="8" name="Title 1">
            <a:extLst>
              <a:ext uri="{FF2B5EF4-FFF2-40B4-BE49-F238E27FC236}">
                <a16:creationId xmlns:a16="http://schemas.microsoft.com/office/drawing/2014/main" id="{D24D97B9-9EC9-5F79-DA33-71F5E0160657}"/>
              </a:ext>
            </a:extLst>
          </p:cNvPr>
          <p:cNvSpPr>
            <a:spLocks noGrp="1"/>
          </p:cNvSpPr>
          <p:nvPr>
            <p:ph type="title"/>
          </p:nvPr>
        </p:nvSpPr>
        <p:spPr>
          <a:xfrm>
            <a:off x="540037" y="342900"/>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Questions</a:t>
            </a:r>
          </a:p>
        </p:txBody>
      </p:sp>
    </p:spTree>
    <p:extLst>
      <p:ext uri="{BB962C8B-B14F-4D97-AF65-F5344CB8AC3E}">
        <p14:creationId xmlns:p14="http://schemas.microsoft.com/office/powerpoint/2010/main" val="1525727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E7ACCE-9A7B-4D0A-8135-D88DD7A7BF0D}"/>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Today’s Agenda</a:t>
            </a:r>
          </a:p>
        </p:txBody>
      </p:sp>
      <p:graphicFrame>
        <p:nvGraphicFramePr>
          <p:cNvPr id="22" name="Content Placeholder 2">
            <a:extLst>
              <a:ext uri="{FF2B5EF4-FFF2-40B4-BE49-F238E27FC236}">
                <a16:creationId xmlns:a16="http://schemas.microsoft.com/office/drawing/2014/main" id="{A3A93025-CC6A-EEE2-0A64-959E88B759A7}"/>
              </a:ext>
            </a:extLst>
          </p:cNvPr>
          <p:cNvGraphicFramePr>
            <a:graphicFrameLocks noGrp="1"/>
          </p:cNvGraphicFramePr>
          <p:nvPr>
            <p:ph idx="1"/>
            <p:extLst>
              <p:ext uri="{D42A27DB-BD31-4B8C-83A1-F6EECF244321}">
                <p14:modId xmlns:p14="http://schemas.microsoft.com/office/powerpoint/2010/main" val="3297061923"/>
              </p:ext>
            </p:extLst>
          </p:nvPr>
        </p:nvGraphicFramePr>
        <p:xfrm>
          <a:off x="644056" y="2112579"/>
          <a:ext cx="11237088"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7468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DE4DF9-5204-4B97-BB1F-17DD1C666827}"/>
              </a:ext>
            </a:extLst>
          </p:cNvPr>
          <p:cNvSpPr>
            <a:spLocks noGrp="1"/>
          </p:cNvSpPr>
          <p:nvPr>
            <p:ph type="title"/>
          </p:nvPr>
        </p:nvSpPr>
        <p:spPr>
          <a:xfrm>
            <a:off x="640080" y="325369"/>
            <a:ext cx="4368602" cy="1956841"/>
          </a:xfrm>
        </p:spPr>
        <p:txBody>
          <a:bodyPr anchor="b">
            <a:normAutofit/>
          </a:bodyPr>
          <a:lstStyle/>
          <a:p>
            <a:r>
              <a:rPr lang="en-US" sz="5400" b="1"/>
              <a:t>Non-program Food </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55D7CB-9623-44BA-9F63-0E325E63FD89}"/>
              </a:ext>
            </a:extLst>
          </p:cNvPr>
          <p:cNvSpPr>
            <a:spLocks noGrp="1"/>
          </p:cNvSpPr>
          <p:nvPr>
            <p:ph idx="1"/>
          </p:nvPr>
        </p:nvSpPr>
        <p:spPr>
          <a:xfrm>
            <a:off x="640080" y="2872899"/>
            <a:ext cx="4243589" cy="3320668"/>
          </a:xfrm>
        </p:spPr>
        <p:txBody>
          <a:bodyPr>
            <a:normAutofit/>
          </a:bodyPr>
          <a:lstStyle/>
          <a:p>
            <a:endParaRPr lang="en-US" sz="2200"/>
          </a:p>
          <a:p>
            <a:r>
              <a:rPr lang="en-US" sz="2200"/>
              <a:t>Non-reimbursable foods and beverages purchased using funds from the nonprofit school food service account</a:t>
            </a:r>
          </a:p>
          <a:p>
            <a:r>
              <a:rPr lang="en-US" sz="2200" i="1"/>
              <a:t>Annual Requirement</a:t>
            </a:r>
            <a:r>
              <a:rPr lang="en-US" sz="2200"/>
              <a:t>: Non-Program Food Revenue Tool </a:t>
            </a:r>
          </a:p>
          <a:p>
            <a:endParaRPr lang="en-US" sz="2200"/>
          </a:p>
        </p:txBody>
      </p:sp>
      <p:pic>
        <p:nvPicPr>
          <p:cNvPr id="6" name="Picture 5">
            <a:extLst>
              <a:ext uri="{FF2B5EF4-FFF2-40B4-BE49-F238E27FC236}">
                <a16:creationId xmlns:a16="http://schemas.microsoft.com/office/drawing/2014/main" id="{EE3D356F-A1D0-0ED6-89F2-AFFA8ED024DE}"/>
              </a:ext>
            </a:extLst>
          </p:cNvPr>
          <p:cNvPicPr>
            <a:picLocks noChangeAspect="1"/>
          </p:cNvPicPr>
          <p:nvPr/>
        </p:nvPicPr>
        <p:blipFill rotWithShape="1">
          <a:blip r:embed="rId3"/>
          <a:srcRect l="18877" r="5896"/>
          <a:stretch/>
        </p:blipFill>
        <p:spPr>
          <a:xfrm>
            <a:off x="531322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76AF751D-371C-B40B-7D39-70ABDF68752C}"/>
              </a:ext>
            </a:extLst>
          </p:cNvPr>
          <p:cNvSpPr txBox="1"/>
          <p:nvPr/>
        </p:nvSpPr>
        <p:spPr>
          <a:xfrm>
            <a:off x="10447506" y="6316677"/>
            <a:ext cx="1926077" cy="246221"/>
          </a:xfrm>
          <a:prstGeom prst="rect">
            <a:avLst/>
          </a:prstGeom>
          <a:noFill/>
        </p:spPr>
        <p:txBody>
          <a:bodyPr wrap="square" rtlCol="0">
            <a:spAutoFit/>
          </a:bodyPr>
          <a:lstStyle/>
          <a:p>
            <a:r>
              <a:rPr lang="en-US" sz="1000" dirty="0">
                <a:solidFill>
                  <a:schemeClr val="bg1"/>
                </a:solidFill>
              </a:rPr>
              <a:t>Courtesy of </a:t>
            </a:r>
            <a:r>
              <a:rPr lang="en-US" sz="1000" dirty="0" err="1">
                <a:solidFill>
                  <a:schemeClr val="bg1"/>
                </a:solidFill>
              </a:rPr>
              <a:t>Onteora</a:t>
            </a:r>
            <a:r>
              <a:rPr lang="en-US" sz="1000" dirty="0">
                <a:solidFill>
                  <a:schemeClr val="bg1"/>
                </a:solidFill>
              </a:rPr>
              <a:t> CSD</a:t>
            </a:r>
          </a:p>
        </p:txBody>
      </p:sp>
    </p:spTree>
    <p:extLst>
      <p:ext uri="{BB962C8B-B14F-4D97-AF65-F5344CB8AC3E}">
        <p14:creationId xmlns:p14="http://schemas.microsoft.com/office/powerpoint/2010/main" val="2959955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a:extLst>
              <a:ext uri="{FF2B5EF4-FFF2-40B4-BE49-F238E27FC236}">
                <a16:creationId xmlns:a16="http://schemas.microsoft.com/office/drawing/2014/main" id="{DCABF874-4467-4B75-8343-4DDFF93B7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715" y="1094708"/>
            <a:ext cx="7193280" cy="5063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6817F527-7646-4C4F-A54C-5578178274FC}"/>
              </a:ext>
            </a:extLst>
          </p:cNvPr>
          <p:cNvSpPr txBox="1"/>
          <p:nvPr/>
        </p:nvSpPr>
        <p:spPr>
          <a:xfrm>
            <a:off x="1314633" y="359319"/>
            <a:ext cx="102294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BEE1"/>
                </a:solidFill>
                <a:effectLst/>
                <a:uLnTx/>
                <a:uFillTx/>
                <a:latin typeface="Calibri"/>
                <a:ea typeface="+mn-ea"/>
                <a:cs typeface="+mn-cs"/>
              </a:rPr>
              <a:t>Measuring Compliance with the USDA Nonprogram Revenue Tool</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665462-840D-4EB5-BAFA-54E4D364BD8F}"/>
              </a:ext>
            </a:extLst>
          </p:cNvPr>
          <p:cNvSpPr>
            <a:spLocks noGrp="1"/>
          </p:cNvSpPr>
          <p:nvPr>
            <p:ph type="title"/>
          </p:nvPr>
        </p:nvSpPr>
        <p:spPr>
          <a:xfrm>
            <a:off x="838200" y="557188"/>
            <a:ext cx="10515600" cy="1133499"/>
          </a:xfrm>
        </p:spPr>
        <p:txBody>
          <a:bodyPr>
            <a:normAutofit/>
          </a:bodyPr>
          <a:lstStyle/>
          <a:p>
            <a:r>
              <a:rPr lang="en-US" sz="5200"/>
              <a:t>Adult Meal Pricing</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7750946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3255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A0F5-1B6C-26FF-CC72-B219052E958C}"/>
              </a:ext>
            </a:extLst>
          </p:cNvPr>
          <p:cNvSpPr>
            <a:spLocks noGrp="1"/>
          </p:cNvSpPr>
          <p:nvPr>
            <p:ph type="title"/>
          </p:nvPr>
        </p:nvSpPr>
        <p:spPr>
          <a:xfrm>
            <a:off x="838200" y="557188"/>
            <a:ext cx="10515600" cy="1133499"/>
          </a:xfrm>
        </p:spPr>
        <p:txBody>
          <a:bodyPr>
            <a:normAutofit/>
          </a:bodyPr>
          <a:lstStyle/>
          <a:p>
            <a:pPr algn="ctr"/>
            <a:r>
              <a:rPr lang="en-US" sz="5200" dirty="0"/>
              <a:t>Non-Profit Food Service Account</a:t>
            </a:r>
          </a:p>
        </p:txBody>
      </p:sp>
      <p:graphicFrame>
        <p:nvGraphicFramePr>
          <p:cNvPr id="23" name="Content Placeholder 2">
            <a:extLst>
              <a:ext uri="{FF2B5EF4-FFF2-40B4-BE49-F238E27FC236}">
                <a16:creationId xmlns:a16="http://schemas.microsoft.com/office/drawing/2014/main" id="{A691484D-F9E7-2F58-DE75-A64054B4E0D4}"/>
              </a:ext>
            </a:extLst>
          </p:cNvPr>
          <p:cNvGraphicFramePr>
            <a:graphicFrameLocks noGrp="1"/>
          </p:cNvGraphicFramePr>
          <p:nvPr>
            <p:ph idx="1"/>
            <p:extLst>
              <p:ext uri="{D42A27DB-BD31-4B8C-83A1-F6EECF244321}">
                <p14:modId xmlns:p14="http://schemas.microsoft.com/office/powerpoint/2010/main" val="1385029747"/>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6714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565390-7E5B-7D91-E459-2B155B52AFAD}"/>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Direct Costs</a:t>
            </a:r>
          </a:p>
        </p:txBody>
      </p:sp>
      <p:graphicFrame>
        <p:nvGraphicFramePr>
          <p:cNvPr id="5" name="Content Placeholder 2">
            <a:extLst>
              <a:ext uri="{FF2B5EF4-FFF2-40B4-BE49-F238E27FC236}">
                <a16:creationId xmlns:a16="http://schemas.microsoft.com/office/drawing/2014/main" id="{8A10C3C2-B8FE-54AE-C449-AD1608B2202A}"/>
              </a:ext>
            </a:extLst>
          </p:cNvPr>
          <p:cNvGraphicFramePr>
            <a:graphicFrameLocks noGrp="1"/>
          </p:cNvGraphicFramePr>
          <p:nvPr>
            <p:ph idx="1"/>
            <p:extLst>
              <p:ext uri="{D42A27DB-BD31-4B8C-83A1-F6EECF244321}">
                <p14:modId xmlns:p14="http://schemas.microsoft.com/office/powerpoint/2010/main" val="105525736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7759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E68D52-817A-483E-8AE5-AE67B92E2F70}"/>
              </a:ext>
            </a:extLst>
          </p:cNvPr>
          <p:cNvSpPr>
            <a:spLocks noGrp="1"/>
          </p:cNvSpPr>
          <p:nvPr>
            <p:ph type="title"/>
          </p:nvPr>
        </p:nvSpPr>
        <p:spPr>
          <a:xfrm>
            <a:off x="1371597" y="348865"/>
            <a:ext cx="10044023" cy="877729"/>
          </a:xfrm>
        </p:spPr>
        <p:txBody>
          <a:bodyPr anchor="ctr">
            <a:normAutofit/>
          </a:bodyPr>
          <a:lstStyle/>
          <a:p>
            <a:r>
              <a:rPr lang="en-US" sz="4000" b="1">
                <a:solidFill>
                  <a:srgbClr val="FFFFFF"/>
                </a:solidFill>
              </a:rPr>
              <a:t>Indirect Costs</a:t>
            </a:r>
          </a:p>
        </p:txBody>
      </p:sp>
      <p:graphicFrame>
        <p:nvGraphicFramePr>
          <p:cNvPr id="5" name="Content Placeholder 2">
            <a:extLst>
              <a:ext uri="{FF2B5EF4-FFF2-40B4-BE49-F238E27FC236}">
                <a16:creationId xmlns:a16="http://schemas.microsoft.com/office/drawing/2014/main" id="{3D0241DD-2A7D-8F20-FFF8-0545D80D9803}"/>
              </a:ext>
            </a:extLst>
          </p:cNvPr>
          <p:cNvGraphicFramePr>
            <a:graphicFrameLocks noGrp="1"/>
          </p:cNvGraphicFramePr>
          <p:nvPr>
            <p:ph idx="1"/>
            <p:extLst>
              <p:ext uri="{D42A27DB-BD31-4B8C-83A1-F6EECF244321}">
                <p14:modId xmlns:p14="http://schemas.microsoft.com/office/powerpoint/2010/main" val="374934805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5527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99CAD-8ABB-3B04-8386-72DCF1CDB2F2}"/>
              </a:ext>
            </a:extLst>
          </p:cNvPr>
          <p:cNvSpPr>
            <a:spLocks noGrp="1"/>
          </p:cNvSpPr>
          <p:nvPr>
            <p:ph type="title"/>
          </p:nvPr>
        </p:nvSpPr>
        <p:spPr>
          <a:xfrm>
            <a:off x="4965430" y="629268"/>
            <a:ext cx="6586491" cy="1286160"/>
          </a:xfrm>
        </p:spPr>
        <p:txBody>
          <a:bodyPr anchor="b">
            <a:normAutofit/>
          </a:bodyPr>
          <a:lstStyle/>
          <a:p>
            <a:r>
              <a:rPr lang="en-US" dirty="0">
                <a:ea typeface="Calibri Light"/>
                <a:cs typeface="Calibri Light"/>
              </a:rPr>
              <a:t>Calculating Indirect Costs</a:t>
            </a:r>
            <a:endParaRPr lang="en-US" dirty="0"/>
          </a:p>
        </p:txBody>
      </p:sp>
      <p:sp>
        <p:nvSpPr>
          <p:cNvPr id="3" name="Content Placeholder 2">
            <a:extLst>
              <a:ext uri="{FF2B5EF4-FFF2-40B4-BE49-F238E27FC236}">
                <a16:creationId xmlns:a16="http://schemas.microsoft.com/office/drawing/2014/main" id="{3FA18EE4-DF18-7C6C-5AA3-6DDBF3913AEE}"/>
              </a:ext>
            </a:extLst>
          </p:cNvPr>
          <p:cNvSpPr>
            <a:spLocks noGrp="1"/>
          </p:cNvSpPr>
          <p:nvPr>
            <p:ph idx="1"/>
          </p:nvPr>
        </p:nvSpPr>
        <p:spPr>
          <a:xfrm>
            <a:off x="4965431" y="2438400"/>
            <a:ext cx="6586489" cy="3785419"/>
          </a:xfrm>
        </p:spPr>
        <p:txBody>
          <a:bodyPr vert="horz" lIns="91440" tIns="45720" rIns="91440" bIns="45720" rtlCol="0" anchor="t">
            <a:normAutofit/>
          </a:bodyPr>
          <a:lstStyle/>
          <a:p>
            <a:r>
              <a:rPr lang="en-US" sz="2000" dirty="0">
                <a:ea typeface="Calibri"/>
                <a:cs typeface="Calibri"/>
              </a:rPr>
              <a:t>Apply the SFA's indirect cost rate to the modified total direct cost (MTDC) base  </a:t>
            </a:r>
          </a:p>
          <a:p>
            <a:r>
              <a:rPr lang="en-US" sz="2000" dirty="0">
                <a:ea typeface="Calibri"/>
                <a:cs typeface="Calibri"/>
              </a:rPr>
              <a:t>The MTDC is all direct salaries and wages, applicable fringe benefits, materials and supplies, services, travel, and up to the first $25,000 of each subaward </a:t>
            </a:r>
          </a:p>
          <a:p>
            <a:r>
              <a:rPr lang="en-US" sz="2000" dirty="0">
                <a:ea typeface="Calibri"/>
                <a:cs typeface="Calibri"/>
              </a:rPr>
              <a:t>MTDC</a:t>
            </a:r>
            <a:r>
              <a:rPr lang="en-US" sz="2000" b="1" dirty="0">
                <a:ea typeface="Calibri"/>
                <a:cs typeface="Calibri"/>
              </a:rPr>
              <a:t> excludes</a:t>
            </a:r>
            <a:r>
              <a:rPr lang="en-US" sz="2000" dirty="0">
                <a:ea typeface="Calibri"/>
                <a:cs typeface="Calibri"/>
              </a:rPr>
              <a:t> food, equipment, capital expenditures, rental costs, tuition remission, scholarships and the portion of each subaward above $25,000</a:t>
            </a:r>
          </a:p>
          <a:p>
            <a:r>
              <a:rPr lang="en-US" sz="2000" dirty="0">
                <a:ea typeface="Calibri"/>
                <a:cs typeface="Calibri"/>
              </a:rPr>
              <a:t>USDAs Indirect Cost Guidance</a:t>
            </a:r>
          </a:p>
          <a:p>
            <a:pPr lvl="1"/>
            <a:r>
              <a:rPr lang="en-US" sz="1600" dirty="0">
                <a:ea typeface="Calibri"/>
                <a:cs typeface="Calibri"/>
                <a:hlinkClick r:id="rId3"/>
              </a:rPr>
              <a:t>https://www.fns.usda.gov/cn/indirect-cost-guidance</a:t>
            </a:r>
          </a:p>
          <a:p>
            <a:pPr marL="457200" lvl="1" indent="0">
              <a:buNone/>
            </a:pPr>
            <a:endParaRPr lang="en-US" sz="1600" dirty="0">
              <a:cs typeface="Calibri"/>
            </a:endParaRPr>
          </a:p>
          <a:p>
            <a:endParaRPr lang="en-US" sz="2000" dirty="0">
              <a:ea typeface="Calibri"/>
              <a:cs typeface="Calibri"/>
            </a:endParaRPr>
          </a:p>
          <a:p>
            <a:endParaRPr lang="en-US" sz="2000" dirty="0">
              <a:ea typeface="Calibri"/>
              <a:cs typeface="Calibri"/>
            </a:endParaRPr>
          </a:p>
          <a:p>
            <a:endParaRPr lang="en-US" sz="2000" dirty="0">
              <a:ea typeface="Calibri"/>
              <a:cs typeface="Calibri"/>
            </a:endParaRPr>
          </a:p>
        </p:txBody>
      </p:sp>
      <p:pic>
        <p:nvPicPr>
          <p:cNvPr id="5" name="Picture 4" descr="Calculator, pen, compass, money and a paper with graphs printed on it">
            <a:extLst>
              <a:ext uri="{FF2B5EF4-FFF2-40B4-BE49-F238E27FC236}">
                <a16:creationId xmlns:a16="http://schemas.microsoft.com/office/drawing/2014/main" id="{FE087196-0984-9032-31D9-F99E4C44C17C}"/>
              </a:ext>
            </a:extLst>
          </p:cNvPr>
          <p:cNvPicPr>
            <a:picLocks noChangeAspect="1"/>
          </p:cNvPicPr>
          <p:nvPr/>
        </p:nvPicPr>
        <p:blipFill rotWithShape="1">
          <a:blip r:embed="rId4"/>
          <a:srcRect l="30253" r="28956" b="8"/>
          <a:stretch/>
        </p:blipFill>
        <p:spPr>
          <a:xfrm>
            <a:off x="20" y="10"/>
            <a:ext cx="4635571" cy="6857990"/>
          </a:xfrm>
          <a:prstGeom prst="rect">
            <a:avLst/>
          </a:prstGeom>
          <a:effectLst/>
        </p:spPr>
      </p:pic>
    </p:spTree>
    <p:extLst>
      <p:ext uri="{BB962C8B-B14F-4D97-AF65-F5344CB8AC3E}">
        <p14:creationId xmlns:p14="http://schemas.microsoft.com/office/powerpoint/2010/main" val="246904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6682</TotalTime>
  <Words>5374</Words>
  <Application>Microsoft Office PowerPoint</Application>
  <PresentationFormat>Widescreen</PresentationFormat>
  <Paragraphs>320</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Cambria</vt:lpstr>
      <vt:lpstr>Corbel</vt:lpstr>
      <vt:lpstr>Wingdings</vt:lpstr>
      <vt:lpstr>Office Theme</vt:lpstr>
      <vt:lpstr>Fiscal Management Refresher</vt:lpstr>
      <vt:lpstr>Today’s Agenda</vt:lpstr>
      <vt:lpstr>Non-program Food </vt:lpstr>
      <vt:lpstr>PowerPoint Presentation</vt:lpstr>
      <vt:lpstr>Adult Meal Pricing</vt:lpstr>
      <vt:lpstr>Non-Profit Food Service Account</vt:lpstr>
      <vt:lpstr>Direct Costs</vt:lpstr>
      <vt:lpstr>Indirect Costs</vt:lpstr>
      <vt:lpstr>Calculating Indirect Costs</vt:lpstr>
      <vt:lpstr>10 % De Minimis</vt:lpstr>
      <vt:lpstr>Employee Timekeeping</vt:lpstr>
      <vt:lpstr>Reporting Requirements for  Public SFAs </vt:lpstr>
      <vt:lpstr>Reporting Requirements for Non-public SFAs, Charter Schools and RCCIs </vt:lpstr>
      <vt:lpstr>            Excess Fund Balances</vt:lpstr>
      <vt:lpstr>PowerPoint Presentation</vt:lpstr>
      <vt:lpstr>PowerPoint Presentation</vt:lpstr>
      <vt:lpstr>Negative Fund Balance</vt:lpstr>
      <vt:lpstr>Paid Lunch Equity (PLE) Exemption 2023-24 SY ONLY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Fiscal Management Refresher</dc:title>
  <dc:creator>Jennifer Bear</dc:creator>
  <cp:lastModifiedBy>Shannon Magill</cp:lastModifiedBy>
  <cp:revision>29</cp:revision>
  <cp:lastPrinted>2023-09-11T15:19:15Z</cp:lastPrinted>
  <dcterms:created xsi:type="dcterms:W3CDTF">2023-01-25T12:50:02Z</dcterms:created>
  <dcterms:modified xsi:type="dcterms:W3CDTF">2023-09-11T16:25:25Z</dcterms:modified>
</cp:coreProperties>
</file>