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33"/>
  </p:notesMasterIdLst>
  <p:handoutMasterIdLst>
    <p:handoutMasterId r:id="rId34"/>
  </p:handoutMasterIdLst>
  <p:sldIdLst>
    <p:sldId id="273" r:id="rId5"/>
    <p:sldId id="390" r:id="rId6"/>
    <p:sldId id="381" r:id="rId7"/>
    <p:sldId id="454" r:id="rId8"/>
    <p:sldId id="387" r:id="rId9"/>
    <p:sldId id="385" r:id="rId10"/>
    <p:sldId id="386" r:id="rId11"/>
    <p:sldId id="452" r:id="rId12"/>
    <p:sldId id="388" r:id="rId13"/>
    <p:sldId id="392" r:id="rId14"/>
    <p:sldId id="413" r:id="rId15"/>
    <p:sldId id="406" r:id="rId16"/>
    <p:sldId id="455" r:id="rId17"/>
    <p:sldId id="419" r:id="rId18"/>
    <p:sldId id="394" r:id="rId19"/>
    <p:sldId id="428" r:id="rId20"/>
    <p:sldId id="395" r:id="rId21"/>
    <p:sldId id="396" r:id="rId22"/>
    <p:sldId id="397" r:id="rId23"/>
    <p:sldId id="399" r:id="rId24"/>
    <p:sldId id="400" r:id="rId25"/>
    <p:sldId id="433" r:id="rId26"/>
    <p:sldId id="401" r:id="rId27"/>
    <p:sldId id="405" r:id="rId28"/>
    <p:sldId id="403" r:id="rId29"/>
    <p:sldId id="409" r:id="rId30"/>
    <p:sldId id="410" r:id="rId31"/>
    <p:sldId id="412" r:id="rId32"/>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F632AD-392E-4FD4-9A4D-3975019A8FCA}">
          <p14:sldIdLst>
            <p14:sldId id="273"/>
            <p14:sldId id="390"/>
            <p14:sldId id="381"/>
            <p14:sldId id="454"/>
          </p14:sldIdLst>
        </p14:section>
        <p14:section name="Untitled Section" id="{94BE3F5D-0EC6-4751-9AD1-3AD110D7564A}">
          <p14:sldIdLst>
            <p14:sldId id="387"/>
            <p14:sldId id="385"/>
            <p14:sldId id="386"/>
            <p14:sldId id="452"/>
            <p14:sldId id="388"/>
            <p14:sldId id="392"/>
            <p14:sldId id="413"/>
            <p14:sldId id="406"/>
            <p14:sldId id="455"/>
            <p14:sldId id="419"/>
            <p14:sldId id="394"/>
            <p14:sldId id="428"/>
            <p14:sldId id="395"/>
            <p14:sldId id="396"/>
            <p14:sldId id="397"/>
            <p14:sldId id="399"/>
            <p14:sldId id="400"/>
            <p14:sldId id="433"/>
            <p14:sldId id="401"/>
            <p14:sldId id="405"/>
            <p14:sldId id="403"/>
            <p14:sldId id="409"/>
            <p14:sldId id="410"/>
            <p14:sldId id="412"/>
          </p14:sldIdLst>
        </p14:section>
      </p14:sectionLst>
    </p:ex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y Stenglein" initials="SS" lastIdx="1" clrIdx="0">
    <p:extLst>
      <p:ext uri="{19B8F6BF-5375-455C-9EA6-DF929625EA0E}">
        <p15:presenceInfo xmlns:p15="http://schemas.microsoft.com/office/powerpoint/2012/main" userId="S::stacy.stenglein@nysed.gov::498cd9a8-a69d-4e0f-9a0d-cc238f64cb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70A"/>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2722" autoAdjust="0"/>
  </p:normalViewPr>
  <p:slideViewPr>
    <p:cSldViewPr>
      <p:cViewPr varScale="1">
        <p:scale>
          <a:sx n="85" d="100"/>
          <a:sy n="85" d="100"/>
        </p:scale>
        <p:origin x="1080" y="90"/>
      </p:cViewPr>
      <p:guideLst>
        <p:guide orient="horz" pos="2160"/>
        <p:guide pos="3839"/>
      </p:guideLst>
    </p:cSldViewPr>
  </p:slideViewPr>
  <p:outlineViewPr>
    <p:cViewPr>
      <p:scale>
        <a:sx n="33" d="100"/>
        <a:sy n="33" d="100"/>
      </p:scale>
      <p:origin x="0" y="-27180"/>
    </p:cViewPr>
  </p:outlineViewPr>
  <p:notesTextViewPr>
    <p:cViewPr>
      <p:scale>
        <a:sx n="1" d="1"/>
        <a:sy n="1" d="1"/>
      </p:scale>
      <p:origin x="0" y="0"/>
    </p:cViewPr>
  </p:notesTextViewPr>
  <p:notesViewPr>
    <p:cSldViewPr showGuides="1">
      <p:cViewPr varScale="1">
        <p:scale>
          <a:sx n="123" d="100"/>
          <a:sy n="123" d="100"/>
        </p:scale>
        <p:origin x="244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1" Type="http://schemas.openxmlformats.org/officeDocument/2006/relationships/hyperlink" Target="https://www.cn.nysed.gov/fsmc"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cn.nysed.gov/fsmc"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46BB8-2507-42E8-8E0D-560D95993DF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BF588000-9B54-41F9-B4B6-8899EAA7A78C}">
      <dgm:prSet/>
      <dgm:spPr/>
      <dgm:t>
        <a:bodyPr/>
        <a:lstStyle/>
        <a:p>
          <a:r>
            <a:rPr lang="en-US" dirty="0"/>
            <a:t>182 SFAs operate with a FSMC</a:t>
          </a:r>
        </a:p>
      </dgm:t>
    </dgm:pt>
    <dgm:pt modelId="{DA5B9A38-2C4E-49E3-8B00-6CB84CCB11DF}" type="parTrans" cxnId="{65E5C224-5F4D-4DD4-BBE4-06FE44B70552}">
      <dgm:prSet/>
      <dgm:spPr/>
      <dgm:t>
        <a:bodyPr/>
        <a:lstStyle/>
        <a:p>
          <a:endParaRPr lang="en-US"/>
        </a:p>
      </dgm:t>
    </dgm:pt>
    <dgm:pt modelId="{77CFFB0C-22AE-4E2D-8001-8C7D5D57055F}" type="sibTrans" cxnId="{65E5C224-5F4D-4DD4-BBE4-06FE44B70552}">
      <dgm:prSet/>
      <dgm:spPr/>
      <dgm:t>
        <a:bodyPr/>
        <a:lstStyle/>
        <a:p>
          <a:endParaRPr lang="en-US"/>
        </a:p>
      </dgm:t>
    </dgm:pt>
    <dgm:pt modelId="{F5A99748-F07B-4643-BAD1-186607EF7CB8}">
      <dgm:prSet/>
      <dgm:spPr/>
      <dgm:t>
        <a:bodyPr/>
        <a:lstStyle/>
        <a:p>
          <a:r>
            <a:rPr lang="en-US" dirty="0"/>
            <a:t>17% of NYS total SFAs</a:t>
          </a:r>
        </a:p>
      </dgm:t>
    </dgm:pt>
    <dgm:pt modelId="{DB2173C8-708B-4836-94DA-45BD39C214BE}" type="parTrans" cxnId="{24AA1742-305A-4E0D-8ED8-E31DEF63A024}">
      <dgm:prSet/>
      <dgm:spPr/>
      <dgm:t>
        <a:bodyPr/>
        <a:lstStyle/>
        <a:p>
          <a:endParaRPr lang="en-US"/>
        </a:p>
      </dgm:t>
    </dgm:pt>
    <dgm:pt modelId="{8FD29F6A-A1BB-4807-8606-13D73F6C362C}" type="sibTrans" cxnId="{24AA1742-305A-4E0D-8ED8-E31DEF63A024}">
      <dgm:prSet/>
      <dgm:spPr/>
      <dgm:t>
        <a:bodyPr/>
        <a:lstStyle/>
        <a:p>
          <a:endParaRPr lang="en-US"/>
        </a:p>
      </dgm:t>
    </dgm:pt>
    <dgm:pt modelId="{EA4F5169-F307-474F-BF0F-C56DB84AA9CB}" type="pres">
      <dgm:prSet presAssocID="{4B246BB8-2507-42E8-8E0D-560D95993DF2}" presName="diagram" presStyleCnt="0">
        <dgm:presLayoutVars>
          <dgm:dir/>
          <dgm:resizeHandles val="exact"/>
        </dgm:presLayoutVars>
      </dgm:prSet>
      <dgm:spPr/>
    </dgm:pt>
    <dgm:pt modelId="{AA4F1451-11FF-426F-93C6-E1CAC614D12C}" type="pres">
      <dgm:prSet presAssocID="{BF588000-9B54-41F9-B4B6-8899EAA7A78C}" presName="node" presStyleLbl="node1" presStyleIdx="0" presStyleCnt="2">
        <dgm:presLayoutVars>
          <dgm:bulletEnabled val="1"/>
        </dgm:presLayoutVars>
      </dgm:prSet>
      <dgm:spPr/>
    </dgm:pt>
    <dgm:pt modelId="{1A630736-925E-4436-AD1E-1A2965183A08}" type="pres">
      <dgm:prSet presAssocID="{77CFFB0C-22AE-4E2D-8001-8C7D5D57055F}" presName="sibTrans" presStyleCnt="0"/>
      <dgm:spPr/>
    </dgm:pt>
    <dgm:pt modelId="{DE523BED-AFCB-42C4-A167-62630F551B4A}" type="pres">
      <dgm:prSet presAssocID="{F5A99748-F07B-4643-BAD1-186607EF7CB8}" presName="node" presStyleLbl="node1" presStyleIdx="1" presStyleCnt="2">
        <dgm:presLayoutVars>
          <dgm:bulletEnabled val="1"/>
        </dgm:presLayoutVars>
      </dgm:prSet>
      <dgm:spPr/>
    </dgm:pt>
  </dgm:ptLst>
  <dgm:cxnLst>
    <dgm:cxn modelId="{65E5C224-5F4D-4DD4-BBE4-06FE44B70552}" srcId="{4B246BB8-2507-42E8-8E0D-560D95993DF2}" destId="{BF588000-9B54-41F9-B4B6-8899EAA7A78C}" srcOrd="0" destOrd="0" parTransId="{DA5B9A38-2C4E-49E3-8B00-6CB84CCB11DF}" sibTransId="{77CFFB0C-22AE-4E2D-8001-8C7D5D57055F}"/>
    <dgm:cxn modelId="{66A58E2C-40D9-4D8A-88B0-D7BF31C0192C}" type="presOf" srcId="{4B246BB8-2507-42E8-8E0D-560D95993DF2}" destId="{EA4F5169-F307-474F-BF0F-C56DB84AA9CB}" srcOrd="0" destOrd="0" presId="urn:microsoft.com/office/officeart/2005/8/layout/default"/>
    <dgm:cxn modelId="{03BA133F-1137-4DCE-8CB0-8BFDBE7014E8}" type="presOf" srcId="{F5A99748-F07B-4643-BAD1-186607EF7CB8}" destId="{DE523BED-AFCB-42C4-A167-62630F551B4A}" srcOrd="0" destOrd="0" presId="urn:microsoft.com/office/officeart/2005/8/layout/default"/>
    <dgm:cxn modelId="{24AA1742-305A-4E0D-8ED8-E31DEF63A024}" srcId="{4B246BB8-2507-42E8-8E0D-560D95993DF2}" destId="{F5A99748-F07B-4643-BAD1-186607EF7CB8}" srcOrd="1" destOrd="0" parTransId="{DB2173C8-708B-4836-94DA-45BD39C214BE}" sibTransId="{8FD29F6A-A1BB-4807-8606-13D73F6C362C}"/>
    <dgm:cxn modelId="{0E993F4B-FF7E-4607-9B7A-251B4DC776CB}" type="presOf" srcId="{BF588000-9B54-41F9-B4B6-8899EAA7A78C}" destId="{AA4F1451-11FF-426F-93C6-E1CAC614D12C}" srcOrd="0" destOrd="0" presId="urn:microsoft.com/office/officeart/2005/8/layout/default"/>
    <dgm:cxn modelId="{42F920F1-26A5-42C1-B8D4-598CE0399970}" type="presParOf" srcId="{EA4F5169-F307-474F-BF0F-C56DB84AA9CB}" destId="{AA4F1451-11FF-426F-93C6-E1CAC614D12C}" srcOrd="0" destOrd="0" presId="urn:microsoft.com/office/officeart/2005/8/layout/default"/>
    <dgm:cxn modelId="{87D81BBF-99DF-40B7-AAA9-3D5C6621CF9B}" type="presParOf" srcId="{EA4F5169-F307-474F-BF0F-C56DB84AA9CB}" destId="{1A630736-925E-4436-AD1E-1A2965183A08}" srcOrd="1" destOrd="0" presId="urn:microsoft.com/office/officeart/2005/8/layout/default"/>
    <dgm:cxn modelId="{9C4C50FF-183B-40DF-B584-E8EE415EB336}" type="presParOf" srcId="{EA4F5169-F307-474F-BF0F-C56DB84AA9CB}" destId="{DE523BED-AFCB-42C4-A167-62630F551B4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DA9817-CB15-4FDA-8E35-FD40615D215F}"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8C52BFA8-B0A8-4326-B0ED-2493C839A725}">
      <dgm:prSet/>
      <dgm:spPr/>
      <dgm:t>
        <a:bodyPr/>
        <a:lstStyle/>
        <a:p>
          <a:r>
            <a:rPr lang="en-US"/>
            <a:t>A la Carte Conversion </a:t>
          </a:r>
        </a:p>
      </dgm:t>
    </dgm:pt>
    <dgm:pt modelId="{C0A03BCD-2901-425D-9560-34B68B1B0E57}" type="parTrans" cxnId="{04C48F38-E6E6-43CE-AB70-0871BC705373}">
      <dgm:prSet/>
      <dgm:spPr/>
      <dgm:t>
        <a:bodyPr/>
        <a:lstStyle/>
        <a:p>
          <a:endParaRPr lang="en-US"/>
        </a:p>
      </dgm:t>
    </dgm:pt>
    <dgm:pt modelId="{0F24D5E9-C138-4569-B537-97E1FA395125}" type="sibTrans" cxnId="{04C48F38-E6E6-43CE-AB70-0871BC705373}">
      <dgm:prSet/>
      <dgm:spPr/>
      <dgm:t>
        <a:bodyPr/>
        <a:lstStyle/>
        <a:p>
          <a:endParaRPr lang="en-US"/>
        </a:p>
      </dgm:t>
    </dgm:pt>
    <dgm:pt modelId="{CBE32BB7-45B7-4CA6-AD28-EF0DDD568A1E}">
      <dgm:prSet/>
      <dgm:spPr/>
      <dgm:t>
        <a:bodyPr/>
        <a:lstStyle/>
        <a:p>
          <a:r>
            <a:rPr lang="en-US"/>
            <a:t>The manner in which the value a la carte food items sold is converted into meal equivalents</a:t>
          </a:r>
        </a:p>
      </dgm:t>
    </dgm:pt>
    <dgm:pt modelId="{DB7838CB-18FB-4B6B-B2B3-5B92EE972074}" type="parTrans" cxnId="{81D19AB4-A09A-49B8-85B8-5C77B640D9E6}">
      <dgm:prSet/>
      <dgm:spPr/>
      <dgm:t>
        <a:bodyPr/>
        <a:lstStyle/>
        <a:p>
          <a:endParaRPr lang="en-US"/>
        </a:p>
      </dgm:t>
    </dgm:pt>
    <dgm:pt modelId="{7DC1D0B4-237B-4CD2-B09A-7E0D75A8E5CA}" type="sibTrans" cxnId="{81D19AB4-A09A-49B8-85B8-5C77B640D9E6}">
      <dgm:prSet/>
      <dgm:spPr/>
      <dgm:t>
        <a:bodyPr/>
        <a:lstStyle/>
        <a:p>
          <a:endParaRPr lang="en-US"/>
        </a:p>
      </dgm:t>
    </dgm:pt>
    <dgm:pt modelId="{655908A9-7C65-40C8-81BF-1C657822F41B}">
      <dgm:prSet/>
      <dgm:spPr/>
      <dgm:t>
        <a:bodyPr/>
        <a:lstStyle/>
        <a:p>
          <a:r>
            <a:rPr lang="en-US" dirty="0"/>
            <a:t>The meal equivalents are then billed to the SFA at current bid price</a:t>
          </a:r>
        </a:p>
      </dgm:t>
    </dgm:pt>
    <dgm:pt modelId="{1F87E6A8-B34E-480A-9EF0-DCB12513168C}" type="parTrans" cxnId="{9013D191-A2D1-404D-82B6-FA85DF8BBF69}">
      <dgm:prSet/>
      <dgm:spPr/>
      <dgm:t>
        <a:bodyPr/>
        <a:lstStyle/>
        <a:p>
          <a:endParaRPr lang="en-US"/>
        </a:p>
      </dgm:t>
    </dgm:pt>
    <dgm:pt modelId="{05D6C5A0-928B-43F8-9342-613843B6FB9D}" type="sibTrans" cxnId="{9013D191-A2D1-404D-82B6-FA85DF8BBF69}">
      <dgm:prSet/>
      <dgm:spPr/>
      <dgm:t>
        <a:bodyPr/>
        <a:lstStyle/>
        <a:p>
          <a:endParaRPr lang="en-US"/>
        </a:p>
      </dgm:t>
    </dgm:pt>
    <dgm:pt modelId="{446001DB-07F3-480B-B1D8-0752A272D261}">
      <dgm:prSet/>
      <dgm:spPr/>
      <dgm:t>
        <a:bodyPr/>
        <a:lstStyle/>
        <a:p>
          <a:r>
            <a:rPr lang="en-US" dirty="0"/>
            <a:t>2024-2025 A la Carte Conversion Rate</a:t>
          </a:r>
        </a:p>
      </dgm:t>
    </dgm:pt>
    <dgm:pt modelId="{D3D103E1-DA4E-4733-BE01-B64A0E22FEC9}" type="parTrans" cxnId="{069F63E3-C974-4A98-8074-5E5DBA7BAB3B}">
      <dgm:prSet/>
      <dgm:spPr/>
      <dgm:t>
        <a:bodyPr/>
        <a:lstStyle/>
        <a:p>
          <a:endParaRPr lang="en-US"/>
        </a:p>
      </dgm:t>
    </dgm:pt>
    <dgm:pt modelId="{5DE90A9A-5D72-461D-A5D3-DECAB1CE1B9B}" type="sibTrans" cxnId="{069F63E3-C974-4A98-8074-5E5DBA7BAB3B}">
      <dgm:prSet/>
      <dgm:spPr/>
      <dgm:t>
        <a:bodyPr/>
        <a:lstStyle/>
        <a:p>
          <a:endParaRPr lang="en-US"/>
        </a:p>
      </dgm:t>
    </dgm:pt>
    <dgm:pt modelId="{EF19A8BC-3ABB-43C4-99F3-789B08F4BA2F}">
      <dgm:prSet/>
      <dgm:spPr/>
      <dgm:t>
        <a:bodyPr/>
        <a:lstStyle/>
        <a:p>
          <a:r>
            <a:rPr lang="en-US" b="1" dirty="0"/>
            <a:t>$4.77</a:t>
          </a:r>
          <a:endParaRPr lang="en-US" dirty="0"/>
        </a:p>
      </dgm:t>
    </dgm:pt>
    <dgm:pt modelId="{195DB8E5-1D1C-4EB3-B6E4-24B5235A1C85}" type="parTrans" cxnId="{F447231D-A0D3-4162-AF22-267E7DBB437C}">
      <dgm:prSet/>
      <dgm:spPr/>
      <dgm:t>
        <a:bodyPr/>
        <a:lstStyle/>
        <a:p>
          <a:endParaRPr lang="en-US"/>
        </a:p>
      </dgm:t>
    </dgm:pt>
    <dgm:pt modelId="{2FBD0297-7DA6-4BEF-AAD1-189F38668BE3}" type="sibTrans" cxnId="{F447231D-A0D3-4162-AF22-267E7DBB437C}">
      <dgm:prSet/>
      <dgm:spPr/>
      <dgm:t>
        <a:bodyPr/>
        <a:lstStyle/>
        <a:p>
          <a:endParaRPr lang="en-US"/>
        </a:p>
      </dgm:t>
    </dgm:pt>
    <dgm:pt modelId="{4B0ABEBB-A0A4-43CC-A52E-E80EFC803920}">
      <dgm:prSet/>
      <dgm:spPr/>
      <dgm:t>
        <a:bodyPr/>
        <a:lstStyle/>
        <a:p>
          <a:r>
            <a:rPr lang="en-US"/>
            <a:t>Changes annually</a:t>
          </a:r>
        </a:p>
      </dgm:t>
    </dgm:pt>
    <dgm:pt modelId="{EBFD9C85-54C7-4FC0-88A5-9CB6052E6880}" type="parTrans" cxnId="{4D497FA1-AA4B-4966-8EFD-2CEC99E42C9C}">
      <dgm:prSet/>
      <dgm:spPr/>
      <dgm:t>
        <a:bodyPr/>
        <a:lstStyle/>
        <a:p>
          <a:endParaRPr lang="en-US"/>
        </a:p>
      </dgm:t>
    </dgm:pt>
    <dgm:pt modelId="{78ACB466-8FD7-4649-A5A0-3416A8066457}" type="sibTrans" cxnId="{4D497FA1-AA4B-4966-8EFD-2CEC99E42C9C}">
      <dgm:prSet/>
      <dgm:spPr/>
      <dgm:t>
        <a:bodyPr/>
        <a:lstStyle/>
        <a:p>
          <a:endParaRPr lang="en-US"/>
        </a:p>
      </dgm:t>
    </dgm:pt>
    <dgm:pt modelId="{F0DA3414-0D55-49C8-ACD7-F44496D0DB42}" type="pres">
      <dgm:prSet presAssocID="{C5DA9817-CB15-4FDA-8E35-FD40615D215F}" presName="linear" presStyleCnt="0">
        <dgm:presLayoutVars>
          <dgm:dir/>
          <dgm:animLvl val="lvl"/>
          <dgm:resizeHandles val="exact"/>
        </dgm:presLayoutVars>
      </dgm:prSet>
      <dgm:spPr/>
    </dgm:pt>
    <dgm:pt modelId="{810C12BB-1965-479D-982B-535F3FD73927}" type="pres">
      <dgm:prSet presAssocID="{8C52BFA8-B0A8-4326-B0ED-2493C839A725}" presName="parentLin" presStyleCnt="0"/>
      <dgm:spPr/>
    </dgm:pt>
    <dgm:pt modelId="{3F2A2D92-479D-464B-969A-750F3B5EE3CE}" type="pres">
      <dgm:prSet presAssocID="{8C52BFA8-B0A8-4326-B0ED-2493C839A725}" presName="parentLeftMargin" presStyleLbl="node1" presStyleIdx="0" presStyleCnt="3"/>
      <dgm:spPr/>
    </dgm:pt>
    <dgm:pt modelId="{12661AFA-DBBB-4D76-B8D6-7DFE24296843}" type="pres">
      <dgm:prSet presAssocID="{8C52BFA8-B0A8-4326-B0ED-2493C839A725}" presName="parentText" presStyleLbl="node1" presStyleIdx="0" presStyleCnt="3">
        <dgm:presLayoutVars>
          <dgm:chMax val="0"/>
          <dgm:bulletEnabled val="1"/>
        </dgm:presLayoutVars>
      </dgm:prSet>
      <dgm:spPr/>
    </dgm:pt>
    <dgm:pt modelId="{15FCC632-85FF-4E48-9725-CB0E6D06FF74}" type="pres">
      <dgm:prSet presAssocID="{8C52BFA8-B0A8-4326-B0ED-2493C839A725}" presName="negativeSpace" presStyleCnt="0"/>
      <dgm:spPr/>
    </dgm:pt>
    <dgm:pt modelId="{4B494B83-574A-4827-92A6-99D891E34FA6}" type="pres">
      <dgm:prSet presAssocID="{8C52BFA8-B0A8-4326-B0ED-2493C839A725}" presName="childText" presStyleLbl="conFgAcc1" presStyleIdx="0" presStyleCnt="3">
        <dgm:presLayoutVars>
          <dgm:bulletEnabled val="1"/>
        </dgm:presLayoutVars>
      </dgm:prSet>
      <dgm:spPr/>
    </dgm:pt>
    <dgm:pt modelId="{6DF780BB-C34D-4839-9DED-64303057E21A}" type="pres">
      <dgm:prSet presAssocID="{0F24D5E9-C138-4569-B537-97E1FA395125}" presName="spaceBetweenRectangles" presStyleCnt="0"/>
      <dgm:spPr/>
    </dgm:pt>
    <dgm:pt modelId="{00224451-3AF2-4BDB-8745-D9A60E09E380}" type="pres">
      <dgm:prSet presAssocID="{446001DB-07F3-480B-B1D8-0752A272D261}" presName="parentLin" presStyleCnt="0"/>
      <dgm:spPr/>
    </dgm:pt>
    <dgm:pt modelId="{509B9091-9A7A-4EF8-9C0D-C5B4907F3351}" type="pres">
      <dgm:prSet presAssocID="{446001DB-07F3-480B-B1D8-0752A272D261}" presName="parentLeftMargin" presStyleLbl="node1" presStyleIdx="0" presStyleCnt="3"/>
      <dgm:spPr/>
    </dgm:pt>
    <dgm:pt modelId="{C0388758-6328-4534-A707-9A68752E0B6D}" type="pres">
      <dgm:prSet presAssocID="{446001DB-07F3-480B-B1D8-0752A272D261}" presName="parentText" presStyleLbl="node1" presStyleIdx="1" presStyleCnt="3">
        <dgm:presLayoutVars>
          <dgm:chMax val="0"/>
          <dgm:bulletEnabled val="1"/>
        </dgm:presLayoutVars>
      </dgm:prSet>
      <dgm:spPr/>
    </dgm:pt>
    <dgm:pt modelId="{8E033795-AD94-4DD3-B0FC-10DB5E2D6BCE}" type="pres">
      <dgm:prSet presAssocID="{446001DB-07F3-480B-B1D8-0752A272D261}" presName="negativeSpace" presStyleCnt="0"/>
      <dgm:spPr/>
    </dgm:pt>
    <dgm:pt modelId="{2B1DD717-9504-4805-86A5-6183E08D354B}" type="pres">
      <dgm:prSet presAssocID="{446001DB-07F3-480B-B1D8-0752A272D261}" presName="childText" presStyleLbl="conFgAcc1" presStyleIdx="1" presStyleCnt="3">
        <dgm:presLayoutVars>
          <dgm:bulletEnabled val="1"/>
        </dgm:presLayoutVars>
      </dgm:prSet>
      <dgm:spPr/>
    </dgm:pt>
    <dgm:pt modelId="{BCA4D150-9CCF-4D3F-B52F-150953AC7558}" type="pres">
      <dgm:prSet presAssocID="{5DE90A9A-5D72-461D-A5D3-DECAB1CE1B9B}" presName="spaceBetweenRectangles" presStyleCnt="0"/>
      <dgm:spPr/>
    </dgm:pt>
    <dgm:pt modelId="{3B3D9D9D-DF23-480A-B6B5-99EEFB635F42}" type="pres">
      <dgm:prSet presAssocID="{4B0ABEBB-A0A4-43CC-A52E-E80EFC803920}" presName="parentLin" presStyleCnt="0"/>
      <dgm:spPr/>
    </dgm:pt>
    <dgm:pt modelId="{01F10461-7780-43E8-A767-A2671FF31803}" type="pres">
      <dgm:prSet presAssocID="{4B0ABEBB-A0A4-43CC-A52E-E80EFC803920}" presName="parentLeftMargin" presStyleLbl="node1" presStyleIdx="1" presStyleCnt="3"/>
      <dgm:spPr/>
    </dgm:pt>
    <dgm:pt modelId="{25F60079-BE52-43AE-983C-DD21F607DFAF}" type="pres">
      <dgm:prSet presAssocID="{4B0ABEBB-A0A4-43CC-A52E-E80EFC803920}" presName="parentText" presStyleLbl="node1" presStyleIdx="2" presStyleCnt="3">
        <dgm:presLayoutVars>
          <dgm:chMax val="0"/>
          <dgm:bulletEnabled val="1"/>
        </dgm:presLayoutVars>
      </dgm:prSet>
      <dgm:spPr/>
    </dgm:pt>
    <dgm:pt modelId="{E4EAA24E-7C31-47F3-9672-25969A2646B2}" type="pres">
      <dgm:prSet presAssocID="{4B0ABEBB-A0A4-43CC-A52E-E80EFC803920}" presName="negativeSpace" presStyleCnt="0"/>
      <dgm:spPr/>
    </dgm:pt>
    <dgm:pt modelId="{51E15B29-6FF2-4ADF-B3EF-BBD0FDC3EB3A}" type="pres">
      <dgm:prSet presAssocID="{4B0ABEBB-A0A4-43CC-A52E-E80EFC803920}" presName="childText" presStyleLbl="conFgAcc1" presStyleIdx="2" presStyleCnt="3">
        <dgm:presLayoutVars>
          <dgm:bulletEnabled val="1"/>
        </dgm:presLayoutVars>
      </dgm:prSet>
      <dgm:spPr/>
    </dgm:pt>
  </dgm:ptLst>
  <dgm:cxnLst>
    <dgm:cxn modelId="{2DD99A02-B8ED-435C-9E5A-48E9520AEFB3}" type="presOf" srcId="{446001DB-07F3-480B-B1D8-0752A272D261}" destId="{C0388758-6328-4534-A707-9A68752E0B6D}" srcOrd="1" destOrd="0" presId="urn:microsoft.com/office/officeart/2005/8/layout/list1"/>
    <dgm:cxn modelId="{F79A8E15-D467-44BD-BDA2-B562E29CFF66}" type="presOf" srcId="{8C52BFA8-B0A8-4326-B0ED-2493C839A725}" destId="{3F2A2D92-479D-464B-969A-750F3B5EE3CE}" srcOrd="0" destOrd="0" presId="urn:microsoft.com/office/officeart/2005/8/layout/list1"/>
    <dgm:cxn modelId="{277DB61C-6171-43EC-9388-2F651DE2790D}" type="presOf" srcId="{C5DA9817-CB15-4FDA-8E35-FD40615D215F}" destId="{F0DA3414-0D55-49C8-ACD7-F44496D0DB42}" srcOrd="0" destOrd="0" presId="urn:microsoft.com/office/officeart/2005/8/layout/list1"/>
    <dgm:cxn modelId="{F447231D-A0D3-4162-AF22-267E7DBB437C}" srcId="{446001DB-07F3-480B-B1D8-0752A272D261}" destId="{EF19A8BC-3ABB-43C4-99F3-789B08F4BA2F}" srcOrd="0" destOrd="0" parTransId="{195DB8E5-1D1C-4EB3-B6E4-24B5235A1C85}" sibTransId="{2FBD0297-7DA6-4BEF-AAD1-189F38668BE3}"/>
    <dgm:cxn modelId="{04C48F38-E6E6-43CE-AB70-0871BC705373}" srcId="{C5DA9817-CB15-4FDA-8E35-FD40615D215F}" destId="{8C52BFA8-B0A8-4326-B0ED-2493C839A725}" srcOrd="0" destOrd="0" parTransId="{C0A03BCD-2901-425D-9560-34B68B1B0E57}" sibTransId="{0F24D5E9-C138-4569-B537-97E1FA395125}"/>
    <dgm:cxn modelId="{A2ED635D-0A28-46E3-A955-431F7D7A592B}" type="presOf" srcId="{446001DB-07F3-480B-B1D8-0752A272D261}" destId="{509B9091-9A7A-4EF8-9C0D-C5B4907F3351}" srcOrd="0" destOrd="0" presId="urn:microsoft.com/office/officeart/2005/8/layout/list1"/>
    <dgm:cxn modelId="{BB5B9260-23D6-409B-AD0A-A863E8DA7280}" type="presOf" srcId="{4B0ABEBB-A0A4-43CC-A52E-E80EFC803920}" destId="{25F60079-BE52-43AE-983C-DD21F607DFAF}" srcOrd="1" destOrd="0" presId="urn:microsoft.com/office/officeart/2005/8/layout/list1"/>
    <dgm:cxn modelId="{FDE6D770-88D5-45E4-A488-371A0EE971A7}" type="presOf" srcId="{CBE32BB7-45B7-4CA6-AD28-EF0DDD568A1E}" destId="{4B494B83-574A-4827-92A6-99D891E34FA6}" srcOrd="0" destOrd="0" presId="urn:microsoft.com/office/officeart/2005/8/layout/list1"/>
    <dgm:cxn modelId="{E4E13285-19EE-40BD-98A7-4173DF52D3CD}" type="presOf" srcId="{8C52BFA8-B0A8-4326-B0ED-2493C839A725}" destId="{12661AFA-DBBB-4D76-B8D6-7DFE24296843}" srcOrd="1" destOrd="0" presId="urn:microsoft.com/office/officeart/2005/8/layout/list1"/>
    <dgm:cxn modelId="{9013D191-A2D1-404D-82B6-FA85DF8BBF69}" srcId="{8C52BFA8-B0A8-4326-B0ED-2493C839A725}" destId="{655908A9-7C65-40C8-81BF-1C657822F41B}" srcOrd="1" destOrd="0" parTransId="{1F87E6A8-B34E-480A-9EF0-DCB12513168C}" sibTransId="{05D6C5A0-928B-43F8-9342-613843B6FB9D}"/>
    <dgm:cxn modelId="{4D497FA1-AA4B-4966-8EFD-2CEC99E42C9C}" srcId="{C5DA9817-CB15-4FDA-8E35-FD40615D215F}" destId="{4B0ABEBB-A0A4-43CC-A52E-E80EFC803920}" srcOrd="2" destOrd="0" parTransId="{EBFD9C85-54C7-4FC0-88A5-9CB6052E6880}" sibTransId="{78ACB466-8FD7-4649-A5A0-3416A8066457}"/>
    <dgm:cxn modelId="{81D19AB4-A09A-49B8-85B8-5C77B640D9E6}" srcId="{8C52BFA8-B0A8-4326-B0ED-2493C839A725}" destId="{CBE32BB7-45B7-4CA6-AD28-EF0DDD568A1E}" srcOrd="0" destOrd="0" parTransId="{DB7838CB-18FB-4B6B-B2B3-5B92EE972074}" sibTransId="{7DC1D0B4-237B-4CD2-B09A-7E0D75A8E5CA}"/>
    <dgm:cxn modelId="{02086DC7-5C89-4468-BE35-62648B2768A3}" type="presOf" srcId="{655908A9-7C65-40C8-81BF-1C657822F41B}" destId="{4B494B83-574A-4827-92A6-99D891E34FA6}" srcOrd="0" destOrd="1" presId="urn:microsoft.com/office/officeart/2005/8/layout/list1"/>
    <dgm:cxn modelId="{069F63E3-C974-4A98-8074-5E5DBA7BAB3B}" srcId="{C5DA9817-CB15-4FDA-8E35-FD40615D215F}" destId="{446001DB-07F3-480B-B1D8-0752A272D261}" srcOrd="1" destOrd="0" parTransId="{D3D103E1-DA4E-4733-BE01-B64A0E22FEC9}" sibTransId="{5DE90A9A-5D72-461D-A5D3-DECAB1CE1B9B}"/>
    <dgm:cxn modelId="{6BB4B8ED-7323-4905-842B-5E222AB3CED4}" type="presOf" srcId="{4B0ABEBB-A0A4-43CC-A52E-E80EFC803920}" destId="{01F10461-7780-43E8-A767-A2671FF31803}" srcOrd="0" destOrd="0" presId="urn:microsoft.com/office/officeart/2005/8/layout/list1"/>
    <dgm:cxn modelId="{5C149BEF-11BB-46DD-BBBC-3DC9DD7E84BC}" type="presOf" srcId="{EF19A8BC-3ABB-43C4-99F3-789B08F4BA2F}" destId="{2B1DD717-9504-4805-86A5-6183E08D354B}" srcOrd="0" destOrd="0" presId="urn:microsoft.com/office/officeart/2005/8/layout/list1"/>
    <dgm:cxn modelId="{C00D7D60-CD8F-480D-B9A6-99877A1DFF28}" type="presParOf" srcId="{F0DA3414-0D55-49C8-ACD7-F44496D0DB42}" destId="{810C12BB-1965-479D-982B-535F3FD73927}" srcOrd="0" destOrd="0" presId="urn:microsoft.com/office/officeart/2005/8/layout/list1"/>
    <dgm:cxn modelId="{B523CA07-FC73-4806-81BA-048C6F7C5906}" type="presParOf" srcId="{810C12BB-1965-479D-982B-535F3FD73927}" destId="{3F2A2D92-479D-464B-969A-750F3B5EE3CE}" srcOrd="0" destOrd="0" presId="urn:microsoft.com/office/officeart/2005/8/layout/list1"/>
    <dgm:cxn modelId="{79CEDD14-19DF-4923-BF0C-B6919DE1207C}" type="presParOf" srcId="{810C12BB-1965-479D-982B-535F3FD73927}" destId="{12661AFA-DBBB-4D76-B8D6-7DFE24296843}" srcOrd="1" destOrd="0" presId="urn:microsoft.com/office/officeart/2005/8/layout/list1"/>
    <dgm:cxn modelId="{8A33D379-D459-4E23-BF6A-FC228277260B}" type="presParOf" srcId="{F0DA3414-0D55-49C8-ACD7-F44496D0DB42}" destId="{15FCC632-85FF-4E48-9725-CB0E6D06FF74}" srcOrd="1" destOrd="0" presId="urn:microsoft.com/office/officeart/2005/8/layout/list1"/>
    <dgm:cxn modelId="{CA0D9196-EF9F-4D96-8FB2-FCD48B0093A8}" type="presParOf" srcId="{F0DA3414-0D55-49C8-ACD7-F44496D0DB42}" destId="{4B494B83-574A-4827-92A6-99D891E34FA6}" srcOrd="2" destOrd="0" presId="urn:microsoft.com/office/officeart/2005/8/layout/list1"/>
    <dgm:cxn modelId="{BB70D7BF-9F69-47BD-87F3-F39F2B697754}" type="presParOf" srcId="{F0DA3414-0D55-49C8-ACD7-F44496D0DB42}" destId="{6DF780BB-C34D-4839-9DED-64303057E21A}" srcOrd="3" destOrd="0" presId="urn:microsoft.com/office/officeart/2005/8/layout/list1"/>
    <dgm:cxn modelId="{F8A194B9-77A1-492D-8405-749AF73CF185}" type="presParOf" srcId="{F0DA3414-0D55-49C8-ACD7-F44496D0DB42}" destId="{00224451-3AF2-4BDB-8745-D9A60E09E380}" srcOrd="4" destOrd="0" presId="urn:microsoft.com/office/officeart/2005/8/layout/list1"/>
    <dgm:cxn modelId="{3B9E4933-2458-4DF8-B5B2-628BC40B0470}" type="presParOf" srcId="{00224451-3AF2-4BDB-8745-D9A60E09E380}" destId="{509B9091-9A7A-4EF8-9C0D-C5B4907F3351}" srcOrd="0" destOrd="0" presId="urn:microsoft.com/office/officeart/2005/8/layout/list1"/>
    <dgm:cxn modelId="{517A5397-BEDA-49F7-909A-3ECC1EE276B8}" type="presParOf" srcId="{00224451-3AF2-4BDB-8745-D9A60E09E380}" destId="{C0388758-6328-4534-A707-9A68752E0B6D}" srcOrd="1" destOrd="0" presId="urn:microsoft.com/office/officeart/2005/8/layout/list1"/>
    <dgm:cxn modelId="{32C05165-7453-40D9-95AE-2A6DC6AE3A05}" type="presParOf" srcId="{F0DA3414-0D55-49C8-ACD7-F44496D0DB42}" destId="{8E033795-AD94-4DD3-B0FC-10DB5E2D6BCE}" srcOrd="5" destOrd="0" presId="urn:microsoft.com/office/officeart/2005/8/layout/list1"/>
    <dgm:cxn modelId="{6D80634C-4D9B-45EF-8F05-6E693BFC874F}" type="presParOf" srcId="{F0DA3414-0D55-49C8-ACD7-F44496D0DB42}" destId="{2B1DD717-9504-4805-86A5-6183E08D354B}" srcOrd="6" destOrd="0" presId="urn:microsoft.com/office/officeart/2005/8/layout/list1"/>
    <dgm:cxn modelId="{D5984D85-133B-482C-BBE9-DF4016CEC220}" type="presParOf" srcId="{F0DA3414-0D55-49C8-ACD7-F44496D0DB42}" destId="{BCA4D150-9CCF-4D3F-B52F-150953AC7558}" srcOrd="7" destOrd="0" presId="urn:microsoft.com/office/officeart/2005/8/layout/list1"/>
    <dgm:cxn modelId="{E4F57108-E1BD-49A8-8FD8-949324B2D6CF}" type="presParOf" srcId="{F0DA3414-0D55-49C8-ACD7-F44496D0DB42}" destId="{3B3D9D9D-DF23-480A-B6B5-99EEFB635F42}" srcOrd="8" destOrd="0" presId="urn:microsoft.com/office/officeart/2005/8/layout/list1"/>
    <dgm:cxn modelId="{7F10BDFE-54D2-48A5-AAE6-EB6714C21189}" type="presParOf" srcId="{3B3D9D9D-DF23-480A-B6B5-99EEFB635F42}" destId="{01F10461-7780-43E8-A767-A2671FF31803}" srcOrd="0" destOrd="0" presId="urn:microsoft.com/office/officeart/2005/8/layout/list1"/>
    <dgm:cxn modelId="{518C7796-41C7-4A85-8BF3-189A74909414}" type="presParOf" srcId="{3B3D9D9D-DF23-480A-B6B5-99EEFB635F42}" destId="{25F60079-BE52-43AE-983C-DD21F607DFAF}" srcOrd="1" destOrd="0" presId="urn:microsoft.com/office/officeart/2005/8/layout/list1"/>
    <dgm:cxn modelId="{218F8B03-0F8F-4A65-80E4-7AF7B6E652A3}" type="presParOf" srcId="{F0DA3414-0D55-49C8-ACD7-F44496D0DB42}" destId="{E4EAA24E-7C31-47F3-9672-25969A2646B2}" srcOrd="9" destOrd="0" presId="urn:microsoft.com/office/officeart/2005/8/layout/list1"/>
    <dgm:cxn modelId="{62712622-C9DD-409D-9562-7EB1F4B549C9}" type="presParOf" srcId="{F0DA3414-0D55-49C8-ACD7-F44496D0DB42}" destId="{51E15B29-6FF2-4ADF-B3EF-BBD0FDC3EB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9C4E86-B99C-4552-A11A-9812413FAEF0}"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A96B9011-4338-4235-9C27-0378A14C405F}">
      <dgm:prSet/>
      <dgm:spPr/>
      <dgm:t>
        <a:bodyPr/>
        <a:lstStyle/>
        <a:p>
          <a:r>
            <a:rPr lang="en-US" dirty="0"/>
            <a:t>Each contract can be extended annually for up to 4 years</a:t>
          </a:r>
        </a:p>
      </dgm:t>
    </dgm:pt>
    <dgm:pt modelId="{73B927C7-2497-46FC-8667-4B7F7923DAED}" type="parTrans" cxnId="{56F5FD70-9923-4668-8213-408F679198F9}">
      <dgm:prSet/>
      <dgm:spPr/>
      <dgm:t>
        <a:bodyPr/>
        <a:lstStyle/>
        <a:p>
          <a:endParaRPr lang="en-US"/>
        </a:p>
      </dgm:t>
    </dgm:pt>
    <dgm:pt modelId="{9FE2A799-501F-45E8-B41A-AF97CF72A58B}" type="sibTrans" cxnId="{56F5FD70-9923-4668-8213-408F679198F9}">
      <dgm:prSet/>
      <dgm:spPr/>
      <dgm:t>
        <a:bodyPr/>
        <a:lstStyle/>
        <a:p>
          <a:endParaRPr lang="en-US"/>
        </a:p>
      </dgm:t>
    </dgm:pt>
    <dgm:pt modelId="{A44ABFFB-1D41-4136-9676-C6103CEA1138}">
      <dgm:prSet/>
      <dgm:spPr/>
      <dgm:t>
        <a:bodyPr/>
        <a:lstStyle/>
        <a:p>
          <a:r>
            <a:rPr lang="en-US" dirty="0"/>
            <a:t>Price may be increased up to the CPI-U percentage</a:t>
          </a:r>
        </a:p>
      </dgm:t>
    </dgm:pt>
    <dgm:pt modelId="{AD52684D-0795-4FDF-9067-E44FFE545038}" type="parTrans" cxnId="{EA6AB423-6EBB-4D3D-A9AD-8E3E53AD595A}">
      <dgm:prSet/>
      <dgm:spPr/>
      <dgm:t>
        <a:bodyPr/>
        <a:lstStyle/>
        <a:p>
          <a:endParaRPr lang="en-US"/>
        </a:p>
      </dgm:t>
    </dgm:pt>
    <dgm:pt modelId="{7E8286FD-0097-45A4-A19C-1858A30FC62A}" type="sibTrans" cxnId="{EA6AB423-6EBB-4D3D-A9AD-8E3E53AD595A}">
      <dgm:prSet/>
      <dgm:spPr/>
      <dgm:t>
        <a:bodyPr/>
        <a:lstStyle/>
        <a:p>
          <a:endParaRPr lang="en-US"/>
        </a:p>
      </dgm:t>
    </dgm:pt>
    <dgm:pt modelId="{C7A27027-72F8-4628-A4F0-4891231C2FFD}">
      <dgm:prSet/>
      <dgm:spPr/>
      <dgm:t>
        <a:bodyPr/>
        <a:lstStyle/>
        <a:p>
          <a:r>
            <a:rPr lang="en-US"/>
            <a:t>Use the previous month before the ending month (Contract ends June 30</a:t>
          </a:r>
          <a:r>
            <a:rPr lang="en-US" baseline="30000"/>
            <a:t>th</a:t>
          </a:r>
          <a:r>
            <a:rPr lang="en-US"/>
            <a:t>, use May CPI-U)</a:t>
          </a:r>
        </a:p>
      </dgm:t>
    </dgm:pt>
    <dgm:pt modelId="{AF2ED179-3FF5-4964-82B4-86ED6D38F0F9}" type="parTrans" cxnId="{FB5B618F-9550-4DF7-B7B6-7AF76D793494}">
      <dgm:prSet/>
      <dgm:spPr/>
      <dgm:t>
        <a:bodyPr/>
        <a:lstStyle/>
        <a:p>
          <a:endParaRPr lang="en-US"/>
        </a:p>
      </dgm:t>
    </dgm:pt>
    <dgm:pt modelId="{5514894F-3817-473C-A438-8AF5265328C2}" type="sibTrans" cxnId="{FB5B618F-9550-4DF7-B7B6-7AF76D793494}">
      <dgm:prSet/>
      <dgm:spPr/>
      <dgm:t>
        <a:bodyPr/>
        <a:lstStyle/>
        <a:p>
          <a:endParaRPr lang="en-US"/>
        </a:p>
      </dgm:t>
    </dgm:pt>
    <dgm:pt modelId="{08237A51-7087-4760-8155-1CF816592832}">
      <dgm:prSet/>
      <dgm:spPr/>
      <dgm:t>
        <a:bodyPr/>
        <a:lstStyle/>
        <a:p>
          <a:r>
            <a:rPr lang="en-US"/>
            <a:t>The SFA is responsible for completing the extension</a:t>
          </a:r>
        </a:p>
      </dgm:t>
    </dgm:pt>
    <dgm:pt modelId="{43AB50DC-850E-4912-A0C9-AB74FD1701B5}" type="parTrans" cxnId="{AB0A72CD-E905-48A2-A79E-9F2661D2D8B0}">
      <dgm:prSet/>
      <dgm:spPr/>
      <dgm:t>
        <a:bodyPr/>
        <a:lstStyle/>
        <a:p>
          <a:endParaRPr lang="en-US"/>
        </a:p>
      </dgm:t>
    </dgm:pt>
    <dgm:pt modelId="{508D642B-5358-4347-85BD-8890854D03CA}" type="sibTrans" cxnId="{AB0A72CD-E905-48A2-A79E-9F2661D2D8B0}">
      <dgm:prSet/>
      <dgm:spPr/>
      <dgm:t>
        <a:bodyPr/>
        <a:lstStyle/>
        <a:p>
          <a:endParaRPr lang="en-US"/>
        </a:p>
      </dgm:t>
    </dgm:pt>
    <dgm:pt modelId="{A52171ED-B7C3-4E6E-A0F7-3C98FB66E174}">
      <dgm:prSet/>
      <dgm:spPr/>
      <dgm:t>
        <a:bodyPr/>
        <a:lstStyle/>
        <a:p>
          <a:r>
            <a:rPr lang="en-US"/>
            <a:t>FSMC should not be completing the extension for the SFA</a:t>
          </a:r>
        </a:p>
      </dgm:t>
    </dgm:pt>
    <dgm:pt modelId="{1C8EFF3B-C03B-4078-A383-C8E10C39422F}" type="parTrans" cxnId="{1830D954-2233-4F19-85F7-A3AAF2828E3F}">
      <dgm:prSet/>
      <dgm:spPr/>
      <dgm:t>
        <a:bodyPr/>
        <a:lstStyle/>
        <a:p>
          <a:endParaRPr lang="en-US"/>
        </a:p>
      </dgm:t>
    </dgm:pt>
    <dgm:pt modelId="{3C5F0A20-103C-4AD1-9136-F2948C976586}" type="sibTrans" cxnId="{1830D954-2233-4F19-85F7-A3AAF2828E3F}">
      <dgm:prSet/>
      <dgm:spPr/>
      <dgm:t>
        <a:bodyPr/>
        <a:lstStyle/>
        <a:p>
          <a:endParaRPr lang="en-US"/>
        </a:p>
      </dgm:t>
    </dgm:pt>
    <dgm:pt modelId="{380FBC32-6CD9-4DF2-A20D-25D760752C9D}">
      <dgm:prSet/>
      <dgm:spPr/>
      <dgm:t>
        <a:bodyPr/>
        <a:lstStyle/>
        <a:p>
          <a:r>
            <a:rPr lang="en-US"/>
            <a:t>The SFA must ensure the extension is complete and accurate before submitting to NYSED</a:t>
          </a:r>
        </a:p>
      </dgm:t>
    </dgm:pt>
    <dgm:pt modelId="{D6045AEB-27D4-4EC4-B0C0-6B71BA91C2E7}" type="parTrans" cxnId="{D6A67305-E21F-4C34-87D5-1416BB737D3C}">
      <dgm:prSet/>
      <dgm:spPr/>
      <dgm:t>
        <a:bodyPr/>
        <a:lstStyle/>
        <a:p>
          <a:endParaRPr lang="en-US"/>
        </a:p>
      </dgm:t>
    </dgm:pt>
    <dgm:pt modelId="{74CD3F16-CBBE-45EE-B9CA-475DD843A6EC}" type="sibTrans" cxnId="{D6A67305-E21F-4C34-87D5-1416BB737D3C}">
      <dgm:prSet/>
      <dgm:spPr/>
      <dgm:t>
        <a:bodyPr/>
        <a:lstStyle/>
        <a:p>
          <a:endParaRPr lang="en-US"/>
        </a:p>
      </dgm:t>
    </dgm:pt>
    <dgm:pt modelId="{4B65AF26-F433-46FD-B9A9-CE92AC9C6BD9}">
      <dgm:prSet/>
      <dgm:spPr/>
      <dgm:t>
        <a:bodyPr/>
        <a:lstStyle/>
        <a:p>
          <a:r>
            <a:rPr lang="en-US"/>
            <a:t>Must submit the FSMC Extension Checklist </a:t>
          </a:r>
        </a:p>
      </dgm:t>
    </dgm:pt>
    <dgm:pt modelId="{AD762A62-6D38-4671-971D-717CB6D636FC}" type="parTrans" cxnId="{B506046E-AABE-498C-AC67-788B384E61E8}">
      <dgm:prSet/>
      <dgm:spPr/>
      <dgm:t>
        <a:bodyPr/>
        <a:lstStyle/>
        <a:p>
          <a:endParaRPr lang="en-US"/>
        </a:p>
      </dgm:t>
    </dgm:pt>
    <dgm:pt modelId="{B22199A5-14E4-47FE-AA1E-1D281CA71B60}" type="sibTrans" cxnId="{B506046E-AABE-498C-AC67-788B384E61E8}">
      <dgm:prSet/>
      <dgm:spPr/>
      <dgm:t>
        <a:bodyPr/>
        <a:lstStyle/>
        <a:p>
          <a:endParaRPr lang="en-US"/>
        </a:p>
      </dgm:t>
    </dgm:pt>
    <dgm:pt modelId="{BBF29F89-34CE-409B-AB85-808B40D46146}">
      <dgm:prSet/>
      <dgm:spPr/>
      <dgm:t>
        <a:bodyPr/>
        <a:lstStyle/>
        <a:p>
          <a:r>
            <a:rPr lang="en-US" i="1"/>
            <a:t>NYSED is required to review and approve extensions</a:t>
          </a:r>
          <a:endParaRPr lang="en-US"/>
        </a:p>
      </dgm:t>
    </dgm:pt>
    <dgm:pt modelId="{0546ACDF-C5DD-4831-AC45-A4489B296AB7}" type="parTrans" cxnId="{25D48914-9ABA-4643-A0A5-7C66FAB36A5B}">
      <dgm:prSet/>
      <dgm:spPr/>
      <dgm:t>
        <a:bodyPr/>
        <a:lstStyle/>
        <a:p>
          <a:endParaRPr lang="en-US"/>
        </a:p>
      </dgm:t>
    </dgm:pt>
    <dgm:pt modelId="{AC4BF223-B7D2-4C0F-AA10-B885A9FC84C1}" type="sibTrans" cxnId="{25D48914-9ABA-4643-A0A5-7C66FAB36A5B}">
      <dgm:prSet/>
      <dgm:spPr/>
      <dgm:t>
        <a:bodyPr/>
        <a:lstStyle/>
        <a:p>
          <a:endParaRPr lang="en-US"/>
        </a:p>
      </dgm:t>
    </dgm:pt>
    <dgm:pt modelId="{B5111115-10A1-4BF0-BA9A-6B0BD32B8F6D}" type="pres">
      <dgm:prSet presAssocID="{1B9C4E86-B99C-4552-A11A-9812413FAEF0}" presName="diagram" presStyleCnt="0">
        <dgm:presLayoutVars>
          <dgm:dir/>
          <dgm:resizeHandles val="exact"/>
        </dgm:presLayoutVars>
      </dgm:prSet>
      <dgm:spPr/>
    </dgm:pt>
    <dgm:pt modelId="{F3FF3AE8-9ABB-4A5D-8183-3A5B56D316D2}" type="pres">
      <dgm:prSet presAssocID="{A96B9011-4338-4235-9C27-0378A14C405F}" presName="node" presStyleLbl="node1" presStyleIdx="0" presStyleCnt="5">
        <dgm:presLayoutVars>
          <dgm:bulletEnabled val="1"/>
        </dgm:presLayoutVars>
      </dgm:prSet>
      <dgm:spPr/>
    </dgm:pt>
    <dgm:pt modelId="{864DA0AD-67F3-48CA-871E-2BC70289C746}" type="pres">
      <dgm:prSet presAssocID="{9FE2A799-501F-45E8-B41A-AF97CF72A58B}" presName="sibTrans" presStyleCnt="0"/>
      <dgm:spPr/>
    </dgm:pt>
    <dgm:pt modelId="{E1C88575-19C9-406E-880E-8ADD2BE4755F}" type="pres">
      <dgm:prSet presAssocID="{A44ABFFB-1D41-4136-9676-C6103CEA1138}" presName="node" presStyleLbl="node1" presStyleIdx="1" presStyleCnt="5">
        <dgm:presLayoutVars>
          <dgm:bulletEnabled val="1"/>
        </dgm:presLayoutVars>
      </dgm:prSet>
      <dgm:spPr/>
    </dgm:pt>
    <dgm:pt modelId="{960C588B-8AA9-4621-9784-4A3E064CFFE0}" type="pres">
      <dgm:prSet presAssocID="{7E8286FD-0097-45A4-A19C-1858A30FC62A}" presName="sibTrans" presStyleCnt="0"/>
      <dgm:spPr/>
    </dgm:pt>
    <dgm:pt modelId="{EF48B80C-95FF-4AE4-B526-25B318873CC9}" type="pres">
      <dgm:prSet presAssocID="{08237A51-7087-4760-8155-1CF816592832}" presName="node" presStyleLbl="node1" presStyleIdx="2" presStyleCnt="5">
        <dgm:presLayoutVars>
          <dgm:bulletEnabled val="1"/>
        </dgm:presLayoutVars>
      </dgm:prSet>
      <dgm:spPr/>
    </dgm:pt>
    <dgm:pt modelId="{C5ACEC7E-154F-4E1C-9333-AED69D6756BB}" type="pres">
      <dgm:prSet presAssocID="{508D642B-5358-4347-85BD-8890854D03CA}" presName="sibTrans" presStyleCnt="0"/>
      <dgm:spPr/>
    </dgm:pt>
    <dgm:pt modelId="{909C040E-ABCF-4E41-9A5E-14F418DA6222}" type="pres">
      <dgm:prSet presAssocID="{380FBC32-6CD9-4DF2-A20D-25D760752C9D}" presName="node" presStyleLbl="node1" presStyleIdx="3" presStyleCnt="5">
        <dgm:presLayoutVars>
          <dgm:bulletEnabled val="1"/>
        </dgm:presLayoutVars>
      </dgm:prSet>
      <dgm:spPr/>
    </dgm:pt>
    <dgm:pt modelId="{AC2F899F-6BC5-418F-9C7A-18D9EDC535EA}" type="pres">
      <dgm:prSet presAssocID="{74CD3F16-CBBE-45EE-B9CA-475DD843A6EC}" presName="sibTrans" presStyleCnt="0"/>
      <dgm:spPr/>
    </dgm:pt>
    <dgm:pt modelId="{1558AC82-993B-426B-BD74-1DB15C4710B8}" type="pres">
      <dgm:prSet presAssocID="{BBF29F89-34CE-409B-AB85-808B40D46146}" presName="node" presStyleLbl="node1" presStyleIdx="4" presStyleCnt="5">
        <dgm:presLayoutVars>
          <dgm:bulletEnabled val="1"/>
        </dgm:presLayoutVars>
      </dgm:prSet>
      <dgm:spPr/>
    </dgm:pt>
  </dgm:ptLst>
  <dgm:cxnLst>
    <dgm:cxn modelId="{D6A67305-E21F-4C34-87D5-1416BB737D3C}" srcId="{1B9C4E86-B99C-4552-A11A-9812413FAEF0}" destId="{380FBC32-6CD9-4DF2-A20D-25D760752C9D}" srcOrd="3" destOrd="0" parTransId="{D6045AEB-27D4-4EC4-B0C0-6B71BA91C2E7}" sibTransId="{74CD3F16-CBBE-45EE-B9CA-475DD843A6EC}"/>
    <dgm:cxn modelId="{C17E9B05-FBFE-4342-BD11-F87CE5DA2643}" type="presOf" srcId="{1B9C4E86-B99C-4552-A11A-9812413FAEF0}" destId="{B5111115-10A1-4BF0-BA9A-6B0BD32B8F6D}" srcOrd="0" destOrd="0" presId="urn:microsoft.com/office/officeart/2005/8/layout/default"/>
    <dgm:cxn modelId="{BDC3BB05-DEF1-480E-8974-5FFF56A744DB}" type="presOf" srcId="{BBF29F89-34CE-409B-AB85-808B40D46146}" destId="{1558AC82-993B-426B-BD74-1DB15C4710B8}" srcOrd="0" destOrd="0" presId="urn:microsoft.com/office/officeart/2005/8/layout/default"/>
    <dgm:cxn modelId="{25D48914-9ABA-4643-A0A5-7C66FAB36A5B}" srcId="{1B9C4E86-B99C-4552-A11A-9812413FAEF0}" destId="{BBF29F89-34CE-409B-AB85-808B40D46146}" srcOrd="4" destOrd="0" parTransId="{0546ACDF-C5DD-4831-AC45-A4489B296AB7}" sibTransId="{AC4BF223-B7D2-4C0F-AA10-B885A9FC84C1}"/>
    <dgm:cxn modelId="{5260D122-1362-4275-9F2A-F4FEAD0DC84A}" type="presOf" srcId="{08237A51-7087-4760-8155-1CF816592832}" destId="{EF48B80C-95FF-4AE4-B526-25B318873CC9}" srcOrd="0" destOrd="0" presId="urn:microsoft.com/office/officeart/2005/8/layout/default"/>
    <dgm:cxn modelId="{EA6AB423-6EBB-4D3D-A9AD-8E3E53AD595A}" srcId="{1B9C4E86-B99C-4552-A11A-9812413FAEF0}" destId="{A44ABFFB-1D41-4136-9676-C6103CEA1138}" srcOrd="1" destOrd="0" parTransId="{AD52684D-0795-4FDF-9067-E44FFE545038}" sibTransId="{7E8286FD-0097-45A4-A19C-1858A30FC62A}"/>
    <dgm:cxn modelId="{2D355B32-F08E-4569-B2BC-F7BA88E23445}" type="presOf" srcId="{A96B9011-4338-4235-9C27-0378A14C405F}" destId="{F3FF3AE8-9ABB-4A5D-8183-3A5B56D316D2}" srcOrd="0" destOrd="0" presId="urn:microsoft.com/office/officeart/2005/8/layout/default"/>
    <dgm:cxn modelId="{8B2C7238-313B-4817-AA51-55A55A9A87BD}" type="presOf" srcId="{C7A27027-72F8-4628-A4F0-4891231C2FFD}" destId="{E1C88575-19C9-406E-880E-8ADD2BE4755F}" srcOrd="0" destOrd="1" presId="urn:microsoft.com/office/officeart/2005/8/layout/default"/>
    <dgm:cxn modelId="{B506046E-AABE-498C-AC67-788B384E61E8}" srcId="{380FBC32-6CD9-4DF2-A20D-25D760752C9D}" destId="{4B65AF26-F433-46FD-B9A9-CE92AC9C6BD9}" srcOrd="0" destOrd="0" parTransId="{AD762A62-6D38-4671-971D-717CB6D636FC}" sibTransId="{B22199A5-14E4-47FE-AA1E-1D281CA71B60}"/>
    <dgm:cxn modelId="{56F5FD70-9923-4668-8213-408F679198F9}" srcId="{1B9C4E86-B99C-4552-A11A-9812413FAEF0}" destId="{A96B9011-4338-4235-9C27-0378A14C405F}" srcOrd="0" destOrd="0" parTransId="{73B927C7-2497-46FC-8667-4B7F7923DAED}" sibTransId="{9FE2A799-501F-45E8-B41A-AF97CF72A58B}"/>
    <dgm:cxn modelId="{090BC272-C656-4EEA-88D4-2B93980060C6}" type="presOf" srcId="{4B65AF26-F433-46FD-B9A9-CE92AC9C6BD9}" destId="{909C040E-ABCF-4E41-9A5E-14F418DA6222}" srcOrd="0" destOrd="1" presId="urn:microsoft.com/office/officeart/2005/8/layout/default"/>
    <dgm:cxn modelId="{1830D954-2233-4F19-85F7-A3AAF2828E3F}" srcId="{08237A51-7087-4760-8155-1CF816592832}" destId="{A52171ED-B7C3-4E6E-A0F7-3C98FB66E174}" srcOrd="0" destOrd="0" parTransId="{1C8EFF3B-C03B-4078-A383-C8E10C39422F}" sibTransId="{3C5F0A20-103C-4AD1-9136-F2948C976586}"/>
    <dgm:cxn modelId="{44452C8D-E257-43DD-AC1A-AB73F3EC89D1}" type="presOf" srcId="{A52171ED-B7C3-4E6E-A0F7-3C98FB66E174}" destId="{EF48B80C-95FF-4AE4-B526-25B318873CC9}" srcOrd="0" destOrd="1" presId="urn:microsoft.com/office/officeart/2005/8/layout/default"/>
    <dgm:cxn modelId="{FB5B618F-9550-4DF7-B7B6-7AF76D793494}" srcId="{A44ABFFB-1D41-4136-9676-C6103CEA1138}" destId="{C7A27027-72F8-4628-A4F0-4891231C2FFD}" srcOrd="0" destOrd="0" parTransId="{AF2ED179-3FF5-4964-82B4-86ED6D38F0F9}" sibTransId="{5514894F-3817-473C-A438-8AF5265328C2}"/>
    <dgm:cxn modelId="{A7E2CC9A-C392-4E18-BAFD-F31DE3FBB2C2}" type="presOf" srcId="{380FBC32-6CD9-4DF2-A20D-25D760752C9D}" destId="{909C040E-ABCF-4E41-9A5E-14F418DA6222}" srcOrd="0" destOrd="0" presId="urn:microsoft.com/office/officeart/2005/8/layout/default"/>
    <dgm:cxn modelId="{AB0A72CD-E905-48A2-A79E-9F2661D2D8B0}" srcId="{1B9C4E86-B99C-4552-A11A-9812413FAEF0}" destId="{08237A51-7087-4760-8155-1CF816592832}" srcOrd="2" destOrd="0" parTransId="{43AB50DC-850E-4912-A0C9-AB74FD1701B5}" sibTransId="{508D642B-5358-4347-85BD-8890854D03CA}"/>
    <dgm:cxn modelId="{CF28B7F5-48BD-4C3B-B2EB-BF7AA57FDB9B}" type="presOf" srcId="{A44ABFFB-1D41-4136-9676-C6103CEA1138}" destId="{E1C88575-19C9-406E-880E-8ADD2BE4755F}" srcOrd="0" destOrd="0" presId="urn:microsoft.com/office/officeart/2005/8/layout/default"/>
    <dgm:cxn modelId="{EF95B7B8-5CB5-4A39-8BA6-39E3AB2FA33E}" type="presParOf" srcId="{B5111115-10A1-4BF0-BA9A-6B0BD32B8F6D}" destId="{F3FF3AE8-9ABB-4A5D-8183-3A5B56D316D2}" srcOrd="0" destOrd="0" presId="urn:microsoft.com/office/officeart/2005/8/layout/default"/>
    <dgm:cxn modelId="{694F8E34-E21A-4C51-A1C6-7F421316E35A}" type="presParOf" srcId="{B5111115-10A1-4BF0-BA9A-6B0BD32B8F6D}" destId="{864DA0AD-67F3-48CA-871E-2BC70289C746}" srcOrd="1" destOrd="0" presId="urn:microsoft.com/office/officeart/2005/8/layout/default"/>
    <dgm:cxn modelId="{255E6160-28A0-4892-ADB4-E74FFAA76630}" type="presParOf" srcId="{B5111115-10A1-4BF0-BA9A-6B0BD32B8F6D}" destId="{E1C88575-19C9-406E-880E-8ADD2BE4755F}" srcOrd="2" destOrd="0" presId="urn:microsoft.com/office/officeart/2005/8/layout/default"/>
    <dgm:cxn modelId="{A4EE0884-FABA-4B96-BC9C-24BA97748BAC}" type="presParOf" srcId="{B5111115-10A1-4BF0-BA9A-6B0BD32B8F6D}" destId="{960C588B-8AA9-4621-9784-4A3E064CFFE0}" srcOrd="3" destOrd="0" presId="urn:microsoft.com/office/officeart/2005/8/layout/default"/>
    <dgm:cxn modelId="{7858FA96-9B27-4584-8AC9-4CB39B4FD955}" type="presParOf" srcId="{B5111115-10A1-4BF0-BA9A-6B0BD32B8F6D}" destId="{EF48B80C-95FF-4AE4-B526-25B318873CC9}" srcOrd="4" destOrd="0" presId="urn:microsoft.com/office/officeart/2005/8/layout/default"/>
    <dgm:cxn modelId="{8C0050A0-7B15-46C2-9283-2729B1CAD066}" type="presParOf" srcId="{B5111115-10A1-4BF0-BA9A-6B0BD32B8F6D}" destId="{C5ACEC7E-154F-4E1C-9333-AED69D6756BB}" srcOrd="5" destOrd="0" presId="urn:microsoft.com/office/officeart/2005/8/layout/default"/>
    <dgm:cxn modelId="{6C6D4436-4918-41A0-A706-E3077943B2F7}" type="presParOf" srcId="{B5111115-10A1-4BF0-BA9A-6B0BD32B8F6D}" destId="{909C040E-ABCF-4E41-9A5E-14F418DA6222}" srcOrd="6" destOrd="0" presId="urn:microsoft.com/office/officeart/2005/8/layout/default"/>
    <dgm:cxn modelId="{391D26DD-FAC6-4CE1-8EC3-B82A9FCB2C91}" type="presParOf" srcId="{B5111115-10A1-4BF0-BA9A-6B0BD32B8F6D}" destId="{AC2F899F-6BC5-418F-9C7A-18D9EDC535EA}" srcOrd="7" destOrd="0" presId="urn:microsoft.com/office/officeart/2005/8/layout/default"/>
    <dgm:cxn modelId="{E72EFA58-FC23-4113-ACBE-C1D159EE7685}" type="presParOf" srcId="{B5111115-10A1-4BF0-BA9A-6B0BD32B8F6D}" destId="{1558AC82-993B-426B-BD74-1DB15C4710B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E724D-2579-41B2-9039-E58F9B6881C2}"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BC2B0818-CA07-45BF-BCB1-E94BFDAA08D0}">
      <dgm:prSet custT="1"/>
      <dgm:spPr/>
      <dgm:t>
        <a:bodyPr/>
        <a:lstStyle/>
        <a:p>
          <a:r>
            <a:rPr lang="en-US" sz="1800" dirty="0"/>
            <a:t>Popular Topics &gt; Food Service Management Company</a:t>
          </a:r>
        </a:p>
      </dgm:t>
    </dgm:pt>
    <dgm:pt modelId="{97555A7E-49C1-4244-AFF1-E51653D951D0}" type="parTrans" cxnId="{0F8A5B97-4E95-4D00-8A2A-C71C009732C4}">
      <dgm:prSet/>
      <dgm:spPr/>
      <dgm:t>
        <a:bodyPr/>
        <a:lstStyle/>
        <a:p>
          <a:endParaRPr lang="en-US"/>
        </a:p>
      </dgm:t>
    </dgm:pt>
    <dgm:pt modelId="{C47C3A56-BA01-4F09-B48A-F3067AE81D3A}" type="sibTrans" cxnId="{0F8A5B97-4E95-4D00-8A2A-C71C009732C4}">
      <dgm:prSet/>
      <dgm:spPr/>
      <dgm:t>
        <a:bodyPr/>
        <a:lstStyle/>
        <a:p>
          <a:endParaRPr lang="en-US"/>
        </a:p>
      </dgm:t>
    </dgm:pt>
    <dgm:pt modelId="{6A5B93B3-37D2-49EE-AD75-FDC031CB8157}">
      <dgm:prSet custT="1"/>
      <dgm:spPr/>
      <dgm:t>
        <a:bodyPr/>
        <a:lstStyle/>
        <a:p>
          <a:r>
            <a:rPr lang="en-US" sz="2000" dirty="0"/>
            <a:t>Prototype Contracts – required </a:t>
          </a:r>
        </a:p>
      </dgm:t>
    </dgm:pt>
    <dgm:pt modelId="{0CD593E7-0C4A-4A95-B983-B31F1327D307}" type="parTrans" cxnId="{8ABE82B5-DAA6-48ED-B5E1-C1F37735F0A1}">
      <dgm:prSet/>
      <dgm:spPr/>
      <dgm:t>
        <a:bodyPr/>
        <a:lstStyle/>
        <a:p>
          <a:endParaRPr lang="en-US"/>
        </a:p>
      </dgm:t>
    </dgm:pt>
    <dgm:pt modelId="{5FD4E8E4-6091-43D9-A9EF-F5B11D8F3384}" type="sibTrans" cxnId="{8ABE82B5-DAA6-48ED-B5E1-C1F37735F0A1}">
      <dgm:prSet/>
      <dgm:spPr/>
      <dgm:t>
        <a:bodyPr/>
        <a:lstStyle/>
        <a:p>
          <a:endParaRPr lang="en-US"/>
        </a:p>
      </dgm:t>
    </dgm:pt>
    <dgm:pt modelId="{1CEBD04F-D9EE-49EE-8661-7698BD4DB835}">
      <dgm:prSet custT="1"/>
      <dgm:spPr/>
      <dgm:t>
        <a:bodyPr/>
        <a:lstStyle/>
        <a:p>
          <a:r>
            <a:rPr lang="en-US" sz="2000" b="0" dirty="0"/>
            <a:t>Type II – For SFA’s participating in our programs </a:t>
          </a:r>
        </a:p>
      </dgm:t>
    </dgm:pt>
    <dgm:pt modelId="{1DA4BA71-997E-4DD0-BA0A-91FD8744C99B}" type="parTrans" cxnId="{450404AC-A44B-471E-87B7-223EECC5B005}">
      <dgm:prSet/>
      <dgm:spPr/>
      <dgm:t>
        <a:bodyPr/>
        <a:lstStyle/>
        <a:p>
          <a:endParaRPr lang="en-US"/>
        </a:p>
      </dgm:t>
    </dgm:pt>
    <dgm:pt modelId="{A5FB9B0A-3A52-413B-92E0-81BEAC74F42D}" type="sibTrans" cxnId="{450404AC-A44B-471E-87B7-223EECC5B005}">
      <dgm:prSet/>
      <dgm:spPr/>
      <dgm:t>
        <a:bodyPr/>
        <a:lstStyle/>
        <a:p>
          <a:endParaRPr lang="en-US"/>
        </a:p>
      </dgm:t>
    </dgm:pt>
    <dgm:pt modelId="{C29C3DAA-8ACB-49CE-AA2C-0F8FA94C6D64}">
      <dgm:prSet custT="1"/>
      <dgm:spPr/>
      <dgm:t>
        <a:bodyPr/>
        <a:lstStyle/>
        <a:p>
          <a:r>
            <a:rPr lang="en-US" sz="2000" b="0" dirty="0"/>
            <a:t>Type II- FSMC contract extension (years 2-5)</a:t>
          </a:r>
        </a:p>
      </dgm:t>
    </dgm:pt>
    <dgm:pt modelId="{F7F338F4-5527-4C53-A8C5-48A16C3B603C}" type="parTrans" cxnId="{52407E71-59E6-4EB3-8A9E-EF750197DB4F}">
      <dgm:prSet/>
      <dgm:spPr/>
      <dgm:t>
        <a:bodyPr/>
        <a:lstStyle/>
        <a:p>
          <a:endParaRPr lang="en-US"/>
        </a:p>
      </dgm:t>
    </dgm:pt>
    <dgm:pt modelId="{268988E2-C9C3-44F2-B127-E529666AAB45}" type="sibTrans" cxnId="{52407E71-59E6-4EB3-8A9E-EF750197DB4F}">
      <dgm:prSet/>
      <dgm:spPr/>
      <dgm:t>
        <a:bodyPr/>
        <a:lstStyle/>
        <a:p>
          <a:endParaRPr lang="en-US"/>
        </a:p>
      </dgm:t>
    </dgm:pt>
    <dgm:pt modelId="{CADC0E84-B415-4A29-8AA9-DB33DADE83A1}">
      <dgm:prSet custT="1"/>
      <dgm:spPr/>
      <dgm:t>
        <a:bodyPr/>
        <a:lstStyle/>
        <a:p>
          <a:r>
            <a:rPr lang="en-US" sz="2000" dirty="0">
              <a:solidFill>
                <a:schemeClr val="accent4"/>
              </a:solidFill>
              <a:hlinkClick xmlns:r="http://schemas.openxmlformats.org/officeDocument/2006/relationships" r:id="rId1"/>
            </a:rPr>
            <a:t>www.cn.nysed.gov/fsmc</a:t>
          </a:r>
          <a:endParaRPr lang="en-US" sz="2000" dirty="0">
            <a:solidFill>
              <a:schemeClr val="accent4"/>
            </a:solidFill>
          </a:endParaRPr>
        </a:p>
      </dgm:t>
    </dgm:pt>
    <dgm:pt modelId="{486523D4-5117-4181-97B3-E906875F5C10}" type="parTrans" cxnId="{F2336BA9-FA11-43F3-BC24-AF232FEAE6BA}">
      <dgm:prSet/>
      <dgm:spPr/>
      <dgm:t>
        <a:bodyPr/>
        <a:lstStyle/>
        <a:p>
          <a:endParaRPr lang="en-US"/>
        </a:p>
      </dgm:t>
    </dgm:pt>
    <dgm:pt modelId="{910C79FB-EFA0-4A54-ABAC-FDA7800FFB33}" type="sibTrans" cxnId="{F2336BA9-FA11-43F3-BC24-AF232FEAE6BA}">
      <dgm:prSet/>
      <dgm:spPr/>
      <dgm:t>
        <a:bodyPr/>
        <a:lstStyle/>
        <a:p>
          <a:endParaRPr lang="en-US"/>
        </a:p>
      </dgm:t>
    </dgm:pt>
    <dgm:pt modelId="{369C2FAA-19E1-441B-970E-C54E696B4BCE}" type="pres">
      <dgm:prSet presAssocID="{FA7E724D-2579-41B2-9039-E58F9B6881C2}" presName="linear" presStyleCnt="0">
        <dgm:presLayoutVars>
          <dgm:dir/>
          <dgm:animLvl val="lvl"/>
          <dgm:resizeHandles val="exact"/>
        </dgm:presLayoutVars>
      </dgm:prSet>
      <dgm:spPr/>
    </dgm:pt>
    <dgm:pt modelId="{A9D2961D-E7BA-41C7-9C64-568BEB5D6C7B}" type="pres">
      <dgm:prSet presAssocID="{BC2B0818-CA07-45BF-BCB1-E94BFDAA08D0}" presName="parentLin" presStyleCnt="0"/>
      <dgm:spPr/>
    </dgm:pt>
    <dgm:pt modelId="{86EDF757-5F6F-41A2-8451-DE2E79DE4EDD}" type="pres">
      <dgm:prSet presAssocID="{BC2B0818-CA07-45BF-BCB1-E94BFDAA08D0}" presName="parentLeftMargin" presStyleLbl="node1" presStyleIdx="0" presStyleCnt="2"/>
      <dgm:spPr/>
    </dgm:pt>
    <dgm:pt modelId="{C1BCB795-0B7B-4FCF-AF33-93F3943F310B}" type="pres">
      <dgm:prSet presAssocID="{BC2B0818-CA07-45BF-BCB1-E94BFDAA08D0}" presName="parentText" presStyleLbl="node1" presStyleIdx="0" presStyleCnt="2" custScaleX="100023" custLinFactNeighborX="-6271" custLinFactNeighborY="3762">
        <dgm:presLayoutVars>
          <dgm:chMax val="0"/>
          <dgm:bulletEnabled val="1"/>
        </dgm:presLayoutVars>
      </dgm:prSet>
      <dgm:spPr/>
    </dgm:pt>
    <dgm:pt modelId="{D45BB3BC-DFC8-4F3F-8BD9-67BD9878C156}" type="pres">
      <dgm:prSet presAssocID="{BC2B0818-CA07-45BF-BCB1-E94BFDAA08D0}" presName="negativeSpace" presStyleCnt="0"/>
      <dgm:spPr/>
    </dgm:pt>
    <dgm:pt modelId="{60683FBC-FC5B-4F88-A10D-11A09B8237A7}" type="pres">
      <dgm:prSet presAssocID="{BC2B0818-CA07-45BF-BCB1-E94BFDAA08D0}" presName="childText" presStyleLbl="conFgAcc1" presStyleIdx="0" presStyleCnt="2" custLinFactNeighborX="-20130" custLinFactNeighborY="29456">
        <dgm:presLayoutVars>
          <dgm:bulletEnabled val="1"/>
        </dgm:presLayoutVars>
      </dgm:prSet>
      <dgm:spPr/>
    </dgm:pt>
    <dgm:pt modelId="{BB4ED1C5-9D30-4F9A-ACDC-4E0C3BC734CB}" type="pres">
      <dgm:prSet presAssocID="{C47C3A56-BA01-4F09-B48A-F3067AE81D3A}" presName="spaceBetweenRectangles" presStyleCnt="0"/>
      <dgm:spPr/>
    </dgm:pt>
    <dgm:pt modelId="{464367B5-EC07-4AE6-A432-B19A41A32382}" type="pres">
      <dgm:prSet presAssocID="{6A5B93B3-37D2-49EE-AD75-FDC031CB8157}" presName="parentLin" presStyleCnt="0"/>
      <dgm:spPr/>
    </dgm:pt>
    <dgm:pt modelId="{F97A45E6-E3AB-4C85-986D-F4E5F52F0071}" type="pres">
      <dgm:prSet presAssocID="{6A5B93B3-37D2-49EE-AD75-FDC031CB8157}" presName="parentLeftMargin" presStyleLbl="node1" presStyleIdx="0" presStyleCnt="2"/>
      <dgm:spPr/>
    </dgm:pt>
    <dgm:pt modelId="{9A6E15E7-557E-4EF7-A874-A89E5AFFE6D4}" type="pres">
      <dgm:prSet presAssocID="{6A5B93B3-37D2-49EE-AD75-FDC031CB8157}" presName="parentText" presStyleLbl="node1" presStyleIdx="1" presStyleCnt="2">
        <dgm:presLayoutVars>
          <dgm:chMax val="0"/>
          <dgm:bulletEnabled val="1"/>
        </dgm:presLayoutVars>
      </dgm:prSet>
      <dgm:spPr/>
    </dgm:pt>
    <dgm:pt modelId="{BBB1B06D-CD82-4AAD-BE36-F04FE8F4139A}" type="pres">
      <dgm:prSet presAssocID="{6A5B93B3-37D2-49EE-AD75-FDC031CB8157}" presName="negativeSpace" presStyleCnt="0"/>
      <dgm:spPr/>
    </dgm:pt>
    <dgm:pt modelId="{067BD97E-7FB7-45BE-AA39-2CDEB3ADA29E}" type="pres">
      <dgm:prSet presAssocID="{6A5B93B3-37D2-49EE-AD75-FDC031CB8157}" presName="childText" presStyleLbl="conFgAcc1" presStyleIdx="1" presStyleCnt="2">
        <dgm:presLayoutVars>
          <dgm:bulletEnabled val="1"/>
        </dgm:presLayoutVars>
      </dgm:prSet>
      <dgm:spPr/>
    </dgm:pt>
  </dgm:ptLst>
  <dgm:cxnLst>
    <dgm:cxn modelId="{9144F909-BB2D-4B56-993F-FF26AD32781D}" type="presOf" srcId="{CADC0E84-B415-4A29-8AA9-DB33DADE83A1}" destId="{60683FBC-FC5B-4F88-A10D-11A09B8237A7}" srcOrd="0" destOrd="0" presId="urn:microsoft.com/office/officeart/2005/8/layout/list1"/>
    <dgm:cxn modelId="{01B16612-69EF-4004-BE2B-386F4E44D7FB}" type="presOf" srcId="{FA7E724D-2579-41B2-9039-E58F9B6881C2}" destId="{369C2FAA-19E1-441B-970E-C54E696B4BCE}" srcOrd="0" destOrd="0" presId="urn:microsoft.com/office/officeart/2005/8/layout/list1"/>
    <dgm:cxn modelId="{BD961D18-18B8-4651-B875-DF76F3A9174C}" type="presOf" srcId="{6A5B93B3-37D2-49EE-AD75-FDC031CB8157}" destId="{9A6E15E7-557E-4EF7-A874-A89E5AFFE6D4}" srcOrd="1" destOrd="0" presId="urn:microsoft.com/office/officeart/2005/8/layout/list1"/>
    <dgm:cxn modelId="{F6545E6E-ECE2-4956-A421-61C42507AB28}" type="presOf" srcId="{BC2B0818-CA07-45BF-BCB1-E94BFDAA08D0}" destId="{86EDF757-5F6F-41A2-8451-DE2E79DE4EDD}" srcOrd="0" destOrd="0" presId="urn:microsoft.com/office/officeart/2005/8/layout/list1"/>
    <dgm:cxn modelId="{52407E71-59E6-4EB3-8A9E-EF750197DB4F}" srcId="{6A5B93B3-37D2-49EE-AD75-FDC031CB8157}" destId="{C29C3DAA-8ACB-49CE-AA2C-0F8FA94C6D64}" srcOrd="1" destOrd="0" parTransId="{F7F338F4-5527-4C53-A8C5-48A16C3B603C}" sibTransId="{268988E2-C9C3-44F2-B127-E529666AAB45}"/>
    <dgm:cxn modelId="{0F8A5B97-4E95-4D00-8A2A-C71C009732C4}" srcId="{FA7E724D-2579-41B2-9039-E58F9B6881C2}" destId="{BC2B0818-CA07-45BF-BCB1-E94BFDAA08D0}" srcOrd="0" destOrd="0" parTransId="{97555A7E-49C1-4244-AFF1-E51653D951D0}" sibTransId="{C47C3A56-BA01-4F09-B48A-F3067AE81D3A}"/>
    <dgm:cxn modelId="{1DF6BDA5-C947-415C-A7C3-222B353E6170}" type="presOf" srcId="{BC2B0818-CA07-45BF-BCB1-E94BFDAA08D0}" destId="{C1BCB795-0B7B-4FCF-AF33-93F3943F310B}" srcOrd="1" destOrd="0" presId="urn:microsoft.com/office/officeart/2005/8/layout/list1"/>
    <dgm:cxn modelId="{F2336BA9-FA11-43F3-BC24-AF232FEAE6BA}" srcId="{BC2B0818-CA07-45BF-BCB1-E94BFDAA08D0}" destId="{CADC0E84-B415-4A29-8AA9-DB33DADE83A1}" srcOrd="0" destOrd="0" parTransId="{486523D4-5117-4181-97B3-E906875F5C10}" sibTransId="{910C79FB-EFA0-4A54-ABAC-FDA7800FFB33}"/>
    <dgm:cxn modelId="{450404AC-A44B-471E-87B7-223EECC5B005}" srcId="{6A5B93B3-37D2-49EE-AD75-FDC031CB8157}" destId="{1CEBD04F-D9EE-49EE-8661-7698BD4DB835}" srcOrd="0" destOrd="0" parTransId="{1DA4BA71-997E-4DD0-BA0A-91FD8744C99B}" sibTransId="{A5FB9B0A-3A52-413B-92E0-81BEAC74F42D}"/>
    <dgm:cxn modelId="{AE397FAE-637B-40E4-BF4E-20A0F3601D50}" type="presOf" srcId="{1CEBD04F-D9EE-49EE-8661-7698BD4DB835}" destId="{067BD97E-7FB7-45BE-AA39-2CDEB3ADA29E}" srcOrd="0" destOrd="0" presId="urn:microsoft.com/office/officeart/2005/8/layout/list1"/>
    <dgm:cxn modelId="{8ABE82B5-DAA6-48ED-B5E1-C1F37735F0A1}" srcId="{FA7E724D-2579-41B2-9039-E58F9B6881C2}" destId="{6A5B93B3-37D2-49EE-AD75-FDC031CB8157}" srcOrd="1" destOrd="0" parTransId="{0CD593E7-0C4A-4A95-B983-B31F1327D307}" sibTransId="{5FD4E8E4-6091-43D9-A9EF-F5B11D8F3384}"/>
    <dgm:cxn modelId="{508E1BC9-B0D8-44AB-A195-B814DE6E89AB}" type="presOf" srcId="{C29C3DAA-8ACB-49CE-AA2C-0F8FA94C6D64}" destId="{067BD97E-7FB7-45BE-AA39-2CDEB3ADA29E}" srcOrd="0" destOrd="1" presId="urn:microsoft.com/office/officeart/2005/8/layout/list1"/>
    <dgm:cxn modelId="{AC36FDF3-D48F-44D5-8E29-F2C451DFD57F}" type="presOf" srcId="{6A5B93B3-37D2-49EE-AD75-FDC031CB8157}" destId="{F97A45E6-E3AB-4C85-986D-F4E5F52F0071}" srcOrd="0" destOrd="0" presId="urn:microsoft.com/office/officeart/2005/8/layout/list1"/>
    <dgm:cxn modelId="{9B4A1B01-CE89-44BD-BDDE-E714BC2F12F9}" type="presParOf" srcId="{369C2FAA-19E1-441B-970E-C54E696B4BCE}" destId="{A9D2961D-E7BA-41C7-9C64-568BEB5D6C7B}" srcOrd="0" destOrd="0" presId="urn:microsoft.com/office/officeart/2005/8/layout/list1"/>
    <dgm:cxn modelId="{402B14B5-A39C-4F8F-BAD3-9B0170B06EE7}" type="presParOf" srcId="{A9D2961D-E7BA-41C7-9C64-568BEB5D6C7B}" destId="{86EDF757-5F6F-41A2-8451-DE2E79DE4EDD}" srcOrd="0" destOrd="0" presId="urn:microsoft.com/office/officeart/2005/8/layout/list1"/>
    <dgm:cxn modelId="{B4AACA71-B104-4F6E-BD09-BB3D5C61A5F8}" type="presParOf" srcId="{A9D2961D-E7BA-41C7-9C64-568BEB5D6C7B}" destId="{C1BCB795-0B7B-4FCF-AF33-93F3943F310B}" srcOrd="1" destOrd="0" presId="urn:microsoft.com/office/officeart/2005/8/layout/list1"/>
    <dgm:cxn modelId="{C5F4A47C-6A6F-4F3A-A64E-776F9BBCC225}" type="presParOf" srcId="{369C2FAA-19E1-441B-970E-C54E696B4BCE}" destId="{D45BB3BC-DFC8-4F3F-8BD9-67BD9878C156}" srcOrd="1" destOrd="0" presId="urn:microsoft.com/office/officeart/2005/8/layout/list1"/>
    <dgm:cxn modelId="{8C2CEDA1-A01F-40BD-9C8D-59998DB697B1}" type="presParOf" srcId="{369C2FAA-19E1-441B-970E-C54E696B4BCE}" destId="{60683FBC-FC5B-4F88-A10D-11A09B8237A7}" srcOrd="2" destOrd="0" presId="urn:microsoft.com/office/officeart/2005/8/layout/list1"/>
    <dgm:cxn modelId="{A2939040-F990-4995-87D9-02521010025D}" type="presParOf" srcId="{369C2FAA-19E1-441B-970E-C54E696B4BCE}" destId="{BB4ED1C5-9D30-4F9A-ACDC-4E0C3BC734CB}" srcOrd="3" destOrd="0" presId="urn:microsoft.com/office/officeart/2005/8/layout/list1"/>
    <dgm:cxn modelId="{07C1F4AF-585D-48CC-A944-3BB13D808807}" type="presParOf" srcId="{369C2FAA-19E1-441B-970E-C54E696B4BCE}" destId="{464367B5-EC07-4AE6-A432-B19A41A32382}" srcOrd="4" destOrd="0" presId="urn:microsoft.com/office/officeart/2005/8/layout/list1"/>
    <dgm:cxn modelId="{C1EAE62E-2260-4E56-8020-FD00C611DA58}" type="presParOf" srcId="{464367B5-EC07-4AE6-A432-B19A41A32382}" destId="{F97A45E6-E3AB-4C85-986D-F4E5F52F0071}" srcOrd="0" destOrd="0" presId="urn:microsoft.com/office/officeart/2005/8/layout/list1"/>
    <dgm:cxn modelId="{B501D22D-80E4-4B6E-A6AE-91D8F00596C5}" type="presParOf" srcId="{464367B5-EC07-4AE6-A432-B19A41A32382}" destId="{9A6E15E7-557E-4EF7-A874-A89E5AFFE6D4}" srcOrd="1" destOrd="0" presId="urn:microsoft.com/office/officeart/2005/8/layout/list1"/>
    <dgm:cxn modelId="{D02FFC96-8192-406A-874B-431D5D991DD2}" type="presParOf" srcId="{369C2FAA-19E1-441B-970E-C54E696B4BCE}" destId="{BBB1B06D-CD82-4AAD-BE36-F04FE8F4139A}" srcOrd="5" destOrd="0" presId="urn:microsoft.com/office/officeart/2005/8/layout/list1"/>
    <dgm:cxn modelId="{41546E90-4023-498F-BA8B-323711134350}" type="presParOf" srcId="{369C2FAA-19E1-441B-970E-C54E696B4BCE}" destId="{067BD97E-7FB7-45BE-AA39-2CDEB3ADA29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934D2-E72F-4839-A80F-467CDAD3E9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4232B68-5DF4-4FC8-87D4-55A9E3E2458B}">
      <dgm:prSet/>
      <dgm:spPr/>
      <dgm:t>
        <a:bodyPr/>
        <a:lstStyle/>
        <a:p>
          <a:r>
            <a:rPr lang="en-US"/>
            <a:t>State requirement </a:t>
          </a:r>
        </a:p>
      </dgm:t>
    </dgm:pt>
    <dgm:pt modelId="{406C81CF-85D4-49C4-B60F-9D008F0C48CC}" type="parTrans" cxnId="{15C9B03D-A7E3-41B6-8212-91013BE336AB}">
      <dgm:prSet/>
      <dgm:spPr/>
      <dgm:t>
        <a:bodyPr/>
        <a:lstStyle/>
        <a:p>
          <a:endParaRPr lang="en-US"/>
        </a:p>
      </dgm:t>
    </dgm:pt>
    <dgm:pt modelId="{D935C9D3-899F-4E55-9B35-D738F509FAD9}" type="sibTrans" cxnId="{15C9B03D-A7E3-41B6-8212-91013BE336AB}">
      <dgm:prSet/>
      <dgm:spPr/>
      <dgm:t>
        <a:bodyPr/>
        <a:lstStyle/>
        <a:p>
          <a:endParaRPr lang="en-US"/>
        </a:p>
      </dgm:t>
    </dgm:pt>
    <dgm:pt modelId="{46A57612-5747-4269-AC5D-DEC478C4E927}">
      <dgm:prSet/>
      <dgm:spPr/>
      <dgm:t>
        <a:bodyPr/>
        <a:lstStyle/>
        <a:p>
          <a:r>
            <a:rPr lang="en-US"/>
            <a:t>Awarded to lowest responsive and responsible bidder</a:t>
          </a:r>
        </a:p>
      </dgm:t>
    </dgm:pt>
    <dgm:pt modelId="{6E10F9AA-B770-44C1-B0F6-98B221715CED}" type="parTrans" cxnId="{897393A9-5EAC-41CC-9109-14E1375A2457}">
      <dgm:prSet/>
      <dgm:spPr/>
      <dgm:t>
        <a:bodyPr/>
        <a:lstStyle/>
        <a:p>
          <a:endParaRPr lang="en-US"/>
        </a:p>
      </dgm:t>
    </dgm:pt>
    <dgm:pt modelId="{FB3030F1-8120-4CC7-95CB-4D230B0683B5}" type="sibTrans" cxnId="{897393A9-5EAC-41CC-9109-14E1375A2457}">
      <dgm:prSet/>
      <dgm:spPr/>
      <dgm:t>
        <a:bodyPr/>
        <a:lstStyle/>
        <a:p>
          <a:endParaRPr lang="en-US"/>
        </a:p>
      </dgm:t>
    </dgm:pt>
    <dgm:pt modelId="{B4F91FC9-FBE4-4592-BD58-7E0FB3475806}">
      <dgm:prSet/>
      <dgm:spPr/>
      <dgm:t>
        <a:bodyPr/>
        <a:lstStyle/>
        <a:p>
          <a:r>
            <a:rPr lang="en-US"/>
            <a:t>Formal method of procurement resulting in a fixed price contract</a:t>
          </a:r>
        </a:p>
      </dgm:t>
    </dgm:pt>
    <dgm:pt modelId="{F3ED624B-B7DC-4D3C-B727-BFEC3ED2CC2D}" type="parTrans" cxnId="{14496F15-7F74-45E7-877D-ECECFF3AC909}">
      <dgm:prSet/>
      <dgm:spPr/>
      <dgm:t>
        <a:bodyPr/>
        <a:lstStyle/>
        <a:p>
          <a:endParaRPr lang="en-US"/>
        </a:p>
      </dgm:t>
    </dgm:pt>
    <dgm:pt modelId="{29C63D2D-C1A6-44BD-A247-C5556B2A4B1D}" type="sibTrans" cxnId="{14496F15-7F74-45E7-877D-ECECFF3AC909}">
      <dgm:prSet/>
      <dgm:spPr/>
      <dgm:t>
        <a:bodyPr/>
        <a:lstStyle/>
        <a:p>
          <a:endParaRPr lang="en-US"/>
        </a:p>
      </dgm:t>
    </dgm:pt>
    <dgm:pt modelId="{8620E39C-605A-48EA-A4B5-61EC2AE3B9A4}" type="pres">
      <dgm:prSet presAssocID="{A0D934D2-E72F-4839-A80F-467CDAD3E956}" presName="root" presStyleCnt="0">
        <dgm:presLayoutVars>
          <dgm:dir/>
          <dgm:resizeHandles val="exact"/>
        </dgm:presLayoutVars>
      </dgm:prSet>
      <dgm:spPr/>
    </dgm:pt>
    <dgm:pt modelId="{3030D72B-1685-4A75-8C81-FC84FD5F736F}" type="pres">
      <dgm:prSet presAssocID="{D4232B68-5DF4-4FC8-87D4-55A9E3E2458B}" presName="compNode" presStyleCnt="0"/>
      <dgm:spPr/>
    </dgm:pt>
    <dgm:pt modelId="{5ABBEBDB-EE02-48CF-B848-CF62947FD221}" type="pres">
      <dgm:prSet presAssocID="{D4232B68-5DF4-4FC8-87D4-55A9E3E2458B}" presName="bgRect" presStyleLbl="bgShp" presStyleIdx="0" presStyleCnt="3"/>
      <dgm:spPr/>
    </dgm:pt>
    <dgm:pt modelId="{9D7D7F82-F4D4-4C1F-A013-0ACEF5899F28}" type="pres">
      <dgm:prSet presAssocID="{D4232B68-5DF4-4FC8-87D4-55A9E3E245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EC603FD-AF30-47B1-9E6E-541FE8D16E26}" type="pres">
      <dgm:prSet presAssocID="{D4232B68-5DF4-4FC8-87D4-55A9E3E2458B}" presName="spaceRect" presStyleCnt="0"/>
      <dgm:spPr/>
    </dgm:pt>
    <dgm:pt modelId="{BB67A6BB-6857-4E4C-8F88-34E1A76FA418}" type="pres">
      <dgm:prSet presAssocID="{D4232B68-5DF4-4FC8-87D4-55A9E3E2458B}" presName="parTx" presStyleLbl="revTx" presStyleIdx="0" presStyleCnt="3">
        <dgm:presLayoutVars>
          <dgm:chMax val="0"/>
          <dgm:chPref val="0"/>
        </dgm:presLayoutVars>
      </dgm:prSet>
      <dgm:spPr/>
    </dgm:pt>
    <dgm:pt modelId="{AA9098B1-53CE-4D06-A7CD-3E342837D93D}" type="pres">
      <dgm:prSet presAssocID="{D935C9D3-899F-4E55-9B35-D738F509FAD9}" presName="sibTrans" presStyleCnt="0"/>
      <dgm:spPr/>
    </dgm:pt>
    <dgm:pt modelId="{E397F684-989B-47CC-AFA8-805FABDF9070}" type="pres">
      <dgm:prSet presAssocID="{46A57612-5747-4269-AC5D-DEC478C4E927}" presName="compNode" presStyleCnt="0"/>
      <dgm:spPr/>
    </dgm:pt>
    <dgm:pt modelId="{1E1DED69-BCC9-4131-92BE-414D5D4A40F1}" type="pres">
      <dgm:prSet presAssocID="{46A57612-5747-4269-AC5D-DEC478C4E927}" presName="bgRect" presStyleLbl="bgShp" presStyleIdx="1" presStyleCnt="3"/>
      <dgm:spPr/>
    </dgm:pt>
    <dgm:pt modelId="{5A400F66-D19A-4EDA-BB07-0A72050F4A50}" type="pres">
      <dgm:prSet presAssocID="{46A57612-5747-4269-AC5D-DEC478C4E9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76D0F66F-4AC5-4346-918E-B1C7768418DB}" type="pres">
      <dgm:prSet presAssocID="{46A57612-5747-4269-AC5D-DEC478C4E927}" presName="spaceRect" presStyleCnt="0"/>
      <dgm:spPr/>
    </dgm:pt>
    <dgm:pt modelId="{01AE8BCA-1BB1-4C2E-9191-029F544ACA32}" type="pres">
      <dgm:prSet presAssocID="{46A57612-5747-4269-AC5D-DEC478C4E927}" presName="parTx" presStyleLbl="revTx" presStyleIdx="1" presStyleCnt="3">
        <dgm:presLayoutVars>
          <dgm:chMax val="0"/>
          <dgm:chPref val="0"/>
        </dgm:presLayoutVars>
      </dgm:prSet>
      <dgm:spPr/>
    </dgm:pt>
    <dgm:pt modelId="{11B89B44-9982-447D-95CA-3BCB2D0F1A6D}" type="pres">
      <dgm:prSet presAssocID="{FB3030F1-8120-4CC7-95CB-4D230B0683B5}" presName="sibTrans" presStyleCnt="0"/>
      <dgm:spPr/>
    </dgm:pt>
    <dgm:pt modelId="{7D7A75A4-633B-44C1-9DE6-351279648C18}" type="pres">
      <dgm:prSet presAssocID="{B4F91FC9-FBE4-4592-BD58-7E0FB3475806}" presName="compNode" presStyleCnt="0"/>
      <dgm:spPr/>
    </dgm:pt>
    <dgm:pt modelId="{6C2AEC03-A967-4900-BF51-0E35C1748974}" type="pres">
      <dgm:prSet presAssocID="{B4F91FC9-FBE4-4592-BD58-7E0FB3475806}" presName="bgRect" presStyleLbl="bgShp" presStyleIdx="2" presStyleCnt="3"/>
      <dgm:spPr/>
    </dgm:pt>
    <dgm:pt modelId="{FD55A293-3C4A-46CB-9C82-A496326F5E9C}" type="pres">
      <dgm:prSet presAssocID="{B4F91FC9-FBE4-4592-BD58-7E0FB34758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DC566E1E-109D-4155-8E15-E5F02C6AB4F5}" type="pres">
      <dgm:prSet presAssocID="{B4F91FC9-FBE4-4592-BD58-7E0FB3475806}" presName="spaceRect" presStyleCnt="0"/>
      <dgm:spPr/>
    </dgm:pt>
    <dgm:pt modelId="{7F9136FB-5334-49B5-9DEA-6FD4098394E2}" type="pres">
      <dgm:prSet presAssocID="{B4F91FC9-FBE4-4592-BD58-7E0FB3475806}" presName="parTx" presStyleLbl="revTx" presStyleIdx="2" presStyleCnt="3">
        <dgm:presLayoutVars>
          <dgm:chMax val="0"/>
          <dgm:chPref val="0"/>
        </dgm:presLayoutVars>
      </dgm:prSet>
      <dgm:spPr/>
    </dgm:pt>
  </dgm:ptLst>
  <dgm:cxnLst>
    <dgm:cxn modelId="{14496F15-7F74-45E7-877D-ECECFF3AC909}" srcId="{A0D934D2-E72F-4839-A80F-467CDAD3E956}" destId="{B4F91FC9-FBE4-4592-BD58-7E0FB3475806}" srcOrd="2" destOrd="0" parTransId="{F3ED624B-B7DC-4D3C-B727-BFEC3ED2CC2D}" sibTransId="{29C63D2D-C1A6-44BD-A247-C5556B2A4B1D}"/>
    <dgm:cxn modelId="{F2239928-4C4D-4750-B79A-6624D1B86BF9}" type="presOf" srcId="{46A57612-5747-4269-AC5D-DEC478C4E927}" destId="{01AE8BCA-1BB1-4C2E-9191-029F544ACA32}" srcOrd="0" destOrd="0" presId="urn:microsoft.com/office/officeart/2018/2/layout/IconVerticalSolidList"/>
    <dgm:cxn modelId="{4D30563A-3C47-4201-98FB-B11010211D49}" type="presOf" srcId="{B4F91FC9-FBE4-4592-BD58-7E0FB3475806}" destId="{7F9136FB-5334-49B5-9DEA-6FD4098394E2}" srcOrd="0" destOrd="0" presId="urn:microsoft.com/office/officeart/2018/2/layout/IconVerticalSolidList"/>
    <dgm:cxn modelId="{15C9B03D-A7E3-41B6-8212-91013BE336AB}" srcId="{A0D934D2-E72F-4839-A80F-467CDAD3E956}" destId="{D4232B68-5DF4-4FC8-87D4-55A9E3E2458B}" srcOrd="0" destOrd="0" parTransId="{406C81CF-85D4-49C4-B60F-9D008F0C48CC}" sibTransId="{D935C9D3-899F-4E55-9B35-D738F509FAD9}"/>
    <dgm:cxn modelId="{432D344A-B7D3-463E-81B0-A4FAEB522C70}" type="presOf" srcId="{A0D934D2-E72F-4839-A80F-467CDAD3E956}" destId="{8620E39C-605A-48EA-A4B5-61EC2AE3B9A4}" srcOrd="0" destOrd="0" presId="urn:microsoft.com/office/officeart/2018/2/layout/IconVerticalSolidList"/>
    <dgm:cxn modelId="{897393A9-5EAC-41CC-9109-14E1375A2457}" srcId="{A0D934D2-E72F-4839-A80F-467CDAD3E956}" destId="{46A57612-5747-4269-AC5D-DEC478C4E927}" srcOrd="1" destOrd="0" parTransId="{6E10F9AA-B770-44C1-B0F6-98B221715CED}" sibTransId="{FB3030F1-8120-4CC7-95CB-4D230B0683B5}"/>
    <dgm:cxn modelId="{D36DA0E5-A82D-4D91-985E-446F0F36FE1F}" type="presOf" srcId="{D4232B68-5DF4-4FC8-87D4-55A9E3E2458B}" destId="{BB67A6BB-6857-4E4C-8F88-34E1A76FA418}" srcOrd="0" destOrd="0" presId="urn:microsoft.com/office/officeart/2018/2/layout/IconVerticalSolidList"/>
    <dgm:cxn modelId="{C034BF37-9B78-4D96-8F6F-DF6390B8ED76}" type="presParOf" srcId="{8620E39C-605A-48EA-A4B5-61EC2AE3B9A4}" destId="{3030D72B-1685-4A75-8C81-FC84FD5F736F}" srcOrd="0" destOrd="0" presId="urn:microsoft.com/office/officeart/2018/2/layout/IconVerticalSolidList"/>
    <dgm:cxn modelId="{12D062F7-53E3-4B0F-9A77-BA70261F5F6D}" type="presParOf" srcId="{3030D72B-1685-4A75-8C81-FC84FD5F736F}" destId="{5ABBEBDB-EE02-48CF-B848-CF62947FD221}" srcOrd="0" destOrd="0" presId="urn:microsoft.com/office/officeart/2018/2/layout/IconVerticalSolidList"/>
    <dgm:cxn modelId="{BEC504C7-D4D2-4062-88E4-5AC8D8064379}" type="presParOf" srcId="{3030D72B-1685-4A75-8C81-FC84FD5F736F}" destId="{9D7D7F82-F4D4-4C1F-A013-0ACEF5899F28}" srcOrd="1" destOrd="0" presId="urn:microsoft.com/office/officeart/2018/2/layout/IconVerticalSolidList"/>
    <dgm:cxn modelId="{ED63A32A-9946-4D86-B73D-A9B4F3388221}" type="presParOf" srcId="{3030D72B-1685-4A75-8C81-FC84FD5F736F}" destId="{0EC603FD-AF30-47B1-9E6E-541FE8D16E26}" srcOrd="2" destOrd="0" presId="urn:microsoft.com/office/officeart/2018/2/layout/IconVerticalSolidList"/>
    <dgm:cxn modelId="{B311E919-4647-4535-925E-DFD4C3B31E4B}" type="presParOf" srcId="{3030D72B-1685-4A75-8C81-FC84FD5F736F}" destId="{BB67A6BB-6857-4E4C-8F88-34E1A76FA418}" srcOrd="3" destOrd="0" presId="urn:microsoft.com/office/officeart/2018/2/layout/IconVerticalSolidList"/>
    <dgm:cxn modelId="{A6068D06-3AB0-48B3-8652-4C80591ECE40}" type="presParOf" srcId="{8620E39C-605A-48EA-A4B5-61EC2AE3B9A4}" destId="{AA9098B1-53CE-4D06-A7CD-3E342837D93D}" srcOrd="1" destOrd="0" presId="urn:microsoft.com/office/officeart/2018/2/layout/IconVerticalSolidList"/>
    <dgm:cxn modelId="{46B367ED-BB78-4473-90DD-9C1A6B2D2B8E}" type="presParOf" srcId="{8620E39C-605A-48EA-A4B5-61EC2AE3B9A4}" destId="{E397F684-989B-47CC-AFA8-805FABDF9070}" srcOrd="2" destOrd="0" presId="urn:microsoft.com/office/officeart/2018/2/layout/IconVerticalSolidList"/>
    <dgm:cxn modelId="{A96F9A38-3C5D-4153-99F7-AD3638A6D232}" type="presParOf" srcId="{E397F684-989B-47CC-AFA8-805FABDF9070}" destId="{1E1DED69-BCC9-4131-92BE-414D5D4A40F1}" srcOrd="0" destOrd="0" presId="urn:microsoft.com/office/officeart/2018/2/layout/IconVerticalSolidList"/>
    <dgm:cxn modelId="{25B6844C-A324-420A-AEE1-15B161CF16E4}" type="presParOf" srcId="{E397F684-989B-47CC-AFA8-805FABDF9070}" destId="{5A400F66-D19A-4EDA-BB07-0A72050F4A50}" srcOrd="1" destOrd="0" presId="urn:microsoft.com/office/officeart/2018/2/layout/IconVerticalSolidList"/>
    <dgm:cxn modelId="{D4A10DBB-A80D-4B08-B199-E19A3BF7841B}" type="presParOf" srcId="{E397F684-989B-47CC-AFA8-805FABDF9070}" destId="{76D0F66F-4AC5-4346-918E-B1C7768418DB}" srcOrd="2" destOrd="0" presId="urn:microsoft.com/office/officeart/2018/2/layout/IconVerticalSolidList"/>
    <dgm:cxn modelId="{14933543-41B8-46CB-8009-FE5A7B4C6902}" type="presParOf" srcId="{E397F684-989B-47CC-AFA8-805FABDF9070}" destId="{01AE8BCA-1BB1-4C2E-9191-029F544ACA32}" srcOrd="3" destOrd="0" presId="urn:microsoft.com/office/officeart/2018/2/layout/IconVerticalSolidList"/>
    <dgm:cxn modelId="{BB95F692-7440-412E-A674-E9A2A544D134}" type="presParOf" srcId="{8620E39C-605A-48EA-A4B5-61EC2AE3B9A4}" destId="{11B89B44-9982-447D-95CA-3BCB2D0F1A6D}" srcOrd="3" destOrd="0" presId="urn:microsoft.com/office/officeart/2018/2/layout/IconVerticalSolidList"/>
    <dgm:cxn modelId="{779ECD4C-4B1E-49E9-92DC-28E02B060A98}" type="presParOf" srcId="{8620E39C-605A-48EA-A4B5-61EC2AE3B9A4}" destId="{7D7A75A4-633B-44C1-9DE6-351279648C18}" srcOrd="4" destOrd="0" presId="urn:microsoft.com/office/officeart/2018/2/layout/IconVerticalSolidList"/>
    <dgm:cxn modelId="{F3BFAC44-6FFE-4B9A-853C-3F19CBE2F468}" type="presParOf" srcId="{7D7A75A4-633B-44C1-9DE6-351279648C18}" destId="{6C2AEC03-A967-4900-BF51-0E35C1748974}" srcOrd="0" destOrd="0" presId="urn:microsoft.com/office/officeart/2018/2/layout/IconVerticalSolidList"/>
    <dgm:cxn modelId="{05086D8D-A12D-4153-8576-A74DE3FA7F94}" type="presParOf" srcId="{7D7A75A4-633B-44C1-9DE6-351279648C18}" destId="{FD55A293-3C4A-46CB-9C82-A496326F5E9C}" srcOrd="1" destOrd="0" presId="urn:microsoft.com/office/officeart/2018/2/layout/IconVerticalSolidList"/>
    <dgm:cxn modelId="{1D5DD135-C00E-4C13-A888-FCC601FD0E41}" type="presParOf" srcId="{7D7A75A4-633B-44C1-9DE6-351279648C18}" destId="{DC566E1E-109D-4155-8E15-E5F02C6AB4F5}" srcOrd="2" destOrd="0" presId="urn:microsoft.com/office/officeart/2018/2/layout/IconVerticalSolidList"/>
    <dgm:cxn modelId="{08C8CDF6-68AD-4A98-99B4-A21F79C7226B}" type="presParOf" srcId="{7D7A75A4-633B-44C1-9DE6-351279648C18}" destId="{7F9136FB-5334-49B5-9DEA-6FD4098394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3BA063-6214-4371-812F-86DAEB05211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0283339-B0F2-4410-B8D2-944C67236891}">
      <dgm:prSet custT="1"/>
      <dgm:spPr/>
      <dgm:t>
        <a:bodyPr/>
        <a:lstStyle/>
        <a:p>
          <a:pPr>
            <a:lnSpc>
              <a:spcPct val="100000"/>
            </a:lnSpc>
          </a:pPr>
          <a:endParaRPr lang="en-US" sz="2000" kern="1200" dirty="0">
            <a:solidFill>
              <a:srgbClr val="000000">
                <a:hueOff val="0"/>
                <a:satOff val="0"/>
                <a:lumOff val="0"/>
                <a:alphaOff val="0"/>
              </a:srgbClr>
            </a:solidFill>
            <a:latin typeface="Constantia"/>
            <a:ea typeface="+mn-ea"/>
            <a:cs typeface="+mn-cs"/>
          </a:endParaRPr>
        </a:p>
        <a:p>
          <a:pPr>
            <a:lnSpc>
              <a:spcPct val="100000"/>
            </a:lnSpc>
          </a:pPr>
          <a:r>
            <a:rPr lang="en-US" sz="2000" kern="1200" dirty="0">
              <a:solidFill>
                <a:srgbClr val="000000">
                  <a:hueOff val="0"/>
                  <a:satOff val="0"/>
                  <a:lumOff val="0"/>
                  <a:alphaOff val="0"/>
                </a:srgbClr>
              </a:solidFill>
              <a:latin typeface="+mn-lt"/>
              <a:ea typeface="+mn-ea"/>
              <a:cs typeface="+mn-cs"/>
            </a:rPr>
            <a:t>Price is fixed at the inception of the contract and guaranteed for a specific period of time</a:t>
          </a:r>
          <a:br>
            <a:rPr lang="en-US" sz="2000" kern="1200" dirty="0">
              <a:solidFill>
                <a:srgbClr val="000000">
                  <a:hueOff val="0"/>
                  <a:satOff val="0"/>
                  <a:lumOff val="0"/>
                  <a:alphaOff val="0"/>
                </a:srgbClr>
              </a:solidFill>
              <a:latin typeface="Constantia"/>
              <a:ea typeface="+mn-ea"/>
              <a:cs typeface="+mn-cs"/>
            </a:rPr>
          </a:br>
          <a:endParaRPr lang="en-US" sz="2000" kern="1200" dirty="0">
            <a:solidFill>
              <a:srgbClr val="000000">
                <a:hueOff val="0"/>
                <a:satOff val="0"/>
                <a:lumOff val="0"/>
                <a:alphaOff val="0"/>
              </a:srgbClr>
            </a:solidFill>
            <a:latin typeface="Constantia"/>
            <a:ea typeface="+mn-ea"/>
            <a:cs typeface="+mn-cs"/>
          </a:endParaRPr>
        </a:p>
      </dgm:t>
    </dgm:pt>
    <dgm:pt modelId="{18CAE6C3-D5C1-49AE-AC9D-A256088B6AAB}" type="parTrans" cxnId="{71124C66-06D5-491C-A268-FE8282DAE9DA}">
      <dgm:prSet/>
      <dgm:spPr/>
      <dgm:t>
        <a:bodyPr/>
        <a:lstStyle/>
        <a:p>
          <a:endParaRPr lang="en-US"/>
        </a:p>
      </dgm:t>
    </dgm:pt>
    <dgm:pt modelId="{C30E8778-F4A6-4900-8127-6D24EF0335CF}" type="sibTrans" cxnId="{71124C66-06D5-491C-A268-FE8282DAE9DA}">
      <dgm:prSet/>
      <dgm:spPr/>
      <dgm:t>
        <a:bodyPr/>
        <a:lstStyle/>
        <a:p>
          <a:endParaRPr lang="en-US"/>
        </a:p>
      </dgm:t>
    </dgm:pt>
    <dgm:pt modelId="{4D0D03EC-A01E-4B50-965D-BDA0BC28F258}">
      <dgm:prSet custT="1"/>
      <dgm:spPr/>
      <dgm:t>
        <a:bodyPr/>
        <a:lstStyle/>
        <a:p>
          <a:pPr>
            <a:lnSpc>
              <a:spcPct val="100000"/>
            </a:lnSpc>
          </a:pPr>
          <a:r>
            <a:rPr lang="en-US" sz="2000" b="1" dirty="0"/>
            <a:t>One-year contract </a:t>
          </a:r>
          <a:r>
            <a:rPr lang="en-US" sz="2000" dirty="0"/>
            <a:t>with the </a:t>
          </a:r>
          <a:r>
            <a:rPr lang="en-US" sz="2000" i="1" dirty="0"/>
            <a:t>option of 4 yearly extensions</a:t>
          </a:r>
          <a:endParaRPr lang="en-US" sz="2000" dirty="0"/>
        </a:p>
      </dgm:t>
    </dgm:pt>
    <dgm:pt modelId="{F6478056-1982-4D37-B815-ABFEBF731602}" type="parTrans" cxnId="{DCD0F88B-4F4D-465A-896C-E5FDEFEFE72B}">
      <dgm:prSet/>
      <dgm:spPr/>
      <dgm:t>
        <a:bodyPr/>
        <a:lstStyle/>
        <a:p>
          <a:endParaRPr lang="en-US"/>
        </a:p>
      </dgm:t>
    </dgm:pt>
    <dgm:pt modelId="{316618A2-0256-4AFE-BF09-78F050634D5A}" type="sibTrans" cxnId="{DCD0F88B-4F4D-465A-896C-E5FDEFEFE72B}">
      <dgm:prSet/>
      <dgm:spPr/>
      <dgm:t>
        <a:bodyPr/>
        <a:lstStyle/>
        <a:p>
          <a:endParaRPr lang="en-US"/>
        </a:p>
      </dgm:t>
    </dgm:pt>
    <dgm:pt modelId="{1CDAB60C-2BFE-49A6-B54F-78C03BE4F991}">
      <dgm:prSet custT="1"/>
      <dgm:spPr/>
      <dgm:t>
        <a:bodyPr/>
        <a:lstStyle/>
        <a:p>
          <a:pPr>
            <a:lnSpc>
              <a:spcPct val="100000"/>
            </a:lnSpc>
          </a:pPr>
          <a:r>
            <a:rPr lang="en-US" sz="2000" dirty="0"/>
            <a:t>Annual contract price has potential to increase based on the CPI-U</a:t>
          </a:r>
        </a:p>
      </dgm:t>
    </dgm:pt>
    <dgm:pt modelId="{FCE8ECC1-8668-4799-BFC1-259C77264E1A}" type="parTrans" cxnId="{CBE43921-622A-4CBE-AAF0-5FADBCD2A137}">
      <dgm:prSet/>
      <dgm:spPr/>
      <dgm:t>
        <a:bodyPr/>
        <a:lstStyle/>
        <a:p>
          <a:endParaRPr lang="en-US"/>
        </a:p>
      </dgm:t>
    </dgm:pt>
    <dgm:pt modelId="{D8AED05D-BD31-482E-899E-A28E174C0CD3}" type="sibTrans" cxnId="{CBE43921-622A-4CBE-AAF0-5FADBCD2A137}">
      <dgm:prSet/>
      <dgm:spPr/>
      <dgm:t>
        <a:bodyPr/>
        <a:lstStyle/>
        <a:p>
          <a:endParaRPr lang="en-US"/>
        </a:p>
      </dgm:t>
    </dgm:pt>
    <dgm:pt modelId="{B5215ECD-6474-4BC1-8C14-B8F6FBDC26D7}" type="pres">
      <dgm:prSet presAssocID="{523BA063-6214-4371-812F-86DAEB05211C}" presName="root" presStyleCnt="0">
        <dgm:presLayoutVars>
          <dgm:dir/>
          <dgm:resizeHandles val="exact"/>
        </dgm:presLayoutVars>
      </dgm:prSet>
      <dgm:spPr/>
    </dgm:pt>
    <dgm:pt modelId="{CF8D3B18-D898-4B5F-A179-B12E63FCAC2F}" type="pres">
      <dgm:prSet presAssocID="{E0283339-B0F2-4410-B8D2-944C67236891}" presName="compNode" presStyleCnt="0"/>
      <dgm:spPr/>
    </dgm:pt>
    <dgm:pt modelId="{F951CB14-D372-48C9-AD4B-CC903F474E0C}" type="pres">
      <dgm:prSet presAssocID="{E0283339-B0F2-4410-B8D2-944C67236891}" presName="bgRect" presStyleLbl="bgShp" presStyleIdx="0" presStyleCnt="3" custLinFactNeighborX="-24238" custLinFactNeighborY="7726"/>
      <dgm:spPr/>
    </dgm:pt>
    <dgm:pt modelId="{7A971DAA-D3F2-422D-BECF-DC45A65F3CBA}" type="pres">
      <dgm:prSet presAssocID="{E0283339-B0F2-4410-B8D2-944C672368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807AA56E-EE7E-4721-BE4E-C59B7934518B}" type="pres">
      <dgm:prSet presAssocID="{E0283339-B0F2-4410-B8D2-944C67236891}" presName="spaceRect" presStyleCnt="0"/>
      <dgm:spPr/>
    </dgm:pt>
    <dgm:pt modelId="{802A5C76-F5E3-4C71-87A2-3563A21694E2}" type="pres">
      <dgm:prSet presAssocID="{E0283339-B0F2-4410-B8D2-944C67236891}" presName="parTx" presStyleLbl="revTx" presStyleIdx="0" presStyleCnt="3">
        <dgm:presLayoutVars>
          <dgm:chMax val="0"/>
          <dgm:chPref val="0"/>
        </dgm:presLayoutVars>
      </dgm:prSet>
      <dgm:spPr/>
    </dgm:pt>
    <dgm:pt modelId="{ECCF35A6-E3B4-4810-BEEC-BBCCA510B5A0}" type="pres">
      <dgm:prSet presAssocID="{C30E8778-F4A6-4900-8127-6D24EF0335CF}" presName="sibTrans" presStyleCnt="0"/>
      <dgm:spPr/>
    </dgm:pt>
    <dgm:pt modelId="{C4B6F28C-AEB3-4F8E-94F0-BC5CB7D7AC0A}" type="pres">
      <dgm:prSet presAssocID="{4D0D03EC-A01E-4B50-965D-BDA0BC28F258}" presName="compNode" presStyleCnt="0"/>
      <dgm:spPr/>
    </dgm:pt>
    <dgm:pt modelId="{9154D462-DF4A-4C80-8ACB-EEEF350DDFB3}" type="pres">
      <dgm:prSet presAssocID="{4D0D03EC-A01E-4B50-965D-BDA0BC28F258}" presName="bgRect" presStyleLbl="bgShp" presStyleIdx="1" presStyleCnt="3"/>
      <dgm:spPr/>
    </dgm:pt>
    <dgm:pt modelId="{03DD10CF-5100-46B2-A2C9-C996CEDC7A4E}" type="pres">
      <dgm:prSet presAssocID="{4D0D03EC-A01E-4B50-965D-BDA0BC28F2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3843C2CF-320D-41FA-88C4-369206055135}" type="pres">
      <dgm:prSet presAssocID="{4D0D03EC-A01E-4B50-965D-BDA0BC28F258}" presName="spaceRect" presStyleCnt="0"/>
      <dgm:spPr/>
    </dgm:pt>
    <dgm:pt modelId="{4ABF9DA2-E2FB-4D5F-A3BE-AB3D6B2FB90E}" type="pres">
      <dgm:prSet presAssocID="{4D0D03EC-A01E-4B50-965D-BDA0BC28F258}" presName="parTx" presStyleLbl="revTx" presStyleIdx="1" presStyleCnt="3">
        <dgm:presLayoutVars>
          <dgm:chMax val="0"/>
          <dgm:chPref val="0"/>
        </dgm:presLayoutVars>
      </dgm:prSet>
      <dgm:spPr/>
    </dgm:pt>
    <dgm:pt modelId="{D0F77C4A-1523-4F83-B8B9-C70E12296A5B}" type="pres">
      <dgm:prSet presAssocID="{316618A2-0256-4AFE-BF09-78F050634D5A}" presName="sibTrans" presStyleCnt="0"/>
      <dgm:spPr/>
    </dgm:pt>
    <dgm:pt modelId="{9CA7F588-BE80-45D3-A32B-1549391CA19B}" type="pres">
      <dgm:prSet presAssocID="{1CDAB60C-2BFE-49A6-B54F-78C03BE4F991}" presName="compNode" presStyleCnt="0"/>
      <dgm:spPr/>
    </dgm:pt>
    <dgm:pt modelId="{36A72F61-4B1B-4309-849A-CE593E69E2F2}" type="pres">
      <dgm:prSet presAssocID="{1CDAB60C-2BFE-49A6-B54F-78C03BE4F991}" presName="bgRect" presStyleLbl="bgShp" presStyleIdx="2" presStyleCnt="3"/>
      <dgm:spPr/>
    </dgm:pt>
    <dgm:pt modelId="{31F5F64C-7C10-4030-BA55-E65DEAE9BE5D}" type="pres">
      <dgm:prSet presAssocID="{1CDAB60C-2BFE-49A6-B54F-78C03BE4F9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279C52AB-B19E-46E3-8AD8-62FE1C98F6F0}" type="pres">
      <dgm:prSet presAssocID="{1CDAB60C-2BFE-49A6-B54F-78C03BE4F991}" presName="spaceRect" presStyleCnt="0"/>
      <dgm:spPr/>
    </dgm:pt>
    <dgm:pt modelId="{DCE8D6E7-9460-4866-B844-00310AB13F2C}" type="pres">
      <dgm:prSet presAssocID="{1CDAB60C-2BFE-49A6-B54F-78C03BE4F991}" presName="parTx" presStyleLbl="revTx" presStyleIdx="2" presStyleCnt="3">
        <dgm:presLayoutVars>
          <dgm:chMax val="0"/>
          <dgm:chPref val="0"/>
        </dgm:presLayoutVars>
      </dgm:prSet>
      <dgm:spPr/>
    </dgm:pt>
  </dgm:ptLst>
  <dgm:cxnLst>
    <dgm:cxn modelId="{CBE43921-622A-4CBE-AAF0-5FADBCD2A137}" srcId="{523BA063-6214-4371-812F-86DAEB05211C}" destId="{1CDAB60C-2BFE-49A6-B54F-78C03BE4F991}" srcOrd="2" destOrd="0" parTransId="{FCE8ECC1-8668-4799-BFC1-259C77264E1A}" sibTransId="{D8AED05D-BD31-482E-899E-A28E174C0CD3}"/>
    <dgm:cxn modelId="{5D96A727-7F9F-4496-A1A2-952AFFA61F0E}" type="presOf" srcId="{4D0D03EC-A01E-4B50-965D-BDA0BC28F258}" destId="{4ABF9DA2-E2FB-4D5F-A3BE-AB3D6B2FB90E}" srcOrd="0" destOrd="0" presId="urn:microsoft.com/office/officeart/2018/2/layout/IconVerticalSolidList"/>
    <dgm:cxn modelId="{71124C66-06D5-491C-A268-FE8282DAE9DA}" srcId="{523BA063-6214-4371-812F-86DAEB05211C}" destId="{E0283339-B0F2-4410-B8D2-944C67236891}" srcOrd="0" destOrd="0" parTransId="{18CAE6C3-D5C1-49AE-AC9D-A256088B6AAB}" sibTransId="{C30E8778-F4A6-4900-8127-6D24EF0335CF}"/>
    <dgm:cxn modelId="{2F1DC572-BC7B-4150-A634-0D448D527EE0}" type="presOf" srcId="{E0283339-B0F2-4410-B8D2-944C67236891}" destId="{802A5C76-F5E3-4C71-87A2-3563A21694E2}" srcOrd="0" destOrd="0" presId="urn:microsoft.com/office/officeart/2018/2/layout/IconVerticalSolidList"/>
    <dgm:cxn modelId="{DCD0F88B-4F4D-465A-896C-E5FDEFEFE72B}" srcId="{523BA063-6214-4371-812F-86DAEB05211C}" destId="{4D0D03EC-A01E-4B50-965D-BDA0BC28F258}" srcOrd="1" destOrd="0" parTransId="{F6478056-1982-4D37-B815-ABFEBF731602}" sibTransId="{316618A2-0256-4AFE-BF09-78F050634D5A}"/>
    <dgm:cxn modelId="{6377CADA-67B3-4ADF-BBE8-113F11C5DCC2}" type="presOf" srcId="{1CDAB60C-2BFE-49A6-B54F-78C03BE4F991}" destId="{DCE8D6E7-9460-4866-B844-00310AB13F2C}" srcOrd="0" destOrd="0" presId="urn:microsoft.com/office/officeart/2018/2/layout/IconVerticalSolidList"/>
    <dgm:cxn modelId="{53C4C9FB-D963-40DF-84FC-21A1C7087798}" type="presOf" srcId="{523BA063-6214-4371-812F-86DAEB05211C}" destId="{B5215ECD-6474-4BC1-8C14-B8F6FBDC26D7}" srcOrd="0" destOrd="0" presId="urn:microsoft.com/office/officeart/2018/2/layout/IconVerticalSolidList"/>
    <dgm:cxn modelId="{DF5D9B77-9B86-452C-B193-8F4D055BC3FC}" type="presParOf" srcId="{B5215ECD-6474-4BC1-8C14-B8F6FBDC26D7}" destId="{CF8D3B18-D898-4B5F-A179-B12E63FCAC2F}" srcOrd="0" destOrd="0" presId="urn:microsoft.com/office/officeart/2018/2/layout/IconVerticalSolidList"/>
    <dgm:cxn modelId="{04C3F2E8-897D-4035-A8EB-07F563C7DC9C}" type="presParOf" srcId="{CF8D3B18-D898-4B5F-A179-B12E63FCAC2F}" destId="{F951CB14-D372-48C9-AD4B-CC903F474E0C}" srcOrd="0" destOrd="0" presId="urn:microsoft.com/office/officeart/2018/2/layout/IconVerticalSolidList"/>
    <dgm:cxn modelId="{460AC433-C7EE-4C37-BEBB-43E4E6459CDB}" type="presParOf" srcId="{CF8D3B18-D898-4B5F-A179-B12E63FCAC2F}" destId="{7A971DAA-D3F2-422D-BECF-DC45A65F3CBA}" srcOrd="1" destOrd="0" presId="urn:microsoft.com/office/officeart/2018/2/layout/IconVerticalSolidList"/>
    <dgm:cxn modelId="{3C591F03-9F60-4EE5-B3D4-DD6B8CBAE396}" type="presParOf" srcId="{CF8D3B18-D898-4B5F-A179-B12E63FCAC2F}" destId="{807AA56E-EE7E-4721-BE4E-C59B7934518B}" srcOrd="2" destOrd="0" presId="urn:microsoft.com/office/officeart/2018/2/layout/IconVerticalSolidList"/>
    <dgm:cxn modelId="{7681D5F2-1A2E-42A6-8C0E-D03940FDEFE8}" type="presParOf" srcId="{CF8D3B18-D898-4B5F-A179-B12E63FCAC2F}" destId="{802A5C76-F5E3-4C71-87A2-3563A21694E2}" srcOrd="3" destOrd="0" presId="urn:microsoft.com/office/officeart/2018/2/layout/IconVerticalSolidList"/>
    <dgm:cxn modelId="{057FD05B-637C-4398-91F6-AAB58B4BB51F}" type="presParOf" srcId="{B5215ECD-6474-4BC1-8C14-B8F6FBDC26D7}" destId="{ECCF35A6-E3B4-4810-BEEC-BBCCA510B5A0}" srcOrd="1" destOrd="0" presId="urn:microsoft.com/office/officeart/2018/2/layout/IconVerticalSolidList"/>
    <dgm:cxn modelId="{0E529974-2E5B-48D8-BCE2-BB2AADB62736}" type="presParOf" srcId="{B5215ECD-6474-4BC1-8C14-B8F6FBDC26D7}" destId="{C4B6F28C-AEB3-4F8E-94F0-BC5CB7D7AC0A}" srcOrd="2" destOrd="0" presId="urn:microsoft.com/office/officeart/2018/2/layout/IconVerticalSolidList"/>
    <dgm:cxn modelId="{4AEB8804-BD35-479B-AF19-B3AD4771BEEB}" type="presParOf" srcId="{C4B6F28C-AEB3-4F8E-94F0-BC5CB7D7AC0A}" destId="{9154D462-DF4A-4C80-8ACB-EEEF350DDFB3}" srcOrd="0" destOrd="0" presId="urn:microsoft.com/office/officeart/2018/2/layout/IconVerticalSolidList"/>
    <dgm:cxn modelId="{22111FB6-D92C-457B-BBDE-B6A7606BE6F6}" type="presParOf" srcId="{C4B6F28C-AEB3-4F8E-94F0-BC5CB7D7AC0A}" destId="{03DD10CF-5100-46B2-A2C9-C996CEDC7A4E}" srcOrd="1" destOrd="0" presId="urn:microsoft.com/office/officeart/2018/2/layout/IconVerticalSolidList"/>
    <dgm:cxn modelId="{3B9A6276-5EB7-4387-87CC-C58818F7D4C1}" type="presParOf" srcId="{C4B6F28C-AEB3-4F8E-94F0-BC5CB7D7AC0A}" destId="{3843C2CF-320D-41FA-88C4-369206055135}" srcOrd="2" destOrd="0" presId="urn:microsoft.com/office/officeart/2018/2/layout/IconVerticalSolidList"/>
    <dgm:cxn modelId="{2786909F-7DA7-45F2-A63A-E7CC388124F4}" type="presParOf" srcId="{C4B6F28C-AEB3-4F8E-94F0-BC5CB7D7AC0A}" destId="{4ABF9DA2-E2FB-4D5F-A3BE-AB3D6B2FB90E}" srcOrd="3" destOrd="0" presId="urn:microsoft.com/office/officeart/2018/2/layout/IconVerticalSolidList"/>
    <dgm:cxn modelId="{F899A334-FB83-4587-955C-B41D2E92B2DB}" type="presParOf" srcId="{B5215ECD-6474-4BC1-8C14-B8F6FBDC26D7}" destId="{D0F77C4A-1523-4F83-B8B9-C70E12296A5B}" srcOrd="3" destOrd="0" presId="urn:microsoft.com/office/officeart/2018/2/layout/IconVerticalSolidList"/>
    <dgm:cxn modelId="{0664BBF5-7810-42E7-880B-A51B8499DDCB}" type="presParOf" srcId="{B5215ECD-6474-4BC1-8C14-B8F6FBDC26D7}" destId="{9CA7F588-BE80-45D3-A32B-1549391CA19B}" srcOrd="4" destOrd="0" presId="urn:microsoft.com/office/officeart/2018/2/layout/IconVerticalSolidList"/>
    <dgm:cxn modelId="{87070C7B-A901-48AB-89ED-09457CF1B1F6}" type="presParOf" srcId="{9CA7F588-BE80-45D3-A32B-1549391CA19B}" destId="{36A72F61-4B1B-4309-849A-CE593E69E2F2}" srcOrd="0" destOrd="0" presId="urn:microsoft.com/office/officeart/2018/2/layout/IconVerticalSolidList"/>
    <dgm:cxn modelId="{DC03619B-C62C-4E33-83E0-F1BAEA84ACCF}" type="presParOf" srcId="{9CA7F588-BE80-45D3-A32B-1549391CA19B}" destId="{31F5F64C-7C10-4030-BA55-E65DEAE9BE5D}" srcOrd="1" destOrd="0" presId="urn:microsoft.com/office/officeart/2018/2/layout/IconVerticalSolidList"/>
    <dgm:cxn modelId="{D2BE12AB-3749-44A6-BB3D-AC272ABF0052}" type="presParOf" srcId="{9CA7F588-BE80-45D3-A32B-1549391CA19B}" destId="{279C52AB-B19E-46E3-8AD8-62FE1C98F6F0}" srcOrd="2" destOrd="0" presId="urn:microsoft.com/office/officeart/2018/2/layout/IconVerticalSolidList"/>
    <dgm:cxn modelId="{08A9B9CE-4BF9-4C8F-B4D0-3E6C09C2E6D9}" type="presParOf" srcId="{9CA7F588-BE80-45D3-A32B-1549391CA19B}" destId="{DCE8D6E7-9460-4866-B844-00310AB13F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083A9D-53B3-4948-8795-32CBCCC8EFD4}"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084C9214-9266-4EC3-8503-67D1AD888FCB}">
      <dgm:prSet phldrT="[Text]"/>
      <dgm:spPr/>
      <dgm:t>
        <a:bodyPr/>
        <a:lstStyle/>
        <a:p>
          <a:r>
            <a:rPr lang="en-US" dirty="0"/>
            <a:t>Pre-Bid Process</a:t>
          </a:r>
        </a:p>
      </dgm:t>
    </dgm:pt>
    <dgm:pt modelId="{6C2E277C-9B85-4CCE-8745-0FB1FBD99295}" type="parTrans" cxnId="{828A476D-0F4C-41C6-ACC5-74D569858007}">
      <dgm:prSet/>
      <dgm:spPr/>
      <dgm:t>
        <a:bodyPr/>
        <a:lstStyle/>
        <a:p>
          <a:endParaRPr lang="en-US"/>
        </a:p>
      </dgm:t>
    </dgm:pt>
    <dgm:pt modelId="{A2B71EDC-0D95-4003-95E9-424DBD64698A}" type="sibTrans" cxnId="{828A476D-0F4C-41C6-ACC5-74D569858007}">
      <dgm:prSet/>
      <dgm:spPr/>
      <dgm:t>
        <a:bodyPr/>
        <a:lstStyle/>
        <a:p>
          <a:endParaRPr lang="en-US"/>
        </a:p>
      </dgm:t>
    </dgm:pt>
    <dgm:pt modelId="{CEF8B0CD-366E-4462-B60C-4A90515FA501}">
      <dgm:prSet phldrT="[Text]"/>
      <dgm:spPr/>
      <dgm:t>
        <a:bodyPr/>
        <a:lstStyle/>
        <a:p>
          <a:r>
            <a:rPr lang="en-US" dirty="0"/>
            <a:t>SFA prepares prototype solicitation</a:t>
          </a:r>
        </a:p>
      </dgm:t>
    </dgm:pt>
    <dgm:pt modelId="{85D5388E-3100-4F6A-A357-33EC1919AE7E}" type="parTrans" cxnId="{413D0785-6D89-41EB-8532-204E7F74EEEA}">
      <dgm:prSet/>
      <dgm:spPr/>
      <dgm:t>
        <a:bodyPr/>
        <a:lstStyle/>
        <a:p>
          <a:endParaRPr lang="en-US"/>
        </a:p>
      </dgm:t>
    </dgm:pt>
    <dgm:pt modelId="{91A0B260-93DD-4F6B-8A93-A4723009E6AF}" type="sibTrans" cxnId="{413D0785-6D89-41EB-8532-204E7F74EEEA}">
      <dgm:prSet/>
      <dgm:spPr/>
      <dgm:t>
        <a:bodyPr/>
        <a:lstStyle/>
        <a:p>
          <a:endParaRPr lang="en-US"/>
        </a:p>
      </dgm:t>
    </dgm:pt>
    <dgm:pt modelId="{65E12005-560C-42C0-BABD-E73CC4A32347}">
      <dgm:prSet phldrT="[Text]"/>
      <dgm:spPr/>
      <dgm:t>
        <a:bodyPr/>
        <a:lstStyle/>
        <a:p>
          <a:r>
            <a:rPr lang="en-US" dirty="0"/>
            <a:t>Approval sent to SFA</a:t>
          </a:r>
        </a:p>
      </dgm:t>
    </dgm:pt>
    <dgm:pt modelId="{57E66D81-0976-4721-B419-112E6A212360}" type="parTrans" cxnId="{6C36DDFC-BA45-497A-8B08-A4F5AB223B4F}">
      <dgm:prSet/>
      <dgm:spPr/>
      <dgm:t>
        <a:bodyPr/>
        <a:lstStyle/>
        <a:p>
          <a:endParaRPr lang="en-US"/>
        </a:p>
      </dgm:t>
    </dgm:pt>
    <dgm:pt modelId="{363D8421-13D5-447E-A8EA-D52080D2775E}" type="sibTrans" cxnId="{6C36DDFC-BA45-497A-8B08-A4F5AB223B4F}">
      <dgm:prSet/>
      <dgm:spPr/>
      <dgm:t>
        <a:bodyPr/>
        <a:lstStyle/>
        <a:p>
          <a:endParaRPr lang="en-US"/>
        </a:p>
      </dgm:t>
    </dgm:pt>
    <dgm:pt modelId="{873536AA-24C0-47C3-9159-C8DB8C42B0DC}">
      <dgm:prSet phldrT="[Text]"/>
      <dgm:spPr/>
      <dgm:t>
        <a:bodyPr/>
        <a:lstStyle/>
        <a:p>
          <a:r>
            <a:rPr lang="en-US" dirty="0"/>
            <a:t>Bidding Process</a:t>
          </a:r>
        </a:p>
      </dgm:t>
    </dgm:pt>
    <dgm:pt modelId="{62C33FBF-35FB-49B4-9783-0AC3BA0B09C1}" type="parTrans" cxnId="{70A77DEA-4C32-497D-8D9F-DF136728C1B0}">
      <dgm:prSet/>
      <dgm:spPr/>
      <dgm:t>
        <a:bodyPr/>
        <a:lstStyle/>
        <a:p>
          <a:endParaRPr lang="en-US"/>
        </a:p>
      </dgm:t>
    </dgm:pt>
    <dgm:pt modelId="{4FA47C66-B766-4550-B67C-D83D556FA51F}" type="sibTrans" cxnId="{70A77DEA-4C32-497D-8D9F-DF136728C1B0}">
      <dgm:prSet/>
      <dgm:spPr/>
      <dgm:t>
        <a:bodyPr/>
        <a:lstStyle/>
        <a:p>
          <a:endParaRPr lang="en-US"/>
        </a:p>
      </dgm:t>
    </dgm:pt>
    <dgm:pt modelId="{1F8EC38D-53C8-40FB-A4E7-848E08CFF0C8}">
      <dgm:prSet phldrT="[Text]"/>
      <dgm:spPr/>
      <dgm:t>
        <a:bodyPr/>
        <a:lstStyle/>
        <a:p>
          <a:r>
            <a:rPr lang="en-US" dirty="0"/>
            <a:t>Advertise the bid </a:t>
          </a:r>
        </a:p>
      </dgm:t>
    </dgm:pt>
    <dgm:pt modelId="{660FD498-0FF8-4E81-B5FE-5AB1EAAA2B1F}" type="parTrans" cxnId="{E2F6B930-CCCF-47CA-9F1D-660A84846561}">
      <dgm:prSet/>
      <dgm:spPr/>
      <dgm:t>
        <a:bodyPr/>
        <a:lstStyle/>
        <a:p>
          <a:endParaRPr lang="en-US"/>
        </a:p>
      </dgm:t>
    </dgm:pt>
    <dgm:pt modelId="{8F5A3556-9DBA-4801-9AD8-B173915146B8}" type="sibTrans" cxnId="{E2F6B930-CCCF-47CA-9F1D-660A84846561}">
      <dgm:prSet/>
      <dgm:spPr/>
      <dgm:t>
        <a:bodyPr/>
        <a:lstStyle/>
        <a:p>
          <a:endParaRPr lang="en-US"/>
        </a:p>
      </dgm:t>
    </dgm:pt>
    <dgm:pt modelId="{BEB5E188-BCE8-42AC-80FC-8EEA79F1E154}">
      <dgm:prSet phldrT="[Text]"/>
      <dgm:spPr/>
      <dgm:t>
        <a:bodyPr/>
        <a:lstStyle/>
        <a:p>
          <a:r>
            <a:rPr lang="en-US" dirty="0"/>
            <a:t>Evaluate bids- lowest responsible/responsive bidder</a:t>
          </a:r>
        </a:p>
      </dgm:t>
    </dgm:pt>
    <dgm:pt modelId="{F6041D57-C4F4-43DF-A626-B4495A8DF9EA}" type="parTrans" cxnId="{76546009-0F28-45B8-891D-D7E4061BFC66}">
      <dgm:prSet/>
      <dgm:spPr/>
      <dgm:t>
        <a:bodyPr/>
        <a:lstStyle/>
        <a:p>
          <a:endParaRPr lang="en-US"/>
        </a:p>
      </dgm:t>
    </dgm:pt>
    <dgm:pt modelId="{BBEBAC12-0013-4154-92DF-E185BD555177}" type="sibTrans" cxnId="{76546009-0F28-45B8-891D-D7E4061BFC66}">
      <dgm:prSet/>
      <dgm:spPr/>
      <dgm:t>
        <a:bodyPr/>
        <a:lstStyle/>
        <a:p>
          <a:endParaRPr lang="en-US"/>
        </a:p>
      </dgm:t>
    </dgm:pt>
    <dgm:pt modelId="{363C730E-2FE6-45E2-B22B-E7D6C0BE6AEF}">
      <dgm:prSet phldrT="[Text]"/>
      <dgm:spPr/>
      <dgm:t>
        <a:bodyPr/>
        <a:lstStyle/>
        <a:p>
          <a:r>
            <a:rPr lang="en-US" dirty="0"/>
            <a:t>Awarding Contract</a:t>
          </a:r>
        </a:p>
      </dgm:t>
    </dgm:pt>
    <dgm:pt modelId="{A77A08D3-2051-4AD3-870F-3FEB9F26394C}" type="parTrans" cxnId="{D438CC94-8B5C-4EFA-880C-89256BC6D32B}">
      <dgm:prSet/>
      <dgm:spPr/>
      <dgm:t>
        <a:bodyPr/>
        <a:lstStyle/>
        <a:p>
          <a:endParaRPr lang="en-US"/>
        </a:p>
      </dgm:t>
    </dgm:pt>
    <dgm:pt modelId="{FAE4F09E-C991-49E4-9220-B3AD9873DA2E}" type="sibTrans" cxnId="{D438CC94-8B5C-4EFA-880C-89256BC6D32B}">
      <dgm:prSet/>
      <dgm:spPr/>
      <dgm:t>
        <a:bodyPr/>
        <a:lstStyle/>
        <a:p>
          <a:endParaRPr lang="en-US"/>
        </a:p>
      </dgm:t>
    </dgm:pt>
    <dgm:pt modelId="{27466B66-BADD-419B-B990-E855892415AE}">
      <dgm:prSet phldrT="[Text]"/>
      <dgm:spPr/>
      <dgm:t>
        <a:bodyPr/>
        <a:lstStyle/>
        <a:p>
          <a:r>
            <a:rPr lang="en-US" dirty="0"/>
            <a:t>Award Contract- Signed off by both parties</a:t>
          </a:r>
        </a:p>
      </dgm:t>
    </dgm:pt>
    <dgm:pt modelId="{136CD26B-7376-4FCF-932D-861157E2A738}" type="parTrans" cxnId="{E250E381-5EA0-4258-B6B7-725789B6ED05}">
      <dgm:prSet/>
      <dgm:spPr/>
      <dgm:t>
        <a:bodyPr/>
        <a:lstStyle/>
        <a:p>
          <a:endParaRPr lang="en-US"/>
        </a:p>
      </dgm:t>
    </dgm:pt>
    <dgm:pt modelId="{2D38F379-A0F1-4817-9F53-8AB3EE8F0B82}" type="sibTrans" cxnId="{E250E381-5EA0-4258-B6B7-725789B6ED05}">
      <dgm:prSet/>
      <dgm:spPr/>
      <dgm:t>
        <a:bodyPr/>
        <a:lstStyle/>
        <a:p>
          <a:endParaRPr lang="en-US"/>
        </a:p>
      </dgm:t>
    </dgm:pt>
    <dgm:pt modelId="{C1E05493-2BE3-4ED8-A920-9B93A11E0D04}">
      <dgm:prSet phldrT="[Text]"/>
      <dgm:spPr/>
      <dgm:t>
        <a:bodyPr/>
        <a:lstStyle/>
        <a:p>
          <a:r>
            <a:rPr lang="en-US" dirty="0"/>
            <a:t>Approval sent to SFA</a:t>
          </a:r>
        </a:p>
      </dgm:t>
    </dgm:pt>
    <dgm:pt modelId="{B40CEA26-76E8-4812-9866-CECE82B87319}" type="parTrans" cxnId="{2C260BD2-A8A6-45F7-AF53-29314D0A7124}">
      <dgm:prSet/>
      <dgm:spPr/>
      <dgm:t>
        <a:bodyPr/>
        <a:lstStyle/>
        <a:p>
          <a:endParaRPr lang="en-US"/>
        </a:p>
      </dgm:t>
    </dgm:pt>
    <dgm:pt modelId="{F3D51134-5899-44A4-B5CA-5EFD831EED13}" type="sibTrans" cxnId="{2C260BD2-A8A6-45F7-AF53-29314D0A7124}">
      <dgm:prSet/>
      <dgm:spPr/>
      <dgm:t>
        <a:bodyPr/>
        <a:lstStyle/>
        <a:p>
          <a:endParaRPr lang="en-US"/>
        </a:p>
      </dgm:t>
    </dgm:pt>
    <dgm:pt modelId="{C7CEBF34-DFC9-4040-B31D-EB8C4D6D2A63}">
      <dgm:prSet phldrT="[Text]"/>
      <dgm:spPr/>
      <dgm:t>
        <a:bodyPr/>
        <a:lstStyle/>
        <a:p>
          <a:r>
            <a:rPr lang="en-US" dirty="0"/>
            <a:t>Submits to CN for approval</a:t>
          </a:r>
        </a:p>
      </dgm:t>
    </dgm:pt>
    <dgm:pt modelId="{D9090F1E-39A3-411A-9D22-ADAD27B72040}" type="parTrans" cxnId="{A4A8E494-7070-4E81-80DA-37A2D66B274F}">
      <dgm:prSet/>
      <dgm:spPr/>
      <dgm:t>
        <a:bodyPr/>
        <a:lstStyle/>
        <a:p>
          <a:endParaRPr lang="en-US"/>
        </a:p>
      </dgm:t>
    </dgm:pt>
    <dgm:pt modelId="{2078714F-6572-4324-8DCE-C7778DAFDBB3}" type="sibTrans" cxnId="{A4A8E494-7070-4E81-80DA-37A2D66B274F}">
      <dgm:prSet/>
      <dgm:spPr/>
      <dgm:t>
        <a:bodyPr/>
        <a:lstStyle/>
        <a:p>
          <a:endParaRPr lang="en-US"/>
        </a:p>
      </dgm:t>
    </dgm:pt>
    <dgm:pt modelId="{2362CABC-4B0B-4D71-9FB8-F7DB2D8758D2}">
      <dgm:prSet phldrT="[Text]"/>
      <dgm:spPr/>
      <dgm:t>
        <a:bodyPr/>
        <a:lstStyle/>
        <a:p>
          <a:r>
            <a:rPr lang="en-US" dirty="0"/>
            <a:t>Open sealed bids</a:t>
          </a:r>
        </a:p>
      </dgm:t>
    </dgm:pt>
    <dgm:pt modelId="{C96A4B0D-A4FC-458E-B04C-867095AEE336}" type="parTrans" cxnId="{69D399BE-D2F3-4B54-8E1D-4DC146E6F319}">
      <dgm:prSet/>
      <dgm:spPr/>
      <dgm:t>
        <a:bodyPr/>
        <a:lstStyle/>
        <a:p>
          <a:endParaRPr lang="en-US"/>
        </a:p>
      </dgm:t>
    </dgm:pt>
    <dgm:pt modelId="{8DE46852-EA35-4559-B877-48699B2D8A9E}" type="sibTrans" cxnId="{69D399BE-D2F3-4B54-8E1D-4DC146E6F319}">
      <dgm:prSet/>
      <dgm:spPr/>
      <dgm:t>
        <a:bodyPr/>
        <a:lstStyle/>
        <a:p>
          <a:endParaRPr lang="en-US"/>
        </a:p>
      </dgm:t>
    </dgm:pt>
    <dgm:pt modelId="{683009AC-B91E-4A22-B81A-A3891729A75E}">
      <dgm:prSet phldrT="[Text]"/>
      <dgm:spPr/>
      <dgm:t>
        <a:bodyPr/>
        <a:lstStyle/>
        <a:p>
          <a:r>
            <a:rPr lang="en-US" dirty="0"/>
            <a:t>Submit to CN for final approval</a:t>
          </a:r>
        </a:p>
      </dgm:t>
    </dgm:pt>
    <dgm:pt modelId="{16E68D4D-5716-4376-B713-C1C46B42F1B2}" type="parTrans" cxnId="{8584513C-D125-4737-88D8-0CDB32FFC3C7}">
      <dgm:prSet/>
      <dgm:spPr/>
      <dgm:t>
        <a:bodyPr/>
        <a:lstStyle/>
        <a:p>
          <a:endParaRPr lang="en-US"/>
        </a:p>
      </dgm:t>
    </dgm:pt>
    <dgm:pt modelId="{FB5182B4-B553-47EC-AD4A-9D83F9D21E98}" type="sibTrans" cxnId="{8584513C-D125-4737-88D8-0CDB32FFC3C7}">
      <dgm:prSet/>
      <dgm:spPr/>
      <dgm:t>
        <a:bodyPr/>
        <a:lstStyle/>
        <a:p>
          <a:endParaRPr lang="en-US"/>
        </a:p>
      </dgm:t>
    </dgm:pt>
    <dgm:pt modelId="{2787C9FA-61B6-4D51-AFB6-0F78C53B98AF}" type="pres">
      <dgm:prSet presAssocID="{D0083A9D-53B3-4948-8795-32CBCCC8EFD4}" presName="Name0" presStyleCnt="0">
        <dgm:presLayoutVars>
          <dgm:dir/>
          <dgm:animLvl val="lvl"/>
          <dgm:resizeHandles val="exact"/>
        </dgm:presLayoutVars>
      </dgm:prSet>
      <dgm:spPr/>
    </dgm:pt>
    <dgm:pt modelId="{50708873-FDA8-448A-A7AD-12256BAD8DC4}" type="pres">
      <dgm:prSet presAssocID="{363C730E-2FE6-45E2-B22B-E7D6C0BE6AEF}" presName="boxAndChildren" presStyleCnt="0"/>
      <dgm:spPr/>
    </dgm:pt>
    <dgm:pt modelId="{483376F7-501E-41EB-AC29-B600A8FC0FC5}" type="pres">
      <dgm:prSet presAssocID="{363C730E-2FE6-45E2-B22B-E7D6C0BE6AEF}" presName="parentTextBox" presStyleLbl="node1" presStyleIdx="0" presStyleCnt="3"/>
      <dgm:spPr/>
    </dgm:pt>
    <dgm:pt modelId="{C79300ED-D6ED-42D3-BE6D-2421F9743367}" type="pres">
      <dgm:prSet presAssocID="{363C730E-2FE6-45E2-B22B-E7D6C0BE6AEF}" presName="entireBox" presStyleLbl="node1" presStyleIdx="0" presStyleCnt="3"/>
      <dgm:spPr/>
    </dgm:pt>
    <dgm:pt modelId="{169C5075-03D3-4EC5-AEF6-B77B49429036}" type="pres">
      <dgm:prSet presAssocID="{363C730E-2FE6-45E2-B22B-E7D6C0BE6AEF}" presName="descendantBox" presStyleCnt="0"/>
      <dgm:spPr/>
    </dgm:pt>
    <dgm:pt modelId="{DBD1F66E-005C-4018-8524-93C42A157CF7}" type="pres">
      <dgm:prSet presAssocID="{27466B66-BADD-419B-B990-E855892415AE}" presName="childTextBox" presStyleLbl="fgAccFollowNode1" presStyleIdx="0" presStyleCnt="9">
        <dgm:presLayoutVars>
          <dgm:bulletEnabled val="1"/>
        </dgm:presLayoutVars>
      </dgm:prSet>
      <dgm:spPr/>
    </dgm:pt>
    <dgm:pt modelId="{11A56508-40DF-4CCA-8255-437032D10A7C}" type="pres">
      <dgm:prSet presAssocID="{683009AC-B91E-4A22-B81A-A3891729A75E}" presName="childTextBox" presStyleLbl="fgAccFollowNode1" presStyleIdx="1" presStyleCnt="9">
        <dgm:presLayoutVars>
          <dgm:bulletEnabled val="1"/>
        </dgm:presLayoutVars>
      </dgm:prSet>
      <dgm:spPr/>
    </dgm:pt>
    <dgm:pt modelId="{20927F52-75A2-41F7-A891-7E2581B9D7C7}" type="pres">
      <dgm:prSet presAssocID="{C1E05493-2BE3-4ED8-A920-9B93A11E0D04}" presName="childTextBox" presStyleLbl="fgAccFollowNode1" presStyleIdx="2" presStyleCnt="9">
        <dgm:presLayoutVars>
          <dgm:bulletEnabled val="1"/>
        </dgm:presLayoutVars>
      </dgm:prSet>
      <dgm:spPr/>
    </dgm:pt>
    <dgm:pt modelId="{5C584DCE-5568-47D1-ABD6-360DF43090D5}" type="pres">
      <dgm:prSet presAssocID="{4FA47C66-B766-4550-B67C-D83D556FA51F}" presName="sp" presStyleCnt="0"/>
      <dgm:spPr/>
    </dgm:pt>
    <dgm:pt modelId="{69772FB4-6C92-42E4-9FD9-1B65B5351601}" type="pres">
      <dgm:prSet presAssocID="{873536AA-24C0-47C3-9159-C8DB8C42B0DC}" presName="arrowAndChildren" presStyleCnt="0"/>
      <dgm:spPr/>
    </dgm:pt>
    <dgm:pt modelId="{E57C2DC8-DE6E-494D-9B58-236918C34922}" type="pres">
      <dgm:prSet presAssocID="{873536AA-24C0-47C3-9159-C8DB8C42B0DC}" presName="parentTextArrow" presStyleLbl="node1" presStyleIdx="0" presStyleCnt="3"/>
      <dgm:spPr/>
    </dgm:pt>
    <dgm:pt modelId="{0E83CCB0-5AE2-41B2-B35E-3B03255ADBFF}" type="pres">
      <dgm:prSet presAssocID="{873536AA-24C0-47C3-9159-C8DB8C42B0DC}" presName="arrow" presStyleLbl="node1" presStyleIdx="1" presStyleCnt="3"/>
      <dgm:spPr/>
    </dgm:pt>
    <dgm:pt modelId="{5606FEC3-4331-47EF-9682-7C8FE59B68EE}" type="pres">
      <dgm:prSet presAssocID="{873536AA-24C0-47C3-9159-C8DB8C42B0DC}" presName="descendantArrow" presStyleCnt="0"/>
      <dgm:spPr/>
    </dgm:pt>
    <dgm:pt modelId="{2BBDBBBA-CD42-4DAC-90B5-ACE83844A17E}" type="pres">
      <dgm:prSet presAssocID="{1F8EC38D-53C8-40FB-A4E7-848E08CFF0C8}" presName="childTextArrow" presStyleLbl="fgAccFollowNode1" presStyleIdx="3" presStyleCnt="9">
        <dgm:presLayoutVars>
          <dgm:bulletEnabled val="1"/>
        </dgm:presLayoutVars>
      </dgm:prSet>
      <dgm:spPr/>
    </dgm:pt>
    <dgm:pt modelId="{8799728D-1AFD-499C-B803-A805ED63C4A1}" type="pres">
      <dgm:prSet presAssocID="{2362CABC-4B0B-4D71-9FB8-F7DB2D8758D2}" presName="childTextArrow" presStyleLbl="fgAccFollowNode1" presStyleIdx="4" presStyleCnt="9">
        <dgm:presLayoutVars>
          <dgm:bulletEnabled val="1"/>
        </dgm:presLayoutVars>
      </dgm:prSet>
      <dgm:spPr/>
    </dgm:pt>
    <dgm:pt modelId="{8154C3BF-51C3-4F7D-8FFA-0BF488EECF71}" type="pres">
      <dgm:prSet presAssocID="{BEB5E188-BCE8-42AC-80FC-8EEA79F1E154}" presName="childTextArrow" presStyleLbl="fgAccFollowNode1" presStyleIdx="5" presStyleCnt="9">
        <dgm:presLayoutVars>
          <dgm:bulletEnabled val="1"/>
        </dgm:presLayoutVars>
      </dgm:prSet>
      <dgm:spPr/>
    </dgm:pt>
    <dgm:pt modelId="{095E72D8-EACB-4CB4-A030-BC21FCD05EE5}" type="pres">
      <dgm:prSet presAssocID="{A2B71EDC-0D95-4003-95E9-424DBD64698A}" presName="sp" presStyleCnt="0"/>
      <dgm:spPr/>
    </dgm:pt>
    <dgm:pt modelId="{F7A86157-413D-4F36-B59E-883CF1F6D4F7}" type="pres">
      <dgm:prSet presAssocID="{084C9214-9266-4EC3-8503-67D1AD888FCB}" presName="arrowAndChildren" presStyleCnt="0"/>
      <dgm:spPr/>
    </dgm:pt>
    <dgm:pt modelId="{354F2EC1-242F-4CE1-9A35-4BA94F1EC4D0}" type="pres">
      <dgm:prSet presAssocID="{084C9214-9266-4EC3-8503-67D1AD888FCB}" presName="parentTextArrow" presStyleLbl="node1" presStyleIdx="1" presStyleCnt="3"/>
      <dgm:spPr/>
    </dgm:pt>
    <dgm:pt modelId="{86D3EAA9-58F4-4AD4-953B-4D02AACE4447}" type="pres">
      <dgm:prSet presAssocID="{084C9214-9266-4EC3-8503-67D1AD888FCB}" presName="arrow" presStyleLbl="node1" presStyleIdx="2" presStyleCnt="3"/>
      <dgm:spPr/>
    </dgm:pt>
    <dgm:pt modelId="{26D511B7-10CF-4A43-AAD0-82E9B8AA7D01}" type="pres">
      <dgm:prSet presAssocID="{084C9214-9266-4EC3-8503-67D1AD888FCB}" presName="descendantArrow" presStyleCnt="0"/>
      <dgm:spPr/>
    </dgm:pt>
    <dgm:pt modelId="{931597CB-027E-448D-AD3F-14DEAFA9C3F8}" type="pres">
      <dgm:prSet presAssocID="{CEF8B0CD-366E-4462-B60C-4A90515FA501}" presName="childTextArrow" presStyleLbl="fgAccFollowNode1" presStyleIdx="6" presStyleCnt="9">
        <dgm:presLayoutVars>
          <dgm:bulletEnabled val="1"/>
        </dgm:presLayoutVars>
      </dgm:prSet>
      <dgm:spPr/>
    </dgm:pt>
    <dgm:pt modelId="{E6B09102-2B68-4365-A76F-5D07648A8057}" type="pres">
      <dgm:prSet presAssocID="{C7CEBF34-DFC9-4040-B31D-EB8C4D6D2A63}" presName="childTextArrow" presStyleLbl="fgAccFollowNode1" presStyleIdx="7" presStyleCnt="9">
        <dgm:presLayoutVars>
          <dgm:bulletEnabled val="1"/>
        </dgm:presLayoutVars>
      </dgm:prSet>
      <dgm:spPr/>
    </dgm:pt>
    <dgm:pt modelId="{07F699D3-564D-4062-983B-DE75E985063C}" type="pres">
      <dgm:prSet presAssocID="{65E12005-560C-42C0-BABD-E73CC4A32347}" presName="childTextArrow" presStyleLbl="fgAccFollowNode1" presStyleIdx="8" presStyleCnt="9">
        <dgm:presLayoutVars>
          <dgm:bulletEnabled val="1"/>
        </dgm:presLayoutVars>
      </dgm:prSet>
      <dgm:spPr/>
    </dgm:pt>
  </dgm:ptLst>
  <dgm:cxnLst>
    <dgm:cxn modelId="{699C7707-EAF0-40D3-89DD-F29F5360161E}" type="presOf" srcId="{27466B66-BADD-419B-B990-E855892415AE}" destId="{DBD1F66E-005C-4018-8524-93C42A157CF7}" srcOrd="0" destOrd="0" presId="urn:microsoft.com/office/officeart/2005/8/layout/process4"/>
    <dgm:cxn modelId="{ADFF7508-0F60-4168-A0AC-1A55FD157838}" type="presOf" srcId="{1F8EC38D-53C8-40FB-A4E7-848E08CFF0C8}" destId="{2BBDBBBA-CD42-4DAC-90B5-ACE83844A17E}" srcOrd="0" destOrd="0" presId="urn:microsoft.com/office/officeart/2005/8/layout/process4"/>
    <dgm:cxn modelId="{76546009-0F28-45B8-891D-D7E4061BFC66}" srcId="{873536AA-24C0-47C3-9159-C8DB8C42B0DC}" destId="{BEB5E188-BCE8-42AC-80FC-8EEA79F1E154}" srcOrd="2" destOrd="0" parTransId="{F6041D57-C4F4-43DF-A626-B4495A8DF9EA}" sibTransId="{BBEBAC12-0013-4154-92DF-E185BD555177}"/>
    <dgm:cxn modelId="{4AADF50C-4348-4754-A5C3-894DAC3F0D06}" type="presOf" srcId="{BEB5E188-BCE8-42AC-80FC-8EEA79F1E154}" destId="{8154C3BF-51C3-4F7D-8FFA-0BF488EECF71}" srcOrd="0" destOrd="0" presId="urn:microsoft.com/office/officeart/2005/8/layout/process4"/>
    <dgm:cxn modelId="{65708B0E-FF3C-4439-872E-2E08A675836F}" type="presOf" srcId="{363C730E-2FE6-45E2-B22B-E7D6C0BE6AEF}" destId="{C79300ED-D6ED-42D3-BE6D-2421F9743367}" srcOrd="1" destOrd="0" presId="urn:microsoft.com/office/officeart/2005/8/layout/process4"/>
    <dgm:cxn modelId="{1E6EA01D-D261-43D6-844B-CC0B79C44145}" type="presOf" srcId="{873536AA-24C0-47C3-9159-C8DB8C42B0DC}" destId="{0E83CCB0-5AE2-41B2-B35E-3B03255ADBFF}" srcOrd="1" destOrd="0" presId="urn:microsoft.com/office/officeart/2005/8/layout/process4"/>
    <dgm:cxn modelId="{E2F6B930-CCCF-47CA-9F1D-660A84846561}" srcId="{873536AA-24C0-47C3-9159-C8DB8C42B0DC}" destId="{1F8EC38D-53C8-40FB-A4E7-848E08CFF0C8}" srcOrd="0" destOrd="0" parTransId="{660FD498-0FF8-4E81-B5FE-5AB1EAAA2B1F}" sibTransId="{8F5A3556-9DBA-4801-9AD8-B173915146B8}"/>
    <dgm:cxn modelId="{8584513C-D125-4737-88D8-0CDB32FFC3C7}" srcId="{363C730E-2FE6-45E2-B22B-E7D6C0BE6AEF}" destId="{683009AC-B91E-4A22-B81A-A3891729A75E}" srcOrd="1" destOrd="0" parTransId="{16E68D4D-5716-4376-B713-C1C46B42F1B2}" sibTransId="{FB5182B4-B553-47EC-AD4A-9D83F9D21E98}"/>
    <dgm:cxn modelId="{B425585D-7417-4096-824A-112B85B48F9C}" type="presOf" srcId="{D0083A9D-53B3-4948-8795-32CBCCC8EFD4}" destId="{2787C9FA-61B6-4D51-AFB6-0F78C53B98AF}" srcOrd="0" destOrd="0" presId="urn:microsoft.com/office/officeart/2005/8/layout/process4"/>
    <dgm:cxn modelId="{030EC068-B33A-46BD-938A-B5B47671038C}" type="presOf" srcId="{683009AC-B91E-4A22-B81A-A3891729A75E}" destId="{11A56508-40DF-4CCA-8255-437032D10A7C}" srcOrd="0" destOrd="0" presId="urn:microsoft.com/office/officeart/2005/8/layout/process4"/>
    <dgm:cxn modelId="{42E5F969-BF09-4576-BB74-0812B7FBE669}" type="presOf" srcId="{084C9214-9266-4EC3-8503-67D1AD888FCB}" destId="{86D3EAA9-58F4-4AD4-953B-4D02AACE4447}" srcOrd="1" destOrd="0" presId="urn:microsoft.com/office/officeart/2005/8/layout/process4"/>
    <dgm:cxn modelId="{828A476D-0F4C-41C6-ACC5-74D569858007}" srcId="{D0083A9D-53B3-4948-8795-32CBCCC8EFD4}" destId="{084C9214-9266-4EC3-8503-67D1AD888FCB}" srcOrd="0" destOrd="0" parTransId="{6C2E277C-9B85-4CCE-8745-0FB1FBD99295}" sibTransId="{A2B71EDC-0D95-4003-95E9-424DBD64698A}"/>
    <dgm:cxn modelId="{E250E381-5EA0-4258-B6B7-725789B6ED05}" srcId="{363C730E-2FE6-45E2-B22B-E7D6C0BE6AEF}" destId="{27466B66-BADD-419B-B990-E855892415AE}" srcOrd="0" destOrd="0" parTransId="{136CD26B-7376-4FCF-932D-861157E2A738}" sibTransId="{2D38F379-A0F1-4817-9F53-8AB3EE8F0B82}"/>
    <dgm:cxn modelId="{413D0785-6D89-41EB-8532-204E7F74EEEA}" srcId="{084C9214-9266-4EC3-8503-67D1AD888FCB}" destId="{CEF8B0CD-366E-4462-B60C-4A90515FA501}" srcOrd="0" destOrd="0" parTransId="{85D5388E-3100-4F6A-A357-33EC1919AE7E}" sibTransId="{91A0B260-93DD-4F6B-8A93-A4723009E6AF}"/>
    <dgm:cxn modelId="{6C56DD93-F914-4497-8225-53D7DD0FBAD9}" type="presOf" srcId="{CEF8B0CD-366E-4462-B60C-4A90515FA501}" destId="{931597CB-027E-448D-AD3F-14DEAFA9C3F8}" srcOrd="0" destOrd="0" presId="urn:microsoft.com/office/officeart/2005/8/layout/process4"/>
    <dgm:cxn modelId="{D438CC94-8B5C-4EFA-880C-89256BC6D32B}" srcId="{D0083A9D-53B3-4948-8795-32CBCCC8EFD4}" destId="{363C730E-2FE6-45E2-B22B-E7D6C0BE6AEF}" srcOrd="2" destOrd="0" parTransId="{A77A08D3-2051-4AD3-870F-3FEB9F26394C}" sibTransId="{FAE4F09E-C991-49E4-9220-B3AD9873DA2E}"/>
    <dgm:cxn modelId="{A4A8E494-7070-4E81-80DA-37A2D66B274F}" srcId="{084C9214-9266-4EC3-8503-67D1AD888FCB}" destId="{C7CEBF34-DFC9-4040-B31D-EB8C4D6D2A63}" srcOrd="1" destOrd="0" parTransId="{D9090F1E-39A3-411A-9D22-ADAD27B72040}" sibTransId="{2078714F-6572-4324-8DCE-C7778DAFDBB3}"/>
    <dgm:cxn modelId="{7281A89A-E191-4AD0-A693-5FBC911B32EE}" type="presOf" srcId="{C1E05493-2BE3-4ED8-A920-9B93A11E0D04}" destId="{20927F52-75A2-41F7-A891-7E2581B9D7C7}" srcOrd="0" destOrd="0" presId="urn:microsoft.com/office/officeart/2005/8/layout/process4"/>
    <dgm:cxn modelId="{1A9E0FBC-F59C-4BC3-87BB-939D48FF7FBE}" type="presOf" srcId="{C7CEBF34-DFC9-4040-B31D-EB8C4D6D2A63}" destId="{E6B09102-2B68-4365-A76F-5D07648A8057}" srcOrd="0" destOrd="0" presId="urn:microsoft.com/office/officeart/2005/8/layout/process4"/>
    <dgm:cxn modelId="{69D399BE-D2F3-4B54-8E1D-4DC146E6F319}" srcId="{873536AA-24C0-47C3-9159-C8DB8C42B0DC}" destId="{2362CABC-4B0B-4D71-9FB8-F7DB2D8758D2}" srcOrd="1" destOrd="0" parTransId="{C96A4B0D-A4FC-458E-B04C-867095AEE336}" sibTransId="{8DE46852-EA35-4559-B877-48699B2D8A9E}"/>
    <dgm:cxn modelId="{0B14ABBE-B1B6-4ED1-92BE-692A0C781005}" type="presOf" srcId="{084C9214-9266-4EC3-8503-67D1AD888FCB}" destId="{354F2EC1-242F-4CE1-9A35-4BA94F1EC4D0}" srcOrd="0" destOrd="0" presId="urn:microsoft.com/office/officeart/2005/8/layout/process4"/>
    <dgm:cxn modelId="{DD0272CC-4F3B-45A8-8C12-E08F4CDD35C1}" type="presOf" srcId="{65E12005-560C-42C0-BABD-E73CC4A32347}" destId="{07F699D3-564D-4062-983B-DE75E985063C}" srcOrd="0" destOrd="0" presId="urn:microsoft.com/office/officeart/2005/8/layout/process4"/>
    <dgm:cxn modelId="{C146C3CD-C241-4235-9118-126EEE0820D5}" type="presOf" srcId="{363C730E-2FE6-45E2-B22B-E7D6C0BE6AEF}" destId="{483376F7-501E-41EB-AC29-B600A8FC0FC5}" srcOrd="0" destOrd="0" presId="urn:microsoft.com/office/officeart/2005/8/layout/process4"/>
    <dgm:cxn modelId="{2C260BD2-A8A6-45F7-AF53-29314D0A7124}" srcId="{363C730E-2FE6-45E2-B22B-E7D6C0BE6AEF}" destId="{C1E05493-2BE3-4ED8-A920-9B93A11E0D04}" srcOrd="2" destOrd="0" parTransId="{B40CEA26-76E8-4812-9866-CECE82B87319}" sibTransId="{F3D51134-5899-44A4-B5CA-5EFD831EED13}"/>
    <dgm:cxn modelId="{70A77DEA-4C32-497D-8D9F-DF136728C1B0}" srcId="{D0083A9D-53B3-4948-8795-32CBCCC8EFD4}" destId="{873536AA-24C0-47C3-9159-C8DB8C42B0DC}" srcOrd="1" destOrd="0" parTransId="{62C33FBF-35FB-49B4-9783-0AC3BA0B09C1}" sibTransId="{4FA47C66-B766-4550-B67C-D83D556FA51F}"/>
    <dgm:cxn modelId="{A5E7F0F4-2A8F-4241-A06C-7F1B2090977C}" type="presOf" srcId="{873536AA-24C0-47C3-9159-C8DB8C42B0DC}" destId="{E57C2DC8-DE6E-494D-9B58-236918C34922}" srcOrd="0" destOrd="0" presId="urn:microsoft.com/office/officeart/2005/8/layout/process4"/>
    <dgm:cxn modelId="{6C36DDFC-BA45-497A-8B08-A4F5AB223B4F}" srcId="{084C9214-9266-4EC3-8503-67D1AD888FCB}" destId="{65E12005-560C-42C0-BABD-E73CC4A32347}" srcOrd="2" destOrd="0" parTransId="{57E66D81-0976-4721-B419-112E6A212360}" sibTransId="{363D8421-13D5-447E-A8EA-D52080D2775E}"/>
    <dgm:cxn modelId="{FFEA67FE-5F65-49DE-9545-2E61C7A34AC9}" type="presOf" srcId="{2362CABC-4B0B-4D71-9FB8-F7DB2D8758D2}" destId="{8799728D-1AFD-499C-B803-A805ED63C4A1}" srcOrd="0" destOrd="0" presId="urn:microsoft.com/office/officeart/2005/8/layout/process4"/>
    <dgm:cxn modelId="{41C76DE5-D2AC-4328-BD20-466AB85B6FA4}" type="presParOf" srcId="{2787C9FA-61B6-4D51-AFB6-0F78C53B98AF}" destId="{50708873-FDA8-448A-A7AD-12256BAD8DC4}" srcOrd="0" destOrd="0" presId="urn:microsoft.com/office/officeart/2005/8/layout/process4"/>
    <dgm:cxn modelId="{D6F35211-2569-4CFD-B662-B276FE7ACF42}" type="presParOf" srcId="{50708873-FDA8-448A-A7AD-12256BAD8DC4}" destId="{483376F7-501E-41EB-AC29-B600A8FC0FC5}" srcOrd="0" destOrd="0" presId="urn:microsoft.com/office/officeart/2005/8/layout/process4"/>
    <dgm:cxn modelId="{0DD1D199-B1C0-4C98-B27D-426C54B694FD}" type="presParOf" srcId="{50708873-FDA8-448A-A7AD-12256BAD8DC4}" destId="{C79300ED-D6ED-42D3-BE6D-2421F9743367}" srcOrd="1" destOrd="0" presId="urn:microsoft.com/office/officeart/2005/8/layout/process4"/>
    <dgm:cxn modelId="{07071563-A142-470B-A8B8-44F4A1989DCD}" type="presParOf" srcId="{50708873-FDA8-448A-A7AD-12256BAD8DC4}" destId="{169C5075-03D3-4EC5-AEF6-B77B49429036}" srcOrd="2" destOrd="0" presId="urn:microsoft.com/office/officeart/2005/8/layout/process4"/>
    <dgm:cxn modelId="{F423F1CE-2B04-4181-9906-3B9B5250F1C7}" type="presParOf" srcId="{169C5075-03D3-4EC5-AEF6-B77B49429036}" destId="{DBD1F66E-005C-4018-8524-93C42A157CF7}" srcOrd="0" destOrd="0" presId="urn:microsoft.com/office/officeart/2005/8/layout/process4"/>
    <dgm:cxn modelId="{D101DD28-69B4-43F5-A13C-8616D968B281}" type="presParOf" srcId="{169C5075-03D3-4EC5-AEF6-B77B49429036}" destId="{11A56508-40DF-4CCA-8255-437032D10A7C}" srcOrd="1" destOrd="0" presId="urn:microsoft.com/office/officeart/2005/8/layout/process4"/>
    <dgm:cxn modelId="{C76D67AE-9BAB-477F-A27E-700E3F00BD12}" type="presParOf" srcId="{169C5075-03D3-4EC5-AEF6-B77B49429036}" destId="{20927F52-75A2-41F7-A891-7E2581B9D7C7}" srcOrd="2" destOrd="0" presId="urn:microsoft.com/office/officeart/2005/8/layout/process4"/>
    <dgm:cxn modelId="{7509F86A-377E-48BD-ADE5-754AC0EFD9E7}" type="presParOf" srcId="{2787C9FA-61B6-4D51-AFB6-0F78C53B98AF}" destId="{5C584DCE-5568-47D1-ABD6-360DF43090D5}" srcOrd="1" destOrd="0" presId="urn:microsoft.com/office/officeart/2005/8/layout/process4"/>
    <dgm:cxn modelId="{66E422C4-E4D1-4E6A-A6CF-3E1CDA7CBBE6}" type="presParOf" srcId="{2787C9FA-61B6-4D51-AFB6-0F78C53B98AF}" destId="{69772FB4-6C92-42E4-9FD9-1B65B5351601}" srcOrd="2" destOrd="0" presId="urn:microsoft.com/office/officeart/2005/8/layout/process4"/>
    <dgm:cxn modelId="{86834DD1-A420-46E9-B887-740CE3389526}" type="presParOf" srcId="{69772FB4-6C92-42E4-9FD9-1B65B5351601}" destId="{E57C2DC8-DE6E-494D-9B58-236918C34922}" srcOrd="0" destOrd="0" presId="urn:microsoft.com/office/officeart/2005/8/layout/process4"/>
    <dgm:cxn modelId="{2E40E7E2-0CBA-477E-AD4D-820617241B1D}" type="presParOf" srcId="{69772FB4-6C92-42E4-9FD9-1B65B5351601}" destId="{0E83CCB0-5AE2-41B2-B35E-3B03255ADBFF}" srcOrd="1" destOrd="0" presId="urn:microsoft.com/office/officeart/2005/8/layout/process4"/>
    <dgm:cxn modelId="{574CA062-E234-46B2-AD7A-5F8594DD89D9}" type="presParOf" srcId="{69772FB4-6C92-42E4-9FD9-1B65B5351601}" destId="{5606FEC3-4331-47EF-9682-7C8FE59B68EE}" srcOrd="2" destOrd="0" presId="urn:microsoft.com/office/officeart/2005/8/layout/process4"/>
    <dgm:cxn modelId="{0D45F9E0-5AEB-4379-848D-F7DBFFA0D372}" type="presParOf" srcId="{5606FEC3-4331-47EF-9682-7C8FE59B68EE}" destId="{2BBDBBBA-CD42-4DAC-90B5-ACE83844A17E}" srcOrd="0" destOrd="0" presId="urn:microsoft.com/office/officeart/2005/8/layout/process4"/>
    <dgm:cxn modelId="{3E8976DF-ADA8-4DA5-B434-1B6CF2EBEA20}" type="presParOf" srcId="{5606FEC3-4331-47EF-9682-7C8FE59B68EE}" destId="{8799728D-1AFD-499C-B803-A805ED63C4A1}" srcOrd="1" destOrd="0" presId="urn:microsoft.com/office/officeart/2005/8/layout/process4"/>
    <dgm:cxn modelId="{1F1F5DF1-D0C6-41A1-87C0-D83DC81AE9CA}" type="presParOf" srcId="{5606FEC3-4331-47EF-9682-7C8FE59B68EE}" destId="{8154C3BF-51C3-4F7D-8FFA-0BF488EECF71}" srcOrd="2" destOrd="0" presId="urn:microsoft.com/office/officeart/2005/8/layout/process4"/>
    <dgm:cxn modelId="{B3B7DBAB-F59D-4914-B1B3-C0D2C8E11739}" type="presParOf" srcId="{2787C9FA-61B6-4D51-AFB6-0F78C53B98AF}" destId="{095E72D8-EACB-4CB4-A030-BC21FCD05EE5}" srcOrd="3" destOrd="0" presId="urn:microsoft.com/office/officeart/2005/8/layout/process4"/>
    <dgm:cxn modelId="{D95089C6-E19F-4BB7-97FD-10225911773A}" type="presParOf" srcId="{2787C9FA-61B6-4D51-AFB6-0F78C53B98AF}" destId="{F7A86157-413D-4F36-B59E-883CF1F6D4F7}" srcOrd="4" destOrd="0" presId="urn:microsoft.com/office/officeart/2005/8/layout/process4"/>
    <dgm:cxn modelId="{F0D1627A-088D-4073-A2F1-50FE0B27710A}" type="presParOf" srcId="{F7A86157-413D-4F36-B59E-883CF1F6D4F7}" destId="{354F2EC1-242F-4CE1-9A35-4BA94F1EC4D0}" srcOrd="0" destOrd="0" presId="urn:microsoft.com/office/officeart/2005/8/layout/process4"/>
    <dgm:cxn modelId="{FE577AC0-30CA-402A-AE21-C902893585BA}" type="presParOf" srcId="{F7A86157-413D-4F36-B59E-883CF1F6D4F7}" destId="{86D3EAA9-58F4-4AD4-953B-4D02AACE4447}" srcOrd="1" destOrd="0" presId="urn:microsoft.com/office/officeart/2005/8/layout/process4"/>
    <dgm:cxn modelId="{BB9B6603-E824-4B59-9101-3597AD576353}" type="presParOf" srcId="{F7A86157-413D-4F36-B59E-883CF1F6D4F7}" destId="{26D511B7-10CF-4A43-AAD0-82E9B8AA7D01}" srcOrd="2" destOrd="0" presId="urn:microsoft.com/office/officeart/2005/8/layout/process4"/>
    <dgm:cxn modelId="{96B3198B-16D2-4F31-8DEE-7F527ED6A10E}" type="presParOf" srcId="{26D511B7-10CF-4A43-AAD0-82E9B8AA7D01}" destId="{931597CB-027E-448D-AD3F-14DEAFA9C3F8}" srcOrd="0" destOrd="0" presId="urn:microsoft.com/office/officeart/2005/8/layout/process4"/>
    <dgm:cxn modelId="{865B3CEC-08C3-43AB-81FD-71C37DC21B61}" type="presParOf" srcId="{26D511B7-10CF-4A43-AAD0-82E9B8AA7D01}" destId="{E6B09102-2B68-4365-A76F-5D07648A8057}" srcOrd="1" destOrd="0" presId="urn:microsoft.com/office/officeart/2005/8/layout/process4"/>
    <dgm:cxn modelId="{8F47ED23-33E4-4C99-91E3-061E98B354A1}" type="presParOf" srcId="{26D511B7-10CF-4A43-AAD0-82E9B8AA7D01}" destId="{07F699D3-564D-4062-983B-DE75E985063C}"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89F647-7A17-4868-86C9-9E9010E9A487}" type="doc">
      <dgm:prSet loTypeId="urn:microsoft.com/office/officeart/2016/7/layout/VerticalSolidActionList" loCatId="List" qsTypeId="urn:microsoft.com/office/officeart/2005/8/quickstyle/simple5" qsCatId="simple" csTypeId="urn:microsoft.com/office/officeart/2005/8/colors/accent2_2" csCatId="accent2" phldr="1"/>
      <dgm:spPr/>
      <dgm:t>
        <a:bodyPr/>
        <a:lstStyle/>
        <a:p>
          <a:endParaRPr lang="en-US"/>
        </a:p>
      </dgm:t>
    </dgm:pt>
    <dgm:pt modelId="{F4EDF50E-23D5-455D-AD45-F0F5D130F878}">
      <dgm:prSet/>
      <dgm:spPr/>
      <dgm:t>
        <a:bodyPr/>
        <a:lstStyle/>
        <a:p>
          <a:r>
            <a:rPr lang="en-US" b="1" dirty="0"/>
            <a:t>Schedule A</a:t>
          </a:r>
        </a:p>
      </dgm:t>
    </dgm:pt>
    <dgm:pt modelId="{5D546882-6F89-45DF-8CC6-0A603E8033AC}" type="parTrans" cxnId="{1FA97FD3-8796-426A-A2B9-BFA535A9E68A}">
      <dgm:prSet/>
      <dgm:spPr/>
      <dgm:t>
        <a:bodyPr/>
        <a:lstStyle/>
        <a:p>
          <a:endParaRPr lang="en-US"/>
        </a:p>
      </dgm:t>
    </dgm:pt>
    <dgm:pt modelId="{9D4C16F1-45AC-4726-9EF0-230368119AF2}" type="sibTrans" cxnId="{1FA97FD3-8796-426A-A2B9-BFA535A9E68A}">
      <dgm:prSet/>
      <dgm:spPr/>
      <dgm:t>
        <a:bodyPr/>
        <a:lstStyle/>
        <a:p>
          <a:endParaRPr lang="en-US"/>
        </a:p>
      </dgm:t>
    </dgm:pt>
    <dgm:pt modelId="{29EA7868-BF75-4A91-BB79-C4BE51A567FF}">
      <dgm:prSet/>
      <dgm:spPr/>
      <dgm:t>
        <a:bodyPr/>
        <a:lstStyle/>
        <a:p>
          <a:r>
            <a:rPr lang="en-US" b="1" dirty="0"/>
            <a:t>Menus and related materials</a:t>
          </a:r>
        </a:p>
      </dgm:t>
    </dgm:pt>
    <dgm:pt modelId="{2846B949-B4EB-402B-B8C4-7CB9B7083D9C}" type="parTrans" cxnId="{BBED9F69-3DC2-4527-ADE7-ADF06A81E892}">
      <dgm:prSet/>
      <dgm:spPr/>
      <dgm:t>
        <a:bodyPr/>
        <a:lstStyle/>
        <a:p>
          <a:endParaRPr lang="en-US"/>
        </a:p>
      </dgm:t>
    </dgm:pt>
    <dgm:pt modelId="{DDCA8E01-E6E3-474B-81FC-27F0412BE153}" type="sibTrans" cxnId="{BBED9F69-3DC2-4527-ADE7-ADF06A81E892}">
      <dgm:prSet/>
      <dgm:spPr/>
      <dgm:t>
        <a:bodyPr/>
        <a:lstStyle/>
        <a:p>
          <a:endParaRPr lang="en-US"/>
        </a:p>
      </dgm:t>
    </dgm:pt>
    <dgm:pt modelId="{446BC3E6-F2F3-4F3E-AF25-B9C7DDBE36C9}">
      <dgm:prSet/>
      <dgm:spPr/>
      <dgm:t>
        <a:bodyPr/>
        <a:lstStyle/>
        <a:p>
          <a:r>
            <a:rPr lang="en-US" b="1" dirty="0"/>
            <a:t>Schedule B</a:t>
          </a:r>
        </a:p>
      </dgm:t>
    </dgm:pt>
    <dgm:pt modelId="{305A73A4-5B3E-4974-B690-85B0AB6ACCEC}" type="parTrans" cxnId="{70FDFDCA-9EEA-43D8-870E-FDD3F0D4B1EA}">
      <dgm:prSet/>
      <dgm:spPr/>
      <dgm:t>
        <a:bodyPr/>
        <a:lstStyle/>
        <a:p>
          <a:endParaRPr lang="en-US"/>
        </a:p>
      </dgm:t>
    </dgm:pt>
    <dgm:pt modelId="{24E16BBD-F1A1-4A23-B3D3-ABE9BECC173E}" type="sibTrans" cxnId="{70FDFDCA-9EEA-43D8-870E-FDD3F0D4B1EA}">
      <dgm:prSet/>
      <dgm:spPr/>
      <dgm:t>
        <a:bodyPr/>
        <a:lstStyle/>
        <a:p>
          <a:endParaRPr lang="en-US"/>
        </a:p>
      </dgm:t>
    </dgm:pt>
    <dgm:pt modelId="{E0EC1349-25E1-46B5-AD10-62305E3BE17E}">
      <dgm:prSet/>
      <dgm:spPr/>
      <dgm:t>
        <a:bodyPr/>
        <a:lstStyle/>
        <a:p>
          <a:r>
            <a:rPr lang="en-US" b="1" dirty="0"/>
            <a:t>Food, Beverage and Smallware Product Specifications</a:t>
          </a:r>
        </a:p>
      </dgm:t>
    </dgm:pt>
    <dgm:pt modelId="{49284379-9313-4163-A415-3565905C7765}" type="parTrans" cxnId="{A003300D-C55E-413E-A312-524071E71F24}">
      <dgm:prSet/>
      <dgm:spPr/>
      <dgm:t>
        <a:bodyPr/>
        <a:lstStyle/>
        <a:p>
          <a:endParaRPr lang="en-US"/>
        </a:p>
      </dgm:t>
    </dgm:pt>
    <dgm:pt modelId="{8E8C086E-D598-43E4-9CD2-E741ABCA764C}" type="sibTrans" cxnId="{A003300D-C55E-413E-A312-524071E71F24}">
      <dgm:prSet/>
      <dgm:spPr/>
      <dgm:t>
        <a:bodyPr/>
        <a:lstStyle/>
        <a:p>
          <a:endParaRPr lang="en-US"/>
        </a:p>
      </dgm:t>
    </dgm:pt>
    <dgm:pt modelId="{632D9216-5A55-4D0E-88B1-5663CFF022B9}">
      <dgm:prSet/>
      <dgm:spPr/>
      <dgm:t>
        <a:bodyPr/>
        <a:lstStyle/>
        <a:p>
          <a:r>
            <a:rPr lang="en-US" dirty="0"/>
            <a:t>Schedule C</a:t>
          </a:r>
        </a:p>
      </dgm:t>
    </dgm:pt>
    <dgm:pt modelId="{68C419E2-5E27-473B-B820-E0F9C35C93DD}" type="parTrans" cxnId="{FF3EA9D2-6621-492D-B1D1-E1E438C5977B}">
      <dgm:prSet/>
      <dgm:spPr/>
      <dgm:t>
        <a:bodyPr/>
        <a:lstStyle/>
        <a:p>
          <a:endParaRPr lang="en-US"/>
        </a:p>
      </dgm:t>
    </dgm:pt>
    <dgm:pt modelId="{03CD8B4E-EF6E-40D1-8D26-07C2DB8443F8}" type="sibTrans" cxnId="{FF3EA9D2-6621-492D-B1D1-E1E438C5977B}">
      <dgm:prSet/>
      <dgm:spPr/>
      <dgm:t>
        <a:bodyPr/>
        <a:lstStyle/>
        <a:p>
          <a:endParaRPr lang="en-US"/>
        </a:p>
      </dgm:t>
    </dgm:pt>
    <dgm:pt modelId="{0B0A21A6-099A-4DEA-977F-1907F2B8129B}">
      <dgm:prSet/>
      <dgm:spPr/>
      <dgm:t>
        <a:bodyPr/>
        <a:lstStyle/>
        <a:p>
          <a:r>
            <a:rPr lang="en-US" dirty="0"/>
            <a:t>Local Wellness Policy</a:t>
          </a:r>
        </a:p>
      </dgm:t>
    </dgm:pt>
    <dgm:pt modelId="{BDA8DA39-1169-43EA-8E06-CD68CAB34003}" type="parTrans" cxnId="{A0527C36-219E-4208-9A3A-F0420615FE0F}">
      <dgm:prSet/>
      <dgm:spPr/>
      <dgm:t>
        <a:bodyPr/>
        <a:lstStyle/>
        <a:p>
          <a:endParaRPr lang="en-US"/>
        </a:p>
      </dgm:t>
    </dgm:pt>
    <dgm:pt modelId="{12CD4247-303D-413C-BAB9-BC998F6BFC1A}" type="sibTrans" cxnId="{A0527C36-219E-4208-9A3A-F0420615FE0F}">
      <dgm:prSet/>
      <dgm:spPr/>
      <dgm:t>
        <a:bodyPr/>
        <a:lstStyle/>
        <a:p>
          <a:endParaRPr lang="en-US"/>
        </a:p>
      </dgm:t>
    </dgm:pt>
    <dgm:pt modelId="{F98FC9D5-33EE-448C-B182-451D4002C87B}">
      <dgm:prSet/>
      <dgm:spPr/>
      <dgm:t>
        <a:bodyPr/>
        <a:lstStyle/>
        <a:p>
          <a:r>
            <a:rPr lang="en-US" dirty="0"/>
            <a:t>Schedule D</a:t>
          </a:r>
        </a:p>
      </dgm:t>
    </dgm:pt>
    <dgm:pt modelId="{E76BA657-1CDE-4F69-9F2F-4F0A0CEC8929}" type="parTrans" cxnId="{320BAEFB-BC6B-4482-9B70-56EA5726F638}">
      <dgm:prSet/>
      <dgm:spPr/>
      <dgm:t>
        <a:bodyPr/>
        <a:lstStyle/>
        <a:p>
          <a:endParaRPr lang="en-US"/>
        </a:p>
      </dgm:t>
    </dgm:pt>
    <dgm:pt modelId="{CFDB80F3-66D8-48D0-855E-AA3E7414A8F9}" type="sibTrans" cxnId="{320BAEFB-BC6B-4482-9B70-56EA5726F638}">
      <dgm:prSet/>
      <dgm:spPr/>
      <dgm:t>
        <a:bodyPr/>
        <a:lstStyle/>
        <a:p>
          <a:endParaRPr lang="en-US"/>
        </a:p>
      </dgm:t>
    </dgm:pt>
    <dgm:pt modelId="{7C65D44A-60AA-40C0-958D-B69137B46972}">
      <dgm:prSet/>
      <dgm:spPr/>
      <dgm:t>
        <a:bodyPr/>
        <a:lstStyle/>
        <a:p>
          <a:r>
            <a:rPr lang="en-US" dirty="0"/>
            <a:t>Cost Responsibility Detail Sheet</a:t>
          </a:r>
        </a:p>
      </dgm:t>
    </dgm:pt>
    <dgm:pt modelId="{126C2CC3-6116-4B9C-A24B-CBD39AC21E38}" type="parTrans" cxnId="{0A7835AA-D5A9-424A-9701-788577710C7B}">
      <dgm:prSet/>
      <dgm:spPr/>
      <dgm:t>
        <a:bodyPr/>
        <a:lstStyle/>
        <a:p>
          <a:endParaRPr lang="en-US"/>
        </a:p>
      </dgm:t>
    </dgm:pt>
    <dgm:pt modelId="{F0F691E1-CEA2-4D63-B7C5-1C536FA4F994}" type="sibTrans" cxnId="{0A7835AA-D5A9-424A-9701-788577710C7B}">
      <dgm:prSet/>
      <dgm:spPr/>
      <dgm:t>
        <a:bodyPr/>
        <a:lstStyle/>
        <a:p>
          <a:endParaRPr lang="en-US"/>
        </a:p>
      </dgm:t>
    </dgm:pt>
    <dgm:pt modelId="{0F99D93C-0821-42EF-9E52-07B6403F58AA}">
      <dgm:prSet/>
      <dgm:spPr/>
      <dgm:t>
        <a:bodyPr/>
        <a:lstStyle/>
        <a:p>
          <a:r>
            <a:rPr lang="en-US" dirty="0"/>
            <a:t>Schedule E</a:t>
          </a:r>
        </a:p>
      </dgm:t>
    </dgm:pt>
    <dgm:pt modelId="{8054F121-640A-4982-AC61-AF0E7BCECF45}" type="parTrans" cxnId="{74BFF1B5-3D95-4378-898D-4B43A9F0330B}">
      <dgm:prSet/>
      <dgm:spPr/>
      <dgm:t>
        <a:bodyPr/>
        <a:lstStyle/>
        <a:p>
          <a:endParaRPr lang="en-US"/>
        </a:p>
      </dgm:t>
    </dgm:pt>
    <dgm:pt modelId="{263790E3-077B-46DB-AB14-E3785B191E76}" type="sibTrans" cxnId="{74BFF1B5-3D95-4378-898D-4B43A9F0330B}">
      <dgm:prSet/>
      <dgm:spPr/>
      <dgm:t>
        <a:bodyPr/>
        <a:lstStyle/>
        <a:p>
          <a:endParaRPr lang="en-US"/>
        </a:p>
      </dgm:t>
    </dgm:pt>
    <dgm:pt modelId="{E578AF23-DC1B-4481-86E3-7A54C51BA50F}">
      <dgm:prSet/>
      <dgm:spPr/>
      <dgm:t>
        <a:bodyPr/>
        <a:lstStyle/>
        <a:p>
          <a:r>
            <a:rPr lang="en-US" dirty="0"/>
            <a:t>Itemized Inventory List</a:t>
          </a:r>
        </a:p>
      </dgm:t>
    </dgm:pt>
    <dgm:pt modelId="{C87F09E2-6CB0-4CE5-BB63-CA11CCFABACB}" type="parTrans" cxnId="{E174FCD9-85A8-4B57-9440-3C20B4B9C555}">
      <dgm:prSet/>
      <dgm:spPr/>
      <dgm:t>
        <a:bodyPr/>
        <a:lstStyle/>
        <a:p>
          <a:endParaRPr lang="en-US"/>
        </a:p>
      </dgm:t>
    </dgm:pt>
    <dgm:pt modelId="{158D83A3-434A-4852-9CE5-F2E3E98B99E3}" type="sibTrans" cxnId="{E174FCD9-85A8-4B57-9440-3C20B4B9C555}">
      <dgm:prSet/>
      <dgm:spPr/>
      <dgm:t>
        <a:bodyPr/>
        <a:lstStyle/>
        <a:p>
          <a:endParaRPr lang="en-US"/>
        </a:p>
      </dgm:t>
    </dgm:pt>
    <dgm:pt modelId="{0C0CA56C-BF43-44C1-B200-42B2FD62FED3}">
      <dgm:prSet/>
      <dgm:spPr/>
      <dgm:t>
        <a:bodyPr/>
        <a:lstStyle/>
        <a:p>
          <a:r>
            <a:rPr lang="en-US" dirty="0"/>
            <a:t>Schedule F</a:t>
          </a:r>
        </a:p>
      </dgm:t>
    </dgm:pt>
    <dgm:pt modelId="{482B81AC-49F4-4037-A2FA-BB5B584724AD}" type="parTrans" cxnId="{1F03327B-A057-4C39-B5D8-AFCC9D4F7039}">
      <dgm:prSet/>
      <dgm:spPr/>
      <dgm:t>
        <a:bodyPr/>
        <a:lstStyle/>
        <a:p>
          <a:endParaRPr lang="en-US"/>
        </a:p>
      </dgm:t>
    </dgm:pt>
    <dgm:pt modelId="{1AB1B58A-1921-4649-ACFB-364ACD731B18}" type="sibTrans" cxnId="{1F03327B-A057-4C39-B5D8-AFCC9D4F7039}">
      <dgm:prSet/>
      <dgm:spPr/>
      <dgm:t>
        <a:bodyPr/>
        <a:lstStyle/>
        <a:p>
          <a:endParaRPr lang="en-US"/>
        </a:p>
      </dgm:t>
    </dgm:pt>
    <dgm:pt modelId="{3602980A-7363-4782-AEDB-279E05B5EFD2}">
      <dgm:prSet/>
      <dgm:spPr/>
      <dgm:t>
        <a:bodyPr/>
        <a:lstStyle/>
        <a:p>
          <a:r>
            <a:rPr lang="en-US" dirty="0"/>
            <a:t>HACCP/Food Safety Plan- Responsibility </a:t>
          </a:r>
        </a:p>
      </dgm:t>
    </dgm:pt>
    <dgm:pt modelId="{7590D0EE-D599-40B9-B60E-BB79E1A556A5}" type="parTrans" cxnId="{B44B0B41-9752-4884-8638-86710D2D0788}">
      <dgm:prSet/>
      <dgm:spPr/>
      <dgm:t>
        <a:bodyPr/>
        <a:lstStyle/>
        <a:p>
          <a:endParaRPr lang="en-US"/>
        </a:p>
      </dgm:t>
    </dgm:pt>
    <dgm:pt modelId="{261F4C5F-3358-4777-8FAB-63E854F90FF1}" type="sibTrans" cxnId="{B44B0B41-9752-4884-8638-86710D2D0788}">
      <dgm:prSet/>
      <dgm:spPr/>
      <dgm:t>
        <a:bodyPr/>
        <a:lstStyle/>
        <a:p>
          <a:endParaRPr lang="en-US"/>
        </a:p>
      </dgm:t>
    </dgm:pt>
    <dgm:pt modelId="{72CC461E-1544-46EC-9743-41C768AC1463}">
      <dgm:prSet/>
      <dgm:spPr/>
      <dgm:t>
        <a:bodyPr/>
        <a:lstStyle/>
        <a:p>
          <a:r>
            <a:rPr lang="en-US" dirty="0"/>
            <a:t>Schedule G</a:t>
          </a:r>
        </a:p>
      </dgm:t>
    </dgm:pt>
    <dgm:pt modelId="{6303E079-1B1E-41B1-AABF-2241BE8E2B71}" type="parTrans" cxnId="{1B03CB9E-34E7-41F7-9656-F481189864D0}">
      <dgm:prSet/>
      <dgm:spPr/>
      <dgm:t>
        <a:bodyPr/>
        <a:lstStyle/>
        <a:p>
          <a:endParaRPr lang="en-US"/>
        </a:p>
      </dgm:t>
    </dgm:pt>
    <dgm:pt modelId="{68EB7CEE-D7A2-4146-AFAE-D2F0507D0908}" type="sibTrans" cxnId="{1B03CB9E-34E7-41F7-9656-F481189864D0}">
      <dgm:prSet/>
      <dgm:spPr/>
      <dgm:t>
        <a:bodyPr/>
        <a:lstStyle/>
        <a:p>
          <a:endParaRPr lang="en-US"/>
        </a:p>
      </dgm:t>
    </dgm:pt>
    <dgm:pt modelId="{75568C38-B5AF-45A8-969A-C5E52F669D58}">
      <dgm:prSet/>
      <dgm:spPr/>
      <dgm:t>
        <a:bodyPr/>
        <a:lstStyle/>
        <a:p>
          <a:r>
            <a:rPr lang="en-US" b="1" dirty="0"/>
            <a:t>Staffing Schedules and Related Information</a:t>
          </a:r>
        </a:p>
      </dgm:t>
    </dgm:pt>
    <dgm:pt modelId="{E7043D80-B024-4A6D-8E5E-7A6D70E83A03}" type="parTrans" cxnId="{43C5E943-4D7F-43B1-BB9E-4C45320227EA}">
      <dgm:prSet/>
      <dgm:spPr/>
      <dgm:t>
        <a:bodyPr/>
        <a:lstStyle/>
        <a:p>
          <a:endParaRPr lang="en-US"/>
        </a:p>
      </dgm:t>
    </dgm:pt>
    <dgm:pt modelId="{C27661A6-1E2B-474E-9B4D-A1717B427F3B}" type="sibTrans" cxnId="{43C5E943-4D7F-43B1-BB9E-4C45320227EA}">
      <dgm:prSet/>
      <dgm:spPr/>
      <dgm:t>
        <a:bodyPr/>
        <a:lstStyle/>
        <a:p>
          <a:endParaRPr lang="en-US"/>
        </a:p>
      </dgm:t>
    </dgm:pt>
    <dgm:pt modelId="{3AFC6104-D7F0-4070-8DC3-F8617796E239}">
      <dgm:prSet/>
      <dgm:spPr/>
      <dgm:t>
        <a:bodyPr/>
        <a:lstStyle/>
        <a:p>
          <a:r>
            <a:rPr lang="en-US" b="1" dirty="0"/>
            <a:t>Schedule H</a:t>
          </a:r>
        </a:p>
      </dgm:t>
    </dgm:pt>
    <dgm:pt modelId="{4C3C7EA7-92A5-4E75-A023-357556C5B039}" type="parTrans" cxnId="{B7C3A9F3-774B-4E8E-9B92-93270D5AAF0C}">
      <dgm:prSet/>
      <dgm:spPr/>
      <dgm:t>
        <a:bodyPr/>
        <a:lstStyle/>
        <a:p>
          <a:endParaRPr lang="en-US"/>
        </a:p>
      </dgm:t>
    </dgm:pt>
    <dgm:pt modelId="{C0C5011D-B79C-4AC1-A6E0-2339534D6E16}" type="sibTrans" cxnId="{B7C3A9F3-774B-4E8E-9B92-93270D5AAF0C}">
      <dgm:prSet/>
      <dgm:spPr/>
      <dgm:t>
        <a:bodyPr/>
        <a:lstStyle/>
        <a:p>
          <a:endParaRPr lang="en-US"/>
        </a:p>
      </dgm:t>
    </dgm:pt>
    <dgm:pt modelId="{6960A557-435E-4321-8526-BDE55BD421C6}">
      <dgm:prSet/>
      <dgm:spPr/>
      <dgm:t>
        <a:bodyPr/>
        <a:lstStyle/>
        <a:p>
          <a:r>
            <a:rPr lang="en-US" b="1" dirty="0"/>
            <a:t>Direct Diversion Receipt and/or WBSCM Requisition status report</a:t>
          </a:r>
        </a:p>
      </dgm:t>
    </dgm:pt>
    <dgm:pt modelId="{5EE5076E-DA8A-4C68-AE66-C43E00AD9F7B}" type="parTrans" cxnId="{8F273D23-DC65-47DF-92FB-55943056FC28}">
      <dgm:prSet/>
      <dgm:spPr/>
      <dgm:t>
        <a:bodyPr/>
        <a:lstStyle/>
        <a:p>
          <a:endParaRPr lang="en-US"/>
        </a:p>
      </dgm:t>
    </dgm:pt>
    <dgm:pt modelId="{B531984D-535E-4364-BCB5-F27C10ABFA1A}" type="sibTrans" cxnId="{8F273D23-DC65-47DF-92FB-55943056FC28}">
      <dgm:prSet/>
      <dgm:spPr/>
      <dgm:t>
        <a:bodyPr/>
        <a:lstStyle/>
        <a:p>
          <a:endParaRPr lang="en-US"/>
        </a:p>
      </dgm:t>
    </dgm:pt>
    <dgm:pt modelId="{47226CC5-9181-470B-B9DF-A604F3062A4A}">
      <dgm:prSet/>
      <dgm:spPr/>
      <dgm:t>
        <a:bodyPr/>
        <a:lstStyle/>
        <a:p>
          <a:r>
            <a:rPr lang="en-US" dirty="0"/>
            <a:t>Schedule I</a:t>
          </a:r>
        </a:p>
      </dgm:t>
    </dgm:pt>
    <dgm:pt modelId="{C0A510FF-B5A4-4307-A7BD-D70444B7F946}" type="parTrans" cxnId="{AE523BD5-8D5A-43FB-AB3E-5C34682DA7B0}">
      <dgm:prSet/>
      <dgm:spPr/>
      <dgm:t>
        <a:bodyPr/>
        <a:lstStyle/>
        <a:p>
          <a:endParaRPr lang="en-US"/>
        </a:p>
      </dgm:t>
    </dgm:pt>
    <dgm:pt modelId="{8AD7E180-6E83-46DA-B42B-AF22DF68E960}" type="sibTrans" cxnId="{AE523BD5-8D5A-43FB-AB3E-5C34682DA7B0}">
      <dgm:prSet/>
      <dgm:spPr/>
      <dgm:t>
        <a:bodyPr/>
        <a:lstStyle/>
        <a:p>
          <a:endParaRPr lang="en-US"/>
        </a:p>
      </dgm:t>
    </dgm:pt>
    <dgm:pt modelId="{5A846912-C077-4422-B98D-2784DA58A031}">
      <dgm:prSet/>
      <dgm:spPr/>
      <dgm:t>
        <a:bodyPr/>
        <a:lstStyle/>
        <a:p>
          <a:r>
            <a:rPr lang="en-US" dirty="0"/>
            <a:t>Additional Schedules (calendar, map, forms)</a:t>
          </a:r>
        </a:p>
      </dgm:t>
    </dgm:pt>
    <dgm:pt modelId="{E9C746FF-1C61-4E43-A99A-B7105DFD836D}" type="parTrans" cxnId="{CE2AC6A4-BCDE-4B84-A47E-50C8F162F872}">
      <dgm:prSet/>
      <dgm:spPr/>
      <dgm:t>
        <a:bodyPr/>
        <a:lstStyle/>
        <a:p>
          <a:endParaRPr lang="en-US"/>
        </a:p>
      </dgm:t>
    </dgm:pt>
    <dgm:pt modelId="{8E5E523D-5CA4-4CA5-BDE1-5A279892C1B8}" type="sibTrans" cxnId="{CE2AC6A4-BCDE-4B84-A47E-50C8F162F872}">
      <dgm:prSet/>
      <dgm:spPr/>
      <dgm:t>
        <a:bodyPr/>
        <a:lstStyle/>
        <a:p>
          <a:endParaRPr lang="en-US"/>
        </a:p>
      </dgm:t>
    </dgm:pt>
    <dgm:pt modelId="{C5543C52-741F-4DDC-9B0E-431CCF9B545C}" type="pres">
      <dgm:prSet presAssocID="{8389F647-7A17-4868-86C9-9E9010E9A487}" presName="Name0" presStyleCnt="0">
        <dgm:presLayoutVars>
          <dgm:dir/>
          <dgm:animLvl val="lvl"/>
          <dgm:resizeHandles val="exact"/>
        </dgm:presLayoutVars>
      </dgm:prSet>
      <dgm:spPr/>
    </dgm:pt>
    <dgm:pt modelId="{285670EB-23FB-44A5-96C3-46EDC5859084}" type="pres">
      <dgm:prSet presAssocID="{F4EDF50E-23D5-455D-AD45-F0F5D130F878}" presName="linNode" presStyleCnt="0"/>
      <dgm:spPr/>
    </dgm:pt>
    <dgm:pt modelId="{13027D84-C537-45FE-BF41-EC814AC9F854}" type="pres">
      <dgm:prSet presAssocID="{F4EDF50E-23D5-455D-AD45-F0F5D130F878}" presName="parentText" presStyleLbl="alignNode1" presStyleIdx="0" presStyleCnt="9">
        <dgm:presLayoutVars>
          <dgm:chMax val="1"/>
          <dgm:bulletEnabled/>
        </dgm:presLayoutVars>
      </dgm:prSet>
      <dgm:spPr/>
    </dgm:pt>
    <dgm:pt modelId="{BC18A2BF-4EA9-4B11-81A9-26682B554156}" type="pres">
      <dgm:prSet presAssocID="{F4EDF50E-23D5-455D-AD45-F0F5D130F878}" presName="descendantText" presStyleLbl="alignAccFollowNode1" presStyleIdx="0" presStyleCnt="9">
        <dgm:presLayoutVars>
          <dgm:bulletEnabled/>
        </dgm:presLayoutVars>
      </dgm:prSet>
      <dgm:spPr/>
    </dgm:pt>
    <dgm:pt modelId="{DE7242F7-9E41-4D5E-98F7-245F72A265FA}" type="pres">
      <dgm:prSet presAssocID="{9D4C16F1-45AC-4726-9EF0-230368119AF2}" presName="sp" presStyleCnt="0"/>
      <dgm:spPr/>
    </dgm:pt>
    <dgm:pt modelId="{F839116B-3921-4274-B4FB-B9E724CAB19D}" type="pres">
      <dgm:prSet presAssocID="{446BC3E6-F2F3-4F3E-AF25-B9C7DDBE36C9}" presName="linNode" presStyleCnt="0"/>
      <dgm:spPr/>
    </dgm:pt>
    <dgm:pt modelId="{7A259DA4-A610-40CE-A4D3-1245343F6AC7}" type="pres">
      <dgm:prSet presAssocID="{446BC3E6-F2F3-4F3E-AF25-B9C7DDBE36C9}" presName="parentText" presStyleLbl="alignNode1" presStyleIdx="1" presStyleCnt="9">
        <dgm:presLayoutVars>
          <dgm:chMax val="1"/>
          <dgm:bulletEnabled/>
        </dgm:presLayoutVars>
      </dgm:prSet>
      <dgm:spPr/>
    </dgm:pt>
    <dgm:pt modelId="{C61C7F1C-D9F1-4F4F-9D8C-FE38D2D36568}" type="pres">
      <dgm:prSet presAssocID="{446BC3E6-F2F3-4F3E-AF25-B9C7DDBE36C9}" presName="descendantText" presStyleLbl="alignAccFollowNode1" presStyleIdx="1" presStyleCnt="9">
        <dgm:presLayoutVars>
          <dgm:bulletEnabled/>
        </dgm:presLayoutVars>
      </dgm:prSet>
      <dgm:spPr/>
    </dgm:pt>
    <dgm:pt modelId="{9C445C17-57C1-4D1A-BD2F-310E90AC8BA8}" type="pres">
      <dgm:prSet presAssocID="{24E16BBD-F1A1-4A23-B3D3-ABE9BECC173E}" presName="sp" presStyleCnt="0"/>
      <dgm:spPr/>
    </dgm:pt>
    <dgm:pt modelId="{A13CA6AB-6DFD-4983-9289-C45845593017}" type="pres">
      <dgm:prSet presAssocID="{632D9216-5A55-4D0E-88B1-5663CFF022B9}" presName="linNode" presStyleCnt="0"/>
      <dgm:spPr/>
    </dgm:pt>
    <dgm:pt modelId="{F677F34D-83C7-4606-9E29-4C4888AE7C5D}" type="pres">
      <dgm:prSet presAssocID="{632D9216-5A55-4D0E-88B1-5663CFF022B9}" presName="parentText" presStyleLbl="alignNode1" presStyleIdx="2" presStyleCnt="9">
        <dgm:presLayoutVars>
          <dgm:chMax val="1"/>
          <dgm:bulletEnabled/>
        </dgm:presLayoutVars>
      </dgm:prSet>
      <dgm:spPr/>
    </dgm:pt>
    <dgm:pt modelId="{8D230625-756A-47AF-91B8-52347AD23399}" type="pres">
      <dgm:prSet presAssocID="{632D9216-5A55-4D0E-88B1-5663CFF022B9}" presName="descendantText" presStyleLbl="alignAccFollowNode1" presStyleIdx="2" presStyleCnt="9">
        <dgm:presLayoutVars>
          <dgm:bulletEnabled/>
        </dgm:presLayoutVars>
      </dgm:prSet>
      <dgm:spPr/>
    </dgm:pt>
    <dgm:pt modelId="{0E58FCB5-6DD8-4769-A500-C71700AFEF5E}" type="pres">
      <dgm:prSet presAssocID="{03CD8B4E-EF6E-40D1-8D26-07C2DB8443F8}" presName="sp" presStyleCnt="0"/>
      <dgm:spPr/>
    </dgm:pt>
    <dgm:pt modelId="{2D8B053E-A312-4F58-88F1-061014CB45B1}" type="pres">
      <dgm:prSet presAssocID="{F98FC9D5-33EE-448C-B182-451D4002C87B}" presName="linNode" presStyleCnt="0"/>
      <dgm:spPr/>
    </dgm:pt>
    <dgm:pt modelId="{93B9D356-3A00-4015-9F95-7D3633F7AF21}" type="pres">
      <dgm:prSet presAssocID="{F98FC9D5-33EE-448C-B182-451D4002C87B}" presName="parentText" presStyleLbl="alignNode1" presStyleIdx="3" presStyleCnt="9">
        <dgm:presLayoutVars>
          <dgm:chMax val="1"/>
          <dgm:bulletEnabled/>
        </dgm:presLayoutVars>
      </dgm:prSet>
      <dgm:spPr/>
    </dgm:pt>
    <dgm:pt modelId="{78F9BFEF-7938-4C21-A3DD-6153A83AEA0E}" type="pres">
      <dgm:prSet presAssocID="{F98FC9D5-33EE-448C-B182-451D4002C87B}" presName="descendantText" presStyleLbl="alignAccFollowNode1" presStyleIdx="3" presStyleCnt="9">
        <dgm:presLayoutVars>
          <dgm:bulletEnabled/>
        </dgm:presLayoutVars>
      </dgm:prSet>
      <dgm:spPr/>
    </dgm:pt>
    <dgm:pt modelId="{C9C6CA2B-7072-491B-A28C-550204FE4A22}" type="pres">
      <dgm:prSet presAssocID="{CFDB80F3-66D8-48D0-855E-AA3E7414A8F9}" presName="sp" presStyleCnt="0"/>
      <dgm:spPr/>
    </dgm:pt>
    <dgm:pt modelId="{3160FAD8-9FA6-401D-A890-A9CE3B5BAA5C}" type="pres">
      <dgm:prSet presAssocID="{0F99D93C-0821-42EF-9E52-07B6403F58AA}" presName="linNode" presStyleCnt="0"/>
      <dgm:spPr/>
    </dgm:pt>
    <dgm:pt modelId="{DA94DE61-BE1A-4A44-954C-AF2577329930}" type="pres">
      <dgm:prSet presAssocID="{0F99D93C-0821-42EF-9E52-07B6403F58AA}" presName="parentText" presStyleLbl="alignNode1" presStyleIdx="4" presStyleCnt="9">
        <dgm:presLayoutVars>
          <dgm:chMax val="1"/>
          <dgm:bulletEnabled/>
        </dgm:presLayoutVars>
      </dgm:prSet>
      <dgm:spPr/>
    </dgm:pt>
    <dgm:pt modelId="{1B6D7859-AE2D-443B-8F31-6E4583BD417D}" type="pres">
      <dgm:prSet presAssocID="{0F99D93C-0821-42EF-9E52-07B6403F58AA}" presName="descendantText" presStyleLbl="alignAccFollowNode1" presStyleIdx="4" presStyleCnt="9">
        <dgm:presLayoutVars>
          <dgm:bulletEnabled/>
        </dgm:presLayoutVars>
      </dgm:prSet>
      <dgm:spPr/>
    </dgm:pt>
    <dgm:pt modelId="{D8FA8522-A500-4E10-BAA3-605EB181FFD5}" type="pres">
      <dgm:prSet presAssocID="{263790E3-077B-46DB-AB14-E3785B191E76}" presName="sp" presStyleCnt="0"/>
      <dgm:spPr/>
    </dgm:pt>
    <dgm:pt modelId="{C5AC8FC2-4FEC-404D-85A9-641A1C9F2B70}" type="pres">
      <dgm:prSet presAssocID="{0C0CA56C-BF43-44C1-B200-42B2FD62FED3}" presName="linNode" presStyleCnt="0"/>
      <dgm:spPr/>
    </dgm:pt>
    <dgm:pt modelId="{BF14387B-EA8B-4C1F-AA4C-32ED63AEF7D3}" type="pres">
      <dgm:prSet presAssocID="{0C0CA56C-BF43-44C1-B200-42B2FD62FED3}" presName="parentText" presStyleLbl="alignNode1" presStyleIdx="5" presStyleCnt="9">
        <dgm:presLayoutVars>
          <dgm:chMax val="1"/>
          <dgm:bulletEnabled/>
        </dgm:presLayoutVars>
      </dgm:prSet>
      <dgm:spPr/>
    </dgm:pt>
    <dgm:pt modelId="{6F265C1A-327A-4AD3-8F59-B9011941B641}" type="pres">
      <dgm:prSet presAssocID="{0C0CA56C-BF43-44C1-B200-42B2FD62FED3}" presName="descendantText" presStyleLbl="alignAccFollowNode1" presStyleIdx="5" presStyleCnt="9">
        <dgm:presLayoutVars>
          <dgm:bulletEnabled/>
        </dgm:presLayoutVars>
      </dgm:prSet>
      <dgm:spPr/>
    </dgm:pt>
    <dgm:pt modelId="{ADA3A182-9128-41E3-BE39-0DF7073FFEEB}" type="pres">
      <dgm:prSet presAssocID="{1AB1B58A-1921-4649-ACFB-364ACD731B18}" presName="sp" presStyleCnt="0"/>
      <dgm:spPr/>
    </dgm:pt>
    <dgm:pt modelId="{BD12E4B1-B1BE-4E75-A737-821705E9727C}" type="pres">
      <dgm:prSet presAssocID="{72CC461E-1544-46EC-9743-41C768AC1463}" presName="linNode" presStyleCnt="0"/>
      <dgm:spPr/>
    </dgm:pt>
    <dgm:pt modelId="{1A143878-0F7B-4285-B4F6-E731572686F9}" type="pres">
      <dgm:prSet presAssocID="{72CC461E-1544-46EC-9743-41C768AC1463}" presName="parentText" presStyleLbl="alignNode1" presStyleIdx="6" presStyleCnt="9">
        <dgm:presLayoutVars>
          <dgm:chMax val="1"/>
          <dgm:bulletEnabled/>
        </dgm:presLayoutVars>
      </dgm:prSet>
      <dgm:spPr/>
    </dgm:pt>
    <dgm:pt modelId="{515A47C0-18AF-4AEE-B3A9-22EC99B94260}" type="pres">
      <dgm:prSet presAssocID="{72CC461E-1544-46EC-9743-41C768AC1463}" presName="descendantText" presStyleLbl="alignAccFollowNode1" presStyleIdx="6" presStyleCnt="9">
        <dgm:presLayoutVars>
          <dgm:bulletEnabled/>
        </dgm:presLayoutVars>
      </dgm:prSet>
      <dgm:spPr/>
    </dgm:pt>
    <dgm:pt modelId="{AD069AFC-A1C8-4D12-8834-541D88B057E5}" type="pres">
      <dgm:prSet presAssocID="{68EB7CEE-D7A2-4146-AFAE-D2F0507D0908}" presName="sp" presStyleCnt="0"/>
      <dgm:spPr/>
    </dgm:pt>
    <dgm:pt modelId="{C0D0EEDD-B9A0-4071-A26A-9CD2B9897F73}" type="pres">
      <dgm:prSet presAssocID="{3AFC6104-D7F0-4070-8DC3-F8617796E239}" presName="linNode" presStyleCnt="0"/>
      <dgm:spPr/>
    </dgm:pt>
    <dgm:pt modelId="{62219AAE-315D-4C2D-80D6-6A7D57D4F088}" type="pres">
      <dgm:prSet presAssocID="{3AFC6104-D7F0-4070-8DC3-F8617796E239}" presName="parentText" presStyleLbl="alignNode1" presStyleIdx="7" presStyleCnt="9">
        <dgm:presLayoutVars>
          <dgm:chMax val="1"/>
          <dgm:bulletEnabled/>
        </dgm:presLayoutVars>
      </dgm:prSet>
      <dgm:spPr/>
    </dgm:pt>
    <dgm:pt modelId="{A128CEE7-7A7F-4BEB-879E-4676EFB38F04}" type="pres">
      <dgm:prSet presAssocID="{3AFC6104-D7F0-4070-8DC3-F8617796E239}" presName="descendantText" presStyleLbl="alignAccFollowNode1" presStyleIdx="7" presStyleCnt="9">
        <dgm:presLayoutVars>
          <dgm:bulletEnabled/>
        </dgm:presLayoutVars>
      </dgm:prSet>
      <dgm:spPr/>
    </dgm:pt>
    <dgm:pt modelId="{5C6FDA7F-7F33-493B-A899-1BFB859FB99A}" type="pres">
      <dgm:prSet presAssocID="{C0C5011D-B79C-4AC1-A6E0-2339534D6E16}" presName="sp" presStyleCnt="0"/>
      <dgm:spPr/>
    </dgm:pt>
    <dgm:pt modelId="{C1745F44-388D-402E-AC09-AAD0B94E02EE}" type="pres">
      <dgm:prSet presAssocID="{47226CC5-9181-470B-B9DF-A604F3062A4A}" presName="linNode" presStyleCnt="0"/>
      <dgm:spPr/>
    </dgm:pt>
    <dgm:pt modelId="{50EABAD6-72C8-4157-ACD3-51009A9E4818}" type="pres">
      <dgm:prSet presAssocID="{47226CC5-9181-470B-B9DF-A604F3062A4A}" presName="parentText" presStyleLbl="alignNode1" presStyleIdx="8" presStyleCnt="9">
        <dgm:presLayoutVars>
          <dgm:chMax val="1"/>
          <dgm:bulletEnabled/>
        </dgm:presLayoutVars>
      </dgm:prSet>
      <dgm:spPr/>
    </dgm:pt>
    <dgm:pt modelId="{6D3E5A47-A317-4498-BDF2-16EA0FD46CD9}" type="pres">
      <dgm:prSet presAssocID="{47226CC5-9181-470B-B9DF-A604F3062A4A}" presName="descendantText" presStyleLbl="alignAccFollowNode1" presStyleIdx="8" presStyleCnt="9">
        <dgm:presLayoutVars>
          <dgm:bulletEnabled/>
        </dgm:presLayoutVars>
      </dgm:prSet>
      <dgm:spPr/>
    </dgm:pt>
  </dgm:ptLst>
  <dgm:cxnLst>
    <dgm:cxn modelId="{A003300D-C55E-413E-A312-524071E71F24}" srcId="{446BC3E6-F2F3-4F3E-AF25-B9C7DDBE36C9}" destId="{E0EC1349-25E1-46B5-AD10-62305E3BE17E}" srcOrd="0" destOrd="0" parTransId="{49284379-9313-4163-A415-3565905C7765}" sibTransId="{8E8C086E-D598-43E4-9CD2-E741ABCA764C}"/>
    <dgm:cxn modelId="{AB4A281D-D9A0-4366-9BCE-D38F5B96C584}" type="presOf" srcId="{0C0CA56C-BF43-44C1-B200-42B2FD62FED3}" destId="{BF14387B-EA8B-4C1F-AA4C-32ED63AEF7D3}" srcOrd="0" destOrd="0" presId="urn:microsoft.com/office/officeart/2016/7/layout/VerticalSolidActionList"/>
    <dgm:cxn modelId="{8F273D23-DC65-47DF-92FB-55943056FC28}" srcId="{3AFC6104-D7F0-4070-8DC3-F8617796E239}" destId="{6960A557-435E-4321-8526-BDE55BD421C6}" srcOrd="0" destOrd="0" parTransId="{5EE5076E-DA8A-4C68-AE66-C43E00AD9F7B}" sibTransId="{B531984D-535E-4364-BCB5-F27C10ABFA1A}"/>
    <dgm:cxn modelId="{A0527C36-219E-4208-9A3A-F0420615FE0F}" srcId="{632D9216-5A55-4D0E-88B1-5663CFF022B9}" destId="{0B0A21A6-099A-4DEA-977F-1907F2B8129B}" srcOrd="0" destOrd="0" parTransId="{BDA8DA39-1169-43EA-8E06-CD68CAB34003}" sibTransId="{12CD4247-303D-413C-BAB9-BC998F6BFC1A}"/>
    <dgm:cxn modelId="{5742B839-CC6F-4E7C-9B3C-09D9DD94DDA1}" type="presOf" srcId="{F4EDF50E-23D5-455D-AD45-F0F5D130F878}" destId="{13027D84-C537-45FE-BF41-EC814AC9F854}" srcOrd="0" destOrd="0" presId="urn:microsoft.com/office/officeart/2016/7/layout/VerticalSolidActionList"/>
    <dgm:cxn modelId="{D231333A-2DFE-40DE-B3C4-C5B98722804C}" type="presOf" srcId="{0F99D93C-0821-42EF-9E52-07B6403F58AA}" destId="{DA94DE61-BE1A-4A44-954C-AF2577329930}" srcOrd="0" destOrd="0" presId="urn:microsoft.com/office/officeart/2016/7/layout/VerticalSolidActionList"/>
    <dgm:cxn modelId="{C70E6B40-9CF1-4BA8-A576-B6DE2005F5D7}" type="presOf" srcId="{446BC3E6-F2F3-4F3E-AF25-B9C7DDBE36C9}" destId="{7A259DA4-A610-40CE-A4D3-1245343F6AC7}" srcOrd="0" destOrd="0" presId="urn:microsoft.com/office/officeart/2016/7/layout/VerticalSolidActionList"/>
    <dgm:cxn modelId="{B44B0B41-9752-4884-8638-86710D2D0788}" srcId="{0C0CA56C-BF43-44C1-B200-42B2FD62FED3}" destId="{3602980A-7363-4782-AEDB-279E05B5EFD2}" srcOrd="0" destOrd="0" parTransId="{7590D0EE-D599-40B9-B60E-BB79E1A556A5}" sibTransId="{261F4C5F-3358-4777-8FAB-63E854F90FF1}"/>
    <dgm:cxn modelId="{E37D0262-9E5A-497F-887C-9CBAF2E361F8}" type="presOf" srcId="{3602980A-7363-4782-AEDB-279E05B5EFD2}" destId="{6F265C1A-327A-4AD3-8F59-B9011941B641}" srcOrd="0" destOrd="0" presId="urn:microsoft.com/office/officeart/2016/7/layout/VerticalSolidActionList"/>
    <dgm:cxn modelId="{43C5E943-4D7F-43B1-BB9E-4C45320227EA}" srcId="{72CC461E-1544-46EC-9743-41C768AC1463}" destId="{75568C38-B5AF-45A8-969A-C5E52F669D58}" srcOrd="0" destOrd="0" parTransId="{E7043D80-B024-4A6D-8E5E-7A6D70E83A03}" sibTransId="{C27661A6-1E2B-474E-9B4D-A1717B427F3B}"/>
    <dgm:cxn modelId="{929E7C66-B92D-481C-B75E-C4AD7D3ABD5D}" type="presOf" srcId="{75568C38-B5AF-45A8-969A-C5E52F669D58}" destId="{515A47C0-18AF-4AEE-B3A9-22EC99B94260}" srcOrd="0" destOrd="0" presId="urn:microsoft.com/office/officeart/2016/7/layout/VerticalSolidActionList"/>
    <dgm:cxn modelId="{94DEB667-EBF3-4BF5-A195-C1BA7492683A}" type="presOf" srcId="{6960A557-435E-4321-8526-BDE55BD421C6}" destId="{A128CEE7-7A7F-4BEB-879E-4676EFB38F04}" srcOrd="0" destOrd="0" presId="urn:microsoft.com/office/officeart/2016/7/layout/VerticalSolidActionList"/>
    <dgm:cxn modelId="{BBED9F69-3DC2-4527-ADE7-ADF06A81E892}" srcId="{F4EDF50E-23D5-455D-AD45-F0F5D130F878}" destId="{29EA7868-BF75-4A91-BB79-C4BE51A567FF}" srcOrd="0" destOrd="0" parTransId="{2846B949-B4EB-402B-B8C4-7CB9B7083D9C}" sibTransId="{DDCA8E01-E6E3-474B-81FC-27F0412BE153}"/>
    <dgm:cxn modelId="{73B5CD74-60A6-4759-A42B-0F2DC11E3348}" type="presOf" srcId="{7C65D44A-60AA-40C0-958D-B69137B46972}" destId="{78F9BFEF-7938-4C21-A3DD-6153A83AEA0E}" srcOrd="0" destOrd="0" presId="urn:microsoft.com/office/officeart/2016/7/layout/VerticalSolidActionList"/>
    <dgm:cxn modelId="{1F03327B-A057-4C39-B5D8-AFCC9D4F7039}" srcId="{8389F647-7A17-4868-86C9-9E9010E9A487}" destId="{0C0CA56C-BF43-44C1-B200-42B2FD62FED3}" srcOrd="5" destOrd="0" parTransId="{482B81AC-49F4-4037-A2FA-BB5B584724AD}" sibTransId="{1AB1B58A-1921-4649-ACFB-364ACD731B18}"/>
    <dgm:cxn modelId="{EBA55582-9C2B-4D83-8D85-4F43B9DAE0D6}" type="presOf" srcId="{47226CC5-9181-470B-B9DF-A604F3062A4A}" destId="{50EABAD6-72C8-4157-ACD3-51009A9E4818}" srcOrd="0" destOrd="0" presId="urn:microsoft.com/office/officeart/2016/7/layout/VerticalSolidActionList"/>
    <dgm:cxn modelId="{8B20908B-16EC-41DC-8FCF-D42C95FD7D9F}" type="presOf" srcId="{E0EC1349-25E1-46B5-AD10-62305E3BE17E}" destId="{C61C7F1C-D9F1-4F4F-9D8C-FE38D2D36568}" srcOrd="0" destOrd="0" presId="urn:microsoft.com/office/officeart/2016/7/layout/VerticalSolidActionList"/>
    <dgm:cxn modelId="{94CED698-082C-49D0-AFA0-5DC5DDC45FEB}" type="presOf" srcId="{3AFC6104-D7F0-4070-8DC3-F8617796E239}" destId="{62219AAE-315D-4C2D-80D6-6A7D57D4F088}" srcOrd="0" destOrd="0" presId="urn:microsoft.com/office/officeart/2016/7/layout/VerticalSolidActionList"/>
    <dgm:cxn modelId="{A3A9049A-003B-4500-8EBA-0C352233A750}" type="presOf" srcId="{29EA7868-BF75-4A91-BB79-C4BE51A567FF}" destId="{BC18A2BF-4EA9-4B11-81A9-26682B554156}" srcOrd="0" destOrd="0" presId="urn:microsoft.com/office/officeart/2016/7/layout/VerticalSolidActionList"/>
    <dgm:cxn modelId="{13E5179B-EBFE-4BD3-AEF1-80DB7BB97FFA}" type="presOf" srcId="{5A846912-C077-4422-B98D-2784DA58A031}" destId="{6D3E5A47-A317-4498-BDF2-16EA0FD46CD9}" srcOrd="0" destOrd="0" presId="urn:microsoft.com/office/officeart/2016/7/layout/VerticalSolidActionList"/>
    <dgm:cxn modelId="{1B03CB9E-34E7-41F7-9656-F481189864D0}" srcId="{8389F647-7A17-4868-86C9-9E9010E9A487}" destId="{72CC461E-1544-46EC-9743-41C768AC1463}" srcOrd="6" destOrd="0" parTransId="{6303E079-1B1E-41B1-AABF-2241BE8E2B71}" sibTransId="{68EB7CEE-D7A2-4146-AFAE-D2F0507D0908}"/>
    <dgm:cxn modelId="{CE2AC6A4-BCDE-4B84-A47E-50C8F162F872}" srcId="{47226CC5-9181-470B-B9DF-A604F3062A4A}" destId="{5A846912-C077-4422-B98D-2784DA58A031}" srcOrd="0" destOrd="0" parTransId="{E9C746FF-1C61-4E43-A99A-B7105DFD836D}" sibTransId="{8E5E523D-5CA4-4CA5-BDE1-5A279892C1B8}"/>
    <dgm:cxn modelId="{0A7835AA-D5A9-424A-9701-788577710C7B}" srcId="{F98FC9D5-33EE-448C-B182-451D4002C87B}" destId="{7C65D44A-60AA-40C0-958D-B69137B46972}" srcOrd="0" destOrd="0" parTransId="{126C2CC3-6116-4B9C-A24B-CBD39AC21E38}" sibTransId="{F0F691E1-CEA2-4D63-B7C5-1C536FA4F994}"/>
    <dgm:cxn modelId="{E2B415B1-B0A7-4E33-B5DA-6899F24ADB41}" type="presOf" srcId="{E578AF23-DC1B-4481-86E3-7A54C51BA50F}" destId="{1B6D7859-AE2D-443B-8F31-6E4583BD417D}" srcOrd="0" destOrd="0" presId="urn:microsoft.com/office/officeart/2016/7/layout/VerticalSolidActionList"/>
    <dgm:cxn modelId="{74BFF1B5-3D95-4378-898D-4B43A9F0330B}" srcId="{8389F647-7A17-4868-86C9-9E9010E9A487}" destId="{0F99D93C-0821-42EF-9E52-07B6403F58AA}" srcOrd="4" destOrd="0" parTransId="{8054F121-640A-4982-AC61-AF0E7BCECF45}" sibTransId="{263790E3-077B-46DB-AB14-E3785B191E76}"/>
    <dgm:cxn modelId="{D84EF6BA-C34C-4066-B7AF-324F2122B0FC}" type="presOf" srcId="{8389F647-7A17-4868-86C9-9E9010E9A487}" destId="{C5543C52-741F-4DDC-9B0E-431CCF9B545C}" srcOrd="0" destOrd="0" presId="urn:microsoft.com/office/officeart/2016/7/layout/VerticalSolidActionList"/>
    <dgm:cxn modelId="{70FDFDCA-9EEA-43D8-870E-FDD3F0D4B1EA}" srcId="{8389F647-7A17-4868-86C9-9E9010E9A487}" destId="{446BC3E6-F2F3-4F3E-AF25-B9C7DDBE36C9}" srcOrd="1" destOrd="0" parTransId="{305A73A4-5B3E-4974-B690-85B0AB6ACCEC}" sibTransId="{24E16BBD-F1A1-4A23-B3D3-ABE9BECC173E}"/>
    <dgm:cxn modelId="{358E24D0-722B-4678-A8C1-33820DE69497}" type="presOf" srcId="{632D9216-5A55-4D0E-88B1-5663CFF022B9}" destId="{F677F34D-83C7-4606-9E29-4C4888AE7C5D}" srcOrd="0" destOrd="0" presId="urn:microsoft.com/office/officeart/2016/7/layout/VerticalSolidActionList"/>
    <dgm:cxn modelId="{FF3EA9D2-6621-492D-B1D1-E1E438C5977B}" srcId="{8389F647-7A17-4868-86C9-9E9010E9A487}" destId="{632D9216-5A55-4D0E-88B1-5663CFF022B9}" srcOrd="2" destOrd="0" parTransId="{68C419E2-5E27-473B-B820-E0F9C35C93DD}" sibTransId="{03CD8B4E-EF6E-40D1-8D26-07C2DB8443F8}"/>
    <dgm:cxn modelId="{1FA97FD3-8796-426A-A2B9-BFA535A9E68A}" srcId="{8389F647-7A17-4868-86C9-9E9010E9A487}" destId="{F4EDF50E-23D5-455D-AD45-F0F5D130F878}" srcOrd="0" destOrd="0" parTransId="{5D546882-6F89-45DF-8CC6-0A603E8033AC}" sibTransId="{9D4C16F1-45AC-4726-9EF0-230368119AF2}"/>
    <dgm:cxn modelId="{AE523BD5-8D5A-43FB-AB3E-5C34682DA7B0}" srcId="{8389F647-7A17-4868-86C9-9E9010E9A487}" destId="{47226CC5-9181-470B-B9DF-A604F3062A4A}" srcOrd="8" destOrd="0" parTransId="{C0A510FF-B5A4-4307-A7BD-D70444B7F946}" sibTransId="{8AD7E180-6E83-46DA-B42B-AF22DF68E960}"/>
    <dgm:cxn modelId="{E174FCD9-85A8-4B57-9440-3C20B4B9C555}" srcId="{0F99D93C-0821-42EF-9E52-07B6403F58AA}" destId="{E578AF23-DC1B-4481-86E3-7A54C51BA50F}" srcOrd="0" destOrd="0" parTransId="{C87F09E2-6CB0-4CE5-BB63-CA11CCFABACB}" sibTransId="{158D83A3-434A-4852-9CE5-F2E3E98B99E3}"/>
    <dgm:cxn modelId="{ED09B4DF-53E6-435A-BEB1-E312D6A0A826}" type="presOf" srcId="{72CC461E-1544-46EC-9743-41C768AC1463}" destId="{1A143878-0F7B-4285-B4F6-E731572686F9}" srcOrd="0" destOrd="0" presId="urn:microsoft.com/office/officeart/2016/7/layout/VerticalSolidActionList"/>
    <dgm:cxn modelId="{BED47AE2-C99C-45E2-A72B-35139F6140FC}" type="presOf" srcId="{F98FC9D5-33EE-448C-B182-451D4002C87B}" destId="{93B9D356-3A00-4015-9F95-7D3633F7AF21}" srcOrd="0" destOrd="0" presId="urn:microsoft.com/office/officeart/2016/7/layout/VerticalSolidActionList"/>
    <dgm:cxn modelId="{B7C3A9F3-774B-4E8E-9B92-93270D5AAF0C}" srcId="{8389F647-7A17-4868-86C9-9E9010E9A487}" destId="{3AFC6104-D7F0-4070-8DC3-F8617796E239}" srcOrd="7" destOrd="0" parTransId="{4C3C7EA7-92A5-4E75-A023-357556C5B039}" sibTransId="{C0C5011D-B79C-4AC1-A6E0-2339534D6E16}"/>
    <dgm:cxn modelId="{F0B3FAF3-AE89-4B4A-B6D3-BC59414A4EED}" type="presOf" srcId="{0B0A21A6-099A-4DEA-977F-1907F2B8129B}" destId="{8D230625-756A-47AF-91B8-52347AD23399}" srcOrd="0" destOrd="0" presId="urn:microsoft.com/office/officeart/2016/7/layout/VerticalSolidActionList"/>
    <dgm:cxn modelId="{320BAEFB-BC6B-4482-9B70-56EA5726F638}" srcId="{8389F647-7A17-4868-86C9-9E9010E9A487}" destId="{F98FC9D5-33EE-448C-B182-451D4002C87B}" srcOrd="3" destOrd="0" parTransId="{E76BA657-1CDE-4F69-9F2F-4F0A0CEC8929}" sibTransId="{CFDB80F3-66D8-48D0-855E-AA3E7414A8F9}"/>
    <dgm:cxn modelId="{5F47BE29-4908-4AA1-B38C-710417926EBC}" type="presParOf" srcId="{C5543C52-741F-4DDC-9B0E-431CCF9B545C}" destId="{285670EB-23FB-44A5-96C3-46EDC5859084}" srcOrd="0" destOrd="0" presId="urn:microsoft.com/office/officeart/2016/7/layout/VerticalSolidActionList"/>
    <dgm:cxn modelId="{784EB10C-EA9D-47A3-99F3-D56F0F83E758}" type="presParOf" srcId="{285670EB-23FB-44A5-96C3-46EDC5859084}" destId="{13027D84-C537-45FE-BF41-EC814AC9F854}" srcOrd="0" destOrd="0" presId="urn:microsoft.com/office/officeart/2016/7/layout/VerticalSolidActionList"/>
    <dgm:cxn modelId="{C9676FFD-2472-437A-8935-2E58767F1644}" type="presParOf" srcId="{285670EB-23FB-44A5-96C3-46EDC5859084}" destId="{BC18A2BF-4EA9-4B11-81A9-26682B554156}" srcOrd="1" destOrd="0" presId="urn:microsoft.com/office/officeart/2016/7/layout/VerticalSolidActionList"/>
    <dgm:cxn modelId="{A02CD74A-B47F-4EAE-AD25-4BF119C5F99B}" type="presParOf" srcId="{C5543C52-741F-4DDC-9B0E-431CCF9B545C}" destId="{DE7242F7-9E41-4D5E-98F7-245F72A265FA}" srcOrd="1" destOrd="0" presId="urn:microsoft.com/office/officeart/2016/7/layout/VerticalSolidActionList"/>
    <dgm:cxn modelId="{132E120A-D2E3-4C72-8535-EE38974FA58A}" type="presParOf" srcId="{C5543C52-741F-4DDC-9B0E-431CCF9B545C}" destId="{F839116B-3921-4274-B4FB-B9E724CAB19D}" srcOrd="2" destOrd="0" presId="urn:microsoft.com/office/officeart/2016/7/layout/VerticalSolidActionList"/>
    <dgm:cxn modelId="{CF215B99-6E58-44EC-8A06-B203B8546E9E}" type="presParOf" srcId="{F839116B-3921-4274-B4FB-B9E724CAB19D}" destId="{7A259DA4-A610-40CE-A4D3-1245343F6AC7}" srcOrd="0" destOrd="0" presId="urn:microsoft.com/office/officeart/2016/7/layout/VerticalSolidActionList"/>
    <dgm:cxn modelId="{F2BF380F-A180-4E8A-9C64-F44089A1BF2D}" type="presParOf" srcId="{F839116B-3921-4274-B4FB-B9E724CAB19D}" destId="{C61C7F1C-D9F1-4F4F-9D8C-FE38D2D36568}" srcOrd="1" destOrd="0" presId="urn:microsoft.com/office/officeart/2016/7/layout/VerticalSolidActionList"/>
    <dgm:cxn modelId="{2C498C9F-7667-4D6A-8664-264821B4FDB9}" type="presParOf" srcId="{C5543C52-741F-4DDC-9B0E-431CCF9B545C}" destId="{9C445C17-57C1-4D1A-BD2F-310E90AC8BA8}" srcOrd="3" destOrd="0" presId="urn:microsoft.com/office/officeart/2016/7/layout/VerticalSolidActionList"/>
    <dgm:cxn modelId="{35100C98-CBBF-45EC-8418-B1A5C0CB9C1B}" type="presParOf" srcId="{C5543C52-741F-4DDC-9B0E-431CCF9B545C}" destId="{A13CA6AB-6DFD-4983-9289-C45845593017}" srcOrd="4" destOrd="0" presId="urn:microsoft.com/office/officeart/2016/7/layout/VerticalSolidActionList"/>
    <dgm:cxn modelId="{074FEFA6-927E-402D-A60C-6E998445DE9B}" type="presParOf" srcId="{A13CA6AB-6DFD-4983-9289-C45845593017}" destId="{F677F34D-83C7-4606-9E29-4C4888AE7C5D}" srcOrd="0" destOrd="0" presId="urn:microsoft.com/office/officeart/2016/7/layout/VerticalSolidActionList"/>
    <dgm:cxn modelId="{58EE7620-8CA8-4131-AB44-6BA53423CF08}" type="presParOf" srcId="{A13CA6AB-6DFD-4983-9289-C45845593017}" destId="{8D230625-756A-47AF-91B8-52347AD23399}" srcOrd="1" destOrd="0" presId="urn:microsoft.com/office/officeart/2016/7/layout/VerticalSolidActionList"/>
    <dgm:cxn modelId="{0F5F31FE-C4F2-4812-AF76-F1D488082FC1}" type="presParOf" srcId="{C5543C52-741F-4DDC-9B0E-431CCF9B545C}" destId="{0E58FCB5-6DD8-4769-A500-C71700AFEF5E}" srcOrd="5" destOrd="0" presId="urn:microsoft.com/office/officeart/2016/7/layout/VerticalSolidActionList"/>
    <dgm:cxn modelId="{85D4C156-A5E6-40BD-9AF4-5EA59617241C}" type="presParOf" srcId="{C5543C52-741F-4DDC-9B0E-431CCF9B545C}" destId="{2D8B053E-A312-4F58-88F1-061014CB45B1}" srcOrd="6" destOrd="0" presId="urn:microsoft.com/office/officeart/2016/7/layout/VerticalSolidActionList"/>
    <dgm:cxn modelId="{47370ADB-7DD4-410E-A0BA-31822D7EDEAE}" type="presParOf" srcId="{2D8B053E-A312-4F58-88F1-061014CB45B1}" destId="{93B9D356-3A00-4015-9F95-7D3633F7AF21}" srcOrd="0" destOrd="0" presId="urn:microsoft.com/office/officeart/2016/7/layout/VerticalSolidActionList"/>
    <dgm:cxn modelId="{7103D513-D9A5-4BC9-97CC-ECADC7295E3C}" type="presParOf" srcId="{2D8B053E-A312-4F58-88F1-061014CB45B1}" destId="{78F9BFEF-7938-4C21-A3DD-6153A83AEA0E}" srcOrd="1" destOrd="0" presId="urn:microsoft.com/office/officeart/2016/7/layout/VerticalSolidActionList"/>
    <dgm:cxn modelId="{47F69072-99A6-40E2-B6E1-5BE44B4BEFF2}" type="presParOf" srcId="{C5543C52-741F-4DDC-9B0E-431CCF9B545C}" destId="{C9C6CA2B-7072-491B-A28C-550204FE4A22}" srcOrd="7" destOrd="0" presId="urn:microsoft.com/office/officeart/2016/7/layout/VerticalSolidActionList"/>
    <dgm:cxn modelId="{64CB5F39-8332-455B-8C53-85B2EFE89BA4}" type="presParOf" srcId="{C5543C52-741F-4DDC-9B0E-431CCF9B545C}" destId="{3160FAD8-9FA6-401D-A890-A9CE3B5BAA5C}" srcOrd="8" destOrd="0" presId="urn:microsoft.com/office/officeart/2016/7/layout/VerticalSolidActionList"/>
    <dgm:cxn modelId="{5EEE1DF5-8E49-4EFA-82CF-644247D73401}" type="presParOf" srcId="{3160FAD8-9FA6-401D-A890-A9CE3B5BAA5C}" destId="{DA94DE61-BE1A-4A44-954C-AF2577329930}" srcOrd="0" destOrd="0" presId="urn:microsoft.com/office/officeart/2016/7/layout/VerticalSolidActionList"/>
    <dgm:cxn modelId="{D03C6BB4-49CD-4102-8733-FC8F73A74439}" type="presParOf" srcId="{3160FAD8-9FA6-401D-A890-A9CE3B5BAA5C}" destId="{1B6D7859-AE2D-443B-8F31-6E4583BD417D}" srcOrd="1" destOrd="0" presId="urn:microsoft.com/office/officeart/2016/7/layout/VerticalSolidActionList"/>
    <dgm:cxn modelId="{63377BF2-E104-41A4-B870-7A70191B2BD4}" type="presParOf" srcId="{C5543C52-741F-4DDC-9B0E-431CCF9B545C}" destId="{D8FA8522-A500-4E10-BAA3-605EB181FFD5}" srcOrd="9" destOrd="0" presId="urn:microsoft.com/office/officeart/2016/7/layout/VerticalSolidActionList"/>
    <dgm:cxn modelId="{BB65000A-AC78-4AF3-BBEB-216AEECBDD93}" type="presParOf" srcId="{C5543C52-741F-4DDC-9B0E-431CCF9B545C}" destId="{C5AC8FC2-4FEC-404D-85A9-641A1C9F2B70}" srcOrd="10" destOrd="0" presId="urn:microsoft.com/office/officeart/2016/7/layout/VerticalSolidActionList"/>
    <dgm:cxn modelId="{0597DEB4-7B91-40BC-972C-844BD2A2FA18}" type="presParOf" srcId="{C5AC8FC2-4FEC-404D-85A9-641A1C9F2B70}" destId="{BF14387B-EA8B-4C1F-AA4C-32ED63AEF7D3}" srcOrd="0" destOrd="0" presId="urn:microsoft.com/office/officeart/2016/7/layout/VerticalSolidActionList"/>
    <dgm:cxn modelId="{8DAA346F-BC51-49C2-852B-77F7D1F91EFE}" type="presParOf" srcId="{C5AC8FC2-4FEC-404D-85A9-641A1C9F2B70}" destId="{6F265C1A-327A-4AD3-8F59-B9011941B641}" srcOrd="1" destOrd="0" presId="urn:microsoft.com/office/officeart/2016/7/layout/VerticalSolidActionList"/>
    <dgm:cxn modelId="{C3919FB2-1AB2-4E0C-A43D-3D86CDBB5938}" type="presParOf" srcId="{C5543C52-741F-4DDC-9B0E-431CCF9B545C}" destId="{ADA3A182-9128-41E3-BE39-0DF7073FFEEB}" srcOrd="11" destOrd="0" presId="urn:microsoft.com/office/officeart/2016/7/layout/VerticalSolidActionList"/>
    <dgm:cxn modelId="{3C02E40D-DD22-4C6B-B5A8-0D348534E073}" type="presParOf" srcId="{C5543C52-741F-4DDC-9B0E-431CCF9B545C}" destId="{BD12E4B1-B1BE-4E75-A737-821705E9727C}" srcOrd="12" destOrd="0" presId="urn:microsoft.com/office/officeart/2016/7/layout/VerticalSolidActionList"/>
    <dgm:cxn modelId="{8FC8E04F-830E-4154-8120-8F985329FDC4}" type="presParOf" srcId="{BD12E4B1-B1BE-4E75-A737-821705E9727C}" destId="{1A143878-0F7B-4285-B4F6-E731572686F9}" srcOrd="0" destOrd="0" presId="urn:microsoft.com/office/officeart/2016/7/layout/VerticalSolidActionList"/>
    <dgm:cxn modelId="{C8F83015-D8DE-475B-93A1-5A49721750B9}" type="presParOf" srcId="{BD12E4B1-B1BE-4E75-A737-821705E9727C}" destId="{515A47C0-18AF-4AEE-B3A9-22EC99B94260}" srcOrd="1" destOrd="0" presId="urn:microsoft.com/office/officeart/2016/7/layout/VerticalSolidActionList"/>
    <dgm:cxn modelId="{9B8502C7-82C4-420D-B554-803B51490600}" type="presParOf" srcId="{C5543C52-741F-4DDC-9B0E-431CCF9B545C}" destId="{AD069AFC-A1C8-4D12-8834-541D88B057E5}" srcOrd="13" destOrd="0" presId="urn:microsoft.com/office/officeart/2016/7/layout/VerticalSolidActionList"/>
    <dgm:cxn modelId="{9B1BEA16-8A60-43A9-9044-337777ECE8BD}" type="presParOf" srcId="{C5543C52-741F-4DDC-9B0E-431CCF9B545C}" destId="{C0D0EEDD-B9A0-4071-A26A-9CD2B9897F73}" srcOrd="14" destOrd="0" presId="urn:microsoft.com/office/officeart/2016/7/layout/VerticalSolidActionList"/>
    <dgm:cxn modelId="{88ABDC9B-B489-42D6-950A-70CBA935C6FD}" type="presParOf" srcId="{C0D0EEDD-B9A0-4071-A26A-9CD2B9897F73}" destId="{62219AAE-315D-4C2D-80D6-6A7D57D4F088}" srcOrd="0" destOrd="0" presId="urn:microsoft.com/office/officeart/2016/7/layout/VerticalSolidActionList"/>
    <dgm:cxn modelId="{455B355E-9334-4AF3-BB04-3935D0F812D5}" type="presParOf" srcId="{C0D0EEDD-B9A0-4071-A26A-9CD2B9897F73}" destId="{A128CEE7-7A7F-4BEB-879E-4676EFB38F04}" srcOrd="1" destOrd="0" presId="urn:microsoft.com/office/officeart/2016/7/layout/VerticalSolidActionList"/>
    <dgm:cxn modelId="{FBB1935B-D1BA-45A1-A9B7-834782D7BBC0}" type="presParOf" srcId="{C5543C52-741F-4DDC-9B0E-431CCF9B545C}" destId="{5C6FDA7F-7F33-493B-A899-1BFB859FB99A}" srcOrd="15" destOrd="0" presId="urn:microsoft.com/office/officeart/2016/7/layout/VerticalSolidActionList"/>
    <dgm:cxn modelId="{F07A886E-8CFE-4286-9D68-8462624C9148}" type="presParOf" srcId="{C5543C52-741F-4DDC-9B0E-431CCF9B545C}" destId="{C1745F44-388D-402E-AC09-AAD0B94E02EE}" srcOrd="16" destOrd="0" presId="urn:microsoft.com/office/officeart/2016/7/layout/VerticalSolidActionList"/>
    <dgm:cxn modelId="{953F0983-8F60-471F-AD3C-6789BB98BFCE}" type="presParOf" srcId="{C1745F44-388D-402E-AC09-AAD0B94E02EE}" destId="{50EABAD6-72C8-4157-ACD3-51009A9E4818}" srcOrd="0" destOrd="0" presId="urn:microsoft.com/office/officeart/2016/7/layout/VerticalSolidActionList"/>
    <dgm:cxn modelId="{5C6EC719-0D01-4F6B-937D-2D3D7AAA7264}" type="presParOf" srcId="{C1745F44-388D-402E-AC09-AAD0B94E02EE}" destId="{6D3E5A47-A317-4498-BDF2-16EA0FD46CD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C7ABF4-B119-42AD-A05E-4F64F005B33F}"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D3860019-CA03-4E84-AF28-8B42F61C16AA}">
      <dgm:prSet/>
      <dgm:spPr/>
      <dgm:t>
        <a:bodyPr/>
        <a:lstStyle/>
        <a:p>
          <a:pPr>
            <a:defRPr cap="all"/>
          </a:pPr>
          <a:r>
            <a:rPr lang="en-US"/>
            <a:t>Establish an advisory board consisting of parents, students and staff to assist in menu planning</a:t>
          </a:r>
        </a:p>
      </dgm:t>
    </dgm:pt>
    <dgm:pt modelId="{CF89BEB1-25A6-4612-AA78-62DD1EC8D4EA}" type="parTrans" cxnId="{69107731-B0A0-440A-BC4D-40B6733B7075}">
      <dgm:prSet/>
      <dgm:spPr/>
      <dgm:t>
        <a:bodyPr/>
        <a:lstStyle/>
        <a:p>
          <a:endParaRPr lang="en-US"/>
        </a:p>
      </dgm:t>
    </dgm:pt>
    <dgm:pt modelId="{3D571785-2A81-469E-B4FD-7AEE0BE10782}" type="sibTrans" cxnId="{69107731-B0A0-440A-BC4D-40B6733B7075}">
      <dgm:prSet/>
      <dgm:spPr/>
      <dgm:t>
        <a:bodyPr/>
        <a:lstStyle/>
        <a:p>
          <a:endParaRPr lang="en-US"/>
        </a:p>
      </dgm:t>
    </dgm:pt>
    <dgm:pt modelId="{B2681B79-8623-40EB-B0A6-EB3BECF8E85F}">
      <dgm:prSet/>
      <dgm:spPr/>
      <dgm:t>
        <a:bodyPr/>
        <a:lstStyle/>
        <a:p>
          <a:pPr>
            <a:defRPr cap="all"/>
          </a:pPr>
          <a:r>
            <a:rPr lang="en-US"/>
            <a:t>SFA retains control of the nonprofit school food service account</a:t>
          </a:r>
        </a:p>
      </dgm:t>
    </dgm:pt>
    <dgm:pt modelId="{609A863A-C8D5-4545-92F3-E089F2B84DDF}" type="parTrans" cxnId="{645F8DE3-DF01-4F33-A081-87AF6077145E}">
      <dgm:prSet/>
      <dgm:spPr/>
      <dgm:t>
        <a:bodyPr/>
        <a:lstStyle/>
        <a:p>
          <a:endParaRPr lang="en-US"/>
        </a:p>
      </dgm:t>
    </dgm:pt>
    <dgm:pt modelId="{9B72069A-80C3-4BCF-8C3C-943F5F70ABCA}" type="sibTrans" cxnId="{645F8DE3-DF01-4F33-A081-87AF6077145E}">
      <dgm:prSet/>
      <dgm:spPr/>
      <dgm:t>
        <a:bodyPr/>
        <a:lstStyle/>
        <a:p>
          <a:endParaRPr lang="en-US"/>
        </a:p>
      </dgm:t>
    </dgm:pt>
    <dgm:pt modelId="{EC48DA6A-3FDE-4F37-8EED-8C298FE3FB75}">
      <dgm:prSet/>
      <dgm:spPr/>
      <dgm:t>
        <a:bodyPr/>
        <a:lstStyle/>
        <a:p>
          <a:pPr>
            <a:defRPr cap="all"/>
          </a:pPr>
          <a:r>
            <a:rPr lang="en-US"/>
            <a:t>Conduct application, certification and verification procedures</a:t>
          </a:r>
        </a:p>
      </dgm:t>
    </dgm:pt>
    <dgm:pt modelId="{A41C2C53-DF53-4AC8-9509-345264B3B6B9}" type="parTrans" cxnId="{9134AD3C-C331-4217-9F09-6FE266EA0E60}">
      <dgm:prSet/>
      <dgm:spPr/>
      <dgm:t>
        <a:bodyPr/>
        <a:lstStyle/>
        <a:p>
          <a:endParaRPr lang="en-US"/>
        </a:p>
      </dgm:t>
    </dgm:pt>
    <dgm:pt modelId="{8437028D-916A-4628-99C3-C8871448EA10}" type="sibTrans" cxnId="{9134AD3C-C331-4217-9F09-6FE266EA0E60}">
      <dgm:prSet/>
      <dgm:spPr/>
      <dgm:t>
        <a:bodyPr/>
        <a:lstStyle/>
        <a:p>
          <a:endParaRPr lang="en-US"/>
        </a:p>
      </dgm:t>
    </dgm:pt>
    <dgm:pt modelId="{F1F19B36-1142-42FC-A67E-33B386EEF940}">
      <dgm:prSet/>
      <dgm:spPr/>
      <dgm:t>
        <a:bodyPr/>
        <a:lstStyle/>
        <a:p>
          <a:pPr>
            <a:defRPr cap="all"/>
          </a:pPr>
          <a:r>
            <a:rPr lang="en-US"/>
            <a:t>Monthly claim for reimbursement</a:t>
          </a:r>
        </a:p>
      </dgm:t>
    </dgm:pt>
    <dgm:pt modelId="{6BF70E24-12A3-444D-BB55-5086B6F3EDC4}" type="parTrans" cxnId="{63BB50C1-FF11-47BF-9C6F-82A922F99BBC}">
      <dgm:prSet/>
      <dgm:spPr/>
      <dgm:t>
        <a:bodyPr/>
        <a:lstStyle/>
        <a:p>
          <a:endParaRPr lang="en-US"/>
        </a:p>
      </dgm:t>
    </dgm:pt>
    <dgm:pt modelId="{26D54FB3-4B29-4068-9519-C1C2900A29F3}" type="sibTrans" cxnId="{63BB50C1-FF11-47BF-9C6F-82A922F99BBC}">
      <dgm:prSet/>
      <dgm:spPr/>
      <dgm:t>
        <a:bodyPr/>
        <a:lstStyle/>
        <a:p>
          <a:endParaRPr lang="en-US"/>
        </a:p>
      </dgm:t>
    </dgm:pt>
    <dgm:pt modelId="{C712F374-AD35-4A09-8FCD-76060C30D9C7}" type="pres">
      <dgm:prSet presAssocID="{D8C7ABF4-B119-42AD-A05E-4F64F005B33F}" presName="root" presStyleCnt="0">
        <dgm:presLayoutVars>
          <dgm:dir/>
          <dgm:resizeHandles val="exact"/>
        </dgm:presLayoutVars>
      </dgm:prSet>
      <dgm:spPr/>
    </dgm:pt>
    <dgm:pt modelId="{9EDE0E67-A27E-45BE-8B6E-D88BA8EEF8F7}" type="pres">
      <dgm:prSet presAssocID="{D3860019-CA03-4E84-AF28-8B42F61C16AA}" presName="compNode" presStyleCnt="0"/>
      <dgm:spPr/>
    </dgm:pt>
    <dgm:pt modelId="{F99D5D8A-7D5C-4985-9A0D-0BEFC7FAB0CD}" type="pres">
      <dgm:prSet presAssocID="{D3860019-CA03-4E84-AF28-8B42F61C16AA}" presName="iconBgRect" presStyleLbl="bgShp" presStyleIdx="0" presStyleCnt="4"/>
      <dgm:spPr/>
    </dgm:pt>
    <dgm:pt modelId="{23004DE6-6A8F-4A16-B175-87F0BD91A718}" type="pres">
      <dgm:prSet presAssocID="{D3860019-CA03-4E84-AF28-8B42F61C16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5C4CAE1-AC4E-49B9-A56D-28ACC20E747C}" type="pres">
      <dgm:prSet presAssocID="{D3860019-CA03-4E84-AF28-8B42F61C16AA}" presName="spaceRect" presStyleCnt="0"/>
      <dgm:spPr/>
    </dgm:pt>
    <dgm:pt modelId="{80502947-56E6-4F38-92D9-866D60FD8465}" type="pres">
      <dgm:prSet presAssocID="{D3860019-CA03-4E84-AF28-8B42F61C16AA}" presName="textRect" presStyleLbl="revTx" presStyleIdx="0" presStyleCnt="4">
        <dgm:presLayoutVars>
          <dgm:chMax val="1"/>
          <dgm:chPref val="1"/>
        </dgm:presLayoutVars>
      </dgm:prSet>
      <dgm:spPr/>
    </dgm:pt>
    <dgm:pt modelId="{197AB411-5C8C-4A32-8659-4133CFF2E3BA}" type="pres">
      <dgm:prSet presAssocID="{3D571785-2A81-469E-B4FD-7AEE0BE10782}" presName="sibTrans" presStyleCnt="0"/>
      <dgm:spPr/>
    </dgm:pt>
    <dgm:pt modelId="{BA5A2FB8-1D0B-41A9-8EFA-9202EF67205A}" type="pres">
      <dgm:prSet presAssocID="{B2681B79-8623-40EB-B0A6-EB3BECF8E85F}" presName="compNode" presStyleCnt="0"/>
      <dgm:spPr/>
    </dgm:pt>
    <dgm:pt modelId="{13E2BD07-93C6-4CDD-B54E-F3A9756F516F}" type="pres">
      <dgm:prSet presAssocID="{B2681B79-8623-40EB-B0A6-EB3BECF8E85F}" presName="iconBgRect" presStyleLbl="bgShp" presStyleIdx="1" presStyleCnt="4"/>
      <dgm:spPr/>
    </dgm:pt>
    <dgm:pt modelId="{AF311848-CDE6-4C22-B78F-2C900679216E}" type="pres">
      <dgm:prSet presAssocID="{B2681B79-8623-40EB-B0A6-EB3BECF8E8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E95BB75-F7F5-40BC-B8A8-EA654638707C}" type="pres">
      <dgm:prSet presAssocID="{B2681B79-8623-40EB-B0A6-EB3BECF8E85F}" presName="spaceRect" presStyleCnt="0"/>
      <dgm:spPr/>
    </dgm:pt>
    <dgm:pt modelId="{9F35D4B1-70C1-4B98-B81B-13E4BE609347}" type="pres">
      <dgm:prSet presAssocID="{B2681B79-8623-40EB-B0A6-EB3BECF8E85F}" presName="textRect" presStyleLbl="revTx" presStyleIdx="1" presStyleCnt="4">
        <dgm:presLayoutVars>
          <dgm:chMax val="1"/>
          <dgm:chPref val="1"/>
        </dgm:presLayoutVars>
      </dgm:prSet>
      <dgm:spPr/>
    </dgm:pt>
    <dgm:pt modelId="{2FCB03AD-BEF5-4F7A-BEE0-816EF220C137}" type="pres">
      <dgm:prSet presAssocID="{9B72069A-80C3-4BCF-8C3C-943F5F70ABCA}" presName="sibTrans" presStyleCnt="0"/>
      <dgm:spPr/>
    </dgm:pt>
    <dgm:pt modelId="{94F46395-A520-4AEC-BB53-6D9CEEA462C6}" type="pres">
      <dgm:prSet presAssocID="{EC48DA6A-3FDE-4F37-8EED-8C298FE3FB75}" presName="compNode" presStyleCnt="0"/>
      <dgm:spPr/>
    </dgm:pt>
    <dgm:pt modelId="{A187AC6F-D31D-480E-93F3-A4E03A42E213}" type="pres">
      <dgm:prSet presAssocID="{EC48DA6A-3FDE-4F37-8EED-8C298FE3FB75}" presName="iconBgRect" presStyleLbl="bgShp" presStyleIdx="2" presStyleCnt="4"/>
      <dgm:spPr/>
    </dgm:pt>
    <dgm:pt modelId="{66A60262-3177-459C-9FE2-3E89466E5DD5}" type="pres">
      <dgm:prSet presAssocID="{EC48DA6A-3FDE-4F37-8EED-8C298FE3FB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a:ext>
      </dgm:extLst>
    </dgm:pt>
    <dgm:pt modelId="{DFD1119D-7098-4685-96BF-EF78DBF4BD8A}" type="pres">
      <dgm:prSet presAssocID="{EC48DA6A-3FDE-4F37-8EED-8C298FE3FB75}" presName="spaceRect" presStyleCnt="0"/>
      <dgm:spPr/>
    </dgm:pt>
    <dgm:pt modelId="{8CE8BC75-CA25-44E5-A93F-B2178E6B6C06}" type="pres">
      <dgm:prSet presAssocID="{EC48DA6A-3FDE-4F37-8EED-8C298FE3FB75}" presName="textRect" presStyleLbl="revTx" presStyleIdx="2" presStyleCnt="4">
        <dgm:presLayoutVars>
          <dgm:chMax val="1"/>
          <dgm:chPref val="1"/>
        </dgm:presLayoutVars>
      </dgm:prSet>
      <dgm:spPr/>
    </dgm:pt>
    <dgm:pt modelId="{9D47FEAD-B52E-4006-BE28-37C18A263E62}" type="pres">
      <dgm:prSet presAssocID="{8437028D-916A-4628-99C3-C8871448EA10}" presName="sibTrans" presStyleCnt="0"/>
      <dgm:spPr/>
    </dgm:pt>
    <dgm:pt modelId="{9E0162F0-CA59-4A52-930D-6E91CC8454A2}" type="pres">
      <dgm:prSet presAssocID="{F1F19B36-1142-42FC-A67E-33B386EEF940}" presName="compNode" presStyleCnt="0"/>
      <dgm:spPr/>
    </dgm:pt>
    <dgm:pt modelId="{FBF80A68-3A0D-4648-B661-2B6125F4E295}" type="pres">
      <dgm:prSet presAssocID="{F1F19B36-1142-42FC-A67E-33B386EEF940}" presName="iconBgRect" presStyleLbl="bgShp" presStyleIdx="3" presStyleCnt="4"/>
      <dgm:spPr/>
    </dgm:pt>
    <dgm:pt modelId="{D3DBD5F4-D933-4799-8F6D-DADB9E3E0B9A}" type="pres">
      <dgm:prSet presAssocID="{F1F19B36-1142-42FC-A67E-33B386EEF9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6DCA3B83-886C-4573-84A7-0F7CEC7B338A}" type="pres">
      <dgm:prSet presAssocID="{F1F19B36-1142-42FC-A67E-33B386EEF940}" presName="spaceRect" presStyleCnt="0"/>
      <dgm:spPr/>
    </dgm:pt>
    <dgm:pt modelId="{AB4533EE-2694-4066-BCF0-1620DB48119A}" type="pres">
      <dgm:prSet presAssocID="{F1F19B36-1142-42FC-A67E-33B386EEF940}" presName="textRect" presStyleLbl="revTx" presStyleIdx="3" presStyleCnt="4">
        <dgm:presLayoutVars>
          <dgm:chMax val="1"/>
          <dgm:chPref val="1"/>
        </dgm:presLayoutVars>
      </dgm:prSet>
      <dgm:spPr/>
    </dgm:pt>
  </dgm:ptLst>
  <dgm:cxnLst>
    <dgm:cxn modelId="{DEA25A2D-7F8A-46A8-BE3B-C1C247EB63FE}" type="presOf" srcId="{B2681B79-8623-40EB-B0A6-EB3BECF8E85F}" destId="{9F35D4B1-70C1-4B98-B81B-13E4BE609347}" srcOrd="0" destOrd="0" presId="urn:microsoft.com/office/officeart/2018/5/layout/IconCircleLabelList"/>
    <dgm:cxn modelId="{69107731-B0A0-440A-BC4D-40B6733B7075}" srcId="{D8C7ABF4-B119-42AD-A05E-4F64F005B33F}" destId="{D3860019-CA03-4E84-AF28-8B42F61C16AA}" srcOrd="0" destOrd="0" parTransId="{CF89BEB1-25A6-4612-AA78-62DD1EC8D4EA}" sibTransId="{3D571785-2A81-469E-B4FD-7AEE0BE10782}"/>
    <dgm:cxn modelId="{9134AD3C-C331-4217-9F09-6FE266EA0E60}" srcId="{D8C7ABF4-B119-42AD-A05E-4F64F005B33F}" destId="{EC48DA6A-3FDE-4F37-8EED-8C298FE3FB75}" srcOrd="2" destOrd="0" parTransId="{A41C2C53-DF53-4AC8-9509-345264B3B6B9}" sibTransId="{8437028D-916A-4628-99C3-C8871448EA10}"/>
    <dgm:cxn modelId="{57511756-3CB4-491D-A3CD-4729E9B71A0B}" type="presOf" srcId="{EC48DA6A-3FDE-4F37-8EED-8C298FE3FB75}" destId="{8CE8BC75-CA25-44E5-A93F-B2178E6B6C06}" srcOrd="0" destOrd="0" presId="urn:microsoft.com/office/officeart/2018/5/layout/IconCircleLabelList"/>
    <dgm:cxn modelId="{88BBCA8E-3F4C-4950-8C61-B76F55C956BD}" type="presOf" srcId="{D3860019-CA03-4E84-AF28-8B42F61C16AA}" destId="{80502947-56E6-4F38-92D9-866D60FD8465}" srcOrd="0" destOrd="0" presId="urn:microsoft.com/office/officeart/2018/5/layout/IconCircleLabelList"/>
    <dgm:cxn modelId="{63BB50C1-FF11-47BF-9C6F-82A922F99BBC}" srcId="{D8C7ABF4-B119-42AD-A05E-4F64F005B33F}" destId="{F1F19B36-1142-42FC-A67E-33B386EEF940}" srcOrd="3" destOrd="0" parTransId="{6BF70E24-12A3-444D-BB55-5086B6F3EDC4}" sibTransId="{26D54FB3-4B29-4068-9519-C1C2900A29F3}"/>
    <dgm:cxn modelId="{11FD16D5-5B33-4061-89E4-23B5023F67E6}" type="presOf" srcId="{F1F19B36-1142-42FC-A67E-33B386EEF940}" destId="{AB4533EE-2694-4066-BCF0-1620DB48119A}" srcOrd="0" destOrd="0" presId="urn:microsoft.com/office/officeart/2018/5/layout/IconCircleLabelList"/>
    <dgm:cxn modelId="{645F8DE3-DF01-4F33-A081-87AF6077145E}" srcId="{D8C7ABF4-B119-42AD-A05E-4F64F005B33F}" destId="{B2681B79-8623-40EB-B0A6-EB3BECF8E85F}" srcOrd="1" destOrd="0" parTransId="{609A863A-C8D5-4545-92F3-E089F2B84DDF}" sibTransId="{9B72069A-80C3-4BCF-8C3C-943F5F70ABCA}"/>
    <dgm:cxn modelId="{C69687FE-3051-492A-A81B-2F8A269C8AD3}" type="presOf" srcId="{D8C7ABF4-B119-42AD-A05E-4F64F005B33F}" destId="{C712F374-AD35-4A09-8FCD-76060C30D9C7}" srcOrd="0" destOrd="0" presId="urn:microsoft.com/office/officeart/2018/5/layout/IconCircleLabelList"/>
    <dgm:cxn modelId="{AD295696-7E9B-4AA7-B922-8D6520081849}" type="presParOf" srcId="{C712F374-AD35-4A09-8FCD-76060C30D9C7}" destId="{9EDE0E67-A27E-45BE-8B6E-D88BA8EEF8F7}" srcOrd="0" destOrd="0" presId="urn:microsoft.com/office/officeart/2018/5/layout/IconCircleLabelList"/>
    <dgm:cxn modelId="{B8E7A4CF-CDCC-44E6-AA0C-D6B6F0EB2AC6}" type="presParOf" srcId="{9EDE0E67-A27E-45BE-8B6E-D88BA8EEF8F7}" destId="{F99D5D8A-7D5C-4985-9A0D-0BEFC7FAB0CD}" srcOrd="0" destOrd="0" presId="urn:microsoft.com/office/officeart/2018/5/layout/IconCircleLabelList"/>
    <dgm:cxn modelId="{D018E2F7-E54A-46C6-80DA-33C183BDC464}" type="presParOf" srcId="{9EDE0E67-A27E-45BE-8B6E-D88BA8EEF8F7}" destId="{23004DE6-6A8F-4A16-B175-87F0BD91A718}" srcOrd="1" destOrd="0" presId="urn:microsoft.com/office/officeart/2018/5/layout/IconCircleLabelList"/>
    <dgm:cxn modelId="{7D192F8D-B94E-4084-9AAA-F164915D6452}" type="presParOf" srcId="{9EDE0E67-A27E-45BE-8B6E-D88BA8EEF8F7}" destId="{A5C4CAE1-AC4E-49B9-A56D-28ACC20E747C}" srcOrd="2" destOrd="0" presId="urn:microsoft.com/office/officeart/2018/5/layout/IconCircleLabelList"/>
    <dgm:cxn modelId="{880FF326-99A0-4EDB-B3B3-0F34616588CD}" type="presParOf" srcId="{9EDE0E67-A27E-45BE-8B6E-D88BA8EEF8F7}" destId="{80502947-56E6-4F38-92D9-866D60FD8465}" srcOrd="3" destOrd="0" presId="urn:microsoft.com/office/officeart/2018/5/layout/IconCircleLabelList"/>
    <dgm:cxn modelId="{C30C8FEF-4D0C-4E48-8E45-403ADD24F7BD}" type="presParOf" srcId="{C712F374-AD35-4A09-8FCD-76060C30D9C7}" destId="{197AB411-5C8C-4A32-8659-4133CFF2E3BA}" srcOrd="1" destOrd="0" presId="urn:microsoft.com/office/officeart/2018/5/layout/IconCircleLabelList"/>
    <dgm:cxn modelId="{D11F1C0C-427B-46EA-902B-E379B06BAD33}" type="presParOf" srcId="{C712F374-AD35-4A09-8FCD-76060C30D9C7}" destId="{BA5A2FB8-1D0B-41A9-8EFA-9202EF67205A}" srcOrd="2" destOrd="0" presId="urn:microsoft.com/office/officeart/2018/5/layout/IconCircleLabelList"/>
    <dgm:cxn modelId="{9A9021DA-382E-42BC-B7D3-4DBB27A3BF02}" type="presParOf" srcId="{BA5A2FB8-1D0B-41A9-8EFA-9202EF67205A}" destId="{13E2BD07-93C6-4CDD-B54E-F3A9756F516F}" srcOrd="0" destOrd="0" presId="urn:microsoft.com/office/officeart/2018/5/layout/IconCircleLabelList"/>
    <dgm:cxn modelId="{C2598924-12DD-4A99-A7E2-A657E6D01AAB}" type="presParOf" srcId="{BA5A2FB8-1D0B-41A9-8EFA-9202EF67205A}" destId="{AF311848-CDE6-4C22-B78F-2C900679216E}" srcOrd="1" destOrd="0" presId="urn:microsoft.com/office/officeart/2018/5/layout/IconCircleLabelList"/>
    <dgm:cxn modelId="{0AC34232-A62A-4499-8262-A1F64D393A89}" type="presParOf" srcId="{BA5A2FB8-1D0B-41A9-8EFA-9202EF67205A}" destId="{2E95BB75-F7F5-40BC-B8A8-EA654638707C}" srcOrd="2" destOrd="0" presId="urn:microsoft.com/office/officeart/2018/5/layout/IconCircleLabelList"/>
    <dgm:cxn modelId="{614B0479-FBEE-4158-87D0-51DBC93A3852}" type="presParOf" srcId="{BA5A2FB8-1D0B-41A9-8EFA-9202EF67205A}" destId="{9F35D4B1-70C1-4B98-B81B-13E4BE609347}" srcOrd="3" destOrd="0" presId="urn:microsoft.com/office/officeart/2018/5/layout/IconCircleLabelList"/>
    <dgm:cxn modelId="{BF213FF6-66F8-442F-AB66-356198ADD0A6}" type="presParOf" srcId="{C712F374-AD35-4A09-8FCD-76060C30D9C7}" destId="{2FCB03AD-BEF5-4F7A-BEE0-816EF220C137}" srcOrd="3" destOrd="0" presId="urn:microsoft.com/office/officeart/2018/5/layout/IconCircleLabelList"/>
    <dgm:cxn modelId="{069EE7AB-D06B-4632-A01A-FF53E7FA5160}" type="presParOf" srcId="{C712F374-AD35-4A09-8FCD-76060C30D9C7}" destId="{94F46395-A520-4AEC-BB53-6D9CEEA462C6}" srcOrd="4" destOrd="0" presId="urn:microsoft.com/office/officeart/2018/5/layout/IconCircleLabelList"/>
    <dgm:cxn modelId="{11341E15-F448-4615-A9A9-5DB96C6372E2}" type="presParOf" srcId="{94F46395-A520-4AEC-BB53-6D9CEEA462C6}" destId="{A187AC6F-D31D-480E-93F3-A4E03A42E213}" srcOrd="0" destOrd="0" presId="urn:microsoft.com/office/officeart/2018/5/layout/IconCircleLabelList"/>
    <dgm:cxn modelId="{3F18C6C5-FE66-4DD0-998B-6DDE8DC60CA1}" type="presParOf" srcId="{94F46395-A520-4AEC-BB53-6D9CEEA462C6}" destId="{66A60262-3177-459C-9FE2-3E89466E5DD5}" srcOrd="1" destOrd="0" presId="urn:microsoft.com/office/officeart/2018/5/layout/IconCircleLabelList"/>
    <dgm:cxn modelId="{ADE79352-DDBB-492A-B03E-5BFE49A9DCB4}" type="presParOf" srcId="{94F46395-A520-4AEC-BB53-6D9CEEA462C6}" destId="{DFD1119D-7098-4685-96BF-EF78DBF4BD8A}" srcOrd="2" destOrd="0" presId="urn:microsoft.com/office/officeart/2018/5/layout/IconCircleLabelList"/>
    <dgm:cxn modelId="{328EE749-09E5-46DE-BAA2-FAE80B702231}" type="presParOf" srcId="{94F46395-A520-4AEC-BB53-6D9CEEA462C6}" destId="{8CE8BC75-CA25-44E5-A93F-B2178E6B6C06}" srcOrd="3" destOrd="0" presId="urn:microsoft.com/office/officeart/2018/5/layout/IconCircleLabelList"/>
    <dgm:cxn modelId="{2594D218-D2AB-4F32-94F1-8CE207204ADB}" type="presParOf" srcId="{C712F374-AD35-4A09-8FCD-76060C30D9C7}" destId="{9D47FEAD-B52E-4006-BE28-37C18A263E62}" srcOrd="5" destOrd="0" presId="urn:microsoft.com/office/officeart/2018/5/layout/IconCircleLabelList"/>
    <dgm:cxn modelId="{B164A002-7D88-4C35-8AED-8024A6B590F8}" type="presParOf" srcId="{C712F374-AD35-4A09-8FCD-76060C30D9C7}" destId="{9E0162F0-CA59-4A52-930D-6E91CC8454A2}" srcOrd="6" destOrd="0" presId="urn:microsoft.com/office/officeart/2018/5/layout/IconCircleLabelList"/>
    <dgm:cxn modelId="{F574825F-C90B-4F65-B0AC-C1D4577A3270}" type="presParOf" srcId="{9E0162F0-CA59-4A52-930D-6E91CC8454A2}" destId="{FBF80A68-3A0D-4648-B661-2B6125F4E295}" srcOrd="0" destOrd="0" presId="urn:microsoft.com/office/officeart/2018/5/layout/IconCircleLabelList"/>
    <dgm:cxn modelId="{72D2A44C-64F4-41E2-82D0-7F88F750F1B8}" type="presParOf" srcId="{9E0162F0-CA59-4A52-930D-6E91CC8454A2}" destId="{D3DBD5F4-D933-4799-8F6D-DADB9E3E0B9A}" srcOrd="1" destOrd="0" presId="urn:microsoft.com/office/officeart/2018/5/layout/IconCircleLabelList"/>
    <dgm:cxn modelId="{95DD9470-C4E1-4562-90A3-478FF1CB957E}" type="presParOf" srcId="{9E0162F0-CA59-4A52-930D-6E91CC8454A2}" destId="{6DCA3B83-886C-4573-84A7-0F7CEC7B338A}" srcOrd="2" destOrd="0" presId="urn:microsoft.com/office/officeart/2018/5/layout/IconCircleLabelList"/>
    <dgm:cxn modelId="{D8630453-8FAE-4C17-A983-AC5DC5F8B1C4}" type="presParOf" srcId="{9E0162F0-CA59-4A52-930D-6E91CC8454A2}" destId="{AB4533EE-2694-4066-BCF0-1620DB48119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D133A0-62D9-43C7-B67E-2D99B4F042F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043DBBC-8F97-4415-9EB1-B541D0822265}">
      <dgm:prSet/>
      <dgm:spPr/>
      <dgm:t>
        <a:bodyPr/>
        <a:lstStyle/>
        <a:p>
          <a:pPr>
            <a:lnSpc>
              <a:spcPct val="100000"/>
            </a:lnSpc>
          </a:pPr>
          <a:r>
            <a:rPr lang="en-US" dirty="0"/>
            <a:t>Conduct on-site visits (contract terms)</a:t>
          </a:r>
        </a:p>
      </dgm:t>
    </dgm:pt>
    <dgm:pt modelId="{F2938E91-6FE5-4B94-A7FB-6B11E99DB187}" type="parTrans" cxnId="{1DC94D54-4E0A-4880-A038-3BCFC94D5D7B}">
      <dgm:prSet/>
      <dgm:spPr/>
      <dgm:t>
        <a:bodyPr/>
        <a:lstStyle/>
        <a:p>
          <a:endParaRPr lang="en-US"/>
        </a:p>
      </dgm:t>
    </dgm:pt>
    <dgm:pt modelId="{2560AFE8-EE01-4C43-992A-E71B213D1312}" type="sibTrans" cxnId="{1DC94D54-4E0A-4880-A038-3BCFC94D5D7B}">
      <dgm:prSet/>
      <dgm:spPr/>
      <dgm:t>
        <a:bodyPr/>
        <a:lstStyle/>
        <a:p>
          <a:endParaRPr lang="en-US"/>
        </a:p>
      </dgm:t>
    </dgm:pt>
    <dgm:pt modelId="{C3D3C001-B02E-457C-A03F-E3A477DFF42E}">
      <dgm:prSet/>
      <dgm:spPr/>
      <dgm:t>
        <a:bodyPr/>
        <a:lstStyle/>
        <a:p>
          <a:pPr>
            <a:lnSpc>
              <a:spcPct val="100000"/>
            </a:lnSpc>
          </a:pPr>
          <a:r>
            <a:rPr lang="en-US"/>
            <a:t>Establish internal controls</a:t>
          </a:r>
        </a:p>
      </dgm:t>
    </dgm:pt>
    <dgm:pt modelId="{274F8E41-095D-4083-84C5-5B7CCDF56A2C}" type="parTrans" cxnId="{A6577784-B9FC-45F7-84E0-D767C7FE0B11}">
      <dgm:prSet/>
      <dgm:spPr/>
      <dgm:t>
        <a:bodyPr/>
        <a:lstStyle/>
        <a:p>
          <a:endParaRPr lang="en-US"/>
        </a:p>
      </dgm:t>
    </dgm:pt>
    <dgm:pt modelId="{9738E5E4-D894-44DE-8F2F-03090316E450}" type="sibTrans" cxnId="{A6577784-B9FC-45F7-84E0-D767C7FE0B11}">
      <dgm:prSet/>
      <dgm:spPr/>
      <dgm:t>
        <a:bodyPr/>
        <a:lstStyle/>
        <a:p>
          <a:endParaRPr lang="en-US"/>
        </a:p>
      </dgm:t>
    </dgm:pt>
    <dgm:pt modelId="{F06A1EFE-E151-4448-B3E7-3D817E2AC577}">
      <dgm:prSet/>
      <dgm:spPr/>
      <dgm:t>
        <a:bodyPr/>
        <a:lstStyle/>
        <a:p>
          <a:pPr>
            <a:lnSpc>
              <a:spcPct val="100000"/>
            </a:lnSpc>
          </a:pPr>
          <a:r>
            <a:rPr lang="en-US" dirty="0"/>
            <a:t>Updated FSMC penalties</a:t>
          </a:r>
        </a:p>
      </dgm:t>
    </dgm:pt>
    <dgm:pt modelId="{958300DE-97D6-4D75-9DAD-8143A1AFE7F8}" type="parTrans" cxnId="{298C3338-4775-44A7-A694-7D2B545F3FEB}">
      <dgm:prSet/>
      <dgm:spPr/>
      <dgm:t>
        <a:bodyPr/>
        <a:lstStyle/>
        <a:p>
          <a:endParaRPr lang="en-US"/>
        </a:p>
      </dgm:t>
    </dgm:pt>
    <dgm:pt modelId="{719182F1-DC53-48E6-A373-C9E410A9B6FD}" type="sibTrans" cxnId="{298C3338-4775-44A7-A694-7D2B545F3FEB}">
      <dgm:prSet/>
      <dgm:spPr/>
      <dgm:t>
        <a:bodyPr/>
        <a:lstStyle/>
        <a:p>
          <a:endParaRPr lang="en-US"/>
        </a:p>
      </dgm:t>
    </dgm:pt>
    <dgm:pt modelId="{F738CF62-53A0-4F82-9B83-C1D39A4D91F7}">
      <dgm:prSet/>
      <dgm:spPr/>
      <dgm:t>
        <a:bodyPr/>
        <a:lstStyle/>
        <a:p>
          <a:pPr>
            <a:lnSpc>
              <a:spcPct val="100000"/>
            </a:lnSpc>
          </a:pPr>
          <a:r>
            <a:rPr lang="en-US"/>
            <a:t>1</a:t>
          </a:r>
          <a:r>
            <a:rPr lang="en-US" baseline="30000"/>
            <a:t>st</a:t>
          </a:r>
          <a:r>
            <a:rPr lang="en-US"/>
            <a:t> Written Notification- </a:t>
          </a:r>
          <a:r>
            <a:rPr lang="en-US" i="1"/>
            <a:t>$500 per day per school</a:t>
          </a:r>
          <a:endParaRPr lang="en-US"/>
        </a:p>
      </dgm:t>
    </dgm:pt>
    <dgm:pt modelId="{7BB68B7E-C490-4B73-97EC-E7246CECC5AC}" type="parTrans" cxnId="{1058F06F-754D-491A-9787-BDF62F54B68E}">
      <dgm:prSet/>
      <dgm:spPr/>
      <dgm:t>
        <a:bodyPr/>
        <a:lstStyle/>
        <a:p>
          <a:endParaRPr lang="en-US"/>
        </a:p>
      </dgm:t>
    </dgm:pt>
    <dgm:pt modelId="{1878AA7D-D46B-4720-8EAE-64280841E16C}" type="sibTrans" cxnId="{1058F06F-754D-491A-9787-BDF62F54B68E}">
      <dgm:prSet/>
      <dgm:spPr/>
      <dgm:t>
        <a:bodyPr/>
        <a:lstStyle/>
        <a:p>
          <a:endParaRPr lang="en-US"/>
        </a:p>
      </dgm:t>
    </dgm:pt>
    <dgm:pt modelId="{066D91B9-8DE1-49F9-A2A6-FE42FD52511E}">
      <dgm:prSet/>
      <dgm:spPr/>
      <dgm:t>
        <a:bodyPr/>
        <a:lstStyle/>
        <a:p>
          <a:pPr>
            <a:lnSpc>
              <a:spcPct val="100000"/>
            </a:lnSpc>
          </a:pPr>
          <a:r>
            <a:rPr lang="en-US"/>
            <a:t>2</a:t>
          </a:r>
          <a:r>
            <a:rPr lang="en-US" baseline="30000"/>
            <a:t>nd</a:t>
          </a:r>
          <a:r>
            <a:rPr lang="en-US"/>
            <a:t> Written Notification- </a:t>
          </a:r>
          <a:r>
            <a:rPr lang="en-US" i="1"/>
            <a:t>$750 per day per school</a:t>
          </a:r>
          <a:endParaRPr lang="en-US"/>
        </a:p>
      </dgm:t>
    </dgm:pt>
    <dgm:pt modelId="{7C5DFBF1-D453-4812-BFBB-A4EFD778479F}" type="parTrans" cxnId="{81E185CC-F177-4E56-8C34-770168DABD44}">
      <dgm:prSet/>
      <dgm:spPr/>
      <dgm:t>
        <a:bodyPr/>
        <a:lstStyle/>
        <a:p>
          <a:endParaRPr lang="en-US"/>
        </a:p>
      </dgm:t>
    </dgm:pt>
    <dgm:pt modelId="{03D3ABAE-A7C7-4422-B037-F45A64CA7261}" type="sibTrans" cxnId="{81E185CC-F177-4E56-8C34-770168DABD44}">
      <dgm:prSet/>
      <dgm:spPr/>
      <dgm:t>
        <a:bodyPr/>
        <a:lstStyle/>
        <a:p>
          <a:endParaRPr lang="en-US"/>
        </a:p>
      </dgm:t>
    </dgm:pt>
    <dgm:pt modelId="{0C10605A-2895-469A-927D-855A5D9F937F}">
      <dgm:prSet/>
      <dgm:spPr/>
      <dgm:t>
        <a:bodyPr/>
        <a:lstStyle/>
        <a:p>
          <a:pPr>
            <a:lnSpc>
              <a:spcPct val="100000"/>
            </a:lnSpc>
          </a:pPr>
          <a:r>
            <a:rPr lang="en-US"/>
            <a:t>3</a:t>
          </a:r>
          <a:r>
            <a:rPr lang="en-US" baseline="30000"/>
            <a:t>rd</a:t>
          </a:r>
          <a:r>
            <a:rPr lang="en-US"/>
            <a:t> Written Notification- </a:t>
          </a:r>
          <a:r>
            <a:rPr lang="en-US" i="1"/>
            <a:t>$1000 per day per school</a:t>
          </a:r>
          <a:endParaRPr lang="en-US"/>
        </a:p>
      </dgm:t>
    </dgm:pt>
    <dgm:pt modelId="{F7BD09E1-F345-4358-9F28-2A866FD1B37D}" type="parTrans" cxnId="{B9B79EEC-92F7-4A12-90D6-1AC9BC16F0AA}">
      <dgm:prSet/>
      <dgm:spPr/>
      <dgm:t>
        <a:bodyPr/>
        <a:lstStyle/>
        <a:p>
          <a:endParaRPr lang="en-US"/>
        </a:p>
      </dgm:t>
    </dgm:pt>
    <dgm:pt modelId="{A3518622-A5C3-4FD4-A3D6-27DC7005FB1F}" type="sibTrans" cxnId="{B9B79EEC-92F7-4A12-90D6-1AC9BC16F0AA}">
      <dgm:prSet/>
      <dgm:spPr/>
      <dgm:t>
        <a:bodyPr/>
        <a:lstStyle/>
        <a:p>
          <a:endParaRPr lang="en-US"/>
        </a:p>
      </dgm:t>
    </dgm:pt>
    <dgm:pt modelId="{8115F03A-A2BB-49B3-A0E3-B55D776040F9}">
      <dgm:prSet/>
      <dgm:spPr/>
      <dgm:t>
        <a:bodyPr/>
        <a:lstStyle/>
        <a:p>
          <a:pPr>
            <a:lnSpc>
              <a:spcPct val="100000"/>
            </a:lnSpc>
          </a:pPr>
          <a:r>
            <a:rPr lang="en-US" dirty="0"/>
            <a:t>Document when FSMC is not following contract terms</a:t>
          </a:r>
        </a:p>
      </dgm:t>
    </dgm:pt>
    <dgm:pt modelId="{CC1DD380-B21D-4B56-AE85-B142E33926F5}" type="parTrans" cxnId="{92D69B10-D59E-4B27-A5AB-B566519FC6D9}">
      <dgm:prSet/>
      <dgm:spPr/>
      <dgm:t>
        <a:bodyPr/>
        <a:lstStyle/>
        <a:p>
          <a:endParaRPr lang="en-US"/>
        </a:p>
      </dgm:t>
    </dgm:pt>
    <dgm:pt modelId="{FA20CEC3-8BDB-4785-8BC7-2452020E7342}" type="sibTrans" cxnId="{92D69B10-D59E-4B27-A5AB-B566519FC6D9}">
      <dgm:prSet/>
      <dgm:spPr/>
      <dgm:t>
        <a:bodyPr/>
        <a:lstStyle/>
        <a:p>
          <a:endParaRPr lang="en-US"/>
        </a:p>
      </dgm:t>
    </dgm:pt>
    <dgm:pt modelId="{576B4EE4-8201-4DBE-B704-133FD29C5073}" type="pres">
      <dgm:prSet presAssocID="{81D133A0-62D9-43C7-B67E-2D99B4F042F0}" presName="root" presStyleCnt="0">
        <dgm:presLayoutVars>
          <dgm:dir/>
          <dgm:resizeHandles val="exact"/>
        </dgm:presLayoutVars>
      </dgm:prSet>
      <dgm:spPr/>
    </dgm:pt>
    <dgm:pt modelId="{194D5983-FD23-4E4F-AA89-43EA988C4F10}" type="pres">
      <dgm:prSet presAssocID="{6043DBBC-8F97-4415-9EB1-B541D0822265}" presName="compNode" presStyleCnt="0"/>
      <dgm:spPr/>
    </dgm:pt>
    <dgm:pt modelId="{76F15441-B99D-4D24-9069-07B3019D7AE2}" type="pres">
      <dgm:prSet presAssocID="{6043DBBC-8F97-4415-9EB1-B541D0822265}" presName="bgRect" presStyleLbl="bgShp" presStyleIdx="0" presStyleCnt="3"/>
      <dgm:spPr/>
    </dgm:pt>
    <dgm:pt modelId="{18D5333B-64F2-4885-BC0F-455A5BC30784}" type="pres">
      <dgm:prSet presAssocID="{6043DBBC-8F97-4415-9EB1-B541D08222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2A756842-40D6-4B0B-A540-D5174B1707AD}" type="pres">
      <dgm:prSet presAssocID="{6043DBBC-8F97-4415-9EB1-B541D0822265}" presName="spaceRect" presStyleCnt="0"/>
      <dgm:spPr/>
    </dgm:pt>
    <dgm:pt modelId="{AEE0F288-4528-4F21-BB39-22F75FCD468A}" type="pres">
      <dgm:prSet presAssocID="{6043DBBC-8F97-4415-9EB1-B541D0822265}" presName="parTx" presStyleLbl="revTx" presStyleIdx="0" presStyleCnt="5">
        <dgm:presLayoutVars>
          <dgm:chMax val="0"/>
          <dgm:chPref val="0"/>
        </dgm:presLayoutVars>
      </dgm:prSet>
      <dgm:spPr/>
    </dgm:pt>
    <dgm:pt modelId="{7EF6A87D-0780-461E-B5D6-5338D4C0CA9E}" type="pres">
      <dgm:prSet presAssocID="{6043DBBC-8F97-4415-9EB1-B541D0822265}" presName="desTx" presStyleLbl="revTx" presStyleIdx="1" presStyleCnt="5">
        <dgm:presLayoutVars/>
      </dgm:prSet>
      <dgm:spPr/>
    </dgm:pt>
    <dgm:pt modelId="{A4C304CE-7A47-4144-A1E6-564535B8ACDF}" type="pres">
      <dgm:prSet presAssocID="{2560AFE8-EE01-4C43-992A-E71B213D1312}" presName="sibTrans" presStyleCnt="0"/>
      <dgm:spPr/>
    </dgm:pt>
    <dgm:pt modelId="{6DFAB600-43B9-462C-B926-5E9B2C527744}" type="pres">
      <dgm:prSet presAssocID="{C3D3C001-B02E-457C-A03F-E3A477DFF42E}" presName="compNode" presStyleCnt="0"/>
      <dgm:spPr/>
    </dgm:pt>
    <dgm:pt modelId="{BDC0CF94-1270-4A15-8D1C-34369F2D95E0}" type="pres">
      <dgm:prSet presAssocID="{C3D3C001-B02E-457C-A03F-E3A477DFF42E}" presName="bgRect" presStyleLbl="bgShp" presStyleIdx="1" presStyleCnt="3"/>
      <dgm:spPr/>
    </dgm:pt>
    <dgm:pt modelId="{074684C5-D796-473D-8B3A-0469372B622A}" type="pres">
      <dgm:prSet presAssocID="{C3D3C001-B02E-457C-A03F-E3A477DFF4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F3749AE-5A67-4D92-B92F-4FFAEFDC1A74}" type="pres">
      <dgm:prSet presAssocID="{C3D3C001-B02E-457C-A03F-E3A477DFF42E}" presName="spaceRect" presStyleCnt="0"/>
      <dgm:spPr/>
    </dgm:pt>
    <dgm:pt modelId="{BD9DB93B-A467-469C-A3AF-33E8EC9DF1AA}" type="pres">
      <dgm:prSet presAssocID="{C3D3C001-B02E-457C-A03F-E3A477DFF42E}" presName="parTx" presStyleLbl="revTx" presStyleIdx="2" presStyleCnt="5">
        <dgm:presLayoutVars>
          <dgm:chMax val="0"/>
          <dgm:chPref val="0"/>
        </dgm:presLayoutVars>
      </dgm:prSet>
      <dgm:spPr/>
    </dgm:pt>
    <dgm:pt modelId="{139022EA-3759-4DDC-823F-8988411C3166}" type="pres">
      <dgm:prSet presAssocID="{9738E5E4-D894-44DE-8F2F-03090316E450}" presName="sibTrans" presStyleCnt="0"/>
      <dgm:spPr/>
    </dgm:pt>
    <dgm:pt modelId="{90A89893-2043-4003-AB7C-A117F7F2B168}" type="pres">
      <dgm:prSet presAssocID="{F06A1EFE-E151-4448-B3E7-3D817E2AC577}" presName="compNode" presStyleCnt="0"/>
      <dgm:spPr/>
    </dgm:pt>
    <dgm:pt modelId="{E4EBAC1B-0162-410C-B474-AF44BB2C3734}" type="pres">
      <dgm:prSet presAssocID="{F06A1EFE-E151-4448-B3E7-3D817E2AC577}" presName="bgRect" presStyleLbl="bgShp" presStyleIdx="2" presStyleCnt="3"/>
      <dgm:spPr/>
    </dgm:pt>
    <dgm:pt modelId="{53B6C308-6A77-4662-8623-70555B7D2B5A}" type="pres">
      <dgm:prSet presAssocID="{F06A1EFE-E151-4448-B3E7-3D817E2AC5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90CFDF37-1248-4479-95A3-998990303E4E}" type="pres">
      <dgm:prSet presAssocID="{F06A1EFE-E151-4448-B3E7-3D817E2AC577}" presName="spaceRect" presStyleCnt="0"/>
      <dgm:spPr/>
    </dgm:pt>
    <dgm:pt modelId="{2FF0C22A-8C58-404F-AEAE-DDCF82B4489F}" type="pres">
      <dgm:prSet presAssocID="{F06A1EFE-E151-4448-B3E7-3D817E2AC577}" presName="parTx" presStyleLbl="revTx" presStyleIdx="3" presStyleCnt="5">
        <dgm:presLayoutVars>
          <dgm:chMax val="0"/>
          <dgm:chPref val="0"/>
        </dgm:presLayoutVars>
      </dgm:prSet>
      <dgm:spPr/>
    </dgm:pt>
    <dgm:pt modelId="{603A2AD1-C7A1-4E77-AFD3-75A2385EE9B1}" type="pres">
      <dgm:prSet presAssocID="{F06A1EFE-E151-4448-B3E7-3D817E2AC577}" presName="desTx" presStyleLbl="revTx" presStyleIdx="4" presStyleCnt="5">
        <dgm:presLayoutVars/>
      </dgm:prSet>
      <dgm:spPr/>
    </dgm:pt>
  </dgm:ptLst>
  <dgm:cxnLst>
    <dgm:cxn modelId="{FFA2A504-23E7-416C-ABC1-9F1436C7D315}" type="presOf" srcId="{6043DBBC-8F97-4415-9EB1-B541D0822265}" destId="{AEE0F288-4528-4F21-BB39-22F75FCD468A}" srcOrd="0" destOrd="0" presId="urn:microsoft.com/office/officeart/2018/2/layout/IconVerticalSolidList"/>
    <dgm:cxn modelId="{9FD4B10F-1521-404E-9C8C-1314E95F6F65}" type="presOf" srcId="{066D91B9-8DE1-49F9-A2A6-FE42FD52511E}" destId="{603A2AD1-C7A1-4E77-AFD3-75A2385EE9B1}" srcOrd="0" destOrd="1" presId="urn:microsoft.com/office/officeart/2018/2/layout/IconVerticalSolidList"/>
    <dgm:cxn modelId="{92D69B10-D59E-4B27-A5AB-B566519FC6D9}" srcId="{6043DBBC-8F97-4415-9EB1-B541D0822265}" destId="{8115F03A-A2BB-49B3-A0E3-B55D776040F9}" srcOrd="0" destOrd="0" parTransId="{CC1DD380-B21D-4B56-AE85-B142E33926F5}" sibTransId="{FA20CEC3-8BDB-4785-8BC7-2452020E7342}"/>
    <dgm:cxn modelId="{E6BFA619-6E0A-4523-A654-B53E196ECE9F}" type="presOf" srcId="{0C10605A-2895-469A-927D-855A5D9F937F}" destId="{603A2AD1-C7A1-4E77-AFD3-75A2385EE9B1}" srcOrd="0" destOrd="2" presId="urn:microsoft.com/office/officeart/2018/2/layout/IconVerticalSolidList"/>
    <dgm:cxn modelId="{298C3338-4775-44A7-A694-7D2B545F3FEB}" srcId="{81D133A0-62D9-43C7-B67E-2D99B4F042F0}" destId="{F06A1EFE-E151-4448-B3E7-3D817E2AC577}" srcOrd="2" destOrd="0" parTransId="{958300DE-97D6-4D75-9DAD-8143A1AFE7F8}" sibTransId="{719182F1-DC53-48E6-A373-C9E410A9B6FD}"/>
    <dgm:cxn modelId="{014C6A66-FCF2-474B-9AB4-9722E3CBB658}" type="presOf" srcId="{F738CF62-53A0-4F82-9B83-C1D39A4D91F7}" destId="{603A2AD1-C7A1-4E77-AFD3-75A2385EE9B1}" srcOrd="0" destOrd="0" presId="urn:microsoft.com/office/officeart/2018/2/layout/IconVerticalSolidList"/>
    <dgm:cxn modelId="{2FD08047-3F0E-4FAC-A0E3-053128A76D41}" type="presOf" srcId="{81D133A0-62D9-43C7-B67E-2D99B4F042F0}" destId="{576B4EE4-8201-4DBE-B704-133FD29C5073}" srcOrd="0" destOrd="0" presId="urn:microsoft.com/office/officeart/2018/2/layout/IconVerticalSolidList"/>
    <dgm:cxn modelId="{1058F06F-754D-491A-9787-BDF62F54B68E}" srcId="{F06A1EFE-E151-4448-B3E7-3D817E2AC577}" destId="{F738CF62-53A0-4F82-9B83-C1D39A4D91F7}" srcOrd="0" destOrd="0" parTransId="{7BB68B7E-C490-4B73-97EC-E7246CECC5AC}" sibTransId="{1878AA7D-D46B-4720-8EAE-64280841E16C}"/>
    <dgm:cxn modelId="{1DC94D54-4E0A-4880-A038-3BCFC94D5D7B}" srcId="{81D133A0-62D9-43C7-B67E-2D99B4F042F0}" destId="{6043DBBC-8F97-4415-9EB1-B541D0822265}" srcOrd="0" destOrd="0" parTransId="{F2938E91-6FE5-4B94-A7FB-6B11E99DB187}" sibTransId="{2560AFE8-EE01-4C43-992A-E71B213D1312}"/>
    <dgm:cxn modelId="{A6577784-B9FC-45F7-84E0-D767C7FE0B11}" srcId="{81D133A0-62D9-43C7-B67E-2D99B4F042F0}" destId="{C3D3C001-B02E-457C-A03F-E3A477DFF42E}" srcOrd="1" destOrd="0" parTransId="{274F8E41-095D-4083-84C5-5B7CCDF56A2C}" sibTransId="{9738E5E4-D894-44DE-8F2F-03090316E450}"/>
    <dgm:cxn modelId="{088FBD8C-8145-44A5-BD73-BA2653E260C1}" type="presOf" srcId="{C3D3C001-B02E-457C-A03F-E3A477DFF42E}" destId="{BD9DB93B-A467-469C-A3AF-33E8EC9DF1AA}" srcOrd="0" destOrd="0" presId="urn:microsoft.com/office/officeart/2018/2/layout/IconVerticalSolidList"/>
    <dgm:cxn modelId="{A89B3AC8-3B54-4A26-B1DB-2D718E78C244}" type="presOf" srcId="{8115F03A-A2BB-49B3-A0E3-B55D776040F9}" destId="{7EF6A87D-0780-461E-B5D6-5338D4C0CA9E}" srcOrd="0" destOrd="0" presId="urn:microsoft.com/office/officeart/2018/2/layout/IconVerticalSolidList"/>
    <dgm:cxn modelId="{81E185CC-F177-4E56-8C34-770168DABD44}" srcId="{F06A1EFE-E151-4448-B3E7-3D817E2AC577}" destId="{066D91B9-8DE1-49F9-A2A6-FE42FD52511E}" srcOrd="1" destOrd="0" parTransId="{7C5DFBF1-D453-4812-BFBB-A4EFD778479F}" sibTransId="{03D3ABAE-A7C7-4422-B037-F45A64CA7261}"/>
    <dgm:cxn modelId="{B9B79EEC-92F7-4A12-90D6-1AC9BC16F0AA}" srcId="{F06A1EFE-E151-4448-B3E7-3D817E2AC577}" destId="{0C10605A-2895-469A-927D-855A5D9F937F}" srcOrd="2" destOrd="0" parTransId="{F7BD09E1-F345-4358-9F28-2A866FD1B37D}" sibTransId="{A3518622-A5C3-4FD4-A3D6-27DC7005FB1F}"/>
    <dgm:cxn modelId="{E50F1EFA-7B9F-4081-BC1F-BFDE669B87C9}" type="presOf" srcId="{F06A1EFE-E151-4448-B3E7-3D817E2AC577}" destId="{2FF0C22A-8C58-404F-AEAE-DDCF82B4489F}" srcOrd="0" destOrd="0" presId="urn:microsoft.com/office/officeart/2018/2/layout/IconVerticalSolidList"/>
    <dgm:cxn modelId="{4B62C5E5-ACA9-4045-8B9F-A972FDCD8960}" type="presParOf" srcId="{576B4EE4-8201-4DBE-B704-133FD29C5073}" destId="{194D5983-FD23-4E4F-AA89-43EA988C4F10}" srcOrd="0" destOrd="0" presId="urn:microsoft.com/office/officeart/2018/2/layout/IconVerticalSolidList"/>
    <dgm:cxn modelId="{1126C7BD-CCA0-46E4-A052-45255F838C76}" type="presParOf" srcId="{194D5983-FD23-4E4F-AA89-43EA988C4F10}" destId="{76F15441-B99D-4D24-9069-07B3019D7AE2}" srcOrd="0" destOrd="0" presId="urn:microsoft.com/office/officeart/2018/2/layout/IconVerticalSolidList"/>
    <dgm:cxn modelId="{E4B03383-8A60-4C08-8366-E2885BD8D2DD}" type="presParOf" srcId="{194D5983-FD23-4E4F-AA89-43EA988C4F10}" destId="{18D5333B-64F2-4885-BC0F-455A5BC30784}" srcOrd="1" destOrd="0" presId="urn:microsoft.com/office/officeart/2018/2/layout/IconVerticalSolidList"/>
    <dgm:cxn modelId="{B5ABA2D9-AB43-47D9-A3CD-783032C8DF00}" type="presParOf" srcId="{194D5983-FD23-4E4F-AA89-43EA988C4F10}" destId="{2A756842-40D6-4B0B-A540-D5174B1707AD}" srcOrd="2" destOrd="0" presId="urn:microsoft.com/office/officeart/2018/2/layout/IconVerticalSolidList"/>
    <dgm:cxn modelId="{1BC38194-270A-443B-B297-0A9FE3F69F09}" type="presParOf" srcId="{194D5983-FD23-4E4F-AA89-43EA988C4F10}" destId="{AEE0F288-4528-4F21-BB39-22F75FCD468A}" srcOrd="3" destOrd="0" presId="urn:microsoft.com/office/officeart/2018/2/layout/IconVerticalSolidList"/>
    <dgm:cxn modelId="{8F1862FF-F177-4AD4-A725-84D9E98AC36F}" type="presParOf" srcId="{194D5983-FD23-4E4F-AA89-43EA988C4F10}" destId="{7EF6A87D-0780-461E-B5D6-5338D4C0CA9E}" srcOrd="4" destOrd="0" presId="urn:microsoft.com/office/officeart/2018/2/layout/IconVerticalSolidList"/>
    <dgm:cxn modelId="{8CAD8D6C-4209-45A4-BEEE-DD645AD83EF5}" type="presParOf" srcId="{576B4EE4-8201-4DBE-B704-133FD29C5073}" destId="{A4C304CE-7A47-4144-A1E6-564535B8ACDF}" srcOrd="1" destOrd="0" presId="urn:microsoft.com/office/officeart/2018/2/layout/IconVerticalSolidList"/>
    <dgm:cxn modelId="{6493AADF-EEC7-4C4E-AD08-F3982E00F851}" type="presParOf" srcId="{576B4EE4-8201-4DBE-B704-133FD29C5073}" destId="{6DFAB600-43B9-462C-B926-5E9B2C527744}" srcOrd="2" destOrd="0" presId="urn:microsoft.com/office/officeart/2018/2/layout/IconVerticalSolidList"/>
    <dgm:cxn modelId="{7778C33D-6F54-4911-BAAB-26B53FEBAAF7}" type="presParOf" srcId="{6DFAB600-43B9-462C-B926-5E9B2C527744}" destId="{BDC0CF94-1270-4A15-8D1C-34369F2D95E0}" srcOrd="0" destOrd="0" presId="urn:microsoft.com/office/officeart/2018/2/layout/IconVerticalSolidList"/>
    <dgm:cxn modelId="{35F44482-03F1-4216-9962-7D5BF8F9982F}" type="presParOf" srcId="{6DFAB600-43B9-462C-B926-5E9B2C527744}" destId="{074684C5-D796-473D-8B3A-0469372B622A}" srcOrd="1" destOrd="0" presId="urn:microsoft.com/office/officeart/2018/2/layout/IconVerticalSolidList"/>
    <dgm:cxn modelId="{25A95641-37A9-4714-AB5C-97704099515D}" type="presParOf" srcId="{6DFAB600-43B9-462C-B926-5E9B2C527744}" destId="{EF3749AE-5A67-4D92-B92F-4FFAEFDC1A74}" srcOrd="2" destOrd="0" presId="urn:microsoft.com/office/officeart/2018/2/layout/IconVerticalSolidList"/>
    <dgm:cxn modelId="{D0B4552E-2F87-4754-8C65-5D3B98DDA864}" type="presParOf" srcId="{6DFAB600-43B9-462C-B926-5E9B2C527744}" destId="{BD9DB93B-A467-469C-A3AF-33E8EC9DF1AA}" srcOrd="3" destOrd="0" presId="urn:microsoft.com/office/officeart/2018/2/layout/IconVerticalSolidList"/>
    <dgm:cxn modelId="{7A2ACF84-1531-4AD6-ABB9-ADB752C239D0}" type="presParOf" srcId="{576B4EE4-8201-4DBE-B704-133FD29C5073}" destId="{139022EA-3759-4DDC-823F-8988411C3166}" srcOrd="3" destOrd="0" presId="urn:microsoft.com/office/officeart/2018/2/layout/IconVerticalSolidList"/>
    <dgm:cxn modelId="{47FBD4BC-325A-4217-A2CC-9BC607D5B5A8}" type="presParOf" srcId="{576B4EE4-8201-4DBE-B704-133FD29C5073}" destId="{90A89893-2043-4003-AB7C-A117F7F2B168}" srcOrd="4" destOrd="0" presId="urn:microsoft.com/office/officeart/2018/2/layout/IconVerticalSolidList"/>
    <dgm:cxn modelId="{24D00497-0BFD-4A28-A350-E8E94E0A7B2E}" type="presParOf" srcId="{90A89893-2043-4003-AB7C-A117F7F2B168}" destId="{E4EBAC1B-0162-410C-B474-AF44BB2C3734}" srcOrd="0" destOrd="0" presId="urn:microsoft.com/office/officeart/2018/2/layout/IconVerticalSolidList"/>
    <dgm:cxn modelId="{A1FC6F3F-81A7-4416-8A56-F452556DBA50}" type="presParOf" srcId="{90A89893-2043-4003-AB7C-A117F7F2B168}" destId="{53B6C308-6A77-4662-8623-70555B7D2B5A}" srcOrd="1" destOrd="0" presId="urn:microsoft.com/office/officeart/2018/2/layout/IconVerticalSolidList"/>
    <dgm:cxn modelId="{F5631152-1562-4A92-B45D-2AFA277FE1A5}" type="presParOf" srcId="{90A89893-2043-4003-AB7C-A117F7F2B168}" destId="{90CFDF37-1248-4479-95A3-998990303E4E}" srcOrd="2" destOrd="0" presId="urn:microsoft.com/office/officeart/2018/2/layout/IconVerticalSolidList"/>
    <dgm:cxn modelId="{44F2BCCF-2128-47AA-94FC-CBCF6B1EB311}" type="presParOf" srcId="{90A89893-2043-4003-AB7C-A117F7F2B168}" destId="{2FF0C22A-8C58-404F-AEAE-DDCF82B4489F}" srcOrd="3" destOrd="0" presId="urn:microsoft.com/office/officeart/2018/2/layout/IconVerticalSolidList"/>
    <dgm:cxn modelId="{0F4112AA-0D3B-420D-A884-4C9A168A4958}" type="presParOf" srcId="{90A89893-2043-4003-AB7C-A117F7F2B168}" destId="{603A2AD1-C7A1-4E77-AFD3-75A2385EE9B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C7AED0-14A4-4B1E-A4C3-109F17D9EEBF}" type="doc">
      <dgm:prSet loTypeId="urn:microsoft.com/office/officeart/2016/7/layout/BasicLinearProcessNumbered" loCatId="process" qsTypeId="urn:microsoft.com/office/officeart/2005/8/quickstyle/simple1" qsCatId="simple" csTypeId="urn:microsoft.com/office/officeart/2005/8/colors/accent2_2" csCatId="accent2"/>
      <dgm:spPr/>
      <dgm:t>
        <a:bodyPr/>
        <a:lstStyle/>
        <a:p>
          <a:endParaRPr lang="en-US"/>
        </a:p>
      </dgm:t>
    </dgm:pt>
    <dgm:pt modelId="{0CB49085-C11B-4241-B49C-4D9856203EE2}">
      <dgm:prSet/>
      <dgm:spPr/>
      <dgm:t>
        <a:bodyPr/>
        <a:lstStyle/>
        <a:p>
          <a:r>
            <a:rPr lang="en-US"/>
            <a:t>Menus and meals served must meet program and bid specifications and requirements</a:t>
          </a:r>
        </a:p>
      </dgm:t>
    </dgm:pt>
    <dgm:pt modelId="{2459CDBA-D4A7-4F33-BBC4-3FEEFDAAAC8C}" type="parTrans" cxnId="{B3D4F028-7109-4F96-9B85-AB9D5069445A}">
      <dgm:prSet/>
      <dgm:spPr/>
      <dgm:t>
        <a:bodyPr/>
        <a:lstStyle/>
        <a:p>
          <a:endParaRPr lang="en-US"/>
        </a:p>
      </dgm:t>
    </dgm:pt>
    <dgm:pt modelId="{44E8034A-C3CC-4239-8B40-C3FC2762815F}" type="sibTrans" cxnId="{B3D4F028-7109-4F96-9B85-AB9D5069445A}">
      <dgm:prSet phldrT="1" phldr="0"/>
      <dgm:spPr/>
      <dgm:t>
        <a:bodyPr/>
        <a:lstStyle/>
        <a:p>
          <a:r>
            <a:rPr lang="en-US"/>
            <a:t>1</a:t>
          </a:r>
        </a:p>
      </dgm:t>
    </dgm:pt>
    <dgm:pt modelId="{A85D5320-4313-4A24-8F3B-702F46AC1F04}">
      <dgm:prSet/>
      <dgm:spPr/>
      <dgm:t>
        <a:bodyPr/>
        <a:lstStyle/>
        <a:p>
          <a:r>
            <a:rPr lang="en-US"/>
            <a:t>Maintain accurate categorical point of service accountability counts/records</a:t>
          </a:r>
        </a:p>
      </dgm:t>
    </dgm:pt>
    <dgm:pt modelId="{768E4293-3244-41CD-88CB-9D7783945A24}" type="parTrans" cxnId="{D03E155C-F1D4-40C7-BD59-68BF20A1A126}">
      <dgm:prSet/>
      <dgm:spPr/>
      <dgm:t>
        <a:bodyPr/>
        <a:lstStyle/>
        <a:p>
          <a:endParaRPr lang="en-US"/>
        </a:p>
      </dgm:t>
    </dgm:pt>
    <dgm:pt modelId="{32F2AEFD-3DE8-4115-8A13-23600E2A844B}" type="sibTrans" cxnId="{D03E155C-F1D4-40C7-BD59-68BF20A1A126}">
      <dgm:prSet phldrT="2" phldr="0"/>
      <dgm:spPr/>
      <dgm:t>
        <a:bodyPr/>
        <a:lstStyle/>
        <a:p>
          <a:r>
            <a:rPr lang="en-US"/>
            <a:t>2</a:t>
          </a:r>
        </a:p>
      </dgm:t>
    </dgm:pt>
    <dgm:pt modelId="{BBF06F8D-1CF0-4D5C-BED2-D54C76752DA1}">
      <dgm:prSet/>
      <dgm:spPr/>
      <dgm:t>
        <a:bodyPr/>
        <a:lstStyle/>
        <a:p>
          <a:r>
            <a:rPr lang="en-US"/>
            <a:t>Train cashiers and staff </a:t>
          </a:r>
        </a:p>
      </dgm:t>
    </dgm:pt>
    <dgm:pt modelId="{D1D69897-62ED-4CE0-B6B3-F52BAFA6F73D}" type="parTrans" cxnId="{23A009C8-1335-4733-9116-744D3506F92F}">
      <dgm:prSet/>
      <dgm:spPr/>
      <dgm:t>
        <a:bodyPr/>
        <a:lstStyle/>
        <a:p>
          <a:endParaRPr lang="en-US"/>
        </a:p>
      </dgm:t>
    </dgm:pt>
    <dgm:pt modelId="{9921A7CB-C36B-4254-AC0C-0A5FA2FBC3CC}" type="sibTrans" cxnId="{23A009C8-1335-4733-9116-744D3506F92F}">
      <dgm:prSet phldrT="3" phldr="0"/>
      <dgm:spPr/>
      <dgm:t>
        <a:bodyPr/>
        <a:lstStyle/>
        <a:p>
          <a:r>
            <a:rPr lang="en-US"/>
            <a:t>3</a:t>
          </a:r>
        </a:p>
      </dgm:t>
    </dgm:pt>
    <dgm:pt modelId="{4DB92D99-AF5C-4BF4-B6D4-90F49DA932F3}">
      <dgm:prSet/>
      <dgm:spPr/>
      <dgm:t>
        <a:bodyPr/>
        <a:lstStyle/>
        <a:p>
          <a:r>
            <a:rPr lang="en-US"/>
            <a:t>Submit monthly operating statement </a:t>
          </a:r>
        </a:p>
      </dgm:t>
    </dgm:pt>
    <dgm:pt modelId="{0B2C3AA7-4B27-4E2D-AB66-D414ECDDB7FB}" type="parTrans" cxnId="{D0640F3B-5CC8-4926-ADFB-2F6C9408BCD9}">
      <dgm:prSet/>
      <dgm:spPr/>
      <dgm:t>
        <a:bodyPr/>
        <a:lstStyle/>
        <a:p>
          <a:endParaRPr lang="en-US"/>
        </a:p>
      </dgm:t>
    </dgm:pt>
    <dgm:pt modelId="{4E16D01C-8B1E-4961-93F9-7A9478372572}" type="sibTrans" cxnId="{D0640F3B-5CC8-4926-ADFB-2F6C9408BCD9}">
      <dgm:prSet phldrT="4" phldr="0"/>
      <dgm:spPr/>
      <dgm:t>
        <a:bodyPr/>
        <a:lstStyle/>
        <a:p>
          <a:r>
            <a:rPr lang="en-US"/>
            <a:t>4</a:t>
          </a:r>
        </a:p>
      </dgm:t>
    </dgm:pt>
    <dgm:pt modelId="{48DA917A-BBA1-4777-B238-F78772D7F1E2}">
      <dgm:prSet/>
      <dgm:spPr/>
      <dgm:t>
        <a:bodyPr/>
        <a:lstStyle/>
        <a:p>
          <a:r>
            <a:rPr lang="en-US"/>
            <a:t>Bill the SFA for number of meals plus equivalent meals multiplied by bid price</a:t>
          </a:r>
        </a:p>
      </dgm:t>
    </dgm:pt>
    <dgm:pt modelId="{41E078FD-7A2D-471E-83F1-57A0F82450E6}" type="parTrans" cxnId="{E6212FEE-0DC0-428E-9A53-DFF15E96C239}">
      <dgm:prSet/>
      <dgm:spPr/>
      <dgm:t>
        <a:bodyPr/>
        <a:lstStyle/>
        <a:p>
          <a:endParaRPr lang="en-US"/>
        </a:p>
      </dgm:t>
    </dgm:pt>
    <dgm:pt modelId="{1B0A20CD-90E4-4B1B-8C6A-E95A46A0ACBC}" type="sibTrans" cxnId="{E6212FEE-0DC0-428E-9A53-DFF15E96C239}">
      <dgm:prSet phldrT="5" phldr="0"/>
      <dgm:spPr/>
      <dgm:t>
        <a:bodyPr/>
        <a:lstStyle/>
        <a:p>
          <a:r>
            <a:rPr lang="en-US"/>
            <a:t>5</a:t>
          </a:r>
        </a:p>
      </dgm:t>
    </dgm:pt>
    <dgm:pt modelId="{F4CB3079-C83C-4AE2-B66F-22D4820BD774}" type="pres">
      <dgm:prSet presAssocID="{7BC7AED0-14A4-4B1E-A4C3-109F17D9EEBF}" presName="Name0" presStyleCnt="0">
        <dgm:presLayoutVars>
          <dgm:animLvl val="lvl"/>
          <dgm:resizeHandles val="exact"/>
        </dgm:presLayoutVars>
      </dgm:prSet>
      <dgm:spPr/>
    </dgm:pt>
    <dgm:pt modelId="{B8D4BDD8-F20B-46A4-938F-39ED4F69346F}" type="pres">
      <dgm:prSet presAssocID="{0CB49085-C11B-4241-B49C-4D9856203EE2}" presName="compositeNode" presStyleCnt="0">
        <dgm:presLayoutVars>
          <dgm:bulletEnabled val="1"/>
        </dgm:presLayoutVars>
      </dgm:prSet>
      <dgm:spPr/>
    </dgm:pt>
    <dgm:pt modelId="{007997AD-0B27-4285-92DB-0AE01267F764}" type="pres">
      <dgm:prSet presAssocID="{0CB49085-C11B-4241-B49C-4D9856203EE2}" presName="bgRect" presStyleLbl="bgAccFollowNode1" presStyleIdx="0" presStyleCnt="5"/>
      <dgm:spPr/>
    </dgm:pt>
    <dgm:pt modelId="{D4485267-B317-47EF-9BAD-473385FB71B8}" type="pres">
      <dgm:prSet presAssocID="{44E8034A-C3CC-4239-8B40-C3FC2762815F}" presName="sibTransNodeCircle" presStyleLbl="alignNode1" presStyleIdx="0" presStyleCnt="10">
        <dgm:presLayoutVars>
          <dgm:chMax val="0"/>
          <dgm:bulletEnabled/>
        </dgm:presLayoutVars>
      </dgm:prSet>
      <dgm:spPr/>
    </dgm:pt>
    <dgm:pt modelId="{D18CC243-375E-4B46-8CFF-E8BD3B9A6D92}" type="pres">
      <dgm:prSet presAssocID="{0CB49085-C11B-4241-B49C-4D9856203EE2}" presName="bottomLine" presStyleLbl="alignNode1" presStyleIdx="1" presStyleCnt="10">
        <dgm:presLayoutVars/>
      </dgm:prSet>
      <dgm:spPr/>
    </dgm:pt>
    <dgm:pt modelId="{8398AC9F-C7E9-4E28-876F-125AF14F3D73}" type="pres">
      <dgm:prSet presAssocID="{0CB49085-C11B-4241-B49C-4D9856203EE2}" presName="nodeText" presStyleLbl="bgAccFollowNode1" presStyleIdx="0" presStyleCnt="5">
        <dgm:presLayoutVars>
          <dgm:bulletEnabled val="1"/>
        </dgm:presLayoutVars>
      </dgm:prSet>
      <dgm:spPr/>
    </dgm:pt>
    <dgm:pt modelId="{3955B247-DD1A-4815-AE4F-EF8FB42F8583}" type="pres">
      <dgm:prSet presAssocID="{44E8034A-C3CC-4239-8B40-C3FC2762815F}" presName="sibTrans" presStyleCnt="0"/>
      <dgm:spPr/>
    </dgm:pt>
    <dgm:pt modelId="{823CB7FB-6CF7-416E-B00D-26F8CA3A6FEB}" type="pres">
      <dgm:prSet presAssocID="{A85D5320-4313-4A24-8F3B-702F46AC1F04}" presName="compositeNode" presStyleCnt="0">
        <dgm:presLayoutVars>
          <dgm:bulletEnabled val="1"/>
        </dgm:presLayoutVars>
      </dgm:prSet>
      <dgm:spPr/>
    </dgm:pt>
    <dgm:pt modelId="{0A756B89-8C26-472C-9D74-49B5ED9BF0BF}" type="pres">
      <dgm:prSet presAssocID="{A85D5320-4313-4A24-8F3B-702F46AC1F04}" presName="bgRect" presStyleLbl="bgAccFollowNode1" presStyleIdx="1" presStyleCnt="5"/>
      <dgm:spPr/>
    </dgm:pt>
    <dgm:pt modelId="{C09565AF-A02C-48AF-8D3D-B114C21AF4BD}" type="pres">
      <dgm:prSet presAssocID="{32F2AEFD-3DE8-4115-8A13-23600E2A844B}" presName="sibTransNodeCircle" presStyleLbl="alignNode1" presStyleIdx="2" presStyleCnt="10">
        <dgm:presLayoutVars>
          <dgm:chMax val="0"/>
          <dgm:bulletEnabled/>
        </dgm:presLayoutVars>
      </dgm:prSet>
      <dgm:spPr/>
    </dgm:pt>
    <dgm:pt modelId="{8530FD74-21F9-4D4C-8427-D5911AE3D433}" type="pres">
      <dgm:prSet presAssocID="{A85D5320-4313-4A24-8F3B-702F46AC1F04}" presName="bottomLine" presStyleLbl="alignNode1" presStyleIdx="3" presStyleCnt="10">
        <dgm:presLayoutVars/>
      </dgm:prSet>
      <dgm:spPr/>
    </dgm:pt>
    <dgm:pt modelId="{BA63A20D-474F-4D30-A55A-859320B83D23}" type="pres">
      <dgm:prSet presAssocID="{A85D5320-4313-4A24-8F3B-702F46AC1F04}" presName="nodeText" presStyleLbl="bgAccFollowNode1" presStyleIdx="1" presStyleCnt="5">
        <dgm:presLayoutVars>
          <dgm:bulletEnabled val="1"/>
        </dgm:presLayoutVars>
      </dgm:prSet>
      <dgm:spPr/>
    </dgm:pt>
    <dgm:pt modelId="{6929B7AA-52F6-479F-BD80-665E97460A47}" type="pres">
      <dgm:prSet presAssocID="{32F2AEFD-3DE8-4115-8A13-23600E2A844B}" presName="sibTrans" presStyleCnt="0"/>
      <dgm:spPr/>
    </dgm:pt>
    <dgm:pt modelId="{278394DD-051B-407D-8D94-D6FF708D8413}" type="pres">
      <dgm:prSet presAssocID="{BBF06F8D-1CF0-4D5C-BED2-D54C76752DA1}" presName="compositeNode" presStyleCnt="0">
        <dgm:presLayoutVars>
          <dgm:bulletEnabled val="1"/>
        </dgm:presLayoutVars>
      </dgm:prSet>
      <dgm:spPr/>
    </dgm:pt>
    <dgm:pt modelId="{43A24168-AF7B-4442-ABF5-134311F87D1C}" type="pres">
      <dgm:prSet presAssocID="{BBF06F8D-1CF0-4D5C-BED2-D54C76752DA1}" presName="bgRect" presStyleLbl="bgAccFollowNode1" presStyleIdx="2" presStyleCnt="5"/>
      <dgm:spPr/>
    </dgm:pt>
    <dgm:pt modelId="{E019031E-658E-4632-83BD-0762DEB1BBED}" type="pres">
      <dgm:prSet presAssocID="{9921A7CB-C36B-4254-AC0C-0A5FA2FBC3CC}" presName="sibTransNodeCircle" presStyleLbl="alignNode1" presStyleIdx="4" presStyleCnt="10">
        <dgm:presLayoutVars>
          <dgm:chMax val="0"/>
          <dgm:bulletEnabled/>
        </dgm:presLayoutVars>
      </dgm:prSet>
      <dgm:spPr/>
    </dgm:pt>
    <dgm:pt modelId="{3E06FF5A-D0E2-47F4-A2F2-CA07B352A5B8}" type="pres">
      <dgm:prSet presAssocID="{BBF06F8D-1CF0-4D5C-BED2-D54C76752DA1}" presName="bottomLine" presStyleLbl="alignNode1" presStyleIdx="5" presStyleCnt="10">
        <dgm:presLayoutVars/>
      </dgm:prSet>
      <dgm:spPr/>
    </dgm:pt>
    <dgm:pt modelId="{5F13AE73-9F83-4A96-90A6-B7D257C57860}" type="pres">
      <dgm:prSet presAssocID="{BBF06F8D-1CF0-4D5C-BED2-D54C76752DA1}" presName="nodeText" presStyleLbl="bgAccFollowNode1" presStyleIdx="2" presStyleCnt="5">
        <dgm:presLayoutVars>
          <dgm:bulletEnabled val="1"/>
        </dgm:presLayoutVars>
      </dgm:prSet>
      <dgm:spPr/>
    </dgm:pt>
    <dgm:pt modelId="{7AAE3ABB-0609-48B5-B1B0-E1798C32D2D8}" type="pres">
      <dgm:prSet presAssocID="{9921A7CB-C36B-4254-AC0C-0A5FA2FBC3CC}" presName="sibTrans" presStyleCnt="0"/>
      <dgm:spPr/>
    </dgm:pt>
    <dgm:pt modelId="{5F8BD9D0-5C7D-4B21-A0BE-26A8AE81560A}" type="pres">
      <dgm:prSet presAssocID="{4DB92D99-AF5C-4BF4-B6D4-90F49DA932F3}" presName="compositeNode" presStyleCnt="0">
        <dgm:presLayoutVars>
          <dgm:bulletEnabled val="1"/>
        </dgm:presLayoutVars>
      </dgm:prSet>
      <dgm:spPr/>
    </dgm:pt>
    <dgm:pt modelId="{9CCC1E8C-A27A-4255-9F41-E54C850FAFBE}" type="pres">
      <dgm:prSet presAssocID="{4DB92D99-AF5C-4BF4-B6D4-90F49DA932F3}" presName="bgRect" presStyleLbl="bgAccFollowNode1" presStyleIdx="3" presStyleCnt="5"/>
      <dgm:spPr/>
    </dgm:pt>
    <dgm:pt modelId="{85988F1D-3DE2-43D4-AB62-8BAAA8EC13BF}" type="pres">
      <dgm:prSet presAssocID="{4E16D01C-8B1E-4961-93F9-7A9478372572}" presName="sibTransNodeCircle" presStyleLbl="alignNode1" presStyleIdx="6" presStyleCnt="10">
        <dgm:presLayoutVars>
          <dgm:chMax val="0"/>
          <dgm:bulletEnabled/>
        </dgm:presLayoutVars>
      </dgm:prSet>
      <dgm:spPr/>
    </dgm:pt>
    <dgm:pt modelId="{176E18C2-7D6B-44A0-A56A-AEC1F778A0B4}" type="pres">
      <dgm:prSet presAssocID="{4DB92D99-AF5C-4BF4-B6D4-90F49DA932F3}" presName="bottomLine" presStyleLbl="alignNode1" presStyleIdx="7" presStyleCnt="10">
        <dgm:presLayoutVars/>
      </dgm:prSet>
      <dgm:spPr/>
    </dgm:pt>
    <dgm:pt modelId="{9D43ED99-F4B1-4CEE-8A16-C91A7A85A439}" type="pres">
      <dgm:prSet presAssocID="{4DB92D99-AF5C-4BF4-B6D4-90F49DA932F3}" presName="nodeText" presStyleLbl="bgAccFollowNode1" presStyleIdx="3" presStyleCnt="5">
        <dgm:presLayoutVars>
          <dgm:bulletEnabled val="1"/>
        </dgm:presLayoutVars>
      </dgm:prSet>
      <dgm:spPr/>
    </dgm:pt>
    <dgm:pt modelId="{DF3C13A2-2073-40FB-A831-D6DBA39B7325}" type="pres">
      <dgm:prSet presAssocID="{4E16D01C-8B1E-4961-93F9-7A9478372572}" presName="sibTrans" presStyleCnt="0"/>
      <dgm:spPr/>
    </dgm:pt>
    <dgm:pt modelId="{B65A806A-910B-40D5-B270-5203CD2DF54F}" type="pres">
      <dgm:prSet presAssocID="{48DA917A-BBA1-4777-B238-F78772D7F1E2}" presName="compositeNode" presStyleCnt="0">
        <dgm:presLayoutVars>
          <dgm:bulletEnabled val="1"/>
        </dgm:presLayoutVars>
      </dgm:prSet>
      <dgm:spPr/>
    </dgm:pt>
    <dgm:pt modelId="{8E874F47-A8F0-43FA-95C0-B71EBD7018BD}" type="pres">
      <dgm:prSet presAssocID="{48DA917A-BBA1-4777-B238-F78772D7F1E2}" presName="bgRect" presStyleLbl="bgAccFollowNode1" presStyleIdx="4" presStyleCnt="5"/>
      <dgm:spPr/>
    </dgm:pt>
    <dgm:pt modelId="{A847D7D0-3AC2-4D8E-B28D-A7F70DD8AE75}" type="pres">
      <dgm:prSet presAssocID="{1B0A20CD-90E4-4B1B-8C6A-E95A46A0ACBC}" presName="sibTransNodeCircle" presStyleLbl="alignNode1" presStyleIdx="8" presStyleCnt="10">
        <dgm:presLayoutVars>
          <dgm:chMax val="0"/>
          <dgm:bulletEnabled/>
        </dgm:presLayoutVars>
      </dgm:prSet>
      <dgm:spPr/>
    </dgm:pt>
    <dgm:pt modelId="{BF63ED49-B71F-4E80-9395-BD95E1A65F21}" type="pres">
      <dgm:prSet presAssocID="{48DA917A-BBA1-4777-B238-F78772D7F1E2}" presName="bottomLine" presStyleLbl="alignNode1" presStyleIdx="9" presStyleCnt="10">
        <dgm:presLayoutVars/>
      </dgm:prSet>
      <dgm:spPr/>
    </dgm:pt>
    <dgm:pt modelId="{70B5D395-7CA6-4AFA-A308-45BE3849E91F}" type="pres">
      <dgm:prSet presAssocID="{48DA917A-BBA1-4777-B238-F78772D7F1E2}" presName="nodeText" presStyleLbl="bgAccFollowNode1" presStyleIdx="4" presStyleCnt="5">
        <dgm:presLayoutVars>
          <dgm:bulletEnabled val="1"/>
        </dgm:presLayoutVars>
      </dgm:prSet>
      <dgm:spPr/>
    </dgm:pt>
  </dgm:ptLst>
  <dgm:cxnLst>
    <dgm:cxn modelId="{D235220C-FC7B-41DD-8885-E67D8417C524}" type="presOf" srcId="{0CB49085-C11B-4241-B49C-4D9856203EE2}" destId="{8398AC9F-C7E9-4E28-876F-125AF14F3D73}" srcOrd="1" destOrd="0" presId="urn:microsoft.com/office/officeart/2016/7/layout/BasicLinearProcessNumbered"/>
    <dgm:cxn modelId="{BC18D311-1168-44DD-B41A-1FB6C08F1CEE}" type="presOf" srcId="{BBF06F8D-1CF0-4D5C-BED2-D54C76752DA1}" destId="{5F13AE73-9F83-4A96-90A6-B7D257C57860}" srcOrd="1" destOrd="0" presId="urn:microsoft.com/office/officeart/2016/7/layout/BasicLinearProcessNumbered"/>
    <dgm:cxn modelId="{31C9B112-CE49-4134-A29C-7297D6D84B27}" type="presOf" srcId="{A85D5320-4313-4A24-8F3B-702F46AC1F04}" destId="{0A756B89-8C26-472C-9D74-49B5ED9BF0BF}" srcOrd="0" destOrd="0" presId="urn:microsoft.com/office/officeart/2016/7/layout/BasicLinearProcessNumbered"/>
    <dgm:cxn modelId="{B3D4F028-7109-4F96-9B85-AB9D5069445A}" srcId="{7BC7AED0-14A4-4B1E-A4C3-109F17D9EEBF}" destId="{0CB49085-C11B-4241-B49C-4D9856203EE2}" srcOrd="0" destOrd="0" parTransId="{2459CDBA-D4A7-4F33-BBC4-3FEEFDAAAC8C}" sibTransId="{44E8034A-C3CC-4239-8B40-C3FC2762815F}"/>
    <dgm:cxn modelId="{087B8732-A67C-474A-B0E6-2488332FD44E}" type="presOf" srcId="{7BC7AED0-14A4-4B1E-A4C3-109F17D9EEBF}" destId="{F4CB3079-C83C-4AE2-B66F-22D4820BD774}" srcOrd="0" destOrd="0" presId="urn:microsoft.com/office/officeart/2016/7/layout/BasicLinearProcessNumbered"/>
    <dgm:cxn modelId="{D0640F3B-5CC8-4926-ADFB-2F6C9408BCD9}" srcId="{7BC7AED0-14A4-4B1E-A4C3-109F17D9EEBF}" destId="{4DB92D99-AF5C-4BF4-B6D4-90F49DA932F3}" srcOrd="3" destOrd="0" parTransId="{0B2C3AA7-4B27-4E2D-AB66-D414ECDDB7FB}" sibTransId="{4E16D01C-8B1E-4961-93F9-7A9478372572}"/>
    <dgm:cxn modelId="{D03E155C-F1D4-40C7-BD59-68BF20A1A126}" srcId="{7BC7AED0-14A4-4B1E-A4C3-109F17D9EEBF}" destId="{A85D5320-4313-4A24-8F3B-702F46AC1F04}" srcOrd="1" destOrd="0" parTransId="{768E4293-3244-41CD-88CB-9D7783945A24}" sibTransId="{32F2AEFD-3DE8-4115-8A13-23600E2A844B}"/>
    <dgm:cxn modelId="{EE21BC62-6D1D-483E-A525-B499F59036AE}" type="presOf" srcId="{0CB49085-C11B-4241-B49C-4D9856203EE2}" destId="{007997AD-0B27-4285-92DB-0AE01267F764}" srcOrd="0" destOrd="0" presId="urn:microsoft.com/office/officeart/2016/7/layout/BasicLinearProcessNumbered"/>
    <dgm:cxn modelId="{4290E245-8C25-4CED-8525-5FDAF5C8B7C2}" type="presOf" srcId="{4DB92D99-AF5C-4BF4-B6D4-90F49DA932F3}" destId="{9CCC1E8C-A27A-4255-9F41-E54C850FAFBE}" srcOrd="0" destOrd="0" presId="urn:microsoft.com/office/officeart/2016/7/layout/BasicLinearProcessNumbered"/>
    <dgm:cxn modelId="{D3707546-E4EC-4C54-9206-3ABD2BAECD3F}" type="presOf" srcId="{9921A7CB-C36B-4254-AC0C-0A5FA2FBC3CC}" destId="{E019031E-658E-4632-83BD-0762DEB1BBED}" srcOrd="0" destOrd="0" presId="urn:microsoft.com/office/officeart/2016/7/layout/BasicLinearProcessNumbered"/>
    <dgm:cxn modelId="{41453A47-E8F2-46AF-9F19-19D416EDC787}" type="presOf" srcId="{1B0A20CD-90E4-4B1B-8C6A-E95A46A0ACBC}" destId="{A847D7D0-3AC2-4D8E-B28D-A7F70DD8AE75}" srcOrd="0" destOrd="0" presId="urn:microsoft.com/office/officeart/2016/7/layout/BasicLinearProcessNumbered"/>
    <dgm:cxn modelId="{C0DD8081-BD9E-46F4-97C2-6CFE01305DB0}" type="presOf" srcId="{48DA917A-BBA1-4777-B238-F78772D7F1E2}" destId="{70B5D395-7CA6-4AFA-A308-45BE3849E91F}" srcOrd="1" destOrd="0" presId="urn:microsoft.com/office/officeart/2016/7/layout/BasicLinearProcessNumbered"/>
    <dgm:cxn modelId="{A0855E89-727F-4DE3-AE1F-0922B09066C7}" type="presOf" srcId="{48DA917A-BBA1-4777-B238-F78772D7F1E2}" destId="{8E874F47-A8F0-43FA-95C0-B71EBD7018BD}" srcOrd="0" destOrd="0" presId="urn:microsoft.com/office/officeart/2016/7/layout/BasicLinearProcessNumbered"/>
    <dgm:cxn modelId="{34158CA0-41B7-4796-ABF2-F90E57DE8AE5}" type="presOf" srcId="{BBF06F8D-1CF0-4D5C-BED2-D54C76752DA1}" destId="{43A24168-AF7B-4442-ABF5-134311F87D1C}" srcOrd="0" destOrd="0" presId="urn:microsoft.com/office/officeart/2016/7/layout/BasicLinearProcessNumbered"/>
    <dgm:cxn modelId="{D71655BB-C62F-429E-AD01-849F5E28886A}" type="presOf" srcId="{32F2AEFD-3DE8-4115-8A13-23600E2A844B}" destId="{C09565AF-A02C-48AF-8D3D-B114C21AF4BD}" srcOrd="0" destOrd="0" presId="urn:microsoft.com/office/officeart/2016/7/layout/BasicLinearProcessNumbered"/>
    <dgm:cxn modelId="{23A009C8-1335-4733-9116-744D3506F92F}" srcId="{7BC7AED0-14A4-4B1E-A4C3-109F17D9EEBF}" destId="{BBF06F8D-1CF0-4D5C-BED2-D54C76752DA1}" srcOrd="2" destOrd="0" parTransId="{D1D69897-62ED-4CE0-B6B3-F52BAFA6F73D}" sibTransId="{9921A7CB-C36B-4254-AC0C-0A5FA2FBC3CC}"/>
    <dgm:cxn modelId="{ADB819D0-3ED9-4F99-997B-B2D1613B6317}" type="presOf" srcId="{44E8034A-C3CC-4239-8B40-C3FC2762815F}" destId="{D4485267-B317-47EF-9BAD-473385FB71B8}" srcOrd="0" destOrd="0" presId="urn:microsoft.com/office/officeart/2016/7/layout/BasicLinearProcessNumbered"/>
    <dgm:cxn modelId="{1BE920D1-0DD8-4A72-9105-652E672165AC}" type="presOf" srcId="{4E16D01C-8B1E-4961-93F9-7A9478372572}" destId="{85988F1D-3DE2-43D4-AB62-8BAAA8EC13BF}" srcOrd="0" destOrd="0" presId="urn:microsoft.com/office/officeart/2016/7/layout/BasicLinearProcessNumbered"/>
    <dgm:cxn modelId="{70A113E8-C30F-4EDC-8C91-025B0F09C35A}" type="presOf" srcId="{4DB92D99-AF5C-4BF4-B6D4-90F49DA932F3}" destId="{9D43ED99-F4B1-4CEE-8A16-C91A7A85A439}" srcOrd="1" destOrd="0" presId="urn:microsoft.com/office/officeart/2016/7/layout/BasicLinearProcessNumbered"/>
    <dgm:cxn modelId="{E6212FEE-0DC0-428E-9A53-DFF15E96C239}" srcId="{7BC7AED0-14A4-4B1E-A4C3-109F17D9EEBF}" destId="{48DA917A-BBA1-4777-B238-F78772D7F1E2}" srcOrd="4" destOrd="0" parTransId="{41E078FD-7A2D-471E-83F1-57A0F82450E6}" sibTransId="{1B0A20CD-90E4-4B1B-8C6A-E95A46A0ACBC}"/>
    <dgm:cxn modelId="{C18A36F0-39A0-49FD-B190-F866DB91C72B}" type="presOf" srcId="{A85D5320-4313-4A24-8F3B-702F46AC1F04}" destId="{BA63A20D-474F-4D30-A55A-859320B83D23}" srcOrd="1" destOrd="0" presId="urn:microsoft.com/office/officeart/2016/7/layout/BasicLinearProcessNumbered"/>
    <dgm:cxn modelId="{16FA1391-CA43-4A12-A3BE-382BF51011FD}" type="presParOf" srcId="{F4CB3079-C83C-4AE2-B66F-22D4820BD774}" destId="{B8D4BDD8-F20B-46A4-938F-39ED4F69346F}" srcOrd="0" destOrd="0" presId="urn:microsoft.com/office/officeart/2016/7/layout/BasicLinearProcessNumbered"/>
    <dgm:cxn modelId="{13B752C4-448E-4982-8A1F-2E9349B233C8}" type="presParOf" srcId="{B8D4BDD8-F20B-46A4-938F-39ED4F69346F}" destId="{007997AD-0B27-4285-92DB-0AE01267F764}" srcOrd="0" destOrd="0" presId="urn:microsoft.com/office/officeart/2016/7/layout/BasicLinearProcessNumbered"/>
    <dgm:cxn modelId="{CA0EBED2-1904-4177-B6B1-FF65870ACD1A}" type="presParOf" srcId="{B8D4BDD8-F20B-46A4-938F-39ED4F69346F}" destId="{D4485267-B317-47EF-9BAD-473385FB71B8}" srcOrd="1" destOrd="0" presId="urn:microsoft.com/office/officeart/2016/7/layout/BasicLinearProcessNumbered"/>
    <dgm:cxn modelId="{A374A1E7-DBEF-46E4-B6BB-E1AB92B4F7FC}" type="presParOf" srcId="{B8D4BDD8-F20B-46A4-938F-39ED4F69346F}" destId="{D18CC243-375E-4B46-8CFF-E8BD3B9A6D92}" srcOrd="2" destOrd="0" presId="urn:microsoft.com/office/officeart/2016/7/layout/BasicLinearProcessNumbered"/>
    <dgm:cxn modelId="{996EEB08-B0FE-40DB-8F39-6DEB95055305}" type="presParOf" srcId="{B8D4BDD8-F20B-46A4-938F-39ED4F69346F}" destId="{8398AC9F-C7E9-4E28-876F-125AF14F3D73}" srcOrd="3" destOrd="0" presId="urn:microsoft.com/office/officeart/2016/7/layout/BasicLinearProcessNumbered"/>
    <dgm:cxn modelId="{468BBE3A-4321-41F4-8486-4ADFB8B69607}" type="presParOf" srcId="{F4CB3079-C83C-4AE2-B66F-22D4820BD774}" destId="{3955B247-DD1A-4815-AE4F-EF8FB42F8583}" srcOrd="1" destOrd="0" presId="urn:microsoft.com/office/officeart/2016/7/layout/BasicLinearProcessNumbered"/>
    <dgm:cxn modelId="{C803AA68-EF2B-4110-8999-5EDE748F308F}" type="presParOf" srcId="{F4CB3079-C83C-4AE2-B66F-22D4820BD774}" destId="{823CB7FB-6CF7-416E-B00D-26F8CA3A6FEB}" srcOrd="2" destOrd="0" presId="urn:microsoft.com/office/officeart/2016/7/layout/BasicLinearProcessNumbered"/>
    <dgm:cxn modelId="{CA71D199-F591-4505-B1CC-4C85E6ECF008}" type="presParOf" srcId="{823CB7FB-6CF7-416E-B00D-26F8CA3A6FEB}" destId="{0A756B89-8C26-472C-9D74-49B5ED9BF0BF}" srcOrd="0" destOrd="0" presId="urn:microsoft.com/office/officeart/2016/7/layout/BasicLinearProcessNumbered"/>
    <dgm:cxn modelId="{ADCDA93C-6601-43BC-BAD2-0C376AF414F1}" type="presParOf" srcId="{823CB7FB-6CF7-416E-B00D-26F8CA3A6FEB}" destId="{C09565AF-A02C-48AF-8D3D-B114C21AF4BD}" srcOrd="1" destOrd="0" presId="urn:microsoft.com/office/officeart/2016/7/layout/BasicLinearProcessNumbered"/>
    <dgm:cxn modelId="{780BADC3-3E4A-4960-947E-7201DBAF6C67}" type="presParOf" srcId="{823CB7FB-6CF7-416E-B00D-26F8CA3A6FEB}" destId="{8530FD74-21F9-4D4C-8427-D5911AE3D433}" srcOrd="2" destOrd="0" presId="urn:microsoft.com/office/officeart/2016/7/layout/BasicLinearProcessNumbered"/>
    <dgm:cxn modelId="{334363D7-F81C-4CD0-BA9D-B135AECE7A02}" type="presParOf" srcId="{823CB7FB-6CF7-416E-B00D-26F8CA3A6FEB}" destId="{BA63A20D-474F-4D30-A55A-859320B83D23}" srcOrd="3" destOrd="0" presId="urn:microsoft.com/office/officeart/2016/7/layout/BasicLinearProcessNumbered"/>
    <dgm:cxn modelId="{CCE7BC09-A081-47BF-87A5-4BC5033CA066}" type="presParOf" srcId="{F4CB3079-C83C-4AE2-B66F-22D4820BD774}" destId="{6929B7AA-52F6-479F-BD80-665E97460A47}" srcOrd="3" destOrd="0" presId="urn:microsoft.com/office/officeart/2016/7/layout/BasicLinearProcessNumbered"/>
    <dgm:cxn modelId="{3409D4D9-CE73-4CCA-BE32-7705428FCF68}" type="presParOf" srcId="{F4CB3079-C83C-4AE2-B66F-22D4820BD774}" destId="{278394DD-051B-407D-8D94-D6FF708D8413}" srcOrd="4" destOrd="0" presId="urn:microsoft.com/office/officeart/2016/7/layout/BasicLinearProcessNumbered"/>
    <dgm:cxn modelId="{C600B259-BD36-44AE-BA4C-15C5E3532D82}" type="presParOf" srcId="{278394DD-051B-407D-8D94-D6FF708D8413}" destId="{43A24168-AF7B-4442-ABF5-134311F87D1C}" srcOrd="0" destOrd="0" presId="urn:microsoft.com/office/officeart/2016/7/layout/BasicLinearProcessNumbered"/>
    <dgm:cxn modelId="{19BAF7F2-77C7-4F62-ACF9-33114364325A}" type="presParOf" srcId="{278394DD-051B-407D-8D94-D6FF708D8413}" destId="{E019031E-658E-4632-83BD-0762DEB1BBED}" srcOrd="1" destOrd="0" presId="urn:microsoft.com/office/officeart/2016/7/layout/BasicLinearProcessNumbered"/>
    <dgm:cxn modelId="{8B22C593-E013-4999-8DDE-5E0933EF0278}" type="presParOf" srcId="{278394DD-051B-407D-8D94-D6FF708D8413}" destId="{3E06FF5A-D0E2-47F4-A2F2-CA07B352A5B8}" srcOrd="2" destOrd="0" presId="urn:microsoft.com/office/officeart/2016/7/layout/BasicLinearProcessNumbered"/>
    <dgm:cxn modelId="{BBAE5CD0-8398-4F10-A49F-B204B2AB29AE}" type="presParOf" srcId="{278394DD-051B-407D-8D94-D6FF708D8413}" destId="{5F13AE73-9F83-4A96-90A6-B7D257C57860}" srcOrd="3" destOrd="0" presId="urn:microsoft.com/office/officeart/2016/7/layout/BasicLinearProcessNumbered"/>
    <dgm:cxn modelId="{4CC61DD5-0815-4650-A83D-30521A7D0833}" type="presParOf" srcId="{F4CB3079-C83C-4AE2-B66F-22D4820BD774}" destId="{7AAE3ABB-0609-48B5-B1B0-E1798C32D2D8}" srcOrd="5" destOrd="0" presId="urn:microsoft.com/office/officeart/2016/7/layout/BasicLinearProcessNumbered"/>
    <dgm:cxn modelId="{D8D767B1-5CF8-486A-A553-63D89655FF43}" type="presParOf" srcId="{F4CB3079-C83C-4AE2-B66F-22D4820BD774}" destId="{5F8BD9D0-5C7D-4B21-A0BE-26A8AE81560A}" srcOrd="6" destOrd="0" presId="urn:microsoft.com/office/officeart/2016/7/layout/BasicLinearProcessNumbered"/>
    <dgm:cxn modelId="{F6313B04-422F-4C33-8CB7-409B1725EA01}" type="presParOf" srcId="{5F8BD9D0-5C7D-4B21-A0BE-26A8AE81560A}" destId="{9CCC1E8C-A27A-4255-9F41-E54C850FAFBE}" srcOrd="0" destOrd="0" presId="urn:microsoft.com/office/officeart/2016/7/layout/BasicLinearProcessNumbered"/>
    <dgm:cxn modelId="{8C4799A0-B6E5-44F3-881E-DF81A37FD708}" type="presParOf" srcId="{5F8BD9D0-5C7D-4B21-A0BE-26A8AE81560A}" destId="{85988F1D-3DE2-43D4-AB62-8BAAA8EC13BF}" srcOrd="1" destOrd="0" presId="urn:microsoft.com/office/officeart/2016/7/layout/BasicLinearProcessNumbered"/>
    <dgm:cxn modelId="{E8070473-4996-4070-925B-CE30E1779671}" type="presParOf" srcId="{5F8BD9D0-5C7D-4B21-A0BE-26A8AE81560A}" destId="{176E18C2-7D6B-44A0-A56A-AEC1F778A0B4}" srcOrd="2" destOrd="0" presId="urn:microsoft.com/office/officeart/2016/7/layout/BasicLinearProcessNumbered"/>
    <dgm:cxn modelId="{43962465-5EEA-45DF-9A48-9E5F5912A3B3}" type="presParOf" srcId="{5F8BD9D0-5C7D-4B21-A0BE-26A8AE81560A}" destId="{9D43ED99-F4B1-4CEE-8A16-C91A7A85A439}" srcOrd="3" destOrd="0" presId="urn:microsoft.com/office/officeart/2016/7/layout/BasicLinearProcessNumbered"/>
    <dgm:cxn modelId="{733034A8-8663-4B06-8DFA-E536AD81C401}" type="presParOf" srcId="{F4CB3079-C83C-4AE2-B66F-22D4820BD774}" destId="{DF3C13A2-2073-40FB-A831-D6DBA39B7325}" srcOrd="7" destOrd="0" presId="urn:microsoft.com/office/officeart/2016/7/layout/BasicLinearProcessNumbered"/>
    <dgm:cxn modelId="{FC4DF2B0-A92C-4117-BA0A-E302723670F4}" type="presParOf" srcId="{F4CB3079-C83C-4AE2-B66F-22D4820BD774}" destId="{B65A806A-910B-40D5-B270-5203CD2DF54F}" srcOrd="8" destOrd="0" presId="urn:microsoft.com/office/officeart/2016/7/layout/BasicLinearProcessNumbered"/>
    <dgm:cxn modelId="{99CC836E-D2DA-4F7F-A649-4521D9D81625}" type="presParOf" srcId="{B65A806A-910B-40D5-B270-5203CD2DF54F}" destId="{8E874F47-A8F0-43FA-95C0-B71EBD7018BD}" srcOrd="0" destOrd="0" presId="urn:microsoft.com/office/officeart/2016/7/layout/BasicLinearProcessNumbered"/>
    <dgm:cxn modelId="{DD510EE6-1D0B-491F-9F1A-FDE0B9D4A4E9}" type="presParOf" srcId="{B65A806A-910B-40D5-B270-5203CD2DF54F}" destId="{A847D7D0-3AC2-4D8E-B28D-A7F70DD8AE75}" srcOrd="1" destOrd="0" presId="urn:microsoft.com/office/officeart/2016/7/layout/BasicLinearProcessNumbered"/>
    <dgm:cxn modelId="{CDF5D5F9-B1BD-47E7-84A7-9F1EF06296F2}" type="presParOf" srcId="{B65A806A-910B-40D5-B270-5203CD2DF54F}" destId="{BF63ED49-B71F-4E80-9395-BD95E1A65F21}" srcOrd="2" destOrd="0" presId="urn:microsoft.com/office/officeart/2016/7/layout/BasicLinearProcessNumbered"/>
    <dgm:cxn modelId="{37D5FADD-7819-4838-886D-4A38B81A7F73}" type="presParOf" srcId="{B65A806A-910B-40D5-B270-5203CD2DF54F}" destId="{70B5D395-7CA6-4AFA-A308-45BE3849E91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F1451-11FF-426F-93C6-E1CAC614D12C}">
      <dsp:nvSpPr>
        <dsp:cNvPr id="0" name=""/>
        <dsp:cNvSpPr/>
      </dsp:nvSpPr>
      <dsp:spPr>
        <a:xfrm>
          <a:off x="992657" y="1167"/>
          <a:ext cx="2889896" cy="173393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182 SFAs operate with a FSMC</a:t>
          </a:r>
        </a:p>
      </dsp:txBody>
      <dsp:txXfrm>
        <a:off x="992657" y="1167"/>
        <a:ext cx="2889896" cy="1733937"/>
      </dsp:txXfrm>
    </dsp:sp>
    <dsp:sp modelId="{DE523BED-AFCB-42C4-A167-62630F551B4A}">
      <dsp:nvSpPr>
        <dsp:cNvPr id="0" name=""/>
        <dsp:cNvSpPr/>
      </dsp:nvSpPr>
      <dsp:spPr>
        <a:xfrm>
          <a:off x="992657" y="2024094"/>
          <a:ext cx="2889896" cy="173393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17% of NYS total SFAs</a:t>
          </a:r>
        </a:p>
      </dsp:txBody>
      <dsp:txXfrm>
        <a:off x="992657" y="2024094"/>
        <a:ext cx="2889896" cy="17339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94B83-574A-4827-92A6-99D891E34FA6}">
      <dsp:nvSpPr>
        <dsp:cNvPr id="0" name=""/>
        <dsp:cNvSpPr/>
      </dsp:nvSpPr>
      <dsp:spPr>
        <a:xfrm>
          <a:off x="0" y="336152"/>
          <a:ext cx="9518650" cy="120487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8753" tIns="354076" rIns="73875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The manner in which the value a la carte food items sold is converted into meal equivalents</a:t>
          </a:r>
        </a:p>
        <a:p>
          <a:pPr marL="171450" lvl="1" indent="-171450" algn="l" defTabSz="755650">
            <a:lnSpc>
              <a:spcPct val="90000"/>
            </a:lnSpc>
            <a:spcBef>
              <a:spcPct val="0"/>
            </a:spcBef>
            <a:spcAft>
              <a:spcPct val="15000"/>
            </a:spcAft>
            <a:buChar char="•"/>
          </a:pPr>
          <a:r>
            <a:rPr lang="en-US" sz="1700" kern="1200" dirty="0"/>
            <a:t>The meal equivalents are then billed to the SFA at current bid price</a:t>
          </a:r>
        </a:p>
      </dsp:txBody>
      <dsp:txXfrm>
        <a:off x="0" y="336152"/>
        <a:ext cx="9518650" cy="1204875"/>
      </dsp:txXfrm>
    </dsp:sp>
    <dsp:sp modelId="{12661AFA-DBBB-4D76-B8D6-7DFE24296843}">
      <dsp:nvSpPr>
        <dsp:cNvPr id="0" name=""/>
        <dsp:cNvSpPr/>
      </dsp:nvSpPr>
      <dsp:spPr>
        <a:xfrm>
          <a:off x="475932" y="85232"/>
          <a:ext cx="6663055" cy="501840"/>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848" tIns="0" rIns="251848" bIns="0" numCol="1" spcCol="1270" anchor="ctr" anchorCtr="0">
          <a:noAutofit/>
        </a:bodyPr>
        <a:lstStyle/>
        <a:p>
          <a:pPr marL="0" lvl="0" indent="0" algn="l" defTabSz="755650">
            <a:lnSpc>
              <a:spcPct val="90000"/>
            </a:lnSpc>
            <a:spcBef>
              <a:spcPct val="0"/>
            </a:spcBef>
            <a:spcAft>
              <a:spcPct val="35000"/>
            </a:spcAft>
            <a:buNone/>
          </a:pPr>
          <a:r>
            <a:rPr lang="en-US" sz="1700" kern="1200"/>
            <a:t>A la Carte Conversion </a:t>
          </a:r>
        </a:p>
      </dsp:txBody>
      <dsp:txXfrm>
        <a:off x="500430" y="109730"/>
        <a:ext cx="6614059" cy="452844"/>
      </dsp:txXfrm>
    </dsp:sp>
    <dsp:sp modelId="{2B1DD717-9504-4805-86A5-6183E08D354B}">
      <dsp:nvSpPr>
        <dsp:cNvPr id="0" name=""/>
        <dsp:cNvSpPr/>
      </dsp:nvSpPr>
      <dsp:spPr>
        <a:xfrm>
          <a:off x="0" y="1883747"/>
          <a:ext cx="9518650" cy="709537"/>
        </a:xfrm>
        <a:prstGeom prst="rect">
          <a:avLst/>
        </a:prstGeom>
        <a:solidFill>
          <a:schemeClr val="lt1">
            <a:alpha val="90000"/>
            <a:hueOff val="0"/>
            <a:satOff val="0"/>
            <a:lumOff val="0"/>
            <a:alphaOff val="0"/>
          </a:schemeClr>
        </a:solidFill>
        <a:ln w="15875" cap="flat" cmpd="sng" algn="ctr">
          <a:solidFill>
            <a:schemeClr val="accent2">
              <a:hueOff val="-4533602"/>
              <a:satOff val="2618"/>
              <a:lumOff val="-4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8753" tIns="354076" rIns="738753"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$4.77</a:t>
          </a:r>
          <a:endParaRPr lang="en-US" sz="1700" kern="1200" dirty="0"/>
        </a:p>
      </dsp:txBody>
      <dsp:txXfrm>
        <a:off x="0" y="1883747"/>
        <a:ext cx="9518650" cy="709537"/>
      </dsp:txXfrm>
    </dsp:sp>
    <dsp:sp modelId="{C0388758-6328-4534-A707-9A68752E0B6D}">
      <dsp:nvSpPr>
        <dsp:cNvPr id="0" name=""/>
        <dsp:cNvSpPr/>
      </dsp:nvSpPr>
      <dsp:spPr>
        <a:xfrm>
          <a:off x="475932" y="1632827"/>
          <a:ext cx="6663055" cy="501840"/>
        </a:xfrm>
        <a:prstGeom prst="roundRect">
          <a:avLst/>
        </a:prstGeom>
        <a:solidFill>
          <a:schemeClr val="accent2">
            <a:hueOff val="-4533602"/>
            <a:satOff val="2618"/>
            <a:lumOff val="-4804"/>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848" tIns="0" rIns="251848" bIns="0" numCol="1" spcCol="1270" anchor="ctr" anchorCtr="0">
          <a:noAutofit/>
        </a:bodyPr>
        <a:lstStyle/>
        <a:p>
          <a:pPr marL="0" lvl="0" indent="0" algn="l" defTabSz="755650">
            <a:lnSpc>
              <a:spcPct val="90000"/>
            </a:lnSpc>
            <a:spcBef>
              <a:spcPct val="0"/>
            </a:spcBef>
            <a:spcAft>
              <a:spcPct val="35000"/>
            </a:spcAft>
            <a:buNone/>
          </a:pPr>
          <a:r>
            <a:rPr lang="en-US" sz="1700" kern="1200" dirty="0"/>
            <a:t>2024-2025 A la Carte Conversion Rate</a:t>
          </a:r>
        </a:p>
      </dsp:txBody>
      <dsp:txXfrm>
        <a:off x="500430" y="1657325"/>
        <a:ext cx="6614059" cy="452844"/>
      </dsp:txXfrm>
    </dsp:sp>
    <dsp:sp modelId="{51E15B29-6FF2-4ADF-B3EF-BBD0FDC3EB3A}">
      <dsp:nvSpPr>
        <dsp:cNvPr id="0" name=""/>
        <dsp:cNvSpPr/>
      </dsp:nvSpPr>
      <dsp:spPr>
        <a:xfrm>
          <a:off x="0" y="2936005"/>
          <a:ext cx="9518650" cy="428400"/>
        </a:xfrm>
        <a:prstGeom prst="rect">
          <a:avLst/>
        </a:prstGeom>
        <a:solidFill>
          <a:schemeClr val="lt1">
            <a:alpha val="90000"/>
            <a:hueOff val="0"/>
            <a:satOff val="0"/>
            <a:lumOff val="0"/>
            <a:alphaOff val="0"/>
          </a:schemeClr>
        </a:solidFill>
        <a:ln w="15875" cap="flat" cmpd="sng" algn="ctr">
          <a:solidFill>
            <a:schemeClr val="accent2">
              <a:hueOff val="-9067203"/>
              <a:satOff val="5236"/>
              <a:lumOff val="-9607"/>
              <a:alphaOff val="0"/>
            </a:schemeClr>
          </a:solidFill>
          <a:prstDash val="solid"/>
        </a:ln>
        <a:effectLst/>
      </dsp:spPr>
      <dsp:style>
        <a:lnRef idx="2">
          <a:scrgbClr r="0" g="0" b="0"/>
        </a:lnRef>
        <a:fillRef idx="1">
          <a:scrgbClr r="0" g="0" b="0"/>
        </a:fillRef>
        <a:effectRef idx="0">
          <a:scrgbClr r="0" g="0" b="0"/>
        </a:effectRef>
        <a:fontRef idx="minor"/>
      </dsp:style>
    </dsp:sp>
    <dsp:sp modelId="{25F60079-BE52-43AE-983C-DD21F607DFAF}">
      <dsp:nvSpPr>
        <dsp:cNvPr id="0" name=""/>
        <dsp:cNvSpPr/>
      </dsp:nvSpPr>
      <dsp:spPr>
        <a:xfrm>
          <a:off x="475932" y="2685085"/>
          <a:ext cx="6663055" cy="501840"/>
        </a:xfrm>
        <a:prstGeom prst="roundRect">
          <a:avLst/>
        </a:prstGeom>
        <a:solidFill>
          <a:schemeClr val="accent2">
            <a:hueOff val="-9067203"/>
            <a:satOff val="5236"/>
            <a:lumOff val="-9607"/>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848" tIns="0" rIns="251848" bIns="0" numCol="1" spcCol="1270" anchor="ctr" anchorCtr="0">
          <a:noAutofit/>
        </a:bodyPr>
        <a:lstStyle/>
        <a:p>
          <a:pPr marL="0" lvl="0" indent="0" algn="l" defTabSz="755650">
            <a:lnSpc>
              <a:spcPct val="90000"/>
            </a:lnSpc>
            <a:spcBef>
              <a:spcPct val="0"/>
            </a:spcBef>
            <a:spcAft>
              <a:spcPct val="35000"/>
            </a:spcAft>
            <a:buNone/>
          </a:pPr>
          <a:r>
            <a:rPr lang="en-US" sz="1700" kern="1200"/>
            <a:t>Changes annually</a:t>
          </a:r>
        </a:p>
      </dsp:txBody>
      <dsp:txXfrm>
        <a:off x="500430" y="2709583"/>
        <a:ext cx="6614059"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F3AE8-9ABB-4A5D-8183-3A5B56D316D2}">
      <dsp:nvSpPr>
        <dsp:cNvPr id="0" name=""/>
        <dsp:cNvSpPr/>
      </dsp:nvSpPr>
      <dsp:spPr>
        <a:xfrm>
          <a:off x="0" y="305315"/>
          <a:ext cx="3047206" cy="1828323"/>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Each contract can be extended annually for up to 4 years</a:t>
          </a:r>
        </a:p>
      </dsp:txBody>
      <dsp:txXfrm>
        <a:off x="0" y="305315"/>
        <a:ext cx="3047206" cy="1828323"/>
      </dsp:txXfrm>
    </dsp:sp>
    <dsp:sp modelId="{E1C88575-19C9-406E-880E-8ADD2BE4755F}">
      <dsp:nvSpPr>
        <dsp:cNvPr id="0" name=""/>
        <dsp:cNvSpPr/>
      </dsp:nvSpPr>
      <dsp:spPr>
        <a:xfrm>
          <a:off x="3351926" y="305315"/>
          <a:ext cx="3047206" cy="1828323"/>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Price may be increased up to the CPI-U percentage</a:t>
          </a:r>
        </a:p>
        <a:p>
          <a:pPr marL="114300" lvl="1" indent="-114300" algn="l" defTabSz="666750">
            <a:lnSpc>
              <a:spcPct val="90000"/>
            </a:lnSpc>
            <a:spcBef>
              <a:spcPct val="0"/>
            </a:spcBef>
            <a:spcAft>
              <a:spcPct val="15000"/>
            </a:spcAft>
            <a:buChar char="•"/>
          </a:pPr>
          <a:r>
            <a:rPr lang="en-US" sz="1500" kern="1200"/>
            <a:t>Use the previous month before the ending month (Contract ends June 30</a:t>
          </a:r>
          <a:r>
            <a:rPr lang="en-US" sz="1500" kern="1200" baseline="30000"/>
            <a:t>th</a:t>
          </a:r>
          <a:r>
            <a:rPr lang="en-US" sz="1500" kern="1200"/>
            <a:t>, use May CPI-U)</a:t>
          </a:r>
        </a:p>
      </dsp:txBody>
      <dsp:txXfrm>
        <a:off x="3351926" y="305315"/>
        <a:ext cx="3047206" cy="1828323"/>
      </dsp:txXfrm>
    </dsp:sp>
    <dsp:sp modelId="{EF48B80C-95FF-4AE4-B526-25B318873CC9}">
      <dsp:nvSpPr>
        <dsp:cNvPr id="0" name=""/>
        <dsp:cNvSpPr/>
      </dsp:nvSpPr>
      <dsp:spPr>
        <a:xfrm>
          <a:off x="6703853" y="305315"/>
          <a:ext cx="3047206" cy="1828323"/>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SFA is responsible for completing the extension</a:t>
          </a:r>
        </a:p>
        <a:p>
          <a:pPr marL="114300" lvl="1" indent="-114300" algn="l" defTabSz="666750">
            <a:lnSpc>
              <a:spcPct val="90000"/>
            </a:lnSpc>
            <a:spcBef>
              <a:spcPct val="0"/>
            </a:spcBef>
            <a:spcAft>
              <a:spcPct val="15000"/>
            </a:spcAft>
            <a:buChar char="•"/>
          </a:pPr>
          <a:r>
            <a:rPr lang="en-US" sz="1500" kern="1200"/>
            <a:t>FSMC should not be completing the extension for the SFA</a:t>
          </a:r>
        </a:p>
      </dsp:txBody>
      <dsp:txXfrm>
        <a:off x="6703853" y="305315"/>
        <a:ext cx="3047206" cy="1828323"/>
      </dsp:txXfrm>
    </dsp:sp>
    <dsp:sp modelId="{909C040E-ABCF-4E41-9A5E-14F418DA6222}">
      <dsp:nvSpPr>
        <dsp:cNvPr id="0" name=""/>
        <dsp:cNvSpPr/>
      </dsp:nvSpPr>
      <dsp:spPr>
        <a:xfrm>
          <a:off x="1675963" y="2438360"/>
          <a:ext cx="3047206" cy="1828323"/>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SFA must ensure the extension is complete and accurate before submitting to NYSED</a:t>
          </a:r>
        </a:p>
        <a:p>
          <a:pPr marL="114300" lvl="1" indent="-114300" algn="l" defTabSz="666750">
            <a:lnSpc>
              <a:spcPct val="90000"/>
            </a:lnSpc>
            <a:spcBef>
              <a:spcPct val="0"/>
            </a:spcBef>
            <a:spcAft>
              <a:spcPct val="15000"/>
            </a:spcAft>
            <a:buChar char="•"/>
          </a:pPr>
          <a:r>
            <a:rPr lang="en-US" sz="1500" kern="1200"/>
            <a:t>Must submit the FSMC Extension Checklist </a:t>
          </a:r>
        </a:p>
      </dsp:txBody>
      <dsp:txXfrm>
        <a:off x="1675963" y="2438360"/>
        <a:ext cx="3047206" cy="1828323"/>
      </dsp:txXfrm>
    </dsp:sp>
    <dsp:sp modelId="{1558AC82-993B-426B-BD74-1DB15C4710B8}">
      <dsp:nvSpPr>
        <dsp:cNvPr id="0" name=""/>
        <dsp:cNvSpPr/>
      </dsp:nvSpPr>
      <dsp:spPr>
        <a:xfrm>
          <a:off x="5027890" y="2438360"/>
          <a:ext cx="3047206" cy="1828323"/>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NYSED is required to review and approve extensions</a:t>
          </a:r>
          <a:endParaRPr lang="en-US" sz="1900" kern="1200"/>
        </a:p>
      </dsp:txBody>
      <dsp:txXfrm>
        <a:off x="5027890" y="2438360"/>
        <a:ext cx="3047206" cy="1828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83FBC-FC5B-4F88-A10D-11A09B8237A7}">
      <dsp:nvSpPr>
        <dsp:cNvPr id="0" name=""/>
        <dsp:cNvSpPr/>
      </dsp:nvSpPr>
      <dsp:spPr>
        <a:xfrm>
          <a:off x="0" y="498475"/>
          <a:ext cx="9518650" cy="10395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8753" tIns="624840" rIns="7387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4"/>
              </a:solidFill>
              <a:hlinkClick xmlns:r="http://schemas.openxmlformats.org/officeDocument/2006/relationships" r:id="rId1"/>
            </a:rPr>
            <a:t>www.cn.nysed.gov/fsmc</a:t>
          </a:r>
          <a:endParaRPr lang="en-US" sz="2000" kern="1200" dirty="0">
            <a:solidFill>
              <a:schemeClr val="accent4"/>
            </a:solidFill>
          </a:endParaRPr>
        </a:p>
      </dsp:txBody>
      <dsp:txXfrm>
        <a:off x="0" y="498475"/>
        <a:ext cx="9518650" cy="1039500"/>
      </dsp:txXfrm>
    </dsp:sp>
    <dsp:sp modelId="{C1BCB795-0B7B-4FCF-AF33-93F3943F310B}">
      <dsp:nvSpPr>
        <dsp:cNvPr id="0" name=""/>
        <dsp:cNvSpPr/>
      </dsp:nvSpPr>
      <dsp:spPr>
        <a:xfrm>
          <a:off x="446086" y="41272"/>
          <a:ext cx="6664587" cy="8856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848" tIns="0" rIns="251848" bIns="0" numCol="1" spcCol="1270" anchor="ctr" anchorCtr="0">
          <a:noAutofit/>
        </a:bodyPr>
        <a:lstStyle/>
        <a:p>
          <a:pPr marL="0" lvl="0" indent="0" algn="l" defTabSz="800100">
            <a:lnSpc>
              <a:spcPct val="90000"/>
            </a:lnSpc>
            <a:spcBef>
              <a:spcPct val="0"/>
            </a:spcBef>
            <a:spcAft>
              <a:spcPct val="35000"/>
            </a:spcAft>
            <a:buNone/>
          </a:pPr>
          <a:r>
            <a:rPr lang="en-US" sz="1800" kern="1200" dirty="0"/>
            <a:t>Popular Topics &gt; Food Service Management Company</a:t>
          </a:r>
        </a:p>
      </dsp:txBody>
      <dsp:txXfrm>
        <a:off x="489317" y="84503"/>
        <a:ext cx="6578125" cy="799138"/>
      </dsp:txXfrm>
    </dsp:sp>
    <dsp:sp modelId="{067BD97E-7FB7-45BE-AA39-2CDEB3ADA29E}">
      <dsp:nvSpPr>
        <dsp:cNvPr id="0" name=""/>
        <dsp:cNvSpPr/>
      </dsp:nvSpPr>
      <dsp:spPr>
        <a:xfrm>
          <a:off x="0" y="2095056"/>
          <a:ext cx="9518650" cy="1346625"/>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8753" tIns="624840" rIns="738753"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Type II – For SFA’s participating in our programs </a:t>
          </a:r>
        </a:p>
        <a:p>
          <a:pPr marL="228600" lvl="1" indent="-228600" algn="l" defTabSz="889000">
            <a:lnSpc>
              <a:spcPct val="90000"/>
            </a:lnSpc>
            <a:spcBef>
              <a:spcPct val="0"/>
            </a:spcBef>
            <a:spcAft>
              <a:spcPct val="15000"/>
            </a:spcAft>
            <a:buChar char="•"/>
          </a:pPr>
          <a:r>
            <a:rPr lang="en-US" sz="2000" b="0" kern="1200" dirty="0"/>
            <a:t>Type II- FSMC contract extension (years 2-5)</a:t>
          </a:r>
        </a:p>
      </dsp:txBody>
      <dsp:txXfrm>
        <a:off x="0" y="2095056"/>
        <a:ext cx="9518650" cy="1346625"/>
      </dsp:txXfrm>
    </dsp:sp>
    <dsp:sp modelId="{9A6E15E7-557E-4EF7-A874-A89E5AFFE6D4}">
      <dsp:nvSpPr>
        <dsp:cNvPr id="0" name=""/>
        <dsp:cNvSpPr/>
      </dsp:nvSpPr>
      <dsp:spPr>
        <a:xfrm>
          <a:off x="475932" y="1652256"/>
          <a:ext cx="6663055" cy="8856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848" tIns="0" rIns="251848" bIns="0" numCol="1" spcCol="1270" anchor="ctr" anchorCtr="0">
          <a:noAutofit/>
        </a:bodyPr>
        <a:lstStyle/>
        <a:p>
          <a:pPr marL="0" lvl="0" indent="0" algn="l" defTabSz="889000">
            <a:lnSpc>
              <a:spcPct val="90000"/>
            </a:lnSpc>
            <a:spcBef>
              <a:spcPct val="0"/>
            </a:spcBef>
            <a:spcAft>
              <a:spcPct val="35000"/>
            </a:spcAft>
            <a:buNone/>
          </a:pPr>
          <a:r>
            <a:rPr lang="en-US" sz="2000" kern="1200" dirty="0"/>
            <a:t>Prototype Contracts – required </a:t>
          </a:r>
        </a:p>
      </dsp:txBody>
      <dsp:txXfrm>
        <a:off x="519163" y="1695487"/>
        <a:ext cx="6576593"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BEBDB-EE02-48CF-B848-CF62947FD221}">
      <dsp:nvSpPr>
        <dsp:cNvPr id="0" name=""/>
        <dsp:cNvSpPr/>
      </dsp:nvSpPr>
      <dsp:spPr>
        <a:xfrm>
          <a:off x="0" y="451"/>
          <a:ext cx="9601873" cy="10556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D7F82-F4D4-4C1F-A013-0ACEF5899F28}">
      <dsp:nvSpPr>
        <dsp:cNvPr id="0" name=""/>
        <dsp:cNvSpPr/>
      </dsp:nvSpPr>
      <dsp:spPr>
        <a:xfrm>
          <a:off x="319322" y="237963"/>
          <a:ext cx="580585" cy="580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67A6BB-6857-4E4C-8F88-34E1A76FA418}">
      <dsp:nvSpPr>
        <dsp:cNvPr id="0" name=""/>
        <dsp:cNvSpPr/>
      </dsp:nvSpPr>
      <dsp:spPr>
        <a:xfrm>
          <a:off x="1219230" y="451"/>
          <a:ext cx="8382643"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1111250">
            <a:lnSpc>
              <a:spcPct val="90000"/>
            </a:lnSpc>
            <a:spcBef>
              <a:spcPct val="0"/>
            </a:spcBef>
            <a:spcAft>
              <a:spcPct val="35000"/>
            </a:spcAft>
            <a:buNone/>
          </a:pPr>
          <a:r>
            <a:rPr lang="en-US" sz="2500" kern="1200"/>
            <a:t>State requirement </a:t>
          </a:r>
        </a:p>
      </dsp:txBody>
      <dsp:txXfrm>
        <a:off x="1219230" y="451"/>
        <a:ext cx="8382643" cy="1055610"/>
      </dsp:txXfrm>
    </dsp:sp>
    <dsp:sp modelId="{1E1DED69-BCC9-4131-92BE-414D5D4A40F1}">
      <dsp:nvSpPr>
        <dsp:cNvPr id="0" name=""/>
        <dsp:cNvSpPr/>
      </dsp:nvSpPr>
      <dsp:spPr>
        <a:xfrm>
          <a:off x="0" y="1319964"/>
          <a:ext cx="9601873" cy="10556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00F66-D19A-4EDA-BB07-0A72050F4A50}">
      <dsp:nvSpPr>
        <dsp:cNvPr id="0" name=""/>
        <dsp:cNvSpPr/>
      </dsp:nvSpPr>
      <dsp:spPr>
        <a:xfrm>
          <a:off x="319322" y="1557477"/>
          <a:ext cx="580585" cy="580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AE8BCA-1BB1-4C2E-9191-029F544ACA32}">
      <dsp:nvSpPr>
        <dsp:cNvPr id="0" name=""/>
        <dsp:cNvSpPr/>
      </dsp:nvSpPr>
      <dsp:spPr>
        <a:xfrm>
          <a:off x="1219230" y="1319964"/>
          <a:ext cx="8382643"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1111250">
            <a:lnSpc>
              <a:spcPct val="90000"/>
            </a:lnSpc>
            <a:spcBef>
              <a:spcPct val="0"/>
            </a:spcBef>
            <a:spcAft>
              <a:spcPct val="35000"/>
            </a:spcAft>
            <a:buNone/>
          </a:pPr>
          <a:r>
            <a:rPr lang="en-US" sz="2500" kern="1200"/>
            <a:t>Awarded to lowest responsive and responsible bidder</a:t>
          </a:r>
        </a:p>
      </dsp:txBody>
      <dsp:txXfrm>
        <a:off x="1219230" y="1319964"/>
        <a:ext cx="8382643" cy="1055610"/>
      </dsp:txXfrm>
    </dsp:sp>
    <dsp:sp modelId="{6C2AEC03-A967-4900-BF51-0E35C1748974}">
      <dsp:nvSpPr>
        <dsp:cNvPr id="0" name=""/>
        <dsp:cNvSpPr/>
      </dsp:nvSpPr>
      <dsp:spPr>
        <a:xfrm>
          <a:off x="0" y="2639478"/>
          <a:ext cx="9601873" cy="10556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5A293-3C4A-46CB-9C82-A496326F5E9C}">
      <dsp:nvSpPr>
        <dsp:cNvPr id="0" name=""/>
        <dsp:cNvSpPr/>
      </dsp:nvSpPr>
      <dsp:spPr>
        <a:xfrm>
          <a:off x="319322" y="2876990"/>
          <a:ext cx="580585" cy="580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9136FB-5334-49B5-9DEA-6FD4098394E2}">
      <dsp:nvSpPr>
        <dsp:cNvPr id="0" name=""/>
        <dsp:cNvSpPr/>
      </dsp:nvSpPr>
      <dsp:spPr>
        <a:xfrm>
          <a:off x="1219230" y="2639478"/>
          <a:ext cx="8382643" cy="105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9" tIns="111719" rIns="111719" bIns="111719" numCol="1" spcCol="1270" anchor="ctr" anchorCtr="0">
          <a:noAutofit/>
        </a:bodyPr>
        <a:lstStyle/>
        <a:p>
          <a:pPr marL="0" lvl="0" indent="0" algn="l" defTabSz="1111250">
            <a:lnSpc>
              <a:spcPct val="90000"/>
            </a:lnSpc>
            <a:spcBef>
              <a:spcPct val="0"/>
            </a:spcBef>
            <a:spcAft>
              <a:spcPct val="35000"/>
            </a:spcAft>
            <a:buNone/>
          </a:pPr>
          <a:r>
            <a:rPr lang="en-US" sz="2500" kern="1200"/>
            <a:t>Formal method of procurement resulting in a fixed price contract</a:t>
          </a:r>
        </a:p>
      </dsp:txBody>
      <dsp:txXfrm>
        <a:off x="1219230" y="2639478"/>
        <a:ext cx="8382643" cy="1055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1CB14-D372-48C9-AD4B-CC903F474E0C}">
      <dsp:nvSpPr>
        <dsp:cNvPr id="0" name=""/>
        <dsp:cNvSpPr/>
      </dsp:nvSpPr>
      <dsp:spPr>
        <a:xfrm>
          <a:off x="0" y="81118"/>
          <a:ext cx="9518650" cy="104449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71DAA-D3F2-422D-BECF-DC45A65F3CBA}">
      <dsp:nvSpPr>
        <dsp:cNvPr id="0" name=""/>
        <dsp:cNvSpPr/>
      </dsp:nvSpPr>
      <dsp:spPr>
        <a:xfrm>
          <a:off x="315958" y="235431"/>
          <a:ext cx="574470" cy="574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2A5C76-F5E3-4C71-87A2-3563A21694E2}">
      <dsp:nvSpPr>
        <dsp:cNvPr id="0" name=""/>
        <dsp:cNvSpPr/>
      </dsp:nvSpPr>
      <dsp:spPr>
        <a:xfrm>
          <a:off x="1206388" y="421"/>
          <a:ext cx="7944010" cy="104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2" tIns="110542" rIns="110542" bIns="110542" numCol="1" spcCol="1270" anchor="ctr" anchorCtr="0">
          <a:noAutofit/>
        </a:bodyPr>
        <a:lstStyle/>
        <a:p>
          <a:pPr marL="0" lvl="0" indent="0" algn="l" defTabSz="889000">
            <a:lnSpc>
              <a:spcPct val="100000"/>
            </a:lnSpc>
            <a:spcBef>
              <a:spcPct val="0"/>
            </a:spcBef>
            <a:spcAft>
              <a:spcPct val="35000"/>
            </a:spcAft>
            <a:buNone/>
          </a:pPr>
          <a:endParaRPr lang="en-US" sz="2000" kern="1200" dirty="0">
            <a:solidFill>
              <a:srgbClr val="000000">
                <a:hueOff val="0"/>
                <a:satOff val="0"/>
                <a:lumOff val="0"/>
                <a:alphaOff val="0"/>
              </a:srgbClr>
            </a:solidFill>
            <a:latin typeface="Constantia"/>
            <a:ea typeface="+mn-ea"/>
            <a:cs typeface="+mn-cs"/>
          </a:endParaRPr>
        </a:p>
        <a:p>
          <a:pPr marL="0" lvl="0" indent="0" algn="l" defTabSz="889000">
            <a:lnSpc>
              <a:spcPct val="100000"/>
            </a:lnSpc>
            <a:spcBef>
              <a:spcPct val="0"/>
            </a:spcBef>
            <a:spcAft>
              <a:spcPct val="35000"/>
            </a:spcAft>
            <a:buNone/>
          </a:pPr>
          <a:r>
            <a:rPr lang="en-US" sz="2000" kern="1200" dirty="0">
              <a:solidFill>
                <a:srgbClr val="000000">
                  <a:hueOff val="0"/>
                  <a:satOff val="0"/>
                  <a:lumOff val="0"/>
                  <a:alphaOff val="0"/>
                </a:srgbClr>
              </a:solidFill>
              <a:latin typeface="+mn-lt"/>
              <a:ea typeface="+mn-ea"/>
              <a:cs typeface="+mn-cs"/>
            </a:rPr>
            <a:t>Price is fixed at the inception of the contract and guaranteed for a specific period of time</a:t>
          </a:r>
          <a:br>
            <a:rPr lang="en-US" sz="2000" kern="1200" dirty="0">
              <a:solidFill>
                <a:srgbClr val="000000">
                  <a:hueOff val="0"/>
                  <a:satOff val="0"/>
                  <a:lumOff val="0"/>
                  <a:alphaOff val="0"/>
                </a:srgbClr>
              </a:solidFill>
              <a:latin typeface="Constantia"/>
              <a:ea typeface="+mn-ea"/>
              <a:cs typeface="+mn-cs"/>
            </a:rPr>
          </a:br>
          <a:endParaRPr lang="en-US" sz="2000" kern="1200" dirty="0">
            <a:solidFill>
              <a:srgbClr val="000000">
                <a:hueOff val="0"/>
                <a:satOff val="0"/>
                <a:lumOff val="0"/>
                <a:alphaOff val="0"/>
              </a:srgbClr>
            </a:solidFill>
            <a:latin typeface="Constantia"/>
            <a:ea typeface="+mn-ea"/>
            <a:cs typeface="+mn-cs"/>
          </a:endParaRPr>
        </a:p>
      </dsp:txBody>
      <dsp:txXfrm>
        <a:off x="1206388" y="421"/>
        <a:ext cx="7944010" cy="1044492"/>
      </dsp:txXfrm>
    </dsp:sp>
    <dsp:sp modelId="{9154D462-DF4A-4C80-8ACB-EEEF350DDFB3}">
      <dsp:nvSpPr>
        <dsp:cNvPr id="0" name=""/>
        <dsp:cNvSpPr/>
      </dsp:nvSpPr>
      <dsp:spPr>
        <a:xfrm>
          <a:off x="0" y="1202572"/>
          <a:ext cx="9518650" cy="104449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D10CF-5100-46B2-A2C9-C996CEDC7A4E}">
      <dsp:nvSpPr>
        <dsp:cNvPr id="0" name=""/>
        <dsp:cNvSpPr/>
      </dsp:nvSpPr>
      <dsp:spPr>
        <a:xfrm>
          <a:off x="315958" y="1437583"/>
          <a:ext cx="574470" cy="574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BF9DA2-E2FB-4D5F-A3BE-AB3D6B2FB90E}">
      <dsp:nvSpPr>
        <dsp:cNvPr id="0" name=""/>
        <dsp:cNvSpPr/>
      </dsp:nvSpPr>
      <dsp:spPr>
        <a:xfrm>
          <a:off x="1206388" y="1202572"/>
          <a:ext cx="7944010" cy="104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2" tIns="110542" rIns="110542" bIns="110542" numCol="1" spcCol="1270" anchor="ctr" anchorCtr="0">
          <a:noAutofit/>
        </a:bodyPr>
        <a:lstStyle/>
        <a:p>
          <a:pPr marL="0" lvl="0" indent="0" algn="l" defTabSz="889000">
            <a:lnSpc>
              <a:spcPct val="100000"/>
            </a:lnSpc>
            <a:spcBef>
              <a:spcPct val="0"/>
            </a:spcBef>
            <a:spcAft>
              <a:spcPct val="35000"/>
            </a:spcAft>
            <a:buNone/>
          </a:pPr>
          <a:r>
            <a:rPr lang="en-US" sz="2000" b="1" kern="1200" dirty="0"/>
            <a:t>One-year contract </a:t>
          </a:r>
          <a:r>
            <a:rPr lang="en-US" sz="2000" kern="1200" dirty="0"/>
            <a:t>with the </a:t>
          </a:r>
          <a:r>
            <a:rPr lang="en-US" sz="2000" i="1" kern="1200" dirty="0"/>
            <a:t>option of 4 yearly extensions</a:t>
          </a:r>
          <a:endParaRPr lang="en-US" sz="2000" kern="1200" dirty="0"/>
        </a:p>
      </dsp:txBody>
      <dsp:txXfrm>
        <a:off x="1206388" y="1202572"/>
        <a:ext cx="7944010" cy="1044492"/>
      </dsp:txXfrm>
    </dsp:sp>
    <dsp:sp modelId="{36A72F61-4B1B-4309-849A-CE593E69E2F2}">
      <dsp:nvSpPr>
        <dsp:cNvPr id="0" name=""/>
        <dsp:cNvSpPr/>
      </dsp:nvSpPr>
      <dsp:spPr>
        <a:xfrm>
          <a:off x="0" y="2404724"/>
          <a:ext cx="9518650" cy="104449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5F64C-7C10-4030-BA55-E65DEAE9BE5D}">
      <dsp:nvSpPr>
        <dsp:cNvPr id="0" name=""/>
        <dsp:cNvSpPr/>
      </dsp:nvSpPr>
      <dsp:spPr>
        <a:xfrm>
          <a:off x="315958" y="2639735"/>
          <a:ext cx="574470" cy="574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E8D6E7-9460-4866-B844-00310AB13F2C}">
      <dsp:nvSpPr>
        <dsp:cNvPr id="0" name=""/>
        <dsp:cNvSpPr/>
      </dsp:nvSpPr>
      <dsp:spPr>
        <a:xfrm>
          <a:off x="1206388" y="2404724"/>
          <a:ext cx="7944010" cy="104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42" tIns="110542" rIns="110542" bIns="110542" numCol="1" spcCol="1270" anchor="ctr" anchorCtr="0">
          <a:noAutofit/>
        </a:bodyPr>
        <a:lstStyle/>
        <a:p>
          <a:pPr marL="0" lvl="0" indent="0" algn="l" defTabSz="889000">
            <a:lnSpc>
              <a:spcPct val="100000"/>
            </a:lnSpc>
            <a:spcBef>
              <a:spcPct val="0"/>
            </a:spcBef>
            <a:spcAft>
              <a:spcPct val="35000"/>
            </a:spcAft>
            <a:buNone/>
          </a:pPr>
          <a:r>
            <a:rPr lang="en-US" sz="2000" kern="1200" dirty="0"/>
            <a:t>Annual contract price has potential to increase based on the CPI-U</a:t>
          </a:r>
        </a:p>
      </dsp:txBody>
      <dsp:txXfrm>
        <a:off x="1206388" y="2404724"/>
        <a:ext cx="7944010" cy="1044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300ED-D6ED-42D3-BE6D-2421F9743367}">
      <dsp:nvSpPr>
        <dsp:cNvPr id="0" name=""/>
        <dsp:cNvSpPr/>
      </dsp:nvSpPr>
      <dsp:spPr>
        <a:xfrm>
          <a:off x="0" y="2596725"/>
          <a:ext cx="9518650" cy="8523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Awarding Contract</a:t>
          </a:r>
        </a:p>
      </dsp:txBody>
      <dsp:txXfrm>
        <a:off x="0" y="2596725"/>
        <a:ext cx="9518650" cy="460243"/>
      </dsp:txXfrm>
    </dsp:sp>
    <dsp:sp modelId="{DBD1F66E-005C-4018-8524-93C42A157CF7}">
      <dsp:nvSpPr>
        <dsp:cNvPr id="0" name=""/>
        <dsp:cNvSpPr/>
      </dsp:nvSpPr>
      <dsp:spPr>
        <a:xfrm>
          <a:off x="4647" y="3039922"/>
          <a:ext cx="3169784" cy="39205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Award Contract- Signed off by both parties</a:t>
          </a:r>
        </a:p>
      </dsp:txBody>
      <dsp:txXfrm>
        <a:off x="4647" y="3039922"/>
        <a:ext cx="3169784" cy="392059"/>
      </dsp:txXfrm>
    </dsp:sp>
    <dsp:sp modelId="{11A56508-40DF-4CCA-8255-437032D10A7C}">
      <dsp:nvSpPr>
        <dsp:cNvPr id="0" name=""/>
        <dsp:cNvSpPr/>
      </dsp:nvSpPr>
      <dsp:spPr>
        <a:xfrm>
          <a:off x="3174432" y="3039922"/>
          <a:ext cx="3169784" cy="39205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Submit to CN for final approval</a:t>
          </a:r>
        </a:p>
      </dsp:txBody>
      <dsp:txXfrm>
        <a:off x="3174432" y="3039922"/>
        <a:ext cx="3169784" cy="392059"/>
      </dsp:txXfrm>
    </dsp:sp>
    <dsp:sp modelId="{20927F52-75A2-41F7-A891-7E2581B9D7C7}">
      <dsp:nvSpPr>
        <dsp:cNvPr id="0" name=""/>
        <dsp:cNvSpPr/>
      </dsp:nvSpPr>
      <dsp:spPr>
        <a:xfrm>
          <a:off x="6344217" y="3039922"/>
          <a:ext cx="3169784" cy="39205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Approval sent to SFA</a:t>
          </a:r>
        </a:p>
      </dsp:txBody>
      <dsp:txXfrm>
        <a:off x="6344217" y="3039922"/>
        <a:ext cx="3169784" cy="392059"/>
      </dsp:txXfrm>
    </dsp:sp>
    <dsp:sp modelId="{0E83CCB0-5AE2-41B2-B35E-3B03255ADBFF}">
      <dsp:nvSpPr>
        <dsp:cNvPr id="0" name=""/>
        <dsp:cNvSpPr/>
      </dsp:nvSpPr>
      <dsp:spPr>
        <a:xfrm rot="10800000">
          <a:off x="0" y="1298667"/>
          <a:ext cx="9518650" cy="1310842"/>
        </a:xfrm>
        <a:prstGeom prst="upArrowCallou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Bidding Process</a:t>
          </a:r>
        </a:p>
      </dsp:txBody>
      <dsp:txXfrm rot="-10800000">
        <a:off x="0" y="1298667"/>
        <a:ext cx="9518650" cy="460105"/>
      </dsp:txXfrm>
    </dsp:sp>
    <dsp:sp modelId="{2BBDBBBA-CD42-4DAC-90B5-ACE83844A17E}">
      <dsp:nvSpPr>
        <dsp:cNvPr id="0" name=""/>
        <dsp:cNvSpPr/>
      </dsp:nvSpPr>
      <dsp:spPr>
        <a:xfrm>
          <a:off x="4647" y="1758773"/>
          <a:ext cx="3169784" cy="39194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Advertise the bid </a:t>
          </a:r>
        </a:p>
      </dsp:txBody>
      <dsp:txXfrm>
        <a:off x="4647" y="1758773"/>
        <a:ext cx="3169784" cy="391941"/>
      </dsp:txXfrm>
    </dsp:sp>
    <dsp:sp modelId="{8799728D-1AFD-499C-B803-A805ED63C4A1}">
      <dsp:nvSpPr>
        <dsp:cNvPr id="0" name=""/>
        <dsp:cNvSpPr/>
      </dsp:nvSpPr>
      <dsp:spPr>
        <a:xfrm>
          <a:off x="3174432" y="1758773"/>
          <a:ext cx="3169784" cy="39194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Open sealed bids</a:t>
          </a:r>
        </a:p>
      </dsp:txBody>
      <dsp:txXfrm>
        <a:off x="3174432" y="1758773"/>
        <a:ext cx="3169784" cy="391941"/>
      </dsp:txXfrm>
    </dsp:sp>
    <dsp:sp modelId="{8154C3BF-51C3-4F7D-8FFA-0BF488EECF71}">
      <dsp:nvSpPr>
        <dsp:cNvPr id="0" name=""/>
        <dsp:cNvSpPr/>
      </dsp:nvSpPr>
      <dsp:spPr>
        <a:xfrm>
          <a:off x="6344217" y="1758773"/>
          <a:ext cx="3169784" cy="39194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Evaluate bids- lowest responsible/responsive bidder</a:t>
          </a:r>
        </a:p>
      </dsp:txBody>
      <dsp:txXfrm>
        <a:off x="6344217" y="1758773"/>
        <a:ext cx="3169784" cy="391941"/>
      </dsp:txXfrm>
    </dsp:sp>
    <dsp:sp modelId="{86D3EAA9-58F4-4AD4-953B-4D02AACE4447}">
      <dsp:nvSpPr>
        <dsp:cNvPr id="0" name=""/>
        <dsp:cNvSpPr/>
      </dsp:nvSpPr>
      <dsp:spPr>
        <a:xfrm rot="10800000">
          <a:off x="0" y="609"/>
          <a:ext cx="9518650" cy="1310842"/>
        </a:xfrm>
        <a:prstGeom prst="upArrowCallou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Pre-Bid Process</a:t>
          </a:r>
        </a:p>
      </dsp:txBody>
      <dsp:txXfrm rot="-10800000">
        <a:off x="0" y="609"/>
        <a:ext cx="9518650" cy="460105"/>
      </dsp:txXfrm>
    </dsp:sp>
    <dsp:sp modelId="{931597CB-027E-448D-AD3F-14DEAFA9C3F8}">
      <dsp:nvSpPr>
        <dsp:cNvPr id="0" name=""/>
        <dsp:cNvSpPr/>
      </dsp:nvSpPr>
      <dsp:spPr>
        <a:xfrm>
          <a:off x="4647" y="460715"/>
          <a:ext cx="3169784" cy="39194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SFA prepares prototype solicitation</a:t>
          </a:r>
        </a:p>
      </dsp:txBody>
      <dsp:txXfrm>
        <a:off x="4647" y="460715"/>
        <a:ext cx="3169784" cy="391941"/>
      </dsp:txXfrm>
    </dsp:sp>
    <dsp:sp modelId="{E6B09102-2B68-4365-A76F-5D07648A8057}">
      <dsp:nvSpPr>
        <dsp:cNvPr id="0" name=""/>
        <dsp:cNvSpPr/>
      </dsp:nvSpPr>
      <dsp:spPr>
        <a:xfrm>
          <a:off x="3174432" y="460715"/>
          <a:ext cx="3169784" cy="39194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Submits to CN for approval</a:t>
          </a:r>
        </a:p>
      </dsp:txBody>
      <dsp:txXfrm>
        <a:off x="3174432" y="460715"/>
        <a:ext cx="3169784" cy="391941"/>
      </dsp:txXfrm>
    </dsp:sp>
    <dsp:sp modelId="{07F699D3-564D-4062-983B-DE75E985063C}">
      <dsp:nvSpPr>
        <dsp:cNvPr id="0" name=""/>
        <dsp:cNvSpPr/>
      </dsp:nvSpPr>
      <dsp:spPr>
        <a:xfrm>
          <a:off x="6344217" y="460715"/>
          <a:ext cx="3169784" cy="39194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Approval sent to SFA</a:t>
          </a:r>
        </a:p>
      </dsp:txBody>
      <dsp:txXfrm>
        <a:off x="6344217" y="460715"/>
        <a:ext cx="3169784" cy="391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8A2BF-4EA9-4B11-81A9-26682B554156}">
      <dsp:nvSpPr>
        <dsp:cNvPr id="0" name=""/>
        <dsp:cNvSpPr/>
      </dsp:nvSpPr>
      <dsp:spPr>
        <a:xfrm>
          <a:off x="1903730" y="269"/>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b="1" kern="1200" dirty="0"/>
            <a:t>Menus and related materials</a:t>
          </a:r>
        </a:p>
      </dsp:txBody>
      <dsp:txXfrm>
        <a:off x="1903730" y="269"/>
        <a:ext cx="7614920" cy="363829"/>
      </dsp:txXfrm>
    </dsp:sp>
    <dsp:sp modelId="{13027D84-C537-45FE-BF41-EC814AC9F854}">
      <dsp:nvSpPr>
        <dsp:cNvPr id="0" name=""/>
        <dsp:cNvSpPr/>
      </dsp:nvSpPr>
      <dsp:spPr>
        <a:xfrm>
          <a:off x="0" y="269"/>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b="1" kern="1200" dirty="0"/>
            <a:t>Schedule A</a:t>
          </a:r>
        </a:p>
      </dsp:txBody>
      <dsp:txXfrm>
        <a:off x="0" y="269"/>
        <a:ext cx="1903730" cy="363829"/>
      </dsp:txXfrm>
    </dsp:sp>
    <dsp:sp modelId="{C61C7F1C-D9F1-4F4F-9D8C-FE38D2D36568}">
      <dsp:nvSpPr>
        <dsp:cNvPr id="0" name=""/>
        <dsp:cNvSpPr/>
      </dsp:nvSpPr>
      <dsp:spPr>
        <a:xfrm>
          <a:off x="1903730" y="385928"/>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b="1" kern="1200" dirty="0"/>
            <a:t>Food, Beverage and Smallware Product Specifications</a:t>
          </a:r>
        </a:p>
      </dsp:txBody>
      <dsp:txXfrm>
        <a:off x="1903730" y="385928"/>
        <a:ext cx="7614920" cy="363829"/>
      </dsp:txXfrm>
    </dsp:sp>
    <dsp:sp modelId="{7A259DA4-A610-40CE-A4D3-1245343F6AC7}">
      <dsp:nvSpPr>
        <dsp:cNvPr id="0" name=""/>
        <dsp:cNvSpPr/>
      </dsp:nvSpPr>
      <dsp:spPr>
        <a:xfrm>
          <a:off x="0" y="385928"/>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b="1" kern="1200" dirty="0"/>
            <a:t>Schedule B</a:t>
          </a:r>
        </a:p>
      </dsp:txBody>
      <dsp:txXfrm>
        <a:off x="0" y="385928"/>
        <a:ext cx="1903730" cy="363829"/>
      </dsp:txXfrm>
    </dsp:sp>
    <dsp:sp modelId="{8D230625-756A-47AF-91B8-52347AD23399}">
      <dsp:nvSpPr>
        <dsp:cNvPr id="0" name=""/>
        <dsp:cNvSpPr/>
      </dsp:nvSpPr>
      <dsp:spPr>
        <a:xfrm>
          <a:off x="1903730" y="771586"/>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kern="1200" dirty="0"/>
            <a:t>Local Wellness Policy</a:t>
          </a:r>
        </a:p>
      </dsp:txBody>
      <dsp:txXfrm>
        <a:off x="1903730" y="771586"/>
        <a:ext cx="7614920" cy="363829"/>
      </dsp:txXfrm>
    </dsp:sp>
    <dsp:sp modelId="{F677F34D-83C7-4606-9E29-4C4888AE7C5D}">
      <dsp:nvSpPr>
        <dsp:cNvPr id="0" name=""/>
        <dsp:cNvSpPr/>
      </dsp:nvSpPr>
      <dsp:spPr>
        <a:xfrm>
          <a:off x="0" y="771586"/>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kern="1200" dirty="0"/>
            <a:t>Schedule C</a:t>
          </a:r>
        </a:p>
      </dsp:txBody>
      <dsp:txXfrm>
        <a:off x="0" y="771586"/>
        <a:ext cx="1903730" cy="363829"/>
      </dsp:txXfrm>
    </dsp:sp>
    <dsp:sp modelId="{78F9BFEF-7938-4C21-A3DD-6153A83AEA0E}">
      <dsp:nvSpPr>
        <dsp:cNvPr id="0" name=""/>
        <dsp:cNvSpPr/>
      </dsp:nvSpPr>
      <dsp:spPr>
        <a:xfrm>
          <a:off x="1903730" y="1157245"/>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kern="1200" dirty="0"/>
            <a:t>Cost Responsibility Detail Sheet</a:t>
          </a:r>
        </a:p>
      </dsp:txBody>
      <dsp:txXfrm>
        <a:off x="1903730" y="1157245"/>
        <a:ext cx="7614920" cy="363829"/>
      </dsp:txXfrm>
    </dsp:sp>
    <dsp:sp modelId="{93B9D356-3A00-4015-9F95-7D3633F7AF21}">
      <dsp:nvSpPr>
        <dsp:cNvPr id="0" name=""/>
        <dsp:cNvSpPr/>
      </dsp:nvSpPr>
      <dsp:spPr>
        <a:xfrm>
          <a:off x="0" y="1157245"/>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kern="1200" dirty="0"/>
            <a:t>Schedule D</a:t>
          </a:r>
        </a:p>
      </dsp:txBody>
      <dsp:txXfrm>
        <a:off x="0" y="1157245"/>
        <a:ext cx="1903730" cy="363829"/>
      </dsp:txXfrm>
    </dsp:sp>
    <dsp:sp modelId="{1B6D7859-AE2D-443B-8F31-6E4583BD417D}">
      <dsp:nvSpPr>
        <dsp:cNvPr id="0" name=""/>
        <dsp:cNvSpPr/>
      </dsp:nvSpPr>
      <dsp:spPr>
        <a:xfrm>
          <a:off x="1903730" y="1542904"/>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kern="1200" dirty="0"/>
            <a:t>Itemized Inventory List</a:t>
          </a:r>
        </a:p>
      </dsp:txBody>
      <dsp:txXfrm>
        <a:off x="1903730" y="1542904"/>
        <a:ext cx="7614920" cy="363829"/>
      </dsp:txXfrm>
    </dsp:sp>
    <dsp:sp modelId="{DA94DE61-BE1A-4A44-954C-AF2577329930}">
      <dsp:nvSpPr>
        <dsp:cNvPr id="0" name=""/>
        <dsp:cNvSpPr/>
      </dsp:nvSpPr>
      <dsp:spPr>
        <a:xfrm>
          <a:off x="0" y="1542904"/>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kern="1200" dirty="0"/>
            <a:t>Schedule E</a:t>
          </a:r>
        </a:p>
      </dsp:txBody>
      <dsp:txXfrm>
        <a:off x="0" y="1542904"/>
        <a:ext cx="1903730" cy="363829"/>
      </dsp:txXfrm>
    </dsp:sp>
    <dsp:sp modelId="{6F265C1A-327A-4AD3-8F59-B9011941B641}">
      <dsp:nvSpPr>
        <dsp:cNvPr id="0" name=""/>
        <dsp:cNvSpPr/>
      </dsp:nvSpPr>
      <dsp:spPr>
        <a:xfrm>
          <a:off x="1903730" y="1928563"/>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kern="1200" dirty="0"/>
            <a:t>HACCP/Food Safety Plan- Responsibility </a:t>
          </a:r>
        </a:p>
      </dsp:txBody>
      <dsp:txXfrm>
        <a:off x="1903730" y="1928563"/>
        <a:ext cx="7614920" cy="363829"/>
      </dsp:txXfrm>
    </dsp:sp>
    <dsp:sp modelId="{BF14387B-EA8B-4C1F-AA4C-32ED63AEF7D3}">
      <dsp:nvSpPr>
        <dsp:cNvPr id="0" name=""/>
        <dsp:cNvSpPr/>
      </dsp:nvSpPr>
      <dsp:spPr>
        <a:xfrm>
          <a:off x="0" y="1928563"/>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kern="1200" dirty="0"/>
            <a:t>Schedule F</a:t>
          </a:r>
        </a:p>
      </dsp:txBody>
      <dsp:txXfrm>
        <a:off x="0" y="1928563"/>
        <a:ext cx="1903730" cy="363829"/>
      </dsp:txXfrm>
    </dsp:sp>
    <dsp:sp modelId="{515A47C0-18AF-4AEE-B3A9-22EC99B94260}">
      <dsp:nvSpPr>
        <dsp:cNvPr id="0" name=""/>
        <dsp:cNvSpPr/>
      </dsp:nvSpPr>
      <dsp:spPr>
        <a:xfrm>
          <a:off x="1903730" y="2314221"/>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b="1" kern="1200" dirty="0"/>
            <a:t>Staffing Schedules and Related Information</a:t>
          </a:r>
        </a:p>
      </dsp:txBody>
      <dsp:txXfrm>
        <a:off x="1903730" y="2314221"/>
        <a:ext cx="7614920" cy="363829"/>
      </dsp:txXfrm>
    </dsp:sp>
    <dsp:sp modelId="{1A143878-0F7B-4285-B4F6-E731572686F9}">
      <dsp:nvSpPr>
        <dsp:cNvPr id="0" name=""/>
        <dsp:cNvSpPr/>
      </dsp:nvSpPr>
      <dsp:spPr>
        <a:xfrm>
          <a:off x="0" y="2314221"/>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kern="1200" dirty="0"/>
            <a:t>Schedule G</a:t>
          </a:r>
        </a:p>
      </dsp:txBody>
      <dsp:txXfrm>
        <a:off x="0" y="2314221"/>
        <a:ext cx="1903730" cy="363829"/>
      </dsp:txXfrm>
    </dsp:sp>
    <dsp:sp modelId="{A128CEE7-7A7F-4BEB-879E-4676EFB38F04}">
      <dsp:nvSpPr>
        <dsp:cNvPr id="0" name=""/>
        <dsp:cNvSpPr/>
      </dsp:nvSpPr>
      <dsp:spPr>
        <a:xfrm>
          <a:off x="1903730" y="2699880"/>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b="1" kern="1200" dirty="0"/>
            <a:t>Direct Diversion Receipt and/or WBSCM Requisition status report</a:t>
          </a:r>
        </a:p>
      </dsp:txBody>
      <dsp:txXfrm>
        <a:off x="1903730" y="2699880"/>
        <a:ext cx="7614920" cy="363829"/>
      </dsp:txXfrm>
    </dsp:sp>
    <dsp:sp modelId="{62219AAE-315D-4C2D-80D6-6A7D57D4F088}">
      <dsp:nvSpPr>
        <dsp:cNvPr id="0" name=""/>
        <dsp:cNvSpPr/>
      </dsp:nvSpPr>
      <dsp:spPr>
        <a:xfrm>
          <a:off x="0" y="2699880"/>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b="1" kern="1200" dirty="0"/>
            <a:t>Schedule H</a:t>
          </a:r>
        </a:p>
      </dsp:txBody>
      <dsp:txXfrm>
        <a:off x="0" y="2699880"/>
        <a:ext cx="1903730" cy="363829"/>
      </dsp:txXfrm>
    </dsp:sp>
    <dsp:sp modelId="{6D3E5A47-A317-4498-BDF2-16EA0FD46CD9}">
      <dsp:nvSpPr>
        <dsp:cNvPr id="0" name=""/>
        <dsp:cNvSpPr/>
      </dsp:nvSpPr>
      <dsp:spPr>
        <a:xfrm>
          <a:off x="1903730" y="3085539"/>
          <a:ext cx="7614920" cy="36382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7751" tIns="92413" rIns="147751" bIns="92413" numCol="1" spcCol="1270" anchor="ctr" anchorCtr="0">
          <a:noAutofit/>
        </a:bodyPr>
        <a:lstStyle/>
        <a:p>
          <a:pPr marL="0" lvl="0" indent="0" algn="l" defTabSz="577850">
            <a:lnSpc>
              <a:spcPct val="90000"/>
            </a:lnSpc>
            <a:spcBef>
              <a:spcPct val="0"/>
            </a:spcBef>
            <a:spcAft>
              <a:spcPct val="35000"/>
            </a:spcAft>
            <a:buNone/>
          </a:pPr>
          <a:r>
            <a:rPr lang="en-US" sz="1300" kern="1200" dirty="0"/>
            <a:t>Additional Schedules (calendar, map, forms)</a:t>
          </a:r>
        </a:p>
      </dsp:txBody>
      <dsp:txXfrm>
        <a:off x="1903730" y="3085539"/>
        <a:ext cx="7614920" cy="363829"/>
      </dsp:txXfrm>
    </dsp:sp>
    <dsp:sp modelId="{50EABAD6-72C8-4157-ACD3-51009A9E4818}">
      <dsp:nvSpPr>
        <dsp:cNvPr id="0" name=""/>
        <dsp:cNvSpPr/>
      </dsp:nvSpPr>
      <dsp:spPr>
        <a:xfrm>
          <a:off x="0" y="3085539"/>
          <a:ext cx="1903730" cy="36382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100739" tIns="35938" rIns="100739" bIns="35938" numCol="1" spcCol="1270" anchor="ctr" anchorCtr="0">
          <a:noAutofit/>
        </a:bodyPr>
        <a:lstStyle/>
        <a:p>
          <a:pPr marL="0" lvl="0" indent="0" algn="ctr" defTabSz="711200">
            <a:lnSpc>
              <a:spcPct val="90000"/>
            </a:lnSpc>
            <a:spcBef>
              <a:spcPct val="0"/>
            </a:spcBef>
            <a:spcAft>
              <a:spcPct val="35000"/>
            </a:spcAft>
            <a:buNone/>
          </a:pPr>
          <a:r>
            <a:rPr lang="en-US" sz="1600" kern="1200" dirty="0"/>
            <a:t>Schedule I</a:t>
          </a:r>
        </a:p>
      </dsp:txBody>
      <dsp:txXfrm>
        <a:off x="0" y="3085539"/>
        <a:ext cx="1903730" cy="3638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D5D8A-7D5C-4985-9A0D-0BEFC7FAB0CD}">
      <dsp:nvSpPr>
        <dsp:cNvPr id="0" name=""/>
        <dsp:cNvSpPr/>
      </dsp:nvSpPr>
      <dsp:spPr>
        <a:xfrm>
          <a:off x="539127" y="537085"/>
          <a:ext cx="1245136" cy="12451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04DE6-6A8F-4A16-B175-87F0BD91A718}">
      <dsp:nvSpPr>
        <dsp:cNvPr id="0" name=""/>
        <dsp:cNvSpPr/>
      </dsp:nvSpPr>
      <dsp:spPr>
        <a:xfrm>
          <a:off x="804484" y="802442"/>
          <a:ext cx="714422" cy="7144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502947-56E6-4F38-92D9-866D60FD8465}">
      <dsp:nvSpPr>
        <dsp:cNvPr id="0" name=""/>
        <dsp:cNvSpPr/>
      </dsp:nvSpPr>
      <dsp:spPr>
        <a:xfrm>
          <a:off x="141092" y="2170052"/>
          <a:ext cx="2041207"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Establish an advisory board consisting of parents, students and staff to assist in menu planning</a:t>
          </a:r>
        </a:p>
      </dsp:txBody>
      <dsp:txXfrm>
        <a:off x="141092" y="2170052"/>
        <a:ext cx="2041207" cy="742500"/>
      </dsp:txXfrm>
    </dsp:sp>
    <dsp:sp modelId="{13E2BD07-93C6-4CDD-B54E-F3A9756F516F}">
      <dsp:nvSpPr>
        <dsp:cNvPr id="0" name=""/>
        <dsp:cNvSpPr/>
      </dsp:nvSpPr>
      <dsp:spPr>
        <a:xfrm>
          <a:off x="2937547" y="537085"/>
          <a:ext cx="1245136" cy="12451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11848-CDE6-4C22-B78F-2C900679216E}">
      <dsp:nvSpPr>
        <dsp:cNvPr id="0" name=""/>
        <dsp:cNvSpPr/>
      </dsp:nvSpPr>
      <dsp:spPr>
        <a:xfrm>
          <a:off x="3202904" y="802442"/>
          <a:ext cx="714422" cy="714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35D4B1-70C1-4B98-B81B-13E4BE609347}">
      <dsp:nvSpPr>
        <dsp:cNvPr id="0" name=""/>
        <dsp:cNvSpPr/>
      </dsp:nvSpPr>
      <dsp:spPr>
        <a:xfrm>
          <a:off x="2539511" y="2170052"/>
          <a:ext cx="2041207"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SFA retains control of the nonprofit school food service account</a:t>
          </a:r>
        </a:p>
      </dsp:txBody>
      <dsp:txXfrm>
        <a:off x="2539511" y="2170052"/>
        <a:ext cx="2041207" cy="742500"/>
      </dsp:txXfrm>
    </dsp:sp>
    <dsp:sp modelId="{A187AC6F-D31D-480E-93F3-A4E03A42E213}">
      <dsp:nvSpPr>
        <dsp:cNvPr id="0" name=""/>
        <dsp:cNvSpPr/>
      </dsp:nvSpPr>
      <dsp:spPr>
        <a:xfrm>
          <a:off x="5335966" y="537085"/>
          <a:ext cx="1245136" cy="12451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60262-3177-459C-9FE2-3E89466E5DD5}">
      <dsp:nvSpPr>
        <dsp:cNvPr id="0" name=""/>
        <dsp:cNvSpPr/>
      </dsp:nvSpPr>
      <dsp:spPr>
        <a:xfrm>
          <a:off x="5601323" y="802442"/>
          <a:ext cx="714422" cy="7144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E8BC75-CA25-44E5-A93F-B2178E6B6C06}">
      <dsp:nvSpPr>
        <dsp:cNvPr id="0" name=""/>
        <dsp:cNvSpPr/>
      </dsp:nvSpPr>
      <dsp:spPr>
        <a:xfrm>
          <a:off x="4937930" y="2170052"/>
          <a:ext cx="2041207"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Conduct application, certification and verification procedures</a:t>
          </a:r>
        </a:p>
      </dsp:txBody>
      <dsp:txXfrm>
        <a:off x="4937930" y="2170052"/>
        <a:ext cx="2041207" cy="742500"/>
      </dsp:txXfrm>
    </dsp:sp>
    <dsp:sp modelId="{FBF80A68-3A0D-4648-B661-2B6125F4E295}">
      <dsp:nvSpPr>
        <dsp:cNvPr id="0" name=""/>
        <dsp:cNvSpPr/>
      </dsp:nvSpPr>
      <dsp:spPr>
        <a:xfrm>
          <a:off x="7734385" y="537085"/>
          <a:ext cx="1245136" cy="12451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BD5F4-D933-4799-8F6D-DADB9E3E0B9A}">
      <dsp:nvSpPr>
        <dsp:cNvPr id="0" name=""/>
        <dsp:cNvSpPr/>
      </dsp:nvSpPr>
      <dsp:spPr>
        <a:xfrm>
          <a:off x="7999742" y="802442"/>
          <a:ext cx="714422" cy="7144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4533EE-2694-4066-BCF0-1620DB48119A}">
      <dsp:nvSpPr>
        <dsp:cNvPr id="0" name=""/>
        <dsp:cNvSpPr/>
      </dsp:nvSpPr>
      <dsp:spPr>
        <a:xfrm>
          <a:off x="7336349" y="2170052"/>
          <a:ext cx="2041207"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Monthly claim for reimbursement</a:t>
          </a:r>
        </a:p>
      </dsp:txBody>
      <dsp:txXfrm>
        <a:off x="7336349" y="2170052"/>
        <a:ext cx="2041207" cy="742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15441-B99D-4D24-9069-07B3019D7AE2}">
      <dsp:nvSpPr>
        <dsp:cNvPr id="0" name=""/>
        <dsp:cNvSpPr/>
      </dsp:nvSpPr>
      <dsp:spPr>
        <a:xfrm>
          <a:off x="0" y="421"/>
          <a:ext cx="9518650" cy="98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5333B-64F2-4885-BC0F-455A5BC30784}">
      <dsp:nvSpPr>
        <dsp:cNvPr id="0" name=""/>
        <dsp:cNvSpPr/>
      </dsp:nvSpPr>
      <dsp:spPr>
        <a:xfrm>
          <a:off x="298074" y="222129"/>
          <a:ext cx="541953" cy="541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E0F288-4528-4F21-BB39-22F75FCD468A}">
      <dsp:nvSpPr>
        <dsp:cNvPr id="0" name=""/>
        <dsp:cNvSpPr/>
      </dsp:nvSpPr>
      <dsp:spPr>
        <a:xfrm>
          <a:off x="1138102" y="421"/>
          <a:ext cx="4283392" cy="98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85" tIns="104285" rIns="104285" bIns="104285" numCol="1" spcCol="1270" anchor="ctr" anchorCtr="0">
          <a:noAutofit/>
        </a:bodyPr>
        <a:lstStyle/>
        <a:p>
          <a:pPr marL="0" lvl="0" indent="0" algn="l" defTabSz="1111250">
            <a:lnSpc>
              <a:spcPct val="100000"/>
            </a:lnSpc>
            <a:spcBef>
              <a:spcPct val="0"/>
            </a:spcBef>
            <a:spcAft>
              <a:spcPct val="35000"/>
            </a:spcAft>
            <a:buNone/>
          </a:pPr>
          <a:r>
            <a:rPr lang="en-US" sz="2500" kern="1200" dirty="0"/>
            <a:t>Conduct on-site visits (contract terms)</a:t>
          </a:r>
        </a:p>
      </dsp:txBody>
      <dsp:txXfrm>
        <a:off x="1138102" y="421"/>
        <a:ext cx="4283392" cy="985370"/>
      </dsp:txXfrm>
    </dsp:sp>
    <dsp:sp modelId="{7EF6A87D-0780-461E-B5D6-5338D4C0CA9E}">
      <dsp:nvSpPr>
        <dsp:cNvPr id="0" name=""/>
        <dsp:cNvSpPr/>
      </dsp:nvSpPr>
      <dsp:spPr>
        <a:xfrm>
          <a:off x="5421495" y="421"/>
          <a:ext cx="4097154" cy="98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85" tIns="104285" rIns="104285" bIns="104285" numCol="1" spcCol="1270" anchor="ctr" anchorCtr="0">
          <a:noAutofit/>
        </a:bodyPr>
        <a:lstStyle/>
        <a:p>
          <a:pPr marL="0" lvl="0" indent="0" algn="l" defTabSz="577850">
            <a:lnSpc>
              <a:spcPct val="100000"/>
            </a:lnSpc>
            <a:spcBef>
              <a:spcPct val="0"/>
            </a:spcBef>
            <a:spcAft>
              <a:spcPct val="35000"/>
            </a:spcAft>
            <a:buNone/>
          </a:pPr>
          <a:r>
            <a:rPr lang="en-US" sz="1300" kern="1200" dirty="0"/>
            <a:t>Document when FSMC is not following contract terms</a:t>
          </a:r>
        </a:p>
      </dsp:txBody>
      <dsp:txXfrm>
        <a:off x="5421495" y="421"/>
        <a:ext cx="4097154" cy="985370"/>
      </dsp:txXfrm>
    </dsp:sp>
    <dsp:sp modelId="{BDC0CF94-1270-4A15-8D1C-34369F2D95E0}">
      <dsp:nvSpPr>
        <dsp:cNvPr id="0" name=""/>
        <dsp:cNvSpPr/>
      </dsp:nvSpPr>
      <dsp:spPr>
        <a:xfrm>
          <a:off x="0" y="1232133"/>
          <a:ext cx="9518650" cy="98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684C5-D796-473D-8B3A-0469372B622A}">
      <dsp:nvSpPr>
        <dsp:cNvPr id="0" name=""/>
        <dsp:cNvSpPr/>
      </dsp:nvSpPr>
      <dsp:spPr>
        <a:xfrm>
          <a:off x="298074" y="1453842"/>
          <a:ext cx="541953" cy="541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9DB93B-A467-469C-A3AF-33E8EC9DF1AA}">
      <dsp:nvSpPr>
        <dsp:cNvPr id="0" name=""/>
        <dsp:cNvSpPr/>
      </dsp:nvSpPr>
      <dsp:spPr>
        <a:xfrm>
          <a:off x="1138102" y="1232133"/>
          <a:ext cx="8380547" cy="98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85" tIns="104285" rIns="104285" bIns="104285" numCol="1" spcCol="1270" anchor="ctr" anchorCtr="0">
          <a:noAutofit/>
        </a:bodyPr>
        <a:lstStyle/>
        <a:p>
          <a:pPr marL="0" lvl="0" indent="0" algn="l" defTabSz="1111250">
            <a:lnSpc>
              <a:spcPct val="100000"/>
            </a:lnSpc>
            <a:spcBef>
              <a:spcPct val="0"/>
            </a:spcBef>
            <a:spcAft>
              <a:spcPct val="35000"/>
            </a:spcAft>
            <a:buNone/>
          </a:pPr>
          <a:r>
            <a:rPr lang="en-US" sz="2500" kern="1200"/>
            <a:t>Establish internal controls</a:t>
          </a:r>
        </a:p>
      </dsp:txBody>
      <dsp:txXfrm>
        <a:off x="1138102" y="1232133"/>
        <a:ext cx="8380547" cy="985370"/>
      </dsp:txXfrm>
    </dsp:sp>
    <dsp:sp modelId="{E4EBAC1B-0162-410C-B474-AF44BB2C3734}">
      <dsp:nvSpPr>
        <dsp:cNvPr id="0" name=""/>
        <dsp:cNvSpPr/>
      </dsp:nvSpPr>
      <dsp:spPr>
        <a:xfrm>
          <a:off x="0" y="2463846"/>
          <a:ext cx="9518650" cy="98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6C308-6A77-4662-8623-70555B7D2B5A}">
      <dsp:nvSpPr>
        <dsp:cNvPr id="0" name=""/>
        <dsp:cNvSpPr/>
      </dsp:nvSpPr>
      <dsp:spPr>
        <a:xfrm>
          <a:off x="298074" y="2685554"/>
          <a:ext cx="541953" cy="541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F0C22A-8C58-404F-AEAE-DDCF82B4489F}">
      <dsp:nvSpPr>
        <dsp:cNvPr id="0" name=""/>
        <dsp:cNvSpPr/>
      </dsp:nvSpPr>
      <dsp:spPr>
        <a:xfrm>
          <a:off x="1138102" y="2463846"/>
          <a:ext cx="4283392" cy="98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85" tIns="104285" rIns="104285" bIns="104285" numCol="1" spcCol="1270" anchor="ctr" anchorCtr="0">
          <a:noAutofit/>
        </a:bodyPr>
        <a:lstStyle/>
        <a:p>
          <a:pPr marL="0" lvl="0" indent="0" algn="l" defTabSz="1111250">
            <a:lnSpc>
              <a:spcPct val="100000"/>
            </a:lnSpc>
            <a:spcBef>
              <a:spcPct val="0"/>
            </a:spcBef>
            <a:spcAft>
              <a:spcPct val="35000"/>
            </a:spcAft>
            <a:buNone/>
          </a:pPr>
          <a:r>
            <a:rPr lang="en-US" sz="2500" kern="1200" dirty="0"/>
            <a:t>Updated FSMC penalties</a:t>
          </a:r>
        </a:p>
      </dsp:txBody>
      <dsp:txXfrm>
        <a:off x="1138102" y="2463846"/>
        <a:ext cx="4283392" cy="985370"/>
      </dsp:txXfrm>
    </dsp:sp>
    <dsp:sp modelId="{603A2AD1-C7A1-4E77-AFD3-75A2385EE9B1}">
      <dsp:nvSpPr>
        <dsp:cNvPr id="0" name=""/>
        <dsp:cNvSpPr/>
      </dsp:nvSpPr>
      <dsp:spPr>
        <a:xfrm>
          <a:off x="5421495" y="2463846"/>
          <a:ext cx="4097154" cy="98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85" tIns="104285" rIns="104285" bIns="104285" numCol="1" spcCol="1270" anchor="ctr" anchorCtr="0">
          <a:noAutofit/>
        </a:bodyPr>
        <a:lstStyle/>
        <a:p>
          <a:pPr marL="0" lvl="0" indent="0" algn="l" defTabSz="577850">
            <a:lnSpc>
              <a:spcPct val="100000"/>
            </a:lnSpc>
            <a:spcBef>
              <a:spcPct val="0"/>
            </a:spcBef>
            <a:spcAft>
              <a:spcPct val="35000"/>
            </a:spcAft>
            <a:buNone/>
          </a:pPr>
          <a:r>
            <a:rPr lang="en-US" sz="1300" kern="1200"/>
            <a:t>1</a:t>
          </a:r>
          <a:r>
            <a:rPr lang="en-US" sz="1300" kern="1200" baseline="30000"/>
            <a:t>st</a:t>
          </a:r>
          <a:r>
            <a:rPr lang="en-US" sz="1300" kern="1200"/>
            <a:t> Written Notification- </a:t>
          </a:r>
          <a:r>
            <a:rPr lang="en-US" sz="1300" i="1" kern="1200"/>
            <a:t>$500 per day per school</a:t>
          </a:r>
          <a:endParaRPr lang="en-US" sz="1300" kern="1200"/>
        </a:p>
        <a:p>
          <a:pPr marL="0" lvl="0" indent="0" algn="l" defTabSz="577850">
            <a:lnSpc>
              <a:spcPct val="100000"/>
            </a:lnSpc>
            <a:spcBef>
              <a:spcPct val="0"/>
            </a:spcBef>
            <a:spcAft>
              <a:spcPct val="35000"/>
            </a:spcAft>
            <a:buNone/>
          </a:pPr>
          <a:r>
            <a:rPr lang="en-US" sz="1300" kern="1200"/>
            <a:t>2</a:t>
          </a:r>
          <a:r>
            <a:rPr lang="en-US" sz="1300" kern="1200" baseline="30000"/>
            <a:t>nd</a:t>
          </a:r>
          <a:r>
            <a:rPr lang="en-US" sz="1300" kern="1200"/>
            <a:t> Written Notification- </a:t>
          </a:r>
          <a:r>
            <a:rPr lang="en-US" sz="1300" i="1" kern="1200"/>
            <a:t>$750 per day per school</a:t>
          </a:r>
          <a:endParaRPr lang="en-US" sz="1300" kern="1200"/>
        </a:p>
        <a:p>
          <a:pPr marL="0" lvl="0" indent="0" algn="l" defTabSz="577850">
            <a:lnSpc>
              <a:spcPct val="100000"/>
            </a:lnSpc>
            <a:spcBef>
              <a:spcPct val="0"/>
            </a:spcBef>
            <a:spcAft>
              <a:spcPct val="35000"/>
            </a:spcAft>
            <a:buNone/>
          </a:pPr>
          <a:r>
            <a:rPr lang="en-US" sz="1300" kern="1200"/>
            <a:t>3</a:t>
          </a:r>
          <a:r>
            <a:rPr lang="en-US" sz="1300" kern="1200" baseline="30000"/>
            <a:t>rd</a:t>
          </a:r>
          <a:r>
            <a:rPr lang="en-US" sz="1300" kern="1200"/>
            <a:t> Written Notification- </a:t>
          </a:r>
          <a:r>
            <a:rPr lang="en-US" sz="1300" i="1" kern="1200"/>
            <a:t>$1000 per day per school</a:t>
          </a:r>
          <a:endParaRPr lang="en-US" sz="1300" kern="1200"/>
        </a:p>
      </dsp:txBody>
      <dsp:txXfrm>
        <a:off x="5421495" y="2463846"/>
        <a:ext cx="4097154" cy="9853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997AD-0B27-4285-92DB-0AE01267F764}">
      <dsp:nvSpPr>
        <dsp:cNvPr id="0" name=""/>
        <dsp:cNvSpPr/>
      </dsp:nvSpPr>
      <dsp:spPr>
        <a:xfrm>
          <a:off x="3567" y="913217"/>
          <a:ext cx="1931636" cy="270429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0598" tIns="330200" rIns="150598" bIns="330200" numCol="1" spcCol="1270" anchor="t" anchorCtr="0">
          <a:noAutofit/>
        </a:bodyPr>
        <a:lstStyle/>
        <a:p>
          <a:pPr marL="0" lvl="0" indent="0" algn="l" defTabSz="622300">
            <a:lnSpc>
              <a:spcPct val="90000"/>
            </a:lnSpc>
            <a:spcBef>
              <a:spcPct val="0"/>
            </a:spcBef>
            <a:spcAft>
              <a:spcPct val="35000"/>
            </a:spcAft>
            <a:buNone/>
          </a:pPr>
          <a:r>
            <a:rPr lang="en-US" sz="1400" kern="1200"/>
            <a:t>Menus and meals served must meet program and bid specifications and requirements</a:t>
          </a:r>
        </a:p>
      </dsp:txBody>
      <dsp:txXfrm>
        <a:off x="3567" y="1940847"/>
        <a:ext cx="1931636" cy="1622574"/>
      </dsp:txXfrm>
    </dsp:sp>
    <dsp:sp modelId="{D4485267-B317-47EF-9BAD-473385FB71B8}">
      <dsp:nvSpPr>
        <dsp:cNvPr id="0" name=""/>
        <dsp:cNvSpPr/>
      </dsp:nvSpPr>
      <dsp:spPr>
        <a:xfrm>
          <a:off x="563742" y="1183646"/>
          <a:ext cx="811287" cy="81128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51" tIns="12700" rIns="63251" bIns="12700"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682552" y="1302456"/>
        <a:ext cx="573667" cy="573667"/>
      </dsp:txXfrm>
    </dsp:sp>
    <dsp:sp modelId="{D18CC243-375E-4B46-8CFF-E8BD3B9A6D92}">
      <dsp:nvSpPr>
        <dsp:cNvPr id="0" name=""/>
        <dsp:cNvSpPr/>
      </dsp:nvSpPr>
      <dsp:spPr>
        <a:xfrm>
          <a:off x="3567" y="3617435"/>
          <a:ext cx="1931636"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756B89-8C26-472C-9D74-49B5ED9BF0BF}">
      <dsp:nvSpPr>
        <dsp:cNvPr id="0" name=""/>
        <dsp:cNvSpPr/>
      </dsp:nvSpPr>
      <dsp:spPr>
        <a:xfrm>
          <a:off x="2128367" y="913217"/>
          <a:ext cx="1931636" cy="270429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0598" tIns="330200" rIns="150598" bIns="330200" numCol="1" spcCol="1270" anchor="t" anchorCtr="0">
          <a:noAutofit/>
        </a:bodyPr>
        <a:lstStyle/>
        <a:p>
          <a:pPr marL="0" lvl="0" indent="0" algn="l" defTabSz="622300">
            <a:lnSpc>
              <a:spcPct val="90000"/>
            </a:lnSpc>
            <a:spcBef>
              <a:spcPct val="0"/>
            </a:spcBef>
            <a:spcAft>
              <a:spcPct val="35000"/>
            </a:spcAft>
            <a:buNone/>
          </a:pPr>
          <a:r>
            <a:rPr lang="en-US" sz="1400" kern="1200"/>
            <a:t>Maintain accurate categorical point of service accountability counts/records</a:t>
          </a:r>
        </a:p>
      </dsp:txBody>
      <dsp:txXfrm>
        <a:off x="2128367" y="1940847"/>
        <a:ext cx="1931636" cy="1622574"/>
      </dsp:txXfrm>
    </dsp:sp>
    <dsp:sp modelId="{C09565AF-A02C-48AF-8D3D-B114C21AF4BD}">
      <dsp:nvSpPr>
        <dsp:cNvPr id="0" name=""/>
        <dsp:cNvSpPr/>
      </dsp:nvSpPr>
      <dsp:spPr>
        <a:xfrm>
          <a:off x="2688542" y="1183646"/>
          <a:ext cx="811287" cy="81128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51" tIns="12700" rIns="63251" bIns="12700"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807352" y="1302456"/>
        <a:ext cx="573667" cy="573667"/>
      </dsp:txXfrm>
    </dsp:sp>
    <dsp:sp modelId="{8530FD74-21F9-4D4C-8427-D5911AE3D433}">
      <dsp:nvSpPr>
        <dsp:cNvPr id="0" name=""/>
        <dsp:cNvSpPr/>
      </dsp:nvSpPr>
      <dsp:spPr>
        <a:xfrm>
          <a:off x="2128367" y="3617435"/>
          <a:ext cx="1931636"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24168-AF7B-4442-ABF5-134311F87D1C}">
      <dsp:nvSpPr>
        <dsp:cNvPr id="0" name=""/>
        <dsp:cNvSpPr/>
      </dsp:nvSpPr>
      <dsp:spPr>
        <a:xfrm>
          <a:off x="4253167" y="913217"/>
          <a:ext cx="1931636" cy="270429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0598" tIns="330200" rIns="150598" bIns="330200" numCol="1" spcCol="1270" anchor="t" anchorCtr="0">
          <a:noAutofit/>
        </a:bodyPr>
        <a:lstStyle/>
        <a:p>
          <a:pPr marL="0" lvl="0" indent="0" algn="l" defTabSz="622300">
            <a:lnSpc>
              <a:spcPct val="90000"/>
            </a:lnSpc>
            <a:spcBef>
              <a:spcPct val="0"/>
            </a:spcBef>
            <a:spcAft>
              <a:spcPct val="35000"/>
            </a:spcAft>
            <a:buNone/>
          </a:pPr>
          <a:r>
            <a:rPr lang="en-US" sz="1400" kern="1200"/>
            <a:t>Train cashiers and staff </a:t>
          </a:r>
        </a:p>
      </dsp:txBody>
      <dsp:txXfrm>
        <a:off x="4253167" y="1940847"/>
        <a:ext cx="1931636" cy="1622574"/>
      </dsp:txXfrm>
    </dsp:sp>
    <dsp:sp modelId="{E019031E-658E-4632-83BD-0762DEB1BBED}">
      <dsp:nvSpPr>
        <dsp:cNvPr id="0" name=""/>
        <dsp:cNvSpPr/>
      </dsp:nvSpPr>
      <dsp:spPr>
        <a:xfrm>
          <a:off x="4813342" y="1183646"/>
          <a:ext cx="811287" cy="81128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51" tIns="12700" rIns="63251" bIns="12700"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4932152" y="1302456"/>
        <a:ext cx="573667" cy="573667"/>
      </dsp:txXfrm>
    </dsp:sp>
    <dsp:sp modelId="{3E06FF5A-D0E2-47F4-A2F2-CA07B352A5B8}">
      <dsp:nvSpPr>
        <dsp:cNvPr id="0" name=""/>
        <dsp:cNvSpPr/>
      </dsp:nvSpPr>
      <dsp:spPr>
        <a:xfrm>
          <a:off x="4253167" y="3617435"/>
          <a:ext cx="1931636"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C1E8C-A27A-4255-9F41-E54C850FAFBE}">
      <dsp:nvSpPr>
        <dsp:cNvPr id="0" name=""/>
        <dsp:cNvSpPr/>
      </dsp:nvSpPr>
      <dsp:spPr>
        <a:xfrm>
          <a:off x="6377967" y="913217"/>
          <a:ext cx="1931636" cy="270429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0598" tIns="330200" rIns="150598" bIns="330200" numCol="1" spcCol="1270" anchor="t" anchorCtr="0">
          <a:noAutofit/>
        </a:bodyPr>
        <a:lstStyle/>
        <a:p>
          <a:pPr marL="0" lvl="0" indent="0" algn="l" defTabSz="622300">
            <a:lnSpc>
              <a:spcPct val="90000"/>
            </a:lnSpc>
            <a:spcBef>
              <a:spcPct val="0"/>
            </a:spcBef>
            <a:spcAft>
              <a:spcPct val="35000"/>
            </a:spcAft>
            <a:buNone/>
          </a:pPr>
          <a:r>
            <a:rPr lang="en-US" sz="1400" kern="1200"/>
            <a:t>Submit monthly operating statement </a:t>
          </a:r>
        </a:p>
      </dsp:txBody>
      <dsp:txXfrm>
        <a:off x="6377967" y="1940847"/>
        <a:ext cx="1931636" cy="1622574"/>
      </dsp:txXfrm>
    </dsp:sp>
    <dsp:sp modelId="{85988F1D-3DE2-43D4-AB62-8BAAA8EC13BF}">
      <dsp:nvSpPr>
        <dsp:cNvPr id="0" name=""/>
        <dsp:cNvSpPr/>
      </dsp:nvSpPr>
      <dsp:spPr>
        <a:xfrm>
          <a:off x="6938142" y="1183646"/>
          <a:ext cx="811287" cy="81128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51" tIns="12700" rIns="63251" bIns="12700"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056952" y="1302456"/>
        <a:ext cx="573667" cy="573667"/>
      </dsp:txXfrm>
    </dsp:sp>
    <dsp:sp modelId="{176E18C2-7D6B-44A0-A56A-AEC1F778A0B4}">
      <dsp:nvSpPr>
        <dsp:cNvPr id="0" name=""/>
        <dsp:cNvSpPr/>
      </dsp:nvSpPr>
      <dsp:spPr>
        <a:xfrm>
          <a:off x="6377967" y="3617435"/>
          <a:ext cx="1931636"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74F47-A8F0-43FA-95C0-B71EBD7018BD}">
      <dsp:nvSpPr>
        <dsp:cNvPr id="0" name=""/>
        <dsp:cNvSpPr/>
      </dsp:nvSpPr>
      <dsp:spPr>
        <a:xfrm>
          <a:off x="8502767" y="913217"/>
          <a:ext cx="1931636" cy="270429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0598" tIns="330200" rIns="150598" bIns="330200" numCol="1" spcCol="1270" anchor="t" anchorCtr="0">
          <a:noAutofit/>
        </a:bodyPr>
        <a:lstStyle/>
        <a:p>
          <a:pPr marL="0" lvl="0" indent="0" algn="l" defTabSz="622300">
            <a:lnSpc>
              <a:spcPct val="90000"/>
            </a:lnSpc>
            <a:spcBef>
              <a:spcPct val="0"/>
            </a:spcBef>
            <a:spcAft>
              <a:spcPct val="35000"/>
            </a:spcAft>
            <a:buNone/>
          </a:pPr>
          <a:r>
            <a:rPr lang="en-US" sz="1400" kern="1200"/>
            <a:t>Bill the SFA for number of meals plus equivalent meals multiplied by bid price</a:t>
          </a:r>
        </a:p>
      </dsp:txBody>
      <dsp:txXfrm>
        <a:off x="8502767" y="1940847"/>
        <a:ext cx="1931636" cy="1622574"/>
      </dsp:txXfrm>
    </dsp:sp>
    <dsp:sp modelId="{A847D7D0-3AC2-4D8E-B28D-A7F70DD8AE75}">
      <dsp:nvSpPr>
        <dsp:cNvPr id="0" name=""/>
        <dsp:cNvSpPr/>
      </dsp:nvSpPr>
      <dsp:spPr>
        <a:xfrm>
          <a:off x="9062942" y="1183646"/>
          <a:ext cx="811287" cy="81128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51" tIns="12700" rIns="63251" bIns="12700" numCol="1" spcCol="1270" anchor="ctr" anchorCtr="0">
          <a:noAutofit/>
        </a:bodyPr>
        <a:lstStyle/>
        <a:p>
          <a:pPr marL="0" lvl="0" indent="0" algn="ctr" defTabSz="1822450">
            <a:lnSpc>
              <a:spcPct val="90000"/>
            </a:lnSpc>
            <a:spcBef>
              <a:spcPct val="0"/>
            </a:spcBef>
            <a:spcAft>
              <a:spcPct val="35000"/>
            </a:spcAft>
            <a:buNone/>
          </a:pPr>
          <a:r>
            <a:rPr lang="en-US" sz="4100" kern="1200"/>
            <a:t>5</a:t>
          </a:r>
        </a:p>
      </dsp:txBody>
      <dsp:txXfrm>
        <a:off x="9181752" y="1302456"/>
        <a:ext cx="573667" cy="573667"/>
      </dsp:txXfrm>
    </dsp:sp>
    <dsp:sp modelId="{BF63ED49-B71F-4E80-9395-BD95E1A65F21}">
      <dsp:nvSpPr>
        <dsp:cNvPr id="0" name=""/>
        <dsp:cNvSpPr/>
      </dsp:nvSpPr>
      <dsp:spPr>
        <a:xfrm>
          <a:off x="8502767" y="3617435"/>
          <a:ext cx="1931636"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5E03B7-B591-4A2A-B695-014C5A39F13E}" type="datetimeFigureOut">
              <a:rPr lang="en-US"/>
              <a:t>3/13/2024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DFBD7B-E4FB-4AA8-9540-FD148073ACB3}" type="datetimeFigureOut">
              <a:rPr lang="en-US"/>
              <a:t>3/13/2024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welcome to the New York State Education Department Child Nutrition Program Administration’s webinar on Food Service management company contracts and extensions. Presenting today is MaryBeth Sotir and answering questions is Stacy Roney and Jamie McMillian. A copy of today’s presentation was emailed to all registrants. If you did not receive a copy, please email Cntraining@nysed.gov. </a:t>
            </a:r>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a:p>
        </p:txBody>
      </p:sp>
    </p:spTree>
    <p:extLst>
      <p:ext uri="{BB962C8B-B14F-4D97-AF65-F5344CB8AC3E}">
        <p14:creationId xmlns:p14="http://schemas.microsoft.com/office/powerpoint/2010/main" val="344274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5670"/>
          </a:xfrm>
        </p:spPr>
        <p:txBody>
          <a:bodyPr/>
          <a:lstStyle/>
          <a:p>
            <a:r>
              <a:rPr lang="en-US" sz="1100" dirty="0"/>
              <a:t>The next step in the pre-bid process is selecting how the SFA wants the food service management company to bid on the contract. </a:t>
            </a:r>
          </a:p>
          <a:p>
            <a:endParaRPr lang="en-US" sz="1100" dirty="0"/>
          </a:p>
          <a:p>
            <a:r>
              <a:rPr lang="en-US" sz="1100" dirty="0"/>
              <a:t>There are two bid options to choose from, the first Bid option is the management company bids only one price for both breakfast and lunch. The second Bid option is when the management company would bid a separate price for breakfast, lunch, and/or snack. </a:t>
            </a:r>
          </a:p>
          <a:p>
            <a:r>
              <a:rPr lang="en-US" sz="1100" dirty="0"/>
              <a:t> </a:t>
            </a:r>
          </a:p>
          <a:p>
            <a:r>
              <a:rPr lang="en-US" sz="1100" dirty="0"/>
              <a:t>With both bid options, the SFA would also have to decide at the end of each contract year if the nonprofit food service account would have a guaranteed return, break even or a general fund subsidy.</a:t>
            </a:r>
          </a:p>
          <a:p>
            <a:endParaRPr lang="en-US" sz="1100" dirty="0"/>
          </a:p>
          <a:p>
            <a:r>
              <a:rPr lang="en-US" sz="1100" dirty="0"/>
              <a:t>The guaranteed return is the amount that is left in the nonprofit food service account at the end of the school year. The guaranteed return must remain in the school food service account.  </a:t>
            </a:r>
          </a:p>
          <a:p>
            <a:endParaRPr lang="en-US" sz="1100" dirty="0"/>
          </a:p>
          <a:p>
            <a:r>
              <a:rPr lang="en-US" sz="1100" dirty="0"/>
              <a:t>With break-even, the SFA is not required to put additional funds in the nonprofit food service account at the end of the year. This would leave your food service account at a break-even and not in a deficit. </a:t>
            </a:r>
          </a:p>
          <a:p>
            <a:endParaRPr lang="en-US" sz="1100" dirty="0"/>
          </a:p>
          <a:p>
            <a:r>
              <a:rPr lang="en-US" sz="1100" dirty="0"/>
              <a:t>General fund subsidy is the amount that the SFA would put into the nonprofit school food service account to cover the cost of the programs. </a:t>
            </a: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10</a:t>
            </a:fld>
            <a:endParaRPr lang="en-US" altLang="en-US"/>
          </a:p>
        </p:txBody>
      </p:sp>
    </p:spTree>
    <p:extLst>
      <p:ext uri="{BB962C8B-B14F-4D97-AF65-F5344CB8AC3E}">
        <p14:creationId xmlns:p14="http://schemas.microsoft.com/office/powerpoint/2010/main" val="408489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With the pre-bid, there are schedules that SFAs must complete. We will discuss schedules A (menu), Schedule B (specifications), Schedule G (staffing) and Schedule H (USDA Foods) in detail. </a:t>
            </a:r>
          </a:p>
          <a:p>
            <a:endParaRPr lang="en-US" sz="1000" dirty="0"/>
          </a:p>
          <a:p>
            <a:endParaRPr lang="en-US" sz="1000" dirty="0"/>
          </a:p>
          <a:p>
            <a:pPr marL="291179" indent="-291179">
              <a:buFont typeface="Arial" panose="020B0604020202020204" pitchFamily="34" charset="0"/>
              <a:buChar char="•"/>
            </a:pPr>
            <a:r>
              <a:rPr lang="en-US" sz="1000" dirty="0"/>
              <a:t>Schedule C-Local Wellness Policy- A copy of the SFAs local wellness policy is required. </a:t>
            </a:r>
          </a:p>
          <a:p>
            <a:pPr marL="291179" indent="-291179">
              <a:buFont typeface="Arial" panose="020B0604020202020204" pitchFamily="34" charset="0"/>
              <a:buChar char="•"/>
            </a:pPr>
            <a:r>
              <a:rPr lang="en-US" sz="1000" dirty="0"/>
              <a:t>Schedule D- the cost responsibility detail sheet.  The SFA determines if they are responsible or if the management company is responsible for specific incurred costs. An example of this would be the USDA processing fee. </a:t>
            </a:r>
          </a:p>
          <a:p>
            <a:pPr marL="291179" indent="-291179">
              <a:buFont typeface="Arial" panose="020B0604020202020204" pitchFamily="34" charset="0"/>
              <a:buChar char="•"/>
            </a:pPr>
            <a:r>
              <a:rPr lang="en-US" sz="1000" dirty="0"/>
              <a:t>Schedule E – Itemized inventory list</a:t>
            </a:r>
          </a:p>
          <a:p>
            <a:pPr marL="291179" indent="-291179">
              <a:buFont typeface="Arial" panose="020B0604020202020204" pitchFamily="34" charset="0"/>
              <a:buChar char="•"/>
            </a:pPr>
            <a:r>
              <a:rPr lang="en-US" sz="1000" dirty="0"/>
              <a:t>Schedule F – Sets the party responsible for the HACCP based food safety plan. </a:t>
            </a:r>
          </a:p>
          <a:p>
            <a:pPr marL="291179" indent="-291179">
              <a:buFont typeface="Arial" panose="020B0604020202020204" pitchFamily="34" charset="0"/>
              <a:buChar char="•"/>
            </a:pPr>
            <a:r>
              <a:rPr lang="en-US" sz="1000" dirty="0"/>
              <a:t>Schedule G – Sets the staffing and benefit requirements</a:t>
            </a:r>
          </a:p>
          <a:p>
            <a:pPr marL="291179" indent="-291179">
              <a:buFont typeface="Arial" panose="020B0604020202020204" pitchFamily="34" charset="0"/>
              <a:buChar char="•"/>
            </a:pPr>
            <a:r>
              <a:rPr lang="en-US" sz="1000" dirty="0"/>
              <a:t>Schedule I – Allows the SFA to include any additional pertinent information. </a:t>
            </a:r>
          </a:p>
          <a:p>
            <a:endParaRPr lang="en-US" sz="1000" dirty="0"/>
          </a:p>
          <a:p>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11</a:t>
            </a:fld>
            <a:endParaRPr lang="en-US" altLang="en-US"/>
          </a:p>
        </p:txBody>
      </p:sp>
    </p:spTree>
    <p:extLst>
      <p:ext uri="{BB962C8B-B14F-4D97-AF65-F5344CB8AC3E}">
        <p14:creationId xmlns:p14="http://schemas.microsoft.com/office/powerpoint/2010/main" val="2958808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5670"/>
          </a:xfrm>
        </p:spPr>
        <p:txBody>
          <a:bodyPr/>
          <a:lstStyle/>
          <a:p>
            <a:r>
              <a:rPr lang="en-US" sz="1400" dirty="0"/>
              <a:t>Schedule A is for the menu and related materials. Federal regulations require that the SFA includes a 21-day menu within the solicitation for each program the contract will cover. For example, if the SFA participates in both breakfast, lunch, and snack, there would need to be three separate 21-day menus. The management companies will use the provided menus to determine their bid price by calculating food costs. </a:t>
            </a:r>
          </a:p>
          <a:p>
            <a:endParaRPr lang="en-US" sz="1400" dirty="0"/>
          </a:p>
          <a:p>
            <a:r>
              <a:rPr lang="en-US" sz="1400" dirty="0"/>
              <a:t>If a SFA does not have the ability to develop a 21-day menu, they can request that the management company submits a 21-day menu with their bid. However, if this option is chosen, an evaluation plan must be included. The plan would demonstrate how the SFA will evaluate the submitted menu for components and quantity, dietary specification, affordability, nutrition requirements and student appeal. It is important to work with our office if you have any questions or concerns when evaluating menus.  </a:t>
            </a: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12</a:t>
            </a:fld>
            <a:endParaRPr lang="en-US" altLang="en-US"/>
          </a:p>
        </p:txBody>
      </p:sp>
    </p:spTree>
    <p:extLst>
      <p:ext uri="{BB962C8B-B14F-4D97-AF65-F5344CB8AC3E}">
        <p14:creationId xmlns:p14="http://schemas.microsoft.com/office/powerpoint/2010/main" val="312271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SFAs have the flexibility to set quality bid specifications which include food and beverage procurement standards and staffing requirements. With this, you can choose to set the staffing levels you wish to attain by building, experience, or education OR if you have current staff that you wish to retain, this would be done during the pre-bid process. </a:t>
            </a:r>
          </a:p>
          <a:p>
            <a:endParaRPr lang="en-US" dirty="0">
              <a:latin typeface="Century Gothic" panose="020B0502020202020204" pitchFamily="34" charset="0"/>
            </a:endParaRPr>
          </a:p>
          <a:p>
            <a:r>
              <a:rPr lang="en-US" dirty="0">
                <a:latin typeface="Century Gothic" panose="020B0502020202020204" pitchFamily="34" charset="0"/>
              </a:rPr>
              <a:t>In regard to the food and beverage standards- remember, you are the ones who know what your students like and the quality of food that you want served in your cafeteria. </a:t>
            </a: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13</a:t>
            </a:fld>
            <a:endParaRPr lang="en-US" altLang="en-US"/>
          </a:p>
        </p:txBody>
      </p:sp>
    </p:spTree>
    <p:extLst>
      <p:ext uri="{BB962C8B-B14F-4D97-AF65-F5344CB8AC3E}">
        <p14:creationId xmlns:p14="http://schemas.microsoft.com/office/powerpoint/2010/main" val="116489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48200"/>
          </a:xfrm>
        </p:spPr>
        <p:txBody>
          <a:bodyPr/>
          <a:lstStyle/>
          <a:p>
            <a:r>
              <a:rPr lang="en-US" dirty="0"/>
              <a:t>Schedule B is the section to set specifications for the food, beverage, and small wares.  Specific brand names are not allowed to included in the specifications, however, if specific brand names are listed the specification must also include "or equal to". </a:t>
            </a:r>
          </a:p>
          <a:p>
            <a:endParaRPr lang="en-US" dirty="0"/>
          </a:p>
          <a:p>
            <a:r>
              <a:rPr lang="en-US" dirty="0"/>
              <a:t>Schedule B is the SFAs chance to set the quality product that would be served in the school buildings.  If it is included it in the specification, then the management company must follow it.</a:t>
            </a:r>
          </a:p>
          <a:p>
            <a:endParaRPr lang="en-US" dirty="0"/>
          </a:p>
          <a:p>
            <a:r>
              <a:rPr lang="en-US" dirty="0"/>
              <a:t>Schedule H – USDA Foods, the SFA must include the amount of USDA foods entitlement. This information can be found in direct diversion receipt or web scam requisition status report. The management company will use this information to pre credit the SFA for the value of USDA foods.  </a:t>
            </a: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14</a:t>
            </a:fld>
            <a:endParaRPr lang="en-US" altLang="en-US" dirty="0"/>
          </a:p>
        </p:txBody>
      </p:sp>
    </p:spTree>
    <p:extLst>
      <p:ext uri="{BB962C8B-B14F-4D97-AF65-F5344CB8AC3E}">
        <p14:creationId xmlns:p14="http://schemas.microsoft.com/office/powerpoint/2010/main" val="320131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1242148">
              <a:defRPr/>
            </a:pPr>
            <a:r>
              <a:rPr lang="en-US" dirty="0"/>
              <a:t>The pre-bid document must be reviewed by Child Nutrition prior to going out to bid. Once the pre bid is complete, email the completed prototype document including all schedules, amendments or addendums to CN@nysed.gov, at least 30 days prior to going out to bid. </a:t>
            </a:r>
            <a:r>
              <a:rPr lang="en-US" sz="1800" dirty="0">
                <a:latin typeface="Calibri" panose="020F0502020204030204" pitchFamily="34" charset="0"/>
                <a:ea typeface="Calibri" panose="020F0502020204030204" pitchFamily="34" charset="0"/>
              </a:rPr>
              <a:t> </a:t>
            </a:r>
          </a:p>
          <a:p>
            <a:pPr defTabSz="1242148">
              <a:defRPr/>
            </a:pPr>
            <a:endParaRPr lang="en-US" sz="1800" b="1" dirty="0">
              <a:latin typeface="Calibri" panose="020F0502020204030204" pitchFamily="34" charset="0"/>
              <a:ea typeface="Calibri" panose="020F0502020204030204" pitchFamily="34" charset="0"/>
            </a:endParaRPr>
          </a:p>
          <a:p>
            <a:pPr defTabSz="1242148">
              <a:defRPr/>
            </a:pPr>
            <a:r>
              <a:rPr lang="en-US" sz="1800" dirty="0">
                <a:latin typeface="Calibri" panose="020F0502020204030204" pitchFamily="34" charset="0"/>
                <a:ea typeface="Calibri" panose="020F0502020204030204" pitchFamily="34" charset="0"/>
              </a:rPr>
              <a:t>SFAs will be notified via email of any required change. Once the pre-bid is approved an email will be sent notifying the SFA of approval and indicate that they may proceed with advertising the bid.  </a:t>
            </a:r>
          </a:p>
          <a:p>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15</a:t>
            </a:fld>
            <a:endParaRPr lang="en-US" altLang="en-US"/>
          </a:p>
        </p:txBody>
      </p:sp>
    </p:spTree>
    <p:extLst>
      <p:ext uri="{BB962C8B-B14F-4D97-AF65-F5344CB8AC3E}">
        <p14:creationId xmlns:p14="http://schemas.microsoft.com/office/powerpoint/2010/main" val="220598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continue and discuss the advertising and administering of the contract, we’re going to take a moment and answer any questions you may have thus far. If you’d like to ask a question, please use the Q&amp;A box in the lower corner to type and send it in to our staff to which we will answer for all viewers to hear.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16</a:t>
            </a:fld>
            <a:endParaRPr lang="en-US" altLang="en-US"/>
          </a:p>
        </p:txBody>
      </p:sp>
    </p:spTree>
    <p:extLst>
      <p:ext uri="{BB962C8B-B14F-4D97-AF65-F5344CB8AC3E}">
        <p14:creationId xmlns:p14="http://schemas.microsoft.com/office/powerpoint/2010/main" val="112557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03140"/>
          </a:xfrm>
        </p:spPr>
        <p:txBody>
          <a:bodyPr/>
          <a:lstStyle/>
          <a:p>
            <a:r>
              <a:rPr lang="en-US" sz="1200" dirty="0"/>
              <a:t>Once the SFAs pre-bid has been approved, the SFA can advertise the bid. The bid advertisement must include the time and place where the bids will be received and publicly opened and read. There must be at least 5 days between the first publication of advertisement and the date for the opening and reading. We highly suggest that you use more than the 5 days as we have seen situations where the newspaper did not run the advertisement on the correct date and the bid was only advertised for 4 days. If this was to occur, then the contract would be denied, and the process would need to be started from the beginning. To avoid such situations, our office suggest a 2 week timeframe. </a:t>
            </a:r>
          </a:p>
          <a:p>
            <a:pPr defTabSz="1242148">
              <a:defRPr/>
            </a:pPr>
            <a:endParaRPr lang="en-US" sz="1200" dirty="0"/>
          </a:p>
          <a:p>
            <a:pPr defTabSz="1242148">
              <a:defRPr/>
            </a:pPr>
            <a:r>
              <a:rPr lang="en-US" sz="1200" dirty="0"/>
              <a:t>Management companies are required to submit a sealed bid and all bids submitted to the SFA must be sealed and cannot be opened until the specified time.  As we just stated, your bid advertisement will include all of this information. If you have a bidder’s conference, you want to include that information in the bid advertisement as well. A bidders' conference is when you invite all management companies to your school district to do a walk through of the facilities. If there are any questions, you can answer them during the conference however you would need to ensure that all questions and answers are sent to all management companies that attended along with those that are interested in bidding on your contract. It is important to note that Food Service Management Companies cannot have private walk-throughs or request an extension on the bid due date. If an extension of bid due date is required, the SFA must re-advertise the bid. </a:t>
            </a:r>
          </a:p>
          <a:p>
            <a:pPr defTabSz="1242148">
              <a:defRPr/>
            </a:pPr>
            <a:endParaRPr lang="en-US" sz="1200" dirty="0"/>
          </a:p>
          <a:p>
            <a:pPr defTabSz="1242148">
              <a:defRPr/>
            </a:pPr>
            <a:r>
              <a:rPr lang="en-US" sz="1200" dirty="0"/>
              <a:t>Remember, every decision must ensure the process is fair and equitable! </a:t>
            </a:r>
          </a:p>
          <a:p>
            <a:pPr defTabSz="1242148">
              <a:defRPr/>
            </a:pPr>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17</a:t>
            </a:fld>
            <a:endParaRPr lang="en-US" altLang="en-US"/>
          </a:p>
        </p:txBody>
      </p:sp>
    </p:spTree>
    <p:extLst>
      <p:ext uri="{BB962C8B-B14F-4D97-AF65-F5344CB8AC3E}">
        <p14:creationId xmlns:p14="http://schemas.microsoft.com/office/powerpoint/2010/main" val="2542253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5670"/>
          </a:xfrm>
        </p:spPr>
        <p:txBody>
          <a:bodyPr/>
          <a:lstStyle/>
          <a:p>
            <a:pPr defTabSz="1242148">
              <a:defRPr/>
            </a:pPr>
            <a:r>
              <a:rPr lang="en-US" sz="1400" dirty="0"/>
              <a:t>Once the bid has been advertised and bids have been sent in, it is time to award the contract to the lowest responsive and responsible bidder. If you do not choose the lowest bidder, you will need to supply board minutes and documentation that demonstrates why the lowest bidder was not responsive or responsible.  </a:t>
            </a:r>
          </a:p>
          <a:p>
            <a:pPr defTabSz="1242148">
              <a:defRPr/>
            </a:pPr>
            <a:endParaRPr lang="en-US" sz="1400" dirty="0"/>
          </a:p>
          <a:p>
            <a:pPr defTabSz="1242148">
              <a:defRPr/>
            </a:pPr>
            <a:r>
              <a:rPr lang="en-US" sz="1400" dirty="0"/>
              <a:t>To determine which food service management company is the lowest bidder, you would look at the grand total provided on the bid by the companies. Shown on the slide is a screen shot of bid option 2- where the management company will add their per meal bid price and multiply it by the total estimate of meals and meal equivalents to get the total cost by program. </a:t>
            </a:r>
          </a:p>
          <a:p>
            <a:pPr defTabSz="1242148">
              <a:defRPr/>
            </a:pPr>
            <a:endParaRPr lang="en-US" sz="1400" dirty="0"/>
          </a:p>
          <a:p>
            <a:pPr defTabSz="1242148">
              <a:defRPr/>
            </a:pPr>
            <a:r>
              <a:rPr lang="en-US" sz="1400" dirty="0"/>
              <a:t>You also want to make sure that any other information requested in the bid was submitted by the management company, as</a:t>
            </a:r>
            <a:r>
              <a:rPr lang="en-US" sz="1400" dirty="0">
                <a:solidFill>
                  <a:srgbClr val="FF0000"/>
                </a:solidFill>
              </a:rPr>
              <a:t> </a:t>
            </a:r>
            <a:r>
              <a:rPr lang="en-US" sz="1400" dirty="0"/>
              <a:t>this helps determine if the management company was responsive. </a:t>
            </a:r>
          </a:p>
          <a:p>
            <a:pPr defTabSz="1242148">
              <a:defRPr/>
            </a:pPr>
            <a:endParaRPr lang="en-US" sz="1400" dirty="0"/>
          </a:p>
          <a:p>
            <a:pPr defTabSz="1242148">
              <a:defRPr/>
            </a:pPr>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18</a:t>
            </a:fld>
            <a:endParaRPr lang="en-US" altLang="en-US"/>
          </a:p>
        </p:txBody>
      </p:sp>
    </p:spTree>
    <p:extLst>
      <p:ext uri="{BB962C8B-B14F-4D97-AF65-F5344CB8AC3E}">
        <p14:creationId xmlns:p14="http://schemas.microsoft.com/office/powerpoint/2010/main" val="206869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defTabSz="1242148">
              <a:defRPr/>
            </a:pPr>
            <a:r>
              <a:rPr lang="en-US" dirty="0"/>
              <a:t>Once the contract is awarded to the management company, the contract must be signed by both parties. The final signed contract must be submitted to Child Nutrition for final approval. Our office will accept electronic copies with electronic signatures. Once the contract is approved, an email notification will be sent to the SFA. The management company should not be running any aspect of the program until the final approval is received. </a:t>
            </a:r>
          </a:p>
          <a:p>
            <a:endParaRPr lang="en-US" b="1"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19</a:t>
            </a:fld>
            <a:endParaRPr lang="en-US" altLang="en-US"/>
          </a:p>
        </p:txBody>
      </p:sp>
    </p:spTree>
    <p:extLst>
      <p:ext uri="{BB962C8B-B14F-4D97-AF65-F5344CB8AC3E}">
        <p14:creationId xmlns:p14="http://schemas.microsoft.com/office/powerpoint/2010/main" val="407800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presentation we will discuss the regulatory requirements that pertain to food service management company contracts and the entire process of obtaining and managing food service management company contract. </a:t>
            </a:r>
          </a:p>
          <a:p>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a:t>
            </a:fld>
            <a:endParaRPr lang="en-US" altLang="en-US"/>
          </a:p>
        </p:txBody>
      </p:sp>
    </p:spTree>
    <p:extLst>
      <p:ext uri="{BB962C8B-B14F-4D97-AF65-F5344CB8AC3E}">
        <p14:creationId xmlns:p14="http://schemas.microsoft.com/office/powerpoint/2010/main" val="393623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03140"/>
          </a:xfrm>
        </p:spPr>
        <p:txBody>
          <a:bodyPr/>
          <a:lstStyle/>
          <a:p>
            <a:r>
              <a:rPr lang="en-US" sz="1000" dirty="0"/>
              <a:t>Now we're going to discuss the administering the contract. The SFA must have oversight of the management company and ensure contract terms are being followed. Invoices should be audited prior to issuing payment to ensure the SFA is being properly billed for meals and meal equivalents. Remember, you as an SFA will still play a big part in the operation of food service. </a:t>
            </a:r>
          </a:p>
          <a:p>
            <a:endParaRPr lang="en-US" sz="1000" dirty="0"/>
          </a:p>
          <a:p>
            <a:r>
              <a:rPr lang="en-US" sz="1000" dirty="0">
                <a:latin typeface="Century Gothic" panose="020B0502020202020204" pitchFamily="34" charset="0"/>
              </a:rPr>
              <a:t>The SFA must make sure that the management company is utilizing the full USDA foods entitlement. The entitlement amount was included within the schedule in the pre-bid in which the management company pre-credited that amount when they developed the bid price. Any increase in the entitlement amount must be credited back to the SFA each year. In the rare event that the SFA did not use their entitlement, the SFA must credit the value back to the FSMC. This should be thoroughly investigated prior to crediting the FSMC and we suggest reaching out to our office prior when and if this situation arises. </a:t>
            </a:r>
          </a:p>
          <a:p>
            <a:endParaRPr lang="en-US" sz="1000" dirty="0">
              <a:latin typeface="Century Gothic" panose="020B0502020202020204" pitchFamily="34" charset="0"/>
            </a:endParaRPr>
          </a:p>
          <a:p>
            <a:r>
              <a:rPr lang="en-US" sz="1000" dirty="0">
                <a:latin typeface="Century Gothic" panose="020B0502020202020204" pitchFamily="34" charset="0"/>
              </a:rPr>
              <a:t>The SFA should also ensure the management company is purchasing the products that were specified in the bid along with monitoring that the 21-day menu is being adhered to. Any changes that the FSMC makes to the menu must be approved by your SFA.  </a:t>
            </a:r>
          </a:p>
          <a:p>
            <a:endParaRPr lang="en-US" sz="1000" dirty="0">
              <a:latin typeface="Century Gothic" panose="020B0502020202020204" pitchFamily="34" charset="0"/>
            </a:endParaRPr>
          </a:p>
          <a:p>
            <a:r>
              <a:rPr lang="en-US" sz="1000" dirty="0">
                <a:latin typeface="Century Gothic" panose="020B0502020202020204" pitchFamily="34" charset="0"/>
              </a:rPr>
              <a:t>The same with staffing- you must ensure they are adhering to and following the contract. If the contract included a full-time manager, the SFA needs to ensure there is a full-time manager present at all times. </a:t>
            </a:r>
          </a:p>
          <a:p>
            <a:endParaRPr lang="en-US" sz="1000" dirty="0">
              <a:latin typeface="Century Gothic" panose="020B0502020202020204" pitchFamily="34" charset="0"/>
            </a:endParaRPr>
          </a:p>
          <a:p>
            <a:r>
              <a:rPr lang="en-US" sz="1000" dirty="0">
                <a:latin typeface="Century Gothic" panose="020B0502020202020204" pitchFamily="34" charset="0"/>
              </a:rPr>
              <a:t>Lastly, as a requirement of operating in the Child Nutrition programs, you must purchase, to the maximum extent practicable, domestic commodities and products. Written within the contract is language that ensures the management company provides the SFA with nutrition fact labels and other documentation that validates compliance with the Buy American provision</a:t>
            </a:r>
            <a:r>
              <a:rPr lang="en-US" dirty="0">
                <a:latin typeface="Century Gothic" panose="020B0502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20</a:t>
            </a:fld>
            <a:endParaRPr lang="en-US" altLang="en-US"/>
          </a:p>
        </p:txBody>
      </p:sp>
    </p:spTree>
    <p:extLst>
      <p:ext uri="{BB962C8B-B14F-4D97-AF65-F5344CB8AC3E}">
        <p14:creationId xmlns:p14="http://schemas.microsoft.com/office/powerpoint/2010/main" val="2723823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03140"/>
          </a:xfrm>
        </p:spPr>
        <p:txBody>
          <a:bodyPr>
            <a:normAutofit/>
          </a:bodyPr>
          <a:lstStyle/>
          <a:p>
            <a:pPr defTabSz="1242148">
              <a:defRPr/>
            </a:pPr>
            <a:r>
              <a:rPr lang="en-US" sz="1400" dirty="0"/>
              <a:t>As the SFA, you have several responsibilities when operating with a food service management company. As part of the federal requirements, you must establish an advisory board consisting of parents, students and staff to assist in menu planning. By creating an advisory board and getting outside stakeholders including students involved you will get a better understanding of what you can do to enhance both the contract and food service operations. </a:t>
            </a:r>
          </a:p>
          <a:p>
            <a:pPr defTabSz="1242148">
              <a:defRPr/>
            </a:pPr>
            <a:endParaRPr lang="en-US" sz="1400" dirty="0"/>
          </a:p>
          <a:p>
            <a:pPr defTabSz="1242148">
              <a:defRPr/>
            </a:pPr>
            <a:r>
              <a:rPr lang="en-US" sz="1400" dirty="0"/>
              <a:t>You also want to make sure that the SFA retains sole control of the nonprofit school food service account including submitting the monthly claims for reimbursement. While the management company is running the point of service and pulling information regarding reimbursable meal counts, it is the SFAs responsibility to review it all for accuracy prior to submitting through the Child Nutrition Management System (CNMS). While the management company can log into CNMS if they are granted a management company role to enter claims, the SFA representative must also log on to submit the claims to attest that the information is true and accurate. </a:t>
            </a:r>
          </a:p>
          <a:p>
            <a:pPr defTabSz="1242148">
              <a:defRPr/>
            </a:pPr>
            <a:endParaRPr lang="en-US" sz="1400" dirty="0"/>
          </a:p>
          <a:p>
            <a:pPr defTabSz="1242148">
              <a:defRPr/>
            </a:pPr>
            <a:r>
              <a:rPr lang="en-US" sz="1400" dirty="0"/>
              <a:t>The SFA is the also the entity responsible for all aspects of reviewing applications, certification and verification procedures</a:t>
            </a:r>
            <a:r>
              <a:rPr lang="en-US" dirty="0"/>
              <a:t>. </a:t>
            </a: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21</a:t>
            </a:fld>
            <a:endParaRPr lang="en-US" altLang="en-US"/>
          </a:p>
        </p:txBody>
      </p:sp>
    </p:spTree>
    <p:extLst>
      <p:ext uri="{BB962C8B-B14F-4D97-AF65-F5344CB8AC3E}">
        <p14:creationId xmlns:p14="http://schemas.microsoft.com/office/powerpoint/2010/main" val="418666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sz="1400" dirty="0"/>
              <a:t>In addition to the responsibilities discussed on the previous slide,  SFAs are required to conduct onsite monitoring throughout the school year to ensure that the FSMC is following the terms of the contract. The SFA also needs to establish internal controls and procedures for when and if corrective action is needed after an on-site visit. </a:t>
            </a:r>
          </a:p>
          <a:p>
            <a:pPr defTabSz="1242148">
              <a:defRPr/>
            </a:pPr>
            <a:endParaRPr lang="en-US" sz="1400" dirty="0"/>
          </a:p>
          <a:p>
            <a:pPr defTabSz="1242148">
              <a:defRPr/>
            </a:pPr>
            <a:r>
              <a:rPr lang="en-US" sz="1400" dirty="0">
                <a:latin typeface="Calibri" panose="020F0502020204030204" pitchFamily="34" charset="0"/>
                <a:ea typeface="Calibri" panose="020F0502020204030204" pitchFamily="34" charset="0"/>
              </a:rPr>
              <a:t>If the SFA cites an issue and the management company is not following the terms of the contract, the SFA must give them written notification and a chance to fix the error. Penalties occur when the management company violates or breaches any terms of the contract and does not correct the identified issues within five operating days.  If the management company is not working towards fixing the cited issue, then the SFA can assess the penalties.  After a first written notification, the school can assess a penalty against the management company of $500 per day per school.  After a second written notification, the penalty increases to $750 per day per school and after the third written notification, the penalty isa $1000 per day per school</a:t>
            </a:r>
            <a:r>
              <a:rPr lang="en-US" dirty="0">
                <a:latin typeface="Calibri" panose="020F0502020204030204" pitchFamily="34" charset="0"/>
                <a:ea typeface="Calibri" panose="020F0502020204030204" pitchFamily="34" charset="0"/>
              </a:rPr>
              <a:t>.</a:t>
            </a:r>
          </a:p>
          <a:p>
            <a:r>
              <a:rPr lang="en-US" dirty="0">
                <a:latin typeface="Calibri" panose="020F0502020204030204" pitchFamily="34" charset="0"/>
                <a:ea typeface="Calibri" panose="020F0502020204030204" pitchFamily="34" charset="0"/>
              </a:rPr>
              <a:t> </a:t>
            </a:r>
            <a:endParaRPr lang="en-US" sz="1400" dirty="0"/>
          </a:p>
        </p:txBody>
      </p:sp>
      <p:sp>
        <p:nvSpPr>
          <p:cNvPr id="4" name="Slide Number Placeholder 3"/>
          <p:cNvSpPr>
            <a:spLocks noGrp="1"/>
          </p:cNvSpPr>
          <p:nvPr>
            <p:ph type="sldNum" sz="quarter" idx="10"/>
          </p:nvPr>
        </p:nvSpPr>
        <p:spPr/>
        <p:txBody>
          <a:bodyPr/>
          <a:lstStyle/>
          <a:p>
            <a:fld id="{B045B7DE-1198-4F2F-B574-CA8CAE341642}" type="slidenum">
              <a:rPr lang="en-US" smtClean="0"/>
              <a:t>22</a:t>
            </a:fld>
            <a:endParaRPr lang="en-US" dirty="0"/>
          </a:p>
        </p:txBody>
      </p:sp>
    </p:spTree>
    <p:extLst>
      <p:ext uri="{BB962C8B-B14F-4D97-AF65-F5344CB8AC3E}">
        <p14:creationId xmlns:p14="http://schemas.microsoft.com/office/powerpoint/2010/main" val="8978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810250"/>
          </a:xfrm>
        </p:spPr>
        <p:txBody>
          <a:bodyPr/>
          <a:lstStyle/>
          <a:p>
            <a:r>
              <a:rPr lang="en-US" sz="1400" dirty="0"/>
              <a:t>While you, as the SFA have responsibilities, so does the management company. The management company's responsibilities are to make sure that the meals and menus they serve meet program requirements and that they follow the bid specifications and requirements. </a:t>
            </a:r>
          </a:p>
          <a:p>
            <a:endParaRPr lang="en-US" sz="1400" dirty="0"/>
          </a:p>
          <a:p>
            <a:r>
              <a:rPr lang="en-US" sz="1400" dirty="0"/>
              <a:t>The management company also needs to maintain accurate categorical point of service accountability, counts and records along with training all cafeteria staff including the cashiers on reimbursable meals.</a:t>
            </a:r>
          </a:p>
          <a:p>
            <a:endParaRPr lang="en-US" sz="1400" dirty="0"/>
          </a:p>
          <a:p>
            <a:r>
              <a:rPr lang="en-US" sz="1400" dirty="0"/>
              <a:t>Management companies are also required to bill for the number of meals plus equivalent meals multiplied by the bid price. </a:t>
            </a:r>
          </a:p>
          <a:p>
            <a:endParaRPr lang="en-US" sz="1400" dirty="0"/>
          </a:p>
          <a:p>
            <a:r>
              <a:rPr lang="en-US" sz="1400" dirty="0"/>
              <a:t>Lastly, management companies also need to submit monthly operating statements to the school district as stated in our contract. It is important to remember that what the management company is doing is still your responsibility as an SFA. You should understand and analyze all costs.</a:t>
            </a:r>
          </a:p>
          <a:p>
            <a:r>
              <a:rPr lang="en-US" sz="1400" dirty="0"/>
              <a:t> </a:t>
            </a:r>
          </a:p>
          <a:p>
            <a:endParaRPr lang="en-US" sz="1400"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23</a:t>
            </a:fld>
            <a:endParaRPr lang="en-US" altLang="en-US" dirty="0"/>
          </a:p>
        </p:txBody>
      </p:sp>
    </p:spTree>
    <p:extLst>
      <p:ext uri="{BB962C8B-B14F-4D97-AF65-F5344CB8AC3E}">
        <p14:creationId xmlns:p14="http://schemas.microsoft.com/office/powerpoint/2010/main" val="1221224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7 CFR 210.16 states that SFAs should make no payment to food service management companies for meals that are spoiled or unwholesome at time of delivery, do not meet meal pattern requirements and/or do not meet the requirements of the contracts. For these meals, you will need to ensure that you recoup the funds from the management company as they entered into a contract that stated they would meet all federal meal pattern requirements. </a:t>
            </a:r>
          </a:p>
          <a:p>
            <a:pPr defTabSz="1242148">
              <a:defRPr/>
            </a:pPr>
            <a:endParaRPr lang="en-US" dirty="0"/>
          </a:p>
          <a:p>
            <a:pPr defTabSz="1242148">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24</a:t>
            </a:fld>
            <a:endParaRPr lang="en-US" altLang="en-US"/>
          </a:p>
        </p:txBody>
      </p:sp>
    </p:spTree>
    <p:extLst>
      <p:ext uri="{BB962C8B-B14F-4D97-AF65-F5344CB8AC3E}">
        <p14:creationId xmlns:p14="http://schemas.microsoft.com/office/powerpoint/2010/main" val="2511356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endParaRPr lang="en-US" dirty="0"/>
          </a:p>
          <a:p>
            <a:pPr defTabSz="1242148">
              <a:defRPr/>
            </a:pPr>
            <a:r>
              <a:rPr lang="en-US" dirty="0"/>
              <a:t>In the previous slide we spoke about meal equivalents.  The amount of money generated from a la carte sales is converted to meal equivalent, using the conversion factor, and then billed back to the SFA based on the lunch bid price.  </a:t>
            </a:r>
          </a:p>
          <a:p>
            <a:pPr defTabSz="1242148">
              <a:defRPr/>
            </a:pPr>
            <a:endParaRPr lang="en-US" dirty="0"/>
          </a:p>
          <a:p>
            <a:pPr defTabSz="1242148">
              <a:defRPr/>
            </a:pPr>
            <a:r>
              <a:rPr lang="en-US" dirty="0"/>
              <a:t>The conversion factor is calculated on free reimbursement plus the commodity rate. For 2024-2025 the a la carte conversion factor is $4.77</a:t>
            </a:r>
          </a:p>
          <a:p>
            <a:pPr defTabSz="1242148">
              <a:defRPr/>
            </a:pPr>
            <a:endParaRPr lang="en-US" dirty="0"/>
          </a:p>
          <a:p>
            <a:pPr defTabSz="1242148">
              <a:defRPr/>
            </a:pPr>
            <a:endParaRPr lang="en-US" dirty="0"/>
          </a:p>
          <a:p>
            <a:pPr defTabSz="1242148">
              <a:defRPr/>
            </a:pP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25</a:t>
            </a:fld>
            <a:endParaRPr lang="en-US" altLang="en-US"/>
          </a:p>
        </p:txBody>
      </p:sp>
    </p:spTree>
    <p:extLst>
      <p:ext uri="{BB962C8B-B14F-4D97-AF65-F5344CB8AC3E}">
        <p14:creationId xmlns:p14="http://schemas.microsoft.com/office/powerpoint/2010/main" val="162613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42148">
              <a:defRPr/>
            </a:pPr>
            <a:r>
              <a:rPr lang="en-US" sz="1400" dirty="0"/>
              <a:t>Lastly, we will discuss FSMC extensions. </a:t>
            </a:r>
          </a:p>
          <a:p>
            <a:pPr defTabSz="1242148">
              <a:defRPr/>
            </a:pPr>
            <a:endParaRPr lang="en-US" sz="1400" b="1" dirty="0"/>
          </a:p>
          <a:p>
            <a:pPr defTabSz="1242148">
              <a:defRPr/>
            </a:pPr>
            <a:r>
              <a:rPr lang="en-US" sz="1400" dirty="0"/>
              <a:t>The contract can be extended annually for up to 4 years. The annual extension set the bid price for the extension year and may be increased based on the CPI-U. The CPI-U that is used is based on the month prior to the contract end date. For example, contracts ending June 30</a:t>
            </a:r>
            <a:r>
              <a:rPr lang="en-US" sz="1400" baseline="30000" dirty="0"/>
              <a:t>th</a:t>
            </a:r>
            <a:r>
              <a:rPr lang="en-US" sz="1400" dirty="0"/>
              <a:t>  would use the May CPI-U.  </a:t>
            </a:r>
          </a:p>
          <a:p>
            <a:pPr defTabSz="1242148">
              <a:defRPr/>
            </a:pPr>
            <a:endParaRPr lang="en-US" sz="1400" dirty="0"/>
          </a:p>
          <a:p>
            <a:pPr defTabSz="1242148">
              <a:defRPr/>
            </a:pPr>
            <a:r>
              <a:rPr lang="en-US" sz="1400" dirty="0"/>
              <a:t>It is the SFAs responsibility to complete the food service contract extension and to determine whether you’re going to increase the bid price based on the service you received in the current school year. It is also the responsibility of the SFA to ensure the extension is complete and accurate before submitting it to our office. </a:t>
            </a:r>
            <a:r>
              <a:rPr lang="en-US" sz="1400" dirty="0">
                <a:solidFill>
                  <a:srgbClr val="000000"/>
                </a:solidFill>
              </a:rPr>
              <a:t>The required checklist is provided on the extension to help assist you in properly completing the document.</a:t>
            </a:r>
          </a:p>
          <a:p>
            <a:pPr defTabSz="1242148">
              <a:defRPr/>
            </a:pPr>
            <a:endParaRPr lang="en-US" sz="1400" dirty="0">
              <a:solidFill>
                <a:srgbClr val="000000"/>
              </a:solidFill>
            </a:endParaRPr>
          </a:p>
          <a:p>
            <a:pPr defTabSz="1242148">
              <a:defRPr/>
            </a:pPr>
            <a:r>
              <a:rPr lang="en-US" sz="1400" dirty="0"/>
              <a:t>All extensions require a board member’s signature and once again, we are accepting electronic signatures and documents to be sent in via email. </a:t>
            </a:r>
          </a:p>
          <a:p>
            <a:pPr defTabSz="1242148">
              <a:defRPr/>
            </a:pPr>
            <a:endParaRPr lang="en-US" sz="1200" dirty="0"/>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26</a:t>
            </a:fld>
            <a:endParaRPr lang="en-US" altLang="en-US"/>
          </a:p>
        </p:txBody>
      </p:sp>
    </p:spTree>
    <p:extLst>
      <p:ext uri="{BB962C8B-B14F-4D97-AF65-F5344CB8AC3E}">
        <p14:creationId xmlns:p14="http://schemas.microsoft.com/office/powerpoint/2010/main" val="1624383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Our office is in the process of posting the prototype extensions on our website. The extension should be available by the end of March. When completing the extension, the SFA will want to make sure all pages are complete, with the exception of the debarment forms. Only one debarment form must be completed. </a:t>
            </a:r>
          </a:p>
          <a:p>
            <a:pPr defTabSz="1242148">
              <a:defRPr/>
            </a:pPr>
            <a:endParaRPr lang="en-US" dirty="0"/>
          </a:p>
          <a:p>
            <a:pPr defTabSz="1242148">
              <a:defRPr/>
            </a:pPr>
            <a:endParaRPr lang="en-US" dirty="0"/>
          </a:p>
          <a:p>
            <a:pPr defTabSz="1242148">
              <a:defRPr/>
            </a:pPr>
            <a:endParaRPr lang="en-US" dirty="0"/>
          </a:p>
          <a:p>
            <a:pPr defTabSz="1242148">
              <a:defRPr/>
            </a:pPr>
            <a:endParaRPr lang="en-US" dirty="0"/>
          </a:p>
          <a:p>
            <a:pPr defTabSz="1242148">
              <a:defRPr/>
            </a:pPr>
            <a:endParaRPr lang="en-US" b="1"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27</a:t>
            </a:fld>
            <a:endParaRPr lang="en-US" altLang="en-US"/>
          </a:p>
        </p:txBody>
      </p:sp>
    </p:spTree>
    <p:extLst>
      <p:ext uri="{BB962C8B-B14F-4D97-AF65-F5344CB8AC3E}">
        <p14:creationId xmlns:p14="http://schemas.microsoft.com/office/powerpoint/2010/main" val="4172852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food service management company presentation. We will now take questions on anything pertaining to food service management companies, the contract, the pre-bid or the extension. Again, please use the Q&amp;A box in the lower corner to type and send it in to our staff to which we will answer for all viewers to hear.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28</a:t>
            </a:fld>
            <a:endParaRPr lang="en-US" altLang="en-US"/>
          </a:p>
        </p:txBody>
      </p:sp>
    </p:spTree>
    <p:extLst>
      <p:ext uri="{BB962C8B-B14F-4D97-AF65-F5344CB8AC3E}">
        <p14:creationId xmlns:p14="http://schemas.microsoft.com/office/powerpoint/2010/main" val="85443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latin typeface="Century Gothic" panose="020B0502020202020204" pitchFamily="34" charset="0"/>
              </a:rPr>
              <a:t>A Food Service Management Company, which we will refer to throughout this presentation as a management company, is a commercial enterprise, public or nonprofit organization, or an individual that enters into a contract with a School Food Authority, referred to as SFAs, to run any aspect of the food service operation.  Contracting with a management company is different then contracting for vended meals. If the meals are prepared and dropped off by a vendor, then that would not be considered a food service management company. </a:t>
            </a:r>
          </a:p>
          <a:p>
            <a:pPr defTabSz="1242148">
              <a:defRPr/>
            </a:pPr>
            <a:endParaRPr lang="en-US" dirty="0">
              <a:latin typeface="Century Gothic" panose="020B0502020202020204" pitchFamily="34" charset="0"/>
            </a:endParaRPr>
          </a:p>
          <a:p>
            <a:r>
              <a:rPr lang="en-US" dirty="0">
                <a:latin typeface="Century Gothic" panose="020B0502020202020204" pitchFamily="34" charset="0"/>
              </a:rPr>
              <a:t>In NYS there are a total of 1,083 School Food Authorities operating in the Child Nutrition Programs and of those 183 operate with a Management Company. </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3</a:t>
            </a:fld>
            <a:endParaRPr lang="en-US" altLang="en-US"/>
          </a:p>
        </p:txBody>
      </p:sp>
    </p:spTree>
    <p:extLst>
      <p:ext uri="{BB962C8B-B14F-4D97-AF65-F5344CB8AC3E}">
        <p14:creationId xmlns:p14="http://schemas.microsoft.com/office/powerpoint/2010/main" val="93108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49568">
              <a:defRPr sz="2000">
                <a:solidFill>
                  <a:schemeClr val="tx1"/>
                </a:solidFill>
                <a:latin typeface="Arial" charset="0"/>
              </a:defRPr>
            </a:lvl1pPr>
            <a:lvl2pPr marL="757066" indent="-291179" defTabSz="949568">
              <a:defRPr sz="2000">
                <a:solidFill>
                  <a:schemeClr val="tx1"/>
                </a:solidFill>
                <a:latin typeface="Arial" charset="0"/>
              </a:defRPr>
            </a:lvl2pPr>
            <a:lvl3pPr marL="1164717" indent="-232943" defTabSz="949568">
              <a:defRPr sz="2000">
                <a:solidFill>
                  <a:schemeClr val="tx1"/>
                </a:solidFill>
                <a:latin typeface="Arial" charset="0"/>
              </a:defRPr>
            </a:lvl3pPr>
            <a:lvl4pPr marL="1630604" indent="-232943" defTabSz="949568">
              <a:defRPr sz="2000">
                <a:solidFill>
                  <a:schemeClr val="tx1"/>
                </a:solidFill>
                <a:latin typeface="Arial" charset="0"/>
              </a:defRPr>
            </a:lvl4pPr>
            <a:lvl5pPr marL="2096491" indent="-232943" defTabSz="949568">
              <a:defRPr sz="2000">
                <a:solidFill>
                  <a:schemeClr val="tx1"/>
                </a:solidFill>
                <a:latin typeface="Arial" charset="0"/>
              </a:defRPr>
            </a:lvl5pPr>
            <a:lvl6pPr marL="2562377" indent="-232943" defTabSz="949568" eaLnBrk="0" fontAlgn="base" hangingPunct="0">
              <a:spcBef>
                <a:spcPct val="0"/>
              </a:spcBef>
              <a:spcAft>
                <a:spcPct val="0"/>
              </a:spcAft>
              <a:defRPr sz="2000">
                <a:solidFill>
                  <a:schemeClr val="tx1"/>
                </a:solidFill>
                <a:latin typeface="Arial" charset="0"/>
              </a:defRPr>
            </a:lvl6pPr>
            <a:lvl7pPr marL="3028264" indent="-232943" defTabSz="949568" eaLnBrk="0" fontAlgn="base" hangingPunct="0">
              <a:spcBef>
                <a:spcPct val="0"/>
              </a:spcBef>
              <a:spcAft>
                <a:spcPct val="0"/>
              </a:spcAft>
              <a:defRPr sz="2000">
                <a:solidFill>
                  <a:schemeClr val="tx1"/>
                </a:solidFill>
                <a:latin typeface="Arial" charset="0"/>
              </a:defRPr>
            </a:lvl7pPr>
            <a:lvl8pPr marL="3494151" indent="-232943" defTabSz="949568" eaLnBrk="0" fontAlgn="base" hangingPunct="0">
              <a:spcBef>
                <a:spcPct val="0"/>
              </a:spcBef>
              <a:spcAft>
                <a:spcPct val="0"/>
              </a:spcAft>
              <a:defRPr sz="2000">
                <a:solidFill>
                  <a:schemeClr val="tx1"/>
                </a:solidFill>
                <a:latin typeface="Arial" charset="0"/>
              </a:defRPr>
            </a:lvl8pPr>
            <a:lvl9pPr marL="3960038" indent="-232943" defTabSz="949568" eaLnBrk="0" fontAlgn="base" hangingPunct="0">
              <a:spcBef>
                <a:spcPct val="0"/>
              </a:spcBef>
              <a:spcAft>
                <a:spcPct val="0"/>
              </a:spcAft>
              <a:defRPr sz="2000">
                <a:solidFill>
                  <a:schemeClr val="tx1"/>
                </a:solidFill>
                <a:latin typeface="Arial" charset="0"/>
              </a:defRPr>
            </a:lvl9pPr>
          </a:lstStyle>
          <a:p>
            <a:fld id="{1D4A3BC5-6D58-4260-9811-D182E5167380}" type="slidenum">
              <a:rPr lang="en-US" altLang="en-US" sz="1200"/>
              <a:pPr/>
              <a:t>4</a:t>
            </a:fld>
            <a:endParaRPr lang="en-US" altLang="en-US" sz="1200"/>
          </a:p>
        </p:txBody>
      </p:sp>
      <p:sp>
        <p:nvSpPr>
          <p:cNvPr id="92163" name="Rectangle 2"/>
          <p:cNvSpPr>
            <a:spLocks noGrp="1" noRot="1" noChangeAspect="1" noChangeArrowheads="1" noTextEdit="1"/>
          </p:cNvSpPr>
          <p:nvPr>
            <p:ph type="sldImg"/>
          </p:nvPr>
        </p:nvSpPr>
        <p:spPr>
          <a:xfrm>
            <a:off x="433388" y="708025"/>
            <a:ext cx="6299200" cy="3544888"/>
          </a:xfrm>
          <a:ln/>
        </p:spPr>
      </p:sp>
      <p:sp>
        <p:nvSpPr>
          <p:cNvPr id="92164" name="Rectangle 3"/>
          <p:cNvSpPr>
            <a:spLocks noGrp="1" noChangeArrowheads="1"/>
          </p:cNvSpPr>
          <p:nvPr>
            <p:ph type="body" idx="1"/>
          </p:nvPr>
        </p:nvSpPr>
        <p:spPr>
          <a:xfrm>
            <a:off x="556613" y="4415791"/>
            <a:ext cx="6132477" cy="4493260"/>
          </a:xfrm>
          <a:noFill/>
        </p:spPr>
        <p:txBody>
          <a:bodyPr/>
          <a:lstStyle/>
          <a:p>
            <a:pPr>
              <a:lnSpc>
                <a:spcPct val="80000"/>
              </a:lnSpc>
            </a:pPr>
            <a:r>
              <a:rPr lang="en-US" altLang="en-US" sz="1200" dirty="0">
                <a:latin typeface="Century Gothic" panose="020B0502020202020204" pitchFamily="34" charset="0"/>
              </a:rPr>
              <a:t>The Child Nutrition Programs are regulated by both federal and state regulations. </a:t>
            </a:r>
            <a:r>
              <a:rPr lang="en-US" dirty="0">
                <a:latin typeface="-apple-system"/>
              </a:rPr>
              <a:t>These regulations ensure program integrity, nutrition quality, and effective collaboration between SFAs and FSMCs</a:t>
            </a:r>
            <a:r>
              <a:rPr lang="en-US" sz="1400" dirty="0"/>
              <a:t> and </a:t>
            </a:r>
            <a:r>
              <a:rPr lang="en-US" b="0" i="0" dirty="0">
                <a:solidFill>
                  <a:srgbClr val="111111"/>
                </a:solidFill>
                <a:effectLst/>
                <a:latin typeface="-apple-system"/>
              </a:rPr>
              <a:t>outlines important provisions related </a:t>
            </a:r>
            <a:r>
              <a:rPr lang="en-US" dirty="0">
                <a:latin typeface="-apple-system"/>
              </a:rPr>
              <a:t>to management companies. </a:t>
            </a:r>
          </a:p>
          <a:p>
            <a:pPr>
              <a:lnSpc>
                <a:spcPct val="80000"/>
              </a:lnSpc>
            </a:pPr>
            <a:endParaRPr lang="en-US" altLang="en-US" sz="1200" dirty="0">
              <a:latin typeface="Century Gothic" panose="020B0502020202020204" pitchFamily="34" charset="0"/>
            </a:endParaRPr>
          </a:p>
          <a:p>
            <a:r>
              <a:rPr lang="en-US" sz="1200" dirty="0"/>
              <a:t>New York State law chapter 533, section 924, was passed in 2023, this law requires that all food service management companies must disclose ingredient list and nutritional information to school districts for all meals that in which they provide. The management company must also consolidate nutrition information for any meal that is comprised of separate individual ingredients. The SFA must publish the nutrition information on the school district’s public website. </a:t>
            </a:r>
          </a:p>
          <a:p>
            <a:endParaRPr lang="en-US" sz="1200" dirty="0"/>
          </a:p>
          <a:p>
            <a:pPr>
              <a:lnSpc>
                <a:spcPct val="80000"/>
              </a:lnSpc>
            </a:pPr>
            <a:endParaRPr lang="en-US" altLang="en-US" sz="1200" dirty="0">
              <a:latin typeface="Century Gothic" panose="020B0502020202020204" pitchFamily="34" charset="0"/>
            </a:endParaRPr>
          </a:p>
          <a:p>
            <a:pPr>
              <a:lnSpc>
                <a:spcPct val="80000"/>
              </a:lnSpc>
            </a:pPr>
            <a:endParaRPr lang="en-US" altLang="en-US" sz="800" dirty="0">
              <a:latin typeface="Century Gothic" panose="020B0502020202020204" pitchFamily="34" charset="0"/>
            </a:endParaRPr>
          </a:p>
          <a:p>
            <a:pPr lvl="0"/>
            <a:r>
              <a:rPr lang="en-US" altLang="en-US" sz="800" dirty="0">
                <a:latin typeface="Century Gothic" panose="020B0502020202020204" pitchFamily="34" charset="0"/>
              </a:rPr>
              <a:t>	</a:t>
            </a:r>
            <a:endParaRPr lang="en-US" altLang="en-US" sz="1000" dirty="0">
              <a:latin typeface="Century Gothic" panose="020B0502020202020204" pitchFamily="34" charset="0"/>
            </a:endParaRPr>
          </a:p>
        </p:txBody>
      </p:sp>
    </p:spTree>
    <p:extLst>
      <p:ext uri="{BB962C8B-B14F-4D97-AF65-F5344CB8AC3E}">
        <p14:creationId xmlns:p14="http://schemas.microsoft.com/office/powerpoint/2010/main" val="250796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 Nutrition office requires SFAs to use a prototype contract and extension. These documents are updated annually and posted on the Child Nutrition website.  The prototype contract serves as the solicitation document as well as the executed contract.</a:t>
            </a:r>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The prototype documents that are to be used for the 2024-25 school year will be posted on the Child Nutrition website by the end of March. </a:t>
            </a:r>
          </a:p>
          <a:p>
            <a:endParaRPr lang="en-US" b="1" baseline="30000" dirty="0">
              <a:latin typeface="Century Gothic" panose="020B0502020202020204" pitchFamily="34" charset="0"/>
            </a:endParaRPr>
          </a:p>
          <a:p>
            <a:endParaRPr lang="en-US" b="1" baseline="30000" dirty="0">
              <a:latin typeface="Century Gothic" panose="020B0502020202020204" pitchFamily="34" charset="0"/>
            </a:endParaRPr>
          </a:p>
          <a:p>
            <a:r>
              <a:rPr lang="en-US" b="1" baseline="30000" dirty="0">
                <a:latin typeface="Century Gothic" panose="020B0502020202020204" pitchFamily="34" charset="0"/>
              </a:rPr>
              <a:t>	</a:t>
            </a:r>
          </a:p>
          <a:p>
            <a:endParaRPr lang="en-US" b="1" baseline="30000" dirty="0">
              <a:latin typeface="Century Gothic" panose="020B0502020202020204" pitchFamily="34" charset="0"/>
            </a:endParaRPr>
          </a:p>
          <a:p>
            <a:endParaRPr lang="en-US" b="1" baseline="30000" dirty="0">
              <a:latin typeface="Century Gothic" panose="020B0502020202020204" pitchFamily="34" charset="0"/>
            </a:endParaRPr>
          </a:p>
          <a:p>
            <a:endParaRPr lang="en-US" b="1" baseline="30000" dirty="0">
              <a:latin typeface="Century Gothic" panose="020B0502020202020204" pitchFamily="34" charset="0"/>
            </a:endParaRPr>
          </a:p>
          <a:p>
            <a:endParaRPr lang="en-US" b="1" baseline="30000" dirty="0">
              <a:latin typeface="Century Gothic" panose="020B0502020202020204" pitchFamily="34" charset="0"/>
            </a:endParaRPr>
          </a:p>
          <a:p>
            <a:r>
              <a:rPr lang="en-US" b="1" baseline="30000" dirty="0">
                <a:latin typeface="Century Gothic" panose="020B0502020202020204" pitchFamily="34" charset="0"/>
              </a:rPr>
              <a:t>	</a:t>
            </a:r>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5</a:t>
            </a:fld>
            <a:endParaRPr lang="en-US" altLang="en-US"/>
          </a:p>
        </p:txBody>
      </p:sp>
    </p:spTree>
    <p:extLst>
      <p:ext uri="{BB962C8B-B14F-4D97-AF65-F5344CB8AC3E}">
        <p14:creationId xmlns:p14="http://schemas.microsoft.com/office/powerpoint/2010/main" val="14241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New York State regulations required that an Invitation for Bid, referred to as an IFB, must be utilized when obtaining a management company to operate school foodservice. An IFB is the type of solicitation used in a competitive sealed bidding. IFBs are awarded to the lowest responsive and responsible bidder and results in a fixed-price contract.</a:t>
            </a:r>
          </a:p>
          <a:p>
            <a:endParaRPr lang="en-US" dirty="0">
              <a:latin typeface="Century Gothic" panose="020B0502020202020204" pitchFamily="34" charset="0"/>
            </a:endParaRPr>
          </a:p>
          <a:p>
            <a:pPr marL="174708" indent="-174708">
              <a:buFont typeface="Wingdings" panose="05000000000000000000" pitchFamily="2" charset="2"/>
              <a:buChar char="§"/>
            </a:pPr>
            <a:endParaRPr lang="en-US" baseline="0" dirty="0">
              <a:latin typeface="Century Gothic" panose="020B0502020202020204" pitchFamily="34" charset="0"/>
            </a:endParaRPr>
          </a:p>
          <a:p>
            <a:endParaRPr lang="en-US"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6</a:t>
            </a:fld>
            <a:endParaRPr lang="en-US" altLang="en-US"/>
          </a:p>
        </p:txBody>
      </p:sp>
    </p:spTree>
    <p:extLst>
      <p:ext uri="{BB962C8B-B14F-4D97-AF65-F5344CB8AC3E}">
        <p14:creationId xmlns:p14="http://schemas.microsoft.com/office/powerpoint/2010/main" val="109086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Fixed price contracts results in a price that is set at the inception of the contract and guaranteed for a specified period of time. The contract is a one-year contract with the option of four annual extensions, the contract price has potential to increase annually based on the Consumer Price Index-Urban (CPI-U). </a:t>
            </a:r>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7</a:t>
            </a:fld>
            <a:endParaRPr lang="en-US" altLang="en-US"/>
          </a:p>
        </p:txBody>
      </p:sp>
    </p:spTree>
    <p:extLst>
      <p:ext uri="{BB962C8B-B14F-4D97-AF65-F5344CB8AC3E}">
        <p14:creationId xmlns:p14="http://schemas.microsoft.com/office/powerpoint/2010/main" val="308371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steps the SFA must follow to obtain a food service management company. First is the pre-bid process, then the bidding process and the last step is awarding the contract. We will be going through each of these in detail beginning with the pre-bid process. </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158893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of the process is complete the prototype in a manner that fits the SFAs needs. The goal is to provide bidders with enough information to submit an accurate and reasonable bid and create a fair and equitable bidding process all while protecting the financial and nutritional integrity of the SFA. The prototype is a large document that contains many different clauses that help sculpt program operations. The SFA should read through the entire protype to familiarize themselves with the included information.   </a:t>
            </a:r>
          </a:p>
          <a:p>
            <a:endParaRPr lang="en-US" b="0" dirty="0"/>
          </a:p>
          <a:p>
            <a:r>
              <a:rPr lang="en-US" dirty="0"/>
              <a:t>The SFA must complete all section of the prototype as this will give management companies valuable information needed to understand how the SFA operates. This includes school building information, program participation, insurance requirements and performance security.  The SFA </a:t>
            </a:r>
            <a:r>
              <a:rPr lang="en-US"/>
              <a:t>also determines the </a:t>
            </a:r>
            <a:r>
              <a:rPr lang="en-US" dirty="0"/>
              <a:t>party responsible for various program operations throughout the prototype. A few examples are the party responsible for Professionally cleaning of ducts, transporting USDA foods, equipment repairs</a:t>
            </a:r>
          </a:p>
          <a:p>
            <a:r>
              <a:rPr lang="en-US" dirty="0"/>
              <a:t>Fingerprinting employees. </a:t>
            </a:r>
          </a:p>
          <a:p>
            <a:endParaRPr lang="en-US" b="0" dirty="0"/>
          </a:p>
        </p:txBody>
      </p:sp>
      <p:sp>
        <p:nvSpPr>
          <p:cNvPr id="4" name="Slide Number Placeholder 3"/>
          <p:cNvSpPr>
            <a:spLocks noGrp="1"/>
          </p:cNvSpPr>
          <p:nvPr>
            <p:ph type="sldNum" sz="quarter" idx="10"/>
          </p:nvPr>
        </p:nvSpPr>
        <p:spPr/>
        <p:txBody>
          <a:bodyPr/>
          <a:lstStyle/>
          <a:p>
            <a:pPr>
              <a:defRPr/>
            </a:pPr>
            <a:fld id="{B307A254-6834-44DA-B3A4-8173ED35E721}" type="slidenum">
              <a:rPr lang="en-US" altLang="en-US" smtClean="0"/>
              <a:pPr>
                <a:defRPr/>
              </a:pPr>
              <a:t>9</a:t>
            </a:fld>
            <a:endParaRPr lang="en-US" altLang="en-US"/>
          </a:p>
        </p:txBody>
      </p:sp>
    </p:spTree>
    <p:extLst>
      <p:ext uri="{BB962C8B-B14F-4D97-AF65-F5344CB8AC3E}">
        <p14:creationId xmlns:p14="http://schemas.microsoft.com/office/powerpoint/2010/main" val="170015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2456" y="802299"/>
            <a:ext cx="8559517" cy="2541431"/>
          </a:xfrm>
        </p:spPr>
        <p:txBody>
          <a:bodyPr bIns="0" anchor="b">
            <a:normAutofit/>
          </a:bodyPr>
          <a:lstStyle>
            <a:lvl1pPr algn="l">
              <a:defRPr sz="6598"/>
            </a:lvl1pPr>
          </a:lstStyle>
          <a:p>
            <a:r>
              <a:rPr lang="en-US"/>
              <a:t>Click to edit Master title style</a:t>
            </a:r>
            <a:endParaRPr lang="en-US" dirty="0"/>
          </a:p>
        </p:txBody>
      </p:sp>
      <p:sp>
        <p:nvSpPr>
          <p:cNvPr id="3" name="Subtitle 2"/>
          <p:cNvSpPr>
            <a:spLocks noGrp="1"/>
          </p:cNvSpPr>
          <p:nvPr>
            <p:ph type="subTitle" idx="1"/>
          </p:nvPr>
        </p:nvSpPr>
        <p:spPr>
          <a:xfrm>
            <a:off x="2492457" y="3531205"/>
            <a:ext cx="8559516"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209051-6E81-43E8-9099-FF6A0C3DCFE8}" type="datetime1">
              <a:rPr lang="en-US" smtClean="0"/>
              <a:t>3/13/2024</a:t>
            </a:fld>
            <a:endParaRPr lang="en-US"/>
          </a:p>
        </p:txBody>
      </p:sp>
      <p:sp>
        <p:nvSpPr>
          <p:cNvPr id="5" name="Footer Placeholder 4"/>
          <p:cNvSpPr>
            <a:spLocks noGrp="1"/>
          </p:cNvSpPr>
          <p:nvPr>
            <p:ph type="ftr" sz="quarter" idx="11"/>
          </p:nvPr>
        </p:nvSpPr>
        <p:spPr>
          <a:xfrm>
            <a:off x="2492456" y="329308"/>
            <a:ext cx="4896035" cy="309201"/>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437290" y="798973"/>
            <a:ext cx="810808" cy="503578"/>
          </a:xfrm>
        </p:spPr>
        <p:txBody>
          <a:bodyPr/>
          <a:lstStyle/>
          <a:p>
            <a:fld id="{34C99D79-8A4B-4031-B1E0-AF26F8EDF2BC}" type="slidenum">
              <a:rPr lang="en-US" smtClean="0"/>
              <a:t>‹#›</a:t>
            </a:fld>
            <a:endParaRPr lang="en-US"/>
          </a:p>
        </p:txBody>
      </p:sp>
      <p:cxnSp>
        <p:nvCxnSpPr>
          <p:cNvPr id="8" name="Straight Connector 7"/>
          <p:cNvCxnSpPr/>
          <p:nvPr/>
        </p:nvCxnSpPr>
        <p:spPr>
          <a:xfrm>
            <a:off x="23340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75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E8617-6EA8-4B97-A5E8-E18E98765EE2}" type="datetime1">
              <a:rPr lang="en-US" smtClean="0"/>
              <a:pPr/>
              <a:t>3/13/2024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34C99D79-8A4B-4031-B1E0-AF26F8EDF2BC}" type="slidenum">
              <a:rPr lang="en-US" smtClean="0"/>
              <a:pPr/>
              <a:t>‹#›</a:t>
            </a:fld>
            <a:endParaRPr lang="en-US"/>
          </a:p>
        </p:txBody>
      </p:sp>
      <p:cxnSp>
        <p:nvCxnSpPr>
          <p:cNvPr id="8" name="Straight Connector 7"/>
          <p:cNvCxnSpPr/>
          <p:nvPr/>
        </p:nvCxnSpPr>
        <p:spPr>
          <a:xfrm>
            <a:off x="1371330"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33136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883864"/>
            <a:ext cx="1615321"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295" y="883864"/>
            <a:ext cx="7736792"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E8617-6EA8-4B97-A5E8-E18E98765EE2}" type="datetime1">
              <a:rPr lang="en-US" smtClean="0"/>
              <a:pPr/>
              <a:t>3/13/2024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34C99D79-8A4B-4031-B1E0-AF26F8EDF2BC}" type="slidenum">
              <a:rPr lang="en-US" smtClean="0"/>
              <a:pPr/>
              <a:t>‹#›</a:t>
            </a:fld>
            <a:endParaRPr lang="en-US"/>
          </a:p>
        </p:txBody>
      </p:sp>
      <p:cxnSp>
        <p:nvCxnSpPr>
          <p:cNvPr id="8" name="Straight Connector 7"/>
          <p:cNvCxnSpPr/>
          <p:nvPr/>
        </p:nvCxnSpPr>
        <p:spPr>
          <a:xfrm flipH="1">
            <a:off x="9436653" y="719272"/>
            <a:ext cx="1615321"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56935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5"/>
            <a:ext cx="10969943" cy="1139825"/>
          </a:xfrm>
        </p:spPr>
        <p:txBody>
          <a:bodyPr/>
          <a:lstStyle/>
          <a:p>
            <a:r>
              <a:rPr lang="en-US"/>
              <a:t>Click to edit Master title style</a:t>
            </a:r>
          </a:p>
        </p:txBody>
      </p:sp>
      <p:sp>
        <p:nvSpPr>
          <p:cNvPr id="3" name="ClipArt Placeholder 2"/>
          <p:cNvSpPr>
            <a:spLocks noGrp="1"/>
          </p:cNvSpPr>
          <p:nvPr>
            <p:ph type="clipArt" sz="half" idx="1"/>
          </p:nvPr>
        </p:nvSpPr>
        <p:spPr>
          <a:xfrm>
            <a:off x="609441" y="1600202"/>
            <a:ext cx="5383398" cy="4530725"/>
          </a:xfrm>
        </p:spPr>
        <p:txBody>
          <a:bodyPr>
            <a:normAutofit/>
          </a:bodyPr>
          <a:lstStyle/>
          <a:p>
            <a:pPr lvl="0"/>
            <a:endParaRPr lang="en-US" noProof="0"/>
          </a:p>
        </p:txBody>
      </p:sp>
      <p:sp>
        <p:nvSpPr>
          <p:cNvPr id="4" name="Text Placeholder 3"/>
          <p:cNvSpPr>
            <a:spLocks noGrp="1"/>
          </p:cNvSpPr>
          <p:nvPr>
            <p:ph type="body" sz="half" idx="2"/>
          </p:nvPr>
        </p:nvSpPr>
        <p:spPr>
          <a:xfrm>
            <a:off x="6195986" y="1600202"/>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6ABB0704-0FD2-454D-89CC-7DACE1E3FD40}" type="slidenum">
              <a:rPr lang="en-US" altLang="en-US"/>
              <a:pPr>
                <a:defRPr/>
              </a:pPr>
              <a:t>‹#›</a:t>
            </a:fld>
            <a:endParaRPr lang="en-US" altLang="en-US"/>
          </a:p>
        </p:txBody>
      </p:sp>
    </p:spTree>
    <p:extLst>
      <p:ext uri="{BB962C8B-B14F-4D97-AF65-F5344CB8AC3E}">
        <p14:creationId xmlns:p14="http://schemas.microsoft.com/office/powerpoint/2010/main" val="23928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E8617-6EA8-4B97-A5E8-E18E98765EE2}" type="datetime1">
              <a:rPr lang="en-US" smtClean="0"/>
              <a:pPr/>
              <a:t>3/13/2024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34C99D79-8A4B-4031-B1E0-AF26F8EDF2BC}" type="slidenum">
              <a:rPr lang="en-US" smtClean="0"/>
              <a:pPr/>
              <a:t>‹#›</a:t>
            </a:fld>
            <a:endParaRPr lang="en-US"/>
          </a:p>
        </p:txBody>
      </p:sp>
      <p:cxnSp>
        <p:nvCxnSpPr>
          <p:cNvPr id="8" name="Straight Connector 7"/>
          <p:cNvCxnSpPr/>
          <p:nvPr/>
        </p:nvCxnSpPr>
        <p:spPr>
          <a:xfrm>
            <a:off x="1371330"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041249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413" y="1756130"/>
            <a:ext cx="8560350" cy="1887950"/>
          </a:xfrm>
        </p:spPr>
        <p:txBody>
          <a:bodyPr anchor="b">
            <a:normAutofit/>
          </a:bodyPr>
          <a:lstStyle>
            <a:lvl1pPr algn="l">
              <a:defRPr sz="3599"/>
            </a:lvl1pPr>
          </a:lstStyle>
          <a:p>
            <a:r>
              <a:rPr lang="en-US"/>
              <a:t>Click to edit Master title style</a:t>
            </a:r>
            <a:endParaRPr lang="en-US" dirty="0"/>
          </a:p>
        </p:txBody>
      </p:sp>
      <p:sp>
        <p:nvSpPr>
          <p:cNvPr id="3" name="Text Placeholder 2"/>
          <p:cNvSpPr>
            <a:spLocks noGrp="1"/>
          </p:cNvSpPr>
          <p:nvPr>
            <p:ph type="body" idx="1"/>
          </p:nvPr>
        </p:nvSpPr>
        <p:spPr>
          <a:xfrm>
            <a:off x="1534296" y="3806196"/>
            <a:ext cx="8547763"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smtClean="0"/>
              <a:t>3/13/2024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cxnSp>
        <p:nvCxnSpPr>
          <p:cNvPr id="8" name="Straight Connector 7"/>
          <p:cNvCxnSpPr/>
          <p:nvPr/>
        </p:nvCxnSpPr>
        <p:spPr>
          <a:xfrm>
            <a:off x="1371330" y="798974"/>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529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296" y="804890"/>
            <a:ext cx="9517678"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295" y="2010878"/>
            <a:ext cx="46073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3112" y="2017343"/>
            <a:ext cx="4602931"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E8617-6EA8-4B97-A5E8-E18E98765EE2}" type="datetime1">
              <a:rPr lang="en-US" smtClean="0"/>
              <a:pPr/>
              <a:t>3/13/2024</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34C99D79-8A4B-4031-B1E0-AF26F8EDF2BC}" type="slidenum">
              <a:rPr lang="en-US" smtClean="0"/>
              <a:pPr/>
              <a:t>‹#›</a:t>
            </a:fld>
            <a:endParaRPr lang="en-US"/>
          </a:p>
        </p:txBody>
      </p:sp>
      <p:cxnSp>
        <p:nvCxnSpPr>
          <p:cNvPr id="9" name="Straight Connector 8"/>
          <p:cNvCxnSpPr/>
          <p:nvPr/>
        </p:nvCxnSpPr>
        <p:spPr>
          <a:xfrm>
            <a:off x="1371330"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74786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296" y="804164"/>
            <a:ext cx="9517678"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295" y="2019550"/>
            <a:ext cx="4607376"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295" y="2824270"/>
            <a:ext cx="46073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3110" y="2023004"/>
            <a:ext cx="4607376"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3111" y="2821491"/>
            <a:ext cx="46073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E8617-6EA8-4B97-A5E8-E18E98765EE2}" type="datetime1">
              <a:rPr lang="en-US" smtClean="0"/>
              <a:pPr/>
              <a:t>3/13/2024</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34C99D79-8A4B-4031-B1E0-AF26F8EDF2BC}" type="slidenum">
              <a:rPr lang="en-US" smtClean="0"/>
              <a:pPr/>
              <a:t>‹#›</a:t>
            </a:fld>
            <a:endParaRPr lang="en-US"/>
          </a:p>
        </p:txBody>
      </p:sp>
      <p:cxnSp>
        <p:nvCxnSpPr>
          <p:cNvPr id="11" name="Straight Connector 10"/>
          <p:cNvCxnSpPr/>
          <p:nvPr/>
        </p:nvCxnSpPr>
        <p:spPr>
          <a:xfrm>
            <a:off x="1371330"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33898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0C624E-DF92-4841-B9B9-DD11AA239B85}" type="datetime1">
              <a:rPr lang="en-US" smtClean="0"/>
              <a:t>3/13/2024</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a:t>
            </a:fld>
            <a:endParaRPr lang="en-US"/>
          </a:p>
        </p:txBody>
      </p:sp>
      <p:cxnSp>
        <p:nvCxnSpPr>
          <p:cNvPr id="7" name="Straight Connector 6"/>
          <p:cNvCxnSpPr/>
          <p:nvPr/>
        </p:nvCxnSpPr>
        <p:spPr>
          <a:xfrm>
            <a:off x="1371330"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77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A3AE1-4360-4D5B-BDBC-656B872DD533}" type="datetime1">
              <a:rPr lang="en-US" smtClean="0"/>
              <a:t>3/13/2024</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7572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242" y="798973"/>
            <a:ext cx="3182299" cy="2247117"/>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296" y="3205492"/>
            <a:ext cx="318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E8617-6EA8-4B97-A5E8-E18E98765EE2}" type="datetime1">
              <a:rPr lang="en-US" smtClean="0"/>
              <a:pPr/>
              <a:t>3/13/2024</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34C99D79-8A4B-4031-B1E0-AF26F8EDF2BC}" type="slidenum">
              <a:rPr lang="en-US" smtClean="0"/>
              <a:pPr/>
              <a:t>‹#›</a:t>
            </a:fld>
            <a:endParaRPr lang="en-US"/>
          </a:p>
        </p:txBody>
      </p:sp>
      <p:cxnSp>
        <p:nvCxnSpPr>
          <p:cNvPr id="9" name="Straight Connector 8"/>
          <p:cNvCxnSpPr/>
          <p:nvPr/>
        </p:nvCxnSpPr>
        <p:spPr>
          <a:xfrm>
            <a:off x="1371330"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02080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294" y="1129513"/>
            <a:ext cx="5446421" cy="1830584"/>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534296" y="3145992"/>
            <a:ext cx="5438620"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296" y="5469857"/>
            <a:ext cx="5438621" cy="320123"/>
          </a:xfrm>
        </p:spPr>
        <p:txBody>
          <a:bodyPr/>
          <a:lstStyle>
            <a:lvl1pPr algn="l">
              <a:defRPr/>
            </a:lvl1pPr>
          </a:lstStyle>
          <a:p>
            <a:fld id="{AE88EFFC-86AE-4294-A319-CAFC2651994B}" type="datetime1">
              <a:rPr lang="en-US" smtClean="0"/>
              <a:t>3/13/2024</a:t>
            </a:fld>
            <a:endParaRPr lang="en-US"/>
          </a:p>
        </p:txBody>
      </p:sp>
      <p:sp>
        <p:nvSpPr>
          <p:cNvPr id="6" name="Footer Placeholder 5"/>
          <p:cNvSpPr>
            <a:spLocks noGrp="1"/>
          </p:cNvSpPr>
          <p:nvPr>
            <p:ph type="ftr" sz="quarter" idx="11"/>
          </p:nvPr>
        </p:nvSpPr>
        <p:spPr>
          <a:xfrm>
            <a:off x="1534511" y="318641"/>
            <a:ext cx="5452055" cy="320931"/>
          </a:xfrm>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cxnSp>
        <p:nvCxnSpPr>
          <p:cNvPr id="14" name="Straight Connector 13"/>
          <p:cNvCxnSpPr/>
          <p:nvPr/>
        </p:nvCxnSpPr>
        <p:spPr>
          <a:xfrm>
            <a:off x="1371330"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71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3"/>
            <a:ext cx="12188825"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88825" cy="742950"/>
          </a:xfrm>
          <a:prstGeom prst="rect">
            <a:avLst/>
          </a:prstGeom>
        </p:spPr>
      </p:pic>
      <p:sp>
        <p:nvSpPr>
          <p:cNvPr id="2" name="Title Placeholder 1"/>
          <p:cNvSpPr>
            <a:spLocks noGrp="1"/>
          </p:cNvSpPr>
          <p:nvPr>
            <p:ph type="title"/>
          </p:nvPr>
        </p:nvSpPr>
        <p:spPr>
          <a:xfrm>
            <a:off x="1534296" y="804520"/>
            <a:ext cx="9517679"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296" y="2015733"/>
            <a:ext cx="9517679"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29E8617-6EA8-4B97-A5E8-E18E98765EE2}" type="datetime1">
              <a:rPr lang="en-US" smtClean="0"/>
              <a:pPr/>
              <a:t>3/13/2024</a:t>
            </a:fld>
            <a:endParaRPr lang="en-US" dirty="0"/>
          </a:p>
        </p:txBody>
      </p:sp>
      <p:sp>
        <p:nvSpPr>
          <p:cNvPr id="5" name="Footer Placeholder 4"/>
          <p:cNvSpPr>
            <a:spLocks noGrp="1"/>
          </p:cNvSpPr>
          <p:nvPr>
            <p:ph type="ftr" sz="quarter" idx="3"/>
          </p:nvPr>
        </p:nvSpPr>
        <p:spPr>
          <a:xfrm>
            <a:off x="1534296" y="329308"/>
            <a:ext cx="585419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34C99D79-8A4B-4031-B1E0-AF26F8EDF2BC}" type="slidenum">
              <a:rPr lang="en-US" smtClean="0"/>
              <a:pPr/>
              <a:t>‹#›</a:t>
            </a:fld>
            <a:endParaRPr lang="en-US"/>
          </a:p>
        </p:txBody>
      </p:sp>
      <p:cxnSp>
        <p:nvCxnSpPr>
          <p:cNvPr id="12" name="Straight Connector 11"/>
          <p:cNvCxnSpPr/>
          <p:nvPr/>
        </p:nvCxnSpPr>
        <p:spPr>
          <a:xfrm>
            <a:off x="0" y="6141705"/>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04696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3199" b="0" i="0" kern="1200" cap="none">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n.nysed.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CN@nysed.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n.nysed.gov/"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4.tm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CBF8-E41C-4C6E-9B9B-484D584D6A57}"/>
              </a:ext>
            </a:extLst>
          </p:cNvPr>
          <p:cNvSpPr>
            <a:spLocks noGrp="1"/>
          </p:cNvSpPr>
          <p:nvPr>
            <p:ph type="title"/>
          </p:nvPr>
        </p:nvSpPr>
        <p:spPr/>
        <p:txBody>
          <a:bodyPr>
            <a:normAutofit/>
          </a:bodyPr>
          <a:lstStyle/>
          <a:p>
            <a:r>
              <a:rPr lang="en-US" sz="4400" b="1" dirty="0">
                <a:solidFill>
                  <a:srgbClr val="B8270A"/>
                </a:solidFill>
              </a:rPr>
              <a:t>Welcome</a:t>
            </a:r>
          </a:p>
        </p:txBody>
      </p:sp>
      <p:sp>
        <p:nvSpPr>
          <p:cNvPr id="3" name="Text Placeholder 2">
            <a:extLst>
              <a:ext uri="{FF2B5EF4-FFF2-40B4-BE49-F238E27FC236}">
                <a16:creationId xmlns:a16="http://schemas.microsoft.com/office/drawing/2014/main" id="{676E7D2E-6548-40E2-8A27-3CE415CB07D9}"/>
              </a:ext>
            </a:extLst>
          </p:cNvPr>
          <p:cNvSpPr>
            <a:spLocks noGrp="1"/>
          </p:cNvSpPr>
          <p:nvPr>
            <p:ph type="body" idx="1"/>
          </p:nvPr>
        </p:nvSpPr>
        <p:spPr/>
        <p:txBody>
          <a:bodyPr>
            <a:noAutofit/>
          </a:bodyPr>
          <a:lstStyle/>
          <a:p>
            <a:r>
              <a:rPr lang="en-US" sz="2400" dirty="0"/>
              <a:t>NYSED Child Nutrition Program Administration</a:t>
            </a:r>
          </a:p>
          <a:p>
            <a:r>
              <a:rPr lang="en-US" sz="2400" dirty="0"/>
              <a:t>2024-2025 Food Service Management Company (FSMC) Contract and Extension Training</a:t>
            </a:r>
          </a:p>
        </p:txBody>
      </p:sp>
      <p:pic>
        <p:nvPicPr>
          <p:cNvPr id="2052" name="Picture 4" descr="Image result for eating lunch">
            <a:extLst>
              <a:ext uri="{FF2B5EF4-FFF2-40B4-BE49-F238E27FC236}">
                <a16:creationId xmlns:a16="http://schemas.microsoft.com/office/drawing/2014/main" id="{B3696F53-C8ED-46C4-A884-DB91274AD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7364">
            <a:off x="6714842" y="583128"/>
            <a:ext cx="4757537" cy="3171691"/>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2193B2-0AE8-277C-5F18-5A1230701567}"/>
              </a:ext>
            </a:extLst>
          </p:cNvPr>
          <p:cNvSpPr txBox="1"/>
          <p:nvPr/>
        </p:nvSpPr>
        <p:spPr>
          <a:xfrm>
            <a:off x="-24166" y="6301455"/>
            <a:ext cx="8382000" cy="461665"/>
          </a:xfrm>
          <a:prstGeom prst="rect">
            <a:avLst/>
          </a:prstGeom>
          <a:noFill/>
        </p:spPr>
        <p:txBody>
          <a:bodyPr wrap="square">
            <a:spAutoFit/>
          </a:bodyPr>
          <a:lstStyle/>
          <a:p>
            <a:r>
              <a:rPr lang="en-US" dirty="0">
                <a:solidFill>
                  <a:schemeClr val="tx2">
                    <a:lumMod val="75000"/>
                  </a:schemeClr>
                </a:solidFill>
              </a:rPr>
              <a:t>**There will be no sound until the presentation begins</a:t>
            </a:r>
          </a:p>
        </p:txBody>
      </p:sp>
    </p:spTree>
    <p:extLst>
      <p:ext uri="{BB962C8B-B14F-4D97-AF65-F5344CB8AC3E}">
        <p14:creationId xmlns:p14="http://schemas.microsoft.com/office/powerpoint/2010/main" val="255338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Pre-Bid Process</a:t>
            </a:r>
          </a:p>
        </p:txBody>
      </p:sp>
      <p:sp>
        <p:nvSpPr>
          <p:cNvPr id="10" name="Text Placeholder 9">
            <a:extLst>
              <a:ext uri="{FF2B5EF4-FFF2-40B4-BE49-F238E27FC236}">
                <a16:creationId xmlns:a16="http://schemas.microsoft.com/office/drawing/2014/main" id="{28FB5F53-809F-BFE5-9FA8-9BB571A27F07}"/>
              </a:ext>
            </a:extLst>
          </p:cNvPr>
          <p:cNvSpPr>
            <a:spLocks noGrp="1"/>
          </p:cNvSpPr>
          <p:nvPr>
            <p:ph type="body" idx="1"/>
          </p:nvPr>
        </p:nvSpPr>
        <p:spPr>
          <a:xfrm>
            <a:off x="1370012" y="1869588"/>
            <a:ext cx="8229600" cy="816429"/>
          </a:xfrm>
        </p:spPr>
        <p:txBody>
          <a:bodyPr>
            <a:normAutofit/>
          </a:bodyPr>
          <a:lstStyle/>
          <a:p>
            <a:r>
              <a:rPr lang="en-US" dirty="0"/>
              <a:t>Prior to bidding, SFAs need to decide on: </a:t>
            </a:r>
          </a:p>
        </p:txBody>
      </p:sp>
      <p:sp>
        <p:nvSpPr>
          <p:cNvPr id="2" name="Content Placeholder 1"/>
          <p:cNvSpPr>
            <a:spLocks noGrp="1"/>
          </p:cNvSpPr>
          <p:nvPr>
            <p:ph sz="half" idx="2"/>
          </p:nvPr>
        </p:nvSpPr>
        <p:spPr/>
        <p:txBody>
          <a:bodyPr/>
          <a:lstStyle/>
          <a:p>
            <a:pPr lvl="1"/>
            <a:r>
              <a:rPr lang="en-US" dirty="0"/>
              <a:t>Option 1 or 2	</a:t>
            </a:r>
          </a:p>
          <a:p>
            <a:pPr lvl="2"/>
            <a:r>
              <a:rPr lang="en-US" dirty="0"/>
              <a:t>Bid option 1 – 1 bid price for breakfast and lunch</a:t>
            </a:r>
          </a:p>
          <a:p>
            <a:pPr lvl="2"/>
            <a:r>
              <a:rPr lang="en-US" dirty="0"/>
              <a:t>Bid option 2 – separate bid price for breakfast, lunch and snack</a:t>
            </a:r>
            <a:br>
              <a:rPr lang="en-US" dirty="0"/>
            </a:br>
            <a:endParaRPr lang="en-US" dirty="0"/>
          </a:p>
          <a:p>
            <a:pPr lvl="2"/>
            <a:endParaRPr lang="en-US" dirty="0"/>
          </a:p>
        </p:txBody>
      </p:sp>
      <p:sp>
        <p:nvSpPr>
          <p:cNvPr id="6" name="Content Placeholder 5">
            <a:extLst>
              <a:ext uri="{FF2B5EF4-FFF2-40B4-BE49-F238E27FC236}">
                <a16:creationId xmlns:a16="http://schemas.microsoft.com/office/drawing/2014/main" id="{A88CEE21-D385-62FC-1794-1070F036F346}"/>
              </a:ext>
            </a:extLst>
          </p:cNvPr>
          <p:cNvSpPr>
            <a:spLocks noGrp="1"/>
          </p:cNvSpPr>
          <p:nvPr>
            <p:ph sz="quarter" idx="4"/>
          </p:nvPr>
        </p:nvSpPr>
        <p:spPr/>
        <p:txBody>
          <a:bodyPr/>
          <a:lstStyle/>
          <a:p>
            <a:pPr lvl="1"/>
            <a:r>
              <a:rPr lang="en-US" dirty="0"/>
              <a:t>Options A, B or C</a:t>
            </a:r>
          </a:p>
          <a:p>
            <a:pPr lvl="2"/>
            <a:r>
              <a:rPr lang="en-US" dirty="0"/>
              <a:t>Option A – Guaranteed return to the SFA</a:t>
            </a:r>
          </a:p>
          <a:p>
            <a:pPr lvl="2"/>
            <a:r>
              <a:rPr lang="en-US" dirty="0"/>
              <a:t>Option B – Break Even</a:t>
            </a:r>
          </a:p>
          <a:p>
            <a:pPr lvl="2"/>
            <a:r>
              <a:rPr lang="en-US" dirty="0"/>
              <a:t>Option C – General Fund Subsidy</a:t>
            </a:r>
          </a:p>
          <a:p>
            <a:endParaRPr lang="en-US" dirty="0"/>
          </a:p>
        </p:txBody>
      </p:sp>
      <p:sp>
        <p:nvSpPr>
          <p:cNvPr id="12" name="Text Placeholder 9">
            <a:extLst>
              <a:ext uri="{FF2B5EF4-FFF2-40B4-BE49-F238E27FC236}">
                <a16:creationId xmlns:a16="http://schemas.microsoft.com/office/drawing/2014/main" id="{EF9B3072-92BA-37A6-0CF5-C6364F842D49}"/>
              </a:ext>
            </a:extLst>
          </p:cNvPr>
          <p:cNvSpPr txBox="1">
            <a:spLocks/>
          </p:cNvSpPr>
          <p:nvPr/>
        </p:nvSpPr>
        <p:spPr>
          <a:xfrm>
            <a:off x="1902142" y="4800600"/>
            <a:ext cx="8229600" cy="816429"/>
          </a:xfrm>
          <a:prstGeom prst="rect">
            <a:avLst/>
          </a:prstGeom>
        </p:spPr>
        <p:txBody>
          <a:bodyPr vert="horz" lIns="121899" tIns="60949" rIns="121899" bIns="60949" rtlCol="0" anchor="ctr">
            <a:normAutofit/>
          </a:bodyPr>
          <a:lstStyle>
            <a:lvl1pPr marL="0" indent="0" algn="l" defTabSz="1218987" rtl="0" eaLnBrk="1" latinLnBrk="0" hangingPunct="1">
              <a:lnSpc>
                <a:spcPct val="90000"/>
              </a:lnSpc>
              <a:spcBef>
                <a:spcPts val="1800"/>
              </a:spcBef>
              <a:buClr>
                <a:schemeClr val="accent1">
                  <a:lumMod val="75000"/>
                </a:schemeClr>
              </a:buClr>
              <a:buFont typeface="Arial" pitchFamily="34" charset="0"/>
              <a:buNone/>
              <a:defRPr sz="2800" b="0" kern="1200">
                <a:solidFill>
                  <a:schemeClr val="accent1">
                    <a:lumMod val="75000"/>
                  </a:schemeClr>
                </a:solidFill>
                <a:latin typeface="+mn-lt"/>
                <a:ea typeface="+mn-ea"/>
                <a:cs typeface="+mn-cs"/>
              </a:defRPr>
            </a:lvl1pPr>
            <a:lvl2pPr marL="609493" indent="0" algn="l" defTabSz="1218987" rtl="0" eaLnBrk="1" latinLnBrk="0" hangingPunct="1">
              <a:lnSpc>
                <a:spcPct val="90000"/>
              </a:lnSpc>
              <a:spcBef>
                <a:spcPts val="1200"/>
              </a:spcBef>
              <a:buClr>
                <a:schemeClr val="accent1">
                  <a:lumMod val="75000"/>
                </a:schemeClr>
              </a:buClr>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lumMod val="75000"/>
                </a:schemeClr>
              </a:buClr>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lumMod val="75000"/>
                </a:schemeClr>
              </a:buClr>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lumMod val="75000"/>
                </a:schemeClr>
              </a:buClr>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9pPr>
          </a:lstStyle>
          <a:p>
            <a:pPr algn="ctr"/>
            <a:r>
              <a:rPr lang="en-US" sz="2000" b="1" dirty="0"/>
              <a:t>Will factor in how a FSMC determines their bid price</a:t>
            </a:r>
          </a:p>
        </p:txBody>
      </p:sp>
    </p:spTree>
    <p:extLst>
      <p:ext uri="{BB962C8B-B14F-4D97-AF65-F5344CB8AC3E}">
        <p14:creationId xmlns:p14="http://schemas.microsoft.com/office/powerpoint/2010/main" val="254173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rmAutofit/>
          </a:bodyPr>
          <a:lstStyle/>
          <a:p>
            <a:r>
              <a:rPr lang="en-US" b="1" dirty="0">
                <a:solidFill>
                  <a:srgbClr val="B8270A"/>
                </a:solidFill>
              </a:rPr>
              <a:t>Schedules</a:t>
            </a:r>
          </a:p>
        </p:txBody>
      </p:sp>
      <p:graphicFrame>
        <p:nvGraphicFramePr>
          <p:cNvPr id="7" name="Content Placeholder 1">
            <a:extLst>
              <a:ext uri="{FF2B5EF4-FFF2-40B4-BE49-F238E27FC236}">
                <a16:creationId xmlns:a16="http://schemas.microsoft.com/office/drawing/2014/main" id="{FBC771A4-1D0B-871A-8B52-F3DDD99C9957}"/>
              </a:ext>
            </a:extLst>
          </p:cNvPr>
          <p:cNvGraphicFramePr>
            <a:graphicFrameLocks noGrp="1"/>
          </p:cNvGraphicFramePr>
          <p:nvPr>
            <p:ph idx="1"/>
            <p:extLst>
              <p:ext uri="{D42A27DB-BD31-4B8C-83A1-F6EECF244321}">
                <p14:modId xmlns:p14="http://schemas.microsoft.com/office/powerpoint/2010/main" val="3374651266"/>
              </p:ext>
            </p:extLst>
          </p:nvPr>
        </p:nvGraphicFramePr>
        <p:xfrm>
          <a:off x="1533325" y="2133600"/>
          <a:ext cx="95186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83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B8270A"/>
                </a:solidFill>
              </a:rPr>
              <a:t>Schedules Continued</a:t>
            </a:r>
          </a:p>
        </p:txBody>
      </p:sp>
      <p:sp>
        <p:nvSpPr>
          <p:cNvPr id="8" name="Text Placeholder 7">
            <a:extLst>
              <a:ext uri="{FF2B5EF4-FFF2-40B4-BE49-F238E27FC236}">
                <a16:creationId xmlns:a16="http://schemas.microsoft.com/office/drawing/2014/main" id="{6EE97B9D-555D-6E4A-B49E-3CC604A436C8}"/>
              </a:ext>
            </a:extLst>
          </p:cNvPr>
          <p:cNvSpPr>
            <a:spLocks noGrp="1"/>
          </p:cNvSpPr>
          <p:nvPr>
            <p:ph type="body" idx="1"/>
          </p:nvPr>
        </p:nvSpPr>
        <p:spPr/>
        <p:txBody>
          <a:bodyPr/>
          <a:lstStyle/>
          <a:p>
            <a:r>
              <a:rPr lang="en-US" dirty="0"/>
              <a:t>Schedule A</a:t>
            </a:r>
          </a:p>
        </p:txBody>
      </p:sp>
      <p:sp>
        <p:nvSpPr>
          <p:cNvPr id="2" name="Content Placeholder 1"/>
          <p:cNvSpPr>
            <a:spLocks noGrp="1"/>
          </p:cNvSpPr>
          <p:nvPr>
            <p:ph sz="half" idx="2"/>
          </p:nvPr>
        </p:nvSpPr>
        <p:spPr>
          <a:xfrm>
            <a:off x="1293812" y="3048000"/>
            <a:ext cx="4607376" cy="2644457"/>
          </a:xfrm>
        </p:spPr>
        <p:txBody>
          <a:bodyPr>
            <a:normAutofit fontScale="40000" lnSpcReduction="20000"/>
          </a:bodyPr>
          <a:lstStyle/>
          <a:p>
            <a:r>
              <a:rPr lang="en-US" sz="3400" dirty="0"/>
              <a:t>Menu and Related Materials</a:t>
            </a:r>
          </a:p>
          <a:p>
            <a:pPr lvl="1"/>
            <a:r>
              <a:rPr lang="en-US" sz="3400" dirty="0"/>
              <a:t>Develop a </a:t>
            </a:r>
            <a:r>
              <a:rPr lang="en-US" sz="3400" b="1" u="sng" dirty="0">
                <a:solidFill>
                  <a:schemeClr val="accent3"/>
                </a:solidFill>
              </a:rPr>
              <a:t>21</a:t>
            </a:r>
            <a:r>
              <a:rPr lang="en-US" sz="3400" dirty="0"/>
              <a:t> Day Menu</a:t>
            </a:r>
          </a:p>
          <a:p>
            <a:pPr lvl="2"/>
            <a:r>
              <a:rPr lang="en-US" sz="3400" dirty="0"/>
              <a:t>Information on meal pattern requirements can be found on Child Nutrition Knowledge Center</a:t>
            </a:r>
          </a:p>
          <a:p>
            <a:pPr lvl="3"/>
            <a:r>
              <a:rPr lang="en-US" sz="3400" dirty="0">
                <a:hlinkClick r:id="rId3">
                  <a:extLst>
                    <a:ext uri="{A12FA001-AC4F-418D-AE19-62706E023703}">
                      <ahyp:hlinkClr xmlns:ahyp="http://schemas.microsoft.com/office/drawing/2018/hyperlinkcolor" val="tx"/>
                    </a:ext>
                  </a:extLst>
                </a:hlinkClick>
              </a:rPr>
              <a:t>www.cn.nysed.gov</a:t>
            </a:r>
            <a:endParaRPr lang="en-US" sz="3400" dirty="0"/>
          </a:p>
          <a:p>
            <a:pPr lvl="2"/>
            <a:r>
              <a:rPr lang="en-US" sz="3400" dirty="0"/>
              <a:t>NYSED staff can offer technical assistance in menu development</a:t>
            </a:r>
          </a:p>
          <a:p>
            <a:pPr lvl="1"/>
            <a:r>
              <a:rPr lang="en-US" sz="3400" dirty="0"/>
              <a:t>Production Records  </a:t>
            </a:r>
          </a:p>
          <a:p>
            <a:pPr lvl="1"/>
            <a:r>
              <a:rPr lang="en-US" sz="3400" dirty="0"/>
              <a:t>Standardized Recipes</a:t>
            </a:r>
          </a:p>
          <a:p>
            <a:pPr lvl="2"/>
            <a:endParaRPr lang="en-US" dirty="0"/>
          </a:p>
          <a:p>
            <a:endParaRPr lang="en-US" dirty="0"/>
          </a:p>
        </p:txBody>
      </p:sp>
      <p:sp>
        <p:nvSpPr>
          <p:cNvPr id="5" name="Text Placeholder 4">
            <a:extLst>
              <a:ext uri="{FF2B5EF4-FFF2-40B4-BE49-F238E27FC236}">
                <a16:creationId xmlns:a16="http://schemas.microsoft.com/office/drawing/2014/main" id="{974B5CBE-BADC-BDA4-743B-8A31287FBE42}"/>
              </a:ext>
            </a:extLst>
          </p:cNvPr>
          <p:cNvSpPr>
            <a:spLocks noGrp="1"/>
          </p:cNvSpPr>
          <p:nvPr>
            <p:ph sz="quarter" idx="4"/>
          </p:nvPr>
        </p:nvSpPr>
        <p:spPr>
          <a:xfrm>
            <a:off x="6459943" y="3048000"/>
            <a:ext cx="4607376" cy="2637371"/>
          </a:xfrm>
        </p:spPr>
        <p:txBody>
          <a:bodyPr>
            <a:normAutofit fontScale="40000" lnSpcReduction="20000"/>
          </a:bodyPr>
          <a:lstStyle/>
          <a:p>
            <a:r>
              <a:rPr lang="en-US" sz="3400" dirty="0"/>
              <a:t>Regulations allow for the SFA to request the FSMC to submit 21-day menu with their bid</a:t>
            </a:r>
          </a:p>
          <a:p>
            <a:pPr lvl="1"/>
            <a:r>
              <a:rPr lang="en-US" sz="3400" dirty="0"/>
              <a:t>Evaluation Plan</a:t>
            </a:r>
          </a:p>
          <a:p>
            <a:pPr lvl="2"/>
            <a:r>
              <a:rPr lang="en-US" sz="3400" dirty="0"/>
              <a:t>Components and Quantity</a:t>
            </a:r>
          </a:p>
          <a:p>
            <a:pPr lvl="2"/>
            <a:r>
              <a:rPr lang="en-US" sz="3400" dirty="0"/>
              <a:t>Dietary Specification</a:t>
            </a:r>
          </a:p>
          <a:p>
            <a:pPr lvl="2"/>
            <a:r>
              <a:rPr lang="en-US" sz="3400" dirty="0"/>
              <a:t>Affordability</a:t>
            </a:r>
          </a:p>
          <a:p>
            <a:pPr lvl="2"/>
            <a:r>
              <a:rPr lang="en-US" sz="3400" dirty="0"/>
              <a:t>Nutrition Requirements</a:t>
            </a:r>
          </a:p>
          <a:p>
            <a:pPr lvl="2"/>
            <a:r>
              <a:rPr lang="en-US" sz="3400" dirty="0"/>
              <a:t>Student appeal</a:t>
            </a:r>
          </a:p>
          <a:p>
            <a:endParaRPr lang="en-US" dirty="0"/>
          </a:p>
        </p:txBody>
      </p:sp>
      <p:pic>
        <p:nvPicPr>
          <p:cNvPr id="10" name="Picture 9">
            <a:extLst>
              <a:ext uri="{FF2B5EF4-FFF2-40B4-BE49-F238E27FC236}">
                <a16:creationId xmlns:a16="http://schemas.microsoft.com/office/drawing/2014/main" id="{64B8CDA2-2CE4-BCDC-579C-CD883D745EC0}"/>
              </a:ext>
            </a:extLst>
          </p:cNvPr>
          <p:cNvPicPr>
            <a:picLocks noChangeAspect="1"/>
          </p:cNvPicPr>
          <p:nvPr/>
        </p:nvPicPr>
        <p:blipFill>
          <a:blip r:embed="rId4"/>
          <a:stretch>
            <a:fillRect/>
          </a:stretch>
        </p:blipFill>
        <p:spPr>
          <a:xfrm>
            <a:off x="7237412" y="381000"/>
            <a:ext cx="4694942" cy="2320631"/>
          </a:xfrm>
          <a:prstGeom prst="rect">
            <a:avLst/>
          </a:prstGeom>
        </p:spPr>
      </p:pic>
    </p:spTree>
    <p:extLst>
      <p:ext uri="{BB962C8B-B14F-4D97-AF65-F5344CB8AC3E}">
        <p14:creationId xmlns:p14="http://schemas.microsoft.com/office/powerpoint/2010/main" val="151806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rmAutofit/>
          </a:bodyPr>
          <a:lstStyle/>
          <a:p>
            <a:r>
              <a:rPr lang="en-US" b="1" dirty="0">
                <a:solidFill>
                  <a:srgbClr val="B8270A"/>
                </a:solidFill>
              </a:rPr>
              <a:t>Schedules</a:t>
            </a:r>
            <a:endParaRPr lang="en-US" dirty="0"/>
          </a:p>
        </p:txBody>
      </p:sp>
      <p:sp>
        <p:nvSpPr>
          <p:cNvPr id="2" name="Content Placeholder 1"/>
          <p:cNvSpPr>
            <a:spLocks noGrp="1"/>
          </p:cNvSpPr>
          <p:nvPr>
            <p:ph sz="half" idx="1"/>
          </p:nvPr>
        </p:nvSpPr>
        <p:spPr/>
        <p:txBody>
          <a:bodyPr>
            <a:normAutofit/>
          </a:bodyPr>
          <a:lstStyle/>
          <a:p>
            <a:pPr marL="0" indent="0">
              <a:lnSpc>
                <a:spcPct val="100000"/>
              </a:lnSpc>
              <a:buNone/>
            </a:pPr>
            <a:r>
              <a:rPr lang="en-US" sz="2600" dirty="0">
                <a:solidFill>
                  <a:schemeClr val="accent1"/>
                </a:solidFill>
              </a:rPr>
              <a:t>SCHEDULE G</a:t>
            </a:r>
          </a:p>
          <a:p>
            <a:pPr lvl="2"/>
            <a:r>
              <a:rPr lang="en-US" sz="1800" dirty="0"/>
              <a:t>Staffing requirements </a:t>
            </a:r>
          </a:p>
          <a:p>
            <a:pPr lvl="4"/>
            <a:r>
              <a:rPr lang="en-US" sz="1800" dirty="0"/>
              <a:t>Staffing levels by building</a:t>
            </a:r>
          </a:p>
          <a:p>
            <a:pPr lvl="4"/>
            <a:r>
              <a:rPr lang="en-US" sz="1800" dirty="0"/>
              <a:t>Experience</a:t>
            </a:r>
          </a:p>
          <a:p>
            <a:pPr lvl="4"/>
            <a:r>
              <a:rPr lang="en-US" sz="1800" dirty="0"/>
              <a:t>Education</a:t>
            </a:r>
          </a:p>
          <a:p>
            <a:pPr lvl="4"/>
            <a:r>
              <a:rPr lang="en-US" sz="1800" dirty="0"/>
              <a:t>Retain current staff</a:t>
            </a:r>
          </a:p>
          <a:p>
            <a:pPr lvl="2"/>
            <a:endParaRPr lang="en-US" sz="2400" dirty="0"/>
          </a:p>
        </p:txBody>
      </p:sp>
      <p:pic>
        <p:nvPicPr>
          <p:cNvPr id="7170" name="Picture 2" descr="Image result for school kitchen staff">
            <a:extLst>
              <a:ext uri="{FF2B5EF4-FFF2-40B4-BE49-F238E27FC236}">
                <a16:creationId xmlns:a16="http://schemas.microsoft.com/office/drawing/2014/main" id="{C7357D48-7126-4B17-A761-340BD556AE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21" r="24699" b="2"/>
          <a:stretch/>
        </p:blipFill>
        <p:spPr bwMode="auto">
          <a:xfrm>
            <a:off x="7008812" y="1219200"/>
            <a:ext cx="4875530" cy="4572000"/>
          </a:xfrm>
          <a:prstGeom prst="rect">
            <a:avLst/>
          </a:prstGeom>
          <a:no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253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Schedules Continued</a:t>
            </a:r>
            <a:r>
              <a:rPr lang="en-US" dirty="0">
                <a:solidFill>
                  <a:srgbClr val="B8270A"/>
                </a:solidFill>
              </a:rPr>
              <a:t> </a:t>
            </a:r>
          </a:p>
        </p:txBody>
      </p:sp>
      <p:sp>
        <p:nvSpPr>
          <p:cNvPr id="5" name="Text Placeholder 4">
            <a:extLst>
              <a:ext uri="{FF2B5EF4-FFF2-40B4-BE49-F238E27FC236}">
                <a16:creationId xmlns:a16="http://schemas.microsoft.com/office/drawing/2014/main" id="{F6CECC58-B78A-DACD-91B2-6AAE5B0A4883}"/>
              </a:ext>
            </a:extLst>
          </p:cNvPr>
          <p:cNvSpPr>
            <a:spLocks noGrp="1"/>
          </p:cNvSpPr>
          <p:nvPr>
            <p:ph type="body" idx="1"/>
          </p:nvPr>
        </p:nvSpPr>
        <p:spPr/>
        <p:txBody>
          <a:bodyPr/>
          <a:lstStyle/>
          <a:p>
            <a:r>
              <a:rPr lang="en-US" dirty="0"/>
              <a:t>Schedule B</a:t>
            </a:r>
          </a:p>
        </p:txBody>
      </p:sp>
      <p:sp>
        <p:nvSpPr>
          <p:cNvPr id="2" name="Content Placeholder 1"/>
          <p:cNvSpPr>
            <a:spLocks noGrp="1"/>
          </p:cNvSpPr>
          <p:nvPr>
            <p:ph sz="half" idx="2"/>
          </p:nvPr>
        </p:nvSpPr>
        <p:spPr/>
        <p:txBody>
          <a:bodyPr>
            <a:normAutofit lnSpcReduction="10000"/>
          </a:bodyPr>
          <a:lstStyle/>
          <a:p>
            <a:r>
              <a:rPr lang="en-US" dirty="0"/>
              <a:t>Food, Beverage and Smallware Product Specification</a:t>
            </a:r>
          </a:p>
          <a:p>
            <a:pPr lvl="1"/>
            <a:r>
              <a:rPr lang="en-US" dirty="0"/>
              <a:t>Name of Product</a:t>
            </a:r>
          </a:p>
          <a:p>
            <a:pPr lvl="1"/>
            <a:r>
              <a:rPr lang="en-US" dirty="0"/>
              <a:t>Description</a:t>
            </a:r>
          </a:p>
          <a:p>
            <a:pPr lvl="1"/>
            <a:r>
              <a:rPr lang="en-US" dirty="0"/>
              <a:t>Quality</a:t>
            </a:r>
          </a:p>
          <a:p>
            <a:pPr lvl="1"/>
            <a:r>
              <a:rPr lang="en-US" dirty="0"/>
              <a:t>Brand Name “or equal to”</a:t>
            </a:r>
          </a:p>
          <a:p>
            <a:pPr lvl="1"/>
            <a:r>
              <a:rPr lang="en-US" dirty="0"/>
              <a:t>Portion Size</a:t>
            </a:r>
          </a:p>
        </p:txBody>
      </p:sp>
      <p:sp>
        <p:nvSpPr>
          <p:cNvPr id="6" name="Text Placeholder 5">
            <a:extLst>
              <a:ext uri="{FF2B5EF4-FFF2-40B4-BE49-F238E27FC236}">
                <a16:creationId xmlns:a16="http://schemas.microsoft.com/office/drawing/2014/main" id="{EB75A45C-C67A-9D5A-E23F-16E50218B874}"/>
              </a:ext>
            </a:extLst>
          </p:cNvPr>
          <p:cNvSpPr>
            <a:spLocks noGrp="1"/>
          </p:cNvSpPr>
          <p:nvPr>
            <p:ph type="body" sz="quarter" idx="3"/>
          </p:nvPr>
        </p:nvSpPr>
        <p:spPr/>
        <p:txBody>
          <a:bodyPr/>
          <a:lstStyle/>
          <a:p>
            <a:r>
              <a:rPr lang="en-US" dirty="0"/>
              <a:t>Schedule H</a:t>
            </a:r>
          </a:p>
        </p:txBody>
      </p:sp>
      <p:sp>
        <p:nvSpPr>
          <p:cNvPr id="7" name="Content Placeholder 6">
            <a:extLst>
              <a:ext uri="{FF2B5EF4-FFF2-40B4-BE49-F238E27FC236}">
                <a16:creationId xmlns:a16="http://schemas.microsoft.com/office/drawing/2014/main" id="{6AD4449A-3DFD-15AF-BDFF-D947170FDCE2}"/>
              </a:ext>
            </a:extLst>
          </p:cNvPr>
          <p:cNvSpPr>
            <a:spLocks noGrp="1"/>
          </p:cNvSpPr>
          <p:nvPr>
            <p:ph sz="quarter" idx="4"/>
          </p:nvPr>
        </p:nvSpPr>
        <p:spPr/>
        <p:txBody>
          <a:bodyPr>
            <a:normAutofit lnSpcReduction="10000"/>
          </a:bodyPr>
          <a:lstStyle/>
          <a:p>
            <a:r>
              <a:rPr lang="en-US" dirty="0"/>
              <a:t>Direct Diversion Receipt and/or WBSCM Requisition status report</a:t>
            </a:r>
          </a:p>
          <a:p>
            <a:pPr lvl="1"/>
            <a:r>
              <a:rPr lang="en-US" dirty="0"/>
              <a:t>FSMC pre-credit the SFA for the value of USDA foods</a:t>
            </a:r>
          </a:p>
          <a:p>
            <a:pPr lvl="1"/>
            <a:r>
              <a:rPr lang="en-US" dirty="0"/>
              <a:t>FSMC must provide additional credit for any donated foods not accounted for in the fixed price per meal</a:t>
            </a:r>
          </a:p>
          <a:p>
            <a:pPr lvl="1"/>
            <a:endParaRPr lang="en-US" dirty="0"/>
          </a:p>
          <a:p>
            <a:endParaRPr lang="en-US" dirty="0"/>
          </a:p>
        </p:txBody>
      </p:sp>
    </p:spTree>
    <p:extLst>
      <p:ext uri="{BB962C8B-B14F-4D97-AF65-F5344CB8AC3E}">
        <p14:creationId xmlns:p14="http://schemas.microsoft.com/office/powerpoint/2010/main" val="246656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Pre-Bid Process</a:t>
            </a:r>
          </a:p>
        </p:txBody>
      </p:sp>
      <p:sp>
        <p:nvSpPr>
          <p:cNvPr id="2" name="Content Placeholder 1"/>
          <p:cNvSpPr>
            <a:spLocks noGrp="1"/>
          </p:cNvSpPr>
          <p:nvPr>
            <p:ph idx="1"/>
          </p:nvPr>
        </p:nvSpPr>
        <p:spPr>
          <a:xfrm>
            <a:off x="1446212" y="2362200"/>
            <a:ext cx="9517679" cy="3450613"/>
          </a:xfrm>
        </p:spPr>
        <p:txBody>
          <a:bodyPr/>
          <a:lstStyle/>
          <a:p>
            <a:r>
              <a:rPr lang="en-US" dirty="0"/>
              <a:t>Email completed pre-bid document to </a:t>
            </a:r>
            <a:r>
              <a:rPr lang="en-US" dirty="0">
                <a:hlinkClick r:id="rId3"/>
              </a:rPr>
              <a:t>CN@nysed.gov</a:t>
            </a:r>
            <a:endParaRPr lang="en-US" dirty="0"/>
          </a:p>
          <a:p>
            <a:pPr lvl="1"/>
            <a:r>
              <a:rPr lang="en-US" dirty="0"/>
              <a:t>Include – </a:t>
            </a:r>
            <a:r>
              <a:rPr lang="en-US" dirty="0">
                <a:solidFill>
                  <a:schemeClr val="accent3"/>
                </a:solidFill>
              </a:rPr>
              <a:t>updated prototype, all schedules, all amendments and all addendum	</a:t>
            </a:r>
          </a:p>
          <a:p>
            <a:pPr lvl="1"/>
            <a:r>
              <a:rPr lang="en-US" dirty="0"/>
              <a:t>Send in </a:t>
            </a:r>
            <a:r>
              <a:rPr lang="en-US" b="1" i="1" dirty="0">
                <a:solidFill>
                  <a:schemeClr val="accent3"/>
                </a:solidFill>
              </a:rPr>
              <a:t>30</a:t>
            </a:r>
            <a:r>
              <a:rPr lang="en-US" dirty="0"/>
              <a:t> days prior to letting bids</a:t>
            </a:r>
          </a:p>
          <a:p>
            <a:r>
              <a:rPr lang="en-US" dirty="0"/>
              <a:t>SFA will be notified via email once the pre-bid has been approved or if additional information or changes are needed</a:t>
            </a:r>
          </a:p>
          <a:p>
            <a:pPr marL="0" indent="0">
              <a:buNone/>
            </a:pPr>
            <a:endParaRPr lang="en-US" dirty="0"/>
          </a:p>
        </p:txBody>
      </p:sp>
    </p:spTree>
    <p:extLst>
      <p:ext uri="{BB962C8B-B14F-4D97-AF65-F5344CB8AC3E}">
        <p14:creationId xmlns:p14="http://schemas.microsoft.com/office/powerpoint/2010/main" val="239050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9212" y="685800"/>
            <a:ext cx="7408333" cy="1066800"/>
          </a:xfrm>
        </p:spPr>
        <p:txBody>
          <a:bodyPr>
            <a:normAutofit lnSpcReduction="10000"/>
          </a:bodyPr>
          <a:lstStyle/>
          <a:p>
            <a:pPr marL="0" indent="0" algn="ctr">
              <a:buNone/>
            </a:pPr>
            <a:r>
              <a:rPr lang="en-US" sz="6000" b="1" dirty="0">
                <a:solidFill>
                  <a:srgbClr val="B8270A"/>
                </a:solidFill>
              </a:rPr>
              <a:t>Questions?</a:t>
            </a:r>
          </a:p>
        </p:txBody>
      </p:sp>
      <p:pic>
        <p:nvPicPr>
          <p:cNvPr id="6150" name="Picture 6" descr="Image result for raising hand">
            <a:extLst>
              <a:ext uri="{FF2B5EF4-FFF2-40B4-BE49-F238E27FC236}">
                <a16:creationId xmlns:a16="http://schemas.microsoft.com/office/drawing/2014/main" id="{FAAE9258-3C36-4148-A9B3-28D0ABDD3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768" y="2209800"/>
            <a:ext cx="4205287" cy="290176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6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Bidding Process</a:t>
            </a:r>
          </a:p>
        </p:txBody>
      </p:sp>
      <p:sp>
        <p:nvSpPr>
          <p:cNvPr id="2" name="Content Placeholder 1"/>
          <p:cNvSpPr>
            <a:spLocks noGrp="1"/>
          </p:cNvSpPr>
          <p:nvPr>
            <p:ph idx="1"/>
          </p:nvPr>
        </p:nvSpPr>
        <p:spPr/>
        <p:txBody>
          <a:bodyPr>
            <a:normAutofit fontScale="92500" lnSpcReduction="20000"/>
          </a:bodyPr>
          <a:lstStyle/>
          <a:p>
            <a:r>
              <a:rPr lang="en-US" dirty="0"/>
              <a:t>Advertise Bid</a:t>
            </a:r>
          </a:p>
          <a:p>
            <a:pPr lvl="1"/>
            <a:r>
              <a:rPr lang="en-US" dirty="0"/>
              <a:t>Must include </a:t>
            </a:r>
            <a:r>
              <a:rPr lang="en-US" dirty="0">
                <a:solidFill>
                  <a:schemeClr val="accent1"/>
                </a:solidFill>
              </a:rPr>
              <a:t>time and place where bids will be received </a:t>
            </a:r>
            <a:r>
              <a:rPr lang="en-US" dirty="0"/>
              <a:t>and </a:t>
            </a:r>
            <a:r>
              <a:rPr lang="en-US" b="1" i="1" dirty="0">
                <a:solidFill>
                  <a:schemeClr val="accent1"/>
                </a:solidFill>
              </a:rPr>
              <a:t>publicly opened and read</a:t>
            </a:r>
          </a:p>
          <a:p>
            <a:pPr lvl="1"/>
            <a:r>
              <a:rPr lang="en-US" dirty="0"/>
              <a:t>At least</a:t>
            </a:r>
            <a:r>
              <a:rPr lang="en-US" dirty="0">
                <a:solidFill>
                  <a:schemeClr val="accent1"/>
                </a:solidFill>
              </a:rPr>
              <a:t> </a:t>
            </a:r>
            <a:r>
              <a:rPr lang="en-US" b="1" i="1" dirty="0">
                <a:solidFill>
                  <a:schemeClr val="accent1"/>
                </a:solidFill>
              </a:rPr>
              <a:t>5 </a:t>
            </a:r>
            <a:r>
              <a:rPr lang="en-US" dirty="0"/>
              <a:t>days shall elapse between first publication of advertisement and the date for opening and read</a:t>
            </a:r>
          </a:p>
          <a:p>
            <a:r>
              <a:rPr lang="en-US" dirty="0"/>
              <a:t>Bidder’s Conference</a:t>
            </a:r>
          </a:p>
          <a:p>
            <a:pPr lvl="1"/>
            <a:r>
              <a:rPr lang="en-US" dirty="0"/>
              <a:t>Private walk-throughs are </a:t>
            </a:r>
            <a:r>
              <a:rPr lang="en-US" b="1" dirty="0"/>
              <a:t>not</a:t>
            </a:r>
            <a:r>
              <a:rPr lang="en-US" dirty="0"/>
              <a:t> allowed</a:t>
            </a:r>
          </a:p>
          <a:p>
            <a:r>
              <a:rPr lang="en-US" dirty="0"/>
              <a:t>Sealed Bid 	</a:t>
            </a:r>
          </a:p>
          <a:p>
            <a:pPr lvl="1"/>
            <a:r>
              <a:rPr lang="en-US" dirty="0"/>
              <a:t>All bids submitted to the SFA must be </a:t>
            </a:r>
            <a:r>
              <a:rPr lang="en-US" i="1" dirty="0">
                <a:solidFill>
                  <a:schemeClr val="accent3"/>
                </a:solidFill>
              </a:rPr>
              <a:t>sealed </a:t>
            </a:r>
            <a:r>
              <a:rPr lang="en-US" dirty="0"/>
              <a:t>and </a:t>
            </a:r>
            <a:r>
              <a:rPr lang="en-US" u="sng" dirty="0"/>
              <a:t>cannot </a:t>
            </a:r>
            <a:r>
              <a:rPr lang="en-US" dirty="0"/>
              <a:t>be opened until the </a:t>
            </a:r>
            <a:r>
              <a:rPr lang="en-US" i="1" dirty="0">
                <a:solidFill>
                  <a:schemeClr val="accent3"/>
                </a:solidFill>
              </a:rPr>
              <a:t>specified time</a:t>
            </a:r>
          </a:p>
          <a:p>
            <a:pPr lvl="1"/>
            <a:r>
              <a:rPr lang="en-US" dirty="0"/>
              <a:t>FSMC cannot request an extension to the due date</a:t>
            </a:r>
          </a:p>
        </p:txBody>
      </p:sp>
    </p:spTree>
    <p:extLst>
      <p:ext uri="{BB962C8B-B14F-4D97-AF65-F5344CB8AC3E}">
        <p14:creationId xmlns:p14="http://schemas.microsoft.com/office/powerpoint/2010/main" val="324486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Bidding Process Continued</a:t>
            </a:r>
          </a:p>
        </p:txBody>
      </p:sp>
      <p:sp>
        <p:nvSpPr>
          <p:cNvPr id="13" name="Text Placeholder 4">
            <a:extLst>
              <a:ext uri="{FF2B5EF4-FFF2-40B4-BE49-F238E27FC236}">
                <a16:creationId xmlns:a16="http://schemas.microsoft.com/office/drawing/2014/main" id="{34B3FEE4-AB0C-0FA2-8283-CC67D7AEB1FD}"/>
              </a:ext>
            </a:extLst>
          </p:cNvPr>
          <p:cNvSpPr>
            <a:spLocks noGrp="1"/>
          </p:cNvSpPr>
          <p:nvPr>
            <p:ph type="body" idx="1"/>
          </p:nvPr>
        </p:nvSpPr>
        <p:spPr>
          <a:xfrm>
            <a:off x="6704012" y="1926332"/>
            <a:ext cx="4875530" cy="816429"/>
          </a:xfrm>
        </p:spPr>
        <p:txBody>
          <a:bodyPr>
            <a:normAutofit fontScale="77500" lnSpcReduction="20000"/>
          </a:bodyPr>
          <a:lstStyle/>
          <a:p>
            <a:pPr algn="ctr"/>
            <a:r>
              <a:rPr lang="en-US" sz="2400" dirty="0"/>
              <a:t>How to Determine Lowest Bidder: </a:t>
            </a:r>
          </a:p>
          <a:p>
            <a:pPr algn="ctr"/>
            <a:r>
              <a:rPr lang="en-US" sz="2400" dirty="0"/>
              <a:t>Bid Option 2</a:t>
            </a:r>
          </a:p>
        </p:txBody>
      </p:sp>
      <p:sp>
        <p:nvSpPr>
          <p:cNvPr id="2" name="Content Placeholder 1"/>
          <p:cNvSpPr>
            <a:spLocks noGrp="1"/>
          </p:cNvSpPr>
          <p:nvPr>
            <p:ph sz="half" idx="2"/>
          </p:nvPr>
        </p:nvSpPr>
        <p:spPr>
          <a:xfrm>
            <a:off x="1173161" y="2667000"/>
            <a:ext cx="4875530" cy="3759199"/>
          </a:xfrm>
        </p:spPr>
        <p:txBody>
          <a:bodyPr/>
          <a:lstStyle/>
          <a:p>
            <a:r>
              <a:rPr lang="en-US" dirty="0"/>
              <a:t>Awarded to the lowest responsive and responsible bidder</a:t>
            </a:r>
          </a:p>
          <a:p>
            <a:pPr lvl="1"/>
            <a:r>
              <a:rPr lang="en-US" dirty="0"/>
              <a:t>Board minutes must be submitted if the lowest bidder was not awarded</a:t>
            </a:r>
          </a:p>
          <a:p>
            <a:pPr lvl="1"/>
            <a:r>
              <a:rPr lang="en-US" dirty="0"/>
              <a:t>SFA must be able to demonstrate why they were not responsive or responsible</a:t>
            </a:r>
          </a:p>
          <a:p>
            <a:endParaRPr lang="en-US" dirty="0"/>
          </a:p>
        </p:txBody>
      </p:sp>
      <p:pic>
        <p:nvPicPr>
          <p:cNvPr id="6" name="Picture 5">
            <a:extLst>
              <a:ext uri="{FF2B5EF4-FFF2-40B4-BE49-F238E27FC236}">
                <a16:creationId xmlns:a16="http://schemas.microsoft.com/office/drawing/2014/main" id="{8687D6B2-0299-F599-73F2-6D026ED50BAC}"/>
              </a:ext>
            </a:extLst>
          </p:cNvPr>
          <p:cNvPicPr>
            <a:picLocks noChangeAspect="1"/>
          </p:cNvPicPr>
          <p:nvPr/>
        </p:nvPicPr>
        <p:blipFill>
          <a:blip r:embed="rId3"/>
          <a:stretch>
            <a:fillRect/>
          </a:stretch>
        </p:blipFill>
        <p:spPr>
          <a:xfrm>
            <a:off x="6284277" y="2764094"/>
            <a:ext cx="5715000" cy="1888609"/>
          </a:xfrm>
          <a:prstGeom prst="rect">
            <a:avLst/>
          </a:prstGeom>
          <a:noFill/>
        </p:spPr>
      </p:pic>
      <p:pic>
        <p:nvPicPr>
          <p:cNvPr id="14" name="Picture 13">
            <a:extLst>
              <a:ext uri="{FF2B5EF4-FFF2-40B4-BE49-F238E27FC236}">
                <a16:creationId xmlns:a16="http://schemas.microsoft.com/office/drawing/2014/main" id="{F296A07B-43CB-0B88-E0AA-0F3B9012CEDF}"/>
              </a:ext>
            </a:extLst>
          </p:cNvPr>
          <p:cNvPicPr>
            <a:picLocks noChangeAspect="1"/>
          </p:cNvPicPr>
          <p:nvPr/>
        </p:nvPicPr>
        <p:blipFill>
          <a:blip r:embed="rId4"/>
          <a:stretch>
            <a:fillRect/>
          </a:stretch>
        </p:blipFill>
        <p:spPr>
          <a:xfrm>
            <a:off x="5256836" y="4600207"/>
            <a:ext cx="6712278" cy="865707"/>
          </a:xfrm>
          <a:prstGeom prst="rect">
            <a:avLst/>
          </a:prstGeom>
        </p:spPr>
      </p:pic>
    </p:spTree>
    <p:extLst>
      <p:ext uri="{BB962C8B-B14F-4D97-AF65-F5344CB8AC3E}">
        <p14:creationId xmlns:p14="http://schemas.microsoft.com/office/powerpoint/2010/main" val="120846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Bid Approval</a:t>
            </a:r>
          </a:p>
        </p:txBody>
      </p:sp>
      <p:sp>
        <p:nvSpPr>
          <p:cNvPr id="2" name="Content Placeholder 1"/>
          <p:cNvSpPr>
            <a:spLocks noGrp="1"/>
          </p:cNvSpPr>
          <p:nvPr>
            <p:ph idx="1"/>
          </p:nvPr>
        </p:nvSpPr>
        <p:spPr>
          <a:xfrm>
            <a:off x="1534296" y="2492987"/>
            <a:ext cx="9517679" cy="3450613"/>
          </a:xfrm>
        </p:spPr>
        <p:txBody>
          <a:bodyPr/>
          <a:lstStyle/>
          <a:p>
            <a:r>
              <a:rPr lang="en-US" dirty="0"/>
              <a:t>Once SFA awards the bid and receives board approval, the bid must be submitted to NYSED for final approval</a:t>
            </a:r>
          </a:p>
          <a:p>
            <a:pPr lvl="2"/>
            <a:r>
              <a:rPr lang="en-US" dirty="0"/>
              <a:t>Submit one completed bid package to NYSED</a:t>
            </a:r>
          </a:p>
          <a:p>
            <a:pPr lvl="3"/>
            <a:r>
              <a:rPr lang="en-US" dirty="0">
                <a:solidFill>
                  <a:srgbClr val="92D050"/>
                </a:solidFill>
              </a:rPr>
              <a:t>cn@nysed.gov</a:t>
            </a:r>
          </a:p>
          <a:p>
            <a:pPr lvl="2"/>
            <a:r>
              <a:rPr lang="en-US" dirty="0"/>
              <a:t>Electronic signatures are allowed for the 2024-25 SY</a:t>
            </a:r>
          </a:p>
          <a:p>
            <a:pPr lvl="2"/>
            <a:r>
              <a:rPr lang="en-US" dirty="0"/>
              <a:t>SFA will be contacted if information is missing</a:t>
            </a:r>
          </a:p>
          <a:p>
            <a:pPr marL="0" indent="0">
              <a:buNone/>
            </a:pPr>
            <a:endParaRPr lang="en-US" dirty="0"/>
          </a:p>
          <a:p>
            <a:pPr lvl="2"/>
            <a:endParaRPr lang="en-US" dirty="0"/>
          </a:p>
        </p:txBody>
      </p:sp>
      <p:pic>
        <p:nvPicPr>
          <p:cNvPr id="5" name="Picture 4" descr="Pen placed on top of a signature line">
            <a:extLst>
              <a:ext uri="{FF2B5EF4-FFF2-40B4-BE49-F238E27FC236}">
                <a16:creationId xmlns:a16="http://schemas.microsoft.com/office/drawing/2014/main" id="{AF62CEEF-5F59-DB7F-FD4E-5FD7604BB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12" y="3429000"/>
            <a:ext cx="3658272" cy="2438400"/>
          </a:xfrm>
          <a:prstGeom prst="rect">
            <a:avLst/>
          </a:prstGeom>
        </p:spPr>
      </p:pic>
    </p:spTree>
    <p:extLst>
      <p:ext uri="{BB962C8B-B14F-4D97-AF65-F5344CB8AC3E}">
        <p14:creationId xmlns:p14="http://schemas.microsoft.com/office/powerpoint/2010/main" val="197541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solidFill>
                  <a:srgbClr val="B8270A"/>
                </a:solidFill>
              </a:rPr>
              <a:t>Today’s Discussions</a:t>
            </a:r>
          </a:p>
        </p:txBody>
      </p:sp>
      <p:sp>
        <p:nvSpPr>
          <p:cNvPr id="2" name="Content Placeholder 1"/>
          <p:cNvSpPr>
            <a:spLocks noGrp="1"/>
          </p:cNvSpPr>
          <p:nvPr>
            <p:ph idx="1"/>
          </p:nvPr>
        </p:nvSpPr>
        <p:spPr/>
        <p:txBody>
          <a:bodyPr>
            <a:noAutofit/>
          </a:bodyPr>
          <a:lstStyle/>
          <a:p>
            <a:r>
              <a:rPr lang="en-US" sz="2400" dirty="0"/>
              <a:t>Regulatory Requirements</a:t>
            </a:r>
          </a:p>
          <a:p>
            <a:r>
              <a:rPr lang="en-US" sz="2400" dirty="0"/>
              <a:t>Process Overview</a:t>
            </a:r>
          </a:p>
          <a:p>
            <a:r>
              <a:rPr lang="en-US" sz="2400" dirty="0"/>
              <a:t>Pre-bid Process</a:t>
            </a:r>
          </a:p>
          <a:p>
            <a:r>
              <a:rPr lang="en-US" sz="2400" dirty="0"/>
              <a:t>Bidding Requirements</a:t>
            </a:r>
          </a:p>
          <a:p>
            <a:r>
              <a:rPr lang="en-US" sz="2400" dirty="0"/>
              <a:t>Administering FSMC Contracts</a:t>
            </a:r>
          </a:p>
          <a:p>
            <a:r>
              <a:rPr lang="en-US" sz="2400" dirty="0"/>
              <a:t>FSMC Extensions</a:t>
            </a:r>
          </a:p>
        </p:txBody>
      </p:sp>
      <p:pic>
        <p:nvPicPr>
          <p:cNvPr id="6" name="Picture 5" descr="photo courtesy of Pinebush CSD&#10;">
            <a:extLst>
              <a:ext uri="{FF2B5EF4-FFF2-40B4-BE49-F238E27FC236}">
                <a16:creationId xmlns:a16="http://schemas.microsoft.com/office/drawing/2014/main" id="{806BC38E-BAAE-9A63-8BE7-CBCCA1491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0227">
            <a:off x="7550551" y="1065458"/>
            <a:ext cx="4081038" cy="3843517"/>
          </a:xfrm>
          <a:prstGeom prst="rect">
            <a:avLst/>
          </a:prstGeom>
        </p:spPr>
      </p:pic>
      <p:sp>
        <p:nvSpPr>
          <p:cNvPr id="8" name="TextBox 7">
            <a:extLst>
              <a:ext uri="{FF2B5EF4-FFF2-40B4-BE49-F238E27FC236}">
                <a16:creationId xmlns:a16="http://schemas.microsoft.com/office/drawing/2014/main" id="{5A5BAE1F-DEF4-4B91-3322-29FDEDADA0BB}"/>
              </a:ext>
            </a:extLst>
          </p:cNvPr>
          <p:cNvSpPr txBox="1"/>
          <p:nvPr/>
        </p:nvSpPr>
        <p:spPr>
          <a:xfrm rot="616218">
            <a:off x="7996892" y="5103418"/>
            <a:ext cx="5315275" cy="261610"/>
          </a:xfrm>
          <a:prstGeom prst="rect">
            <a:avLst/>
          </a:prstGeom>
          <a:noFill/>
        </p:spPr>
        <p:txBody>
          <a:bodyPr wrap="square">
            <a:spAutoFit/>
          </a:bodyPr>
          <a:lstStyle/>
          <a:p>
            <a:r>
              <a:rPr lang="en-US" sz="1100" dirty="0"/>
              <a:t>photo courtesy of </a:t>
            </a:r>
            <a:r>
              <a:rPr lang="en-US" sz="1100" dirty="0" err="1"/>
              <a:t>Pinebush</a:t>
            </a:r>
            <a:r>
              <a:rPr lang="en-US" sz="1100" dirty="0"/>
              <a:t> CSD</a:t>
            </a:r>
          </a:p>
        </p:txBody>
      </p:sp>
    </p:spTree>
    <p:extLst>
      <p:ext uri="{BB962C8B-B14F-4D97-AF65-F5344CB8AC3E}">
        <p14:creationId xmlns:p14="http://schemas.microsoft.com/office/powerpoint/2010/main" val="261898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Administering the Contract</a:t>
            </a:r>
          </a:p>
        </p:txBody>
      </p:sp>
      <p:sp>
        <p:nvSpPr>
          <p:cNvPr id="2" name="Content Placeholder 1"/>
          <p:cNvSpPr>
            <a:spLocks noGrp="1"/>
          </p:cNvSpPr>
          <p:nvPr>
            <p:ph idx="1"/>
          </p:nvPr>
        </p:nvSpPr>
        <p:spPr>
          <a:xfrm>
            <a:off x="1534296" y="2340587"/>
            <a:ext cx="9517679" cy="3450613"/>
          </a:xfrm>
        </p:spPr>
        <p:txBody>
          <a:bodyPr>
            <a:normAutofit lnSpcReduction="10000"/>
          </a:bodyPr>
          <a:lstStyle/>
          <a:p>
            <a:r>
              <a:rPr lang="en-US" dirty="0"/>
              <a:t>SFA must provide oversight of the FSMC operations</a:t>
            </a:r>
          </a:p>
          <a:p>
            <a:pPr lvl="1"/>
            <a:r>
              <a:rPr lang="en-US" dirty="0"/>
              <a:t>Invoices</a:t>
            </a:r>
          </a:p>
          <a:p>
            <a:pPr lvl="1"/>
            <a:r>
              <a:rPr lang="en-US" dirty="0"/>
              <a:t>Meals + Meal Equivalents</a:t>
            </a:r>
          </a:p>
          <a:p>
            <a:pPr lvl="1"/>
            <a:r>
              <a:rPr lang="en-US" dirty="0"/>
              <a:t>USDA Foods</a:t>
            </a:r>
          </a:p>
          <a:p>
            <a:pPr lvl="1"/>
            <a:r>
              <a:rPr lang="en-US" dirty="0"/>
              <a:t>Procurement standards</a:t>
            </a:r>
          </a:p>
          <a:p>
            <a:pPr lvl="1"/>
            <a:r>
              <a:rPr lang="en-US" dirty="0"/>
              <a:t>Staffing requirements</a:t>
            </a:r>
          </a:p>
          <a:p>
            <a:pPr lvl="1"/>
            <a:r>
              <a:rPr lang="en-US" dirty="0"/>
              <a:t>21-day cycle menu</a:t>
            </a:r>
          </a:p>
          <a:p>
            <a:pPr lvl="2"/>
            <a:r>
              <a:rPr lang="en-US" dirty="0"/>
              <a:t>Any changes must be approved by SFA</a:t>
            </a:r>
          </a:p>
          <a:p>
            <a:pPr lvl="1"/>
            <a:r>
              <a:rPr lang="en-US" dirty="0"/>
              <a:t>Contract terms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5DBB94DD-5BE9-60F9-9D7E-812D8B8311E0}"/>
              </a:ext>
            </a:extLst>
          </p:cNvPr>
          <p:cNvPicPr>
            <a:picLocks noChangeAspect="1"/>
          </p:cNvPicPr>
          <p:nvPr/>
        </p:nvPicPr>
        <p:blipFill>
          <a:blip r:embed="rId3"/>
          <a:stretch>
            <a:fillRect/>
          </a:stretch>
        </p:blipFill>
        <p:spPr>
          <a:xfrm>
            <a:off x="8075612" y="3048000"/>
            <a:ext cx="3810330" cy="2438611"/>
          </a:xfrm>
          <a:prstGeom prst="rect">
            <a:avLst/>
          </a:prstGeom>
        </p:spPr>
      </p:pic>
      <p:sp>
        <p:nvSpPr>
          <p:cNvPr id="6" name="TextBox 5">
            <a:extLst>
              <a:ext uri="{FF2B5EF4-FFF2-40B4-BE49-F238E27FC236}">
                <a16:creationId xmlns:a16="http://schemas.microsoft.com/office/drawing/2014/main" id="{83736D69-BCCB-FD55-66B1-DD6D6BB71F9D}"/>
              </a:ext>
            </a:extLst>
          </p:cNvPr>
          <p:cNvSpPr txBox="1"/>
          <p:nvPr/>
        </p:nvSpPr>
        <p:spPr>
          <a:xfrm>
            <a:off x="8837612" y="5486611"/>
            <a:ext cx="4653844" cy="215444"/>
          </a:xfrm>
          <a:prstGeom prst="rect">
            <a:avLst/>
          </a:prstGeom>
          <a:noFill/>
        </p:spPr>
        <p:txBody>
          <a:bodyPr wrap="square">
            <a:spAutoFit/>
          </a:bodyPr>
          <a:lstStyle/>
          <a:p>
            <a:r>
              <a:rPr lang="en-US" sz="800" dirty="0"/>
              <a:t>Photo courtesy of Kenmore Tonawanda UFSD</a:t>
            </a:r>
          </a:p>
        </p:txBody>
      </p:sp>
    </p:spTree>
    <p:extLst>
      <p:ext uri="{BB962C8B-B14F-4D97-AF65-F5344CB8AC3E}">
        <p14:creationId xmlns:p14="http://schemas.microsoft.com/office/powerpoint/2010/main" val="157931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rmAutofit/>
          </a:bodyPr>
          <a:lstStyle/>
          <a:p>
            <a:r>
              <a:rPr lang="en-US" b="1" dirty="0">
                <a:solidFill>
                  <a:srgbClr val="B8270A"/>
                </a:solidFill>
              </a:rPr>
              <a:t>SFA Responsibilities</a:t>
            </a:r>
          </a:p>
        </p:txBody>
      </p:sp>
      <p:graphicFrame>
        <p:nvGraphicFramePr>
          <p:cNvPr id="12" name="Content Placeholder 1">
            <a:extLst>
              <a:ext uri="{FF2B5EF4-FFF2-40B4-BE49-F238E27FC236}">
                <a16:creationId xmlns:a16="http://schemas.microsoft.com/office/drawing/2014/main" id="{913039CB-B3F8-AD95-6873-95AC56B1F394}"/>
              </a:ext>
            </a:extLst>
          </p:cNvPr>
          <p:cNvGraphicFramePr>
            <a:graphicFrameLocks noGrp="1"/>
          </p:cNvGraphicFramePr>
          <p:nvPr>
            <p:ph idx="1"/>
            <p:extLst>
              <p:ext uri="{D42A27DB-BD31-4B8C-83A1-F6EECF244321}">
                <p14:modId xmlns:p14="http://schemas.microsoft.com/office/powerpoint/2010/main" val="1082426780"/>
              </p:ext>
            </p:extLst>
          </p:nvPr>
        </p:nvGraphicFramePr>
        <p:xfrm>
          <a:off x="1533525" y="2016125"/>
          <a:ext cx="95186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21740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2E062-B6C6-4638-8AAB-E78855C7DF0B}"/>
              </a:ext>
            </a:extLst>
          </p:cNvPr>
          <p:cNvSpPr>
            <a:spLocks noGrp="1"/>
          </p:cNvSpPr>
          <p:nvPr>
            <p:ph type="title"/>
          </p:nvPr>
        </p:nvSpPr>
        <p:spPr/>
        <p:txBody>
          <a:bodyPr anchor="b">
            <a:normAutofit/>
          </a:bodyPr>
          <a:lstStyle/>
          <a:p>
            <a:r>
              <a:rPr lang="en-US" b="1" dirty="0">
                <a:solidFill>
                  <a:srgbClr val="B8270A"/>
                </a:solidFill>
              </a:rPr>
              <a:t>SFA Responsibilities Continued </a:t>
            </a:r>
          </a:p>
        </p:txBody>
      </p:sp>
      <p:graphicFrame>
        <p:nvGraphicFramePr>
          <p:cNvPr id="5" name="Content Placeholder 1">
            <a:extLst>
              <a:ext uri="{FF2B5EF4-FFF2-40B4-BE49-F238E27FC236}">
                <a16:creationId xmlns:a16="http://schemas.microsoft.com/office/drawing/2014/main" id="{BDBBFB1B-E30A-050F-723B-EFD38DAE9125}"/>
              </a:ext>
            </a:extLst>
          </p:cNvPr>
          <p:cNvGraphicFramePr>
            <a:graphicFrameLocks noGrp="1"/>
          </p:cNvGraphicFramePr>
          <p:nvPr>
            <p:ph idx="1"/>
            <p:extLst>
              <p:ext uri="{D42A27DB-BD31-4B8C-83A1-F6EECF244321}">
                <p14:modId xmlns:p14="http://schemas.microsoft.com/office/powerpoint/2010/main" val="3232804563"/>
              </p:ext>
            </p:extLst>
          </p:nvPr>
        </p:nvGraphicFramePr>
        <p:xfrm>
          <a:off x="1533525" y="2265362"/>
          <a:ext cx="95186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36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2" y="367115"/>
            <a:ext cx="10969943" cy="1139825"/>
          </a:xfrm>
        </p:spPr>
        <p:txBody>
          <a:bodyPr anchor="b">
            <a:normAutofit/>
          </a:bodyPr>
          <a:lstStyle/>
          <a:p>
            <a:r>
              <a:rPr lang="en-US" sz="3600" b="1" dirty="0">
                <a:solidFill>
                  <a:srgbClr val="B8270A"/>
                </a:solidFill>
              </a:rPr>
              <a:t>FSMC Responsibilities</a:t>
            </a:r>
          </a:p>
        </p:txBody>
      </p:sp>
      <p:graphicFrame>
        <p:nvGraphicFramePr>
          <p:cNvPr id="18" name="Content Placeholder 1">
            <a:extLst>
              <a:ext uri="{FF2B5EF4-FFF2-40B4-BE49-F238E27FC236}">
                <a16:creationId xmlns:a16="http://schemas.microsoft.com/office/drawing/2014/main" id="{1AA5392F-5F09-3899-3857-57FCF8F02774}"/>
              </a:ext>
            </a:extLst>
          </p:cNvPr>
          <p:cNvGraphicFramePr>
            <a:graphicFrameLocks noGrp="1"/>
          </p:cNvGraphicFramePr>
          <p:nvPr>
            <p:ph type="clipArt" sz="half" idx="1"/>
            <p:extLst>
              <p:ext uri="{D42A27DB-BD31-4B8C-83A1-F6EECF244321}">
                <p14:modId xmlns:p14="http://schemas.microsoft.com/office/powerpoint/2010/main" val="3929077038"/>
              </p:ext>
            </p:extLst>
          </p:nvPr>
        </p:nvGraphicFramePr>
        <p:xfrm>
          <a:off x="875426" y="1524000"/>
          <a:ext cx="10437972"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779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B8270A"/>
                </a:solidFill>
              </a:rPr>
              <a:t>Federal Regulation 7 CFR Part 210.16</a:t>
            </a:r>
          </a:p>
        </p:txBody>
      </p:sp>
      <p:sp>
        <p:nvSpPr>
          <p:cNvPr id="2" name="Content Placeholder 1"/>
          <p:cNvSpPr>
            <a:spLocks noGrp="1"/>
          </p:cNvSpPr>
          <p:nvPr>
            <p:ph sz="half" idx="1"/>
          </p:nvPr>
        </p:nvSpPr>
        <p:spPr>
          <a:xfrm>
            <a:off x="1534295" y="2353056"/>
            <a:ext cx="4607376" cy="3438144"/>
          </a:xfrm>
        </p:spPr>
        <p:txBody>
          <a:bodyPr/>
          <a:lstStyle/>
          <a:p>
            <a:r>
              <a:rPr lang="en-US" dirty="0"/>
              <a:t>Make no payment for meals that:</a:t>
            </a:r>
          </a:p>
          <a:p>
            <a:pPr lvl="2"/>
            <a:r>
              <a:rPr lang="en-US" dirty="0"/>
              <a:t>Are spoiled or unwholesome at time of delivery</a:t>
            </a:r>
          </a:p>
          <a:p>
            <a:pPr lvl="2"/>
            <a:r>
              <a:rPr lang="en-US" dirty="0"/>
              <a:t>Do not meet meal pattern requirements</a:t>
            </a:r>
          </a:p>
          <a:p>
            <a:pPr lvl="2"/>
            <a:r>
              <a:rPr lang="en-US" dirty="0"/>
              <a:t>Do not otherwise meet the requirements of the contract</a:t>
            </a:r>
          </a:p>
          <a:p>
            <a:pPr lvl="2"/>
            <a:endParaRPr lang="en-US" dirty="0"/>
          </a:p>
        </p:txBody>
      </p:sp>
      <p:pic>
        <p:nvPicPr>
          <p:cNvPr id="4098" name="Picture 2" descr="Image result for white bread">
            <a:extLst>
              <a:ext uri="{FF2B5EF4-FFF2-40B4-BE49-F238E27FC236}">
                <a16:creationId xmlns:a16="http://schemas.microsoft.com/office/drawing/2014/main" id="{BB21F648-162D-4815-9199-A7639DC79D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1298" y="2024774"/>
            <a:ext cx="2038007" cy="18097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49D1244-9822-4F38-8B47-B0396A845623}"/>
              </a:ext>
            </a:extLst>
          </p:cNvPr>
          <p:cNvSpPr/>
          <p:nvPr/>
        </p:nvSpPr>
        <p:spPr>
          <a:xfrm>
            <a:off x="9015963" y="1743075"/>
            <a:ext cx="2514600" cy="2286000"/>
          </a:xfrm>
          <a:prstGeom prst="ellipse">
            <a:avLst/>
          </a:prstGeom>
          <a:noFill/>
          <a:ln w="28575">
            <a:solidFill>
              <a:srgbClr val="B827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649DF0C-858F-4E35-91C7-E0BD1E66F3D3}"/>
              </a:ext>
            </a:extLst>
          </p:cNvPr>
          <p:cNvCxnSpPr>
            <a:cxnSpLocks/>
          </p:cNvCxnSpPr>
          <p:nvPr/>
        </p:nvCxnSpPr>
        <p:spPr>
          <a:xfrm flipH="1">
            <a:off x="9470663" y="1938561"/>
            <a:ext cx="1499279" cy="1852389"/>
          </a:xfrm>
          <a:prstGeom prst="line">
            <a:avLst/>
          </a:prstGeom>
          <a:ln w="38100">
            <a:solidFill>
              <a:srgbClr val="B8270A"/>
            </a:solidFill>
          </a:ln>
        </p:spPr>
        <p:style>
          <a:lnRef idx="1">
            <a:schemeClr val="accent1"/>
          </a:lnRef>
          <a:fillRef idx="0">
            <a:schemeClr val="accent1"/>
          </a:fillRef>
          <a:effectRef idx="0">
            <a:schemeClr val="accent1"/>
          </a:effectRef>
          <a:fontRef idx="minor">
            <a:schemeClr val="tx1"/>
          </a:fontRef>
        </p:style>
      </p:cxnSp>
      <p:pic>
        <p:nvPicPr>
          <p:cNvPr id="4104" name="Picture 8" descr="Image result for whole grain bread">
            <a:extLst>
              <a:ext uri="{FF2B5EF4-FFF2-40B4-BE49-F238E27FC236}">
                <a16:creationId xmlns:a16="http://schemas.microsoft.com/office/drawing/2014/main" id="{B743CECC-C6F2-4D6C-A663-4414538FC5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2943" y="3429000"/>
            <a:ext cx="2893483" cy="2286000"/>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56BC541-ABB9-4368-A799-B0E8FD1E040E}"/>
              </a:ext>
            </a:extLst>
          </p:cNvPr>
          <p:cNvPicPr>
            <a:picLocks noChangeAspect="1"/>
          </p:cNvPicPr>
          <p:nvPr/>
        </p:nvPicPr>
        <p:blipFill>
          <a:blip r:embed="rId5"/>
          <a:stretch>
            <a:fillRect/>
          </a:stretch>
        </p:blipFill>
        <p:spPr>
          <a:xfrm>
            <a:off x="8972982" y="4224561"/>
            <a:ext cx="995362" cy="995362"/>
          </a:xfrm>
          <a:prstGeom prst="rect">
            <a:avLst/>
          </a:prstGeom>
        </p:spPr>
      </p:pic>
    </p:spTree>
    <p:extLst>
      <p:ext uri="{BB962C8B-B14F-4D97-AF65-F5344CB8AC3E}">
        <p14:creationId xmlns:p14="http://schemas.microsoft.com/office/powerpoint/2010/main" val="489995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rmAutofit/>
          </a:bodyPr>
          <a:lstStyle/>
          <a:p>
            <a:r>
              <a:rPr lang="en-US" b="1" dirty="0">
                <a:solidFill>
                  <a:srgbClr val="B8270A"/>
                </a:solidFill>
              </a:rPr>
              <a:t>Conversion Factor</a:t>
            </a:r>
          </a:p>
        </p:txBody>
      </p:sp>
      <p:graphicFrame>
        <p:nvGraphicFramePr>
          <p:cNvPr id="5" name="Content Placeholder 1">
            <a:extLst>
              <a:ext uri="{FF2B5EF4-FFF2-40B4-BE49-F238E27FC236}">
                <a16:creationId xmlns:a16="http://schemas.microsoft.com/office/drawing/2014/main" id="{F1CCFAD9-B8E1-AB3C-4940-59646E487B14}"/>
              </a:ext>
            </a:extLst>
          </p:cNvPr>
          <p:cNvGraphicFramePr>
            <a:graphicFrameLocks noGrp="1"/>
          </p:cNvGraphicFramePr>
          <p:nvPr>
            <p:ph idx="1"/>
            <p:extLst>
              <p:ext uri="{D42A27DB-BD31-4B8C-83A1-F6EECF244321}">
                <p14:modId xmlns:p14="http://schemas.microsoft.com/office/powerpoint/2010/main" val="64039338"/>
              </p:ext>
            </p:extLst>
          </p:nvPr>
        </p:nvGraphicFramePr>
        <p:xfrm>
          <a:off x="1533525" y="2016125"/>
          <a:ext cx="95186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83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rmAutofit/>
          </a:bodyPr>
          <a:lstStyle/>
          <a:p>
            <a:r>
              <a:rPr lang="en-US" sz="3600" b="1" dirty="0">
                <a:solidFill>
                  <a:srgbClr val="B8270A"/>
                </a:solidFill>
              </a:rPr>
              <a:t>FSMC Contract Extensions</a:t>
            </a:r>
            <a:endParaRPr lang="en-US" sz="3600" dirty="0"/>
          </a:p>
        </p:txBody>
      </p:sp>
      <p:graphicFrame>
        <p:nvGraphicFramePr>
          <p:cNvPr id="11" name="Content Placeholder 1">
            <a:extLst>
              <a:ext uri="{FF2B5EF4-FFF2-40B4-BE49-F238E27FC236}">
                <a16:creationId xmlns:a16="http://schemas.microsoft.com/office/drawing/2014/main" id="{5BDDF5D4-92FF-DBC7-7521-991842FEFE73}"/>
              </a:ext>
            </a:extLst>
          </p:cNvPr>
          <p:cNvGraphicFramePr>
            <a:graphicFrameLocks noGrp="1"/>
          </p:cNvGraphicFramePr>
          <p:nvPr>
            <p:ph idx="1"/>
            <p:extLst>
              <p:ext uri="{D42A27DB-BD31-4B8C-83A1-F6EECF244321}">
                <p14:modId xmlns:p14="http://schemas.microsoft.com/office/powerpoint/2010/main" val="3213731097"/>
              </p:ext>
            </p:extLst>
          </p:nvPr>
        </p:nvGraphicFramePr>
        <p:xfrm>
          <a:off x="1141412" y="1884799"/>
          <a:ext cx="97510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180665"/>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Extension Submission</a:t>
            </a:r>
          </a:p>
        </p:txBody>
      </p:sp>
      <p:sp>
        <p:nvSpPr>
          <p:cNvPr id="2" name="Content Placeholder 1"/>
          <p:cNvSpPr>
            <a:spLocks noGrp="1"/>
          </p:cNvSpPr>
          <p:nvPr>
            <p:ph idx="1"/>
          </p:nvPr>
        </p:nvSpPr>
        <p:spPr>
          <a:xfrm>
            <a:off x="1217612" y="1981200"/>
            <a:ext cx="9517679" cy="3450613"/>
          </a:xfrm>
        </p:spPr>
        <p:txBody>
          <a:bodyPr/>
          <a:lstStyle/>
          <a:p>
            <a:r>
              <a:rPr lang="en-US" dirty="0"/>
              <a:t>Prototype Extension Form includes:</a:t>
            </a:r>
          </a:p>
          <a:p>
            <a:pPr lvl="1">
              <a:buFont typeface="Arial" panose="020B0604020202020204" pitchFamily="34" charset="0"/>
              <a:buChar char="•"/>
            </a:pPr>
            <a:r>
              <a:rPr lang="en-US" dirty="0"/>
              <a:t>Checklist</a:t>
            </a:r>
          </a:p>
          <a:p>
            <a:pPr lvl="1">
              <a:buFont typeface="Arial" panose="020B0604020202020204" pitchFamily="34" charset="0"/>
              <a:buChar char="•"/>
            </a:pPr>
            <a:r>
              <a:rPr lang="en-US" dirty="0"/>
              <a:t>Section 1 and 2</a:t>
            </a:r>
          </a:p>
          <a:p>
            <a:pPr lvl="2"/>
            <a:r>
              <a:rPr lang="en-US" dirty="0"/>
              <a:t> PDF automatically calculates the increase based on CPI-U </a:t>
            </a:r>
          </a:p>
          <a:p>
            <a:pPr lvl="1">
              <a:buFont typeface="Arial" panose="020B0604020202020204" pitchFamily="34" charset="0"/>
              <a:buChar char="•"/>
            </a:pPr>
            <a:r>
              <a:rPr lang="en-US" dirty="0"/>
              <a:t>Debarment option A or B </a:t>
            </a:r>
          </a:p>
          <a:p>
            <a:pPr lvl="1">
              <a:buFont typeface="Arial" panose="020B0604020202020204" pitchFamily="34" charset="0"/>
              <a:buChar char="•"/>
            </a:pPr>
            <a:r>
              <a:rPr lang="en-US" dirty="0"/>
              <a:t>Certificate of Lobbying</a:t>
            </a:r>
          </a:p>
        </p:txBody>
      </p:sp>
      <p:pic>
        <p:nvPicPr>
          <p:cNvPr id="5" name="Picture 4">
            <a:extLst>
              <a:ext uri="{FF2B5EF4-FFF2-40B4-BE49-F238E27FC236}">
                <a16:creationId xmlns:a16="http://schemas.microsoft.com/office/drawing/2014/main" id="{ADB95612-D2CA-FD0E-DBD7-1113B2A5DD9E}"/>
              </a:ext>
            </a:extLst>
          </p:cNvPr>
          <p:cNvPicPr>
            <a:picLocks noChangeAspect="1"/>
          </p:cNvPicPr>
          <p:nvPr/>
        </p:nvPicPr>
        <p:blipFill>
          <a:blip r:embed="rId3"/>
          <a:stretch>
            <a:fillRect/>
          </a:stretch>
        </p:blipFill>
        <p:spPr>
          <a:xfrm>
            <a:off x="8151812" y="685800"/>
            <a:ext cx="3785921" cy="5106480"/>
          </a:xfrm>
          <a:prstGeom prst="rect">
            <a:avLst/>
          </a:prstGeom>
        </p:spPr>
      </p:pic>
    </p:spTree>
    <p:extLst>
      <p:ext uri="{BB962C8B-B14F-4D97-AF65-F5344CB8AC3E}">
        <p14:creationId xmlns:p14="http://schemas.microsoft.com/office/powerpoint/2010/main" val="117322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4241" y="152400"/>
            <a:ext cx="3182299" cy="2247117"/>
          </a:xfrm>
        </p:spPr>
        <p:txBody>
          <a:bodyPr anchor="b">
            <a:normAutofit/>
          </a:bodyPr>
          <a:lstStyle/>
          <a:p>
            <a:pPr algn="ctr"/>
            <a:r>
              <a:rPr lang="en-US" sz="4000" b="1" dirty="0">
                <a:solidFill>
                  <a:srgbClr val="B8270A"/>
                </a:solidFill>
              </a:rPr>
              <a:t>Questions?</a:t>
            </a:r>
          </a:p>
        </p:txBody>
      </p:sp>
      <p:sp>
        <p:nvSpPr>
          <p:cNvPr id="2" name="Content Placeholder 1"/>
          <p:cNvSpPr>
            <a:spLocks noGrp="1"/>
          </p:cNvSpPr>
          <p:nvPr>
            <p:ph type="body" sz="half" idx="2"/>
          </p:nvPr>
        </p:nvSpPr>
        <p:spPr>
          <a:xfrm>
            <a:off x="1398640" y="2819401"/>
            <a:ext cx="3453500" cy="4571999"/>
          </a:xfrm>
        </p:spPr>
        <p:txBody>
          <a:bodyPr>
            <a:normAutofit/>
          </a:bodyPr>
          <a:lstStyle/>
          <a:p>
            <a:pPr marL="0" indent="0" algn="ctr">
              <a:buNone/>
            </a:pPr>
            <a:r>
              <a:rPr lang="en-US" sz="2400" b="1" dirty="0"/>
              <a:t>NYSED Child Nutrition Program Administration</a:t>
            </a:r>
          </a:p>
          <a:p>
            <a:pPr marL="0" indent="0" algn="ctr">
              <a:buNone/>
            </a:pPr>
            <a:r>
              <a:rPr lang="en-US" dirty="0"/>
              <a:t>(518) 473-8781</a:t>
            </a:r>
          </a:p>
          <a:p>
            <a:pPr marL="0" indent="0" algn="ctr">
              <a:buNone/>
            </a:pPr>
            <a:r>
              <a:rPr lang="en-US" sz="1800" dirty="0">
                <a:hlinkClick r:id="rId3"/>
              </a:rPr>
              <a:t>www.cn.nysed.gov</a:t>
            </a:r>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5C132D9-B975-4581-8CE4-E19B5122D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812" y="3033200"/>
            <a:ext cx="6094413" cy="1691200"/>
          </a:xfrm>
          <a:prstGeom prst="rect">
            <a:avLst/>
          </a:prstGeom>
          <a:noFill/>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530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4577" y="480555"/>
            <a:ext cx="9517678" cy="1056319"/>
          </a:xfrm>
        </p:spPr>
        <p:txBody>
          <a:bodyPr anchor="b">
            <a:normAutofit/>
          </a:bodyPr>
          <a:lstStyle/>
          <a:p>
            <a:r>
              <a:rPr lang="en-US" altLang="en-US" sz="3200" b="1" dirty="0">
                <a:solidFill>
                  <a:srgbClr val="B8270A"/>
                </a:solidFill>
                <a:cs typeface="Arial" panose="020B0604020202020204" pitchFamily="34" charset="0"/>
              </a:rPr>
              <a:t>Food Service Management Company</a:t>
            </a:r>
            <a:endParaRPr lang="en-US" sz="3200" dirty="0"/>
          </a:p>
        </p:txBody>
      </p:sp>
      <p:sp>
        <p:nvSpPr>
          <p:cNvPr id="6" name="Text Placeholder 5">
            <a:extLst>
              <a:ext uri="{FF2B5EF4-FFF2-40B4-BE49-F238E27FC236}">
                <a16:creationId xmlns:a16="http://schemas.microsoft.com/office/drawing/2014/main" id="{35E929B5-B68F-8CC2-7554-90F7F47A6128}"/>
              </a:ext>
            </a:extLst>
          </p:cNvPr>
          <p:cNvSpPr>
            <a:spLocks noGrp="1"/>
          </p:cNvSpPr>
          <p:nvPr>
            <p:ph type="body" idx="1"/>
          </p:nvPr>
        </p:nvSpPr>
        <p:spPr>
          <a:xfrm>
            <a:off x="1251263" y="1536874"/>
            <a:ext cx="4875530" cy="816429"/>
          </a:xfrm>
        </p:spPr>
        <p:txBody>
          <a:bodyPr>
            <a:normAutofit/>
          </a:bodyPr>
          <a:lstStyle/>
          <a:p>
            <a:r>
              <a:rPr lang="en-US" sz="2400" b="1" dirty="0"/>
              <a:t>What is it?</a:t>
            </a:r>
          </a:p>
        </p:txBody>
      </p:sp>
      <p:sp>
        <p:nvSpPr>
          <p:cNvPr id="11" name="Text Placeholder 3">
            <a:extLst>
              <a:ext uri="{FF2B5EF4-FFF2-40B4-BE49-F238E27FC236}">
                <a16:creationId xmlns:a16="http://schemas.microsoft.com/office/drawing/2014/main" id="{6AF7AE1E-7EA8-D13C-64FB-DB808891CC8E}"/>
              </a:ext>
            </a:extLst>
          </p:cNvPr>
          <p:cNvSpPr>
            <a:spLocks noGrp="1"/>
          </p:cNvSpPr>
          <p:nvPr>
            <p:ph sz="half" idx="2"/>
          </p:nvPr>
        </p:nvSpPr>
        <p:spPr>
          <a:xfrm>
            <a:off x="990283" y="2340429"/>
            <a:ext cx="4875530" cy="3759199"/>
          </a:xfrm>
        </p:spPr>
        <p:txBody>
          <a:bodyPr>
            <a:normAutofit/>
          </a:bodyPr>
          <a:lstStyle/>
          <a:p>
            <a:r>
              <a:rPr lang="en-US" dirty="0"/>
              <a:t> A commercial enterprise, public or nonprofit organization, or an individual that enters into a contract with a school food authority to run any aspect of the food service operation, whole or in part.</a:t>
            </a:r>
          </a:p>
        </p:txBody>
      </p:sp>
      <p:sp>
        <p:nvSpPr>
          <p:cNvPr id="8" name="Text Placeholder 7">
            <a:extLst>
              <a:ext uri="{FF2B5EF4-FFF2-40B4-BE49-F238E27FC236}">
                <a16:creationId xmlns:a16="http://schemas.microsoft.com/office/drawing/2014/main" id="{931518D9-B645-3FFF-89CF-CF6FA9BB8878}"/>
              </a:ext>
            </a:extLst>
          </p:cNvPr>
          <p:cNvSpPr>
            <a:spLocks noGrp="1"/>
          </p:cNvSpPr>
          <p:nvPr>
            <p:ph type="body" sz="quarter" idx="3"/>
          </p:nvPr>
        </p:nvSpPr>
        <p:spPr>
          <a:xfrm>
            <a:off x="6251828" y="1317171"/>
            <a:ext cx="4875530" cy="816429"/>
          </a:xfrm>
        </p:spPr>
        <p:txBody>
          <a:bodyPr>
            <a:normAutofit/>
          </a:bodyPr>
          <a:lstStyle/>
          <a:p>
            <a:pPr algn="ctr"/>
            <a:r>
              <a:rPr lang="en-US" sz="2400" b="1" dirty="0"/>
              <a:t>NYS Operations:</a:t>
            </a:r>
          </a:p>
        </p:txBody>
      </p:sp>
      <p:graphicFrame>
        <p:nvGraphicFramePr>
          <p:cNvPr id="5" name="Content Placeholder 1">
            <a:extLst>
              <a:ext uri="{FF2B5EF4-FFF2-40B4-BE49-F238E27FC236}">
                <a16:creationId xmlns:a16="http://schemas.microsoft.com/office/drawing/2014/main" id="{58A95BD5-0A47-EA10-CEA0-81250BED6098}"/>
              </a:ext>
            </a:extLst>
          </p:cNvPr>
          <p:cNvGraphicFramePr>
            <a:graphicFrameLocks noGrp="1"/>
          </p:cNvGraphicFramePr>
          <p:nvPr>
            <p:ph sz="quarter" idx="4"/>
            <p:extLst>
              <p:ext uri="{D42A27DB-BD31-4B8C-83A1-F6EECF244321}">
                <p14:modId xmlns:p14="http://schemas.microsoft.com/office/powerpoint/2010/main" val="992514734"/>
              </p:ext>
            </p:extLst>
          </p:nvPr>
        </p:nvGraphicFramePr>
        <p:xfrm>
          <a:off x="6323012" y="2133600"/>
          <a:ext cx="4875212"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6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chor="b">
            <a:normAutofit/>
          </a:bodyPr>
          <a:lstStyle/>
          <a:p>
            <a:pPr>
              <a:defRPr/>
            </a:pPr>
            <a:r>
              <a:rPr lang="en-US" altLang="en-US" sz="3600" b="1" dirty="0">
                <a:solidFill>
                  <a:srgbClr val="B8270A"/>
                </a:solidFill>
                <a:cs typeface="Arial" panose="020B0604020202020204" pitchFamily="34" charset="0"/>
              </a:rPr>
              <a:t>Regulatory Authority</a:t>
            </a:r>
            <a:endParaRPr lang="en-US" altLang="en-US" sz="3600" b="1" dirty="0">
              <a:solidFill>
                <a:schemeClr val="accent5"/>
              </a:solidFill>
            </a:endParaRPr>
          </a:p>
        </p:txBody>
      </p:sp>
      <p:sp>
        <p:nvSpPr>
          <p:cNvPr id="3" name="Content Placeholder 2">
            <a:extLst>
              <a:ext uri="{FF2B5EF4-FFF2-40B4-BE49-F238E27FC236}">
                <a16:creationId xmlns:a16="http://schemas.microsoft.com/office/drawing/2014/main" id="{4E54AEBD-C9C7-0BEF-A24D-B7E38C5E42B9}"/>
              </a:ext>
            </a:extLst>
          </p:cNvPr>
          <p:cNvSpPr>
            <a:spLocks noGrp="1"/>
          </p:cNvSpPr>
          <p:nvPr>
            <p:ph idx="1"/>
          </p:nvPr>
        </p:nvSpPr>
        <p:spPr/>
        <p:txBody>
          <a:bodyPr>
            <a:normAutofit fontScale="62500" lnSpcReduction="20000"/>
          </a:bodyPr>
          <a:lstStyle/>
          <a:p>
            <a:pPr marL="0" indent="0">
              <a:buNone/>
            </a:pPr>
            <a:endParaRPr lang="en-US" dirty="0"/>
          </a:p>
          <a:p>
            <a:pPr marL="0" indent="0">
              <a:buNone/>
            </a:pPr>
            <a:r>
              <a:rPr lang="en-US" sz="2900" dirty="0"/>
              <a:t>Federal Regulations</a:t>
            </a:r>
          </a:p>
          <a:p>
            <a:pPr lvl="1"/>
            <a:r>
              <a:rPr lang="en-US" sz="2900" dirty="0"/>
              <a:t>7 CFR 210.16 – Food Service Management Companies</a:t>
            </a:r>
          </a:p>
          <a:p>
            <a:pPr lvl="1"/>
            <a:r>
              <a:rPr lang="en-US" sz="2900" dirty="0"/>
              <a:t>2 CFR 200 - Uniform Guidance for Federal Awards</a:t>
            </a:r>
          </a:p>
          <a:p>
            <a:pPr marL="451025" lvl="1" indent="0">
              <a:buNone/>
            </a:pPr>
            <a:endParaRPr lang="en-US" sz="2900" dirty="0"/>
          </a:p>
          <a:p>
            <a:pPr marL="0" indent="0">
              <a:buNone/>
            </a:pPr>
            <a:r>
              <a:rPr lang="en-US" sz="2900" dirty="0"/>
              <a:t>New York State Regulations</a:t>
            </a:r>
          </a:p>
          <a:p>
            <a:pPr lvl="1"/>
            <a:r>
              <a:rPr lang="en-US" sz="2900" dirty="0"/>
              <a:t>Commissioner Regulations Part 114.2</a:t>
            </a:r>
          </a:p>
          <a:p>
            <a:pPr lvl="1"/>
            <a:r>
              <a:rPr lang="en-US" sz="2900" dirty="0"/>
              <a:t>General Municipal Law 103 </a:t>
            </a:r>
          </a:p>
          <a:p>
            <a:pPr lvl="1"/>
            <a:r>
              <a:rPr lang="en-US" sz="2900" dirty="0"/>
              <a:t>Education Law 305.14a</a:t>
            </a:r>
          </a:p>
          <a:p>
            <a:pPr lvl="1"/>
            <a:r>
              <a:rPr lang="en-US" sz="2900" dirty="0"/>
              <a:t>Chapter 533, Section 924 of the Laws of New York</a:t>
            </a:r>
          </a:p>
          <a:p>
            <a:pPr marL="451025" lvl="1" indent="0">
              <a:buNone/>
            </a:pPr>
            <a:endParaRPr lang="en-US" dirty="0"/>
          </a:p>
        </p:txBody>
      </p:sp>
      <p:pic>
        <p:nvPicPr>
          <p:cNvPr id="2" name="Picture 1">
            <a:extLst>
              <a:ext uri="{FF2B5EF4-FFF2-40B4-BE49-F238E27FC236}">
                <a16:creationId xmlns:a16="http://schemas.microsoft.com/office/drawing/2014/main" id="{BBD05D56-5A20-32E6-0162-F4BD8538C3C3}"/>
              </a:ext>
            </a:extLst>
          </p:cNvPr>
          <p:cNvPicPr>
            <a:picLocks noChangeAspect="1"/>
          </p:cNvPicPr>
          <p:nvPr/>
        </p:nvPicPr>
        <p:blipFill>
          <a:blip r:embed="rId3"/>
          <a:stretch>
            <a:fillRect/>
          </a:stretch>
        </p:blipFill>
        <p:spPr>
          <a:xfrm>
            <a:off x="8228012" y="1143000"/>
            <a:ext cx="3609145" cy="3359187"/>
          </a:xfrm>
          <a:prstGeom prst="rect">
            <a:avLst/>
          </a:prstGeom>
        </p:spPr>
      </p:pic>
      <p:sp>
        <p:nvSpPr>
          <p:cNvPr id="4" name="TextBox 3">
            <a:extLst>
              <a:ext uri="{FF2B5EF4-FFF2-40B4-BE49-F238E27FC236}">
                <a16:creationId xmlns:a16="http://schemas.microsoft.com/office/drawing/2014/main" id="{6703538D-968A-200E-E354-5C557A72D863}"/>
              </a:ext>
            </a:extLst>
          </p:cNvPr>
          <p:cNvSpPr txBox="1"/>
          <p:nvPr/>
        </p:nvSpPr>
        <p:spPr>
          <a:xfrm>
            <a:off x="8609012" y="4502187"/>
            <a:ext cx="2813591" cy="246221"/>
          </a:xfrm>
          <a:prstGeom prst="rect">
            <a:avLst/>
          </a:prstGeom>
          <a:noFill/>
        </p:spPr>
        <p:txBody>
          <a:bodyPr wrap="none" rtlCol="0">
            <a:spAutoFit/>
          </a:bodyPr>
          <a:lstStyle/>
          <a:p>
            <a:r>
              <a:rPr lang="en-US" sz="1000" dirty="0"/>
              <a:t>Photo courtesy of Kenmore Tonawanda UFSD</a:t>
            </a:r>
          </a:p>
        </p:txBody>
      </p:sp>
    </p:spTree>
    <p:extLst>
      <p:ext uri="{BB962C8B-B14F-4D97-AF65-F5344CB8AC3E}">
        <p14:creationId xmlns:p14="http://schemas.microsoft.com/office/powerpoint/2010/main" val="177129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B8270A"/>
                </a:solidFill>
              </a:rPr>
              <a:t>Memo/Prototype</a:t>
            </a:r>
            <a:endParaRPr lang="en-US" dirty="0"/>
          </a:p>
        </p:txBody>
      </p:sp>
      <p:graphicFrame>
        <p:nvGraphicFramePr>
          <p:cNvPr id="6" name="Content Placeholder 1">
            <a:extLst>
              <a:ext uri="{FF2B5EF4-FFF2-40B4-BE49-F238E27FC236}">
                <a16:creationId xmlns:a16="http://schemas.microsoft.com/office/drawing/2014/main" id="{0FE724B6-EA3C-8421-47CE-D0918052AEAE}"/>
              </a:ext>
            </a:extLst>
          </p:cNvPr>
          <p:cNvGraphicFramePr>
            <a:graphicFrameLocks noGrp="1"/>
          </p:cNvGraphicFramePr>
          <p:nvPr>
            <p:ph idx="1"/>
            <p:extLst>
              <p:ext uri="{D42A27DB-BD31-4B8C-83A1-F6EECF244321}">
                <p14:modId xmlns:p14="http://schemas.microsoft.com/office/powerpoint/2010/main" val="1838853344"/>
              </p:ext>
            </p:extLst>
          </p:nvPr>
        </p:nvGraphicFramePr>
        <p:xfrm>
          <a:off x="1533525" y="2016125"/>
          <a:ext cx="95186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851E477-A370-9AD6-63E0-4B98DA5CCFEB}"/>
              </a:ext>
            </a:extLst>
          </p:cNvPr>
          <p:cNvPicPr>
            <a:picLocks noChangeAspect="1"/>
          </p:cNvPicPr>
          <p:nvPr/>
        </p:nvPicPr>
        <p:blipFill>
          <a:blip r:embed="rId8"/>
          <a:stretch>
            <a:fillRect/>
          </a:stretch>
        </p:blipFill>
        <p:spPr>
          <a:xfrm>
            <a:off x="9528384" y="152400"/>
            <a:ext cx="2402948" cy="6053480"/>
          </a:xfrm>
          <a:prstGeom prst="rect">
            <a:avLst/>
          </a:prstGeom>
        </p:spPr>
      </p:pic>
      <p:sp>
        <p:nvSpPr>
          <p:cNvPr id="5" name="Oval 4">
            <a:extLst>
              <a:ext uri="{FF2B5EF4-FFF2-40B4-BE49-F238E27FC236}">
                <a16:creationId xmlns:a16="http://schemas.microsoft.com/office/drawing/2014/main" id="{E8AF9FDE-DF5D-408C-2E2F-D5E1666E09E8}"/>
              </a:ext>
            </a:extLst>
          </p:cNvPr>
          <p:cNvSpPr/>
          <p:nvPr/>
        </p:nvSpPr>
        <p:spPr>
          <a:xfrm>
            <a:off x="9828212" y="2743200"/>
            <a:ext cx="2103120" cy="304800"/>
          </a:xfrm>
          <a:prstGeom prst="ellipse">
            <a:avLst/>
          </a:prstGeom>
          <a:noFill/>
          <a:ln>
            <a:solidFill>
              <a:srgbClr val="B827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381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1921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34296" y="804519"/>
            <a:ext cx="9517679" cy="1049235"/>
          </a:xfrm>
        </p:spPr>
        <p:txBody>
          <a:bodyPr>
            <a:normAutofit/>
          </a:bodyPr>
          <a:lstStyle/>
          <a:p>
            <a:r>
              <a:rPr lang="en-US" b="1" dirty="0">
                <a:solidFill>
                  <a:srgbClr val="B8270A"/>
                </a:solidFill>
              </a:rPr>
              <a:t>Invitation For Bid (IFB)</a:t>
            </a:r>
          </a:p>
        </p:txBody>
      </p:sp>
      <p:cxnSp>
        <p:nvCxnSpPr>
          <p:cNvPr id="11" name="Straight Connector 10">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579" y="1996645"/>
            <a:ext cx="96007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1">
            <a:extLst>
              <a:ext uri="{FF2B5EF4-FFF2-40B4-BE49-F238E27FC236}">
                <a16:creationId xmlns:a16="http://schemas.microsoft.com/office/drawing/2014/main" id="{FBD7AFB5-457E-375A-7C41-0C5990626A3B}"/>
              </a:ext>
            </a:extLst>
          </p:cNvPr>
          <p:cNvGraphicFramePr>
            <a:graphicFrameLocks noGrp="1"/>
          </p:cNvGraphicFramePr>
          <p:nvPr>
            <p:ph idx="1"/>
            <p:extLst>
              <p:ext uri="{D42A27DB-BD31-4B8C-83A1-F6EECF244321}">
                <p14:modId xmlns:p14="http://schemas.microsoft.com/office/powerpoint/2010/main" val="71308427"/>
              </p:ext>
            </p:extLst>
          </p:nvPr>
        </p:nvGraphicFramePr>
        <p:xfrm>
          <a:off x="1129975" y="2502076"/>
          <a:ext cx="9601874" cy="36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18675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rmAutofit/>
          </a:bodyPr>
          <a:lstStyle/>
          <a:p>
            <a:r>
              <a:rPr lang="en-US" b="1" dirty="0">
                <a:solidFill>
                  <a:srgbClr val="B8270A"/>
                </a:solidFill>
              </a:rPr>
              <a:t>Fixed Price Contract</a:t>
            </a:r>
            <a:endParaRPr lang="en-US" dirty="0"/>
          </a:p>
        </p:txBody>
      </p:sp>
      <p:graphicFrame>
        <p:nvGraphicFramePr>
          <p:cNvPr id="6" name="Content Placeholder 1">
            <a:extLst>
              <a:ext uri="{FF2B5EF4-FFF2-40B4-BE49-F238E27FC236}">
                <a16:creationId xmlns:a16="http://schemas.microsoft.com/office/drawing/2014/main" id="{19FE6333-DF54-A4B2-2FA2-D93E8E12EF23}"/>
              </a:ext>
            </a:extLst>
          </p:cNvPr>
          <p:cNvGraphicFramePr>
            <a:graphicFrameLocks noGrp="1"/>
          </p:cNvGraphicFramePr>
          <p:nvPr>
            <p:ph idx="1"/>
            <p:extLst>
              <p:ext uri="{D42A27DB-BD31-4B8C-83A1-F6EECF244321}">
                <p14:modId xmlns:p14="http://schemas.microsoft.com/office/powerpoint/2010/main" val="2739967795"/>
              </p:ext>
            </p:extLst>
          </p:nvPr>
        </p:nvGraphicFramePr>
        <p:xfrm>
          <a:off x="1533525" y="2016125"/>
          <a:ext cx="95186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03268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4925-20D8-99FA-A4E6-362FFD720214}"/>
              </a:ext>
            </a:extLst>
          </p:cNvPr>
          <p:cNvSpPr>
            <a:spLocks noGrp="1"/>
          </p:cNvSpPr>
          <p:nvPr>
            <p:ph type="title"/>
          </p:nvPr>
        </p:nvSpPr>
        <p:spPr/>
        <p:txBody>
          <a:bodyPr anchor="b">
            <a:normAutofit/>
          </a:bodyPr>
          <a:lstStyle/>
          <a:p>
            <a:r>
              <a:rPr lang="en-US" b="1" dirty="0">
                <a:solidFill>
                  <a:srgbClr val="B8270A"/>
                </a:solidFill>
              </a:rPr>
              <a:t>Process Overview </a:t>
            </a:r>
          </a:p>
        </p:txBody>
      </p:sp>
      <p:graphicFrame>
        <p:nvGraphicFramePr>
          <p:cNvPr id="6" name="Content Placeholder 5">
            <a:extLst>
              <a:ext uri="{FF2B5EF4-FFF2-40B4-BE49-F238E27FC236}">
                <a16:creationId xmlns:a16="http://schemas.microsoft.com/office/drawing/2014/main" id="{30F27FAE-4EF5-A787-B590-793B1A2514D9}"/>
              </a:ext>
            </a:extLst>
          </p:cNvPr>
          <p:cNvGraphicFramePr>
            <a:graphicFrameLocks noGrp="1"/>
          </p:cNvGraphicFramePr>
          <p:nvPr>
            <p:ph idx="1"/>
            <p:extLst>
              <p:ext uri="{D42A27DB-BD31-4B8C-83A1-F6EECF244321}">
                <p14:modId xmlns:p14="http://schemas.microsoft.com/office/powerpoint/2010/main" val="2039946192"/>
              </p:ext>
            </p:extLst>
          </p:nvPr>
        </p:nvGraphicFramePr>
        <p:xfrm>
          <a:off x="1500693" y="2286000"/>
          <a:ext cx="95186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49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68A54B-9065-40B2-8753-8E0288E82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34380" y="804520"/>
            <a:ext cx="6312629" cy="1049235"/>
          </a:xfrm>
        </p:spPr>
        <p:txBody>
          <a:bodyPr>
            <a:normAutofit/>
          </a:bodyPr>
          <a:lstStyle/>
          <a:p>
            <a:r>
              <a:rPr lang="en-US" b="1" dirty="0">
                <a:solidFill>
                  <a:srgbClr val="B8270A"/>
                </a:solidFill>
              </a:rPr>
              <a:t>Pre-Bid Development</a:t>
            </a:r>
          </a:p>
        </p:txBody>
      </p:sp>
      <p:cxnSp>
        <p:nvCxnSpPr>
          <p:cNvPr id="11" name="Straight Connector 10">
            <a:extLst>
              <a:ext uri="{FF2B5EF4-FFF2-40B4-BE49-F238E27FC236}">
                <a16:creationId xmlns:a16="http://schemas.microsoft.com/office/drawing/2014/main" id="{515F3B72-790F-4B1A-90DE-5EC31C8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329"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2BED43D-FF5E-4233-9D4F-A509B560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88825"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Content Placeholder 1"/>
          <p:cNvSpPr>
            <a:spLocks noGrp="1"/>
          </p:cNvSpPr>
          <p:nvPr>
            <p:ph idx="1"/>
          </p:nvPr>
        </p:nvSpPr>
        <p:spPr>
          <a:xfrm>
            <a:off x="1534381" y="2349839"/>
            <a:ext cx="5245917" cy="3450613"/>
          </a:xfrm>
        </p:spPr>
        <p:txBody>
          <a:bodyPr>
            <a:normAutofit/>
          </a:bodyPr>
          <a:lstStyle/>
          <a:p>
            <a:r>
              <a:rPr lang="en-US" dirty="0"/>
              <a:t>Provide bidders with enough information to submit an accurate and reasonable bid</a:t>
            </a:r>
          </a:p>
          <a:p>
            <a:r>
              <a:rPr lang="en-US" dirty="0"/>
              <a:t>Protect the financial and nutritional integrity of the SFA</a:t>
            </a:r>
          </a:p>
          <a:p>
            <a:r>
              <a:rPr lang="en-US" dirty="0"/>
              <a:t>Create a fair and equitable bidding process</a:t>
            </a:r>
          </a:p>
          <a:p>
            <a:endParaRPr lang="en-US" dirty="0"/>
          </a:p>
          <a:p>
            <a:endParaRPr lang="en-US" dirty="0"/>
          </a:p>
        </p:txBody>
      </p:sp>
      <p:pic>
        <p:nvPicPr>
          <p:cNvPr id="15" name="Picture 14">
            <a:extLst>
              <a:ext uri="{FF2B5EF4-FFF2-40B4-BE49-F238E27FC236}">
                <a16:creationId xmlns:a16="http://schemas.microsoft.com/office/drawing/2014/main" id="{051D0F8B-A6FE-4009-88A1-49ABE7CEF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88825" cy="742950"/>
          </a:xfrm>
          <a:prstGeom prst="rect">
            <a:avLst/>
          </a:prstGeom>
        </p:spPr>
      </p:pic>
      <p:cxnSp>
        <p:nvCxnSpPr>
          <p:cNvPr id="17" name="Straight Connector 16">
            <a:extLst>
              <a:ext uri="{FF2B5EF4-FFF2-40B4-BE49-F238E27FC236}">
                <a16:creationId xmlns:a16="http://schemas.microsoft.com/office/drawing/2014/main" id="{4C5057B3-E936-43A2-9EEE-514EF0434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Close up of checklist">
            <a:extLst>
              <a:ext uri="{FF2B5EF4-FFF2-40B4-BE49-F238E27FC236}">
                <a16:creationId xmlns:a16="http://schemas.microsoft.com/office/drawing/2014/main" id="{67EFAB06-0B95-325A-9710-9A61434A8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290" y="2349839"/>
            <a:ext cx="4800600" cy="3200400"/>
          </a:xfrm>
          <a:prstGeom prst="rect">
            <a:avLst/>
          </a:prstGeom>
        </p:spPr>
      </p:pic>
    </p:spTree>
    <p:extLst>
      <p:ext uri="{BB962C8B-B14F-4D97-AF65-F5344CB8AC3E}">
        <p14:creationId xmlns:p14="http://schemas.microsoft.com/office/powerpoint/2010/main" val="880908917"/>
      </p:ext>
    </p:extLst>
  </p:cSld>
  <p:clrMapOvr>
    <a:masterClrMapping/>
  </p:clrMapOvr>
</p:sld>
</file>

<file path=ppt/theme/theme1.xml><?xml version="1.0" encoding="utf-8"?>
<a:theme xmlns:a="http://schemas.openxmlformats.org/drawingml/2006/main" name="Galle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857a447-48a2-444c-95ea-2245c1dec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294C5AE3F7764294398D38E87226A5" ma:contentTypeVersion="18" ma:contentTypeDescription="Create a new document." ma:contentTypeScope="" ma:versionID="c56deba8a48be7255f13b1ef5142eaea">
  <xsd:schema xmlns:xsd="http://www.w3.org/2001/XMLSchema" xmlns:xs="http://www.w3.org/2001/XMLSchema" xmlns:p="http://schemas.microsoft.com/office/2006/metadata/properties" xmlns:ns3="8857a447-48a2-444c-95ea-2245c1dec77e" xmlns:ns4="6f82d3c3-322e-41c5-8a9f-a9f8d561d102" targetNamespace="http://schemas.microsoft.com/office/2006/metadata/properties" ma:root="true" ma:fieldsID="fecec4086959dabcda82a782e8b9179f" ns3:_="" ns4:_="">
    <xsd:import namespace="8857a447-48a2-444c-95ea-2245c1dec77e"/>
    <xsd:import namespace="6f82d3c3-322e-41c5-8a9f-a9f8d561d10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DateTaken"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7a447-48a2-444c-95ea-2245c1dec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82d3c3-322e-41c5-8a9f-a9f8d561d1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6f82d3c3-322e-41c5-8a9f-a9f8d561d102"/>
    <ds:schemaRef ds:uri="http://purl.org/dc/elements/1.1/"/>
    <ds:schemaRef ds:uri="http://schemas.microsoft.com/office/2006/metadata/properties"/>
    <ds:schemaRef ds:uri="8857a447-48a2-444c-95ea-2245c1dec77e"/>
    <ds:schemaRef ds:uri="http://www.w3.org/XML/1998/namespace"/>
    <ds:schemaRef ds:uri="http://purl.org/dc/dcmityp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A1ECE52B-F0C6-49AB-8423-ADD053D51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7a447-48a2-444c-95ea-2245c1dec77e"/>
    <ds:schemaRef ds:uri="6f82d3c3-322e-41c5-8a9f-a9f8d561d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7418</TotalTime>
  <Words>4814</Words>
  <Application>Microsoft Office PowerPoint</Application>
  <PresentationFormat>Custom</PresentationFormat>
  <Paragraphs>377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-apple-system</vt:lpstr>
      <vt:lpstr>Arial</vt:lpstr>
      <vt:lpstr>Calibri</vt:lpstr>
      <vt:lpstr>Century Gothic</vt:lpstr>
      <vt:lpstr>Constantia</vt:lpstr>
      <vt:lpstr>Wingdings</vt:lpstr>
      <vt:lpstr>Gallery</vt:lpstr>
      <vt:lpstr>Welcome</vt:lpstr>
      <vt:lpstr>Today’s Discussions</vt:lpstr>
      <vt:lpstr>Food Service Management Company</vt:lpstr>
      <vt:lpstr>Regulatory Authority</vt:lpstr>
      <vt:lpstr>Memo/Prototype</vt:lpstr>
      <vt:lpstr>Invitation For Bid (IFB)</vt:lpstr>
      <vt:lpstr>Fixed Price Contract</vt:lpstr>
      <vt:lpstr>Process Overview </vt:lpstr>
      <vt:lpstr>Pre-Bid Development</vt:lpstr>
      <vt:lpstr>Pre-Bid Process</vt:lpstr>
      <vt:lpstr>Schedules</vt:lpstr>
      <vt:lpstr>Schedules Continued</vt:lpstr>
      <vt:lpstr>Schedules</vt:lpstr>
      <vt:lpstr>Schedules Continued </vt:lpstr>
      <vt:lpstr>Pre-Bid Process</vt:lpstr>
      <vt:lpstr>PowerPoint Presentation</vt:lpstr>
      <vt:lpstr>Bidding Process</vt:lpstr>
      <vt:lpstr>Bidding Process Continued</vt:lpstr>
      <vt:lpstr>Bid Approval</vt:lpstr>
      <vt:lpstr>Administering the Contract</vt:lpstr>
      <vt:lpstr>SFA Responsibilities</vt:lpstr>
      <vt:lpstr>SFA Responsibilities Continued </vt:lpstr>
      <vt:lpstr>FSMC Responsibilities</vt:lpstr>
      <vt:lpstr>Federal Regulation 7 CFR Part 210.16</vt:lpstr>
      <vt:lpstr>Conversion Factor</vt:lpstr>
      <vt:lpstr>FSMC Contract Extensions</vt:lpstr>
      <vt:lpstr>Extension Submission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 Leavitt</dc:creator>
  <cp:lastModifiedBy>Stacy Roney</cp:lastModifiedBy>
  <cp:revision>322</cp:revision>
  <cp:lastPrinted>2024-03-13T13:32:02Z</cp:lastPrinted>
  <dcterms:created xsi:type="dcterms:W3CDTF">2018-04-20T17:57:54Z</dcterms:created>
  <dcterms:modified xsi:type="dcterms:W3CDTF">2024-03-13T17:52:42Z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0x01010071294C5AE3F7764294398D38E87226A5</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