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4" r:id="rId2"/>
    <p:sldId id="256" r:id="rId3"/>
    <p:sldId id="261" r:id="rId4"/>
    <p:sldId id="277" r:id="rId5"/>
    <p:sldId id="298" r:id="rId6"/>
    <p:sldId id="266" r:id="rId7"/>
    <p:sldId id="270" r:id="rId8"/>
    <p:sldId id="269" r:id="rId9"/>
    <p:sldId id="291" r:id="rId10"/>
    <p:sldId id="292" r:id="rId11"/>
    <p:sldId id="293" r:id="rId12"/>
    <p:sldId id="294" r:id="rId13"/>
    <p:sldId id="295" r:id="rId14"/>
    <p:sldId id="296" r:id="rId15"/>
    <p:sldId id="29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le Travis" initials="NT" lastIdx="6" clrIdx="0">
    <p:extLst>
      <p:ext uri="{19B8F6BF-5375-455C-9EA6-DF929625EA0E}">
        <p15:presenceInfo xmlns:p15="http://schemas.microsoft.com/office/powerpoint/2012/main" userId="S::Nicole.Travis@nysed.gov::1cde0851-ce51-4b0d-aac8-e3b9f89457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62" autoAdjust="0"/>
    <p:restoredTop sz="82085" autoAdjust="0"/>
  </p:normalViewPr>
  <p:slideViewPr>
    <p:cSldViewPr snapToGrid="0">
      <p:cViewPr varScale="1">
        <p:scale>
          <a:sx n="81" d="100"/>
          <a:sy n="81" d="100"/>
        </p:scale>
        <p:origin x="264" y="90"/>
      </p:cViewPr>
      <p:guideLst/>
    </p:cSldViewPr>
  </p:slideViewPr>
  <p:outlineViewPr>
    <p:cViewPr>
      <p:scale>
        <a:sx n="33" d="100"/>
        <a:sy n="33" d="100"/>
      </p:scale>
      <p:origin x="0" y="-188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975846-D894-45F1-B2B2-05B8793BAE98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727A39-7097-446C-A893-E6F218812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407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1232.nysed.gov/earlylearning/documents/MVPSMiniGuide.pdf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A step by step guide can be found by pressing Ctrl button and following the link to </a:t>
            </a:r>
            <a:r>
              <a:rPr lang="en-US" u="none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Entitling Users to SED Monitoring &amp; Vendor Performance System (nysed.gov)</a:t>
            </a:r>
            <a:r>
              <a:rPr lang="en-US" sz="1200" dirty="0"/>
              <a:t>: https://www.p12.nysed.gov/seddas/guides/monitoring-vendor-performance-system-mini-guide.pdf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727A39-7097-446C-A893-E6F21881245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059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727A39-7097-446C-A893-E6F21881245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161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727A39-7097-446C-A893-E6F21881245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4501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documents 1-5 refer to 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2022-2023 SY Income Eligibility Guidelines, Application, and Related Information Memo</a:t>
            </a:r>
            <a:r>
              <a:rPr lang="en-US" dirty="0"/>
              <a:t>: http://www.cn.nysed.gov/content/eligibilityguidelines </a:t>
            </a:r>
          </a:p>
          <a:p>
            <a:endParaRPr lang="en-US" dirty="0"/>
          </a:p>
          <a:p>
            <a:r>
              <a:rPr lang="en-US" dirty="0"/>
              <a:t>For documents 6 and 7 refer to the Annual Verification Booklet : http://www.cn.nysed.gov/manual/verification-procedures#File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727A39-7097-446C-A893-E6F21881245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0842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727A39-7097-446C-A893-E6F21881245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5608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Available and approved data for CEP: </a:t>
            </a:r>
          </a:p>
          <a:p>
            <a:pPr algn="l">
              <a:buFont typeface="Arial" panose="020B0604020202020204" pitchFamily="34" charset="0"/>
              <a:buNone/>
            </a:pPr>
            <a:endParaRPr lang="en-US" b="0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SNAP recipients identified through the electronic direct certification matching process (DCMP)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Medicaid recipients identified through electronic DCMP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Extension of eligibility to siblings or household members of SNAP or Medicaid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Homeless children identified by the Homeless Liaison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Head Start/Evenstart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Migrant Youth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Runaways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Foster Children certified directly by the State or local foster agency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727A39-7097-446C-A893-E6F21881245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3271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1B1B1B"/>
                </a:solidFill>
                <a:effectLst/>
                <a:latin typeface="Source Sans Pro Web"/>
              </a:rPr>
              <a:t>The available and approved data for P2 reconsideration application the SFA will provide the local SNAP data for each of their RA locations.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727A39-7097-446C-A893-E6F21881245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2035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727A39-7097-446C-A893-E6F21881245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1605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727A39-7097-446C-A893-E6F21881245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184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EFF93-6248-486A-9811-BA77D9634D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A359FB-B26E-45FF-A72C-6AA8400E90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F1426-D5C8-469C-A6F0-734451C5F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987D7-B438-4D86-AB2E-CFBFE1678F94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F34D01-6988-4B5D-BF9B-112C39C86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E07FD-EBAC-41E6-B148-C5A81619D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7964-6BDB-4970-84E6-0A85C6496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691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34B48-4F69-4A8E-8FB6-E7297CDDF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9AF32F-B8D6-4E79-8187-7E89E878D5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7B624D-94BE-464E-837B-76D7B132C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987D7-B438-4D86-AB2E-CFBFE1678F94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84EE3-0C7D-42EC-9F02-E12274B02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EF43CE-1685-4D57-B1A8-3A66801E1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7964-6BDB-4970-84E6-0A85C6496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322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C7E44F-0C46-4731-940C-69ECA1F129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1E6F70-6816-47B1-A9C7-095AC7C348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3FB183-27E9-436D-959C-2907091D0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987D7-B438-4D86-AB2E-CFBFE1678F94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B6BAE-A754-4E93-A3C3-BBE428A13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59533-1E00-49A7-A237-6A79B64A9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7964-6BDB-4970-84E6-0A85C6496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8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339A6-CC7A-42C6-B3CD-4150E742D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29D76-BB86-4C85-85C7-64281AB8F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9D94C-8ECC-48B1-89A9-BF9610DEF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987D7-B438-4D86-AB2E-CFBFE1678F94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C81A8-8C22-44F7-8FDB-9CBA1C8DF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CBAF7-13B8-4170-96E5-5655E2BFB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7964-6BDB-4970-84E6-0A85C6496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98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2F51F-8882-4EAF-8ADF-361A272A0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B78782-5900-488A-8E98-BB4469AA1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19CD6D-6F4A-4E4A-9624-D92AC4B02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987D7-B438-4D86-AB2E-CFBFE1678F94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5FD87B-F1C3-4E95-B479-FDD76F064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1BD833-E011-4BB7-854C-D78A8E99B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7964-6BDB-4970-84E6-0A85C6496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530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CF5C8-26A4-4887-8910-70C4F63B2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86721C-778F-4C78-ABBA-C9DB42AB19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926050-01AA-4815-A262-31121166AE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8403B5-10EA-4068-B945-B20BADF21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987D7-B438-4D86-AB2E-CFBFE1678F94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72A8F-C5C6-4CCC-A8B1-9C0347D23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409BA9-E279-454B-8264-D27C1F09D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7964-6BDB-4970-84E6-0A85C6496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00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3CDA6-93B4-44D3-ABD7-E6353774E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6B9C83-D6A5-4F2E-8680-B06EBCAA51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32A582-5AA7-49BE-A6D2-3ACD754F36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E36A10-3D16-40AB-8333-766F080957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B09349-5394-486C-98A9-EF3BA4F48E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0E40D2-5896-44A6-B6CE-73418EA55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987D7-B438-4D86-AB2E-CFBFE1678F94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94F7AB-7475-42CE-9FD0-7EE680A44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C1E71C-87AF-43DE-B2EA-32688D291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7964-6BDB-4970-84E6-0A85C6496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642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3CA93-FC0E-4F9F-B3C3-3ECD69CD2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FA0E12-CC1E-49B2-9351-92DE2167D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987D7-B438-4D86-AB2E-CFBFE1678F94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D33EE-C886-4B3E-8E12-6AA535161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737298-1563-4BCA-917B-C679B9361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7964-6BDB-4970-84E6-0A85C6496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20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24FD4F-D43C-40CA-8488-60C581231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987D7-B438-4D86-AB2E-CFBFE1678F94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7D292E-8362-4C38-9522-E3FCF7C92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67FFF8-CF99-4C26-BEA7-C614BC027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7964-6BDB-4970-84E6-0A85C6496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228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DDAA4-F48E-45BB-A98F-66438B8DF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252B8-2AB2-4719-B161-9DE08780F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C95E98-8409-421C-A6F4-C9CFAEC0DA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94B344-1282-4A6A-AF6E-F522450E6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987D7-B438-4D86-AB2E-CFBFE1678F94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775DA2-DBA6-44C8-B516-9069ACC37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24A444-AE72-4D90-AA09-1737A7B83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7964-6BDB-4970-84E6-0A85C6496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14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D4BE8-C24D-4944-B141-D868E736A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20FCAD-6617-42F3-8518-DF80B0F419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91718C-2F19-447A-99EF-852F715D9B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5EDB10-F45F-4D31-AED4-745E391AB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987D7-B438-4D86-AB2E-CFBFE1678F94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921B8A-1BD1-4CAA-B8AE-2FC69519F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9E6CCA-B857-48FB-95DD-B0F1D6520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7964-6BDB-4970-84E6-0A85C6496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6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FDFBA9-0267-4B26-BB1E-5896AC439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6CCA45-5850-495D-91BA-8E479C8CB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D5A321-1DD4-46E2-9FF1-2E134F61DF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987D7-B438-4D86-AB2E-CFBFE1678F94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98E736-9E28-40C4-8CF0-9CD13EBA1D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4619C-F5BC-4AC5-B8DA-F0C94384D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D7964-6BDB-4970-84E6-0A85C6496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361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CDA1A2E9-63FE-408D-A803-8E306ECA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058" y="450221"/>
            <a:ext cx="8997696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A80E4D-F114-44CD-A299-FE1A7928D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0669" y="1111086"/>
            <a:ext cx="7690104" cy="262388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Child Nutrition Free and Reduced Policy Statement Instructions </a:t>
            </a:r>
          </a:p>
        </p:txBody>
      </p:sp>
      <p:sp>
        <p:nvSpPr>
          <p:cNvPr id="31" name="Rectangle 24">
            <a:extLst>
              <a:ext uri="{FF2B5EF4-FFF2-40B4-BE49-F238E27FC236}">
                <a16:creationId xmlns:a16="http://schemas.microsoft.com/office/drawing/2014/main" id="{FBE9F90C-C163-435B-9A68-D15C92D1C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521269"/>
            <a:ext cx="11277600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Rectangle 26">
            <a:extLst>
              <a:ext uri="{FF2B5EF4-FFF2-40B4-BE49-F238E27FC236}">
                <a16:creationId xmlns:a16="http://schemas.microsoft.com/office/drawing/2014/main" id="{1A882A9F-F4E9-4E23-8F0B-20B5DF42E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450221"/>
            <a:ext cx="2115455" cy="1890204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3" name="Graphic 19" descr="Apple">
            <a:extLst>
              <a:ext uri="{FF2B5EF4-FFF2-40B4-BE49-F238E27FC236}">
                <a16:creationId xmlns:a16="http://schemas.microsoft.com/office/drawing/2014/main" id="{18AFD276-F66F-4567-843B-40FE8B9E2B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57725" y="2612676"/>
            <a:ext cx="1632648" cy="16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682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EB41C5C-0F34-4DDA-9D7C-5E717F35F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384" y="303591"/>
            <a:ext cx="4334256" cy="58967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C16C920-E1A9-481D-8669-1CCA91F49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640263"/>
            <a:ext cx="3822192" cy="134497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Special Milk Program 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7E1E5E6-F385-4E9C-B201-BA5BDE5CA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04088" y="2050687"/>
            <a:ext cx="3685032" cy="0"/>
          </a:xfrm>
          <a:prstGeom prst="line">
            <a:avLst/>
          </a:prstGeom>
          <a:ln w="22225">
            <a:solidFill>
              <a:srgbClr val="E7E6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90005F5-250B-4F85-9149-0640F5CA3BE7}"/>
              </a:ext>
            </a:extLst>
          </p:cNvPr>
          <p:cNvSpPr txBox="1"/>
          <p:nvPr/>
        </p:nvSpPr>
        <p:spPr>
          <a:xfrm>
            <a:off x="593610" y="2121763"/>
            <a:ext cx="3822192" cy="3773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SFA will answer if any RA’s participate in the Special Milk Program.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If Yes- SFA are required to upload the Parent Letter: Special Milk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5" name="Content Placeholder 4" descr="Example of special milk program screen">
            <a:extLst>
              <a:ext uri="{FF2B5EF4-FFF2-40B4-BE49-F238E27FC236}">
                <a16:creationId xmlns:a16="http://schemas.microsoft.com/office/drawing/2014/main" id="{EA33A447-8B91-43F4-8120-0E5B788355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7037" y="987940"/>
            <a:ext cx="7172944" cy="36582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2C1D9F9-05BF-4B11-8F84-4441D7BEFC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34418" y="987940"/>
            <a:ext cx="2455563" cy="2244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494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EB41C5C-0F34-4DDA-9D7C-5E717F35F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384" y="303591"/>
            <a:ext cx="4334256" cy="58967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C16C920-E1A9-481D-8669-1CCA91F49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640263"/>
            <a:ext cx="3822192" cy="134497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Special Provision Amendment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7E1E5E6-F385-4E9C-B201-BA5BDE5CA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04088" y="2050687"/>
            <a:ext cx="3685032" cy="0"/>
          </a:xfrm>
          <a:prstGeom prst="line">
            <a:avLst/>
          </a:prstGeom>
          <a:ln w="22225">
            <a:solidFill>
              <a:srgbClr val="E7E6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90005F5-250B-4F85-9149-0640F5CA3BE7}"/>
              </a:ext>
            </a:extLst>
          </p:cNvPr>
          <p:cNvSpPr txBox="1"/>
          <p:nvPr/>
        </p:nvSpPr>
        <p:spPr>
          <a:xfrm>
            <a:off x="593610" y="2121763"/>
            <a:ext cx="3822192" cy="3773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SFA will select the answer(s) that are applicable for their RAs.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dirty="0">
              <a:solidFill>
                <a:schemeClr val="bg1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2C1D9F9-05BF-4B11-8F84-4441D7BEFC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34418" y="987940"/>
            <a:ext cx="2455563" cy="2244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Example of special provisions screen">
            <a:extLst>
              <a:ext uri="{FF2B5EF4-FFF2-40B4-BE49-F238E27FC236}">
                <a16:creationId xmlns:a16="http://schemas.microsoft.com/office/drawing/2014/main" id="{3298C7C3-4660-491E-8B9A-33E10B56CA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124" y="1747659"/>
            <a:ext cx="6593516" cy="190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2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FF9B822F-893E-44C8-963C-64F50ACEC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C16C920-E1A9-481D-8669-1CCA91F49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5216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Special Provision Amendment CEP</a:t>
            </a:r>
          </a:p>
        </p:txBody>
      </p:sp>
      <p:pic>
        <p:nvPicPr>
          <p:cNvPr id="4" name="Picture 3" descr="Example of cep amendment">
            <a:extLst>
              <a:ext uri="{FF2B5EF4-FFF2-40B4-BE49-F238E27FC236}">
                <a16:creationId xmlns:a16="http://schemas.microsoft.com/office/drawing/2014/main" id="{6F4C139A-2492-48CE-BF43-BD4760E104A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783" r="3" b="3"/>
          <a:stretch/>
        </p:blipFill>
        <p:spPr>
          <a:xfrm>
            <a:off x="841248" y="2516777"/>
            <a:ext cx="6236208" cy="366018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90005F5-250B-4F85-9149-0640F5CA3BE7}"/>
              </a:ext>
            </a:extLst>
          </p:cNvPr>
          <p:cNvSpPr txBox="1"/>
          <p:nvPr/>
        </p:nvSpPr>
        <p:spPr>
          <a:xfrm>
            <a:off x="7546848" y="2516777"/>
            <a:ext cx="3803904" cy="36601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SFA are required to list the available and approved data that will be used during the CEP reconsideration application process.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Your SFA CEP data will automatically prepopulate. If you are a new SFA this data will not appear until it is entered in the Child Nutrition Management System (CNMS).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666F39-A13A-4DA9-BEF2-13CE82E8FC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69330" y="4298400"/>
            <a:ext cx="1538670" cy="914400"/>
          </a:xfrm>
          <a:prstGeom prst="rect">
            <a:avLst/>
          </a:prstGeom>
          <a:ln>
            <a:solidFill>
              <a:schemeClr val="bg2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201E8E-AA82-4603-905B-EBA35C4CC636}"/>
              </a:ext>
            </a:extLst>
          </p:cNvPr>
          <p:cNvSpPr/>
          <p:nvPr/>
        </p:nvSpPr>
        <p:spPr>
          <a:xfrm>
            <a:off x="3959351" y="2792681"/>
            <a:ext cx="1437291" cy="1132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SFA Name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1E9A375-06C3-4D07-AD32-269F3A5084CB}"/>
              </a:ext>
            </a:extLst>
          </p:cNvPr>
          <p:cNvSpPr/>
          <p:nvPr/>
        </p:nvSpPr>
        <p:spPr>
          <a:xfrm>
            <a:off x="880515" y="2679477"/>
            <a:ext cx="1437291" cy="1132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SFA Name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5721093-3300-4157-8F8C-2DA24275F3F4}"/>
              </a:ext>
            </a:extLst>
          </p:cNvPr>
          <p:cNvSpPr txBox="1"/>
          <p:nvPr/>
        </p:nvSpPr>
        <p:spPr>
          <a:xfrm>
            <a:off x="1233893" y="3388832"/>
            <a:ext cx="5249165" cy="2616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dirty="0"/>
              <a:t>SNAP, Medicaid, extensions, homeless </a:t>
            </a:r>
          </a:p>
        </p:txBody>
      </p:sp>
    </p:spTree>
    <p:extLst>
      <p:ext uri="{BB962C8B-B14F-4D97-AF65-F5344CB8AC3E}">
        <p14:creationId xmlns:p14="http://schemas.microsoft.com/office/powerpoint/2010/main" val="19661622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FF9B822F-893E-44C8-963C-64F50ACEC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C16C920-E1A9-481D-8669-1CCA91F49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0763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Special Provision Amendment P2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0005F5-250B-4F85-9149-0640F5CA3BE7}"/>
              </a:ext>
            </a:extLst>
          </p:cNvPr>
          <p:cNvSpPr txBox="1"/>
          <p:nvPr/>
        </p:nvSpPr>
        <p:spPr>
          <a:xfrm>
            <a:off x="7546848" y="2516777"/>
            <a:ext cx="3803904" cy="36601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SFA are required to list the available and approved data that will be used during the P2 reconsideration application process.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Your SFA P2 data will automatically prepopulate. If you are a new SFA this data will not appear until it is entered in the Child Nutrition Management System (CNMS).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1E9A375-06C3-4D07-AD32-269F3A5084CB}"/>
              </a:ext>
            </a:extLst>
          </p:cNvPr>
          <p:cNvSpPr/>
          <p:nvPr/>
        </p:nvSpPr>
        <p:spPr>
          <a:xfrm>
            <a:off x="4042815" y="2622327"/>
            <a:ext cx="1437291" cy="1132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SFA Name</a:t>
            </a:r>
          </a:p>
        </p:txBody>
      </p:sp>
      <p:pic>
        <p:nvPicPr>
          <p:cNvPr id="3" name="Picture 2" descr="Example of p2 amendment">
            <a:extLst>
              <a:ext uri="{FF2B5EF4-FFF2-40B4-BE49-F238E27FC236}">
                <a16:creationId xmlns:a16="http://schemas.microsoft.com/office/drawing/2014/main" id="{ADCFF064-9514-4250-92F8-A8A0594FAD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032" y="1626326"/>
            <a:ext cx="7129272" cy="508125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2201E8E-AA82-4603-905B-EBA35C4CC636}"/>
              </a:ext>
            </a:extLst>
          </p:cNvPr>
          <p:cNvSpPr/>
          <p:nvPr/>
        </p:nvSpPr>
        <p:spPr>
          <a:xfrm>
            <a:off x="316032" y="2219604"/>
            <a:ext cx="1674693" cy="949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SFA Name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6744900-5EC1-40C9-A9F2-E4F6EFDA31FE}"/>
              </a:ext>
            </a:extLst>
          </p:cNvPr>
          <p:cNvSpPr/>
          <p:nvPr/>
        </p:nvSpPr>
        <p:spPr>
          <a:xfrm>
            <a:off x="4761461" y="2390552"/>
            <a:ext cx="1652040" cy="813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SFA Name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666F39-A13A-4DA9-BEF2-13CE82E8FC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4143" y="4429494"/>
            <a:ext cx="1825707" cy="1107706"/>
          </a:xfrm>
          <a:prstGeom prst="rect">
            <a:avLst/>
          </a:prstGeom>
          <a:ln>
            <a:solidFill>
              <a:schemeClr val="bg2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76AFC7D-5E79-4F81-85AC-C1C60621DF77}"/>
              </a:ext>
            </a:extLst>
          </p:cNvPr>
          <p:cNvSpPr txBox="1"/>
          <p:nvPr/>
        </p:nvSpPr>
        <p:spPr>
          <a:xfrm>
            <a:off x="724522" y="3380504"/>
            <a:ext cx="3532172" cy="25391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50" dirty="0"/>
              <a:t>Each RA local SNAP data</a:t>
            </a:r>
          </a:p>
        </p:txBody>
      </p:sp>
    </p:spTree>
    <p:extLst>
      <p:ext uri="{BB962C8B-B14F-4D97-AF65-F5344CB8AC3E}">
        <p14:creationId xmlns:p14="http://schemas.microsoft.com/office/powerpoint/2010/main" val="1582067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EB41C5C-0F34-4DDA-9D7C-5E717F35F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384" y="303591"/>
            <a:ext cx="4334256" cy="58967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C16C920-E1A9-481D-8669-1CCA91F49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640263"/>
            <a:ext cx="3822192" cy="134497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6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Summer Food Service Program (SFSP)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7E1E5E6-F385-4E9C-B201-BA5BDE5CA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04088" y="2050687"/>
            <a:ext cx="3685032" cy="0"/>
          </a:xfrm>
          <a:prstGeom prst="line">
            <a:avLst/>
          </a:prstGeom>
          <a:ln w="22225">
            <a:solidFill>
              <a:srgbClr val="E7E6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90005F5-250B-4F85-9149-0640F5CA3BE7}"/>
              </a:ext>
            </a:extLst>
          </p:cNvPr>
          <p:cNvSpPr txBox="1"/>
          <p:nvPr/>
        </p:nvSpPr>
        <p:spPr>
          <a:xfrm>
            <a:off x="593610" y="2121763"/>
            <a:ext cx="3822192" cy="3773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SFA will select if they participate.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If Yes- The SFA will certify they meet the criteria for participating in SFSP 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dirty="0">
              <a:solidFill>
                <a:schemeClr val="bg1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2C1D9F9-05BF-4B11-8F84-4441D7BEFC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34418" y="987940"/>
            <a:ext cx="2455563" cy="2244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Example of sfsp screen">
            <a:extLst>
              <a:ext uri="{FF2B5EF4-FFF2-40B4-BE49-F238E27FC236}">
                <a16:creationId xmlns:a16="http://schemas.microsoft.com/office/drawing/2014/main" id="{60943FD4-C216-4654-BF67-651E2B7F45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3506" y="1366012"/>
            <a:ext cx="721995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2171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FF9B822F-893E-44C8-963C-64F50ACEC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C16C920-E1A9-481D-8669-1CCA91F49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5216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NSLP, SBP and/or SMP Certification </a:t>
            </a:r>
          </a:p>
        </p:txBody>
      </p:sp>
      <p:pic>
        <p:nvPicPr>
          <p:cNvPr id="7" name="Picture 6" descr="Example of certification screen">
            <a:extLst>
              <a:ext uri="{FF2B5EF4-FFF2-40B4-BE49-F238E27FC236}">
                <a16:creationId xmlns:a16="http://schemas.microsoft.com/office/drawing/2014/main" id="{E591B48A-B073-4A6F-8565-49443AD769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8725" y="2496310"/>
            <a:ext cx="8991600" cy="23812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344D3EC-869D-4D13-9530-7B58AD4F4918}"/>
              </a:ext>
            </a:extLst>
          </p:cNvPr>
          <p:cNvSpPr txBox="1"/>
          <p:nvPr/>
        </p:nvSpPr>
        <p:spPr>
          <a:xfrm>
            <a:off x="1924051" y="5414930"/>
            <a:ext cx="7877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SFA will certify the information provided is accurate and try for NSLP, SBP and/or SMP. </a:t>
            </a:r>
          </a:p>
        </p:txBody>
      </p:sp>
    </p:spTree>
    <p:extLst>
      <p:ext uri="{BB962C8B-B14F-4D97-AF65-F5344CB8AC3E}">
        <p14:creationId xmlns:p14="http://schemas.microsoft.com/office/powerpoint/2010/main" val="2626613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E28A3406-FDEF-4D5C-9B7D-7E84E1DF2A6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56532" y="643467"/>
            <a:ext cx="11210925" cy="74483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NYSED Applications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16B101-AB0A-4921-BC39-3CBC511E10B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556532" y="2373401"/>
            <a:ext cx="1371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To start go to the NYSED Application Business Portal</a:t>
            </a:r>
          </a:p>
        </p:txBody>
      </p:sp>
      <p:cxnSp>
        <p:nvCxnSpPr>
          <p:cNvPr id="3" name="Straight Arrow Connector 2" descr="An arrow pointing to the URL https://portal.nysed.gov/abp">
            <a:extLst>
              <a:ext uri="{FF2B5EF4-FFF2-40B4-BE49-F238E27FC236}">
                <a16:creationId xmlns:a16="http://schemas.microsoft.com/office/drawing/2014/main" id="{E1AA280D-F86A-4A5F-85E9-1D981B3360F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/>
          <p:nvPr/>
        </p:nvCxnSpPr>
        <p:spPr>
          <a:xfrm flipV="1">
            <a:off x="1926522" y="1898602"/>
            <a:ext cx="1863701" cy="18148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A screenshot of the application business portal. SFA will log into https://portal.nysed.gov/abp&#10;">
            <a:extLst>
              <a:ext uri="{FF2B5EF4-FFF2-40B4-BE49-F238E27FC236}">
                <a16:creationId xmlns:a16="http://schemas.microsoft.com/office/drawing/2014/main" id="{A914DF33-36E3-40AA-A6E0-AB6E692054A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6534" y="1675227"/>
            <a:ext cx="5858932" cy="4394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385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13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8" y="623392"/>
            <a:ext cx="3363974" cy="1607060"/>
          </a:xfrm>
          <a:noFill/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rmAutofit/>
          </a:bodyPr>
          <a:lstStyle/>
          <a:p>
            <a:pPr algn="ctr"/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Sign In – SEDDAS Credentials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8F6885-784C-48F8-8C3C-A0068C3F8AF4}"/>
              </a:ext>
            </a:extLst>
          </p:cNvPr>
          <p:cNvSpPr txBox="1"/>
          <p:nvPr/>
        </p:nvSpPr>
        <p:spPr>
          <a:xfrm>
            <a:off x="643468" y="2638043"/>
            <a:ext cx="3363974" cy="34156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The initial survey email will be sent to the delegated administrator for your SFA. They will then need to grant any user access to the SEDMON survey.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*This will be the same login information that you use for NYSSIS. *</a:t>
            </a:r>
          </a:p>
        </p:txBody>
      </p:sp>
      <p:pic>
        <p:nvPicPr>
          <p:cNvPr id="9" name="Content Placeholder 8" descr="A screenshot of the Application Business Portal where you will sign in. 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1119" y="345362"/>
            <a:ext cx="6250769" cy="4000492"/>
          </a:xfrm>
          <a:prstGeom prst="rect">
            <a:avLst/>
          </a:prstGeom>
        </p:spPr>
      </p:pic>
      <p:cxnSp>
        <p:nvCxnSpPr>
          <p:cNvPr id="10" name="Straight Arrow Connector 9" descr="An arrow pointing to username and password to log into the business portal. ">
            <a:extLst>
              <a:ext uri="{FF2B5EF4-FFF2-40B4-BE49-F238E27FC236}">
                <a16:creationId xmlns:a16="http://schemas.microsoft.com/office/drawing/2014/main" id="{C2B91D65-EE35-46A5-8CFF-A9B81B747905}"/>
              </a:ext>
            </a:extLst>
          </p:cNvPr>
          <p:cNvCxnSpPr>
            <a:cxnSpLocks/>
          </p:cNvCxnSpPr>
          <p:nvPr/>
        </p:nvCxnSpPr>
        <p:spPr>
          <a:xfrm flipV="1">
            <a:off x="3865756" y="2230452"/>
            <a:ext cx="2638283" cy="10257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80942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87" y="623392"/>
            <a:ext cx="4082847" cy="1515959"/>
          </a:xfrm>
          <a:noFill/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rmAutofit/>
          </a:bodyPr>
          <a:lstStyle/>
          <a:p>
            <a:pPr algn="ctr"/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Choosing “my application”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8F6885-784C-48F8-8C3C-A0068C3F8AF4}"/>
              </a:ext>
            </a:extLst>
          </p:cNvPr>
          <p:cNvSpPr txBox="1"/>
          <p:nvPr/>
        </p:nvSpPr>
        <p:spPr>
          <a:xfrm>
            <a:off x="643468" y="2638043"/>
            <a:ext cx="3363974" cy="34156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Once logged in,  under my applications click on SED Monitoring &amp; Vendor Performance System under ‘My Applications’.</a:t>
            </a:r>
          </a:p>
        </p:txBody>
      </p:sp>
      <p:pic>
        <p:nvPicPr>
          <p:cNvPr id="11" name="Picture 10" descr="A screen shot of the business portal with an arrow pointing to SED Monitoring and Vendor Performance System. ">
            <a:extLst>
              <a:ext uri="{FF2B5EF4-FFF2-40B4-BE49-F238E27FC236}">
                <a16:creationId xmlns:a16="http://schemas.microsoft.com/office/drawing/2014/main" id="{184FC928-2BB9-4CF1-8ECF-8CC367DE36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0729" y="1173024"/>
            <a:ext cx="6862284" cy="4511951"/>
          </a:xfrm>
          <a:prstGeom prst="rect">
            <a:avLst/>
          </a:prstGeom>
        </p:spPr>
      </p:pic>
      <p:cxnSp>
        <p:nvCxnSpPr>
          <p:cNvPr id="7" name="Straight Arrow Connector 6" descr="An arrow pointing to SED Monitoring and Vendor Performance System ">
            <a:extLst>
              <a:ext uri="{FF2B5EF4-FFF2-40B4-BE49-F238E27FC236}">
                <a16:creationId xmlns:a16="http://schemas.microsoft.com/office/drawing/2014/main" id="{10DC20D6-E86B-4162-9523-8A4C4B5CDEB8}"/>
              </a:ext>
            </a:extLst>
          </p:cNvPr>
          <p:cNvCxnSpPr>
            <a:cxnSpLocks/>
          </p:cNvCxnSpPr>
          <p:nvPr/>
        </p:nvCxnSpPr>
        <p:spPr>
          <a:xfrm flipV="1">
            <a:off x="3683479" y="3088257"/>
            <a:ext cx="1768415" cy="340742"/>
          </a:xfrm>
          <a:prstGeom prst="straightConnector1">
            <a:avLst/>
          </a:prstGeom>
          <a:ln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8ECD218B-384C-470A-B15F-DECB53ECD3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051177" y="1966159"/>
            <a:ext cx="687977" cy="14804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1611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96918796-2918-40D6-BE3A-4600C47FC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807177-6CCA-4141-A7F4-98DB9ABE4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2747"/>
            <a:ext cx="10515600" cy="71555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SFA Login Dashboard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2E8D85-FA97-4239-AC75-E1FD85AA4608}"/>
              </a:ext>
            </a:extLst>
          </p:cNvPr>
          <p:cNvSpPr txBox="1"/>
          <p:nvPr/>
        </p:nvSpPr>
        <p:spPr>
          <a:xfrm>
            <a:off x="1428750" y="1597390"/>
            <a:ext cx="9334500" cy="870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600" dirty="0"/>
              <a:t>SFA will find their Free &amp; Reduce Price Policy Statement on their home dashboard. 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600" dirty="0"/>
              <a:t>To start the survey, click on view.</a:t>
            </a:r>
          </a:p>
        </p:txBody>
      </p:sp>
      <p:pic>
        <p:nvPicPr>
          <p:cNvPr id="5" name="Content Placeholder 4" descr="Example of welcome screen">
            <a:extLst>
              <a:ext uri="{FF2B5EF4-FFF2-40B4-BE49-F238E27FC236}">
                <a16:creationId xmlns:a16="http://schemas.microsoft.com/office/drawing/2014/main" id="{CE4BB0D2-440C-4BFC-B7A0-5BEF8EFC28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676782"/>
            <a:ext cx="10515600" cy="2655188"/>
          </a:xfrm>
          <a:prstGeom prst="rect">
            <a:avLst/>
          </a:prstGeom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D2CCEF5-9542-4523-88AF-284150C428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444292" y="2183802"/>
            <a:ext cx="2355924" cy="25280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FD5E727B-0385-414B-8789-59431D68E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10947" y="4590661"/>
            <a:ext cx="998375" cy="3359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8053EA9-D300-4B58-B536-EE98A5901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1722" y="3060441"/>
            <a:ext cx="1838131" cy="1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532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Title 47">
            <a:extLst>
              <a:ext uri="{FF2B5EF4-FFF2-40B4-BE49-F238E27FC236}">
                <a16:creationId xmlns:a16="http://schemas.microsoft.com/office/drawing/2014/main" id="{F5305666-BE0E-4C36-A210-52B1E1AF0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23392"/>
            <a:ext cx="3363974" cy="1607060"/>
          </a:xfrm>
          <a:noFill/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rmAutofit/>
          </a:bodyPr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Introduction to survey </a:t>
            </a:r>
            <a:endParaRPr lang="en-US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4F41754-449E-4AE1-86AF-4D636170809D}"/>
              </a:ext>
            </a:extLst>
          </p:cNvPr>
          <p:cNvSpPr txBox="1"/>
          <p:nvPr/>
        </p:nvSpPr>
        <p:spPr>
          <a:xfrm>
            <a:off x="643468" y="2638043"/>
            <a:ext cx="3363974" cy="34156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SFA will provide their information for questions 1-5. Each response is required to continue the survey.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  <a:p>
            <a:pPr algn="ctr"/>
            <a:r>
              <a:rPr lang="en-US" sz="2000" dirty="0">
                <a:solidFill>
                  <a:srgbClr val="FFFFFF"/>
                </a:solidFill>
              </a:rPr>
              <a:t>After reading instructions click “Save &amp; Continue” to continue to survey.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pic>
        <p:nvPicPr>
          <p:cNvPr id="7" name="Picture 6" descr="Example of Intro Instructions screen">
            <a:extLst>
              <a:ext uri="{FF2B5EF4-FFF2-40B4-BE49-F238E27FC236}">
                <a16:creationId xmlns:a16="http://schemas.microsoft.com/office/drawing/2014/main" id="{36175FFA-9971-421B-AC1A-F668D60C04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6419" y="1389829"/>
            <a:ext cx="7460847" cy="3762464"/>
          </a:xfrm>
          <a:prstGeom prst="rect">
            <a:avLst/>
          </a:prstGeom>
        </p:spPr>
      </p:pic>
      <p:cxnSp>
        <p:nvCxnSpPr>
          <p:cNvPr id="4" name="Straight Arrow Connector 3" descr="An arrow pointing to 'Save and Continue' ">
            <a:extLst>
              <a:ext uri="{FF2B5EF4-FFF2-40B4-BE49-F238E27FC236}">
                <a16:creationId xmlns:a16="http://schemas.microsoft.com/office/drawing/2014/main" id="{61B62642-B7AC-426B-AAB1-CF6CCEBFDD3F}"/>
              </a:ext>
            </a:extLst>
          </p:cNvPr>
          <p:cNvCxnSpPr/>
          <p:nvPr/>
        </p:nvCxnSpPr>
        <p:spPr>
          <a:xfrm>
            <a:off x="3470559" y="4918427"/>
            <a:ext cx="400237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86EA9CF4-CDFA-44CE-9CED-F02956ACF1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709031" y="4668715"/>
            <a:ext cx="1406769" cy="3780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2965C84-B097-42F5-8347-267C06CE4E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93933" y="2856216"/>
            <a:ext cx="1037689" cy="1226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6840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Title 47">
            <a:extLst>
              <a:ext uri="{FF2B5EF4-FFF2-40B4-BE49-F238E27FC236}">
                <a16:creationId xmlns:a16="http://schemas.microsoft.com/office/drawing/2014/main" id="{F5305666-BE0E-4C36-A210-52B1E1AF0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23392"/>
            <a:ext cx="3363974" cy="1607060"/>
          </a:xfrm>
          <a:noFill/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rmAutofit/>
          </a:bodyPr>
          <a:lstStyle/>
          <a:p>
            <a:pPr algn="ctr"/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Policy Statement Information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4F41754-449E-4AE1-86AF-4D636170809D}"/>
              </a:ext>
            </a:extLst>
          </p:cNvPr>
          <p:cNvSpPr txBox="1"/>
          <p:nvPr/>
        </p:nvSpPr>
        <p:spPr>
          <a:xfrm>
            <a:off x="643468" y="2638043"/>
            <a:ext cx="3363974" cy="34156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SFA will complete questions 1-5.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Please note each response is required to continue the survey.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Click “Save &amp; Continue” to continue to survey.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pic>
        <p:nvPicPr>
          <p:cNvPr id="5" name="Content Placeholder 4" descr="Example of instructions screen">
            <a:extLst>
              <a:ext uri="{FF2B5EF4-FFF2-40B4-BE49-F238E27FC236}">
                <a16:creationId xmlns:a16="http://schemas.microsoft.com/office/drawing/2014/main" id="{18C409B4-3913-4A85-A76B-E370A976C5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815668" y="749480"/>
            <a:ext cx="7376332" cy="4351338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29947B3-E002-4C43-844B-EFB78456DE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70058" y="1551398"/>
            <a:ext cx="1321942" cy="184935"/>
          </a:xfrm>
          <a:prstGeom prst="rect">
            <a:avLst/>
          </a:prstGeom>
          <a:solidFill>
            <a:schemeClr val="tx2"/>
          </a:solidFill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Save and Counite button ">
            <a:extLst>
              <a:ext uri="{FF2B5EF4-FFF2-40B4-BE49-F238E27FC236}">
                <a16:creationId xmlns:a16="http://schemas.microsoft.com/office/drawing/2014/main" id="{641FE792-95E5-44F9-98B0-016A7761696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5668" y="5547794"/>
            <a:ext cx="6546705" cy="709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2078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Title 47">
            <a:extLst>
              <a:ext uri="{FF2B5EF4-FFF2-40B4-BE49-F238E27FC236}">
                <a16:creationId xmlns:a16="http://schemas.microsoft.com/office/drawing/2014/main" id="{F5305666-BE0E-4C36-A210-52B1E1AF0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23392"/>
            <a:ext cx="3363974" cy="1607060"/>
          </a:xfrm>
          <a:noFill/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rmAutofit/>
          </a:bodyPr>
          <a:lstStyle/>
          <a:p>
            <a:pPr algn="ctr"/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Claiming Method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4F41754-449E-4AE1-86AF-4D636170809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00147" y="2638043"/>
            <a:ext cx="4271853" cy="16070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/>
              <a:t>SFA will select Standard Counting and Claiming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108B09-667E-4318-B46B-D0449265E37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457688" y="5242095"/>
            <a:ext cx="3639662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Click ‘Save &amp; Continue’ to continue to survey.</a:t>
            </a:r>
          </a:p>
        </p:txBody>
      </p:sp>
      <p:pic>
        <p:nvPicPr>
          <p:cNvPr id="7" name="Picture 6" descr="Save and Counite button ">
            <a:extLst>
              <a:ext uri="{FF2B5EF4-FFF2-40B4-BE49-F238E27FC236}">
                <a16:creationId xmlns:a16="http://schemas.microsoft.com/office/drawing/2014/main" id="{3C9C7072-5C7F-4504-9F01-8A51D3DD6BF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6687" y="5123142"/>
            <a:ext cx="6546705" cy="709884"/>
          </a:xfrm>
          <a:prstGeom prst="rect">
            <a:avLst/>
          </a:prstGeom>
        </p:spPr>
      </p:pic>
      <p:pic>
        <p:nvPicPr>
          <p:cNvPr id="3" name="Picture 2" descr="Example of claiming method screen">
            <a:extLst>
              <a:ext uri="{FF2B5EF4-FFF2-40B4-BE49-F238E27FC236}">
                <a16:creationId xmlns:a16="http://schemas.microsoft.com/office/drawing/2014/main" id="{750307E9-3441-48C2-AEA1-F876B566D8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2603" y="1670539"/>
            <a:ext cx="6657975" cy="2286000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5BADFB9-229A-4BFA-8549-69BFDFA2D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415562" y="3165231"/>
            <a:ext cx="4281853" cy="2763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 descr="An arrow on the claiming method page pointing to 'Save and Continue'">
            <a:extLst>
              <a:ext uri="{FF2B5EF4-FFF2-40B4-BE49-F238E27FC236}">
                <a16:creationId xmlns:a16="http://schemas.microsoft.com/office/drawing/2014/main" id="{4BDFEC6F-4F30-4562-AE7E-7A14069CA2C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stCxn id="4" idx="3"/>
          </p:cNvCxnSpPr>
          <p:nvPr/>
        </p:nvCxnSpPr>
        <p:spPr>
          <a:xfrm flipV="1">
            <a:off x="4097350" y="5444836"/>
            <a:ext cx="3870993" cy="927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64367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4F49B-DE98-42A0-9B8B-4ECEEFBB2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200"/>
            <a:ext cx="10515600" cy="869888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Standard Counting &amp; Claiming Required Documents </a:t>
            </a:r>
          </a:p>
        </p:txBody>
      </p:sp>
      <p:pic>
        <p:nvPicPr>
          <p:cNvPr id="10" name="Content Placeholder 9" descr="Example of required documents screen">
            <a:extLst>
              <a:ext uri="{FF2B5EF4-FFF2-40B4-BE49-F238E27FC236}">
                <a16:creationId xmlns:a16="http://schemas.microsoft.com/office/drawing/2014/main" id="{80D7C674-9272-4ED3-AD85-A50BC6470F4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3"/>
          <a:stretch/>
        </p:blipFill>
        <p:spPr>
          <a:xfrm>
            <a:off x="520800" y="2616608"/>
            <a:ext cx="5239200" cy="325565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6F069F6-E374-48A8-8C93-293A6FF0F87A}"/>
              </a:ext>
            </a:extLst>
          </p:cNvPr>
          <p:cNvSpPr txBox="1"/>
          <p:nvPr/>
        </p:nvSpPr>
        <p:spPr>
          <a:xfrm>
            <a:off x="3218400" y="1270106"/>
            <a:ext cx="7027200" cy="1552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SFA will upload the required documents completed with their SFA relevant information and certified the information provided. </a:t>
            </a:r>
          </a:p>
        </p:txBody>
      </p:sp>
      <p:pic>
        <p:nvPicPr>
          <p:cNvPr id="12" name="Picture 11" descr="Example of required docs screen">
            <a:extLst>
              <a:ext uri="{FF2B5EF4-FFF2-40B4-BE49-F238E27FC236}">
                <a16:creationId xmlns:a16="http://schemas.microsoft.com/office/drawing/2014/main" id="{2D55D244-FE51-4975-A862-DDD36444057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182" t="1111" r="874" b="7470"/>
          <a:stretch/>
        </p:blipFill>
        <p:spPr>
          <a:xfrm>
            <a:off x="6623538" y="2607014"/>
            <a:ext cx="5148462" cy="3303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9003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1959</TotalTime>
  <Words>670</Words>
  <Application>Microsoft Office PowerPoint</Application>
  <PresentationFormat>Widescreen</PresentationFormat>
  <Paragraphs>79</Paragraphs>
  <Slides>15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Open Sans</vt:lpstr>
      <vt:lpstr>Source Sans Pro Web</vt:lpstr>
      <vt:lpstr>Office Theme</vt:lpstr>
      <vt:lpstr>Child Nutrition Free and Reduced Policy Statement Instructions </vt:lpstr>
      <vt:lpstr>NYSED Applications </vt:lpstr>
      <vt:lpstr>Sign In – SEDDAS Credentials</vt:lpstr>
      <vt:lpstr>Choosing “my application”</vt:lpstr>
      <vt:lpstr>SFA Login Dashboard </vt:lpstr>
      <vt:lpstr>Introduction to survey </vt:lpstr>
      <vt:lpstr>Policy Statement Information </vt:lpstr>
      <vt:lpstr>Claiming Method</vt:lpstr>
      <vt:lpstr>Standard Counting &amp; Claiming Required Documents </vt:lpstr>
      <vt:lpstr>Special Milk Program </vt:lpstr>
      <vt:lpstr>Special Provision Amendment</vt:lpstr>
      <vt:lpstr>Special Provision Amendment CEP</vt:lpstr>
      <vt:lpstr>Special Provision Amendment P2</vt:lpstr>
      <vt:lpstr>Summer Food Service Program (SFSP)</vt:lpstr>
      <vt:lpstr>NSLP, SBP and/or SMP Certification </vt:lpstr>
    </vt:vector>
  </TitlesOfParts>
  <Company>NYSED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 Nutrition Free and Reduced Policy Statement Demo</dc:title>
  <dc:subject>Child Nutrition Free and Reduced Policy Statement Demo</dc:subject>
  <dc:creator>NYSED</dc:creator>
  <cp:keywords>Child Nutrition Free and Reduced Policy Statement Demo</cp:keywords>
  <cp:lastModifiedBy>Kristin Junco</cp:lastModifiedBy>
  <cp:revision>54</cp:revision>
  <dcterms:created xsi:type="dcterms:W3CDTF">2020-05-22T13:44:05Z</dcterms:created>
  <dcterms:modified xsi:type="dcterms:W3CDTF">2022-10-13T10:23:24Z</dcterms:modified>
</cp:coreProperties>
</file>