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sldIdLst>
    <p:sldId id="256" r:id="rId2"/>
    <p:sldId id="258" r:id="rId3"/>
    <p:sldId id="260" r:id="rId4"/>
    <p:sldId id="261" r:id="rId5"/>
    <p:sldId id="264" r:id="rId6"/>
    <p:sldId id="266" r:id="rId7"/>
    <p:sldId id="267" r:id="rId8"/>
    <p:sldId id="274" r:id="rId9"/>
    <p:sldId id="270" r:id="rId10"/>
    <p:sldId id="271" r:id="rId11"/>
    <p:sldId id="272" r:id="rId12"/>
    <p:sldId id="268" r:id="rId13"/>
    <p:sldId id="273" r:id="rId14"/>
    <p:sldId id="269"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21" autoAdjust="0"/>
  </p:normalViewPr>
  <p:slideViewPr>
    <p:cSldViewPr snapToGrid="0">
      <p:cViewPr varScale="1">
        <p:scale>
          <a:sx n="63" d="100"/>
          <a:sy n="63" d="100"/>
        </p:scale>
        <p:origin x="77"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F2997-2F67-45DB-AEA2-4F89152490B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B563F31-C24F-469A-9DF7-241314D9B752}">
      <dgm:prSet phldrT="[Text]"/>
      <dgm:spPr/>
      <dgm:t>
        <a:bodyPr/>
        <a:lstStyle/>
        <a:p>
          <a:r>
            <a:rPr lang="en-US" dirty="0"/>
            <a:t>Provide schools with flyers to hang in common areas where both parents and students can see them</a:t>
          </a:r>
        </a:p>
      </dgm:t>
    </dgm:pt>
    <dgm:pt modelId="{AA271612-D583-448D-A7B6-638A7205BF1A}" type="parTrans" cxnId="{2145DA02-6DE1-44AB-B6B8-67E0249E58CC}">
      <dgm:prSet/>
      <dgm:spPr/>
      <dgm:t>
        <a:bodyPr/>
        <a:lstStyle/>
        <a:p>
          <a:endParaRPr lang="en-US"/>
        </a:p>
      </dgm:t>
    </dgm:pt>
    <dgm:pt modelId="{15864FD1-74EE-4E85-B12C-5BD3056C7DF7}" type="sibTrans" cxnId="{2145DA02-6DE1-44AB-B6B8-67E0249E58CC}">
      <dgm:prSet/>
      <dgm:spPr/>
      <dgm:t>
        <a:bodyPr/>
        <a:lstStyle/>
        <a:p>
          <a:endParaRPr lang="en-US"/>
        </a:p>
      </dgm:t>
    </dgm:pt>
    <dgm:pt modelId="{CD145483-2568-4DBE-B159-EF94255862EA}">
      <dgm:prSet phldrT="[Text]"/>
      <dgm:spPr/>
      <dgm:t>
        <a:bodyPr/>
        <a:lstStyle/>
        <a:p>
          <a:r>
            <a:rPr lang="en-US" dirty="0"/>
            <a:t>Offer materials to schools so they can provide them at parent teacher conferences or with third and fourth quarter report cards </a:t>
          </a:r>
        </a:p>
      </dgm:t>
    </dgm:pt>
    <dgm:pt modelId="{0B15C89B-065D-4B8C-BC38-8514EECE4CB1}" type="parTrans" cxnId="{F123C34B-4013-44BC-A374-FA9ED285FB8B}">
      <dgm:prSet/>
      <dgm:spPr/>
      <dgm:t>
        <a:bodyPr/>
        <a:lstStyle/>
        <a:p>
          <a:endParaRPr lang="en-US"/>
        </a:p>
      </dgm:t>
    </dgm:pt>
    <dgm:pt modelId="{4277A9A0-ADD6-47EC-AF9B-CFD31A153987}" type="sibTrans" cxnId="{F123C34B-4013-44BC-A374-FA9ED285FB8B}">
      <dgm:prSet/>
      <dgm:spPr/>
      <dgm:t>
        <a:bodyPr/>
        <a:lstStyle/>
        <a:p>
          <a:endParaRPr lang="en-US"/>
        </a:p>
      </dgm:t>
    </dgm:pt>
    <dgm:pt modelId="{63B2F649-420B-4908-966D-AE420119814E}">
      <dgm:prSet phldrT="[Text]"/>
      <dgm:spPr/>
      <dgm:t>
        <a:bodyPr/>
        <a:lstStyle/>
        <a:p>
          <a:r>
            <a:rPr lang="en-US" dirty="0"/>
            <a:t>Work with the PTA to get the word out to all the parents</a:t>
          </a:r>
        </a:p>
      </dgm:t>
    </dgm:pt>
    <dgm:pt modelId="{AB3455B7-5E04-4D2A-90FE-6420E9C973E7}" type="parTrans" cxnId="{B17C1E41-A682-4891-A335-D977DC2B8F0C}">
      <dgm:prSet/>
      <dgm:spPr/>
      <dgm:t>
        <a:bodyPr/>
        <a:lstStyle/>
        <a:p>
          <a:endParaRPr lang="en-US"/>
        </a:p>
      </dgm:t>
    </dgm:pt>
    <dgm:pt modelId="{BF2E2236-2F16-4F4D-93A8-6F9714515CEF}" type="sibTrans" cxnId="{B17C1E41-A682-4891-A335-D977DC2B8F0C}">
      <dgm:prSet/>
      <dgm:spPr/>
      <dgm:t>
        <a:bodyPr/>
        <a:lstStyle/>
        <a:p>
          <a:endParaRPr lang="en-US"/>
        </a:p>
      </dgm:t>
    </dgm:pt>
    <dgm:pt modelId="{63BF770E-982F-44C7-A8BD-3DC96C48C05B}">
      <dgm:prSet phldrT="[Text]"/>
      <dgm:spPr/>
      <dgm:t>
        <a:bodyPr/>
        <a:lstStyle/>
        <a:p>
          <a:r>
            <a:rPr lang="en-US" dirty="0"/>
            <a:t>Encourage schools to post information about your site on their Facebook page</a:t>
          </a:r>
        </a:p>
      </dgm:t>
    </dgm:pt>
    <dgm:pt modelId="{9763927D-5FD9-4049-B6CD-0A1304F4A115}" type="parTrans" cxnId="{102B1881-E25A-4432-8C52-4C5531985170}">
      <dgm:prSet/>
      <dgm:spPr/>
      <dgm:t>
        <a:bodyPr/>
        <a:lstStyle/>
        <a:p>
          <a:endParaRPr lang="en-US"/>
        </a:p>
      </dgm:t>
    </dgm:pt>
    <dgm:pt modelId="{E64189F9-9A30-4E39-8724-231FCFF9EE9E}" type="sibTrans" cxnId="{102B1881-E25A-4432-8C52-4C5531985170}">
      <dgm:prSet/>
      <dgm:spPr/>
      <dgm:t>
        <a:bodyPr/>
        <a:lstStyle/>
        <a:p>
          <a:endParaRPr lang="en-US"/>
        </a:p>
      </dgm:t>
    </dgm:pt>
    <dgm:pt modelId="{5555FEB0-4A11-4B43-909D-45C7648E32B4}" type="pres">
      <dgm:prSet presAssocID="{33DF2997-2F67-45DB-AEA2-4F89152490B4}" presName="vert0" presStyleCnt="0">
        <dgm:presLayoutVars>
          <dgm:dir/>
          <dgm:animOne val="branch"/>
          <dgm:animLvl val="lvl"/>
        </dgm:presLayoutVars>
      </dgm:prSet>
      <dgm:spPr/>
    </dgm:pt>
    <dgm:pt modelId="{C9EAC6C4-0154-4532-ADCC-13DE0C744CE7}" type="pres">
      <dgm:prSet presAssocID="{EB563F31-C24F-469A-9DF7-241314D9B752}" presName="thickLine" presStyleLbl="alignNode1" presStyleIdx="0" presStyleCnt="4"/>
      <dgm:spPr/>
    </dgm:pt>
    <dgm:pt modelId="{5B50FEA3-25F8-480A-9A34-A7D9EE7C6DFC}" type="pres">
      <dgm:prSet presAssocID="{EB563F31-C24F-469A-9DF7-241314D9B752}" presName="horz1" presStyleCnt="0"/>
      <dgm:spPr/>
    </dgm:pt>
    <dgm:pt modelId="{5D591587-B28E-49C3-868E-DDC0B49B1D94}" type="pres">
      <dgm:prSet presAssocID="{EB563F31-C24F-469A-9DF7-241314D9B752}" presName="tx1" presStyleLbl="revTx" presStyleIdx="0" presStyleCnt="4"/>
      <dgm:spPr/>
    </dgm:pt>
    <dgm:pt modelId="{C6BC5A99-D2A8-4F9B-9FF2-FCF7AB07F6C9}" type="pres">
      <dgm:prSet presAssocID="{EB563F31-C24F-469A-9DF7-241314D9B752}" presName="vert1" presStyleCnt="0"/>
      <dgm:spPr/>
    </dgm:pt>
    <dgm:pt modelId="{889EDE07-EAF0-4127-9195-48CF5E289B5D}" type="pres">
      <dgm:prSet presAssocID="{CD145483-2568-4DBE-B159-EF94255862EA}" presName="thickLine" presStyleLbl="alignNode1" presStyleIdx="1" presStyleCnt="4"/>
      <dgm:spPr/>
    </dgm:pt>
    <dgm:pt modelId="{70EC01F0-AD47-4785-A56F-F95F6A54A522}" type="pres">
      <dgm:prSet presAssocID="{CD145483-2568-4DBE-B159-EF94255862EA}" presName="horz1" presStyleCnt="0"/>
      <dgm:spPr/>
    </dgm:pt>
    <dgm:pt modelId="{58B28B22-7F14-4100-B5EB-62B2B888CB1F}" type="pres">
      <dgm:prSet presAssocID="{CD145483-2568-4DBE-B159-EF94255862EA}" presName="tx1" presStyleLbl="revTx" presStyleIdx="1" presStyleCnt="4"/>
      <dgm:spPr/>
    </dgm:pt>
    <dgm:pt modelId="{38C419AF-CADD-4BAA-8F25-248854F02FEB}" type="pres">
      <dgm:prSet presAssocID="{CD145483-2568-4DBE-B159-EF94255862EA}" presName="vert1" presStyleCnt="0"/>
      <dgm:spPr/>
    </dgm:pt>
    <dgm:pt modelId="{B56AC42A-78EA-461F-9A31-00C28D4A9C46}" type="pres">
      <dgm:prSet presAssocID="{63B2F649-420B-4908-966D-AE420119814E}" presName="thickLine" presStyleLbl="alignNode1" presStyleIdx="2" presStyleCnt="4"/>
      <dgm:spPr/>
    </dgm:pt>
    <dgm:pt modelId="{295DDD36-955C-4CD3-8DCD-CB90C8CA38A1}" type="pres">
      <dgm:prSet presAssocID="{63B2F649-420B-4908-966D-AE420119814E}" presName="horz1" presStyleCnt="0"/>
      <dgm:spPr/>
    </dgm:pt>
    <dgm:pt modelId="{71DFB435-F573-46D0-B57C-6BD9807F825E}" type="pres">
      <dgm:prSet presAssocID="{63B2F649-420B-4908-966D-AE420119814E}" presName="tx1" presStyleLbl="revTx" presStyleIdx="2" presStyleCnt="4"/>
      <dgm:spPr/>
    </dgm:pt>
    <dgm:pt modelId="{19C8DF10-A95F-4D1A-BD2B-6ACBD4C302DA}" type="pres">
      <dgm:prSet presAssocID="{63B2F649-420B-4908-966D-AE420119814E}" presName="vert1" presStyleCnt="0"/>
      <dgm:spPr/>
    </dgm:pt>
    <dgm:pt modelId="{218659CF-EE57-4300-8C6F-0A72D6816572}" type="pres">
      <dgm:prSet presAssocID="{63BF770E-982F-44C7-A8BD-3DC96C48C05B}" presName="thickLine" presStyleLbl="alignNode1" presStyleIdx="3" presStyleCnt="4"/>
      <dgm:spPr/>
    </dgm:pt>
    <dgm:pt modelId="{01165267-750A-4477-ACE1-449943742EA7}" type="pres">
      <dgm:prSet presAssocID="{63BF770E-982F-44C7-A8BD-3DC96C48C05B}" presName="horz1" presStyleCnt="0"/>
      <dgm:spPr/>
    </dgm:pt>
    <dgm:pt modelId="{42124477-592E-438C-AC99-4510578A4F3D}" type="pres">
      <dgm:prSet presAssocID="{63BF770E-982F-44C7-A8BD-3DC96C48C05B}" presName="tx1" presStyleLbl="revTx" presStyleIdx="3" presStyleCnt="4"/>
      <dgm:spPr/>
    </dgm:pt>
    <dgm:pt modelId="{C65312A1-652B-4F33-89F8-481F6A2D627D}" type="pres">
      <dgm:prSet presAssocID="{63BF770E-982F-44C7-A8BD-3DC96C48C05B}" presName="vert1" presStyleCnt="0"/>
      <dgm:spPr/>
    </dgm:pt>
  </dgm:ptLst>
  <dgm:cxnLst>
    <dgm:cxn modelId="{2145DA02-6DE1-44AB-B6B8-67E0249E58CC}" srcId="{33DF2997-2F67-45DB-AEA2-4F89152490B4}" destId="{EB563F31-C24F-469A-9DF7-241314D9B752}" srcOrd="0" destOrd="0" parTransId="{AA271612-D583-448D-A7B6-638A7205BF1A}" sibTransId="{15864FD1-74EE-4E85-B12C-5BD3056C7DF7}"/>
    <dgm:cxn modelId="{C0C7EE0E-AC01-462D-B6A0-56A250FECA9B}" type="presOf" srcId="{EB563F31-C24F-469A-9DF7-241314D9B752}" destId="{5D591587-B28E-49C3-868E-DDC0B49B1D94}" srcOrd="0" destOrd="0" presId="urn:microsoft.com/office/officeart/2008/layout/LinedList"/>
    <dgm:cxn modelId="{B17C1E41-A682-4891-A335-D977DC2B8F0C}" srcId="{33DF2997-2F67-45DB-AEA2-4F89152490B4}" destId="{63B2F649-420B-4908-966D-AE420119814E}" srcOrd="2" destOrd="0" parTransId="{AB3455B7-5E04-4D2A-90FE-6420E9C973E7}" sibTransId="{BF2E2236-2F16-4F4D-93A8-6F9714515CEF}"/>
    <dgm:cxn modelId="{0E657F64-438D-4B3D-8AFF-97C8EA78D6F6}" type="presOf" srcId="{63B2F649-420B-4908-966D-AE420119814E}" destId="{71DFB435-F573-46D0-B57C-6BD9807F825E}" srcOrd="0" destOrd="0" presId="urn:microsoft.com/office/officeart/2008/layout/LinedList"/>
    <dgm:cxn modelId="{F123C34B-4013-44BC-A374-FA9ED285FB8B}" srcId="{33DF2997-2F67-45DB-AEA2-4F89152490B4}" destId="{CD145483-2568-4DBE-B159-EF94255862EA}" srcOrd="1" destOrd="0" parTransId="{0B15C89B-065D-4B8C-BC38-8514EECE4CB1}" sibTransId="{4277A9A0-ADD6-47EC-AF9B-CFD31A153987}"/>
    <dgm:cxn modelId="{102B1881-E25A-4432-8C52-4C5531985170}" srcId="{33DF2997-2F67-45DB-AEA2-4F89152490B4}" destId="{63BF770E-982F-44C7-A8BD-3DC96C48C05B}" srcOrd="3" destOrd="0" parTransId="{9763927D-5FD9-4049-B6CD-0A1304F4A115}" sibTransId="{E64189F9-9A30-4E39-8724-231FCFF9EE9E}"/>
    <dgm:cxn modelId="{A0BB7085-116E-4A5E-B2C2-77F10DF1EC5D}" type="presOf" srcId="{63BF770E-982F-44C7-A8BD-3DC96C48C05B}" destId="{42124477-592E-438C-AC99-4510578A4F3D}" srcOrd="0" destOrd="0" presId="urn:microsoft.com/office/officeart/2008/layout/LinedList"/>
    <dgm:cxn modelId="{43588B86-E3BD-4F8D-B8F3-752AAECBFA25}" type="presOf" srcId="{33DF2997-2F67-45DB-AEA2-4F89152490B4}" destId="{5555FEB0-4A11-4B43-909D-45C7648E32B4}" srcOrd="0" destOrd="0" presId="urn:microsoft.com/office/officeart/2008/layout/LinedList"/>
    <dgm:cxn modelId="{B837DDCB-13E5-4A61-A0FB-22DC6FCC8F2A}" type="presOf" srcId="{CD145483-2568-4DBE-B159-EF94255862EA}" destId="{58B28B22-7F14-4100-B5EB-62B2B888CB1F}" srcOrd="0" destOrd="0" presId="urn:microsoft.com/office/officeart/2008/layout/LinedList"/>
    <dgm:cxn modelId="{5FB365C5-D722-491B-9EEB-00905AC5BAF3}" type="presParOf" srcId="{5555FEB0-4A11-4B43-909D-45C7648E32B4}" destId="{C9EAC6C4-0154-4532-ADCC-13DE0C744CE7}" srcOrd="0" destOrd="0" presId="urn:microsoft.com/office/officeart/2008/layout/LinedList"/>
    <dgm:cxn modelId="{05A47CDB-AB56-454F-916B-ED93B096B74F}" type="presParOf" srcId="{5555FEB0-4A11-4B43-909D-45C7648E32B4}" destId="{5B50FEA3-25F8-480A-9A34-A7D9EE7C6DFC}" srcOrd="1" destOrd="0" presId="urn:microsoft.com/office/officeart/2008/layout/LinedList"/>
    <dgm:cxn modelId="{3C1C2361-1DA5-48FB-AFAA-2DECC39103D4}" type="presParOf" srcId="{5B50FEA3-25F8-480A-9A34-A7D9EE7C6DFC}" destId="{5D591587-B28E-49C3-868E-DDC0B49B1D94}" srcOrd="0" destOrd="0" presId="urn:microsoft.com/office/officeart/2008/layout/LinedList"/>
    <dgm:cxn modelId="{B6003FA8-0528-4770-B165-46385D461A8B}" type="presParOf" srcId="{5B50FEA3-25F8-480A-9A34-A7D9EE7C6DFC}" destId="{C6BC5A99-D2A8-4F9B-9FF2-FCF7AB07F6C9}" srcOrd="1" destOrd="0" presId="urn:microsoft.com/office/officeart/2008/layout/LinedList"/>
    <dgm:cxn modelId="{4824264A-DFB1-4BCF-9F3D-18BCD84230F0}" type="presParOf" srcId="{5555FEB0-4A11-4B43-909D-45C7648E32B4}" destId="{889EDE07-EAF0-4127-9195-48CF5E289B5D}" srcOrd="2" destOrd="0" presId="urn:microsoft.com/office/officeart/2008/layout/LinedList"/>
    <dgm:cxn modelId="{7AA457D8-4FFF-4053-8E17-E4F713AEE031}" type="presParOf" srcId="{5555FEB0-4A11-4B43-909D-45C7648E32B4}" destId="{70EC01F0-AD47-4785-A56F-F95F6A54A522}" srcOrd="3" destOrd="0" presId="urn:microsoft.com/office/officeart/2008/layout/LinedList"/>
    <dgm:cxn modelId="{862F1C3A-A376-42EA-A73B-CA9F15261EBA}" type="presParOf" srcId="{70EC01F0-AD47-4785-A56F-F95F6A54A522}" destId="{58B28B22-7F14-4100-B5EB-62B2B888CB1F}" srcOrd="0" destOrd="0" presId="urn:microsoft.com/office/officeart/2008/layout/LinedList"/>
    <dgm:cxn modelId="{0779A1AE-CDBF-48D5-BC0F-79F1BCDCA678}" type="presParOf" srcId="{70EC01F0-AD47-4785-A56F-F95F6A54A522}" destId="{38C419AF-CADD-4BAA-8F25-248854F02FEB}" srcOrd="1" destOrd="0" presId="urn:microsoft.com/office/officeart/2008/layout/LinedList"/>
    <dgm:cxn modelId="{5B75CD32-AAF2-4495-8B7B-54D019CA555B}" type="presParOf" srcId="{5555FEB0-4A11-4B43-909D-45C7648E32B4}" destId="{B56AC42A-78EA-461F-9A31-00C28D4A9C46}" srcOrd="4" destOrd="0" presId="urn:microsoft.com/office/officeart/2008/layout/LinedList"/>
    <dgm:cxn modelId="{7AD56E6A-96E2-4F43-8194-B88F9127C601}" type="presParOf" srcId="{5555FEB0-4A11-4B43-909D-45C7648E32B4}" destId="{295DDD36-955C-4CD3-8DCD-CB90C8CA38A1}" srcOrd="5" destOrd="0" presId="urn:microsoft.com/office/officeart/2008/layout/LinedList"/>
    <dgm:cxn modelId="{4DD0CC13-7B96-4100-BF8B-FF73B0EC8020}" type="presParOf" srcId="{295DDD36-955C-4CD3-8DCD-CB90C8CA38A1}" destId="{71DFB435-F573-46D0-B57C-6BD9807F825E}" srcOrd="0" destOrd="0" presId="urn:microsoft.com/office/officeart/2008/layout/LinedList"/>
    <dgm:cxn modelId="{E41A1069-33D3-4AC3-9B45-A175961963D5}" type="presParOf" srcId="{295DDD36-955C-4CD3-8DCD-CB90C8CA38A1}" destId="{19C8DF10-A95F-4D1A-BD2B-6ACBD4C302DA}" srcOrd="1" destOrd="0" presId="urn:microsoft.com/office/officeart/2008/layout/LinedList"/>
    <dgm:cxn modelId="{E74C45A5-F39E-4B7C-8822-B30F97173BDF}" type="presParOf" srcId="{5555FEB0-4A11-4B43-909D-45C7648E32B4}" destId="{218659CF-EE57-4300-8C6F-0A72D6816572}" srcOrd="6" destOrd="0" presId="urn:microsoft.com/office/officeart/2008/layout/LinedList"/>
    <dgm:cxn modelId="{EE3A2B2B-C9BB-4F6E-BC3D-96B2BB3E0CB5}" type="presParOf" srcId="{5555FEB0-4A11-4B43-909D-45C7648E32B4}" destId="{01165267-750A-4477-ACE1-449943742EA7}" srcOrd="7" destOrd="0" presId="urn:microsoft.com/office/officeart/2008/layout/LinedList"/>
    <dgm:cxn modelId="{90026D00-AEF3-4C96-A94E-C248BC5A388F}" type="presParOf" srcId="{01165267-750A-4477-ACE1-449943742EA7}" destId="{42124477-592E-438C-AC99-4510578A4F3D}" srcOrd="0" destOrd="0" presId="urn:microsoft.com/office/officeart/2008/layout/LinedList"/>
    <dgm:cxn modelId="{FA780727-FC66-4483-8F4C-DD85359442EB}" type="presParOf" srcId="{01165267-750A-4477-ACE1-449943742EA7}" destId="{C65312A1-652B-4F33-89F8-481F6A2D627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693F93-B6CD-4D13-B436-AD7A7A86D4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87F70DC-82D7-4678-8DB4-FADB4DFD693B}">
      <dgm:prSet phldrT="[Text]"/>
      <dgm:spPr/>
      <dgm:t>
        <a:bodyPr/>
        <a:lstStyle/>
        <a:p>
          <a:r>
            <a:rPr lang="en-US" dirty="0"/>
            <a:t>Provide faith leaders with flyers to post in their common areas where parents and children can see them</a:t>
          </a:r>
        </a:p>
      </dgm:t>
    </dgm:pt>
    <dgm:pt modelId="{AB3A64D1-9AEA-4631-99FA-8D417D1AA15B}" type="parTrans" cxnId="{EA790193-9ED3-4489-AAA6-61A96C0F52B5}">
      <dgm:prSet/>
      <dgm:spPr/>
      <dgm:t>
        <a:bodyPr/>
        <a:lstStyle/>
        <a:p>
          <a:endParaRPr lang="en-US"/>
        </a:p>
      </dgm:t>
    </dgm:pt>
    <dgm:pt modelId="{D72A6DEF-CA09-40E9-8B8C-30699A4ECCC7}" type="sibTrans" cxnId="{EA790193-9ED3-4489-AAA6-61A96C0F52B5}">
      <dgm:prSet/>
      <dgm:spPr/>
      <dgm:t>
        <a:bodyPr/>
        <a:lstStyle/>
        <a:p>
          <a:endParaRPr lang="en-US"/>
        </a:p>
      </dgm:t>
    </dgm:pt>
    <dgm:pt modelId="{01E657D1-3D55-4B61-8395-9755EB29CEAE}">
      <dgm:prSet phldrT="[Text]"/>
      <dgm:spPr/>
      <dgm:t>
        <a:bodyPr/>
        <a:lstStyle/>
        <a:p>
          <a:r>
            <a:rPr lang="en-US" dirty="0"/>
            <a:t>Ask faith leaders if they would consider including talking points about childhood hunger and the availability of summer meals</a:t>
          </a:r>
        </a:p>
      </dgm:t>
    </dgm:pt>
    <dgm:pt modelId="{C3A60FC5-A22D-46F7-8507-F37ADD71D80F}" type="parTrans" cxnId="{73A79AD1-5638-471D-823A-C14222CD5022}">
      <dgm:prSet/>
      <dgm:spPr/>
      <dgm:t>
        <a:bodyPr/>
        <a:lstStyle/>
        <a:p>
          <a:endParaRPr lang="en-US"/>
        </a:p>
      </dgm:t>
    </dgm:pt>
    <dgm:pt modelId="{1D599A54-5AF7-43F5-BC60-69B9A2326DAA}" type="sibTrans" cxnId="{73A79AD1-5638-471D-823A-C14222CD5022}">
      <dgm:prSet/>
      <dgm:spPr/>
      <dgm:t>
        <a:bodyPr/>
        <a:lstStyle/>
        <a:p>
          <a:endParaRPr lang="en-US"/>
        </a:p>
      </dgm:t>
    </dgm:pt>
    <dgm:pt modelId="{A093ED9F-BF0C-4DC7-BF54-60FF72172E6A}">
      <dgm:prSet phldrT="[Text]"/>
      <dgm:spPr/>
      <dgm:t>
        <a:bodyPr/>
        <a:lstStyle/>
        <a:p>
          <a:r>
            <a:rPr lang="en-US" dirty="0"/>
            <a:t>Work with the faith based organizations in your area to see if they would consider becoming a site</a:t>
          </a:r>
        </a:p>
      </dgm:t>
    </dgm:pt>
    <dgm:pt modelId="{9CA9CA02-A650-4F74-B75F-9907E7D9AAB7}" type="parTrans" cxnId="{61D0CF10-6A53-47F8-8717-9FCF7B686938}">
      <dgm:prSet/>
      <dgm:spPr/>
      <dgm:t>
        <a:bodyPr/>
        <a:lstStyle/>
        <a:p>
          <a:endParaRPr lang="en-US"/>
        </a:p>
      </dgm:t>
    </dgm:pt>
    <dgm:pt modelId="{7EEAB150-CD15-4C49-9ECB-AA82BA439F6E}" type="sibTrans" cxnId="{61D0CF10-6A53-47F8-8717-9FCF7B686938}">
      <dgm:prSet/>
      <dgm:spPr/>
      <dgm:t>
        <a:bodyPr/>
        <a:lstStyle/>
        <a:p>
          <a:endParaRPr lang="en-US"/>
        </a:p>
      </dgm:t>
    </dgm:pt>
    <dgm:pt modelId="{500DA97F-7B38-4E4B-8BB9-227A83C412A5}">
      <dgm:prSet phldrT="[Text]"/>
      <dgm:spPr/>
      <dgm:t>
        <a:bodyPr/>
        <a:lstStyle/>
        <a:p>
          <a:r>
            <a:rPr lang="en-US" dirty="0"/>
            <a:t>Encourage faith leaders to provide information about summer meals on their website and outdoor message board</a:t>
          </a:r>
        </a:p>
      </dgm:t>
    </dgm:pt>
    <dgm:pt modelId="{C6E24933-F918-46CE-B5C2-D8BA9AFCD884}" type="parTrans" cxnId="{7CD986F0-26B2-4A32-8E33-C72E205EEA52}">
      <dgm:prSet/>
      <dgm:spPr/>
      <dgm:t>
        <a:bodyPr/>
        <a:lstStyle/>
        <a:p>
          <a:endParaRPr lang="en-US"/>
        </a:p>
      </dgm:t>
    </dgm:pt>
    <dgm:pt modelId="{5EF7A0C3-D5AD-4B0E-B602-CE18D838EB0C}" type="sibTrans" cxnId="{7CD986F0-26B2-4A32-8E33-C72E205EEA52}">
      <dgm:prSet/>
      <dgm:spPr/>
      <dgm:t>
        <a:bodyPr/>
        <a:lstStyle/>
        <a:p>
          <a:endParaRPr lang="en-US"/>
        </a:p>
      </dgm:t>
    </dgm:pt>
    <dgm:pt modelId="{DEC28EA2-CB7B-4C5B-8EC6-17F6A622D2F1}" type="pres">
      <dgm:prSet presAssocID="{0C693F93-B6CD-4D13-B436-AD7A7A86D465}" presName="vert0" presStyleCnt="0">
        <dgm:presLayoutVars>
          <dgm:dir/>
          <dgm:animOne val="branch"/>
          <dgm:animLvl val="lvl"/>
        </dgm:presLayoutVars>
      </dgm:prSet>
      <dgm:spPr/>
    </dgm:pt>
    <dgm:pt modelId="{611AE583-3D7C-415B-8E1F-DB4BED713984}" type="pres">
      <dgm:prSet presAssocID="{687F70DC-82D7-4678-8DB4-FADB4DFD693B}" presName="thickLine" presStyleLbl="alignNode1" presStyleIdx="0" presStyleCnt="4"/>
      <dgm:spPr/>
    </dgm:pt>
    <dgm:pt modelId="{335079FB-E851-48B0-B089-A1ADEB9BED4D}" type="pres">
      <dgm:prSet presAssocID="{687F70DC-82D7-4678-8DB4-FADB4DFD693B}" presName="horz1" presStyleCnt="0"/>
      <dgm:spPr/>
    </dgm:pt>
    <dgm:pt modelId="{E7AECE99-551F-4B93-8935-7C63F49EBA67}" type="pres">
      <dgm:prSet presAssocID="{687F70DC-82D7-4678-8DB4-FADB4DFD693B}" presName="tx1" presStyleLbl="revTx" presStyleIdx="0" presStyleCnt="4"/>
      <dgm:spPr/>
    </dgm:pt>
    <dgm:pt modelId="{51D6F83B-3104-4CAC-AC41-C0105BDCA129}" type="pres">
      <dgm:prSet presAssocID="{687F70DC-82D7-4678-8DB4-FADB4DFD693B}" presName="vert1" presStyleCnt="0"/>
      <dgm:spPr/>
    </dgm:pt>
    <dgm:pt modelId="{FFD915F6-218C-47FF-A5CC-4F0D9387FE32}" type="pres">
      <dgm:prSet presAssocID="{01E657D1-3D55-4B61-8395-9755EB29CEAE}" presName="thickLine" presStyleLbl="alignNode1" presStyleIdx="1" presStyleCnt="4"/>
      <dgm:spPr/>
    </dgm:pt>
    <dgm:pt modelId="{78771426-57BF-42CD-BB13-968B41FC210F}" type="pres">
      <dgm:prSet presAssocID="{01E657D1-3D55-4B61-8395-9755EB29CEAE}" presName="horz1" presStyleCnt="0"/>
      <dgm:spPr/>
    </dgm:pt>
    <dgm:pt modelId="{EE1194AA-35E8-42D2-929B-5EDBC6F60502}" type="pres">
      <dgm:prSet presAssocID="{01E657D1-3D55-4B61-8395-9755EB29CEAE}" presName="tx1" presStyleLbl="revTx" presStyleIdx="1" presStyleCnt="4"/>
      <dgm:spPr/>
    </dgm:pt>
    <dgm:pt modelId="{F19136F2-3CBC-45AD-AE79-569597803883}" type="pres">
      <dgm:prSet presAssocID="{01E657D1-3D55-4B61-8395-9755EB29CEAE}" presName="vert1" presStyleCnt="0"/>
      <dgm:spPr/>
    </dgm:pt>
    <dgm:pt modelId="{10D9C886-F933-41AC-8CF2-065D969F474C}" type="pres">
      <dgm:prSet presAssocID="{A093ED9F-BF0C-4DC7-BF54-60FF72172E6A}" presName="thickLine" presStyleLbl="alignNode1" presStyleIdx="2" presStyleCnt="4"/>
      <dgm:spPr/>
    </dgm:pt>
    <dgm:pt modelId="{F0709797-5845-429F-A199-464DA706C0BF}" type="pres">
      <dgm:prSet presAssocID="{A093ED9F-BF0C-4DC7-BF54-60FF72172E6A}" presName="horz1" presStyleCnt="0"/>
      <dgm:spPr/>
    </dgm:pt>
    <dgm:pt modelId="{CCA7FC2D-2BB4-4D9D-893D-4B2542515294}" type="pres">
      <dgm:prSet presAssocID="{A093ED9F-BF0C-4DC7-BF54-60FF72172E6A}" presName="tx1" presStyleLbl="revTx" presStyleIdx="2" presStyleCnt="4"/>
      <dgm:spPr/>
    </dgm:pt>
    <dgm:pt modelId="{A8A1D36C-FCAB-4438-870C-90CC3325C10E}" type="pres">
      <dgm:prSet presAssocID="{A093ED9F-BF0C-4DC7-BF54-60FF72172E6A}" presName="vert1" presStyleCnt="0"/>
      <dgm:spPr/>
    </dgm:pt>
    <dgm:pt modelId="{04CFDD32-3B6D-4A29-B28A-1E8C3C44686F}" type="pres">
      <dgm:prSet presAssocID="{500DA97F-7B38-4E4B-8BB9-227A83C412A5}" presName="thickLine" presStyleLbl="alignNode1" presStyleIdx="3" presStyleCnt="4"/>
      <dgm:spPr/>
    </dgm:pt>
    <dgm:pt modelId="{4EF4A957-E324-44A0-BC90-95562CC9838D}" type="pres">
      <dgm:prSet presAssocID="{500DA97F-7B38-4E4B-8BB9-227A83C412A5}" presName="horz1" presStyleCnt="0"/>
      <dgm:spPr/>
    </dgm:pt>
    <dgm:pt modelId="{AF6DC520-076B-48C5-B922-D0F9E098DCAD}" type="pres">
      <dgm:prSet presAssocID="{500DA97F-7B38-4E4B-8BB9-227A83C412A5}" presName="tx1" presStyleLbl="revTx" presStyleIdx="3" presStyleCnt="4"/>
      <dgm:spPr/>
    </dgm:pt>
    <dgm:pt modelId="{D49719C7-1E02-474C-8ED5-D23D40C7D3ED}" type="pres">
      <dgm:prSet presAssocID="{500DA97F-7B38-4E4B-8BB9-227A83C412A5}" presName="vert1" presStyleCnt="0"/>
      <dgm:spPr/>
    </dgm:pt>
  </dgm:ptLst>
  <dgm:cxnLst>
    <dgm:cxn modelId="{624FBC02-D883-49F9-9F3C-2BA25CCD2788}" type="presOf" srcId="{687F70DC-82D7-4678-8DB4-FADB4DFD693B}" destId="{E7AECE99-551F-4B93-8935-7C63F49EBA67}" srcOrd="0" destOrd="0" presId="urn:microsoft.com/office/officeart/2008/layout/LinedList"/>
    <dgm:cxn modelId="{61D0CF10-6A53-47F8-8717-9FCF7B686938}" srcId="{0C693F93-B6CD-4D13-B436-AD7A7A86D465}" destId="{A093ED9F-BF0C-4DC7-BF54-60FF72172E6A}" srcOrd="2" destOrd="0" parTransId="{9CA9CA02-A650-4F74-B75F-9907E7D9AAB7}" sibTransId="{7EEAB150-CD15-4C49-9ECB-AA82BA439F6E}"/>
    <dgm:cxn modelId="{5C694C3D-AB22-45D7-BC0F-4588F7BA695C}" type="presOf" srcId="{0C693F93-B6CD-4D13-B436-AD7A7A86D465}" destId="{DEC28EA2-CB7B-4C5B-8EC6-17F6A622D2F1}" srcOrd="0" destOrd="0" presId="urn:microsoft.com/office/officeart/2008/layout/LinedList"/>
    <dgm:cxn modelId="{63EC6873-5548-4FD4-910A-A1E96392511F}" type="presOf" srcId="{A093ED9F-BF0C-4DC7-BF54-60FF72172E6A}" destId="{CCA7FC2D-2BB4-4D9D-893D-4B2542515294}" srcOrd="0" destOrd="0" presId="urn:microsoft.com/office/officeart/2008/layout/LinedList"/>
    <dgm:cxn modelId="{EA790193-9ED3-4489-AAA6-61A96C0F52B5}" srcId="{0C693F93-B6CD-4D13-B436-AD7A7A86D465}" destId="{687F70DC-82D7-4678-8DB4-FADB4DFD693B}" srcOrd="0" destOrd="0" parTransId="{AB3A64D1-9AEA-4631-99FA-8D417D1AA15B}" sibTransId="{D72A6DEF-CA09-40E9-8B8C-30699A4ECCC7}"/>
    <dgm:cxn modelId="{2F116BC9-D649-4758-875A-866B193895F2}" type="presOf" srcId="{500DA97F-7B38-4E4B-8BB9-227A83C412A5}" destId="{AF6DC520-076B-48C5-B922-D0F9E098DCAD}" srcOrd="0" destOrd="0" presId="urn:microsoft.com/office/officeart/2008/layout/LinedList"/>
    <dgm:cxn modelId="{73A79AD1-5638-471D-823A-C14222CD5022}" srcId="{0C693F93-B6CD-4D13-B436-AD7A7A86D465}" destId="{01E657D1-3D55-4B61-8395-9755EB29CEAE}" srcOrd="1" destOrd="0" parTransId="{C3A60FC5-A22D-46F7-8507-F37ADD71D80F}" sibTransId="{1D599A54-5AF7-43F5-BC60-69B9A2326DAA}"/>
    <dgm:cxn modelId="{7CD986F0-26B2-4A32-8E33-C72E205EEA52}" srcId="{0C693F93-B6CD-4D13-B436-AD7A7A86D465}" destId="{500DA97F-7B38-4E4B-8BB9-227A83C412A5}" srcOrd="3" destOrd="0" parTransId="{C6E24933-F918-46CE-B5C2-D8BA9AFCD884}" sibTransId="{5EF7A0C3-D5AD-4B0E-B602-CE18D838EB0C}"/>
    <dgm:cxn modelId="{78B0FEF1-738A-4D24-9CF9-DD4C99931935}" type="presOf" srcId="{01E657D1-3D55-4B61-8395-9755EB29CEAE}" destId="{EE1194AA-35E8-42D2-929B-5EDBC6F60502}" srcOrd="0" destOrd="0" presId="urn:microsoft.com/office/officeart/2008/layout/LinedList"/>
    <dgm:cxn modelId="{C0FBC23D-33C0-4FAC-ADFB-93407D2BC34B}" type="presParOf" srcId="{DEC28EA2-CB7B-4C5B-8EC6-17F6A622D2F1}" destId="{611AE583-3D7C-415B-8E1F-DB4BED713984}" srcOrd="0" destOrd="0" presId="urn:microsoft.com/office/officeart/2008/layout/LinedList"/>
    <dgm:cxn modelId="{472C05C9-C1A4-45F7-8735-1BA795A87AC8}" type="presParOf" srcId="{DEC28EA2-CB7B-4C5B-8EC6-17F6A622D2F1}" destId="{335079FB-E851-48B0-B089-A1ADEB9BED4D}" srcOrd="1" destOrd="0" presId="urn:microsoft.com/office/officeart/2008/layout/LinedList"/>
    <dgm:cxn modelId="{4AD14A0D-F15F-4665-93F8-224EF02C4CA5}" type="presParOf" srcId="{335079FB-E851-48B0-B089-A1ADEB9BED4D}" destId="{E7AECE99-551F-4B93-8935-7C63F49EBA67}" srcOrd="0" destOrd="0" presId="urn:microsoft.com/office/officeart/2008/layout/LinedList"/>
    <dgm:cxn modelId="{1B4B9778-CE6E-4B62-BF93-B6A76CA07D59}" type="presParOf" srcId="{335079FB-E851-48B0-B089-A1ADEB9BED4D}" destId="{51D6F83B-3104-4CAC-AC41-C0105BDCA129}" srcOrd="1" destOrd="0" presId="urn:microsoft.com/office/officeart/2008/layout/LinedList"/>
    <dgm:cxn modelId="{8A2B697E-DAD9-4DBD-9156-7D6A9091D174}" type="presParOf" srcId="{DEC28EA2-CB7B-4C5B-8EC6-17F6A622D2F1}" destId="{FFD915F6-218C-47FF-A5CC-4F0D9387FE32}" srcOrd="2" destOrd="0" presId="urn:microsoft.com/office/officeart/2008/layout/LinedList"/>
    <dgm:cxn modelId="{8300C23B-FE5E-4423-8B52-CD91CF7BD4F9}" type="presParOf" srcId="{DEC28EA2-CB7B-4C5B-8EC6-17F6A622D2F1}" destId="{78771426-57BF-42CD-BB13-968B41FC210F}" srcOrd="3" destOrd="0" presId="urn:microsoft.com/office/officeart/2008/layout/LinedList"/>
    <dgm:cxn modelId="{DEDE73B2-3CAB-480B-9218-52A949A6C371}" type="presParOf" srcId="{78771426-57BF-42CD-BB13-968B41FC210F}" destId="{EE1194AA-35E8-42D2-929B-5EDBC6F60502}" srcOrd="0" destOrd="0" presId="urn:microsoft.com/office/officeart/2008/layout/LinedList"/>
    <dgm:cxn modelId="{DFD55543-E7A8-4C5C-9932-1E8943116269}" type="presParOf" srcId="{78771426-57BF-42CD-BB13-968B41FC210F}" destId="{F19136F2-3CBC-45AD-AE79-569597803883}" srcOrd="1" destOrd="0" presId="urn:microsoft.com/office/officeart/2008/layout/LinedList"/>
    <dgm:cxn modelId="{A0163D53-9191-44F7-8C47-E8D001D29DBB}" type="presParOf" srcId="{DEC28EA2-CB7B-4C5B-8EC6-17F6A622D2F1}" destId="{10D9C886-F933-41AC-8CF2-065D969F474C}" srcOrd="4" destOrd="0" presId="urn:microsoft.com/office/officeart/2008/layout/LinedList"/>
    <dgm:cxn modelId="{D28B0E67-E9FC-49B4-8BA7-BC2024F6EF7D}" type="presParOf" srcId="{DEC28EA2-CB7B-4C5B-8EC6-17F6A622D2F1}" destId="{F0709797-5845-429F-A199-464DA706C0BF}" srcOrd="5" destOrd="0" presId="urn:microsoft.com/office/officeart/2008/layout/LinedList"/>
    <dgm:cxn modelId="{9438B6CA-EBD6-4EA7-8BCE-BBB377A9A514}" type="presParOf" srcId="{F0709797-5845-429F-A199-464DA706C0BF}" destId="{CCA7FC2D-2BB4-4D9D-893D-4B2542515294}" srcOrd="0" destOrd="0" presId="urn:microsoft.com/office/officeart/2008/layout/LinedList"/>
    <dgm:cxn modelId="{87FDDC18-AA5F-451C-AC14-0591C5FB87D9}" type="presParOf" srcId="{F0709797-5845-429F-A199-464DA706C0BF}" destId="{A8A1D36C-FCAB-4438-870C-90CC3325C10E}" srcOrd="1" destOrd="0" presId="urn:microsoft.com/office/officeart/2008/layout/LinedList"/>
    <dgm:cxn modelId="{6AD06379-2480-45B1-9723-40F8063D8E45}" type="presParOf" srcId="{DEC28EA2-CB7B-4C5B-8EC6-17F6A622D2F1}" destId="{04CFDD32-3B6D-4A29-B28A-1E8C3C44686F}" srcOrd="6" destOrd="0" presId="urn:microsoft.com/office/officeart/2008/layout/LinedList"/>
    <dgm:cxn modelId="{EFBE1BB5-10EC-488F-AA6A-CB40956F02EF}" type="presParOf" srcId="{DEC28EA2-CB7B-4C5B-8EC6-17F6A622D2F1}" destId="{4EF4A957-E324-44A0-BC90-95562CC9838D}" srcOrd="7" destOrd="0" presId="urn:microsoft.com/office/officeart/2008/layout/LinedList"/>
    <dgm:cxn modelId="{DC235129-6CAD-416C-A3EF-A8B3E605DD7D}" type="presParOf" srcId="{4EF4A957-E324-44A0-BC90-95562CC9838D}" destId="{AF6DC520-076B-48C5-B922-D0F9E098DCAD}" srcOrd="0" destOrd="0" presId="urn:microsoft.com/office/officeart/2008/layout/LinedList"/>
    <dgm:cxn modelId="{EC2339F9-E1DE-4F45-8D32-962CBF61FB73}" type="presParOf" srcId="{4EF4A957-E324-44A0-BC90-95562CC9838D}" destId="{D49719C7-1E02-474C-8ED5-D23D40C7D3E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B9417-9867-4082-BE1F-9C6D4BE85D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8E06A49-B8CD-4E7B-96EB-3FD63358EC32}">
      <dgm:prSet phldrT="[Text]"/>
      <dgm:spPr/>
      <dgm:t>
        <a:bodyPr/>
        <a:lstStyle/>
        <a:p>
          <a:r>
            <a:rPr lang="en-US" dirty="0"/>
            <a:t>Partner with community organizations that provide youth services such as Boys and Girls Clubs, YMCAs, and United Way</a:t>
          </a:r>
        </a:p>
      </dgm:t>
    </dgm:pt>
    <dgm:pt modelId="{A8EFC292-9CB5-4699-AD32-EE89562F19B8}" type="parTrans" cxnId="{0097ABDD-E1BC-4A4A-9C9D-A39FC758DF54}">
      <dgm:prSet/>
      <dgm:spPr/>
      <dgm:t>
        <a:bodyPr/>
        <a:lstStyle/>
        <a:p>
          <a:endParaRPr lang="en-US"/>
        </a:p>
      </dgm:t>
    </dgm:pt>
    <dgm:pt modelId="{7E1B0A28-2029-4E9D-B8B3-B6BA40E88EA7}" type="sibTrans" cxnId="{0097ABDD-E1BC-4A4A-9C9D-A39FC758DF54}">
      <dgm:prSet/>
      <dgm:spPr/>
      <dgm:t>
        <a:bodyPr/>
        <a:lstStyle/>
        <a:p>
          <a:endParaRPr lang="en-US"/>
        </a:p>
      </dgm:t>
    </dgm:pt>
    <dgm:pt modelId="{C7BEBFA0-ACAA-4226-A52D-C2E73959AB13}">
      <dgm:prSet phldrT="[Text]"/>
      <dgm:spPr/>
      <dgm:t>
        <a:bodyPr/>
        <a:lstStyle/>
        <a:p>
          <a:r>
            <a:rPr lang="en-US" dirty="0"/>
            <a:t>Advertise your program to your community early!  Start before school is out and continue until your program ends</a:t>
          </a:r>
        </a:p>
      </dgm:t>
    </dgm:pt>
    <dgm:pt modelId="{D33031CE-7D03-4736-AD22-BB997E8A105A}" type="parTrans" cxnId="{877C66E1-C45A-4717-A4AB-DA7A2D0C605A}">
      <dgm:prSet/>
      <dgm:spPr/>
      <dgm:t>
        <a:bodyPr/>
        <a:lstStyle/>
        <a:p>
          <a:endParaRPr lang="en-US"/>
        </a:p>
      </dgm:t>
    </dgm:pt>
    <dgm:pt modelId="{18E8DD35-B5FB-4700-954A-05711A7393E2}" type="sibTrans" cxnId="{877C66E1-C45A-4717-A4AB-DA7A2D0C605A}">
      <dgm:prSet/>
      <dgm:spPr/>
      <dgm:t>
        <a:bodyPr/>
        <a:lstStyle/>
        <a:p>
          <a:endParaRPr lang="en-US"/>
        </a:p>
      </dgm:t>
    </dgm:pt>
    <dgm:pt modelId="{3C2C9FC3-73DF-4925-BAB0-D85CDFBC9B80}">
      <dgm:prSet phldrT="[Text]"/>
      <dgm:spPr/>
      <dgm:t>
        <a:bodyPr/>
        <a:lstStyle/>
        <a:p>
          <a:r>
            <a:rPr lang="en-US" dirty="0"/>
            <a:t>Partner with your local parks and recreation department.  They could be a potential site or provide activities for your program</a:t>
          </a:r>
        </a:p>
      </dgm:t>
    </dgm:pt>
    <dgm:pt modelId="{34C2187B-6FF9-4A6C-BE2B-86019DB351A7}" type="parTrans" cxnId="{D4BACB50-1CC0-494F-A62C-53D3E40FC700}">
      <dgm:prSet/>
      <dgm:spPr/>
      <dgm:t>
        <a:bodyPr/>
        <a:lstStyle/>
        <a:p>
          <a:endParaRPr lang="en-US"/>
        </a:p>
      </dgm:t>
    </dgm:pt>
    <dgm:pt modelId="{C37340A2-4FE3-4474-A9A2-6576BFC158F4}" type="sibTrans" cxnId="{D4BACB50-1CC0-494F-A62C-53D3E40FC700}">
      <dgm:prSet/>
      <dgm:spPr/>
      <dgm:t>
        <a:bodyPr/>
        <a:lstStyle/>
        <a:p>
          <a:endParaRPr lang="en-US"/>
        </a:p>
      </dgm:t>
    </dgm:pt>
    <dgm:pt modelId="{0E4C2958-390D-4A04-938B-D9DBC7BD7722}">
      <dgm:prSet phldrT="[Text]"/>
      <dgm:spPr/>
      <dgm:t>
        <a:bodyPr/>
        <a:lstStyle/>
        <a:p>
          <a:r>
            <a:rPr lang="en-US" dirty="0"/>
            <a:t>Participate in community events such as health fairs, library programs, and police and fire community meeting to get the word out about your program</a:t>
          </a:r>
        </a:p>
      </dgm:t>
    </dgm:pt>
    <dgm:pt modelId="{CF150989-9FF1-4B7D-A8D9-5615D7E5594B}" type="parTrans" cxnId="{E4C641BC-156C-4017-88DD-6D9254CC8D70}">
      <dgm:prSet/>
      <dgm:spPr/>
      <dgm:t>
        <a:bodyPr/>
        <a:lstStyle/>
        <a:p>
          <a:endParaRPr lang="en-US"/>
        </a:p>
      </dgm:t>
    </dgm:pt>
    <dgm:pt modelId="{68C8799B-8E9D-49FC-BA18-CFA749C77662}" type="sibTrans" cxnId="{E4C641BC-156C-4017-88DD-6D9254CC8D70}">
      <dgm:prSet/>
      <dgm:spPr/>
      <dgm:t>
        <a:bodyPr/>
        <a:lstStyle/>
        <a:p>
          <a:endParaRPr lang="en-US"/>
        </a:p>
      </dgm:t>
    </dgm:pt>
    <dgm:pt modelId="{F3518463-D05E-4867-AB46-181DFC69FA55}" type="pres">
      <dgm:prSet presAssocID="{DD0B9417-9867-4082-BE1F-9C6D4BE85D04}" presName="vert0" presStyleCnt="0">
        <dgm:presLayoutVars>
          <dgm:dir/>
          <dgm:animOne val="branch"/>
          <dgm:animLvl val="lvl"/>
        </dgm:presLayoutVars>
      </dgm:prSet>
      <dgm:spPr/>
    </dgm:pt>
    <dgm:pt modelId="{6ED940A9-A9D8-4AC3-9636-57B2E6796573}" type="pres">
      <dgm:prSet presAssocID="{88E06A49-B8CD-4E7B-96EB-3FD63358EC32}" presName="thickLine" presStyleLbl="alignNode1" presStyleIdx="0" presStyleCnt="4"/>
      <dgm:spPr/>
    </dgm:pt>
    <dgm:pt modelId="{9117B089-479C-42EA-9C3A-45834CB7B4AE}" type="pres">
      <dgm:prSet presAssocID="{88E06A49-B8CD-4E7B-96EB-3FD63358EC32}" presName="horz1" presStyleCnt="0"/>
      <dgm:spPr/>
    </dgm:pt>
    <dgm:pt modelId="{D3D3541C-239B-4CE3-9001-470D9913931E}" type="pres">
      <dgm:prSet presAssocID="{88E06A49-B8CD-4E7B-96EB-3FD63358EC32}" presName="tx1" presStyleLbl="revTx" presStyleIdx="0" presStyleCnt="4"/>
      <dgm:spPr/>
    </dgm:pt>
    <dgm:pt modelId="{56875E0B-393B-44D3-ABBF-AECD81F7935B}" type="pres">
      <dgm:prSet presAssocID="{88E06A49-B8CD-4E7B-96EB-3FD63358EC32}" presName="vert1" presStyleCnt="0"/>
      <dgm:spPr/>
    </dgm:pt>
    <dgm:pt modelId="{D9AA216B-2FDA-406A-A242-4EB8B8E73B04}" type="pres">
      <dgm:prSet presAssocID="{C7BEBFA0-ACAA-4226-A52D-C2E73959AB13}" presName="thickLine" presStyleLbl="alignNode1" presStyleIdx="1" presStyleCnt="4"/>
      <dgm:spPr/>
    </dgm:pt>
    <dgm:pt modelId="{160F9466-D0E2-4DF2-BA7B-95AAF4020B70}" type="pres">
      <dgm:prSet presAssocID="{C7BEBFA0-ACAA-4226-A52D-C2E73959AB13}" presName="horz1" presStyleCnt="0"/>
      <dgm:spPr/>
    </dgm:pt>
    <dgm:pt modelId="{D31A26BB-2A8A-4FE5-A366-A0B5A673FC13}" type="pres">
      <dgm:prSet presAssocID="{C7BEBFA0-ACAA-4226-A52D-C2E73959AB13}" presName="tx1" presStyleLbl="revTx" presStyleIdx="1" presStyleCnt="4"/>
      <dgm:spPr/>
    </dgm:pt>
    <dgm:pt modelId="{0866F305-49A7-4798-BD1A-E7BE0F74A1C7}" type="pres">
      <dgm:prSet presAssocID="{C7BEBFA0-ACAA-4226-A52D-C2E73959AB13}" presName="vert1" presStyleCnt="0"/>
      <dgm:spPr/>
    </dgm:pt>
    <dgm:pt modelId="{8CD8ADE6-BD4F-4718-87F7-BFAFBD7D7BF0}" type="pres">
      <dgm:prSet presAssocID="{3C2C9FC3-73DF-4925-BAB0-D85CDFBC9B80}" presName="thickLine" presStyleLbl="alignNode1" presStyleIdx="2" presStyleCnt="4"/>
      <dgm:spPr/>
    </dgm:pt>
    <dgm:pt modelId="{100F9B31-2A3E-41AF-8D45-B18109E0E798}" type="pres">
      <dgm:prSet presAssocID="{3C2C9FC3-73DF-4925-BAB0-D85CDFBC9B80}" presName="horz1" presStyleCnt="0"/>
      <dgm:spPr/>
    </dgm:pt>
    <dgm:pt modelId="{B6CC5D94-B7DC-4C3C-B3E7-AA074FBD69BA}" type="pres">
      <dgm:prSet presAssocID="{3C2C9FC3-73DF-4925-BAB0-D85CDFBC9B80}" presName="tx1" presStyleLbl="revTx" presStyleIdx="2" presStyleCnt="4"/>
      <dgm:spPr/>
    </dgm:pt>
    <dgm:pt modelId="{6D2A0263-7B28-4CB5-832F-2F7A8B2F50DD}" type="pres">
      <dgm:prSet presAssocID="{3C2C9FC3-73DF-4925-BAB0-D85CDFBC9B80}" presName="vert1" presStyleCnt="0"/>
      <dgm:spPr/>
    </dgm:pt>
    <dgm:pt modelId="{2C7DADB9-974F-488B-BD21-9FF90F2CEEF9}" type="pres">
      <dgm:prSet presAssocID="{0E4C2958-390D-4A04-938B-D9DBC7BD7722}" presName="thickLine" presStyleLbl="alignNode1" presStyleIdx="3" presStyleCnt="4"/>
      <dgm:spPr/>
    </dgm:pt>
    <dgm:pt modelId="{E7100DA8-90AE-4EB8-8D46-E7B71A430C3B}" type="pres">
      <dgm:prSet presAssocID="{0E4C2958-390D-4A04-938B-D9DBC7BD7722}" presName="horz1" presStyleCnt="0"/>
      <dgm:spPr/>
    </dgm:pt>
    <dgm:pt modelId="{172050EC-F12C-4B71-84B7-5C137F5A6B8B}" type="pres">
      <dgm:prSet presAssocID="{0E4C2958-390D-4A04-938B-D9DBC7BD7722}" presName="tx1" presStyleLbl="revTx" presStyleIdx="3" presStyleCnt="4"/>
      <dgm:spPr/>
    </dgm:pt>
    <dgm:pt modelId="{CF90B1F0-CEC2-4EF0-8839-F5FA06C2DEBD}" type="pres">
      <dgm:prSet presAssocID="{0E4C2958-390D-4A04-938B-D9DBC7BD7722}" presName="vert1" presStyleCnt="0"/>
      <dgm:spPr/>
    </dgm:pt>
  </dgm:ptLst>
  <dgm:cxnLst>
    <dgm:cxn modelId="{63AC9900-6DDE-46C1-9596-366624793C59}" type="presOf" srcId="{3C2C9FC3-73DF-4925-BAB0-D85CDFBC9B80}" destId="{B6CC5D94-B7DC-4C3C-B3E7-AA074FBD69BA}" srcOrd="0" destOrd="0" presId="urn:microsoft.com/office/officeart/2008/layout/LinedList"/>
    <dgm:cxn modelId="{B742D63B-5012-4FE3-AE03-85DA541A0CF8}" type="presOf" srcId="{0E4C2958-390D-4A04-938B-D9DBC7BD7722}" destId="{172050EC-F12C-4B71-84B7-5C137F5A6B8B}" srcOrd="0" destOrd="0" presId="urn:microsoft.com/office/officeart/2008/layout/LinedList"/>
    <dgm:cxn modelId="{D4BACB50-1CC0-494F-A62C-53D3E40FC700}" srcId="{DD0B9417-9867-4082-BE1F-9C6D4BE85D04}" destId="{3C2C9FC3-73DF-4925-BAB0-D85CDFBC9B80}" srcOrd="2" destOrd="0" parTransId="{34C2187B-6FF9-4A6C-BE2B-86019DB351A7}" sibTransId="{C37340A2-4FE3-4474-A9A2-6576BFC158F4}"/>
    <dgm:cxn modelId="{4BB37274-E77D-4ABA-A45A-768AD619CD13}" type="presOf" srcId="{88E06A49-B8CD-4E7B-96EB-3FD63358EC32}" destId="{D3D3541C-239B-4CE3-9001-470D9913931E}" srcOrd="0" destOrd="0" presId="urn:microsoft.com/office/officeart/2008/layout/LinedList"/>
    <dgm:cxn modelId="{E4C641BC-156C-4017-88DD-6D9254CC8D70}" srcId="{DD0B9417-9867-4082-BE1F-9C6D4BE85D04}" destId="{0E4C2958-390D-4A04-938B-D9DBC7BD7722}" srcOrd="3" destOrd="0" parTransId="{CF150989-9FF1-4B7D-A8D9-5615D7E5594B}" sibTransId="{68C8799B-8E9D-49FC-BA18-CFA749C77662}"/>
    <dgm:cxn modelId="{17C823BE-575B-4387-A3B1-4B910D8E67EE}" type="presOf" srcId="{C7BEBFA0-ACAA-4226-A52D-C2E73959AB13}" destId="{D31A26BB-2A8A-4FE5-A366-A0B5A673FC13}" srcOrd="0" destOrd="0" presId="urn:microsoft.com/office/officeart/2008/layout/LinedList"/>
    <dgm:cxn modelId="{0097ABDD-E1BC-4A4A-9C9D-A39FC758DF54}" srcId="{DD0B9417-9867-4082-BE1F-9C6D4BE85D04}" destId="{88E06A49-B8CD-4E7B-96EB-3FD63358EC32}" srcOrd="0" destOrd="0" parTransId="{A8EFC292-9CB5-4699-AD32-EE89562F19B8}" sibTransId="{7E1B0A28-2029-4E9D-B8B3-B6BA40E88EA7}"/>
    <dgm:cxn modelId="{877C66E1-C45A-4717-A4AB-DA7A2D0C605A}" srcId="{DD0B9417-9867-4082-BE1F-9C6D4BE85D04}" destId="{C7BEBFA0-ACAA-4226-A52D-C2E73959AB13}" srcOrd="1" destOrd="0" parTransId="{D33031CE-7D03-4736-AD22-BB997E8A105A}" sibTransId="{18E8DD35-B5FB-4700-954A-05711A7393E2}"/>
    <dgm:cxn modelId="{2B4062E9-33E2-4670-9799-B6620709EC63}" type="presOf" srcId="{DD0B9417-9867-4082-BE1F-9C6D4BE85D04}" destId="{F3518463-D05E-4867-AB46-181DFC69FA55}" srcOrd="0" destOrd="0" presId="urn:microsoft.com/office/officeart/2008/layout/LinedList"/>
    <dgm:cxn modelId="{C035381D-1F39-456B-8CE9-2971E055927F}" type="presParOf" srcId="{F3518463-D05E-4867-AB46-181DFC69FA55}" destId="{6ED940A9-A9D8-4AC3-9636-57B2E6796573}" srcOrd="0" destOrd="0" presId="urn:microsoft.com/office/officeart/2008/layout/LinedList"/>
    <dgm:cxn modelId="{94E62BBD-9C0E-4A73-8072-CE5A7D927256}" type="presParOf" srcId="{F3518463-D05E-4867-AB46-181DFC69FA55}" destId="{9117B089-479C-42EA-9C3A-45834CB7B4AE}" srcOrd="1" destOrd="0" presId="urn:microsoft.com/office/officeart/2008/layout/LinedList"/>
    <dgm:cxn modelId="{9D761308-B16C-4D01-B51A-194E96401BA5}" type="presParOf" srcId="{9117B089-479C-42EA-9C3A-45834CB7B4AE}" destId="{D3D3541C-239B-4CE3-9001-470D9913931E}" srcOrd="0" destOrd="0" presId="urn:microsoft.com/office/officeart/2008/layout/LinedList"/>
    <dgm:cxn modelId="{D38B10AC-6D6E-40E4-940E-C9992CED4F90}" type="presParOf" srcId="{9117B089-479C-42EA-9C3A-45834CB7B4AE}" destId="{56875E0B-393B-44D3-ABBF-AECD81F7935B}" srcOrd="1" destOrd="0" presId="urn:microsoft.com/office/officeart/2008/layout/LinedList"/>
    <dgm:cxn modelId="{20413C40-9D4A-445D-B729-FFB934B63382}" type="presParOf" srcId="{F3518463-D05E-4867-AB46-181DFC69FA55}" destId="{D9AA216B-2FDA-406A-A242-4EB8B8E73B04}" srcOrd="2" destOrd="0" presId="urn:microsoft.com/office/officeart/2008/layout/LinedList"/>
    <dgm:cxn modelId="{A47458AB-1595-4DE4-AE42-134ABF058826}" type="presParOf" srcId="{F3518463-D05E-4867-AB46-181DFC69FA55}" destId="{160F9466-D0E2-4DF2-BA7B-95AAF4020B70}" srcOrd="3" destOrd="0" presId="urn:microsoft.com/office/officeart/2008/layout/LinedList"/>
    <dgm:cxn modelId="{93D9C0B7-4BC1-41CE-A3AD-D063EA176A2C}" type="presParOf" srcId="{160F9466-D0E2-4DF2-BA7B-95AAF4020B70}" destId="{D31A26BB-2A8A-4FE5-A366-A0B5A673FC13}" srcOrd="0" destOrd="0" presId="urn:microsoft.com/office/officeart/2008/layout/LinedList"/>
    <dgm:cxn modelId="{75AB81EE-3408-4FE3-9217-7E037AAC5F0D}" type="presParOf" srcId="{160F9466-D0E2-4DF2-BA7B-95AAF4020B70}" destId="{0866F305-49A7-4798-BD1A-E7BE0F74A1C7}" srcOrd="1" destOrd="0" presId="urn:microsoft.com/office/officeart/2008/layout/LinedList"/>
    <dgm:cxn modelId="{7304058E-CD3F-476B-AB19-8A55D0F59E28}" type="presParOf" srcId="{F3518463-D05E-4867-AB46-181DFC69FA55}" destId="{8CD8ADE6-BD4F-4718-87F7-BFAFBD7D7BF0}" srcOrd="4" destOrd="0" presId="urn:microsoft.com/office/officeart/2008/layout/LinedList"/>
    <dgm:cxn modelId="{1DE66C2A-CDBB-4967-A18E-FDE094BAABDC}" type="presParOf" srcId="{F3518463-D05E-4867-AB46-181DFC69FA55}" destId="{100F9B31-2A3E-41AF-8D45-B18109E0E798}" srcOrd="5" destOrd="0" presId="urn:microsoft.com/office/officeart/2008/layout/LinedList"/>
    <dgm:cxn modelId="{0FDD6674-AE1C-45FB-AA46-31EC7C33627A}" type="presParOf" srcId="{100F9B31-2A3E-41AF-8D45-B18109E0E798}" destId="{B6CC5D94-B7DC-4C3C-B3E7-AA074FBD69BA}" srcOrd="0" destOrd="0" presId="urn:microsoft.com/office/officeart/2008/layout/LinedList"/>
    <dgm:cxn modelId="{F799511F-4DD6-4EF1-972A-50EDF6062CE2}" type="presParOf" srcId="{100F9B31-2A3E-41AF-8D45-B18109E0E798}" destId="{6D2A0263-7B28-4CB5-832F-2F7A8B2F50DD}" srcOrd="1" destOrd="0" presId="urn:microsoft.com/office/officeart/2008/layout/LinedList"/>
    <dgm:cxn modelId="{65199C18-7278-46A6-B2BE-1BAFF628C7A6}" type="presParOf" srcId="{F3518463-D05E-4867-AB46-181DFC69FA55}" destId="{2C7DADB9-974F-488B-BD21-9FF90F2CEEF9}" srcOrd="6" destOrd="0" presId="urn:microsoft.com/office/officeart/2008/layout/LinedList"/>
    <dgm:cxn modelId="{06BA1B53-86FA-436C-BC36-555CEA784AA5}" type="presParOf" srcId="{F3518463-D05E-4867-AB46-181DFC69FA55}" destId="{E7100DA8-90AE-4EB8-8D46-E7B71A430C3B}" srcOrd="7" destOrd="0" presId="urn:microsoft.com/office/officeart/2008/layout/LinedList"/>
    <dgm:cxn modelId="{482B106B-5664-4880-B897-EEF2F34A4C7E}" type="presParOf" srcId="{E7100DA8-90AE-4EB8-8D46-E7B71A430C3B}" destId="{172050EC-F12C-4B71-84B7-5C137F5A6B8B}" srcOrd="0" destOrd="0" presId="urn:microsoft.com/office/officeart/2008/layout/LinedList"/>
    <dgm:cxn modelId="{914F4075-52A4-4C46-8789-5C0DA5FB8FFA}" type="presParOf" srcId="{E7100DA8-90AE-4EB8-8D46-E7B71A430C3B}" destId="{CF90B1F0-CEC2-4EF0-8839-F5FA06C2DEB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AC6C4-0154-4532-ADCC-13DE0C744CE7}">
      <dsp:nvSpPr>
        <dsp:cNvPr id="0" name=""/>
        <dsp:cNvSpPr/>
      </dsp:nvSpPr>
      <dsp:spPr>
        <a:xfrm>
          <a:off x="0" y="0"/>
          <a:ext cx="55540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591587-B28E-49C3-868E-DDC0B49B1D94}">
      <dsp:nvSpPr>
        <dsp:cNvPr id="0" name=""/>
        <dsp:cNvSpPr/>
      </dsp:nvSpPr>
      <dsp:spPr>
        <a:xfrm>
          <a:off x="0" y="0"/>
          <a:ext cx="5554055" cy="10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Provide schools with flyers to hang in common areas where both parents and students can see them</a:t>
          </a:r>
        </a:p>
      </dsp:txBody>
      <dsp:txXfrm>
        <a:off x="0" y="0"/>
        <a:ext cx="5554055" cy="1062153"/>
      </dsp:txXfrm>
    </dsp:sp>
    <dsp:sp modelId="{889EDE07-EAF0-4127-9195-48CF5E289B5D}">
      <dsp:nvSpPr>
        <dsp:cNvPr id="0" name=""/>
        <dsp:cNvSpPr/>
      </dsp:nvSpPr>
      <dsp:spPr>
        <a:xfrm>
          <a:off x="0" y="1062153"/>
          <a:ext cx="55540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B28B22-7F14-4100-B5EB-62B2B888CB1F}">
      <dsp:nvSpPr>
        <dsp:cNvPr id="0" name=""/>
        <dsp:cNvSpPr/>
      </dsp:nvSpPr>
      <dsp:spPr>
        <a:xfrm>
          <a:off x="0" y="1062153"/>
          <a:ext cx="5554055" cy="10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Offer materials to schools so they can provide them at parent teacher conferences or with third and fourth quarter report cards </a:t>
          </a:r>
        </a:p>
      </dsp:txBody>
      <dsp:txXfrm>
        <a:off x="0" y="1062153"/>
        <a:ext cx="5554055" cy="1062153"/>
      </dsp:txXfrm>
    </dsp:sp>
    <dsp:sp modelId="{B56AC42A-78EA-461F-9A31-00C28D4A9C46}">
      <dsp:nvSpPr>
        <dsp:cNvPr id="0" name=""/>
        <dsp:cNvSpPr/>
      </dsp:nvSpPr>
      <dsp:spPr>
        <a:xfrm>
          <a:off x="0" y="2124306"/>
          <a:ext cx="55540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FB435-F573-46D0-B57C-6BD9807F825E}">
      <dsp:nvSpPr>
        <dsp:cNvPr id="0" name=""/>
        <dsp:cNvSpPr/>
      </dsp:nvSpPr>
      <dsp:spPr>
        <a:xfrm>
          <a:off x="0" y="2124306"/>
          <a:ext cx="5554055" cy="10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Work with the PTA to get the word out to all the parents</a:t>
          </a:r>
        </a:p>
      </dsp:txBody>
      <dsp:txXfrm>
        <a:off x="0" y="2124306"/>
        <a:ext cx="5554055" cy="1062153"/>
      </dsp:txXfrm>
    </dsp:sp>
    <dsp:sp modelId="{218659CF-EE57-4300-8C6F-0A72D6816572}">
      <dsp:nvSpPr>
        <dsp:cNvPr id="0" name=""/>
        <dsp:cNvSpPr/>
      </dsp:nvSpPr>
      <dsp:spPr>
        <a:xfrm>
          <a:off x="0" y="3186458"/>
          <a:ext cx="55540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124477-592E-438C-AC99-4510578A4F3D}">
      <dsp:nvSpPr>
        <dsp:cNvPr id="0" name=""/>
        <dsp:cNvSpPr/>
      </dsp:nvSpPr>
      <dsp:spPr>
        <a:xfrm>
          <a:off x="0" y="3186459"/>
          <a:ext cx="5554055" cy="10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Encourage schools to post information about your site on their Facebook page</a:t>
          </a:r>
        </a:p>
      </dsp:txBody>
      <dsp:txXfrm>
        <a:off x="0" y="3186459"/>
        <a:ext cx="5554055" cy="1062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AE583-3D7C-415B-8E1F-DB4BED713984}">
      <dsp:nvSpPr>
        <dsp:cNvPr id="0" name=""/>
        <dsp:cNvSpPr/>
      </dsp:nvSpPr>
      <dsp:spPr>
        <a:xfrm>
          <a:off x="0" y="0"/>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ECE99-551F-4B93-8935-7C63F49EBA67}">
      <dsp:nvSpPr>
        <dsp:cNvPr id="0" name=""/>
        <dsp:cNvSpPr/>
      </dsp:nvSpPr>
      <dsp:spPr>
        <a:xfrm>
          <a:off x="0" y="0"/>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Provide faith leaders with flyers to post in their common areas where parents and children can see them</a:t>
          </a:r>
        </a:p>
      </dsp:txBody>
      <dsp:txXfrm>
        <a:off x="0" y="0"/>
        <a:ext cx="6405063" cy="917544"/>
      </dsp:txXfrm>
    </dsp:sp>
    <dsp:sp modelId="{FFD915F6-218C-47FF-A5CC-4F0D9387FE32}">
      <dsp:nvSpPr>
        <dsp:cNvPr id="0" name=""/>
        <dsp:cNvSpPr/>
      </dsp:nvSpPr>
      <dsp:spPr>
        <a:xfrm>
          <a:off x="0" y="917545"/>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1194AA-35E8-42D2-929B-5EDBC6F60502}">
      <dsp:nvSpPr>
        <dsp:cNvPr id="0" name=""/>
        <dsp:cNvSpPr/>
      </dsp:nvSpPr>
      <dsp:spPr>
        <a:xfrm>
          <a:off x="0" y="917544"/>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Ask faith leaders if they would consider including talking points about childhood hunger and the availability of summer meals</a:t>
          </a:r>
        </a:p>
      </dsp:txBody>
      <dsp:txXfrm>
        <a:off x="0" y="917544"/>
        <a:ext cx="6405063" cy="917544"/>
      </dsp:txXfrm>
    </dsp:sp>
    <dsp:sp modelId="{10D9C886-F933-41AC-8CF2-065D969F474C}">
      <dsp:nvSpPr>
        <dsp:cNvPr id="0" name=""/>
        <dsp:cNvSpPr/>
      </dsp:nvSpPr>
      <dsp:spPr>
        <a:xfrm>
          <a:off x="0" y="1835090"/>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A7FC2D-2BB4-4D9D-893D-4B2542515294}">
      <dsp:nvSpPr>
        <dsp:cNvPr id="0" name=""/>
        <dsp:cNvSpPr/>
      </dsp:nvSpPr>
      <dsp:spPr>
        <a:xfrm>
          <a:off x="0" y="1835089"/>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Work with the faith based organizations in your area to see if they would consider becoming a site</a:t>
          </a:r>
        </a:p>
      </dsp:txBody>
      <dsp:txXfrm>
        <a:off x="0" y="1835089"/>
        <a:ext cx="6405063" cy="917544"/>
      </dsp:txXfrm>
    </dsp:sp>
    <dsp:sp modelId="{04CFDD32-3B6D-4A29-B28A-1E8C3C44686F}">
      <dsp:nvSpPr>
        <dsp:cNvPr id="0" name=""/>
        <dsp:cNvSpPr/>
      </dsp:nvSpPr>
      <dsp:spPr>
        <a:xfrm>
          <a:off x="0" y="2752634"/>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DC520-076B-48C5-B922-D0F9E098DCAD}">
      <dsp:nvSpPr>
        <dsp:cNvPr id="0" name=""/>
        <dsp:cNvSpPr/>
      </dsp:nvSpPr>
      <dsp:spPr>
        <a:xfrm>
          <a:off x="0" y="2752634"/>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Encourage faith leaders to provide information about summer meals on their website and outdoor message board</a:t>
          </a:r>
        </a:p>
      </dsp:txBody>
      <dsp:txXfrm>
        <a:off x="0" y="2752634"/>
        <a:ext cx="6405063" cy="917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940A9-A9D8-4AC3-9636-57B2E6796573}">
      <dsp:nvSpPr>
        <dsp:cNvPr id="0" name=""/>
        <dsp:cNvSpPr/>
      </dsp:nvSpPr>
      <dsp:spPr>
        <a:xfrm>
          <a:off x="0" y="0"/>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3541C-239B-4CE3-9001-470D9913931E}">
      <dsp:nvSpPr>
        <dsp:cNvPr id="0" name=""/>
        <dsp:cNvSpPr/>
      </dsp:nvSpPr>
      <dsp:spPr>
        <a:xfrm>
          <a:off x="0" y="0"/>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Partner with community organizations that provide youth services such as Boys and Girls Clubs, YMCAs, and United Way</a:t>
          </a:r>
        </a:p>
      </dsp:txBody>
      <dsp:txXfrm>
        <a:off x="0" y="0"/>
        <a:ext cx="6405063" cy="917544"/>
      </dsp:txXfrm>
    </dsp:sp>
    <dsp:sp modelId="{D9AA216B-2FDA-406A-A242-4EB8B8E73B04}">
      <dsp:nvSpPr>
        <dsp:cNvPr id="0" name=""/>
        <dsp:cNvSpPr/>
      </dsp:nvSpPr>
      <dsp:spPr>
        <a:xfrm>
          <a:off x="0" y="917545"/>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A26BB-2A8A-4FE5-A366-A0B5A673FC13}">
      <dsp:nvSpPr>
        <dsp:cNvPr id="0" name=""/>
        <dsp:cNvSpPr/>
      </dsp:nvSpPr>
      <dsp:spPr>
        <a:xfrm>
          <a:off x="0" y="917544"/>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Advertise your program to your community early!  Start before school is out and continue until your program ends</a:t>
          </a:r>
        </a:p>
      </dsp:txBody>
      <dsp:txXfrm>
        <a:off x="0" y="917544"/>
        <a:ext cx="6405063" cy="917544"/>
      </dsp:txXfrm>
    </dsp:sp>
    <dsp:sp modelId="{8CD8ADE6-BD4F-4718-87F7-BFAFBD7D7BF0}">
      <dsp:nvSpPr>
        <dsp:cNvPr id="0" name=""/>
        <dsp:cNvSpPr/>
      </dsp:nvSpPr>
      <dsp:spPr>
        <a:xfrm>
          <a:off x="0" y="1835090"/>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C5D94-B7DC-4C3C-B3E7-AA074FBD69BA}">
      <dsp:nvSpPr>
        <dsp:cNvPr id="0" name=""/>
        <dsp:cNvSpPr/>
      </dsp:nvSpPr>
      <dsp:spPr>
        <a:xfrm>
          <a:off x="0" y="1835089"/>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Partner with your local parks and recreation department.  They could be a potential site or provide activities for your program</a:t>
          </a:r>
        </a:p>
      </dsp:txBody>
      <dsp:txXfrm>
        <a:off x="0" y="1835089"/>
        <a:ext cx="6405063" cy="917544"/>
      </dsp:txXfrm>
    </dsp:sp>
    <dsp:sp modelId="{2C7DADB9-974F-488B-BD21-9FF90F2CEEF9}">
      <dsp:nvSpPr>
        <dsp:cNvPr id="0" name=""/>
        <dsp:cNvSpPr/>
      </dsp:nvSpPr>
      <dsp:spPr>
        <a:xfrm>
          <a:off x="0" y="2752634"/>
          <a:ext cx="640506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050EC-F12C-4B71-84B7-5C137F5A6B8B}">
      <dsp:nvSpPr>
        <dsp:cNvPr id="0" name=""/>
        <dsp:cNvSpPr/>
      </dsp:nvSpPr>
      <dsp:spPr>
        <a:xfrm>
          <a:off x="0" y="2752634"/>
          <a:ext cx="6405063" cy="91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Participate in community events such as health fairs, library programs, and police and fire community meeting to get the word out about your program</a:t>
          </a:r>
        </a:p>
      </dsp:txBody>
      <dsp:txXfrm>
        <a:off x="0" y="2752634"/>
        <a:ext cx="6405063" cy="9175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27DF91-E93C-46D2-B54A-8F4E204FC86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01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125287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220655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276718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27DF91-E93C-46D2-B54A-8F4E204FC86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013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48967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423605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222306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40185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AFB1F4A-858B-41EA-A20D-E9ADE75057F4}" type="datetimeFigureOut">
              <a:rPr lang="en-US" smtClean="0"/>
              <a:t>3/20/2018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927DF91-E93C-46D2-B54A-8F4E204FC863}" type="slidenum">
              <a:rPr lang="en-US" smtClean="0"/>
              <a:t>‹#›</a:t>
            </a:fld>
            <a:endParaRPr lang="en-US" dirty="0"/>
          </a:p>
        </p:txBody>
      </p:sp>
    </p:spTree>
    <p:extLst>
      <p:ext uri="{BB962C8B-B14F-4D97-AF65-F5344CB8AC3E}">
        <p14:creationId xmlns:p14="http://schemas.microsoft.com/office/powerpoint/2010/main" val="309178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FB1F4A-858B-41EA-A20D-E9ADE75057F4}" type="datetimeFigureOut">
              <a:rPr lang="en-US" smtClean="0"/>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27DF91-E93C-46D2-B54A-8F4E204FC863}" type="slidenum">
              <a:rPr lang="en-US" smtClean="0"/>
              <a:t>‹#›</a:t>
            </a:fld>
            <a:endParaRPr lang="en-US" dirty="0"/>
          </a:p>
        </p:txBody>
      </p:sp>
    </p:spTree>
    <p:extLst>
      <p:ext uri="{BB962C8B-B14F-4D97-AF65-F5344CB8AC3E}">
        <p14:creationId xmlns:p14="http://schemas.microsoft.com/office/powerpoint/2010/main" val="3867681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AFB1F4A-858B-41EA-A20D-E9ADE75057F4}" type="datetimeFigureOut">
              <a:rPr lang="en-US" smtClean="0"/>
              <a:t>3/20/2018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927DF91-E93C-46D2-B54A-8F4E204FC863}"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1111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fns-prod.azureedge.net/sites/default/files/cnd/SMT-News%20ReleasesandStoryPitching.pdf" TargetMode="External"/><Relationship Id="rId2" Type="http://schemas.openxmlformats.org/officeDocument/2006/relationships/image" Target="../media/image15.tmp"/><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 Id="rId4" Type="http://schemas.openxmlformats.org/officeDocument/2006/relationships/hyperlink" Target="http://bestpractices.nokidhungry.org/programs/summer-meals/promote-summer-meals#summer-meals-outreach-resource-toolki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utahdealdiva.com/2014/06/4th-of-july-activities-events-in-utah.html"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fns-prod.azureedge.net/sites/default/files/Hotline-English.pdf" TargetMode="External"/><Relationship Id="rId2" Type="http://schemas.openxmlformats.org/officeDocument/2006/relationships/image" Target="../media/image14.tmp"/><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1">
            <a:extLst>
              <a:ext uri="{FF2B5EF4-FFF2-40B4-BE49-F238E27FC236}">
                <a16:creationId xmlns:a16="http://schemas.microsoft.com/office/drawing/2014/main" id="{6953A92B-1F33-4235-BB36-0EA195E9DC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33">
            <a:extLst>
              <a:ext uri="{FF2B5EF4-FFF2-40B4-BE49-F238E27FC236}">
                <a16:creationId xmlns:a16="http://schemas.microsoft.com/office/drawing/2014/main" id="{3FA49F11-60E5-4C96-8909-026C86B4FA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35">
            <a:extLst>
              <a:ext uri="{FF2B5EF4-FFF2-40B4-BE49-F238E27FC236}">
                <a16:creationId xmlns:a16="http://schemas.microsoft.com/office/drawing/2014/main" id="{4B58670E-10F5-482E-9198-9852444E996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0" name="Rectangle 37">
            <a:extLst>
              <a:ext uri="{FF2B5EF4-FFF2-40B4-BE49-F238E27FC236}">
                <a16:creationId xmlns:a16="http://schemas.microsoft.com/office/drawing/2014/main" id="{4D5329CF-34AC-496C-8767-B93324C493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9">
            <a:extLst>
              <a:ext uri="{FF2B5EF4-FFF2-40B4-BE49-F238E27FC236}">
                <a16:creationId xmlns:a16="http://schemas.microsoft.com/office/drawing/2014/main" id="{D777E9D9-47C3-48CC-9331-3E1D199A1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41">
            <a:extLst>
              <a:ext uri="{FF2B5EF4-FFF2-40B4-BE49-F238E27FC236}">
                <a16:creationId xmlns:a16="http://schemas.microsoft.com/office/drawing/2014/main" id="{5CD0D8D6-0E10-46A4-A0D0-5A2028849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43">
            <a:extLst>
              <a:ext uri="{FF2B5EF4-FFF2-40B4-BE49-F238E27FC236}">
                <a16:creationId xmlns:a16="http://schemas.microsoft.com/office/drawing/2014/main" id="{B596C47E-BD41-4F65-83F5-57A67E58796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man, indoor, food&#10;&#10;Description generated with very high confidence" title="A picture containing person, man, indoor, food">
            <a:extLst>
              <a:ext uri="{FF2B5EF4-FFF2-40B4-BE49-F238E27FC236}">
                <a16:creationId xmlns:a16="http://schemas.microsoft.com/office/drawing/2014/main" id="{8E5D4064-3D32-4A39-8D54-7B034C53E702}"/>
              </a:ext>
            </a:extLst>
          </p:cNvPr>
          <p:cNvPicPr>
            <a:picLocks noChangeAspect="1"/>
          </p:cNvPicPr>
          <p:nvPr/>
        </p:nvPicPr>
        <p:blipFill rotWithShape="1">
          <a:blip r:embed="rId2"/>
          <a:srcRect l="490" r="-1" b="-1"/>
          <a:stretch/>
        </p:blipFill>
        <p:spPr>
          <a:xfrm>
            <a:off x="3144442" y="3187890"/>
            <a:ext cx="4027002" cy="3146426"/>
          </a:xfrm>
          <a:prstGeom prst="rect">
            <a:avLst/>
          </a:prstGeom>
        </p:spPr>
      </p:pic>
      <p:pic>
        <p:nvPicPr>
          <p:cNvPr id="8" name="Picture 7" descr="A picture containing person, boy, donut, red&#10;&#10;Description generated with very high confidence">
            <a:extLst>
              <a:ext uri="{FF2B5EF4-FFF2-40B4-BE49-F238E27FC236}">
                <a16:creationId xmlns:a16="http://schemas.microsoft.com/office/drawing/2014/main" id="{6E6DFBC2-9538-4235-82D7-18B436CCF746}"/>
              </a:ext>
            </a:extLst>
          </p:cNvPr>
          <p:cNvPicPr>
            <a:picLocks noChangeAspect="1"/>
          </p:cNvPicPr>
          <p:nvPr/>
        </p:nvPicPr>
        <p:blipFill rotWithShape="1">
          <a:blip r:embed="rId3"/>
          <a:srcRect l="22698" r="14700" b="2"/>
          <a:stretch/>
        </p:blipFill>
        <p:spPr>
          <a:xfrm>
            <a:off x="820995" y="10"/>
            <a:ext cx="4113440" cy="3843834"/>
          </a:xfrm>
          <a:custGeom>
            <a:avLst/>
            <a:gdLst>
              <a:gd name="connsiteX0" fmla="*/ 0 w 4113440"/>
              <a:gd name="connsiteY0" fmla="*/ 0 h 3843844"/>
              <a:gd name="connsiteX1" fmla="*/ 4113440 w 4113440"/>
              <a:gd name="connsiteY1" fmla="*/ 0 h 3843844"/>
              <a:gd name="connsiteX2" fmla="*/ 4113440 w 4113440"/>
              <a:gd name="connsiteY2" fmla="*/ 3027024 h 3843844"/>
              <a:gd name="connsiteX3" fmla="*/ 2157388 w 4113440"/>
              <a:gd name="connsiteY3" fmla="*/ 3027024 h 3843844"/>
              <a:gd name="connsiteX4" fmla="*/ 2157388 w 4113440"/>
              <a:gd name="connsiteY4" fmla="*/ 3843844 h 3843844"/>
              <a:gd name="connsiteX5" fmla="*/ 0 w 4113440"/>
              <a:gd name="connsiteY5" fmla="*/ 3843844 h 384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40" h="3843844">
                <a:moveTo>
                  <a:pt x="0" y="0"/>
                </a:moveTo>
                <a:lnTo>
                  <a:pt x="4113440" y="0"/>
                </a:lnTo>
                <a:lnTo>
                  <a:pt x="4113440" y="3027024"/>
                </a:lnTo>
                <a:lnTo>
                  <a:pt x="2157388" y="3027024"/>
                </a:lnTo>
                <a:lnTo>
                  <a:pt x="2157388" y="3843844"/>
                </a:lnTo>
                <a:lnTo>
                  <a:pt x="0" y="3843844"/>
                </a:lnTo>
                <a:close/>
              </a:path>
            </a:pathLst>
          </a:custGeom>
        </p:spPr>
      </p:pic>
      <p:sp>
        <p:nvSpPr>
          <p:cNvPr id="46" name="Rectangle 45">
            <a:extLst>
              <a:ext uri="{FF2B5EF4-FFF2-40B4-BE49-F238E27FC236}">
                <a16:creationId xmlns:a16="http://schemas.microsoft.com/office/drawing/2014/main" id="{5FD7660B-74CD-4417-9AE9-AB7C62700C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3532" y="639098"/>
            <a:ext cx="2077912" cy="2386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person, girl, eating&#10;&#10;Description generated with very high confidence">
            <a:extLst>
              <a:ext uri="{FF2B5EF4-FFF2-40B4-BE49-F238E27FC236}">
                <a16:creationId xmlns:a16="http://schemas.microsoft.com/office/drawing/2014/main" id="{745629E3-C0EE-4E80-B1F2-152414C2D62E}"/>
              </a:ext>
            </a:extLst>
          </p:cNvPr>
          <p:cNvPicPr>
            <a:picLocks noChangeAspect="1"/>
          </p:cNvPicPr>
          <p:nvPr/>
        </p:nvPicPr>
        <p:blipFill rotWithShape="1">
          <a:blip r:embed="rId4"/>
          <a:srcRect l="29919" r="1335" b="2"/>
          <a:stretch/>
        </p:blipFill>
        <p:spPr>
          <a:xfrm>
            <a:off x="20" y="3993777"/>
            <a:ext cx="2986337" cy="2019928"/>
          </a:xfrm>
          <a:prstGeom prst="rect">
            <a:avLst/>
          </a:prstGeom>
        </p:spPr>
      </p:pic>
      <p:sp>
        <p:nvSpPr>
          <p:cNvPr id="2" name="Title 1">
            <a:extLst>
              <a:ext uri="{FF2B5EF4-FFF2-40B4-BE49-F238E27FC236}">
                <a16:creationId xmlns:a16="http://schemas.microsoft.com/office/drawing/2014/main" id="{F087FF18-5F06-47FC-93D0-9FD066C764B6}"/>
              </a:ext>
            </a:extLst>
          </p:cNvPr>
          <p:cNvSpPr>
            <a:spLocks noGrp="1"/>
          </p:cNvSpPr>
          <p:nvPr>
            <p:ph type="title" idx="4294967295"/>
          </p:nvPr>
        </p:nvSpPr>
        <p:spPr>
          <a:xfrm>
            <a:off x="7656077" y="639097"/>
            <a:ext cx="3886994" cy="3686015"/>
          </a:xfrm>
        </p:spPr>
        <p:txBody>
          <a:bodyPr vert="horz" lIns="91440" tIns="45720" rIns="91440" bIns="45720" rtlCol="0" anchor="b">
            <a:normAutofit/>
          </a:bodyPr>
          <a:lstStyle/>
          <a:p>
            <a:r>
              <a:rPr lang="en-US" sz="5100">
                <a:solidFill>
                  <a:schemeClr val="tx1">
                    <a:lumMod val="85000"/>
                    <a:lumOff val="15000"/>
                  </a:schemeClr>
                </a:solidFill>
              </a:rPr>
              <a:t>Promoting Your Summer Food Service Program</a:t>
            </a:r>
            <a:endParaRPr lang="en-US" sz="5100" dirty="0">
              <a:solidFill>
                <a:schemeClr val="tx1">
                  <a:lumMod val="85000"/>
                  <a:lumOff val="15000"/>
                </a:schemeClr>
              </a:solidFill>
            </a:endParaRPr>
          </a:p>
        </p:txBody>
      </p:sp>
    </p:spTree>
    <p:extLst>
      <p:ext uri="{BB962C8B-B14F-4D97-AF65-F5344CB8AC3E}">
        <p14:creationId xmlns:p14="http://schemas.microsoft.com/office/powerpoint/2010/main" val="1257828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title="rectangle">
            <a:extLst>
              <a:ext uri="{FF2B5EF4-FFF2-40B4-BE49-F238E27FC236}">
                <a16:creationId xmlns:a16="http://schemas.microsoft.com/office/drawing/2014/main" id="{4A8FFEA1-1B69-4F42-B552-0CCF725968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title="rectangle">
            <a:extLst>
              <a:ext uri="{FF2B5EF4-FFF2-40B4-BE49-F238E27FC236}">
                <a16:creationId xmlns:a16="http://schemas.microsoft.com/office/drawing/2014/main" id="{AA3C9226-5EC8-460B-82D7-72AA994DF9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title="connector">
            <a:extLst>
              <a:ext uri="{FF2B5EF4-FFF2-40B4-BE49-F238E27FC236}">
                <a16:creationId xmlns:a16="http://schemas.microsoft.com/office/drawing/2014/main" id="{62A90A9D-33DF-408E-BF4C-F82588935C9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title="white background">
            <a:extLst>
              <a:ext uri="{FF2B5EF4-FFF2-40B4-BE49-F238E27FC236}">
                <a16:creationId xmlns:a16="http://schemas.microsoft.com/office/drawing/2014/main" id="{7D8A9447-DEFF-40A5-8673-B7A365C3F8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5" name="Content Placeholder 4" descr="Screen Clipping">
            <a:extLst>
              <a:ext uri="{FF2B5EF4-FFF2-40B4-BE49-F238E27FC236}">
                <a16:creationId xmlns:a16="http://schemas.microsoft.com/office/drawing/2014/main" id="{BB7B481A-F379-458C-AE29-9086FF770B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705" y="528629"/>
            <a:ext cx="6275667" cy="4000737"/>
          </a:xfrm>
          <a:prstGeom prst="rect">
            <a:avLst/>
          </a:prstGeom>
        </p:spPr>
      </p:pic>
      <p:sp>
        <p:nvSpPr>
          <p:cNvPr id="18" name="Rectangle 17" title="green rectangle">
            <a:extLst>
              <a:ext uri="{FF2B5EF4-FFF2-40B4-BE49-F238E27FC236}">
                <a16:creationId xmlns:a16="http://schemas.microsoft.com/office/drawing/2014/main" id="{290C21F9-FD6D-4457-B130-1A531F242B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title="small green rectangle">
            <a:extLst>
              <a:ext uri="{FF2B5EF4-FFF2-40B4-BE49-F238E27FC236}">
                <a16:creationId xmlns:a16="http://schemas.microsoft.com/office/drawing/2014/main" id="{28F6EF4B-2F40-485B-9F36-084731486A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93816BB-9FA5-4A68-80E3-FEA9076F86A8}"/>
              </a:ext>
            </a:extLst>
          </p:cNvPr>
          <p:cNvSpPr>
            <a:spLocks noGrp="1"/>
          </p:cNvSpPr>
          <p:nvPr>
            <p:ph type="title"/>
          </p:nvPr>
        </p:nvSpPr>
        <p:spPr>
          <a:xfrm>
            <a:off x="8096885" y="459676"/>
            <a:ext cx="3659246" cy="4069691"/>
          </a:xfrm>
        </p:spPr>
        <p:txBody>
          <a:bodyPr vert="horz" lIns="91440" tIns="45720" rIns="91440" bIns="45720" rtlCol="0" anchor="b">
            <a:normAutofit fontScale="90000"/>
          </a:bodyPr>
          <a:lstStyle/>
          <a:p>
            <a:r>
              <a:rPr lang="en-US" sz="4400" u="sng" dirty="0">
                <a:solidFill>
                  <a:srgbClr val="FFFFFF"/>
                </a:solidFill>
              </a:rPr>
              <a:t>Alert The Media</a:t>
            </a:r>
            <a:br>
              <a:rPr lang="en-US" sz="4400" dirty="0">
                <a:solidFill>
                  <a:srgbClr val="FFFFFF"/>
                </a:solidFill>
              </a:rPr>
            </a:br>
            <a:br>
              <a:rPr lang="en-US" sz="4400" dirty="0">
                <a:solidFill>
                  <a:srgbClr val="FFFFFF"/>
                </a:solidFill>
              </a:rPr>
            </a:br>
            <a:r>
              <a:rPr lang="en-US" sz="4400" dirty="0">
                <a:solidFill>
                  <a:srgbClr val="FFFFFF"/>
                </a:solidFill>
              </a:rPr>
              <a:t>Send a press release to local news outlets</a:t>
            </a:r>
            <a:br>
              <a:rPr lang="en-US" sz="4400" dirty="0">
                <a:solidFill>
                  <a:srgbClr val="FFFFFF"/>
                </a:solidFill>
              </a:rPr>
            </a:br>
            <a:br>
              <a:rPr lang="en-US" sz="4400" dirty="0">
                <a:solidFill>
                  <a:srgbClr val="FFFFFF"/>
                </a:solidFill>
              </a:rPr>
            </a:br>
            <a:endParaRPr lang="en-US" sz="4400" dirty="0">
              <a:solidFill>
                <a:srgbClr val="FFFFFF"/>
              </a:solidFill>
            </a:endParaRPr>
          </a:p>
        </p:txBody>
      </p:sp>
      <p:sp>
        <p:nvSpPr>
          <p:cNvPr id="6" name="TextBox 5">
            <a:extLst>
              <a:ext uri="{FF2B5EF4-FFF2-40B4-BE49-F238E27FC236}">
                <a16:creationId xmlns:a16="http://schemas.microsoft.com/office/drawing/2014/main" id="{4588E709-37E8-4D49-9DFA-1862DDEE0D54}"/>
              </a:ext>
            </a:extLst>
          </p:cNvPr>
          <p:cNvSpPr txBox="1"/>
          <p:nvPr/>
        </p:nvSpPr>
        <p:spPr>
          <a:xfrm>
            <a:off x="717630" y="5243332"/>
            <a:ext cx="5496134" cy="369332"/>
          </a:xfrm>
          <a:prstGeom prst="rect">
            <a:avLst/>
          </a:prstGeom>
          <a:noFill/>
        </p:spPr>
        <p:txBody>
          <a:bodyPr wrap="square" rtlCol="0">
            <a:spAutoFit/>
          </a:bodyPr>
          <a:lstStyle/>
          <a:p>
            <a:r>
              <a:rPr lang="en-US" dirty="0"/>
              <a:t>Click </a:t>
            </a:r>
            <a:r>
              <a:rPr lang="en-US" dirty="0">
                <a:hlinkClick r:id="rId3"/>
              </a:rPr>
              <a:t>HERE</a:t>
            </a:r>
            <a:r>
              <a:rPr lang="en-US" dirty="0"/>
              <a:t> to View USDA’s Prototype Media Releases</a:t>
            </a:r>
          </a:p>
        </p:txBody>
      </p:sp>
      <p:pic>
        <p:nvPicPr>
          <p:cNvPr id="1026" name="Picture 2" descr="Image result for usda sfsp">
            <a:extLst>
              <a:ext uri="{FF2B5EF4-FFF2-40B4-BE49-F238E27FC236}">
                <a16:creationId xmlns:a16="http://schemas.microsoft.com/office/drawing/2014/main" id="{6C0D94D6-F830-46F8-8447-DCBDBCB83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4810" y="3945498"/>
            <a:ext cx="3103396" cy="244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46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title="green border rectangle">
            <a:extLst>
              <a:ext uri="{FF2B5EF4-FFF2-40B4-BE49-F238E27FC236}">
                <a16:creationId xmlns:a16="http://schemas.microsoft.com/office/drawing/2014/main" id="{26D75EE5-57FF-4D1E-B105-A6036B0FE6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title="small green border rectangle">
            <a:extLst>
              <a:ext uri="{FF2B5EF4-FFF2-40B4-BE49-F238E27FC236}">
                <a16:creationId xmlns:a16="http://schemas.microsoft.com/office/drawing/2014/main" id="{C913828F-06C6-4172-B0DE-BAB0120201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2" name="Straight Connector 61" title="connector">
            <a:extLst>
              <a:ext uri="{FF2B5EF4-FFF2-40B4-BE49-F238E27FC236}">
                <a16:creationId xmlns:a16="http://schemas.microsoft.com/office/drawing/2014/main" id="{0CB2A3A6-962C-4D7A-8272-EDEDD881F07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4" name="Rectangle 63" title="white background">
            <a:extLst>
              <a:ext uri="{FF2B5EF4-FFF2-40B4-BE49-F238E27FC236}">
                <a16:creationId xmlns:a16="http://schemas.microsoft.com/office/drawing/2014/main" id="{21348D5E-A2F9-4457-85D6-EF33B01C1B8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title="green border rectangle">
            <a:extLst>
              <a:ext uri="{FF2B5EF4-FFF2-40B4-BE49-F238E27FC236}">
                <a16:creationId xmlns:a16="http://schemas.microsoft.com/office/drawing/2014/main" id="{4AA73B4A-2570-4D18-9566-12E68828C41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title="small green border rectangle">
            <a:extLst>
              <a:ext uri="{FF2B5EF4-FFF2-40B4-BE49-F238E27FC236}">
                <a16:creationId xmlns:a16="http://schemas.microsoft.com/office/drawing/2014/main" id="{7EF5A4DD-17B0-415A-8F3A-0DEE3FF8F8C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0" name="Straight Connector 69" title="connector">
            <a:extLst>
              <a:ext uri="{FF2B5EF4-FFF2-40B4-BE49-F238E27FC236}">
                <a16:creationId xmlns:a16="http://schemas.microsoft.com/office/drawing/2014/main" id="{A4193D27-0DF9-4485-90D7-D8E69A3F445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Screen Clipping">
            <a:extLst>
              <a:ext uri="{FF2B5EF4-FFF2-40B4-BE49-F238E27FC236}">
                <a16:creationId xmlns:a16="http://schemas.microsoft.com/office/drawing/2014/main" id="{ABA61B65-11D5-44E8-89CD-9ED4A1F8E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57" y="1710187"/>
            <a:ext cx="5131653" cy="1462521"/>
          </a:xfrm>
          <a:prstGeom prst="rect">
            <a:avLst/>
          </a:prstGeom>
        </p:spPr>
      </p:pic>
      <p:pic>
        <p:nvPicPr>
          <p:cNvPr id="7" name="Picture 6" descr="Screen Clipping">
            <a:extLst>
              <a:ext uri="{FF2B5EF4-FFF2-40B4-BE49-F238E27FC236}">
                <a16:creationId xmlns:a16="http://schemas.microsoft.com/office/drawing/2014/main" id="{76F21D96-A1FA-4D13-9807-F3DD0D1C9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891" y="816425"/>
            <a:ext cx="5118182" cy="3250045"/>
          </a:xfrm>
          <a:prstGeom prst="rect">
            <a:avLst/>
          </a:prstGeom>
        </p:spPr>
      </p:pic>
      <p:sp>
        <p:nvSpPr>
          <p:cNvPr id="72" name="Rectangle 71" title="small green border rectangle">
            <a:extLst>
              <a:ext uri="{FF2B5EF4-FFF2-40B4-BE49-F238E27FC236}">
                <a16:creationId xmlns:a16="http://schemas.microsoft.com/office/drawing/2014/main" id="{62E5679E-AF9A-4675-8EB9-82F877C47B1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4F0D45-A445-4B75-8942-BCBCBC465E7C}"/>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pPr algn="ctr"/>
            <a:br>
              <a:rPr lang="en-US" sz="2400" dirty="0">
                <a:solidFill>
                  <a:schemeClr val="tx1">
                    <a:lumMod val="85000"/>
                    <a:lumOff val="15000"/>
                  </a:schemeClr>
                </a:solidFill>
              </a:rPr>
            </a:br>
            <a:r>
              <a:rPr lang="en-US" sz="2800" dirty="0">
                <a:solidFill>
                  <a:schemeClr val="tx1">
                    <a:lumMod val="85000"/>
                    <a:lumOff val="15000"/>
                  </a:schemeClr>
                </a:solidFill>
              </a:rPr>
              <a:t>Check out the free resources available for download from </a:t>
            </a:r>
            <a:r>
              <a:rPr lang="en-US" sz="2800" b="1" dirty="0">
                <a:solidFill>
                  <a:schemeClr val="tx1">
                    <a:lumMod val="85000"/>
                    <a:lumOff val="15000"/>
                  </a:schemeClr>
                </a:solidFill>
              </a:rPr>
              <a:t>Share Our Strength’s </a:t>
            </a:r>
            <a:r>
              <a:rPr lang="en-US" sz="2800" dirty="0">
                <a:solidFill>
                  <a:schemeClr val="tx1">
                    <a:lumMod val="85000"/>
                    <a:lumOff val="15000"/>
                  </a:schemeClr>
                </a:solidFill>
                <a:hlinkClick r:id="rId4"/>
              </a:rPr>
              <a:t>website</a:t>
            </a:r>
            <a:r>
              <a:rPr lang="en-US" sz="2800" dirty="0">
                <a:solidFill>
                  <a:schemeClr val="tx1">
                    <a:lumMod val="85000"/>
                    <a:lumOff val="15000"/>
                  </a:schemeClr>
                </a:solidFill>
              </a:rPr>
              <a:t>, including business cards, bookmarks, yard signs and postcards</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159276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CC26-8AE6-4841-8A29-508E5A43C1C9}"/>
              </a:ext>
            </a:extLst>
          </p:cNvPr>
          <p:cNvSpPr>
            <a:spLocks noGrp="1"/>
          </p:cNvSpPr>
          <p:nvPr>
            <p:ph type="title"/>
          </p:nvPr>
        </p:nvSpPr>
        <p:spPr>
          <a:xfrm>
            <a:off x="540327" y="286603"/>
            <a:ext cx="10615353" cy="1450757"/>
          </a:xfrm>
        </p:spPr>
        <p:txBody>
          <a:bodyPr/>
          <a:lstStyle/>
          <a:p>
            <a:r>
              <a:rPr lang="en-US" dirty="0"/>
              <a:t>Share the TEXT hotlines in your community</a:t>
            </a:r>
          </a:p>
        </p:txBody>
      </p:sp>
      <p:pic>
        <p:nvPicPr>
          <p:cNvPr id="4" name="Content Placeholder 3" title="USDA text hotlines text FOOD to 877-877">
            <a:extLst>
              <a:ext uri="{FF2B5EF4-FFF2-40B4-BE49-F238E27FC236}">
                <a16:creationId xmlns:a16="http://schemas.microsoft.com/office/drawing/2014/main" id="{2C17A369-D753-425D-805A-851F6D4C81E1}"/>
              </a:ext>
            </a:extLst>
          </p:cNvPr>
          <p:cNvPicPr>
            <a:picLocks noGrp="1" noChangeAspect="1"/>
          </p:cNvPicPr>
          <p:nvPr>
            <p:ph idx="1"/>
          </p:nvPr>
        </p:nvPicPr>
        <p:blipFill>
          <a:blip r:embed="rId2"/>
          <a:stretch>
            <a:fillRect/>
          </a:stretch>
        </p:blipFill>
        <p:spPr>
          <a:xfrm>
            <a:off x="1596044" y="1985183"/>
            <a:ext cx="3001163" cy="1686272"/>
          </a:xfrm>
          <a:prstGeom prst="rect">
            <a:avLst/>
          </a:prstGeom>
        </p:spPr>
      </p:pic>
      <p:pic>
        <p:nvPicPr>
          <p:cNvPr id="5" name="Picture 4" title="USDA spanish text lines. text comida to 877-877">
            <a:extLst>
              <a:ext uri="{FF2B5EF4-FFF2-40B4-BE49-F238E27FC236}">
                <a16:creationId xmlns:a16="http://schemas.microsoft.com/office/drawing/2014/main" id="{708E4C7D-F318-464D-976E-FABF8E29E73B}"/>
              </a:ext>
            </a:extLst>
          </p:cNvPr>
          <p:cNvPicPr>
            <a:picLocks noChangeAspect="1"/>
          </p:cNvPicPr>
          <p:nvPr/>
        </p:nvPicPr>
        <p:blipFill>
          <a:blip r:embed="rId3"/>
          <a:stretch>
            <a:fillRect/>
          </a:stretch>
        </p:blipFill>
        <p:spPr>
          <a:xfrm>
            <a:off x="6754150" y="1985183"/>
            <a:ext cx="3338302" cy="1755300"/>
          </a:xfrm>
          <a:prstGeom prst="rect">
            <a:avLst/>
          </a:prstGeom>
        </p:spPr>
      </p:pic>
      <p:sp>
        <p:nvSpPr>
          <p:cNvPr id="6" name="Rectangle 5">
            <a:extLst>
              <a:ext uri="{FF2B5EF4-FFF2-40B4-BE49-F238E27FC236}">
                <a16:creationId xmlns:a16="http://schemas.microsoft.com/office/drawing/2014/main" id="{933D6D2D-7654-40E2-A29D-4DEE468B3858}"/>
              </a:ext>
            </a:extLst>
          </p:cNvPr>
          <p:cNvSpPr/>
          <p:nvPr/>
        </p:nvSpPr>
        <p:spPr>
          <a:xfrm>
            <a:off x="3598487" y="4113518"/>
            <a:ext cx="4076932" cy="145075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Text </a:t>
            </a:r>
          </a:p>
          <a:p>
            <a:pPr algn="ctr"/>
            <a:r>
              <a:rPr lang="en-US" sz="2400" b="1" dirty="0">
                <a:solidFill>
                  <a:schemeClr val="tx1"/>
                </a:solidFill>
              </a:rPr>
              <a:t>“summermeals” </a:t>
            </a:r>
          </a:p>
          <a:p>
            <a:pPr algn="ctr"/>
            <a:r>
              <a:rPr lang="en-US" dirty="0">
                <a:solidFill>
                  <a:schemeClr val="tx1"/>
                </a:solidFill>
              </a:rPr>
              <a:t>to </a:t>
            </a:r>
          </a:p>
          <a:p>
            <a:pPr algn="ctr"/>
            <a:r>
              <a:rPr lang="en-US" dirty="0">
                <a:solidFill>
                  <a:schemeClr val="tx1"/>
                </a:solidFill>
              </a:rPr>
              <a:t>97779</a:t>
            </a:r>
          </a:p>
        </p:txBody>
      </p:sp>
    </p:spTree>
    <p:extLst>
      <p:ext uri="{BB962C8B-B14F-4D97-AF65-F5344CB8AC3E}">
        <p14:creationId xmlns:p14="http://schemas.microsoft.com/office/powerpoint/2010/main" val="3237034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title="white background">
            <a:extLst>
              <a:ext uri="{FF2B5EF4-FFF2-40B4-BE49-F238E27FC236}">
                <a16:creationId xmlns:a16="http://schemas.microsoft.com/office/drawing/2014/main" id="{F83BAE65-D215-4292-9498-D9610AC2C6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title="green border rectangle">
            <a:extLst>
              <a:ext uri="{FF2B5EF4-FFF2-40B4-BE49-F238E27FC236}">
                <a16:creationId xmlns:a16="http://schemas.microsoft.com/office/drawing/2014/main" id="{EE922679-5189-4C5C-9FBB-6839F89C66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3" title="small green border rectangle">
            <a:extLst>
              <a:ext uri="{FF2B5EF4-FFF2-40B4-BE49-F238E27FC236}">
                <a16:creationId xmlns:a16="http://schemas.microsoft.com/office/drawing/2014/main" id="{86C05757-249C-4F2B-B326-B940FDD9C4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15" title="connector">
            <a:extLst>
              <a:ext uri="{FF2B5EF4-FFF2-40B4-BE49-F238E27FC236}">
                <a16:creationId xmlns:a16="http://schemas.microsoft.com/office/drawing/2014/main" id="{5C99ACED-3F9B-471D-97BC-E5D2D23198C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walking down the street&#10;&#10;Description generated with very high confidence">
            <a:extLst>
              <a:ext uri="{FF2B5EF4-FFF2-40B4-BE49-F238E27FC236}">
                <a16:creationId xmlns:a16="http://schemas.microsoft.com/office/drawing/2014/main" id="{D1D005C7-7286-4407-8740-FDC6430FEA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3999" y="706109"/>
            <a:ext cx="6909801" cy="5182350"/>
          </a:xfrm>
          <a:prstGeom prst="rect">
            <a:avLst/>
          </a:prstGeom>
        </p:spPr>
      </p:pic>
      <p:sp>
        <p:nvSpPr>
          <p:cNvPr id="2" name="Title 1">
            <a:extLst>
              <a:ext uri="{FF2B5EF4-FFF2-40B4-BE49-F238E27FC236}">
                <a16:creationId xmlns:a16="http://schemas.microsoft.com/office/drawing/2014/main" id="{667D8FC4-30E2-4E1B-9BDA-FE2D1577E972}"/>
              </a:ext>
            </a:extLst>
          </p:cNvPr>
          <p:cNvSpPr>
            <a:spLocks noGrp="1"/>
          </p:cNvSpPr>
          <p:nvPr>
            <p:ph type="title"/>
          </p:nvPr>
        </p:nvSpPr>
        <p:spPr>
          <a:xfrm>
            <a:off x="7658100" y="347242"/>
            <a:ext cx="4027715" cy="1738462"/>
          </a:xfrm>
        </p:spPr>
        <p:txBody>
          <a:bodyPr>
            <a:normAutofit/>
          </a:bodyPr>
          <a:lstStyle/>
          <a:p>
            <a:r>
              <a:rPr lang="en-US" sz="2400" b="1" dirty="0"/>
              <a:t>Consider organizing a “parade” in the neighborhood to involve kids and conduct outreach to other potential participants. </a:t>
            </a:r>
          </a:p>
        </p:txBody>
      </p:sp>
      <p:sp>
        <p:nvSpPr>
          <p:cNvPr id="3" name="Content Placeholder 2">
            <a:extLst>
              <a:ext uri="{FF2B5EF4-FFF2-40B4-BE49-F238E27FC236}">
                <a16:creationId xmlns:a16="http://schemas.microsoft.com/office/drawing/2014/main" id="{628075EA-1769-4B4F-B831-025EF85EDB03}"/>
              </a:ext>
            </a:extLst>
          </p:cNvPr>
          <p:cNvSpPr>
            <a:spLocks noGrp="1"/>
          </p:cNvSpPr>
          <p:nvPr>
            <p:ph idx="1"/>
          </p:nvPr>
        </p:nvSpPr>
        <p:spPr>
          <a:xfrm>
            <a:off x="7859485" y="2198914"/>
            <a:ext cx="4027715" cy="3670180"/>
          </a:xfrm>
        </p:spPr>
        <p:txBody>
          <a:bodyPr>
            <a:normAutofit/>
          </a:bodyPr>
          <a:lstStyle/>
          <a:p>
            <a:pPr>
              <a:buFont typeface="Wingdings" panose="05000000000000000000" pitchFamily="2" charset="2"/>
              <a:buChar char="Ø"/>
            </a:pPr>
            <a:r>
              <a:rPr lang="en-US" dirty="0"/>
              <a:t>Have the kids make signs and a banner using craft supplies, teach them a song or a cheer and walk a short, safe route through the neighborhood. </a:t>
            </a:r>
          </a:p>
          <a:p>
            <a:pPr>
              <a:buFont typeface="Wingdings" panose="05000000000000000000" pitchFamily="2" charset="2"/>
              <a:buChar char="Ø"/>
            </a:pPr>
            <a:r>
              <a:rPr lang="en-US" dirty="0"/>
              <a:t>Have print materials such as a calendar with menu and activities schedule to give to kids and parents. </a:t>
            </a:r>
          </a:p>
          <a:p>
            <a:pPr>
              <a:buFont typeface="Wingdings" panose="05000000000000000000" pitchFamily="2" charset="2"/>
              <a:buChar char="Ø"/>
            </a:pPr>
            <a:r>
              <a:rPr lang="en-US" dirty="0"/>
              <a:t>Decorate nearby sidewalks with chalk art leading kids to the site. </a:t>
            </a:r>
          </a:p>
          <a:p>
            <a:endParaRPr lang="en-US" dirty="0"/>
          </a:p>
        </p:txBody>
      </p:sp>
    </p:spTree>
    <p:extLst>
      <p:ext uri="{BB962C8B-B14F-4D97-AF65-F5344CB8AC3E}">
        <p14:creationId xmlns:p14="http://schemas.microsoft.com/office/powerpoint/2010/main" val="220568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title="rectangle">
            <a:extLst>
              <a:ext uri="{FF2B5EF4-FFF2-40B4-BE49-F238E27FC236}">
                <a16:creationId xmlns:a16="http://schemas.microsoft.com/office/drawing/2014/main" id="{9980711D-7BB2-47AD-B02B-F49B98A5B8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rectangle">
            <a:extLst>
              <a:ext uri="{FF2B5EF4-FFF2-40B4-BE49-F238E27FC236}">
                <a16:creationId xmlns:a16="http://schemas.microsoft.com/office/drawing/2014/main" id="{5EAB01D9-5A57-4805-ADAA-FA439B01D1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title="connector">
            <a:extLst>
              <a:ext uri="{FF2B5EF4-FFF2-40B4-BE49-F238E27FC236}">
                <a16:creationId xmlns:a16="http://schemas.microsoft.com/office/drawing/2014/main" id="{C2D75788-8553-4E8F-B12B-317E982A8C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title="white background">
            <a:extLst>
              <a:ext uri="{FF2B5EF4-FFF2-40B4-BE49-F238E27FC236}">
                <a16:creationId xmlns:a16="http://schemas.microsoft.com/office/drawing/2014/main" id="{0E658837-6052-421E-8201-4FEA3583E2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title="green border rectangle">
            <a:extLst>
              <a:ext uri="{FF2B5EF4-FFF2-40B4-BE49-F238E27FC236}">
                <a16:creationId xmlns:a16="http://schemas.microsoft.com/office/drawing/2014/main" id="{E488A0AC-DC0A-4901-9648-DEF173E811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title="small green seperator">
            <a:extLst>
              <a:ext uri="{FF2B5EF4-FFF2-40B4-BE49-F238E27FC236}">
                <a16:creationId xmlns:a16="http://schemas.microsoft.com/office/drawing/2014/main" id="{64C9BCFA-32BF-4E2D-8D69-B5476EA4A0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title="border rectangle">
            <a:extLst>
              <a:ext uri="{FF2B5EF4-FFF2-40B4-BE49-F238E27FC236}">
                <a16:creationId xmlns:a16="http://schemas.microsoft.com/office/drawing/2014/main" id="{C35D7071-3F5F-45E4-B57A-B7222C87C5D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border rectangle">
            <a:extLst>
              <a:ext uri="{FF2B5EF4-FFF2-40B4-BE49-F238E27FC236}">
                <a16:creationId xmlns:a16="http://schemas.microsoft.com/office/drawing/2014/main" id="{3EFA9F15-8109-488E-8D36-B803B56B18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young girl holding a kite while standing in the grass&#10;&#10;Description generated with high confidence">
            <a:extLst>
              <a:ext uri="{FF2B5EF4-FFF2-40B4-BE49-F238E27FC236}">
                <a16:creationId xmlns:a16="http://schemas.microsoft.com/office/drawing/2014/main" id="{D1A5F1F4-EE1D-4CDA-B824-7E091EEB1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65" y="732098"/>
            <a:ext cx="3328416" cy="2854116"/>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D8ECFF5F-54A6-49E0-8AC3-32C0DA888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6189" y="2780204"/>
            <a:ext cx="2612898" cy="3483864"/>
          </a:xfrm>
          <a:prstGeom prst="rect">
            <a:avLst/>
          </a:prstGeom>
        </p:spPr>
      </p:pic>
      <p:sp>
        <p:nvSpPr>
          <p:cNvPr id="30" name="Rectangle 29" title="border rectangle">
            <a:extLst>
              <a:ext uri="{FF2B5EF4-FFF2-40B4-BE49-F238E27FC236}">
                <a16:creationId xmlns:a16="http://schemas.microsoft.com/office/drawing/2014/main" id="{793F545C-10A6-453D-9988-8D727A6621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road, outdoor, text&#10;&#10;Description generated with high confidence">
            <a:extLst>
              <a:ext uri="{FF2B5EF4-FFF2-40B4-BE49-F238E27FC236}">
                <a16:creationId xmlns:a16="http://schemas.microsoft.com/office/drawing/2014/main" id="{21F6AA13-FE71-4F50-A8EE-640A73EFD818}"/>
              </a:ext>
            </a:extLst>
          </p:cNvPr>
          <p:cNvPicPr>
            <a:picLocks noChangeAspect="1"/>
          </p:cNvPicPr>
          <p:nvPr/>
        </p:nvPicPr>
        <p:blipFill>
          <a:blip r:embed="rId4"/>
          <a:stretch>
            <a:fillRect/>
          </a:stretch>
        </p:blipFill>
        <p:spPr>
          <a:xfrm>
            <a:off x="5140291" y="4318312"/>
            <a:ext cx="3309457" cy="1977401"/>
          </a:xfrm>
          <a:prstGeom prst="rect">
            <a:avLst/>
          </a:prstGeom>
        </p:spPr>
      </p:pic>
      <p:sp>
        <p:nvSpPr>
          <p:cNvPr id="32" name="Rectangle 31" title="border rectangle">
            <a:extLst>
              <a:ext uri="{FF2B5EF4-FFF2-40B4-BE49-F238E27FC236}">
                <a16:creationId xmlns:a16="http://schemas.microsoft.com/office/drawing/2014/main" id="{C3FD210E-1D10-4F60-9658-017BD61B11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ign on the side of a building&#10;&#10;Description generated with very high confidence">
            <a:extLst>
              <a:ext uri="{FF2B5EF4-FFF2-40B4-BE49-F238E27FC236}">
                <a16:creationId xmlns:a16="http://schemas.microsoft.com/office/drawing/2014/main" id="{F855BFAD-584C-4F9B-9954-A29CB321EA6E}"/>
              </a:ext>
            </a:extLst>
          </p:cNvPr>
          <p:cNvPicPr>
            <a:picLocks noChangeAspect="1"/>
          </p:cNvPicPr>
          <p:nvPr/>
        </p:nvPicPr>
        <p:blipFill>
          <a:blip r:embed="rId5"/>
          <a:stretch>
            <a:fillRect/>
          </a:stretch>
        </p:blipFill>
        <p:spPr>
          <a:xfrm>
            <a:off x="9139121" y="483762"/>
            <a:ext cx="2387035" cy="1784309"/>
          </a:xfrm>
          <a:prstGeom prst="rect">
            <a:avLst/>
          </a:prstGeom>
        </p:spPr>
      </p:pic>
      <p:sp>
        <p:nvSpPr>
          <p:cNvPr id="2" name="Title 1">
            <a:extLst>
              <a:ext uri="{FF2B5EF4-FFF2-40B4-BE49-F238E27FC236}">
                <a16:creationId xmlns:a16="http://schemas.microsoft.com/office/drawing/2014/main" id="{D33600F3-FA16-41C8-9DB7-25C5A478DE78}"/>
              </a:ext>
            </a:extLst>
          </p:cNvPr>
          <p:cNvSpPr>
            <a:spLocks noGrp="1"/>
          </p:cNvSpPr>
          <p:nvPr>
            <p:ph type="title"/>
          </p:nvPr>
        </p:nvSpPr>
        <p:spPr>
          <a:xfrm>
            <a:off x="325011" y="979762"/>
            <a:ext cx="3659246" cy="908944"/>
          </a:xfrm>
        </p:spPr>
        <p:txBody>
          <a:bodyPr vert="horz" lIns="91440" tIns="45720" rIns="91440" bIns="45720" rtlCol="0" anchor="b">
            <a:normAutofit/>
          </a:bodyPr>
          <a:lstStyle/>
          <a:p>
            <a:r>
              <a:rPr lang="en-US" sz="5400" dirty="0">
                <a:solidFill>
                  <a:schemeClr val="tx1"/>
                </a:solidFill>
              </a:rPr>
              <a:t>Remember…</a:t>
            </a:r>
          </a:p>
        </p:txBody>
      </p:sp>
      <p:sp>
        <p:nvSpPr>
          <p:cNvPr id="3" name="Content Placeholder 2">
            <a:extLst>
              <a:ext uri="{FF2B5EF4-FFF2-40B4-BE49-F238E27FC236}">
                <a16:creationId xmlns:a16="http://schemas.microsoft.com/office/drawing/2014/main" id="{BD4BBF55-2B96-4BDD-9AC6-85CA05CE6844}"/>
              </a:ext>
            </a:extLst>
          </p:cNvPr>
          <p:cNvSpPr>
            <a:spLocks noGrp="1"/>
          </p:cNvSpPr>
          <p:nvPr>
            <p:ph idx="1"/>
          </p:nvPr>
        </p:nvSpPr>
        <p:spPr>
          <a:xfrm>
            <a:off x="325011" y="2932074"/>
            <a:ext cx="3659246" cy="3615871"/>
          </a:xfrm>
        </p:spPr>
        <p:txBody>
          <a:bodyPr vert="horz" lIns="91440" tIns="45720" rIns="91440" bIns="45720" rtlCol="0">
            <a:noAutofit/>
          </a:bodyPr>
          <a:lstStyle/>
          <a:p>
            <a:pPr marL="0" indent="0" algn="ctr">
              <a:buNone/>
            </a:pPr>
            <a:r>
              <a:rPr lang="en-US" sz="3600" cap="all" spc="200" dirty="0">
                <a:solidFill>
                  <a:schemeClr val="tx1"/>
                </a:solidFill>
                <a:latin typeface="+mj-lt"/>
              </a:rPr>
              <a:t>Promotion of your Summer Food Service Program starts with </a:t>
            </a:r>
            <a:r>
              <a:rPr lang="en-US" sz="3600" b="1" cap="all" spc="200" dirty="0">
                <a:solidFill>
                  <a:schemeClr val="tx1"/>
                </a:solidFill>
                <a:latin typeface="+mj-lt"/>
              </a:rPr>
              <a:t>YOU</a:t>
            </a:r>
            <a:r>
              <a:rPr lang="en-US" sz="3600" cap="all" spc="200" dirty="0">
                <a:solidFill>
                  <a:schemeClr val="tx1"/>
                </a:solidFill>
                <a:latin typeface="+mj-lt"/>
              </a:rPr>
              <a:t>!</a:t>
            </a:r>
          </a:p>
        </p:txBody>
      </p:sp>
    </p:spTree>
    <p:extLst>
      <p:ext uri="{BB962C8B-B14F-4D97-AF65-F5344CB8AC3E}">
        <p14:creationId xmlns:p14="http://schemas.microsoft.com/office/powerpoint/2010/main" val="4059404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title="rectangle">
            <a:extLst>
              <a:ext uri="{FF2B5EF4-FFF2-40B4-BE49-F238E27FC236}">
                <a16:creationId xmlns:a16="http://schemas.microsoft.com/office/drawing/2014/main" id="{4A8FFEA1-1B69-4F42-B552-0CCF725968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title="rectangle">
            <a:extLst>
              <a:ext uri="{FF2B5EF4-FFF2-40B4-BE49-F238E27FC236}">
                <a16:creationId xmlns:a16="http://schemas.microsoft.com/office/drawing/2014/main" id="{AA3C9226-5EC8-460B-82D7-72AA994DF9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title="connector">
            <a:extLst>
              <a:ext uri="{FF2B5EF4-FFF2-40B4-BE49-F238E27FC236}">
                <a16:creationId xmlns:a16="http://schemas.microsoft.com/office/drawing/2014/main" id="{62A90A9D-33DF-408E-BF4C-F82588935C9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title="whtie background">
            <a:extLst>
              <a:ext uri="{FF2B5EF4-FFF2-40B4-BE49-F238E27FC236}">
                <a16:creationId xmlns:a16="http://schemas.microsoft.com/office/drawing/2014/main" id="{7D8A9447-DEFF-40A5-8673-B7A365C3F8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7" name="Picture 6" descr="Screen Clipping">
            <a:extLst>
              <a:ext uri="{FF2B5EF4-FFF2-40B4-BE49-F238E27FC236}">
                <a16:creationId xmlns:a16="http://schemas.microsoft.com/office/drawing/2014/main" id="{68EC6CCD-1073-4956-9EFE-E1FE7B9EC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786" y="640080"/>
            <a:ext cx="5650092" cy="5577840"/>
          </a:xfrm>
          <a:prstGeom prst="rect">
            <a:avLst/>
          </a:prstGeom>
        </p:spPr>
      </p:pic>
      <p:sp>
        <p:nvSpPr>
          <p:cNvPr id="20" name="Rectangle 19" title="green rectangle with outline text">
            <a:extLst>
              <a:ext uri="{FF2B5EF4-FFF2-40B4-BE49-F238E27FC236}">
                <a16:creationId xmlns:a16="http://schemas.microsoft.com/office/drawing/2014/main" id="{290C21F9-FD6D-4457-B130-1A531F242B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title="small green border rectangle">
            <a:extLst>
              <a:ext uri="{FF2B5EF4-FFF2-40B4-BE49-F238E27FC236}">
                <a16:creationId xmlns:a16="http://schemas.microsoft.com/office/drawing/2014/main" id="{28F6EF4B-2F40-485B-9F36-084731486A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A9293C-2C34-4269-A584-238D48B174A9}"/>
              </a:ext>
            </a:extLst>
          </p:cNvPr>
          <p:cNvSpPr>
            <a:spLocks noGrp="1"/>
          </p:cNvSpPr>
          <p:nvPr>
            <p:ph type="title"/>
          </p:nvPr>
        </p:nvSpPr>
        <p:spPr>
          <a:xfrm>
            <a:off x="8075254" y="459676"/>
            <a:ext cx="3659246" cy="5758244"/>
          </a:xfrm>
        </p:spPr>
        <p:txBody>
          <a:bodyPr vert="horz" lIns="91440" tIns="45720" rIns="91440" bIns="45720" rtlCol="0" anchor="b">
            <a:noAutofit/>
          </a:bodyPr>
          <a:lstStyle/>
          <a:p>
            <a:r>
              <a:rPr lang="en-US" sz="3600" dirty="0">
                <a:solidFill>
                  <a:schemeClr val="tx1"/>
                </a:solidFill>
              </a:rPr>
              <a:t>Many families struggle to feed their children nutritious meals each day.  </a:t>
            </a:r>
            <a:r>
              <a:rPr lang="en-US" sz="3200" dirty="0">
                <a:solidFill>
                  <a:schemeClr val="tx1"/>
                </a:solidFill>
              </a:rPr>
              <a:t>Thank you for the great work you do to ensure children in your community have access to nutritious, free meals in the summer!</a:t>
            </a:r>
          </a:p>
        </p:txBody>
      </p:sp>
    </p:spTree>
    <p:extLst>
      <p:ext uri="{BB962C8B-B14F-4D97-AF65-F5344CB8AC3E}">
        <p14:creationId xmlns:p14="http://schemas.microsoft.com/office/powerpoint/2010/main" val="86650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title="children drawing &quot;end childhood hunger&quot; on chalkboard">
            <a:extLst>
              <a:ext uri="{FF2B5EF4-FFF2-40B4-BE49-F238E27FC236}">
                <a16:creationId xmlns:a16="http://schemas.microsoft.com/office/drawing/2014/main" id="{46FCA635-27AE-473F-B895-B482280057D0}"/>
              </a:ext>
            </a:extLst>
          </p:cNvPr>
          <p:cNvPicPr>
            <a:picLocks noChangeAspect="1"/>
          </p:cNvPicPr>
          <p:nvPr/>
        </p:nvPicPr>
        <p:blipFill rotWithShape="1">
          <a:blip r:embed="rId2"/>
          <a:srcRect r="9679" b="2"/>
          <a:stretch/>
        </p:blipFill>
        <p:spPr>
          <a:xfrm>
            <a:off x="8502544" y="2711668"/>
            <a:ext cx="2934684" cy="3249113"/>
          </a:xfrm>
          <a:prstGeom prst="rect">
            <a:avLst/>
          </a:prstGeom>
        </p:spPr>
      </p:pic>
      <p:sp>
        <p:nvSpPr>
          <p:cNvPr id="2" name="Title 1">
            <a:extLst>
              <a:ext uri="{FF2B5EF4-FFF2-40B4-BE49-F238E27FC236}">
                <a16:creationId xmlns:a16="http://schemas.microsoft.com/office/drawing/2014/main" id="{C473BC31-CB96-498E-B243-9635DB5B5AA7}"/>
              </a:ext>
            </a:extLst>
          </p:cNvPr>
          <p:cNvSpPr>
            <a:spLocks noGrp="1"/>
          </p:cNvSpPr>
          <p:nvPr>
            <p:ph type="title"/>
          </p:nvPr>
        </p:nvSpPr>
        <p:spPr>
          <a:xfrm>
            <a:off x="1097280" y="286603"/>
            <a:ext cx="10058400" cy="1450757"/>
          </a:xfrm>
        </p:spPr>
        <p:txBody>
          <a:bodyPr>
            <a:normAutofit/>
          </a:bodyPr>
          <a:lstStyle/>
          <a:p>
            <a:r>
              <a:rPr lang="en-US" dirty="0"/>
              <a:t>Some Hunger Statistics</a:t>
            </a:r>
          </a:p>
        </p:txBody>
      </p:sp>
      <p:sp>
        <p:nvSpPr>
          <p:cNvPr id="3" name="Content Placeholder 2">
            <a:extLst>
              <a:ext uri="{FF2B5EF4-FFF2-40B4-BE49-F238E27FC236}">
                <a16:creationId xmlns:a16="http://schemas.microsoft.com/office/drawing/2014/main" id="{4B1D26C4-3132-4695-A9C8-0915E27AE133}"/>
              </a:ext>
            </a:extLst>
          </p:cNvPr>
          <p:cNvSpPr>
            <a:spLocks noGrp="1"/>
          </p:cNvSpPr>
          <p:nvPr>
            <p:ph idx="1"/>
          </p:nvPr>
        </p:nvSpPr>
        <p:spPr>
          <a:xfrm>
            <a:off x="1097279" y="1845734"/>
            <a:ext cx="7016707" cy="4023360"/>
          </a:xfrm>
        </p:spPr>
        <p:txBody>
          <a:bodyPr>
            <a:normAutofit/>
          </a:bodyPr>
          <a:lstStyle/>
          <a:p>
            <a:pPr marL="0" indent="0">
              <a:buNone/>
            </a:pPr>
            <a:r>
              <a:rPr lang="en-US" dirty="0"/>
              <a:t>Half of the public school children in this country are from low-income families</a:t>
            </a:r>
          </a:p>
          <a:p>
            <a:pPr marL="0" indent="0">
              <a:buNone/>
            </a:pPr>
            <a:r>
              <a:rPr lang="en-US" dirty="0"/>
              <a:t>22 million of these kids rely on free or reduced price lunches</a:t>
            </a:r>
          </a:p>
          <a:p>
            <a:pPr marL="0" indent="0">
              <a:buNone/>
            </a:pPr>
            <a:r>
              <a:rPr lang="en-US" dirty="0"/>
              <a:t>12 million of these kids rely on free or reduced price breakfast</a:t>
            </a:r>
          </a:p>
          <a:p>
            <a:pPr marL="0" indent="0">
              <a:buNone/>
            </a:pPr>
            <a:r>
              <a:rPr lang="en-US" dirty="0"/>
              <a:t>Only 1 in 6 children who receive free or reduced price school lunches participate in a summer     meal program</a:t>
            </a:r>
          </a:p>
          <a:p>
            <a:pPr marL="0" indent="0">
              <a:buNone/>
            </a:pPr>
            <a:r>
              <a:rPr lang="en-US" dirty="0"/>
              <a:t>Low income families will spend almost $1,000 more each summer for groceries </a:t>
            </a:r>
          </a:p>
          <a:p>
            <a:pPr marL="0" indent="0">
              <a:buNone/>
            </a:pPr>
            <a:r>
              <a:rPr lang="en-US" dirty="0"/>
              <a:t>For every 100 school lunch programs, there are only 87 breakfast sites and just 36 summer food programs</a:t>
            </a:r>
          </a:p>
          <a:p>
            <a:endParaRPr lang="en-US" dirty="0"/>
          </a:p>
        </p:txBody>
      </p:sp>
    </p:spTree>
    <p:extLst>
      <p:ext uri="{BB962C8B-B14F-4D97-AF65-F5344CB8AC3E}">
        <p14:creationId xmlns:p14="http://schemas.microsoft.com/office/powerpoint/2010/main" val="2847705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title="green border rectangle">
            <a:extLst>
              <a:ext uri="{FF2B5EF4-FFF2-40B4-BE49-F238E27FC236}">
                <a16:creationId xmlns:a16="http://schemas.microsoft.com/office/drawing/2014/main" id="{21D53CA0-FDE7-4B62-AE74-A671E6B82D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title="small green border rectangle">
            <a:extLst>
              <a:ext uri="{FF2B5EF4-FFF2-40B4-BE49-F238E27FC236}">
                <a16:creationId xmlns:a16="http://schemas.microsoft.com/office/drawing/2014/main" id="{06FA22A8-DAD2-4DBF-BCF6-AA00E9D8362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title="connector">
            <a:extLst>
              <a:ext uri="{FF2B5EF4-FFF2-40B4-BE49-F238E27FC236}">
                <a16:creationId xmlns:a16="http://schemas.microsoft.com/office/drawing/2014/main" id="{38CF2381-9166-48DC-8859-93B6A58939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title="white background">
            <a:extLst>
              <a:ext uri="{FF2B5EF4-FFF2-40B4-BE49-F238E27FC236}">
                <a16:creationId xmlns:a16="http://schemas.microsoft.com/office/drawing/2014/main" id="{49F38109-6CA7-491B-A6A4-D2A06300E2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title="green border rectangle">
            <a:extLst>
              <a:ext uri="{FF2B5EF4-FFF2-40B4-BE49-F238E27FC236}">
                <a16:creationId xmlns:a16="http://schemas.microsoft.com/office/drawing/2014/main" id="{A8D8D66C-6E87-4017-8A48-ED6A4578A0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9" title="small green border rectangle">
            <a:extLst>
              <a:ext uri="{FF2B5EF4-FFF2-40B4-BE49-F238E27FC236}">
                <a16:creationId xmlns:a16="http://schemas.microsoft.com/office/drawing/2014/main" id="{8093E2E4-CE1B-4314-8AD0-0555B7CAC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21" title="connector">
            <a:extLst>
              <a:ext uri="{FF2B5EF4-FFF2-40B4-BE49-F238E27FC236}">
                <a16:creationId xmlns:a16="http://schemas.microsoft.com/office/drawing/2014/main" id="{107708C9-4DE8-42DC-8556-86EFA6F0BB2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boy&#10;&#10;Description generated with high confidence">
            <a:extLst>
              <a:ext uri="{FF2B5EF4-FFF2-40B4-BE49-F238E27FC236}">
                <a16:creationId xmlns:a16="http://schemas.microsoft.com/office/drawing/2014/main" id="{8905361B-25EB-4F9E-9958-B474C8801629}"/>
              </a:ext>
            </a:extLst>
          </p:cNvPr>
          <p:cNvPicPr>
            <a:picLocks noChangeAspect="1"/>
          </p:cNvPicPr>
          <p:nvPr/>
        </p:nvPicPr>
        <p:blipFill rotWithShape="1">
          <a:blip r:embed="rId2"/>
          <a:srcRect l="24184" r="7191" b="-1"/>
          <a:stretch/>
        </p:blipFill>
        <p:spPr>
          <a:xfrm>
            <a:off x="633999" y="640081"/>
            <a:ext cx="5462001" cy="5054156"/>
          </a:xfrm>
          <a:prstGeom prst="rect">
            <a:avLst/>
          </a:prstGeom>
        </p:spPr>
      </p:pic>
      <p:sp>
        <p:nvSpPr>
          <p:cNvPr id="2" name="TextBox 1" title="text box">
            <a:extLst>
              <a:ext uri="{FF2B5EF4-FFF2-40B4-BE49-F238E27FC236}">
                <a16:creationId xmlns:a16="http://schemas.microsoft.com/office/drawing/2014/main" id="{60C9D1AE-7297-4AAF-8153-04FEE10E3C2A}"/>
              </a:ext>
            </a:extLst>
          </p:cNvPr>
          <p:cNvSpPr txBox="1"/>
          <p:nvPr/>
        </p:nvSpPr>
        <p:spPr>
          <a:xfrm>
            <a:off x="6730000" y="639097"/>
            <a:ext cx="4813072" cy="3686015"/>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endParaRPr lang="en-US" sz="6800" spc="-50" dirty="0">
              <a:solidFill>
                <a:schemeClr val="tx1">
                  <a:lumMod val="85000"/>
                  <a:lumOff val="15000"/>
                </a:schemeClr>
              </a:solidFill>
              <a:latin typeface="+mj-lt"/>
              <a:ea typeface="+mj-ea"/>
              <a:cs typeface="+mj-cs"/>
            </a:endParaRPr>
          </a:p>
        </p:txBody>
      </p:sp>
      <p:sp>
        <p:nvSpPr>
          <p:cNvPr id="3" name="Title 2">
            <a:extLst>
              <a:ext uri="{FF2B5EF4-FFF2-40B4-BE49-F238E27FC236}">
                <a16:creationId xmlns:a16="http://schemas.microsoft.com/office/drawing/2014/main" id="{47219D6E-4B59-492A-8463-ADEB26140F67}"/>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6800">
                <a:solidFill>
                  <a:schemeClr val="tx1">
                    <a:lumMod val="85000"/>
                    <a:lumOff val="15000"/>
                  </a:schemeClr>
                </a:solidFill>
              </a:rPr>
              <a:t>Ways to Promote Your Program</a:t>
            </a:r>
            <a:br>
              <a:rPr lang="en-US" sz="6800">
                <a:solidFill>
                  <a:schemeClr val="tx1">
                    <a:lumMod val="85000"/>
                    <a:lumOff val="15000"/>
                  </a:schemeClr>
                </a:solidFill>
              </a:rPr>
            </a:br>
            <a:endParaRPr lang="en-US" sz="6800">
              <a:solidFill>
                <a:schemeClr val="tx1">
                  <a:lumMod val="85000"/>
                  <a:lumOff val="15000"/>
                </a:schemeClr>
              </a:solidFill>
            </a:endParaRPr>
          </a:p>
        </p:txBody>
      </p:sp>
    </p:spTree>
    <p:extLst>
      <p:ext uri="{BB962C8B-B14F-4D97-AF65-F5344CB8AC3E}">
        <p14:creationId xmlns:p14="http://schemas.microsoft.com/office/powerpoint/2010/main" val="3345981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3AF0-4242-486D-9DD0-0F601CBE8868}"/>
              </a:ext>
            </a:extLst>
          </p:cNvPr>
          <p:cNvSpPr>
            <a:spLocks noGrp="1"/>
          </p:cNvSpPr>
          <p:nvPr>
            <p:ph type="title"/>
          </p:nvPr>
        </p:nvSpPr>
        <p:spPr/>
        <p:txBody>
          <a:bodyPr/>
          <a:lstStyle/>
          <a:p>
            <a:r>
              <a:rPr lang="en-US" dirty="0"/>
              <a:t>Social Media</a:t>
            </a:r>
          </a:p>
        </p:txBody>
      </p:sp>
      <p:sp>
        <p:nvSpPr>
          <p:cNvPr id="3" name="Content Placeholder 2">
            <a:extLst>
              <a:ext uri="{FF2B5EF4-FFF2-40B4-BE49-F238E27FC236}">
                <a16:creationId xmlns:a16="http://schemas.microsoft.com/office/drawing/2014/main" id="{0513CBE6-9C45-40B4-A116-614D26909B8B}"/>
              </a:ext>
            </a:extLst>
          </p:cNvPr>
          <p:cNvSpPr>
            <a:spLocks noGrp="1"/>
          </p:cNvSpPr>
          <p:nvPr>
            <p:ph idx="1"/>
          </p:nvPr>
        </p:nvSpPr>
        <p:spPr/>
        <p:txBody>
          <a:bodyPr/>
          <a:lstStyle/>
          <a:p>
            <a:pPr marL="0" indent="0">
              <a:buNone/>
            </a:pPr>
            <a:r>
              <a:rPr lang="en-US" dirty="0"/>
              <a:t>Post information about your program on your social media sites</a:t>
            </a:r>
          </a:p>
          <a:p>
            <a:pPr marL="0" indent="0">
              <a:buNone/>
            </a:pPr>
            <a:endParaRPr lang="en-US" dirty="0"/>
          </a:p>
          <a:p>
            <a:pPr marL="871400" lvl="5" indent="0">
              <a:buNone/>
            </a:pPr>
            <a:r>
              <a:rPr lang="en-US" sz="2000" dirty="0"/>
              <a:t>  Retweet information about Summer Meals from @USDANutrition</a:t>
            </a:r>
          </a:p>
          <a:p>
            <a:pPr marL="1071400" lvl="6" indent="0">
              <a:buNone/>
            </a:pPr>
            <a:r>
              <a:rPr lang="en-US" sz="2000" dirty="0"/>
              <a:t>Example Tweet: Individuals, schools, and communities can help connect eligible children to summer meals #SummerFoodRocks</a:t>
            </a:r>
          </a:p>
          <a:p>
            <a:pPr marL="1071400" lvl="6" indent="0">
              <a:buNone/>
            </a:pPr>
            <a:endParaRPr lang="en-US" sz="2000" dirty="0"/>
          </a:p>
          <a:p>
            <a:pPr marL="1071400" lvl="6" indent="0">
              <a:buNone/>
            </a:pPr>
            <a:r>
              <a:rPr lang="en-US" sz="2000" dirty="0"/>
              <a:t>Post information on your Facebook page about your open site </a:t>
            </a:r>
          </a:p>
          <a:p>
            <a:pPr marL="1071400" lvl="6" indent="0">
              <a:buNone/>
            </a:pPr>
            <a:r>
              <a:rPr lang="en-US" sz="2000" dirty="0"/>
              <a:t>Include the text information so families can find a site closest to their location.</a:t>
            </a:r>
          </a:p>
          <a:p>
            <a:pPr marL="1071400" lvl="6" indent="0">
              <a:buNone/>
            </a:pPr>
            <a:r>
              <a:rPr lang="en-US" sz="2000" dirty="0"/>
              <a:t>	Text “FOOD” (for English) or “COMIDA” (for Spanish) to 877-877</a:t>
            </a:r>
          </a:p>
          <a:p>
            <a:pPr marL="1071400" lvl="6" indent="0">
              <a:buNone/>
            </a:pPr>
            <a:r>
              <a:rPr lang="en-US" sz="2000" dirty="0"/>
              <a:t>	Text “SummerMeals” to 97779</a:t>
            </a:r>
          </a:p>
          <a:p>
            <a:pPr lvl="1"/>
            <a:endParaRPr lang="en-US" dirty="0"/>
          </a:p>
        </p:txBody>
      </p:sp>
      <p:pic>
        <p:nvPicPr>
          <p:cNvPr id="4" name="Picture 3" title="twitter logo">
            <a:extLst>
              <a:ext uri="{FF2B5EF4-FFF2-40B4-BE49-F238E27FC236}">
                <a16:creationId xmlns:a16="http://schemas.microsoft.com/office/drawing/2014/main" id="{608C14C3-86A7-4F2E-83F0-EBDA5DE93A4C}"/>
              </a:ext>
            </a:extLst>
          </p:cNvPr>
          <p:cNvPicPr>
            <a:picLocks noChangeAspect="1"/>
          </p:cNvPicPr>
          <p:nvPr/>
        </p:nvPicPr>
        <p:blipFill>
          <a:blip r:embed="rId2"/>
          <a:stretch>
            <a:fillRect/>
          </a:stretch>
        </p:blipFill>
        <p:spPr>
          <a:xfrm>
            <a:off x="1036320" y="2514599"/>
            <a:ext cx="936171" cy="936171"/>
          </a:xfrm>
          <a:prstGeom prst="rect">
            <a:avLst/>
          </a:prstGeom>
        </p:spPr>
      </p:pic>
      <p:pic>
        <p:nvPicPr>
          <p:cNvPr id="5" name="Picture 4" title="facebook logo">
            <a:extLst>
              <a:ext uri="{FF2B5EF4-FFF2-40B4-BE49-F238E27FC236}">
                <a16:creationId xmlns:a16="http://schemas.microsoft.com/office/drawing/2014/main" id="{C71D9EA4-9E6F-4DD6-85AF-4BE7A0138FEC}"/>
              </a:ext>
            </a:extLst>
          </p:cNvPr>
          <p:cNvPicPr>
            <a:picLocks noChangeAspect="1"/>
          </p:cNvPicPr>
          <p:nvPr/>
        </p:nvPicPr>
        <p:blipFill>
          <a:blip r:embed="rId3"/>
          <a:stretch>
            <a:fillRect/>
          </a:stretch>
        </p:blipFill>
        <p:spPr>
          <a:xfrm>
            <a:off x="842142" y="3898816"/>
            <a:ext cx="1130349" cy="1130349"/>
          </a:xfrm>
          <a:prstGeom prst="rect">
            <a:avLst/>
          </a:prstGeom>
        </p:spPr>
      </p:pic>
    </p:spTree>
    <p:extLst>
      <p:ext uri="{BB962C8B-B14F-4D97-AF65-F5344CB8AC3E}">
        <p14:creationId xmlns:p14="http://schemas.microsoft.com/office/powerpoint/2010/main" val="4293326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title="green rectangle">
            <a:extLst>
              <a:ext uri="{FF2B5EF4-FFF2-40B4-BE49-F238E27FC236}">
                <a16:creationId xmlns:a16="http://schemas.microsoft.com/office/drawing/2014/main" id="{38247643-37AB-47DE-B7BD-7A64FEB1337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69" title="small green rectangle ">
            <a:extLst>
              <a:ext uri="{FF2B5EF4-FFF2-40B4-BE49-F238E27FC236}">
                <a16:creationId xmlns:a16="http://schemas.microsoft.com/office/drawing/2014/main" id="{AEBC3119-F8E7-4266-91B8-7A1E808B48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2" name="Straight Connector 71" title="connector">
            <a:extLst>
              <a:ext uri="{FF2B5EF4-FFF2-40B4-BE49-F238E27FC236}">
                <a16:creationId xmlns:a16="http://schemas.microsoft.com/office/drawing/2014/main" id="{57D15890-6502-4FAA-AB03-AFAC88EE29D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4" name="Rectangle 73" title="white background">
            <a:extLst>
              <a:ext uri="{FF2B5EF4-FFF2-40B4-BE49-F238E27FC236}">
                <a16:creationId xmlns:a16="http://schemas.microsoft.com/office/drawing/2014/main" id="{B80045BC-58DB-469C-8997-6C0C16B173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title="green rectangle">
            <a:extLst>
              <a:ext uri="{FF2B5EF4-FFF2-40B4-BE49-F238E27FC236}">
                <a16:creationId xmlns:a16="http://schemas.microsoft.com/office/drawing/2014/main" id="{00C07DB3-666C-4A9D-81CE-83B435F95B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title="small green rectangle">
            <a:extLst>
              <a:ext uri="{FF2B5EF4-FFF2-40B4-BE49-F238E27FC236}">
                <a16:creationId xmlns:a16="http://schemas.microsoft.com/office/drawing/2014/main" id="{150BDA68-EBDD-443C-9B6B-03CA14AFFB3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0" name="Straight Connector 79" title="connector">
            <a:extLst>
              <a:ext uri="{FF2B5EF4-FFF2-40B4-BE49-F238E27FC236}">
                <a16:creationId xmlns:a16="http://schemas.microsoft.com/office/drawing/2014/main" id="{83EF6BB5-A95D-4C59-808C-3B64F444F29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E2A4A35-7AFE-4CC6-87FC-19AE51BF9693}"/>
              </a:ext>
            </a:extLst>
          </p:cNvPr>
          <p:cNvSpPr>
            <a:spLocks noGrp="1"/>
          </p:cNvSpPr>
          <p:nvPr>
            <p:ph type="title"/>
          </p:nvPr>
        </p:nvSpPr>
        <p:spPr>
          <a:xfrm>
            <a:off x="5995687" y="634946"/>
            <a:ext cx="5554056" cy="1450757"/>
          </a:xfrm>
        </p:spPr>
        <p:txBody>
          <a:bodyPr vert="horz" lIns="91440" tIns="45720" rIns="91440" bIns="45720" rtlCol="0" anchor="b">
            <a:normAutofit/>
          </a:bodyPr>
          <a:lstStyle/>
          <a:p>
            <a:r>
              <a:rPr lang="en-US" dirty="0"/>
              <a:t>School Based Outreach</a:t>
            </a:r>
          </a:p>
        </p:txBody>
      </p:sp>
      <p:graphicFrame>
        <p:nvGraphicFramePr>
          <p:cNvPr id="3" name="Diagram 2" title="diagram explaining outreach">
            <a:extLst>
              <a:ext uri="{FF2B5EF4-FFF2-40B4-BE49-F238E27FC236}">
                <a16:creationId xmlns:a16="http://schemas.microsoft.com/office/drawing/2014/main" id="{FF846444-9CDB-44C2-B976-F6C1D5C9E15D}"/>
              </a:ext>
            </a:extLst>
          </p:cNvPr>
          <p:cNvGraphicFramePr/>
          <p:nvPr>
            <p:extLst>
              <p:ext uri="{D42A27DB-BD31-4B8C-83A1-F6EECF244321}">
                <p14:modId xmlns:p14="http://schemas.microsoft.com/office/powerpoint/2010/main" val="3897845142"/>
              </p:ext>
            </p:extLst>
          </p:nvPr>
        </p:nvGraphicFramePr>
        <p:xfrm>
          <a:off x="5995687" y="2085704"/>
          <a:ext cx="5554055" cy="4248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Image result for school advertising free summer meals for kids">
            <a:extLst>
              <a:ext uri="{FF2B5EF4-FFF2-40B4-BE49-F238E27FC236}">
                <a16:creationId xmlns:a16="http://schemas.microsoft.com/office/drawing/2014/main" id="{BB3790D0-91A6-48DF-8F2F-A1D01A7361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70" y="1657420"/>
            <a:ext cx="5432175" cy="410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2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title="green rectangle for border">
            <a:extLst>
              <a:ext uri="{FF2B5EF4-FFF2-40B4-BE49-F238E27FC236}">
                <a16:creationId xmlns:a16="http://schemas.microsoft.com/office/drawing/2014/main" id="{A2B7CDEB-5CB6-4CD7-A878-C8D41F72E7C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title="border rectangle">
            <a:extLst>
              <a:ext uri="{FF2B5EF4-FFF2-40B4-BE49-F238E27FC236}">
                <a16:creationId xmlns:a16="http://schemas.microsoft.com/office/drawing/2014/main" id="{F7E1CCD8-0D33-4ABA-932F-523A573369B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title="connector">
            <a:extLst>
              <a:ext uri="{FF2B5EF4-FFF2-40B4-BE49-F238E27FC236}">
                <a16:creationId xmlns:a16="http://schemas.microsoft.com/office/drawing/2014/main" id="{C3CE3642-C95C-4498-82FE-58F4A5B74ED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title="white background">
            <a:extLst>
              <a:ext uri="{FF2B5EF4-FFF2-40B4-BE49-F238E27FC236}">
                <a16:creationId xmlns:a16="http://schemas.microsoft.com/office/drawing/2014/main" id="{C3EC9C19-5E31-4CE5-92E8-F7977239E2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title="green border rectangle">
            <a:extLst>
              <a:ext uri="{FF2B5EF4-FFF2-40B4-BE49-F238E27FC236}">
                <a16:creationId xmlns:a16="http://schemas.microsoft.com/office/drawing/2014/main" id="{267D94C7-7E89-4D0A-B2C5-2622C8651C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title="green border rectangle">
            <a:extLst>
              <a:ext uri="{FF2B5EF4-FFF2-40B4-BE49-F238E27FC236}">
                <a16:creationId xmlns:a16="http://schemas.microsoft.com/office/drawing/2014/main" id="{0453B32E-41DA-4F4C-A1DD-85C5804CC79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title="connector">
            <a:extLst>
              <a:ext uri="{FF2B5EF4-FFF2-40B4-BE49-F238E27FC236}">
                <a16:creationId xmlns:a16="http://schemas.microsoft.com/office/drawing/2014/main" id="{67B6C0F2-CA33-41E9-BC2E-7FB80DB06AD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standing in front of a sign&#10;&#10;Description generated with very high confidence">
            <a:extLst>
              <a:ext uri="{FF2B5EF4-FFF2-40B4-BE49-F238E27FC236}">
                <a16:creationId xmlns:a16="http://schemas.microsoft.com/office/drawing/2014/main" id="{680F0A4F-878C-4DFA-8CDE-694ABE53F739}"/>
              </a:ext>
            </a:extLst>
          </p:cNvPr>
          <p:cNvPicPr>
            <a:picLocks noChangeAspect="1"/>
          </p:cNvPicPr>
          <p:nvPr/>
        </p:nvPicPr>
        <p:blipFill rotWithShape="1">
          <a:blip r:embed="rId2"/>
          <a:srcRect t="14972" r="3" b="2909"/>
          <a:stretch/>
        </p:blipFill>
        <p:spPr>
          <a:xfrm>
            <a:off x="633999" y="581098"/>
            <a:ext cx="4020297" cy="2476136"/>
          </a:xfrm>
          <a:prstGeom prst="rect">
            <a:avLst/>
          </a:prstGeom>
        </p:spPr>
      </p:pic>
      <p:pic>
        <p:nvPicPr>
          <p:cNvPr id="5" name="Picture 4" descr="A sign on the side of a building&#10;&#10;Description generated with very high confidence">
            <a:extLst>
              <a:ext uri="{FF2B5EF4-FFF2-40B4-BE49-F238E27FC236}">
                <a16:creationId xmlns:a16="http://schemas.microsoft.com/office/drawing/2014/main" id="{181EE2BD-F664-4D1A-A4F6-481E58F64302}"/>
              </a:ext>
            </a:extLst>
          </p:cNvPr>
          <p:cNvPicPr>
            <a:picLocks noChangeAspect="1"/>
          </p:cNvPicPr>
          <p:nvPr/>
        </p:nvPicPr>
        <p:blipFill rotWithShape="1">
          <a:blip r:embed="rId3"/>
          <a:srcRect t="17878" r="3" b="3"/>
          <a:stretch/>
        </p:blipFill>
        <p:spPr>
          <a:xfrm>
            <a:off x="633999" y="3218101"/>
            <a:ext cx="4020296" cy="2476136"/>
          </a:xfrm>
          <a:prstGeom prst="rect">
            <a:avLst/>
          </a:prstGeom>
        </p:spPr>
      </p:pic>
      <p:sp>
        <p:nvSpPr>
          <p:cNvPr id="2" name="Title 1">
            <a:extLst>
              <a:ext uri="{FF2B5EF4-FFF2-40B4-BE49-F238E27FC236}">
                <a16:creationId xmlns:a16="http://schemas.microsoft.com/office/drawing/2014/main" id="{583C457C-820E-4D11-A999-CB77270A424A}"/>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dirty="0"/>
              <a:t>Faith Based Outreach</a:t>
            </a:r>
          </a:p>
        </p:txBody>
      </p:sp>
      <p:graphicFrame>
        <p:nvGraphicFramePr>
          <p:cNvPr id="3" name="Diagram 2" title="out reach diagram explaining fath based outreach">
            <a:extLst>
              <a:ext uri="{FF2B5EF4-FFF2-40B4-BE49-F238E27FC236}">
                <a16:creationId xmlns:a16="http://schemas.microsoft.com/office/drawing/2014/main" id="{8C3B13ED-DC0B-4BC3-A6EC-B5BDD3FB044A}"/>
              </a:ext>
            </a:extLst>
          </p:cNvPr>
          <p:cNvGraphicFramePr/>
          <p:nvPr>
            <p:extLst>
              <p:ext uri="{D42A27DB-BD31-4B8C-83A1-F6EECF244321}">
                <p14:modId xmlns:p14="http://schemas.microsoft.com/office/powerpoint/2010/main" val="1667298850"/>
              </p:ext>
            </p:extLst>
          </p:nvPr>
        </p:nvGraphicFramePr>
        <p:xfrm>
          <a:off x="5144679" y="2198914"/>
          <a:ext cx="6405063" cy="3670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474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title="green border rectangle">
            <a:extLst>
              <a:ext uri="{FF2B5EF4-FFF2-40B4-BE49-F238E27FC236}">
                <a16:creationId xmlns:a16="http://schemas.microsoft.com/office/drawing/2014/main" id="{A2B7CDEB-5CB6-4CD7-A878-C8D41F72E7C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title="small green border rectangle">
            <a:extLst>
              <a:ext uri="{FF2B5EF4-FFF2-40B4-BE49-F238E27FC236}">
                <a16:creationId xmlns:a16="http://schemas.microsoft.com/office/drawing/2014/main" id="{F7E1CCD8-0D33-4ABA-932F-523A573369B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title="connector">
            <a:extLst>
              <a:ext uri="{FF2B5EF4-FFF2-40B4-BE49-F238E27FC236}">
                <a16:creationId xmlns:a16="http://schemas.microsoft.com/office/drawing/2014/main" id="{C3CE3642-C95C-4498-82FE-58F4A5B74ED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title="white background">
            <a:extLst>
              <a:ext uri="{FF2B5EF4-FFF2-40B4-BE49-F238E27FC236}">
                <a16:creationId xmlns:a16="http://schemas.microsoft.com/office/drawing/2014/main" id="{C3EC9C19-5E31-4CE5-92E8-F7977239E2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title="green border rectangle">
            <a:extLst>
              <a:ext uri="{FF2B5EF4-FFF2-40B4-BE49-F238E27FC236}">
                <a16:creationId xmlns:a16="http://schemas.microsoft.com/office/drawing/2014/main" id="{267D94C7-7E89-4D0A-B2C5-2622C8651C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title="small green border rectangle">
            <a:extLst>
              <a:ext uri="{FF2B5EF4-FFF2-40B4-BE49-F238E27FC236}">
                <a16:creationId xmlns:a16="http://schemas.microsoft.com/office/drawing/2014/main" id="{0453B32E-41DA-4F4C-A1DD-85C5804CC79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title="connector">
            <a:extLst>
              <a:ext uri="{FF2B5EF4-FFF2-40B4-BE49-F238E27FC236}">
                <a16:creationId xmlns:a16="http://schemas.microsoft.com/office/drawing/2014/main" id="{67B6C0F2-CA33-41E9-BC2E-7FB80DB06AD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standing on top of a grass covered field&#10;&#10;Description generated with very high confidence">
            <a:extLst>
              <a:ext uri="{FF2B5EF4-FFF2-40B4-BE49-F238E27FC236}">
                <a16:creationId xmlns:a16="http://schemas.microsoft.com/office/drawing/2014/main" id="{13BF1BD0-AC85-4944-AFA5-871145CFD519}"/>
              </a:ext>
            </a:extLst>
          </p:cNvPr>
          <p:cNvPicPr>
            <a:picLocks noChangeAspect="1"/>
          </p:cNvPicPr>
          <p:nvPr/>
        </p:nvPicPr>
        <p:blipFill rotWithShape="1">
          <a:blip r:embed="rId2"/>
          <a:srcRect t="11734" r="3" b="6147"/>
          <a:stretch/>
        </p:blipFill>
        <p:spPr>
          <a:xfrm>
            <a:off x="633999" y="581098"/>
            <a:ext cx="4020297" cy="2476136"/>
          </a:xfrm>
          <a:prstGeom prst="rect">
            <a:avLst/>
          </a:prstGeom>
        </p:spPr>
      </p:pic>
      <p:pic>
        <p:nvPicPr>
          <p:cNvPr id="6" name="Picture 5" descr="A group of people posing for a photo&#10;&#10;Description generated with very high confidence">
            <a:extLst>
              <a:ext uri="{FF2B5EF4-FFF2-40B4-BE49-F238E27FC236}">
                <a16:creationId xmlns:a16="http://schemas.microsoft.com/office/drawing/2014/main" id="{D57FB043-4112-4779-B1BE-122F862503C0}"/>
              </a:ext>
            </a:extLst>
          </p:cNvPr>
          <p:cNvPicPr>
            <a:picLocks noChangeAspect="1"/>
          </p:cNvPicPr>
          <p:nvPr/>
        </p:nvPicPr>
        <p:blipFill rotWithShape="1">
          <a:blip r:embed="rId3"/>
          <a:srcRect r="3" b="7731"/>
          <a:stretch/>
        </p:blipFill>
        <p:spPr>
          <a:xfrm>
            <a:off x="633999" y="3218101"/>
            <a:ext cx="4020296" cy="2476136"/>
          </a:xfrm>
          <a:prstGeom prst="rect">
            <a:avLst/>
          </a:prstGeom>
        </p:spPr>
      </p:pic>
      <p:sp>
        <p:nvSpPr>
          <p:cNvPr id="2" name="Title 1">
            <a:extLst>
              <a:ext uri="{FF2B5EF4-FFF2-40B4-BE49-F238E27FC236}">
                <a16:creationId xmlns:a16="http://schemas.microsoft.com/office/drawing/2014/main" id="{CD3F8780-D8D8-4CEB-8CFE-FB7E74B4395A}"/>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dirty="0"/>
              <a:t>Community Outreach</a:t>
            </a:r>
          </a:p>
        </p:txBody>
      </p:sp>
      <p:graphicFrame>
        <p:nvGraphicFramePr>
          <p:cNvPr id="3" name="Diagram 2" title="community out reach diagram">
            <a:extLst>
              <a:ext uri="{FF2B5EF4-FFF2-40B4-BE49-F238E27FC236}">
                <a16:creationId xmlns:a16="http://schemas.microsoft.com/office/drawing/2014/main" id="{184CFB85-7BB9-4221-99FF-1E5C18041A37}"/>
              </a:ext>
            </a:extLst>
          </p:cNvPr>
          <p:cNvGraphicFramePr/>
          <p:nvPr>
            <p:extLst>
              <p:ext uri="{D42A27DB-BD31-4B8C-83A1-F6EECF244321}">
                <p14:modId xmlns:p14="http://schemas.microsoft.com/office/powerpoint/2010/main" val="1971685414"/>
              </p:ext>
            </p:extLst>
          </p:nvPr>
        </p:nvGraphicFramePr>
        <p:xfrm>
          <a:off x="5144679" y="2198914"/>
          <a:ext cx="6405063" cy="3670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78431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title="green border rectangle">
            <a:extLst>
              <a:ext uri="{FF2B5EF4-FFF2-40B4-BE49-F238E27FC236}">
                <a16:creationId xmlns:a16="http://schemas.microsoft.com/office/drawing/2014/main" id="{3CFC9789-57F4-4B9C-ABAA-6F7C8BADCA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7" name="Rectangle 72" title="small green border rectangle">
            <a:extLst>
              <a:ext uri="{FF2B5EF4-FFF2-40B4-BE49-F238E27FC236}">
                <a16:creationId xmlns:a16="http://schemas.microsoft.com/office/drawing/2014/main" id="{9B54F538-07DE-4652-B506-5D16E3EBBB0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78" name="Straight Connector 74" title="connector">
            <a:extLst>
              <a:ext uri="{FF2B5EF4-FFF2-40B4-BE49-F238E27FC236}">
                <a16:creationId xmlns:a16="http://schemas.microsoft.com/office/drawing/2014/main" id="{03D56195-A6AC-4958-8B87-F7D009353EB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79" name="Rectangle 76" title="white background">
            <a:extLst>
              <a:ext uri="{FF2B5EF4-FFF2-40B4-BE49-F238E27FC236}">
                <a16:creationId xmlns:a16="http://schemas.microsoft.com/office/drawing/2014/main" id="{605A42EF-68E6-4808-81CD-E5ABD0ED92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Rectangle 78" title="green border rectangle">
            <a:extLst>
              <a:ext uri="{FF2B5EF4-FFF2-40B4-BE49-F238E27FC236}">
                <a16:creationId xmlns:a16="http://schemas.microsoft.com/office/drawing/2014/main" id="{937C076B-00B1-4629-B27F-A86F9885FB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81" name="Rectangle 80" title="small green border rectangle">
            <a:extLst>
              <a:ext uri="{FF2B5EF4-FFF2-40B4-BE49-F238E27FC236}">
                <a16:creationId xmlns:a16="http://schemas.microsoft.com/office/drawing/2014/main" id="{3FE9C285-56FB-4B36-8ECA-C2D6596AA90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82" name="Straight Connector 82" title="connector">
            <a:extLst>
              <a:ext uri="{FF2B5EF4-FFF2-40B4-BE49-F238E27FC236}">
                <a16:creationId xmlns:a16="http://schemas.microsoft.com/office/drawing/2014/main" id="{3C4A154E-1950-4755-A5FC-5998EE0CC1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sharing food kids">
            <a:extLst>
              <a:ext uri="{FF2B5EF4-FFF2-40B4-BE49-F238E27FC236}">
                <a16:creationId xmlns:a16="http://schemas.microsoft.com/office/drawing/2014/main" id="{1DF8EB97-3830-4F1B-90F1-72554618A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93" y="1582261"/>
            <a:ext cx="5451627" cy="36934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37DD07-61A9-4510-A47B-056907069048}"/>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dirty="0"/>
              <a:t>Shared Strategies</a:t>
            </a:r>
          </a:p>
        </p:txBody>
      </p:sp>
      <p:sp>
        <p:nvSpPr>
          <p:cNvPr id="3" name="TextBox 2">
            <a:extLst>
              <a:ext uri="{FF2B5EF4-FFF2-40B4-BE49-F238E27FC236}">
                <a16:creationId xmlns:a16="http://schemas.microsoft.com/office/drawing/2014/main" id="{ED6E1575-C76F-4695-B971-BEF16221A2BA}"/>
              </a:ext>
            </a:extLst>
          </p:cNvPr>
          <p:cNvSpPr txBox="1"/>
          <p:nvPr/>
        </p:nvSpPr>
        <p:spPr>
          <a:xfrm>
            <a:off x="6411684" y="2198914"/>
            <a:ext cx="5127172" cy="367018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Contact local utility companies to ask if you can include a flyer or handout in the mailed utility bills in your area.</a:t>
            </a:r>
          </a:p>
          <a:p>
            <a:pPr defTabSz="914400">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Cross-promote with your local Department of Health &amp; Human Services. </a:t>
            </a:r>
          </a:p>
          <a:p>
            <a:pPr defTabSz="914400">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Create doorhanger flyers and leave them on doors in local neighborhoods. </a:t>
            </a:r>
          </a:p>
          <a:p>
            <a:pPr defTabSz="914400">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Organize a raffle or prize drawing at your feeding site – provide raffle tickets to kids who bring other kids. </a:t>
            </a:r>
          </a:p>
          <a:p>
            <a:pPr defTabSz="914400">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p:txBody>
      </p:sp>
    </p:spTree>
    <p:extLst>
      <p:ext uri="{BB962C8B-B14F-4D97-AF65-F5344CB8AC3E}">
        <p14:creationId xmlns:p14="http://schemas.microsoft.com/office/powerpoint/2010/main" val="3965354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title="green border rectangle">
            <a:extLst>
              <a:ext uri="{FF2B5EF4-FFF2-40B4-BE49-F238E27FC236}">
                <a16:creationId xmlns:a16="http://schemas.microsoft.com/office/drawing/2014/main" id="{26D75EE5-57FF-4D1E-B105-A6036B0FE6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title="small green border rectangle">
            <a:extLst>
              <a:ext uri="{FF2B5EF4-FFF2-40B4-BE49-F238E27FC236}">
                <a16:creationId xmlns:a16="http://schemas.microsoft.com/office/drawing/2014/main" id="{C913828F-06C6-4172-B0DE-BAB0120201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title="connector">
            <a:extLst>
              <a:ext uri="{FF2B5EF4-FFF2-40B4-BE49-F238E27FC236}">
                <a16:creationId xmlns:a16="http://schemas.microsoft.com/office/drawing/2014/main" id="{0CB2A3A6-962C-4D7A-8272-EDEDD881F07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title="white background">
            <a:extLst>
              <a:ext uri="{FF2B5EF4-FFF2-40B4-BE49-F238E27FC236}">
                <a16:creationId xmlns:a16="http://schemas.microsoft.com/office/drawing/2014/main" id="{21348D5E-A2F9-4457-85D6-EF33B01C1B8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title="green border rectangle">
            <a:extLst>
              <a:ext uri="{FF2B5EF4-FFF2-40B4-BE49-F238E27FC236}">
                <a16:creationId xmlns:a16="http://schemas.microsoft.com/office/drawing/2014/main" id="{4AA73B4A-2570-4D18-9566-12E68828C41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title="small green border rectangle">
            <a:extLst>
              <a:ext uri="{FF2B5EF4-FFF2-40B4-BE49-F238E27FC236}">
                <a16:creationId xmlns:a16="http://schemas.microsoft.com/office/drawing/2014/main" id="{7EF5A4DD-17B0-415A-8F3A-0DEE3FF8F8C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title="connector">
            <a:extLst>
              <a:ext uri="{FF2B5EF4-FFF2-40B4-BE49-F238E27FC236}">
                <a16:creationId xmlns:a16="http://schemas.microsoft.com/office/drawing/2014/main" id="{A4193D27-0DF9-4485-90D7-D8E69A3F445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Screen Clipping">
            <a:extLst>
              <a:ext uri="{FF2B5EF4-FFF2-40B4-BE49-F238E27FC236}">
                <a16:creationId xmlns:a16="http://schemas.microsoft.com/office/drawing/2014/main" id="{7CC1C9F7-2C1C-46AD-AE24-ED75565AA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89" y="303728"/>
            <a:ext cx="3553109" cy="4599494"/>
          </a:xfrm>
          <a:prstGeom prst="rect">
            <a:avLst/>
          </a:prstGeom>
        </p:spPr>
      </p:pic>
      <p:sp>
        <p:nvSpPr>
          <p:cNvPr id="37" name="Rectangle 36" title="small green seperator rectangle">
            <a:extLst>
              <a:ext uri="{FF2B5EF4-FFF2-40B4-BE49-F238E27FC236}">
                <a16:creationId xmlns:a16="http://schemas.microsoft.com/office/drawing/2014/main" id="{62E5679E-AF9A-4675-8EB9-82F877C47B1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2BAD30C-A5D8-4337-8EC3-69866900D76F}"/>
              </a:ext>
            </a:extLst>
          </p:cNvPr>
          <p:cNvSpPr>
            <a:spLocks noGrp="1"/>
          </p:cNvSpPr>
          <p:nvPr>
            <p:ph type="title"/>
          </p:nvPr>
        </p:nvSpPr>
        <p:spPr>
          <a:xfrm>
            <a:off x="634000" y="4690873"/>
            <a:ext cx="9065172" cy="917011"/>
          </a:xfrm>
        </p:spPr>
        <p:txBody>
          <a:bodyPr vert="horz" lIns="91440" tIns="45720" rIns="91440" bIns="45720" rtlCol="0" anchor="b">
            <a:normAutofit/>
          </a:bodyPr>
          <a:lstStyle/>
          <a:p>
            <a:r>
              <a:rPr lang="en-US" sz="6000" dirty="0">
                <a:solidFill>
                  <a:schemeClr val="tx1">
                    <a:lumMod val="85000"/>
                    <a:lumOff val="15000"/>
                  </a:schemeClr>
                </a:solidFill>
              </a:rPr>
              <a:t>* </a:t>
            </a:r>
            <a:r>
              <a:rPr lang="en-US" sz="3000" dirty="0">
                <a:solidFill>
                  <a:schemeClr val="tx1">
                    <a:lumMod val="85000"/>
                    <a:lumOff val="15000"/>
                  </a:schemeClr>
                </a:solidFill>
                <a:hlinkClick r:id="rId3"/>
              </a:rPr>
              <a:t>FREE download from USDA</a:t>
            </a:r>
            <a:endParaRPr lang="en-US" sz="3000" dirty="0">
              <a:solidFill>
                <a:schemeClr val="tx1">
                  <a:lumMod val="85000"/>
                  <a:lumOff val="15000"/>
                </a:schemeClr>
              </a:solidFill>
            </a:endParaRPr>
          </a:p>
        </p:txBody>
      </p:sp>
      <p:sp>
        <p:nvSpPr>
          <p:cNvPr id="24" name="TextBox 23">
            <a:extLst>
              <a:ext uri="{FF2B5EF4-FFF2-40B4-BE49-F238E27FC236}">
                <a16:creationId xmlns:a16="http://schemas.microsoft.com/office/drawing/2014/main" id="{635D96F1-FDBB-4CD7-BFE5-19508FBD9BAF}"/>
              </a:ext>
            </a:extLst>
          </p:cNvPr>
          <p:cNvSpPr txBox="1"/>
          <p:nvPr/>
        </p:nvSpPr>
        <p:spPr>
          <a:xfrm>
            <a:off x="6836325" y="341317"/>
            <a:ext cx="4265786" cy="4524315"/>
          </a:xfrm>
          <a:prstGeom prst="rect">
            <a:avLst/>
          </a:prstGeom>
          <a:noFill/>
        </p:spPr>
        <p:txBody>
          <a:bodyPr wrap="square" rtlCol="0">
            <a:spAutoFit/>
          </a:bodyPr>
          <a:lstStyle/>
          <a:p>
            <a:r>
              <a:rPr lang="en-US" sz="2400" dirty="0"/>
              <a:t>Hang flyers in your community:</a:t>
            </a:r>
          </a:p>
          <a:p>
            <a:endParaRPr lang="en-US" sz="2400" dirty="0"/>
          </a:p>
          <a:p>
            <a:pPr marL="285750" indent="-285750">
              <a:buFont typeface="Arial" panose="020B0604020202020204" pitchFamily="34" charset="0"/>
              <a:buChar char="•"/>
            </a:pPr>
            <a:r>
              <a:rPr lang="en-US" sz="2400" dirty="0"/>
              <a:t>Grocery Stores</a:t>
            </a:r>
          </a:p>
          <a:p>
            <a:pPr marL="285750" indent="-285750">
              <a:buFont typeface="Arial" panose="020B0604020202020204" pitchFamily="34" charset="0"/>
              <a:buChar char="•"/>
            </a:pPr>
            <a:r>
              <a:rPr lang="en-US" sz="2400" dirty="0"/>
              <a:t>Convenience Stores</a:t>
            </a:r>
          </a:p>
          <a:p>
            <a:pPr marL="285750" indent="-285750">
              <a:buFont typeface="Arial" panose="020B0604020202020204" pitchFamily="34" charset="0"/>
              <a:buChar char="•"/>
            </a:pPr>
            <a:r>
              <a:rPr lang="en-US" sz="2400" dirty="0"/>
              <a:t>Churches</a:t>
            </a:r>
          </a:p>
          <a:p>
            <a:pPr marL="285750" indent="-285750">
              <a:buFont typeface="Arial" panose="020B0604020202020204" pitchFamily="34" charset="0"/>
              <a:buChar char="•"/>
            </a:pPr>
            <a:r>
              <a:rPr lang="en-US" sz="2400" dirty="0"/>
              <a:t>Community Centers</a:t>
            </a:r>
          </a:p>
          <a:p>
            <a:pPr marL="285750" indent="-285750">
              <a:buFont typeface="Arial" panose="020B0604020202020204" pitchFamily="34" charset="0"/>
              <a:buChar char="•"/>
            </a:pPr>
            <a:r>
              <a:rPr lang="en-US" sz="2400" dirty="0"/>
              <a:t>WIC Offices</a:t>
            </a:r>
          </a:p>
          <a:p>
            <a:pPr marL="285750" indent="-285750">
              <a:buFont typeface="Arial" panose="020B0604020202020204" pitchFamily="34" charset="0"/>
              <a:buChar char="•"/>
            </a:pPr>
            <a:r>
              <a:rPr lang="en-US" sz="2400" dirty="0"/>
              <a:t>Doctor Offices</a:t>
            </a:r>
          </a:p>
          <a:p>
            <a:pPr marL="285750" indent="-285750">
              <a:buFont typeface="Arial" panose="020B0604020202020204" pitchFamily="34" charset="0"/>
              <a:buChar char="•"/>
            </a:pPr>
            <a:r>
              <a:rPr lang="en-US" sz="2400" dirty="0"/>
              <a:t>Libraries</a:t>
            </a:r>
          </a:p>
          <a:p>
            <a:pPr marL="285750" indent="-285750">
              <a:buFont typeface="Arial" panose="020B0604020202020204" pitchFamily="34" charset="0"/>
              <a:buChar char="•"/>
            </a:pPr>
            <a:r>
              <a:rPr lang="en-US" sz="2400" dirty="0"/>
              <a:t>Museums</a:t>
            </a:r>
          </a:p>
          <a:p>
            <a:pPr marL="285750" indent="-285750">
              <a:buFont typeface="Arial" panose="020B0604020202020204" pitchFamily="34" charset="0"/>
              <a:buChar char="•"/>
            </a:pPr>
            <a:r>
              <a:rPr lang="en-US" sz="2400" dirty="0"/>
              <a:t>Laundromats</a:t>
            </a:r>
          </a:p>
          <a:p>
            <a:pPr marL="285750" indent="-285750">
              <a:buFont typeface="Arial" panose="020B0604020202020204" pitchFamily="34" charset="0"/>
              <a:buChar char="•"/>
            </a:pPr>
            <a:r>
              <a:rPr lang="en-US" sz="2400" dirty="0"/>
              <a:t>Dollar Stores</a:t>
            </a:r>
          </a:p>
        </p:txBody>
      </p:sp>
    </p:spTree>
    <p:extLst>
      <p:ext uri="{BB962C8B-B14F-4D97-AF65-F5344CB8AC3E}">
        <p14:creationId xmlns:p14="http://schemas.microsoft.com/office/powerpoint/2010/main" val="370955360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2193</TotalTime>
  <Words>646</Words>
  <Application>Microsoft Office PowerPoint</Application>
  <PresentationFormat>Widescreen</PresentationFormat>
  <Paragraphs>70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Retrospect</vt:lpstr>
      <vt:lpstr>Promoting Your Summer Food Service Program</vt:lpstr>
      <vt:lpstr>Some Hunger Statistics</vt:lpstr>
      <vt:lpstr>Ways to Promote Your Program </vt:lpstr>
      <vt:lpstr>Social Media</vt:lpstr>
      <vt:lpstr>School Based Outreach</vt:lpstr>
      <vt:lpstr>Faith Based Outreach</vt:lpstr>
      <vt:lpstr>Community Outreach</vt:lpstr>
      <vt:lpstr>Shared Strategies</vt:lpstr>
      <vt:lpstr>* FREE download from USDA</vt:lpstr>
      <vt:lpstr>Alert The Media  Send a press release to local news outlets  </vt:lpstr>
      <vt:lpstr> Check out the free resources available for download from Share Our Strength’s website, including business cards, bookmarks, yard signs and postcards</vt:lpstr>
      <vt:lpstr>Share the TEXT hotlines in your community</vt:lpstr>
      <vt:lpstr>Consider organizing a “parade” in the neighborhood to involve kids and conduct outreach to other potential participants. </vt:lpstr>
      <vt:lpstr>Remember…</vt:lpstr>
      <vt:lpstr>Many families struggle to feed their children nutritious meals each day.  Thank you for the great work you do to ensure children in your community have access to nutritious, free meals in the summer!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Your Summer Food Service Program</dc:title>
  <dc:creator>Liza Multari</dc:creator>
  <cp:lastModifiedBy>Eliza O'Donnell</cp:lastModifiedBy>
  <cp:revision>87</cp:revision>
  <dcterms:created xsi:type="dcterms:W3CDTF">2018-01-03T19:28:10Z</dcterms:created>
  <dcterms:modified xsi:type="dcterms:W3CDTF">2018-03-20T14:53:24Z</dcterms:modified>
</cp:coreProperties>
</file>