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427" r:id="rId3"/>
    <p:sldId id="429" r:id="rId4"/>
    <p:sldId id="446" r:id="rId5"/>
    <p:sldId id="266" r:id="rId6"/>
    <p:sldId id="268" r:id="rId7"/>
    <p:sldId id="264" r:id="rId8"/>
    <p:sldId id="292" r:id="rId9"/>
    <p:sldId id="270" r:id="rId10"/>
    <p:sldId id="271" r:id="rId11"/>
    <p:sldId id="447" r:id="rId12"/>
    <p:sldId id="430" r:id="rId13"/>
    <p:sldId id="260" r:id="rId14"/>
    <p:sldId id="426" r:id="rId15"/>
    <p:sldId id="328" r:id="rId16"/>
    <p:sldId id="434" r:id="rId17"/>
    <p:sldId id="435" r:id="rId18"/>
    <p:sldId id="436" r:id="rId19"/>
    <p:sldId id="437" r:id="rId20"/>
    <p:sldId id="448" r:id="rId21"/>
    <p:sldId id="450" r:id="rId22"/>
    <p:sldId id="451" r:id="rId23"/>
    <p:sldId id="452" r:id="rId24"/>
    <p:sldId id="438" r:id="rId25"/>
    <p:sldId id="439" r:id="rId26"/>
    <p:sldId id="440" r:id="rId27"/>
    <p:sldId id="441" r:id="rId28"/>
    <p:sldId id="442" r:id="rId29"/>
    <p:sldId id="443" r:id="rId30"/>
    <p:sldId id="329" r:id="rId31"/>
    <p:sldId id="453" r:id="rId32"/>
    <p:sldId id="454" r:id="rId33"/>
    <p:sldId id="44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Beaver" initials="MB" lastIdx="1" clrIdx="0">
    <p:extLst>
      <p:ext uri="{19B8F6BF-5375-455C-9EA6-DF929625EA0E}">
        <p15:presenceInfo xmlns:p15="http://schemas.microsoft.com/office/powerpoint/2012/main" userId="S::Michele.Beaver@nysed.gov::f2399e04-83d8-41cf-a256-d7dc12a689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35D7A-E55F-4B65-B11C-0F9747C4686F}" v="19" dt="2020-10-19T13:02:00.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3333" autoAdjust="0"/>
  </p:normalViewPr>
  <p:slideViewPr>
    <p:cSldViewPr snapToGrid="0">
      <p:cViewPr varScale="1">
        <p:scale>
          <a:sx n="84" d="100"/>
          <a:sy n="84" d="100"/>
        </p:scale>
        <p:origin x="63" y="78"/>
      </p:cViewPr>
      <p:guideLst/>
    </p:cSldViewPr>
  </p:slideViewPr>
  <p:notesTextViewPr>
    <p:cViewPr>
      <p:scale>
        <a:sx n="1" d="1"/>
        <a:sy n="1" d="1"/>
      </p:scale>
      <p:origin x="0" y="0"/>
    </p:cViewPr>
  </p:notesTextViewPr>
  <p:sorterViewPr>
    <p:cViewPr>
      <p:scale>
        <a:sx n="100" d="100"/>
        <a:sy n="100" d="100"/>
      </p:scale>
      <p:origin x="0" y="-12942"/>
    </p:cViewPr>
  </p:sorterViewPr>
  <p:notesViewPr>
    <p:cSldViewPr snapToGrid="0">
      <p:cViewPr varScale="1">
        <p:scale>
          <a:sx n="70" d="100"/>
          <a:sy n="70" d="100"/>
        </p:scale>
        <p:origin x="2547"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A79B3222-8C67-428E-8813-D8EAACD3F402}">
      <dgm:prSet custT="1"/>
      <dgm:spPr/>
      <dgm:t>
        <a:bodyPr/>
        <a:lstStyle/>
        <a:p>
          <a:r>
            <a:rPr lang="en-US" sz="3600" dirty="0">
              <a:latin typeface="Times New Roman" panose="02020603050405020304" pitchFamily="18" charset="0"/>
              <a:cs typeface="Times New Roman" panose="02020603050405020304" pitchFamily="18" charset="0"/>
            </a:rPr>
            <a:t>Grains:</a:t>
          </a:r>
        </a:p>
      </dgm:t>
    </dgm:pt>
    <dgm:pt modelId="{426462B5-365D-4025-9B78-81371B16D41C}" type="parTrans" cxnId="{8149EA98-FEDB-444A-9560-CDB950BAC10C}">
      <dgm:prSet/>
      <dgm:spPr/>
      <dgm:t>
        <a:bodyPr/>
        <a:lstStyle/>
        <a:p>
          <a:endParaRPr lang="en-US" sz="1100"/>
        </a:p>
      </dgm:t>
    </dgm:pt>
    <dgm:pt modelId="{3FD34458-E583-410E-B6A6-E1028143854C}" type="sibTrans" cxnId="{8149EA98-FEDB-444A-9560-CDB950BAC10C}">
      <dgm:prSet/>
      <dgm:spPr/>
      <dgm:t>
        <a:bodyPr/>
        <a:lstStyle/>
        <a:p>
          <a:endParaRPr lang="en-US" sz="1100"/>
        </a:p>
      </dgm:t>
    </dgm:pt>
    <dgm:pt modelId="{A3116D18-DD1F-4930-9770-EF8886F03F3F}">
      <dgm:prSet custT="1"/>
      <dgm:spPr/>
      <dgm:t>
        <a:bodyPr/>
        <a:lstStyle/>
        <a:p>
          <a:r>
            <a:rPr lang="en-US" sz="2400" dirty="0">
              <a:latin typeface="Times New Roman" panose="02020603050405020304" pitchFamily="18" charset="0"/>
              <a:cs typeface="Times New Roman" panose="02020603050405020304" pitchFamily="18" charset="0"/>
            </a:rPr>
            <a:t>Required at breakfast and lunch/supper</a:t>
          </a:r>
        </a:p>
      </dgm:t>
    </dgm:pt>
    <dgm:pt modelId="{E2964713-37E2-47EA-A3B0-7AF9A54CF3BE}" type="parTrans" cxnId="{DBCE588B-73D9-4023-9CE7-A705F8376713}">
      <dgm:prSet/>
      <dgm:spPr/>
      <dgm:t>
        <a:bodyPr/>
        <a:lstStyle/>
        <a:p>
          <a:endParaRPr lang="en-US" sz="1100"/>
        </a:p>
      </dgm:t>
    </dgm:pt>
    <dgm:pt modelId="{9A003EA6-5126-4AB9-A2B1-C54279BD28E5}" type="sibTrans" cxnId="{DBCE588B-73D9-4023-9CE7-A705F8376713}">
      <dgm:prSet/>
      <dgm:spPr/>
      <dgm:t>
        <a:bodyPr/>
        <a:lstStyle/>
        <a:p>
          <a:endParaRPr lang="en-US" sz="1100"/>
        </a:p>
      </dgm:t>
    </dgm:pt>
    <dgm:pt modelId="{7D820558-99D3-4882-A146-ACE3EC4A9207}">
      <dgm:prSet custT="1"/>
      <dgm:spPr/>
      <dgm:t>
        <a:bodyPr/>
        <a:lstStyle/>
        <a:p>
          <a:r>
            <a:rPr lang="en-US" sz="2400" dirty="0">
              <a:latin typeface="Times New Roman" panose="02020603050405020304" pitchFamily="18" charset="0"/>
              <a:cs typeface="Times New Roman" panose="02020603050405020304" pitchFamily="18" charset="0"/>
            </a:rPr>
            <a:t>May be one of the two components of snack</a:t>
          </a:r>
        </a:p>
      </dgm:t>
    </dgm:pt>
    <dgm:pt modelId="{BBEA2B60-12CA-4959-9202-594D6096278F}" type="parTrans" cxnId="{106AA772-8B72-4287-A6CE-EB56E8C0EE97}">
      <dgm:prSet/>
      <dgm:spPr/>
      <dgm:t>
        <a:bodyPr/>
        <a:lstStyle/>
        <a:p>
          <a:endParaRPr lang="en-US" sz="1100"/>
        </a:p>
      </dgm:t>
    </dgm:pt>
    <dgm:pt modelId="{EB28008B-A267-4D0F-AB3D-BEA3ACA440D4}" type="sibTrans" cxnId="{106AA772-8B72-4287-A6CE-EB56E8C0EE97}">
      <dgm:prSet/>
      <dgm:spPr/>
      <dgm:t>
        <a:bodyPr/>
        <a:lstStyle/>
        <a:p>
          <a:endParaRPr lang="en-US" sz="1100"/>
        </a:p>
      </dgm:t>
    </dgm:pt>
    <dgm:pt modelId="{1D9CA797-43F6-47D1-A897-29607B42272A}" type="pres">
      <dgm:prSet presAssocID="{AE5262CD-3205-4EB3-9FA0-E9BE69CA6C14}" presName="linear" presStyleCnt="0">
        <dgm:presLayoutVars>
          <dgm:animLvl val="lvl"/>
          <dgm:resizeHandles val="exact"/>
        </dgm:presLayoutVars>
      </dgm:prSet>
      <dgm:spPr/>
    </dgm:pt>
    <dgm:pt modelId="{7D0AE71F-6252-4674-AFBD-1FEFE2443915}" type="pres">
      <dgm:prSet presAssocID="{A79B3222-8C67-428E-8813-D8EAACD3F402}" presName="parentText" presStyleLbl="node1" presStyleIdx="0" presStyleCnt="1" custScaleY="45982">
        <dgm:presLayoutVars>
          <dgm:chMax val="0"/>
          <dgm:bulletEnabled val="1"/>
        </dgm:presLayoutVars>
      </dgm:prSet>
      <dgm:spPr/>
    </dgm:pt>
    <dgm:pt modelId="{BC483172-EB92-4725-A9C4-464D8C2F7350}" type="pres">
      <dgm:prSet presAssocID="{A79B3222-8C67-428E-8813-D8EAACD3F402}" presName="childText" presStyleLbl="revTx" presStyleIdx="0" presStyleCnt="1" custScaleY="63743" custLinFactNeighborX="-384" custLinFactNeighborY="11825">
        <dgm:presLayoutVars>
          <dgm:bulletEnabled val="1"/>
        </dgm:presLayoutVars>
      </dgm:prSet>
      <dgm:spPr/>
    </dgm:pt>
  </dgm:ptLst>
  <dgm:cxnLst>
    <dgm:cxn modelId="{DEDC4520-4C38-426A-9360-C3E8F370BFFC}" type="presOf" srcId="{A79B3222-8C67-428E-8813-D8EAACD3F402}" destId="{7D0AE71F-6252-4674-AFBD-1FEFE2443915}" srcOrd="0" destOrd="0" presId="urn:microsoft.com/office/officeart/2005/8/layout/vList2"/>
    <dgm:cxn modelId="{39148241-2B1F-486C-BF93-2C5EEC8C04F2}" type="presOf" srcId="{AE5262CD-3205-4EB3-9FA0-E9BE69CA6C14}" destId="{1D9CA797-43F6-47D1-A897-29607B42272A}" srcOrd="0" destOrd="0" presId="urn:microsoft.com/office/officeart/2005/8/layout/vList2"/>
    <dgm:cxn modelId="{106AA772-8B72-4287-A6CE-EB56E8C0EE97}" srcId="{A79B3222-8C67-428E-8813-D8EAACD3F402}" destId="{7D820558-99D3-4882-A146-ACE3EC4A9207}" srcOrd="1" destOrd="0" parTransId="{BBEA2B60-12CA-4959-9202-594D6096278F}" sibTransId="{EB28008B-A267-4D0F-AB3D-BEA3ACA440D4}"/>
    <dgm:cxn modelId="{DBCE588B-73D9-4023-9CE7-A705F8376713}" srcId="{A79B3222-8C67-428E-8813-D8EAACD3F402}" destId="{A3116D18-DD1F-4930-9770-EF8886F03F3F}" srcOrd="0" destOrd="0" parTransId="{E2964713-37E2-47EA-A3B0-7AF9A54CF3BE}" sibTransId="{9A003EA6-5126-4AB9-A2B1-C54279BD28E5}"/>
    <dgm:cxn modelId="{8149EA98-FEDB-444A-9560-CDB950BAC10C}" srcId="{AE5262CD-3205-4EB3-9FA0-E9BE69CA6C14}" destId="{A79B3222-8C67-428E-8813-D8EAACD3F402}" srcOrd="0" destOrd="0" parTransId="{426462B5-365D-4025-9B78-81371B16D41C}" sibTransId="{3FD34458-E583-410E-B6A6-E1028143854C}"/>
    <dgm:cxn modelId="{2EF734AA-B422-4C4D-9EDD-3A4E5BDBAF93}" type="presOf" srcId="{A3116D18-DD1F-4930-9770-EF8886F03F3F}" destId="{BC483172-EB92-4725-A9C4-464D8C2F7350}" srcOrd="0" destOrd="0" presId="urn:microsoft.com/office/officeart/2005/8/layout/vList2"/>
    <dgm:cxn modelId="{282DC8D5-A873-4E30-BFE1-367568DC381E}" type="presOf" srcId="{7D820558-99D3-4882-A146-ACE3EC4A9207}" destId="{BC483172-EB92-4725-A9C4-464D8C2F7350}" srcOrd="0" destOrd="1" presId="urn:microsoft.com/office/officeart/2005/8/layout/vList2"/>
    <dgm:cxn modelId="{69F92494-37FF-4E05-A1FF-3F548D021096}" type="presParOf" srcId="{1D9CA797-43F6-47D1-A897-29607B42272A}" destId="{7D0AE71F-6252-4674-AFBD-1FEFE2443915}" srcOrd="0" destOrd="0" presId="urn:microsoft.com/office/officeart/2005/8/layout/vList2"/>
    <dgm:cxn modelId="{4D4EE696-ED17-4F64-B13C-723EC7F42F6D}" type="presParOf" srcId="{1D9CA797-43F6-47D1-A897-29607B42272A}" destId="{BC483172-EB92-4725-A9C4-464D8C2F73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2" qsCatId="3D" csTypeId="urn:microsoft.com/office/officeart/2005/8/colors/accent2_2" csCatId="accent2" phldr="1"/>
      <dgm:spPr/>
      <dgm:t>
        <a:bodyPr/>
        <a:lstStyle/>
        <a:p>
          <a:endParaRPr lang="en-US"/>
        </a:p>
      </dgm:t>
    </dgm:pt>
    <dgm:pt modelId="{A79B3222-8C67-428E-8813-D8EAACD3F402}">
      <dgm:prSet custT="1"/>
      <dgm:spPr/>
      <dgm:t>
        <a:bodyPr/>
        <a:lstStyle/>
        <a:p>
          <a:r>
            <a:rPr lang="en-US" sz="3200" dirty="0">
              <a:solidFill>
                <a:schemeClr val="tx1"/>
              </a:solidFill>
              <a:latin typeface="Times New Roman" panose="02020603050405020304" pitchFamily="18" charset="0"/>
              <a:cs typeface="Times New Roman" panose="02020603050405020304" pitchFamily="18" charset="0"/>
            </a:rPr>
            <a:t>Meat/Meat Alternatives:</a:t>
          </a:r>
        </a:p>
      </dgm:t>
    </dgm:pt>
    <dgm:pt modelId="{426462B5-365D-4025-9B78-81371B16D41C}" type="parTrans" cxnId="{8149EA98-FEDB-444A-9560-CDB950BAC10C}">
      <dgm:prSet/>
      <dgm:spPr/>
      <dgm:t>
        <a:bodyPr/>
        <a:lstStyle/>
        <a:p>
          <a:endParaRPr lang="en-US" sz="1100"/>
        </a:p>
      </dgm:t>
    </dgm:pt>
    <dgm:pt modelId="{3FD34458-E583-410E-B6A6-E1028143854C}" type="sibTrans" cxnId="{8149EA98-FEDB-444A-9560-CDB950BAC10C}">
      <dgm:prSet/>
      <dgm:spPr/>
      <dgm:t>
        <a:bodyPr/>
        <a:lstStyle/>
        <a:p>
          <a:endParaRPr lang="en-US" sz="1100"/>
        </a:p>
      </dgm:t>
    </dgm:pt>
    <dgm:pt modelId="{A3116D18-DD1F-4930-9770-EF8886F03F3F}">
      <dgm:prSet custT="1"/>
      <dgm:spPr/>
      <dgm:t>
        <a:bodyPr/>
        <a:lstStyle/>
        <a:p>
          <a:r>
            <a:rPr lang="en-US" sz="2400" dirty="0">
              <a:latin typeface="Times New Roman" panose="02020603050405020304" pitchFamily="18" charset="0"/>
              <a:cs typeface="Times New Roman" panose="02020603050405020304" pitchFamily="18" charset="0"/>
            </a:rPr>
            <a:t>Required at Lunch/Supper</a:t>
          </a:r>
        </a:p>
      </dgm:t>
    </dgm:pt>
    <dgm:pt modelId="{E2964713-37E2-47EA-A3B0-7AF9A54CF3BE}" type="parTrans" cxnId="{DBCE588B-73D9-4023-9CE7-A705F8376713}">
      <dgm:prSet/>
      <dgm:spPr/>
      <dgm:t>
        <a:bodyPr/>
        <a:lstStyle/>
        <a:p>
          <a:endParaRPr lang="en-US" sz="1100"/>
        </a:p>
      </dgm:t>
    </dgm:pt>
    <dgm:pt modelId="{9A003EA6-5126-4AB9-A2B1-C54279BD28E5}" type="sibTrans" cxnId="{DBCE588B-73D9-4023-9CE7-A705F8376713}">
      <dgm:prSet/>
      <dgm:spPr/>
      <dgm:t>
        <a:bodyPr/>
        <a:lstStyle/>
        <a:p>
          <a:endParaRPr lang="en-US" sz="1100"/>
        </a:p>
      </dgm:t>
    </dgm:pt>
    <dgm:pt modelId="{7D820558-99D3-4882-A146-ACE3EC4A9207}">
      <dgm:prSet custT="1"/>
      <dgm:spPr/>
      <dgm:t>
        <a:bodyPr/>
        <a:lstStyle/>
        <a:p>
          <a:r>
            <a:rPr lang="en-US" sz="2400" dirty="0">
              <a:latin typeface="Times New Roman" panose="02020603050405020304" pitchFamily="18" charset="0"/>
              <a:cs typeface="Times New Roman" panose="02020603050405020304" pitchFamily="18" charset="0"/>
            </a:rPr>
            <a:t>May be one of the two components of snack</a:t>
          </a:r>
        </a:p>
      </dgm:t>
    </dgm:pt>
    <dgm:pt modelId="{BBEA2B60-12CA-4959-9202-594D6096278F}" type="parTrans" cxnId="{106AA772-8B72-4287-A6CE-EB56E8C0EE97}">
      <dgm:prSet/>
      <dgm:spPr/>
      <dgm:t>
        <a:bodyPr/>
        <a:lstStyle/>
        <a:p>
          <a:endParaRPr lang="en-US" sz="1100"/>
        </a:p>
      </dgm:t>
    </dgm:pt>
    <dgm:pt modelId="{EB28008B-A267-4D0F-AB3D-BEA3ACA440D4}" type="sibTrans" cxnId="{106AA772-8B72-4287-A6CE-EB56E8C0EE97}">
      <dgm:prSet/>
      <dgm:spPr/>
      <dgm:t>
        <a:bodyPr/>
        <a:lstStyle/>
        <a:p>
          <a:endParaRPr lang="en-US" sz="1100"/>
        </a:p>
      </dgm:t>
    </dgm:pt>
    <dgm:pt modelId="{BC229998-DE5B-4693-9924-FC6DB07A6104}">
      <dgm:prSet custT="1"/>
      <dgm:spPr/>
      <dgm:t>
        <a:bodyPr/>
        <a:lstStyle/>
        <a:p>
          <a:r>
            <a:rPr lang="en-US" sz="2400" dirty="0">
              <a:latin typeface="Times New Roman" panose="02020603050405020304" pitchFamily="18" charset="0"/>
              <a:cs typeface="Times New Roman" panose="02020603050405020304" pitchFamily="18" charset="0"/>
            </a:rPr>
            <a:t>Optional for Breakfast</a:t>
          </a:r>
        </a:p>
      </dgm:t>
    </dgm:pt>
    <dgm:pt modelId="{8B7C7DC2-31F7-4826-90CB-3F7D2438601C}" type="parTrans" cxnId="{611CBABF-57A2-4B01-97BA-4923745CEDAD}">
      <dgm:prSet/>
      <dgm:spPr/>
      <dgm:t>
        <a:bodyPr/>
        <a:lstStyle/>
        <a:p>
          <a:endParaRPr lang="en-US"/>
        </a:p>
      </dgm:t>
    </dgm:pt>
    <dgm:pt modelId="{4BCA4E41-671F-4549-9AB6-08760D69854F}" type="sibTrans" cxnId="{611CBABF-57A2-4B01-97BA-4923745CEDAD}">
      <dgm:prSet/>
      <dgm:spPr/>
      <dgm:t>
        <a:bodyPr/>
        <a:lstStyle/>
        <a:p>
          <a:endParaRPr lang="en-US"/>
        </a:p>
      </dgm:t>
    </dgm:pt>
    <dgm:pt modelId="{1D9CA797-43F6-47D1-A897-29607B42272A}" type="pres">
      <dgm:prSet presAssocID="{AE5262CD-3205-4EB3-9FA0-E9BE69CA6C14}" presName="linear" presStyleCnt="0">
        <dgm:presLayoutVars>
          <dgm:animLvl val="lvl"/>
          <dgm:resizeHandles val="exact"/>
        </dgm:presLayoutVars>
      </dgm:prSet>
      <dgm:spPr/>
    </dgm:pt>
    <dgm:pt modelId="{7D0AE71F-6252-4674-AFBD-1FEFE2443915}" type="pres">
      <dgm:prSet presAssocID="{A79B3222-8C67-428E-8813-D8EAACD3F402}" presName="parentText" presStyleLbl="node1" presStyleIdx="0" presStyleCnt="1" custScaleY="45982" custLinFactNeighborY="-11395">
        <dgm:presLayoutVars>
          <dgm:chMax val="0"/>
          <dgm:bulletEnabled val="1"/>
        </dgm:presLayoutVars>
      </dgm:prSet>
      <dgm:spPr/>
    </dgm:pt>
    <dgm:pt modelId="{BC483172-EB92-4725-A9C4-464D8C2F7350}" type="pres">
      <dgm:prSet presAssocID="{A79B3222-8C67-428E-8813-D8EAACD3F402}" presName="childText" presStyleLbl="revTx" presStyleIdx="0" presStyleCnt="1" custLinFactNeighborX="249" custLinFactNeighborY="-5961">
        <dgm:presLayoutVars>
          <dgm:bulletEnabled val="1"/>
        </dgm:presLayoutVars>
      </dgm:prSet>
      <dgm:spPr/>
    </dgm:pt>
  </dgm:ptLst>
  <dgm:cxnLst>
    <dgm:cxn modelId="{DEDC4520-4C38-426A-9360-C3E8F370BFFC}" type="presOf" srcId="{A79B3222-8C67-428E-8813-D8EAACD3F402}" destId="{7D0AE71F-6252-4674-AFBD-1FEFE2443915}" srcOrd="0" destOrd="0" presId="urn:microsoft.com/office/officeart/2005/8/layout/vList2"/>
    <dgm:cxn modelId="{39148241-2B1F-486C-BF93-2C5EEC8C04F2}" type="presOf" srcId="{AE5262CD-3205-4EB3-9FA0-E9BE69CA6C14}" destId="{1D9CA797-43F6-47D1-A897-29607B42272A}" srcOrd="0" destOrd="0" presId="urn:microsoft.com/office/officeart/2005/8/layout/vList2"/>
    <dgm:cxn modelId="{106AA772-8B72-4287-A6CE-EB56E8C0EE97}" srcId="{A79B3222-8C67-428E-8813-D8EAACD3F402}" destId="{7D820558-99D3-4882-A146-ACE3EC4A9207}" srcOrd="2" destOrd="0" parTransId="{BBEA2B60-12CA-4959-9202-594D6096278F}" sibTransId="{EB28008B-A267-4D0F-AB3D-BEA3ACA440D4}"/>
    <dgm:cxn modelId="{DBCE588B-73D9-4023-9CE7-A705F8376713}" srcId="{A79B3222-8C67-428E-8813-D8EAACD3F402}" destId="{A3116D18-DD1F-4930-9770-EF8886F03F3F}" srcOrd="1" destOrd="0" parTransId="{E2964713-37E2-47EA-A3B0-7AF9A54CF3BE}" sibTransId="{9A003EA6-5126-4AB9-A2B1-C54279BD28E5}"/>
    <dgm:cxn modelId="{8149EA98-FEDB-444A-9560-CDB950BAC10C}" srcId="{AE5262CD-3205-4EB3-9FA0-E9BE69CA6C14}" destId="{A79B3222-8C67-428E-8813-D8EAACD3F402}" srcOrd="0" destOrd="0" parTransId="{426462B5-365D-4025-9B78-81371B16D41C}" sibTransId="{3FD34458-E583-410E-B6A6-E1028143854C}"/>
    <dgm:cxn modelId="{2EF734AA-B422-4C4D-9EDD-3A4E5BDBAF93}" type="presOf" srcId="{A3116D18-DD1F-4930-9770-EF8886F03F3F}" destId="{BC483172-EB92-4725-A9C4-464D8C2F7350}" srcOrd="0" destOrd="1" presId="urn:microsoft.com/office/officeart/2005/8/layout/vList2"/>
    <dgm:cxn modelId="{611CBABF-57A2-4B01-97BA-4923745CEDAD}" srcId="{A79B3222-8C67-428E-8813-D8EAACD3F402}" destId="{BC229998-DE5B-4693-9924-FC6DB07A6104}" srcOrd="0" destOrd="0" parTransId="{8B7C7DC2-31F7-4826-90CB-3F7D2438601C}" sibTransId="{4BCA4E41-671F-4549-9AB6-08760D69854F}"/>
    <dgm:cxn modelId="{282DC8D5-A873-4E30-BFE1-367568DC381E}" type="presOf" srcId="{7D820558-99D3-4882-A146-ACE3EC4A9207}" destId="{BC483172-EB92-4725-A9C4-464D8C2F7350}" srcOrd="0" destOrd="2" presId="urn:microsoft.com/office/officeart/2005/8/layout/vList2"/>
    <dgm:cxn modelId="{B5F47BE0-61C2-4828-B6D4-C4AA6C75E111}" type="presOf" srcId="{BC229998-DE5B-4693-9924-FC6DB07A6104}" destId="{BC483172-EB92-4725-A9C4-464D8C2F7350}" srcOrd="0" destOrd="0" presId="urn:microsoft.com/office/officeart/2005/8/layout/vList2"/>
    <dgm:cxn modelId="{69F92494-37FF-4E05-A1FF-3F548D021096}" type="presParOf" srcId="{1D9CA797-43F6-47D1-A897-29607B42272A}" destId="{7D0AE71F-6252-4674-AFBD-1FEFE2443915}" srcOrd="0" destOrd="0" presId="urn:microsoft.com/office/officeart/2005/8/layout/vList2"/>
    <dgm:cxn modelId="{4D4EE696-ED17-4F64-B13C-723EC7F42F6D}" type="presParOf" srcId="{1D9CA797-43F6-47D1-A897-29607B42272A}" destId="{BC483172-EB92-4725-A9C4-464D8C2F73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A79B3222-8C67-428E-8813-D8EAACD3F402}">
      <dgm:prSet/>
      <dgm:spPr/>
      <dgm:t>
        <a:bodyPr/>
        <a:lstStyle/>
        <a:p>
          <a:r>
            <a:rPr lang="en-US" dirty="0">
              <a:latin typeface="Times New Roman" panose="02020603050405020304" pitchFamily="18" charset="0"/>
              <a:cs typeface="Times New Roman" panose="02020603050405020304" pitchFamily="18" charset="0"/>
            </a:rPr>
            <a:t>Vegetables/Fruit:</a:t>
          </a:r>
        </a:p>
      </dgm:t>
    </dgm:pt>
    <dgm:pt modelId="{426462B5-365D-4025-9B78-81371B16D41C}" type="parTrans" cxnId="{8149EA98-FEDB-444A-9560-CDB950BAC10C}">
      <dgm:prSet/>
      <dgm:spPr/>
      <dgm:t>
        <a:bodyPr/>
        <a:lstStyle/>
        <a:p>
          <a:endParaRPr lang="en-US"/>
        </a:p>
      </dgm:t>
    </dgm:pt>
    <dgm:pt modelId="{3FD34458-E583-410E-B6A6-E1028143854C}" type="sibTrans" cxnId="{8149EA98-FEDB-444A-9560-CDB950BAC10C}">
      <dgm:prSet/>
      <dgm:spPr/>
      <dgm:t>
        <a:bodyPr/>
        <a:lstStyle/>
        <a:p>
          <a:endParaRPr lang="en-US"/>
        </a:p>
      </dgm:t>
    </dgm:pt>
    <dgm:pt modelId="{A3116D18-DD1F-4930-9770-EF8886F03F3F}">
      <dgm:prSet/>
      <dgm:spPr/>
      <dgm:t>
        <a:bodyPr/>
        <a:lstStyle/>
        <a:p>
          <a:r>
            <a:rPr lang="en-US" b="1">
              <a:latin typeface="Times New Roman" panose="02020603050405020304" pitchFamily="18" charset="0"/>
              <a:cs typeface="Times New Roman" panose="02020603050405020304" pitchFamily="18" charset="0"/>
            </a:rPr>
            <a:t>REQUIRED</a:t>
          </a:r>
          <a:r>
            <a:rPr lang="en-US">
              <a:latin typeface="Times New Roman" panose="02020603050405020304" pitchFamily="18" charset="0"/>
              <a:cs typeface="Times New Roman" panose="02020603050405020304" pitchFamily="18" charset="0"/>
            </a:rPr>
            <a:t> at breakfast and lunch/supper</a:t>
          </a:r>
        </a:p>
      </dgm:t>
    </dgm:pt>
    <dgm:pt modelId="{E2964713-37E2-47EA-A3B0-7AF9A54CF3BE}" type="parTrans" cxnId="{DBCE588B-73D9-4023-9CE7-A705F8376713}">
      <dgm:prSet/>
      <dgm:spPr/>
      <dgm:t>
        <a:bodyPr/>
        <a:lstStyle/>
        <a:p>
          <a:endParaRPr lang="en-US"/>
        </a:p>
      </dgm:t>
    </dgm:pt>
    <dgm:pt modelId="{9A003EA6-5126-4AB9-A2B1-C54279BD28E5}" type="sibTrans" cxnId="{DBCE588B-73D9-4023-9CE7-A705F8376713}">
      <dgm:prSet/>
      <dgm:spPr/>
      <dgm:t>
        <a:bodyPr/>
        <a:lstStyle/>
        <a:p>
          <a:endParaRPr lang="en-US"/>
        </a:p>
      </dgm:t>
    </dgm:pt>
    <dgm:pt modelId="{8FA72062-31F7-4112-A0D2-1ADF3D331FDD}">
      <dgm:prSet/>
      <dgm:spPr/>
      <dgm:t>
        <a:bodyPr/>
        <a:lstStyle/>
        <a:p>
          <a:r>
            <a:rPr lang="en-US">
              <a:latin typeface="Times New Roman" panose="02020603050405020304" pitchFamily="18" charset="0"/>
              <a:cs typeface="Times New Roman" panose="02020603050405020304" pitchFamily="18" charset="0"/>
            </a:rPr>
            <a:t>Must be two items at lunch/supper = total ¾ cup</a:t>
          </a:r>
        </a:p>
      </dgm:t>
    </dgm:pt>
    <dgm:pt modelId="{7CD90770-12B1-4224-8AB8-FEAD226D7825}" type="parTrans" cxnId="{9BAFAA99-1865-4695-B751-1327CDD11DB6}">
      <dgm:prSet/>
      <dgm:spPr/>
      <dgm:t>
        <a:bodyPr/>
        <a:lstStyle/>
        <a:p>
          <a:endParaRPr lang="en-US"/>
        </a:p>
      </dgm:t>
    </dgm:pt>
    <dgm:pt modelId="{6DCCFD41-E963-49C0-9B21-56B7E170B1BF}" type="sibTrans" cxnId="{9BAFAA99-1865-4695-B751-1327CDD11DB6}">
      <dgm:prSet/>
      <dgm:spPr/>
      <dgm:t>
        <a:bodyPr/>
        <a:lstStyle/>
        <a:p>
          <a:endParaRPr lang="en-US"/>
        </a:p>
      </dgm:t>
    </dgm:pt>
    <dgm:pt modelId="{E3B6659D-C1FE-4D66-9E11-5ED6B7208896}">
      <dgm:prSet/>
      <dgm:spPr/>
      <dgm:t>
        <a:bodyPr/>
        <a:lstStyle/>
        <a:p>
          <a:r>
            <a:rPr lang="en-US">
              <a:latin typeface="Times New Roman" panose="02020603050405020304" pitchFamily="18" charset="0"/>
              <a:cs typeface="Times New Roman" panose="02020603050405020304" pitchFamily="18" charset="0"/>
            </a:rPr>
            <a:t>May be one of the two components at snack</a:t>
          </a:r>
        </a:p>
      </dgm:t>
    </dgm:pt>
    <dgm:pt modelId="{71EB31E7-A388-4BF6-8B84-2C72073B9A09}" type="parTrans" cxnId="{AB531789-57EB-4F1B-8DCA-D6605B75528D}">
      <dgm:prSet/>
      <dgm:spPr/>
      <dgm:t>
        <a:bodyPr/>
        <a:lstStyle/>
        <a:p>
          <a:endParaRPr lang="en-US"/>
        </a:p>
      </dgm:t>
    </dgm:pt>
    <dgm:pt modelId="{A521485A-6F84-48CE-B488-71E2A2CB07A6}" type="sibTrans" cxnId="{AB531789-57EB-4F1B-8DCA-D6605B75528D}">
      <dgm:prSet/>
      <dgm:spPr/>
      <dgm:t>
        <a:bodyPr/>
        <a:lstStyle/>
        <a:p>
          <a:endParaRPr lang="en-US"/>
        </a:p>
      </dgm:t>
    </dgm:pt>
    <dgm:pt modelId="{50FF8500-0C9C-48F1-B17C-C6B3BCE88A56}">
      <dgm:prSet/>
      <dgm:spPr/>
      <dgm:t>
        <a:bodyPr/>
        <a:lstStyle/>
        <a:p>
          <a:r>
            <a:rPr lang="en-US" dirty="0">
              <a:latin typeface="Times New Roman" panose="02020603050405020304" pitchFamily="18" charset="0"/>
              <a:cs typeface="Times New Roman" panose="02020603050405020304" pitchFamily="18" charset="0"/>
            </a:rPr>
            <a:t>Minimum creditable serving = 1/8 cup</a:t>
          </a:r>
        </a:p>
      </dgm:t>
    </dgm:pt>
    <dgm:pt modelId="{7659741F-25AD-423D-AC45-2FEE511504B0}" type="parTrans" cxnId="{81485E4E-4368-4E1E-8D81-AB399C0D875E}">
      <dgm:prSet/>
      <dgm:spPr/>
      <dgm:t>
        <a:bodyPr/>
        <a:lstStyle/>
        <a:p>
          <a:endParaRPr lang="en-US"/>
        </a:p>
      </dgm:t>
    </dgm:pt>
    <dgm:pt modelId="{7C6D4361-204C-4B4A-9FCC-979DE30307F8}" type="sibTrans" cxnId="{81485E4E-4368-4E1E-8D81-AB399C0D875E}">
      <dgm:prSet/>
      <dgm:spPr/>
      <dgm:t>
        <a:bodyPr/>
        <a:lstStyle/>
        <a:p>
          <a:endParaRPr lang="en-US"/>
        </a:p>
      </dgm:t>
    </dgm:pt>
    <dgm:pt modelId="{5A36DBF2-2E25-4966-8D70-8142760EDC2D}">
      <dgm:prSet/>
      <dgm:spPr/>
      <dgm:t>
        <a:bodyPr/>
        <a:lstStyle/>
        <a:p>
          <a:r>
            <a:rPr lang="en-US" dirty="0">
              <a:latin typeface="Times New Roman" panose="02020603050405020304" pitchFamily="18" charset="0"/>
              <a:cs typeface="Times New Roman" panose="02020603050405020304" pitchFamily="18" charset="0"/>
            </a:rPr>
            <a:t>If serving juice, 100% fruit/vegetable juice is required</a:t>
          </a:r>
        </a:p>
      </dgm:t>
    </dgm:pt>
    <dgm:pt modelId="{0BB1F91C-982F-47FC-9AEF-D407E23383A7}" type="parTrans" cxnId="{05A14C2A-C1EC-47F1-86E0-A182A5C6B875}">
      <dgm:prSet/>
      <dgm:spPr/>
      <dgm:t>
        <a:bodyPr/>
        <a:lstStyle/>
        <a:p>
          <a:endParaRPr lang="en-US"/>
        </a:p>
      </dgm:t>
    </dgm:pt>
    <dgm:pt modelId="{7CEC67DF-C412-43A2-ADC3-EB42CB804B1B}" type="sibTrans" cxnId="{05A14C2A-C1EC-47F1-86E0-A182A5C6B875}">
      <dgm:prSet/>
      <dgm:spPr/>
      <dgm:t>
        <a:bodyPr/>
        <a:lstStyle/>
        <a:p>
          <a:endParaRPr lang="en-US"/>
        </a:p>
      </dgm:t>
    </dgm:pt>
    <dgm:pt modelId="{E855FBE4-5F8D-4806-83BE-C202C23A8DA4}" type="pres">
      <dgm:prSet presAssocID="{AE5262CD-3205-4EB3-9FA0-E9BE69CA6C14}" presName="linear" presStyleCnt="0">
        <dgm:presLayoutVars>
          <dgm:animLvl val="lvl"/>
          <dgm:resizeHandles val="exact"/>
        </dgm:presLayoutVars>
      </dgm:prSet>
      <dgm:spPr/>
    </dgm:pt>
    <dgm:pt modelId="{1285E934-D63E-4666-B18B-BCB3EE90CA53}" type="pres">
      <dgm:prSet presAssocID="{A79B3222-8C67-428E-8813-D8EAACD3F402}" presName="parentText" presStyleLbl="node1" presStyleIdx="0" presStyleCnt="1" custLinFactNeighborX="2107" custLinFactNeighborY="-4477">
        <dgm:presLayoutVars>
          <dgm:chMax val="0"/>
          <dgm:bulletEnabled val="1"/>
        </dgm:presLayoutVars>
      </dgm:prSet>
      <dgm:spPr/>
    </dgm:pt>
    <dgm:pt modelId="{4DA96258-F78F-49F9-8601-C4FC580782C5}" type="pres">
      <dgm:prSet presAssocID="{A79B3222-8C67-428E-8813-D8EAACD3F402}" presName="childText" presStyleLbl="revTx" presStyleIdx="0" presStyleCnt="1">
        <dgm:presLayoutVars>
          <dgm:bulletEnabled val="1"/>
        </dgm:presLayoutVars>
      </dgm:prSet>
      <dgm:spPr/>
    </dgm:pt>
  </dgm:ptLst>
  <dgm:cxnLst>
    <dgm:cxn modelId="{0BE03E1F-4E93-4421-9337-C66044F6CC22}" type="presOf" srcId="{A79B3222-8C67-428E-8813-D8EAACD3F402}" destId="{1285E934-D63E-4666-B18B-BCB3EE90CA53}" srcOrd="0" destOrd="0" presId="urn:microsoft.com/office/officeart/2005/8/layout/vList2"/>
    <dgm:cxn modelId="{05A14C2A-C1EC-47F1-86E0-A182A5C6B875}" srcId="{A79B3222-8C67-428E-8813-D8EAACD3F402}" destId="{5A36DBF2-2E25-4966-8D70-8142760EDC2D}" srcOrd="4" destOrd="0" parTransId="{0BB1F91C-982F-47FC-9AEF-D407E23383A7}" sibTransId="{7CEC67DF-C412-43A2-ADC3-EB42CB804B1B}"/>
    <dgm:cxn modelId="{68ECA238-2382-4FE2-B4FF-14613407418F}" type="presOf" srcId="{AE5262CD-3205-4EB3-9FA0-E9BE69CA6C14}" destId="{E855FBE4-5F8D-4806-83BE-C202C23A8DA4}" srcOrd="0" destOrd="0" presId="urn:microsoft.com/office/officeart/2005/8/layout/vList2"/>
    <dgm:cxn modelId="{81485E4E-4368-4E1E-8D81-AB399C0D875E}" srcId="{A79B3222-8C67-428E-8813-D8EAACD3F402}" destId="{50FF8500-0C9C-48F1-B17C-C6B3BCE88A56}" srcOrd="3" destOrd="0" parTransId="{7659741F-25AD-423D-AC45-2FEE511504B0}" sibTransId="{7C6D4361-204C-4B4A-9FCC-979DE30307F8}"/>
    <dgm:cxn modelId="{505AB774-77BE-4042-8FA9-16EAC092F778}" type="presOf" srcId="{50FF8500-0C9C-48F1-B17C-C6B3BCE88A56}" destId="{4DA96258-F78F-49F9-8601-C4FC580782C5}" srcOrd="0" destOrd="3" presId="urn:microsoft.com/office/officeart/2005/8/layout/vList2"/>
    <dgm:cxn modelId="{63721E84-CCD1-47B1-B132-8E1B529FB48A}" type="presOf" srcId="{8FA72062-31F7-4112-A0D2-1ADF3D331FDD}" destId="{4DA96258-F78F-49F9-8601-C4FC580782C5}" srcOrd="0" destOrd="1" presId="urn:microsoft.com/office/officeart/2005/8/layout/vList2"/>
    <dgm:cxn modelId="{AB531789-57EB-4F1B-8DCA-D6605B75528D}" srcId="{A79B3222-8C67-428E-8813-D8EAACD3F402}" destId="{E3B6659D-C1FE-4D66-9E11-5ED6B7208896}" srcOrd="2" destOrd="0" parTransId="{71EB31E7-A388-4BF6-8B84-2C72073B9A09}" sibTransId="{A521485A-6F84-48CE-B488-71E2A2CB07A6}"/>
    <dgm:cxn modelId="{DBCE588B-73D9-4023-9CE7-A705F8376713}" srcId="{A79B3222-8C67-428E-8813-D8EAACD3F402}" destId="{A3116D18-DD1F-4930-9770-EF8886F03F3F}" srcOrd="0" destOrd="0" parTransId="{E2964713-37E2-47EA-A3B0-7AF9A54CF3BE}" sibTransId="{9A003EA6-5126-4AB9-A2B1-C54279BD28E5}"/>
    <dgm:cxn modelId="{493F828D-4026-4BB1-8F6F-85A38D6DFDA7}" type="presOf" srcId="{A3116D18-DD1F-4930-9770-EF8886F03F3F}" destId="{4DA96258-F78F-49F9-8601-C4FC580782C5}" srcOrd="0" destOrd="0" presId="urn:microsoft.com/office/officeart/2005/8/layout/vList2"/>
    <dgm:cxn modelId="{8149EA98-FEDB-444A-9560-CDB950BAC10C}" srcId="{AE5262CD-3205-4EB3-9FA0-E9BE69CA6C14}" destId="{A79B3222-8C67-428E-8813-D8EAACD3F402}" srcOrd="0" destOrd="0" parTransId="{426462B5-365D-4025-9B78-81371B16D41C}" sibTransId="{3FD34458-E583-410E-B6A6-E1028143854C}"/>
    <dgm:cxn modelId="{9BAFAA99-1865-4695-B751-1327CDD11DB6}" srcId="{A79B3222-8C67-428E-8813-D8EAACD3F402}" destId="{8FA72062-31F7-4112-A0D2-1ADF3D331FDD}" srcOrd="1" destOrd="0" parTransId="{7CD90770-12B1-4224-8AB8-FEAD226D7825}" sibTransId="{6DCCFD41-E963-49C0-9B21-56B7E170B1BF}"/>
    <dgm:cxn modelId="{783035E9-FC0F-4C0F-A96E-02FB732BC752}" type="presOf" srcId="{E3B6659D-C1FE-4D66-9E11-5ED6B7208896}" destId="{4DA96258-F78F-49F9-8601-C4FC580782C5}" srcOrd="0" destOrd="2" presId="urn:microsoft.com/office/officeart/2005/8/layout/vList2"/>
    <dgm:cxn modelId="{5F4A61EE-0510-4282-8530-FB7EDA3052A9}" type="presOf" srcId="{5A36DBF2-2E25-4966-8D70-8142760EDC2D}" destId="{4DA96258-F78F-49F9-8601-C4FC580782C5}" srcOrd="0" destOrd="4" presId="urn:microsoft.com/office/officeart/2005/8/layout/vList2"/>
    <dgm:cxn modelId="{91DBF8AD-434A-4571-A645-16CF40C6A104}" type="presParOf" srcId="{E855FBE4-5F8D-4806-83BE-C202C23A8DA4}" destId="{1285E934-D63E-4666-B18B-BCB3EE90CA53}" srcOrd="0" destOrd="0" presId="urn:microsoft.com/office/officeart/2005/8/layout/vList2"/>
    <dgm:cxn modelId="{F1CBFFFB-8F2A-46C7-8721-361EF81577E2}" type="presParOf" srcId="{E855FBE4-5F8D-4806-83BE-C202C23A8DA4}" destId="{4DA96258-F78F-49F9-8601-C4FC580782C5}"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2" qsCatId="3D" csTypeId="urn:microsoft.com/office/officeart/2005/8/colors/colorful1" csCatId="colorful"/>
      <dgm:spPr/>
      <dgm:t>
        <a:bodyPr/>
        <a:lstStyle/>
        <a:p>
          <a:endParaRPr lang="en-US"/>
        </a:p>
      </dgm:t>
    </dgm:pt>
    <dgm:pt modelId="{A79B3222-8C67-428E-8813-D8EAACD3F402}">
      <dgm:prSet/>
      <dgm:spPr/>
      <dgm:t>
        <a:bodyPr/>
        <a:lstStyle/>
        <a:p>
          <a:r>
            <a:rPr lang="en-US" b="1" dirty="0">
              <a:solidFill>
                <a:schemeClr val="tx1"/>
              </a:solidFill>
              <a:latin typeface="Times New Roman" panose="02020603050405020304" pitchFamily="18" charset="0"/>
              <a:cs typeface="Times New Roman" panose="02020603050405020304" pitchFamily="18" charset="0"/>
            </a:rPr>
            <a:t>Milk:</a:t>
          </a:r>
        </a:p>
      </dgm:t>
    </dgm:pt>
    <dgm:pt modelId="{426462B5-365D-4025-9B78-81371B16D41C}" type="parTrans" cxnId="{8149EA98-FEDB-444A-9560-CDB950BAC10C}">
      <dgm:prSet/>
      <dgm:spPr/>
      <dgm:t>
        <a:bodyPr/>
        <a:lstStyle/>
        <a:p>
          <a:endParaRPr lang="en-US"/>
        </a:p>
      </dgm:t>
    </dgm:pt>
    <dgm:pt modelId="{3FD34458-E583-410E-B6A6-E1028143854C}" type="sibTrans" cxnId="{8149EA98-FEDB-444A-9560-CDB950BAC10C}">
      <dgm:prSet/>
      <dgm:spPr/>
      <dgm:t>
        <a:bodyPr/>
        <a:lstStyle/>
        <a:p>
          <a:endParaRPr lang="en-US"/>
        </a:p>
      </dgm:t>
    </dgm:pt>
    <dgm:pt modelId="{A3116D18-DD1F-4930-9770-EF8886F03F3F}">
      <dgm:prSet/>
      <dgm:spPr/>
      <dgm:t>
        <a:bodyPr/>
        <a:lstStyle/>
        <a:p>
          <a:r>
            <a:rPr lang="en-US" dirty="0">
              <a:latin typeface="Times New Roman" panose="02020603050405020304" pitchFamily="18" charset="0"/>
              <a:cs typeface="Times New Roman" panose="02020603050405020304" pitchFamily="18" charset="0"/>
            </a:rPr>
            <a:t>8oz serving required at breakfast, lunch and supper</a:t>
          </a:r>
        </a:p>
      </dgm:t>
    </dgm:pt>
    <dgm:pt modelId="{E2964713-37E2-47EA-A3B0-7AF9A54CF3BE}" type="parTrans" cxnId="{DBCE588B-73D9-4023-9CE7-A705F8376713}">
      <dgm:prSet/>
      <dgm:spPr/>
      <dgm:t>
        <a:bodyPr/>
        <a:lstStyle/>
        <a:p>
          <a:endParaRPr lang="en-US"/>
        </a:p>
      </dgm:t>
    </dgm:pt>
    <dgm:pt modelId="{9A003EA6-5126-4AB9-A2B1-C54279BD28E5}" type="sibTrans" cxnId="{DBCE588B-73D9-4023-9CE7-A705F8376713}">
      <dgm:prSet/>
      <dgm:spPr/>
      <dgm:t>
        <a:bodyPr/>
        <a:lstStyle/>
        <a:p>
          <a:endParaRPr lang="en-US"/>
        </a:p>
      </dgm:t>
    </dgm:pt>
    <dgm:pt modelId="{6BF5859D-FA3F-415C-AE08-7F42694D45B9}">
      <dgm:prSet/>
      <dgm:spPr/>
      <dgm:t>
        <a:bodyPr/>
        <a:lstStyle/>
        <a:p>
          <a:r>
            <a:rPr lang="en-US" dirty="0">
              <a:latin typeface="Times New Roman" panose="02020603050405020304" pitchFamily="18" charset="0"/>
              <a:cs typeface="Times New Roman" panose="02020603050405020304" pitchFamily="18" charset="0"/>
            </a:rPr>
            <a:t>May be one of the two components chosen for snack</a:t>
          </a:r>
        </a:p>
      </dgm:t>
    </dgm:pt>
    <dgm:pt modelId="{DFEDBBFD-35EF-4555-939C-D391830D0FD4}" type="parTrans" cxnId="{D0F9C60F-C955-4075-A166-196E83E82625}">
      <dgm:prSet/>
      <dgm:spPr/>
      <dgm:t>
        <a:bodyPr/>
        <a:lstStyle/>
        <a:p>
          <a:endParaRPr lang="en-US"/>
        </a:p>
      </dgm:t>
    </dgm:pt>
    <dgm:pt modelId="{AD8E7F8C-D6BE-4C16-9127-3E553693830F}" type="sibTrans" cxnId="{D0F9C60F-C955-4075-A166-196E83E82625}">
      <dgm:prSet/>
      <dgm:spPr/>
      <dgm:t>
        <a:bodyPr/>
        <a:lstStyle/>
        <a:p>
          <a:endParaRPr lang="en-US"/>
        </a:p>
      </dgm:t>
    </dgm:pt>
    <dgm:pt modelId="{650ED788-0E6C-4B16-9922-3A6BBDBCD396}">
      <dgm:prSet/>
      <dgm:spPr/>
      <dgm:t>
        <a:bodyPr/>
        <a:lstStyle/>
        <a:p>
          <a:r>
            <a:rPr lang="en-US" dirty="0">
              <a:latin typeface="Times New Roman" panose="02020603050405020304" pitchFamily="18" charset="0"/>
              <a:cs typeface="Times New Roman" panose="02020603050405020304" pitchFamily="18" charset="0"/>
            </a:rPr>
            <a:t>Allowable milk options:</a:t>
          </a:r>
        </a:p>
      </dgm:t>
    </dgm:pt>
    <dgm:pt modelId="{7FEE12F1-8ADE-4836-81AE-B5C5E7BC1DE3}" type="parTrans" cxnId="{753FA583-9E0E-4853-808C-56F1472DCE0E}">
      <dgm:prSet/>
      <dgm:spPr/>
      <dgm:t>
        <a:bodyPr/>
        <a:lstStyle/>
        <a:p>
          <a:endParaRPr lang="en-US"/>
        </a:p>
      </dgm:t>
    </dgm:pt>
    <dgm:pt modelId="{1874A359-9425-4F9E-94BA-612D9F5CA4BF}" type="sibTrans" cxnId="{753FA583-9E0E-4853-808C-56F1472DCE0E}">
      <dgm:prSet/>
      <dgm:spPr/>
      <dgm:t>
        <a:bodyPr/>
        <a:lstStyle/>
        <a:p>
          <a:endParaRPr lang="en-US"/>
        </a:p>
      </dgm:t>
    </dgm:pt>
    <dgm:pt modelId="{6A706BC4-4155-489B-9C86-212DEB671D41}">
      <dgm:prSet/>
      <dgm:spPr/>
      <dgm: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Unflavored or flavored</a:t>
          </a:r>
        </a:p>
      </dgm:t>
    </dgm:pt>
    <dgm:pt modelId="{BE31E604-77BB-408B-B496-783376F38074}" type="parTrans" cxnId="{D7706572-0BFC-4C1D-A546-221A4CB45B44}">
      <dgm:prSet/>
      <dgm:spPr/>
      <dgm:t>
        <a:bodyPr/>
        <a:lstStyle/>
        <a:p>
          <a:endParaRPr lang="en-US"/>
        </a:p>
      </dgm:t>
    </dgm:pt>
    <dgm:pt modelId="{775088CB-5A8A-4C00-8905-8557688D4417}" type="sibTrans" cxnId="{D7706572-0BFC-4C1D-A546-221A4CB45B44}">
      <dgm:prSet/>
      <dgm:spPr/>
      <dgm:t>
        <a:bodyPr/>
        <a:lstStyle/>
        <a:p>
          <a:endParaRPr lang="en-US"/>
        </a:p>
      </dgm:t>
    </dgm:pt>
    <dgm:pt modelId="{23FD7222-661E-4C74-9F88-3D5C70F96E15}">
      <dgm:prSet/>
      <dgm:spPr/>
      <dgm: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Fat free, low-fat, reduced fat, whole</a:t>
          </a:r>
        </a:p>
      </dgm:t>
    </dgm:pt>
    <dgm:pt modelId="{368D4376-0751-4825-976E-4F30DB82472E}" type="parTrans" cxnId="{624C71D7-E85C-4104-941D-F788BB5B5217}">
      <dgm:prSet/>
      <dgm:spPr/>
      <dgm:t>
        <a:bodyPr/>
        <a:lstStyle/>
        <a:p>
          <a:endParaRPr lang="en-US"/>
        </a:p>
      </dgm:t>
    </dgm:pt>
    <dgm:pt modelId="{3251C2E1-5244-427D-BD63-C780297DDDF0}" type="sibTrans" cxnId="{624C71D7-E85C-4104-941D-F788BB5B5217}">
      <dgm:prSet/>
      <dgm:spPr/>
      <dgm:t>
        <a:bodyPr/>
        <a:lstStyle/>
        <a:p>
          <a:endParaRPr lang="en-US"/>
        </a:p>
      </dgm:t>
    </dgm:pt>
    <dgm:pt modelId="{9E821527-1E09-4D31-874E-9C83111A85B0}">
      <dgm:prSet/>
      <dgm:spPr/>
      <dgm: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Lactose-reduced, lactose free</a:t>
          </a:r>
        </a:p>
      </dgm:t>
    </dgm:pt>
    <dgm:pt modelId="{AF1EFB50-9816-4EA3-AD46-FDE9FB047B6D}" type="parTrans" cxnId="{2E17F495-19F0-4307-AD76-162543669959}">
      <dgm:prSet/>
      <dgm:spPr/>
      <dgm:t>
        <a:bodyPr/>
        <a:lstStyle/>
        <a:p>
          <a:endParaRPr lang="en-US"/>
        </a:p>
      </dgm:t>
    </dgm:pt>
    <dgm:pt modelId="{684ECA8C-1426-40C9-AB25-D8D2122972E8}" type="sibTrans" cxnId="{2E17F495-19F0-4307-AD76-162543669959}">
      <dgm:prSet/>
      <dgm:spPr/>
      <dgm:t>
        <a:bodyPr/>
        <a:lstStyle/>
        <a:p>
          <a:endParaRPr lang="en-US"/>
        </a:p>
      </dgm:t>
    </dgm:pt>
    <dgm:pt modelId="{C8CB5CB4-2CDF-4CF0-A19C-886F8C27870D}" type="pres">
      <dgm:prSet presAssocID="{AE5262CD-3205-4EB3-9FA0-E9BE69CA6C14}" presName="linear" presStyleCnt="0">
        <dgm:presLayoutVars>
          <dgm:animLvl val="lvl"/>
          <dgm:resizeHandles val="exact"/>
        </dgm:presLayoutVars>
      </dgm:prSet>
      <dgm:spPr/>
    </dgm:pt>
    <dgm:pt modelId="{1801782F-4B90-45DA-A364-F40CF388D28F}" type="pres">
      <dgm:prSet presAssocID="{A79B3222-8C67-428E-8813-D8EAACD3F402}" presName="parentText" presStyleLbl="node1" presStyleIdx="0" presStyleCnt="1">
        <dgm:presLayoutVars>
          <dgm:chMax val="0"/>
          <dgm:bulletEnabled val="1"/>
        </dgm:presLayoutVars>
      </dgm:prSet>
      <dgm:spPr/>
    </dgm:pt>
    <dgm:pt modelId="{9BC9C543-87C5-4E69-972C-E238A643D940}" type="pres">
      <dgm:prSet presAssocID="{A79B3222-8C67-428E-8813-D8EAACD3F402}" presName="childText" presStyleLbl="revTx" presStyleIdx="0" presStyleCnt="1">
        <dgm:presLayoutVars>
          <dgm:bulletEnabled val="1"/>
        </dgm:presLayoutVars>
      </dgm:prSet>
      <dgm:spPr/>
    </dgm:pt>
  </dgm:ptLst>
  <dgm:cxnLst>
    <dgm:cxn modelId="{5311FE0C-055F-4A7A-8C43-7B268A83618D}" type="presOf" srcId="{A3116D18-DD1F-4930-9770-EF8886F03F3F}" destId="{9BC9C543-87C5-4E69-972C-E238A643D940}" srcOrd="0" destOrd="0" presId="urn:microsoft.com/office/officeart/2005/8/layout/vList2"/>
    <dgm:cxn modelId="{D0F9C60F-C955-4075-A166-196E83E82625}" srcId="{A79B3222-8C67-428E-8813-D8EAACD3F402}" destId="{6BF5859D-FA3F-415C-AE08-7F42694D45B9}" srcOrd="1" destOrd="0" parTransId="{DFEDBBFD-35EF-4555-939C-D391830D0FD4}" sibTransId="{AD8E7F8C-D6BE-4C16-9127-3E553693830F}"/>
    <dgm:cxn modelId="{4F935410-A78F-4A4D-B278-679FFB5000DB}" type="presOf" srcId="{9E821527-1E09-4D31-874E-9C83111A85B0}" destId="{9BC9C543-87C5-4E69-972C-E238A643D940}" srcOrd="0" destOrd="5" presId="urn:microsoft.com/office/officeart/2005/8/layout/vList2"/>
    <dgm:cxn modelId="{D762E71C-B544-42A2-8B4B-52CAE29BA479}" type="presOf" srcId="{A79B3222-8C67-428E-8813-D8EAACD3F402}" destId="{1801782F-4B90-45DA-A364-F40CF388D28F}" srcOrd="0" destOrd="0" presId="urn:microsoft.com/office/officeart/2005/8/layout/vList2"/>
    <dgm:cxn modelId="{D7706572-0BFC-4C1D-A546-221A4CB45B44}" srcId="{650ED788-0E6C-4B16-9922-3A6BBDBCD396}" destId="{6A706BC4-4155-489B-9C86-212DEB671D41}" srcOrd="0" destOrd="0" parTransId="{BE31E604-77BB-408B-B496-783376F38074}" sibTransId="{775088CB-5A8A-4C00-8905-8557688D4417}"/>
    <dgm:cxn modelId="{4FA4D87B-79C6-47D8-907C-D6B781E546DA}" type="presOf" srcId="{650ED788-0E6C-4B16-9922-3A6BBDBCD396}" destId="{9BC9C543-87C5-4E69-972C-E238A643D940}" srcOrd="0" destOrd="2" presId="urn:microsoft.com/office/officeart/2005/8/layout/vList2"/>
    <dgm:cxn modelId="{753FA583-9E0E-4853-808C-56F1472DCE0E}" srcId="{A79B3222-8C67-428E-8813-D8EAACD3F402}" destId="{650ED788-0E6C-4B16-9922-3A6BBDBCD396}" srcOrd="2" destOrd="0" parTransId="{7FEE12F1-8ADE-4836-81AE-B5C5E7BC1DE3}" sibTransId="{1874A359-9425-4F9E-94BA-612D9F5CA4BF}"/>
    <dgm:cxn modelId="{DBCE588B-73D9-4023-9CE7-A705F8376713}" srcId="{A79B3222-8C67-428E-8813-D8EAACD3F402}" destId="{A3116D18-DD1F-4930-9770-EF8886F03F3F}" srcOrd="0" destOrd="0" parTransId="{E2964713-37E2-47EA-A3B0-7AF9A54CF3BE}" sibTransId="{9A003EA6-5126-4AB9-A2B1-C54279BD28E5}"/>
    <dgm:cxn modelId="{2E17F495-19F0-4307-AD76-162543669959}" srcId="{650ED788-0E6C-4B16-9922-3A6BBDBCD396}" destId="{9E821527-1E09-4D31-874E-9C83111A85B0}" srcOrd="2" destOrd="0" parTransId="{AF1EFB50-9816-4EA3-AD46-FDE9FB047B6D}" sibTransId="{684ECA8C-1426-40C9-AB25-D8D2122972E8}"/>
    <dgm:cxn modelId="{8149EA98-FEDB-444A-9560-CDB950BAC10C}" srcId="{AE5262CD-3205-4EB3-9FA0-E9BE69CA6C14}" destId="{A79B3222-8C67-428E-8813-D8EAACD3F402}" srcOrd="0" destOrd="0" parTransId="{426462B5-365D-4025-9B78-81371B16D41C}" sibTransId="{3FD34458-E583-410E-B6A6-E1028143854C}"/>
    <dgm:cxn modelId="{D52BF6B2-B76B-4FFB-9344-12524AA0B20A}" type="presOf" srcId="{6A706BC4-4155-489B-9C86-212DEB671D41}" destId="{9BC9C543-87C5-4E69-972C-E238A643D940}" srcOrd="0" destOrd="3" presId="urn:microsoft.com/office/officeart/2005/8/layout/vList2"/>
    <dgm:cxn modelId="{3DB531D2-9976-4C1C-B161-4A385C43982D}" type="presOf" srcId="{23FD7222-661E-4C74-9F88-3D5C70F96E15}" destId="{9BC9C543-87C5-4E69-972C-E238A643D940}" srcOrd="0" destOrd="4" presId="urn:microsoft.com/office/officeart/2005/8/layout/vList2"/>
    <dgm:cxn modelId="{624C71D7-E85C-4104-941D-F788BB5B5217}" srcId="{650ED788-0E6C-4B16-9922-3A6BBDBCD396}" destId="{23FD7222-661E-4C74-9F88-3D5C70F96E15}" srcOrd="1" destOrd="0" parTransId="{368D4376-0751-4825-976E-4F30DB82472E}" sibTransId="{3251C2E1-5244-427D-BD63-C780297DDDF0}"/>
    <dgm:cxn modelId="{BB1B36F1-2F68-4D9F-917F-7DF2A20E5D55}" type="presOf" srcId="{AE5262CD-3205-4EB3-9FA0-E9BE69CA6C14}" destId="{C8CB5CB4-2CDF-4CF0-A19C-886F8C27870D}" srcOrd="0" destOrd="0" presId="urn:microsoft.com/office/officeart/2005/8/layout/vList2"/>
    <dgm:cxn modelId="{E31A22F7-AEEB-46ED-9FD7-2B43BD96A7E0}" type="presOf" srcId="{6BF5859D-FA3F-415C-AE08-7F42694D45B9}" destId="{9BC9C543-87C5-4E69-972C-E238A643D940}" srcOrd="0" destOrd="1" presId="urn:microsoft.com/office/officeart/2005/8/layout/vList2"/>
    <dgm:cxn modelId="{03FB9A4A-B43A-4709-8B48-BE629ED17CC5}" type="presParOf" srcId="{C8CB5CB4-2CDF-4CF0-A19C-886F8C27870D}" destId="{1801782F-4B90-45DA-A364-F40CF388D28F}" srcOrd="0" destOrd="0" presId="urn:microsoft.com/office/officeart/2005/8/layout/vList2"/>
    <dgm:cxn modelId="{59F76F07-0B30-49BF-9A6F-C3C3C2936895}" type="presParOf" srcId="{C8CB5CB4-2CDF-4CF0-A19C-886F8C27870D}" destId="{9BC9C543-87C5-4E69-972C-E238A643D94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5262CD-3205-4EB3-9FA0-E9BE69CA6C14}" type="doc">
      <dgm:prSet loTypeId="urn:microsoft.com/office/officeart/2005/8/layout/vList2" loCatId="list" qsTypeId="urn:microsoft.com/office/officeart/2005/8/quickstyle/3d2" qsCatId="3D" csTypeId="urn:microsoft.com/office/officeart/2005/8/colors/colorful4" csCatId="colorful" phldr="1"/>
      <dgm:spPr/>
      <dgm:t>
        <a:bodyPr/>
        <a:lstStyle/>
        <a:p>
          <a:endParaRPr lang="en-US"/>
        </a:p>
      </dgm:t>
    </dgm:pt>
    <dgm:pt modelId="{A79B3222-8C67-428E-8813-D8EAACD3F402}">
      <dgm:prSet custT="1"/>
      <dgm:spPr/>
      <dgm:t>
        <a:bodyPr/>
        <a:lstStyle/>
        <a:p>
          <a:r>
            <a:rPr lang="en-US" sz="3600" dirty="0">
              <a:latin typeface="Times New Roman" panose="02020603050405020304" pitchFamily="18" charset="0"/>
              <a:cs typeface="Times New Roman" panose="02020603050405020304" pitchFamily="18" charset="0"/>
            </a:rPr>
            <a:t>Snack</a:t>
          </a:r>
        </a:p>
      </dgm:t>
    </dgm:pt>
    <dgm:pt modelId="{426462B5-365D-4025-9B78-81371B16D41C}" type="parTrans" cxnId="{8149EA98-FEDB-444A-9560-CDB950BAC10C}">
      <dgm:prSet/>
      <dgm:spPr/>
      <dgm:t>
        <a:bodyPr/>
        <a:lstStyle/>
        <a:p>
          <a:endParaRPr lang="en-US" sz="1100"/>
        </a:p>
      </dgm:t>
    </dgm:pt>
    <dgm:pt modelId="{3FD34458-E583-410E-B6A6-E1028143854C}" type="sibTrans" cxnId="{8149EA98-FEDB-444A-9560-CDB950BAC10C}">
      <dgm:prSet/>
      <dgm:spPr/>
      <dgm:t>
        <a:bodyPr/>
        <a:lstStyle/>
        <a:p>
          <a:endParaRPr lang="en-US" sz="1100"/>
        </a:p>
      </dgm:t>
    </dgm:pt>
    <dgm:pt modelId="{A3116D18-DD1F-4930-9770-EF8886F03F3F}">
      <dgm:prSet custT="1"/>
      <dgm:spPr/>
      <dgm:t>
        <a:bodyPr/>
        <a:lstStyle/>
        <a:p>
          <a:endParaRPr lang="en-US" sz="2400" dirty="0"/>
        </a:p>
      </dgm:t>
    </dgm:pt>
    <dgm:pt modelId="{E2964713-37E2-47EA-A3B0-7AF9A54CF3BE}" type="parTrans" cxnId="{DBCE588B-73D9-4023-9CE7-A705F8376713}">
      <dgm:prSet/>
      <dgm:spPr/>
      <dgm:t>
        <a:bodyPr/>
        <a:lstStyle/>
        <a:p>
          <a:endParaRPr lang="en-US" sz="1100"/>
        </a:p>
      </dgm:t>
    </dgm:pt>
    <dgm:pt modelId="{9A003EA6-5126-4AB9-A2B1-C54279BD28E5}" type="sibTrans" cxnId="{DBCE588B-73D9-4023-9CE7-A705F8376713}">
      <dgm:prSet/>
      <dgm:spPr/>
      <dgm:t>
        <a:bodyPr/>
        <a:lstStyle/>
        <a:p>
          <a:endParaRPr lang="en-US" sz="1100"/>
        </a:p>
      </dgm:t>
    </dgm:pt>
    <dgm:pt modelId="{1D9CA797-43F6-47D1-A897-29607B42272A}" type="pres">
      <dgm:prSet presAssocID="{AE5262CD-3205-4EB3-9FA0-E9BE69CA6C14}" presName="linear" presStyleCnt="0">
        <dgm:presLayoutVars>
          <dgm:animLvl val="lvl"/>
          <dgm:resizeHandles val="exact"/>
        </dgm:presLayoutVars>
      </dgm:prSet>
      <dgm:spPr/>
    </dgm:pt>
    <dgm:pt modelId="{7D0AE71F-6252-4674-AFBD-1FEFE2443915}" type="pres">
      <dgm:prSet presAssocID="{A79B3222-8C67-428E-8813-D8EAACD3F402}" presName="parentText" presStyleLbl="node1" presStyleIdx="0" presStyleCnt="1" custScaleY="63432" custLinFactY="-39803" custLinFactNeighborX="-393" custLinFactNeighborY="-100000">
        <dgm:presLayoutVars>
          <dgm:chMax val="0"/>
          <dgm:bulletEnabled val="1"/>
        </dgm:presLayoutVars>
      </dgm:prSet>
      <dgm:spPr/>
    </dgm:pt>
    <dgm:pt modelId="{BC483172-EB92-4725-A9C4-464D8C2F7350}" type="pres">
      <dgm:prSet presAssocID="{A79B3222-8C67-428E-8813-D8EAACD3F402}" presName="childText" presStyleLbl="revTx" presStyleIdx="0" presStyleCnt="1" custLinFactNeighborX="-384" custLinFactNeighborY="11825">
        <dgm:presLayoutVars>
          <dgm:bulletEnabled val="1"/>
        </dgm:presLayoutVars>
      </dgm:prSet>
      <dgm:spPr/>
    </dgm:pt>
  </dgm:ptLst>
  <dgm:cxnLst>
    <dgm:cxn modelId="{DEDC4520-4C38-426A-9360-C3E8F370BFFC}" type="presOf" srcId="{A79B3222-8C67-428E-8813-D8EAACD3F402}" destId="{7D0AE71F-6252-4674-AFBD-1FEFE2443915}" srcOrd="0" destOrd="0" presId="urn:microsoft.com/office/officeart/2005/8/layout/vList2"/>
    <dgm:cxn modelId="{39148241-2B1F-486C-BF93-2C5EEC8C04F2}" type="presOf" srcId="{AE5262CD-3205-4EB3-9FA0-E9BE69CA6C14}" destId="{1D9CA797-43F6-47D1-A897-29607B42272A}" srcOrd="0" destOrd="0" presId="urn:microsoft.com/office/officeart/2005/8/layout/vList2"/>
    <dgm:cxn modelId="{DBCE588B-73D9-4023-9CE7-A705F8376713}" srcId="{A79B3222-8C67-428E-8813-D8EAACD3F402}" destId="{A3116D18-DD1F-4930-9770-EF8886F03F3F}" srcOrd="0" destOrd="0" parTransId="{E2964713-37E2-47EA-A3B0-7AF9A54CF3BE}" sibTransId="{9A003EA6-5126-4AB9-A2B1-C54279BD28E5}"/>
    <dgm:cxn modelId="{8149EA98-FEDB-444A-9560-CDB950BAC10C}" srcId="{AE5262CD-3205-4EB3-9FA0-E9BE69CA6C14}" destId="{A79B3222-8C67-428E-8813-D8EAACD3F402}" srcOrd="0" destOrd="0" parTransId="{426462B5-365D-4025-9B78-81371B16D41C}" sibTransId="{3FD34458-E583-410E-B6A6-E1028143854C}"/>
    <dgm:cxn modelId="{2EF734AA-B422-4C4D-9EDD-3A4E5BDBAF93}" type="presOf" srcId="{A3116D18-DD1F-4930-9770-EF8886F03F3F}" destId="{BC483172-EB92-4725-A9C4-464D8C2F7350}" srcOrd="0" destOrd="0" presId="urn:microsoft.com/office/officeart/2005/8/layout/vList2"/>
    <dgm:cxn modelId="{69F92494-37FF-4E05-A1FF-3F548D021096}" type="presParOf" srcId="{1D9CA797-43F6-47D1-A897-29607B42272A}" destId="{7D0AE71F-6252-4674-AFBD-1FEFE2443915}" srcOrd="0" destOrd="0" presId="urn:microsoft.com/office/officeart/2005/8/layout/vList2"/>
    <dgm:cxn modelId="{4D4EE696-ED17-4F64-B13C-723EC7F42F6D}" type="presParOf" srcId="{1D9CA797-43F6-47D1-A897-29607B42272A}" destId="{BC483172-EB92-4725-A9C4-464D8C2F73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B06F50-7CC3-4340-A499-5544E750E3B8}" type="doc">
      <dgm:prSet loTypeId="urn:microsoft.com/office/officeart/2005/8/layout/process4" loCatId="process" qsTypeId="urn:microsoft.com/office/officeart/2005/8/quickstyle/3d1" qsCatId="3D" csTypeId="urn:microsoft.com/office/officeart/2005/8/colors/colorful2" csCatId="colorful" phldr="1"/>
      <dgm:spPr/>
      <dgm:t>
        <a:bodyPr/>
        <a:lstStyle/>
        <a:p>
          <a:endParaRPr lang="en-US"/>
        </a:p>
      </dgm:t>
    </dgm:pt>
    <dgm:pt modelId="{CA8EABA0-EEFA-4A06-BAF1-42115F0F6B8A}">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Allows children to decline item(s) at each meal</a:t>
          </a:r>
          <a:endParaRPr lang="en-US" dirty="0">
            <a:latin typeface="Times New Roman" panose="02020603050405020304" pitchFamily="18" charset="0"/>
            <a:cs typeface="Times New Roman" panose="02020603050405020304" pitchFamily="18" charset="0"/>
          </a:endParaRPr>
        </a:p>
      </dgm:t>
    </dgm:pt>
    <dgm:pt modelId="{5BE137FA-7D88-4490-9974-3D6E0A32A7FC}" type="parTrans" cxnId="{6D67EC3B-A704-401B-948A-AE19F5615EB2}">
      <dgm:prSet/>
      <dgm:spPr/>
      <dgm:t>
        <a:bodyPr/>
        <a:lstStyle/>
        <a:p>
          <a:endParaRPr lang="en-US">
            <a:latin typeface="Times New Roman" panose="02020603050405020304" pitchFamily="18" charset="0"/>
            <a:cs typeface="Times New Roman" panose="02020603050405020304" pitchFamily="18" charset="0"/>
          </a:endParaRPr>
        </a:p>
      </dgm:t>
    </dgm:pt>
    <dgm:pt modelId="{06E6B855-9310-4EA2-8801-38DA86EB8375}" type="sibTrans" cxnId="{6D67EC3B-A704-401B-948A-AE19F5615EB2}">
      <dgm:prSet/>
      <dgm:spPr/>
      <dgm:t>
        <a:bodyPr/>
        <a:lstStyle/>
        <a:p>
          <a:endParaRPr lang="en-US">
            <a:latin typeface="Times New Roman" panose="02020603050405020304" pitchFamily="18" charset="0"/>
            <a:cs typeface="Times New Roman" panose="02020603050405020304" pitchFamily="18" charset="0"/>
          </a:endParaRPr>
        </a:p>
      </dgm:t>
    </dgm:pt>
    <dgm:pt modelId="{D451EB24-3353-4E62-8021-6C71C6C833DD}">
      <dgm:prSet custT="1"/>
      <dgm:spPr/>
      <dgm:t>
        <a:bodyPr/>
        <a:lstStyle/>
        <a:p>
          <a:pPr>
            <a:lnSpc>
              <a:spcPct val="100000"/>
            </a:lnSpc>
          </a:pPr>
          <a:r>
            <a:rPr lang="en-US" sz="2400" b="0" i="0" dirty="0">
              <a:latin typeface="Times New Roman" panose="02020603050405020304" pitchFamily="18" charset="0"/>
              <a:cs typeface="Times New Roman" panose="02020603050405020304" pitchFamily="18" charset="0"/>
            </a:rPr>
            <a:t>1 item at breakfast and 2 items at lunch and supper</a:t>
          </a:r>
          <a:endParaRPr lang="en-US" sz="2400" dirty="0">
            <a:latin typeface="Times New Roman" panose="02020603050405020304" pitchFamily="18" charset="0"/>
            <a:cs typeface="Times New Roman" panose="02020603050405020304" pitchFamily="18" charset="0"/>
          </a:endParaRPr>
        </a:p>
      </dgm:t>
    </dgm:pt>
    <dgm:pt modelId="{2BD414DD-B5AF-43C7-A942-7296FB33230D}" type="parTrans" cxnId="{1B817620-4083-4D28-B140-BA96FE6D1EC0}">
      <dgm:prSet/>
      <dgm:spPr/>
      <dgm:t>
        <a:bodyPr/>
        <a:lstStyle/>
        <a:p>
          <a:endParaRPr lang="en-US">
            <a:latin typeface="Times New Roman" panose="02020603050405020304" pitchFamily="18" charset="0"/>
            <a:cs typeface="Times New Roman" panose="02020603050405020304" pitchFamily="18" charset="0"/>
          </a:endParaRPr>
        </a:p>
      </dgm:t>
    </dgm:pt>
    <dgm:pt modelId="{D9E57FBF-218A-41C9-B65F-E9B7983AA544}" type="sibTrans" cxnId="{1B817620-4083-4D28-B140-BA96FE6D1EC0}">
      <dgm:prSet/>
      <dgm:spPr/>
      <dgm:t>
        <a:bodyPr/>
        <a:lstStyle/>
        <a:p>
          <a:endParaRPr lang="en-US">
            <a:latin typeface="Times New Roman" panose="02020603050405020304" pitchFamily="18" charset="0"/>
            <a:cs typeface="Times New Roman" panose="02020603050405020304" pitchFamily="18" charset="0"/>
          </a:endParaRPr>
        </a:p>
      </dgm:t>
    </dgm:pt>
    <dgm:pt modelId="{F587B7AB-8725-46CD-B56D-18257F481938}">
      <dgm:prSet/>
      <dgm:spPr/>
      <dgm:t>
        <a:bodyPr/>
        <a:lstStyle/>
        <a:p>
          <a:pPr>
            <a:lnSpc>
              <a:spcPct val="100000"/>
            </a:lnSpc>
          </a:pPr>
          <a:r>
            <a:rPr lang="en-US" b="0" i="0" dirty="0">
              <a:solidFill>
                <a:schemeClr val="tx1"/>
              </a:solidFill>
              <a:latin typeface="Times New Roman" panose="02020603050405020304" pitchFamily="18" charset="0"/>
              <a:cs typeface="Times New Roman" panose="02020603050405020304" pitchFamily="18" charset="0"/>
            </a:rPr>
            <a:t>Offer vs. Serve</a:t>
          </a:r>
          <a:endParaRPr lang="en-US" dirty="0">
            <a:solidFill>
              <a:schemeClr val="tx1"/>
            </a:solidFill>
            <a:latin typeface="Times New Roman" panose="02020603050405020304" pitchFamily="18" charset="0"/>
            <a:cs typeface="Times New Roman" panose="02020603050405020304" pitchFamily="18" charset="0"/>
          </a:endParaRPr>
        </a:p>
      </dgm:t>
    </dgm:pt>
    <dgm:pt modelId="{EC56537A-ECEC-463E-A067-B089E6C6984E}" type="parTrans" cxnId="{374E6B60-BD0D-438A-A6F0-10F0D0CDF8CD}">
      <dgm:prSet/>
      <dgm:spPr/>
      <dgm:t>
        <a:bodyPr/>
        <a:lstStyle/>
        <a:p>
          <a:endParaRPr lang="en-US">
            <a:latin typeface="Times New Roman" panose="02020603050405020304" pitchFamily="18" charset="0"/>
            <a:cs typeface="Times New Roman" panose="02020603050405020304" pitchFamily="18" charset="0"/>
          </a:endParaRPr>
        </a:p>
      </dgm:t>
    </dgm:pt>
    <dgm:pt modelId="{A963C005-DC06-48F8-BD91-542927EA842C}" type="sibTrans" cxnId="{374E6B60-BD0D-438A-A6F0-10F0D0CDF8CD}">
      <dgm:prSet/>
      <dgm:spPr/>
      <dgm:t>
        <a:bodyPr/>
        <a:lstStyle/>
        <a:p>
          <a:endParaRPr lang="en-US">
            <a:latin typeface="Times New Roman" panose="02020603050405020304" pitchFamily="18" charset="0"/>
            <a:cs typeface="Times New Roman" panose="02020603050405020304" pitchFamily="18" charset="0"/>
          </a:endParaRPr>
        </a:p>
      </dgm:t>
    </dgm:pt>
    <dgm:pt modelId="{8A797E86-BCFF-4A39-8960-F0DFBBD1001B}">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Offer 4 items at breakfast; child must select </a:t>
          </a:r>
          <a:r>
            <a:rPr lang="en-US" b="1" i="0" dirty="0">
              <a:solidFill>
                <a:srgbClr val="00B0F0"/>
              </a:solidFill>
              <a:latin typeface="Times New Roman" panose="02020603050405020304" pitchFamily="18" charset="0"/>
              <a:cs typeface="Times New Roman" panose="02020603050405020304" pitchFamily="18" charset="0"/>
            </a:rPr>
            <a:t>3</a:t>
          </a:r>
          <a:r>
            <a:rPr lang="en-US" b="0" i="0" dirty="0">
              <a:solidFill>
                <a:srgbClr val="00B0F0"/>
              </a:solidFill>
              <a:latin typeface="Times New Roman" panose="02020603050405020304" pitchFamily="18" charset="0"/>
              <a:cs typeface="Times New Roman" panose="02020603050405020304" pitchFamily="18" charset="0"/>
            </a:rPr>
            <a:t> </a:t>
          </a:r>
          <a:r>
            <a:rPr lang="en-US" b="0" i="0" dirty="0">
              <a:latin typeface="Times New Roman" panose="02020603050405020304" pitchFamily="18" charset="0"/>
              <a:cs typeface="Times New Roman" panose="02020603050405020304" pitchFamily="18" charset="0"/>
            </a:rPr>
            <a:t>items</a:t>
          </a:r>
          <a:endParaRPr lang="en-US" dirty="0">
            <a:latin typeface="Times New Roman" panose="02020603050405020304" pitchFamily="18" charset="0"/>
            <a:cs typeface="Times New Roman" panose="02020603050405020304" pitchFamily="18" charset="0"/>
          </a:endParaRPr>
        </a:p>
      </dgm:t>
    </dgm:pt>
    <dgm:pt modelId="{7D5C78C4-55BE-4C1A-A5B6-1860013AB693}" type="parTrans" cxnId="{8BD681B1-30C5-4743-A2FC-822C429BB3F6}">
      <dgm:prSet/>
      <dgm:spPr/>
      <dgm:t>
        <a:bodyPr/>
        <a:lstStyle/>
        <a:p>
          <a:endParaRPr lang="en-US">
            <a:latin typeface="Times New Roman" panose="02020603050405020304" pitchFamily="18" charset="0"/>
            <a:cs typeface="Times New Roman" panose="02020603050405020304" pitchFamily="18" charset="0"/>
          </a:endParaRPr>
        </a:p>
      </dgm:t>
    </dgm:pt>
    <dgm:pt modelId="{1E41E072-A692-4AC0-986C-7CCBE7830DB1}" type="sibTrans" cxnId="{8BD681B1-30C5-4743-A2FC-822C429BB3F6}">
      <dgm:prSet/>
      <dgm:spPr/>
      <dgm:t>
        <a:bodyPr/>
        <a:lstStyle/>
        <a:p>
          <a:endParaRPr lang="en-US">
            <a:latin typeface="Times New Roman" panose="02020603050405020304" pitchFamily="18" charset="0"/>
            <a:cs typeface="Times New Roman" panose="02020603050405020304" pitchFamily="18" charset="0"/>
          </a:endParaRPr>
        </a:p>
      </dgm:t>
    </dgm:pt>
    <dgm:pt modelId="{4B8F5924-437F-426C-9444-4851F0E48EFC}">
      <dgm:prSet/>
      <dgm:spPr/>
      <dgm:t>
        <a:bodyPr/>
        <a:lstStyle/>
        <a:p>
          <a:pPr>
            <a:lnSpc>
              <a:spcPct val="100000"/>
            </a:lnSpc>
          </a:pPr>
          <a:r>
            <a:rPr lang="en-US" b="0" i="0" dirty="0">
              <a:latin typeface="Times New Roman" panose="02020603050405020304" pitchFamily="18" charset="0"/>
              <a:cs typeface="Times New Roman" panose="02020603050405020304" pitchFamily="18" charset="0"/>
            </a:rPr>
            <a:t>Offer 5 items at lunch and supper; child must select </a:t>
          </a:r>
          <a:r>
            <a:rPr lang="en-US" b="1" i="0" dirty="0">
              <a:solidFill>
                <a:srgbClr val="00B0F0"/>
              </a:solidFill>
              <a:latin typeface="Times New Roman" panose="02020603050405020304" pitchFamily="18" charset="0"/>
              <a:cs typeface="Times New Roman" panose="02020603050405020304" pitchFamily="18" charset="0"/>
            </a:rPr>
            <a:t>3</a:t>
          </a:r>
          <a:r>
            <a:rPr lang="en-US" b="0" i="0" dirty="0">
              <a:latin typeface="Times New Roman" panose="02020603050405020304" pitchFamily="18" charset="0"/>
              <a:cs typeface="Times New Roman" panose="02020603050405020304" pitchFamily="18" charset="0"/>
            </a:rPr>
            <a:t> items</a:t>
          </a:r>
          <a:endParaRPr lang="en-US" dirty="0">
            <a:latin typeface="Times New Roman" panose="02020603050405020304" pitchFamily="18" charset="0"/>
            <a:cs typeface="Times New Roman" panose="02020603050405020304" pitchFamily="18" charset="0"/>
          </a:endParaRPr>
        </a:p>
      </dgm:t>
    </dgm:pt>
    <dgm:pt modelId="{8A2BBFE6-FEA3-48EA-98C2-BF3656461880}" type="parTrans" cxnId="{BD59D5D2-10CA-48C7-8D6B-3CD802BD3D7D}">
      <dgm:prSet/>
      <dgm:spPr/>
      <dgm:t>
        <a:bodyPr/>
        <a:lstStyle/>
        <a:p>
          <a:endParaRPr lang="en-US">
            <a:latin typeface="Times New Roman" panose="02020603050405020304" pitchFamily="18" charset="0"/>
            <a:cs typeface="Times New Roman" panose="02020603050405020304" pitchFamily="18" charset="0"/>
          </a:endParaRPr>
        </a:p>
      </dgm:t>
    </dgm:pt>
    <dgm:pt modelId="{B93B80CC-CFAC-465B-8266-FCA5A0B46FF8}" type="sibTrans" cxnId="{BD59D5D2-10CA-48C7-8D6B-3CD802BD3D7D}">
      <dgm:prSet/>
      <dgm:spPr/>
      <dgm:t>
        <a:bodyPr/>
        <a:lstStyle/>
        <a:p>
          <a:endParaRPr lang="en-US">
            <a:latin typeface="Times New Roman" panose="02020603050405020304" pitchFamily="18" charset="0"/>
            <a:cs typeface="Times New Roman" panose="02020603050405020304" pitchFamily="18" charset="0"/>
          </a:endParaRPr>
        </a:p>
      </dgm:t>
    </dgm:pt>
    <dgm:pt modelId="{11797D6C-DC54-4862-A236-B41B37C4B32B}" type="pres">
      <dgm:prSet presAssocID="{42B06F50-7CC3-4340-A499-5544E750E3B8}" presName="Name0" presStyleCnt="0">
        <dgm:presLayoutVars>
          <dgm:dir/>
          <dgm:animLvl val="lvl"/>
          <dgm:resizeHandles val="exact"/>
        </dgm:presLayoutVars>
      </dgm:prSet>
      <dgm:spPr/>
    </dgm:pt>
    <dgm:pt modelId="{E1FF5753-D38A-4793-957F-CF2161711E00}" type="pres">
      <dgm:prSet presAssocID="{F587B7AB-8725-46CD-B56D-18257F481938}" presName="boxAndChildren" presStyleCnt="0"/>
      <dgm:spPr/>
    </dgm:pt>
    <dgm:pt modelId="{10A4DED8-08E2-4B10-8F70-9C8F42610CC8}" type="pres">
      <dgm:prSet presAssocID="{F587B7AB-8725-46CD-B56D-18257F481938}" presName="parentTextBox" presStyleLbl="node1" presStyleIdx="0" presStyleCnt="2"/>
      <dgm:spPr/>
    </dgm:pt>
    <dgm:pt modelId="{30207EE0-D23D-4E69-B5FA-F001CE1B8F90}" type="pres">
      <dgm:prSet presAssocID="{F587B7AB-8725-46CD-B56D-18257F481938}" presName="entireBox" presStyleLbl="node1" presStyleIdx="0" presStyleCnt="2"/>
      <dgm:spPr/>
    </dgm:pt>
    <dgm:pt modelId="{47A28C47-E659-4F06-BC0A-BD37CF240A82}" type="pres">
      <dgm:prSet presAssocID="{F587B7AB-8725-46CD-B56D-18257F481938}" presName="descendantBox" presStyleCnt="0"/>
      <dgm:spPr/>
    </dgm:pt>
    <dgm:pt modelId="{1839721D-64B2-4D57-B4C7-0C15793FE2DF}" type="pres">
      <dgm:prSet presAssocID="{8A797E86-BCFF-4A39-8960-F0DFBBD1001B}" presName="childTextBox" presStyleLbl="fgAccFollowNode1" presStyleIdx="0" presStyleCnt="3">
        <dgm:presLayoutVars>
          <dgm:bulletEnabled val="1"/>
        </dgm:presLayoutVars>
      </dgm:prSet>
      <dgm:spPr/>
    </dgm:pt>
    <dgm:pt modelId="{0200D6EF-3D41-4324-93D5-DD6E743767F6}" type="pres">
      <dgm:prSet presAssocID="{4B8F5924-437F-426C-9444-4851F0E48EFC}" presName="childTextBox" presStyleLbl="fgAccFollowNode1" presStyleIdx="1" presStyleCnt="3">
        <dgm:presLayoutVars>
          <dgm:bulletEnabled val="1"/>
        </dgm:presLayoutVars>
      </dgm:prSet>
      <dgm:spPr/>
    </dgm:pt>
    <dgm:pt modelId="{90FA72BE-5369-4A2B-BDDB-F16D7F4D58A0}" type="pres">
      <dgm:prSet presAssocID="{06E6B855-9310-4EA2-8801-38DA86EB8375}" presName="sp" presStyleCnt="0"/>
      <dgm:spPr/>
    </dgm:pt>
    <dgm:pt modelId="{0184DC90-FF9A-49C0-AC54-2EC1F84DCBE0}" type="pres">
      <dgm:prSet presAssocID="{CA8EABA0-EEFA-4A06-BAF1-42115F0F6B8A}" presName="arrowAndChildren" presStyleCnt="0"/>
      <dgm:spPr/>
    </dgm:pt>
    <dgm:pt modelId="{0D4E3DC5-BFAA-4B59-8238-DA6D9B17756A}" type="pres">
      <dgm:prSet presAssocID="{CA8EABA0-EEFA-4A06-BAF1-42115F0F6B8A}" presName="parentTextArrow" presStyleLbl="node1" presStyleIdx="0" presStyleCnt="2"/>
      <dgm:spPr/>
    </dgm:pt>
    <dgm:pt modelId="{07A005F3-48E1-492B-BFA6-0457C17BF4AA}" type="pres">
      <dgm:prSet presAssocID="{CA8EABA0-EEFA-4A06-BAF1-42115F0F6B8A}" presName="arrow" presStyleLbl="node1" presStyleIdx="1" presStyleCnt="2"/>
      <dgm:spPr/>
    </dgm:pt>
    <dgm:pt modelId="{FA4150F3-6868-4957-A558-3A6530CBB0E6}" type="pres">
      <dgm:prSet presAssocID="{CA8EABA0-EEFA-4A06-BAF1-42115F0F6B8A}" presName="descendantArrow" presStyleCnt="0"/>
      <dgm:spPr/>
    </dgm:pt>
    <dgm:pt modelId="{F700D97D-3672-4E85-BD62-08BB27AE689F}" type="pres">
      <dgm:prSet presAssocID="{D451EB24-3353-4E62-8021-6C71C6C833DD}" presName="childTextArrow" presStyleLbl="fgAccFollowNode1" presStyleIdx="2" presStyleCnt="3">
        <dgm:presLayoutVars>
          <dgm:bulletEnabled val="1"/>
        </dgm:presLayoutVars>
      </dgm:prSet>
      <dgm:spPr/>
    </dgm:pt>
  </dgm:ptLst>
  <dgm:cxnLst>
    <dgm:cxn modelId="{D3B9811F-B4E4-4E2E-8794-976EFCDFDFA1}" type="presOf" srcId="{F587B7AB-8725-46CD-B56D-18257F481938}" destId="{30207EE0-D23D-4E69-B5FA-F001CE1B8F90}" srcOrd="1" destOrd="0" presId="urn:microsoft.com/office/officeart/2005/8/layout/process4"/>
    <dgm:cxn modelId="{1B817620-4083-4D28-B140-BA96FE6D1EC0}" srcId="{CA8EABA0-EEFA-4A06-BAF1-42115F0F6B8A}" destId="{D451EB24-3353-4E62-8021-6C71C6C833DD}" srcOrd="0" destOrd="0" parTransId="{2BD414DD-B5AF-43C7-A942-7296FB33230D}" sibTransId="{D9E57FBF-218A-41C9-B65F-E9B7983AA544}"/>
    <dgm:cxn modelId="{6D67EC3B-A704-401B-948A-AE19F5615EB2}" srcId="{42B06F50-7CC3-4340-A499-5544E750E3B8}" destId="{CA8EABA0-EEFA-4A06-BAF1-42115F0F6B8A}" srcOrd="0" destOrd="0" parTransId="{5BE137FA-7D88-4490-9974-3D6E0A32A7FC}" sibTransId="{06E6B855-9310-4EA2-8801-38DA86EB8375}"/>
    <dgm:cxn modelId="{ACE9B240-C7BC-4F52-AD19-4F2219B07B3A}" type="presOf" srcId="{42B06F50-7CC3-4340-A499-5544E750E3B8}" destId="{11797D6C-DC54-4862-A236-B41B37C4B32B}" srcOrd="0" destOrd="0" presId="urn:microsoft.com/office/officeart/2005/8/layout/process4"/>
    <dgm:cxn modelId="{374E6B60-BD0D-438A-A6F0-10F0D0CDF8CD}" srcId="{42B06F50-7CC3-4340-A499-5544E750E3B8}" destId="{F587B7AB-8725-46CD-B56D-18257F481938}" srcOrd="1" destOrd="0" parTransId="{EC56537A-ECEC-463E-A067-B089E6C6984E}" sibTransId="{A963C005-DC06-48F8-BD91-542927EA842C}"/>
    <dgm:cxn modelId="{80AC3243-4499-40E7-8E33-F62F6ADC9E88}" type="presOf" srcId="{CA8EABA0-EEFA-4A06-BAF1-42115F0F6B8A}" destId="{0D4E3DC5-BFAA-4B59-8238-DA6D9B17756A}" srcOrd="0" destOrd="0" presId="urn:microsoft.com/office/officeart/2005/8/layout/process4"/>
    <dgm:cxn modelId="{C2F8464F-D078-4E72-AAA0-76BA2CFF1554}" type="presOf" srcId="{CA8EABA0-EEFA-4A06-BAF1-42115F0F6B8A}" destId="{07A005F3-48E1-492B-BFA6-0457C17BF4AA}" srcOrd="1" destOrd="0" presId="urn:microsoft.com/office/officeart/2005/8/layout/process4"/>
    <dgm:cxn modelId="{28126E4F-BD86-4729-9D34-F1088590CB74}" type="presOf" srcId="{8A797E86-BCFF-4A39-8960-F0DFBBD1001B}" destId="{1839721D-64B2-4D57-B4C7-0C15793FE2DF}" srcOrd="0" destOrd="0" presId="urn:microsoft.com/office/officeart/2005/8/layout/process4"/>
    <dgm:cxn modelId="{8BD681B1-30C5-4743-A2FC-822C429BB3F6}" srcId="{F587B7AB-8725-46CD-B56D-18257F481938}" destId="{8A797E86-BCFF-4A39-8960-F0DFBBD1001B}" srcOrd="0" destOrd="0" parTransId="{7D5C78C4-55BE-4C1A-A5B6-1860013AB693}" sibTransId="{1E41E072-A692-4AC0-986C-7CCBE7830DB1}"/>
    <dgm:cxn modelId="{B48382BB-2075-4AEF-880A-EAF3D29AC64A}" type="presOf" srcId="{4B8F5924-437F-426C-9444-4851F0E48EFC}" destId="{0200D6EF-3D41-4324-93D5-DD6E743767F6}" srcOrd="0" destOrd="0" presId="urn:microsoft.com/office/officeart/2005/8/layout/process4"/>
    <dgm:cxn modelId="{DA8202BC-4239-437D-B295-6FE83C66E891}" type="presOf" srcId="{F587B7AB-8725-46CD-B56D-18257F481938}" destId="{10A4DED8-08E2-4B10-8F70-9C8F42610CC8}" srcOrd="0" destOrd="0" presId="urn:microsoft.com/office/officeart/2005/8/layout/process4"/>
    <dgm:cxn modelId="{BD59D5D2-10CA-48C7-8D6B-3CD802BD3D7D}" srcId="{F587B7AB-8725-46CD-B56D-18257F481938}" destId="{4B8F5924-437F-426C-9444-4851F0E48EFC}" srcOrd="1" destOrd="0" parTransId="{8A2BBFE6-FEA3-48EA-98C2-BF3656461880}" sibTransId="{B93B80CC-CFAC-465B-8266-FCA5A0B46FF8}"/>
    <dgm:cxn modelId="{1732FEEE-05A7-4B66-BB03-7A2DF09F7E4B}" type="presOf" srcId="{D451EB24-3353-4E62-8021-6C71C6C833DD}" destId="{F700D97D-3672-4E85-BD62-08BB27AE689F}" srcOrd="0" destOrd="0" presId="urn:microsoft.com/office/officeart/2005/8/layout/process4"/>
    <dgm:cxn modelId="{E069D462-0237-4141-B428-03A61D321972}" type="presParOf" srcId="{11797D6C-DC54-4862-A236-B41B37C4B32B}" destId="{E1FF5753-D38A-4793-957F-CF2161711E00}" srcOrd="0" destOrd="0" presId="urn:microsoft.com/office/officeart/2005/8/layout/process4"/>
    <dgm:cxn modelId="{03D20AC2-D5B1-4C1E-BE59-91A802D2F661}" type="presParOf" srcId="{E1FF5753-D38A-4793-957F-CF2161711E00}" destId="{10A4DED8-08E2-4B10-8F70-9C8F42610CC8}" srcOrd="0" destOrd="0" presId="urn:microsoft.com/office/officeart/2005/8/layout/process4"/>
    <dgm:cxn modelId="{E1B26F76-D735-4888-8A6B-7A4D529E6BEA}" type="presParOf" srcId="{E1FF5753-D38A-4793-957F-CF2161711E00}" destId="{30207EE0-D23D-4E69-B5FA-F001CE1B8F90}" srcOrd="1" destOrd="0" presId="urn:microsoft.com/office/officeart/2005/8/layout/process4"/>
    <dgm:cxn modelId="{6E31626C-429C-4C91-9F9A-01DF13E40C7B}" type="presParOf" srcId="{E1FF5753-D38A-4793-957F-CF2161711E00}" destId="{47A28C47-E659-4F06-BC0A-BD37CF240A82}" srcOrd="2" destOrd="0" presId="urn:microsoft.com/office/officeart/2005/8/layout/process4"/>
    <dgm:cxn modelId="{4FC4002D-5C3E-44AF-AD74-01F8B5F637DF}" type="presParOf" srcId="{47A28C47-E659-4F06-BC0A-BD37CF240A82}" destId="{1839721D-64B2-4D57-B4C7-0C15793FE2DF}" srcOrd="0" destOrd="0" presId="urn:microsoft.com/office/officeart/2005/8/layout/process4"/>
    <dgm:cxn modelId="{9D79E056-5FE8-471F-8989-90D5618F293D}" type="presParOf" srcId="{47A28C47-E659-4F06-BC0A-BD37CF240A82}" destId="{0200D6EF-3D41-4324-93D5-DD6E743767F6}" srcOrd="1" destOrd="0" presId="urn:microsoft.com/office/officeart/2005/8/layout/process4"/>
    <dgm:cxn modelId="{64D8BB5B-1C24-409C-B725-23C3F07C7C0A}" type="presParOf" srcId="{11797D6C-DC54-4862-A236-B41B37C4B32B}" destId="{90FA72BE-5369-4A2B-BDDB-F16D7F4D58A0}" srcOrd="1" destOrd="0" presId="urn:microsoft.com/office/officeart/2005/8/layout/process4"/>
    <dgm:cxn modelId="{B9264D6E-4A8C-4E4D-B1FC-A84FE7B77D2E}" type="presParOf" srcId="{11797D6C-DC54-4862-A236-B41B37C4B32B}" destId="{0184DC90-FF9A-49C0-AC54-2EC1F84DCBE0}" srcOrd="2" destOrd="0" presId="urn:microsoft.com/office/officeart/2005/8/layout/process4"/>
    <dgm:cxn modelId="{C51EB01C-D49F-468B-B70A-D0CB65F24A9D}" type="presParOf" srcId="{0184DC90-FF9A-49C0-AC54-2EC1F84DCBE0}" destId="{0D4E3DC5-BFAA-4B59-8238-DA6D9B17756A}" srcOrd="0" destOrd="0" presId="urn:microsoft.com/office/officeart/2005/8/layout/process4"/>
    <dgm:cxn modelId="{002DBDE3-07B7-4909-9190-7FA2F2EB4312}" type="presParOf" srcId="{0184DC90-FF9A-49C0-AC54-2EC1F84DCBE0}" destId="{07A005F3-48E1-492B-BFA6-0457C17BF4AA}" srcOrd="1" destOrd="0" presId="urn:microsoft.com/office/officeart/2005/8/layout/process4"/>
    <dgm:cxn modelId="{7AD80A49-D770-4F94-A1A1-B10736B3AB6F}" type="presParOf" srcId="{0184DC90-FF9A-49C0-AC54-2EC1F84DCBE0}" destId="{FA4150F3-6868-4957-A558-3A6530CBB0E6}" srcOrd="2" destOrd="0" presId="urn:microsoft.com/office/officeart/2005/8/layout/process4"/>
    <dgm:cxn modelId="{6C4C7097-C8D8-4FA8-96C7-380449D0105F}" type="presParOf" srcId="{FA4150F3-6868-4957-A558-3A6530CBB0E6}" destId="{F700D97D-3672-4E85-BD62-08BB27AE689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E71F-6252-4674-AFBD-1FEFE2443915}">
      <dsp:nvSpPr>
        <dsp:cNvPr id="0" name=""/>
        <dsp:cNvSpPr/>
      </dsp:nvSpPr>
      <dsp:spPr>
        <a:xfrm>
          <a:off x="0" y="377961"/>
          <a:ext cx="6074987" cy="550363"/>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Grains:</a:t>
          </a:r>
        </a:p>
      </dsp:txBody>
      <dsp:txXfrm>
        <a:off x="26867" y="404828"/>
        <a:ext cx="6021253" cy="496629"/>
      </dsp:txXfrm>
    </dsp:sp>
    <dsp:sp modelId="{BC483172-EB92-4725-A9C4-464D8C2F7350}">
      <dsp:nvSpPr>
        <dsp:cNvPr id="0" name=""/>
        <dsp:cNvSpPr/>
      </dsp:nvSpPr>
      <dsp:spPr>
        <a:xfrm>
          <a:off x="0" y="1069859"/>
          <a:ext cx="6074987" cy="674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88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Required at breakfast and lunch/supper</a:t>
          </a:r>
        </a:p>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May be one of the two components of snack</a:t>
          </a:r>
        </a:p>
      </dsp:txBody>
      <dsp:txXfrm>
        <a:off x="0" y="1069859"/>
        <a:ext cx="6074987" cy="674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E71F-6252-4674-AFBD-1FEFE2443915}">
      <dsp:nvSpPr>
        <dsp:cNvPr id="0" name=""/>
        <dsp:cNvSpPr/>
      </dsp:nvSpPr>
      <dsp:spPr>
        <a:xfrm>
          <a:off x="0" y="167598"/>
          <a:ext cx="6393712" cy="550901"/>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Meat/Meat Alternatives:</a:t>
          </a:r>
        </a:p>
      </dsp:txBody>
      <dsp:txXfrm>
        <a:off x="26893" y="194491"/>
        <a:ext cx="6339926" cy="497115"/>
      </dsp:txXfrm>
    </dsp:sp>
    <dsp:sp modelId="{BC483172-EB92-4725-A9C4-464D8C2F7350}">
      <dsp:nvSpPr>
        <dsp:cNvPr id="0" name=""/>
        <dsp:cNvSpPr/>
      </dsp:nvSpPr>
      <dsp:spPr>
        <a:xfrm>
          <a:off x="0" y="779173"/>
          <a:ext cx="6393712"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0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Optional for Breakfast</a:t>
          </a:r>
        </a:p>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Required at Lunch/Supper</a:t>
          </a:r>
        </a:p>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May be one of the two components of snack</a:t>
          </a:r>
        </a:p>
      </dsp:txBody>
      <dsp:txXfrm>
        <a:off x="0" y="779173"/>
        <a:ext cx="6393712" cy="115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5E934-D63E-4666-B18B-BCB3EE90CA53}">
      <dsp:nvSpPr>
        <dsp:cNvPr id="0" name=""/>
        <dsp:cNvSpPr/>
      </dsp:nvSpPr>
      <dsp:spPr>
        <a:xfrm>
          <a:off x="0" y="0"/>
          <a:ext cx="3415074" cy="631800"/>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latin typeface="Times New Roman" panose="02020603050405020304" pitchFamily="18" charset="0"/>
              <a:cs typeface="Times New Roman" panose="02020603050405020304" pitchFamily="18" charset="0"/>
            </a:rPr>
            <a:t>Vegetables/Fruit:</a:t>
          </a:r>
        </a:p>
      </dsp:txBody>
      <dsp:txXfrm>
        <a:off x="30842" y="30842"/>
        <a:ext cx="3353390" cy="570116"/>
      </dsp:txXfrm>
    </dsp:sp>
    <dsp:sp modelId="{4DA96258-F78F-49F9-8601-C4FC580782C5}">
      <dsp:nvSpPr>
        <dsp:cNvPr id="0" name=""/>
        <dsp:cNvSpPr/>
      </dsp:nvSpPr>
      <dsp:spPr>
        <a:xfrm>
          <a:off x="0" y="697878"/>
          <a:ext cx="3415074" cy="3353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2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1" kern="1200">
              <a:latin typeface="Times New Roman" panose="02020603050405020304" pitchFamily="18" charset="0"/>
              <a:cs typeface="Times New Roman" panose="02020603050405020304" pitchFamily="18" charset="0"/>
            </a:rPr>
            <a:t>REQUIRED</a:t>
          </a:r>
          <a:r>
            <a:rPr lang="en-US" sz="2100" kern="1200">
              <a:latin typeface="Times New Roman" panose="02020603050405020304" pitchFamily="18" charset="0"/>
              <a:cs typeface="Times New Roman" panose="02020603050405020304" pitchFamily="18" charset="0"/>
            </a:rPr>
            <a:t> at breakfast and lunch/supper</a:t>
          </a:r>
        </a:p>
        <a:p>
          <a:pPr marL="228600" lvl="1" indent="-228600" algn="l" defTabSz="933450">
            <a:lnSpc>
              <a:spcPct val="90000"/>
            </a:lnSpc>
            <a:spcBef>
              <a:spcPct val="0"/>
            </a:spcBef>
            <a:spcAft>
              <a:spcPct val="20000"/>
            </a:spcAft>
            <a:buChar char="•"/>
          </a:pPr>
          <a:r>
            <a:rPr lang="en-US" sz="2100" kern="1200">
              <a:latin typeface="Times New Roman" panose="02020603050405020304" pitchFamily="18" charset="0"/>
              <a:cs typeface="Times New Roman" panose="02020603050405020304" pitchFamily="18" charset="0"/>
            </a:rPr>
            <a:t>Must be two items at lunch/supper = total ¾ cup</a:t>
          </a:r>
        </a:p>
        <a:p>
          <a:pPr marL="228600" lvl="1" indent="-228600" algn="l" defTabSz="933450">
            <a:lnSpc>
              <a:spcPct val="90000"/>
            </a:lnSpc>
            <a:spcBef>
              <a:spcPct val="0"/>
            </a:spcBef>
            <a:spcAft>
              <a:spcPct val="20000"/>
            </a:spcAft>
            <a:buChar char="•"/>
          </a:pPr>
          <a:r>
            <a:rPr lang="en-US" sz="2100" kern="1200">
              <a:latin typeface="Times New Roman" panose="02020603050405020304" pitchFamily="18" charset="0"/>
              <a:cs typeface="Times New Roman" panose="02020603050405020304" pitchFamily="18" charset="0"/>
            </a:rPr>
            <a:t>May be one of the two components at snack</a:t>
          </a:r>
        </a:p>
        <a:p>
          <a:pPr marL="228600" lvl="1" indent="-228600" algn="l" defTabSz="933450">
            <a:lnSpc>
              <a:spcPct val="90000"/>
            </a:lnSpc>
            <a:spcBef>
              <a:spcPct val="0"/>
            </a:spcBef>
            <a:spcAft>
              <a:spcPct val="20000"/>
            </a:spcAft>
            <a:buChar char="•"/>
          </a:pPr>
          <a:r>
            <a:rPr lang="en-US" sz="2100" kern="1200" dirty="0">
              <a:latin typeface="Times New Roman" panose="02020603050405020304" pitchFamily="18" charset="0"/>
              <a:cs typeface="Times New Roman" panose="02020603050405020304" pitchFamily="18" charset="0"/>
            </a:rPr>
            <a:t>Minimum creditable serving = 1/8 cup</a:t>
          </a:r>
        </a:p>
        <a:p>
          <a:pPr marL="228600" lvl="1" indent="-228600" algn="l" defTabSz="933450">
            <a:lnSpc>
              <a:spcPct val="90000"/>
            </a:lnSpc>
            <a:spcBef>
              <a:spcPct val="0"/>
            </a:spcBef>
            <a:spcAft>
              <a:spcPct val="20000"/>
            </a:spcAft>
            <a:buChar char="•"/>
          </a:pPr>
          <a:r>
            <a:rPr lang="en-US" sz="2100" kern="1200" dirty="0">
              <a:latin typeface="Times New Roman" panose="02020603050405020304" pitchFamily="18" charset="0"/>
              <a:cs typeface="Times New Roman" panose="02020603050405020304" pitchFamily="18" charset="0"/>
            </a:rPr>
            <a:t>If serving juice, 100% fruit/vegetable juice is required</a:t>
          </a:r>
        </a:p>
      </dsp:txBody>
      <dsp:txXfrm>
        <a:off x="0" y="697878"/>
        <a:ext cx="3415074" cy="3353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1782F-4B90-45DA-A364-F40CF388D28F}">
      <dsp:nvSpPr>
        <dsp:cNvPr id="0" name=""/>
        <dsp:cNvSpPr/>
      </dsp:nvSpPr>
      <dsp:spPr>
        <a:xfrm>
          <a:off x="0" y="43381"/>
          <a:ext cx="3956251" cy="65520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Milk:</a:t>
          </a:r>
        </a:p>
      </dsp:txBody>
      <dsp:txXfrm>
        <a:off x="31984" y="75365"/>
        <a:ext cx="3892283" cy="591232"/>
      </dsp:txXfrm>
    </dsp:sp>
    <dsp:sp modelId="{9BC9C543-87C5-4E69-972C-E238A643D940}">
      <dsp:nvSpPr>
        <dsp:cNvPr id="0" name=""/>
        <dsp:cNvSpPr/>
      </dsp:nvSpPr>
      <dsp:spPr>
        <a:xfrm>
          <a:off x="0" y="698581"/>
          <a:ext cx="3956251" cy="3303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61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latin typeface="Times New Roman" panose="02020603050405020304" pitchFamily="18" charset="0"/>
              <a:cs typeface="Times New Roman" panose="02020603050405020304" pitchFamily="18" charset="0"/>
            </a:rPr>
            <a:t>8oz serving required at breakfast, lunch and supper</a:t>
          </a:r>
        </a:p>
        <a:p>
          <a:pPr marL="228600" lvl="1" indent="-228600" algn="l" defTabSz="977900">
            <a:lnSpc>
              <a:spcPct val="90000"/>
            </a:lnSpc>
            <a:spcBef>
              <a:spcPct val="0"/>
            </a:spcBef>
            <a:spcAft>
              <a:spcPct val="20000"/>
            </a:spcAft>
            <a:buChar char="•"/>
          </a:pPr>
          <a:r>
            <a:rPr lang="en-US" sz="2200" kern="1200" dirty="0">
              <a:latin typeface="Times New Roman" panose="02020603050405020304" pitchFamily="18" charset="0"/>
              <a:cs typeface="Times New Roman" panose="02020603050405020304" pitchFamily="18" charset="0"/>
            </a:rPr>
            <a:t>May be one of the two components chosen for snack</a:t>
          </a:r>
        </a:p>
        <a:p>
          <a:pPr marL="228600" lvl="1" indent="-228600" algn="l" defTabSz="977900">
            <a:lnSpc>
              <a:spcPct val="90000"/>
            </a:lnSpc>
            <a:spcBef>
              <a:spcPct val="0"/>
            </a:spcBef>
            <a:spcAft>
              <a:spcPct val="20000"/>
            </a:spcAft>
            <a:buChar char="•"/>
          </a:pPr>
          <a:r>
            <a:rPr lang="en-US" sz="2200" kern="1200" dirty="0">
              <a:latin typeface="Times New Roman" panose="02020603050405020304" pitchFamily="18" charset="0"/>
              <a:cs typeface="Times New Roman" panose="02020603050405020304" pitchFamily="18" charset="0"/>
            </a:rPr>
            <a:t>Allowable milk options:</a:t>
          </a: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latin typeface="Times New Roman" panose="02020603050405020304" pitchFamily="18" charset="0"/>
              <a:cs typeface="Times New Roman" panose="02020603050405020304" pitchFamily="18" charset="0"/>
            </a:rPr>
            <a:t>Unflavored or flavored</a:t>
          </a: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latin typeface="Times New Roman" panose="02020603050405020304" pitchFamily="18" charset="0"/>
              <a:cs typeface="Times New Roman" panose="02020603050405020304" pitchFamily="18" charset="0"/>
            </a:rPr>
            <a:t>Fat free, low-fat, reduced fat, whole</a:t>
          </a: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latin typeface="Times New Roman" panose="02020603050405020304" pitchFamily="18" charset="0"/>
              <a:cs typeface="Times New Roman" panose="02020603050405020304" pitchFamily="18" charset="0"/>
            </a:rPr>
            <a:t>Lactose-reduced, lactose free</a:t>
          </a:r>
        </a:p>
      </dsp:txBody>
      <dsp:txXfrm>
        <a:off x="0" y="698581"/>
        <a:ext cx="3956251" cy="3303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AE71F-6252-4674-AFBD-1FEFE2443915}">
      <dsp:nvSpPr>
        <dsp:cNvPr id="0" name=""/>
        <dsp:cNvSpPr/>
      </dsp:nvSpPr>
      <dsp:spPr>
        <a:xfrm>
          <a:off x="0" y="587939"/>
          <a:ext cx="9002482" cy="759966"/>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Snack</a:t>
          </a:r>
        </a:p>
      </dsp:txBody>
      <dsp:txXfrm>
        <a:off x="37098" y="625037"/>
        <a:ext cx="8928286" cy="685770"/>
      </dsp:txXfrm>
    </dsp:sp>
    <dsp:sp modelId="{BC483172-EB92-4725-A9C4-464D8C2F7350}">
      <dsp:nvSpPr>
        <dsp:cNvPr id="0" name=""/>
        <dsp:cNvSpPr/>
      </dsp:nvSpPr>
      <dsp:spPr>
        <a:xfrm>
          <a:off x="0" y="3026290"/>
          <a:ext cx="9002482"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829"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3026290"/>
        <a:ext cx="9002482" cy="1059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07EE0-D23D-4E69-B5FA-F001CE1B8F90}">
      <dsp:nvSpPr>
        <dsp:cNvPr id="0" name=""/>
        <dsp:cNvSpPr/>
      </dsp:nvSpPr>
      <dsp:spPr>
        <a:xfrm>
          <a:off x="0" y="2220011"/>
          <a:ext cx="8272463" cy="1456567"/>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00000"/>
            </a:lnSpc>
            <a:spcBef>
              <a:spcPct val="0"/>
            </a:spcBef>
            <a:spcAft>
              <a:spcPct val="35000"/>
            </a:spcAft>
            <a:buNone/>
          </a:pPr>
          <a:r>
            <a:rPr lang="en-US" sz="2700" b="0" i="0" kern="1200" dirty="0">
              <a:solidFill>
                <a:schemeClr val="tx1"/>
              </a:solidFill>
              <a:latin typeface="Times New Roman" panose="02020603050405020304" pitchFamily="18" charset="0"/>
              <a:cs typeface="Times New Roman" panose="02020603050405020304" pitchFamily="18" charset="0"/>
            </a:rPr>
            <a:t>Offer vs. Serve</a:t>
          </a:r>
          <a:endParaRPr lang="en-US" sz="2700" kern="1200" dirty="0">
            <a:solidFill>
              <a:schemeClr val="tx1"/>
            </a:solidFill>
            <a:latin typeface="Times New Roman" panose="02020603050405020304" pitchFamily="18" charset="0"/>
            <a:cs typeface="Times New Roman" panose="02020603050405020304" pitchFamily="18" charset="0"/>
          </a:endParaRPr>
        </a:p>
      </dsp:txBody>
      <dsp:txXfrm>
        <a:off x="0" y="2220011"/>
        <a:ext cx="8272463" cy="786546"/>
      </dsp:txXfrm>
    </dsp:sp>
    <dsp:sp modelId="{1839721D-64B2-4D57-B4C7-0C15793FE2DF}">
      <dsp:nvSpPr>
        <dsp:cNvPr id="0" name=""/>
        <dsp:cNvSpPr/>
      </dsp:nvSpPr>
      <dsp:spPr>
        <a:xfrm>
          <a:off x="0" y="2977426"/>
          <a:ext cx="4136231" cy="670021"/>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100000"/>
            </a:lnSpc>
            <a:spcBef>
              <a:spcPct val="0"/>
            </a:spcBef>
            <a:spcAft>
              <a:spcPct val="35000"/>
            </a:spcAft>
            <a:buNone/>
          </a:pPr>
          <a:r>
            <a:rPr lang="en-US" sz="2100" b="0" i="0" kern="1200" dirty="0">
              <a:latin typeface="Times New Roman" panose="02020603050405020304" pitchFamily="18" charset="0"/>
              <a:cs typeface="Times New Roman" panose="02020603050405020304" pitchFamily="18" charset="0"/>
            </a:rPr>
            <a:t>Offer 4 items at breakfast; child must select </a:t>
          </a:r>
          <a:r>
            <a:rPr lang="en-US" sz="2100" b="1" i="0" kern="1200" dirty="0">
              <a:solidFill>
                <a:srgbClr val="00B0F0"/>
              </a:solidFill>
              <a:latin typeface="Times New Roman" panose="02020603050405020304" pitchFamily="18" charset="0"/>
              <a:cs typeface="Times New Roman" panose="02020603050405020304" pitchFamily="18" charset="0"/>
            </a:rPr>
            <a:t>3</a:t>
          </a:r>
          <a:r>
            <a:rPr lang="en-US" sz="2100" b="0" i="0" kern="1200" dirty="0">
              <a:solidFill>
                <a:srgbClr val="00B0F0"/>
              </a:solidFill>
              <a:latin typeface="Times New Roman" panose="02020603050405020304" pitchFamily="18" charset="0"/>
              <a:cs typeface="Times New Roman" panose="02020603050405020304" pitchFamily="18" charset="0"/>
            </a:rPr>
            <a:t> </a:t>
          </a:r>
          <a:r>
            <a:rPr lang="en-US" sz="2100" b="0" i="0" kern="1200" dirty="0">
              <a:latin typeface="Times New Roman" panose="02020603050405020304" pitchFamily="18" charset="0"/>
              <a:cs typeface="Times New Roman" panose="02020603050405020304" pitchFamily="18" charset="0"/>
            </a:rPr>
            <a:t>items</a:t>
          </a:r>
          <a:endParaRPr lang="en-US" sz="2100" kern="1200" dirty="0">
            <a:latin typeface="Times New Roman" panose="02020603050405020304" pitchFamily="18" charset="0"/>
            <a:cs typeface="Times New Roman" panose="02020603050405020304" pitchFamily="18" charset="0"/>
          </a:endParaRPr>
        </a:p>
      </dsp:txBody>
      <dsp:txXfrm>
        <a:off x="0" y="2977426"/>
        <a:ext cx="4136231" cy="670021"/>
      </dsp:txXfrm>
    </dsp:sp>
    <dsp:sp modelId="{0200D6EF-3D41-4324-93D5-DD6E743767F6}">
      <dsp:nvSpPr>
        <dsp:cNvPr id="0" name=""/>
        <dsp:cNvSpPr/>
      </dsp:nvSpPr>
      <dsp:spPr>
        <a:xfrm>
          <a:off x="4136231" y="2977426"/>
          <a:ext cx="4136231" cy="670021"/>
        </a:xfrm>
        <a:prstGeom prst="rect">
          <a:avLst/>
        </a:prstGeom>
        <a:solidFill>
          <a:schemeClr val="accent2">
            <a:tint val="40000"/>
            <a:alpha val="90000"/>
            <a:hueOff val="-714735"/>
            <a:satOff val="-33626"/>
            <a:lumOff val="-2758"/>
            <a:alphaOff val="0"/>
          </a:schemeClr>
        </a:solidFill>
        <a:ln w="12700" cap="rnd" cmpd="sng" algn="ctr">
          <a:solidFill>
            <a:schemeClr val="accent2">
              <a:tint val="40000"/>
              <a:alpha val="90000"/>
              <a:hueOff val="-714735"/>
              <a:satOff val="-33626"/>
              <a:lumOff val="-2758"/>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100000"/>
            </a:lnSpc>
            <a:spcBef>
              <a:spcPct val="0"/>
            </a:spcBef>
            <a:spcAft>
              <a:spcPct val="35000"/>
            </a:spcAft>
            <a:buNone/>
          </a:pPr>
          <a:r>
            <a:rPr lang="en-US" sz="2100" b="0" i="0" kern="1200" dirty="0">
              <a:latin typeface="Times New Roman" panose="02020603050405020304" pitchFamily="18" charset="0"/>
              <a:cs typeface="Times New Roman" panose="02020603050405020304" pitchFamily="18" charset="0"/>
            </a:rPr>
            <a:t>Offer 5 items at lunch and supper; child must select </a:t>
          </a:r>
          <a:r>
            <a:rPr lang="en-US" sz="2100" b="1" i="0" kern="1200" dirty="0">
              <a:solidFill>
                <a:srgbClr val="00B0F0"/>
              </a:solidFill>
              <a:latin typeface="Times New Roman" panose="02020603050405020304" pitchFamily="18" charset="0"/>
              <a:cs typeface="Times New Roman" panose="02020603050405020304" pitchFamily="18" charset="0"/>
            </a:rPr>
            <a:t>3</a:t>
          </a:r>
          <a:r>
            <a:rPr lang="en-US" sz="2100" b="0" i="0" kern="1200" dirty="0">
              <a:latin typeface="Times New Roman" panose="02020603050405020304" pitchFamily="18" charset="0"/>
              <a:cs typeface="Times New Roman" panose="02020603050405020304" pitchFamily="18" charset="0"/>
            </a:rPr>
            <a:t> items</a:t>
          </a:r>
          <a:endParaRPr lang="en-US" sz="2100" kern="1200" dirty="0">
            <a:latin typeface="Times New Roman" panose="02020603050405020304" pitchFamily="18" charset="0"/>
            <a:cs typeface="Times New Roman" panose="02020603050405020304" pitchFamily="18" charset="0"/>
          </a:endParaRPr>
        </a:p>
      </dsp:txBody>
      <dsp:txXfrm>
        <a:off x="4136231" y="2977426"/>
        <a:ext cx="4136231" cy="670021"/>
      </dsp:txXfrm>
    </dsp:sp>
    <dsp:sp modelId="{07A005F3-48E1-492B-BFA6-0457C17BF4AA}">
      <dsp:nvSpPr>
        <dsp:cNvPr id="0" name=""/>
        <dsp:cNvSpPr/>
      </dsp:nvSpPr>
      <dsp:spPr>
        <a:xfrm rot="10800000">
          <a:off x="0" y="1658"/>
          <a:ext cx="8272463" cy="2240201"/>
        </a:xfrm>
        <a:prstGeom prst="upArrowCallout">
          <a:avLst/>
        </a:prstGeom>
        <a:gradFill rotWithShape="0">
          <a:gsLst>
            <a:gs pos="0">
              <a:schemeClr val="accent2">
                <a:hueOff val="-1433582"/>
                <a:satOff val="-34544"/>
                <a:lumOff val="-20785"/>
                <a:alphaOff val="0"/>
                <a:tint val="98000"/>
                <a:lumMod val="110000"/>
              </a:schemeClr>
            </a:gs>
            <a:gs pos="84000">
              <a:schemeClr val="accent2">
                <a:hueOff val="-1433582"/>
                <a:satOff val="-34544"/>
                <a:lumOff val="-20785"/>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00000"/>
            </a:lnSpc>
            <a:spcBef>
              <a:spcPct val="0"/>
            </a:spcBef>
            <a:spcAft>
              <a:spcPct val="35000"/>
            </a:spcAft>
            <a:buNone/>
          </a:pPr>
          <a:r>
            <a:rPr lang="en-US" sz="2700" b="0" i="0" kern="1200" dirty="0">
              <a:latin typeface="Times New Roman" panose="02020603050405020304" pitchFamily="18" charset="0"/>
              <a:cs typeface="Times New Roman" panose="02020603050405020304" pitchFamily="18" charset="0"/>
            </a:rPr>
            <a:t>Allows children to decline item(s) at each meal</a:t>
          </a:r>
          <a:endParaRPr lang="en-US" sz="2700" kern="1200" dirty="0">
            <a:latin typeface="Times New Roman" panose="02020603050405020304" pitchFamily="18" charset="0"/>
            <a:cs typeface="Times New Roman" panose="02020603050405020304" pitchFamily="18" charset="0"/>
          </a:endParaRPr>
        </a:p>
      </dsp:txBody>
      <dsp:txXfrm rot="-10800000">
        <a:off x="0" y="1658"/>
        <a:ext cx="8272463" cy="786310"/>
      </dsp:txXfrm>
    </dsp:sp>
    <dsp:sp modelId="{F700D97D-3672-4E85-BD62-08BB27AE689F}">
      <dsp:nvSpPr>
        <dsp:cNvPr id="0" name=""/>
        <dsp:cNvSpPr/>
      </dsp:nvSpPr>
      <dsp:spPr>
        <a:xfrm>
          <a:off x="0" y="787969"/>
          <a:ext cx="8272463" cy="669820"/>
        </a:xfrm>
        <a:prstGeom prst="rect">
          <a:avLst/>
        </a:prstGeom>
        <a:solidFill>
          <a:schemeClr val="accent2">
            <a:tint val="40000"/>
            <a:alpha val="90000"/>
            <a:hueOff val="-1429471"/>
            <a:satOff val="-67252"/>
            <a:lumOff val="-5516"/>
            <a:alphaOff val="0"/>
          </a:schemeClr>
        </a:solidFill>
        <a:ln w="12700" cap="rnd" cmpd="sng" algn="ctr">
          <a:solidFill>
            <a:schemeClr val="accent2">
              <a:tint val="40000"/>
              <a:alpha val="90000"/>
              <a:hueOff val="-1429471"/>
              <a:satOff val="-67252"/>
              <a:lumOff val="-5516"/>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100000"/>
            </a:lnSpc>
            <a:spcBef>
              <a:spcPct val="0"/>
            </a:spcBef>
            <a:spcAft>
              <a:spcPct val="35000"/>
            </a:spcAft>
            <a:buNone/>
          </a:pPr>
          <a:r>
            <a:rPr lang="en-US" sz="2400" b="0" i="0" kern="1200" dirty="0">
              <a:latin typeface="Times New Roman" panose="02020603050405020304" pitchFamily="18" charset="0"/>
              <a:cs typeface="Times New Roman" panose="02020603050405020304" pitchFamily="18" charset="0"/>
            </a:rPr>
            <a:t>1 item at breakfast and 2 items at lunch and supper</a:t>
          </a:r>
          <a:endParaRPr lang="en-US" sz="2400" kern="1200" dirty="0">
            <a:latin typeface="Times New Roman" panose="02020603050405020304" pitchFamily="18" charset="0"/>
            <a:cs typeface="Times New Roman" panose="02020603050405020304" pitchFamily="18" charset="0"/>
          </a:endParaRPr>
        </a:p>
      </dsp:txBody>
      <dsp:txXfrm>
        <a:off x="0" y="787969"/>
        <a:ext cx="8272463" cy="6698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99685-D2D6-4A24-B800-E57825D53DD0}"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0023E-071F-4C93-A97A-EE5FF71E8E97}" type="slidenum">
              <a:rPr lang="en-US" smtClean="0"/>
              <a:t>‹#›</a:t>
            </a:fld>
            <a:endParaRPr lang="en-US"/>
          </a:p>
        </p:txBody>
      </p:sp>
    </p:spTree>
    <p:extLst>
      <p:ext uri="{BB962C8B-B14F-4D97-AF65-F5344CB8AC3E}">
        <p14:creationId xmlns:p14="http://schemas.microsoft.com/office/powerpoint/2010/main" val="391073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00023E-071F-4C93-A97A-EE5FF71E8E97}" type="slidenum">
              <a:rPr lang="en-US" smtClean="0"/>
              <a:t>1</a:t>
            </a:fld>
            <a:endParaRPr lang="en-US"/>
          </a:p>
        </p:txBody>
      </p:sp>
    </p:spTree>
    <p:extLst>
      <p:ext uri="{BB962C8B-B14F-4D97-AF65-F5344CB8AC3E}">
        <p14:creationId xmlns:p14="http://schemas.microsoft.com/office/powerpoint/2010/main" val="18114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00023E-071F-4C93-A97A-EE5FF71E8E97}" type="slidenum">
              <a:rPr lang="en-US" smtClean="0"/>
              <a:t>13</a:t>
            </a:fld>
            <a:endParaRPr lang="en-US"/>
          </a:p>
        </p:txBody>
      </p:sp>
    </p:spTree>
    <p:extLst>
      <p:ext uri="{BB962C8B-B14F-4D97-AF65-F5344CB8AC3E}">
        <p14:creationId xmlns:p14="http://schemas.microsoft.com/office/powerpoint/2010/main" val="29214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reimbursable breakfast under OVS, a child may select: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Muffin, Cereal, and Apple; or </a:t>
            </a:r>
          </a:p>
          <a:p>
            <a:pPr marL="171450" lvl="0" indent="-171450">
              <a:buFont typeface="Arial" panose="020B0604020202020204" pitchFamily="34" charset="0"/>
              <a:buChar char="•"/>
            </a:pPr>
            <a:r>
              <a:rPr lang="en-US" dirty="0"/>
              <a:t>Muffin, Apple, and Milk; or </a:t>
            </a:r>
          </a:p>
          <a:p>
            <a:pPr marL="171450" indent="-171450">
              <a:buFont typeface="Arial" panose="020B0604020202020204" pitchFamily="34" charset="0"/>
              <a:buChar char="•"/>
            </a:pPr>
            <a:r>
              <a:rPr lang="en-US" dirty="0"/>
              <a:t>Cereal, Apple, and Milk; or </a:t>
            </a:r>
          </a:p>
          <a:p>
            <a:pPr marL="171450" indent="-171450">
              <a:buFont typeface="Arial" panose="020B0604020202020204" pitchFamily="34" charset="0"/>
              <a:buChar char="•"/>
            </a:pPr>
            <a:r>
              <a:rPr lang="en-US" dirty="0"/>
              <a:t>Muffin, Cereal, and Milk.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06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reimbursable options are:</a:t>
            </a:r>
          </a:p>
          <a:p>
            <a:r>
              <a:rPr lang="en-US" dirty="0"/>
              <a:t>Chicken fingers, Rice, and Broccoli; or </a:t>
            </a:r>
          </a:p>
          <a:p>
            <a:r>
              <a:rPr lang="en-US" dirty="0"/>
              <a:t>Chicken fingers, Apple Slices, and milk; or  </a:t>
            </a:r>
          </a:p>
          <a:p>
            <a:r>
              <a:rPr lang="en-US" dirty="0"/>
              <a:t>Chicken fingers, Broccoli, and Milk; or</a:t>
            </a:r>
          </a:p>
          <a:p>
            <a:r>
              <a:rPr lang="en-US" dirty="0"/>
              <a:t>Milk, Rice, and Broccoli.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1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5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differences with the National School lunch and breakfast program meal patterns and the summer food service program meal pattern. </a:t>
            </a:r>
          </a:p>
          <a:p>
            <a:r>
              <a:rPr lang="en-US" dirty="0"/>
              <a:t>There are no age grade groups that need to be followed. </a:t>
            </a:r>
          </a:p>
          <a:p>
            <a:r>
              <a:rPr lang="en-US" dirty="0"/>
              <a:t>The grain requirement in the summer food service program does not require all grains to be whole grain. Grains offered in the summer program must be whole grain or enriched. </a:t>
            </a:r>
          </a:p>
          <a:p>
            <a:r>
              <a:rPr lang="en-US" dirty="0"/>
              <a:t>There are not vegetable subgroups in the summer food service program meal pattern. </a:t>
            </a:r>
          </a:p>
          <a:p>
            <a:r>
              <a:rPr lang="en-US" dirty="0"/>
              <a:t>When serving milk, you may offer any milk type and you do not need a milk variety for the summer program. </a:t>
            </a:r>
          </a:p>
          <a:p>
            <a:endParaRPr lang="en-US" dirty="0"/>
          </a:p>
          <a:p>
            <a:r>
              <a:rPr lang="en-US" dirty="0"/>
              <a:t>The summer food service program nutrition guide is posted on our website under the summer food service program tab. It is a great reference tool when you are  getting started with the summer food service program.</a:t>
            </a:r>
          </a:p>
        </p:txBody>
      </p:sp>
      <p:sp>
        <p:nvSpPr>
          <p:cNvPr id="4" name="Slide Number Placeholder 3"/>
          <p:cNvSpPr>
            <a:spLocks noGrp="1"/>
          </p:cNvSpPr>
          <p:nvPr>
            <p:ph type="sldNum" sz="quarter" idx="5"/>
          </p:nvPr>
        </p:nvSpPr>
        <p:spPr/>
        <p:txBody>
          <a:bodyPr/>
          <a:lstStyle/>
          <a:p>
            <a:fld id="{F000023E-071F-4C93-A97A-EE5FF71E8E97}" type="slidenum">
              <a:rPr lang="en-US" smtClean="0"/>
              <a:t>2</a:t>
            </a:fld>
            <a:endParaRPr lang="en-US"/>
          </a:p>
        </p:txBody>
      </p:sp>
    </p:spTree>
    <p:extLst>
      <p:ext uri="{BB962C8B-B14F-4D97-AF65-F5344CB8AC3E}">
        <p14:creationId xmlns:p14="http://schemas.microsoft.com/office/powerpoint/2010/main" val="134788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Summer Food Service Program meal pattern which can be found in the Nutrition Guide Manual. </a:t>
            </a:r>
          </a:p>
          <a:p>
            <a:endParaRPr lang="en-US" baseline="0" dirty="0"/>
          </a:p>
          <a:p>
            <a:r>
              <a:rPr lang="en-US" baseline="0" dirty="0"/>
              <a:t>Notice milk, fruit/veg, and grains are required for breakfast, lunch, and supper.  Lunch and supper must contain a meat/meat alternative.</a:t>
            </a:r>
          </a:p>
          <a:p>
            <a:endParaRPr lang="en-US" baseline="0" dirty="0"/>
          </a:p>
          <a:p>
            <a:r>
              <a:rPr lang="en-US" baseline="0" dirty="0"/>
              <a:t>Snack can be any two components, as long as they are not the same.  Example:  Can not have an orange and orange juice.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65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 grain products</a:t>
            </a:r>
            <a:r>
              <a:rPr lang="en-US" baseline="0" dirty="0"/>
              <a:t> are not required on the SFSP meal pattern but the goal is to serve nutritious meals and be consistent with what the kids are receiving at school. Grains offered must be whole grain or enriched.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26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meat/meat alternate is not required at breakfast but, if served, must be at least 1 oz equivalent of meat/meat alternate.</a:t>
            </a:r>
          </a:p>
          <a:p>
            <a:endParaRPr lang="en-US" baseline="0" dirty="0"/>
          </a:p>
          <a:p>
            <a:r>
              <a:rPr lang="en-US" baseline="0" dirty="0"/>
              <a:t>Meat/meat alternate is required at lunch and supper in a 2 </a:t>
            </a:r>
            <a:r>
              <a:rPr lang="en-US" baseline="0" dirty="0" err="1"/>
              <a:t>oz</a:t>
            </a:r>
            <a:r>
              <a:rPr lang="en-US" baseline="0" dirty="0"/>
              <a:t> serving.</a:t>
            </a:r>
          </a:p>
          <a:p>
            <a:endParaRPr lang="en-US" baseline="0" dirty="0"/>
          </a:p>
          <a:p>
            <a:r>
              <a:rPr lang="en-US" baseline="0" dirty="0"/>
              <a:t>It can be one of the 2 components of snack but is not required.</a:t>
            </a:r>
          </a:p>
          <a:p>
            <a:endParaRPr lang="en-US" baseline="0" dirty="0"/>
          </a:p>
          <a:p>
            <a:r>
              <a:rPr lang="en-US" baseline="0" dirty="0"/>
              <a:t>If serving meat alternates, make sure you are providing a large enough serving size to meet meal pattern requirements.</a:t>
            </a:r>
          </a:p>
          <a:p>
            <a:endParaRPr lang="en-US" baseline="0" dirty="0"/>
          </a:p>
          <a:p>
            <a:r>
              <a:rPr lang="en-US" baseline="0" dirty="0"/>
              <a:t>Example:  If a peanut butter sandwich is served at lunch or dinner you would need to have 4 tablespoons of peanut butter to equal 2oz of meat alternate equivalent if that is the only meat/meat alternate you are offering.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35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fruit &amp; veg. component</a:t>
            </a:r>
            <a:r>
              <a:rPr lang="en-US" baseline="0" dirty="0"/>
              <a:t> is required at breakfast, lunch, and supper.</a:t>
            </a:r>
          </a:p>
          <a:p>
            <a:endParaRPr lang="en-US" baseline="0" dirty="0"/>
          </a:p>
          <a:p>
            <a:r>
              <a:rPr lang="en-US" baseline="0" dirty="0"/>
              <a:t>Must be two items at lunch/supper totaling ¾ cup.</a:t>
            </a:r>
          </a:p>
          <a:p>
            <a:endParaRPr lang="en-US" baseline="0" dirty="0"/>
          </a:p>
          <a:p>
            <a:r>
              <a:rPr lang="en-US" baseline="0" dirty="0"/>
              <a:t>Could be ½ cup strawberries and ¼ cup cucumbers.  Doesn’t have to be one fruit and one veg. it can be any combo.</a:t>
            </a:r>
          </a:p>
          <a:p>
            <a:endParaRPr lang="en-US" baseline="0" dirty="0"/>
          </a:p>
          <a:p>
            <a:r>
              <a:rPr lang="en-US" baseline="0" dirty="0"/>
              <a:t>It must be at least 1/8 cup to count as creditable.</a:t>
            </a:r>
          </a:p>
          <a:p>
            <a:endParaRPr lang="en-US" baseline="0" dirty="0"/>
          </a:p>
          <a:p>
            <a:r>
              <a:rPr lang="en-US" baseline="0" dirty="0"/>
              <a:t>If Juice is being served, it must be 100% fruit juice.</a:t>
            </a:r>
          </a:p>
          <a:p>
            <a:endParaRPr lang="en-US" baseline="0" dirty="0"/>
          </a:p>
          <a:p>
            <a:r>
              <a:rPr lang="en-US" baseline="0" dirty="0"/>
              <a:t>Serve fruits and vegetables that are fresh and in season whenever possible.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3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8 oz serving of milk must be served with each meal.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4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snack, the menu needs to offer at least </a:t>
            </a:r>
            <a:r>
              <a:rPr lang="en-US" baseline="0" dirty="0"/>
              <a:t>2 different components.  Remember the vegetable, fruit, or juice is all considered to be one component.</a:t>
            </a:r>
          </a:p>
          <a:p>
            <a:endParaRPr lang="en-US" baseline="0" dirty="0"/>
          </a:p>
          <a:p>
            <a:r>
              <a:rPr lang="en-US" baseline="0" dirty="0"/>
              <a:t>Two components can not be apple juice and apple, or carrots and apples, or orange juice and oranges.  </a:t>
            </a:r>
          </a:p>
          <a:p>
            <a:endParaRPr lang="en-US" baseline="0" dirty="0"/>
          </a:p>
          <a:p>
            <a:r>
              <a:rPr lang="en-US" baseline="0" dirty="0"/>
              <a:t>Milk and apple would be considered a reimbursable snack.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08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SED’s waiver request is approved by the National office, OVS can be an option chosen by all sponsors at the time of renewal</a:t>
            </a:r>
          </a:p>
          <a:p>
            <a:r>
              <a:rPr lang="en-US" dirty="0"/>
              <a:t>All components must be offered</a:t>
            </a:r>
            <a:r>
              <a:rPr lang="en-US" baseline="0" dirty="0"/>
              <a:t> in the full serving size and those taken must meet required minimum portion size.</a:t>
            </a:r>
          </a:p>
          <a:p>
            <a:endParaRPr lang="en-US" baseline="0" dirty="0"/>
          </a:p>
          <a:p>
            <a:r>
              <a:rPr lang="en-US" baseline="0" dirty="0"/>
              <a:t>May be implemented at breakfast, lunch, and supper. Not snack.</a:t>
            </a:r>
          </a:p>
          <a:p>
            <a:endParaRPr lang="en-US" baseline="0" dirty="0"/>
          </a:p>
          <a:p>
            <a:r>
              <a:rPr lang="en-US" baseline="0" dirty="0"/>
              <a:t>Children get to choose which component(s) to decline.  Helps decrease food cost and waste.</a:t>
            </a:r>
          </a:p>
          <a:p>
            <a:endParaRPr lang="en-US" baseline="0" dirty="0"/>
          </a:p>
          <a:p>
            <a:r>
              <a:rPr lang="en-US" baseline="0" dirty="0"/>
              <a:t>Refer to Admin Guidance Manual for more info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7596C2-275B-4EA4-B9F8-6BB7170CE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14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2D05-0806-4E99-AE61-8B1C537897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615632-4C50-4A55-941A-904FBAC16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796BE-2A75-4159-AE1B-8C5548380EEE}"/>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45786EB6-BCAD-4FB0-A62A-B4430E52F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232A9-6158-4102-8CB2-E1DDA197007B}"/>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6988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5746-68A2-4F67-A59F-D84FF7791C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5316B2-4968-42EC-90D7-91D537341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A11C1-1C6F-4E09-B418-E1A6CB15A7B6}"/>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42095AAA-B68D-473C-A9DD-608CEE3F6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9A22D-55E3-4A3B-A2AC-91CE5CCA4D98}"/>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172561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01FF8-FE7E-4847-80B7-2425E2310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A3D705-DA14-4F93-BEC1-D8D82FD49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263B8-738A-4AD4-81B0-724C53114706}"/>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506D83DA-ADF8-49CB-A8FB-C3478966C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F899-FA4C-45C4-AC6E-74A4A0D9C718}"/>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175649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0A3FE6-5449-4025-AFB9-F2904E1C7AA3}" type="datetimeFigureOut">
              <a:rPr lang="en-US" smtClean="0"/>
              <a:t>10/26/2020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923CF00-9E58-486F-8B58-72AD51A077B8}" type="slidenum">
              <a:rPr lang="en-US" smtClean="0"/>
              <a:t>‹#›</a:t>
            </a:fld>
            <a:endParaRPr lang="en-US"/>
          </a:p>
        </p:txBody>
      </p:sp>
    </p:spTree>
    <p:extLst>
      <p:ext uri="{BB962C8B-B14F-4D97-AF65-F5344CB8AC3E}">
        <p14:creationId xmlns:p14="http://schemas.microsoft.com/office/powerpoint/2010/main" val="85087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A3FE6-5449-4025-AFB9-F2904E1C7AA3}"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220764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0A3FE6-5449-4025-AFB9-F2904E1C7AA3}" type="datetimeFigureOut">
              <a:rPr lang="en-US" smtClean="0"/>
              <a:t>10/26/2020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923CF00-9E58-486F-8B58-72AD51A077B8}" type="slidenum">
              <a:rPr lang="en-US" smtClean="0"/>
              <a:t>‹#›</a:t>
            </a:fld>
            <a:endParaRPr lang="en-US"/>
          </a:p>
        </p:txBody>
      </p:sp>
    </p:spTree>
    <p:extLst>
      <p:ext uri="{BB962C8B-B14F-4D97-AF65-F5344CB8AC3E}">
        <p14:creationId xmlns:p14="http://schemas.microsoft.com/office/powerpoint/2010/main" val="32377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4" y="2228003"/>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0A3FE6-5449-4025-AFB9-F2904E1C7AA3}"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9507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4924" y="2926052"/>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0A3FE6-5449-4025-AFB9-F2904E1C7AA3}"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301139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0A3FE6-5449-4025-AFB9-F2904E1C7AA3}"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265291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A3FE6-5449-4025-AFB9-F2904E1C7AA3}"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289924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50A3FE6-5449-4025-AFB9-F2904E1C7AA3}" type="datetimeFigureOut">
              <a:rPr lang="en-US" smtClean="0"/>
              <a:t>10/26/2020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923CF00-9E58-486F-8B58-72AD51A077B8}" type="slidenum">
              <a:rPr lang="en-US" smtClean="0"/>
              <a:t>‹#›</a:t>
            </a:fld>
            <a:endParaRPr lang="en-US"/>
          </a:p>
        </p:txBody>
      </p:sp>
    </p:spTree>
    <p:extLst>
      <p:ext uri="{BB962C8B-B14F-4D97-AF65-F5344CB8AC3E}">
        <p14:creationId xmlns:p14="http://schemas.microsoft.com/office/powerpoint/2010/main" val="143979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D6AF-750F-4CDE-85D9-B1EF60D33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CD951-7E11-40B0-9CCD-563D41405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6FBE3-8A82-4EFA-A507-E26183A3BD4B}"/>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E22E5122-97CD-4C7E-95BB-3730EA181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710BF-8CDA-4F24-A198-B63CA3E69346}"/>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1469183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0A3FE6-5449-4025-AFB9-F2904E1C7AA3}"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162375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A3FE6-5449-4025-AFB9-F2904E1C7AA3}"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3CF00-9E58-486F-8B58-72AD51A077B8}" type="slidenum">
              <a:rPr lang="en-US" smtClean="0"/>
              <a:t>‹#›</a:t>
            </a:fld>
            <a:endParaRPr lang="en-US"/>
          </a:p>
        </p:txBody>
      </p:sp>
    </p:spTree>
    <p:extLst>
      <p:ext uri="{BB962C8B-B14F-4D97-AF65-F5344CB8AC3E}">
        <p14:creationId xmlns:p14="http://schemas.microsoft.com/office/powerpoint/2010/main" val="199800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263563" cy="365125"/>
          </a:xfrm>
        </p:spPr>
        <p:txBody>
          <a:bodyPr/>
          <a:lstStyle>
            <a:lvl1pPr>
              <a:defRPr>
                <a:solidFill>
                  <a:schemeClr val="accent1">
                    <a:lumMod val="75000"/>
                    <a:lumOff val="25000"/>
                  </a:schemeClr>
                </a:solidFill>
              </a:defRPr>
            </a:lvl1pPr>
          </a:lstStyle>
          <a:p>
            <a:fld id="{550A3FE6-5449-4025-AFB9-F2904E1C7AA3}" type="datetimeFigureOut">
              <a:rPr lang="en-US" smtClean="0"/>
              <a:t>10/26/2020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923CF00-9E58-486F-8B58-72AD51A077B8}" type="slidenum">
              <a:rPr lang="en-US" smtClean="0"/>
              <a:t>‹#›</a:t>
            </a:fld>
            <a:endParaRPr lang="en-US"/>
          </a:p>
        </p:txBody>
      </p:sp>
    </p:spTree>
    <p:extLst>
      <p:ext uri="{BB962C8B-B14F-4D97-AF65-F5344CB8AC3E}">
        <p14:creationId xmlns:p14="http://schemas.microsoft.com/office/powerpoint/2010/main" val="94058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dirty="0"/>
          </a:p>
        </p:txBody>
      </p:sp>
      <p:sp>
        <p:nvSpPr>
          <p:cNvPr id="4" name="Date Placeholder 3"/>
          <p:cNvSpPr>
            <a:spLocks noGrp="1"/>
          </p:cNvSpPr>
          <p:nvPr>
            <p:ph type="dt" sz="half" idx="10"/>
          </p:nvPr>
        </p:nvSpPr>
        <p:spPr>
          <a:xfrm>
            <a:off x="609600" y="6245225"/>
            <a:ext cx="2844800" cy="476250"/>
          </a:xfrm>
        </p:spPr>
        <p:txBody>
          <a:bodyPr/>
          <a:lstStyle>
            <a:lvl1pPr>
              <a:defRPr/>
            </a:lvl1pPr>
          </a:lstStyle>
          <a:p>
            <a:fld id="{D8E63C7F-4292-4258-8FB0-28C7CBB8E3B9}" type="datetime1">
              <a:rPr lang="en-US" altLang="en-US" smtClean="0"/>
              <a:t>10/26/2020</a:t>
            </a:fld>
            <a:endParaRPr lang="en-US" altLang="en-US" dirty="0"/>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dirty="0"/>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12EC948E-89E6-4457-8CB9-F7EC75726A7B}" type="slidenum">
              <a:rPr lang="en-US" altLang="en-US"/>
              <a:pPr/>
              <a:t>‹#›</a:t>
            </a:fld>
            <a:endParaRPr lang="en-US" altLang="en-US" dirty="0"/>
          </a:p>
        </p:txBody>
      </p:sp>
    </p:spTree>
    <p:extLst>
      <p:ext uri="{BB962C8B-B14F-4D97-AF65-F5344CB8AC3E}">
        <p14:creationId xmlns:p14="http://schemas.microsoft.com/office/powerpoint/2010/main" val="377639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FBDD-7E78-424B-B286-26107F5A09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F3A2FD-017B-4C34-98FD-8D38FF67A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F6025-F003-4C05-8D42-7CC7483BD0DA}"/>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15DC442C-76B7-40C6-9087-BA42E8BD9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A46F7-A47F-4464-A8DB-1BC14325A6DE}"/>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40750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9D45-0062-4780-A605-78A0C5456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3674A-1BE0-4E15-8717-5B0CA4A6AC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536191-3126-4A2F-8C41-0AF4E0928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BF650-D08F-4A17-8B59-BF41C7DDDFCF}"/>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6" name="Footer Placeholder 5">
            <a:extLst>
              <a:ext uri="{FF2B5EF4-FFF2-40B4-BE49-F238E27FC236}">
                <a16:creationId xmlns:a16="http://schemas.microsoft.com/office/drawing/2014/main" id="{BB5E5301-672B-40D5-88BD-31FE26602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3D71-4F82-43AE-9B1A-4FDE26E58386}"/>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1786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11F6-A215-4276-AEBA-C5F6EDD256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B820A-15F7-4F86-BCD7-E0E4FE31AA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DF5FB9-3200-4B3E-AC30-E5330016A4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C0704-A680-47C2-9465-C036FA77D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4C940-0431-4EBE-82FE-6C479D7AB5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D878F4-878A-4013-A549-7E0EA1FBB510}"/>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8" name="Footer Placeholder 7">
            <a:extLst>
              <a:ext uri="{FF2B5EF4-FFF2-40B4-BE49-F238E27FC236}">
                <a16:creationId xmlns:a16="http://schemas.microsoft.com/office/drawing/2014/main" id="{B6A38E08-6EB5-4972-BB22-7CBA7B65AA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627578-A35F-4264-88F3-2E1A834DC4D6}"/>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71455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EC95-4903-4F79-9DBA-972C478873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3C8A6B-49FB-46D8-B4B1-2590C177E04E}"/>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4" name="Footer Placeholder 3">
            <a:extLst>
              <a:ext uri="{FF2B5EF4-FFF2-40B4-BE49-F238E27FC236}">
                <a16:creationId xmlns:a16="http://schemas.microsoft.com/office/drawing/2014/main" id="{3F89B433-7573-450E-B629-BEDF2D0CF0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4CCC4-BB3A-42A9-B091-894BA91CCAA8}"/>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62537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7E134-E430-4D06-B868-6F8654AA8BAD}"/>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3" name="Footer Placeholder 2">
            <a:extLst>
              <a:ext uri="{FF2B5EF4-FFF2-40B4-BE49-F238E27FC236}">
                <a16:creationId xmlns:a16="http://schemas.microsoft.com/office/drawing/2014/main" id="{AE87158C-A78B-4712-97C9-B4298F891D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A8420-6DEB-4753-A9BE-098713CC2575}"/>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54163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C512-D3AB-48B6-8457-71543F1D9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37FA4F-05BE-4C53-9013-46897237F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06F02-95F6-442C-8803-1F4BB55F5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2493D-294B-4A33-81A4-6D76D3B310CD}"/>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6" name="Footer Placeholder 5">
            <a:extLst>
              <a:ext uri="{FF2B5EF4-FFF2-40B4-BE49-F238E27FC236}">
                <a16:creationId xmlns:a16="http://schemas.microsoft.com/office/drawing/2014/main" id="{65725482-6C91-4F4A-80C7-43A7F0385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471FA2-A70A-446D-979C-FAB2238961C7}"/>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11267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AA1A-9AC8-4A7F-A604-5C8284BB1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EBA7C2-B5B9-46F4-8014-1D8E0C1DA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75573C-B811-4FF3-8A86-41FBB62C5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93FED-CE4D-4634-AEE0-835B65AD15F3}"/>
              </a:ext>
            </a:extLst>
          </p:cNvPr>
          <p:cNvSpPr>
            <a:spLocks noGrp="1"/>
          </p:cNvSpPr>
          <p:nvPr>
            <p:ph type="dt" sz="half" idx="10"/>
          </p:nvPr>
        </p:nvSpPr>
        <p:spPr/>
        <p:txBody>
          <a:bodyPr/>
          <a:lstStyle/>
          <a:p>
            <a:fld id="{A802C19E-0AF0-4843-BC74-B22C929C3EDC}" type="datetimeFigureOut">
              <a:rPr lang="en-US" smtClean="0"/>
              <a:t>10/26/2020</a:t>
            </a:fld>
            <a:endParaRPr lang="en-US"/>
          </a:p>
        </p:txBody>
      </p:sp>
      <p:sp>
        <p:nvSpPr>
          <p:cNvPr id="6" name="Footer Placeholder 5">
            <a:extLst>
              <a:ext uri="{FF2B5EF4-FFF2-40B4-BE49-F238E27FC236}">
                <a16:creationId xmlns:a16="http://schemas.microsoft.com/office/drawing/2014/main" id="{84154AB1-8C5B-4C5C-9E5B-FECD01A67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94315-C02C-4099-BBFC-47D641B14523}"/>
              </a:ext>
            </a:extLst>
          </p:cNvPr>
          <p:cNvSpPr>
            <a:spLocks noGrp="1"/>
          </p:cNvSpPr>
          <p:nvPr>
            <p:ph type="sldNum" sz="quarter" idx="12"/>
          </p:nvPr>
        </p:nvSpPr>
        <p:spPr/>
        <p:txBody>
          <a:bodyPr/>
          <a:lstStyle/>
          <a:p>
            <a:fld id="{AA42B2AB-556A-4357-827C-7CB6B2E0D943}" type="slidenum">
              <a:rPr lang="en-US" smtClean="0"/>
              <a:t>‹#›</a:t>
            </a:fld>
            <a:endParaRPr lang="en-US"/>
          </a:p>
        </p:txBody>
      </p:sp>
    </p:spTree>
    <p:extLst>
      <p:ext uri="{BB962C8B-B14F-4D97-AF65-F5344CB8AC3E}">
        <p14:creationId xmlns:p14="http://schemas.microsoft.com/office/powerpoint/2010/main" val="35945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701E5-E784-43C9-A2F9-3153A9829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7A02E-5DA8-4B2A-BBA7-554B21F29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4602C-B236-4D59-BB36-4F0214615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2C19E-0AF0-4843-BC74-B22C929C3EDC}" type="datetimeFigureOut">
              <a:rPr lang="en-US" smtClean="0"/>
              <a:t>10/26/2020</a:t>
            </a:fld>
            <a:endParaRPr lang="en-US"/>
          </a:p>
        </p:txBody>
      </p:sp>
      <p:sp>
        <p:nvSpPr>
          <p:cNvPr id="5" name="Footer Placeholder 4">
            <a:extLst>
              <a:ext uri="{FF2B5EF4-FFF2-40B4-BE49-F238E27FC236}">
                <a16:creationId xmlns:a16="http://schemas.microsoft.com/office/drawing/2014/main" id="{60AAB2FA-C60F-4CC3-AC7D-8071B53F3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732D95-A5E4-4901-988C-F11B919B8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2B2AB-556A-4357-827C-7CB6B2E0D943}" type="slidenum">
              <a:rPr lang="en-US" smtClean="0"/>
              <a:t>‹#›</a:t>
            </a:fld>
            <a:endParaRPr lang="en-US"/>
          </a:p>
        </p:txBody>
      </p:sp>
    </p:spTree>
    <p:extLst>
      <p:ext uri="{BB962C8B-B14F-4D97-AF65-F5344CB8AC3E}">
        <p14:creationId xmlns:p14="http://schemas.microsoft.com/office/powerpoint/2010/main" val="3641147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550A3FE6-5449-4025-AFB9-F2904E1C7AA3}" type="datetimeFigureOut">
              <a:rPr lang="en-US" smtClean="0"/>
              <a:t>10/26/2020</a:t>
            </a:fld>
            <a:endParaRPr lang="en-US"/>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5" y="5956137"/>
            <a:ext cx="1027291" cy="365125"/>
          </a:xfrm>
          <a:prstGeom prst="rect">
            <a:avLst/>
          </a:prstGeom>
        </p:spPr>
        <p:txBody>
          <a:bodyPr vert="horz" lIns="91440" tIns="45720" rIns="91440" bIns="45720" rtlCol="0" anchor="ctr"/>
          <a:lstStyle>
            <a:lvl1pPr algn="r">
              <a:defRPr sz="900">
                <a:solidFill>
                  <a:schemeClr val="accent2"/>
                </a:solidFill>
              </a:defRPr>
            </a:lvl1pPr>
          </a:lstStyle>
          <a:p>
            <a:fld id="{C923CF00-9E58-486F-8B58-72AD51A077B8}" type="slidenum">
              <a:rPr lang="en-US" smtClean="0"/>
              <a:t>‹#›</a:t>
            </a:fld>
            <a:endParaRPr lang="en-US"/>
          </a:p>
        </p:txBody>
      </p:sp>
      <p:sp>
        <p:nvSpPr>
          <p:cNvPr id="9" name="Rectangle 8"/>
          <p:cNvSpPr/>
          <p:nvPr/>
        </p:nvSpPr>
        <p:spPr>
          <a:xfrm>
            <a:off x="597456"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31287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30.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30.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webstaurantstore.com/tyson-3-1-oz-glazed-chicken-patties-case/871553108.html" TargetMode="External"/><Relationship Id="rId7" Type="http://schemas.openxmlformats.org/officeDocument/2006/relationships/image" Target="../media/image30.png"/><Relationship Id="rId2" Type="http://schemas.openxmlformats.org/officeDocument/2006/relationships/image" Target="../media/image56.jp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31.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jpg"/><Relationship Id="rId7" Type="http://schemas.openxmlformats.org/officeDocument/2006/relationships/image" Target="../media/image30.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hyperlink" Target="https://pngimg.com/download/2630" TargetMode="External"/><Relationship Id="rId5" Type="http://schemas.openxmlformats.org/officeDocument/2006/relationships/image" Target="../media/image65.png"/><Relationship Id="rId4" Type="http://schemas.openxmlformats.org/officeDocument/2006/relationships/hyperlink" Target="http://www.flickr.com/photos/debgray/5313555660/" TargetMode="External"/><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3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5.png"/><Relationship Id="rId10" Type="http://schemas.openxmlformats.org/officeDocument/2006/relationships/image" Target="../media/image31.png"/><Relationship Id="rId4" Type="http://schemas.openxmlformats.org/officeDocument/2006/relationships/image" Target="../media/image74.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8.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mailto:CNTRAINING@NYSED.GOV"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F27B-3988-4D63-AAA6-3B8A06EF13B0}"/>
              </a:ext>
            </a:extLst>
          </p:cNvPr>
          <p:cNvSpPr>
            <a:spLocks noGrp="1"/>
          </p:cNvSpPr>
          <p:nvPr>
            <p:ph type="ctrTitle"/>
          </p:nvPr>
        </p:nvSpPr>
        <p:spPr>
          <a:xfrm>
            <a:off x="7464614" y="1783959"/>
            <a:ext cx="4087306" cy="2889114"/>
          </a:xfrm>
        </p:spPr>
        <p:txBody>
          <a:bodyPr anchor="b">
            <a:normAutofit/>
          </a:bodyPr>
          <a:lstStyle/>
          <a:p>
            <a:pPr algn="l"/>
            <a:r>
              <a:rPr lang="en-US" sz="5000"/>
              <a:t>Summer Food Service Program (SFSP) </a:t>
            </a:r>
            <a:br>
              <a:rPr lang="en-US" sz="5000"/>
            </a:br>
            <a:r>
              <a:rPr lang="en-US" sz="5000"/>
              <a:t>Meal Pattern</a:t>
            </a:r>
          </a:p>
        </p:txBody>
      </p:sp>
      <p:sp>
        <p:nvSpPr>
          <p:cNvPr id="38" name="Freeform: Shape 3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hild having fun playing with red pepper rings.&#10;">
            <a:extLst>
              <a:ext uri="{FF2B5EF4-FFF2-40B4-BE49-F238E27FC236}">
                <a16:creationId xmlns:a16="http://schemas.microsoft.com/office/drawing/2014/main" id="{F17CFF50-91F7-4870-A7F0-6E9144C2604F}"/>
              </a:ext>
            </a:extLst>
          </p:cNvPr>
          <p:cNvPicPr>
            <a:picLocks noChangeAspect="1"/>
          </p:cNvPicPr>
          <p:nvPr/>
        </p:nvPicPr>
        <p:blipFill rotWithShape="1">
          <a:blip r:embed="rId3"/>
          <a:srcRect l="18696" r="802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5" name="Picture 4" descr="Summer Food Service Program Logo&#10;&#10;Description automatically generated">
            <a:extLst>
              <a:ext uri="{FF2B5EF4-FFF2-40B4-BE49-F238E27FC236}">
                <a16:creationId xmlns:a16="http://schemas.microsoft.com/office/drawing/2014/main" id="{C603450A-D137-475B-8F25-E94150879DB8}"/>
              </a:ext>
            </a:extLst>
          </p:cNvPr>
          <p:cNvPicPr>
            <a:picLocks noChangeAspect="1"/>
          </p:cNvPicPr>
          <p:nvPr/>
        </p:nvPicPr>
        <p:blipFill rotWithShape="1">
          <a:blip r:embed="rId4">
            <a:extLst>
              <a:ext uri="{28A0092B-C50C-407E-A947-70E740481C1C}">
                <a14:useLocalDpi xmlns:a14="http://schemas.microsoft.com/office/drawing/2010/main" val="0"/>
              </a:ext>
            </a:extLst>
          </a:blip>
          <a:srcRect t="5945" r="-1" b="5231"/>
          <a:stretch/>
        </p:blipFill>
        <p:spPr>
          <a:xfrm>
            <a:off x="9792393" y="6061238"/>
            <a:ext cx="1866207" cy="662033"/>
          </a:xfrm>
          <a:prstGeom prst="rect">
            <a:avLst/>
          </a:prstGeom>
        </p:spPr>
      </p:pic>
    </p:spTree>
    <p:extLst>
      <p:ext uri="{BB962C8B-B14F-4D97-AF65-F5344CB8AC3E}">
        <p14:creationId xmlns:p14="http://schemas.microsoft.com/office/powerpoint/2010/main" val="35727379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7586EA-60FD-42F2-88A3-EA43831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02CC9D39-BB06-4AD7-A8E2-764CAEC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stricts Search For School Lunch Solutions Amid Coronavirus Closures : NPR">
            <a:extLst>
              <a:ext uri="{FF2B5EF4-FFF2-40B4-BE49-F238E27FC236}">
                <a16:creationId xmlns:a16="http://schemas.microsoft.com/office/drawing/2014/main" id="{E37C2879-B23E-4F2A-AB33-83AC4EE08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8" r="18489" b="-1"/>
          <a:stretch/>
        </p:blipFill>
        <p:spPr bwMode="auto">
          <a:xfrm>
            <a:off x="446533" y="723899"/>
            <a:ext cx="6202841" cy="56666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685FEC3-AC4E-4604-AAE1-BC317B83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9BDDBD-A3C1-4404-A4A2-9495FD33CF37}"/>
              </a:ext>
            </a:extLst>
          </p:cNvPr>
          <p:cNvSpPr>
            <a:spLocks noGrp="1"/>
          </p:cNvSpPr>
          <p:nvPr>
            <p:ph type="ctrTitle"/>
          </p:nvPr>
        </p:nvSpPr>
        <p:spPr>
          <a:xfrm>
            <a:off x="7261934" y="1419225"/>
            <a:ext cx="4115917" cy="2085869"/>
          </a:xfrm>
        </p:spPr>
        <p:txBody>
          <a:bodyPr>
            <a:normAutofit/>
          </a:bodyPr>
          <a:lstStyle/>
          <a:p>
            <a:r>
              <a:rPr lang="en-US">
                <a:solidFill>
                  <a:srgbClr val="FFFFFF"/>
                </a:solidFill>
              </a:rPr>
              <a:t>BREAKFAST</a:t>
            </a:r>
          </a:p>
        </p:txBody>
      </p:sp>
      <p:grpSp>
        <p:nvGrpSpPr>
          <p:cNvPr id="77" name="Group 76">
            <a:extLst>
              <a:ext uri="{FF2B5EF4-FFF2-40B4-BE49-F238E27FC236}">
                <a16:creationId xmlns:a16="http://schemas.microsoft.com/office/drawing/2014/main" id="{42C8672C-C7ED-40AB-AF9B-4586C5F37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8" name="Rectangle 77">
              <a:extLst>
                <a:ext uri="{FF2B5EF4-FFF2-40B4-BE49-F238E27FC236}">
                  <a16:creationId xmlns:a16="http://schemas.microsoft.com/office/drawing/2014/main" id="{23C01033-7A56-41B6-A23C-4A02E582F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36C8E7B-AE2C-4791-9998-2739EC7B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6D2DE5BD-D6FF-4F7E-98D5-69A51C91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1297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reakfast Meal Tray containing waffles, juice, and milk.">
            <a:extLst>
              <a:ext uri="{FF2B5EF4-FFF2-40B4-BE49-F238E27FC236}">
                <a16:creationId xmlns:a16="http://schemas.microsoft.com/office/drawing/2014/main" id="{0A73D6DA-E935-487E-A903-DE67CE019FBA}"/>
              </a:ext>
            </a:extLst>
          </p:cNvPr>
          <p:cNvPicPr>
            <a:picLocks noChangeAspect="1"/>
          </p:cNvPicPr>
          <p:nvPr/>
        </p:nvPicPr>
        <p:blipFill rotWithShape="1">
          <a:blip r:embed="rId2"/>
          <a:srcRect t="2034" r="3057" b="1452"/>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2961792-622A-430B-8B43-5CD19F7A19EA}"/>
              </a:ext>
            </a:extLst>
          </p:cNvPr>
          <p:cNvSpPr>
            <a:spLocks noGrp="1"/>
          </p:cNvSpPr>
          <p:nvPr>
            <p:ph type="title"/>
          </p:nvPr>
        </p:nvSpPr>
        <p:spPr>
          <a:xfrm>
            <a:off x="584200" y="1006956"/>
            <a:ext cx="3412067" cy="1372177"/>
          </a:xfrm>
        </p:spPr>
        <p:txBody>
          <a:bodyPr anchor="ctr">
            <a:normAutofit/>
          </a:bodyPr>
          <a:lstStyle/>
          <a:p>
            <a:r>
              <a:rPr lang="en-US">
                <a:solidFill>
                  <a:srgbClr val="FFFFFF"/>
                </a:solidFill>
              </a:rPr>
              <a:t>Breakfast meal pattern</a:t>
            </a:r>
          </a:p>
        </p:txBody>
      </p:sp>
      <p:sp>
        <p:nvSpPr>
          <p:cNvPr id="3" name="Content Placeholder 2">
            <a:extLst>
              <a:ext uri="{FF2B5EF4-FFF2-40B4-BE49-F238E27FC236}">
                <a16:creationId xmlns:a16="http://schemas.microsoft.com/office/drawing/2014/main" id="{7D183142-3128-462F-BFFD-D29EA75DA24E}"/>
              </a:ext>
            </a:extLst>
          </p:cNvPr>
          <p:cNvSpPr>
            <a:spLocks noGrp="1"/>
          </p:cNvSpPr>
          <p:nvPr>
            <p:ph idx="1"/>
          </p:nvPr>
        </p:nvSpPr>
        <p:spPr>
          <a:xfrm>
            <a:off x="581193" y="2438399"/>
            <a:ext cx="3415074" cy="3564467"/>
          </a:xfrm>
        </p:spPr>
        <p:txBody>
          <a:bodyPr>
            <a:normAutofit/>
          </a:bodyPr>
          <a:lstStyle/>
          <a:p>
            <a:pPr marL="0" indent="0">
              <a:buNone/>
            </a:pPr>
            <a:r>
              <a:rPr lang="en-US" b="1">
                <a:solidFill>
                  <a:srgbClr val="FFFFFF"/>
                </a:solidFill>
              </a:rPr>
              <a:t>MUST OFFER 3 COMPONENTS</a:t>
            </a:r>
          </a:p>
          <a:p>
            <a:endParaRPr lang="en-US">
              <a:solidFill>
                <a:srgbClr val="FFFFFF"/>
              </a:solidFill>
            </a:endParaRPr>
          </a:p>
          <a:p>
            <a:r>
              <a:rPr lang="en-US">
                <a:solidFill>
                  <a:srgbClr val="FFFFFF"/>
                </a:solidFill>
              </a:rPr>
              <a:t>Grain</a:t>
            </a:r>
          </a:p>
          <a:p>
            <a:r>
              <a:rPr lang="en-US">
                <a:solidFill>
                  <a:srgbClr val="FFFFFF"/>
                </a:solidFill>
              </a:rPr>
              <a:t>Fruit/Vegetable</a:t>
            </a:r>
          </a:p>
          <a:p>
            <a:r>
              <a:rPr lang="en-US">
                <a:solidFill>
                  <a:srgbClr val="FFFFFF"/>
                </a:solidFill>
              </a:rPr>
              <a:t>Fluid Milk</a:t>
            </a:r>
          </a:p>
        </p:txBody>
      </p:sp>
    </p:spTree>
    <p:extLst>
      <p:ext uri="{BB962C8B-B14F-4D97-AF65-F5344CB8AC3E}">
        <p14:creationId xmlns:p14="http://schemas.microsoft.com/office/powerpoint/2010/main" val="73993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Breakfast meal patteen chart&#10;&#10;Description automatically generated">
            <a:extLst>
              <a:ext uri="{FF2B5EF4-FFF2-40B4-BE49-F238E27FC236}">
                <a16:creationId xmlns:a16="http://schemas.microsoft.com/office/drawing/2014/main" id="{4A4DE1B4-89A8-4353-8637-FB5F7421BD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517" y="802083"/>
            <a:ext cx="7409409" cy="5467205"/>
          </a:xfrm>
        </p:spPr>
      </p:pic>
      <p:sp>
        <p:nvSpPr>
          <p:cNvPr id="2" name="Title 1">
            <a:extLst>
              <a:ext uri="{FF2B5EF4-FFF2-40B4-BE49-F238E27FC236}">
                <a16:creationId xmlns:a16="http://schemas.microsoft.com/office/drawing/2014/main" id="{6D66E263-53EC-4670-BBF7-D8D082D149DF}"/>
              </a:ext>
            </a:extLst>
          </p:cNvPr>
          <p:cNvSpPr>
            <a:spLocks noGrp="1"/>
          </p:cNvSpPr>
          <p:nvPr>
            <p:ph type="title"/>
          </p:nvPr>
        </p:nvSpPr>
        <p:spPr>
          <a:xfrm>
            <a:off x="1028700" y="1967266"/>
            <a:ext cx="2628900" cy="1906465"/>
          </a:xfrm>
          <a:noFill/>
        </p:spPr>
        <p:txBody>
          <a:bodyPr vert="horz" lIns="91440" tIns="45720" rIns="91440" bIns="45720" rtlCol="0" anchor="ctr">
            <a:normAutofit fontScale="90000"/>
          </a:bodyPr>
          <a:lstStyle/>
          <a:p>
            <a:pPr algn="ctr"/>
            <a:r>
              <a:rPr lang="en-US" sz="3600" kern="1200" dirty="0">
                <a:solidFill>
                  <a:srgbClr val="00B0F0"/>
                </a:solidFill>
                <a:latin typeface="+mj-lt"/>
                <a:ea typeface="+mj-ea"/>
                <a:cs typeface="+mj-cs"/>
              </a:rPr>
              <a:t>Breakfast Meal Pattern: </a:t>
            </a:r>
            <a:br>
              <a:rPr lang="en-US" sz="3600" kern="1200" dirty="0">
                <a:solidFill>
                  <a:srgbClr val="00B0F0"/>
                </a:solidFill>
                <a:latin typeface="+mj-lt"/>
                <a:ea typeface="+mj-ea"/>
                <a:cs typeface="+mj-cs"/>
              </a:rPr>
            </a:br>
            <a:r>
              <a:rPr lang="en-US" sz="3600" kern="1200" dirty="0">
                <a:solidFill>
                  <a:srgbClr val="00B0F0"/>
                </a:solidFill>
                <a:latin typeface="+mj-lt"/>
                <a:ea typeface="+mj-ea"/>
                <a:cs typeface="+mj-cs"/>
              </a:rPr>
              <a:t>3 Required Components</a:t>
            </a:r>
          </a:p>
        </p:txBody>
      </p:sp>
    </p:spTree>
    <p:extLst>
      <p:ext uri="{BB962C8B-B14F-4D97-AF65-F5344CB8AC3E}">
        <p14:creationId xmlns:p14="http://schemas.microsoft.com/office/powerpoint/2010/main" val="146631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7A2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97117-745A-4390-8371-333F4FC253A8}"/>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OFFER vs. SERVE BREAKFAST</a:t>
            </a:r>
          </a:p>
        </p:txBody>
      </p:sp>
      <p:pic>
        <p:nvPicPr>
          <p:cNvPr id="6" name="Picture 5" descr="Breakfast tray containing French toast sticks and syrup, sausage links, a fresh apple, juice, and milk.">
            <a:extLst>
              <a:ext uri="{FF2B5EF4-FFF2-40B4-BE49-F238E27FC236}">
                <a16:creationId xmlns:a16="http://schemas.microsoft.com/office/drawing/2014/main" id="{71F3E3CC-4D83-4E8D-AC05-5DBFD994C36D}"/>
              </a:ext>
            </a:extLst>
          </p:cNvPr>
          <p:cNvPicPr>
            <a:picLocks noChangeAspect="1"/>
          </p:cNvPicPr>
          <p:nvPr/>
        </p:nvPicPr>
        <p:blipFill rotWithShape="1">
          <a:blip r:embed="rId3"/>
          <a:srcRect t="7326" r="1" b="5495"/>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F9D7BD0-F936-47FB-AC53-917E4CFF8F86}"/>
              </a:ext>
            </a:extLst>
          </p:cNvPr>
          <p:cNvSpPr>
            <a:spLocks noGrp="1"/>
          </p:cNvSpPr>
          <p:nvPr>
            <p:ph sz="half" idx="2"/>
          </p:nvPr>
        </p:nvSpPr>
        <p:spPr>
          <a:xfrm>
            <a:off x="7582563" y="429064"/>
            <a:ext cx="4281890" cy="5963217"/>
          </a:xfrm>
        </p:spPr>
        <p:txBody>
          <a:bodyPr vert="horz" lIns="91440" tIns="45720" rIns="91440" bIns="45720" rtlCol="0" anchor="ctr">
            <a:normAutofit/>
          </a:bodyPr>
          <a:lstStyle/>
          <a:p>
            <a:pPr marL="0"/>
            <a:endParaRPr lang="en-US" sz="1400" dirty="0">
              <a:solidFill>
                <a:srgbClr val="FFFFFF"/>
              </a:solidFill>
            </a:endParaRPr>
          </a:p>
          <a:p>
            <a:pPr marL="0"/>
            <a:r>
              <a:rPr lang="en-US" sz="1800" dirty="0">
                <a:solidFill>
                  <a:srgbClr val="FFFFFF"/>
                </a:solidFill>
              </a:rPr>
              <a:t>Must offer 4 food Items</a:t>
            </a:r>
          </a:p>
          <a:p>
            <a:pPr marL="0"/>
            <a:endParaRPr lang="en-US" sz="1800" dirty="0">
              <a:solidFill>
                <a:srgbClr val="FFFFFF"/>
              </a:solidFill>
            </a:endParaRPr>
          </a:p>
          <a:p>
            <a:pPr lvl="1"/>
            <a:r>
              <a:rPr lang="en-US" sz="1800" dirty="0">
                <a:solidFill>
                  <a:srgbClr val="FFFFFF"/>
                </a:solidFill>
              </a:rPr>
              <a:t>1 serving of fruit/vegetable</a:t>
            </a:r>
          </a:p>
          <a:p>
            <a:pPr lvl="1"/>
            <a:r>
              <a:rPr lang="en-US" sz="1800" dirty="0">
                <a:solidFill>
                  <a:srgbClr val="FFFFFF"/>
                </a:solidFill>
              </a:rPr>
              <a:t>1 serving of bread/bread alternative</a:t>
            </a:r>
          </a:p>
          <a:p>
            <a:pPr lvl="1"/>
            <a:r>
              <a:rPr lang="en-US" sz="1800" dirty="0">
                <a:solidFill>
                  <a:srgbClr val="FFFFFF"/>
                </a:solidFill>
              </a:rPr>
              <a:t>1 serving fluid milk</a:t>
            </a:r>
          </a:p>
          <a:p>
            <a:pPr lvl="1"/>
            <a:r>
              <a:rPr lang="en-US" sz="1800" dirty="0">
                <a:solidFill>
                  <a:srgbClr val="FFFFFF"/>
                </a:solidFill>
              </a:rPr>
              <a:t>1 additional serving of: </a:t>
            </a:r>
          </a:p>
          <a:p>
            <a:pPr lvl="2"/>
            <a:r>
              <a:rPr lang="en-US" sz="1800" dirty="0">
                <a:solidFill>
                  <a:srgbClr val="FFFFFF"/>
                </a:solidFill>
              </a:rPr>
              <a:t>Fruit/Vegetable</a:t>
            </a:r>
          </a:p>
          <a:p>
            <a:pPr lvl="2"/>
            <a:r>
              <a:rPr lang="en-US" sz="1800" dirty="0">
                <a:solidFill>
                  <a:srgbClr val="FFFFFF"/>
                </a:solidFill>
              </a:rPr>
              <a:t>Bread/Bread alternative</a:t>
            </a:r>
          </a:p>
          <a:p>
            <a:pPr lvl="2"/>
            <a:r>
              <a:rPr lang="en-US" sz="1800" dirty="0">
                <a:solidFill>
                  <a:srgbClr val="FFFFFF"/>
                </a:solidFill>
              </a:rPr>
              <a:t>Meat/Meat alternative</a:t>
            </a:r>
          </a:p>
          <a:p>
            <a:pPr marL="0"/>
            <a:endParaRPr lang="en-US" sz="1800" dirty="0">
              <a:solidFill>
                <a:srgbClr val="FFFFFF"/>
              </a:solidFill>
            </a:endParaRPr>
          </a:p>
          <a:p>
            <a:pPr marL="0" indent="0">
              <a:buNone/>
            </a:pPr>
            <a:r>
              <a:rPr lang="en-US" sz="2000" dirty="0">
                <a:solidFill>
                  <a:srgbClr val="FFC000"/>
                </a:solidFill>
              </a:rPr>
              <a:t>Students must select 3 out of 4 items</a:t>
            </a:r>
          </a:p>
          <a:p>
            <a:pPr marL="0"/>
            <a:endParaRPr lang="en-US" sz="1800" dirty="0">
              <a:solidFill>
                <a:srgbClr val="FFFFFF"/>
              </a:solidFill>
            </a:endParaRPr>
          </a:p>
          <a:p>
            <a:pPr marL="0" indent="0">
              <a:buNone/>
            </a:pPr>
            <a:r>
              <a:rPr lang="en-US" sz="1800" b="1" dirty="0">
                <a:solidFill>
                  <a:srgbClr val="00B050"/>
                </a:solidFill>
              </a:rPr>
              <a:t>*All items offered must be different from each other</a:t>
            </a:r>
          </a:p>
          <a:p>
            <a:pPr lvl="1"/>
            <a:endParaRPr lang="en-US" sz="1400" dirty="0">
              <a:solidFill>
                <a:srgbClr val="FFFFFF"/>
              </a:solidFill>
            </a:endParaRPr>
          </a:p>
        </p:txBody>
      </p:sp>
    </p:spTree>
    <p:extLst>
      <p:ext uri="{BB962C8B-B14F-4D97-AF65-F5344CB8AC3E}">
        <p14:creationId xmlns:p14="http://schemas.microsoft.com/office/powerpoint/2010/main" val="180110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FA0B-298A-4CC7-8A3C-BD9C4438087D}"/>
              </a:ext>
            </a:extLst>
          </p:cNvPr>
          <p:cNvSpPr>
            <a:spLocks noGrp="1"/>
          </p:cNvSpPr>
          <p:nvPr>
            <p:ph type="title"/>
          </p:nvPr>
        </p:nvSpPr>
        <p:spPr>
          <a:xfrm>
            <a:off x="2105192" y="609601"/>
            <a:ext cx="7989752" cy="1083329"/>
          </a:xfrm>
        </p:spPr>
        <p:txBody>
          <a:bodyPr>
            <a:normAutofit fontScale="90000"/>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Offer Vs Serve Breakfast Example</a:t>
            </a:r>
          </a:p>
        </p:txBody>
      </p:sp>
      <p:sp>
        <p:nvSpPr>
          <p:cNvPr id="3" name="Content Placeholder 2">
            <a:extLst>
              <a:ext uri="{FF2B5EF4-FFF2-40B4-BE49-F238E27FC236}">
                <a16:creationId xmlns:a16="http://schemas.microsoft.com/office/drawing/2014/main" id="{783DD233-F8D3-4123-B1E9-6E690A7B34D1}"/>
              </a:ext>
            </a:extLst>
          </p:cNvPr>
          <p:cNvSpPr>
            <a:spLocks noGrp="1"/>
          </p:cNvSpPr>
          <p:nvPr>
            <p:ph idx="1"/>
          </p:nvPr>
        </p:nvSpPr>
        <p:spPr>
          <a:xfrm>
            <a:off x="2046799" y="1979468"/>
            <a:ext cx="7989752" cy="2267797"/>
          </a:xfrm>
        </p:spPr>
        <p:txBody>
          <a:bodyPr/>
          <a:lstStyle/>
          <a:p>
            <a:pPr marL="0" indent="0" algn="ctr">
              <a:buNone/>
            </a:pPr>
            <a:r>
              <a:rPr lang="en-US" sz="2400" dirty="0">
                <a:solidFill>
                  <a:schemeClr val="tx1"/>
                </a:solidFill>
                <a:latin typeface="Times New Roman" panose="02020603050405020304" pitchFamily="18" charset="0"/>
                <a:cs typeface="Times New Roman" panose="02020603050405020304" pitchFamily="18" charset="0"/>
              </a:rPr>
              <a:t>4 food items offered</a:t>
            </a:r>
          </a:p>
          <a:p>
            <a:endParaRPr lang="en-US" dirty="0"/>
          </a:p>
          <a:p>
            <a:endParaRPr lang="en-US" dirty="0"/>
          </a:p>
          <a:p>
            <a:endParaRPr lang="en-US" dirty="0"/>
          </a:p>
        </p:txBody>
      </p:sp>
      <p:pic>
        <p:nvPicPr>
          <p:cNvPr id="7" name="Picture 2" descr="Image result for milk carton school">
            <a:extLst>
              <a:ext uri="{FF2B5EF4-FFF2-40B4-BE49-F238E27FC236}">
                <a16:creationId xmlns:a16="http://schemas.microsoft.com/office/drawing/2014/main" id="{75CCB92A-B4F2-4E52-B6E3-828171677E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2004" y="2958285"/>
            <a:ext cx="1313237" cy="16559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ereal">
            <a:extLst>
              <a:ext uri="{FF2B5EF4-FFF2-40B4-BE49-F238E27FC236}">
                <a16:creationId xmlns:a16="http://schemas.microsoft.com/office/drawing/2014/main" id="{8D1D0615-6C89-4FCE-A357-C91B22BF10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9" t="6666" r="21110" b="6666"/>
          <a:stretch/>
        </p:blipFill>
        <p:spPr bwMode="auto">
          <a:xfrm>
            <a:off x="4018603" y="3079621"/>
            <a:ext cx="978402" cy="1413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fresh apple">
            <a:extLst>
              <a:ext uri="{FF2B5EF4-FFF2-40B4-BE49-F238E27FC236}">
                <a16:creationId xmlns:a16="http://schemas.microsoft.com/office/drawing/2014/main" id="{511269E1-5BAD-4D96-8466-0DC72D8B8F84}"/>
              </a:ext>
            </a:extLst>
          </p:cNvPr>
          <p:cNvPicPr>
            <a:picLocks noChangeAspect="1"/>
          </p:cNvPicPr>
          <p:nvPr/>
        </p:nvPicPr>
        <p:blipFill rotWithShape="1">
          <a:blip r:embed="rId5"/>
          <a:srcRect r="-1852" b="12231"/>
          <a:stretch/>
        </p:blipFill>
        <p:spPr>
          <a:xfrm>
            <a:off x="5715000" y="3024806"/>
            <a:ext cx="1638300" cy="1522875"/>
          </a:xfrm>
          <a:prstGeom prst="rect">
            <a:avLst/>
          </a:prstGeom>
        </p:spPr>
      </p:pic>
      <p:pic>
        <p:nvPicPr>
          <p:cNvPr id="4102" name="Picture 6" descr="Image result for muffin">
            <a:extLst>
              <a:ext uri="{FF2B5EF4-FFF2-40B4-BE49-F238E27FC236}">
                <a16:creationId xmlns:a16="http://schemas.microsoft.com/office/drawing/2014/main" id="{043CBE8B-35F5-42A1-B260-B1F107598B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9814" y="3062342"/>
            <a:ext cx="1769533"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A86FA8-5BDA-493A-A96A-DFC691FEA860}"/>
              </a:ext>
            </a:extLst>
          </p:cNvPr>
          <p:cNvSpPr txBox="1"/>
          <p:nvPr/>
        </p:nvSpPr>
        <p:spPr>
          <a:xfrm>
            <a:off x="2728996" y="4632905"/>
            <a:ext cx="5972008" cy="461665"/>
          </a:xfrm>
          <a:prstGeom prst="rect">
            <a:avLst/>
          </a:prstGeom>
          <a:noFill/>
        </p:spPr>
        <p:txBody>
          <a:bodyPr wrap="square" rtlCol="0">
            <a:spAutoFit/>
          </a:bodyPr>
          <a:lstStyle/>
          <a:p>
            <a:pPr algn="ctr" defTabSz="457200">
              <a:buClr>
                <a:srgbClr val="FFBD47"/>
              </a:buClr>
            </a:pPr>
            <a:r>
              <a:rPr lang="en-US" sz="2400" dirty="0">
                <a:solidFill>
                  <a:prstClr val="black"/>
                </a:solidFill>
                <a:latin typeface="Times New Roman" panose="02020603050405020304" pitchFamily="18" charset="0"/>
                <a:cs typeface="Times New Roman" panose="02020603050405020304" pitchFamily="18" charset="0"/>
              </a:rPr>
              <a:t>3 food items selected</a:t>
            </a:r>
          </a:p>
        </p:txBody>
      </p:sp>
      <p:pic>
        <p:nvPicPr>
          <p:cNvPr id="12" name="Picture 4" descr="Image result for cereal">
            <a:extLst>
              <a:ext uri="{FF2B5EF4-FFF2-40B4-BE49-F238E27FC236}">
                <a16:creationId xmlns:a16="http://schemas.microsoft.com/office/drawing/2014/main" id="{3AB41AA3-C923-4CB8-AF66-0C122D846C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9" t="6666" r="21110" b="6666"/>
          <a:stretch/>
        </p:blipFill>
        <p:spPr bwMode="auto">
          <a:xfrm>
            <a:off x="4018603" y="5237738"/>
            <a:ext cx="978402" cy="1413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muffin">
            <a:extLst>
              <a:ext uri="{FF2B5EF4-FFF2-40B4-BE49-F238E27FC236}">
                <a16:creationId xmlns:a16="http://schemas.microsoft.com/office/drawing/2014/main" id="{EBAEB26B-104C-4F30-B549-214A2153966F}"/>
              </a:ext>
            </a:extLst>
          </p:cNvPr>
          <p:cNvPicPr>
            <a:picLocks noChangeAspect="1"/>
          </p:cNvPicPr>
          <p:nvPr/>
        </p:nvPicPr>
        <p:blipFill>
          <a:blip r:embed="rId7"/>
          <a:stretch>
            <a:fillRect/>
          </a:stretch>
        </p:blipFill>
        <p:spPr>
          <a:xfrm>
            <a:off x="5347937" y="5237737"/>
            <a:ext cx="1767993" cy="1450974"/>
          </a:xfrm>
          <a:prstGeom prst="rect">
            <a:avLst/>
          </a:prstGeom>
        </p:spPr>
      </p:pic>
      <p:pic>
        <p:nvPicPr>
          <p:cNvPr id="10" name="Picture 9" descr="A fresh apple">
            <a:extLst>
              <a:ext uri="{FF2B5EF4-FFF2-40B4-BE49-F238E27FC236}">
                <a16:creationId xmlns:a16="http://schemas.microsoft.com/office/drawing/2014/main" id="{685B492A-4A3F-4645-A4A7-0DC8E9C54A29}"/>
              </a:ext>
            </a:extLst>
          </p:cNvPr>
          <p:cNvPicPr>
            <a:picLocks noChangeAspect="1"/>
          </p:cNvPicPr>
          <p:nvPr/>
        </p:nvPicPr>
        <p:blipFill>
          <a:blip r:embed="rId8"/>
          <a:stretch>
            <a:fillRect/>
          </a:stretch>
        </p:blipFill>
        <p:spPr>
          <a:xfrm>
            <a:off x="7141494" y="5075870"/>
            <a:ext cx="1633870" cy="1524132"/>
          </a:xfrm>
          <a:prstGeom prst="rect">
            <a:avLst/>
          </a:prstGeom>
        </p:spPr>
      </p:pic>
      <p:sp>
        <p:nvSpPr>
          <p:cNvPr id="4" name="TextBox 3">
            <a:extLst>
              <a:ext uri="{FF2B5EF4-FFF2-40B4-BE49-F238E27FC236}">
                <a16:creationId xmlns:a16="http://schemas.microsoft.com/office/drawing/2014/main" id="{A4B8117D-AA04-48A9-8F1F-79F6BA92E499}"/>
              </a:ext>
            </a:extLst>
          </p:cNvPr>
          <p:cNvSpPr txBox="1"/>
          <p:nvPr/>
        </p:nvSpPr>
        <p:spPr>
          <a:xfrm>
            <a:off x="756258" y="5593023"/>
            <a:ext cx="2751492" cy="584775"/>
          </a:xfrm>
          <a:prstGeom prst="rect">
            <a:avLst/>
          </a:prstGeom>
          <a:noFill/>
        </p:spPr>
        <p:txBody>
          <a:bodyPr wrap="square" rtlCol="0">
            <a:spAutoFit/>
          </a:bodyPr>
          <a:lstStyle/>
          <a:p>
            <a:r>
              <a:rPr lang="en-US" sz="3200" dirty="0">
                <a:solidFill>
                  <a:srgbClr val="00B0F0"/>
                </a:solidFill>
              </a:rPr>
              <a:t>Reimbursable</a:t>
            </a:r>
          </a:p>
        </p:txBody>
      </p:sp>
    </p:spTree>
    <p:extLst>
      <p:ext uri="{BB962C8B-B14F-4D97-AF65-F5344CB8AC3E}">
        <p14:creationId xmlns:p14="http://schemas.microsoft.com/office/powerpoint/2010/main" val="1982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4ADC-083F-4787-8DE0-0304D86F3034}"/>
              </a:ext>
            </a:extLst>
          </p:cNvPr>
          <p:cNvSpPr>
            <a:spLocks noGrp="1"/>
          </p:cNvSpPr>
          <p:nvPr>
            <p:ph type="title"/>
          </p:nvPr>
        </p:nvSpPr>
        <p:spPr/>
        <p:txBody>
          <a:bodyPr/>
          <a:lstStyle/>
          <a:p>
            <a:r>
              <a:rPr lang="en-US" dirty="0"/>
              <a:t>Offer vs. Serve Breakfast Example</a:t>
            </a:r>
          </a:p>
        </p:txBody>
      </p:sp>
      <p:sp>
        <p:nvSpPr>
          <p:cNvPr id="3" name="Content Placeholder 2" descr="breakfast foods">
            <a:extLst>
              <a:ext uri="{FF2B5EF4-FFF2-40B4-BE49-F238E27FC236}">
                <a16:creationId xmlns:a16="http://schemas.microsoft.com/office/drawing/2014/main" id="{050287F9-5E38-4575-956C-5B8A6E6D0F47}"/>
              </a:ext>
            </a:extLst>
          </p:cNvPr>
          <p:cNvSpPr>
            <a:spLocks noGrp="1"/>
          </p:cNvSpPr>
          <p:nvPr>
            <p:ph idx="1"/>
          </p:nvPr>
        </p:nvSpPr>
        <p:spPr>
          <a:xfrm>
            <a:off x="774923" y="1924050"/>
            <a:ext cx="11300519" cy="4835476"/>
          </a:xfrm>
        </p:spPr>
        <p:txBody>
          <a:bodyPr/>
          <a:lstStyle/>
          <a:p>
            <a:pPr marL="0" indent="0">
              <a:buNone/>
            </a:pPr>
            <a:endParaRPr lang="en-US" dirty="0"/>
          </a:p>
          <a:p>
            <a:pPr marL="0" indent="0">
              <a:buNone/>
            </a:pPr>
            <a:endParaRPr lang="en-US" dirty="0"/>
          </a:p>
        </p:txBody>
      </p:sp>
      <p:pic>
        <p:nvPicPr>
          <p:cNvPr id="26" name="Picture 25" descr="Text reads, 4 food items offered.">
            <a:extLst>
              <a:ext uri="{FF2B5EF4-FFF2-40B4-BE49-F238E27FC236}">
                <a16:creationId xmlns:a16="http://schemas.microsoft.com/office/drawing/2014/main" id="{71C28399-2E92-4DCA-954C-CB143A432D89}"/>
              </a:ext>
            </a:extLst>
          </p:cNvPr>
          <p:cNvPicPr>
            <a:picLocks noChangeAspect="1"/>
          </p:cNvPicPr>
          <p:nvPr/>
        </p:nvPicPr>
        <p:blipFill>
          <a:blip r:embed="rId2"/>
          <a:stretch>
            <a:fillRect/>
          </a:stretch>
        </p:blipFill>
        <p:spPr>
          <a:xfrm>
            <a:off x="3618047" y="3785741"/>
            <a:ext cx="4066384" cy="646232"/>
          </a:xfrm>
          <a:prstGeom prst="rect">
            <a:avLst/>
          </a:prstGeom>
        </p:spPr>
      </p:pic>
      <p:pic>
        <p:nvPicPr>
          <p:cNvPr id="4" name="Picture 3" descr="cinnamon bun">
            <a:extLst>
              <a:ext uri="{FF2B5EF4-FFF2-40B4-BE49-F238E27FC236}">
                <a16:creationId xmlns:a16="http://schemas.microsoft.com/office/drawing/2014/main" id="{8A424B14-085E-4265-A070-A163B384AE75}"/>
              </a:ext>
            </a:extLst>
          </p:cNvPr>
          <p:cNvPicPr>
            <a:picLocks noChangeAspect="1"/>
          </p:cNvPicPr>
          <p:nvPr/>
        </p:nvPicPr>
        <p:blipFill>
          <a:blip r:embed="rId3"/>
          <a:stretch>
            <a:fillRect/>
          </a:stretch>
        </p:blipFill>
        <p:spPr>
          <a:xfrm>
            <a:off x="1040061" y="2485026"/>
            <a:ext cx="1950720" cy="1097280"/>
          </a:xfrm>
          <a:prstGeom prst="rect">
            <a:avLst/>
          </a:prstGeom>
        </p:spPr>
      </p:pic>
      <p:pic>
        <p:nvPicPr>
          <p:cNvPr id="6" name="Picture 5" descr="a fresh orange">
            <a:extLst>
              <a:ext uri="{FF2B5EF4-FFF2-40B4-BE49-F238E27FC236}">
                <a16:creationId xmlns:a16="http://schemas.microsoft.com/office/drawing/2014/main" id="{1EA6427E-0B01-4EF4-AA1E-64DA213E08C5}"/>
              </a:ext>
            </a:extLst>
          </p:cNvPr>
          <p:cNvPicPr>
            <a:picLocks noChangeAspect="1"/>
          </p:cNvPicPr>
          <p:nvPr/>
        </p:nvPicPr>
        <p:blipFill>
          <a:blip r:embed="rId4"/>
          <a:stretch>
            <a:fillRect/>
          </a:stretch>
        </p:blipFill>
        <p:spPr>
          <a:xfrm>
            <a:off x="3541705" y="2226644"/>
            <a:ext cx="1371600" cy="1371600"/>
          </a:xfrm>
          <a:prstGeom prst="rect">
            <a:avLst/>
          </a:prstGeom>
        </p:spPr>
      </p:pic>
      <p:pic>
        <p:nvPicPr>
          <p:cNvPr id="11" name="Picture 10" descr="8 oz milk">
            <a:extLst>
              <a:ext uri="{FF2B5EF4-FFF2-40B4-BE49-F238E27FC236}">
                <a16:creationId xmlns:a16="http://schemas.microsoft.com/office/drawing/2014/main" id="{D8FA4B02-F0FD-415F-A231-F8CAF55A19E9}"/>
              </a:ext>
            </a:extLst>
          </p:cNvPr>
          <p:cNvPicPr>
            <a:picLocks noChangeAspect="1"/>
          </p:cNvPicPr>
          <p:nvPr/>
        </p:nvPicPr>
        <p:blipFill>
          <a:blip r:embed="rId5"/>
          <a:stretch>
            <a:fillRect/>
          </a:stretch>
        </p:blipFill>
        <p:spPr>
          <a:xfrm>
            <a:off x="7515238" y="2129036"/>
            <a:ext cx="1310754" cy="1658256"/>
          </a:xfrm>
          <a:prstGeom prst="rect">
            <a:avLst/>
          </a:prstGeom>
        </p:spPr>
      </p:pic>
      <p:pic>
        <p:nvPicPr>
          <p:cNvPr id="7" name="Picture 6" descr="yogurt">
            <a:extLst>
              <a:ext uri="{FF2B5EF4-FFF2-40B4-BE49-F238E27FC236}">
                <a16:creationId xmlns:a16="http://schemas.microsoft.com/office/drawing/2014/main" id="{92084BE2-A7B7-440D-A6B2-F6D825F930D9}"/>
              </a:ext>
            </a:extLst>
          </p:cNvPr>
          <p:cNvPicPr>
            <a:picLocks noChangeAspect="1"/>
          </p:cNvPicPr>
          <p:nvPr/>
        </p:nvPicPr>
        <p:blipFill>
          <a:blip r:embed="rId6"/>
          <a:stretch>
            <a:fillRect/>
          </a:stretch>
        </p:blipFill>
        <p:spPr>
          <a:xfrm>
            <a:off x="5014619" y="2318084"/>
            <a:ext cx="2009637" cy="1280160"/>
          </a:xfrm>
          <a:prstGeom prst="rect">
            <a:avLst/>
          </a:prstGeom>
        </p:spPr>
      </p:pic>
      <p:pic>
        <p:nvPicPr>
          <p:cNvPr id="28" name="Picture 27" descr="text reads, 2 food items selected">
            <a:extLst>
              <a:ext uri="{FF2B5EF4-FFF2-40B4-BE49-F238E27FC236}">
                <a16:creationId xmlns:a16="http://schemas.microsoft.com/office/drawing/2014/main" id="{4B1BDF42-0767-4990-9466-1FE5EF8EA067}"/>
              </a:ext>
            </a:extLst>
          </p:cNvPr>
          <p:cNvPicPr>
            <a:picLocks noChangeAspect="1"/>
          </p:cNvPicPr>
          <p:nvPr/>
        </p:nvPicPr>
        <p:blipFill>
          <a:blip r:embed="rId7"/>
          <a:stretch>
            <a:fillRect/>
          </a:stretch>
        </p:blipFill>
        <p:spPr>
          <a:xfrm>
            <a:off x="6728155" y="4950293"/>
            <a:ext cx="4334632" cy="646232"/>
          </a:xfrm>
          <a:prstGeom prst="rect">
            <a:avLst/>
          </a:prstGeom>
        </p:spPr>
      </p:pic>
      <p:pic>
        <p:nvPicPr>
          <p:cNvPr id="9" name="Picture 8" descr="cinnamon bun">
            <a:extLst>
              <a:ext uri="{FF2B5EF4-FFF2-40B4-BE49-F238E27FC236}">
                <a16:creationId xmlns:a16="http://schemas.microsoft.com/office/drawing/2014/main" id="{A84602CD-3178-479B-A472-F24A4817FD3D}"/>
              </a:ext>
            </a:extLst>
          </p:cNvPr>
          <p:cNvPicPr>
            <a:picLocks noChangeAspect="1"/>
          </p:cNvPicPr>
          <p:nvPr/>
        </p:nvPicPr>
        <p:blipFill>
          <a:blip r:embed="rId8"/>
          <a:stretch>
            <a:fillRect/>
          </a:stretch>
        </p:blipFill>
        <p:spPr>
          <a:xfrm>
            <a:off x="2315442" y="4723946"/>
            <a:ext cx="1950889" cy="1097375"/>
          </a:xfrm>
          <a:prstGeom prst="rect">
            <a:avLst/>
          </a:prstGeom>
        </p:spPr>
      </p:pic>
      <p:pic>
        <p:nvPicPr>
          <p:cNvPr id="13" name="Picture 12" descr="8 oz milk">
            <a:extLst>
              <a:ext uri="{FF2B5EF4-FFF2-40B4-BE49-F238E27FC236}">
                <a16:creationId xmlns:a16="http://schemas.microsoft.com/office/drawing/2014/main" id="{6C3557F4-EA92-4A6B-B76B-79CFFC619587}"/>
              </a:ext>
            </a:extLst>
          </p:cNvPr>
          <p:cNvPicPr>
            <a:picLocks noChangeAspect="1"/>
          </p:cNvPicPr>
          <p:nvPr/>
        </p:nvPicPr>
        <p:blipFill>
          <a:blip r:embed="rId5"/>
          <a:stretch>
            <a:fillRect/>
          </a:stretch>
        </p:blipFill>
        <p:spPr>
          <a:xfrm>
            <a:off x="4995862" y="4443506"/>
            <a:ext cx="1310754" cy="1658256"/>
          </a:xfrm>
          <a:prstGeom prst="rect">
            <a:avLst/>
          </a:prstGeom>
        </p:spPr>
      </p:pic>
      <p:sp>
        <p:nvSpPr>
          <p:cNvPr id="16" name="TextBox 15">
            <a:extLst>
              <a:ext uri="{FF2B5EF4-FFF2-40B4-BE49-F238E27FC236}">
                <a16:creationId xmlns:a16="http://schemas.microsoft.com/office/drawing/2014/main" id="{E992B5DF-FF3F-4DD1-BE65-3BF5EE7FF4D4}"/>
              </a:ext>
            </a:extLst>
          </p:cNvPr>
          <p:cNvSpPr txBox="1"/>
          <p:nvPr/>
        </p:nvSpPr>
        <p:spPr>
          <a:xfrm>
            <a:off x="2885180" y="6024175"/>
            <a:ext cx="3460652" cy="461665"/>
          </a:xfrm>
          <a:prstGeom prst="rect">
            <a:avLst/>
          </a:prstGeom>
          <a:noFill/>
        </p:spPr>
        <p:txBody>
          <a:bodyPr wrap="square" rtlCol="0">
            <a:spAutoFit/>
          </a:bodyPr>
          <a:lstStyle/>
          <a:p>
            <a:r>
              <a:rPr lang="en-US" sz="2400" b="1" dirty="0">
                <a:solidFill>
                  <a:srgbClr val="00B0F0"/>
                </a:solidFill>
              </a:rPr>
              <a:t>Non-Reimbursable</a:t>
            </a:r>
          </a:p>
        </p:txBody>
      </p:sp>
    </p:spTree>
    <p:extLst>
      <p:ext uri="{BB962C8B-B14F-4D97-AF65-F5344CB8AC3E}">
        <p14:creationId xmlns:p14="http://schemas.microsoft.com/office/powerpoint/2010/main" val="18661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4CCA-77D4-4B6B-8D87-C900F6973E57}"/>
              </a:ext>
            </a:extLst>
          </p:cNvPr>
          <p:cNvSpPr>
            <a:spLocks noGrp="1"/>
          </p:cNvSpPr>
          <p:nvPr>
            <p:ph type="title"/>
          </p:nvPr>
        </p:nvSpPr>
        <p:spPr/>
        <p:txBody>
          <a:bodyPr/>
          <a:lstStyle/>
          <a:p>
            <a:r>
              <a:rPr lang="en-US" dirty="0"/>
              <a:t>Offer Vs. Serve Breakfast Example</a:t>
            </a:r>
          </a:p>
        </p:txBody>
      </p:sp>
      <p:sp>
        <p:nvSpPr>
          <p:cNvPr id="3" name="Content Placeholder 2" descr="Breakfast food items ">
            <a:extLst>
              <a:ext uri="{FF2B5EF4-FFF2-40B4-BE49-F238E27FC236}">
                <a16:creationId xmlns:a16="http://schemas.microsoft.com/office/drawing/2014/main" id="{34F3ED3A-FEAC-44C9-B68A-2112581CB88D}"/>
              </a:ext>
            </a:extLst>
          </p:cNvPr>
          <p:cNvSpPr>
            <a:spLocks noGrp="1"/>
          </p:cNvSpPr>
          <p:nvPr>
            <p:ph idx="1"/>
          </p:nvPr>
        </p:nvSpPr>
        <p:spPr>
          <a:xfrm>
            <a:off x="774923" y="2228004"/>
            <a:ext cx="10653003" cy="4594122"/>
          </a:xfrm>
        </p:spPr>
        <p:txBody>
          <a:bodyPr/>
          <a:lstStyle/>
          <a:p>
            <a:pPr marL="0" indent="0">
              <a:buNone/>
            </a:pPr>
            <a:endParaRPr lang="en-US" dirty="0"/>
          </a:p>
          <a:p>
            <a:pPr marL="0" indent="0">
              <a:buNone/>
            </a:pPr>
            <a:endParaRPr lang="en-US" dirty="0"/>
          </a:p>
          <a:p>
            <a:pPr marL="0" indent="0">
              <a:buNone/>
            </a:pPr>
            <a:r>
              <a:rPr lang="en-US" dirty="0"/>
              <a:t> </a:t>
            </a:r>
          </a:p>
          <a:p>
            <a:r>
              <a:rPr lang="en-US" dirty="0"/>
              <a:t>Breakfast food items</a:t>
            </a:r>
          </a:p>
        </p:txBody>
      </p:sp>
      <p:sp>
        <p:nvSpPr>
          <p:cNvPr id="6" name="TextBox 5">
            <a:extLst>
              <a:ext uri="{FF2B5EF4-FFF2-40B4-BE49-F238E27FC236}">
                <a16:creationId xmlns:a16="http://schemas.microsoft.com/office/drawing/2014/main" id="{BE0C3A4A-DA2C-4480-A295-AEEE79791642}"/>
              </a:ext>
            </a:extLst>
          </p:cNvPr>
          <p:cNvSpPr txBox="1"/>
          <p:nvPr/>
        </p:nvSpPr>
        <p:spPr>
          <a:xfrm>
            <a:off x="6703454" y="2331720"/>
            <a:ext cx="3348507" cy="1200329"/>
          </a:xfrm>
          <a:prstGeom prst="rect">
            <a:avLst/>
          </a:prstGeom>
          <a:noFill/>
        </p:spPr>
        <p:txBody>
          <a:bodyPr wrap="square" rtlCol="0">
            <a:spAutoFit/>
          </a:bodyPr>
          <a:lstStyle/>
          <a:p>
            <a:pPr algn="ctr"/>
            <a:r>
              <a:rPr lang="en-US" sz="2400" dirty="0"/>
              <a:t>4 food items offered (English muffin, egg, juice, milk)</a:t>
            </a:r>
          </a:p>
        </p:txBody>
      </p:sp>
      <p:pic>
        <p:nvPicPr>
          <p:cNvPr id="4" name="Picture 3" descr="egg and cheese on an English muffin">
            <a:extLst>
              <a:ext uri="{FF2B5EF4-FFF2-40B4-BE49-F238E27FC236}">
                <a16:creationId xmlns:a16="http://schemas.microsoft.com/office/drawing/2014/main" id="{8BAA41E5-1CD2-4063-BCAA-9055F5ABB523}"/>
              </a:ext>
            </a:extLst>
          </p:cNvPr>
          <p:cNvPicPr>
            <a:picLocks noChangeAspect="1"/>
          </p:cNvPicPr>
          <p:nvPr/>
        </p:nvPicPr>
        <p:blipFill>
          <a:blip r:embed="rId2"/>
          <a:stretch>
            <a:fillRect/>
          </a:stretch>
        </p:blipFill>
        <p:spPr>
          <a:xfrm>
            <a:off x="866776" y="2331720"/>
            <a:ext cx="1340519" cy="1097280"/>
          </a:xfrm>
          <a:prstGeom prst="rect">
            <a:avLst/>
          </a:prstGeom>
        </p:spPr>
      </p:pic>
      <p:pic>
        <p:nvPicPr>
          <p:cNvPr id="5" name="Picture 4" descr="4 oz juice">
            <a:extLst>
              <a:ext uri="{FF2B5EF4-FFF2-40B4-BE49-F238E27FC236}">
                <a16:creationId xmlns:a16="http://schemas.microsoft.com/office/drawing/2014/main" id="{6BA74628-80D1-4993-95A4-590D8B80BBFE}"/>
              </a:ext>
            </a:extLst>
          </p:cNvPr>
          <p:cNvPicPr>
            <a:picLocks noChangeAspect="1"/>
          </p:cNvPicPr>
          <p:nvPr/>
        </p:nvPicPr>
        <p:blipFill>
          <a:blip r:embed="rId3"/>
          <a:stretch>
            <a:fillRect/>
          </a:stretch>
        </p:blipFill>
        <p:spPr>
          <a:xfrm>
            <a:off x="2743202" y="2240280"/>
            <a:ext cx="1183436" cy="1188720"/>
          </a:xfrm>
          <a:prstGeom prst="rect">
            <a:avLst/>
          </a:prstGeom>
        </p:spPr>
      </p:pic>
      <p:pic>
        <p:nvPicPr>
          <p:cNvPr id="7" name="Picture 6" descr="8 oz milk">
            <a:extLst>
              <a:ext uri="{FF2B5EF4-FFF2-40B4-BE49-F238E27FC236}">
                <a16:creationId xmlns:a16="http://schemas.microsoft.com/office/drawing/2014/main" id="{8261EAD4-7921-4E5D-90E3-F45302C1C3AF}"/>
              </a:ext>
            </a:extLst>
          </p:cNvPr>
          <p:cNvPicPr>
            <a:picLocks noChangeAspect="1"/>
          </p:cNvPicPr>
          <p:nvPr/>
        </p:nvPicPr>
        <p:blipFill>
          <a:blip r:embed="rId4"/>
          <a:stretch>
            <a:fillRect/>
          </a:stretch>
        </p:blipFill>
        <p:spPr>
          <a:xfrm>
            <a:off x="4584163" y="2051232"/>
            <a:ext cx="1310754" cy="1658256"/>
          </a:xfrm>
          <a:prstGeom prst="rect">
            <a:avLst/>
          </a:prstGeom>
        </p:spPr>
      </p:pic>
      <p:sp>
        <p:nvSpPr>
          <p:cNvPr id="28" name="TextBox 27">
            <a:extLst>
              <a:ext uri="{FF2B5EF4-FFF2-40B4-BE49-F238E27FC236}">
                <a16:creationId xmlns:a16="http://schemas.microsoft.com/office/drawing/2014/main" id="{F31840E5-5147-4DA7-A348-9F481F7738C7}"/>
              </a:ext>
            </a:extLst>
          </p:cNvPr>
          <p:cNvSpPr txBox="1"/>
          <p:nvPr/>
        </p:nvSpPr>
        <p:spPr>
          <a:xfrm>
            <a:off x="5968350" y="4574226"/>
            <a:ext cx="3931920" cy="461665"/>
          </a:xfrm>
          <a:prstGeom prst="rect">
            <a:avLst/>
          </a:prstGeom>
          <a:noFill/>
        </p:spPr>
        <p:txBody>
          <a:bodyPr wrap="square" rtlCol="0">
            <a:spAutoFit/>
          </a:bodyPr>
          <a:lstStyle/>
          <a:p>
            <a:r>
              <a:rPr lang="en-US" sz="2400" dirty="0"/>
              <a:t>3 food items selected</a:t>
            </a:r>
          </a:p>
        </p:txBody>
      </p:sp>
      <p:pic>
        <p:nvPicPr>
          <p:cNvPr id="9" name="Picture 8" descr="Egg and cheese on an English muffin">
            <a:extLst>
              <a:ext uri="{FF2B5EF4-FFF2-40B4-BE49-F238E27FC236}">
                <a16:creationId xmlns:a16="http://schemas.microsoft.com/office/drawing/2014/main" id="{892A771E-A3A2-4763-8BCF-FAEB5D1151B2}"/>
              </a:ext>
            </a:extLst>
          </p:cNvPr>
          <p:cNvPicPr>
            <a:picLocks noChangeAspect="1"/>
          </p:cNvPicPr>
          <p:nvPr/>
        </p:nvPicPr>
        <p:blipFill>
          <a:blip r:embed="rId5"/>
          <a:stretch>
            <a:fillRect/>
          </a:stretch>
        </p:blipFill>
        <p:spPr>
          <a:xfrm>
            <a:off x="1617024" y="4336114"/>
            <a:ext cx="1341236" cy="1097375"/>
          </a:xfrm>
          <a:prstGeom prst="rect">
            <a:avLst/>
          </a:prstGeom>
        </p:spPr>
      </p:pic>
      <p:pic>
        <p:nvPicPr>
          <p:cNvPr id="11" name="Picture 10" descr="8 oz milk">
            <a:extLst>
              <a:ext uri="{FF2B5EF4-FFF2-40B4-BE49-F238E27FC236}">
                <a16:creationId xmlns:a16="http://schemas.microsoft.com/office/drawing/2014/main" id="{CA4E50BE-E62B-4B4B-B498-0A8F1FC0A2AC}"/>
              </a:ext>
            </a:extLst>
          </p:cNvPr>
          <p:cNvPicPr>
            <a:picLocks noChangeAspect="1"/>
          </p:cNvPicPr>
          <p:nvPr/>
        </p:nvPicPr>
        <p:blipFill>
          <a:blip r:embed="rId6"/>
          <a:stretch>
            <a:fillRect/>
          </a:stretch>
        </p:blipFill>
        <p:spPr>
          <a:xfrm>
            <a:off x="3415719" y="4078676"/>
            <a:ext cx="1310754" cy="1664352"/>
          </a:xfrm>
          <a:prstGeom prst="rect">
            <a:avLst/>
          </a:prstGeom>
        </p:spPr>
      </p:pic>
      <p:pic>
        <p:nvPicPr>
          <p:cNvPr id="17" name="Picture 16" descr="text reads, Reimbursable">
            <a:extLst>
              <a:ext uri="{FF2B5EF4-FFF2-40B4-BE49-F238E27FC236}">
                <a16:creationId xmlns:a16="http://schemas.microsoft.com/office/drawing/2014/main" id="{B1456BE8-F37A-4139-BCF3-17846FB54697}"/>
              </a:ext>
            </a:extLst>
          </p:cNvPr>
          <p:cNvPicPr>
            <a:picLocks noChangeAspect="1"/>
          </p:cNvPicPr>
          <p:nvPr/>
        </p:nvPicPr>
        <p:blipFill>
          <a:blip r:embed="rId7"/>
          <a:stretch>
            <a:fillRect/>
          </a:stretch>
        </p:blipFill>
        <p:spPr>
          <a:xfrm>
            <a:off x="1598269" y="5577735"/>
            <a:ext cx="2901948" cy="859611"/>
          </a:xfrm>
          <a:prstGeom prst="rect">
            <a:avLst/>
          </a:prstGeom>
        </p:spPr>
      </p:pic>
    </p:spTree>
    <p:extLst>
      <p:ext uri="{BB962C8B-B14F-4D97-AF65-F5344CB8AC3E}">
        <p14:creationId xmlns:p14="http://schemas.microsoft.com/office/powerpoint/2010/main" val="40653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C195-4BBB-416E-86DB-89C178BBD9E2}"/>
              </a:ext>
            </a:extLst>
          </p:cNvPr>
          <p:cNvSpPr>
            <a:spLocks noGrp="1"/>
          </p:cNvSpPr>
          <p:nvPr>
            <p:ph type="title"/>
          </p:nvPr>
        </p:nvSpPr>
        <p:spPr/>
        <p:txBody>
          <a:bodyPr/>
          <a:lstStyle/>
          <a:p>
            <a:r>
              <a:rPr lang="en-US" dirty="0"/>
              <a:t>Offer Vs. Serve Breakfast Example</a:t>
            </a:r>
          </a:p>
        </p:txBody>
      </p:sp>
      <p:sp>
        <p:nvSpPr>
          <p:cNvPr id="3" name="Content Placeholder 2" descr="BREAKFAST FOODS">
            <a:extLst>
              <a:ext uri="{FF2B5EF4-FFF2-40B4-BE49-F238E27FC236}">
                <a16:creationId xmlns:a16="http://schemas.microsoft.com/office/drawing/2014/main" id="{F12B2458-F69E-4B8E-A031-917FEB9E8410}"/>
              </a:ext>
            </a:extLst>
          </p:cNvPr>
          <p:cNvSpPr>
            <a:spLocks noGrp="1"/>
          </p:cNvSpPr>
          <p:nvPr>
            <p:ph idx="1"/>
          </p:nvPr>
        </p:nvSpPr>
        <p:spPr>
          <a:xfrm>
            <a:off x="689198" y="2150642"/>
            <a:ext cx="10653003" cy="4516858"/>
          </a:xfrm>
        </p:spPr>
        <p:txBody>
          <a:bodyPr/>
          <a:lstStyle/>
          <a:p>
            <a:endParaRPr lang="en-US" dirty="0"/>
          </a:p>
          <a:p>
            <a:pPr marL="0" indent="0">
              <a:buNone/>
            </a:pPr>
            <a:r>
              <a:rPr lang="en-US" dirty="0"/>
              <a:t>breakfast FOODS</a:t>
            </a:r>
          </a:p>
        </p:txBody>
      </p:sp>
      <p:sp>
        <p:nvSpPr>
          <p:cNvPr id="20" name="TextBox 19">
            <a:extLst>
              <a:ext uri="{FF2B5EF4-FFF2-40B4-BE49-F238E27FC236}">
                <a16:creationId xmlns:a16="http://schemas.microsoft.com/office/drawing/2014/main" id="{00CD294D-0C3F-4143-8CC5-876DBA235A01}"/>
              </a:ext>
            </a:extLst>
          </p:cNvPr>
          <p:cNvSpPr txBox="1"/>
          <p:nvPr/>
        </p:nvSpPr>
        <p:spPr>
          <a:xfrm>
            <a:off x="9100509" y="3143265"/>
            <a:ext cx="3971925" cy="461665"/>
          </a:xfrm>
          <a:prstGeom prst="rect">
            <a:avLst/>
          </a:prstGeom>
          <a:noFill/>
        </p:spPr>
        <p:txBody>
          <a:bodyPr wrap="square" rtlCol="0">
            <a:spAutoFit/>
          </a:bodyPr>
          <a:lstStyle/>
          <a:p>
            <a:r>
              <a:rPr lang="en-US" sz="2400" dirty="0"/>
              <a:t>4 food items offered</a:t>
            </a:r>
          </a:p>
        </p:txBody>
      </p:sp>
      <p:pic>
        <p:nvPicPr>
          <p:cNvPr id="7" name="Picture 6" descr="Bagel">
            <a:extLst>
              <a:ext uri="{FF2B5EF4-FFF2-40B4-BE49-F238E27FC236}">
                <a16:creationId xmlns:a16="http://schemas.microsoft.com/office/drawing/2014/main" id="{2205EE97-F8AD-414F-B873-3147C2646965}"/>
              </a:ext>
            </a:extLst>
          </p:cNvPr>
          <p:cNvPicPr>
            <a:picLocks noChangeAspect="1"/>
          </p:cNvPicPr>
          <p:nvPr/>
        </p:nvPicPr>
        <p:blipFill>
          <a:blip r:embed="rId2"/>
          <a:stretch>
            <a:fillRect/>
          </a:stretch>
        </p:blipFill>
        <p:spPr>
          <a:xfrm>
            <a:off x="1044136" y="2854792"/>
            <a:ext cx="1290318" cy="1005840"/>
          </a:xfrm>
          <a:prstGeom prst="rect">
            <a:avLst/>
          </a:prstGeom>
        </p:spPr>
      </p:pic>
      <p:pic>
        <p:nvPicPr>
          <p:cNvPr id="8" name="Picture 7" descr="1/2 cup peaches">
            <a:extLst>
              <a:ext uri="{FF2B5EF4-FFF2-40B4-BE49-F238E27FC236}">
                <a16:creationId xmlns:a16="http://schemas.microsoft.com/office/drawing/2014/main" id="{E0D48E06-4255-40C0-822F-237606E29B32}"/>
              </a:ext>
            </a:extLst>
          </p:cNvPr>
          <p:cNvPicPr>
            <a:picLocks noChangeAspect="1"/>
          </p:cNvPicPr>
          <p:nvPr/>
        </p:nvPicPr>
        <p:blipFill>
          <a:blip r:embed="rId3"/>
          <a:stretch>
            <a:fillRect/>
          </a:stretch>
        </p:blipFill>
        <p:spPr>
          <a:xfrm>
            <a:off x="3025544" y="2534579"/>
            <a:ext cx="1463040" cy="1463040"/>
          </a:xfrm>
          <a:prstGeom prst="rect">
            <a:avLst/>
          </a:prstGeom>
        </p:spPr>
      </p:pic>
      <p:pic>
        <p:nvPicPr>
          <p:cNvPr id="10" name="Picture 9" descr="yogurt">
            <a:extLst>
              <a:ext uri="{FF2B5EF4-FFF2-40B4-BE49-F238E27FC236}">
                <a16:creationId xmlns:a16="http://schemas.microsoft.com/office/drawing/2014/main" id="{AE46170A-F709-4E9F-9A5D-B8DECBF695D2}"/>
              </a:ext>
            </a:extLst>
          </p:cNvPr>
          <p:cNvPicPr>
            <a:picLocks noChangeAspect="1"/>
          </p:cNvPicPr>
          <p:nvPr/>
        </p:nvPicPr>
        <p:blipFill>
          <a:blip r:embed="rId4"/>
          <a:stretch>
            <a:fillRect/>
          </a:stretch>
        </p:blipFill>
        <p:spPr>
          <a:xfrm>
            <a:off x="5012819" y="2671745"/>
            <a:ext cx="2005758" cy="1280271"/>
          </a:xfrm>
          <a:prstGeom prst="rect">
            <a:avLst/>
          </a:prstGeom>
        </p:spPr>
      </p:pic>
      <p:pic>
        <p:nvPicPr>
          <p:cNvPr id="5" name="Picture 4" descr="8 oz milk">
            <a:extLst>
              <a:ext uri="{FF2B5EF4-FFF2-40B4-BE49-F238E27FC236}">
                <a16:creationId xmlns:a16="http://schemas.microsoft.com/office/drawing/2014/main" id="{90AF3814-5ED1-44D9-9DDB-DC928F7351BF}"/>
              </a:ext>
            </a:extLst>
          </p:cNvPr>
          <p:cNvPicPr>
            <a:picLocks noChangeAspect="1"/>
          </p:cNvPicPr>
          <p:nvPr/>
        </p:nvPicPr>
        <p:blipFill>
          <a:blip r:embed="rId5"/>
          <a:stretch>
            <a:fillRect/>
          </a:stretch>
        </p:blipFill>
        <p:spPr>
          <a:xfrm>
            <a:off x="7481684" y="2544970"/>
            <a:ext cx="1310754" cy="1658256"/>
          </a:xfrm>
          <a:prstGeom prst="rect">
            <a:avLst/>
          </a:prstGeom>
        </p:spPr>
      </p:pic>
      <p:sp>
        <p:nvSpPr>
          <p:cNvPr id="19" name="TextBox 18">
            <a:extLst>
              <a:ext uri="{FF2B5EF4-FFF2-40B4-BE49-F238E27FC236}">
                <a16:creationId xmlns:a16="http://schemas.microsoft.com/office/drawing/2014/main" id="{5C56E113-89B8-40C8-997D-6821141F0998}"/>
              </a:ext>
            </a:extLst>
          </p:cNvPr>
          <p:cNvSpPr txBox="1"/>
          <p:nvPr/>
        </p:nvSpPr>
        <p:spPr>
          <a:xfrm>
            <a:off x="5734497" y="5114022"/>
            <a:ext cx="4242727" cy="461665"/>
          </a:xfrm>
          <a:prstGeom prst="rect">
            <a:avLst/>
          </a:prstGeom>
          <a:noFill/>
        </p:spPr>
        <p:txBody>
          <a:bodyPr wrap="square" rtlCol="0">
            <a:spAutoFit/>
          </a:bodyPr>
          <a:lstStyle/>
          <a:p>
            <a:r>
              <a:rPr lang="en-US" sz="2400" dirty="0"/>
              <a:t>2  food items selected</a:t>
            </a:r>
          </a:p>
        </p:txBody>
      </p:sp>
      <p:pic>
        <p:nvPicPr>
          <p:cNvPr id="12" name="Picture 11" descr="Bagel">
            <a:extLst>
              <a:ext uri="{FF2B5EF4-FFF2-40B4-BE49-F238E27FC236}">
                <a16:creationId xmlns:a16="http://schemas.microsoft.com/office/drawing/2014/main" id="{5EAF539A-03A6-4A33-BDDB-35B998F999E9}"/>
              </a:ext>
            </a:extLst>
          </p:cNvPr>
          <p:cNvPicPr>
            <a:picLocks noChangeAspect="1"/>
          </p:cNvPicPr>
          <p:nvPr/>
        </p:nvPicPr>
        <p:blipFill>
          <a:blip r:embed="rId6"/>
          <a:stretch>
            <a:fillRect/>
          </a:stretch>
        </p:blipFill>
        <p:spPr>
          <a:xfrm>
            <a:off x="1067923" y="4955008"/>
            <a:ext cx="1290828" cy="1005840"/>
          </a:xfrm>
          <a:prstGeom prst="rect">
            <a:avLst/>
          </a:prstGeom>
        </p:spPr>
      </p:pic>
      <p:pic>
        <p:nvPicPr>
          <p:cNvPr id="14" name="Picture 13" descr="1/2 cup peaches">
            <a:extLst>
              <a:ext uri="{FF2B5EF4-FFF2-40B4-BE49-F238E27FC236}">
                <a16:creationId xmlns:a16="http://schemas.microsoft.com/office/drawing/2014/main" id="{197A7164-9D4B-4EF7-B699-E6A6543077D3}"/>
              </a:ext>
            </a:extLst>
          </p:cNvPr>
          <p:cNvPicPr>
            <a:picLocks noChangeAspect="1"/>
          </p:cNvPicPr>
          <p:nvPr/>
        </p:nvPicPr>
        <p:blipFill>
          <a:blip r:embed="rId7"/>
          <a:stretch>
            <a:fillRect/>
          </a:stretch>
        </p:blipFill>
        <p:spPr>
          <a:xfrm>
            <a:off x="3223664" y="4633936"/>
            <a:ext cx="1645920" cy="1645920"/>
          </a:xfrm>
          <a:prstGeom prst="rect">
            <a:avLst/>
          </a:prstGeom>
        </p:spPr>
      </p:pic>
      <p:pic>
        <p:nvPicPr>
          <p:cNvPr id="22" name="Picture 21" descr="text reads, non-reimbursable">
            <a:extLst>
              <a:ext uri="{FF2B5EF4-FFF2-40B4-BE49-F238E27FC236}">
                <a16:creationId xmlns:a16="http://schemas.microsoft.com/office/drawing/2014/main" id="{4C84586A-7652-490B-AA4E-012D5D410CCE}"/>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511798" y="6017570"/>
            <a:ext cx="3554276" cy="646232"/>
          </a:xfrm>
          <a:prstGeom prst="rect">
            <a:avLst/>
          </a:prstGeom>
        </p:spPr>
      </p:pic>
    </p:spTree>
    <p:extLst>
      <p:ext uri="{BB962C8B-B14F-4D97-AF65-F5344CB8AC3E}">
        <p14:creationId xmlns:p14="http://schemas.microsoft.com/office/powerpoint/2010/main" val="69796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3ADD-22C0-4395-AC28-1A1E73C93784}"/>
              </a:ext>
            </a:extLst>
          </p:cNvPr>
          <p:cNvSpPr>
            <a:spLocks noGrp="1"/>
          </p:cNvSpPr>
          <p:nvPr>
            <p:ph type="title"/>
          </p:nvPr>
        </p:nvSpPr>
        <p:spPr/>
        <p:txBody>
          <a:bodyPr/>
          <a:lstStyle/>
          <a:p>
            <a:r>
              <a:rPr lang="en-US" dirty="0"/>
              <a:t>Offer Vs. Serve Breakfast Examples</a:t>
            </a:r>
          </a:p>
        </p:txBody>
      </p:sp>
      <p:pic>
        <p:nvPicPr>
          <p:cNvPr id="14" name="Content Placeholder 13" descr="text reads, 4 food items offered">
            <a:extLst>
              <a:ext uri="{FF2B5EF4-FFF2-40B4-BE49-F238E27FC236}">
                <a16:creationId xmlns:a16="http://schemas.microsoft.com/office/drawing/2014/main" id="{70882951-CC6D-405E-9D66-8B6F3781A319}"/>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3608096" y="3803980"/>
            <a:ext cx="4066384" cy="646232"/>
          </a:xfrm>
        </p:spPr>
      </p:pic>
      <p:pic>
        <p:nvPicPr>
          <p:cNvPr id="4" name="Picture 3" descr="muffin">
            <a:extLst>
              <a:ext uri="{FF2B5EF4-FFF2-40B4-BE49-F238E27FC236}">
                <a16:creationId xmlns:a16="http://schemas.microsoft.com/office/drawing/2014/main" id="{168AB461-60CB-4B96-A097-6F265CDCE7BD}"/>
              </a:ext>
            </a:extLst>
          </p:cNvPr>
          <p:cNvPicPr>
            <a:picLocks noChangeAspect="1"/>
          </p:cNvPicPr>
          <p:nvPr/>
        </p:nvPicPr>
        <p:blipFill>
          <a:blip r:embed="rId3"/>
          <a:stretch>
            <a:fillRect/>
          </a:stretch>
        </p:blipFill>
        <p:spPr>
          <a:xfrm>
            <a:off x="1590675" y="2305800"/>
            <a:ext cx="1371600" cy="1371600"/>
          </a:xfrm>
          <a:prstGeom prst="rect">
            <a:avLst/>
          </a:prstGeom>
        </p:spPr>
      </p:pic>
      <p:pic>
        <p:nvPicPr>
          <p:cNvPr id="5" name="Picture 4" descr="graham crackers">
            <a:extLst>
              <a:ext uri="{FF2B5EF4-FFF2-40B4-BE49-F238E27FC236}">
                <a16:creationId xmlns:a16="http://schemas.microsoft.com/office/drawing/2014/main" id="{AAFD7CF3-747E-456F-A860-67D1FF5E1FD0}"/>
              </a:ext>
            </a:extLst>
          </p:cNvPr>
          <p:cNvPicPr>
            <a:picLocks noChangeAspect="1"/>
          </p:cNvPicPr>
          <p:nvPr/>
        </p:nvPicPr>
        <p:blipFill>
          <a:blip r:embed="rId4"/>
          <a:stretch>
            <a:fillRect/>
          </a:stretch>
        </p:blipFill>
        <p:spPr>
          <a:xfrm>
            <a:off x="3608096" y="2397240"/>
            <a:ext cx="1445213" cy="1280160"/>
          </a:xfrm>
          <a:prstGeom prst="rect">
            <a:avLst/>
          </a:prstGeom>
        </p:spPr>
      </p:pic>
      <p:pic>
        <p:nvPicPr>
          <p:cNvPr id="6" name="Picture 5" descr="banana">
            <a:extLst>
              <a:ext uri="{FF2B5EF4-FFF2-40B4-BE49-F238E27FC236}">
                <a16:creationId xmlns:a16="http://schemas.microsoft.com/office/drawing/2014/main" id="{A08E26BF-7CBF-4950-A789-B020B9235EA2}"/>
              </a:ext>
            </a:extLst>
          </p:cNvPr>
          <p:cNvPicPr>
            <a:picLocks noChangeAspect="1"/>
          </p:cNvPicPr>
          <p:nvPr/>
        </p:nvPicPr>
        <p:blipFill>
          <a:blip r:embed="rId5"/>
          <a:stretch>
            <a:fillRect/>
          </a:stretch>
        </p:blipFill>
        <p:spPr>
          <a:xfrm>
            <a:off x="5468303" y="2305800"/>
            <a:ext cx="1450041" cy="1280160"/>
          </a:xfrm>
          <a:prstGeom prst="rect">
            <a:avLst/>
          </a:prstGeom>
        </p:spPr>
      </p:pic>
      <p:pic>
        <p:nvPicPr>
          <p:cNvPr id="8" name="Picture 7" descr="8 oz milk">
            <a:extLst>
              <a:ext uri="{FF2B5EF4-FFF2-40B4-BE49-F238E27FC236}">
                <a16:creationId xmlns:a16="http://schemas.microsoft.com/office/drawing/2014/main" id="{2D23C357-4432-4A39-B969-0E091F7D4AEA}"/>
              </a:ext>
            </a:extLst>
          </p:cNvPr>
          <p:cNvPicPr>
            <a:picLocks noChangeAspect="1"/>
          </p:cNvPicPr>
          <p:nvPr/>
        </p:nvPicPr>
        <p:blipFill>
          <a:blip r:embed="rId6"/>
          <a:stretch>
            <a:fillRect/>
          </a:stretch>
        </p:blipFill>
        <p:spPr>
          <a:xfrm>
            <a:off x="7559337" y="2159424"/>
            <a:ext cx="1310754" cy="1664352"/>
          </a:xfrm>
          <a:prstGeom prst="rect">
            <a:avLst/>
          </a:prstGeom>
        </p:spPr>
      </p:pic>
      <p:pic>
        <p:nvPicPr>
          <p:cNvPr id="16" name="Picture 15" descr="text reads 2 food items selected">
            <a:extLst>
              <a:ext uri="{FF2B5EF4-FFF2-40B4-BE49-F238E27FC236}">
                <a16:creationId xmlns:a16="http://schemas.microsoft.com/office/drawing/2014/main" id="{4B9486FF-34A7-4681-A11F-5A12C913644B}"/>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735386" y="5353738"/>
            <a:ext cx="4340728" cy="646232"/>
          </a:xfrm>
          <a:prstGeom prst="rect">
            <a:avLst/>
          </a:prstGeom>
        </p:spPr>
      </p:pic>
      <p:pic>
        <p:nvPicPr>
          <p:cNvPr id="10" name="Picture 9" descr="muffin">
            <a:extLst>
              <a:ext uri="{FF2B5EF4-FFF2-40B4-BE49-F238E27FC236}">
                <a16:creationId xmlns:a16="http://schemas.microsoft.com/office/drawing/2014/main" id="{992E7DE0-4765-4AF5-8E17-D35AABC21528}"/>
              </a:ext>
            </a:extLst>
          </p:cNvPr>
          <p:cNvPicPr>
            <a:picLocks noChangeAspect="1"/>
          </p:cNvPicPr>
          <p:nvPr/>
        </p:nvPicPr>
        <p:blipFill>
          <a:blip r:embed="rId8"/>
          <a:stretch>
            <a:fillRect/>
          </a:stretch>
        </p:blipFill>
        <p:spPr>
          <a:xfrm>
            <a:off x="1590556" y="4590839"/>
            <a:ext cx="1371719" cy="1371719"/>
          </a:xfrm>
          <a:prstGeom prst="rect">
            <a:avLst/>
          </a:prstGeom>
        </p:spPr>
      </p:pic>
      <p:pic>
        <p:nvPicPr>
          <p:cNvPr id="12" name="Picture 11" descr="8 oz milk">
            <a:extLst>
              <a:ext uri="{FF2B5EF4-FFF2-40B4-BE49-F238E27FC236}">
                <a16:creationId xmlns:a16="http://schemas.microsoft.com/office/drawing/2014/main" id="{EB61DCF3-0FF1-43BB-B765-0EFCEDA379D4}"/>
              </a:ext>
            </a:extLst>
          </p:cNvPr>
          <p:cNvPicPr>
            <a:picLocks noChangeAspect="1"/>
          </p:cNvPicPr>
          <p:nvPr/>
        </p:nvPicPr>
        <p:blipFill>
          <a:blip r:embed="rId6"/>
          <a:stretch>
            <a:fillRect/>
          </a:stretch>
        </p:blipFill>
        <p:spPr>
          <a:xfrm>
            <a:off x="3654427" y="4494743"/>
            <a:ext cx="1445212" cy="1563909"/>
          </a:xfrm>
          <a:prstGeom prst="rect">
            <a:avLst/>
          </a:prstGeom>
        </p:spPr>
      </p:pic>
      <p:pic>
        <p:nvPicPr>
          <p:cNvPr id="18" name="Picture 17" descr="text reads, non-reimbursable">
            <a:extLst>
              <a:ext uri="{FF2B5EF4-FFF2-40B4-BE49-F238E27FC236}">
                <a16:creationId xmlns:a16="http://schemas.microsoft.com/office/drawing/2014/main" id="{C129D115-A52A-4E93-8D85-F9EA7DC038C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2315528" y="6266905"/>
            <a:ext cx="3554276" cy="646232"/>
          </a:xfrm>
          <a:prstGeom prst="rect">
            <a:avLst/>
          </a:prstGeom>
        </p:spPr>
      </p:pic>
    </p:spTree>
    <p:extLst>
      <p:ext uri="{BB962C8B-B14F-4D97-AF65-F5344CB8AC3E}">
        <p14:creationId xmlns:p14="http://schemas.microsoft.com/office/powerpoint/2010/main" val="41698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117586EA-60FD-42F2-88A3-EA43831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7" name="Rectangle 72">
            <a:extLst>
              <a:ext uri="{FF2B5EF4-FFF2-40B4-BE49-F238E27FC236}">
                <a16:creationId xmlns:a16="http://schemas.microsoft.com/office/drawing/2014/main" id="{02CC9D39-BB06-4AD7-A8E2-764CAEC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ew York City Serves Up Food to Fill in the Gaps Amid the Pandemic - WSJ">
            <a:extLst>
              <a:ext uri="{FF2B5EF4-FFF2-40B4-BE49-F238E27FC236}">
                <a16:creationId xmlns:a16="http://schemas.microsoft.com/office/drawing/2014/main" id="{00B4940B-68AC-402F-BDE3-839C377611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6" r="21420" b="-1"/>
          <a:stretch/>
        </p:blipFill>
        <p:spPr bwMode="auto">
          <a:xfrm>
            <a:off x="446533" y="723899"/>
            <a:ext cx="6202841" cy="56666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685FEC3-AC4E-4604-AAE1-BC317B83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9BDDBD-A3C1-4404-A4A2-9495FD33CF37}"/>
              </a:ext>
            </a:extLst>
          </p:cNvPr>
          <p:cNvSpPr>
            <a:spLocks noGrp="1"/>
          </p:cNvSpPr>
          <p:nvPr>
            <p:ph type="ctrTitle"/>
          </p:nvPr>
        </p:nvSpPr>
        <p:spPr>
          <a:xfrm>
            <a:off x="7261934" y="1419225"/>
            <a:ext cx="4115917" cy="2085869"/>
          </a:xfrm>
        </p:spPr>
        <p:txBody>
          <a:bodyPr>
            <a:normAutofit/>
          </a:bodyPr>
          <a:lstStyle/>
          <a:p>
            <a:pPr algn="ctr"/>
            <a:r>
              <a:rPr lang="en-US" sz="4400" dirty="0">
                <a:solidFill>
                  <a:srgbClr val="FFFFFF"/>
                </a:solidFill>
              </a:rPr>
              <a:t>LUNCH</a:t>
            </a:r>
            <a:endParaRPr lang="en-US" dirty="0">
              <a:solidFill>
                <a:srgbClr val="FFFFFF"/>
              </a:solidFill>
            </a:endParaRPr>
          </a:p>
        </p:txBody>
      </p:sp>
      <p:grpSp>
        <p:nvGrpSpPr>
          <p:cNvPr id="77" name="Group 76">
            <a:extLst>
              <a:ext uri="{FF2B5EF4-FFF2-40B4-BE49-F238E27FC236}">
                <a16:creationId xmlns:a16="http://schemas.microsoft.com/office/drawing/2014/main" id="{42C8672C-C7ED-40AB-AF9B-4586C5F37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8" name="Rectangle 77">
              <a:extLst>
                <a:ext uri="{FF2B5EF4-FFF2-40B4-BE49-F238E27FC236}">
                  <a16:creationId xmlns:a16="http://schemas.microsoft.com/office/drawing/2014/main" id="{23C01033-7A56-41B6-A23C-4A02E582F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36C8E7B-AE2C-4791-9998-2739EC7B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6D2DE5BD-D6FF-4F7E-98D5-69A51C91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5668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35A34E-D3BB-49CA-B11A-A1383F3E55E6}"/>
              </a:ext>
            </a:extLst>
          </p:cNvPr>
          <p:cNvSpPr>
            <a:spLocks noGrp="1"/>
          </p:cNvSpPr>
          <p:nvPr>
            <p:ph type="title"/>
          </p:nvPr>
        </p:nvSpPr>
        <p:spPr>
          <a:xfrm>
            <a:off x="5187697" y="971753"/>
            <a:ext cx="6233987" cy="4627418"/>
          </a:xfrm>
        </p:spPr>
        <p:txBody>
          <a:bodyPr>
            <a:normAutofit fontScale="90000"/>
          </a:bodyPr>
          <a:lstStyle/>
          <a:p>
            <a:pPr algn="ctr"/>
            <a:r>
              <a:rPr lang="en-US" sz="4400" b="1" u="sng" dirty="0">
                <a:solidFill>
                  <a:srgbClr val="FF0000"/>
                </a:solidFill>
              </a:rPr>
              <a:t>SFSP Meal Pattern</a:t>
            </a:r>
            <a:r>
              <a:rPr lang="en-US" sz="4400" dirty="0">
                <a:solidFill>
                  <a:srgbClr val="FF0000"/>
                </a:solidFill>
              </a:rPr>
              <a:t>:</a:t>
            </a:r>
            <a:br>
              <a:rPr lang="en-US" sz="4400" dirty="0">
                <a:solidFill>
                  <a:srgbClr val="FF0000"/>
                </a:solidFill>
              </a:rPr>
            </a:br>
            <a:br>
              <a:rPr lang="en-US" sz="4400" dirty="0">
                <a:solidFill>
                  <a:schemeClr val="bg1"/>
                </a:solidFill>
              </a:rPr>
            </a:br>
            <a:r>
              <a:rPr lang="en-US" sz="3600" dirty="0">
                <a:solidFill>
                  <a:schemeClr val="bg1"/>
                </a:solidFill>
              </a:rPr>
              <a:t>No Age/Grade groups</a:t>
            </a:r>
            <a:br>
              <a:rPr lang="en-US" sz="3600" dirty="0">
                <a:solidFill>
                  <a:schemeClr val="bg1"/>
                </a:solidFill>
              </a:rPr>
            </a:br>
            <a:br>
              <a:rPr lang="en-US" sz="3600" dirty="0">
                <a:solidFill>
                  <a:schemeClr val="bg1"/>
                </a:solidFill>
              </a:rPr>
            </a:br>
            <a:r>
              <a:rPr lang="en-US" sz="3600" dirty="0">
                <a:solidFill>
                  <a:schemeClr val="bg1"/>
                </a:solidFill>
              </a:rPr>
              <a:t>No Whole Grain requirement</a:t>
            </a:r>
            <a:br>
              <a:rPr lang="en-US" sz="3600" dirty="0">
                <a:solidFill>
                  <a:schemeClr val="bg1"/>
                </a:solidFill>
              </a:rPr>
            </a:br>
            <a:br>
              <a:rPr lang="en-US" sz="3600" dirty="0">
                <a:solidFill>
                  <a:schemeClr val="bg1"/>
                </a:solidFill>
              </a:rPr>
            </a:br>
            <a:r>
              <a:rPr lang="en-US" sz="3600" dirty="0">
                <a:solidFill>
                  <a:schemeClr val="bg1"/>
                </a:solidFill>
              </a:rPr>
              <a:t>No vegetable subgroups</a:t>
            </a:r>
            <a:br>
              <a:rPr lang="en-US" sz="3600" dirty="0">
                <a:solidFill>
                  <a:schemeClr val="bg1"/>
                </a:solidFill>
              </a:rPr>
            </a:br>
            <a:br>
              <a:rPr lang="en-US" sz="3600" dirty="0">
                <a:solidFill>
                  <a:schemeClr val="bg1"/>
                </a:solidFill>
              </a:rPr>
            </a:br>
            <a:r>
              <a:rPr lang="en-US" sz="3600" dirty="0">
                <a:solidFill>
                  <a:schemeClr val="bg1"/>
                </a:solidFill>
              </a:rPr>
              <a:t>No milk variety or type required</a:t>
            </a:r>
            <a:br>
              <a:rPr lang="en-US" sz="3600" dirty="0"/>
            </a:br>
            <a:endParaRPr lang="en-US" sz="3600" dirty="0">
              <a:solidFill>
                <a:schemeClr val="bg1"/>
              </a:solidFill>
            </a:endParaRPr>
          </a:p>
        </p:txBody>
      </p:sp>
      <p:cxnSp>
        <p:nvCxnSpPr>
          <p:cNvPr id="23" name="Straight Connector 2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Summer Food Service Program Logo&#10;&#10;Description automatically generated">
            <a:extLst>
              <a:ext uri="{FF2B5EF4-FFF2-40B4-BE49-F238E27FC236}">
                <a16:creationId xmlns:a16="http://schemas.microsoft.com/office/drawing/2014/main" id="{86BBAE12-7A12-44E1-9E09-BB51604107A1}"/>
              </a:ext>
            </a:extLst>
          </p:cNvPr>
          <p:cNvPicPr>
            <a:picLocks noChangeAspect="1"/>
          </p:cNvPicPr>
          <p:nvPr/>
        </p:nvPicPr>
        <p:blipFill rotWithShape="1">
          <a:blip r:embed="rId3">
            <a:extLst>
              <a:ext uri="{28A0092B-C50C-407E-A947-70E740481C1C}">
                <a14:useLocalDpi xmlns:a14="http://schemas.microsoft.com/office/drawing/2010/main" val="0"/>
              </a:ext>
            </a:extLst>
          </a:blip>
          <a:srcRect t="5945" r="-1" b="5231"/>
          <a:stretch/>
        </p:blipFill>
        <p:spPr>
          <a:xfrm>
            <a:off x="9792393" y="6061238"/>
            <a:ext cx="1866207" cy="662033"/>
          </a:xfrm>
          <a:prstGeom prst="rect">
            <a:avLst/>
          </a:prstGeom>
        </p:spPr>
      </p:pic>
      <p:pic>
        <p:nvPicPr>
          <p:cNvPr id="5" name="Picture 4" descr="A picture containing Summer Food Service Nutrition Guide&#10;&#10;Description automatically generated">
            <a:extLst>
              <a:ext uri="{FF2B5EF4-FFF2-40B4-BE49-F238E27FC236}">
                <a16:creationId xmlns:a16="http://schemas.microsoft.com/office/drawing/2014/main" id="{C3C85988-D70F-402A-AC17-513F32C49243}"/>
              </a:ext>
            </a:extLst>
          </p:cNvPr>
          <p:cNvPicPr>
            <a:picLocks noChangeAspect="1"/>
          </p:cNvPicPr>
          <p:nvPr/>
        </p:nvPicPr>
        <p:blipFill rotWithShape="1">
          <a:blip r:embed="rId4">
            <a:extLst>
              <a:ext uri="{28A0092B-C50C-407E-A947-70E740481C1C}">
                <a14:useLocalDpi xmlns:a14="http://schemas.microsoft.com/office/drawing/2010/main" val="0"/>
              </a:ext>
            </a:extLst>
          </a:blip>
          <a:srcRect l="1087" r="5234" b="1"/>
          <a:stretch/>
        </p:blipFill>
        <p:spPr>
          <a:xfrm>
            <a:off x="671421" y="709891"/>
            <a:ext cx="3788081" cy="5151142"/>
          </a:xfrm>
          <a:prstGeom prst="rect">
            <a:avLst/>
          </a:prstGeom>
        </p:spPr>
      </p:pic>
    </p:spTree>
    <p:extLst>
      <p:ext uri="{BB962C8B-B14F-4D97-AF65-F5344CB8AC3E}">
        <p14:creationId xmlns:p14="http://schemas.microsoft.com/office/powerpoint/2010/main" val="81712982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unch tray&#10;">
            <a:extLst>
              <a:ext uri="{FF2B5EF4-FFF2-40B4-BE49-F238E27FC236}">
                <a16:creationId xmlns:a16="http://schemas.microsoft.com/office/drawing/2014/main" id="{CAC73930-79AF-449D-AF33-7E39894507E6}"/>
              </a:ext>
            </a:extLst>
          </p:cNvPr>
          <p:cNvPicPr>
            <a:picLocks noChangeAspect="1"/>
          </p:cNvPicPr>
          <p:nvPr/>
        </p:nvPicPr>
        <p:blipFill rotWithShape="1">
          <a:blip r:embed="rId2"/>
          <a:srcRect t="7668" b="7427"/>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79B797-29F3-415E-86AC-01F182941451}"/>
              </a:ext>
            </a:extLst>
          </p:cNvPr>
          <p:cNvSpPr>
            <a:spLocks noGrp="1"/>
          </p:cNvSpPr>
          <p:nvPr>
            <p:ph type="title"/>
          </p:nvPr>
        </p:nvSpPr>
        <p:spPr>
          <a:xfrm>
            <a:off x="709448" y="1913950"/>
            <a:ext cx="4204137" cy="1342754"/>
          </a:xfrm>
        </p:spPr>
        <p:txBody>
          <a:bodyPr>
            <a:normAutofit/>
          </a:bodyPr>
          <a:lstStyle/>
          <a:p>
            <a:pPr algn="ctr"/>
            <a:r>
              <a:rPr lang="en-US" sz="3600" b="1" dirty="0">
                <a:solidFill>
                  <a:srgbClr val="00B0F0"/>
                </a:solidFill>
              </a:rPr>
              <a:t>LUNCH MEAL PATTERN</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9FED34-3F1B-4E62-B653-78908F079FD0}"/>
              </a:ext>
            </a:extLst>
          </p:cNvPr>
          <p:cNvSpPr>
            <a:spLocks noGrp="1"/>
          </p:cNvSpPr>
          <p:nvPr>
            <p:ph idx="1"/>
          </p:nvPr>
        </p:nvSpPr>
        <p:spPr>
          <a:xfrm>
            <a:off x="525516" y="3417573"/>
            <a:ext cx="4593021" cy="3440427"/>
          </a:xfrm>
        </p:spPr>
        <p:txBody>
          <a:bodyPr anchor="ctr">
            <a:normAutofit/>
          </a:bodyPr>
          <a:lstStyle/>
          <a:p>
            <a:pPr marL="0" indent="0" algn="ctr">
              <a:buNone/>
            </a:pPr>
            <a:r>
              <a:rPr lang="en-US" sz="1800" b="1" dirty="0"/>
              <a:t>MUST OFFER 5 COMPONENTS</a:t>
            </a:r>
          </a:p>
          <a:p>
            <a:pPr marL="0" indent="0">
              <a:buNone/>
            </a:pPr>
            <a:endParaRPr lang="en-US" sz="1800" b="1" dirty="0"/>
          </a:p>
          <a:p>
            <a:pPr marL="0" indent="0">
              <a:buNone/>
            </a:pPr>
            <a:r>
              <a:rPr lang="en-US" sz="1800" dirty="0"/>
              <a:t>Grain</a:t>
            </a:r>
          </a:p>
          <a:p>
            <a:pPr marL="0" indent="0">
              <a:buNone/>
            </a:pPr>
            <a:r>
              <a:rPr lang="en-US" sz="1800" dirty="0"/>
              <a:t>Meat/Meat Alternate</a:t>
            </a:r>
          </a:p>
          <a:p>
            <a:pPr marL="0" indent="0">
              <a:buNone/>
            </a:pPr>
            <a:r>
              <a:rPr lang="en-US" sz="1800" dirty="0"/>
              <a:t>Fruit/Vegetable (2 servings)</a:t>
            </a:r>
          </a:p>
          <a:p>
            <a:pPr marL="0" indent="0">
              <a:buNone/>
            </a:pPr>
            <a:r>
              <a:rPr lang="en-US" sz="1800" dirty="0"/>
              <a:t>Fluid Milk </a:t>
            </a:r>
          </a:p>
          <a:p>
            <a:pPr marL="0" indent="0">
              <a:buNone/>
            </a:pPr>
            <a:endParaRPr lang="en-US" sz="1800" dirty="0"/>
          </a:p>
          <a:p>
            <a:pPr marL="0" indent="0" algn="ctr">
              <a:buNone/>
            </a:pPr>
            <a:r>
              <a:rPr lang="en-US" sz="1800" b="1" dirty="0"/>
              <a:t>STUDENT MUST SELECT 3 COMPONENTS</a:t>
            </a:r>
          </a:p>
          <a:p>
            <a:pPr marL="0" indent="0">
              <a:buNone/>
            </a:pPr>
            <a:endParaRPr lang="en-US" sz="1800" dirty="0"/>
          </a:p>
        </p:txBody>
      </p:sp>
    </p:spTree>
    <p:extLst>
      <p:ext uri="{BB962C8B-B14F-4D97-AF65-F5344CB8AC3E}">
        <p14:creationId xmlns:p14="http://schemas.microsoft.com/office/powerpoint/2010/main" val="117768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Lunch meal pattern chart">
            <a:extLst>
              <a:ext uri="{FF2B5EF4-FFF2-40B4-BE49-F238E27FC236}">
                <a16:creationId xmlns:a16="http://schemas.microsoft.com/office/drawing/2014/main" id="{54567DD8-1E54-4378-9A17-0E137E1F14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31"/>
          <a:stretch/>
        </p:blipFill>
        <p:spPr>
          <a:xfrm>
            <a:off x="5087390" y="720436"/>
            <a:ext cx="5549698" cy="5239474"/>
          </a:xfrm>
        </p:spPr>
      </p:pic>
      <p:sp>
        <p:nvSpPr>
          <p:cNvPr id="2" name="Title 1">
            <a:extLst>
              <a:ext uri="{FF2B5EF4-FFF2-40B4-BE49-F238E27FC236}">
                <a16:creationId xmlns:a16="http://schemas.microsoft.com/office/drawing/2014/main" id="{7EBCC443-8B5D-4A92-BB6A-29DB3BD5A684}"/>
              </a:ext>
            </a:extLst>
          </p:cNvPr>
          <p:cNvSpPr>
            <a:spLocks noGrp="1"/>
          </p:cNvSpPr>
          <p:nvPr>
            <p:ph type="title"/>
          </p:nvPr>
        </p:nvSpPr>
        <p:spPr>
          <a:xfrm>
            <a:off x="1028700" y="1967267"/>
            <a:ext cx="2628900" cy="2611767"/>
          </a:xfrm>
          <a:noFill/>
        </p:spPr>
        <p:txBody>
          <a:bodyPr vert="horz" lIns="91440" tIns="45720" rIns="91440" bIns="45720" rtlCol="0" anchor="ctr">
            <a:noAutofit/>
          </a:bodyPr>
          <a:lstStyle/>
          <a:p>
            <a:pPr algn="ctr"/>
            <a:r>
              <a:rPr lang="en-US" sz="3600" kern="1200" dirty="0">
                <a:solidFill>
                  <a:srgbClr val="00B0F0"/>
                </a:solidFill>
                <a:latin typeface="+mj-lt"/>
                <a:ea typeface="+mj-ea"/>
                <a:cs typeface="+mj-cs"/>
              </a:rPr>
              <a:t>Lunch Meal Pattern:</a:t>
            </a:r>
            <a:br>
              <a:rPr lang="en-US" sz="3600" kern="1200" dirty="0">
                <a:solidFill>
                  <a:srgbClr val="00B0F0"/>
                </a:solidFill>
                <a:latin typeface="+mj-lt"/>
                <a:ea typeface="+mj-ea"/>
                <a:cs typeface="+mj-cs"/>
              </a:rPr>
            </a:br>
            <a:r>
              <a:rPr lang="en-US" sz="4000" b="1" kern="1200" dirty="0">
                <a:solidFill>
                  <a:srgbClr val="00B0F0"/>
                </a:solidFill>
                <a:latin typeface="+mj-lt"/>
                <a:ea typeface="+mj-ea"/>
                <a:cs typeface="+mj-cs"/>
              </a:rPr>
              <a:t>5</a:t>
            </a:r>
            <a:r>
              <a:rPr lang="en-US" sz="3600" kern="1200" dirty="0">
                <a:solidFill>
                  <a:srgbClr val="00B0F0"/>
                </a:solidFill>
                <a:latin typeface="+mj-lt"/>
                <a:ea typeface="+mj-ea"/>
                <a:cs typeface="+mj-cs"/>
              </a:rPr>
              <a:t> Components</a:t>
            </a:r>
          </a:p>
        </p:txBody>
      </p:sp>
    </p:spTree>
    <p:extLst>
      <p:ext uri="{BB962C8B-B14F-4D97-AF65-F5344CB8AC3E}">
        <p14:creationId xmlns:p14="http://schemas.microsoft.com/office/powerpoint/2010/main" val="295825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unch Tray">
            <a:extLst>
              <a:ext uri="{FF2B5EF4-FFF2-40B4-BE49-F238E27FC236}">
                <a16:creationId xmlns:a16="http://schemas.microsoft.com/office/drawing/2014/main" id="{882AE02C-AF73-4AF2-AB9D-447997E63DE9}"/>
              </a:ext>
            </a:extLst>
          </p:cNvPr>
          <p:cNvPicPr>
            <a:picLocks noChangeAspect="1"/>
          </p:cNvPicPr>
          <p:nvPr/>
        </p:nvPicPr>
        <p:blipFill rotWithShape="1">
          <a:blip r:embed="rId2"/>
          <a:srcRect l="9091" t="28067" b="3751"/>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D5B70B-7528-4FDB-8445-02A509698C76}"/>
              </a:ext>
            </a:extLst>
          </p:cNvPr>
          <p:cNvSpPr>
            <a:spLocks noGrp="1"/>
          </p:cNvSpPr>
          <p:nvPr>
            <p:ph type="title"/>
          </p:nvPr>
        </p:nvSpPr>
        <p:spPr>
          <a:xfrm>
            <a:off x="7900907" y="0"/>
            <a:ext cx="4062643" cy="1043409"/>
          </a:xfrm>
        </p:spPr>
        <p:txBody>
          <a:bodyPr>
            <a:normAutofit/>
          </a:bodyPr>
          <a:lstStyle/>
          <a:p>
            <a:r>
              <a:rPr lang="en-US" sz="3600" dirty="0"/>
              <a:t>Offer Vs Serve Lunch</a:t>
            </a:r>
          </a:p>
        </p:txBody>
      </p:sp>
      <p:sp>
        <p:nvSpPr>
          <p:cNvPr id="5" name="Content Placeholder 4">
            <a:extLst>
              <a:ext uri="{FF2B5EF4-FFF2-40B4-BE49-F238E27FC236}">
                <a16:creationId xmlns:a16="http://schemas.microsoft.com/office/drawing/2014/main" id="{6B88A0E9-009E-41C3-825A-58CD9C28C755}"/>
              </a:ext>
            </a:extLst>
          </p:cNvPr>
          <p:cNvSpPr txBox="1">
            <a:spLocks noGrp="1"/>
          </p:cNvSpPr>
          <p:nvPr>
            <p:ph idx="1"/>
          </p:nvPr>
        </p:nvSpPr>
        <p:spPr>
          <a:xfrm>
            <a:off x="7414953" y="748145"/>
            <a:ext cx="4777026" cy="4256117"/>
          </a:xfrm>
          <a:prstGeom prst="rect">
            <a:avLst/>
          </a:prstGeom>
        </p:spPr>
        <p:txBody>
          <a:bodyPr rtlCol="0" anchor="t">
            <a:normAutofit fontScale="70000" lnSpcReduction="20000"/>
          </a:bodyPr>
          <a:lstStyle/>
          <a:p>
            <a:pPr marL="0" marR="0" lvl="0" indent="0" algn="ctr" defTabSz="914400" rtl="0" eaLnBrk="1" fontAlgn="auto" latinLnBrk="0" hangingPunct="1">
              <a:spcBef>
                <a:spcPts val="0"/>
              </a:spcBef>
              <a:spcAft>
                <a:spcPts val="600"/>
              </a:spcAft>
              <a:buClrTx/>
              <a:buSzTx/>
              <a:buFontTx/>
              <a:buNone/>
              <a:tabLst/>
              <a:defRPr/>
            </a:pPr>
            <a:endParaRPr kumimoji="0" lang="en-US" sz="9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600"/>
              </a:spcAft>
              <a:buClrTx/>
              <a:buSzTx/>
              <a:buFontTx/>
              <a:buNone/>
              <a:tabLst/>
              <a:defRPr/>
            </a:pPr>
            <a:r>
              <a:rPr lang="en-US" sz="3200" b="1" dirty="0">
                <a:solidFill>
                  <a:srgbClr val="00B0F0"/>
                </a:solidFill>
                <a:latin typeface="Calibri" panose="020F0502020204030204"/>
              </a:rPr>
              <a:t>Must offer 5 Components</a:t>
            </a:r>
          </a:p>
          <a:p>
            <a:pPr marL="0" marR="0" lvl="0" indent="0" defTabSz="914400" rtl="0" eaLnBrk="1" fontAlgn="auto" latinLnBrk="0" hangingPunct="1">
              <a:spcBef>
                <a:spcPts val="0"/>
              </a:spcBef>
              <a:spcAft>
                <a:spcPts val="600"/>
              </a:spcAft>
              <a:buClrTx/>
              <a:buSzTx/>
              <a:buFontTx/>
              <a:buNone/>
              <a:tabLst/>
              <a:defRPr/>
            </a:pPr>
            <a:endParaRPr lang="en-US" sz="3200" dirty="0">
              <a:latin typeface="Calibri" panose="020F0502020204030204"/>
            </a:endParaRP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mn-ea"/>
                <a:cs typeface="+mn-cs"/>
              </a:rPr>
              <a:t>1 serving of Meat/Meat alternate</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mn-ea"/>
                <a:cs typeface="+mn-cs"/>
              </a:rPr>
              <a:t>2 servings of fruit/vegetable (must be two different items)</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mn-ea"/>
                <a:cs typeface="+mn-cs"/>
              </a:rPr>
              <a:t>1 serving of Bread/Bread alternative</a:t>
            </a:r>
          </a:p>
          <a:p>
            <a:pPr marL="285750" marR="0" lvl="0" indent="-285750"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mn-ea"/>
                <a:cs typeface="+mn-cs"/>
              </a:rPr>
              <a:t>1 serving fluid milk</a:t>
            </a:r>
          </a:p>
          <a:p>
            <a:pPr marL="0" marR="0" lvl="0" indent="0" defTabSz="914400" rtl="0" eaLnBrk="1" fontAlgn="auto" latinLnBrk="0" hangingPunct="1">
              <a:spcBef>
                <a:spcPts val="0"/>
              </a:spcBef>
              <a:spcAft>
                <a:spcPts val="600"/>
              </a:spcAft>
              <a:buClrTx/>
              <a:buSzTx/>
              <a:buFontTx/>
              <a:buNone/>
              <a:tabLst/>
              <a:defRPr/>
            </a:pPr>
            <a:endParaRPr lang="en-US" sz="3200" dirty="0">
              <a:latin typeface="Calibri" panose="020F0502020204030204"/>
            </a:endParaRPr>
          </a:p>
          <a:p>
            <a:pPr marL="0" marR="0" lvl="0" indent="0" algn="ctr" defTabSz="914400" rtl="0" eaLnBrk="1" fontAlgn="auto" latinLnBrk="0" hangingPunct="1">
              <a:spcBef>
                <a:spcPts val="0"/>
              </a:spcBef>
              <a:spcAft>
                <a:spcPts val="600"/>
              </a:spcAft>
              <a:buClrTx/>
              <a:buSzTx/>
              <a:buFontTx/>
              <a:buNone/>
              <a:tabLst/>
              <a:defRPr/>
            </a:pPr>
            <a:r>
              <a:rPr lang="en-US" sz="3200" b="1" dirty="0">
                <a:solidFill>
                  <a:schemeClr val="accent2"/>
                </a:solidFill>
                <a:latin typeface="Calibri" panose="020F0502020204030204"/>
              </a:rPr>
              <a:t>Students must select 3 components</a:t>
            </a:r>
          </a:p>
          <a:p>
            <a:pPr marL="0" marR="0" lvl="0" indent="0" defTabSz="914400" rtl="0" eaLnBrk="1" fontAlgn="auto" latinLnBrk="0" hangingPunct="1">
              <a:spcBef>
                <a:spcPts val="0"/>
              </a:spcBef>
              <a:spcAft>
                <a:spcPts val="600"/>
              </a:spcAft>
              <a:buClrTx/>
              <a:buSzTx/>
              <a:buFontTx/>
              <a:buNone/>
              <a:tabLst/>
              <a:defRPr/>
            </a:pPr>
            <a:endParaRPr lang="en-US" sz="3400" dirty="0">
              <a:solidFill>
                <a:srgbClr val="00B050"/>
              </a:solidFill>
              <a:latin typeface="Calibri" panose="020F0502020204030204"/>
            </a:endParaRPr>
          </a:p>
          <a:p>
            <a:pPr marL="0" marR="0" lvl="0" indent="0" algn="ctr" defTabSz="914400" rtl="0" eaLnBrk="1" fontAlgn="auto" latinLnBrk="0" hangingPunct="1">
              <a:spcBef>
                <a:spcPts val="0"/>
              </a:spcBef>
              <a:spcAft>
                <a:spcPts val="600"/>
              </a:spcAft>
              <a:buClrTx/>
              <a:buSzTx/>
              <a:buFontTx/>
              <a:buNone/>
              <a:tabLst/>
              <a:defRPr/>
            </a:pPr>
            <a:r>
              <a:rPr kumimoji="0" lang="en-US" sz="3400" b="1" i="0" u="none" strike="noStrike" kern="1200" cap="none" spc="0" normalizeH="0" baseline="0" noProof="0" dirty="0">
                <a:ln>
                  <a:noFill/>
                </a:ln>
                <a:solidFill>
                  <a:srgbClr val="00B050"/>
                </a:solidFill>
                <a:effectLst/>
                <a:uLnTx/>
                <a:uFillTx/>
                <a:latin typeface="Calibri" panose="020F0502020204030204"/>
                <a:ea typeface="+mn-ea"/>
                <a:cs typeface="+mn-cs"/>
              </a:rPr>
              <a:t>      *All food items must be different                from each other</a:t>
            </a:r>
          </a:p>
        </p:txBody>
      </p:sp>
    </p:spTree>
    <p:extLst>
      <p:ext uri="{BB962C8B-B14F-4D97-AF65-F5344CB8AC3E}">
        <p14:creationId xmlns:p14="http://schemas.microsoft.com/office/powerpoint/2010/main" val="290831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4537-A240-4A8B-BC73-C9278770A3C0}"/>
              </a:ext>
            </a:extLst>
          </p:cNvPr>
          <p:cNvSpPr>
            <a:spLocks noGrp="1"/>
          </p:cNvSpPr>
          <p:nvPr>
            <p:ph type="title"/>
          </p:nvPr>
        </p:nvSpPr>
        <p:spPr/>
        <p:txBody>
          <a:bodyPr/>
          <a:lstStyle/>
          <a:p>
            <a:r>
              <a:rPr lang="en-US" dirty="0"/>
              <a:t>Offer vs. Serve Lunch Examples</a:t>
            </a:r>
          </a:p>
        </p:txBody>
      </p:sp>
      <p:sp>
        <p:nvSpPr>
          <p:cNvPr id="3" name="Content Placeholder 2" descr="lunch foods">
            <a:extLst>
              <a:ext uri="{FF2B5EF4-FFF2-40B4-BE49-F238E27FC236}">
                <a16:creationId xmlns:a16="http://schemas.microsoft.com/office/drawing/2014/main" id="{C4FB63C1-831A-4F83-A7D9-7FD4ED8FB054}"/>
              </a:ext>
            </a:extLst>
          </p:cNvPr>
          <p:cNvSpPr>
            <a:spLocks noGrp="1"/>
          </p:cNvSpPr>
          <p:nvPr>
            <p:ph idx="1"/>
          </p:nvPr>
        </p:nvSpPr>
        <p:spPr>
          <a:xfrm>
            <a:off x="774923" y="2228004"/>
            <a:ext cx="11238886" cy="4411947"/>
          </a:xfrm>
        </p:spPr>
        <p:txBody>
          <a:bodyPr/>
          <a:lstStyle/>
          <a:p>
            <a:endParaRPr lang="en-US" dirty="0"/>
          </a:p>
          <a:p>
            <a:r>
              <a:rPr lang="en-US" dirty="0"/>
              <a:t>Lunch foods</a:t>
            </a:r>
          </a:p>
        </p:txBody>
      </p:sp>
      <p:sp>
        <p:nvSpPr>
          <p:cNvPr id="20" name="TextBox 19">
            <a:extLst>
              <a:ext uri="{FF2B5EF4-FFF2-40B4-BE49-F238E27FC236}">
                <a16:creationId xmlns:a16="http://schemas.microsoft.com/office/drawing/2014/main" id="{15EC43F8-2DF4-4563-9BCD-EA8EF6865BC3}"/>
              </a:ext>
            </a:extLst>
          </p:cNvPr>
          <p:cNvSpPr txBox="1"/>
          <p:nvPr/>
        </p:nvSpPr>
        <p:spPr>
          <a:xfrm>
            <a:off x="5997256" y="5528856"/>
            <a:ext cx="6094826" cy="923330"/>
          </a:xfrm>
          <a:prstGeom prst="rect">
            <a:avLst/>
          </a:prstGeom>
          <a:noFill/>
        </p:spPr>
        <p:txBody>
          <a:bodyPr wrap="square">
            <a:spAutoFit/>
          </a:bodyPr>
          <a:lstStyle/>
          <a:p>
            <a:r>
              <a:rPr lang="en-US" b="1" dirty="0">
                <a:solidFill>
                  <a:srgbClr val="00B0F0"/>
                </a:solidFill>
              </a:rPr>
              <a:t>*Chicken Nuggets has a CN label/Product Formulation Statement documenting that it credits as a serving grain and meat/meat alternate.</a:t>
            </a:r>
          </a:p>
        </p:txBody>
      </p:sp>
      <p:sp>
        <p:nvSpPr>
          <p:cNvPr id="15" name="TextBox 14">
            <a:extLst>
              <a:ext uri="{FF2B5EF4-FFF2-40B4-BE49-F238E27FC236}">
                <a16:creationId xmlns:a16="http://schemas.microsoft.com/office/drawing/2014/main" id="{6B45AC2B-4579-466F-9919-B56EA65DDC1B}"/>
              </a:ext>
            </a:extLst>
          </p:cNvPr>
          <p:cNvSpPr txBox="1"/>
          <p:nvPr/>
        </p:nvSpPr>
        <p:spPr>
          <a:xfrm>
            <a:off x="8067821" y="2758446"/>
            <a:ext cx="2961249" cy="369332"/>
          </a:xfrm>
          <a:prstGeom prst="rect">
            <a:avLst/>
          </a:prstGeom>
          <a:noFill/>
        </p:spPr>
        <p:txBody>
          <a:bodyPr wrap="square">
            <a:spAutoFit/>
          </a:bodyPr>
          <a:lstStyle/>
          <a:p>
            <a:pPr algn="ctr"/>
            <a:r>
              <a:rPr lang="en-US" sz="1800" dirty="0"/>
              <a:t>5 components offered</a:t>
            </a:r>
          </a:p>
        </p:txBody>
      </p:sp>
      <p:pic>
        <p:nvPicPr>
          <p:cNvPr id="6" name="Picture 5" descr="chicken nuggets">
            <a:extLst>
              <a:ext uri="{FF2B5EF4-FFF2-40B4-BE49-F238E27FC236}">
                <a16:creationId xmlns:a16="http://schemas.microsoft.com/office/drawing/2014/main" id="{266C7F50-0413-45F3-BA9A-2D77956BFA6B}"/>
              </a:ext>
            </a:extLst>
          </p:cNvPr>
          <p:cNvPicPr>
            <a:picLocks noChangeAspect="1"/>
          </p:cNvPicPr>
          <p:nvPr/>
        </p:nvPicPr>
        <p:blipFill>
          <a:blip r:embed="rId2"/>
          <a:stretch>
            <a:fillRect/>
          </a:stretch>
        </p:blipFill>
        <p:spPr>
          <a:xfrm>
            <a:off x="764074" y="2242658"/>
            <a:ext cx="1651203" cy="1400908"/>
          </a:xfrm>
          <a:prstGeom prst="rect">
            <a:avLst/>
          </a:prstGeom>
        </p:spPr>
      </p:pic>
      <p:pic>
        <p:nvPicPr>
          <p:cNvPr id="8" name="Picture 7" descr="French Fries">
            <a:extLst>
              <a:ext uri="{FF2B5EF4-FFF2-40B4-BE49-F238E27FC236}">
                <a16:creationId xmlns:a16="http://schemas.microsoft.com/office/drawing/2014/main" id="{13C52A8E-7D34-4E54-B4C9-1EAE9BA58841}"/>
              </a:ext>
            </a:extLst>
          </p:cNvPr>
          <p:cNvPicPr>
            <a:picLocks noChangeAspect="1"/>
          </p:cNvPicPr>
          <p:nvPr/>
        </p:nvPicPr>
        <p:blipFill>
          <a:blip r:embed="rId3"/>
          <a:stretch>
            <a:fillRect/>
          </a:stretch>
        </p:blipFill>
        <p:spPr>
          <a:xfrm>
            <a:off x="2627478" y="2151218"/>
            <a:ext cx="1463040" cy="1463040"/>
          </a:xfrm>
          <a:prstGeom prst="rect">
            <a:avLst/>
          </a:prstGeom>
        </p:spPr>
      </p:pic>
      <p:pic>
        <p:nvPicPr>
          <p:cNvPr id="7" name="Picture 6" descr="1/2 cup fruit cocktail">
            <a:extLst>
              <a:ext uri="{FF2B5EF4-FFF2-40B4-BE49-F238E27FC236}">
                <a16:creationId xmlns:a16="http://schemas.microsoft.com/office/drawing/2014/main" id="{BED05BA2-A62B-428F-A3A2-D369DBC28CAB}"/>
              </a:ext>
            </a:extLst>
          </p:cNvPr>
          <p:cNvPicPr>
            <a:picLocks noChangeAspect="1"/>
          </p:cNvPicPr>
          <p:nvPr/>
        </p:nvPicPr>
        <p:blipFill>
          <a:blip r:embed="rId4"/>
          <a:stretch>
            <a:fillRect/>
          </a:stretch>
        </p:blipFill>
        <p:spPr>
          <a:xfrm>
            <a:off x="4246493" y="2271966"/>
            <a:ext cx="2080808" cy="1371600"/>
          </a:xfrm>
          <a:prstGeom prst="rect">
            <a:avLst/>
          </a:prstGeom>
        </p:spPr>
      </p:pic>
      <p:pic>
        <p:nvPicPr>
          <p:cNvPr id="10" name="Picture 9" descr="8 oz milk">
            <a:extLst>
              <a:ext uri="{FF2B5EF4-FFF2-40B4-BE49-F238E27FC236}">
                <a16:creationId xmlns:a16="http://schemas.microsoft.com/office/drawing/2014/main" id="{ADE2B1E3-F309-4857-A8A4-1E7E1065E5FC}"/>
              </a:ext>
            </a:extLst>
          </p:cNvPr>
          <p:cNvPicPr>
            <a:picLocks noChangeAspect="1"/>
          </p:cNvPicPr>
          <p:nvPr/>
        </p:nvPicPr>
        <p:blipFill>
          <a:blip r:embed="rId5"/>
          <a:stretch>
            <a:fillRect/>
          </a:stretch>
        </p:blipFill>
        <p:spPr>
          <a:xfrm>
            <a:off x="6498447" y="2187688"/>
            <a:ext cx="1310754" cy="1664352"/>
          </a:xfrm>
          <a:prstGeom prst="rect">
            <a:avLst/>
          </a:prstGeom>
        </p:spPr>
      </p:pic>
      <p:sp>
        <p:nvSpPr>
          <p:cNvPr id="17" name="TextBox 16">
            <a:extLst>
              <a:ext uri="{FF2B5EF4-FFF2-40B4-BE49-F238E27FC236}">
                <a16:creationId xmlns:a16="http://schemas.microsoft.com/office/drawing/2014/main" id="{4DD76A22-FA3A-4435-AD18-42AE3BF77F46}"/>
              </a:ext>
            </a:extLst>
          </p:cNvPr>
          <p:cNvSpPr txBox="1"/>
          <p:nvPr/>
        </p:nvSpPr>
        <p:spPr>
          <a:xfrm>
            <a:off x="4246493" y="4675387"/>
            <a:ext cx="6094826" cy="369332"/>
          </a:xfrm>
          <a:prstGeom prst="rect">
            <a:avLst/>
          </a:prstGeom>
          <a:noFill/>
        </p:spPr>
        <p:txBody>
          <a:bodyPr wrap="square">
            <a:spAutoFit/>
          </a:bodyPr>
          <a:lstStyle/>
          <a:p>
            <a:pPr marL="0" indent="0" algn="ctr">
              <a:buNone/>
            </a:pPr>
            <a:r>
              <a:rPr lang="en-US" sz="1800" dirty="0"/>
              <a:t>3 components selected</a:t>
            </a:r>
          </a:p>
        </p:txBody>
      </p:sp>
      <p:pic>
        <p:nvPicPr>
          <p:cNvPr id="12" name="Picture 11" descr="chicken nuggets">
            <a:extLst>
              <a:ext uri="{FF2B5EF4-FFF2-40B4-BE49-F238E27FC236}">
                <a16:creationId xmlns:a16="http://schemas.microsoft.com/office/drawing/2014/main" id="{1E761FA1-FFB6-4505-9754-03BC12BF6B65}"/>
              </a:ext>
            </a:extLst>
          </p:cNvPr>
          <p:cNvPicPr>
            <a:picLocks noChangeAspect="1"/>
          </p:cNvPicPr>
          <p:nvPr/>
        </p:nvPicPr>
        <p:blipFill>
          <a:blip r:embed="rId6"/>
          <a:stretch>
            <a:fillRect/>
          </a:stretch>
        </p:blipFill>
        <p:spPr>
          <a:xfrm>
            <a:off x="1870298" y="4267175"/>
            <a:ext cx="1652159" cy="1402202"/>
          </a:xfrm>
          <a:prstGeom prst="rect">
            <a:avLst/>
          </a:prstGeom>
        </p:spPr>
      </p:pic>
      <p:pic>
        <p:nvPicPr>
          <p:cNvPr id="14" name="Picture 13" descr="8 oz milk">
            <a:extLst>
              <a:ext uri="{FF2B5EF4-FFF2-40B4-BE49-F238E27FC236}">
                <a16:creationId xmlns:a16="http://schemas.microsoft.com/office/drawing/2014/main" id="{1DB29156-8384-4AF1-B8CF-EB0D36E712FB}"/>
              </a:ext>
            </a:extLst>
          </p:cNvPr>
          <p:cNvPicPr>
            <a:picLocks noChangeAspect="1"/>
          </p:cNvPicPr>
          <p:nvPr/>
        </p:nvPicPr>
        <p:blipFill>
          <a:blip r:embed="rId5"/>
          <a:stretch>
            <a:fillRect/>
          </a:stretch>
        </p:blipFill>
        <p:spPr>
          <a:xfrm>
            <a:off x="3868998" y="4267175"/>
            <a:ext cx="1310754" cy="1664352"/>
          </a:xfrm>
          <a:prstGeom prst="rect">
            <a:avLst/>
          </a:prstGeom>
        </p:spPr>
      </p:pic>
      <p:pic>
        <p:nvPicPr>
          <p:cNvPr id="28" name="Picture 27" descr="text reads, Reimbursable">
            <a:extLst>
              <a:ext uri="{FF2B5EF4-FFF2-40B4-BE49-F238E27FC236}">
                <a16:creationId xmlns:a16="http://schemas.microsoft.com/office/drawing/2014/main" id="{E0CB8591-2CFA-493C-B471-BA1573C50D3A}"/>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948419" y="5740719"/>
            <a:ext cx="2901948" cy="859611"/>
          </a:xfrm>
          <a:prstGeom prst="rect">
            <a:avLst/>
          </a:prstGeom>
        </p:spPr>
      </p:pic>
    </p:spTree>
    <p:extLst>
      <p:ext uri="{BB962C8B-B14F-4D97-AF65-F5344CB8AC3E}">
        <p14:creationId xmlns:p14="http://schemas.microsoft.com/office/powerpoint/2010/main" val="42644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97ED-4A13-40F9-AF87-E4EDB8182DEF}"/>
              </a:ext>
            </a:extLst>
          </p:cNvPr>
          <p:cNvSpPr>
            <a:spLocks noGrp="1"/>
          </p:cNvSpPr>
          <p:nvPr>
            <p:ph type="title"/>
          </p:nvPr>
        </p:nvSpPr>
        <p:spPr/>
        <p:txBody>
          <a:bodyPr/>
          <a:lstStyle/>
          <a:p>
            <a:r>
              <a:rPr lang="en-US" dirty="0"/>
              <a:t>Offer Vs Serve Lunch Examples</a:t>
            </a:r>
          </a:p>
        </p:txBody>
      </p:sp>
      <p:sp>
        <p:nvSpPr>
          <p:cNvPr id="5" name="TextBox 4">
            <a:extLst>
              <a:ext uri="{FF2B5EF4-FFF2-40B4-BE49-F238E27FC236}">
                <a16:creationId xmlns:a16="http://schemas.microsoft.com/office/drawing/2014/main" id="{D8638002-0DF5-407A-9D33-2F63F2D6F2F5}"/>
              </a:ext>
            </a:extLst>
          </p:cNvPr>
          <p:cNvSpPr txBox="1"/>
          <p:nvPr/>
        </p:nvSpPr>
        <p:spPr>
          <a:xfrm>
            <a:off x="7308166" y="2434590"/>
            <a:ext cx="3819379" cy="461665"/>
          </a:xfrm>
          <a:prstGeom prst="rect">
            <a:avLst/>
          </a:prstGeom>
          <a:noFill/>
        </p:spPr>
        <p:txBody>
          <a:bodyPr wrap="square" rtlCol="0">
            <a:spAutoFit/>
          </a:bodyPr>
          <a:lstStyle/>
          <a:p>
            <a:pPr algn="ctr"/>
            <a:r>
              <a:rPr lang="en-US" sz="2400" dirty="0"/>
              <a:t>5 components offered</a:t>
            </a:r>
          </a:p>
        </p:txBody>
      </p:sp>
      <p:pic>
        <p:nvPicPr>
          <p:cNvPr id="4" name="Picture 3" descr="deli turkey sandwich">
            <a:extLst>
              <a:ext uri="{FF2B5EF4-FFF2-40B4-BE49-F238E27FC236}">
                <a16:creationId xmlns:a16="http://schemas.microsoft.com/office/drawing/2014/main" id="{69F4EFE8-2ACF-49E2-A576-AF61246CF3CB}"/>
              </a:ext>
            </a:extLst>
          </p:cNvPr>
          <p:cNvPicPr>
            <a:picLocks noChangeAspect="1"/>
          </p:cNvPicPr>
          <p:nvPr/>
        </p:nvPicPr>
        <p:blipFill>
          <a:blip r:embed="rId2"/>
          <a:stretch>
            <a:fillRect/>
          </a:stretch>
        </p:blipFill>
        <p:spPr>
          <a:xfrm>
            <a:off x="571505" y="2434590"/>
            <a:ext cx="1415629" cy="1005840"/>
          </a:xfrm>
          <a:prstGeom prst="rect">
            <a:avLst/>
          </a:prstGeom>
        </p:spPr>
      </p:pic>
      <p:pic>
        <p:nvPicPr>
          <p:cNvPr id="6" name="Picture 5" descr="fresh apple">
            <a:extLst>
              <a:ext uri="{FF2B5EF4-FFF2-40B4-BE49-F238E27FC236}">
                <a16:creationId xmlns:a16="http://schemas.microsoft.com/office/drawing/2014/main" id="{E1CE18AA-9105-4099-9F3E-2D9E183FD1FA}"/>
              </a:ext>
            </a:extLst>
          </p:cNvPr>
          <p:cNvPicPr>
            <a:picLocks noChangeAspect="1"/>
          </p:cNvPicPr>
          <p:nvPr/>
        </p:nvPicPr>
        <p:blipFill>
          <a:blip r:embed="rId3"/>
          <a:stretch>
            <a:fillRect/>
          </a:stretch>
        </p:blipFill>
        <p:spPr>
          <a:xfrm>
            <a:off x="2610647" y="2286000"/>
            <a:ext cx="1176283" cy="1097280"/>
          </a:xfrm>
          <a:prstGeom prst="rect">
            <a:avLst/>
          </a:prstGeom>
        </p:spPr>
      </p:pic>
      <p:pic>
        <p:nvPicPr>
          <p:cNvPr id="7" name="Picture 6" descr="fresh pear">
            <a:extLst>
              <a:ext uri="{FF2B5EF4-FFF2-40B4-BE49-F238E27FC236}">
                <a16:creationId xmlns:a16="http://schemas.microsoft.com/office/drawing/2014/main" id="{7C093111-E31F-4E1E-8190-51EDCB3F1D63}"/>
              </a:ext>
            </a:extLst>
          </p:cNvPr>
          <p:cNvPicPr>
            <a:picLocks noChangeAspect="1"/>
          </p:cNvPicPr>
          <p:nvPr/>
        </p:nvPicPr>
        <p:blipFill>
          <a:blip r:embed="rId4"/>
          <a:stretch>
            <a:fillRect/>
          </a:stretch>
        </p:blipFill>
        <p:spPr>
          <a:xfrm>
            <a:off x="4282023" y="2286000"/>
            <a:ext cx="958881" cy="1280160"/>
          </a:xfrm>
          <a:prstGeom prst="rect">
            <a:avLst/>
          </a:prstGeom>
        </p:spPr>
      </p:pic>
      <p:pic>
        <p:nvPicPr>
          <p:cNvPr id="9" name="Picture 8" descr="8 oz milk">
            <a:extLst>
              <a:ext uri="{FF2B5EF4-FFF2-40B4-BE49-F238E27FC236}">
                <a16:creationId xmlns:a16="http://schemas.microsoft.com/office/drawing/2014/main" id="{746699F1-52BF-44E1-9BAB-3DD985458A8E}"/>
              </a:ext>
            </a:extLst>
          </p:cNvPr>
          <p:cNvPicPr>
            <a:picLocks noChangeAspect="1"/>
          </p:cNvPicPr>
          <p:nvPr/>
        </p:nvPicPr>
        <p:blipFill>
          <a:blip r:embed="rId5"/>
          <a:stretch>
            <a:fillRect/>
          </a:stretch>
        </p:blipFill>
        <p:spPr>
          <a:xfrm>
            <a:off x="5816487" y="2105334"/>
            <a:ext cx="1310754" cy="1664352"/>
          </a:xfrm>
          <a:prstGeom prst="rect">
            <a:avLst/>
          </a:prstGeom>
        </p:spPr>
      </p:pic>
      <p:pic>
        <p:nvPicPr>
          <p:cNvPr id="11" name="Picture 10" descr="deli turkey sandwich">
            <a:extLst>
              <a:ext uri="{FF2B5EF4-FFF2-40B4-BE49-F238E27FC236}">
                <a16:creationId xmlns:a16="http://schemas.microsoft.com/office/drawing/2014/main" id="{7305CFA2-55A5-4505-ABE3-13FBCB2320D3}"/>
              </a:ext>
            </a:extLst>
          </p:cNvPr>
          <p:cNvPicPr>
            <a:picLocks noChangeAspect="1"/>
          </p:cNvPicPr>
          <p:nvPr/>
        </p:nvPicPr>
        <p:blipFill>
          <a:blip r:embed="rId6"/>
          <a:stretch>
            <a:fillRect/>
          </a:stretch>
        </p:blipFill>
        <p:spPr>
          <a:xfrm>
            <a:off x="764074" y="4570431"/>
            <a:ext cx="1414395" cy="1005927"/>
          </a:xfrm>
          <a:prstGeom prst="rect">
            <a:avLst/>
          </a:prstGeom>
        </p:spPr>
      </p:pic>
      <p:sp>
        <p:nvSpPr>
          <p:cNvPr id="3" name="Content Placeholder 2">
            <a:extLst>
              <a:ext uri="{FF2B5EF4-FFF2-40B4-BE49-F238E27FC236}">
                <a16:creationId xmlns:a16="http://schemas.microsoft.com/office/drawing/2014/main" id="{FEF77A2D-D285-418D-AE45-21803A4838EB}"/>
              </a:ext>
            </a:extLst>
          </p:cNvPr>
          <p:cNvSpPr>
            <a:spLocks noGrp="1"/>
          </p:cNvSpPr>
          <p:nvPr>
            <p:ph idx="1"/>
          </p:nvPr>
        </p:nvSpPr>
        <p:spPr>
          <a:xfrm>
            <a:off x="774923" y="2228004"/>
            <a:ext cx="10653003" cy="4207965"/>
          </a:xfrm>
        </p:spPr>
        <p:txBody>
          <a:bodyPr/>
          <a:lstStyle/>
          <a:p>
            <a:endParaRPr lang="en-US"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3 components selected</a:t>
            </a:r>
          </a:p>
          <a:p>
            <a:pPr marL="0" indent="0" algn="r">
              <a:buNone/>
            </a:pPr>
            <a:endParaRPr lang="en-US" dirty="0"/>
          </a:p>
        </p:txBody>
      </p:sp>
      <p:pic>
        <p:nvPicPr>
          <p:cNvPr id="13" name="Picture 12" descr="8 oz milk">
            <a:extLst>
              <a:ext uri="{FF2B5EF4-FFF2-40B4-BE49-F238E27FC236}">
                <a16:creationId xmlns:a16="http://schemas.microsoft.com/office/drawing/2014/main" id="{7A693138-5F1C-49E0-BE71-F01C1BBCFA3D}"/>
              </a:ext>
            </a:extLst>
          </p:cNvPr>
          <p:cNvPicPr>
            <a:picLocks noChangeAspect="1"/>
          </p:cNvPicPr>
          <p:nvPr/>
        </p:nvPicPr>
        <p:blipFill>
          <a:blip r:embed="rId5"/>
          <a:stretch>
            <a:fillRect/>
          </a:stretch>
        </p:blipFill>
        <p:spPr>
          <a:xfrm>
            <a:off x="2610647" y="4230947"/>
            <a:ext cx="1310754" cy="1664352"/>
          </a:xfrm>
          <a:prstGeom prst="rect">
            <a:avLst/>
          </a:prstGeom>
        </p:spPr>
      </p:pic>
      <p:pic>
        <p:nvPicPr>
          <p:cNvPr id="19" name="Picture 18" descr="text reads, reimbursable">
            <a:extLst>
              <a:ext uri="{FF2B5EF4-FFF2-40B4-BE49-F238E27FC236}">
                <a16:creationId xmlns:a16="http://schemas.microsoft.com/office/drawing/2014/main" id="{44870FDB-6AA1-437C-9453-85B35C9DA4FA}"/>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84982" y="5740719"/>
            <a:ext cx="2901948" cy="859611"/>
          </a:xfrm>
          <a:prstGeom prst="rect">
            <a:avLst/>
          </a:prstGeom>
        </p:spPr>
      </p:pic>
    </p:spTree>
    <p:extLst>
      <p:ext uri="{BB962C8B-B14F-4D97-AF65-F5344CB8AC3E}">
        <p14:creationId xmlns:p14="http://schemas.microsoft.com/office/powerpoint/2010/main" val="268212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E191-0798-4C95-972D-C674D873A07A}"/>
              </a:ext>
            </a:extLst>
          </p:cNvPr>
          <p:cNvSpPr>
            <a:spLocks noGrp="1"/>
          </p:cNvSpPr>
          <p:nvPr>
            <p:ph type="title"/>
          </p:nvPr>
        </p:nvSpPr>
        <p:spPr/>
        <p:txBody>
          <a:bodyPr/>
          <a:lstStyle/>
          <a:p>
            <a:r>
              <a:rPr lang="en-US" dirty="0"/>
              <a:t>Offer Vs. Serve Lunch Example</a:t>
            </a:r>
          </a:p>
        </p:txBody>
      </p:sp>
      <p:sp>
        <p:nvSpPr>
          <p:cNvPr id="3" name="Content Placeholder 2" descr="lunch foods">
            <a:extLst>
              <a:ext uri="{FF2B5EF4-FFF2-40B4-BE49-F238E27FC236}">
                <a16:creationId xmlns:a16="http://schemas.microsoft.com/office/drawing/2014/main" id="{01E51BDB-6AE1-41EC-A18F-458C26713FA3}"/>
              </a:ext>
            </a:extLst>
          </p:cNvPr>
          <p:cNvSpPr>
            <a:spLocks noGrp="1"/>
          </p:cNvSpPr>
          <p:nvPr>
            <p:ph idx="1"/>
          </p:nvPr>
        </p:nvSpPr>
        <p:spPr>
          <a:xfrm>
            <a:off x="774923" y="2262186"/>
            <a:ext cx="10653003" cy="442436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endParaRPr lang="en-US" dirty="0"/>
          </a:p>
        </p:txBody>
      </p:sp>
      <p:sp>
        <p:nvSpPr>
          <p:cNvPr id="12" name="TextBox 11">
            <a:extLst>
              <a:ext uri="{FF2B5EF4-FFF2-40B4-BE49-F238E27FC236}">
                <a16:creationId xmlns:a16="http://schemas.microsoft.com/office/drawing/2014/main" id="{8FE8700C-67BD-4904-B831-F0E54C5D8D88}"/>
              </a:ext>
            </a:extLst>
          </p:cNvPr>
          <p:cNvSpPr txBox="1"/>
          <p:nvPr/>
        </p:nvSpPr>
        <p:spPr>
          <a:xfrm>
            <a:off x="8992908" y="3141462"/>
            <a:ext cx="2961249" cy="369332"/>
          </a:xfrm>
          <a:prstGeom prst="rect">
            <a:avLst/>
          </a:prstGeom>
          <a:noFill/>
        </p:spPr>
        <p:txBody>
          <a:bodyPr wrap="square">
            <a:spAutoFit/>
          </a:bodyPr>
          <a:lstStyle/>
          <a:p>
            <a:pPr algn="ctr"/>
            <a:r>
              <a:rPr lang="en-US" sz="1800" dirty="0"/>
              <a:t>5 components offered</a:t>
            </a:r>
          </a:p>
        </p:txBody>
      </p:sp>
      <p:pic>
        <p:nvPicPr>
          <p:cNvPr id="10" name="Picture 9" descr="grilled chicken breast">
            <a:extLst>
              <a:ext uri="{FF2B5EF4-FFF2-40B4-BE49-F238E27FC236}">
                <a16:creationId xmlns:a16="http://schemas.microsoft.com/office/drawing/2014/main" id="{EACEC81A-7672-425A-87DA-87A1B8ED0C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54392" y="2594785"/>
            <a:ext cx="1310754" cy="1310754"/>
          </a:xfrm>
          <a:prstGeom prst="rect">
            <a:avLst/>
          </a:prstGeom>
        </p:spPr>
      </p:pic>
      <p:pic>
        <p:nvPicPr>
          <p:cNvPr id="5" name="Picture 4" descr="bread stick">
            <a:extLst>
              <a:ext uri="{FF2B5EF4-FFF2-40B4-BE49-F238E27FC236}">
                <a16:creationId xmlns:a16="http://schemas.microsoft.com/office/drawing/2014/main" id="{D05D871C-4D26-4470-AA1E-268842141C9F}"/>
              </a:ext>
            </a:extLst>
          </p:cNvPr>
          <p:cNvPicPr>
            <a:picLocks noChangeAspect="1"/>
          </p:cNvPicPr>
          <p:nvPr/>
        </p:nvPicPr>
        <p:blipFill>
          <a:blip r:embed="rId4"/>
          <a:stretch>
            <a:fillRect/>
          </a:stretch>
        </p:blipFill>
        <p:spPr>
          <a:xfrm>
            <a:off x="2975843" y="2808259"/>
            <a:ext cx="1097280" cy="1097280"/>
          </a:xfrm>
          <a:prstGeom prst="rect">
            <a:avLst/>
          </a:prstGeom>
        </p:spPr>
      </p:pic>
      <p:pic>
        <p:nvPicPr>
          <p:cNvPr id="6" name="Picture 5" descr="garden salad">
            <a:extLst>
              <a:ext uri="{FF2B5EF4-FFF2-40B4-BE49-F238E27FC236}">
                <a16:creationId xmlns:a16="http://schemas.microsoft.com/office/drawing/2014/main" id="{7B8B5F31-B36C-4F0E-96BF-0DEF0BB94FB1}"/>
              </a:ext>
            </a:extLst>
          </p:cNvPr>
          <p:cNvPicPr>
            <a:picLocks noChangeAspect="1"/>
          </p:cNvPicPr>
          <p:nvPr/>
        </p:nvPicPr>
        <p:blipFill>
          <a:blip r:embed="rId5"/>
          <a:stretch>
            <a:fillRect/>
          </a:stretch>
        </p:blipFill>
        <p:spPr>
          <a:xfrm>
            <a:off x="4238498" y="2853979"/>
            <a:ext cx="1511507" cy="1005840"/>
          </a:xfrm>
          <a:prstGeom prst="rect">
            <a:avLst/>
          </a:prstGeom>
        </p:spPr>
      </p:pic>
      <p:pic>
        <p:nvPicPr>
          <p:cNvPr id="7" name="Picture 6" descr="fresh starwberries">
            <a:extLst>
              <a:ext uri="{FF2B5EF4-FFF2-40B4-BE49-F238E27FC236}">
                <a16:creationId xmlns:a16="http://schemas.microsoft.com/office/drawing/2014/main" id="{36793AD7-6DDA-4F22-BFC6-79A9CF1691FD}"/>
              </a:ext>
            </a:extLst>
          </p:cNvPr>
          <p:cNvPicPr>
            <a:picLocks noChangeAspect="1"/>
          </p:cNvPicPr>
          <p:nvPr/>
        </p:nvPicPr>
        <p:blipFill>
          <a:blip r:embed="rId6"/>
          <a:stretch>
            <a:fillRect/>
          </a:stretch>
        </p:blipFill>
        <p:spPr>
          <a:xfrm>
            <a:off x="6046504" y="2930655"/>
            <a:ext cx="1536520" cy="852488"/>
          </a:xfrm>
          <a:prstGeom prst="rect">
            <a:avLst/>
          </a:prstGeom>
        </p:spPr>
      </p:pic>
      <p:pic>
        <p:nvPicPr>
          <p:cNvPr id="9" name="Picture 8" descr="8 oz milk">
            <a:extLst>
              <a:ext uri="{FF2B5EF4-FFF2-40B4-BE49-F238E27FC236}">
                <a16:creationId xmlns:a16="http://schemas.microsoft.com/office/drawing/2014/main" id="{A146E4F5-6090-47EC-B869-7BDF26381DE6}"/>
              </a:ext>
            </a:extLst>
          </p:cNvPr>
          <p:cNvPicPr>
            <a:picLocks noChangeAspect="1"/>
          </p:cNvPicPr>
          <p:nvPr/>
        </p:nvPicPr>
        <p:blipFill>
          <a:blip r:embed="rId7"/>
          <a:stretch>
            <a:fillRect/>
          </a:stretch>
        </p:blipFill>
        <p:spPr>
          <a:xfrm>
            <a:off x="7682154" y="2493952"/>
            <a:ext cx="1310754" cy="1664352"/>
          </a:xfrm>
          <a:prstGeom prst="rect">
            <a:avLst/>
          </a:prstGeom>
        </p:spPr>
      </p:pic>
      <p:sp>
        <p:nvSpPr>
          <p:cNvPr id="20" name="TextBox 19">
            <a:extLst>
              <a:ext uri="{FF2B5EF4-FFF2-40B4-BE49-F238E27FC236}">
                <a16:creationId xmlns:a16="http://schemas.microsoft.com/office/drawing/2014/main" id="{F2304C77-81D7-4277-BFA6-9D99676179E8}"/>
              </a:ext>
            </a:extLst>
          </p:cNvPr>
          <p:cNvSpPr txBox="1"/>
          <p:nvPr/>
        </p:nvSpPr>
        <p:spPr>
          <a:xfrm>
            <a:off x="5750005" y="5425341"/>
            <a:ext cx="6094826" cy="369332"/>
          </a:xfrm>
          <a:prstGeom prst="rect">
            <a:avLst/>
          </a:prstGeom>
          <a:noFill/>
        </p:spPr>
        <p:txBody>
          <a:bodyPr wrap="square">
            <a:spAutoFit/>
          </a:bodyPr>
          <a:lstStyle/>
          <a:p>
            <a:pPr marL="0" indent="0" algn="ctr">
              <a:buNone/>
            </a:pPr>
            <a:r>
              <a:rPr lang="en-US" sz="1800" dirty="0"/>
              <a:t>3 components selected</a:t>
            </a:r>
          </a:p>
        </p:txBody>
      </p:sp>
      <p:pic>
        <p:nvPicPr>
          <p:cNvPr id="13" name="Picture 12" descr="garden salad">
            <a:extLst>
              <a:ext uri="{FF2B5EF4-FFF2-40B4-BE49-F238E27FC236}">
                <a16:creationId xmlns:a16="http://schemas.microsoft.com/office/drawing/2014/main" id="{11C178B7-2B46-4DAA-AC05-53F663112ECC}"/>
              </a:ext>
            </a:extLst>
          </p:cNvPr>
          <p:cNvPicPr>
            <a:picLocks noChangeAspect="1"/>
          </p:cNvPicPr>
          <p:nvPr/>
        </p:nvPicPr>
        <p:blipFill>
          <a:blip r:embed="rId8"/>
          <a:stretch>
            <a:fillRect/>
          </a:stretch>
        </p:blipFill>
        <p:spPr>
          <a:xfrm>
            <a:off x="946413" y="5154143"/>
            <a:ext cx="1511939" cy="852488"/>
          </a:xfrm>
          <a:prstGeom prst="rect">
            <a:avLst/>
          </a:prstGeom>
        </p:spPr>
      </p:pic>
      <p:pic>
        <p:nvPicPr>
          <p:cNvPr id="15" name="Picture 14" descr="fresh strawberries">
            <a:extLst>
              <a:ext uri="{FF2B5EF4-FFF2-40B4-BE49-F238E27FC236}">
                <a16:creationId xmlns:a16="http://schemas.microsoft.com/office/drawing/2014/main" id="{53EE103D-0E2E-490A-8AB2-0EE36561CB4C}"/>
              </a:ext>
            </a:extLst>
          </p:cNvPr>
          <p:cNvPicPr>
            <a:picLocks noChangeAspect="1"/>
          </p:cNvPicPr>
          <p:nvPr/>
        </p:nvPicPr>
        <p:blipFill>
          <a:blip r:embed="rId9"/>
          <a:stretch>
            <a:fillRect/>
          </a:stretch>
        </p:blipFill>
        <p:spPr>
          <a:xfrm>
            <a:off x="4589265" y="5108974"/>
            <a:ext cx="1536325" cy="1097280"/>
          </a:xfrm>
          <a:prstGeom prst="rect">
            <a:avLst/>
          </a:prstGeom>
        </p:spPr>
      </p:pic>
      <p:pic>
        <p:nvPicPr>
          <p:cNvPr id="17" name="Picture 16" descr="bread stick">
            <a:extLst>
              <a:ext uri="{FF2B5EF4-FFF2-40B4-BE49-F238E27FC236}">
                <a16:creationId xmlns:a16="http://schemas.microsoft.com/office/drawing/2014/main" id="{601C5AA2-25BD-4369-9DFC-A3CB001F02B3}"/>
              </a:ext>
            </a:extLst>
          </p:cNvPr>
          <p:cNvPicPr>
            <a:picLocks noChangeAspect="1"/>
          </p:cNvPicPr>
          <p:nvPr/>
        </p:nvPicPr>
        <p:blipFill>
          <a:blip r:embed="rId10"/>
          <a:stretch>
            <a:fillRect/>
          </a:stretch>
        </p:blipFill>
        <p:spPr>
          <a:xfrm>
            <a:off x="2996073" y="5172456"/>
            <a:ext cx="1097375" cy="1097375"/>
          </a:xfrm>
          <a:prstGeom prst="rect">
            <a:avLst/>
          </a:prstGeom>
        </p:spPr>
      </p:pic>
      <p:pic>
        <p:nvPicPr>
          <p:cNvPr id="16" name="Picture 15" descr="text reads, reimbursable">
            <a:extLst>
              <a:ext uri="{FF2B5EF4-FFF2-40B4-BE49-F238E27FC236}">
                <a16:creationId xmlns:a16="http://schemas.microsoft.com/office/drawing/2014/main" id="{F37A04C3-3F7C-4B9E-9171-A1F985EA2A15}"/>
              </a:ext>
              <a:ext uri="{C183D7F6-B498-43B3-948B-1728B52AA6E4}">
                <adec:decorative xmlns:adec="http://schemas.microsoft.com/office/drawing/2017/decorative" val="0"/>
              </a:ext>
            </a:extLst>
          </p:cNvPr>
          <p:cNvPicPr>
            <a:picLocks noChangeAspect="1"/>
          </p:cNvPicPr>
          <p:nvPr/>
        </p:nvPicPr>
        <p:blipFill>
          <a:blip r:embed="rId11"/>
          <a:stretch>
            <a:fillRect/>
          </a:stretch>
        </p:blipFill>
        <p:spPr>
          <a:xfrm>
            <a:off x="884982" y="6116864"/>
            <a:ext cx="2901948" cy="741136"/>
          </a:xfrm>
          <a:prstGeom prst="rect">
            <a:avLst/>
          </a:prstGeom>
        </p:spPr>
      </p:pic>
    </p:spTree>
    <p:extLst>
      <p:ext uri="{BB962C8B-B14F-4D97-AF65-F5344CB8AC3E}">
        <p14:creationId xmlns:p14="http://schemas.microsoft.com/office/powerpoint/2010/main" val="27951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2D7A-A520-423A-BF3A-45A21ADD383C}"/>
              </a:ext>
            </a:extLst>
          </p:cNvPr>
          <p:cNvSpPr>
            <a:spLocks noGrp="1"/>
          </p:cNvSpPr>
          <p:nvPr>
            <p:ph type="title"/>
          </p:nvPr>
        </p:nvSpPr>
        <p:spPr/>
        <p:txBody>
          <a:bodyPr/>
          <a:lstStyle/>
          <a:p>
            <a:r>
              <a:rPr lang="en-US" dirty="0"/>
              <a:t>Offer Vs. Serve Lunch Examples</a:t>
            </a:r>
          </a:p>
        </p:txBody>
      </p:sp>
      <p:sp>
        <p:nvSpPr>
          <p:cNvPr id="9" name="TextBox 8">
            <a:extLst>
              <a:ext uri="{FF2B5EF4-FFF2-40B4-BE49-F238E27FC236}">
                <a16:creationId xmlns:a16="http://schemas.microsoft.com/office/drawing/2014/main" id="{C2F4FF77-F188-4069-86B6-01368F29947A}"/>
              </a:ext>
            </a:extLst>
          </p:cNvPr>
          <p:cNvSpPr txBox="1"/>
          <p:nvPr/>
        </p:nvSpPr>
        <p:spPr>
          <a:xfrm>
            <a:off x="8272205" y="2865244"/>
            <a:ext cx="2961249" cy="369332"/>
          </a:xfrm>
          <a:prstGeom prst="rect">
            <a:avLst/>
          </a:prstGeom>
          <a:noFill/>
        </p:spPr>
        <p:txBody>
          <a:bodyPr wrap="square">
            <a:spAutoFit/>
          </a:bodyPr>
          <a:lstStyle/>
          <a:p>
            <a:pPr algn="ctr"/>
            <a:r>
              <a:rPr lang="en-US" sz="1800" dirty="0"/>
              <a:t>5 components offered</a:t>
            </a:r>
          </a:p>
        </p:txBody>
      </p:sp>
      <p:pic>
        <p:nvPicPr>
          <p:cNvPr id="4" name="Picture 3" descr="two beef and cheese tacos">
            <a:extLst>
              <a:ext uri="{FF2B5EF4-FFF2-40B4-BE49-F238E27FC236}">
                <a16:creationId xmlns:a16="http://schemas.microsoft.com/office/drawing/2014/main" id="{5C13D408-B197-4E24-9E3F-D84E46ED3085}"/>
              </a:ext>
            </a:extLst>
          </p:cNvPr>
          <p:cNvPicPr>
            <a:picLocks noChangeAspect="1"/>
          </p:cNvPicPr>
          <p:nvPr/>
        </p:nvPicPr>
        <p:blipFill>
          <a:blip r:embed="rId2"/>
          <a:stretch>
            <a:fillRect/>
          </a:stretch>
        </p:blipFill>
        <p:spPr>
          <a:xfrm>
            <a:off x="1091267" y="2475572"/>
            <a:ext cx="1371600" cy="1371600"/>
          </a:xfrm>
          <a:prstGeom prst="rect">
            <a:avLst/>
          </a:prstGeom>
        </p:spPr>
      </p:pic>
      <p:pic>
        <p:nvPicPr>
          <p:cNvPr id="19" name="Picture 18" descr="Baby carrots">
            <a:extLst>
              <a:ext uri="{FF2B5EF4-FFF2-40B4-BE49-F238E27FC236}">
                <a16:creationId xmlns:a16="http://schemas.microsoft.com/office/drawing/2014/main" id="{6F99BB5C-2BFC-48A2-A0AC-9368DA089B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58249" y="2475572"/>
            <a:ext cx="1605776" cy="1371600"/>
          </a:xfrm>
          <a:prstGeom prst="rect">
            <a:avLst/>
          </a:prstGeom>
        </p:spPr>
      </p:pic>
      <p:pic>
        <p:nvPicPr>
          <p:cNvPr id="22" name="Picture 21" descr="Fresh strawberries">
            <a:extLst>
              <a:ext uri="{FF2B5EF4-FFF2-40B4-BE49-F238E27FC236}">
                <a16:creationId xmlns:a16="http://schemas.microsoft.com/office/drawing/2014/main" id="{3C0BB316-17E3-4C26-906A-2E6E663DDC8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612467" y="2345644"/>
            <a:ext cx="2004890" cy="1431531"/>
          </a:xfrm>
          <a:prstGeom prst="rect">
            <a:avLst/>
          </a:prstGeom>
        </p:spPr>
      </p:pic>
      <p:pic>
        <p:nvPicPr>
          <p:cNvPr id="8" name="Picture 7" descr="8 oz milk">
            <a:extLst>
              <a:ext uri="{FF2B5EF4-FFF2-40B4-BE49-F238E27FC236}">
                <a16:creationId xmlns:a16="http://schemas.microsoft.com/office/drawing/2014/main" id="{E2634401-3352-4290-BAB9-A493BA308CE8}"/>
              </a:ext>
            </a:extLst>
          </p:cNvPr>
          <p:cNvPicPr>
            <a:picLocks noChangeAspect="1"/>
          </p:cNvPicPr>
          <p:nvPr/>
        </p:nvPicPr>
        <p:blipFill>
          <a:blip r:embed="rId7"/>
          <a:stretch>
            <a:fillRect/>
          </a:stretch>
        </p:blipFill>
        <p:spPr>
          <a:xfrm>
            <a:off x="6465183" y="2283476"/>
            <a:ext cx="1310754" cy="1664352"/>
          </a:xfrm>
          <a:prstGeom prst="rect">
            <a:avLst/>
          </a:prstGeom>
        </p:spPr>
      </p:pic>
      <p:sp>
        <p:nvSpPr>
          <p:cNvPr id="11" name="TextBox 10">
            <a:extLst>
              <a:ext uri="{FF2B5EF4-FFF2-40B4-BE49-F238E27FC236}">
                <a16:creationId xmlns:a16="http://schemas.microsoft.com/office/drawing/2014/main" id="{82ED89C6-7CBA-4C5B-83D3-D6EF49989B84}"/>
              </a:ext>
            </a:extLst>
          </p:cNvPr>
          <p:cNvSpPr txBox="1"/>
          <p:nvPr/>
        </p:nvSpPr>
        <p:spPr>
          <a:xfrm>
            <a:off x="5333100" y="5161192"/>
            <a:ext cx="6094826" cy="369332"/>
          </a:xfrm>
          <a:prstGeom prst="rect">
            <a:avLst/>
          </a:prstGeom>
          <a:noFill/>
        </p:spPr>
        <p:txBody>
          <a:bodyPr wrap="square">
            <a:spAutoFit/>
          </a:bodyPr>
          <a:lstStyle/>
          <a:p>
            <a:pPr marL="0" indent="0" algn="ctr">
              <a:buNone/>
            </a:pPr>
            <a:r>
              <a:rPr lang="en-US" sz="1800" dirty="0"/>
              <a:t>3 components selected</a:t>
            </a:r>
          </a:p>
        </p:txBody>
      </p:sp>
      <p:pic>
        <p:nvPicPr>
          <p:cNvPr id="10" name="Picture 9" descr="2 beef and cheese tacos">
            <a:extLst>
              <a:ext uri="{FF2B5EF4-FFF2-40B4-BE49-F238E27FC236}">
                <a16:creationId xmlns:a16="http://schemas.microsoft.com/office/drawing/2014/main" id="{5669C473-4096-4A5D-A349-03568B9CF4BE}"/>
              </a:ext>
            </a:extLst>
          </p:cNvPr>
          <p:cNvPicPr>
            <a:picLocks noChangeAspect="1"/>
          </p:cNvPicPr>
          <p:nvPr/>
        </p:nvPicPr>
        <p:blipFill>
          <a:blip r:embed="rId8"/>
          <a:stretch>
            <a:fillRect/>
          </a:stretch>
        </p:blipFill>
        <p:spPr>
          <a:xfrm>
            <a:off x="1673040" y="4848987"/>
            <a:ext cx="1371719" cy="1371719"/>
          </a:xfrm>
          <a:prstGeom prst="rect">
            <a:avLst/>
          </a:prstGeom>
        </p:spPr>
      </p:pic>
      <p:pic>
        <p:nvPicPr>
          <p:cNvPr id="12" name="Picture 11" descr="8 oz milk">
            <a:extLst>
              <a:ext uri="{FF2B5EF4-FFF2-40B4-BE49-F238E27FC236}">
                <a16:creationId xmlns:a16="http://schemas.microsoft.com/office/drawing/2014/main" id="{997D4A62-FE3C-4DB1-B63F-729FA90CD7D9}"/>
              </a:ext>
            </a:extLst>
          </p:cNvPr>
          <p:cNvPicPr>
            <a:picLocks noChangeAspect="1"/>
          </p:cNvPicPr>
          <p:nvPr/>
        </p:nvPicPr>
        <p:blipFill>
          <a:blip r:embed="rId7"/>
          <a:stretch>
            <a:fillRect/>
          </a:stretch>
        </p:blipFill>
        <p:spPr>
          <a:xfrm>
            <a:off x="3766491" y="4698348"/>
            <a:ext cx="1310754" cy="1664352"/>
          </a:xfrm>
          <a:prstGeom prst="rect">
            <a:avLst/>
          </a:prstGeom>
        </p:spPr>
      </p:pic>
      <p:pic>
        <p:nvPicPr>
          <p:cNvPr id="18" name="Picture 17" descr="text reads, reimbursable">
            <a:extLst>
              <a:ext uri="{FF2B5EF4-FFF2-40B4-BE49-F238E27FC236}">
                <a16:creationId xmlns:a16="http://schemas.microsoft.com/office/drawing/2014/main" id="{861E5C55-6265-485B-9FC9-09C4F6DE9671}"/>
              </a:ext>
            </a:extLst>
          </p:cNvPr>
          <p:cNvPicPr>
            <a:picLocks noChangeAspect="1"/>
          </p:cNvPicPr>
          <p:nvPr/>
        </p:nvPicPr>
        <p:blipFill>
          <a:blip r:embed="rId9"/>
          <a:stretch>
            <a:fillRect/>
          </a:stretch>
        </p:blipFill>
        <p:spPr>
          <a:xfrm>
            <a:off x="2014368" y="6144702"/>
            <a:ext cx="2901948" cy="859611"/>
          </a:xfrm>
          <a:prstGeom prst="rect">
            <a:avLst/>
          </a:prstGeom>
        </p:spPr>
      </p:pic>
    </p:spTree>
    <p:extLst>
      <p:ext uri="{BB962C8B-B14F-4D97-AF65-F5344CB8AC3E}">
        <p14:creationId xmlns:p14="http://schemas.microsoft.com/office/powerpoint/2010/main" val="382109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C23A-B6A6-4EB0-9683-545AD6CCF836}"/>
              </a:ext>
            </a:extLst>
          </p:cNvPr>
          <p:cNvSpPr>
            <a:spLocks noGrp="1"/>
          </p:cNvSpPr>
          <p:nvPr>
            <p:ph type="title"/>
          </p:nvPr>
        </p:nvSpPr>
        <p:spPr/>
        <p:txBody>
          <a:bodyPr/>
          <a:lstStyle/>
          <a:p>
            <a:r>
              <a:rPr lang="en-US" dirty="0"/>
              <a:t>Offer Vs. Serve Lunch Examples</a:t>
            </a:r>
          </a:p>
        </p:txBody>
      </p:sp>
      <p:pic>
        <p:nvPicPr>
          <p:cNvPr id="4" name="Picture 3" descr="1 slice cheese pizza">
            <a:extLst>
              <a:ext uri="{FF2B5EF4-FFF2-40B4-BE49-F238E27FC236}">
                <a16:creationId xmlns:a16="http://schemas.microsoft.com/office/drawing/2014/main" id="{5D6FD674-3AC6-46BC-AA1C-90BA23EFE0D2}"/>
              </a:ext>
            </a:extLst>
          </p:cNvPr>
          <p:cNvPicPr>
            <a:picLocks noChangeAspect="1"/>
          </p:cNvPicPr>
          <p:nvPr/>
        </p:nvPicPr>
        <p:blipFill>
          <a:blip r:embed="rId2"/>
          <a:stretch>
            <a:fillRect/>
          </a:stretch>
        </p:blipFill>
        <p:spPr>
          <a:xfrm>
            <a:off x="910082" y="2316692"/>
            <a:ext cx="1188720" cy="1188720"/>
          </a:xfrm>
          <a:prstGeom prst="rect">
            <a:avLst/>
          </a:prstGeom>
        </p:spPr>
      </p:pic>
      <p:pic>
        <p:nvPicPr>
          <p:cNvPr id="5" name="Picture 4" descr="green beans">
            <a:extLst>
              <a:ext uri="{FF2B5EF4-FFF2-40B4-BE49-F238E27FC236}">
                <a16:creationId xmlns:a16="http://schemas.microsoft.com/office/drawing/2014/main" id="{F704E5AD-F88B-4851-8A90-A4C69AF5A1C8}"/>
              </a:ext>
            </a:extLst>
          </p:cNvPr>
          <p:cNvPicPr>
            <a:picLocks noChangeAspect="1"/>
          </p:cNvPicPr>
          <p:nvPr/>
        </p:nvPicPr>
        <p:blipFill>
          <a:blip r:embed="rId3"/>
          <a:stretch>
            <a:fillRect/>
          </a:stretch>
        </p:blipFill>
        <p:spPr>
          <a:xfrm>
            <a:off x="2706457" y="2345267"/>
            <a:ext cx="926640" cy="1188720"/>
          </a:xfrm>
          <a:prstGeom prst="rect">
            <a:avLst/>
          </a:prstGeom>
        </p:spPr>
      </p:pic>
      <p:pic>
        <p:nvPicPr>
          <p:cNvPr id="6" name="Picture 5" descr="applesauce">
            <a:extLst>
              <a:ext uri="{FF2B5EF4-FFF2-40B4-BE49-F238E27FC236}">
                <a16:creationId xmlns:a16="http://schemas.microsoft.com/office/drawing/2014/main" id="{E986F761-6DCE-4DCD-AA66-8CF4A2F1CB75}"/>
              </a:ext>
            </a:extLst>
          </p:cNvPr>
          <p:cNvPicPr>
            <a:picLocks noChangeAspect="1"/>
          </p:cNvPicPr>
          <p:nvPr/>
        </p:nvPicPr>
        <p:blipFill>
          <a:blip r:embed="rId4"/>
          <a:stretch>
            <a:fillRect/>
          </a:stretch>
        </p:blipFill>
        <p:spPr>
          <a:xfrm>
            <a:off x="4123372" y="2619587"/>
            <a:ext cx="1220772" cy="914400"/>
          </a:xfrm>
          <a:prstGeom prst="rect">
            <a:avLst/>
          </a:prstGeom>
        </p:spPr>
      </p:pic>
      <p:pic>
        <p:nvPicPr>
          <p:cNvPr id="8" name="Picture 7" descr="8 oz milk">
            <a:extLst>
              <a:ext uri="{FF2B5EF4-FFF2-40B4-BE49-F238E27FC236}">
                <a16:creationId xmlns:a16="http://schemas.microsoft.com/office/drawing/2014/main" id="{B8AC1660-D013-459D-B722-83F10149A799}"/>
              </a:ext>
            </a:extLst>
          </p:cNvPr>
          <p:cNvPicPr>
            <a:picLocks noChangeAspect="1"/>
          </p:cNvPicPr>
          <p:nvPr/>
        </p:nvPicPr>
        <p:blipFill>
          <a:blip r:embed="rId5"/>
          <a:stretch>
            <a:fillRect/>
          </a:stretch>
        </p:blipFill>
        <p:spPr>
          <a:xfrm>
            <a:off x="5834419" y="2470891"/>
            <a:ext cx="1080199" cy="1371600"/>
          </a:xfrm>
          <a:prstGeom prst="rect">
            <a:avLst/>
          </a:prstGeom>
        </p:spPr>
      </p:pic>
      <p:pic>
        <p:nvPicPr>
          <p:cNvPr id="10" name="Picture 9" descr="1 slice cheese pizza">
            <a:extLst>
              <a:ext uri="{FF2B5EF4-FFF2-40B4-BE49-F238E27FC236}">
                <a16:creationId xmlns:a16="http://schemas.microsoft.com/office/drawing/2014/main" id="{45B8BF5B-A9C3-49BD-8931-5B8A9F9A126F}"/>
              </a:ext>
            </a:extLst>
          </p:cNvPr>
          <p:cNvPicPr>
            <a:picLocks noChangeAspect="1"/>
          </p:cNvPicPr>
          <p:nvPr/>
        </p:nvPicPr>
        <p:blipFill>
          <a:blip r:embed="rId6"/>
          <a:stretch>
            <a:fillRect/>
          </a:stretch>
        </p:blipFill>
        <p:spPr>
          <a:xfrm>
            <a:off x="1167556" y="4508051"/>
            <a:ext cx="1188823" cy="1188823"/>
          </a:xfrm>
          <a:prstGeom prst="rect">
            <a:avLst/>
          </a:prstGeom>
        </p:spPr>
      </p:pic>
      <p:pic>
        <p:nvPicPr>
          <p:cNvPr id="12" name="Picture 11" descr="8 oz milk">
            <a:extLst>
              <a:ext uri="{FF2B5EF4-FFF2-40B4-BE49-F238E27FC236}">
                <a16:creationId xmlns:a16="http://schemas.microsoft.com/office/drawing/2014/main" id="{180EC3B7-51C9-479C-85BD-A0D7FCAEF8F6}"/>
              </a:ext>
            </a:extLst>
          </p:cNvPr>
          <p:cNvPicPr>
            <a:picLocks noChangeAspect="1"/>
          </p:cNvPicPr>
          <p:nvPr/>
        </p:nvPicPr>
        <p:blipFill>
          <a:blip r:embed="rId7"/>
          <a:stretch>
            <a:fillRect/>
          </a:stretch>
        </p:blipFill>
        <p:spPr>
          <a:xfrm>
            <a:off x="3044286" y="4416602"/>
            <a:ext cx="1079086" cy="1371719"/>
          </a:xfrm>
          <a:prstGeom prst="rect">
            <a:avLst/>
          </a:prstGeom>
        </p:spPr>
      </p:pic>
      <p:pic>
        <p:nvPicPr>
          <p:cNvPr id="18" name="Picture 17" descr="text reads reimbursable">
            <a:extLst>
              <a:ext uri="{FF2B5EF4-FFF2-40B4-BE49-F238E27FC236}">
                <a16:creationId xmlns:a16="http://schemas.microsoft.com/office/drawing/2014/main" id="{FC1A083C-C77D-4460-905D-3306B8DA3242}"/>
              </a:ext>
            </a:extLst>
          </p:cNvPr>
          <p:cNvPicPr>
            <a:picLocks noChangeAspect="1"/>
          </p:cNvPicPr>
          <p:nvPr/>
        </p:nvPicPr>
        <p:blipFill>
          <a:blip r:embed="rId8"/>
          <a:stretch>
            <a:fillRect/>
          </a:stretch>
        </p:blipFill>
        <p:spPr>
          <a:xfrm>
            <a:off x="1167556" y="5721404"/>
            <a:ext cx="2901948" cy="859611"/>
          </a:xfrm>
          <a:prstGeom prst="rect">
            <a:avLst/>
          </a:prstGeom>
        </p:spPr>
      </p:pic>
      <p:sp>
        <p:nvSpPr>
          <p:cNvPr id="9" name="TextBox 8">
            <a:extLst>
              <a:ext uri="{FF2B5EF4-FFF2-40B4-BE49-F238E27FC236}">
                <a16:creationId xmlns:a16="http://schemas.microsoft.com/office/drawing/2014/main" id="{759B1760-6E8D-44AD-8F74-23361E7FCB8D}"/>
              </a:ext>
            </a:extLst>
          </p:cNvPr>
          <p:cNvSpPr txBox="1"/>
          <p:nvPr/>
        </p:nvSpPr>
        <p:spPr>
          <a:xfrm>
            <a:off x="7392572" y="2619587"/>
            <a:ext cx="3573194" cy="1200329"/>
          </a:xfrm>
          <a:prstGeom prst="rect">
            <a:avLst/>
          </a:prstGeom>
          <a:noFill/>
        </p:spPr>
        <p:txBody>
          <a:bodyPr wrap="square" rtlCol="0">
            <a:spAutoFit/>
          </a:bodyPr>
          <a:lstStyle/>
          <a:p>
            <a:r>
              <a:rPr lang="en-US" dirty="0"/>
              <a:t>5 components offered</a:t>
            </a:r>
          </a:p>
          <a:p>
            <a:r>
              <a:rPr lang="en-US" dirty="0"/>
              <a:t>(Pizza has CN label showing 1 slice is the equivalent of 1 serving of grain and 2 oz m/ma)</a:t>
            </a:r>
          </a:p>
        </p:txBody>
      </p:sp>
      <p:sp>
        <p:nvSpPr>
          <p:cNvPr id="11" name="TextBox 10">
            <a:extLst>
              <a:ext uri="{FF2B5EF4-FFF2-40B4-BE49-F238E27FC236}">
                <a16:creationId xmlns:a16="http://schemas.microsoft.com/office/drawing/2014/main" id="{4ADACE3F-1754-4054-8158-F1D264EE2560}"/>
              </a:ext>
            </a:extLst>
          </p:cNvPr>
          <p:cNvSpPr txBox="1"/>
          <p:nvPr/>
        </p:nvSpPr>
        <p:spPr>
          <a:xfrm>
            <a:off x="3935515" y="4838789"/>
            <a:ext cx="6094826" cy="369332"/>
          </a:xfrm>
          <a:prstGeom prst="rect">
            <a:avLst/>
          </a:prstGeom>
          <a:noFill/>
        </p:spPr>
        <p:txBody>
          <a:bodyPr wrap="square">
            <a:spAutoFit/>
          </a:bodyPr>
          <a:lstStyle/>
          <a:p>
            <a:pPr marL="0" indent="0" algn="ctr">
              <a:buNone/>
            </a:pPr>
            <a:r>
              <a:rPr lang="en-US" sz="1800" dirty="0"/>
              <a:t>3 components selected</a:t>
            </a:r>
          </a:p>
        </p:txBody>
      </p:sp>
    </p:spTree>
    <p:extLst>
      <p:ext uri="{BB962C8B-B14F-4D97-AF65-F5344CB8AC3E}">
        <p14:creationId xmlns:p14="http://schemas.microsoft.com/office/powerpoint/2010/main" val="289266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BC8F-1491-4541-9273-2671B82AE556}"/>
              </a:ext>
            </a:extLst>
          </p:cNvPr>
          <p:cNvSpPr>
            <a:spLocks noGrp="1"/>
          </p:cNvSpPr>
          <p:nvPr>
            <p:ph type="title"/>
          </p:nvPr>
        </p:nvSpPr>
        <p:spPr/>
        <p:txBody>
          <a:bodyPr/>
          <a:lstStyle/>
          <a:p>
            <a:r>
              <a:rPr lang="en-US" dirty="0"/>
              <a:t>Offer Vs. Serve for Lunch Example</a:t>
            </a:r>
          </a:p>
        </p:txBody>
      </p:sp>
      <p:sp>
        <p:nvSpPr>
          <p:cNvPr id="3" name="Content Placeholder 2">
            <a:extLst>
              <a:ext uri="{FF2B5EF4-FFF2-40B4-BE49-F238E27FC236}">
                <a16:creationId xmlns:a16="http://schemas.microsoft.com/office/drawing/2014/main" id="{C7476716-D3AB-45DA-9ECF-2FE66D5A1E27}"/>
              </a:ext>
            </a:extLst>
          </p:cNvPr>
          <p:cNvSpPr>
            <a:spLocks noGrp="1"/>
          </p:cNvSpPr>
          <p:nvPr>
            <p:ph idx="1"/>
          </p:nvPr>
        </p:nvSpPr>
        <p:spPr>
          <a:xfrm>
            <a:off x="215142" y="2123229"/>
            <a:ext cx="10653003" cy="4382346"/>
          </a:xfrm>
        </p:spPr>
        <p:txBody>
          <a:bodyPr/>
          <a:lstStyle/>
          <a:p>
            <a:pPr marL="0" indent="0">
              <a:buNone/>
            </a:pPr>
            <a:r>
              <a:rPr lang="en-US" dirty="0"/>
              <a:t>    Breakfast for Lunch Day</a:t>
            </a:r>
          </a:p>
        </p:txBody>
      </p:sp>
      <p:pic>
        <p:nvPicPr>
          <p:cNvPr id="4" name="Picture 3" descr="pancakes">
            <a:extLst>
              <a:ext uri="{FF2B5EF4-FFF2-40B4-BE49-F238E27FC236}">
                <a16:creationId xmlns:a16="http://schemas.microsoft.com/office/drawing/2014/main" id="{BE53B4EC-9739-4E49-A7EB-FF4EF58FC1EE}"/>
              </a:ext>
            </a:extLst>
          </p:cNvPr>
          <p:cNvPicPr>
            <a:picLocks noChangeAspect="1"/>
          </p:cNvPicPr>
          <p:nvPr/>
        </p:nvPicPr>
        <p:blipFill>
          <a:blip r:embed="rId2"/>
          <a:stretch>
            <a:fillRect/>
          </a:stretch>
        </p:blipFill>
        <p:spPr>
          <a:xfrm>
            <a:off x="725145" y="2228004"/>
            <a:ext cx="1633994" cy="1097280"/>
          </a:xfrm>
          <a:prstGeom prst="rect">
            <a:avLst/>
          </a:prstGeom>
        </p:spPr>
      </p:pic>
      <p:pic>
        <p:nvPicPr>
          <p:cNvPr id="6" name="Picture 5" descr="sausage pattie">
            <a:extLst>
              <a:ext uri="{FF2B5EF4-FFF2-40B4-BE49-F238E27FC236}">
                <a16:creationId xmlns:a16="http://schemas.microsoft.com/office/drawing/2014/main" id="{D834A8BF-3E83-4B03-AB8B-B511D911B757}"/>
              </a:ext>
            </a:extLst>
          </p:cNvPr>
          <p:cNvPicPr>
            <a:picLocks noChangeAspect="1"/>
          </p:cNvPicPr>
          <p:nvPr/>
        </p:nvPicPr>
        <p:blipFill>
          <a:blip r:embed="rId3"/>
          <a:stretch>
            <a:fillRect/>
          </a:stretch>
        </p:blipFill>
        <p:spPr>
          <a:xfrm>
            <a:off x="2571656" y="2319404"/>
            <a:ext cx="1219306" cy="914479"/>
          </a:xfrm>
          <a:prstGeom prst="rect">
            <a:avLst/>
          </a:prstGeom>
        </p:spPr>
      </p:pic>
      <p:pic>
        <p:nvPicPr>
          <p:cNvPr id="7" name="Picture 6" descr="fish pattie">
            <a:extLst>
              <a:ext uri="{FF2B5EF4-FFF2-40B4-BE49-F238E27FC236}">
                <a16:creationId xmlns:a16="http://schemas.microsoft.com/office/drawing/2014/main" id="{0965A1D1-C1D3-4D21-8FB8-BA08643F5D73}"/>
              </a:ext>
            </a:extLst>
          </p:cNvPr>
          <p:cNvPicPr>
            <a:picLocks noChangeAspect="1"/>
          </p:cNvPicPr>
          <p:nvPr/>
        </p:nvPicPr>
        <p:blipFill>
          <a:blip r:embed="rId4"/>
          <a:stretch>
            <a:fillRect/>
          </a:stretch>
        </p:blipFill>
        <p:spPr>
          <a:xfrm>
            <a:off x="3790962" y="2228004"/>
            <a:ext cx="1633994" cy="926660"/>
          </a:xfrm>
          <a:prstGeom prst="rect">
            <a:avLst/>
          </a:prstGeom>
        </p:spPr>
      </p:pic>
      <p:pic>
        <p:nvPicPr>
          <p:cNvPr id="9" name="Picture 8" descr="applesauce">
            <a:extLst>
              <a:ext uri="{FF2B5EF4-FFF2-40B4-BE49-F238E27FC236}">
                <a16:creationId xmlns:a16="http://schemas.microsoft.com/office/drawing/2014/main" id="{F3B83283-8458-439E-8DB2-2B637B738BE6}"/>
              </a:ext>
            </a:extLst>
          </p:cNvPr>
          <p:cNvPicPr>
            <a:picLocks noChangeAspect="1"/>
          </p:cNvPicPr>
          <p:nvPr/>
        </p:nvPicPr>
        <p:blipFill>
          <a:blip r:embed="rId5"/>
          <a:stretch>
            <a:fillRect/>
          </a:stretch>
        </p:blipFill>
        <p:spPr>
          <a:xfrm>
            <a:off x="2494741" y="4806192"/>
            <a:ext cx="1225402" cy="914479"/>
          </a:xfrm>
          <a:prstGeom prst="rect">
            <a:avLst/>
          </a:prstGeom>
        </p:spPr>
      </p:pic>
      <p:pic>
        <p:nvPicPr>
          <p:cNvPr id="11" name="Picture 10" descr="8 oz milk">
            <a:extLst>
              <a:ext uri="{FF2B5EF4-FFF2-40B4-BE49-F238E27FC236}">
                <a16:creationId xmlns:a16="http://schemas.microsoft.com/office/drawing/2014/main" id="{1797F531-4705-4981-ACA8-EF7202E2155E}"/>
              </a:ext>
            </a:extLst>
          </p:cNvPr>
          <p:cNvPicPr>
            <a:picLocks noChangeAspect="1"/>
          </p:cNvPicPr>
          <p:nvPr/>
        </p:nvPicPr>
        <p:blipFill>
          <a:blip r:embed="rId6"/>
          <a:stretch>
            <a:fillRect/>
          </a:stretch>
        </p:blipFill>
        <p:spPr>
          <a:xfrm>
            <a:off x="7321954" y="2023784"/>
            <a:ext cx="1079086" cy="1371719"/>
          </a:xfrm>
          <a:prstGeom prst="rect">
            <a:avLst/>
          </a:prstGeom>
        </p:spPr>
      </p:pic>
      <p:sp>
        <p:nvSpPr>
          <p:cNvPr id="14" name="TextBox 13">
            <a:extLst>
              <a:ext uri="{FF2B5EF4-FFF2-40B4-BE49-F238E27FC236}">
                <a16:creationId xmlns:a16="http://schemas.microsoft.com/office/drawing/2014/main" id="{C31BEF10-37C4-4767-8C8E-8259A6D95A7F}"/>
              </a:ext>
            </a:extLst>
          </p:cNvPr>
          <p:cNvSpPr txBox="1"/>
          <p:nvPr/>
        </p:nvSpPr>
        <p:spPr>
          <a:xfrm>
            <a:off x="8667994" y="2379286"/>
            <a:ext cx="4516991" cy="461665"/>
          </a:xfrm>
          <a:prstGeom prst="rect">
            <a:avLst/>
          </a:prstGeom>
          <a:noFill/>
        </p:spPr>
        <p:txBody>
          <a:bodyPr wrap="square" rtlCol="0">
            <a:spAutoFit/>
          </a:bodyPr>
          <a:lstStyle/>
          <a:p>
            <a:r>
              <a:rPr lang="en-US" sz="2400" dirty="0"/>
              <a:t>5 components offered</a:t>
            </a:r>
          </a:p>
        </p:txBody>
      </p:sp>
      <p:pic>
        <p:nvPicPr>
          <p:cNvPr id="16" name="Picture 15" descr="pancakes">
            <a:extLst>
              <a:ext uri="{FF2B5EF4-FFF2-40B4-BE49-F238E27FC236}">
                <a16:creationId xmlns:a16="http://schemas.microsoft.com/office/drawing/2014/main" id="{8EB03863-B79E-4E41-9316-1C9100B32F40}"/>
              </a:ext>
            </a:extLst>
          </p:cNvPr>
          <p:cNvPicPr>
            <a:picLocks noChangeAspect="1"/>
          </p:cNvPicPr>
          <p:nvPr/>
        </p:nvPicPr>
        <p:blipFill>
          <a:blip r:embed="rId7"/>
          <a:stretch>
            <a:fillRect/>
          </a:stretch>
        </p:blipFill>
        <p:spPr>
          <a:xfrm>
            <a:off x="415893" y="4761968"/>
            <a:ext cx="1633870" cy="1097375"/>
          </a:xfrm>
          <a:prstGeom prst="rect">
            <a:avLst/>
          </a:prstGeom>
        </p:spPr>
      </p:pic>
      <p:pic>
        <p:nvPicPr>
          <p:cNvPr id="18" name="Picture 17" descr="applesauce">
            <a:extLst>
              <a:ext uri="{FF2B5EF4-FFF2-40B4-BE49-F238E27FC236}">
                <a16:creationId xmlns:a16="http://schemas.microsoft.com/office/drawing/2014/main" id="{C0A9125E-A664-468D-9A84-6B0D477B72AE}"/>
              </a:ext>
            </a:extLst>
          </p:cNvPr>
          <p:cNvPicPr>
            <a:picLocks noChangeAspect="1"/>
          </p:cNvPicPr>
          <p:nvPr/>
        </p:nvPicPr>
        <p:blipFill>
          <a:blip r:embed="rId8"/>
          <a:stretch>
            <a:fillRect/>
          </a:stretch>
        </p:blipFill>
        <p:spPr>
          <a:xfrm>
            <a:off x="5541644" y="2213862"/>
            <a:ext cx="1225402" cy="1097280"/>
          </a:xfrm>
          <a:prstGeom prst="rect">
            <a:avLst/>
          </a:prstGeom>
        </p:spPr>
      </p:pic>
      <p:pic>
        <p:nvPicPr>
          <p:cNvPr id="20" name="Picture 19" descr="fish pattie">
            <a:extLst>
              <a:ext uri="{FF2B5EF4-FFF2-40B4-BE49-F238E27FC236}">
                <a16:creationId xmlns:a16="http://schemas.microsoft.com/office/drawing/2014/main" id="{8EFBBE19-2693-4975-991E-8EF324C64BFA}"/>
              </a:ext>
            </a:extLst>
          </p:cNvPr>
          <p:cNvPicPr>
            <a:picLocks noChangeAspect="1"/>
          </p:cNvPicPr>
          <p:nvPr/>
        </p:nvPicPr>
        <p:blipFill>
          <a:blip r:embed="rId9"/>
          <a:stretch>
            <a:fillRect/>
          </a:stretch>
        </p:blipFill>
        <p:spPr>
          <a:xfrm>
            <a:off x="4279483" y="4836256"/>
            <a:ext cx="1633870" cy="926672"/>
          </a:xfrm>
          <a:prstGeom prst="rect">
            <a:avLst/>
          </a:prstGeom>
        </p:spPr>
      </p:pic>
      <p:sp>
        <p:nvSpPr>
          <p:cNvPr id="5" name="TextBox 4">
            <a:extLst>
              <a:ext uri="{FF2B5EF4-FFF2-40B4-BE49-F238E27FC236}">
                <a16:creationId xmlns:a16="http://schemas.microsoft.com/office/drawing/2014/main" id="{7FA80B37-5484-4505-A86D-448C7DD9A2A4}"/>
              </a:ext>
            </a:extLst>
          </p:cNvPr>
          <p:cNvSpPr txBox="1"/>
          <p:nvPr/>
        </p:nvSpPr>
        <p:spPr>
          <a:xfrm>
            <a:off x="5218297" y="5089356"/>
            <a:ext cx="6094826" cy="369332"/>
          </a:xfrm>
          <a:prstGeom prst="rect">
            <a:avLst/>
          </a:prstGeom>
          <a:noFill/>
        </p:spPr>
        <p:txBody>
          <a:bodyPr wrap="square">
            <a:spAutoFit/>
          </a:bodyPr>
          <a:lstStyle/>
          <a:p>
            <a:pPr marL="0" indent="0" algn="ctr">
              <a:buNone/>
            </a:pPr>
            <a:r>
              <a:rPr lang="en-US" sz="1800" dirty="0"/>
              <a:t>3 components selected</a:t>
            </a:r>
          </a:p>
        </p:txBody>
      </p:sp>
      <p:pic>
        <p:nvPicPr>
          <p:cNvPr id="8" name="Picture 7" descr="text reads, reimbursable">
            <a:extLst>
              <a:ext uri="{FF2B5EF4-FFF2-40B4-BE49-F238E27FC236}">
                <a16:creationId xmlns:a16="http://schemas.microsoft.com/office/drawing/2014/main" id="{0693E429-C322-4AC6-880C-85CBB475E13B}"/>
              </a:ext>
            </a:extLst>
          </p:cNvPr>
          <p:cNvPicPr>
            <a:picLocks noChangeAspect="1"/>
          </p:cNvPicPr>
          <p:nvPr/>
        </p:nvPicPr>
        <p:blipFill>
          <a:blip r:embed="rId10"/>
          <a:stretch>
            <a:fillRect/>
          </a:stretch>
        </p:blipFill>
        <p:spPr>
          <a:xfrm>
            <a:off x="415893" y="5934500"/>
            <a:ext cx="2901948" cy="859611"/>
          </a:xfrm>
          <a:prstGeom prst="rect">
            <a:avLst/>
          </a:prstGeom>
        </p:spPr>
      </p:pic>
    </p:spTree>
    <p:extLst>
      <p:ext uri="{BB962C8B-B14F-4D97-AF65-F5344CB8AC3E}">
        <p14:creationId xmlns:p14="http://schemas.microsoft.com/office/powerpoint/2010/main" val="90755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3137-2443-486D-8988-E1D06863DBE1}"/>
              </a:ext>
            </a:extLst>
          </p:cNvPr>
          <p:cNvSpPr>
            <a:spLocks noGrp="1"/>
          </p:cNvSpPr>
          <p:nvPr>
            <p:ph type="title"/>
          </p:nvPr>
        </p:nvSpPr>
        <p:spPr>
          <a:xfrm>
            <a:off x="2101124" y="457538"/>
            <a:ext cx="7989752" cy="1083329"/>
          </a:xfrm>
        </p:spPr>
        <p:txBody>
          <a:bodyPr>
            <a:normAutofit/>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Offer vs serve Lunch example</a:t>
            </a:r>
          </a:p>
        </p:txBody>
      </p:sp>
      <p:sp>
        <p:nvSpPr>
          <p:cNvPr id="15" name="TextBox 14">
            <a:extLst>
              <a:ext uri="{FF2B5EF4-FFF2-40B4-BE49-F238E27FC236}">
                <a16:creationId xmlns:a16="http://schemas.microsoft.com/office/drawing/2014/main" id="{1F85727B-88DE-4A41-ACB6-689BDFDC646D}"/>
              </a:ext>
            </a:extLst>
          </p:cNvPr>
          <p:cNvSpPr txBox="1"/>
          <p:nvPr/>
        </p:nvSpPr>
        <p:spPr>
          <a:xfrm>
            <a:off x="8730158" y="2906060"/>
            <a:ext cx="2961249" cy="369332"/>
          </a:xfrm>
          <a:prstGeom prst="rect">
            <a:avLst/>
          </a:prstGeom>
          <a:noFill/>
        </p:spPr>
        <p:txBody>
          <a:bodyPr wrap="square">
            <a:spAutoFit/>
          </a:bodyPr>
          <a:lstStyle/>
          <a:p>
            <a:pPr algn="ctr"/>
            <a:r>
              <a:rPr lang="en-US" sz="1800" dirty="0"/>
              <a:t>5 components offered</a:t>
            </a:r>
          </a:p>
        </p:txBody>
      </p:sp>
      <p:pic>
        <p:nvPicPr>
          <p:cNvPr id="4" name="Picture 3" descr="chicken nuggets">
            <a:extLst>
              <a:ext uri="{FF2B5EF4-FFF2-40B4-BE49-F238E27FC236}">
                <a16:creationId xmlns:a16="http://schemas.microsoft.com/office/drawing/2014/main" id="{892F340C-6811-4585-997D-7E6C80BB8062}"/>
              </a:ext>
            </a:extLst>
          </p:cNvPr>
          <p:cNvPicPr>
            <a:picLocks noChangeAspect="1"/>
          </p:cNvPicPr>
          <p:nvPr/>
        </p:nvPicPr>
        <p:blipFill>
          <a:blip r:embed="rId3"/>
          <a:stretch>
            <a:fillRect/>
          </a:stretch>
        </p:blipFill>
        <p:spPr>
          <a:xfrm>
            <a:off x="500593" y="2275372"/>
            <a:ext cx="1651203" cy="1400908"/>
          </a:xfrm>
          <a:prstGeom prst="rect">
            <a:avLst/>
          </a:prstGeom>
        </p:spPr>
      </p:pic>
      <p:pic>
        <p:nvPicPr>
          <p:cNvPr id="5" name="Picture 4" descr="fresh apple slices">
            <a:extLst>
              <a:ext uri="{FF2B5EF4-FFF2-40B4-BE49-F238E27FC236}">
                <a16:creationId xmlns:a16="http://schemas.microsoft.com/office/drawing/2014/main" id="{5EC4F06C-3AC1-4D71-93D4-295424193409}"/>
              </a:ext>
            </a:extLst>
          </p:cNvPr>
          <p:cNvPicPr>
            <a:picLocks noChangeAspect="1"/>
          </p:cNvPicPr>
          <p:nvPr/>
        </p:nvPicPr>
        <p:blipFill rotWithShape="1">
          <a:blip r:embed="rId4"/>
          <a:srcRect l="14983" t="39225" r="16330" b="18923"/>
          <a:stretch/>
        </p:blipFill>
        <p:spPr>
          <a:xfrm>
            <a:off x="2234005" y="2299986"/>
            <a:ext cx="2106625" cy="1283577"/>
          </a:xfrm>
          <a:prstGeom prst="rect">
            <a:avLst/>
          </a:prstGeom>
        </p:spPr>
      </p:pic>
      <p:pic>
        <p:nvPicPr>
          <p:cNvPr id="7" name="Picture 6" descr="broccoli">
            <a:extLst>
              <a:ext uri="{FF2B5EF4-FFF2-40B4-BE49-F238E27FC236}">
                <a16:creationId xmlns:a16="http://schemas.microsoft.com/office/drawing/2014/main" id="{C1345B0A-5DDE-4A14-8806-B0B149DF3E23}"/>
              </a:ext>
            </a:extLst>
          </p:cNvPr>
          <p:cNvPicPr>
            <a:picLocks noChangeAspect="1"/>
          </p:cNvPicPr>
          <p:nvPr/>
        </p:nvPicPr>
        <p:blipFill>
          <a:blip r:embed="rId5"/>
          <a:stretch>
            <a:fillRect/>
          </a:stretch>
        </p:blipFill>
        <p:spPr>
          <a:xfrm>
            <a:off x="4328483" y="2305304"/>
            <a:ext cx="1875062" cy="1400908"/>
          </a:xfrm>
          <a:prstGeom prst="rect">
            <a:avLst/>
          </a:prstGeom>
        </p:spPr>
      </p:pic>
      <p:pic>
        <p:nvPicPr>
          <p:cNvPr id="5126" name="Picture 6" descr="Image result for rice white background">
            <a:extLst>
              <a:ext uri="{FF2B5EF4-FFF2-40B4-BE49-F238E27FC236}">
                <a16:creationId xmlns:a16="http://schemas.microsoft.com/office/drawing/2014/main" id="{47A23873-EEF3-43AB-8481-FAE03B15B2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6" t="10974" r="7965" b="7716"/>
          <a:stretch/>
        </p:blipFill>
        <p:spPr bwMode="auto">
          <a:xfrm>
            <a:off x="6012119" y="2365168"/>
            <a:ext cx="1722713" cy="1341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milk carton school">
            <a:extLst>
              <a:ext uri="{FF2B5EF4-FFF2-40B4-BE49-F238E27FC236}">
                <a16:creationId xmlns:a16="http://schemas.microsoft.com/office/drawing/2014/main" id="{3CACD8F3-3B20-4668-8865-8C46ADC4FD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1404" y="2275372"/>
            <a:ext cx="1313237" cy="1655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881943-DCBB-4130-9FBD-5979E3C4A0DD}"/>
              </a:ext>
            </a:extLst>
          </p:cNvPr>
          <p:cNvSpPr txBox="1"/>
          <p:nvPr/>
        </p:nvSpPr>
        <p:spPr>
          <a:xfrm>
            <a:off x="5809957" y="5296486"/>
            <a:ext cx="5620043" cy="369332"/>
          </a:xfrm>
          <a:prstGeom prst="rect">
            <a:avLst/>
          </a:prstGeom>
          <a:noFill/>
        </p:spPr>
        <p:txBody>
          <a:bodyPr wrap="square" rtlCol="0">
            <a:spAutoFit/>
          </a:bodyPr>
          <a:lstStyle/>
          <a:p>
            <a:r>
              <a:rPr lang="en-US" dirty="0"/>
              <a:t>2 components selected</a:t>
            </a:r>
          </a:p>
        </p:txBody>
      </p:sp>
      <p:pic>
        <p:nvPicPr>
          <p:cNvPr id="13" name="Picture 12" descr="chicken nuggets">
            <a:extLst>
              <a:ext uri="{FF2B5EF4-FFF2-40B4-BE49-F238E27FC236}">
                <a16:creationId xmlns:a16="http://schemas.microsoft.com/office/drawing/2014/main" id="{45036C72-2E94-4930-8394-C1FE1C625E0B}"/>
              </a:ext>
            </a:extLst>
          </p:cNvPr>
          <p:cNvPicPr>
            <a:picLocks noChangeAspect="1"/>
          </p:cNvPicPr>
          <p:nvPr/>
        </p:nvPicPr>
        <p:blipFill>
          <a:blip r:embed="rId3"/>
          <a:stretch>
            <a:fillRect/>
          </a:stretch>
        </p:blipFill>
        <p:spPr>
          <a:xfrm>
            <a:off x="957336" y="4871818"/>
            <a:ext cx="1651203" cy="1400908"/>
          </a:xfrm>
          <a:prstGeom prst="rect">
            <a:avLst/>
          </a:prstGeom>
        </p:spPr>
      </p:pic>
      <p:pic>
        <p:nvPicPr>
          <p:cNvPr id="14" name="Picture 6" descr="Image result for rice white background">
            <a:extLst>
              <a:ext uri="{FF2B5EF4-FFF2-40B4-BE49-F238E27FC236}">
                <a16:creationId xmlns:a16="http://schemas.microsoft.com/office/drawing/2014/main" id="{2EBD1968-DBB6-4981-95C7-41C82290B0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6" t="10974" r="7965" b="7716"/>
          <a:stretch/>
        </p:blipFill>
        <p:spPr bwMode="auto">
          <a:xfrm>
            <a:off x="3543301" y="4871818"/>
            <a:ext cx="1722713" cy="13410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reads, non-reimbursable">
            <a:extLst>
              <a:ext uri="{FF2B5EF4-FFF2-40B4-BE49-F238E27FC236}">
                <a16:creationId xmlns:a16="http://schemas.microsoft.com/office/drawing/2014/main" id="{423D11E4-F4C9-4DEF-901F-E587D0120473}"/>
              </a:ext>
            </a:extLst>
          </p:cNvPr>
          <p:cNvPicPr>
            <a:picLocks noChangeAspect="1"/>
          </p:cNvPicPr>
          <p:nvPr/>
        </p:nvPicPr>
        <p:blipFill>
          <a:blip r:embed="rId8"/>
          <a:stretch>
            <a:fillRect/>
          </a:stretch>
        </p:blipFill>
        <p:spPr>
          <a:xfrm>
            <a:off x="1711738" y="6272726"/>
            <a:ext cx="3554276" cy="646232"/>
          </a:xfrm>
          <a:prstGeom prst="rect">
            <a:avLst/>
          </a:prstGeom>
        </p:spPr>
      </p:pic>
    </p:spTree>
    <p:extLst>
      <p:ext uri="{BB962C8B-B14F-4D97-AF65-F5344CB8AC3E}">
        <p14:creationId xmlns:p14="http://schemas.microsoft.com/office/powerpoint/2010/main" val="18796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074" name="Picture 2" descr="The simplified Summer Meal Pattern chart"/>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89000"/>
                    </a14:imgEffect>
                    <a14:imgEffect>
                      <a14:colorTemperature colorTemp="5900"/>
                    </a14:imgEffect>
                    <a14:imgEffect>
                      <a14:brightnessContrast bright="12000" contrast="11000"/>
                    </a14:imgEffect>
                  </a14:imgLayer>
                </a14:imgProps>
              </a:ext>
              <a:ext uri="{28A0092B-C50C-407E-A947-70E740481C1C}">
                <a14:useLocalDpi xmlns:a14="http://schemas.microsoft.com/office/drawing/2010/main" val="0"/>
              </a:ext>
            </a:extLst>
          </a:blip>
          <a:stretch>
            <a:fillRect/>
          </a:stretch>
        </p:blipFill>
        <p:spPr bwMode="auto">
          <a:xfrm>
            <a:off x="846246" y="1047665"/>
            <a:ext cx="6684898" cy="5030386"/>
          </a:xfrm>
          <a:prstGeom prst="rect">
            <a:avLst/>
          </a:prstGeom>
          <a:extLst>
            <a:ext uri="{909E8E84-426E-40DD-AFC4-6F175D3DCCD1}">
              <a14:hiddenFill xmlns:a14="http://schemas.microsoft.com/office/drawing/2010/main">
                <a:solidFill>
                  <a:schemeClr val="accent1"/>
                </a:solidFill>
              </a14:hiddenFill>
            </a:ext>
          </a:extLst>
        </p:spPr>
      </p:pic>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296275" y="787791"/>
            <a:ext cx="3081576" cy="1554481"/>
          </a:xfrm>
        </p:spPr>
        <p:txBody>
          <a:bodyPr vert="horz" lIns="91440" tIns="45720" rIns="91440" bIns="45720" rtlCol="0" anchor="b">
            <a:normAutofit/>
          </a:bodyPr>
          <a:lstStyle/>
          <a:p>
            <a:pPr algn="ctr"/>
            <a:r>
              <a:rPr lang="en-US" sz="3600" dirty="0">
                <a:solidFill>
                  <a:srgbClr val="FFFFFF"/>
                </a:solidFill>
                <a:effectLst>
                  <a:outerShdw blurRad="38100" dist="38100" dir="2700000" algn="tl">
                    <a:srgbClr val="000000">
                      <a:alpha val="43137"/>
                    </a:srgbClr>
                  </a:outerShdw>
                </a:effectLst>
              </a:rPr>
              <a:t>SFSP Meal Pattern</a:t>
            </a:r>
          </a:p>
        </p:txBody>
      </p:sp>
      <p:pic>
        <p:nvPicPr>
          <p:cNvPr id="3" name="Picture 4" descr="Vector Premium | Sonriendo superhéroes de frutas">
            <a:extLst>
              <a:ext uri="{FF2B5EF4-FFF2-40B4-BE49-F238E27FC236}">
                <a16:creationId xmlns:a16="http://schemas.microsoft.com/office/drawing/2014/main" id="{706B5252-5EAC-4463-B28F-7EC6075F98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36" b="10864"/>
          <a:stretch/>
        </p:blipFill>
        <p:spPr bwMode="auto">
          <a:xfrm>
            <a:off x="8377390" y="2716593"/>
            <a:ext cx="3200560" cy="30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7586EA-60FD-42F2-88A3-EA43831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02CC9D39-BB06-4AD7-A8E2-764CAEC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ith distance learning off to a wobbly start, LAUSD calls out for help –  Daily News">
            <a:extLst>
              <a:ext uri="{FF2B5EF4-FFF2-40B4-BE49-F238E27FC236}">
                <a16:creationId xmlns:a16="http://schemas.microsoft.com/office/drawing/2014/main" id="{16E1ED9D-7046-4145-8E75-9B54E3D5B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03" r="11079"/>
          <a:stretch/>
        </p:blipFill>
        <p:spPr bwMode="auto">
          <a:xfrm>
            <a:off x="446533" y="723899"/>
            <a:ext cx="6202841" cy="56666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685FEC3-AC4E-4604-AAE1-BC317B83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9BDDBD-A3C1-4404-A4A2-9495FD33CF37}"/>
              </a:ext>
            </a:extLst>
          </p:cNvPr>
          <p:cNvSpPr>
            <a:spLocks noGrp="1"/>
          </p:cNvSpPr>
          <p:nvPr>
            <p:ph type="ctrTitle"/>
          </p:nvPr>
        </p:nvSpPr>
        <p:spPr>
          <a:xfrm>
            <a:off x="7261934" y="1419225"/>
            <a:ext cx="4115917" cy="2085869"/>
          </a:xfrm>
        </p:spPr>
        <p:txBody>
          <a:bodyPr>
            <a:normAutofit/>
          </a:bodyPr>
          <a:lstStyle/>
          <a:p>
            <a:pPr algn="ctr"/>
            <a:r>
              <a:rPr lang="en-US" sz="7200" dirty="0">
                <a:solidFill>
                  <a:srgbClr val="FFFFFF"/>
                </a:solidFill>
              </a:rPr>
              <a:t>SNACK</a:t>
            </a:r>
            <a:endParaRPr lang="en-US" dirty="0">
              <a:solidFill>
                <a:srgbClr val="FFFFFF"/>
              </a:solidFill>
            </a:endParaRPr>
          </a:p>
        </p:txBody>
      </p:sp>
      <p:grpSp>
        <p:nvGrpSpPr>
          <p:cNvPr id="77" name="Group 76">
            <a:extLst>
              <a:ext uri="{FF2B5EF4-FFF2-40B4-BE49-F238E27FC236}">
                <a16:creationId xmlns:a16="http://schemas.microsoft.com/office/drawing/2014/main" id="{42C8672C-C7ED-40AB-AF9B-4586C5F37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8" name="Rectangle 77">
              <a:extLst>
                <a:ext uri="{FF2B5EF4-FFF2-40B4-BE49-F238E27FC236}">
                  <a16:creationId xmlns:a16="http://schemas.microsoft.com/office/drawing/2014/main" id="{23C01033-7A56-41B6-A23C-4A02E582F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36C8E7B-AE2C-4791-9998-2739EC7B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6D2DE5BD-D6FF-4F7E-98D5-69A51C91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6896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3137-2443-486D-8988-E1D06863DBE1}"/>
              </a:ext>
            </a:extLst>
          </p:cNvPr>
          <p:cNvSpPr>
            <a:spLocks noGrp="1"/>
          </p:cNvSpPr>
          <p:nvPr>
            <p:ph type="title"/>
          </p:nvPr>
        </p:nvSpPr>
        <p:spPr>
          <a:xfrm>
            <a:off x="2101124" y="657786"/>
            <a:ext cx="7989752" cy="1083329"/>
          </a:xfrm>
        </p:spPr>
        <p:txBody>
          <a:bodyPr>
            <a:normAutofit fontScale="90000"/>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SNACK </a:t>
            </a:r>
            <a:r>
              <a:rPr lang="en-US" sz="3600" b="1" dirty="0" err="1">
                <a:effectLst>
                  <a:outerShdw blurRad="38100" dist="38100" dir="2700000" algn="tl">
                    <a:srgbClr val="000000">
                      <a:alpha val="43137"/>
                    </a:srgbClr>
                  </a:outerShdw>
                </a:effectLst>
                <a:latin typeface="Baskerville Old Face" panose="02020602080505020303" pitchFamily="18" charset="0"/>
              </a:rPr>
              <a:t>exampleS</a:t>
            </a:r>
            <a:r>
              <a:rPr lang="en-US" sz="3600" b="1" dirty="0">
                <a:effectLst>
                  <a:outerShdw blurRad="38100" dist="38100" dir="2700000" algn="tl">
                    <a:srgbClr val="000000">
                      <a:alpha val="43137"/>
                    </a:srgbClr>
                  </a:outerShdw>
                </a:effectLst>
                <a:latin typeface="Baskerville Old Face" panose="02020602080505020303" pitchFamily="18" charset="0"/>
              </a:rPr>
              <a:t>:</a:t>
            </a:r>
            <a:br>
              <a:rPr lang="en-US" sz="3600" b="1" dirty="0">
                <a:effectLst>
                  <a:outerShdw blurRad="38100" dist="38100" dir="2700000" algn="tl">
                    <a:srgbClr val="000000">
                      <a:alpha val="43137"/>
                    </a:srgbClr>
                  </a:outerShdw>
                </a:effectLst>
                <a:latin typeface="Baskerville Old Face" panose="02020602080505020303" pitchFamily="18" charset="0"/>
              </a:rPr>
            </a:br>
            <a:r>
              <a:rPr lang="en-US" sz="3600" b="1" dirty="0">
                <a:effectLst>
                  <a:outerShdw blurRad="38100" dist="38100" dir="2700000" algn="tl">
                    <a:srgbClr val="000000">
                      <a:alpha val="43137"/>
                    </a:srgbClr>
                  </a:outerShdw>
                </a:effectLst>
                <a:latin typeface="Baskerville Old Face" panose="02020602080505020303" pitchFamily="18" charset="0"/>
              </a:rPr>
              <a:t>MUST TAKE BOTH ITEMS, </a:t>
            </a:r>
            <a:r>
              <a:rPr lang="en-US" sz="3600" b="1">
                <a:effectLst>
                  <a:outerShdw blurRad="38100" dist="38100" dir="2700000" algn="tl">
                    <a:srgbClr val="000000">
                      <a:alpha val="43137"/>
                    </a:srgbClr>
                  </a:outerShdw>
                </a:effectLst>
                <a:latin typeface="Baskerville Old Face" panose="02020602080505020303" pitchFamily="18" charset="0"/>
              </a:rPr>
              <a:t>NO OVS</a:t>
            </a:r>
            <a:endParaRPr lang="en-US" sz="3600" b="1" dirty="0">
              <a:effectLst>
                <a:outerShdw blurRad="38100" dist="38100" dir="2700000" algn="tl">
                  <a:srgbClr val="000000">
                    <a:alpha val="43137"/>
                  </a:srgbClr>
                </a:outerShdw>
              </a:effectLst>
              <a:latin typeface="Baskerville Old Face" panose="02020602080505020303" pitchFamily="18" charset="0"/>
            </a:endParaRPr>
          </a:p>
        </p:txBody>
      </p:sp>
      <p:graphicFrame>
        <p:nvGraphicFramePr>
          <p:cNvPr id="3" name="Table 7">
            <a:extLst>
              <a:ext uri="{FF2B5EF4-FFF2-40B4-BE49-F238E27FC236}">
                <a16:creationId xmlns:a16="http://schemas.microsoft.com/office/drawing/2014/main" id="{ED5AC958-D2D7-422F-9AF0-D93E3EEB08A0}"/>
              </a:ext>
            </a:extLst>
          </p:cNvPr>
          <p:cNvGraphicFramePr>
            <a:graphicFrameLocks noGrp="1"/>
          </p:cNvGraphicFramePr>
          <p:nvPr>
            <p:extLst>
              <p:ext uri="{D42A27DB-BD31-4B8C-83A1-F6EECF244321}">
                <p14:modId xmlns:p14="http://schemas.microsoft.com/office/powerpoint/2010/main" val="1283345194"/>
              </p:ext>
            </p:extLst>
          </p:nvPr>
        </p:nvGraphicFramePr>
        <p:xfrm>
          <a:off x="541606" y="2271932"/>
          <a:ext cx="11015004" cy="4290648"/>
        </p:xfrm>
        <a:graphic>
          <a:graphicData uri="http://schemas.openxmlformats.org/drawingml/2006/table">
            <a:tbl>
              <a:tblPr firstRow="1" bandRow="1">
                <a:tableStyleId>{5C22544A-7EE6-4342-B048-85BDC9FD1C3A}</a:tableStyleId>
              </a:tblPr>
              <a:tblGrid>
                <a:gridCol w="3671668">
                  <a:extLst>
                    <a:ext uri="{9D8B030D-6E8A-4147-A177-3AD203B41FA5}">
                      <a16:colId xmlns:a16="http://schemas.microsoft.com/office/drawing/2014/main" val="3781301858"/>
                    </a:ext>
                  </a:extLst>
                </a:gridCol>
                <a:gridCol w="3671668">
                  <a:extLst>
                    <a:ext uri="{9D8B030D-6E8A-4147-A177-3AD203B41FA5}">
                      <a16:colId xmlns:a16="http://schemas.microsoft.com/office/drawing/2014/main" val="2731000656"/>
                    </a:ext>
                  </a:extLst>
                </a:gridCol>
                <a:gridCol w="3671668">
                  <a:extLst>
                    <a:ext uri="{9D8B030D-6E8A-4147-A177-3AD203B41FA5}">
                      <a16:colId xmlns:a16="http://schemas.microsoft.com/office/drawing/2014/main" val="3693971094"/>
                    </a:ext>
                  </a:extLst>
                </a:gridCol>
              </a:tblGrid>
              <a:tr h="1430216">
                <a:tc>
                  <a:txBody>
                    <a:bodyPr/>
                    <a:lstStyle/>
                    <a:p>
                      <a:pPr algn="ctr"/>
                      <a:r>
                        <a:rPr lang="en-US" sz="2800" b="0" dirty="0">
                          <a:solidFill>
                            <a:schemeClr val="tx1"/>
                          </a:solidFill>
                        </a:rPr>
                        <a:t>Carrots</a:t>
                      </a:r>
                    </a:p>
                    <a:p>
                      <a:pPr algn="ctr"/>
                      <a:r>
                        <a:rPr lang="en-US" sz="2800" b="0" dirty="0">
                          <a:solidFill>
                            <a:schemeClr val="tx1"/>
                          </a:solidFill>
                        </a:rPr>
                        <a:t>Cheese Stick</a:t>
                      </a:r>
                    </a:p>
                  </a:txBody>
                  <a:tcPr/>
                </a:tc>
                <a:tc>
                  <a:txBody>
                    <a:bodyPr/>
                    <a:lstStyle/>
                    <a:p>
                      <a:pPr algn="ctr"/>
                      <a:r>
                        <a:rPr lang="en-US" sz="2800" b="0" dirty="0">
                          <a:solidFill>
                            <a:schemeClr val="tx1"/>
                          </a:solidFill>
                        </a:rPr>
                        <a:t>Hummus</a:t>
                      </a:r>
                    </a:p>
                    <a:p>
                      <a:pPr algn="ctr"/>
                      <a:r>
                        <a:rPr lang="en-US" sz="2800" b="0" dirty="0">
                          <a:solidFill>
                            <a:schemeClr val="tx1"/>
                          </a:solidFill>
                        </a:rPr>
                        <a:t>Carrots</a:t>
                      </a:r>
                    </a:p>
                  </a:txBody>
                  <a:tcPr/>
                </a:tc>
                <a:tc>
                  <a:txBody>
                    <a:bodyPr/>
                    <a:lstStyle/>
                    <a:p>
                      <a:pPr algn="ctr"/>
                      <a:r>
                        <a:rPr lang="en-US" sz="2800" b="0" dirty="0">
                          <a:solidFill>
                            <a:schemeClr val="tx1"/>
                          </a:solidFill>
                        </a:rPr>
                        <a:t>Apple</a:t>
                      </a:r>
                    </a:p>
                    <a:p>
                      <a:pPr algn="ctr"/>
                      <a:r>
                        <a:rPr lang="en-US" sz="2800" b="0" dirty="0">
                          <a:solidFill>
                            <a:schemeClr val="tx1"/>
                          </a:solidFill>
                        </a:rPr>
                        <a:t>Pretzels</a:t>
                      </a:r>
                    </a:p>
                  </a:txBody>
                  <a:tcPr/>
                </a:tc>
                <a:extLst>
                  <a:ext uri="{0D108BD9-81ED-4DB2-BD59-A6C34878D82A}">
                    <a16:rowId xmlns:a16="http://schemas.microsoft.com/office/drawing/2014/main" val="4124091553"/>
                  </a:ext>
                </a:extLst>
              </a:tr>
              <a:tr h="1430216">
                <a:tc>
                  <a:txBody>
                    <a:bodyPr/>
                    <a:lstStyle/>
                    <a:p>
                      <a:pPr algn="ctr"/>
                      <a:r>
                        <a:rPr lang="en-US" sz="2800" b="0" dirty="0">
                          <a:solidFill>
                            <a:schemeClr val="tx1"/>
                          </a:solidFill>
                        </a:rPr>
                        <a:t>Muffin</a:t>
                      </a:r>
                    </a:p>
                    <a:p>
                      <a:pPr algn="ctr"/>
                      <a:r>
                        <a:rPr lang="en-US" sz="2800" b="0" dirty="0">
                          <a:solidFill>
                            <a:schemeClr val="tx1"/>
                          </a:solidFill>
                        </a:rPr>
                        <a:t>Milk</a:t>
                      </a:r>
                    </a:p>
                  </a:txBody>
                  <a:tcPr/>
                </a:tc>
                <a:tc>
                  <a:txBody>
                    <a:bodyPr/>
                    <a:lstStyle/>
                    <a:p>
                      <a:pPr algn="ctr"/>
                      <a:r>
                        <a:rPr lang="en-US" sz="2800" b="0" dirty="0">
                          <a:solidFill>
                            <a:schemeClr val="tx1"/>
                          </a:solidFill>
                        </a:rPr>
                        <a:t>Milk</a:t>
                      </a:r>
                    </a:p>
                    <a:p>
                      <a:pPr algn="ctr"/>
                      <a:r>
                        <a:rPr lang="en-US" sz="2800" b="0" dirty="0">
                          <a:solidFill>
                            <a:schemeClr val="tx1"/>
                          </a:solidFill>
                        </a:rPr>
                        <a:t>Yogurt</a:t>
                      </a:r>
                    </a:p>
                  </a:txBody>
                  <a:tcPr/>
                </a:tc>
                <a:tc>
                  <a:txBody>
                    <a:bodyPr/>
                    <a:lstStyle/>
                    <a:p>
                      <a:pPr algn="ctr"/>
                      <a:r>
                        <a:rPr lang="en-US" sz="2800" b="0" dirty="0">
                          <a:solidFill>
                            <a:schemeClr val="tx1"/>
                          </a:solidFill>
                        </a:rPr>
                        <a:t>Orange</a:t>
                      </a:r>
                    </a:p>
                    <a:p>
                      <a:pPr algn="ctr"/>
                      <a:r>
                        <a:rPr lang="en-US" sz="2800" b="0" dirty="0">
                          <a:solidFill>
                            <a:schemeClr val="tx1"/>
                          </a:solidFill>
                        </a:rPr>
                        <a:t>Crackers</a:t>
                      </a:r>
                    </a:p>
                  </a:txBody>
                  <a:tcPr/>
                </a:tc>
                <a:extLst>
                  <a:ext uri="{0D108BD9-81ED-4DB2-BD59-A6C34878D82A}">
                    <a16:rowId xmlns:a16="http://schemas.microsoft.com/office/drawing/2014/main" val="1328774136"/>
                  </a:ext>
                </a:extLst>
              </a:tr>
              <a:tr h="1430216">
                <a:tc>
                  <a:txBody>
                    <a:bodyPr/>
                    <a:lstStyle/>
                    <a:p>
                      <a:pPr algn="ctr"/>
                      <a:r>
                        <a:rPr lang="en-US" sz="2800" b="0" dirty="0">
                          <a:solidFill>
                            <a:schemeClr val="tx1"/>
                          </a:solidFill>
                        </a:rPr>
                        <a:t>Strawberries</a:t>
                      </a:r>
                    </a:p>
                    <a:p>
                      <a:pPr algn="ctr"/>
                      <a:r>
                        <a:rPr lang="en-US" sz="2800" b="0" dirty="0">
                          <a:solidFill>
                            <a:schemeClr val="tx1"/>
                          </a:solidFill>
                        </a:rPr>
                        <a:t>Pretzels</a:t>
                      </a:r>
                    </a:p>
                  </a:txBody>
                  <a:tcPr/>
                </a:tc>
                <a:tc>
                  <a:txBody>
                    <a:bodyPr/>
                    <a:lstStyle/>
                    <a:p>
                      <a:pPr algn="ctr"/>
                      <a:r>
                        <a:rPr lang="en-US" sz="2800" b="0" dirty="0">
                          <a:solidFill>
                            <a:schemeClr val="tx1"/>
                          </a:solidFill>
                        </a:rPr>
                        <a:t>Applesauce</a:t>
                      </a:r>
                    </a:p>
                    <a:p>
                      <a:pPr algn="ctr"/>
                      <a:r>
                        <a:rPr lang="en-US" sz="2800" b="0" dirty="0">
                          <a:solidFill>
                            <a:schemeClr val="tx1"/>
                          </a:solidFill>
                        </a:rPr>
                        <a:t>Graham Crackers</a:t>
                      </a:r>
                    </a:p>
                  </a:txBody>
                  <a:tcPr/>
                </a:tc>
                <a:tc>
                  <a:txBody>
                    <a:bodyPr/>
                    <a:lstStyle/>
                    <a:p>
                      <a:pPr algn="ctr"/>
                      <a:r>
                        <a:rPr lang="en-US" sz="2800" b="0" dirty="0">
                          <a:solidFill>
                            <a:schemeClr val="tx1"/>
                          </a:solidFill>
                        </a:rPr>
                        <a:t>100% Apple Juice</a:t>
                      </a:r>
                    </a:p>
                    <a:p>
                      <a:pPr algn="ctr"/>
                      <a:r>
                        <a:rPr lang="en-US" sz="2800" b="0" dirty="0">
                          <a:solidFill>
                            <a:schemeClr val="tx1"/>
                          </a:solidFill>
                        </a:rPr>
                        <a:t>Biscuit</a:t>
                      </a:r>
                    </a:p>
                  </a:txBody>
                  <a:tcPr/>
                </a:tc>
                <a:extLst>
                  <a:ext uri="{0D108BD9-81ED-4DB2-BD59-A6C34878D82A}">
                    <a16:rowId xmlns:a16="http://schemas.microsoft.com/office/drawing/2014/main" val="487429888"/>
                  </a:ext>
                </a:extLst>
              </a:tr>
            </a:tbl>
          </a:graphicData>
        </a:graphic>
      </p:graphicFrame>
    </p:spTree>
    <p:extLst>
      <p:ext uri="{BB962C8B-B14F-4D97-AF65-F5344CB8AC3E}">
        <p14:creationId xmlns:p14="http://schemas.microsoft.com/office/powerpoint/2010/main" val="11658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E454FA2-68AC-49B7-9B73-B7D4E63218EA}"/>
              </a:ext>
            </a:extLst>
          </p:cNvPr>
          <p:cNvSpPr>
            <a:spLocks noGrp="1"/>
          </p:cNvSpPr>
          <p:nvPr>
            <p:ph type="title"/>
          </p:nvPr>
        </p:nvSpPr>
        <p:spPr>
          <a:xfrm>
            <a:off x="764110" y="826346"/>
            <a:ext cx="3171905" cy="1013800"/>
          </a:xfrm>
        </p:spPr>
        <p:txBody>
          <a:bodyPr>
            <a:normAutofit/>
          </a:bodyPr>
          <a:lstStyle/>
          <a:p>
            <a:pPr algn="ctr"/>
            <a:r>
              <a:rPr lang="en-US" sz="2400" dirty="0">
                <a:solidFill>
                  <a:srgbClr val="FFFFFF"/>
                </a:solidFill>
              </a:rPr>
              <a:t>Questions</a:t>
            </a:r>
          </a:p>
        </p:txBody>
      </p:sp>
      <p:grpSp>
        <p:nvGrpSpPr>
          <p:cNvPr id="75" name="Group 74">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6" name="Rectangle 75">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8788DF6B-F20D-4111-BAB7-F4BE3DCF543E}"/>
              </a:ext>
            </a:extLst>
          </p:cNvPr>
          <p:cNvSpPr>
            <a:spLocks noGrp="1"/>
          </p:cNvSpPr>
          <p:nvPr>
            <p:ph idx="1"/>
          </p:nvPr>
        </p:nvSpPr>
        <p:spPr>
          <a:xfrm>
            <a:off x="764110" y="2052084"/>
            <a:ext cx="3033249" cy="3856229"/>
          </a:xfrm>
        </p:spPr>
        <p:txBody>
          <a:bodyPr anchor="t">
            <a:normAutofit/>
          </a:bodyPr>
          <a:lstStyle/>
          <a:p>
            <a:endParaRPr lang="en-US" sz="1600">
              <a:solidFill>
                <a:srgbClr val="FFFFFF"/>
              </a:solidFill>
              <a:hlinkClick r:id="rId2">
                <a:extLst>
                  <a:ext uri="{A12FA001-AC4F-418D-AE19-62706E023703}">
                    <ahyp:hlinkClr xmlns:ahyp="http://schemas.microsoft.com/office/drawing/2018/hyperlinkcolor" val="tx"/>
                  </a:ext>
                </a:extLst>
              </a:hlinkClick>
            </a:endParaRPr>
          </a:p>
          <a:p>
            <a:endParaRPr lang="en-US" sz="1600">
              <a:solidFill>
                <a:srgbClr val="FFFFFF"/>
              </a:solidFill>
              <a:hlinkClick r:id="rId2">
                <a:extLst>
                  <a:ext uri="{A12FA001-AC4F-418D-AE19-62706E023703}">
                    <ahyp:hlinkClr xmlns:ahyp="http://schemas.microsoft.com/office/drawing/2018/hyperlinkcolor" val="tx"/>
                  </a:ext>
                </a:extLst>
              </a:hlinkClick>
            </a:endParaRPr>
          </a:p>
          <a:p>
            <a:endParaRPr lang="en-US" sz="1600">
              <a:solidFill>
                <a:srgbClr val="FFFFFF"/>
              </a:solidFill>
              <a:hlinkClick r:id="rId2">
                <a:extLst>
                  <a:ext uri="{A12FA001-AC4F-418D-AE19-62706E023703}">
                    <ahyp:hlinkClr xmlns:ahyp="http://schemas.microsoft.com/office/drawing/2018/hyperlinkcolor" val="tx"/>
                  </a:ext>
                </a:extLst>
              </a:hlinkClick>
            </a:endParaRPr>
          </a:p>
          <a:p>
            <a:pPr marL="0" indent="0">
              <a:buNone/>
            </a:pPr>
            <a:r>
              <a:rPr lang="en-US" sz="1600">
                <a:solidFill>
                  <a:srgbClr val="FFFFFF"/>
                </a:solidFill>
                <a:hlinkClick r:id="rId2">
                  <a:extLst>
                    <a:ext uri="{A12FA001-AC4F-418D-AE19-62706E023703}">
                      <ahyp:hlinkClr xmlns:ahyp="http://schemas.microsoft.com/office/drawing/2018/hyperlinkcolor" val="tx"/>
                    </a:ext>
                  </a:extLst>
                </a:hlinkClick>
              </a:rPr>
              <a:t>CNTRAINING@NYSED.GOV</a:t>
            </a:r>
            <a:endParaRPr lang="en-US" sz="1600">
              <a:solidFill>
                <a:srgbClr val="FFFFFF"/>
              </a:solidFill>
            </a:endParaRPr>
          </a:p>
          <a:p>
            <a:pPr marL="0" indent="0">
              <a:buNone/>
            </a:pPr>
            <a:endParaRPr lang="en-US" sz="1600">
              <a:solidFill>
                <a:srgbClr val="FFFFFF"/>
              </a:solidFill>
            </a:endParaRPr>
          </a:p>
        </p:txBody>
      </p:sp>
      <p:pic>
        <p:nvPicPr>
          <p:cNvPr id="1026" name="Picture 2" descr="NYS Education Department on Twitter: &quot;The 2020 Summer Food Service Program  kicks off in July at nearly 3,000 sites statewide, providing free meals to  400,000 students in NY. Use the interactive @USDA">
            <a:extLst>
              <a:ext uri="{FF2B5EF4-FFF2-40B4-BE49-F238E27FC236}">
                <a16:creationId xmlns:a16="http://schemas.microsoft.com/office/drawing/2014/main" id="{84E9ABF4-FA4C-4575-A01B-F6222B946B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8800" y="1156824"/>
            <a:ext cx="6866506" cy="454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356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635" y="609600"/>
            <a:ext cx="7772400" cy="1143000"/>
          </a:xfrm>
        </p:spPr>
        <p:txBody>
          <a:bodyPr anchor="ctr">
            <a:noAutofit/>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Meal Pattern Requirements</a:t>
            </a:r>
          </a:p>
        </p:txBody>
      </p:sp>
      <p:graphicFrame>
        <p:nvGraphicFramePr>
          <p:cNvPr id="4" name="Content Placeholder 3"/>
          <p:cNvGraphicFramePr>
            <a:graphicFrameLocks noGrp="1"/>
          </p:cNvGraphicFramePr>
          <p:nvPr>
            <p:ph idx="1"/>
          </p:nvPr>
        </p:nvGraphicFramePr>
        <p:xfrm>
          <a:off x="1697413" y="3581401"/>
          <a:ext cx="8797174" cy="3108960"/>
        </p:xfrm>
        <a:graphic>
          <a:graphicData uri="http://schemas.openxmlformats.org/drawingml/2006/table">
            <a:tbl>
              <a:tblPr firstRow="1" bandRow="1">
                <a:tableStyleId>{74C1A8A3-306A-4EB7-A6B1-4F7E0EB9C5D6}</a:tableStyleId>
              </a:tblPr>
              <a:tblGrid>
                <a:gridCol w="2493587">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036387">
                  <a:extLst>
                    <a:ext uri="{9D8B030D-6E8A-4147-A177-3AD203B41FA5}">
                      <a16:colId xmlns:a16="http://schemas.microsoft.com/office/drawing/2014/main" val="20003"/>
                    </a:ext>
                  </a:extLst>
                </a:gridCol>
              </a:tblGrid>
              <a:tr h="370840">
                <a:tc>
                  <a:txBody>
                    <a:bodyPr/>
                    <a:lstStyle/>
                    <a:p>
                      <a:endParaRPr lang="en-US"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Breakfast</a:t>
                      </a:r>
                      <a:endParaRPr lang="en-US" sz="2400" b="1" dirty="0">
                        <a:solidFill>
                          <a:schemeClr val="tx1"/>
                        </a:solidFill>
                        <a:latin typeface="Times New Roman" panose="02020603050405020304" pitchFamily="18" charset="0"/>
                        <a:cs typeface="Times New Roman" panose="02020603050405020304" pitchFamily="18" charset="0"/>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Lunch/Supper</a:t>
                      </a:r>
                      <a:endParaRPr lang="en-US" sz="2400" b="1" dirty="0">
                        <a:solidFill>
                          <a:schemeClr val="tx1"/>
                        </a:solidFill>
                        <a:latin typeface="Times New Roman" panose="02020603050405020304" pitchFamily="18" charset="0"/>
                        <a:cs typeface="Times New Roman" panose="02020603050405020304" pitchFamily="18" charset="0"/>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Snack</a:t>
                      </a:r>
                      <a:endParaRPr lang="en-US" sz="2400" b="1" dirty="0">
                        <a:solidFill>
                          <a:schemeClr val="tx1"/>
                        </a:solidFill>
                        <a:latin typeface="Times New Roman" panose="02020603050405020304" pitchFamily="18" charset="0"/>
                        <a:cs typeface="Times New Roman" panose="02020603050405020304" pitchFamily="18" charset="0"/>
                      </a:endParaRP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2400" dirty="0">
                          <a:latin typeface="Times New Roman" panose="02020603050405020304" pitchFamily="18" charset="0"/>
                          <a:cs typeface="Times New Roman" panose="02020603050405020304" pitchFamily="18" charset="0"/>
                        </a:rPr>
                        <a:t>Grains</a:t>
                      </a:r>
                    </a:p>
                    <a:p>
                      <a:pPr algn="ctr"/>
                      <a:r>
                        <a:rPr lang="en-US" sz="2400" dirty="0">
                          <a:latin typeface="Times New Roman" panose="02020603050405020304" pitchFamily="18" charset="0"/>
                          <a:cs typeface="Times New Roman" panose="02020603050405020304" pitchFamily="18" charset="0"/>
                        </a:rPr>
                        <a:t>Bread</a:t>
                      </a:r>
                    </a:p>
                    <a:p>
                      <a:pPr algn="ctr"/>
                      <a:r>
                        <a:rPr lang="en-US" sz="2400" dirty="0">
                          <a:latin typeface="Times New Roman" panose="02020603050405020304" pitchFamily="18" charset="0"/>
                          <a:cs typeface="Times New Roman" panose="02020603050405020304" pitchFamily="18" charset="0"/>
                        </a:rPr>
                        <a:t>Roll,</a:t>
                      </a:r>
                      <a:r>
                        <a:rPr lang="en-US" sz="2400" baseline="0" dirty="0">
                          <a:latin typeface="Times New Roman" panose="02020603050405020304" pitchFamily="18" charset="0"/>
                          <a:cs typeface="Times New Roman" panose="02020603050405020304" pitchFamily="18" charset="0"/>
                        </a:rPr>
                        <a:t> Muffins, etc.</a:t>
                      </a:r>
                    </a:p>
                    <a:p>
                      <a:pPr algn="ctr"/>
                      <a:r>
                        <a:rPr lang="en-US" sz="2400" baseline="0" dirty="0">
                          <a:latin typeface="Times New Roman" panose="02020603050405020304" pitchFamily="18" charset="0"/>
                          <a:cs typeface="Times New Roman" panose="02020603050405020304" pitchFamily="18" charset="0"/>
                        </a:rPr>
                        <a:t>Cold, dry cereal</a:t>
                      </a:r>
                    </a:p>
                    <a:p>
                      <a:pPr algn="ctr"/>
                      <a:r>
                        <a:rPr lang="en-US" sz="2400" baseline="0" dirty="0">
                          <a:latin typeface="Times New Roman" panose="02020603050405020304" pitchFamily="18" charset="0"/>
                          <a:cs typeface="Times New Roman" panose="02020603050405020304" pitchFamily="18" charset="0"/>
                        </a:rPr>
                        <a:t>Cooked pasta</a:t>
                      </a:r>
                    </a:p>
                    <a:p>
                      <a:pPr algn="ctr"/>
                      <a:r>
                        <a:rPr lang="en-US" sz="2400" baseline="0" dirty="0">
                          <a:latin typeface="Times New Roman" panose="02020603050405020304" pitchFamily="18" charset="0"/>
                          <a:cs typeface="Times New Roman" panose="02020603050405020304" pitchFamily="18" charset="0"/>
                        </a:rPr>
                        <a:t>Cooked cereal</a:t>
                      </a:r>
                      <a:endParaRPr lang="en-US" sz="24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1 slice</a:t>
                      </a:r>
                    </a:p>
                    <a:p>
                      <a:pPr algn="ctr"/>
                      <a:r>
                        <a:rPr lang="en-US" sz="2400" dirty="0">
                          <a:latin typeface="Times New Roman" panose="02020603050405020304" pitchFamily="18" charset="0"/>
                          <a:cs typeface="Times New Roman" panose="02020603050405020304" pitchFamily="18" charset="0"/>
                        </a:rPr>
                        <a:t>1 serving</a:t>
                      </a:r>
                    </a:p>
                    <a:p>
                      <a:pPr algn="ctr"/>
                      <a:r>
                        <a:rPr lang="en-US" sz="2400" dirty="0">
                          <a:latin typeface="Times New Roman" panose="02020603050405020304" pitchFamily="18" charset="0"/>
                          <a:cs typeface="Times New Roman" panose="02020603050405020304" pitchFamily="18" charset="0"/>
                        </a:rPr>
                        <a:t>¾ cup or 1 oz.</a:t>
                      </a:r>
                    </a:p>
                    <a:p>
                      <a:pPr algn="ctr"/>
                      <a:r>
                        <a:rPr lang="en-US" sz="2400" dirty="0">
                          <a:latin typeface="Times New Roman" panose="02020603050405020304" pitchFamily="18" charset="0"/>
                          <a:cs typeface="Times New Roman" panose="02020603050405020304" pitchFamily="18" charset="0"/>
                        </a:rPr>
                        <a:t>½ cup</a:t>
                      </a:r>
                    </a:p>
                    <a:p>
                      <a:pPr algn="ctr"/>
                      <a:r>
                        <a:rPr lang="en-US" sz="2400" dirty="0">
                          <a:latin typeface="Times New Roman" panose="02020603050405020304" pitchFamily="18" charset="0"/>
                          <a:cs typeface="Times New Roman" panose="02020603050405020304" pitchFamily="18" charset="0"/>
                        </a:rPr>
                        <a:t>½ cup</a:t>
                      </a:r>
                      <a:endParaRPr lang="en-US" sz="2400" b="0" dirty="0">
                        <a:latin typeface="Times New Roman" panose="02020603050405020304" pitchFamily="18" charset="0"/>
                        <a:cs typeface="Times New Roman" panose="02020603050405020304" pitchFamily="18" charset="0"/>
                      </a:endParaRPr>
                    </a:p>
                  </a:txBody>
                  <a:tcP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1 slice</a:t>
                      </a:r>
                    </a:p>
                    <a:p>
                      <a:pPr algn="ctr"/>
                      <a:r>
                        <a:rPr lang="en-US" sz="2400" dirty="0">
                          <a:latin typeface="Times New Roman" panose="02020603050405020304" pitchFamily="18" charset="0"/>
                          <a:cs typeface="Times New Roman" panose="02020603050405020304" pitchFamily="18" charset="0"/>
                        </a:rPr>
                        <a:t>1 serving</a:t>
                      </a:r>
                    </a:p>
                    <a:p>
                      <a:pPr algn="ctr"/>
                      <a:r>
                        <a:rPr lang="en-US" sz="2400" dirty="0">
                          <a:latin typeface="Times New Roman" panose="02020603050405020304" pitchFamily="18" charset="0"/>
                          <a:cs typeface="Times New Roman" panose="02020603050405020304" pitchFamily="18" charset="0"/>
                        </a:rPr>
                        <a:t>¾ cup or 1 oz.</a:t>
                      </a:r>
                    </a:p>
                    <a:p>
                      <a:pPr algn="ctr"/>
                      <a:r>
                        <a:rPr lang="en-US" sz="2400" dirty="0">
                          <a:latin typeface="Times New Roman" panose="02020603050405020304" pitchFamily="18" charset="0"/>
                          <a:cs typeface="Times New Roman" panose="02020603050405020304" pitchFamily="18" charset="0"/>
                        </a:rPr>
                        <a:t>½ cup</a:t>
                      </a:r>
                    </a:p>
                    <a:p>
                      <a:pPr algn="ctr"/>
                      <a:r>
                        <a:rPr lang="en-US" sz="2400" dirty="0">
                          <a:latin typeface="Times New Roman" panose="02020603050405020304" pitchFamily="18" charset="0"/>
                          <a:cs typeface="Times New Roman" panose="02020603050405020304" pitchFamily="18" charset="0"/>
                        </a:rPr>
                        <a:t>½ cup</a:t>
                      </a:r>
                    </a:p>
                    <a:p>
                      <a:pPr algn="ctr"/>
                      <a:endParaRPr lang="en-US" sz="2400" b="0" dirty="0">
                        <a:latin typeface="Times New Roman" panose="02020603050405020304" pitchFamily="18" charset="0"/>
                        <a:cs typeface="Times New Roman" panose="02020603050405020304" pitchFamily="18" charset="0"/>
                      </a:endParaRPr>
                    </a:p>
                  </a:txBody>
                  <a:tcP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1 slice</a:t>
                      </a:r>
                    </a:p>
                    <a:p>
                      <a:pPr algn="ctr"/>
                      <a:r>
                        <a:rPr lang="en-US" sz="2400" dirty="0">
                          <a:latin typeface="Times New Roman" panose="02020603050405020304" pitchFamily="18" charset="0"/>
                          <a:cs typeface="Times New Roman" panose="02020603050405020304" pitchFamily="18" charset="0"/>
                        </a:rPr>
                        <a:t>1 serving</a:t>
                      </a:r>
                    </a:p>
                    <a:p>
                      <a:pPr algn="ctr"/>
                      <a:r>
                        <a:rPr lang="en-US" sz="2400" dirty="0">
                          <a:latin typeface="Times New Roman" panose="02020603050405020304" pitchFamily="18" charset="0"/>
                          <a:cs typeface="Times New Roman" panose="02020603050405020304" pitchFamily="18" charset="0"/>
                        </a:rPr>
                        <a:t>¾ cup or 1 oz.</a:t>
                      </a:r>
                    </a:p>
                    <a:p>
                      <a:pPr algn="ctr"/>
                      <a:r>
                        <a:rPr lang="en-US" sz="2400" dirty="0">
                          <a:latin typeface="Times New Roman" panose="02020603050405020304" pitchFamily="18" charset="0"/>
                          <a:cs typeface="Times New Roman" panose="02020603050405020304" pitchFamily="18" charset="0"/>
                        </a:rPr>
                        <a:t>½ cup</a:t>
                      </a:r>
                    </a:p>
                    <a:p>
                      <a:pPr algn="ctr"/>
                      <a:r>
                        <a:rPr lang="en-US" sz="2400" dirty="0">
                          <a:latin typeface="Times New Roman" panose="02020603050405020304" pitchFamily="18" charset="0"/>
                          <a:cs typeface="Times New Roman" panose="02020603050405020304" pitchFamily="18" charset="0"/>
                        </a:rPr>
                        <a:t>½ cup</a:t>
                      </a:r>
                    </a:p>
                    <a:p>
                      <a:pPr algn="ctr"/>
                      <a:endParaRPr lang="en-US" sz="2400" b="0" dirty="0">
                        <a:latin typeface="Times New Roman" panose="02020603050405020304" pitchFamily="18" charset="0"/>
                        <a:cs typeface="Times New Roman" panose="02020603050405020304" pitchFamily="18" charset="0"/>
                      </a:endParaRPr>
                    </a:p>
                  </a:txBody>
                  <a:tcP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0" name="Content Placeholder 2">
            <a:extLst>
              <a:ext uri="{FF2B5EF4-FFF2-40B4-BE49-F238E27FC236}">
                <a16:creationId xmlns:a16="http://schemas.microsoft.com/office/drawing/2014/main" id="{62DED580-C0A6-4E07-A424-FF3E5299C13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62636999"/>
              </p:ext>
            </p:extLst>
          </p:nvPr>
        </p:nvGraphicFramePr>
        <p:xfrm>
          <a:off x="1911895" y="1600201"/>
          <a:ext cx="6074987" cy="1981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Variety of bread and grain products.">
            <a:extLst>
              <a:ext uri="{FF2B5EF4-FFF2-40B4-BE49-F238E27FC236}">
                <a16:creationId xmlns:a16="http://schemas.microsoft.com/office/drawing/2014/main" id="{F973DAA9-6D18-4083-A415-F798FEE191A3}"/>
              </a:ext>
            </a:extLst>
          </p:cNvPr>
          <p:cNvPicPr>
            <a:picLocks noChangeAspect="1"/>
          </p:cNvPicPr>
          <p:nvPr/>
        </p:nvPicPr>
        <p:blipFill>
          <a:blip r:embed="rId8"/>
          <a:stretch>
            <a:fillRect/>
          </a:stretch>
        </p:blipFill>
        <p:spPr>
          <a:xfrm>
            <a:off x="8073678" y="1984681"/>
            <a:ext cx="2206429" cy="1532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148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7772400" cy="1143000"/>
          </a:xfrm>
        </p:spPr>
        <p:txBody>
          <a:bodyPr anchor="ctr">
            <a:noAutofit/>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Meal Pattern Requirements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6459707"/>
              </p:ext>
            </p:extLst>
          </p:nvPr>
        </p:nvGraphicFramePr>
        <p:xfrm>
          <a:off x="302455" y="3420551"/>
          <a:ext cx="11408899" cy="3598985"/>
        </p:xfrm>
        <a:graphic>
          <a:graphicData uri="http://schemas.openxmlformats.org/drawingml/2006/table">
            <a:tbl>
              <a:tblPr firstRow="1" bandRow="1">
                <a:tableStyleId>{6E25E649-3F16-4E02-A733-19D2CDBF48F0}</a:tableStyleId>
              </a:tblPr>
              <a:tblGrid>
                <a:gridCol w="3131854">
                  <a:extLst>
                    <a:ext uri="{9D8B030D-6E8A-4147-A177-3AD203B41FA5}">
                      <a16:colId xmlns:a16="http://schemas.microsoft.com/office/drawing/2014/main" val="20000"/>
                    </a:ext>
                  </a:extLst>
                </a:gridCol>
                <a:gridCol w="2572596">
                  <a:extLst>
                    <a:ext uri="{9D8B030D-6E8A-4147-A177-3AD203B41FA5}">
                      <a16:colId xmlns:a16="http://schemas.microsoft.com/office/drawing/2014/main" val="20001"/>
                    </a:ext>
                  </a:extLst>
                </a:gridCol>
                <a:gridCol w="3169138">
                  <a:extLst>
                    <a:ext uri="{9D8B030D-6E8A-4147-A177-3AD203B41FA5}">
                      <a16:colId xmlns:a16="http://schemas.microsoft.com/office/drawing/2014/main" val="20002"/>
                    </a:ext>
                  </a:extLst>
                </a:gridCol>
                <a:gridCol w="2535311">
                  <a:extLst>
                    <a:ext uri="{9D8B030D-6E8A-4147-A177-3AD203B41FA5}">
                      <a16:colId xmlns:a16="http://schemas.microsoft.com/office/drawing/2014/main" val="20003"/>
                    </a:ext>
                  </a:extLst>
                </a:gridCol>
              </a:tblGrid>
              <a:tr h="476200">
                <a:tc>
                  <a:txBody>
                    <a:bodyPr/>
                    <a:lstStyle/>
                    <a:p>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latin typeface="Times New Roman" panose="02020603050405020304" pitchFamily="18" charset="0"/>
                          <a:cs typeface="Times New Roman" panose="02020603050405020304" pitchFamily="18" charset="0"/>
                        </a:rPr>
                        <a:t>Breakfast</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Times New Roman" panose="02020603050405020304" pitchFamily="18" charset="0"/>
                          <a:cs typeface="Times New Roman" panose="02020603050405020304" pitchFamily="18" charset="0"/>
                        </a:rPr>
                        <a:t>Lunch/Supper</a:t>
                      </a:r>
                    </a:p>
                  </a:txBody>
                  <a:tcPr>
                    <a:lnT w="12700" cap="flat" cmpd="sng" algn="ctr">
                      <a:solidFill>
                        <a:schemeClr val="tx1"/>
                      </a:solidFill>
                      <a:prstDash val="solid"/>
                      <a:round/>
                      <a:headEnd type="none" w="med" len="med"/>
                      <a:tailEnd type="none" w="med" len="med"/>
                    </a:lnT>
                  </a:tcPr>
                </a:tc>
                <a:tc>
                  <a:txBody>
                    <a:bodyPr/>
                    <a:lstStyle/>
                    <a:p>
                      <a:pPr algn="ctr"/>
                      <a:r>
                        <a:rPr lang="en-US" sz="2000" dirty="0">
                          <a:latin typeface="Times New Roman" panose="02020603050405020304" pitchFamily="18" charset="0"/>
                          <a:cs typeface="Times New Roman" panose="02020603050405020304" pitchFamily="18" charset="0"/>
                        </a:rPr>
                        <a:t>Snack</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122785">
                <a:tc>
                  <a:txBody>
                    <a:bodyPr/>
                    <a:lstStyle/>
                    <a:p>
                      <a:pPr algn="ctr"/>
                      <a:r>
                        <a:rPr lang="en-US" sz="1800" dirty="0">
                          <a:latin typeface="Times New Roman" panose="02020603050405020304" pitchFamily="18" charset="0"/>
                          <a:cs typeface="Times New Roman" panose="02020603050405020304" pitchFamily="18" charset="0"/>
                        </a:rPr>
                        <a:t>Meat/Meat alt.</a:t>
                      </a:r>
                    </a:p>
                    <a:p>
                      <a:pPr algn="ctr"/>
                      <a:r>
                        <a:rPr lang="en-US" sz="1800" dirty="0">
                          <a:latin typeface="Times New Roman" panose="02020603050405020304" pitchFamily="18" charset="0"/>
                          <a:cs typeface="Times New Roman" panose="02020603050405020304" pitchFamily="18" charset="0"/>
                        </a:rPr>
                        <a:t>Meat/Poultry/Fish</a:t>
                      </a:r>
                    </a:p>
                    <a:p>
                      <a:pPr algn="ctr"/>
                      <a:r>
                        <a:rPr lang="en-US" sz="1800" dirty="0">
                          <a:latin typeface="Times New Roman" panose="02020603050405020304" pitchFamily="18" charset="0"/>
                          <a:cs typeface="Times New Roman" panose="02020603050405020304" pitchFamily="18" charset="0"/>
                        </a:rPr>
                        <a:t>Cheese</a:t>
                      </a:r>
                    </a:p>
                    <a:p>
                      <a:pPr algn="ctr"/>
                      <a:r>
                        <a:rPr lang="en-US" sz="1800" dirty="0">
                          <a:latin typeface="Times New Roman" panose="02020603050405020304" pitchFamily="18" charset="0"/>
                          <a:cs typeface="Times New Roman" panose="02020603050405020304" pitchFamily="18" charset="0"/>
                        </a:rPr>
                        <a:t>Eggs</a:t>
                      </a:r>
                    </a:p>
                    <a:p>
                      <a:pPr algn="ctr"/>
                      <a:r>
                        <a:rPr lang="en-US" sz="1800" dirty="0">
                          <a:latin typeface="Times New Roman" panose="02020603050405020304" pitchFamily="18" charset="0"/>
                          <a:cs typeface="Times New Roman" panose="02020603050405020304" pitchFamily="18" charset="0"/>
                        </a:rPr>
                        <a:t>Alternate</a:t>
                      </a:r>
                      <a:r>
                        <a:rPr lang="en-US" sz="1800" baseline="0" dirty="0">
                          <a:latin typeface="Times New Roman" panose="02020603050405020304" pitchFamily="18" charset="0"/>
                          <a:cs typeface="Times New Roman" panose="02020603050405020304" pitchFamily="18" charset="0"/>
                        </a:rPr>
                        <a:t> Protein</a:t>
                      </a:r>
                    </a:p>
                    <a:p>
                      <a:pPr algn="ctr"/>
                      <a:r>
                        <a:rPr lang="en-US" sz="1800" baseline="0" dirty="0">
                          <a:latin typeface="Times New Roman" panose="02020603050405020304" pitchFamily="18" charset="0"/>
                          <a:cs typeface="Times New Roman" panose="02020603050405020304" pitchFamily="18" charset="0"/>
                        </a:rPr>
                        <a:t>Cooked dry beans/peas</a:t>
                      </a:r>
                    </a:p>
                    <a:p>
                      <a:pPr algn="ctr"/>
                      <a:endParaRPr lang="en-US" sz="1800" baseline="0" dirty="0">
                        <a:latin typeface="Times New Roman" panose="02020603050405020304" pitchFamily="18" charset="0"/>
                        <a:cs typeface="Times New Roman" panose="02020603050405020304" pitchFamily="18" charset="0"/>
                      </a:endParaRPr>
                    </a:p>
                    <a:p>
                      <a:pPr algn="ctr"/>
                      <a:r>
                        <a:rPr lang="en-US" sz="1800" baseline="0" dirty="0">
                          <a:latin typeface="Times New Roman" panose="02020603050405020304" pitchFamily="18" charset="0"/>
                          <a:cs typeface="Times New Roman" panose="02020603050405020304" pitchFamily="18" charset="0"/>
                        </a:rPr>
                        <a:t>Peanut/Nut Butter</a:t>
                      </a:r>
                    </a:p>
                    <a:p>
                      <a:pPr algn="ctr"/>
                      <a:r>
                        <a:rPr lang="en-US" sz="1800" baseline="0" dirty="0">
                          <a:latin typeface="Times New Roman" panose="02020603050405020304" pitchFamily="18" charset="0"/>
                          <a:cs typeface="Times New Roman" panose="02020603050405020304" pitchFamily="18" charset="0"/>
                        </a:rPr>
                        <a:t>Nuts/Seeds</a:t>
                      </a:r>
                    </a:p>
                    <a:p>
                      <a:pPr algn="ctr"/>
                      <a:r>
                        <a:rPr lang="en-US" sz="1800" baseline="0" dirty="0">
                          <a:latin typeface="Times New Roman" panose="02020603050405020304" pitchFamily="18" charset="0"/>
                          <a:cs typeface="Times New Roman" panose="02020603050405020304" pitchFamily="18" charset="0"/>
                        </a:rPr>
                        <a:t>Yogurt</a:t>
                      </a:r>
                      <a:endParaRPr lang="en-US" sz="1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Not Required</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1oz.</a:t>
                      </a:r>
                    </a:p>
                    <a:p>
                      <a:pPr algn="ctr"/>
                      <a:r>
                        <a:rPr lang="en-US" sz="1800" dirty="0">
                          <a:latin typeface="Times New Roman" panose="02020603050405020304" pitchFamily="18" charset="0"/>
                          <a:cs typeface="Times New Roman" panose="02020603050405020304" pitchFamily="18" charset="0"/>
                        </a:rPr>
                        <a:t>½ large egg</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¼ cup</a:t>
                      </a: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Tbsp.</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½ cup</a:t>
                      </a:r>
                      <a:endParaRPr lang="en-US" sz="18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Required</a:t>
                      </a:r>
                    </a:p>
                    <a:p>
                      <a:pPr algn="ctr"/>
                      <a:r>
                        <a:rPr lang="en-US" sz="1800" dirty="0">
                          <a:latin typeface="Times New Roman" panose="02020603050405020304" pitchFamily="18" charset="0"/>
                          <a:cs typeface="Times New Roman" panose="02020603050405020304" pitchFamily="18" charset="0"/>
                        </a:rPr>
                        <a:t>2 oz.</a:t>
                      </a:r>
                    </a:p>
                    <a:p>
                      <a:pPr algn="ctr"/>
                      <a:r>
                        <a:rPr lang="en-US" sz="1800" dirty="0">
                          <a:latin typeface="Times New Roman" panose="02020603050405020304" pitchFamily="18" charset="0"/>
                          <a:cs typeface="Times New Roman" panose="02020603050405020304" pitchFamily="18" charset="0"/>
                        </a:rPr>
                        <a:t>2</a:t>
                      </a:r>
                      <a:r>
                        <a:rPr lang="en-US" sz="1800" baseline="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oz.</a:t>
                      </a:r>
                    </a:p>
                    <a:p>
                      <a:pPr algn="ctr"/>
                      <a:r>
                        <a:rPr lang="en-US" sz="1800" dirty="0">
                          <a:latin typeface="Times New Roman" panose="02020603050405020304" pitchFamily="18" charset="0"/>
                          <a:cs typeface="Times New Roman" panose="02020603050405020304" pitchFamily="18" charset="0"/>
                        </a:rPr>
                        <a:t>1 large egg</a:t>
                      </a:r>
                    </a:p>
                    <a:p>
                      <a:pPr algn="ctr"/>
                      <a:r>
                        <a:rPr lang="en-US" sz="1800" dirty="0">
                          <a:latin typeface="Times New Roman" panose="02020603050405020304" pitchFamily="18" charset="0"/>
                          <a:cs typeface="Times New Roman" panose="02020603050405020304" pitchFamily="18" charset="0"/>
                        </a:rPr>
                        <a:t>2 oz.</a:t>
                      </a:r>
                    </a:p>
                    <a:p>
                      <a:pPr algn="ctr"/>
                      <a:r>
                        <a:rPr lang="en-US" sz="1800" dirty="0">
                          <a:latin typeface="Times New Roman" panose="02020603050405020304" pitchFamily="18" charset="0"/>
                          <a:cs typeface="Times New Roman" panose="02020603050405020304" pitchFamily="18" charset="0"/>
                        </a:rPr>
                        <a:t>½</a:t>
                      </a:r>
                      <a:r>
                        <a:rPr lang="en-US" sz="1800" baseline="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cup</a:t>
                      </a: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4Tbsp.</a:t>
                      </a:r>
                    </a:p>
                    <a:p>
                      <a:pPr algn="ctr"/>
                      <a:r>
                        <a:rPr lang="en-US" sz="1800" dirty="0">
                          <a:latin typeface="Times New Roman" panose="02020603050405020304" pitchFamily="18" charset="0"/>
                          <a:cs typeface="Times New Roman" panose="02020603050405020304" pitchFamily="18" charset="0"/>
                        </a:rPr>
                        <a:t>1 oz. (50% of </a:t>
                      </a:r>
                      <a:r>
                        <a:rPr lang="en-US" sz="1800" dirty="0" err="1">
                          <a:latin typeface="Times New Roman" panose="02020603050405020304" pitchFamily="18" charset="0"/>
                          <a:cs typeface="Times New Roman" panose="02020603050405020304" pitchFamily="18" charset="0"/>
                        </a:rPr>
                        <a:t>serv</a:t>
                      </a:r>
                      <a:r>
                        <a:rPr lang="en-US" sz="1800" dirty="0">
                          <a:latin typeface="Times New Roman" panose="02020603050405020304" pitchFamily="18" charset="0"/>
                          <a:cs typeface="Times New Roman" panose="02020603050405020304" pitchFamily="18" charset="0"/>
                        </a:rPr>
                        <a:t>)</a:t>
                      </a:r>
                    </a:p>
                    <a:p>
                      <a:pPr algn="ctr"/>
                      <a:r>
                        <a:rPr lang="en-US" sz="1800" dirty="0">
                          <a:latin typeface="Times New Roman" panose="02020603050405020304" pitchFamily="18" charset="0"/>
                          <a:cs typeface="Times New Roman" panose="02020603050405020304" pitchFamily="18" charset="0"/>
                        </a:rPr>
                        <a:t>1 cup</a:t>
                      </a:r>
                      <a:endParaRPr lang="en-US" sz="20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800" dirty="0">
                          <a:latin typeface="Times New Roman" panose="02020603050405020304" pitchFamily="18" charset="0"/>
                          <a:cs typeface="Times New Roman" panose="02020603050405020304" pitchFamily="18" charset="0"/>
                        </a:rPr>
                        <a:t>Not Required</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1oz.</a:t>
                      </a:r>
                    </a:p>
                    <a:p>
                      <a:pPr algn="ctr"/>
                      <a:r>
                        <a:rPr lang="en-US" sz="1800" dirty="0">
                          <a:latin typeface="Times New Roman" panose="02020603050405020304" pitchFamily="18" charset="0"/>
                          <a:cs typeface="Times New Roman" panose="02020603050405020304" pitchFamily="18" charset="0"/>
                        </a:rPr>
                        <a:t>½ large egg</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¼ cup</a:t>
                      </a: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Tbsp.</a:t>
                      </a:r>
                    </a:p>
                    <a:p>
                      <a:pPr algn="ctr"/>
                      <a:r>
                        <a:rPr lang="en-US" sz="1800" dirty="0">
                          <a:latin typeface="Times New Roman" panose="02020603050405020304" pitchFamily="18" charset="0"/>
                          <a:cs typeface="Times New Roman" panose="02020603050405020304" pitchFamily="18" charset="0"/>
                        </a:rPr>
                        <a:t>1 oz.</a:t>
                      </a:r>
                    </a:p>
                    <a:p>
                      <a:pPr algn="ctr"/>
                      <a:r>
                        <a:rPr lang="en-US" sz="1800" dirty="0">
                          <a:latin typeface="Times New Roman" panose="02020603050405020304" pitchFamily="18" charset="0"/>
                          <a:cs typeface="Times New Roman" panose="02020603050405020304" pitchFamily="18" charset="0"/>
                        </a:rPr>
                        <a:t>½ cup</a:t>
                      </a:r>
                      <a:endParaRPr lang="en-US" sz="18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Content Placeholder 2">
            <a:extLst>
              <a:ext uri="{FF2B5EF4-FFF2-40B4-BE49-F238E27FC236}">
                <a16:creationId xmlns:a16="http://schemas.microsoft.com/office/drawing/2014/main" id="{9BC361B9-D857-4B60-B74E-6BC2D20B502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479086546"/>
              </p:ext>
            </p:extLst>
          </p:nvPr>
        </p:nvGraphicFramePr>
        <p:xfrm>
          <a:off x="1741024" y="1351480"/>
          <a:ext cx="6393712" cy="230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Image result for meat and meat alternatives">
            <a:extLst>
              <a:ext uri="{FF2B5EF4-FFF2-40B4-BE49-F238E27FC236}">
                <a16:creationId xmlns:a16="http://schemas.microsoft.com/office/drawing/2014/main" id="{D50E5A80-FF0B-4F2B-88BD-5FAEE42299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9070" y="1934720"/>
            <a:ext cx="2110831"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4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late is filled with fresh fruit and vegetables&#10;&#10;Description automatically generated">
            <a:extLst>
              <a:ext uri="{FF2B5EF4-FFF2-40B4-BE49-F238E27FC236}">
                <a16:creationId xmlns:a16="http://schemas.microsoft.com/office/drawing/2014/main" id="{01EC6A83-A0D7-4142-9ACD-407F5ADDBE04}"/>
              </a:ext>
            </a:extLst>
          </p:cNvPr>
          <p:cNvPicPr>
            <a:picLocks noChangeAspect="1"/>
          </p:cNvPicPr>
          <p:nvPr/>
        </p:nvPicPr>
        <p:blipFill rotWithShape="1">
          <a:blip r:embed="rId3"/>
          <a:srcRect t="9091" r="9091"/>
          <a:stretch/>
        </p:blipFill>
        <p:spPr>
          <a:xfrm>
            <a:off x="20" y="10"/>
            <a:ext cx="12191980" cy="6857990"/>
          </a:xfrm>
          <a:prstGeom prst="rect">
            <a:avLst/>
          </a:prstGeom>
        </p:spPr>
      </p:pic>
      <p:grpSp>
        <p:nvGrpSpPr>
          <p:cNvPr id="113" name="Group 112">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14" name="Rectangle 113">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15" name="Rectangle 114">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84200" y="1006956"/>
            <a:ext cx="3412067" cy="1372177"/>
          </a:xfrm>
        </p:spPr>
        <p:txBody>
          <a:bodyPr anchor="ctr">
            <a:normAutofit/>
          </a:bodyPr>
          <a:lstStyle/>
          <a:p>
            <a:r>
              <a:rPr lang="en-US" b="1">
                <a:solidFill>
                  <a:srgbClr val="FFFFFF"/>
                </a:solidFill>
                <a:effectLst>
                  <a:outerShdw blurRad="38100" dist="38100" dir="2700000" algn="tl">
                    <a:srgbClr val="000000">
                      <a:alpha val="43137"/>
                    </a:srgbClr>
                  </a:outerShdw>
                </a:effectLst>
                <a:latin typeface="Baskerville Old Face" panose="02020602080505020303" pitchFamily="18" charset="0"/>
              </a:rPr>
              <a:t>Meal Pattern Requirement</a:t>
            </a:r>
            <a:br>
              <a:rPr lang="en-US" b="1">
                <a:solidFill>
                  <a:srgbClr val="FFFFFF"/>
                </a:solidFill>
                <a:effectLst>
                  <a:outerShdw blurRad="38100" dist="38100" dir="2700000" algn="tl">
                    <a:srgbClr val="000000">
                      <a:alpha val="43137"/>
                    </a:srgbClr>
                  </a:outerShdw>
                </a:effectLst>
                <a:latin typeface="Baskerville Old Face" panose="02020602080505020303" pitchFamily="18" charset="0"/>
              </a:rPr>
            </a:br>
            <a:endParaRPr lang="en-US" b="1">
              <a:solidFill>
                <a:srgbClr val="FFFFFF"/>
              </a:solidFill>
              <a:effectLst>
                <a:outerShdw blurRad="38100" dist="38100" dir="2700000" algn="tl">
                  <a:srgbClr val="000000">
                    <a:alpha val="43137"/>
                  </a:srgbClr>
                </a:outerShdw>
              </a:effectLst>
              <a:latin typeface="Baskerville Old Face" panose="02020602080505020303" pitchFamily="18" charset="0"/>
            </a:endParaRPr>
          </a:p>
        </p:txBody>
      </p:sp>
      <p:graphicFrame>
        <p:nvGraphicFramePr>
          <p:cNvPr id="8" name="Content Placeholder 2">
            <a:extLst>
              <a:ext uri="{FF2B5EF4-FFF2-40B4-BE49-F238E27FC236}">
                <a16:creationId xmlns:a16="http://schemas.microsoft.com/office/drawing/2014/main" id="{DCEBBE6E-6E7E-45A9-B282-E91419F8390D}"/>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57911177"/>
              </p:ext>
            </p:extLst>
          </p:nvPr>
        </p:nvGraphicFramePr>
        <p:xfrm>
          <a:off x="581193" y="1995055"/>
          <a:ext cx="3415074" cy="4117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7934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0042-FAE1-4853-B720-2ED0A9EBC0DA}"/>
              </a:ext>
            </a:extLst>
          </p:cNvPr>
          <p:cNvSpPr>
            <a:spLocks noGrp="1"/>
          </p:cNvSpPr>
          <p:nvPr>
            <p:ph type="title"/>
          </p:nvPr>
        </p:nvSpPr>
        <p:spPr>
          <a:xfrm>
            <a:off x="1959894" y="702156"/>
            <a:ext cx="8272212" cy="1013800"/>
          </a:xfrm>
        </p:spPr>
        <p:txBody>
          <a:bodyPr>
            <a:normAutofit/>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Meal Pattern Requirements</a:t>
            </a:r>
          </a:p>
        </p:txBody>
      </p:sp>
      <p:sp>
        <p:nvSpPr>
          <p:cNvPr id="76" name="Rectangle 75">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8899" y="2180497"/>
            <a:ext cx="4053480"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Gill Sans MT" panose="020B0502020104020203"/>
            </a:endParaRPr>
          </a:p>
        </p:txBody>
      </p:sp>
      <p:pic>
        <p:nvPicPr>
          <p:cNvPr id="6" name="Picture 2" descr="Image result for cows milk">
            <a:extLst>
              <a:ext uri="{FF2B5EF4-FFF2-40B4-BE49-F238E27FC236}">
                <a16:creationId xmlns:a16="http://schemas.microsoft.com/office/drawing/2014/main" id="{B707EB63-F94E-40D2-AF07-DD186654E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6" r="33286" b="2"/>
          <a:stretch/>
        </p:blipFill>
        <p:spPr bwMode="auto">
          <a:xfrm>
            <a:off x="2016918" y="2361057"/>
            <a:ext cx="3721894" cy="36492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07141678"/>
              </p:ext>
            </p:extLst>
          </p:nvPr>
        </p:nvGraphicFramePr>
        <p:xfrm>
          <a:off x="6275854" y="2180497"/>
          <a:ext cx="3956251" cy="4045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7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680" y="691078"/>
            <a:ext cx="7956536" cy="1143000"/>
          </a:xfrm>
        </p:spPr>
        <p:txBody>
          <a:bodyPr anchor="ctr">
            <a:noAutofit/>
          </a:bodyPr>
          <a:lstStyle/>
          <a:p>
            <a:pPr algn="ctr"/>
            <a:r>
              <a:rPr lang="en-US" sz="3600" b="1" dirty="0">
                <a:effectLst>
                  <a:outerShdw blurRad="38100" dist="38100" dir="2700000" algn="tl">
                    <a:srgbClr val="000000">
                      <a:alpha val="43137"/>
                    </a:srgbClr>
                  </a:outerShdw>
                </a:effectLst>
                <a:latin typeface="Baskerville Old Face" panose="02020602080505020303" pitchFamily="18" charset="0"/>
              </a:rPr>
              <a:t>Snack Meal Pattern Requirements</a:t>
            </a:r>
          </a:p>
        </p:txBody>
      </p:sp>
      <p:sp>
        <p:nvSpPr>
          <p:cNvPr id="3" name="Content Placeholder 2"/>
          <p:cNvSpPr>
            <a:spLocks noGrp="1"/>
          </p:cNvSpPr>
          <p:nvPr>
            <p:ph idx="1"/>
          </p:nvPr>
        </p:nvSpPr>
        <p:spPr>
          <a:xfrm>
            <a:off x="2169174" y="2925203"/>
            <a:ext cx="7772401" cy="3657600"/>
          </a:xfrm>
        </p:spPr>
        <p:txBody>
          <a:bodyPr>
            <a:noAutofit/>
          </a:bodyPr>
          <a:lstStyle/>
          <a:p>
            <a:r>
              <a:rPr lang="en-US" sz="2200" dirty="0">
                <a:solidFill>
                  <a:schemeClr val="tx1"/>
                </a:solidFill>
                <a:latin typeface="Times New Roman" panose="02020603050405020304" pitchFamily="18" charset="0"/>
                <a:cs typeface="Times New Roman" panose="02020603050405020304" pitchFamily="18" charset="0"/>
              </a:rPr>
              <a:t>Choose 2 </a:t>
            </a:r>
            <a:r>
              <a:rPr lang="en-US" sz="2200" b="1" dirty="0">
                <a:solidFill>
                  <a:schemeClr val="tx1"/>
                </a:solidFill>
                <a:latin typeface="Times New Roman" panose="02020603050405020304" pitchFamily="18" charset="0"/>
                <a:cs typeface="Times New Roman" panose="02020603050405020304" pitchFamily="18" charset="0"/>
              </a:rPr>
              <a:t>DIFFERENT</a:t>
            </a:r>
            <a:r>
              <a:rPr lang="en-US" sz="2200" dirty="0">
                <a:solidFill>
                  <a:schemeClr val="tx1"/>
                </a:solidFill>
                <a:latin typeface="Times New Roman" panose="02020603050405020304" pitchFamily="18" charset="0"/>
                <a:cs typeface="Times New Roman" panose="02020603050405020304" pitchFamily="18" charset="0"/>
              </a:rPr>
              <a:t> components</a:t>
            </a:r>
          </a:p>
          <a:p>
            <a:pPr lvl="1">
              <a:buClrTx/>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1 serving of milk</a:t>
            </a:r>
          </a:p>
          <a:p>
            <a:pPr lvl="1">
              <a:buClrTx/>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1 serving of vegetable or fruit or 100% juice (all 1 component)</a:t>
            </a:r>
          </a:p>
          <a:p>
            <a:pPr lvl="1">
              <a:buClrTx/>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1 serving of grain or bread</a:t>
            </a:r>
          </a:p>
          <a:p>
            <a:pPr lvl="1">
              <a:buClrTx/>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1 serving of meat/meat alternate</a:t>
            </a:r>
          </a:p>
          <a:p>
            <a:pPr lvl="1">
              <a:buClrTx/>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Grain-based sweet snacks (cakes, cookies, etc.) may not be served more than twice in a five-day week or more than three times in a seven-day week.</a:t>
            </a:r>
          </a:p>
        </p:txBody>
      </p:sp>
      <p:graphicFrame>
        <p:nvGraphicFramePr>
          <p:cNvPr id="24" name="Content Placeholder 2">
            <a:extLst>
              <a:ext uri="{FF2B5EF4-FFF2-40B4-BE49-F238E27FC236}">
                <a16:creationId xmlns:a16="http://schemas.microsoft.com/office/drawing/2014/main" id="{589E1470-9D19-4482-9409-61AD1C22A1C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52387635"/>
              </p:ext>
            </p:extLst>
          </p:nvPr>
        </p:nvGraphicFramePr>
        <p:xfrm>
          <a:off x="2167266" y="1307051"/>
          <a:ext cx="9002482" cy="6069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49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0460" y="685800"/>
            <a:ext cx="8272212" cy="1013800"/>
          </a:xfrm>
        </p:spPr>
        <p:txBody>
          <a:bodyPr>
            <a:normAutofit/>
          </a:bodyPr>
          <a:lstStyle/>
          <a:p>
            <a:pPr algn="ctr"/>
            <a:r>
              <a:rPr lang="en-US" sz="3600" b="1" dirty="0">
                <a:solidFill>
                  <a:srgbClr val="FFFEFF"/>
                </a:solidFill>
                <a:effectLst>
                  <a:outerShdw blurRad="38100" dist="38100" dir="2700000" algn="tl">
                    <a:srgbClr val="000000">
                      <a:alpha val="43137"/>
                    </a:srgbClr>
                  </a:outerShdw>
                </a:effectLst>
                <a:latin typeface="Baskerville Old Face" panose="02020602080505020303" pitchFamily="18" charset="0"/>
              </a:rPr>
              <a:t>Offer VS Serve</a:t>
            </a:r>
          </a:p>
        </p:txBody>
      </p:sp>
      <p:graphicFrame>
        <p:nvGraphicFramePr>
          <p:cNvPr id="5" name="Content Placeholder 2">
            <a:extLst>
              <a:ext uri="{FF2B5EF4-FFF2-40B4-BE49-F238E27FC236}">
                <a16:creationId xmlns:a16="http://schemas.microsoft.com/office/drawing/2014/main" id="{F7150EAE-FEEC-4EC8-970D-43C89EB181B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55209541"/>
              </p:ext>
            </p:extLst>
          </p:nvPr>
        </p:nvGraphicFramePr>
        <p:xfrm>
          <a:off x="1959769" y="2286000"/>
          <a:ext cx="8272463"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3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1637</Words>
  <Application>Microsoft Office PowerPoint</Application>
  <PresentationFormat>Widescreen</PresentationFormat>
  <Paragraphs>311</Paragraphs>
  <Slides>32</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Baskerville Old Face</vt:lpstr>
      <vt:lpstr>Calibri</vt:lpstr>
      <vt:lpstr>Calibri Light</vt:lpstr>
      <vt:lpstr>Gill Sans MT</vt:lpstr>
      <vt:lpstr>Times New Roman</vt:lpstr>
      <vt:lpstr>Wingdings</vt:lpstr>
      <vt:lpstr>Wingdings 2</vt:lpstr>
      <vt:lpstr>1_Office Theme</vt:lpstr>
      <vt:lpstr>Dividend</vt:lpstr>
      <vt:lpstr>Summer Food Service Program (SFSP)  Meal Pattern</vt:lpstr>
      <vt:lpstr>SFSP Meal Pattern:  No Age/Grade groups  No Whole Grain requirement  No vegetable subgroups  No milk variety or type required </vt:lpstr>
      <vt:lpstr>SFSP Meal Pattern</vt:lpstr>
      <vt:lpstr>Meal Pattern Requirements</vt:lpstr>
      <vt:lpstr>Meal Pattern Requirements</vt:lpstr>
      <vt:lpstr>Meal Pattern Requirement </vt:lpstr>
      <vt:lpstr>Meal Pattern Requirements</vt:lpstr>
      <vt:lpstr>Snack Meal Pattern Requirements</vt:lpstr>
      <vt:lpstr>Offer VS Serve</vt:lpstr>
      <vt:lpstr>BREAKFAST</vt:lpstr>
      <vt:lpstr>Breakfast meal pattern</vt:lpstr>
      <vt:lpstr>Breakfast Meal Pattern:  3 Required Components</vt:lpstr>
      <vt:lpstr>OFFER vs. SERVE BREAKFAST</vt:lpstr>
      <vt:lpstr>Offer Vs Serve Breakfast Example</vt:lpstr>
      <vt:lpstr>Offer vs. Serve Breakfast Example</vt:lpstr>
      <vt:lpstr>Offer Vs. Serve Breakfast Example</vt:lpstr>
      <vt:lpstr>Offer Vs. Serve Breakfast Example</vt:lpstr>
      <vt:lpstr>Offer Vs. Serve Breakfast Examples</vt:lpstr>
      <vt:lpstr>LUNCH</vt:lpstr>
      <vt:lpstr>LUNCH MEAL PATTERN</vt:lpstr>
      <vt:lpstr>Lunch Meal Pattern: 5 Components</vt:lpstr>
      <vt:lpstr>Offer Vs Serve Lunch</vt:lpstr>
      <vt:lpstr>Offer vs. Serve Lunch Examples</vt:lpstr>
      <vt:lpstr>Offer Vs Serve Lunch Examples</vt:lpstr>
      <vt:lpstr>Offer Vs. Serve Lunch Example</vt:lpstr>
      <vt:lpstr>Offer Vs. Serve Lunch Examples</vt:lpstr>
      <vt:lpstr>Offer Vs. Serve Lunch Examples</vt:lpstr>
      <vt:lpstr>Offer Vs. Serve for Lunch Example</vt:lpstr>
      <vt:lpstr>Offer vs serve Lunch example</vt:lpstr>
      <vt:lpstr>SNACK</vt:lpstr>
      <vt:lpstr>SNACK exampleS: MUST TAKE BOTH ITEMS, NO OVS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Food Service Program (SFSP)  Meal Pattern</dc:title>
  <dc:creator>Kylie Smith</dc:creator>
  <cp:lastModifiedBy>Kathryn Oliver</cp:lastModifiedBy>
  <cp:revision>11</cp:revision>
  <dcterms:created xsi:type="dcterms:W3CDTF">2020-10-16T17:35:20Z</dcterms:created>
  <dcterms:modified xsi:type="dcterms:W3CDTF">2020-10-26T19:03:18Z</dcterms:modified>
</cp:coreProperties>
</file>