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0" r:id="rId5"/>
    <p:sldMasterId id="2147483703" r:id="rId6"/>
  </p:sldMasterIdLst>
  <p:notesMasterIdLst>
    <p:notesMasterId r:id="rId28"/>
  </p:notesMasterIdLst>
  <p:sldIdLst>
    <p:sldId id="257" r:id="rId7"/>
    <p:sldId id="1537" r:id="rId8"/>
    <p:sldId id="290" r:id="rId9"/>
    <p:sldId id="1538" r:id="rId10"/>
    <p:sldId id="258" r:id="rId11"/>
    <p:sldId id="1539" r:id="rId12"/>
    <p:sldId id="259" r:id="rId13"/>
    <p:sldId id="260" r:id="rId14"/>
    <p:sldId id="261" r:id="rId15"/>
    <p:sldId id="262" r:id="rId16"/>
    <p:sldId id="263" r:id="rId17"/>
    <p:sldId id="264" r:id="rId18"/>
    <p:sldId id="265" r:id="rId19"/>
    <p:sldId id="1535" r:id="rId20"/>
    <p:sldId id="413" r:id="rId21"/>
    <p:sldId id="429" r:id="rId22"/>
    <p:sldId id="386" r:id="rId23"/>
    <p:sldId id="387" r:id="rId24"/>
    <p:sldId id="425" r:id="rId25"/>
    <p:sldId id="266" r:id="rId26"/>
    <p:sldId id="153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C474C-F853-4788-BC74-F69880E7DCED}" v="2" dt="2021-12-03T18:46:46.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6" autoAdjust="0"/>
    <p:restoredTop sz="73813" autoAdjust="0"/>
  </p:normalViewPr>
  <p:slideViewPr>
    <p:cSldViewPr snapToGrid="0">
      <p:cViewPr varScale="1">
        <p:scale>
          <a:sx n="67" d="100"/>
          <a:sy n="67" d="100"/>
        </p:scale>
        <p:origin x="786" y="42"/>
      </p:cViewPr>
      <p:guideLst/>
    </p:cSldViewPr>
  </p:slideViewPr>
  <p:outlineViewPr>
    <p:cViewPr>
      <p:scale>
        <a:sx n="33" d="100"/>
        <a:sy n="33" d="100"/>
      </p:scale>
      <p:origin x="0" y="-303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9" d="100"/>
          <a:sy n="69" d="100"/>
        </p:scale>
        <p:origin x="2568"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Junco" userId="9fe6c2e9-d2ff-47b8-aa05-b6562f1309ce" providerId="ADAL" clId="{62DC474C-F853-4788-BC74-F69880E7DCED}"/>
    <pc:docChg chg="modSld">
      <pc:chgData name="Kristin Junco" userId="9fe6c2e9-d2ff-47b8-aa05-b6562f1309ce" providerId="ADAL" clId="{62DC474C-F853-4788-BC74-F69880E7DCED}" dt="2021-12-03T18:48:08.077" v="11" actId="1076"/>
      <pc:docMkLst>
        <pc:docMk/>
      </pc:docMkLst>
      <pc:sldChg chg="addSp delSp modSp">
        <pc:chgData name="Kristin Junco" userId="9fe6c2e9-d2ff-47b8-aa05-b6562f1309ce" providerId="ADAL" clId="{62DC474C-F853-4788-BC74-F69880E7DCED}" dt="2021-12-03T18:47:20.130" v="4" actId="11529"/>
        <pc:sldMkLst>
          <pc:docMk/>
          <pc:sldMk cId="3918858602" sldId="259"/>
        </pc:sldMkLst>
        <pc:spChg chg="add mod">
          <ac:chgData name="Kristin Junco" userId="9fe6c2e9-d2ff-47b8-aa05-b6562f1309ce" providerId="ADAL" clId="{62DC474C-F853-4788-BC74-F69880E7DCED}" dt="2021-12-03T18:47:20.130" v="4" actId="11529"/>
          <ac:spMkLst>
            <pc:docMk/>
            <pc:sldMk cId="3918858602" sldId="259"/>
            <ac:spMk id="3" creationId="{5C3AE160-A395-45A6-98DA-F056C7108746}"/>
          </ac:spMkLst>
        </pc:spChg>
        <pc:graphicFrameChg chg="del">
          <ac:chgData name="Kristin Junco" userId="9fe6c2e9-d2ff-47b8-aa05-b6562f1309ce" providerId="ADAL" clId="{62DC474C-F853-4788-BC74-F69880E7DCED}" dt="2021-12-03T18:47:20.130" v="4" actId="11529"/>
          <ac:graphicFrameMkLst>
            <pc:docMk/>
            <pc:sldMk cId="3918858602" sldId="259"/>
            <ac:graphicFrameMk id="5" creationId="{DC7977C6-0404-419C-A74A-E8BD981A7F40}"/>
          </ac:graphicFrameMkLst>
        </pc:graphicFrameChg>
      </pc:sldChg>
      <pc:sldChg chg="addSp delSp modSp">
        <pc:chgData name="Kristin Junco" userId="9fe6c2e9-d2ff-47b8-aa05-b6562f1309ce" providerId="ADAL" clId="{62DC474C-F853-4788-BC74-F69880E7DCED}" dt="2021-12-03T18:47:27.795" v="5" actId="11529"/>
        <pc:sldMkLst>
          <pc:docMk/>
          <pc:sldMk cId="4288979098" sldId="260"/>
        </pc:sldMkLst>
        <pc:spChg chg="add mod">
          <ac:chgData name="Kristin Junco" userId="9fe6c2e9-d2ff-47b8-aa05-b6562f1309ce" providerId="ADAL" clId="{62DC474C-F853-4788-BC74-F69880E7DCED}" dt="2021-12-03T18:47:27.795" v="5" actId="11529"/>
          <ac:spMkLst>
            <pc:docMk/>
            <pc:sldMk cId="4288979098" sldId="260"/>
            <ac:spMk id="3" creationId="{63800AE9-9CCB-4881-86FE-EFB9278D10D7}"/>
          </ac:spMkLst>
        </pc:spChg>
        <pc:graphicFrameChg chg="del">
          <ac:chgData name="Kristin Junco" userId="9fe6c2e9-d2ff-47b8-aa05-b6562f1309ce" providerId="ADAL" clId="{62DC474C-F853-4788-BC74-F69880E7DCED}" dt="2021-12-03T18:47:27.795" v="5" actId="11529"/>
          <ac:graphicFrameMkLst>
            <pc:docMk/>
            <pc:sldMk cId="4288979098" sldId="260"/>
            <ac:graphicFrameMk id="5" creationId="{CA91585F-6FB4-483F-AF6E-93CCCA1B4CE3}"/>
          </ac:graphicFrameMkLst>
        </pc:graphicFrameChg>
      </pc:sldChg>
      <pc:sldChg chg="addSp delSp modSp mod">
        <pc:chgData name="Kristin Junco" userId="9fe6c2e9-d2ff-47b8-aa05-b6562f1309ce" providerId="ADAL" clId="{62DC474C-F853-4788-BC74-F69880E7DCED}" dt="2021-12-03T18:47:42.067" v="7" actId="14100"/>
        <pc:sldMkLst>
          <pc:docMk/>
          <pc:sldMk cId="467527313" sldId="261"/>
        </pc:sldMkLst>
        <pc:spChg chg="add mod">
          <ac:chgData name="Kristin Junco" userId="9fe6c2e9-d2ff-47b8-aa05-b6562f1309ce" providerId="ADAL" clId="{62DC474C-F853-4788-BC74-F69880E7DCED}" dt="2021-12-03T18:47:42.067" v="7" actId="14100"/>
          <ac:spMkLst>
            <pc:docMk/>
            <pc:sldMk cId="467527313" sldId="261"/>
            <ac:spMk id="3" creationId="{C6B04CE3-1549-42BE-B851-858EDB6A855D}"/>
          </ac:spMkLst>
        </pc:spChg>
        <pc:graphicFrameChg chg="del">
          <ac:chgData name="Kristin Junco" userId="9fe6c2e9-d2ff-47b8-aa05-b6562f1309ce" providerId="ADAL" clId="{62DC474C-F853-4788-BC74-F69880E7DCED}" dt="2021-12-03T18:47:34.037" v="6" actId="11529"/>
          <ac:graphicFrameMkLst>
            <pc:docMk/>
            <pc:sldMk cId="467527313" sldId="261"/>
            <ac:graphicFrameMk id="27" creationId="{00000000-0000-0000-0000-000000000000}"/>
          </ac:graphicFrameMkLst>
        </pc:graphicFrameChg>
      </pc:sldChg>
      <pc:sldChg chg="addSp delSp modSp mod">
        <pc:chgData name="Kristin Junco" userId="9fe6c2e9-d2ff-47b8-aa05-b6562f1309ce" providerId="ADAL" clId="{62DC474C-F853-4788-BC74-F69880E7DCED}" dt="2021-12-03T18:47:52.143" v="9" actId="14100"/>
        <pc:sldMkLst>
          <pc:docMk/>
          <pc:sldMk cId="2315032916" sldId="262"/>
        </pc:sldMkLst>
        <pc:spChg chg="add mod">
          <ac:chgData name="Kristin Junco" userId="9fe6c2e9-d2ff-47b8-aa05-b6562f1309ce" providerId="ADAL" clId="{62DC474C-F853-4788-BC74-F69880E7DCED}" dt="2021-12-03T18:47:52.143" v="9" actId="14100"/>
          <ac:spMkLst>
            <pc:docMk/>
            <pc:sldMk cId="2315032916" sldId="262"/>
            <ac:spMk id="3" creationId="{A4146407-3973-4848-AD0F-EB90920ED90E}"/>
          </ac:spMkLst>
        </pc:spChg>
        <pc:graphicFrameChg chg="del">
          <ac:chgData name="Kristin Junco" userId="9fe6c2e9-d2ff-47b8-aa05-b6562f1309ce" providerId="ADAL" clId="{62DC474C-F853-4788-BC74-F69880E7DCED}" dt="2021-12-03T18:47:48.081" v="8" actId="11529"/>
          <ac:graphicFrameMkLst>
            <pc:docMk/>
            <pc:sldMk cId="2315032916" sldId="262"/>
            <ac:graphicFrameMk id="5" creationId="{6D75AD67-52C1-46D3-87CA-564E9B868A91}"/>
          </ac:graphicFrameMkLst>
        </pc:graphicFrameChg>
      </pc:sldChg>
      <pc:sldChg chg="addSp delSp modSp">
        <pc:chgData name="Kristin Junco" userId="9fe6c2e9-d2ff-47b8-aa05-b6562f1309ce" providerId="ADAL" clId="{62DC474C-F853-4788-BC74-F69880E7DCED}" dt="2021-12-03T18:46:57.912" v="2" actId="11529"/>
        <pc:sldMkLst>
          <pc:docMk/>
          <pc:sldMk cId="3066557905" sldId="290"/>
        </pc:sldMkLst>
        <pc:spChg chg="add del mod">
          <ac:chgData name="Kristin Junco" userId="9fe6c2e9-d2ff-47b8-aa05-b6562f1309ce" providerId="ADAL" clId="{62DC474C-F853-4788-BC74-F69880E7DCED}" dt="2021-12-03T18:46:46.359" v="1" actId="11529"/>
          <ac:spMkLst>
            <pc:docMk/>
            <pc:sldMk cId="3066557905" sldId="290"/>
            <ac:spMk id="3" creationId="{CFE91FCB-89D3-4BDE-A20C-0946303E41A7}"/>
          </ac:spMkLst>
        </pc:spChg>
        <pc:spChg chg="add mod">
          <ac:chgData name="Kristin Junco" userId="9fe6c2e9-d2ff-47b8-aa05-b6562f1309ce" providerId="ADAL" clId="{62DC474C-F853-4788-BC74-F69880E7DCED}" dt="2021-12-03T18:46:57.912" v="2" actId="11529"/>
          <ac:spMkLst>
            <pc:docMk/>
            <pc:sldMk cId="3066557905" sldId="290"/>
            <ac:spMk id="4" creationId="{BB5BB7EA-A34B-4833-9A3F-ABAD0A0330E3}"/>
          </ac:spMkLst>
        </pc:spChg>
        <pc:graphicFrameChg chg="add del">
          <ac:chgData name="Kristin Junco" userId="9fe6c2e9-d2ff-47b8-aa05-b6562f1309ce" providerId="ADAL" clId="{62DC474C-F853-4788-BC74-F69880E7DCED}" dt="2021-12-03T18:46:57.912" v="2" actId="11529"/>
          <ac:graphicFrameMkLst>
            <pc:docMk/>
            <pc:sldMk cId="3066557905" sldId="290"/>
            <ac:graphicFrameMk id="5" creationId="{4003DADE-F1C8-4F4A-AC9B-06A46200B53C}"/>
          </ac:graphicFrameMkLst>
        </pc:graphicFrameChg>
      </pc:sldChg>
      <pc:sldChg chg="addSp delSp modSp mod">
        <pc:chgData name="Kristin Junco" userId="9fe6c2e9-d2ff-47b8-aa05-b6562f1309ce" providerId="ADAL" clId="{62DC474C-F853-4788-BC74-F69880E7DCED}" dt="2021-12-03T18:48:08.077" v="11" actId="1076"/>
        <pc:sldMkLst>
          <pc:docMk/>
          <pc:sldMk cId="0" sldId="413"/>
        </pc:sldMkLst>
        <pc:spChg chg="add mod">
          <ac:chgData name="Kristin Junco" userId="9fe6c2e9-d2ff-47b8-aa05-b6562f1309ce" providerId="ADAL" clId="{62DC474C-F853-4788-BC74-F69880E7DCED}" dt="2021-12-03T18:48:08.077" v="11" actId="1076"/>
          <ac:spMkLst>
            <pc:docMk/>
            <pc:sldMk cId="0" sldId="413"/>
            <ac:spMk id="3" creationId="{CDAB5331-BB5A-47DE-9A21-FC229D533078}"/>
          </ac:spMkLst>
        </pc:spChg>
        <pc:graphicFrameChg chg="del">
          <ac:chgData name="Kristin Junco" userId="9fe6c2e9-d2ff-47b8-aa05-b6562f1309ce" providerId="ADAL" clId="{62DC474C-F853-4788-BC74-F69880E7DCED}" dt="2021-12-03T18:48:02.705" v="10" actId="11529"/>
          <ac:graphicFrameMkLst>
            <pc:docMk/>
            <pc:sldMk cId="0" sldId="413"/>
            <ac:graphicFrameMk id="5" creationId="{209738A1-2E1F-4634-B923-5FC0A379F340}"/>
          </ac:graphicFrameMkLst>
        </pc:graphicFrameChg>
      </pc:sldChg>
      <pc:sldChg chg="addSp delSp modSp">
        <pc:chgData name="Kristin Junco" userId="9fe6c2e9-d2ff-47b8-aa05-b6562f1309ce" providerId="ADAL" clId="{62DC474C-F853-4788-BC74-F69880E7DCED}" dt="2021-12-03T18:47:06.980" v="3" actId="11529"/>
        <pc:sldMkLst>
          <pc:docMk/>
          <pc:sldMk cId="4254104877" sldId="1538"/>
        </pc:sldMkLst>
        <pc:spChg chg="add mod">
          <ac:chgData name="Kristin Junco" userId="9fe6c2e9-d2ff-47b8-aa05-b6562f1309ce" providerId="ADAL" clId="{62DC474C-F853-4788-BC74-F69880E7DCED}" dt="2021-12-03T18:47:06.980" v="3" actId="11529"/>
          <ac:spMkLst>
            <pc:docMk/>
            <pc:sldMk cId="4254104877" sldId="1538"/>
            <ac:spMk id="3" creationId="{CC370DFF-6789-45B9-A302-85523BDE6490}"/>
          </ac:spMkLst>
        </pc:spChg>
        <pc:graphicFrameChg chg="del">
          <ac:chgData name="Kristin Junco" userId="9fe6c2e9-d2ff-47b8-aa05-b6562f1309ce" providerId="ADAL" clId="{62DC474C-F853-4788-BC74-F69880E7DCED}" dt="2021-12-03T18:47:06.980" v="3" actId="11529"/>
          <ac:graphicFrameMkLst>
            <pc:docMk/>
            <pc:sldMk cId="4254104877" sldId="1538"/>
            <ac:graphicFrameMk id="5" creationId="{4F9973FD-0482-43DE-9BC2-19BE5B3B847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9BBAF-60A2-46D8-B020-5D02F4522D2E}" type="datetimeFigureOut">
              <a:rPr lang="en-US" smtClean="0"/>
              <a:t>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1C989-23DA-43D8-9AF5-AA8D7DDAC3C3}" type="slidenum">
              <a:rPr lang="en-US" smtClean="0"/>
              <a:t>‹#›</a:t>
            </a:fld>
            <a:endParaRPr lang="en-US"/>
          </a:p>
        </p:txBody>
      </p:sp>
    </p:spTree>
    <p:extLst>
      <p:ext uri="{BB962C8B-B14F-4D97-AF65-F5344CB8AC3E}">
        <p14:creationId xmlns:p14="http://schemas.microsoft.com/office/powerpoint/2010/main" val="3154097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1143000"/>
            <a:ext cx="5594350" cy="3148013"/>
          </a:xfrm>
        </p:spPr>
      </p:sp>
      <p:sp>
        <p:nvSpPr>
          <p:cNvPr id="3" name="Notes Placeholder 2"/>
          <p:cNvSpPr>
            <a:spLocks noGrp="1"/>
          </p:cNvSpPr>
          <p:nvPr>
            <p:ph type="body" idx="1"/>
          </p:nvPr>
        </p:nvSpPr>
        <p:spPr/>
        <p:txBody>
          <a:bodyPr/>
          <a:lstStyle/>
          <a:p>
            <a:r>
              <a:rPr lang="en-US" i="0" dirty="0"/>
              <a:t>This PowerPoint will contribute 1 hour towards Professional Standards training requirements. </a:t>
            </a:r>
            <a:r>
              <a:rPr lang="en-US" dirty="0"/>
              <a:t>This training reviews  Micro Purchases in Child Nutrition Programs.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Micro Purchase Method is the most misunderstood method for procuring goods and services.</a:t>
            </a:r>
          </a:p>
          <a:p>
            <a:endParaRPr lang="en-US" dirty="0"/>
          </a:p>
          <a:p>
            <a:r>
              <a:rPr lang="en-US" dirty="0"/>
              <a:t>This presentation will review how the micro purchase method is included in your SFA’s Procurement Policy, what is considered a Micro Purchase, when is it most beneficial to utilize the Micro Purchase Method, when it might not be advantageous to utilize the Micro Purchase Method, record retention, and what to expect when your CN Representative reviews your SFA’s Micro Purchases during the Procurement Review.</a:t>
            </a:r>
          </a:p>
          <a:p>
            <a:endParaRPr lang="en-US" dirty="0"/>
          </a:p>
        </p:txBody>
      </p:sp>
      <p:sp>
        <p:nvSpPr>
          <p:cNvPr id="4" name="Slide Number Placeholder 3"/>
          <p:cNvSpPr>
            <a:spLocks noGrp="1"/>
          </p:cNvSpPr>
          <p:nvPr>
            <p:ph type="sldNum" sz="quarter" idx="10"/>
          </p:nvPr>
        </p:nvSpPr>
        <p:spPr/>
        <p:txBody>
          <a:bodyPr/>
          <a:lstStyle/>
          <a:p>
            <a:fld id="{446DB1C5-8EF2-4E22-AC27-F68BE601C751}" type="slidenum">
              <a:rPr lang="en-US" smtClean="0"/>
              <a:t>1</a:t>
            </a:fld>
            <a:endParaRPr lang="en-US"/>
          </a:p>
        </p:txBody>
      </p:sp>
    </p:spTree>
    <p:extLst>
      <p:ext uri="{BB962C8B-B14F-4D97-AF65-F5344CB8AC3E}">
        <p14:creationId xmlns:p14="http://schemas.microsoft.com/office/powerpoint/2010/main" val="3533310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1143000"/>
            <a:ext cx="6410325" cy="3606800"/>
          </a:xfrm>
        </p:spPr>
      </p:sp>
      <p:sp>
        <p:nvSpPr>
          <p:cNvPr id="3" name="Notes Placeholder 2"/>
          <p:cNvSpPr>
            <a:spLocks noGrp="1"/>
          </p:cNvSpPr>
          <p:nvPr>
            <p:ph type="body" idx="1"/>
          </p:nvPr>
        </p:nvSpPr>
        <p:spPr/>
        <p:txBody>
          <a:bodyPr/>
          <a:lstStyle/>
          <a:p>
            <a:r>
              <a:rPr lang="en-US" baseline="0" dirty="0"/>
              <a:t>	</a:t>
            </a:r>
            <a:endParaRPr lang="en-US" dirty="0"/>
          </a:p>
        </p:txBody>
      </p:sp>
      <p:sp>
        <p:nvSpPr>
          <p:cNvPr id="4" name="TextBox 3">
            <a:extLst>
              <a:ext uri="{FF2B5EF4-FFF2-40B4-BE49-F238E27FC236}">
                <a16:creationId xmlns:a16="http://schemas.microsoft.com/office/drawing/2014/main" id="{EE4838EB-E70E-455C-B699-32A135B4C1BA}"/>
              </a:ext>
            </a:extLst>
          </p:cNvPr>
          <p:cNvSpPr txBox="1"/>
          <p:nvPr/>
        </p:nvSpPr>
        <p:spPr>
          <a:xfrm>
            <a:off x="685800" y="5777548"/>
            <a:ext cx="5605272" cy="2585323"/>
          </a:xfrm>
          <a:prstGeom prst="rect">
            <a:avLst/>
          </a:prstGeom>
          <a:noFill/>
        </p:spPr>
        <p:txBody>
          <a:bodyPr wrap="square" rtlCol="0">
            <a:spAutoFit/>
          </a:bodyPr>
          <a:lstStyle/>
          <a:p>
            <a:r>
              <a:rPr lang="en-US" dirty="0"/>
              <a:t>The micro-purchase process allows districts to react quickly to changing markets and urgency. It also proves useful to smaller SFAs where a number of purchases fall under $3,500. Micro-purchases may also prove especially useful when purchasing local products. Perhaps a SFA is committed to purchasing a variety of products seasonally and has built flexibility into its menu to be able to purchase small quantities of produce when local farmers might have a surplus.</a:t>
            </a:r>
          </a:p>
        </p:txBody>
      </p:sp>
    </p:spTree>
    <p:extLst>
      <p:ext uri="{BB962C8B-B14F-4D97-AF65-F5344CB8AC3E}">
        <p14:creationId xmlns:p14="http://schemas.microsoft.com/office/powerpoint/2010/main" val="1367347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For example, a SFA’s dishwasher breaks mid-week.  The repairs will cost less than $10,000.  Due to the need for immediate repairs, a repair company may be contacted, and the micro-purchase threshold applied.  The SFA would not have to aggregate total repair costs with this particular company for the program year.</a:t>
            </a:r>
          </a:p>
          <a:p>
            <a:endParaRPr lang="en-US" dirty="0"/>
          </a:p>
        </p:txBody>
      </p:sp>
      <p:sp>
        <p:nvSpPr>
          <p:cNvPr id="4" name="Slide Number Placeholder 3"/>
          <p:cNvSpPr>
            <a:spLocks noGrp="1"/>
          </p:cNvSpPr>
          <p:nvPr>
            <p:ph type="sldNum" sz="quarter" idx="10"/>
          </p:nvPr>
        </p:nvSpPr>
        <p:spPr/>
        <p:txBody>
          <a:bodyPr/>
          <a:lstStyle/>
          <a:p>
            <a:fld id="{F6A93D68-B2B4-4EAE-A6E9-FD4314E10411}" type="slidenum">
              <a:rPr lang="en-US" smtClean="0"/>
              <a:t>11</a:t>
            </a:fld>
            <a:endParaRPr lang="en-US"/>
          </a:p>
        </p:txBody>
      </p:sp>
    </p:spTree>
    <p:extLst>
      <p:ext uri="{BB962C8B-B14F-4D97-AF65-F5344CB8AC3E}">
        <p14:creationId xmlns:p14="http://schemas.microsoft.com/office/powerpoint/2010/main" val="4183635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Another example, a SFA wants to procure fresh produce on a monthly basis due to fluctuating prices in the produce market.  When determining the threshold to use in the procurement process in this example, the SFA would consider the aggregate cost of each monthly purchase and NOT the aggregate cost over the program year.</a:t>
            </a:r>
          </a:p>
          <a:p>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Remember: Consideration should be given to consolidating the acquisition of products or services when consolidation will result in more economical purchases.  This is true even if consolidation increases the dollar amount over the micro-purchase threshold, and therefore requires a more complex procurement method.  When appropriate, an analysis should be made to determine the most economical approach.  </a:t>
            </a:r>
          </a:p>
          <a:p>
            <a:endParaRPr lang="en-US" dirty="0"/>
          </a:p>
        </p:txBody>
      </p:sp>
      <p:sp>
        <p:nvSpPr>
          <p:cNvPr id="4" name="Slide Number Placeholder 3"/>
          <p:cNvSpPr>
            <a:spLocks noGrp="1"/>
          </p:cNvSpPr>
          <p:nvPr>
            <p:ph type="sldNum" sz="quarter" idx="10"/>
          </p:nvPr>
        </p:nvSpPr>
        <p:spPr/>
        <p:txBody>
          <a:bodyPr/>
          <a:lstStyle/>
          <a:p>
            <a:fld id="{F6A93D68-B2B4-4EAE-A6E9-FD4314E10411}" type="slidenum">
              <a:rPr lang="en-US" smtClean="0"/>
              <a:t>12</a:t>
            </a:fld>
            <a:endParaRPr lang="en-US"/>
          </a:p>
        </p:txBody>
      </p:sp>
    </p:spTree>
    <p:extLst>
      <p:ext uri="{BB962C8B-B14F-4D97-AF65-F5344CB8AC3E}">
        <p14:creationId xmlns:p14="http://schemas.microsoft.com/office/powerpoint/2010/main" val="213876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50888"/>
            <a:ext cx="6013450" cy="3382962"/>
          </a:xfrm>
        </p:spPr>
      </p:sp>
      <p:sp>
        <p:nvSpPr>
          <p:cNvPr id="3" name="Notes Placeholder 2"/>
          <p:cNvSpPr>
            <a:spLocks noGrp="1"/>
          </p:cNvSpPr>
          <p:nvPr>
            <p:ph type="body" idx="1"/>
          </p:nvPr>
        </p:nvSpPr>
        <p:spPr/>
        <p:txBody>
          <a:bodyPr/>
          <a:lstStyle/>
          <a:p>
            <a:r>
              <a:rPr lang="en-US" sz="1400" dirty="0"/>
              <a:t>For example, a small SFA is making purchases for food at local grocery stores and does not have adequate storage (insufficient storage space is a good example when a SFA would use the micro-purchase).  The total cost per week is well under $50,000.  The SFA could apply the micro-purchase threshold.  The SFA would not have to consider total food purchases over the entire program year.</a:t>
            </a:r>
          </a:p>
          <a:p>
            <a:endParaRPr lang="en-US" dirty="0"/>
          </a:p>
        </p:txBody>
      </p:sp>
      <p:sp>
        <p:nvSpPr>
          <p:cNvPr id="4" name="Slide Number Placeholder 3"/>
          <p:cNvSpPr>
            <a:spLocks noGrp="1"/>
          </p:cNvSpPr>
          <p:nvPr>
            <p:ph type="sldNum" sz="quarter" idx="10"/>
          </p:nvPr>
        </p:nvSpPr>
        <p:spPr/>
        <p:txBody>
          <a:bodyPr/>
          <a:lstStyle/>
          <a:p>
            <a:fld id="{F6A93D68-B2B4-4EAE-A6E9-FD4314E10411}" type="slidenum">
              <a:rPr lang="en-US" smtClean="0"/>
              <a:t>13</a:t>
            </a:fld>
            <a:endParaRPr lang="en-US"/>
          </a:p>
        </p:txBody>
      </p:sp>
    </p:spTree>
    <p:extLst>
      <p:ext uri="{BB962C8B-B14F-4D97-AF65-F5344CB8AC3E}">
        <p14:creationId xmlns:p14="http://schemas.microsoft.com/office/powerpoint/2010/main" val="3793122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All documentation related to procurement process activity are subject to the record retention requirement, 3 years previous, plus the current year.</a:t>
            </a:r>
          </a:p>
          <a:p>
            <a:endParaRPr lang="en-US" sz="1200" dirty="0"/>
          </a:p>
          <a:p>
            <a:r>
              <a:rPr lang="en-US" sz="1200" dirty="0"/>
              <a:t>Next, let’s look at what to expect when your Child Nutrition Representative is reviewing the SFA’s Micro Purchases.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93D68-B2B4-4EAE-A6E9-FD4314E104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5163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F0C074E3-D55E-4778-A555-A6EA0A66DB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B7148882-7A52-4763-BD6A-1672C3A20B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 Procurement Review is conducted the same year as the Administrative Review. SED will be reviewing the SFA’s Procurement activities from the most recently </a:t>
            </a:r>
            <a:r>
              <a:rPr lang="en-US" altLang="en-US" i="1" dirty="0">
                <a:solidFill>
                  <a:srgbClr val="000000"/>
                </a:solidFill>
              </a:rPr>
              <a:t>completed</a:t>
            </a:r>
            <a:r>
              <a:rPr lang="en-US" altLang="en-US" dirty="0">
                <a:solidFill>
                  <a:srgbClr val="000000"/>
                </a:solidFill>
              </a:rPr>
              <a:t> school year.</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SED developed a Procurement Review Worksheet that was sent to SFAs with your administrative review materials.  In addition to responding to the instructions, SED will review your procurement tool:  vendor names, goods and services provided, total amount paid to vendor, number of purchases from the vendor during the year, and number of bids received.  Based on the SFAs responses, SED will ask for more documentation of specific purchases.</a:t>
            </a:r>
          </a:p>
          <a:p>
            <a:endParaRPr lang="en-US" altLang="en-US" dirty="0"/>
          </a:p>
        </p:txBody>
      </p:sp>
      <p:sp>
        <p:nvSpPr>
          <p:cNvPr id="156676" name="Slide Number Placeholder 3">
            <a:extLst>
              <a:ext uri="{FF2B5EF4-FFF2-40B4-BE49-F238E27FC236}">
                <a16:creationId xmlns:a16="http://schemas.microsoft.com/office/drawing/2014/main" id="{25E88E12-4713-4A2A-9728-7479A263F9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7231D09-9BD0-4460-BFFC-117EAB5D2DD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Procurement Review Worksheet will be completed for the most recently completed school year.  This will be the only tab on the Excel Tool that you will be completing.  The rest of the form will be completed by your Representative as they go through the review process.</a:t>
            </a:r>
          </a:p>
          <a:p>
            <a:endParaRPr lang="en-US" dirty="0"/>
          </a:p>
          <a:p>
            <a:r>
              <a:rPr lang="en-US" dirty="0"/>
              <a:t>The worksheet will include all vendors the SFA procured goods or services from in the previous school year that appear on your vendor paid list.  This will</a:t>
            </a:r>
            <a:r>
              <a:rPr lang="en-US" b="1" dirty="0"/>
              <a:t> not </a:t>
            </a:r>
            <a:r>
              <a:rPr lang="en-US" dirty="0"/>
              <a:t>include items such as association dues, postage, refunds to student accounts, annual licensing registration fees for software products already procured, and uniform allowances for staff.  These items are not items that are procured.</a:t>
            </a:r>
          </a:p>
          <a:p>
            <a:endParaRPr lang="en-US" dirty="0"/>
          </a:p>
          <a:p>
            <a:r>
              <a:rPr lang="en-US" dirty="0"/>
              <a:t>Most of the columns on the worksheet have a dropdown box feature for you to answer the questions in the column with.  When the dropdown feature is available, please use that to complete the information requested.</a:t>
            </a:r>
          </a:p>
          <a:p>
            <a:endParaRPr lang="en-US" dirty="0"/>
          </a:p>
          <a:p>
            <a:r>
              <a:rPr lang="en-US" b="1" dirty="0"/>
              <a:t>**Remember</a:t>
            </a:r>
            <a:r>
              <a:rPr lang="en-US" dirty="0"/>
              <a:t>, if you obtained price quotes on a purchase of less than the Micro Purchase threshold of $10,000, then the procurement method utilized is categorized as the Small Purchase Method.  When categorizing the procurement method utilized in a purchase like this, always look at the aggregate dollar value </a:t>
            </a:r>
            <a:r>
              <a:rPr lang="en-US" b="1" dirty="0"/>
              <a:t>and</a:t>
            </a:r>
            <a:r>
              <a:rPr lang="en-US" dirty="0"/>
              <a:t> the process used for vendor selection.  </a:t>
            </a:r>
          </a:p>
          <a:p>
            <a:endParaRPr lang="en-US" dirty="0"/>
          </a:p>
          <a:p>
            <a:r>
              <a:rPr lang="en-US" dirty="0"/>
              <a:t>So now we will look specifically at Micro Purchases in the Procurement Review.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76ED21-A725-4CCE-98DA-480744D857E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36088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4E941BFA-F1BA-43B2-8F8A-9C439137F0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a:extLst>
              <a:ext uri="{FF2B5EF4-FFF2-40B4-BE49-F238E27FC236}">
                <a16:creationId xmlns:a16="http://schemas.microsoft.com/office/drawing/2014/main" id="{76C33017-835A-4DF0-AA02-E228748585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Once SED receives the procurement review sheet, vendor paid list, purchasing policy and purchasing code of conduct, vendors will be selected, and you will receive a request for procurement documentation. </a:t>
            </a:r>
          </a:p>
        </p:txBody>
      </p:sp>
      <p:sp>
        <p:nvSpPr>
          <p:cNvPr id="173060" name="Slide Number Placeholder 3">
            <a:extLst>
              <a:ext uri="{FF2B5EF4-FFF2-40B4-BE49-F238E27FC236}">
                <a16:creationId xmlns:a16="http://schemas.microsoft.com/office/drawing/2014/main" id="{DF5EA6E3-D47A-4BBF-A876-B8A3C256B7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70B0434-033E-4447-89ED-BD1A9B7177D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0CC0A909-07C1-40BA-8BCF-3BFC811A2F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67AA3C2-EC93-4AC6-AF1D-E3FF47CF29D7}"/>
              </a:ext>
            </a:extLst>
          </p:cNvPr>
          <p:cNvSpPr>
            <a:spLocks noGrp="1"/>
          </p:cNvSpPr>
          <p:nvPr>
            <p:ph type="body" idx="1"/>
          </p:nvPr>
        </p:nvSpPr>
        <p:spPr/>
        <p:txBody>
          <a:bodyPr/>
          <a:lstStyle/>
          <a:p>
            <a:pPr eaLnBrk="1" fontAlgn="auto" hangingPunct="1">
              <a:lnSpc>
                <a:spcPct val="90000"/>
              </a:lnSpc>
              <a:spcBef>
                <a:spcPts val="0"/>
              </a:spcBef>
              <a:spcAft>
                <a:spcPts val="0"/>
              </a:spcAft>
              <a:defRPr/>
            </a:pPr>
            <a:r>
              <a:rPr lang="en-US" dirty="0">
                <a:solidFill>
                  <a:prstClr val="black"/>
                </a:solidFill>
              </a:rPr>
              <a:t>SED will request the following information on the selected vendors with purchases categorized as Micro Purchases :</a:t>
            </a:r>
          </a:p>
          <a:p>
            <a:pPr eaLnBrk="1" fontAlgn="auto" hangingPunct="1">
              <a:lnSpc>
                <a:spcPct val="90000"/>
              </a:lnSpc>
              <a:spcBef>
                <a:spcPts val="0"/>
              </a:spcBef>
              <a:spcAft>
                <a:spcPts val="0"/>
              </a:spcAft>
              <a:defRPr/>
            </a:pPr>
            <a:endParaRPr lang="en-US" dirty="0">
              <a:solidFill>
                <a:prstClr val="black"/>
              </a:solidFill>
            </a:endParaRPr>
          </a:p>
          <a:p>
            <a:pPr marL="171450" indent="-171450" eaLnBrk="1" fontAlgn="auto" hangingPunct="1">
              <a:lnSpc>
                <a:spcPct val="90000"/>
              </a:lnSpc>
              <a:spcBef>
                <a:spcPts val="0"/>
              </a:spcBef>
              <a:spcAft>
                <a:spcPts val="0"/>
              </a:spcAft>
              <a:buFont typeface="Arial" panose="020B0604020202020204" pitchFamily="34" charset="0"/>
              <a:buChar char="•"/>
              <a:defRPr/>
            </a:pPr>
            <a:r>
              <a:rPr lang="en-US" dirty="0">
                <a:solidFill>
                  <a:prstClr val="black"/>
                </a:solidFill>
              </a:rPr>
              <a:t>Purchase orders and vendor receipts/invoices (3 from one month, 1 per month from 3consecutive months, or 1 per quarter)</a:t>
            </a:r>
          </a:p>
          <a:p>
            <a:pPr marL="171450" indent="-171450" eaLnBrk="1" fontAlgn="auto" hangingPunct="1">
              <a:lnSpc>
                <a:spcPct val="90000"/>
              </a:lnSpc>
              <a:spcBef>
                <a:spcPts val="0"/>
              </a:spcBef>
              <a:spcAft>
                <a:spcPts val="0"/>
              </a:spcAft>
              <a:buFont typeface="Arial" panose="020B0604020202020204" pitchFamily="34" charset="0"/>
              <a:buChar char="•"/>
              <a:defRPr/>
            </a:pPr>
            <a:endParaRPr lang="en-US" dirty="0">
              <a:solidFill>
                <a:prstClr val="black"/>
              </a:solidFill>
            </a:endParaRPr>
          </a:p>
          <a:p>
            <a:pPr marL="171450" indent="-171450" eaLnBrk="1" fontAlgn="auto" hangingPunct="1">
              <a:lnSpc>
                <a:spcPct val="90000"/>
              </a:lnSpc>
              <a:spcBef>
                <a:spcPts val="0"/>
              </a:spcBef>
              <a:spcAft>
                <a:spcPts val="0"/>
              </a:spcAft>
              <a:buFont typeface="Arial" panose="020B0604020202020204" pitchFamily="34" charset="0"/>
              <a:buChar char="•"/>
              <a:defRPr/>
            </a:pPr>
            <a:r>
              <a:rPr lang="en-US" dirty="0">
                <a:solidFill>
                  <a:prstClr val="black"/>
                </a:solidFill>
              </a:rPr>
              <a:t>SFA must explain how it was determined that the prices of the products purchased were reasonable	</a:t>
            </a:r>
          </a:p>
          <a:p>
            <a:pPr marL="171450" indent="-171450" eaLnBrk="1" fontAlgn="auto" hangingPunct="1">
              <a:lnSpc>
                <a:spcPct val="90000"/>
              </a:lnSpc>
              <a:spcBef>
                <a:spcPts val="0"/>
              </a:spcBef>
              <a:spcAft>
                <a:spcPts val="0"/>
              </a:spcAft>
              <a:buFont typeface="Arial" panose="020B0604020202020204" pitchFamily="34" charset="0"/>
              <a:buChar char="•"/>
              <a:defRPr/>
            </a:pPr>
            <a:endParaRPr lang="en-US" dirty="0">
              <a:solidFill>
                <a:prstClr val="black"/>
              </a:solidFill>
            </a:endParaRPr>
          </a:p>
          <a:p>
            <a:pPr marL="171450" indent="-171450" eaLnBrk="1" fontAlgn="auto" hangingPunct="1">
              <a:lnSpc>
                <a:spcPct val="90000"/>
              </a:lnSpc>
              <a:spcBef>
                <a:spcPts val="0"/>
              </a:spcBef>
              <a:spcAft>
                <a:spcPts val="0"/>
              </a:spcAft>
              <a:buFont typeface="Arial" panose="020B0604020202020204" pitchFamily="34" charset="0"/>
              <a:buChar char="•"/>
              <a:defRPr/>
            </a:pPr>
            <a:r>
              <a:rPr lang="en-US" dirty="0">
                <a:solidFill>
                  <a:prstClr val="black"/>
                </a:solidFill>
              </a:rPr>
              <a:t>SFA must explain how purchases were equitably distributed among qualified sources.</a:t>
            </a:r>
          </a:p>
          <a:p>
            <a:pPr eaLnBrk="1" fontAlgn="auto" hangingPunct="1">
              <a:lnSpc>
                <a:spcPct val="90000"/>
              </a:lnSpc>
              <a:spcBef>
                <a:spcPts val="0"/>
              </a:spcBef>
              <a:spcAft>
                <a:spcPts val="0"/>
              </a:spcAft>
              <a:buFont typeface="Arial" panose="020B0604020202020204" pitchFamily="34" charset="0"/>
              <a:buNone/>
              <a:defRPr/>
            </a:pPr>
            <a:r>
              <a:rPr lang="en-US" dirty="0">
                <a:solidFill>
                  <a:prstClr val="black"/>
                </a:solidFill>
              </a:rPr>
              <a:t>	</a:t>
            </a:r>
          </a:p>
        </p:txBody>
      </p:sp>
      <p:sp>
        <p:nvSpPr>
          <p:cNvPr id="175108" name="Slide Number Placeholder 3">
            <a:extLst>
              <a:ext uri="{FF2B5EF4-FFF2-40B4-BE49-F238E27FC236}">
                <a16:creationId xmlns:a16="http://schemas.microsoft.com/office/drawing/2014/main" id="{98F1186F-391B-4802-897E-90785B2E6A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DB68246-57B2-4D7E-B373-C39325876B8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common findings for the Procurement Review and what the Corrective Action is.  You will see that one of the most common findings on the Procurement Review is under the Micro Purchase category.  It is the equitable spread of purchases among all qualified sources.  Selecting the most appropriate procurement method, as explained earlier, or keeping records proving that you distribute micro purchases of like products/services among all qualified sources, will prevent this finding. </a:t>
            </a:r>
          </a:p>
          <a:p>
            <a:endParaRPr lang="en-US" dirty="0"/>
          </a:p>
          <a:p>
            <a:r>
              <a:rPr lang="en-US" dirty="0"/>
              <a:t>As always, if you have any questions, please reach out to your CN Representative.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471C53-76AC-443A-B334-999990BB89C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659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We will start out by discussing procurement principles.</a:t>
            </a:r>
            <a:endParaRPr lang="en-US" b="0" dirty="0"/>
          </a:p>
          <a:p>
            <a:endParaRPr lang="en-US" b="0" dirty="0"/>
          </a:p>
          <a:p>
            <a:endParaRPr lang="en-US" dirty="0"/>
          </a:p>
          <a:p>
            <a:r>
              <a:rPr lang="en-US" dirty="0"/>
              <a:t>Generally, when we use the term “procurement,” it refers to the purchasing of goods and services. </a:t>
            </a:r>
          </a:p>
          <a:p>
            <a:endParaRPr lang="en-US" dirty="0"/>
          </a:p>
          <a:p>
            <a:r>
              <a:rPr lang="en-US" dirty="0"/>
              <a:t>Procurement is an important part of operating the Child Nutrition Programs, because federal dollars are being used to purchase goods and services,</a:t>
            </a:r>
            <a:r>
              <a:rPr lang="en-US" baseline="0" dirty="0"/>
              <a:t> and all purchases made with federal dollars must be properly procured.  </a:t>
            </a:r>
            <a:r>
              <a:rPr lang="en-US" dirty="0"/>
              <a:t>Therefore, SFAs need to understand and comply with local, state, and federal procurement guidelines to make sure the federal dollars are spent wisely.</a:t>
            </a:r>
            <a:r>
              <a:rPr lang="en-US" baseline="0" dirty="0"/>
              <a:t>  </a:t>
            </a:r>
          </a:p>
          <a:p>
            <a:endParaRPr lang="en-US" dirty="0"/>
          </a:p>
          <a:p>
            <a:r>
              <a:rPr lang="en-US" dirty="0"/>
              <a:t>In large part, the procurement rules were put in place to correct discrepancies in the process such as nepotism, improper awards, kickbacks, incentives, and other improper practices when purchasing goods and services.  </a:t>
            </a:r>
          </a:p>
          <a:p>
            <a:endParaRPr lang="en-US" dirty="0"/>
          </a:p>
          <a:p>
            <a:r>
              <a:rPr lang="en-US" b="1" dirty="0"/>
              <a:t>Obtaining the more economical purchase should be considered in all purchases when using the nonprofit food service account. This particularly is important when considering the use of the Micro Purchase Method.</a:t>
            </a:r>
          </a:p>
          <a:p>
            <a:endParaRPr lang="en-US" dirty="0"/>
          </a:p>
        </p:txBody>
      </p:sp>
      <p:sp>
        <p:nvSpPr>
          <p:cNvPr id="4" name="Slide Number Placeholder 3"/>
          <p:cNvSpPr>
            <a:spLocks noGrp="1"/>
          </p:cNvSpPr>
          <p:nvPr>
            <p:ph type="sldNum" sz="quarter" idx="10"/>
          </p:nvPr>
        </p:nvSpPr>
        <p:spPr/>
        <p:txBody>
          <a:bodyPr/>
          <a:lstStyle/>
          <a:p>
            <a:fld id="{F6A93D68-B2B4-4EAE-A6E9-FD4314E10411}" type="slidenum">
              <a:rPr lang="en-US" smtClean="0"/>
              <a:t>2</a:t>
            </a:fld>
            <a:endParaRPr lang="en-US"/>
          </a:p>
        </p:txBody>
      </p:sp>
    </p:spTree>
    <p:extLst>
      <p:ext uri="{BB962C8B-B14F-4D97-AF65-F5344CB8AC3E}">
        <p14:creationId xmlns:p14="http://schemas.microsoft.com/office/powerpoint/2010/main" val="3004904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1143000"/>
            <a:ext cx="6384925" cy="3592513"/>
          </a:xfrm>
        </p:spPr>
      </p:sp>
      <p:sp>
        <p:nvSpPr>
          <p:cNvPr id="3" name="Notes Placeholder 2"/>
          <p:cNvSpPr>
            <a:spLocks noGrp="1"/>
          </p:cNvSpPr>
          <p:nvPr>
            <p:ph type="body" idx="1"/>
          </p:nvPr>
        </p:nvSpPr>
        <p:spPr>
          <a:xfrm>
            <a:off x="535675" y="6741993"/>
            <a:ext cx="5005316" cy="2924033"/>
          </a:xfrm>
        </p:spPr>
        <p:txBody>
          <a:bodyPr/>
          <a:lstStyle/>
          <a:p>
            <a:r>
              <a:rPr lang="en-US" sz="1600" dirty="0"/>
              <a:t>Please review the Child Nutrition Website for additional procurement training opportunities.</a:t>
            </a:r>
          </a:p>
        </p:txBody>
      </p:sp>
      <p:sp>
        <p:nvSpPr>
          <p:cNvPr id="4" name="Slide Number Placeholder 3"/>
          <p:cNvSpPr>
            <a:spLocks noGrp="1"/>
          </p:cNvSpPr>
          <p:nvPr>
            <p:ph type="sldNum" sz="quarter" idx="10"/>
          </p:nvPr>
        </p:nvSpPr>
        <p:spPr/>
        <p:txBody>
          <a:bodyPr/>
          <a:lstStyle/>
          <a:p>
            <a:fld id="{E41EF1B6-3368-4933-A482-0CF6350A144F}" type="slidenum">
              <a:rPr lang="en-US" smtClean="0"/>
              <a:t>20</a:t>
            </a:fld>
            <a:endParaRPr lang="en-US"/>
          </a:p>
        </p:txBody>
      </p:sp>
    </p:spTree>
    <p:extLst>
      <p:ext uri="{BB962C8B-B14F-4D97-AF65-F5344CB8AC3E}">
        <p14:creationId xmlns:p14="http://schemas.microsoft.com/office/powerpoint/2010/main" val="93034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Thank you.  This concludes Micro Purchases in Child Nutrition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Remember to record completion of this training for Annual Professional Standards Training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you have any additional questions, please do not hesitate to call or email us.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942330-F19B-49BB-AE37-1A9BB45B55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53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three binding principles of good procurement: free and open competition, fairness and integrity, and responsive and responsible vendors.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These are the principles schools should think about in every step of the procurement process from setting procurement policies to monitoring their procurements.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93D68-B2B4-4EAE-A6E9-FD4314E104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6197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a:xfrm>
            <a:off x="685800" y="4400549"/>
            <a:ext cx="5486400" cy="3816261"/>
          </a:xfrm>
        </p:spPr>
        <p:txBody>
          <a:bodyPr/>
          <a:lstStyle/>
          <a:p>
            <a:r>
              <a:rPr lang="en-US" dirty="0"/>
              <a:t>Competition drives the procurement process.  The procurement process is a multi-step process for obtaining the best goods and services at the best possible price. An effective process  ensures that SFA procurement procedures are well thought out, reflect needs, are completed properly in compliance with regulations, and, in the end, are managed properly at the contract award level. </a:t>
            </a:r>
          </a:p>
          <a:p>
            <a:endParaRPr lang="en-US" dirty="0"/>
          </a:p>
          <a:p>
            <a:r>
              <a:rPr lang="en-US" dirty="0"/>
              <a:t>The steps in this multi-step process include:</a:t>
            </a:r>
          </a:p>
          <a:p>
            <a:pPr marL="171450" indent="-171450">
              <a:buFont typeface="Arial" panose="020B0604020202020204" pitchFamily="34" charset="0"/>
              <a:buChar char="•"/>
            </a:pPr>
            <a:r>
              <a:rPr lang="en-US" dirty="0"/>
              <a:t>Procurement planning</a:t>
            </a:r>
          </a:p>
          <a:p>
            <a:pPr marL="171450" indent="-171450">
              <a:buFont typeface="Arial" panose="020B0604020202020204" pitchFamily="34" charset="0"/>
              <a:buChar char="•"/>
            </a:pPr>
            <a:r>
              <a:rPr lang="en-US" dirty="0"/>
              <a:t>Forecasting ones needs</a:t>
            </a:r>
          </a:p>
          <a:p>
            <a:pPr marL="171450" indent="-171450">
              <a:buFont typeface="Arial" panose="020B0604020202020204" pitchFamily="34" charset="0"/>
              <a:buChar char="•"/>
            </a:pPr>
            <a:r>
              <a:rPr lang="en-US" dirty="0"/>
              <a:t>Choosing the appropriate procurement method</a:t>
            </a:r>
          </a:p>
          <a:p>
            <a:pPr marL="171450" indent="-171450">
              <a:buFont typeface="Arial" panose="020B0604020202020204" pitchFamily="34" charset="0"/>
              <a:buChar char="•"/>
            </a:pPr>
            <a:r>
              <a:rPr lang="en-US" dirty="0"/>
              <a:t>Developing a solicitation </a:t>
            </a:r>
          </a:p>
          <a:p>
            <a:pPr marL="171450" indent="-171450">
              <a:buFont typeface="Arial" panose="020B0604020202020204" pitchFamily="34" charset="0"/>
              <a:buChar char="•"/>
            </a:pPr>
            <a:r>
              <a:rPr lang="en-US" dirty="0"/>
              <a:t>Advertising the procurement</a:t>
            </a:r>
          </a:p>
          <a:p>
            <a:pPr marL="171450" indent="-171450">
              <a:buFont typeface="Arial" panose="020B0604020202020204" pitchFamily="34" charset="0"/>
              <a:buChar char="•"/>
            </a:pPr>
            <a:r>
              <a:rPr lang="en-US" dirty="0"/>
              <a:t>Evaluating proposals/offers</a:t>
            </a:r>
          </a:p>
          <a:p>
            <a:pPr marL="171450" indent="-171450">
              <a:buFont typeface="Arial" panose="020B0604020202020204" pitchFamily="34" charset="0"/>
              <a:buChar char="•"/>
            </a:pPr>
            <a:r>
              <a:rPr lang="en-US" dirty="0"/>
              <a:t>Awarding a contract or making a purchase</a:t>
            </a:r>
          </a:p>
          <a:p>
            <a:pPr marL="171450" indent="-171450">
              <a:buFont typeface="Arial" panose="020B0604020202020204" pitchFamily="34" charset="0"/>
              <a:buChar char="•"/>
            </a:pPr>
            <a:r>
              <a:rPr lang="en-US" dirty="0"/>
              <a:t>Managing the resulting contract and keeping documentation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So now that we have reviewed the principles and the process, let’s look at what a micro purchase is, when to select the micro purchase method, and see how the micro purchase method is put into practice.</a:t>
            </a:r>
          </a:p>
          <a:p>
            <a:pPr marL="0" indent="0">
              <a:buFont typeface="Arial" panose="020B0604020202020204" pitchFamily="34" charset="0"/>
              <a:buNone/>
            </a:pPr>
            <a:endParaRPr lang="en-US" dirty="0"/>
          </a:p>
          <a:p>
            <a:pPr marL="228600" indent="-228600"/>
            <a:endParaRPr lang="en-US" dirty="0"/>
          </a:p>
          <a:p>
            <a:pPr marL="228600" indent="-228600"/>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93D68-B2B4-4EAE-A6E9-FD4314E104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9819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246063"/>
            <a:ext cx="5626100" cy="3165475"/>
          </a:xfrm>
        </p:spPr>
      </p:sp>
      <p:sp>
        <p:nvSpPr>
          <p:cNvPr id="3" name="Notes Placeholder 2"/>
          <p:cNvSpPr>
            <a:spLocks noGrp="1"/>
          </p:cNvSpPr>
          <p:nvPr>
            <p:ph type="body" idx="1"/>
          </p:nvPr>
        </p:nvSpPr>
        <p:spPr>
          <a:xfrm>
            <a:off x="300251" y="3521122"/>
            <a:ext cx="6268141" cy="5376815"/>
          </a:xfrm>
        </p:spPr>
        <p:txBody>
          <a:bodyPr/>
          <a:lstStyle/>
          <a:p>
            <a:r>
              <a:rPr lang="en-US" dirty="0"/>
              <a:t>Procurement by micro-purchase is the acquisition of supplies or services, the total dollar amount of which does not exceed $50,000 per procurement transaction, whether weekly, monthly, or annually.  The purpose of the micro-purchase is to expedite the completion of your lowest-dollar small purchase transactions and minimize the associated administrative burden and cost. </a:t>
            </a:r>
            <a:r>
              <a:rPr lang="en-US" dirty="0">
                <a:solidFill>
                  <a:srgbClr val="000000"/>
                </a:solidFill>
                <a:latin typeface="Calibri" panose="020F0502020204030204" pitchFamily="34" charset="0"/>
              </a:rPr>
              <a:t>Your school or school district may set a lower threshold.  The most restrictive threshold will apply. SFAs are not obligated to use the micro-purchase method. </a:t>
            </a:r>
            <a:endParaRPr lang="en-US" dirty="0"/>
          </a:p>
          <a:p>
            <a:endParaRPr lang="en-US" dirty="0"/>
          </a:p>
          <a:p>
            <a:r>
              <a:rPr lang="en-US" dirty="0"/>
              <a:t>Consideration should be given to consolidating the acquisition of products or services when consolidation will result in more economical purchases.  This is true even if consolidation increases the dollar amount over the micro-purchase threshold, and therefore requires a more complex procurement method.  When appropriate, an analysis should be made to determine the most economical approach.</a:t>
            </a:r>
          </a:p>
          <a:p>
            <a:endParaRPr lang="en-US" dirty="0"/>
          </a:p>
          <a:p>
            <a:r>
              <a:rPr lang="en-US" dirty="0"/>
              <a:t> To the extent practicable, micro-purchases must be distributed equitably among qualified suppliers. This can happen at the time of the purchase or over several purchasing events. For example, a school procuring apples may purchase them either:</a:t>
            </a:r>
          </a:p>
          <a:p>
            <a:r>
              <a:rPr lang="en-US" dirty="0"/>
              <a:t>from various suppliers at the same time (the total of the purchases cannot exceed $50,000) or choose one supplier for the purchase of the apples and another supplier the next time apples need to be purchased (each of the purchases cannot exceed $50,000).</a:t>
            </a:r>
          </a:p>
          <a:p>
            <a:endParaRPr lang="en-US" dirty="0"/>
          </a:p>
          <a:p>
            <a:r>
              <a:rPr lang="en-US" dirty="0"/>
              <a:t> Micro-purchases may be awarded without soliciting competitive quotations if the non-Federal entity considers the price to be reasonable. (CFR 200.320) Ways to verify the reasonableness of a price is to compare previous purchases, have personal knowledge of the item being purchased, or compare to similar items being purchased.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Costs should be necessary and reasonable, and the Buy American provision is still in effect.</a:t>
            </a:r>
          </a:p>
        </p:txBody>
      </p:sp>
      <p:sp>
        <p:nvSpPr>
          <p:cNvPr id="4" name="Slide Number Placeholder 3"/>
          <p:cNvSpPr>
            <a:spLocks noGrp="1"/>
          </p:cNvSpPr>
          <p:nvPr>
            <p:ph type="sldNum" sz="quarter" idx="10"/>
          </p:nvPr>
        </p:nvSpPr>
        <p:spPr/>
        <p:txBody>
          <a:bodyPr/>
          <a:lstStyle/>
          <a:p>
            <a:fld id="{F6A93D68-B2B4-4EAE-A6E9-FD4314E10411}" type="slidenum">
              <a:rPr lang="en-US" smtClean="0"/>
              <a:t>5</a:t>
            </a:fld>
            <a:endParaRPr lang="en-US"/>
          </a:p>
        </p:txBody>
      </p:sp>
    </p:spTree>
    <p:extLst>
      <p:ext uri="{BB962C8B-B14F-4D97-AF65-F5344CB8AC3E}">
        <p14:creationId xmlns:p14="http://schemas.microsoft.com/office/powerpoint/2010/main" val="282182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56938"/>
          </a:xfrm>
        </p:spPr>
        <p:txBody>
          <a:bodyPr/>
          <a:lstStyle/>
          <a:p>
            <a:r>
              <a:rPr lang="en-US" sz="1100" dirty="0"/>
              <a:t>The key to selecting a procurement method is to not only look at the aggregate dollar value of the purchase but to also look at the process.  Many SFA’s require price quotes for all purchases, regardless of the value.  In this situation the process of obtaining price quotes will categorize the procurement method as Small Purchase Method, despite the dollar value being below the small purchase threshold.</a:t>
            </a:r>
          </a:p>
          <a:p>
            <a:endParaRPr lang="en-US" sz="1100" dirty="0"/>
          </a:p>
          <a:p>
            <a:r>
              <a:rPr lang="en-US" sz="1100" dirty="0"/>
              <a:t>If you obtain services from a vendor that fall below the $50,000.00 threshold but you know the services are the best value and the best service, it will benefit you to obtain price quotes and conduct the procurement of the service as a small purchase.  By utilizing the Small Purchase Procurement Method, you know you will be able to return to this vendor for the same product or service again. The same idea would come into play if your students preferred a specific food item, and you would have to change the expected food product to another if you had to distribute purchases among qualified vendors.  It would be more practical and beneficial to obtain price quotes and conduct procurement for this item as a small purchase.</a:t>
            </a:r>
          </a:p>
          <a:p>
            <a:endParaRPr lang="en-US" sz="1100" dirty="0"/>
          </a:p>
          <a:p>
            <a:r>
              <a:rPr lang="en-US" sz="1100" dirty="0"/>
              <a:t>Lastly, is it more time efficient to obtain 3 price quotes on an item or service that you utilize throughout the year than to try to distribute the purchases among qualifies vendors?  If so, obtaining 2-3 quick price quotes and completing the procurement as a small purchase would make sense.</a:t>
            </a:r>
          </a:p>
          <a:p>
            <a:endParaRPr lang="en-US" sz="1100" dirty="0"/>
          </a:p>
          <a:p>
            <a:r>
              <a:rPr lang="en-US" sz="1100" dirty="0"/>
              <a:t>As you can see, just because purchases fall below the $50,000.00 threshold, it may be more practical and appropriate to utilize another procurement method.</a:t>
            </a:r>
          </a:p>
        </p:txBody>
      </p:sp>
      <p:sp>
        <p:nvSpPr>
          <p:cNvPr id="4" name="Slide Number Placeholder 3"/>
          <p:cNvSpPr>
            <a:spLocks noGrp="1"/>
          </p:cNvSpPr>
          <p:nvPr>
            <p:ph type="sldNum" sz="quarter" idx="5"/>
          </p:nvPr>
        </p:nvSpPr>
        <p:spPr/>
        <p:txBody>
          <a:bodyPr/>
          <a:lstStyle/>
          <a:p>
            <a:fld id="{FD01C989-23DA-43D8-9AF5-AA8D7DDAC3C3}" type="slidenum">
              <a:rPr lang="en-US" smtClean="0"/>
              <a:t>6</a:t>
            </a:fld>
            <a:endParaRPr lang="en-US"/>
          </a:p>
        </p:txBody>
      </p:sp>
    </p:spTree>
    <p:extLst>
      <p:ext uri="{BB962C8B-B14F-4D97-AF65-F5344CB8AC3E}">
        <p14:creationId xmlns:p14="http://schemas.microsoft.com/office/powerpoint/2010/main" val="1769255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5084763"/>
            <a:ext cx="5486400" cy="3600450"/>
          </a:xfrm>
        </p:spPr>
        <p:txBody>
          <a:bodyPr/>
          <a:lstStyle/>
          <a:p>
            <a:r>
              <a:rPr lang="en-US" sz="1400" dirty="0"/>
              <a:t>Basic steps of a Micro-Purchase:</a:t>
            </a:r>
          </a:p>
          <a:p>
            <a:endParaRPr lang="en-US" sz="1400" dirty="0"/>
          </a:p>
          <a:p>
            <a:r>
              <a:rPr lang="en-US" sz="1400" dirty="0"/>
              <a:t>1. Include the use of the micro-purchase option in your written procurement plan</a:t>
            </a:r>
          </a:p>
          <a:p>
            <a:r>
              <a:rPr lang="en-US" sz="1400" dirty="0"/>
              <a:t>2. Develop written specifications, required terms, conditions, and document all purchases.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3. Determine what is a reasonable price and keep documentation on file in the determination that the price is reasonable.</a:t>
            </a:r>
          </a:p>
          <a:p>
            <a:r>
              <a:rPr lang="en-US" sz="1400" dirty="0"/>
              <a:t>4. Contact vendor to make the purchase.</a:t>
            </a:r>
          </a:p>
          <a:p>
            <a:r>
              <a:rPr lang="en-US" sz="1400" dirty="0"/>
              <a:t>5. Manage the contract</a:t>
            </a:r>
          </a:p>
          <a:p>
            <a:r>
              <a:rPr lang="en-US" dirty="0"/>
              <a:t> </a:t>
            </a:r>
          </a:p>
        </p:txBody>
      </p:sp>
      <p:sp>
        <p:nvSpPr>
          <p:cNvPr id="4" name="Slide Number Placeholder 3"/>
          <p:cNvSpPr>
            <a:spLocks noGrp="1"/>
          </p:cNvSpPr>
          <p:nvPr>
            <p:ph type="sldNum" sz="quarter" idx="10"/>
          </p:nvPr>
        </p:nvSpPr>
        <p:spPr/>
        <p:txBody>
          <a:bodyPr/>
          <a:lstStyle/>
          <a:p>
            <a:fld id="{F6A93D68-B2B4-4EAE-A6E9-FD4314E10411}" type="slidenum">
              <a:rPr lang="en-US" smtClean="0"/>
              <a:t>7</a:t>
            </a:fld>
            <a:endParaRPr lang="en-US"/>
          </a:p>
        </p:txBody>
      </p:sp>
    </p:spTree>
    <p:extLst>
      <p:ext uri="{BB962C8B-B14F-4D97-AF65-F5344CB8AC3E}">
        <p14:creationId xmlns:p14="http://schemas.microsoft.com/office/powerpoint/2010/main" val="232593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338138"/>
            <a:ext cx="6216650" cy="3497262"/>
          </a:xfrm>
        </p:spPr>
      </p:sp>
      <p:sp>
        <p:nvSpPr>
          <p:cNvPr id="3" name="Notes Placeholder 2"/>
          <p:cNvSpPr>
            <a:spLocks noGrp="1"/>
          </p:cNvSpPr>
          <p:nvPr>
            <p:ph type="body" idx="1"/>
          </p:nvPr>
        </p:nvSpPr>
        <p:spPr>
          <a:xfrm>
            <a:off x="115577" y="4370801"/>
            <a:ext cx="6373504" cy="4282440"/>
          </a:xfrm>
        </p:spPr>
        <p:txBody>
          <a:bodyPr/>
          <a:lstStyle/>
          <a:p>
            <a:r>
              <a:rPr lang="en-US" dirty="0"/>
              <a:t>To effectively implement the micro-purchase threshold, SFAs should:</a:t>
            </a:r>
          </a:p>
          <a:p>
            <a:endParaRPr lang="en-US" dirty="0"/>
          </a:p>
          <a:p>
            <a:r>
              <a:rPr lang="en-US" dirty="0"/>
              <a:t>Maximize purchasing during a single transaction. </a:t>
            </a:r>
          </a:p>
          <a:p>
            <a:endParaRPr lang="en-US" dirty="0"/>
          </a:p>
          <a:p>
            <a:r>
              <a:rPr lang="en-US" dirty="0"/>
              <a:t>Do </a:t>
            </a:r>
            <a:r>
              <a:rPr lang="en-US" b="1" dirty="0"/>
              <a:t>NOT</a:t>
            </a:r>
            <a:r>
              <a:rPr lang="en-US" dirty="0"/>
              <a:t> deliberately buy smaller quantities to stay under the micro-purchase threshold.  If SED reviews the purchases and determines those purchases are intentionally broken-up to fall under the micro-purchase threshold, the purchases would not be allowable. </a:t>
            </a:r>
          </a:p>
          <a:p>
            <a:endParaRPr lang="en-US" dirty="0"/>
          </a:p>
          <a:p>
            <a:r>
              <a:rPr lang="en-US" dirty="0"/>
              <a:t>Avoid choosing the same vendor/supplier for each purchase, to the maximum extent practicable.  The goal of effective procurement is to “spread the wealth” and enable competition.  For SFAS that may have access to only one vendor/supplier, the SFA should keep that documentation showing there to be only one and traveling to an outside vendor/supplier would not be cost effective.</a:t>
            </a:r>
          </a:p>
          <a:p>
            <a:endParaRPr lang="en-US" dirty="0"/>
          </a:p>
          <a:p>
            <a:r>
              <a:rPr lang="en-US" dirty="0"/>
              <a:t>Reasonable Price: To verify the reasonableness of a price, the organization could compare previous purchases, have personal knowledge of the item being purchased, and/or compare to similar items being purchased.</a:t>
            </a:r>
          </a:p>
          <a:p>
            <a:endParaRPr lang="en-US" dirty="0"/>
          </a:p>
          <a:p>
            <a:r>
              <a:rPr lang="en-US" dirty="0"/>
              <a:t>Records: Documentation must be kept for all purchases regardless of the procurement method used, including micro-purchases.  Best practice:  Maintain all micro-purchase documentation in one file.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6A93D68-B2B4-4EAE-A6E9-FD4314E10411}" type="slidenum">
              <a:rPr lang="en-US" smtClean="0"/>
              <a:t>8</a:t>
            </a:fld>
            <a:endParaRPr lang="en-US" dirty="0"/>
          </a:p>
        </p:txBody>
      </p:sp>
    </p:spTree>
    <p:extLst>
      <p:ext uri="{BB962C8B-B14F-4D97-AF65-F5344CB8AC3E}">
        <p14:creationId xmlns:p14="http://schemas.microsoft.com/office/powerpoint/2010/main" val="3015829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 y="450850"/>
            <a:ext cx="6405563" cy="3603625"/>
          </a:xfrm>
        </p:spPr>
      </p:sp>
      <p:sp>
        <p:nvSpPr>
          <p:cNvPr id="3" name="Notes Placeholder 2"/>
          <p:cNvSpPr>
            <a:spLocks noGrp="1"/>
          </p:cNvSpPr>
          <p:nvPr>
            <p:ph type="body" idx="1"/>
          </p:nvPr>
        </p:nvSpPr>
        <p:spPr>
          <a:xfrm>
            <a:off x="501041" y="2179529"/>
            <a:ext cx="5671159" cy="5821471"/>
          </a:xfrm>
        </p:spPr>
        <p:txBody>
          <a:bodyPr/>
          <a:lstStyle/>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TextBox 3">
            <a:extLst>
              <a:ext uri="{FF2B5EF4-FFF2-40B4-BE49-F238E27FC236}">
                <a16:creationId xmlns:a16="http://schemas.microsoft.com/office/drawing/2014/main" id="{178D1C89-2CCB-4A73-BC90-3FE9ACA60077}"/>
              </a:ext>
            </a:extLst>
          </p:cNvPr>
          <p:cNvSpPr txBox="1"/>
          <p:nvPr/>
        </p:nvSpPr>
        <p:spPr>
          <a:xfrm>
            <a:off x="501041" y="5090264"/>
            <a:ext cx="5671159" cy="3108543"/>
          </a:xfrm>
          <a:prstGeom prst="rect">
            <a:avLst/>
          </a:prstGeom>
          <a:noFill/>
        </p:spPr>
        <p:txBody>
          <a:bodyPr wrap="square" rtlCol="0">
            <a:spAutoFit/>
          </a:bodyPr>
          <a:lstStyle/>
          <a:p>
            <a:r>
              <a:rPr lang="en-US" sz="1400" dirty="0"/>
              <a:t>When following the micro purchase guidelines, be sure to ask yourself the following:</a:t>
            </a:r>
          </a:p>
          <a:p>
            <a:endParaRPr lang="en-US" sz="1400" dirty="0"/>
          </a:p>
          <a:p>
            <a:pPr marL="285750" lvl="0" indent="-285750">
              <a:buFont typeface="Arial" panose="020B0604020202020204" pitchFamily="34" charset="0"/>
              <a:buChar char="•"/>
            </a:pPr>
            <a:r>
              <a:rPr lang="en-US" sz="1400" dirty="0"/>
              <a:t>Will this transaction fall below the micro purchase threshold?</a:t>
            </a:r>
          </a:p>
          <a:p>
            <a:r>
              <a:rPr lang="en-US" sz="1400" dirty="0"/>
              <a:t>If not, follow your procedures for a small/ informal or formal purchase.</a:t>
            </a:r>
          </a:p>
          <a:p>
            <a:r>
              <a:rPr lang="en-US" sz="1400" dirty="0"/>
              <a:t> </a:t>
            </a:r>
          </a:p>
          <a:p>
            <a:pPr marL="285750" lvl="0" indent="-285750">
              <a:buFont typeface="Arial" panose="020B0604020202020204" pitchFamily="34" charset="0"/>
              <a:buChar char="•"/>
            </a:pPr>
            <a:r>
              <a:rPr lang="en-US" sz="1400" dirty="0"/>
              <a:t>Were purchase prices reasonable?</a:t>
            </a:r>
          </a:p>
          <a:p>
            <a:pPr lvl="0"/>
            <a:r>
              <a:rPr lang="en-US" sz="1400" dirty="0"/>
              <a:t>Would a prudent person pay the same price as the SFA paid? You should be doing some market research before purchasing to see what reasonable is, which could be looking online or through local circulars. </a:t>
            </a:r>
          </a:p>
          <a:p>
            <a:pPr lvl="0"/>
            <a:r>
              <a:rPr lang="en-US" sz="1400" dirty="0"/>
              <a:t> </a:t>
            </a:r>
          </a:p>
          <a:p>
            <a:pPr marL="285750" indent="-285750">
              <a:buFont typeface="Arial" panose="020B0604020202020204" pitchFamily="34" charset="0"/>
              <a:buChar char="•"/>
            </a:pPr>
            <a:r>
              <a:rPr lang="en-US" sz="1400" dirty="0"/>
              <a:t>Did the I spread purchases equitably among all qualified sources? </a:t>
            </a:r>
          </a:p>
          <a:p>
            <a:r>
              <a:rPr lang="en-US" sz="1400" dirty="0"/>
              <a:t>Think of “spreading the wealth”.  Your written procurement procedures should state that purchases must be rotated among qualified suppliers.</a:t>
            </a:r>
          </a:p>
        </p:txBody>
      </p:sp>
    </p:spTree>
    <p:extLst>
      <p:ext uri="{BB962C8B-B14F-4D97-AF65-F5344CB8AC3E}">
        <p14:creationId xmlns:p14="http://schemas.microsoft.com/office/powerpoint/2010/main" val="63050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35580-4D85-4566-8539-004171926B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97D2EE-9D40-4448-9A36-6E711029A9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38AC12-5ED3-4167-BA92-8F4A817C4375}"/>
              </a:ext>
            </a:extLst>
          </p:cNvPr>
          <p:cNvSpPr>
            <a:spLocks noGrp="1"/>
          </p:cNvSpPr>
          <p:nvPr>
            <p:ph type="dt" sz="half" idx="10"/>
          </p:nvPr>
        </p:nvSpPr>
        <p:spPr/>
        <p:txBody>
          <a:bodyPr/>
          <a:lstStyle/>
          <a:p>
            <a:fld id="{4C1A7A47-FDD8-48E0-B196-D3A0A83DFD3B}" type="datetimeFigureOut">
              <a:rPr lang="en-US" smtClean="0"/>
              <a:t>12/3/2021</a:t>
            </a:fld>
            <a:endParaRPr lang="en-US"/>
          </a:p>
        </p:txBody>
      </p:sp>
      <p:sp>
        <p:nvSpPr>
          <p:cNvPr id="5" name="Footer Placeholder 4">
            <a:extLst>
              <a:ext uri="{FF2B5EF4-FFF2-40B4-BE49-F238E27FC236}">
                <a16:creationId xmlns:a16="http://schemas.microsoft.com/office/drawing/2014/main" id="{9F530277-E000-4A8B-9A8D-5B9A3DE6A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0E399-FC5E-40F1-B941-7E5269935B77}"/>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208624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C3E1-5B27-490F-AE84-FAAF3589D0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00BB4C-A080-47C2-B7AA-E274B3E32B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E44F5-DB0B-4BCD-8F9C-A428642C6604}"/>
              </a:ext>
            </a:extLst>
          </p:cNvPr>
          <p:cNvSpPr>
            <a:spLocks noGrp="1"/>
          </p:cNvSpPr>
          <p:nvPr>
            <p:ph type="dt" sz="half" idx="10"/>
          </p:nvPr>
        </p:nvSpPr>
        <p:spPr/>
        <p:txBody>
          <a:bodyPr/>
          <a:lstStyle/>
          <a:p>
            <a:fld id="{4C1A7A47-FDD8-48E0-B196-D3A0A83DFD3B}" type="datetimeFigureOut">
              <a:rPr lang="en-US" smtClean="0"/>
              <a:t>12/3/2021</a:t>
            </a:fld>
            <a:endParaRPr lang="en-US"/>
          </a:p>
        </p:txBody>
      </p:sp>
      <p:sp>
        <p:nvSpPr>
          <p:cNvPr id="5" name="Footer Placeholder 4">
            <a:extLst>
              <a:ext uri="{FF2B5EF4-FFF2-40B4-BE49-F238E27FC236}">
                <a16:creationId xmlns:a16="http://schemas.microsoft.com/office/drawing/2014/main" id="{28F0DBD9-79E8-4F0F-ABA1-6DB8577C0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755C5B-0D1A-4F59-8B2A-658D0557649A}"/>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667074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87254-C076-4287-8A56-1F349F7891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23FAEE-95A4-486C-AED7-409EC3A9A5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9ADD2-7494-4C58-B8BD-542A800AB5C0}"/>
              </a:ext>
            </a:extLst>
          </p:cNvPr>
          <p:cNvSpPr>
            <a:spLocks noGrp="1"/>
          </p:cNvSpPr>
          <p:nvPr>
            <p:ph type="dt" sz="half" idx="10"/>
          </p:nvPr>
        </p:nvSpPr>
        <p:spPr/>
        <p:txBody>
          <a:bodyPr/>
          <a:lstStyle/>
          <a:p>
            <a:fld id="{4C1A7A47-FDD8-48E0-B196-D3A0A83DFD3B}" type="datetimeFigureOut">
              <a:rPr lang="en-US" smtClean="0"/>
              <a:t>12/3/2021</a:t>
            </a:fld>
            <a:endParaRPr lang="en-US"/>
          </a:p>
        </p:txBody>
      </p:sp>
      <p:sp>
        <p:nvSpPr>
          <p:cNvPr id="5" name="Footer Placeholder 4">
            <a:extLst>
              <a:ext uri="{FF2B5EF4-FFF2-40B4-BE49-F238E27FC236}">
                <a16:creationId xmlns:a16="http://schemas.microsoft.com/office/drawing/2014/main" id="{8A3F76FA-5D60-47BD-A33C-3BE3B74AF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00148-C0B3-43FD-8B1A-19E396055F92}"/>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494809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1" y="3869636"/>
            <a:ext cx="8767860"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323BC432-44F5-4179-9833-83CC1EF236B0}" type="datetime1">
              <a:rPr lang="en-US" smtClean="0"/>
              <a:t>12/3/2021</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CB5168A1-18C0-4E28-B7BD-A8F51F386254}" type="slidenum">
              <a:rPr lang="en-US" altLang="en-US" smtClean="0"/>
              <a:pPr>
                <a:defRPr/>
              </a:pPr>
              <a:t>‹#›</a:t>
            </a:fld>
            <a:endParaRPr lang="en-US" altLang="en-US" dirty="0"/>
          </a:p>
        </p:txBody>
      </p:sp>
      <p:cxnSp>
        <p:nvCxnSpPr>
          <p:cNvPr id="8" name="Straight Connector 7"/>
          <p:cNvCxnSpPr/>
          <p:nvPr/>
        </p:nvCxnSpPr>
        <p:spPr>
          <a:xfrm>
            <a:off x="1978661"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832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8EC95BA-B354-4CAA-A234-5ECD8F67D86E}" type="datetime1">
              <a:rPr lang="en-US" smtClean="0"/>
              <a:t>12/3/2021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B3C600C-2986-4C13-9BB9-7C8DB6815811}" type="slidenum">
              <a:rPr lang="en-US" altLang="en-US" smtClean="0"/>
              <a:pPr>
                <a:defRPr/>
              </a:pPr>
              <a:t>‹#›</a:t>
            </a:fld>
            <a:endParaRPr lang="en-US" altLang="en-US" dirty="0"/>
          </a:p>
        </p:txBody>
      </p:sp>
    </p:spTree>
    <p:extLst>
      <p:ext uri="{BB962C8B-B14F-4D97-AF65-F5344CB8AC3E}">
        <p14:creationId xmlns:p14="http://schemas.microsoft.com/office/powerpoint/2010/main" val="115886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5F3D4E0-F9B3-4B71-BDB8-26AA8DAE83B0}" type="datetime1">
              <a:rPr lang="en-US" smtClean="0"/>
              <a:t>12/3/2021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884AE1-632E-45F8-BD1F-6394B9361780}" type="slidenum">
              <a:rPr lang="en-US" altLang="en-US" smtClean="0"/>
              <a:pPr>
                <a:defRPr/>
              </a:pPr>
              <a:t>‹#›</a:t>
            </a:fld>
            <a:endParaRPr lang="en-US" altLang="en-US" dirty="0"/>
          </a:p>
        </p:txBody>
      </p:sp>
      <p:cxnSp>
        <p:nvCxnSpPr>
          <p:cNvPr id="7" name="Straight Connector 6"/>
          <p:cNvCxnSpPr/>
          <p:nvPr/>
        </p:nvCxnSpPr>
        <p:spPr>
          <a:xfrm>
            <a:off x="1981201"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263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4A65726-6D1C-41DF-94EE-923487702041}" type="datetime1">
              <a:rPr lang="en-US" smtClean="0"/>
              <a:t>12/3/2021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6ADFA91-0581-48FB-A86B-2C7B4A2A934E}" type="slidenum">
              <a:rPr lang="en-US" altLang="en-US" smtClean="0"/>
              <a:pPr>
                <a:defRPr/>
              </a:pPr>
              <a:t>‹#›</a:t>
            </a:fld>
            <a:endParaRPr lang="en-US" altLang="en-US" dirty="0"/>
          </a:p>
        </p:txBody>
      </p:sp>
    </p:spTree>
    <p:extLst>
      <p:ext uri="{BB962C8B-B14F-4D97-AF65-F5344CB8AC3E}">
        <p14:creationId xmlns:p14="http://schemas.microsoft.com/office/powerpoint/2010/main" val="3153977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A056311-60DA-48CE-91D4-8491B40E8710}" type="datetime1">
              <a:rPr lang="en-US" smtClean="0"/>
              <a:t>12/3/2021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278E18C-7737-4BCE-BB60-E4BF2C665E63}" type="slidenum">
              <a:rPr lang="en-US" altLang="en-US" smtClean="0"/>
              <a:pPr>
                <a:defRPr/>
              </a:pPr>
              <a:t>‹#›</a:t>
            </a:fld>
            <a:endParaRPr lang="en-US" altLang="en-US" dirty="0"/>
          </a:p>
        </p:txBody>
      </p:sp>
    </p:spTree>
    <p:extLst>
      <p:ext uri="{BB962C8B-B14F-4D97-AF65-F5344CB8AC3E}">
        <p14:creationId xmlns:p14="http://schemas.microsoft.com/office/powerpoint/2010/main" val="896374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E4C0855-7297-46FF-8558-92824AC21F56}" type="datetime1">
              <a:rPr lang="en-US" smtClean="0"/>
              <a:t>12/3/2021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4133204-60C8-4E91-BF9E-A0070E46C909}" type="slidenum">
              <a:rPr lang="en-US" altLang="en-US" smtClean="0"/>
              <a:pPr>
                <a:defRPr/>
              </a:pPr>
              <a:t>‹#›</a:t>
            </a:fld>
            <a:endParaRPr lang="en-US" altLang="en-US" dirty="0"/>
          </a:p>
        </p:txBody>
      </p:sp>
    </p:spTree>
    <p:extLst>
      <p:ext uri="{BB962C8B-B14F-4D97-AF65-F5344CB8AC3E}">
        <p14:creationId xmlns:p14="http://schemas.microsoft.com/office/powerpoint/2010/main" val="4235600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6D2A693-9DCB-4647-914F-F5846565E227}" type="datetime1">
              <a:rPr lang="en-US" smtClean="0"/>
              <a:t>12/3/2021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06454E3-DB9F-4FA8-B48B-FB217EC555F1}" type="slidenum">
              <a:rPr lang="en-US" altLang="en-US" smtClean="0"/>
              <a:pPr>
                <a:defRPr/>
              </a:pPr>
              <a:t>‹#›</a:t>
            </a:fld>
            <a:endParaRPr lang="en-US" altLang="en-US" dirty="0"/>
          </a:p>
        </p:txBody>
      </p:sp>
    </p:spTree>
    <p:extLst>
      <p:ext uri="{BB962C8B-B14F-4D97-AF65-F5344CB8AC3E}">
        <p14:creationId xmlns:p14="http://schemas.microsoft.com/office/powerpoint/2010/main" val="1184022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2" y="1097280"/>
            <a:ext cx="5532851"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D0B02B8-28E1-48AF-AA60-2643E0BE1FBB}" type="datetime1">
              <a:rPr lang="en-US" smtClean="0"/>
              <a:t>12/3/2021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C9121D0-94F2-4AC3-831C-8002F97D123B}" type="slidenum">
              <a:rPr lang="en-US" altLang="en-US" smtClean="0"/>
              <a:pPr>
                <a:defRPr/>
              </a:pPr>
              <a:t>‹#›</a:t>
            </a:fld>
            <a:endParaRPr lang="en-US" altLang="en-US" dirty="0"/>
          </a:p>
        </p:txBody>
      </p:sp>
    </p:spTree>
    <p:extLst>
      <p:ext uri="{BB962C8B-B14F-4D97-AF65-F5344CB8AC3E}">
        <p14:creationId xmlns:p14="http://schemas.microsoft.com/office/powerpoint/2010/main" val="179398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E5FC-6089-4501-AF6D-BBC4DC801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82B9D-8ECE-458D-B6BD-F7E437B895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69655-6751-4710-B7A9-9D16BEA1B609}"/>
              </a:ext>
            </a:extLst>
          </p:cNvPr>
          <p:cNvSpPr>
            <a:spLocks noGrp="1"/>
          </p:cNvSpPr>
          <p:nvPr>
            <p:ph type="dt" sz="half" idx="10"/>
          </p:nvPr>
        </p:nvSpPr>
        <p:spPr/>
        <p:txBody>
          <a:bodyPr/>
          <a:lstStyle/>
          <a:p>
            <a:fld id="{4C1A7A47-FDD8-48E0-B196-D3A0A83DFD3B}" type="datetimeFigureOut">
              <a:rPr lang="en-US" smtClean="0"/>
              <a:t>12/3/2021</a:t>
            </a:fld>
            <a:endParaRPr lang="en-US"/>
          </a:p>
        </p:txBody>
      </p:sp>
      <p:sp>
        <p:nvSpPr>
          <p:cNvPr id="5" name="Footer Placeholder 4">
            <a:extLst>
              <a:ext uri="{FF2B5EF4-FFF2-40B4-BE49-F238E27FC236}">
                <a16:creationId xmlns:a16="http://schemas.microsoft.com/office/drawing/2014/main" id="{4BFD4982-F665-469B-80C5-61AD2DA19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F135A-5B37-4433-83B1-083EC955BCD5}"/>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2742846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0" y="1069848"/>
            <a:ext cx="5676937"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77952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F62C61F-40BE-4835-8586-D233F4F01000}" type="datetime1">
              <a:rPr lang="en-US" smtClean="0"/>
              <a:t>12/3/2021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D2E9DD1-F935-421E-BE7E-42EA057B29D2}" type="slidenum">
              <a:rPr lang="en-US" altLang="en-US" smtClean="0"/>
              <a:pPr>
                <a:defRPr/>
              </a:pPr>
              <a:t>‹#›</a:t>
            </a:fld>
            <a:endParaRPr lang="en-US" altLang="en-US" dirty="0"/>
          </a:p>
        </p:txBody>
      </p:sp>
    </p:spTree>
    <p:extLst>
      <p:ext uri="{BB962C8B-B14F-4D97-AF65-F5344CB8AC3E}">
        <p14:creationId xmlns:p14="http://schemas.microsoft.com/office/powerpoint/2010/main" val="1127005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559C773-A6B3-4011-8B55-A004F768BE19}" type="datetime1">
              <a:rPr lang="en-US" smtClean="0"/>
              <a:t>12/3/2021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E17FAE-322A-4003-9781-65B05CA2B8F5}" type="slidenum">
              <a:rPr lang="en-US" altLang="en-US" smtClean="0"/>
              <a:pPr>
                <a:defRPr/>
              </a:pPr>
              <a:t>‹#›</a:t>
            </a:fld>
            <a:endParaRPr lang="en-US" altLang="en-US" dirty="0"/>
          </a:p>
        </p:txBody>
      </p:sp>
    </p:spTree>
    <p:extLst>
      <p:ext uri="{BB962C8B-B14F-4D97-AF65-F5344CB8AC3E}">
        <p14:creationId xmlns:p14="http://schemas.microsoft.com/office/powerpoint/2010/main" val="3897941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1"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2262025-2020-4024-8595-B189591375D4}" type="datetime1">
              <a:rPr lang="en-US" smtClean="0"/>
              <a:t>12/3/2021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CA125F-55FC-4951-8993-89791BCC8CFA}" type="slidenum">
              <a:rPr lang="en-US" altLang="en-US" smtClean="0"/>
              <a:pPr>
                <a:defRPr/>
              </a:pPr>
              <a:t>‹#›</a:t>
            </a:fld>
            <a:endParaRPr lang="en-US" altLang="en-US" dirty="0"/>
          </a:p>
        </p:txBody>
      </p:sp>
    </p:spTree>
    <p:extLst>
      <p:ext uri="{BB962C8B-B14F-4D97-AF65-F5344CB8AC3E}">
        <p14:creationId xmlns:p14="http://schemas.microsoft.com/office/powerpoint/2010/main" val="1041243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D9A59AF-F0BC-4A04-A31F-9B17244568E3}"/>
              </a:ext>
            </a:extLst>
          </p:cNvPr>
          <p:cNvSpPr>
            <a:spLocks noGrp="1"/>
          </p:cNvSpPr>
          <p:nvPr>
            <p:ph type="sldNum" sz="quarter" idx="10"/>
          </p:nvPr>
        </p:nvSpPr>
        <p:spPr/>
        <p:txBody>
          <a:bodyPr/>
          <a:lstStyle>
            <a:lvl1pPr>
              <a:defRPr/>
            </a:lvl1pPr>
          </a:lstStyle>
          <a:p>
            <a:pPr>
              <a:defRPr/>
            </a:pPr>
            <a:fld id="{72191B2A-63CE-4A60-977B-4367570A6FAF}" type="slidenum">
              <a:rPr lang="en-US" altLang="en-US"/>
              <a:pPr>
                <a:defRPr/>
              </a:pPr>
              <a:t>‹#›</a:t>
            </a:fld>
            <a:endParaRPr lang="en-US" altLang="en-US" dirty="0"/>
          </a:p>
        </p:txBody>
      </p:sp>
      <p:sp>
        <p:nvSpPr>
          <p:cNvPr id="4" name="Footer Placeholder 3">
            <a:extLst>
              <a:ext uri="{FF2B5EF4-FFF2-40B4-BE49-F238E27FC236}">
                <a16:creationId xmlns:a16="http://schemas.microsoft.com/office/drawing/2014/main" id="{9B4AD0C3-B73F-4905-B519-687E37D4A5D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Date Placeholder 4">
            <a:extLst>
              <a:ext uri="{FF2B5EF4-FFF2-40B4-BE49-F238E27FC236}">
                <a16:creationId xmlns:a16="http://schemas.microsoft.com/office/drawing/2014/main" id="{154FFCF8-CFDB-42A7-AB96-32F59515C720}"/>
              </a:ext>
            </a:extLst>
          </p:cNvPr>
          <p:cNvSpPr>
            <a:spLocks noGrp="1"/>
          </p:cNvSpPr>
          <p:nvPr>
            <p:ph type="dt" sz="half"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4ECAA7F-4648-4405-AF3F-9ABF79606D3B}" type="datetime1">
              <a:rPr lang="en-US" smtClean="0"/>
              <a:t>12/3/2021</a:t>
            </a:fld>
            <a:endParaRPr lang="en-US" dirty="0"/>
          </a:p>
        </p:txBody>
      </p:sp>
    </p:spTree>
    <p:extLst>
      <p:ext uri="{BB962C8B-B14F-4D97-AF65-F5344CB8AC3E}">
        <p14:creationId xmlns:p14="http://schemas.microsoft.com/office/powerpoint/2010/main" val="282079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684E-E58F-4424-8249-106F6916715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3F41022-3FEC-4FD7-AEAF-59D7256963F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5AD80DA-A0AA-464B-89F5-379805096A88}"/>
              </a:ext>
            </a:extLst>
          </p:cNvPr>
          <p:cNvSpPr>
            <a:spLocks noGrp="1"/>
          </p:cNvSpPr>
          <p:nvPr>
            <p:ph type="dt" sz="half" idx="10"/>
          </p:nvPr>
        </p:nvSpPr>
        <p:spPr/>
        <p:txBody>
          <a:bodyPr/>
          <a:lstStyle/>
          <a:p>
            <a:fld id="{05CD4D9E-FE39-4D12-B927-BBBFC16F86D5}" type="datetimeFigureOut">
              <a:rPr lang="en-US" smtClean="0"/>
              <a:t>12/3/2021</a:t>
            </a:fld>
            <a:endParaRPr lang="en-US"/>
          </a:p>
        </p:txBody>
      </p:sp>
      <p:sp>
        <p:nvSpPr>
          <p:cNvPr id="5" name="Footer Placeholder 4">
            <a:extLst>
              <a:ext uri="{FF2B5EF4-FFF2-40B4-BE49-F238E27FC236}">
                <a16:creationId xmlns:a16="http://schemas.microsoft.com/office/drawing/2014/main" id="{9E20D5E5-8933-4F65-AB42-E126647DF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D0185-64D7-4628-AF4A-6B9C9FCF4F1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201432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02E8-47C9-47D0-B1DD-9095C278C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6CD26-C27F-42AC-AA21-BED8BA92B8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7094D-8BB7-4DF6-8404-F29B9B13EF0A}"/>
              </a:ext>
            </a:extLst>
          </p:cNvPr>
          <p:cNvSpPr>
            <a:spLocks noGrp="1"/>
          </p:cNvSpPr>
          <p:nvPr>
            <p:ph type="dt" sz="half" idx="10"/>
          </p:nvPr>
        </p:nvSpPr>
        <p:spPr/>
        <p:txBody>
          <a:bodyPr/>
          <a:lstStyle/>
          <a:p>
            <a:fld id="{05CD4D9E-FE39-4D12-B927-BBBFC16F86D5}" type="datetimeFigureOut">
              <a:rPr lang="en-US" smtClean="0"/>
              <a:t>12/3/2021</a:t>
            </a:fld>
            <a:endParaRPr lang="en-US"/>
          </a:p>
        </p:txBody>
      </p:sp>
      <p:sp>
        <p:nvSpPr>
          <p:cNvPr id="5" name="Footer Placeholder 4">
            <a:extLst>
              <a:ext uri="{FF2B5EF4-FFF2-40B4-BE49-F238E27FC236}">
                <a16:creationId xmlns:a16="http://schemas.microsoft.com/office/drawing/2014/main" id="{E8D94755-9656-4DA0-B396-6AAA3A612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77D8E-7D22-4F2E-A5F5-92B346BBF7D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024357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7DA7-9BC9-47D8-B0EB-D9713194FF00}"/>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540196F-0155-435B-B22C-3189CE90C22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3A4D2-C6D3-4E76-9683-B332B71A796B}"/>
              </a:ext>
            </a:extLst>
          </p:cNvPr>
          <p:cNvSpPr>
            <a:spLocks noGrp="1"/>
          </p:cNvSpPr>
          <p:nvPr>
            <p:ph type="dt" sz="half" idx="10"/>
          </p:nvPr>
        </p:nvSpPr>
        <p:spPr/>
        <p:txBody>
          <a:bodyPr/>
          <a:lstStyle/>
          <a:p>
            <a:fld id="{05CD4D9E-FE39-4D12-B927-BBBFC16F86D5}" type="datetimeFigureOut">
              <a:rPr lang="en-US" smtClean="0"/>
              <a:t>12/3/2021</a:t>
            </a:fld>
            <a:endParaRPr lang="en-US"/>
          </a:p>
        </p:txBody>
      </p:sp>
      <p:sp>
        <p:nvSpPr>
          <p:cNvPr id="5" name="Footer Placeholder 4">
            <a:extLst>
              <a:ext uri="{FF2B5EF4-FFF2-40B4-BE49-F238E27FC236}">
                <a16:creationId xmlns:a16="http://schemas.microsoft.com/office/drawing/2014/main" id="{2B008B63-41A5-41CD-8C40-9ED2E110B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6AD50-B2E9-411D-BAB9-9F8FE7A6DE40}"/>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986063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164E-4263-452F-946B-F18B9F90C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5DE0C-9094-4876-8D57-C35A288E86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13C72A-9BFE-41F8-B24A-AE1566929F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83BC72-5E52-4B0C-951D-D09AB03A4B29}"/>
              </a:ext>
            </a:extLst>
          </p:cNvPr>
          <p:cNvSpPr>
            <a:spLocks noGrp="1"/>
          </p:cNvSpPr>
          <p:nvPr>
            <p:ph type="dt" sz="half" idx="10"/>
          </p:nvPr>
        </p:nvSpPr>
        <p:spPr/>
        <p:txBody>
          <a:bodyPr/>
          <a:lstStyle/>
          <a:p>
            <a:fld id="{05CD4D9E-FE39-4D12-B927-BBBFC16F86D5}" type="datetimeFigureOut">
              <a:rPr lang="en-US" smtClean="0"/>
              <a:t>12/3/2021</a:t>
            </a:fld>
            <a:endParaRPr lang="en-US"/>
          </a:p>
        </p:txBody>
      </p:sp>
      <p:sp>
        <p:nvSpPr>
          <p:cNvPr id="6" name="Footer Placeholder 5">
            <a:extLst>
              <a:ext uri="{FF2B5EF4-FFF2-40B4-BE49-F238E27FC236}">
                <a16:creationId xmlns:a16="http://schemas.microsoft.com/office/drawing/2014/main" id="{9B845241-201F-4FD4-BA8C-58F334373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B28E6-A024-4F7F-B0B7-CB428A3A278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686084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89ED-6AF4-4B1F-8CA6-9FD33536ED1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AAB29B-1712-447A-A779-E9304F981B5D}"/>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08F6B7A-EA4D-4F69-8E63-E278C9950DF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97FD59-4951-41ED-A7CC-8FCD982A3F10}"/>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274091D-6C2C-43E9-8654-108FE22A214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DDC941-7CBE-4D25-9C7B-41DBF7347B6B}"/>
              </a:ext>
            </a:extLst>
          </p:cNvPr>
          <p:cNvSpPr>
            <a:spLocks noGrp="1"/>
          </p:cNvSpPr>
          <p:nvPr>
            <p:ph type="dt" sz="half" idx="10"/>
          </p:nvPr>
        </p:nvSpPr>
        <p:spPr/>
        <p:txBody>
          <a:bodyPr/>
          <a:lstStyle/>
          <a:p>
            <a:fld id="{05CD4D9E-FE39-4D12-B927-BBBFC16F86D5}" type="datetimeFigureOut">
              <a:rPr lang="en-US" smtClean="0"/>
              <a:t>12/3/2021</a:t>
            </a:fld>
            <a:endParaRPr lang="en-US"/>
          </a:p>
        </p:txBody>
      </p:sp>
      <p:sp>
        <p:nvSpPr>
          <p:cNvPr id="8" name="Footer Placeholder 7">
            <a:extLst>
              <a:ext uri="{FF2B5EF4-FFF2-40B4-BE49-F238E27FC236}">
                <a16:creationId xmlns:a16="http://schemas.microsoft.com/office/drawing/2014/main" id="{24F2D3E7-4903-418B-BE7D-D6BA753E0E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D42BC8-B161-4751-BC5F-7D06BE455B82}"/>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459941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ED51-FBA9-4622-BCFB-FF265E9EF4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E115A4-29B5-4937-BFC8-BA3A3BA09759}"/>
              </a:ext>
            </a:extLst>
          </p:cNvPr>
          <p:cNvSpPr>
            <a:spLocks noGrp="1"/>
          </p:cNvSpPr>
          <p:nvPr>
            <p:ph type="dt" sz="half" idx="10"/>
          </p:nvPr>
        </p:nvSpPr>
        <p:spPr/>
        <p:txBody>
          <a:bodyPr/>
          <a:lstStyle/>
          <a:p>
            <a:fld id="{05CD4D9E-FE39-4D12-B927-BBBFC16F86D5}" type="datetimeFigureOut">
              <a:rPr lang="en-US" smtClean="0"/>
              <a:t>12/3/2021</a:t>
            </a:fld>
            <a:endParaRPr lang="en-US"/>
          </a:p>
        </p:txBody>
      </p:sp>
      <p:sp>
        <p:nvSpPr>
          <p:cNvPr id="4" name="Footer Placeholder 3">
            <a:extLst>
              <a:ext uri="{FF2B5EF4-FFF2-40B4-BE49-F238E27FC236}">
                <a16:creationId xmlns:a16="http://schemas.microsoft.com/office/drawing/2014/main" id="{20C140E6-06B3-491D-83E6-11970DB5D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CF3F55-D312-4738-BF68-FE24BD9DBAB8}"/>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43393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5F3B-2E37-4DBA-BD3C-8E38371976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1946BF-ECE1-4739-A9D2-17A163B09C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F1875B-8F96-4A2D-84C0-F8F854EAA932}"/>
              </a:ext>
            </a:extLst>
          </p:cNvPr>
          <p:cNvSpPr>
            <a:spLocks noGrp="1"/>
          </p:cNvSpPr>
          <p:nvPr>
            <p:ph type="dt" sz="half" idx="10"/>
          </p:nvPr>
        </p:nvSpPr>
        <p:spPr/>
        <p:txBody>
          <a:bodyPr/>
          <a:lstStyle/>
          <a:p>
            <a:fld id="{4C1A7A47-FDD8-48E0-B196-D3A0A83DFD3B}" type="datetimeFigureOut">
              <a:rPr lang="en-US" smtClean="0"/>
              <a:t>12/3/2021</a:t>
            </a:fld>
            <a:endParaRPr lang="en-US"/>
          </a:p>
        </p:txBody>
      </p:sp>
      <p:sp>
        <p:nvSpPr>
          <p:cNvPr id="5" name="Footer Placeholder 4">
            <a:extLst>
              <a:ext uri="{FF2B5EF4-FFF2-40B4-BE49-F238E27FC236}">
                <a16:creationId xmlns:a16="http://schemas.microsoft.com/office/drawing/2014/main" id="{F1F5796F-D7F2-4A17-9136-2D43966C0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66810-3425-4A98-ACDE-B6C4484DFB42}"/>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2504459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2DF06-1A81-43CB-A5CF-756636925E73}"/>
              </a:ext>
            </a:extLst>
          </p:cNvPr>
          <p:cNvSpPr>
            <a:spLocks noGrp="1"/>
          </p:cNvSpPr>
          <p:nvPr>
            <p:ph type="dt" sz="half" idx="10"/>
          </p:nvPr>
        </p:nvSpPr>
        <p:spPr/>
        <p:txBody>
          <a:bodyPr/>
          <a:lstStyle/>
          <a:p>
            <a:fld id="{05CD4D9E-FE39-4D12-B927-BBBFC16F86D5}" type="datetimeFigureOut">
              <a:rPr lang="en-US" smtClean="0"/>
              <a:t>12/3/2021</a:t>
            </a:fld>
            <a:endParaRPr lang="en-US"/>
          </a:p>
        </p:txBody>
      </p:sp>
      <p:sp>
        <p:nvSpPr>
          <p:cNvPr id="3" name="Footer Placeholder 2">
            <a:extLst>
              <a:ext uri="{FF2B5EF4-FFF2-40B4-BE49-F238E27FC236}">
                <a16:creationId xmlns:a16="http://schemas.microsoft.com/office/drawing/2014/main" id="{99DF0B40-15E8-4D37-9A8E-761C4531C6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4DCFFB-3343-4575-B885-28530A16F98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4281118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109B-3597-435F-864E-751BE518FCD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EDE3B2C-983C-45F3-B68B-903F1C4F16E2}"/>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DE6E2A-B067-47B5-AD5E-45C80227896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4063C9-891A-443C-8859-568837D22030}"/>
              </a:ext>
            </a:extLst>
          </p:cNvPr>
          <p:cNvSpPr>
            <a:spLocks noGrp="1"/>
          </p:cNvSpPr>
          <p:nvPr>
            <p:ph type="dt" sz="half" idx="10"/>
          </p:nvPr>
        </p:nvSpPr>
        <p:spPr/>
        <p:txBody>
          <a:bodyPr/>
          <a:lstStyle/>
          <a:p>
            <a:fld id="{05CD4D9E-FE39-4D12-B927-BBBFC16F86D5}" type="datetimeFigureOut">
              <a:rPr lang="en-US" smtClean="0"/>
              <a:t>12/3/2021</a:t>
            </a:fld>
            <a:endParaRPr lang="en-US"/>
          </a:p>
        </p:txBody>
      </p:sp>
      <p:sp>
        <p:nvSpPr>
          <p:cNvPr id="6" name="Footer Placeholder 5">
            <a:extLst>
              <a:ext uri="{FF2B5EF4-FFF2-40B4-BE49-F238E27FC236}">
                <a16:creationId xmlns:a16="http://schemas.microsoft.com/office/drawing/2014/main" id="{B3C585A0-3F3B-4620-80D7-93EFAB82B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D2CC4-8AEE-4915-9E5E-F6E1887217D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929927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9B4F-10B5-41C2-841E-38A4380B740F}"/>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2C80FB8-1080-42B6-BE62-23CA6D9841B1}"/>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26EBD05-C7DB-4D96-9005-E1BE3F90F2A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5BA8F2-AC40-4900-9629-E9C2CC803136}"/>
              </a:ext>
            </a:extLst>
          </p:cNvPr>
          <p:cNvSpPr>
            <a:spLocks noGrp="1"/>
          </p:cNvSpPr>
          <p:nvPr>
            <p:ph type="dt" sz="half" idx="10"/>
          </p:nvPr>
        </p:nvSpPr>
        <p:spPr/>
        <p:txBody>
          <a:bodyPr/>
          <a:lstStyle/>
          <a:p>
            <a:fld id="{05CD4D9E-FE39-4D12-B927-BBBFC16F86D5}" type="datetimeFigureOut">
              <a:rPr lang="en-US" smtClean="0"/>
              <a:t>12/3/2021</a:t>
            </a:fld>
            <a:endParaRPr lang="en-US"/>
          </a:p>
        </p:txBody>
      </p:sp>
      <p:sp>
        <p:nvSpPr>
          <p:cNvPr id="6" name="Footer Placeholder 5">
            <a:extLst>
              <a:ext uri="{FF2B5EF4-FFF2-40B4-BE49-F238E27FC236}">
                <a16:creationId xmlns:a16="http://schemas.microsoft.com/office/drawing/2014/main" id="{1C23314A-D917-447B-8A28-037F68B69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B544AC-CE87-4A8B-8D92-4046E07681B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779228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75CD-B935-4BC4-ADD5-73127A45B0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50AF92-325F-4D7A-965B-5936A79B58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36FC8-1B73-4418-A26F-41859E5814F7}"/>
              </a:ext>
            </a:extLst>
          </p:cNvPr>
          <p:cNvSpPr>
            <a:spLocks noGrp="1"/>
          </p:cNvSpPr>
          <p:nvPr>
            <p:ph type="dt" sz="half" idx="10"/>
          </p:nvPr>
        </p:nvSpPr>
        <p:spPr/>
        <p:txBody>
          <a:bodyPr/>
          <a:lstStyle/>
          <a:p>
            <a:fld id="{05CD4D9E-FE39-4D12-B927-BBBFC16F86D5}" type="datetimeFigureOut">
              <a:rPr lang="en-US" smtClean="0"/>
              <a:t>12/3/2021</a:t>
            </a:fld>
            <a:endParaRPr lang="en-US"/>
          </a:p>
        </p:txBody>
      </p:sp>
      <p:sp>
        <p:nvSpPr>
          <p:cNvPr id="5" name="Footer Placeholder 4">
            <a:extLst>
              <a:ext uri="{FF2B5EF4-FFF2-40B4-BE49-F238E27FC236}">
                <a16:creationId xmlns:a16="http://schemas.microsoft.com/office/drawing/2014/main" id="{40A4017F-2B7E-4C55-AFFF-DE9E784F8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69D52-FC5F-4B05-A58D-4FEED52DD417}"/>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958615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936C2-51AF-4849-8E42-7507CA8059DD}"/>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47B776-7E4C-4E32-87F9-91CB62543B47}"/>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8D26E-7311-40A6-AC7A-5D79A00BB707}"/>
              </a:ext>
            </a:extLst>
          </p:cNvPr>
          <p:cNvSpPr>
            <a:spLocks noGrp="1"/>
          </p:cNvSpPr>
          <p:nvPr>
            <p:ph type="dt" sz="half" idx="10"/>
          </p:nvPr>
        </p:nvSpPr>
        <p:spPr/>
        <p:txBody>
          <a:bodyPr/>
          <a:lstStyle/>
          <a:p>
            <a:fld id="{05CD4D9E-FE39-4D12-B927-BBBFC16F86D5}" type="datetimeFigureOut">
              <a:rPr lang="en-US" smtClean="0"/>
              <a:t>12/3/2021</a:t>
            </a:fld>
            <a:endParaRPr lang="en-US"/>
          </a:p>
        </p:txBody>
      </p:sp>
      <p:sp>
        <p:nvSpPr>
          <p:cNvPr id="5" name="Footer Placeholder 4">
            <a:extLst>
              <a:ext uri="{FF2B5EF4-FFF2-40B4-BE49-F238E27FC236}">
                <a16:creationId xmlns:a16="http://schemas.microsoft.com/office/drawing/2014/main" id="{CFE310A0-9CE6-415A-B826-54175BB56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47F74-6E49-43CC-8842-369E054A12C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54647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4D42-24D2-45D7-A465-F5C73EF564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E0B9D-590F-489F-A2E3-A55F3E85DC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90463F-DF4C-4EA1-9F2C-663DDA1E1D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8FF2E8-4D28-4DE9-A5B3-BFD28D20F336}"/>
              </a:ext>
            </a:extLst>
          </p:cNvPr>
          <p:cNvSpPr>
            <a:spLocks noGrp="1"/>
          </p:cNvSpPr>
          <p:nvPr>
            <p:ph type="dt" sz="half" idx="10"/>
          </p:nvPr>
        </p:nvSpPr>
        <p:spPr/>
        <p:txBody>
          <a:bodyPr/>
          <a:lstStyle/>
          <a:p>
            <a:fld id="{4C1A7A47-FDD8-48E0-B196-D3A0A83DFD3B}" type="datetimeFigureOut">
              <a:rPr lang="en-US" smtClean="0"/>
              <a:t>12/3/2021</a:t>
            </a:fld>
            <a:endParaRPr lang="en-US"/>
          </a:p>
        </p:txBody>
      </p:sp>
      <p:sp>
        <p:nvSpPr>
          <p:cNvPr id="6" name="Footer Placeholder 5">
            <a:extLst>
              <a:ext uri="{FF2B5EF4-FFF2-40B4-BE49-F238E27FC236}">
                <a16:creationId xmlns:a16="http://schemas.microsoft.com/office/drawing/2014/main" id="{40B4FB09-095E-4595-9977-904992DB22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80533-668E-4838-89BF-BE1C55F51CA6}"/>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398768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B5F6-9180-429E-A914-0ABA3AD634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6DF013-7DD0-469B-9C46-BB9035EB00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0BE715-AC37-4A3C-8292-CF0AD4AFA5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AFA1DF-44E5-4FAA-9231-D02E9171D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4DB739-48B1-4D1D-900E-71A8C55089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AF488A-BCB2-4503-B475-B4AC225C40C5}"/>
              </a:ext>
            </a:extLst>
          </p:cNvPr>
          <p:cNvSpPr>
            <a:spLocks noGrp="1"/>
          </p:cNvSpPr>
          <p:nvPr>
            <p:ph type="dt" sz="half" idx="10"/>
          </p:nvPr>
        </p:nvSpPr>
        <p:spPr/>
        <p:txBody>
          <a:bodyPr/>
          <a:lstStyle/>
          <a:p>
            <a:fld id="{4C1A7A47-FDD8-48E0-B196-D3A0A83DFD3B}" type="datetimeFigureOut">
              <a:rPr lang="en-US" smtClean="0"/>
              <a:t>12/3/2021</a:t>
            </a:fld>
            <a:endParaRPr lang="en-US"/>
          </a:p>
        </p:txBody>
      </p:sp>
      <p:sp>
        <p:nvSpPr>
          <p:cNvPr id="8" name="Footer Placeholder 7">
            <a:extLst>
              <a:ext uri="{FF2B5EF4-FFF2-40B4-BE49-F238E27FC236}">
                <a16:creationId xmlns:a16="http://schemas.microsoft.com/office/drawing/2014/main" id="{21C15A90-5395-4603-8603-146DDDB504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3FBEB5-F97F-46D6-B308-696172882EAE}"/>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279129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A6C2-1FBD-496C-A1A1-7BE28FF92C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328A84-7E8D-4113-8CA1-5F6CE48D9A3B}"/>
              </a:ext>
            </a:extLst>
          </p:cNvPr>
          <p:cNvSpPr>
            <a:spLocks noGrp="1"/>
          </p:cNvSpPr>
          <p:nvPr>
            <p:ph type="dt" sz="half" idx="10"/>
          </p:nvPr>
        </p:nvSpPr>
        <p:spPr/>
        <p:txBody>
          <a:bodyPr/>
          <a:lstStyle/>
          <a:p>
            <a:fld id="{4C1A7A47-FDD8-48E0-B196-D3A0A83DFD3B}" type="datetimeFigureOut">
              <a:rPr lang="en-US" smtClean="0"/>
              <a:t>12/3/2021</a:t>
            </a:fld>
            <a:endParaRPr lang="en-US"/>
          </a:p>
        </p:txBody>
      </p:sp>
      <p:sp>
        <p:nvSpPr>
          <p:cNvPr id="4" name="Footer Placeholder 3">
            <a:extLst>
              <a:ext uri="{FF2B5EF4-FFF2-40B4-BE49-F238E27FC236}">
                <a16:creationId xmlns:a16="http://schemas.microsoft.com/office/drawing/2014/main" id="{4AB14A40-9DF4-4A67-B336-35765EF376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E90D9-4386-4D20-A40E-A805F5200C0E}"/>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318549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C37DE9-8131-4DCA-B6AA-8F1EAD10D2B5}"/>
              </a:ext>
            </a:extLst>
          </p:cNvPr>
          <p:cNvSpPr>
            <a:spLocks noGrp="1"/>
          </p:cNvSpPr>
          <p:nvPr>
            <p:ph type="dt" sz="half" idx="10"/>
          </p:nvPr>
        </p:nvSpPr>
        <p:spPr/>
        <p:txBody>
          <a:bodyPr/>
          <a:lstStyle/>
          <a:p>
            <a:fld id="{4C1A7A47-FDD8-48E0-B196-D3A0A83DFD3B}" type="datetimeFigureOut">
              <a:rPr lang="en-US" smtClean="0"/>
              <a:t>12/3/2021</a:t>
            </a:fld>
            <a:endParaRPr lang="en-US"/>
          </a:p>
        </p:txBody>
      </p:sp>
      <p:sp>
        <p:nvSpPr>
          <p:cNvPr id="3" name="Footer Placeholder 2">
            <a:extLst>
              <a:ext uri="{FF2B5EF4-FFF2-40B4-BE49-F238E27FC236}">
                <a16:creationId xmlns:a16="http://schemas.microsoft.com/office/drawing/2014/main" id="{54077370-C602-4F30-A32E-E834D5ED61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D8290F-19A9-4A78-A8AB-92A9735750D7}"/>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343219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DB68-E5FC-4C16-A29D-968B79F1CA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63E240-81BB-49C6-9BDF-53EC93F37E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B84F7E-0BB1-47A4-8205-4D4E9D125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64298F-E9AE-4C1C-A659-FE0989F35C7D}"/>
              </a:ext>
            </a:extLst>
          </p:cNvPr>
          <p:cNvSpPr>
            <a:spLocks noGrp="1"/>
          </p:cNvSpPr>
          <p:nvPr>
            <p:ph type="dt" sz="half" idx="10"/>
          </p:nvPr>
        </p:nvSpPr>
        <p:spPr/>
        <p:txBody>
          <a:bodyPr/>
          <a:lstStyle/>
          <a:p>
            <a:fld id="{4C1A7A47-FDD8-48E0-B196-D3A0A83DFD3B}" type="datetimeFigureOut">
              <a:rPr lang="en-US" smtClean="0"/>
              <a:t>12/3/2021</a:t>
            </a:fld>
            <a:endParaRPr lang="en-US"/>
          </a:p>
        </p:txBody>
      </p:sp>
      <p:sp>
        <p:nvSpPr>
          <p:cNvPr id="6" name="Footer Placeholder 5">
            <a:extLst>
              <a:ext uri="{FF2B5EF4-FFF2-40B4-BE49-F238E27FC236}">
                <a16:creationId xmlns:a16="http://schemas.microsoft.com/office/drawing/2014/main" id="{1532D31F-EF42-4C37-97BB-858B024E5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0BC1A-3E6B-4911-8699-66B436A0286E}"/>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79589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7513-D937-43BF-B2C9-3350F2F40D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ECEE8A-3293-4A82-BA2F-DACA34D82C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86EC19-AC3F-4C81-B564-02D57A964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6E5106-EB35-4385-BC4F-25E96A30ECAE}"/>
              </a:ext>
            </a:extLst>
          </p:cNvPr>
          <p:cNvSpPr>
            <a:spLocks noGrp="1"/>
          </p:cNvSpPr>
          <p:nvPr>
            <p:ph type="dt" sz="half" idx="10"/>
          </p:nvPr>
        </p:nvSpPr>
        <p:spPr/>
        <p:txBody>
          <a:bodyPr/>
          <a:lstStyle/>
          <a:p>
            <a:fld id="{4C1A7A47-FDD8-48E0-B196-D3A0A83DFD3B}" type="datetimeFigureOut">
              <a:rPr lang="en-US" smtClean="0"/>
              <a:t>12/3/2021</a:t>
            </a:fld>
            <a:endParaRPr lang="en-US"/>
          </a:p>
        </p:txBody>
      </p:sp>
      <p:sp>
        <p:nvSpPr>
          <p:cNvPr id="6" name="Footer Placeholder 5">
            <a:extLst>
              <a:ext uri="{FF2B5EF4-FFF2-40B4-BE49-F238E27FC236}">
                <a16:creationId xmlns:a16="http://schemas.microsoft.com/office/drawing/2014/main" id="{7C84310F-2D04-4A8A-AB44-72B051F36A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ED331-7B10-47F2-98E3-A06DB1935DCF}"/>
              </a:ext>
            </a:extLst>
          </p:cNvPr>
          <p:cNvSpPr>
            <a:spLocks noGrp="1"/>
          </p:cNvSpPr>
          <p:nvPr>
            <p:ph type="sldNum" sz="quarter" idx="12"/>
          </p:nvPr>
        </p:nvSpPr>
        <p:spPr/>
        <p:txBody>
          <a:bodyPr/>
          <a:lstStyle/>
          <a:p>
            <a:fld id="{4F262247-9D0E-41B5-B283-5E4B079AE37D}" type="slidenum">
              <a:rPr lang="en-US" smtClean="0"/>
              <a:t>‹#›</a:t>
            </a:fld>
            <a:endParaRPr lang="en-US"/>
          </a:p>
        </p:txBody>
      </p:sp>
    </p:spTree>
    <p:extLst>
      <p:ext uri="{BB962C8B-B14F-4D97-AF65-F5344CB8AC3E}">
        <p14:creationId xmlns:p14="http://schemas.microsoft.com/office/powerpoint/2010/main" val="413056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E15D81-3ACE-43AD-83E9-A722F2F9D9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F38F56-8BD9-42ED-B7A1-C3D2DDB731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13C20-EE2F-41AF-93CA-0B0E40789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A7A47-FDD8-48E0-B196-D3A0A83DFD3B}" type="datetimeFigureOut">
              <a:rPr lang="en-US" smtClean="0"/>
              <a:t>12/3/2021</a:t>
            </a:fld>
            <a:endParaRPr lang="en-US"/>
          </a:p>
        </p:txBody>
      </p:sp>
      <p:sp>
        <p:nvSpPr>
          <p:cNvPr id="5" name="Footer Placeholder 4">
            <a:extLst>
              <a:ext uri="{FF2B5EF4-FFF2-40B4-BE49-F238E27FC236}">
                <a16:creationId xmlns:a16="http://schemas.microsoft.com/office/drawing/2014/main" id="{0A7A4E21-9362-4E67-AA15-D2F2E567F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D80CA3-D5FC-45F6-A425-FD829FA80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62247-9D0E-41B5-B283-5E4B079AE37D}" type="slidenum">
              <a:rPr lang="en-US" smtClean="0"/>
              <a:t>‹#›</a:t>
            </a:fld>
            <a:endParaRPr lang="en-US"/>
          </a:p>
        </p:txBody>
      </p:sp>
    </p:spTree>
    <p:extLst>
      <p:ext uri="{BB962C8B-B14F-4D97-AF65-F5344CB8AC3E}">
        <p14:creationId xmlns:p14="http://schemas.microsoft.com/office/powerpoint/2010/main" val="15271374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43840" y="182880"/>
            <a:ext cx="1170432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2"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30"/>
            <a:ext cx="2329075" cy="365125"/>
          </a:xfrm>
          <a:prstGeom prst="rect">
            <a:avLst/>
          </a:prstGeom>
        </p:spPr>
        <p:txBody>
          <a:bodyPr vert="horz" lIns="91440" tIns="45720" rIns="91440" bIns="45720" rtlCol="0" anchor="ctr"/>
          <a:lstStyle>
            <a:lvl1pPr algn="l">
              <a:defRPr sz="1000">
                <a:solidFill>
                  <a:schemeClr val="tx1"/>
                </a:solidFill>
              </a:defRPr>
            </a:lvl1pPr>
          </a:lstStyle>
          <a:p>
            <a:pPr>
              <a:defRPr/>
            </a:pPr>
            <a:fld id="{8BD3C9C0-DC5F-46F1-A2DD-2BCA442AF4F6}" type="datetime1">
              <a:rPr lang="en-US" altLang="en-US" smtClean="0"/>
              <a:t>12/3/2021</a:t>
            </a:fld>
            <a:endParaRPr lang="en-US" altLang="en-US"/>
          </a:p>
        </p:txBody>
      </p:sp>
      <p:sp>
        <p:nvSpPr>
          <p:cNvPr id="5" name="Footer Placeholder 4"/>
          <p:cNvSpPr>
            <a:spLocks noGrp="1"/>
          </p:cNvSpPr>
          <p:nvPr>
            <p:ph type="ftr" sz="quarter" idx="3"/>
          </p:nvPr>
        </p:nvSpPr>
        <p:spPr>
          <a:xfrm>
            <a:off x="3949149" y="6223830"/>
            <a:ext cx="4717775" cy="365125"/>
          </a:xfrm>
          <a:prstGeom prst="rect">
            <a:avLst/>
          </a:prstGeom>
        </p:spPr>
        <p:txBody>
          <a:bodyPr vert="horz" lIns="91440" tIns="45720" rIns="91440" bIns="45720" rtlCol="0" anchor="ctr"/>
          <a:lstStyle>
            <a:lvl1pPr algn="ctr">
              <a:defRPr sz="1000">
                <a:solidFill>
                  <a:schemeClr val="tx1"/>
                </a:solidFill>
              </a:defRPr>
            </a:lvl1pPr>
          </a:lstStyle>
          <a:p>
            <a:pPr>
              <a:defRPr/>
            </a:pPr>
            <a:endParaRPr lang="en-US" altLang="en-US"/>
          </a:p>
        </p:txBody>
      </p:sp>
      <p:sp>
        <p:nvSpPr>
          <p:cNvPr id="6" name="Slide Number Placeholder 5"/>
          <p:cNvSpPr>
            <a:spLocks noGrp="1"/>
          </p:cNvSpPr>
          <p:nvPr>
            <p:ph type="sldNum" sz="quarter" idx="4"/>
          </p:nvPr>
        </p:nvSpPr>
        <p:spPr>
          <a:xfrm>
            <a:off x="9329532" y="6223830"/>
            <a:ext cx="1706217" cy="365125"/>
          </a:xfrm>
          <a:prstGeom prst="rect">
            <a:avLst/>
          </a:prstGeom>
        </p:spPr>
        <p:txBody>
          <a:bodyPr vert="horz" lIns="91440" tIns="45720" rIns="91440" bIns="45720" rtlCol="0" anchor="ctr"/>
          <a:lstStyle>
            <a:lvl1pPr algn="r">
              <a:defRPr sz="1000">
                <a:solidFill>
                  <a:schemeClr val="tx1"/>
                </a:solidFill>
              </a:defRPr>
            </a:lvl1pPr>
          </a:lstStyle>
          <a:p>
            <a:pPr>
              <a:defRPr/>
            </a:pPr>
            <a:fld id="{B6649854-3D85-445A-B37F-262DA08747E0}" type="slidenum">
              <a:rPr lang="en-US" altLang="en-US" smtClean="0"/>
              <a:pPr>
                <a:defRPr/>
              </a:pPr>
              <a:t>‹#›</a:t>
            </a:fld>
            <a:endParaRPr lang="en-US" altLang="en-US" dirty="0"/>
          </a:p>
        </p:txBody>
      </p:sp>
    </p:spTree>
    <p:extLst>
      <p:ext uri="{BB962C8B-B14F-4D97-AF65-F5344CB8AC3E}">
        <p14:creationId xmlns:p14="http://schemas.microsoft.com/office/powerpoint/2010/main" val="89364541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73BC35-65D0-41CF-B817-5B0547807EE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721AE-7A70-4D12-88F1-C8AC78DDA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70967-EDFD-47E9-87CC-B8FC2171A77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35D83B-8639-4535-9E2A-6F2776DA544B}" type="datetime1">
              <a:rPr lang="en-US" smtClean="0"/>
              <a:t>12/3/2021</a:t>
            </a:fld>
            <a:endParaRPr lang="ru-RU"/>
          </a:p>
        </p:txBody>
      </p:sp>
      <p:sp>
        <p:nvSpPr>
          <p:cNvPr id="5" name="Footer Placeholder 4">
            <a:extLst>
              <a:ext uri="{FF2B5EF4-FFF2-40B4-BE49-F238E27FC236}">
                <a16:creationId xmlns:a16="http://schemas.microsoft.com/office/drawing/2014/main" id="{FC004641-B951-41C2-8D8D-4716ED5F708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ADD A FOOTER</a:t>
            </a:r>
            <a:endParaRPr lang="ru-RU"/>
          </a:p>
        </p:txBody>
      </p:sp>
      <p:sp>
        <p:nvSpPr>
          <p:cNvPr id="6" name="Slide Number Placeholder 5">
            <a:extLst>
              <a:ext uri="{FF2B5EF4-FFF2-40B4-BE49-F238E27FC236}">
                <a16:creationId xmlns:a16="http://schemas.microsoft.com/office/drawing/2014/main" id="{656D89D7-413E-4AB3-8DB0-AAFC9F299B8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E5352E-9B9F-4EDC-8769-7FA3D3F814C7}" type="slidenum">
              <a:rPr lang="ru-RU" smtClean="0"/>
              <a:pPr/>
              <a:t>‹#›</a:t>
            </a:fld>
            <a:endParaRPr lang="ru-RU"/>
          </a:p>
        </p:txBody>
      </p:sp>
    </p:spTree>
    <p:extLst>
      <p:ext uri="{BB962C8B-B14F-4D97-AF65-F5344CB8AC3E}">
        <p14:creationId xmlns:p14="http://schemas.microsoft.com/office/powerpoint/2010/main" val="30756224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n.wikipedia.org/wiki/Dishwash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richmondzxviisryrx.wikidot.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abbyhasissues.com/2017/07/10/the-ten-commandments-of-grocery-shopp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2012books.lardbucket.org/books/individual-finance/s10-03-record-keeping-preparation-and.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hyperlink" Target="http://www.picpedia.org/highway-signs/p/procurement.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amantonios.blogspot.com/2016/0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ixabay.com/en/question-mark-consider-think-231803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692FB99-428A-4151-9665-80E56EF03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9870" y="1"/>
            <a:ext cx="6069184" cy="2839783"/>
          </a:xfrm>
          <a:custGeom>
            <a:avLst/>
            <a:gdLst>
              <a:gd name="connsiteX0" fmla="*/ 0 w 6069184"/>
              <a:gd name="connsiteY0" fmla="*/ 0 h 2839783"/>
              <a:gd name="connsiteX1" fmla="*/ 6069184 w 6069184"/>
              <a:gd name="connsiteY1" fmla="*/ 0 h 2839783"/>
              <a:gd name="connsiteX2" fmla="*/ 6063824 w 6069184"/>
              <a:gd name="connsiteY2" fmla="*/ 106160 h 2839783"/>
              <a:gd name="connsiteX3" fmla="*/ 3034592 w 6069184"/>
              <a:gd name="connsiteY3" fmla="*/ 2839783 h 2839783"/>
              <a:gd name="connsiteX4" fmla="*/ 5361 w 6069184"/>
              <a:gd name="connsiteY4" fmla="*/ 106160 h 283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solidFill>
            <a:srgbClr val="E3411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306978-A26E-4AC4-9EAA-BD29BD476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24786"/>
            <a:ext cx="5001415" cy="3733214"/>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837"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4429"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3530F2-2A0C-4B70-BD80-AA33C90378D6}"/>
              </a:ext>
            </a:extLst>
          </p:cNvPr>
          <p:cNvSpPr>
            <a:spLocks noGrp="1"/>
          </p:cNvSpPr>
          <p:nvPr>
            <p:ph type="ctrTitle"/>
          </p:nvPr>
        </p:nvSpPr>
        <p:spPr>
          <a:xfrm>
            <a:off x="6491146" y="3313725"/>
            <a:ext cx="5490870" cy="1936752"/>
          </a:xfrm>
        </p:spPr>
        <p:txBody>
          <a:bodyPr>
            <a:normAutofit fontScale="90000"/>
          </a:bodyPr>
          <a:lstStyle/>
          <a:p>
            <a:r>
              <a:rPr lang="en-US" dirty="0">
                <a:solidFill>
                  <a:srgbClr val="FFFFFF"/>
                </a:solidFill>
              </a:rPr>
              <a:t>MICRO PURCHASES </a:t>
            </a:r>
            <a:br>
              <a:rPr lang="en-US" dirty="0">
                <a:solidFill>
                  <a:srgbClr val="FFFFFF"/>
                </a:solidFill>
              </a:rPr>
            </a:br>
            <a:r>
              <a:rPr lang="en-US" sz="4000" dirty="0">
                <a:solidFill>
                  <a:srgbClr val="FFFFFF"/>
                </a:solidFill>
              </a:rPr>
              <a:t>in Child Nutrition Programs </a:t>
            </a:r>
          </a:p>
        </p:txBody>
      </p:sp>
      <p:sp>
        <p:nvSpPr>
          <p:cNvPr id="4" name="TextBox 3">
            <a:extLst>
              <a:ext uri="{FF2B5EF4-FFF2-40B4-BE49-F238E27FC236}">
                <a16:creationId xmlns:a16="http://schemas.microsoft.com/office/drawing/2014/main" id="{FC49F6AF-C713-482F-B618-FA8844EF3EB1}"/>
              </a:ext>
            </a:extLst>
          </p:cNvPr>
          <p:cNvSpPr txBox="1"/>
          <p:nvPr/>
        </p:nvSpPr>
        <p:spPr>
          <a:xfrm>
            <a:off x="2077061" y="1582343"/>
            <a:ext cx="3957743" cy="1068293"/>
          </a:xfrm>
          <a:prstGeom prst="rect">
            <a:avLst/>
          </a:prstGeom>
        </p:spPr>
        <p:txBody>
          <a:bodyPr rtlCol="0">
            <a:normAutofit/>
          </a:bodyPr>
          <a:lstStyle/>
          <a:p>
            <a:pPr>
              <a:spcAft>
                <a:spcPts val="600"/>
              </a:spcAft>
            </a:pPr>
            <a:r>
              <a:rPr lang="en-US" dirty="0">
                <a:solidFill>
                  <a:srgbClr val="FFFFFF"/>
                </a:solidFill>
              </a:rPr>
              <a:t>1 Hour Professional Standards Training</a:t>
            </a:r>
          </a:p>
        </p:txBody>
      </p:sp>
      <p:pic>
        <p:nvPicPr>
          <p:cNvPr id="5" name="Picture 4" descr="New York State Education Department Child Nutrition Knowledge Center">
            <a:extLst>
              <a:ext uri="{FF2B5EF4-FFF2-40B4-BE49-F238E27FC236}">
                <a16:creationId xmlns:a16="http://schemas.microsoft.com/office/drawing/2014/main" id="{B9280896-0A92-437D-AB02-934CCD115117}"/>
              </a:ext>
            </a:extLst>
          </p:cNvPr>
          <p:cNvPicPr>
            <a:picLocks noChangeAspect="1"/>
          </p:cNvPicPr>
          <p:nvPr/>
        </p:nvPicPr>
        <p:blipFill>
          <a:blip r:embed="rId3"/>
          <a:stretch>
            <a:fillRect/>
          </a:stretch>
        </p:blipFill>
        <p:spPr>
          <a:xfrm>
            <a:off x="376130" y="5211982"/>
            <a:ext cx="3401863" cy="725487"/>
          </a:xfrm>
          <a:prstGeom prst="rect">
            <a:avLst/>
          </a:prstGeom>
        </p:spPr>
      </p:pic>
    </p:spTree>
    <p:extLst>
      <p:ext uri="{BB962C8B-B14F-4D97-AF65-F5344CB8AC3E}">
        <p14:creationId xmlns:p14="http://schemas.microsoft.com/office/powerpoint/2010/main" val="30477599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4862848" cy="5569291"/>
          </a:xfrm>
        </p:spPr>
        <p:txBody>
          <a:bodyPr>
            <a:normAutofit/>
          </a:bodyPr>
          <a:lstStyle/>
          <a:p>
            <a:r>
              <a:rPr lang="en-US" sz="5200" b="1" dirty="0"/>
              <a:t>Benefits of Micro Purchase</a:t>
            </a:r>
          </a:p>
        </p:txBody>
      </p:sp>
      <p:sp>
        <p:nvSpPr>
          <p:cNvPr id="3" name="Content Placeholder 2">
            <a:extLst>
              <a:ext uri="{FF2B5EF4-FFF2-40B4-BE49-F238E27FC236}">
                <a16:creationId xmlns:a16="http://schemas.microsoft.com/office/drawing/2014/main" id="{A4146407-3973-4848-AD0F-EB90920ED90E}"/>
              </a:ext>
            </a:extLst>
          </p:cNvPr>
          <p:cNvSpPr>
            <a:spLocks noGrp="1"/>
          </p:cNvSpPr>
          <p:nvPr>
            <p:ph idx="1"/>
          </p:nvPr>
        </p:nvSpPr>
        <p:spPr>
          <a:xfrm>
            <a:off x="5936456" y="1825625"/>
            <a:ext cx="5417344" cy="4351338"/>
          </a:xfrm>
        </p:spPr>
        <p:txBody>
          <a:bodyPr/>
          <a:lstStyle/>
          <a:p>
            <a:pPr lvl="0"/>
            <a:r>
              <a:rPr lang="en-US" b="1" dirty="0"/>
              <a:t>Districts can react quickly to changing markets and urgent needs</a:t>
            </a:r>
            <a:endParaRPr lang="en-US" dirty="0"/>
          </a:p>
          <a:p>
            <a:pPr lvl="0"/>
            <a:r>
              <a:rPr lang="en-US" b="1" dirty="0"/>
              <a:t>Helpful for small SFAs or storage limits</a:t>
            </a:r>
            <a:endParaRPr lang="en-US" dirty="0"/>
          </a:p>
          <a:p>
            <a:pPr lvl="0"/>
            <a:r>
              <a:rPr lang="en-US" b="1" dirty="0"/>
              <a:t>Purchasing local</a:t>
            </a:r>
            <a:endParaRPr lang="en-US" dirty="0"/>
          </a:p>
        </p:txBody>
      </p:sp>
    </p:spTree>
    <p:extLst>
      <p:ext uri="{BB962C8B-B14F-4D97-AF65-F5344CB8AC3E}">
        <p14:creationId xmlns:p14="http://schemas.microsoft.com/office/powerpoint/2010/main" val="2315032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dirty="0"/>
              <a:t>Micro Purchase: Example #1</a:t>
            </a:r>
          </a:p>
        </p:txBody>
      </p:sp>
      <p:pic>
        <p:nvPicPr>
          <p:cNvPr id="5" name="Picture 4" descr="A picture containing a commercial dishwasher&#10;&#10;">
            <a:extLst>
              <a:ext uri="{FF2B5EF4-FFF2-40B4-BE49-F238E27FC236}">
                <a16:creationId xmlns:a16="http://schemas.microsoft.com/office/drawing/2014/main" id="{462261A3-63AD-4E52-8EC0-DBE5DA44A81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036"/>
          <a:stretch/>
        </p:blipFill>
        <p:spPr>
          <a:xfrm>
            <a:off x="20" y="10"/>
            <a:ext cx="4992985" cy="6857990"/>
          </a:xfrm>
          <a:prstGeom prst="rect">
            <a:avLst/>
          </a:prstGeom>
        </p:spPr>
      </p:pic>
      <p:sp>
        <p:nvSpPr>
          <p:cNvPr id="3" name="Content Placeholder 2"/>
          <p:cNvSpPr>
            <a:spLocks noGrp="1"/>
          </p:cNvSpPr>
          <p:nvPr>
            <p:ph idx="1"/>
          </p:nvPr>
        </p:nvSpPr>
        <p:spPr>
          <a:xfrm>
            <a:off x="5354955" y="4067032"/>
            <a:ext cx="5998840" cy="2067068"/>
          </a:xfrm>
          <a:noFill/>
        </p:spPr>
        <p:txBody>
          <a:bodyPr vert="horz" lIns="91440" tIns="45720" rIns="91440" bIns="45720" rtlCol="0">
            <a:normAutofit/>
          </a:bodyPr>
          <a:lstStyle/>
          <a:p>
            <a:pPr marL="0" indent="0">
              <a:buNone/>
            </a:pPr>
            <a:r>
              <a:rPr lang="en-US" sz="2400" b="1"/>
              <a:t>A SFA’s dishwasher breaks mid-week.  The repairs will cost less than $10,000.</a:t>
            </a:r>
          </a:p>
        </p:txBody>
      </p:sp>
    </p:spTree>
    <p:extLst>
      <p:ext uri="{BB962C8B-B14F-4D97-AF65-F5344CB8AC3E}">
        <p14:creationId xmlns:p14="http://schemas.microsoft.com/office/powerpoint/2010/main" val="989715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548464"/>
            <a:ext cx="3807187" cy="2228074"/>
          </a:xfrm>
        </p:spPr>
        <p:txBody>
          <a:bodyPr>
            <a:normAutofit/>
          </a:bodyPr>
          <a:lstStyle/>
          <a:p>
            <a:r>
              <a:rPr lang="en-US" sz="4000"/>
              <a:t>Micro-Purchase: Example #2</a:t>
            </a:r>
          </a:p>
        </p:txBody>
      </p:sp>
      <p:sp>
        <p:nvSpPr>
          <p:cNvPr id="3" name="Content Placeholder 2"/>
          <p:cNvSpPr>
            <a:spLocks noGrp="1"/>
          </p:cNvSpPr>
          <p:nvPr>
            <p:ph idx="1"/>
          </p:nvPr>
        </p:nvSpPr>
        <p:spPr>
          <a:xfrm>
            <a:off x="838201" y="2962279"/>
            <a:ext cx="3799425" cy="3143241"/>
          </a:xfrm>
        </p:spPr>
        <p:txBody>
          <a:bodyPr>
            <a:normAutofit/>
          </a:bodyPr>
          <a:lstStyle/>
          <a:p>
            <a:r>
              <a:rPr lang="en-US" sz="2000" b="1"/>
              <a:t>A SFA wants to procure fresh produce on a monthly basis due to fluctuating prices in the produce market.</a:t>
            </a:r>
          </a:p>
        </p:txBody>
      </p:sp>
      <p:pic>
        <p:nvPicPr>
          <p:cNvPr id="5" name="Picture 4" descr="Photo of assorted fruit and vegetables">
            <a:extLst>
              <a:ext uri="{FF2B5EF4-FFF2-40B4-BE49-F238E27FC236}">
                <a16:creationId xmlns:a16="http://schemas.microsoft.com/office/drawing/2014/main" id="{E9113DA1-BDDB-4647-92F7-52E9598E947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023" r="18528"/>
          <a:stretch/>
        </p:blipFill>
        <p:spPr>
          <a:xfrm>
            <a:off x="5007338" y="0"/>
            <a:ext cx="7181613" cy="6857990"/>
          </a:xfrm>
          <a:prstGeom prst="rect">
            <a:avLst/>
          </a:prstGeom>
          <a:effectLst/>
        </p:spPr>
      </p:pic>
    </p:spTree>
    <p:extLst>
      <p:ext uri="{BB962C8B-B14F-4D97-AF65-F5344CB8AC3E}">
        <p14:creationId xmlns:p14="http://schemas.microsoft.com/office/powerpoint/2010/main" val="143447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548464"/>
            <a:ext cx="3807187" cy="2228074"/>
          </a:xfrm>
        </p:spPr>
        <p:txBody>
          <a:bodyPr>
            <a:normAutofit/>
          </a:bodyPr>
          <a:lstStyle/>
          <a:p>
            <a:r>
              <a:rPr lang="en-US" sz="4000" dirty="0"/>
              <a:t>Micro-Purchase: Example #3</a:t>
            </a:r>
          </a:p>
        </p:txBody>
      </p:sp>
      <p:sp>
        <p:nvSpPr>
          <p:cNvPr id="3" name="Content Placeholder 2"/>
          <p:cNvSpPr>
            <a:spLocks noGrp="1"/>
          </p:cNvSpPr>
          <p:nvPr>
            <p:ph idx="1"/>
          </p:nvPr>
        </p:nvSpPr>
        <p:spPr>
          <a:xfrm>
            <a:off x="838201" y="2962279"/>
            <a:ext cx="3799425" cy="3143241"/>
          </a:xfrm>
        </p:spPr>
        <p:txBody>
          <a:bodyPr>
            <a:normAutofit/>
          </a:bodyPr>
          <a:lstStyle/>
          <a:p>
            <a:r>
              <a:rPr lang="en-US" sz="2000" b="1"/>
              <a:t>A small SFA is making purchases for food at local grocery stores and does not have adequate storage. The total cost per week is well under $10,000.</a:t>
            </a:r>
          </a:p>
        </p:txBody>
      </p:sp>
      <p:pic>
        <p:nvPicPr>
          <p:cNvPr id="5" name="Picture 4" descr="A person pushing a shopping cart">
            <a:extLst>
              <a:ext uri="{FF2B5EF4-FFF2-40B4-BE49-F238E27FC236}">
                <a16:creationId xmlns:a16="http://schemas.microsoft.com/office/drawing/2014/main" id="{AB3C4EF4-A0E2-440A-B1CF-03BEB713885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168" r="22931" b="-1"/>
          <a:stretch/>
        </p:blipFill>
        <p:spPr>
          <a:xfrm>
            <a:off x="5010386" y="10"/>
            <a:ext cx="7181613" cy="6857990"/>
          </a:xfrm>
          <a:prstGeom prst="rect">
            <a:avLst/>
          </a:prstGeom>
          <a:effectLst/>
        </p:spPr>
      </p:pic>
    </p:spTree>
    <p:extLst>
      <p:ext uri="{BB962C8B-B14F-4D97-AF65-F5344CB8AC3E}">
        <p14:creationId xmlns:p14="http://schemas.microsoft.com/office/powerpoint/2010/main" val="611927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3A31D32-8FDC-4460-8FFC-3D1953DFF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file folders labled by month">
            <a:extLst>
              <a:ext uri="{FF2B5EF4-FFF2-40B4-BE49-F238E27FC236}">
                <a16:creationId xmlns:a16="http://schemas.microsoft.com/office/drawing/2014/main" id="{5CE8B749-323B-4395-8EC4-42D3926B3CF6}"/>
              </a:ext>
            </a:extLst>
          </p:cNvPr>
          <p:cNvPicPr>
            <a:picLocks noGrp="1" noChangeAspect="1"/>
          </p:cNvPicPr>
          <p:nvPr>
            <p:ph idx="1"/>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8519" b="7526"/>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F59A8478-804D-4DD9-9061-081FACB3C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F7E1D97-432A-47D5-AE33-17BB811BB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891540"/>
            <a:ext cx="6097589"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31AC42-FD26-4FB1-AA89-D4B5EB1A1DB9}"/>
              </a:ext>
            </a:extLst>
          </p:cNvPr>
          <p:cNvSpPr>
            <a:spLocks noGrp="1"/>
          </p:cNvSpPr>
          <p:nvPr>
            <p:ph type="title"/>
          </p:nvPr>
        </p:nvSpPr>
        <p:spPr>
          <a:xfrm>
            <a:off x="6409943" y="1366521"/>
            <a:ext cx="5160997" cy="3599094"/>
          </a:xfrm>
        </p:spPr>
        <p:txBody>
          <a:bodyPr vert="horz" lIns="91440" tIns="45720" rIns="91440" bIns="45720" rtlCol="0" anchor="b">
            <a:normAutofit/>
          </a:bodyPr>
          <a:lstStyle/>
          <a:p>
            <a:r>
              <a:rPr lang="en-US" sz="4000" dirty="0"/>
              <a:t>All documentation related to procurement process activity are subject to the record retention requirement.</a:t>
            </a:r>
          </a:p>
        </p:txBody>
      </p:sp>
    </p:spTree>
    <p:extLst>
      <p:ext uri="{BB962C8B-B14F-4D97-AF65-F5344CB8AC3E}">
        <p14:creationId xmlns:p14="http://schemas.microsoft.com/office/powerpoint/2010/main" val="2861673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B5B33-C26F-4806-9D88-0F964888394F}"/>
              </a:ext>
            </a:extLst>
          </p:cNvPr>
          <p:cNvSpPr>
            <a:spLocks noGrp="1"/>
          </p:cNvSpPr>
          <p:nvPr>
            <p:ph type="title"/>
          </p:nvPr>
        </p:nvSpPr>
        <p:spPr>
          <a:xfrm>
            <a:off x="2293189" y="644525"/>
            <a:ext cx="7743825" cy="1235075"/>
          </a:xfrm>
        </p:spPr>
        <p:txBody>
          <a:bodyPr vert="horz" wrap="square" lIns="68580" tIns="34290" rIns="68580" bIns="34290" numCol="1" rtlCol="0" anchor="ctr" anchorCtr="0" compatLnSpc="1">
            <a:prstTxWarp prst="textNoShape">
              <a:avLst/>
            </a:prstTxWarp>
            <a:normAutofit/>
          </a:bodyPr>
          <a:lstStyle/>
          <a:p>
            <a:pPr algn="ctr">
              <a:defRPr/>
            </a:pPr>
            <a:r>
              <a:rPr lang="en-US" sz="3600" b="1" dirty="0">
                <a:solidFill>
                  <a:schemeClr val="tx1">
                    <a:lumMod val="75000"/>
                    <a:lumOff val="25000"/>
                  </a:schemeClr>
                </a:solidFill>
                <a:effectLst>
                  <a:outerShdw blurRad="38100" dist="38100" dir="2700000" algn="tl">
                    <a:srgbClr val="000000">
                      <a:alpha val="43137"/>
                    </a:srgbClr>
                  </a:outerShdw>
                </a:effectLst>
              </a:rPr>
              <a:t>Procurement Review Process</a:t>
            </a:r>
          </a:p>
        </p:txBody>
      </p:sp>
      <p:pic>
        <p:nvPicPr>
          <p:cNvPr id="155652" name="Picture 6">
            <a:extLst>
              <a:ext uri="{FF2B5EF4-FFF2-40B4-BE49-F238E27FC236}">
                <a16:creationId xmlns:a16="http://schemas.microsoft.com/office/drawing/2014/main" id="{67E36B3A-7E4A-4A82-BA57-BA8258D8741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143126"/>
            <a:ext cx="182880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CDAB5331-BB5A-47DE-9A21-FC229D533078}"/>
              </a:ext>
            </a:extLst>
          </p:cNvPr>
          <p:cNvSpPr>
            <a:spLocks noGrp="1"/>
          </p:cNvSpPr>
          <p:nvPr>
            <p:ph sz="half" idx="1"/>
          </p:nvPr>
        </p:nvSpPr>
        <p:spPr>
          <a:xfrm>
            <a:off x="6329363" y="2014536"/>
            <a:ext cx="4754880" cy="4023360"/>
          </a:xfrm>
        </p:spPr>
        <p:txBody>
          <a:bodyPr/>
          <a:lstStyle/>
          <a:p>
            <a:pPr lvl="0"/>
            <a:r>
              <a:rPr lang="en-US" dirty="0"/>
              <a:t>SFA completes Procurement Review Worksheet</a:t>
            </a:r>
          </a:p>
          <a:p>
            <a:pPr lvl="1"/>
            <a:endParaRPr lang="en-US"/>
          </a:p>
          <a:p>
            <a:pPr lvl="0"/>
            <a:r>
              <a:rPr lang="en-US" dirty="0"/>
              <a:t>SED selects a sample of vendors from each procurement method and requests additional documents for these vendors</a:t>
            </a:r>
          </a:p>
          <a:p>
            <a:pPr lvl="0"/>
            <a:r>
              <a:rPr lang="en-US"/>
              <a:t>SED completes procurement review and documents any findings, corrective action, and technical assistance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2578-F58E-49DB-8F73-C71FC1E714EA}"/>
              </a:ext>
            </a:extLst>
          </p:cNvPr>
          <p:cNvSpPr>
            <a:spLocks noGrp="1"/>
          </p:cNvSpPr>
          <p:nvPr>
            <p:ph type="title"/>
          </p:nvPr>
        </p:nvSpPr>
        <p:spPr/>
        <p:txBody>
          <a:bodyPr/>
          <a:lstStyle/>
          <a:p>
            <a:r>
              <a:rPr lang="en-US" dirty="0"/>
              <a:t>The Procurement Review Worksheet</a:t>
            </a:r>
          </a:p>
        </p:txBody>
      </p:sp>
      <p:pic>
        <p:nvPicPr>
          <p:cNvPr id="5" name="Content Placeholder 4" descr="Slide containing a screen shot of the procurement review worksheet">
            <a:extLst>
              <a:ext uri="{FF2B5EF4-FFF2-40B4-BE49-F238E27FC236}">
                <a16:creationId xmlns:a16="http://schemas.microsoft.com/office/drawing/2014/main" id="{A9696ECA-8D66-4610-B3F4-531C0D6BC3B5}"/>
              </a:ext>
            </a:extLst>
          </p:cNvPr>
          <p:cNvPicPr>
            <a:picLocks noGrp="1" noChangeAspect="1"/>
          </p:cNvPicPr>
          <p:nvPr>
            <p:ph idx="1"/>
          </p:nvPr>
        </p:nvPicPr>
        <p:blipFill rotWithShape="1">
          <a:blip r:embed="rId3"/>
          <a:srcRect t="-31" r="-34" b="-31"/>
          <a:stretch/>
        </p:blipFill>
        <p:spPr>
          <a:xfrm>
            <a:off x="2381250" y="2057400"/>
            <a:ext cx="7406640"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614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D43F1-CBD4-4CCC-A0A6-F849F898EA0D}"/>
              </a:ext>
            </a:extLst>
          </p:cNvPr>
          <p:cNvSpPr>
            <a:spLocks noGrp="1"/>
          </p:cNvSpPr>
          <p:nvPr>
            <p:ph type="title"/>
          </p:nvPr>
        </p:nvSpPr>
        <p:spPr>
          <a:xfrm>
            <a:off x="7943851" y="2027239"/>
            <a:ext cx="2428875" cy="2351087"/>
          </a:xfrm>
        </p:spPr>
        <p:txBody>
          <a:bodyPr vert="horz" wrap="square" lIns="68580" tIns="34290" rIns="68580" bIns="34290" numCol="1" rtlCol="0" anchor="ctr" anchorCtr="0" compatLnSpc="1">
            <a:prstTxWarp prst="textNoShape">
              <a:avLst/>
            </a:prstTxWarp>
            <a:normAutofit/>
          </a:bodyPr>
          <a:lstStyle/>
          <a:p>
            <a:pPr algn="ctr">
              <a:lnSpc>
                <a:spcPct val="83000"/>
              </a:lnSpc>
              <a:defRPr/>
            </a:pPr>
            <a:br>
              <a:rPr lang="en-US" sz="1950" cap="all" spc="-75" dirty="0">
                <a:solidFill>
                  <a:srgbClr val="FFFFFF"/>
                </a:solidFill>
              </a:rPr>
            </a:br>
            <a:br>
              <a:rPr lang="en-US" sz="1950" cap="all" spc="-75" dirty="0">
                <a:solidFill>
                  <a:srgbClr val="FFFFFF"/>
                </a:solidFill>
              </a:rPr>
            </a:br>
            <a:br>
              <a:rPr lang="en-US" sz="1950" cap="all" spc="-75" dirty="0">
                <a:solidFill>
                  <a:srgbClr val="FFFFFF"/>
                </a:solidFill>
              </a:rPr>
            </a:br>
            <a:br>
              <a:rPr lang="en-US" sz="1950" cap="all" spc="-75" dirty="0">
                <a:solidFill>
                  <a:srgbClr val="FFFFFF"/>
                </a:solidFill>
              </a:rPr>
            </a:br>
            <a:r>
              <a:rPr lang="en-US" sz="1950" cap="all" spc="-75" dirty="0">
                <a:solidFill>
                  <a:srgbClr val="FFFFFF"/>
                </a:solidFill>
              </a:rPr>
              <a:t>2018-2019 Request for Procurement Documentation</a:t>
            </a:r>
            <a:br>
              <a:rPr lang="en-US" sz="1950" cap="all" spc="-75" dirty="0">
                <a:solidFill>
                  <a:srgbClr val="FFFFFF"/>
                </a:solidFill>
              </a:rPr>
            </a:br>
            <a:endParaRPr lang="en-US" sz="1950" cap="all" spc="-75" dirty="0">
              <a:solidFill>
                <a:srgbClr val="FFFFFF"/>
              </a:solidFill>
            </a:endParaRPr>
          </a:p>
        </p:txBody>
      </p:sp>
      <p:pic>
        <p:nvPicPr>
          <p:cNvPr id="3" name="Picture 2" descr="Slide showing a screen shot of the request for procurement documentation form">
            <a:extLst>
              <a:ext uri="{FF2B5EF4-FFF2-40B4-BE49-F238E27FC236}">
                <a16:creationId xmlns:a16="http://schemas.microsoft.com/office/drawing/2014/main" id="{2280C10D-457C-461C-8AD2-021A9DBE7119}"/>
              </a:ext>
            </a:extLst>
          </p:cNvPr>
          <p:cNvPicPr>
            <a:picLocks noChangeAspect="1"/>
          </p:cNvPicPr>
          <p:nvPr/>
        </p:nvPicPr>
        <p:blipFill>
          <a:blip r:embed="rId3"/>
          <a:stretch>
            <a:fillRect/>
          </a:stretch>
        </p:blipFill>
        <p:spPr>
          <a:xfrm>
            <a:off x="2657475" y="1447801"/>
            <a:ext cx="6877050" cy="39338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8F622-77A8-41F4-9801-43B6EFB1F84C}"/>
              </a:ext>
            </a:extLst>
          </p:cNvPr>
          <p:cNvSpPr>
            <a:spLocks noGrp="1"/>
          </p:cNvSpPr>
          <p:nvPr>
            <p:ph type="title"/>
          </p:nvPr>
        </p:nvSpPr>
        <p:spPr>
          <a:xfrm>
            <a:off x="2743201" y="419100"/>
            <a:ext cx="6403975" cy="1028700"/>
          </a:xfrm>
        </p:spPr>
        <p:txBody>
          <a:bodyPr vert="horz" wrap="square" lIns="68580" tIns="34290" rIns="68580" bIns="34290" numCol="1" rtlCol="0" anchor="ctr" anchorCtr="0" compatLnSpc="1">
            <a:prstTxWarp prst="textNoShape">
              <a:avLst/>
            </a:prstTxWarp>
            <a:normAutofit/>
          </a:bodyPr>
          <a:lstStyle/>
          <a:p>
            <a:pPr algn="ctr">
              <a:defRPr/>
            </a:pPr>
            <a:r>
              <a:rPr lang="en-US" sz="3600" b="1" dirty="0">
                <a:effectLst>
                  <a:outerShdw blurRad="38100" dist="38100" dir="2700000" algn="tl">
                    <a:srgbClr val="000000">
                      <a:alpha val="43137"/>
                    </a:srgbClr>
                  </a:outerShdw>
                </a:effectLst>
              </a:rPr>
              <a:t>Micro Purchases</a:t>
            </a:r>
          </a:p>
        </p:txBody>
      </p:sp>
      <p:pic>
        <p:nvPicPr>
          <p:cNvPr id="8" name="Picture 7" descr="Slide showing a screen shot of the micro purchase request for information for procurement review">
            <a:extLst>
              <a:ext uri="{FF2B5EF4-FFF2-40B4-BE49-F238E27FC236}">
                <a16:creationId xmlns:a16="http://schemas.microsoft.com/office/drawing/2014/main" id="{36315D8C-18BA-4724-B05E-BD7DEB919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1" y="1752600"/>
            <a:ext cx="5029201" cy="3916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D22FB36A-3AC7-4BE5-A1A0-3760D7480EBA}"/>
              </a:ext>
            </a:extLst>
          </p:cNvPr>
          <p:cNvSpPr>
            <a:spLocks noGrp="1"/>
          </p:cNvSpPr>
          <p:nvPr>
            <p:ph sz="half" idx="1"/>
          </p:nvPr>
        </p:nvSpPr>
        <p:spPr>
          <a:xfrm>
            <a:off x="7162801" y="1381125"/>
            <a:ext cx="3276600" cy="4762500"/>
          </a:xfrm>
        </p:spPr>
        <p:txBody>
          <a:bodyPr vert="horz" lIns="68580" tIns="34290" rIns="68580" bIns="34290" rtlCol="0">
            <a:normAutofit fontScale="85000" lnSpcReduction="20000"/>
          </a:bodyPr>
          <a:lstStyle/>
          <a:p>
            <a:pPr marL="91440" indent="-91440">
              <a:defRPr/>
            </a:pPr>
            <a:endParaRPr lang="en-US" sz="1900" dirty="0">
              <a:solidFill>
                <a:schemeClr val="tx1">
                  <a:lumMod val="75000"/>
                  <a:lumOff val="25000"/>
                </a:schemeClr>
              </a:solidFill>
            </a:endParaRPr>
          </a:p>
          <a:p>
            <a:pPr marL="0" indent="0">
              <a:buNone/>
              <a:defRPr/>
            </a:pPr>
            <a:r>
              <a:rPr lang="en-US" sz="1900" dirty="0">
                <a:cs typeface="Calibri" panose="020F0502020204030204" pitchFamily="34" charset="0"/>
              </a:rPr>
              <a:t>Purchases made without first soliciting competitive quotes (Must be under $50,000)</a:t>
            </a:r>
          </a:p>
          <a:p>
            <a:pPr marL="91440" indent="-91440">
              <a:defRPr/>
            </a:pPr>
            <a:endParaRPr lang="en-US" sz="1900" dirty="0">
              <a:cs typeface="Calibri" panose="020F0502020204030204" pitchFamily="34" charset="0"/>
            </a:endParaRPr>
          </a:p>
          <a:p>
            <a:pPr marL="0" indent="0">
              <a:buNone/>
              <a:defRPr/>
            </a:pPr>
            <a:r>
              <a:rPr lang="en-US" sz="1900" dirty="0">
                <a:cs typeface="Calibri" panose="020F0502020204030204" pitchFamily="34" charset="0"/>
              </a:rPr>
              <a:t>SED will request:</a:t>
            </a:r>
          </a:p>
          <a:p>
            <a:pPr marL="91440" indent="-91440">
              <a:defRPr/>
            </a:pPr>
            <a:r>
              <a:rPr lang="en-US" sz="1900" dirty="0">
                <a:cs typeface="Calibri" panose="020F0502020204030204" pitchFamily="34" charset="0"/>
              </a:rPr>
              <a:t>Purchase orders and vendor receipts/invoices (3 from one month, 1 per month from 3 consecutive months, or 1 per quarter)</a:t>
            </a:r>
          </a:p>
          <a:p>
            <a:pPr marL="91440" indent="-91440">
              <a:defRPr/>
            </a:pPr>
            <a:endParaRPr lang="en-US" sz="1900" dirty="0">
              <a:cs typeface="Calibri" panose="020F0502020204030204" pitchFamily="34" charset="0"/>
            </a:endParaRPr>
          </a:p>
          <a:p>
            <a:pPr marL="91440" indent="-91440">
              <a:defRPr/>
            </a:pPr>
            <a:r>
              <a:rPr lang="en-US" sz="1900" dirty="0">
                <a:cs typeface="Calibri" panose="020F0502020204030204" pitchFamily="34" charset="0"/>
              </a:rPr>
              <a:t>SFA must explain how it was determined that the prices of the products purchased were reasonable	</a:t>
            </a:r>
          </a:p>
          <a:p>
            <a:pPr marL="91440" indent="-91440">
              <a:defRPr/>
            </a:pPr>
            <a:endParaRPr lang="en-US" sz="1900" dirty="0">
              <a:cs typeface="Calibri" panose="020F0502020204030204" pitchFamily="34" charset="0"/>
            </a:endParaRPr>
          </a:p>
          <a:p>
            <a:pPr marL="91440" indent="-91440">
              <a:defRPr/>
            </a:pPr>
            <a:r>
              <a:rPr lang="en-US" sz="1900" dirty="0">
                <a:cs typeface="Calibri" panose="020F0502020204030204" pitchFamily="34" charset="0"/>
              </a:rPr>
              <a:t>SFA must explain how purchases were equitably distributed among qualified sources</a:t>
            </a:r>
          </a:p>
          <a:p>
            <a:pPr marL="0" indent="0">
              <a:buNone/>
              <a:defRPr/>
            </a:pPr>
            <a:r>
              <a:rPr lang="en-US" sz="1050" dirty="0">
                <a:solidFill>
                  <a:schemeClr val="tx1">
                    <a:lumMod val="75000"/>
                    <a:lumOff val="25000"/>
                  </a:schemeClr>
                </a:solidFill>
              </a:rPr>
              <a:t>	</a:t>
            </a:r>
          </a:p>
          <a:p>
            <a:pPr marL="91440" indent="-91440">
              <a:defRPr/>
            </a:pPr>
            <a:endParaRPr lang="en-US" sz="1050" dirty="0">
              <a:solidFill>
                <a:schemeClr val="tx1">
                  <a:lumMod val="75000"/>
                  <a:lumOff val="25000"/>
                </a:schemeClr>
              </a:solidFill>
            </a:endParaRPr>
          </a:p>
          <a:p>
            <a:pPr marL="91440" indent="-91440">
              <a:defRPr/>
            </a:pPr>
            <a:endParaRPr lang="en-US" sz="1050" dirty="0">
              <a:solidFill>
                <a:schemeClr val="tx1">
                  <a:lumMod val="75000"/>
                  <a:lumOff val="25000"/>
                </a:schemeClr>
              </a:solidFill>
            </a:endParaRPr>
          </a:p>
          <a:p>
            <a:pPr marL="91440" indent="-91440">
              <a:defRPr/>
            </a:pPr>
            <a:endParaRPr lang="en-US" sz="1050" dirty="0">
              <a:solidFill>
                <a:schemeClr val="tx1">
                  <a:lumMod val="75000"/>
                  <a:lumOff val="2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4CB945-5B52-4FCD-8033-F590E716B50B}"/>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58200" y="261886"/>
            <a:ext cx="1829588" cy="866071"/>
          </a:xfrm>
          <a:prstGeom prst="rect">
            <a:avLst/>
          </a:prstGeom>
          <a:ln>
            <a:noFill/>
          </a:ln>
          <a:effectLst>
            <a:softEdge rad="112500"/>
          </a:effectLst>
        </p:spPr>
      </p:pic>
      <p:sp>
        <p:nvSpPr>
          <p:cNvPr id="7" name="Title 6">
            <a:extLst>
              <a:ext uri="{FF2B5EF4-FFF2-40B4-BE49-F238E27FC236}">
                <a16:creationId xmlns:a16="http://schemas.microsoft.com/office/drawing/2014/main" id="{33767675-27CB-4AD0-BA40-23D9E9B8E295}"/>
              </a:ext>
            </a:extLst>
          </p:cNvPr>
          <p:cNvSpPr txBox="1">
            <a:spLocks noGrp="1"/>
          </p:cNvSpPr>
          <p:nvPr>
            <p:ph type="title" idx="4294967295"/>
          </p:nvPr>
        </p:nvSpPr>
        <p:spPr>
          <a:xfrm>
            <a:off x="254014" y="407355"/>
            <a:ext cx="915124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volini" panose="020B0502040204020203" pitchFamily="66" charset="0"/>
                <a:ea typeface="+mn-ea"/>
                <a:cs typeface="Cavolini" panose="020B0502040204020203" pitchFamily="66" charset="0"/>
              </a:rPr>
              <a:t> </a:t>
            </a:r>
            <a:r>
              <a:rPr lang="en-US" sz="2400" b="1" dirty="0">
                <a:solidFill>
                  <a:schemeClr val="accent1"/>
                </a:solidFill>
                <a:latin typeface="Cavolini" panose="020B0502040204020203" pitchFamily="66" charset="0"/>
                <a:ea typeface="+mn-ea"/>
                <a:cs typeface="Cavolini" panose="020B0502040204020203" pitchFamily="66" charset="0"/>
              </a:rPr>
              <a:t>P</a:t>
            </a:r>
            <a:r>
              <a:rPr kumimoji="0" lang="en-US" sz="2400" b="1" i="0" u="none" strike="noStrike" kern="1200" cap="none" spc="0" normalizeH="0" baseline="0" noProof="0" dirty="0" err="1">
                <a:ln>
                  <a:noFill/>
                </a:ln>
                <a:solidFill>
                  <a:schemeClr val="accent1"/>
                </a:solidFill>
                <a:effectLst/>
                <a:uLnTx/>
                <a:uFillTx/>
                <a:latin typeface="Cavolini" panose="020B0502040204020203" pitchFamily="66" charset="0"/>
                <a:ea typeface="+mn-ea"/>
                <a:cs typeface="Cavolini" panose="020B0502040204020203" pitchFamily="66" charset="0"/>
              </a:rPr>
              <a:t>rocurement</a:t>
            </a:r>
            <a:r>
              <a:rPr kumimoji="0" lang="en-US" sz="2400" b="1" i="0" u="none" strike="noStrike" kern="1200" cap="none" spc="0" normalizeH="0" baseline="0" noProof="0" dirty="0">
                <a:ln>
                  <a:noFill/>
                </a:ln>
                <a:solidFill>
                  <a:schemeClr val="accent1"/>
                </a:solidFill>
                <a:effectLst/>
                <a:uLnTx/>
                <a:uFillTx/>
                <a:latin typeface="Cavolini" panose="020B0502040204020203" pitchFamily="66" charset="0"/>
                <a:ea typeface="+mn-ea"/>
                <a:cs typeface="Cavolini" panose="020B0502040204020203" pitchFamily="66" charset="0"/>
              </a:rPr>
              <a:t> Review </a:t>
            </a:r>
            <a:r>
              <a:rPr lang="en-US" sz="2400" b="1" dirty="0">
                <a:solidFill>
                  <a:schemeClr val="accent1"/>
                </a:solidFill>
                <a:latin typeface="Cavolini" panose="020B0502040204020203" pitchFamily="66" charset="0"/>
                <a:ea typeface="+mn-ea"/>
                <a:cs typeface="Cavolini" panose="020B0502040204020203" pitchFamily="66" charset="0"/>
              </a:rPr>
              <a:t>F</a:t>
            </a:r>
            <a:r>
              <a:rPr kumimoji="0" lang="en-US" sz="2400" b="1" i="0" u="none" strike="noStrike" kern="1200" cap="none" spc="0" normalizeH="0" baseline="0" noProof="0" dirty="0" err="1">
                <a:ln>
                  <a:noFill/>
                </a:ln>
                <a:solidFill>
                  <a:schemeClr val="accent1"/>
                </a:solidFill>
                <a:effectLst/>
                <a:uLnTx/>
                <a:uFillTx/>
                <a:latin typeface="Cavolini" panose="020B0502040204020203" pitchFamily="66" charset="0"/>
                <a:ea typeface="+mn-ea"/>
                <a:cs typeface="Cavolini" panose="020B0502040204020203" pitchFamily="66" charset="0"/>
              </a:rPr>
              <a:t>indings</a:t>
            </a:r>
            <a:r>
              <a:rPr kumimoji="0" lang="en-US" sz="2400" b="1" i="0" u="none" strike="noStrike" kern="1200" cap="none" spc="0" normalizeH="0" baseline="0" noProof="0" dirty="0">
                <a:ln>
                  <a:noFill/>
                </a:ln>
                <a:solidFill>
                  <a:schemeClr val="accent1"/>
                </a:solidFill>
                <a:effectLst/>
                <a:uLnTx/>
                <a:uFillTx/>
                <a:latin typeface="Cavolini" panose="020B0502040204020203" pitchFamily="66" charset="0"/>
                <a:ea typeface="+mn-ea"/>
                <a:cs typeface="Cavolini" panose="020B0502040204020203" pitchFamily="66" charset="0"/>
              </a:rPr>
              <a:t> </a:t>
            </a:r>
          </a:p>
        </p:txBody>
      </p:sp>
      <p:sp>
        <p:nvSpPr>
          <p:cNvPr id="5" name="TextBox 4">
            <a:extLst>
              <a:ext uri="{FF2B5EF4-FFF2-40B4-BE49-F238E27FC236}">
                <a16:creationId xmlns:a16="http://schemas.microsoft.com/office/drawing/2014/main" id="{9A18C633-7E34-4691-9895-84CA18193BAF}"/>
              </a:ext>
            </a:extLst>
          </p:cNvPr>
          <p:cNvSpPr txBox="1"/>
          <p:nvPr/>
        </p:nvSpPr>
        <p:spPr>
          <a:xfrm rot="20930455">
            <a:off x="1184390" y="1322476"/>
            <a:ext cx="7339925" cy="461665"/>
          </a:xfrm>
          <a:prstGeom prst="rect">
            <a:avLst/>
          </a:prstGeom>
          <a:noFill/>
        </p:spPr>
        <p:txBody>
          <a:bodyPr wrap="square" rtlCol="0">
            <a:spAutoFit/>
          </a:bodyPr>
          <a:lstStyle/>
          <a:p>
            <a:pPr defTabSz="457200"/>
            <a:r>
              <a:rPr lang="en-US" sz="2400" b="1" dirty="0">
                <a:solidFill>
                  <a:srgbClr val="A6B727"/>
                </a:solidFill>
                <a:latin typeface="Calibri"/>
              </a:rPr>
              <a:t> </a:t>
            </a:r>
            <a:r>
              <a:rPr lang="en-US" sz="2400" b="1" dirty="0">
                <a:solidFill>
                  <a:srgbClr val="FF0000"/>
                </a:solidFill>
                <a:latin typeface="Calibri"/>
              </a:rPr>
              <a:t>One of the most common procurement review finding</a:t>
            </a:r>
          </a:p>
        </p:txBody>
      </p:sp>
      <p:sp>
        <p:nvSpPr>
          <p:cNvPr id="6" name="TextBox 5">
            <a:extLst>
              <a:ext uri="{FF2B5EF4-FFF2-40B4-BE49-F238E27FC236}">
                <a16:creationId xmlns:a16="http://schemas.microsoft.com/office/drawing/2014/main" id="{22DC1C3F-F91F-46FC-91F0-8F79EC443FE9}"/>
              </a:ext>
            </a:extLst>
          </p:cNvPr>
          <p:cNvSpPr txBox="1"/>
          <p:nvPr/>
        </p:nvSpPr>
        <p:spPr>
          <a:xfrm>
            <a:off x="2229070" y="1662856"/>
            <a:ext cx="3098324" cy="3924151"/>
          </a:xfrm>
          <a:prstGeom prst="rect">
            <a:avLst/>
          </a:prstGeom>
          <a:noFill/>
        </p:spPr>
        <p:txBody>
          <a:bodyPr wrap="square" rtlCol="0">
            <a:spAutoFit/>
          </a:bodyPr>
          <a:lstStyle/>
          <a:p>
            <a:pPr defTabSz="457200"/>
            <a:r>
              <a:rPr lang="en-US" sz="1200" b="1" u="sng" dirty="0">
                <a:solidFill>
                  <a:srgbClr val="000000"/>
                </a:solidFill>
                <a:latin typeface="Calibri"/>
              </a:rPr>
              <a:t>Finding:</a:t>
            </a:r>
          </a:p>
          <a:p>
            <a:pPr defTabSz="457200"/>
            <a:endParaRPr lang="en-US" sz="1200" b="1" dirty="0">
              <a:solidFill>
                <a:srgbClr val="000000"/>
              </a:solidFill>
              <a:latin typeface="Calibri"/>
            </a:endParaRPr>
          </a:p>
          <a:p>
            <a:pPr defTabSz="457200"/>
            <a:r>
              <a:rPr lang="en-US" sz="1200" b="1" dirty="0">
                <a:solidFill>
                  <a:srgbClr val="000000"/>
                </a:solidFill>
                <a:latin typeface="Calibri"/>
              </a:rPr>
              <a:t>-</a:t>
            </a: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policy did not have a written code of conduct that provides disciplinary actions for violations by officers, employees, or agents </a:t>
            </a:r>
          </a:p>
          <a:p>
            <a:pPr defTabSz="457200"/>
            <a:endParaRPr lang="en-US" sz="1200" b="1" dirty="0">
              <a:solidFill>
                <a:srgbClr val="000000"/>
              </a:solidFill>
              <a:latin typeface="Calibri" panose="020F0502020204030204" pitchFamily="34" charset="0"/>
              <a:cs typeface="Times New Roman" panose="02020603050405020304" pitchFamily="18" charset="0"/>
            </a:endParaRPr>
          </a:p>
          <a:p>
            <a:pPr defTabSz="457200"/>
            <a:r>
              <a:rPr lang="en-US" sz="1200" b="1" dirty="0">
                <a:solidFill>
                  <a:srgbClr val="000000"/>
                </a:solidFill>
                <a:highlight>
                  <a:srgbClr val="C0C0C0"/>
                </a:highlight>
                <a:latin typeface="Calibri" panose="020F0502020204030204" pitchFamily="34" charset="0"/>
                <a:cs typeface="Times New Roman" panose="02020603050405020304" pitchFamily="18" charset="0"/>
              </a:rPr>
              <a:t>-</a:t>
            </a:r>
            <a:r>
              <a:rPr lang="en-US" sz="1200" dirty="0">
                <a:solidFill>
                  <a:srgbClr val="000000"/>
                </a:solidFill>
                <a:highlight>
                  <a:srgbClr val="C0C0C0"/>
                </a:highlight>
                <a:latin typeface="Calibri" panose="020F0502020204030204" pitchFamily="34" charset="0"/>
                <a:ea typeface="Calibri" panose="020F0502020204030204" pitchFamily="34" charset="0"/>
                <a:cs typeface="Times New Roman" panose="02020603050405020304" pitchFamily="18" charset="0"/>
              </a:rPr>
              <a:t>The SFA did not take steps to ensure that small, minority, and surplus firms are used when possible. women's business enterprises and labor </a:t>
            </a:r>
          </a:p>
          <a:p>
            <a:pPr defTabSz="457200"/>
            <a:endParaRPr lang="en-US" sz="1200" b="1" dirty="0">
              <a:solidFill>
                <a:srgbClr val="000000"/>
              </a:solidFill>
              <a:latin typeface="Calibri" panose="020F0502020204030204" pitchFamily="34" charset="0"/>
              <a:cs typeface="Times New Roman" panose="02020603050405020304" pitchFamily="18" charset="0"/>
            </a:endParaRPr>
          </a:p>
          <a:p>
            <a:pPr defTabSz="457200"/>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SFA did not equitably spread purchases  among all qualified sources when utilizing the micro purchase method</a:t>
            </a:r>
          </a:p>
          <a:p>
            <a:pPr defTabSz="457200"/>
            <a:endParaRPr lang="en-US" sz="1200" b="1" dirty="0">
              <a:solidFill>
                <a:srgbClr val="000000"/>
              </a:solidFill>
              <a:latin typeface="Calibri" panose="020F0502020204030204" pitchFamily="34" charset="0"/>
              <a:cs typeface="Times New Roman" panose="02020603050405020304" pitchFamily="18" charset="0"/>
            </a:endParaRPr>
          </a:p>
          <a:p>
            <a:pPr defTabSz="457200"/>
            <a:r>
              <a:rPr lang="en-US" sz="1200" b="1" dirty="0">
                <a:solidFill>
                  <a:srgbClr val="000000"/>
                </a:solidFill>
                <a:highlight>
                  <a:srgbClr val="C0C0C0"/>
                </a:highlight>
                <a:latin typeface="Calibri" panose="020F0502020204030204" pitchFamily="34" charset="0"/>
                <a:cs typeface="Times New Roman" panose="02020603050405020304" pitchFamily="18" charset="0"/>
              </a:rPr>
              <a:t>-</a:t>
            </a:r>
            <a:r>
              <a:rPr lang="en-US" sz="1200" dirty="0">
                <a:solidFill>
                  <a:srgbClr val="000000"/>
                </a:solidFill>
                <a:highlight>
                  <a:srgbClr val="C0C0C0"/>
                </a:highlight>
                <a:latin typeface="Calibri" panose="020F0502020204030204" pitchFamily="34" charset="0"/>
                <a:ea typeface="Calibri" panose="020F0502020204030204" pitchFamily="34" charset="0"/>
                <a:cs typeface="Times New Roman" panose="02020603050405020304" pitchFamily="18" charset="0"/>
              </a:rPr>
              <a:t>The SFA did not monitor the FSMC through periodic on-site monitoring </a:t>
            </a:r>
            <a:endParaRPr lang="en-US" sz="1200" b="1" dirty="0">
              <a:solidFill>
                <a:srgbClr val="000000"/>
              </a:solidFill>
              <a:highlight>
                <a:srgbClr val="C0C0C0"/>
              </a:highlight>
              <a:latin typeface="Calibri"/>
            </a:endParaRPr>
          </a:p>
          <a:p>
            <a:pPr defTabSz="457200"/>
            <a:endParaRPr lang="en-US" sz="1200" b="1" dirty="0">
              <a:solidFill>
                <a:srgbClr val="000000"/>
              </a:solidFill>
              <a:latin typeface="Calibri"/>
            </a:endParaRPr>
          </a:p>
          <a:p>
            <a:pPr defTabSz="457200"/>
            <a:endParaRPr lang="en-US" sz="1200" b="1" dirty="0">
              <a:solidFill>
                <a:srgbClr val="000000"/>
              </a:solidFill>
              <a:latin typeface="Calibri"/>
            </a:endParaRPr>
          </a:p>
          <a:p>
            <a:pPr defTabSz="457200"/>
            <a:r>
              <a:rPr lang="en-US" sz="1200" dirty="0">
                <a:solidFill>
                  <a:srgbClr val="000000"/>
                </a:solidFill>
                <a:latin typeface="Calibri"/>
              </a:rPr>
              <a:t>-The SFA did </a:t>
            </a:r>
            <a:r>
              <a:rPr lang="en-US" sz="1200">
                <a:solidFill>
                  <a:srgbClr val="000000"/>
                </a:solidFill>
                <a:latin typeface="Calibri"/>
              </a:rPr>
              <a:t>not conduct </a:t>
            </a:r>
            <a:r>
              <a:rPr lang="en-US" sz="1200" dirty="0">
                <a:solidFill>
                  <a:srgbClr val="000000"/>
                </a:solidFill>
                <a:latin typeface="Calibri"/>
              </a:rPr>
              <a:t>procurement</a:t>
            </a:r>
          </a:p>
          <a:p>
            <a:pPr defTabSz="457200"/>
            <a:endParaRPr lang="en-US" sz="900" dirty="0">
              <a:solidFill>
                <a:srgbClr val="000000"/>
              </a:solidFill>
              <a:latin typeface="Calibri"/>
            </a:endParaRPr>
          </a:p>
        </p:txBody>
      </p:sp>
      <p:cxnSp>
        <p:nvCxnSpPr>
          <p:cNvPr id="10" name="Straight Arrow Connector 9">
            <a:extLst>
              <a:ext uri="{FF2B5EF4-FFF2-40B4-BE49-F238E27FC236}">
                <a16:creationId xmlns:a16="http://schemas.microsoft.com/office/drawing/2014/main" id="{E9350643-8BFF-4F7F-A742-9C51144600F2}"/>
              </a:ext>
              <a:ext uri="{C183D7F6-B498-43B3-948B-1728B52AA6E4}">
                <adec:decorative xmlns:adec="http://schemas.microsoft.com/office/drawing/2017/decorative" val="1"/>
              </a:ext>
            </a:extLst>
          </p:cNvPr>
          <p:cNvCxnSpPr>
            <a:cxnSpLocks/>
          </p:cNvCxnSpPr>
          <p:nvPr/>
        </p:nvCxnSpPr>
        <p:spPr>
          <a:xfrm flipH="1">
            <a:off x="5191783" y="1931954"/>
            <a:ext cx="426866" cy="17276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descr="Slide showing circled most common procurement review finding">
            <a:extLst>
              <a:ext uri="{FF2B5EF4-FFF2-40B4-BE49-F238E27FC236}">
                <a16:creationId xmlns:a16="http://schemas.microsoft.com/office/drawing/2014/main" id="{0F2F66DB-90BC-4404-828D-DBAF8B941B2D}"/>
              </a:ext>
            </a:extLst>
          </p:cNvPr>
          <p:cNvSpPr/>
          <p:nvPr/>
        </p:nvSpPr>
        <p:spPr>
          <a:xfrm>
            <a:off x="1971500" y="3476300"/>
            <a:ext cx="3296836" cy="10090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88C9BEC-4474-4542-B8DF-483771EDF8AE}"/>
              </a:ext>
            </a:extLst>
          </p:cNvPr>
          <p:cNvSpPr txBox="1"/>
          <p:nvPr/>
        </p:nvSpPr>
        <p:spPr>
          <a:xfrm>
            <a:off x="6088380" y="1626311"/>
            <a:ext cx="3465646" cy="4708981"/>
          </a:xfrm>
          <a:prstGeom prst="rect">
            <a:avLst/>
          </a:prstGeom>
          <a:noFill/>
        </p:spPr>
        <p:txBody>
          <a:bodyPr wrap="square" rtlCol="0">
            <a:spAutoFit/>
          </a:bodyPr>
          <a:lstStyle/>
          <a:p>
            <a:pPr defTabSz="457200"/>
            <a:r>
              <a:rPr lang="en-US" sz="1200" b="1" u="sng" dirty="0">
                <a:solidFill>
                  <a:srgbClr val="000000"/>
                </a:solidFill>
                <a:latin typeface="Calibri"/>
              </a:rPr>
              <a:t>Corrective Action:</a:t>
            </a:r>
          </a:p>
          <a:p>
            <a:pPr defTabSz="457200"/>
            <a:endParaRPr lang="en-US" sz="1200" b="1" dirty="0">
              <a:solidFill>
                <a:srgbClr val="000000"/>
              </a:solidFill>
              <a:latin typeface="Calibri"/>
            </a:endParaRPr>
          </a:p>
          <a:p>
            <a:pPr defTabSz="457200"/>
            <a:r>
              <a:rPr lang="en-US" sz="1200" dirty="0">
                <a:solidFill>
                  <a:srgbClr val="000000"/>
                </a:solidFill>
                <a:latin typeface="Calibri"/>
              </a:rPr>
              <a:t>-The code of conduct will  provide for </a:t>
            </a:r>
            <a:r>
              <a:rPr lang="en-US" sz="1200" dirty="0">
                <a:solidFill>
                  <a:srgbClr val="000000"/>
                </a:solidFill>
                <a:latin typeface="Calibri" panose="020F0502020204030204" pitchFamily="34" charset="0"/>
                <a:cs typeface="Times New Roman" panose="02020603050405020304" pitchFamily="18" charset="0"/>
              </a:rPr>
              <a:t>d</a:t>
            </a: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isciplinary actions for violations </a:t>
            </a:r>
          </a:p>
          <a:p>
            <a:pPr defTabSz="457200"/>
            <a:endParaRPr lang="en-US" sz="1200" b="1" dirty="0">
              <a:solidFill>
                <a:srgbClr val="000000"/>
              </a:solidFill>
              <a:latin typeface="Calibri" panose="020F0502020204030204" pitchFamily="34" charset="0"/>
              <a:cs typeface="Times New Roman" panose="02020603050405020304" pitchFamily="18" charset="0"/>
            </a:endParaRPr>
          </a:p>
          <a:p>
            <a:pPr defTabSz="457200"/>
            <a:endParaRPr lang="en-US" sz="1200" b="1" dirty="0">
              <a:solidFill>
                <a:srgbClr val="000000"/>
              </a:solidFill>
              <a:latin typeface="Calibri" panose="020F0502020204030204" pitchFamily="34" charset="0"/>
              <a:cs typeface="Times New Roman" panose="02020603050405020304" pitchFamily="18" charset="0"/>
            </a:endParaRPr>
          </a:p>
          <a:p>
            <a:pPr defTabSz="457200"/>
            <a:r>
              <a:rPr lang="en-US" sz="1200" dirty="0">
                <a:solidFill>
                  <a:srgbClr val="000000"/>
                </a:solidFill>
                <a:highlight>
                  <a:srgbClr val="C0C0C0"/>
                </a:highlight>
                <a:latin typeface="Calibri" panose="020F0502020204030204" pitchFamily="34" charset="0"/>
                <a:ea typeface="Calibri" panose="020F0502020204030204" pitchFamily="34" charset="0"/>
                <a:cs typeface="Times New Roman" panose="02020603050405020304" pitchFamily="18" charset="0"/>
              </a:rPr>
              <a:t>-Ensure that small, minority, and women's business enterprises and labor surplus firms are used when possible during all procurement procedures</a:t>
            </a:r>
          </a:p>
          <a:p>
            <a:pPr defTabSz="457200"/>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defTabSz="457200"/>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To the extent practicable, the SFA will distribute micro-purchases equitably among all qualified sources. </a:t>
            </a:r>
          </a:p>
          <a:p>
            <a:pPr marL="214313" indent="-214313" defTabSz="457200">
              <a:buFontTx/>
              <a:buChar char="-"/>
            </a:pPr>
            <a:endParaRPr lang="en-US" sz="1200" b="1" dirty="0">
              <a:solidFill>
                <a:srgbClr val="000000"/>
              </a:solidFill>
              <a:latin typeface="Calibri" panose="020F0502020204030204" pitchFamily="34" charset="0"/>
              <a:cs typeface="Times New Roman" panose="02020603050405020304" pitchFamily="18" charset="0"/>
            </a:endParaRPr>
          </a:p>
          <a:p>
            <a:pPr defTabSz="457200"/>
            <a:endParaRPr lang="en-US" sz="1200" dirty="0">
              <a:solidFill>
                <a:srgbClr val="000000"/>
              </a:solidFill>
              <a:highlight>
                <a:srgbClr val="C0C0C0"/>
              </a:highlight>
              <a:latin typeface="Calibri"/>
            </a:endParaRPr>
          </a:p>
          <a:p>
            <a:pPr defTabSz="457200"/>
            <a:r>
              <a:rPr lang="en-US" sz="1200" dirty="0">
                <a:solidFill>
                  <a:srgbClr val="000000"/>
                </a:solidFill>
                <a:highlight>
                  <a:srgbClr val="C0C0C0"/>
                </a:highlight>
                <a:latin typeface="Calibri"/>
              </a:rPr>
              <a:t>-</a:t>
            </a:r>
            <a:r>
              <a:rPr lang="en-US" sz="1200" dirty="0">
                <a:solidFill>
                  <a:srgbClr val="000000"/>
                </a:solidFill>
                <a:highlight>
                  <a:srgbClr val="C0C0C0"/>
                </a:highlight>
                <a:latin typeface="Calibri" panose="020F0502020204030204" pitchFamily="34" charset="0"/>
                <a:cs typeface="Times New Roman" panose="02020603050405020304" pitchFamily="18" charset="0"/>
              </a:rPr>
              <a:t>M</a:t>
            </a:r>
            <a:r>
              <a:rPr lang="en-US" sz="1200" dirty="0">
                <a:solidFill>
                  <a:srgbClr val="000000"/>
                </a:solidFill>
                <a:highlight>
                  <a:srgbClr val="C0C0C0"/>
                </a:highlight>
                <a:latin typeface="Calibri" panose="020F0502020204030204" pitchFamily="34" charset="0"/>
                <a:ea typeface="Calibri" panose="020F0502020204030204" pitchFamily="34" charset="0"/>
                <a:cs typeface="Times New Roman" panose="02020603050405020304" pitchFamily="18" charset="0"/>
              </a:rPr>
              <a:t>onitoring the activities of the FSMC to ensure the FSMC is meeting the requirements agreed upon in the management contract</a:t>
            </a:r>
          </a:p>
          <a:p>
            <a:pPr defTabSz="457200"/>
            <a:endParaRPr lang="en-US" sz="1200" b="1" dirty="0">
              <a:solidFill>
                <a:srgbClr val="000000"/>
              </a:solidFill>
              <a:latin typeface="Calibri" panose="020F0502020204030204" pitchFamily="34" charset="0"/>
              <a:cs typeface="Times New Roman" panose="02020603050405020304" pitchFamily="18" charset="0"/>
            </a:endParaRPr>
          </a:p>
          <a:p>
            <a:pPr defTabSz="457200"/>
            <a:r>
              <a:rPr lang="en-US" sz="1200" b="1" dirty="0">
                <a:solidFill>
                  <a:srgbClr val="000000"/>
                </a:solidFill>
                <a:latin typeface="Calibri" panose="020F0502020204030204" pitchFamily="34" charset="0"/>
                <a:cs typeface="Times New Roman" panose="02020603050405020304" pitchFamily="18" charset="0"/>
              </a:rPr>
              <a:t>-</a:t>
            </a: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SFA will ensure that proper procurement requirements are followed and executed in accordance with federal, State and local regulations and requirements when procuring goods and/or services. A detailed history of every procurement will be kept on file.</a:t>
            </a:r>
            <a:endParaRPr lang="en-US" sz="1200" dirty="0">
              <a:solidFill>
                <a:srgbClr val="000000"/>
              </a:solidFill>
              <a:latin typeface="Calibri"/>
            </a:endParaRPr>
          </a:p>
        </p:txBody>
      </p:sp>
      <p:sp>
        <p:nvSpPr>
          <p:cNvPr id="4" name="Oval 3" descr="Slide showing circled second most common finding in the procurement review">
            <a:extLst>
              <a:ext uri="{FF2B5EF4-FFF2-40B4-BE49-F238E27FC236}">
                <a16:creationId xmlns:a16="http://schemas.microsoft.com/office/drawing/2014/main" id="{AACB4ECC-F53A-4535-90C5-BB26CB571538}"/>
              </a:ext>
            </a:extLst>
          </p:cNvPr>
          <p:cNvSpPr/>
          <p:nvPr/>
        </p:nvSpPr>
        <p:spPr>
          <a:xfrm>
            <a:off x="5815811" y="3316830"/>
            <a:ext cx="3589446" cy="9371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02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E73EB10-AEDA-42B9-9D11-54E59B48D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365125"/>
            <a:ext cx="10515599" cy="1325563"/>
          </a:xfrm>
        </p:spPr>
        <p:txBody>
          <a:bodyPr>
            <a:normAutofit/>
          </a:bodyPr>
          <a:lstStyle/>
          <a:p>
            <a:r>
              <a:rPr lang="en-US" dirty="0"/>
              <a:t>Procurement</a:t>
            </a:r>
          </a:p>
        </p:txBody>
      </p:sp>
      <p:sp>
        <p:nvSpPr>
          <p:cNvPr id="3" name="Content Placeholder 2"/>
          <p:cNvSpPr>
            <a:spLocks noGrp="1"/>
          </p:cNvSpPr>
          <p:nvPr>
            <p:ph idx="1"/>
          </p:nvPr>
        </p:nvSpPr>
        <p:spPr>
          <a:xfrm>
            <a:off x="838200" y="1825625"/>
            <a:ext cx="5393361" cy="4351338"/>
          </a:xfrm>
        </p:spPr>
        <p:txBody>
          <a:bodyPr>
            <a:normAutofit/>
          </a:bodyPr>
          <a:lstStyle/>
          <a:p>
            <a:r>
              <a:rPr lang="en-US"/>
              <a:t>Obtaining goods and/or services </a:t>
            </a:r>
          </a:p>
          <a:p>
            <a:pPr lvl="1"/>
            <a:r>
              <a:rPr lang="en-US"/>
              <a:t>At the best possible price</a:t>
            </a:r>
          </a:p>
          <a:p>
            <a:pPr lvl="1"/>
            <a:r>
              <a:rPr lang="en-US"/>
              <a:t>Multi-step process</a:t>
            </a:r>
          </a:p>
          <a:p>
            <a:pPr lvl="1"/>
            <a:r>
              <a:rPr lang="en-US"/>
              <a:t>Proper planning is worthwhile and critical</a:t>
            </a:r>
          </a:p>
          <a:p>
            <a:pPr lvl="1"/>
            <a:r>
              <a:rPr lang="en-US"/>
              <a:t>Systematic approach</a:t>
            </a:r>
          </a:p>
          <a:p>
            <a:endParaRPr lang="en-US"/>
          </a:p>
        </p:txBody>
      </p:sp>
      <p:pic>
        <p:nvPicPr>
          <p:cNvPr id="5" name="Picture 4" descr="A close up of an accounting ledger&#10;&#10;">
            <a:extLst>
              <a:ext uri="{FF2B5EF4-FFF2-40B4-BE49-F238E27FC236}">
                <a16:creationId xmlns:a16="http://schemas.microsoft.com/office/drawing/2014/main" id="{FE23E4F9-9418-4B48-A74B-BD838E89291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418" r="7314" b="-3"/>
          <a:stretch/>
        </p:blipFill>
        <p:spPr>
          <a:xfrm>
            <a:off x="7092462" y="1825625"/>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scene3d>
            <a:camera prst="orthographicFront"/>
            <a:lightRig rig="contrasting" dir="t">
              <a:rot lat="0" lon="0" rev="3000000"/>
            </a:lightRig>
          </a:scene3d>
          <a:sp3d contourW="7620">
            <a:bevelT w="95250" h="31750"/>
            <a:contourClr>
              <a:srgbClr val="333333"/>
            </a:contourClr>
          </a:sp3d>
        </p:spPr>
      </p:pic>
      <p:sp>
        <p:nvSpPr>
          <p:cNvPr id="18" name="Arc 17">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896162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92B0-3B4E-4F6D-AFC7-F0D36E47A9A5}"/>
              </a:ext>
            </a:extLst>
          </p:cNvPr>
          <p:cNvSpPr>
            <a:spLocks noGrp="1"/>
          </p:cNvSpPr>
          <p:nvPr>
            <p:ph type="title"/>
          </p:nvPr>
        </p:nvSpPr>
        <p:spPr>
          <a:xfrm>
            <a:off x="7535825" y="982132"/>
            <a:ext cx="3360772" cy="1303867"/>
          </a:xfrm>
        </p:spPr>
        <p:txBody>
          <a:bodyPr vert="horz" lIns="91440" tIns="45720" rIns="91440" bIns="45720" rtlCol="0" anchor="ctr">
            <a:normAutofit/>
          </a:bodyPr>
          <a:lstStyle/>
          <a:p>
            <a:pPr>
              <a:lnSpc>
                <a:spcPct val="90000"/>
              </a:lnSpc>
            </a:pPr>
            <a:r>
              <a:rPr lang="en-US" dirty="0"/>
              <a:t>Additional Resources</a:t>
            </a:r>
          </a:p>
        </p:txBody>
      </p:sp>
      <p:pic>
        <p:nvPicPr>
          <p:cNvPr id="8" name="Picture 7" descr="Slide showing additional resources available on the Child Nutrition Knowledge Center">
            <a:extLst>
              <a:ext uri="{FF2B5EF4-FFF2-40B4-BE49-F238E27FC236}">
                <a16:creationId xmlns:a16="http://schemas.microsoft.com/office/drawing/2014/main" id="{620D05FB-4D96-4E63-8CA9-41012F6EDB8E}"/>
              </a:ext>
            </a:extLst>
          </p:cNvPr>
          <p:cNvPicPr>
            <a:picLocks noChangeAspect="1"/>
          </p:cNvPicPr>
          <p:nvPr/>
        </p:nvPicPr>
        <p:blipFill>
          <a:blip r:embed="rId3"/>
          <a:stretch>
            <a:fillRect/>
          </a:stretch>
        </p:blipFill>
        <p:spPr>
          <a:xfrm>
            <a:off x="675860" y="1507372"/>
            <a:ext cx="6150902" cy="4185795"/>
          </a:xfrm>
          <a:prstGeom prst="rect">
            <a:avLst/>
          </a:prstGeom>
          <a:ln>
            <a:noFill/>
          </a:ln>
          <a:effectLst>
            <a:outerShdw blurRad="292100" dist="139700" dir="2700000" algn="tl" rotWithShape="0">
              <a:srgbClr val="333333">
                <a:alpha val="65000"/>
              </a:srgbClr>
            </a:outerShdw>
          </a:effectLst>
        </p:spPr>
      </p:pic>
      <p:cxnSp>
        <p:nvCxnSpPr>
          <p:cNvPr id="6" name="Straight Arrow Connector 5" descr="Arrow pointing to the Training tab on the CNMS webpage">
            <a:extLst>
              <a:ext uri="{FF2B5EF4-FFF2-40B4-BE49-F238E27FC236}">
                <a16:creationId xmlns:a16="http://schemas.microsoft.com/office/drawing/2014/main" id="{600548F5-A369-410A-AD4A-BDEA205C1ECF}"/>
              </a:ext>
            </a:extLst>
          </p:cNvPr>
          <p:cNvCxnSpPr>
            <a:cxnSpLocks/>
          </p:cNvCxnSpPr>
          <p:nvPr/>
        </p:nvCxnSpPr>
        <p:spPr>
          <a:xfrm flipH="1">
            <a:off x="6235982" y="1410208"/>
            <a:ext cx="1299842" cy="1011258"/>
          </a:xfrm>
          <a:prstGeom prst="straightConnector1">
            <a:avLst/>
          </a:prstGeom>
          <a:ln w="76200">
            <a:solidFill>
              <a:srgbClr val="C00000"/>
            </a:solidFill>
            <a:tailEnd type="triangle"/>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AEC8C946-5ACC-46A8-93E2-ECCB2C2E4449}"/>
              </a:ext>
            </a:extLst>
          </p:cNvPr>
          <p:cNvSpPr txBox="1"/>
          <p:nvPr/>
        </p:nvSpPr>
        <p:spPr>
          <a:xfrm>
            <a:off x="7535824" y="2556932"/>
            <a:ext cx="3360771"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pPr>
            <a:r>
              <a:rPr lang="en-US" b="1" dirty="0">
                <a:solidFill>
                  <a:schemeClr val="tx1">
                    <a:lumMod val="85000"/>
                    <a:lumOff val="15000"/>
                  </a:schemeClr>
                </a:solidFill>
              </a:rPr>
              <a:t>Review additional resources on the Child Nutrition Knowledge Center :</a:t>
            </a:r>
          </a:p>
          <a:p>
            <a:pPr marL="285750" indent="-285750">
              <a:spcBef>
                <a:spcPct val="20000"/>
              </a:spcBef>
              <a:spcAft>
                <a:spcPts val="600"/>
              </a:spcAft>
              <a:buClr>
                <a:schemeClr val="accent1"/>
              </a:buClr>
              <a:buSzPct val="115000"/>
              <a:buFont typeface="Arial"/>
              <a:buChar char="•"/>
            </a:pPr>
            <a:r>
              <a:rPr lang="en-US" b="1" dirty="0">
                <a:solidFill>
                  <a:schemeClr val="tx1">
                    <a:lumMod val="85000"/>
                    <a:lumOff val="15000"/>
                  </a:schemeClr>
                </a:solidFill>
              </a:rPr>
              <a:t>Writing Specifications</a:t>
            </a:r>
          </a:p>
          <a:p>
            <a:pPr marL="285750" indent="-285750">
              <a:spcBef>
                <a:spcPct val="20000"/>
              </a:spcBef>
              <a:spcAft>
                <a:spcPts val="600"/>
              </a:spcAft>
              <a:buClr>
                <a:schemeClr val="accent1"/>
              </a:buClr>
              <a:buSzPct val="115000"/>
              <a:buFont typeface="Arial"/>
              <a:buChar char="•"/>
            </a:pPr>
            <a:r>
              <a:rPr lang="en-US" b="1" dirty="0">
                <a:solidFill>
                  <a:schemeClr val="tx1">
                    <a:lumMod val="85000"/>
                    <a:lumOff val="15000"/>
                  </a:schemeClr>
                </a:solidFill>
              </a:rPr>
              <a:t>Small/Informal Purchases</a:t>
            </a:r>
          </a:p>
          <a:p>
            <a:pPr marL="285750" indent="-285750">
              <a:spcBef>
                <a:spcPct val="20000"/>
              </a:spcBef>
              <a:spcAft>
                <a:spcPts val="600"/>
              </a:spcAft>
              <a:buClr>
                <a:schemeClr val="accent1"/>
              </a:buClr>
              <a:buSzPct val="115000"/>
              <a:buFont typeface="Arial"/>
              <a:buChar char="•"/>
            </a:pPr>
            <a:r>
              <a:rPr lang="en-US" b="1" dirty="0">
                <a:solidFill>
                  <a:schemeClr val="tx1">
                    <a:lumMod val="85000"/>
                    <a:lumOff val="15000"/>
                  </a:schemeClr>
                </a:solidFill>
              </a:rPr>
              <a:t>Formal Purchases</a:t>
            </a:r>
          </a:p>
          <a:p>
            <a:pPr marL="285750" indent="-285750">
              <a:spcBef>
                <a:spcPct val="20000"/>
              </a:spcBef>
              <a:spcAft>
                <a:spcPts val="600"/>
              </a:spcAft>
              <a:buClr>
                <a:schemeClr val="accent1"/>
              </a:buClr>
              <a:buSzPct val="115000"/>
              <a:buFont typeface="Arial"/>
              <a:buChar char="•"/>
            </a:pPr>
            <a:r>
              <a:rPr lang="en-US" b="1" dirty="0">
                <a:solidFill>
                  <a:schemeClr val="tx1">
                    <a:lumMod val="85000"/>
                    <a:lumOff val="15000"/>
                  </a:schemeClr>
                </a:solidFill>
              </a:rPr>
              <a:t>Buy American</a:t>
            </a:r>
          </a:p>
          <a:p>
            <a:pPr marL="285750" indent="-285750">
              <a:spcBef>
                <a:spcPct val="20000"/>
              </a:spcBef>
              <a:spcAft>
                <a:spcPts val="600"/>
              </a:spcAft>
              <a:buClr>
                <a:schemeClr val="accent1"/>
              </a:buClr>
              <a:buSzPct val="115000"/>
              <a:buFont typeface="Arial"/>
              <a:buChar char="•"/>
            </a:pPr>
            <a:r>
              <a:rPr lang="en-US" b="1" dirty="0">
                <a:solidFill>
                  <a:schemeClr val="tx1">
                    <a:lumMod val="85000"/>
                    <a:lumOff val="15000"/>
                  </a:schemeClr>
                </a:solidFill>
              </a:rPr>
              <a:t>Procurement Review</a:t>
            </a:r>
          </a:p>
        </p:txBody>
      </p:sp>
    </p:spTree>
    <p:extLst>
      <p:ext uri="{BB962C8B-B14F-4D97-AF65-F5344CB8AC3E}">
        <p14:creationId xmlns:p14="http://schemas.microsoft.com/office/powerpoint/2010/main" val="318214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AC64-74E0-497D-9479-2B3677CC7999}"/>
              </a:ext>
            </a:extLst>
          </p:cNvPr>
          <p:cNvSpPr txBox="1">
            <a:spLocks noGrp="1"/>
          </p:cNvSpPr>
          <p:nvPr>
            <p:ph type="title" idx="4294967295"/>
          </p:nvPr>
        </p:nvSpPr>
        <p:spPr>
          <a:xfrm>
            <a:off x="838200" y="365126"/>
            <a:ext cx="5340605" cy="114617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450"/>
              </a:spcAft>
              <a:buClrTx/>
              <a:buSzTx/>
              <a:buFontTx/>
              <a:buNone/>
              <a:tabLst/>
              <a:defRPr/>
            </a:pPr>
            <a:r>
              <a:rPr kumimoji="0" lang="en-US" sz="3100" b="0" i="0" u="none" strike="noStrike" kern="1200" cap="none" spc="0" normalizeH="0" baseline="0" noProof="0" dirty="0">
                <a:ln>
                  <a:noFill/>
                </a:ln>
                <a:solidFill>
                  <a:schemeClr val="tx1"/>
                </a:solidFill>
                <a:effectLst/>
                <a:uLnTx/>
                <a:uFillTx/>
                <a:latin typeface="+mj-lt"/>
                <a:ea typeface="+mj-ea"/>
                <a:cs typeface="+mj-cs"/>
              </a:rPr>
              <a:t>This concludes  Micro Purchases in Child Nutrition Programs </a:t>
            </a:r>
          </a:p>
        </p:txBody>
      </p:sp>
      <p:sp>
        <p:nvSpPr>
          <p:cNvPr id="16" name="Freeform: Shape 15">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176BBAAE-F121-477B-A082-61DB6135A766}"/>
              </a:ext>
            </a:extLst>
          </p:cNvPr>
          <p:cNvSpPr>
            <a:spLocks noGrp="1"/>
          </p:cNvSpPr>
          <p:nvPr>
            <p:ph type="body" sz="half" idx="2"/>
          </p:nvPr>
        </p:nvSpPr>
        <p:spPr>
          <a:xfrm>
            <a:off x="838200" y="2173288"/>
            <a:ext cx="3603171" cy="3639684"/>
          </a:xfrm>
        </p:spPr>
        <p:txBody>
          <a:bodyPr vert="horz" lIns="91440" tIns="45720" rIns="91440" bIns="45720" rtlCol="0" anchor="ctr">
            <a:normAutofit/>
          </a:bodyPr>
          <a:lstStyle/>
          <a:p>
            <a:pPr indent="-228600" defTabSz="914400">
              <a:buClr>
                <a:schemeClr val="bg1"/>
              </a:buClr>
              <a:buFont typeface="Arial" panose="020B0604020202020204" pitchFamily="34" charset="0"/>
              <a:buChar char="•"/>
            </a:pPr>
            <a:r>
              <a:rPr lang="en-US" sz="2000">
                <a:solidFill>
                  <a:srgbClr val="FFFFFF"/>
                </a:solidFill>
              </a:rPr>
              <a:t>New York State Education Department</a:t>
            </a:r>
          </a:p>
          <a:p>
            <a:pPr indent="-228600" defTabSz="914400">
              <a:buClr>
                <a:schemeClr val="bg1"/>
              </a:buClr>
              <a:buFont typeface="Arial" panose="020B0604020202020204" pitchFamily="34" charset="0"/>
              <a:buChar char="•"/>
            </a:pPr>
            <a:r>
              <a:rPr lang="en-US" sz="2000" b="1">
                <a:solidFill>
                  <a:srgbClr val="FFFFFF"/>
                </a:solidFill>
              </a:rPr>
              <a:t>Child Nutrition Program Administration</a:t>
            </a:r>
          </a:p>
          <a:p>
            <a:pPr indent="-228600" defTabSz="914400">
              <a:buClr>
                <a:schemeClr val="bg1"/>
              </a:buClr>
              <a:buFont typeface="Arial" panose="020B0604020202020204" pitchFamily="34" charset="0"/>
              <a:buChar char="•"/>
            </a:pPr>
            <a:endParaRPr lang="en-US" sz="2000">
              <a:solidFill>
                <a:srgbClr val="FFFFFF"/>
              </a:solidFill>
            </a:endParaRPr>
          </a:p>
          <a:p>
            <a:pPr indent="-228600" defTabSz="914400">
              <a:buClr>
                <a:schemeClr val="bg1"/>
              </a:buClr>
              <a:buFont typeface="Arial" panose="020B0604020202020204" pitchFamily="34" charset="0"/>
              <a:buChar char="•"/>
            </a:pPr>
            <a:r>
              <a:rPr lang="en-US" sz="2000">
                <a:solidFill>
                  <a:srgbClr val="FFFFFF"/>
                </a:solidFill>
              </a:rPr>
              <a:t>(518)473-8781</a:t>
            </a:r>
          </a:p>
          <a:p>
            <a:pPr indent="-228600" defTabSz="914400">
              <a:buClr>
                <a:schemeClr val="bg1"/>
              </a:buClr>
              <a:buFont typeface="Arial" panose="020B0604020202020204" pitchFamily="34" charset="0"/>
              <a:buChar char="•"/>
            </a:pPr>
            <a:r>
              <a:rPr lang="en-US" sz="2000">
                <a:solidFill>
                  <a:srgbClr val="FFFFFF"/>
                </a:solidFill>
              </a:rPr>
              <a:t>CN@nysed.gov</a:t>
            </a:r>
          </a:p>
          <a:p>
            <a:pPr indent="-228600" defTabSz="914400">
              <a:buFont typeface="Arial" panose="020B0604020202020204" pitchFamily="34" charset="0"/>
              <a:buChar char="•"/>
            </a:pPr>
            <a:endParaRPr lang="en-US" sz="2000">
              <a:solidFill>
                <a:srgbClr val="FFFFFF"/>
              </a:solidFill>
            </a:endParaRPr>
          </a:p>
        </p:txBody>
      </p:sp>
      <p:pic>
        <p:nvPicPr>
          <p:cNvPr id="3" name="Picture Placeholder 2">
            <a:extLst>
              <a:ext uri="{FF2B5EF4-FFF2-40B4-BE49-F238E27FC236}">
                <a16:creationId xmlns:a16="http://schemas.microsoft.com/office/drawing/2014/main" id="{8AB20C08-E421-449A-9D65-BC1AC55AFB6A}"/>
              </a:ext>
              <a:ext uri="{C183D7F6-B498-43B3-948B-1728B52AA6E4}">
                <adec:decorative xmlns:adec="http://schemas.microsoft.com/office/drawing/2017/decorative" val="1"/>
              </a:ext>
            </a:extLst>
          </p:cNvPr>
          <p:cNvPicPr>
            <a:picLocks noGrp="1" noChangeAspect="1"/>
          </p:cNvPicPr>
          <p:nvPr>
            <p:ph type="pic" idx="1"/>
          </p:nvPr>
        </p:nvPicPr>
        <p:blipFill rotWithShape="1">
          <a:blip r:embed="rId3"/>
          <a:srcRect t="16400" r="1" b="6012"/>
          <a:stretch/>
        </p:blipFill>
        <p:spPr>
          <a:xfrm>
            <a:off x="6183088" y="2670664"/>
            <a:ext cx="5170711" cy="3008920"/>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84457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t>Principles of Good Procurement</a:t>
            </a:r>
          </a:p>
        </p:txBody>
      </p:sp>
      <p:sp>
        <p:nvSpPr>
          <p:cNvPr id="4" name="Content Placeholder 3">
            <a:extLst>
              <a:ext uri="{FF2B5EF4-FFF2-40B4-BE49-F238E27FC236}">
                <a16:creationId xmlns:a16="http://schemas.microsoft.com/office/drawing/2014/main" id="{BB5BB7EA-A34B-4833-9A3F-ABAD0A0330E3}"/>
              </a:ext>
            </a:extLst>
          </p:cNvPr>
          <p:cNvSpPr>
            <a:spLocks noGrp="1"/>
          </p:cNvSpPr>
          <p:nvPr>
            <p:ph idx="1"/>
          </p:nvPr>
        </p:nvSpPr>
        <p:spPr/>
        <p:txBody>
          <a:bodyPr/>
          <a:lstStyle/>
          <a:p>
            <a:pPr lvl="0"/>
            <a:r>
              <a:rPr lang="en-US"/>
              <a:t>Free and open competition</a:t>
            </a:r>
          </a:p>
          <a:p>
            <a:pPr lvl="0"/>
            <a:r>
              <a:rPr lang="en-US"/>
              <a:t>Fairness and integrity</a:t>
            </a:r>
          </a:p>
          <a:p>
            <a:pPr lvl="0"/>
            <a:r>
              <a:rPr lang="en-US"/>
              <a:t>Responsive and responsible vendor</a:t>
            </a:r>
          </a:p>
        </p:txBody>
      </p:sp>
    </p:spTree>
    <p:extLst>
      <p:ext uri="{BB962C8B-B14F-4D97-AF65-F5344CB8AC3E}">
        <p14:creationId xmlns:p14="http://schemas.microsoft.com/office/powerpoint/2010/main" val="3066557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dirty="0"/>
              <a:t>Procurement: A multi-step process</a:t>
            </a:r>
          </a:p>
        </p:txBody>
      </p:sp>
      <p:sp>
        <p:nvSpPr>
          <p:cNvPr id="3" name="Content Placeholder 2">
            <a:extLst>
              <a:ext uri="{FF2B5EF4-FFF2-40B4-BE49-F238E27FC236}">
                <a16:creationId xmlns:a16="http://schemas.microsoft.com/office/drawing/2014/main" id="{CC370DFF-6789-45B9-A302-85523BDE6490}"/>
              </a:ext>
            </a:extLst>
          </p:cNvPr>
          <p:cNvSpPr>
            <a:spLocks noGrp="1"/>
          </p:cNvSpPr>
          <p:nvPr>
            <p:ph idx="1"/>
          </p:nvPr>
        </p:nvSpPr>
        <p:spPr/>
        <p:txBody>
          <a:bodyPr/>
          <a:lstStyle/>
          <a:p>
            <a:pPr lvl="0"/>
            <a:r>
              <a:rPr lang="en-US" dirty="0"/>
              <a:t>Procurement Procedures</a:t>
            </a:r>
          </a:p>
          <a:p>
            <a:pPr lvl="0"/>
            <a:r>
              <a:rPr lang="en-US"/>
              <a:t>Forecasting</a:t>
            </a:r>
          </a:p>
          <a:p>
            <a:pPr lvl="0"/>
            <a:r>
              <a:rPr lang="en-US" dirty="0"/>
              <a:t>Selecting the Proper Procurement Method</a:t>
            </a:r>
          </a:p>
          <a:p>
            <a:pPr lvl="0"/>
            <a:r>
              <a:rPr lang="en-US" dirty="0"/>
              <a:t>Developing a Solicitation</a:t>
            </a:r>
          </a:p>
          <a:p>
            <a:pPr lvl="0"/>
            <a:r>
              <a:rPr lang="en-US" dirty="0"/>
              <a:t>Advertising the Solicitation</a:t>
            </a:r>
          </a:p>
          <a:p>
            <a:pPr lvl="0"/>
            <a:r>
              <a:rPr lang="en-US" dirty="0"/>
              <a:t>Evaluating Proposals/Offers</a:t>
            </a:r>
          </a:p>
          <a:p>
            <a:pPr lvl="0"/>
            <a:r>
              <a:rPr lang="en-US"/>
              <a:t>Awarding the Contract</a:t>
            </a:r>
          </a:p>
          <a:p>
            <a:pPr lvl="0"/>
            <a:r>
              <a:rPr lang="en-US"/>
              <a:t>Managing the Contract </a:t>
            </a:r>
          </a:p>
        </p:txBody>
      </p:sp>
    </p:spTree>
    <p:extLst>
      <p:ext uri="{BB962C8B-B14F-4D97-AF65-F5344CB8AC3E}">
        <p14:creationId xmlns:p14="http://schemas.microsoft.com/office/powerpoint/2010/main" val="4254104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6826" y="1112969"/>
            <a:ext cx="3937298" cy="4166010"/>
          </a:xfrm>
        </p:spPr>
        <p:txBody>
          <a:bodyPr>
            <a:normAutofit/>
          </a:bodyPr>
          <a:lstStyle/>
          <a:p>
            <a:r>
              <a:rPr lang="en-US" dirty="0">
                <a:solidFill>
                  <a:srgbClr val="FFFFFF"/>
                </a:solidFill>
              </a:rPr>
              <a:t>Micro-Purchase Method</a:t>
            </a:r>
            <a:br>
              <a:rPr lang="en-US" dirty="0">
                <a:solidFill>
                  <a:srgbClr val="FFFFFF"/>
                </a:solidFill>
              </a:rPr>
            </a:br>
            <a:endParaRPr lang="en-US" dirty="0">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6000" y="1219200"/>
            <a:ext cx="5257799" cy="4760686"/>
          </a:xfrm>
        </p:spPr>
        <p:txBody>
          <a:bodyPr anchor="t">
            <a:normAutofit/>
          </a:bodyPr>
          <a:lstStyle/>
          <a:p>
            <a:r>
              <a:rPr lang="en-US" b="1" dirty="0"/>
              <a:t>Aggregate dollar amount $50,000 or less</a:t>
            </a:r>
          </a:p>
          <a:p>
            <a:r>
              <a:rPr lang="en-US" b="1" dirty="0"/>
              <a:t>Distribute equitably among qualified suppliers</a:t>
            </a:r>
          </a:p>
          <a:p>
            <a:r>
              <a:rPr lang="en-US" b="1" dirty="0"/>
              <a:t>Quotes not required if SFA considers the price to be reasonable </a:t>
            </a:r>
          </a:p>
          <a:p>
            <a:r>
              <a:rPr lang="en-US" b="1" dirty="0"/>
              <a:t>Buy American in effect</a:t>
            </a:r>
          </a:p>
          <a:p>
            <a:r>
              <a:rPr lang="en-US" b="1" dirty="0"/>
              <a:t>Included in your Procurement policy</a:t>
            </a:r>
          </a:p>
          <a:p>
            <a:endParaRPr lang="en-US" dirty="0"/>
          </a:p>
          <a:p>
            <a:endParaRPr lang="en-US" dirty="0"/>
          </a:p>
          <a:p>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99544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952B4610-38D5-4CB6-81BF-0A650217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1716C-27EA-4939-80AA-B0594FCCA3CD}"/>
              </a:ext>
            </a:extLst>
          </p:cNvPr>
          <p:cNvSpPr>
            <a:spLocks noGrp="1"/>
          </p:cNvSpPr>
          <p:nvPr>
            <p:ph type="title"/>
          </p:nvPr>
        </p:nvSpPr>
        <p:spPr>
          <a:xfrm>
            <a:off x="831987" y="343425"/>
            <a:ext cx="10521813" cy="1328139"/>
          </a:xfrm>
        </p:spPr>
        <p:txBody>
          <a:bodyPr>
            <a:normAutofit/>
          </a:bodyPr>
          <a:lstStyle/>
          <a:p>
            <a:r>
              <a:rPr lang="en-US" sz="3400" dirty="0"/>
              <a:t>Situations to consider when selecting the Micro Purchase Method. Is this the appropriate method to utilize?</a:t>
            </a:r>
          </a:p>
        </p:txBody>
      </p:sp>
      <p:pic>
        <p:nvPicPr>
          <p:cNvPr id="12" name="Picture 11" descr="A picture containing question marks surrounding a cartoon person">
            <a:extLst>
              <a:ext uri="{FF2B5EF4-FFF2-40B4-BE49-F238E27FC236}">
                <a16:creationId xmlns:a16="http://schemas.microsoft.com/office/drawing/2014/main" id="{8EC5696B-B7C7-4751-8B93-319E34432E5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80" r="7423" b="5"/>
          <a:stretch/>
        </p:blipFill>
        <p:spPr>
          <a:xfrm>
            <a:off x="831987" y="1843286"/>
            <a:ext cx="3352078" cy="3728610"/>
          </a:xfrm>
          <a:prstGeom prst="rect">
            <a:avLst/>
          </a:prstGeom>
        </p:spPr>
      </p:pic>
      <p:sp>
        <p:nvSpPr>
          <p:cNvPr id="3" name="Content Placeholder 2">
            <a:extLst>
              <a:ext uri="{FF2B5EF4-FFF2-40B4-BE49-F238E27FC236}">
                <a16:creationId xmlns:a16="http://schemas.microsoft.com/office/drawing/2014/main" id="{7AA85707-43B2-4CAB-A820-5F4ECBC48684}"/>
              </a:ext>
            </a:extLst>
          </p:cNvPr>
          <p:cNvSpPr>
            <a:spLocks noGrp="1"/>
          </p:cNvSpPr>
          <p:nvPr>
            <p:ph idx="1"/>
          </p:nvPr>
        </p:nvSpPr>
        <p:spPr>
          <a:xfrm>
            <a:off x="4650658" y="1843280"/>
            <a:ext cx="6703139" cy="4285810"/>
          </a:xfrm>
        </p:spPr>
        <p:txBody>
          <a:bodyPr>
            <a:normAutofit/>
          </a:bodyPr>
          <a:lstStyle/>
          <a:p>
            <a:endParaRPr lang="en-US" sz="2000" dirty="0"/>
          </a:p>
          <a:p>
            <a:r>
              <a:rPr lang="en-US" sz="2000" dirty="0"/>
              <a:t>Does my SFA require price quotes for all purchases?</a:t>
            </a:r>
          </a:p>
          <a:p>
            <a:r>
              <a:rPr lang="en-US" sz="2000" dirty="0"/>
              <a:t>Does one vendor provide the best service, or a product accepted better by the students?</a:t>
            </a:r>
          </a:p>
          <a:p>
            <a:r>
              <a:rPr lang="en-US" sz="2000" dirty="0"/>
              <a:t>Is it more of an administrative burden to distribute purchases among qualified vendors?</a:t>
            </a:r>
          </a:p>
          <a:p>
            <a:endParaRPr lang="en-US" sz="2000" dirty="0"/>
          </a:p>
          <a:p>
            <a:endParaRPr lang="en-US" sz="2000" dirty="0"/>
          </a:p>
          <a:p>
            <a:pPr marL="0" indent="0">
              <a:buNone/>
            </a:pPr>
            <a:r>
              <a:rPr lang="en-US" sz="2000" dirty="0"/>
              <a:t>Long story short, the micro purchase method may not be the most appropriate and/or practical procurement method to select in the situations described above.</a:t>
            </a:r>
          </a:p>
        </p:txBody>
      </p:sp>
    </p:spTree>
    <p:extLst>
      <p:ext uri="{BB962C8B-B14F-4D97-AF65-F5344CB8AC3E}">
        <p14:creationId xmlns:p14="http://schemas.microsoft.com/office/powerpoint/2010/main" val="3672228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2220686" y="365125"/>
            <a:ext cx="12975772" cy="1325563"/>
          </a:xfrm>
        </p:spPr>
        <p:txBody>
          <a:bodyPr>
            <a:normAutofit/>
          </a:bodyPr>
          <a:lstStyle/>
          <a:p>
            <a:pPr algn="ctr"/>
            <a:r>
              <a:rPr lang="en-US" dirty="0"/>
              <a:t>Micro-Purchase: Basic Steps</a:t>
            </a:r>
          </a:p>
        </p:txBody>
      </p:sp>
      <p:sp>
        <p:nvSpPr>
          <p:cNvPr id="3" name="Content Placeholder 2">
            <a:extLst>
              <a:ext uri="{FF2B5EF4-FFF2-40B4-BE49-F238E27FC236}">
                <a16:creationId xmlns:a16="http://schemas.microsoft.com/office/drawing/2014/main" id="{5C3AE160-A395-45A6-98DA-F056C7108746}"/>
              </a:ext>
            </a:extLst>
          </p:cNvPr>
          <p:cNvSpPr>
            <a:spLocks noGrp="1"/>
          </p:cNvSpPr>
          <p:nvPr>
            <p:ph idx="1"/>
          </p:nvPr>
        </p:nvSpPr>
        <p:spPr/>
        <p:txBody>
          <a:bodyPr/>
          <a:lstStyle/>
          <a:p>
            <a:pPr lvl="0">
              <a:defRPr cap="all"/>
            </a:pPr>
            <a:r>
              <a:rPr lang="en-US" b="1"/>
              <a:t>Include the use of the micro-purchase option in your written procurement plan</a:t>
            </a:r>
            <a:endParaRPr lang="en-US"/>
          </a:p>
          <a:p>
            <a:pPr lvl="0">
              <a:defRPr cap="all"/>
            </a:pPr>
            <a:r>
              <a:rPr lang="en-US" b="1"/>
              <a:t>Develop written specifications, required terms, conditions, and document all purchases.</a:t>
            </a:r>
            <a:endParaRPr lang="en-US"/>
          </a:p>
          <a:p>
            <a:pPr lvl="0">
              <a:defRPr cap="all"/>
            </a:pPr>
            <a:r>
              <a:rPr lang="en-US" b="1"/>
              <a:t>Determine what is a reasonable price and keep supporting documentation</a:t>
            </a:r>
            <a:endParaRPr lang="en-US"/>
          </a:p>
          <a:p>
            <a:pPr lvl="0">
              <a:defRPr cap="all"/>
            </a:pPr>
            <a:r>
              <a:rPr lang="en-US" b="1"/>
              <a:t>Contact vendor to make the purchase</a:t>
            </a:r>
            <a:endParaRPr lang="en-US"/>
          </a:p>
          <a:p>
            <a:pPr lvl="0">
              <a:defRPr cap="all"/>
            </a:pPr>
            <a:r>
              <a:rPr lang="en-US" b="1"/>
              <a:t>Manage the contract</a:t>
            </a:r>
            <a:endParaRPr lang="en-US"/>
          </a:p>
        </p:txBody>
      </p:sp>
    </p:spTree>
    <p:extLst>
      <p:ext uri="{BB962C8B-B14F-4D97-AF65-F5344CB8AC3E}">
        <p14:creationId xmlns:p14="http://schemas.microsoft.com/office/powerpoint/2010/main" val="3918858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7616371" cy="1325563"/>
          </a:xfrm>
        </p:spPr>
        <p:txBody>
          <a:bodyPr>
            <a:normAutofit/>
          </a:bodyPr>
          <a:lstStyle/>
          <a:p>
            <a:pPr algn="ctr"/>
            <a:r>
              <a:rPr lang="en-US" dirty="0"/>
              <a:t>Micro Purchase: Implementation</a:t>
            </a:r>
          </a:p>
        </p:txBody>
      </p:sp>
      <p:sp>
        <p:nvSpPr>
          <p:cNvPr id="3" name="Content Placeholder 2">
            <a:extLst>
              <a:ext uri="{FF2B5EF4-FFF2-40B4-BE49-F238E27FC236}">
                <a16:creationId xmlns:a16="http://schemas.microsoft.com/office/drawing/2014/main" id="{63800AE9-9CCB-4881-86FE-EFB9278D10D7}"/>
              </a:ext>
            </a:extLst>
          </p:cNvPr>
          <p:cNvSpPr>
            <a:spLocks noGrp="1"/>
          </p:cNvSpPr>
          <p:nvPr>
            <p:ph idx="1"/>
          </p:nvPr>
        </p:nvSpPr>
        <p:spPr/>
        <p:txBody>
          <a:bodyPr/>
          <a:lstStyle/>
          <a:p>
            <a:pPr lvl="0"/>
            <a:r>
              <a:rPr lang="en-US" b="1"/>
              <a:t>Maximize purchasing during a single transaction</a:t>
            </a:r>
            <a:endParaRPr lang="en-US"/>
          </a:p>
          <a:p>
            <a:pPr lvl="0"/>
            <a:r>
              <a:rPr lang="en-US" b="1"/>
              <a:t>Do NOT deliberately buy smaller quantities to stay under the micro-purchase threshold </a:t>
            </a:r>
            <a:endParaRPr lang="en-US"/>
          </a:p>
          <a:p>
            <a:pPr lvl="0"/>
            <a:r>
              <a:rPr lang="en-US" b="1"/>
              <a:t>Avoid choosing the same vendor/supplier for each purchase</a:t>
            </a:r>
            <a:endParaRPr lang="en-US"/>
          </a:p>
          <a:p>
            <a:pPr lvl="0"/>
            <a:r>
              <a:rPr lang="en-US" b="1"/>
              <a:t>Verify the reasonableness of a price</a:t>
            </a:r>
            <a:endParaRPr lang="en-US"/>
          </a:p>
          <a:p>
            <a:pPr lvl="0"/>
            <a:r>
              <a:rPr lang="en-US" b="1"/>
              <a:t>Maintain documentation</a:t>
            </a:r>
            <a:endParaRPr lang="en-US"/>
          </a:p>
        </p:txBody>
      </p:sp>
    </p:spTree>
    <p:extLst>
      <p:ext uri="{BB962C8B-B14F-4D97-AF65-F5344CB8AC3E}">
        <p14:creationId xmlns:p14="http://schemas.microsoft.com/office/powerpoint/2010/main" val="428897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4862848" cy="5569291"/>
          </a:xfrm>
        </p:spPr>
        <p:txBody>
          <a:bodyPr>
            <a:normAutofit/>
          </a:bodyPr>
          <a:lstStyle/>
          <a:p>
            <a:r>
              <a:rPr lang="en-US" sz="5200" b="1" dirty="0"/>
              <a:t>Questions to Ask</a:t>
            </a:r>
          </a:p>
        </p:txBody>
      </p:sp>
      <p:sp>
        <p:nvSpPr>
          <p:cNvPr id="3" name="Content Placeholder 2">
            <a:extLst>
              <a:ext uri="{FF2B5EF4-FFF2-40B4-BE49-F238E27FC236}">
                <a16:creationId xmlns:a16="http://schemas.microsoft.com/office/drawing/2014/main" id="{C6B04CE3-1549-42BE-B851-858EDB6A855D}"/>
              </a:ext>
            </a:extLst>
          </p:cNvPr>
          <p:cNvSpPr>
            <a:spLocks noGrp="1"/>
          </p:cNvSpPr>
          <p:nvPr>
            <p:ph idx="1"/>
          </p:nvPr>
        </p:nvSpPr>
        <p:spPr>
          <a:xfrm>
            <a:off x="5786438" y="1825625"/>
            <a:ext cx="5567362" cy="4351338"/>
          </a:xfrm>
        </p:spPr>
        <p:txBody>
          <a:bodyPr/>
          <a:lstStyle/>
          <a:p>
            <a:pPr lvl="0"/>
            <a:r>
              <a:rPr lang="en-US" b="1" dirty="0"/>
              <a:t>Will this transaction fall below the threshold?</a:t>
            </a:r>
          </a:p>
          <a:p>
            <a:pPr lvl="0"/>
            <a:r>
              <a:rPr lang="en-US" b="1" dirty="0"/>
              <a:t>Were purchase prices reasonable?</a:t>
            </a:r>
          </a:p>
          <a:p>
            <a:pPr lvl="0"/>
            <a:r>
              <a:rPr lang="en-US" b="1" dirty="0"/>
              <a:t>Did the I spread purchases equitably among all qualified sources?</a:t>
            </a:r>
          </a:p>
        </p:txBody>
      </p:sp>
    </p:spTree>
    <p:extLst>
      <p:ext uri="{BB962C8B-B14F-4D97-AF65-F5344CB8AC3E}">
        <p14:creationId xmlns:p14="http://schemas.microsoft.com/office/powerpoint/2010/main" val="467527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Custom 3">
      <a:majorFont>
        <a:latin typeface="Calibri"/>
        <a:ea typeface=""/>
        <a:cs typeface=""/>
      </a:majorFont>
      <a:minorFont>
        <a:latin typeface="Calibri"/>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294C5AE3F7764294398D38E87226A5" ma:contentTypeVersion="13" ma:contentTypeDescription="Create a new document." ma:contentTypeScope="" ma:versionID="e98f3332c042dc965e128a306879542b">
  <xsd:schema xmlns:xsd="http://www.w3.org/2001/XMLSchema" xmlns:xs="http://www.w3.org/2001/XMLSchema" xmlns:p="http://schemas.microsoft.com/office/2006/metadata/properties" xmlns:ns3="8857a447-48a2-444c-95ea-2245c1dec77e" xmlns:ns4="6f82d3c3-322e-41c5-8a9f-a9f8d561d102" targetNamespace="http://schemas.microsoft.com/office/2006/metadata/properties" ma:root="true" ma:fieldsID="d12051d38080791818728d5506855dc7" ns3:_="" ns4:_="">
    <xsd:import namespace="8857a447-48a2-444c-95ea-2245c1dec77e"/>
    <xsd:import namespace="6f82d3c3-322e-41c5-8a9f-a9f8d561d10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57a447-48a2-444c-95ea-2245c1dec7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82d3c3-322e-41c5-8a9f-a9f8d561d10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86131B-1693-4312-B118-F692D9A35CF3}">
  <ds:schemaRefs>
    <ds:schemaRef ds:uri="8857a447-48a2-444c-95ea-2245c1dec77e"/>
    <ds:schemaRef ds:uri="http://purl.org/dc/terms/"/>
    <ds:schemaRef ds:uri="http://schemas.microsoft.com/office/2006/documentManagement/types"/>
    <ds:schemaRef ds:uri="http://purl.org/dc/dcmitype/"/>
    <ds:schemaRef ds:uri="6f82d3c3-322e-41c5-8a9f-a9f8d561d102"/>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6622A72-6098-40A4-A2AE-2DCEBAAFA0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57a447-48a2-444c-95ea-2245c1dec77e"/>
    <ds:schemaRef ds:uri="6f82d3c3-322e-41c5-8a9f-a9f8d561d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ACB029-5769-4341-ABE5-5A99B3FDC1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TotalTime>
  <Words>3280</Words>
  <Application>Microsoft Office PowerPoint</Application>
  <PresentationFormat>Widescreen</PresentationFormat>
  <Paragraphs>263</Paragraphs>
  <Slides>21</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Cavolini</vt:lpstr>
      <vt:lpstr>Corbel</vt:lpstr>
      <vt:lpstr>Office Theme</vt:lpstr>
      <vt:lpstr>Basis</vt:lpstr>
      <vt:lpstr>2_Office Theme</vt:lpstr>
      <vt:lpstr>MICRO PURCHASES  in Child Nutrition Programs </vt:lpstr>
      <vt:lpstr>Procurement</vt:lpstr>
      <vt:lpstr>Principles of Good Procurement</vt:lpstr>
      <vt:lpstr>Procurement: A multi-step process</vt:lpstr>
      <vt:lpstr>Micro-Purchase Method </vt:lpstr>
      <vt:lpstr>Situations to consider when selecting the Micro Purchase Method. Is this the appropriate method to utilize?</vt:lpstr>
      <vt:lpstr>Micro-Purchase: Basic Steps</vt:lpstr>
      <vt:lpstr>Micro Purchase: Implementation</vt:lpstr>
      <vt:lpstr>Questions to Ask</vt:lpstr>
      <vt:lpstr>Benefits of Micro Purchase</vt:lpstr>
      <vt:lpstr>Micro Purchase: Example #1</vt:lpstr>
      <vt:lpstr>Micro-Purchase: Example #2</vt:lpstr>
      <vt:lpstr>Micro-Purchase: Example #3</vt:lpstr>
      <vt:lpstr>All documentation related to procurement process activity are subject to the record retention requirement.</vt:lpstr>
      <vt:lpstr>Procurement Review Process</vt:lpstr>
      <vt:lpstr>The Procurement Review Worksheet</vt:lpstr>
      <vt:lpstr>    2018-2019 Request for Procurement Documentation </vt:lpstr>
      <vt:lpstr>Micro Purchases</vt:lpstr>
      <vt:lpstr> Procurement Review Findings </vt:lpstr>
      <vt:lpstr>Additional Resources</vt:lpstr>
      <vt:lpstr>This concludes  Micro Purchases in Child Nutrition Programs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 PURCHASES  in Child Nutrition Programs </dc:title>
  <dc:subject>MICRO PURCHASES  in Child Nutrition Programs </dc:subject>
  <dc:creator>NYSED</dc:creator>
  <cp:keywords>MICRO PURCHASES  in Child Nutrition Programs </cp:keywords>
  <cp:lastModifiedBy>Kristin Junco</cp:lastModifiedBy>
  <cp:revision>22</cp:revision>
  <dcterms:created xsi:type="dcterms:W3CDTF">2020-07-07T17:34:14Z</dcterms:created>
  <dcterms:modified xsi:type="dcterms:W3CDTF">2021-12-03T18:48:25Z</dcterms:modified>
</cp:coreProperties>
</file>