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7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14A2D-CA2B-43CE-911E-49C6C579BA6A}" v="20" dt="2023-06-02T15:36:48.8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88" autoAdjust="0"/>
  </p:normalViewPr>
  <p:slideViewPr>
    <p:cSldViewPr>
      <p:cViewPr varScale="1">
        <p:scale>
          <a:sx n="68" d="100"/>
          <a:sy n="68" d="100"/>
        </p:scale>
        <p:origin x="48"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DAB6799E-FD94-4074-AA25-EB6B057E95F3}" type="datetimeFigureOut">
              <a:rPr lang="en-US" smtClean="0"/>
              <a:t>10/20/2023</a:t>
            </a:fld>
            <a:endParaRPr lang="en-US" dirty="0"/>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680A534B-DA5A-4D20-ADAF-53A0C928B6F2}" type="slidenum">
              <a:rPr lang="en-US" smtClean="0"/>
              <a:t>‹#›</a:t>
            </a:fld>
            <a:endParaRPr lang="en-US" dirty="0"/>
          </a:p>
        </p:txBody>
      </p:sp>
    </p:spTree>
    <p:extLst>
      <p:ext uri="{BB962C8B-B14F-4D97-AF65-F5344CB8AC3E}">
        <p14:creationId xmlns:p14="http://schemas.microsoft.com/office/powerpoint/2010/main" val="170292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CN Snip-it will contribute 1 credit hour towards Professional Standards. </a:t>
            </a:r>
          </a:p>
          <a:p>
            <a:endParaRPr lang="en-US" dirty="0"/>
          </a:p>
          <a:p>
            <a:r>
              <a:rPr lang="en-US" dirty="0"/>
              <a:t>This PowerPoint will explain batch cooking and discuss the advantages of implementing this cooking method.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1</a:t>
            </a:fld>
            <a:endParaRPr lang="en-US" dirty="0"/>
          </a:p>
        </p:txBody>
      </p:sp>
    </p:spTree>
    <p:extLst>
      <p:ext uri="{BB962C8B-B14F-4D97-AF65-F5344CB8AC3E}">
        <p14:creationId xmlns:p14="http://schemas.microsoft.com/office/powerpoint/2010/main" val="292508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addition to changes in flavor and texture, over cooking and holding foods at a high temperatures can change certain nutrients contained in the food.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Many nutrients like Vitamins C and B, protein, potassium, magnesium, and calcium decrease when held for extended periods at high temperatures or in steamers. </a:t>
            </a:r>
          </a:p>
        </p:txBody>
      </p:sp>
      <p:sp>
        <p:nvSpPr>
          <p:cNvPr id="4" name="Slide Number Placeholder 3"/>
          <p:cNvSpPr>
            <a:spLocks noGrp="1"/>
          </p:cNvSpPr>
          <p:nvPr>
            <p:ph type="sldNum" sz="quarter" idx="5"/>
          </p:nvPr>
        </p:nvSpPr>
        <p:spPr/>
        <p:txBody>
          <a:bodyPr/>
          <a:lstStyle/>
          <a:p>
            <a:fld id="{680A534B-DA5A-4D20-ADAF-53A0C928B6F2}" type="slidenum">
              <a:rPr lang="en-US" smtClean="0"/>
              <a:t>10</a:t>
            </a:fld>
            <a:endParaRPr lang="en-US" dirty="0"/>
          </a:p>
        </p:txBody>
      </p:sp>
    </p:spTree>
    <p:extLst>
      <p:ext uri="{BB962C8B-B14F-4D97-AF65-F5344CB8AC3E}">
        <p14:creationId xmlns:p14="http://schemas.microsoft.com/office/powerpoint/2010/main" val="240994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cooking reduces waste by preventing over production of food and improving food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better flavor, texture, and appearance students are less likely to discard meal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food is cooked all at once, you risk preparing more food than needed when a food item is not as popular as you thought, or participation is lower than expected.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Reheating extra, previously-cooked food to serve the next day will impact the quality of the product and create potential food safety risks; which usually leads to the food being recorded as leftover and discarded.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Allowing staff to prepare the amount of food based on participation will prevent the over production of food and reduce waste. </a:t>
            </a:r>
          </a:p>
        </p:txBody>
      </p:sp>
      <p:sp>
        <p:nvSpPr>
          <p:cNvPr id="4" name="Slide Number Placeholder 3"/>
          <p:cNvSpPr>
            <a:spLocks noGrp="1"/>
          </p:cNvSpPr>
          <p:nvPr>
            <p:ph type="sldNum" sz="quarter" idx="5"/>
          </p:nvPr>
        </p:nvSpPr>
        <p:spPr/>
        <p:txBody>
          <a:bodyPr/>
          <a:lstStyle/>
          <a:p>
            <a:fld id="{680A534B-DA5A-4D20-ADAF-53A0C928B6F2}" type="slidenum">
              <a:rPr lang="en-US" smtClean="0"/>
              <a:t>11</a:t>
            </a:fld>
            <a:endParaRPr lang="en-US" dirty="0"/>
          </a:p>
        </p:txBody>
      </p:sp>
    </p:spTree>
    <p:extLst>
      <p:ext uri="{BB962C8B-B14F-4D97-AF65-F5344CB8AC3E}">
        <p14:creationId xmlns:p14="http://schemas.microsoft.com/office/powerpoint/2010/main" val="341059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menu planner begins planning and determining when to batch cook, it is helpful to look back at the reasons why you should use batch cooking and ask yourself these questions: </a:t>
            </a:r>
          </a:p>
          <a:p>
            <a:endParaRPr lang="en-US" dirty="0"/>
          </a:p>
          <a:p>
            <a:r>
              <a:rPr lang="en-US" dirty="0"/>
              <a:t>Would holding the food item at high temperatures:</a:t>
            </a:r>
          </a:p>
          <a:p>
            <a:endParaRPr lang="en-US" dirty="0"/>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flavor?</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texture?</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Change the appearance? </a:t>
            </a:r>
          </a:p>
          <a:p>
            <a:pPr marL="731520" marR="0" lvl="2" indent="-18288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Or destroy the nutritional value?</a:t>
            </a:r>
          </a:p>
          <a:p>
            <a:pPr marL="548640" marR="0" lvl="2" indent="0" algn="l" defTabSz="914400" rtl="0" eaLnBrk="1" fontAlgn="auto" latinLnBrk="0" hangingPunct="1">
              <a:lnSpc>
                <a:spcPct val="100000"/>
              </a:lnSpc>
              <a:spcBef>
                <a:spcPts val="500"/>
              </a:spcBef>
              <a:spcAft>
                <a:spcPts val="0"/>
              </a:spcAft>
              <a:buClr>
                <a:prstClr val="black">
                  <a:lumMod val="85000"/>
                  <a:lumOff val="15000"/>
                </a:prstClr>
              </a:buClr>
              <a:buSzTx/>
              <a:buFont typeface="Garamond" pitchFamily="18"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r>
              <a:rPr lang="en-US" dirty="0"/>
              <a:t>If the answer is yes to any of these questions, you should use the batch cooking method.</a:t>
            </a:r>
          </a:p>
          <a:p>
            <a:r>
              <a:rPr lang="en-US" dirty="0"/>
              <a:t>This slide illustrates several commonly served food items and the reasons why batch cooking should be used.</a:t>
            </a:r>
          </a:p>
        </p:txBody>
      </p:sp>
      <p:sp>
        <p:nvSpPr>
          <p:cNvPr id="4" name="Slide Number Placeholder 3"/>
          <p:cNvSpPr>
            <a:spLocks noGrp="1"/>
          </p:cNvSpPr>
          <p:nvPr>
            <p:ph type="sldNum" sz="quarter" idx="5"/>
          </p:nvPr>
        </p:nvSpPr>
        <p:spPr/>
        <p:txBody>
          <a:bodyPr/>
          <a:lstStyle/>
          <a:p>
            <a:fld id="{680A534B-DA5A-4D20-ADAF-53A0C928B6F2}" type="slidenum">
              <a:rPr lang="en-US" smtClean="0"/>
              <a:t>12</a:t>
            </a:fld>
            <a:endParaRPr lang="en-US" dirty="0"/>
          </a:p>
        </p:txBody>
      </p:sp>
    </p:spTree>
    <p:extLst>
      <p:ext uri="{BB962C8B-B14F-4D97-AF65-F5344CB8AC3E}">
        <p14:creationId xmlns:p14="http://schemas.microsoft.com/office/powerpoint/2010/main" val="346104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hot-holding equipment is not designed to hold large amounts of food at a consistent, safe, and palatable temperature for extended periods of time.</a:t>
            </a:r>
          </a:p>
          <a:p>
            <a:endParaRPr lang="en-US" dirty="0"/>
          </a:p>
          <a:p>
            <a:r>
              <a:rPr lang="en-US" dirty="0"/>
              <a:t>When monitoring temperatures of foods being held, equipment will always have “hot spots” and other areas that are cooler.  </a:t>
            </a:r>
          </a:p>
          <a:p>
            <a:r>
              <a:rPr lang="en-US" dirty="0"/>
              <a:t>Over time, some of the cooler spots may not maintain safe holding temperatures. </a:t>
            </a:r>
          </a:p>
          <a:p>
            <a:endParaRPr lang="en-US" dirty="0"/>
          </a:p>
          <a:p>
            <a:r>
              <a:rPr lang="en-US" dirty="0"/>
              <a:t>Some food items are also more palatable at a temperature that is quite a bit higher than safe holding temperatures.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13</a:t>
            </a:fld>
            <a:endParaRPr lang="en-US" dirty="0"/>
          </a:p>
        </p:txBody>
      </p:sp>
    </p:spTree>
    <p:extLst>
      <p:ext uri="{BB962C8B-B14F-4D97-AF65-F5344CB8AC3E}">
        <p14:creationId xmlns:p14="http://schemas.microsoft.com/office/powerpoint/2010/main" val="270316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t>Investing in equipment to assist with batch cooking such as tabletop steamers, rolling racks, and additional pans will pay off when you see participation increasing. </a:t>
            </a:r>
          </a:p>
          <a:p>
            <a:endParaRPr lang="en-US" sz="1200" b="0" i="0" dirty="0"/>
          </a:p>
          <a:p>
            <a:pPr rtl="0"/>
            <a:endParaRPr lang="en-US" dirty="0"/>
          </a:p>
          <a:p>
            <a:pPr rtl="0"/>
            <a:r>
              <a:rPr lang="en-US" dirty="0">
                <a:effectLst/>
              </a:rPr>
              <a:t>SED offers a competitive equipment grant opportunity each year to assist schools with purchasing needed food service equipment that will improve school meal programs.</a:t>
            </a:r>
          </a:p>
          <a:p>
            <a:pPr rtl="0"/>
            <a:r>
              <a:rPr lang="en-US" dirty="0">
                <a:effectLst/>
              </a:rPr>
              <a:t> </a:t>
            </a:r>
          </a:p>
          <a:p>
            <a:pPr rtl="0"/>
            <a:r>
              <a:rPr lang="en-US" dirty="0">
                <a:effectLst/>
              </a:rPr>
              <a:t>Additionally, if an SFA has an excess fund balance, purchasing equipment with those funds is an option. The purchase of this equipment can make batch cooking easier for staff.</a:t>
            </a:r>
          </a:p>
        </p:txBody>
      </p:sp>
      <p:sp>
        <p:nvSpPr>
          <p:cNvPr id="4" name="Slide Number Placeholder 3"/>
          <p:cNvSpPr>
            <a:spLocks noGrp="1"/>
          </p:cNvSpPr>
          <p:nvPr>
            <p:ph type="sldNum" sz="quarter" idx="5"/>
          </p:nvPr>
        </p:nvSpPr>
        <p:spPr/>
        <p:txBody>
          <a:bodyPr/>
          <a:lstStyle/>
          <a:p>
            <a:fld id="{680A534B-DA5A-4D20-ADAF-53A0C928B6F2}" type="slidenum">
              <a:rPr lang="en-US" smtClean="0"/>
              <a:t>14</a:t>
            </a:fld>
            <a:endParaRPr lang="en-US" dirty="0"/>
          </a:p>
        </p:txBody>
      </p:sp>
    </p:spTree>
    <p:extLst>
      <p:ext uri="{BB962C8B-B14F-4D97-AF65-F5344CB8AC3E}">
        <p14:creationId xmlns:p14="http://schemas.microsoft.com/office/powerpoint/2010/main" val="133539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You may always contact the Training Team with additional questions at:</a:t>
            </a:r>
            <a:endParaRPr lang="en-US" dirty="0">
              <a:solidFill>
                <a:srgbClr val="FFFFFF"/>
              </a:solidFill>
              <a:cs typeface="Calibri"/>
            </a:endParaRPr>
          </a:p>
          <a:p>
            <a:r>
              <a:rPr lang="en-US" dirty="0">
                <a:solidFill>
                  <a:srgbClr val="FFFFFF"/>
                </a:solidFill>
              </a:rPr>
              <a:t> </a:t>
            </a:r>
            <a:r>
              <a:rPr lang="en-US" i="1" dirty="0">
                <a:solidFill>
                  <a:srgbClr val="FFFFFF"/>
                </a:solidFill>
              </a:rPr>
              <a:t>cntraining@nysed.gov</a:t>
            </a:r>
            <a:endParaRPr lang="en-US" i="1" dirty="0">
              <a:solidFill>
                <a:srgbClr val="FFFFFF"/>
              </a:solidFill>
              <a:cs typeface="Calibri"/>
            </a:endParaRPr>
          </a:p>
          <a:p>
            <a:endParaRPr lang="en-US" dirty="0">
              <a:solidFill>
                <a:srgbClr val="FFFFFF"/>
              </a:solidFill>
              <a:cs typeface="Calibri"/>
            </a:endParaRPr>
          </a:p>
          <a:p>
            <a:r>
              <a:rPr lang="en-US" b="1" dirty="0">
                <a:solidFill>
                  <a:srgbClr val="FFFFFF"/>
                </a:solidFill>
              </a:rPr>
              <a:t>Or </a:t>
            </a:r>
            <a:r>
              <a:rPr lang="en-US" dirty="0">
                <a:solidFill>
                  <a:srgbClr val="FFFFFF"/>
                </a:solidFill>
              </a:rPr>
              <a:t> contact your CN Representative for questions specific to your SFA</a:t>
            </a:r>
            <a:endParaRPr lang="en-US" dirty="0">
              <a:solidFill>
                <a:srgbClr val="FFFFFF"/>
              </a:solidFill>
              <a:cs typeface="Calibri"/>
            </a:endParaRPr>
          </a:p>
          <a:p>
            <a:endParaRPr lang="en-US" dirty="0"/>
          </a:p>
          <a:p>
            <a:r>
              <a:rPr lang="en-US" dirty="0"/>
              <a:t>Thank you!</a:t>
            </a:r>
          </a:p>
        </p:txBody>
      </p:sp>
      <p:sp>
        <p:nvSpPr>
          <p:cNvPr id="4" name="Slide Number Placeholder 3"/>
          <p:cNvSpPr>
            <a:spLocks noGrp="1"/>
          </p:cNvSpPr>
          <p:nvPr>
            <p:ph type="sldNum" sz="quarter" idx="5"/>
          </p:nvPr>
        </p:nvSpPr>
        <p:spPr/>
        <p:txBody>
          <a:bodyPr/>
          <a:lstStyle/>
          <a:p>
            <a:fld id="{680A534B-DA5A-4D20-ADAF-53A0C928B6F2}" type="slidenum">
              <a:rPr lang="en-US" smtClean="0"/>
              <a:t>15</a:t>
            </a:fld>
            <a:endParaRPr lang="en-US" dirty="0"/>
          </a:p>
        </p:txBody>
      </p:sp>
    </p:spTree>
    <p:extLst>
      <p:ext uri="{BB962C8B-B14F-4D97-AF65-F5344CB8AC3E}">
        <p14:creationId xmlns:p14="http://schemas.microsoft.com/office/powerpoint/2010/main" val="302830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the primary goal of school nutrition providers is to serve students the highest quality food possible with optimal appearance, flavor, texture, and nutritional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key to achieving this goal is to plan food preparation in small batches throughout serving periods whenever possible.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Cooking with this method allows food service staff to prepare food as it is needed; preventing over production and reducing food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method of food preparation is called </a:t>
            </a:r>
            <a:r>
              <a:rPr lang="en-US" b="0" dirty="0"/>
              <a:t>Batch Cooking.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70C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Students often choose food according to its appearance.  Therefore, serving visually appealing foods is essential for increasing student participation.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70C0"/>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However, sometimes food ends up being held in warmers longer than it should due to preparation and serving time constraints.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Food left in the warmer or steam table too long can leave food with an unappealing look, taste, and texture.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70C0"/>
                </a:solidFill>
                <a:effectLst/>
                <a:latin typeface="Montserrat" panose="00000500000000000000" pitchFamily="2" charset="0"/>
              </a:rPr>
              <a:t>Batch cooking maximizes food quality, reduces waste, and increases student participation</a:t>
            </a:r>
            <a:r>
              <a:rPr lang="en-US" b="0" i="0" dirty="0">
                <a:solidFill>
                  <a:srgbClr val="444444"/>
                </a:solidFill>
                <a:effectLst/>
                <a:latin typeface="Montserrat" panose="00000500000000000000" pitchFamily="2" charset="0"/>
              </a:rPr>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planning for batch cooking, standardized recipes or production notes should specify the yield and cook times for each batch.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ensure successful batch cooking, staff schedules will also need to be planned around cooking schedules.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rotating staff breaks to ensure there is enough time to make small batches of food and still have time for daily duties.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food service staff on the benefits and planning involved in batch cooking will help staff understand why this is the best method to use and how to batch cook successfully.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b="0" i="0" dirty="0">
              <a:solidFill>
                <a:srgbClr val="0070C0"/>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680A534B-DA5A-4D20-ADAF-53A0C928B6F2}" type="slidenum">
              <a:rPr lang="en-US" smtClean="0"/>
              <a:t>2</a:t>
            </a:fld>
            <a:endParaRPr lang="en-US" dirty="0"/>
          </a:p>
        </p:txBody>
      </p:sp>
    </p:spTree>
    <p:extLst>
      <p:ext uri="{BB962C8B-B14F-4D97-AF65-F5344CB8AC3E}">
        <p14:creationId xmlns:p14="http://schemas.microsoft.com/office/powerpoint/2010/main" val="191436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One of the biggest barriers to implementing the Batch Cooking method is the change it imposes on food service staff.</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service workers may be used to preparing food a specific way on a specific schedule.  They may want all food prepared before the service begins, due to concerns over not enough food.  They may also prioritize after-service duties earlier in the day because they worry that there will not be enough time to complete their duties by the end of the shift. These fears of changes in their preparation process often leads to staff being resistant to change. </a:t>
            </a:r>
          </a:p>
          <a:p>
            <a:pPr rtl="0"/>
            <a:endParaRPr lang="en-US" dirty="0"/>
          </a:p>
          <a:p>
            <a:pPr rtl="0"/>
            <a:r>
              <a:rPr lang="en-US" dirty="0"/>
              <a:t>For example:</a:t>
            </a:r>
          </a:p>
          <a:p>
            <a:pPr rtl="0"/>
            <a:r>
              <a:rPr lang="en-US" dirty="0"/>
              <a:t>The head cook typically aims to have food prepared and in holding by 10:00 a.m.  Currently the kitchen staff prepares and cooks all the food needed for the day and put into warmers before they sit down for their own lunch at 10:00 a.m. </a:t>
            </a:r>
          </a:p>
          <a:p>
            <a:pPr rtl="0"/>
            <a:r>
              <a:rPr lang="en-US" dirty="0"/>
              <a:t>When staff resumes work, they record the temperatures of foods, clean the entire kitchen, and freshen-up in preparation for the arrival of the students at 11:15 a.m. </a:t>
            </a:r>
          </a:p>
          <a:p>
            <a:pPr rtl="0"/>
            <a:r>
              <a:rPr lang="en-US" dirty="0"/>
              <a:t>When the first serving period begins, the food has been held for 1 hour and 15 minutes. </a:t>
            </a:r>
          </a:p>
          <a:p>
            <a:pPr rtl="0"/>
            <a:r>
              <a:rPr lang="en-US" dirty="0"/>
              <a:t>The last child is served at 12:15 p.m., adding 1 hour to the total time that the hot food is held. </a:t>
            </a:r>
          </a:p>
          <a:p>
            <a:pPr rtl="0"/>
            <a:endParaRPr lang="en-US" dirty="0"/>
          </a:p>
          <a:p>
            <a:pPr rtl="0"/>
            <a:r>
              <a:rPr lang="en-US" dirty="0"/>
              <a:t>The length of time in hot holding greatly impacts the quality of the food, and the last students served will receive lower quality meals than students at the beginning of food service.  </a:t>
            </a:r>
          </a:p>
          <a:p>
            <a:pPr rtl="0"/>
            <a:endParaRPr lang="en-US" dirty="0"/>
          </a:p>
          <a:p>
            <a:pPr rtl="0"/>
            <a:r>
              <a:rPr lang="en-US" dirty="0"/>
              <a:t>Batch cooking requires organized planning with schedules to ensure there is enough staff to prep and cook in batches. </a:t>
            </a:r>
          </a:p>
          <a:p>
            <a:pPr rtl="0"/>
            <a:r>
              <a:rPr lang="en-US" dirty="0"/>
              <a:t>This may mean that the routine may change for staff.</a:t>
            </a:r>
          </a:p>
          <a:p>
            <a:pPr rtl="0"/>
            <a:endParaRPr lang="en-US" dirty="0"/>
          </a:p>
          <a:p>
            <a:pPr rtl="0"/>
            <a:r>
              <a:rPr lang="en-US" dirty="0"/>
              <a:t>Proper training is imperative to ensure staff understands the new methods and advantages of batch cooking. </a:t>
            </a:r>
          </a:p>
          <a:p>
            <a:pPr rtl="0"/>
            <a:r>
              <a:rPr lang="en-US" dirty="0"/>
              <a:t>This will make staff more comfortable with the change in routine and more likely accept those changes.</a:t>
            </a:r>
          </a:p>
        </p:txBody>
      </p:sp>
      <p:sp>
        <p:nvSpPr>
          <p:cNvPr id="4" name="Slide Number Placeholder 3"/>
          <p:cNvSpPr>
            <a:spLocks noGrp="1"/>
          </p:cNvSpPr>
          <p:nvPr>
            <p:ph type="sldNum" sz="quarter" idx="5"/>
          </p:nvPr>
        </p:nvSpPr>
        <p:spPr/>
        <p:txBody>
          <a:bodyPr/>
          <a:lstStyle/>
          <a:p>
            <a:fld id="{680A534B-DA5A-4D20-ADAF-53A0C928B6F2}" type="slidenum">
              <a:rPr lang="en-US" smtClean="0"/>
              <a:t>3</a:t>
            </a:fld>
            <a:endParaRPr lang="en-US" dirty="0"/>
          </a:p>
        </p:txBody>
      </p:sp>
    </p:spTree>
    <p:extLst>
      <p:ext uri="{BB962C8B-B14F-4D97-AF65-F5344CB8AC3E}">
        <p14:creationId xmlns:p14="http://schemas.microsoft.com/office/powerpoint/2010/main" val="141903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Batch cooking preserves food quality, reduces food waste, and allows students to have the same access to all food choices throughout the meal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Montserrat" panose="00000500000000000000" pitchFamily="2" charset="0"/>
              </a:rPr>
              <a:t>B</a:t>
            </a:r>
            <a:r>
              <a:rPr lang="en-US" b="0" dirty="0"/>
              <a:t>atch cooking increases the flexibility to cook more food when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a menu item is more popular than expected, or participation increases for a certain meal, staff can easily increase the number of batches prepared.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Having the ability to do this ensures that the students in later meal periods have access to the same food choices as the students in the first meal period without impacting the quality of the food served.</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4</a:t>
            </a:fld>
            <a:endParaRPr lang="en-US" dirty="0"/>
          </a:p>
        </p:txBody>
      </p:sp>
    </p:spTree>
    <p:extLst>
      <p:ext uri="{BB962C8B-B14F-4D97-AF65-F5344CB8AC3E}">
        <p14:creationId xmlns:p14="http://schemas.microsoft.com/office/powerpoint/2010/main" val="9481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the highest quality foods will increase customer satisfaction which will increase program participation and program revenue.  </a:t>
            </a:r>
          </a:p>
          <a:p>
            <a:r>
              <a:rPr lang="en-US" dirty="0"/>
              <a:t>Increasing program revenue is important since the Nonprofit School Food Service Account is self-sustaining, therefore, must be run like a business.</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5</a:t>
            </a:fld>
            <a:endParaRPr lang="en-US" dirty="0"/>
          </a:p>
        </p:txBody>
      </p:sp>
    </p:spTree>
    <p:extLst>
      <p:ext uri="{BB962C8B-B14F-4D97-AF65-F5344CB8AC3E}">
        <p14:creationId xmlns:p14="http://schemas.microsoft.com/office/powerpoint/2010/main" val="1126533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foods for long periods of time will likely damage food quality and lead to unappealing changes in flavor, texture, appearance, moisture level, and nutrition value. </a:t>
            </a:r>
          </a:p>
          <a:p>
            <a:endParaRPr lang="en-US" dirty="0"/>
          </a:p>
          <a:p>
            <a:r>
              <a:rPr lang="en-US" dirty="0"/>
              <a:t>There may also be food safety implications when holding foods for extended periods of time. </a:t>
            </a:r>
          </a:p>
          <a:p>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6</a:t>
            </a:fld>
            <a:endParaRPr lang="en-US" dirty="0"/>
          </a:p>
        </p:txBody>
      </p:sp>
    </p:spTree>
    <p:extLst>
      <p:ext uri="{BB962C8B-B14F-4D97-AF65-F5344CB8AC3E}">
        <p14:creationId xmlns:p14="http://schemas.microsoft.com/office/powerpoint/2010/main" val="418422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flavor of menu items might be impacted when food items are held at high heat for extended periods of time or if they are over cooked. Overcooking and holding foods for an excess of time may lead to loss of flavor or an unpalatable taste. </a:t>
            </a:r>
          </a:p>
          <a:p>
            <a:endParaRPr lang="en-US" dirty="0"/>
          </a:p>
          <a:p>
            <a:r>
              <a:rPr lang="en-US" dirty="0"/>
              <a:t>Vegetables like broccoli, may even develop a sulfur odor or taste. </a:t>
            </a:r>
          </a:p>
        </p:txBody>
      </p:sp>
      <p:sp>
        <p:nvSpPr>
          <p:cNvPr id="4" name="Slide Number Placeholder 3"/>
          <p:cNvSpPr>
            <a:spLocks noGrp="1"/>
          </p:cNvSpPr>
          <p:nvPr>
            <p:ph type="sldNum" sz="quarter" idx="5"/>
          </p:nvPr>
        </p:nvSpPr>
        <p:spPr/>
        <p:txBody>
          <a:bodyPr/>
          <a:lstStyle/>
          <a:p>
            <a:fld id="{680A534B-DA5A-4D20-ADAF-53A0C928B6F2}" type="slidenum">
              <a:rPr lang="en-US" smtClean="0"/>
              <a:t>7</a:t>
            </a:fld>
            <a:endParaRPr lang="en-US" dirty="0"/>
          </a:p>
        </p:txBody>
      </p:sp>
    </p:spTree>
    <p:extLst>
      <p:ext uri="{BB962C8B-B14F-4D97-AF65-F5344CB8AC3E}">
        <p14:creationId xmlns:p14="http://schemas.microsoft.com/office/powerpoint/2010/main" val="40166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Soft foods can become dry, hard, or excessively crispy if they are held at high heat for too 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items that are meant to be crispy may become soggy or limp.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Additionally, some foods may stick together, causing them to become clumpy, lumpy, rubbery, or mushy.  </a:t>
            </a:r>
          </a:p>
          <a:p>
            <a:r>
              <a:rPr lang="en-US" dirty="0"/>
              <a:t>You can see from the top picture that the cheese sauce has started to break and dry out. </a:t>
            </a:r>
          </a:p>
          <a:p>
            <a:r>
              <a:rPr lang="en-US" dirty="0"/>
              <a:t>This likely created an unappealing mushy and starchy texture. </a:t>
            </a:r>
          </a:p>
        </p:txBody>
      </p:sp>
      <p:sp>
        <p:nvSpPr>
          <p:cNvPr id="4" name="Slide Number Placeholder 3"/>
          <p:cNvSpPr>
            <a:spLocks noGrp="1"/>
          </p:cNvSpPr>
          <p:nvPr>
            <p:ph type="sldNum" sz="quarter" idx="5"/>
          </p:nvPr>
        </p:nvSpPr>
        <p:spPr/>
        <p:txBody>
          <a:bodyPr/>
          <a:lstStyle/>
          <a:p>
            <a:fld id="{680A534B-DA5A-4D20-ADAF-53A0C928B6F2}" type="slidenum">
              <a:rPr lang="en-US" smtClean="0"/>
              <a:t>8</a:t>
            </a:fld>
            <a:endParaRPr lang="en-US" dirty="0"/>
          </a:p>
        </p:txBody>
      </p:sp>
    </p:spTree>
    <p:extLst>
      <p:ext uri="{BB962C8B-B14F-4D97-AF65-F5344CB8AC3E}">
        <p14:creationId xmlns:p14="http://schemas.microsoft.com/office/powerpoint/2010/main" val="1810762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foods at high heat can  also change the appearance of the menu item. </a:t>
            </a:r>
          </a:p>
          <a:p>
            <a:r>
              <a:rPr lang="en-US" dirty="0"/>
              <a:t>In this photo, the lasagna is burnt around the edges and does not look appetizing.   </a:t>
            </a:r>
          </a:p>
          <a:p>
            <a:endParaRPr lang="en-US" dirty="0"/>
          </a:p>
          <a:p>
            <a:r>
              <a:rPr lang="en-US" dirty="0"/>
              <a:t>The cooking time and temperature on standardized recipes must be followed exactly to ensure the meal is not overcooked. </a:t>
            </a:r>
          </a:p>
          <a:p>
            <a:r>
              <a:rPr lang="en-US" dirty="0"/>
              <a:t>To help improve appearance of food, food service staff can  be creative with batch cooking by displaying an assortment of different and colorful food items on the tray. The presentation of the food on the tray/plate will entice students to try different menu items and encourage students to purchase school meals.  </a:t>
            </a:r>
          </a:p>
          <a:p>
            <a:endParaRPr lang="en-US" b="0" dirty="0"/>
          </a:p>
          <a:p>
            <a:r>
              <a:rPr lang="en-US" b="0" i="0" dirty="0">
                <a:solidFill>
                  <a:srgbClr val="444444"/>
                </a:solidFill>
                <a:effectLst/>
                <a:latin typeface="Montserrat" panose="00000500000000000000" pitchFamily="2" charset="0"/>
              </a:rPr>
              <a:t>Remember, if the food is not appealing to you, the students will be less likely to try it. </a:t>
            </a:r>
          </a:p>
          <a:p>
            <a:r>
              <a:rPr lang="en-US" b="0" i="0" dirty="0">
                <a:solidFill>
                  <a:srgbClr val="444444"/>
                </a:solidFill>
                <a:effectLst/>
                <a:latin typeface="Montserrat" panose="00000500000000000000" pitchFamily="2" charset="0"/>
              </a:rPr>
              <a:t>The focus should be on the quality of food to encourage students to purchase and eat the school meals.</a:t>
            </a:r>
          </a:p>
          <a:p>
            <a:endParaRPr lang="en-US" b="0" i="0" dirty="0">
              <a:solidFill>
                <a:srgbClr val="444444"/>
              </a:solidFill>
              <a:effectLst/>
              <a:latin typeface="Montserrat" panose="00000500000000000000" pitchFamily="2" charset="0"/>
            </a:endParaRPr>
          </a:p>
          <a:p>
            <a:r>
              <a:rPr lang="en-US" sz="1200" b="0" i="0" dirty="0"/>
              <a:t>If a SFA has an excess fund balance, this is a great way to purchase higher quality food products and incorporate fresh, local foods into the menu. </a:t>
            </a:r>
            <a:endParaRPr lang="en-US" dirty="0"/>
          </a:p>
        </p:txBody>
      </p:sp>
      <p:sp>
        <p:nvSpPr>
          <p:cNvPr id="4" name="Slide Number Placeholder 3"/>
          <p:cNvSpPr>
            <a:spLocks noGrp="1"/>
          </p:cNvSpPr>
          <p:nvPr>
            <p:ph type="sldNum" sz="quarter" idx="5"/>
          </p:nvPr>
        </p:nvSpPr>
        <p:spPr/>
        <p:txBody>
          <a:bodyPr/>
          <a:lstStyle/>
          <a:p>
            <a:fld id="{680A534B-DA5A-4D20-ADAF-53A0C928B6F2}" type="slidenum">
              <a:rPr lang="en-US" smtClean="0"/>
              <a:t>9</a:t>
            </a:fld>
            <a:endParaRPr lang="en-US" dirty="0"/>
          </a:p>
        </p:txBody>
      </p:sp>
    </p:spTree>
    <p:extLst>
      <p:ext uri="{BB962C8B-B14F-4D97-AF65-F5344CB8AC3E}">
        <p14:creationId xmlns:p14="http://schemas.microsoft.com/office/powerpoint/2010/main" val="385994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000" b="0" i="0">
                <a:solidFill>
                  <a:srgbClr val="7B727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6070908" y="1"/>
            <a:ext cx="2217420" cy="10287000"/>
          </a:xfrm>
          <a:custGeom>
            <a:avLst/>
            <a:gdLst/>
            <a:ahLst/>
            <a:cxnLst/>
            <a:rect l="l" t="t" r="r" b="b"/>
            <a:pathLst>
              <a:path w="2217419" h="10287000">
                <a:moveTo>
                  <a:pt x="0" y="0"/>
                </a:moveTo>
                <a:lnTo>
                  <a:pt x="2217090" y="0"/>
                </a:lnTo>
                <a:lnTo>
                  <a:pt x="2217090" y="10286999"/>
                </a:lnTo>
                <a:lnTo>
                  <a:pt x="0" y="10286999"/>
                </a:lnTo>
                <a:lnTo>
                  <a:pt x="0" y="0"/>
                </a:lnTo>
                <a:close/>
              </a:path>
            </a:pathLst>
          </a:custGeom>
          <a:solidFill>
            <a:srgbClr val="7B727B"/>
          </a:solidFill>
        </p:spPr>
        <p:txBody>
          <a:bodyPr wrap="square" lIns="0" tIns="0" rIns="0" bIns="0" rtlCol="0"/>
          <a:lstStyle/>
          <a:p>
            <a:endParaRPr dirty="0"/>
          </a:p>
        </p:txBody>
      </p:sp>
      <p:sp>
        <p:nvSpPr>
          <p:cNvPr id="17" name="bk object 17"/>
          <p:cNvSpPr/>
          <p:nvPr/>
        </p:nvSpPr>
        <p:spPr>
          <a:xfrm>
            <a:off x="0" y="0"/>
            <a:ext cx="6320155" cy="1028700"/>
          </a:xfrm>
          <a:custGeom>
            <a:avLst/>
            <a:gdLst/>
            <a:ahLst/>
            <a:cxnLst/>
            <a:rect l="l" t="t" r="r" b="b"/>
            <a:pathLst>
              <a:path w="6320155" h="1028700">
                <a:moveTo>
                  <a:pt x="0" y="0"/>
                </a:moveTo>
                <a:lnTo>
                  <a:pt x="6319769" y="0"/>
                </a:lnTo>
                <a:lnTo>
                  <a:pt x="6319769" y="1028507"/>
                </a:lnTo>
                <a:lnTo>
                  <a:pt x="0" y="1028507"/>
                </a:lnTo>
                <a:lnTo>
                  <a:pt x="0" y="0"/>
                </a:lnTo>
                <a:close/>
              </a:path>
            </a:pathLst>
          </a:custGeom>
          <a:solidFill>
            <a:srgbClr val="7B727B"/>
          </a:solidFill>
        </p:spPr>
        <p:txBody>
          <a:bodyPr wrap="square" lIns="0" tIns="0" rIns="0" bIns="0" rtlCol="0"/>
          <a:lstStyle/>
          <a:p>
            <a:endParaRPr dirty="0"/>
          </a:p>
        </p:txBody>
      </p:sp>
      <p:sp>
        <p:nvSpPr>
          <p:cNvPr id="18" name="bk object 18"/>
          <p:cNvSpPr/>
          <p:nvPr/>
        </p:nvSpPr>
        <p:spPr>
          <a:xfrm>
            <a:off x="16171293" y="9084554"/>
            <a:ext cx="2004747" cy="1092386"/>
          </a:xfrm>
          <a:prstGeom prst="rect">
            <a:avLst/>
          </a:prstGeom>
          <a:blipFill>
            <a:blip r:embed="rId2" cstate="print"/>
            <a:stretch>
              <a:fillRect/>
            </a:stretch>
          </a:blipFill>
        </p:spPr>
        <p:txBody>
          <a:bodyPr wrap="square" lIns="0" tIns="0" rIns="0" bIns="0" rtlCol="0"/>
          <a:lstStyle/>
          <a:p>
            <a:endParaRPr dirty="0"/>
          </a:p>
        </p:txBody>
      </p:sp>
      <p:sp>
        <p:nvSpPr>
          <p:cNvPr id="19" name="bk object 19"/>
          <p:cNvSpPr/>
          <p:nvPr/>
        </p:nvSpPr>
        <p:spPr>
          <a:xfrm>
            <a:off x="185650" y="2218490"/>
            <a:ext cx="15735297" cy="7943849"/>
          </a:xfrm>
          <a:prstGeom prst="rect">
            <a:avLst/>
          </a:prstGeom>
          <a:blipFill>
            <a:blip r:embed="rId3"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45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84336" y="25362"/>
            <a:ext cx="4719327" cy="711200"/>
          </a:xfrm>
          <a:prstGeom prst="rect">
            <a:avLst/>
          </a:prstGeom>
        </p:spPr>
        <p:txBody>
          <a:bodyPr wrap="square" lIns="0" tIns="0" rIns="0" bIns="0">
            <a:spAutoFit/>
          </a:bodyPr>
          <a:lstStyle>
            <a:lvl1pPr>
              <a:defRPr sz="4500" b="0" i="0">
                <a:solidFill>
                  <a:schemeClr val="bg1"/>
                </a:solidFill>
                <a:latin typeface="Arial"/>
                <a:cs typeface="Arial"/>
              </a:defRPr>
            </a:lvl1pPr>
          </a:lstStyle>
          <a:p>
            <a:endParaRPr/>
          </a:p>
        </p:txBody>
      </p:sp>
      <p:sp>
        <p:nvSpPr>
          <p:cNvPr id="3" name="Holder 3"/>
          <p:cNvSpPr>
            <a:spLocks noGrp="1"/>
          </p:cNvSpPr>
          <p:nvPr>
            <p:ph type="body" idx="1"/>
          </p:nvPr>
        </p:nvSpPr>
        <p:spPr>
          <a:xfrm>
            <a:off x="619132" y="4598775"/>
            <a:ext cx="17049735" cy="3951604"/>
          </a:xfrm>
          <a:prstGeom prst="rect">
            <a:avLst/>
          </a:prstGeom>
        </p:spPr>
        <p:txBody>
          <a:bodyPr wrap="square" lIns="0" tIns="0" rIns="0" bIns="0">
            <a:spAutoFit/>
          </a:bodyPr>
          <a:lstStyle>
            <a:lvl1pPr>
              <a:defRPr sz="4000" b="0" i="0">
                <a:solidFill>
                  <a:srgbClr val="7B727B"/>
                </a:solidFill>
                <a:latin typeface="Arial"/>
                <a:cs typeface="Aria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10/20/2023</a:t>
            </a:fld>
            <a:endParaRPr lang="en-US" dirty="0"/>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9.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cntraining@nysed.gov" TargetMode="Externa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Cover slide stating Batch Cooking.  This training credits 1 hours towards professional standards requirements for NYSED child nutrition office.  Background photo is a food service line with colorful mixed vegetables, meat and roasted potatoes"/>
          <p:cNvSpPr/>
          <p:nvPr/>
        </p:nvSpPr>
        <p:spPr>
          <a:xfrm>
            <a:off x="0" y="0"/>
            <a:ext cx="18287999" cy="10286999"/>
          </a:xfrm>
          <a:prstGeom prst="rect">
            <a:avLst/>
          </a:prstGeom>
          <a:blipFill>
            <a:blip r:embed="rId3" cstate="print"/>
            <a:stretch>
              <a:fillRect/>
            </a:stretch>
          </a:blipFill>
        </p:spPr>
        <p:txBody>
          <a:bodyPr wrap="square" lIns="0" tIns="0" rIns="0" bIns="0" rtlCol="0"/>
          <a:lstStyle/>
          <a:p>
            <a:endParaRPr dirty="0"/>
          </a:p>
        </p:txBody>
      </p:sp>
      <p:sp>
        <p:nvSpPr>
          <p:cNvPr id="5" name="object 5" descr="text box stating 1 credit hour towards professional standards training"/>
          <p:cNvSpPr/>
          <p:nvPr/>
        </p:nvSpPr>
        <p:spPr>
          <a:xfrm>
            <a:off x="12926914" y="8734779"/>
            <a:ext cx="5361305" cy="1552575"/>
          </a:xfrm>
          <a:custGeom>
            <a:avLst/>
            <a:gdLst/>
            <a:ahLst/>
            <a:cxnLst/>
            <a:rect l="l" t="t" r="r" b="b"/>
            <a:pathLst>
              <a:path w="5361305" h="1552575">
                <a:moveTo>
                  <a:pt x="0" y="0"/>
                </a:moveTo>
                <a:lnTo>
                  <a:pt x="0" y="1552220"/>
                </a:lnTo>
                <a:lnTo>
                  <a:pt x="5361085" y="1552220"/>
                </a:lnTo>
                <a:lnTo>
                  <a:pt x="5361085" y="0"/>
                </a:lnTo>
                <a:lnTo>
                  <a:pt x="0" y="0"/>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2466" y="5177"/>
            <a:ext cx="8485505" cy="10287000"/>
          </a:xfrm>
          <a:custGeom>
            <a:avLst/>
            <a:gdLst/>
            <a:ahLst/>
            <a:cxnLst/>
            <a:rect l="l" t="t" r="r" b="b"/>
            <a:pathLst>
              <a:path w="8485505" h="10287000">
                <a:moveTo>
                  <a:pt x="0" y="10286999"/>
                </a:moveTo>
                <a:lnTo>
                  <a:pt x="8485250" y="10286999"/>
                </a:lnTo>
                <a:lnTo>
                  <a:pt x="8485250" y="0"/>
                </a:lnTo>
                <a:lnTo>
                  <a:pt x="0" y="0"/>
                </a:lnTo>
                <a:lnTo>
                  <a:pt x="0" y="10286999"/>
                </a:lnTo>
                <a:close/>
              </a:path>
            </a:pathLst>
          </a:custGeom>
          <a:solidFill>
            <a:srgbClr val="7B727B"/>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135669" y="9258300"/>
            <a:ext cx="7350125" cy="1028700"/>
          </a:xfrm>
          <a:custGeom>
            <a:avLst/>
            <a:gdLst/>
            <a:ahLst/>
            <a:cxnLst/>
            <a:rect l="l" t="t" r="r" b="b"/>
            <a:pathLst>
              <a:path w="7350125" h="1028700">
                <a:moveTo>
                  <a:pt x="0" y="0"/>
                </a:moveTo>
                <a:lnTo>
                  <a:pt x="0" y="1028699"/>
                </a:lnTo>
                <a:lnTo>
                  <a:pt x="7349581" y="1028699"/>
                </a:lnTo>
                <a:lnTo>
                  <a:pt x="7349581" y="0"/>
                </a:lnTo>
                <a:lnTo>
                  <a:pt x="0" y="0"/>
                </a:lnTo>
                <a:close/>
              </a:path>
            </a:pathLst>
          </a:custGeom>
          <a:solidFill>
            <a:srgbClr val="FFFFFF"/>
          </a:solidFill>
        </p:spPr>
        <p:txBody>
          <a:bodyPr wrap="square" lIns="0" tIns="0" rIns="0" bIns="0" rtlCol="0"/>
          <a:lstStyle/>
          <a:p>
            <a:endParaRPr dirty="0"/>
          </a:p>
        </p:txBody>
      </p:sp>
      <p:sp>
        <p:nvSpPr>
          <p:cNvPr id="6" name="object 6" descr="NYSED logo"/>
          <p:cNvSpPr/>
          <p:nvPr/>
        </p:nvSpPr>
        <p:spPr>
          <a:xfrm>
            <a:off x="1942465" y="9231662"/>
            <a:ext cx="4600574" cy="1171574"/>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txBox="1">
            <a:spLocks noGrp="1"/>
          </p:cNvSpPr>
          <p:nvPr>
            <p:ph type="title"/>
          </p:nvPr>
        </p:nvSpPr>
        <p:spPr>
          <a:xfrm>
            <a:off x="385416" y="87310"/>
            <a:ext cx="7078345" cy="3549650"/>
          </a:xfrm>
          <a:prstGeom prst="rect">
            <a:avLst/>
          </a:prstGeom>
        </p:spPr>
        <p:txBody>
          <a:bodyPr vert="horz" wrap="square" lIns="0" tIns="86360" rIns="0" bIns="0" rtlCol="0">
            <a:spAutoFit/>
          </a:bodyPr>
          <a:lstStyle/>
          <a:p>
            <a:pPr marL="12700" marR="5080">
              <a:lnSpc>
                <a:spcPts val="13800"/>
              </a:lnSpc>
              <a:spcBef>
                <a:spcPts val="680"/>
              </a:spcBef>
            </a:pPr>
            <a:r>
              <a:rPr sz="11600" b="1" spc="10" dirty="0">
                <a:latin typeface="Arial"/>
                <a:cs typeface="Arial"/>
              </a:rPr>
              <a:t>BATCH  </a:t>
            </a:r>
            <a:r>
              <a:rPr sz="11600" b="1" spc="5" dirty="0">
                <a:latin typeface="Arial"/>
                <a:cs typeface="Arial"/>
              </a:rPr>
              <a:t>C</a:t>
            </a:r>
            <a:r>
              <a:rPr sz="11600" b="1" spc="10" dirty="0">
                <a:latin typeface="Arial"/>
                <a:cs typeface="Arial"/>
              </a:rPr>
              <a:t>OO</a:t>
            </a:r>
            <a:r>
              <a:rPr sz="11600" b="1" spc="5" dirty="0">
                <a:latin typeface="Arial"/>
                <a:cs typeface="Arial"/>
              </a:rPr>
              <a:t>KIN</a:t>
            </a:r>
            <a:r>
              <a:rPr sz="11600" b="1" spc="15" dirty="0">
                <a:latin typeface="Arial"/>
                <a:cs typeface="Arial"/>
              </a:rPr>
              <a:t>G</a:t>
            </a:r>
            <a:endParaRPr sz="11600" dirty="0">
              <a:latin typeface="Arial"/>
              <a:cs typeface="Arial"/>
            </a:endParaRPr>
          </a:p>
        </p:txBody>
      </p:sp>
      <p:sp>
        <p:nvSpPr>
          <p:cNvPr id="8" name="object 8">
            <a:extLst>
              <a:ext uri="{C183D7F6-B498-43B3-948B-1728B52AA6E4}">
                <adec:decorative xmlns:adec="http://schemas.microsoft.com/office/drawing/2017/decorative" val="1"/>
              </a:ext>
            </a:extLst>
          </p:cNvPr>
          <p:cNvSpPr txBox="1"/>
          <p:nvPr/>
        </p:nvSpPr>
        <p:spPr>
          <a:xfrm>
            <a:off x="13131066" y="9045554"/>
            <a:ext cx="4953000" cy="931024"/>
          </a:xfrm>
          <a:prstGeom prst="rect">
            <a:avLst/>
          </a:prstGeom>
        </p:spPr>
        <p:txBody>
          <a:bodyPr vert="horz" wrap="square" lIns="0" tIns="101600" rIns="0" bIns="0" rtlCol="0">
            <a:spAutoFit/>
          </a:bodyPr>
          <a:lstStyle/>
          <a:p>
            <a:pPr marL="12700" algn="ctr">
              <a:lnSpc>
                <a:spcPct val="100000"/>
              </a:lnSpc>
              <a:spcBef>
                <a:spcPts val="800"/>
              </a:spcBef>
            </a:pPr>
            <a:r>
              <a:rPr sz="2400" spc="5" dirty="0">
                <a:solidFill>
                  <a:srgbClr val="FFFFFF"/>
                </a:solidFill>
                <a:latin typeface="Arial"/>
                <a:cs typeface="Arial"/>
              </a:rPr>
              <a:t>1 </a:t>
            </a:r>
            <a:r>
              <a:rPr sz="2400" dirty="0">
                <a:solidFill>
                  <a:srgbClr val="FFFFFF"/>
                </a:solidFill>
                <a:latin typeface="Arial"/>
                <a:cs typeface="Arial"/>
              </a:rPr>
              <a:t>Credit </a:t>
            </a:r>
            <a:r>
              <a:rPr sz="2400" spc="5" dirty="0">
                <a:solidFill>
                  <a:srgbClr val="FFFFFF"/>
                </a:solidFill>
                <a:latin typeface="Arial"/>
                <a:cs typeface="Arial"/>
              </a:rPr>
              <a:t>Hour</a:t>
            </a:r>
            <a:endParaRPr sz="2400" dirty="0">
              <a:latin typeface="Arial"/>
              <a:cs typeface="Arial"/>
            </a:endParaRPr>
          </a:p>
          <a:p>
            <a:pPr marL="12700" algn="ctr">
              <a:lnSpc>
                <a:spcPct val="100000"/>
              </a:lnSpc>
              <a:spcBef>
                <a:spcPts val="705"/>
              </a:spcBef>
            </a:pPr>
            <a:r>
              <a:rPr sz="2400" dirty="0">
                <a:solidFill>
                  <a:srgbClr val="FFFFFF"/>
                </a:solidFill>
                <a:latin typeface="Arial"/>
                <a:cs typeface="Arial"/>
              </a:rPr>
              <a:t>Professional Standard</a:t>
            </a:r>
            <a:r>
              <a:rPr sz="2400" spc="10" dirty="0">
                <a:solidFill>
                  <a:srgbClr val="FFFFFF"/>
                </a:solidFill>
                <a:latin typeface="Arial"/>
                <a:cs typeface="Arial"/>
              </a:rPr>
              <a:t> </a:t>
            </a:r>
            <a:r>
              <a:rPr sz="2400" dirty="0">
                <a:solidFill>
                  <a:srgbClr val="FFFFFF"/>
                </a:solidFill>
                <a:latin typeface="Arial"/>
                <a:cs typeface="Arial"/>
              </a:rPr>
              <a:t>Training</a:t>
            </a:r>
            <a:endParaRPr sz="2400" dirty="0">
              <a:latin typeface="Arial"/>
              <a:cs typeface="Arial"/>
            </a:endParaRPr>
          </a:p>
        </p:txBody>
      </p:sp>
      <p:sp>
        <p:nvSpPr>
          <p:cNvPr id="9" name="object 9">
            <a:extLst>
              <a:ext uri="{C183D7F6-B498-43B3-948B-1728B52AA6E4}">
                <adec:decorative xmlns:adec="http://schemas.microsoft.com/office/drawing/2017/decorative" val="1"/>
              </a:ext>
            </a:extLst>
          </p:cNvPr>
          <p:cNvSpPr/>
          <p:nvPr/>
        </p:nvSpPr>
        <p:spPr>
          <a:xfrm>
            <a:off x="133743" y="3884626"/>
            <a:ext cx="2004747" cy="1092386"/>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18547" y="3884626"/>
            <a:ext cx="2004747" cy="1092386"/>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4517550" y="3884626"/>
            <a:ext cx="2004747" cy="1092386"/>
          </a:xfrm>
          <a:prstGeom prst="rect">
            <a:avLst/>
          </a:prstGeom>
          <a:blipFill>
            <a:blip r:embed="rId6" cstate="print"/>
            <a:stretch>
              <a:fillRect/>
            </a:stretch>
          </a:blipFill>
        </p:spPr>
        <p:txBody>
          <a:bodyPr wrap="square" lIns="0" tIns="0" rIns="0" bIns="0" rtlCol="0"/>
          <a:lstStyle/>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52530" y="0"/>
            <a:ext cx="9410700" cy="3892550"/>
          </a:xfrm>
          <a:prstGeom prst="rect">
            <a:avLst/>
          </a:prstGeom>
        </p:spPr>
        <p:txBody>
          <a:bodyPr vert="horz" wrap="square" lIns="0" tIns="12065" rIns="0" bIns="0" rtlCol="0">
            <a:spAutoFit/>
          </a:bodyPr>
          <a:lstStyle/>
          <a:p>
            <a:pPr marL="12700" marR="5080">
              <a:lnSpc>
                <a:spcPct val="116399"/>
              </a:lnSpc>
              <a:spcBef>
                <a:spcPts val="95"/>
              </a:spcBef>
            </a:pPr>
            <a:r>
              <a:rPr sz="10900" b="1" spc="-5" dirty="0">
                <a:solidFill>
                  <a:srgbClr val="7B727B"/>
                </a:solidFill>
                <a:latin typeface="Arial"/>
                <a:cs typeface="Arial"/>
              </a:rPr>
              <a:t>NUTRITI</a:t>
            </a:r>
            <a:r>
              <a:rPr sz="10900" b="1" dirty="0">
                <a:solidFill>
                  <a:srgbClr val="7B727B"/>
                </a:solidFill>
                <a:latin typeface="Arial"/>
                <a:cs typeface="Arial"/>
              </a:rPr>
              <a:t>O</a:t>
            </a:r>
            <a:r>
              <a:rPr sz="10900" b="1" spc="-5" dirty="0">
                <a:solidFill>
                  <a:srgbClr val="7B727B"/>
                </a:solidFill>
                <a:latin typeface="Arial"/>
                <a:cs typeface="Arial"/>
              </a:rPr>
              <a:t>NA</a:t>
            </a:r>
            <a:r>
              <a:rPr sz="10900" b="1" dirty="0">
                <a:solidFill>
                  <a:srgbClr val="7B727B"/>
                </a:solidFill>
                <a:latin typeface="Arial"/>
                <a:cs typeface="Arial"/>
              </a:rPr>
              <a:t>L  </a:t>
            </a:r>
            <a:r>
              <a:rPr sz="10900" b="1" spc="-5" dirty="0">
                <a:solidFill>
                  <a:srgbClr val="7B727B"/>
                </a:solidFill>
                <a:latin typeface="Arial"/>
                <a:cs typeface="Arial"/>
              </a:rPr>
              <a:t>VALUE</a:t>
            </a:r>
            <a:endParaRPr sz="1090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9130121" y="5024232"/>
            <a:ext cx="123824" cy="123824"/>
          </a:xfrm>
          <a:prstGeom prst="rect">
            <a:avLst/>
          </a:prstGeom>
          <a:blipFill>
            <a:blip r:embed="rId3" cstate="print"/>
            <a:stretch>
              <a:fillRect/>
            </a:stretch>
          </a:blip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9130121" y="7540626"/>
            <a:ext cx="123824" cy="123824"/>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a:spLocks noGrp="1"/>
          </p:cNvSpPr>
          <p:nvPr>
            <p:ph type="body" idx="1"/>
          </p:nvPr>
        </p:nvSpPr>
        <p:spPr>
          <a:xfrm>
            <a:off x="619132" y="4598775"/>
            <a:ext cx="17049735" cy="3931654"/>
          </a:xfrm>
          <a:prstGeom prst="rect">
            <a:avLst/>
          </a:prstGeom>
        </p:spPr>
        <p:txBody>
          <a:bodyPr vert="horz" wrap="square" lIns="0" tIns="12700" rIns="0" bIns="0" rtlCol="0">
            <a:spAutoFit/>
          </a:bodyPr>
          <a:lstStyle/>
          <a:p>
            <a:pPr marL="8821420" marR="1358900">
              <a:lnSpc>
                <a:spcPct val="115599"/>
              </a:lnSpc>
              <a:spcBef>
                <a:spcPts val="100"/>
              </a:spcBef>
            </a:pPr>
            <a:r>
              <a:rPr spc="-5" dirty="0"/>
              <a:t>Holding foods at high heat can  destroy certain vitamins and  minerals</a:t>
            </a:r>
          </a:p>
          <a:p>
            <a:pPr marL="8821420" marR="5080">
              <a:lnSpc>
                <a:spcPct val="115599"/>
              </a:lnSpc>
              <a:spcBef>
                <a:spcPts val="3165"/>
              </a:spcBef>
            </a:pPr>
            <a:r>
              <a:rPr spc="-5" dirty="0"/>
              <a:t>Vitamins C</a:t>
            </a:r>
            <a:r>
              <a:rPr lang="en-US" spc="-5" dirty="0"/>
              <a:t> and B</a:t>
            </a:r>
            <a:r>
              <a:rPr spc="-5" dirty="0"/>
              <a:t>, </a:t>
            </a:r>
            <a:r>
              <a:rPr lang="en-US" spc="-5" dirty="0"/>
              <a:t>protein, </a:t>
            </a:r>
            <a:r>
              <a:rPr spc="-5" dirty="0"/>
              <a:t>potassium, magnesium, and</a:t>
            </a:r>
            <a:r>
              <a:rPr spc="-55" dirty="0"/>
              <a:t> </a:t>
            </a:r>
            <a:r>
              <a:rPr spc="-5" dirty="0"/>
              <a:t>calcium</a:t>
            </a:r>
          </a:p>
        </p:txBody>
      </p:sp>
      <p:sp>
        <p:nvSpPr>
          <p:cNvPr id="6" name="object 6">
            <a:extLst>
              <a:ext uri="{C183D7F6-B498-43B3-948B-1728B52AA6E4}">
                <adec:decorative xmlns:adec="http://schemas.microsoft.com/office/drawing/2017/decorative" val="1"/>
              </a:ext>
            </a:extLst>
          </p:cNvPr>
          <p:cNvSpPr/>
          <p:nvPr/>
        </p:nvSpPr>
        <p:spPr>
          <a:xfrm>
            <a:off x="7559566" y="2"/>
            <a:ext cx="227965" cy="10287000"/>
          </a:xfrm>
          <a:custGeom>
            <a:avLst/>
            <a:gdLst/>
            <a:ahLst/>
            <a:cxnLst/>
            <a:rect l="l" t="t" r="r" b="b"/>
            <a:pathLst>
              <a:path w="227965" h="10287000">
                <a:moveTo>
                  <a:pt x="190501" y="0"/>
                </a:moveTo>
                <a:lnTo>
                  <a:pt x="227421" y="10286996"/>
                </a:lnTo>
                <a:lnTo>
                  <a:pt x="36920" y="10286996"/>
                </a:lnTo>
                <a:lnTo>
                  <a:pt x="0" y="0"/>
                </a:lnTo>
                <a:lnTo>
                  <a:pt x="190501" y="0"/>
                </a:lnTo>
                <a:close/>
              </a:path>
            </a:pathLst>
          </a:custGeom>
          <a:solidFill>
            <a:srgbClr val="7B727B"/>
          </a:solidFill>
        </p:spPr>
        <p:txBody>
          <a:bodyPr wrap="square" lIns="0" tIns="0" rIns="0" bIns="0" rtlCol="0"/>
          <a:lstStyle/>
          <a:p>
            <a:endParaRPr dirty="0"/>
          </a:p>
        </p:txBody>
      </p:sp>
      <p:sp>
        <p:nvSpPr>
          <p:cNvPr id="7" name="object 7" descr="Photo of butternut squash"/>
          <p:cNvSpPr/>
          <p:nvPr/>
        </p:nvSpPr>
        <p:spPr>
          <a:xfrm>
            <a:off x="0" y="3"/>
            <a:ext cx="7625760" cy="10286996"/>
          </a:xfrm>
          <a:prstGeom prst="rect">
            <a:avLst/>
          </a:prstGeom>
          <a:blipFill>
            <a:blip r:embed="rId4" cstate="print"/>
            <a:stretch>
              <a:fillRect/>
            </a:stretch>
          </a:blip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7951353" y="9520066"/>
            <a:ext cx="2004742" cy="671850"/>
          </a:xfrm>
          <a:prstGeom prst="rect">
            <a:avLst/>
          </a:prstGeom>
          <a:blipFill>
            <a:blip r:embed="rId5"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7625173" y="3732490"/>
            <a:ext cx="10308590" cy="544195"/>
          </a:xfrm>
          <a:custGeom>
            <a:avLst/>
            <a:gdLst/>
            <a:ahLst/>
            <a:cxnLst/>
            <a:rect l="l" t="t" r="r" b="b"/>
            <a:pathLst>
              <a:path w="10308590" h="544195">
                <a:moveTo>
                  <a:pt x="0" y="543822"/>
                </a:moveTo>
                <a:lnTo>
                  <a:pt x="0" y="0"/>
                </a:lnTo>
                <a:lnTo>
                  <a:pt x="10308210" y="0"/>
                </a:lnTo>
                <a:lnTo>
                  <a:pt x="10308210" y="543822"/>
                </a:lnTo>
                <a:lnTo>
                  <a:pt x="0" y="543822"/>
                </a:lnTo>
                <a:close/>
              </a:path>
            </a:pathLst>
          </a:custGeom>
          <a:solidFill>
            <a:srgbClr val="7B727B"/>
          </a:solidFill>
        </p:spPr>
        <p:txBody>
          <a:bodyPr wrap="square" lIns="0" tIns="0" rIns="0" bIns="0" rtlCol="0"/>
          <a:lstStyle/>
          <a:p>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0587526" y="0"/>
            <a:ext cx="3061970" cy="9693275"/>
          </a:xfrm>
          <a:custGeom>
            <a:avLst/>
            <a:gdLst/>
            <a:ahLst/>
            <a:cxnLst/>
            <a:rect l="l" t="t" r="r" b="b"/>
            <a:pathLst>
              <a:path w="3061969" h="9693275">
                <a:moveTo>
                  <a:pt x="0" y="9692897"/>
                </a:moveTo>
                <a:lnTo>
                  <a:pt x="3061554" y="9692897"/>
                </a:lnTo>
                <a:lnTo>
                  <a:pt x="3061554" y="0"/>
                </a:lnTo>
                <a:lnTo>
                  <a:pt x="0" y="0"/>
                </a:lnTo>
                <a:lnTo>
                  <a:pt x="0" y="9692897"/>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40596" y="9083774"/>
            <a:ext cx="2004747" cy="1092386"/>
          </a:xfrm>
          <a:prstGeom prst="rect">
            <a:avLst/>
          </a:prstGeom>
          <a:blipFill>
            <a:blip r:embed="rId3" cstate="print"/>
            <a:stretch>
              <a:fillRect/>
            </a:stretch>
          </a:blipFill>
        </p:spPr>
        <p:txBody>
          <a:bodyPr wrap="square" lIns="0" tIns="0" rIns="0" bIns="0" rtlCol="0"/>
          <a:lstStyle/>
          <a:p>
            <a:endParaRPr dirty="0"/>
          </a:p>
        </p:txBody>
      </p:sp>
      <p:sp>
        <p:nvSpPr>
          <p:cNvPr id="4" name="object 4" descr="text box containing- Waste reduction- allowing staff to prepare amount of food based on participation; producing better quality food"/>
          <p:cNvSpPr/>
          <p:nvPr/>
        </p:nvSpPr>
        <p:spPr>
          <a:xfrm>
            <a:off x="0" y="0"/>
            <a:ext cx="10387330" cy="10287000"/>
          </a:xfrm>
          <a:custGeom>
            <a:avLst/>
            <a:gdLst/>
            <a:ahLst/>
            <a:cxnLst/>
            <a:rect l="l" t="t" r="r" b="b"/>
            <a:pathLst>
              <a:path w="10387330" h="10287000">
                <a:moveTo>
                  <a:pt x="0" y="10286999"/>
                </a:moveTo>
                <a:lnTo>
                  <a:pt x="10386844" y="10286999"/>
                </a:lnTo>
                <a:lnTo>
                  <a:pt x="10386844" y="0"/>
                </a:lnTo>
                <a:lnTo>
                  <a:pt x="0" y="0"/>
                </a:lnTo>
                <a:lnTo>
                  <a:pt x="0" y="10286999"/>
                </a:lnTo>
                <a:close/>
              </a:path>
            </a:pathLst>
          </a:custGeom>
          <a:solidFill>
            <a:srgbClr val="7B727B"/>
          </a:solidFill>
        </p:spPr>
        <p:txBody>
          <a:bodyPr wrap="square" lIns="0" tIns="0" rIns="0" bIns="0" rtlCol="0"/>
          <a:lstStyle/>
          <a:p>
            <a:endParaRPr dirty="0"/>
          </a:p>
        </p:txBody>
      </p:sp>
      <p:sp>
        <p:nvSpPr>
          <p:cNvPr id="5" name="object 5"/>
          <p:cNvSpPr txBox="1">
            <a:spLocks noGrp="1"/>
          </p:cNvSpPr>
          <p:nvPr>
            <p:ph type="title"/>
          </p:nvPr>
        </p:nvSpPr>
        <p:spPr>
          <a:xfrm>
            <a:off x="346650" y="0"/>
            <a:ext cx="8257540" cy="3892550"/>
          </a:xfrm>
          <a:prstGeom prst="rect">
            <a:avLst/>
          </a:prstGeom>
        </p:spPr>
        <p:txBody>
          <a:bodyPr vert="horz" wrap="square" lIns="0" tIns="12065" rIns="0" bIns="0" rtlCol="0">
            <a:spAutoFit/>
          </a:bodyPr>
          <a:lstStyle/>
          <a:p>
            <a:pPr marL="12700" marR="5080">
              <a:lnSpc>
                <a:spcPct val="116399"/>
              </a:lnSpc>
              <a:spcBef>
                <a:spcPts val="95"/>
              </a:spcBef>
            </a:pPr>
            <a:r>
              <a:rPr sz="10900" b="1" dirty="0">
                <a:latin typeface="Arial"/>
                <a:cs typeface="Arial"/>
              </a:rPr>
              <a:t>WASTE  </a:t>
            </a:r>
            <a:r>
              <a:rPr sz="10900" b="1" spc="-5" dirty="0">
                <a:latin typeface="Arial"/>
                <a:cs typeface="Arial"/>
              </a:rPr>
              <a:t>REDUCTI</a:t>
            </a:r>
            <a:r>
              <a:rPr sz="10900" b="1" dirty="0">
                <a:latin typeface="Arial"/>
                <a:cs typeface="Arial"/>
              </a:rPr>
              <a:t>ON</a:t>
            </a:r>
            <a:endParaRPr sz="10900" dirty="0">
              <a:latin typeface="Arial"/>
              <a:cs typeface="Arial"/>
            </a:endParaRPr>
          </a:p>
        </p:txBody>
      </p:sp>
      <p:sp>
        <p:nvSpPr>
          <p:cNvPr id="6" name="object 6">
            <a:extLst>
              <a:ext uri="{C183D7F6-B498-43B3-948B-1728B52AA6E4}">
                <adec:decorative xmlns:adec="http://schemas.microsoft.com/office/drawing/2017/decorative" val="1"/>
              </a:ext>
            </a:extLst>
          </p:cNvPr>
          <p:cNvSpPr/>
          <p:nvPr/>
        </p:nvSpPr>
        <p:spPr>
          <a:xfrm>
            <a:off x="997525" y="5033562"/>
            <a:ext cx="133349" cy="133349"/>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997525" y="7374626"/>
            <a:ext cx="133349" cy="133349"/>
          </a:xfrm>
          <a:prstGeom prst="rect">
            <a:avLst/>
          </a:prstGeom>
          <a:blipFill>
            <a:blip r:embed="rId5" cstate="print"/>
            <a:stretch>
              <a:fillRect/>
            </a:stretch>
          </a:blipFill>
        </p:spPr>
        <p:txBody>
          <a:bodyPr wrap="square" lIns="0" tIns="0" rIns="0" bIns="0" rtlCol="0"/>
          <a:lstStyle/>
          <a:p>
            <a:endParaRPr dirty="0"/>
          </a:p>
        </p:txBody>
      </p:sp>
      <p:sp>
        <p:nvSpPr>
          <p:cNvPr id="8" name="object 8"/>
          <p:cNvSpPr txBox="1"/>
          <p:nvPr/>
        </p:nvSpPr>
        <p:spPr>
          <a:xfrm>
            <a:off x="1318200" y="4535087"/>
            <a:ext cx="8856345" cy="3166745"/>
          </a:xfrm>
          <a:prstGeom prst="rect">
            <a:avLst/>
          </a:prstGeom>
        </p:spPr>
        <p:txBody>
          <a:bodyPr vert="horz" wrap="square" lIns="0" tIns="12065" rIns="0" bIns="0" rtlCol="0">
            <a:spAutoFit/>
          </a:bodyPr>
          <a:lstStyle/>
          <a:p>
            <a:pPr marL="12700" marR="5080">
              <a:lnSpc>
                <a:spcPct val="116700"/>
              </a:lnSpc>
              <a:spcBef>
                <a:spcPts val="95"/>
              </a:spcBef>
            </a:pPr>
            <a:r>
              <a:rPr sz="4500" spc="-5" dirty="0">
                <a:solidFill>
                  <a:srgbClr val="FFFFFF"/>
                </a:solidFill>
                <a:latin typeface="Arial"/>
                <a:cs typeface="Arial"/>
              </a:rPr>
              <a:t>Allowing </a:t>
            </a:r>
            <a:r>
              <a:rPr sz="4500" dirty="0">
                <a:solidFill>
                  <a:srgbClr val="FFFFFF"/>
                </a:solidFill>
                <a:latin typeface="Arial"/>
                <a:cs typeface="Arial"/>
              </a:rPr>
              <a:t>staff to </a:t>
            </a:r>
            <a:r>
              <a:rPr sz="4500" spc="-5" dirty="0">
                <a:solidFill>
                  <a:srgbClr val="FFFFFF"/>
                </a:solidFill>
                <a:latin typeface="Arial"/>
                <a:cs typeface="Arial"/>
              </a:rPr>
              <a:t>prepare amount </a:t>
            </a:r>
            <a:r>
              <a:rPr sz="4500" dirty="0">
                <a:solidFill>
                  <a:srgbClr val="FFFFFF"/>
                </a:solidFill>
                <a:latin typeface="Arial"/>
                <a:cs typeface="Arial"/>
              </a:rPr>
              <a:t>of  </a:t>
            </a:r>
            <a:r>
              <a:rPr sz="4500" spc="-5" dirty="0">
                <a:solidFill>
                  <a:srgbClr val="FFFFFF"/>
                </a:solidFill>
                <a:latin typeface="Arial"/>
                <a:cs typeface="Arial"/>
              </a:rPr>
              <a:t>food based on</a:t>
            </a:r>
            <a:r>
              <a:rPr sz="4500" spc="10" dirty="0">
                <a:solidFill>
                  <a:srgbClr val="FFFFFF"/>
                </a:solidFill>
                <a:latin typeface="Arial"/>
                <a:cs typeface="Arial"/>
              </a:rPr>
              <a:t> </a:t>
            </a:r>
            <a:r>
              <a:rPr sz="4500" spc="-5" dirty="0">
                <a:solidFill>
                  <a:srgbClr val="FFFFFF"/>
                </a:solidFill>
                <a:latin typeface="Arial"/>
                <a:cs typeface="Arial"/>
              </a:rPr>
              <a:t>participation</a:t>
            </a:r>
            <a:endParaRPr sz="4500" dirty="0">
              <a:latin typeface="Arial"/>
              <a:cs typeface="Arial"/>
            </a:endParaRPr>
          </a:p>
          <a:p>
            <a:pPr>
              <a:lnSpc>
                <a:spcPct val="100000"/>
              </a:lnSpc>
              <a:spcBef>
                <a:spcPts val="5"/>
              </a:spcBef>
            </a:pPr>
            <a:endParaRPr sz="5850" dirty="0">
              <a:latin typeface="Arial"/>
              <a:cs typeface="Arial"/>
            </a:endParaRPr>
          </a:p>
          <a:p>
            <a:pPr marL="12700">
              <a:lnSpc>
                <a:spcPct val="100000"/>
              </a:lnSpc>
              <a:spcBef>
                <a:spcPts val="5"/>
              </a:spcBef>
            </a:pPr>
            <a:r>
              <a:rPr sz="4500" spc="-5" dirty="0">
                <a:solidFill>
                  <a:srgbClr val="FFFFFF"/>
                </a:solidFill>
                <a:latin typeface="Arial"/>
                <a:cs typeface="Arial"/>
              </a:rPr>
              <a:t>Producing better quality</a:t>
            </a:r>
            <a:r>
              <a:rPr sz="4500" spc="10" dirty="0">
                <a:solidFill>
                  <a:srgbClr val="FFFFFF"/>
                </a:solidFill>
                <a:latin typeface="Arial"/>
                <a:cs typeface="Arial"/>
              </a:rPr>
              <a:t> </a:t>
            </a:r>
            <a:r>
              <a:rPr sz="4500" spc="-5" dirty="0">
                <a:solidFill>
                  <a:srgbClr val="FFFFFF"/>
                </a:solidFill>
                <a:latin typeface="Arial"/>
                <a:cs typeface="Arial"/>
              </a:rPr>
              <a:t>food</a:t>
            </a:r>
            <a:endParaRPr sz="4500" dirty="0">
              <a:latin typeface="Arial"/>
              <a:cs typeface="Arial"/>
            </a:endParaRPr>
          </a:p>
        </p:txBody>
      </p:sp>
      <p:sp>
        <p:nvSpPr>
          <p:cNvPr id="9" name="object 9" descr="photo of pre- bagged carrot coins"/>
          <p:cNvSpPr/>
          <p:nvPr/>
        </p:nvSpPr>
        <p:spPr>
          <a:xfrm>
            <a:off x="10614299" y="0"/>
            <a:ext cx="7673700" cy="10286999"/>
          </a:xfrm>
          <a:prstGeom prst="rect">
            <a:avLst/>
          </a:prstGeom>
          <a:blipFill>
            <a:blip r:embed="rId6"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30076" y="9083774"/>
            <a:ext cx="2004747" cy="1092386"/>
          </a:xfrm>
          <a:prstGeom prst="rect">
            <a:avLst/>
          </a:prstGeom>
          <a:blipFill>
            <a:blip r:embed="rId7"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0" y="3686287"/>
            <a:ext cx="9751060" cy="544195"/>
          </a:xfrm>
          <a:custGeom>
            <a:avLst/>
            <a:gdLst/>
            <a:ahLst/>
            <a:cxnLst/>
            <a:rect l="l" t="t" r="r" b="b"/>
            <a:pathLst>
              <a:path w="9751060" h="544195">
                <a:moveTo>
                  <a:pt x="0" y="0"/>
                </a:moveTo>
                <a:lnTo>
                  <a:pt x="9750999" y="0"/>
                </a:lnTo>
                <a:lnTo>
                  <a:pt x="9750999" y="543822"/>
                </a:lnTo>
                <a:lnTo>
                  <a:pt x="0" y="543822"/>
                </a:lnTo>
                <a:lnTo>
                  <a:pt x="0" y="0"/>
                </a:lnTo>
                <a:close/>
              </a:path>
            </a:pathLst>
          </a:custGeom>
          <a:solidFill>
            <a:srgbClr val="FFFFFF"/>
          </a:solidFill>
        </p:spPr>
        <p:txBody>
          <a:bodyPr wrap="square" lIns="0" tIns="0" rIns="0" bIns="0" rtlCol="0"/>
          <a:lstStyle/>
          <a:p>
            <a:endParaRPr dirty="0"/>
          </a:p>
        </p:txBody>
      </p:sp>
      <p:sp>
        <p:nvSpPr>
          <p:cNvPr id="12" name="object 12" descr="text box stating photo courtesy of Saranac Lake CSD"/>
          <p:cNvSpPr/>
          <p:nvPr/>
        </p:nvSpPr>
        <p:spPr>
          <a:xfrm>
            <a:off x="10500000" y="9692897"/>
            <a:ext cx="7217409" cy="594360"/>
          </a:xfrm>
          <a:custGeom>
            <a:avLst/>
            <a:gdLst/>
            <a:ahLst/>
            <a:cxnLst/>
            <a:rect l="l" t="t" r="r" b="b"/>
            <a:pathLst>
              <a:path w="7217409" h="594359">
                <a:moveTo>
                  <a:pt x="0" y="0"/>
                </a:moveTo>
                <a:lnTo>
                  <a:pt x="7216973" y="0"/>
                </a:lnTo>
                <a:lnTo>
                  <a:pt x="7216973" y="594102"/>
                </a:lnTo>
                <a:lnTo>
                  <a:pt x="0" y="594102"/>
                </a:lnTo>
                <a:lnTo>
                  <a:pt x="0" y="0"/>
                </a:lnTo>
                <a:close/>
              </a:path>
            </a:pathLst>
          </a:custGeom>
          <a:solidFill>
            <a:srgbClr val="FFFFFF"/>
          </a:solidFill>
        </p:spPr>
        <p:txBody>
          <a:bodyPr wrap="square" lIns="0" tIns="0" rIns="0" bIns="0" rtlCol="0"/>
          <a:lstStyle/>
          <a:p>
            <a:endParaRPr dirty="0"/>
          </a:p>
        </p:txBody>
      </p:sp>
      <p:sp>
        <p:nvSpPr>
          <p:cNvPr id="13" name="object 13"/>
          <p:cNvSpPr txBox="1"/>
          <p:nvPr/>
        </p:nvSpPr>
        <p:spPr>
          <a:xfrm>
            <a:off x="11811000" y="9803344"/>
            <a:ext cx="6916420" cy="322523"/>
          </a:xfrm>
          <a:prstGeom prst="rect">
            <a:avLst/>
          </a:prstGeom>
        </p:spPr>
        <p:txBody>
          <a:bodyPr vert="horz" wrap="square" lIns="0" tIns="14604" rIns="0" bIns="0" rtlCol="0">
            <a:spAutoFit/>
          </a:bodyPr>
          <a:lstStyle/>
          <a:p>
            <a:pPr marL="12700">
              <a:lnSpc>
                <a:spcPct val="100000"/>
              </a:lnSpc>
              <a:spcBef>
                <a:spcPts val="114"/>
              </a:spcBef>
            </a:pPr>
            <a:r>
              <a:rPr sz="2000" dirty="0">
                <a:solidFill>
                  <a:srgbClr val="7B727B"/>
                </a:solidFill>
                <a:latin typeface="Arial"/>
                <a:cs typeface="Arial"/>
              </a:rPr>
              <a:t>Photo courtesy of Saranac Lake</a:t>
            </a:r>
            <a:r>
              <a:rPr sz="2000" spc="-5" dirty="0">
                <a:solidFill>
                  <a:srgbClr val="7B727B"/>
                </a:solidFill>
                <a:latin typeface="Arial"/>
                <a:cs typeface="Arial"/>
              </a:rPr>
              <a:t> </a:t>
            </a:r>
            <a:r>
              <a:rPr sz="2000" spc="5" dirty="0">
                <a:solidFill>
                  <a:srgbClr val="7B727B"/>
                </a:solidFill>
                <a:latin typeface="Arial"/>
                <a:cs typeface="Arial"/>
              </a:rPr>
              <a:t>CSD</a:t>
            </a:r>
            <a:endParaRPr sz="2000" dirty="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696" y="934725"/>
            <a:ext cx="14580869" cy="1125220"/>
          </a:xfrm>
          <a:prstGeom prst="rect">
            <a:avLst/>
          </a:prstGeom>
        </p:spPr>
        <p:txBody>
          <a:bodyPr vert="horz" wrap="square" lIns="0" tIns="13970" rIns="0" bIns="0" rtlCol="0">
            <a:spAutoFit/>
          </a:bodyPr>
          <a:lstStyle/>
          <a:p>
            <a:pPr marL="12700">
              <a:lnSpc>
                <a:spcPct val="100000"/>
              </a:lnSpc>
              <a:spcBef>
                <a:spcPts val="110"/>
              </a:spcBef>
            </a:pPr>
            <a:r>
              <a:rPr sz="7200" b="1" spc="5" dirty="0">
                <a:solidFill>
                  <a:srgbClr val="7B727B"/>
                </a:solidFill>
                <a:latin typeface="Arial"/>
                <a:cs typeface="Arial"/>
              </a:rPr>
              <a:t>WHEN TO USE </a:t>
            </a:r>
            <a:r>
              <a:rPr sz="7200" b="1" dirty="0">
                <a:solidFill>
                  <a:srgbClr val="7B727B"/>
                </a:solidFill>
                <a:latin typeface="Arial"/>
                <a:cs typeface="Arial"/>
              </a:rPr>
              <a:t>BATCH</a:t>
            </a:r>
            <a:r>
              <a:rPr sz="7200" b="1" spc="-80" dirty="0">
                <a:solidFill>
                  <a:srgbClr val="7B727B"/>
                </a:solidFill>
                <a:latin typeface="Arial"/>
                <a:cs typeface="Arial"/>
              </a:rPr>
              <a:t> </a:t>
            </a:r>
            <a:r>
              <a:rPr sz="7200" b="1" spc="5" dirty="0">
                <a:solidFill>
                  <a:srgbClr val="7B727B"/>
                </a:solidFill>
                <a:latin typeface="Arial"/>
                <a:cs typeface="Arial"/>
              </a:rPr>
              <a:t>COOKING</a:t>
            </a:r>
            <a:endParaRPr sz="7200" dirty="0">
              <a:latin typeface="Arial"/>
              <a:cs typeface="Arial"/>
            </a:endParaRPr>
          </a:p>
        </p:txBody>
      </p:sp>
      <p:pic>
        <p:nvPicPr>
          <p:cNvPr id="8" name="Picture 7" descr="text box containing info for when to batch cook">
            <a:extLst>
              <a:ext uri="{FF2B5EF4-FFF2-40B4-BE49-F238E27FC236}">
                <a16:creationId xmlns:a16="http://schemas.microsoft.com/office/drawing/2014/main" id="{C683CC5D-DB5E-C85B-1A55-6A93AB5087E0}"/>
              </a:ext>
            </a:extLst>
          </p:cNvPr>
          <p:cNvPicPr>
            <a:picLocks noChangeAspect="1"/>
          </p:cNvPicPr>
          <p:nvPr/>
        </p:nvPicPr>
        <p:blipFill>
          <a:blip r:embed="rId3"/>
          <a:stretch>
            <a:fillRect/>
          </a:stretch>
        </p:blipFill>
        <p:spPr>
          <a:xfrm>
            <a:off x="152400" y="7208"/>
            <a:ext cx="18288000" cy="102882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9454072" y="106733"/>
            <a:ext cx="4074160" cy="9120505"/>
          </a:xfrm>
          <a:custGeom>
            <a:avLst/>
            <a:gdLst/>
            <a:ahLst/>
            <a:cxnLst/>
            <a:rect l="l" t="t" r="r" b="b"/>
            <a:pathLst>
              <a:path w="4074159" h="9120505">
                <a:moveTo>
                  <a:pt x="0" y="9120345"/>
                </a:moveTo>
                <a:lnTo>
                  <a:pt x="4074082" y="9120345"/>
                </a:lnTo>
                <a:lnTo>
                  <a:pt x="4074082" y="0"/>
                </a:lnTo>
                <a:lnTo>
                  <a:pt x="0" y="0"/>
                </a:lnTo>
                <a:lnTo>
                  <a:pt x="0" y="9120345"/>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40596" y="9083774"/>
            <a:ext cx="2004747" cy="1092386"/>
          </a:xfrm>
          <a:prstGeom prst="rect">
            <a:avLst/>
          </a:prstGeom>
          <a:blipFill>
            <a:blip r:embed="rId3" cstate="print"/>
            <a:stretch>
              <a:fillRect/>
            </a:stretch>
          </a:blipFill>
        </p:spPr>
        <p:txBody>
          <a:bodyPr wrap="square" lIns="0" tIns="0" rIns="0" bIns="0" rtlCol="0"/>
          <a:lstStyle/>
          <a:p>
            <a:endParaRPr dirty="0"/>
          </a:p>
        </p:txBody>
      </p:sp>
      <p:sp>
        <p:nvSpPr>
          <p:cNvPr id="4" name="object 4" descr="slide title- time verses temperature"/>
          <p:cNvSpPr/>
          <p:nvPr/>
        </p:nvSpPr>
        <p:spPr>
          <a:xfrm>
            <a:off x="0" y="1"/>
            <a:ext cx="9374505" cy="3658235"/>
          </a:xfrm>
          <a:custGeom>
            <a:avLst/>
            <a:gdLst/>
            <a:ahLst/>
            <a:cxnLst/>
            <a:rect l="l" t="t" r="r" b="b"/>
            <a:pathLst>
              <a:path w="9374505" h="3658235">
                <a:moveTo>
                  <a:pt x="0" y="3657711"/>
                </a:moveTo>
                <a:lnTo>
                  <a:pt x="9374313" y="3657711"/>
                </a:lnTo>
                <a:lnTo>
                  <a:pt x="9374313" y="0"/>
                </a:lnTo>
                <a:lnTo>
                  <a:pt x="0" y="0"/>
                </a:lnTo>
                <a:lnTo>
                  <a:pt x="0" y="3657711"/>
                </a:lnTo>
                <a:close/>
              </a:path>
            </a:pathLst>
          </a:custGeom>
          <a:solidFill>
            <a:srgbClr val="7B727B"/>
          </a:solidFill>
        </p:spPr>
        <p:txBody>
          <a:bodyPr wrap="square" lIns="0" tIns="0" rIns="0" bIns="0" rtlCol="0"/>
          <a:lstStyle/>
          <a:p>
            <a:endParaRPr dirty="0"/>
          </a:p>
        </p:txBody>
      </p:sp>
      <p:sp>
        <p:nvSpPr>
          <p:cNvPr id="6" name="object 6"/>
          <p:cNvSpPr txBox="1">
            <a:spLocks noGrp="1"/>
          </p:cNvSpPr>
          <p:nvPr>
            <p:ph type="title"/>
          </p:nvPr>
        </p:nvSpPr>
        <p:spPr>
          <a:xfrm>
            <a:off x="68420" y="0"/>
            <a:ext cx="9116060" cy="3359150"/>
          </a:xfrm>
          <a:prstGeom prst="rect">
            <a:avLst/>
          </a:prstGeom>
        </p:spPr>
        <p:txBody>
          <a:bodyPr vert="horz" wrap="square" lIns="0" tIns="12065" rIns="0" bIns="0" rtlCol="0">
            <a:spAutoFit/>
          </a:bodyPr>
          <a:lstStyle/>
          <a:p>
            <a:pPr marL="12700" marR="5080">
              <a:lnSpc>
                <a:spcPct val="116399"/>
              </a:lnSpc>
              <a:spcBef>
                <a:spcPts val="95"/>
              </a:spcBef>
            </a:pPr>
            <a:r>
              <a:rPr sz="9400" b="1" dirty="0">
                <a:latin typeface="Arial"/>
                <a:cs typeface="Arial"/>
              </a:rPr>
              <a:t>TIME </a:t>
            </a:r>
            <a:r>
              <a:rPr sz="9400" b="1" spc="-5" dirty="0">
                <a:latin typeface="Arial"/>
                <a:cs typeface="Arial"/>
              </a:rPr>
              <a:t>VS.  TEMPERATUR</a:t>
            </a:r>
            <a:r>
              <a:rPr sz="9400" b="1" dirty="0">
                <a:latin typeface="Arial"/>
                <a:cs typeface="Arial"/>
              </a:rPr>
              <a:t>E</a:t>
            </a:r>
            <a:endParaRPr sz="9400" dirty="0">
              <a:latin typeface="Arial"/>
              <a:cs typeface="Arial"/>
            </a:endParaRPr>
          </a:p>
        </p:txBody>
      </p:sp>
      <p:sp>
        <p:nvSpPr>
          <p:cNvPr id="5" name="object 5" descr="text box- hot holding equipment is not designed to hold large amounts of food at consistent, safe and palatable temperatures for extended periods of time"/>
          <p:cNvSpPr/>
          <p:nvPr/>
        </p:nvSpPr>
        <p:spPr>
          <a:xfrm>
            <a:off x="0" y="4196173"/>
            <a:ext cx="9374505" cy="6090920"/>
          </a:xfrm>
          <a:custGeom>
            <a:avLst/>
            <a:gdLst/>
            <a:ahLst/>
            <a:cxnLst/>
            <a:rect l="l" t="t" r="r" b="b"/>
            <a:pathLst>
              <a:path w="9374505" h="6090920">
                <a:moveTo>
                  <a:pt x="0" y="6090826"/>
                </a:moveTo>
                <a:lnTo>
                  <a:pt x="9374313" y="6090826"/>
                </a:lnTo>
                <a:lnTo>
                  <a:pt x="9374313" y="0"/>
                </a:lnTo>
                <a:lnTo>
                  <a:pt x="0" y="0"/>
                </a:lnTo>
                <a:lnTo>
                  <a:pt x="0" y="6090826"/>
                </a:lnTo>
                <a:close/>
              </a:path>
            </a:pathLst>
          </a:custGeom>
          <a:solidFill>
            <a:srgbClr val="7B727B"/>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413242" y="4943476"/>
            <a:ext cx="123824" cy="123824"/>
          </a:xfrm>
          <a:prstGeom prst="rect">
            <a:avLst/>
          </a:prstGeom>
          <a:blipFill>
            <a:blip r:embed="rId4" cstate="print"/>
            <a:stretch>
              <a:fillRect/>
            </a:stretch>
          </a:blip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txBox="1"/>
          <p:nvPr/>
        </p:nvSpPr>
        <p:spPr>
          <a:xfrm>
            <a:off x="711593" y="4641850"/>
            <a:ext cx="8472887" cy="3549650"/>
          </a:xfrm>
          <a:prstGeom prst="rect">
            <a:avLst/>
          </a:prstGeom>
        </p:spPr>
        <p:txBody>
          <a:bodyPr vert="horz" wrap="square" lIns="0" tIns="12700" rIns="0" bIns="0" rtlCol="0">
            <a:spAutoFit/>
          </a:bodyPr>
          <a:lstStyle/>
          <a:p>
            <a:pPr marL="12700" marR="5080">
              <a:lnSpc>
                <a:spcPct val="115599"/>
              </a:lnSpc>
              <a:spcBef>
                <a:spcPts val="100"/>
              </a:spcBef>
            </a:pPr>
            <a:r>
              <a:rPr sz="4000" spc="-5" dirty="0">
                <a:solidFill>
                  <a:srgbClr val="FFFFFF"/>
                </a:solidFill>
                <a:latin typeface="Arial"/>
                <a:cs typeface="Arial"/>
              </a:rPr>
              <a:t>Hot holding equipment is not  designed </a:t>
            </a:r>
            <a:r>
              <a:rPr sz="4000" dirty="0">
                <a:solidFill>
                  <a:srgbClr val="FFFFFF"/>
                </a:solidFill>
                <a:latin typeface="Arial"/>
                <a:cs typeface="Arial"/>
              </a:rPr>
              <a:t>to </a:t>
            </a:r>
            <a:r>
              <a:rPr sz="4000" spc="-5" dirty="0">
                <a:solidFill>
                  <a:srgbClr val="FFFFFF"/>
                </a:solidFill>
                <a:latin typeface="Arial"/>
                <a:cs typeface="Arial"/>
              </a:rPr>
              <a:t>hold large amounts of  food at </a:t>
            </a:r>
            <a:r>
              <a:rPr lang="en-US" sz="4000" spc="-5" dirty="0">
                <a:solidFill>
                  <a:srgbClr val="FFFFFF"/>
                </a:solidFill>
                <a:latin typeface="Arial"/>
                <a:cs typeface="Arial"/>
              </a:rPr>
              <a:t>consistent</a:t>
            </a:r>
            <a:r>
              <a:rPr sz="4000" spc="-5" dirty="0">
                <a:solidFill>
                  <a:srgbClr val="FFFFFF"/>
                </a:solidFill>
                <a:latin typeface="Arial"/>
                <a:cs typeface="Arial"/>
              </a:rPr>
              <a:t>, safe, and palatable temperature</a:t>
            </a:r>
            <a:r>
              <a:rPr lang="en-US" sz="4000" spc="-5" dirty="0">
                <a:solidFill>
                  <a:srgbClr val="FFFFFF"/>
                </a:solidFill>
                <a:latin typeface="Arial"/>
                <a:cs typeface="Arial"/>
              </a:rPr>
              <a:t>s</a:t>
            </a:r>
            <a:r>
              <a:rPr sz="4000" spc="-5" dirty="0">
                <a:solidFill>
                  <a:srgbClr val="FFFFFF"/>
                </a:solidFill>
                <a:latin typeface="Arial"/>
                <a:cs typeface="Arial"/>
              </a:rPr>
              <a:t> for extended periods of time</a:t>
            </a:r>
            <a:endParaRPr sz="4000" dirty="0">
              <a:latin typeface="Arial"/>
              <a:cs typeface="Arial"/>
            </a:endParaRPr>
          </a:p>
        </p:txBody>
      </p:sp>
      <p:sp>
        <p:nvSpPr>
          <p:cNvPr id="9" name="object 9" descr="photo of students in cafeteria line"/>
          <p:cNvSpPr/>
          <p:nvPr/>
        </p:nvSpPr>
        <p:spPr>
          <a:xfrm>
            <a:off x="9468488" y="1"/>
            <a:ext cx="8819511" cy="10286998"/>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2330076" y="9083774"/>
            <a:ext cx="2004747" cy="1092386"/>
          </a:xfrm>
          <a:prstGeom prst="rect">
            <a:avLst/>
          </a:prstGeom>
          <a:blipFill>
            <a:blip r:embed="rId6"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9401813" y="9120346"/>
            <a:ext cx="5424805" cy="1167130"/>
          </a:xfrm>
          <a:custGeom>
            <a:avLst/>
            <a:gdLst/>
            <a:ahLst/>
            <a:cxnLst/>
            <a:rect l="l" t="t" r="r" b="b"/>
            <a:pathLst>
              <a:path w="5424805" h="1167129">
                <a:moveTo>
                  <a:pt x="0" y="0"/>
                </a:moveTo>
                <a:lnTo>
                  <a:pt x="5424784" y="0"/>
                </a:lnTo>
                <a:lnTo>
                  <a:pt x="5424784" y="1166653"/>
                </a:lnTo>
                <a:lnTo>
                  <a:pt x="0" y="1166653"/>
                </a:lnTo>
                <a:lnTo>
                  <a:pt x="0" y="0"/>
                </a:lnTo>
                <a:close/>
              </a:path>
            </a:pathLst>
          </a:custGeom>
          <a:solidFill>
            <a:srgbClr val="FFFFFF"/>
          </a:solidFill>
        </p:spPr>
        <p:txBody>
          <a:bodyPr wrap="square" lIns="0" tIns="0" rIns="0" bIns="0" rtlCol="0"/>
          <a:lstStyle/>
          <a:p>
            <a:endParaRPr dirty="0"/>
          </a:p>
        </p:txBody>
      </p:sp>
      <p:sp>
        <p:nvSpPr>
          <p:cNvPr id="12" name="object 12"/>
          <p:cNvSpPr txBox="1"/>
          <p:nvPr/>
        </p:nvSpPr>
        <p:spPr>
          <a:xfrm>
            <a:off x="9601735" y="9416754"/>
            <a:ext cx="5142230" cy="689997"/>
          </a:xfrm>
          <a:prstGeom prst="rect">
            <a:avLst/>
          </a:prstGeom>
        </p:spPr>
        <p:txBody>
          <a:bodyPr vert="horz" wrap="square" lIns="0" tIns="12065" rIns="0" bIns="0" rtlCol="0">
            <a:spAutoFit/>
          </a:bodyPr>
          <a:lstStyle/>
          <a:p>
            <a:pPr marL="12700" marR="5080" algn="ctr">
              <a:lnSpc>
                <a:spcPct val="115399"/>
              </a:lnSpc>
              <a:spcBef>
                <a:spcPts val="95"/>
              </a:spcBef>
            </a:pPr>
            <a:r>
              <a:rPr sz="2000" dirty="0">
                <a:solidFill>
                  <a:srgbClr val="7B727B"/>
                </a:solidFill>
                <a:latin typeface="Arial"/>
                <a:cs typeface="Arial"/>
              </a:rPr>
              <a:t>Photo courtesy of Kipp Troy Prep Charter</a:t>
            </a:r>
            <a:r>
              <a:rPr sz="2000" spc="-10" dirty="0">
                <a:solidFill>
                  <a:srgbClr val="7B727B"/>
                </a:solidFill>
                <a:latin typeface="Arial"/>
                <a:cs typeface="Arial"/>
              </a:rPr>
              <a:t> </a:t>
            </a:r>
            <a:r>
              <a:rPr sz="2000" dirty="0">
                <a:solidFill>
                  <a:srgbClr val="7B727B"/>
                </a:solidFill>
                <a:latin typeface="Arial"/>
                <a:cs typeface="Arial"/>
              </a:rPr>
              <a:t>School</a:t>
            </a:r>
            <a:endParaRPr sz="20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Text box- Equipment for batch cooking- tabletop steamers, rolling racks, hotel/ sheet pans.  How to purchase equipment- Food Equipment Grant, excess fund balance"/>
          <p:cNvSpPr/>
          <p:nvPr/>
        </p:nvSpPr>
        <p:spPr>
          <a:xfrm>
            <a:off x="0" y="1026033"/>
            <a:ext cx="18288000" cy="9261475"/>
          </a:xfrm>
          <a:custGeom>
            <a:avLst/>
            <a:gdLst/>
            <a:ahLst/>
            <a:cxnLst/>
            <a:rect l="l" t="t" r="r" b="b"/>
            <a:pathLst>
              <a:path w="18288000" h="9261475">
                <a:moveTo>
                  <a:pt x="0" y="9260966"/>
                </a:moveTo>
                <a:lnTo>
                  <a:pt x="18287999" y="9260966"/>
                </a:lnTo>
                <a:lnTo>
                  <a:pt x="18287999" y="0"/>
                </a:lnTo>
                <a:lnTo>
                  <a:pt x="0" y="0"/>
                </a:lnTo>
                <a:lnTo>
                  <a:pt x="0" y="9260966"/>
                </a:lnTo>
                <a:close/>
              </a:path>
            </a:pathLst>
          </a:custGeom>
          <a:solidFill>
            <a:srgbClr val="7B727B"/>
          </a:solidFill>
        </p:spPr>
        <p:txBody>
          <a:bodyPr wrap="square" lIns="0" tIns="0" rIns="0" bIns="0" rtlCol="0"/>
          <a:lstStyle/>
          <a:p>
            <a:endParaRPr lang="en-US" dirty="0"/>
          </a:p>
        </p:txBody>
      </p:sp>
      <p:sp>
        <p:nvSpPr>
          <p:cNvPr id="12" name="object 12"/>
          <p:cNvSpPr txBox="1">
            <a:spLocks noGrp="1"/>
          </p:cNvSpPr>
          <p:nvPr>
            <p:ph type="title"/>
          </p:nvPr>
        </p:nvSpPr>
        <p:spPr>
          <a:xfrm>
            <a:off x="1016000" y="883793"/>
            <a:ext cx="9874686" cy="1973617"/>
          </a:xfrm>
          <a:prstGeom prst="rect">
            <a:avLst/>
          </a:prstGeom>
        </p:spPr>
        <p:txBody>
          <a:bodyPr vert="horz" wrap="square" lIns="0" tIns="11430" rIns="0" bIns="0" rtlCol="0">
            <a:spAutoFit/>
          </a:bodyPr>
          <a:lstStyle/>
          <a:p>
            <a:pPr marL="12700">
              <a:lnSpc>
                <a:spcPct val="100000"/>
              </a:lnSpc>
              <a:spcBef>
                <a:spcPts val="90"/>
              </a:spcBef>
            </a:pPr>
            <a:r>
              <a:rPr sz="12750" b="1" spc="-15" dirty="0">
                <a:latin typeface="Arial"/>
                <a:cs typeface="Arial"/>
              </a:rPr>
              <a:t>EQU</a:t>
            </a:r>
            <a:r>
              <a:rPr lang="en-US" sz="12750" b="1" spc="-15" dirty="0"/>
              <a:t>I</a:t>
            </a:r>
            <a:r>
              <a:rPr sz="12750" b="1" spc="-15" dirty="0">
                <a:latin typeface="Arial"/>
                <a:cs typeface="Arial"/>
              </a:rPr>
              <a:t>PMENT</a:t>
            </a:r>
            <a:endParaRPr sz="1275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0" y="3217443"/>
            <a:ext cx="689610" cy="6831330"/>
          </a:xfrm>
          <a:custGeom>
            <a:avLst/>
            <a:gdLst/>
            <a:ahLst/>
            <a:cxnLst/>
            <a:rect l="l" t="t" r="r" b="b"/>
            <a:pathLst>
              <a:path w="689610" h="6831330">
                <a:moveTo>
                  <a:pt x="0" y="6830822"/>
                </a:moveTo>
                <a:lnTo>
                  <a:pt x="0" y="0"/>
                </a:lnTo>
                <a:lnTo>
                  <a:pt x="689262" y="0"/>
                </a:lnTo>
                <a:lnTo>
                  <a:pt x="689262" y="6830822"/>
                </a:lnTo>
                <a:lnTo>
                  <a:pt x="0" y="6830822"/>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0"/>
            <a:ext cx="18288000" cy="1026160"/>
          </a:xfrm>
          <a:custGeom>
            <a:avLst/>
            <a:gdLst/>
            <a:ahLst/>
            <a:cxnLst/>
            <a:rect l="l" t="t" r="r" b="b"/>
            <a:pathLst>
              <a:path w="18288000" h="1026160">
                <a:moveTo>
                  <a:pt x="0" y="0"/>
                </a:moveTo>
                <a:lnTo>
                  <a:pt x="18287999" y="0"/>
                </a:lnTo>
                <a:lnTo>
                  <a:pt x="18287999" y="1026032"/>
                </a:lnTo>
                <a:lnTo>
                  <a:pt x="0" y="1026032"/>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1093961" y="1163578"/>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3228786" y="201992"/>
            <a:ext cx="4645660" cy="4653280"/>
          </a:xfrm>
          <a:custGeom>
            <a:avLst/>
            <a:gdLst/>
            <a:ahLst/>
            <a:cxnLst/>
            <a:rect l="l" t="t" r="r" b="b"/>
            <a:pathLst>
              <a:path w="4645659" h="4653280">
                <a:moveTo>
                  <a:pt x="0" y="0"/>
                </a:moveTo>
                <a:lnTo>
                  <a:pt x="4645223" y="0"/>
                </a:lnTo>
                <a:lnTo>
                  <a:pt x="4645223" y="4653260"/>
                </a:lnTo>
                <a:lnTo>
                  <a:pt x="0" y="4653260"/>
                </a:lnTo>
                <a:lnTo>
                  <a:pt x="0" y="0"/>
                </a:lnTo>
                <a:close/>
              </a:path>
            </a:pathLst>
          </a:custGeom>
          <a:solidFill>
            <a:srgbClr val="7B727B"/>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3228817" y="201992"/>
            <a:ext cx="4648200" cy="4657725"/>
          </a:xfrm>
          <a:custGeom>
            <a:avLst/>
            <a:gdLst/>
            <a:ahLst/>
            <a:cxnLst/>
            <a:rect l="l" t="t" r="r" b="b"/>
            <a:pathLst>
              <a:path w="4648200" h="4657725">
                <a:moveTo>
                  <a:pt x="0" y="0"/>
                </a:moveTo>
                <a:lnTo>
                  <a:pt x="4648138" y="0"/>
                </a:lnTo>
                <a:lnTo>
                  <a:pt x="4648138" y="4657724"/>
                </a:lnTo>
                <a:lnTo>
                  <a:pt x="0" y="4657724"/>
                </a:lnTo>
                <a:lnTo>
                  <a:pt x="0" y="0"/>
                </a:lnTo>
              </a:path>
            </a:pathLst>
          </a:custGeom>
          <a:ln w="76251">
            <a:solidFill>
              <a:srgbClr val="FFFFFF"/>
            </a:solidFill>
          </a:ln>
        </p:spPr>
        <p:txBody>
          <a:bodyPr wrap="square" lIns="0" tIns="0" rIns="0" bIns="0" rtlCol="0"/>
          <a:lstStyle/>
          <a:p>
            <a:endParaRPr dirty="0"/>
          </a:p>
        </p:txBody>
      </p:sp>
      <p:sp>
        <p:nvSpPr>
          <p:cNvPr id="17" name="object 17"/>
          <p:cNvSpPr txBox="1"/>
          <p:nvPr/>
        </p:nvSpPr>
        <p:spPr>
          <a:xfrm>
            <a:off x="1431148" y="3160396"/>
            <a:ext cx="9264060" cy="3647473"/>
          </a:xfrm>
          <a:prstGeom prst="rect">
            <a:avLst/>
          </a:prstGeom>
        </p:spPr>
        <p:txBody>
          <a:bodyPr vert="horz" wrap="square" lIns="0" tIns="12700" rIns="0" bIns="0" rtlCol="0">
            <a:spAutoFit/>
          </a:bodyPr>
          <a:lstStyle/>
          <a:p>
            <a:pPr marL="12700">
              <a:lnSpc>
                <a:spcPct val="100000"/>
              </a:lnSpc>
              <a:spcBef>
                <a:spcPts val="100"/>
              </a:spcBef>
            </a:pPr>
            <a:r>
              <a:rPr sz="5000" spc="-5" dirty="0">
                <a:solidFill>
                  <a:srgbClr val="FFFFFF"/>
                </a:solidFill>
                <a:latin typeface="Arial"/>
                <a:cs typeface="Arial"/>
              </a:rPr>
              <a:t>Equipment for </a:t>
            </a:r>
            <a:r>
              <a:rPr lang="en-US" sz="5000" spc="-5" dirty="0">
                <a:solidFill>
                  <a:srgbClr val="FFFFFF"/>
                </a:solidFill>
                <a:latin typeface="Arial"/>
                <a:cs typeface="Arial"/>
              </a:rPr>
              <a:t>b</a:t>
            </a:r>
            <a:r>
              <a:rPr sz="5000" spc="-5" dirty="0">
                <a:solidFill>
                  <a:srgbClr val="FFFFFF"/>
                </a:solidFill>
                <a:latin typeface="Arial"/>
                <a:cs typeface="Arial"/>
              </a:rPr>
              <a:t>atch</a:t>
            </a:r>
            <a:r>
              <a:rPr sz="5000" spc="-75" dirty="0">
                <a:solidFill>
                  <a:srgbClr val="FFFFFF"/>
                </a:solidFill>
                <a:latin typeface="Arial"/>
                <a:cs typeface="Arial"/>
              </a:rPr>
              <a:t> </a:t>
            </a:r>
            <a:r>
              <a:rPr lang="en-US" sz="5000" spc="-5" dirty="0">
                <a:solidFill>
                  <a:srgbClr val="FFFFFF"/>
                </a:solidFill>
                <a:latin typeface="Arial"/>
                <a:cs typeface="Arial"/>
              </a:rPr>
              <a:t>c</a:t>
            </a:r>
            <a:r>
              <a:rPr sz="5000" spc="-5" dirty="0">
                <a:solidFill>
                  <a:srgbClr val="FFFFFF"/>
                </a:solidFill>
                <a:latin typeface="Arial"/>
                <a:cs typeface="Arial"/>
              </a:rPr>
              <a:t>ooking:</a:t>
            </a:r>
            <a:endParaRPr lang="en-US" sz="5000" spc="-5" dirty="0">
              <a:solidFill>
                <a:srgbClr val="FFFFFF"/>
              </a:solidFill>
              <a:latin typeface="Arial"/>
              <a:cs typeface="Arial"/>
            </a:endParaRP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Tabletop</a:t>
            </a:r>
            <a:r>
              <a:rPr lang="en-US" sz="4000" spc="-70" dirty="0">
                <a:solidFill>
                  <a:srgbClr val="FFFFFF"/>
                </a:solidFill>
                <a:latin typeface="Arial"/>
                <a:cs typeface="Arial"/>
              </a:rPr>
              <a:t> </a:t>
            </a:r>
            <a:r>
              <a:rPr lang="en-US" sz="4000" spc="-5" dirty="0">
                <a:solidFill>
                  <a:srgbClr val="FFFFFF"/>
                </a:solidFill>
                <a:latin typeface="Arial"/>
                <a:cs typeface="Arial"/>
              </a:rPr>
              <a:t>steamers</a:t>
            </a: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Rolling racks</a:t>
            </a:r>
          </a:p>
          <a:p>
            <a:pPr marL="1447165" marR="3284220" indent="-571500">
              <a:lnSpc>
                <a:spcPct val="150500"/>
              </a:lnSpc>
              <a:spcBef>
                <a:spcPts val="450"/>
              </a:spcBef>
              <a:buFont typeface="Arial" panose="020B0604020202020204" pitchFamily="34" charset="0"/>
              <a:buChar char="•"/>
            </a:pPr>
            <a:r>
              <a:rPr lang="en-US" sz="4000" spc="-5" dirty="0">
                <a:solidFill>
                  <a:srgbClr val="FFFFFF"/>
                </a:solidFill>
                <a:latin typeface="Arial"/>
                <a:cs typeface="Arial"/>
              </a:rPr>
              <a:t>Hotel/Sheet</a:t>
            </a:r>
            <a:r>
              <a:rPr lang="en-US" sz="4000" spc="-25" dirty="0">
                <a:solidFill>
                  <a:srgbClr val="FFFFFF"/>
                </a:solidFill>
                <a:latin typeface="Arial"/>
                <a:cs typeface="Arial"/>
              </a:rPr>
              <a:t> </a:t>
            </a:r>
            <a:r>
              <a:rPr lang="en-US" sz="4000" spc="-5" dirty="0">
                <a:solidFill>
                  <a:srgbClr val="FFFFFF"/>
                </a:solidFill>
                <a:latin typeface="Arial"/>
                <a:cs typeface="Arial"/>
              </a:rPr>
              <a:t>pans</a:t>
            </a:r>
            <a:endParaRPr lang="en-US" sz="4000" dirty="0">
              <a:latin typeface="Arial"/>
              <a:cs typeface="Arial"/>
            </a:endParaRPr>
          </a:p>
        </p:txBody>
      </p:sp>
      <p:sp>
        <p:nvSpPr>
          <p:cNvPr id="20" name="object 20"/>
          <p:cNvSpPr txBox="1"/>
          <p:nvPr/>
        </p:nvSpPr>
        <p:spPr>
          <a:xfrm>
            <a:off x="1431148" y="7261455"/>
            <a:ext cx="11979419" cy="2679516"/>
          </a:xfrm>
          <a:prstGeom prst="rect">
            <a:avLst/>
          </a:prstGeom>
        </p:spPr>
        <p:txBody>
          <a:bodyPr vert="horz" wrap="square" lIns="0" tIns="12700" rIns="0" bIns="0" rtlCol="0">
            <a:spAutoFit/>
          </a:bodyPr>
          <a:lstStyle/>
          <a:p>
            <a:pPr marL="12700">
              <a:lnSpc>
                <a:spcPct val="100000"/>
              </a:lnSpc>
              <a:spcBef>
                <a:spcPts val="100"/>
              </a:spcBef>
            </a:pPr>
            <a:r>
              <a:rPr lang="en-US" sz="5000" spc="-5" dirty="0">
                <a:solidFill>
                  <a:srgbClr val="FFFFFF"/>
                </a:solidFill>
                <a:latin typeface="Arial"/>
                <a:cs typeface="Arial"/>
              </a:rPr>
              <a:t>Ideas</a:t>
            </a:r>
            <a:r>
              <a:rPr sz="5000" spc="-5" dirty="0">
                <a:solidFill>
                  <a:srgbClr val="FFFFFF"/>
                </a:solidFill>
                <a:latin typeface="Arial"/>
                <a:cs typeface="Arial"/>
              </a:rPr>
              <a:t> to purchase</a:t>
            </a:r>
            <a:r>
              <a:rPr sz="5000" spc="-80" dirty="0">
                <a:solidFill>
                  <a:srgbClr val="FFFFFF"/>
                </a:solidFill>
                <a:latin typeface="Arial"/>
                <a:cs typeface="Arial"/>
              </a:rPr>
              <a:t> </a:t>
            </a:r>
            <a:r>
              <a:rPr sz="5000" spc="-5" dirty="0">
                <a:solidFill>
                  <a:srgbClr val="FFFFFF"/>
                </a:solidFill>
                <a:latin typeface="Arial"/>
                <a:cs typeface="Arial"/>
              </a:rPr>
              <a:t>equipment:</a:t>
            </a:r>
            <a:endParaRPr lang="en-US" sz="5000" spc="-5" dirty="0">
              <a:solidFill>
                <a:srgbClr val="FFFFFF"/>
              </a:solidFill>
              <a:latin typeface="Arial"/>
              <a:cs typeface="Arial"/>
            </a:endParaRPr>
          </a:p>
          <a:p>
            <a:pPr marL="1480185" marR="2051050" indent="-571500">
              <a:lnSpc>
                <a:spcPct val="151100"/>
              </a:lnSpc>
              <a:spcBef>
                <a:spcPts val="595"/>
              </a:spcBef>
              <a:buFont typeface="Arial" panose="020B0604020202020204" pitchFamily="34" charset="0"/>
              <a:buChar char="•"/>
            </a:pPr>
            <a:r>
              <a:rPr lang="en-US" sz="4000" spc="-5" dirty="0">
                <a:solidFill>
                  <a:srgbClr val="FFFFFF"/>
                </a:solidFill>
                <a:latin typeface="Arial"/>
                <a:cs typeface="Arial"/>
              </a:rPr>
              <a:t>USDA Equipment Grant through SED</a:t>
            </a:r>
          </a:p>
          <a:p>
            <a:pPr marL="1480185" marR="2051050" indent="-571500">
              <a:lnSpc>
                <a:spcPct val="151100"/>
              </a:lnSpc>
              <a:spcBef>
                <a:spcPts val="595"/>
              </a:spcBef>
              <a:buFont typeface="Arial" panose="020B0604020202020204" pitchFamily="34" charset="0"/>
              <a:buChar char="•"/>
            </a:pPr>
            <a:r>
              <a:rPr lang="en-US" sz="4000" spc="-5" dirty="0">
                <a:solidFill>
                  <a:srgbClr val="FFFFFF"/>
                </a:solidFill>
                <a:latin typeface="Arial"/>
                <a:cs typeface="Arial"/>
              </a:rPr>
              <a:t>Excess fund</a:t>
            </a:r>
            <a:r>
              <a:rPr lang="en-US" sz="4000" spc="-30" dirty="0">
                <a:solidFill>
                  <a:srgbClr val="FFFFFF"/>
                </a:solidFill>
                <a:latin typeface="Arial"/>
                <a:cs typeface="Arial"/>
              </a:rPr>
              <a:t> </a:t>
            </a:r>
            <a:r>
              <a:rPr lang="en-US" sz="4000" spc="-5" dirty="0">
                <a:solidFill>
                  <a:srgbClr val="FFFFFF"/>
                </a:solidFill>
                <a:latin typeface="Arial"/>
                <a:cs typeface="Arial"/>
              </a:rPr>
              <a:t>balance</a:t>
            </a:r>
            <a:endParaRPr lang="en-US" sz="4000" dirty="0">
              <a:latin typeface="Arial"/>
              <a:cs typeface="Arial"/>
            </a:endParaRPr>
          </a:p>
        </p:txBody>
      </p:sp>
      <p:sp>
        <p:nvSpPr>
          <p:cNvPr id="8" name="object 8" descr="photo of cafeteria worker"/>
          <p:cNvSpPr/>
          <p:nvPr/>
        </p:nvSpPr>
        <p:spPr>
          <a:xfrm>
            <a:off x="13430476" y="453163"/>
            <a:ext cx="4240695" cy="4240694"/>
          </a:xfrm>
          <a:prstGeom prst="rect">
            <a:avLst/>
          </a:prstGeom>
          <a:blipFill>
            <a:blip r:embed="rId4"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3228786" y="5075039"/>
            <a:ext cx="4645660" cy="4597400"/>
          </a:xfrm>
          <a:custGeom>
            <a:avLst/>
            <a:gdLst/>
            <a:ahLst/>
            <a:cxnLst/>
            <a:rect l="l" t="t" r="r" b="b"/>
            <a:pathLst>
              <a:path w="4645659" h="4597400">
                <a:moveTo>
                  <a:pt x="0" y="0"/>
                </a:moveTo>
                <a:lnTo>
                  <a:pt x="4645223" y="0"/>
                </a:lnTo>
                <a:lnTo>
                  <a:pt x="4645223" y="4597003"/>
                </a:lnTo>
                <a:lnTo>
                  <a:pt x="0" y="4597003"/>
                </a:lnTo>
                <a:lnTo>
                  <a:pt x="0" y="0"/>
                </a:lnTo>
                <a:close/>
              </a:path>
            </a:pathLst>
          </a:custGeom>
          <a:solidFill>
            <a:srgbClr val="7B727B"/>
          </a:solid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13228786" y="5075046"/>
            <a:ext cx="4648200" cy="4591050"/>
          </a:xfrm>
          <a:custGeom>
            <a:avLst/>
            <a:gdLst/>
            <a:ahLst/>
            <a:cxnLst/>
            <a:rect l="l" t="t" r="r" b="b"/>
            <a:pathLst>
              <a:path w="4648200" h="4591050">
                <a:moveTo>
                  <a:pt x="0" y="0"/>
                </a:moveTo>
                <a:lnTo>
                  <a:pt x="4648199" y="0"/>
                </a:lnTo>
                <a:lnTo>
                  <a:pt x="4648199" y="4591034"/>
                </a:lnTo>
                <a:lnTo>
                  <a:pt x="0" y="4591034"/>
                </a:lnTo>
                <a:lnTo>
                  <a:pt x="0" y="0"/>
                </a:lnTo>
              </a:path>
            </a:pathLst>
          </a:custGeom>
          <a:ln w="76201">
            <a:solidFill>
              <a:srgbClr val="FFFFFF"/>
            </a:solidFill>
          </a:ln>
        </p:spPr>
        <p:txBody>
          <a:bodyPr wrap="square" lIns="0" tIns="0" rIns="0" bIns="0" rtlCol="0"/>
          <a:lstStyle/>
          <a:p>
            <a:endParaRPr dirty="0"/>
          </a:p>
        </p:txBody>
      </p:sp>
      <p:sp>
        <p:nvSpPr>
          <p:cNvPr id="11" name="object 11" descr="photo of kitchen worker"/>
          <p:cNvSpPr/>
          <p:nvPr/>
        </p:nvSpPr>
        <p:spPr>
          <a:xfrm>
            <a:off x="13410567" y="5290759"/>
            <a:ext cx="4260603" cy="4260603"/>
          </a:xfrm>
          <a:prstGeom prst="rect">
            <a:avLst/>
          </a:prstGeom>
          <a:blipFill>
            <a:blip r:embed="rId5" cstate="print"/>
            <a:stretch>
              <a:fillRect/>
            </a:stretch>
          </a:blipFill>
        </p:spPr>
        <p:txBody>
          <a:bodyPr wrap="square" lIns="0" tIns="0" rIns="0" bIns="0" rtlCol="0"/>
          <a:lstStyle/>
          <a:p>
            <a:endParaRPr dirty="0"/>
          </a:p>
        </p:txBody>
      </p:sp>
      <p:sp>
        <p:nvSpPr>
          <p:cNvPr id="14" name="object 14"/>
          <p:cNvSpPr txBox="1"/>
          <p:nvPr/>
        </p:nvSpPr>
        <p:spPr>
          <a:xfrm>
            <a:off x="11582400" y="9824954"/>
            <a:ext cx="9662813" cy="322523"/>
          </a:xfrm>
          <a:prstGeom prst="rect">
            <a:avLst/>
          </a:prstGeom>
        </p:spPr>
        <p:txBody>
          <a:bodyPr vert="horz" wrap="square" lIns="0" tIns="14604" rIns="0" bIns="0" rtlCol="0">
            <a:spAutoFit/>
          </a:bodyPr>
          <a:lstStyle/>
          <a:p>
            <a:pPr marL="12700">
              <a:lnSpc>
                <a:spcPct val="100000"/>
              </a:lnSpc>
              <a:spcBef>
                <a:spcPts val="114"/>
              </a:spcBef>
            </a:pPr>
            <a:r>
              <a:rPr sz="2000" dirty="0">
                <a:solidFill>
                  <a:srgbClr val="FFFFFF"/>
                </a:solidFill>
                <a:latin typeface="Arial"/>
                <a:cs typeface="Arial"/>
              </a:rPr>
              <a:t>Photo courtesy of the Boys </a:t>
            </a:r>
            <a:r>
              <a:rPr lang="en-US" sz="2000" dirty="0">
                <a:solidFill>
                  <a:srgbClr val="FFFFFF"/>
                </a:solidFill>
                <a:latin typeface="Arial"/>
                <a:cs typeface="Arial"/>
              </a:rPr>
              <a:t>&amp;</a:t>
            </a:r>
            <a:r>
              <a:rPr sz="2000" dirty="0">
                <a:solidFill>
                  <a:srgbClr val="FFFFFF"/>
                </a:solidFill>
                <a:latin typeface="Arial"/>
                <a:cs typeface="Arial"/>
              </a:rPr>
              <a:t> Girls</a:t>
            </a:r>
            <a:r>
              <a:rPr sz="2000" spc="15" dirty="0">
                <a:solidFill>
                  <a:srgbClr val="FFFFFF"/>
                </a:solidFill>
                <a:latin typeface="Arial"/>
                <a:cs typeface="Arial"/>
              </a:rPr>
              <a:t> </a:t>
            </a:r>
            <a:r>
              <a:rPr sz="2000" dirty="0">
                <a:solidFill>
                  <a:srgbClr val="FFFFFF"/>
                </a:solidFill>
                <a:latin typeface="Arial"/>
                <a:cs typeface="Arial"/>
              </a:rPr>
              <a:t>Club</a:t>
            </a:r>
            <a:r>
              <a:rPr lang="en-US" sz="2000" dirty="0">
                <a:solidFill>
                  <a:srgbClr val="FFFFFF"/>
                </a:solidFill>
                <a:latin typeface="Arial"/>
                <a:cs typeface="Arial"/>
              </a:rPr>
              <a:t> of the Capital Area</a:t>
            </a:r>
            <a:endParaRPr sz="2000" dirty="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3"/>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174402" y="1756570"/>
            <a:ext cx="10749915" cy="2098040"/>
          </a:xfrm>
          <a:custGeom>
            <a:avLst/>
            <a:gdLst/>
            <a:ahLst/>
            <a:cxnLst/>
            <a:rect l="l" t="t" r="r" b="b"/>
            <a:pathLst>
              <a:path w="10749915" h="2098040">
                <a:moveTo>
                  <a:pt x="0" y="0"/>
                </a:moveTo>
                <a:lnTo>
                  <a:pt x="10749819" y="0"/>
                </a:lnTo>
                <a:lnTo>
                  <a:pt x="10749819" y="2097583"/>
                </a:lnTo>
                <a:lnTo>
                  <a:pt x="0" y="2097583"/>
                </a:lnTo>
                <a:lnTo>
                  <a:pt x="0" y="0"/>
                </a:lnTo>
                <a:close/>
              </a:path>
            </a:pathLst>
          </a:custGeom>
          <a:solidFill>
            <a:srgbClr val="FFFFFF"/>
          </a:solidFill>
        </p:spPr>
        <p:txBody>
          <a:bodyPr wrap="square" lIns="0" tIns="0" rIns="0" bIns="0" rtlCol="0"/>
          <a:lstStyle/>
          <a:p>
            <a:endParaRPr dirty="0"/>
          </a:p>
        </p:txBody>
      </p:sp>
      <p:sp>
        <p:nvSpPr>
          <p:cNvPr id="4" name="object 4"/>
          <p:cNvSpPr txBox="1">
            <a:spLocks noGrp="1"/>
          </p:cNvSpPr>
          <p:nvPr>
            <p:ph type="title"/>
          </p:nvPr>
        </p:nvSpPr>
        <p:spPr>
          <a:xfrm>
            <a:off x="990600" y="1941830"/>
            <a:ext cx="10749915" cy="1677670"/>
          </a:xfrm>
          <a:prstGeom prst="rect">
            <a:avLst/>
          </a:prstGeom>
        </p:spPr>
        <p:txBody>
          <a:bodyPr vert="horz" wrap="square" lIns="0" tIns="11430" rIns="0" bIns="0" rtlCol="0">
            <a:spAutoFit/>
          </a:bodyPr>
          <a:lstStyle/>
          <a:p>
            <a:pPr marL="923290">
              <a:lnSpc>
                <a:spcPct val="100000"/>
              </a:lnSpc>
              <a:spcBef>
                <a:spcPts val="90"/>
              </a:spcBef>
            </a:pPr>
            <a:r>
              <a:rPr sz="10850" b="1" spc="-10" dirty="0">
                <a:solidFill>
                  <a:srgbClr val="7B727B"/>
                </a:solidFill>
                <a:latin typeface="Arial"/>
                <a:cs typeface="Arial"/>
              </a:rPr>
              <a:t>QUESTIONS?</a:t>
            </a:r>
            <a:endParaRPr sz="10850" dirty="0">
              <a:latin typeface="Arial"/>
              <a:cs typeface="Arial"/>
            </a:endParaRPr>
          </a:p>
        </p:txBody>
      </p:sp>
      <p:sp>
        <p:nvSpPr>
          <p:cNvPr id="5" name="object 5">
            <a:extLst>
              <a:ext uri="{C183D7F6-B498-43B3-948B-1728B52AA6E4}">
                <adec:decorative xmlns:adec="http://schemas.microsoft.com/office/drawing/2017/decorative" val="1"/>
              </a:ext>
            </a:extLst>
          </p:cNvPr>
          <p:cNvSpPr/>
          <p:nvPr/>
        </p:nvSpPr>
        <p:spPr>
          <a:xfrm>
            <a:off x="11440648" y="9236877"/>
            <a:ext cx="6847840" cy="1050290"/>
          </a:xfrm>
          <a:custGeom>
            <a:avLst/>
            <a:gdLst/>
            <a:ahLst/>
            <a:cxnLst/>
            <a:rect l="l" t="t" r="r" b="b"/>
            <a:pathLst>
              <a:path w="6847840" h="1050290">
                <a:moveTo>
                  <a:pt x="0" y="0"/>
                </a:moveTo>
                <a:lnTo>
                  <a:pt x="0" y="1050122"/>
                </a:lnTo>
                <a:lnTo>
                  <a:pt x="6847352" y="1050122"/>
                </a:lnTo>
                <a:lnTo>
                  <a:pt x="6847352" y="0"/>
                </a:lnTo>
                <a:lnTo>
                  <a:pt x="0" y="0"/>
                </a:lnTo>
                <a:close/>
              </a:path>
            </a:pathLst>
          </a:custGeom>
          <a:solidFill>
            <a:srgbClr val="FFFFFF"/>
          </a:solid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0" y="2"/>
            <a:ext cx="7407909" cy="1047750"/>
          </a:xfrm>
          <a:custGeom>
            <a:avLst/>
            <a:gdLst/>
            <a:ahLst/>
            <a:cxnLst/>
            <a:rect l="l" t="t" r="r" b="b"/>
            <a:pathLst>
              <a:path w="7407909" h="1047750">
                <a:moveTo>
                  <a:pt x="0" y="0"/>
                </a:moveTo>
                <a:lnTo>
                  <a:pt x="7407861" y="0"/>
                </a:lnTo>
                <a:lnTo>
                  <a:pt x="7407861" y="1047458"/>
                </a:lnTo>
                <a:lnTo>
                  <a:pt x="0" y="1047458"/>
                </a:lnTo>
                <a:lnTo>
                  <a:pt x="0" y="0"/>
                </a:lnTo>
                <a:close/>
              </a:path>
            </a:pathLst>
          </a:custGeom>
          <a:solidFill>
            <a:srgbClr val="FFFFFF"/>
          </a:solid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2326" y="9189334"/>
            <a:ext cx="2004747" cy="1092386"/>
          </a:xfrm>
          <a:prstGeom prst="rect">
            <a:avLst/>
          </a:prstGeom>
          <a:blipFill>
            <a:blip r:embed="rId3" cstate="print"/>
            <a:stretch>
              <a:fillRect/>
            </a:stretch>
          </a:blipFill>
        </p:spPr>
        <p:txBody>
          <a:bodyPr wrap="square" lIns="0" tIns="0" rIns="0" bIns="0" rtlCol="0"/>
          <a:lstStyle/>
          <a:p>
            <a:endParaRPr dirty="0"/>
          </a:p>
        </p:txBody>
      </p:sp>
      <p:sp>
        <p:nvSpPr>
          <p:cNvPr id="9" name="object 9" descr="Photo of CN staff"/>
          <p:cNvSpPr/>
          <p:nvPr/>
        </p:nvSpPr>
        <p:spPr>
          <a:xfrm>
            <a:off x="11844947" y="436328"/>
            <a:ext cx="6172199" cy="8772524"/>
          </a:xfrm>
          <a:prstGeom prst="rect">
            <a:avLst/>
          </a:prstGeom>
          <a:blipFill>
            <a:blip r:embed="rId4" cstate="print"/>
            <a:stretch>
              <a:fillRect/>
            </a:stretch>
          </a:blipFill>
        </p:spPr>
        <p:txBody>
          <a:bodyPr wrap="square" lIns="0" tIns="0" rIns="0" bIns="0" rtlCol="0"/>
          <a:lstStyle/>
          <a:p>
            <a:endParaRPr dirty="0"/>
          </a:p>
        </p:txBody>
      </p:sp>
      <p:sp>
        <p:nvSpPr>
          <p:cNvPr id="10" name="object 10"/>
          <p:cNvSpPr txBox="1"/>
          <p:nvPr/>
        </p:nvSpPr>
        <p:spPr>
          <a:xfrm>
            <a:off x="2209800" y="4290585"/>
            <a:ext cx="7820601" cy="5035546"/>
          </a:xfrm>
          <a:prstGeom prst="rect">
            <a:avLst/>
          </a:prstGeom>
        </p:spPr>
        <p:txBody>
          <a:bodyPr vert="horz" wrap="square" lIns="0" tIns="12700" rIns="0" bIns="0" rtlCol="0">
            <a:spAutoFit/>
          </a:bodyPr>
          <a:lstStyle/>
          <a:p>
            <a:pPr marL="59055" marR="99695" algn="ctr">
              <a:lnSpc>
                <a:spcPct val="115599"/>
              </a:lnSpc>
              <a:spcBef>
                <a:spcPts val="100"/>
              </a:spcBef>
            </a:pPr>
            <a:r>
              <a:rPr sz="4000" spc="-5" dirty="0">
                <a:solidFill>
                  <a:srgbClr val="FFFFFF"/>
                </a:solidFill>
                <a:latin typeface="Arial"/>
                <a:cs typeface="Arial"/>
              </a:rPr>
              <a:t>Child Nutrition Training Team:  </a:t>
            </a:r>
            <a:r>
              <a:rPr sz="4000" spc="-5" dirty="0">
                <a:solidFill>
                  <a:srgbClr val="FFFFFF"/>
                </a:solidFill>
                <a:latin typeface="Arial"/>
                <a:cs typeface="Arial"/>
                <a:hlinkClick r:id="rId5"/>
              </a:rPr>
              <a:t>cntraining@nysed.gov</a:t>
            </a:r>
            <a:endParaRPr sz="4000" dirty="0">
              <a:latin typeface="Arial"/>
              <a:cs typeface="Arial"/>
            </a:endParaRPr>
          </a:p>
          <a:p>
            <a:pPr>
              <a:lnSpc>
                <a:spcPct val="100000"/>
              </a:lnSpc>
            </a:pPr>
            <a:endParaRPr sz="3200" dirty="0">
              <a:latin typeface="Arial"/>
              <a:cs typeface="Arial"/>
            </a:endParaRPr>
          </a:p>
          <a:p>
            <a:pPr marL="12700" marR="5080" algn="ctr">
              <a:lnSpc>
                <a:spcPct val="115599"/>
              </a:lnSpc>
            </a:pPr>
            <a:r>
              <a:rPr sz="4000" spc="-5" dirty="0">
                <a:solidFill>
                  <a:srgbClr val="FFFFFF"/>
                </a:solidFill>
                <a:latin typeface="Arial"/>
                <a:cs typeface="Arial"/>
              </a:rPr>
              <a:t>Child Nutrition Program Office:  518-473-8781</a:t>
            </a:r>
            <a:endParaRPr sz="4000" dirty="0">
              <a:latin typeface="Arial"/>
              <a:cs typeface="Arial"/>
            </a:endParaRPr>
          </a:p>
          <a:p>
            <a:pPr marL="40005" marR="32384" indent="-635" algn="ctr">
              <a:lnSpc>
                <a:spcPct val="115599"/>
              </a:lnSpc>
              <a:spcBef>
                <a:spcPts val="2360"/>
              </a:spcBef>
            </a:pPr>
            <a:r>
              <a:rPr lang="en-US" sz="4000" spc="-5" dirty="0">
                <a:solidFill>
                  <a:srgbClr val="FFFFFF"/>
                </a:solidFill>
                <a:latin typeface="Arial"/>
                <a:cs typeface="Arial"/>
              </a:rPr>
              <a:t>Contact</a:t>
            </a:r>
            <a:r>
              <a:rPr sz="4000" spc="-5" dirty="0">
                <a:solidFill>
                  <a:srgbClr val="FFFFFF"/>
                </a:solidFill>
                <a:latin typeface="Arial"/>
                <a:cs typeface="Arial"/>
              </a:rPr>
              <a:t> CN Representatives for  questions specific </a:t>
            </a:r>
            <a:r>
              <a:rPr sz="4000" dirty="0">
                <a:solidFill>
                  <a:srgbClr val="FFFFFF"/>
                </a:solidFill>
                <a:latin typeface="Arial"/>
                <a:cs typeface="Arial"/>
              </a:rPr>
              <a:t>to </a:t>
            </a:r>
            <a:r>
              <a:rPr sz="4000" spc="-5" dirty="0">
                <a:solidFill>
                  <a:srgbClr val="FFFFFF"/>
                </a:solidFill>
                <a:latin typeface="Arial"/>
                <a:cs typeface="Arial"/>
              </a:rPr>
              <a:t>your</a:t>
            </a:r>
            <a:r>
              <a:rPr sz="4000" spc="-50" dirty="0">
                <a:solidFill>
                  <a:srgbClr val="FFFFFF"/>
                </a:solidFill>
                <a:latin typeface="Arial"/>
                <a:cs typeface="Arial"/>
              </a:rPr>
              <a:t> </a:t>
            </a:r>
            <a:r>
              <a:rPr sz="4000" spc="-5" dirty="0">
                <a:solidFill>
                  <a:srgbClr val="FFFFFF"/>
                </a:solidFill>
                <a:latin typeface="Arial"/>
                <a:cs typeface="Arial"/>
              </a:rPr>
              <a:t>SFA</a:t>
            </a:r>
            <a:endParaRPr sz="40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026033"/>
            <a:ext cx="18288000" cy="9261475"/>
          </a:xfrm>
          <a:custGeom>
            <a:avLst/>
            <a:gdLst/>
            <a:ahLst/>
            <a:cxnLst/>
            <a:rect l="l" t="t" r="r" b="b"/>
            <a:pathLst>
              <a:path w="18288000" h="9261475">
                <a:moveTo>
                  <a:pt x="0" y="9260967"/>
                </a:moveTo>
                <a:lnTo>
                  <a:pt x="18287999" y="9260967"/>
                </a:lnTo>
                <a:lnTo>
                  <a:pt x="18287999" y="0"/>
                </a:lnTo>
                <a:lnTo>
                  <a:pt x="0" y="0"/>
                </a:lnTo>
                <a:lnTo>
                  <a:pt x="0" y="9260967"/>
                </a:lnTo>
                <a:close/>
              </a:path>
            </a:pathLst>
          </a:custGeom>
          <a:solidFill>
            <a:srgbClr val="7B727B"/>
          </a:solidFill>
        </p:spPr>
        <p:txBody>
          <a:bodyPr wrap="square" lIns="0" tIns="0" rIns="0" bIns="0" rtlCol="0"/>
          <a:lstStyle/>
          <a:p>
            <a:endParaRPr dirty="0"/>
          </a:p>
        </p:txBody>
      </p:sp>
      <p:sp>
        <p:nvSpPr>
          <p:cNvPr id="7" name="object 7"/>
          <p:cNvSpPr txBox="1">
            <a:spLocks noGrp="1"/>
          </p:cNvSpPr>
          <p:nvPr>
            <p:ph type="title"/>
          </p:nvPr>
        </p:nvSpPr>
        <p:spPr>
          <a:xfrm>
            <a:off x="252273" y="889000"/>
            <a:ext cx="9694545" cy="3187700"/>
          </a:xfrm>
          <a:prstGeom prst="rect">
            <a:avLst/>
          </a:prstGeom>
        </p:spPr>
        <p:txBody>
          <a:bodyPr vert="horz" wrap="square" lIns="0" tIns="12065" rIns="0" bIns="0" rtlCol="0">
            <a:spAutoFit/>
          </a:bodyPr>
          <a:lstStyle/>
          <a:p>
            <a:pPr marL="12700" marR="5080">
              <a:lnSpc>
                <a:spcPct val="116599"/>
              </a:lnSpc>
              <a:spcBef>
                <a:spcPts val="95"/>
              </a:spcBef>
            </a:pPr>
            <a:r>
              <a:rPr sz="8900" b="1" spc="-5" dirty="0">
                <a:latin typeface="Arial"/>
                <a:cs typeface="Arial"/>
              </a:rPr>
              <a:t>BATCH</a:t>
            </a:r>
            <a:r>
              <a:rPr sz="8900" b="1" spc="-95" dirty="0">
                <a:latin typeface="Arial"/>
                <a:cs typeface="Arial"/>
              </a:rPr>
              <a:t> </a:t>
            </a:r>
            <a:r>
              <a:rPr sz="8900" b="1" spc="-5" dirty="0">
                <a:latin typeface="Arial"/>
                <a:cs typeface="Arial"/>
              </a:rPr>
              <a:t>COOKING  METHOD</a:t>
            </a:r>
            <a:endParaRPr sz="8900" dirty="0">
              <a:latin typeface="Arial"/>
              <a:cs typeface="Arial"/>
            </a:endParaRPr>
          </a:p>
        </p:txBody>
      </p:sp>
      <p:sp>
        <p:nvSpPr>
          <p:cNvPr id="11" name="object 11"/>
          <p:cNvSpPr txBox="1"/>
          <p:nvPr/>
        </p:nvSpPr>
        <p:spPr>
          <a:xfrm>
            <a:off x="762000" y="4337999"/>
            <a:ext cx="10744200" cy="3513078"/>
          </a:xfrm>
          <a:prstGeom prst="rect">
            <a:avLst/>
          </a:prstGeom>
        </p:spPr>
        <p:txBody>
          <a:bodyPr vert="horz" wrap="square" lIns="0" tIns="15240" rIns="0" bIns="0" rtlCol="0">
            <a:spAutoFit/>
          </a:bodyPr>
          <a:lstStyle/>
          <a:p>
            <a:pPr marL="12700">
              <a:lnSpc>
                <a:spcPct val="100000"/>
              </a:lnSpc>
              <a:spcBef>
                <a:spcPts val="120"/>
              </a:spcBef>
            </a:pPr>
            <a:r>
              <a:rPr sz="4500" spc="5" dirty="0">
                <a:solidFill>
                  <a:srgbClr val="FFFFFF"/>
                </a:solidFill>
                <a:latin typeface="Arial"/>
                <a:cs typeface="Arial"/>
              </a:rPr>
              <a:t>Cooking </a:t>
            </a:r>
            <a:r>
              <a:rPr sz="4500" dirty="0">
                <a:solidFill>
                  <a:srgbClr val="FFFFFF"/>
                </a:solidFill>
                <a:latin typeface="Arial"/>
                <a:cs typeface="Arial"/>
              </a:rPr>
              <a:t>in small quantities</a:t>
            </a:r>
            <a:r>
              <a:rPr sz="4500" spc="15" dirty="0">
                <a:solidFill>
                  <a:srgbClr val="FFFFFF"/>
                </a:solidFill>
                <a:latin typeface="Arial"/>
                <a:cs typeface="Arial"/>
              </a:rPr>
              <a:t> </a:t>
            </a:r>
            <a:r>
              <a:rPr sz="4500" dirty="0">
                <a:solidFill>
                  <a:srgbClr val="FFFFFF"/>
                </a:solidFill>
                <a:latin typeface="Arial"/>
                <a:cs typeface="Arial"/>
              </a:rPr>
              <a:t>requires:</a:t>
            </a:r>
            <a:endParaRPr sz="4500" dirty="0">
              <a:latin typeface="Arial"/>
              <a:cs typeface="Arial"/>
            </a:endParaRPr>
          </a:p>
          <a:p>
            <a:pPr marL="2053590" indent="-571500">
              <a:lnSpc>
                <a:spcPct val="100000"/>
              </a:lnSpc>
              <a:spcBef>
                <a:spcPts val="3700"/>
              </a:spcBef>
              <a:buFont typeface="Arial" panose="020B0604020202020204" pitchFamily="34" charset="0"/>
              <a:buChar char="•"/>
            </a:pPr>
            <a:r>
              <a:rPr sz="4000" dirty="0">
                <a:solidFill>
                  <a:srgbClr val="FFFFFF"/>
                </a:solidFill>
                <a:latin typeface="Arial"/>
                <a:cs typeface="Arial"/>
              </a:rPr>
              <a:t>Planning</a:t>
            </a:r>
            <a:endParaRPr sz="4000" dirty="0">
              <a:latin typeface="Arial"/>
              <a:cs typeface="Arial"/>
            </a:endParaRPr>
          </a:p>
          <a:p>
            <a:pPr marL="2053590" marR="4036060" indent="-571500">
              <a:lnSpc>
                <a:spcPct val="145800"/>
              </a:lnSpc>
              <a:spcBef>
                <a:spcPts val="160"/>
              </a:spcBef>
              <a:buFont typeface="Arial" panose="020B0604020202020204" pitchFamily="34" charset="0"/>
              <a:buChar char="•"/>
            </a:pPr>
            <a:r>
              <a:rPr sz="4000" dirty="0">
                <a:solidFill>
                  <a:srgbClr val="FFFFFF"/>
                </a:solidFill>
                <a:latin typeface="Arial"/>
                <a:cs typeface="Arial"/>
              </a:rPr>
              <a:t>Staff</a:t>
            </a:r>
            <a:r>
              <a:rPr lang="en-US" sz="4000" dirty="0">
                <a:solidFill>
                  <a:srgbClr val="FFFFFF"/>
                </a:solidFill>
                <a:latin typeface="Arial"/>
                <a:cs typeface="Arial"/>
              </a:rPr>
              <a:t> s</a:t>
            </a:r>
            <a:r>
              <a:rPr sz="4000" dirty="0">
                <a:solidFill>
                  <a:srgbClr val="FFFFFF"/>
                </a:solidFill>
                <a:latin typeface="Arial"/>
                <a:cs typeface="Arial"/>
              </a:rPr>
              <a:t>cheduling</a:t>
            </a:r>
            <a:endParaRPr lang="en-US" sz="4000" dirty="0">
              <a:solidFill>
                <a:srgbClr val="FFFFFF"/>
              </a:solidFill>
              <a:latin typeface="Arial"/>
              <a:cs typeface="Arial"/>
            </a:endParaRPr>
          </a:p>
          <a:p>
            <a:pPr marL="2053590" marR="4036060" indent="-571500">
              <a:lnSpc>
                <a:spcPct val="145800"/>
              </a:lnSpc>
              <a:spcBef>
                <a:spcPts val="160"/>
              </a:spcBef>
              <a:buFont typeface="Arial" panose="020B0604020202020204" pitchFamily="34" charset="0"/>
              <a:buChar char="•"/>
            </a:pPr>
            <a:r>
              <a:rPr sz="4000" dirty="0">
                <a:solidFill>
                  <a:srgbClr val="FFFFFF"/>
                </a:solidFill>
                <a:latin typeface="Arial"/>
                <a:cs typeface="Arial"/>
              </a:rPr>
              <a:t>Staff</a:t>
            </a:r>
            <a:r>
              <a:rPr sz="4000" spc="-5" dirty="0">
                <a:solidFill>
                  <a:srgbClr val="FFFFFF"/>
                </a:solidFill>
                <a:latin typeface="Arial"/>
                <a:cs typeface="Arial"/>
              </a:rPr>
              <a:t> </a:t>
            </a:r>
            <a:r>
              <a:rPr lang="en-US" sz="4000" spc="-5" dirty="0">
                <a:solidFill>
                  <a:srgbClr val="FFFFFF"/>
                </a:solidFill>
                <a:latin typeface="Arial"/>
                <a:cs typeface="Arial"/>
              </a:rPr>
              <a:t>t</a:t>
            </a:r>
            <a:r>
              <a:rPr sz="4000" dirty="0">
                <a:solidFill>
                  <a:srgbClr val="FFFFFF"/>
                </a:solidFill>
                <a:latin typeface="Arial"/>
                <a:cs typeface="Arial"/>
              </a:rPr>
              <a:t>r</a:t>
            </a:r>
            <a:r>
              <a:rPr lang="en-US" sz="4000" dirty="0">
                <a:solidFill>
                  <a:srgbClr val="FFFFFF"/>
                </a:solidFill>
                <a:latin typeface="Arial"/>
                <a:cs typeface="Arial"/>
              </a:rPr>
              <a:t>a</a:t>
            </a:r>
            <a:r>
              <a:rPr sz="4000" dirty="0">
                <a:solidFill>
                  <a:srgbClr val="FFFFFF"/>
                </a:solidFill>
                <a:latin typeface="Arial"/>
                <a:cs typeface="Arial"/>
              </a:rPr>
              <a:t>ining</a:t>
            </a:r>
            <a:endParaRPr sz="4000" dirty="0">
              <a:latin typeface="Arial"/>
              <a:cs typeface="Arial"/>
            </a:endParaRPr>
          </a:p>
        </p:txBody>
      </p:sp>
      <p:sp>
        <p:nvSpPr>
          <p:cNvPr id="4" name="object 4" descr="photo showing spoons containing various colorful spices"/>
          <p:cNvSpPr/>
          <p:nvPr/>
        </p:nvSpPr>
        <p:spPr>
          <a:xfrm>
            <a:off x="12806304" y="0"/>
            <a:ext cx="5481695" cy="10286998"/>
          </a:xfrm>
          <a:prstGeom prst="rect">
            <a:avLst/>
          </a:prstGeom>
          <a:blipFill>
            <a:blip r:embed="rId3" cstate="print"/>
            <a:stretch>
              <a:fillRect/>
            </a:stretch>
          </a:blip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93449" y="9103604"/>
            <a:ext cx="2004747" cy="1092386"/>
          </a:xfrm>
          <a:prstGeom prst="rect">
            <a:avLst/>
          </a:prstGeom>
          <a:blipFill>
            <a:blip r:embed="rId4"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011611" y="1184084"/>
            <a:ext cx="2004747" cy="1092386"/>
          </a:xfrm>
          <a:prstGeom prst="rect">
            <a:avLst/>
          </a:prstGeom>
          <a:blipFill>
            <a:blip r:embed="rId5" cstate="print"/>
            <a:stretch>
              <a:fillRect/>
            </a:stretch>
          </a:blip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2183495" y="1184084"/>
            <a:ext cx="2004747" cy="1092386"/>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094445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
            <a:ext cx="18288000" cy="947419"/>
          </a:xfrm>
          <a:custGeom>
            <a:avLst/>
            <a:gdLst/>
            <a:ahLst/>
            <a:cxnLst/>
            <a:rect l="l" t="t" r="r" b="b"/>
            <a:pathLst>
              <a:path w="18288000" h="947419">
                <a:moveTo>
                  <a:pt x="0" y="947374"/>
                </a:moveTo>
                <a:lnTo>
                  <a:pt x="18287999" y="947374"/>
                </a:lnTo>
                <a:lnTo>
                  <a:pt x="18287999" y="0"/>
                </a:lnTo>
                <a:lnTo>
                  <a:pt x="0" y="0"/>
                </a:lnTo>
                <a:lnTo>
                  <a:pt x="0" y="947374"/>
                </a:lnTo>
                <a:close/>
              </a:path>
            </a:pathLst>
          </a:custGeom>
          <a:solidFill>
            <a:srgbClr val="7B727B"/>
          </a:solidFill>
        </p:spPr>
        <p:txBody>
          <a:bodyPr wrap="square" lIns="0" tIns="0" rIns="0" bIns="0" rtlCol="0"/>
          <a:lstStyle/>
          <a:p>
            <a:endParaRPr dirty="0"/>
          </a:p>
        </p:txBody>
      </p:sp>
      <p:sp>
        <p:nvSpPr>
          <p:cNvPr id="4" name="object 4" descr="Slide title- Challenges"/>
          <p:cNvSpPr/>
          <p:nvPr/>
        </p:nvSpPr>
        <p:spPr>
          <a:xfrm>
            <a:off x="0" y="947376"/>
            <a:ext cx="18288000" cy="1755139"/>
          </a:xfrm>
          <a:custGeom>
            <a:avLst/>
            <a:gdLst/>
            <a:ahLst/>
            <a:cxnLst/>
            <a:rect l="l" t="t" r="r" b="b"/>
            <a:pathLst>
              <a:path w="18288000" h="1755139">
                <a:moveTo>
                  <a:pt x="0" y="1754857"/>
                </a:moveTo>
                <a:lnTo>
                  <a:pt x="18287999" y="1754857"/>
                </a:lnTo>
                <a:lnTo>
                  <a:pt x="18287999" y="0"/>
                </a:lnTo>
                <a:lnTo>
                  <a:pt x="0" y="0"/>
                </a:lnTo>
                <a:lnTo>
                  <a:pt x="0" y="1754857"/>
                </a:lnTo>
                <a:close/>
              </a:path>
            </a:pathLst>
          </a:custGeom>
          <a:solidFill>
            <a:srgbClr val="FFFFFF"/>
          </a:solidFill>
        </p:spPr>
        <p:txBody>
          <a:bodyPr wrap="square" lIns="0" tIns="0" rIns="0" bIns="0" rtlCol="0"/>
          <a:lstStyle/>
          <a:p>
            <a:endParaRPr dirty="0"/>
          </a:p>
        </p:txBody>
      </p:sp>
      <p:sp>
        <p:nvSpPr>
          <p:cNvPr id="5" name="object 5" descr="text box stating the challenges of batch cooking, such as learning new methods takes time"/>
          <p:cNvSpPr/>
          <p:nvPr/>
        </p:nvSpPr>
        <p:spPr>
          <a:xfrm>
            <a:off x="0" y="7152737"/>
            <a:ext cx="18288000" cy="2313940"/>
          </a:xfrm>
          <a:custGeom>
            <a:avLst/>
            <a:gdLst/>
            <a:ahLst/>
            <a:cxnLst/>
            <a:rect l="l" t="t" r="r" b="b"/>
            <a:pathLst>
              <a:path w="18288000" h="2313940">
                <a:moveTo>
                  <a:pt x="0" y="2313560"/>
                </a:moveTo>
                <a:lnTo>
                  <a:pt x="18287999" y="2313560"/>
                </a:lnTo>
                <a:lnTo>
                  <a:pt x="18287999" y="0"/>
                </a:lnTo>
                <a:lnTo>
                  <a:pt x="0" y="0"/>
                </a:lnTo>
                <a:lnTo>
                  <a:pt x="0" y="2313560"/>
                </a:lnTo>
                <a:close/>
              </a:path>
            </a:pathLst>
          </a:custGeom>
          <a:solidFill>
            <a:srgbClr val="FFFFFF"/>
          </a:solidFill>
        </p:spPr>
        <p:txBody>
          <a:bodyPr wrap="square" lIns="0" tIns="0" rIns="0" bIns="0" rtlCol="0"/>
          <a:lstStyle/>
          <a:p>
            <a:endParaRPr dirty="0"/>
          </a:p>
        </p:txBody>
      </p:sp>
      <p:sp>
        <p:nvSpPr>
          <p:cNvPr id="11" name="object 11"/>
          <p:cNvSpPr txBox="1"/>
          <p:nvPr/>
        </p:nvSpPr>
        <p:spPr>
          <a:xfrm>
            <a:off x="185430" y="7397746"/>
            <a:ext cx="5467349" cy="1379160"/>
          </a:xfrm>
          <a:prstGeom prst="rect">
            <a:avLst/>
          </a:prstGeom>
        </p:spPr>
        <p:txBody>
          <a:bodyPr vert="horz" wrap="square" lIns="0" tIns="12700" rIns="0" bIns="0" rtlCol="0">
            <a:spAutoFit/>
          </a:bodyPr>
          <a:lstStyle/>
          <a:p>
            <a:pPr marL="12700" marR="5080" algn="ctr">
              <a:lnSpc>
                <a:spcPct val="115599"/>
              </a:lnSpc>
              <a:spcBef>
                <a:spcPts val="100"/>
              </a:spcBef>
            </a:pPr>
            <a:r>
              <a:rPr sz="4000" b="1" spc="-5" dirty="0">
                <a:solidFill>
                  <a:srgbClr val="7B727B"/>
                </a:solidFill>
                <a:latin typeface="Arial"/>
                <a:cs typeface="Arial"/>
              </a:rPr>
              <a:t>Learning new  methods</a:t>
            </a:r>
            <a:r>
              <a:rPr sz="4000" b="1" spc="-85" dirty="0">
                <a:solidFill>
                  <a:srgbClr val="7B727B"/>
                </a:solidFill>
                <a:latin typeface="Arial"/>
                <a:cs typeface="Arial"/>
              </a:rPr>
              <a:t> </a:t>
            </a:r>
            <a:r>
              <a:rPr sz="4000" b="1" spc="-5" dirty="0">
                <a:solidFill>
                  <a:srgbClr val="7B727B"/>
                </a:solidFill>
                <a:latin typeface="Arial"/>
                <a:cs typeface="Arial"/>
              </a:rPr>
              <a:t>takes time</a:t>
            </a:r>
            <a:endParaRPr sz="4000" dirty="0">
              <a:latin typeface="Arial"/>
              <a:cs typeface="Arial"/>
            </a:endParaRPr>
          </a:p>
        </p:txBody>
      </p:sp>
      <p:sp>
        <p:nvSpPr>
          <p:cNvPr id="6" name="object 6" descr="photo showing a timer"/>
          <p:cNvSpPr/>
          <p:nvPr/>
        </p:nvSpPr>
        <p:spPr>
          <a:xfrm>
            <a:off x="294833" y="2927236"/>
            <a:ext cx="5467349" cy="4019549"/>
          </a:xfrm>
          <a:prstGeom prst="rect">
            <a:avLst/>
          </a:prstGeom>
          <a:blipFill>
            <a:blip r:embed="rId3" cstate="print"/>
            <a:stretch>
              <a:fillRect/>
            </a:stretch>
          </a:blipFill>
        </p:spPr>
        <p:txBody>
          <a:bodyPr wrap="square" lIns="0" tIns="0" rIns="0" bIns="0" rtlCol="0"/>
          <a:lstStyle/>
          <a:p>
            <a:endParaRPr dirty="0"/>
          </a:p>
        </p:txBody>
      </p:sp>
      <p:sp>
        <p:nvSpPr>
          <p:cNvPr id="12" name="object 12"/>
          <p:cNvSpPr txBox="1"/>
          <p:nvPr/>
        </p:nvSpPr>
        <p:spPr>
          <a:xfrm>
            <a:off x="7451945" y="7397746"/>
            <a:ext cx="3384550" cy="1435100"/>
          </a:xfrm>
          <a:prstGeom prst="rect">
            <a:avLst/>
          </a:prstGeom>
        </p:spPr>
        <p:txBody>
          <a:bodyPr vert="horz" wrap="square" lIns="0" tIns="12700" rIns="0" bIns="0" rtlCol="0">
            <a:spAutoFit/>
          </a:bodyPr>
          <a:lstStyle/>
          <a:p>
            <a:pPr marL="831215" marR="5080" indent="-819150">
              <a:lnSpc>
                <a:spcPct val="115599"/>
              </a:lnSpc>
              <a:spcBef>
                <a:spcPts val="100"/>
              </a:spcBef>
            </a:pPr>
            <a:r>
              <a:rPr sz="4000" b="1" spc="-5" dirty="0">
                <a:solidFill>
                  <a:srgbClr val="7B727B"/>
                </a:solidFill>
                <a:latin typeface="Arial"/>
                <a:cs typeface="Arial"/>
              </a:rPr>
              <a:t>Change </a:t>
            </a:r>
            <a:r>
              <a:rPr sz="4000" b="1" dirty="0">
                <a:solidFill>
                  <a:srgbClr val="7B727B"/>
                </a:solidFill>
                <a:latin typeface="Arial"/>
                <a:cs typeface="Arial"/>
              </a:rPr>
              <a:t>in</a:t>
            </a:r>
            <a:r>
              <a:rPr sz="4000" b="1" spc="-80" dirty="0">
                <a:solidFill>
                  <a:srgbClr val="7B727B"/>
                </a:solidFill>
                <a:latin typeface="Arial"/>
                <a:cs typeface="Arial"/>
              </a:rPr>
              <a:t> </a:t>
            </a:r>
            <a:r>
              <a:rPr sz="4000" b="1" spc="-5" dirty="0">
                <a:solidFill>
                  <a:srgbClr val="7B727B"/>
                </a:solidFill>
                <a:latin typeface="Arial"/>
                <a:cs typeface="Arial"/>
              </a:rPr>
              <a:t>the  routine</a:t>
            </a:r>
            <a:endParaRPr sz="4000" dirty="0">
              <a:latin typeface="Arial"/>
              <a:cs typeface="Arial"/>
            </a:endParaRPr>
          </a:p>
        </p:txBody>
      </p:sp>
      <p:sp>
        <p:nvSpPr>
          <p:cNvPr id="7" name="object 7" descr="photo showing keyboard, calendar and coffee cup"/>
          <p:cNvSpPr/>
          <p:nvPr/>
        </p:nvSpPr>
        <p:spPr>
          <a:xfrm>
            <a:off x="6264150" y="2910933"/>
            <a:ext cx="5629274" cy="4019549"/>
          </a:xfrm>
          <a:prstGeom prst="rect">
            <a:avLst/>
          </a:prstGeom>
          <a:blipFill>
            <a:blip r:embed="rId4" cstate="print"/>
            <a:stretch>
              <a:fillRect/>
            </a:stretch>
          </a:blipFill>
        </p:spPr>
        <p:txBody>
          <a:bodyPr wrap="square" lIns="0" tIns="0" rIns="0" bIns="0" rtlCol="0"/>
          <a:lstStyle/>
          <a:p>
            <a:endParaRPr dirty="0"/>
          </a:p>
        </p:txBody>
      </p:sp>
      <p:sp>
        <p:nvSpPr>
          <p:cNvPr id="8" name="object 8" descr="photo showing cafeteria worker"/>
          <p:cNvSpPr/>
          <p:nvPr/>
        </p:nvSpPr>
        <p:spPr>
          <a:xfrm>
            <a:off x="12450557" y="2927236"/>
            <a:ext cx="5629274" cy="4000499"/>
          </a:xfrm>
          <a:prstGeom prst="rect">
            <a:avLst/>
          </a:prstGeom>
          <a:blipFill>
            <a:blip r:embed="rId5" cstate="print"/>
            <a:stretch>
              <a:fillRect/>
            </a:stretch>
          </a:blipFill>
        </p:spPr>
        <p:txBody>
          <a:bodyPr wrap="square" lIns="0" tIns="0" rIns="0" bIns="0" rtlCol="0"/>
          <a:lstStyle/>
          <a:p>
            <a:endParaRPr dirty="0"/>
          </a:p>
        </p:txBody>
      </p:sp>
      <p:sp>
        <p:nvSpPr>
          <p:cNvPr id="13" name="object 13"/>
          <p:cNvSpPr txBox="1"/>
          <p:nvPr/>
        </p:nvSpPr>
        <p:spPr>
          <a:xfrm>
            <a:off x="13342856" y="7773137"/>
            <a:ext cx="3844676" cy="628377"/>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7B727B"/>
                </a:solidFill>
                <a:latin typeface="Arial"/>
                <a:cs typeface="Arial"/>
              </a:rPr>
              <a:t>Staff</a:t>
            </a:r>
            <a:r>
              <a:rPr sz="4000" b="1" spc="-70" dirty="0">
                <a:solidFill>
                  <a:srgbClr val="7B727B"/>
                </a:solidFill>
                <a:latin typeface="Arial"/>
                <a:cs typeface="Arial"/>
              </a:rPr>
              <a:t> </a:t>
            </a:r>
            <a:r>
              <a:rPr lang="en-US" sz="4000" b="1" spc="-5" dirty="0">
                <a:solidFill>
                  <a:srgbClr val="7B727B"/>
                </a:solidFill>
                <a:latin typeface="Arial"/>
                <a:cs typeface="Arial"/>
              </a:rPr>
              <a:t>resistance</a:t>
            </a:r>
          </a:p>
        </p:txBody>
      </p:sp>
      <p:pic>
        <p:nvPicPr>
          <p:cNvPr id="17" name="Picture 16" descr="A person standing behind a tray of food">
            <a:extLst>
              <a:ext uri="{FF2B5EF4-FFF2-40B4-BE49-F238E27FC236}">
                <a16:creationId xmlns:a16="http://schemas.microsoft.com/office/drawing/2014/main" id="{CE98BDA1-4301-CEAF-414A-DD684F36C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20600" y="2924769"/>
            <a:ext cx="5698645" cy="4022015"/>
          </a:xfrm>
          <a:prstGeom prst="rect">
            <a:avLst/>
          </a:prstGeom>
        </p:spPr>
      </p:pic>
      <p:sp>
        <p:nvSpPr>
          <p:cNvPr id="18" name="object 13">
            <a:extLst>
              <a:ext uri="{FF2B5EF4-FFF2-40B4-BE49-F238E27FC236}">
                <a16:creationId xmlns:a16="http://schemas.microsoft.com/office/drawing/2014/main" id="{E80DF72A-AB7E-1BC8-284E-D5A306B915E6}"/>
              </a:ext>
            </a:extLst>
          </p:cNvPr>
          <p:cNvSpPr txBox="1"/>
          <p:nvPr/>
        </p:nvSpPr>
        <p:spPr>
          <a:xfrm>
            <a:off x="14153128" y="6624261"/>
            <a:ext cx="523684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 </a:t>
            </a:r>
            <a:r>
              <a:rPr sz="2000" dirty="0">
                <a:solidFill>
                  <a:srgbClr val="FFFFFF"/>
                </a:solidFill>
                <a:latin typeface="Arial"/>
                <a:cs typeface="Arial"/>
              </a:rPr>
              <a:t>courtesy </a:t>
            </a:r>
            <a:r>
              <a:rPr sz="2000" spc="5" dirty="0">
                <a:solidFill>
                  <a:srgbClr val="FFFFFF"/>
                </a:solidFill>
                <a:latin typeface="Arial"/>
                <a:cs typeface="Arial"/>
              </a:rPr>
              <a:t>of </a:t>
            </a:r>
            <a:r>
              <a:rPr lang="en-US" sz="2000" spc="5" dirty="0">
                <a:solidFill>
                  <a:srgbClr val="FFFFFF"/>
                </a:solidFill>
                <a:latin typeface="Arial"/>
                <a:cs typeface="Arial"/>
              </a:rPr>
              <a:t>Buffalo</a:t>
            </a:r>
            <a:r>
              <a:rPr sz="2000" spc="-40" dirty="0">
                <a:solidFill>
                  <a:srgbClr val="FFFFFF"/>
                </a:solidFill>
                <a:latin typeface="Arial"/>
                <a:cs typeface="Arial"/>
              </a:rPr>
              <a:t> </a:t>
            </a:r>
            <a:r>
              <a:rPr sz="2000" spc="5" dirty="0">
                <a:solidFill>
                  <a:srgbClr val="FFFFFF"/>
                </a:solidFill>
                <a:latin typeface="Arial"/>
                <a:cs typeface="Arial"/>
              </a:rPr>
              <a:t>C</a:t>
            </a:r>
            <a:r>
              <a:rPr lang="en-US" sz="2000" spc="5" dirty="0">
                <a:solidFill>
                  <a:srgbClr val="FFFFFF"/>
                </a:solidFill>
                <a:latin typeface="Arial"/>
                <a:cs typeface="Arial"/>
              </a:rPr>
              <a:t>ity </a:t>
            </a:r>
            <a:r>
              <a:rPr sz="2000" spc="5" dirty="0">
                <a:solidFill>
                  <a:srgbClr val="FFFFFF"/>
                </a:solidFill>
                <a:latin typeface="Arial"/>
                <a:cs typeface="Arial"/>
              </a:rPr>
              <a:t>SD</a:t>
            </a:r>
            <a:endParaRPr sz="2000" dirty="0">
              <a:latin typeface="Arial"/>
              <a:cs typeface="Arial"/>
            </a:endParaRPr>
          </a:p>
        </p:txBody>
      </p:sp>
      <p:sp>
        <p:nvSpPr>
          <p:cNvPr id="9" name="object 9">
            <a:extLst>
              <a:ext uri="{C183D7F6-B498-43B3-948B-1728B52AA6E4}">
                <adec:decorative xmlns:adec="http://schemas.microsoft.com/office/drawing/2017/decorative" val="1"/>
              </a:ext>
            </a:extLst>
          </p:cNvPr>
          <p:cNvSpPr/>
          <p:nvPr/>
        </p:nvSpPr>
        <p:spPr>
          <a:xfrm>
            <a:off x="125713" y="9107125"/>
            <a:ext cx="2004747" cy="1092386"/>
          </a:xfrm>
          <a:prstGeom prst="rect">
            <a:avLst/>
          </a:prstGeom>
          <a:blipFill>
            <a:blip r:embed="rId7"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16114498" y="125354"/>
            <a:ext cx="2004747" cy="1092386"/>
          </a:xfrm>
          <a:prstGeom prst="rect">
            <a:avLst/>
          </a:prstGeom>
          <a:blipFill>
            <a:blip r:embed="rId8" cstate="print"/>
            <a:stretch>
              <a:fillRect/>
            </a:stretch>
          </a:blip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txBox="1">
            <a:spLocks noGrp="1"/>
          </p:cNvSpPr>
          <p:nvPr>
            <p:ph type="title"/>
          </p:nvPr>
        </p:nvSpPr>
        <p:spPr>
          <a:xfrm>
            <a:off x="4133242" y="759668"/>
            <a:ext cx="9802495" cy="1729105"/>
          </a:xfrm>
          <a:prstGeom prst="rect">
            <a:avLst/>
          </a:prstGeom>
        </p:spPr>
        <p:txBody>
          <a:bodyPr vert="horz" wrap="square" lIns="0" tIns="15875" rIns="0" bIns="0" rtlCol="0">
            <a:spAutoFit/>
          </a:bodyPr>
          <a:lstStyle/>
          <a:p>
            <a:pPr marL="12700">
              <a:lnSpc>
                <a:spcPct val="100000"/>
              </a:lnSpc>
              <a:spcBef>
                <a:spcPts val="125"/>
              </a:spcBef>
            </a:pPr>
            <a:r>
              <a:rPr sz="11150" b="1" spc="10" dirty="0">
                <a:solidFill>
                  <a:srgbClr val="7B727B"/>
                </a:solidFill>
                <a:latin typeface="Arial"/>
                <a:cs typeface="Arial"/>
              </a:rPr>
              <a:t>CHALLENGES</a:t>
            </a:r>
            <a:endParaRPr sz="1115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0" y="9466298"/>
            <a:ext cx="18288000" cy="821055"/>
          </a:xfrm>
          <a:custGeom>
            <a:avLst/>
            <a:gdLst/>
            <a:ahLst/>
            <a:cxnLst/>
            <a:rect l="l" t="t" r="r" b="b"/>
            <a:pathLst>
              <a:path w="18288000" h="821054">
                <a:moveTo>
                  <a:pt x="0" y="820703"/>
                </a:moveTo>
                <a:lnTo>
                  <a:pt x="18287999" y="820703"/>
                </a:lnTo>
                <a:lnTo>
                  <a:pt x="18287999" y="0"/>
                </a:lnTo>
                <a:lnTo>
                  <a:pt x="0" y="0"/>
                </a:lnTo>
                <a:lnTo>
                  <a:pt x="0" y="820703"/>
                </a:lnTo>
                <a:close/>
              </a:path>
            </a:pathLst>
          </a:custGeom>
          <a:solidFill>
            <a:srgbClr val="7B727B"/>
          </a:solidFill>
        </p:spPr>
        <p:txBody>
          <a:bodyPr wrap="square" lIns="0" tIns="0" rIns="0" bIns="0" rtlCol="0"/>
          <a:lstStyle/>
          <a:p>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10399911" y="679450"/>
            <a:ext cx="7755890" cy="3549650"/>
          </a:xfrm>
          <a:prstGeom prst="rect">
            <a:avLst/>
          </a:prstGeom>
        </p:spPr>
        <p:txBody>
          <a:bodyPr vert="horz" wrap="square" lIns="0" tIns="12065" rIns="0" bIns="0" rtlCol="0">
            <a:spAutoFit/>
          </a:bodyPr>
          <a:lstStyle/>
          <a:p>
            <a:pPr marL="12700" marR="5080">
              <a:lnSpc>
                <a:spcPct val="116199"/>
              </a:lnSpc>
              <a:spcBef>
                <a:spcPts val="95"/>
              </a:spcBef>
            </a:pPr>
            <a:r>
              <a:rPr sz="9950" b="1" spc="5" dirty="0">
                <a:solidFill>
                  <a:srgbClr val="7B727B"/>
                </a:solidFill>
                <a:latin typeface="Arial"/>
                <a:cs typeface="Arial"/>
              </a:rPr>
              <a:t>WHY</a:t>
            </a:r>
            <a:r>
              <a:rPr sz="9950" b="1" spc="-75" dirty="0">
                <a:solidFill>
                  <a:srgbClr val="7B727B"/>
                </a:solidFill>
                <a:latin typeface="Arial"/>
                <a:cs typeface="Arial"/>
              </a:rPr>
              <a:t> </a:t>
            </a:r>
            <a:r>
              <a:rPr sz="9950" b="1" dirty="0">
                <a:solidFill>
                  <a:srgbClr val="7B727B"/>
                </a:solidFill>
                <a:latin typeface="Arial"/>
                <a:cs typeface="Arial"/>
              </a:rPr>
              <a:t>BATCH  </a:t>
            </a:r>
            <a:r>
              <a:rPr sz="9950" b="1" spc="5" dirty="0">
                <a:solidFill>
                  <a:srgbClr val="7B727B"/>
                </a:solidFill>
                <a:latin typeface="Arial"/>
                <a:cs typeface="Arial"/>
              </a:rPr>
              <a:t>COOK?</a:t>
            </a:r>
            <a:endParaRPr sz="9950" dirty="0">
              <a:latin typeface="Arial"/>
              <a:cs typeface="Arial"/>
            </a:endParaRPr>
          </a:p>
        </p:txBody>
      </p:sp>
      <p:sp>
        <p:nvSpPr>
          <p:cNvPr id="10" name="object 10"/>
          <p:cNvSpPr txBox="1"/>
          <p:nvPr/>
        </p:nvSpPr>
        <p:spPr>
          <a:xfrm>
            <a:off x="11708866" y="4050095"/>
            <a:ext cx="6440866" cy="3751220"/>
          </a:xfrm>
          <a:prstGeom prst="rect">
            <a:avLst/>
          </a:prstGeom>
        </p:spPr>
        <p:txBody>
          <a:bodyPr vert="horz" wrap="square" lIns="0" tIns="12700" rIns="0" bIns="0" rtlCol="0">
            <a:spAutoFit/>
          </a:bodyPr>
          <a:lstStyle/>
          <a:p>
            <a:pPr marL="12700" marR="5080">
              <a:lnSpc>
                <a:spcPct val="144900"/>
              </a:lnSpc>
              <a:spcBef>
                <a:spcPts val="100"/>
              </a:spcBef>
            </a:pPr>
            <a:r>
              <a:rPr sz="4500" spc="-5" dirty="0">
                <a:solidFill>
                  <a:srgbClr val="7B727B"/>
                </a:solidFill>
                <a:latin typeface="Arial"/>
                <a:cs typeface="Arial"/>
              </a:rPr>
              <a:t>Preserves food quality  Reduces food</a:t>
            </a:r>
            <a:r>
              <a:rPr sz="4500" spc="-25" dirty="0">
                <a:solidFill>
                  <a:srgbClr val="7B727B"/>
                </a:solidFill>
                <a:latin typeface="Arial"/>
                <a:cs typeface="Arial"/>
              </a:rPr>
              <a:t> </a:t>
            </a:r>
            <a:r>
              <a:rPr sz="4500" spc="-5" dirty="0">
                <a:solidFill>
                  <a:srgbClr val="7B727B"/>
                </a:solidFill>
                <a:latin typeface="Arial"/>
                <a:cs typeface="Arial"/>
              </a:rPr>
              <a:t>waste</a:t>
            </a:r>
            <a:endParaRPr sz="4500" dirty="0">
              <a:latin typeface="Arial"/>
              <a:cs typeface="Arial"/>
            </a:endParaRPr>
          </a:p>
          <a:p>
            <a:pPr marL="12700" marR="5080">
              <a:lnSpc>
                <a:spcPct val="115300"/>
              </a:lnSpc>
              <a:spcBef>
                <a:spcPts val="1600"/>
              </a:spcBef>
            </a:pPr>
            <a:r>
              <a:rPr lang="en-US" sz="4500" spc="-5" dirty="0">
                <a:solidFill>
                  <a:srgbClr val="7B727B"/>
                </a:solidFill>
                <a:latin typeface="Arial"/>
                <a:cs typeface="Arial"/>
              </a:rPr>
              <a:t>Allows for consistent food access and choices</a:t>
            </a:r>
            <a:endParaRPr sz="4500" dirty="0">
              <a:latin typeface="Arial"/>
              <a:cs typeface="Arial"/>
            </a:endParaRPr>
          </a:p>
        </p:txBody>
      </p:sp>
      <p:sp>
        <p:nvSpPr>
          <p:cNvPr id="2" name="object 2">
            <a:extLst>
              <a:ext uri="{C183D7F6-B498-43B3-948B-1728B52AA6E4}">
                <adec:decorative xmlns:adec="http://schemas.microsoft.com/office/drawing/2017/decorative" val="1"/>
              </a:ext>
            </a:extLst>
          </p:cNvPr>
          <p:cNvSpPr/>
          <p:nvPr/>
        </p:nvSpPr>
        <p:spPr>
          <a:xfrm>
            <a:off x="0" y="0"/>
            <a:ext cx="8905875" cy="10287000"/>
          </a:xfrm>
          <a:custGeom>
            <a:avLst/>
            <a:gdLst/>
            <a:ahLst/>
            <a:cxnLst/>
            <a:rect l="l" t="t" r="r" b="b"/>
            <a:pathLst>
              <a:path w="8905875" h="10287000">
                <a:moveTo>
                  <a:pt x="0" y="10286999"/>
                </a:moveTo>
                <a:lnTo>
                  <a:pt x="8905702" y="10286999"/>
                </a:lnTo>
                <a:lnTo>
                  <a:pt x="8905702" y="0"/>
                </a:lnTo>
                <a:lnTo>
                  <a:pt x="0" y="0"/>
                </a:lnTo>
                <a:lnTo>
                  <a:pt x="0" y="10286999"/>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138268" y="834294"/>
            <a:ext cx="10123805" cy="8629015"/>
          </a:xfrm>
          <a:custGeom>
            <a:avLst/>
            <a:gdLst/>
            <a:ahLst/>
            <a:cxnLst/>
            <a:rect l="l" t="t" r="r" b="b"/>
            <a:pathLst>
              <a:path w="10123805" h="8629015">
                <a:moveTo>
                  <a:pt x="0" y="0"/>
                </a:moveTo>
                <a:lnTo>
                  <a:pt x="10123204" y="0"/>
                </a:lnTo>
                <a:lnTo>
                  <a:pt x="10123204" y="8628651"/>
                </a:lnTo>
                <a:lnTo>
                  <a:pt x="0" y="8628651"/>
                </a:lnTo>
                <a:lnTo>
                  <a:pt x="0" y="0"/>
                </a:lnTo>
                <a:close/>
              </a:path>
            </a:pathLst>
          </a:custGeom>
          <a:solidFill>
            <a:srgbClr val="FFFFFF"/>
          </a:solidFill>
        </p:spPr>
        <p:txBody>
          <a:bodyPr wrap="square" lIns="0" tIns="0" rIns="0" bIns="0" rtlCol="0"/>
          <a:lstStyle/>
          <a:p>
            <a:endParaRPr dirty="0"/>
          </a:p>
        </p:txBody>
      </p:sp>
      <p:sp>
        <p:nvSpPr>
          <p:cNvPr id="5" name="object 5" descr="Picture of Kale salad"/>
          <p:cNvSpPr/>
          <p:nvPr/>
        </p:nvSpPr>
        <p:spPr>
          <a:xfrm>
            <a:off x="343810" y="988998"/>
            <a:ext cx="9715499" cy="8267698"/>
          </a:xfrm>
          <a:prstGeom prst="rect">
            <a:avLst/>
          </a:prstGeom>
          <a:blipFill>
            <a:blip r:embed="rId3" cstate="print"/>
            <a:stretch>
              <a:fillRect/>
            </a:stretch>
          </a:blipFill>
        </p:spPr>
        <p:txBody>
          <a:bodyPr wrap="square" lIns="0" tIns="0" rIns="0" bIns="0" rtlCol="0"/>
          <a:lstStyle/>
          <a:p>
            <a:endParaRPr dirty="0"/>
          </a:p>
        </p:txBody>
      </p:sp>
      <p:sp>
        <p:nvSpPr>
          <p:cNvPr id="13" name="object 13"/>
          <p:cNvSpPr txBox="1"/>
          <p:nvPr/>
        </p:nvSpPr>
        <p:spPr>
          <a:xfrm>
            <a:off x="2115556" y="9713572"/>
            <a:ext cx="523684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 </a:t>
            </a:r>
            <a:r>
              <a:rPr sz="2000" dirty="0">
                <a:solidFill>
                  <a:srgbClr val="FFFFFF"/>
                </a:solidFill>
                <a:latin typeface="Arial"/>
                <a:cs typeface="Arial"/>
              </a:rPr>
              <a:t>courtesy </a:t>
            </a:r>
            <a:r>
              <a:rPr sz="2000" spc="5" dirty="0">
                <a:solidFill>
                  <a:srgbClr val="FFFFFF"/>
                </a:solidFill>
                <a:latin typeface="Arial"/>
                <a:cs typeface="Arial"/>
              </a:rPr>
              <a:t>of Onteora</a:t>
            </a:r>
            <a:r>
              <a:rPr sz="2000" spc="-40" dirty="0">
                <a:solidFill>
                  <a:srgbClr val="FFFFFF"/>
                </a:solidFill>
                <a:latin typeface="Arial"/>
                <a:cs typeface="Arial"/>
              </a:rPr>
              <a:t> </a:t>
            </a:r>
            <a:r>
              <a:rPr sz="2000" spc="5" dirty="0">
                <a:solidFill>
                  <a:srgbClr val="FFFFFF"/>
                </a:solidFill>
                <a:latin typeface="Arial"/>
                <a:cs typeface="Arial"/>
              </a:rPr>
              <a:t>CSD</a:t>
            </a:r>
            <a:endParaRPr sz="2000" dirty="0">
              <a:latin typeface="Arial"/>
              <a:cs typeface="Arial"/>
            </a:endParaRPr>
          </a:p>
        </p:txBody>
      </p:sp>
      <p:sp>
        <p:nvSpPr>
          <p:cNvPr id="4" name="object 4">
            <a:extLst>
              <a:ext uri="{C183D7F6-B498-43B3-948B-1728B52AA6E4}">
                <adec:decorative xmlns:adec="http://schemas.microsoft.com/office/drawing/2017/decorative" val="1"/>
              </a:ext>
            </a:extLst>
          </p:cNvPr>
          <p:cNvSpPr/>
          <p:nvPr/>
        </p:nvSpPr>
        <p:spPr>
          <a:xfrm>
            <a:off x="138268" y="834300"/>
            <a:ext cx="10125075" cy="8629650"/>
          </a:xfrm>
          <a:custGeom>
            <a:avLst/>
            <a:gdLst/>
            <a:ahLst/>
            <a:cxnLst/>
            <a:rect l="l" t="t" r="r" b="b"/>
            <a:pathLst>
              <a:path w="10125075" h="8629650">
                <a:moveTo>
                  <a:pt x="0" y="0"/>
                </a:moveTo>
                <a:lnTo>
                  <a:pt x="10125073" y="0"/>
                </a:lnTo>
                <a:lnTo>
                  <a:pt x="10125073" y="8629637"/>
                </a:lnTo>
                <a:lnTo>
                  <a:pt x="0" y="8629637"/>
                </a:lnTo>
                <a:lnTo>
                  <a:pt x="0" y="0"/>
                </a:lnTo>
              </a:path>
            </a:pathLst>
          </a:custGeom>
          <a:ln w="76211">
            <a:solidFill>
              <a:srgbClr val="7B727B"/>
            </a:solidFill>
          </a:ln>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0966104" y="8469355"/>
            <a:ext cx="7322184" cy="1818005"/>
          </a:xfrm>
          <a:custGeom>
            <a:avLst/>
            <a:gdLst/>
            <a:ahLst/>
            <a:cxnLst/>
            <a:rect l="l" t="t" r="r" b="b"/>
            <a:pathLst>
              <a:path w="7322184" h="1818004">
                <a:moveTo>
                  <a:pt x="0" y="0"/>
                </a:moveTo>
                <a:lnTo>
                  <a:pt x="0" y="1817643"/>
                </a:lnTo>
                <a:lnTo>
                  <a:pt x="7321895" y="1817643"/>
                </a:lnTo>
                <a:lnTo>
                  <a:pt x="7321895" y="0"/>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6381438" y="2618060"/>
            <a:ext cx="1786682" cy="1092359"/>
          </a:xfrm>
          <a:prstGeom prst="rect">
            <a:avLst/>
          </a:prstGeom>
          <a:blipFill>
            <a:blip r:embed="rId4" cstate="print"/>
            <a:stretch>
              <a:fillRect/>
            </a:stretch>
          </a:blip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1245071" y="4436746"/>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11245071" y="5448300"/>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1245071" y="6515100"/>
            <a:ext cx="289560" cy="249554"/>
          </a:xfrm>
          <a:custGeom>
            <a:avLst/>
            <a:gdLst/>
            <a:ahLst/>
            <a:cxnLst/>
            <a:rect l="l" t="t" r="r" b="b"/>
            <a:pathLst>
              <a:path w="289559" h="249554">
                <a:moveTo>
                  <a:pt x="0" y="0"/>
                </a:moveTo>
                <a:lnTo>
                  <a:pt x="289321" y="0"/>
                </a:lnTo>
                <a:lnTo>
                  <a:pt x="289321" y="249138"/>
                </a:lnTo>
                <a:lnTo>
                  <a:pt x="0" y="249138"/>
                </a:lnTo>
                <a:lnTo>
                  <a:pt x="0" y="0"/>
                </a:lnTo>
                <a:close/>
              </a:path>
            </a:pathLst>
          </a:custGeom>
          <a:solidFill>
            <a:srgbClr val="7B727B"/>
          </a:solid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14963277" y="0"/>
            <a:ext cx="3324860" cy="830580"/>
          </a:xfrm>
          <a:custGeom>
            <a:avLst/>
            <a:gdLst/>
            <a:ahLst/>
            <a:cxnLst/>
            <a:rect l="l" t="t" r="r" b="b"/>
            <a:pathLst>
              <a:path w="3324859" h="830580">
                <a:moveTo>
                  <a:pt x="0" y="0"/>
                </a:moveTo>
                <a:lnTo>
                  <a:pt x="3324723" y="0"/>
                </a:lnTo>
                <a:lnTo>
                  <a:pt x="3324723" y="830282"/>
                </a:lnTo>
                <a:lnTo>
                  <a:pt x="0" y="830282"/>
                </a:lnTo>
                <a:lnTo>
                  <a:pt x="0" y="0"/>
                </a:lnTo>
                <a:close/>
              </a:path>
            </a:pathLst>
          </a:custGeom>
          <a:solidFill>
            <a:srgbClr val="7B727B"/>
          </a:solidFill>
        </p:spPr>
        <p:txBody>
          <a:bodyPr wrap="square" lIns="0" tIns="0" rIns="0" bIns="0" rtlCol="0"/>
          <a:lstStyle/>
          <a:p>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descr="text box stating Serving high quality foods- Customer service, program participation, program revenue"/>
          <p:cNvSpPr/>
          <p:nvPr/>
        </p:nvSpPr>
        <p:spPr>
          <a:xfrm>
            <a:off x="16804" y="-52442"/>
            <a:ext cx="10481310" cy="10287000"/>
          </a:xfrm>
          <a:custGeom>
            <a:avLst/>
            <a:gdLst/>
            <a:ahLst/>
            <a:cxnLst/>
            <a:rect l="l" t="t" r="r" b="b"/>
            <a:pathLst>
              <a:path w="10481310" h="10287000">
                <a:moveTo>
                  <a:pt x="0" y="10286996"/>
                </a:moveTo>
                <a:lnTo>
                  <a:pt x="10480913" y="10286996"/>
                </a:lnTo>
                <a:lnTo>
                  <a:pt x="10480913" y="0"/>
                </a:lnTo>
                <a:lnTo>
                  <a:pt x="0" y="0"/>
                </a:lnTo>
                <a:lnTo>
                  <a:pt x="0" y="10286996"/>
                </a:lnTo>
                <a:close/>
              </a:path>
            </a:pathLst>
          </a:custGeom>
          <a:solidFill>
            <a:srgbClr val="7B727B"/>
          </a:solidFill>
        </p:spPr>
        <p:txBody>
          <a:bodyPr wrap="square" lIns="0" tIns="0" rIns="0" bIns="0" rtlCol="0"/>
          <a:lstStyle/>
          <a:p>
            <a:endParaRPr dirty="0"/>
          </a:p>
        </p:txBody>
      </p:sp>
      <p:sp>
        <p:nvSpPr>
          <p:cNvPr id="6" name="object 6"/>
          <p:cNvSpPr txBox="1">
            <a:spLocks noGrp="1"/>
          </p:cNvSpPr>
          <p:nvPr>
            <p:ph type="title"/>
          </p:nvPr>
        </p:nvSpPr>
        <p:spPr>
          <a:xfrm>
            <a:off x="452959" y="399442"/>
            <a:ext cx="10116536" cy="2335639"/>
          </a:xfrm>
          <a:prstGeom prst="rect">
            <a:avLst/>
          </a:prstGeom>
        </p:spPr>
        <p:txBody>
          <a:bodyPr vert="horz" wrap="square" lIns="0" tIns="12700" rIns="0" bIns="0" rtlCol="0">
            <a:spAutoFit/>
          </a:bodyPr>
          <a:lstStyle/>
          <a:p>
            <a:pPr marL="12700" marR="5080">
              <a:lnSpc>
                <a:spcPct val="115799"/>
              </a:lnSpc>
              <a:spcBef>
                <a:spcPts val="100"/>
              </a:spcBef>
            </a:pPr>
            <a:r>
              <a:rPr sz="6800" b="1" spc="-5" dirty="0">
                <a:latin typeface="Arial"/>
                <a:cs typeface="Arial"/>
              </a:rPr>
              <a:t>SERVING HIGH  QUALITY FOODS</a:t>
            </a:r>
            <a:endParaRPr sz="6800" dirty="0">
              <a:latin typeface="Arial"/>
              <a:cs typeface="Arial"/>
            </a:endParaRPr>
          </a:p>
        </p:txBody>
      </p:sp>
      <p:sp>
        <p:nvSpPr>
          <p:cNvPr id="14" name="object 14"/>
          <p:cNvSpPr txBox="1"/>
          <p:nvPr/>
        </p:nvSpPr>
        <p:spPr>
          <a:xfrm>
            <a:off x="1524000" y="3383280"/>
            <a:ext cx="7926004" cy="4092211"/>
          </a:xfrm>
          <a:prstGeom prst="rect">
            <a:avLst/>
          </a:prstGeom>
        </p:spPr>
        <p:txBody>
          <a:bodyPr vert="horz" wrap="square" lIns="0" tIns="12700" rIns="0" bIns="0" rtlCol="0">
            <a:spAutoFit/>
          </a:bodyPr>
          <a:lstStyle/>
          <a:p>
            <a:pPr marL="584200" indent="-571500">
              <a:lnSpc>
                <a:spcPct val="150000"/>
              </a:lnSpc>
              <a:spcBef>
                <a:spcPts val="100"/>
              </a:spcBef>
              <a:buFont typeface="Arial" panose="020B0604020202020204" pitchFamily="34" charset="0"/>
              <a:buChar char="•"/>
            </a:pPr>
            <a:r>
              <a:rPr sz="4000" spc="-5" dirty="0">
                <a:solidFill>
                  <a:srgbClr val="FFFFFF"/>
                </a:solidFill>
                <a:latin typeface="Arial"/>
                <a:cs typeface="Arial"/>
              </a:rPr>
              <a:t>Customer</a:t>
            </a:r>
            <a:r>
              <a:rPr sz="4000" spc="-10" dirty="0">
                <a:solidFill>
                  <a:srgbClr val="FFFFFF"/>
                </a:solidFill>
                <a:latin typeface="Arial"/>
                <a:cs typeface="Arial"/>
              </a:rPr>
              <a:t> </a:t>
            </a:r>
            <a:r>
              <a:rPr sz="4000" spc="-5" dirty="0">
                <a:solidFill>
                  <a:srgbClr val="FFFFFF"/>
                </a:solidFill>
                <a:latin typeface="Arial"/>
                <a:cs typeface="Arial"/>
              </a:rPr>
              <a:t>satisfaction</a:t>
            </a:r>
            <a:endParaRPr sz="4000" dirty="0">
              <a:latin typeface="Arial"/>
              <a:cs typeface="Arial"/>
            </a:endParaRPr>
          </a:p>
          <a:p>
            <a:pPr marL="584200" marR="1147445" indent="-571500">
              <a:lnSpc>
                <a:spcPct val="150000"/>
              </a:lnSpc>
              <a:spcBef>
                <a:spcPts val="1345"/>
              </a:spcBef>
              <a:buFont typeface="Arial" panose="020B0604020202020204" pitchFamily="34" charset="0"/>
              <a:buChar char="•"/>
            </a:pPr>
            <a:r>
              <a:rPr sz="4000" spc="-5" dirty="0">
                <a:solidFill>
                  <a:srgbClr val="FFFFFF"/>
                </a:solidFill>
                <a:latin typeface="Arial"/>
                <a:cs typeface="Arial"/>
              </a:rPr>
              <a:t>Program participation</a:t>
            </a:r>
            <a:endParaRPr lang="en-US" sz="4000" spc="-5" dirty="0">
              <a:solidFill>
                <a:srgbClr val="FFFFFF"/>
              </a:solidFill>
              <a:latin typeface="Arial"/>
              <a:cs typeface="Arial"/>
            </a:endParaRPr>
          </a:p>
          <a:p>
            <a:pPr marL="584200" marR="1147445" indent="-571500">
              <a:lnSpc>
                <a:spcPct val="150000"/>
              </a:lnSpc>
              <a:spcBef>
                <a:spcPts val="1345"/>
              </a:spcBef>
              <a:buFont typeface="Arial" panose="020B0604020202020204" pitchFamily="34" charset="0"/>
              <a:buChar char="•"/>
            </a:pPr>
            <a:r>
              <a:rPr sz="4000" spc="-5" dirty="0">
                <a:solidFill>
                  <a:srgbClr val="FFFFFF"/>
                </a:solidFill>
                <a:latin typeface="Arial"/>
                <a:cs typeface="Arial"/>
              </a:rPr>
              <a:t>Program</a:t>
            </a:r>
            <a:r>
              <a:rPr sz="4000" spc="-15" dirty="0">
                <a:solidFill>
                  <a:srgbClr val="FFFFFF"/>
                </a:solidFill>
                <a:latin typeface="Arial"/>
                <a:cs typeface="Arial"/>
              </a:rPr>
              <a:t> </a:t>
            </a:r>
            <a:r>
              <a:rPr sz="4000" spc="-5" dirty="0">
                <a:solidFill>
                  <a:srgbClr val="FFFFFF"/>
                </a:solidFill>
                <a:latin typeface="Arial"/>
                <a:cs typeface="Arial"/>
              </a:rPr>
              <a:t>revenue</a:t>
            </a:r>
            <a:endParaRPr lang="en-US" sz="4000" spc="-5" dirty="0">
              <a:solidFill>
                <a:srgbClr val="FFFFFF"/>
              </a:solidFill>
              <a:latin typeface="Arial"/>
              <a:cs typeface="Arial"/>
            </a:endParaRPr>
          </a:p>
          <a:p>
            <a:pPr marL="12700" marR="1147445">
              <a:lnSpc>
                <a:spcPct val="150000"/>
              </a:lnSpc>
              <a:spcBef>
                <a:spcPts val="1345"/>
              </a:spcBef>
            </a:pPr>
            <a:endParaRPr sz="4000" dirty="0">
              <a:latin typeface="Arial"/>
              <a:cs typeface="Arial"/>
            </a:endParaRPr>
          </a:p>
        </p:txBody>
      </p:sp>
      <p:sp>
        <p:nvSpPr>
          <p:cNvPr id="2" name="object 2" descr="photo showing students holding fresh apples"/>
          <p:cNvSpPr/>
          <p:nvPr/>
        </p:nvSpPr>
        <p:spPr>
          <a:xfrm>
            <a:off x="10614299" y="2"/>
            <a:ext cx="7673700" cy="10286996"/>
          </a:xfrm>
          <a:prstGeom prst="rect">
            <a:avLst/>
          </a:prstGeom>
          <a:blipFill>
            <a:blip r:embed="rId3" cstate="print"/>
            <a:stretch>
              <a:fillRect/>
            </a:stretch>
          </a:blip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40596" y="9083778"/>
            <a:ext cx="2004747" cy="1092386"/>
          </a:xfrm>
          <a:prstGeom prst="rect">
            <a:avLst/>
          </a:prstGeom>
          <a:blipFill>
            <a:blip r:embed="rId4" cstate="print"/>
            <a:stretch>
              <a:fillRect/>
            </a:stretch>
          </a:blip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0708335" y="9679474"/>
            <a:ext cx="6548755" cy="607695"/>
          </a:xfrm>
          <a:custGeom>
            <a:avLst/>
            <a:gdLst/>
            <a:ahLst/>
            <a:cxnLst/>
            <a:rect l="l" t="t" r="r" b="b"/>
            <a:pathLst>
              <a:path w="6548755" h="607695">
                <a:moveTo>
                  <a:pt x="0" y="607525"/>
                </a:moveTo>
                <a:lnTo>
                  <a:pt x="6548758" y="607525"/>
                </a:lnTo>
                <a:lnTo>
                  <a:pt x="6548758" y="0"/>
                </a:lnTo>
                <a:lnTo>
                  <a:pt x="0" y="0"/>
                </a:lnTo>
                <a:lnTo>
                  <a:pt x="0" y="607525"/>
                </a:lnTo>
                <a:close/>
              </a:path>
            </a:pathLst>
          </a:custGeom>
          <a:solidFill>
            <a:srgbClr val="FFFFFF"/>
          </a:solidFill>
        </p:spPr>
        <p:txBody>
          <a:bodyPr wrap="square" lIns="0" tIns="0" rIns="0" bIns="0" rtlCol="0"/>
          <a:lstStyle/>
          <a:p>
            <a:endParaRPr dirty="0"/>
          </a:p>
        </p:txBody>
      </p:sp>
      <p:sp>
        <p:nvSpPr>
          <p:cNvPr id="11" name="object 11"/>
          <p:cNvSpPr txBox="1"/>
          <p:nvPr/>
        </p:nvSpPr>
        <p:spPr>
          <a:xfrm>
            <a:off x="11739787" y="9822059"/>
            <a:ext cx="7807087" cy="322523"/>
          </a:xfrm>
          <a:prstGeom prst="rect">
            <a:avLst/>
          </a:prstGeom>
        </p:spPr>
        <p:txBody>
          <a:bodyPr vert="horz" wrap="square" lIns="0" tIns="14604" rIns="0" bIns="0" rtlCol="0">
            <a:spAutoFit/>
          </a:bodyPr>
          <a:lstStyle/>
          <a:p>
            <a:pPr marL="12700">
              <a:lnSpc>
                <a:spcPct val="100000"/>
              </a:lnSpc>
              <a:spcBef>
                <a:spcPts val="114"/>
              </a:spcBef>
            </a:pPr>
            <a:r>
              <a:rPr lang="en-US" sz="2000" dirty="0">
                <a:solidFill>
                  <a:srgbClr val="7B727B"/>
                </a:solidFill>
                <a:latin typeface="Arial"/>
                <a:cs typeface="Arial"/>
              </a:rPr>
              <a:t> Photo </a:t>
            </a:r>
            <a:r>
              <a:rPr sz="2000" dirty="0">
                <a:solidFill>
                  <a:srgbClr val="7B727B"/>
                </a:solidFill>
                <a:latin typeface="Arial"/>
                <a:cs typeface="Arial"/>
              </a:rPr>
              <a:t>courtesy </a:t>
            </a:r>
            <a:r>
              <a:rPr sz="2000" spc="5" dirty="0">
                <a:solidFill>
                  <a:srgbClr val="7B727B"/>
                </a:solidFill>
                <a:latin typeface="Arial"/>
                <a:cs typeface="Arial"/>
              </a:rPr>
              <a:t>of </a:t>
            </a:r>
            <a:r>
              <a:rPr sz="2000" dirty="0">
                <a:solidFill>
                  <a:srgbClr val="7B727B"/>
                </a:solidFill>
                <a:latin typeface="Arial"/>
                <a:cs typeface="Arial"/>
              </a:rPr>
              <a:t>Charlotte Valley</a:t>
            </a:r>
            <a:r>
              <a:rPr sz="2000" spc="35" dirty="0">
                <a:solidFill>
                  <a:srgbClr val="7B727B"/>
                </a:solidFill>
                <a:latin typeface="Arial"/>
                <a:cs typeface="Arial"/>
              </a:rPr>
              <a:t> </a:t>
            </a:r>
            <a:r>
              <a:rPr sz="2000" spc="5" dirty="0">
                <a:solidFill>
                  <a:srgbClr val="7B727B"/>
                </a:solidFill>
                <a:latin typeface="Arial"/>
                <a:cs typeface="Arial"/>
              </a:rPr>
              <a:t>CSD</a:t>
            </a:r>
            <a:endParaRPr sz="2000" dirty="0">
              <a:latin typeface="Arial"/>
              <a:cs typeface="Arial"/>
            </a:endParaRPr>
          </a:p>
        </p:txBody>
      </p:sp>
      <p:sp>
        <p:nvSpPr>
          <p:cNvPr id="12" name="object 12">
            <a:extLst>
              <a:ext uri="{C183D7F6-B498-43B3-948B-1728B52AA6E4}">
                <adec:decorative xmlns:adec="http://schemas.microsoft.com/office/drawing/2017/decorative" val="1"/>
              </a:ext>
            </a:extLst>
          </p:cNvPr>
          <p:cNvSpPr/>
          <p:nvPr/>
        </p:nvSpPr>
        <p:spPr>
          <a:xfrm>
            <a:off x="10480913" y="2"/>
            <a:ext cx="227965" cy="10287000"/>
          </a:xfrm>
          <a:custGeom>
            <a:avLst/>
            <a:gdLst/>
            <a:ahLst/>
            <a:cxnLst/>
            <a:rect l="l" t="t" r="r" b="b"/>
            <a:pathLst>
              <a:path w="227965" h="10287000">
                <a:moveTo>
                  <a:pt x="190501" y="0"/>
                </a:moveTo>
                <a:lnTo>
                  <a:pt x="227421" y="10286996"/>
                </a:lnTo>
                <a:lnTo>
                  <a:pt x="36920" y="10286996"/>
                </a:lnTo>
                <a:lnTo>
                  <a:pt x="0" y="0"/>
                </a:lnTo>
                <a:lnTo>
                  <a:pt x="190501" y="0"/>
                </a:lnTo>
                <a:close/>
              </a:path>
            </a:pathLst>
          </a:custGeom>
          <a:solidFill>
            <a:srgbClr val="FFFFFF"/>
          </a:solidFill>
        </p:spPr>
        <p:txBody>
          <a:bodyPr wrap="square" lIns="0" tIns="0" rIns="0" bIns="0" rtlCol="0"/>
          <a:lstStyle/>
          <a:p>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descr="Slide title stating Food Quality, flavor, texture, appearance and nutritional value"/>
          <p:cNvSpPr/>
          <p:nvPr/>
        </p:nvSpPr>
        <p:spPr>
          <a:xfrm>
            <a:off x="0" y="0"/>
            <a:ext cx="9489440" cy="10287000"/>
          </a:xfrm>
          <a:custGeom>
            <a:avLst/>
            <a:gdLst/>
            <a:ahLst/>
            <a:cxnLst/>
            <a:rect l="l" t="t" r="r" b="b"/>
            <a:pathLst>
              <a:path w="9489440" h="10287000">
                <a:moveTo>
                  <a:pt x="0" y="10286999"/>
                </a:moveTo>
                <a:lnTo>
                  <a:pt x="0" y="0"/>
                </a:lnTo>
                <a:lnTo>
                  <a:pt x="9489218" y="0"/>
                </a:lnTo>
                <a:lnTo>
                  <a:pt x="9489218" y="10286999"/>
                </a:lnTo>
                <a:lnTo>
                  <a:pt x="0" y="10286999"/>
                </a:lnTo>
                <a:close/>
              </a:path>
            </a:pathLst>
          </a:custGeom>
          <a:solidFill>
            <a:srgbClr val="7B727B"/>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141074" y="9066148"/>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015977" y="411412"/>
            <a:ext cx="3382820" cy="3382820"/>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7497412" y="0"/>
            <a:ext cx="791210" cy="7715884"/>
          </a:xfrm>
          <a:custGeom>
            <a:avLst/>
            <a:gdLst/>
            <a:ahLst/>
            <a:cxnLst/>
            <a:rect l="l" t="t" r="r" b="b"/>
            <a:pathLst>
              <a:path w="791209" h="7715884">
                <a:moveTo>
                  <a:pt x="0" y="0"/>
                </a:moveTo>
                <a:lnTo>
                  <a:pt x="790586" y="0"/>
                </a:lnTo>
                <a:lnTo>
                  <a:pt x="790586" y="7715294"/>
                </a:lnTo>
                <a:lnTo>
                  <a:pt x="0" y="7715294"/>
                </a:lnTo>
                <a:lnTo>
                  <a:pt x="0" y="0"/>
                </a:lnTo>
                <a:close/>
              </a:path>
            </a:pathLst>
          </a:custGeom>
          <a:solidFill>
            <a:srgbClr val="7B727B"/>
          </a:solidFill>
        </p:spPr>
        <p:txBody>
          <a:bodyPr wrap="square" lIns="0" tIns="0" rIns="0" bIns="0" rtlCol="0"/>
          <a:lstStyle/>
          <a:p>
            <a:endParaRPr dirty="0"/>
          </a:p>
        </p:txBody>
      </p:sp>
      <p:sp>
        <p:nvSpPr>
          <p:cNvPr id="5" name="object 5" descr="photo of rice pilaf"/>
          <p:cNvSpPr/>
          <p:nvPr/>
        </p:nvSpPr>
        <p:spPr>
          <a:xfrm>
            <a:off x="9849557" y="285750"/>
            <a:ext cx="3695700" cy="3638550"/>
          </a:xfrm>
          <a:custGeom>
            <a:avLst/>
            <a:gdLst/>
            <a:ahLst/>
            <a:cxnLst/>
            <a:rect l="l" t="t" r="r" b="b"/>
            <a:pathLst>
              <a:path w="3695700" h="3638550">
                <a:moveTo>
                  <a:pt x="0" y="0"/>
                </a:moveTo>
                <a:lnTo>
                  <a:pt x="3695691" y="0"/>
                </a:lnTo>
                <a:lnTo>
                  <a:pt x="3695691" y="3638549"/>
                </a:lnTo>
                <a:lnTo>
                  <a:pt x="0" y="3638549"/>
                </a:lnTo>
                <a:lnTo>
                  <a:pt x="0" y="0"/>
                </a:lnTo>
              </a:path>
            </a:pathLst>
          </a:custGeom>
          <a:ln w="76255">
            <a:solidFill>
              <a:srgbClr val="7B727B"/>
            </a:solidFill>
          </a:ln>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4058419" y="1028700"/>
            <a:ext cx="3785870" cy="3723640"/>
          </a:xfrm>
          <a:custGeom>
            <a:avLst/>
            <a:gdLst/>
            <a:ahLst/>
            <a:cxnLst/>
            <a:rect l="l" t="t" r="r" b="b"/>
            <a:pathLst>
              <a:path w="3785869" h="3723640">
                <a:moveTo>
                  <a:pt x="0" y="0"/>
                </a:moveTo>
                <a:lnTo>
                  <a:pt x="3785847" y="0"/>
                </a:lnTo>
                <a:lnTo>
                  <a:pt x="3785847" y="3723345"/>
                </a:lnTo>
                <a:lnTo>
                  <a:pt x="0" y="3723345"/>
                </a:lnTo>
                <a:lnTo>
                  <a:pt x="0" y="0"/>
                </a:lnTo>
                <a:close/>
              </a:path>
            </a:pathLst>
          </a:custGeom>
          <a:solidFill>
            <a:srgbClr val="FFFFFF"/>
          </a:solidFill>
        </p:spPr>
        <p:txBody>
          <a:bodyPr wrap="square" lIns="0" tIns="0" rIns="0" bIns="0" rtlCol="0"/>
          <a:lstStyle/>
          <a:p>
            <a:endParaRPr dirty="0"/>
          </a:p>
        </p:txBody>
      </p:sp>
      <p:sp>
        <p:nvSpPr>
          <p:cNvPr id="9" name="object 9">
            <a:extLst>
              <a:ext uri="{C183D7F6-B498-43B3-948B-1728B52AA6E4}">
                <adec:decorative xmlns:adec="http://schemas.microsoft.com/office/drawing/2017/decorative" val="1"/>
              </a:ext>
            </a:extLst>
          </p:cNvPr>
          <p:cNvSpPr/>
          <p:nvPr/>
        </p:nvSpPr>
        <p:spPr>
          <a:xfrm>
            <a:off x="14058439" y="1028700"/>
            <a:ext cx="3781425" cy="3724275"/>
          </a:xfrm>
          <a:custGeom>
            <a:avLst/>
            <a:gdLst/>
            <a:ahLst/>
            <a:cxnLst/>
            <a:rect l="l" t="t" r="r" b="b"/>
            <a:pathLst>
              <a:path w="3781425" h="3724275">
                <a:moveTo>
                  <a:pt x="0" y="0"/>
                </a:moveTo>
                <a:lnTo>
                  <a:pt x="3781383" y="0"/>
                </a:lnTo>
                <a:lnTo>
                  <a:pt x="3781383" y="3724274"/>
                </a:lnTo>
                <a:lnTo>
                  <a:pt x="0" y="3724274"/>
                </a:lnTo>
                <a:lnTo>
                  <a:pt x="0" y="0"/>
                </a:lnTo>
              </a:path>
            </a:pathLst>
          </a:custGeom>
          <a:ln w="76214">
            <a:solidFill>
              <a:srgbClr val="7B727B"/>
            </a:solidFill>
          </a:ln>
        </p:spPr>
        <p:txBody>
          <a:bodyPr wrap="square" lIns="0" tIns="0" rIns="0" bIns="0" rtlCol="0"/>
          <a:lstStyle/>
          <a:p>
            <a:endParaRPr dirty="0"/>
          </a:p>
        </p:txBody>
      </p:sp>
      <p:sp>
        <p:nvSpPr>
          <p:cNvPr id="10" name="object 10" descr="photo of testing cups with spoons"/>
          <p:cNvSpPr/>
          <p:nvPr/>
        </p:nvSpPr>
        <p:spPr>
          <a:xfrm>
            <a:off x="14237771" y="1187480"/>
            <a:ext cx="3424747" cy="3424747"/>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9856844" y="4459872"/>
            <a:ext cx="3698739" cy="3678173"/>
          </a:xfrm>
          <a:custGeom>
            <a:avLst/>
            <a:gdLst>
              <a:gd name="connsiteX0" fmla="*/ 3048 w 3698739"/>
              <a:gd name="connsiteY0" fmla="*/ 39624 h 3678173"/>
              <a:gd name="connsiteX1" fmla="*/ 3698739 w 3698739"/>
              <a:gd name="connsiteY1" fmla="*/ 39624 h 3678173"/>
              <a:gd name="connsiteX2" fmla="*/ 3698739 w 3698739"/>
              <a:gd name="connsiteY2" fmla="*/ 3678173 h 3678173"/>
              <a:gd name="connsiteX3" fmla="*/ 3048 w 3698739"/>
              <a:gd name="connsiteY3" fmla="*/ 3678173 h 3678173"/>
              <a:gd name="connsiteX4" fmla="*/ 0 w 3698739"/>
              <a:gd name="connsiteY4" fmla="*/ 0 h 3678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739" h="3678173">
                <a:moveTo>
                  <a:pt x="3048" y="39624"/>
                </a:moveTo>
                <a:lnTo>
                  <a:pt x="3698739" y="39624"/>
                </a:lnTo>
                <a:lnTo>
                  <a:pt x="3698739" y="3678173"/>
                </a:lnTo>
                <a:lnTo>
                  <a:pt x="3048" y="3678173"/>
                </a:lnTo>
                <a:cubicBezTo>
                  <a:pt x="3048" y="2465323"/>
                  <a:pt x="0" y="1212850"/>
                  <a:pt x="0" y="0"/>
                </a:cubicBezTo>
              </a:path>
            </a:pathLst>
          </a:custGeom>
          <a:ln w="76255">
            <a:solidFill>
              <a:srgbClr val="7B727B"/>
            </a:solidFill>
          </a:ln>
        </p:spPr>
        <p:txBody>
          <a:bodyPr wrap="square" lIns="0" tIns="0" rIns="0" bIns="0" rtlCol="0"/>
          <a:lstStyle/>
          <a:p>
            <a:endParaRPr dirty="0"/>
          </a:p>
        </p:txBody>
      </p:sp>
      <p:sp>
        <p:nvSpPr>
          <p:cNvPr id="12" name="object 12" descr="photo of boston bibb lettuce"/>
          <p:cNvSpPr/>
          <p:nvPr/>
        </p:nvSpPr>
        <p:spPr>
          <a:xfrm>
            <a:off x="10026312" y="4625159"/>
            <a:ext cx="3382820" cy="3382820"/>
          </a:xfrm>
          <a:prstGeom prst="rect">
            <a:avLst/>
          </a:prstGeom>
          <a:blipFill>
            <a:blip r:embed="rId6" cstate="print"/>
            <a:stretch>
              <a:fillRect/>
            </a:stretch>
          </a:blipFill>
        </p:spPr>
        <p:txBody>
          <a:bodyPr wrap="square" lIns="0" tIns="0" rIns="0" bIns="0" rtlCol="0"/>
          <a:lstStyle/>
          <a:p>
            <a:endParaRPr dirty="0"/>
          </a:p>
        </p:txBody>
      </p:sp>
      <p:sp>
        <p:nvSpPr>
          <p:cNvPr id="13" name="object 13">
            <a:extLst>
              <a:ext uri="{C183D7F6-B498-43B3-948B-1728B52AA6E4}">
                <adec:decorative xmlns:adec="http://schemas.microsoft.com/office/drawing/2017/decorative" val="1"/>
              </a:ext>
            </a:extLst>
          </p:cNvPr>
          <p:cNvSpPr/>
          <p:nvPr/>
        </p:nvSpPr>
        <p:spPr>
          <a:xfrm>
            <a:off x="14058419" y="5537155"/>
            <a:ext cx="3785870" cy="3723640"/>
          </a:xfrm>
          <a:custGeom>
            <a:avLst/>
            <a:gdLst/>
            <a:ahLst/>
            <a:cxnLst/>
            <a:rect l="l" t="t" r="r" b="b"/>
            <a:pathLst>
              <a:path w="3785869" h="3723640">
                <a:moveTo>
                  <a:pt x="0" y="0"/>
                </a:moveTo>
                <a:lnTo>
                  <a:pt x="3785847" y="0"/>
                </a:lnTo>
                <a:lnTo>
                  <a:pt x="3785847" y="3723345"/>
                </a:lnTo>
                <a:lnTo>
                  <a:pt x="0" y="3723345"/>
                </a:lnTo>
                <a:lnTo>
                  <a:pt x="0" y="0"/>
                </a:lnTo>
                <a:close/>
              </a:path>
            </a:pathLst>
          </a:custGeom>
          <a:solidFill>
            <a:srgbClr val="FFFFFF"/>
          </a:solidFill>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14058439" y="5537155"/>
            <a:ext cx="3781425" cy="3724275"/>
          </a:xfrm>
          <a:custGeom>
            <a:avLst/>
            <a:gdLst/>
            <a:ahLst/>
            <a:cxnLst/>
            <a:rect l="l" t="t" r="r" b="b"/>
            <a:pathLst>
              <a:path w="3781425" h="3724275">
                <a:moveTo>
                  <a:pt x="0" y="0"/>
                </a:moveTo>
                <a:lnTo>
                  <a:pt x="3781383" y="0"/>
                </a:lnTo>
                <a:lnTo>
                  <a:pt x="3781383" y="3724274"/>
                </a:lnTo>
                <a:lnTo>
                  <a:pt x="0" y="3724274"/>
                </a:lnTo>
                <a:lnTo>
                  <a:pt x="0" y="0"/>
                </a:lnTo>
              </a:path>
            </a:pathLst>
          </a:custGeom>
          <a:ln w="76214">
            <a:solidFill>
              <a:srgbClr val="7B727B"/>
            </a:solidFill>
          </a:ln>
        </p:spPr>
        <p:txBody>
          <a:bodyPr wrap="square" lIns="0" tIns="0" rIns="0" bIns="0" rtlCol="0"/>
          <a:lstStyle/>
          <a:p>
            <a:endParaRPr dirty="0"/>
          </a:p>
        </p:txBody>
      </p:sp>
      <p:sp>
        <p:nvSpPr>
          <p:cNvPr id="15" name="object 15" descr="photo of kale salad"/>
          <p:cNvSpPr/>
          <p:nvPr/>
        </p:nvSpPr>
        <p:spPr>
          <a:xfrm>
            <a:off x="14237771" y="5685354"/>
            <a:ext cx="3424747" cy="3424747"/>
          </a:xfrm>
          <a:prstGeom prst="rect">
            <a:avLst/>
          </a:prstGeom>
          <a:blipFill>
            <a:blip r:embed="rId7" cstate="print"/>
            <a:stretch>
              <a:fillRect/>
            </a:stretch>
          </a:blipFill>
        </p:spPr>
        <p:txBody>
          <a:bodyPr wrap="square" lIns="0" tIns="0" rIns="0" bIns="0" rtlCol="0"/>
          <a:lstStyle/>
          <a:p>
            <a:endParaRPr dirty="0"/>
          </a:p>
        </p:txBody>
      </p:sp>
      <p:sp>
        <p:nvSpPr>
          <p:cNvPr id="16" name="object 16">
            <a:extLst>
              <a:ext uri="{C183D7F6-B498-43B3-948B-1728B52AA6E4}">
                <adec:decorative xmlns:adec="http://schemas.microsoft.com/office/drawing/2017/decorative" val="1"/>
              </a:ext>
            </a:extLst>
          </p:cNvPr>
          <p:cNvSpPr/>
          <p:nvPr/>
        </p:nvSpPr>
        <p:spPr>
          <a:xfrm>
            <a:off x="2144176" y="3716178"/>
            <a:ext cx="133349" cy="133349"/>
          </a:xfrm>
          <a:prstGeom prst="rect">
            <a:avLst/>
          </a:prstGeom>
          <a:blipFill>
            <a:blip r:embed="rId8" cstate="print"/>
            <a:stretch>
              <a:fillRect/>
            </a:stretch>
          </a:blipFill>
        </p:spPr>
        <p:txBody>
          <a:bodyPr wrap="square" lIns="0" tIns="0" rIns="0" bIns="0" rtlCol="0"/>
          <a:lstStyle/>
          <a:p>
            <a:endParaRPr dirty="0"/>
          </a:p>
        </p:txBody>
      </p:sp>
      <p:sp>
        <p:nvSpPr>
          <p:cNvPr id="17" name="object 17">
            <a:extLst>
              <a:ext uri="{C183D7F6-B498-43B3-948B-1728B52AA6E4}">
                <adec:decorative xmlns:adec="http://schemas.microsoft.com/office/drawing/2017/decorative" val="1"/>
              </a:ext>
            </a:extLst>
          </p:cNvPr>
          <p:cNvSpPr txBox="1"/>
          <p:nvPr/>
        </p:nvSpPr>
        <p:spPr>
          <a:xfrm>
            <a:off x="166091" y="1341278"/>
            <a:ext cx="8662035" cy="2701925"/>
          </a:xfrm>
          <a:prstGeom prst="rect">
            <a:avLst/>
          </a:prstGeom>
        </p:spPr>
        <p:txBody>
          <a:bodyPr vert="horz" wrap="square" lIns="0" tIns="12700" rIns="0" bIns="0" rtlCol="0">
            <a:spAutoFit/>
          </a:bodyPr>
          <a:lstStyle/>
          <a:p>
            <a:pPr marL="12700">
              <a:lnSpc>
                <a:spcPct val="100000"/>
              </a:lnSpc>
              <a:spcBef>
                <a:spcPts val="100"/>
              </a:spcBef>
            </a:pPr>
            <a:r>
              <a:rPr sz="9000" b="1" dirty="0">
                <a:solidFill>
                  <a:srgbClr val="FFFFFF"/>
                </a:solidFill>
                <a:latin typeface="Arial"/>
                <a:cs typeface="Arial"/>
              </a:rPr>
              <a:t>FOOD</a:t>
            </a:r>
            <a:r>
              <a:rPr sz="9000" b="1" spc="-90" dirty="0">
                <a:solidFill>
                  <a:srgbClr val="FFFFFF"/>
                </a:solidFill>
                <a:latin typeface="Arial"/>
                <a:cs typeface="Arial"/>
              </a:rPr>
              <a:t> </a:t>
            </a:r>
            <a:r>
              <a:rPr sz="9000" b="1" dirty="0">
                <a:solidFill>
                  <a:srgbClr val="FFFFFF"/>
                </a:solidFill>
                <a:latin typeface="Arial"/>
                <a:cs typeface="Arial"/>
              </a:rPr>
              <a:t>QUALITY</a:t>
            </a:r>
            <a:endParaRPr sz="9000" dirty="0">
              <a:latin typeface="Arial"/>
              <a:cs typeface="Arial"/>
            </a:endParaRPr>
          </a:p>
          <a:p>
            <a:pPr marL="2311400">
              <a:lnSpc>
                <a:spcPct val="100000"/>
              </a:lnSpc>
              <a:spcBef>
                <a:spcPts val="4875"/>
              </a:spcBef>
            </a:pPr>
            <a:r>
              <a:rPr sz="4500" spc="-5" dirty="0">
                <a:solidFill>
                  <a:srgbClr val="FFFFFF"/>
                </a:solidFill>
                <a:latin typeface="Arial"/>
                <a:cs typeface="Arial"/>
              </a:rPr>
              <a:t>Flavor</a:t>
            </a:r>
            <a:endParaRPr sz="4500" dirty="0">
              <a:latin typeface="Arial"/>
              <a:cs typeface="Arial"/>
            </a:endParaRPr>
          </a:p>
        </p:txBody>
      </p:sp>
      <p:sp>
        <p:nvSpPr>
          <p:cNvPr id="18" name="object 18">
            <a:extLst>
              <a:ext uri="{C183D7F6-B498-43B3-948B-1728B52AA6E4}">
                <adec:decorative xmlns:adec="http://schemas.microsoft.com/office/drawing/2017/decorative" val="1"/>
              </a:ext>
            </a:extLst>
          </p:cNvPr>
          <p:cNvSpPr/>
          <p:nvPr/>
        </p:nvSpPr>
        <p:spPr>
          <a:xfrm>
            <a:off x="2144176" y="7067564"/>
            <a:ext cx="133349" cy="133349"/>
          </a:xfrm>
          <a:prstGeom prst="rect">
            <a:avLst/>
          </a:prstGeom>
          <a:blipFill>
            <a:blip r:embed="rId9" cstate="print"/>
            <a:stretch>
              <a:fillRect/>
            </a:stretch>
          </a:blipFill>
        </p:spPr>
        <p:txBody>
          <a:bodyPr wrap="square" lIns="0" tIns="0" rIns="0" bIns="0" rtlCol="0"/>
          <a:lstStyle/>
          <a:p>
            <a:endParaRPr dirty="0"/>
          </a:p>
        </p:txBody>
      </p:sp>
      <p:sp>
        <p:nvSpPr>
          <p:cNvPr id="19" name="object 19"/>
          <p:cNvSpPr txBox="1"/>
          <p:nvPr/>
        </p:nvSpPr>
        <p:spPr>
          <a:xfrm>
            <a:off x="2464851" y="6683389"/>
            <a:ext cx="421830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Nutritional</a:t>
            </a:r>
            <a:r>
              <a:rPr sz="4500" spc="-25" dirty="0">
                <a:solidFill>
                  <a:srgbClr val="FFFFFF"/>
                </a:solidFill>
                <a:latin typeface="Arial"/>
                <a:cs typeface="Arial"/>
              </a:rPr>
              <a:t> </a:t>
            </a:r>
            <a:r>
              <a:rPr sz="4500" spc="-5" dirty="0">
                <a:solidFill>
                  <a:srgbClr val="FFFFFF"/>
                </a:solidFill>
                <a:latin typeface="Arial"/>
                <a:cs typeface="Arial"/>
              </a:rPr>
              <a:t>Value</a:t>
            </a:r>
            <a:endParaRPr sz="4500" dirty="0">
              <a:latin typeface="Arial"/>
              <a:cs typeface="Arial"/>
            </a:endParaRPr>
          </a:p>
        </p:txBody>
      </p:sp>
      <p:sp>
        <p:nvSpPr>
          <p:cNvPr id="20" name="object 20">
            <a:extLst>
              <a:ext uri="{C183D7F6-B498-43B3-948B-1728B52AA6E4}">
                <adec:decorative xmlns:adec="http://schemas.microsoft.com/office/drawing/2017/decorative" val="1"/>
              </a:ext>
            </a:extLst>
          </p:cNvPr>
          <p:cNvSpPr/>
          <p:nvPr/>
        </p:nvSpPr>
        <p:spPr>
          <a:xfrm>
            <a:off x="2144176" y="5857890"/>
            <a:ext cx="133349" cy="133349"/>
          </a:xfrm>
          <a:prstGeom prst="rect">
            <a:avLst/>
          </a:prstGeom>
          <a:blipFill>
            <a:blip r:embed="rId9" cstate="print"/>
            <a:stretch>
              <a:fillRect/>
            </a:stretch>
          </a:blipFill>
        </p:spPr>
        <p:txBody>
          <a:bodyPr wrap="square" lIns="0" tIns="0" rIns="0" bIns="0" rtlCol="0"/>
          <a:lstStyle/>
          <a:p>
            <a:endParaRPr dirty="0"/>
          </a:p>
        </p:txBody>
      </p:sp>
      <p:sp>
        <p:nvSpPr>
          <p:cNvPr id="21" name="object 21"/>
          <p:cNvSpPr txBox="1"/>
          <p:nvPr/>
        </p:nvSpPr>
        <p:spPr>
          <a:xfrm>
            <a:off x="2464851" y="5473715"/>
            <a:ext cx="310705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Appearance</a:t>
            </a:r>
            <a:endParaRPr sz="4500" dirty="0">
              <a:latin typeface="Arial"/>
              <a:cs typeface="Arial"/>
            </a:endParaRPr>
          </a:p>
        </p:txBody>
      </p:sp>
      <p:sp>
        <p:nvSpPr>
          <p:cNvPr id="22" name="object 22">
            <a:extLst>
              <a:ext uri="{C183D7F6-B498-43B3-948B-1728B52AA6E4}">
                <adec:decorative xmlns:adec="http://schemas.microsoft.com/office/drawing/2017/decorative" val="1"/>
              </a:ext>
            </a:extLst>
          </p:cNvPr>
          <p:cNvSpPr/>
          <p:nvPr/>
        </p:nvSpPr>
        <p:spPr>
          <a:xfrm>
            <a:off x="2144176" y="4792499"/>
            <a:ext cx="133349" cy="133349"/>
          </a:xfrm>
          <a:prstGeom prst="rect">
            <a:avLst/>
          </a:prstGeom>
          <a:blipFill>
            <a:blip r:embed="rId10" cstate="print"/>
            <a:stretch>
              <a:fillRect/>
            </a:stretch>
          </a:blipFill>
        </p:spPr>
        <p:txBody>
          <a:bodyPr wrap="square" lIns="0" tIns="0" rIns="0" bIns="0" rtlCol="0"/>
          <a:lstStyle/>
          <a:p>
            <a:endParaRPr dirty="0"/>
          </a:p>
        </p:txBody>
      </p:sp>
      <p:sp>
        <p:nvSpPr>
          <p:cNvPr id="23" name="object 23"/>
          <p:cNvSpPr txBox="1"/>
          <p:nvPr/>
        </p:nvSpPr>
        <p:spPr>
          <a:xfrm>
            <a:off x="2464851" y="4408324"/>
            <a:ext cx="196278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Texture</a:t>
            </a:r>
            <a:endParaRPr sz="4500" dirty="0">
              <a:latin typeface="Arial"/>
              <a:cs typeface="Arial"/>
            </a:endParaRPr>
          </a:p>
        </p:txBody>
      </p:sp>
      <p:sp>
        <p:nvSpPr>
          <p:cNvPr id="24" name="object 24"/>
          <p:cNvSpPr txBox="1"/>
          <p:nvPr/>
        </p:nvSpPr>
        <p:spPr>
          <a:xfrm>
            <a:off x="13093873" y="9431806"/>
            <a:ext cx="5710555" cy="322523"/>
          </a:xfrm>
          <a:prstGeom prst="rect">
            <a:avLst/>
          </a:prstGeom>
        </p:spPr>
        <p:txBody>
          <a:bodyPr vert="horz" wrap="square" lIns="0" tIns="14604" rIns="0" bIns="0" rtlCol="0">
            <a:spAutoFit/>
          </a:bodyPr>
          <a:lstStyle/>
          <a:p>
            <a:pPr marL="12700">
              <a:lnSpc>
                <a:spcPct val="100000"/>
              </a:lnSpc>
              <a:spcBef>
                <a:spcPts val="114"/>
              </a:spcBef>
            </a:pPr>
            <a:r>
              <a:rPr sz="2000" spc="5" dirty="0">
                <a:solidFill>
                  <a:srgbClr val="FFFFFF"/>
                </a:solidFill>
                <a:latin typeface="Arial"/>
                <a:cs typeface="Arial"/>
              </a:rPr>
              <a:t>Photos </a:t>
            </a:r>
            <a:r>
              <a:rPr sz="2000" dirty="0">
                <a:solidFill>
                  <a:srgbClr val="FFFFFF"/>
                </a:solidFill>
                <a:latin typeface="Arial"/>
                <a:cs typeface="Arial"/>
              </a:rPr>
              <a:t>courtesy </a:t>
            </a:r>
            <a:r>
              <a:rPr sz="2000" spc="5" dirty="0">
                <a:solidFill>
                  <a:srgbClr val="FFFFFF"/>
                </a:solidFill>
                <a:latin typeface="Arial"/>
                <a:cs typeface="Arial"/>
              </a:rPr>
              <a:t>of </a:t>
            </a:r>
            <a:r>
              <a:rPr sz="2000" dirty="0">
                <a:solidFill>
                  <a:srgbClr val="FFFFFF"/>
                </a:solidFill>
                <a:latin typeface="Arial"/>
                <a:cs typeface="Arial"/>
              </a:rPr>
              <a:t>Buffalo City </a:t>
            </a:r>
            <a:r>
              <a:rPr sz="2000" spc="5" dirty="0">
                <a:solidFill>
                  <a:srgbClr val="FFFFFF"/>
                </a:solidFill>
                <a:latin typeface="Arial"/>
                <a:cs typeface="Arial"/>
              </a:rPr>
              <a:t>SD</a:t>
            </a:r>
            <a:endParaRPr sz="2000" dirty="0">
              <a:latin typeface="Arial"/>
              <a:cs typeface="Arial"/>
            </a:endParaRPr>
          </a:p>
        </p:txBody>
      </p:sp>
      <p:sp>
        <p:nvSpPr>
          <p:cNvPr id="25" name="object 25">
            <a:extLst>
              <a:ext uri="{C183D7F6-B498-43B3-948B-1728B52AA6E4}">
                <adec:decorative xmlns:adec="http://schemas.microsoft.com/office/drawing/2017/decorative" val="1"/>
              </a:ext>
            </a:extLst>
          </p:cNvPr>
          <p:cNvSpPr/>
          <p:nvPr/>
        </p:nvSpPr>
        <p:spPr>
          <a:xfrm>
            <a:off x="0" y="284814"/>
            <a:ext cx="8763000" cy="1085215"/>
          </a:xfrm>
          <a:custGeom>
            <a:avLst/>
            <a:gdLst/>
            <a:ahLst/>
            <a:cxnLst/>
            <a:rect l="l" t="t" r="r" b="b"/>
            <a:pathLst>
              <a:path w="8763000" h="1085215">
                <a:moveTo>
                  <a:pt x="0" y="0"/>
                </a:moveTo>
                <a:lnTo>
                  <a:pt x="8762572" y="0"/>
                </a:lnTo>
                <a:lnTo>
                  <a:pt x="8762572" y="1084957"/>
                </a:lnTo>
                <a:lnTo>
                  <a:pt x="0" y="1084957"/>
                </a:lnTo>
                <a:lnTo>
                  <a:pt x="0" y="0"/>
                </a:lnTo>
                <a:close/>
              </a:path>
            </a:pathLst>
          </a:custGeom>
          <a:solidFill>
            <a:srgbClr val="FFFFFF"/>
          </a:solidFill>
        </p:spPr>
        <p:txBody>
          <a:bodyPr wrap="square" lIns="0" tIns="0" rIns="0" bIns="0" rtlCol="0"/>
          <a:lstStyle/>
          <a:p>
            <a:endParaRPr dirty="0"/>
          </a:p>
        </p:txBody>
      </p:sp>
      <p:sp>
        <p:nvSpPr>
          <p:cNvPr id="30" name="object 30" descr="text box stating appearance"/>
          <p:cNvSpPr/>
          <p:nvPr/>
        </p:nvSpPr>
        <p:spPr>
          <a:xfrm>
            <a:off x="10344687" y="4298950"/>
            <a:ext cx="3549650" cy="768350"/>
          </a:xfrm>
          <a:custGeom>
            <a:avLst/>
            <a:gdLst/>
            <a:ahLst/>
            <a:cxnLst/>
            <a:rect l="l" t="t" r="r" b="b"/>
            <a:pathLst>
              <a:path w="3549650" h="768350">
                <a:moveTo>
                  <a:pt x="0" y="767815"/>
                </a:moveTo>
                <a:lnTo>
                  <a:pt x="0" y="0"/>
                </a:lnTo>
                <a:lnTo>
                  <a:pt x="3549215" y="0"/>
                </a:lnTo>
                <a:lnTo>
                  <a:pt x="3549215" y="767815"/>
                </a:lnTo>
                <a:lnTo>
                  <a:pt x="0" y="767815"/>
                </a:lnTo>
                <a:close/>
              </a:path>
            </a:pathLst>
          </a:custGeom>
          <a:solidFill>
            <a:srgbClr val="7B727B"/>
          </a:solidFill>
        </p:spPr>
        <p:txBody>
          <a:bodyPr wrap="square" lIns="0" tIns="0" rIns="0" bIns="0" rtlCol="0"/>
          <a:lstStyle/>
          <a:p>
            <a:endParaRPr dirty="0"/>
          </a:p>
        </p:txBody>
      </p:sp>
      <p:sp>
        <p:nvSpPr>
          <p:cNvPr id="31" name="object 31"/>
          <p:cNvSpPr txBox="1"/>
          <p:nvPr/>
        </p:nvSpPr>
        <p:spPr>
          <a:xfrm>
            <a:off x="10591800" y="4279900"/>
            <a:ext cx="3107055" cy="711200"/>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Appearance</a:t>
            </a:r>
            <a:endParaRPr sz="4500" dirty="0">
              <a:latin typeface="Arial"/>
              <a:cs typeface="Arial"/>
            </a:endParaRPr>
          </a:p>
        </p:txBody>
      </p:sp>
      <p:sp>
        <p:nvSpPr>
          <p:cNvPr id="32" name="object 32" descr="text box stating nutritional value"/>
          <p:cNvSpPr/>
          <p:nvPr/>
        </p:nvSpPr>
        <p:spPr>
          <a:xfrm>
            <a:off x="13694475" y="5295900"/>
            <a:ext cx="3182620" cy="1503045"/>
          </a:xfrm>
          <a:custGeom>
            <a:avLst/>
            <a:gdLst/>
            <a:ahLst/>
            <a:cxnLst/>
            <a:rect l="l" t="t" r="r" b="b"/>
            <a:pathLst>
              <a:path w="3182619" h="1503045">
                <a:moveTo>
                  <a:pt x="0" y="0"/>
                </a:moveTo>
                <a:lnTo>
                  <a:pt x="3182540" y="0"/>
                </a:lnTo>
                <a:lnTo>
                  <a:pt x="3182540" y="1502866"/>
                </a:lnTo>
                <a:lnTo>
                  <a:pt x="0" y="1502866"/>
                </a:lnTo>
                <a:lnTo>
                  <a:pt x="0" y="0"/>
                </a:lnTo>
                <a:close/>
              </a:path>
            </a:pathLst>
          </a:custGeom>
          <a:solidFill>
            <a:srgbClr val="7B727B"/>
          </a:solidFill>
        </p:spPr>
        <p:txBody>
          <a:bodyPr wrap="square" lIns="0" tIns="0" rIns="0" bIns="0" rtlCol="0"/>
          <a:lstStyle/>
          <a:p>
            <a:endParaRPr dirty="0"/>
          </a:p>
        </p:txBody>
      </p:sp>
      <p:sp>
        <p:nvSpPr>
          <p:cNvPr id="33" name="object 33"/>
          <p:cNvSpPr txBox="1"/>
          <p:nvPr/>
        </p:nvSpPr>
        <p:spPr>
          <a:xfrm>
            <a:off x="13959814" y="5219700"/>
            <a:ext cx="2597785" cy="1625600"/>
          </a:xfrm>
          <a:prstGeom prst="rect">
            <a:avLst/>
          </a:prstGeom>
        </p:spPr>
        <p:txBody>
          <a:bodyPr vert="horz" wrap="square" lIns="0" tIns="12065" rIns="0" bIns="0" rtlCol="0">
            <a:spAutoFit/>
          </a:bodyPr>
          <a:lstStyle/>
          <a:p>
            <a:pPr marL="12700" marR="5080">
              <a:lnSpc>
                <a:spcPct val="116700"/>
              </a:lnSpc>
              <a:spcBef>
                <a:spcPts val="95"/>
              </a:spcBef>
            </a:pPr>
            <a:r>
              <a:rPr sz="4500" spc="-5" dirty="0">
                <a:solidFill>
                  <a:srgbClr val="FFFFFF"/>
                </a:solidFill>
                <a:latin typeface="Arial"/>
                <a:cs typeface="Arial"/>
              </a:rPr>
              <a:t>Nu</a:t>
            </a:r>
            <a:r>
              <a:rPr sz="4500" dirty="0">
                <a:solidFill>
                  <a:srgbClr val="FFFFFF"/>
                </a:solidFill>
                <a:latin typeface="Arial"/>
                <a:cs typeface="Arial"/>
              </a:rPr>
              <a:t>tr</a:t>
            </a:r>
            <a:r>
              <a:rPr sz="4500" spc="-5" dirty="0">
                <a:solidFill>
                  <a:srgbClr val="FFFFFF"/>
                </a:solidFill>
                <a:latin typeface="Arial"/>
                <a:cs typeface="Arial"/>
              </a:rPr>
              <a:t>i</a:t>
            </a:r>
            <a:r>
              <a:rPr sz="4500" dirty="0">
                <a:solidFill>
                  <a:srgbClr val="FFFFFF"/>
                </a:solidFill>
                <a:latin typeface="Arial"/>
                <a:cs typeface="Arial"/>
              </a:rPr>
              <a:t>t</a:t>
            </a:r>
            <a:r>
              <a:rPr sz="4500" spc="-5" dirty="0">
                <a:solidFill>
                  <a:srgbClr val="FFFFFF"/>
                </a:solidFill>
                <a:latin typeface="Arial"/>
                <a:cs typeface="Arial"/>
              </a:rPr>
              <a:t>ional  Value</a:t>
            </a:r>
            <a:endParaRPr sz="4500" dirty="0">
              <a:latin typeface="Arial"/>
              <a:cs typeface="Arial"/>
            </a:endParaRPr>
          </a:p>
        </p:txBody>
      </p:sp>
      <p:sp>
        <p:nvSpPr>
          <p:cNvPr id="2" name="object 2" descr="text box stating photo courtesy of Buffalo city SD"/>
          <p:cNvSpPr/>
          <p:nvPr/>
        </p:nvSpPr>
        <p:spPr>
          <a:xfrm>
            <a:off x="11262360" y="9112885"/>
            <a:ext cx="7025640" cy="1085215"/>
          </a:xfrm>
          <a:custGeom>
            <a:avLst/>
            <a:gdLst/>
            <a:ahLst/>
            <a:cxnLst/>
            <a:rect l="l" t="t" r="r" b="b"/>
            <a:pathLst>
              <a:path w="7025640" h="1085215">
                <a:moveTo>
                  <a:pt x="7025418" y="1084956"/>
                </a:moveTo>
                <a:lnTo>
                  <a:pt x="0" y="1084956"/>
                </a:lnTo>
                <a:lnTo>
                  <a:pt x="0" y="0"/>
                </a:lnTo>
                <a:lnTo>
                  <a:pt x="7025418" y="0"/>
                </a:lnTo>
                <a:lnTo>
                  <a:pt x="7025418" y="1084956"/>
                </a:lnTo>
                <a:close/>
              </a:path>
            </a:pathLst>
          </a:custGeom>
          <a:solidFill>
            <a:srgbClr val="7B727B"/>
          </a:solidFill>
        </p:spPr>
        <p:txBody>
          <a:bodyPr wrap="square" lIns="0" tIns="0" rIns="0" bIns="0" rtlCol="0"/>
          <a:lstStyle/>
          <a:p>
            <a:endParaRPr dirty="0"/>
          </a:p>
        </p:txBody>
      </p:sp>
      <p:sp>
        <p:nvSpPr>
          <p:cNvPr id="28" name="object 28" descr="text box stating texture"/>
          <p:cNvSpPr/>
          <p:nvPr/>
        </p:nvSpPr>
        <p:spPr>
          <a:xfrm>
            <a:off x="13789013" y="851607"/>
            <a:ext cx="2634095" cy="699770"/>
          </a:xfrm>
          <a:custGeom>
            <a:avLst/>
            <a:gdLst/>
            <a:ahLst/>
            <a:cxnLst/>
            <a:rect l="l" t="t" r="r" b="b"/>
            <a:pathLst>
              <a:path w="2595880" h="699769">
                <a:moveTo>
                  <a:pt x="0" y="0"/>
                </a:moveTo>
                <a:lnTo>
                  <a:pt x="2595860" y="0"/>
                </a:lnTo>
                <a:lnTo>
                  <a:pt x="2595860" y="699194"/>
                </a:lnTo>
                <a:lnTo>
                  <a:pt x="0" y="699194"/>
                </a:lnTo>
                <a:lnTo>
                  <a:pt x="0" y="0"/>
                </a:lnTo>
                <a:close/>
              </a:path>
            </a:pathLst>
          </a:custGeom>
          <a:solidFill>
            <a:srgbClr val="7B727B"/>
          </a:solidFill>
        </p:spPr>
        <p:txBody>
          <a:bodyPr wrap="square" lIns="0" tIns="0" rIns="0" bIns="0" rtlCol="0"/>
          <a:lstStyle/>
          <a:p>
            <a:endParaRPr dirty="0"/>
          </a:p>
        </p:txBody>
      </p:sp>
      <p:sp>
        <p:nvSpPr>
          <p:cNvPr id="29" name="object 29"/>
          <p:cNvSpPr txBox="1"/>
          <p:nvPr/>
        </p:nvSpPr>
        <p:spPr>
          <a:xfrm>
            <a:off x="14033530" y="834184"/>
            <a:ext cx="1886527" cy="705321"/>
          </a:xfrm>
          <a:prstGeom prst="rect">
            <a:avLst/>
          </a:prstGeom>
        </p:spPr>
        <p:txBody>
          <a:bodyPr vert="horz" wrap="square" lIns="0" tIns="12700" rIns="0" bIns="0" rtlCol="0">
            <a:spAutoFit/>
          </a:bodyPr>
          <a:lstStyle/>
          <a:p>
            <a:pPr marL="12700">
              <a:lnSpc>
                <a:spcPct val="100000"/>
              </a:lnSpc>
              <a:spcBef>
                <a:spcPts val="100"/>
              </a:spcBef>
            </a:pPr>
            <a:r>
              <a:rPr sz="4500" spc="-5" dirty="0">
                <a:solidFill>
                  <a:srgbClr val="FFFFFF"/>
                </a:solidFill>
                <a:latin typeface="Arial"/>
                <a:cs typeface="Arial"/>
              </a:rPr>
              <a:t>Texture</a:t>
            </a:r>
            <a:endParaRPr sz="4500" dirty="0">
              <a:latin typeface="Arial"/>
              <a:cs typeface="Arial"/>
            </a:endParaRPr>
          </a:p>
        </p:txBody>
      </p:sp>
      <p:sp>
        <p:nvSpPr>
          <p:cNvPr id="26" name="object 26" descr="text box stating flavor"/>
          <p:cNvSpPr/>
          <p:nvPr/>
        </p:nvSpPr>
        <p:spPr>
          <a:xfrm>
            <a:off x="9702813" y="126241"/>
            <a:ext cx="2020016" cy="673859"/>
          </a:xfrm>
          <a:custGeom>
            <a:avLst/>
            <a:gdLst/>
            <a:ahLst/>
            <a:cxnLst/>
            <a:rect l="l" t="t" r="r" b="b"/>
            <a:pathLst>
              <a:path w="2098040" h="699769">
                <a:moveTo>
                  <a:pt x="0" y="0"/>
                </a:moveTo>
                <a:lnTo>
                  <a:pt x="2097583" y="0"/>
                </a:lnTo>
                <a:lnTo>
                  <a:pt x="2097583" y="699194"/>
                </a:lnTo>
                <a:lnTo>
                  <a:pt x="0" y="699194"/>
                </a:lnTo>
                <a:lnTo>
                  <a:pt x="0" y="0"/>
                </a:lnTo>
                <a:close/>
              </a:path>
            </a:pathLst>
          </a:custGeom>
          <a:solidFill>
            <a:srgbClr val="7B727B"/>
          </a:solidFill>
        </p:spPr>
        <p:txBody>
          <a:bodyPr wrap="square" lIns="0" tIns="0" rIns="0" bIns="0" rtlCol="0"/>
          <a:lstStyle/>
          <a:p>
            <a:endParaRPr dirty="0"/>
          </a:p>
        </p:txBody>
      </p:sp>
      <p:sp>
        <p:nvSpPr>
          <p:cNvPr id="27" name="object 27"/>
          <p:cNvSpPr txBox="1">
            <a:spLocks noGrp="1"/>
          </p:cNvSpPr>
          <p:nvPr>
            <p:ph type="title"/>
          </p:nvPr>
        </p:nvSpPr>
        <p:spPr>
          <a:xfrm>
            <a:off x="6683156" y="88900"/>
            <a:ext cx="4820507" cy="711200"/>
          </a:xfrm>
          <a:prstGeom prst="rect">
            <a:avLst/>
          </a:prstGeom>
        </p:spPr>
        <p:txBody>
          <a:bodyPr vert="horz" wrap="square" lIns="0" tIns="12700" rIns="0" bIns="0" rtlCol="0">
            <a:spAutoFit/>
          </a:bodyPr>
          <a:lstStyle/>
          <a:p>
            <a:pPr marL="3118485">
              <a:lnSpc>
                <a:spcPct val="100000"/>
              </a:lnSpc>
              <a:spcBef>
                <a:spcPts val="100"/>
              </a:spcBef>
            </a:pPr>
            <a:r>
              <a:rPr dirty="0"/>
              <a:t>F</a:t>
            </a:r>
            <a:r>
              <a:rPr spc="-5" dirty="0"/>
              <a:t>lavo</a:t>
            </a:r>
            <a:r>
              <a:rPr dirty="0"/>
              <a:t>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Main text box containing title of Flavor: Flavor may become unpalatable due to loss of flavor, burnt or sulfur taste.  Photos of overcooked broccoli and fresh steamed broccoli"/>
          <p:cNvSpPr/>
          <p:nvPr/>
        </p:nvSpPr>
        <p:spPr>
          <a:xfrm>
            <a:off x="9939" y="951755"/>
            <a:ext cx="18288000" cy="9261475"/>
          </a:xfrm>
          <a:custGeom>
            <a:avLst/>
            <a:gdLst/>
            <a:ahLst/>
            <a:cxnLst/>
            <a:rect l="l" t="t" r="r" b="b"/>
            <a:pathLst>
              <a:path w="18288000" h="9261475">
                <a:moveTo>
                  <a:pt x="0" y="9260967"/>
                </a:moveTo>
                <a:lnTo>
                  <a:pt x="18287999" y="9260967"/>
                </a:lnTo>
                <a:lnTo>
                  <a:pt x="18287999" y="0"/>
                </a:lnTo>
                <a:lnTo>
                  <a:pt x="0" y="0"/>
                </a:lnTo>
                <a:lnTo>
                  <a:pt x="0" y="9260967"/>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3217444"/>
            <a:ext cx="689610" cy="6831330"/>
          </a:xfrm>
          <a:custGeom>
            <a:avLst/>
            <a:gdLst/>
            <a:ahLst/>
            <a:cxnLst/>
            <a:rect l="l" t="t" r="r" b="b"/>
            <a:pathLst>
              <a:path w="689610" h="6831330">
                <a:moveTo>
                  <a:pt x="0" y="6830822"/>
                </a:moveTo>
                <a:lnTo>
                  <a:pt x="0" y="0"/>
                </a:lnTo>
                <a:lnTo>
                  <a:pt x="689262" y="0"/>
                </a:lnTo>
                <a:lnTo>
                  <a:pt x="689262" y="6830822"/>
                </a:lnTo>
                <a:lnTo>
                  <a:pt x="0" y="6830822"/>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78254"/>
            <a:ext cx="18288000" cy="1026160"/>
          </a:xfrm>
          <a:custGeom>
            <a:avLst/>
            <a:gdLst/>
            <a:ahLst/>
            <a:cxnLst/>
            <a:rect l="l" t="t" r="r" b="b"/>
            <a:pathLst>
              <a:path w="18288000" h="1026160">
                <a:moveTo>
                  <a:pt x="0" y="0"/>
                </a:moveTo>
                <a:lnTo>
                  <a:pt x="18287999" y="0"/>
                </a:lnTo>
                <a:lnTo>
                  <a:pt x="18287999" y="1026031"/>
                </a:lnTo>
                <a:lnTo>
                  <a:pt x="0" y="1026031"/>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1031026" y="8683396"/>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9778457" y="1329805"/>
            <a:ext cx="2004747" cy="1092386"/>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2615210" y="38101"/>
            <a:ext cx="4933315" cy="4963795"/>
          </a:xfrm>
          <a:custGeom>
            <a:avLst/>
            <a:gdLst/>
            <a:ahLst/>
            <a:cxnLst/>
            <a:rect l="l" t="t" r="r" b="b"/>
            <a:pathLst>
              <a:path w="4933315" h="4963795">
                <a:moveTo>
                  <a:pt x="0" y="0"/>
                </a:moveTo>
                <a:lnTo>
                  <a:pt x="4933119" y="0"/>
                </a:lnTo>
                <a:lnTo>
                  <a:pt x="4933119" y="4963733"/>
                </a:lnTo>
                <a:lnTo>
                  <a:pt x="0" y="4963733"/>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2615209" y="38122"/>
            <a:ext cx="4933950" cy="4962525"/>
          </a:xfrm>
          <a:custGeom>
            <a:avLst/>
            <a:gdLst/>
            <a:ahLst/>
            <a:cxnLst/>
            <a:rect l="l" t="t" r="r" b="b"/>
            <a:pathLst>
              <a:path w="4933950" h="4962525">
                <a:moveTo>
                  <a:pt x="0" y="0"/>
                </a:moveTo>
                <a:lnTo>
                  <a:pt x="4933950" y="0"/>
                </a:lnTo>
                <a:lnTo>
                  <a:pt x="4933950" y="4962480"/>
                </a:lnTo>
                <a:lnTo>
                  <a:pt x="0" y="4962480"/>
                </a:lnTo>
                <a:lnTo>
                  <a:pt x="0" y="0"/>
                </a:lnTo>
              </a:path>
            </a:pathLst>
          </a:custGeom>
          <a:ln w="76197">
            <a:solidFill>
              <a:srgbClr val="FFFFFF"/>
            </a:solidFill>
          </a:ln>
        </p:spPr>
        <p:txBody>
          <a:bodyPr wrap="square" lIns="0" tIns="0" rIns="0" bIns="0" rtlCol="0"/>
          <a:lstStyle/>
          <a:p>
            <a:endParaRPr dirty="0"/>
          </a:p>
        </p:txBody>
      </p:sp>
      <p:sp>
        <p:nvSpPr>
          <p:cNvPr id="10" name="object 10"/>
          <p:cNvSpPr txBox="1">
            <a:spLocks noGrp="1"/>
          </p:cNvSpPr>
          <p:nvPr>
            <p:ph type="title"/>
          </p:nvPr>
        </p:nvSpPr>
        <p:spPr>
          <a:xfrm>
            <a:off x="1683043" y="1285922"/>
            <a:ext cx="6677659" cy="1967864"/>
          </a:xfrm>
          <a:prstGeom prst="rect">
            <a:avLst/>
          </a:prstGeom>
        </p:spPr>
        <p:txBody>
          <a:bodyPr vert="horz" wrap="square" lIns="0" tIns="11430" rIns="0" bIns="0" rtlCol="0">
            <a:spAutoFit/>
          </a:bodyPr>
          <a:lstStyle/>
          <a:p>
            <a:pPr marL="12700">
              <a:lnSpc>
                <a:spcPct val="100000"/>
              </a:lnSpc>
              <a:spcBef>
                <a:spcPts val="90"/>
              </a:spcBef>
            </a:pPr>
            <a:r>
              <a:rPr sz="12750" b="1" spc="-10" dirty="0">
                <a:latin typeface="Arial"/>
                <a:cs typeface="Arial"/>
              </a:rPr>
              <a:t>FL</a:t>
            </a:r>
            <a:r>
              <a:rPr sz="12750" b="1" spc="-15" dirty="0">
                <a:latin typeface="Arial"/>
                <a:cs typeface="Arial"/>
              </a:rPr>
              <a:t>AV</a:t>
            </a:r>
            <a:r>
              <a:rPr sz="12750" b="1" spc="-10" dirty="0">
                <a:latin typeface="Arial"/>
                <a:cs typeface="Arial"/>
              </a:rPr>
              <a:t>OR</a:t>
            </a:r>
            <a:endParaRPr sz="12750" dirty="0">
              <a:latin typeface="Arial"/>
              <a:cs typeface="Arial"/>
            </a:endParaRPr>
          </a:p>
        </p:txBody>
      </p:sp>
      <p:sp>
        <p:nvSpPr>
          <p:cNvPr id="11" name="object 11"/>
          <p:cNvSpPr txBox="1"/>
          <p:nvPr/>
        </p:nvSpPr>
        <p:spPr>
          <a:xfrm>
            <a:off x="2020252" y="3250383"/>
            <a:ext cx="7272655" cy="2233112"/>
          </a:xfrm>
          <a:prstGeom prst="rect">
            <a:avLst/>
          </a:prstGeom>
        </p:spPr>
        <p:txBody>
          <a:bodyPr vert="horz" wrap="square" lIns="0" tIns="12700" rIns="0" bIns="0" rtlCol="0">
            <a:spAutoFit/>
          </a:bodyPr>
          <a:lstStyle/>
          <a:p>
            <a:pPr marL="12700" marR="5080">
              <a:lnSpc>
                <a:spcPct val="116300"/>
              </a:lnSpc>
              <a:spcBef>
                <a:spcPts val="100"/>
              </a:spcBef>
            </a:pPr>
            <a:r>
              <a:rPr sz="6500" spc="-5" dirty="0">
                <a:solidFill>
                  <a:srgbClr val="FFFFFF"/>
                </a:solidFill>
                <a:latin typeface="Arial"/>
                <a:cs typeface="Arial"/>
              </a:rPr>
              <a:t>F</a:t>
            </a:r>
            <a:r>
              <a:rPr lang="en-US" sz="6500" spc="-5" dirty="0">
                <a:solidFill>
                  <a:srgbClr val="FFFFFF"/>
                </a:solidFill>
                <a:latin typeface="Arial"/>
                <a:cs typeface="Arial"/>
              </a:rPr>
              <a:t>oods </a:t>
            </a:r>
            <a:r>
              <a:rPr sz="6500" spc="-5" dirty="0">
                <a:solidFill>
                  <a:srgbClr val="FFFFFF"/>
                </a:solidFill>
                <a:latin typeface="Arial"/>
                <a:cs typeface="Arial"/>
              </a:rPr>
              <a:t>may</a:t>
            </a:r>
            <a:r>
              <a:rPr sz="6500" spc="-90" dirty="0">
                <a:solidFill>
                  <a:srgbClr val="FFFFFF"/>
                </a:solidFill>
                <a:latin typeface="Arial"/>
                <a:cs typeface="Arial"/>
              </a:rPr>
              <a:t> </a:t>
            </a:r>
            <a:r>
              <a:rPr sz="6500" spc="-5" dirty="0">
                <a:solidFill>
                  <a:srgbClr val="FFFFFF"/>
                </a:solidFill>
                <a:latin typeface="Arial"/>
                <a:cs typeface="Arial"/>
              </a:rPr>
              <a:t>become  </a:t>
            </a:r>
            <a:r>
              <a:rPr sz="6500" spc="-10" dirty="0">
                <a:solidFill>
                  <a:srgbClr val="FFFFFF"/>
                </a:solidFill>
                <a:latin typeface="Arial"/>
                <a:cs typeface="Arial"/>
              </a:rPr>
              <a:t>unpalatable </a:t>
            </a:r>
            <a:r>
              <a:rPr sz="6500" spc="-5" dirty="0">
                <a:solidFill>
                  <a:srgbClr val="FFFFFF"/>
                </a:solidFill>
                <a:latin typeface="Arial"/>
                <a:cs typeface="Arial"/>
              </a:rPr>
              <a:t>due</a:t>
            </a:r>
            <a:r>
              <a:rPr sz="6500" spc="-20" dirty="0">
                <a:solidFill>
                  <a:srgbClr val="FFFFFF"/>
                </a:solidFill>
                <a:latin typeface="Arial"/>
                <a:cs typeface="Arial"/>
              </a:rPr>
              <a:t> </a:t>
            </a:r>
            <a:r>
              <a:rPr sz="6500" spc="-5" dirty="0">
                <a:solidFill>
                  <a:srgbClr val="FFFFFF"/>
                </a:solidFill>
                <a:latin typeface="Arial"/>
                <a:cs typeface="Arial"/>
              </a:rPr>
              <a:t>to:</a:t>
            </a:r>
            <a:endParaRPr sz="6500" dirty="0">
              <a:latin typeface="Arial"/>
              <a:cs typeface="Arial"/>
            </a:endParaRPr>
          </a:p>
        </p:txBody>
      </p:sp>
      <p:sp>
        <p:nvSpPr>
          <p:cNvPr id="12" name="object 12">
            <a:extLst>
              <a:ext uri="{C183D7F6-B498-43B3-948B-1728B52AA6E4}">
                <adec:decorative xmlns:adec="http://schemas.microsoft.com/office/drawing/2017/decorative" val="1"/>
              </a:ext>
            </a:extLst>
          </p:cNvPr>
          <p:cNvSpPr/>
          <p:nvPr/>
        </p:nvSpPr>
        <p:spPr>
          <a:xfrm>
            <a:off x="3014720" y="7766218"/>
            <a:ext cx="152399" cy="152399"/>
          </a:xfrm>
          <a:prstGeom prst="rect">
            <a:avLst/>
          </a:prstGeom>
          <a:blipFill>
            <a:blip r:embed="rId5" cstate="print"/>
            <a:stretch>
              <a:fillRect/>
            </a:stretch>
          </a:blipFill>
        </p:spPr>
        <p:txBody>
          <a:bodyPr wrap="square" lIns="0" tIns="0" rIns="0" bIns="0" rtlCol="0"/>
          <a:lstStyle/>
          <a:p>
            <a:endParaRPr dirty="0"/>
          </a:p>
        </p:txBody>
      </p:sp>
      <p:sp>
        <p:nvSpPr>
          <p:cNvPr id="13" name="object 13">
            <a:extLst>
              <a:ext uri="{C183D7F6-B498-43B3-948B-1728B52AA6E4}">
                <adec:decorative xmlns:adec="http://schemas.microsoft.com/office/drawing/2017/decorative" val="1"/>
              </a:ext>
            </a:extLst>
          </p:cNvPr>
          <p:cNvSpPr/>
          <p:nvPr/>
        </p:nvSpPr>
        <p:spPr>
          <a:xfrm>
            <a:off x="3014720" y="6693068"/>
            <a:ext cx="152399" cy="152399"/>
          </a:xfrm>
          <a:prstGeom prst="rect">
            <a:avLst/>
          </a:prstGeom>
          <a:blipFill>
            <a:blip r:embed="rId5" cstate="print"/>
            <a:stretch>
              <a:fillRect/>
            </a:stretch>
          </a:blipFill>
        </p:spPr>
        <p:txBody>
          <a:bodyPr wrap="square" lIns="0" tIns="0" rIns="0" bIns="0" rtlCol="0"/>
          <a:lstStyle/>
          <a:p>
            <a:endParaRPr dirty="0"/>
          </a:p>
        </p:txBody>
      </p:sp>
      <p:sp>
        <p:nvSpPr>
          <p:cNvPr id="9" name="object 9" descr="photo of overcooked broccoli"/>
          <p:cNvSpPr/>
          <p:nvPr/>
        </p:nvSpPr>
        <p:spPr>
          <a:xfrm>
            <a:off x="12837880" y="261974"/>
            <a:ext cx="4546627" cy="4546627"/>
          </a:xfrm>
          <a:prstGeom prst="rect">
            <a:avLst/>
          </a:prstGeom>
          <a:blipFill>
            <a:blip r:embed="rId6" cstate="print"/>
            <a:stretch>
              <a:fillRect/>
            </a:stretch>
          </a:blipFill>
        </p:spPr>
        <p:txBody>
          <a:bodyPr wrap="square" lIns="0" tIns="0" rIns="0" bIns="0" rtlCol="0"/>
          <a:lstStyle/>
          <a:p>
            <a:endParaRPr dirty="0"/>
          </a:p>
        </p:txBody>
      </p:sp>
      <p:sp>
        <p:nvSpPr>
          <p:cNvPr id="14" name="object 14" descr="text box stating broccoli held in holding unit too long"/>
          <p:cNvSpPr/>
          <p:nvPr/>
        </p:nvSpPr>
        <p:spPr>
          <a:xfrm>
            <a:off x="10783855" y="3190112"/>
            <a:ext cx="3681095" cy="1937385"/>
          </a:xfrm>
          <a:custGeom>
            <a:avLst/>
            <a:gdLst/>
            <a:ahLst/>
            <a:cxnLst/>
            <a:rect l="l" t="t" r="r" b="b"/>
            <a:pathLst>
              <a:path w="3681094" h="1937385">
                <a:moveTo>
                  <a:pt x="3680817" y="0"/>
                </a:moveTo>
                <a:lnTo>
                  <a:pt x="3680817" y="1936849"/>
                </a:lnTo>
                <a:lnTo>
                  <a:pt x="0" y="1936849"/>
                </a:lnTo>
                <a:lnTo>
                  <a:pt x="0" y="0"/>
                </a:lnTo>
                <a:lnTo>
                  <a:pt x="3680817" y="0"/>
                </a:lnTo>
                <a:close/>
              </a:path>
            </a:pathLst>
          </a:custGeom>
          <a:solidFill>
            <a:srgbClr val="FFFFFF"/>
          </a:solidFill>
        </p:spPr>
        <p:txBody>
          <a:bodyPr wrap="square" lIns="0" tIns="0" rIns="0" bIns="0" rtlCol="0"/>
          <a:lstStyle/>
          <a:p>
            <a:endParaRPr dirty="0"/>
          </a:p>
        </p:txBody>
      </p:sp>
      <p:sp>
        <p:nvSpPr>
          <p:cNvPr id="15" name="object 15">
            <a:extLst>
              <a:ext uri="{C183D7F6-B498-43B3-948B-1728B52AA6E4}">
                <adec:decorative xmlns:adec="http://schemas.microsoft.com/office/drawing/2017/decorative" val="1"/>
              </a:ext>
            </a:extLst>
          </p:cNvPr>
          <p:cNvSpPr txBox="1"/>
          <p:nvPr/>
        </p:nvSpPr>
        <p:spPr>
          <a:xfrm>
            <a:off x="10958152" y="3180961"/>
            <a:ext cx="3378835" cy="561975"/>
          </a:xfrm>
          <a:prstGeom prst="rect">
            <a:avLst/>
          </a:prstGeom>
        </p:spPr>
        <p:txBody>
          <a:bodyPr vert="horz" wrap="square" lIns="0" tIns="15240" rIns="0" bIns="0" rtlCol="0">
            <a:spAutoFit/>
          </a:bodyPr>
          <a:lstStyle/>
          <a:p>
            <a:pPr marL="12700">
              <a:lnSpc>
                <a:spcPct val="100000"/>
              </a:lnSpc>
              <a:spcBef>
                <a:spcPts val="120"/>
              </a:spcBef>
            </a:pPr>
            <a:r>
              <a:rPr sz="3500" b="1" spc="5" dirty="0">
                <a:solidFill>
                  <a:srgbClr val="7B727B"/>
                </a:solidFill>
                <a:latin typeface="Arial"/>
                <a:cs typeface="Arial"/>
              </a:rPr>
              <a:t>Broccoli held</a:t>
            </a:r>
            <a:r>
              <a:rPr sz="3500" b="1" spc="-75" dirty="0">
                <a:solidFill>
                  <a:srgbClr val="7B727B"/>
                </a:solidFill>
                <a:latin typeface="Arial"/>
                <a:cs typeface="Arial"/>
              </a:rPr>
              <a:t> </a:t>
            </a:r>
            <a:r>
              <a:rPr sz="3500" b="1" spc="5" dirty="0">
                <a:solidFill>
                  <a:srgbClr val="7B727B"/>
                </a:solidFill>
                <a:latin typeface="Arial"/>
                <a:cs typeface="Arial"/>
              </a:rPr>
              <a:t>in</a:t>
            </a:r>
            <a:endParaRPr sz="3500" dirty="0">
              <a:latin typeface="Arial"/>
              <a:cs typeface="Arial"/>
            </a:endParaRPr>
          </a:p>
        </p:txBody>
      </p:sp>
      <p:sp>
        <p:nvSpPr>
          <p:cNvPr id="16" name="object 16">
            <a:extLst>
              <a:ext uri="{C183D7F6-B498-43B3-948B-1728B52AA6E4}">
                <adec:decorative xmlns:adec="http://schemas.microsoft.com/office/drawing/2017/decorative" val="1"/>
              </a:ext>
            </a:extLst>
          </p:cNvPr>
          <p:cNvSpPr txBox="1"/>
          <p:nvPr/>
        </p:nvSpPr>
        <p:spPr>
          <a:xfrm>
            <a:off x="10946394" y="3800086"/>
            <a:ext cx="3402329" cy="561975"/>
          </a:xfrm>
          <a:prstGeom prst="rect">
            <a:avLst/>
          </a:prstGeom>
        </p:spPr>
        <p:txBody>
          <a:bodyPr vert="horz" wrap="square" lIns="0" tIns="15240" rIns="0" bIns="0" rtlCol="0">
            <a:spAutoFit/>
          </a:bodyPr>
          <a:lstStyle/>
          <a:p>
            <a:pPr marL="12700">
              <a:lnSpc>
                <a:spcPct val="100000"/>
              </a:lnSpc>
              <a:spcBef>
                <a:spcPts val="120"/>
              </a:spcBef>
            </a:pPr>
            <a:r>
              <a:rPr sz="3500" b="1" spc="5" dirty="0">
                <a:solidFill>
                  <a:srgbClr val="7B727B"/>
                </a:solidFill>
                <a:latin typeface="Arial"/>
                <a:cs typeface="Arial"/>
              </a:rPr>
              <a:t>holding unit</a:t>
            </a:r>
            <a:r>
              <a:rPr sz="3500" b="1" spc="-70" dirty="0">
                <a:solidFill>
                  <a:srgbClr val="7B727B"/>
                </a:solidFill>
                <a:latin typeface="Arial"/>
                <a:cs typeface="Arial"/>
              </a:rPr>
              <a:t> </a:t>
            </a:r>
            <a:r>
              <a:rPr sz="3500" b="1" spc="5" dirty="0">
                <a:solidFill>
                  <a:srgbClr val="7B727B"/>
                </a:solidFill>
                <a:latin typeface="Arial"/>
                <a:cs typeface="Arial"/>
              </a:rPr>
              <a:t>too</a:t>
            </a:r>
            <a:endParaRPr sz="3500" dirty="0">
              <a:latin typeface="Arial"/>
              <a:cs typeface="Arial"/>
            </a:endParaRPr>
          </a:p>
        </p:txBody>
      </p:sp>
      <p:sp>
        <p:nvSpPr>
          <p:cNvPr id="17" name="object 17">
            <a:extLst>
              <a:ext uri="{C183D7F6-B498-43B3-948B-1728B52AA6E4}">
                <adec:decorative xmlns:adec="http://schemas.microsoft.com/office/drawing/2017/decorative" val="1"/>
              </a:ext>
            </a:extLst>
          </p:cNvPr>
          <p:cNvSpPr txBox="1"/>
          <p:nvPr/>
        </p:nvSpPr>
        <p:spPr>
          <a:xfrm>
            <a:off x="12162915" y="4419211"/>
            <a:ext cx="969010" cy="561975"/>
          </a:xfrm>
          <a:prstGeom prst="rect">
            <a:avLst/>
          </a:prstGeom>
        </p:spPr>
        <p:txBody>
          <a:bodyPr vert="horz" wrap="square" lIns="0" tIns="15240" rIns="0" bIns="0" rtlCol="0">
            <a:spAutoFit/>
          </a:bodyPr>
          <a:lstStyle/>
          <a:p>
            <a:pPr marL="12700">
              <a:lnSpc>
                <a:spcPct val="100000"/>
              </a:lnSpc>
              <a:spcBef>
                <a:spcPts val="120"/>
              </a:spcBef>
            </a:pPr>
            <a:r>
              <a:rPr sz="3500" b="1" dirty="0">
                <a:solidFill>
                  <a:srgbClr val="7B727B"/>
                </a:solidFill>
                <a:latin typeface="Arial"/>
                <a:cs typeface="Arial"/>
              </a:rPr>
              <a:t>l</a:t>
            </a:r>
            <a:r>
              <a:rPr sz="3500" b="1" spc="5" dirty="0">
                <a:solidFill>
                  <a:srgbClr val="7B727B"/>
                </a:solidFill>
                <a:latin typeface="Arial"/>
                <a:cs typeface="Arial"/>
              </a:rPr>
              <a:t>on</a:t>
            </a:r>
            <a:r>
              <a:rPr sz="3500" b="1" spc="10" dirty="0">
                <a:solidFill>
                  <a:srgbClr val="7B727B"/>
                </a:solidFill>
                <a:latin typeface="Arial"/>
                <a:cs typeface="Arial"/>
              </a:rPr>
              <a:t>g</a:t>
            </a:r>
            <a:endParaRPr sz="3500" dirty="0">
              <a:latin typeface="Arial"/>
              <a:cs typeface="Arial"/>
            </a:endParaRPr>
          </a:p>
        </p:txBody>
      </p:sp>
      <p:sp>
        <p:nvSpPr>
          <p:cNvPr id="18" name="object 18">
            <a:extLst>
              <a:ext uri="{C183D7F6-B498-43B3-948B-1728B52AA6E4}">
                <adec:decorative xmlns:adec="http://schemas.microsoft.com/office/drawing/2017/decorative" val="1"/>
              </a:ext>
            </a:extLst>
          </p:cNvPr>
          <p:cNvSpPr/>
          <p:nvPr/>
        </p:nvSpPr>
        <p:spPr>
          <a:xfrm>
            <a:off x="12615209" y="5383734"/>
            <a:ext cx="4934585" cy="4790440"/>
          </a:xfrm>
          <a:custGeom>
            <a:avLst/>
            <a:gdLst/>
            <a:ahLst/>
            <a:cxnLst/>
            <a:rect l="l" t="t" r="r" b="b"/>
            <a:pathLst>
              <a:path w="4934584" h="4790440">
                <a:moveTo>
                  <a:pt x="0" y="0"/>
                </a:moveTo>
                <a:lnTo>
                  <a:pt x="4934545" y="0"/>
                </a:lnTo>
                <a:lnTo>
                  <a:pt x="4934545" y="4789884"/>
                </a:lnTo>
                <a:lnTo>
                  <a:pt x="0" y="4789884"/>
                </a:lnTo>
                <a:lnTo>
                  <a:pt x="0" y="0"/>
                </a:lnTo>
                <a:close/>
              </a:path>
            </a:pathLst>
          </a:custGeom>
          <a:solidFill>
            <a:srgbClr val="7B727B"/>
          </a:solidFill>
        </p:spPr>
        <p:txBody>
          <a:bodyPr wrap="square" lIns="0" tIns="0" rIns="0" bIns="0" rtlCol="0"/>
          <a:lstStyle/>
          <a:p>
            <a:endParaRPr lang="en-US" dirty="0"/>
          </a:p>
        </p:txBody>
      </p:sp>
      <p:pic>
        <p:nvPicPr>
          <p:cNvPr id="26" name="Picture 25" descr="photo of fresh steamed broccoli">
            <a:extLst>
              <a:ext uri="{FF2B5EF4-FFF2-40B4-BE49-F238E27FC236}">
                <a16:creationId xmlns:a16="http://schemas.microsoft.com/office/drawing/2014/main" id="{A3F85908-30FE-05D5-77D0-1DB979EDB09C}"/>
              </a:ext>
            </a:extLst>
          </p:cNvPr>
          <p:cNvPicPr>
            <a:picLocks noChangeAspect="1"/>
          </p:cNvPicPr>
          <p:nvPr/>
        </p:nvPicPr>
        <p:blipFill>
          <a:blip r:embed="rId7"/>
          <a:stretch>
            <a:fillRect/>
          </a:stretch>
        </p:blipFill>
        <p:spPr>
          <a:xfrm>
            <a:off x="12837881" y="5524500"/>
            <a:ext cx="4546626" cy="4450548"/>
          </a:xfrm>
          <a:prstGeom prst="rect">
            <a:avLst/>
          </a:prstGeom>
        </p:spPr>
      </p:pic>
      <p:sp>
        <p:nvSpPr>
          <p:cNvPr id="21" name="object 21" descr="text box stating fresh steamed broccoli"/>
          <p:cNvSpPr/>
          <p:nvPr/>
        </p:nvSpPr>
        <p:spPr>
          <a:xfrm>
            <a:off x="10808618" y="8681878"/>
            <a:ext cx="3681095" cy="1567000"/>
          </a:xfrm>
          <a:custGeom>
            <a:avLst/>
            <a:gdLst/>
            <a:ahLst/>
            <a:cxnLst/>
            <a:rect l="l" t="t" r="r" b="b"/>
            <a:pathLst>
              <a:path w="3681094" h="1519554">
                <a:moveTo>
                  <a:pt x="3680817" y="0"/>
                </a:moveTo>
                <a:lnTo>
                  <a:pt x="3680817" y="1518939"/>
                </a:lnTo>
                <a:lnTo>
                  <a:pt x="0" y="1518939"/>
                </a:lnTo>
                <a:lnTo>
                  <a:pt x="0" y="0"/>
                </a:lnTo>
                <a:lnTo>
                  <a:pt x="3680817" y="0"/>
                </a:lnTo>
                <a:close/>
              </a:path>
            </a:pathLst>
          </a:custGeom>
          <a:solidFill>
            <a:srgbClr val="FFFFFF"/>
          </a:solidFill>
        </p:spPr>
        <p:txBody>
          <a:bodyPr wrap="square" lIns="0" tIns="0" rIns="0" bIns="0" rtlCol="0"/>
          <a:lstStyle/>
          <a:p>
            <a:endParaRPr dirty="0"/>
          </a:p>
        </p:txBody>
      </p:sp>
      <p:sp>
        <p:nvSpPr>
          <p:cNvPr id="19" name="object 19">
            <a:extLst>
              <a:ext uri="{C183D7F6-B498-43B3-948B-1728B52AA6E4}">
                <adec:decorative xmlns:adec="http://schemas.microsoft.com/office/drawing/2017/decorative" val="1"/>
              </a:ext>
            </a:extLst>
          </p:cNvPr>
          <p:cNvSpPr/>
          <p:nvPr/>
        </p:nvSpPr>
        <p:spPr>
          <a:xfrm>
            <a:off x="12615222" y="5257801"/>
            <a:ext cx="4933921" cy="4876799"/>
          </a:xfrm>
          <a:custGeom>
            <a:avLst/>
            <a:gdLst>
              <a:gd name="connsiteX0" fmla="*/ 0 w 4933921"/>
              <a:gd name="connsiteY0" fmla="*/ 15240 h 4806314"/>
              <a:gd name="connsiteX1" fmla="*/ 4933921 w 4933921"/>
              <a:gd name="connsiteY1" fmla="*/ 15240 h 4806314"/>
              <a:gd name="connsiteX2" fmla="*/ 4933921 w 4933921"/>
              <a:gd name="connsiteY2" fmla="*/ 4806314 h 4806314"/>
              <a:gd name="connsiteX3" fmla="*/ 0 w 4933921"/>
              <a:gd name="connsiteY3" fmla="*/ 4806314 h 4806314"/>
              <a:gd name="connsiteX4" fmla="*/ 0 w 4933921"/>
              <a:gd name="connsiteY4" fmla="*/ 0 h 4806314"/>
              <a:gd name="connsiteX0" fmla="*/ 0 w 4933921"/>
              <a:gd name="connsiteY0" fmla="*/ 55880 h 4846954"/>
              <a:gd name="connsiteX1" fmla="*/ 4933921 w 4933921"/>
              <a:gd name="connsiteY1" fmla="*/ 55880 h 4846954"/>
              <a:gd name="connsiteX2" fmla="*/ 4933921 w 4933921"/>
              <a:gd name="connsiteY2" fmla="*/ 4846954 h 4846954"/>
              <a:gd name="connsiteX3" fmla="*/ 0 w 4933921"/>
              <a:gd name="connsiteY3" fmla="*/ 4846954 h 4846954"/>
              <a:gd name="connsiteX4" fmla="*/ 0 w 4933921"/>
              <a:gd name="connsiteY4" fmla="*/ 0 h 4846954"/>
              <a:gd name="connsiteX0" fmla="*/ 0 w 4933921"/>
              <a:gd name="connsiteY0" fmla="*/ 40640 h 4831714"/>
              <a:gd name="connsiteX1" fmla="*/ 4933921 w 4933921"/>
              <a:gd name="connsiteY1" fmla="*/ 40640 h 4831714"/>
              <a:gd name="connsiteX2" fmla="*/ 4933921 w 4933921"/>
              <a:gd name="connsiteY2" fmla="*/ 4831714 h 4831714"/>
              <a:gd name="connsiteX3" fmla="*/ 0 w 4933921"/>
              <a:gd name="connsiteY3" fmla="*/ 4831714 h 4831714"/>
              <a:gd name="connsiteX4" fmla="*/ 5080 w 4933921"/>
              <a:gd name="connsiteY4" fmla="*/ 0 h 483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21" h="4831714">
                <a:moveTo>
                  <a:pt x="0" y="40640"/>
                </a:moveTo>
                <a:lnTo>
                  <a:pt x="4933921" y="40640"/>
                </a:lnTo>
                <a:lnTo>
                  <a:pt x="4933921" y="4831714"/>
                </a:lnTo>
                <a:lnTo>
                  <a:pt x="0" y="4831714"/>
                </a:lnTo>
                <a:cubicBezTo>
                  <a:pt x="1693" y="3221143"/>
                  <a:pt x="3387" y="1610571"/>
                  <a:pt x="5080" y="0"/>
                </a:cubicBezTo>
              </a:path>
            </a:pathLst>
          </a:custGeom>
          <a:ln w="76187">
            <a:solidFill>
              <a:srgbClr val="FFFFFF"/>
            </a:solidFill>
          </a:ln>
        </p:spPr>
        <p:txBody>
          <a:bodyPr wrap="square" lIns="0" tIns="0" rIns="0" bIns="0" rtlCol="0"/>
          <a:lstStyle/>
          <a:p>
            <a:endParaRPr dirty="0"/>
          </a:p>
        </p:txBody>
      </p:sp>
      <p:sp>
        <p:nvSpPr>
          <p:cNvPr id="22" name="object 22"/>
          <p:cNvSpPr txBox="1"/>
          <p:nvPr/>
        </p:nvSpPr>
        <p:spPr>
          <a:xfrm>
            <a:off x="3367095" y="5953282"/>
            <a:ext cx="11122660" cy="4028347"/>
          </a:xfrm>
          <a:prstGeom prst="rect">
            <a:avLst/>
          </a:prstGeom>
        </p:spPr>
        <p:txBody>
          <a:bodyPr vert="horz" wrap="square" lIns="0" tIns="323850" rIns="0" bIns="0" rtlCol="0">
            <a:spAutoFit/>
          </a:bodyPr>
          <a:lstStyle/>
          <a:p>
            <a:pPr marL="12700">
              <a:lnSpc>
                <a:spcPct val="100000"/>
              </a:lnSpc>
              <a:spcBef>
                <a:spcPts val="2550"/>
              </a:spcBef>
            </a:pPr>
            <a:r>
              <a:rPr sz="5000" spc="-5" dirty="0">
                <a:solidFill>
                  <a:srgbClr val="FFFFFF"/>
                </a:solidFill>
                <a:latin typeface="Arial"/>
                <a:cs typeface="Arial"/>
              </a:rPr>
              <a:t>Loss of</a:t>
            </a:r>
            <a:r>
              <a:rPr sz="5000" dirty="0">
                <a:solidFill>
                  <a:srgbClr val="FFFFFF"/>
                </a:solidFill>
                <a:latin typeface="Arial"/>
                <a:cs typeface="Arial"/>
              </a:rPr>
              <a:t> </a:t>
            </a:r>
            <a:r>
              <a:rPr sz="5000" spc="-5" dirty="0">
                <a:solidFill>
                  <a:srgbClr val="FFFFFF"/>
                </a:solidFill>
                <a:latin typeface="Arial"/>
                <a:cs typeface="Arial"/>
              </a:rPr>
              <a:t>flavor</a:t>
            </a:r>
            <a:endParaRPr sz="5000" dirty="0">
              <a:latin typeface="Arial"/>
              <a:cs typeface="Arial"/>
            </a:endParaRPr>
          </a:p>
          <a:p>
            <a:pPr marL="12700">
              <a:lnSpc>
                <a:spcPct val="100000"/>
              </a:lnSpc>
              <a:spcBef>
                <a:spcPts val="2450"/>
              </a:spcBef>
            </a:pPr>
            <a:r>
              <a:rPr sz="5000" spc="-5" dirty="0">
                <a:solidFill>
                  <a:srgbClr val="FFFFFF"/>
                </a:solidFill>
                <a:latin typeface="Arial"/>
                <a:cs typeface="Arial"/>
              </a:rPr>
              <a:t>Burnt or sulfur</a:t>
            </a:r>
            <a:r>
              <a:rPr sz="5000" dirty="0">
                <a:solidFill>
                  <a:srgbClr val="FFFFFF"/>
                </a:solidFill>
                <a:latin typeface="Arial"/>
                <a:cs typeface="Arial"/>
              </a:rPr>
              <a:t> </a:t>
            </a:r>
            <a:r>
              <a:rPr sz="5000" spc="-5" dirty="0">
                <a:solidFill>
                  <a:srgbClr val="FFFFFF"/>
                </a:solidFill>
                <a:latin typeface="Arial"/>
                <a:cs typeface="Arial"/>
              </a:rPr>
              <a:t>taste</a:t>
            </a:r>
            <a:endParaRPr sz="5000" dirty="0">
              <a:latin typeface="Arial"/>
              <a:cs typeface="Arial"/>
            </a:endParaRPr>
          </a:p>
          <a:p>
            <a:pPr>
              <a:lnSpc>
                <a:spcPct val="100000"/>
              </a:lnSpc>
            </a:pPr>
            <a:endParaRPr sz="4200" dirty="0">
              <a:latin typeface="Arial"/>
              <a:cs typeface="Arial"/>
            </a:endParaRPr>
          </a:p>
          <a:p>
            <a:pPr marL="8410575" marR="257175" indent="-708025">
              <a:lnSpc>
                <a:spcPct val="116100"/>
              </a:lnSpc>
            </a:pPr>
            <a:r>
              <a:rPr sz="3500" b="1" spc="5" dirty="0">
                <a:solidFill>
                  <a:srgbClr val="7B727B"/>
                </a:solidFill>
                <a:latin typeface="Arial"/>
                <a:cs typeface="Arial"/>
              </a:rPr>
              <a:t>Fresh</a:t>
            </a:r>
            <a:r>
              <a:rPr sz="3500" b="1" spc="-70" dirty="0">
                <a:solidFill>
                  <a:srgbClr val="7B727B"/>
                </a:solidFill>
                <a:latin typeface="Arial"/>
                <a:cs typeface="Arial"/>
              </a:rPr>
              <a:t> </a:t>
            </a:r>
            <a:r>
              <a:rPr sz="3500" b="1" spc="5" dirty="0">
                <a:solidFill>
                  <a:srgbClr val="7B727B"/>
                </a:solidFill>
                <a:latin typeface="Arial"/>
                <a:cs typeface="Arial"/>
              </a:rPr>
              <a:t>steamed  broccoli</a:t>
            </a:r>
            <a:endParaRPr sz="3500" dirty="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text box- Texture may become unappealing due to, soft foods becoming dry, hard or overly crisp; crisp foods becoming soggy or limp; foods sticking together and becoming clumpy/ lumpy, rubbery or mushy"/>
          <p:cNvSpPr/>
          <p:nvPr/>
        </p:nvSpPr>
        <p:spPr>
          <a:xfrm>
            <a:off x="0" y="1026034"/>
            <a:ext cx="18288000" cy="9261475"/>
          </a:xfrm>
          <a:custGeom>
            <a:avLst/>
            <a:gdLst/>
            <a:ahLst/>
            <a:cxnLst/>
            <a:rect l="l" t="t" r="r" b="b"/>
            <a:pathLst>
              <a:path w="18288000" h="9261475">
                <a:moveTo>
                  <a:pt x="0" y="9260966"/>
                </a:moveTo>
                <a:lnTo>
                  <a:pt x="18287999" y="9260966"/>
                </a:lnTo>
                <a:lnTo>
                  <a:pt x="18287999" y="0"/>
                </a:lnTo>
                <a:lnTo>
                  <a:pt x="0" y="0"/>
                </a:lnTo>
                <a:lnTo>
                  <a:pt x="0" y="9260966"/>
                </a:lnTo>
                <a:close/>
              </a:path>
            </a:pathLst>
          </a:custGeom>
          <a:solidFill>
            <a:srgbClr val="7B727B"/>
          </a:solidFill>
        </p:spPr>
        <p:txBody>
          <a:bodyPr wrap="square" lIns="0" tIns="0" rIns="0" bIns="0" rtlCol="0"/>
          <a:lstStyle/>
          <a:p>
            <a:endParaRPr dirty="0"/>
          </a:p>
        </p:txBody>
      </p:sp>
      <p:sp>
        <p:nvSpPr>
          <p:cNvPr id="3" name="object 3">
            <a:extLst>
              <a:ext uri="{C183D7F6-B498-43B3-948B-1728B52AA6E4}">
                <adec:decorative xmlns:adec="http://schemas.microsoft.com/office/drawing/2017/decorative" val="1"/>
              </a:ext>
            </a:extLst>
          </p:cNvPr>
          <p:cNvSpPr/>
          <p:nvPr/>
        </p:nvSpPr>
        <p:spPr>
          <a:xfrm>
            <a:off x="0" y="3217445"/>
            <a:ext cx="689610" cy="6831330"/>
          </a:xfrm>
          <a:custGeom>
            <a:avLst/>
            <a:gdLst/>
            <a:ahLst/>
            <a:cxnLst/>
            <a:rect l="l" t="t" r="r" b="b"/>
            <a:pathLst>
              <a:path w="689610" h="6831330">
                <a:moveTo>
                  <a:pt x="0" y="6830823"/>
                </a:moveTo>
                <a:lnTo>
                  <a:pt x="0" y="0"/>
                </a:lnTo>
                <a:lnTo>
                  <a:pt x="689262" y="0"/>
                </a:lnTo>
                <a:lnTo>
                  <a:pt x="689262" y="6830823"/>
                </a:lnTo>
                <a:lnTo>
                  <a:pt x="0" y="6830823"/>
                </a:lnTo>
                <a:close/>
              </a:path>
            </a:pathLst>
          </a:custGeom>
          <a:solidFill>
            <a:srgbClr val="FFFFFF"/>
          </a:solidFill>
        </p:spPr>
        <p:txBody>
          <a:bodyPr wrap="square" lIns="0" tIns="0" rIns="0" bIns="0" rtlCol="0"/>
          <a:lstStyle/>
          <a:p>
            <a:endParaRPr dirty="0"/>
          </a:p>
        </p:txBody>
      </p:sp>
      <p:sp>
        <p:nvSpPr>
          <p:cNvPr id="4" name="object 4">
            <a:extLst>
              <a:ext uri="{C183D7F6-B498-43B3-948B-1728B52AA6E4}">
                <adec:decorative xmlns:adec="http://schemas.microsoft.com/office/drawing/2017/decorative" val="1"/>
              </a:ext>
            </a:extLst>
          </p:cNvPr>
          <p:cNvSpPr/>
          <p:nvPr/>
        </p:nvSpPr>
        <p:spPr>
          <a:xfrm>
            <a:off x="0" y="2"/>
            <a:ext cx="18288000" cy="1026160"/>
          </a:xfrm>
          <a:custGeom>
            <a:avLst/>
            <a:gdLst/>
            <a:ahLst/>
            <a:cxnLst/>
            <a:rect l="l" t="t" r="r" b="b"/>
            <a:pathLst>
              <a:path w="18288000" h="1026160">
                <a:moveTo>
                  <a:pt x="0" y="0"/>
                </a:moveTo>
                <a:lnTo>
                  <a:pt x="18287999" y="0"/>
                </a:lnTo>
                <a:lnTo>
                  <a:pt x="18287999" y="1026032"/>
                </a:lnTo>
                <a:lnTo>
                  <a:pt x="0" y="1026032"/>
                </a:lnTo>
                <a:lnTo>
                  <a:pt x="0" y="0"/>
                </a:lnTo>
                <a:close/>
              </a:path>
            </a:pathLst>
          </a:custGeom>
          <a:solidFill>
            <a:srgbClr val="FFFFFF"/>
          </a:solidFill>
        </p:spPr>
        <p:txBody>
          <a:bodyPr wrap="square" lIns="0" tIns="0" rIns="0" bIns="0" rtlCol="0"/>
          <a:lstStyle/>
          <a:p>
            <a:endParaRPr dirty="0"/>
          </a:p>
        </p:txBody>
      </p:sp>
      <p:sp>
        <p:nvSpPr>
          <p:cNvPr id="5" name="object 5">
            <a:extLst>
              <a:ext uri="{C183D7F6-B498-43B3-948B-1728B52AA6E4}">
                <adec:decorative xmlns:adec="http://schemas.microsoft.com/office/drawing/2017/decorative" val="1"/>
              </a:ext>
            </a:extLst>
          </p:cNvPr>
          <p:cNvSpPr/>
          <p:nvPr/>
        </p:nvSpPr>
        <p:spPr>
          <a:xfrm>
            <a:off x="8318755" y="1211069"/>
            <a:ext cx="2004747" cy="1092386"/>
          </a:xfrm>
          <a:prstGeom prst="rect">
            <a:avLst/>
          </a:prstGeom>
          <a:blipFill>
            <a:blip r:embed="rId3" cstate="print"/>
            <a:stretch>
              <a:fillRect/>
            </a:stretch>
          </a:blipFill>
        </p:spPr>
        <p:txBody>
          <a:bodyPr wrap="square" lIns="0" tIns="0" rIns="0" bIns="0" rtlCol="0"/>
          <a:lstStyle/>
          <a:p>
            <a:endParaRPr dirty="0"/>
          </a:p>
        </p:txBody>
      </p:sp>
      <p:sp>
        <p:nvSpPr>
          <p:cNvPr id="6" name="object 6">
            <a:extLst>
              <a:ext uri="{C183D7F6-B498-43B3-948B-1728B52AA6E4}">
                <adec:decorative xmlns:adec="http://schemas.microsoft.com/office/drawing/2017/decorative" val="1"/>
              </a:ext>
            </a:extLst>
          </p:cNvPr>
          <p:cNvSpPr/>
          <p:nvPr/>
        </p:nvSpPr>
        <p:spPr>
          <a:xfrm>
            <a:off x="10470136" y="1211069"/>
            <a:ext cx="2004747" cy="1092386"/>
          </a:xfrm>
          <a:prstGeom prst="rect">
            <a:avLst/>
          </a:prstGeom>
          <a:blipFill>
            <a:blip r:embed="rId4" cstate="print"/>
            <a:stretch>
              <a:fillRect/>
            </a:stretch>
          </a:blipFill>
        </p:spPr>
        <p:txBody>
          <a:bodyPr wrap="square" lIns="0" tIns="0" rIns="0" bIns="0" rtlCol="0"/>
          <a:lstStyle/>
          <a:p>
            <a:endParaRPr dirty="0"/>
          </a:p>
        </p:txBody>
      </p:sp>
      <p:sp>
        <p:nvSpPr>
          <p:cNvPr id="7" name="object 7">
            <a:extLst>
              <a:ext uri="{C183D7F6-B498-43B3-948B-1728B52AA6E4}">
                <adec:decorative xmlns:adec="http://schemas.microsoft.com/office/drawing/2017/decorative" val="1"/>
              </a:ext>
            </a:extLst>
          </p:cNvPr>
          <p:cNvSpPr/>
          <p:nvPr/>
        </p:nvSpPr>
        <p:spPr>
          <a:xfrm>
            <a:off x="12615210" y="38101"/>
            <a:ext cx="4933315" cy="4963795"/>
          </a:xfrm>
          <a:custGeom>
            <a:avLst/>
            <a:gdLst/>
            <a:ahLst/>
            <a:cxnLst/>
            <a:rect l="l" t="t" r="r" b="b"/>
            <a:pathLst>
              <a:path w="4933315" h="4963795">
                <a:moveTo>
                  <a:pt x="0" y="0"/>
                </a:moveTo>
                <a:lnTo>
                  <a:pt x="4933119" y="0"/>
                </a:lnTo>
                <a:lnTo>
                  <a:pt x="4933119" y="4963733"/>
                </a:lnTo>
                <a:lnTo>
                  <a:pt x="0" y="4963733"/>
                </a:lnTo>
                <a:lnTo>
                  <a:pt x="0" y="0"/>
                </a:lnTo>
                <a:close/>
              </a:path>
            </a:pathLst>
          </a:custGeom>
          <a:solidFill>
            <a:srgbClr val="7B727B"/>
          </a:solidFill>
        </p:spPr>
        <p:txBody>
          <a:bodyPr wrap="square" lIns="0" tIns="0" rIns="0" bIns="0" rtlCol="0"/>
          <a:lstStyle/>
          <a:p>
            <a:endParaRPr dirty="0"/>
          </a:p>
        </p:txBody>
      </p:sp>
      <p:sp>
        <p:nvSpPr>
          <p:cNvPr id="8" name="object 8">
            <a:extLst>
              <a:ext uri="{C183D7F6-B498-43B3-948B-1728B52AA6E4}">
                <adec:decorative xmlns:adec="http://schemas.microsoft.com/office/drawing/2017/decorative" val="1"/>
              </a:ext>
            </a:extLst>
          </p:cNvPr>
          <p:cNvSpPr/>
          <p:nvPr/>
        </p:nvSpPr>
        <p:spPr>
          <a:xfrm>
            <a:off x="12615209" y="38123"/>
            <a:ext cx="4933950" cy="4962525"/>
          </a:xfrm>
          <a:custGeom>
            <a:avLst/>
            <a:gdLst/>
            <a:ahLst/>
            <a:cxnLst/>
            <a:rect l="l" t="t" r="r" b="b"/>
            <a:pathLst>
              <a:path w="4933950" h="4962525">
                <a:moveTo>
                  <a:pt x="0" y="0"/>
                </a:moveTo>
                <a:lnTo>
                  <a:pt x="4933950" y="0"/>
                </a:lnTo>
                <a:lnTo>
                  <a:pt x="4933950" y="4962480"/>
                </a:lnTo>
                <a:lnTo>
                  <a:pt x="0" y="4962480"/>
                </a:lnTo>
                <a:lnTo>
                  <a:pt x="0" y="0"/>
                </a:lnTo>
              </a:path>
            </a:pathLst>
          </a:custGeom>
          <a:ln w="76197">
            <a:solidFill>
              <a:srgbClr val="FFFFFF"/>
            </a:solidFill>
          </a:ln>
        </p:spPr>
        <p:txBody>
          <a:bodyPr wrap="square" lIns="0" tIns="0" rIns="0" bIns="0" rtlCol="0"/>
          <a:lstStyle/>
          <a:p>
            <a:endParaRPr dirty="0"/>
          </a:p>
        </p:txBody>
      </p:sp>
      <p:sp>
        <p:nvSpPr>
          <p:cNvPr id="10" name="object 10"/>
          <p:cNvSpPr txBox="1">
            <a:spLocks noGrp="1"/>
          </p:cNvSpPr>
          <p:nvPr>
            <p:ph type="title"/>
          </p:nvPr>
        </p:nvSpPr>
        <p:spPr>
          <a:xfrm>
            <a:off x="392172" y="1034855"/>
            <a:ext cx="7577455" cy="1967864"/>
          </a:xfrm>
          <a:prstGeom prst="rect">
            <a:avLst/>
          </a:prstGeom>
        </p:spPr>
        <p:txBody>
          <a:bodyPr vert="horz" wrap="square" lIns="0" tIns="11430" rIns="0" bIns="0" rtlCol="0">
            <a:spAutoFit/>
          </a:bodyPr>
          <a:lstStyle/>
          <a:p>
            <a:pPr marL="12700">
              <a:lnSpc>
                <a:spcPct val="100000"/>
              </a:lnSpc>
              <a:spcBef>
                <a:spcPts val="90"/>
              </a:spcBef>
            </a:pPr>
            <a:r>
              <a:rPr sz="12750" b="1" spc="-10" dirty="0">
                <a:latin typeface="Arial"/>
                <a:cs typeface="Arial"/>
              </a:rPr>
              <a:t>T</a:t>
            </a:r>
            <a:r>
              <a:rPr sz="12750" b="1" spc="-15" dirty="0">
                <a:latin typeface="Arial"/>
                <a:cs typeface="Arial"/>
              </a:rPr>
              <a:t>EX</a:t>
            </a:r>
            <a:r>
              <a:rPr sz="12750" b="1" spc="-10" dirty="0">
                <a:latin typeface="Arial"/>
                <a:cs typeface="Arial"/>
              </a:rPr>
              <a:t>T</a:t>
            </a:r>
            <a:r>
              <a:rPr sz="12750" b="1" spc="-15" dirty="0">
                <a:latin typeface="Arial"/>
                <a:cs typeface="Arial"/>
              </a:rPr>
              <a:t>UR</a:t>
            </a:r>
            <a:r>
              <a:rPr sz="12750" b="1" spc="-10" dirty="0">
                <a:latin typeface="Arial"/>
                <a:cs typeface="Arial"/>
              </a:rPr>
              <a:t>E</a:t>
            </a:r>
            <a:endParaRPr sz="12750" dirty="0">
              <a:latin typeface="Arial"/>
              <a:cs typeface="Arial"/>
            </a:endParaRPr>
          </a:p>
        </p:txBody>
      </p:sp>
      <p:sp>
        <p:nvSpPr>
          <p:cNvPr id="9" name="object 9" descr="photo of overcooked macaroni and cheese"/>
          <p:cNvSpPr/>
          <p:nvPr/>
        </p:nvSpPr>
        <p:spPr>
          <a:xfrm>
            <a:off x="12837880" y="261973"/>
            <a:ext cx="4546627" cy="4546627"/>
          </a:xfrm>
          <a:prstGeom prst="rect">
            <a:avLst/>
          </a:prstGeom>
          <a:blipFill>
            <a:blip r:embed="rId5" cstate="print"/>
            <a:stretch>
              <a:fillRect/>
            </a:stretch>
          </a:blipFill>
        </p:spPr>
        <p:txBody>
          <a:bodyPr wrap="square" lIns="0" tIns="0" rIns="0" bIns="0" rtlCol="0"/>
          <a:lstStyle/>
          <a:p>
            <a:endParaRPr dirty="0"/>
          </a:p>
        </p:txBody>
      </p:sp>
      <p:sp>
        <p:nvSpPr>
          <p:cNvPr id="11" name="object 11">
            <a:extLst>
              <a:ext uri="{C183D7F6-B498-43B3-948B-1728B52AA6E4}">
                <adec:decorative xmlns:adec="http://schemas.microsoft.com/office/drawing/2017/decorative" val="1"/>
              </a:ext>
            </a:extLst>
          </p:cNvPr>
          <p:cNvSpPr/>
          <p:nvPr/>
        </p:nvSpPr>
        <p:spPr>
          <a:xfrm>
            <a:off x="12615209" y="5383736"/>
            <a:ext cx="4934585" cy="4790440"/>
          </a:xfrm>
          <a:custGeom>
            <a:avLst/>
            <a:gdLst/>
            <a:ahLst/>
            <a:cxnLst/>
            <a:rect l="l" t="t" r="r" b="b"/>
            <a:pathLst>
              <a:path w="4934584" h="4790440">
                <a:moveTo>
                  <a:pt x="0" y="0"/>
                </a:moveTo>
                <a:lnTo>
                  <a:pt x="4934545" y="0"/>
                </a:lnTo>
                <a:lnTo>
                  <a:pt x="4934545" y="4789884"/>
                </a:lnTo>
                <a:lnTo>
                  <a:pt x="0" y="4789884"/>
                </a:lnTo>
                <a:lnTo>
                  <a:pt x="0" y="0"/>
                </a:lnTo>
                <a:close/>
              </a:path>
            </a:pathLst>
          </a:custGeom>
          <a:solidFill>
            <a:srgbClr val="7B727B"/>
          </a:solidFill>
        </p:spPr>
        <p:txBody>
          <a:bodyPr wrap="square" lIns="0" tIns="0" rIns="0" bIns="0" rtlCol="0"/>
          <a:lstStyle/>
          <a:p>
            <a:endParaRPr dirty="0"/>
          </a:p>
        </p:txBody>
      </p:sp>
      <p:sp>
        <p:nvSpPr>
          <p:cNvPr id="12" name="object 12">
            <a:extLst>
              <a:ext uri="{C183D7F6-B498-43B3-948B-1728B52AA6E4}">
                <adec:decorative xmlns:adec="http://schemas.microsoft.com/office/drawing/2017/decorative" val="1"/>
              </a:ext>
            </a:extLst>
          </p:cNvPr>
          <p:cNvSpPr/>
          <p:nvPr/>
        </p:nvSpPr>
        <p:spPr>
          <a:xfrm>
            <a:off x="12615222" y="5346906"/>
            <a:ext cx="4933921" cy="4827904"/>
          </a:xfrm>
          <a:custGeom>
            <a:avLst/>
            <a:gdLst>
              <a:gd name="connsiteX0" fmla="*/ 0 w 4933921"/>
              <a:gd name="connsiteY0" fmla="*/ 34290 h 4825364"/>
              <a:gd name="connsiteX1" fmla="*/ 4933921 w 4933921"/>
              <a:gd name="connsiteY1" fmla="*/ 34290 h 4825364"/>
              <a:gd name="connsiteX2" fmla="*/ 4933921 w 4933921"/>
              <a:gd name="connsiteY2" fmla="*/ 4825364 h 4825364"/>
              <a:gd name="connsiteX3" fmla="*/ 0 w 4933921"/>
              <a:gd name="connsiteY3" fmla="*/ 4825364 h 4825364"/>
              <a:gd name="connsiteX4" fmla="*/ 0 w 4933921"/>
              <a:gd name="connsiteY4" fmla="*/ 0 h 4825364"/>
              <a:gd name="connsiteX0" fmla="*/ 0 w 4933921"/>
              <a:gd name="connsiteY0" fmla="*/ 34290 h 4825364"/>
              <a:gd name="connsiteX1" fmla="*/ 4933921 w 4933921"/>
              <a:gd name="connsiteY1" fmla="*/ 34290 h 4825364"/>
              <a:gd name="connsiteX2" fmla="*/ 4933921 w 4933921"/>
              <a:gd name="connsiteY2" fmla="*/ 4825364 h 4825364"/>
              <a:gd name="connsiteX3" fmla="*/ 0 w 4933921"/>
              <a:gd name="connsiteY3" fmla="*/ 4825364 h 4825364"/>
              <a:gd name="connsiteX4" fmla="*/ 0 w 4933921"/>
              <a:gd name="connsiteY4" fmla="*/ 0 h 4825364"/>
              <a:gd name="connsiteX0" fmla="*/ 0 w 4933921"/>
              <a:gd name="connsiteY0" fmla="*/ 45720 h 4836794"/>
              <a:gd name="connsiteX1" fmla="*/ 4933921 w 4933921"/>
              <a:gd name="connsiteY1" fmla="*/ 45720 h 4836794"/>
              <a:gd name="connsiteX2" fmla="*/ 4933921 w 4933921"/>
              <a:gd name="connsiteY2" fmla="*/ 4836794 h 4836794"/>
              <a:gd name="connsiteX3" fmla="*/ 0 w 4933921"/>
              <a:gd name="connsiteY3" fmla="*/ 4836794 h 4836794"/>
              <a:gd name="connsiteX4" fmla="*/ 1905 w 4933921"/>
              <a:gd name="connsiteY4" fmla="*/ 0 h 4836794"/>
              <a:gd name="connsiteX0" fmla="*/ 0 w 4933921"/>
              <a:gd name="connsiteY0" fmla="*/ 36830 h 4827904"/>
              <a:gd name="connsiteX1" fmla="*/ 4933921 w 4933921"/>
              <a:gd name="connsiteY1" fmla="*/ 36830 h 4827904"/>
              <a:gd name="connsiteX2" fmla="*/ 4933921 w 4933921"/>
              <a:gd name="connsiteY2" fmla="*/ 4827904 h 4827904"/>
              <a:gd name="connsiteX3" fmla="*/ 0 w 4933921"/>
              <a:gd name="connsiteY3" fmla="*/ 4827904 h 4827904"/>
              <a:gd name="connsiteX4" fmla="*/ 1905 w 4933921"/>
              <a:gd name="connsiteY4" fmla="*/ 0 h 48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21" h="4827904">
                <a:moveTo>
                  <a:pt x="0" y="36830"/>
                </a:moveTo>
                <a:lnTo>
                  <a:pt x="4933921" y="36830"/>
                </a:lnTo>
                <a:lnTo>
                  <a:pt x="4933921" y="4827904"/>
                </a:lnTo>
                <a:lnTo>
                  <a:pt x="0" y="4827904"/>
                </a:lnTo>
                <a:lnTo>
                  <a:pt x="1905" y="0"/>
                </a:lnTo>
              </a:path>
            </a:pathLst>
          </a:custGeom>
          <a:ln w="76187">
            <a:solidFill>
              <a:srgbClr val="FFFFFF"/>
            </a:solidFill>
          </a:ln>
        </p:spPr>
        <p:txBody>
          <a:bodyPr wrap="square" lIns="0" tIns="0" rIns="0" bIns="0" rtlCol="0"/>
          <a:lstStyle/>
          <a:p>
            <a:endParaRPr dirty="0"/>
          </a:p>
        </p:txBody>
      </p:sp>
      <p:sp>
        <p:nvSpPr>
          <p:cNvPr id="14" name="object 14">
            <a:extLst>
              <a:ext uri="{C183D7F6-B498-43B3-948B-1728B52AA6E4}">
                <adec:decorative xmlns:adec="http://schemas.microsoft.com/office/drawing/2017/decorative" val="1"/>
              </a:ext>
            </a:extLst>
          </p:cNvPr>
          <p:cNvSpPr/>
          <p:nvPr/>
        </p:nvSpPr>
        <p:spPr>
          <a:xfrm>
            <a:off x="2219053" y="7381876"/>
            <a:ext cx="123824" cy="123824"/>
          </a:xfrm>
          <a:prstGeom prst="rect">
            <a:avLst/>
          </a:prstGeom>
          <a:blipFill>
            <a:blip r:embed="rId6" cstate="print"/>
            <a:stretch>
              <a:fillRect/>
            </a:stretch>
          </a:blipFill>
        </p:spPr>
        <p:txBody>
          <a:bodyPr wrap="square" lIns="0" tIns="0" rIns="0" bIns="0" rtlCol="0"/>
          <a:lstStyle/>
          <a:p>
            <a:endParaRPr dirty="0"/>
          </a:p>
        </p:txBody>
      </p:sp>
      <p:sp>
        <p:nvSpPr>
          <p:cNvPr id="15" name="object 15">
            <a:extLst>
              <a:ext uri="{C183D7F6-B498-43B3-948B-1728B52AA6E4}">
                <adec:decorative xmlns:adec="http://schemas.microsoft.com/office/drawing/2017/decorative" val="1"/>
              </a:ext>
            </a:extLst>
          </p:cNvPr>
          <p:cNvSpPr/>
          <p:nvPr/>
        </p:nvSpPr>
        <p:spPr>
          <a:xfrm>
            <a:off x="2249881" y="6352693"/>
            <a:ext cx="123824" cy="123824"/>
          </a:xfrm>
          <a:prstGeom prst="rect">
            <a:avLst/>
          </a:prstGeom>
          <a:blipFill>
            <a:blip r:embed="rId6" cstate="print"/>
            <a:stretch>
              <a:fillRect/>
            </a:stretch>
          </a:blipFill>
        </p:spPr>
        <p:txBody>
          <a:bodyPr wrap="square" lIns="0" tIns="0" rIns="0" bIns="0" rtlCol="0"/>
          <a:lstStyle/>
          <a:p>
            <a:endParaRPr dirty="0"/>
          </a:p>
        </p:txBody>
      </p:sp>
      <p:sp>
        <p:nvSpPr>
          <p:cNvPr id="16" name="object 16">
            <a:extLst>
              <a:ext uri="{C183D7F6-B498-43B3-948B-1728B52AA6E4}">
                <adec:decorative xmlns:adec="http://schemas.microsoft.com/office/drawing/2017/decorative" val="1"/>
              </a:ext>
            </a:extLst>
          </p:cNvPr>
          <p:cNvSpPr/>
          <p:nvPr/>
        </p:nvSpPr>
        <p:spPr>
          <a:xfrm>
            <a:off x="2249881" y="8609369"/>
            <a:ext cx="123824" cy="123824"/>
          </a:xfrm>
          <a:prstGeom prst="rect">
            <a:avLst/>
          </a:prstGeom>
          <a:blipFill>
            <a:blip r:embed="rId6" cstate="print"/>
            <a:stretch>
              <a:fillRect/>
            </a:stretch>
          </a:blipFill>
        </p:spPr>
        <p:txBody>
          <a:bodyPr wrap="square" lIns="0" tIns="0" rIns="0" bIns="0" rtlCol="0"/>
          <a:lstStyle/>
          <a:p>
            <a:endParaRPr dirty="0"/>
          </a:p>
        </p:txBody>
      </p:sp>
      <p:sp>
        <p:nvSpPr>
          <p:cNvPr id="17" name="object 17"/>
          <p:cNvSpPr txBox="1"/>
          <p:nvPr/>
        </p:nvSpPr>
        <p:spPr>
          <a:xfrm>
            <a:off x="2724458" y="6078584"/>
            <a:ext cx="9750425" cy="3547125"/>
          </a:xfrm>
          <a:prstGeom prst="rect">
            <a:avLst/>
          </a:prstGeom>
        </p:spPr>
        <p:txBody>
          <a:bodyPr vert="horz" wrap="square" lIns="0" tIns="12700" rIns="0" bIns="0" rtlCol="0">
            <a:spAutoFit/>
          </a:bodyPr>
          <a:lstStyle/>
          <a:p>
            <a:pPr marL="26034" marR="5080">
              <a:lnSpc>
                <a:spcPct val="115599"/>
              </a:lnSpc>
              <a:spcBef>
                <a:spcPts val="100"/>
              </a:spcBef>
            </a:pPr>
            <a:r>
              <a:rPr sz="3600" spc="-5" dirty="0">
                <a:solidFill>
                  <a:srgbClr val="FFFFFF"/>
                </a:solidFill>
                <a:latin typeface="Arial"/>
                <a:cs typeface="Arial"/>
              </a:rPr>
              <a:t>Soft foods becom</a:t>
            </a:r>
            <a:r>
              <a:rPr lang="en-US" sz="3600" spc="-5" dirty="0">
                <a:solidFill>
                  <a:srgbClr val="FFFFFF"/>
                </a:solidFill>
                <a:latin typeface="Arial"/>
                <a:cs typeface="Arial"/>
              </a:rPr>
              <a:t>ing</a:t>
            </a:r>
            <a:r>
              <a:rPr sz="3600" spc="-5" dirty="0">
                <a:solidFill>
                  <a:srgbClr val="FFFFFF"/>
                </a:solidFill>
                <a:latin typeface="Arial"/>
                <a:cs typeface="Arial"/>
              </a:rPr>
              <a:t> dry, hard, or overly crisp</a:t>
            </a:r>
            <a:endParaRPr sz="3600" dirty="0">
              <a:latin typeface="Arial"/>
              <a:cs typeface="Arial"/>
            </a:endParaRPr>
          </a:p>
          <a:p>
            <a:pPr>
              <a:lnSpc>
                <a:spcPct val="100000"/>
              </a:lnSpc>
              <a:spcBef>
                <a:spcPts val="40"/>
              </a:spcBef>
            </a:pPr>
            <a:endParaRPr sz="2800" dirty="0">
              <a:latin typeface="Arial"/>
              <a:cs typeface="Arial"/>
            </a:endParaRPr>
          </a:p>
          <a:p>
            <a:pPr marL="12700">
              <a:lnSpc>
                <a:spcPct val="100000"/>
              </a:lnSpc>
            </a:pPr>
            <a:r>
              <a:rPr sz="3600" spc="-5" dirty="0">
                <a:solidFill>
                  <a:srgbClr val="FFFFFF"/>
                </a:solidFill>
                <a:latin typeface="Arial"/>
                <a:cs typeface="Arial"/>
              </a:rPr>
              <a:t>Crisp foods becom</a:t>
            </a:r>
            <a:r>
              <a:rPr lang="en-US" sz="3600" spc="-5" dirty="0">
                <a:solidFill>
                  <a:srgbClr val="FFFFFF"/>
                </a:solidFill>
                <a:latin typeface="Arial"/>
                <a:cs typeface="Arial"/>
              </a:rPr>
              <a:t>ing</a:t>
            </a:r>
            <a:r>
              <a:rPr sz="3600" spc="-5" dirty="0">
                <a:solidFill>
                  <a:srgbClr val="FFFFFF"/>
                </a:solidFill>
                <a:latin typeface="Arial"/>
                <a:cs typeface="Arial"/>
              </a:rPr>
              <a:t> soggy or</a:t>
            </a:r>
            <a:r>
              <a:rPr sz="3600" dirty="0">
                <a:solidFill>
                  <a:srgbClr val="FFFFFF"/>
                </a:solidFill>
                <a:latin typeface="Arial"/>
                <a:cs typeface="Arial"/>
              </a:rPr>
              <a:t> </a:t>
            </a:r>
            <a:r>
              <a:rPr sz="3600" spc="-5" dirty="0">
                <a:solidFill>
                  <a:srgbClr val="FFFFFF"/>
                </a:solidFill>
                <a:latin typeface="Arial"/>
                <a:cs typeface="Arial"/>
              </a:rPr>
              <a:t>limp</a:t>
            </a:r>
            <a:endParaRPr sz="3600" dirty="0">
              <a:latin typeface="Arial"/>
              <a:cs typeface="Arial"/>
            </a:endParaRPr>
          </a:p>
          <a:p>
            <a:pPr>
              <a:lnSpc>
                <a:spcPct val="100000"/>
              </a:lnSpc>
              <a:spcBef>
                <a:spcPts val="30"/>
              </a:spcBef>
            </a:pPr>
            <a:endParaRPr sz="4400" dirty="0">
              <a:latin typeface="Arial"/>
              <a:cs typeface="Arial"/>
            </a:endParaRPr>
          </a:p>
          <a:p>
            <a:pPr marL="12700" marR="1118870">
              <a:lnSpc>
                <a:spcPct val="115599"/>
              </a:lnSpc>
            </a:pPr>
            <a:r>
              <a:rPr sz="3600" spc="-5" dirty="0">
                <a:solidFill>
                  <a:srgbClr val="FFFFFF"/>
                </a:solidFill>
                <a:latin typeface="Arial"/>
                <a:cs typeface="Arial"/>
              </a:rPr>
              <a:t>Foods stick</a:t>
            </a:r>
            <a:r>
              <a:rPr lang="en-US" sz="3600" spc="-5" dirty="0">
                <a:solidFill>
                  <a:srgbClr val="FFFFFF"/>
                </a:solidFill>
                <a:latin typeface="Arial"/>
                <a:cs typeface="Arial"/>
              </a:rPr>
              <a:t>ing</a:t>
            </a:r>
            <a:r>
              <a:rPr sz="3600" spc="-5" dirty="0">
                <a:solidFill>
                  <a:srgbClr val="FFFFFF"/>
                </a:solidFill>
                <a:latin typeface="Arial"/>
                <a:cs typeface="Arial"/>
              </a:rPr>
              <a:t> together and becom</a:t>
            </a:r>
            <a:r>
              <a:rPr lang="en-US" sz="3600" spc="-5" dirty="0">
                <a:solidFill>
                  <a:srgbClr val="FFFFFF"/>
                </a:solidFill>
                <a:latin typeface="Arial"/>
                <a:cs typeface="Arial"/>
              </a:rPr>
              <a:t>ing</a:t>
            </a:r>
            <a:r>
              <a:rPr sz="3600" spc="-5" dirty="0">
                <a:solidFill>
                  <a:srgbClr val="FFFFFF"/>
                </a:solidFill>
                <a:latin typeface="Arial"/>
                <a:cs typeface="Arial"/>
              </a:rPr>
              <a:t> clumpy/lumpy, rubbery, or</a:t>
            </a:r>
            <a:r>
              <a:rPr sz="3600" spc="-10" dirty="0">
                <a:solidFill>
                  <a:srgbClr val="FFFFFF"/>
                </a:solidFill>
                <a:latin typeface="Arial"/>
                <a:cs typeface="Arial"/>
              </a:rPr>
              <a:t> </a:t>
            </a:r>
            <a:r>
              <a:rPr sz="3600" spc="-5" dirty="0">
                <a:solidFill>
                  <a:srgbClr val="FFFFFF"/>
                </a:solidFill>
                <a:latin typeface="Arial"/>
                <a:cs typeface="Arial"/>
              </a:rPr>
              <a:t>mushy</a:t>
            </a:r>
            <a:endParaRPr sz="3600" dirty="0">
              <a:latin typeface="Arial"/>
              <a:cs typeface="Arial"/>
            </a:endParaRPr>
          </a:p>
        </p:txBody>
      </p:sp>
      <p:sp>
        <p:nvSpPr>
          <p:cNvPr id="19" name="object 11">
            <a:extLst>
              <a:ext uri="{FF2B5EF4-FFF2-40B4-BE49-F238E27FC236}">
                <a16:creationId xmlns:a16="http://schemas.microsoft.com/office/drawing/2014/main" id="{9C43704B-3BF4-13A7-88F8-8FB330C5AE6B}"/>
              </a:ext>
            </a:extLst>
          </p:cNvPr>
          <p:cNvSpPr txBox="1"/>
          <p:nvPr/>
        </p:nvSpPr>
        <p:spPr>
          <a:xfrm>
            <a:off x="1279113" y="3507559"/>
            <a:ext cx="9451408" cy="1857496"/>
          </a:xfrm>
          <a:prstGeom prst="rect">
            <a:avLst/>
          </a:prstGeom>
        </p:spPr>
        <p:txBody>
          <a:bodyPr vert="horz" wrap="square" lIns="0" tIns="12700" rIns="0" bIns="0" rtlCol="0">
            <a:spAutoFit/>
          </a:bodyPr>
          <a:lstStyle/>
          <a:p>
            <a:pPr marL="12700" marR="5080">
              <a:lnSpc>
                <a:spcPct val="116300"/>
              </a:lnSpc>
              <a:spcBef>
                <a:spcPts val="100"/>
              </a:spcBef>
            </a:pPr>
            <a:r>
              <a:rPr lang="en-US" sz="5400" spc="-5" dirty="0">
                <a:solidFill>
                  <a:srgbClr val="FFFFFF"/>
                </a:solidFill>
                <a:latin typeface="Arial"/>
                <a:cs typeface="Arial"/>
              </a:rPr>
              <a:t>Texture</a:t>
            </a:r>
            <a:r>
              <a:rPr sz="5400" spc="-5" dirty="0">
                <a:solidFill>
                  <a:srgbClr val="FFFFFF"/>
                </a:solidFill>
                <a:latin typeface="Arial"/>
                <a:cs typeface="Arial"/>
              </a:rPr>
              <a:t> may</a:t>
            </a:r>
            <a:r>
              <a:rPr sz="5400" spc="-90" dirty="0">
                <a:solidFill>
                  <a:srgbClr val="FFFFFF"/>
                </a:solidFill>
                <a:latin typeface="Arial"/>
                <a:cs typeface="Arial"/>
              </a:rPr>
              <a:t> </a:t>
            </a:r>
            <a:r>
              <a:rPr sz="5400" spc="-5" dirty="0">
                <a:solidFill>
                  <a:srgbClr val="FFFFFF"/>
                </a:solidFill>
                <a:latin typeface="Arial"/>
                <a:cs typeface="Arial"/>
              </a:rPr>
              <a:t>become  </a:t>
            </a:r>
            <a:r>
              <a:rPr lang="en-US" sz="5400" spc="-10" dirty="0">
                <a:solidFill>
                  <a:srgbClr val="FFFFFF"/>
                </a:solidFill>
                <a:latin typeface="Arial"/>
                <a:cs typeface="Arial"/>
              </a:rPr>
              <a:t>unappealing</a:t>
            </a:r>
            <a:r>
              <a:rPr sz="5400" spc="-10" dirty="0">
                <a:solidFill>
                  <a:srgbClr val="FFFFFF"/>
                </a:solidFill>
                <a:latin typeface="Arial"/>
                <a:cs typeface="Arial"/>
              </a:rPr>
              <a:t> </a:t>
            </a:r>
            <a:r>
              <a:rPr sz="5400" spc="-5" dirty="0">
                <a:solidFill>
                  <a:srgbClr val="FFFFFF"/>
                </a:solidFill>
                <a:latin typeface="Arial"/>
                <a:cs typeface="Arial"/>
              </a:rPr>
              <a:t>due</a:t>
            </a:r>
            <a:r>
              <a:rPr sz="5400" spc="-20" dirty="0">
                <a:solidFill>
                  <a:srgbClr val="FFFFFF"/>
                </a:solidFill>
                <a:latin typeface="Arial"/>
                <a:cs typeface="Arial"/>
              </a:rPr>
              <a:t> </a:t>
            </a:r>
            <a:r>
              <a:rPr sz="5400" spc="-5" dirty="0">
                <a:solidFill>
                  <a:srgbClr val="FFFFFF"/>
                </a:solidFill>
                <a:latin typeface="Arial"/>
                <a:cs typeface="Arial"/>
              </a:rPr>
              <a:t>to:</a:t>
            </a:r>
            <a:endParaRPr sz="5400" dirty="0">
              <a:latin typeface="Arial"/>
              <a:cs typeface="Arial"/>
            </a:endParaRPr>
          </a:p>
        </p:txBody>
      </p:sp>
      <p:sp>
        <p:nvSpPr>
          <p:cNvPr id="18" name="object 14" descr="photo label of overcooked mac and cheese losing texture">
            <a:extLst>
              <a:ext uri="{FF2B5EF4-FFF2-40B4-BE49-F238E27FC236}">
                <a16:creationId xmlns:a16="http://schemas.microsoft.com/office/drawing/2014/main" id="{0052BB8C-B046-D36F-0F78-7360D2848378}"/>
              </a:ext>
            </a:extLst>
          </p:cNvPr>
          <p:cNvSpPr/>
          <p:nvPr/>
        </p:nvSpPr>
        <p:spPr>
          <a:xfrm>
            <a:off x="10783855" y="3190112"/>
            <a:ext cx="3681095" cy="1937385"/>
          </a:xfrm>
          <a:custGeom>
            <a:avLst/>
            <a:gdLst/>
            <a:ahLst/>
            <a:cxnLst/>
            <a:rect l="l" t="t" r="r" b="b"/>
            <a:pathLst>
              <a:path w="3681094" h="1937385">
                <a:moveTo>
                  <a:pt x="3680817" y="0"/>
                </a:moveTo>
                <a:lnTo>
                  <a:pt x="3680817" y="1936849"/>
                </a:lnTo>
                <a:lnTo>
                  <a:pt x="0" y="1936849"/>
                </a:lnTo>
                <a:lnTo>
                  <a:pt x="0" y="0"/>
                </a:lnTo>
                <a:lnTo>
                  <a:pt x="3680817" y="0"/>
                </a:lnTo>
                <a:close/>
              </a:path>
            </a:pathLst>
          </a:custGeom>
          <a:solidFill>
            <a:srgbClr val="FFFFFF"/>
          </a:solidFill>
        </p:spPr>
        <p:txBody>
          <a:bodyPr wrap="square" lIns="0" tIns="0" rIns="0" bIns="0" rtlCol="0"/>
          <a:lstStyle/>
          <a:p>
            <a:endParaRPr dirty="0"/>
          </a:p>
        </p:txBody>
      </p:sp>
      <p:pic>
        <p:nvPicPr>
          <p:cNvPr id="24" name="Picture 23" descr="photo of freshly cooked mac and cheese">
            <a:extLst>
              <a:ext uri="{FF2B5EF4-FFF2-40B4-BE49-F238E27FC236}">
                <a16:creationId xmlns:a16="http://schemas.microsoft.com/office/drawing/2014/main" id="{56DDB27E-02F4-AEC4-AC4A-71DAFB297BC2}"/>
              </a:ext>
            </a:extLst>
          </p:cNvPr>
          <p:cNvPicPr>
            <a:picLocks noChangeAspect="1"/>
          </p:cNvPicPr>
          <p:nvPr/>
        </p:nvPicPr>
        <p:blipFill>
          <a:blip r:embed="rId7"/>
          <a:stretch>
            <a:fillRect/>
          </a:stretch>
        </p:blipFill>
        <p:spPr>
          <a:xfrm>
            <a:off x="12825635" y="5572661"/>
            <a:ext cx="4558871" cy="4435048"/>
          </a:xfrm>
          <a:prstGeom prst="rect">
            <a:avLst/>
          </a:prstGeom>
        </p:spPr>
      </p:pic>
      <p:sp>
        <p:nvSpPr>
          <p:cNvPr id="20" name="object 21" descr="text box stating freshly cooked mac and cheese">
            <a:extLst>
              <a:ext uri="{FF2B5EF4-FFF2-40B4-BE49-F238E27FC236}">
                <a16:creationId xmlns:a16="http://schemas.microsoft.com/office/drawing/2014/main" id="{5686B642-414B-5EA4-67E2-402A288EBE01}"/>
              </a:ext>
            </a:extLst>
          </p:cNvPr>
          <p:cNvSpPr/>
          <p:nvPr/>
        </p:nvSpPr>
        <p:spPr>
          <a:xfrm>
            <a:off x="10808618" y="8729345"/>
            <a:ext cx="3681095" cy="1519555"/>
          </a:xfrm>
          <a:custGeom>
            <a:avLst/>
            <a:gdLst/>
            <a:ahLst/>
            <a:cxnLst/>
            <a:rect l="l" t="t" r="r" b="b"/>
            <a:pathLst>
              <a:path w="3681094" h="1519554">
                <a:moveTo>
                  <a:pt x="3680817" y="0"/>
                </a:moveTo>
                <a:lnTo>
                  <a:pt x="3680817" y="1518939"/>
                </a:lnTo>
                <a:lnTo>
                  <a:pt x="0" y="1518939"/>
                </a:lnTo>
                <a:lnTo>
                  <a:pt x="0" y="0"/>
                </a:lnTo>
                <a:lnTo>
                  <a:pt x="3680817" y="0"/>
                </a:lnTo>
                <a:close/>
              </a:path>
            </a:pathLst>
          </a:custGeom>
          <a:solidFill>
            <a:srgbClr val="FFFFFF"/>
          </a:solidFill>
        </p:spPr>
        <p:txBody>
          <a:bodyPr wrap="square" lIns="0" tIns="0" rIns="0" bIns="0" rtlCol="0"/>
          <a:lstStyle/>
          <a:p>
            <a:endParaRPr dirty="0"/>
          </a:p>
        </p:txBody>
      </p:sp>
      <p:sp>
        <p:nvSpPr>
          <p:cNvPr id="21" name="object 15">
            <a:extLst>
              <a:ext uri="{FF2B5EF4-FFF2-40B4-BE49-F238E27FC236}">
                <a16:creationId xmlns:a16="http://schemas.microsoft.com/office/drawing/2014/main" id="{21130D68-0B6E-9DBF-5CF1-B067E5489154}"/>
              </a:ext>
            </a:extLst>
          </p:cNvPr>
          <p:cNvSpPr txBox="1"/>
          <p:nvPr/>
        </p:nvSpPr>
        <p:spPr>
          <a:xfrm>
            <a:off x="10946765" y="3390900"/>
            <a:ext cx="3378835" cy="1492716"/>
          </a:xfrm>
          <a:prstGeom prst="rect">
            <a:avLst/>
          </a:prstGeom>
        </p:spPr>
        <p:txBody>
          <a:bodyPr vert="horz" wrap="square" lIns="0" tIns="15240" rIns="0" bIns="0" rtlCol="0">
            <a:spAutoFit/>
          </a:bodyPr>
          <a:lstStyle/>
          <a:p>
            <a:pPr marL="12700" algn="ctr">
              <a:lnSpc>
                <a:spcPct val="100000"/>
              </a:lnSpc>
              <a:spcBef>
                <a:spcPts val="120"/>
              </a:spcBef>
            </a:pPr>
            <a:r>
              <a:rPr lang="en-US" sz="3200" b="1" spc="5" dirty="0">
                <a:solidFill>
                  <a:srgbClr val="7B727B"/>
                </a:solidFill>
                <a:latin typeface="Arial"/>
                <a:cs typeface="Arial"/>
              </a:rPr>
              <a:t>Overcooked Mac and Cheese losing texture</a:t>
            </a:r>
            <a:endParaRPr sz="3200" dirty="0">
              <a:latin typeface="Arial"/>
              <a:cs typeface="Arial"/>
            </a:endParaRPr>
          </a:p>
        </p:txBody>
      </p:sp>
      <p:sp>
        <p:nvSpPr>
          <p:cNvPr id="22" name="object 15">
            <a:extLst>
              <a:ext uri="{FF2B5EF4-FFF2-40B4-BE49-F238E27FC236}">
                <a16:creationId xmlns:a16="http://schemas.microsoft.com/office/drawing/2014/main" id="{5AA62027-4B08-5F80-384D-42F06A434126}"/>
              </a:ext>
            </a:extLst>
          </p:cNvPr>
          <p:cNvSpPr txBox="1"/>
          <p:nvPr/>
        </p:nvSpPr>
        <p:spPr>
          <a:xfrm>
            <a:off x="10980632" y="8941518"/>
            <a:ext cx="3378835" cy="1000274"/>
          </a:xfrm>
          <a:prstGeom prst="rect">
            <a:avLst/>
          </a:prstGeom>
        </p:spPr>
        <p:txBody>
          <a:bodyPr vert="horz" wrap="square" lIns="0" tIns="15240" rIns="0" bIns="0" rtlCol="0">
            <a:spAutoFit/>
          </a:bodyPr>
          <a:lstStyle/>
          <a:p>
            <a:pPr marL="12700" algn="ctr">
              <a:lnSpc>
                <a:spcPct val="100000"/>
              </a:lnSpc>
              <a:spcBef>
                <a:spcPts val="120"/>
              </a:spcBef>
            </a:pPr>
            <a:r>
              <a:rPr lang="en-US" sz="3200" b="1" spc="5" dirty="0">
                <a:solidFill>
                  <a:srgbClr val="7B727B"/>
                </a:solidFill>
                <a:latin typeface="Arial"/>
                <a:cs typeface="Arial"/>
              </a:rPr>
              <a:t>Freshly cooked Mac and Cheese</a:t>
            </a:r>
            <a:endParaRPr sz="3200" dirty="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40596" y="9083772"/>
            <a:ext cx="2004747" cy="1092386"/>
          </a:xfrm>
          <a:prstGeom prst="rect">
            <a:avLst/>
          </a:prstGeom>
          <a:blipFill>
            <a:blip r:embed="rId3" cstate="print"/>
            <a:stretch>
              <a:fillRect/>
            </a:stretch>
          </a:blipFill>
        </p:spPr>
        <p:txBody>
          <a:bodyPr wrap="square" lIns="0" tIns="0" rIns="0" bIns="0" rtlCol="0"/>
          <a:lstStyle/>
          <a:p>
            <a:endParaRPr dirty="0"/>
          </a:p>
        </p:txBody>
      </p:sp>
      <p:sp>
        <p:nvSpPr>
          <p:cNvPr id="3" name="object 3" descr="text box- Appearance- holding foods at high heat can change their appearance; food may change color when burnt or overly dry"/>
          <p:cNvSpPr/>
          <p:nvPr/>
        </p:nvSpPr>
        <p:spPr>
          <a:xfrm>
            <a:off x="0" y="-38100"/>
            <a:ext cx="10387330" cy="10325100"/>
          </a:xfrm>
          <a:custGeom>
            <a:avLst/>
            <a:gdLst/>
            <a:ahLst/>
            <a:cxnLst/>
            <a:rect l="l" t="t" r="r" b="b"/>
            <a:pathLst>
              <a:path w="10387330" h="10287000">
                <a:moveTo>
                  <a:pt x="0" y="10286999"/>
                </a:moveTo>
                <a:lnTo>
                  <a:pt x="10386844" y="10286999"/>
                </a:lnTo>
                <a:lnTo>
                  <a:pt x="10386844" y="0"/>
                </a:lnTo>
                <a:lnTo>
                  <a:pt x="0" y="0"/>
                </a:lnTo>
                <a:lnTo>
                  <a:pt x="0" y="10286999"/>
                </a:lnTo>
                <a:close/>
              </a:path>
            </a:pathLst>
          </a:custGeom>
          <a:solidFill>
            <a:srgbClr val="7B727B"/>
          </a:solidFill>
          <a:effectLst>
            <a:outerShdw blurRad="63500" sx="102000" sy="102000" algn="ctr" rotWithShape="0">
              <a:prstClr val="black">
                <a:alpha val="40000"/>
              </a:prstClr>
            </a:outerShdw>
          </a:effectLst>
        </p:spPr>
        <p:txBody>
          <a:bodyPr wrap="square" lIns="0" tIns="0" rIns="0" bIns="0" rtlCol="0"/>
          <a:lstStyle/>
          <a:p>
            <a:endParaRPr dirty="0"/>
          </a:p>
        </p:txBody>
      </p:sp>
      <p:sp>
        <p:nvSpPr>
          <p:cNvPr id="4" name="object 4"/>
          <p:cNvSpPr txBox="1">
            <a:spLocks noGrp="1"/>
          </p:cNvSpPr>
          <p:nvPr>
            <p:ph type="title"/>
          </p:nvPr>
        </p:nvSpPr>
        <p:spPr>
          <a:xfrm>
            <a:off x="346650" y="126049"/>
            <a:ext cx="9719945" cy="1687830"/>
          </a:xfrm>
          <a:prstGeom prst="rect">
            <a:avLst/>
          </a:prstGeom>
        </p:spPr>
        <p:txBody>
          <a:bodyPr vert="horz" wrap="square" lIns="0" tIns="13335" rIns="0" bIns="0" rtlCol="0">
            <a:spAutoFit/>
          </a:bodyPr>
          <a:lstStyle/>
          <a:p>
            <a:pPr marL="12700">
              <a:lnSpc>
                <a:spcPct val="100000"/>
              </a:lnSpc>
              <a:spcBef>
                <a:spcPts val="105"/>
              </a:spcBef>
            </a:pPr>
            <a:r>
              <a:rPr sz="10900" b="1" spc="-5" dirty="0">
                <a:latin typeface="Arial"/>
                <a:cs typeface="Arial"/>
              </a:rPr>
              <a:t>APPEARANCE</a:t>
            </a:r>
            <a:endParaRPr sz="10900" dirty="0">
              <a:latin typeface="Arial"/>
              <a:cs typeface="Arial"/>
            </a:endParaRPr>
          </a:p>
        </p:txBody>
      </p:sp>
      <p:sp>
        <p:nvSpPr>
          <p:cNvPr id="8" name="object 8"/>
          <p:cNvSpPr txBox="1"/>
          <p:nvPr/>
        </p:nvSpPr>
        <p:spPr>
          <a:xfrm>
            <a:off x="838199" y="3186237"/>
            <a:ext cx="9228395" cy="4090863"/>
          </a:xfrm>
          <a:prstGeom prst="rect">
            <a:avLst/>
          </a:prstGeom>
        </p:spPr>
        <p:txBody>
          <a:bodyPr vert="horz" wrap="square" lIns="0" tIns="12700" rIns="0" bIns="0" rtlCol="0">
            <a:spAutoFit/>
          </a:bodyPr>
          <a:lstStyle/>
          <a:p>
            <a:pPr marL="698500" marR="5080" indent="-685800">
              <a:spcBef>
                <a:spcPts val="100"/>
              </a:spcBef>
              <a:buFont typeface="Arial" panose="020B0604020202020204" pitchFamily="34" charset="0"/>
              <a:buChar char="•"/>
            </a:pPr>
            <a:r>
              <a:rPr sz="5000" spc="-10" dirty="0">
                <a:solidFill>
                  <a:srgbClr val="FFFFFF"/>
                </a:solidFill>
                <a:latin typeface="Arial"/>
                <a:cs typeface="Arial"/>
              </a:rPr>
              <a:t>Holding </a:t>
            </a:r>
            <a:r>
              <a:rPr sz="5000" spc="-5" dirty="0">
                <a:solidFill>
                  <a:srgbClr val="FFFFFF"/>
                </a:solidFill>
                <a:latin typeface="Arial"/>
                <a:cs typeface="Arial"/>
              </a:rPr>
              <a:t>foods at high heat  can change their </a:t>
            </a:r>
            <a:r>
              <a:rPr sz="5000" spc="-10" dirty="0">
                <a:solidFill>
                  <a:srgbClr val="FFFFFF"/>
                </a:solidFill>
                <a:latin typeface="Arial"/>
                <a:cs typeface="Arial"/>
              </a:rPr>
              <a:t>appearance</a:t>
            </a:r>
            <a:endParaRPr lang="en-US" sz="5000" spc="-10" dirty="0">
              <a:solidFill>
                <a:srgbClr val="FFFFFF"/>
              </a:solidFill>
              <a:latin typeface="Arial"/>
              <a:cs typeface="Arial"/>
            </a:endParaRPr>
          </a:p>
          <a:p>
            <a:pPr marL="698500" marR="5080" indent="-685800">
              <a:spcBef>
                <a:spcPts val="100"/>
              </a:spcBef>
              <a:buFont typeface="Arial" panose="020B0604020202020204" pitchFamily="34" charset="0"/>
              <a:buChar char="•"/>
            </a:pPr>
            <a:endParaRPr sz="5000" dirty="0">
              <a:latin typeface="Arial"/>
              <a:cs typeface="Arial"/>
            </a:endParaRPr>
          </a:p>
          <a:p>
            <a:pPr marL="698500" marR="605790" indent="-685800">
              <a:spcBef>
                <a:spcPts val="1739"/>
              </a:spcBef>
              <a:buFont typeface="Arial" panose="020B0604020202020204" pitchFamily="34" charset="0"/>
              <a:buChar char="•"/>
            </a:pPr>
            <a:r>
              <a:rPr sz="5000" spc="-5" dirty="0">
                <a:solidFill>
                  <a:srgbClr val="FFFFFF"/>
                </a:solidFill>
                <a:latin typeface="Arial"/>
                <a:cs typeface="Arial"/>
              </a:rPr>
              <a:t>Foods may change color </a:t>
            </a:r>
            <a:r>
              <a:rPr lang="en-US" sz="5000" spc="-5" dirty="0">
                <a:solidFill>
                  <a:srgbClr val="FFFFFF"/>
                </a:solidFill>
                <a:latin typeface="Arial"/>
                <a:cs typeface="Arial"/>
              </a:rPr>
              <a:t>when </a:t>
            </a:r>
            <a:r>
              <a:rPr sz="5000" spc="-5" dirty="0">
                <a:solidFill>
                  <a:srgbClr val="FFFFFF"/>
                </a:solidFill>
                <a:latin typeface="Arial"/>
                <a:cs typeface="Arial"/>
              </a:rPr>
              <a:t>burnt or </a:t>
            </a:r>
            <a:r>
              <a:rPr lang="en-US" sz="5000" spc="-5" dirty="0">
                <a:solidFill>
                  <a:srgbClr val="FFFFFF"/>
                </a:solidFill>
                <a:latin typeface="Arial"/>
                <a:cs typeface="Arial"/>
              </a:rPr>
              <a:t>overly </a:t>
            </a:r>
            <a:r>
              <a:rPr sz="5000" spc="-5" dirty="0">
                <a:solidFill>
                  <a:srgbClr val="FFFFFF"/>
                </a:solidFill>
                <a:latin typeface="Arial"/>
                <a:cs typeface="Arial"/>
              </a:rPr>
              <a:t>dry</a:t>
            </a:r>
            <a:endParaRPr sz="5000" dirty="0">
              <a:latin typeface="Arial"/>
              <a:cs typeface="Arial"/>
            </a:endParaRPr>
          </a:p>
        </p:txBody>
      </p:sp>
      <p:sp>
        <p:nvSpPr>
          <p:cNvPr id="7" name="object 7" descr="photo of overcooked lasagna"/>
          <p:cNvSpPr/>
          <p:nvPr/>
        </p:nvSpPr>
        <p:spPr>
          <a:xfrm>
            <a:off x="10385662" y="361950"/>
            <a:ext cx="7555688" cy="9563100"/>
          </a:xfrm>
          <a:prstGeom prst="rect">
            <a:avLst/>
          </a:prstGeom>
          <a:blipFill>
            <a:blip r:embed="rId4" cstate="print"/>
            <a:stretch>
              <a:fillRect/>
            </a:stretch>
          </a:blipFill>
        </p:spPr>
        <p:txBody>
          <a:bodyPr wrap="square" lIns="0" tIns="0" rIns="0" bIns="0" rtlCol="0"/>
          <a:lstStyle/>
          <a:p>
            <a:endParaRPr lang="en-US" dirty="0"/>
          </a:p>
        </p:txBody>
      </p:sp>
      <p:sp>
        <p:nvSpPr>
          <p:cNvPr id="9" name="object 9">
            <a:extLst>
              <a:ext uri="{C183D7F6-B498-43B3-948B-1728B52AA6E4}">
                <adec:decorative xmlns:adec="http://schemas.microsoft.com/office/drawing/2017/decorative" val="1"/>
              </a:ext>
            </a:extLst>
          </p:cNvPr>
          <p:cNvSpPr/>
          <p:nvPr/>
        </p:nvSpPr>
        <p:spPr>
          <a:xfrm>
            <a:off x="2330076" y="9083772"/>
            <a:ext cx="2004747" cy="1092386"/>
          </a:xfrm>
          <a:prstGeom prst="rect">
            <a:avLst/>
          </a:prstGeom>
          <a:blipFill>
            <a:blip r:embed="rId5" cstate="print"/>
            <a:stretch>
              <a:fillRect/>
            </a:stretch>
          </a:blipFill>
        </p:spPr>
        <p:txBody>
          <a:bodyPr wrap="square" lIns="0" tIns="0" rIns="0" bIns="0" rtlCol="0"/>
          <a:lstStyle/>
          <a:p>
            <a:endParaRPr dirty="0"/>
          </a:p>
        </p:txBody>
      </p:sp>
      <p:sp>
        <p:nvSpPr>
          <p:cNvPr id="10" name="object 10">
            <a:extLst>
              <a:ext uri="{C183D7F6-B498-43B3-948B-1728B52AA6E4}">
                <adec:decorative xmlns:adec="http://schemas.microsoft.com/office/drawing/2017/decorative" val="1"/>
              </a:ext>
            </a:extLst>
          </p:cNvPr>
          <p:cNvSpPr/>
          <p:nvPr/>
        </p:nvSpPr>
        <p:spPr>
          <a:xfrm>
            <a:off x="0" y="1958557"/>
            <a:ext cx="9751060" cy="544195"/>
          </a:xfrm>
          <a:custGeom>
            <a:avLst/>
            <a:gdLst/>
            <a:ahLst/>
            <a:cxnLst/>
            <a:rect l="l" t="t" r="r" b="b"/>
            <a:pathLst>
              <a:path w="9751060" h="544194">
                <a:moveTo>
                  <a:pt x="0" y="0"/>
                </a:moveTo>
                <a:lnTo>
                  <a:pt x="9750999" y="0"/>
                </a:lnTo>
                <a:lnTo>
                  <a:pt x="9750999" y="543822"/>
                </a:lnTo>
                <a:lnTo>
                  <a:pt x="0" y="543822"/>
                </a:lnTo>
                <a:lnTo>
                  <a:pt x="0" y="0"/>
                </a:lnTo>
                <a:close/>
              </a:path>
            </a:pathLst>
          </a:custGeom>
          <a:solidFill>
            <a:srgbClr val="FFFFFF"/>
          </a:solidFill>
        </p:spPr>
        <p:txBody>
          <a:bodyPr wrap="square" lIns="0" tIns="0" rIns="0" bIns="0" rtlCol="0"/>
          <a:lstStyle/>
          <a:p>
            <a:endParaRPr dirty="0"/>
          </a:p>
        </p:txBody>
      </p:sp>
      <p:pic>
        <p:nvPicPr>
          <p:cNvPr id="18" name="Picture 17">
            <a:extLst>
              <a:ext uri="{FF2B5EF4-FFF2-40B4-BE49-F238E27FC236}">
                <a16:creationId xmlns:a16="http://schemas.microsoft.com/office/drawing/2014/main" id="{0FBB96E9-B7BB-8103-1C53-E0664ECECC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85661" y="361950"/>
            <a:ext cx="7555689" cy="96826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TotalTime>
  <Words>2008</Words>
  <Application>Microsoft Office PowerPoint</Application>
  <PresentationFormat>Custom</PresentationFormat>
  <Paragraphs>203</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Garamond</vt:lpstr>
      <vt:lpstr>Montserrat</vt:lpstr>
      <vt:lpstr>Office Theme</vt:lpstr>
      <vt:lpstr>BATCH  COOKING</vt:lpstr>
      <vt:lpstr>BATCH COOKING  METHOD</vt:lpstr>
      <vt:lpstr>CHALLENGES</vt:lpstr>
      <vt:lpstr>WHY BATCH  COOK?</vt:lpstr>
      <vt:lpstr>SERVING HIGH  QUALITY FOODS</vt:lpstr>
      <vt:lpstr>Flavor</vt:lpstr>
      <vt:lpstr>FLAVOR</vt:lpstr>
      <vt:lpstr>TEXTURE</vt:lpstr>
      <vt:lpstr>APPEARANCE</vt:lpstr>
      <vt:lpstr>NUTRITIONAL  VALUE</vt:lpstr>
      <vt:lpstr>WASTE  REDUCTION</vt:lpstr>
      <vt:lpstr>WHEN TO USE BATCH COOKING</vt:lpstr>
      <vt:lpstr>TIME VS.  TEMPERATURE</vt:lpstr>
      <vt:lpstr>EQUIPMENT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Batch Cooking</dc:title>
  <dc:subject>Batch Cooking</dc:subject>
  <dc:creator>NYSED</dc:creator>
  <cp:keywords>Batch Cooking</cp:keywords>
  <cp:lastModifiedBy>Shannon Magill</cp:lastModifiedBy>
  <cp:revision>18</cp:revision>
  <dcterms:created xsi:type="dcterms:W3CDTF">2023-05-26T14:52:05Z</dcterms:created>
  <dcterms:modified xsi:type="dcterms:W3CDTF">2023-10-20T17:22:53Z</dcterms:modified>
  <cp:category>Batch Cooking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2023-05-26T00:00:00Z</vt:filetime>
  </property>
  <property fmtid="{D5CDD505-2E9C-101B-9397-08002B2CF9AE}" pid="3" name="Creator">
    <vt:lpwstr>Canva</vt:lpwstr>
  </property>
  <property fmtid="{D5CDD505-2E9C-101B-9397-08002B2CF9AE}" pid="4" name="LastSaved">
    <vt:filetime>2023-05-26T00:00:00Z</vt:filetime>
  </property>
</Properties>
</file>