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8288000" cy="10287000"/>
  <p:notesSz cx="6858000" cy="9144000"/>
  <p:embeddedFontLst>
    <p:embeddedFont>
      <p:font typeface="Canva Sans Bold" panose="020B0604020202020204" charset="0"/>
      <p:regular r:id="rId37"/>
    </p:embeddedFont>
    <p:embeddedFont>
      <p:font typeface="Loubag" panose="020B0604020202020204" charset="0"/>
      <p:regular r:id="rId38"/>
    </p:embeddedFont>
    <p:embeddedFont>
      <p:font typeface="Loubag Bold" panose="020B0604020202020204" charset="0"/>
      <p:regular r:id="rId39"/>
    </p:embeddedFont>
    <p:embeddedFont>
      <p:font typeface="Loubag Light" panose="020B0604020202020204" charset="0"/>
      <p:regular r:id="rId40"/>
    </p:embeddedFont>
    <p:embeddedFont>
      <p:font typeface="Loubag Semi-Bold" panose="020B0604020202020204" charset="0"/>
      <p:regular r:id="rId41"/>
    </p:embeddedFont>
    <p:embeddedFont>
      <p:font typeface="Loubag Thin" panose="020B0604020202020204" charset="0"/>
      <p:regular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2" d="100"/>
          <a:sy n="102" d="100"/>
        </p:scale>
        <p:origin x="2826" y="1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21" d="100"/>
          <a:sy n="121" d="100"/>
        </p:scale>
        <p:origin x="7662" y="1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14400" y="0"/>
            <a:ext cx="36322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4265613" y="0"/>
            <a:ext cx="36322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87450" y="512763"/>
            <a:ext cx="4560888"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76200" y="3249613"/>
            <a:ext cx="6705600" cy="3081338"/>
          </a:xfrm>
          <a:prstGeom prst="rect">
            <a:avLst/>
          </a:prstGeom>
        </p:spPr>
        <p:txBody>
          <a:bodyPr vert="horz" lIns="91440" tIns="45720" rIns="91440" bIns="45720" rtlCol="0"/>
          <a:lstStyle/>
          <a:p>
            <a:r>
              <a:rPr lang="en-US" dirty="0"/>
              <a:t>Welcome to the Learning Management System Webinar, hosted by the New York State Education Department Office of Child Nutrition.</a:t>
            </a:r>
          </a:p>
          <a:p>
            <a:r>
              <a:rPr lang="en-US" dirty="0"/>
              <a:t>This session will provide an overview of the new Learning Management System (LMS) for Child Nutrition Programs, including how to get started and navigate the platform.</a:t>
            </a:r>
          </a:p>
          <a:p>
            <a:endParaRPr lang="en-US" dirty="0"/>
          </a:p>
          <a:p>
            <a:r>
              <a:rPr lang="en-US" dirty="0"/>
              <a:t>Presenting today is: [Insert Name]</a:t>
            </a:r>
          </a:p>
          <a:p>
            <a:r>
              <a:rPr lang="en-US" dirty="0"/>
              <a:t>Answering your questions will be: [Insert Name]</a:t>
            </a:r>
          </a:p>
          <a:p>
            <a:endParaRPr lang="en-US" dirty="0"/>
          </a:p>
          <a:p>
            <a:r>
              <a:rPr lang="en-US" dirty="0"/>
              <a:t>You should have already received an email with your login credentials and instructions for accessing and using the new LMS. If not, please reach out to us at CNTraining@nysed.gov.</a:t>
            </a:r>
          </a:p>
          <a:p>
            <a:endParaRPr lang="en-US" dirty="0"/>
          </a:p>
          <a:p>
            <a:r>
              <a:rPr lang="en-US" dirty="0"/>
              <a:t>Please note: Following today’s webinar, our office will host a series of LMS “office hours,” where schools can sign up for more personalized support, including one-on-one walkthroughs and detailed Q&amp;A.</a:t>
            </a:r>
          </a:p>
          <a:p>
            <a:endParaRPr lang="en-US" dirty="0"/>
          </a:p>
          <a:p>
            <a:r>
              <a:rPr lang="en-US" dirty="0"/>
              <a:t>After today’s presentation, you will receive an email with a copy of the webinar slides.</a:t>
            </a:r>
          </a:p>
          <a:p>
            <a:r>
              <a:rPr lang="en-US" dirty="0"/>
              <a:t>If you don’t receive them, again, please email CNTraining@nysed.gov.</a:t>
            </a:r>
          </a:p>
          <a:p>
            <a:r>
              <a:rPr lang="en-US" dirty="0"/>
              <a:t>A recording of this session will also be posted to the Child Nutrition website.</a:t>
            </a:r>
          </a:p>
          <a:p>
            <a:endParaRPr lang="en-US" dirty="0"/>
          </a:p>
          <a:p>
            <a:r>
              <a:rPr lang="en-US" dirty="0"/>
              <a:t>If you have any questions during the presentation, please use the Q&amp;A box to type and submit them to our staff. We’ll address as many questions as possible at the end of the webinar.</a:t>
            </a:r>
          </a:p>
        </p:txBody>
      </p:sp>
      <p:sp>
        <p:nvSpPr>
          <p:cNvPr id="6" name="Footer Placeholder 5"/>
          <p:cNvSpPr>
            <a:spLocks noGrp="1"/>
          </p:cNvSpPr>
          <p:nvPr>
            <p:ph type="ftr" sz="quarter" idx="4"/>
          </p:nvPr>
        </p:nvSpPr>
        <p:spPr>
          <a:xfrm>
            <a:off x="0" y="7696200"/>
            <a:ext cx="36322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514600" y="7696200"/>
            <a:ext cx="3632200" cy="341313"/>
          </a:xfrm>
          <a:prstGeom prst="rect">
            <a:avLst/>
          </a:prstGeom>
        </p:spPr>
        <p:txBody>
          <a:bodyPr vert="horz" lIns="91440" tIns="45720" rIns="91440" bIns="45720" rtlCol="0" anchor="b"/>
          <a:lstStyle>
            <a:lvl1pPr algn="r">
              <a:defRPr sz="1200"/>
            </a:lvl1pPr>
          </a:lstStyle>
          <a:p>
            <a:r>
              <a:rPr lang="en-US" dirty="0"/>
              <a:t>1</a:t>
            </a:r>
            <a:endParaRPr lang="cs-CZ"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752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76200" y="3259138"/>
            <a:ext cx="6629400" cy="3081338"/>
          </a:xfrm>
          <a:prstGeom prst="rect">
            <a:avLst/>
          </a:prstGeom>
        </p:spPr>
        <p:txBody>
          <a:bodyPr vert="horz" lIns="91440" tIns="45720" rIns="91440" bIns="45720" rtlCol="0"/>
          <a:lstStyle/>
          <a:p>
            <a:endParaRPr dirty="0"/>
          </a:p>
          <a:p>
            <a:r>
              <a:rPr lang="en-US" dirty="0"/>
              <a:t>for step 2, click on the "Attestation" tile to the right and confirm everything you've entered on the profile is correct. </a:t>
            </a:r>
          </a:p>
          <a:p>
            <a:endParaRPr lang="en-US" dirty="0"/>
          </a:p>
          <a:p>
            <a:r>
              <a:rPr lang="en-US" dirty="0"/>
              <a:t>Then, select "attest that your profile has been updated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743200" y="6492054"/>
            <a:ext cx="3962400" cy="341313"/>
          </a:xfrm>
          <a:prstGeom prst="rect">
            <a:avLst/>
          </a:prstGeom>
        </p:spPr>
        <p:txBody>
          <a:bodyPr vert="horz" lIns="91440" tIns="45720" rIns="91440" bIns="45720" rtlCol="0" anchor="b"/>
          <a:lstStyle>
            <a:lvl1pPr algn="r">
              <a:defRPr sz="1200"/>
            </a:lvl1pPr>
          </a:lstStyle>
          <a:p>
            <a:r>
              <a:rPr lang="cs-CZ" dirty="0"/>
              <a:t>‹</a:t>
            </a:r>
            <a:r>
              <a:rPr lang="en-US" dirty="0"/>
              <a:t>10</a:t>
            </a:r>
            <a:r>
              <a:rPr lang="cs-CZ" dirty="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68421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4159" y="3336131"/>
            <a:ext cx="6671441" cy="3081338"/>
          </a:xfrm>
          <a:prstGeom prst="rect">
            <a:avLst/>
          </a:prstGeom>
        </p:spPr>
        <p:txBody>
          <a:bodyPr vert="horz" lIns="91440" tIns="45720" rIns="91440" bIns="45720" rtlCol="0"/>
          <a:lstStyle/>
          <a:p>
            <a:endParaRPr dirty="0"/>
          </a:p>
          <a:p>
            <a:r>
              <a:rPr lang="en-US" dirty="0"/>
              <a:t>On the next page click the "Answer the questions" button to continue</a:t>
            </a:r>
          </a:p>
          <a:p>
            <a:endParaRPr lang="en-US" dirty="0"/>
          </a:p>
          <a:p>
            <a:r>
              <a:rPr lang="en-US" dirty="0"/>
              <a:t>Select YES on all three questions to acknowledge that you attest that the information provided is accurate. By doing so you are confirming you have double checked all the details in your profile and it is correct. Once they are selected click on the blue "submit your answers" button on the bottom of the page.</a:t>
            </a:r>
          </a:p>
          <a:p>
            <a:endParaRPr lang="en-US" dirty="0"/>
          </a:p>
          <a:p>
            <a:r>
              <a:rPr lang="en-US" dirty="0"/>
              <a:t>This completes step 2 and you should receive a success message. To continue click on the continue on the bottom of the page to be redirected back to the main course page. </a:t>
            </a:r>
          </a:p>
          <a:p>
            <a:endParaRPr lang="en-US" dirty="0"/>
          </a:p>
          <a:p>
            <a:r>
              <a:rPr lang="en-US" dirty="0"/>
              <a:t>Your Profile Setup is now complete!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892972" y="6587331"/>
            <a:ext cx="3962400" cy="341313"/>
          </a:xfrm>
          <a:prstGeom prst="rect">
            <a:avLst/>
          </a:prstGeom>
        </p:spPr>
        <p:txBody>
          <a:bodyPr vert="horz" lIns="91440" tIns="45720" rIns="91440" bIns="45720" rtlCol="0" anchor="b"/>
          <a:lstStyle>
            <a:lvl1pPr algn="r">
              <a:defRPr sz="1200"/>
            </a:lvl1pPr>
          </a:lstStyle>
          <a:p>
            <a:r>
              <a:rPr lang="cs-CZ" dirty="0"/>
              <a:t>‹</a:t>
            </a:r>
            <a:r>
              <a:rPr lang="en-US" dirty="0"/>
              <a:t>11</a:t>
            </a:r>
            <a:r>
              <a:rPr lang="cs-CZ" dirty="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14400" y="484188"/>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2628" y="3236118"/>
            <a:ext cx="6702972" cy="3081338"/>
          </a:xfrm>
          <a:prstGeom prst="rect">
            <a:avLst/>
          </a:prstGeom>
        </p:spPr>
        <p:txBody>
          <a:bodyPr vert="horz" lIns="91440" tIns="45720" rIns="91440" bIns="45720" rtlCol="0"/>
          <a:lstStyle/>
          <a:p>
            <a:r>
              <a:rPr lang="en-US" dirty="0"/>
              <a:t>You will then be directed to your "My Courses" page. Here, you will discover the courses in which you are enrolled in. They will be specifically tailored to your role within the Child Nutrition Programs.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743200" y="6502400"/>
            <a:ext cx="3962400" cy="341313"/>
          </a:xfrm>
          <a:prstGeom prst="rect">
            <a:avLst/>
          </a:prstGeom>
        </p:spPr>
        <p:txBody>
          <a:bodyPr vert="horz" lIns="91440" tIns="45720" rIns="91440" bIns="45720" rtlCol="0" anchor="b"/>
          <a:lstStyle>
            <a:lvl1pPr algn="r">
              <a:defRPr sz="1200"/>
            </a:lvl1pPr>
          </a:lstStyle>
          <a:p>
            <a:r>
              <a:rPr lang="cs-CZ" dirty="0"/>
              <a:t>‹</a:t>
            </a:r>
            <a:r>
              <a:rPr lang="en-US" dirty="0"/>
              <a:t>12</a:t>
            </a:r>
            <a:r>
              <a:rPr lang="cs-CZ"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4451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266281"/>
            <a:ext cx="6553200" cy="3081338"/>
          </a:xfrm>
          <a:prstGeom prst="rect">
            <a:avLst/>
          </a:prstGeom>
        </p:spPr>
        <p:txBody>
          <a:bodyPr vert="horz" lIns="91440" tIns="45720" rIns="91440" bIns="45720" rtlCol="0"/>
          <a:lstStyle/>
          <a:p>
            <a:r>
              <a:rPr lang="en-US" dirty="0"/>
              <a:t>After completing the prompts on the My Course Page, you can go back to the home page to finish the site tour. To return to the home page, go to the blue banner at the top of the page and select the "home" button on the left-hand side. </a:t>
            </a:r>
          </a:p>
          <a:p>
            <a:endParaRPr lang="en-US" dirty="0"/>
          </a:p>
          <a:p>
            <a:r>
              <a:rPr lang="en-US" dirty="0"/>
              <a:t>It is essential to complete the site tour as it will provide you with key resources, including announcements, upcoming webinars, and training sessions.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711669" y="6499937"/>
            <a:ext cx="3962400" cy="341313"/>
          </a:xfrm>
          <a:prstGeom prst="rect">
            <a:avLst/>
          </a:prstGeom>
        </p:spPr>
        <p:txBody>
          <a:bodyPr vert="horz" lIns="91440" tIns="45720" rIns="91440" bIns="45720" rtlCol="0" anchor="b"/>
          <a:lstStyle>
            <a:lvl1pPr algn="r">
              <a:defRPr sz="1200"/>
            </a:lvl1pPr>
          </a:lstStyle>
          <a:p>
            <a:r>
              <a:rPr lang="cs-CZ" dirty="0"/>
              <a:t>‹</a:t>
            </a:r>
            <a:r>
              <a:rPr lang="en-US" dirty="0"/>
              <a:t>13</a:t>
            </a:r>
            <a:r>
              <a:rPr lang="cs-CZ" dirty="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90600" y="49212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208338"/>
            <a:ext cx="6324600" cy="3081338"/>
          </a:xfrm>
          <a:prstGeom prst="rect">
            <a:avLst/>
          </a:prstGeom>
        </p:spPr>
        <p:txBody>
          <a:bodyPr vert="horz" lIns="91440" tIns="45720" rIns="91440" bIns="45720" rtlCol="0"/>
          <a:lstStyle/>
          <a:p>
            <a:r>
              <a:rPr lang="en-US" dirty="0"/>
              <a:t>Next, let’s look at the course catalog. From the homepage, click on the ‘Catalog’ link in the blue banner at the top of your screen. That will take you to this page, where you can browse all the available trainings.</a:t>
            </a:r>
          </a:p>
          <a:p>
            <a:endParaRPr lang="en-US" dirty="0"/>
          </a:p>
          <a:p>
            <a:r>
              <a:rPr lang="en-US" dirty="0"/>
              <a:t>At the top-right corner of the screen. You’ll see a small gray arrow. When you click on it, it opens what we call the ‘tray’—a panel that shows any upcoming events or training sessions.</a:t>
            </a:r>
          </a:p>
          <a:p>
            <a:endParaRPr lang="en-US" dirty="0"/>
          </a:p>
          <a:p>
            <a:r>
              <a:rPr lang="en-US" dirty="0"/>
              <a:t>You can click ‘Go to Calendar’ to see the full schedule and register for upcoming webinars or trainings.</a:t>
            </a:r>
          </a:p>
          <a:p>
            <a:endParaRPr lang="en-US" dirty="0"/>
          </a:p>
          <a:p>
            <a:r>
              <a:rPr lang="en-US" dirty="0"/>
              <a:t>new or seasonal training opportunities and events will be posted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438400" y="6523585"/>
            <a:ext cx="3962400" cy="341313"/>
          </a:xfrm>
          <a:prstGeom prst="rect">
            <a:avLst/>
          </a:prstGeom>
        </p:spPr>
        <p:txBody>
          <a:bodyPr vert="horz" lIns="91440" tIns="45720" rIns="91440" bIns="45720" rtlCol="0" anchor="b"/>
          <a:lstStyle>
            <a:lvl1pPr algn="r">
              <a:defRPr sz="1200"/>
            </a:lvl1pPr>
          </a:lstStyle>
          <a:p>
            <a:r>
              <a:rPr lang="cs-CZ" dirty="0"/>
              <a:t>‹</a:t>
            </a:r>
            <a:r>
              <a:rPr lang="en-US" dirty="0"/>
              <a:t>14</a:t>
            </a:r>
            <a:r>
              <a:rPr lang="cs-CZ" dirty="0"/>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259959"/>
            <a:ext cx="6553200" cy="3081338"/>
          </a:xfrm>
          <a:prstGeom prst="rect">
            <a:avLst/>
          </a:prstGeom>
        </p:spPr>
        <p:txBody>
          <a:bodyPr vert="horz" lIns="91440" tIns="45720" rIns="91440" bIns="45720" rtlCol="0"/>
          <a:lstStyle/>
          <a:p>
            <a:r>
              <a:rPr lang="en-US" dirty="0"/>
              <a:t>Once you have completed all of the site tours and successfully completed setting up your profile, you are ready to start learning. </a:t>
            </a:r>
          </a:p>
          <a:p>
            <a:endParaRPr lang="en-US" dirty="0"/>
          </a:p>
          <a:p>
            <a:r>
              <a:rPr lang="en-US" dirty="0"/>
              <a:t>On the catalog page is where you will be able to select which course you would like to access. </a:t>
            </a:r>
          </a:p>
          <a:p>
            <a:endParaRPr lang="en-US" dirty="0"/>
          </a:p>
          <a:p>
            <a:r>
              <a:rPr lang="en-US" dirty="0"/>
              <a:t>There are different types of courses within the LMS, Skill Builders and Webinars. Webinars provide you with a video to watch on various topics that are conducted by Child Nutrition. Skill Builders are interactive, self-paced courses that provide you with valuable information.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667000" y="6663503"/>
            <a:ext cx="3962400" cy="341313"/>
          </a:xfrm>
          <a:prstGeom prst="rect">
            <a:avLst/>
          </a:prstGeom>
        </p:spPr>
        <p:txBody>
          <a:bodyPr vert="horz" lIns="91440" tIns="45720" rIns="91440" bIns="45720" rtlCol="0" anchor="b"/>
          <a:lstStyle>
            <a:lvl1pPr algn="r">
              <a:defRPr sz="1200"/>
            </a:lvl1pPr>
          </a:lstStyle>
          <a:p>
            <a:r>
              <a:rPr lang="cs-CZ" dirty="0"/>
              <a:t>‹</a:t>
            </a:r>
            <a:r>
              <a:rPr lang="en-US" dirty="0"/>
              <a:t>15</a:t>
            </a:r>
            <a:r>
              <a:rPr lang="cs-CZ" dirty="0"/>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66800"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76200" y="3249613"/>
            <a:ext cx="6553200" cy="3081338"/>
          </a:xfrm>
          <a:prstGeom prst="rect">
            <a:avLst/>
          </a:prstGeom>
        </p:spPr>
        <p:txBody>
          <a:bodyPr vert="horz" lIns="91440" tIns="45720" rIns="91440" bIns="45720" rtlCol="0"/>
          <a:lstStyle/>
          <a:p>
            <a:r>
              <a:rPr lang="en-US" dirty="0"/>
              <a:t>To start, select on the course you wish to view. You will be prompt with an overview of the course, select "proceed to course content." You will see the course overview, purpose of the course, and Professional Standards training requirements. Next, you will see various tiles including Learning, Attestation, Certificate of Completion, Resources (if the course has them), and a "How do I?" tile. </a:t>
            </a:r>
          </a:p>
          <a:p>
            <a:endParaRPr lang="en-US" dirty="0"/>
          </a:p>
          <a:p>
            <a:r>
              <a:rPr lang="en-US" dirty="0"/>
              <a:t>The Attestation tile and Certificate of Completion cannot be accessed until a series of steps have been complete. </a:t>
            </a:r>
          </a:p>
          <a:p>
            <a:endParaRPr lang="en-US" dirty="0"/>
          </a:p>
          <a:p>
            <a:r>
              <a:rPr lang="en-US" dirty="0"/>
              <a:t>Select the learning tile to access the content, then click on the link that directs you to the skill builder or webinar.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819400" y="6553200"/>
            <a:ext cx="3962400" cy="341313"/>
          </a:xfrm>
          <a:prstGeom prst="rect">
            <a:avLst/>
          </a:prstGeom>
        </p:spPr>
        <p:txBody>
          <a:bodyPr vert="horz" lIns="91440" tIns="45720" rIns="91440" bIns="45720" rtlCol="0" anchor="b"/>
          <a:lstStyle>
            <a:lvl1pPr algn="r">
              <a:defRPr sz="1200"/>
            </a:lvl1pPr>
          </a:lstStyle>
          <a:p>
            <a:r>
              <a:rPr lang="cs-CZ" dirty="0"/>
              <a:t>‹</a:t>
            </a:r>
            <a:r>
              <a:rPr lang="en-US" dirty="0"/>
              <a:t>16</a:t>
            </a:r>
            <a:r>
              <a:rPr lang="cs-CZ" dirty="0"/>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33463" y="490538"/>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76200" y="3249612"/>
            <a:ext cx="6477000" cy="3081338"/>
          </a:xfrm>
          <a:prstGeom prst="rect">
            <a:avLst/>
          </a:prstGeom>
        </p:spPr>
        <p:txBody>
          <a:bodyPr vert="horz" lIns="91440" tIns="45720" rIns="91440" bIns="45720" rtlCol="0"/>
          <a:lstStyle/>
          <a:p>
            <a:r>
              <a:rPr lang="en-US" dirty="0"/>
              <a:t>The course will load within the same window, and you click on the button labeled "start training." </a:t>
            </a:r>
          </a:p>
          <a:p>
            <a:endParaRPr lang="en-US" dirty="0"/>
          </a:p>
          <a:p>
            <a:r>
              <a:rPr lang="en-US" dirty="0"/>
              <a:t>You will then see the content of training module. On the right-hand side, you will see various chapters of the course. You cannot move ahead to the next section and must be completed in order. </a:t>
            </a:r>
          </a:p>
          <a:p>
            <a:endParaRPr lang="en-US" dirty="0"/>
          </a:p>
          <a:p>
            <a:r>
              <a:rPr lang="en-US" dirty="0"/>
              <a:t>Within each course, there are various resources, activities, and knowledge checks to reviewed.</a:t>
            </a:r>
          </a:p>
          <a:p>
            <a:endParaRPr lang="en-US" dirty="0"/>
          </a:p>
          <a:p>
            <a:r>
              <a:rPr lang="en-US" dirty="0"/>
              <a:t>As a reminder, this is a self-paced course, meaning, you can return back to the course if needed at later time and it will bring you to where you last left off.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590800" y="6672262"/>
            <a:ext cx="3962400" cy="341313"/>
          </a:xfrm>
          <a:prstGeom prst="rect">
            <a:avLst/>
          </a:prstGeom>
        </p:spPr>
        <p:txBody>
          <a:bodyPr vert="horz" lIns="91440" tIns="45720" rIns="91440" bIns="45720" rtlCol="0" anchor="b"/>
          <a:lstStyle>
            <a:lvl1pPr algn="r">
              <a:defRPr sz="1200"/>
            </a:lvl1pPr>
          </a:lstStyle>
          <a:p>
            <a:r>
              <a:rPr lang="cs-CZ" dirty="0"/>
              <a:t>‹</a:t>
            </a:r>
            <a:r>
              <a:rPr lang="en-US" dirty="0"/>
              <a:t>17</a:t>
            </a:r>
            <a:r>
              <a:rPr lang="cs-CZ" dirty="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48101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186113"/>
            <a:ext cx="6553200" cy="3081338"/>
          </a:xfrm>
          <a:prstGeom prst="rect">
            <a:avLst/>
          </a:prstGeom>
        </p:spPr>
        <p:txBody>
          <a:bodyPr vert="horz" lIns="91440" tIns="45720" rIns="91440" bIns="45720" rtlCol="0"/>
          <a:lstStyle/>
          <a:p>
            <a:r>
              <a:rPr lang="en-US" dirty="0"/>
              <a:t>Once you have worked your way through the course, reviewing materials, and knowledge checks, you will arrive to the conclusion of the course. </a:t>
            </a:r>
          </a:p>
          <a:p>
            <a:endParaRPr lang="en-US" dirty="0"/>
          </a:p>
          <a:p>
            <a:r>
              <a:rPr lang="en-US" dirty="0"/>
              <a:t>Click the "complete training" button to continue.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895600" y="6502399"/>
            <a:ext cx="3962400" cy="341313"/>
          </a:xfrm>
          <a:prstGeom prst="rect">
            <a:avLst/>
          </a:prstGeom>
        </p:spPr>
        <p:txBody>
          <a:bodyPr vert="horz" lIns="91440" tIns="45720" rIns="91440" bIns="45720" rtlCol="0" anchor="b"/>
          <a:lstStyle>
            <a:lvl1pPr algn="r">
              <a:defRPr sz="1200"/>
            </a:lvl1pPr>
          </a:lstStyle>
          <a:p>
            <a:r>
              <a:rPr lang="cs-CZ" dirty="0"/>
              <a:t>‹</a:t>
            </a:r>
            <a:r>
              <a:rPr lang="en-US" dirty="0"/>
              <a:t>18</a:t>
            </a:r>
            <a:r>
              <a:rPr lang="cs-CZ" dirty="0"/>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34988"/>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261518"/>
            <a:ext cx="6553200" cy="3081338"/>
          </a:xfrm>
          <a:prstGeom prst="rect">
            <a:avLst/>
          </a:prstGeom>
        </p:spPr>
        <p:txBody>
          <a:bodyPr vert="horz" lIns="91440" tIns="45720" rIns="91440" bIns="45720" rtlCol="0"/>
          <a:lstStyle/>
          <a:p>
            <a:r>
              <a:rPr lang="en-US" dirty="0"/>
              <a:t>It’s very important that you don’t close your browser tab or window when you finish the training. Instead, be sure to click ‘Exit Activity’ in the upper right-hand corner of the screen.</a:t>
            </a:r>
          </a:p>
          <a:p>
            <a:endParaRPr lang="en-US" dirty="0"/>
          </a:p>
          <a:p>
            <a:r>
              <a:rPr lang="en-US" dirty="0"/>
              <a:t>If you close out too early—before selecting ‘Exit Activity’—the system may not mark the course as complete. That means you might not be able to move on to the attestation step or access your certificate.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743200" y="6477000"/>
            <a:ext cx="3962400" cy="341313"/>
          </a:xfrm>
          <a:prstGeom prst="rect">
            <a:avLst/>
          </a:prstGeom>
        </p:spPr>
        <p:txBody>
          <a:bodyPr vert="horz" lIns="91440" tIns="45720" rIns="91440" bIns="45720" rtlCol="0" anchor="b"/>
          <a:lstStyle>
            <a:lvl1pPr algn="r">
              <a:defRPr sz="1200"/>
            </a:lvl1pPr>
          </a:lstStyle>
          <a:p>
            <a:r>
              <a:rPr lang="cs-CZ" dirty="0"/>
              <a:t>‹</a:t>
            </a:r>
            <a:r>
              <a:rPr lang="en-US" dirty="0"/>
              <a:t>19</a:t>
            </a:r>
            <a:r>
              <a:rPr lang="cs-CZ" dirty="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33463" y="60007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90500" y="3421062"/>
            <a:ext cx="6248400" cy="3081338"/>
          </a:xfrm>
          <a:prstGeom prst="rect">
            <a:avLst/>
          </a:prstGeom>
        </p:spPr>
        <p:txBody>
          <a:bodyPr vert="horz" lIns="91440" tIns="45720" rIns="91440" bIns="45720" rtlCol="0"/>
          <a:lstStyle/>
          <a:p>
            <a:r>
              <a:rPr lang="en-US" dirty="0"/>
              <a:t>The Learning Management System is more than just a training platform — it's a centralized tool designed to support Food Service Directors in meeting key program requirements.</a:t>
            </a:r>
          </a:p>
          <a:p>
            <a:endParaRPr lang="en-US" dirty="0"/>
          </a:p>
          <a:p>
            <a:r>
              <a:rPr lang="en-US" dirty="0"/>
              <a:t>Here’s what the LMS includes:</a:t>
            </a:r>
          </a:p>
          <a:p>
            <a:endParaRPr lang="en-US" dirty="0"/>
          </a:p>
          <a:p>
            <a:r>
              <a:rPr lang="en-US" dirty="0"/>
              <a:t>A streamlined way to track and document annual professional standards for Food Service Directors and, in the future, kitchen staff. (Adding kitchen staff profiles is part of Phase 2.)</a:t>
            </a:r>
          </a:p>
          <a:p>
            <a:endParaRPr lang="en-US" dirty="0"/>
          </a:p>
          <a:p>
            <a:r>
              <a:rPr lang="en-US" dirty="0"/>
              <a:t>Access to recorded webinars and a growing library of interactive training modules we call Skill Builders.</a:t>
            </a:r>
          </a:p>
          <a:p>
            <a:endParaRPr lang="en-US" dirty="0"/>
          </a:p>
          <a:p>
            <a:r>
              <a:rPr lang="en-US" dirty="0"/>
              <a:t>A complete Administrative Review Toolkit with all required forms, checklists, and resources to help you prepare for reviews.</a:t>
            </a:r>
          </a:p>
          <a:p>
            <a:endParaRPr lang="en-US" dirty="0"/>
          </a:p>
          <a:p>
            <a:r>
              <a:rPr lang="en-US" dirty="0"/>
              <a:t>The ability to request in-person trainings directly through the platform.</a:t>
            </a:r>
          </a:p>
          <a:p>
            <a:endParaRPr lang="en-US" dirty="0"/>
          </a:p>
          <a:p>
            <a:r>
              <a:rPr lang="en-US" dirty="0"/>
              <a:t>Everything is organized in one place to help you stay compliant, confident, and connected.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476500" y="7315200"/>
            <a:ext cx="3962400" cy="341313"/>
          </a:xfrm>
          <a:prstGeom prst="rect">
            <a:avLst/>
          </a:prstGeom>
        </p:spPr>
        <p:txBody>
          <a:bodyPr vert="horz" lIns="91440" tIns="45720" rIns="91440" bIns="45720" rtlCol="0" anchor="b"/>
          <a:lstStyle>
            <a:lvl1pPr algn="r">
              <a:defRPr sz="1200"/>
            </a:lvl1pPr>
          </a:lstStyle>
          <a:p>
            <a:r>
              <a:rPr lang="cs-CZ" dirty="0"/>
              <a:t>‹</a:t>
            </a:r>
            <a:r>
              <a:rPr lang="en-US" dirty="0"/>
              <a:t>2</a:t>
            </a:r>
            <a:r>
              <a:rPr lang="cs-CZ" dirty="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76200" y="3283060"/>
            <a:ext cx="6705600" cy="3081338"/>
          </a:xfrm>
          <a:prstGeom prst="rect">
            <a:avLst/>
          </a:prstGeom>
        </p:spPr>
        <p:txBody>
          <a:bodyPr vert="horz" lIns="91440" tIns="45720" rIns="91440" bIns="45720" rtlCol="0"/>
          <a:lstStyle/>
          <a:p>
            <a:r>
              <a:rPr lang="en-US" dirty="0"/>
              <a:t>If you have completed all of the required components in the training module, the Learning tile status should change to "done." You will now be able to access the Attestation tile. </a:t>
            </a:r>
          </a:p>
          <a:p>
            <a:endParaRPr lang="en-US" dirty="0"/>
          </a:p>
          <a:p>
            <a:r>
              <a:rPr lang="en-US" dirty="0"/>
              <a:t>Please note: The Attestation tile cannot be accessed until the learning module has been successfully completed.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743200" y="6502399"/>
            <a:ext cx="3962400" cy="341313"/>
          </a:xfrm>
          <a:prstGeom prst="rect">
            <a:avLst/>
          </a:prstGeom>
        </p:spPr>
        <p:txBody>
          <a:bodyPr vert="horz" lIns="91440" tIns="45720" rIns="91440" bIns="45720" rtlCol="0" anchor="b"/>
          <a:lstStyle>
            <a:lvl1pPr algn="r">
              <a:defRPr sz="1200"/>
            </a:lvl1pPr>
          </a:lstStyle>
          <a:p>
            <a:r>
              <a:rPr lang="cs-CZ" dirty="0"/>
              <a:t>‹</a:t>
            </a:r>
            <a:r>
              <a:rPr lang="en-US" dirty="0"/>
              <a:t>20</a:t>
            </a:r>
            <a:r>
              <a:rPr lang="cs-CZ" dirty="0"/>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762000" y="52387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76200" y="3250707"/>
            <a:ext cx="6629400" cy="3081338"/>
          </a:xfrm>
          <a:prstGeom prst="rect">
            <a:avLst/>
          </a:prstGeom>
        </p:spPr>
        <p:txBody>
          <a:bodyPr vert="horz" lIns="91440" tIns="45720" rIns="91440" bIns="45720" rtlCol="0"/>
          <a:lstStyle/>
          <a:p>
            <a:r>
              <a:rPr lang="en-US" dirty="0"/>
              <a:t>At this point, you’ve completed the course content, so the next step is to complete the attestation.</a:t>
            </a:r>
          </a:p>
          <a:p>
            <a:r>
              <a:rPr lang="en-US" dirty="0"/>
              <a:t>Navigate to the Attestation tile, select the link, and follow the prompt to answer a brief set of questions.</a:t>
            </a:r>
          </a:p>
          <a:p>
            <a:r>
              <a:rPr lang="en-US" dirty="0"/>
              <a:t>Once submitted, this will mark the course as complete.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590800" y="6515703"/>
            <a:ext cx="3962400" cy="341313"/>
          </a:xfrm>
          <a:prstGeom prst="rect">
            <a:avLst/>
          </a:prstGeom>
        </p:spPr>
        <p:txBody>
          <a:bodyPr vert="horz" lIns="91440" tIns="45720" rIns="91440" bIns="45720" rtlCol="0" anchor="b"/>
          <a:lstStyle>
            <a:lvl1pPr algn="r">
              <a:defRPr sz="1200"/>
            </a:lvl1pPr>
          </a:lstStyle>
          <a:p>
            <a:r>
              <a:rPr lang="cs-CZ" dirty="0"/>
              <a:t>‹</a:t>
            </a:r>
            <a:r>
              <a:rPr lang="en-US" dirty="0"/>
              <a:t>21</a:t>
            </a:r>
            <a:r>
              <a:rPr lang="cs-CZ" dirty="0"/>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838200" y="60007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294062"/>
            <a:ext cx="6400800" cy="3081338"/>
          </a:xfrm>
          <a:prstGeom prst="rect">
            <a:avLst/>
          </a:prstGeom>
        </p:spPr>
        <p:txBody>
          <a:bodyPr vert="horz" lIns="91440" tIns="45720" rIns="91440" bIns="45720" rtlCol="0"/>
          <a:lstStyle/>
          <a:p>
            <a:r>
              <a:rPr lang="en-US" dirty="0"/>
              <a:t>After submitting your attestation, the page will look like this. Click on the link to return back to the course page.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590800" y="6502399"/>
            <a:ext cx="3962400" cy="341313"/>
          </a:xfrm>
          <a:prstGeom prst="rect">
            <a:avLst/>
          </a:prstGeom>
        </p:spPr>
        <p:txBody>
          <a:bodyPr vert="horz" lIns="91440" tIns="45720" rIns="91440" bIns="45720" rtlCol="0" anchor="b"/>
          <a:lstStyle>
            <a:lvl1pPr algn="r">
              <a:defRPr sz="1200"/>
            </a:lvl1pPr>
          </a:lstStyle>
          <a:p>
            <a:r>
              <a:rPr lang="cs-CZ" dirty="0"/>
              <a:t>‹</a:t>
            </a:r>
            <a:r>
              <a:rPr lang="en-US" dirty="0"/>
              <a:t>22</a:t>
            </a:r>
            <a:r>
              <a:rPr lang="cs-CZ" dirty="0"/>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76200" y="3249613"/>
            <a:ext cx="6553200" cy="3081338"/>
          </a:xfrm>
          <a:prstGeom prst="rect">
            <a:avLst/>
          </a:prstGeom>
        </p:spPr>
        <p:txBody>
          <a:bodyPr vert="horz" lIns="91440" tIns="45720" rIns="91440" bIns="45720" rtlCol="0"/>
          <a:lstStyle/>
          <a:p>
            <a:r>
              <a:rPr lang="en-US" dirty="0"/>
              <a:t>Once you have answered all the questions, the Attestation tile status should change to "done." This will allow you to access the certificate. </a:t>
            </a:r>
          </a:p>
          <a:p>
            <a:endParaRPr lang="en-US" dirty="0"/>
          </a:p>
          <a:p>
            <a:r>
              <a:rPr lang="en-US" dirty="0"/>
              <a:t>Note: The certificate of completion cannot be viewed until the Attestation has successfully been complete.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743200" y="6498351"/>
            <a:ext cx="3962400" cy="341313"/>
          </a:xfrm>
          <a:prstGeom prst="rect">
            <a:avLst/>
          </a:prstGeom>
        </p:spPr>
        <p:txBody>
          <a:bodyPr vert="horz" lIns="91440" tIns="45720" rIns="91440" bIns="45720" rtlCol="0" anchor="b"/>
          <a:lstStyle>
            <a:lvl1pPr algn="r">
              <a:defRPr sz="1200"/>
            </a:lvl1pPr>
          </a:lstStyle>
          <a:p>
            <a:r>
              <a:rPr lang="cs-CZ" dirty="0"/>
              <a:t>‹</a:t>
            </a:r>
            <a:r>
              <a:rPr lang="en-US" dirty="0"/>
              <a:t>23</a:t>
            </a:r>
            <a:r>
              <a:rPr lang="cs-CZ" dirty="0"/>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66800"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76200" y="3249613"/>
            <a:ext cx="6324600" cy="3081338"/>
          </a:xfrm>
          <a:prstGeom prst="rect">
            <a:avLst/>
          </a:prstGeom>
        </p:spPr>
        <p:txBody>
          <a:bodyPr vert="horz" lIns="91440" tIns="45720" rIns="91440" bIns="45720" rtlCol="0"/>
          <a:lstStyle/>
          <a:p>
            <a:r>
              <a:rPr lang="en-US" dirty="0"/>
              <a:t>Your certificate will download to your computer. In the upper right-hand corner, you will see a prompt to open this file to view your certificate.  </a:t>
            </a:r>
          </a:p>
          <a:p>
            <a:endParaRPr lang="en-US" dirty="0"/>
          </a:p>
          <a:p>
            <a:r>
              <a:rPr lang="en-US" dirty="0"/>
              <a:t>You can save the document to your computer or print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514600" y="6553200"/>
            <a:ext cx="3962400" cy="341313"/>
          </a:xfrm>
          <a:prstGeom prst="rect">
            <a:avLst/>
          </a:prstGeom>
        </p:spPr>
        <p:txBody>
          <a:bodyPr vert="horz" lIns="91440" tIns="45720" rIns="91440" bIns="45720" rtlCol="0" anchor="b"/>
          <a:lstStyle>
            <a:lvl1pPr algn="r">
              <a:defRPr sz="1200"/>
            </a:lvl1pPr>
          </a:lstStyle>
          <a:p>
            <a:r>
              <a:rPr lang="cs-CZ" dirty="0"/>
              <a:t>‹</a:t>
            </a:r>
            <a:r>
              <a:rPr lang="en-US" dirty="0"/>
              <a:t>24</a:t>
            </a:r>
            <a:r>
              <a:rPr lang="cs-CZ" dirty="0"/>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90600" y="49212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240087"/>
            <a:ext cx="6477000" cy="3081338"/>
          </a:xfrm>
          <a:prstGeom prst="rect">
            <a:avLst/>
          </a:prstGeom>
        </p:spPr>
        <p:txBody>
          <a:bodyPr vert="horz" lIns="91440" tIns="45720" rIns="91440" bIns="45720" rtlCol="0"/>
          <a:lstStyle/>
          <a:p>
            <a:r>
              <a:rPr lang="en-US" dirty="0"/>
              <a:t>You can also access and view your certificate by clicking on your user initials in the upper right corner, on the blue banner, and navigate to the Certificates page on the drop down.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819400" y="6502400"/>
            <a:ext cx="3962400" cy="341313"/>
          </a:xfrm>
          <a:prstGeom prst="rect">
            <a:avLst/>
          </a:prstGeom>
        </p:spPr>
        <p:txBody>
          <a:bodyPr vert="horz" lIns="91440" tIns="45720" rIns="91440" bIns="45720" rtlCol="0" anchor="b"/>
          <a:lstStyle>
            <a:lvl1pPr algn="r">
              <a:defRPr sz="1200"/>
            </a:lvl1pPr>
          </a:lstStyle>
          <a:p>
            <a:r>
              <a:rPr lang="cs-CZ" dirty="0"/>
              <a:t>‹</a:t>
            </a:r>
            <a:r>
              <a:rPr lang="en-US" dirty="0"/>
              <a:t>25</a:t>
            </a:r>
            <a:r>
              <a:rPr lang="cs-CZ" dirty="0"/>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262586"/>
            <a:ext cx="6553200" cy="3081338"/>
          </a:xfrm>
          <a:prstGeom prst="rect">
            <a:avLst/>
          </a:prstGeom>
        </p:spPr>
        <p:txBody>
          <a:bodyPr vert="horz" lIns="91440" tIns="45720" rIns="91440" bIns="45720" rtlCol="0"/>
          <a:lstStyle/>
          <a:p>
            <a:r>
              <a:rPr lang="en-US" dirty="0"/>
              <a:t>On this page you will see all of your certificates listed, date issued/completed, and the ability to download the document. On the right-hand side, under file, select the down arrow icon. The certificate will then download to your computer. </a:t>
            </a:r>
          </a:p>
          <a:p>
            <a:endParaRPr lang="en-US" dirty="0"/>
          </a:p>
          <a:p>
            <a:r>
              <a:rPr lang="en-US" dirty="0"/>
              <a:t>Another way to access certificates is through the notification bell on the blue banner in the top right-hand side of your screen. </a:t>
            </a:r>
          </a:p>
          <a:p>
            <a:endParaRPr lang="en-US" dirty="0"/>
          </a:p>
          <a:p>
            <a:r>
              <a:rPr lang="en-US" dirty="0"/>
              <a:t>To see if you have a notification, you will see a red number next to it.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438400" y="6484172"/>
            <a:ext cx="3962400" cy="341313"/>
          </a:xfrm>
          <a:prstGeom prst="rect">
            <a:avLst/>
          </a:prstGeom>
        </p:spPr>
        <p:txBody>
          <a:bodyPr vert="horz" lIns="91440" tIns="45720" rIns="91440" bIns="45720" rtlCol="0" anchor="b"/>
          <a:lstStyle>
            <a:lvl1pPr algn="r">
              <a:defRPr sz="1200"/>
            </a:lvl1pPr>
          </a:lstStyle>
          <a:p>
            <a:r>
              <a:rPr lang="cs-CZ" dirty="0"/>
              <a:t>‹</a:t>
            </a:r>
            <a:r>
              <a:rPr lang="en-US" dirty="0"/>
              <a:t>26</a:t>
            </a:r>
            <a:r>
              <a:rPr lang="cs-CZ" dirty="0"/>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8393" y="3251200"/>
            <a:ext cx="6611007" cy="3081338"/>
          </a:xfrm>
          <a:prstGeom prst="rect">
            <a:avLst/>
          </a:prstGeom>
        </p:spPr>
        <p:txBody>
          <a:bodyPr vert="horz" lIns="91440" tIns="45720" rIns="91440" bIns="45720" rtlCol="0"/>
          <a:lstStyle/>
          <a:p>
            <a:r>
              <a:rPr lang="en-US" dirty="0"/>
              <a:t>When selecting the notification bell, you will be provided with a drop down menu. </a:t>
            </a:r>
          </a:p>
          <a:p>
            <a:endParaRPr lang="en-US" dirty="0"/>
          </a:p>
          <a:p>
            <a:r>
              <a:rPr lang="en-US" dirty="0"/>
              <a:t>Notifications will tell you if your certificate is available and if you have completed the course. You can click on the "your certificate is available" to bring you to all of your certificates.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590800" y="6502400"/>
            <a:ext cx="3962400" cy="341313"/>
          </a:xfrm>
          <a:prstGeom prst="rect">
            <a:avLst/>
          </a:prstGeom>
        </p:spPr>
        <p:txBody>
          <a:bodyPr vert="horz" lIns="91440" tIns="45720" rIns="91440" bIns="45720" rtlCol="0" anchor="b"/>
          <a:lstStyle>
            <a:lvl1pPr algn="r">
              <a:defRPr sz="1200"/>
            </a:lvl1pPr>
          </a:lstStyle>
          <a:p>
            <a:r>
              <a:rPr lang="cs-CZ" dirty="0"/>
              <a:t>‹</a:t>
            </a:r>
            <a:r>
              <a:rPr lang="en-US" dirty="0"/>
              <a:t>27</a:t>
            </a:r>
            <a:r>
              <a:rPr lang="cs-CZ" dirty="0"/>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2975" y="5397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228600" y="3200400"/>
            <a:ext cx="6477000" cy="3081338"/>
          </a:xfrm>
          <a:prstGeom prst="rect">
            <a:avLst/>
          </a:prstGeom>
        </p:spPr>
        <p:txBody>
          <a:bodyPr vert="horz" lIns="91440" tIns="45720" rIns="91440" bIns="45720" rtlCol="0"/>
          <a:lstStyle/>
          <a:p>
            <a:r>
              <a:rPr lang="en-US" dirty="0"/>
              <a:t>This is an example of what your certificate of completion will look like.</a:t>
            </a:r>
          </a:p>
          <a:p>
            <a:r>
              <a:rPr lang="en-US" dirty="0"/>
              <a:t>While the design may change, each certificate will include the same key information: your name, the course title, the completion date, and the number of approved credit hours toward Professional Standards.</a:t>
            </a:r>
          </a:p>
          <a:p>
            <a:endParaRPr lang="en-US" dirty="0"/>
          </a:p>
          <a:p>
            <a:r>
              <a:rPr lang="en-US" dirty="0"/>
              <a:t>It’s a good idea to download and save each certificate for your records. As mentioned before the certificates will also remain available in your LMS account if you ever need to access them later.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514600" y="6499937"/>
            <a:ext cx="3962400" cy="341313"/>
          </a:xfrm>
          <a:prstGeom prst="rect">
            <a:avLst/>
          </a:prstGeom>
        </p:spPr>
        <p:txBody>
          <a:bodyPr vert="horz" lIns="91440" tIns="45720" rIns="91440" bIns="45720" rtlCol="0" anchor="b"/>
          <a:lstStyle>
            <a:lvl1pPr algn="r">
              <a:defRPr sz="1200"/>
            </a:lvl1pPr>
          </a:lstStyle>
          <a:p>
            <a:r>
              <a:rPr lang="cs-CZ" dirty="0"/>
              <a:t>‹</a:t>
            </a:r>
            <a:r>
              <a:rPr lang="en-US" dirty="0"/>
              <a:t>28</a:t>
            </a:r>
            <a:r>
              <a:rPr lang="cs-CZ" dirty="0"/>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66800"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249613"/>
            <a:ext cx="6324600" cy="3081338"/>
          </a:xfrm>
          <a:prstGeom prst="rect">
            <a:avLst/>
          </a:prstGeom>
        </p:spPr>
        <p:txBody>
          <a:bodyPr vert="horz" lIns="91440" tIns="45720" rIns="91440" bIns="45720" rtlCol="0"/>
          <a:lstStyle/>
          <a:p>
            <a:r>
              <a:rPr lang="en-US" dirty="0"/>
              <a:t>Each course also has a resources tile to provide users  with various documents that correspond with each course. Though not required, these will assist you in maintaining the Child Nutrition Program requirements. </a:t>
            </a:r>
          </a:p>
          <a:p>
            <a:endParaRPr lang="en-US" dirty="0"/>
          </a:p>
          <a:p>
            <a:r>
              <a:rPr lang="en-US" dirty="0"/>
              <a:t>To access the resources, select any of the links provided. If you are unsure how to complete the resource tile, select the first link that states "How do I complete the resource tile." link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590800" y="6523585"/>
            <a:ext cx="3962400" cy="341313"/>
          </a:xfrm>
          <a:prstGeom prst="rect">
            <a:avLst/>
          </a:prstGeom>
        </p:spPr>
        <p:txBody>
          <a:bodyPr vert="horz" lIns="91440" tIns="45720" rIns="91440" bIns="45720" rtlCol="0" anchor="b"/>
          <a:lstStyle>
            <a:lvl1pPr algn="r">
              <a:defRPr sz="1200"/>
            </a:lvl1pPr>
          </a:lstStyle>
          <a:p>
            <a:r>
              <a:rPr lang="cs-CZ" dirty="0"/>
              <a:t>‹</a:t>
            </a:r>
            <a:r>
              <a:rPr lang="en-US" dirty="0"/>
              <a:t>29</a:t>
            </a:r>
            <a:r>
              <a:rPr lang="cs-CZ" dirty="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66800" y="54292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249613"/>
            <a:ext cx="6477000" cy="3081338"/>
          </a:xfrm>
          <a:prstGeom prst="rect">
            <a:avLst/>
          </a:prstGeom>
        </p:spPr>
        <p:txBody>
          <a:bodyPr vert="horz" lIns="91440" tIns="45720" rIns="91440" bIns="45720" rtlCol="0"/>
          <a:lstStyle/>
          <a:p>
            <a:r>
              <a:rPr lang="en-US" dirty="0"/>
              <a:t>By now you should have received a separate email from LMSSUPPORT@nysed.gov with your login credentials (username and password).</a:t>
            </a:r>
          </a:p>
          <a:p>
            <a:r>
              <a:rPr lang="en-US" dirty="0"/>
              <a:t> </a:t>
            </a:r>
          </a:p>
          <a:p>
            <a:r>
              <a:rPr lang="en-US" dirty="0"/>
              <a:t>The Email Subject will say: Welcome to the Internal CN Training Site: LMS for CN Operators – Important Information Enclosed.</a:t>
            </a:r>
          </a:p>
          <a:p>
            <a:endParaRPr lang="en-US" dirty="0"/>
          </a:p>
          <a:p>
            <a:r>
              <a:rPr lang="en-US" dirty="0"/>
              <a:t>If you did not receive the email, please contact us at CNTraining@nysed.gov as soon as possible </a:t>
            </a:r>
          </a:p>
          <a:p>
            <a:endParaRPr lang="en-US" dirty="0"/>
          </a:p>
          <a:p>
            <a:r>
              <a:rPr lang="en-US" dirty="0"/>
              <a:t>Once you have these credentials click on the link in the email to be redirected to the new LMS Website. </a:t>
            </a:r>
          </a:p>
          <a:p>
            <a:endParaRPr lang="en-US" dirty="0"/>
          </a:p>
          <a:p>
            <a:r>
              <a:rPr lang="en-US" dirty="0"/>
              <a:t>Enter your new credentials here!</a:t>
            </a:r>
          </a:p>
          <a:p>
            <a:endParaRPr lang="en-US" dirty="0"/>
          </a:p>
          <a:p>
            <a:r>
              <a:rPr lang="en-US" dirty="0"/>
              <a:t>Please note: your username is not your email address — it’s a system-generated name included in that message.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286000" y="7030052"/>
            <a:ext cx="3962400" cy="341313"/>
          </a:xfrm>
          <a:prstGeom prst="rect">
            <a:avLst/>
          </a:prstGeom>
        </p:spPr>
        <p:txBody>
          <a:bodyPr vert="horz" lIns="91440" tIns="45720" rIns="91440" bIns="45720" rtlCol="0" anchor="b"/>
          <a:lstStyle>
            <a:lvl1pPr algn="r">
              <a:defRPr sz="1200"/>
            </a:lvl1pPr>
          </a:lstStyle>
          <a:p>
            <a:r>
              <a:rPr lang="en-US" dirty="0"/>
              <a:t>3</a:t>
            </a:r>
            <a:endParaRPr lang="cs-CZ"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71563" y="49212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249613"/>
            <a:ext cx="5943600" cy="3081338"/>
          </a:xfrm>
          <a:prstGeom prst="rect">
            <a:avLst/>
          </a:prstGeom>
        </p:spPr>
        <p:txBody>
          <a:bodyPr vert="horz" lIns="91440" tIns="45720" rIns="91440" bIns="45720" rtlCol="0"/>
          <a:lstStyle/>
          <a:p>
            <a:r>
              <a:rPr lang="en-US" dirty="0"/>
              <a:t>For example, in the Meal Pattern course, you might see a standard production record template listed under the Resources tile.</a:t>
            </a:r>
          </a:p>
          <a:p>
            <a:r>
              <a:rPr lang="en-US" dirty="0"/>
              <a:t>To access it, just click the link. Some files will open in a new browser tab, while others will download directly to your computer.</a:t>
            </a:r>
          </a:p>
          <a:p>
            <a:endParaRPr lang="en-US" dirty="0"/>
          </a:p>
          <a:p>
            <a:r>
              <a:rPr lang="en-US" dirty="0"/>
              <a:t>If it downloads, check your Downloads folder to open it.</a:t>
            </a:r>
          </a:p>
          <a:p>
            <a:r>
              <a:rPr lang="en-US" dirty="0"/>
              <a:t>If it opens in a new tab, you can simply close that tab when you're done—your course page in the LMS will still be open and you will be right where you left off.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514600" y="6370281"/>
            <a:ext cx="3962400" cy="341313"/>
          </a:xfrm>
          <a:prstGeom prst="rect">
            <a:avLst/>
          </a:prstGeom>
        </p:spPr>
        <p:txBody>
          <a:bodyPr vert="horz" lIns="91440" tIns="45720" rIns="91440" bIns="45720" rtlCol="0" anchor="b"/>
          <a:lstStyle>
            <a:lvl1pPr algn="r">
              <a:defRPr sz="1200"/>
            </a:lvl1pPr>
          </a:lstStyle>
          <a:p>
            <a:r>
              <a:rPr lang="cs-CZ" dirty="0"/>
              <a:t>‹</a:t>
            </a:r>
            <a:r>
              <a:rPr lang="en-US" dirty="0"/>
              <a:t>30</a:t>
            </a:r>
            <a:r>
              <a:rPr lang="cs-CZ" dirty="0"/>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90600"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249613"/>
            <a:ext cx="6477000" cy="3081338"/>
          </a:xfrm>
          <a:prstGeom prst="rect">
            <a:avLst/>
          </a:prstGeom>
        </p:spPr>
        <p:txBody>
          <a:bodyPr vert="horz" lIns="91440" tIns="45720" rIns="91440" bIns="45720" rtlCol="0"/>
          <a:lstStyle/>
          <a:p>
            <a:r>
              <a:rPr lang="en-US" dirty="0"/>
              <a:t>Now that the course is complete, you can go to the blue banner and select "home" to return to the main page or select "catalog" to search for more courses.</a:t>
            </a:r>
          </a:p>
          <a:p>
            <a:endParaRPr lang="en-US" dirty="0"/>
          </a:p>
          <a:p>
            <a:r>
              <a:rPr lang="en-US" dirty="0"/>
              <a:t>More trainings, events, and sections will become available throughout the year. Check back often for the most up to date trainings and to register for upcoming webinars and events right through the LMS!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903483" y="5904706"/>
            <a:ext cx="3573517" cy="341313"/>
          </a:xfrm>
          <a:prstGeom prst="rect">
            <a:avLst/>
          </a:prstGeom>
        </p:spPr>
        <p:txBody>
          <a:bodyPr vert="horz" lIns="91440" tIns="45720" rIns="91440" bIns="45720" rtlCol="0" anchor="b"/>
          <a:lstStyle>
            <a:lvl1pPr algn="r">
              <a:defRPr sz="1200"/>
            </a:lvl1pPr>
          </a:lstStyle>
          <a:p>
            <a:r>
              <a:rPr lang="cs-CZ" dirty="0"/>
              <a:t>‹</a:t>
            </a:r>
            <a:r>
              <a:rPr lang="en-US" dirty="0"/>
              <a:t>31</a:t>
            </a:r>
            <a:r>
              <a:rPr lang="cs-CZ" dirty="0"/>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0" y="3249613"/>
            <a:ext cx="6705600" cy="3081338"/>
          </a:xfrm>
          <a:prstGeom prst="rect">
            <a:avLst/>
          </a:prstGeom>
        </p:spPr>
        <p:txBody>
          <a:bodyPr vert="horz" lIns="91440" tIns="45720" rIns="91440" bIns="45720" rtlCol="0"/>
          <a:lstStyle/>
          <a:p>
            <a:r>
              <a:rPr lang="en-US" dirty="0"/>
              <a:t>Need more Help? register to join our Office Hours. We will be hosting office hours to walk food service directors who need more help signing on and getting starting this Friday June 20th, Monday June 23rd and Tuesday June 24th. See our Child Nutrition Training page to register or scan the QR code on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667000" y="6531469"/>
            <a:ext cx="3962400" cy="341313"/>
          </a:xfrm>
          <a:prstGeom prst="rect">
            <a:avLst/>
          </a:prstGeom>
        </p:spPr>
        <p:txBody>
          <a:bodyPr vert="horz" lIns="91440" tIns="45720" rIns="91440" bIns="45720" rtlCol="0" anchor="b"/>
          <a:lstStyle>
            <a:lvl1pPr algn="r">
              <a:defRPr sz="1200"/>
            </a:lvl1pPr>
          </a:lstStyle>
          <a:p>
            <a:r>
              <a:rPr lang="cs-CZ" dirty="0"/>
              <a:t>‹</a:t>
            </a:r>
            <a:r>
              <a:rPr lang="en-US" dirty="0"/>
              <a:t>32</a:t>
            </a:r>
            <a:r>
              <a:rPr lang="cs-CZ" dirty="0"/>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46150" y="509588"/>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352800"/>
            <a:ext cx="6477000" cy="3081338"/>
          </a:xfrm>
          <a:prstGeom prst="rect">
            <a:avLst/>
          </a:prstGeom>
        </p:spPr>
        <p:txBody>
          <a:bodyPr vert="horz" lIns="91440" tIns="45720" rIns="91440" bIns="45720" rtlCol="0"/>
          <a:lstStyle/>
          <a:p>
            <a:r>
              <a:rPr lang="en-US" dirty="0"/>
              <a:t>More to come for LMS: As part of Phase 2, we’ll be asking Food Service Directors to complete an Excel file listing your kitchen staff.</a:t>
            </a:r>
          </a:p>
          <a:p>
            <a:endParaRPr lang="en-US" dirty="0"/>
          </a:p>
          <a:p>
            <a:r>
              <a:rPr lang="en-US" dirty="0"/>
              <a:t>This file will be sent to you after you’ve signed in to the LMS and set up your own account.</a:t>
            </a:r>
          </a:p>
          <a:p>
            <a:endParaRPr lang="en-US" dirty="0"/>
          </a:p>
          <a:p>
            <a:r>
              <a:rPr lang="en-US" dirty="0"/>
              <a:t>You’ll be asked to provide each staff member’s first and last name, email address, and the building or buildings where they work.</a:t>
            </a:r>
          </a:p>
          <a:p>
            <a:endParaRPr lang="en-US" dirty="0"/>
          </a:p>
          <a:p>
            <a:r>
              <a:rPr lang="en-US" dirty="0"/>
              <a:t>This information allows the Child Nutrition office to bulk enroll each schools staff into the correct trainings based on their role and location.</a:t>
            </a:r>
          </a:p>
          <a:p>
            <a:r>
              <a:rPr lang="en-US" dirty="0"/>
              <a:t>It’s important that this is filled out clearly—especially for staff who work in more than one building. Please make a note of that on the form.</a:t>
            </a:r>
          </a:p>
          <a:p>
            <a:endParaRPr lang="en-US" dirty="0"/>
          </a:p>
          <a:p>
            <a:r>
              <a:rPr lang="en-US" dirty="0"/>
              <a:t>Once we receive the completed file, each staff member will receive their own login credentials. Again this will ensure they are enrolled in the courses meant for them and get proper credit for any trainings they complete.</a:t>
            </a:r>
          </a:p>
          <a:p>
            <a:endParaRPr lang="en-US" dirty="0"/>
          </a:p>
          <a:p>
            <a:r>
              <a:rPr lang="en-US" dirty="0"/>
              <a:t>It also gives you, as the Food Service Director, the ability to track the training progress across your schools.</a:t>
            </a:r>
          </a:p>
        </p:txBody>
      </p:sp>
      <p:sp>
        <p:nvSpPr>
          <p:cNvPr id="6" name="Footer Placeholder 5"/>
          <p:cNvSpPr>
            <a:spLocks noGrp="1"/>
          </p:cNvSpPr>
          <p:nvPr>
            <p:ph type="ftr" sz="quarter" idx="4"/>
          </p:nvPr>
        </p:nvSpPr>
        <p:spPr>
          <a:xfrm>
            <a:off x="76200" y="70866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2514600" y="7010400"/>
            <a:ext cx="3962400" cy="341313"/>
          </a:xfrm>
          <a:prstGeom prst="rect">
            <a:avLst/>
          </a:prstGeom>
        </p:spPr>
        <p:txBody>
          <a:bodyPr vert="horz" lIns="91440" tIns="45720" rIns="91440" bIns="45720" rtlCol="0" anchor="b"/>
          <a:lstStyle>
            <a:lvl1pPr algn="r">
              <a:defRPr sz="1200"/>
            </a:lvl1pPr>
          </a:lstStyle>
          <a:p>
            <a:r>
              <a:rPr lang="cs-CZ" dirty="0"/>
              <a:t>‹</a:t>
            </a:r>
            <a:r>
              <a:rPr lang="en-US" dirty="0"/>
              <a:t>33</a:t>
            </a:r>
            <a:r>
              <a:rPr lang="cs-CZ" dirty="0"/>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33463" y="547688"/>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76200" y="3280157"/>
            <a:ext cx="6629400" cy="3081338"/>
          </a:xfrm>
          <a:prstGeom prst="rect">
            <a:avLst/>
          </a:prstGeom>
        </p:spPr>
        <p:txBody>
          <a:bodyPr vert="horz" lIns="91440" tIns="45720" rIns="91440" bIns="45720" rtlCol="0"/>
          <a:lstStyle/>
          <a:p>
            <a:r>
              <a:rPr lang="en-US" dirty="0"/>
              <a:t>This concludes the presentation. We will now take questions from the Questions and Answer box below.  Please give us a moment as we review the questions that have previously come 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743200" y="6382680"/>
            <a:ext cx="3962400" cy="341313"/>
          </a:xfrm>
          <a:prstGeom prst="rect">
            <a:avLst/>
          </a:prstGeom>
        </p:spPr>
        <p:txBody>
          <a:bodyPr vert="horz" lIns="91440" tIns="45720" rIns="91440" bIns="45720" rtlCol="0" anchor="b"/>
          <a:lstStyle>
            <a:lvl1pPr algn="r">
              <a:defRPr sz="1200"/>
            </a:lvl1pPr>
          </a:lstStyle>
          <a:p>
            <a:r>
              <a:rPr lang="cs-CZ" dirty="0"/>
              <a:t>‹</a:t>
            </a:r>
            <a:r>
              <a:rPr lang="en-US" dirty="0"/>
              <a:t>34</a:t>
            </a:r>
            <a:r>
              <a:rPr lang="cs-CZ" dirty="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524000" y="5635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352800"/>
            <a:ext cx="6553200" cy="3081338"/>
          </a:xfrm>
          <a:prstGeom prst="rect">
            <a:avLst/>
          </a:prstGeom>
        </p:spPr>
        <p:txBody>
          <a:bodyPr vert="horz" lIns="91440" tIns="45720" rIns="91440" bIns="45720" rtlCol="0"/>
          <a:lstStyle/>
          <a:p>
            <a:r>
              <a:rPr lang="en-US" dirty="0"/>
              <a:t>On your first login you will be prompted to take a tour and to set up your user profile. This setup ensures your experience is tailored to your role and the programs you participate in, respective to your SFA. This will walk you through all of the main functions and setup of the site like where to find key areas like your course catalog, announcements, and certificates.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590800" y="6434138"/>
            <a:ext cx="3962400" cy="341313"/>
          </a:xfrm>
          <a:prstGeom prst="rect">
            <a:avLst/>
          </a:prstGeom>
        </p:spPr>
        <p:txBody>
          <a:bodyPr vert="horz" lIns="91440" tIns="45720" rIns="91440" bIns="45720" rtlCol="0" anchor="b"/>
          <a:lstStyle>
            <a:lvl1pPr algn="r">
              <a:defRPr sz="1200"/>
            </a:lvl1pPr>
          </a:lstStyle>
          <a:p>
            <a:r>
              <a:rPr lang="en-US" dirty="0"/>
              <a:t>4</a:t>
            </a:r>
            <a:endParaRPr lang="cs-CZ"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397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249613"/>
            <a:ext cx="6477000" cy="3081338"/>
          </a:xfrm>
          <a:prstGeom prst="rect">
            <a:avLst/>
          </a:prstGeom>
        </p:spPr>
        <p:txBody>
          <a:bodyPr vert="horz" lIns="91440" tIns="45720" rIns="91440" bIns="45720" rtlCol="0"/>
          <a:lstStyle/>
          <a:p>
            <a:r>
              <a:rPr lang="en-US" dirty="0"/>
              <a:t>After you log in and complete the brief tour, your first task is to complete the course titled ‘Let’s Set Up Your Profile!’</a:t>
            </a:r>
            <a:br>
              <a:rPr lang="en-US" dirty="0"/>
            </a:br>
            <a:r>
              <a:rPr lang="en-US" dirty="0"/>
              <a:t>This course is required, it collects important information like your name, job title, district or organization, and the programs you participate in, such as NSLP, </a:t>
            </a:r>
            <a:r>
              <a:rPr lang="en-US" dirty="0" err="1"/>
              <a:t>SBP,or</a:t>
            </a:r>
            <a:r>
              <a:rPr lang="en-US" dirty="0"/>
              <a:t> SFSP.</a:t>
            </a:r>
            <a:br>
              <a:rPr lang="en-US" dirty="0"/>
            </a:br>
            <a:r>
              <a:rPr lang="en-US" dirty="0"/>
              <a:t>Completing this course will unlock access to the rest of your training materials. </a:t>
            </a:r>
          </a:p>
          <a:p>
            <a:endParaRPr lang="en-US" dirty="0"/>
          </a:p>
          <a:p>
            <a:r>
              <a:rPr lang="en-US" dirty="0"/>
              <a:t>The tour will prompt you to this page, but if you missed it, you can click the link in the banner section of the home page.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590800" y="6874368"/>
            <a:ext cx="3962400" cy="341313"/>
          </a:xfrm>
          <a:prstGeom prst="rect">
            <a:avLst/>
          </a:prstGeom>
        </p:spPr>
        <p:txBody>
          <a:bodyPr vert="horz" lIns="91440" tIns="45720" rIns="91440" bIns="45720" rtlCol="0" anchor="b"/>
          <a:lstStyle>
            <a:lvl1pPr algn="r">
              <a:defRPr sz="1200"/>
            </a:lvl1pPr>
          </a:lstStyle>
          <a:p>
            <a:r>
              <a:rPr lang="en-US" dirty="0"/>
              <a:t>5</a:t>
            </a:r>
            <a:endParaRPr lang="cs-CZ"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14400"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249613"/>
            <a:ext cx="6477000" cy="3081338"/>
          </a:xfrm>
          <a:prstGeom prst="rect">
            <a:avLst/>
          </a:prstGeom>
        </p:spPr>
        <p:txBody>
          <a:bodyPr vert="horz" lIns="91440" tIns="45720" rIns="91440" bIns="45720" rtlCol="0"/>
          <a:lstStyle/>
          <a:p>
            <a:r>
              <a:rPr lang="en-US" dirty="0"/>
              <a:t>Once you click ‘Proceed to Course Content,’ you’ll arrive at the Profile Setup page. This is where we’ll begin the two-step onboarding process that helps tailor the LMS to your role and the programs you work with.</a:t>
            </a:r>
          </a:p>
          <a:p>
            <a:endParaRPr lang="en-US" dirty="0"/>
          </a:p>
          <a:p>
            <a:r>
              <a:rPr lang="en-US" dirty="0"/>
              <a:t>To get started, click on the blue tile on the left labeled ‘Set up your profile.’ This is the first step.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743200" y="6553200"/>
            <a:ext cx="3962400" cy="341313"/>
          </a:xfrm>
          <a:prstGeom prst="rect">
            <a:avLst/>
          </a:prstGeom>
        </p:spPr>
        <p:txBody>
          <a:bodyPr vert="horz" lIns="91440" tIns="45720" rIns="91440" bIns="45720" rtlCol="0" anchor="b"/>
          <a:lstStyle>
            <a:lvl1pPr algn="r">
              <a:defRPr sz="1200"/>
            </a:lvl1pPr>
          </a:lstStyle>
          <a:p>
            <a:r>
              <a:rPr lang="cs-CZ" dirty="0"/>
              <a:t>‹</a:t>
            </a:r>
            <a:r>
              <a:rPr lang="en-US" dirty="0"/>
              <a:t>6</a:t>
            </a:r>
            <a:r>
              <a:rPr lang="cs-CZ" dirty="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895350"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04800" y="3249613"/>
            <a:ext cx="7315200" cy="3081338"/>
          </a:xfrm>
          <a:prstGeom prst="rect">
            <a:avLst/>
          </a:prstGeom>
        </p:spPr>
        <p:txBody>
          <a:bodyPr vert="horz" lIns="91440" tIns="45720" rIns="91440" bIns="45720" rtlCol="0"/>
          <a:lstStyle/>
          <a:p>
            <a:endParaRPr dirty="0"/>
          </a:p>
          <a:p>
            <a:r>
              <a:rPr lang="en-US" dirty="0"/>
              <a:t>Here a pop-up will appear. select “Click here to update your profile” to continue.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438400" y="6934200"/>
            <a:ext cx="3962400" cy="341313"/>
          </a:xfrm>
          <a:prstGeom prst="rect">
            <a:avLst/>
          </a:prstGeom>
        </p:spPr>
        <p:txBody>
          <a:bodyPr vert="horz" lIns="91440" tIns="45720" rIns="91440" bIns="45720" rtlCol="0" anchor="b"/>
          <a:lstStyle>
            <a:lvl1pPr algn="r">
              <a:defRPr sz="1200"/>
            </a:lvl1pPr>
          </a:lstStyle>
          <a:p>
            <a:r>
              <a:rPr lang="cs-CZ" dirty="0"/>
              <a:t>‹</a:t>
            </a:r>
            <a:r>
              <a:rPr lang="en-US" dirty="0"/>
              <a:t>7</a:t>
            </a:r>
            <a:r>
              <a:rPr lang="cs-CZ" dirty="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90600"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98383" y="3256455"/>
            <a:ext cx="6461234" cy="3081338"/>
          </a:xfrm>
          <a:prstGeom prst="rect">
            <a:avLst/>
          </a:prstGeom>
        </p:spPr>
        <p:txBody>
          <a:bodyPr vert="horz" lIns="91440" tIns="45720" rIns="91440" bIns="45720" rtlCol="0"/>
          <a:lstStyle/>
          <a:p>
            <a:r>
              <a:rPr lang="en-US" dirty="0"/>
              <a:t>Now you are on the profile page. </a:t>
            </a:r>
          </a:p>
          <a:p>
            <a:r>
              <a:rPr lang="en-US" dirty="0"/>
              <a:t>To complete your profile:</a:t>
            </a:r>
          </a:p>
          <a:p>
            <a:r>
              <a:rPr lang="en-US" dirty="0"/>
              <a:t>Click the Blue "Edit Profile" on the right-hand side and enter the following information:</a:t>
            </a:r>
          </a:p>
          <a:p>
            <a:endParaRPr lang="en-US" dirty="0"/>
          </a:p>
          <a:p>
            <a:r>
              <a:rPr lang="en-US" dirty="0"/>
              <a:t>Your School District or Organization Name</a:t>
            </a:r>
          </a:p>
          <a:p>
            <a:endParaRPr lang="en-US" dirty="0"/>
          </a:p>
          <a:p>
            <a:r>
              <a:rPr lang="en-US" dirty="0"/>
              <a:t>Check the boxes for the corresponding Programs you participate in, such as NSLP, SBP, SFSP, or FFVP</a:t>
            </a:r>
          </a:p>
          <a:p>
            <a:r>
              <a:rPr lang="en-US" dirty="0"/>
              <a:t>Your job role, for example, Food Service Director, Program Administrator, Manager or Site Supervisor</a:t>
            </a:r>
          </a:p>
          <a:p>
            <a:endParaRPr lang="en-US" dirty="0"/>
          </a:p>
          <a:p>
            <a:r>
              <a:rPr lang="en-US" dirty="0"/>
              <a:t>Your SFA and RA information, if applicable</a:t>
            </a:r>
          </a:p>
          <a:p>
            <a:endParaRPr lang="en-US" dirty="0"/>
          </a:p>
          <a:p>
            <a:r>
              <a:rPr lang="en-US" dirty="0"/>
              <a:t>Make sure you complete all fields as accurately as possible.</a:t>
            </a:r>
          </a:p>
          <a:p>
            <a:endParaRPr lang="en-US" dirty="0"/>
          </a:p>
          <a:p>
            <a:r>
              <a:rPr lang="en-US" dirty="0"/>
              <a:t>You will also want to check </a:t>
            </a:r>
            <a:r>
              <a:rPr lang="en-US" dirty="0" err="1"/>
              <a:t>check</a:t>
            </a:r>
            <a:r>
              <a:rPr lang="en-US" dirty="0"/>
              <a:t> to make sure all pre-filled information is correct. </a:t>
            </a:r>
          </a:p>
          <a:p>
            <a:r>
              <a:rPr lang="en-US" dirty="0"/>
              <a:t>This ensures that the trainings, tools, and resources recommended to you are relevant to the work you do. </a:t>
            </a:r>
          </a:p>
          <a:p>
            <a:endParaRPr lang="en-US" dirty="0"/>
          </a:p>
          <a:p>
            <a:r>
              <a:rPr lang="en-US" dirty="0"/>
              <a:t>Click "Update Profile" at the bottom of the page. You will receive a message "changes saved" at the top indicating that you successfully input the information. You may now X out of this window and direct yourself back to the main course page. </a:t>
            </a:r>
          </a:p>
        </p:txBody>
      </p:sp>
      <p:sp>
        <p:nvSpPr>
          <p:cNvPr id="6" name="Footer Placeholder 5"/>
          <p:cNvSpPr>
            <a:spLocks noGrp="1"/>
          </p:cNvSpPr>
          <p:nvPr>
            <p:ph type="ftr" sz="quarter" idx="4"/>
          </p:nvPr>
        </p:nvSpPr>
        <p:spPr>
          <a:xfrm>
            <a:off x="76200" y="7391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2362200" y="7239000"/>
            <a:ext cx="3962400" cy="341313"/>
          </a:xfrm>
          <a:prstGeom prst="rect">
            <a:avLst/>
          </a:prstGeom>
        </p:spPr>
        <p:txBody>
          <a:bodyPr vert="horz" lIns="91440" tIns="45720" rIns="91440" bIns="45720" rtlCol="0" anchor="b"/>
          <a:lstStyle>
            <a:lvl1pPr algn="r">
              <a:defRPr sz="1200"/>
            </a:lvl1pPr>
          </a:lstStyle>
          <a:p>
            <a:r>
              <a:rPr lang="cs-CZ" dirty="0"/>
              <a:t>‹</a:t>
            </a:r>
            <a:r>
              <a:rPr lang="en-US" dirty="0"/>
              <a:t>8</a:t>
            </a:r>
            <a:r>
              <a:rPr lang="cs-CZ" dirty="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60007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294062"/>
            <a:ext cx="6324600" cy="3081338"/>
          </a:xfrm>
          <a:prstGeom prst="rect">
            <a:avLst/>
          </a:prstGeom>
        </p:spPr>
        <p:txBody>
          <a:bodyPr vert="horz" lIns="91440" tIns="45720" rIns="91440" bIns="45720" rtlCol="0"/>
          <a:lstStyle/>
          <a:p>
            <a:endParaRPr dirty="0"/>
          </a:p>
          <a:p>
            <a:endParaRPr dirty="0"/>
          </a:p>
          <a:p>
            <a:r>
              <a:rPr lang="en-US" dirty="0"/>
              <a:t>Back on the main course page you will click the Blue Setup tile once more. </a:t>
            </a:r>
          </a:p>
          <a:p>
            <a:r>
              <a:rPr lang="en-US" dirty="0"/>
              <a:t>Now that you set up your profile you can click the blue "mark as done" button. This completes Step 1 of the process.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2743200" y="6800056"/>
            <a:ext cx="3962400" cy="341313"/>
          </a:xfrm>
          <a:prstGeom prst="rect">
            <a:avLst/>
          </a:prstGeom>
        </p:spPr>
        <p:txBody>
          <a:bodyPr vert="horz" lIns="91440" tIns="45720" rIns="91440" bIns="45720" rtlCol="0" anchor="b"/>
          <a:lstStyle>
            <a:lvl1pPr algn="r">
              <a:defRPr sz="1200"/>
            </a:lvl1pPr>
          </a:lstStyle>
          <a:p>
            <a:r>
              <a:rPr lang="cs-CZ" dirty="0"/>
              <a:t>‹</a:t>
            </a:r>
            <a:r>
              <a:rPr lang="en-US" dirty="0"/>
              <a:t>9</a:t>
            </a:r>
            <a:r>
              <a:rPr lang="cs-CZ" dirty="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notesSlide" Target="../notesSlides/notesSlide10.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1.xml"/><Relationship Id="rId7" Type="http://schemas.openxmlformats.org/officeDocument/2006/relationships/image" Target="../media/image41.sv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40.png"/><Relationship Id="rId11" Type="http://schemas.openxmlformats.org/officeDocument/2006/relationships/image" Target="../media/image44.sv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28.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0.png"/><Relationship Id="rId3" Type="http://schemas.openxmlformats.org/officeDocument/2006/relationships/notesSlide" Target="../notesSlides/notesSlide14.xml"/><Relationship Id="rId7" Type="http://schemas.openxmlformats.org/officeDocument/2006/relationships/image" Target="../media/image23.svg"/><Relationship Id="rId12" Type="http://schemas.openxmlformats.org/officeDocument/2006/relationships/image" Target="../media/image49.png"/><Relationship Id="rId2" Type="http://schemas.openxmlformats.org/officeDocument/2006/relationships/slideLayout" Target="../slideLayouts/slideLayout7.xml"/><Relationship Id="rId16" Type="http://schemas.openxmlformats.org/officeDocument/2006/relationships/image" Target="../media/image53.gif"/><Relationship Id="rId1" Type="http://schemas.openxmlformats.org/officeDocument/2006/relationships/tags" Target="../tags/tag13.xml"/><Relationship Id="rId6" Type="http://schemas.openxmlformats.org/officeDocument/2006/relationships/image" Target="../media/image22.png"/><Relationship Id="rId11" Type="http://schemas.openxmlformats.org/officeDocument/2006/relationships/image" Target="../media/image48.svg"/><Relationship Id="rId5" Type="http://schemas.openxmlformats.org/officeDocument/2006/relationships/image" Target="../media/image21.sv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37.gif"/><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9.xml"/><Relationship Id="rId7" Type="http://schemas.openxmlformats.org/officeDocument/2006/relationships/image" Target="../media/image60.sv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59.png"/><Relationship Id="rId5" Type="http://schemas.openxmlformats.org/officeDocument/2006/relationships/image" Target="../media/image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7.gif"/><Relationship Id="rId5" Type="http://schemas.openxmlformats.org/officeDocument/2006/relationships/image" Target="../media/image9.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60.sv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59.png"/><Relationship Id="rId5" Type="http://schemas.openxmlformats.org/officeDocument/2006/relationships/image" Target="../media/image9.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60.sv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59.png"/><Relationship Id="rId5" Type="http://schemas.openxmlformats.org/officeDocument/2006/relationships/image" Target="../media/image9.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60.sv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59.png"/><Relationship Id="rId5" Type="http://schemas.openxmlformats.org/officeDocument/2006/relationships/image" Target="../media/image9.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5.xml"/><Relationship Id="rId7" Type="http://schemas.openxmlformats.org/officeDocument/2006/relationships/image" Target="../media/image70.sv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69.png"/><Relationship Id="rId5" Type="http://schemas.openxmlformats.org/officeDocument/2006/relationships/image" Target="../media/image9.png"/><Relationship Id="rId4" Type="http://schemas.openxmlformats.org/officeDocument/2006/relationships/image" Target="../media/image68.png"/><Relationship Id="rId9" Type="http://schemas.openxmlformats.org/officeDocument/2006/relationships/image" Target="../media/image35.svg"/></Relationships>
</file>

<file path=ppt/slides/_rels/slide2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notesSlide" Target="../notesSlides/notesSlide26.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72.png"/><Relationship Id="rId5" Type="http://schemas.openxmlformats.org/officeDocument/2006/relationships/image" Target="../media/image9.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19.gif"/><Relationship Id="rId5" Type="http://schemas.openxmlformats.org/officeDocument/2006/relationships/image" Target="../media/image9.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28.xml"/><Relationship Id="rId7" Type="http://schemas.openxmlformats.org/officeDocument/2006/relationships/image" Target="../media/image23.sv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22.png"/><Relationship Id="rId11" Type="http://schemas.openxmlformats.org/officeDocument/2006/relationships/image" Target="../media/image74.png"/><Relationship Id="rId5" Type="http://schemas.openxmlformats.org/officeDocument/2006/relationships/image" Target="../media/image21.svg"/><Relationship Id="rId10"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25.sv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77.sv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76.png"/><Relationship Id="rId5" Type="http://schemas.openxmlformats.org/officeDocument/2006/relationships/image" Target="../media/image9.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2.xml"/><Relationship Id="rId7" Type="http://schemas.openxmlformats.org/officeDocument/2006/relationships/image" Target="../media/image83.sv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33.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6.svg"/><Relationship Id="rId4" Type="http://schemas.openxmlformats.org/officeDocument/2006/relationships/image" Target="../media/image81.png"/><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notesSlide" Target="../notesSlides/notesSlide34.xml"/><Relationship Id="rId7"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88.svg"/><Relationship Id="rId11" Type="http://schemas.openxmlformats.org/officeDocument/2006/relationships/image" Target="../media/image90.svg"/><Relationship Id="rId5" Type="http://schemas.openxmlformats.org/officeDocument/2006/relationships/image" Target="../media/image87.png"/><Relationship Id="rId10" Type="http://schemas.openxmlformats.org/officeDocument/2006/relationships/image" Target="../media/image89.png"/><Relationship Id="rId4" Type="http://schemas.openxmlformats.org/officeDocument/2006/relationships/image" Target="../media/image81.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4.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notesSlide" Target="../notesSlides/notesSlide7.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notesSlide" Target="../notesSlides/notesSlide8.xml"/><Relationship Id="rId7" Type="http://schemas.openxmlformats.org/officeDocument/2006/relationships/image" Target="../media/image23.svg"/><Relationship Id="rId12" Type="http://schemas.openxmlformats.org/officeDocument/2006/relationships/image" Target="../media/image28.gif"/><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notesSlide" Target="../notesSlides/notesSlide9.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sp>
        <p:nvSpPr>
          <p:cNvPr id="2" name="TextBox 2"/>
          <p:cNvSpPr txBox="1"/>
          <p:nvPr/>
        </p:nvSpPr>
        <p:spPr>
          <a:xfrm>
            <a:off x="164520" y="544731"/>
            <a:ext cx="10293248" cy="6425401"/>
          </a:xfrm>
          <a:prstGeom prst="rect">
            <a:avLst/>
          </a:prstGeom>
        </p:spPr>
        <p:txBody>
          <a:bodyPr lIns="0" tIns="0" rIns="0" bIns="0" rtlCol="0" anchor="t">
            <a:spAutoFit/>
          </a:bodyPr>
          <a:lstStyle/>
          <a:p>
            <a:pPr algn="l">
              <a:lnSpc>
                <a:spcPts val="12819"/>
              </a:lnSpc>
              <a:spcBef>
                <a:spcPct val="0"/>
              </a:spcBef>
            </a:pPr>
            <a:r>
              <a:rPr lang="en-US" sz="9156" b="1">
                <a:solidFill>
                  <a:srgbClr val="000000"/>
                </a:solidFill>
                <a:latin typeface="Loubag Semi-Bold"/>
                <a:ea typeface="Loubag Semi-Bold"/>
                <a:cs typeface="Loubag Semi-Bold"/>
                <a:sym typeface="Loubag Semi-Bold"/>
              </a:rPr>
              <a:t>Learning</a:t>
            </a:r>
          </a:p>
          <a:p>
            <a:pPr algn="l">
              <a:lnSpc>
                <a:spcPts val="12819"/>
              </a:lnSpc>
              <a:spcBef>
                <a:spcPct val="0"/>
              </a:spcBef>
            </a:pPr>
            <a:r>
              <a:rPr lang="en-US" sz="9156" b="1">
                <a:solidFill>
                  <a:srgbClr val="000000"/>
                </a:solidFill>
                <a:latin typeface="Loubag Semi-Bold"/>
                <a:ea typeface="Loubag Semi-Bold"/>
                <a:cs typeface="Loubag Semi-Bold"/>
                <a:sym typeface="Loubag Semi-Bold"/>
              </a:rPr>
              <a:t>Management </a:t>
            </a:r>
          </a:p>
          <a:p>
            <a:pPr algn="l">
              <a:lnSpc>
                <a:spcPts val="12819"/>
              </a:lnSpc>
              <a:spcBef>
                <a:spcPct val="0"/>
              </a:spcBef>
            </a:pPr>
            <a:r>
              <a:rPr lang="en-US" sz="9156" b="1">
                <a:solidFill>
                  <a:srgbClr val="000000"/>
                </a:solidFill>
                <a:latin typeface="Loubag Semi-Bold"/>
                <a:ea typeface="Loubag Semi-Bold"/>
                <a:cs typeface="Loubag Semi-Bold"/>
                <a:sym typeface="Loubag Semi-Bold"/>
              </a:rPr>
              <a:t>System (LMS)</a:t>
            </a:r>
          </a:p>
          <a:p>
            <a:pPr algn="l">
              <a:lnSpc>
                <a:spcPts val="12819"/>
              </a:lnSpc>
              <a:spcBef>
                <a:spcPct val="0"/>
              </a:spcBef>
            </a:pPr>
            <a:r>
              <a:rPr lang="en-US" sz="9156" b="1">
                <a:solidFill>
                  <a:srgbClr val="000000"/>
                </a:solidFill>
                <a:latin typeface="Loubag Semi-Bold"/>
                <a:ea typeface="Loubag Semi-Bold"/>
                <a:cs typeface="Loubag Semi-Bold"/>
                <a:sym typeface="Loubag Semi-Bold"/>
              </a:rPr>
              <a:t>Webinar</a:t>
            </a:r>
          </a:p>
        </p:txBody>
      </p:sp>
      <p:grpSp>
        <p:nvGrpSpPr>
          <p:cNvPr id="3" name="Group 3"/>
          <p:cNvGrpSpPr/>
          <p:nvPr/>
        </p:nvGrpSpPr>
        <p:grpSpPr>
          <a:xfrm>
            <a:off x="16420234" y="-1717598"/>
            <a:ext cx="3735531" cy="373553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00000"/>
              </a:soli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747857" y="-643475"/>
            <a:ext cx="1286950" cy="128695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387BA"/>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929195" y="8389571"/>
            <a:ext cx="3735531" cy="373553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8387BA"/>
              </a:soli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8757394" y="7522582"/>
            <a:ext cx="8779632" cy="1733977"/>
          </a:xfrm>
          <a:custGeom>
            <a:avLst/>
            <a:gdLst/>
            <a:ahLst/>
            <a:cxnLst/>
            <a:rect l="l" t="t" r="r" b="b"/>
            <a:pathLst>
              <a:path w="8779632" h="1733977">
                <a:moveTo>
                  <a:pt x="0" y="0"/>
                </a:moveTo>
                <a:lnTo>
                  <a:pt x="8779632" y="0"/>
                </a:lnTo>
                <a:lnTo>
                  <a:pt x="8779632" y="1733977"/>
                </a:lnTo>
                <a:lnTo>
                  <a:pt x="0" y="1733977"/>
                </a:lnTo>
                <a:lnTo>
                  <a:pt x="0" y="0"/>
                </a:lnTo>
                <a:close/>
              </a:path>
            </a:pathLst>
          </a:custGeom>
          <a:blipFill>
            <a:blip r:embed="rId3"/>
            <a:stretch>
              <a:fillRect/>
            </a:stretch>
          </a:blipFill>
        </p:spPr>
        <p:txBody>
          <a:bodyPr/>
          <a:lstStyle/>
          <a:p>
            <a:endParaRPr lang="en-US"/>
          </a:p>
        </p:txBody>
      </p:sp>
      <p:grpSp>
        <p:nvGrpSpPr>
          <p:cNvPr id="13" name="Group 13"/>
          <p:cNvGrpSpPr>
            <a:grpSpLocks noChangeAspect="1"/>
          </p:cNvGrpSpPr>
          <p:nvPr/>
        </p:nvGrpSpPr>
        <p:grpSpPr>
          <a:xfrm>
            <a:off x="7850874" y="1419959"/>
            <a:ext cx="11186608" cy="6416503"/>
            <a:chOff x="0" y="0"/>
            <a:chExt cx="7981950" cy="4578350"/>
          </a:xfrm>
        </p:grpSpPr>
        <p:sp>
          <p:nvSpPr>
            <p:cNvPr id="14" name="Freeform 14"/>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8387BA"/>
            </a:solidFill>
          </p:spPr>
          <p:txBody>
            <a:bodyPr/>
            <a:lstStyle/>
            <a:p>
              <a:endParaRPr lang="en-US"/>
            </a:p>
          </p:txBody>
        </p:sp>
        <p:sp>
          <p:nvSpPr>
            <p:cNvPr id="15" name="Freeform 15"/>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FE9F5D"/>
            </a:solidFill>
          </p:spPr>
          <p:txBody>
            <a:bodyPr/>
            <a:lstStyle/>
            <a:p>
              <a:endParaRPr lang="en-US"/>
            </a:p>
          </p:txBody>
        </p:sp>
        <p:sp>
          <p:nvSpPr>
            <p:cNvPr id="16" name="Freeform 16"/>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FFF5EE"/>
            </a:solidFill>
          </p:spPr>
          <p:txBody>
            <a:bodyPr/>
            <a:lstStyle/>
            <a:p>
              <a:endParaRPr lang="en-US"/>
            </a:p>
          </p:txBody>
        </p:sp>
        <p:sp>
          <p:nvSpPr>
            <p:cNvPr id="17" name="Freeform 17"/>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FFF5EE"/>
            </a:solidFill>
          </p:spPr>
          <p:txBody>
            <a:bodyPr/>
            <a:lstStyle/>
            <a:p>
              <a:endParaRPr lang="en-US"/>
            </a:p>
          </p:txBody>
        </p:sp>
        <p:sp>
          <p:nvSpPr>
            <p:cNvPr id="18" name="Freeform 18"/>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4"/>
              <a:stretch>
                <a:fillRect l="-1438" r="-1438"/>
              </a:stretch>
            </a:blipFill>
          </p:spPr>
          <p:txBody>
            <a:bodyPr/>
            <a:lstStyle/>
            <a:p>
              <a:endParaRPr lang="en-US"/>
            </a:p>
          </p:txBody>
        </p:sp>
      </p:grpSp>
      <p:sp>
        <p:nvSpPr>
          <p:cNvPr id="19" name="Freeform 19"/>
          <p:cNvSpPr/>
          <p:nvPr/>
        </p:nvSpPr>
        <p:spPr>
          <a:xfrm>
            <a:off x="533442" y="6884849"/>
            <a:ext cx="1715778" cy="1715778"/>
          </a:xfrm>
          <a:custGeom>
            <a:avLst/>
            <a:gdLst/>
            <a:ahLst/>
            <a:cxnLst/>
            <a:rect l="l" t="t" r="r" b="b"/>
            <a:pathLst>
              <a:path w="1715778" h="1715778">
                <a:moveTo>
                  <a:pt x="0" y="0"/>
                </a:moveTo>
                <a:lnTo>
                  <a:pt x="1715779" y="0"/>
                </a:lnTo>
                <a:lnTo>
                  <a:pt x="1715779" y="1715778"/>
                </a:lnTo>
                <a:lnTo>
                  <a:pt x="0" y="1715778"/>
                </a:lnTo>
                <a:lnTo>
                  <a:pt x="0" y="0"/>
                </a:lnTo>
                <a:close/>
              </a:path>
            </a:pathLst>
          </a:custGeom>
          <a:blipFill>
            <a:blip r:embed="rId5"/>
            <a:stretch>
              <a:fillRect/>
            </a:stretch>
          </a:blipFill>
        </p:spPr>
        <p:txBody>
          <a:bodyPr/>
          <a:lstStyle/>
          <a:p>
            <a:endParaRPr lang="en-US"/>
          </a:p>
        </p:txBody>
      </p:sp>
      <p:sp>
        <p:nvSpPr>
          <p:cNvPr id="20" name="Freeform 20"/>
          <p:cNvSpPr/>
          <p:nvPr/>
        </p:nvSpPr>
        <p:spPr>
          <a:xfrm>
            <a:off x="16576889" y="9226895"/>
            <a:ext cx="1364822" cy="1030441"/>
          </a:xfrm>
          <a:custGeom>
            <a:avLst/>
            <a:gdLst/>
            <a:ahLst/>
            <a:cxnLst/>
            <a:rect l="l" t="t" r="r" b="b"/>
            <a:pathLst>
              <a:path w="1364822" h="1030441">
                <a:moveTo>
                  <a:pt x="0" y="0"/>
                </a:moveTo>
                <a:lnTo>
                  <a:pt x="1364822" y="0"/>
                </a:lnTo>
                <a:lnTo>
                  <a:pt x="1364822" y="1030441"/>
                </a:lnTo>
                <a:lnTo>
                  <a:pt x="0" y="1030441"/>
                </a:lnTo>
                <a:lnTo>
                  <a:pt x="0" y="0"/>
                </a:lnTo>
                <a:close/>
              </a:path>
            </a:pathLst>
          </a:custGeom>
          <a:blipFill>
            <a:blip r:embed="rId6"/>
            <a:stretch>
              <a:fillRect/>
            </a:stretch>
          </a:blipFill>
        </p:spPr>
        <p:txBody>
          <a:bodyPr/>
          <a:lstStyle/>
          <a:p>
            <a:endParaRPr lang="en-US"/>
          </a:p>
        </p:txBody>
      </p:sp>
      <p:sp>
        <p:nvSpPr>
          <p:cNvPr id="21" name="TextBox 21"/>
          <p:cNvSpPr txBox="1"/>
          <p:nvPr/>
        </p:nvSpPr>
        <p:spPr>
          <a:xfrm>
            <a:off x="2514905" y="7496723"/>
            <a:ext cx="5069269" cy="339740"/>
          </a:xfrm>
          <a:prstGeom prst="rect">
            <a:avLst/>
          </a:prstGeom>
        </p:spPr>
        <p:txBody>
          <a:bodyPr lIns="0" tIns="0" rIns="0" bIns="0" rtlCol="0" anchor="t">
            <a:spAutoFit/>
          </a:bodyPr>
          <a:lstStyle/>
          <a:p>
            <a:pPr algn="l">
              <a:lnSpc>
                <a:spcPts val="2799"/>
              </a:lnSpc>
              <a:spcBef>
                <a:spcPct val="0"/>
              </a:spcBef>
            </a:pPr>
            <a:r>
              <a:rPr lang="en-US" sz="1999">
                <a:solidFill>
                  <a:srgbClr val="000000"/>
                </a:solidFill>
                <a:latin typeface="Loubag Light"/>
                <a:ea typeface="Loubag Light"/>
                <a:cs typeface="Loubag Light"/>
                <a:sym typeface="Loubag Light"/>
              </a:rPr>
              <a:t>NYSED Office of Child Nutrition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DA72A3"/>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7914670" y="155303"/>
            <a:ext cx="10239406" cy="6359232"/>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t="-5754" b="-5754"/>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8387BA"/>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FFF5EE"/>
            </a:solidFill>
          </p:spPr>
          <p:txBody>
            <a:bodyPr/>
            <a:lstStyle/>
            <a:p>
              <a:endParaRPr lang="en-US"/>
            </a:p>
          </p:txBody>
        </p:sp>
      </p:grpSp>
      <p:sp>
        <p:nvSpPr>
          <p:cNvPr id="9" name="Freeform 9"/>
          <p:cNvSpPr/>
          <p:nvPr/>
        </p:nvSpPr>
        <p:spPr>
          <a:xfrm rot="-1025159">
            <a:off x="13412475" y="5099289"/>
            <a:ext cx="1125050" cy="1152420"/>
          </a:xfrm>
          <a:custGeom>
            <a:avLst/>
            <a:gdLst/>
            <a:ahLst/>
            <a:cxnLst/>
            <a:rect l="l" t="t" r="r" b="b"/>
            <a:pathLst>
              <a:path w="1125050" h="1152420">
                <a:moveTo>
                  <a:pt x="0" y="0"/>
                </a:moveTo>
                <a:lnTo>
                  <a:pt x="1125050" y="0"/>
                </a:lnTo>
                <a:lnTo>
                  <a:pt x="1125050" y="1152419"/>
                </a:lnTo>
                <a:lnTo>
                  <a:pt x="0" y="11524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222636" y="6249340"/>
            <a:ext cx="11688262" cy="3112000"/>
          </a:xfrm>
          <a:custGeom>
            <a:avLst/>
            <a:gdLst/>
            <a:ahLst/>
            <a:cxnLst/>
            <a:rect l="l" t="t" r="r" b="b"/>
            <a:pathLst>
              <a:path w="11688262" h="3112000">
                <a:moveTo>
                  <a:pt x="0" y="0"/>
                </a:moveTo>
                <a:lnTo>
                  <a:pt x="11688263" y="0"/>
                </a:lnTo>
                <a:lnTo>
                  <a:pt x="11688263" y="3112000"/>
                </a:lnTo>
                <a:lnTo>
                  <a:pt x="0" y="3112000"/>
                </a:lnTo>
                <a:lnTo>
                  <a:pt x="0" y="0"/>
                </a:lnTo>
                <a:close/>
              </a:path>
            </a:pathLst>
          </a:custGeom>
          <a:blipFill>
            <a:blip r:embed="rId7"/>
            <a:stretch>
              <a:fillRect/>
            </a:stretch>
          </a:blipFill>
        </p:spPr>
        <p:txBody>
          <a:bodyPr/>
          <a:lstStyle/>
          <a:p>
            <a:endParaRPr lang="en-US"/>
          </a:p>
        </p:txBody>
      </p:sp>
      <p:pic>
        <p:nvPicPr>
          <p:cNvPr id="11" name="Picture 11"/>
          <p:cNvPicPr>
            <a:picLocks noChangeAspect="1"/>
          </p:cNvPicPr>
          <p:nvPr/>
        </p:nvPicPr>
        <p:blipFill>
          <a:blip r:embed="rId8"/>
          <a:srcRect/>
          <a:stretch>
            <a:fillRect/>
          </a:stretch>
        </p:blipFill>
        <p:spPr>
          <a:xfrm>
            <a:off x="3939934" y="8251532"/>
            <a:ext cx="1201102" cy="1319892"/>
          </a:xfrm>
          <a:prstGeom prst="rect">
            <a:avLst/>
          </a:prstGeom>
        </p:spPr>
      </p:pic>
      <p:sp>
        <p:nvSpPr>
          <p:cNvPr id="12" name="TextBox 12"/>
          <p:cNvSpPr txBox="1"/>
          <p:nvPr/>
        </p:nvSpPr>
        <p:spPr>
          <a:xfrm>
            <a:off x="64667" y="416216"/>
            <a:ext cx="8951636" cy="1614931"/>
          </a:xfrm>
          <a:prstGeom prst="rect">
            <a:avLst/>
          </a:prstGeom>
        </p:spPr>
        <p:txBody>
          <a:bodyPr lIns="0" tIns="0" rIns="0" bIns="0" rtlCol="0" anchor="t">
            <a:spAutoFit/>
          </a:bodyPr>
          <a:lstStyle/>
          <a:p>
            <a:pPr algn="l">
              <a:lnSpc>
                <a:spcPts val="6748"/>
              </a:lnSpc>
            </a:pPr>
            <a:r>
              <a:rPr lang="en-US" sz="4820" b="1">
                <a:solidFill>
                  <a:srgbClr val="000000"/>
                </a:solidFill>
                <a:latin typeface="Loubag Bold"/>
                <a:ea typeface="Loubag Bold"/>
                <a:cs typeface="Loubag Bold"/>
                <a:sym typeface="Loubag Bold"/>
              </a:rPr>
              <a:t>Setting up your profile</a:t>
            </a:r>
          </a:p>
          <a:p>
            <a:pPr algn="l">
              <a:lnSpc>
                <a:spcPts val="6328"/>
              </a:lnSpc>
              <a:spcBef>
                <a:spcPct val="0"/>
              </a:spcBef>
            </a:pPr>
            <a:endParaRPr lang="en-US" sz="4820" b="1">
              <a:solidFill>
                <a:srgbClr val="000000"/>
              </a:solidFill>
              <a:latin typeface="Loubag Bold"/>
              <a:ea typeface="Loubag Bold"/>
              <a:cs typeface="Loubag Bold"/>
              <a:sym typeface="Loubag Bold"/>
            </a:endParaRPr>
          </a:p>
        </p:txBody>
      </p:sp>
      <p:sp>
        <p:nvSpPr>
          <p:cNvPr id="13" name="TextBox 13"/>
          <p:cNvSpPr txBox="1"/>
          <p:nvPr/>
        </p:nvSpPr>
        <p:spPr>
          <a:xfrm>
            <a:off x="222636" y="2914469"/>
            <a:ext cx="7079820" cy="755175"/>
          </a:xfrm>
          <a:prstGeom prst="rect">
            <a:avLst/>
          </a:prstGeom>
        </p:spPr>
        <p:txBody>
          <a:bodyPr lIns="0" tIns="0" rIns="0" bIns="0" rtlCol="0" anchor="t">
            <a:spAutoFit/>
          </a:bodyPr>
          <a:lstStyle/>
          <a:p>
            <a:pPr algn="l">
              <a:lnSpc>
                <a:spcPts val="6151"/>
              </a:lnSpc>
            </a:pPr>
            <a:r>
              <a:rPr lang="en-US" sz="4393" b="1">
                <a:solidFill>
                  <a:srgbClr val="000000"/>
                </a:solidFill>
                <a:latin typeface="Loubag Bold"/>
                <a:ea typeface="Loubag Bold"/>
                <a:cs typeface="Loubag Bold"/>
                <a:sym typeface="Loubag Bold"/>
              </a:rPr>
              <a:t>Click on: “Attestation”</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7514537" y="105303"/>
            <a:ext cx="10881106" cy="6757762"/>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t="-8314" b="-8314"/>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8387BA"/>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FFF5EE"/>
            </a:solidFill>
          </p:spPr>
          <p:txBody>
            <a:bodyPr/>
            <a:lstStyle/>
            <a:p>
              <a:endParaRPr lang="en-US"/>
            </a:p>
          </p:txBody>
        </p:sp>
      </p:grpSp>
      <p:grpSp>
        <p:nvGrpSpPr>
          <p:cNvPr id="9" name="Group 9"/>
          <p:cNvGrpSpPr>
            <a:grpSpLocks noChangeAspect="1"/>
          </p:cNvGrpSpPr>
          <p:nvPr/>
        </p:nvGrpSpPr>
        <p:grpSpPr>
          <a:xfrm>
            <a:off x="117634" y="5353305"/>
            <a:ext cx="7714067" cy="4790858"/>
            <a:chOff x="0" y="0"/>
            <a:chExt cx="6357620" cy="3948430"/>
          </a:xfrm>
        </p:grpSpPr>
        <p:sp>
          <p:nvSpPr>
            <p:cNvPr id="10" name="Freeform 10"/>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5"/>
              <a:stretch>
                <a:fillRect t="-8314" b="-8314"/>
              </a:stretch>
            </a:blipFill>
          </p:spPr>
          <p:txBody>
            <a:bodyPr/>
            <a:lstStyle/>
            <a:p>
              <a:endParaRPr lang="en-US"/>
            </a:p>
          </p:txBody>
        </p:sp>
        <p:sp>
          <p:nvSpPr>
            <p:cNvPr id="11" name="Freeform 11"/>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8387BA"/>
            </a:solidFill>
          </p:spPr>
          <p:txBody>
            <a:bodyPr/>
            <a:lstStyle/>
            <a:p>
              <a:endParaRPr lang="en-US"/>
            </a:p>
          </p:txBody>
        </p:sp>
        <p:sp>
          <p:nvSpPr>
            <p:cNvPr id="12" name="Freeform 12"/>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FFF5EE"/>
            </a:solidFill>
          </p:spPr>
          <p:txBody>
            <a:bodyPr/>
            <a:lstStyle/>
            <a:p>
              <a:endParaRPr lang="en-US"/>
            </a:p>
          </p:txBody>
        </p:sp>
      </p:grpSp>
      <p:sp>
        <p:nvSpPr>
          <p:cNvPr id="13" name="Freeform 13"/>
          <p:cNvSpPr/>
          <p:nvPr/>
        </p:nvSpPr>
        <p:spPr>
          <a:xfrm>
            <a:off x="7891953" y="6661404"/>
            <a:ext cx="991220" cy="101600"/>
          </a:xfrm>
          <a:custGeom>
            <a:avLst/>
            <a:gdLst/>
            <a:ahLst/>
            <a:cxnLst/>
            <a:rect l="l" t="t" r="r" b="b"/>
            <a:pathLst>
              <a:path w="991220" h="101600">
                <a:moveTo>
                  <a:pt x="0" y="0"/>
                </a:moveTo>
                <a:lnTo>
                  <a:pt x="991219" y="0"/>
                </a:lnTo>
                <a:lnTo>
                  <a:pt x="991219" y="101600"/>
                </a:lnTo>
                <a:lnTo>
                  <a:pt x="0" y="101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8883172" y="8239568"/>
            <a:ext cx="8248257" cy="1670272"/>
          </a:xfrm>
          <a:custGeom>
            <a:avLst/>
            <a:gdLst/>
            <a:ahLst/>
            <a:cxnLst/>
            <a:rect l="l" t="t" r="r" b="b"/>
            <a:pathLst>
              <a:path w="8248257" h="1670272">
                <a:moveTo>
                  <a:pt x="0" y="0"/>
                </a:moveTo>
                <a:lnTo>
                  <a:pt x="8248257" y="0"/>
                </a:lnTo>
                <a:lnTo>
                  <a:pt x="8248257" y="1670272"/>
                </a:lnTo>
                <a:lnTo>
                  <a:pt x="0" y="1670272"/>
                </a:lnTo>
                <a:lnTo>
                  <a:pt x="0" y="0"/>
                </a:lnTo>
                <a:close/>
              </a:path>
            </a:pathLst>
          </a:custGeom>
          <a:blipFill>
            <a:blip r:embed="rId8"/>
            <a:stretch>
              <a:fillRect/>
            </a:stretch>
          </a:blipFill>
        </p:spPr>
        <p:txBody>
          <a:bodyPr/>
          <a:lstStyle/>
          <a:p>
            <a:endParaRPr lang="en-US"/>
          </a:p>
        </p:txBody>
      </p:sp>
      <p:pic>
        <p:nvPicPr>
          <p:cNvPr id="15" name="Picture 15"/>
          <p:cNvPicPr>
            <a:picLocks noChangeAspect="1"/>
          </p:cNvPicPr>
          <p:nvPr/>
        </p:nvPicPr>
        <p:blipFill>
          <a:blip r:embed="rId9"/>
          <a:srcRect/>
          <a:stretch>
            <a:fillRect/>
          </a:stretch>
        </p:blipFill>
        <p:spPr>
          <a:xfrm>
            <a:off x="15702372" y="5814597"/>
            <a:ext cx="3113855" cy="2880316"/>
          </a:xfrm>
          <a:prstGeom prst="rect">
            <a:avLst/>
          </a:prstGeom>
        </p:spPr>
      </p:pic>
      <p:sp>
        <p:nvSpPr>
          <p:cNvPr id="16" name="Freeform 16"/>
          <p:cNvSpPr/>
          <p:nvPr/>
        </p:nvSpPr>
        <p:spPr>
          <a:xfrm>
            <a:off x="13264039" y="9762457"/>
            <a:ext cx="324561" cy="524543"/>
          </a:xfrm>
          <a:custGeom>
            <a:avLst/>
            <a:gdLst/>
            <a:ahLst/>
            <a:cxnLst/>
            <a:rect l="l" t="t" r="r" b="b"/>
            <a:pathLst>
              <a:path w="324561" h="524543">
                <a:moveTo>
                  <a:pt x="0" y="0"/>
                </a:moveTo>
                <a:lnTo>
                  <a:pt x="324561" y="0"/>
                </a:lnTo>
                <a:lnTo>
                  <a:pt x="324561" y="524543"/>
                </a:lnTo>
                <a:lnTo>
                  <a:pt x="0" y="5245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TextBox 17"/>
          <p:cNvSpPr txBox="1"/>
          <p:nvPr/>
        </p:nvSpPr>
        <p:spPr>
          <a:xfrm>
            <a:off x="395480" y="545237"/>
            <a:ext cx="7158374" cy="1855063"/>
          </a:xfrm>
          <a:prstGeom prst="rect">
            <a:avLst/>
          </a:prstGeom>
        </p:spPr>
        <p:txBody>
          <a:bodyPr lIns="0" tIns="0" rIns="0" bIns="0" rtlCol="0" anchor="t">
            <a:spAutoFit/>
          </a:bodyPr>
          <a:lstStyle/>
          <a:p>
            <a:pPr algn="l">
              <a:lnSpc>
                <a:spcPts val="7477"/>
              </a:lnSpc>
              <a:spcBef>
                <a:spcPct val="0"/>
              </a:spcBef>
            </a:pPr>
            <a:r>
              <a:rPr lang="en-US" sz="5341" b="1" dirty="0">
                <a:solidFill>
                  <a:srgbClr val="000000"/>
                </a:solidFill>
                <a:latin typeface="Loubag Semi-Bold"/>
                <a:ea typeface="Loubag Semi-Bold"/>
                <a:cs typeface="Loubag Semi-Bold"/>
                <a:sym typeface="Loubag Semi-Bold"/>
              </a:rPr>
              <a:t>Setting up your profile</a:t>
            </a:r>
          </a:p>
        </p:txBody>
      </p:sp>
      <p:sp>
        <p:nvSpPr>
          <p:cNvPr id="18" name="Freeform 18"/>
          <p:cNvSpPr/>
          <p:nvPr/>
        </p:nvSpPr>
        <p:spPr>
          <a:xfrm>
            <a:off x="2569160" y="8550161"/>
            <a:ext cx="324561" cy="524543"/>
          </a:xfrm>
          <a:custGeom>
            <a:avLst/>
            <a:gdLst/>
            <a:ahLst/>
            <a:cxnLst/>
            <a:rect l="l" t="t" r="r" b="b"/>
            <a:pathLst>
              <a:path w="324561" h="524543">
                <a:moveTo>
                  <a:pt x="0" y="0"/>
                </a:moveTo>
                <a:lnTo>
                  <a:pt x="324561" y="0"/>
                </a:lnTo>
                <a:lnTo>
                  <a:pt x="324561" y="524543"/>
                </a:lnTo>
                <a:lnTo>
                  <a:pt x="0" y="5245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8474461">
            <a:off x="7196871" y="4469107"/>
            <a:ext cx="454819" cy="735061"/>
          </a:xfrm>
          <a:custGeom>
            <a:avLst/>
            <a:gdLst/>
            <a:ahLst/>
            <a:cxnLst/>
            <a:rect l="l" t="t" r="r" b="b"/>
            <a:pathLst>
              <a:path w="454819" h="735061">
                <a:moveTo>
                  <a:pt x="0" y="0"/>
                </a:moveTo>
                <a:lnTo>
                  <a:pt x="454819" y="0"/>
                </a:lnTo>
                <a:lnTo>
                  <a:pt x="454819" y="735061"/>
                </a:lnTo>
                <a:lnTo>
                  <a:pt x="0" y="7350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696E9F"/>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437245" y="1028700"/>
            <a:ext cx="9529047" cy="5918060"/>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b="-18720"/>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E97FB0"/>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FFB380"/>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Freeform 10"/>
          <p:cNvSpPr/>
          <p:nvPr/>
        </p:nvSpPr>
        <p:spPr>
          <a:xfrm>
            <a:off x="13781011" y="5961768"/>
            <a:ext cx="517821" cy="530418"/>
          </a:xfrm>
          <a:custGeom>
            <a:avLst/>
            <a:gdLst/>
            <a:ahLst/>
            <a:cxnLst/>
            <a:rect l="l" t="t" r="r" b="b"/>
            <a:pathLst>
              <a:path w="517821" h="530418">
                <a:moveTo>
                  <a:pt x="0" y="0"/>
                </a:moveTo>
                <a:lnTo>
                  <a:pt x="517821" y="0"/>
                </a:lnTo>
                <a:lnTo>
                  <a:pt x="517821" y="530418"/>
                </a:lnTo>
                <a:lnTo>
                  <a:pt x="0" y="530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528431" y="2716112"/>
            <a:ext cx="7355280" cy="4778576"/>
          </a:xfrm>
          <a:prstGeom prst="rect">
            <a:avLst/>
          </a:prstGeom>
        </p:spPr>
        <p:txBody>
          <a:bodyPr lIns="0" tIns="0" rIns="0" bIns="0" rtlCol="0" anchor="t">
            <a:spAutoFit/>
          </a:bodyPr>
          <a:lstStyle/>
          <a:p>
            <a:pPr marL="834906" lvl="1" indent="-417453" algn="l">
              <a:lnSpc>
                <a:spcPts val="5413"/>
              </a:lnSpc>
              <a:buFont typeface="Arial"/>
              <a:buChar char="•"/>
            </a:pPr>
            <a:r>
              <a:rPr lang="en-US" sz="3867" b="1">
                <a:solidFill>
                  <a:srgbClr val="000000"/>
                </a:solidFill>
                <a:latin typeface="Loubag Bold"/>
                <a:ea typeface="Loubag Bold"/>
                <a:cs typeface="Loubag Bold"/>
                <a:sym typeface="Loubag Bold"/>
              </a:rPr>
              <a:t>Will be directed to “My Courses” page</a:t>
            </a:r>
          </a:p>
          <a:p>
            <a:pPr algn="l">
              <a:lnSpc>
                <a:spcPts val="5413"/>
              </a:lnSpc>
            </a:pPr>
            <a:endParaRPr lang="en-US" sz="3867" b="1">
              <a:solidFill>
                <a:srgbClr val="000000"/>
              </a:solidFill>
              <a:latin typeface="Loubag Bold"/>
              <a:ea typeface="Loubag Bold"/>
              <a:cs typeface="Loubag Bold"/>
              <a:sym typeface="Loubag Bold"/>
            </a:endParaRPr>
          </a:p>
          <a:p>
            <a:pPr marL="834906" lvl="1" indent="-417453" algn="l">
              <a:lnSpc>
                <a:spcPts val="5413"/>
              </a:lnSpc>
              <a:buFont typeface="Arial"/>
              <a:buChar char="•"/>
            </a:pPr>
            <a:r>
              <a:rPr lang="en-US" sz="3867" b="1">
                <a:solidFill>
                  <a:srgbClr val="000000"/>
                </a:solidFill>
                <a:latin typeface="Loubag Bold"/>
                <a:ea typeface="Loubag Bold"/>
                <a:cs typeface="Loubag Bold"/>
                <a:sym typeface="Loubag Bold"/>
              </a:rPr>
              <a:t>Enrolled courses specifically tailored to role within the Child Nutrition Programs </a:t>
            </a:r>
          </a:p>
        </p:txBody>
      </p:sp>
      <p:sp>
        <p:nvSpPr>
          <p:cNvPr id="12" name="TextBox 12"/>
          <p:cNvSpPr txBox="1"/>
          <p:nvPr/>
        </p:nvSpPr>
        <p:spPr>
          <a:xfrm>
            <a:off x="1371600" y="1068311"/>
            <a:ext cx="7961314" cy="1053135"/>
          </a:xfrm>
          <a:prstGeom prst="rect">
            <a:avLst/>
          </a:prstGeom>
        </p:spPr>
        <p:txBody>
          <a:bodyPr lIns="0" tIns="0" rIns="0" bIns="0" rtlCol="0" anchor="t">
            <a:spAutoFit/>
          </a:bodyPr>
          <a:lstStyle/>
          <a:p>
            <a:pPr algn="l">
              <a:lnSpc>
                <a:spcPts val="8628"/>
              </a:lnSpc>
              <a:spcBef>
                <a:spcPct val="0"/>
              </a:spcBef>
            </a:pPr>
            <a:r>
              <a:rPr lang="en-US" sz="6162" b="1" dirty="0">
                <a:solidFill>
                  <a:srgbClr val="000000"/>
                </a:solidFill>
                <a:latin typeface="Loubag Semi-Bold"/>
                <a:ea typeface="Loubag Semi-Bold"/>
                <a:cs typeface="Loubag Semi-Bold"/>
                <a:sym typeface="Loubag Semi-Bold"/>
              </a:rPr>
              <a:t>My Courses:</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A0CA"/>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437245" y="1028700"/>
            <a:ext cx="9529047" cy="5918060"/>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l="-1383" r="-1383"/>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8387BA"/>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FFF5EE"/>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Freeform 10"/>
          <p:cNvSpPr/>
          <p:nvPr/>
        </p:nvSpPr>
        <p:spPr>
          <a:xfrm>
            <a:off x="9402747" y="4037814"/>
            <a:ext cx="927210" cy="949767"/>
          </a:xfrm>
          <a:custGeom>
            <a:avLst/>
            <a:gdLst/>
            <a:ahLst/>
            <a:cxnLst/>
            <a:rect l="l" t="t" r="r" b="b"/>
            <a:pathLst>
              <a:path w="927210" h="949767">
                <a:moveTo>
                  <a:pt x="0" y="0"/>
                </a:moveTo>
                <a:lnTo>
                  <a:pt x="927210" y="0"/>
                </a:lnTo>
                <a:lnTo>
                  <a:pt x="927210" y="949767"/>
                </a:lnTo>
                <a:lnTo>
                  <a:pt x="0" y="9497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587953" y="3819757"/>
            <a:ext cx="7359800" cy="5128033"/>
          </a:xfrm>
          <a:prstGeom prst="rect">
            <a:avLst/>
          </a:prstGeom>
        </p:spPr>
        <p:txBody>
          <a:bodyPr lIns="0" tIns="0" rIns="0" bIns="0" rtlCol="0" anchor="t">
            <a:spAutoFit/>
          </a:bodyPr>
          <a:lstStyle/>
          <a:p>
            <a:pPr marL="698211" lvl="1" indent="-349105" algn="l">
              <a:lnSpc>
                <a:spcPts val="4527"/>
              </a:lnSpc>
              <a:buFont typeface="Arial"/>
              <a:buChar char="•"/>
            </a:pPr>
            <a:r>
              <a:rPr lang="en-US" sz="3233" b="1">
                <a:solidFill>
                  <a:srgbClr val="000000"/>
                </a:solidFill>
                <a:latin typeface="Loubag Bold"/>
                <a:ea typeface="Loubag Bold"/>
                <a:cs typeface="Loubag Bold"/>
                <a:sym typeface="Loubag Bold"/>
              </a:rPr>
              <a:t>After navigating the prompts on the “My Courses” page, go to the home page to finish the site tour</a:t>
            </a:r>
          </a:p>
          <a:p>
            <a:pPr algn="l">
              <a:lnSpc>
                <a:spcPts val="4527"/>
              </a:lnSpc>
            </a:pPr>
            <a:endParaRPr lang="en-US" sz="3233" b="1">
              <a:solidFill>
                <a:srgbClr val="000000"/>
              </a:solidFill>
              <a:latin typeface="Loubag Bold"/>
              <a:ea typeface="Loubag Bold"/>
              <a:cs typeface="Loubag Bold"/>
              <a:sym typeface="Loubag Bold"/>
            </a:endParaRPr>
          </a:p>
          <a:p>
            <a:pPr marL="698211" lvl="1" indent="-349105" algn="l">
              <a:lnSpc>
                <a:spcPts val="4527"/>
              </a:lnSpc>
              <a:buFont typeface="Arial"/>
              <a:buChar char="•"/>
            </a:pPr>
            <a:r>
              <a:rPr lang="en-US" sz="3233" b="1">
                <a:solidFill>
                  <a:srgbClr val="000000"/>
                </a:solidFill>
                <a:latin typeface="Loubag Bold"/>
                <a:ea typeface="Loubag Bold"/>
                <a:cs typeface="Loubag Bold"/>
                <a:sym typeface="Loubag Bold"/>
              </a:rPr>
              <a:t>Guide to essential resources, including announcements, upcoming webinars, and training sessions</a:t>
            </a:r>
          </a:p>
        </p:txBody>
      </p:sp>
      <p:sp>
        <p:nvSpPr>
          <p:cNvPr id="12" name="TextBox 12"/>
          <p:cNvSpPr txBox="1"/>
          <p:nvPr/>
        </p:nvSpPr>
        <p:spPr>
          <a:xfrm>
            <a:off x="587953" y="1197059"/>
            <a:ext cx="7359800" cy="2175103"/>
          </a:xfrm>
          <a:prstGeom prst="rect">
            <a:avLst/>
          </a:prstGeom>
        </p:spPr>
        <p:txBody>
          <a:bodyPr lIns="0" tIns="0" rIns="0" bIns="0" rtlCol="0" anchor="t">
            <a:spAutoFit/>
          </a:bodyPr>
          <a:lstStyle/>
          <a:p>
            <a:pPr algn="l">
              <a:lnSpc>
                <a:spcPts val="8737"/>
              </a:lnSpc>
              <a:spcBef>
                <a:spcPct val="0"/>
              </a:spcBef>
            </a:pPr>
            <a:r>
              <a:rPr lang="en-US" sz="6241" b="1">
                <a:solidFill>
                  <a:srgbClr val="000000"/>
                </a:solidFill>
                <a:latin typeface="Loubag Semi-Bold"/>
                <a:ea typeface="Loubag Semi-Bold"/>
                <a:cs typeface="Loubag Semi-Bold"/>
                <a:sym typeface="Loubag Semi-Bold"/>
              </a:rPr>
              <a:t>Complete LMS Site Tour:</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6804337" y="2537468"/>
            <a:ext cx="15666073" cy="11901149"/>
            <a:chOff x="0" y="0"/>
            <a:chExt cx="20888097" cy="15868199"/>
          </a:xfrm>
        </p:grpSpPr>
        <p:sp>
          <p:nvSpPr>
            <p:cNvPr id="3" name="Freeform 3"/>
            <p:cNvSpPr/>
            <p:nvPr/>
          </p:nvSpPr>
          <p:spPr>
            <a:xfrm>
              <a:off x="4035725" y="2176520"/>
              <a:ext cx="16852372" cy="12136291"/>
            </a:xfrm>
            <a:custGeom>
              <a:avLst/>
              <a:gdLst/>
              <a:ahLst/>
              <a:cxnLst/>
              <a:rect l="l" t="t" r="r" b="b"/>
              <a:pathLst>
                <a:path w="16852372" h="12136291">
                  <a:moveTo>
                    <a:pt x="0" y="0"/>
                  </a:moveTo>
                  <a:lnTo>
                    <a:pt x="16852372" y="0"/>
                  </a:lnTo>
                  <a:lnTo>
                    <a:pt x="16852372" y="12136290"/>
                  </a:lnTo>
                  <a:lnTo>
                    <a:pt x="0" y="12136290"/>
                  </a:lnTo>
                  <a:lnTo>
                    <a:pt x="0" y="0"/>
                  </a:lnTo>
                  <a:close/>
                </a:path>
              </a:pathLst>
            </a:custGeom>
            <a:blipFill>
              <a:blip r:embed="rId4">
                <a:extLst>
                  <a:ext uri="{96DAC541-7B7A-43D3-8B79-37D633B846F1}">
                    <asvg:svgBlip xmlns:asvg="http://schemas.microsoft.com/office/drawing/2016/SVG/main" r:embed="rId5"/>
                  </a:ext>
                </a:extLst>
              </a:blip>
              <a:stretch>
                <a:fillRect t="-23963"/>
              </a:stretch>
            </a:blipFill>
          </p:spPr>
          <p:txBody>
            <a:bodyPr/>
            <a:lstStyle/>
            <a:p>
              <a:endParaRPr lang="en-US"/>
            </a:p>
          </p:txBody>
        </p:sp>
        <p:sp>
          <p:nvSpPr>
            <p:cNvPr id="4" name="Freeform 4"/>
            <p:cNvSpPr/>
            <p:nvPr/>
          </p:nvSpPr>
          <p:spPr>
            <a:xfrm rot="-341241">
              <a:off x="1881056" y="800239"/>
              <a:ext cx="16791163" cy="12905672"/>
            </a:xfrm>
            <a:custGeom>
              <a:avLst/>
              <a:gdLst/>
              <a:ahLst/>
              <a:cxnLst/>
              <a:rect l="l" t="t" r="r" b="b"/>
              <a:pathLst>
                <a:path w="16791163" h="12905672">
                  <a:moveTo>
                    <a:pt x="0" y="0"/>
                  </a:moveTo>
                  <a:lnTo>
                    <a:pt x="16791164" y="0"/>
                  </a:lnTo>
                  <a:lnTo>
                    <a:pt x="16791164" y="12905672"/>
                  </a:lnTo>
                  <a:lnTo>
                    <a:pt x="0" y="12905672"/>
                  </a:lnTo>
                  <a:lnTo>
                    <a:pt x="0" y="0"/>
                  </a:lnTo>
                  <a:close/>
                </a:path>
              </a:pathLst>
            </a:custGeom>
            <a:blipFill>
              <a:blip r:embed="rId6">
                <a:extLst>
                  <a:ext uri="{96DAC541-7B7A-43D3-8B79-37D633B846F1}">
                    <asvg:svgBlip xmlns:asvg="http://schemas.microsoft.com/office/drawing/2016/SVG/main" r:embed="rId7"/>
                  </a:ext>
                </a:extLst>
              </a:blip>
              <a:stretch>
                <a:fillRect t="-16573" r="-364"/>
              </a:stretch>
            </a:blipFill>
          </p:spPr>
          <p:txBody>
            <a:bodyPr/>
            <a:lstStyle/>
            <a:p>
              <a:endParaRPr lang="en-US"/>
            </a:p>
          </p:txBody>
        </p:sp>
        <p:sp>
          <p:nvSpPr>
            <p:cNvPr id="5" name="Freeform 5"/>
            <p:cNvSpPr/>
            <p:nvPr/>
          </p:nvSpPr>
          <p:spPr>
            <a:xfrm rot="588337">
              <a:off x="861671" y="3056190"/>
              <a:ext cx="16246280" cy="11512682"/>
            </a:xfrm>
            <a:custGeom>
              <a:avLst/>
              <a:gdLst/>
              <a:ahLst/>
              <a:cxnLst/>
              <a:rect l="l" t="t" r="r" b="b"/>
              <a:pathLst>
                <a:path w="16246280" h="11512682">
                  <a:moveTo>
                    <a:pt x="0" y="0"/>
                  </a:moveTo>
                  <a:lnTo>
                    <a:pt x="16246280" y="0"/>
                  </a:lnTo>
                  <a:lnTo>
                    <a:pt x="16246280" y="11512681"/>
                  </a:lnTo>
                  <a:lnTo>
                    <a:pt x="0" y="11512681"/>
                  </a:lnTo>
                  <a:lnTo>
                    <a:pt x="0" y="0"/>
                  </a:lnTo>
                  <a:close/>
                </a:path>
              </a:pathLst>
            </a:custGeom>
            <a:blipFill>
              <a:blip r:embed="rId8">
                <a:extLst>
                  <a:ext uri="{96DAC541-7B7A-43D3-8B79-37D633B846F1}">
                    <asvg:svgBlip xmlns:asvg="http://schemas.microsoft.com/office/drawing/2016/SVG/main" r:embed="rId9"/>
                  </a:ext>
                </a:extLst>
              </a:blip>
              <a:stretch>
                <a:fillRect t="-30678" r="-3730"/>
              </a:stretch>
            </a:blipFill>
          </p:spPr>
          <p:txBody>
            <a:bodyPr/>
            <a:lstStyle/>
            <a:p>
              <a:endParaRPr lang="en-US"/>
            </a:p>
          </p:txBody>
        </p:sp>
      </p:grpSp>
      <p:grpSp>
        <p:nvGrpSpPr>
          <p:cNvPr id="6" name="Group 6"/>
          <p:cNvGrpSpPr/>
          <p:nvPr/>
        </p:nvGrpSpPr>
        <p:grpSpPr>
          <a:xfrm>
            <a:off x="8742868" y="-4278115"/>
            <a:ext cx="13836729" cy="12370498"/>
            <a:chOff x="0" y="0"/>
            <a:chExt cx="18448972" cy="16493998"/>
          </a:xfrm>
        </p:grpSpPr>
        <p:sp>
          <p:nvSpPr>
            <p:cNvPr id="7" name="Freeform 7"/>
            <p:cNvSpPr/>
            <p:nvPr/>
          </p:nvSpPr>
          <p:spPr>
            <a:xfrm rot="10711948">
              <a:off x="898348" y="1236095"/>
              <a:ext cx="16852372" cy="15044572"/>
            </a:xfrm>
            <a:custGeom>
              <a:avLst/>
              <a:gdLst/>
              <a:ahLst/>
              <a:cxnLst/>
              <a:rect l="l" t="t" r="r" b="b"/>
              <a:pathLst>
                <a:path w="16852372" h="15044572">
                  <a:moveTo>
                    <a:pt x="0" y="0"/>
                  </a:moveTo>
                  <a:lnTo>
                    <a:pt x="16852372" y="0"/>
                  </a:lnTo>
                  <a:lnTo>
                    <a:pt x="16852372" y="15044572"/>
                  </a:lnTo>
                  <a:lnTo>
                    <a:pt x="0" y="15044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0711948">
              <a:off x="189885" y="244505"/>
              <a:ext cx="16852372" cy="15044572"/>
            </a:xfrm>
            <a:custGeom>
              <a:avLst/>
              <a:gdLst/>
              <a:ahLst/>
              <a:cxnLst/>
              <a:rect l="l" t="t" r="r" b="b"/>
              <a:pathLst>
                <a:path w="16852372" h="15044572">
                  <a:moveTo>
                    <a:pt x="0" y="0"/>
                  </a:moveTo>
                  <a:lnTo>
                    <a:pt x="16852372" y="0"/>
                  </a:lnTo>
                  <a:lnTo>
                    <a:pt x="16852372" y="15044572"/>
                  </a:lnTo>
                  <a:lnTo>
                    <a:pt x="0" y="150445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10711948">
              <a:off x="1406714" y="213331"/>
              <a:ext cx="16852372" cy="15044572"/>
            </a:xfrm>
            <a:custGeom>
              <a:avLst/>
              <a:gdLst/>
              <a:ahLst/>
              <a:cxnLst/>
              <a:rect l="l" t="t" r="r" b="b"/>
              <a:pathLst>
                <a:path w="16852372" h="15044572">
                  <a:moveTo>
                    <a:pt x="0" y="0"/>
                  </a:moveTo>
                  <a:lnTo>
                    <a:pt x="16852373" y="0"/>
                  </a:lnTo>
                  <a:lnTo>
                    <a:pt x="16852373" y="15044572"/>
                  </a:lnTo>
                  <a:lnTo>
                    <a:pt x="0" y="150445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10" name="Freeform 10"/>
          <p:cNvSpPr/>
          <p:nvPr/>
        </p:nvSpPr>
        <p:spPr>
          <a:xfrm>
            <a:off x="9402747" y="4037814"/>
            <a:ext cx="517821" cy="530418"/>
          </a:xfrm>
          <a:custGeom>
            <a:avLst/>
            <a:gdLst/>
            <a:ahLst/>
            <a:cxnLst/>
            <a:rect l="l" t="t" r="r" b="b"/>
            <a:pathLst>
              <a:path w="517821" h="530418">
                <a:moveTo>
                  <a:pt x="0" y="0"/>
                </a:moveTo>
                <a:lnTo>
                  <a:pt x="517821" y="0"/>
                </a:lnTo>
                <a:lnTo>
                  <a:pt x="517821" y="530419"/>
                </a:lnTo>
                <a:lnTo>
                  <a:pt x="0" y="5304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7497426" y="470003"/>
            <a:ext cx="9761874" cy="4673497"/>
          </a:xfrm>
          <a:custGeom>
            <a:avLst/>
            <a:gdLst/>
            <a:ahLst/>
            <a:cxnLst/>
            <a:rect l="l" t="t" r="r" b="b"/>
            <a:pathLst>
              <a:path w="9761874" h="4673497">
                <a:moveTo>
                  <a:pt x="0" y="0"/>
                </a:moveTo>
                <a:lnTo>
                  <a:pt x="9761874" y="0"/>
                </a:lnTo>
                <a:lnTo>
                  <a:pt x="9761874" y="4673497"/>
                </a:lnTo>
                <a:lnTo>
                  <a:pt x="0" y="4673497"/>
                </a:lnTo>
                <a:lnTo>
                  <a:pt x="0" y="0"/>
                </a:lnTo>
                <a:close/>
              </a:path>
            </a:pathLst>
          </a:custGeom>
          <a:blipFill>
            <a:blip r:embed="rId12"/>
            <a:stretch>
              <a:fillRect/>
            </a:stretch>
          </a:blipFill>
          <a:ln w="38100" cap="sq">
            <a:solidFill>
              <a:srgbClr val="8387BA"/>
            </a:solidFill>
            <a:prstDash val="solid"/>
            <a:miter/>
          </a:ln>
        </p:spPr>
        <p:txBody>
          <a:bodyPr/>
          <a:lstStyle/>
          <a:p>
            <a:endParaRPr lang="en-US"/>
          </a:p>
        </p:txBody>
      </p:sp>
      <p:sp>
        <p:nvSpPr>
          <p:cNvPr id="12" name="Freeform 12"/>
          <p:cNvSpPr/>
          <p:nvPr/>
        </p:nvSpPr>
        <p:spPr>
          <a:xfrm rot="2566222">
            <a:off x="15352189" y="804110"/>
            <a:ext cx="1735391" cy="1912276"/>
          </a:xfrm>
          <a:custGeom>
            <a:avLst/>
            <a:gdLst/>
            <a:ahLst/>
            <a:cxnLst/>
            <a:rect l="l" t="t" r="r" b="b"/>
            <a:pathLst>
              <a:path w="1735391" h="1912276">
                <a:moveTo>
                  <a:pt x="0" y="0"/>
                </a:moveTo>
                <a:lnTo>
                  <a:pt x="1735391" y="0"/>
                </a:lnTo>
                <a:lnTo>
                  <a:pt x="1735391" y="1912277"/>
                </a:lnTo>
                <a:lnTo>
                  <a:pt x="0" y="1912277"/>
                </a:lnTo>
                <a:lnTo>
                  <a:pt x="0" y="0"/>
                </a:lnTo>
                <a:close/>
              </a:path>
            </a:pathLst>
          </a:custGeom>
          <a:blipFill>
            <a:blip r:embed="rId13"/>
            <a:stretch>
              <a:fillRect/>
            </a:stretch>
          </a:blipFill>
        </p:spPr>
        <p:txBody>
          <a:bodyPr/>
          <a:lstStyle/>
          <a:p>
            <a:endParaRPr lang="en-US"/>
          </a:p>
        </p:txBody>
      </p:sp>
      <p:grpSp>
        <p:nvGrpSpPr>
          <p:cNvPr id="13" name="Group 13"/>
          <p:cNvGrpSpPr/>
          <p:nvPr/>
        </p:nvGrpSpPr>
        <p:grpSpPr>
          <a:xfrm>
            <a:off x="8457677" y="3829050"/>
            <a:ext cx="9194028" cy="6194476"/>
            <a:chOff x="0" y="0"/>
            <a:chExt cx="12258704" cy="8259302"/>
          </a:xfrm>
        </p:grpSpPr>
        <p:sp>
          <p:nvSpPr>
            <p:cNvPr id="14" name="Freeform 14"/>
            <p:cNvSpPr/>
            <p:nvPr/>
          </p:nvSpPr>
          <p:spPr>
            <a:xfrm>
              <a:off x="0" y="0"/>
              <a:ext cx="12258704" cy="8259302"/>
            </a:xfrm>
            <a:custGeom>
              <a:avLst/>
              <a:gdLst/>
              <a:ahLst/>
              <a:cxnLst/>
              <a:rect l="l" t="t" r="r" b="b"/>
              <a:pathLst>
                <a:path w="12258704" h="8259302">
                  <a:moveTo>
                    <a:pt x="0" y="0"/>
                  </a:moveTo>
                  <a:lnTo>
                    <a:pt x="12258704" y="0"/>
                  </a:lnTo>
                  <a:lnTo>
                    <a:pt x="12258704" y="8259302"/>
                  </a:lnTo>
                  <a:lnTo>
                    <a:pt x="0" y="8259302"/>
                  </a:lnTo>
                  <a:lnTo>
                    <a:pt x="0" y="0"/>
                  </a:lnTo>
                  <a:close/>
                </a:path>
              </a:pathLst>
            </a:custGeom>
            <a:blipFill>
              <a:blip r:embed="rId14"/>
              <a:stretch>
                <a:fillRect/>
              </a:stretch>
            </a:blipFill>
            <a:ln w="38100" cap="sq">
              <a:solidFill>
                <a:srgbClr val="8387BA"/>
              </a:solidFill>
              <a:prstDash val="solid"/>
              <a:miter/>
            </a:ln>
          </p:spPr>
          <p:txBody>
            <a:bodyPr/>
            <a:lstStyle/>
            <a:p>
              <a:endParaRPr lang="en-US"/>
            </a:p>
          </p:txBody>
        </p:sp>
        <p:sp>
          <p:nvSpPr>
            <p:cNvPr id="15" name="Freeform 15"/>
            <p:cNvSpPr/>
            <p:nvPr/>
          </p:nvSpPr>
          <p:spPr>
            <a:xfrm>
              <a:off x="78672" y="422786"/>
              <a:ext cx="8905131" cy="7836516"/>
            </a:xfrm>
            <a:custGeom>
              <a:avLst/>
              <a:gdLst/>
              <a:ahLst/>
              <a:cxnLst/>
              <a:rect l="l" t="t" r="r" b="b"/>
              <a:pathLst>
                <a:path w="8905131" h="7836516">
                  <a:moveTo>
                    <a:pt x="0" y="0"/>
                  </a:moveTo>
                  <a:lnTo>
                    <a:pt x="8905132" y="0"/>
                  </a:lnTo>
                  <a:lnTo>
                    <a:pt x="8905132" y="7836516"/>
                  </a:lnTo>
                  <a:lnTo>
                    <a:pt x="0" y="7836516"/>
                  </a:lnTo>
                  <a:lnTo>
                    <a:pt x="0" y="0"/>
                  </a:lnTo>
                  <a:close/>
                </a:path>
              </a:pathLst>
            </a:custGeom>
            <a:blipFill>
              <a:blip r:embed="rId15"/>
              <a:stretch>
                <a:fillRect/>
              </a:stretch>
            </a:blipFill>
          </p:spPr>
          <p:txBody>
            <a:bodyPr/>
            <a:lstStyle/>
            <a:p>
              <a:endParaRPr lang="en-US"/>
            </a:p>
          </p:txBody>
        </p:sp>
      </p:grpSp>
      <p:pic>
        <p:nvPicPr>
          <p:cNvPr id="16" name="Picture 16"/>
          <p:cNvPicPr>
            <a:picLocks noChangeAspect="1"/>
          </p:cNvPicPr>
          <p:nvPr/>
        </p:nvPicPr>
        <p:blipFill>
          <a:blip r:embed="rId16"/>
          <a:srcRect/>
          <a:stretch>
            <a:fillRect/>
          </a:stretch>
        </p:blipFill>
        <p:spPr>
          <a:xfrm>
            <a:off x="14292602" y="4303024"/>
            <a:ext cx="3854565" cy="2332012"/>
          </a:xfrm>
          <a:prstGeom prst="rect">
            <a:avLst/>
          </a:prstGeom>
        </p:spPr>
      </p:pic>
      <p:sp>
        <p:nvSpPr>
          <p:cNvPr id="17" name="TextBox 17"/>
          <p:cNvSpPr txBox="1"/>
          <p:nvPr/>
        </p:nvSpPr>
        <p:spPr>
          <a:xfrm>
            <a:off x="543312" y="345322"/>
            <a:ext cx="7359800" cy="2192147"/>
          </a:xfrm>
          <a:prstGeom prst="rect">
            <a:avLst/>
          </a:prstGeom>
        </p:spPr>
        <p:txBody>
          <a:bodyPr lIns="0" tIns="0" rIns="0" bIns="0" rtlCol="0" anchor="t">
            <a:spAutoFit/>
          </a:bodyPr>
          <a:lstStyle/>
          <a:p>
            <a:pPr algn="l">
              <a:lnSpc>
                <a:spcPts val="8848"/>
              </a:lnSpc>
              <a:spcBef>
                <a:spcPct val="0"/>
              </a:spcBef>
            </a:pPr>
            <a:r>
              <a:rPr lang="en-US" sz="6320" b="1">
                <a:solidFill>
                  <a:srgbClr val="000000"/>
                </a:solidFill>
                <a:latin typeface="Loubag Semi-Bold"/>
                <a:ea typeface="Loubag Semi-Bold"/>
                <a:cs typeface="Loubag Semi-Bold"/>
                <a:sym typeface="Loubag Semi-Bold"/>
              </a:rPr>
              <a:t>The Course Catalog:</a:t>
            </a:r>
          </a:p>
        </p:txBody>
      </p:sp>
      <p:sp>
        <p:nvSpPr>
          <p:cNvPr id="18" name="TextBox 18"/>
          <p:cNvSpPr txBox="1"/>
          <p:nvPr/>
        </p:nvSpPr>
        <p:spPr>
          <a:xfrm>
            <a:off x="-161935" y="3261435"/>
            <a:ext cx="7618635" cy="4441374"/>
          </a:xfrm>
          <a:prstGeom prst="rect">
            <a:avLst/>
          </a:prstGeom>
        </p:spPr>
        <p:txBody>
          <a:bodyPr lIns="0" tIns="0" rIns="0" bIns="0" rtlCol="0" anchor="t">
            <a:spAutoFit/>
          </a:bodyPr>
          <a:lstStyle/>
          <a:p>
            <a:pPr marL="786470" lvl="1" indent="-393235" algn="l">
              <a:lnSpc>
                <a:spcPts val="5099"/>
              </a:lnSpc>
              <a:buFont typeface="Arial"/>
              <a:buChar char="•"/>
            </a:pPr>
            <a:r>
              <a:rPr lang="en-US" sz="3642" b="1">
                <a:solidFill>
                  <a:srgbClr val="000000"/>
                </a:solidFill>
                <a:latin typeface="Loubag Bold"/>
                <a:ea typeface="Loubag Bold"/>
                <a:cs typeface="Loubag Bold"/>
                <a:sym typeface="Loubag Bold"/>
              </a:rPr>
              <a:t>View upcoming events and training sessions on this page</a:t>
            </a:r>
          </a:p>
          <a:p>
            <a:pPr algn="l">
              <a:lnSpc>
                <a:spcPts val="5099"/>
              </a:lnSpc>
            </a:pPr>
            <a:endParaRPr lang="en-US" sz="3642" b="1">
              <a:solidFill>
                <a:srgbClr val="000000"/>
              </a:solidFill>
              <a:latin typeface="Loubag Bold"/>
              <a:ea typeface="Loubag Bold"/>
              <a:cs typeface="Loubag Bold"/>
              <a:sym typeface="Loubag Bold"/>
            </a:endParaRPr>
          </a:p>
          <a:p>
            <a:pPr marL="786470" lvl="1" indent="-393235" algn="l">
              <a:lnSpc>
                <a:spcPts val="5099"/>
              </a:lnSpc>
              <a:buFont typeface="Arial"/>
              <a:buChar char="•"/>
            </a:pPr>
            <a:r>
              <a:rPr lang="en-US" sz="3642" b="1">
                <a:solidFill>
                  <a:srgbClr val="000000"/>
                </a:solidFill>
                <a:latin typeface="Loubag Bold"/>
                <a:ea typeface="Loubag Bold"/>
                <a:cs typeface="Loubag Bold"/>
                <a:sym typeface="Loubag Bold"/>
              </a:rPr>
              <a:t>Click the arrow located in the top right corner to open the “tray”</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947009" y="1401970"/>
            <a:ext cx="8822292" cy="5479126"/>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t="-19954" b="-19954"/>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8387BA"/>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FFF5EE"/>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Freeform 10"/>
          <p:cNvSpPr/>
          <p:nvPr/>
        </p:nvSpPr>
        <p:spPr>
          <a:xfrm>
            <a:off x="10921929" y="3457312"/>
            <a:ext cx="517821" cy="530418"/>
          </a:xfrm>
          <a:custGeom>
            <a:avLst/>
            <a:gdLst/>
            <a:ahLst/>
            <a:cxnLst/>
            <a:rect l="l" t="t" r="r" b="b"/>
            <a:pathLst>
              <a:path w="517821" h="530418">
                <a:moveTo>
                  <a:pt x="0" y="0"/>
                </a:moveTo>
                <a:lnTo>
                  <a:pt x="517821" y="0"/>
                </a:lnTo>
                <a:lnTo>
                  <a:pt x="517821" y="530418"/>
                </a:lnTo>
                <a:lnTo>
                  <a:pt x="0" y="530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139974" y="3911530"/>
            <a:ext cx="8709262" cy="4712843"/>
          </a:xfrm>
          <a:prstGeom prst="rect">
            <a:avLst/>
          </a:prstGeom>
        </p:spPr>
        <p:txBody>
          <a:bodyPr lIns="0" tIns="0" rIns="0" bIns="0" rtlCol="0" anchor="t">
            <a:spAutoFit/>
          </a:bodyPr>
          <a:lstStyle/>
          <a:p>
            <a:pPr marL="826898" lvl="1" indent="-413449" algn="l">
              <a:lnSpc>
                <a:spcPts val="5362"/>
              </a:lnSpc>
              <a:buFont typeface="Arial"/>
              <a:buChar char="•"/>
            </a:pPr>
            <a:r>
              <a:rPr lang="en-US" sz="3830" b="1">
                <a:solidFill>
                  <a:srgbClr val="000000"/>
                </a:solidFill>
                <a:latin typeface="Loubag Bold"/>
                <a:ea typeface="Loubag Bold"/>
                <a:cs typeface="Loubag Bold"/>
                <a:sym typeface="Loubag Bold"/>
              </a:rPr>
              <a:t>Once completed all site tours and user profile, you are ready to start learning! </a:t>
            </a:r>
          </a:p>
          <a:p>
            <a:pPr algn="l">
              <a:lnSpc>
                <a:spcPts val="5362"/>
              </a:lnSpc>
            </a:pPr>
            <a:endParaRPr lang="en-US" sz="3830" b="1">
              <a:solidFill>
                <a:srgbClr val="000000"/>
              </a:solidFill>
              <a:latin typeface="Loubag Bold"/>
              <a:ea typeface="Loubag Bold"/>
              <a:cs typeface="Loubag Bold"/>
              <a:sym typeface="Loubag Bold"/>
            </a:endParaRPr>
          </a:p>
          <a:p>
            <a:pPr marL="826898" lvl="1" indent="-413449" algn="l">
              <a:lnSpc>
                <a:spcPts val="5362"/>
              </a:lnSpc>
              <a:buFont typeface="Arial"/>
              <a:buChar char="•"/>
            </a:pPr>
            <a:r>
              <a:rPr lang="en-US" sz="3830" b="1">
                <a:solidFill>
                  <a:srgbClr val="000000"/>
                </a:solidFill>
                <a:latin typeface="Loubag Bold"/>
                <a:ea typeface="Loubag Bold"/>
                <a:cs typeface="Loubag Bold"/>
                <a:sym typeface="Loubag Bold"/>
              </a:rPr>
              <a:t>Go to the catalog page and select courses you want to access</a:t>
            </a:r>
          </a:p>
        </p:txBody>
      </p:sp>
      <p:sp>
        <p:nvSpPr>
          <p:cNvPr id="12" name="TextBox 12"/>
          <p:cNvSpPr txBox="1"/>
          <p:nvPr/>
        </p:nvSpPr>
        <p:spPr>
          <a:xfrm>
            <a:off x="814705" y="1530374"/>
            <a:ext cx="7359800" cy="2192147"/>
          </a:xfrm>
          <a:prstGeom prst="rect">
            <a:avLst/>
          </a:prstGeom>
        </p:spPr>
        <p:txBody>
          <a:bodyPr lIns="0" tIns="0" rIns="0" bIns="0" rtlCol="0" anchor="t">
            <a:spAutoFit/>
          </a:bodyPr>
          <a:lstStyle/>
          <a:p>
            <a:pPr algn="l">
              <a:lnSpc>
                <a:spcPts val="8848"/>
              </a:lnSpc>
              <a:spcBef>
                <a:spcPct val="0"/>
              </a:spcBef>
            </a:pPr>
            <a:r>
              <a:rPr lang="en-US" sz="6320" b="1">
                <a:solidFill>
                  <a:srgbClr val="000000"/>
                </a:solidFill>
                <a:latin typeface="Loubag Semi-Bold"/>
                <a:ea typeface="Loubag Semi-Bold"/>
                <a:cs typeface="Loubag Semi-Bold"/>
                <a:sym typeface="Loubag Semi-Bold"/>
              </a:rPr>
              <a:t>Completing Your First Course:</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DA72A3"/>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437245" y="1028700"/>
            <a:ext cx="9529047" cy="5918060"/>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t="-4939" b="-6102"/>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8387BA"/>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FFF5EE"/>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Freeform 10"/>
          <p:cNvSpPr/>
          <p:nvPr/>
        </p:nvSpPr>
        <p:spPr>
          <a:xfrm>
            <a:off x="10887225" y="6098207"/>
            <a:ext cx="1181062" cy="1209795"/>
          </a:xfrm>
          <a:custGeom>
            <a:avLst/>
            <a:gdLst/>
            <a:ahLst/>
            <a:cxnLst/>
            <a:rect l="l" t="t" r="r" b="b"/>
            <a:pathLst>
              <a:path w="1181062" h="1209795">
                <a:moveTo>
                  <a:pt x="0" y="0"/>
                </a:moveTo>
                <a:lnTo>
                  <a:pt x="1181062" y="0"/>
                </a:lnTo>
                <a:lnTo>
                  <a:pt x="1181062" y="1209794"/>
                </a:lnTo>
                <a:lnTo>
                  <a:pt x="0" y="12097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18293" y="4369991"/>
            <a:ext cx="10558182" cy="3920174"/>
          </a:xfrm>
          <a:prstGeom prst="rect">
            <a:avLst/>
          </a:prstGeom>
        </p:spPr>
        <p:txBody>
          <a:bodyPr lIns="0" tIns="0" rIns="0" bIns="0" rtlCol="0" anchor="t">
            <a:spAutoFit/>
          </a:bodyPr>
          <a:lstStyle/>
          <a:p>
            <a:pPr marL="682773" lvl="1" indent="-341386" algn="l">
              <a:lnSpc>
                <a:spcPts val="4427"/>
              </a:lnSpc>
              <a:buFont typeface="Arial"/>
              <a:buChar char="•"/>
            </a:pPr>
            <a:r>
              <a:rPr lang="en-US" sz="3162" b="1">
                <a:solidFill>
                  <a:srgbClr val="000000"/>
                </a:solidFill>
                <a:latin typeface="Loubag Bold"/>
                <a:ea typeface="Loubag Bold"/>
                <a:cs typeface="Loubag Bold"/>
                <a:sym typeface="Loubag Bold"/>
              </a:rPr>
              <a:t>To access the course materials, </a:t>
            </a:r>
          </a:p>
          <a:p>
            <a:pPr algn="l">
              <a:lnSpc>
                <a:spcPts val="4427"/>
              </a:lnSpc>
            </a:pPr>
            <a:r>
              <a:rPr lang="en-US" sz="3162" b="1">
                <a:solidFill>
                  <a:srgbClr val="000000"/>
                </a:solidFill>
                <a:latin typeface="Loubag Bold"/>
                <a:ea typeface="Loubag Bold"/>
                <a:cs typeface="Loubag Bold"/>
                <a:sym typeface="Loubag Bold"/>
              </a:rPr>
              <a:t>click: “Proceed to course content” </a:t>
            </a:r>
          </a:p>
          <a:p>
            <a:pPr algn="l">
              <a:lnSpc>
                <a:spcPts val="4427"/>
              </a:lnSpc>
            </a:pPr>
            <a:endParaRPr lang="en-US" sz="3162" b="1">
              <a:solidFill>
                <a:srgbClr val="000000"/>
              </a:solidFill>
              <a:latin typeface="Loubag Bold"/>
              <a:ea typeface="Loubag Bold"/>
              <a:cs typeface="Loubag Bold"/>
              <a:sym typeface="Loubag Bold"/>
            </a:endParaRPr>
          </a:p>
          <a:p>
            <a:pPr marL="682773" lvl="1" indent="-341386" algn="l">
              <a:lnSpc>
                <a:spcPts val="4427"/>
              </a:lnSpc>
              <a:buFont typeface="Arial"/>
              <a:buChar char="•"/>
            </a:pPr>
            <a:r>
              <a:rPr lang="en-US" sz="3162" b="1">
                <a:solidFill>
                  <a:srgbClr val="000000"/>
                </a:solidFill>
                <a:latin typeface="Loubag Bold"/>
                <a:ea typeface="Loubag Bold"/>
                <a:cs typeface="Loubag Bold"/>
                <a:sym typeface="Loubag Bold"/>
              </a:rPr>
              <a:t>Navigate to the Learning tile</a:t>
            </a:r>
          </a:p>
          <a:p>
            <a:pPr algn="l">
              <a:lnSpc>
                <a:spcPts val="4427"/>
              </a:lnSpc>
            </a:pPr>
            <a:endParaRPr lang="en-US" sz="3162" b="1">
              <a:solidFill>
                <a:srgbClr val="000000"/>
              </a:solidFill>
              <a:latin typeface="Loubag Bold"/>
              <a:ea typeface="Loubag Bold"/>
              <a:cs typeface="Loubag Bold"/>
              <a:sym typeface="Loubag Bold"/>
            </a:endParaRPr>
          </a:p>
          <a:p>
            <a:pPr marL="682773" lvl="1" indent="-341386" algn="l">
              <a:lnSpc>
                <a:spcPts val="4427"/>
              </a:lnSpc>
              <a:buFont typeface="Arial"/>
              <a:buChar char="•"/>
            </a:pPr>
            <a:r>
              <a:rPr lang="en-US" sz="3162" b="1">
                <a:solidFill>
                  <a:srgbClr val="000000"/>
                </a:solidFill>
                <a:latin typeface="Loubag Bold"/>
                <a:ea typeface="Loubag Bold"/>
                <a:cs typeface="Loubag Bold"/>
                <a:sym typeface="Loubag Bold"/>
              </a:rPr>
              <a:t>Click on the link that directs you to the skill builder or webinar</a:t>
            </a:r>
          </a:p>
        </p:txBody>
      </p:sp>
      <p:sp>
        <p:nvSpPr>
          <p:cNvPr id="12" name="TextBox 12"/>
          <p:cNvSpPr txBox="1"/>
          <p:nvPr/>
        </p:nvSpPr>
        <p:spPr>
          <a:xfrm>
            <a:off x="602833" y="1364219"/>
            <a:ext cx="7359800" cy="2192147"/>
          </a:xfrm>
          <a:prstGeom prst="rect">
            <a:avLst/>
          </a:prstGeom>
        </p:spPr>
        <p:txBody>
          <a:bodyPr lIns="0" tIns="0" rIns="0" bIns="0" rtlCol="0" anchor="t">
            <a:spAutoFit/>
          </a:bodyPr>
          <a:lstStyle/>
          <a:p>
            <a:pPr algn="l">
              <a:lnSpc>
                <a:spcPts val="8848"/>
              </a:lnSpc>
              <a:spcBef>
                <a:spcPct val="0"/>
              </a:spcBef>
            </a:pPr>
            <a:r>
              <a:rPr lang="en-US" sz="6320" b="1">
                <a:solidFill>
                  <a:srgbClr val="000000"/>
                </a:solidFill>
                <a:latin typeface="Loubag Semi-Bold"/>
                <a:ea typeface="Loubag Semi-Bold"/>
                <a:cs typeface="Loubag Semi-Bold"/>
                <a:sym typeface="Loubag Semi-Bold"/>
              </a:rPr>
              <a:t>Completing Your First Course:</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367050"/>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437245" y="1028700"/>
            <a:ext cx="9529047" cy="5918060"/>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t="-7616" b="-7616"/>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8387BA"/>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FFF5EE"/>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311919" y="3911530"/>
            <a:ext cx="7359800" cy="4036568"/>
          </a:xfrm>
          <a:prstGeom prst="rect">
            <a:avLst/>
          </a:prstGeom>
        </p:spPr>
        <p:txBody>
          <a:bodyPr lIns="0" tIns="0" rIns="0" bIns="0" rtlCol="0" anchor="t">
            <a:spAutoFit/>
          </a:bodyPr>
          <a:lstStyle/>
          <a:p>
            <a:pPr marL="826898" lvl="1" indent="-413449" algn="l">
              <a:lnSpc>
                <a:spcPts val="5362"/>
              </a:lnSpc>
              <a:buFont typeface="Arial"/>
              <a:buChar char="•"/>
            </a:pPr>
            <a:r>
              <a:rPr lang="en-US" sz="3830" b="1">
                <a:solidFill>
                  <a:srgbClr val="000000"/>
                </a:solidFill>
                <a:latin typeface="Loubag Bold"/>
                <a:ea typeface="Loubag Bold"/>
                <a:cs typeface="Loubag Bold"/>
                <a:sym typeface="Loubag Bold"/>
              </a:rPr>
              <a:t>The course will subsequently load in the same window</a:t>
            </a:r>
          </a:p>
          <a:p>
            <a:pPr algn="l">
              <a:lnSpc>
                <a:spcPts val="5362"/>
              </a:lnSpc>
            </a:pPr>
            <a:endParaRPr lang="en-US" sz="3830" b="1">
              <a:solidFill>
                <a:srgbClr val="000000"/>
              </a:solidFill>
              <a:latin typeface="Loubag Bold"/>
              <a:ea typeface="Loubag Bold"/>
              <a:cs typeface="Loubag Bold"/>
              <a:sym typeface="Loubag Bold"/>
            </a:endParaRPr>
          </a:p>
          <a:p>
            <a:pPr marL="826898" lvl="1" indent="-413449" algn="l">
              <a:lnSpc>
                <a:spcPts val="5362"/>
              </a:lnSpc>
              <a:buFont typeface="Arial"/>
              <a:buChar char="•"/>
            </a:pPr>
            <a:r>
              <a:rPr lang="en-US" sz="3830" b="1">
                <a:solidFill>
                  <a:srgbClr val="000000"/>
                </a:solidFill>
                <a:latin typeface="Loubag Bold"/>
                <a:ea typeface="Loubag Bold"/>
                <a:cs typeface="Loubag Bold"/>
                <a:sym typeface="Loubag Bold"/>
              </a:rPr>
              <a:t> Click the button labeled: “Start Training</a:t>
            </a:r>
            <a:r>
              <a:rPr lang="en-US" sz="3830">
                <a:solidFill>
                  <a:srgbClr val="000000"/>
                </a:solidFill>
                <a:latin typeface="Loubag Light"/>
                <a:ea typeface="Loubag Light"/>
                <a:cs typeface="Loubag Light"/>
                <a:sym typeface="Loubag Light"/>
              </a:rPr>
              <a:t>”</a:t>
            </a:r>
          </a:p>
        </p:txBody>
      </p:sp>
      <p:sp>
        <p:nvSpPr>
          <p:cNvPr id="11" name="TextBox 11"/>
          <p:cNvSpPr txBox="1"/>
          <p:nvPr/>
        </p:nvSpPr>
        <p:spPr>
          <a:xfrm>
            <a:off x="587953" y="1188537"/>
            <a:ext cx="7359800" cy="2192147"/>
          </a:xfrm>
          <a:prstGeom prst="rect">
            <a:avLst/>
          </a:prstGeom>
        </p:spPr>
        <p:txBody>
          <a:bodyPr lIns="0" tIns="0" rIns="0" bIns="0" rtlCol="0" anchor="t">
            <a:spAutoFit/>
          </a:bodyPr>
          <a:lstStyle/>
          <a:p>
            <a:pPr algn="l">
              <a:lnSpc>
                <a:spcPts val="8848"/>
              </a:lnSpc>
              <a:spcBef>
                <a:spcPct val="0"/>
              </a:spcBef>
            </a:pPr>
            <a:r>
              <a:rPr lang="en-US" sz="6320" b="1">
                <a:solidFill>
                  <a:srgbClr val="000000"/>
                </a:solidFill>
                <a:latin typeface="Loubag Semi-Bold"/>
                <a:ea typeface="Loubag Semi-Bold"/>
                <a:cs typeface="Loubag Semi-Bold"/>
                <a:sym typeface="Loubag Semi-Bold"/>
              </a:rPr>
              <a:t>Completing Your First Course:</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346524" y="-3162298"/>
            <a:ext cx="4693046" cy="5068848"/>
            <a:chOff x="-38559" y="-141286"/>
            <a:chExt cx="812800" cy="877886"/>
          </a:xfrm>
        </p:grpSpPr>
        <p:sp>
          <p:nvSpPr>
            <p:cNvPr id="3" name="Freeform 3"/>
            <p:cNvSpPr/>
            <p:nvPr/>
          </p:nvSpPr>
          <p:spPr>
            <a:xfrm>
              <a:off x="-38559" y="-14128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000000"/>
              </a:solidFill>
              <a:prstDash val="solid"/>
              <a:miter/>
            </a:ln>
          </p:spPr>
          <p:txBody>
            <a:bodyPr/>
            <a:lstStyle/>
            <a:p>
              <a:endParaRPr lang="en-US"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511647" y="1708559"/>
            <a:ext cx="9529047" cy="5918060"/>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t="-7849" b="-7849"/>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8387BA"/>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FFF5EE"/>
            </a:solidFill>
          </p:spPr>
          <p:txBody>
            <a:bodyPr/>
            <a:lstStyle/>
            <a:p>
              <a:endParaRPr lang="en-US"/>
            </a:p>
          </p:txBody>
        </p:sp>
      </p:grpSp>
      <p:sp>
        <p:nvSpPr>
          <p:cNvPr id="9" name="TextBox 9"/>
          <p:cNvSpPr txBox="1"/>
          <p:nvPr/>
        </p:nvSpPr>
        <p:spPr>
          <a:xfrm>
            <a:off x="587953" y="4863201"/>
            <a:ext cx="8556047" cy="4260088"/>
          </a:xfrm>
          <a:prstGeom prst="rect">
            <a:avLst/>
          </a:prstGeom>
        </p:spPr>
        <p:txBody>
          <a:bodyPr lIns="0" tIns="0" rIns="0" bIns="0" rtlCol="0" anchor="t">
            <a:spAutoFit/>
          </a:bodyPr>
          <a:lstStyle/>
          <a:p>
            <a:pPr marL="0" lvl="0" indent="0" algn="l">
              <a:lnSpc>
                <a:spcPts val="5641"/>
              </a:lnSpc>
            </a:pPr>
            <a:r>
              <a:rPr lang="en-US" sz="4029" b="1">
                <a:solidFill>
                  <a:srgbClr val="000000"/>
                </a:solidFill>
                <a:latin typeface="Loubag Bold"/>
                <a:ea typeface="Loubag Bold"/>
                <a:cs typeface="Loubag Bold"/>
                <a:sym typeface="Loubag Bold"/>
              </a:rPr>
              <a:t>Upon finishing all course materials and knowledge checks, you will be at the conclusion of the course</a:t>
            </a:r>
          </a:p>
          <a:p>
            <a:pPr marL="0" lvl="0" indent="0" algn="l">
              <a:lnSpc>
                <a:spcPts val="5641"/>
              </a:lnSpc>
            </a:pPr>
            <a:endParaRPr lang="en-US" sz="4029" b="1">
              <a:solidFill>
                <a:srgbClr val="000000"/>
              </a:solidFill>
              <a:latin typeface="Loubag Bold"/>
              <a:ea typeface="Loubag Bold"/>
              <a:cs typeface="Loubag Bold"/>
              <a:sym typeface="Loubag Bold"/>
            </a:endParaRPr>
          </a:p>
          <a:p>
            <a:pPr algn="l">
              <a:lnSpc>
                <a:spcPts val="5641"/>
              </a:lnSpc>
            </a:pPr>
            <a:r>
              <a:rPr lang="en-US" sz="4029" b="1">
                <a:solidFill>
                  <a:srgbClr val="000000"/>
                </a:solidFill>
                <a:latin typeface="Loubag Bold"/>
                <a:ea typeface="Loubag Bold"/>
                <a:cs typeface="Loubag Bold"/>
                <a:sym typeface="Loubag Bold"/>
              </a:rPr>
              <a:t>Click: “Complete Training” </a:t>
            </a:r>
          </a:p>
        </p:txBody>
      </p:sp>
      <p:sp>
        <p:nvSpPr>
          <p:cNvPr id="10" name="TextBox 10"/>
          <p:cNvSpPr txBox="1"/>
          <p:nvPr/>
        </p:nvSpPr>
        <p:spPr>
          <a:xfrm>
            <a:off x="341968" y="1925215"/>
            <a:ext cx="7359800" cy="2192147"/>
          </a:xfrm>
          <a:prstGeom prst="rect">
            <a:avLst/>
          </a:prstGeom>
        </p:spPr>
        <p:txBody>
          <a:bodyPr lIns="0" tIns="0" rIns="0" bIns="0" rtlCol="0" anchor="t">
            <a:spAutoFit/>
          </a:bodyPr>
          <a:lstStyle/>
          <a:p>
            <a:pPr algn="l">
              <a:lnSpc>
                <a:spcPts val="8848"/>
              </a:lnSpc>
              <a:spcBef>
                <a:spcPct val="0"/>
              </a:spcBef>
            </a:pPr>
            <a:r>
              <a:rPr lang="en-US" sz="6320" b="1" dirty="0">
                <a:solidFill>
                  <a:srgbClr val="000000"/>
                </a:solidFill>
                <a:latin typeface="Loubag Semi-Bold"/>
                <a:ea typeface="Loubag Semi-Bold"/>
                <a:cs typeface="Loubag Semi-Bold"/>
                <a:sym typeface="Loubag Semi-Bold"/>
              </a:rPr>
              <a:t>Completing Your First Course:</a:t>
            </a:r>
          </a:p>
        </p:txBody>
      </p:sp>
      <p:pic>
        <p:nvPicPr>
          <p:cNvPr id="11" name="Picture 11"/>
          <p:cNvPicPr>
            <a:picLocks noChangeAspect="1"/>
          </p:cNvPicPr>
          <p:nvPr/>
        </p:nvPicPr>
        <p:blipFill>
          <a:blip r:embed="rId5"/>
          <a:srcRect/>
          <a:stretch>
            <a:fillRect/>
          </a:stretch>
        </p:blipFill>
        <p:spPr>
          <a:xfrm>
            <a:off x="15072600" y="6198038"/>
            <a:ext cx="988509" cy="1086274"/>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9A72C"/>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496766" y="939418"/>
            <a:ext cx="9529047" cy="5918060"/>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t="-4653" r="-16297" b="-22049"/>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E97FB0"/>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696E9F"/>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Freeform 10"/>
          <p:cNvSpPr/>
          <p:nvPr/>
        </p:nvSpPr>
        <p:spPr>
          <a:xfrm rot="-1148590">
            <a:off x="11784806" y="2605732"/>
            <a:ext cx="2952969" cy="1856679"/>
          </a:xfrm>
          <a:custGeom>
            <a:avLst/>
            <a:gdLst/>
            <a:ahLst/>
            <a:cxnLst/>
            <a:rect l="l" t="t" r="r" b="b"/>
            <a:pathLst>
              <a:path w="2952969" h="1856679">
                <a:moveTo>
                  <a:pt x="0" y="0"/>
                </a:moveTo>
                <a:lnTo>
                  <a:pt x="2952968" y="0"/>
                </a:lnTo>
                <a:lnTo>
                  <a:pt x="2952968" y="1856679"/>
                </a:lnTo>
                <a:lnTo>
                  <a:pt x="0" y="18566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67796" y="2600795"/>
            <a:ext cx="1083902" cy="606250"/>
          </a:xfrm>
          <a:custGeom>
            <a:avLst/>
            <a:gdLst/>
            <a:ahLst/>
            <a:cxnLst/>
            <a:rect l="l" t="t" r="r" b="b"/>
            <a:pathLst>
              <a:path w="1083902" h="606250">
                <a:moveTo>
                  <a:pt x="0" y="0"/>
                </a:moveTo>
                <a:lnTo>
                  <a:pt x="1083902" y="0"/>
                </a:lnTo>
                <a:lnTo>
                  <a:pt x="1083902" y="606250"/>
                </a:lnTo>
                <a:lnTo>
                  <a:pt x="0" y="606250"/>
                </a:lnTo>
                <a:lnTo>
                  <a:pt x="0" y="0"/>
                </a:lnTo>
                <a:close/>
              </a:path>
            </a:pathLst>
          </a:custGeom>
          <a:blipFill>
            <a:blip r:embed="rId8"/>
            <a:stretch>
              <a:fillRect/>
            </a:stretch>
          </a:blipFill>
        </p:spPr>
        <p:txBody>
          <a:bodyPr/>
          <a:lstStyle/>
          <a:p>
            <a:endParaRPr lang="en-US"/>
          </a:p>
        </p:txBody>
      </p:sp>
      <p:sp>
        <p:nvSpPr>
          <p:cNvPr id="12" name="TextBox 12"/>
          <p:cNvSpPr txBox="1"/>
          <p:nvPr/>
        </p:nvSpPr>
        <p:spPr>
          <a:xfrm>
            <a:off x="602833" y="904875"/>
            <a:ext cx="7359800" cy="2192147"/>
          </a:xfrm>
          <a:prstGeom prst="rect">
            <a:avLst/>
          </a:prstGeom>
        </p:spPr>
        <p:txBody>
          <a:bodyPr lIns="0" tIns="0" rIns="0" bIns="0" rtlCol="0" anchor="t">
            <a:spAutoFit/>
          </a:bodyPr>
          <a:lstStyle/>
          <a:p>
            <a:pPr algn="l">
              <a:lnSpc>
                <a:spcPts val="8848"/>
              </a:lnSpc>
              <a:spcBef>
                <a:spcPct val="0"/>
              </a:spcBef>
            </a:pPr>
            <a:r>
              <a:rPr lang="en-US" sz="6320" b="1">
                <a:solidFill>
                  <a:srgbClr val="100F0D"/>
                </a:solidFill>
                <a:latin typeface="Loubag Semi-Bold"/>
                <a:ea typeface="Loubag Semi-Bold"/>
                <a:cs typeface="Loubag Semi-Bold"/>
                <a:sym typeface="Loubag Semi-Bold"/>
              </a:rPr>
              <a:t>Completing Your First Course:</a:t>
            </a:r>
          </a:p>
        </p:txBody>
      </p:sp>
      <p:sp>
        <p:nvSpPr>
          <p:cNvPr id="13" name="TextBox 13"/>
          <p:cNvSpPr txBox="1"/>
          <p:nvPr/>
        </p:nvSpPr>
        <p:spPr>
          <a:xfrm>
            <a:off x="119043" y="3457872"/>
            <a:ext cx="7518573" cy="5538978"/>
          </a:xfrm>
          <a:prstGeom prst="rect">
            <a:avLst/>
          </a:prstGeom>
        </p:spPr>
        <p:txBody>
          <a:bodyPr lIns="0" tIns="0" rIns="0" bIns="0" rtlCol="0" anchor="t">
            <a:spAutoFit/>
          </a:bodyPr>
          <a:lstStyle/>
          <a:p>
            <a:pPr marL="848487" lvl="1" indent="-424243" algn="l">
              <a:lnSpc>
                <a:spcPts val="5502"/>
              </a:lnSpc>
              <a:buFont typeface="Arial"/>
              <a:buChar char="•"/>
            </a:pPr>
            <a:r>
              <a:rPr lang="en-US" sz="3929" b="1">
                <a:solidFill>
                  <a:srgbClr val="100F0D"/>
                </a:solidFill>
                <a:latin typeface="Loubag Bold"/>
                <a:ea typeface="Loubag Bold"/>
                <a:cs typeface="Loubag Bold"/>
                <a:sym typeface="Loubag Bold"/>
              </a:rPr>
              <a:t>Do not close out of the window</a:t>
            </a:r>
          </a:p>
          <a:p>
            <a:pPr algn="l">
              <a:lnSpc>
                <a:spcPts val="5502"/>
              </a:lnSpc>
            </a:pPr>
            <a:endParaRPr lang="en-US" sz="3929" b="1">
              <a:solidFill>
                <a:srgbClr val="100F0D"/>
              </a:solidFill>
              <a:latin typeface="Loubag Bold"/>
              <a:ea typeface="Loubag Bold"/>
              <a:cs typeface="Loubag Bold"/>
              <a:sym typeface="Loubag Bold"/>
            </a:endParaRPr>
          </a:p>
          <a:p>
            <a:pPr marL="848487" lvl="1" indent="-424243" algn="l">
              <a:lnSpc>
                <a:spcPts val="5502"/>
              </a:lnSpc>
              <a:buFont typeface="Arial"/>
              <a:buChar char="•"/>
            </a:pPr>
            <a:r>
              <a:rPr lang="en-US" sz="3929" b="1">
                <a:solidFill>
                  <a:srgbClr val="100F0D"/>
                </a:solidFill>
                <a:latin typeface="Loubag Bold"/>
                <a:ea typeface="Loubag Bold"/>
                <a:cs typeface="Loubag Bold"/>
                <a:sym typeface="Loubag Bold"/>
              </a:rPr>
              <a:t>Instead click: “Exit Activity” in the upper right-hand corner to return to the course dashboard</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188217" y="9258300"/>
            <a:ext cx="18476217" cy="1028700"/>
            <a:chOff x="0" y="0"/>
            <a:chExt cx="4866164" cy="270933"/>
          </a:xfrm>
        </p:grpSpPr>
        <p:sp>
          <p:nvSpPr>
            <p:cNvPr id="3" name="Freeform 3"/>
            <p:cNvSpPr/>
            <p:nvPr/>
          </p:nvSpPr>
          <p:spPr>
            <a:xfrm>
              <a:off x="0" y="0"/>
              <a:ext cx="4866164" cy="270933"/>
            </a:xfrm>
            <a:custGeom>
              <a:avLst/>
              <a:gdLst/>
              <a:ahLst/>
              <a:cxnLst/>
              <a:rect l="l" t="t" r="r" b="b"/>
              <a:pathLst>
                <a:path w="4866164" h="270933">
                  <a:moveTo>
                    <a:pt x="0" y="0"/>
                  </a:moveTo>
                  <a:lnTo>
                    <a:pt x="4866164" y="0"/>
                  </a:lnTo>
                  <a:lnTo>
                    <a:pt x="4866164" y="270933"/>
                  </a:lnTo>
                  <a:lnTo>
                    <a:pt x="0" y="270933"/>
                  </a:lnTo>
                  <a:close/>
                </a:path>
              </a:pathLst>
            </a:custGeom>
            <a:solidFill>
              <a:srgbClr val="8387BA"/>
            </a:solidFill>
            <a:ln cap="sq">
              <a:noFill/>
              <a:prstDash val="solid"/>
              <a:miter/>
            </a:ln>
          </p:spPr>
          <p:txBody>
            <a:bodyPr/>
            <a:lstStyle/>
            <a:p>
              <a:endParaRPr lang="en-US"/>
            </a:p>
          </p:txBody>
        </p:sp>
        <p:sp>
          <p:nvSpPr>
            <p:cNvPr id="4" name="TextBox 4"/>
            <p:cNvSpPr txBox="1"/>
            <p:nvPr/>
          </p:nvSpPr>
          <p:spPr>
            <a:xfrm>
              <a:off x="0" y="-38100"/>
              <a:ext cx="4866164" cy="309033"/>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3367558" y="3331083"/>
            <a:ext cx="11552885" cy="5105887"/>
            <a:chOff x="0" y="0"/>
            <a:chExt cx="3042735" cy="1344760"/>
          </a:xfrm>
        </p:grpSpPr>
        <p:sp>
          <p:nvSpPr>
            <p:cNvPr id="6" name="Freeform 6"/>
            <p:cNvSpPr/>
            <p:nvPr/>
          </p:nvSpPr>
          <p:spPr>
            <a:xfrm>
              <a:off x="0" y="0"/>
              <a:ext cx="3042735" cy="1344760"/>
            </a:xfrm>
            <a:custGeom>
              <a:avLst/>
              <a:gdLst/>
              <a:ahLst/>
              <a:cxnLst/>
              <a:rect l="l" t="t" r="r" b="b"/>
              <a:pathLst>
                <a:path w="3042735" h="1344760">
                  <a:moveTo>
                    <a:pt x="0" y="0"/>
                  </a:moveTo>
                  <a:lnTo>
                    <a:pt x="3042735" y="0"/>
                  </a:lnTo>
                  <a:lnTo>
                    <a:pt x="3042735" y="1344760"/>
                  </a:lnTo>
                  <a:lnTo>
                    <a:pt x="0" y="1344760"/>
                  </a:lnTo>
                  <a:close/>
                </a:path>
              </a:pathLst>
            </a:custGeom>
            <a:solidFill>
              <a:srgbClr val="FE9F5D"/>
            </a:solidFill>
            <a:ln cap="sq">
              <a:noFill/>
              <a:prstDash val="solid"/>
              <a:miter/>
            </a:ln>
          </p:spPr>
          <p:txBody>
            <a:bodyPr/>
            <a:lstStyle/>
            <a:p>
              <a:endParaRPr lang="en-US"/>
            </a:p>
          </p:txBody>
        </p:sp>
        <p:sp>
          <p:nvSpPr>
            <p:cNvPr id="7" name="TextBox 7"/>
            <p:cNvSpPr txBox="1"/>
            <p:nvPr/>
          </p:nvSpPr>
          <p:spPr>
            <a:xfrm>
              <a:off x="0" y="-38100"/>
              <a:ext cx="3042735" cy="138286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Freeform 8"/>
          <p:cNvSpPr/>
          <p:nvPr/>
        </p:nvSpPr>
        <p:spPr>
          <a:xfrm>
            <a:off x="3669638" y="60704"/>
            <a:ext cx="10948724" cy="3570580"/>
          </a:xfrm>
          <a:custGeom>
            <a:avLst/>
            <a:gdLst/>
            <a:ahLst/>
            <a:cxnLst/>
            <a:rect l="l" t="t" r="r" b="b"/>
            <a:pathLst>
              <a:path w="10948724" h="3570580">
                <a:moveTo>
                  <a:pt x="0" y="0"/>
                </a:moveTo>
                <a:lnTo>
                  <a:pt x="10948724" y="0"/>
                </a:lnTo>
                <a:lnTo>
                  <a:pt x="10948724" y="3570580"/>
                </a:lnTo>
                <a:lnTo>
                  <a:pt x="0" y="3570580"/>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6269838" y="3955134"/>
            <a:ext cx="5748323" cy="961778"/>
          </a:xfrm>
          <a:prstGeom prst="rect">
            <a:avLst/>
          </a:prstGeom>
        </p:spPr>
        <p:txBody>
          <a:bodyPr lIns="0" tIns="0" rIns="0" bIns="0" rtlCol="0" anchor="t">
            <a:spAutoFit/>
          </a:bodyPr>
          <a:lstStyle/>
          <a:p>
            <a:pPr marL="0" lvl="0" indent="0" algn="ctr">
              <a:lnSpc>
                <a:spcPts val="7888"/>
              </a:lnSpc>
              <a:spcBef>
                <a:spcPct val="0"/>
              </a:spcBef>
            </a:pPr>
            <a:r>
              <a:rPr lang="en-US" sz="5634" b="1">
                <a:solidFill>
                  <a:srgbClr val="000000"/>
                </a:solidFill>
                <a:latin typeface="Loubag Semi-Bold"/>
                <a:ea typeface="Loubag Semi-Bold"/>
                <a:cs typeface="Loubag Semi-Bold"/>
                <a:sym typeface="Loubag Semi-Bold"/>
              </a:rPr>
              <a:t>Introduction</a:t>
            </a:r>
          </a:p>
        </p:txBody>
      </p:sp>
      <p:sp>
        <p:nvSpPr>
          <p:cNvPr id="10" name="TextBox 10"/>
          <p:cNvSpPr txBox="1"/>
          <p:nvPr/>
        </p:nvSpPr>
        <p:spPr>
          <a:xfrm>
            <a:off x="3896755" y="5342378"/>
            <a:ext cx="10494490" cy="1360153"/>
          </a:xfrm>
          <a:prstGeom prst="rect">
            <a:avLst/>
          </a:prstGeom>
        </p:spPr>
        <p:txBody>
          <a:bodyPr lIns="0" tIns="0" rIns="0" bIns="0" rtlCol="0" anchor="t">
            <a:spAutoFit/>
          </a:bodyPr>
          <a:lstStyle/>
          <a:p>
            <a:pPr algn="ctr">
              <a:lnSpc>
                <a:spcPts val="2730"/>
              </a:lnSpc>
              <a:spcBef>
                <a:spcPct val="0"/>
              </a:spcBef>
            </a:pPr>
            <a:r>
              <a:rPr lang="en-US" sz="1950">
                <a:solidFill>
                  <a:srgbClr val="000000"/>
                </a:solidFill>
                <a:latin typeface="Loubag Light"/>
                <a:ea typeface="Loubag Light"/>
                <a:cs typeface="Loubag Light"/>
                <a:sym typeface="Loubag Light"/>
              </a:rPr>
              <a:t>Welcome to the New York State Child Nutrition Program Learning Management System (LMS). This comprehensive online resource is dedicated to Child Nutrition Program operators by offering guidance and training to make your Child Nutrition Programs successful and will assist with meeting your Professional Standards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367050"/>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9313379" y="1572827"/>
            <a:ext cx="8652913" cy="5373933"/>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l="-1754" r="-1754"/>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000000"/>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DA72A3"/>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685800" y="1250449"/>
            <a:ext cx="7359800" cy="2192147"/>
          </a:xfrm>
          <a:prstGeom prst="rect">
            <a:avLst/>
          </a:prstGeom>
        </p:spPr>
        <p:txBody>
          <a:bodyPr lIns="0" tIns="0" rIns="0" bIns="0" rtlCol="0" anchor="t">
            <a:spAutoFit/>
          </a:bodyPr>
          <a:lstStyle/>
          <a:p>
            <a:pPr algn="l">
              <a:lnSpc>
                <a:spcPts val="8848"/>
              </a:lnSpc>
              <a:spcBef>
                <a:spcPct val="0"/>
              </a:spcBef>
            </a:pPr>
            <a:r>
              <a:rPr lang="en-US" sz="6320" b="1" dirty="0">
                <a:solidFill>
                  <a:srgbClr val="100F0D"/>
                </a:solidFill>
                <a:latin typeface="Loubag Semi-Bold"/>
                <a:ea typeface="Loubag Semi-Bold"/>
                <a:cs typeface="Loubag Semi-Bold"/>
                <a:sym typeface="Loubag Semi-Bold"/>
              </a:rPr>
              <a:t>Completing Your First Course:</a:t>
            </a:r>
          </a:p>
        </p:txBody>
      </p:sp>
      <p:sp>
        <p:nvSpPr>
          <p:cNvPr id="11" name="TextBox 11"/>
          <p:cNvSpPr txBox="1"/>
          <p:nvPr/>
        </p:nvSpPr>
        <p:spPr>
          <a:xfrm>
            <a:off x="24195" y="3705224"/>
            <a:ext cx="9313379" cy="4036568"/>
          </a:xfrm>
          <a:prstGeom prst="rect">
            <a:avLst/>
          </a:prstGeom>
        </p:spPr>
        <p:txBody>
          <a:bodyPr lIns="0" tIns="0" rIns="0" bIns="0" rtlCol="0" anchor="t">
            <a:spAutoFit/>
          </a:bodyPr>
          <a:lstStyle/>
          <a:p>
            <a:pPr marL="826898" lvl="1" indent="-413449" algn="l">
              <a:lnSpc>
                <a:spcPts val="5362"/>
              </a:lnSpc>
              <a:buFont typeface="Arial"/>
              <a:buChar char="•"/>
            </a:pPr>
            <a:r>
              <a:rPr lang="en-US" sz="3830" b="1" dirty="0">
                <a:solidFill>
                  <a:srgbClr val="100F0D"/>
                </a:solidFill>
                <a:latin typeface="Loubag Bold"/>
                <a:ea typeface="Loubag Bold"/>
                <a:cs typeface="Loubag Bold"/>
                <a:sym typeface="Loubag Bold"/>
              </a:rPr>
              <a:t>If you have completed all required course components, the Learning tile status should change to “Done” </a:t>
            </a:r>
          </a:p>
          <a:p>
            <a:pPr algn="l">
              <a:lnSpc>
                <a:spcPts val="5362"/>
              </a:lnSpc>
            </a:pPr>
            <a:endParaRPr lang="en-US" sz="3830" b="1" dirty="0">
              <a:solidFill>
                <a:srgbClr val="100F0D"/>
              </a:solidFill>
              <a:latin typeface="Loubag Bold"/>
              <a:ea typeface="Loubag Bold"/>
              <a:cs typeface="Loubag Bold"/>
              <a:sym typeface="Loubag Bold"/>
            </a:endParaRPr>
          </a:p>
          <a:p>
            <a:pPr marL="826898" lvl="1" indent="-413449" algn="l">
              <a:lnSpc>
                <a:spcPts val="5362"/>
              </a:lnSpc>
              <a:buFont typeface="Arial"/>
              <a:buChar char="•"/>
            </a:pPr>
            <a:r>
              <a:rPr lang="en-US" sz="3830" b="1" dirty="0">
                <a:solidFill>
                  <a:srgbClr val="100F0D"/>
                </a:solidFill>
                <a:latin typeface="Loubag Bold"/>
                <a:ea typeface="Loubag Bold"/>
                <a:cs typeface="Loubag Bold"/>
                <a:sym typeface="Loubag Bold"/>
              </a:rPr>
              <a:t> Access the Attestation tile</a:t>
            </a:r>
          </a:p>
        </p:txBody>
      </p:sp>
      <p:pic>
        <p:nvPicPr>
          <p:cNvPr id="12" name="Picture 12"/>
          <p:cNvPicPr>
            <a:picLocks noChangeAspect="1"/>
          </p:cNvPicPr>
          <p:nvPr/>
        </p:nvPicPr>
        <p:blipFill>
          <a:blip r:embed="rId6"/>
          <a:srcRect/>
          <a:stretch>
            <a:fillRect/>
          </a:stretch>
        </p:blipFill>
        <p:spPr>
          <a:xfrm rot="3788793">
            <a:off x="16292792" y="6068812"/>
            <a:ext cx="988509" cy="1086274"/>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A0CA"/>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600647" y="754144"/>
            <a:ext cx="9261023" cy="5751602"/>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r="-23084"/>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145DA0"/>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FFFFFF"/>
            </a:solidFill>
          </p:spPr>
          <p:txBody>
            <a:bodyPr/>
            <a:lstStyle/>
            <a:p>
              <a:endParaRPr lang="en-US"/>
            </a:p>
          </p:txBody>
        </p:sp>
      </p:grpSp>
      <p:sp>
        <p:nvSpPr>
          <p:cNvPr id="9" name="Freeform 9"/>
          <p:cNvSpPr/>
          <p:nvPr/>
        </p:nvSpPr>
        <p:spPr>
          <a:xfrm>
            <a:off x="10496113" y="6951641"/>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Freeform 10"/>
          <p:cNvSpPr/>
          <p:nvPr/>
        </p:nvSpPr>
        <p:spPr>
          <a:xfrm>
            <a:off x="16322228" y="5895650"/>
            <a:ext cx="937072" cy="303981"/>
          </a:xfrm>
          <a:custGeom>
            <a:avLst/>
            <a:gdLst/>
            <a:ahLst/>
            <a:cxnLst/>
            <a:rect l="l" t="t" r="r" b="b"/>
            <a:pathLst>
              <a:path w="937072" h="303981">
                <a:moveTo>
                  <a:pt x="0" y="0"/>
                </a:moveTo>
                <a:lnTo>
                  <a:pt x="937072" y="0"/>
                </a:lnTo>
                <a:lnTo>
                  <a:pt x="937072" y="303982"/>
                </a:lnTo>
                <a:lnTo>
                  <a:pt x="0" y="303982"/>
                </a:lnTo>
                <a:lnTo>
                  <a:pt x="0" y="0"/>
                </a:lnTo>
                <a:close/>
              </a:path>
            </a:pathLst>
          </a:custGeom>
          <a:blipFill>
            <a:blip r:embed="rId6"/>
            <a:stretch>
              <a:fillRect t="-24455"/>
            </a:stretch>
          </a:blipFill>
        </p:spPr>
        <p:txBody>
          <a:bodyPr/>
          <a:lstStyle/>
          <a:p>
            <a:endParaRPr lang="en-US"/>
          </a:p>
        </p:txBody>
      </p:sp>
      <p:sp>
        <p:nvSpPr>
          <p:cNvPr id="11" name="TextBox 11"/>
          <p:cNvSpPr txBox="1"/>
          <p:nvPr/>
        </p:nvSpPr>
        <p:spPr>
          <a:xfrm>
            <a:off x="804436" y="630319"/>
            <a:ext cx="7359800" cy="2192147"/>
          </a:xfrm>
          <a:prstGeom prst="rect">
            <a:avLst/>
          </a:prstGeom>
        </p:spPr>
        <p:txBody>
          <a:bodyPr lIns="0" tIns="0" rIns="0" bIns="0" rtlCol="0" anchor="t">
            <a:spAutoFit/>
          </a:bodyPr>
          <a:lstStyle/>
          <a:p>
            <a:pPr algn="l">
              <a:lnSpc>
                <a:spcPts val="8848"/>
              </a:lnSpc>
              <a:spcBef>
                <a:spcPct val="0"/>
              </a:spcBef>
            </a:pPr>
            <a:r>
              <a:rPr lang="en-US" sz="6320" b="1">
                <a:solidFill>
                  <a:srgbClr val="100F0D"/>
                </a:solidFill>
                <a:latin typeface="Loubag Semi-Bold"/>
                <a:ea typeface="Loubag Semi-Bold"/>
                <a:cs typeface="Loubag Semi-Bold"/>
                <a:sym typeface="Loubag Semi-Bold"/>
              </a:rPr>
              <a:t>Completing Your First Course:</a:t>
            </a:r>
          </a:p>
        </p:txBody>
      </p:sp>
      <p:sp>
        <p:nvSpPr>
          <p:cNvPr id="12" name="TextBox 12"/>
          <p:cNvSpPr txBox="1"/>
          <p:nvPr/>
        </p:nvSpPr>
        <p:spPr>
          <a:xfrm>
            <a:off x="320663" y="2993264"/>
            <a:ext cx="8175209" cy="5728573"/>
          </a:xfrm>
          <a:prstGeom prst="rect">
            <a:avLst/>
          </a:prstGeom>
        </p:spPr>
        <p:txBody>
          <a:bodyPr lIns="0" tIns="0" rIns="0" bIns="0" rtlCol="0" anchor="t">
            <a:spAutoFit/>
          </a:bodyPr>
          <a:lstStyle/>
          <a:p>
            <a:pPr marL="775216" lvl="1" indent="-387608" algn="l">
              <a:lnSpc>
                <a:spcPts val="5026"/>
              </a:lnSpc>
              <a:buFont typeface="Arial"/>
              <a:buChar char="•"/>
            </a:pPr>
            <a:r>
              <a:rPr lang="en-US" sz="3590" b="1" dirty="0">
                <a:solidFill>
                  <a:srgbClr val="100F0D"/>
                </a:solidFill>
                <a:latin typeface="Loubag Bold"/>
                <a:ea typeface="Loubag Bold"/>
                <a:cs typeface="Loubag Bold"/>
                <a:sym typeface="Loubag Bold"/>
              </a:rPr>
              <a:t>Navigate to the Attestation tile </a:t>
            </a:r>
          </a:p>
          <a:p>
            <a:pPr algn="l">
              <a:lnSpc>
                <a:spcPts val="5026"/>
              </a:lnSpc>
            </a:pPr>
            <a:endParaRPr lang="en-US" sz="3590" b="1" dirty="0">
              <a:solidFill>
                <a:srgbClr val="100F0D"/>
              </a:solidFill>
              <a:latin typeface="Loubag Bold"/>
              <a:ea typeface="Loubag Bold"/>
              <a:cs typeface="Loubag Bold"/>
              <a:sym typeface="Loubag Bold"/>
            </a:endParaRPr>
          </a:p>
          <a:p>
            <a:pPr marL="775216" lvl="1" indent="-387608" algn="l">
              <a:lnSpc>
                <a:spcPts val="5026"/>
              </a:lnSpc>
              <a:buFont typeface="Arial"/>
              <a:buChar char="•"/>
            </a:pPr>
            <a:r>
              <a:rPr lang="en-US" sz="3590" b="1" dirty="0">
                <a:solidFill>
                  <a:srgbClr val="100F0D"/>
                </a:solidFill>
                <a:latin typeface="Loubag Bold"/>
                <a:ea typeface="Loubag Bold"/>
                <a:cs typeface="Loubag Bold"/>
                <a:sym typeface="Loubag Bold"/>
              </a:rPr>
              <a:t>Click the link which brings you to the attestation questions </a:t>
            </a:r>
          </a:p>
          <a:p>
            <a:pPr algn="l">
              <a:lnSpc>
                <a:spcPts val="5026"/>
              </a:lnSpc>
            </a:pPr>
            <a:endParaRPr lang="en-US" sz="3590" b="1" dirty="0">
              <a:solidFill>
                <a:srgbClr val="100F0D"/>
              </a:solidFill>
              <a:latin typeface="Loubag Bold"/>
              <a:ea typeface="Loubag Bold"/>
              <a:cs typeface="Loubag Bold"/>
              <a:sym typeface="Loubag Bold"/>
            </a:endParaRPr>
          </a:p>
          <a:p>
            <a:pPr marL="775216" lvl="1" indent="-387608" algn="l">
              <a:lnSpc>
                <a:spcPts val="5026"/>
              </a:lnSpc>
              <a:buFont typeface="Arial"/>
              <a:buChar char="•"/>
            </a:pPr>
            <a:r>
              <a:rPr lang="en-US" sz="3590" b="1" dirty="0">
                <a:solidFill>
                  <a:srgbClr val="100F0D"/>
                </a:solidFill>
                <a:latin typeface="Loubag Bold"/>
                <a:ea typeface="Loubag Bold"/>
                <a:cs typeface="Loubag Bold"/>
                <a:sym typeface="Loubag Bold"/>
              </a:rPr>
              <a:t>Complete attestation and </a:t>
            </a:r>
            <a:r>
              <a:rPr lang="en-US" sz="3590" b="1" dirty="0" err="1">
                <a:solidFill>
                  <a:srgbClr val="100F0D"/>
                </a:solidFill>
                <a:latin typeface="Loubag Bold"/>
                <a:ea typeface="Loubag Bold"/>
                <a:cs typeface="Loubag Bold"/>
                <a:sym typeface="Loubag Bold"/>
              </a:rPr>
              <a:t>click:“Submit</a:t>
            </a:r>
            <a:r>
              <a:rPr lang="en-US" sz="3590" b="1" dirty="0">
                <a:solidFill>
                  <a:srgbClr val="100F0D"/>
                </a:solidFill>
                <a:latin typeface="Loubag Bold"/>
                <a:ea typeface="Loubag Bold"/>
                <a:cs typeface="Loubag Bold"/>
                <a:sym typeface="Loubag Bold"/>
              </a:rPr>
              <a:t> Questionnaire”</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437245" y="1028700"/>
            <a:ext cx="9529047" cy="5918060"/>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t="-1214" b="-1214"/>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FFA0CA"/>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696E9F"/>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Freeform 10"/>
          <p:cNvSpPr/>
          <p:nvPr/>
        </p:nvSpPr>
        <p:spPr>
          <a:xfrm rot="-9888790">
            <a:off x="12097253" y="5149506"/>
            <a:ext cx="1605000" cy="1009144"/>
          </a:xfrm>
          <a:custGeom>
            <a:avLst/>
            <a:gdLst/>
            <a:ahLst/>
            <a:cxnLst/>
            <a:rect l="l" t="t" r="r" b="b"/>
            <a:pathLst>
              <a:path w="1605000" h="1009144">
                <a:moveTo>
                  <a:pt x="0" y="0"/>
                </a:moveTo>
                <a:lnTo>
                  <a:pt x="1605000" y="0"/>
                </a:lnTo>
                <a:lnTo>
                  <a:pt x="1605000" y="1009144"/>
                </a:lnTo>
                <a:lnTo>
                  <a:pt x="0" y="10091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587953" y="904875"/>
            <a:ext cx="7359800" cy="2192147"/>
          </a:xfrm>
          <a:prstGeom prst="rect">
            <a:avLst/>
          </a:prstGeom>
        </p:spPr>
        <p:txBody>
          <a:bodyPr lIns="0" tIns="0" rIns="0" bIns="0" rtlCol="0" anchor="t">
            <a:spAutoFit/>
          </a:bodyPr>
          <a:lstStyle/>
          <a:p>
            <a:pPr algn="l">
              <a:lnSpc>
                <a:spcPts val="8848"/>
              </a:lnSpc>
              <a:spcBef>
                <a:spcPct val="0"/>
              </a:spcBef>
            </a:pPr>
            <a:r>
              <a:rPr lang="en-US" sz="6320" b="1">
                <a:solidFill>
                  <a:srgbClr val="100F0D"/>
                </a:solidFill>
                <a:latin typeface="Loubag Semi-Bold"/>
                <a:ea typeface="Loubag Semi-Bold"/>
                <a:cs typeface="Loubag Semi-Bold"/>
                <a:sym typeface="Loubag Semi-Bold"/>
              </a:rPr>
              <a:t>Completing Your First Course:</a:t>
            </a:r>
          </a:p>
        </p:txBody>
      </p:sp>
      <p:sp>
        <p:nvSpPr>
          <p:cNvPr id="12" name="TextBox 12"/>
          <p:cNvSpPr txBox="1"/>
          <p:nvPr/>
        </p:nvSpPr>
        <p:spPr>
          <a:xfrm>
            <a:off x="587953" y="3469442"/>
            <a:ext cx="7359800" cy="4843653"/>
          </a:xfrm>
          <a:prstGeom prst="rect">
            <a:avLst/>
          </a:prstGeom>
        </p:spPr>
        <p:txBody>
          <a:bodyPr lIns="0" tIns="0" rIns="0" bIns="0" rtlCol="0" anchor="t">
            <a:spAutoFit/>
          </a:bodyPr>
          <a:lstStyle/>
          <a:p>
            <a:pPr algn="l">
              <a:lnSpc>
                <a:spcPts val="5502"/>
              </a:lnSpc>
            </a:pPr>
            <a:r>
              <a:rPr lang="en-US" sz="3929" b="1">
                <a:solidFill>
                  <a:srgbClr val="100F0D"/>
                </a:solidFill>
                <a:latin typeface="Loubag Bold"/>
                <a:ea typeface="Loubag Bold"/>
                <a:cs typeface="Loubag Bold"/>
                <a:sym typeface="Loubag Bold"/>
              </a:rPr>
              <a:t>After submitting your attestation, the page will look like this</a:t>
            </a:r>
          </a:p>
          <a:p>
            <a:pPr algn="l">
              <a:lnSpc>
                <a:spcPts val="5502"/>
              </a:lnSpc>
            </a:pPr>
            <a:endParaRPr lang="en-US" sz="3929" b="1">
              <a:solidFill>
                <a:srgbClr val="100F0D"/>
              </a:solidFill>
              <a:latin typeface="Loubag Bold"/>
              <a:ea typeface="Loubag Bold"/>
              <a:cs typeface="Loubag Bold"/>
              <a:sym typeface="Loubag Bold"/>
            </a:endParaRPr>
          </a:p>
          <a:p>
            <a:pPr algn="l">
              <a:lnSpc>
                <a:spcPts val="5502"/>
              </a:lnSpc>
            </a:pPr>
            <a:r>
              <a:rPr lang="en-US" sz="3929" b="1">
                <a:solidFill>
                  <a:srgbClr val="100F0D"/>
                </a:solidFill>
                <a:latin typeface="Loubag Bold"/>
                <a:ea typeface="Loubag Bold"/>
                <a:cs typeface="Loubag Bold"/>
                <a:sym typeface="Loubag Bold"/>
              </a:rPr>
              <a:t>Click on the link which leads you back to the course page</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367050"/>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437245" y="1028700"/>
            <a:ext cx="9529047" cy="5918060"/>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l="-7090" r="-1260" b="-5686"/>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000000"/>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696E9F"/>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Freeform 10"/>
          <p:cNvSpPr/>
          <p:nvPr/>
        </p:nvSpPr>
        <p:spPr>
          <a:xfrm rot="-97815">
            <a:off x="14582278" y="5551276"/>
            <a:ext cx="1605000" cy="1009144"/>
          </a:xfrm>
          <a:custGeom>
            <a:avLst/>
            <a:gdLst/>
            <a:ahLst/>
            <a:cxnLst/>
            <a:rect l="l" t="t" r="r" b="b"/>
            <a:pathLst>
              <a:path w="1605000" h="1009144">
                <a:moveTo>
                  <a:pt x="0" y="0"/>
                </a:moveTo>
                <a:lnTo>
                  <a:pt x="1605001" y="0"/>
                </a:lnTo>
                <a:lnTo>
                  <a:pt x="1605001" y="1009144"/>
                </a:lnTo>
                <a:lnTo>
                  <a:pt x="0" y="10091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587953" y="1066611"/>
            <a:ext cx="7359800" cy="2192147"/>
          </a:xfrm>
          <a:prstGeom prst="rect">
            <a:avLst/>
          </a:prstGeom>
        </p:spPr>
        <p:txBody>
          <a:bodyPr lIns="0" tIns="0" rIns="0" bIns="0" rtlCol="0" anchor="t">
            <a:spAutoFit/>
          </a:bodyPr>
          <a:lstStyle/>
          <a:p>
            <a:pPr algn="l">
              <a:lnSpc>
                <a:spcPts val="8848"/>
              </a:lnSpc>
              <a:spcBef>
                <a:spcPct val="0"/>
              </a:spcBef>
            </a:pPr>
            <a:r>
              <a:rPr lang="en-US" sz="6320" b="1">
                <a:solidFill>
                  <a:srgbClr val="000000"/>
                </a:solidFill>
                <a:latin typeface="Loubag Semi-Bold"/>
                <a:ea typeface="Loubag Semi-Bold"/>
                <a:cs typeface="Loubag Semi-Bold"/>
                <a:sym typeface="Loubag Semi-Bold"/>
              </a:rPr>
              <a:t>Completing Your First Course:</a:t>
            </a:r>
          </a:p>
        </p:txBody>
      </p:sp>
      <p:sp>
        <p:nvSpPr>
          <p:cNvPr id="12" name="TextBox 12"/>
          <p:cNvSpPr txBox="1"/>
          <p:nvPr/>
        </p:nvSpPr>
        <p:spPr>
          <a:xfrm>
            <a:off x="-251507" y="3902005"/>
            <a:ext cx="8800634" cy="4548835"/>
          </a:xfrm>
          <a:prstGeom prst="rect">
            <a:avLst/>
          </a:prstGeom>
        </p:spPr>
        <p:txBody>
          <a:bodyPr lIns="0" tIns="0" rIns="0" bIns="0" rtlCol="0" anchor="t">
            <a:spAutoFit/>
          </a:bodyPr>
          <a:lstStyle/>
          <a:p>
            <a:pPr marL="925568" lvl="1" indent="-462784" algn="l">
              <a:lnSpc>
                <a:spcPts val="6001"/>
              </a:lnSpc>
              <a:buFont typeface="Arial"/>
              <a:buChar char="•"/>
            </a:pPr>
            <a:r>
              <a:rPr lang="en-US" sz="4287" b="1">
                <a:solidFill>
                  <a:srgbClr val="000000"/>
                </a:solidFill>
                <a:latin typeface="Loubag Bold"/>
                <a:ea typeface="Loubag Bold"/>
                <a:cs typeface="Loubag Bold"/>
                <a:sym typeface="Loubag Bold"/>
              </a:rPr>
              <a:t>Once the questions are answered, the Attestation tile status will change to “Done” and you can access your certificate</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EE9217"/>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437245" y="1028700"/>
            <a:ext cx="9529047" cy="5918060"/>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l="-114507" r="-7710" b="-73299"/>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145DA0"/>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100F0D"/>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Freeform 10"/>
          <p:cNvSpPr/>
          <p:nvPr/>
        </p:nvSpPr>
        <p:spPr>
          <a:xfrm>
            <a:off x="14138517" y="2346523"/>
            <a:ext cx="1605000" cy="1009144"/>
          </a:xfrm>
          <a:custGeom>
            <a:avLst/>
            <a:gdLst/>
            <a:ahLst/>
            <a:cxnLst/>
            <a:rect l="l" t="t" r="r" b="b"/>
            <a:pathLst>
              <a:path w="1605000" h="1009144">
                <a:moveTo>
                  <a:pt x="0" y="0"/>
                </a:moveTo>
                <a:lnTo>
                  <a:pt x="1605000" y="0"/>
                </a:lnTo>
                <a:lnTo>
                  <a:pt x="1605000" y="1009144"/>
                </a:lnTo>
                <a:lnTo>
                  <a:pt x="0" y="10091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685800" y="936879"/>
            <a:ext cx="7359800" cy="2192147"/>
          </a:xfrm>
          <a:prstGeom prst="rect">
            <a:avLst/>
          </a:prstGeom>
        </p:spPr>
        <p:txBody>
          <a:bodyPr lIns="0" tIns="0" rIns="0" bIns="0" rtlCol="0" anchor="t">
            <a:spAutoFit/>
          </a:bodyPr>
          <a:lstStyle/>
          <a:p>
            <a:pPr algn="l">
              <a:lnSpc>
                <a:spcPts val="8848"/>
              </a:lnSpc>
              <a:spcBef>
                <a:spcPct val="0"/>
              </a:spcBef>
            </a:pPr>
            <a:r>
              <a:rPr lang="en-US" sz="6320" b="1" dirty="0">
                <a:solidFill>
                  <a:srgbClr val="100F0D"/>
                </a:solidFill>
                <a:latin typeface="Loubag Semi-Bold"/>
                <a:ea typeface="Loubag Semi-Bold"/>
                <a:cs typeface="Loubag Semi-Bold"/>
                <a:sym typeface="Loubag Semi-Bold"/>
              </a:rPr>
              <a:t>Completing Your First Course:</a:t>
            </a:r>
          </a:p>
        </p:txBody>
      </p:sp>
      <p:sp>
        <p:nvSpPr>
          <p:cNvPr id="12" name="TextBox 12"/>
          <p:cNvSpPr txBox="1"/>
          <p:nvPr/>
        </p:nvSpPr>
        <p:spPr>
          <a:xfrm>
            <a:off x="0" y="3911530"/>
            <a:ext cx="8394088" cy="5090398"/>
          </a:xfrm>
          <a:prstGeom prst="rect">
            <a:avLst/>
          </a:prstGeom>
        </p:spPr>
        <p:txBody>
          <a:bodyPr lIns="0" tIns="0" rIns="0" bIns="0" rtlCol="0" anchor="t">
            <a:spAutoFit/>
          </a:bodyPr>
          <a:lstStyle/>
          <a:p>
            <a:pPr marL="775216" lvl="1" indent="-387608" algn="l">
              <a:lnSpc>
                <a:spcPts val="5026"/>
              </a:lnSpc>
              <a:buFont typeface="Arial"/>
              <a:buChar char="•"/>
            </a:pPr>
            <a:r>
              <a:rPr lang="en-US" sz="3590" b="1">
                <a:solidFill>
                  <a:srgbClr val="100F0D"/>
                </a:solidFill>
                <a:latin typeface="Loubag Bold"/>
                <a:ea typeface="Loubag Bold"/>
                <a:cs typeface="Loubag Bold"/>
                <a:sym typeface="Loubag Bold"/>
              </a:rPr>
              <a:t>The certificate of completion will download to your computer </a:t>
            </a:r>
          </a:p>
          <a:p>
            <a:pPr algn="l">
              <a:lnSpc>
                <a:spcPts val="5026"/>
              </a:lnSpc>
            </a:pPr>
            <a:endParaRPr lang="en-US" sz="3590" b="1">
              <a:solidFill>
                <a:srgbClr val="100F0D"/>
              </a:solidFill>
              <a:latin typeface="Loubag Bold"/>
              <a:ea typeface="Loubag Bold"/>
              <a:cs typeface="Loubag Bold"/>
              <a:sym typeface="Loubag Bold"/>
            </a:endParaRPr>
          </a:p>
          <a:p>
            <a:pPr marL="775216" lvl="1" indent="-387608" algn="l">
              <a:lnSpc>
                <a:spcPts val="5026"/>
              </a:lnSpc>
              <a:buFont typeface="Arial"/>
              <a:buChar char="•"/>
            </a:pPr>
            <a:r>
              <a:rPr lang="en-US" sz="3590" b="1">
                <a:solidFill>
                  <a:srgbClr val="100F0D"/>
                </a:solidFill>
                <a:latin typeface="Loubag Bold"/>
                <a:ea typeface="Loubag Bold"/>
                <a:cs typeface="Loubag Bold"/>
                <a:sym typeface="Loubag Bold"/>
              </a:rPr>
              <a:t>In the upper right-hand corner, you will see a prompt to open this file to view your certificate</a:t>
            </a: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514600" y="-3086100"/>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00F0D"/>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422364" y="1309621"/>
            <a:ext cx="9529047" cy="5918060"/>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l="-43792" t="-4530" b="-58822"/>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FFB380"/>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145DA0"/>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Freeform 10"/>
          <p:cNvSpPr/>
          <p:nvPr/>
        </p:nvSpPr>
        <p:spPr>
          <a:xfrm>
            <a:off x="14124318" y="2640636"/>
            <a:ext cx="1605000" cy="1009144"/>
          </a:xfrm>
          <a:custGeom>
            <a:avLst/>
            <a:gdLst/>
            <a:ahLst/>
            <a:cxnLst/>
            <a:rect l="l" t="t" r="r" b="b"/>
            <a:pathLst>
              <a:path w="1605000" h="1009144">
                <a:moveTo>
                  <a:pt x="0" y="0"/>
                </a:moveTo>
                <a:lnTo>
                  <a:pt x="1605000" y="0"/>
                </a:lnTo>
                <a:lnTo>
                  <a:pt x="1605000" y="1009144"/>
                </a:lnTo>
                <a:lnTo>
                  <a:pt x="0" y="10091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297573" y="2012443"/>
            <a:ext cx="7359800" cy="2192147"/>
          </a:xfrm>
          <a:prstGeom prst="rect">
            <a:avLst/>
          </a:prstGeom>
        </p:spPr>
        <p:txBody>
          <a:bodyPr lIns="0" tIns="0" rIns="0" bIns="0" rtlCol="0" anchor="t">
            <a:spAutoFit/>
          </a:bodyPr>
          <a:lstStyle/>
          <a:p>
            <a:pPr algn="l">
              <a:lnSpc>
                <a:spcPts val="8848"/>
              </a:lnSpc>
              <a:spcBef>
                <a:spcPct val="0"/>
              </a:spcBef>
            </a:pPr>
            <a:r>
              <a:rPr lang="en-US" sz="6320" b="1" dirty="0">
                <a:solidFill>
                  <a:srgbClr val="100F0D"/>
                </a:solidFill>
                <a:latin typeface="Loubag Semi-Bold"/>
                <a:ea typeface="Loubag Semi-Bold"/>
                <a:cs typeface="Loubag Semi-Bold"/>
                <a:sym typeface="Loubag Semi-Bold"/>
              </a:rPr>
              <a:t>Completing Your First Course:</a:t>
            </a:r>
          </a:p>
        </p:txBody>
      </p:sp>
      <p:sp>
        <p:nvSpPr>
          <p:cNvPr id="12" name="TextBox 12"/>
          <p:cNvSpPr txBox="1"/>
          <p:nvPr/>
        </p:nvSpPr>
        <p:spPr>
          <a:xfrm>
            <a:off x="327824" y="4644563"/>
            <a:ext cx="7918158" cy="4518669"/>
          </a:xfrm>
          <a:prstGeom prst="rect">
            <a:avLst/>
          </a:prstGeom>
        </p:spPr>
        <p:txBody>
          <a:bodyPr lIns="0" tIns="0" rIns="0" bIns="0" rtlCol="0" anchor="t">
            <a:spAutoFit/>
          </a:bodyPr>
          <a:lstStyle/>
          <a:p>
            <a:pPr algn="l">
              <a:lnSpc>
                <a:spcPts val="6001"/>
              </a:lnSpc>
            </a:pPr>
            <a:r>
              <a:rPr lang="en-US" sz="4287" b="1">
                <a:solidFill>
                  <a:srgbClr val="100F0D"/>
                </a:solidFill>
                <a:latin typeface="Loubag Bold"/>
                <a:ea typeface="Loubag Bold"/>
                <a:cs typeface="Loubag Bold"/>
                <a:sym typeface="Loubag Bold"/>
              </a:rPr>
              <a:t>Access and view your certificate by clicking on your user initials in the upper right corner and navigating to the Certificates page</a:t>
            </a:r>
          </a:p>
        </p:txBody>
      </p:sp>
      <p:sp>
        <p:nvSpPr>
          <p:cNvPr id="13" name="Freeform 13"/>
          <p:cNvSpPr/>
          <p:nvPr/>
        </p:nvSpPr>
        <p:spPr>
          <a:xfrm>
            <a:off x="17259300" y="2346523"/>
            <a:ext cx="574255" cy="588225"/>
          </a:xfrm>
          <a:custGeom>
            <a:avLst/>
            <a:gdLst/>
            <a:ahLst/>
            <a:cxnLst/>
            <a:rect l="l" t="t" r="r" b="b"/>
            <a:pathLst>
              <a:path w="574255" h="588225">
                <a:moveTo>
                  <a:pt x="0" y="0"/>
                </a:moveTo>
                <a:lnTo>
                  <a:pt x="574255" y="0"/>
                </a:lnTo>
                <a:lnTo>
                  <a:pt x="574255" y="588225"/>
                </a:lnTo>
                <a:lnTo>
                  <a:pt x="0" y="5882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E97FB0"/>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437245" y="1028700"/>
            <a:ext cx="9529047" cy="5918060"/>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l="-38569"/>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367050"/>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8387BA"/>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Freeform 10"/>
          <p:cNvSpPr/>
          <p:nvPr/>
        </p:nvSpPr>
        <p:spPr>
          <a:xfrm>
            <a:off x="16484564" y="1913093"/>
            <a:ext cx="487609" cy="433430"/>
          </a:xfrm>
          <a:custGeom>
            <a:avLst/>
            <a:gdLst/>
            <a:ahLst/>
            <a:cxnLst/>
            <a:rect l="l" t="t" r="r" b="b"/>
            <a:pathLst>
              <a:path w="487609" h="433430">
                <a:moveTo>
                  <a:pt x="0" y="0"/>
                </a:moveTo>
                <a:lnTo>
                  <a:pt x="487609" y="0"/>
                </a:lnTo>
                <a:lnTo>
                  <a:pt x="487609" y="433430"/>
                </a:lnTo>
                <a:lnTo>
                  <a:pt x="0" y="433430"/>
                </a:lnTo>
                <a:lnTo>
                  <a:pt x="0" y="0"/>
                </a:lnTo>
                <a:close/>
              </a:path>
            </a:pathLst>
          </a:custGeom>
          <a:blipFill>
            <a:blip r:embed="rId6"/>
            <a:stretch>
              <a:fillRect/>
            </a:stretch>
          </a:blipFill>
        </p:spPr>
        <p:txBody>
          <a:bodyPr/>
          <a:lstStyle/>
          <a:p>
            <a:endParaRPr lang="en-US"/>
          </a:p>
        </p:txBody>
      </p:sp>
      <p:sp>
        <p:nvSpPr>
          <p:cNvPr id="11" name="TextBox 11"/>
          <p:cNvSpPr txBox="1"/>
          <p:nvPr/>
        </p:nvSpPr>
        <p:spPr>
          <a:xfrm>
            <a:off x="587953" y="1188537"/>
            <a:ext cx="7359800" cy="2192147"/>
          </a:xfrm>
          <a:prstGeom prst="rect">
            <a:avLst/>
          </a:prstGeom>
        </p:spPr>
        <p:txBody>
          <a:bodyPr lIns="0" tIns="0" rIns="0" bIns="0" rtlCol="0" anchor="t">
            <a:spAutoFit/>
          </a:bodyPr>
          <a:lstStyle/>
          <a:p>
            <a:pPr algn="l">
              <a:lnSpc>
                <a:spcPts val="8848"/>
              </a:lnSpc>
              <a:spcBef>
                <a:spcPct val="0"/>
              </a:spcBef>
            </a:pPr>
            <a:r>
              <a:rPr lang="en-US" sz="6320" b="1">
                <a:solidFill>
                  <a:srgbClr val="100F0D"/>
                </a:solidFill>
                <a:latin typeface="Loubag Semi-Bold"/>
                <a:ea typeface="Loubag Semi-Bold"/>
                <a:cs typeface="Loubag Semi-Bold"/>
                <a:sym typeface="Loubag Semi-Bold"/>
              </a:rPr>
              <a:t>Completing Your First Course:</a:t>
            </a:r>
          </a:p>
        </p:txBody>
      </p:sp>
      <p:sp>
        <p:nvSpPr>
          <p:cNvPr id="12" name="TextBox 12"/>
          <p:cNvSpPr txBox="1"/>
          <p:nvPr/>
        </p:nvSpPr>
        <p:spPr>
          <a:xfrm>
            <a:off x="-227716" y="3387993"/>
            <a:ext cx="8175469" cy="6065393"/>
          </a:xfrm>
          <a:prstGeom prst="rect">
            <a:avLst/>
          </a:prstGeom>
        </p:spPr>
        <p:txBody>
          <a:bodyPr lIns="0" tIns="0" rIns="0" bIns="0" rtlCol="0" anchor="t">
            <a:spAutoFit/>
          </a:bodyPr>
          <a:lstStyle/>
          <a:p>
            <a:pPr marL="826898" lvl="1" indent="-413449" algn="l">
              <a:lnSpc>
                <a:spcPts val="5362"/>
              </a:lnSpc>
              <a:buFont typeface="Arial"/>
              <a:buChar char="•"/>
            </a:pPr>
            <a:r>
              <a:rPr lang="en-US" sz="3830" b="1">
                <a:solidFill>
                  <a:srgbClr val="100F0D"/>
                </a:solidFill>
                <a:latin typeface="Loubag Bold"/>
                <a:ea typeface="Loubag Bold"/>
                <a:cs typeface="Loubag Bold"/>
                <a:sym typeface="Loubag Bold"/>
              </a:rPr>
              <a:t>All of your certificates listed, date issued/completed, and the ability to download the document</a:t>
            </a:r>
          </a:p>
          <a:p>
            <a:pPr algn="l">
              <a:lnSpc>
                <a:spcPts val="5362"/>
              </a:lnSpc>
            </a:pPr>
            <a:endParaRPr lang="en-US" sz="3830" b="1">
              <a:solidFill>
                <a:srgbClr val="100F0D"/>
              </a:solidFill>
              <a:latin typeface="Loubag Bold"/>
              <a:ea typeface="Loubag Bold"/>
              <a:cs typeface="Loubag Bold"/>
              <a:sym typeface="Loubag Bold"/>
            </a:endParaRPr>
          </a:p>
          <a:p>
            <a:pPr marL="826898" lvl="1" indent="-413449" algn="l">
              <a:lnSpc>
                <a:spcPts val="5362"/>
              </a:lnSpc>
              <a:buFont typeface="Arial"/>
              <a:buChar char="•"/>
            </a:pPr>
            <a:r>
              <a:rPr lang="en-US" sz="3830" b="1">
                <a:solidFill>
                  <a:srgbClr val="100F0D"/>
                </a:solidFill>
                <a:latin typeface="Loubag Bold"/>
                <a:ea typeface="Loubag Bold"/>
                <a:cs typeface="Loubag Bold"/>
                <a:sym typeface="Loubag Bold"/>
              </a:rPr>
              <a:t>On the right-hand side, under file, select the down arrow icon</a:t>
            </a:r>
          </a:p>
        </p:txBody>
      </p:sp>
      <p:sp>
        <p:nvSpPr>
          <p:cNvPr id="13" name="Freeform 13"/>
          <p:cNvSpPr/>
          <p:nvPr/>
        </p:nvSpPr>
        <p:spPr>
          <a:xfrm rot="7297244">
            <a:off x="16442039" y="4169614"/>
            <a:ext cx="294599" cy="476120"/>
          </a:xfrm>
          <a:custGeom>
            <a:avLst/>
            <a:gdLst/>
            <a:ahLst/>
            <a:cxnLst/>
            <a:rect l="l" t="t" r="r" b="b"/>
            <a:pathLst>
              <a:path w="294599" h="476120">
                <a:moveTo>
                  <a:pt x="0" y="0"/>
                </a:moveTo>
                <a:lnTo>
                  <a:pt x="294599" y="0"/>
                </a:lnTo>
                <a:lnTo>
                  <a:pt x="294599" y="476120"/>
                </a:lnTo>
                <a:lnTo>
                  <a:pt x="0" y="4761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3847524">
            <a:off x="16006040" y="2344981"/>
            <a:ext cx="277577" cy="448610"/>
          </a:xfrm>
          <a:custGeom>
            <a:avLst/>
            <a:gdLst/>
            <a:ahLst/>
            <a:cxnLst/>
            <a:rect l="l" t="t" r="r" b="b"/>
            <a:pathLst>
              <a:path w="277577" h="448610">
                <a:moveTo>
                  <a:pt x="0" y="0"/>
                </a:moveTo>
                <a:lnTo>
                  <a:pt x="277577" y="0"/>
                </a:lnTo>
                <a:lnTo>
                  <a:pt x="277577" y="448609"/>
                </a:lnTo>
                <a:lnTo>
                  <a:pt x="0" y="4486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437245" y="1515114"/>
            <a:ext cx="9529047" cy="5918060"/>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b="-58675"/>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FE9F5D"/>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8387BA"/>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587953" y="1755968"/>
            <a:ext cx="7359800" cy="2192147"/>
          </a:xfrm>
          <a:prstGeom prst="rect">
            <a:avLst/>
          </a:prstGeom>
        </p:spPr>
        <p:txBody>
          <a:bodyPr lIns="0" tIns="0" rIns="0" bIns="0" rtlCol="0" anchor="t">
            <a:spAutoFit/>
          </a:bodyPr>
          <a:lstStyle/>
          <a:p>
            <a:pPr algn="l">
              <a:lnSpc>
                <a:spcPts val="8848"/>
              </a:lnSpc>
              <a:spcBef>
                <a:spcPct val="0"/>
              </a:spcBef>
            </a:pPr>
            <a:r>
              <a:rPr lang="en-US" sz="6320" b="1" dirty="0">
                <a:solidFill>
                  <a:srgbClr val="100F0D"/>
                </a:solidFill>
                <a:latin typeface="Loubag Semi-Bold"/>
                <a:ea typeface="Loubag Semi-Bold"/>
                <a:cs typeface="Loubag Semi-Bold"/>
                <a:sym typeface="Loubag Semi-Bold"/>
              </a:rPr>
              <a:t>Completing Your First Course:</a:t>
            </a:r>
          </a:p>
        </p:txBody>
      </p:sp>
      <p:sp>
        <p:nvSpPr>
          <p:cNvPr id="11" name="TextBox 11"/>
          <p:cNvSpPr txBox="1"/>
          <p:nvPr/>
        </p:nvSpPr>
        <p:spPr>
          <a:xfrm>
            <a:off x="587953" y="5566651"/>
            <a:ext cx="7168627" cy="2684018"/>
          </a:xfrm>
          <a:prstGeom prst="rect">
            <a:avLst/>
          </a:prstGeom>
        </p:spPr>
        <p:txBody>
          <a:bodyPr lIns="0" tIns="0" rIns="0" bIns="0" rtlCol="0" anchor="t">
            <a:spAutoFit/>
          </a:bodyPr>
          <a:lstStyle/>
          <a:p>
            <a:pPr algn="l">
              <a:lnSpc>
                <a:spcPts val="5362"/>
              </a:lnSpc>
            </a:pPr>
            <a:r>
              <a:rPr lang="en-US" sz="3830" b="1">
                <a:solidFill>
                  <a:srgbClr val="100F0D"/>
                </a:solidFill>
                <a:latin typeface="Loubag Bold"/>
                <a:ea typeface="Loubag Bold"/>
                <a:cs typeface="Loubag Bold"/>
                <a:sym typeface="Loubag Bold"/>
              </a:rPr>
              <a:t>Notifications will tell you if your certificate is available and if you have completed the course</a:t>
            </a:r>
          </a:p>
        </p:txBody>
      </p:sp>
      <p:pic>
        <p:nvPicPr>
          <p:cNvPr id="12" name="Picture 12"/>
          <p:cNvPicPr>
            <a:picLocks noChangeAspect="1"/>
          </p:cNvPicPr>
          <p:nvPr/>
        </p:nvPicPr>
        <p:blipFill>
          <a:blip r:embed="rId6"/>
          <a:srcRect/>
          <a:stretch>
            <a:fillRect/>
          </a:stretch>
        </p:blipFill>
        <p:spPr>
          <a:xfrm rot="5400000">
            <a:off x="10198874" y="2504138"/>
            <a:ext cx="682030" cy="1377838"/>
          </a:xfrm>
          <a:prstGeom prst="rect">
            <a:avLst/>
          </a:prstGeom>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6804337" y="2537468"/>
            <a:ext cx="15666073" cy="11901149"/>
            <a:chOff x="0" y="0"/>
            <a:chExt cx="20888097" cy="15868199"/>
          </a:xfrm>
        </p:grpSpPr>
        <p:sp>
          <p:nvSpPr>
            <p:cNvPr id="3" name="Freeform 3"/>
            <p:cNvSpPr/>
            <p:nvPr/>
          </p:nvSpPr>
          <p:spPr>
            <a:xfrm>
              <a:off x="4035725" y="2176520"/>
              <a:ext cx="16852372" cy="12136291"/>
            </a:xfrm>
            <a:custGeom>
              <a:avLst/>
              <a:gdLst/>
              <a:ahLst/>
              <a:cxnLst/>
              <a:rect l="l" t="t" r="r" b="b"/>
              <a:pathLst>
                <a:path w="16852372" h="12136291">
                  <a:moveTo>
                    <a:pt x="0" y="0"/>
                  </a:moveTo>
                  <a:lnTo>
                    <a:pt x="16852372" y="0"/>
                  </a:lnTo>
                  <a:lnTo>
                    <a:pt x="16852372" y="12136290"/>
                  </a:lnTo>
                  <a:lnTo>
                    <a:pt x="0" y="12136290"/>
                  </a:lnTo>
                  <a:lnTo>
                    <a:pt x="0" y="0"/>
                  </a:lnTo>
                  <a:close/>
                </a:path>
              </a:pathLst>
            </a:custGeom>
            <a:blipFill>
              <a:blip r:embed="rId4">
                <a:extLst>
                  <a:ext uri="{96DAC541-7B7A-43D3-8B79-37D633B846F1}">
                    <asvg:svgBlip xmlns:asvg="http://schemas.microsoft.com/office/drawing/2016/SVG/main" r:embed="rId5"/>
                  </a:ext>
                </a:extLst>
              </a:blip>
              <a:stretch>
                <a:fillRect t="-23963"/>
              </a:stretch>
            </a:blipFill>
          </p:spPr>
          <p:txBody>
            <a:bodyPr/>
            <a:lstStyle/>
            <a:p>
              <a:endParaRPr lang="en-US"/>
            </a:p>
          </p:txBody>
        </p:sp>
        <p:sp>
          <p:nvSpPr>
            <p:cNvPr id="4" name="Freeform 4"/>
            <p:cNvSpPr/>
            <p:nvPr/>
          </p:nvSpPr>
          <p:spPr>
            <a:xfrm rot="-341241">
              <a:off x="1881056" y="800239"/>
              <a:ext cx="16791163" cy="12905672"/>
            </a:xfrm>
            <a:custGeom>
              <a:avLst/>
              <a:gdLst/>
              <a:ahLst/>
              <a:cxnLst/>
              <a:rect l="l" t="t" r="r" b="b"/>
              <a:pathLst>
                <a:path w="16791163" h="12905672">
                  <a:moveTo>
                    <a:pt x="0" y="0"/>
                  </a:moveTo>
                  <a:lnTo>
                    <a:pt x="16791164" y="0"/>
                  </a:lnTo>
                  <a:lnTo>
                    <a:pt x="16791164" y="12905672"/>
                  </a:lnTo>
                  <a:lnTo>
                    <a:pt x="0" y="12905672"/>
                  </a:lnTo>
                  <a:lnTo>
                    <a:pt x="0" y="0"/>
                  </a:lnTo>
                  <a:close/>
                </a:path>
              </a:pathLst>
            </a:custGeom>
            <a:blipFill>
              <a:blip r:embed="rId6">
                <a:extLst>
                  <a:ext uri="{96DAC541-7B7A-43D3-8B79-37D633B846F1}">
                    <asvg:svgBlip xmlns:asvg="http://schemas.microsoft.com/office/drawing/2016/SVG/main" r:embed="rId7"/>
                  </a:ext>
                </a:extLst>
              </a:blip>
              <a:stretch>
                <a:fillRect t="-16573" r="-364"/>
              </a:stretch>
            </a:blipFill>
          </p:spPr>
          <p:txBody>
            <a:bodyPr/>
            <a:lstStyle/>
            <a:p>
              <a:endParaRPr lang="en-US"/>
            </a:p>
          </p:txBody>
        </p:sp>
        <p:sp>
          <p:nvSpPr>
            <p:cNvPr id="5" name="Freeform 5"/>
            <p:cNvSpPr/>
            <p:nvPr/>
          </p:nvSpPr>
          <p:spPr>
            <a:xfrm rot="588337">
              <a:off x="861671" y="3056190"/>
              <a:ext cx="16246280" cy="11512682"/>
            </a:xfrm>
            <a:custGeom>
              <a:avLst/>
              <a:gdLst/>
              <a:ahLst/>
              <a:cxnLst/>
              <a:rect l="l" t="t" r="r" b="b"/>
              <a:pathLst>
                <a:path w="16246280" h="11512682">
                  <a:moveTo>
                    <a:pt x="0" y="0"/>
                  </a:moveTo>
                  <a:lnTo>
                    <a:pt x="16246280" y="0"/>
                  </a:lnTo>
                  <a:lnTo>
                    <a:pt x="16246280" y="11512681"/>
                  </a:lnTo>
                  <a:lnTo>
                    <a:pt x="0" y="11512681"/>
                  </a:lnTo>
                  <a:lnTo>
                    <a:pt x="0" y="0"/>
                  </a:lnTo>
                  <a:close/>
                </a:path>
              </a:pathLst>
            </a:custGeom>
            <a:blipFill>
              <a:blip r:embed="rId8">
                <a:extLst>
                  <a:ext uri="{96DAC541-7B7A-43D3-8B79-37D633B846F1}">
                    <asvg:svgBlip xmlns:asvg="http://schemas.microsoft.com/office/drawing/2016/SVG/main" r:embed="rId9"/>
                  </a:ext>
                </a:extLst>
              </a:blip>
              <a:stretch>
                <a:fillRect t="-30678" r="-3730"/>
              </a:stretch>
            </a:blipFill>
          </p:spPr>
          <p:txBody>
            <a:bodyPr/>
            <a:lstStyle/>
            <a:p>
              <a:endParaRPr lang="en-US"/>
            </a:p>
          </p:txBody>
        </p:sp>
      </p:grpSp>
      <p:grpSp>
        <p:nvGrpSpPr>
          <p:cNvPr id="6" name="Group 6"/>
          <p:cNvGrpSpPr/>
          <p:nvPr/>
        </p:nvGrpSpPr>
        <p:grpSpPr>
          <a:xfrm>
            <a:off x="8742868" y="-4278115"/>
            <a:ext cx="13836729" cy="12370498"/>
            <a:chOff x="0" y="0"/>
            <a:chExt cx="18448972" cy="16493998"/>
          </a:xfrm>
        </p:grpSpPr>
        <p:sp>
          <p:nvSpPr>
            <p:cNvPr id="7" name="Freeform 7"/>
            <p:cNvSpPr/>
            <p:nvPr/>
          </p:nvSpPr>
          <p:spPr>
            <a:xfrm rot="10711948">
              <a:off x="898348" y="1236095"/>
              <a:ext cx="16852372" cy="15044572"/>
            </a:xfrm>
            <a:custGeom>
              <a:avLst/>
              <a:gdLst/>
              <a:ahLst/>
              <a:cxnLst/>
              <a:rect l="l" t="t" r="r" b="b"/>
              <a:pathLst>
                <a:path w="16852372" h="15044572">
                  <a:moveTo>
                    <a:pt x="0" y="0"/>
                  </a:moveTo>
                  <a:lnTo>
                    <a:pt x="16852372" y="0"/>
                  </a:lnTo>
                  <a:lnTo>
                    <a:pt x="16852372" y="15044572"/>
                  </a:lnTo>
                  <a:lnTo>
                    <a:pt x="0" y="15044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0711948">
              <a:off x="189885" y="244505"/>
              <a:ext cx="16852372" cy="15044572"/>
            </a:xfrm>
            <a:custGeom>
              <a:avLst/>
              <a:gdLst/>
              <a:ahLst/>
              <a:cxnLst/>
              <a:rect l="l" t="t" r="r" b="b"/>
              <a:pathLst>
                <a:path w="16852372" h="15044572">
                  <a:moveTo>
                    <a:pt x="0" y="0"/>
                  </a:moveTo>
                  <a:lnTo>
                    <a:pt x="16852372" y="0"/>
                  </a:lnTo>
                  <a:lnTo>
                    <a:pt x="16852372" y="15044572"/>
                  </a:lnTo>
                  <a:lnTo>
                    <a:pt x="0" y="150445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10711948">
              <a:off x="1406714" y="213331"/>
              <a:ext cx="16852372" cy="15044572"/>
            </a:xfrm>
            <a:custGeom>
              <a:avLst/>
              <a:gdLst/>
              <a:ahLst/>
              <a:cxnLst/>
              <a:rect l="l" t="t" r="r" b="b"/>
              <a:pathLst>
                <a:path w="16852372" h="15044572">
                  <a:moveTo>
                    <a:pt x="0" y="0"/>
                  </a:moveTo>
                  <a:lnTo>
                    <a:pt x="16852373" y="0"/>
                  </a:lnTo>
                  <a:lnTo>
                    <a:pt x="16852373" y="15044572"/>
                  </a:lnTo>
                  <a:lnTo>
                    <a:pt x="0" y="150445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10" name="Group 10"/>
          <p:cNvGrpSpPr/>
          <p:nvPr/>
        </p:nvGrpSpPr>
        <p:grpSpPr>
          <a:xfrm>
            <a:off x="-2123887" y="-2346523"/>
            <a:ext cx="4693046" cy="469304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367050"/>
              </a:solidFill>
              <a:prstDash val="solid"/>
              <a:miter/>
            </a:ln>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10844608" y="7418293"/>
            <a:ext cx="5026965" cy="4040424"/>
          </a:xfrm>
          <a:custGeom>
            <a:avLst/>
            <a:gdLst/>
            <a:ahLst/>
            <a:cxnLst/>
            <a:rect l="l" t="t" r="r" b="b"/>
            <a:pathLst>
              <a:path w="5026965" h="4040424">
                <a:moveTo>
                  <a:pt x="0" y="0"/>
                </a:moveTo>
                <a:lnTo>
                  <a:pt x="5026966" y="0"/>
                </a:lnTo>
                <a:lnTo>
                  <a:pt x="5026966" y="4040424"/>
                </a:lnTo>
                <a:lnTo>
                  <a:pt x="0" y="4040424"/>
                </a:lnTo>
                <a:lnTo>
                  <a:pt x="0" y="0"/>
                </a:lnTo>
                <a:close/>
              </a:path>
            </a:pathLst>
          </a:custGeom>
          <a:blipFill>
            <a:blip r:embed="rId10"/>
            <a:stretch>
              <a:fillRect/>
            </a:stretch>
          </a:blipFill>
        </p:spPr>
        <p:txBody>
          <a:bodyPr/>
          <a:lstStyle/>
          <a:p>
            <a:endParaRPr lang="en-US"/>
          </a:p>
        </p:txBody>
      </p:sp>
      <p:sp>
        <p:nvSpPr>
          <p:cNvPr id="14" name="Freeform 14"/>
          <p:cNvSpPr/>
          <p:nvPr/>
        </p:nvSpPr>
        <p:spPr>
          <a:xfrm>
            <a:off x="8527458" y="663349"/>
            <a:ext cx="9760542" cy="6873987"/>
          </a:xfrm>
          <a:custGeom>
            <a:avLst/>
            <a:gdLst/>
            <a:ahLst/>
            <a:cxnLst/>
            <a:rect l="l" t="t" r="r" b="b"/>
            <a:pathLst>
              <a:path w="9760542" h="6873987">
                <a:moveTo>
                  <a:pt x="0" y="0"/>
                </a:moveTo>
                <a:lnTo>
                  <a:pt x="9760542" y="0"/>
                </a:lnTo>
                <a:lnTo>
                  <a:pt x="9760542" y="6873987"/>
                </a:lnTo>
                <a:lnTo>
                  <a:pt x="0" y="6873987"/>
                </a:lnTo>
                <a:lnTo>
                  <a:pt x="0" y="0"/>
                </a:lnTo>
                <a:close/>
              </a:path>
            </a:pathLst>
          </a:custGeom>
          <a:blipFill>
            <a:blip r:embed="rId11"/>
            <a:stretch>
              <a:fillRect/>
            </a:stretch>
          </a:blipFill>
        </p:spPr>
        <p:txBody>
          <a:bodyPr/>
          <a:lstStyle/>
          <a:p>
            <a:endParaRPr lang="en-US"/>
          </a:p>
        </p:txBody>
      </p:sp>
      <p:grpSp>
        <p:nvGrpSpPr>
          <p:cNvPr id="15" name="Group 15"/>
          <p:cNvGrpSpPr/>
          <p:nvPr/>
        </p:nvGrpSpPr>
        <p:grpSpPr>
          <a:xfrm>
            <a:off x="9967271" y="3219968"/>
            <a:ext cx="3086100" cy="335191"/>
            <a:chOff x="0" y="0"/>
            <a:chExt cx="812800" cy="88281"/>
          </a:xfrm>
        </p:grpSpPr>
        <p:sp>
          <p:nvSpPr>
            <p:cNvPr id="16" name="Freeform 16"/>
            <p:cNvSpPr/>
            <p:nvPr/>
          </p:nvSpPr>
          <p:spPr>
            <a:xfrm>
              <a:off x="0" y="0"/>
              <a:ext cx="812800" cy="88281"/>
            </a:xfrm>
            <a:custGeom>
              <a:avLst/>
              <a:gdLst/>
              <a:ahLst/>
              <a:cxnLst/>
              <a:rect l="l" t="t" r="r" b="b"/>
              <a:pathLst>
                <a:path w="812800" h="88281">
                  <a:moveTo>
                    <a:pt x="0" y="0"/>
                  </a:moveTo>
                  <a:lnTo>
                    <a:pt x="812800" y="0"/>
                  </a:lnTo>
                  <a:lnTo>
                    <a:pt x="812800" y="88281"/>
                  </a:lnTo>
                  <a:lnTo>
                    <a:pt x="0" y="88281"/>
                  </a:lnTo>
                  <a:close/>
                </a:path>
              </a:pathLst>
            </a:custGeom>
            <a:solidFill>
              <a:srgbClr val="FFFFFF"/>
            </a:solidFill>
          </p:spPr>
          <p:txBody>
            <a:bodyPr/>
            <a:lstStyle/>
            <a:p>
              <a:endParaRPr lang="en-US"/>
            </a:p>
          </p:txBody>
        </p:sp>
        <p:sp>
          <p:nvSpPr>
            <p:cNvPr id="17" name="TextBox 17"/>
            <p:cNvSpPr txBox="1"/>
            <p:nvPr/>
          </p:nvSpPr>
          <p:spPr>
            <a:xfrm>
              <a:off x="0" y="-38100"/>
              <a:ext cx="812800" cy="126381"/>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692116" y="904875"/>
            <a:ext cx="7359800" cy="2192147"/>
          </a:xfrm>
          <a:prstGeom prst="rect">
            <a:avLst/>
          </a:prstGeom>
        </p:spPr>
        <p:txBody>
          <a:bodyPr lIns="0" tIns="0" rIns="0" bIns="0" rtlCol="0" anchor="t">
            <a:spAutoFit/>
          </a:bodyPr>
          <a:lstStyle/>
          <a:p>
            <a:pPr algn="l">
              <a:lnSpc>
                <a:spcPts val="8848"/>
              </a:lnSpc>
              <a:spcBef>
                <a:spcPct val="0"/>
              </a:spcBef>
            </a:pPr>
            <a:r>
              <a:rPr lang="en-US" sz="6320" b="1">
                <a:solidFill>
                  <a:srgbClr val="100F0D"/>
                </a:solidFill>
                <a:latin typeface="Loubag Semi-Bold"/>
                <a:ea typeface="Loubag Semi-Bold"/>
                <a:cs typeface="Loubag Semi-Bold"/>
                <a:sym typeface="Loubag Semi-Bold"/>
              </a:rPr>
              <a:t>Completing Your First Course:</a:t>
            </a:r>
          </a:p>
        </p:txBody>
      </p:sp>
      <p:sp>
        <p:nvSpPr>
          <p:cNvPr id="19" name="TextBox 19"/>
          <p:cNvSpPr txBox="1"/>
          <p:nvPr/>
        </p:nvSpPr>
        <p:spPr>
          <a:xfrm>
            <a:off x="330583" y="4144747"/>
            <a:ext cx="8082865" cy="1295908"/>
          </a:xfrm>
          <a:prstGeom prst="rect">
            <a:avLst/>
          </a:prstGeom>
        </p:spPr>
        <p:txBody>
          <a:bodyPr lIns="0" tIns="0" rIns="0" bIns="0" rtlCol="0" anchor="t">
            <a:spAutoFit/>
          </a:bodyPr>
          <a:lstStyle/>
          <a:p>
            <a:pPr marL="805308" lvl="1" indent="-402654" algn="l">
              <a:lnSpc>
                <a:spcPts val="5222"/>
              </a:lnSpc>
              <a:buFont typeface="Arial"/>
              <a:buChar char="•"/>
            </a:pPr>
            <a:r>
              <a:rPr lang="en-US" sz="3730" b="1">
                <a:solidFill>
                  <a:srgbClr val="100F0D"/>
                </a:solidFill>
                <a:latin typeface="Loubag Bold"/>
                <a:ea typeface="Loubag Bold"/>
                <a:cs typeface="Loubag Bold"/>
                <a:sym typeface="Loubag Bold"/>
              </a:rPr>
              <a:t>A certificate is received for each completed course </a:t>
            </a:r>
          </a:p>
        </p:txBody>
      </p:sp>
      <p:grpSp>
        <p:nvGrpSpPr>
          <p:cNvPr id="20" name="Group 20"/>
          <p:cNvGrpSpPr/>
          <p:nvPr/>
        </p:nvGrpSpPr>
        <p:grpSpPr>
          <a:xfrm>
            <a:off x="15034526" y="3202956"/>
            <a:ext cx="1674096" cy="369216"/>
            <a:chOff x="0" y="0"/>
            <a:chExt cx="440914" cy="97242"/>
          </a:xfrm>
        </p:grpSpPr>
        <p:sp>
          <p:nvSpPr>
            <p:cNvPr id="21" name="Freeform 21"/>
            <p:cNvSpPr/>
            <p:nvPr/>
          </p:nvSpPr>
          <p:spPr>
            <a:xfrm>
              <a:off x="0" y="0"/>
              <a:ext cx="440914" cy="97242"/>
            </a:xfrm>
            <a:custGeom>
              <a:avLst/>
              <a:gdLst/>
              <a:ahLst/>
              <a:cxnLst/>
              <a:rect l="l" t="t" r="r" b="b"/>
              <a:pathLst>
                <a:path w="440914" h="97242">
                  <a:moveTo>
                    <a:pt x="0" y="0"/>
                  </a:moveTo>
                  <a:lnTo>
                    <a:pt x="440914" y="0"/>
                  </a:lnTo>
                  <a:lnTo>
                    <a:pt x="440914" y="97242"/>
                  </a:lnTo>
                  <a:lnTo>
                    <a:pt x="0" y="97242"/>
                  </a:lnTo>
                  <a:close/>
                </a:path>
              </a:pathLst>
            </a:custGeom>
            <a:solidFill>
              <a:srgbClr val="FFFFFF"/>
            </a:solidFill>
          </p:spPr>
          <p:txBody>
            <a:bodyPr/>
            <a:lstStyle/>
            <a:p>
              <a:endParaRPr lang="en-US"/>
            </a:p>
          </p:txBody>
        </p:sp>
        <p:sp>
          <p:nvSpPr>
            <p:cNvPr id="22" name="TextBox 22"/>
            <p:cNvSpPr txBox="1"/>
            <p:nvPr/>
          </p:nvSpPr>
          <p:spPr>
            <a:xfrm>
              <a:off x="0" y="-38100"/>
              <a:ext cx="440914" cy="135342"/>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7706786" y="3213399"/>
            <a:ext cx="8904603" cy="349248"/>
          </a:xfrm>
          <a:prstGeom prst="rect">
            <a:avLst/>
          </a:prstGeom>
        </p:spPr>
        <p:txBody>
          <a:bodyPr lIns="0" tIns="0" rIns="0" bIns="0" rtlCol="0" anchor="t">
            <a:spAutoFit/>
          </a:bodyPr>
          <a:lstStyle/>
          <a:p>
            <a:pPr algn="ctr">
              <a:lnSpc>
                <a:spcPts val="2800"/>
              </a:lnSpc>
            </a:pPr>
            <a:r>
              <a:rPr lang="en-US" sz="2000" b="1">
                <a:solidFill>
                  <a:srgbClr val="100F0D"/>
                </a:solidFill>
                <a:latin typeface="Canva Sans Bold"/>
                <a:ea typeface="Canva Sans Bold"/>
                <a:cs typeface="Canva Sans Bold"/>
                <a:sym typeface="Canva Sans Bold"/>
              </a:rPr>
              <a:t>Enter Name</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A0CA"/>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9144000" y="1467634"/>
            <a:ext cx="8822292" cy="5479126"/>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l="-1138" r="-1138"/>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100F0D"/>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367050"/>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Freeform 10"/>
          <p:cNvSpPr/>
          <p:nvPr/>
        </p:nvSpPr>
        <p:spPr>
          <a:xfrm>
            <a:off x="11545334" y="5143500"/>
            <a:ext cx="1150183" cy="1178164"/>
          </a:xfrm>
          <a:custGeom>
            <a:avLst/>
            <a:gdLst/>
            <a:ahLst/>
            <a:cxnLst/>
            <a:rect l="l" t="t" r="r" b="b"/>
            <a:pathLst>
              <a:path w="1150183" h="1178164">
                <a:moveTo>
                  <a:pt x="0" y="0"/>
                </a:moveTo>
                <a:lnTo>
                  <a:pt x="1150183" y="0"/>
                </a:lnTo>
                <a:lnTo>
                  <a:pt x="1150183" y="1178164"/>
                </a:lnTo>
                <a:lnTo>
                  <a:pt x="0" y="11781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617714" y="1036683"/>
            <a:ext cx="7359800" cy="2192147"/>
          </a:xfrm>
          <a:prstGeom prst="rect">
            <a:avLst/>
          </a:prstGeom>
        </p:spPr>
        <p:txBody>
          <a:bodyPr lIns="0" tIns="0" rIns="0" bIns="0" rtlCol="0" anchor="t">
            <a:spAutoFit/>
          </a:bodyPr>
          <a:lstStyle/>
          <a:p>
            <a:pPr algn="l">
              <a:lnSpc>
                <a:spcPts val="8848"/>
              </a:lnSpc>
              <a:spcBef>
                <a:spcPct val="0"/>
              </a:spcBef>
            </a:pPr>
            <a:r>
              <a:rPr lang="en-US" sz="6320" b="1">
                <a:solidFill>
                  <a:srgbClr val="000000"/>
                </a:solidFill>
                <a:latin typeface="Loubag Semi-Bold"/>
                <a:ea typeface="Loubag Semi-Bold"/>
                <a:cs typeface="Loubag Semi-Bold"/>
                <a:sym typeface="Loubag Semi-Bold"/>
              </a:rPr>
              <a:t>Completing Your First Course:</a:t>
            </a:r>
          </a:p>
        </p:txBody>
      </p:sp>
      <p:sp>
        <p:nvSpPr>
          <p:cNvPr id="12" name="TextBox 12"/>
          <p:cNvSpPr txBox="1"/>
          <p:nvPr/>
        </p:nvSpPr>
        <p:spPr>
          <a:xfrm>
            <a:off x="222636" y="3882594"/>
            <a:ext cx="8562812" cy="5375706"/>
          </a:xfrm>
          <a:prstGeom prst="rect">
            <a:avLst/>
          </a:prstGeom>
        </p:spPr>
        <p:txBody>
          <a:bodyPr lIns="0" tIns="0" rIns="0" bIns="0" rtlCol="0" anchor="t">
            <a:spAutoFit/>
          </a:bodyPr>
          <a:lstStyle/>
          <a:p>
            <a:pPr marL="940899" lvl="1" indent="-470450" algn="l">
              <a:lnSpc>
                <a:spcPts val="6101"/>
              </a:lnSpc>
              <a:buFont typeface="Arial"/>
              <a:buChar char="•"/>
            </a:pPr>
            <a:r>
              <a:rPr lang="en-US" sz="4358" b="1">
                <a:solidFill>
                  <a:srgbClr val="000000"/>
                </a:solidFill>
                <a:latin typeface="Loubag Bold"/>
                <a:ea typeface="Loubag Bold"/>
                <a:cs typeface="Loubag Bold"/>
                <a:sym typeface="Loubag Bold"/>
              </a:rPr>
              <a:t>Before leaving the course page, access the “Resources” tile</a:t>
            </a:r>
          </a:p>
          <a:p>
            <a:pPr algn="l">
              <a:lnSpc>
                <a:spcPts val="6101"/>
              </a:lnSpc>
            </a:pPr>
            <a:endParaRPr lang="en-US" sz="4358" b="1">
              <a:solidFill>
                <a:srgbClr val="000000"/>
              </a:solidFill>
              <a:latin typeface="Loubag Bold"/>
              <a:ea typeface="Loubag Bold"/>
              <a:cs typeface="Loubag Bold"/>
              <a:sym typeface="Loubag Bold"/>
            </a:endParaRPr>
          </a:p>
          <a:p>
            <a:pPr marL="940899" lvl="1" indent="-470450" algn="l">
              <a:lnSpc>
                <a:spcPts val="6101"/>
              </a:lnSpc>
              <a:buFont typeface="Arial"/>
              <a:buChar char="•"/>
            </a:pPr>
            <a:r>
              <a:rPr lang="en-US" sz="4358" b="1">
                <a:solidFill>
                  <a:srgbClr val="000000"/>
                </a:solidFill>
                <a:latin typeface="Loubag Bold"/>
                <a:ea typeface="Loubag Bold"/>
                <a:cs typeface="Loubag Bold"/>
                <a:sym typeface="Loubag Bold"/>
              </a:rPr>
              <a:t>Links to pertinent resources related to the course</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en-US"/>
          </a:p>
        </p:txBody>
      </p:sp>
      <p:grpSp>
        <p:nvGrpSpPr>
          <p:cNvPr id="3" name="Group 3"/>
          <p:cNvGrpSpPr/>
          <p:nvPr/>
        </p:nvGrpSpPr>
        <p:grpSpPr>
          <a:xfrm>
            <a:off x="0" y="0"/>
            <a:ext cx="6806198" cy="10136609"/>
            <a:chOff x="0" y="0"/>
            <a:chExt cx="1792579" cy="2669724"/>
          </a:xfrm>
        </p:grpSpPr>
        <p:sp>
          <p:nvSpPr>
            <p:cNvPr id="4" name="Freeform 4"/>
            <p:cNvSpPr/>
            <p:nvPr/>
          </p:nvSpPr>
          <p:spPr>
            <a:xfrm>
              <a:off x="0" y="0"/>
              <a:ext cx="1792579" cy="2669724"/>
            </a:xfrm>
            <a:custGeom>
              <a:avLst/>
              <a:gdLst/>
              <a:ahLst/>
              <a:cxnLst/>
              <a:rect l="l" t="t" r="r" b="b"/>
              <a:pathLst>
                <a:path w="1792579" h="2669724">
                  <a:moveTo>
                    <a:pt x="0" y="0"/>
                  </a:moveTo>
                  <a:lnTo>
                    <a:pt x="1792579" y="0"/>
                  </a:lnTo>
                  <a:lnTo>
                    <a:pt x="1792579" y="2669724"/>
                  </a:lnTo>
                  <a:lnTo>
                    <a:pt x="0" y="2669724"/>
                  </a:lnTo>
                  <a:close/>
                </a:path>
              </a:pathLst>
            </a:custGeom>
            <a:solidFill>
              <a:srgbClr val="FFF5EE"/>
            </a:solidFill>
          </p:spPr>
          <p:txBody>
            <a:bodyPr/>
            <a:lstStyle/>
            <a:p>
              <a:endParaRPr lang="en-US"/>
            </a:p>
          </p:txBody>
        </p:sp>
        <p:sp>
          <p:nvSpPr>
            <p:cNvPr id="5" name="TextBox 5"/>
            <p:cNvSpPr txBox="1"/>
            <p:nvPr/>
          </p:nvSpPr>
          <p:spPr>
            <a:xfrm>
              <a:off x="0" y="-38100"/>
              <a:ext cx="1792579" cy="270782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315016" y="6424795"/>
            <a:ext cx="2148635" cy="1092128"/>
            <a:chOff x="0" y="0"/>
            <a:chExt cx="565896" cy="287639"/>
          </a:xfrm>
        </p:grpSpPr>
        <p:sp>
          <p:nvSpPr>
            <p:cNvPr id="7" name="Freeform 7"/>
            <p:cNvSpPr/>
            <p:nvPr/>
          </p:nvSpPr>
          <p:spPr>
            <a:xfrm>
              <a:off x="0" y="0"/>
              <a:ext cx="565896" cy="287639"/>
            </a:xfrm>
            <a:custGeom>
              <a:avLst/>
              <a:gdLst/>
              <a:ahLst/>
              <a:cxnLst/>
              <a:rect l="l" t="t" r="r" b="b"/>
              <a:pathLst>
                <a:path w="565896" h="287639">
                  <a:moveTo>
                    <a:pt x="0" y="0"/>
                  </a:moveTo>
                  <a:lnTo>
                    <a:pt x="565896" y="0"/>
                  </a:lnTo>
                  <a:lnTo>
                    <a:pt x="565896" y="287639"/>
                  </a:lnTo>
                  <a:lnTo>
                    <a:pt x="0" y="287639"/>
                  </a:lnTo>
                  <a:close/>
                </a:path>
              </a:pathLst>
            </a:custGeom>
            <a:solidFill>
              <a:srgbClr val="FFF5EE"/>
            </a:solidFill>
          </p:spPr>
          <p:txBody>
            <a:bodyPr/>
            <a:lstStyle/>
            <a:p>
              <a:endParaRPr lang="en-US"/>
            </a:p>
          </p:txBody>
        </p:sp>
        <p:sp>
          <p:nvSpPr>
            <p:cNvPr id="8" name="TextBox 8"/>
            <p:cNvSpPr txBox="1"/>
            <p:nvPr/>
          </p:nvSpPr>
          <p:spPr>
            <a:xfrm>
              <a:off x="0" y="-38100"/>
              <a:ext cx="565896" cy="325739"/>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81123" y="2735056"/>
            <a:ext cx="6968443" cy="3844774"/>
          </a:xfrm>
          <a:prstGeom prst="rect">
            <a:avLst/>
          </a:prstGeom>
        </p:spPr>
        <p:txBody>
          <a:bodyPr lIns="0" tIns="0" rIns="0" bIns="0" rtlCol="0" anchor="t">
            <a:spAutoFit/>
          </a:bodyPr>
          <a:lstStyle/>
          <a:p>
            <a:pPr marL="675974" lvl="1" indent="-337987" algn="l">
              <a:lnSpc>
                <a:spcPts val="4383"/>
              </a:lnSpc>
              <a:buFont typeface="Arial"/>
              <a:buChar char="•"/>
            </a:pPr>
            <a:r>
              <a:rPr lang="en-US" sz="3130" b="1">
                <a:solidFill>
                  <a:srgbClr val="000000"/>
                </a:solidFill>
                <a:latin typeface="Loubag Bold"/>
                <a:ea typeface="Loubag Bold"/>
                <a:cs typeface="Loubag Bold"/>
                <a:sym typeface="Loubag Bold"/>
              </a:rPr>
              <a:t>Retrieve your username &amp; password</a:t>
            </a:r>
          </a:p>
          <a:p>
            <a:pPr algn="l">
              <a:lnSpc>
                <a:spcPts val="4383"/>
              </a:lnSpc>
            </a:pPr>
            <a:endParaRPr lang="en-US" sz="3130" b="1">
              <a:solidFill>
                <a:srgbClr val="000000"/>
              </a:solidFill>
              <a:latin typeface="Loubag Bold"/>
              <a:ea typeface="Loubag Bold"/>
              <a:cs typeface="Loubag Bold"/>
              <a:sym typeface="Loubag Bold"/>
            </a:endParaRPr>
          </a:p>
          <a:p>
            <a:pPr marL="675974" lvl="1" indent="-337987" algn="l">
              <a:lnSpc>
                <a:spcPts val="4383"/>
              </a:lnSpc>
              <a:buFont typeface="Arial"/>
              <a:buChar char="•"/>
            </a:pPr>
            <a:r>
              <a:rPr lang="en-US" sz="3130" b="1">
                <a:solidFill>
                  <a:srgbClr val="000000"/>
                </a:solidFill>
                <a:latin typeface="Loubag Bold"/>
                <a:ea typeface="Loubag Bold"/>
                <a:cs typeface="Loubag Bold"/>
                <a:sym typeface="Loubag Bold"/>
              </a:rPr>
              <a:t>Go to the site and start learning!</a:t>
            </a:r>
          </a:p>
          <a:p>
            <a:pPr algn="l">
              <a:lnSpc>
                <a:spcPts val="4383"/>
              </a:lnSpc>
            </a:pPr>
            <a:endParaRPr lang="en-US" sz="3130" b="1">
              <a:solidFill>
                <a:srgbClr val="000000"/>
              </a:solidFill>
              <a:latin typeface="Loubag Bold"/>
              <a:ea typeface="Loubag Bold"/>
              <a:cs typeface="Loubag Bold"/>
              <a:sym typeface="Loubag Bold"/>
            </a:endParaRPr>
          </a:p>
          <a:p>
            <a:pPr marL="675974" lvl="1" indent="-337987" algn="l">
              <a:lnSpc>
                <a:spcPts val="4383"/>
              </a:lnSpc>
              <a:buFont typeface="Arial"/>
              <a:buChar char="•"/>
            </a:pPr>
            <a:r>
              <a:rPr lang="en-US" sz="3130" b="1">
                <a:solidFill>
                  <a:srgbClr val="000000"/>
                </a:solidFill>
                <a:latin typeface="Loubag Bold"/>
                <a:ea typeface="Loubag Bold"/>
                <a:cs typeface="Loubag Bold"/>
                <a:sym typeface="Loubag Bold"/>
              </a:rPr>
              <a:t>https://cntraining.nysed.gov</a:t>
            </a:r>
          </a:p>
        </p:txBody>
      </p:sp>
      <p:grpSp>
        <p:nvGrpSpPr>
          <p:cNvPr id="10" name="Group 10"/>
          <p:cNvGrpSpPr/>
          <p:nvPr/>
        </p:nvGrpSpPr>
        <p:grpSpPr>
          <a:xfrm>
            <a:off x="-2123887" y="-2346523"/>
            <a:ext cx="4693046" cy="469304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solidFill>
              <a:prstDash val="solid"/>
              <a:miter/>
            </a:ln>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222636" y="556403"/>
            <a:ext cx="7237342" cy="1077722"/>
          </a:xfrm>
          <a:prstGeom prst="rect">
            <a:avLst/>
          </a:prstGeom>
        </p:spPr>
        <p:txBody>
          <a:bodyPr lIns="0" tIns="0" rIns="0" bIns="0" rtlCol="0" anchor="t">
            <a:spAutoFit/>
          </a:bodyPr>
          <a:lstStyle/>
          <a:p>
            <a:pPr algn="l">
              <a:lnSpc>
                <a:spcPts val="8848"/>
              </a:lnSpc>
              <a:spcBef>
                <a:spcPct val="0"/>
              </a:spcBef>
            </a:pPr>
            <a:r>
              <a:rPr lang="en-US" sz="6320" b="1" dirty="0">
                <a:solidFill>
                  <a:srgbClr val="000000"/>
                </a:solidFill>
                <a:latin typeface="Loubag Semi-Bold"/>
                <a:ea typeface="Loubag Semi-Bold"/>
                <a:cs typeface="Loubag Semi-Bold"/>
                <a:sym typeface="Loubag Semi-Bold"/>
              </a:rPr>
              <a:t>Website Login:</a:t>
            </a:r>
          </a:p>
        </p:txBody>
      </p:sp>
      <p:pic>
        <p:nvPicPr>
          <p:cNvPr id="15" name="Picture 14">
            <a:extLst>
              <a:ext uri="{FF2B5EF4-FFF2-40B4-BE49-F238E27FC236}">
                <a16:creationId xmlns:a16="http://schemas.microsoft.com/office/drawing/2014/main" id="{5DAEDD3E-A482-52E4-E2A3-66E78005BF1D}"/>
              </a:ext>
            </a:extLst>
          </p:cNvPr>
          <p:cNvPicPr>
            <a:picLocks noChangeAspect="1"/>
          </p:cNvPicPr>
          <p:nvPr/>
        </p:nvPicPr>
        <p:blipFill>
          <a:blip r:embed="rId5"/>
          <a:stretch>
            <a:fillRect/>
          </a:stretch>
        </p:blipFill>
        <p:spPr>
          <a:xfrm>
            <a:off x="490886" y="6968363"/>
            <a:ext cx="1638300" cy="1628775"/>
          </a:xfrm>
          <a:prstGeom prst="rect">
            <a:avLst/>
          </a:prstGeom>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438400" y="-3009900"/>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00F0D"/>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437245" y="1028700"/>
            <a:ext cx="9529047" cy="5918060"/>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t="-26705" b="-26705"/>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8387BA"/>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145DA0"/>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616233" y="2019300"/>
            <a:ext cx="7359800" cy="2192147"/>
          </a:xfrm>
          <a:prstGeom prst="rect">
            <a:avLst/>
          </a:prstGeom>
        </p:spPr>
        <p:txBody>
          <a:bodyPr lIns="0" tIns="0" rIns="0" bIns="0" rtlCol="0" anchor="t">
            <a:spAutoFit/>
          </a:bodyPr>
          <a:lstStyle/>
          <a:p>
            <a:pPr algn="l">
              <a:lnSpc>
                <a:spcPts val="8848"/>
              </a:lnSpc>
              <a:spcBef>
                <a:spcPct val="0"/>
              </a:spcBef>
            </a:pPr>
            <a:r>
              <a:rPr lang="en-US" sz="6320" b="1" dirty="0">
                <a:solidFill>
                  <a:srgbClr val="100F0D"/>
                </a:solidFill>
                <a:latin typeface="Loubag Semi-Bold"/>
                <a:ea typeface="Loubag Semi-Bold"/>
                <a:cs typeface="Loubag Semi-Bold"/>
                <a:sym typeface="Loubag Semi-Bold"/>
              </a:rPr>
              <a:t>Completing Your First Course:</a:t>
            </a:r>
          </a:p>
        </p:txBody>
      </p:sp>
      <p:sp>
        <p:nvSpPr>
          <p:cNvPr id="11" name="TextBox 11"/>
          <p:cNvSpPr txBox="1"/>
          <p:nvPr/>
        </p:nvSpPr>
        <p:spPr>
          <a:xfrm>
            <a:off x="222636" y="4749156"/>
            <a:ext cx="7725117" cy="4647194"/>
          </a:xfrm>
          <a:prstGeom prst="rect">
            <a:avLst/>
          </a:prstGeom>
        </p:spPr>
        <p:txBody>
          <a:bodyPr lIns="0" tIns="0" rIns="0" bIns="0" rtlCol="0" anchor="t">
            <a:spAutoFit/>
          </a:bodyPr>
          <a:lstStyle/>
          <a:p>
            <a:pPr marL="818178" lvl="1" indent="-409089" algn="l">
              <a:lnSpc>
                <a:spcPts val="5305"/>
              </a:lnSpc>
              <a:buFont typeface="Arial"/>
              <a:buChar char="•"/>
            </a:pPr>
            <a:r>
              <a:rPr lang="en-US" sz="3789" b="1">
                <a:solidFill>
                  <a:srgbClr val="100F0D"/>
                </a:solidFill>
                <a:latin typeface="Loubag Bold"/>
                <a:ea typeface="Loubag Bold"/>
                <a:cs typeface="Loubag Bold"/>
                <a:sym typeface="Loubag Bold"/>
              </a:rPr>
              <a:t>Links accessed through the “Resources” tile will either open in a new window or download supporting documents directly to your computer</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437245" y="1028700"/>
            <a:ext cx="9529047" cy="5918060"/>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r="-20776" b="-28490"/>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000000"/>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145DA0"/>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1028700" y="1188537"/>
            <a:ext cx="7359800" cy="2192147"/>
          </a:xfrm>
          <a:prstGeom prst="rect">
            <a:avLst/>
          </a:prstGeom>
        </p:spPr>
        <p:txBody>
          <a:bodyPr lIns="0" tIns="0" rIns="0" bIns="0" rtlCol="0" anchor="t">
            <a:spAutoFit/>
          </a:bodyPr>
          <a:lstStyle/>
          <a:p>
            <a:pPr algn="l">
              <a:lnSpc>
                <a:spcPts val="8848"/>
              </a:lnSpc>
              <a:spcBef>
                <a:spcPct val="0"/>
              </a:spcBef>
            </a:pPr>
            <a:r>
              <a:rPr lang="en-US" sz="6320" b="1">
                <a:solidFill>
                  <a:srgbClr val="000000"/>
                </a:solidFill>
                <a:latin typeface="Loubag Semi-Bold"/>
                <a:ea typeface="Loubag Semi-Bold"/>
                <a:cs typeface="Loubag Semi-Bold"/>
                <a:sym typeface="Loubag Semi-Bold"/>
              </a:rPr>
              <a:t>Course Completion:</a:t>
            </a:r>
          </a:p>
        </p:txBody>
      </p:sp>
      <p:sp>
        <p:nvSpPr>
          <p:cNvPr id="11" name="TextBox 11"/>
          <p:cNvSpPr txBox="1"/>
          <p:nvPr/>
        </p:nvSpPr>
        <p:spPr>
          <a:xfrm>
            <a:off x="602833" y="3450863"/>
            <a:ext cx="7524903" cy="3666908"/>
          </a:xfrm>
          <a:prstGeom prst="rect">
            <a:avLst/>
          </a:prstGeom>
        </p:spPr>
        <p:txBody>
          <a:bodyPr lIns="0" tIns="0" rIns="0" bIns="0" rtlCol="0" anchor="t">
            <a:spAutoFit/>
          </a:bodyPr>
          <a:lstStyle/>
          <a:p>
            <a:pPr marL="904100" lvl="1" indent="-452050" algn="l">
              <a:lnSpc>
                <a:spcPts val="5862"/>
              </a:lnSpc>
              <a:buFont typeface="Arial"/>
              <a:buChar char="•"/>
            </a:pPr>
            <a:r>
              <a:rPr lang="en-US" sz="4187" b="1">
                <a:solidFill>
                  <a:srgbClr val="000000"/>
                </a:solidFill>
                <a:latin typeface="Loubag Bold"/>
                <a:ea typeface="Loubag Bold"/>
                <a:cs typeface="Loubag Bold"/>
                <a:sym typeface="Loubag Bold"/>
              </a:rPr>
              <a:t>Select “Home” to return to the homepage or “Catalog”  to search for more courses</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sp>
        <p:nvSpPr>
          <p:cNvPr id="2" name="Freeform 2"/>
          <p:cNvSpPr/>
          <p:nvPr/>
        </p:nvSpPr>
        <p:spPr>
          <a:xfrm>
            <a:off x="12754831" y="1560110"/>
            <a:ext cx="5177249" cy="6675927"/>
          </a:xfrm>
          <a:custGeom>
            <a:avLst/>
            <a:gdLst/>
            <a:ahLst/>
            <a:cxnLst/>
            <a:rect l="l" t="t" r="r" b="b"/>
            <a:pathLst>
              <a:path w="5177249" h="6675927">
                <a:moveTo>
                  <a:pt x="0" y="0"/>
                </a:moveTo>
                <a:lnTo>
                  <a:pt x="5177249" y="0"/>
                </a:lnTo>
                <a:lnTo>
                  <a:pt x="5177249" y="6675927"/>
                </a:lnTo>
                <a:lnTo>
                  <a:pt x="0" y="6675927"/>
                </a:lnTo>
                <a:lnTo>
                  <a:pt x="0" y="0"/>
                </a:lnTo>
                <a:close/>
              </a:path>
            </a:pathLst>
          </a:custGeom>
          <a:blipFill>
            <a:blip r:embed="rId4"/>
            <a:stretch>
              <a:fillRect/>
            </a:stretch>
          </a:blipFill>
        </p:spPr>
        <p:txBody>
          <a:bodyPr/>
          <a:lstStyle/>
          <a:p>
            <a:endParaRPr lang="en-US"/>
          </a:p>
        </p:txBody>
      </p:sp>
      <p:sp>
        <p:nvSpPr>
          <p:cNvPr id="3" name="TextBox 3"/>
          <p:cNvSpPr txBox="1"/>
          <p:nvPr/>
        </p:nvSpPr>
        <p:spPr>
          <a:xfrm>
            <a:off x="332647" y="395756"/>
            <a:ext cx="11207712" cy="3613410"/>
          </a:xfrm>
          <a:prstGeom prst="rect">
            <a:avLst/>
          </a:prstGeom>
        </p:spPr>
        <p:txBody>
          <a:bodyPr lIns="0" tIns="0" rIns="0" bIns="0" rtlCol="0" anchor="t">
            <a:spAutoFit/>
          </a:bodyPr>
          <a:lstStyle/>
          <a:p>
            <a:pPr marL="0" lvl="0" indent="0" algn="l">
              <a:lnSpc>
                <a:spcPts val="14510"/>
              </a:lnSpc>
              <a:spcBef>
                <a:spcPct val="0"/>
              </a:spcBef>
            </a:pPr>
            <a:r>
              <a:rPr lang="en-US" sz="10364" b="1">
                <a:solidFill>
                  <a:srgbClr val="000000"/>
                </a:solidFill>
                <a:latin typeface="Loubag Semi-Bold"/>
                <a:ea typeface="Loubag Semi-Bold"/>
                <a:cs typeface="Loubag Semi-Bold"/>
                <a:sym typeface="Loubag Semi-Bold"/>
              </a:rPr>
              <a:t>Need more help?</a:t>
            </a:r>
          </a:p>
        </p:txBody>
      </p:sp>
      <p:grpSp>
        <p:nvGrpSpPr>
          <p:cNvPr id="4" name="Group 4"/>
          <p:cNvGrpSpPr>
            <a:grpSpLocks noChangeAspect="1"/>
          </p:cNvGrpSpPr>
          <p:nvPr/>
        </p:nvGrpSpPr>
        <p:grpSpPr>
          <a:xfrm>
            <a:off x="0" y="8236037"/>
            <a:ext cx="2059006" cy="2050963"/>
            <a:chOff x="0" y="0"/>
            <a:chExt cx="6502400" cy="6477000"/>
          </a:xfrm>
        </p:grpSpPr>
        <p:sp>
          <p:nvSpPr>
            <p:cNvPr id="5" name="Freeform 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3812" r="-3812"/>
              </a:stretch>
            </a:blipFill>
          </p:spPr>
          <p:txBody>
            <a:bodyPr/>
            <a:lstStyle/>
            <a:p>
              <a:endParaRPr lang="en-US"/>
            </a:p>
          </p:txBody>
        </p:sp>
        <p:sp>
          <p:nvSpPr>
            <p:cNvPr id="6" name="Freeform 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8387BA"/>
            </a:solidFill>
          </p:spPr>
          <p:txBody>
            <a:bodyPr/>
            <a:lstStyle/>
            <a:p>
              <a:endParaRPr lang="en-US"/>
            </a:p>
          </p:txBody>
        </p:sp>
      </p:grpSp>
      <p:grpSp>
        <p:nvGrpSpPr>
          <p:cNvPr id="7" name="Group 7"/>
          <p:cNvGrpSpPr/>
          <p:nvPr/>
        </p:nvGrpSpPr>
        <p:grpSpPr>
          <a:xfrm>
            <a:off x="12398912" y="0"/>
            <a:ext cx="5889088" cy="756959"/>
            <a:chOff x="0" y="0"/>
            <a:chExt cx="1551036" cy="199364"/>
          </a:xfrm>
        </p:grpSpPr>
        <p:sp>
          <p:nvSpPr>
            <p:cNvPr id="8" name="Freeform 8"/>
            <p:cNvSpPr/>
            <p:nvPr/>
          </p:nvSpPr>
          <p:spPr>
            <a:xfrm>
              <a:off x="0" y="0"/>
              <a:ext cx="1551036" cy="199364"/>
            </a:xfrm>
            <a:custGeom>
              <a:avLst/>
              <a:gdLst/>
              <a:ahLst/>
              <a:cxnLst/>
              <a:rect l="l" t="t" r="r" b="b"/>
              <a:pathLst>
                <a:path w="1551036" h="199364">
                  <a:moveTo>
                    <a:pt x="0" y="0"/>
                  </a:moveTo>
                  <a:lnTo>
                    <a:pt x="1551036" y="0"/>
                  </a:lnTo>
                  <a:lnTo>
                    <a:pt x="1551036" y="199364"/>
                  </a:lnTo>
                  <a:lnTo>
                    <a:pt x="0" y="199364"/>
                  </a:lnTo>
                  <a:close/>
                </a:path>
              </a:pathLst>
            </a:custGeom>
            <a:solidFill>
              <a:srgbClr val="DA72A3"/>
            </a:solidFill>
            <a:ln cap="sq">
              <a:noFill/>
              <a:prstDash val="solid"/>
              <a:miter/>
            </a:ln>
          </p:spPr>
          <p:txBody>
            <a:bodyPr/>
            <a:lstStyle/>
            <a:p>
              <a:endParaRPr lang="en-US"/>
            </a:p>
          </p:txBody>
        </p:sp>
        <p:sp>
          <p:nvSpPr>
            <p:cNvPr id="9" name="TextBox 9"/>
            <p:cNvSpPr txBox="1"/>
            <p:nvPr/>
          </p:nvSpPr>
          <p:spPr>
            <a:xfrm>
              <a:off x="0" y="-38100"/>
              <a:ext cx="1551036" cy="237464"/>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2398912" y="9530041"/>
            <a:ext cx="5889088" cy="756959"/>
            <a:chOff x="0" y="0"/>
            <a:chExt cx="1551036" cy="199364"/>
          </a:xfrm>
        </p:grpSpPr>
        <p:sp>
          <p:nvSpPr>
            <p:cNvPr id="11" name="Freeform 11"/>
            <p:cNvSpPr/>
            <p:nvPr/>
          </p:nvSpPr>
          <p:spPr>
            <a:xfrm>
              <a:off x="0" y="0"/>
              <a:ext cx="1551036" cy="199364"/>
            </a:xfrm>
            <a:custGeom>
              <a:avLst/>
              <a:gdLst/>
              <a:ahLst/>
              <a:cxnLst/>
              <a:rect l="l" t="t" r="r" b="b"/>
              <a:pathLst>
                <a:path w="1551036" h="199364">
                  <a:moveTo>
                    <a:pt x="0" y="0"/>
                  </a:moveTo>
                  <a:lnTo>
                    <a:pt x="1551036" y="0"/>
                  </a:lnTo>
                  <a:lnTo>
                    <a:pt x="1551036" y="199364"/>
                  </a:lnTo>
                  <a:lnTo>
                    <a:pt x="0" y="199364"/>
                  </a:lnTo>
                  <a:close/>
                </a:path>
              </a:pathLst>
            </a:custGeom>
            <a:solidFill>
              <a:srgbClr val="DA72A3"/>
            </a:solidFill>
            <a:ln cap="sq">
              <a:noFill/>
              <a:prstDash val="solid"/>
              <a:miter/>
            </a:ln>
          </p:spPr>
          <p:txBody>
            <a:bodyPr/>
            <a:lstStyle/>
            <a:p>
              <a:endParaRPr lang="en-US"/>
            </a:p>
          </p:txBody>
        </p:sp>
        <p:sp>
          <p:nvSpPr>
            <p:cNvPr id="12" name="TextBox 12"/>
            <p:cNvSpPr txBox="1"/>
            <p:nvPr/>
          </p:nvSpPr>
          <p:spPr>
            <a:xfrm>
              <a:off x="0" y="-38100"/>
              <a:ext cx="1551036" cy="237464"/>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4925441" y="3609788"/>
            <a:ext cx="9392643" cy="9529477"/>
          </a:xfrm>
          <a:custGeom>
            <a:avLst/>
            <a:gdLst/>
            <a:ahLst/>
            <a:cxnLst/>
            <a:rect l="l" t="t" r="r" b="b"/>
            <a:pathLst>
              <a:path w="9392643" h="9529477">
                <a:moveTo>
                  <a:pt x="0" y="0"/>
                </a:moveTo>
                <a:lnTo>
                  <a:pt x="9392643" y="0"/>
                </a:lnTo>
                <a:lnTo>
                  <a:pt x="9392643" y="9529476"/>
                </a:lnTo>
                <a:lnTo>
                  <a:pt x="0" y="9529476"/>
                </a:lnTo>
                <a:lnTo>
                  <a:pt x="0" y="0"/>
                </a:lnTo>
                <a:close/>
              </a:path>
            </a:pathLst>
          </a:custGeom>
          <a:blipFill>
            <a:blip r:embed="rId6">
              <a:alphaModFix amt="20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16295921" y="8645641"/>
            <a:ext cx="2173986" cy="1641359"/>
          </a:xfrm>
          <a:custGeom>
            <a:avLst/>
            <a:gdLst/>
            <a:ahLst/>
            <a:cxnLst/>
            <a:rect l="l" t="t" r="r" b="b"/>
            <a:pathLst>
              <a:path w="2173986" h="1641359">
                <a:moveTo>
                  <a:pt x="0" y="0"/>
                </a:moveTo>
                <a:lnTo>
                  <a:pt x="2173986" y="0"/>
                </a:lnTo>
                <a:lnTo>
                  <a:pt x="2173986" y="1641359"/>
                </a:lnTo>
                <a:lnTo>
                  <a:pt x="0" y="1641359"/>
                </a:lnTo>
                <a:lnTo>
                  <a:pt x="0" y="0"/>
                </a:lnTo>
                <a:close/>
              </a:path>
            </a:pathLst>
          </a:custGeom>
          <a:blipFill>
            <a:blip r:embed="rId8"/>
            <a:stretch>
              <a:fillRect/>
            </a:stretch>
          </a:blipFill>
        </p:spPr>
        <p:txBody>
          <a:bodyPr/>
          <a:lstStyle/>
          <a:p>
            <a:endParaRPr lang="en-US"/>
          </a:p>
        </p:txBody>
      </p:sp>
      <p:sp>
        <p:nvSpPr>
          <p:cNvPr id="15" name="TextBox 15"/>
          <p:cNvSpPr txBox="1"/>
          <p:nvPr/>
        </p:nvSpPr>
        <p:spPr>
          <a:xfrm>
            <a:off x="3733800" y="3967346"/>
            <a:ext cx="5086165" cy="930727"/>
          </a:xfrm>
          <a:prstGeom prst="rect">
            <a:avLst/>
          </a:prstGeom>
        </p:spPr>
        <p:txBody>
          <a:bodyPr wrap="square" lIns="0" tIns="0" rIns="0" bIns="0" rtlCol="0" anchor="t">
            <a:spAutoFit/>
          </a:bodyPr>
          <a:lstStyle/>
          <a:p>
            <a:pPr marL="0" lvl="1" indent="0" algn="l">
              <a:lnSpc>
                <a:spcPts val="7500"/>
              </a:lnSpc>
              <a:spcBef>
                <a:spcPct val="0"/>
              </a:spcBef>
            </a:pPr>
            <a:r>
              <a:rPr lang="en-US" sz="5357" dirty="0">
                <a:solidFill>
                  <a:srgbClr val="000000"/>
                </a:solidFill>
                <a:latin typeface="Loubag Thin"/>
                <a:ea typeface="Loubag Thin"/>
                <a:cs typeface="Loubag Thin"/>
                <a:sym typeface="Loubag Thin"/>
              </a:rPr>
              <a:t>Office Hours:</a:t>
            </a:r>
          </a:p>
        </p:txBody>
      </p:sp>
      <p:sp>
        <p:nvSpPr>
          <p:cNvPr id="16" name="TextBox 16"/>
          <p:cNvSpPr txBox="1"/>
          <p:nvPr/>
        </p:nvSpPr>
        <p:spPr>
          <a:xfrm>
            <a:off x="3072210" y="5258414"/>
            <a:ext cx="7752912" cy="2792010"/>
          </a:xfrm>
          <a:prstGeom prst="rect">
            <a:avLst/>
          </a:prstGeom>
        </p:spPr>
        <p:txBody>
          <a:bodyPr lIns="0" tIns="0" rIns="0" bIns="0" rtlCol="0" anchor="t">
            <a:spAutoFit/>
          </a:bodyPr>
          <a:lstStyle/>
          <a:p>
            <a:pPr algn="l">
              <a:lnSpc>
                <a:spcPts val="7713"/>
              </a:lnSpc>
            </a:pPr>
            <a:r>
              <a:rPr lang="en-US" sz="3310">
                <a:solidFill>
                  <a:srgbClr val="000000"/>
                </a:solidFill>
                <a:latin typeface="Loubag"/>
                <a:ea typeface="Loubag"/>
                <a:cs typeface="Loubag"/>
                <a:sym typeface="Loubag"/>
              </a:rPr>
              <a:t>Friday 6/20 1:00pm-3:00pm</a:t>
            </a:r>
          </a:p>
          <a:p>
            <a:pPr algn="l">
              <a:lnSpc>
                <a:spcPts val="7713"/>
              </a:lnSpc>
            </a:pPr>
            <a:r>
              <a:rPr lang="en-US" sz="3310">
                <a:solidFill>
                  <a:srgbClr val="000000"/>
                </a:solidFill>
                <a:latin typeface="Loubag"/>
                <a:ea typeface="Loubag"/>
                <a:cs typeface="Loubag"/>
                <a:sym typeface="Loubag"/>
              </a:rPr>
              <a:t>Monday 6/23 1:00pm-3:00pm</a:t>
            </a:r>
          </a:p>
          <a:p>
            <a:pPr algn="l">
              <a:lnSpc>
                <a:spcPts val="7713"/>
              </a:lnSpc>
            </a:pPr>
            <a:r>
              <a:rPr lang="en-US" sz="3310">
                <a:solidFill>
                  <a:srgbClr val="000000"/>
                </a:solidFill>
                <a:latin typeface="Loubag"/>
                <a:ea typeface="Loubag"/>
                <a:cs typeface="Loubag"/>
                <a:sym typeface="Loubag"/>
              </a:rPr>
              <a:t>Tuesday 6/24 10:00am-12:00pm</a:t>
            </a: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8236037"/>
            <a:ext cx="2059006" cy="2050963"/>
            <a:chOff x="0" y="0"/>
            <a:chExt cx="6502400" cy="6477000"/>
          </a:xfrm>
        </p:grpSpPr>
        <p:sp>
          <p:nvSpPr>
            <p:cNvPr id="3" name="Freeform 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3812" r="-3812"/>
              </a:stretch>
            </a:blipFill>
          </p:spPr>
          <p:txBody>
            <a:bodyPr/>
            <a:lstStyle/>
            <a:p>
              <a:endParaRPr lang="en-US"/>
            </a:p>
          </p:txBody>
        </p:sp>
        <p:sp>
          <p:nvSpPr>
            <p:cNvPr id="4" name="Freeform 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8387BA"/>
            </a:solidFill>
          </p:spPr>
          <p:txBody>
            <a:bodyPr/>
            <a:lstStyle/>
            <a:p>
              <a:endParaRPr lang="en-US"/>
            </a:p>
          </p:txBody>
        </p:sp>
      </p:grpSp>
      <p:grpSp>
        <p:nvGrpSpPr>
          <p:cNvPr id="5" name="Group 5"/>
          <p:cNvGrpSpPr/>
          <p:nvPr/>
        </p:nvGrpSpPr>
        <p:grpSpPr>
          <a:xfrm>
            <a:off x="12398912" y="0"/>
            <a:ext cx="5889088" cy="756959"/>
            <a:chOff x="0" y="0"/>
            <a:chExt cx="1551036" cy="199364"/>
          </a:xfrm>
        </p:grpSpPr>
        <p:sp>
          <p:nvSpPr>
            <p:cNvPr id="6" name="Freeform 6"/>
            <p:cNvSpPr/>
            <p:nvPr/>
          </p:nvSpPr>
          <p:spPr>
            <a:xfrm>
              <a:off x="0" y="0"/>
              <a:ext cx="1551036" cy="199364"/>
            </a:xfrm>
            <a:custGeom>
              <a:avLst/>
              <a:gdLst/>
              <a:ahLst/>
              <a:cxnLst/>
              <a:rect l="l" t="t" r="r" b="b"/>
              <a:pathLst>
                <a:path w="1551036" h="199364">
                  <a:moveTo>
                    <a:pt x="0" y="0"/>
                  </a:moveTo>
                  <a:lnTo>
                    <a:pt x="1551036" y="0"/>
                  </a:lnTo>
                  <a:lnTo>
                    <a:pt x="1551036" y="199364"/>
                  </a:lnTo>
                  <a:lnTo>
                    <a:pt x="0" y="199364"/>
                  </a:lnTo>
                  <a:close/>
                </a:path>
              </a:pathLst>
            </a:custGeom>
            <a:solidFill>
              <a:srgbClr val="DA72A3"/>
            </a:solidFill>
            <a:ln cap="sq">
              <a:noFill/>
              <a:prstDash val="solid"/>
              <a:miter/>
            </a:ln>
          </p:spPr>
          <p:txBody>
            <a:bodyPr/>
            <a:lstStyle/>
            <a:p>
              <a:endParaRPr lang="en-US"/>
            </a:p>
          </p:txBody>
        </p:sp>
        <p:sp>
          <p:nvSpPr>
            <p:cNvPr id="7" name="TextBox 7"/>
            <p:cNvSpPr txBox="1"/>
            <p:nvPr/>
          </p:nvSpPr>
          <p:spPr>
            <a:xfrm>
              <a:off x="0" y="-38100"/>
              <a:ext cx="1551036" cy="23746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398912" y="9530041"/>
            <a:ext cx="5889088" cy="756959"/>
            <a:chOff x="0" y="0"/>
            <a:chExt cx="1551036" cy="199364"/>
          </a:xfrm>
        </p:grpSpPr>
        <p:sp>
          <p:nvSpPr>
            <p:cNvPr id="9" name="Freeform 9"/>
            <p:cNvSpPr/>
            <p:nvPr/>
          </p:nvSpPr>
          <p:spPr>
            <a:xfrm>
              <a:off x="0" y="0"/>
              <a:ext cx="1551036" cy="199364"/>
            </a:xfrm>
            <a:custGeom>
              <a:avLst/>
              <a:gdLst/>
              <a:ahLst/>
              <a:cxnLst/>
              <a:rect l="l" t="t" r="r" b="b"/>
              <a:pathLst>
                <a:path w="1551036" h="199364">
                  <a:moveTo>
                    <a:pt x="0" y="0"/>
                  </a:moveTo>
                  <a:lnTo>
                    <a:pt x="1551036" y="0"/>
                  </a:lnTo>
                  <a:lnTo>
                    <a:pt x="1551036" y="199364"/>
                  </a:lnTo>
                  <a:lnTo>
                    <a:pt x="0" y="199364"/>
                  </a:lnTo>
                  <a:close/>
                </a:path>
              </a:pathLst>
            </a:custGeom>
            <a:solidFill>
              <a:srgbClr val="DA72A3"/>
            </a:solidFill>
            <a:ln cap="sq">
              <a:noFill/>
              <a:prstDash val="solid"/>
              <a:miter/>
            </a:ln>
          </p:spPr>
          <p:txBody>
            <a:bodyPr/>
            <a:lstStyle/>
            <a:p>
              <a:endParaRPr lang="en-US"/>
            </a:p>
          </p:txBody>
        </p:sp>
        <p:sp>
          <p:nvSpPr>
            <p:cNvPr id="10" name="TextBox 10"/>
            <p:cNvSpPr txBox="1"/>
            <p:nvPr/>
          </p:nvSpPr>
          <p:spPr>
            <a:xfrm>
              <a:off x="0" y="-38100"/>
              <a:ext cx="1551036" cy="237464"/>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4925441" y="3609788"/>
            <a:ext cx="9392643" cy="9529477"/>
          </a:xfrm>
          <a:custGeom>
            <a:avLst/>
            <a:gdLst/>
            <a:ahLst/>
            <a:cxnLst/>
            <a:rect l="l" t="t" r="r" b="b"/>
            <a:pathLst>
              <a:path w="9392643" h="9529477">
                <a:moveTo>
                  <a:pt x="0" y="0"/>
                </a:moveTo>
                <a:lnTo>
                  <a:pt x="9392643" y="0"/>
                </a:lnTo>
                <a:lnTo>
                  <a:pt x="9392643" y="9529476"/>
                </a:lnTo>
                <a:lnTo>
                  <a:pt x="0" y="9529476"/>
                </a:lnTo>
                <a:lnTo>
                  <a:pt x="0" y="0"/>
                </a:lnTo>
                <a:close/>
              </a:path>
            </a:pathLst>
          </a:custGeom>
          <a:blipFill>
            <a:blip r:embed="rId5">
              <a:alphaModFix amt="20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6295921" y="8645641"/>
            <a:ext cx="2173986" cy="1641359"/>
          </a:xfrm>
          <a:custGeom>
            <a:avLst/>
            <a:gdLst/>
            <a:ahLst/>
            <a:cxnLst/>
            <a:rect l="l" t="t" r="r" b="b"/>
            <a:pathLst>
              <a:path w="2173986" h="1641359">
                <a:moveTo>
                  <a:pt x="0" y="0"/>
                </a:moveTo>
                <a:lnTo>
                  <a:pt x="2173986" y="0"/>
                </a:lnTo>
                <a:lnTo>
                  <a:pt x="2173986" y="1641359"/>
                </a:lnTo>
                <a:lnTo>
                  <a:pt x="0" y="1641359"/>
                </a:lnTo>
                <a:lnTo>
                  <a:pt x="0" y="0"/>
                </a:lnTo>
                <a:close/>
              </a:path>
            </a:pathLst>
          </a:custGeom>
          <a:blipFill>
            <a:blip r:embed="rId7"/>
            <a:stretch>
              <a:fillRect/>
            </a:stretch>
          </a:blipFill>
        </p:spPr>
        <p:txBody>
          <a:bodyPr/>
          <a:lstStyle/>
          <a:p>
            <a:endParaRPr lang="en-US"/>
          </a:p>
        </p:txBody>
      </p:sp>
      <p:sp>
        <p:nvSpPr>
          <p:cNvPr id="13" name="Freeform 13"/>
          <p:cNvSpPr/>
          <p:nvPr/>
        </p:nvSpPr>
        <p:spPr>
          <a:xfrm>
            <a:off x="9575489" y="1794539"/>
            <a:ext cx="9223048" cy="5349368"/>
          </a:xfrm>
          <a:custGeom>
            <a:avLst/>
            <a:gdLst/>
            <a:ahLst/>
            <a:cxnLst/>
            <a:rect l="l" t="t" r="r" b="b"/>
            <a:pathLst>
              <a:path w="9223048" h="5349368">
                <a:moveTo>
                  <a:pt x="0" y="0"/>
                </a:moveTo>
                <a:lnTo>
                  <a:pt x="9223048" y="0"/>
                </a:lnTo>
                <a:lnTo>
                  <a:pt x="9223048" y="5349368"/>
                </a:lnTo>
                <a:lnTo>
                  <a:pt x="0" y="5349368"/>
                </a:lnTo>
                <a:lnTo>
                  <a:pt x="0" y="0"/>
                </a:lnTo>
                <a:close/>
              </a:path>
            </a:pathLst>
          </a:custGeom>
          <a:blipFill>
            <a:blip r:embed="rId8"/>
            <a:stretch>
              <a:fillRect/>
            </a:stretch>
          </a:blipFill>
        </p:spPr>
        <p:txBody>
          <a:bodyPr/>
          <a:lstStyle/>
          <a:p>
            <a:endParaRPr lang="en-US"/>
          </a:p>
        </p:txBody>
      </p:sp>
      <p:sp>
        <p:nvSpPr>
          <p:cNvPr id="14" name="TextBox 14"/>
          <p:cNvSpPr txBox="1"/>
          <p:nvPr/>
        </p:nvSpPr>
        <p:spPr>
          <a:xfrm>
            <a:off x="332647" y="443381"/>
            <a:ext cx="11207712" cy="2769479"/>
          </a:xfrm>
          <a:prstGeom prst="rect">
            <a:avLst/>
          </a:prstGeom>
        </p:spPr>
        <p:txBody>
          <a:bodyPr lIns="0" tIns="0" rIns="0" bIns="0" rtlCol="0" anchor="t">
            <a:spAutoFit/>
          </a:bodyPr>
          <a:lstStyle/>
          <a:p>
            <a:pPr marL="0" lvl="0" indent="0" algn="l">
              <a:lnSpc>
                <a:spcPts val="11151"/>
              </a:lnSpc>
              <a:spcBef>
                <a:spcPct val="0"/>
              </a:spcBef>
            </a:pPr>
            <a:r>
              <a:rPr lang="en-US" sz="7965" b="1">
                <a:solidFill>
                  <a:srgbClr val="000000"/>
                </a:solidFill>
                <a:latin typeface="Loubag Semi-Bold"/>
                <a:ea typeface="Loubag Semi-Bold"/>
                <a:cs typeface="Loubag Semi-Bold"/>
                <a:sym typeface="Loubag Semi-Bold"/>
              </a:rPr>
              <a:t>Phase Two: Setting Up Your Staff</a:t>
            </a:r>
          </a:p>
        </p:txBody>
      </p:sp>
      <p:grpSp>
        <p:nvGrpSpPr>
          <p:cNvPr id="15" name="Group 15"/>
          <p:cNvGrpSpPr/>
          <p:nvPr/>
        </p:nvGrpSpPr>
        <p:grpSpPr>
          <a:xfrm>
            <a:off x="188761" y="4024991"/>
            <a:ext cx="10095943" cy="2780651"/>
            <a:chOff x="0" y="0"/>
            <a:chExt cx="13461258" cy="3707535"/>
          </a:xfrm>
        </p:grpSpPr>
        <p:sp>
          <p:nvSpPr>
            <p:cNvPr id="16" name="Freeform 16"/>
            <p:cNvSpPr/>
            <p:nvPr/>
          </p:nvSpPr>
          <p:spPr>
            <a:xfrm>
              <a:off x="220337" y="3056181"/>
              <a:ext cx="844917" cy="651354"/>
            </a:xfrm>
            <a:custGeom>
              <a:avLst/>
              <a:gdLst/>
              <a:ahLst/>
              <a:cxnLst/>
              <a:rect l="l" t="t" r="r" b="b"/>
              <a:pathLst>
                <a:path w="844917" h="651354">
                  <a:moveTo>
                    <a:pt x="0" y="0"/>
                  </a:moveTo>
                  <a:lnTo>
                    <a:pt x="844916" y="0"/>
                  </a:lnTo>
                  <a:lnTo>
                    <a:pt x="844916" y="651354"/>
                  </a:lnTo>
                  <a:lnTo>
                    <a:pt x="0" y="6513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TextBox 17"/>
            <p:cNvSpPr txBox="1"/>
            <p:nvPr/>
          </p:nvSpPr>
          <p:spPr>
            <a:xfrm>
              <a:off x="1065253" y="-85725"/>
              <a:ext cx="12396005" cy="3793260"/>
            </a:xfrm>
            <a:prstGeom prst="rect">
              <a:avLst/>
            </a:prstGeom>
          </p:spPr>
          <p:txBody>
            <a:bodyPr lIns="0" tIns="0" rIns="0" bIns="0" rtlCol="0" anchor="t">
              <a:spAutoFit/>
            </a:bodyPr>
            <a:lstStyle/>
            <a:p>
              <a:pPr algn="l">
                <a:lnSpc>
                  <a:spcPts val="4398"/>
                </a:lnSpc>
              </a:pPr>
              <a:r>
                <a:rPr lang="en-US" sz="2819">
                  <a:solidFill>
                    <a:srgbClr val="000000"/>
                  </a:solidFill>
                  <a:latin typeface="Loubag Light"/>
                  <a:ea typeface="Loubag Light"/>
                  <a:cs typeface="Loubag Light"/>
                  <a:sym typeface="Loubag Light"/>
                </a:rPr>
                <a:t> Download and complete the Excel file attached to the email</a:t>
              </a:r>
            </a:p>
            <a:p>
              <a:pPr algn="l">
                <a:lnSpc>
                  <a:spcPts val="4257"/>
                </a:lnSpc>
              </a:pPr>
              <a:r>
                <a:rPr lang="en-US" sz="2819">
                  <a:solidFill>
                    <a:srgbClr val="000000"/>
                  </a:solidFill>
                  <a:latin typeface="Loubag Light"/>
                  <a:ea typeface="Loubag Light"/>
                  <a:cs typeface="Loubag Light"/>
                  <a:sym typeface="Loubag Light"/>
                </a:rPr>
                <a:t> Submit names, email addresses, and buildings for all kitchen staff</a:t>
              </a:r>
            </a:p>
            <a:p>
              <a:pPr algn="l">
                <a:lnSpc>
                  <a:spcPts val="7048"/>
                </a:lnSpc>
              </a:pPr>
              <a:r>
                <a:rPr lang="en-US" sz="2819">
                  <a:solidFill>
                    <a:srgbClr val="000000"/>
                  </a:solidFill>
                  <a:latin typeface="Loubag Light"/>
                  <a:ea typeface="Loubag Light"/>
                  <a:cs typeface="Loubag Light"/>
                  <a:sym typeface="Loubag Light"/>
                </a:rPr>
                <a:t> Once submitted, CN will send login credentials</a:t>
              </a:r>
            </a:p>
          </p:txBody>
        </p:sp>
        <p:sp>
          <p:nvSpPr>
            <p:cNvPr id="18" name="Freeform 18"/>
            <p:cNvSpPr/>
            <p:nvPr/>
          </p:nvSpPr>
          <p:spPr>
            <a:xfrm>
              <a:off x="110168" y="1703728"/>
              <a:ext cx="844917" cy="651354"/>
            </a:xfrm>
            <a:custGeom>
              <a:avLst/>
              <a:gdLst/>
              <a:ahLst/>
              <a:cxnLst/>
              <a:rect l="l" t="t" r="r" b="b"/>
              <a:pathLst>
                <a:path w="844917" h="651354">
                  <a:moveTo>
                    <a:pt x="0" y="0"/>
                  </a:moveTo>
                  <a:lnTo>
                    <a:pt x="844917" y="0"/>
                  </a:lnTo>
                  <a:lnTo>
                    <a:pt x="844917" y="651354"/>
                  </a:lnTo>
                  <a:lnTo>
                    <a:pt x="0" y="6513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0" y="351274"/>
              <a:ext cx="844917" cy="651354"/>
            </a:xfrm>
            <a:custGeom>
              <a:avLst/>
              <a:gdLst/>
              <a:ahLst/>
              <a:cxnLst/>
              <a:rect l="l" t="t" r="r" b="b"/>
              <a:pathLst>
                <a:path w="844917" h="651354">
                  <a:moveTo>
                    <a:pt x="0" y="0"/>
                  </a:moveTo>
                  <a:lnTo>
                    <a:pt x="844917" y="0"/>
                  </a:lnTo>
                  <a:lnTo>
                    <a:pt x="844917" y="651354"/>
                  </a:lnTo>
                  <a:lnTo>
                    <a:pt x="0" y="6513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sp>
        <p:nvSpPr>
          <p:cNvPr id="2" name="TextBox 2"/>
          <p:cNvSpPr txBox="1"/>
          <p:nvPr/>
        </p:nvSpPr>
        <p:spPr>
          <a:xfrm>
            <a:off x="1451253" y="2360078"/>
            <a:ext cx="10186705" cy="1900333"/>
          </a:xfrm>
          <a:prstGeom prst="rect">
            <a:avLst/>
          </a:prstGeom>
        </p:spPr>
        <p:txBody>
          <a:bodyPr lIns="0" tIns="0" rIns="0" bIns="0" rtlCol="0" anchor="t">
            <a:spAutoFit/>
          </a:bodyPr>
          <a:lstStyle/>
          <a:p>
            <a:pPr marL="0" lvl="0" indent="0" algn="l">
              <a:lnSpc>
                <a:spcPts val="15576"/>
              </a:lnSpc>
              <a:spcBef>
                <a:spcPct val="0"/>
              </a:spcBef>
            </a:pPr>
            <a:r>
              <a:rPr lang="en-US" sz="11126" b="1">
                <a:solidFill>
                  <a:srgbClr val="000000"/>
                </a:solidFill>
                <a:latin typeface="Loubag Semi-Bold"/>
                <a:ea typeface="Loubag Semi-Bold"/>
                <a:cs typeface="Loubag Semi-Bold"/>
                <a:sym typeface="Loubag Semi-Bold"/>
              </a:rPr>
              <a:t>Questions?</a:t>
            </a:r>
          </a:p>
        </p:txBody>
      </p:sp>
      <p:grpSp>
        <p:nvGrpSpPr>
          <p:cNvPr id="3" name="Group 3"/>
          <p:cNvGrpSpPr>
            <a:grpSpLocks noChangeAspect="1"/>
          </p:cNvGrpSpPr>
          <p:nvPr/>
        </p:nvGrpSpPr>
        <p:grpSpPr>
          <a:xfrm>
            <a:off x="2818366" y="4807681"/>
            <a:ext cx="2706695" cy="2696122"/>
            <a:chOff x="0" y="0"/>
            <a:chExt cx="6502400" cy="6477000"/>
          </a:xfrm>
        </p:grpSpPr>
        <p:sp>
          <p:nvSpPr>
            <p:cNvPr id="4" name="Freeform 4"/>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3812" r="-3812"/>
              </a:stretch>
            </a:blipFill>
          </p:spPr>
          <p:txBody>
            <a:bodyPr/>
            <a:lstStyle/>
            <a:p>
              <a:endParaRPr lang="en-US"/>
            </a:p>
          </p:txBody>
        </p:sp>
        <p:sp>
          <p:nvSpPr>
            <p:cNvPr id="5" name="Freeform 5"/>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8387BA"/>
            </a:solidFill>
          </p:spPr>
          <p:txBody>
            <a:bodyPr/>
            <a:lstStyle/>
            <a:p>
              <a:endParaRPr lang="en-US"/>
            </a:p>
          </p:txBody>
        </p:sp>
      </p:grpSp>
      <p:sp>
        <p:nvSpPr>
          <p:cNvPr id="6" name="Freeform 6"/>
          <p:cNvSpPr/>
          <p:nvPr/>
        </p:nvSpPr>
        <p:spPr>
          <a:xfrm>
            <a:off x="5736916" y="5525566"/>
            <a:ext cx="399176" cy="399176"/>
          </a:xfrm>
          <a:custGeom>
            <a:avLst/>
            <a:gdLst/>
            <a:ahLst/>
            <a:cxnLst/>
            <a:rect l="l" t="t" r="r" b="b"/>
            <a:pathLst>
              <a:path w="399176" h="399176">
                <a:moveTo>
                  <a:pt x="0" y="0"/>
                </a:moveTo>
                <a:lnTo>
                  <a:pt x="399175" y="0"/>
                </a:lnTo>
                <a:lnTo>
                  <a:pt x="399175" y="399176"/>
                </a:lnTo>
                <a:lnTo>
                  <a:pt x="0" y="39917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grpSp>
        <p:nvGrpSpPr>
          <p:cNvPr id="7" name="Group 7"/>
          <p:cNvGrpSpPr/>
          <p:nvPr/>
        </p:nvGrpSpPr>
        <p:grpSpPr>
          <a:xfrm>
            <a:off x="12398912" y="0"/>
            <a:ext cx="5889088" cy="756959"/>
            <a:chOff x="0" y="0"/>
            <a:chExt cx="1551036" cy="199364"/>
          </a:xfrm>
        </p:grpSpPr>
        <p:sp>
          <p:nvSpPr>
            <p:cNvPr id="8" name="Freeform 8"/>
            <p:cNvSpPr/>
            <p:nvPr/>
          </p:nvSpPr>
          <p:spPr>
            <a:xfrm>
              <a:off x="0" y="0"/>
              <a:ext cx="1551036" cy="199364"/>
            </a:xfrm>
            <a:custGeom>
              <a:avLst/>
              <a:gdLst/>
              <a:ahLst/>
              <a:cxnLst/>
              <a:rect l="l" t="t" r="r" b="b"/>
              <a:pathLst>
                <a:path w="1551036" h="199364">
                  <a:moveTo>
                    <a:pt x="0" y="0"/>
                  </a:moveTo>
                  <a:lnTo>
                    <a:pt x="1551036" y="0"/>
                  </a:lnTo>
                  <a:lnTo>
                    <a:pt x="1551036" y="199364"/>
                  </a:lnTo>
                  <a:lnTo>
                    <a:pt x="0" y="199364"/>
                  </a:lnTo>
                  <a:close/>
                </a:path>
              </a:pathLst>
            </a:custGeom>
            <a:solidFill>
              <a:srgbClr val="DA72A3"/>
            </a:solidFill>
            <a:ln cap="sq">
              <a:noFill/>
              <a:prstDash val="solid"/>
              <a:miter/>
            </a:ln>
          </p:spPr>
          <p:txBody>
            <a:bodyPr/>
            <a:lstStyle/>
            <a:p>
              <a:endParaRPr lang="en-US"/>
            </a:p>
          </p:txBody>
        </p:sp>
        <p:sp>
          <p:nvSpPr>
            <p:cNvPr id="9" name="TextBox 9"/>
            <p:cNvSpPr txBox="1"/>
            <p:nvPr/>
          </p:nvSpPr>
          <p:spPr>
            <a:xfrm>
              <a:off x="0" y="-38100"/>
              <a:ext cx="1551036" cy="237464"/>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2398912" y="9530041"/>
            <a:ext cx="5889088" cy="756959"/>
            <a:chOff x="0" y="0"/>
            <a:chExt cx="1551036" cy="199364"/>
          </a:xfrm>
        </p:grpSpPr>
        <p:sp>
          <p:nvSpPr>
            <p:cNvPr id="11" name="Freeform 11"/>
            <p:cNvSpPr/>
            <p:nvPr/>
          </p:nvSpPr>
          <p:spPr>
            <a:xfrm>
              <a:off x="0" y="0"/>
              <a:ext cx="1551036" cy="199364"/>
            </a:xfrm>
            <a:custGeom>
              <a:avLst/>
              <a:gdLst/>
              <a:ahLst/>
              <a:cxnLst/>
              <a:rect l="l" t="t" r="r" b="b"/>
              <a:pathLst>
                <a:path w="1551036" h="199364">
                  <a:moveTo>
                    <a:pt x="0" y="0"/>
                  </a:moveTo>
                  <a:lnTo>
                    <a:pt x="1551036" y="0"/>
                  </a:lnTo>
                  <a:lnTo>
                    <a:pt x="1551036" y="199364"/>
                  </a:lnTo>
                  <a:lnTo>
                    <a:pt x="0" y="199364"/>
                  </a:lnTo>
                  <a:close/>
                </a:path>
              </a:pathLst>
            </a:custGeom>
            <a:solidFill>
              <a:srgbClr val="DA72A3"/>
            </a:solidFill>
            <a:ln cap="sq">
              <a:noFill/>
              <a:prstDash val="solid"/>
              <a:miter/>
            </a:ln>
          </p:spPr>
          <p:txBody>
            <a:bodyPr/>
            <a:lstStyle/>
            <a:p>
              <a:endParaRPr lang="en-US"/>
            </a:p>
          </p:txBody>
        </p:sp>
        <p:sp>
          <p:nvSpPr>
            <p:cNvPr id="12" name="TextBox 12"/>
            <p:cNvSpPr txBox="1"/>
            <p:nvPr/>
          </p:nvSpPr>
          <p:spPr>
            <a:xfrm>
              <a:off x="0" y="-38100"/>
              <a:ext cx="1551036" cy="237464"/>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4925441" y="3609788"/>
            <a:ext cx="9392643" cy="9529477"/>
          </a:xfrm>
          <a:custGeom>
            <a:avLst/>
            <a:gdLst/>
            <a:ahLst/>
            <a:cxnLst/>
            <a:rect l="l" t="t" r="r" b="b"/>
            <a:pathLst>
              <a:path w="9392643" h="9529477">
                <a:moveTo>
                  <a:pt x="0" y="0"/>
                </a:moveTo>
                <a:lnTo>
                  <a:pt x="9392643" y="0"/>
                </a:lnTo>
                <a:lnTo>
                  <a:pt x="9392643" y="9529476"/>
                </a:lnTo>
                <a:lnTo>
                  <a:pt x="0" y="9529476"/>
                </a:lnTo>
                <a:lnTo>
                  <a:pt x="0" y="0"/>
                </a:lnTo>
                <a:close/>
              </a:path>
            </a:pathLst>
          </a:custGeom>
          <a:blipFill>
            <a:blip r:embed="rId7">
              <a:alphaModFix amt="20999"/>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a:off x="16295921" y="8645641"/>
            <a:ext cx="2173986" cy="1641359"/>
          </a:xfrm>
          <a:custGeom>
            <a:avLst/>
            <a:gdLst/>
            <a:ahLst/>
            <a:cxnLst/>
            <a:rect l="l" t="t" r="r" b="b"/>
            <a:pathLst>
              <a:path w="2173986" h="1641359">
                <a:moveTo>
                  <a:pt x="0" y="0"/>
                </a:moveTo>
                <a:lnTo>
                  <a:pt x="2173986" y="0"/>
                </a:lnTo>
                <a:lnTo>
                  <a:pt x="2173986" y="1641359"/>
                </a:lnTo>
                <a:lnTo>
                  <a:pt x="0" y="1641359"/>
                </a:lnTo>
                <a:lnTo>
                  <a:pt x="0" y="0"/>
                </a:lnTo>
                <a:close/>
              </a:path>
            </a:pathLst>
          </a:custGeom>
          <a:blipFill>
            <a:blip r:embed="rId9"/>
            <a:stretch>
              <a:fillRect/>
            </a:stretch>
          </a:blipFill>
        </p:spPr>
        <p:txBody>
          <a:bodyPr/>
          <a:lstStyle/>
          <a:p>
            <a:endParaRPr lang="en-US"/>
          </a:p>
        </p:txBody>
      </p:sp>
      <p:sp>
        <p:nvSpPr>
          <p:cNvPr id="15" name="Freeform 15"/>
          <p:cNvSpPr/>
          <p:nvPr/>
        </p:nvSpPr>
        <p:spPr>
          <a:xfrm>
            <a:off x="11527125" y="1513852"/>
            <a:ext cx="5732175" cy="7131789"/>
          </a:xfrm>
          <a:custGeom>
            <a:avLst/>
            <a:gdLst/>
            <a:ahLst/>
            <a:cxnLst/>
            <a:rect l="l" t="t" r="r" b="b"/>
            <a:pathLst>
              <a:path w="5732175" h="7131789">
                <a:moveTo>
                  <a:pt x="0" y="0"/>
                </a:moveTo>
                <a:lnTo>
                  <a:pt x="5732175" y="0"/>
                </a:lnTo>
                <a:lnTo>
                  <a:pt x="5732175" y="7131789"/>
                </a:lnTo>
                <a:lnTo>
                  <a:pt x="0" y="71317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TextBox 16"/>
          <p:cNvSpPr txBox="1"/>
          <p:nvPr/>
        </p:nvSpPr>
        <p:spPr>
          <a:xfrm>
            <a:off x="5736916" y="4742591"/>
            <a:ext cx="4324581" cy="489401"/>
          </a:xfrm>
          <a:prstGeom prst="rect">
            <a:avLst/>
          </a:prstGeom>
        </p:spPr>
        <p:txBody>
          <a:bodyPr lIns="0" tIns="0" rIns="0" bIns="0" rtlCol="0" anchor="t">
            <a:spAutoFit/>
          </a:bodyPr>
          <a:lstStyle/>
          <a:p>
            <a:pPr marL="0" lvl="1" indent="0" algn="l">
              <a:lnSpc>
                <a:spcPts val="4000"/>
              </a:lnSpc>
              <a:spcBef>
                <a:spcPct val="0"/>
              </a:spcBef>
            </a:pPr>
            <a:r>
              <a:rPr lang="en-US" sz="2857">
                <a:solidFill>
                  <a:srgbClr val="000000"/>
                </a:solidFill>
                <a:latin typeface="Loubag Thin"/>
                <a:ea typeface="Loubag Thin"/>
                <a:cs typeface="Loubag Thin"/>
                <a:sym typeface="Loubag Thin"/>
              </a:rPr>
              <a:t>Send any questions to:</a:t>
            </a:r>
          </a:p>
        </p:txBody>
      </p:sp>
      <p:sp>
        <p:nvSpPr>
          <p:cNvPr id="17" name="TextBox 17"/>
          <p:cNvSpPr txBox="1"/>
          <p:nvPr/>
        </p:nvSpPr>
        <p:spPr>
          <a:xfrm>
            <a:off x="6273438" y="5487466"/>
            <a:ext cx="3788059" cy="935092"/>
          </a:xfrm>
          <a:prstGeom prst="rect">
            <a:avLst/>
          </a:prstGeom>
        </p:spPr>
        <p:txBody>
          <a:bodyPr lIns="0" tIns="0" rIns="0" bIns="0" rtlCol="0" anchor="t">
            <a:spAutoFit/>
          </a:bodyPr>
          <a:lstStyle/>
          <a:p>
            <a:pPr marL="0" lvl="1" indent="0" algn="l">
              <a:lnSpc>
                <a:spcPts val="2534"/>
              </a:lnSpc>
              <a:spcBef>
                <a:spcPct val="0"/>
              </a:spcBef>
            </a:pPr>
            <a:r>
              <a:rPr lang="en-US" sz="1810">
                <a:solidFill>
                  <a:srgbClr val="000000"/>
                </a:solidFill>
                <a:latin typeface="Loubag Light"/>
                <a:ea typeface="Loubag Light"/>
                <a:cs typeface="Loubag Light"/>
                <a:sym typeface="Loubag Light"/>
              </a:rPr>
              <a:t>lmssupport@nysed.gov</a:t>
            </a:r>
          </a:p>
          <a:p>
            <a:pPr algn="l">
              <a:lnSpc>
                <a:spcPts val="2534"/>
              </a:lnSpc>
              <a:spcBef>
                <a:spcPct val="0"/>
              </a:spcBef>
            </a:pPr>
            <a:endParaRPr lang="en-US" sz="1810">
              <a:solidFill>
                <a:srgbClr val="000000"/>
              </a:solidFill>
              <a:latin typeface="Loubag Light"/>
              <a:ea typeface="Loubag Light"/>
              <a:cs typeface="Loubag Light"/>
              <a:sym typeface="Loubag Light"/>
            </a:endParaRPr>
          </a:p>
          <a:p>
            <a:pPr algn="l">
              <a:lnSpc>
                <a:spcPts val="2534"/>
              </a:lnSpc>
              <a:spcBef>
                <a:spcPct val="0"/>
              </a:spcBef>
            </a:pPr>
            <a:r>
              <a:rPr lang="en-US" sz="1810" u="none" strike="noStrike">
                <a:solidFill>
                  <a:srgbClr val="000000"/>
                </a:solidFill>
                <a:latin typeface="Loubag Light"/>
                <a:ea typeface="Loubag Light"/>
                <a:cs typeface="Loubag Light"/>
                <a:sym typeface="Loubag Light"/>
              </a:rPr>
              <a:t>CNtraining@nysed.gov</a:t>
            </a:r>
          </a:p>
        </p:txBody>
      </p:sp>
      <p:sp>
        <p:nvSpPr>
          <p:cNvPr id="18" name="Freeform 18"/>
          <p:cNvSpPr/>
          <p:nvPr/>
        </p:nvSpPr>
        <p:spPr>
          <a:xfrm>
            <a:off x="5736916" y="6023382"/>
            <a:ext cx="399176" cy="399176"/>
          </a:xfrm>
          <a:custGeom>
            <a:avLst/>
            <a:gdLst/>
            <a:ahLst/>
            <a:cxnLst/>
            <a:rect l="l" t="t" r="r" b="b"/>
            <a:pathLst>
              <a:path w="399176" h="399176">
                <a:moveTo>
                  <a:pt x="0" y="0"/>
                </a:moveTo>
                <a:lnTo>
                  <a:pt x="399175" y="0"/>
                </a:lnTo>
                <a:lnTo>
                  <a:pt x="399175" y="399176"/>
                </a:lnTo>
                <a:lnTo>
                  <a:pt x="0" y="39917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E9F5D"/>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7982671" y="1209700"/>
            <a:ext cx="9529047" cy="5918060"/>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t="-11342" b="-11342"/>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8387BA"/>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FFF5EE"/>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Freeform 10"/>
          <p:cNvSpPr/>
          <p:nvPr/>
        </p:nvSpPr>
        <p:spPr>
          <a:xfrm>
            <a:off x="11339378" y="5440840"/>
            <a:ext cx="517821" cy="530418"/>
          </a:xfrm>
          <a:custGeom>
            <a:avLst/>
            <a:gdLst/>
            <a:ahLst/>
            <a:cxnLst/>
            <a:rect l="l" t="t" r="r" b="b"/>
            <a:pathLst>
              <a:path w="517821" h="530418">
                <a:moveTo>
                  <a:pt x="0" y="0"/>
                </a:moveTo>
                <a:lnTo>
                  <a:pt x="517820" y="0"/>
                </a:lnTo>
                <a:lnTo>
                  <a:pt x="517820" y="530418"/>
                </a:lnTo>
                <a:lnTo>
                  <a:pt x="0" y="530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745329" y="3091216"/>
            <a:ext cx="6090500" cy="4036544"/>
          </a:xfrm>
          <a:prstGeom prst="rect">
            <a:avLst/>
          </a:prstGeom>
        </p:spPr>
        <p:txBody>
          <a:bodyPr lIns="0" tIns="0" rIns="0" bIns="0" rtlCol="0" anchor="t">
            <a:spAutoFit/>
          </a:bodyPr>
          <a:lstStyle/>
          <a:p>
            <a:pPr marL="827100" lvl="1" indent="-413550" algn="l">
              <a:lnSpc>
                <a:spcPts val="5363"/>
              </a:lnSpc>
              <a:buFont typeface="Arial"/>
              <a:buChar char="•"/>
            </a:pPr>
            <a:r>
              <a:rPr lang="en-US" sz="3830" b="1">
                <a:solidFill>
                  <a:srgbClr val="000000"/>
                </a:solidFill>
                <a:latin typeface="Loubag Bold"/>
                <a:ea typeface="Loubag Bold"/>
                <a:cs typeface="Loubag Bold"/>
                <a:sym typeface="Loubag Bold"/>
              </a:rPr>
              <a:t>Tour prompts will guide you through the website </a:t>
            </a:r>
          </a:p>
          <a:p>
            <a:pPr algn="l">
              <a:lnSpc>
                <a:spcPts val="5363"/>
              </a:lnSpc>
            </a:pPr>
            <a:endParaRPr lang="en-US" sz="3830" b="1">
              <a:solidFill>
                <a:srgbClr val="000000"/>
              </a:solidFill>
              <a:latin typeface="Loubag Bold"/>
              <a:ea typeface="Loubag Bold"/>
              <a:cs typeface="Loubag Bold"/>
              <a:sym typeface="Loubag Bold"/>
            </a:endParaRPr>
          </a:p>
          <a:p>
            <a:pPr marL="827100" lvl="1" indent="-413550" algn="l">
              <a:lnSpc>
                <a:spcPts val="5363"/>
              </a:lnSpc>
              <a:buFont typeface="Arial"/>
              <a:buChar char="•"/>
            </a:pPr>
            <a:r>
              <a:rPr lang="en-US" sz="3830" b="1">
                <a:solidFill>
                  <a:srgbClr val="000000"/>
                </a:solidFill>
                <a:latin typeface="Loubag Bold"/>
                <a:ea typeface="Loubag Bold"/>
                <a:cs typeface="Loubag Bold"/>
                <a:sym typeface="Loubag Bold"/>
              </a:rPr>
              <a:t>Lead to essential links</a:t>
            </a:r>
          </a:p>
        </p:txBody>
      </p:sp>
      <p:sp>
        <p:nvSpPr>
          <p:cNvPr id="12" name="TextBox 12"/>
          <p:cNvSpPr txBox="1"/>
          <p:nvPr/>
        </p:nvSpPr>
        <p:spPr>
          <a:xfrm>
            <a:off x="745329" y="1745750"/>
            <a:ext cx="7237342" cy="1077722"/>
          </a:xfrm>
          <a:prstGeom prst="rect">
            <a:avLst/>
          </a:prstGeom>
        </p:spPr>
        <p:txBody>
          <a:bodyPr lIns="0" tIns="0" rIns="0" bIns="0" rtlCol="0" anchor="t">
            <a:spAutoFit/>
          </a:bodyPr>
          <a:lstStyle/>
          <a:p>
            <a:pPr algn="l">
              <a:lnSpc>
                <a:spcPts val="8848"/>
              </a:lnSpc>
              <a:spcBef>
                <a:spcPct val="0"/>
              </a:spcBef>
            </a:pPr>
            <a:r>
              <a:rPr lang="en-US" sz="6320" b="1">
                <a:solidFill>
                  <a:srgbClr val="000000"/>
                </a:solidFill>
                <a:latin typeface="Loubag Semi-Bold"/>
                <a:ea typeface="Loubag Semi-Bold"/>
                <a:cs typeface="Loubag Semi-Bold"/>
                <a:sym typeface="Loubag Semi-Bold"/>
              </a:rPr>
              <a:t>Your First Login:</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FFFF"/>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8101247" y="1283342"/>
            <a:ext cx="9410471" cy="5844418"/>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t="-8544" b="-4417"/>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8387BA"/>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FFF5EE"/>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Freeform 10"/>
          <p:cNvSpPr/>
          <p:nvPr/>
        </p:nvSpPr>
        <p:spPr>
          <a:xfrm rot="6959888">
            <a:off x="15847562" y="4337591"/>
            <a:ext cx="701141" cy="1611817"/>
          </a:xfrm>
          <a:custGeom>
            <a:avLst/>
            <a:gdLst/>
            <a:ahLst/>
            <a:cxnLst/>
            <a:rect l="l" t="t" r="r" b="b"/>
            <a:pathLst>
              <a:path w="701141" h="1611817">
                <a:moveTo>
                  <a:pt x="0" y="0"/>
                </a:moveTo>
                <a:lnTo>
                  <a:pt x="701141" y="0"/>
                </a:lnTo>
                <a:lnTo>
                  <a:pt x="701141" y="1611818"/>
                </a:lnTo>
                <a:lnTo>
                  <a:pt x="0" y="1611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760210" y="4777792"/>
            <a:ext cx="6090500" cy="1331444"/>
          </a:xfrm>
          <a:prstGeom prst="rect">
            <a:avLst/>
          </a:prstGeom>
        </p:spPr>
        <p:txBody>
          <a:bodyPr lIns="0" tIns="0" rIns="0" bIns="0" rtlCol="0" anchor="t">
            <a:spAutoFit/>
          </a:bodyPr>
          <a:lstStyle/>
          <a:p>
            <a:pPr marL="827100" lvl="1" indent="-413550" algn="l">
              <a:lnSpc>
                <a:spcPts val="5363"/>
              </a:lnSpc>
              <a:buFont typeface="Arial"/>
              <a:buChar char="•"/>
            </a:pPr>
            <a:r>
              <a:rPr lang="en-US" sz="3830" b="1">
                <a:solidFill>
                  <a:srgbClr val="000000"/>
                </a:solidFill>
                <a:latin typeface="Loubag Bold"/>
                <a:ea typeface="Loubag Bold"/>
                <a:cs typeface="Loubag Bold"/>
                <a:sym typeface="Loubag Bold"/>
              </a:rPr>
              <a:t>If you are new to LMS,  start here</a:t>
            </a:r>
          </a:p>
        </p:txBody>
      </p:sp>
      <p:sp>
        <p:nvSpPr>
          <p:cNvPr id="12" name="TextBox 12"/>
          <p:cNvSpPr txBox="1"/>
          <p:nvPr/>
        </p:nvSpPr>
        <p:spPr>
          <a:xfrm>
            <a:off x="760210" y="2013404"/>
            <a:ext cx="7237342" cy="2192147"/>
          </a:xfrm>
          <a:prstGeom prst="rect">
            <a:avLst/>
          </a:prstGeom>
        </p:spPr>
        <p:txBody>
          <a:bodyPr lIns="0" tIns="0" rIns="0" bIns="0" rtlCol="0" anchor="t">
            <a:spAutoFit/>
          </a:bodyPr>
          <a:lstStyle/>
          <a:p>
            <a:pPr algn="l">
              <a:lnSpc>
                <a:spcPts val="8848"/>
              </a:lnSpc>
              <a:spcBef>
                <a:spcPct val="0"/>
              </a:spcBef>
            </a:pPr>
            <a:r>
              <a:rPr lang="en-US" sz="6320" b="1">
                <a:solidFill>
                  <a:srgbClr val="000000"/>
                </a:solidFill>
                <a:latin typeface="Loubag Semi-Bold"/>
                <a:ea typeface="Loubag Semi-Bold"/>
                <a:cs typeface="Loubag Semi-Bold"/>
                <a:sym typeface="Loubag Semi-Bold"/>
              </a:rPr>
              <a:t>Setting Up Your User Profile:</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en-US"/>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DA72A3"/>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4"/>
            <a:stretch>
              <a:fillRect/>
            </a:stretch>
          </a:blipFill>
        </p:spPr>
        <p:txBody>
          <a:bodyPr/>
          <a:lstStyle/>
          <a:p>
            <a:endParaRPr lang="en-US"/>
          </a:p>
        </p:txBody>
      </p:sp>
      <p:sp>
        <p:nvSpPr>
          <p:cNvPr id="6" name="Freeform 6"/>
          <p:cNvSpPr/>
          <p:nvPr/>
        </p:nvSpPr>
        <p:spPr>
          <a:xfrm rot="3522431">
            <a:off x="9366042" y="5771569"/>
            <a:ext cx="1125050" cy="1152420"/>
          </a:xfrm>
          <a:custGeom>
            <a:avLst/>
            <a:gdLst/>
            <a:ahLst/>
            <a:cxnLst/>
            <a:rect l="l" t="t" r="r" b="b"/>
            <a:pathLst>
              <a:path w="1125050" h="1152420">
                <a:moveTo>
                  <a:pt x="0" y="0"/>
                </a:moveTo>
                <a:lnTo>
                  <a:pt x="1125050" y="0"/>
                </a:lnTo>
                <a:lnTo>
                  <a:pt x="1125050" y="1152420"/>
                </a:lnTo>
                <a:lnTo>
                  <a:pt x="0" y="1152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222636" y="2470225"/>
            <a:ext cx="8538789" cy="6413675"/>
          </a:xfrm>
          <a:prstGeom prst="rect">
            <a:avLst/>
          </a:prstGeom>
        </p:spPr>
        <p:txBody>
          <a:bodyPr lIns="0" tIns="0" rIns="0" bIns="0" rtlCol="0" anchor="t">
            <a:spAutoFit/>
          </a:bodyPr>
          <a:lstStyle/>
          <a:p>
            <a:pPr marL="840522" lvl="1" indent="-420261" algn="l">
              <a:lnSpc>
                <a:spcPts val="5450"/>
              </a:lnSpc>
              <a:buFont typeface="Arial"/>
              <a:buChar char="•"/>
            </a:pPr>
            <a:r>
              <a:rPr lang="en-US" sz="3893" b="1">
                <a:solidFill>
                  <a:srgbClr val="000000"/>
                </a:solidFill>
                <a:latin typeface="Loubag Bold"/>
                <a:ea typeface="Loubag Bold"/>
                <a:cs typeface="Loubag Bold"/>
                <a:sym typeface="Loubag Bold"/>
              </a:rPr>
              <a:t>This course sets up your account in our system</a:t>
            </a:r>
          </a:p>
          <a:p>
            <a:pPr algn="l">
              <a:lnSpc>
                <a:spcPts val="5730"/>
              </a:lnSpc>
            </a:pPr>
            <a:endParaRPr lang="en-US" sz="3893" b="1">
              <a:solidFill>
                <a:srgbClr val="000000"/>
              </a:solidFill>
              <a:latin typeface="Loubag Bold"/>
              <a:ea typeface="Loubag Bold"/>
              <a:cs typeface="Loubag Bold"/>
              <a:sym typeface="Loubag Bold"/>
            </a:endParaRPr>
          </a:p>
          <a:p>
            <a:pPr marL="883701" lvl="1" indent="-441850" algn="l">
              <a:lnSpc>
                <a:spcPts val="5730"/>
              </a:lnSpc>
              <a:buFont typeface="Arial"/>
              <a:buChar char="•"/>
            </a:pPr>
            <a:r>
              <a:rPr lang="en-US" sz="4093" b="1">
                <a:solidFill>
                  <a:srgbClr val="000000"/>
                </a:solidFill>
                <a:latin typeface="Loubag Bold"/>
                <a:ea typeface="Loubag Bold"/>
                <a:cs typeface="Loubag Bold"/>
                <a:sym typeface="Loubag Bold"/>
              </a:rPr>
              <a:t>Confirm (attest) it is  accurate information</a:t>
            </a:r>
          </a:p>
          <a:p>
            <a:pPr algn="l">
              <a:lnSpc>
                <a:spcPts val="5730"/>
              </a:lnSpc>
            </a:pPr>
            <a:endParaRPr lang="en-US" sz="4093" b="1">
              <a:solidFill>
                <a:srgbClr val="000000"/>
              </a:solidFill>
              <a:latin typeface="Loubag Bold"/>
              <a:ea typeface="Loubag Bold"/>
              <a:cs typeface="Loubag Bold"/>
              <a:sym typeface="Loubag Bold"/>
            </a:endParaRPr>
          </a:p>
          <a:p>
            <a:pPr marL="883701" lvl="1" indent="-441850" algn="l">
              <a:lnSpc>
                <a:spcPts val="5730"/>
              </a:lnSpc>
              <a:buFont typeface="Arial"/>
              <a:buChar char="•"/>
            </a:pPr>
            <a:r>
              <a:rPr lang="en-US" sz="4093" b="1">
                <a:solidFill>
                  <a:srgbClr val="000000"/>
                </a:solidFill>
                <a:latin typeface="Loubag Bold"/>
                <a:ea typeface="Loubag Bold"/>
                <a:cs typeface="Loubag Bold"/>
                <a:sym typeface="Loubag Bold"/>
              </a:rPr>
              <a:t>Two-step process ensures access to the specific courses and resources </a:t>
            </a:r>
          </a:p>
        </p:txBody>
      </p:sp>
      <p:sp>
        <p:nvSpPr>
          <p:cNvPr id="8" name="TextBox 8"/>
          <p:cNvSpPr txBox="1"/>
          <p:nvPr/>
        </p:nvSpPr>
        <p:spPr>
          <a:xfrm>
            <a:off x="1219200" y="359284"/>
            <a:ext cx="9688657" cy="1660016"/>
          </a:xfrm>
          <a:prstGeom prst="rect">
            <a:avLst/>
          </a:prstGeom>
        </p:spPr>
        <p:txBody>
          <a:bodyPr lIns="0" tIns="0" rIns="0" bIns="0" rtlCol="0" anchor="t">
            <a:spAutoFit/>
          </a:bodyPr>
          <a:lstStyle/>
          <a:p>
            <a:pPr algn="l">
              <a:lnSpc>
                <a:spcPts val="7028"/>
              </a:lnSpc>
            </a:pPr>
            <a:r>
              <a:rPr lang="en-US" sz="5020" b="1" dirty="0">
                <a:solidFill>
                  <a:srgbClr val="000000"/>
                </a:solidFill>
                <a:latin typeface="Loubag Bold"/>
                <a:ea typeface="Loubag Bold"/>
                <a:cs typeface="Loubag Bold"/>
                <a:sym typeface="Loubag Bold"/>
              </a:rPr>
              <a:t>Setting up your profile</a:t>
            </a:r>
          </a:p>
          <a:p>
            <a:pPr algn="l">
              <a:lnSpc>
                <a:spcPts val="6328"/>
              </a:lnSpc>
              <a:spcBef>
                <a:spcPct val="0"/>
              </a:spcBef>
            </a:pPr>
            <a:endParaRPr lang="en-US" sz="5020" b="1" dirty="0">
              <a:solidFill>
                <a:srgbClr val="000000"/>
              </a:solidFill>
              <a:latin typeface="Loubag Bold"/>
              <a:ea typeface="Loubag Bold"/>
              <a:cs typeface="Loubag Bold"/>
              <a:sym typeface="Loubag Bold"/>
            </a:endParaRPr>
          </a:p>
        </p:txBody>
      </p:sp>
      <p:grpSp>
        <p:nvGrpSpPr>
          <p:cNvPr id="9" name="Group 9"/>
          <p:cNvGrpSpPr>
            <a:grpSpLocks noChangeAspect="1"/>
          </p:cNvGrpSpPr>
          <p:nvPr/>
        </p:nvGrpSpPr>
        <p:grpSpPr>
          <a:xfrm>
            <a:off x="8761425" y="1525415"/>
            <a:ext cx="9020694" cy="5602345"/>
            <a:chOff x="0" y="0"/>
            <a:chExt cx="6357620" cy="3948430"/>
          </a:xfrm>
        </p:grpSpPr>
        <p:sp>
          <p:nvSpPr>
            <p:cNvPr id="10" name="Freeform 10"/>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7"/>
              <a:stretch>
                <a:fillRect t="-22980" b="-22980"/>
              </a:stretch>
            </a:blipFill>
          </p:spPr>
          <p:txBody>
            <a:bodyPr/>
            <a:lstStyle/>
            <a:p>
              <a:endParaRPr lang="en-US"/>
            </a:p>
          </p:txBody>
        </p:sp>
        <p:sp>
          <p:nvSpPr>
            <p:cNvPr id="11" name="Freeform 11"/>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696E9F"/>
            </a:solidFill>
          </p:spPr>
          <p:txBody>
            <a:bodyPr/>
            <a:lstStyle/>
            <a:p>
              <a:endParaRPr lang="en-US"/>
            </a:p>
          </p:txBody>
        </p:sp>
        <p:sp>
          <p:nvSpPr>
            <p:cNvPr id="12" name="Freeform 12"/>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FFF5EE"/>
            </a:solidFill>
          </p:spPr>
          <p:txBody>
            <a:bodyPr/>
            <a:lstStyle/>
            <a:p>
              <a:endParaRPr lang="en-US"/>
            </a:p>
          </p:txBody>
        </p:sp>
      </p:grpSp>
      <p:pic>
        <p:nvPicPr>
          <p:cNvPr id="13" name="Picture 13"/>
          <p:cNvPicPr>
            <a:picLocks noChangeAspect="1"/>
          </p:cNvPicPr>
          <p:nvPr/>
        </p:nvPicPr>
        <p:blipFill>
          <a:blip r:embed="rId8"/>
          <a:srcRect/>
          <a:stretch>
            <a:fillRect/>
          </a:stretch>
        </p:blipFill>
        <p:spPr>
          <a:xfrm rot="5400000">
            <a:off x="9974442" y="4685228"/>
            <a:ext cx="682030" cy="1377838"/>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5420460" y="4452978"/>
            <a:ext cx="13604117" cy="10334730"/>
            <a:chOff x="0" y="0"/>
            <a:chExt cx="18138823" cy="13779640"/>
          </a:xfrm>
        </p:grpSpPr>
        <p:sp>
          <p:nvSpPr>
            <p:cNvPr id="3" name="Freeform 3"/>
            <p:cNvSpPr/>
            <p:nvPr/>
          </p:nvSpPr>
          <p:spPr>
            <a:xfrm>
              <a:off x="3504546" y="1890048"/>
              <a:ext cx="14634277" cy="10538922"/>
            </a:xfrm>
            <a:custGeom>
              <a:avLst/>
              <a:gdLst/>
              <a:ahLst/>
              <a:cxnLst/>
              <a:rect l="l" t="t" r="r" b="b"/>
              <a:pathLst>
                <a:path w="14634277" h="10538922">
                  <a:moveTo>
                    <a:pt x="0" y="0"/>
                  </a:moveTo>
                  <a:lnTo>
                    <a:pt x="14634277" y="0"/>
                  </a:lnTo>
                  <a:lnTo>
                    <a:pt x="14634277" y="10538922"/>
                  </a:lnTo>
                  <a:lnTo>
                    <a:pt x="0" y="10538922"/>
                  </a:lnTo>
                  <a:lnTo>
                    <a:pt x="0" y="0"/>
                  </a:lnTo>
                  <a:close/>
                </a:path>
              </a:pathLst>
            </a:custGeom>
            <a:blipFill>
              <a:blip r:embed="rId4">
                <a:extLst>
                  <a:ext uri="{96DAC541-7B7A-43D3-8B79-37D633B846F1}">
                    <asvg:svgBlip xmlns:asvg="http://schemas.microsoft.com/office/drawing/2016/SVG/main" r:embed="rId5"/>
                  </a:ext>
                </a:extLst>
              </a:blip>
              <a:stretch>
                <a:fillRect t="-23963"/>
              </a:stretch>
            </a:blipFill>
          </p:spPr>
          <p:txBody>
            <a:bodyPr/>
            <a:lstStyle/>
            <a:p>
              <a:endParaRPr lang="en-US"/>
            </a:p>
          </p:txBody>
        </p:sp>
        <p:sp>
          <p:nvSpPr>
            <p:cNvPr id="4" name="Freeform 4"/>
            <p:cNvSpPr/>
            <p:nvPr/>
          </p:nvSpPr>
          <p:spPr>
            <a:xfrm rot="-341241">
              <a:off x="1633473" y="694912"/>
              <a:ext cx="14581124" cy="11207038"/>
            </a:xfrm>
            <a:custGeom>
              <a:avLst/>
              <a:gdLst/>
              <a:ahLst/>
              <a:cxnLst/>
              <a:rect l="l" t="t" r="r" b="b"/>
              <a:pathLst>
                <a:path w="14581124" h="11207038">
                  <a:moveTo>
                    <a:pt x="0" y="0"/>
                  </a:moveTo>
                  <a:lnTo>
                    <a:pt x="14581124" y="0"/>
                  </a:lnTo>
                  <a:lnTo>
                    <a:pt x="14581124" y="11207038"/>
                  </a:lnTo>
                  <a:lnTo>
                    <a:pt x="0" y="11207038"/>
                  </a:lnTo>
                  <a:lnTo>
                    <a:pt x="0" y="0"/>
                  </a:lnTo>
                  <a:close/>
                </a:path>
              </a:pathLst>
            </a:custGeom>
            <a:blipFill>
              <a:blip r:embed="rId6">
                <a:extLst>
                  <a:ext uri="{96DAC541-7B7A-43D3-8B79-37D633B846F1}">
                    <asvg:svgBlip xmlns:asvg="http://schemas.microsoft.com/office/drawing/2016/SVG/main" r:embed="rId7"/>
                  </a:ext>
                </a:extLst>
              </a:blip>
              <a:stretch>
                <a:fillRect t="-16573" r="-364"/>
              </a:stretch>
            </a:blipFill>
          </p:spPr>
          <p:txBody>
            <a:bodyPr/>
            <a:lstStyle/>
            <a:p>
              <a:endParaRPr lang="en-US"/>
            </a:p>
          </p:txBody>
        </p:sp>
        <p:sp>
          <p:nvSpPr>
            <p:cNvPr id="5" name="Freeform 5"/>
            <p:cNvSpPr/>
            <p:nvPr/>
          </p:nvSpPr>
          <p:spPr>
            <a:xfrm rot="588337">
              <a:off x="748259" y="2653937"/>
              <a:ext cx="14107958" cy="9997392"/>
            </a:xfrm>
            <a:custGeom>
              <a:avLst/>
              <a:gdLst/>
              <a:ahLst/>
              <a:cxnLst/>
              <a:rect l="l" t="t" r="r" b="b"/>
              <a:pathLst>
                <a:path w="14107958" h="9997392">
                  <a:moveTo>
                    <a:pt x="0" y="0"/>
                  </a:moveTo>
                  <a:lnTo>
                    <a:pt x="14107958" y="0"/>
                  </a:lnTo>
                  <a:lnTo>
                    <a:pt x="14107958" y="9997391"/>
                  </a:lnTo>
                  <a:lnTo>
                    <a:pt x="0" y="9997391"/>
                  </a:lnTo>
                  <a:lnTo>
                    <a:pt x="0" y="0"/>
                  </a:lnTo>
                  <a:close/>
                </a:path>
              </a:pathLst>
            </a:custGeom>
            <a:blipFill>
              <a:blip r:embed="rId8">
                <a:extLst>
                  <a:ext uri="{96DAC541-7B7A-43D3-8B79-37D633B846F1}">
                    <asvg:svgBlip xmlns:asvg="http://schemas.microsoft.com/office/drawing/2016/SVG/main" r:embed="rId9"/>
                  </a:ext>
                </a:extLst>
              </a:blip>
              <a:stretch>
                <a:fillRect t="-30678" r="-3730"/>
              </a:stretch>
            </a:blipFill>
          </p:spPr>
          <p:txBody>
            <a:bodyPr/>
            <a:lstStyle/>
            <a:p>
              <a:endParaRPr lang="en-US"/>
            </a:p>
          </p:txBody>
        </p:sp>
      </p:grpSp>
      <p:sp>
        <p:nvSpPr>
          <p:cNvPr id="6" name="Freeform 6"/>
          <p:cNvSpPr/>
          <p:nvPr/>
        </p:nvSpPr>
        <p:spPr>
          <a:xfrm>
            <a:off x="0" y="160313"/>
            <a:ext cx="8293502" cy="8096531"/>
          </a:xfrm>
          <a:custGeom>
            <a:avLst/>
            <a:gdLst/>
            <a:ahLst/>
            <a:cxnLst/>
            <a:rect l="l" t="t" r="r" b="b"/>
            <a:pathLst>
              <a:path w="8293502" h="8096531">
                <a:moveTo>
                  <a:pt x="0" y="0"/>
                </a:moveTo>
                <a:lnTo>
                  <a:pt x="8293502" y="0"/>
                </a:lnTo>
                <a:lnTo>
                  <a:pt x="8293502" y="8096531"/>
                </a:lnTo>
                <a:lnTo>
                  <a:pt x="0" y="8096531"/>
                </a:lnTo>
                <a:lnTo>
                  <a:pt x="0" y="0"/>
                </a:lnTo>
                <a:close/>
              </a:path>
            </a:pathLst>
          </a:custGeom>
          <a:blipFill>
            <a:blip r:embed="rId10"/>
            <a:stretch>
              <a:fillRect/>
            </a:stretch>
          </a:blipFill>
        </p:spPr>
        <p:txBody>
          <a:bodyPr/>
          <a:lstStyle/>
          <a:p>
            <a:endParaRPr lang="en-US"/>
          </a:p>
        </p:txBody>
      </p:sp>
      <p:grpSp>
        <p:nvGrpSpPr>
          <p:cNvPr id="7" name="Group 7"/>
          <p:cNvGrpSpPr/>
          <p:nvPr/>
        </p:nvGrpSpPr>
        <p:grpSpPr>
          <a:xfrm>
            <a:off x="10499359" y="-4278115"/>
            <a:ext cx="12080238" cy="10800137"/>
            <a:chOff x="0" y="0"/>
            <a:chExt cx="16106984" cy="14400183"/>
          </a:xfrm>
        </p:grpSpPr>
        <p:sp>
          <p:nvSpPr>
            <p:cNvPr id="8" name="Freeform 8"/>
            <p:cNvSpPr/>
            <p:nvPr/>
          </p:nvSpPr>
          <p:spPr>
            <a:xfrm rot="10711948">
              <a:off x="784308" y="1079180"/>
              <a:ext cx="14713064" cy="13134753"/>
            </a:xfrm>
            <a:custGeom>
              <a:avLst/>
              <a:gdLst/>
              <a:ahLst/>
              <a:cxnLst/>
              <a:rect l="l" t="t" r="r" b="b"/>
              <a:pathLst>
                <a:path w="14713064" h="13134753">
                  <a:moveTo>
                    <a:pt x="0" y="0"/>
                  </a:moveTo>
                  <a:lnTo>
                    <a:pt x="14713064" y="0"/>
                  </a:lnTo>
                  <a:lnTo>
                    <a:pt x="14713064" y="13134753"/>
                  </a:lnTo>
                  <a:lnTo>
                    <a:pt x="0" y="131347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10711948">
              <a:off x="165780" y="213466"/>
              <a:ext cx="14713064" cy="13134753"/>
            </a:xfrm>
            <a:custGeom>
              <a:avLst/>
              <a:gdLst/>
              <a:ahLst/>
              <a:cxnLst/>
              <a:rect l="l" t="t" r="r" b="b"/>
              <a:pathLst>
                <a:path w="14713064" h="13134753">
                  <a:moveTo>
                    <a:pt x="0" y="0"/>
                  </a:moveTo>
                  <a:lnTo>
                    <a:pt x="14713064" y="0"/>
                  </a:lnTo>
                  <a:lnTo>
                    <a:pt x="14713064" y="13134753"/>
                  </a:lnTo>
                  <a:lnTo>
                    <a:pt x="0" y="131347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10711948">
              <a:off x="1228140" y="186250"/>
              <a:ext cx="14713064" cy="13134753"/>
            </a:xfrm>
            <a:custGeom>
              <a:avLst/>
              <a:gdLst/>
              <a:ahLst/>
              <a:cxnLst/>
              <a:rect l="l" t="t" r="r" b="b"/>
              <a:pathLst>
                <a:path w="14713064" h="13134753">
                  <a:moveTo>
                    <a:pt x="0" y="0"/>
                  </a:moveTo>
                  <a:lnTo>
                    <a:pt x="14713064" y="0"/>
                  </a:lnTo>
                  <a:lnTo>
                    <a:pt x="14713064" y="13134753"/>
                  </a:lnTo>
                  <a:lnTo>
                    <a:pt x="0" y="131347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11" name="Freeform 11"/>
          <p:cNvSpPr/>
          <p:nvPr/>
        </p:nvSpPr>
        <p:spPr>
          <a:xfrm>
            <a:off x="8086913" y="160313"/>
            <a:ext cx="10201087" cy="9743754"/>
          </a:xfrm>
          <a:custGeom>
            <a:avLst/>
            <a:gdLst/>
            <a:ahLst/>
            <a:cxnLst/>
            <a:rect l="l" t="t" r="r" b="b"/>
            <a:pathLst>
              <a:path w="10201087" h="9743754">
                <a:moveTo>
                  <a:pt x="0" y="0"/>
                </a:moveTo>
                <a:lnTo>
                  <a:pt x="10201087" y="0"/>
                </a:lnTo>
                <a:lnTo>
                  <a:pt x="10201087" y="9743753"/>
                </a:lnTo>
                <a:lnTo>
                  <a:pt x="0" y="9743753"/>
                </a:lnTo>
                <a:lnTo>
                  <a:pt x="0" y="0"/>
                </a:lnTo>
                <a:close/>
              </a:path>
            </a:pathLst>
          </a:custGeom>
          <a:blipFill>
            <a:blip r:embed="rId11"/>
            <a:stretch>
              <a:fillRect t="-1430" b="-1430"/>
            </a:stretch>
          </a:blipFill>
        </p:spPr>
        <p:txBody>
          <a:bodyPr/>
          <a:lstStyle/>
          <a:p>
            <a:endParaRPr lang="en-US"/>
          </a:p>
        </p:txBody>
      </p:sp>
      <p:pic>
        <p:nvPicPr>
          <p:cNvPr id="12" name="Picture 12"/>
          <p:cNvPicPr>
            <a:picLocks noChangeAspect="1"/>
          </p:cNvPicPr>
          <p:nvPr/>
        </p:nvPicPr>
        <p:blipFill>
          <a:blip r:embed="rId12"/>
          <a:srcRect/>
          <a:stretch>
            <a:fillRect/>
          </a:stretch>
        </p:blipFill>
        <p:spPr>
          <a:xfrm>
            <a:off x="10214946" y="4483983"/>
            <a:ext cx="712992" cy="659517"/>
          </a:xfrm>
          <a:prstGeom prst="rect">
            <a:avLst/>
          </a:prstGeom>
        </p:spPr>
      </p:pic>
      <p:sp>
        <p:nvSpPr>
          <p:cNvPr id="13" name="Freeform 13"/>
          <p:cNvSpPr/>
          <p:nvPr/>
        </p:nvSpPr>
        <p:spPr>
          <a:xfrm>
            <a:off x="8551271" y="9620343"/>
            <a:ext cx="9300923" cy="567447"/>
          </a:xfrm>
          <a:custGeom>
            <a:avLst/>
            <a:gdLst/>
            <a:ahLst/>
            <a:cxnLst/>
            <a:rect l="l" t="t" r="r" b="b"/>
            <a:pathLst>
              <a:path w="9300923" h="567447">
                <a:moveTo>
                  <a:pt x="0" y="0"/>
                </a:moveTo>
                <a:lnTo>
                  <a:pt x="9300923" y="0"/>
                </a:lnTo>
                <a:lnTo>
                  <a:pt x="9300923" y="567447"/>
                </a:lnTo>
                <a:lnTo>
                  <a:pt x="0" y="567447"/>
                </a:lnTo>
                <a:lnTo>
                  <a:pt x="0" y="0"/>
                </a:lnTo>
                <a:close/>
              </a:path>
            </a:pathLst>
          </a:custGeom>
          <a:blipFill>
            <a:blip r:embed="rId13"/>
            <a:stretch>
              <a:fillRect t="-24887" r="-4685" b="-70293"/>
            </a:stretch>
          </a:blipFill>
        </p:spPr>
        <p:txBody>
          <a:bodyPr/>
          <a:lstStyle/>
          <a:p>
            <a:endParaRPr lang="en-US"/>
          </a:p>
        </p:txBody>
      </p:sp>
      <p:sp>
        <p:nvSpPr>
          <p:cNvPr id="14" name="Freeform 14"/>
          <p:cNvSpPr/>
          <p:nvPr/>
        </p:nvSpPr>
        <p:spPr>
          <a:xfrm>
            <a:off x="9572058" y="9375012"/>
            <a:ext cx="1506686" cy="694959"/>
          </a:xfrm>
          <a:custGeom>
            <a:avLst/>
            <a:gdLst/>
            <a:ahLst/>
            <a:cxnLst/>
            <a:rect l="l" t="t" r="r" b="b"/>
            <a:pathLst>
              <a:path w="1506686" h="694959">
                <a:moveTo>
                  <a:pt x="0" y="0"/>
                </a:moveTo>
                <a:lnTo>
                  <a:pt x="1506687" y="0"/>
                </a:lnTo>
                <a:lnTo>
                  <a:pt x="1506687" y="694959"/>
                </a:lnTo>
                <a:lnTo>
                  <a:pt x="0" y="69495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EE"/>
        </a:solidFill>
        <a:effectLst/>
      </p:bgPr>
    </p:bg>
    <p:spTree>
      <p:nvGrpSpPr>
        <p:cNvPr id="1" name=""/>
        <p:cNvGrpSpPr/>
        <p:nvPr/>
      </p:nvGrpSpPr>
      <p:grpSpPr>
        <a:xfrm>
          <a:off x="0" y="0"/>
          <a:ext cx="0" cy="0"/>
          <a:chOff x="0" y="0"/>
          <a:chExt cx="0" cy="0"/>
        </a:xfrm>
      </p:grpSpPr>
      <p:grpSp>
        <p:nvGrpSpPr>
          <p:cNvPr id="2" name="Group 2"/>
          <p:cNvGrpSpPr/>
          <p:nvPr/>
        </p:nvGrpSpPr>
        <p:grpSpPr>
          <a:xfrm>
            <a:off x="-2123887" y="-2346523"/>
            <a:ext cx="4693046" cy="46930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FFB380"/>
              </a:soli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7982671" y="1209700"/>
            <a:ext cx="9529047" cy="5918060"/>
            <a:chOff x="0" y="0"/>
            <a:chExt cx="6357620" cy="3948430"/>
          </a:xfrm>
        </p:grpSpPr>
        <p:sp>
          <p:nvSpPr>
            <p:cNvPr id="6" name="Freeform 6"/>
            <p:cNvSpPr/>
            <p:nvPr/>
          </p:nvSpPr>
          <p:spPr>
            <a:xfrm>
              <a:off x="0" y="535940"/>
              <a:ext cx="6357620" cy="3413760"/>
            </a:xfrm>
            <a:custGeom>
              <a:avLst/>
              <a:gdLst/>
              <a:ahLst/>
              <a:cxnLst/>
              <a:rect l="l" t="t" r="r" b="b"/>
              <a:pathLst>
                <a:path w="6357620" h="3413760">
                  <a:moveTo>
                    <a:pt x="0" y="0"/>
                  </a:moveTo>
                  <a:lnTo>
                    <a:pt x="6357620" y="0"/>
                  </a:lnTo>
                  <a:lnTo>
                    <a:pt x="6357620" y="3413760"/>
                  </a:lnTo>
                  <a:lnTo>
                    <a:pt x="0" y="3413760"/>
                  </a:lnTo>
                  <a:lnTo>
                    <a:pt x="0" y="0"/>
                  </a:lnTo>
                  <a:close/>
                </a:path>
              </a:pathLst>
            </a:custGeom>
            <a:blipFill>
              <a:blip r:embed="rId4"/>
              <a:stretch>
                <a:fillRect t="-5754" b="-5754"/>
              </a:stretch>
            </a:blipFill>
          </p:spPr>
          <p:txBody>
            <a:bodyPr/>
            <a:lstStyle/>
            <a:p>
              <a:endParaRPr lang="en-US"/>
            </a:p>
          </p:txBody>
        </p:sp>
        <p:sp>
          <p:nvSpPr>
            <p:cNvPr id="7" name="Freeform 7"/>
            <p:cNvSpPr/>
            <p:nvPr/>
          </p:nvSpPr>
          <p:spPr>
            <a:xfrm>
              <a:off x="0" y="0"/>
              <a:ext cx="6358890" cy="3948430"/>
            </a:xfrm>
            <a:custGeom>
              <a:avLst/>
              <a:gdLst/>
              <a:ahLst/>
              <a:cxnLst/>
              <a:rect l="l" t="t" r="r" b="b"/>
              <a:pathLst>
                <a:path w="6358890" h="3948430">
                  <a:moveTo>
                    <a:pt x="6357620" y="0"/>
                  </a:moveTo>
                  <a:lnTo>
                    <a:pt x="0" y="0"/>
                  </a:lnTo>
                  <a:lnTo>
                    <a:pt x="0" y="0"/>
                  </a:lnTo>
                  <a:lnTo>
                    <a:pt x="0" y="3948430"/>
                  </a:lnTo>
                  <a:lnTo>
                    <a:pt x="6060440" y="3948430"/>
                  </a:lnTo>
                  <a:lnTo>
                    <a:pt x="6358890" y="3948430"/>
                  </a:lnTo>
                  <a:lnTo>
                    <a:pt x="6358890" y="3948430"/>
                  </a:lnTo>
                  <a:lnTo>
                    <a:pt x="6357620" y="0"/>
                  </a:lnTo>
                  <a:lnTo>
                    <a:pt x="6357620" y="0"/>
                  </a:lnTo>
                  <a:close/>
                  <a:moveTo>
                    <a:pt x="6111240" y="3897630"/>
                  </a:moveTo>
                  <a:lnTo>
                    <a:pt x="6111240" y="2863850"/>
                  </a:lnTo>
                  <a:lnTo>
                    <a:pt x="6308090" y="2863850"/>
                  </a:lnTo>
                  <a:lnTo>
                    <a:pt x="6308090" y="3897630"/>
                  </a:lnTo>
                  <a:lnTo>
                    <a:pt x="6111240" y="3897630"/>
                  </a:lnTo>
                  <a:close/>
                  <a:moveTo>
                    <a:pt x="6306820" y="2141220"/>
                  </a:moveTo>
                  <a:lnTo>
                    <a:pt x="6109970" y="2141220"/>
                  </a:lnTo>
                  <a:lnTo>
                    <a:pt x="6109970" y="535940"/>
                  </a:lnTo>
                  <a:lnTo>
                    <a:pt x="6306820" y="535940"/>
                  </a:lnTo>
                  <a:lnTo>
                    <a:pt x="6306820" y="2141220"/>
                  </a:lnTo>
                  <a:close/>
                  <a:moveTo>
                    <a:pt x="6060440" y="2141220"/>
                  </a:moveTo>
                  <a:lnTo>
                    <a:pt x="6060440" y="2865120"/>
                  </a:lnTo>
                  <a:lnTo>
                    <a:pt x="6060440" y="3898900"/>
                  </a:lnTo>
                  <a:lnTo>
                    <a:pt x="50800" y="3898900"/>
                  </a:lnTo>
                  <a:lnTo>
                    <a:pt x="50800" y="535940"/>
                  </a:lnTo>
                  <a:lnTo>
                    <a:pt x="6060440" y="535940"/>
                  </a:lnTo>
                  <a:lnTo>
                    <a:pt x="6060440" y="2141220"/>
                  </a:lnTo>
                  <a:close/>
                </a:path>
              </a:pathLst>
            </a:custGeom>
            <a:solidFill>
              <a:srgbClr val="8387BA"/>
            </a:solidFill>
          </p:spPr>
          <p:txBody>
            <a:bodyPr/>
            <a:lstStyle/>
            <a:p>
              <a:endParaRPr lang="en-US"/>
            </a:p>
          </p:txBody>
        </p:sp>
        <p:sp>
          <p:nvSpPr>
            <p:cNvPr id="8" name="Freeform 8"/>
            <p:cNvSpPr/>
            <p:nvPr/>
          </p:nvSpPr>
          <p:spPr>
            <a:xfrm>
              <a:off x="198120" y="100330"/>
              <a:ext cx="6109970" cy="3798570"/>
            </a:xfrm>
            <a:custGeom>
              <a:avLst/>
              <a:gdLst/>
              <a:ahLst/>
              <a:cxnLst/>
              <a:rect l="l" t="t" r="r" b="b"/>
              <a:pathLst>
                <a:path w="6109970" h="3798570">
                  <a:moveTo>
                    <a:pt x="5913120" y="2764790"/>
                  </a:moveTo>
                  <a:lnTo>
                    <a:pt x="6109970" y="2764790"/>
                  </a:lnTo>
                  <a:lnTo>
                    <a:pt x="6109970" y="3798570"/>
                  </a:lnTo>
                  <a:lnTo>
                    <a:pt x="5913120" y="3798570"/>
                  </a:lnTo>
                  <a:lnTo>
                    <a:pt x="5913120" y="2764790"/>
                  </a:lnTo>
                  <a:close/>
                  <a:moveTo>
                    <a:pt x="5913120" y="435610"/>
                  </a:moveTo>
                  <a:lnTo>
                    <a:pt x="5913120" y="2040890"/>
                  </a:lnTo>
                  <a:lnTo>
                    <a:pt x="6109970" y="2040890"/>
                  </a:lnTo>
                  <a:lnTo>
                    <a:pt x="6109970" y="435610"/>
                  </a:lnTo>
                  <a:lnTo>
                    <a:pt x="5913120" y="435610"/>
                  </a:lnTo>
                  <a:close/>
                  <a:moveTo>
                    <a:pt x="115570" y="45720"/>
                  </a:moveTo>
                  <a:cubicBezTo>
                    <a:pt x="52070" y="45720"/>
                    <a:pt x="0" y="97790"/>
                    <a:pt x="0" y="161290"/>
                  </a:cubicBezTo>
                  <a:cubicBezTo>
                    <a:pt x="0" y="224790"/>
                    <a:pt x="52070" y="276860"/>
                    <a:pt x="115570" y="276860"/>
                  </a:cubicBezTo>
                  <a:cubicBezTo>
                    <a:pt x="179070" y="276860"/>
                    <a:pt x="231140" y="224790"/>
                    <a:pt x="231140" y="161290"/>
                  </a:cubicBezTo>
                  <a:cubicBezTo>
                    <a:pt x="231140" y="97790"/>
                    <a:pt x="180340" y="45720"/>
                    <a:pt x="115570" y="45720"/>
                  </a:cubicBezTo>
                  <a:close/>
                  <a:moveTo>
                    <a:pt x="427990" y="45720"/>
                  </a:moveTo>
                  <a:cubicBezTo>
                    <a:pt x="364490" y="45720"/>
                    <a:pt x="312420" y="97790"/>
                    <a:pt x="312420" y="161290"/>
                  </a:cubicBezTo>
                  <a:cubicBezTo>
                    <a:pt x="312420" y="224790"/>
                    <a:pt x="364490" y="276860"/>
                    <a:pt x="427990" y="276860"/>
                  </a:cubicBezTo>
                  <a:cubicBezTo>
                    <a:pt x="491490" y="276860"/>
                    <a:pt x="543560" y="224790"/>
                    <a:pt x="543560" y="161290"/>
                  </a:cubicBezTo>
                  <a:cubicBezTo>
                    <a:pt x="543560" y="97790"/>
                    <a:pt x="491490" y="45720"/>
                    <a:pt x="427990" y="45720"/>
                  </a:cubicBezTo>
                  <a:close/>
                  <a:moveTo>
                    <a:pt x="739140" y="45720"/>
                  </a:moveTo>
                  <a:cubicBezTo>
                    <a:pt x="675640" y="45720"/>
                    <a:pt x="623570" y="97790"/>
                    <a:pt x="623570" y="161290"/>
                  </a:cubicBezTo>
                  <a:cubicBezTo>
                    <a:pt x="623570" y="224790"/>
                    <a:pt x="675640" y="276860"/>
                    <a:pt x="739140" y="276860"/>
                  </a:cubicBezTo>
                  <a:cubicBezTo>
                    <a:pt x="802640" y="276860"/>
                    <a:pt x="854710" y="224790"/>
                    <a:pt x="854710" y="161290"/>
                  </a:cubicBezTo>
                  <a:cubicBezTo>
                    <a:pt x="854710" y="97790"/>
                    <a:pt x="803910" y="45720"/>
                    <a:pt x="739140" y="45720"/>
                  </a:cubicBezTo>
                  <a:close/>
                  <a:moveTo>
                    <a:pt x="5966460" y="242570"/>
                  </a:moveTo>
                  <a:lnTo>
                    <a:pt x="5866130" y="242570"/>
                  </a:lnTo>
                  <a:lnTo>
                    <a:pt x="6022340" y="86360"/>
                  </a:lnTo>
                  <a:lnTo>
                    <a:pt x="6022340" y="186690"/>
                  </a:lnTo>
                  <a:lnTo>
                    <a:pt x="6073140" y="186690"/>
                  </a:lnTo>
                  <a:lnTo>
                    <a:pt x="6073140" y="0"/>
                  </a:lnTo>
                  <a:lnTo>
                    <a:pt x="5885180" y="0"/>
                  </a:lnTo>
                  <a:lnTo>
                    <a:pt x="5885180" y="50800"/>
                  </a:lnTo>
                  <a:lnTo>
                    <a:pt x="5985510" y="50800"/>
                  </a:lnTo>
                  <a:lnTo>
                    <a:pt x="5829300" y="207010"/>
                  </a:lnTo>
                  <a:lnTo>
                    <a:pt x="5829300" y="106680"/>
                  </a:lnTo>
                  <a:lnTo>
                    <a:pt x="5778500" y="106680"/>
                  </a:lnTo>
                  <a:lnTo>
                    <a:pt x="5778500" y="293370"/>
                  </a:lnTo>
                  <a:lnTo>
                    <a:pt x="5966460" y="293370"/>
                  </a:lnTo>
                  <a:lnTo>
                    <a:pt x="5966460" y="242570"/>
                  </a:lnTo>
                  <a:close/>
                </a:path>
              </a:pathLst>
            </a:custGeom>
            <a:solidFill>
              <a:srgbClr val="FFF5EE"/>
            </a:solidFill>
          </p:spPr>
          <p:txBody>
            <a:bodyPr/>
            <a:lstStyle/>
            <a:p>
              <a:endParaRPr lang="en-US"/>
            </a:p>
          </p:txBody>
        </p:sp>
      </p:grpSp>
      <p:sp>
        <p:nvSpPr>
          <p:cNvPr id="9" name="Freeform 9"/>
          <p:cNvSpPr/>
          <p:nvPr/>
        </p:nvSpPr>
        <p:spPr>
          <a:xfrm>
            <a:off x="10539889" y="7433174"/>
            <a:ext cx="5026965" cy="4040424"/>
          </a:xfrm>
          <a:custGeom>
            <a:avLst/>
            <a:gdLst/>
            <a:ahLst/>
            <a:cxnLst/>
            <a:rect l="l" t="t" r="r" b="b"/>
            <a:pathLst>
              <a:path w="5026965" h="4040424">
                <a:moveTo>
                  <a:pt x="0" y="0"/>
                </a:moveTo>
                <a:lnTo>
                  <a:pt x="5026965" y="0"/>
                </a:lnTo>
                <a:lnTo>
                  <a:pt x="5026965" y="4040423"/>
                </a:lnTo>
                <a:lnTo>
                  <a:pt x="0" y="4040423"/>
                </a:lnTo>
                <a:lnTo>
                  <a:pt x="0" y="0"/>
                </a:lnTo>
                <a:close/>
              </a:path>
            </a:pathLst>
          </a:custGeom>
          <a:blipFill>
            <a:blip r:embed="rId5"/>
            <a:stretch>
              <a:fillRect/>
            </a:stretch>
          </a:blipFill>
        </p:spPr>
        <p:txBody>
          <a:bodyPr/>
          <a:lstStyle/>
          <a:p>
            <a:endParaRPr lang="en-US"/>
          </a:p>
        </p:txBody>
      </p:sp>
      <p:sp>
        <p:nvSpPr>
          <p:cNvPr id="10" name="Freeform 10"/>
          <p:cNvSpPr/>
          <p:nvPr/>
        </p:nvSpPr>
        <p:spPr>
          <a:xfrm>
            <a:off x="1645448" y="4909376"/>
            <a:ext cx="8894441" cy="5047595"/>
          </a:xfrm>
          <a:custGeom>
            <a:avLst/>
            <a:gdLst/>
            <a:ahLst/>
            <a:cxnLst/>
            <a:rect l="l" t="t" r="r" b="b"/>
            <a:pathLst>
              <a:path w="8894441" h="5047595">
                <a:moveTo>
                  <a:pt x="0" y="0"/>
                </a:moveTo>
                <a:lnTo>
                  <a:pt x="8894441" y="0"/>
                </a:lnTo>
                <a:lnTo>
                  <a:pt x="8894441" y="5047595"/>
                </a:lnTo>
                <a:lnTo>
                  <a:pt x="0" y="5047595"/>
                </a:lnTo>
                <a:lnTo>
                  <a:pt x="0" y="0"/>
                </a:lnTo>
                <a:close/>
              </a:path>
            </a:pathLst>
          </a:custGeom>
          <a:blipFill>
            <a:blip r:embed="rId6"/>
            <a:stretch>
              <a:fillRect/>
            </a:stretch>
          </a:blipFill>
        </p:spPr>
        <p:txBody>
          <a:bodyPr/>
          <a:lstStyle/>
          <a:p>
            <a:endParaRPr lang="en-US"/>
          </a:p>
        </p:txBody>
      </p:sp>
      <p:sp>
        <p:nvSpPr>
          <p:cNvPr id="11" name="Freeform 11"/>
          <p:cNvSpPr/>
          <p:nvPr/>
        </p:nvSpPr>
        <p:spPr>
          <a:xfrm rot="-1025159">
            <a:off x="8825819" y="6140912"/>
            <a:ext cx="1125050" cy="1152420"/>
          </a:xfrm>
          <a:custGeom>
            <a:avLst/>
            <a:gdLst/>
            <a:ahLst/>
            <a:cxnLst/>
            <a:rect l="l" t="t" r="r" b="b"/>
            <a:pathLst>
              <a:path w="1125050" h="1152420">
                <a:moveTo>
                  <a:pt x="0" y="0"/>
                </a:moveTo>
                <a:lnTo>
                  <a:pt x="1125050" y="0"/>
                </a:lnTo>
                <a:lnTo>
                  <a:pt x="1125050" y="1152419"/>
                </a:lnTo>
                <a:lnTo>
                  <a:pt x="0" y="11524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12"/>
          <p:cNvSpPr txBox="1"/>
          <p:nvPr/>
        </p:nvSpPr>
        <p:spPr>
          <a:xfrm>
            <a:off x="293251" y="1316083"/>
            <a:ext cx="7384620" cy="1606676"/>
          </a:xfrm>
          <a:prstGeom prst="rect">
            <a:avLst/>
          </a:prstGeom>
        </p:spPr>
        <p:txBody>
          <a:bodyPr lIns="0" tIns="0" rIns="0" bIns="0" rtlCol="0" anchor="t">
            <a:spAutoFit/>
          </a:bodyPr>
          <a:lstStyle/>
          <a:p>
            <a:pPr algn="l">
              <a:lnSpc>
                <a:spcPts val="6468"/>
              </a:lnSpc>
            </a:pPr>
            <a:r>
              <a:rPr lang="en-US" sz="4620" b="1">
                <a:solidFill>
                  <a:srgbClr val="000000"/>
                </a:solidFill>
                <a:latin typeface="Loubag Bold"/>
                <a:ea typeface="Loubag Bold"/>
                <a:cs typeface="Loubag Bold"/>
                <a:sym typeface="Loubag Bold"/>
              </a:rPr>
              <a:t>Setting up your profile</a:t>
            </a:r>
          </a:p>
          <a:p>
            <a:pPr algn="l">
              <a:lnSpc>
                <a:spcPts val="6468"/>
              </a:lnSpc>
              <a:spcBef>
                <a:spcPct val="0"/>
              </a:spcBef>
            </a:pPr>
            <a:endParaRPr lang="en-US" sz="4620" b="1">
              <a:solidFill>
                <a:srgbClr val="000000"/>
              </a:solidFill>
              <a:latin typeface="Loubag Bold"/>
              <a:ea typeface="Loubag Bold"/>
              <a:cs typeface="Loubag Bold"/>
              <a:sym typeface="Loubag Bold"/>
            </a:endParaRPr>
          </a:p>
        </p:txBody>
      </p:sp>
      <p:sp>
        <p:nvSpPr>
          <p:cNvPr id="13" name="TextBox 13"/>
          <p:cNvSpPr txBox="1"/>
          <p:nvPr/>
        </p:nvSpPr>
        <p:spPr>
          <a:xfrm>
            <a:off x="-11549" y="3529908"/>
            <a:ext cx="7689420" cy="696119"/>
          </a:xfrm>
          <a:prstGeom prst="rect">
            <a:avLst/>
          </a:prstGeom>
        </p:spPr>
        <p:txBody>
          <a:bodyPr lIns="0" tIns="0" rIns="0" bIns="0" rtlCol="0" anchor="t">
            <a:spAutoFit/>
          </a:bodyPr>
          <a:lstStyle/>
          <a:p>
            <a:pPr marL="883835" lvl="1" indent="-441918" algn="l">
              <a:lnSpc>
                <a:spcPts val="5731"/>
              </a:lnSpc>
              <a:buFont typeface="Arial"/>
              <a:buChar char="•"/>
            </a:pPr>
            <a:r>
              <a:rPr lang="en-US" sz="4093" b="1">
                <a:solidFill>
                  <a:srgbClr val="000000"/>
                </a:solidFill>
                <a:latin typeface="Loubag Bold"/>
                <a:ea typeface="Loubag Bold"/>
                <a:cs typeface="Loubag Bold"/>
                <a:sym typeface="Loubag Bold"/>
              </a:rPr>
              <a:t>Click on: “Mark as done”</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3753</Words>
  <Application>Microsoft Office PowerPoint</Application>
  <PresentationFormat>Custom</PresentationFormat>
  <Paragraphs>352</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Loubag Thin</vt:lpstr>
      <vt:lpstr>Loubag</vt:lpstr>
      <vt:lpstr>Loubag Light</vt:lpstr>
      <vt:lpstr>Calibri</vt:lpstr>
      <vt:lpstr>Loubag Semi-Bold</vt:lpstr>
      <vt:lpstr>Loubag Bold</vt:lpstr>
      <vt:lpstr>Canva Sans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LMS Webinar</dc:title>
  <dc:creator>Shannon Magill</dc:creator>
  <cp:lastModifiedBy>Shannon Magill</cp:lastModifiedBy>
  <cp:revision>3</cp:revision>
  <dcterms:created xsi:type="dcterms:W3CDTF">2006-08-16T00:00:00Z</dcterms:created>
  <dcterms:modified xsi:type="dcterms:W3CDTF">2025-06-17T15:53:01Z</dcterms:modified>
  <dc:identifier>DAGo2NetN7k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863A1B01-E8CF-4030-BE6F-925B573BB23F</vt:lpwstr>
  </property>
  <property fmtid="{D5CDD505-2E9C-101B-9397-08002B2CF9AE}" pid="3" name="ArticulatePath">
    <vt:lpwstr>LMS Webinar (5)</vt:lpwstr>
  </property>
</Properties>
</file>